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9.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0.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1.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charts/chart3.xml" ContentType="application/vnd.openxmlformats-officedocument.drawingml.chart+xml"/>
  <Override PartName="/ppt/drawings/drawing3.xml" ContentType="application/vnd.openxmlformats-officedocument.drawingml.chartshapes+xml"/>
  <Override PartName="/ppt/charts/chart4.xml" ContentType="application/vnd.openxmlformats-officedocument.drawingml.chart+xml"/>
  <Override PartName="/ppt/drawings/drawing4.xml" ContentType="application/vnd.openxmlformats-officedocument.drawingml.chartshapes+xml"/>
  <Override PartName="/ppt/charts/chart5.xml" ContentType="application/vnd.openxmlformats-officedocument.drawingml.chart+xml"/>
  <Override PartName="/ppt/drawings/drawing5.xml" ContentType="application/vnd.openxmlformats-officedocument.drawingml.chartshapes+xml"/>
  <Override PartName="/ppt/charts/chart6.xml" ContentType="application/vnd.openxmlformats-officedocument.drawingml.chart+xml"/>
  <Override PartName="/ppt/drawings/drawing6.xml" ContentType="application/vnd.openxmlformats-officedocument.drawingml.chartshapes+xml"/>
  <Override PartName="/ppt/charts/chart7.xml" ContentType="application/vnd.openxmlformats-officedocument.drawingml.chart+xml"/>
  <Override PartName="/ppt/charts/chart8.xml" ContentType="application/vnd.openxmlformats-officedocument.drawingml.chart+xml"/>
  <Override PartName="/ppt/drawings/drawing7.xml" ContentType="application/vnd.openxmlformats-officedocument.drawingml.chartshapes+xml"/>
  <Override PartName="/ppt/charts/chart9.xml" ContentType="application/vnd.openxmlformats-officedocument.drawingml.chart+xml"/>
  <Override PartName="/ppt/drawings/drawing8.xml" ContentType="application/vnd.openxmlformats-officedocument.drawingml.chartshapes+xml"/>
  <Override PartName="/ppt/charts/chart10.xml" ContentType="application/vnd.openxmlformats-officedocument.drawingml.chart+xml"/>
  <Override PartName="/ppt/drawings/drawing9.xml" ContentType="application/vnd.openxmlformats-officedocument.drawingml.chartshapes+xml"/>
  <Override PartName="/ppt/notesSlides/notesSlide20.xml" ContentType="application/vnd.openxmlformats-officedocument.presentationml.notesSlide+xml"/>
  <Override PartName="/ppt/charts/chart11.xml" ContentType="application/vnd.openxmlformats-officedocument.drawingml.chart+xml"/>
  <Override PartName="/ppt/drawings/drawing10.xml" ContentType="application/vnd.openxmlformats-officedocument.drawingml.chartshapes+xml"/>
  <Override PartName="/ppt/charts/chart12.xml" ContentType="application/vnd.openxmlformats-officedocument.drawingml.chart+xml"/>
  <Override PartName="/ppt/drawings/drawing11.xml" ContentType="application/vnd.openxmlformats-officedocument.drawingml.chartshape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media/image150.jpg" ContentType="image/jpg"/>
  <Override PartName="/ppt/media/image154.jpg" ContentType="image/jpg"/>
  <Override PartName="/ppt/media/image155.jpg" ContentType="image/jpg"/>
  <Override PartName="/ppt/media/image158.jpg" ContentType="image/jpg"/>
  <Override PartName="/ppt/media/image161.jpg" ContentType="image/jpg"/>
  <Override PartName="/ppt/media/image163.jpg" ContentType="image/jpg"/>
  <Override PartName="/ppt/media/image164.jpg" ContentType="image/jpg"/>
  <Override PartName="/ppt/media/image165.jpg" ContentType="image/jpg"/>
  <Override PartName="/ppt/media/image166.jpg" ContentType="image/jpg"/>
  <Override PartName="/ppt/media/image167.jpg" ContentType="image/jpg"/>
  <Override PartName="/ppt/media/image168.jpg" ContentType="image/jpg"/>
  <Override PartName="/ppt/media/image169.jpg" ContentType="image/jpg"/>
  <Override PartName="/ppt/media/image171.jpg" ContentType="image/jpg"/>
  <Override PartName="/ppt/notesSlides/notesSlide35.xml" ContentType="application/vnd.openxmlformats-officedocument.presentationml.notesSlide+xml"/>
  <Override PartName="/ppt/charts/chart13.xml" ContentType="application/vnd.openxmlformats-officedocument.drawingml.chart+xml"/>
  <Override PartName="/ppt/theme/themeOverride4.xml" ContentType="application/vnd.openxmlformats-officedocument.themeOverride+xml"/>
  <Override PartName="/ppt/drawings/drawing12.xml" ContentType="application/vnd.openxmlformats-officedocument.drawingml.chartshapes+xml"/>
  <Override PartName="/ppt/charts/chart14.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5.xml" ContentType="application/vnd.openxmlformats-officedocument.drawingml.chart+xml"/>
  <Override PartName="/ppt/charts/chart16.xml" ContentType="application/vnd.openxmlformats-officedocument.drawingml.chart+xml"/>
  <Override PartName="/ppt/theme/themeOverride5.xml" ContentType="application/vnd.openxmlformats-officedocument.themeOverride+xml"/>
  <Override PartName="/ppt/drawings/drawing13.xml" ContentType="application/vnd.openxmlformats-officedocument.drawingml.chartshapes+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687" r:id="rId4"/>
    <p:sldMasterId id="2147483699" r:id="rId5"/>
    <p:sldMasterId id="2147483714" r:id="rId6"/>
    <p:sldMasterId id="2147483731" r:id="rId7"/>
    <p:sldMasterId id="2147483737" r:id="rId8"/>
    <p:sldMasterId id="2147483749" r:id="rId9"/>
    <p:sldMasterId id="2147483753" r:id="rId10"/>
    <p:sldMasterId id="2147483765" r:id="rId11"/>
  </p:sldMasterIdLst>
  <p:notesMasterIdLst>
    <p:notesMasterId r:id="rId322"/>
  </p:notesMasterIdLst>
  <p:sldIdLst>
    <p:sldId id="275" r:id="rId12"/>
    <p:sldId id="257" r:id="rId13"/>
    <p:sldId id="258" r:id="rId14"/>
    <p:sldId id="259" r:id="rId15"/>
    <p:sldId id="260" r:id="rId16"/>
    <p:sldId id="261" r:id="rId17"/>
    <p:sldId id="262" r:id="rId18"/>
    <p:sldId id="277" r:id="rId19"/>
    <p:sldId id="278" r:id="rId20"/>
    <p:sldId id="279" r:id="rId21"/>
    <p:sldId id="280" r:id="rId22"/>
    <p:sldId id="281" r:id="rId23"/>
    <p:sldId id="282" r:id="rId24"/>
    <p:sldId id="283" r:id="rId25"/>
    <p:sldId id="284" r:id="rId26"/>
    <p:sldId id="285" r:id="rId27"/>
    <p:sldId id="286" r:id="rId28"/>
    <p:sldId id="287" r:id="rId29"/>
    <p:sldId id="288" r:id="rId30"/>
    <p:sldId id="289" r:id="rId31"/>
    <p:sldId id="290" r:id="rId32"/>
    <p:sldId id="291" r:id="rId33"/>
    <p:sldId id="292" r:id="rId34"/>
    <p:sldId id="293" r:id="rId35"/>
    <p:sldId id="294" r:id="rId36"/>
    <p:sldId id="263" r:id="rId37"/>
    <p:sldId id="542" r:id="rId38"/>
    <p:sldId id="543" r:id="rId39"/>
    <p:sldId id="544" r:id="rId40"/>
    <p:sldId id="545" r:id="rId41"/>
    <p:sldId id="546" r:id="rId42"/>
    <p:sldId id="547" r:id="rId43"/>
    <p:sldId id="548" r:id="rId44"/>
    <p:sldId id="549" r:id="rId45"/>
    <p:sldId id="550" r:id="rId46"/>
    <p:sldId id="551" r:id="rId47"/>
    <p:sldId id="552" r:id="rId48"/>
    <p:sldId id="553" r:id="rId49"/>
    <p:sldId id="554" r:id="rId50"/>
    <p:sldId id="555" r:id="rId51"/>
    <p:sldId id="556" r:id="rId52"/>
    <p:sldId id="557" r:id="rId53"/>
    <p:sldId id="558" r:id="rId54"/>
    <p:sldId id="559" r:id="rId55"/>
    <p:sldId id="560" r:id="rId56"/>
    <p:sldId id="561" r:id="rId57"/>
    <p:sldId id="562" r:id="rId58"/>
    <p:sldId id="563" r:id="rId59"/>
    <p:sldId id="564" r:id="rId60"/>
    <p:sldId id="565" r:id="rId61"/>
    <p:sldId id="566" r:id="rId62"/>
    <p:sldId id="567" r:id="rId63"/>
    <p:sldId id="568" r:id="rId64"/>
    <p:sldId id="569" r:id="rId65"/>
    <p:sldId id="570" r:id="rId66"/>
    <p:sldId id="571" r:id="rId67"/>
    <p:sldId id="572" r:id="rId68"/>
    <p:sldId id="573" r:id="rId69"/>
    <p:sldId id="574" r:id="rId70"/>
    <p:sldId id="575" r:id="rId71"/>
    <p:sldId id="264" r:id="rId72"/>
    <p:sldId id="296" r:id="rId73"/>
    <p:sldId id="297" r:id="rId74"/>
    <p:sldId id="298" r:id="rId75"/>
    <p:sldId id="299" r:id="rId76"/>
    <p:sldId id="300" r:id="rId77"/>
    <p:sldId id="301" r:id="rId78"/>
    <p:sldId id="302" r:id="rId79"/>
    <p:sldId id="303" r:id="rId80"/>
    <p:sldId id="304" r:id="rId81"/>
    <p:sldId id="305" r:id="rId82"/>
    <p:sldId id="306" r:id="rId83"/>
    <p:sldId id="307" r:id="rId84"/>
    <p:sldId id="308" r:id="rId85"/>
    <p:sldId id="309" r:id="rId86"/>
    <p:sldId id="265" r:id="rId87"/>
    <p:sldId id="266" r:id="rId88"/>
    <p:sldId id="505" r:id="rId89"/>
    <p:sldId id="506" r:id="rId90"/>
    <p:sldId id="507" r:id="rId91"/>
    <p:sldId id="508" r:id="rId92"/>
    <p:sldId id="509" r:id="rId93"/>
    <p:sldId id="510" r:id="rId94"/>
    <p:sldId id="511" r:id="rId95"/>
    <p:sldId id="512" r:id="rId96"/>
    <p:sldId id="513" r:id="rId97"/>
    <p:sldId id="514" r:id="rId98"/>
    <p:sldId id="515" r:id="rId99"/>
    <p:sldId id="516" r:id="rId100"/>
    <p:sldId id="517" r:id="rId101"/>
    <p:sldId id="518" r:id="rId102"/>
    <p:sldId id="519" r:id="rId103"/>
    <p:sldId id="520" r:id="rId104"/>
    <p:sldId id="521" r:id="rId105"/>
    <p:sldId id="522" r:id="rId106"/>
    <p:sldId id="523" r:id="rId107"/>
    <p:sldId id="524" r:id="rId108"/>
    <p:sldId id="525" r:id="rId109"/>
    <p:sldId id="526" r:id="rId110"/>
    <p:sldId id="527" r:id="rId111"/>
    <p:sldId id="528" r:id="rId112"/>
    <p:sldId id="529" r:id="rId113"/>
    <p:sldId id="530" r:id="rId114"/>
    <p:sldId id="531" r:id="rId115"/>
    <p:sldId id="532" r:id="rId116"/>
    <p:sldId id="533" r:id="rId117"/>
    <p:sldId id="534" r:id="rId118"/>
    <p:sldId id="535" r:id="rId119"/>
    <p:sldId id="536" r:id="rId120"/>
    <p:sldId id="537" r:id="rId121"/>
    <p:sldId id="538" r:id="rId122"/>
    <p:sldId id="539" r:id="rId123"/>
    <p:sldId id="540" r:id="rId124"/>
    <p:sldId id="541" r:id="rId125"/>
    <p:sldId id="576" r:id="rId126"/>
    <p:sldId id="577" r:id="rId127"/>
    <p:sldId id="578" r:id="rId128"/>
    <p:sldId id="579" r:id="rId129"/>
    <p:sldId id="580" r:id="rId130"/>
    <p:sldId id="581" r:id="rId131"/>
    <p:sldId id="582" r:id="rId132"/>
    <p:sldId id="583" r:id="rId133"/>
    <p:sldId id="584" r:id="rId134"/>
    <p:sldId id="585" r:id="rId135"/>
    <p:sldId id="586" r:id="rId136"/>
    <p:sldId id="587" r:id="rId137"/>
    <p:sldId id="588" r:id="rId138"/>
    <p:sldId id="589" r:id="rId139"/>
    <p:sldId id="590" r:id="rId140"/>
    <p:sldId id="591" r:id="rId141"/>
    <p:sldId id="592" r:id="rId142"/>
    <p:sldId id="593" r:id="rId143"/>
    <p:sldId id="594" r:id="rId144"/>
    <p:sldId id="595" r:id="rId145"/>
    <p:sldId id="596" r:id="rId146"/>
    <p:sldId id="597" r:id="rId147"/>
    <p:sldId id="598" r:id="rId148"/>
    <p:sldId id="599" r:id="rId149"/>
    <p:sldId id="600" r:id="rId150"/>
    <p:sldId id="267" r:id="rId151"/>
    <p:sldId id="431" r:id="rId152"/>
    <p:sldId id="432" r:id="rId153"/>
    <p:sldId id="433" r:id="rId154"/>
    <p:sldId id="434" r:id="rId155"/>
    <p:sldId id="435" r:id="rId156"/>
    <p:sldId id="436" r:id="rId157"/>
    <p:sldId id="437" r:id="rId158"/>
    <p:sldId id="438" r:id="rId159"/>
    <p:sldId id="439" r:id="rId160"/>
    <p:sldId id="440" r:id="rId161"/>
    <p:sldId id="441" r:id="rId162"/>
    <p:sldId id="442" r:id="rId163"/>
    <p:sldId id="443" r:id="rId164"/>
    <p:sldId id="444" r:id="rId165"/>
    <p:sldId id="445" r:id="rId166"/>
    <p:sldId id="446" r:id="rId167"/>
    <p:sldId id="447" r:id="rId168"/>
    <p:sldId id="448" r:id="rId169"/>
    <p:sldId id="449" r:id="rId170"/>
    <p:sldId id="450" r:id="rId171"/>
    <p:sldId id="451" r:id="rId172"/>
    <p:sldId id="452" r:id="rId173"/>
    <p:sldId id="453" r:id="rId174"/>
    <p:sldId id="268" r:id="rId175"/>
    <p:sldId id="454" r:id="rId176"/>
    <p:sldId id="455" r:id="rId177"/>
    <p:sldId id="456" r:id="rId178"/>
    <p:sldId id="457" r:id="rId179"/>
    <p:sldId id="458" r:id="rId180"/>
    <p:sldId id="459" r:id="rId181"/>
    <p:sldId id="460" r:id="rId182"/>
    <p:sldId id="461" r:id="rId183"/>
    <p:sldId id="462" r:id="rId184"/>
    <p:sldId id="463" r:id="rId185"/>
    <p:sldId id="464" r:id="rId186"/>
    <p:sldId id="465" r:id="rId187"/>
    <p:sldId id="466" r:id="rId188"/>
    <p:sldId id="467" r:id="rId189"/>
    <p:sldId id="468" r:id="rId190"/>
    <p:sldId id="469" r:id="rId191"/>
    <p:sldId id="470" r:id="rId192"/>
    <p:sldId id="471" r:id="rId193"/>
    <p:sldId id="472" r:id="rId194"/>
    <p:sldId id="473" r:id="rId195"/>
    <p:sldId id="474" r:id="rId196"/>
    <p:sldId id="475" r:id="rId197"/>
    <p:sldId id="476" r:id="rId198"/>
    <p:sldId id="477" r:id="rId199"/>
    <p:sldId id="478" r:id="rId200"/>
    <p:sldId id="479" r:id="rId201"/>
    <p:sldId id="480" r:id="rId202"/>
    <p:sldId id="481" r:id="rId203"/>
    <p:sldId id="482" r:id="rId204"/>
    <p:sldId id="483" r:id="rId205"/>
    <p:sldId id="484" r:id="rId206"/>
    <p:sldId id="485" r:id="rId207"/>
    <p:sldId id="486" r:id="rId208"/>
    <p:sldId id="487" r:id="rId209"/>
    <p:sldId id="488" r:id="rId210"/>
    <p:sldId id="489" r:id="rId211"/>
    <p:sldId id="490" r:id="rId212"/>
    <p:sldId id="491" r:id="rId213"/>
    <p:sldId id="492" r:id="rId214"/>
    <p:sldId id="493" r:id="rId215"/>
    <p:sldId id="494" r:id="rId216"/>
    <p:sldId id="495" r:id="rId217"/>
    <p:sldId id="269" r:id="rId218"/>
    <p:sldId id="270" r:id="rId219"/>
    <p:sldId id="370" r:id="rId220"/>
    <p:sldId id="371" r:id="rId221"/>
    <p:sldId id="372" r:id="rId222"/>
    <p:sldId id="373" r:id="rId223"/>
    <p:sldId id="374" r:id="rId224"/>
    <p:sldId id="375" r:id="rId225"/>
    <p:sldId id="376" r:id="rId226"/>
    <p:sldId id="377" r:id="rId227"/>
    <p:sldId id="378" r:id="rId228"/>
    <p:sldId id="379" r:id="rId229"/>
    <p:sldId id="380" r:id="rId230"/>
    <p:sldId id="381" r:id="rId231"/>
    <p:sldId id="382" r:id="rId232"/>
    <p:sldId id="383" r:id="rId233"/>
    <p:sldId id="384" r:id="rId234"/>
    <p:sldId id="385" r:id="rId235"/>
    <p:sldId id="386" r:id="rId236"/>
    <p:sldId id="387" r:id="rId237"/>
    <p:sldId id="388" r:id="rId238"/>
    <p:sldId id="389" r:id="rId239"/>
    <p:sldId id="390" r:id="rId240"/>
    <p:sldId id="271" r:id="rId241"/>
    <p:sldId id="342" r:id="rId242"/>
    <p:sldId id="343" r:id="rId243"/>
    <p:sldId id="344" r:id="rId244"/>
    <p:sldId id="345" r:id="rId245"/>
    <p:sldId id="346" r:id="rId246"/>
    <p:sldId id="347" r:id="rId247"/>
    <p:sldId id="353" r:id="rId248"/>
    <p:sldId id="352" r:id="rId249"/>
    <p:sldId id="351" r:id="rId250"/>
    <p:sldId id="350" r:id="rId251"/>
    <p:sldId id="349" r:id="rId252"/>
    <p:sldId id="348" r:id="rId253"/>
    <p:sldId id="369" r:id="rId254"/>
    <p:sldId id="368" r:id="rId255"/>
    <p:sldId id="367" r:id="rId256"/>
    <p:sldId id="366" r:id="rId257"/>
    <p:sldId id="365" r:id="rId258"/>
    <p:sldId id="364" r:id="rId259"/>
    <p:sldId id="363" r:id="rId260"/>
    <p:sldId id="362" r:id="rId261"/>
    <p:sldId id="361" r:id="rId262"/>
    <p:sldId id="360" r:id="rId263"/>
    <p:sldId id="359" r:id="rId264"/>
    <p:sldId id="358" r:id="rId265"/>
    <p:sldId id="357" r:id="rId266"/>
    <p:sldId id="356" r:id="rId267"/>
    <p:sldId id="354" r:id="rId268"/>
    <p:sldId id="355" r:id="rId269"/>
    <p:sldId id="272" r:id="rId270"/>
    <p:sldId id="391" r:id="rId271"/>
    <p:sldId id="392" r:id="rId272"/>
    <p:sldId id="393" r:id="rId273"/>
    <p:sldId id="394" r:id="rId274"/>
    <p:sldId id="395" r:id="rId275"/>
    <p:sldId id="396" r:id="rId276"/>
    <p:sldId id="397" r:id="rId277"/>
    <p:sldId id="398" r:id="rId278"/>
    <p:sldId id="399" r:id="rId279"/>
    <p:sldId id="400" r:id="rId280"/>
    <p:sldId id="401" r:id="rId281"/>
    <p:sldId id="402" r:id="rId282"/>
    <p:sldId id="403" r:id="rId283"/>
    <p:sldId id="404" r:id="rId284"/>
    <p:sldId id="405" r:id="rId285"/>
    <p:sldId id="406" r:id="rId286"/>
    <p:sldId id="407" r:id="rId287"/>
    <p:sldId id="408" r:id="rId288"/>
    <p:sldId id="409" r:id="rId289"/>
    <p:sldId id="410" r:id="rId290"/>
    <p:sldId id="411" r:id="rId291"/>
    <p:sldId id="412" r:id="rId292"/>
    <p:sldId id="413" r:id="rId293"/>
    <p:sldId id="414" r:id="rId294"/>
    <p:sldId id="273" r:id="rId295"/>
    <p:sldId id="496" r:id="rId296"/>
    <p:sldId id="497" r:id="rId297"/>
    <p:sldId id="498" r:id="rId298"/>
    <p:sldId id="499" r:id="rId299"/>
    <p:sldId id="500" r:id="rId300"/>
    <p:sldId id="501" r:id="rId301"/>
    <p:sldId id="502" r:id="rId302"/>
    <p:sldId id="503" r:id="rId303"/>
    <p:sldId id="504" r:id="rId304"/>
    <p:sldId id="274" r:id="rId305"/>
    <p:sldId id="415" r:id="rId306"/>
    <p:sldId id="416" r:id="rId307"/>
    <p:sldId id="417" r:id="rId308"/>
    <p:sldId id="418" r:id="rId309"/>
    <p:sldId id="419" r:id="rId310"/>
    <p:sldId id="420" r:id="rId311"/>
    <p:sldId id="421" r:id="rId312"/>
    <p:sldId id="422" r:id="rId313"/>
    <p:sldId id="423" r:id="rId314"/>
    <p:sldId id="424" r:id="rId315"/>
    <p:sldId id="425" r:id="rId316"/>
    <p:sldId id="426" r:id="rId317"/>
    <p:sldId id="427" r:id="rId318"/>
    <p:sldId id="428" r:id="rId319"/>
    <p:sldId id="429" r:id="rId320"/>
    <p:sldId id="430" r:id="rId321"/>
  </p:sldIdLst>
  <p:sldSz cx="9144000" cy="6858000" type="screen4x3"/>
  <p:notesSz cx="6858000" cy="9144000"/>
  <p:defaultTextStyle>
    <a:defPPr>
      <a:defRPr lang="en-US"/>
    </a:defPPr>
    <a:lvl1pPr marL="0" algn="l" defTabSz="914222" rtl="0" eaLnBrk="1" latinLnBrk="0" hangingPunct="1">
      <a:defRPr sz="1800" kern="1200">
        <a:solidFill>
          <a:schemeClr val="tx1"/>
        </a:solidFill>
        <a:latin typeface="+mn-lt"/>
        <a:ea typeface="+mn-ea"/>
        <a:cs typeface="+mn-cs"/>
      </a:defRPr>
    </a:lvl1pPr>
    <a:lvl2pPr marL="457112" algn="l" defTabSz="914222" rtl="0" eaLnBrk="1" latinLnBrk="0" hangingPunct="1">
      <a:defRPr sz="1800" kern="1200">
        <a:solidFill>
          <a:schemeClr val="tx1"/>
        </a:solidFill>
        <a:latin typeface="+mn-lt"/>
        <a:ea typeface="+mn-ea"/>
        <a:cs typeface="+mn-cs"/>
      </a:defRPr>
    </a:lvl2pPr>
    <a:lvl3pPr marL="914222" algn="l" defTabSz="914222" rtl="0" eaLnBrk="1" latinLnBrk="0" hangingPunct="1">
      <a:defRPr sz="1800" kern="1200">
        <a:solidFill>
          <a:schemeClr val="tx1"/>
        </a:solidFill>
        <a:latin typeface="+mn-lt"/>
        <a:ea typeface="+mn-ea"/>
        <a:cs typeface="+mn-cs"/>
      </a:defRPr>
    </a:lvl3pPr>
    <a:lvl4pPr marL="1371334" algn="l" defTabSz="914222" rtl="0" eaLnBrk="1" latinLnBrk="0" hangingPunct="1">
      <a:defRPr sz="1800" kern="1200">
        <a:solidFill>
          <a:schemeClr val="tx1"/>
        </a:solidFill>
        <a:latin typeface="+mn-lt"/>
        <a:ea typeface="+mn-ea"/>
        <a:cs typeface="+mn-cs"/>
      </a:defRPr>
    </a:lvl4pPr>
    <a:lvl5pPr marL="1828445" algn="l" defTabSz="914222" rtl="0" eaLnBrk="1" latinLnBrk="0" hangingPunct="1">
      <a:defRPr sz="1800" kern="1200">
        <a:solidFill>
          <a:schemeClr val="tx1"/>
        </a:solidFill>
        <a:latin typeface="+mn-lt"/>
        <a:ea typeface="+mn-ea"/>
        <a:cs typeface="+mn-cs"/>
      </a:defRPr>
    </a:lvl5pPr>
    <a:lvl6pPr marL="2285555" algn="l" defTabSz="914222" rtl="0" eaLnBrk="1" latinLnBrk="0" hangingPunct="1">
      <a:defRPr sz="1800" kern="1200">
        <a:solidFill>
          <a:schemeClr val="tx1"/>
        </a:solidFill>
        <a:latin typeface="+mn-lt"/>
        <a:ea typeface="+mn-ea"/>
        <a:cs typeface="+mn-cs"/>
      </a:defRPr>
    </a:lvl6pPr>
    <a:lvl7pPr marL="2742666" algn="l" defTabSz="914222" rtl="0" eaLnBrk="1" latinLnBrk="0" hangingPunct="1">
      <a:defRPr sz="1800" kern="1200">
        <a:solidFill>
          <a:schemeClr val="tx1"/>
        </a:solidFill>
        <a:latin typeface="+mn-lt"/>
        <a:ea typeface="+mn-ea"/>
        <a:cs typeface="+mn-cs"/>
      </a:defRPr>
    </a:lvl7pPr>
    <a:lvl8pPr marL="3199777" algn="l" defTabSz="914222" rtl="0" eaLnBrk="1" latinLnBrk="0" hangingPunct="1">
      <a:defRPr sz="1800" kern="1200">
        <a:solidFill>
          <a:schemeClr val="tx1"/>
        </a:solidFill>
        <a:latin typeface="+mn-lt"/>
        <a:ea typeface="+mn-ea"/>
        <a:cs typeface="+mn-cs"/>
      </a:defRPr>
    </a:lvl8pPr>
    <a:lvl9pPr marL="3656888" algn="l" defTabSz="91422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1499A78-C9E8-4E60-9FEF-BC309340BE3D}">
          <p14:sldIdLst>
            <p14:sldId id="275"/>
            <p14:sldId id="257"/>
            <p14:sldId id="258"/>
            <p14:sldId id="259"/>
            <p14:sldId id="260"/>
            <p14:sldId id="261"/>
            <p14:sldId id="262"/>
            <p14:sldId id="277"/>
            <p14:sldId id="278"/>
            <p14:sldId id="279"/>
            <p14:sldId id="280"/>
            <p14:sldId id="281"/>
            <p14:sldId id="282"/>
            <p14:sldId id="283"/>
            <p14:sldId id="284"/>
            <p14:sldId id="285"/>
            <p14:sldId id="286"/>
            <p14:sldId id="287"/>
            <p14:sldId id="288"/>
            <p14:sldId id="289"/>
            <p14:sldId id="290"/>
            <p14:sldId id="291"/>
            <p14:sldId id="292"/>
            <p14:sldId id="293"/>
            <p14:sldId id="294"/>
            <p14:sldId id="263"/>
            <p14:sldId id="542"/>
            <p14:sldId id="543"/>
            <p14:sldId id="544"/>
            <p14:sldId id="545"/>
            <p14:sldId id="546"/>
            <p14:sldId id="547"/>
            <p14:sldId id="548"/>
            <p14:sldId id="549"/>
            <p14:sldId id="550"/>
            <p14:sldId id="551"/>
            <p14:sldId id="552"/>
            <p14:sldId id="553"/>
            <p14:sldId id="554"/>
            <p14:sldId id="555"/>
            <p14:sldId id="556"/>
            <p14:sldId id="557"/>
            <p14:sldId id="558"/>
            <p14:sldId id="559"/>
            <p14:sldId id="560"/>
            <p14:sldId id="561"/>
            <p14:sldId id="562"/>
            <p14:sldId id="563"/>
            <p14:sldId id="564"/>
            <p14:sldId id="565"/>
            <p14:sldId id="566"/>
            <p14:sldId id="567"/>
            <p14:sldId id="568"/>
            <p14:sldId id="569"/>
            <p14:sldId id="570"/>
            <p14:sldId id="571"/>
            <p14:sldId id="572"/>
            <p14:sldId id="573"/>
            <p14:sldId id="574"/>
            <p14:sldId id="575"/>
          </p14:sldIdLst>
        </p14:section>
        <p14:section name="Untitled Section" id="{DB3CC84C-C9CE-48E3-AE40-2C1525319731}">
          <p14:sldIdLst>
            <p14:sldId id="264"/>
            <p14:sldId id="296"/>
            <p14:sldId id="297"/>
            <p14:sldId id="298"/>
            <p14:sldId id="299"/>
            <p14:sldId id="300"/>
            <p14:sldId id="301"/>
            <p14:sldId id="302"/>
            <p14:sldId id="303"/>
            <p14:sldId id="304"/>
            <p14:sldId id="305"/>
            <p14:sldId id="306"/>
            <p14:sldId id="307"/>
            <p14:sldId id="308"/>
            <p14:sldId id="309"/>
            <p14:sldId id="265"/>
            <p14:sldId id="266"/>
            <p14:sldId id="505"/>
            <p14:sldId id="506"/>
            <p14:sldId id="507"/>
            <p14:sldId id="508"/>
            <p14:sldId id="509"/>
            <p14:sldId id="510"/>
            <p14:sldId id="511"/>
            <p14:sldId id="512"/>
            <p14:sldId id="513"/>
            <p14:sldId id="514"/>
            <p14:sldId id="515"/>
            <p14:sldId id="516"/>
            <p14:sldId id="517"/>
            <p14:sldId id="518"/>
            <p14:sldId id="519"/>
            <p14:sldId id="520"/>
            <p14:sldId id="521"/>
            <p14:sldId id="522"/>
            <p14:sldId id="523"/>
            <p14:sldId id="524"/>
            <p14:sldId id="525"/>
            <p14:sldId id="526"/>
            <p14:sldId id="527"/>
            <p14:sldId id="528"/>
            <p14:sldId id="529"/>
            <p14:sldId id="530"/>
            <p14:sldId id="531"/>
            <p14:sldId id="532"/>
            <p14:sldId id="533"/>
            <p14:sldId id="534"/>
            <p14:sldId id="535"/>
            <p14:sldId id="536"/>
            <p14:sldId id="537"/>
            <p14:sldId id="538"/>
            <p14:sldId id="539"/>
            <p14:sldId id="540"/>
            <p14:sldId id="541"/>
            <p14:sldId id="576"/>
            <p14:sldId id="577"/>
            <p14:sldId id="578"/>
            <p14:sldId id="579"/>
            <p14:sldId id="580"/>
            <p14:sldId id="581"/>
            <p14:sldId id="582"/>
            <p14:sldId id="583"/>
            <p14:sldId id="584"/>
            <p14:sldId id="585"/>
            <p14:sldId id="586"/>
            <p14:sldId id="587"/>
            <p14:sldId id="588"/>
            <p14:sldId id="589"/>
            <p14:sldId id="590"/>
            <p14:sldId id="591"/>
            <p14:sldId id="592"/>
            <p14:sldId id="593"/>
            <p14:sldId id="594"/>
            <p14:sldId id="595"/>
            <p14:sldId id="596"/>
            <p14:sldId id="597"/>
            <p14:sldId id="598"/>
            <p14:sldId id="599"/>
            <p14:sldId id="600"/>
            <p14:sldId id="267"/>
            <p14:sldId id="431"/>
            <p14:sldId id="432"/>
            <p14:sldId id="433"/>
            <p14:sldId id="434"/>
            <p14:sldId id="435"/>
            <p14:sldId id="436"/>
            <p14:sldId id="437"/>
            <p14:sldId id="438"/>
            <p14:sldId id="439"/>
            <p14:sldId id="440"/>
            <p14:sldId id="441"/>
            <p14:sldId id="442"/>
            <p14:sldId id="443"/>
            <p14:sldId id="444"/>
            <p14:sldId id="445"/>
            <p14:sldId id="446"/>
            <p14:sldId id="447"/>
            <p14:sldId id="448"/>
            <p14:sldId id="449"/>
            <p14:sldId id="450"/>
            <p14:sldId id="451"/>
            <p14:sldId id="452"/>
            <p14:sldId id="453"/>
            <p14:sldId id="268"/>
            <p14:sldId id="454"/>
            <p14:sldId id="455"/>
            <p14:sldId id="456"/>
            <p14:sldId id="457"/>
            <p14:sldId id="458"/>
            <p14:sldId id="459"/>
            <p14:sldId id="460"/>
            <p14:sldId id="461"/>
            <p14:sldId id="462"/>
            <p14:sldId id="463"/>
            <p14:sldId id="464"/>
            <p14:sldId id="465"/>
            <p14:sldId id="466"/>
            <p14:sldId id="467"/>
            <p14:sldId id="468"/>
            <p14:sldId id="469"/>
            <p14:sldId id="470"/>
            <p14:sldId id="471"/>
            <p14:sldId id="472"/>
            <p14:sldId id="473"/>
            <p14:sldId id="474"/>
            <p14:sldId id="475"/>
            <p14:sldId id="476"/>
            <p14:sldId id="477"/>
            <p14:sldId id="478"/>
            <p14:sldId id="479"/>
            <p14:sldId id="480"/>
            <p14:sldId id="481"/>
            <p14:sldId id="482"/>
            <p14:sldId id="483"/>
            <p14:sldId id="484"/>
            <p14:sldId id="485"/>
            <p14:sldId id="486"/>
            <p14:sldId id="487"/>
            <p14:sldId id="488"/>
            <p14:sldId id="489"/>
            <p14:sldId id="490"/>
            <p14:sldId id="491"/>
            <p14:sldId id="492"/>
            <p14:sldId id="493"/>
            <p14:sldId id="494"/>
            <p14:sldId id="495"/>
            <p14:sldId id="269"/>
            <p14:sldId id="270"/>
            <p14:sldId id="370"/>
            <p14:sldId id="371"/>
            <p14:sldId id="372"/>
            <p14:sldId id="373"/>
            <p14:sldId id="374"/>
            <p14:sldId id="375"/>
            <p14:sldId id="376"/>
            <p14:sldId id="377"/>
            <p14:sldId id="378"/>
            <p14:sldId id="379"/>
            <p14:sldId id="380"/>
            <p14:sldId id="381"/>
            <p14:sldId id="382"/>
            <p14:sldId id="383"/>
            <p14:sldId id="384"/>
            <p14:sldId id="385"/>
            <p14:sldId id="386"/>
            <p14:sldId id="387"/>
            <p14:sldId id="388"/>
            <p14:sldId id="389"/>
            <p14:sldId id="390"/>
            <p14:sldId id="271"/>
            <p14:sldId id="342"/>
            <p14:sldId id="343"/>
            <p14:sldId id="344"/>
            <p14:sldId id="345"/>
            <p14:sldId id="346"/>
            <p14:sldId id="347"/>
            <p14:sldId id="353"/>
            <p14:sldId id="352"/>
            <p14:sldId id="351"/>
            <p14:sldId id="350"/>
            <p14:sldId id="349"/>
            <p14:sldId id="348"/>
            <p14:sldId id="369"/>
            <p14:sldId id="368"/>
            <p14:sldId id="367"/>
            <p14:sldId id="366"/>
            <p14:sldId id="365"/>
            <p14:sldId id="364"/>
            <p14:sldId id="363"/>
            <p14:sldId id="362"/>
            <p14:sldId id="361"/>
            <p14:sldId id="360"/>
            <p14:sldId id="359"/>
            <p14:sldId id="358"/>
            <p14:sldId id="357"/>
            <p14:sldId id="356"/>
            <p14:sldId id="354"/>
            <p14:sldId id="355"/>
            <p14:sldId id="272"/>
            <p14:sldId id="391"/>
            <p14:sldId id="392"/>
            <p14:sldId id="393"/>
            <p14:sldId id="394"/>
            <p14:sldId id="395"/>
            <p14:sldId id="396"/>
            <p14:sldId id="397"/>
            <p14:sldId id="398"/>
            <p14:sldId id="399"/>
            <p14:sldId id="400"/>
            <p14:sldId id="401"/>
            <p14:sldId id="402"/>
            <p14:sldId id="403"/>
            <p14:sldId id="404"/>
            <p14:sldId id="405"/>
            <p14:sldId id="406"/>
            <p14:sldId id="407"/>
            <p14:sldId id="408"/>
            <p14:sldId id="409"/>
            <p14:sldId id="410"/>
            <p14:sldId id="411"/>
            <p14:sldId id="412"/>
            <p14:sldId id="413"/>
            <p14:sldId id="414"/>
            <p14:sldId id="273"/>
            <p14:sldId id="496"/>
            <p14:sldId id="497"/>
            <p14:sldId id="498"/>
            <p14:sldId id="499"/>
            <p14:sldId id="500"/>
            <p14:sldId id="501"/>
            <p14:sldId id="502"/>
            <p14:sldId id="503"/>
            <p14:sldId id="504"/>
            <p14:sldId id="274"/>
            <p14:sldId id="415"/>
            <p14:sldId id="416"/>
            <p14:sldId id="417"/>
            <p14:sldId id="418"/>
            <p14:sldId id="419"/>
            <p14:sldId id="420"/>
            <p14:sldId id="421"/>
            <p14:sldId id="422"/>
            <p14:sldId id="423"/>
            <p14:sldId id="424"/>
            <p14:sldId id="425"/>
            <p14:sldId id="426"/>
            <p14:sldId id="427"/>
            <p14:sldId id="428"/>
            <p14:sldId id="429"/>
            <p14:sldId id="430"/>
          </p14:sldIdLst>
        </p14:section>
      </p14:sectionLst>
    </p:ex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ter Canciani" initials="PC"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540"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6.xml"/><Relationship Id="rId299" Type="http://schemas.openxmlformats.org/officeDocument/2006/relationships/slide" Target="slides/slide288.xml"/><Relationship Id="rId303" Type="http://schemas.openxmlformats.org/officeDocument/2006/relationships/slide" Target="slides/slide292.xml"/><Relationship Id="rId21" Type="http://schemas.openxmlformats.org/officeDocument/2006/relationships/slide" Target="slides/slide10.xml"/><Relationship Id="rId42" Type="http://schemas.openxmlformats.org/officeDocument/2006/relationships/slide" Target="slides/slide31.xml"/><Relationship Id="rId63" Type="http://schemas.openxmlformats.org/officeDocument/2006/relationships/slide" Target="slides/slide52.xml"/><Relationship Id="rId84" Type="http://schemas.openxmlformats.org/officeDocument/2006/relationships/slide" Target="slides/slide73.xml"/><Relationship Id="rId138" Type="http://schemas.openxmlformats.org/officeDocument/2006/relationships/slide" Target="slides/slide127.xml"/><Relationship Id="rId159" Type="http://schemas.openxmlformats.org/officeDocument/2006/relationships/slide" Target="slides/slide148.xml"/><Relationship Id="rId324" Type="http://schemas.openxmlformats.org/officeDocument/2006/relationships/presProps" Target="presProps.xml"/><Relationship Id="rId170" Type="http://schemas.openxmlformats.org/officeDocument/2006/relationships/slide" Target="slides/slide159.xml"/><Relationship Id="rId191" Type="http://schemas.openxmlformats.org/officeDocument/2006/relationships/slide" Target="slides/slide180.xml"/><Relationship Id="rId205" Type="http://schemas.openxmlformats.org/officeDocument/2006/relationships/slide" Target="slides/slide194.xml"/><Relationship Id="rId226" Type="http://schemas.openxmlformats.org/officeDocument/2006/relationships/slide" Target="slides/slide215.xml"/><Relationship Id="rId247" Type="http://schemas.openxmlformats.org/officeDocument/2006/relationships/slide" Target="slides/slide236.xml"/><Relationship Id="rId107" Type="http://schemas.openxmlformats.org/officeDocument/2006/relationships/slide" Target="slides/slide96.xml"/><Relationship Id="rId268" Type="http://schemas.openxmlformats.org/officeDocument/2006/relationships/slide" Target="slides/slide257.xml"/><Relationship Id="rId289" Type="http://schemas.openxmlformats.org/officeDocument/2006/relationships/slide" Target="slides/slide278.xml"/><Relationship Id="rId11" Type="http://schemas.openxmlformats.org/officeDocument/2006/relationships/slideMaster" Target="slideMasters/slideMaster11.xml"/><Relationship Id="rId32" Type="http://schemas.openxmlformats.org/officeDocument/2006/relationships/slide" Target="slides/slide21.xml"/><Relationship Id="rId53" Type="http://schemas.openxmlformats.org/officeDocument/2006/relationships/slide" Target="slides/slide42.xml"/><Relationship Id="rId74" Type="http://schemas.openxmlformats.org/officeDocument/2006/relationships/slide" Target="slides/slide63.xml"/><Relationship Id="rId128" Type="http://schemas.openxmlformats.org/officeDocument/2006/relationships/slide" Target="slides/slide117.xml"/><Relationship Id="rId149" Type="http://schemas.openxmlformats.org/officeDocument/2006/relationships/slide" Target="slides/slide138.xml"/><Relationship Id="rId314" Type="http://schemas.openxmlformats.org/officeDocument/2006/relationships/slide" Target="slides/slide303.xml"/><Relationship Id="rId5" Type="http://schemas.openxmlformats.org/officeDocument/2006/relationships/slideMaster" Target="slideMasters/slideMaster5.xml"/><Relationship Id="rId95" Type="http://schemas.openxmlformats.org/officeDocument/2006/relationships/slide" Target="slides/slide84.xml"/><Relationship Id="rId160" Type="http://schemas.openxmlformats.org/officeDocument/2006/relationships/slide" Target="slides/slide149.xml"/><Relationship Id="rId181" Type="http://schemas.openxmlformats.org/officeDocument/2006/relationships/slide" Target="slides/slide170.xml"/><Relationship Id="rId216" Type="http://schemas.openxmlformats.org/officeDocument/2006/relationships/slide" Target="slides/slide205.xml"/><Relationship Id="rId237" Type="http://schemas.openxmlformats.org/officeDocument/2006/relationships/slide" Target="slides/slide226.xml"/><Relationship Id="rId258" Type="http://schemas.openxmlformats.org/officeDocument/2006/relationships/slide" Target="slides/slide247.xml"/><Relationship Id="rId279" Type="http://schemas.openxmlformats.org/officeDocument/2006/relationships/slide" Target="slides/slide268.xml"/><Relationship Id="rId22" Type="http://schemas.openxmlformats.org/officeDocument/2006/relationships/slide" Target="slides/slide11.xml"/><Relationship Id="rId43" Type="http://schemas.openxmlformats.org/officeDocument/2006/relationships/slide" Target="slides/slide32.xml"/><Relationship Id="rId64" Type="http://schemas.openxmlformats.org/officeDocument/2006/relationships/slide" Target="slides/slide53.xml"/><Relationship Id="rId118" Type="http://schemas.openxmlformats.org/officeDocument/2006/relationships/slide" Target="slides/slide107.xml"/><Relationship Id="rId139" Type="http://schemas.openxmlformats.org/officeDocument/2006/relationships/slide" Target="slides/slide128.xml"/><Relationship Id="rId290" Type="http://schemas.openxmlformats.org/officeDocument/2006/relationships/slide" Target="slides/slide279.xml"/><Relationship Id="rId304" Type="http://schemas.openxmlformats.org/officeDocument/2006/relationships/slide" Target="slides/slide293.xml"/><Relationship Id="rId325" Type="http://schemas.openxmlformats.org/officeDocument/2006/relationships/viewProps" Target="viewProps.xml"/><Relationship Id="rId85" Type="http://schemas.openxmlformats.org/officeDocument/2006/relationships/slide" Target="slides/slide74.xml"/><Relationship Id="rId150" Type="http://schemas.openxmlformats.org/officeDocument/2006/relationships/slide" Target="slides/slide139.xml"/><Relationship Id="rId171" Type="http://schemas.openxmlformats.org/officeDocument/2006/relationships/slide" Target="slides/slide160.xml"/><Relationship Id="rId192" Type="http://schemas.openxmlformats.org/officeDocument/2006/relationships/slide" Target="slides/slide181.xml"/><Relationship Id="rId206" Type="http://schemas.openxmlformats.org/officeDocument/2006/relationships/slide" Target="slides/slide195.xml"/><Relationship Id="rId227" Type="http://schemas.openxmlformats.org/officeDocument/2006/relationships/slide" Target="slides/slide216.xml"/><Relationship Id="rId248" Type="http://schemas.openxmlformats.org/officeDocument/2006/relationships/slide" Target="slides/slide237.xml"/><Relationship Id="rId269" Type="http://schemas.openxmlformats.org/officeDocument/2006/relationships/slide" Target="slides/slide258.xml"/><Relationship Id="rId12" Type="http://schemas.openxmlformats.org/officeDocument/2006/relationships/slide" Target="slides/slide1.xml"/><Relationship Id="rId33" Type="http://schemas.openxmlformats.org/officeDocument/2006/relationships/slide" Target="slides/slide22.xml"/><Relationship Id="rId108" Type="http://schemas.openxmlformats.org/officeDocument/2006/relationships/slide" Target="slides/slide97.xml"/><Relationship Id="rId129" Type="http://schemas.openxmlformats.org/officeDocument/2006/relationships/slide" Target="slides/slide118.xml"/><Relationship Id="rId280" Type="http://schemas.openxmlformats.org/officeDocument/2006/relationships/slide" Target="slides/slide269.xml"/><Relationship Id="rId315" Type="http://schemas.openxmlformats.org/officeDocument/2006/relationships/slide" Target="slides/slide304.xml"/><Relationship Id="rId54" Type="http://schemas.openxmlformats.org/officeDocument/2006/relationships/slide" Target="slides/slide43.xml"/><Relationship Id="rId75" Type="http://schemas.openxmlformats.org/officeDocument/2006/relationships/slide" Target="slides/slide64.xml"/><Relationship Id="rId96" Type="http://schemas.openxmlformats.org/officeDocument/2006/relationships/slide" Target="slides/slide85.xml"/><Relationship Id="rId140" Type="http://schemas.openxmlformats.org/officeDocument/2006/relationships/slide" Target="slides/slide129.xml"/><Relationship Id="rId161" Type="http://schemas.openxmlformats.org/officeDocument/2006/relationships/slide" Target="slides/slide150.xml"/><Relationship Id="rId182" Type="http://schemas.openxmlformats.org/officeDocument/2006/relationships/slide" Target="slides/slide171.xml"/><Relationship Id="rId217" Type="http://schemas.openxmlformats.org/officeDocument/2006/relationships/slide" Target="slides/slide206.xml"/><Relationship Id="rId6" Type="http://schemas.openxmlformats.org/officeDocument/2006/relationships/slideMaster" Target="slideMasters/slideMaster6.xml"/><Relationship Id="rId238" Type="http://schemas.openxmlformats.org/officeDocument/2006/relationships/slide" Target="slides/slide227.xml"/><Relationship Id="rId259" Type="http://schemas.openxmlformats.org/officeDocument/2006/relationships/slide" Target="slides/slide248.xml"/><Relationship Id="rId23" Type="http://schemas.openxmlformats.org/officeDocument/2006/relationships/slide" Target="slides/slide12.xml"/><Relationship Id="rId119" Type="http://schemas.openxmlformats.org/officeDocument/2006/relationships/slide" Target="slides/slide108.xml"/><Relationship Id="rId270" Type="http://schemas.openxmlformats.org/officeDocument/2006/relationships/slide" Target="slides/slide259.xml"/><Relationship Id="rId291" Type="http://schemas.openxmlformats.org/officeDocument/2006/relationships/slide" Target="slides/slide280.xml"/><Relationship Id="rId305" Type="http://schemas.openxmlformats.org/officeDocument/2006/relationships/slide" Target="slides/slide294.xml"/><Relationship Id="rId326" Type="http://schemas.openxmlformats.org/officeDocument/2006/relationships/theme" Target="theme/theme1.xml"/><Relationship Id="rId44" Type="http://schemas.openxmlformats.org/officeDocument/2006/relationships/slide" Target="slides/slide33.xml"/><Relationship Id="rId65" Type="http://schemas.openxmlformats.org/officeDocument/2006/relationships/slide" Target="slides/slide54.xml"/><Relationship Id="rId86" Type="http://schemas.openxmlformats.org/officeDocument/2006/relationships/slide" Target="slides/slide75.xml"/><Relationship Id="rId130" Type="http://schemas.openxmlformats.org/officeDocument/2006/relationships/slide" Target="slides/slide119.xml"/><Relationship Id="rId151" Type="http://schemas.openxmlformats.org/officeDocument/2006/relationships/slide" Target="slides/slide140.xml"/><Relationship Id="rId172" Type="http://schemas.openxmlformats.org/officeDocument/2006/relationships/slide" Target="slides/slide161.xml"/><Relationship Id="rId193" Type="http://schemas.openxmlformats.org/officeDocument/2006/relationships/slide" Target="slides/slide182.xml"/><Relationship Id="rId207" Type="http://schemas.openxmlformats.org/officeDocument/2006/relationships/slide" Target="slides/slide196.xml"/><Relationship Id="rId228" Type="http://schemas.openxmlformats.org/officeDocument/2006/relationships/slide" Target="slides/slide217.xml"/><Relationship Id="rId249" Type="http://schemas.openxmlformats.org/officeDocument/2006/relationships/slide" Target="slides/slide238.xml"/><Relationship Id="rId13" Type="http://schemas.openxmlformats.org/officeDocument/2006/relationships/slide" Target="slides/slide2.xml"/><Relationship Id="rId109" Type="http://schemas.openxmlformats.org/officeDocument/2006/relationships/slide" Target="slides/slide98.xml"/><Relationship Id="rId260" Type="http://schemas.openxmlformats.org/officeDocument/2006/relationships/slide" Target="slides/slide249.xml"/><Relationship Id="rId281" Type="http://schemas.openxmlformats.org/officeDocument/2006/relationships/slide" Target="slides/slide270.xml"/><Relationship Id="rId316" Type="http://schemas.openxmlformats.org/officeDocument/2006/relationships/slide" Target="slides/slide305.xml"/><Relationship Id="rId34" Type="http://schemas.openxmlformats.org/officeDocument/2006/relationships/slide" Target="slides/slide23.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20" Type="http://schemas.openxmlformats.org/officeDocument/2006/relationships/slide" Target="slides/slide109.xml"/><Relationship Id="rId141" Type="http://schemas.openxmlformats.org/officeDocument/2006/relationships/slide" Target="slides/slide130.xml"/><Relationship Id="rId7" Type="http://schemas.openxmlformats.org/officeDocument/2006/relationships/slideMaster" Target="slideMasters/slideMaster7.xml"/><Relationship Id="rId162" Type="http://schemas.openxmlformats.org/officeDocument/2006/relationships/slide" Target="slides/slide151.xml"/><Relationship Id="rId183" Type="http://schemas.openxmlformats.org/officeDocument/2006/relationships/slide" Target="slides/slide172.xml"/><Relationship Id="rId218" Type="http://schemas.openxmlformats.org/officeDocument/2006/relationships/slide" Target="slides/slide207.xml"/><Relationship Id="rId239" Type="http://schemas.openxmlformats.org/officeDocument/2006/relationships/slide" Target="slides/slide228.xml"/><Relationship Id="rId250" Type="http://schemas.openxmlformats.org/officeDocument/2006/relationships/slide" Target="slides/slide239.xml"/><Relationship Id="rId271" Type="http://schemas.openxmlformats.org/officeDocument/2006/relationships/slide" Target="slides/slide260.xml"/><Relationship Id="rId292" Type="http://schemas.openxmlformats.org/officeDocument/2006/relationships/slide" Target="slides/slide281.xml"/><Relationship Id="rId306" Type="http://schemas.openxmlformats.org/officeDocument/2006/relationships/slide" Target="slides/slide295.xml"/><Relationship Id="rId24" Type="http://schemas.openxmlformats.org/officeDocument/2006/relationships/slide" Target="slides/slide13.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31" Type="http://schemas.openxmlformats.org/officeDocument/2006/relationships/slide" Target="slides/slide120.xml"/><Relationship Id="rId327" Type="http://schemas.openxmlformats.org/officeDocument/2006/relationships/tableStyles" Target="tableStyles.xml"/><Relationship Id="rId152" Type="http://schemas.openxmlformats.org/officeDocument/2006/relationships/slide" Target="slides/slide141.xml"/><Relationship Id="rId173" Type="http://schemas.openxmlformats.org/officeDocument/2006/relationships/slide" Target="slides/slide162.xml"/><Relationship Id="rId194" Type="http://schemas.openxmlformats.org/officeDocument/2006/relationships/slide" Target="slides/slide183.xml"/><Relationship Id="rId208" Type="http://schemas.openxmlformats.org/officeDocument/2006/relationships/slide" Target="slides/slide197.xml"/><Relationship Id="rId229" Type="http://schemas.openxmlformats.org/officeDocument/2006/relationships/slide" Target="slides/slide218.xml"/><Relationship Id="rId240" Type="http://schemas.openxmlformats.org/officeDocument/2006/relationships/slide" Target="slides/slide229.xml"/><Relationship Id="rId261" Type="http://schemas.openxmlformats.org/officeDocument/2006/relationships/slide" Target="slides/slide250.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126" Type="http://schemas.openxmlformats.org/officeDocument/2006/relationships/slide" Target="slides/slide115.xml"/><Relationship Id="rId147" Type="http://schemas.openxmlformats.org/officeDocument/2006/relationships/slide" Target="slides/slide136.xml"/><Relationship Id="rId168" Type="http://schemas.openxmlformats.org/officeDocument/2006/relationships/slide" Target="slides/slide157.xml"/><Relationship Id="rId282" Type="http://schemas.openxmlformats.org/officeDocument/2006/relationships/slide" Target="slides/slide271.xml"/><Relationship Id="rId312" Type="http://schemas.openxmlformats.org/officeDocument/2006/relationships/slide" Target="slides/slide301.xml"/><Relationship Id="rId317" Type="http://schemas.openxmlformats.org/officeDocument/2006/relationships/slide" Target="slides/slide306.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121" Type="http://schemas.openxmlformats.org/officeDocument/2006/relationships/slide" Target="slides/slide110.xml"/><Relationship Id="rId142" Type="http://schemas.openxmlformats.org/officeDocument/2006/relationships/slide" Target="slides/slide131.xml"/><Relationship Id="rId163" Type="http://schemas.openxmlformats.org/officeDocument/2006/relationships/slide" Target="slides/slide152.xml"/><Relationship Id="rId184" Type="http://schemas.openxmlformats.org/officeDocument/2006/relationships/slide" Target="slides/slide173.xml"/><Relationship Id="rId189" Type="http://schemas.openxmlformats.org/officeDocument/2006/relationships/slide" Target="slides/slide178.xml"/><Relationship Id="rId219" Type="http://schemas.openxmlformats.org/officeDocument/2006/relationships/slide" Target="slides/slide208.xml"/><Relationship Id="rId3" Type="http://schemas.openxmlformats.org/officeDocument/2006/relationships/slideMaster" Target="slideMasters/slideMaster3.xml"/><Relationship Id="rId214" Type="http://schemas.openxmlformats.org/officeDocument/2006/relationships/slide" Target="slides/slide203.xml"/><Relationship Id="rId230" Type="http://schemas.openxmlformats.org/officeDocument/2006/relationships/slide" Target="slides/slide219.xml"/><Relationship Id="rId235" Type="http://schemas.openxmlformats.org/officeDocument/2006/relationships/slide" Target="slides/slide224.xml"/><Relationship Id="rId251" Type="http://schemas.openxmlformats.org/officeDocument/2006/relationships/slide" Target="slides/slide240.xml"/><Relationship Id="rId256" Type="http://schemas.openxmlformats.org/officeDocument/2006/relationships/slide" Target="slides/slide245.xml"/><Relationship Id="rId277" Type="http://schemas.openxmlformats.org/officeDocument/2006/relationships/slide" Target="slides/slide266.xml"/><Relationship Id="rId298" Type="http://schemas.openxmlformats.org/officeDocument/2006/relationships/slide" Target="slides/slide287.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116" Type="http://schemas.openxmlformats.org/officeDocument/2006/relationships/slide" Target="slides/slide105.xml"/><Relationship Id="rId137" Type="http://schemas.openxmlformats.org/officeDocument/2006/relationships/slide" Target="slides/slide126.xml"/><Relationship Id="rId158" Type="http://schemas.openxmlformats.org/officeDocument/2006/relationships/slide" Target="slides/slide147.xml"/><Relationship Id="rId272" Type="http://schemas.openxmlformats.org/officeDocument/2006/relationships/slide" Target="slides/slide261.xml"/><Relationship Id="rId293" Type="http://schemas.openxmlformats.org/officeDocument/2006/relationships/slide" Target="slides/slide282.xml"/><Relationship Id="rId302" Type="http://schemas.openxmlformats.org/officeDocument/2006/relationships/slide" Target="slides/slide291.xml"/><Relationship Id="rId307" Type="http://schemas.openxmlformats.org/officeDocument/2006/relationships/slide" Target="slides/slide296.xml"/><Relationship Id="rId323" Type="http://schemas.openxmlformats.org/officeDocument/2006/relationships/commentAuthors" Target="commentAuthors.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88" Type="http://schemas.openxmlformats.org/officeDocument/2006/relationships/slide" Target="slides/slide77.xml"/><Relationship Id="rId111" Type="http://schemas.openxmlformats.org/officeDocument/2006/relationships/slide" Target="slides/slide100.xml"/><Relationship Id="rId132" Type="http://schemas.openxmlformats.org/officeDocument/2006/relationships/slide" Target="slides/slide121.xml"/><Relationship Id="rId153" Type="http://schemas.openxmlformats.org/officeDocument/2006/relationships/slide" Target="slides/slide142.xml"/><Relationship Id="rId174" Type="http://schemas.openxmlformats.org/officeDocument/2006/relationships/slide" Target="slides/slide163.xml"/><Relationship Id="rId179" Type="http://schemas.openxmlformats.org/officeDocument/2006/relationships/slide" Target="slides/slide168.xml"/><Relationship Id="rId195" Type="http://schemas.openxmlformats.org/officeDocument/2006/relationships/slide" Target="slides/slide184.xml"/><Relationship Id="rId209" Type="http://schemas.openxmlformats.org/officeDocument/2006/relationships/slide" Target="slides/slide198.xml"/><Relationship Id="rId190" Type="http://schemas.openxmlformats.org/officeDocument/2006/relationships/slide" Target="slides/slide179.xml"/><Relationship Id="rId204" Type="http://schemas.openxmlformats.org/officeDocument/2006/relationships/slide" Target="slides/slide193.xml"/><Relationship Id="rId220" Type="http://schemas.openxmlformats.org/officeDocument/2006/relationships/slide" Target="slides/slide209.xml"/><Relationship Id="rId225" Type="http://schemas.openxmlformats.org/officeDocument/2006/relationships/slide" Target="slides/slide214.xml"/><Relationship Id="rId241" Type="http://schemas.openxmlformats.org/officeDocument/2006/relationships/slide" Target="slides/slide230.xml"/><Relationship Id="rId246" Type="http://schemas.openxmlformats.org/officeDocument/2006/relationships/slide" Target="slides/slide235.xml"/><Relationship Id="rId267" Type="http://schemas.openxmlformats.org/officeDocument/2006/relationships/slide" Target="slides/slide256.xml"/><Relationship Id="rId288" Type="http://schemas.openxmlformats.org/officeDocument/2006/relationships/slide" Target="slides/slide277.xml"/><Relationship Id="rId15" Type="http://schemas.openxmlformats.org/officeDocument/2006/relationships/slide" Target="slides/slide4.xml"/><Relationship Id="rId36" Type="http://schemas.openxmlformats.org/officeDocument/2006/relationships/slide" Target="slides/slide25.xml"/><Relationship Id="rId57" Type="http://schemas.openxmlformats.org/officeDocument/2006/relationships/slide" Target="slides/slide46.xml"/><Relationship Id="rId106" Type="http://schemas.openxmlformats.org/officeDocument/2006/relationships/slide" Target="slides/slide95.xml"/><Relationship Id="rId127" Type="http://schemas.openxmlformats.org/officeDocument/2006/relationships/slide" Target="slides/slide116.xml"/><Relationship Id="rId262" Type="http://schemas.openxmlformats.org/officeDocument/2006/relationships/slide" Target="slides/slide251.xml"/><Relationship Id="rId283" Type="http://schemas.openxmlformats.org/officeDocument/2006/relationships/slide" Target="slides/slide272.xml"/><Relationship Id="rId313" Type="http://schemas.openxmlformats.org/officeDocument/2006/relationships/slide" Target="slides/slide302.xml"/><Relationship Id="rId318" Type="http://schemas.openxmlformats.org/officeDocument/2006/relationships/slide" Target="slides/slide307.xml"/><Relationship Id="rId10" Type="http://schemas.openxmlformats.org/officeDocument/2006/relationships/slideMaster" Target="slideMasters/slideMaster10.xml"/><Relationship Id="rId31" Type="http://schemas.openxmlformats.org/officeDocument/2006/relationships/slide" Target="slides/slide20.xml"/><Relationship Id="rId52" Type="http://schemas.openxmlformats.org/officeDocument/2006/relationships/slide" Target="slides/slide41.xml"/><Relationship Id="rId73" Type="http://schemas.openxmlformats.org/officeDocument/2006/relationships/slide" Target="slides/slide62.xml"/><Relationship Id="rId78" Type="http://schemas.openxmlformats.org/officeDocument/2006/relationships/slide" Target="slides/slide67.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122" Type="http://schemas.openxmlformats.org/officeDocument/2006/relationships/slide" Target="slides/slide111.xml"/><Relationship Id="rId143" Type="http://schemas.openxmlformats.org/officeDocument/2006/relationships/slide" Target="slides/slide132.xml"/><Relationship Id="rId148" Type="http://schemas.openxmlformats.org/officeDocument/2006/relationships/slide" Target="slides/slide137.xml"/><Relationship Id="rId164" Type="http://schemas.openxmlformats.org/officeDocument/2006/relationships/slide" Target="slides/slide153.xml"/><Relationship Id="rId169" Type="http://schemas.openxmlformats.org/officeDocument/2006/relationships/slide" Target="slides/slide158.xml"/><Relationship Id="rId185" Type="http://schemas.openxmlformats.org/officeDocument/2006/relationships/slide" Target="slides/slide174.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9.xml"/><Relationship Id="rId210" Type="http://schemas.openxmlformats.org/officeDocument/2006/relationships/slide" Target="slides/slide199.xml"/><Relationship Id="rId215" Type="http://schemas.openxmlformats.org/officeDocument/2006/relationships/slide" Target="slides/slide204.xml"/><Relationship Id="rId236" Type="http://schemas.openxmlformats.org/officeDocument/2006/relationships/slide" Target="slides/slide225.xml"/><Relationship Id="rId257" Type="http://schemas.openxmlformats.org/officeDocument/2006/relationships/slide" Target="slides/slide246.xml"/><Relationship Id="rId278" Type="http://schemas.openxmlformats.org/officeDocument/2006/relationships/slide" Target="slides/slide267.xml"/><Relationship Id="rId26" Type="http://schemas.openxmlformats.org/officeDocument/2006/relationships/slide" Target="slides/slide15.xml"/><Relationship Id="rId231" Type="http://schemas.openxmlformats.org/officeDocument/2006/relationships/slide" Target="slides/slide220.xml"/><Relationship Id="rId252" Type="http://schemas.openxmlformats.org/officeDocument/2006/relationships/slide" Target="slides/slide241.xml"/><Relationship Id="rId273" Type="http://schemas.openxmlformats.org/officeDocument/2006/relationships/slide" Target="slides/slide262.xml"/><Relationship Id="rId294" Type="http://schemas.openxmlformats.org/officeDocument/2006/relationships/slide" Target="slides/slide283.xml"/><Relationship Id="rId308" Type="http://schemas.openxmlformats.org/officeDocument/2006/relationships/slide" Target="slides/slide297.xml"/><Relationship Id="rId47" Type="http://schemas.openxmlformats.org/officeDocument/2006/relationships/slide" Target="slides/slide36.xml"/><Relationship Id="rId68" Type="http://schemas.openxmlformats.org/officeDocument/2006/relationships/slide" Target="slides/slide57.xml"/><Relationship Id="rId89" Type="http://schemas.openxmlformats.org/officeDocument/2006/relationships/slide" Target="slides/slide78.xml"/><Relationship Id="rId112" Type="http://schemas.openxmlformats.org/officeDocument/2006/relationships/slide" Target="slides/slide101.xml"/><Relationship Id="rId133" Type="http://schemas.openxmlformats.org/officeDocument/2006/relationships/slide" Target="slides/slide122.xml"/><Relationship Id="rId154" Type="http://schemas.openxmlformats.org/officeDocument/2006/relationships/slide" Target="slides/slide143.xml"/><Relationship Id="rId175" Type="http://schemas.openxmlformats.org/officeDocument/2006/relationships/slide" Target="slides/slide164.xml"/><Relationship Id="rId196" Type="http://schemas.openxmlformats.org/officeDocument/2006/relationships/slide" Target="slides/slide185.xml"/><Relationship Id="rId200" Type="http://schemas.openxmlformats.org/officeDocument/2006/relationships/slide" Target="slides/slide189.xml"/><Relationship Id="rId16" Type="http://schemas.openxmlformats.org/officeDocument/2006/relationships/slide" Target="slides/slide5.xml"/><Relationship Id="rId221" Type="http://schemas.openxmlformats.org/officeDocument/2006/relationships/slide" Target="slides/slide210.xml"/><Relationship Id="rId242" Type="http://schemas.openxmlformats.org/officeDocument/2006/relationships/slide" Target="slides/slide231.xml"/><Relationship Id="rId263" Type="http://schemas.openxmlformats.org/officeDocument/2006/relationships/slide" Target="slides/slide252.xml"/><Relationship Id="rId284" Type="http://schemas.openxmlformats.org/officeDocument/2006/relationships/slide" Target="slides/slide273.xml"/><Relationship Id="rId319" Type="http://schemas.openxmlformats.org/officeDocument/2006/relationships/slide" Target="slides/slide308.xml"/><Relationship Id="rId37" Type="http://schemas.openxmlformats.org/officeDocument/2006/relationships/slide" Target="slides/slide26.xml"/><Relationship Id="rId58" Type="http://schemas.openxmlformats.org/officeDocument/2006/relationships/slide" Target="slides/slide47.xml"/><Relationship Id="rId79" Type="http://schemas.openxmlformats.org/officeDocument/2006/relationships/slide" Target="slides/slide68.xml"/><Relationship Id="rId102" Type="http://schemas.openxmlformats.org/officeDocument/2006/relationships/slide" Target="slides/slide91.xml"/><Relationship Id="rId123" Type="http://schemas.openxmlformats.org/officeDocument/2006/relationships/slide" Target="slides/slide112.xml"/><Relationship Id="rId144" Type="http://schemas.openxmlformats.org/officeDocument/2006/relationships/slide" Target="slides/slide133.xml"/><Relationship Id="rId90" Type="http://schemas.openxmlformats.org/officeDocument/2006/relationships/slide" Target="slides/slide79.xml"/><Relationship Id="rId165" Type="http://schemas.openxmlformats.org/officeDocument/2006/relationships/slide" Target="slides/slide154.xml"/><Relationship Id="rId186" Type="http://schemas.openxmlformats.org/officeDocument/2006/relationships/slide" Target="slides/slide175.xml"/><Relationship Id="rId211" Type="http://schemas.openxmlformats.org/officeDocument/2006/relationships/slide" Target="slides/slide200.xml"/><Relationship Id="rId232" Type="http://schemas.openxmlformats.org/officeDocument/2006/relationships/slide" Target="slides/slide221.xml"/><Relationship Id="rId253" Type="http://schemas.openxmlformats.org/officeDocument/2006/relationships/slide" Target="slides/slide242.xml"/><Relationship Id="rId274" Type="http://schemas.openxmlformats.org/officeDocument/2006/relationships/slide" Target="slides/slide263.xml"/><Relationship Id="rId295" Type="http://schemas.openxmlformats.org/officeDocument/2006/relationships/slide" Target="slides/slide284.xml"/><Relationship Id="rId309" Type="http://schemas.openxmlformats.org/officeDocument/2006/relationships/slide" Target="slides/slide298.xml"/><Relationship Id="rId27" Type="http://schemas.openxmlformats.org/officeDocument/2006/relationships/slide" Target="slides/slide16.xml"/><Relationship Id="rId48" Type="http://schemas.openxmlformats.org/officeDocument/2006/relationships/slide" Target="slides/slide37.xml"/><Relationship Id="rId69" Type="http://schemas.openxmlformats.org/officeDocument/2006/relationships/slide" Target="slides/slide58.xml"/><Relationship Id="rId113" Type="http://schemas.openxmlformats.org/officeDocument/2006/relationships/slide" Target="slides/slide102.xml"/><Relationship Id="rId134" Type="http://schemas.openxmlformats.org/officeDocument/2006/relationships/slide" Target="slides/slide123.xml"/><Relationship Id="rId320" Type="http://schemas.openxmlformats.org/officeDocument/2006/relationships/slide" Target="slides/slide309.xml"/><Relationship Id="rId80" Type="http://schemas.openxmlformats.org/officeDocument/2006/relationships/slide" Target="slides/slide69.xml"/><Relationship Id="rId155" Type="http://schemas.openxmlformats.org/officeDocument/2006/relationships/slide" Target="slides/slide144.xml"/><Relationship Id="rId176" Type="http://schemas.openxmlformats.org/officeDocument/2006/relationships/slide" Target="slides/slide165.xml"/><Relationship Id="rId197" Type="http://schemas.openxmlformats.org/officeDocument/2006/relationships/slide" Target="slides/slide186.xml"/><Relationship Id="rId201" Type="http://schemas.openxmlformats.org/officeDocument/2006/relationships/slide" Target="slides/slide190.xml"/><Relationship Id="rId222" Type="http://schemas.openxmlformats.org/officeDocument/2006/relationships/slide" Target="slides/slide211.xml"/><Relationship Id="rId243" Type="http://schemas.openxmlformats.org/officeDocument/2006/relationships/slide" Target="slides/slide232.xml"/><Relationship Id="rId264" Type="http://schemas.openxmlformats.org/officeDocument/2006/relationships/slide" Target="slides/slide253.xml"/><Relationship Id="rId285" Type="http://schemas.openxmlformats.org/officeDocument/2006/relationships/slide" Target="slides/slide274.xml"/><Relationship Id="rId17" Type="http://schemas.openxmlformats.org/officeDocument/2006/relationships/slide" Target="slides/slide6.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24" Type="http://schemas.openxmlformats.org/officeDocument/2006/relationships/slide" Target="slides/slide113.xml"/><Relationship Id="rId310" Type="http://schemas.openxmlformats.org/officeDocument/2006/relationships/slide" Target="slides/slide299.xml"/><Relationship Id="rId70" Type="http://schemas.openxmlformats.org/officeDocument/2006/relationships/slide" Target="slides/slide59.xml"/><Relationship Id="rId91" Type="http://schemas.openxmlformats.org/officeDocument/2006/relationships/slide" Target="slides/slide80.xml"/><Relationship Id="rId145" Type="http://schemas.openxmlformats.org/officeDocument/2006/relationships/slide" Target="slides/slide134.xml"/><Relationship Id="rId166" Type="http://schemas.openxmlformats.org/officeDocument/2006/relationships/slide" Target="slides/slide155.xml"/><Relationship Id="rId187" Type="http://schemas.openxmlformats.org/officeDocument/2006/relationships/slide" Target="slides/slide176.xml"/><Relationship Id="rId1" Type="http://schemas.openxmlformats.org/officeDocument/2006/relationships/slideMaster" Target="slideMasters/slideMaster1.xml"/><Relationship Id="rId212" Type="http://schemas.openxmlformats.org/officeDocument/2006/relationships/slide" Target="slides/slide201.xml"/><Relationship Id="rId233" Type="http://schemas.openxmlformats.org/officeDocument/2006/relationships/slide" Target="slides/slide222.xml"/><Relationship Id="rId254" Type="http://schemas.openxmlformats.org/officeDocument/2006/relationships/slide" Target="slides/slide243.xml"/><Relationship Id="rId28" Type="http://schemas.openxmlformats.org/officeDocument/2006/relationships/slide" Target="slides/slide17.xml"/><Relationship Id="rId49" Type="http://schemas.openxmlformats.org/officeDocument/2006/relationships/slide" Target="slides/slide38.xml"/><Relationship Id="rId114" Type="http://schemas.openxmlformats.org/officeDocument/2006/relationships/slide" Target="slides/slide103.xml"/><Relationship Id="rId275" Type="http://schemas.openxmlformats.org/officeDocument/2006/relationships/slide" Target="slides/slide264.xml"/><Relationship Id="rId296" Type="http://schemas.openxmlformats.org/officeDocument/2006/relationships/slide" Target="slides/slide285.xml"/><Relationship Id="rId300" Type="http://schemas.openxmlformats.org/officeDocument/2006/relationships/slide" Target="slides/slide289.xml"/><Relationship Id="rId60" Type="http://schemas.openxmlformats.org/officeDocument/2006/relationships/slide" Target="slides/slide49.xml"/><Relationship Id="rId81" Type="http://schemas.openxmlformats.org/officeDocument/2006/relationships/slide" Target="slides/slide70.xml"/><Relationship Id="rId135" Type="http://schemas.openxmlformats.org/officeDocument/2006/relationships/slide" Target="slides/slide124.xml"/><Relationship Id="rId156" Type="http://schemas.openxmlformats.org/officeDocument/2006/relationships/slide" Target="slides/slide145.xml"/><Relationship Id="rId177" Type="http://schemas.openxmlformats.org/officeDocument/2006/relationships/slide" Target="slides/slide166.xml"/><Relationship Id="rId198" Type="http://schemas.openxmlformats.org/officeDocument/2006/relationships/slide" Target="slides/slide187.xml"/><Relationship Id="rId321" Type="http://schemas.openxmlformats.org/officeDocument/2006/relationships/slide" Target="slides/slide310.xml"/><Relationship Id="rId202" Type="http://schemas.openxmlformats.org/officeDocument/2006/relationships/slide" Target="slides/slide191.xml"/><Relationship Id="rId223" Type="http://schemas.openxmlformats.org/officeDocument/2006/relationships/slide" Target="slides/slide212.xml"/><Relationship Id="rId244" Type="http://schemas.openxmlformats.org/officeDocument/2006/relationships/slide" Target="slides/slide233.xml"/><Relationship Id="rId18" Type="http://schemas.openxmlformats.org/officeDocument/2006/relationships/slide" Target="slides/slide7.xml"/><Relationship Id="rId39" Type="http://schemas.openxmlformats.org/officeDocument/2006/relationships/slide" Target="slides/slide28.xml"/><Relationship Id="rId265" Type="http://schemas.openxmlformats.org/officeDocument/2006/relationships/slide" Target="slides/slide254.xml"/><Relationship Id="rId286" Type="http://schemas.openxmlformats.org/officeDocument/2006/relationships/slide" Target="slides/slide275.xml"/><Relationship Id="rId50" Type="http://schemas.openxmlformats.org/officeDocument/2006/relationships/slide" Target="slides/slide39.xml"/><Relationship Id="rId104" Type="http://schemas.openxmlformats.org/officeDocument/2006/relationships/slide" Target="slides/slide93.xml"/><Relationship Id="rId125" Type="http://schemas.openxmlformats.org/officeDocument/2006/relationships/slide" Target="slides/slide114.xml"/><Relationship Id="rId146" Type="http://schemas.openxmlformats.org/officeDocument/2006/relationships/slide" Target="slides/slide135.xml"/><Relationship Id="rId167" Type="http://schemas.openxmlformats.org/officeDocument/2006/relationships/slide" Target="slides/slide156.xml"/><Relationship Id="rId188" Type="http://schemas.openxmlformats.org/officeDocument/2006/relationships/slide" Target="slides/slide177.xml"/><Relationship Id="rId311" Type="http://schemas.openxmlformats.org/officeDocument/2006/relationships/slide" Target="slides/slide300.xml"/><Relationship Id="rId71" Type="http://schemas.openxmlformats.org/officeDocument/2006/relationships/slide" Target="slides/slide60.xml"/><Relationship Id="rId92" Type="http://schemas.openxmlformats.org/officeDocument/2006/relationships/slide" Target="slides/slide81.xml"/><Relationship Id="rId213" Type="http://schemas.openxmlformats.org/officeDocument/2006/relationships/slide" Target="slides/slide202.xml"/><Relationship Id="rId234" Type="http://schemas.openxmlformats.org/officeDocument/2006/relationships/slide" Target="slides/slide223.xml"/><Relationship Id="rId2" Type="http://schemas.openxmlformats.org/officeDocument/2006/relationships/slideMaster" Target="slideMasters/slideMaster2.xml"/><Relationship Id="rId29" Type="http://schemas.openxmlformats.org/officeDocument/2006/relationships/slide" Target="slides/slide18.xml"/><Relationship Id="rId255" Type="http://schemas.openxmlformats.org/officeDocument/2006/relationships/slide" Target="slides/slide244.xml"/><Relationship Id="rId276" Type="http://schemas.openxmlformats.org/officeDocument/2006/relationships/slide" Target="slides/slide265.xml"/><Relationship Id="rId297" Type="http://schemas.openxmlformats.org/officeDocument/2006/relationships/slide" Target="slides/slide286.xml"/><Relationship Id="rId40" Type="http://schemas.openxmlformats.org/officeDocument/2006/relationships/slide" Target="slides/slide29.xml"/><Relationship Id="rId115" Type="http://schemas.openxmlformats.org/officeDocument/2006/relationships/slide" Target="slides/slide104.xml"/><Relationship Id="rId136" Type="http://schemas.openxmlformats.org/officeDocument/2006/relationships/slide" Target="slides/slide125.xml"/><Relationship Id="rId157" Type="http://schemas.openxmlformats.org/officeDocument/2006/relationships/slide" Target="slides/slide146.xml"/><Relationship Id="rId178" Type="http://schemas.openxmlformats.org/officeDocument/2006/relationships/slide" Target="slides/slide167.xml"/><Relationship Id="rId301" Type="http://schemas.openxmlformats.org/officeDocument/2006/relationships/slide" Target="slides/slide290.xml"/><Relationship Id="rId322" Type="http://schemas.openxmlformats.org/officeDocument/2006/relationships/notesMaster" Target="notesMasters/notesMaster1.xml"/><Relationship Id="rId61" Type="http://schemas.openxmlformats.org/officeDocument/2006/relationships/slide" Target="slides/slide50.xml"/><Relationship Id="rId82" Type="http://schemas.openxmlformats.org/officeDocument/2006/relationships/slide" Target="slides/slide71.xml"/><Relationship Id="rId199" Type="http://schemas.openxmlformats.org/officeDocument/2006/relationships/slide" Target="slides/slide188.xml"/><Relationship Id="rId203" Type="http://schemas.openxmlformats.org/officeDocument/2006/relationships/slide" Target="slides/slide192.xml"/><Relationship Id="rId19" Type="http://schemas.openxmlformats.org/officeDocument/2006/relationships/slide" Target="slides/slide8.xml"/><Relationship Id="rId224" Type="http://schemas.openxmlformats.org/officeDocument/2006/relationships/slide" Target="slides/slide213.xml"/><Relationship Id="rId245" Type="http://schemas.openxmlformats.org/officeDocument/2006/relationships/slide" Target="slides/slide234.xml"/><Relationship Id="rId266" Type="http://schemas.openxmlformats.org/officeDocument/2006/relationships/slide" Target="slides/slide255.xml"/><Relationship Id="rId287" Type="http://schemas.openxmlformats.org/officeDocument/2006/relationships/slide" Target="slides/slide276.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D:\Projekte-ab-2011\2014-QualiS-BBE\qualiS-Analytik-Auswertung-gesamt-ab-2016-12-01\Auswertung%20Hysterese-vz-2061-07-14-FG-2016-11-29-erg&#228;nzt-vz-2016-12-05-englsche-Grafik.xlsx" TargetMode="External"/></Relationships>
</file>

<file path=ppt/charts/_rels/chart10.xml.rels><?xml version="1.0" encoding="UTF-8" standalone="yes"?>
<Relationships xmlns="http://schemas.openxmlformats.org/package/2006/relationships"><Relationship Id="rId2" Type="http://schemas.openxmlformats.org/officeDocument/2006/relationships/chartUserShapes" Target="../drawings/drawing9.xml"/><Relationship Id="rId1" Type="http://schemas.openxmlformats.org/officeDocument/2006/relationships/oleObject" Target="file:///D:\Projekte-ab-2011\2014-QualiS-BBE\qualiS-Analytik-Siebungen-Stand-2016-09-22\Handsiebung-Robustheitstest-Faltmeier-P16--mit-Vergleich-2016-08-25-Handbuchfarben-engl-Grafiken.xlsx" TargetMode="External"/></Relationships>
</file>

<file path=ppt/charts/_rels/chart11.xml.rels><?xml version="1.0" encoding="UTF-8" standalone="yes"?>
<Relationships xmlns="http://schemas.openxmlformats.org/package/2006/relationships"><Relationship Id="rId2" Type="http://schemas.openxmlformats.org/officeDocument/2006/relationships/chartUserShapes" Target="../drawings/drawing10.xml"/><Relationship Id="rId1" Type="http://schemas.openxmlformats.org/officeDocument/2006/relationships/oleObject" Target="file:///D:\Projekte-ab-2011\2014-QualiS-BBE\qualiS-Analytik-Siebungen-Stand-2016-09-22\Handsiebungen-&#220;bersicht-vz-2016-07-12-weitere-Auswertung-2016-11-09-mit-Handbuchfarb-Grafiken-engl-Grafiken.xlsx" TargetMode="External"/></Relationships>
</file>

<file path=ppt/charts/_rels/chart12.xml.rels><?xml version="1.0" encoding="UTF-8" standalone="yes"?>
<Relationships xmlns="http://schemas.openxmlformats.org/package/2006/relationships"><Relationship Id="rId2" Type="http://schemas.openxmlformats.org/officeDocument/2006/relationships/chartUserShapes" Target="../drawings/drawing11.xml"/><Relationship Id="rId1" Type="http://schemas.openxmlformats.org/officeDocument/2006/relationships/oleObject" Target="file:///D:\Projekte-ab-2011\2014-QualiS-BBE\qualiS-Analytik-Siebungen-Stand-2016-09-22\Handsiebungen-&#220;bersicht-vz-2016-07-12-weitere-Auswertung-2016-11-09-mit-Handbuchfarb-Grafiken-engl-Grafiken.xlsx" TargetMode="External"/></Relationships>
</file>

<file path=ppt/charts/_rels/chart13.xml.rels><?xml version="1.0" encoding="UTF-8" standalone="yes"?>
<Relationships xmlns="http://schemas.openxmlformats.org/package/2006/relationships"><Relationship Id="rId3" Type="http://schemas.openxmlformats.org/officeDocument/2006/relationships/chartUserShapes" Target="../drawings/drawing12.xml"/><Relationship Id="rId2" Type="http://schemas.openxmlformats.org/officeDocument/2006/relationships/package" Target="../embeddings/Microsoft_Excel_Worksheet1.xlsx"/><Relationship Id="rId1" Type="http://schemas.openxmlformats.org/officeDocument/2006/relationships/themeOverride" Target="../theme/themeOverride4.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16.xml.rels><?xml version="1.0" encoding="UTF-8" standalone="yes"?>
<Relationships xmlns="http://schemas.openxmlformats.org/package/2006/relationships"><Relationship Id="rId3" Type="http://schemas.openxmlformats.org/officeDocument/2006/relationships/chartUserShapes" Target="../drawings/drawing13.xml"/><Relationship Id="rId2" Type="http://schemas.openxmlformats.org/officeDocument/2006/relationships/package" Target="../embeddings/Microsoft_Excel_Worksheet4.xlsx"/><Relationship Id="rId1" Type="http://schemas.openxmlformats.org/officeDocument/2006/relationships/themeOverride" Target="../theme/themeOverride5.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image" Target="../media/image186.jpeg"/></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D:\Projekte-ab-2011\2014-QualiS-BBE\qualiS-Analytik-Wassergehalte--Cl-S\Wasser-Aschegehalt-Mittelwertbildung-ab-20160809--layout-ge&#228;ndert-f&#252;r-Vortragsgrafik-2016-09-29-mit-englischer-Grafik.xls"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D:\Ver&#246;ffentlichungen-vortr&#228;ge\Vortr&#228;ge-Poster\2017-09-14-GIZ-Vereinfachte%20Analytik\WG-Li-Rohdaten-2017-05-10-erg&#228;nzt-f&#252;r-GIZ-Vortrag.xlsx" TargetMode="Externa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file:///D:\Ver&#246;ffentlichungen-vortr&#228;ge\Vortr&#228;ge-Poster\2017-09-14-GIZ-Vereinfachte%20Analytik\WG-Li-Rohdaten-2017-05-10-erg&#228;nzt-f&#252;r-GIZ-Vortrag.xlsx" TargetMode="Externa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oleObject" Target="file:///D:\Ver&#246;ffentlichungen-vortr&#228;ge\Vortr&#228;ge-Poster\2017-09-14-GIZ-Vereinfachte%20Analytik\WG-Li-Rohdaten-2017-05-10-erg&#228;nzt-f&#252;r-GIZ-Vortrag.xlsx" TargetMode="External"/></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oleObject" Target="file:///D:\Ver&#246;ffentlichungen-vortr&#228;ge\Vortr&#228;ge-Poster\2017-09-14-GIZ-Vereinfachte%20Analytik\WG-Li-Rohdaten-2017-05-10-erg&#228;nzt-f&#252;r-GIZ-Vortrag.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D:\Projekte-ab-2011\2014-QualiS-BBE\qualiS-Analytik-Siebungen-Stand-2016-09-22\Handsiebungen-&#220;bersicht-vz-2016-07-12-weitere-Auswertung-2016-11-09-mit-Handbuchfarb-Grafiken-engl-Grafiken.xlsx" TargetMode="External"/></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oleObject" Target="file:///D:\Projekte-ab-2011\2014-QualiS-BBE\qualiS-Analytik-Siebungen-Stand-2016-09-22\Handsiebungen-&#220;bersicht-vz-2016-07-12-weitere-Auswertung-2016-11-09-mit-Handbuchfarb-Grafiken-engl-Grafiken.xlsx" TargetMode="External"/></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8.xml"/><Relationship Id="rId1" Type="http://schemas.openxmlformats.org/officeDocument/2006/relationships/oleObject" Target="file:///D:\Projekte-ab-2011\2014-QualiS-BBE\qualiS-Analytik-Siebungen-Stand-2016-09-22\Handsiebung-Robustheitstest-Faltmeier-P16--mit-Vergleich-2016-08-25-Handbuchfarben-engl-Grafiken.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626675975847847"/>
          <c:y val="7.3826291079812201E-2"/>
          <c:w val="0.78660046804494266"/>
          <c:h val="0.75907948078272391"/>
        </c:manualLayout>
      </c:layout>
      <c:lineChart>
        <c:grouping val="standard"/>
        <c:varyColors val="0"/>
        <c:ser>
          <c:idx val="0"/>
          <c:order val="0"/>
          <c:tx>
            <c:strRef>
              <c:f>'Histerese-Engl-Grafik'!$B$2</c:f>
              <c:strCache>
                <c:ptCount val="1"/>
                <c:pt idx="0">
                  <c:v>Household oven; mean (6-fold determination)</c:v>
                </c:pt>
              </c:strCache>
            </c:strRef>
          </c:tx>
          <c:spPr>
            <a:ln w="25400">
              <a:solidFill>
                <a:schemeClr val="accent3">
                  <a:lumMod val="50000"/>
                </a:schemeClr>
              </a:solidFill>
            </a:ln>
          </c:spPr>
          <c:marker>
            <c:symbol val="none"/>
          </c:marker>
          <c:cat>
            <c:numRef>
              <c:f>'Mw OfenTemp-mit-Diagramm'!$G$4:$G$152</c:f>
              <c:numCache>
                <c:formatCode>0.0</c:formatCode>
                <c:ptCount val="149"/>
                <c:pt idx="0">
                  <c:v>0.16666666666666666</c:v>
                </c:pt>
                <c:pt idx="1">
                  <c:v>0.33333333333333331</c:v>
                </c:pt>
                <c:pt idx="2">
                  <c:v>0.5</c:v>
                </c:pt>
                <c:pt idx="3">
                  <c:v>0.66666666666666663</c:v>
                </c:pt>
                <c:pt idx="4">
                  <c:v>0.83333333333333337</c:v>
                </c:pt>
                <c:pt idx="5">
                  <c:v>1</c:v>
                </c:pt>
                <c:pt idx="6">
                  <c:v>1.1666666666666667</c:v>
                </c:pt>
                <c:pt idx="7">
                  <c:v>1.3333333333333333</c:v>
                </c:pt>
                <c:pt idx="8">
                  <c:v>1.5</c:v>
                </c:pt>
                <c:pt idx="9">
                  <c:v>1.6666666666666667</c:v>
                </c:pt>
                <c:pt idx="10">
                  <c:v>1.8333333333333333</c:v>
                </c:pt>
                <c:pt idx="11">
                  <c:v>2</c:v>
                </c:pt>
                <c:pt idx="12">
                  <c:v>2.1666666666666665</c:v>
                </c:pt>
                <c:pt idx="13">
                  <c:v>2.3333333333333335</c:v>
                </c:pt>
                <c:pt idx="14">
                  <c:v>2.5</c:v>
                </c:pt>
                <c:pt idx="15">
                  <c:v>2.6666666666666665</c:v>
                </c:pt>
                <c:pt idx="16">
                  <c:v>2.8333333333333335</c:v>
                </c:pt>
                <c:pt idx="17">
                  <c:v>3</c:v>
                </c:pt>
                <c:pt idx="18">
                  <c:v>3.1666666666666665</c:v>
                </c:pt>
                <c:pt idx="19">
                  <c:v>3.3333333333333335</c:v>
                </c:pt>
                <c:pt idx="20">
                  <c:v>3.5</c:v>
                </c:pt>
                <c:pt idx="21">
                  <c:v>3.6666666666666665</c:v>
                </c:pt>
                <c:pt idx="22">
                  <c:v>3.8333333333333335</c:v>
                </c:pt>
                <c:pt idx="23">
                  <c:v>4</c:v>
                </c:pt>
                <c:pt idx="24">
                  <c:v>4.166666666666667</c:v>
                </c:pt>
                <c:pt idx="25">
                  <c:v>4.333333333333333</c:v>
                </c:pt>
                <c:pt idx="26">
                  <c:v>4.5</c:v>
                </c:pt>
                <c:pt idx="27">
                  <c:v>4.666666666666667</c:v>
                </c:pt>
                <c:pt idx="28">
                  <c:v>4.833333333333333</c:v>
                </c:pt>
                <c:pt idx="29">
                  <c:v>5</c:v>
                </c:pt>
                <c:pt idx="30">
                  <c:v>5.166666666666667</c:v>
                </c:pt>
                <c:pt idx="31">
                  <c:v>5.333333333333333</c:v>
                </c:pt>
                <c:pt idx="32">
                  <c:v>5.5</c:v>
                </c:pt>
                <c:pt idx="33">
                  <c:v>5.666666666666667</c:v>
                </c:pt>
                <c:pt idx="34">
                  <c:v>5.833333333333333</c:v>
                </c:pt>
                <c:pt idx="35">
                  <c:v>6</c:v>
                </c:pt>
                <c:pt idx="36">
                  <c:v>6.166666666666667</c:v>
                </c:pt>
                <c:pt idx="37">
                  <c:v>6.333333333333333</c:v>
                </c:pt>
                <c:pt idx="38">
                  <c:v>6.5</c:v>
                </c:pt>
                <c:pt idx="39">
                  <c:v>6.666666666666667</c:v>
                </c:pt>
                <c:pt idx="40">
                  <c:v>6.833333333333333</c:v>
                </c:pt>
                <c:pt idx="41">
                  <c:v>7</c:v>
                </c:pt>
                <c:pt idx="42">
                  <c:v>7.166666666666667</c:v>
                </c:pt>
                <c:pt idx="43">
                  <c:v>7.333333333333333</c:v>
                </c:pt>
                <c:pt idx="44">
                  <c:v>7.5</c:v>
                </c:pt>
                <c:pt idx="45">
                  <c:v>7.666666666666667</c:v>
                </c:pt>
                <c:pt idx="46">
                  <c:v>7.833333333333333</c:v>
                </c:pt>
                <c:pt idx="47">
                  <c:v>8</c:v>
                </c:pt>
                <c:pt idx="48">
                  <c:v>8.1666666666666661</c:v>
                </c:pt>
                <c:pt idx="49">
                  <c:v>8.3333333333333339</c:v>
                </c:pt>
                <c:pt idx="50">
                  <c:v>8.5</c:v>
                </c:pt>
                <c:pt idx="51">
                  <c:v>8.6666666666666661</c:v>
                </c:pt>
                <c:pt idx="52">
                  <c:v>8.8333333333333339</c:v>
                </c:pt>
                <c:pt idx="53">
                  <c:v>9</c:v>
                </c:pt>
                <c:pt idx="54">
                  <c:v>9.1666666666666661</c:v>
                </c:pt>
                <c:pt idx="55">
                  <c:v>9.3333333333333339</c:v>
                </c:pt>
                <c:pt idx="56">
                  <c:v>9.5</c:v>
                </c:pt>
                <c:pt idx="57">
                  <c:v>9.6666666666666661</c:v>
                </c:pt>
                <c:pt idx="58">
                  <c:v>9.8333333333333339</c:v>
                </c:pt>
                <c:pt idx="59">
                  <c:v>10</c:v>
                </c:pt>
                <c:pt idx="60">
                  <c:v>10.166666666666666</c:v>
                </c:pt>
                <c:pt idx="61">
                  <c:v>10.333333333333334</c:v>
                </c:pt>
                <c:pt idx="62">
                  <c:v>10.5</c:v>
                </c:pt>
                <c:pt idx="63">
                  <c:v>10.666666666666666</c:v>
                </c:pt>
                <c:pt idx="64">
                  <c:v>10.833333333333334</c:v>
                </c:pt>
                <c:pt idx="65">
                  <c:v>11</c:v>
                </c:pt>
                <c:pt idx="66">
                  <c:v>11.166666666666666</c:v>
                </c:pt>
                <c:pt idx="67">
                  <c:v>11.333333333333334</c:v>
                </c:pt>
                <c:pt idx="68">
                  <c:v>11.5</c:v>
                </c:pt>
                <c:pt idx="69">
                  <c:v>11.666666666666666</c:v>
                </c:pt>
                <c:pt idx="70">
                  <c:v>11.833333333333334</c:v>
                </c:pt>
                <c:pt idx="71">
                  <c:v>12</c:v>
                </c:pt>
                <c:pt idx="72">
                  <c:v>12.166666666666666</c:v>
                </c:pt>
                <c:pt idx="73">
                  <c:v>12.333333333333334</c:v>
                </c:pt>
                <c:pt idx="74">
                  <c:v>12.5</c:v>
                </c:pt>
                <c:pt idx="75">
                  <c:v>12.666666666666666</c:v>
                </c:pt>
                <c:pt idx="76">
                  <c:v>12.833333333333334</c:v>
                </c:pt>
                <c:pt idx="77">
                  <c:v>13</c:v>
                </c:pt>
                <c:pt idx="78">
                  <c:v>13.166666666666666</c:v>
                </c:pt>
                <c:pt idx="79">
                  <c:v>13.333333333333334</c:v>
                </c:pt>
                <c:pt idx="80">
                  <c:v>13.5</c:v>
                </c:pt>
                <c:pt idx="81">
                  <c:v>13.666666666666666</c:v>
                </c:pt>
                <c:pt idx="82">
                  <c:v>13.833333333333334</c:v>
                </c:pt>
                <c:pt idx="83">
                  <c:v>14</c:v>
                </c:pt>
                <c:pt idx="84">
                  <c:v>14.166666666666666</c:v>
                </c:pt>
                <c:pt idx="85">
                  <c:v>14.333333333333334</c:v>
                </c:pt>
                <c:pt idx="86">
                  <c:v>14.5</c:v>
                </c:pt>
                <c:pt idx="87">
                  <c:v>14.666666666666666</c:v>
                </c:pt>
                <c:pt idx="88">
                  <c:v>14.833333333333334</c:v>
                </c:pt>
                <c:pt idx="89">
                  <c:v>15</c:v>
                </c:pt>
                <c:pt idx="90">
                  <c:v>15.166666666666666</c:v>
                </c:pt>
                <c:pt idx="91">
                  <c:v>15.333333333333334</c:v>
                </c:pt>
                <c:pt idx="92">
                  <c:v>15.5</c:v>
                </c:pt>
                <c:pt idx="93">
                  <c:v>15.666666666666666</c:v>
                </c:pt>
                <c:pt idx="94">
                  <c:v>15.833333333333334</c:v>
                </c:pt>
                <c:pt idx="95">
                  <c:v>16</c:v>
                </c:pt>
                <c:pt idx="96">
                  <c:v>16.166666666666668</c:v>
                </c:pt>
                <c:pt idx="97">
                  <c:v>16.333333333333332</c:v>
                </c:pt>
                <c:pt idx="98">
                  <c:v>16.5</c:v>
                </c:pt>
                <c:pt idx="99">
                  <c:v>16.666666666666668</c:v>
                </c:pt>
                <c:pt idx="100">
                  <c:v>16.833333333333332</c:v>
                </c:pt>
                <c:pt idx="101">
                  <c:v>17</c:v>
                </c:pt>
                <c:pt idx="102">
                  <c:v>17.166666666666668</c:v>
                </c:pt>
                <c:pt idx="103">
                  <c:v>17.333333333333332</c:v>
                </c:pt>
                <c:pt idx="104">
                  <c:v>17.5</c:v>
                </c:pt>
                <c:pt idx="105">
                  <c:v>17.666666666666668</c:v>
                </c:pt>
                <c:pt idx="106">
                  <c:v>17.833333333333332</c:v>
                </c:pt>
                <c:pt idx="107">
                  <c:v>18</c:v>
                </c:pt>
                <c:pt idx="108">
                  <c:v>18.166666666666668</c:v>
                </c:pt>
                <c:pt idx="109">
                  <c:v>18.333333333333332</c:v>
                </c:pt>
                <c:pt idx="110">
                  <c:v>18.5</c:v>
                </c:pt>
                <c:pt idx="111">
                  <c:v>18.666666666666668</c:v>
                </c:pt>
                <c:pt idx="112">
                  <c:v>18.833333333333332</c:v>
                </c:pt>
                <c:pt idx="113">
                  <c:v>19</c:v>
                </c:pt>
                <c:pt idx="114">
                  <c:v>19.166666666666668</c:v>
                </c:pt>
                <c:pt idx="115">
                  <c:v>19.333333333333332</c:v>
                </c:pt>
                <c:pt idx="116">
                  <c:v>19.5</c:v>
                </c:pt>
                <c:pt idx="117">
                  <c:v>19.666666666666668</c:v>
                </c:pt>
                <c:pt idx="118">
                  <c:v>19.833333333333332</c:v>
                </c:pt>
                <c:pt idx="119">
                  <c:v>20</c:v>
                </c:pt>
                <c:pt idx="120">
                  <c:v>20.166666666666668</c:v>
                </c:pt>
                <c:pt idx="121">
                  <c:v>20.333333333333332</c:v>
                </c:pt>
                <c:pt idx="122">
                  <c:v>20.5</c:v>
                </c:pt>
                <c:pt idx="123">
                  <c:v>20.666666666666668</c:v>
                </c:pt>
                <c:pt idx="124">
                  <c:v>20.833333333333332</c:v>
                </c:pt>
                <c:pt idx="125">
                  <c:v>21</c:v>
                </c:pt>
                <c:pt idx="126">
                  <c:v>21.166666666666668</c:v>
                </c:pt>
                <c:pt idx="127">
                  <c:v>21.333333333333332</c:v>
                </c:pt>
                <c:pt idx="128">
                  <c:v>21.5</c:v>
                </c:pt>
                <c:pt idx="129">
                  <c:v>21.666666666666668</c:v>
                </c:pt>
                <c:pt idx="130">
                  <c:v>21.833333333333332</c:v>
                </c:pt>
                <c:pt idx="131">
                  <c:v>22</c:v>
                </c:pt>
                <c:pt idx="132">
                  <c:v>22.166666666666668</c:v>
                </c:pt>
                <c:pt idx="133">
                  <c:v>22.333333333333332</c:v>
                </c:pt>
                <c:pt idx="134">
                  <c:v>22.5</c:v>
                </c:pt>
                <c:pt idx="135">
                  <c:v>22.666666666666668</c:v>
                </c:pt>
                <c:pt idx="136">
                  <c:v>22.833333333333332</c:v>
                </c:pt>
                <c:pt idx="137">
                  <c:v>23</c:v>
                </c:pt>
                <c:pt idx="138">
                  <c:v>23.166666666666668</c:v>
                </c:pt>
                <c:pt idx="139">
                  <c:v>23.333333333333332</c:v>
                </c:pt>
                <c:pt idx="140">
                  <c:v>23.5</c:v>
                </c:pt>
                <c:pt idx="141">
                  <c:v>23.666666666666668</c:v>
                </c:pt>
                <c:pt idx="142">
                  <c:v>23.833333333333332</c:v>
                </c:pt>
                <c:pt idx="143">
                  <c:v>24</c:v>
                </c:pt>
                <c:pt idx="144">
                  <c:v>24.166666666666668</c:v>
                </c:pt>
                <c:pt idx="145">
                  <c:v>24.333333333333332</c:v>
                </c:pt>
                <c:pt idx="146">
                  <c:v>24.5</c:v>
                </c:pt>
                <c:pt idx="147">
                  <c:v>24.666666666666668</c:v>
                </c:pt>
                <c:pt idx="148">
                  <c:v>24.833333333333332</c:v>
                </c:pt>
              </c:numCache>
            </c:numRef>
          </c:cat>
          <c:val>
            <c:numRef>
              <c:f>'Histerese-Engl-Grafik'!$B$3:$B$153</c:f>
              <c:numCache>
                <c:formatCode>General</c:formatCode>
                <c:ptCount val="151"/>
                <c:pt idx="1">
                  <c:v>109.77499999999999</c:v>
                </c:pt>
                <c:pt idx="2">
                  <c:v>107.53999999999999</c:v>
                </c:pt>
                <c:pt idx="3">
                  <c:v>110.12500000000001</c:v>
                </c:pt>
                <c:pt idx="4">
                  <c:v>109.88</c:v>
                </c:pt>
                <c:pt idx="5">
                  <c:v>105.72499999999999</c:v>
                </c:pt>
                <c:pt idx="6">
                  <c:v>105.84</c:v>
                </c:pt>
                <c:pt idx="7">
                  <c:v>108.9</c:v>
                </c:pt>
                <c:pt idx="8">
                  <c:v>110.75999999999999</c:v>
                </c:pt>
                <c:pt idx="9">
                  <c:v>106.175</c:v>
                </c:pt>
                <c:pt idx="10">
                  <c:v>107.23999999999998</c:v>
                </c:pt>
                <c:pt idx="11">
                  <c:v>106.05000000000001</c:v>
                </c:pt>
                <c:pt idx="12">
                  <c:v>106.4</c:v>
                </c:pt>
                <c:pt idx="13">
                  <c:v>108.30000000000001</c:v>
                </c:pt>
                <c:pt idx="14">
                  <c:v>106.1</c:v>
                </c:pt>
                <c:pt idx="15">
                  <c:v>108.52500000000001</c:v>
                </c:pt>
                <c:pt idx="16">
                  <c:v>104.4</c:v>
                </c:pt>
                <c:pt idx="17">
                  <c:v>108.27500000000001</c:v>
                </c:pt>
                <c:pt idx="18">
                  <c:v>111.8</c:v>
                </c:pt>
                <c:pt idx="19">
                  <c:v>106.1</c:v>
                </c:pt>
                <c:pt idx="20">
                  <c:v>109.8</c:v>
                </c:pt>
                <c:pt idx="21">
                  <c:v>106.17500000000001</c:v>
                </c:pt>
                <c:pt idx="22">
                  <c:v>109.62</c:v>
                </c:pt>
                <c:pt idx="23">
                  <c:v>104.875</c:v>
                </c:pt>
                <c:pt idx="24">
                  <c:v>110.88</c:v>
                </c:pt>
                <c:pt idx="25">
                  <c:v>103.77499999999999</c:v>
                </c:pt>
                <c:pt idx="26">
                  <c:v>110.38</c:v>
                </c:pt>
                <c:pt idx="27">
                  <c:v>104.5</c:v>
                </c:pt>
                <c:pt idx="28">
                  <c:v>108.14000000000001</c:v>
                </c:pt>
                <c:pt idx="29">
                  <c:v>108.77500000000001</c:v>
                </c:pt>
                <c:pt idx="30">
                  <c:v>106.64000000000001</c:v>
                </c:pt>
                <c:pt idx="31">
                  <c:v>109.97499999999999</c:v>
                </c:pt>
                <c:pt idx="32">
                  <c:v>106.67999999999999</c:v>
                </c:pt>
                <c:pt idx="33">
                  <c:v>107.97500000000001</c:v>
                </c:pt>
                <c:pt idx="34">
                  <c:v>111.38</c:v>
                </c:pt>
                <c:pt idx="35">
                  <c:v>108.4</c:v>
                </c:pt>
                <c:pt idx="36">
                  <c:v>106.12</c:v>
                </c:pt>
                <c:pt idx="37">
                  <c:v>108.02500000000001</c:v>
                </c:pt>
                <c:pt idx="38">
                  <c:v>105.67999999999999</c:v>
                </c:pt>
                <c:pt idx="39">
                  <c:v>111.10000000000001</c:v>
                </c:pt>
                <c:pt idx="40">
                  <c:v>108.78</c:v>
                </c:pt>
                <c:pt idx="41">
                  <c:v>109.75</c:v>
                </c:pt>
                <c:pt idx="42">
                  <c:v>107</c:v>
                </c:pt>
                <c:pt idx="43">
                  <c:v>106.45</c:v>
                </c:pt>
                <c:pt idx="44">
                  <c:v>105.88</c:v>
                </c:pt>
                <c:pt idx="45">
                  <c:v>108.17500000000001</c:v>
                </c:pt>
                <c:pt idx="46">
                  <c:v>111.44000000000001</c:v>
                </c:pt>
                <c:pt idx="47">
                  <c:v>107.25</c:v>
                </c:pt>
                <c:pt idx="48">
                  <c:v>107.84</c:v>
                </c:pt>
                <c:pt idx="49">
                  <c:v>103.69999999999999</c:v>
                </c:pt>
                <c:pt idx="50">
                  <c:v>109.3</c:v>
                </c:pt>
                <c:pt idx="51">
                  <c:v>106.5</c:v>
                </c:pt>
                <c:pt idx="52">
                  <c:v>109.54</c:v>
                </c:pt>
                <c:pt idx="53">
                  <c:v>106.55000000000001</c:v>
                </c:pt>
                <c:pt idx="54">
                  <c:v>106.8</c:v>
                </c:pt>
                <c:pt idx="55">
                  <c:v>105.47499999999999</c:v>
                </c:pt>
                <c:pt idx="56">
                  <c:v>109.66000000000001</c:v>
                </c:pt>
                <c:pt idx="57">
                  <c:v>107.15</c:v>
                </c:pt>
                <c:pt idx="58">
                  <c:v>110.23999999999998</c:v>
                </c:pt>
                <c:pt idx="59">
                  <c:v>106.925</c:v>
                </c:pt>
                <c:pt idx="60">
                  <c:v>109.28</c:v>
                </c:pt>
                <c:pt idx="61">
                  <c:v>109.02500000000001</c:v>
                </c:pt>
                <c:pt idx="62">
                  <c:v>108.2</c:v>
                </c:pt>
                <c:pt idx="63">
                  <c:v>107.17500000000001</c:v>
                </c:pt>
                <c:pt idx="64">
                  <c:v>110.01999999999998</c:v>
                </c:pt>
                <c:pt idx="65">
                  <c:v>104.55000000000001</c:v>
                </c:pt>
                <c:pt idx="66">
                  <c:v>109.72</c:v>
                </c:pt>
                <c:pt idx="67">
                  <c:v>104.67499999999998</c:v>
                </c:pt>
                <c:pt idx="68">
                  <c:v>109.8</c:v>
                </c:pt>
                <c:pt idx="69">
                  <c:v>107.52499999999999</c:v>
                </c:pt>
                <c:pt idx="70">
                  <c:v>105.53999999999999</c:v>
                </c:pt>
                <c:pt idx="71">
                  <c:v>106.55</c:v>
                </c:pt>
                <c:pt idx="72">
                  <c:v>107.17999999999999</c:v>
                </c:pt>
                <c:pt idx="73">
                  <c:v>106.825</c:v>
                </c:pt>
                <c:pt idx="74">
                  <c:v>109.46</c:v>
                </c:pt>
                <c:pt idx="75">
                  <c:v>106.52500000000001</c:v>
                </c:pt>
                <c:pt idx="76">
                  <c:v>105.5</c:v>
                </c:pt>
                <c:pt idx="77">
                  <c:v>112.27500000000001</c:v>
                </c:pt>
                <c:pt idx="78">
                  <c:v>106.44000000000001</c:v>
                </c:pt>
                <c:pt idx="79">
                  <c:v>106.625</c:v>
                </c:pt>
                <c:pt idx="80">
                  <c:v>106.66</c:v>
                </c:pt>
                <c:pt idx="81">
                  <c:v>107.42499999999998</c:v>
                </c:pt>
                <c:pt idx="82">
                  <c:v>108.47999999999999</c:v>
                </c:pt>
                <c:pt idx="83">
                  <c:v>106.35</c:v>
                </c:pt>
                <c:pt idx="84">
                  <c:v>106.2</c:v>
                </c:pt>
                <c:pt idx="85">
                  <c:v>111.325</c:v>
                </c:pt>
                <c:pt idx="86">
                  <c:v>107.38</c:v>
                </c:pt>
                <c:pt idx="87">
                  <c:v>107.94999999999999</c:v>
                </c:pt>
                <c:pt idx="88">
                  <c:v>106.74000000000001</c:v>
                </c:pt>
                <c:pt idx="89">
                  <c:v>104.95</c:v>
                </c:pt>
                <c:pt idx="90">
                  <c:v>108.72</c:v>
                </c:pt>
                <c:pt idx="91">
                  <c:v>108.00000000000001</c:v>
                </c:pt>
                <c:pt idx="92">
                  <c:v>105.32000000000001</c:v>
                </c:pt>
                <c:pt idx="93">
                  <c:v>106.62500000000001</c:v>
                </c:pt>
                <c:pt idx="94">
                  <c:v>110.7</c:v>
                </c:pt>
                <c:pt idx="95">
                  <c:v>103.25</c:v>
                </c:pt>
                <c:pt idx="96">
                  <c:v>109.88</c:v>
                </c:pt>
                <c:pt idx="97">
                  <c:v>109.875</c:v>
                </c:pt>
                <c:pt idx="98">
                  <c:v>108.8</c:v>
                </c:pt>
                <c:pt idx="99">
                  <c:v>107.22499999999999</c:v>
                </c:pt>
                <c:pt idx="100">
                  <c:v>107.17999999999999</c:v>
                </c:pt>
                <c:pt idx="101">
                  <c:v>108.125</c:v>
                </c:pt>
                <c:pt idx="102">
                  <c:v>106.05999999999999</c:v>
                </c:pt>
                <c:pt idx="103">
                  <c:v>106.02500000000001</c:v>
                </c:pt>
                <c:pt idx="104">
                  <c:v>108.28</c:v>
                </c:pt>
                <c:pt idx="105">
                  <c:v>107.675</c:v>
                </c:pt>
                <c:pt idx="106">
                  <c:v>106.4</c:v>
                </c:pt>
                <c:pt idx="107">
                  <c:v>104.8</c:v>
                </c:pt>
                <c:pt idx="108">
                  <c:v>108.92</c:v>
                </c:pt>
                <c:pt idx="109">
                  <c:v>106.05</c:v>
                </c:pt>
                <c:pt idx="110">
                  <c:v>109.16</c:v>
                </c:pt>
                <c:pt idx="111">
                  <c:v>105</c:v>
                </c:pt>
                <c:pt idx="112">
                  <c:v>107.54</c:v>
                </c:pt>
                <c:pt idx="113">
                  <c:v>105.30000000000001</c:v>
                </c:pt>
                <c:pt idx="114">
                  <c:v>109.38</c:v>
                </c:pt>
                <c:pt idx="115">
                  <c:v>102.80000000000001</c:v>
                </c:pt>
                <c:pt idx="116">
                  <c:v>108.08</c:v>
                </c:pt>
                <c:pt idx="117">
                  <c:v>106.375</c:v>
                </c:pt>
                <c:pt idx="118">
                  <c:v>107.75999999999999</c:v>
                </c:pt>
                <c:pt idx="119">
                  <c:v>112</c:v>
                </c:pt>
                <c:pt idx="120">
                  <c:v>103.96000000000001</c:v>
                </c:pt>
                <c:pt idx="121">
                  <c:v>109.3</c:v>
                </c:pt>
                <c:pt idx="122">
                  <c:v>105.17999999999999</c:v>
                </c:pt>
                <c:pt idx="123">
                  <c:v>106.1</c:v>
                </c:pt>
                <c:pt idx="124">
                  <c:v>108.81999999999998</c:v>
                </c:pt>
                <c:pt idx="125">
                  <c:v>104.7</c:v>
                </c:pt>
                <c:pt idx="126">
                  <c:v>110.58000000000001</c:v>
                </c:pt>
                <c:pt idx="127">
                  <c:v>106.2</c:v>
                </c:pt>
                <c:pt idx="128">
                  <c:v>106.73999999999998</c:v>
                </c:pt>
                <c:pt idx="129">
                  <c:v>106.375</c:v>
                </c:pt>
                <c:pt idx="130">
                  <c:v>108.9</c:v>
                </c:pt>
                <c:pt idx="131">
                  <c:v>104.875</c:v>
                </c:pt>
                <c:pt idx="132">
                  <c:v>107.06000000000002</c:v>
                </c:pt>
                <c:pt idx="133">
                  <c:v>106.075</c:v>
                </c:pt>
                <c:pt idx="134">
                  <c:v>106.62</c:v>
                </c:pt>
                <c:pt idx="135">
                  <c:v>108.47500000000001</c:v>
                </c:pt>
                <c:pt idx="136">
                  <c:v>108.55999999999999</c:v>
                </c:pt>
                <c:pt idx="137">
                  <c:v>107.02500000000001</c:v>
                </c:pt>
                <c:pt idx="138">
                  <c:v>108.38000000000002</c:v>
                </c:pt>
                <c:pt idx="139">
                  <c:v>103.6</c:v>
                </c:pt>
                <c:pt idx="140">
                  <c:v>108.78</c:v>
                </c:pt>
                <c:pt idx="141">
                  <c:v>107.85</c:v>
                </c:pt>
                <c:pt idx="142">
                  <c:v>106.7</c:v>
                </c:pt>
                <c:pt idx="143">
                  <c:v>108.64419014084507</c:v>
                </c:pt>
                <c:pt idx="144">
                  <c:v>106</c:v>
                </c:pt>
                <c:pt idx="145">
                  <c:v>108.875</c:v>
                </c:pt>
                <c:pt idx="146">
                  <c:v>109.27500000000001</c:v>
                </c:pt>
                <c:pt idx="147">
                  <c:v>103.33333333333333</c:v>
                </c:pt>
                <c:pt idx="148">
                  <c:v>109.99929577464788</c:v>
                </c:pt>
                <c:pt idx="149">
                  <c:v>105.35</c:v>
                </c:pt>
              </c:numCache>
            </c:numRef>
          </c:val>
          <c:smooth val="0"/>
        </c:ser>
        <c:ser>
          <c:idx val="1"/>
          <c:order val="1"/>
          <c:tx>
            <c:v>Preselected temperature</c:v>
          </c:tx>
          <c:spPr>
            <a:ln w="38100">
              <a:solidFill>
                <a:srgbClr val="B9C243"/>
              </a:solidFill>
            </a:ln>
          </c:spPr>
          <c:marker>
            <c:symbol val="none"/>
          </c:marker>
          <c:val>
            <c:numRef>
              <c:f>'Histerese-Engl-Grafik'!$H$4:$H$153</c:f>
              <c:numCache>
                <c:formatCode>General</c:formatCode>
                <c:ptCount val="150"/>
                <c:pt idx="0">
                  <c:v>107.6</c:v>
                </c:pt>
                <c:pt idx="1">
                  <c:v>107.6</c:v>
                </c:pt>
                <c:pt idx="2">
                  <c:v>107.6</c:v>
                </c:pt>
                <c:pt idx="3">
                  <c:v>107.6</c:v>
                </c:pt>
                <c:pt idx="4">
                  <c:v>107.6</c:v>
                </c:pt>
                <c:pt idx="5">
                  <c:v>107.6</c:v>
                </c:pt>
                <c:pt idx="6">
                  <c:v>107.6</c:v>
                </c:pt>
                <c:pt idx="7">
                  <c:v>107.6</c:v>
                </c:pt>
                <c:pt idx="8">
                  <c:v>107.6</c:v>
                </c:pt>
                <c:pt idx="9">
                  <c:v>107.6</c:v>
                </c:pt>
                <c:pt idx="10">
                  <c:v>107.6</c:v>
                </c:pt>
                <c:pt idx="11">
                  <c:v>107.6</c:v>
                </c:pt>
                <c:pt idx="12">
                  <c:v>107.6</c:v>
                </c:pt>
                <c:pt idx="13">
                  <c:v>107.6</c:v>
                </c:pt>
                <c:pt idx="14">
                  <c:v>107.6</c:v>
                </c:pt>
                <c:pt idx="15">
                  <c:v>107.6</c:v>
                </c:pt>
                <c:pt idx="16">
                  <c:v>107.6</c:v>
                </c:pt>
                <c:pt idx="17">
                  <c:v>107.6</c:v>
                </c:pt>
                <c:pt idx="18">
                  <c:v>107.6</c:v>
                </c:pt>
                <c:pt idx="19">
                  <c:v>107.6</c:v>
                </c:pt>
                <c:pt idx="20">
                  <c:v>107.6</c:v>
                </c:pt>
                <c:pt idx="21">
                  <c:v>107.6</c:v>
                </c:pt>
                <c:pt idx="22">
                  <c:v>107.6</c:v>
                </c:pt>
                <c:pt idx="23">
                  <c:v>107.6</c:v>
                </c:pt>
                <c:pt idx="24">
                  <c:v>107.6</c:v>
                </c:pt>
                <c:pt idx="25">
                  <c:v>107.6</c:v>
                </c:pt>
                <c:pt idx="26">
                  <c:v>107.6</c:v>
                </c:pt>
                <c:pt idx="27">
                  <c:v>107.6</c:v>
                </c:pt>
                <c:pt idx="28">
                  <c:v>107.6</c:v>
                </c:pt>
                <c:pt idx="29">
                  <c:v>107.6</c:v>
                </c:pt>
                <c:pt idx="30">
                  <c:v>107.6</c:v>
                </c:pt>
                <c:pt idx="31">
                  <c:v>107.6</c:v>
                </c:pt>
                <c:pt idx="32">
                  <c:v>107.6</c:v>
                </c:pt>
                <c:pt idx="33">
                  <c:v>107.6</c:v>
                </c:pt>
                <c:pt idx="34">
                  <c:v>107.6</c:v>
                </c:pt>
                <c:pt idx="35">
                  <c:v>107.6</c:v>
                </c:pt>
                <c:pt idx="36">
                  <c:v>107.6</c:v>
                </c:pt>
                <c:pt idx="37">
                  <c:v>107.6</c:v>
                </c:pt>
                <c:pt idx="38">
                  <c:v>107.6</c:v>
                </c:pt>
                <c:pt idx="39">
                  <c:v>107.6</c:v>
                </c:pt>
                <c:pt idx="40">
                  <c:v>107.6</c:v>
                </c:pt>
                <c:pt idx="41">
                  <c:v>107.6</c:v>
                </c:pt>
                <c:pt idx="42">
                  <c:v>107.6</c:v>
                </c:pt>
                <c:pt idx="43">
                  <c:v>107.6</c:v>
                </c:pt>
                <c:pt idx="44">
                  <c:v>107.6</c:v>
                </c:pt>
                <c:pt idx="45">
                  <c:v>107.6</c:v>
                </c:pt>
                <c:pt idx="46">
                  <c:v>107.6</c:v>
                </c:pt>
                <c:pt idx="47">
                  <c:v>107.6</c:v>
                </c:pt>
                <c:pt idx="48">
                  <c:v>107.6</c:v>
                </c:pt>
                <c:pt idx="49">
                  <c:v>107.6</c:v>
                </c:pt>
                <c:pt idx="50">
                  <c:v>107.6</c:v>
                </c:pt>
                <c:pt idx="51">
                  <c:v>107.6</c:v>
                </c:pt>
                <c:pt idx="52">
                  <c:v>107.6</c:v>
                </c:pt>
                <c:pt idx="53">
                  <c:v>107.6</c:v>
                </c:pt>
                <c:pt idx="54">
                  <c:v>107.6</c:v>
                </c:pt>
                <c:pt idx="55">
                  <c:v>107.6</c:v>
                </c:pt>
                <c:pt idx="56">
                  <c:v>107.6</c:v>
                </c:pt>
                <c:pt idx="57">
                  <c:v>107.6</c:v>
                </c:pt>
                <c:pt idx="58">
                  <c:v>107.6</c:v>
                </c:pt>
                <c:pt idx="59">
                  <c:v>107.6</c:v>
                </c:pt>
                <c:pt idx="60">
                  <c:v>107.6</c:v>
                </c:pt>
                <c:pt idx="61">
                  <c:v>107.6</c:v>
                </c:pt>
                <c:pt idx="62">
                  <c:v>107.6</c:v>
                </c:pt>
                <c:pt idx="63">
                  <c:v>107.6</c:v>
                </c:pt>
                <c:pt idx="64">
                  <c:v>107.6</c:v>
                </c:pt>
                <c:pt idx="65">
                  <c:v>107.6</c:v>
                </c:pt>
                <c:pt idx="66">
                  <c:v>107.6</c:v>
                </c:pt>
                <c:pt idx="67">
                  <c:v>107.6</c:v>
                </c:pt>
                <c:pt idx="68">
                  <c:v>107.6</c:v>
                </c:pt>
                <c:pt idx="69">
                  <c:v>107.6</c:v>
                </c:pt>
                <c:pt idx="70">
                  <c:v>107.6</c:v>
                </c:pt>
                <c:pt idx="71">
                  <c:v>107.6</c:v>
                </c:pt>
                <c:pt idx="72">
                  <c:v>107.6</c:v>
                </c:pt>
                <c:pt idx="73">
                  <c:v>107.6</c:v>
                </c:pt>
                <c:pt idx="74">
                  <c:v>107.6</c:v>
                </c:pt>
                <c:pt idx="75">
                  <c:v>107.6</c:v>
                </c:pt>
                <c:pt idx="76">
                  <c:v>107.6</c:v>
                </c:pt>
                <c:pt idx="77">
                  <c:v>107.6</c:v>
                </c:pt>
                <c:pt idx="78">
                  <c:v>107.6</c:v>
                </c:pt>
                <c:pt idx="79">
                  <c:v>107.6</c:v>
                </c:pt>
                <c:pt idx="80">
                  <c:v>107.6</c:v>
                </c:pt>
                <c:pt idx="81">
                  <c:v>107.6</c:v>
                </c:pt>
                <c:pt idx="82">
                  <c:v>107.6</c:v>
                </c:pt>
                <c:pt idx="83">
                  <c:v>107.6</c:v>
                </c:pt>
                <c:pt idx="84">
                  <c:v>107.6</c:v>
                </c:pt>
                <c:pt idx="85">
                  <c:v>107.6</c:v>
                </c:pt>
                <c:pt idx="86">
                  <c:v>107.6</c:v>
                </c:pt>
                <c:pt idx="87">
                  <c:v>107.6</c:v>
                </c:pt>
                <c:pt idx="88">
                  <c:v>107.6</c:v>
                </c:pt>
                <c:pt idx="89">
                  <c:v>107.6</c:v>
                </c:pt>
                <c:pt idx="90">
                  <c:v>107.6</c:v>
                </c:pt>
                <c:pt idx="91">
                  <c:v>107.6</c:v>
                </c:pt>
                <c:pt idx="92">
                  <c:v>107.6</c:v>
                </c:pt>
                <c:pt idx="93">
                  <c:v>107.6</c:v>
                </c:pt>
                <c:pt idx="94">
                  <c:v>107.6</c:v>
                </c:pt>
                <c:pt idx="95">
                  <c:v>107.6</c:v>
                </c:pt>
                <c:pt idx="96">
                  <c:v>107.6</c:v>
                </c:pt>
                <c:pt idx="97">
                  <c:v>107.6</c:v>
                </c:pt>
                <c:pt idx="98">
                  <c:v>107.6</c:v>
                </c:pt>
                <c:pt idx="99">
                  <c:v>107.6</c:v>
                </c:pt>
                <c:pt idx="100">
                  <c:v>107.6</c:v>
                </c:pt>
                <c:pt idx="101">
                  <c:v>107.6</c:v>
                </c:pt>
                <c:pt idx="102">
                  <c:v>107.6</c:v>
                </c:pt>
                <c:pt idx="103">
                  <c:v>107.6</c:v>
                </c:pt>
                <c:pt idx="104">
                  <c:v>107.6</c:v>
                </c:pt>
                <c:pt idx="105">
                  <c:v>107.6</c:v>
                </c:pt>
                <c:pt idx="106">
                  <c:v>107.6</c:v>
                </c:pt>
                <c:pt idx="107">
                  <c:v>107.6</c:v>
                </c:pt>
                <c:pt idx="108">
                  <c:v>107.6</c:v>
                </c:pt>
                <c:pt idx="109">
                  <c:v>107.6</c:v>
                </c:pt>
                <c:pt idx="110">
                  <c:v>107.6</c:v>
                </c:pt>
                <c:pt idx="111">
                  <c:v>107.6</c:v>
                </c:pt>
                <c:pt idx="112">
                  <c:v>107.6</c:v>
                </c:pt>
                <c:pt idx="113">
                  <c:v>107.6</c:v>
                </c:pt>
                <c:pt idx="114">
                  <c:v>107.6</c:v>
                </c:pt>
                <c:pt idx="115">
                  <c:v>107.6</c:v>
                </c:pt>
                <c:pt idx="116">
                  <c:v>107.6</c:v>
                </c:pt>
                <c:pt idx="117">
                  <c:v>107.6</c:v>
                </c:pt>
                <c:pt idx="118">
                  <c:v>107.6</c:v>
                </c:pt>
                <c:pt idx="119">
                  <c:v>107.6</c:v>
                </c:pt>
                <c:pt idx="120">
                  <c:v>107.6</c:v>
                </c:pt>
                <c:pt idx="121">
                  <c:v>107.6</c:v>
                </c:pt>
                <c:pt idx="122">
                  <c:v>107.6</c:v>
                </c:pt>
                <c:pt idx="123">
                  <c:v>107.6</c:v>
                </c:pt>
                <c:pt idx="124">
                  <c:v>107.6</c:v>
                </c:pt>
                <c:pt idx="125">
                  <c:v>107.6</c:v>
                </c:pt>
                <c:pt idx="126">
                  <c:v>107.6</c:v>
                </c:pt>
                <c:pt idx="127">
                  <c:v>107.6</c:v>
                </c:pt>
                <c:pt idx="128">
                  <c:v>107.6</c:v>
                </c:pt>
                <c:pt idx="129">
                  <c:v>107.6</c:v>
                </c:pt>
                <c:pt idx="130">
                  <c:v>107.6</c:v>
                </c:pt>
                <c:pt idx="131">
                  <c:v>107.6</c:v>
                </c:pt>
                <c:pt idx="132">
                  <c:v>107.6</c:v>
                </c:pt>
                <c:pt idx="133">
                  <c:v>107.6</c:v>
                </c:pt>
                <c:pt idx="134">
                  <c:v>107.6</c:v>
                </c:pt>
                <c:pt idx="135">
                  <c:v>107.6</c:v>
                </c:pt>
                <c:pt idx="136">
                  <c:v>107.6</c:v>
                </c:pt>
                <c:pt idx="137">
                  <c:v>107.6</c:v>
                </c:pt>
                <c:pt idx="138">
                  <c:v>107.6</c:v>
                </c:pt>
                <c:pt idx="139">
                  <c:v>107.6</c:v>
                </c:pt>
                <c:pt idx="140">
                  <c:v>107.6</c:v>
                </c:pt>
                <c:pt idx="141">
                  <c:v>107.6</c:v>
                </c:pt>
                <c:pt idx="142">
                  <c:v>107.6</c:v>
                </c:pt>
                <c:pt idx="143">
                  <c:v>107.6</c:v>
                </c:pt>
                <c:pt idx="144">
                  <c:v>107.6</c:v>
                </c:pt>
                <c:pt idx="145">
                  <c:v>107.6</c:v>
                </c:pt>
                <c:pt idx="146">
                  <c:v>107.6</c:v>
                </c:pt>
                <c:pt idx="147">
                  <c:v>107.6</c:v>
                </c:pt>
                <c:pt idx="148">
                  <c:v>107.6</c:v>
                </c:pt>
                <c:pt idx="149">
                  <c:v>107.6</c:v>
                </c:pt>
              </c:numCache>
            </c:numRef>
          </c:val>
          <c:smooth val="0"/>
        </c:ser>
        <c:dLbls>
          <c:showLegendKey val="0"/>
          <c:showVal val="0"/>
          <c:showCatName val="0"/>
          <c:showSerName val="0"/>
          <c:showPercent val="0"/>
          <c:showBubbleSize val="0"/>
        </c:dLbls>
        <c:marker val="1"/>
        <c:smooth val="0"/>
        <c:axId val="101741696"/>
        <c:axId val="101743616"/>
      </c:lineChart>
      <c:catAx>
        <c:axId val="101741696"/>
        <c:scaling>
          <c:orientation val="minMax"/>
        </c:scaling>
        <c:delete val="0"/>
        <c:axPos val="b"/>
        <c:title>
          <c:tx>
            <c:rich>
              <a:bodyPr/>
              <a:lstStyle/>
              <a:p>
                <a:pPr>
                  <a:defRPr/>
                </a:pPr>
                <a:r>
                  <a:rPr lang="de-DE" b="0">
                    <a:latin typeface="MetaPro-Bold" pitchFamily="34" charset="0"/>
                  </a:rPr>
                  <a:t>Time</a:t>
                </a:r>
                <a:r>
                  <a:rPr lang="de-DE">
                    <a:latin typeface="MetaPro-Bold" pitchFamily="34" charset="0"/>
                  </a:rPr>
                  <a:t> </a:t>
                </a:r>
                <a:r>
                  <a:rPr lang="de-DE" b="0">
                    <a:latin typeface="MetaPro-Bold" pitchFamily="34" charset="0"/>
                  </a:rPr>
                  <a:t>[h]</a:t>
                </a:r>
              </a:p>
            </c:rich>
          </c:tx>
          <c:layout>
            <c:manualLayout>
              <c:xMode val="edge"/>
              <c:yMode val="edge"/>
              <c:x val="0.4386456201657073"/>
              <c:y val="0.93165828749536805"/>
            </c:manualLayout>
          </c:layout>
          <c:overlay val="0"/>
        </c:title>
        <c:numFmt formatCode="#,##0" sourceLinked="0"/>
        <c:majorTickMark val="out"/>
        <c:minorTickMark val="none"/>
        <c:tickLblPos val="nextTo"/>
        <c:txPr>
          <a:bodyPr/>
          <a:lstStyle/>
          <a:p>
            <a:pPr>
              <a:defRPr>
                <a:latin typeface="MetaPro-Bold" pitchFamily="34" charset="0"/>
              </a:defRPr>
            </a:pPr>
            <a:endParaRPr lang="en-US"/>
          </a:p>
        </c:txPr>
        <c:crossAx val="101743616"/>
        <c:crossesAt val="0"/>
        <c:auto val="1"/>
        <c:lblAlgn val="ctr"/>
        <c:lblOffset val="100"/>
        <c:tickLblSkip val="12"/>
        <c:tickMarkSkip val="12"/>
        <c:noMultiLvlLbl val="0"/>
      </c:catAx>
      <c:valAx>
        <c:axId val="101743616"/>
        <c:scaling>
          <c:orientation val="minMax"/>
          <c:max val="116"/>
          <c:min val="95"/>
        </c:scaling>
        <c:delete val="0"/>
        <c:axPos val="l"/>
        <c:majorGridlines/>
        <c:title>
          <c:tx>
            <c:rich>
              <a:bodyPr rot="-5400000" vert="horz"/>
              <a:lstStyle/>
              <a:p>
                <a:pPr>
                  <a:defRPr/>
                </a:pPr>
                <a:r>
                  <a:rPr lang="de-DE" b="0" baseline="0">
                    <a:latin typeface="MetaPro-Bold" pitchFamily="34" charset="0"/>
                  </a:rPr>
                  <a:t>Temperature </a:t>
                </a:r>
              </a:p>
            </c:rich>
          </c:tx>
          <c:layout>
            <c:manualLayout>
              <c:xMode val="edge"/>
              <c:yMode val="edge"/>
              <c:x val="4.103575504843888E-3"/>
              <c:y val="0.37959609597332433"/>
            </c:manualLayout>
          </c:layout>
          <c:overlay val="0"/>
        </c:title>
        <c:numFmt formatCode="General" sourceLinked="1"/>
        <c:majorTickMark val="out"/>
        <c:minorTickMark val="none"/>
        <c:tickLblPos val="nextTo"/>
        <c:txPr>
          <a:bodyPr/>
          <a:lstStyle/>
          <a:p>
            <a:pPr>
              <a:defRPr>
                <a:latin typeface="MetaPro-Bold" pitchFamily="34" charset="0"/>
              </a:defRPr>
            </a:pPr>
            <a:endParaRPr lang="en-US"/>
          </a:p>
        </c:txPr>
        <c:crossAx val="101741696"/>
        <c:crosses val="autoZero"/>
        <c:crossBetween val="between"/>
      </c:valAx>
      <c:spPr>
        <a:ln>
          <a:solidFill>
            <a:schemeClr val="tx1">
              <a:shade val="95000"/>
              <a:satMod val="105000"/>
            </a:schemeClr>
          </a:solidFill>
        </a:ln>
      </c:spPr>
    </c:plotArea>
    <c:legend>
      <c:legendPos val="b"/>
      <c:layout>
        <c:manualLayout>
          <c:xMode val="edge"/>
          <c:yMode val="edge"/>
          <c:x val="0.15747830261060117"/>
          <c:y val="0.68810527795809273"/>
          <c:w val="0.8047549228760198"/>
          <c:h val="0.13786029827257507"/>
        </c:manualLayout>
      </c:layout>
      <c:overlay val="0"/>
      <c:txPr>
        <a:bodyPr/>
        <a:lstStyle/>
        <a:p>
          <a:pPr>
            <a:defRPr sz="1050">
              <a:latin typeface="MetaPro-Bold" pitchFamily="34" charset="0"/>
            </a:defRPr>
          </a:pPr>
          <a:endParaRPr lang="en-US"/>
        </a:p>
      </c:txPr>
    </c:legend>
    <c:plotVisOnly val="1"/>
    <c:dispBlanksAs val="gap"/>
    <c:showDLblsOverMax val="0"/>
  </c:chart>
  <c:spPr>
    <a:ln w="15875">
      <a:solidFill>
        <a:srgbClr val="B9C343"/>
      </a:solidFill>
    </a:ln>
  </c:spPr>
  <c:txPr>
    <a:bodyPr/>
    <a:lstStyle/>
    <a:p>
      <a:pPr>
        <a:defRPr sz="1100" baseline="0">
          <a:latin typeface="Arial" panose="020B0604020202020204" pitchFamily="34" charset="0"/>
        </a:defRPr>
      </a:pPr>
      <a:endParaRPr lang="en-US"/>
    </a:p>
  </c:txPr>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25431287108529"/>
          <c:y val="6.1649128987294154E-2"/>
          <c:w val="0.80184313125907802"/>
          <c:h val="0.77024834825556099"/>
        </c:manualLayout>
      </c:layout>
      <c:barChart>
        <c:barDir val="col"/>
        <c:grouping val="clustered"/>
        <c:varyColors val="0"/>
        <c:ser>
          <c:idx val="0"/>
          <c:order val="0"/>
          <c:tx>
            <c:v>Person 1</c:v>
          </c:tx>
          <c:spPr>
            <a:solidFill>
              <a:srgbClr val="D7E4BD"/>
            </a:solidFill>
            <a:ln>
              <a:noFill/>
            </a:ln>
          </c:spPr>
          <c:invertIfNegative val="0"/>
          <c:cat>
            <c:strRef>
              <c:f>Robustheitstest!$C$52:$C$55</c:f>
              <c:strCache>
                <c:ptCount val="4"/>
                <c:pt idx="0">
                  <c:v>&lt; 3,15</c:v>
                </c:pt>
                <c:pt idx="1">
                  <c:v>3,15 - 31,5</c:v>
                </c:pt>
                <c:pt idx="2">
                  <c:v>31,5 - 100</c:v>
                </c:pt>
                <c:pt idx="3">
                  <c:v>&gt; 100</c:v>
                </c:pt>
              </c:strCache>
            </c:strRef>
          </c:cat>
          <c:val>
            <c:numRef>
              <c:f>Robustheitstest!$D$52:$D$55</c:f>
              <c:numCache>
                <c:formatCode>0.0</c:formatCode>
                <c:ptCount val="4"/>
                <c:pt idx="0">
                  <c:v>2.1034616691751413</c:v>
                </c:pt>
                <c:pt idx="1">
                  <c:v>97.09666456280037</c:v>
                </c:pt>
                <c:pt idx="2">
                  <c:v>0.79987376802448718</c:v>
                </c:pt>
                <c:pt idx="3">
                  <c:v>0</c:v>
                </c:pt>
              </c:numCache>
            </c:numRef>
          </c:val>
        </c:ser>
        <c:ser>
          <c:idx val="1"/>
          <c:order val="1"/>
          <c:tx>
            <c:v>Person 2</c:v>
          </c:tx>
          <c:spPr>
            <a:solidFill>
              <a:srgbClr val="B9D08C"/>
            </a:solidFill>
            <a:ln>
              <a:noFill/>
            </a:ln>
          </c:spPr>
          <c:invertIfNegative val="0"/>
          <c:cat>
            <c:strRef>
              <c:f>Robustheitstest!$C$52:$C$55</c:f>
              <c:strCache>
                <c:ptCount val="4"/>
                <c:pt idx="0">
                  <c:v>&lt; 3,15</c:v>
                </c:pt>
                <c:pt idx="1">
                  <c:v>3,15 - 31,5</c:v>
                </c:pt>
                <c:pt idx="2">
                  <c:v>31,5 - 100</c:v>
                </c:pt>
                <c:pt idx="3">
                  <c:v>&gt; 100</c:v>
                </c:pt>
              </c:strCache>
            </c:strRef>
          </c:cat>
          <c:val>
            <c:numRef>
              <c:f>Robustheitstest!$E$52:$E$55</c:f>
              <c:numCache>
                <c:formatCode>0.0</c:formatCode>
                <c:ptCount val="4"/>
                <c:pt idx="0">
                  <c:v>2.1466992071297963</c:v>
                </c:pt>
                <c:pt idx="1">
                  <c:v>97.853300792870201</c:v>
                </c:pt>
                <c:pt idx="2">
                  <c:v>0</c:v>
                </c:pt>
                <c:pt idx="3">
                  <c:v>0</c:v>
                </c:pt>
              </c:numCache>
            </c:numRef>
          </c:val>
        </c:ser>
        <c:ser>
          <c:idx val="2"/>
          <c:order val="2"/>
          <c:tx>
            <c:v>Person 3</c:v>
          </c:tx>
          <c:spPr>
            <a:solidFill>
              <a:srgbClr val="93B64E"/>
            </a:solidFill>
          </c:spPr>
          <c:invertIfNegative val="0"/>
          <c:cat>
            <c:strRef>
              <c:f>Robustheitstest!$C$52:$C$55</c:f>
              <c:strCache>
                <c:ptCount val="4"/>
                <c:pt idx="0">
                  <c:v>&lt; 3,15</c:v>
                </c:pt>
                <c:pt idx="1">
                  <c:v>3,15 - 31,5</c:v>
                </c:pt>
                <c:pt idx="2">
                  <c:v>31,5 - 100</c:v>
                </c:pt>
                <c:pt idx="3">
                  <c:v>&gt; 100</c:v>
                </c:pt>
              </c:strCache>
            </c:strRef>
          </c:cat>
          <c:val>
            <c:numRef>
              <c:f>Robustheitstest!$F$52:$F$55</c:f>
              <c:numCache>
                <c:formatCode>0.0</c:formatCode>
                <c:ptCount val="4"/>
                <c:pt idx="0">
                  <c:v>2.137395314965397</c:v>
                </c:pt>
                <c:pt idx="1">
                  <c:v>97.122223570821717</c:v>
                </c:pt>
                <c:pt idx="2">
                  <c:v>0.74038111421287922</c:v>
                </c:pt>
                <c:pt idx="3">
                  <c:v>0</c:v>
                </c:pt>
              </c:numCache>
            </c:numRef>
          </c:val>
        </c:ser>
        <c:ser>
          <c:idx val="3"/>
          <c:order val="3"/>
          <c:tx>
            <c:v>Person 4</c:v>
          </c:tx>
          <c:spPr>
            <a:solidFill>
              <a:srgbClr val="77933C"/>
            </a:solidFill>
          </c:spPr>
          <c:invertIfNegative val="0"/>
          <c:cat>
            <c:strRef>
              <c:f>Robustheitstest!$C$52:$C$55</c:f>
              <c:strCache>
                <c:ptCount val="4"/>
                <c:pt idx="0">
                  <c:v>&lt; 3,15</c:v>
                </c:pt>
                <c:pt idx="1">
                  <c:v>3,15 - 31,5</c:v>
                </c:pt>
                <c:pt idx="2">
                  <c:v>31,5 - 100</c:v>
                </c:pt>
                <c:pt idx="3">
                  <c:v>&gt; 100</c:v>
                </c:pt>
              </c:strCache>
            </c:strRef>
          </c:cat>
          <c:val>
            <c:numRef>
              <c:f>Robustheitstest!$G$52:$G$55</c:f>
              <c:numCache>
                <c:formatCode>0.0</c:formatCode>
                <c:ptCount val="4"/>
                <c:pt idx="0">
                  <c:v>2.1907732640701267</c:v>
                </c:pt>
                <c:pt idx="1">
                  <c:v>97.809226735929883</c:v>
                </c:pt>
                <c:pt idx="2">
                  <c:v>0</c:v>
                </c:pt>
                <c:pt idx="3">
                  <c:v>0</c:v>
                </c:pt>
              </c:numCache>
            </c:numRef>
          </c:val>
        </c:ser>
        <c:ser>
          <c:idx val="4"/>
          <c:order val="4"/>
          <c:tx>
            <c:v>Person 5</c:v>
          </c:tx>
          <c:spPr>
            <a:solidFill>
              <a:schemeClr val="accent3">
                <a:lumMod val="50000"/>
              </a:schemeClr>
            </a:solidFill>
          </c:spPr>
          <c:invertIfNegative val="0"/>
          <c:cat>
            <c:strRef>
              <c:f>Robustheitstest!$C$52:$C$55</c:f>
              <c:strCache>
                <c:ptCount val="4"/>
                <c:pt idx="0">
                  <c:v>&lt; 3,15</c:v>
                </c:pt>
                <c:pt idx="1">
                  <c:v>3,15 - 31,5</c:v>
                </c:pt>
                <c:pt idx="2">
                  <c:v>31,5 - 100</c:v>
                </c:pt>
                <c:pt idx="3">
                  <c:v>&gt; 100</c:v>
                </c:pt>
              </c:strCache>
            </c:strRef>
          </c:cat>
          <c:val>
            <c:numRef>
              <c:f>Robustheitstest!$H$52:$H$55</c:f>
              <c:numCache>
                <c:formatCode>0.0</c:formatCode>
                <c:ptCount val="4"/>
                <c:pt idx="0">
                  <c:v>1.8940403771115708</c:v>
                </c:pt>
                <c:pt idx="1">
                  <c:v>97.462494849858189</c:v>
                </c:pt>
                <c:pt idx="2">
                  <c:v>0.64346477303024296</c:v>
                </c:pt>
                <c:pt idx="3">
                  <c:v>0</c:v>
                </c:pt>
              </c:numCache>
            </c:numRef>
          </c:val>
        </c:ser>
        <c:dLbls>
          <c:showLegendKey val="0"/>
          <c:showVal val="0"/>
          <c:showCatName val="0"/>
          <c:showSerName val="0"/>
          <c:showPercent val="0"/>
          <c:showBubbleSize val="0"/>
        </c:dLbls>
        <c:gapWidth val="150"/>
        <c:axId val="129231104"/>
        <c:axId val="129053056"/>
      </c:barChart>
      <c:catAx>
        <c:axId val="129231104"/>
        <c:scaling>
          <c:orientation val="minMax"/>
        </c:scaling>
        <c:delete val="0"/>
        <c:axPos val="b"/>
        <c:title>
          <c:tx>
            <c:rich>
              <a:bodyPr/>
              <a:lstStyle/>
              <a:p>
                <a:pPr>
                  <a:defRPr b="0" baseline="0">
                    <a:latin typeface="MetaPro-Bold" pitchFamily="34" charset="0"/>
                  </a:defRPr>
                </a:pPr>
                <a:r>
                  <a:rPr lang="en-US" b="0" baseline="0">
                    <a:latin typeface="MetaPro-Bold" pitchFamily="34" charset="0"/>
                  </a:rPr>
                  <a:t>Particle size [mm]</a:t>
                </a:r>
              </a:p>
            </c:rich>
          </c:tx>
          <c:layout>
            <c:manualLayout>
              <c:xMode val="edge"/>
              <c:yMode val="edge"/>
              <c:x val="0.37740575336851923"/>
              <c:y val="0.9270799772180971"/>
            </c:manualLayout>
          </c:layout>
          <c:overlay val="0"/>
        </c:title>
        <c:numFmt formatCode="General" sourceLinked="0"/>
        <c:majorTickMark val="out"/>
        <c:minorTickMark val="none"/>
        <c:tickLblPos val="nextTo"/>
        <c:txPr>
          <a:bodyPr rot="0"/>
          <a:lstStyle/>
          <a:p>
            <a:pPr>
              <a:defRPr baseline="0">
                <a:latin typeface="MetaPro-Bold" pitchFamily="34" charset="0"/>
              </a:defRPr>
            </a:pPr>
            <a:endParaRPr lang="en-US"/>
          </a:p>
        </c:txPr>
        <c:crossAx val="129053056"/>
        <c:crosses val="autoZero"/>
        <c:auto val="1"/>
        <c:lblAlgn val="ctr"/>
        <c:lblOffset val="100"/>
        <c:noMultiLvlLbl val="0"/>
      </c:catAx>
      <c:valAx>
        <c:axId val="129053056"/>
        <c:scaling>
          <c:orientation val="minMax"/>
          <c:max val="100"/>
        </c:scaling>
        <c:delete val="0"/>
        <c:axPos val="l"/>
        <c:majorGridlines/>
        <c:title>
          <c:tx>
            <c:rich>
              <a:bodyPr rot="-5400000" vert="horz"/>
              <a:lstStyle/>
              <a:p>
                <a:pPr>
                  <a:defRPr b="0" baseline="0">
                    <a:latin typeface="MetaPro-Bold" pitchFamily="34" charset="0"/>
                  </a:defRPr>
                </a:pPr>
                <a:r>
                  <a:rPr lang="en-US" b="0" baseline="0">
                    <a:latin typeface="MetaPro-Bold" pitchFamily="34" charset="0"/>
                  </a:rPr>
                  <a:t>Mass fraction</a:t>
                </a:r>
              </a:p>
            </c:rich>
          </c:tx>
          <c:layout/>
          <c:overlay val="0"/>
        </c:title>
        <c:numFmt formatCode="#,##0" sourceLinked="0"/>
        <c:majorTickMark val="out"/>
        <c:minorTickMark val="none"/>
        <c:tickLblPos val="nextTo"/>
        <c:txPr>
          <a:bodyPr/>
          <a:lstStyle/>
          <a:p>
            <a:pPr>
              <a:defRPr baseline="0">
                <a:latin typeface="MetaPro-Bold" pitchFamily="34" charset="0"/>
              </a:defRPr>
            </a:pPr>
            <a:endParaRPr lang="en-US"/>
          </a:p>
        </c:txPr>
        <c:crossAx val="129231104"/>
        <c:crosses val="autoZero"/>
        <c:crossBetween val="between"/>
      </c:valAx>
      <c:spPr>
        <a:ln>
          <a:solidFill>
            <a:schemeClr val="tx1"/>
          </a:solidFill>
        </a:ln>
      </c:spPr>
    </c:plotArea>
    <c:legend>
      <c:legendPos val="r"/>
      <c:layout>
        <c:manualLayout>
          <c:xMode val="edge"/>
          <c:yMode val="edge"/>
          <c:x val="0.69469913937865202"/>
          <c:y val="9.2389369161022708E-2"/>
          <c:w val="0.23654163986040011"/>
          <c:h val="0.2868817723603686"/>
        </c:manualLayout>
      </c:layout>
      <c:overlay val="0"/>
      <c:spPr>
        <a:solidFill>
          <a:schemeClr val="bg1"/>
        </a:solidFill>
        <a:ln>
          <a:solidFill>
            <a:schemeClr val="tx1"/>
          </a:solidFill>
        </a:ln>
      </c:spPr>
      <c:txPr>
        <a:bodyPr/>
        <a:lstStyle/>
        <a:p>
          <a:pPr>
            <a:defRPr baseline="0">
              <a:latin typeface="MetaPro-Bold" pitchFamily="34" charset="0"/>
            </a:defRPr>
          </a:pPr>
          <a:endParaRPr lang="en-US"/>
        </a:p>
      </c:txPr>
    </c:legend>
    <c:plotVisOnly val="1"/>
    <c:dispBlanksAs val="gap"/>
    <c:showDLblsOverMax val="0"/>
  </c:chart>
  <c:spPr>
    <a:ln w="15875">
      <a:solidFill>
        <a:srgbClr val="B9C343"/>
      </a:solidFill>
    </a:ln>
  </c:spPr>
  <c:txPr>
    <a:bodyPr/>
    <a:lstStyle/>
    <a:p>
      <a:pPr>
        <a:defRPr sz="1100" baseline="0">
          <a:latin typeface="Arial" panose="020B0604020202020204" pitchFamily="34" charset="0"/>
        </a:defRPr>
      </a:pPr>
      <a:endParaRPr lang="en-US"/>
    </a:p>
  </c:txPr>
  <c:externalData r:id="rId1">
    <c:autoUpdate val="0"/>
  </c:externalData>
  <c:userShapes r:id="rId2"/>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9808763270074772"/>
          <c:y val="5.1400497137710707E-2"/>
          <c:w val="0.76716455744561995"/>
          <c:h val="0.79428593140779447"/>
        </c:manualLayout>
      </c:layout>
      <c:barChart>
        <c:barDir val="col"/>
        <c:grouping val="clustered"/>
        <c:varyColors val="0"/>
        <c:ser>
          <c:idx val="0"/>
          <c:order val="0"/>
          <c:tx>
            <c:v>Manually sieving</c:v>
          </c:tx>
          <c:spPr>
            <a:pattFill prst="wdDnDiag">
              <a:fgClr>
                <a:srgbClr val="B9C243"/>
              </a:fgClr>
              <a:bgClr>
                <a:srgbClr val="CACED0"/>
              </a:bgClr>
            </a:pattFill>
          </c:spPr>
          <c:invertIfNegative val="0"/>
          <c:errBars>
            <c:errBarType val="both"/>
            <c:errValType val="cust"/>
            <c:noEndCap val="0"/>
            <c:plus>
              <c:numRef>
                <c:f>'Man-Sieb-gesamt'!$J$246:$M$246</c:f>
                <c:numCache>
                  <c:formatCode>General</c:formatCode>
                  <c:ptCount val="4"/>
                  <c:pt idx="0">
                    <c:v>2.8263542392416325</c:v>
                  </c:pt>
                  <c:pt idx="1">
                    <c:v>4.4247967563349029</c:v>
                  </c:pt>
                  <c:pt idx="2">
                    <c:v>5.2734203520203966</c:v>
                  </c:pt>
                  <c:pt idx="3">
                    <c:v>4.1270099366975064</c:v>
                  </c:pt>
                </c:numCache>
              </c:numRef>
            </c:plus>
            <c:minus>
              <c:numRef>
                <c:f>'Man-Sieb-gesamt'!$J$247:$M$247</c:f>
                <c:numCache>
                  <c:formatCode>General</c:formatCode>
                  <c:ptCount val="4"/>
                  <c:pt idx="0">
                    <c:v>3.8839826811661067</c:v>
                  </c:pt>
                  <c:pt idx="1">
                    <c:v>4.0332834502536326</c:v>
                  </c:pt>
                  <c:pt idx="2">
                    <c:v>7.0700732599535216</c:v>
                  </c:pt>
                  <c:pt idx="3">
                    <c:v>2.0194958309548174</c:v>
                  </c:pt>
                </c:numCache>
              </c:numRef>
            </c:minus>
            <c:spPr>
              <a:ln w="9525"/>
            </c:spPr>
          </c:errBars>
          <c:cat>
            <c:strRef>
              <c:f>'Man-Sieb-gesamt'!$I$194:$L$194</c:f>
              <c:strCache>
                <c:ptCount val="4"/>
                <c:pt idx="0">
                  <c:v>&lt; 3,15</c:v>
                </c:pt>
                <c:pt idx="1">
                  <c:v>3,15 - 16</c:v>
                </c:pt>
                <c:pt idx="2">
                  <c:v>16-100</c:v>
                </c:pt>
                <c:pt idx="3">
                  <c:v>&gt; 100</c:v>
                </c:pt>
              </c:strCache>
            </c:strRef>
          </c:cat>
          <c:val>
            <c:numRef>
              <c:f>'Man-Sieb-gesamt'!$J$245:$M$245</c:f>
              <c:numCache>
                <c:formatCode>0.0</c:formatCode>
                <c:ptCount val="4"/>
                <c:pt idx="0">
                  <c:v>10.048709558539565</c:v>
                </c:pt>
                <c:pt idx="1">
                  <c:v>60.587156933191508</c:v>
                </c:pt>
                <c:pt idx="2">
                  <c:v>26.89708053961612</c:v>
                </c:pt>
                <c:pt idx="3">
                  <c:v>2.4670529686528</c:v>
                </c:pt>
              </c:numCache>
            </c:numRef>
          </c:val>
        </c:ser>
        <c:ser>
          <c:idx val="1"/>
          <c:order val="1"/>
          <c:tx>
            <c:v>DIN EN ISO 17827-1</c:v>
          </c:tx>
          <c:spPr>
            <a:solidFill>
              <a:srgbClr val="B9C243"/>
            </a:solidFill>
          </c:spPr>
          <c:invertIfNegative val="0"/>
          <c:errBars>
            <c:errBarType val="both"/>
            <c:errValType val="cust"/>
            <c:noEndCap val="0"/>
            <c:plus>
              <c:numRef>
                <c:f>'Man-Sieb-gesamt'!$J$254:$M$254</c:f>
                <c:numCache>
                  <c:formatCode>General</c:formatCode>
                  <c:ptCount val="4"/>
                  <c:pt idx="0">
                    <c:v>2.7404411897671563</c:v>
                  </c:pt>
                  <c:pt idx="1">
                    <c:v>4.0665677518800569</c:v>
                  </c:pt>
                  <c:pt idx="2">
                    <c:v>5.3835992724082899</c:v>
                  </c:pt>
                  <c:pt idx="3">
                    <c:v>4.1015426606630188</c:v>
                  </c:pt>
                </c:numCache>
              </c:numRef>
            </c:plus>
            <c:minus>
              <c:numRef>
                <c:f>'Man-Sieb-gesamt'!$J$255:$M$255</c:f>
                <c:numCache>
                  <c:formatCode>General</c:formatCode>
                  <c:ptCount val="4"/>
                  <c:pt idx="0">
                    <c:v>3.8425424782327826</c:v>
                  </c:pt>
                  <c:pt idx="1">
                    <c:v>3.5466176276221395</c:v>
                  </c:pt>
                  <c:pt idx="2">
                    <c:v>6.6290740317389627</c:v>
                  </c:pt>
                  <c:pt idx="3">
                    <c:v>2.0123339097473378</c:v>
                  </c:pt>
                </c:numCache>
              </c:numRef>
            </c:minus>
          </c:errBars>
          <c:cat>
            <c:strRef>
              <c:f>'Man-Sieb-gesamt'!$I$194:$L$194</c:f>
              <c:strCache>
                <c:ptCount val="4"/>
                <c:pt idx="0">
                  <c:v>&lt; 3,15</c:v>
                </c:pt>
                <c:pt idx="1">
                  <c:v>3,15 - 16</c:v>
                </c:pt>
                <c:pt idx="2">
                  <c:v>16-100</c:v>
                </c:pt>
                <c:pt idx="3">
                  <c:v>&gt; 100</c:v>
                </c:pt>
              </c:strCache>
            </c:strRef>
          </c:cat>
          <c:val>
            <c:numRef>
              <c:f>'Man-Sieb-gesamt'!$J$253:$M$253</c:f>
              <c:numCache>
                <c:formatCode>0.0</c:formatCode>
                <c:ptCount val="4"/>
                <c:pt idx="0">
                  <c:v>10.766477184146851</c:v>
                </c:pt>
                <c:pt idx="1">
                  <c:v>61.564130521207993</c:v>
                </c:pt>
                <c:pt idx="2">
                  <c:v>25.209466609235463</c:v>
                </c:pt>
                <c:pt idx="3">
                  <c:v>2.4599256854096958</c:v>
                </c:pt>
              </c:numCache>
            </c:numRef>
          </c:val>
        </c:ser>
        <c:ser>
          <c:idx val="2"/>
          <c:order val="2"/>
          <c:tx>
            <c:v>Final product:</c:v>
          </c:tx>
          <c:spPr>
            <a:noFill/>
            <a:ln>
              <a:noFill/>
            </a:ln>
          </c:spPr>
          <c:invertIfNegative val="0"/>
          <c:val>
            <c:numRef>
              <c:f>'Man-Sieb-gesamt'!$J$260:$M$260</c:f>
              <c:numCache>
                <c:formatCode>0.0</c:formatCode>
                <c:ptCount val="4"/>
                <c:pt idx="0">
                  <c:v>0</c:v>
                </c:pt>
                <c:pt idx="1">
                  <c:v>0</c:v>
                </c:pt>
                <c:pt idx="2">
                  <c:v>0</c:v>
                </c:pt>
                <c:pt idx="3">
                  <c:v>0</c:v>
                </c:pt>
              </c:numCache>
            </c:numRef>
          </c:val>
        </c:ser>
        <c:ser>
          <c:idx val="3"/>
          <c:order val="3"/>
          <c:tx>
            <c:v>Manually sieving</c:v>
          </c:tx>
          <c:spPr>
            <a:pattFill prst="wdDnDiag">
              <a:fgClr>
                <a:schemeClr val="accent3">
                  <a:lumMod val="50000"/>
                </a:schemeClr>
              </a:fgClr>
              <a:bgClr>
                <a:srgbClr val="CACED0"/>
              </a:bgClr>
            </a:pattFill>
          </c:spPr>
          <c:invertIfNegative val="0"/>
          <c:errBars>
            <c:errBarType val="both"/>
            <c:errValType val="cust"/>
            <c:noEndCap val="0"/>
            <c:plus>
              <c:numRef>
                <c:f>'Man-Sieb-gesamt'!$J$250:$M$250</c:f>
                <c:numCache>
                  <c:formatCode>General</c:formatCode>
                  <c:ptCount val="4"/>
                  <c:pt idx="0">
                    <c:v>2.8871485181451764</c:v>
                  </c:pt>
                  <c:pt idx="1">
                    <c:v>1.9628996446200975</c:v>
                  </c:pt>
                  <c:pt idx="2">
                    <c:v>3.2422988167298716</c:v>
                  </c:pt>
                  <c:pt idx="3">
                    <c:v>1.5530768875385743</c:v>
                  </c:pt>
                </c:numCache>
              </c:numRef>
            </c:plus>
            <c:minus>
              <c:numRef>
                <c:f>'Man-Sieb-gesamt'!$J$251:$M$251</c:f>
                <c:numCache>
                  <c:formatCode>General</c:formatCode>
                  <c:ptCount val="4"/>
                  <c:pt idx="0">
                    <c:v>0.58791845996155823</c:v>
                  </c:pt>
                  <c:pt idx="1">
                    <c:v>3.7990699114014204</c:v>
                  </c:pt>
                  <c:pt idx="2">
                    <c:v>2.801012919600776</c:v>
                  </c:pt>
                  <c:pt idx="3">
                    <c:v>1.1260186551234892</c:v>
                  </c:pt>
                </c:numCache>
              </c:numRef>
            </c:minus>
          </c:errBars>
          <c:val>
            <c:numRef>
              <c:f>'Man-Sieb-gesamt'!$J$249:$M$249</c:f>
              <c:numCache>
                <c:formatCode>0.0</c:formatCode>
                <c:ptCount val="4"/>
                <c:pt idx="0">
                  <c:v>4.0319838216964143</c:v>
                </c:pt>
                <c:pt idx="1">
                  <c:v>66.934441904481972</c:v>
                </c:pt>
                <c:pt idx="2">
                  <c:v>27.907555618698133</c:v>
                </c:pt>
                <c:pt idx="3">
                  <c:v>1.1260186551234892</c:v>
                </c:pt>
              </c:numCache>
            </c:numRef>
          </c:val>
        </c:ser>
        <c:ser>
          <c:idx val="4"/>
          <c:order val="4"/>
          <c:tx>
            <c:v>DIN EN ISO 17827-1</c:v>
          </c:tx>
          <c:spPr>
            <a:solidFill>
              <a:schemeClr val="accent3">
                <a:lumMod val="50000"/>
              </a:schemeClr>
            </a:solidFill>
          </c:spPr>
          <c:invertIfNegative val="0"/>
          <c:errBars>
            <c:errBarType val="both"/>
            <c:errValType val="cust"/>
            <c:noEndCap val="0"/>
            <c:plus>
              <c:numRef>
                <c:f>'Man-Sieb-gesamt'!$J$258:$M$258</c:f>
                <c:numCache>
                  <c:formatCode>General</c:formatCode>
                  <c:ptCount val="4"/>
                  <c:pt idx="0">
                    <c:v>2.8935292955468115</c:v>
                  </c:pt>
                  <c:pt idx="1">
                    <c:v>2.492774708184764</c:v>
                  </c:pt>
                  <c:pt idx="2">
                    <c:v>2.4791582999026507</c:v>
                  </c:pt>
                  <c:pt idx="3">
                    <c:v>1.5598406736803256</c:v>
                  </c:pt>
                </c:numCache>
              </c:numRef>
            </c:plus>
            <c:minus>
              <c:numRef>
                <c:f>'Man-Sieb-gesamt'!$J$259:$M$259</c:f>
                <c:numCache>
                  <c:formatCode>General</c:formatCode>
                  <c:ptCount val="4"/>
                  <c:pt idx="0">
                    <c:v>0.62328718352188461</c:v>
                  </c:pt>
                  <c:pt idx="1">
                    <c:v>2.9749827577990384</c:v>
                  </c:pt>
                  <c:pt idx="2">
                    <c:v>2.0733673767131755</c:v>
                  </c:pt>
                  <c:pt idx="3">
                    <c:v>1.1283381482389361</c:v>
                  </c:pt>
                </c:numCache>
              </c:numRef>
            </c:minus>
          </c:errBars>
          <c:val>
            <c:numRef>
              <c:f>'Man-Sieb-gesamt'!$J$257:$M$257</c:f>
              <c:numCache>
                <c:formatCode>0.0</c:formatCode>
                <c:ptCount val="4"/>
                <c:pt idx="0">
                  <c:v>4.5026279812787386</c:v>
                </c:pt>
                <c:pt idx="1">
                  <c:v>68.383459690195437</c:v>
                </c:pt>
                <c:pt idx="2">
                  <c:v>25.985574180286903</c:v>
                </c:pt>
                <c:pt idx="3">
                  <c:v>1.1283381482389361</c:v>
                </c:pt>
              </c:numCache>
            </c:numRef>
          </c:val>
        </c:ser>
        <c:dLbls>
          <c:showLegendKey val="0"/>
          <c:showVal val="0"/>
          <c:showCatName val="0"/>
          <c:showSerName val="0"/>
          <c:showPercent val="0"/>
          <c:showBubbleSize val="0"/>
        </c:dLbls>
        <c:gapWidth val="23"/>
        <c:overlap val="30"/>
        <c:axId val="129327488"/>
        <c:axId val="129329408"/>
      </c:barChart>
      <c:catAx>
        <c:axId val="129327488"/>
        <c:scaling>
          <c:orientation val="minMax"/>
        </c:scaling>
        <c:delete val="0"/>
        <c:axPos val="b"/>
        <c:title>
          <c:tx>
            <c:rich>
              <a:bodyPr/>
              <a:lstStyle/>
              <a:p>
                <a:pPr>
                  <a:defRPr lang="en-US" b="0" baseline="0" noProof="0">
                    <a:latin typeface="MetaPro-Bold" pitchFamily="34" charset="0"/>
                  </a:defRPr>
                </a:pPr>
                <a:r>
                  <a:rPr lang="en-US" b="0" baseline="0" noProof="0" dirty="0" smtClean="0">
                    <a:latin typeface="MetaPro-Bold" pitchFamily="34" charset="0"/>
                  </a:rPr>
                  <a:t>Particle size [</a:t>
                </a:r>
                <a:r>
                  <a:rPr lang="en-US" b="0" baseline="0" noProof="0" dirty="0">
                    <a:latin typeface="MetaPro-Bold" pitchFamily="34" charset="0"/>
                  </a:rPr>
                  <a:t>mm]</a:t>
                </a:r>
              </a:p>
            </c:rich>
          </c:tx>
          <c:layout/>
          <c:overlay val="0"/>
        </c:title>
        <c:numFmt formatCode="General" sourceLinked="0"/>
        <c:majorTickMark val="out"/>
        <c:minorTickMark val="none"/>
        <c:tickLblPos val="nextTo"/>
        <c:txPr>
          <a:bodyPr/>
          <a:lstStyle/>
          <a:p>
            <a:pPr>
              <a:defRPr baseline="0">
                <a:latin typeface="MetaPro-Bold" pitchFamily="34" charset="0"/>
              </a:defRPr>
            </a:pPr>
            <a:endParaRPr lang="en-US"/>
          </a:p>
        </c:txPr>
        <c:crossAx val="129329408"/>
        <c:crosses val="autoZero"/>
        <c:auto val="1"/>
        <c:lblAlgn val="ctr"/>
        <c:lblOffset val="100"/>
        <c:noMultiLvlLbl val="0"/>
      </c:catAx>
      <c:valAx>
        <c:axId val="129329408"/>
        <c:scaling>
          <c:orientation val="minMax"/>
          <c:max val="100"/>
        </c:scaling>
        <c:delete val="0"/>
        <c:axPos val="l"/>
        <c:majorGridlines/>
        <c:title>
          <c:tx>
            <c:rich>
              <a:bodyPr rot="-5400000" vert="horz"/>
              <a:lstStyle/>
              <a:p>
                <a:pPr>
                  <a:defRPr b="0" baseline="0">
                    <a:latin typeface="MetaPro-Bold" pitchFamily="34" charset="0"/>
                  </a:defRPr>
                </a:pPr>
                <a:r>
                  <a:rPr lang="de-DE" b="0" baseline="0">
                    <a:latin typeface="MetaPro-Bold" pitchFamily="34" charset="0"/>
                  </a:rPr>
                  <a:t>Mass fraction</a:t>
                </a:r>
              </a:p>
            </c:rich>
          </c:tx>
          <c:layout>
            <c:manualLayout>
              <c:xMode val="edge"/>
              <c:yMode val="edge"/>
              <c:x val="2.0267499396325567E-2"/>
              <c:y val="0.32921382356703954"/>
            </c:manualLayout>
          </c:layout>
          <c:overlay val="0"/>
        </c:title>
        <c:numFmt formatCode="#,##0" sourceLinked="0"/>
        <c:majorTickMark val="out"/>
        <c:minorTickMark val="none"/>
        <c:tickLblPos val="nextTo"/>
        <c:txPr>
          <a:bodyPr/>
          <a:lstStyle/>
          <a:p>
            <a:pPr>
              <a:defRPr baseline="0">
                <a:latin typeface="MetaPro-Bold" pitchFamily="34" charset="0"/>
              </a:defRPr>
            </a:pPr>
            <a:endParaRPr lang="en-US"/>
          </a:p>
        </c:txPr>
        <c:crossAx val="129327488"/>
        <c:crosses val="autoZero"/>
        <c:crossBetween val="between"/>
      </c:valAx>
      <c:spPr>
        <a:ln>
          <a:solidFill>
            <a:schemeClr val="tx1"/>
          </a:solidFill>
        </a:ln>
      </c:spPr>
    </c:plotArea>
    <c:legend>
      <c:legendPos val="r"/>
      <c:layout>
        <c:manualLayout>
          <c:xMode val="edge"/>
          <c:yMode val="edge"/>
          <c:x val="0.60094782234632815"/>
          <c:y val="0.13937889361382505"/>
          <c:w val="0.35308586099275718"/>
          <c:h val="0.29056102018084579"/>
        </c:manualLayout>
      </c:layout>
      <c:overlay val="0"/>
      <c:spPr>
        <a:solidFill>
          <a:schemeClr val="bg1"/>
        </a:solidFill>
        <a:ln>
          <a:noFill/>
        </a:ln>
      </c:spPr>
      <c:txPr>
        <a:bodyPr/>
        <a:lstStyle/>
        <a:p>
          <a:pPr>
            <a:defRPr sz="1000" baseline="0">
              <a:latin typeface="MetaPro-Bold" pitchFamily="34" charset="0"/>
            </a:defRPr>
          </a:pPr>
          <a:endParaRPr lang="en-US"/>
        </a:p>
      </c:txPr>
    </c:legend>
    <c:plotVisOnly val="1"/>
    <c:dispBlanksAs val="gap"/>
    <c:showDLblsOverMax val="0"/>
  </c:chart>
  <c:spPr>
    <a:ln w="15875">
      <a:solidFill>
        <a:srgbClr val="B9C343"/>
      </a:solidFill>
    </a:ln>
  </c:spPr>
  <c:txPr>
    <a:bodyPr/>
    <a:lstStyle/>
    <a:p>
      <a:pPr>
        <a:defRPr sz="1100" baseline="0">
          <a:latin typeface="Arial" panose="020B0604020202020204" pitchFamily="34" charset="0"/>
        </a:defRPr>
      </a:pPr>
      <a:endParaRPr lang="en-US"/>
    </a:p>
  </c:txPr>
  <c:externalData r:id="rId1">
    <c:autoUpdate val="0"/>
  </c:externalData>
  <c:userShapes r:id="rId2"/>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9808763270074772"/>
          <c:y val="5.1400497137710707E-2"/>
          <c:w val="0.76716455744561995"/>
          <c:h val="0.78686202643377823"/>
        </c:manualLayout>
      </c:layout>
      <c:barChart>
        <c:barDir val="col"/>
        <c:grouping val="clustered"/>
        <c:varyColors val="0"/>
        <c:ser>
          <c:idx val="0"/>
          <c:order val="0"/>
          <c:tx>
            <c:v>Manually sieving</c:v>
          </c:tx>
          <c:spPr>
            <a:pattFill prst="wdDnDiag">
              <a:fgClr>
                <a:srgbClr val="B9C243"/>
              </a:fgClr>
              <a:bgClr>
                <a:srgbClr val="CACED0"/>
              </a:bgClr>
            </a:pattFill>
          </c:spPr>
          <c:invertIfNegative val="0"/>
          <c:errBars>
            <c:errBarType val="both"/>
            <c:errValType val="cust"/>
            <c:noEndCap val="0"/>
            <c:plus>
              <c:numRef>
                <c:f>'Man-Sieb-gesamt'!$Q$246:$T$246</c:f>
                <c:numCache>
                  <c:formatCode>General</c:formatCode>
                  <c:ptCount val="4"/>
                  <c:pt idx="0">
                    <c:v>0.56381184849895394</c:v>
                  </c:pt>
                  <c:pt idx="1">
                    <c:v>0.62029224684810869</c:v>
                  </c:pt>
                  <c:pt idx="2">
                    <c:v>0</c:v>
                  </c:pt>
                  <c:pt idx="3">
                    <c:v>1.207203692653834E-2</c:v>
                  </c:pt>
                </c:numCache>
              </c:numRef>
            </c:plus>
            <c:minus>
              <c:numRef>
                <c:f>'Man-Sieb-gesamt'!$Q$247:$T$247</c:f>
                <c:numCache>
                  <c:formatCode>General</c:formatCode>
                  <c:ptCount val="4"/>
                  <c:pt idx="0">
                    <c:v>0.72510925447173902</c:v>
                  </c:pt>
                  <c:pt idx="1">
                    <c:v>0.69346960644005584</c:v>
                  </c:pt>
                  <c:pt idx="2">
                    <c:v>0</c:v>
                  </c:pt>
                  <c:pt idx="3">
                    <c:v>1.0855437274874188E-2</c:v>
                  </c:pt>
                </c:numCache>
              </c:numRef>
            </c:minus>
            <c:spPr>
              <a:ln w="9525"/>
            </c:spPr>
          </c:errBars>
          <c:cat>
            <c:strRef>
              <c:f>'Man-Sieb-gesamt'!$I$212:$L$212</c:f>
              <c:strCache>
                <c:ptCount val="4"/>
                <c:pt idx="0">
                  <c:v>&lt; 3,15</c:v>
                </c:pt>
                <c:pt idx="1">
                  <c:v>3,15 - 45</c:v>
                </c:pt>
                <c:pt idx="2">
                  <c:v>45-100</c:v>
                </c:pt>
                <c:pt idx="3">
                  <c:v>&gt; 100</c:v>
                </c:pt>
              </c:strCache>
            </c:strRef>
          </c:cat>
          <c:val>
            <c:numRef>
              <c:f>'Man-Sieb-gesamt'!$Q$245:$T$245</c:f>
              <c:numCache>
                <c:formatCode>0.0</c:formatCode>
                <c:ptCount val="4"/>
                <c:pt idx="0">
                  <c:v>3.5100862418259875</c:v>
                </c:pt>
                <c:pt idx="1">
                  <c:v>92.863280927194751</c:v>
                </c:pt>
                <c:pt idx="2">
                  <c:v>0</c:v>
                </c:pt>
                <c:pt idx="3">
                  <c:v>1.8138850632635244</c:v>
                </c:pt>
              </c:numCache>
            </c:numRef>
          </c:val>
        </c:ser>
        <c:ser>
          <c:idx val="1"/>
          <c:order val="1"/>
          <c:tx>
            <c:v>DIN EN ISO 17827-1</c:v>
          </c:tx>
          <c:spPr>
            <a:solidFill>
              <a:srgbClr val="B9C243"/>
            </a:solidFill>
          </c:spPr>
          <c:invertIfNegative val="0"/>
          <c:errBars>
            <c:errBarType val="both"/>
            <c:errValType val="cust"/>
            <c:noEndCap val="0"/>
            <c:plus>
              <c:numRef>
                <c:f>'Man-Sieb-gesamt'!$Q$254:$T$254</c:f>
                <c:numCache>
                  <c:formatCode>General</c:formatCode>
                  <c:ptCount val="4"/>
                  <c:pt idx="0">
                    <c:v>0.33885204307352523</c:v>
                  </c:pt>
                  <c:pt idx="1">
                    <c:v>0.81741798625868389</c:v>
                  </c:pt>
                  <c:pt idx="2">
                    <c:v>0</c:v>
                  </c:pt>
                  <c:pt idx="3">
                    <c:v>1.207203692653834E-2</c:v>
                  </c:pt>
                </c:numCache>
              </c:numRef>
            </c:plus>
            <c:minus>
              <c:numRef>
                <c:f>'Man-Sieb-gesamt'!$Q$255:$T$255</c:f>
                <c:numCache>
                  <c:formatCode>General</c:formatCode>
                  <c:ptCount val="4"/>
                  <c:pt idx="0">
                    <c:v>0.34604986953442329</c:v>
                  </c:pt>
                  <c:pt idx="1">
                    <c:v>0.5047293876423109</c:v>
                  </c:pt>
                  <c:pt idx="2">
                    <c:v>0</c:v>
                  </c:pt>
                  <c:pt idx="3">
                    <c:v>1.0855437274874188E-2</c:v>
                  </c:pt>
                </c:numCache>
              </c:numRef>
            </c:minus>
          </c:errBars>
          <c:cat>
            <c:strRef>
              <c:f>'Man-Sieb-gesamt'!$I$212:$L$212</c:f>
              <c:strCache>
                <c:ptCount val="4"/>
                <c:pt idx="0">
                  <c:v>&lt; 3,15</c:v>
                </c:pt>
                <c:pt idx="1">
                  <c:v>3,15 - 45</c:v>
                </c:pt>
                <c:pt idx="2">
                  <c:v>45-100</c:v>
                </c:pt>
                <c:pt idx="3">
                  <c:v>&gt; 100</c:v>
                </c:pt>
              </c:strCache>
            </c:strRef>
          </c:cat>
          <c:val>
            <c:numRef>
              <c:f>'Man-Sieb-gesamt'!$Q$253:$T$253</c:f>
              <c:numCache>
                <c:formatCode>0.0</c:formatCode>
                <c:ptCount val="4"/>
                <c:pt idx="0">
                  <c:v>4.029190313700858</c:v>
                </c:pt>
                <c:pt idx="1">
                  <c:v>92.120856970750992</c:v>
                </c:pt>
                <c:pt idx="2">
                  <c:v>0</c:v>
                </c:pt>
                <c:pt idx="3">
                  <c:v>1.8138850632635244</c:v>
                </c:pt>
              </c:numCache>
            </c:numRef>
          </c:val>
        </c:ser>
        <c:ser>
          <c:idx val="2"/>
          <c:order val="2"/>
          <c:tx>
            <c:v>Final product:</c:v>
          </c:tx>
          <c:spPr>
            <a:noFill/>
            <a:ln>
              <a:noFill/>
            </a:ln>
          </c:spPr>
          <c:invertIfNegative val="0"/>
          <c:cat>
            <c:strRef>
              <c:f>'Man-Sieb-gesamt'!$I$212:$L$212</c:f>
              <c:strCache>
                <c:ptCount val="4"/>
                <c:pt idx="0">
                  <c:v>&lt; 3,15</c:v>
                </c:pt>
                <c:pt idx="1">
                  <c:v>3,15 - 45</c:v>
                </c:pt>
                <c:pt idx="2">
                  <c:v>45-100</c:v>
                </c:pt>
                <c:pt idx="3">
                  <c:v>&gt; 100</c:v>
                </c:pt>
              </c:strCache>
            </c:strRef>
          </c:cat>
          <c:val>
            <c:numRef>
              <c:f>'Man-Sieb-gesamt'!$Q$260:$T$260</c:f>
              <c:numCache>
                <c:formatCode>0.0</c:formatCode>
                <c:ptCount val="4"/>
                <c:pt idx="0">
                  <c:v>0</c:v>
                </c:pt>
                <c:pt idx="1">
                  <c:v>12</c:v>
                </c:pt>
                <c:pt idx="2">
                  <c:v>0</c:v>
                </c:pt>
                <c:pt idx="3">
                  <c:v>0</c:v>
                </c:pt>
              </c:numCache>
            </c:numRef>
          </c:val>
        </c:ser>
        <c:ser>
          <c:idx val="3"/>
          <c:order val="3"/>
          <c:tx>
            <c:v>Manually sieving</c:v>
          </c:tx>
          <c:spPr>
            <a:pattFill prst="wdDnDiag">
              <a:fgClr>
                <a:schemeClr val="accent3">
                  <a:lumMod val="50000"/>
                </a:schemeClr>
              </a:fgClr>
              <a:bgClr>
                <a:srgbClr val="CACED0"/>
              </a:bgClr>
            </a:pattFill>
          </c:spPr>
          <c:invertIfNegative val="0"/>
          <c:errBars>
            <c:errBarType val="both"/>
            <c:errValType val="cust"/>
            <c:noEndCap val="0"/>
            <c:plus>
              <c:numRef>
                <c:f>'Man-Sieb-gesamt'!$Q$250:$T$250</c:f>
                <c:numCache>
                  <c:formatCode>General</c:formatCode>
                  <c:ptCount val="4"/>
                  <c:pt idx="0">
                    <c:v>0.43000673249631166</c:v>
                  </c:pt>
                  <c:pt idx="1">
                    <c:v>0.63811514440804684</c:v>
                  </c:pt>
                  <c:pt idx="2">
                    <c:v>1.059240835658668</c:v>
                  </c:pt>
                  <c:pt idx="3">
                    <c:v>1.6513969367761699E-2</c:v>
                  </c:pt>
                </c:numCache>
              </c:numRef>
            </c:plus>
            <c:minus>
              <c:numRef>
                <c:f>'Man-Sieb-gesamt'!$Q$251:$T$251</c:f>
                <c:numCache>
                  <c:formatCode>General</c:formatCode>
                  <c:ptCount val="4"/>
                  <c:pt idx="0">
                    <c:v>0.49482479050540518</c:v>
                  </c:pt>
                  <c:pt idx="1">
                    <c:v>0.62109961623842969</c:v>
                  </c:pt>
                  <c:pt idx="2">
                    <c:v>0.53247636889466421</c:v>
                  </c:pt>
                  <c:pt idx="3">
                    <c:v>1.9299534043602101E-2</c:v>
                  </c:pt>
                </c:numCache>
              </c:numRef>
            </c:minus>
          </c:errBars>
          <c:cat>
            <c:strRef>
              <c:f>'Man-Sieb-gesamt'!$I$212:$L$212</c:f>
              <c:strCache>
                <c:ptCount val="4"/>
                <c:pt idx="0">
                  <c:v>&lt; 3,15</c:v>
                </c:pt>
                <c:pt idx="1">
                  <c:v>3,15 - 45</c:v>
                </c:pt>
                <c:pt idx="2">
                  <c:v>45-100</c:v>
                </c:pt>
                <c:pt idx="3">
                  <c:v>&gt; 100</c:v>
                </c:pt>
              </c:strCache>
            </c:strRef>
          </c:cat>
          <c:val>
            <c:numRef>
              <c:f>'Man-Sieb-gesamt'!$Q$249:$T$249</c:f>
              <c:numCache>
                <c:formatCode>0.0</c:formatCode>
                <c:ptCount val="4"/>
                <c:pt idx="0">
                  <c:v>1.744580273128395</c:v>
                </c:pt>
                <c:pt idx="1">
                  <c:v>91.825315923426501</c:v>
                </c:pt>
                <c:pt idx="2">
                  <c:v>1.2077069354295886</c:v>
                </c:pt>
                <c:pt idx="3">
                  <c:v>3.9761340664177034</c:v>
                </c:pt>
              </c:numCache>
            </c:numRef>
          </c:val>
        </c:ser>
        <c:ser>
          <c:idx val="4"/>
          <c:order val="4"/>
          <c:tx>
            <c:v>DIN EN ISO 17827-1</c:v>
          </c:tx>
          <c:spPr>
            <a:solidFill>
              <a:schemeClr val="accent3">
                <a:lumMod val="50000"/>
              </a:schemeClr>
            </a:solidFill>
          </c:spPr>
          <c:invertIfNegative val="0"/>
          <c:errBars>
            <c:errBarType val="both"/>
            <c:errValType val="cust"/>
            <c:noEndCap val="0"/>
            <c:plus>
              <c:numRef>
                <c:f>'Man-Sieb-gesamt'!$Q$258:$T$258</c:f>
                <c:numCache>
                  <c:formatCode>General</c:formatCode>
                  <c:ptCount val="4"/>
                  <c:pt idx="0">
                    <c:v>0.24250990893595128</c:v>
                  </c:pt>
                  <c:pt idx="1">
                    <c:v>0.2958769653771065</c:v>
                  </c:pt>
                  <c:pt idx="2">
                    <c:v>1.059240835658668</c:v>
                  </c:pt>
                  <c:pt idx="3">
                    <c:v>1.6513969367761699E-2</c:v>
                  </c:pt>
                </c:numCache>
              </c:numRef>
            </c:plus>
            <c:minus>
              <c:numRef>
                <c:f>'Man-Sieb-gesamt'!$Q$259:$T$259</c:f>
                <c:numCache>
                  <c:formatCode>General</c:formatCode>
                  <c:ptCount val="4"/>
                  <c:pt idx="0">
                    <c:v>0.22812013282908911</c:v>
                  </c:pt>
                  <c:pt idx="1">
                    <c:v>0.29305065342766223</c:v>
                  </c:pt>
                  <c:pt idx="2">
                    <c:v>0.53247636889466421</c:v>
                  </c:pt>
                  <c:pt idx="3">
                    <c:v>1.9299534043602101E-2</c:v>
                  </c:pt>
                </c:numCache>
              </c:numRef>
            </c:minus>
          </c:errBars>
          <c:cat>
            <c:strRef>
              <c:f>'Man-Sieb-gesamt'!$I$212:$L$212</c:f>
              <c:strCache>
                <c:ptCount val="4"/>
                <c:pt idx="0">
                  <c:v>&lt; 3,15</c:v>
                </c:pt>
                <c:pt idx="1">
                  <c:v>3,15 - 45</c:v>
                </c:pt>
                <c:pt idx="2">
                  <c:v>45-100</c:v>
                </c:pt>
                <c:pt idx="3">
                  <c:v>&gt; 100</c:v>
                </c:pt>
              </c:strCache>
            </c:strRef>
          </c:cat>
          <c:val>
            <c:numRef>
              <c:f>'Man-Sieb-gesamt'!$Q$257:$T$257</c:f>
              <c:numCache>
                <c:formatCode>0.0</c:formatCode>
                <c:ptCount val="4"/>
                <c:pt idx="0">
                  <c:v>2.1114473079470173</c:v>
                </c:pt>
                <c:pt idx="1">
                  <c:v>90.955834656262127</c:v>
                </c:pt>
                <c:pt idx="2">
                  <c:v>1.2077069354295886</c:v>
                </c:pt>
                <c:pt idx="3">
                  <c:v>3.9761340664177034</c:v>
                </c:pt>
              </c:numCache>
            </c:numRef>
          </c:val>
        </c:ser>
        <c:dLbls>
          <c:showLegendKey val="0"/>
          <c:showVal val="0"/>
          <c:showCatName val="0"/>
          <c:showSerName val="0"/>
          <c:showPercent val="0"/>
          <c:showBubbleSize val="0"/>
        </c:dLbls>
        <c:gapWidth val="23"/>
        <c:overlap val="30"/>
        <c:axId val="129380736"/>
        <c:axId val="129382656"/>
      </c:barChart>
      <c:catAx>
        <c:axId val="129380736"/>
        <c:scaling>
          <c:orientation val="minMax"/>
        </c:scaling>
        <c:delete val="0"/>
        <c:axPos val="b"/>
        <c:title>
          <c:tx>
            <c:rich>
              <a:bodyPr/>
              <a:lstStyle/>
              <a:p>
                <a:pPr>
                  <a:defRPr lang="en-US" b="0" baseline="0" noProof="0">
                    <a:latin typeface="MetaPro-Bold" pitchFamily="34" charset="0"/>
                  </a:defRPr>
                </a:pPr>
                <a:r>
                  <a:rPr lang="en-US" b="0" baseline="0" noProof="0" dirty="0" smtClean="0">
                    <a:latin typeface="MetaPro-Bold" pitchFamily="34" charset="0"/>
                  </a:rPr>
                  <a:t>Particle size [</a:t>
                </a:r>
                <a:r>
                  <a:rPr lang="en-US" b="0" baseline="0" noProof="0" dirty="0">
                    <a:latin typeface="MetaPro-Bold" pitchFamily="34" charset="0"/>
                  </a:rPr>
                  <a:t>mm]</a:t>
                </a:r>
              </a:p>
            </c:rich>
          </c:tx>
          <c:layout/>
          <c:overlay val="0"/>
        </c:title>
        <c:numFmt formatCode="General" sourceLinked="0"/>
        <c:majorTickMark val="out"/>
        <c:minorTickMark val="none"/>
        <c:tickLblPos val="nextTo"/>
        <c:txPr>
          <a:bodyPr/>
          <a:lstStyle/>
          <a:p>
            <a:pPr>
              <a:defRPr baseline="0">
                <a:latin typeface="MetaPro-Bold" pitchFamily="34" charset="0"/>
              </a:defRPr>
            </a:pPr>
            <a:endParaRPr lang="en-US"/>
          </a:p>
        </c:txPr>
        <c:crossAx val="129382656"/>
        <c:crosses val="autoZero"/>
        <c:auto val="1"/>
        <c:lblAlgn val="ctr"/>
        <c:lblOffset val="100"/>
        <c:noMultiLvlLbl val="0"/>
      </c:catAx>
      <c:valAx>
        <c:axId val="129382656"/>
        <c:scaling>
          <c:orientation val="minMax"/>
        </c:scaling>
        <c:delete val="0"/>
        <c:axPos val="l"/>
        <c:majorGridlines/>
        <c:title>
          <c:tx>
            <c:rich>
              <a:bodyPr rot="-5400000" vert="horz"/>
              <a:lstStyle/>
              <a:p>
                <a:pPr>
                  <a:defRPr b="0" baseline="0">
                    <a:latin typeface="MetaPro-Bold" pitchFamily="34" charset="0"/>
                  </a:defRPr>
                </a:pPr>
                <a:r>
                  <a:rPr lang="de-DE" b="0" baseline="0">
                    <a:latin typeface="MetaPro-Bold" pitchFamily="34" charset="0"/>
                  </a:rPr>
                  <a:t>Mass fraction</a:t>
                </a:r>
              </a:p>
            </c:rich>
          </c:tx>
          <c:layout>
            <c:manualLayout>
              <c:xMode val="edge"/>
              <c:yMode val="edge"/>
              <c:x val="2.0267499396325567E-2"/>
              <c:y val="0.32921382356703954"/>
            </c:manualLayout>
          </c:layout>
          <c:overlay val="0"/>
        </c:title>
        <c:numFmt formatCode="#,##0" sourceLinked="0"/>
        <c:majorTickMark val="out"/>
        <c:minorTickMark val="none"/>
        <c:tickLblPos val="nextTo"/>
        <c:txPr>
          <a:bodyPr/>
          <a:lstStyle/>
          <a:p>
            <a:pPr>
              <a:defRPr baseline="0">
                <a:latin typeface="MetaPro-Bold" pitchFamily="34" charset="0"/>
              </a:defRPr>
            </a:pPr>
            <a:endParaRPr lang="en-US"/>
          </a:p>
        </c:txPr>
        <c:crossAx val="129380736"/>
        <c:crosses val="autoZero"/>
        <c:crossBetween val="between"/>
      </c:valAx>
      <c:spPr>
        <a:ln>
          <a:solidFill>
            <a:schemeClr val="tx1">
              <a:shade val="95000"/>
              <a:satMod val="105000"/>
            </a:schemeClr>
          </a:solidFill>
        </a:ln>
      </c:spPr>
    </c:plotArea>
    <c:legend>
      <c:legendPos val="r"/>
      <c:layout>
        <c:manualLayout>
          <c:xMode val="edge"/>
          <c:yMode val="edge"/>
          <c:x val="0.58780877536842513"/>
          <c:y val="0.12357788616781641"/>
          <c:w val="0.37014066598695089"/>
          <c:h val="0.30717537473207429"/>
        </c:manualLayout>
      </c:layout>
      <c:overlay val="0"/>
      <c:spPr>
        <a:solidFill>
          <a:schemeClr val="bg1"/>
        </a:solidFill>
      </c:spPr>
      <c:txPr>
        <a:bodyPr/>
        <a:lstStyle/>
        <a:p>
          <a:pPr>
            <a:defRPr sz="1000" baseline="0">
              <a:latin typeface="MetaPro-Bold" pitchFamily="34" charset="0"/>
            </a:defRPr>
          </a:pPr>
          <a:endParaRPr lang="en-US"/>
        </a:p>
      </c:txPr>
    </c:legend>
    <c:plotVisOnly val="1"/>
    <c:dispBlanksAs val="gap"/>
    <c:showDLblsOverMax val="0"/>
  </c:chart>
  <c:spPr>
    <a:ln w="15875">
      <a:solidFill>
        <a:srgbClr val="B9C343"/>
      </a:solidFill>
    </a:ln>
  </c:spPr>
  <c:txPr>
    <a:bodyPr/>
    <a:lstStyle/>
    <a:p>
      <a:pPr>
        <a:defRPr sz="1100" baseline="0">
          <a:latin typeface="Arial" panose="020B0604020202020204" pitchFamily="34" charset="0"/>
        </a:defRPr>
      </a:pPr>
      <a:endParaRPr lang="en-US"/>
    </a:p>
  </c:txPr>
  <c:externalData r:id="rId1">
    <c:autoUpdate val="0"/>
  </c:externalData>
  <c:userShapes r:id="rId2"/>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42052844102989151"/>
          <c:y val="1.5688464161124231E-2"/>
          <c:w val="0.39251447820034641"/>
          <c:h val="0.91127013696042936"/>
        </c:manualLayout>
      </c:layout>
      <c:barChart>
        <c:barDir val="bar"/>
        <c:grouping val="clustered"/>
        <c:varyColors val="0"/>
        <c:ser>
          <c:idx val="0"/>
          <c:order val="0"/>
          <c:tx>
            <c:strRef>
              <c:f>Sheet1!$B$1</c:f>
              <c:strCache>
                <c:ptCount val="1"/>
                <c:pt idx="0">
                  <c:v>EU 28 =100</c:v>
                </c:pt>
              </c:strCache>
            </c:strRef>
          </c:tx>
          <c:spPr>
            <a:solidFill>
              <a:schemeClr val="accent5"/>
            </a:solidFill>
          </c:spPr>
          <c:invertIfNegative val="0"/>
          <c:cat>
            <c:strRef>
              <c:f>Sheet1!$A$2:$A$8</c:f>
              <c:strCache>
                <c:ptCount val="7"/>
                <c:pt idx="0">
                  <c:v>BDP(PKM)/stanovniku</c:v>
                </c:pt>
                <c:pt idx="1">
                  <c:v>Ukupna primarna energija / stanovniku </c:v>
                </c:pt>
                <c:pt idx="2">
                  <c:v>Ukupna primarna energija /BDP(PKM)</c:v>
                </c:pt>
                <c:pt idx="3">
                  <c:v>Električna energija (finalna potrošnja) / stanovniku</c:v>
                </c:pt>
                <c:pt idx="4">
                  <c:v>Prirodni gas  (primarna energija)/stanovniku</c:v>
                </c:pt>
                <c:pt idx="5">
                  <c:v>Toplotna energija(proizvedena energija )/stanovniku</c:v>
                </c:pt>
                <c:pt idx="6">
                  <c:v>CO2 emisija / stanovniku</c:v>
                </c:pt>
              </c:strCache>
            </c:strRef>
          </c:cat>
          <c:val>
            <c:numRef>
              <c:f>Sheet1!$B$2:$B$8</c:f>
              <c:numCache>
                <c:formatCode>General</c:formatCode>
                <c:ptCount val="7"/>
                <c:pt idx="0">
                  <c:v>100</c:v>
                </c:pt>
                <c:pt idx="1">
                  <c:v>100</c:v>
                </c:pt>
                <c:pt idx="2">
                  <c:v>100</c:v>
                </c:pt>
                <c:pt idx="3">
                  <c:v>100</c:v>
                </c:pt>
                <c:pt idx="4">
                  <c:v>100</c:v>
                </c:pt>
                <c:pt idx="5">
                  <c:v>100</c:v>
                </c:pt>
                <c:pt idx="6">
                  <c:v>100</c:v>
                </c:pt>
              </c:numCache>
            </c:numRef>
          </c:val>
          <c:extLst xmlns:c16r2="http://schemas.microsoft.com/office/drawing/2015/06/chart">
            <c:ext xmlns:c16="http://schemas.microsoft.com/office/drawing/2014/chart" uri="{C3380CC4-5D6E-409C-BE32-E72D297353CC}">
              <c16:uniqueId val="{00000000-B360-4DB3-8925-D1707D177103}"/>
            </c:ext>
          </c:extLst>
        </c:ser>
        <c:ser>
          <c:idx val="1"/>
          <c:order val="1"/>
          <c:tx>
            <c:strRef>
              <c:f>Sheet1!$C$1</c:f>
              <c:strCache>
                <c:ptCount val="1"/>
                <c:pt idx="0">
                  <c:v>SRBIJA</c:v>
                </c:pt>
              </c:strCache>
            </c:strRef>
          </c:tx>
          <c:spPr>
            <a:solidFill>
              <a:schemeClr val="accent6"/>
            </a:solidFill>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Sheet1!$A$2:$A$8</c:f>
              <c:strCache>
                <c:ptCount val="7"/>
                <c:pt idx="0">
                  <c:v>BDP(PKM)/stanovniku</c:v>
                </c:pt>
                <c:pt idx="1">
                  <c:v>Ukupna primarna energija / stanovniku </c:v>
                </c:pt>
                <c:pt idx="2">
                  <c:v>Ukupna primarna energija /BDP(PKM)</c:v>
                </c:pt>
                <c:pt idx="3">
                  <c:v>Električna energija (finalna potrošnja) / stanovniku</c:v>
                </c:pt>
                <c:pt idx="4">
                  <c:v>Prirodni gas  (primarna energija)/stanovniku</c:v>
                </c:pt>
                <c:pt idx="5">
                  <c:v>Toplotna energija(proizvedena energija )/stanovniku</c:v>
                </c:pt>
                <c:pt idx="6">
                  <c:v>CO2 emisija / stanovniku</c:v>
                </c:pt>
              </c:strCache>
            </c:strRef>
          </c:cat>
          <c:val>
            <c:numRef>
              <c:f>Sheet1!$C$2:$C$8</c:f>
              <c:numCache>
                <c:formatCode>General</c:formatCode>
                <c:ptCount val="7"/>
                <c:pt idx="0">
                  <c:v>35</c:v>
                </c:pt>
                <c:pt idx="1">
                  <c:v>61</c:v>
                </c:pt>
                <c:pt idx="2">
                  <c:v>172</c:v>
                </c:pt>
                <c:pt idx="3">
                  <c:v>68</c:v>
                </c:pt>
                <c:pt idx="4">
                  <c:v>30</c:v>
                </c:pt>
                <c:pt idx="5">
                  <c:v>61</c:v>
                </c:pt>
                <c:pt idx="6">
                  <c:v>77</c:v>
                </c:pt>
              </c:numCache>
            </c:numRef>
          </c:val>
          <c:extLst xmlns:c16r2="http://schemas.microsoft.com/office/drawing/2015/06/chart">
            <c:ext xmlns:c16="http://schemas.microsoft.com/office/drawing/2014/chart" uri="{C3380CC4-5D6E-409C-BE32-E72D297353CC}">
              <c16:uniqueId val="{00000001-B360-4DB3-8925-D1707D177103}"/>
            </c:ext>
          </c:extLst>
        </c:ser>
        <c:dLbls>
          <c:showLegendKey val="0"/>
          <c:showVal val="0"/>
          <c:showCatName val="0"/>
          <c:showSerName val="0"/>
          <c:showPercent val="0"/>
          <c:showBubbleSize val="0"/>
        </c:dLbls>
        <c:gapWidth val="150"/>
        <c:axId val="219250048"/>
        <c:axId val="219260032"/>
      </c:barChart>
      <c:catAx>
        <c:axId val="219250048"/>
        <c:scaling>
          <c:orientation val="minMax"/>
        </c:scaling>
        <c:delete val="0"/>
        <c:axPos val="l"/>
        <c:numFmt formatCode="General" sourceLinked="0"/>
        <c:majorTickMark val="out"/>
        <c:minorTickMark val="none"/>
        <c:tickLblPos val="nextTo"/>
        <c:txPr>
          <a:bodyPr/>
          <a:lstStyle/>
          <a:p>
            <a:pPr>
              <a:defRPr sz="1200">
                <a:latin typeface="Arial" panose="020B0604020202020204" pitchFamily="34" charset="0"/>
                <a:cs typeface="Arial" panose="020B0604020202020204" pitchFamily="34" charset="0"/>
              </a:defRPr>
            </a:pPr>
            <a:endParaRPr lang="en-US"/>
          </a:p>
        </c:txPr>
        <c:crossAx val="219260032"/>
        <c:crosses val="autoZero"/>
        <c:auto val="1"/>
        <c:lblAlgn val="ctr"/>
        <c:lblOffset val="100"/>
        <c:noMultiLvlLbl val="0"/>
      </c:catAx>
      <c:valAx>
        <c:axId val="219260032"/>
        <c:scaling>
          <c:orientation val="minMax"/>
        </c:scaling>
        <c:delete val="0"/>
        <c:axPos val="b"/>
        <c:majorGridlines/>
        <c:numFmt formatCode="General" sourceLinked="1"/>
        <c:majorTickMark val="out"/>
        <c:minorTickMark val="none"/>
        <c:tickLblPos val="nextTo"/>
        <c:crossAx val="219250048"/>
        <c:crosses val="autoZero"/>
        <c:crossBetween val="between"/>
      </c:valAx>
    </c:plotArea>
    <c:legend>
      <c:legendPos val="r"/>
      <c:layout>
        <c:manualLayout>
          <c:xMode val="edge"/>
          <c:yMode val="edge"/>
          <c:x val="0.8372323975807372"/>
          <c:y val="0.27877113943231324"/>
          <c:w val="0.1627676024192628"/>
          <c:h val="0.30843710257867252"/>
        </c:manualLayout>
      </c:layout>
      <c:overlay val="0"/>
      <c:txPr>
        <a:bodyPr/>
        <a:lstStyle/>
        <a:p>
          <a:pPr>
            <a:defRPr sz="1200">
              <a:latin typeface="Arial" panose="020B0604020202020204" pitchFamily="34" charset="0"/>
              <a:cs typeface="Arial" panose="020B0604020202020204" pitchFamily="34" charset="0"/>
            </a:defRPr>
          </a:pPr>
          <a:endParaRPr lang="en-US"/>
        </a:p>
      </c:txPr>
    </c:legend>
    <c:plotVisOnly val="1"/>
    <c:dispBlanksAs val="gap"/>
    <c:showDLblsOverMax val="0"/>
  </c:chart>
  <c:spPr>
    <a:solidFill>
      <a:srgbClr val="F3F6FF"/>
    </a:solidFill>
  </c:spPr>
  <c:txPr>
    <a:bodyPr/>
    <a:lstStyle/>
    <a:p>
      <a:pPr>
        <a:defRPr sz="1800"/>
      </a:pPr>
      <a:endParaRPr lang="en-US"/>
    </a:p>
  </c:txPr>
  <c:externalData r:id="rId2">
    <c:autoUpdate val="0"/>
  </c:externalData>
  <c:userShapes r:id="rId3"/>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Prihodi ( u mil.din)</c:v>
                </c:pt>
              </c:strCache>
            </c:strRef>
          </c:tx>
          <c:spPr>
            <a:solidFill>
              <a:srgbClr val="FF7C80"/>
            </a:solidFill>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Sheet1!$A$2:$A$4</c:f>
              <c:strCache>
                <c:ptCount val="3"/>
                <c:pt idx="0">
                  <c:v>Grejna sezona 2012/2013</c:v>
                </c:pt>
                <c:pt idx="1">
                  <c:v>Grejna sezona 2013/2014</c:v>
                </c:pt>
                <c:pt idx="2">
                  <c:v>Grejna sezona 2014/2015</c:v>
                </c:pt>
              </c:strCache>
            </c:strRef>
          </c:cat>
          <c:val>
            <c:numRef>
              <c:f>Sheet1!$B$2:$B$4</c:f>
              <c:numCache>
                <c:formatCode>General</c:formatCode>
                <c:ptCount val="3"/>
                <c:pt idx="0">
                  <c:v>48042</c:v>
                </c:pt>
                <c:pt idx="1">
                  <c:v>54937</c:v>
                </c:pt>
                <c:pt idx="2">
                  <c:v>55046</c:v>
                </c:pt>
              </c:numCache>
            </c:numRef>
          </c:val>
          <c:extLst xmlns:c16r2="http://schemas.microsoft.com/office/drawing/2015/06/chart">
            <c:ext xmlns:c16="http://schemas.microsoft.com/office/drawing/2014/chart" uri="{C3380CC4-5D6E-409C-BE32-E72D297353CC}">
              <c16:uniqueId val="{00000000-1012-4E99-B5E3-036AC3BA2A65}"/>
            </c:ext>
          </c:extLst>
        </c:ser>
        <c:ser>
          <c:idx val="1"/>
          <c:order val="1"/>
          <c:tx>
            <c:strRef>
              <c:f>Sheet1!$C$1</c:f>
              <c:strCache>
                <c:ptCount val="1"/>
                <c:pt idx="0">
                  <c:v>Troškovi energenti (u mil.din)</c:v>
                </c:pt>
              </c:strCache>
            </c:strRef>
          </c:tx>
          <c:spPr>
            <a:solidFill>
              <a:srgbClr val="000066"/>
            </a:solidFill>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Sheet1!$A$2:$A$4</c:f>
              <c:strCache>
                <c:ptCount val="3"/>
                <c:pt idx="0">
                  <c:v>Grejna sezona 2012/2013</c:v>
                </c:pt>
                <c:pt idx="1">
                  <c:v>Grejna sezona 2013/2014</c:v>
                </c:pt>
                <c:pt idx="2">
                  <c:v>Grejna sezona 2014/2015</c:v>
                </c:pt>
              </c:strCache>
            </c:strRef>
          </c:cat>
          <c:val>
            <c:numRef>
              <c:f>Sheet1!$C$2:$C$4</c:f>
              <c:numCache>
                <c:formatCode>General</c:formatCode>
                <c:ptCount val="3"/>
                <c:pt idx="0">
                  <c:v>28601.599999999999</c:v>
                </c:pt>
                <c:pt idx="1">
                  <c:v>27595.919999999998</c:v>
                </c:pt>
                <c:pt idx="2">
                  <c:v>33721.01</c:v>
                </c:pt>
              </c:numCache>
            </c:numRef>
          </c:val>
          <c:extLst xmlns:c16r2="http://schemas.microsoft.com/office/drawing/2015/06/chart">
            <c:ext xmlns:c16="http://schemas.microsoft.com/office/drawing/2014/chart" uri="{C3380CC4-5D6E-409C-BE32-E72D297353CC}">
              <c16:uniqueId val="{00000001-1012-4E99-B5E3-036AC3BA2A65}"/>
            </c:ext>
          </c:extLst>
        </c:ser>
        <c:dLbls>
          <c:showLegendKey val="0"/>
          <c:showVal val="0"/>
          <c:showCatName val="0"/>
          <c:showSerName val="0"/>
          <c:showPercent val="0"/>
          <c:showBubbleSize val="0"/>
        </c:dLbls>
        <c:gapWidth val="150"/>
        <c:axId val="219094016"/>
        <c:axId val="219099904"/>
      </c:barChart>
      <c:catAx>
        <c:axId val="219094016"/>
        <c:scaling>
          <c:orientation val="minMax"/>
        </c:scaling>
        <c:delete val="0"/>
        <c:axPos val="l"/>
        <c:numFmt formatCode="General" sourceLinked="0"/>
        <c:majorTickMark val="out"/>
        <c:minorTickMark val="none"/>
        <c:tickLblPos val="nextTo"/>
        <c:crossAx val="219099904"/>
        <c:crosses val="autoZero"/>
        <c:auto val="1"/>
        <c:lblAlgn val="ctr"/>
        <c:lblOffset val="100"/>
        <c:noMultiLvlLbl val="0"/>
      </c:catAx>
      <c:valAx>
        <c:axId val="219099904"/>
        <c:scaling>
          <c:orientation val="minMax"/>
        </c:scaling>
        <c:delete val="0"/>
        <c:axPos val="b"/>
        <c:majorGridlines/>
        <c:numFmt formatCode="General" sourceLinked="1"/>
        <c:majorTickMark val="out"/>
        <c:minorTickMark val="none"/>
        <c:tickLblPos val="nextTo"/>
        <c:crossAx val="219094016"/>
        <c:crosses val="autoZero"/>
        <c:crossBetween val="between"/>
      </c:val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barChart>
        <c:barDir val="col"/>
        <c:grouping val="stacked"/>
        <c:varyColors val="0"/>
        <c:ser>
          <c:idx val="0"/>
          <c:order val="0"/>
          <c:tx>
            <c:strRef>
              <c:f>Sheet1!$B$1</c:f>
              <c:strCache>
                <c:ptCount val="1"/>
                <c:pt idx="0">
                  <c:v>€/MWt</c:v>
                </c:pt>
              </c:strCache>
            </c:strRef>
          </c:tx>
          <c:spPr>
            <a:solidFill>
              <a:srgbClr val="FFC000"/>
            </a:solidFill>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Sheet1!$A$2:$A$6</c:f>
              <c:strCache>
                <c:ptCount val="5"/>
                <c:pt idx="0">
                  <c:v>Mazut</c:v>
                </c:pt>
                <c:pt idx="1">
                  <c:v>Prirodni gas</c:v>
                </c:pt>
                <c:pt idx="2">
                  <c:v>Ugalj</c:v>
                </c:pt>
                <c:pt idx="3">
                  <c:v>Slama </c:v>
                </c:pt>
                <c:pt idx="4">
                  <c:v>Drvna sečka</c:v>
                </c:pt>
              </c:strCache>
            </c:strRef>
          </c:cat>
          <c:val>
            <c:numRef>
              <c:f>Sheet1!$B$2:$B$6</c:f>
              <c:numCache>
                <c:formatCode>General</c:formatCode>
                <c:ptCount val="5"/>
                <c:pt idx="0">
                  <c:v>120000</c:v>
                </c:pt>
                <c:pt idx="1">
                  <c:v>100000</c:v>
                </c:pt>
                <c:pt idx="2">
                  <c:v>50000</c:v>
                </c:pt>
                <c:pt idx="3">
                  <c:v>200000</c:v>
                </c:pt>
                <c:pt idx="4">
                  <c:v>160000</c:v>
                </c:pt>
              </c:numCache>
            </c:numRef>
          </c:val>
          <c:extLst xmlns:c16r2="http://schemas.microsoft.com/office/drawing/2015/06/chart">
            <c:ext xmlns:c16="http://schemas.microsoft.com/office/drawing/2014/chart" uri="{C3380CC4-5D6E-409C-BE32-E72D297353CC}">
              <c16:uniqueId val="{00000000-5AEF-4EEF-B67F-4382F663822E}"/>
            </c:ext>
          </c:extLst>
        </c:ser>
        <c:dLbls>
          <c:showLegendKey val="0"/>
          <c:showVal val="0"/>
          <c:showCatName val="0"/>
          <c:showSerName val="0"/>
          <c:showPercent val="0"/>
          <c:showBubbleSize val="0"/>
        </c:dLbls>
        <c:gapWidth val="150"/>
        <c:overlap val="100"/>
        <c:axId val="217773952"/>
        <c:axId val="217775488"/>
      </c:barChart>
      <c:catAx>
        <c:axId val="217773952"/>
        <c:scaling>
          <c:orientation val="minMax"/>
        </c:scaling>
        <c:delete val="0"/>
        <c:axPos val="b"/>
        <c:numFmt formatCode="General" sourceLinked="0"/>
        <c:majorTickMark val="out"/>
        <c:minorTickMark val="none"/>
        <c:tickLblPos val="nextTo"/>
        <c:crossAx val="217775488"/>
        <c:crosses val="autoZero"/>
        <c:auto val="1"/>
        <c:lblAlgn val="ctr"/>
        <c:lblOffset val="100"/>
        <c:noMultiLvlLbl val="0"/>
      </c:catAx>
      <c:valAx>
        <c:axId val="217775488"/>
        <c:scaling>
          <c:orientation val="minMax"/>
        </c:scaling>
        <c:delete val="0"/>
        <c:axPos val="l"/>
        <c:majorGridlines/>
        <c:numFmt formatCode="General" sourceLinked="1"/>
        <c:majorTickMark val="out"/>
        <c:minorTickMark val="none"/>
        <c:tickLblPos val="nextTo"/>
        <c:crossAx val="217773952"/>
        <c:crosses val="autoZero"/>
        <c:crossBetween val="between"/>
      </c:val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bar"/>
        <c:grouping val="clustered"/>
        <c:varyColors val="0"/>
        <c:ser>
          <c:idx val="0"/>
          <c:order val="0"/>
          <c:tx>
            <c:strRef>
              <c:f>Sheet1!$C$2</c:f>
              <c:strCache>
                <c:ptCount val="1"/>
                <c:pt idx="0">
                  <c:v>Investicioni troškovi (€/MW)</c:v>
                </c:pt>
              </c:strCache>
            </c:strRef>
          </c:tx>
          <c:invertIfNegative val="0"/>
          <c:dLbls>
            <c:dLbl>
              <c:idx val="8"/>
              <c:spPr>
                <a:ln w="38100"/>
              </c:spPr>
              <c:txPr>
                <a:bodyPr/>
                <a:lstStyle/>
                <a:p>
                  <a:pPr>
                    <a:defRPr/>
                  </a:pPr>
                  <a:endParaRPr lang="en-US"/>
                </a:p>
              </c:txPr>
              <c:showLegendKey val="0"/>
              <c:showVal val="1"/>
              <c:showCatName val="0"/>
              <c:showSerName val="0"/>
              <c:showPercent val="0"/>
              <c:showBubbleSize val="0"/>
            </c:dLbl>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Sheet1!$B$3:$B$13</c:f>
              <c:strCache>
                <c:ptCount val="11"/>
                <c:pt idx="0">
                  <c:v>Toplotna pumpa</c:v>
                </c:pt>
                <c:pt idx="1">
                  <c:v>Malo postrojenje biomasa HOB</c:v>
                </c:pt>
                <c:pt idx="2">
                  <c:v>Srednje postrojenje biomasa HOB</c:v>
                </c:pt>
                <c:pt idx="3">
                  <c:v>Veliko postrojenje biomasa HOB</c:v>
                </c:pt>
                <c:pt idx="4">
                  <c:v>Malo postrojenje biomasa CHP</c:v>
                </c:pt>
                <c:pt idx="5">
                  <c:v>Srednje postrojenje biomasa CHP</c:v>
                </c:pt>
                <c:pt idx="6">
                  <c:v>Veliko postrojenje biomasa CHP</c:v>
                </c:pt>
                <c:pt idx="7">
                  <c:v>Prirodni gas 40 MW</c:v>
                </c:pt>
                <c:pt idx="8">
                  <c:v>Prirodni gas 100 MW</c:v>
                </c:pt>
                <c:pt idx="9">
                  <c:v>Prirodni gas CHP 40 MW</c:v>
                </c:pt>
                <c:pt idx="10">
                  <c:v>Prirodni gas CHP 150 MW</c:v>
                </c:pt>
              </c:strCache>
            </c:strRef>
          </c:cat>
          <c:val>
            <c:numRef>
              <c:f>Sheet1!$C$3:$C$13</c:f>
              <c:numCache>
                <c:formatCode>_(* #,##0.00_);_(* \(#,##0.00\);_(* "-"??_);_(@_)</c:formatCode>
                <c:ptCount val="11"/>
                <c:pt idx="0">
                  <c:v>705600</c:v>
                </c:pt>
                <c:pt idx="1">
                  <c:v>1011360</c:v>
                </c:pt>
                <c:pt idx="2">
                  <c:v>940800</c:v>
                </c:pt>
                <c:pt idx="3">
                  <c:v>858480</c:v>
                </c:pt>
                <c:pt idx="4">
                  <c:v>2126208</c:v>
                </c:pt>
                <c:pt idx="5">
                  <c:v>1905120</c:v>
                </c:pt>
                <c:pt idx="6">
                  <c:v>1704024</c:v>
                </c:pt>
                <c:pt idx="7">
                  <c:v>470400</c:v>
                </c:pt>
                <c:pt idx="8">
                  <c:v>470400</c:v>
                </c:pt>
                <c:pt idx="9">
                  <c:v>1289473.71</c:v>
                </c:pt>
                <c:pt idx="10">
                  <c:v>859384.57499999995</c:v>
                </c:pt>
              </c:numCache>
            </c:numRef>
          </c:val>
          <c:extLst xmlns:c16r2="http://schemas.microsoft.com/office/drawing/2015/06/chart">
            <c:ext xmlns:c16="http://schemas.microsoft.com/office/drawing/2014/chart" uri="{C3380CC4-5D6E-409C-BE32-E72D297353CC}">
              <c16:uniqueId val="{00000001-1046-449A-A066-4DE2DF51A237}"/>
            </c:ext>
          </c:extLst>
        </c:ser>
        <c:ser>
          <c:idx val="1"/>
          <c:order val="1"/>
          <c:tx>
            <c:strRef>
              <c:f>Sheet1!$D$2</c:f>
              <c:strCache>
                <c:ptCount val="1"/>
                <c:pt idx="0">
                  <c:v>Odnos investicionih troškova</c:v>
                </c:pt>
              </c:strCache>
            </c:strRef>
          </c:tx>
          <c:spPr>
            <a:noFill/>
          </c:spPr>
          <c:invertIfNegative val="0"/>
          <c:cat>
            <c:strRef>
              <c:f>Sheet1!$B$3:$B$13</c:f>
              <c:strCache>
                <c:ptCount val="11"/>
                <c:pt idx="0">
                  <c:v>Toplotna pumpa</c:v>
                </c:pt>
                <c:pt idx="1">
                  <c:v>Malo postrojenje biomasa HOB</c:v>
                </c:pt>
                <c:pt idx="2">
                  <c:v>Srednje postrojenje biomasa HOB</c:v>
                </c:pt>
                <c:pt idx="3">
                  <c:v>Veliko postrojenje biomasa HOB</c:v>
                </c:pt>
                <c:pt idx="4">
                  <c:v>Malo postrojenje biomasa CHP</c:v>
                </c:pt>
                <c:pt idx="5">
                  <c:v>Srednje postrojenje biomasa CHP</c:v>
                </c:pt>
                <c:pt idx="6">
                  <c:v>Veliko postrojenje biomasa CHP</c:v>
                </c:pt>
                <c:pt idx="7">
                  <c:v>Prirodni gas 40 MW</c:v>
                </c:pt>
                <c:pt idx="8">
                  <c:v>Prirodni gas 100 MW</c:v>
                </c:pt>
                <c:pt idx="9">
                  <c:v>Prirodni gas CHP 40 MW</c:v>
                </c:pt>
                <c:pt idx="10">
                  <c:v>Prirodni gas CHP 150 MW</c:v>
                </c:pt>
              </c:strCache>
            </c:strRef>
          </c:cat>
          <c:val>
            <c:numRef>
              <c:f>Sheet1!$D$3:$D$13</c:f>
              <c:numCache>
                <c:formatCode>General</c:formatCode>
                <c:ptCount val="11"/>
                <c:pt idx="3" formatCode="_(* #,##0.00_);_(* \(#,##0.00\);_(* &quot;-&quot;??_);_(@_)">
                  <c:v>1.825</c:v>
                </c:pt>
                <c:pt idx="8" formatCode="_(* #,##0.00_);_(* \(#,##0.00\);_(* &quot;-&quot;??_);_(@_)">
                  <c:v>1</c:v>
                </c:pt>
              </c:numCache>
            </c:numRef>
          </c:val>
          <c:extLst xmlns:c16r2="http://schemas.microsoft.com/office/drawing/2015/06/chart">
            <c:ext xmlns:c16="http://schemas.microsoft.com/office/drawing/2014/chart" uri="{C3380CC4-5D6E-409C-BE32-E72D297353CC}">
              <c16:uniqueId val="{00000002-1046-449A-A066-4DE2DF51A237}"/>
            </c:ext>
          </c:extLst>
        </c:ser>
        <c:dLbls>
          <c:showLegendKey val="0"/>
          <c:showVal val="0"/>
          <c:showCatName val="0"/>
          <c:showSerName val="0"/>
          <c:showPercent val="0"/>
          <c:showBubbleSize val="0"/>
        </c:dLbls>
        <c:gapWidth val="150"/>
        <c:axId val="1740160"/>
        <c:axId val="1750144"/>
      </c:barChart>
      <c:catAx>
        <c:axId val="1740160"/>
        <c:scaling>
          <c:orientation val="minMax"/>
        </c:scaling>
        <c:delete val="0"/>
        <c:axPos val="l"/>
        <c:numFmt formatCode="General" sourceLinked="0"/>
        <c:majorTickMark val="out"/>
        <c:minorTickMark val="none"/>
        <c:tickLblPos val="nextTo"/>
        <c:crossAx val="1750144"/>
        <c:crosses val="autoZero"/>
        <c:auto val="1"/>
        <c:lblAlgn val="ctr"/>
        <c:lblOffset val="100"/>
        <c:noMultiLvlLbl val="0"/>
      </c:catAx>
      <c:valAx>
        <c:axId val="1750144"/>
        <c:scaling>
          <c:orientation val="minMax"/>
        </c:scaling>
        <c:delete val="0"/>
        <c:axPos val="b"/>
        <c:majorGridlines/>
        <c:numFmt formatCode="_(* #,##0.00_);_(* \(#,##0.00\);_(* &quot;-&quot;??_);_(@_)" sourceLinked="1"/>
        <c:majorTickMark val="out"/>
        <c:minorTickMark val="none"/>
        <c:tickLblPos val="nextTo"/>
        <c:crossAx val="1740160"/>
        <c:crosses val="autoZero"/>
        <c:crossBetween val="between"/>
      </c:valAx>
    </c:plotArea>
    <c:legend>
      <c:legendPos val="r"/>
      <c:legendEntry>
        <c:idx val="0"/>
        <c:delete val="1"/>
      </c:legendEntry>
      <c:overlay val="0"/>
    </c:legend>
    <c:plotVisOnly val="1"/>
    <c:dispBlanksAs val="gap"/>
    <c:showDLblsOverMax val="0"/>
  </c:chart>
  <c:externalData r:id="rId2">
    <c:autoUpdate val="0"/>
  </c:externalData>
  <c:userShapes r:id="rId3"/>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9377612520657137E-2"/>
          <c:y val="4.2200530820122609E-2"/>
          <c:w val="0.87017619325362117"/>
          <c:h val="0.85275844373692955"/>
        </c:manualLayout>
      </c:layout>
      <c:barChart>
        <c:barDir val="col"/>
        <c:grouping val="clustered"/>
        <c:varyColors val="0"/>
        <c:ser>
          <c:idx val="0"/>
          <c:order val="0"/>
          <c:tx>
            <c:strRef>
              <c:f>Sheet1!$B$1</c:f>
              <c:strCache>
                <c:ptCount val="1"/>
                <c:pt idx="0">
                  <c:v>Varijabilni deo </c:v>
                </c:pt>
              </c:strCache>
            </c:strRef>
          </c:tx>
          <c:spPr>
            <a:solidFill>
              <a:srgbClr val="00B0F0"/>
            </a:solidFill>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Sheet1!$A$2:$A$6</c:f>
              <c:strCache>
                <c:ptCount val="5"/>
                <c:pt idx="0">
                  <c:v>Mazut</c:v>
                </c:pt>
                <c:pt idx="1">
                  <c:v>Prirodni gas </c:v>
                </c:pt>
                <c:pt idx="2">
                  <c:v>Ugalj</c:v>
                </c:pt>
                <c:pt idx="3">
                  <c:v>Slama</c:v>
                </c:pt>
                <c:pt idx="4">
                  <c:v>Drvna sečka</c:v>
                </c:pt>
              </c:strCache>
            </c:strRef>
          </c:cat>
          <c:val>
            <c:numRef>
              <c:f>Sheet1!$B$2:$B$6</c:f>
              <c:numCache>
                <c:formatCode>General</c:formatCode>
                <c:ptCount val="5"/>
                <c:pt idx="0">
                  <c:v>616.62</c:v>
                </c:pt>
                <c:pt idx="1">
                  <c:v>563.73</c:v>
                </c:pt>
                <c:pt idx="2">
                  <c:v>601.14</c:v>
                </c:pt>
                <c:pt idx="3">
                  <c:v>216.72</c:v>
                </c:pt>
                <c:pt idx="4">
                  <c:v>261.86999999999995</c:v>
                </c:pt>
              </c:numCache>
            </c:numRef>
          </c:val>
          <c:extLst xmlns:c16r2="http://schemas.microsoft.com/office/drawing/2015/06/chart">
            <c:ext xmlns:c16="http://schemas.microsoft.com/office/drawing/2014/chart" uri="{C3380CC4-5D6E-409C-BE32-E72D297353CC}">
              <c16:uniqueId val="{00000000-E8F4-4BE2-A1DC-D10FB4DBE69A}"/>
            </c:ext>
          </c:extLst>
        </c:ser>
        <c:ser>
          <c:idx val="1"/>
          <c:order val="1"/>
          <c:tx>
            <c:strRef>
              <c:f>Sheet1!$C$1</c:f>
              <c:strCache>
                <c:ptCount val="1"/>
                <c:pt idx="0">
                  <c:v>Fiksni deo </c:v>
                </c:pt>
              </c:strCache>
            </c:strRef>
          </c:tx>
          <c:spPr>
            <a:solidFill>
              <a:srgbClr val="FF0000"/>
            </a:solidFill>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Sheet1!$A$2:$A$6</c:f>
              <c:strCache>
                <c:ptCount val="5"/>
                <c:pt idx="0">
                  <c:v>Mazut</c:v>
                </c:pt>
                <c:pt idx="1">
                  <c:v>Prirodni gas </c:v>
                </c:pt>
                <c:pt idx="2">
                  <c:v>Ugalj</c:v>
                </c:pt>
                <c:pt idx="3">
                  <c:v>Slama</c:v>
                </c:pt>
                <c:pt idx="4">
                  <c:v>Drvna sečka</c:v>
                </c:pt>
              </c:strCache>
            </c:strRef>
          </c:cat>
          <c:val>
            <c:numRef>
              <c:f>Sheet1!$C$2:$C$6</c:f>
              <c:numCache>
                <c:formatCode>General</c:formatCode>
                <c:ptCount val="5"/>
                <c:pt idx="0">
                  <c:v>432</c:v>
                </c:pt>
                <c:pt idx="1">
                  <c:v>372</c:v>
                </c:pt>
                <c:pt idx="2">
                  <c:v>252</c:v>
                </c:pt>
                <c:pt idx="3">
                  <c:v>617.88</c:v>
                </c:pt>
                <c:pt idx="4">
                  <c:v>541.68000000000006</c:v>
                </c:pt>
              </c:numCache>
            </c:numRef>
          </c:val>
          <c:extLst xmlns:c16r2="http://schemas.microsoft.com/office/drawing/2015/06/chart">
            <c:ext xmlns:c16="http://schemas.microsoft.com/office/drawing/2014/chart" uri="{C3380CC4-5D6E-409C-BE32-E72D297353CC}">
              <c16:uniqueId val="{00000001-E8F4-4BE2-A1DC-D10FB4DBE69A}"/>
            </c:ext>
          </c:extLst>
        </c:ser>
        <c:ser>
          <c:idx val="2"/>
          <c:order val="2"/>
          <c:tx>
            <c:strRef>
              <c:f>Sheet1!$D$1</c:f>
              <c:strCache>
                <c:ptCount val="1"/>
                <c:pt idx="0">
                  <c:v>Var+fix </c:v>
                </c:pt>
              </c:strCache>
            </c:strRef>
          </c:tx>
          <c:spPr>
            <a:solidFill>
              <a:srgbClr val="92D050"/>
            </a:solidFill>
          </c:spPr>
          <c:invertIfNegative val="0"/>
          <c:dLbls>
            <c:spPr>
              <a:noFill/>
              <a:ln>
                <a:noFill/>
              </a:ln>
              <a:effectLst/>
            </c:spPr>
            <c:txPr>
              <a:bodyPr/>
              <a:lstStyle/>
              <a:p>
                <a:pPr>
                  <a:defRPr b="1"/>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Sheet1!$A$2:$A$6</c:f>
              <c:strCache>
                <c:ptCount val="5"/>
                <c:pt idx="0">
                  <c:v>Mazut</c:v>
                </c:pt>
                <c:pt idx="1">
                  <c:v>Prirodni gas </c:v>
                </c:pt>
                <c:pt idx="2">
                  <c:v>Ugalj</c:v>
                </c:pt>
                <c:pt idx="3">
                  <c:v>Slama</c:v>
                </c:pt>
                <c:pt idx="4">
                  <c:v>Drvna sečka</c:v>
                </c:pt>
              </c:strCache>
            </c:strRef>
          </c:cat>
          <c:val>
            <c:numRef>
              <c:f>Sheet1!$D$2:$D$6</c:f>
              <c:numCache>
                <c:formatCode>General</c:formatCode>
                <c:ptCount val="5"/>
                <c:pt idx="0">
                  <c:v>1048.6199999999999</c:v>
                </c:pt>
                <c:pt idx="1">
                  <c:v>935.73</c:v>
                </c:pt>
                <c:pt idx="2">
                  <c:v>853.14</c:v>
                </c:pt>
                <c:pt idx="3">
                  <c:v>834.6</c:v>
                </c:pt>
                <c:pt idx="4">
                  <c:v>803.55</c:v>
                </c:pt>
              </c:numCache>
            </c:numRef>
          </c:val>
          <c:extLst xmlns:c16r2="http://schemas.microsoft.com/office/drawing/2015/06/chart">
            <c:ext xmlns:c16="http://schemas.microsoft.com/office/drawing/2014/chart" uri="{C3380CC4-5D6E-409C-BE32-E72D297353CC}">
              <c16:uniqueId val="{00000002-E8F4-4BE2-A1DC-D10FB4DBE69A}"/>
            </c:ext>
          </c:extLst>
        </c:ser>
        <c:dLbls>
          <c:showLegendKey val="0"/>
          <c:showVal val="0"/>
          <c:showCatName val="0"/>
          <c:showSerName val="0"/>
          <c:showPercent val="0"/>
          <c:showBubbleSize val="0"/>
        </c:dLbls>
        <c:gapWidth val="254"/>
        <c:axId val="217159936"/>
        <c:axId val="217178112"/>
      </c:barChart>
      <c:catAx>
        <c:axId val="217159936"/>
        <c:scaling>
          <c:orientation val="minMax"/>
        </c:scaling>
        <c:delete val="0"/>
        <c:axPos val="b"/>
        <c:numFmt formatCode="General" sourceLinked="0"/>
        <c:majorTickMark val="out"/>
        <c:minorTickMark val="none"/>
        <c:tickLblPos val="nextTo"/>
        <c:crossAx val="217178112"/>
        <c:crosses val="autoZero"/>
        <c:auto val="1"/>
        <c:lblAlgn val="ctr"/>
        <c:lblOffset val="100"/>
        <c:noMultiLvlLbl val="0"/>
      </c:catAx>
      <c:valAx>
        <c:axId val="217178112"/>
        <c:scaling>
          <c:orientation val="minMax"/>
        </c:scaling>
        <c:delete val="0"/>
        <c:axPos val="l"/>
        <c:majorGridlines/>
        <c:numFmt formatCode="General" sourceLinked="1"/>
        <c:majorTickMark val="out"/>
        <c:minorTickMark val="none"/>
        <c:tickLblPos val="nextTo"/>
        <c:crossAx val="217159936"/>
        <c:crosses val="autoZero"/>
        <c:crossBetween val="between"/>
      </c:valAx>
    </c:plotArea>
    <c:legend>
      <c:legendPos val="t"/>
      <c:layout>
        <c:manualLayout>
          <c:xMode val="edge"/>
          <c:yMode val="edge"/>
          <c:x val="7.0061728395061723E-2"/>
          <c:y val="0"/>
          <c:w val="0.59430057353941868"/>
          <c:h val="7.2624800666559991E-2"/>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377612520657137E-2"/>
          <c:y val="4.2200530820122609E-2"/>
          <c:w val="0.87017619325362117"/>
          <c:h val="0.85275844373692955"/>
        </c:manualLayout>
      </c:layout>
      <c:barChart>
        <c:barDir val="col"/>
        <c:grouping val="clustered"/>
        <c:varyColors val="0"/>
        <c:ser>
          <c:idx val="0"/>
          <c:order val="0"/>
          <c:tx>
            <c:strRef>
              <c:f>Sheet1!$B$1</c:f>
              <c:strCache>
                <c:ptCount val="1"/>
                <c:pt idx="0">
                  <c:v>€/Mwh</c:v>
                </c:pt>
              </c:strCache>
            </c:strRef>
          </c:tx>
          <c:spPr>
            <a:solidFill>
              <a:schemeClr val="accent6"/>
            </a:solidFill>
          </c:spPr>
          <c:invertIfNegative val="0"/>
          <c:dPt>
            <c:idx val="0"/>
            <c:invertIfNegative val="0"/>
            <c:bubble3D val="0"/>
            <c:spPr>
              <a:solidFill>
                <a:schemeClr val="bg1">
                  <a:lumMod val="75000"/>
                </a:schemeClr>
              </a:solidFill>
            </c:spPr>
            <c:extLst xmlns:c16r2="http://schemas.microsoft.com/office/drawing/2015/06/chart">
              <c:ext xmlns:c16="http://schemas.microsoft.com/office/drawing/2014/chart" uri="{C3380CC4-5D6E-409C-BE32-E72D297353CC}">
                <c16:uniqueId val="{00000001-BA0A-491D-875A-814C86F4676A}"/>
              </c:ext>
            </c:extLst>
          </c:dPt>
          <c:dPt>
            <c:idx val="1"/>
            <c:invertIfNegative val="0"/>
            <c:bubble3D val="0"/>
            <c:spPr>
              <a:solidFill>
                <a:srgbClr val="FFFF00"/>
              </a:solidFill>
            </c:spPr>
            <c:extLst xmlns:c16r2="http://schemas.microsoft.com/office/drawing/2015/06/chart">
              <c:ext xmlns:c16="http://schemas.microsoft.com/office/drawing/2014/chart" uri="{C3380CC4-5D6E-409C-BE32-E72D297353CC}">
                <c16:uniqueId val="{00000003-BA0A-491D-875A-814C86F4676A}"/>
              </c:ext>
            </c:extLst>
          </c:dPt>
          <c:dPt>
            <c:idx val="2"/>
            <c:invertIfNegative val="0"/>
            <c:bubble3D val="0"/>
            <c:spPr>
              <a:solidFill>
                <a:srgbClr val="FF0000"/>
              </a:solidFill>
            </c:spPr>
            <c:extLst xmlns:c16r2="http://schemas.microsoft.com/office/drawing/2015/06/chart">
              <c:ext xmlns:c16="http://schemas.microsoft.com/office/drawing/2014/chart" uri="{C3380CC4-5D6E-409C-BE32-E72D297353CC}">
                <c16:uniqueId val="{00000005-BA0A-491D-875A-814C86F4676A}"/>
              </c:ext>
            </c:extLst>
          </c:dPt>
          <c:dPt>
            <c:idx val="3"/>
            <c:invertIfNegative val="0"/>
            <c:bubble3D val="0"/>
            <c:spPr>
              <a:solidFill>
                <a:srgbClr val="FFC000"/>
              </a:solidFill>
            </c:spPr>
            <c:extLst xmlns:c16r2="http://schemas.microsoft.com/office/drawing/2015/06/chart">
              <c:ext xmlns:c16="http://schemas.microsoft.com/office/drawing/2014/chart" uri="{C3380CC4-5D6E-409C-BE32-E72D297353CC}">
                <c16:uniqueId val="{00000007-BA0A-491D-875A-814C86F4676A}"/>
              </c:ext>
            </c:extLst>
          </c:dPt>
          <c:dPt>
            <c:idx val="4"/>
            <c:invertIfNegative val="0"/>
            <c:bubble3D val="0"/>
            <c:spPr>
              <a:solidFill>
                <a:srgbClr val="92D050"/>
              </a:solidFill>
            </c:spPr>
            <c:extLst xmlns:c16r2="http://schemas.microsoft.com/office/drawing/2015/06/chart">
              <c:ext xmlns:c16="http://schemas.microsoft.com/office/drawing/2014/chart" uri="{C3380CC4-5D6E-409C-BE32-E72D297353CC}">
                <c16:uniqueId val="{00000009-BA0A-491D-875A-814C86F4676A}"/>
              </c:ext>
            </c:extLst>
          </c:dPt>
          <c:dLbls>
            <c:spPr>
              <a:noFill/>
              <a:ln>
                <a:noFill/>
              </a:ln>
              <a:effectLst/>
            </c:spPr>
            <c:txPr>
              <a:bodyPr/>
              <a:lstStyle/>
              <a:p>
                <a:pPr>
                  <a:defRPr b="1"/>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Sheet1!$A$2:$A$6</c:f>
              <c:strCache>
                <c:ptCount val="5"/>
                <c:pt idx="0">
                  <c:v>Mazut</c:v>
                </c:pt>
                <c:pt idx="1">
                  <c:v>Prirodni gas </c:v>
                </c:pt>
                <c:pt idx="2">
                  <c:v>Ugalj</c:v>
                </c:pt>
                <c:pt idx="3">
                  <c:v>Slama</c:v>
                </c:pt>
                <c:pt idx="4">
                  <c:v>Drvna sečka</c:v>
                </c:pt>
              </c:strCache>
            </c:strRef>
          </c:cat>
          <c:val>
            <c:numRef>
              <c:f>Sheet1!$B$2:$B$6</c:f>
              <c:numCache>
                <c:formatCode>General</c:formatCode>
                <c:ptCount val="5"/>
                <c:pt idx="0">
                  <c:v>66.06</c:v>
                </c:pt>
                <c:pt idx="1">
                  <c:v>58.95</c:v>
                </c:pt>
                <c:pt idx="2">
                  <c:v>53.74</c:v>
                </c:pt>
                <c:pt idx="3">
                  <c:v>52.58</c:v>
                </c:pt>
                <c:pt idx="4">
                  <c:v>50.62</c:v>
                </c:pt>
              </c:numCache>
            </c:numRef>
          </c:val>
          <c:extLst xmlns:c16r2="http://schemas.microsoft.com/office/drawing/2015/06/chart">
            <c:ext xmlns:c16="http://schemas.microsoft.com/office/drawing/2014/chart" uri="{C3380CC4-5D6E-409C-BE32-E72D297353CC}">
              <c16:uniqueId val="{0000000A-BA0A-491D-875A-814C86F4676A}"/>
            </c:ext>
          </c:extLst>
        </c:ser>
        <c:ser>
          <c:idx val="1"/>
          <c:order val="1"/>
          <c:tx>
            <c:strRef>
              <c:f>Sheet1!$C$1</c:f>
              <c:strCache>
                <c:ptCount val="1"/>
                <c:pt idx="0">
                  <c:v>Banja luka studija CTCN,UNEP 2016</c:v>
                </c:pt>
              </c:strCache>
            </c:strRef>
          </c:tx>
          <c:spPr>
            <a:blipFill>
              <a:blip xmlns:r="http://schemas.openxmlformats.org/officeDocument/2006/relationships" r:embed="rId1"/>
              <a:tile tx="0" ty="0" sx="100000" sy="100000" flip="none" algn="tl"/>
            </a:blipFill>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Sheet1!$A$2:$A$6</c:f>
              <c:strCache>
                <c:ptCount val="5"/>
                <c:pt idx="0">
                  <c:v>Mazut</c:v>
                </c:pt>
                <c:pt idx="1">
                  <c:v>Prirodni gas </c:v>
                </c:pt>
                <c:pt idx="2">
                  <c:v>Ugalj</c:v>
                </c:pt>
                <c:pt idx="3">
                  <c:v>Slama</c:v>
                </c:pt>
                <c:pt idx="4">
                  <c:v>Drvna sečka</c:v>
                </c:pt>
              </c:strCache>
            </c:strRef>
          </c:cat>
          <c:val>
            <c:numRef>
              <c:f>Sheet1!$C$2:$C$6</c:f>
              <c:numCache>
                <c:formatCode>General</c:formatCode>
                <c:ptCount val="5"/>
                <c:pt idx="4">
                  <c:v>48.14</c:v>
                </c:pt>
              </c:numCache>
            </c:numRef>
          </c:val>
          <c:extLst xmlns:c16r2="http://schemas.microsoft.com/office/drawing/2015/06/chart">
            <c:ext xmlns:c16="http://schemas.microsoft.com/office/drawing/2014/chart" uri="{C3380CC4-5D6E-409C-BE32-E72D297353CC}">
              <c16:uniqueId val="{0000000B-BA0A-491D-875A-814C86F4676A}"/>
            </c:ext>
          </c:extLst>
        </c:ser>
        <c:dLbls>
          <c:showLegendKey val="0"/>
          <c:showVal val="0"/>
          <c:showCatName val="0"/>
          <c:showSerName val="0"/>
          <c:showPercent val="0"/>
          <c:showBubbleSize val="0"/>
        </c:dLbls>
        <c:gapWidth val="254"/>
        <c:axId val="1641472"/>
        <c:axId val="1643264"/>
      </c:barChart>
      <c:catAx>
        <c:axId val="1641472"/>
        <c:scaling>
          <c:orientation val="minMax"/>
        </c:scaling>
        <c:delete val="0"/>
        <c:axPos val="b"/>
        <c:numFmt formatCode="General" sourceLinked="0"/>
        <c:majorTickMark val="out"/>
        <c:minorTickMark val="none"/>
        <c:tickLblPos val="nextTo"/>
        <c:crossAx val="1643264"/>
        <c:crosses val="autoZero"/>
        <c:auto val="1"/>
        <c:lblAlgn val="ctr"/>
        <c:lblOffset val="100"/>
        <c:noMultiLvlLbl val="0"/>
      </c:catAx>
      <c:valAx>
        <c:axId val="1643264"/>
        <c:scaling>
          <c:orientation val="minMax"/>
        </c:scaling>
        <c:delete val="0"/>
        <c:axPos val="l"/>
        <c:majorGridlines/>
        <c:numFmt formatCode="General" sourceLinked="1"/>
        <c:majorTickMark val="out"/>
        <c:minorTickMark val="none"/>
        <c:tickLblPos val="nextTo"/>
        <c:crossAx val="1641472"/>
        <c:crosses val="autoZero"/>
        <c:crossBetween val="between"/>
      </c:valAx>
    </c:plotArea>
    <c:legend>
      <c:legendPos val="t"/>
      <c:legendEntry>
        <c:idx val="0"/>
        <c:delete val="1"/>
      </c:legendEntry>
      <c:overlay val="0"/>
    </c:legend>
    <c:plotVisOnly val="1"/>
    <c:dispBlanksAs val="gap"/>
    <c:showDLblsOverMax val="0"/>
  </c:chart>
  <c:txPr>
    <a:bodyPr/>
    <a:lstStyle/>
    <a:p>
      <a:pPr>
        <a:defRPr sz="1800"/>
      </a:pPr>
      <a:endParaRPr lang="en-US"/>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Sheet1!$B$1</c:f>
              <c:strCache>
                <c:ptCount val="1"/>
                <c:pt idx="0">
                  <c:v>Cena</c:v>
                </c:pt>
              </c:strCache>
            </c:strRef>
          </c:tx>
          <c:spPr>
            <a:solidFill>
              <a:schemeClr val="accent3">
                <a:lumMod val="90000"/>
              </a:schemeClr>
            </a:solidFill>
          </c:spPr>
          <c:invertIfNegative val="0"/>
          <c:dPt>
            <c:idx val="0"/>
            <c:invertIfNegative val="0"/>
            <c:bubble3D val="0"/>
            <c:spPr>
              <a:solidFill>
                <a:srgbClr val="FFC000"/>
              </a:solidFill>
            </c:spPr>
            <c:extLst xmlns:c16r2="http://schemas.microsoft.com/office/drawing/2015/06/chart">
              <c:ext xmlns:c16="http://schemas.microsoft.com/office/drawing/2014/chart" uri="{C3380CC4-5D6E-409C-BE32-E72D297353CC}">
                <c16:uniqueId val="{00000001-B253-4510-8CFA-B811E0E606D3}"/>
              </c:ext>
            </c:extLst>
          </c:dPt>
          <c:dPt>
            <c:idx val="1"/>
            <c:invertIfNegative val="0"/>
            <c:bubble3D val="0"/>
            <c:spPr>
              <a:solidFill>
                <a:srgbClr val="FFC000"/>
              </a:solidFill>
            </c:spPr>
            <c:extLst xmlns:c16r2="http://schemas.microsoft.com/office/drawing/2015/06/chart">
              <c:ext xmlns:c16="http://schemas.microsoft.com/office/drawing/2014/chart" uri="{C3380CC4-5D6E-409C-BE32-E72D297353CC}">
                <c16:uniqueId val="{00000003-B253-4510-8CFA-B811E0E606D3}"/>
              </c:ext>
            </c:extLst>
          </c:dPt>
          <c:dPt>
            <c:idx val="2"/>
            <c:invertIfNegative val="0"/>
            <c:bubble3D val="0"/>
            <c:spPr>
              <a:solidFill>
                <a:srgbClr val="FFC000"/>
              </a:solidFill>
            </c:spPr>
            <c:extLst xmlns:c16r2="http://schemas.microsoft.com/office/drawing/2015/06/chart">
              <c:ext xmlns:c16="http://schemas.microsoft.com/office/drawing/2014/chart" uri="{C3380CC4-5D6E-409C-BE32-E72D297353CC}">
                <c16:uniqueId val="{00000005-B253-4510-8CFA-B811E0E606D3}"/>
              </c:ext>
            </c:extLst>
          </c:dPt>
          <c:dPt>
            <c:idx val="3"/>
            <c:invertIfNegative val="0"/>
            <c:bubble3D val="0"/>
            <c:spPr>
              <a:solidFill>
                <a:srgbClr val="FFC000"/>
              </a:solidFill>
            </c:spPr>
            <c:extLst xmlns:c16r2="http://schemas.microsoft.com/office/drawing/2015/06/chart">
              <c:ext xmlns:c16="http://schemas.microsoft.com/office/drawing/2014/chart" uri="{C3380CC4-5D6E-409C-BE32-E72D297353CC}">
                <c16:uniqueId val="{00000007-B253-4510-8CFA-B811E0E606D3}"/>
              </c:ext>
            </c:extLst>
          </c:dPt>
          <c:dPt>
            <c:idx val="4"/>
            <c:invertIfNegative val="0"/>
            <c:bubble3D val="0"/>
            <c:spPr>
              <a:solidFill>
                <a:srgbClr val="FFC000"/>
              </a:solidFill>
            </c:spPr>
            <c:extLst xmlns:c16r2="http://schemas.microsoft.com/office/drawing/2015/06/chart">
              <c:ext xmlns:c16="http://schemas.microsoft.com/office/drawing/2014/chart" uri="{C3380CC4-5D6E-409C-BE32-E72D297353CC}">
                <c16:uniqueId val="{00000009-B253-4510-8CFA-B811E0E606D3}"/>
              </c:ext>
            </c:extLst>
          </c:dPt>
          <c:cat>
            <c:strRef>
              <c:f>Sheet1!$A$2:$A$6</c:f>
              <c:strCache>
                <c:ptCount val="5"/>
                <c:pt idx="0">
                  <c:v>Prosečna cena sada </c:v>
                </c:pt>
                <c:pt idx="4">
                  <c:v>Prosečna cena oko 2020.</c:v>
                </c:pt>
              </c:strCache>
            </c:strRef>
          </c:cat>
          <c:val>
            <c:numRef>
              <c:f>Sheet1!$B$2:$B$6</c:f>
              <c:numCache>
                <c:formatCode>General</c:formatCode>
                <c:ptCount val="5"/>
                <c:pt idx="0">
                  <c:v>7</c:v>
                </c:pt>
                <c:pt idx="1">
                  <c:v>7</c:v>
                </c:pt>
                <c:pt idx="2">
                  <c:v>7</c:v>
                </c:pt>
                <c:pt idx="3">
                  <c:v>7</c:v>
                </c:pt>
                <c:pt idx="4">
                  <c:v>7</c:v>
                </c:pt>
              </c:numCache>
            </c:numRef>
          </c:val>
          <c:extLst xmlns:c16r2="http://schemas.microsoft.com/office/drawing/2015/06/chart">
            <c:ext xmlns:c16="http://schemas.microsoft.com/office/drawing/2014/chart" uri="{C3380CC4-5D6E-409C-BE32-E72D297353CC}">
              <c16:uniqueId val="{0000000A-B253-4510-8CFA-B811E0E606D3}"/>
            </c:ext>
          </c:extLst>
        </c:ser>
        <c:ser>
          <c:idx val="1"/>
          <c:order val="1"/>
          <c:tx>
            <c:strRef>
              <c:f>Sheet1!$C$1</c:f>
              <c:strCache>
                <c:ptCount val="1"/>
                <c:pt idx="0">
                  <c:v>Profit</c:v>
                </c:pt>
              </c:strCache>
            </c:strRef>
          </c:tx>
          <c:spPr>
            <a:solidFill>
              <a:schemeClr val="accent1">
                <a:lumMod val="75000"/>
              </a:schemeClr>
            </a:solidFill>
          </c:spPr>
          <c:invertIfNegative val="0"/>
          <c:cat>
            <c:strRef>
              <c:f>Sheet1!$A$2:$A$6</c:f>
              <c:strCache>
                <c:ptCount val="5"/>
                <c:pt idx="0">
                  <c:v>Prosečna cena sada </c:v>
                </c:pt>
                <c:pt idx="4">
                  <c:v>Prosečna cena oko 2020.</c:v>
                </c:pt>
              </c:strCache>
            </c:strRef>
          </c:cat>
          <c:val>
            <c:numRef>
              <c:f>Sheet1!$C$2:$C$6</c:f>
              <c:numCache>
                <c:formatCode>General</c:formatCode>
                <c:ptCount val="5"/>
                <c:pt idx="2">
                  <c:v>0.5</c:v>
                </c:pt>
                <c:pt idx="3">
                  <c:v>0.5</c:v>
                </c:pt>
                <c:pt idx="4">
                  <c:v>0.5</c:v>
                </c:pt>
              </c:numCache>
            </c:numRef>
          </c:val>
          <c:extLst xmlns:c16r2="http://schemas.microsoft.com/office/drawing/2015/06/chart">
            <c:ext xmlns:c16="http://schemas.microsoft.com/office/drawing/2014/chart" uri="{C3380CC4-5D6E-409C-BE32-E72D297353CC}">
              <c16:uniqueId val="{0000000B-B253-4510-8CFA-B811E0E606D3}"/>
            </c:ext>
          </c:extLst>
        </c:ser>
        <c:ser>
          <c:idx val="2"/>
          <c:order val="2"/>
          <c:tx>
            <c:strRef>
              <c:f>Sheet1!$D$1</c:f>
              <c:strCache>
                <c:ptCount val="1"/>
                <c:pt idx="0">
                  <c:v>Nove toplane i ekologija</c:v>
                </c:pt>
              </c:strCache>
            </c:strRef>
          </c:tx>
          <c:spPr>
            <a:solidFill>
              <a:schemeClr val="accent1">
                <a:lumMod val="50000"/>
              </a:schemeClr>
            </a:solidFill>
          </c:spPr>
          <c:invertIfNegative val="0"/>
          <c:cat>
            <c:strRef>
              <c:f>Sheet1!$A$2:$A$6</c:f>
              <c:strCache>
                <c:ptCount val="5"/>
                <c:pt idx="0">
                  <c:v>Prosečna cena sada </c:v>
                </c:pt>
                <c:pt idx="4">
                  <c:v>Prosečna cena oko 2020.</c:v>
                </c:pt>
              </c:strCache>
            </c:strRef>
          </c:cat>
          <c:val>
            <c:numRef>
              <c:f>Sheet1!$D$2:$D$6</c:f>
              <c:numCache>
                <c:formatCode>General</c:formatCode>
                <c:ptCount val="5"/>
                <c:pt idx="3">
                  <c:v>0.2</c:v>
                </c:pt>
                <c:pt idx="4">
                  <c:v>0.2</c:v>
                </c:pt>
              </c:numCache>
            </c:numRef>
          </c:val>
          <c:extLst xmlns:c16r2="http://schemas.microsoft.com/office/drawing/2015/06/chart">
            <c:ext xmlns:c16="http://schemas.microsoft.com/office/drawing/2014/chart" uri="{C3380CC4-5D6E-409C-BE32-E72D297353CC}">
              <c16:uniqueId val="{0000000C-B253-4510-8CFA-B811E0E606D3}"/>
            </c:ext>
          </c:extLst>
        </c:ser>
        <c:ser>
          <c:idx val="3"/>
          <c:order val="3"/>
          <c:tx>
            <c:strRef>
              <c:f>Sheet1!$E$1</c:f>
              <c:strCache>
                <c:ptCount val="1"/>
                <c:pt idx="0">
                  <c:v>Column1</c:v>
                </c:pt>
              </c:strCache>
            </c:strRef>
          </c:tx>
          <c:spPr>
            <a:solidFill>
              <a:schemeClr val="accent1">
                <a:lumMod val="25000"/>
              </a:schemeClr>
            </a:solidFill>
          </c:spPr>
          <c:invertIfNegative val="0"/>
          <c:cat>
            <c:strRef>
              <c:f>Sheet1!$A$2:$A$6</c:f>
              <c:strCache>
                <c:ptCount val="5"/>
                <c:pt idx="0">
                  <c:v>Prosečna cena sada </c:v>
                </c:pt>
                <c:pt idx="4">
                  <c:v>Prosečna cena oko 2020.</c:v>
                </c:pt>
              </c:strCache>
            </c:strRef>
          </c:cat>
          <c:val>
            <c:numRef>
              <c:f>Sheet1!$E$2:$E$6</c:f>
              <c:numCache>
                <c:formatCode>General</c:formatCode>
                <c:ptCount val="5"/>
              </c:numCache>
            </c:numRef>
          </c:val>
          <c:extLst xmlns:c16r2="http://schemas.microsoft.com/office/drawing/2015/06/chart">
            <c:ext xmlns:c16="http://schemas.microsoft.com/office/drawing/2014/chart" uri="{C3380CC4-5D6E-409C-BE32-E72D297353CC}">
              <c16:uniqueId val="{0000000D-B253-4510-8CFA-B811E0E606D3}"/>
            </c:ext>
          </c:extLst>
        </c:ser>
        <c:ser>
          <c:idx val="4"/>
          <c:order val="4"/>
          <c:tx>
            <c:strRef>
              <c:f>Sheet1!$F$1</c:f>
              <c:strCache>
                <c:ptCount val="1"/>
                <c:pt idx="0">
                  <c:v>Trošak C02</c:v>
                </c:pt>
              </c:strCache>
            </c:strRef>
          </c:tx>
          <c:spPr>
            <a:solidFill>
              <a:schemeClr val="accent6">
                <a:lumMod val="40000"/>
                <a:lumOff val="60000"/>
              </a:schemeClr>
            </a:solidFill>
          </c:spPr>
          <c:invertIfNegative val="0"/>
          <c:cat>
            <c:strRef>
              <c:f>Sheet1!$A$2:$A$6</c:f>
              <c:strCache>
                <c:ptCount val="5"/>
                <c:pt idx="0">
                  <c:v>Prosečna cena sada </c:v>
                </c:pt>
                <c:pt idx="4">
                  <c:v>Prosečna cena oko 2020.</c:v>
                </c:pt>
              </c:strCache>
            </c:strRef>
          </c:cat>
          <c:val>
            <c:numRef>
              <c:f>Sheet1!$F$2:$F$6</c:f>
              <c:numCache>
                <c:formatCode>General</c:formatCode>
                <c:ptCount val="5"/>
                <c:pt idx="3">
                  <c:v>0</c:v>
                </c:pt>
                <c:pt idx="4">
                  <c:v>0.4</c:v>
                </c:pt>
              </c:numCache>
            </c:numRef>
          </c:val>
          <c:extLst xmlns:c16r2="http://schemas.microsoft.com/office/drawing/2015/06/chart">
            <c:ext xmlns:c16="http://schemas.microsoft.com/office/drawing/2014/chart" uri="{C3380CC4-5D6E-409C-BE32-E72D297353CC}">
              <c16:uniqueId val="{0000000E-B253-4510-8CFA-B811E0E606D3}"/>
            </c:ext>
          </c:extLst>
        </c:ser>
        <c:dLbls>
          <c:showLegendKey val="0"/>
          <c:showVal val="0"/>
          <c:showCatName val="0"/>
          <c:showSerName val="0"/>
          <c:showPercent val="0"/>
          <c:showBubbleSize val="0"/>
        </c:dLbls>
        <c:gapWidth val="150"/>
        <c:overlap val="100"/>
        <c:axId val="216202624"/>
        <c:axId val="217584768"/>
      </c:barChart>
      <c:catAx>
        <c:axId val="216202624"/>
        <c:scaling>
          <c:orientation val="minMax"/>
        </c:scaling>
        <c:delete val="0"/>
        <c:axPos val="b"/>
        <c:numFmt formatCode="General" sourceLinked="0"/>
        <c:majorTickMark val="out"/>
        <c:minorTickMark val="none"/>
        <c:tickLblPos val="nextTo"/>
        <c:crossAx val="217584768"/>
        <c:crosses val="autoZero"/>
        <c:auto val="1"/>
        <c:lblAlgn val="ctr"/>
        <c:lblOffset val="100"/>
        <c:noMultiLvlLbl val="0"/>
      </c:catAx>
      <c:valAx>
        <c:axId val="217584768"/>
        <c:scaling>
          <c:orientation val="minMax"/>
          <c:max val="10"/>
        </c:scaling>
        <c:delete val="1"/>
        <c:axPos val="l"/>
        <c:majorGridlines/>
        <c:numFmt formatCode="General" sourceLinked="1"/>
        <c:majorTickMark val="out"/>
        <c:minorTickMark val="none"/>
        <c:tickLblPos val="nextTo"/>
        <c:crossAx val="216202624"/>
        <c:crosses val="autoZero"/>
        <c:crossBetween val="between"/>
        <c:majorUnit val="1"/>
        <c:minorUnit val="0.5"/>
      </c:valAx>
      <c:spPr>
        <a:noFill/>
        <a:ln w="25400">
          <a:noFill/>
        </a:ln>
      </c:spPr>
    </c:plotArea>
    <c:legend>
      <c:legendPos val="t"/>
      <c:legendEntry>
        <c:idx val="3"/>
        <c:delete val="1"/>
      </c:legendEntry>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005740755555048"/>
          <c:y val="5.087934560327198E-2"/>
          <c:w val="0.84263030981794906"/>
          <c:h val="0.77489686488575427"/>
        </c:manualLayout>
      </c:layout>
      <c:barChart>
        <c:barDir val="col"/>
        <c:grouping val="clustered"/>
        <c:varyColors val="0"/>
        <c:ser>
          <c:idx val="0"/>
          <c:order val="0"/>
          <c:tx>
            <c:v>Household oven method</c:v>
          </c:tx>
          <c:spPr>
            <a:solidFill>
              <a:srgbClr val="B9C243"/>
            </a:solidFill>
          </c:spPr>
          <c:invertIfNegative val="0"/>
          <c:errBars>
            <c:errBarType val="both"/>
            <c:errValType val="cust"/>
            <c:noEndCap val="0"/>
            <c:plus>
              <c:numRef>
                <c:f>'Wassergehalt-MW'!$E$107:$E$120</c:f>
                <c:numCache>
                  <c:formatCode>General</c:formatCode>
                  <c:ptCount val="14"/>
                  <c:pt idx="0">
                    <c:v>9.9999999999997868E-3</c:v>
                  </c:pt>
                  <c:pt idx="1">
                    <c:v>9.9999999999997868E-3</c:v>
                  </c:pt>
                  <c:pt idx="2">
                    <c:v>9.9999999999999645E-2</c:v>
                  </c:pt>
                  <c:pt idx="3">
                    <c:v>4.0000000000000036E-2</c:v>
                  </c:pt>
                  <c:pt idx="4">
                    <c:v>0.12999999999999989</c:v>
                  </c:pt>
                  <c:pt idx="5">
                    <c:v>9.9999999999997868E-3</c:v>
                  </c:pt>
                  <c:pt idx="6">
                    <c:v>0.44999999999999929</c:v>
                  </c:pt>
                  <c:pt idx="7">
                    <c:v>0.36999999999999744</c:v>
                  </c:pt>
                  <c:pt idx="8">
                    <c:v>0.38000000000000256</c:v>
                  </c:pt>
                  <c:pt idx="9">
                    <c:v>0.42999999999999972</c:v>
                  </c:pt>
                  <c:pt idx="10">
                    <c:v>0.48000000000000398</c:v>
                  </c:pt>
                  <c:pt idx="11">
                    <c:v>0.98999999999999488</c:v>
                  </c:pt>
                  <c:pt idx="12">
                    <c:v>1.4200000000000017</c:v>
                  </c:pt>
                  <c:pt idx="13">
                    <c:v>1.4699999999999989</c:v>
                  </c:pt>
                </c:numCache>
              </c:numRef>
            </c:plus>
            <c:minus>
              <c:numRef>
                <c:f>'Wassergehalt-MW'!$F$107:$F$120</c:f>
                <c:numCache>
                  <c:formatCode>General</c:formatCode>
                  <c:ptCount val="14"/>
                  <c:pt idx="0">
                    <c:v>0</c:v>
                  </c:pt>
                  <c:pt idx="1">
                    <c:v>9.9999999999997868E-3</c:v>
                  </c:pt>
                  <c:pt idx="2">
                    <c:v>0.10000000000000053</c:v>
                  </c:pt>
                  <c:pt idx="3">
                    <c:v>4.9999999999999822E-2</c:v>
                  </c:pt>
                  <c:pt idx="4">
                    <c:v>0.12999999999999989</c:v>
                  </c:pt>
                  <c:pt idx="5">
                    <c:v>9.9999999999997868E-3</c:v>
                  </c:pt>
                  <c:pt idx="6">
                    <c:v>0.44999999999999929</c:v>
                  </c:pt>
                  <c:pt idx="7">
                    <c:v>0.37000000000000099</c:v>
                  </c:pt>
                  <c:pt idx="8">
                    <c:v>0.27999999999999758</c:v>
                  </c:pt>
                  <c:pt idx="9">
                    <c:v>0.43999999999999773</c:v>
                  </c:pt>
                  <c:pt idx="10">
                    <c:v>0.47999999999999687</c:v>
                  </c:pt>
                  <c:pt idx="11">
                    <c:v>0.98000000000000398</c:v>
                  </c:pt>
                  <c:pt idx="12">
                    <c:v>1.4200000000000017</c:v>
                  </c:pt>
                  <c:pt idx="13">
                    <c:v>1.480000000000004</c:v>
                  </c:pt>
                </c:numCache>
              </c:numRef>
            </c:minus>
          </c:errBars>
          <c:val>
            <c:numRef>
              <c:f>'Wassergehalt-MW'!$B$107:$B$120</c:f>
              <c:numCache>
                <c:formatCode>0.0</c:formatCode>
                <c:ptCount val="14"/>
                <c:pt idx="0">
                  <c:v>5.82</c:v>
                </c:pt>
                <c:pt idx="1">
                  <c:v>6.12</c:v>
                </c:pt>
                <c:pt idx="2">
                  <c:v>6.45</c:v>
                </c:pt>
                <c:pt idx="3">
                  <c:v>6.62</c:v>
                </c:pt>
                <c:pt idx="4">
                  <c:v>7.5</c:v>
                </c:pt>
                <c:pt idx="5">
                  <c:v>7.62</c:v>
                </c:pt>
                <c:pt idx="6">
                  <c:v>31.52</c:v>
                </c:pt>
                <c:pt idx="7">
                  <c:v>31.78</c:v>
                </c:pt>
                <c:pt idx="8">
                  <c:v>32.08</c:v>
                </c:pt>
                <c:pt idx="9">
                  <c:v>35.14</c:v>
                </c:pt>
                <c:pt idx="10">
                  <c:v>43.87</c:v>
                </c:pt>
                <c:pt idx="11">
                  <c:v>46.74</c:v>
                </c:pt>
                <c:pt idx="12">
                  <c:v>47.42</c:v>
                </c:pt>
                <c:pt idx="13">
                  <c:v>52.27</c:v>
                </c:pt>
              </c:numCache>
            </c:numRef>
          </c:val>
        </c:ser>
        <c:ser>
          <c:idx val="1"/>
          <c:order val="1"/>
          <c:tx>
            <c:v>Determination according to DIN EN ISO 18134-2</c:v>
          </c:tx>
          <c:spPr>
            <a:solidFill>
              <a:schemeClr val="accent3">
                <a:lumMod val="50000"/>
              </a:schemeClr>
            </a:solidFill>
          </c:spPr>
          <c:invertIfNegative val="0"/>
          <c:errBars>
            <c:errBarType val="both"/>
            <c:errValType val="cust"/>
            <c:noEndCap val="0"/>
            <c:plus>
              <c:numRef>
                <c:f>'Wassergehalt-MW'!$M$107:$M$120</c:f>
                <c:numCache>
                  <c:formatCode>General</c:formatCode>
                  <c:ptCount val="14"/>
                  <c:pt idx="0">
                    <c:v>1.7232627685270785E-2</c:v>
                  </c:pt>
                  <c:pt idx="1">
                    <c:v>3.0028968928641042E-2</c:v>
                  </c:pt>
                  <c:pt idx="2">
                    <c:v>7.2445599210846368E-2</c:v>
                  </c:pt>
                  <c:pt idx="3">
                    <c:v>9.3701370447618615E-3</c:v>
                  </c:pt>
                  <c:pt idx="4">
                    <c:v>0.138694567315512</c:v>
                  </c:pt>
                  <c:pt idx="5">
                    <c:v>0.16475466393247551</c:v>
                  </c:pt>
                  <c:pt idx="6">
                    <c:v>0.29895002727646869</c:v>
                  </c:pt>
                  <c:pt idx="7">
                    <c:v>0.9976826686887037</c:v>
                  </c:pt>
                  <c:pt idx="8">
                    <c:v>8.3487782728795423E-2</c:v>
                  </c:pt>
                  <c:pt idx="9">
                    <c:v>6.2827623456811921E-2</c:v>
                  </c:pt>
                  <c:pt idx="10">
                    <c:v>0.8872864554257518</c:v>
                  </c:pt>
                  <c:pt idx="11">
                    <c:v>1.9377403656742302</c:v>
                  </c:pt>
                  <c:pt idx="12">
                    <c:v>1.7883206226046582</c:v>
                  </c:pt>
                  <c:pt idx="13">
                    <c:v>1.1039694370629221</c:v>
                  </c:pt>
                </c:numCache>
              </c:numRef>
            </c:plus>
            <c:minus>
              <c:numRef>
                <c:f>'Wassergehalt-MW'!$N$107:$N$120</c:f>
                <c:numCache>
                  <c:formatCode>General</c:formatCode>
                  <c:ptCount val="14"/>
                  <c:pt idx="0">
                    <c:v>1.7232627685281443E-2</c:v>
                  </c:pt>
                  <c:pt idx="1">
                    <c:v>3.0028968928641042E-2</c:v>
                  </c:pt>
                  <c:pt idx="2">
                    <c:v>7.2445599210834821E-2</c:v>
                  </c:pt>
                  <c:pt idx="3">
                    <c:v>9.3701370447512033E-3</c:v>
                  </c:pt>
                  <c:pt idx="4">
                    <c:v>0.13869456731551111</c:v>
                  </c:pt>
                  <c:pt idx="5">
                    <c:v>0.1647546639324764</c:v>
                  </c:pt>
                  <c:pt idx="6">
                    <c:v>0.29895002727647935</c:v>
                  </c:pt>
                  <c:pt idx="7">
                    <c:v>0.99768266868869659</c:v>
                  </c:pt>
                  <c:pt idx="8">
                    <c:v>8.3487782728802529E-2</c:v>
                  </c:pt>
                  <c:pt idx="9">
                    <c:v>6.2827623456819026E-2</c:v>
                  </c:pt>
                  <c:pt idx="10">
                    <c:v>0.8872864554257518</c:v>
                  </c:pt>
                  <c:pt idx="11">
                    <c:v>1.9377403656742231</c:v>
                  </c:pt>
                  <c:pt idx="12">
                    <c:v>1.7883206226046653</c:v>
                  </c:pt>
                  <c:pt idx="13">
                    <c:v>1.1039694370629221</c:v>
                  </c:pt>
                </c:numCache>
              </c:numRef>
            </c:minus>
          </c:errBars>
          <c:val>
            <c:numRef>
              <c:f>'Wassergehalt-MW'!$J$107:$J$120</c:f>
              <c:numCache>
                <c:formatCode>0.0</c:formatCode>
                <c:ptCount val="14"/>
                <c:pt idx="0">
                  <c:v>5.3140287654952267</c:v>
                </c:pt>
                <c:pt idx="1">
                  <c:v>5.0621841458254435</c:v>
                </c:pt>
                <c:pt idx="2">
                  <c:v>6.3219783793558415</c:v>
                </c:pt>
                <c:pt idx="3">
                  <c:v>6.3317474239956706</c:v>
                </c:pt>
                <c:pt idx="4">
                  <c:v>7.1876524604133181</c:v>
                </c:pt>
                <c:pt idx="5">
                  <c:v>7.4980879972658236</c:v>
                </c:pt>
                <c:pt idx="6">
                  <c:v>30.777504898550845</c:v>
                </c:pt>
                <c:pt idx="7">
                  <c:v>34.536033306412641</c:v>
                </c:pt>
                <c:pt idx="8">
                  <c:v>32.045281615724534</c:v>
                </c:pt>
                <c:pt idx="9">
                  <c:v>33.404772126997543</c:v>
                </c:pt>
                <c:pt idx="10">
                  <c:v>45.420170356295245</c:v>
                </c:pt>
                <c:pt idx="11">
                  <c:v>44.933920872110789</c:v>
                </c:pt>
                <c:pt idx="12">
                  <c:v>48.817994844938738</c:v>
                </c:pt>
                <c:pt idx="13">
                  <c:v>51.497495770621349</c:v>
                </c:pt>
              </c:numCache>
            </c:numRef>
          </c:val>
        </c:ser>
        <c:dLbls>
          <c:showLegendKey val="0"/>
          <c:showVal val="0"/>
          <c:showCatName val="0"/>
          <c:showSerName val="0"/>
          <c:showPercent val="0"/>
          <c:showBubbleSize val="0"/>
        </c:dLbls>
        <c:gapWidth val="120"/>
        <c:axId val="128416384"/>
        <c:axId val="128418560"/>
      </c:barChart>
      <c:catAx>
        <c:axId val="128416384"/>
        <c:scaling>
          <c:orientation val="minMax"/>
        </c:scaling>
        <c:delete val="0"/>
        <c:axPos val="b"/>
        <c:title>
          <c:tx>
            <c:rich>
              <a:bodyPr/>
              <a:lstStyle/>
              <a:p>
                <a:pPr>
                  <a:defRPr sz="1100" b="0" i="0" u="none" strike="noStrike" baseline="0">
                    <a:solidFill>
                      <a:srgbClr val="000000"/>
                    </a:solidFill>
                    <a:latin typeface="Arial"/>
                    <a:ea typeface="Arial"/>
                    <a:cs typeface="Arial"/>
                  </a:defRPr>
                </a:pPr>
                <a:r>
                  <a:rPr lang="de-DE" dirty="0">
                    <a:latin typeface="MetaPro-Bold" pitchFamily="34" charset="0"/>
                  </a:rPr>
                  <a:t>Sample</a:t>
                </a:r>
              </a:p>
            </c:rich>
          </c:tx>
          <c:layout/>
          <c:overlay val="0"/>
        </c:title>
        <c:numFmt formatCode="General" sourceLinked="1"/>
        <c:majorTickMark val="out"/>
        <c:minorTickMark val="none"/>
        <c:tickLblPos val="nextTo"/>
        <c:txPr>
          <a:bodyPr rot="0" vert="horz"/>
          <a:lstStyle/>
          <a:p>
            <a:pPr>
              <a:defRPr sz="1100" b="0" i="0" u="none" strike="noStrike" baseline="0">
                <a:solidFill>
                  <a:srgbClr val="000000"/>
                </a:solidFill>
                <a:latin typeface="MetaPro-Bold" pitchFamily="34" charset="0"/>
                <a:ea typeface="Arial"/>
                <a:cs typeface="Arial"/>
              </a:defRPr>
            </a:pPr>
            <a:endParaRPr lang="en-US"/>
          </a:p>
        </c:txPr>
        <c:crossAx val="128418560"/>
        <c:crosses val="autoZero"/>
        <c:auto val="1"/>
        <c:lblAlgn val="ctr"/>
        <c:lblOffset val="100"/>
        <c:noMultiLvlLbl val="0"/>
      </c:catAx>
      <c:valAx>
        <c:axId val="128418560"/>
        <c:scaling>
          <c:orientation val="minMax"/>
        </c:scaling>
        <c:delete val="0"/>
        <c:axPos val="l"/>
        <c:majorGridlines/>
        <c:title>
          <c:tx>
            <c:rich>
              <a:bodyPr/>
              <a:lstStyle/>
              <a:p>
                <a:pPr>
                  <a:defRPr lang="en-US" sz="1100" b="0" i="0" u="none" strike="noStrike" baseline="0" noProof="0">
                    <a:solidFill>
                      <a:srgbClr val="000000"/>
                    </a:solidFill>
                    <a:latin typeface="MetaPro-Bold" pitchFamily="34" charset="0"/>
                    <a:ea typeface="Arial"/>
                    <a:cs typeface="Arial"/>
                  </a:defRPr>
                </a:pPr>
                <a:r>
                  <a:rPr lang="en-US" noProof="0" dirty="0">
                    <a:latin typeface="MetaPro-Bold" pitchFamily="34" charset="0"/>
                  </a:rPr>
                  <a:t>Moisture  content</a:t>
                </a:r>
              </a:p>
            </c:rich>
          </c:tx>
          <c:layout>
            <c:manualLayout>
              <c:xMode val="edge"/>
              <c:yMode val="edge"/>
              <c:x val="1.5013197924123121E-2"/>
              <c:y val="0.31435129218806157"/>
            </c:manualLayout>
          </c:layout>
          <c:overlay val="0"/>
        </c:title>
        <c:numFmt formatCode="#,##0" sourceLinked="0"/>
        <c:majorTickMark val="out"/>
        <c:minorTickMark val="none"/>
        <c:tickLblPos val="nextTo"/>
        <c:txPr>
          <a:bodyPr rot="0" vert="horz"/>
          <a:lstStyle/>
          <a:p>
            <a:pPr>
              <a:defRPr sz="1100" b="0" i="0" u="none" strike="noStrike" baseline="0">
                <a:solidFill>
                  <a:srgbClr val="000000"/>
                </a:solidFill>
                <a:latin typeface="MetaPro-Bold" pitchFamily="34" charset="0"/>
                <a:ea typeface="Arial"/>
                <a:cs typeface="Arial"/>
              </a:defRPr>
            </a:pPr>
            <a:endParaRPr lang="en-US"/>
          </a:p>
        </c:txPr>
        <c:crossAx val="128416384"/>
        <c:crosses val="autoZero"/>
        <c:crossBetween val="between"/>
      </c:valAx>
      <c:spPr>
        <a:ln>
          <a:solidFill>
            <a:schemeClr val="tx1"/>
          </a:solidFill>
        </a:ln>
      </c:spPr>
    </c:plotArea>
    <c:legend>
      <c:legendPos val="r"/>
      <c:layout>
        <c:manualLayout>
          <c:xMode val="edge"/>
          <c:yMode val="edge"/>
          <c:x val="0.13823855183924103"/>
          <c:y val="3.3329664691381537E-2"/>
          <c:w val="0.64424153573441179"/>
          <c:h val="0.19817005196121498"/>
        </c:manualLayout>
      </c:layout>
      <c:overlay val="0"/>
      <c:spPr>
        <a:solidFill>
          <a:schemeClr val="bg1"/>
        </a:solidFill>
        <a:ln>
          <a:solidFill>
            <a:schemeClr val="tx1"/>
          </a:solidFill>
        </a:ln>
      </c:spPr>
      <c:txPr>
        <a:bodyPr/>
        <a:lstStyle/>
        <a:p>
          <a:pPr>
            <a:defRPr sz="1010" b="0" i="0" u="none" strike="noStrike" baseline="0">
              <a:solidFill>
                <a:srgbClr val="000000"/>
              </a:solidFill>
              <a:latin typeface="MetaPro-Bold" pitchFamily="34" charset="0"/>
              <a:ea typeface="Arial"/>
              <a:cs typeface="Arial"/>
            </a:defRPr>
          </a:pPr>
          <a:endParaRPr lang="en-US"/>
        </a:p>
      </c:txPr>
    </c:legend>
    <c:plotVisOnly val="1"/>
    <c:dispBlanksAs val="gap"/>
    <c:showDLblsOverMax val="0"/>
  </c:chart>
  <c:spPr>
    <a:ln w="15875">
      <a:solidFill>
        <a:srgbClr val="B9C343"/>
      </a:solidFill>
    </a:ln>
  </c:spPr>
  <c:txPr>
    <a:bodyPr/>
    <a:lstStyle/>
    <a:p>
      <a:pPr>
        <a:defRPr sz="1100" b="0" i="0" u="none" strike="noStrike" baseline="0">
          <a:solidFill>
            <a:srgbClr val="000000"/>
          </a:solidFill>
          <a:latin typeface="Arial"/>
          <a:ea typeface="Arial"/>
          <a:cs typeface="Arial"/>
        </a:defRPr>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vert="horz"/>
          <a:lstStyle/>
          <a:p>
            <a:pPr algn="ctr">
              <a:defRPr/>
            </a:pPr>
            <a:r>
              <a:rPr lang="en-US"/>
              <a:t>Wood chips, P45, M10, A0.5</a:t>
            </a:r>
          </a:p>
        </c:rich>
      </c:tx>
      <c:layout>
        <c:manualLayout>
          <c:xMode val="edge"/>
          <c:yMode val="edge"/>
          <c:x val="0.32236610021388651"/>
          <c:y val="3.8335207796098197E-2"/>
        </c:manualLayout>
      </c:layout>
      <c:overlay val="0"/>
      <c:spPr>
        <a:noFill/>
        <a:ln>
          <a:noFill/>
        </a:ln>
        <a:effectLst/>
      </c:spPr>
    </c:title>
    <c:autoTitleDeleted val="0"/>
    <c:plotArea>
      <c:layout>
        <c:manualLayout>
          <c:layoutTarget val="inner"/>
          <c:xMode val="edge"/>
          <c:yMode val="edge"/>
          <c:x val="0.14786814043642035"/>
          <c:y val="0.15050792030780694"/>
          <c:w val="0.77430210083572193"/>
          <c:h val="0.48483855828125866"/>
        </c:manualLayout>
      </c:layout>
      <c:scatterChart>
        <c:scatterStyle val="smoothMarker"/>
        <c:varyColors val="0"/>
        <c:ser>
          <c:idx val="0"/>
          <c:order val="0"/>
          <c:tx>
            <c:strRef>
              <c:f>'26220'!$N$4:$N$5</c:f>
              <c:strCache>
                <c:ptCount val="1"/>
                <c:pt idx="0">
                  <c:v>Oven</c:v>
                </c:pt>
              </c:strCache>
            </c:strRef>
          </c:tx>
          <c:spPr>
            <a:ln w="19050" cap="rnd" cmpd="sng" algn="ctr">
              <a:solidFill>
                <a:srgbClr val="B9C243"/>
              </a:solidFill>
              <a:prstDash val="solid"/>
              <a:round/>
            </a:ln>
            <a:effectLst/>
          </c:spPr>
          <c:marker>
            <c:symbol val="diamond"/>
            <c:size val="5"/>
            <c:spPr>
              <a:solidFill>
                <a:srgbClr val="B9C243"/>
              </a:solidFill>
              <a:ln w="6350" cap="flat" cmpd="sng" algn="ctr">
                <a:solidFill>
                  <a:srgbClr val="B9C243"/>
                </a:solidFill>
                <a:prstDash val="solid"/>
                <a:round/>
              </a:ln>
              <a:effectLst/>
            </c:spPr>
          </c:marker>
          <c:dLbls>
            <c:delete val="1"/>
          </c:dLbls>
          <c:xVal>
            <c:numRef>
              <c:f>'26220'!$B$6:$B$9</c:f>
              <c:numCache>
                <c:formatCode>General</c:formatCode>
                <c:ptCount val="4"/>
                <c:pt idx="0">
                  <c:v>4</c:v>
                </c:pt>
                <c:pt idx="1">
                  <c:v>6</c:v>
                </c:pt>
                <c:pt idx="2">
                  <c:v>8</c:v>
                </c:pt>
                <c:pt idx="3">
                  <c:v>10</c:v>
                </c:pt>
              </c:numCache>
            </c:numRef>
          </c:xVal>
          <c:yVal>
            <c:numRef>
              <c:f>'26220'!$N$7:$N$10</c:f>
              <c:numCache>
                <c:formatCode>0.0</c:formatCode>
                <c:ptCount val="4"/>
                <c:pt idx="0">
                  <c:v>8.0931303753283714</c:v>
                </c:pt>
                <c:pt idx="1">
                  <c:v>8.107524560077719</c:v>
                </c:pt>
                <c:pt idx="2">
                  <c:v>8.0967289215157088</c:v>
                </c:pt>
                <c:pt idx="3">
                  <c:v>8.1147216524523937</c:v>
                </c:pt>
              </c:numCache>
            </c:numRef>
          </c:yVal>
          <c:smooth val="1"/>
          <c:extLst xmlns:c16r2="http://schemas.microsoft.com/office/drawing/2015/06/chart">
            <c:ext xmlns:c16="http://schemas.microsoft.com/office/drawing/2014/chart" uri="{C3380CC4-5D6E-409C-BE32-E72D297353CC}">
              <c16:uniqueId val="{00000000-ACBB-4FDF-BDD3-2D19C68D8BA2}"/>
            </c:ext>
          </c:extLst>
        </c:ser>
        <c:ser>
          <c:idx val="2"/>
          <c:order val="1"/>
          <c:tx>
            <c:strRef>
              <c:f>'26220'!$O$4:$O$5</c:f>
              <c:strCache>
                <c:ptCount val="1"/>
                <c:pt idx="0">
                  <c:v>Drying cabinet</c:v>
                </c:pt>
              </c:strCache>
            </c:strRef>
          </c:tx>
          <c:spPr>
            <a:ln>
              <a:solidFill>
                <a:schemeClr val="accent6">
                  <a:lumMod val="50000"/>
                </a:schemeClr>
              </a:solidFill>
            </a:ln>
          </c:spPr>
          <c:marker>
            <c:symbol val="triangle"/>
            <c:size val="5"/>
            <c:spPr>
              <a:solidFill>
                <a:schemeClr val="accent6">
                  <a:lumMod val="50000"/>
                </a:schemeClr>
              </a:solidFill>
              <a:ln>
                <a:solidFill>
                  <a:schemeClr val="accent6">
                    <a:lumMod val="50000"/>
                  </a:schemeClr>
                </a:solidFill>
              </a:ln>
            </c:spPr>
          </c:marker>
          <c:dLbls>
            <c:delete val="1"/>
          </c:dLbls>
          <c:xVal>
            <c:numRef>
              <c:f>'26220'!$B$6:$B$9</c:f>
              <c:numCache>
                <c:formatCode>General</c:formatCode>
                <c:ptCount val="4"/>
                <c:pt idx="0">
                  <c:v>4</c:v>
                </c:pt>
                <c:pt idx="1">
                  <c:v>6</c:v>
                </c:pt>
                <c:pt idx="2">
                  <c:v>8</c:v>
                </c:pt>
                <c:pt idx="3">
                  <c:v>10</c:v>
                </c:pt>
              </c:numCache>
            </c:numRef>
          </c:xVal>
          <c:yVal>
            <c:numRef>
              <c:f>'26220'!$O$7:$O$10</c:f>
              <c:numCache>
                <c:formatCode>0.0</c:formatCode>
                <c:ptCount val="4"/>
                <c:pt idx="0">
                  <c:v>7.441426396188354</c:v>
                </c:pt>
                <c:pt idx="1">
                  <c:v>7.4708973918167958</c:v>
                </c:pt>
                <c:pt idx="2">
                  <c:v>7.4758092244216474</c:v>
                </c:pt>
                <c:pt idx="3">
                  <c:v>7.5101920526548307</c:v>
                </c:pt>
              </c:numCache>
            </c:numRef>
          </c:yVal>
          <c:smooth val="1"/>
          <c:extLst xmlns:c16r2="http://schemas.microsoft.com/office/drawing/2015/06/chart">
            <c:ext xmlns:c16="http://schemas.microsoft.com/office/drawing/2014/chart" uri="{C3380CC4-5D6E-409C-BE32-E72D297353CC}">
              <c16:uniqueId val="{00000001-ACBB-4FDF-BDD3-2D19C68D8BA2}"/>
            </c:ext>
          </c:extLst>
        </c:ser>
        <c:ser>
          <c:idx val="1"/>
          <c:order val="2"/>
          <c:tx>
            <c:strRef>
              <c:f>'26220'!$P$4:$P$5</c:f>
              <c:strCache>
                <c:ptCount val="1"/>
                <c:pt idx="0">
                  <c:v>Reference  (24h, drying cabinet)</c:v>
                </c:pt>
              </c:strCache>
            </c:strRef>
          </c:tx>
          <c:marker>
            <c:symbol val="none"/>
          </c:marker>
          <c:dLbls>
            <c:delete val="1"/>
          </c:dLbls>
          <c:xVal>
            <c:numRef>
              <c:f>'26220'!$M$6:$M$11</c:f>
              <c:numCache>
                <c:formatCode>General</c:formatCode>
                <c:ptCount val="6"/>
                <c:pt idx="0">
                  <c:v>0</c:v>
                </c:pt>
                <c:pt idx="1">
                  <c:v>4</c:v>
                </c:pt>
                <c:pt idx="2">
                  <c:v>6</c:v>
                </c:pt>
                <c:pt idx="3">
                  <c:v>8</c:v>
                </c:pt>
                <c:pt idx="4">
                  <c:v>10</c:v>
                </c:pt>
                <c:pt idx="5">
                  <c:v>24</c:v>
                </c:pt>
              </c:numCache>
            </c:numRef>
          </c:xVal>
          <c:yVal>
            <c:numRef>
              <c:f>'26220'!$P$6:$P$11</c:f>
              <c:numCache>
                <c:formatCode>0.0</c:formatCode>
                <c:ptCount val="6"/>
                <c:pt idx="0">
                  <c:v>7.7679313209637018</c:v>
                </c:pt>
                <c:pt idx="1">
                  <c:v>7.7679313209637018</c:v>
                </c:pt>
                <c:pt idx="2">
                  <c:v>7.7679313209637018</c:v>
                </c:pt>
                <c:pt idx="3">
                  <c:v>7.7679313209637018</c:v>
                </c:pt>
                <c:pt idx="4">
                  <c:v>7.7679313209637018</c:v>
                </c:pt>
                <c:pt idx="5">
                  <c:v>7.7679313209637018</c:v>
                </c:pt>
              </c:numCache>
            </c:numRef>
          </c:yVal>
          <c:smooth val="1"/>
          <c:extLst xmlns:c16r2="http://schemas.microsoft.com/office/drawing/2015/06/chart">
            <c:ext xmlns:c16="http://schemas.microsoft.com/office/drawing/2014/chart" uri="{C3380CC4-5D6E-409C-BE32-E72D297353CC}">
              <c16:uniqueId val="{00000002-ACBB-4FDF-BDD3-2D19C68D8BA2}"/>
            </c:ext>
          </c:extLst>
        </c:ser>
        <c:dLbls>
          <c:dLblPos val="t"/>
          <c:showLegendKey val="0"/>
          <c:showVal val="1"/>
          <c:showCatName val="0"/>
          <c:showSerName val="0"/>
          <c:showPercent val="0"/>
          <c:showBubbleSize val="0"/>
        </c:dLbls>
        <c:axId val="128302464"/>
        <c:axId val="128312832"/>
        <c:extLst xmlns:c16r2="http://schemas.microsoft.com/office/drawing/2015/06/chart"/>
      </c:scatterChart>
      <c:valAx>
        <c:axId val="128302464"/>
        <c:scaling>
          <c:orientation val="minMax"/>
          <c:max val="10"/>
          <c:min val="4"/>
        </c:scaling>
        <c:delete val="0"/>
        <c:axPos val="b"/>
        <c:title>
          <c:tx>
            <c:rich>
              <a:bodyPr/>
              <a:lstStyle/>
              <a:p>
                <a:pPr>
                  <a:defRPr/>
                </a:pPr>
                <a:r>
                  <a:rPr lang="en-US"/>
                  <a:t>Drying time (h)</a:t>
                </a:r>
              </a:p>
            </c:rich>
          </c:tx>
          <c:layout>
            <c:manualLayout>
              <c:xMode val="edge"/>
              <c:yMode val="edge"/>
              <c:x val="0.41393903952382521"/>
              <c:y val="0.7006133427357778"/>
            </c:manualLayout>
          </c:layout>
          <c:overlay val="0"/>
        </c:title>
        <c:numFmt formatCode="General" sourceLinked="1"/>
        <c:majorTickMark val="none"/>
        <c:minorTickMark val="none"/>
        <c:tickLblPos val="nextTo"/>
        <c:spPr>
          <a:noFill/>
          <a:ln w="9525" cap="flat" cmpd="sng" algn="ctr">
            <a:solidFill>
              <a:schemeClr val="tx1"/>
            </a:solidFill>
            <a:prstDash val="solid"/>
            <a:round/>
          </a:ln>
          <a:effectLst/>
        </c:spPr>
        <c:txPr>
          <a:bodyPr rot="-60000000" vert="horz"/>
          <a:lstStyle/>
          <a:p>
            <a:pPr>
              <a:defRPr/>
            </a:pPr>
            <a:endParaRPr lang="en-US"/>
          </a:p>
        </c:txPr>
        <c:crossAx val="128312832"/>
        <c:crosses val="autoZero"/>
        <c:crossBetween val="midCat"/>
      </c:valAx>
      <c:valAx>
        <c:axId val="128312832"/>
        <c:scaling>
          <c:orientation val="minMax"/>
          <c:max val="15"/>
          <c:min val="0"/>
        </c:scaling>
        <c:delete val="0"/>
        <c:axPos val="l"/>
        <c:majorGridlines/>
        <c:title>
          <c:tx>
            <c:rich>
              <a:bodyPr rot="-5400000" vert="horz"/>
              <a:lstStyle/>
              <a:p>
                <a:pPr>
                  <a:defRPr/>
                </a:pPr>
                <a:r>
                  <a:rPr lang="en-US"/>
                  <a:t>Moisture content</a:t>
                </a:r>
              </a:p>
            </c:rich>
          </c:tx>
          <c:layout>
            <c:manualLayout>
              <c:xMode val="edge"/>
              <c:yMode val="edge"/>
              <c:x val="1.5905776212280901E-2"/>
              <c:y val="0.39868608207097644"/>
            </c:manualLayout>
          </c:layout>
          <c:overlay val="0"/>
        </c:title>
        <c:numFmt formatCode="General" sourceLinked="0"/>
        <c:majorTickMark val="none"/>
        <c:minorTickMark val="none"/>
        <c:tickLblPos val="nextTo"/>
        <c:spPr>
          <a:noFill/>
          <a:ln w="6350" cap="flat" cmpd="sng" algn="ctr">
            <a:noFill/>
            <a:prstDash val="solid"/>
            <a:round/>
          </a:ln>
          <a:effectLst/>
        </c:spPr>
        <c:txPr>
          <a:bodyPr rot="-60000000" vert="horz"/>
          <a:lstStyle/>
          <a:p>
            <a:pPr>
              <a:defRPr/>
            </a:pPr>
            <a:endParaRPr lang="en-US"/>
          </a:p>
        </c:txPr>
        <c:crossAx val="128302464"/>
        <c:crosses val="autoZero"/>
        <c:crossBetween val="midCat"/>
        <c:majorUnit val="5"/>
      </c:valAx>
      <c:spPr>
        <a:noFill/>
        <a:ln>
          <a:solidFill>
            <a:schemeClr val="tx1"/>
          </a:solidFill>
        </a:ln>
        <a:effectLst/>
      </c:spPr>
    </c:plotArea>
    <c:legend>
      <c:legendPos val="b"/>
      <c:layout/>
      <c:overlay val="0"/>
      <c:spPr>
        <a:solidFill>
          <a:schemeClr val="bg1"/>
        </a:solidFill>
      </c:spPr>
    </c:legend>
    <c:plotVisOnly val="1"/>
    <c:dispBlanksAs val="zero"/>
    <c:showDLblsOverMax val="0"/>
  </c:chart>
  <c:spPr>
    <a:solidFill>
      <a:schemeClr val="lt1"/>
    </a:solidFill>
    <a:ln w="15875" cap="flat" cmpd="sng" algn="ctr">
      <a:solidFill>
        <a:srgbClr val="B9C243"/>
      </a:solidFill>
      <a:prstDash val="solid"/>
      <a:round/>
    </a:ln>
    <a:effectLst/>
  </c:spPr>
  <c:txPr>
    <a:bodyPr/>
    <a:lstStyle/>
    <a:p>
      <a:pPr>
        <a:defRPr sz="1000" baseline="0"/>
      </a:pPr>
      <a:endParaRPr lang="en-U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vert="horz"/>
          <a:lstStyle/>
          <a:p>
            <a:pPr algn="ctr">
              <a:defRPr/>
            </a:pPr>
            <a:r>
              <a:rPr lang="en-US"/>
              <a:t>Wood chips, P31, M35 sample 1</a:t>
            </a:r>
          </a:p>
        </c:rich>
      </c:tx>
      <c:layout>
        <c:manualLayout>
          <c:xMode val="edge"/>
          <c:yMode val="edge"/>
          <c:x val="0.32236610021388651"/>
          <c:y val="3.8335207796098197E-2"/>
        </c:manualLayout>
      </c:layout>
      <c:overlay val="0"/>
      <c:spPr>
        <a:noFill/>
        <a:ln>
          <a:noFill/>
        </a:ln>
        <a:effectLst/>
      </c:spPr>
    </c:title>
    <c:autoTitleDeleted val="0"/>
    <c:plotArea>
      <c:layout>
        <c:manualLayout>
          <c:layoutTarget val="inner"/>
          <c:xMode val="edge"/>
          <c:yMode val="edge"/>
          <c:x val="0.14786814043642035"/>
          <c:y val="0.15050792030780694"/>
          <c:w val="0.77430210083572193"/>
          <c:h val="0.49238227023060183"/>
        </c:manualLayout>
      </c:layout>
      <c:scatterChart>
        <c:scatterStyle val="smoothMarker"/>
        <c:varyColors val="0"/>
        <c:ser>
          <c:idx val="0"/>
          <c:order val="0"/>
          <c:tx>
            <c:strRef>
              <c:f>'26257'!$N$5</c:f>
              <c:strCache>
                <c:ptCount val="1"/>
              </c:strCache>
            </c:strRef>
          </c:tx>
          <c:spPr>
            <a:ln w="19050" cap="rnd" cmpd="sng" algn="ctr">
              <a:solidFill>
                <a:srgbClr val="B9C243"/>
              </a:solidFill>
              <a:prstDash val="solid"/>
              <a:round/>
            </a:ln>
            <a:effectLst/>
          </c:spPr>
          <c:marker>
            <c:symbol val="diamond"/>
            <c:size val="5"/>
            <c:spPr>
              <a:solidFill>
                <a:srgbClr val="B9C243"/>
              </a:solidFill>
              <a:ln w="6350" cap="flat" cmpd="sng" algn="ctr">
                <a:solidFill>
                  <a:srgbClr val="B9C243"/>
                </a:solidFill>
                <a:prstDash val="solid"/>
                <a:round/>
              </a:ln>
              <a:effectLst/>
            </c:spPr>
          </c:marker>
          <c:dLbls>
            <c:delete val="1"/>
          </c:dLbls>
          <c:xVal>
            <c:numRef>
              <c:f>'26257'!$M$6:$M$10</c:f>
              <c:numCache>
                <c:formatCode>General</c:formatCode>
                <c:ptCount val="5"/>
                <c:pt idx="0">
                  <c:v>0</c:v>
                </c:pt>
                <c:pt idx="1">
                  <c:v>4</c:v>
                </c:pt>
                <c:pt idx="2">
                  <c:v>6</c:v>
                </c:pt>
                <c:pt idx="3">
                  <c:v>8</c:v>
                </c:pt>
                <c:pt idx="4">
                  <c:v>10</c:v>
                </c:pt>
              </c:numCache>
            </c:numRef>
          </c:xVal>
          <c:yVal>
            <c:numRef>
              <c:f>'26257'!$N$7:$N$10</c:f>
              <c:numCache>
                <c:formatCode>0.0</c:formatCode>
                <c:ptCount val="4"/>
                <c:pt idx="0">
                  <c:v>32.496389457215052</c:v>
                </c:pt>
                <c:pt idx="1">
                  <c:v>32.694969310386327</c:v>
                </c:pt>
                <c:pt idx="2">
                  <c:v>32.795763629799005</c:v>
                </c:pt>
                <c:pt idx="3">
                  <c:v>32.854434950054149</c:v>
                </c:pt>
              </c:numCache>
            </c:numRef>
          </c:yVal>
          <c:smooth val="1"/>
          <c:extLst xmlns:c16r2="http://schemas.microsoft.com/office/drawing/2015/06/chart">
            <c:ext xmlns:c16="http://schemas.microsoft.com/office/drawing/2014/chart" uri="{C3380CC4-5D6E-409C-BE32-E72D297353CC}">
              <c16:uniqueId val="{00000000-ACBB-4FDF-BDD3-2D19C68D8BA2}"/>
            </c:ext>
          </c:extLst>
        </c:ser>
        <c:ser>
          <c:idx val="2"/>
          <c:order val="1"/>
          <c:tx>
            <c:strRef>
              <c:f>'26257'!$O$4:$O$5</c:f>
              <c:strCache>
                <c:ptCount val="1"/>
                <c:pt idx="0">
                  <c:v>Drying cabinet</c:v>
                </c:pt>
              </c:strCache>
            </c:strRef>
          </c:tx>
          <c:spPr>
            <a:ln>
              <a:solidFill>
                <a:schemeClr val="accent6">
                  <a:lumMod val="50000"/>
                </a:schemeClr>
              </a:solidFill>
            </a:ln>
          </c:spPr>
          <c:marker>
            <c:symbol val="triangle"/>
            <c:size val="5"/>
            <c:spPr>
              <a:solidFill>
                <a:schemeClr val="accent6">
                  <a:lumMod val="50000"/>
                </a:schemeClr>
              </a:solidFill>
              <a:ln>
                <a:solidFill>
                  <a:schemeClr val="accent6">
                    <a:lumMod val="50000"/>
                  </a:schemeClr>
                </a:solidFill>
              </a:ln>
            </c:spPr>
          </c:marker>
          <c:dLbls>
            <c:delete val="1"/>
          </c:dLbls>
          <c:xVal>
            <c:numRef>
              <c:f>'26257'!$B$6:$B$9</c:f>
              <c:numCache>
                <c:formatCode>General</c:formatCode>
                <c:ptCount val="4"/>
                <c:pt idx="0">
                  <c:v>4</c:v>
                </c:pt>
                <c:pt idx="1">
                  <c:v>6</c:v>
                </c:pt>
                <c:pt idx="2">
                  <c:v>8</c:v>
                </c:pt>
                <c:pt idx="3">
                  <c:v>10</c:v>
                </c:pt>
              </c:numCache>
            </c:numRef>
          </c:xVal>
          <c:yVal>
            <c:numRef>
              <c:f>'26257'!$O$7:$O$10</c:f>
              <c:numCache>
                <c:formatCode>0.0</c:formatCode>
                <c:ptCount val="4"/>
                <c:pt idx="0">
                  <c:v>31.511065252970884</c:v>
                </c:pt>
                <c:pt idx="1">
                  <c:v>32.034085248701338</c:v>
                </c:pt>
                <c:pt idx="2">
                  <c:v>32.105244431793892</c:v>
                </c:pt>
                <c:pt idx="3">
                  <c:v>32.14793994164944</c:v>
                </c:pt>
              </c:numCache>
            </c:numRef>
          </c:yVal>
          <c:smooth val="1"/>
          <c:extLst xmlns:c16r2="http://schemas.microsoft.com/office/drawing/2015/06/chart">
            <c:ext xmlns:c16="http://schemas.microsoft.com/office/drawing/2014/chart" uri="{C3380CC4-5D6E-409C-BE32-E72D297353CC}">
              <c16:uniqueId val="{00000001-ACBB-4FDF-BDD3-2D19C68D8BA2}"/>
            </c:ext>
          </c:extLst>
        </c:ser>
        <c:ser>
          <c:idx val="1"/>
          <c:order val="2"/>
          <c:tx>
            <c:strRef>
              <c:f>'26257'!$P$4:$P$5</c:f>
              <c:strCache>
                <c:ptCount val="1"/>
                <c:pt idx="0">
                  <c:v>Reference  (24h, drying cabinet)</c:v>
                </c:pt>
              </c:strCache>
            </c:strRef>
          </c:tx>
          <c:marker>
            <c:symbol val="none"/>
          </c:marker>
          <c:dLbls>
            <c:delete val="1"/>
          </c:dLbls>
          <c:xVal>
            <c:numRef>
              <c:f>'26257'!$M$6:$M$11</c:f>
              <c:numCache>
                <c:formatCode>General</c:formatCode>
                <c:ptCount val="6"/>
                <c:pt idx="0">
                  <c:v>0</c:v>
                </c:pt>
                <c:pt idx="1">
                  <c:v>4</c:v>
                </c:pt>
                <c:pt idx="2">
                  <c:v>6</c:v>
                </c:pt>
                <c:pt idx="3">
                  <c:v>8</c:v>
                </c:pt>
                <c:pt idx="4">
                  <c:v>10</c:v>
                </c:pt>
                <c:pt idx="5">
                  <c:v>24</c:v>
                </c:pt>
              </c:numCache>
            </c:numRef>
          </c:xVal>
          <c:yVal>
            <c:numRef>
              <c:f>'26257'!$P$6:$P$11</c:f>
              <c:numCache>
                <c:formatCode>0.0</c:formatCode>
                <c:ptCount val="6"/>
                <c:pt idx="0">
                  <c:v>32.097707653011717</c:v>
                </c:pt>
                <c:pt idx="1">
                  <c:v>32.097707653011717</c:v>
                </c:pt>
                <c:pt idx="2">
                  <c:v>32.097707653011717</c:v>
                </c:pt>
                <c:pt idx="3">
                  <c:v>32.097707653011717</c:v>
                </c:pt>
                <c:pt idx="4">
                  <c:v>32.097707653011717</c:v>
                </c:pt>
                <c:pt idx="5">
                  <c:v>32.097707653011717</c:v>
                </c:pt>
              </c:numCache>
            </c:numRef>
          </c:yVal>
          <c:smooth val="1"/>
          <c:extLst xmlns:c16r2="http://schemas.microsoft.com/office/drawing/2015/06/chart">
            <c:ext xmlns:c16="http://schemas.microsoft.com/office/drawing/2014/chart" uri="{C3380CC4-5D6E-409C-BE32-E72D297353CC}">
              <c16:uniqueId val="{00000002-ACBB-4FDF-BDD3-2D19C68D8BA2}"/>
            </c:ext>
          </c:extLst>
        </c:ser>
        <c:dLbls>
          <c:dLblPos val="t"/>
          <c:showLegendKey val="0"/>
          <c:showVal val="1"/>
          <c:showCatName val="0"/>
          <c:showSerName val="0"/>
          <c:showPercent val="0"/>
          <c:showBubbleSize val="0"/>
        </c:dLbls>
        <c:axId val="128480768"/>
        <c:axId val="128482688"/>
        <c:extLst xmlns:c16r2="http://schemas.microsoft.com/office/drawing/2015/06/chart"/>
      </c:scatterChart>
      <c:valAx>
        <c:axId val="128480768"/>
        <c:scaling>
          <c:orientation val="minMax"/>
          <c:max val="10"/>
          <c:min val="4"/>
        </c:scaling>
        <c:delete val="0"/>
        <c:axPos val="b"/>
        <c:title>
          <c:tx>
            <c:rich>
              <a:bodyPr/>
              <a:lstStyle/>
              <a:p>
                <a:pPr>
                  <a:defRPr/>
                </a:pPr>
                <a:r>
                  <a:rPr lang="en-US"/>
                  <a:t>Drying time (h)</a:t>
                </a:r>
              </a:p>
            </c:rich>
          </c:tx>
          <c:layout>
            <c:manualLayout>
              <c:xMode val="edge"/>
              <c:yMode val="edge"/>
              <c:x val="0.43485954161587542"/>
              <c:y val="0.71193383770724117"/>
            </c:manualLayout>
          </c:layout>
          <c:overlay val="0"/>
        </c:title>
        <c:numFmt formatCode="General" sourceLinked="1"/>
        <c:majorTickMark val="none"/>
        <c:minorTickMark val="none"/>
        <c:tickLblPos val="nextTo"/>
        <c:spPr>
          <a:noFill/>
          <a:ln w="9525" cap="flat" cmpd="sng" algn="ctr">
            <a:solidFill>
              <a:schemeClr val="tx1"/>
            </a:solidFill>
            <a:prstDash val="solid"/>
            <a:round/>
          </a:ln>
          <a:effectLst/>
        </c:spPr>
        <c:txPr>
          <a:bodyPr rot="-60000000" vert="horz"/>
          <a:lstStyle/>
          <a:p>
            <a:pPr>
              <a:defRPr/>
            </a:pPr>
            <a:endParaRPr lang="en-US"/>
          </a:p>
        </c:txPr>
        <c:crossAx val="128482688"/>
        <c:crosses val="autoZero"/>
        <c:crossBetween val="midCat"/>
      </c:valAx>
      <c:valAx>
        <c:axId val="128482688"/>
        <c:scaling>
          <c:orientation val="minMax"/>
          <c:max val="40"/>
          <c:min val="25"/>
        </c:scaling>
        <c:delete val="0"/>
        <c:axPos val="l"/>
        <c:majorGridlines/>
        <c:title>
          <c:tx>
            <c:rich>
              <a:bodyPr rot="-5400000" vert="horz"/>
              <a:lstStyle/>
              <a:p>
                <a:pPr>
                  <a:defRPr/>
                </a:pPr>
                <a:r>
                  <a:rPr lang="en-US"/>
                  <a:t>Moisture content</a:t>
                </a:r>
              </a:p>
            </c:rich>
          </c:tx>
          <c:layout>
            <c:manualLayout>
              <c:xMode val="edge"/>
              <c:yMode val="edge"/>
              <c:x val="1.5905776212280901E-2"/>
              <c:y val="0.39868608207097644"/>
            </c:manualLayout>
          </c:layout>
          <c:overlay val="0"/>
        </c:title>
        <c:numFmt formatCode="General" sourceLinked="0"/>
        <c:majorTickMark val="none"/>
        <c:minorTickMark val="none"/>
        <c:tickLblPos val="nextTo"/>
        <c:spPr>
          <a:noFill/>
          <a:ln w="6350" cap="flat" cmpd="sng" algn="ctr">
            <a:noFill/>
            <a:prstDash val="solid"/>
            <a:round/>
          </a:ln>
          <a:effectLst/>
        </c:spPr>
        <c:txPr>
          <a:bodyPr rot="-60000000" vert="horz"/>
          <a:lstStyle/>
          <a:p>
            <a:pPr>
              <a:defRPr/>
            </a:pPr>
            <a:endParaRPr lang="en-US"/>
          </a:p>
        </c:txPr>
        <c:crossAx val="128480768"/>
        <c:crosses val="autoZero"/>
        <c:crossBetween val="midCat"/>
        <c:majorUnit val="5"/>
      </c:valAx>
      <c:spPr>
        <a:noFill/>
        <a:ln>
          <a:solidFill>
            <a:schemeClr val="tx1"/>
          </a:solidFill>
        </a:ln>
        <a:effectLst/>
      </c:spPr>
    </c:plotArea>
    <c:legend>
      <c:legendPos val="b"/>
      <c:layout/>
      <c:overlay val="0"/>
      <c:spPr>
        <a:solidFill>
          <a:schemeClr val="bg1"/>
        </a:solidFill>
      </c:spPr>
    </c:legend>
    <c:plotVisOnly val="1"/>
    <c:dispBlanksAs val="zero"/>
    <c:showDLblsOverMax val="0"/>
  </c:chart>
  <c:spPr>
    <a:solidFill>
      <a:schemeClr val="lt1"/>
    </a:solidFill>
    <a:ln w="15875" cap="flat" cmpd="sng" algn="ctr">
      <a:solidFill>
        <a:srgbClr val="B9C243"/>
      </a:solidFill>
      <a:prstDash val="solid"/>
      <a:round/>
    </a:ln>
    <a:effectLst/>
  </c:spPr>
  <c:txPr>
    <a:bodyPr/>
    <a:lstStyle/>
    <a:p>
      <a:pPr>
        <a:defRPr sz="1000" baseline="0"/>
      </a:pPr>
      <a:endParaRPr lang="en-US"/>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vert="horz"/>
          <a:lstStyle/>
          <a:p>
            <a:pPr algn="ctr">
              <a:defRPr/>
            </a:pPr>
            <a:r>
              <a:rPr lang="en-US"/>
              <a:t>Wood chips, P16, M55</a:t>
            </a:r>
          </a:p>
        </c:rich>
      </c:tx>
      <c:layout>
        <c:manualLayout>
          <c:xMode val="edge"/>
          <c:yMode val="edge"/>
          <c:x val="0.32236610021388651"/>
          <c:y val="3.8335207796098197E-2"/>
        </c:manualLayout>
      </c:layout>
      <c:overlay val="0"/>
      <c:spPr>
        <a:noFill/>
        <a:ln>
          <a:noFill/>
        </a:ln>
        <a:effectLst/>
      </c:spPr>
    </c:title>
    <c:autoTitleDeleted val="0"/>
    <c:plotArea>
      <c:layout>
        <c:manualLayout>
          <c:layoutTarget val="inner"/>
          <c:xMode val="edge"/>
          <c:yMode val="edge"/>
          <c:x val="0.14786814043642035"/>
          <c:y val="0.15050792030780694"/>
          <c:w val="0.77430210083572193"/>
          <c:h val="0.49438478452689488"/>
        </c:manualLayout>
      </c:layout>
      <c:scatterChart>
        <c:scatterStyle val="smoothMarker"/>
        <c:varyColors val="0"/>
        <c:ser>
          <c:idx val="0"/>
          <c:order val="0"/>
          <c:tx>
            <c:strRef>
              <c:f>'25353-3'!$N$4:$N$5</c:f>
              <c:strCache>
                <c:ptCount val="1"/>
                <c:pt idx="0">
                  <c:v>Oven</c:v>
                </c:pt>
              </c:strCache>
            </c:strRef>
          </c:tx>
          <c:spPr>
            <a:ln w="19050" cap="rnd" cmpd="sng" algn="ctr">
              <a:solidFill>
                <a:srgbClr val="B9C243"/>
              </a:solidFill>
              <a:prstDash val="solid"/>
              <a:round/>
            </a:ln>
            <a:effectLst/>
          </c:spPr>
          <c:marker>
            <c:symbol val="diamond"/>
            <c:size val="5"/>
            <c:spPr>
              <a:solidFill>
                <a:srgbClr val="B9C243"/>
              </a:solidFill>
              <a:ln w="6350" cap="flat" cmpd="sng" algn="ctr">
                <a:solidFill>
                  <a:srgbClr val="B9C243"/>
                </a:solidFill>
                <a:prstDash val="solid"/>
                <a:round/>
              </a:ln>
              <a:effectLst/>
            </c:spPr>
          </c:marker>
          <c:dLbls>
            <c:delete val="1"/>
          </c:dLbls>
          <c:xVal>
            <c:numRef>
              <c:f>'25353-3'!$B$6:$B$9</c:f>
              <c:numCache>
                <c:formatCode>General</c:formatCode>
                <c:ptCount val="4"/>
                <c:pt idx="0">
                  <c:v>4</c:v>
                </c:pt>
                <c:pt idx="1">
                  <c:v>6</c:v>
                </c:pt>
                <c:pt idx="2">
                  <c:v>8</c:v>
                </c:pt>
                <c:pt idx="3">
                  <c:v>10</c:v>
                </c:pt>
              </c:numCache>
            </c:numRef>
          </c:xVal>
          <c:yVal>
            <c:numRef>
              <c:f>'25353-3'!$N$7:$N$10</c:f>
              <c:numCache>
                <c:formatCode>0.0</c:formatCode>
                <c:ptCount val="4"/>
                <c:pt idx="0">
                  <c:v>54.859467882495537</c:v>
                </c:pt>
                <c:pt idx="1">
                  <c:v>56.383101517862301</c:v>
                </c:pt>
                <c:pt idx="2">
                  <c:v>56.502856813066302</c:v>
                </c:pt>
                <c:pt idx="3">
                  <c:v>56.495642638656427</c:v>
                </c:pt>
              </c:numCache>
            </c:numRef>
          </c:yVal>
          <c:smooth val="1"/>
          <c:extLst xmlns:c16r2="http://schemas.microsoft.com/office/drawing/2015/06/chart">
            <c:ext xmlns:c16="http://schemas.microsoft.com/office/drawing/2014/chart" uri="{C3380CC4-5D6E-409C-BE32-E72D297353CC}">
              <c16:uniqueId val="{00000000-ACBB-4FDF-BDD3-2D19C68D8BA2}"/>
            </c:ext>
          </c:extLst>
        </c:ser>
        <c:ser>
          <c:idx val="2"/>
          <c:order val="1"/>
          <c:tx>
            <c:strRef>
              <c:f>'25353-3'!$O$4:$O$5</c:f>
              <c:strCache>
                <c:ptCount val="1"/>
                <c:pt idx="0">
                  <c:v>Drying cabinet</c:v>
                </c:pt>
              </c:strCache>
            </c:strRef>
          </c:tx>
          <c:spPr>
            <a:ln>
              <a:solidFill>
                <a:schemeClr val="accent6">
                  <a:lumMod val="50000"/>
                </a:schemeClr>
              </a:solidFill>
            </a:ln>
          </c:spPr>
          <c:marker>
            <c:symbol val="triangle"/>
            <c:size val="5"/>
            <c:spPr>
              <a:solidFill>
                <a:schemeClr val="accent6">
                  <a:lumMod val="50000"/>
                </a:schemeClr>
              </a:solidFill>
              <a:ln>
                <a:solidFill>
                  <a:schemeClr val="accent6">
                    <a:lumMod val="50000"/>
                  </a:schemeClr>
                </a:solidFill>
              </a:ln>
            </c:spPr>
          </c:marker>
          <c:dLbls>
            <c:delete val="1"/>
          </c:dLbls>
          <c:xVal>
            <c:numRef>
              <c:f>'25353-3'!$B$6:$B$9</c:f>
              <c:numCache>
                <c:formatCode>General</c:formatCode>
                <c:ptCount val="4"/>
                <c:pt idx="0">
                  <c:v>4</c:v>
                </c:pt>
                <c:pt idx="1">
                  <c:v>6</c:v>
                </c:pt>
                <c:pt idx="2">
                  <c:v>8</c:v>
                </c:pt>
                <c:pt idx="3">
                  <c:v>10</c:v>
                </c:pt>
              </c:numCache>
            </c:numRef>
          </c:xVal>
          <c:yVal>
            <c:numRef>
              <c:f>'25353-3'!$O$7:$O$10</c:f>
              <c:numCache>
                <c:formatCode>0.0</c:formatCode>
                <c:ptCount val="4"/>
                <c:pt idx="0">
                  <c:v>53.399304732559038</c:v>
                </c:pt>
                <c:pt idx="1">
                  <c:v>54.175555028837799</c:v>
                </c:pt>
                <c:pt idx="2">
                  <c:v>54.181480603618546</c:v>
                </c:pt>
                <c:pt idx="3">
                  <c:v>54.179505412024966</c:v>
                </c:pt>
              </c:numCache>
            </c:numRef>
          </c:yVal>
          <c:smooth val="1"/>
          <c:extLst xmlns:c16r2="http://schemas.microsoft.com/office/drawing/2015/06/chart">
            <c:ext xmlns:c16="http://schemas.microsoft.com/office/drawing/2014/chart" uri="{C3380CC4-5D6E-409C-BE32-E72D297353CC}">
              <c16:uniqueId val="{00000001-ACBB-4FDF-BDD3-2D19C68D8BA2}"/>
            </c:ext>
          </c:extLst>
        </c:ser>
        <c:ser>
          <c:idx val="1"/>
          <c:order val="2"/>
          <c:tx>
            <c:strRef>
              <c:f>'25353-3'!$P$4:$P$5</c:f>
              <c:strCache>
                <c:ptCount val="1"/>
                <c:pt idx="0">
                  <c:v>Reference  (24h, drying cabinet)</c:v>
                </c:pt>
              </c:strCache>
            </c:strRef>
          </c:tx>
          <c:marker>
            <c:symbol val="none"/>
          </c:marker>
          <c:dLbls>
            <c:delete val="1"/>
          </c:dLbls>
          <c:xVal>
            <c:numRef>
              <c:f>'25353-3'!$M$6:$M$11</c:f>
              <c:numCache>
                <c:formatCode>General</c:formatCode>
                <c:ptCount val="6"/>
                <c:pt idx="0">
                  <c:v>0</c:v>
                </c:pt>
                <c:pt idx="1">
                  <c:v>4</c:v>
                </c:pt>
                <c:pt idx="2">
                  <c:v>6</c:v>
                </c:pt>
                <c:pt idx="3">
                  <c:v>8</c:v>
                </c:pt>
                <c:pt idx="4">
                  <c:v>10</c:v>
                </c:pt>
                <c:pt idx="5">
                  <c:v>24</c:v>
                </c:pt>
              </c:numCache>
            </c:numRef>
          </c:xVal>
          <c:yVal>
            <c:numRef>
              <c:f>'25353-3'!$P$6:$P$11</c:f>
              <c:numCache>
                <c:formatCode>0.0</c:formatCode>
                <c:ptCount val="6"/>
                <c:pt idx="0">
                  <c:v>55.636767478498939</c:v>
                </c:pt>
                <c:pt idx="1">
                  <c:v>55.636767478498939</c:v>
                </c:pt>
                <c:pt idx="2">
                  <c:v>55.636767478498939</c:v>
                </c:pt>
                <c:pt idx="3">
                  <c:v>55.636767478498939</c:v>
                </c:pt>
                <c:pt idx="4">
                  <c:v>55.636767478498939</c:v>
                </c:pt>
                <c:pt idx="5">
                  <c:v>55.636767478498939</c:v>
                </c:pt>
              </c:numCache>
            </c:numRef>
          </c:yVal>
          <c:smooth val="1"/>
          <c:extLst xmlns:c16r2="http://schemas.microsoft.com/office/drawing/2015/06/chart">
            <c:ext xmlns:c16="http://schemas.microsoft.com/office/drawing/2014/chart" uri="{C3380CC4-5D6E-409C-BE32-E72D297353CC}">
              <c16:uniqueId val="{00000002-ACBB-4FDF-BDD3-2D19C68D8BA2}"/>
            </c:ext>
          </c:extLst>
        </c:ser>
        <c:dLbls>
          <c:dLblPos val="t"/>
          <c:showLegendKey val="0"/>
          <c:showVal val="1"/>
          <c:showCatName val="0"/>
          <c:showSerName val="0"/>
          <c:showPercent val="0"/>
          <c:showBubbleSize val="0"/>
        </c:dLbls>
        <c:axId val="128570880"/>
        <c:axId val="128572800"/>
        <c:extLst xmlns:c16r2="http://schemas.microsoft.com/office/drawing/2015/06/chart"/>
      </c:scatterChart>
      <c:valAx>
        <c:axId val="128570880"/>
        <c:scaling>
          <c:orientation val="minMax"/>
          <c:max val="10"/>
          <c:min val="4"/>
        </c:scaling>
        <c:delete val="0"/>
        <c:axPos val="b"/>
        <c:title>
          <c:tx>
            <c:rich>
              <a:bodyPr/>
              <a:lstStyle/>
              <a:p>
                <a:pPr>
                  <a:defRPr/>
                </a:pPr>
                <a:r>
                  <a:rPr lang="en-US"/>
                  <a:t>Drying time (h)</a:t>
                </a:r>
              </a:p>
            </c:rich>
          </c:tx>
          <c:layout>
            <c:manualLayout>
              <c:xMode val="edge"/>
              <c:yMode val="edge"/>
              <c:x val="0.40347878847780017"/>
              <c:y val="0.72111061337330762"/>
            </c:manualLayout>
          </c:layout>
          <c:overlay val="0"/>
        </c:title>
        <c:numFmt formatCode="General" sourceLinked="1"/>
        <c:majorTickMark val="none"/>
        <c:minorTickMark val="none"/>
        <c:tickLblPos val="nextTo"/>
        <c:spPr>
          <a:noFill/>
          <a:ln w="9525" cap="flat" cmpd="sng" algn="ctr">
            <a:solidFill>
              <a:schemeClr val="tx1"/>
            </a:solidFill>
            <a:prstDash val="solid"/>
            <a:round/>
          </a:ln>
          <a:effectLst/>
        </c:spPr>
        <c:txPr>
          <a:bodyPr rot="-60000000" vert="horz"/>
          <a:lstStyle/>
          <a:p>
            <a:pPr>
              <a:defRPr/>
            </a:pPr>
            <a:endParaRPr lang="en-US"/>
          </a:p>
        </c:txPr>
        <c:crossAx val="128572800"/>
        <c:crosses val="autoZero"/>
        <c:crossBetween val="midCat"/>
      </c:valAx>
      <c:valAx>
        <c:axId val="128572800"/>
        <c:scaling>
          <c:orientation val="minMax"/>
          <c:max val="60"/>
          <c:min val="40"/>
        </c:scaling>
        <c:delete val="0"/>
        <c:axPos val="l"/>
        <c:majorGridlines/>
        <c:title>
          <c:tx>
            <c:rich>
              <a:bodyPr rot="-5400000" vert="horz"/>
              <a:lstStyle/>
              <a:p>
                <a:pPr>
                  <a:defRPr/>
                </a:pPr>
                <a:r>
                  <a:rPr lang="en-US"/>
                  <a:t>Moisture content</a:t>
                </a:r>
              </a:p>
            </c:rich>
          </c:tx>
          <c:layout>
            <c:manualLayout>
              <c:xMode val="edge"/>
              <c:yMode val="edge"/>
              <c:x val="1.5905776212280901E-2"/>
              <c:y val="0.39868608207097644"/>
            </c:manualLayout>
          </c:layout>
          <c:overlay val="0"/>
        </c:title>
        <c:numFmt formatCode="General" sourceLinked="0"/>
        <c:majorTickMark val="none"/>
        <c:minorTickMark val="none"/>
        <c:tickLblPos val="nextTo"/>
        <c:spPr>
          <a:noFill/>
          <a:ln w="6350" cap="flat" cmpd="sng" algn="ctr">
            <a:noFill/>
            <a:prstDash val="solid"/>
            <a:round/>
          </a:ln>
          <a:effectLst/>
        </c:spPr>
        <c:txPr>
          <a:bodyPr rot="-60000000" vert="horz"/>
          <a:lstStyle/>
          <a:p>
            <a:pPr>
              <a:defRPr/>
            </a:pPr>
            <a:endParaRPr lang="en-US"/>
          </a:p>
        </c:txPr>
        <c:crossAx val="128570880"/>
        <c:crosses val="autoZero"/>
        <c:crossBetween val="midCat"/>
        <c:majorUnit val="5"/>
      </c:valAx>
      <c:spPr>
        <a:noFill/>
        <a:ln>
          <a:solidFill>
            <a:schemeClr val="tx1"/>
          </a:solidFill>
        </a:ln>
        <a:effectLst/>
      </c:spPr>
    </c:plotArea>
    <c:legend>
      <c:legendPos val="b"/>
      <c:layout/>
      <c:overlay val="0"/>
      <c:spPr>
        <a:solidFill>
          <a:schemeClr val="bg1"/>
        </a:solidFill>
      </c:spPr>
    </c:legend>
    <c:plotVisOnly val="1"/>
    <c:dispBlanksAs val="zero"/>
    <c:showDLblsOverMax val="0"/>
  </c:chart>
  <c:spPr>
    <a:solidFill>
      <a:schemeClr val="lt1"/>
    </a:solidFill>
    <a:ln w="15875" cap="flat" cmpd="sng" algn="ctr">
      <a:solidFill>
        <a:srgbClr val="B9C243"/>
      </a:solidFill>
      <a:prstDash val="solid"/>
      <a:round/>
    </a:ln>
    <a:effectLst/>
  </c:spPr>
  <c:txPr>
    <a:bodyPr/>
    <a:lstStyle/>
    <a:p>
      <a:pPr>
        <a:defRPr sz="1000" baseline="0"/>
      </a:pPr>
      <a:endParaRPr lang="en-US"/>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vert="horz"/>
          <a:lstStyle/>
          <a:p>
            <a:pPr algn="ctr">
              <a:defRPr/>
            </a:pPr>
            <a:r>
              <a:rPr lang="en-US"/>
              <a:t>Wood chips, P31, M35, sample 2</a:t>
            </a:r>
          </a:p>
        </c:rich>
      </c:tx>
      <c:layout>
        <c:manualLayout>
          <c:xMode val="edge"/>
          <c:yMode val="edge"/>
          <c:x val="0.32236610021388651"/>
          <c:y val="3.8335207796098197E-2"/>
        </c:manualLayout>
      </c:layout>
      <c:overlay val="0"/>
      <c:spPr>
        <a:noFill/>
        <a:ln>
          <a:noFill/>
        </a:ln>
        <a:effectLst/>
      </c:spPr>
    </c:title>
    <c:autoTitleDeleted val="0"/>
    <c:plotArea>
      <c:layout>
        <c:manualLayout>
          <c:layoutTarget val="inner"/>
          <c:xMode val="edge"/>
          <c:yMode val="edge"/>
          <c:x val="0.14786814043642035"/>
          <c:y val="0.15050792030780694"/>
          <c:w val="0.77430210083572193"/>
          <c:h val="0.4947211325208723"/>
        </c:manualLayout>
      </c:layout>
      <c:scatterChart>
        <c:scatterStyle val="smoothMarker"/>
        <c:varyColors val="0"/>
        <c:ser>
          <c:idx val="0"/>
          <c:order val="0"/>
          <c:tx>
            <c:strRef>
              <c:f>'26125-2'!$N$4:$N$5</c:f>
              <c:strCache>
                <c:ptCount val="1"/>
                <c:pt idx="0">
                  <c:v>Oven</c:v>
                </c:pt>
              </c:strCache>
            </c:strRef>
          </c:tx>
          <c:spPr>
            <a:ln w="19050" cap="rnd" cmpd="sng" algn="ctr">
              <a:solidFill>
                <a:srgbClr val="B9C243"/>
              </a:solidFill>
              <a:prstDash val="solid"/>
              <a:round/>
            </a:ln>
            <a:effectLst/>
          </c:spPr>
          <c:marker>
            <c:symbol val="diamond"/>
            <c:size val="5"/>
            <c:spPr>
              <a:solidFill>
                <a:srgbClr val="B9C243"/>
              </a:solidFill>
              <a:ln w="6350" cap="flat" cmpd="sng" algn="ctr">
                <a:solidFill>
                  <a:srgbClr val="B9C243"/>
                </a:solidFill>
                <a:prstDash val="solid"/>
                <a:round/>
              </a:ln>
              <a:effectLst/>
            </c:spPr>
          </c:marker>
          <c:dLbls>
            <c:delete val="1"/>
          </c:dLbls>
          <c:xVal>
            <c:numRef>
              <c:f>'26125-2'!$B$6:$B$9</c:f>
              <c:numCache>
                <c:formatCode>General</c:formatCode>
                <c:ptCount val="4"/>
                <c:pt idx="0">
                  <c:v>4</c:v>
                </c:pt>
                <c:pt idx="1">
                  <c:v>6</c:v>
                </c:pt>
                <c:pt idx="2">
                  <c:v>8</c:v>
                </c:pt>
                <c:pt idx="3">
                  <c:v>10</c:v>
                </c:pt>
              </c:numCache>
            </c:numRef>
          </c:xVal>
          <c:yVal>
            <c:numRef>
              <c:f>'26125-2'!$N$7:$N$10</c:f>
              <c:numCache>
                <c:formatCode>0.0</c:formatCode>
                <c:ptCount val="4"/>
                <c:pt idx="0">
                  <c:v>33.754311052718009</c:v>
                </c:pt>
                <c:pt idx="1">
                  <c:v>34.935128921005074</c:v>
                </c:pt>
                <c:pt idx="2">
                  <c:v>35.258663163080953</c:v>
                </c:pt>
                <c:pt idx="3">
                  <c:v>35.263590080472973</c:v>
                </c:pt>
              </c:numCache>
            </c:numRef>
          </c:yVal>
          <c:smooth val="1"/>
          <c:extLst xmlns:c16r2="http://schemas.microsoft.com/office/drawing/2015/06/chart">
            <c:ext xmlns:c16="http://schemas.microsoft.com/office/drawing/2014/chart" uri="{C3380CC4-5D6E-409C-BE32-E72D297353CC}">
              <c16:uniqueId val="{00000000-ACBB-4FDF-BDD3-2D19C68D8BA2}"/>
            </c:ext>
          </c:extLst>
        </c:ser>
        <c:ser>
          <c:idx val="2"/>
          <c:order val="1"/>
          <c:tx>
            <c:strRef>
              <c:f>'26125-2'!$O$4:$O$5</c:f>
              <c:strCache>
                <c:ptCount val="1"/>
                <c:pt idx="0">
                  <c:v>Drying cabinet</c:v>
                </c:pt>
              </c:strCache>
            </c:strRef>
          </c:tx>
          <c:spPr>
            <a:ln>
              <a:solidFill>
                <a:schemeClr val="accent6">
                  <a:lumMod val="50000"/>
                </a:schemeClr>
              </a:solidFill>
            </a:ln>
          </c:spPr>
          <c:marker>
            <c:symbol val="triangle"/>
            <c:size val="5"/>
            <c:spPr>
              <a:solidFill>
                <a:schemeClr val="accent6">
                  <a:lumMod val="50000"/>
                </a:schemeClr>
              </a:solidFill>
              <a:ln>
                <a:solidFill>
                  <a:schemeClr val="accent6">
                    <a:lumMod val="50000"/>
                  </a:schemeClr>
                </a:solidFill>
              </a:ln>
            </c:spPr>
          </c:marker>
          <c:dLbls>
            <c:delete val="1"/>
          </c:dLbls>
          <c:xVal>
            <c:numRef>
              <c:f>'26125-2'!$B$6:$B$9</c:f>
              <c:numCache>
                <c:formatCode>General</c:formatCode>
                <c:ptCount val="4"/>
                <c:pt idx="0">
                  <c:v>4</c:v>
                </c:pt>
                <c:pt idx="1">
                  <c:v>6</c:v>
                </c:pt>
                <c:pt idx="2">
                  <c:v>8</c:v>
                </c:pt>
                <c:pt idx="3">
                  <c:v>10</c:v>
                </c:pt>
              </c:numCache>
            </c:numRef>
          </c:xVal>
          <c:yVal>
            <c:numRef>
              <c:f>'26125-2'!$O$7:$O$10</c:f>
              <c:numCache>
                <c:formatCode>0.0</c:formatCode>
                <c:ptCount val="4"/>
                <c:pt idx="0">
                  <c:v>33.555979643765916</c:v>
                </c:pt>
                <c:pt idx="1">
                  <c:v>34.632103477523323</c:v>
                </c:pt>
                <c:pt idx="2">
                  <c:v>34.766398077466775</c:v>
                </c:pt>
                <c:pt idx="3">
                  <c:v>34.861817924795034</c:v>
                </c:pt>
              </c:numCache>
            </c:numRef>
          </c:yVal>
          <c:smooth val="1"/>
          <c:extLst xmlns:c16r2="http://schemas.microsoft.com/office/drawing/2015/06/chart">
            <c:ext xmlns:c16="http://schemas.microsoft.com/office/drawing/2014/chart" uri="{C3380CC4-5D6E-409C-BE32-E72D297353CC}">
              <c16:uniqueId val="{00000001-ACBB-4FDF-BDD3-2D19C68D8BA2}"/>
            </c:ext>
          </c:extLst>
        </c:ser>
        <c:ser>
          <c:idx val="1"/>
          <c:order val="2"/>
          <c:tx>
            <c:strRef>
              <c:f>'26125-2'!$P$4:$P$5</c:f>
              <c:strCache>
                <c:ptCount val="1"/>
                <c:pt idx="0">
                  <c:v>Reference  (24h, drying cabinet)</c:v>
                </c:pt>
              </c:strCache>
            </c:strRef>
          </c:tx>
          <c:marker>
            <c:symbol val="none"/>
          </c:marker>
          <c:dLbls>
            <c:delete val="1"/>
          </c:dLbls>
          <c:xVal>
            <c:numRef>
              <c:f>'26125-2'!$M$6:$M$11</c:f>
              <c:numCache>
                <c:formatCode>General</c:formatCode>
                <c:ptCount val="6"/>
                <c:pt idx="0">
                  <c:v>0</c:v>
                </c:pt>
                <c:pt idx="1">
                  <c:v>4</c:v>
                </c:pt>
                <c:pt idx="2">
                  <c:v>6</c:v>
                </c:pt>
                <c:pt idx="3">
                  <c:v>8</c:v>
                </c:pt>
                <c:pt idx="4">
                  <c:v>10</c:v>
                </c:pt>
                <c:pt idx="5">
                  <c:v>24</c:v>
                </c:pt>
              </c:numCache>
            </c:numRef>
          </c:xVal>
          <c:yVal>
            <c:numRef>
              <c:f>'26125-2'!$P$6:$P$11</c:f>
              <c:numCache>
                <c:formatCode>0.0</c:formatCode>
                <c:ptCount val="6"/>
                <c:pt idx="0">
                  <c:v>34.9</c:v>
                </c:pt>
                <c:pt idx="1">
                  <c:v>34.9</c:v>
                </c:pt>
                <c:pt idx="2">
                  <c:v>34.9</c:v>
                </c:pt>
                <c:pt idx="3">
                  <c:v>34.9</c:v>
                </c:pt>
                <c:pt idx="4">
                  <c:v>34.9</c:v>
                </c:pt>
                <c:pt idx="5">
                  <c:v>34.9</c:v>
                </c:pt>
              </c:numCache>
            </c:numRef>
          </c:yVal>
          <c:smooth val="1"/>
          <c:extLst xmlns:c16r2="http://schemas.microsoft.com/office/drawing/2015/06/chart">
            <c:ext xmlns:c16="http://schemas.microsoft.com/office/drawing/2014/chart" uri="{C3380CC4-5D6E-409C-BE32-E72D297353CC}">
              <c16:uniqueId val="{00000002-ACBB-4FDF-BDD3-2D19C68D8BA2}"/>
            </c:ext>
          </c:extLst>
        </c:ser>
        <c:dLbls>
          <c:dLblPos val="t"/>
          <c:showLegendKey val="0"/>
          <c:showVal val="1"/>
          <c:showCatName val="0"/>
          <c:showSerName val="0"/>
          <c:showPercent val="0"/>
          <c:showBubbleSize val="0"/>
        </c:dLbls>
        <c:axId val="128613760"/>
        <c:axId val="128620032"/>
        <c:extLst xmlns:c16r2="http://schemas.microsoft.com/office/drawing/2015/06/chart"/>
      </c:scatterChart>
      <c:valAx>
        <c:axId val="128613760"/>
        <c:scaling>
          <c:orientation val="minMax"/>
          <c:max val="10"/>
          <c:min val="4"/>
        </c:scaling>
        <c:delete val="0"/>
        <c:axPos val="b"/>
        <c:title>
          <c:tx>
            <c:rich>
              <a:bodyPr/>
              <a:lstStyle/>
              <a:p>
                <a:pPr>
                  <a:defRPr/>
                </a:pPr>
                <a:r>
                  <a:rPr lang="en-US"/>
                  <a:t>Drying time (h)</a:t>
                </a:r>
              </a:p>
            </c:rich>
          </c:tx>
          <c:layout>
            <c:manualLayout>
              <c:xMode val="edge"/>
              <c:yMode val="edge"/>
              <c:x val="0.37907153603707489"/>
              <c:y val="0.70580684460313148"/>
            </c:manualLayout>
          </c:layout>
          <c:overlay val="0"/>
        </c:title>
        <c:numFmt formatCode="General" sourceLinked="1"/>
        <c:majorTickMark val="none"/>
        <c:minorTickMark val="none"/>
        <c:tickLblPos val="nextTo"/>
        <c:spPr>
          <a:noFill/>
          <a:ln w="9525" cap="flat" cmpd="sng" algn="ctr">
            <a:solidFill>
              <a:schemeClr val="tx1"/>
            </a:solidFill>
            <a:prstDash val="solid"/>
            <a:round/>
          </a:ln>
          <a:effectLst/>
        </c:spPr>
        <c:txPr>
          <a:bodyPr rot="-60000000" vert="horz"/>
          <a:lstStyle/>
          <a:p>
            <a:pPr>
              <a:defRPr/>
            </a:pPr>
            <a:endParaRPr lang="en-US"/>
          </a:p>
        </c:txPr>
        <c:crossAx val="128620032"/>
        <c:crosses val="autoZero"/>
        <c:crossBetween val="midCat"/>
      </c:valAx>
      <c:valAx>
        <c:axId val="128620032"/>
        <c:scaling>
          <c:orientation val="minMax"/>
          <c:max val="40"/>
          <c:min val="25"/>
        </c:scaling>
        <c:delete val="0"/>
        <c:axPos val="l"/>
        <c:majorGridlines/>
        <c:title>
          <c:tx>
            <c:rich>
              <a:bodyPr rot="-5400000" vert="horz"/>
              <a:lstStyle/>
              <a:p>
                <a:pPr>
                  <a:defRPr/>
                </a:pPr>
                <a:r>
                  <a:rPr lang="en-US"/>
                  <a:t>Moisture content</a:t>
                </a:r>
              </a:p>
            </c:rich>
          </c:tx>
          <c:layout>
            <c:manualLayout>
              <c:xMode val="edge"/>
              <c:yMode val="edge"/>
              <c:x val="1.5905776212280901E-2"/>
              <c:y val="0.39868608207097644"/>
            </c:manualLayout>
          </c:layout>
          <c:overlay val="0"/>
        </c:title>
        <c:numFmt formatCode="General" sourceLinked="0"/>
        <c:majorTickMark val="none"/>
        <c:minorTickMark val="none"/>
        <c:tickLblPos val="nextTo"/>
        <c:spPr>
          <a:noFill/>
          <a:ln w="6350" cap="flat" cmpd="sng" algn="ctr">
            <a:noFill/>
            <a:prstDash val="solid"/>
            <a:round/>
          </a:ln>
          <a:effectLst/>
        </c:spPr>
        <c:txPr>
          <a:bodyPr rot="-60000000" vert="horz"/>
          <a:lstStyle/>
          <a:p>
            <a:pPr>
              <a:defRPr/>
            </a:pPr>
            <a:endParaRPr lang="en-US"/>
          </a:p>
        </c:txPr>
        <c:crossAx val="128613760"/>
        <c:crosses val="autoZero"/>
        <c:crossBetween val="midCat"/>
        <c:majorUnit val="5"/>
      </c:valAx>
      <c:spPr>
        <a:noFill/>
        <a:ln>
          <a:solidFill>
            <a:schemeClr val="tx1"/>
          </a:solidFill>
        </a:ln>
        <a:effectLst/>
      </c:spPr>
    </c:plotArea>
    <c:legend>
      <c:legendPos val="b"/>
      <c:layout/>
      <c:overlay val="0"/>
      <c:spPr>
        <a:solidFill>
          <a:schemeClr val="bg1"/>
        </a:solidFill>
      </c:spPr>
    </c:legend>
    <c:plotVisOnly val="1"/>
    <c:dispBlanksAs val="zero"/>
    <c:showDLblsOverMax val="0"/>
  </c:chart>
  <c:spPr>
    <a:solidFill>
      <a:schemeClr val="lt1"/>
    </a:solidFill>
    <a:ln w="15875" cap="flat" cmpd="sng" algn="ctr">
      <a:solidFill>
        <a:srgbClr val="B9C243"/>
      </a:solidFill>
      <a:prstDash val="solid"/>
      <a:round/>
    </a:ln>
    <a:effectLst/>
  </c:spPr>
  <c:txPr>
    <a:bodyPr/>
    <a:lstStyle/>
    <a:p>
      <a:pPr>
        <a:defRPr sz="1000" baseline="0"/>
      </a:pPr>
      <a:endParaRPr lang="en-US"/>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de-DE"/>
              <a:t>Main fraction</a:t>
            </a:r>
          </a:p>
        </c:rich>
      </c:tx>
      <c:layout/>
      <c:overlay val="1"/>
    </c:title>
    <c:autoTitleDeleted val="0"/>
    <c:plotArea>
      <c:layout>
        <c:manualLayout>
          <c:layoutTarget val="inner"/>
          <c:xMode val="edge"/>
          <c:yMode val="edge"/>
          <c:x val="0.17592185799957716"/>
          <c:y val="0.13510818398280261"/>
          <c:w val="0.75827931871973764"/>
          <c:h val="0.69528929243473336"/>
        </c:manualLayout>
      </c:layout>
      <c:scatterChart>
        <c:scatterStyle val="smoothMarker"/>
        <c:varyColors val="0"/>
        <c:ser>
          <c:idx val="0"/>
          <c:order val="0"/>
          <c:tx>
            <c:v>P16; mean, n = 29</c:v>
          </c:tx>
          <c:spPr>
            <a:ln>
              <a:solidFill>
                <a:srgbClr val="768087"/>
              </a:solidFill>
            </a:ln>
          </c:spPr>
          <c:marker>
            <c:spPr>
              <a:solidFill>
                <a:srgbClr val="768087"/>
              </a:solidFill>
            </c:spPr>
          </c:marker>
          <c:xVal>
            <c:numRef>
              <c:f>'Man-Sieb-gesamt'!$AS$249:$AX$249</c:f>
              <c:numCache>
                <c:formatCode>General</c:formatCode>
                <c:ptCount val="6"/>
                <c:pt idx="0">
                  <c:v>1</c:v>
                </c:pt>
                <c:pt idx="1">
                  <c:v>2</c:v>
                </c:pt>
                <c:pt idx="2">
                  <c:v>3</c:v>
                </c:pt>
                <c:pt idx="3">
                  <c:v>4</c:v>
                </c:pt>
                <c:pt idx="4">
                  <c:v>9</c:v>
                </c:pt>
                <c:pt idx="5">
                  <c:v>14</c:v>
                </c:pt>
              </c:numCache>
            </c:numRef>
          </c:xVal>
          <c:yVal>
            <c:numRef>
              <c:f>'Man-Sieb-gesamt'!$AS$255:$AX$255</c:f>
              <c:numCache>
                <c:formatCode>0.0</c:formatCode>
                <c:ptCount val="6"/>
                <c:pt idx="0">
                  <c:v>-5.4243170040940036</c:v>
                </c:pt>
                <c:pt idx="1">
                  <c:v>-2.55972846570958</c:v>
                </c:pt>
                <c:pt idx="2">
                  <c:v>-1.4554464362193276</c:v>
                </c:pt>
                <c:pt idx="3">
                  <c:v>-1.0036681696718823</c:v>
                </c:pt>
                <c:pt idx="4">
                  <c:v>-0.2787384083609365</c:v>
                </c:pt>
                <c:pt idx="5">
                  <c:v>0</c:v>
                </c:pt>
              </c:numCache>
            </c:numRef>
          </c:yVal>
          <c:smooth val="1"/>
        </c:ser>
        <c:ser>
          <c:idx val="1"/>
          <c:order val="1"/>
          <c:tx>
            <c:v>P31; mean, n = 21</c:v>
          </c:tx>
          <c:spPr>
            <a:ln>
              <a:solidFill>
                <a:srgbClr val="B9C243"/>
              </a:solidFill>
            </a:ln>
          </c:spPr>
          <c:marker>
            <c:spPr>
              <a:solidFill>
                <a:srgbClr val="B9C243"/>
              </a:solidFill>
              <a:ln>
                <a:solidFill>
                  <a:srgbClr val="B9C243"/>
                </a:solidFill>
              </a:ln>
            </c:spPr>
          </c:marker>
          <c:xVal>
            <c:numRef>
              <c:f>'Man-Sieb-gesamt'!$AS$249:$AX$249</c:f>
              <c:numCache>
                <c:formatCode>General</c:formatCode>
                <c:ptCount val="6"/>
                <c:pt idx="0">
                  <c:v>1</c:v>
                </c:pt>
                <c:pt idx="1">
                  <c:v>2</c:v>
                </c:pt>
                <c:pt idx="2">
                  <c:v>3</c:v>
                </c:pt>
                <c:pt idx="3">
                  <c:v>4</c:v>
                </c:pt>
                <c:pt idx="4">
                  <c:v>9</c:v>
                </c:pt>
                <c:pt idx="5">
                  <c:v>14</c:v>
                </c:pt>
              </c:numCache>
            </c:numRef>
          </c:xVal>
          <c:yVal>
            <c:numRef>
              <c:f>'Man-Sieb-gesamt'!$AS$256:$AX$256</c:f>
              <c:numCache>
                <c:formatCode>0.0</c:formatCode>
                <c:ptCount val="6"/>
                <c:pt idx="0">
                  <c:v>-1.4321989025490445</c:v>
                </c:pt>
                <c:pt idx="1">
                  <c:v>-0.47783182946786429</c:v>
                </c:pt>
                <c:pt idx="2">
                  <c:v>7.1436577299990867E-2</c:v>
                </c:pt>
                <c:pt idx="3">
                  <c:v>0.33336418691439551</c:v>
                </c:pt>
                <c:pt idx="4">
                  <c:v>9.4764153578780833E-2</c:v>
                </c:pt>
                <c:pt idx="5">
                  <c:v>0</c:v>
                </c:pt>
              </c:numCache>
            </c:numRef>
          </c:yVal>
          <c:smooth val="1"/>
        </c:ser>
        <c:ser>
          <c:idx val="2"/>
          <c:order val="2"/>
          <c:tx>
            <c:v>P45; mean, n = 6</c:v>
          </c:tx>
          <c:spPr>
            <a:ln>
              <a:solidFill>
                <a:srgbClr val="60676C"/>
              </a:solidFill>
            </a:ln>
          </c:spPr>
          <c:marker>
            <c:spPr>
              <a:solidFill>
                <a:srgbClr val="60676C"/>
              </a:solidFill>
              <a:ln>
                <a:solidFill>
                  <a:srgbClr val="60676C"/>
                </a:solidFill>
              </a:ln>
            </c:spPr>
          </c:marker>
          <c:xVal>
            <c:numRef>
              <c:f>'Man-Sieb-gesamt'!$AS$249:$AX$249</c:f>
              <c:numCache>
                <c:formatCode>General</c:formatCode>
                <c:ptCount val="6"/>
                <c:pt idx="0">
                  <c:v>1</c:v>
                </c:pt>
                <c:pt idx="1">
                  <c:v>2</c:v>
                </c:pt>
                <c:pt idx="2">
                  <c:v>3</c:v>
                </c:pt>
                <c:pt idx="3">
                  <c:v>4</c:v>
                </c:pt>
                <c:pt idx="4">
                  <c:v>9</c:v>
                </c:pt>
                <c:pt idx="5">
                  <c:v>14</c:v>
                </c:pt>
              </c:numCache>
            </c:numRef>
          </c:xVal>
          <c:yVal>
            <c:numRef>
              <c:f>'Man-Sieb-gesamt'!$AS$257:$AX$257</c:f>
              <c:numCache>
                <c:formatCode>0.0</c:formatCode>
                <c:ptCount val="6"/>
                <c:pt idx="0">
                  <c:v>1.656209123866742</c:v>
                </c:pt>
                <c:pt idx="1">
                  <c:v>1.2828310132811032</c:v>
                </c:pt>
                <c:pt idx="2">
                  <c:v>1.0445091902145895</c:v>
                </c:pt>
                <c:pt idx="3">
                  <c:v>0.88038469806138164</c:v>
                </c:pt>
                <c:pt idx="4">
                  <c:v>0.36860847883898873</c:v>
                </c:pt>
                <c:pt idx="5">
                  <c:v>0</c:v>
                </c:pt>
              </c:numCache>
            </c:numRef>
          </c:yVal>
          <c:smooth val="1"/>
        </c:ser>
        <c:dLbls>
          <c:showLegendKey val="0"/>
          <c:showVal val="0"/>
          <c:showCatName val="0"/>
          <c:showSerName val="0"/>
          <c:showPercent val="0"/>
          <c:showBubbleSize val="0"/>
        </c:dLbls>
        <c:axId val="128669184"/>
        <c:axId val="128684032"/>
      </c:scatterChart>
      <c:valAx>
        <c:axId val="128669184"/>
        <c:scaling>
          <c:orientation val="minMax"/>
        </c:scaling>
        <c:delete val="0"/>
        <c:axPos val="b"/>
        <c:title>
          <c:tx>
            <c:rich>
              <a:bodyPr/>
              <a:lstStyle/>
              <a:p>
                <a:pPr>
                  <a:defRPr b="0" baseline="0">
                    <a:latin typeface="MetaPro-Bold" pitchFamily="34" charset="0"/>
                  </a:defRPr>
                </a:pPr>
                <a:r>
                  <a:rPr lang="de-DE" b="0" baseline="0">
                    <a:latin typeface="MetaPro-Bold" pitchFamily="34" charset="0"/>
                  </a:rPr>
                  <a:t>Sieving time [min]</a:t>
                </a:r>
              </a:p>
            </c:rich>
          </c:tx>
          <c:layout/>
          <c:overlay val="0"/>
        </c:title>
        <c:numFmt formatCode="General" sourceLinked="1"/>
        <c:majorTickMark val="out"/>
        <c:minorTickMark val="none"/>
        <c:tickLblPos val="nextTo"/>
        <c:txPr>
          <a:bodyPr/>
          <a:lstStyle/>
          <a:p>
            <a:pPr>
              <a:defRPr baseline="0">
                <a:latin typeface="MetaPro-Bold" pitchFamily="34" charset="0"/>
              </a:defRPr>
            </a:pPr>
            <a:endParaRPr lang="en-US"/>
          </a:p>
        </c:txPr>
        <c:crossAx val="128684032"/>
        <c:crossesAt val="-60"/>
        <c:crossBetween val="midCat"/>
      </c:valAx>
      <c:valAx>
        <c:axId val="128684032"/>
        <c:scaling>
          <c:orientation val="minMax"/>
          <c:max val="60"/>
          <c:min val="-60"/>
        </c:scaling>
        <c:delete val="0"/>
        <c:axPos val="l"/>
        <c:majorGridlines/>
        <c:title>
          <c:tx>
            <c:rich>
              <a:bodyPr rot="-5400000" vert="horz"/>
              <a:lstStyle/>
              <a:p>
                <a:pPr>
                  <a:defRPr b="0" baseline="0">
                    <a:latin typeface="MetaPro-Bold" pitchFamily="34" charset="0"/>
                  </a:defRPr>
                </a:pPr>
                <a:r>
                  <a:rPr lang="de-DE" b="0" baseline="0">
                    <a:latin typeface="MetaPro-Bold" pitchFamily="34" charset="0"/>
                  </a:rPr>
                  <a:t>Difference to target value</a:t>
                </a:r>
              </a:p>
            </c:rich>
          </c:tx>
          <c:layout>
            <c:manualLayout>
              <c:xMode val="edge"/>
              <c:yMode val="edge"/>
              <c:x val="1.0634046480928588E-2"/>
              <c:y val="0.25130715969088546"/>
            </c:manualLayout>
          </c:layout>
          <c:overlay val="0"/>
        </c:title>
        <c:numFmt formatCode="#,##0" sourceLinked="0"/>
        <c:majorTickMark val="out"/>
        <c:minorTickMark val="none"/>
        <c:tickLblPos val="nextTo"/>
        <c:txPr>
          <a:bodyPr/>
          <a:lstStyle/>
          <a:p>
            <a:pPr>
              <a:defRPr baseline="0">
                <a:latin typeface="MetaPro-Bold" pitchFamily="34" charset="0"/>
              </a:defRPr>
            </a:pPr>
            <a:endParaRPr lang="en-US"/>
          </a:p>
        </c:txPr>
        <c:crossAx val="128669184"/>
        <c:crosses val="autoZero"/>
        <c:crossBetween val="midCat"/>
      </c:valAx>
      <c:spPr>
        <a:ln>
          <a:solidFill>
            <a:schemeClr val="tx1"/>
          </a:solidFill>
        </a:ln>
      </c:spPr>
    </c:plotArea>
    <c:legend>
      <c:legendPos val="r"/>
      <c:layout>
        <c:manualLayout>
          <c:xMode val="edge"/>
          <c:yMode val="edge"/>
          <c:x val="0.52088670632624745"/>
          <c:y val="0.15301232507226922"/>
          <c:w val="0.40461613080091663"/>
          <c:h val="0.22414241433277918"/>
        </c:manualLayout>
      </c:layout>
      <c:overlay val="0"/>
      <c:spPr>
        <a:solidFill>
          <a:schemeClr val="bg1"/>
        </a:solidFill>
        <a:ln>
          <a:solidFill>
            <a:schemeClr val="tx1"/>
          </a:solidFill>
        </a:ln>
      </c:spPr>
      <c:txPr>
        <a:bodyPr/>
        <a:lstStyle/>
        <a:p>
          <a:pPr>
            <a:defRPr baseline="0">
              <a:latin typeface="MetaPro-Bold" pitchFamily="34" charset="0"/>
            </a:defRPr>
          </a:pPr>
          <a:endParaRPr lang="en-US"/>
        </a:p>
      </c:txPr>
    </c:legend>
    <c:plotVisOnly val="1"/>
    <c:dispBlanksAs val="gap"/>
    <c:showDLblsOverMax val="0"/>
  </c:chart>
  <c:spPr>
    <a:ln w="15875">
      <a:solidFill>
        <a:srgbClr val="B9C343"/>
      </a:solidFill>
    </a:ln>
  </c:spPr>
  <c:txPr>
    <a:bodyPr/>
    <a:lstStyle/>
    <a:p>
      <a:pPr>
        <a:defRPr sz="1100" baseline="0">
          <a:latin typeface="Arial" panose="020B0604020202020204" pitchFamily="34" charset="0"/>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de-DE"/>
              <a:t>Fines</a:t>
            </a:r>
          </a:p>
        </c:rich>
      </c:tx>
      <c:layout/>
      <c:overlay val="0"/>
    </c:title>
    <c:autoTitleDeleted val="0"/>
    <c:plotArea>
      <c:layout>
        <c:manualLayout>
          <c:layoutTarget val="inner"/>
          <c:xMode val="edge"/>
          <c:yMode val="edge"/>
          <c:x val="0.17592185799957716"/>
          <c:y val="0.13510818398280261"/>
          <c:w val="0.75827931871973764"/>
          <c:h val="0.69528929243473336"/>
        </c:manualLayout>
      </c:layout>
      <c:scatterChart>
        <c:scatterStyle val="smoothMarker"/>
        <c:varyColors val="0"/>
        <c:ser>
          <c:idx val="0"/>
          <c:order val="0"/>
          <c:tx>
            <c:v>P16; mean, n = 29</c:v>
          </c:tx>
          <c:spPr>
            <a:ln>
              <a:solidFill>
                <a:srgbClr val="768087"/>
              </a:solidFill>
            </a:ln>
          </c:spPr>
          <c:marker>
            <c:spPr>
              <a:solidFill>
                <a:srgbClr val="768087"/>
              </a:solidFill>
              <a:ln>
                <a:solidFill>
                  <a:srgbClr val="768087"/>
                </a:solidFill>
              </a:ln>
            </c:spPr>
          </c:marker>
          <c:xVal>
            <c:numRef>
              <c:f>'Man-Sieb-gesamt'!$AS$249:$AX$249</c:f>
              <c:numCache>
                <c:formatCode>General</c:formatCode>
                <c:ptCount val="6"/>
                <c:pt idx="0">
                  <c:v>1</c:v>
                </c:pt>
                <c:pt idx="1">
                  <c:v>2</c:v>
                </c:pt>
                <c:pt idx="2">
                  <c:v>3</c:v>
                </c:pt>
                <c:pt idx="3">
                  <c:v>4</c:v>
                </c:pt>
                <c:pt idx="4">
                  <c:v>9</c:v>
                </c:pt>
                <c:pt idx="5">
                  <c:v>14</c:v>
                </c:pt>
              </c:numCache>
            </c:numRef>
          </c:xVal>
          <c:yVal>
            <c:numRef>
              <c:f>'Man-Sieb-gesamt'!$AS$250:$AX$250</c:f>
              <c:numCache>
                <c:formatCode>0.0</c:formatCode>
                <c:ptCount val="6"/>
                <c:pt idx="0">
                  <c:v>-29.357521065673183</c:v>
                </c:pt>
                <c:pt idx="1">
                  <c:v>-16.706769911360492</c:v>
                </c:pt>
                <c:pt idx="2">
                  <c:v>-10.442554587283743</c:v>
                </c:pt>
                <c:pt idx="3">
                  <c:v>-6.3998852333438103</c:v>
                </c:pt>
                <c:pt idx="4">
                  <c:v>-2.4039880104918239</c:v>
                </c:pt>
                <c:pt idx="5">
                  <c:v>0</c:v>
                </c:pt>
              </c:numCache>
            </c:numRef>
          </c:yVal>
          <c:smooth val="1"/>
        </c:ser>
        <c:ser>
          <c:idx val="1"/>
          <c:order val="1"/>
          <c:tx>
            <c:v>P31; mean, n = 21</c:v>
          </c:tx>
          <c:spPr>
            <a:ln>
              <a:solidFill>
                <a:srgbClr val="B9C243"/>
              </a:solidFill>
            </a:ln>
          </c:spPr>
          <c:marker>
            <c:spPr>
              <a:solidFill>
                <a:srgbClr val="B9C243"/>
              </a:solidFill>
              <a:ln>
                <a:solidFill>
                  <a:srgbClr val="B9C243"/>
                </a:solidFill>
              </a:ln>
            </c:spPr>
          </c:marker>
          <c:xVal>
            <c:numRef>
              <c:f>'Man-Sieb-gesamt'!$AS$249:$AX$249</c:f>
              <c:numCache>
                <c:formatCode>General</c:formatCode>
                <c:ptCount val="6"/>
                <c:pt idx="0">
                  <c:v>1</c:v>
                </c:pt>
                <c:pt idx="1">
                  <c:v>2</c:v>
                </c:pt>
                <c:pt idx="2">
                  <c:v>3</c:v>
                </c:pt>
                <c:pt idx="3">
                  <c:v>4</c:v>
                </c:pt>
                <c:pt idx="4">
                  <c:v>9</c:v>
                </c:pt>
                <c:pt idx="5">
                  <c:v>14</c:v>
                </c:pt>
              </c:numCache>
            </c:numRef>
          </c:xVal>
          <c:yVal>
            <c:numRef>
              <c:f>'Man-Sieb-gesamt'!$AS$251:$AX$251</c:f>
              <c:numCache>
                <c:formatCode>0.0</c:formatCode>
                <c:ptCount val="6"/>
                <c:pt idx="0">
                  <c:v>-28.934370083967771</c:v>
                </c:pt>
                <c:pt idx="1">
                  <c:v>-18.573079999611988</c:v>
                </c:pt>
                <c:pt idx="2">
                  <c:v>-12.035347158433357</c:v>
                </c:pt>
                <c:pt idx="3">
                  <c:v>-7.8084891672574308</c:v>
                </c:pt>
                <c:pt idx="4">
                  <c:v>-2.9725056760407589</c:v>
                </c:pt>
                <c:pt idx="5">
                  <c:v>0</c:v>
                </c:pt>
              </c:numCache>
            </c:numRef>
          </c:yVal>
          <c:smooth val="1"/>
        </c:ser>
        <c:ser>
          <c:idx val="2"/>
          <c:order val="2"/>
          <c:tx>
            <c:v>P45; mean, n = 6</c:v>
          </c:tx>
          <c:spPr>
            <a:ln>
              <a:solidFill>
                <a:srgbClr val="60676C"/>
              </a:solidFill>
            </a:ln>
          </c:spPr>
          <c:marker>
            <c:spPr>
              <a:solidFill>
                <a:srgbClr val="60676C"/>
              </a:solidFill>
              <a:ln>
                <a:solidFill>
                  <a:srgbClr val="60676C"/>
                </a:solidFill>
              </a:ln>
            </c:spPr>
          </c:marker>
          <c:xVal>
            <c:numRef>
              <c:f>'Man-Sieb-gesamt'!$AS$249:$AX$249</c:f>
              <c:numCache>
                <c:formatCode>General</c:formatCode>
                <c:ptCount val="6"/>
                <c:pt idx="0">
                  <c:v>1</c:v>
                </c:pt>
                <c:pt idx="1">
                  <c:v>2</c:v>
                </c:pt>
                <c:pt idx="2">
                  <c:v>3</c:v>
                </c:pt>
                <c:pt idx="3">
                  <c:v>4</c:v>
                </c:pt>
                <c:pt idx="4">
                  <c:v>9</c:v>
                </c:pt>
                <c:pt idx="5">
                  <c:v>14</c:v>
                </c:pt>
              </c:numCache>
            </c:numRef>
          </c:xVal>
          <c:yVal>
            <c:numRef>
              <c:f>'Man-Sieb-gesamt'!$AS$252:$AX$252</c:f>
              <c:numCache>
                <c:formatCode>0.0</c:formatCode>
                <c:ptCount val="6"/>
                <c:pt idx="0">
                  <c:v>-33.997251403540389</c:v>
                </c:pt>
                <c:pt idx="1">
                  <c:v>-24.142159980235629</c:v>
                </c:pt>
                <c:pt idx="2">
                  <c:v>-20.141210865519977</c:v>
                </c:pt>
                <c:pt idx="3">
                  <c:v>-16.15965725922549</c:v>
                </c:pt>
                <c:pt idx="4">
                  <c:v>-5.8080423120252629</c:v>
                </c:pt>
                <c:pt idx="5">
                  <c:v>0</c:v>
                </c:pt>
              </c:numCache>
            </c:numRef>
          </c:yVal>
          <c:smooth val="1"/>
        </c:ser>
        <c:dLbls>
          <c:showLegendKey val="0"/>
          <c:showVal val="0"/>
          <c:showCatName val="0"/>
          <c:showSerName val="0"/>
          <c:showPercent val="0"/>
          <c:showBubbleSize val="0"/>
        </c:dLbls>
        <c:axId val="129107840"/>
        <c:axId val="129122688"/>
      </c:scatterChart>
      <c:valAx>
        <c:axId val="129107840"/>
        <c:scaling>
          <c:orientation val="minMax"/>
        </c:scaling>
        <c:delete val="0"/>
        <c:axPos val="b"/>
        <c:title>
          <c:tx>
            <c:rich>
              <a:bodyPr/>
              <a:lstStyle/>
              <a:p>
                <a:pPr>
                  <a:defRPr b="0" baseline="0">
                    <a:latin typeface="MetaPro-Bold" pitchFamily="34" charset="0"/>
                  </a:defRPr>
                </a:pPr>
                <a:r>
                  <a:rPr lang="de-DE" b="0" baseline="0">
                    <a:latin typeface="MetaPro-Bold" pitchFamily="34" charset="0"/>
                  </a:rPr>
                  <a:t>Sieving time [min]</a:t>
                </a:r>
              </a:p>
            </c:rich>
          </c:tx>
          <c:layout/>
          <c:overlay val="0"/>
        </c:title>
        <c:numFmt formatCode="General" sourceLinked="1"/>
        <c:majorTickMark val="out"/>
        <c:minorTickMark val="none"/>
        <c:tickLblPos val="nextTo"/>
        <c:txPr>
          <a:bodyPr/>
          <a:lstStyle/>
          <a:p>
            <a:pPr>
              <a:defRPr baseline="0">
                <a:latin typeface="MetaPro-Bold" pitchFamily="34" charset="0"/>
              </a:defRPr>
            </a:pPr>
            <a:endParaRPr lang="en-US"/>
          </a:p>
        </c:txPr>
        <c:crossAx val="129122688"/>
        <c:crossesAt val="-60"/>
        <c:crossBetween val="midCat"/>
      </c:valAx>
      <c:valAx>
        <c:axId val="129122688"/>
        <c:scaling>
          <c:orientation val="minMax"/>
          <c:max val="60"/>
          <c:min val="-60"/>
        </c:scaling>
        <c:delete val="0"/>
        <c:axPos val="l"/>
        <c:majorGridlines/>
        <c:title>
          <c:tx>
            <c:rich>
              <a:bodyPr rot="-5400000" vert="horz"/>
              <a:lstStyle/>
              <a:p>
                <a:pPr>
                  <a:defRPr b="0" baseline="0">
                    <a:latin typeface="MetaPro-Bold" pitchFamily="34" charset="0"/>
                  </a:defRPr>
                </a:pPr>
                <a:r>
                  <a:rPr lang="de-DE" b="0" baseline="0">
                    <a:latin typeface="MetaPro-Bold" pitchFamily="34" charset="0"/>
                  </a:rPr>
                  <a:t>Difference to target value </a:t>
                </a:r>
              </a:p>
            </c:rich>
          </c:tx>
          <c:layout>
            <c:manualLayout>
              <c:xMode val="edge"/>
              <c:yMode val="edge"/>
              <c:x val="7.3596522438624436E-3"/>
              <c:y val="0.25130715969088546"/>
            </c:manualLayout>
          </c:layout>
          <c:overlay val="0"/>
        </c:title>
        <c:numFmt formatCode="#,##0" sourceLinked="0"/>
        <c:majorTickMark val="out"/>
        <c:minorTickMark val="none"/>
        <c:tickLblPos val="nextTo"/>
        <c:txPr>
          <a:bodyPr/>
          <a:lstStyle/>
          <a:p>
            <a:pPr>
              <a:defRPr baseline="0">
                <a:latin typeface="MetaPro-Bold" pitchFamily="34" charset="0"/>
              </a:defRPr>
            </a:pPr>
            <a:endParaRPr lang="en-US"/>
          </a:p>
        </c:txPr>
        <c:crossAx val="129107840"/>
        <c:crosses val="autoZero"/>
        <c:crossBetween val="midCat"/>
      </c:valAx>
      <c:spPr>
        <a:ln>
          <a:solidFill>
            <a:schemeClr val="tx1"/>
          </a:solidFill>
        </a:ln>
      </c:spPr>
    </c:plotArea>
    <c:legend>
      <c:legendPos val="r"/>
      <c:layout>
        <c:manualLayout>
          <c:xMode val="edge"/>
          <c:yMode val="edge"/>
          <c:x val="0.51735016540445955"/>
          <c:y val="0.15240332861618106"/>
          <c:w val="0.40998542234641827"/>
          <c:h val="0.2218243601220381"/>
        </c:manualLayout>
      </c:layout>
      <c:overlay val="0"/>
      <c:spPr>
        <a:solidFill>
          <a:schemeClr val="bg1"/>
        </a:solidFill>
        <a:ln>
          <a:solidFill>
            <a:schemeClr val="tx1"/>
          </a:solidFill>
        </a:ln>
      </c:spPr>
      <c:txPr>
        <a:bodyPr/>
        <a:lstStyle/>
        <a:p>
          <a:pPr>
            <a:defRPr baseline="0">
              <a:latin typeface="MetaPro-Bold" pitchFamily="34" charset="0"/>
            </a:defRPr>
          </a:pPr>
          <a:endParaRPr lang="en-US"/>
        </a:p>
      </c:txPr>
    </c:legend>
    <c:plotVisOnly val="1"/>
    <c:dispBlanksAs val="gap"/>
    <c:showDLblsOverMax val="0"/>
  </c:chart>
  <c:spPr>
    <a:ln w="15875">
      <a:solidFill>
        <a:srgbClr val="B9C343"/>
      </a:solidFill>
    </a:ln>
  </c:spPr>
  <c:txPr>
    <a:bodyPr/>
    <a:lstStyle/>
    <a:p>
      <a:pPr>
        <a:defRPr sz="1100" baseline="0">
          <a:latin typeface="Arial" panose="020B0604020202020204" pitchFamily="34" charset="0"/>
        </a:defRPr>
      </a:pPr>
      <a:endParaRPr lang="en-US"/>
    </a:p>
  </c:txPr>
  <c:externalData r:id="rId1">
    <c:autoUpdate val="0"/>
  </c:externalData>
  <c:userShapes r:id="rId2"/>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25431287108529"/>
          <c:y val="6.1649128987294154E-2"/>
          <c:w val="0.80184313125907802"/>
          <c:h val="0.77008819435909626"/>
        </c:manualLayout>
      </c:layout>
      <c:barChart>
        <c:barDir val="col"/>
        <c:grouping val="clustered"/>
        <c:varyColors val="0"/>
        <c:ser>
          <c:idx val="0"/>
          <c:order val="0"/>
          <c:tx>
            <c:v>Person 1</c:v>
          </c:tx>
          <c:spPr>
            <a:solidFill>
              <a:srgbClr val="D7E4BD"/>
            </a:solidFill>
            <a:ln>
              <a:noFill/>
            </a:ln>
          </c:spPr>
          <c:invertIfNegative val="0"/>
          <c:cat>
            <c:strRef>
              <c:f>Robustheitstest!$C$42:$C$45</c:f>
              <c:strCache>
                <c:ptCount val="4"/>
                <c:pt idx="0">
                  <c:v>&lt; 3,15</c:v>
                </c:pt>
                <c:pt idx="1">
                  <c:v>3,15 - 16</c:v>
                </c:pt>
                <c:pt idx="2">
                  <c:v>16 - 100</c:v>
                </c:pt>
                <c:pt idx="3">
                  <c:v>&gt; 100</c:v>
                </c:pt>
              </c:strCache>
            </c:strRef>
          </c:cat>
          <c:val>
            <c:numRef>
              <c:f>Robustheitstest!$D$42:$D$45</c:f>
              <c:numCache>
                <c:formatCode>0.0</c:formatCode>
                <c:ptCount val="4"/>
                <c:pt idx="0">
                  <c:v>3.5779404751886741</c:v>
                </c:pt>
                <c:pt idx="1">
                  <c:v>77.26443939521441</c:v>
                </c:pt>
                <c:pt idx="2">
                  <c:v>19.157620129596918</c:v>
                </c:pt>
                <c:pt idx="3">
                  <c:v>0</c:v>
                </c:pt>
              </c:numCache>
            </c:numRef>
          </c:val>
        </c:ser>
        <c:ser>
          <c:idx val="1"/>
          <c:order val="1"/>
          <c:tx>
            <c:v>Person 2</c:v>
          </c:tx>
          <c:spPr>
            <a:solidFill>
              <a:srgbClr val="B9D08C"/>
            </a:solidFill>
            <a:ln>
              <a:noFill/>
            </a:ln>
          </c:spPr>
          <c:invertIfNegative val="0"/>
          <c:cat>
            <c:strRef>
              <c:f>Robustheitstest!$C$42:$C$45</c:f>
              <c:strCache>
                <c:ptCount val="4"/>
                <c:pt idx="0">
                  <c:v>&lt; 3,15</c:v>
                </c:pt>
                <c:pt idx="1">
                  <c:v>3,15 - 16</c:v>
                </c:pt>
                <c:pt idx="2">
                  <c:v>16 - 100</c:v>
                </c:pt>
                <c:pt idx="3">
                  <c:v>&gt; 100</c:v>
                </c:pt>
              </c:strCache>
            </c:strRef>
          </c:cat>
          <c:val>
            <c:numRef>
              <c:f>Robustheitstest!$E$42:$E$45</c:f>
              <c:numCache>
                <c:formatCode>0.0</c:formatCode>
                <c:ptCount val="4"/>
                <c:pt idx="0">
                  <c:v>3.6628649187043365</c:v>
                </c:pt>
                <c:pt idx="1">
                  <c:v>77.178289353702809</c:v>
                </c:pt>
                <c:pt idx="2">
                  <c:v>19.158845727592851</c:v>
                </c:pt>
                <c:pt idx="3">
                  <c:v>0</c:v>
                </c:pt>
              </c:numCache>
            </c:numRef>
          </c:val>
        </c:ser>
        <c:ser>
          <c:idx val="2"/>
          <c:order val="2"/>
          <c:tx>
            <c:v>Person 3</c:v>
          </c:tx>
          <c:spPr>
            <a:solidFill>
              <a:srgbClr val="93B64E"/>
            </a:solidFill>
          </c:spPr>
          <c:invertIfNegative val="0"/>
          <c:cat>
            <c:strRef>
              <c:f>Robustheitstest!$C$42:$C$45</c:f>
              <c:strCache>
                <c:ptCount val="4"/>
                <c:pt idx="0">
                  <c:v>&lt; 3,15</c:v>
                </c:pt>
                <c:pt idx="1">
                  <c:v>3,15 - 16</c:v>
                </c:pt>
                <c:pt idx="2">
                  <c:v>16 - 100</c:v>
                </c:pt>
                <c:pt idx="3">
                  <c:v>&gt; 100</c:v>
                </c:pt>
              </c:strCache>
            </c:strRef>
          </c:cat>
          <c:val>
            <c:numRef>
              <c:f>Robustheitstest!$F$42:$F$45</c:f>
              <c:numCache>
                <c:formatCode>0.0</c:formatCode>
                <c:ptCount val="4"/>
                <c:pt idx="0">
                  <c:v>3.5909741517218658</c:v>
                </c:pt>
                <c:pt idx="1">
                  <c:v>77.944767197103587</c:v>
                </c:pt>
                <c:pt idx="2">
                  <c:v>18.46425865117455</c:v>
                </c:pt>
                <c:pt idx="3">
                  <c:v>0</c:v>
                </c:pt>
              </c:numCache>
            </c:numRef>
          </c:val>
        </c:ser>
        <c:ser>
          <c:idx val="3"/>
          <c:order val="3"/>
          <c:tx>
            <c:v>Person 4</c:v>
          </c:tx>
          <c:spPr>
            <a:solidFill>
              <a:srgbClr val="77933C"/>
            </a:solidFill>
          </c:spPr>
          <c:invertIfNegative val="0"/>
          <c:cat>
            <c:strRef>
              <c:f>Robustheitstest!$C$42:$C$45</c:f>
              <c:strCache>
                <c:ptCount val="4"/>
                <c:pt idx="0">
                  <c:v>&lt; 3,15</c:v>
                </c:pt>
                <c:pt idx="1">
                  <c:v>3,15 - 16</c:v>
                </c:pt>
                <c:pt idx="2">
                  <c:v>16 - 100</c:v>
                </c:pt>
                <c:pt idx="3">
                  <c:v>&gt; 100</c:v>
                </c:pt>
              </c:strCache>
            </c:strRef>
          </c:cat>
          <c:val>
            <c:numRef>
              <c:f>Robustheitstest!$G$42:$G$45</c:f>
              <c:numCache>
                <c:formatCode>0.0</c:formatCode>
                <c:ptCount val="4"/>
                <c:pt idx="0">
                  <c:v>3.9646216481819772</c:v>
                </c:pt>
                <c:pt idx="1">
                  <c:v>77.555805138284398</c:v>
                </c:pt>
                <c:pt idx="2">
                  <c:v>18.47957321353363</c:v>
                </c:pt>
                <c:pt idx="3">
                  <c:v>0</c:v>
                </c:pt>
              </c:numCache>
            </c:numRef>
          </c:val>
        </c:ser>
        <c:ser>
          <c:idx val="4"/>
          <c:order val="4"/>
          <c:tx>
            <c:v>Person 5</c:v>
          </c:tx>
          <c:spPr>
            <a:solidFill>
              <a:schemeClr val="accent3">
                <a:lumMod val="50000"/>
              </a:schemeClr>
            </a:solidFill>
          </c:spPr>
          <c:invertIfNegative val="0"/>
          <c:cat>
            <c:strRef>
              <c:f>Robustheitstest!$C$42:$C$45</c:f>
              <c:strCache>
                <c:ptCount val="4"/>
                <c:pt idx="0">
                  <c:v>&lt; 3,15</c:v>
                </c:pt>
                <c:pt idx="1">
                  <c:v>3,15 - 16</c:v>
                </c:pt>
                <c:pt idx="2">
                  <c:v>16 - 100</c:v>
                </c:pt>
                <c:pt idx="3">
                  <c:v>&gt; 100</c:v>
                </c:pt>
              </c:strCache>
            </c:strRef>
          </c:cat>
          <c:val>
            <c:numRef>
              <c:f>Robustheitstest!$H$42:$H$45</c:f>
              <c:numCache>
                <c:formatCode>0.0</c:formatCode>
                <c:ptCount val="4"/>
                <c:pt idx="0">
                  <c:v>3.4619439173519337</c:v>
                </c:pt>
                <c:pt idx="1">
                  <c:v>77.413732518096808</c:v>
                </c:pt>
                <c:pt idx="2">
                  <c:v>19.124323564551261</c:v>
                </c:pt>
                <c:pt idx="3">
                  <c:v>0</c:v>
                </c:pt>
              </c:numCache>
            </c:numRef>
          </c:val>
        </c:ser>
        <c:dLbls>
          <c:showLegendKey val="0"/>
          <c:showVal val="0"/>
          <c:showCatName val="0"/>
          <c:showSerName val="0"/>
          <c:showPercent val="0"/>
          <c:showBubbleSize val="0"/>
        </c:dLbls>
        <c:gapWidth val="150"/>
        <c:axId val="129200512"/>
        <c:axId val="129202432"/>
      </c:barChart>
      <c:catAx>
        <c:axId val="129200512"/>
        <c:scaling>
          <c:orientation val="minMax"/>
        </c:scaling>
        <c:delete val="0"/>
        <c:axPos val="b"/>
        <c:title>
          <c:tx>
            <c:rich>
              <a:bodyPr/>
              <a:lstStyle/>
              <a:p>
                <a:pPr>
                  <a:defRPr b="0" baseline="0">
                    <a:latin typeface="MetaPro-Bold" pitchFamily="34" charset="0"/>
                  </a:defRPr>
                </a:pPr>
                <a:r>
                  <a:rPr lang="en-US" b="0" baseline="0">
                    <a:latin typeface="MetaPro-Bold" pitchFamily="34" charset="0"/>
                  </a:rPr>
                  <a:t>Particle size [mm]</a:t>
                </a:r>
              </a:p>
            </c:rich>
          </c:tx>
          <c:layout>
            <c:manualLayout>
              <c:xMode val="edge"/>
              <c:yMode val="edge"/>
              <c:x val="0.38942741380628393"/>
              <c:y val="0.93011030963786867"/>
            </c:manualLayout>
          </c:layout>
          <c:overlay val="0"/>
        </c:title>
        <c:numFmt formatCode="General" sourceLinked="0"/>
        <c:majorTickMark val="out"/>
        <c:minorTickMark val="none"/>
        <c:tickLblPos val="nextTo"/>
        <c:txPr>
          <a:bodyPr rot="0"/>
          <a:lstStyle/>
          <a:p>
            <a:pPr>
              <a:defRPr baseline="0">
                <a:latin typeface="MetaPro-Bold" pitchFamily="34" charset="0"/>
              </a:defRPr>
            </a:pPr>
            <a:endParaRPr lang="en-US"/>
          </a:p>
        </c:txPr>
        <c:crossAx val="129202432"/>
        <c:crosses val="autoZero"/>
        <c:auto val="1"/>
        <c:lblAlgn val="ctr"/>
        <c:lblOffset val="100"/>
        <c:noMultiLvlLbl val="0"/>
      </c:catAx>
      <c:valAx>
        <c:axId val="129202432"/>
        <c:scaling>
          <c:orientation val="minMax"/>
          <c:max val="100"/>
        </c:scaling>
        <c:delete val="0"/>
        <c:axPos val="l"/>
        <c:majorGridlines/>
        <c:title>
          <c:tx>
            <c:rich>
              <a:bodyPr rot="-5400000" vert="horz"/>
              <a:lstStyle/>
              <a:p>
                <a:pPr>
                  <a:defRPr b="0" baseline="0">
                    <a:latin typeface="MetaPro-Bold" pitchFamily="34" charset="0"/>
                  </a:defRPr>
                </a:pPr>
                <a:r>
                  <a:rPr lang="en-US" b="0" baseline="0">
                    <a:latin typeface="MetaPro-Bold" pitchFamily="34" charset="0"/>
                  </a:rPr>
                  <a:t>Mass fraction</a:t>
                </a:r>
              </a:p>
            </c:rich>
          </c:tx>
          <c:layout/>
          <c:overlay val="0"/>
        </c:title>
        <c:numFmt formatCode="#,##0" sourceLinked="0"/>
        <c:majorTickMark val="out"/>
        <c:minorTickMark val="none"/>
        <c:tickLblPos val="nextTo"/>
        <c:txPr>
          <a:bodyPr/>
          <a:lstStyle/>
          <a:p>
            <a:pPr>
              <a:defRPr baseline="0">
                <a:latin typeface="MetaPro-Bold" pitchFamily="34" charset="0"/>
              </a:defRPr>
            </a:pPr>
            <a:endParaRPr lang="en-US"/>
          </a:p>
        </c:txPr>
        <c:crossAx val="129200512"/>
        <c:crosses val="autoZero"/>
        <c:crossBetween val="between"/>
      </c:valAx>
      <c:spPr>
        <a:ln>
          <a:solidFill>
            <a:schemeClr val="tx1"/>
          </a:solidFill>
        </a:ln>
      </c:spPr>
    </c:plotArea>
    <c:legend>
      <c:legendPos val="r"/>
      <c:layout>
        <c:manualLayout>
          <c:xMode val="edge"/>
          <c:yMode val="edge"/>
          <c:x val="0.69469026323165917"/>
          <c:y val="9.2389369161022708E-2"/>
          <c:w val="0.23007823051244811"/>
          <c:h val="0.28700319811309244"/>
        </c:manualLayout>
      </c:layout>
      <c:overlay val="0"/>
      <c:spPr>
        <a:solidFill>
          <a:schemeClr val="bg1"/>
        </a:solidFill>
        <a:ln>
          <a:solidFill>
            <a:schemeClr val="tx1"/>
          </a:solidFill>
        </a:ln>
      </c:spPr>
      <c:txPr>
        <a:bodyPr/>
        <a:lstStyle/>
        <a:p>
          <a:pPr>
            <a:defRPr baseline="0">
              <a:latin typeface="MetaPro-Bold" pitchFamily="34" charset="0"/>
            </a:defRPr>
          </a:pPr>
          <a:endParaRPr lang="en-US"/>
        </a:p>
      </c:txPr>
    </c:legend>
    <c:plotVisOnly val="1"/>
    <c:dispBlanksAs val="gap"/>
    <c:showDLblsOverMax val="0"/>
  </c:chart>
  <c:spPr>
    <a:ln w="15875">
      <a:solidFill>
        <a:srgbClr val="B9C343"/>
      </a:solidFill>
    </a:ln>
  </c:spPr>
  <c:txPr>
    <a:bodyPr/>
    <a:lstStyle/>
    <a:p>
      <a:pPr>
        <a:defRPr sz="1100" baseline="0">
          <a:latin typeface="Arial" panose="020B0604020202020204" pitchFamily="34" charset="0"/>
        </a:defRPr>
      </a:pPr>
      <a:endParaRPr lang="en-US"/>
    </a:p>
  </c:txPr>
  <c:externalData r:id="rId1">
    <c:autoUpdate val="0"/>
  </c:externalData>
  <c:userShapes r:id="rId2"/>
</c:chartSpace>
</file>

<file path=ppt/comments/comment1.xml><?xml version="1.0" encoding="utf-8"?>
<p:cmLst xmlns:a="http://schemas.openxmlformats.org/drawingml/2006/main" xmlns:r="http://schemas.openxmlformats.org/officeDocument/2006/relationships" xmlns:p="http://schemas.openxmlformats.org/presentationml/2006/main">
  <p:cm authorId="1" dt="2017-10-31T10:59:04.309" idx="1">
    <p:pos x="5647" y="567"/>
    <p:text/>
    <p:extLst>
      <p:ext uri="{C676402C-5697-4E1C-873F-D02D1690AC5C}">
        <p15:threadingInfo xmlns:p15="http://schemas.microsoft.com/office/powerpoint/2012/main" timeZoneBias="-6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D1A64F-C0C8-4F30-A598-2E7DF7E83B6A}" type="doc">
      <dgm:prSet loTypeId="urn:microsoft.com/office/officeart/2005/8/layout/cycle7" loCatId="cycle" qsTypeId="urn:microsoft.com/office/officeart/2005/8/quickstyle/simple1" qsCatId="simple" csTypeId="urn:microsoft.com/office/officeart/2005/8/colors/accent1_2" csCatId="accent1" phldr="1"/>
      <dgm:spPr/>
      <dgm:t>
        <a:bodyPr/>
        <a:lstStyle/>
        <a:p>
          <a:endParaRPr lang="en-US"/>
        </a:p>
      </dgm:t>
    </dgm:pt>
    <dgm:pt modelId="{E9644CE9-8F37-4123-814D-CD4133290BDC}">
      <dgm:prSet phldrT="[Text]"/>
      <dgm:spPr>
        <a:solidFill>
          <a:schemeClr val="accent2">
            <a:lumMod val="20000"/>
            <a:lumOff val="80000"/>
          </a:schemeClr>
        </a:solidFill>
      </dgm:spPr>
      <dgm:t>
        <a:bodyPr/>
        <a:lstStyle/>
        <a:p>
          <a:r>
            <a:rPr lang="sr-Latn-RS" b="1" dirty="0" smtClean="0">
              <a:solidFill>
                <a:schemeClr val="tx1"/>
              </a:solidFill>
            </a:rPr>
            <a:t>Sigurnost snabdevanja</a:t>
          </a:r>
          <a:endParaRPr lang="en-US" b="1" dirty="0">
            <a:solidFill>
              <a:schemeClr val="tx1"/>
            </a:solidFill>
          </a:endParaRPr>
        </a:p>
      </dgm:t>
    </dgm:pt>
    <dgm:pt modelId="{5319E69A-433D-489A-ABE8-5CBA89D741A1}" type="parTrans" cxnId="{26356C51-1918-406C-A575-300505B48733}">
      <dgm:prSet/>
      <dgm:spPr/>
      <dgm:t>
        <a:bodyPr/>
        <a:lstStyle/>
        <a:p>
          <a:endParaRPr lang="en-US"/>
        </a:p>
      </dgm:t>
    </dgm:pt>
    <dgm:pt modelId="{1EB292B5-4B56-4FE1-ADC9-BA3006DD16BF}" type="sibTrans" cxnId="{26356C51-1918-406C-A575-300505B48733}">
      <dgm:prSet/>
      <dgm:spPr>
        <a:solidFill>
          <a:srgbClr val="FF7C80"/>
        </a:solidFill>
      </dgm:spPr>
      <dgm:t>
        <a:bodyPr/>
        <a:lstStyle/>
        <a:p>
          <a:endParaRPr lang="en-US"/>
        </a:p>
      </dgm:t>
    </dgm:pt>
    <dgm:pt modelId="{B9E0C6D9-93B3-4B17-8C56-9976BD7893FE}">
      <dgm:prSet phldrT="[Text]"/>
      <dgm:spPr>
        <a:solidFill>
          <a:schemeClr val="accent2">
            <a:lumMod val="20000"/>
            <a:lumOff val="80000"/>
          </a:schemeClr>
        </a:solidFill>
      </dgm:spPr>
      <dgm:t>
        <a:bodyPr/>
        <a:lstStyle/>
        <a:p>
          <a:r>
            <a:rPr lang="sr-Latn-RS" b="1" dirty="0" smtClean="0">
              <a:solidFill>
                <a:schemeClr val="tx1"/>
              </a:solidFill>
            </a:rPr>
            <a:t>Konkurentnost</a:t>
          </a:r>
          <a:endParaRPr lang="en-US" b="1" dirty="0">
            <a:solidFill>
              <a:schemeClr val="tx1"/>
            </a:solidFill>
          </a:endParaRPr>
        </a:p>
      </dgm:t>
    </dgm:pt>
    <dgm:pt modelId="{424B5FD4-4125-43EB-832C-577F07D33CA3}" type="parTrans" cxnId="{A23CBD64-4AFE-46C7-8394-080C106A91BC}">
      <dgm:prSet/>
      <dgm:spPr/>
      <dgm:t>
        <a:bodyPr/>
        <a:lstStyle/>
        <a:p>
          <a:endParaRPr lang="en-US"/>
        </a:p>
      </dgm:t>
    </dgm:pt>
    <dgm:pt modelId="{215044EB-8E8F-4F30-A595-E0C98F420F00}" type="sibTrans" cxnId="{A23CBD64-4AFE-46C7-8394-080C106A91BC}">
      <dgm:prSet/>
      <dgm:spPr>
        <a:solidFill>
          <a:srgbClr val="FF7C80"/>
        </a:solidFill>
      </dgm:spPr>
      <dgm:t>
        <a:bodyPr/>
        <a:lstStyle/>
        <a:p>
          <a:endParaRPr lang="en-US"/>
        </a:p>
      </dgm:t>
    </dgm:pt>
    <dgm:pt modelId="{343876BD-702D-48AE-B40C-7D544A71E949}">
      <dgm:prSet phldrT="[Text]"/>
      <dgm:spPr>
        <a:solidFill>
          <a:schemeClr val="accent2">
            <a:lumMod val="20000"/>
            <a:lumOff val="80000"/>
          </a:schemeClr>
        </a:solidFill>
      </dgm:spPr>
      <dgm:t>
        <a:bodyPr/>
        <a:lstStyle/>
        <a:p>
          <a:r>
            <a:rPr lang="sr-Latn-RS" b="1" dirty="0" smtClean="0">
              <a:solidFill>
                <a:schemeClr val="tx1"/>
              </a:solidFill>
            </a:rPr>
            <a:t>Klima i zaštita životne sredine</a:t>
          </a:r>
          <a:endParaRPr lang="en-US" b="1" dirty="0">
            <a:solidFill>
              <a:schemeClr val="tx1"/>
            </a:solidFill>
          </a:endParaRPr>
        </a:p>
      </dgm:t>
    </dgm:pt>
    <dgm:pt modelId="{436BC5F3-8B58-460B-8E7D-4AF874662240}" type="parTrans" cxnId="{F2FBC074-CED7-4CF0-9C3E-0D0E0F493668}">
      <dgm:prSet/>
      <dgm:spPr/>
      <dgm:t>
        <a:bodyPr/>
        <a:lstStyle/>
        <a:p>
          <a:endParaRPr lang="en-US"/>
        </a:p>
      </dgm:t>
    </dgm:pt>
    <dgm:pt modelId="{2F24DF15-2559-4323-99D1-A6F72FEEF7A8}" type="sibTrans" cxnId="{F2FBC074-CED7-4CF0-9C3E-0D0E0F493668}">
      <dgm:prSet/>
      <dgm:spPr>
        <a:solidFill>
          <a:srgbClr val="FF7C80"/>
        </a:solidFill>
      </dgm:spPr>
      <dgm:t>
        <a:bodyPr/>
        <a:lstStyle/>
        <a:p>
          <a:endParaRPr lang="en-US">
            <a:solidFill>
              <a:srgbClr val="FF0000"/>
            </a:solidFill>
          </a:endParaRPr>
        </a:p>
      </dgm:t>
    </dgm:pt>
    <dgm:pt modelId="{A3F1825B-38F4-4E5F-9D4A-F6333200A678}" type="pres">
      <dgm:prSet presAssocID="{B9D1A64F-C0C8-4F30-A598-2E7DF7E83B6A}" presName="Name0" presStyleCnt="0">
        <dgm:presLayoutVars>
          <dgm:dir/>
          <dgm:resizeHandles val="exact"/>
        </dgm:presLayoutVars>
      </dgm:prSet>
      <dgm:spPr/>
      <dgm:t>
        <a:bodyPr/>
        <a:lstStyle/>
        <a:p>
          <a:endParaRPr lang="en-US"/>
        </a:p>
      </dgm:t>
    </dgm:pt>
    <dgm:pt modelId="{707C5384-7F2E-498A-8E94-BB8EEA8B3141}" type="pres">
      <dgm:prSet presAssocID="{E9644CE9-8F37-4123-814D-CD4133290BDC}" presName="node" presStyleLbl="node1" presStyleIdx="0" presStyleCnt="3">
        <dgm:presLayoutVars>
          <dgm:bulletEnabled val="1"/>
        </dgm:presLayoutVars>
      </dgm:prSet>
      <dgm:spPr/>
      <dgm:t>
        <a:bodyPr/>
        <a:lstStyle/>
        <a:p>
          <a:endParaRPr lang="en-US"/>
        </a:p>
      </dgm:t>
    </dgm:pt>
    <dgm:pt modelId="{0A355383-C387-45DE-AAA9-BBF5D366C473}" type="pres">
      <dgm:prSet presAssocID="{1EB292B5-4B56-4FE1-ADC9-BA3006DD16BF}" presName="sibTrans" presStyleLbl="sibTrans2D1" presStyleIdx="0" presStyleCnt="3" custScaleX="177239"/>
      <dgm:spPr/>
      <dgm:t>
        <a:bodyPr/>
        <a:lstStyle/>
        <a:p>
          <a:endParaRPr lang="en-US"/>
        </a:p>
      </dgm:t>
    </dgm:pt>
    <dgm:pt modelId="{64B8129A-2724-4450-A7D4-4DE6751EB1F7}" type="pres">
      <dgm:prSet presAssocID="{1EB292B5-4B56-4FE1-ADC9-BA3006DD16BF}" presName="connectorText" presStyleLbl="sibTrans2D1" presStyleIdx="0" presStyleCnt="3"/>
      <dgm:spPr/>
      <dgm:t>
        <a:bodyPr/>
        <a:lstStyle/>
        <a:p>
          <a:endParaRPr lang="en-US"/>
        </a:p>
      </dgm:t>
    </dgm:pt>
    <dgm:pt modelId="{ED2CE4C9-FC14-4EDB-9A0B-64302CFBEB4F}" type="pres">
      <dgm:prSet presAssocID="{B9E0C6D9-93B3-4B17-8C56-9976BD7893FE}" presName="node" presStyleLbl="node1" presStyleIdx="1" presStyleCnt="3">
        <dgm:presLayoutVars>
          <dgm:bulletEnabled val="1"/>
        </dgm:presLayoutVars>
      </dgm:prSet>
      <dgm:spPr/>
      <dgm:t>
        <a:bodyPr/>
        <a:lstStyle/>
        <a:p>
          <a:endParaRPr lang="en-US"/>
        </a:p>
      </dgm:t>
    </dgm:pt>
    <dgm:pt modelId="{58653E0C-C1D9-4077-A052-5D3E81E6AAEA}" type="pres">
      <dgm:prSet presAssocID="{215044EB-8E8F-4F30-A595-E0C98F420F00}" presName="sibTrans" presStyleLbl="sibTrans2D1" presStyleIdx="1" presStyleCnt="3"/>
      <dgm:spPr/>
      <dgm:t>
        <a:bodyPr/>
        <a:lstStyle/>
        <a:p>
          <a:endParaRPr lang="en-US"/>
        </a:p>
      </dgm:t>
    </dgm:pt>
    <dgm:pt modelId="{629C9DA3-58E9-48CE-BA47-BBBB32D49D40}" type="pres">
      <dgm:prSet presAssocID="{215044EB-8E8F-4F30-A595-E0C98F420F00}" presName="connectorText" presStyleLbl="sibTrans2D1" presStyleIdx="1" presStyleCnt="3"/>
      <dgm:spPr/>
      <dgm:t>
        <a:bodyPr/>
        <a:lstStyle/>
        <a:p>
          <a:endParaRPr lang="en-US"/>
        </a:p>
      </dgm:t>
    </dgm:pt>
    <dgm:pt modelId="{0D2C4A55-DFA0-4B21-95A9-A76939B0B321}" type="pres">
      <dgm:prSet presAssocID="{343876BD-702D-48AE-B40C-7D544A71E949}" presName="node" presStyleLbl="node1" presStyleIdx="2" presStyleCnt="3">
        <dgm:presLayoutVars>
          <dgm:bulletEnabled val="1"/>
        </dgm:presLayoutVars>
      </dgm:prSet>
      <dgm:spPr/>
      <dgm:t>
        <a:bodyPr/>
        <a:lstStyle/>
        <a:p>
          <a:endParaRPr lang="en-US"/>
        </a:p>
      </dgm:t>
    </dgm:pt>
    <dgm:pt modelId="{03F274F8-8E9A-4610-97D3-3FD5709E7F8C}" type="pres">
      <dgm:prSet presAssocID="{2F24DF15-2559-4323-99D1-A6F72FEEF7A8}" presName="sibTrans" presStyleLbl="sibTrans2D1" presStyleIdx="2" presStyleCnt="3" custScaleX="178126"/>
      <dgm:spPr/>
      <dgm:t>
        <a:bodyPr/>
        <a:lstStyle/>
        <a:p>
          <a:endParaRPr lang="en-US"/>
        </a:p>
      </dgm:t>
    </dgm:pt>
    <dgm:pt modelId="{C5F0F4EC-0430-47F9-8717-058C011695EC}" type="pres">
      <dgm:prSet presAssocID="{2F24DF15-2559-4323-99D1-A6F72FEEF7A8}" presName="connectorText" presStyleLbl="sibTrans2D1" presStyleIdx="2" presStyleCnt="3"/>
      <dgm:spPr/>
      <dgm:t>
        <a:bodyPr/>
        <a:lstStyle/>
        <a:p>
          <a:endParaRPr lang="en-US"/>
        </a:p>
      </dgm:t>
    </dgm:pt>
  </dgm:ptLst>
  <dgm:cxnLst>
    <dgm:cxn modelId="{2DB239C0-0612-4055-86B8-17B76517A792}" type="presOf" srcId="{B9E0C6D9-93B3-4B17-8C56-9976BD7893FE}" destId="{ED2CE4C9-FC14-4EDB-9A0B-64302CFBEB4F}" srcOrd="0" destOrd="0" presId="urn:microsoft.com/office/officeart/2005/8/layout/cycle7"/>
    <dgm:cxn modelId="{5DF1A36C-124D-41CD-B14E-6F9F2BAF83BA}" type="presOf" srcId="{343876BD-702D-48AE-B40C-7D544A71E949}" destId="{0D2C4A55-DFA0-4B21-95A9-A76939B0B321}" srcOrd="0" destOrd="0" presId="urn:microsoft.com/office/officeart/2005/8/layout/cycle7"/>
    <dgm:cxn modelId="{F2FBC074-CED7-4CF0-9C3E-0D0E0F493668}" srcId="{B9D1A64F-C0C8-4F30-A598-2E7DF7E83B6A}" destId="{343876BD-702D-48AE-B40C-7D544A71E949}" srcOrd="2" destOrd="0" parTransId="{436BC5F3-8B58-460B-8E7D-4AF874662240}" sibTransId="{2F24DF15-2559-4323-99D1-A6F72FEEF7A8}"/>
    <dgm:cxn modelId="{FBBB18F0-E20E-4ED1-9266-E7FBF7AA216D}" type="presOf" srcId="{1EB292B5-4B56-4FE1-ADC9-BA3006DD16BF}" destId="{64B8129A-2724-4450-A7D4-4DE6751EB1F7}" srcOrd="1" destOrd="0" presId="urn:microsoft.com/office/officeart/2005/8/layout/cycle7"/>
    <dgm:cxn modelId="{2161A8E5-FFA8-4265-B453-FBF01CF41FAA}" type="presOf" srcId="{2F24DF15-2559-4323-99D1-A6F72FEEF7A8}" destId="{C5F0F4EC-0430-47F9-8717-058C011695EC}" srcOrd="1" destOrd="0" presId="urn:microsoft.com/office/officeart/2005/8/layout/cycle7"/>
    <dgm:cxn modelId="{1D1B6C64-E035-4774-B4C5-99066CA5ACD5}" type="presOf" srcId="{1EB292B5-4B56-4FE1-ADC9-BA3006DD16BF}" destId="{0A355383-C387-45DE-AAA9-BBF5D366C473}" srcOrd="0" destOrd="0" presId="urn:microsoft.com/office/officeart/2005/8/layout/cycle7"/>
    <dgm:cxn modelId="{DA26747D-F502-4813-920A-28FF163CB73E}" type="presOf" srcId="{215044EB-8E8F-4F30-A595-E0C98F420F00}" destId="{58653E0C-C1D9-4077-A052-5D3E81E6AAEA}" srcOrd="0" destOrd="0" presId="urn:microsoft.com/office/officeart/2005/8/layout/cycle7"/>
    <dgm:cxn modelId="{5EF3991A-15E0-4E45-9BA9-D85C6476D788}" type="presOf" srcId="{215044EB-8E8F-4F30-A595-E0C98F420F00}" destId="{629C9DA3-58E9-48CE-BA47-BBBB32D49D40}" srcOrd="1" destOrd="0" presId="urn:microsoft.com/office/officeart/2005/8/layout/cycle7"/>
    <dgm:cxn modelId="{26356C51-1918-406C-A575-300505B48733}" srcId="{B9D1A64F-C0C8-4F30-A598-2E7DF7E83B6A}" destId="{E9644CE9-8F37-4123-814D-CD4133290BDC}" srcOrd="0" destOrd="0" parTransId="{5319E69A-433D-489A-ABE8-5CBA89D741A1}" sibTransId="{1EB292B5-4B56-4FE1-ADC9-BA3006DD16BF}"/>
    <dgm:cxn modelId="{342281E2-F08A-473A-87FB-6157D7009675}" type="presOf" srcId="{2F24DF15-2559-4323-99D1-A6F72FEEF7A8}" destId="{03F274F8-8E9A-4610-97D3-3FD5709E7F8C}" srcOrd="0" destOrd="0" presId="urn:microsoft.com/office/officeart/2005/8/layout/cycle7"/>
    <dgm:cxn modelId="{7870447C-4073-44AC-8C80-2D190C629D50}" type="presOf" srcId="{E9644CE9-8F37-4123-814D-CD4133290BDC}" destId="{707C5384-7F2E-498A-8E94-BB8EEA8B3141}" srcOrd="0" destOrd="0" presId="urn:microsoft.com/office/officeart/2005/8/layout/cycle7"/>
    <dgm:cxn modelId="{802AA81D-374F-41B3-970A-30FE139F6E04}" type="presOf" srcId="{B9D1A64F-C0C8-4F30-A598-2E7DF7E83B6A}" destId="{A3F1825B-38F4-4E5F-9D4A-F6333200A678}" srcOrd="0" destOrd="0" presId="urn:microsoft.com/office/officeart/2005/8/layout/cycle7"/>
    <dgm:cxn modelId="{A23CBD64-4AFE-46C7-8394-080C106A91BC}" srcId="{B9D1A64F-C0C8-4F30-A598-2E7DF7E83B6A}" destId="{B9E0C6D9-93B3-4B17-8C56-9976BD7893FE}" srcOrd="1" destOrd="0" parTransId="{424B5FD4-4125-43EB-832C-577F07D33CA3}" sibTransId="{215044EB-8E8F-4F30-A595-E0C98F420F00}"/>
    <dgm:cxn modelId="{633415A4-93B9-457C-9159-80341A2A7538}" type="presParOf" srcId="{A3F1825B-38F4-4E5F-9D4A-F6333200A678}" destId="{707C5384-7F2E-498A-8E94-BB8EEA8B3141}" srcOrd="0" destOrd="0" presId="urn:microsoft.com/office/officeart/2005/8/layout/cycle7"/>
    <dgm:cxn modelId="{70BD3AE9-A983-4E7E-8A00-A3D66669A207}" type="presParOf" srcId="{A3F1825B-38F4-4E5F-9D4A-F6333200A678}" destId="{0A355383-C387-45DE-AAA9-BBF5D366C473}" srcOrd="1" destOrd="0" presId="urn:microsoft.com/office/officeart/2005/8/layout/cycle7"/>
    <dgm:cxn modelId="{D9530B00-5E4C-427D-A888-D2C49C3AFF71}" type="presParOf" srcId="{0A355383-C387-45DE-AAA9-BBF5D366C473}" destId="{64B8129A-2724-4450-A7D4-4DE6751EB1F7}" srcOrd="0" destOrd="0" presId="urn:microsoft.com/office/officeart/2005/8/layout/cycle7"/>
    <dgm:cxn modelId="{0304016C-2BE2-4A74-9A37-F91320EBDBA3}" type="presParOf" srcId="{A3F1825B-38F4-4E5F-9D4A-F6333200A678}" destId="{ED2CE4C9-FC14-4EDB-9A0B-64302CFBEB4F}" srcOrd="2" destOrd="0" presId="urn:microsoft.com/office/officeart/2005/8/layout/cycle7"/>
    <dgm:cxn modelId="{A20D2A6E-D6B3-4A1D-A712-006229A2F771}" type="presParOf" srcId="{A3F1825B-38F4-4E5F-9D4A-F6333200A678}" destId="{58653E0C-C1D9-4077-A052-5D3E81E6AAEA}" srcOrd="3" destOrd="0" presId="urn:microsoft.com/office/officeart/2005/8/layout/cycle7"/>
    <dgm:cxn modelId="{112E4D19-95B4-4EEC-91A3-4192CB841E71}" type="presParOf" srcId="{58653E0C-C1D9-4077-A052-5D3E81E6AAEA}" destId="{629C9DA3-58E9-48CE-BA47-BBBB32D49D40}" srcOrd="0" destOrd="0" presId="urn:microsoft.com/office/officeart/2005/8/layout/cycle7"/>
    <dgm:cxn modelId="{EF15288F-5A70-48F5-9A12-0C3DDCE33586}" type="presParOf" srcId="{A3F1825B-38F4-4E5F-9D4A-F6333200A678}" destId="{0D2C4A55-DFA0-4B21-95A9-A76939B0B321}" srcOrd="4" destOrd="0" presId="urn:microsoft.com/office/officeart/2005/8/layout/cycle7"/>
    <dgm:cxn modelId="{06246651-0633-46E4-85A1-08DE8EC17BAC}" type="presParOf" srcId="{A3F1825B-38F4-4E5F-9D4A-F6333200A678}" destId="{03F274F8-8E9A-4610-97D3-3FD5709E7F8C}" srcOrd="5" destOrd="0" presId="urn:microsoft.com/office/officeart/2005/8/layout/cycle7"/>
    <dgm:cxn modelId="{0CD7DA14-AE33-4F2F-AC4E-829A4E96AD14}" type="presParOf" srcId="{03F274F8-8E9A-4610-97D3-3FD5709E7F8C}" destId="{C5F0F4EC-0430-47F9-8717-058C011695EC}"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26DCACC-84D0-4489-A065-899036B3F581}" type="doc">
      <dgm:prSet loTypeId="urn:microsoft.com/office/officeart/2005/8/layout/list1" loCatId="list" qsTypeId="urn:microsoft.com/office/officeart/2005/8/quickstyle/simple2" qsCatId="simple" csTypeId="urn:microsoft.com/office/officeart/2005/8/colors/accent1_2" csCatId="accent1" phldr="1"/>
      <dgm:spPr/>
      <dgm:t>
        <a:bodyPr/>
        <a:lstStyle/>
        <a:p>
          <a:endParaRPr lang="en-US"/>
        </a:p>
      </dgm:t>
    </dgm:pt>
    <dgm:pt modelId="{D178FE43-F430-4233-B5F8-C102B6A02B1C}">
      <dgm:prSet phldrT="[Text]" custT="1"/>
      <dgm:spPr/>
      <dgm:t>
        <a:bodyPr/>
        <a:lstStyle/>
        <a:p>
          <a:r>
            <a:rPr lang="sr-Latn-RS" sz="1200" b="1" dirty="0" smtClean="0">
              <a:solidFill>
                <a:srgbClr val="FF0000"/>
              </a:solidFill>
              <a:latin typeface="Calibri" panose="020F0502020204030204" pitchFamily="34" charset="0"/>
            </a:rPr>
            <a:t>Strategija osnivača</a:t>
          </a:r>
          <a:endParaRPr lang="en-US" sz="1200" b="1" dirty="0">
            <a:solidFill>
              <a:srgbClr val="FF0000"/>
            </a:solidFill>
            <a:latin typeface="Calibri" panose="020F0502020204030204" pitchFamily="34" charset="0"/>
          </a:endParaRPr>
        </a:p>
      </dgm:t>
    </dgm:pt>
    <dgm:pt modelId="{F0389962-F5E8-4BF2-A3E1-8F4789363099}" type="parTrans" cxnId="{B0B9259D-A7D6-46C0-BE95-1D1AC2941CF4}">
      <dgm:prSet/>
      <dgm:spPr/>
      <dgm:t>
        <a:bodyPr/>
        <a:lstStyle/>
        <a:p>
          <a:endParaRPr lang="en-US"/>
        </a:p>
      </dgm:t>
    </dgm:pt>
    <dgm:pt modelId="{2A3B70CD-BA88-4D44-8982-ED82FC3E9470}" type="sibTrans" cxnId="{B0B9259D-A7D6-46C0-BE95-1D1AC2941CF4}">
      <dgm:prSet/>
      <dgm:spPr/>
      <dgm:t>
        <a:bodyPr/>
        <a:lstStyle/>
        <a:p>
          <a:endParaRPr lang="en-US"/>
        </a:p>
      </dgm:t>
    </dgm:pt>
    <dgm:pt modelId="{F515DA0A-D381-49D7-B3E8-C93EB19AA99C}">
      <dgm:prSet phldrT="[Text]" custT="1"/>
      <dgm:spPr/>
      <dgm:t>
        <a:bodyPr/>
        <a:lstStyle/>
        <a:p>
          <a:r>
            <a:rPr lang="sr-Latn-RS" sz="1200" b="1" dirty="0" smtClean="0">
              <a:solidFill>
                <a:srgbClr val="FF0000"/>
              </a:solidFill>
              <a:latin typeface="Calibri" panose="020F0502020204030204" pitchFamily="34" charset="0"/>
            </a:rPr>
            <a:t>Energenti i efikasnost</a:t>
          </a:r>
          <a:endParaRPr lang="en-US" sz="1200" b="1" dirty="0">
            <a:solidFill>
              <a:srgbClr val="FF0000"/>
            </a:solidFill>
            <a:latin typeface="Calibri" panose="020F0502020204030204" pitchFamily="34" charset="0"/>
          </a:endParaRPr>
        </a:p>
      </dgm:t>
    </dgm:pt>
    <dgm:pt modelId="{66FE276B-4016-49C2-8D7F-7EAFAF963119}" type="parTrans" cxnId="{4B42AE59-5D4C-47D1-A4A1-34653079DA51}">
      <dgm:prSet/>
      <dgm:spPr/>
      <dgm:t>
        <a:bodyPr/>
        <a:lstStyle/>
        <a:p>
          <a:endParaRPr lang="en-US"/>
        </a:p>
      </dgm:t>
    </dgm:pt>
    <dgm:pt modelId="{696BD8BE-6086-4934-9CBB-ABABC8E15EB9}" type="sibTrans" cxnId="{4B42AE59-5D4C-47D1-A4A1-34653079DA51}">
      <dgm:prSet/>
      <dgm:spPr/>
      <dgm:t>
        <a:bodyPr/>
        <a:lstStyle/>
        <a:p>
          <a:endParaRPr lang="en-US"/>
        </a:p>
      </dgm:t>
    </dgm:pt>
    <dgm:pt modelId="{451E293C-7C27-4AC3-A505-6E670A90AF35}">
      <dgm:prSet phldrT="[Text]" custT="1"/>
      <dgm:spPr/>
      <dgm:t>
        <a:bodyPr/>
        <a:lstStyle/>
        <a:p>
          <a:r>
            <a:rPr lang="sr-Latn-RS" sz="1200" b="1" dirty="0" smtClean="0">
              <a:solidFill>
                <a:srgbClr val="FF0000"/>
              </a:solidFill>
              <a:latin typeface="Calibri" panose="020F0502020204030204" pitchFamily="34" charset="0"/>
            </a:rPr>
            <a:t>Konkurencija</a:t>
          </a:r>
          <a:endParaRPr lang="en-US" sz="1200" b="1" dirty="0">
            <a:solidFill>
              <a:srgbClr val="FF0000"/>
            </a:solidFill>
            <a:latin typeface="Calibri" panose="020F0502020204030204" pitchFamily="34" charset="0"/>
          </a:endParaRPr>
        </a:p>
      </dgm:t>
    </dgm:pt>
    <dgm:pt modelId="{DB012AEA-7F63-4011-9927-DA055671755B}" type="parTrans" cxnId="{9F86A241-1A3D-4F9C-A4CD-AFF4B8FE6225}">
      <dgm:prSet/>
      <dgm:spPr/>
      <dgm:t>
        <a:bodyPr/>
        <a:lstStyle/>
        <a:p>
          <a:endParaRPr lang="en-US"/>
        </a:p>
      </dgm:t>
    </dgm:pt>
    <dgm:pt modelId="{56B45CED-969E-4D7F-9A14-A0B7718DDB14}" type="sibTrans" cxnId="{9F86A241-1A3D-4F9C-A4CD-AFF4B8FE6225}">
      <dgm:prSet/>
      <dgm:spPr/>
      <dgm:t>
        <a:bodyPr/>
        <a:lstStyle/>
        <a:p>
          <a:endParaRPr lang="en-US"/>
        </a:p>
      </dgm:t>
    </dgm:pt>
    <dgm:pt modelId="{F36D3FA3-E2BB-4EE8-9BBE-81E27664DC96}">
      <dgm:prSet custT="1"/>
      <dgm:spPr/>
      <dgm:t>
        <a:bodyPr/>
        <a:lstStyle/>
        <a:p>
          <a:r>
            <a:rPr lang="sr-Latn-RS" sz="1200" b="1" dirty="0" smtClean="0">
              <a:solidFill>
                <a:srgbClr val="FF0000"/>
              </a:solidFill>
              <a:latin typeface="Calibri" panose="020F0502020204030204" pitchFamily="34" charset="0"/>
            </a:rPr>
            <a:t>Energetska politika</a:t>
          </a:r>
          <a:endParaRPr lang="en-US" sz="1200" b="1" dirty="0">
            <a:solidFill>
              <a:srgbClr val="FF0000"/>
            </a:solidFill>
            <a:latin typeface="Calibri" panose="020F0502020204030204" pitchFamily="34" charset="0"/>
          </a:endParaRPr>
        </a:p>
      </dgm:t>
    </dgm:pt>
    <dgm:pt modelId="{51486342-203D-4AEF-A12C-A876F0F3AAC6}" type="parTrans" cxnId="{98AAA73B-9860-44AB-930A-3C390E076D4E}">
      <dgm:prSet/>
      <dgm:spPr/>
      <dgm:t>
        <a:bodyPr/>
        <a:lstStyle/>
        <a:p>
          <a:endParaRPr lang="en-US"/>
        </a:p>
      </dgm:t>
    </dgm:pt>
    <dgm:pt modelId="{0EDEA5DF-6928-4D8E-8CD9-394045956029}" type="sibTrans" cxnId="{98AAA73B-9860-44AB-930A-3C390E076D4E}">
      <dgm:prSet/>
      <dgm:spPr/>
      <dgm:t>
        <a:bodyPr/>
        <a:lstStyle/>
        <a:p>
          <a:endParaRPr lang="en-US"/>
        </a:p>
      </dgm:t>
    </dgm:pt>
    <dgm:pt modelId="{0AEBE33F-78DC-4F93-97C1-E0490D6F6EB7}">
      <dgm:prSet/>
      <dgm:spPr/>
      <dgm:t>
        <a:bodyPr/>
        <a:lstStyle/>
        <a:p>
          <a:r>
            <a:rPr lang="sr-Latn-RS" dirty="0" smtClean="0"/>
            <a:t>Zakonodavni okvir</a:t>
          </a:r>
          <a:endParaRPr lang="en-US" dirty="0"/>
        </a:p>
      </dgm:t>
    </dgm:pt>
    <dgm:pt modelId="{7C924816-EDAD-4B2B-ABA4-7EA0C8AFFE7B}" type="parTrans" cxnId="{631B7A3A-18C8-437E-8D98-6CFB7231A1F1}">
      <dgm:prSet/>
      <dgm:spPr/>
      <dgm:t>
        <a:bodyPr/>
        <a:lstStyle/>
        <a:p>
          <a:endParaRPr lang="en-US"/>
        </a:p>
      </dgm:t>
    </dgm:pt>
    <dgm:pt modelId="{D2A3F2F1-2AA1-4849-B8C1-1D504C174D0B}" type="sibTrans" cxnId="{631B7A3A-18C8-437E-8D98-6CFB7231A1F1}">
      <dgm:prSet/>
      <dgm:spPr/>
      <dgm:t>
        <a:bodyPr/>
        <a:lstStyle/>
        <a:p>
          <a:endParaRPr lang="en-US"/>
        </a:p>
      </dgm:t>
    </dgm:pt>
    <dgm:pt modelId="{339140EE-AD63-4A1B-B04F-18B9638FD434}">
      <dgm:prSet/>
      <dgm:spPr/>
      <dgm:t>
        <a:bodyPr/>
        <a:lstStyle/>
        <a:p>
          <a:r>
            <a:rPr lang="sr-Latn-RS" dirty="0" smtClean="0"/>
            <a:t>Regulatorni ciljevi i smernice</a:t>
          </a:r>
          <a:endParaRPr lang="en-US" dirty="0"/>
        </a:p>
      </dgm:t>
    </dgm:pt>
    <dgm:pt modelId="{76DD3D70-DFA8-46A5-AB20-AA4DFCE49A30}" type="parTrans" cxnId="{3A538160-6C3F-432B-90E8-8181EC128108}">
      <dgm:prSet/>
      <dgm:spPr/>
      <dgm:t>
        <a:bodyPr/>
        <a:lstStyle/>
        <a:p>
          <a:endParaRPr lang="en-US"/>
        </a:p>
      </dgm:t>
    </dgm:pt>
    <dgm:pt modelId="{CBED0A9A-2E05-4DCB-98A0-8A13A3828068}" type="sibTrans" cxnId="{3A538160-6C3F-432B-90E8-8181EC128108}">
      <dgm:prSet/>
      <dgm:spPr/>
      <dgm:t>
        <a:bodyPr/>
        <a:lstStyle/>
        <a:p>
          <a:endParaRPr lang="en-US"/>
        </a:p>
      </dgm:t>
    </dgm:pt>
    <dgm:pt modelId="{4A2FF966-C926-4980-B6A8-7CF9290F804A}">
      <dgm:prSet/>
      <dgm:spPr/>
      <dgm:t>
        <a:bodyPr/>
        <a:lstStyle/>
        <a:p>
          <a:r>
            <a:rPr lang="sr-Latn-RS" dirty="0" smtClean="0"/>
            <a:t>Ekološke takse</a:t>
          </a:r>
          <a:endParaRPr lang="en-US" dirty="0"/>
        </a:p>
      </dgm:t>
    </dgm:pt>
    <dgm:pt modelId="{223F4488-EB3F-461D-9EDA-A9937D298020}" type="parTrans" cxnId="{710425D4-A626-43A7-992F-73577006E95F}">
      <dgm:prSet/>
      <dgm:spPr/>
      <dgm:t>
        <a:bodyPr/>
        <a:lstStyle/>
        <a:p>
          <a:endParaRPr lang="en-US"/>
        </a:p>
      </dgm:t>
    </dgm:pt>
    <dgm:pt modelId="{46238B45-B8FA-4DC9-8F6B-920526B9062E}" type="sibTrans" cxnId="{710425D4-A626-43A7-992F-73577006E95F}">
      <dgm:prSet/>
      <dgm:spPr/>
      <dgm:t>
        <a:bodyPr/>
        <a:lstStyle/>
        <a:p>
          <a:endParaRPr lang="en-US"/>
        </a:p>
      </dgm:t>
    </dgm:pt>
    <dgm:pt modelId="{9DB04F8B-486A-49C9-8F1D-9C7D85DCB325}">
      <dgm:prSet/>
      <dgm:spPr/>
      <dgm:t>
        <a:bodyPr/>
        <a:lstStyle/>
        <a:p>
          <a:endParaRPr lang="en-US" dirty="0"/>
        </a:p>
      </dgm:t>
    </dgm:pt>
    <dgm:pt modelId="{0CEB3891-B211-4CCE-A682-1ABCD14C3C5C}" type="parTrans" cxnId="{3AAADD47-E00C-4D0E-B98A-B43DCE340DB3}">
      <dgm:prSet/>
      <dgm:spPr/>
      <dgm:t>
        <a:bodyPr/>
        <a:lstStyle/>
        <a:p>
          <a:endParaRPr lang="en-US"/>
        </a:p>
      </dgm:t>
    </dgm:pt>
    <dgm:pt modelId="{F69304B8-F804-4988-82BF-CB9B1DC11807}" type="sibTrans" cxnId="{3AAADD47-E00C-4D0E-B98A-B43DCE340DB3}">
      <dgm:prSet/>
      <dgm:spPr/>
      <dgm:t>
        <a:bodyPr/>
        <a:lstStyle/>
        <a:p>
          <a:endParaRPr lang="en-US"/>
        </a:p>
      </dgm:t>
    </dgm:pt>
    <dgm:pt modelId="{E04CAC63-FA74-4344-8D96-3479F6AB86C8}">
      <dgm:prSet/>
      <dgm:spPr/>
      <dgm:t>
        <a:bodyPr/>
        <a:lstStyle/>
        <a:p>
          <a:r>
            <a:rPr lang="sr-Latn-RS" dirty="0" smtClean="0"/>
            <a:t>Strategija cena i ciljevi Osnivača</a:t>
          </a:r>
          <a:endParaRPr lang="en-US" dirty="0"/>
        </a:p>
      </dgm:t>
    </dgm:pt>
    <dgm:pt modelId="{CAE3CBF9-FE06-4942-AFC0-F25C232D3325}" type="parTrans" cxnId="{36E8D8BD-7595-48ED-B683-CF2156285225}">
      <dgm:prSet/>
      <dgm:spPr/>
      <dgm:t>
        <a:bodyPr/>
        <a:lstStyle/>
        <a:p>
          <a:endParaRPr lang="en-US"/>
        </a:p>
      </dgm:t>
    </dgm:pt>
    <dgm:pt modelId="{65267438-58FA-4E33-8244-788A2E102749}" type="sibTrans" cxnId="{36E8D8BD-7595-48ED-B683-CF2156285225}">
      <dgm:prSet/>
      <dgm:spPr/>
      <dgm:t>
        <a:bodyPr/>
        <a:lstStyle/>
        <a:p>
          <a:endParaRPr lang="en-US"/>
        </a:p>
      </dgm:t>
    </dgm:pt>
    <dgm:pt modelId="{FD6F8607-6BBA-4652-BD6B-F98ED521BCEB}">
      <dgm:prSet/>
      <dgm:spPr/>
      <dgm:t>
        <a:bodyPr/>
        <a:lstStyle/>
        <a:p>
          <a:r>
            <a:rPr lang="sr-Latn-RS" dirty="0" smtClean="0"/>
            <a:t>Investicioni planovi i načini finansiranja</a:t>
          </a:r>
          <a:endParaRPr lang="en-US" dirty="0"/>
        </a:p>
      </dgm:t>
    </dgm:pt>
    <dgm:pt modelId="{BBAD063E-63E5-4A2E-AE5E-0727ECF938ED}" type="parTrans" cxnId="{4E41BAAF-CED8-4295-BD6F-E3204F213A5E}">
      <dgm:prSet/>
      <dgm:spPr/>
      <dgm:t>
        <a:bodyPr/>
        <a:lstStyle/>
        <a:p>
          <a:endParaRPr lang="en-US"/>
        </a:p>
      </dgm:t>
    </dgm:pt>
    <dgm:pt modelId="{24EA5371-B1CE-41B5-89EA-C95E916969B0}" type="sibTrans" cxnId="{4E41BAAF-CED8-4295-BD6F-E3204F213A5E}">
      <dgm:prSet/>
      <dgm:spPr/>
      <dgm:t>
        <a:bodyPr/>
        <a:lstStyle/>
        <a:p>
          <a:endParaRPr lang="en-US"/>
        </a:p>
      </dgm:t>
    </dgm:pt>
    <dgm:pt modelId="{102AE175-2D4F-4840-9181-0DCBA7BC73A8}">
      <dgm:prSet/>
      <dgm:spPr/>
      <dgm:t>
        <a:bodyPr/>
        <a:lstStyle/>
        <a:p>
          <a:r>
            <a:rPr lang="sr-Latn-RS" dirty="0" smtClean="0"/>
            <a:t>Miks energenata</a:t>
          </a:r>
          <a:endParaRPr lang="en-US" dirty="0"/>
        </a:p>
      </dgm:t>
    </dgm:pt>
    <dgm:pt modelId="{1D031EC4-0964-4685-BF28-6F137D36F5A7}" type="parTrans" cxnId="{61C1CC9E-B354-46ED-9EA0-E32F44A3995B}">
      <dgm:prSet/>
      <dgm:spPr/>
      <dgm:t>
        <a:bodyPr/>
        <a:lstStyle/>
        <a:p>
          <a:endParaRPr lang="en-US"/>
        </a:p>
      </dgm:t>
    </dgm:pt>
    <dgm:pt modelId="{6DEAD6D1-6F57-464A-AD4E-BBD5FCD71E09}" type="sibTrans" cxnId="{61C1CC9E-B354-46ED-9EA0-E32F44A3995B}">
      <dgm:prSet/>
      <dgm:spPr/>
      <dgm:t>
        <a:bodyPr/>
        <a:lstStyle/>
        <a:p>
          <a:endParaRPr lang="en-US"/>
        </a:p>
      </dgm:t>
    </dgm:pt>
    <dgm:pt modelId="{FB2B8A03-BC10-42A0-92F1-E2E80117F36E}">
      <dgm:prSet/>
      <dgm:spPr/>
      <dgm:t>
        <a:bodyPr/>
        <a:lstStyle/>
        <a:p>
          <a:r>
            <a:rPr lang="sr-Latn-RS" dirty="0" smtClean="0"/>
            <a:t>Definisanje tehnički prihvatljivog koncepta (CHP/Toplota)</a:t>
          </a:r>
          <a:endParaRPr lang="en-US" dirty="0"/>
        </a:p>
      </dgm:t>
    </dgm:pt>
    <dgm:pt modelId="{9EA9168B-9BDA-4E4C-B7CB-866033521B0D}" type="parTrans" cxnId="{A047F1BB-F181-4970-A551-1ECE1508BA05}">
      <dgm:prSet/>
      <dgm:spPr/>
      <dgm:t>
        <a:bodyPr/>
        <a:lstStyle/>
        <a:p>
          <a:endParaRPr lang="en-US"/>
        </a:p>
      </dgm:t>
    </dgm:pt>
    <dgm:pt modelId="{7B5EAB70-C2DC-4115-BC33-0DB9F05C8A0C}" type="sibTrans" cxnId="{A047F1BB-F181-4970-A551-1ECE1508BA05}">
      <dgm:prSet/>
      <dgm:spPr/>
      <dgm:t>
        <a:bodyPr/>
        <a:lstStyle/>
        <a:p>
          <a:endParaRPr lang="en-US"/>
        </a:p>
      </dgm:t>
    </dgm:pt>
    <dgm:pt modelId="{AEE47446-FC3B-46C8-9767-0BA06F5A391B}">
      <dgm:prSet/>
      <dgm:spPr/>
      <dgm:t>
        <a:bodyPr/>
        <a:lstStyle/>
        <a:p>
          <a:r>
            <a:rPr lang="sr-Latn-RS" dirty="0" smtClean="0"/>
            <a:t>Smanjenje varijabilnih i fiksnih troškova</a:t>
          </a:r>
          <a:endParaRPr lang="en-US" dirty="0"/>
        </a:p>
      </dgm:t>
    </dgm:pt>
    <dgm:pt modelId="{CA37DB03-749B-4F33-ADDE-C240FEB83F66}" type="parTrans" cxnId="{3B06F3DB-F6A9-4843-99CF-DF8D937ACE25}">
      <dgm:prSet/>
      <dgm:spPr/>
      <dgm:t>
        <a:bodyPr/>
        <a:lstStyle/>
        <a:p>
          <a:endParaRPr lang="en-US"/>
        </a:p>
      </dgm:t>
    </dgm:pt>
    <dgm:pt modelId="{67C67ED3-D3B6-42C5-BA54-1D4A450899BE}" type="sibTrans" cxnId="{3B06F3DB-F6A9-4843-99CF-DF8D937ACE25}">
      <dgm:prSet/>
      <dgm:spPr/>
      <dgm:t>
        <a:bodyPr/>
        <a:lstStyle/>
        <a:p>
          <a:endParaRPr lang="en-US"/>
        </a:p>
      </dgm:t>
    </dgm:pt>
    <dgm:pt modelId="{44D81E1C-743C-4656-909E-F338D5A2FCBA}">
      <dgm:prSet/>
      <dgm:spPr/>
      <dgm:t>
        <a:bodyPr/>
        <a:lstStyle/>
        <a:p>
          <a:r>
            <a:rPr lang="sr-Latn-RS" dirty="0" smtClean="0"/>
            <a:t>Edukacija novih kupaca za korišćenje alternativnih načina grejanja prednosti/mane (biomasa, toplotne pumpe, otpadna ulja, otpadna toplota...)</a:t>
          </a:r>
          <a:endParaRPr lang="en-US" dirty="0"/>
        </a:p>
      </dgm:t>
    </dgm:pt>
    <dgm:pt modelId="{0B79AC4E-C54B-4508-A9E5-2690F3FE554E}" type="parTrans" cxnId="{9957B536-C66C-45CD-B553-18B55DB7D1BA}">
      <dgm:prSet/>
      <dgm:spPr/>
      <dgm:t>
        <a:bodyPr/>
        <a:lstStyle/>
        <a:p>
          <a:endParaRPr lang="en-US"/>
        </a:p>
      </dgm:t>
    </dgm:pt>
    <dgm:pt modelId="{C7A7CC3D-E930-4209-954A-F5A17162C29F}" type="sibTrans" cxnId="{9957B536-C66C-45CD-B553-18B55DB7D1BA}">
      <dgm:prSet/>
      <dgm:spPr/>
      <dgm:t>
        <a:bodyPr/>
        <a:lstStyle/>
        <a:p>
          <a:endParaRPr lang="en-US"/>
        </a:p>
      </dgm:t>
    </dgm:pt>
    <dgm:pt modelId="{DFF01C8E-DAD7-4E4C-A4F5-D79D308F13EF}">
      <dgm:prSet/>
      <dgm:spPr/>
      <dgm:t>
        <a:bodyPr/>
        <a:lstStyle/>
        <a:p>
          <a:endParaRPr lang="en-US" dirty="0"/>
        </a:p>
      </dgm:t>
    </dgm:pt>
    <dgm:pt modelId="{54AF9A11-4F77-45A4-B69C-3BB9D52E7566}" type="parTrans" cxnId="{2B56B4BB-EF51-429C-8A25-B649E45042CB}">
      <dgm:prSet/>
      <dgm:spPr/>
      <dgm:t>
        <a:bodyPr/>
        <a:lstStyle/>
        <a:p>
          <a:endParaRPr lang="en-US"/>
        </a:p>
      </dgm:t>
    </dgm:pt>
    <dgm:pt modelId="{E1890AA5-4D41-4F12-9925-49CA2B145D28}" type="sibTrans" cxnId="{2B56B4BB-EF51-429C-8A25-B649E45042CB}">
      <dgm:prSet/>
      <dgm:spPr/>
      <dgm:t>
        <a:bodyPr/>
        <a:lstStyle/>
        <a:p>
          <a:endParaRPr lang="en-US"/>
        </a:p>
      </dgm:t>
    </dgm:pt>
    <dgm:pt modelId="{6C5DA9E3-1D5F-40DA-878C-09DAAF6B2BFC}">
      <dgm:prSet/>
      <dgm:spPr/>
      <dgm:t>
        <a:bodyPr/>
        <a:lstStyle/>
        <a:p>
          <a:r>
            <a:rPr lang="sr-Latn-RS" dirty="0" smtClean="0"/>
            <a:t>Isključenje sa sistema </a:t>
          </a:r>
          <a:endParaRPr lang="en-US" dirty="0"/>
        </a:p>
      </dgm:t>
    </dgm:pt>
    <dgm:pt modelId="{991FCA25-F5A0-4569-B875-3F3F0899AC32}" type="parTrans" cxnId="{2FDE8E9D-827F-45CB-B420-5C77FB227289}">
      <dgm:prSet/>
      <dgm:spPr/>
      <dgm:t>
        <a:bodyPr/>
        <a:lstStyle/>
        <a:p>
          <a:endParaRPr lang="en-US"/>
        </a:p>
      </dgm:t>
    </dgm:pt>
    <dgm:pt modelId="{7F1DE250-E686-4D9D-9EC8-B459C92FB5BD}" type="sibTrans" cxnId="{2FDE8E9D-827F-45CB-B420-5C77FB227289}">
      <dgm:prSet/>
      <dgm:spPr/>
      <dgm:t>
        <a:bodyPr/>
        <a:lstStyle/>
        <a:p>
          <a:endParaRPr lang="en-US"/>
        </a:p>
      </dgm:t>
    </dgm:pt>
    <dgm:pt modelId="{7F5C4FB4-B455-4556-B29B-0A196E8821B3}" type="pres">
      <dgm:prSet presAssocID="{726DCACC-84D0-4489-A065-899036B3F581}" presName="linear" presStyleCnt="0">
        <dgm:presLayoutVars>
          <dgm:dir/>
          <dgm:animLvl val="lvl"/>
          <dgm:resizeHandles val="exact"/>
        </dgm:presLayoutVars>
      </dgm:prSet>
      <dgm:spPr/>
      <dgm:t>
        <a:bodyPr/>
        <a:lstStyle/>
        <a:p>
          <a:endParaRPr lang="en-US"/>
        </a:p>
      </dgm:t>
    </dgm:pt>
    <dgm:pt modelId="{3CC9B45F-C093-4129-AA44-AA3849354508}" type="pres">
      <dgm:prSet presAssocID="{F36D3FA3-E2BB-4EE8-9BBE-81E27664DC96}" presName="parentLin" presStyleCnt="0"/>
      <dgm:spPr/>
    </dgm:pt>
    <dgm:pt modelId="{A53874AE-2E32-408E-A1D0-1397C734948C}" type="pres">
      <dgm:prSet presAssocID="{F36D3FA3-E2BB-4EE8-9BBE-81E27664DC96}" presName="parentLeftMargin" presStyleLbl="node1" presStyleIdx="0" presStyleCnt="4"/>
      <dgm:spPr/>
      <dgm:t>
        <a:bodyPr/>
        <a:lstStyle/>
        <a:p>
          <a:endParaRPr lang="en-US"/>
        </a:p>
      </dgm:t>
    </dgm:pt>
    <dgm:pt modelId="{B90BC52F-E41F-4433-8B72-CC4D1C0A3CC6}" type="pres">
      <dgm:prSet presAssocID="{F36D3FA3-E2BB-4EE8-9BBE-81E27664DC96}" presName="parentText" presStyleLbl="node1" presStyleIdx="0" presStyleCnt="4" custScaleX="28571" custLinFactNeighborX="-95936" custLinFactNeighborY="3051">
        <dgm:presLayoutVars>
          <dgm:chMax val="0"/>
          <dgm:bulletEnabled val="1"/>
        </dgm:presLayoutVars>
      </dgm:prSet>
      <dgm:spPr/>
      <dgm:t>
        <a:bodyPr/>
        <a:lstStyle/>
        <a:p>
          <a:endParaRPr lang="en-US"/>
        </a:p>
      </dgm:t>
    </dgm:pt>
    <dgm:pt modelId="{C11A081F-0CD1-46E5-BCDC-7BBD31513EC9}" type="pres">
      <dgm:prSet presAssocID="{F36D3FA3-E2BB-4EE8-9BBE-81E27664DC96}" presName="negativeSpace" presStyleCnt="0"/>
      <dgm:spPr/>
    </dgm:pt>
    <dgm:pt modelId="{A854ACBA-8C28-430D-B428-296CE3A02E8A}" type="pres">
      <dgm:prSet presAssocID="{F36D3FA3-E2BB-4EE8-9BBE-81E27664DC96}" presName="childText" presStyleLbl="conFgAcc1" presStyleIdx="0" presStyleCnt="4">
        <dgm:presLayoutVars>
          <dgm:bulletEnabled val="1"/>
        </dgm:presLayoutVars>
      </dgm:prSet>
      <dgm:spPr/>
      <dgm:t>
        <a:bodyPr/>
        <a:lstStyle/>
        <a:p>
          <a:endParaRPr lang="en-US"/>
        </a:p>
      </dgm:t>
    </dgm:pt>
    <dgm:pt modelId="{5C538B97-3029-4C1C-8495-89CC3D308A52}" type="pres">
      <dgm:prSet presAssocID="{0EDEA5DF-6928-4D8E-8CD9-394045956029}" presName="spaceBetweenRectangles" presStyleCnt="0"/>
      <dgm:spPr/>
    </dgm:pt>
    <dgm:pt modelId="{1AAD0F8D-4DA8-42C1-ACD5-930933439A04}" type="pres">
      <dgm:prSet presAssocID="{D178FE43-F430-4233-B5F8-C102B6A02B1C}" presName="parentLin" presStyleCnt="0"/>
      <dgm:spPr/>
    </dgm:pt>
    <dgm:pt modelId="{04B323C9-5DC0-4154-86CF-6E0984F3DF61}" type="pres">
      <dgm:prSet presAssocID="{D178FE43-F430-4233-B5F8-C102B6A02B1C}" presName="parentLeftMargin" presStyleLbl="node1" presStyleIdx="0" presStyleCnt="4"/>
      <dgm:spPr/>
      <dgm:t>
        <a:bodyPr/>
        <a:lstStyle/>
        <a:p>
          <a:endParaRPr lang="en-US"/>
        </a:p>
      </dgm:t>
    </dgm:pt>
    <dgm:pt modelId="{221A55CE-4C9E-4145-A5DE-40EB020EC052}" type="pres">
      <dgm:prSet presAssocID="{D178FE43-F430-4233-B5F8-C102B6A02B1C}" presName="parentText" presStyleLbl="node1" presStyleIdx="1" presStyleCnt="4" custScaleX="30001" custLinFactNeighborX="-98110" custLinFactNeighborY="-31391">
        <dgm:presLayoutVars>
          <dgm:chMax val="0"/>
          <dgm:bulletEnabled val="1"/>
        </dgm:presLayoutVars>
      </dgm:prSet>
      <dgm:spPr/>
      <dgm:t>
        <a:bodyPr/>
        <a:lstStyle/>
        <a:p>
          <a:endParaRPr lang="en-US"/>
        </a:p>
      </dgm:t>
    </dgm:pt>
    <dgm:pt modelId="{0CB31AAD-F878-416B-986B-1C52C3B93FA5}" type="pres">
      <dgm:prSet presAssocID="{D178FE43-F430-4233-B5F8-C102B6A02B1C}" presName="negativeSpace" presStyleCnt="0"/>
      <dgm:spPr/>
    </dgm:pt>
    <dgm:pt modelId="{AD6611E6-80DF-44B1-B08B-9C3F62F065B6}" type="pres">
      <dgm:prSet presAssocID="{D178FE43-F430-4233-B5F8-C102B6A02B1C}" presName="childText" presStyleLbl="conFgAcc1" presStyleIdx="1" presStyleCnt="4">
        <dgm:presLayoutVars>
          <dgm:bulletEnabled val="1"/>
        </dgm:presLayoutVars>
      </dgm:prSet>
      <dgm:spPr/>
      <dgm:t>
        <a:bodyPr/>
        <a:lstStyle/>
        <a:p>
          <a:endParaRPr lang="en-US"/>
        </a:p>
      </dgm:t>
    </dgm:pt>
    <dgm:pt modelId="{1ABA8775-7333-4E9B-89E3-5A631FD3EC9D}" type="pres">
      <dgm:prSet presAssocID="{2A3B70CD-BA88-4D44-8982-ED82FC3E9470}" presName="spaceBetweenRectangles" presStyleCnt="0"/>
      <dgm:spPr/>
    </dgm:pt>
    <dgm:pt modelId="{B170CF43-D2D2-4F3F-8FB1-AD159A668EDC}" type="pres">
      <dgm:prSet presAssocID="{F515DA0A-D381-49D7-B3E8-C93EB19AA99C}" presName="parentLin" presStyleCnt="0"/>
      <dgm:spPr/>
    </dgm:pt>
    <dgm:pt modelId="{7F0413EA-75CB-46F3-B4C8-3EB0D7F24BC3}" type="pres">
      <dgm:prSet presAssocID="{F515DA0A-D381-49D7-B3E8-C93EB19AA99C}" presName="parentLeftMargin" presStyleLbl="node1" presStyleIdx="1" presStyleCnt="4"/>
      <dgm:spPr/>
      <dgm:t>
        <a:bodyPr/>
        <a:lstStyle/>
        <a:p>
          <a:endParaRPr lang="en-US"/>
        </a:p>
      </dgm:t>
    </dgm:pt>
    <dgm:pt modelId="{3DC970B7-A0D0-44A8-9F86-0A51F3E62864}" type="pres">
      <dgm:prSet presAssocID="{F515DA0A-D381-49D7-B3E8-C93EB19AA99C}" presName="parentText" presStyleLbl="node1" presStyleIdx="2" presStyleCnt="4" custScaleX="33020" custScaleY="115788" custLinFactNeighborX="-98110" custLinFactNeighborY="-25652">
        <dgm:presLayoutVars>
          <dgm:chMax val="0"/>
          <dgm:bulletEnabled val="1"/>
        </dgm:presLayoutVars>
      </dgm:prSet>
      <dgm:spPr/>
      <dgm:t>
        <a:bodyPr/>
        <a:lstStyle/>
        <a:p>
          <a:endParaRPr lang="en-US"/>
        </a:p>
      </dgm:t>
    </dgm:pt>
    <dgm:pt modelId="{9ED35D66-22F3-4266-AC0E-38D620BFE15B}" type="pres">
      <dgm:prSet presAssocID="{F515DA0A-D381-49D7-B3E8-C93EB19AA99C}" presName="negativeSpace" presStyleCnt="0"/>
      <dgm:spPr/>
    </dgm:pt>
    <dgm:pt modelId="{2A3A3CED-5E83-46F4-87C7-1B239098F5CB}" type="pres">
      <dgm:prSet presAssocID="{F515DA0A-D381-49D7-B3E8-C93EB19AA99C}" presName="childText" presStyleLbl="conFgAcc1" presStyleIdx="2" presStyleCnt="4">
        <dgm:presLayoutVars>
          <dgm:bulletEnabled val="1"/>
        </dgm:presLayoutVars>
      </dgm:prSet>
      <dgm:spPr/>
      <dgm:t>
        <a:bodyPr/>
        <a:lstStyle/>
        <a:p>
          <a:endParaRPr lang="en-US"/>
        </a:p>
      </dgm:t>
    </dgm:pt>
    <dgm:pt modelId="{4AAB211C-F889-4261-84F8-89546CD304CC}" type="pres">
      <dgm:prSet presAssocID="{696BD8BE-6086-4934-9CBB-ABABC8E15EB9}" presName="spaceBetweenRectangles" presStyleCnt="0"/>
      <dgm:spPr/>
    </dgm:pt>
    <dgm:pt modelId="{B3AC7985-21CD-4A66-84FD-6B1B3BC8BC51}" type="pres">
      <dgm:prSet presAssocID="{451E293C-7C27-4AC3-A505-6E670A90AF35}" presName="parentLin" presStyleCnt="0"/>
      <dgm:spPr/>
    </dgm:pt>
    <dgm:pt modelId="{97011F57-86A8-4AC1-9B9F-0692AF8274AF}" type="pres">
      <dgm:prSet presAssocID="{451E293C-7C27-4AC3-A505-6E670A90AF35}" presName="parentLeftMargin" presStyleLbl="node1" presStyleIdx="2" presStyleCnt="4"/>
      <dgm:spPr/>
      <dgm:t>
        <a:bodyPr/>
        <a:lstStyle/>
        <a:p>
          <a:endParaRPr lang="en-US"/>
        </a:p>
      </dgm:t>
    </dgm:pt>
    <dgm:pt modelId="{A67F5D7D-6D4D-42B6-8B38-D34B0BCA1859}" type="pres">
      <dgm:prSet presAssocID="{451E293C-7C27-4AC3-A505-6E670A90AF35}" presName="parentText" presStyleLbl="node1" presStyleIdx="3" presStyleCnt="4" custScaleX="28927" custLinFactNeighborX="-79986" custLinFactNeighborY="-22528">
        <dgm:presLayoutVars>
          <dgm:chMax val="0"/>
          <dgm:bulletEnabled val="1"/>
        </dgm:presLayoutVars>
      </dgm:prSet>
      <dgm:spPr/>
      <dgm:t>
        <a:bodyPr/>
        <a:lstStyle/>
        <a:p>
          <a:endParaRPr lang="en-US"/>
        </a:p>
      </dgm:t>
    </dgm:pt>
    <dgm:pt modelId="{F7C67C1C-AF7B-4005-8BA7-57909F620610}" type="pres">
      <dgm:prSet presAssocID="{451E293C-7C27-4AC3-A505-6E670A90AF35}" presName="negativeSpace" presStyleCnt="0"/>
      <dgm:spPr/>
    </dgm:pt>
    <dgm:pt modelId="{CF0DD9CD-85F8-4398-A438-3CC7508D751F}" type="pres">
      <dgm:prSet presAssocID="{451E293C-7C27-4AC3-A505-6E670A90AF35}" presName="childText" presStyleLbl="conFgAcc1" presStyleIdx="3" presStyleCnt="4">
        <dgm:presLayoutVars>
          <dgm:bulletEnabled val="1"/>
        </dgm:presLayoutVars>
      </dgm:prSet>
      <dgm:spPr/>
      <dgm:t>
        <a:bodyPr/>
        <a:lstStyle/>
        <a:p>
          <a:endParaRPr lang="en-US"/>
        </a:p>
      </dgm:t>
    </dgm:pt>
  </dgm:ptLst>
  <dgm:cxnLst>
    <dgm:cxn modelId="{7BFD25F4-B0B7-4141-9840-55BC820C4324}" type="presOf" srcId="{9DB04F8B-486A-49C9-8F1D-9C7D85DCB325}" destId="{A854ACBA-8C28-430D-B428-296CE3A02E8A}" srcOrd="0" destOrd="3" presId="urn:microsoft.com/office/officeart/2005/8/layout/list1"/>
    <dgm:cxn modelId="{B5E22AE1-0046-44EE-B01D-06BF45EFC1C2}" type="presOf" srcId="{D178FE43-F430-4233-B5F8-C102B6A02B1C}" destId="{04B323C9-5DC0-4154-86CF-6E0984F3DF61}" srcOrd="0" destOrd="0" presId="urn:microsoft.com/office/officeart/2005/8/layout/list1"/>
    <dgm:cxn modelId="{9957B536-C66C-45CD-B553-18B55DB7D1BA}" srcId="{451E293C-7C27-4AC3-A505-6E670A90AF35}" destId="{44D81E1C-743C-4656-909E-F338D5A2FCBA}" srcOrd="0" destOrd="0" parTransId="{0B79AC4E-C54B-4508-A9E5-2690F3FE554E}" sibTransId="{C7A7CC3D-E930-4209-954A-F5A17162C29F}"/>
    <dgm:cxn modelId="{ADCBEDBC-71E5-4739-A984-F21DBBCE5A87}" type="presOf" srcId="{AEE47446-FC3B-46C8-9767-0BA06F5A391B}" destId="{2A3A3CED-5E83-46F4-87C7-1B239098F5CB}" srcOrd="0" destOrd="2" presId="urn:microsoft.com/office/officeart/2005/8/layout/list1"/>
    <dgm:cxn modelId="{60DFAA5C-0060-428A-82EE-FAFF62F18B75}" type="presOf" srcId="{E04CAC63-FA74-4344-8D96-3479F6AB86C8}" destId="{AD6611E6-80DF-44B1-B08B-9C3F62F065B6}" srcOrd="0" destOrd="0" presId="urn:microsoft.com/office/officeart/2005/8/layout/list1"/>
    <dgm:cxn modelId="{FEF2D5F3-594D-4A58-A5C3-B7F50057420E}" type="presOf" srcId="{44D81E1C-743C-4656-909E-F338D5A2FCBA}" destId="{CF0DD9CD-85F8-4398-A438-3CC7508D751F}" srcOrd="0" destOrd="0" presId="urn:microsoft.com/office/officeart/2005/8/layout/list1"/>
    <dgm:cxn modelId="{61C1CC9E-B354-46ED-9EA0-E32F44A3995B}" srcId="{F515DA0A-D381-49D7-B3E8-C93EB19AA99C}" destId="{102AE175-2D4F-4840-9181-0DCBA7BC73A8}" srcOrd="0" destOrd="0" parTransId="{1D031EC4-0964-4685-BF28-6F137D36F5A7}" sibTransId="{6DEAD6D1-6F57-464A-AD4E-BBD5FCD71E09}"/>
    <dgm:cxn modelId="{B0B9259D-A7D6-46C0-BE95-1D1AC2941CF4}" srcId="{726DCACC-84D0-4489-A065-899036B3F581}" destId="{D178FE43-F430-4233-B5F8-C102B6A02B1C}" srcOrd="1" destOrd="0" parTransId="{F0389962-F5E8-4BF2-A3E1-8F4789363099}" sibTransId="{2A3B70CD-BA88-4D44-8982-ED82FC3E9470}"/>
    <dgm:cxn modelId="{6210589B-4CCA-49EF-955F-5924D0A3AF5A}" type="presOf" srcId="{102AE175-2D4F-4840-9181-0DCBA7BC73A8}" destId="{2A3A3CED-5E83-46F4-87C7-1B239098F5CB}" srcOrd="0" destOrd="0" presId="urn:microsoft.com/office/officeart/2005/8/layout/list1"/>
    <dgm:cxn modelId="{E81C5F02-CD2F-4850-B9F7-259FB9FACB9F}" type="presOf" srcId="{FB2B8A03-BC10-42A0-92F1-E2E80117F36E}" destId="{2A3A3CED-5E83-46F4-87C7-1B239098F5CB}" srcOrd="0" destOrd="1" presId="urn:microsoft.com/office/officeart/2005/8/layout/list1"/>
    <dgm:cxn modelId="{A047F1BB-F181-4970-A551-1ECE1508BA05}" srcId="{F515DA0A-D381-49D7-B3E8-C93EB19AA99C}" destId="{FB2B8A03-BC10-42A0-92F1-E2E80117F36E}" srcOrd="1" destOrd="0" parTransId="{9EA9168B-9BDA-4E4C-B7CB-866033521B0D}" sibTransId="{7B5EAB70-C2DC-4115-BC33-0DB9F05C8A0C}"/>
    <dgm:cxn modelId="{98AAA73B-9860-44AB-930A-3C390E076D4E}" srcId="{726DCACC-84D0-4489-A065-899036B3F581}" destId="{F36D3FA3-E2BB-4EE8-9BBE-81E27664DC96}" srcOrd="0" destOrd="0" parTransId="{51486342-203D-4AEF-A12C-A876F0F3AAC6}" sibTransId="{0EDEA5DF-6928-4D8E-8CD9-394045956029}"/>
    <dgm:cxn modelId="{27D17538-AD91-4E1E-9D4F-FEE17A223B6E}" type="presOf" srcId="{451E293C-7C27-4AC3-A505-6E670A90AF35}" destId="{A67F5D7D-6D4D-42B6-8B38-D34B0BCA1859}" srcOrd="1" destOrd="0" presId="urn:microsoft.com/office/officeart/2005/8/layout/list1"/>
    <dgm:cxn modelId="{C2BBAB1D-7514-4CD4-9E95-9EAA7B98115E}" type="presOf" srcId="{451E293C-7C27-4AC3-A505-6E670A90AF35}" destId="{97011F57-86A8-4AC1-9B9F-0692AF8274AF}" srcOrd="0" destOrd="0" presId="urn:microsoft.com/office/officeart/2005/8/layout/list1"/>
    <dgm:cxn modelId="{9142F152-8A9C-4302-AAD1-3174BBED3119}" type="presOf" srcId="{6C5DA9E3-1D5F-40DA-878C-09DAAF6B2BFC}" destId="{CF0DD9CD-85F8-4398-A438-3CC7508D751F}" srcOrd="0" destOrd="1" presId="urn:microsoft.com/office/officeart/2005/8/layout/list1"/>
    <dgm:cxn modelId="{3A538160-6C3F-432B-90E8-8181EC128108}" srcId="{F36D3FA3-E2BB-4EE8-9BBE-81E27664DC96}" destId="{339140EE-AD63-4A1B-B04F-18B9638FD434}" srcOrd="1" destOrd="0" parTransId="{76DD3D70-DFA8-46A5-AB20-AA4DFCE49A30}" sibTransId="{CBED0A9A-2E05-4DCB-98A0-8A13A3828068}"/>
    <dgm:cxn modelId="{E176CCD8-F49A-410A-8089-44DF459C90FF}" type="presOf" srcId="{D178FE43-F430-4233-B5F8-C102B6A02B1C}" destId="{221A55CE-4C9E-4145-A5DE-40EB020EC052}" srcOrd="1" destOrd="0" presId="urn:microsoft.com/office/officeart/2005/8/layout/list1"/>
    <dgm:cxn modelId="{36E8D8BD-7595-48ED-B683-CF2156285225}" srcId="{D178FE43-F430-4233-B5F8-C102B6A02B1C}" destId="{E04CAC63-FA74-4344-8D96-3479F6AB86C8}" srcOrd="0" destOrd="0" parTransId="{CAE3CBF9-FE06-4942-AFC0-F25C232D3325}" sibTransId="{65267438-58FA-4E33-8244-788A2E102749}"/>
    <dgm:cxn modelId="{3AAADD47-E00C-4D0E-B98A-B43DCE340DB3}" srcId="{F36D3FA3-E2BB-4EE8-9BBE-81E27664DC96}" destId="{9DB04F8B-486A-49C9-8F1D-9C7D85DCB325}" srcOrd="3" destOrd="0" parTransId="{0CEB3891-B211-4CCE-A682-1ABCD14C3C5C}" sibTransId="{F69304B8-F804-4988-82BF-CB9B1DC11807}"/>
    <dgm:cxn modelId="{2B56B4BB-EF51-429C-8A25-B649E45042CB}" srcId="{451E293C-7C27-4AC3-A505-6E670A90AF35}" destId="{DFF01C8E-DAD7-4E4C-A4F5-D79D308F13EF}" srcOrd="2" destOrd="0" parTransId="{54AF9A11-4F77-45A4-B69C-3BB9D52E7566}" sibTransId="{E1890AA5-4D41-4F12-9925-49CA2B145D28}"/>
    <dgm:cxn modelId="{289F78F0-A508-4205-804C-25E6C6E8F270}" type="presOf" srcId="{F515DA0A-D381-49D7-B3E8-C93EB19AA99C}" destId="{7F0413EA-75CB-46F3-B4C8-3EB0D7F24BC3}" srcOrd="0" destOrd="0" presId="urn:microsoft.com/office/officeart/2005/8/layout/list1"/>
    <dgm:cxn modelId="{FE5DD121-D917-4025-ADF3-5D8212B17810}" type="presOf" srcId="{726DCACC-84D0-4489-A065-899036B3F581}" destId="{7F5C4FB4-B455-4556-B29B-0A196E8821B3}" srcOrd="0" destOrd="0" presId="urn:microsoft.com/office/officeart/2005/8/layout/list1"/>
    <dgm:cxn modelId="{13D21AAC-5B96-48D1-B806-4A42541DDBF3}" type="presOf" srcId="{DFF01C8E-DAD7-4E4C-A4F5-D79D308F13EF}" destId="{CF0DD9CD-85F8-4398-A438-3CC7508D751F}" srcOrd="0" destOrd="2" presId="urn:microsoft.com/office/officeart/2005/8/layout/list1"/>
    <dgm:cxn modelId="{9F86A241-1A3D-4F9C-A4CD-AFF4B8FE6225}" srcId="{726DCACC-84D0-4489-A065-899036B3F581}" destId="{451E293C-7C27-4AC3-A505-6E670A90AF35}" srcOrd="3" destOrd="0" parTransId="{DB012AEA-7F63-4011-9927-DA055671755B}" sibTransId="{56B45CED-969E-4D7F-9A14-A0B7718DDB14}"/>
    <dgm:cxn modelId="{4E41BAAF-CED8-4295-BD6F-E3204F213A5E}" srcId="{D178FE43-F430-4233-B5F8-C102B6A02B1C}" destId="{FD6F8607-6BBA-4652-BD6B-F98ED521BCEB}" srcOrd="1" destOrd="0" parTransId="{BBAD063E-63E5-4A2E-AE5E-0727ECF938ED}" sibTransId="{24EA5371-B1CE-41B5-89EA-C95E916969B0}"/>
    <dgm:cxn modelId="{40CF7FBC-FC62-4430-A5E1-E023CBDA4917}" type="presOf" srcId="{F36D3FA3-E2BB-4EE8-9BBE-81E27664DC96}" destId="{B90BC52F-E41F-4433-8B72-CC4D1C0A3CC6}" srcOrd="1" destOrd="0" presId="urn:microsoft.com/office/officeart/2005/8/layout/list1"/>
    <dgm:cxn modelId="{5CD4209A-FE1A-423B-8562-4D8F2476A2BB}" type="presOf" srcId="{339140EE-AD63-4A1B-B04F-18B9638FD434}" destId="{A854ACBA-8C28-430D-B428-296CE3A02E8A}" srcOrd="0" destOrd="1" presId="urn:microsoft.com/office/officeart/2005/8/layout/list1"/>
    <dgm:cxn modelId="{4B42AE59-5D4C-47D1-A4A1-34653079DA51}" srcId="{726DCACC-84D0-4489-A065-899036B3F581}" destId="{F515DA0A-D381-49D7-B3E8-C93EB19AA99C}" srcOrd="2" destOrd="0" parTransId="{66FE276B-4016-49C2-8D7F-7EAFAF963119}" sibTransId="{696BD8BE-6086-4934-9CBB-ABABC8E15EB9}"/>
    <dgm:cxn modelId="{3B06F3DB-F6A9-4843-99CF-DF8D937ACE25}" srcId="{F515DA0A-D381-49D7-B3E8-C93EB19AA99C}" destId="{AEE47446-FC3B-46C8-9767-0BA06F5A391B}" srcOrd="2" destOrd="0" parTransId="{CA37DB03-749B-4F33-ADDE-C240FEB83F66}" sibTransId="{67C67ED3-D3B6-42C5-BA54-1D4A450899BE}"/>
    <dgm:cxn modelId="{631B7A3A-18C8-437E-8D98-6CFB7231A1F1}" srcId="{F36D3FA3-E2BB-4EE8-9BBE-81E27664DC96}" destId="{0AEBE33F-78DC-4F93-97C1-E0490D6F6EB7}" srcOrd="0" destOrd="0" parTransId="{7C924816-EDAD-4B2B-ABA4-7EA0C8AFFE7B}" sibTransId="{D2A3F2F1-2AA1-4849-B8C1-1D504C174D0B}"/>
    <dgm:cxn modelId="{FEFD4A7F-9519-43AE-A8DF-8895313544AB}" type="presOf" srcId="{4A2FF966-C926-4980-B6A8-7CF9290F804A}" destId="{A854ACBA-8C28-430D-B428-296CE3A02E8A}" srcOrd="0" destOrd="2" presId="urn:microsoft.com/office/officeart/2005/8/layout/list1"/>
    <dgm:cxn modelId="{0DF4AD50-8B3B-492F-80E7-83805C7D89F3}" type="presOf" srcId="{0AEBE33F-78DC-4F93-97C1-E0490D6F6EB7}" destId="{A854ACBA-8C28-430D-B428-296CE3A02E8A}" srcOrd="0" destOrd="0" presId="urn:microsoft.com/office/officeart/2005/8/layout/list1"/>
    <dgm:cxn modelId="{65613B6D-8B3D-4AD1-A55F-326DFB8E5E8D}" type="presOf" srcId="{F515DA0A-D381-49D7-B3E8-C93EB19AA99C}" destId="{3DC970B7-A0D0-44A8-9F86-0A51F3E62864}" srcOrd="1" destOrd="0" presId="urn:microsoft.com/office/officeart/2005/8/layout/list1"/>
    <dgm:cxn modelId="{710425D4-A626-43A7-992F-73577006E95F}" srcId="{F36D3FA3-E2BB-4EE8-9BBE-81E27664DC96}" destId="{4A2FF966-C926-4980-B6A8-7CF9290F804A}" srcOrd="2" destOrd="0" parTransId="{223F4488-EB3F-461D-9EDA-A9937D298020}" sibTransId="{46238B45-B8FA-4DC9-8F6B-920526B9062E}"/>
    <dgm:cxn modelId="{064D715C-0190-45BE-A807-3051221A6B30}" type="presOf" srcId="{FD6F8607-6BBA-4652-BD6B-F98ED521BCEB}" destId="{AD6611E6-80DF-44B1-B08B-9C3F62F065B6}" srcOrd="0" destOrd="1" presId="urn:microsoft.com/office/officeart/2005/8/layout/list1"/>
    <dgm:cxn modelId="{B592F9DC-C2F7-42E8-BF4D-DFFE6C67349E}" type="presOf" srcId="{F36D3FA3-E2BB-4EE8-9BBE-81E27664DC96}" destId="{A53874AE-2E32-408E-A1D0-1397C734948C}" srcOrd="0" destOrd="0" presId="urn:microsoft.com/office/officeart/2005/8/layout/list1"/>
    <dgm:cxn modelId="{2FDE8E9D-827F-45CB-B420-5C77FB227289}" srcId="{451E293C-7C27-4AC3-A505-6E670A90AF35}" destId="{6C5DA9E3-1D5F-40DA-878C-09DAAF6B2BFC}" srcOrd="1" destOrd="0" parTransId="{991FCA25-F5A0-4569-B875-3F3F0899AC32}" sibTransId="{7F1DE250-E686-4D9D-9EC8-B459C92FB5BD}"/>
    <dgm:cxn modelId="{183C4C8A-9FE8-4BD7-B309-68CA4935122E}" type="presParOf" srcId="{7F5C4FB4-B455-4556-B29B-0A196E8821B3}" destId="{3CC9B45F-C093-4129-AA44-AA3849354508}" srcOrd="0" destOrd="0" presId="urn:microsoft.com/office/officeart/2005/8/layout/list1"/>
    <dgm:cxn modelId="{A9E7F685-ACC9-4279-B2C1-CDC7307296B7}" type="presParOf" srcId="{3CC9B45F-C093-4129-AA44-AA3849354508}" destId="{A53874AE-2E32-408E-A1D0-1397C734948C}" srcOrd="0" destOrd="0" presId="urn:microsoft.com/office/officeart/2005/8/layout/list1"/>
    <dgm:cxn modelId="{4313B8DA-7274-497D-8020-BF77B2B72D82}" type="presParOf" srcId="{3CC9B45F-C093-4129-AA44-AA3849354508}" destId="{B90BC52F-E41F-4433-8B72-CC4D1C0A3CC6}" srcOrd="1" destOrd="0" presId="urn:microsoft.com/office/officeart/2005/8/layout/list1"/>
    <dgm:cxn modelId="{81C557D9-C483-409C-A510-046DF77431D9}" type="presParOf" srcId="{7F5C4FB4-B455-4556-B29B-0A196E8821B3}" destId="{C11A081F-0CD1-46E5-BCDC-7BBD31513EC9}" srcOrd="1" destOrd="0" presId="urn:microsoft.com/office/officeart/2005/8/layout/list1"/>
    <dgm:cxn modelId="{28C6A30E-5F2F-4B16-B5B9-799ED40F08CF}" type="presParOf" srcId="{7F5C4FB4-B455-4556-B29B-0A196E8821B3}" destId="{A854ACBA-8C28-430D-B428-296CE3A02E8A}" srcOrd="2" destOrd="0" presId="urn:microsoft.com/office/officeart/2005/8/layout/list1"/>
    <dgm:cxn modelId="{D3A8E6BF-5B69-449C-9E0A-E1D84BCD1F32}" type="presParOf" srcId="{7F5C4FB4-B455-4556-B29B-0A196E8821B3}" destId="{5C538B97-3029-4C1C-8495-89CC3D308A52}" srcOrd="3" destOrd="0" presId="urn:microsoft.com/office/officeart/2005/8/layout/list1"/>
    <dgm:cxn modelId="{AF51952C-E772-49E1-9FC7-F699995037F7}" type="presParOf" srcId="{7F5C4FB4-B455-4556-B29B-0A196E8821B3}" destId="{1AAD0F8D-4DA8-42C1-ACD5-930933439A04}" srcOrd="4" destOrd="0" presId="urn:microsoft.com/office/officeart/2005/8/layout/list1"/>
    <dgm:cxn modelId="{90D80DA1-4D1D-4C07-9DC6-22CB1501F931}" type="presParOf" srcId="{1AAD0F8D-4DA8-42C1-ACD5-930933439A04}" destId="{04B323C9-5DC0-4154-86CF-6E0984F3DF61}" srcOrd="0" destOrd="0" presId="urn:microsoft.com/office/officeart/2005/8/layout/list1"/>
    <dgm:cxn modelId="{DFFDAB2A-7CBE-4DB7-9D01-A6F61E1C9B46}" type="presParOf" srcId="{1AAD0F8D-4DA8-42C1-ACD5-930933439A04}" destId="{221A55CE-4C9E-4145-A5DE-40EB020EC052}" srcOrd="1" destOrd="0" presId="urn:microsoft.com/office/officeart/2005/8/layout/list1"/>
    <dgm:cxn modelId="{85B20C7E-313D-4970-A6C3-7B4F513FD67D}" type="presParOf" srcId="{7F5C4FB4-B455-4556-B29B-0A196E8821B3}" destId="{0CB31AAD-F878-416B-986B-1C52C3B93FA5}" srcOrd="5" destOrd="0" presId="urn:microsoft.com/office/officeart/2005/8/layout/list1"/>
    <dgm:cxn modelId="{35200867-5078-4700-A708-760562030600}" type="presParOf" srcId="{7F5C4FB4-B455-4556-B29B-0A196E8821B3}" destId="{AD6611E6-80DF-44B1-B08B-9C3F62F065B6}" srcOrd="6" destOrd="0" presId="urn:microsoft.com/office/officeart/2005/8/layout/list1"/>
    <dgm:cxn modelId="{AAAC2353-6B20-4E6E-B3CC-B0DFF0D6CAAD}" type="presParOf" srcId="{7F5C4FB4-B455-4556-B29B-0A196E8821B3}" destId="{1ABA8775-7333-4E9B-89E3-5A631FD3EC9D}" srcOrd="7" destOrd="0" presId="urn:microsoft.com/office/officeart/2005/8/layout/list1"/>
    <dgm:cxn modelId="{83624817-40B8-42F5-BF2F-8C9DF757FE70}" type="presParOf" srcId="{7F5C4FB4-B455-4556-B29B-0A196E8821B3}" destId="{B170CF43-D2D2-4F3F-8FB1-AD159A668EDC}" srcOrd="8" destOrd="0" presId="urn:microsoft.com/office/officeart/2005/8/layout/list1"/>
    <dgm:cxn modelId="{026AFC3D-C0D6-40E3-B933-FCBB183AD7CE}" type="presParOf" srcId="{B170CF43-D2D2-4F3F-8FB1-AD159A668EDC}" destId="{7F0413EA-75CB-46F3-B4C8-3EB0D7F24BC3}" srcOrd="0" destOrd="0" presId="urn:microsoft.com/office/officeart/2005/8/layout/list1"/>
    <dgm:cxn modelId="{7D345CC7-CCE5-4252-BF9D-C83ECDD6576F}" type="presParOf" srcId="{B170CF43-D2D2-4F3F-8FB1-AD159A668EDC}" destId="{3DC970B7-A0D0-44A8-9F86-0A51F3E62864}" srcOrd="1" destOrd="0" presId="urn:microsoft.com/office/officeart/2005/8/layout/list1"/>
    <dgm:cxn modelId="{A5257FE6-9F9B-45BC-A992-C1A8AC0898F6}" type="presParOf" srcId="{7F5C4FB4-B455-4556-B29B-0A196E8821B3}" destId="{9ED35D66-22F3-4266-AC0E-38D620BFE15B}" srcOrd="9" destOrd="0" presId="urn:microsoft.com/office/officeart/2005/8/layout/list1"/>
    <dgm:cxn modelId="{4F9AD71E-8680-45AA-B906-F99D8F9ED3FB}" type="presParOf" srcId="{7F5C4FB4-B455-4556-B29B-0A196E8821B3}" destId="{2A3A3CED-5E83-46F4-87C7-1B239098F5CB}" srcOrd="10" destOrd="0" presId="urn:microsoft.com/office/officeart/2005/8/layout/list1"/>
    <dgm:cxn modelId="{6BE360A7-EE7C-4CD0-ADB8-146EC36A5B05}" type="presParOf" srcId="{7F5C4FB4-B455-4556-B29B-0A196E8821B3}" destId="{4AAB211C-F889-4261-84F8-89546CD304CC}" srcOrd="11" destOrd="0" presId="urn:microsoft.com/office/officeart/2005/8/layout/list1"/>
    <dgm:cxn modelId="{C5C4A06E-6E69-4703-9023-A216D87C8576}" type="presParOf" srcId="{7F5C4FB4-B455-4556-B29B-0A196E8821B3}" destId="{B3AC7985-21CD-4A66-84FD-6B1B3BC8BC51}" srcOrd="12" destOrd="0" presId="urn:microsoft.com/office/officeart/2005/8/layout/list1"/>
    <dgm:cxn modelId="{3399C60B-8A0C-4C38-8F58-45D3D2752BA6}" type="presParOf" srcId="{B3AC7985-21CD-4A66-84FD-6B1B3BC8BC51}" destId="{97011F57-86A8-4AC1-9B9F-0692AF8274AF}" srcOrd="0" destOrd="0" presId="urn:microsoft.com/office/officeart/2005/8/layout/list1"/>
    <dgm:cxn modelId="{9EC3950C-2D20-480A-9E64-C8ACB7D20504}" type="presParOf" srcId="{B3AC7985-21CD-4A66-84FD-6B1B3BC8BC51}" destId="{A67F5D7D-6D4D-42B6-8B38-D34B0BCA1859}" srcOrd="1" destOrd="0" presId="urn:microsoft.com/office/officeart/2005/8/layout/list1"/>
    <dgm:cxn modelId="{5DDFCA9A-660A-4FB6-8C75-7BDF72EFB0DC}" type="presParOf" srcId="{7F5C4FB4-B455-4556-B29B-0A196E8821B3}" destId="{F7C67C1C-AF7B-4005-8BA7-57909F620610}" srcOrd="13" destOrd="0" presId="urn:microsoft.com/office/officeart/2005/8/layout/list1"/>
    <dgm:cxn modelId="{C6A9D5BE-8CE2-4D1A-836E-527A404F1AF5}" type="presParOf" srcId="{7F5C4FB4-B455-4556-B29B-0A196E8821B3}" destId="{CF0DD9CD-85F8-4398-A438-3CC7508D751F}"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0.06798</cdr:x>
      <cdr:y>0.16138</cdr:y>
    </cdr:from>
    <cdr:to>
      <cdr:x>0.19826</cdr:x>
      <cdr:y>0.88738</cdr:y>
    </cdr:to>
    <cdr:grpSp>
      <cdr:nvGrpSpPr>
        <cdr:cNvPr id="9" name="Gruppieren 8"/>
        <cdr:cNvGrpSpPr/>
      </cdr:nvGrpSpPr>
      <cdr:grpSpPr>
        <a:xfrm xmlns:a="http://schemas.openxmlformats.org/drawingml/2006/main">
          <a:off x="262889" y="496805"/>
          <a:ext cx="503812" cy="2234977"/>
          <a:chOff x="255559" y="490794"/>
          <a:chExt cx="489811" cy="1974874"/>
        </a:xfrm>
      </cdr:grpSpPr>
      <cdr:grpSp>
        <cdr:nvGrpSpPr>
          <cdr:cNvPr id="8" name="Gruppieren 7"/>
          <cdr:cNvGrpSpPr/>
        </cdr:nvGrpSpPr>
        <cdr:grpSpPr>
          <a:xfrm xmlns:a="http://schemas.openxmlformats.org/drawingml/2006/main">
            <a:off x="255559" y="1658025"/>
            <a:ext cx="489811" cy="807643"/>
            <a:chOff x="255386" y="1652334"/>
            <a:chExt cx="489434" cy="764774"/>
          </a:xfrm>
        </cdr:grpSpPr>
        <cdr:grpSp>
          <cdr:nvGrpSpPr>
            <cdr:cNvPr id="3" name="Gruppieren 2"/>
            <cdr:cNvGrpSpPr/>
          </cdr:nvGrpSpPr>
          <cdr:grpSpPr>
            <a:xfrm xmlns:a="http://schemas.openxmlformats.org/drawingml/2006/main">
              <a:off x="565936" y="1652334"/>
              <a:ext cx="178884" cy="167928"/>
              <a:chOff x="127765" y="-6539"/>
              <a:chExt cx="178886" cy="167930"/>
            </a:xfrm>
          </cdr:grpSpPr>
          <cdr:sp macro="" textlink="">
            <cdr:nvSpPr>
              <cdr:cNvPr id="4" name="Rechteck 3"/>
              <cdr:cNvSpPr/>
            </cdr:nvSpPr>
            <cdr:spPr>
              <a:xfrm xmlns:a="http://schemas.openxmlformats.org/drawingml/2006/main" rot="19380000">
                <a:off x="127765" y="85027"/>
                <a:ext cx="144000" cy="36000"/>
              </a:xfrm>
              <a:prstGeom xmlns:a="http://schemas.openxmlformats.org/drawingml/2006/main" prst="rect">
                <a:avLst/>
              </a:prstGeom>
              <a:solidFill xmlns:a="http://schemas.openxmlformats.org/drawingml/2006/main">
                <a:schemeClr val="bg1"/>
              </a:solidFill>
              <a:ln xmlns:a="http://schemas.openxmlformats.org/drawingml/2006/main">
                <a:solidFill>
                  <a:schemeClr val="bg1"/>
                </a:solidFill>
                <a:miter lim="800000"/>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lang="en-US"/>
              </a:p>
            </cdr:txBody>
          </cdr:sp>
          <cdr:cxnSp macro="">
            <cdr:nvCxnSpPr>
              <cdr:cNvPr id="5" name="Gerade Verbindung 4"/>
              <cdr:cNvCxnSpPr/>
            </cdr:nvCxnSpPr>
            <cdr:spPr>
              <a:xfrm xmlns:a="http://schemas.openxmlformats.org/drawingml/2006/main" flipV="1">
                <a:off x="177326" y="-6539"/>
                <a:ext cx="129325" cy="95922"/>
              </a:xfrm>
              <a:prstGeom xmlns:a="http://schemas.openxmlformats.org/drawingml/2006/main" prst="line">
                <a:avLst/>
              </a:prstGeom>
              <a:ln xmlns:a="http://schemas.openxmlformats.org/drawingml/2006/main" w="9525">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cxnSp macro="">
            <cdr:nvCxnSpPr>
              <cdr:cNvPr id="6" name="Gerade Verbindung 5"/>
              <cdr:cNvCxnSpPr/>
            </cdr:nvCxnSpPr>
            <cdr:spPr>
              <a:xfrm xmlns:a="http://schemas.openxmlformats.org/drawingml/2006/main" flipV="1">
                <a:off x="160914" y="65469"/>
                <a:ext cx="129324" cy="95922"/>
              </a:xfrm>
              <a:prstGeom xmlns:a="http://schemas.openxmlformats.org/drawingml/2006/main" prst="line">
                <a:avLst/>
              </a:prstGeom>
              <a:ln xmlns:a="http://schemas.openxmlformats.org/drawingml/2006/main" w="9525">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grpSp>
        <cdr:sp macro="" textlink="">
          <cdr:nvSpPr>
            <cdr:cNvPr id="2" name="Textfeld 1"/>
            <cdr:cNvSpPr txBox="1"/>
          </cdr:nvSpPr>
          <cdr:spPr>
            <a:xfrm xmlns:a="http://schemas.openxmlformats.org/drawingml/2006/main">
              <a:off x="255386" y="1662139"/>
              <a:ext cx="318303" cy="754969"/>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rIns="54000" rtlCol="0"/>
            <a:lstStyle xmlns:a="http://schemas.openxmlformats.org/drawingml/2006/main"/>
            <a:p xmlns:a="http://schemas.openxmlformats.org/drawingml/2006/main">
              <a:pPr algn="r"/>
              <a:r>
                <a:rPr lang="de-DE" sz="1100" b="0" i="0" baseline="0" dirty="0">
                  <a:latin typeface="MetaPro-Bold" pitchFamily="34" charset="0"/>
                  <a:cs typeface="Arial" panose="020B0604020202020204" pitchFamily="34" charset="0"/>
                </a:rPr>
                <a:t>5</a:t>
              </a:r>
            </a:p>
            <a:p xmlns:a="http://schemas.openxmlformats.org/drawingml/2006/main">
              <a:pPr algn="r"/>
              <a:endParaRPr lang="de-DE" sz="800" b="0" i="0" baseline="0" dirty="0">
                <a:latin typeface="MetaPro-Bold" pitchFamily="34" charset="0"/>
                <a:cs typeface="Arial" panose="020B0604020202020204" pitchFamily="34" charset="0"/>
              </a:endParaRPr>
            </a:p>
            <a:p xmlns:a="http://schemas.openxmlformats.org/drawingml/2006/main">
              <a:pPr marL="0" marR="0" indent="0" algn="r" defTabSz="914400" eaLnBrk="1" fontAlgn="auto" latinLnBrk="0" hangingPunct="1">
                <a:lnSpc>
                  <a:spcPct val="100000"/>
                </a:lnSpc>
                <a:spcBef>
                  <a:spcPts val="0"/>
                </a:spcBef>
                <a:spcAft>
                  <a:spcPts val="0"/>
                </a:spcAft>
                <a:buClrTx/>
                <a:buSzTx/>
                <a:buFontTx/>
                <a:buNone/>
                <a:tabLst/>
                <a:defRPr/>
              </a:pPr>
              <a:endParaRPr lang="de-DE" sz="1100" b="0" dirty="0">
                <a:effectLst/>
                <a:latin typeface="MetaPro-Bold" pitchFamily="34" charset="0"/>
                <a:cs typeface="Arial" panose="020B0604020202020204" pitchFamily="34" charset="0"/>
              </a:endParaRPr>
            </a:p>
            <a:p xmlns:a="http://schemas.openxmlformats.org/drawingml/2006/main">
              <a:pPr algn="r"/>
              <a:r>
                <a:rPr lang="de-DE" sz="1100" b="0" i="0" baseline="0" dirty="0">
                  <a:latin typeface="MetaPro-Bold" pitchFamily="34" charset="0"/>
                  <a:cs typeface="Arial" panose="020B0604020202020204" pitchFamily="34" charset="0"/>
                </a:rPr>
                <a:t>0</a:t>
              </a:r>
            </a:p>
          </cdr:txBody>
        </cdr:sp>
      </cdr:grpSp>
      <cdr:sp macro="" textlink="">
        <cdr:nvSpPr>
          <cdr:cNvPr id="7" name="Textfeld 6"/>
          <cdr:cNvSpPr txBox="1"/>
        </cdr:nvSpPr>
        <cdr:spPr>
          <a:xfrm xmlns:a="http://schemas.openxmlformats.org/drawingml/2006/main">
            <a:off x="283043" y="490794"/>
            <a:ext cx="315962" cy="29571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de-DE" sz="1100">
                <a:latin typeface="MetaPro-Bold" pitchFamily="34" charset="0"/>
                <a:cs typeface="Arial" panose="020B0604020202020204" pitchFamily="34" charset="0"/>
              </a:rPr>
              <a:t>°C</a:t>
            </a:r>
          </a:p>
        </cdr:txBody>
      </cdr:sp>
    </cdr:grpSp>
  </cdr:relSizeAnchor>
</c:userShapes>
</file>

<file path=ppt/drawings/drawing10.xml><?xml version="1.0" encoding="utf-8"?>
<c:userShapes xmlns:c="http://schemas.openxmlformats.org/drawingml/2006/chart">
  <cdr:relSizeAnchor xmlns:cdr="http://schemas.openxmlformats.org/drawingml/2006/chartDrawing">
    <cdr:from>
      <cdr:x>0.65128</cdr:x>
      <cdr:y>0.07296</cdr:y>
    </cdr:from>
    <cdr:to>
      <cdr:x>0.94848</cdr:x>
      <cdr:y>0.13474</cdr:y>
    </cdr:to>
    <cdr:sp macro="" textlink="">
      <cdr:nvSpPr>
        <cdr:cNvPr id="2" name="Textfeld 1"/>
        <cdr:cNvSpPr txBox="1"/>
      </cdr:nvSpPr>
      <cdr:spPr>
        <a:xfrm xmlns:a="http://schemas.openxmlformats.org/drawingml/2006/main">
          <a:off x="2523036" y="249612"/>
          <a:ext cx="1151335" cy="211398"/>
        </a:xfrm>
        <a:prstGeom xmlns:a="http://schemas.openxmlformats.org/drawingml/2006/main" prst="rect">
          <a:avLst/>
        </a:prstGeom>
        <a:solidFill xmlns:a="http://schemas.openxmlformats.org/drawingml/2006/main">
          <a:schemeClr val="bg1"/>
        </a:solidFill>
        <a:ln xmlns:a="http://schemas.openxmlformats.org/drawingml/2006/main" w="6350">
          <a:noFill/>
        </a:ln>
      </cdr:spPr>
      <cdr:txBody>
        <a:bodyPr xmlns:a="http://schemas.openxmlformats.org/drawingml/2006/main" vertOverflow="clip" wrap="none" lIns="54000" rtlCol="0" anchor="ctr" anchorCtr="0"/>
        <a:lstStyle xmlns:a="http://schemas.openxmlformats.org/drawingml/2006/main"/>
        <a:p xmlns:a="http://schemas.openxmlformats.org/drawingml/2006/main">
          <a:r>
            <a:rPr lang="de-DE" sz="1000" b="0" i="0" baseline="0">
              <a:latin typeface="MetaPro-Bold" pitchFamily="34" charset="0"/>
            </a:rPr>
            <a:t>Raw material</a:t>
          </a:r>
          <a:r>
            <a:rPr lang="de-DE" sz="1000" b="0" i="0" baseline="0">
              <a:latin typeface="Arial" panose="020B0604020202020204" pitchFamily="34" charset="0"/>
            </a:rPr>
            <a:t>:</a:t>
          </a:r>
        </a:p>
      </cdr:txBody>
    </cdr:sp>
  </cdr:relSizeAnchor>
  <cdr:relSizeAnchor xmlns:cdr="http://schemas.openxmlformats.org/drawingml/2006/chartDrawing">
    <cdr:from>
      <cdr:x>0.06764</cdr:x>
      <cdr:y>0.0769</cdr:y>
    </cdr:from>
    <cdr:to>
      <cdr:x>0.16993</cdr:x>
      <cdr:y>0.15469</cdr:y>
    </cdr:to>
    <cdr:sp macro="" textlink="">
      <cdr:nvSpPr>
        <cdr:cNvPr id="3" name="Textfeld 2"/>
        <cdr:cNvSpPr txBox="1"/>
      </cdr:nvSpPr>
      <cdr:spPr>
        <a:xfrm xmlns:a="http://schemas.openxmlformats.org/drawingml/2006/main">
          <a:off x="262041" y="256056"/>
          <a:ext cx="396266" cy="259069"/>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none" rtlCol="0"/>
        <a:lstStyle xmlns:a="http://schemas.openxmlformats.org/drawingml/2006/main"/>
        <a:p xmlns:a="http://schemas.openxmlformats.org/drawingml/2006/main">
          <a:r>
            <a:rPr lang="de-DE" sz="1100" baseline="0">
              <a:latin typeface="MetaPro-Bold" pitchFamily="34" charset="0"/>
            </a:rPr>
            <a:t>m-%</a:t>
          </a:r>
        </a:p>
      </cdr:txBody>
    </cdr:sp>
  </cdr:relSizeAnchor>
</c:userShapes>
</file>

<file path=ppt/drawings/drawing11.xml><?xml version="1.0" encoding="utf-8"?>
<c:userShapes xmlns:c="http://schemas.openxmlformats.org/drawingml/2006/chart">
  <cdr:relSizeAnchor xmlns:cdr="http://schemas.openxmlformats.org/drawingml/2006/chartDrawing">
    <cdr:from>
      <cdr:x>0.64531</cdr:x>
      <cdr:y>0.06261</cdr:y>
    </cdr:from>
    <cdr:to>
      <cdr:x>0.93861</cdr:x>
      <cdr:y>0.1161</cdr:y>
    </cdr:to>
    <cdr:sp macro="" textlink="">
      <cdr:nvSpPr>
        <cdr:cNvPr id="2" name="Textfeld 1"/>
        <cdr:cNvSpPr txBox="1"/>
      </cdr:nvSpPr>
      <cdr:spPr>
        <a:xfrm xmlns:a="http://schemas.openxmlformats.org/drawingml/2006/main">
          <a:off x="2499881" y="214213"/>
          <a:ext cx="1136228" cy="183009"/>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none" lIns="54000" tIns="0" bIns="0" rtlCol="0" anchor="ctr" anchorCtr="0"/>
        <a:lstStyle xmlns:a="http://schemas.openxmlformats.org/drawingml/2006/main"/>
        <a:p xmlns:a="http://schemas.openxmlformats.org/drawingml/2006/main">
          <a:r>
            <a:rPr lang="de-DE" sz="1000" b="0" i="0" baseline="0">
              <a:latin typeface="MetaPro-Bold" pitchFamily="34" charset="0"/>
              <a:cs typeface="Arial" panose="020B0604020202020204" pitchFamily="34" charset="0"/>
            </a:rPr>
            <a:t>Raw material</a:t>
          </a:r>
          <a:r>
            <a:rPr lang="de-DE" sz="1000" b="0" i="0" baseline="0">
              <a:latin typeface="Arial" panose="020B0604020202020204" pitchFamily="34" charset="0"/>
              <a:cs typeface="Arial" panose="020B0604020202020204" pitchFamily="34" charset="0"/>
            </a:rPr>
            <a:t>:</a:t>
          </a:r>
        </a:p>
      </cdr:txBody>
    </cdr:sp>
  </cdr:relSizeAnchor>
  <cdr:relSizeAnchor xmlns:cdr="http://schemas.openxmlformats.org/drawingml/2006/chartDrawing">
    <cdr:from>
      <cdr:x>0.07103</cdr:x>
      <cdr:y>0.08051</cdr:y>
    </cdr:from>
    <cdr:to>
      <cdr:x>0.17332</cdr:x>
      <cdr:y>0.15831</cdr:y>
    </cdr:to>
    <cdr:sp macro="" textlink="">
      <cdr:nvSpPr>
        <cdr:cNvPr id="3" name="Textfeld 1"/>
        <cdr:cNvSpPr txBox="1"/>
      </cdr:nvSpPr>
      <cdr:spPr>
        <a:xfrm xmlns:a="http://schemas.openxmlformats.org/drawingml/2006/main">
          <a:off x="275166" y="268088"/>
          <a:ext cx="396266" cy="259069"/>
        </a:xfrm>
        <a:prstGeom xmlns:a="http://schemas.openxmlformats.org/drawingml/2006/main" prst="rect">
          <a:avLst/>
        </a:prstGeom>
        <a:solidFill xmlns:a="http://schemas.openxmlformats.org/drawingml/2006/main">
          <a:schemeClr val="bg1"/>
        </a:solidFill>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100" baseline="0">
              <a:latin typeface="MetaPro-Bold" pitchFamily="34" charset="0"/>
            </a:rPr>
            <a:t>m-%</a:t>
          </a:r>
        </a:p>
      </cdr:txBody>
    </cdr:sp>
  </cdr:relSizeAnchor>
</c:userShapes>
</file>

<file path=ppt/drawings/drawing12.xml><?xml version="1.0" encoding="utf-8"?>
<c:userShapes xmlns:c="http://schemas.openxmlformats.org/drawingml/2006/chart">
  <cdr:relSizeAnchor xmlns:cdr="http://schemas.openxmlformats.org/drawingml/2006/chartDrawing">
    <cdr:from>
      <cdr:x>0.5668</cdr:x>
      <cdr:y>0.04823</cdr:y>
    </cdr:from>
    <cdr:to>
      <cdr:x>0.64777</cdr:x>
      <cdr:y>0.09007</cdr:y>
    </cdr:to>
    <cdr:sp macro="" textlink="">
      <cdr:nvSpPr>
        <cdr:cNvPr id="2" name="TextBox 1"/>
        <cdr:cNvSpPr txBox="1"/>
      </cdr:nvSpPr>
      <cdr:spPr>
        <a:xfrm xmlns:a="http://schemas.openxmlformats.org/drawingml/2006/main">
          <a:off x="5334000" y="351408"/>
          <a:ext cx="762000" cy="3048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0.48583</cdr:x>
      <cdr:y>0.29925</cdr:y>
    </cdr:from>
    <cdr:to>
      <cdr:x>0.52632</cdr:x>
      <cdr:y>0.34108</cdr:y>
    </cdr:to>
    <cdr:sp macro="" textlink="">
      <cdr:nvSpPr>
        <cdr:cNvPr id="3" name="TextBox 2"/>
        <cdr:cNvSpPr txBox="1"/>
      </cdr:nvSpPr>
      <cdr:spPr>
        <a:xfrm xmlns:a="http://schemas.openxmlformats.org/drawingml/2006/main">
          <a:off x="4572000" y="2180218"/>
          <a:ext cx="381000" cy="30475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sr-Latn-RS" sz="1100" dirty="0" smtClean="0"/>
        </a:p>
        <a:p xmlns:a="http://schemas.openxmlformats.org/drawingml/2006/main">
          <a:endParaRPr lang="en-US" sz="1100" dirty="0"/>
        </a:p>
      </cdr:txBody>
    </cdr:sp>
  </cdr:relSizeAnchor>
  <cdr:relSizeAnchor xmlns:cdr="http://schemas.openxmlformats.org/drawingml/2006/chartDrawing">
    <cdr:from>
      <cdr:x>0.5587</cdr:x>
      <cdr:y>0.43522</cdr:y>
    </cdr:from>
    <cdr:to>
      <cdr:x>0.60729</cdr:x>
      <cdr:y>0.46659</cdr:y>
    </cdr:to>
    <cdr:sp macro="" textlink="">
      <cdr:nvSpPr>
        <cdr:cNvPr id="4" name="TextBox 3"/>
        <cdr:cNvSpPr txBox="1"/>
      </cdr:nvSpPr>
      <cdr:spPr>
        <a:xfrm xmlns:a="http://schemas.openxmlformats.org/drawingml/2006/main">
          <a:off x="5257758" y="3170808"/>
          <a:ext cx="457266"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sr-Latn-RS" sz="1100" dirty="0" smtClean="0"/>
        </a:p>
        <a:p xmlns:a="http://schemas.openxmlformats.org/drawingml/2006/main">
          <a:endParaRPr lang="en-US" sz="1100" dirty="0"/>
        </a:p>
      </cdr:txBody>
    </cdr:sp>
  </cdr:relSizeAnchor>
  <cdr:relSizeAnchor xmlns:cdr="http://schemas.openxmlformats.org/drawingml/2006/chartDrawing">
    <cdr:from>
      <cdr:x>0.76518</cdr:x>
      <cdr:y>0.56072</cdr:y>
    </cdr:from>
    <cdr:to>
      <cdr:x>0.81781</cdr:x>
      <cdr:y>0.60256</cdr:y>
    </cdr:to>
    <cdr:sp macro="" textlink="">
      <cdr:nvSpPr>
        <cdr:cNvPr id="5" name="TextBox 4"/>
        <cdr:cNvSpPr txBox="1"/>
      </cdr:nvSpPr>
      <cdr:spPr>
        <a:xfrm xmlns:a="http://schemas.openxmlformats.org/drawingml/2006/main">
          <a:off x="7200899" y="4085208"/>
          <a:ext cx="495265" cy="3048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smtClean="0"/>
        </a:p>
        <a:p xmlns:a="http://schemas.openxmlformats.org/drawingml/2006/main">
          <a:endParaRPr lang="en-US" sz="1100" dirty="0"/>
        </a:p>
      </cdr:txBody>
    </cdr:sp>
  </cdr:relSizeAnchor>
  <cdr:relSizeAnchor xmlns:cdr="http://schemas.openxmlformats.org/drawingml/2006/chartDrawing">
    <cdr:from>
      <cdr:x>0.54251</cdr:x>
      <cdr:y>0.69669</cdr:y>
    </cdr:from>
    <cdr:to>
      <cdr:x>0.59919</cdr:x>
      <cdr:y>0.72807</cdr:y>
    </cdr:to>
    <cdr:sp macro="" textlink="">
      <cdr:nvSpPr>
        <cdr:cNvPr id="6" name="TextBox 5"/>
        <cdr:cNvSpPr txBox="1"/>
      </cdr:nvSpPr>
      <cdr:spPr>
        <a:xfrm xmlns:a="http://schemas.openxmlformats.org/drawingml/2006/main">
          <a:off x="5105399" y="5075808"/>
          <a:ext cx="533398"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smtClean="0"/>
        </a:p>
        <a:p xmlns:a="http://schemas.openxmlformats.org/drawingml/2006/main">
          <a:endParaRPr lang="sr-Latn-RS" sz="1100" dirty="0" smtClean="0"/>
        </a:p>
        <a:p xmlns:a="http://schemas.openxmlformats.org/drawingml/2006/main">
          <a:endParaRPr lang="en-US" sz="1100" dirty="0"/>
        </a:p>
      </cdr:txBody>
    </cdr:sp>
  </cdr:relSizeAnchor>
  <cdr:relSizeAnchor xmlns:cdr="http://schemas.openxmlformats.org/drawingml/2006/chartDrawing">
    <cdr:from>
      <cdr:x>0.49393</cdr:x>
      <cdr:y>0.8222</cdr:y>
    </cdr:from>
    <cdr:to>
      <cdr:x>0.54251</cdr:x>
      <cdr:y>0.85357</cdr:y>
    </cdr:to>
    <cdr:sp macro="" textlink="">
      <cdr:nvSpPr>
        <cdr:cNvPr id="7" name="TextBox 6"/>
        <cdr:cNvSpPr txBox="1"/>
      </cdr:nvSpPr>
      <cdr:spPr>
        <a:xfrm xmlns:a="http://schemas.openxmlformats.org/drawingml/2006/main">
          <a:off x="4648227" y="5990208"/>
          <a:ext cx="457172" cy="22856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0.55061</cdr:x>
      <cdr:y>0.17374</cdr:y>
    </cdr:from>
    <cdr:to>
      <cdr:x>0.59919</cdr:x>
      <cdr:y>0.21558</cdr:y>
    </cdr:to>
    <cdr:sp macro="" textlink="">
      <cdr:nvSpPr>
        <cdr:cNvPr id="8" name="TextBox 7"/>
        <cdr:cNvSpPr txBox="1"/>
      </cdr:nvSpPr>
      <cdr:spPr>
        <a:xfrm xmlns:a="http://schemas.openxmlformats.org/drawingml/2006/main">
          <a:off x="5181600" y="1265808"/>
          <a:ext cx="457200" cy="3048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smtClean="0"/>
        </a:p>
        <a:p xmlns:a="http://schemas.openxmlformats.org/drawingml/2006/main">
          <a:endParaRPr lang="en-US" sz="1100" dirty="0"/>
        </a:p>
      </cdr:txBody>
    </cdr:sp>
  </cdr:relSizeAnchor>
  <cdr:relSizeAnchor xmlns:cdr="http://schemas.openxmlformats.org/drawingml/2006/chartDrawing">
    <cdr:from>
      <cdr:x>0.03927</cdr:x>
      <cdr:y>0.86885</cdr:y>
    </cdr:from>
    <cdr:to>
      <cdr:x>0.35345</cdr:x>
      <cdr:y>1</cdr:y>
    </cdr:to>
    <cdr:sp macro="" textlink="">
      <cdr:nvSpPr>
        <cdr:cNvPr id="9" name="Rectangle 8"/>
        <cdr:cNvSpPr/>
      </cdr:nvSpPr>
      <cdr:spPr>
        <a:xfrm xmlns:a="http://schemas.openxmlformats.org/drawingml/2006/main">
          <a:off x="288032" y="3816425"/>
          <a:ext cx="2304256" cy="576063"/>
        </a:xfrm>
        <a:prstGeom xmlns:a="http://schemas.openxmlformats.org/drawingml/2006/main" prst="rect">
          <a:avLst/>
        </a:prstGeom>
        <a:solidFill xmlns:a="http://schemas.openxmlformats.org/drawingml/2006/main">
          <a:schemeClr val="bg1"/>
        </a:solidFill>
        <a:ln xmlns:a="http://schemas.openxmlformats.org/drawingml/2006/main">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en-US" dirty="0" smtClean="0">
              <a:solidFill>
                <a:schemeClr val="tx1"/>
              </a:solidFill>
            </a:rPr>
            <a:t>BDP</a:t>
          </a:r>
          <a:r>
            <a:rPr lang="sr-Latn-RS" dirty="0" smtClean="0">
              <a:solidFill>
                <a:schemeClr val="tx1"/>
              </a:solidFill>
            </a:rPr>
            <a:t>-</a:t>
          </a:r>
          <a:r>
            <a:rPr lang="en-US" dirty="0" err="1" smtClean="0">
              <a:solidFill>
                <a:schemeClr val="tx1"/>
              </a:solidFill>
            </a:rPr>
            <a:t>bruto</a:t>
          </a:r>
          <a:r>
            <a:rPr lang="en-US" dirty="0" smtClean="0">
              <a:solidFill>
                <a:schemeClr val="tx1"/>
              </a:solidFill>
            </a:rPr>
            <a:t> </a:t>
          </a:r>
          <a:r>
            <a:rPr lang="en-US" dirty="0" err="1" smtClean="0">
              <a:solidFill>
                <a:schemeClr val="tx1"/>
              </a:solidFill>
            </a:rPr>
            <a:t>dru</a:t>
          </a:r>
          <a:r>
            <a:rPr lang="sr-Latn-RS" dirty="0" smtClean="0">
              <a:solidFill>
                <a:schemeClr val="tx1"/>
              </a:solidFill>
            </a:rPr>
            <a:t>š</a:t>
          </a:r>
          <a:r>
            <a:rPr lang="en-US" dirty="0" err="1" smtClean="0">
              <a:solidFill>
                <a:schemeClr val="tx1"/>
              </a:solidFill>
            </a:rPr>
            <a:t>tveni</a:t>
          </a:r>
          <a:r>
            <a:rPr lang="en-US" dirty="0" smtClean="0">
              <a:solidFill>
                <a:schemeClr val="tx1"/>
              </a:solidFill>
            </a:rPr>
            <a:t> </a:t>
          </a:r>
          <a:r>
            <a:rPr lang="en-US" dirty="0" err="1" smtClean="0">
              <a:solidFill>
                <a:schemeClr val="tx1"/>
              </a:solidFill>
            </a:rPr>
            <a:t>proi</a:t>
          </a:r>
          <a:r>
            <a:rPr lang="sr-Latn-RS" dirty="0" smtClean="0">
              <a:solidFill>
                <a:schemeClr val="tx1"/>
              </a:solidFill>
            </a:rPr>
            <a:t>z</a:t>
          </a:r>
          <a:r>
            <a:rPr lang="en-US" dirty="0" err="1" smtClean="0">
              <a:solidFill>
                <a:schemeClr val="tx1"/>
              </a:solidFill>
            </a:rPr>
            <a:t>vod</a:t>
          </a:r>
          <a:endParaRPr lang="en-US" dirty="0" smtClean="0">
            <a:solidFill>
              <a:schemeClr val="tx1"/>
            </a:solidFill>
          </a:endParaRPr>
        </a:p>
        <a:p xmlns:a="http://schemas.openxmlformats.org/drawingml/2006/main">
          <a:r>
            <a:rPr lang="en-US" dirty="0" smtClean="0">
              <a:solidFill>
                <a:schemeClr val="tx1"/>
              </a:solidFill>
            </a:rPr>
            <a:t>P</a:t>
          </a:r>
          <a:r>
            <a:rPr lang="sr-Latn-RS" dirty="0" smtClean="0">
              <a:solidFill>
                <a:schemeClr val="tx1"/>
              </a:solidFill>
            </a:rPr>
            <a:t>KM-prema kupovnoj moći</a:t>
          </a:r>
          <a:endParaRPr lang="en-US" dirty="0">
            <a:solidFill>
              <a:schemeClr val="tx1"/>
            </a:solidFill>
          </a:endParaRPr>
        </a:p>
      </cdr:txBody>
    </cdr:sp>
  </cdr:relSizeAnchor>
</c:userShapes>
</file>

<file path=ppt/drawings/drawing13.xml><?xml version="1.0" encoding="utf-8"?>
<c:userShapes xmlns:c="http://schemas.openxmlformats.org/drawingml/2006/chart">
  <cdr:relSizeAnchor xmlns:cdr="http://schemas.openxmlformats.org/drawingml/2006/chartDrawing">
    <cdr:from>
      <cdr:x>0.328</cdr:x>
      <cdr:y>0.22069</cdr:y>
    </cdr:from>
    <cdr:to>
      <cdr:x>0.45867</cdr:x>
      <cdr:y>0.29074</cdr:y>
    </cdr:to>
    <cdr:sp macro="" textlink="">
      <cdr:nvSpPr>
        <cdr:cNvPr id="3" name="Oval 2"/>
        <cdr:cNvSpPr/>
      </cdr:nvSpPr>
      <cdr:spPr bwMode="auto">
        <a:xfrm xmlns:a="http://schemas.openxmlformats.org/drawingml/2006/main">
          <a:off x="2530624" y="896236"/>
          <a:ext cx="1008112" cy="284491"/>
        </a:xfrm>
        <a:prstGeom xmlns:a="http://schemas.openxmlformats.org/drawingml/2006/main" prst="ellipse">
          <a:avLst/>
        </a:prstGeom>
        <a:noFill xmlns:a="http://schemas.openxmlformats.org/drawingml/2006/main"/>
        <a:ln xmlns:a="http://schemas.openxmlformats.org/drawingml/2006/main" w="9525" cap="flat" cmpd="sng" algn="ctr">
          <a:solidFill>
            <a:srgbClr val="FF0000"/>
          </a:solidFill>
          <a:prstDash val="solid"/>
          <a:round/>
          <a:headEnd type="none" w="med" len="med"/>
          <a:tailEnd type="none" w="med" len="med"/>
        </a:ln>
        <a:effectLst xmlns:a="http://schemas.openxmlformats.org/drawingml/2006/main"/>
        <a:extLst xmlns:a="http://schemas.openxmlformats.org/drawingml/2006/main"/>
      </cdr:spPr>
      <cdr:txBody>
        <a:bodyPr xmlns:a="http://schemas.openxmlformats.org/drawingml/2006/main" vertOverflow="clip" vert="horz" wrap="square" lIns="91440" tIns="45720" rIns="91440" bIns="45720" numCol="1" anchor="t" anchorCtr="0" compatLnSpc="1">
          <a:prstTxWarp prst="textNoShape">
            <a:avLst/>
          </a:prstTxWarp>
        </a:bodyPr>
        <a:lstStyle xmlns:a="http://schemas.openxmlformats.org/drawingml/2006/main"/>
        <a:p xmlns:a="http://schemas.openxmlformats.org/drawingml/2006/main">
          <a:endParaRPr lang="en-US">
            <a:solidFill>
              <a:srgbClr val="FF0000"/>
            </a:solidFill>
          </a:endParaRPr>
        </a:p>
      </cdr:txBody>
    </cdr:sp>
  </cdr:relSizeAnchor>
  <cdr:relSizeAnchor xmlns:cdr="http://schemas.openxmlformats.org/drawingml/2006/chartDrawing">
    <cdr:from>
      <cdr:x>0.412</cdr:x>
      <cdr:y>0.60991</cdr:y>
    </cdr:from>
    <cdr:to>
      <cdr:x>0.51467</cdr:x>
      <cdr:y>0.69857</cdr:y>
    </cdr:to>
    <cdr:sp macro="" textlink="">
      <cdr:nvSpPr>
        <cdr:cNvPr id="4" name="Oval 3"/>
        <cdr:cNvSpPr/>
      </cdr:nvSpPr>
      <cdr:spPr bwMode="auto">
        <a:xfrm xmlns:a="http://schemas.openxmlformats.org/drawingml/2006/main">
          <a:off x="3178696" y="2476871"/>
          <a:ext cx="792088" cy="360040"/>
        </a:xfrm>
        <a:prstGeom xmlns:a="http://schemas.openxmlformats.org/drawingml/2006/main" prst="ellipse">
          <a:avLst/>
        </a:prstGeom>
        <a:noFill xmlns:a="http://schemas.openxmlformats.org/drawingml/2006/main"/>
        <a:ln xmlns:a="http://schemas.openxmlformats.org/drawingml/2006/main" w="9525" cap="flat" cmpd="sng" algn="ctr">
          <a:solidFill>
            <a:srgbClr val="FF0000"/>
          </a:solidFill>
          <a:prstDash val="solid"/>
          <a:round/>
          <a:headEnd type="none" w="med" len="med"/>
          <a:tailEnd type="none" w="med" len="med"/>
        </a:ln>
        <a:effectLst xmlns:a="http://schemas.openxmlformats.org/drawingml/2006/main"/>
        <a:extLst xmlns:a="http://schemas.openxmlformats.org/drawingml/2006/main"/>
      </cdr:spPr>
      <cdr:txBody>
        <a:bodyPr xmlns:a="http://schemas.openxmlformats.org/drawingml/2006/main" vertOverflow="clip" vert="horz" wrap="square" lIns="91440" tIns="45720" rIns="91440" bIns="45720" numCol="1" anchor="t" anchorCtr="0" compatLnSpc="1">
          <a:prstTxWarp prst="textNoShape">
            <a:avLst/>
          </a:prstTxWarp>
        </a:bodyPr>
        <a:lstStyle xmlns:a="http://schemas.openxmlformats.org/drawingml/2006/main"/>
        <a:p xmlns:a="http://schemas.openxmlformats.org/drawingml/2006/main">
          <a:endParaRPr lang="en-US"/>
        </a:p>
      </cdr:txBody>
    </cdr:sp>
  </cdr:relSizeAnchor>
  <cdr:relSizeAnchor xmlns:cdr="http://schemas.openxmlformats.org/drawingml/2006/chartDrawing">
    <cdr:from>
      <cdr:x>0.77533</cdr:x>
      <cdr:y>0.60287</cdr:y>
    </cdr:from>
    <cdr:to>
      <cdr:x>0.85933</cdr:x>
      <cdr:y>0.76245</cdr:y>
    </cdr:to>
    <cdr:sp macro="" textlink="">
      <cdr:nvSpPr>
        <cdr:cNvPr id="10" name="Rectangle 9"/>
        <cdr:cNvSpPr/>
      </cdr:nvSpPr>
      <cdr:spPr bwMode="auto">
        <a:xfrm xmlns:a="http://schemas.openxmlformats.org/drawingml/2006/main">
          <a:off x="5981836" y="2448272"/>
          <a:ext cx="648072" cy="648072"/>
        </a:xfrm>
        <a:prstGeom xmlns:a="http://schemas.openxmlformats.org/drawingml/2006/main" prst="rect">
          <a:avLst/>
        </a:prstGeom>
        <a:solidFill xmlns:a="http://schemas.openxmlformats.org/drawingml/2006/main">
          <a:schemeClr val="bg1">
            <a:lumMod val="90000"/>
          </a:schemeClr>
        </a:solidFill>
        <a:ln xmlns:a="http://schemas.openxmlformats.org/drawingml/2006/main" w="9525" cap="flat" cmpd="sng" algn="ctr">
          <a:solidFill>
            <a:srgbClr val="000000"/>
          </a:solidFill>
          <a:prstDash val="solid"/>
          <a:round/>
          <a:headEnd type="none" w="med" len="med"/>
          <a:tailEnd type="none" w="med" len="med"/>
        </a:ln>
        <a:effectLst xmlns:a="http://schemas.openxmlformats.org/drawingml/2006/main"/>
        <a:extLst xmlns:a="http://schemas.openxmlformats.org/drawingml/2006/main"/>
      </cdr:spPr>
      <cdr:txBody>
        <a:bodyPr xmlns:a="http://schemas.openxmlformats.org/drawingml/2006/main" vertOverflow="clip" vert="horz" wrap="square" lIns="91440" tIns="45720" rIns="91440" bIns="45720" numCol="1" anchor="t" anchorCtr="0" compatLnSpc="1">
          <a:prstTxWarp prst="textNoShape">
            <a:avLst/>
          </a:prstTxWarp>
        </a:bodyPr>
        <a:lstStyle xmlns:a="http://schemas.openxmlformats.org/drawingml/2006/main"/>
        <a:p xmlns:a="http://schemas.openxmlformats.org/drawingml/2006/main">
          <a:endParaRPr lang="sr-Latn-RS" sz="1800" dirty="0" smtClean="0"/>
        </a:p>
        <a:p xmlns:a="http://schemas.openxmlformats.org/drawingml/2006/main">
          <a:r>
            <a:rPr lang="sr-Latn-RS" sz="1800" dirty="0" smtClean="0"/>
            <a:t>1.83</a:t>
          </a:r>
          <a:endParaRPr lang="en-US" sz="1800" dirty="0"/>
        </a:p>
      </cdr:txBody>
    </cdr:sp>
  </cdr:relSizeAnchor>
  <cdr:relSizeAnchor xmlns:cdr="http://schemas.openxmlformats.org/drawingml/2006/chartDrawing">
    <cdr:from>
      <cdr:x>0.514</cdr:x>
      <cdr:y>0.65606</cdr:y>
    </cdr:from>
    <cdr:to>
      <cdr:x>0.77533</cdr:x>
      <cdr:y>0.72699</cdr:y>
    </cdr:to>
    <cdr:cxnSp macro="">
      <cdr:nvCxnSpPr>
        <cdr:cNvPr id="12" name="Straight Arrow Connector 11"/>
        <cdr:cNvCxnSpPr/>
      </cdr:nvCxnSpPr>
      <cdr:spPr bwMode="auto">
        <a:xfrm xmlns:a="http://schemas.openxmlformats.org/drawingml/2006/main">
          <a:off x="3965612" y="2664296"/>
          <a:ext cx="2016224" cy="288032"/>
        </a:xfrm>
        <a:prstGeom xmlns:a="http://schemas.openxmlformats.org/drawingml/2006/main" prst="straightConnector1">
          <a:avLst/>
        </a:prstGeom>
        <a:solidFill xmlns:a="http://schemas.openxmlformats.org/drawingml/2006/main">
          <a:schemeClr val="accent1"/>
        </a:solidFill>
        <a:ln xmlns:a="http://schemas.openxmlformats.org/drawingml/2006/main" w="9525" cap="flat" cmpd="sng" algn="ctr">
          <a:solidFill>
            <a:srgbClr val="FF0000"/>
          </a:solidFill>
          <a:prstDash val="solid"/>
          <a:round/>
          <a:headEnd type="none" w="med" len="med"/>
          <a:tailEnd type="arrow"/>
        </a:ln>
        <a:effectLst xmlns:a="http://schemas.openxmlformats.org/drawingml/2006/main"/>
        <a:extLst xmlns:a="http://schemas.openxmlformats.org/drawingml/2006/main">
          <a:ext uri="{AF507438-7753-43E0-B8FC-AC1667EBCBE1}">
            <a14:hiddenEffects xmlns:a14="http://schemas.microsoft.com/office/drawing/2010/main">
              <a:effectLst>
                <a:outerShdw dist="35921" dir="2700000" algn="ctr" rotWithShape="0">
                  <a:srgbClr val="808080"/>
                </a:outerShdw>
              </a:effectLst>
            </a14:hiddenEffects>
          </a:ext>
        </a:extLst>
      </cdr:spPr>
    </cdr:cxnSp>
  </cdr:relSizeAnchor>
  <cdr:relSizeAnchor xmlns:cdr="http://schemas.openxmlformats.org/drawingml/2006/chartDrawing">
    <cdr:from>
      <cdr:x>0.45867</cdr:x>
      <cdr:y>0.25572</cdr:y>
    </cdr:from>
    <cdr:to>
      <cdr:x>0.77533</cdr:x>
      <cdr:y>0.65606</cdr:y>
    </cdr:to>
    <cdr:cxnSp macro="">
      <cdr:nvCxnSpPr>
        <cdr:cNvPr id="14" name="Straight Arrow Connector 13"/>
        <cdr:cNvCxnSpPr>
          <a:stCxn xmlns:a="http://schemas.openxmlformats.org/drawingml/2006/main" id="3" idx="6"/>
        </cdr:cNvCxnSpPr>
      </cdr:nvCxnSpPr>
      <cdr:spPr bwMode="auto">
        <a:xfrm xmlns:a="http://schemas.openxmlformats.org/drawingml/2006/main">
          <a:off x="3538736" y="1038482"/>
          <a:ext cx="2443100" cy="1625814"/>
        </a:xfrm>
        <a:prstGeom xmlns:a="http://schemas.openxmlformats.org/drawingml/2006/main" prst="straightConnector1">
          <a:avLst/>
        </a:prstGeom>
        <a:solidFill xmlns:a="http://schemas.openxmlformats.org/drawingml/2006/main">
          <a:schemeClr val="accent1"/>
        </a:solidFill>
        <a:ln xmlns:a="http://schemas.openxmlformats.org/drawingml/2006/main" w="9525" cap="flat" cmpd="sng" algn="ctr">
          <a:solidFill>
            <a:srgbClr val="FF0000"/>
          </a:solidFill>
          <a:prstDash val="solid"/>
          <a:round/>
          <a:headEnd type="none" w="med" len="med"/>
          <a:tailEnd type="arrow"/>
        </a:ln>
        <a:effectLst xmlns:a="http://schemas.openxmlformats.org/drawingml/2006/main"/>
        <a:extLst xmlns:a="http://schemas.openxmlformats.org/drawingml/2006/main">
          <a:ext uri="{AF507438-7753-43E0-B8FC-AC1667EBCBE1}">
            <a14:hiddenEffects xmlns:a14="http://schemas.microsoft.com/office/drawing/2010/main">
              <a:effectLst>
                <a:outerShdw dist="35921" dir="2700000" algn="ctr" rotWithShape="0">
                  <a:srgbClr val="808080"/>
                </a:outerShdw>
              </a:effectLst>
            </a14:hiddenEffects>
          </a:ext>
        </a:extLst>
      </cdr:spPr>
    </cdr:cxnSp>
  </cdr:relSizeAnchor>
</c:userShapes>
</file>

<file path=ppt/drawings/drawing2.xml><?xml version="1.0" encoding="utf-8"?>
<c:userShapes xmlns:c="http://schemas.openxmlformats.org/drawingml/2006/chart">
  <cdr:relSizeAnchor xmlns:cdr="http://schemas.openxmlformats.org/drawingml/2006/chartDrawing">
    <cdr:from>
      <cdr:x>0.0224</cdr:x>
      <cdr:y>0.14205</cdr:y>
    </cdr:from>
    <cdr:to>
      <cdr:x>0.10621</cdr:x>
      <cdr:y>0.21466</cdr:y>
    </cdr:to>
    <cdr:sp macro="" textlink="">
      <cdr:nvSpPr>
        <cdr:cNvPr id="2" name="Textfeld 1"/>
        <cdr:cNvSpPr txBox="1"/>
      </cdr:nvSpPr>
      <cdr:spPr>
        <a:xfrm xmlns:a="http://schemas.openxmlformats.org/drawingml/2006/main">
          <a:off x="103737" y="450443"/>
          <a:ext cx="388168" cy="230248"/>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none" rtlCol="0"/>
        <a:lstStyle xmlns:a="http://schemas.openxmlformats.org/drawingml/2006/main"/>
        <a:p xmlns:a="http://schemas.openxmlformats.org/drawingml/2006/main">
          <a:r>
            <a:rPr lang="de-DE" sz="1100" dirty="0">
              <a:latin typeface="MetaPro-Bold" pitchFamily="34" charset="0"/>
              <a:cs typeface="Arial" panose="020B0604020202020204" pitchFamily="34" charset="0"/>
            </a:rPr>
            <a:t>m-%</a:t>
          </a:r>
        </a:p>
      </cdr:txBody>
    </cdr:sp>
  </cdr:relSizeAnchor>
</c:userShapes>
</file>

<file path=ppt/drawings/drawing3.xml><?xml version="1.0" encoding="utf-8"?>
<c:userShapes xmlns:c="http://schemas.openxmlformats.org/drawingml/2006/chart">
  <cdr:relSizeAnchor xmlns:cdr="http://schemas.openxmlformats.org/drawingml/2006/chartDrawing">
    <cdr:from>
      <cdr:x>0.06045</cdr:x>
      <cdr:y>0.31792</cdr:y>
    </cdr:from>
    <cdr:to>
      <cdr:x>0.1282</cdr:x>
      <cdr:y>0.38663</cdr:y>
    </cdr:to>
    <cdr:sp macro="" textlink="">
      <cdr:nvSpPr>
        <cdr:cNvPr id="2" name="Textfeld 1"/>
        <cdr:cNvSpPr txBox="1"/>
      </cdr:nvSpPr>
      <cdr:spPr>
        <a:xfrm xmlns:a="http://schemas.openxmlformats.org/drawingml/2006/main">
          <a:off x="220177" y="833370"/>
          <a:ext cx="246770" cy="180089"/>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none" lIns="0" tIns="0" rIns="0" bIns="0" rtlCol="0"/>
        <a:lstStyle xmlns:a="http://schemas.openxmlformats.org/drawingml/2006/main"/>
        <a:p xmlns:a="http://schemas.openxmlformats.org/drawingml/2006/main">
          <a:pPr algn="r"/>
          <a:r>
            <a:rPr lang="de-DE" sz="1000" baseline="0"/>
            <a:t>m-%</a:t>
          </a:r>
        </a:p>
      </cdr:txBody>
    </cdr:sp>
  </cdr:relSizeAnchor>
</c:userShapes>
</file>

<file path=ppt/drawings/drawing4.xml><?xml version="1.0" encoding="utf-8"?>
<c:userShapes xmlns:c="http://schemas.openxmlformats.org/drawingml/2006/chart">
  <cdr:relSizeAnchor xmlns:cdr="http://schemas.openxmlformats.org/drawingml/2006/chartDrawing">
    <cdr:from>
      <cdr:x>0.05208</cdr:x>
      <cdr:y>0.33246</cdr:y>
    </cdr:from>
    <cdr:to>
      <cdr:x>0.11983</cdr:x>
      <cdr:y>0.40117</cdr:y>
    </cdr:to>
    <cdr:sp macro="" textlink="">
      <cdr:nvSpPr>
        <cdr:cNvPr id="2" name="Textfeld 1"/>
        <cdr:cNvSpPr txBox="1"/>
      </cdr:nvSpPr>
      <cdr:spPr>
        <a:xfrm xmlns:a="http://schemas.openxmlformats.org/drawingml/2006/main">
          <a:off x="189709" y="871462"/>
          <a:ext cx="246770" cy="180108"/>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none" lIns="0" tIns="0" rIns="0" bIns="0" rtlCol="0"/>
        <a:lstStyle xmlns:a="http://schemas.openxmlformats.org/drawingml/2006/main"/>
        <a:p xmlns:a="http://schemas.openxmlformats.org/drawingml/2006/main">
          <a:pPr algn="r"/>
          <a:r>
            <a:rPr lang="de-DE" sz="1000" baseline="0"/>
            <a:t>m-%</a:t>
          </a:r>
        </a:p>
      </cdr:txBody>
    </cdr:sp>
  </cdr:relSizeAnchor>
</c:userShapes>
</file>

<file path=ppt/drawings/drawing5.xml><?xml version="1.0" encoding="utf-8"?>
<c:userShapes xmlns:c="http://schemas.openxmlformats.org/drawingml/2006/chart">
  <cdr:relSizeAnchor xmlns:cdr="http://schemas.openxmlformats.org/drawingml/2006/chartDrawing">
    <cdr:from>
      <cdr:x>0.05799</cdr:x>
      <cdr:y>0.2632</cdr:y>
    </cdr:from>
    <cdr:to>
      <cdr:x>0.12574</cdr:x>
      <cdr:y>0.33191</cdr:y>
    </cdr:to>
    <cdr:sp macro="" textlink="">
      <cdr:nvSpPr>
        <cdr:cNvPr id="2" name="Textfeld 1"/>
        <cdr:cNvSpPr txBox="1"/>
      </cdr:nvSpPr>
      <cdr:spPr>
        <a:xfrm xmlns:a="http://schemas.openxmlformats.org/drawingml/2006/main">
          <a:off x="211217" y="689922"/>
          <a:ext cx="246770" cy="180108"/>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none" lIns="0" tIns="0" rIns="0" bIns="0" rtlCol="0"/>
        <a:lstStyle xmlns:a="http://schemas.openxmlformats.org/drawingml/2006/main"/>
        <a:p xmlns:a="http://schemas.openxmlformats.org/drawingml/2006/main">
          <a:pPr algn="r"/>
          <a:r>
            <a:rPr lang="de-DE" sz="1000" baseline="0"/>
            <a:t>m-%</a:t>
          </a:r>
        </a:p>
      </cdr:txBody>
    </cdr:sp>
  </cdr:relSizeAnchor>
</c:userShapes>
</file>

<file path=ppt/drawings/drawing6.xml><?xml version="1.0" encoding="utf-8"?>
<c:userShapes xmlns:c="http://schemas.openxmlformats.org/drawingml/2006/chart">
  <cdr:relSizeAnchor xmlns:cdr="http://schemas.openxmlformats.org/drawingml/2006/chartDrawing">
    <cdr:from>
      <cdr:x>0.06045</cdr:x>
      <cdr:y>0.31792</cdr:y>
    </cdr:from>
    <cdr:to>
      <cdr:x>0.1282</cdr:x>
      <cdr:y>0.38663</cdr:y>
    </cdr:to>
    <cdr:sp macro="" textlink="">
      <cdr:nvSpPr>
        <cdr:cNvPr id="2" name="Textfeld 1"/>
        <cdr:cNvSpPr txBox="1"/>
      </cdr:nvSpPr>
      <cdr:spPr>
        <a:xfrm xmlns:a="http://schemas.openxmlformats.org/drawingml/2006/main">
          <a:off x="220177" y="833370"/>
          <a:ext cx="246770" cy="180089"/>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none" lIns="0" tIns="0" rIns="0" bIns="0" rtlCol="0"/>
        <a:lstStyle xmlns:a="http://schemas.openxmlformats.org/drawingml/2006/main"/>
        <a:p xmlns:a="http://schemas.openxmlformats.org/drawingml/2006/main">
          <a:pPr algn="r"/>
          <a:r>
            <a:rPr lang="de-DE" sz="1000" baseline="0"/>
            <a:t>m-%</a:t>
          </a:r>
        </a:p>
      </cdr:txBody>
    </cdr:sp>
  </cdr:relSizeAnchor>
</c:userShapes>
</file>

<file path=ppt/drawings/drawing7.xml><?xml version="1.0" encoding="utf-8"?>
<c:userShapes xmlns:c="http://schemas.openxmlformats.org/drawingml/2006/chart">
  <cdr:relSizeAnchor xmlns:cdr="http://schemas.openxmlformats.org/drawingml/2006/chartDrawing">
    <cdr:from>
      <cdr:x>0.08817</cdr:x>
      <cdr:y>0.20238</cdr:y>
    </cdr:from>
    <cdr:to>
      <cdr:x>0.16519</cdr:x>
      <cdr:y>0.29839</cdr:y>
    </cdr:to>
    <cdr:sp macro="" textlink="">
      <cdr:nvSpPr>
        <cdr:cNvPr id="4" name="Textfeld 3"/>
        <cdr:cNvSpPr txBox="1"/>
      </cdr:nvSpPr>
      <cdr:spPr>
        <a:xfrm xmlns:a="http://schemas.openxmlformats.org/drawingml/2006/main">
          <a:off x="341630" y="669290"/>
          <a:ext cx="298450" cy="317500"/>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none" rtlCol="0"/>
        <a:lstStyle xmlns:a="http://schemas.openxmlformats.org/drawingml/2006/main"/>
        <a:p xmlns:a="http://schemas.openxmlformats.org/drawingml/2006/main">
          <a:r>
            <a:rPr lang="de-DE" sz="1100" baseline="0">
              <a:latin typeface="MetaPro-Bold" pitchFamily="34" charset="0"/>
              <a:cs typeface="Arial" panose="020B0604020202020204" pitchFamily="34" charset="0"/>
            </a:rPr>
            <a:t>%</a:t>
          </a:r>
        </a:p>
      </cdr:txBody>
    </cdr:sp>
  </cdr:relSizeAnchor>
</c:userShapes>
</file>

<file path=ppt/drawings/drawing8.xml><?xml version="1.0" encoding="utf-8"?>
<c:userShapes xmlns:c="http://schemas.openxmlformats.org/drawingml/2006/chart">
  <cdr:relSizeAnchor xmlns:cdr="http://schemas.openxmlformats.org/drawingml/2006/chartDrawing">
    <cdr:from>
      <cdr:x>0.02273</cdr:x>
      <cdr:y>0.09816</cdr:y>
    </cdr:from>
    <cdr:to>
      <cdr:x>0.12649</cdr:x>
      <cdr:y>0.17508</cdr:y>
    </cdr:to>
    <cdr:sp macro="" textlink="">
      <cdr:nvSpPr>
        <cdr:cNvPr id="2" name="Textfeld 1"/>
        <cdr:cNvSpPr txBox="1"/>
      </cdr:nvSpPr>
      <cdr:spPr>
        <a:xfrm xmlns:a="http://schemas.openxmlformats.org/drawingml/2006/main">
          <a:off x="89192" y="329858"/>
          <a:ext cx="407186" cy="258483"/>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none" rtlCol="0"/>
        <a:lstStyle xmlns:a="http://schemas.openxmlformats.org/drawingml/2006/main"/>
        <a:p xmlns:a="http://schemas.openxmlformats.org/drawingml/2006/main">
          <a:r>
            <a:rPr lang="de-DE" sz="1100" baseline="0">
              <a:latin typeface="MetaPro-Bold" pitchFamily="34" charset="0"/>
              <a:cs typeface="Arial" panose="020B0604020202020204" pitchFamily="34" charset="0"/>
            </a:rPr>
            <a:t>m-%</a:t>
          </a:r>
        </a:p>
      </cdr:txBody>
    </cdr:sp>
  </cdr:relSizeAnchor>
</c:userShapes>
</file>

<file path=ppt/drawings/drawing9.xml><?xml version="1.0" encoding="utf-8"?>
<c:userShapes xmlns:c="http://schemas.openxmlformats.org/drawingml/2006/chart">
  <cdr:relSizeAnchor xmlns:cdr="http://schemas.openxmlformats.org/drawingml/2006/chartDrawing">
    <cdr:from>
      <cdr:x>0.02124</cdr:x>
      <cdr:y>0.09817</cdr:y>
    </cdr:from>
    <cdr:to>
      <cdr:x>0.12494</cdr:x>
      <cdr:y>0.17504</cdr:y>
    </cdr:to>
    <cdr:sp macro="" textlink="">
      <cdr:nvSpPr>
        <cdr:cNvPr id="3" name="Textfeld 1"/>
        <cdr:cNvSpPr txBox="1"/>
      </cdr:nvSpPr>
      <cdr:spPr>
        <a:xfrm xmlns:a="http://schemas.openxmlformats.org/drawingml/2006/main">
          <a:off x="83458" y="317501"/>
          <a:ext cx="407388" cy="248603"/>
        </a:xfrm>
        <a:prstGeom xmlns:a="http://schemas.openxmlformats.org/drawingml/2006/main" prst="rect">
          <a:avLst/>
        </a:prstGeom>
        <a:solidFill xmlns:a="http://schemas.openxmlformats.org/drawingml/2006/main">
          <a:schemeClr val="bg1"/>
        </a:solidFill>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100" baseline="0">
              <a:latin typeface="MetaPro-Bold" pitchFamily="34" charset="0"/>
              <a:cs typeface="Arial" panose="020B0604020202020204" pitchFamily="34" charset="0"/>
            </a:rPr>
            <a:t>m-%</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9024E5-2AC7-46E8-B8E2-6675EA211BE1}" type="datetimeFigureOut">
              <a:rPr lang="en-US" smtClean="0"/>
              <a:t>11/16/2017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B55516-9F89-4BF0-A598-DEC1CD270754}" type="slidenum">
              <a:rPr lang="en-US" smtClean="0"/>
              <a:t>‹#›</a:t>
            </a:fld>
            <a:endParaRPr lang="en-US"/>
          </a:p>
        </p:txBody>
      </p:sp>
    </p:spTree>
    <p:extLst>
      <p:ext uri="{BB962C8B-B14F-4D97-AF65-F5344CB8AC3E}">
        <p14:creationId xmlns:p14="http://schemas.microsoft.com/office/powerpoint/2010/main" val="2715411282"/>
      </p:ext>
    </p:extLst>
  </p:cSld>
  <p:clrMap bg1="lt1" tx1="dk1" bg2="lt2" tx2="dk2" accent1="accent1" accent2="accent2" accent3="accent3" accent4="accent4" accent5="accent5" accent6="accent6" hlink="hlink" folHlink="folHlink"/>
  <p:notesStyle>
    <a:lvl1pPr marL="0" algn="l" defTabSz="914222" rtl="0" eaLnBrk="1" latinLnBrk="0" hangingPunct="1">
      <a:defRPr sz="1200" kern="1200">
        <a:solidFill>
          <a:schemeClr val="tx1"/>
        </a:solidFill>
        <a:latin typeface="+mn-lt"/>
        <a:ea typeface="+mn-ea"/>
        <a:cs typeface="+mn-cs"/>
      </a:defRPr>
    </a:lvl1pPr>
    <a:lvl2pPr marL="457112" algn="l" defTabSz="914222" rtl="0" eaLnBrk="1" latinLnBrk="0" hangingPunct="1">
      <a:defRPr sz="1200" kern="1200">
        <a:solidFill>
          <a:schemeClr val="tx1"/>
        </a:solidFill>
        <a:latin typeface="+mn-lt"/>
        <a:ea typeface="+mn-ea"/>
        <a:cs typeface="+mn-cs"/>
      </a:defRPr>
    </a:lvl2pPr>
    <a:lvl3pPr marL="914222" algn="l" defTabSz="914222" rtl="0" eaLnBrk="1" latinLnBrk="0" hangingPunct="1">
      <a:defRPr sz="1200" kern="1200">
        <a:solidFill>
          <a:schemeClr val="tx1"/>
        </a:solidFill>
        <a:latin typeface="+mn-lt"/>
        <a:ea typeface="+mn-ea"/>
        <a:cs typeface="+mn-cs"/>
      </a:defRPr>
    </a:lvl3pPr>
    <a:lvl4pPr marL="1371334" algn="l" defTabSz="914222" rtl="0" eaLnBrk="1" latinLnBrk="0" hangingPunct="1">
      <a:defRPr sz="1200" kern="1200">
        <a:solidFill>
          <a:schemeClr val="tx1"/>
        </a:solidFill>
        <a:latin typeface="+mn-lt"/>
        <a:ea typeface="+mn-ea"/>
        <a:cs typeface="+mn-cs"/>
      </a:defRPr>
    </a:lvl4pPr>
    <a:lvl5pPr marL="1828445" algn="l" defTabSz="914222" rtl="0" eaLnBrk="1" latinLnBrk="0" hangingPunct="1">
      <a:defRPr sz="1200" kern="1200">
        <a:solidFill>
          <a:schemeClr val="tx1"/>
        </a:solidFill>
        <a:latin typeface="+mn-lt"/>
        <a:ea typeface="+mn-ea"/>
        <a:cs typeface="+mn-cs"/>
      </a:defRPr>
    </a:lvl5pPr>
    <a:lvl6pPr marL="2285555" algn="l" defTabSz="914222" rtl="0" eaLnBrk="1" latinLnBrk="0" hangingPunct="1">
      <a:defRPr sz="1200" kern="1200">
        <a:solidFill>
          <a:schemeClr val="tx1"/>
        </a:solidFill>
        <a:latin typeface="+mn-lt"/>
        <a:ea typeface="+mn-ea"/>
        <a:cs typeface="+mn-cs"/>
      </a:defRPr>
    </a:lvl6pPr>
    <a:lvl7pPr marL="2742666" algn="l" defTabSz="914222" rtl="0" eaLnBrk="1" latinLnBrk="0" hangingPunct="1">
      <a:defRPr sz="1200" kern="1200">
        <a:solidFill>
          <a:schemeClr val="tx1"/>
        </a:solidFill>
        <a:latin typeface="+mn-lt"/>
        <a:ea typeface="+mn-ea"/>
        <a:cs typeface="+mn-cs"/>
      </a:defRPr>
    </a:lvl7pPr>
    <a:lvl8pPr marL="3199777" algn="l" defTabSz="914222" rtl="0" eaLnBrk="1" latinLnBrk="0" hangingPunct="1">
      <a:defRPr sz="1200" kern="1200">
        <a:solidFill>
          <a:schemeClr val="tx1"/>
        </a:solidFill>
        <a:latin typeface="+mn-lt"/>
        <a:ea typeface="+mn-ea"/>
        <a:cs typeface="+mn-cs"/>
      </a:defRPr>
    </a:lvl8pPr>
    <a:lvl9pPr marL="3656888" algn="l" defTabSz="91422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dirty="0" smtClean="0"/>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6D05F3DE-2581-4E1D-B0EB-5FDA3B1C168E}" type="slidenum">
              <a:rPr lang="en-US" altLang="de-DE" sz="1200" smtClean="0">
                <a:solidFill>
                  <a:prstClr val="black"/>
                </a:solidFill>
              </a:rPr>
              <a:pPr/>
              <a:t>27</a:t>
            </a:fld>
            <a:endParaRPr lang="en-US" altLang="de-DE" sz="1200" smtClean="0">
              <a:solidFill>
                <a:prstClr val="black"/>
              </a:solidFill>
            </a:endParaRPr>
          </a:p>
        </p:txBody>
      </p:sp>
    </p:spTree>
    <p:extLst>
      <p:ext uri="{BB962C8B-B14F-4D97-AF65-F5344CB8AC3E}">
        <p14:creationId xmlns:p14="http://schemas.microsoft.com/office/powerpoint/2010/main" val="2776981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egnaposto numero diapositiva 6"/>
          <p:cNvSpPr txBox="1">
            <a:spLocks noGrp="1"/>
          </p:cNvSpPr>
          <p:nvPr/>
        </p:nvSpPr>
        <p:spPr bwMode="auto">
          <a:xfrm>
            <a:off x="5621696" y="6456324"/>
            <a:ext cx="4302625" cy="340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defTabSz="912813">
              <a:defRPr>
                <a:solidFill>
                  <a:schemeClr val="tx1"/>
                </a:solidFill>
                <a:latin typeface="Arial" panose="020B0604020202020204" pitchFamily="34" charset="0"/>
                <a:ea typeface="MS PGothic" panose="020B0600070205080204" pitchFamily="34" charset="-128"/>
              </a:defRPr>
            </a:lvl1pPr>
            <a:lvl2pPr marL="742950" indent="-285750" defTabSz="912813">
              <a:defRPr>
                <a:solidFill>
                  <a:schemeClr val="tx1"/>
                </a:solidFill>
                <a:latin typeface="Arial" panose="020B0604020202020204" pitchFamily="34" charset="0"/>
                <a:ea typeface="MS PGothic" panose="020B0600070205080204" pitchFamily="34" charset="-128"/>
              </a:defRPr>
            </a:lvl2pPr>
            <a:lvl3pPr marL="1143000" indent="-228600" defTabSz="912813">
              <a:defRPr>
                <a:solidFill>
                  <a:schemeClr val="tx1"/>
                </a:solidFill>
                <a:latin typeface="Arial" panose="020B0604020202020204" pitchFamily="34" charset="0"/>
                <a:ea typeface="MS PGothic" panose="020B0600070205080204" pitchFamily="34" charset="-128"/>
              </a:defRPr>
            </a:lvl3pPr>
            <a:lvl4pPr marL="1600200" indent="-228600" defTabSz="912813">
              <a:defRPr>
                <a:solidFill>
                  <a:schemeClr val="tx1"/>
                </a:solidFill>
                <a:latin typeface="Arial" panose="020B0604020202020204" pitchFamily="34" charset="0"/>
                <a:ea typeface="MS PGothic" panose="020B0600070205080204" pitchFamily="34" charset="-128"/>
              </a:defRPr>
            </a:lvl4pPr>
            <a:lvl5pPr marL="2057400" indent="-228600" defTabSz="912813">
              <a:defRPr>
                <a:solidFill>
                  <a:schemeClr val="tx1"/>
                </a:solidFill>
                <a:latin typeface="Arial" panose="020B0604020202020204" pitchFamily="34" charset="0"/>
                <a:ea typeface="MS PGothic" panose="020B0600070205080204" pitchFamily="34" charset="-128"/>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r" eaLnBrk="1" hangingPunct="1"/>
            <a:fld id="{F2EC8BA8-AFA6-4819-B504-6F98DE3A7241}" type="slidenum">
              <a:rPr lang="it-IT" sz="1200"/>
              <a:pPr algn="r" eaLnBrk="1" hangingPunct="1"/>
              <a:t>75</a:t>
            </a:fld>
            <a:endParaRPr lang="it-IT" sz="1200"/>
          </a:p>
        </p:txBody>
      </p:sp>
      <p:sp>
        <p:nvSpPr>
          <p:cNvPr id="35843" name="Rectangle 2"/>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4"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2" name="Segnaposto numero diapositiva 1"/>
          <p:cNvSpPr>
            <a:spLocks noGrp="1"/>
          </p:cNvSpPr>
          <p:nvPr>
            <p:ph type="sldNum" sz="quarter" idx="10"/>
          </p:nvPr>
        </p:nvSpPr>
        <p:spPr/>
        <p:txBody>
          <a:bodyPr/>
          <a:lstStyle/>
          <a:p>
            <a:pPr>
              <a:defRPr/>
            </a:pPr>
            <a:fld id="{29B9A7A7-9176-416A-9828-4FA86AF75654}" type="slidenum">
              <a:rPr lang="it-IT" smtClean="0"/>
              <a:pPr>
                <a:defRPr/>
              </a:pPr>
              <a:t>75</a:t>
            </a:fld>
            <a:endParaRPr lang="it-IT"/>
          </a:p>
        </p:txBody>
      </p:sp>
    </p:spTree>
    <p:extLst>
      <p:ext uri="{BB962C8B-B14F-4D97-AF65-F5344CB8AC3E}">
        <p14:creationId xmlns:p14="http://schemas.microsoft.com/office/powerpoint/2010/main" val="21272656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71600" y="1143000"/>
            <a:ext cx="4114800" cy="30861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76F4F92-661F-4424-ADED-7D3829A4203F}" type="slidenum">
              <a:rPr lang="de-DE" smtClean="0"/>
              <a:pPr/>
              <a:t>78</a:t>
            </a:fld>
            <a:endParaRPr lang="de-DE"/>
          </a:p>
        </p:txBody>
      </p:sp>
    </p:spTree>
    <p:extLst>
      <p:ext uri="{BB962C8B-B14F-4D97-AF65-F5344CB8AC3E}">
        <p14:creationId xmlns:p14="http://schemas.microsoft.com/office/powerpoint/2010/main" val="5683082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6783F80B-4E75-4142-9574-16D4CDB1903D}" type="slidenum">
              <a:rPr lang="de-DE" altLang="en-US" smtClean="0"/>
              <a:pPr>
                <a:defRPr/>
              </a:pPr>
              <a:t>79</a:t>
            </a:fld>
            <a:endParaRPr lang="de-DE" altLang="en-US"/>
          </a:p>
        </p:txBody>
      </p:sp>
    </p:spTree>
    <p:extLst>
      <p:ext uri="{BB962C8B-B14F-4D97-AF65-F5344CB8AC3E}">
        <p14:creationId xmlns:p14="http://schemas.microsoft.com/office/powerpoint/2010/main" val="40957192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71600" y="1143000"/>
            <a:ext cx="4114800" cy="3086100"/>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80</a:t>
            </a:fld>
            <a:endParaRPr lang="de-DE"/>
          </a:p>
        </p:txBody>
      </p:sp>
    </p:spTree>
    <p:extLst>
      <p:ext uri="{BB962C8B-B14F-4D97-AF65-F5344CB8AC3E}">
        <p14:creationId xmlns:p14="http://schemas.microsoft.com/office/powerpoint/2010/main" val="39448387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6783F80B-4E75-4142-9574-16D4CDB1903D}" type="slidenum">
              <a:rPr lang="de-DE" altLang="en-US" smtClean="0"/>
              <a:pPr>
                <a:defRPr/>
              </a:pPr>
              <a:t>81</a:t>
            </a:fld>
            <a:endParaRPr lang="de-DE" altLang="en-US"/>
          </a:p>
        </p:txBody>
      </p:sp>
    </p:spTree>
    <p:extLst>
      <p:ext uri="{BB962C8B-B14F-4D97-AF65-F5344CB8AC3E}">
        <p14:creationId xmlns:p14="http://schemas.microsoft.com/office/powerpoint/2010/main" val="26288110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6783F80B-4E75-4142-9574-16D4CDB1903D}" type="slidenum">
              <a:rPr lang="de-DE" altLang="en-US" smtClean="0"/>
              <a:pPr>
                <a:defRPr/>
              </a:pPr>
              <a:t>82</a:t>
            </a:fld>
            <a:endParaRPr lang="de-DE" altLang="en-US"/>
          </a:p>
        </p:txBody>
      </p:sp>
    </p:spTree>
    <p:extLst>
      <p:ext uri="{BB962C8B-B14F-4D97-AF65-F5344CB8AC3E}">
        <p14:creationId xmlns:p14="http://schemas.microsoft.com/office/powerpoint/2010/main" val="6361654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6783F80B-4E75-4142-9574-16D4CDB1903D}" type="slidenum">
              <a:rPr lang="de-DE" altLang="en-US" smtClean="0"/>
              <a:pPr>
                <a:defRPr/>
              </a:pPr>
              <a:t>83</a:t>
            </a:fld>
            <a:endParaRPr lang="de-DE" altLang="en-US"/>
          </a:p>
        </p:txBody>
      </p:sp>
    </p:spTree>
    <p:extLst>
      <p:ext uri="{BB962C8B-B14F-4D97-AF65-F5344CB8AC3E}">
        <p14:creationId xmlns:p14="http://schemas.microsoft.com/office/powerpoint/2010/main" val="28354321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71600" y="1143000"/>
            <a:ext cx="4114800" cy="30861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293FB7AC-ABE8-4A1F-85EC-FAC94A68B9C4}" type="slidenum">
              <a:rPr lang="de-DE" altLang="de-DE" smtClean="0"/>
              <a:pPr>
                <a:defRPr/>
              </a:pPr>
              <a:t>85</a:t>
            </a:fld>
            <a:endParaRPr lang="de-DE" altLang="de-DE"/>
          </a:p>
        </p:txBody>
      </p:sp>
    </p:spTree>
    <p:extLst>
      <p:ext uri="{BB962C8B-B14F-4D97-AF65-F5344CB8AC3E}">
        <p14:creationId xmlns:p14="http://schemas.microsoft.com/office/powerpoint/2010/main" val="8239027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71600" y="1143000"/>
            <a:ext cx="4114800" cy="3086100"/>
          </a:xfrm>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pPr>
              <a:defRPr/>
            </a:pPr>
            <a:fld id="{293FB7AC-ABE8-4A1F-85EC-FAC94A68B9C4}" type="slidenum">
              <a:rPr lang="de-DE" altLang="de-DE" smtClean="0"/>
              <a:pPr>
                <a:defRPr/>
              </a:pPr>
              <a:t>86</a:t>
            </a:fld>
            <a:endParaRPr lang="de-DE" altLang="de-DE"/>
          </a:p>
        </p:txBody>
      </p:sp>
    </p:spTree>
    <p:extLst>
      <p:ext uri="{BB962C8B-B14F-4D97-AF65-F5344CB8AC3E}">
        <p14:creationId xmlns:p14="http://schemas.microsoft.com/office/powerpoint/2010/main" val="36652767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71600" y="1143000"/>
            <a:ext cx="4114800" cy="3086100"/>
          </a:xfrm>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pPr>
              <a:defRPr/>
            </a:pPr>
            <a:fld id="{293FB7AC-ABE8-4A1F-85EC-FAC94A68B9C4}" type="slidenum">
              <a:rPr lang="de-DE" altLang="de-DE" smtClean="0"/>
              <a:pPr>
                <a:defRPr/>
              </a:pPr>
              <a:t>87</a:t>
            </a:fld>
            <a:endParaRPr lang="de-DE" altLang="de-DE"/>
          </a:p>
        </p:txBody>
      </p:sp>
    </p:spTree>
    <p:extLst>
      <p:ext uri="{BB962C8B-B14F-4D97-AF65-F5344CB8AC3E}">
        <p14:creationId xmlns:p14="http://schemas.microsoft.com/office/powerpoint/2010/main" val="2160465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C473CC94-005D-4A47-AF4F-689506CA6144}"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4957019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71600" y="1143000"/>
            <a:ext cx="4114800" cy="3086100"/>
          </a:xfrm>
        </p:spPr>
      </p:sp>
      <p:sp>
        <p:nvSpPr>
          <p:cNvPr id="3" name="Notizenplatzhalter 2"/>
          <p:cNvSpPr>
            <a:spLocks noGrp="1"/>
          </p:cNvSpPr>
          <p:nvPr>
            <p:ph type="body" idx="1"/>
          </p:nvPr>
        </p:nvSpPr>
        <p:spPr/>
        <p:txBody>
          <a:bodyPr/>
          <a:lstStyle/>
          <a:p>
            <a:r>
              <a:rPr lang="en-US" dirty="0" err="1" smtClean="0"/>
              <a:t>Ausgangsmaterial</a:t>
            </a:r>
            <a:r>
              <a:rPr lang="en-US" dirty="0" smtClean="0"/>
              <a:t>: raw material</a:t>
            </a:r>
          </a:p>
          <a:p>
            <a:r>
              <a:rPr lang="en-US" dirty="0" smtClean="0"/>
              <a:t>Final</a:t>
            </a:r>
            <a:r>
              <a:rPr lang="en-US" baseline="0" dirty="0" smtClean="0"/>
              <a:t> product</a:t>
            </a:r>
          </a:p>
          <a:p>
            <a:r>
              <a:rPr lang="en-US" baseline="0" dirty="0" smtClean="0"/>
              <a:t>Size class, mass fraction</a:t>
            </a:r>
            <a:endParaRPr lang="en-US" dirty="0"/>
          </a:p>
        </p:txBody>
      </p:sp>
      <p:sp>
        <p:nvSpPr>
          <p:cNvPr id="4" name="Foliennummernplatzhalter 3"/>
          <p:cNvSpPr>
            <a:spLocks noGrp="1"/>
          </p:cNvSpPr>
          <p:nvPr>
            <p:ph type="sldNum" sz="quarter" idx="10"/>
          </p:nvPr>
        </p:nvSpPr>
        <p:spPr/>
        <p:txBody>
          <a:bodyPr/>
          <a:lstStyle/>
          <a:p>
            <a:pPr>
              <a:defRPr/>
            </a:pPr>
            <a:fld id="{293FB7AC-ABE8-4A1F-85EC-FAC94A68B9C4}" type="slidenum">
              <a:rPr lang="de-DE" altLang="de-DE" smtClean="0"/>
              <a:pPr>
                <a:defRPr/>
              </a:pPr>
              <a:t>110</a:t>
            </a:fld>
            <a:endParaRPr lang="de-DE" altLang="de-DE"/>
          </a:p>
        </p:txBody>
      </p:sp>
    </p:spTree>
    <p:extLst>
      <p:ext uri="{BB962C8B-B14F-4D97-AF65-F5344CB8AC3E}">
        <p14:creationId xmlns:p14="http://schemas.microsoft.com/office/powerpoint/2010/main" val="12440925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71600" y="1143000"/>
            <a:ext cx="4114800" cy="3086100"/>
          </a:xfrm>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pPr>
              <a:defRPr/>
            </a:pPr>
            <a:fld id="{293FB7AC-ABE8-4A1F-85EC-FAC94A68B9C4}" type="slidenum">
              <a:rPr lang="de-DE" altLang="de-DE" smtClean="0"/>
              <a:pPr>
                <a:defRPr/>
              </a:pPr>
              <a:t>112</a:t>
            </a:fld>
            <a:endParaRPr lang="de-DE" altLang="de-DE"/>
          </a:p>
        </p:txBody>
      </p:sp>
    </p:spTree>
    <p:extLst>
      <p:ext uri="{BB962C8B-B14F-4D97-AF65-F5344CB8AC3E}">
        <p14:creationId xmlns:p14="http://schemas.microsoft.com/office/powerpoint/2010/main" val="32731189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71600" y="1143000"/>
            <a:ext cx="4114800" cy="30861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76F4F92-661F-4424-ADED-7D3829A4203F}" type="slidenum">
              <a:rPr lang="de-DE" smtClean="0"/>
              <a:pPr/>
              <a:t>114</a:t>
            </a:fld>
            <a:endParaRPr lang="de-DE"/>
          </a:p>
        </p:txBody>
      </p:sp>
    </p:spTree>
    <p:extLst>
      <p:ext uri="{BB962C8B-B14F-4D97-AF65-F5344CB8AC3E}">
        <p14:creationId xmlns:p14="http://schemas.microsoft.com/office/powerpoint/2010/main" val="19129379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6F4F92-661F-4424-ADED-7D3829A4203F}" type="slidenum">
              <a:rPr lang="de-DE" smtClean="0"/>
              <a:pPr/>
              <a:t>115</a:t>
            </a:fld>
            <a:endParaRPr lang="de-DE"/>
          </a:p>
        </p:txBody>
      </p:sp>
    </p:spTree>
    <p:extLst>
      <p:ext uri="{BB962C8B-B14F-4D97-AF65-F5344CB8AC3E}">
        <p14:creationId xmlns:p14="http://schemas.microsoft.com/office/powerpoint/2010/main" val="19810441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6F4F92-661F-4424-ADED-7D3829A4203F}" type="slidenum">
              <a:rPr lang="de-DE" smtClean="0"/>
              <a:pPr/>
              <a:t>117</a:t>
            </a:fld>
            <a:endParaRPr lang="de-DE"/>
          </a:p>
        </p:txBody>
      </p:sp>
    </p:spTree>
    <p:extLst>
      <p:ext uri="{BB962C8B-B14F-4D97-AF65-F5344CB8AC3E}">
        <p14:creationId xmlns:p14="http://schemas.microsoft.com/office/powerpoint/2010/main" val="26821511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6F4F92-661F-4424-ADED-7D3829A4203F}" type="slidenum">
              <a:rPr lang="de-DE" smtClean="0"/>
              <a:pPr/>
              <a:t>118</a:t>
            </a:fld>
            <a:endParaRPr lang="de-DE"/>
          </a:p>
        </p:txBody>
      </p:sp>
    </p:spTree>
    <p:extLst>
      <p:ext uri="{BB962C8B-B14F-4D97-AF65-F5344CB8AC3E}">
        <p14:creationId xmlns:p14="http://schemas.microsoft.com/office/powerpoint/2010/main" val="12604123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6F4F92-661F-4424-ADED-7D3829A4203F}" type="slidenum">
              <a:rPr lang="de-DE" smtClean="0"/>
              <a:pPr/>
              <a:t>119</a:t>
            </a:fld>
            <a:endParaRPr lang="de-DE"/>
          </a:p>
        </p:txBody>
      </p:sp>
    </p:spTree>
    <p:extLst>
      <p:ext uri="{BB962C8B-B14F-4D97-AF65-F5344CB8AC3E}">
        <p14:creationId xmlns:p14="http://schemas.microsoft.com/office/powerpoint/2010/main" val="1054501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76F4F92-661F-4424-ADED-7D3829A4203F}" type="slidenum">
              <a:rPr lang="de-DE" smtClean="0"/>
              <a:pPr/>
              <a:t>120</a:t>
            </a:fld>
            <a:endParaRPr lang="de-DE"/>
          </a:p>
        </p:txBody>
      </p:sp>
    </p:spTree>
    <p:extLst>
      <p:ext uri="{BB962C8B-B14F-4D97-AF65-F5344CB8AC3E}">
        <p14:creationId xmlns:p14="http://schemas.microsoft.com/office/powerpoint/2010/main" val="34412852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6783F80B-4E75-4142-9574-16D4CDB1903D}" type="slidenum">
              <a:rPr lang="de-DE" altLang="en-US" smtClean="0"/>
              <a:pPr>
                <a:defRPr/>
              </a:pPr>
              <a:t>122</a:t>
            </a:fld>
            <a:endParaRPr lang="de-DE" altLang="en-US"/>
          </a:p>
        </p:txBody>
      </p:sp>
    </p:spTree>
    <p:extLst>
      <p:ext uri="{BB962C8B-B14F-4D97-AF65-F5344CB8AC3E}">
        <p14:creationId xmlns:p14="http://schemas.microsoft.com/office/powerpoint/2010/main" val="3553787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r-Latn-RS" dirty="0"/>
          </a:p>
        </p:txBody>
      </p:sp>
      <p:sp>
        <p:nvSpPr>
          <p:cNvPr id="4" name="Slide Number Placeholder 3"/>
          <p:cNvSpPr>
            <a:spLocks noGrp="1"/>
          </p:cNvSpPr>
          <p:nvPr>
            <p:ph type="sldNum" sz="quarter" idx="10"/>
          </p:nvPr>
        </p:nvSpPr>
        <p:spPr/>
        <p:txBody>
          <a:bodyPr/>
          <a:lstStyle/>
          <a:p>
            <a:fld id="{276F4F92-661F-4424-ADED-7D3829A4203F}" type="slidenum">
              <a:rPr lang="de-DE" smtClean="0"/>
              <a:pPr/>
              <a:t>126</a:t>
            </a:fld>
            <a:endParaRPr lang="de-DE"/>
          </a:p>
        </p:txBody>
      </p:sp>
    </p:spTree>
    <p:extLst>
      <p:ext uri="{BB962C8B-B14F-4D97-AF65-F5344CB8AC3E}">
        <p14:creationId xmlns:p14="http://schemas.microsoft.com/office/powerpoint/2010/main" val="169355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C473CC94-005D-4A47-AF4F-689506CA6144}"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30144062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76F4F92-661F-4424-ADED-7D3829A4203F}" type="slidenum">
              <a:rPr lang="de-DE" smtClean="0"/>
              <a:pPr/>
              <a:t>134</a:t>
            </a:fld>
            <a:endParaRPr lang="de-DE"/>
          </a:p>
        </p:txBody>
      </p:sp>
    </p:spTree>
    <p:extLst>
      <p:ext uri="{BB962C8B-B14F-4D97-AF65-F5344CB8AC3E}">
        <p14:creationId xmlns:p14="http://schemas.microsoft.com/office/powerpoint/2010/main" val="25195961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6F4F92-661F-4424-ADED-7D3829A4203F}" type="slidenum">
              <a:rPr lang="de-DE" smtClean="0"/>
              <a:pPr/>
              <a:t>136</a:t>
            </a:fld>
            <a:endParaRPr lang="de-DE"/>
          </a:p>
        </p:txBody>
      </p:sp>
    </p:spTree>
    <p:extLst>
      <p:ext uri="{BB962C8B-B14F-4D97-AF65-F5344CB8AC3E}">
        <p14:creationId xmlns:p14="http://schemas.microsoft.com/office/powerpoint/2010/main" val="13995363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6F4F92-661F-4424-ADED-7D3829A4203F}" type="slidenum">
              <a:rPr lang="de-DE" smtClean="0"/>
              <a:pPr/>
              <a:t>137</a:t>
            </a:fld>
            <a:endParaRPr lang="de-DE"/>
          </a:p>
        </p:txBody>
      </p:sp>
    </p:spTree>
    <p:extLst>
      <p:ext uri="{BB962C8B-B14F-4D97-AF65-F5344CB8AC3E}">
        <p14:creationId xmlns:p14="http://schemas.microsoft.com/office/powerpoint/2010/main" val="1842286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6F4F92-661F-4424-ADED-7D3829A4203F}" type="slidenum">
              <a:rPr lang="de-DE" smtClean="0"/>
              <a:pPr/>
              <a:t>138</a:t>
            </a:fld>
            <a:endParaRPr lang="de-DE"/>
          </a:p>
        </p:txBody>
      </p:sp>
    </p:spTree>
    <p:extLst>
      <p:ext uri="{BB962C8B-B14F-4D97-AF65-F5344CB8AC3E}">
        <p14:creationId xmlns:p14="http://schemas.microsoft.com/office/powerpoint/2010/main" val="34021124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76F4F92-661F-4424-ADED-7D3829A4203F}" type="slidenum">
              <a:rPr lang="de-DE" smtClean="0"/>
              <a:pPr/>
              <a:t>139</a:t>
            </a:fld>
            <a:endParaRPr lang="de-DE"/>
          </a:p>
        </p:txBody>
      </p:sp>
    </p:spTree>
    <p:extLst>
      <p:ext uri="{BB962C8B-B14F-4D97-AF65-F5344CB8AC3E}">
        <p14:creationId xmlns:p14="http://schemas.microsoft.com/office/powerpoint/2010/main" val="32485497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buClr>
                <a:srgbClr val="0000FF"/>
              </a:buClr>
            </a:pPr>
            <a:fld id="{D16DDA12-11CD-420C-B519-A4A6FBF5038C}" type="slidenum">
              <a:rPr lang="en-US" altLang="en-US"/>
              <a:pPr>
                <a:buClr>
                  <a:srgbClr val="0000FF"/>
                </a:buClr>
              </a:pPr>
              <a:t>209</a:t>
            </a:fld>
            <a:endParaRPr lang="en-US" altLang="en-US"/>
          </a:p>
        </p:txBody>
      </p:sp>
      <p:sp>
        <p:nvSpPr>
          <p:cNvPr id="65538" name="Rectangle 2"/>
          <p:cNvSpPr>
            <a:spLocks noGrp="1" noRot="1" noChangeAspect="1" noChangeArrowheads="1" noTextEdit="1"/>
          </p:cNvSpPr>
          <p:nvPr>
            <p:ph type="sldImg"/>
          </p:nvPr>
        </p:nvSpPr>
        <p:spPr>
          <a:xfrm>
            <a:off x="1371600" y="1143000"/>
            <a:ext cx="4114800" cy="3086100"/>
          </a:xfrm>
          <a:ln/>
        </p:spPr>
      </p:sp>
      <p:sp>
        <p:nvSpPr>
          <p:cNvPr id="65539" name="Rectangle 3"/>
          <p:cNvSpPr>
            <a:spLocks noGrp="1" noChangeArrowheads="1"/>
          </p:cNvSpPr>
          <p:nvPr>
            <p:ph type="body" idx="1"/>
          </p:nvPr>
        </p:nvSpPr>
        <p:spPr/>
        <p:txBody>
          <a:bodyPr/>
          <a:lstStyle/>
          <a:p>
            <a:endParaRPr lang="en-GB" altLang="en-US" dirty="0"/>
          </a:p>
        </p:txBody>
      </p:sp>
    </p:spTree>
    <p:extLst>
      <p:ext uri="{BB962C8B-B14F-4D97-AF65-F5344CB8AC3E}">
        <p14:creationId xmlns:p14="http://schemas.microsoft.com/office/powerpoint/2010/main" val="30627765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1600">
                <a:solidFill>
                  <a:schemeClr val="tx1"/>
                </a:solidFill>
                <a:latin typeface="Arial" charset="0"/>
                <a:ea typeface="ＭＳ Ｐゴシック" charset="0"/>
                <a:cs typeface="ＭＳ Ｐゴシック" charset="0"/>
              </a:defRPr>
            </a:lvl1pPr>
            <a:lvl2pPr marL="742950" indent="-285750" defTabSz="911225" eaLnBrk="0" hangingPunct="0">
              <a:defRPr sz="1600">
                <a:solidFill>
                  <a:schemeClr val="tx1"/>
                </a:solidFill>
                <a:latin typeface="Arial" charset="0"/>
                <a:ea typeface="ＭＳ Ｐゴシック" charset="0"/>
              </a:defRPr>
            </a:lvl2pPr>
            <a:lvl3pPr marL="1143000" indent="-228600" defTabSz="911225" eaLnBrk="0" hangingPunct="0">
              <a:defRPr sz="1600">
                <a:solidFill>
                  <a:schemeClr val="tx1"/>
                </a:solidFill>
                <a:latin typeface="Arial" charset="0"/>
                <a:ea typeface="ＭＳ Ｐゴシック" charset="0"/>
              </a:defRPr>
            </a:lvl3pPr>
            <a:lvl4pPr marL="1600200" indent="-228600" defTabSz="911225" eaLnBrk="0" hangingPunct="0">
              <a:defRPr sz="1600">
                <a:solidFill>
                  <a:schemeClr val="tx1"/>
                </a:solidFill>
                <a:latin typeface="Arial" charset="0"/>
                <a:ea typeface="ＭＳ Ｐゴシック" charset="0"/>
              </a:defRPr>
            </a:lvl4pPr>
            <a:lvl5pPr marL="2057400" indent="-228600" defTabSz="911225" eaLnBrk="0" hangingPunct="0">
              <a:defRPr sz="1600">
                <a:solidFill>
                  <a:schemeClr val="tx1"/>
                </a:solidFill>
                <a:latin typeface="Arial" charset="0"/>
                <a:ea typeface="ＭＳ Ｐゴシック" charset="0"/>
              </a:defRPr>
            </a:lvl5pPr>
            <a:lvl6pPr marL="2514600" indent="-228600" defTabSz="911225" eaLnBrk="0" fontAlgn="base" hangingPunct="0">
              <a:spcBef>
                <a:spcPct val="0"/>
              </a:spcBef>
              <a:spcAft>
                <a:spcPct val="0"/>
              </a:spcAft>
              <a:defRPr sz="1600">
                <a:solidFill>
                  <a:schemeClr val="tx1"/>
                </a:solidFill>
                <a:latin typeface="Arial" charset="0"/>
                <a:ea typeface="ＭＳ Ｐゴシック" charset="0"/>
              </a:defRPr>
            </a:lvl6pPr>
            <a:lvl7pPr marL="2971800" indent="-228600" defTabSz="911225" eaLnBrk="0" fontAlgn="base" hangingPunct="0">
              <a:spcBef>
                <a:spcPct val="0"/>
              </a:spcBef>
              <a:spcAft>
                <a:spcPct val="0"/>
              </a:spcAft>
              <a:defRPr sz="1600">
                <a:solidFill>
                  <a:schemeClr val="tx1"/>
                </a:solidFill>
                <a:latin typeface="Arial" charset="0"/>
                <a:ea typeface="ＭＳ Ｐゴシック" charset="0"/>
              </a:defRPr>
            </a:lvl7pPr>
            <a:lvl8pPr marL="3429000" indent="-228600" defTabSz="911225" eaLnBrk="0" fontAlgn="base" hangingPunct="0">
              <a:spcBef>
                <a:spcPct val="0"/>
              </a:spcBef>
              <a:spcAft>
                <a:spcPct val="0"/>
              </a:spcAft>
              <a:defRPr sz="1600">
                <a:solidFill>
                  <a:schemeClr val="tx1"/>
                </a:solidFill>
                <a:latin typeface="Arial" charset="0"/>
                <a:ea typeface="ＭＳ Ｐゴシック" charset="0"/>
              </a:defRPr>
            </a:lvl8pPr>
            <a:lvl9pPr marL="3886200" indent="-228600" defTabSz="911225" eaLnBrk="0" fontAlgn="base" hangingPunct="0">
              <a:spcBef>
                <a:spcPct val="0"/>
              </a:spcBef>
              <a:spcAft>
                <a:spcPct val="0"/>
              </a:spcAft>
              <a:defRPr sz="1600">
                <a:solidFill>
                  <a:schemeClr val="tx1"/>
                </a:solidFill>
                <a:latin typeface="Arial" charset="0"/>
                <a:ea typeface="ＭＳ Ｐゴシック" charset="0"/>
              </a:defRPr>
            </a:lvl9pPr>
          </a:lstStyle>
          <a:p>
            <a:fld id="{3291CE0D-1CA4-6044-9611-EE0FE63C2A06}" type="slidenum">
              <a:rPr lang="de-DE" sz="1200">
                <a:solidFill>
                  <a:prstClr val="black"/>
                </a:solidFill>
              </a:rPr>
              <a:pPr/>
              <a:t>260</a:t>
            </a:fld>
            <a:endParaRPr lang="de-DE" sz="1200">
              <a:solidFill>
                <a:prstClr val="black"/>
              </a:solidFill>
            </a:endParaRPr>
          </a:p>
        </p:txBody>
      </p:sp>
      <p:sp>
        <p:nvSpPr>
          <p:cNvPr id="5122" name="Rectangle 2"/>
          <p:cNvSpPr>
            <a:spLocks noGrp="1" noRot="1" noChangeAspect="1" noChangeArrowheads="1" noTextEdit="1"/>
          </p:cNvSpPr>
          <p:nvPr>
            <p:ph type="sldImg"/>
          </p:nvPr>
        </p:nvSpPr>
        <p:spPr>
          <a:xfrm>
            <a:off x="1143000" y="685800"/>
            <a:ext cx="4573588" cy="3429000"/>
          </a:xfrm>
          <a:ln/>
        </p:spPr>
      </p:sp>
      <p:sp>
        <p:nvSpPr>
          <p:cNvPr id="51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de-DE">
              <a:ea typeface="ＭＳ Ｐゴシック" charset="0"/>
              <a:cs typeface="ＭＳ Ｐゴシック" charset="0"/>
            </a:endParaRPr>
          </a:p>
        </p:txBody>
      </p:sp>
    </p:spTree>
    <p:extLst>
      <p:ext uri="{BB962C8B-B14F-4D97-AF65-F5344CB8AC3E}">
        <p14:creationId xmlns:p14="http://schemas.microsoft.com/office/powerpoint/2010/main" val="12578649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1600">
                <a:solidFill>
                  <a:schemeClr val="tx1"/>
                </a:solidFill>
                <a:latin typeface="Arial" charset="0"/>
                <a:ea typeface="ＭＳ Ｐゴシック" charset="0"/>
                <a:cs typeface="ＭＳ Ｐゴシック" charset="0"/>
              </a:defRPr>
            </a:lvl1pPr>
            <a:lvl2pPr marL="742950" indent="-285750" defTabSz="911225" eaLnBrk="0" hangingPunct="0">
              <a:defRPr sz="1600">
                <a:solidFill>
                  <a:schemeClr val="tx1"/>
                </a:solidFill>
                <a:latin typeface="Arial" charset="0"/>
                <a:ea typeface="ＭＳ Ｐゴシック" charset="0"/>
              </a:defRPr>
            </a:lvl2pPr>
            <a:lvl3pPr marL="1143000" indent="-228600" defTabSz="911225" eaLnBrk="0" hangingPunct="0">
              <a:defRPr sz="1600">
                <a:solidFill>
                  <a:schemeClr val="tx1"/>
                </a:solidFill>
                <a:latin typeface="Arial" charset="0"/>
                <a:ea typeface="ＭＳ Ｐゴシック" charset="0"/>
              </a:defRPr>
            </a:lvl3pPr>
            <a:lvl4pPr marL="1600200" indent="-228600" defTabSz="911225" eaLnBrk="0" hangingPunct="0">
              <a:defRPr sz="1600">
                <a:solidFill>
                  <a:schemeClr val="tx1"/>
                </a:solidFill>
                <a:latin typeface="Arial" charset="0"/>
                <a:ea typeface="ＭＳ Ｐゴシック" charset="0"/>
              </a:defRPr>
            </a:lvl4pPr>
            <a:lvl5pPr marL="2057400" indent="-228600" defTabSz="911225" eaLnBrk="0" hangingPunct="0">
              <a:defRPr sz="1600">
                <a:solidFill>
                  <a:schemeClr val="tx1"/>
                </a:solidFill>
                <a:latin typeface="Arial" charset="0"/>
                <a:ea typeface="ＭＳ Ｐゴシック" charset="0"/>
              </a:defRPr>
            </a:lvl5pPr>
            <a:lvl6pPr marL="2514600" indent="-228600" defTabSz="911225" eaLnBrk="0" fontAlgn="base" hangingPunct="0">
              <a:spcBef>
                <a:spcPct val="0"/>
              </a:spcBef>
              <a:spcAft>
                <a:spcPct val="0"/>
              </a:spcAft>
              <a:defRPr sz="1600">
                <a:solidFill>
                  <a:schemeClr val="tx1"/>
                </a:solidFill>
                <a:latin typeface="Arial" charset="0"/>
                <a:ea typeface="ＭＳ Ｐゴシック" charset="0"/>
              </a:defRPr>
            </a:lvl6pPr>
            <a:lvl7pPr marL="2971800" indent="-228600" defTabSz="911225" eaLnBrk="0" fontAlgn="base" hangingPunct="0">
              <a:spcBef>
                <a:spcPct val="0"/>
              </a:spcBef>
              <a:spcAft>
                <a:spcPct val="0"/>
              </a:spcAft>
              <a:defRPr sz="1600">
                <a:solidFill>
                  <a:schemeClr val="tx1"/>
                </a:solidFill>
                <a:latin typeface="Arial" charset="0"/>
                <a:ea typeface="ＭＳ Ｐゴシック" charset="0"/>
              </a:defRPr>
            </a:lvl7pPr>
            <a:lvl8pPr marL="3429000" indent="-228600" defTabSz="911225" eaLnBrk="0" fontAlgn="base" hangingPunct="0">
              <a:spcBef>
                <a:spcPct val="0"/>
              </a:spcBef>
              <a:spcAft>
                <a:spcPct val="0"/>
              </a:spcAft>
              <a:defRPr sz="1600">
                <a:solidFill>
                  <a:schemeClr val="tx1"/>
                </a:solidFill>
                <a:latin typeface="Arial" charset="0"/>
                <a:ea typeface="ＭＳ Ｐゴシック" charset="0"/>
              </a:defRPr>
            </a:lvl8pPr>
            <a:lvl9pPr marL="3886200" indent="-228600" defTabSz="911225" eaLnBrk="0" fontAlgn="base" hangingPunct="0">
              <a:spcBef>
                <a:spcPct val="0"/>
              </a:spcBef>
              <a:spcAft>
                <a:spcPct val="0"/>
              </a:spcAft>
              <a:defRPr sz="1600">
                <a:solidFill>
                  <a:schemeClr val="tx1"/>
                </a:solidFill>
                <a:latin typeface="Arial" charset="0"/>
                <a:ea typeface="ＭＳ Ｐゴシック" charset="0"/>
              </a:defRPr>
            </a:lvl9pPr>
          </a:lstStyle>
          <a:p>
            <a:fld id="{6D292491-8F2A-C343-9DB6-0DFF2F213D9F}" type="slidenum">
              <a:rPr lang="de-DE" sz="1200">
                <a:solidFill>
                  <a:prstClr val="black"/>
                </a:solidFill>
              </a:rPr>
              <a:pPr/>
              <a:t>263</a:t>
            </a:fld>
            <a:endParaRPr lang="de-DE" sz="1200">
              <a:solidFill>
                <a:prstClr val="black"/>
              </a:solidFill>
            </a:endParaRPr>
          </a:p>
        </p:txBody>
      </p:sp>
      <p:sp>
        <p:nvSpPr>
          <p:cNvPr id="14338" name="Rectangle 2"/>
          <p:cNvSpPr>
            <a:spLocks noGrp="1" noRot="1" noChangeAspect="1" noChangeArrowheads="1" noTextEdit="1"/>
          </p:cNvSpPr>
          <p:nvPr>
            <p:ph type="sldImg"/>
          </p:nvPr>
        </p:nvSpPr>
        <p:spPr>
          <a:xfrm>
            <a:off x="1143000" y="685800"/>
            <a:ext cx="4573588" cy="3429000"/>
          </a:xfrm>
          <a:ln/>
        </p:spPr>
      </p:sp>
      <p:sp>
        <p:nvSpPr>
          <p:cNvPr id="143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de-DE">
              <a:ea typeface="ＭＳ Ｐゴシック" charset="0"/>
              <a:cs typeface="ＭＳ Ｐゴシック" charset="0"/>
            </a:endParaRPr>
          </a:p>
        </p:txBody>
      </p:sp>
    </p:spTree>
    <p:extLst>
      <p:ext uri="{BB962C8B-B14F-4D97-AF65-F5344CB8AC3E}">
        <p14:creationId xmlns:p14="http://schemas.microsoft.com/office/powerpoint/2010/main" val="20966813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1600">
                <a:solidFill>
                  <a:schemeClr val="tx1"/>
                </a:solidFill>
                <a:latin typeface="Arial" charset="0"/>
                <a:ea typeface="ＭＳ Ｐゴシック" charset="0"/>
                <a:cs typeface="ＭＳ Ｐゴシック" charset="0"/>
              </a:defRPr>
            </a:lvl1pPr>
            <a:lvl2pPr marL="742950" indent="-285750" defTabSz="911225" eaLnBrk="0" hangingPunct="0">
              <a:defRPr sz="1600">
                <a:solidFill>
                  <a:schemeClr val="tx1"/>
                </a:solidFill>
                <a:latin typeface="Arial" charset="0"/>
                <a:ea typeface="ＭＳ Ｐゴシック" charset="0"/>
              </a:defRPr>
            </a:lvl2pPr>
            <a:lvl3pPr marL="1143000" indent="-228600" defTabSz="911225" eaLnBrk="0" hangingPunct="0">
              <a:defRPr sz="1600">
                <a:solidFill>
                  <a:schemeClr val="tx1"/>
                </a:solidFill>
                <a:latin typeface="Arial" charset="0"/>
                <a:ea typeface="ＭＳ Ｐゴシック" charset="0"/>
              </a:defRPr>
            </a:lvl3pPr>
            <a:lvl4pPr marL="1600200" indent="-228600" defTabSz="911225" eaLnBrk="0" hangingPunct="0">
              <a:defRPr sz="1600">
                <a:solidFill>
                  <a:schemeClr val="tx1"/>
                </a:solidFill>
                <a:latin typeface="Arial" charset="0"/>
                <a:ea typeface="ＭＳ Ｐゴシック" charset="0"/>
              </a:defRPr>
            </a:lvl4pPr>
            <a:lvl5pPr marL="2057400" indent="-228600" defTabSz="911225" eaLnBrk="0" hangingPunct="0">
              <a:defRPr sz="1600">
                <a:solidFill>
                  <a:schemeClr val="tx1"/>
                </a:solidFill>
                <a:latin typeface="Arial" charset="0"/>
                <a:ea typeface="ＭＳ Ｐゴシック" charset="0"/>
              </a:defRPr>
            </a:lvl5pPr>
            <a:lvl6pPr marL="2514600" indent="-228600" defTabSz="911225" eaLnBrk="0" fontAlgn="base" hangingPunct="0">
              <a:spcBef>
                <a:spcPct val="0"/>
              </a:spcBef>
              <a:spcAft>
                <a:spcPct val="0"/>
              </a:spcAft>
              <a:defRPr sz="1600">
                <a:solidFill>
                  <a:schemeClr val="tx1"/>
                </a:solidFill>
                <a:latin typeface="Arial" charset="0"/>
                <a:ea typeface="ＭＳ Ｐゴシック" charset="0"/>
              </a:defRPr>
            </a:lvl6pPr>
            <a:lvl7pPr marL="2971800" indent="-228600" defTabSz="911225" eaLnBrk="0" fontAlgn="base" hangingPunct="0">
              <a:spcBef>
                <a:spcPct val="0"/>
              </a:spcBef>
              <a:spcAft>
                <a:spcPct val="0"/>
              </a:spcAft>
              <a:defRPr sz="1600">
                <a:solidFill>
                  <a:schemeClr val="tx1"/>
                </a:solidFill>
                <a:latin typeface="Arial" charset="0"/>
                <a:ea typeface="ＭＳ Ｐゴシック" charset="0"/>
              </a:defRPr>
            </a:lvl7pPr>
            <a:lvl8pPr marL="3429000" indent="-228600" defTabSz="911225" eaLnBrk="0" fontAlgn="base" hangingPunct="0">
              <a:spcBef>
                <a:spcPct val="0"/>
              </a:spcBef>
              <a:spcAft>
                <a:spcPct val="0"/>
              </a:spcAft>
              <a:defRPr sz="1600">
                <a:solidFill>
                  <a:schemeClr val="tx1"/>
                </a:solidFill>
                <a:latin typeface="Arial" charset="0"/>
                <a:ea typeface="ＭＳ Ｐゴシック" charset="0"/>
              </a:defRPr>
            </a:lvl8pPr>
            <a:lvl9pPr marL="3886200" indent="-228600" defTabSz="911225" eaLnBrk="0" fontAlgn="base" hangingPunct="0">
              <a:spcBef>
                <a:spcPct val="0"/>
              </a:spcBef>
              <a:spcAft>
                <a:spcPct val="0"/>
              </a:spcAft>
              <a:defRPr sz="1600">
                <a:solidFill>
                  <a:schemeClr val="tx1"/>
                </a:solidFill>
                <a:latin typeface="Arial" charset="0"/>
                <a:ea typeface="ＭＳ Ｐゴシック" charset="0"/>
              </a:defRPr>
            </a:lvl9pPr>
          </a:lstStyle>
          <a:p>
            <a:fld id="{A20FDADD-844E-174A-AD8E-03CF3ED6FA39}" type="slidenum">
              <a:rPr lang="de-DE" sz="1200">
                <a:solidFill>
                  <a:prstClr val="black"/>
                </a:solidFill>
              </a:rPr>
              <a:pPr/>
              <a:t>265</a:t>
            </a:fld>
            <a:endParaRPr lang="de-DE" sz="1200">
              <a:solidFill>
                <a:prstClr val="black"/>
              </a:solidFill>
            </a:endParaRPr>
          </a:p>
        </p:txBody>
      </p:sp>
      <p:sp>
        <p:nvSpPr>
          <p:cNvPr id="19458" name="Rectangle 2"/>
          <p:cNvSpPr>
            <a:spLocks noGrp="1" noRot="1" noChangeAspect="1" noChangeArrowheads="1" noTextEdit="1"/>
          </p:cNvSpPr>
          <p:nvPr>
            <p:ph type="sldImg"/>
          </p:nvPr>
        </p:nvSpPr>
        <p:spPr>
          <a:xfrm>
            <a:off x="1143000" y="685800"/>
            <a:ext cx="4573588" cy="3429000"/>
          </a:xfrm>
          <a:ln/>
        </p:spPr>
      </p:sp>
      <p:sp>
        <p:nvSpPr>
          <p:cNvPr id="194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GB">
              <a:ea typeface="ＭＳ Ｐゴシック" charset="0"/>
              <a:cs typeface="ＭＳ Ｐゴシック" charset="0"/>
            </a:endParaRPr>
          </a:p>
        </p:txBody>
      </p:sp>
    </p:spTree>
    <p:extLst>
      <p:ext uri="{BB962C8B-B14F-4D97-AF65-F5344CB8AC3E}">
        <p14:creationId xmlns:p14="http://schemas.microsoft.com/office/powerpoint/2010/main" val="31391351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sr-Latn-RS" dirty="0"/>
          </a:p>
        </p:txBody>
      </p:sp>
      <p:sp>
        <p:nvSpPr>
          <p:cNvPr id="4" name="Slide Number Placeholder 3"/>
          <p:cNvSpPr>
            <a:spLocks noGrp="1"/>
          </p:cNvSpPr>
          <p:nvPr>
            <p:ph type="sldNum" sz="quarter" idx="10"/>
          </p:nvPr>
        </p:nvSpPr>
        <p:spPr/>
        <p:txBody>
          <a:bodyPr/>
          <a:lstStyle/>
          <a:p>
            <a:fld id="{BF850D44-14D3-4C85-BD09-1730FE6621B2}" type="slidenum">
              <a:rPr lang="sr-Latn-RS" smtClean="0">
                <a:solidFill>
                  <a:prstClr val="black"/>
                </a:solidFill>
              </a:rPr>
              <a:pPr/>
              <a:t>286</a:t>
            </a:fld>
            <a:endParaRPr lang="sr-Latn-RS">
              <a:solidFill>
                <a:prstClr val="black"/>
              </a:solidFill>
            </a:endParaRPr>
          </a:p>
        </p:txBody>
      </p:sp>
    </p:spTree>
    <p:extLst>
      <p:ext uri="{BB962C8B-B14F-4D97-AF65-F5344CB8AC3E}">
        <p14:creationId xmlns:p14="http://schemas.microsoft.com/office/powerpoint/2010/main" val="37087900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C473CC94-005D-4A47-AF4F-689506CA6144}"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2747862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sr-Latn-RS" dirty="0"/>
              <a:t>Na</a:t>
            </a:r>
            <a:r>
              <a:rPr lang="sr-Latn-RS" baseline="0" dirty="0"/>
              <a:t> slajdu su dve približno jednake godine po ostvarenoj proizvodnji PP granulata. Nakon uvođenja biomase sa procentim udelom preko 40% ukupnog goriva ostvarena je produkcija pare iz obnovljivih izvora energije od 48000 tona na godišnjem nivou. </a:t>
            </a:r>
            <a:endParaRPr lang="sr-Cyrl-RS" dirty="0"/>
          </a:p>
        </p:txBody>
      </p:sp>
      <p:sp>
        <p:nvSpPr>
          <p:cNvPr id="4" name="Slide Number Placeholder 3"/>
          <p:cNvSpPr>
            <a:spLocks noGrp="1"/>
          </p:cNvSpPr>
          <p:nvPr>
            <p:ph type="sldNum" sz="quarter" idx="10"/>
          </p:nvPr>
        </p:nvSpPr>
        <p:spPr/>
        <p:txBody>
          <a:bodyPr/>
          <a:lstStyle/>
          <a:p>
            <a:fld id="{BF850D44-14D3-4C85-BD09-1730FE6621B2}" type="slidenum">
              <a:rPr lang="sr-Latn-RS" smtClean="0">
                <a:solidFill>
                  <a:prstClr val="black"/>
                </a:solidFill>
              </a:rPr>
              <a:pPr/>
              <a:t>290</a:t>
            </a:fld>
            <a:endParaRPr lang="sr-Latn-RS">
              <a:solidFill>
                <a:prstClr val="black"/>
              </a:solidFill>
            </a:endParaRPr>
          </a:p>
        </p:txBody>
      </p:sp>
    </p:spTree>
    <p:extLst>
      <p:ext uri="{BB962C8B-B14F-4D97-AF65-F5344CB8AC3E}">
        <p14:creationId xmlns:p14="http://schemas.microsoft.com/office/powerpoint/2010/main" val="9331839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sr-Latn-RS" dirty="0"/>
              <a:t>Ekranski kotao DKVR-10, Rusija</a:t>
            </a:r>
          </a:p>
        </p:txBody>
      </p:sp>
      <p:sp>
        <p:nvSpPr>
          <p:cNvPr id="4" name="Slide Number Placeholder 3"/>
          <p:cNvSpPr>
            <a:spLocks noGrp="1"/>
          </p:cNvSpPr>
          <p:nvPr>
            <p:ph type="sldNum" sz="quarter" idx="10"/>
          </p:nvPr>
        </p:nvSpPr>
        <p:spPr/>
        <p:txBody>
          <a:bodyPr/>
          <a:lstStyle/>
          <a:p>
            <a:fld id="{BF850D44-14D3-4C85-BD09-1730FE6621B2}" type="slidenum">
              <a:rPr lang="sr-Latn-RS" smtClean="0">
                <a:solidFill>
                  <a:prstClr val="black"/>
                </a:solidFill>
              </a:rPr>
              <a:pPr/>
              <a:t>292</a:t>
            </a:fld>
            <a:endParaRPr lang="sr-Latn-RS">
              <a:solidFill>
                <a:prstClr val="black"/>
              </a:solidFill>
            </a:endParaRPr>
          </a:p>
        </p:txBody>
      </p:sp>
    </p:spTree>
    <p:extLst>
      <p:ext uri="{BB962C8B-B14F-4D97-AF65-F5344CB8AC3E}">
        <p14:creationId xmlns:p14="http://schemas.microsoft.com/office/powerpoint/2010/main" val="40136448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p:spPr>
      </p:sp>
      <p:sp>
        <p:nvSpPr>
          <p:cNvPr id="55298"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ea typeface="ＭＳ Ｐゴシック"/>
              <a:cs typeface="ＭＳ Ｐゴシック"/>
            </a:endParaRPr>
          </a:p>
        </p:txBody>
      </p:sp>
      <p:sp>
        <p:nvSpPr>
          <p:cNvPr id="55299" name="Slide Number Placeholder 3"/>
          <p:cNvSpPr>
            <a:spLocks noGrp="1"/>
          </p:cNvSpPr>
          <p:nvPr>
            <p:ph type="sldNum" sz="quarter" idx="5"/>
          </p:nvPr>
        </p:nvSpPr>
        <p:spPr bwMode="auto">
          <a:noFill/>
          <a:ln>
            <a:miter lim="800000"/>
            <a:headEnd/>
            <a:tailEnd/>
          </a:ln>
        </p:spPr>
        <p:txBody>
          <a:bodyPr/>
          <a:lstStyle/>
          <a:p>
            <a:fld id="{77AD6473-1933-47CA-B1CD-6A4DB0B53334}" type="slidenum">
              <a:rPr lang="en-US" smtClean="0">
                <a:solidFill>
                  <a:prstClr val="black"/>
                </a:solidFill>
              </a:rPr>
              <a:pPr/>
              <a:t>295</a:t>
            </a:fld>
            <a:endParaRPr lang="en-US" dirty="0" smtClean="0">
              <a:solidFill>
                <a:prstClr val="black"/>
              </a:solidFill>
            </a:endParaRPr>
          </a:p>
        </p:txBody>
      </p:sp>
    </p:spTree>
    <p:extLst>
      <p:ext uri="{BB962C8B-B14F-4D97-AF65-F5344CB8AC3E}">
        <p14:creationId xmlns:p14="http://schemas.microsoft.com/office/powerpoint/2010/main" val="2715999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C473CC94-005D-4A47-AF4F-689506CA6144}"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36761119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8600FB2-4157-F24B-BF8E-C0ADB2B6D94D}" type="slidenum">
              <a:rPr lang="de-DE" smtClean="0">
                <a:solidFill>
                  <a:prstClr val="black"/>
                </a:solidFill>
              </a:rPr>
              <a:pPr/>
              <a:t>58</a:t>
            </a:fld>
            <a:endParaRPr lang="de-DE">
              <a:solidFill>
                <a:prstClr val="black"/>
              </a:solidFill>
            </a:endParaRPr>
          </a:p>
        </p:txBody>
      </p:sp>
    </p:spTree>
    <p:extLst>
      <p:ext uri="{BB962C8B-B14F-4D97-AF65-F5344CB8AC3E}">
        <p14:creationId xmlns:p14="http://schemas.microsoft.com/office/powerpoint/2010/main" val="11936334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10"/>
          </p:nvPr>
        </p:nvSpPr>
        <p:spPr/>
        <p:txBody>
          <a:bodyPr/>
          <a:lstStyle/>
          <a:p>
            <a:fld id="{C473CC94-005D-4A47-AF4F-689506CA6144}"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4184094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p:cNvSpPr txBox="1">
            <a:spLocks noGrp="1"/>
          </p:cNvSpPr>
          <p:nvPr>
            <p:ph type="sldNum" sz="quarter" idx="5"/>
          </p:nvPr>
        </p:nvSpPr>
        <p:spPr>
          <a:ln/>
        </p:spPr>
        <p:txBody>
          <a:bodyPr lIns="0" tIns="0" rIns="0" bIns="0" anchor="b" anchorCtr="0">
            <a:noAutofit/>
          </a:bodyPr>
          <a:lstStyle/>
          <a:p>
            <a:fld id="{EE4AD420-980F-428A-A467-A6AB021358F8}" type="slidenum">
              <a:rPr>
                <a:solidFill>
                  <a:prstClr val="black"/>
                </a:solidFill>
              </a:rPr>
              <a:pPr/>
              <a:t>62</a:t>
            </a:fld>
            <a:endParaRPr>
              <a:solidFill>
                <a:prstClr val="black"/>
              </a:solidFill>
            </a:endParaRPr>
          </a:p>
        </p:txBody>
      </p:sp>
    </p:spTree>
    <p:extLst>
      <p:ext uri="{BB962C8B-B14F-4D97-AF65-F5344CB8AC3E}">
        <p14:creationId xmlns:p14="http://schemas.microsoft.com/office/powerpoint/2010/main" val="20803769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371600" y="1143000"/>
            <a:ext cx="4114800" cy="3086100"/>
          </a:xfrm>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10"/>
          </p:nvPr>
        </p:nvSpPr>
        <p:spPr/>
        <p:txBody>
          <a:bodyPr/>
          <a:lstStyle/>
          <a:p>
            <a:pPr>
              <a:defRPr/>
            </a:pPr>
            <a:fld id="{29B9A7A7-9176-416A-9828-4FA86AF75654}" type="slidenum">
              <a:rPr lang="it-IT" smtClean="0"/>
              <a:pPr>
                <a:defRPr/>
              </a:pPr>
              <a:t>67</a:t>
            </a:fld>
            <a:endParaRPr lang="it-IT"/>
          </a:p>
        </p:txBody>
      </p:sp>
    </p:spTree>
    <p:extLst>
      <p:ext uri="{BB962C8B-B14F-4D97-AF65-F5344CB8AC3E}">
        <p14:creationId xmlns:p14="http://schemas.microsoft.com/office/powerpoint/2010/main" val="12310431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12" indent="0" algn="ctr">
              <a:buNone/>
              <a:defRPr>
                <a:solidFill>
                  <a:schemeClr val="tx1">
                    <a:tint val="75000"/>
                  </a:schemeClr>
                </a:solidFill>
              </a:defRPr>
            </a:lvl2pPr>
            <a:lvl3pPr marL="914222" indent="0" algn="ctr">
              <a:buNone/>
              <a:defRPr>
                <a:solidFill>
                  <a:schemeClr val="tx1">
                    <a:tint val="75000"/>
                  </a:schemeClr>
                </a:solidFill>
              </a:defRPr>
            </a:lvl3pPr>
            <a:lvl4pPr marL="1371334" indent="0" algn="ctr">
              <a:buNone/>
              <a:defRPr>
                <a:solidFill>
                  <a:schemeClr val="tx1">
                    <a:tint val="75000"/>
                  </a:schemeClr>
                </a:solidFill>
              </a:defRPr>
            </a:lvl4pPr>
            <a:lvl5pPr marL="1828445" indent="0" algn="ctr">
              <a:buNone/>
              <a:defRPr>
                <a:solidFill>
                  <a:schemeClr val="tx1">
                    <a:tint val="75000"/>
                  </a:schemeClr>
                </a:solidFill>
              </a:defRPr>
            </a:lvl5pPr>
            <a:lvl6pPr marL="2285555" indent="0" algn="ctr">
              <a:buNone/>
              <a:defRPr>
                <a:solidFill>
                  <a:schemeClr val="tx1">
                    <a:tint val="75000"/>
                  </a:schemeClr>
                </a:solidFill>
              </a:defRPr>
            </a:lvl6pPr>
            <a:lvl7pPr marL="2742666" indent="0" algn="ctr">
              <a:buNone/>
              <a:defRPr>
                <a:solidFill>
                  <a:schemeClr val="tx1">
                    <a:tint val="75000"/>
                  </a:schemeClr>
                </a:solidFill>
              </a:defRPr>
            </a:lvl7pPr>
            <a:lvl8pPr marL="3199777" indent="0" algn="ctr">
              <a:buNone/>
              <a:defRPr>
                <a:solidFill>
                  <a:schemeClr val="tx1">
                    <a:tint val="75000"/>
                  </a:schemeClr>
                </a:solidFill>
              </a:defRPr>
            </a:lvl8pPr>
            <a:lvl9pPr marL="365688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1650417-54B2-4406-9FA6-0B6C076400A6}" type="datetimeFigureOut">
              <a:rPr lang="en-US" smtClean="0"/>
              <a:t>11/16/2017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32486F-BE5D-439E-B344-A8837C66BC08}" type="slidenum">
              <a:rPr lang="en-US" smtClean="0"/>
              <a:t>‹#›</a:t>
            </a:fld>
            <a:endParaRPr lang="en-US"/>
          </a:p>
        </p:txBody>
      </p:sp>
    </p:spTree>
    <p:extLst>
      <p:ext uri="{BB962C8B-B14F-4D97-AF65-F5344CB8AC3E}">
        <p14:creationId xmlns:p14="http://schemas.microsoft.com/office/powerpoint/2010/main" val="28242417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650417-54B2-4406-9FA6-0B6C076400A6}" type="datetimeFigureOut">
              <a:rPr lang="en-US" smtClean="0"/>
              <a:t>11/16/2017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32486F-BE5D-439E-B344-A8837C66BC08}" type="slidenum">
              <a:rPr lang="en-US" smtClean="0"/>
              <a:t>‹#›</a:t>
            </a:fld>
            <a:endParaRPr lang="en-US"/>
          </a:p>
        </p:txBody>
      </p:sp>
    </p:spTree>
    <p:extLst>
      <p:ext uri="{BB962C8B-B14F-4D97-AF65-F5344CB8AC3E}">
        <p14:creationId xmlns:p14="http://schemas.microsoft.com/office/powerpoint/2010/main" val="2692935265"/>
      </p:ext>
    </p:extLst>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5583891" cy="1325563"/>
          </a:xfrm>
          <a:solidFill>
            <a:srgbClr val="007A6F"/>
          </a:solidFill>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29790BD-8189-D446-A498-0ADF09453688}" type="datetimeFigureOut">
              <a:rPr lang="en-US" smtClean="0">
                <a:solidFill>
                  <a:prstClr val="black">
                    <a:tint val="75000"/>
                  </a:prstClr>
                </a:solidFill>
              </a:rPr>
              <a:pPr/>
              <a:t>11/16/2017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F5714EB-5CF8-4248-9D32-7F5DCE6A2939}" type="slidenum">
              <a:rPr lang="en-US" smtClean="0">
                <a:solidFill>
                  <a:prstClr val="black">
                    <a:tint val="75000"/>
                  </a:prstClr>
                </a:solidFill>
              </a:rPr>
              <a:pPr/>
              <a:t>‹#›</a:t>
            </a:fld>
            <a:endParaRPr lang="en-US">
              <a:solidFill>
                <a:prstClr val="black">
                  <a:tint val="75000"/>
                </a:prstClr>
              </a:solidFill>
            </a:endParaRPr>
          </a:p>
        </p:txBody>
      </p:sp>
      <p:pic>
        <p:nvPicPr>
          <p:cNvPr id="8" name="Picture 7"/>
          <p:cNvPicPr>
            <a:picLocks noChangeAspect="1"/>
          </p:cNvPicPr>
          <p:nvPr userDrawn="1"/>
        </p:nvPicPr>
        <p:blipFill>
          <a:blip r:embed="rId2"/>
          <a:stretch>
            <a:fillRect/>
          </a:stretch>
        </p:blipFill>
        <p:spPr>
          <a:xfrm>
            <a:off x="6457950" y="29825"/>
            <a:ext cx="2675858" cy="1656237"/>
          </a:xfrm>
          <a:prstGeom prst="rect">
            <a:avLst/>
          </a:prstGeom>
        </p:spPr>
      </p:pic>
      <p:pic>
        <p:nvPicPr>
          <p:cNvPr id="9" name="Picture 8"/>
          <p:cNvPicPr>
            <a:picLocks noChangeAspect="1"/>
          </p:cNvPicPr>
          <p:nvPr userDrawn="1"/>
        </p:nvPicPr>
        <p:blipFill>
          <a:blip r:embed="rId3"/>
          <a:stretch>
            <a:fillRect/>
          </a:stretch>
        </p:blipFill>
        <p:spPr>
          <a:xfrm>
            <a:off x="629443" y="6186167"/>
            <a:ext cx="1559067" cy="587693"/>
          </a:xfrm>
          <a:prstGeom prst="rect">
            <a:avLst/>
          </a:prstGeom>
        </p:spPr>
      </p:pic>
    </p:spTree>
    <p:extLst>
      <p:ext uri="{BB962C8B-B14F-4D97-AF65-F5344CB8AC3E}">
        <p14:creationId xmlns:p14="http://schemas.microsoft.com/office/powerpoint/2010/main" val="418340720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29790BD-8189-D446-A498-0ADF09453688}" type="datetimeFigureOut">
              <a:rPr lang="en-US" smtClean="0">
                <a:solidFill>
                  <a:prstClr val="black">
                    <a:tint val="75000"/>
                  </a:prstClr>
                </a:solidFill>
              </a:rPr>
              <a:pPr/>
              <a:t>11/16/2017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F5714EB-5CF8-4248-9D32-7F5DCE6A29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83500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29790BD-8189-D446-A498-0ADF09453688}" type="datetimeFigureOut">
              <a:rPr lang="en-US" smtClean="0">
                <a:solidFill>
                  <a:prstClr val="black">
                    <a:tint val="75000"/>
                  </a:prstClr>
                </a:solidFill>
              </a:rPr>
              <a:pPr/>
              <a:t>11/16/2017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F5714EB-5CF8-4248-9D32-7F5DCE6A29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344215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9790BD-8189-D446-A498-0ADF09453688}" type="datetimeFigureOut">
              <a:rPr lang="en-US" smtClean="0">
                <a:solidFill>
                  <a:prstClr val="black">
                    <a:tint val="75000"/>
                  </a:prstClr>
                </a:solidFill>
              </a:rPr>
              <a:pPr/>
              <a:t>11/16/2017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F5714EB-5CF8-4248-9D32-7F5DCE6A29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256787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9790BD-8189-D446-A498-0ADF09453688}" type="datetimeFigureOut">
              <a:rPr lang="en-US" smtClean="0">
                <a:solidFill>
                  <a:prstClr val="black">
                    <a:tint val="75000"/>
                  </a:prstClr>
                </a:solidFill>
              </a:rPr>
              <a:pPr/>
              <a:t>11/16/2017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F5714EB-5CF8-4248-9D32-7F5DCE6A29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892550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9790BD-8189-D446-A498-0ADF09453688}" type="datetimeFigureOut">
              <a:rPr lang="en-US" smtClean="0">
                <a:solidFill>
                  <a:prstClr val="black">
                    <a:tint val="75000"/>
                  </a:prstClr>
                </a:solidFill>
              </a:rPr>
              <a:pPr/>
              <a:t>11/16/2017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F5714EB-5CF8-4248-9D32-7F5DCE6A29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300586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9790BD-8189-D446-A498-0ADF09453688}" type="datetimeFigureOut">
              <a:rPr lang="en-US" smtClean="0">
                <a:solidFill>
                  <a:prstClr val="black">
                    <a:tint val="75000"/>
                  </a:prstClr>
                </a:solidFill>
              </a:rPr>
              <a:pPr/>
              <a:t>11/16/2017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F5714EB-5CF8-4248-9D32-7F5DCE6A29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064603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9790BD-8189-D446-A498-0ADF09453688}" type="datetimeFigureOut">
              <a:rPr lang="en-US" smtClean="0">
                <a:solidFill>
                  <a:prstClr val="black">
                    <a:tint val="75000"/>
                  </a:prstClr>
                </a:solidFill>
              </a:rPr>
              <a:pPr/>
              <a:t>11/16/2017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F5714EB-5CF8-4248-9D32-7F5DCE6A29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767263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Headline, Bulletpoint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noProof="0" smtClean="0"/>
              <a:t>Mastertitelformat bearbeiten</a:t>
            </a:r>
            <a:endParaRPr lang="de-DE" noProof="0"/>
          </a:p>
        </p:txBody>
      </p:sp>
      <p:sp>
        <p:nvSpPr>
          <p:cNvPr id="3" name="Fußzeilenplatzhalter 2"/>
          <p:cNvSpPr>
            <a:spLocks noGrp="1"/>
          </p:cNvSpPr>
          <p:nvPr>
            <p:ph type="ftr" sz="quarter" idx="10"/>
          </p:nvPr>
        </p:nvSpPr>
        <p:spPr/>
        <p:txBody>
          <a:bodyPr/>
          <a:lstStyle/>
          <a:p>
            <a:r>
              <a:rPr lang="de-DE" dirty="0" smtClean="0"/>
              <a:t>Präsentationstitel hier eintragen</a:t>
            </a:r>
            <a:endParaRPr lang="de-DE" dirty="0"/>
          </a:p>
        </p:txBody>
      </p:sp>
      <p:sp>
        <p:nvSpPr>
          <p:cNvPr id="4" name="Datumsplatzhalter 3"/>
          <p:cNvSpPr>
            <a:spLocks noGrp="1"/>
          </p:cNvSpPr>
          <p:nvPr>
            <p:ph type="dt" sz="half" idx="11"/>
          </p:nvPr>
        </p:nvSpPr>
        <p:spPr/>
        <p:txBody>
          <a:bodyPr/>
          <a:lstStyle/>
          <a:p>
            <a:fld id="{9317A057-C766-48FB-B1EC-CC1898F04EF1}" type="datetime1">
              <a:rPr lang="de-DE" smtClean="0"/>
              <a:pPr/>
              <a:t>16.11.2017</a:t>
            </a:fld>
            <a:endParaRPr lang="de-DE"/>
          </a:p>
        </p:txBody>
      </p:sp>
      <p:sp>
        <p:nvSpPr>
          <p:cNvPr id="5" name="Inhaltsplatzhalter 2"/>
          <p:cNvSpPr>
            <a:spLocks noGrp="1"/>
          </p:cNvSpPr>
          <p:nvPr>
            <p:ph idx="1" hasCustomPrompt="1"/>
          </p:nvPr>
        </p:nvSpPr>
        <p:spPr>
          <a:xfrm>
            <a:off x="684000" y="2448000"/>
            <a:ext cx="7776000" cy="3816000"/>
          </a:xfrm>
        </p:spPr>
        <p:txBody>
          <a:bodyPr/>
          <a:lstStyle>
            <a:lvl1pPr>
              <a:defRPr sz="1800"/>
            </a:lvl1pPr>
            <a:lvl2pPr>
              <a:defRPr sz="1800"/>
            </a:lvl2pPr>
            <a:lvl3pPr>
              <a:defRPr sz="1800"/>
            </a:lvl3pPr>
            <a:lvl4pPr>
              <a:defRPr sz="1800"/>
            </a:lvl4pPr>
            <a:lvl5pPr>
              <a:defRPr sz="1800"/>
            </a:lvl5pPr>
          </a:lstStyle>
          <a:p>
            <a:pPr lvl="0"/>
            <a:r>
              <a:rPr lang="de-DE" noProof="0" smtClean="0"/>
              <a:t>Erste Ebene</a:t>
            </a:r>
          </a:p>
          <a:p>
            <a:pPr lvl="1"/>
            <a:r>
              <a:rPr lang="de-DE" noProof="0" smtClean="0"/>
              <a:t>Zweite Ebene</a:t>
            </a:r>
          </a:p>
          <a:p>
            <a:pPr lvl="2"/>
            <a:r>
              <a:rPr lang="de-DE" noProof="0" smtClean="0"/>
              <a:t>Dritte Ebene</a:t>
            </a:r>
          </a:p>
          <a:p>
            <a:pPr lvl="3"/>
            <a:r>
              <a:rPr lang="de-DE" noProof="0" smtClean="0"/>
              <a:t>Vierte Ebene</a:t>
            </a:r>
          </a:p>
        </p:txBody>
      </p:sp>
    </p:spTree>
    <p:extLst>
      <p:ext uri="{BB962C8B-B14F-4D97-AF65-F5344CB8AC3E}">
        <p14:creationId xmlns:p14="http://schemas.microsoft.com/office/powerpoint/2010/main" val="4006368431"/>
      </p:ext>
    </p:extLst>
  </p:cSld>
  <p:clrMapOvr>
    <a:masterClrMapping/>
  </p:clrMapOvr>
  <p:transition/>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Headline, Subhead, Bulletpoint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noProof="0" smtClean="0"/>
              <a:t>Mastertitelformat bearbeiten</a:t>
            </a:r>
            <a:endParaRPr lang="de-DE" noProof="0"/>
          </a:p>
        </p:txBody>
      </p:sp>
      <p:sp>
        <p:nvSpPr>
          <p:cNvPr id="3" name="Fußzeilenplatzhalter 2"/>
          <p:cNvSpPr>
            <a:spLocks noGrp="1"/>
          </p:cNvSpPr>
          <p:nvPr>
            <p:ph type="ftr" sz="quarter" idx="10"/>
          </p:nvPr>
        </p:nvSpPr>
        <p:spPr/>
        <p:txBody>
          <a:bodyPr/>
          <a:lstStyle/>
          <a:p>
            <a:r>
              <a:rPr lang="de-DE" dirty="0" smtClean="0"/>
              <a:t>Präsentationstitel hier eintragen</a:t>
            </a:r>
            <a:endParaRPr lang="de-DE" dirty="0"/>
          </a:p>
        </p:txBody>
      </p:sp>
      <p:sp>
        <p:nvSpPr>
          <p:cNvPr id="4" name="Datumsplatzhalter 3"/>
          <p:cNvSpPr>
            <a:spLocks noGrp="1"/>
          </p:cNvSpPr>
          <p:nvPr>
            <p:ph type="dt" sz="half" idx="11"/>
          </p:nvPr>
        </p:nvSpPr>
        <p:spPr/>
        <p:txBody>
          <a:bodyPr/>
          <a:lstStyle/>
          <a:p>
            <a:fld id="{9317A057-C766-48FB-B1EC-CC1898F04EF1}" type="datetime1">
              <a:rPr lang="de-DE" smtClean="0"/>
              <a:pPr/>
              <a:t>16.11.2017</a:t>
            </a:fld>
            <a:endParaRPr lang="de-DE"/>
          </a:p>
        </p:txBody>
      </p:sp>
      <p:sp>
        <p:nvSpPr>
          <p:cNvPr id="7" name="Inhaltsplatzhalter 2"/>
          <p:cNvSpPr>
            <a:spLocks noGrp="1"/>
          </p:cNvSpPr>
          <p:nvPr>
            <p:ph idx="1" hasCustomPrompt="1"/>
          </p:nvPr>
        </p:nvSpPr>
        <p:spPr>
          <a:xfrm>
            <a:off x="684000" y="2448000"/>
            <a:ext cx="7776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de-DE" noProof="0" smtClean="0"/>
              <a:t>Text durch klicken hinzufügen</a:t>
            </a:r>
          </a:p>
          <a:p>
            <a:pPr lvl="1"/>
            <a:r>
              <a:rPr lang="de-DE" noProof="0" smtClean="0"/>
              <a:t>Zweite Ebene</a:t>
            </a:r>
          </a:p>
          <a:p>
            <a:pPr lvl="2"/>
            <a:r>
              <a:rPr lang="de-DE" noProof="0" smtClean="0"/>
              <a:t>Dritte Ebene</a:t>
            </a:r>
          </a:p>
          <a:p>
            <a:pPr lvl="3"/>
            <a:r>
              <a:rPr lang="de-DE" noProof="0" smtClean="0"/>
              <a:t>Vierte Ebene</a:t>
            </a:r>
          </a:p>
        </p:txBody>
      </p:sp>
    </p:spTree>
    <p:extLst>
      <p:ext uri="{BB962C8B-B14F-4D97-AF65-F5344CB8AC3E}">
        <p14:creationId xmlns:p14="http://schemas.microsoft.com/office/powerpoint/2010/main" val="1820692026"/>
      </p:ext>
    </p:extLst>
  </p:cSld>
  <p:clrMapOvr>
    <a:masterClrMapping/>
  </p:clrMapOvr>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650417-54B2-4406-9FA6-0B6C076400A6}" type="datetimeFigureOut">
              <a:rPr lang="en-US" smtClean="0"/>
              <a:t>11/16/2017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32486F-BE5D-439E-B344-A8837C66BC08}" type="slidenum">
              <a:rPr lang="en-US" smtClean="0"/>
              <a:t>‹#›</a:t>
            </a:fld>
            <a:endParaRPr lang="en-US"/>
          </a:p>
        </p:txBody>
      </p:sp>
    </p:spTree>
    <p:extLst>
      <p:ext uri="{BB962C8B-B14F-4D97-AF65-F5344CB8AC3E}">
        <p14:creationId xmlns:p14="http://schemas.microsoft.com/office/powerpoint/2010/main" val="1166390604"/>
      </p:ext>
    </p:extLst>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Headline, Subhead, Bulletpoints, Bi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noProof="0" smtClean="0"/>
              <a:t>Mastertitelformat bearbeiten</a:t>
            </a:r>
            <a:endParaRPr lang="de-DE" noProof="0"/>
          </a:p>
        </p:txBody>
      </p:sp>
      <p:sp>
        <p:nvSpPr>
          <p:cNvPr id="3" name="Fußzeilenplatzhalter 2"/>
          <p:cNvSpPr>
            <a:spLocks noGrp="1"/>
          </p:cNvSpPr>
          <p:nvPr>
            <p:ph type="ftr" sz="quarter" idx="10"/>
          </p:nvPr>
        </p:nvSpPr>
        <p:spPr/>
        <p:txBody>
          <a:bodyPr/>
          <a:lstStyle/>
          <a:p>
            <a:r>
              <a:rPr lang="de-DE" dirty="0" smtClean="0"/>
              <a:t>Präsentationstitel hier eintragen</a:t>
            </a:r>
            <a:endParaRPr lang="de-DE" dirty="0"/>
          </a:p>
        </p:txBody>
      </p:sp>
      <p:sp>
        <p:nvSpPr>
          <p:cNvPr id="4" name="Datumsplatzhalter 3"/>
          <p:cNvSpPr>
            <a:spLocks noGrp="1"/>
          </p:cNvSpPr>
          <p:nvPr>
            <p:ph type="dt" sz="half" idx="11"/>
          </p:nvPr>
        </p:nvSpPr>
        <p:spPr/>
        <p:txBody>
          <a:bodyPr/>
          <a:lstStyle/>
          <a:p>
            <a:fld id="{9317A057-C766-48FB-B1EC-CC1898F04EF1}" type="datetime1">
              <a:rPr lang="de-DE" smtClean="0"/>
              <a:pPr/>
              <a:t>16.11.2017</a:t>
            </a:fld>
            <a:endParaRPr lang="de-DE"/>
          </a:p>
        </p:txBody>
      </p:sp>
      <p:sp>
        <p:nvSpPr>
          <p:cNvPr id="7" name="Inhaltsplatzhalter 2"/>
          <p:cNvSpPr>
            <a:spLocks noGrp="1"/>
          </p:cNvSpPr>
          <p:nvPr>
            <p:ph idx="1" hasCustomPrompt="1"/>
          </p:nvPr>
        </p:nvSpPr>
        <p:spPr>
          <a:xfrm>
            <a:off x="684000" y="2448000"/>
            <a:ext cx="576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de-DE" noProof="0" smtClean="0"/>
              <a:t>Text durch klicken hinzufügen</a:t>
            </a:r>
          </a:p>
          <a:p>
            <a:pPr lvl="1"/>
            <a:r>
              <a:rPr lang="de-DE" noProof="0" smtClean="0"/>
              <a:t>Zweite Ebene</a:t>
            </a:r>
          </a:p>
          <a:p>
            <a:pPr lvl="2"/>
            <a:r>
              <a:rPr lang="de-DE" noProof="0" smtClean="0"/>
              <a:t>Dritte Ebene</a:t>
            </a:r>
          </a:p>
          <a:p>
            <a:pPr lvl="3"/>
            <a:r>
              <a:rPr lang="de-DE" noProof="0" smtClean="0"/>
              <a:t>Vierte Ebene</a:t>
            </a:r>
          </a:p>
        </p:txBody>
      </p:sp>
      <p:sp>
        <p:nvSpPr>
          <p:cNvPr id="6" name="Bildplatzhalter 2"/>
          <p:cNvSpPr>
            <a:spLocks noGrp="1"/>
          </p:cNvSpPr>
          <p:nvPr>
            <p:ph type="pic" idx="12"/>
          </p:nvPr>
        </p:nvSpPr>
        <p:spPr>
          <a:xfrm>
            <a:off x="6786000" y="2448001"/>
            <a:ext cx="2358000" cy="2052000"/>
          </a:xfrm>
        </p:spPr>
        <p:txBody>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noProof="0" smtClean="0"/>
              <a:t>Bild auf Platzhalter ziehen oder durch Klicken auf Symbol hinzufügen</a:t>
            </a:r>
            <a:endParaRPr lang="de-DE" noProof="0"/>
          </a:p>
        </p:txBody>
      </p:sp>
    </p:spTree>
    <p:extLst>
      <p:ext uri="{BB962C8B-B14F-4D97-AF65-F5344CB8AC3E}">
        <p14:creationId xmlns:p14="http://schemas.microsoft.com/office/powerpoint/2010/main" val="1172917000"/>
      </p:ext>
    </p:extLst>
  </p:cSld>
  <p:clrMapOvr>
    <a:masterClrMapping/>
  </p:clrMapOvr>
  <p:transition/>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Headline, Subhead, Bulletpoints, großes Bild ">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noProof="0" smtClean="0"/>
              <a:t>Mastertitelformat bearbeiten</a:t>
            </a:r>
            <a:endParaRPr lang="de-DE" noProof="0"/>
          </a:p>
        </p:txBody>
      </p:sp>
      <p:sp>
        <p:nvSpPr>
          <p:cNvPr id="3" name="Fußzeilenplatzhalter 2"/>
          <p:cNvSpPr>
            <a:spLocks noGrp="1"/>
          </p:cNvSpPr>
          <p:nvPr>
            <p:ph type="ftr" sz="quarter" idx="10"/>
          </p:nvPr>
        </p:nvSpPr>
        <p:spPr/>
        <p:txBody>
          <a:bodyPr/>
          <a:lstStyle/>
          <a:p>
            <a:r>
              <a:rPr lang="de-DE" dirty="0" smtClean="0"/>
              <a:t>Präsentationstitel hier eintragen</a:t>
            </a:r>
            <a:endParaRPr lang="de-DE" dirty="0"/>
          </a:p>
        </p:txBody>
      </p:sp>
      <p:sp>
        <p:nvSpPr>
          <p:cNvPr id="4" name="Datumsplatzhalter 3"/>
          <p:cNvSpPr>
            <a:spLocks noGrp="1"/>
          </p:cNvSpPr>
          <p:nvPr>
            <p:ph type="dt" sz="half" idx="11"/>
          </p:nvPr>
        </p:nvSpPr>
        <p:spPr/>
        <p:txBody>
          <a:bodyPr/>
          <a:lstStyle/>
          <a:p>
            <a:fld id="{9317A057-C766-48FB-B1EC-CC1898F04EF1}" type="datetime1">
              <a:rPr lang="de-DE" smtClean="0"/>
              <a:pPr/>
              <a:t>16.11.2017</a:t>
            </a:fld>
            <a:endParaRPr lang="de-DE"/>
          </a:p>
        </p:txBody>
      </p:sp>
      <p:sp>
        <p:nvSpPr>
          <p:cNvPr id="7" name="Inhaltsplatzhalter 2"/>
          <p:cNvSpPr>
            <a:spLocks noGrp="1"/>
          </p:cNvSpPr>
          <p:nvPr>
            <p:ph idx="1" hasCustomPrompt="1"/>
          </p:nvPr>
        </p:nvSpPr>
        <p:spPr>
          <a:xfrm>
            <a:off x="684000" y="2448000"/>
            <a:ext cx="576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de-DE" noProof="0" smtClean="0"/>
              <a:t>Text durch klicken hinzufügen</a:t>
            </a:r>
          </a:p>
          <a:p>
            <a:pPr lvl="1"/>
            <a:r>
              <a:rPr lang="de-DE" noProof="0" smtClean="0"/>
              <a:t>Zweite Ebene</a:t>
            </a:r>
          </a:p>
          <a:p>
            <a:pPr lvl="2"/>
            <a:r>
              <a:rPr lang="de-DE" noProof="0" smtClean="0"/>
              <a:t>Dritte Ebene</a:t>
            </a:r>
          </a:p>
          <a:p>
            <a:pPr lvl="3"/>
            <a:r>
              <a:rPr lang="de-DE" noProof="0" smtClean="0"/>
              <a:t>Vierte Ebene</a:t>
            </a:r>
          </a:p>
        </p:txBody>
      </p:sp>
      <p:sp>
        <p:nvSpPr>
          <p:cNvPr id="8" name="Bildplatzhalter 2"/>
          <p:cNvSpPr>
            <a:spLocks noGrp="1"/>
          </p:cNvSpPr>
          <p:nvPr>
            <p:ph type="pic" idx="12"/>
          </p:nvPr>
        </p:nvSpPr>
        <p:spPr>
          <a:xfrm>
            <a:off x="6786000" y="2448001"/>
            <a:ext cx="2358000" cy="3348000"/>
          </a:xfrm>
        </p:spPr>
        <p:txBody>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noProof="0" smtClean="0"/>
              <a:t>Bild auf Platzhalter ziehen oder durch Klicken auf Symbol hinzufügen</a:t>
            </a:r>
            <a:endParaRPr lang="de-DE" noProof="0" dirty="0"/>
          </a:p>
        </p:txBody>
      </p:sp>
    </p:spTree>
    <p:extLst>
      <p:ext uri="{BB962C8B-B14F-4D97-AF65-F5344CB8AC3E}">
        <p14:creationId xmlns:p14="http://schemas.microsoft.com/office/powerpoint/2010/main" val="1922389766"/>
      </p:ext>
    </p:extLst>
  </p:cSld>
  <p:clrMapOvr>
    <a:masterClrMapping/>
  </p:clrMapOvr>
  <p:transition/>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Headline, 2 Spalten, Subheadline, Bulletpoints">
    <p:spTree>
      <p:nvGrpSpPr>
        <p:cNvPr id="1" name=""/>
        <p:cNvGrpSpPr/>
        <p:nvPr/>
      </p:nvGrpSpPr>
      <p:grpSpPr>
        <a:xfrm>
          <a:off x="0" y="0"/>
          <a:ext cx="0" cy="0"/>
          <a:chOff x="0" y="0"/>
          <a:chExt cx="0" cy="0"/>
        </a:xfrm>
      </p:grpSpPr>
      <p:sp>
        <p:nvSpPr>
          <p:cNvPr id="2" name="Titel 1"/>
          <p:cNvSpPr>
            <a:spLocks noGrp="1"/>
          </p:cNvSpPr>
          <p:nvPr>
            <p:ph type="title"/>
          </p:nvPr>
        </p:nvSpPr>
        <p:spPr>
          <a:xfrm>
            <a:off x="684000" y="1483200"/>
            <a:ext cx="7776000" cy="617928"/>
          </a:xfrm>
        </p:spPr>
        <p:txBody>
          <a:bodyPr/>
          <a:lstStyle/>
          <a:p>
            <a:r>
              <a:rPr lang="de-DE" noProof="0" smtClean="0"/>
              <a:t>Mastertitelformat bearbeiten</a:t>
            </a:r>
            <a:endParaRPr lang="de-DE" noProof="0"/>
          </a:p>
        </p:txBody>
      </p:sp>
      <p:sp>
        <p:nvSpPr>
          <p:cNvPr id="3" name="Fußzeilenplatzhalter 2"/>
          <p:cNvSpPr>
            <a:spLocks noGrp="1"/>
          </p:cNvSpPr>
          <p:nvPr>
            <p:ph type="ftr" sz="quarter" idx="10"/>
          </p:nvPr>
        </p:nvSpPr>
        <p:spPr/>
        <p:txBody>
          <a:bodyPr/>
          <a:lstStyle/>
          <a:p>
            <a:r>
              <a:rPr lang="de-DE" dirty="0" smtClean="0"/>
              <a:t>Präsentationstitel hier eintragen</a:t>
            </a:r>
            <a:endParaRPr lang="de-DE" dirty="0"/>
          </a:p>
        </p:txBody>
      </p:sp>
      <p:sp>
        <p:nvSpPr>
          <p:cNvPr id="4" name="Datumsplatzhalter 3"/>
          <p:cNvSpPr>
            <a:spLocks noGrp="1"/>
          </p:cNvSpPr>
          <p:nvPr>
            <p:ph type="dt" sz="half" idx="11"/>
          </p:nvPr>
        </p:nvSpPr>
        <p:spPr/>
        <p:txBody>
          <a:bodyPr/>
          <a:lstStyle/>
          <a:p>
            <a:fld id="{9317A057-C766-48FB-B1EC-CC1898F04EF1}" type="datetime1">
              <a:rPr lang="de-DE" smtClean="0"/>
              <a:pPr/>
              <a:t>16.11.2017</a:t>
            </a:fld>
            <a:endParaRPr lang="de-DE"/>
          </a:p>
        </p:txBody>
      </p:sp>
      <p:sp>
        <p:nvSpPr>
          <p:cNvPr id="7" name="Inhaltsplatzhalter 2"/>
          <p:cNvSpPr>
            <a:spLocks noGrp="1"/>
          </p:cNvSpPr>
          <p:nvPr>
            <p:ph idx="1" hasCustomPrompt="1"/>
          </p:nvPr>
        </p:nvSpPr>
        <p:spPr>
          <a:xfrm>
            <a:off x="684000" y="2448000"/>
            <a:ext cx="378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de-DE" noProof="0" smtClean="0"/>
              <a:t>Text durch klicken hinzufügen</a:t>
            </a:r>
          </a:p>
          <a:p>
            <a:pPr lvl="1"/>
            <a:r>
              <a:rPr lang="de-DE" noProof="0" smtClean="0"/>
              <a:t>Zweite Ebene</a:t>
            </a:r>
          </a:p>
          <a:p>
            <a:pPr lvl="2"/>
            <a:r>
              <a:rPr lang="de-DE" noProof="0" smtClean="0"/>
              <a:t>Dritte Ebene</a:t>
            </a:r>
          </a:p>
          <a:p>
            <a:pPr lvl="3"/>
            <a:r>
              <a:rPr lang="de-DE" noProof="0" smtClean="0"/>
              <a:t>Vierte Ebene</a:t>
            </a:r>
          </a:p>
        </p:txBody>
      </p:sp>
      <p:sp>
        <p:nvSpPr>
          <p:cNvPr id="8" name="Inhaltsplatzhalter 2"/>
          <p:cNvSpPr>
            <a:spLocks noGrp="1"/>
          </p:cNvSpPr>
          <p:nvPr>
            <p:ph idx="12" hasCustomPrompt="1"/>
          </p:nvPr>
        </p:nvSpPr>
        <p:spPr>
          <a:xfrm>
            <a:off x="4680000" y="2448000"/>
            <a:ext cx="378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de-DE" noProof="0" smtClean="0"/>
              <a:t>Text durch klicken hinzufügen</a:t>
            </a:r>
          </a:p>
          <a:p>
            <a:pPr lvl="1"/>
            <a:r>
              <a:rPr lang="de-DE" noProof="0" smtClean="0"/>
              <a:t>Zweite Ebene</a:t>
            </a:r>
          </a:p>
          <a:p>
            <a:pPr lvl="2"/>
            <a:r>
              <a:rPr lang="de-DE" noProof="0" smtClean="0"/>
              <a:t>Dritte Ebene</a:t>
            </a:r>
          </a:p>
          <a:p>
            <a:pPr lvl="3"/>
            <a:r>
              <a:rPr lang="de-DE" noProof="0" smtClean="0"/>
              <a:t>Vierte Ebene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0491" y="0"/>
            <a:ext cx="1771543" cy="1136328"/>
          </a:xfrm>
          <a:prstGeom prst="rect">
            <a:avLst/>
          </a:prstGeom>
        </p:spPr>
      </p:pic>
    </p:spTree>
    <p:extLst>
      <p:ext uri="{BB962C8B-B14F-4D97-AF65-F5344CB8AC3E}">
        <p14:creationId xmlns:p14="http://schemas.microsoft.com/office/powerpoint/2010/main" val="3668427907"/>
      </p:ext>
    </p:extLst>
  </p:cSld>
  <p:clrMapOvr>
    <a:masterClrMapping/>
  </p:clrMapOvr>
  <p:transition/>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Headline, 2 Spalten, Bulletpoints">
    <p:spTree>
      <p:nvGrpSpPr>
        <p:cNvPr id="1" name=""/>
        <p:cNvGrpSpPr/>
        <p:nvPr/>
      </p:nvGrpSpPr>
      <p:grpSpPr>
        <a:xfrm>
          <a:off x="0" y="0"/>
          <a:ext cx="0" cy="0"/>
          <a:chOff x="0" y="0"/>
          <a:chExt cx="0" cy="0"/>
        </a:xfrm>
      </p:grpSpPr>
      <p:sp>
        <p:nvSpPr>
          <p:cNvPr id="3" name="Fußzeilenplatzhalter 2"/>
          <p:cNvSpPr>
            <a:spLocks noGrp="1"/>
          </p:cNvSpPr>
          <p:nvPr>
            <p:ph type="ftr" sz="quarter" idx="10"/>
          </p:nvPr>
        </p:nvSpPr>
        <p:spPr/>
        <p:txBody>
          <a:bodyPr/>
          <a:lstStyle/>
          <a:p>
            <a:r>
              <a:rPr lang="de-DE" dirty="0" smtClean="0"/>
              <a:t>Präsentationstitel hier eintragen</a:t>
            </a:r>
            <a:endParaRPr lang="de-DE" dirty="0"/>
          </a:p>
        </p:txBody>
      </p:sp>
      <p:sp>
        <p:nvSpPr>
          <p:cNvPr id="4" name="Datumsplatzhalter 3"/>
          <p:cNvSpPr>
            <a:spLocks noGrp="1"/>
          </p:cNvSpPr>
          <p:nvPr>
            <p:ph type="dt" sz="half" idx="11"/>
          </p:nvPr>
        </p:nvSpPr>
        <p:spPr/>
        <p:txBody>
          <a:bodyPr/>
          <a:lstStyle/>
          <a:p>
            <a:fld id="{9317A057-C766-48FB-B1EC-CC1898F04EF1}" type="datetime1">
              <a:rPr lang="de-DE" smtClean="0"/>
              <a:pPr/>
              <a:t>16.11.2017</a:t>
            </a:fld>
            <a:endParaRPr lang="de-DE"/>
          </a:p>
        </p:txBody>
      </p:sp>
      <p:sp>
        <p:nvSpPr>
          <p:cNvPr id="9" name="Inhaltsplatzhalter 2"/>
          <p:cNvSpPr>
            <a:spLocks noGrp="1"/>
          </p:cNvSpPr>
          <p:nvPr>
            <p:ph idx="1" hasCustomPrompt="1"/>
          </p:nvPr>
        </p:nvSpPr>
        <p:spPr>
          <a:xfrm>
            <a:off x="683999" y="2448000"/>
            <a:ext cx="3780000" cy="3816000"/>
          </a:xfrm>
        </p:spPr>
        <p:txBody>
          <a:bodyPr/>
          <a:lstStyle>
            <a:lvl1pPr>
              <a:defRPr sz="1800"/>
            </a:lvl1pPr>
            <a:lvl2pPr>
              <a:defRPr sz="1800"/>
            </a:lvl2pPr>
            <a:lvl3pPr>
              <a:defRPr sz="1800"/>
            </a:lvl3pPr>
            <a:lvl4pPr>
              <a:defRPr sz="1800"/>
            </a:lvl4pPr>
            <a:lvl5pPr>
              <a:defRPr sz="1800"/>
            </a:lvl5pPr>
          </a:lstStyle>
          <a:p>
            <a:pPr lvl="0"/>
            <a:r>
              <a:rPr lang="de-DE" noProof="0" smtClean="0"/>
              <a:t>Erste Ebene</a:t>
            </a:r>
          </a:p>
          <a:p>
            <a:pPr lvl="1"/>
            <a:r>
              <a:rPr lang="de-DE" noProof="0" smtClean="0"/>
              <a:t>Zweite Ebene</a:t>
            </a:r>
          </a:p>
          <a:p>
            <a:pPr lvl="2"/>
            <a:r>
              <a:rPr lang="de-DE" noProof="0" smtClean="0"/>
              <a:t>Dritte Ebene</a:t>
            </a:r>
          </a:p>
        </p:txBody>
      </p:sp>
      <p:sp>
        <p:nvSpPr>
          <p:cNvPr id="10" name="Inhaltsplatzhalter 2"/>
          <p:cNvSpPr>
            <a:spLocks noGrp="1"/>
          </p:cNvSpPr>
          <p:nvPr>
            <p:ph idx="12" hasCustomPrompt="1"/>
          </p:nvPr>
        </p:nvSpPr>
        <p:spPr>
          <a:xfrm>
            <a:off x="4680000" y="2448000"/>
            <a:ext cx="3780000" cy="3816000"/>
          </a:xfrm>
        </p:spPr>
        <p:txBody>
          <a:bodyPr/>
          <a:lstStyle>
            <a:lvl1pPr>
              <a:defRPr sz="1800"/>
            </a:lvl1pPr>
            <a:lvl2pPr>
              <a:defRPr sz="1800"/>
            </a:lvl2pPr>
            <a:lvl3pPr>
              <a:defRPr sz="1800"/>
            </a:lvl3pPr>
            <a:lvl4pPr>
              <a:defRPr sz="1800"/>
            </a:lvl4pPr>
            <a:lvl5pPr>
              <a:defRPr sz="1800"/>
            </a:lvl5pPr>
          </a:lstStyle>
          <a:p>
            <a:pPr lvl="0"/>
            <a:r>
              <a:rPr lang="de-DE" noProof="0" smtClean="0"/>
              <a:t>Erste Ebene</a:t>
            </a:r>
          </a:p>
          <a:p>
            <a:pPr lvl="1"/>
            <a:r>
              <a:rPr lang="de-DE" noProof="0" smtClean="0"/>
              <a:t>Zweite Ebene</a:t>
            </a:r>
          </a:p>
          <a:p>
            <a:pPr lvl="2"/>
            <a:r>
              <a:rPr lang="de-DE" noProof="0" smtClean="0"/>
              <a:t>Dritte Ebene</a:t>
            </a:r>
          </a:p>
        </p:txBody>
      </p:sp>
      <p:sp>
        <p:nvSpPr>
          <p:cNvPr id="5" name="Title 4"/>
          <p:cNvSpPr>
            <a:spLocks noGrp="1"/>
          </p:cNvSpPr>
          <p:nvPr>
            <p:ph type="title"/>
          </p:nvPr>
        </p:nvSpPr>
        <p:spPr/>
        <p:txBody>
          <a:bodyPr/>
          <a:lstStyle/>
          <a:p>
            <a:r>
              <a:rPr lang="en-US" smtClean="0"/>
              <a:t>Click to edit Master title style</a:t>
            </a:r>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0491" y="0"/>
            <a:ext cx="1771543" cy="1136328"/>
          </a:xfrm>
          <a:prstGeom prst="rect">
            <a:avLst/>
          </a:prstGeom>
        </p:spPr>
      </p:pic>
    </p:spTree>
    <p:extLst>
      <p:ext uri="{BB962C8B-B14F-4D97-AF65-F5344CB8AC3E}">
        <p14:creationId xmlns:p14="http://schemas.microsoft.com/office/powerpoint/2010/main" val="733219448"/>
      </p:ext>
    </p:extLst>
  </p:cSld>
  <p:clrMapOvr>
    <a:masterClrMapping/>
  </p:clrMapOvr>
  <p:transition/>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fusszeile">
    <p:spTree>
      <p:nvGrpSpPr>
        <p:cNvPr id="1" name=""/>
        <p:cNvGrpSpPr/>
        <p:nvPr/>
      </p:nvGrpSpPr>
      <p:grpSpPr>
        <a:xfrm>
          <a:off x="0" y="0"/>
          <a:ext cx="0" cy="0"/>
          <a:chOff x="0" y="0"/>
          <a:chExt cx="0" cy="0"/>
        </a:xfrm>
      </p:grpSpPr>
      <p:sp>
        <p:nvSpPr>
          <p:cNvPr id="3" name="Fußzeilenplatzhalter 2"/>
          <p:cNvSpPr>
            <a:spLocks noGrp="1"/>
          </p:cNvSpPr>
          <p:nvPr>
            <p:ph type="ftr" sz="quarter" idx="10"/>
          </p:nvPr>
        </p:nvSpPr>
        <p:spPr/>
        <p:txBody>
          <a:bodyPr/>
          <a:lstStyle/>
          <a:p>
            <a:r>
              <a:rPr lang="de-DE" dirty="0" smtClean="0"/>
              <a:t>Präsentationstitel hier eintragen</a:t>
            </a:r>
            <a:endParaRPr lang="de-DE" dirty="0"/>
          </a:p>
        </p:txBody>
      </p:sp>
      <p:sp>
        <p:nvSpPr>
          <p:cNvPr id="4" name="Datumsplatzhalter 3"/>
          <p:cNvSpPr>
            <a:spLocks noGrp="1"/>
          </p:cNvSpPr>
          <p:nvPr>
            <p:ph type="dt" sz="half" idx="11"/>
          </p:nvPr>
        </p:nvSpPr>
        <p:spPr/>
        <p:txBody>
          <a:bodyPr/>
          <a:lstStyle/>
          <a:p>
            <a:fld id="{9317A057-C766-48FB-B1EC-CC1898F04EF1}" type="datetime1">
              <a:rPr lang="de-DE" smtClean="0"/>
              <a:pPr/>
              <a:t>16.11.2017</a:t>
            </a:fld>
            <a:endParaRPr lang="de-DE"/>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0491" y="0"/>
            <a:ext cx="1771543" cy="1136328"/>
          </a:xfrm>
          <a:prstGeom prst="rect">
            <a:avLst/>
          </a:prstGeom>
        </p:spPr>
      </p:pic>
    </p:spTree>
    <p:extLst>
      <p:ext uri="{BB962C8B-B14F-4D97-AF65-F5344CB8AC3E}">
        <p14:creationId xmlns:p14="http://schemas.microsoft.com/office/powerpoint/2010/main" val="3197596403"/>
      </p:ext>
    </p:extLst>
  </p:cSld>
  <p:clrMapOvr>
    <a:masterClrMapping/>
  </p:clrMapOvr>
  <p:transition/>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3, 1 Links, 2 Rechts">
    <p:spTree>
      <p:nvGrpSpPr>
        <p:cNvPr id="1" name=""/>
        <p:cNvGrpSpPr/>
        <p:nvPr/>
      </p:nvGrpSpPr>
      <p:grpSpPr>
        <a:xfrm>
          <a:off x="0" y="0"/>
          <a:ext cx="0" cy="0"/>
          <a:chOff x="0" y="0"/>
          <a:chExt cx="0" cy="0"/>
        </a:xfrm>
      </p:grpSpPr>
      <p:sp>
        <p:nvSpPr>
          <p:cNvPr id="14" name="Rectangle 11"/>
          <p:cNvSpPr>
            <a:spLocks noGrp="1"/>
          </p:cNvSpPr>
          <p:nvPr>
            <p:ph sz="quarter" idx="15"/>
          </p:nvPr>
        </p:nvSpPr>
        <p:spPr>
          <a:xfrm>
            <a:off x="179512" y="980728"/>
            <a:ext cx="8784976" cy="5123656"/>
          </a:xfrm>
        </p:spPr>
        <p:txBody>
          <a:bodyPr/>
          <a:lstStyle>
            <a:lvl1pPr>
              <a:defRPr baseline="0">
                <a:solidFill>
                  <a:srgbClr val="515151"/>
                </a:solidFill>
              </a:defRPr>
            </a:lvl1pPr>
            <a:lvl2pPr>
              <a:defRPr baseline="0">
                <a:solidFill>
                  <a:srgbClr val="515151"/>
                </a:solidFill>
              </a:defRPr>
            </a:lvl2pPr>
            <a:lvl3pPr>
              <a:defRPr baseline="0">
                <a:solidFill>
                  <a:srgbClr val="515151"/>
                </a:solidFill>
              </a:defRPr>
            </a:lvl3pPr>
            <a:lvl4pPr>
              <a:defRPr baseline="0">
                <a:solidFill>
                  <a:srgbClr val="515151"/>
                </a:solidFill>
              </a:defRPr>
            </a:lvl4pPr>
            <a:lvl5pPr>
              <a:defRPr baseline="0">
                <a:solidFill>
                  <a:srgbClr val="515151"/>
                </a:solidFill>
              </a:defRPr>
            </a:lvl5pPr>
            <a:extLst/>
          </a:lstStyle>
          <a:p>
            <a:pPr lvl="0" eaLnBrk="1" latinLnBrk="0" hangingPunct="1"/>
            <a:r>
              <a:rPr lang="de-DE" dirty="0"/>
              <a:t>Textmasterformat bearbeiten</a:t>
            </a:r>
          </a:p>
          <a:p>
            <a:pPr lvl="1" eaLnBrk="1" latinLnBrk="0" hangingPunct="1"/>
            <a:r>
              <a:rPr lang="de-DE" dirty="0"/>
              <a:t>Zweite Ebene</a:t>
            </a:r>
          </a:p>
          <a:p>
            <a:pPr lvl="2" eaLnBrk="1" latinLnBrk="0" hangingPunct="1"/>
            <a:r>
              <a:rPr lang="de-DE" dirty="0"/>
              <a:t>Dritte Ebene</a:t>
            </a:r>
          </a:p>
          <a:p>
            <a:pPr lvl="3" eaLnBrk="1" latinLnBrk="0" hangingPunct="1"/>
            <a:r>
              <a:rPr lang="de-DE" dirty="0"/>
              <a:t>Vierte Ebene</a:t>
            </a:r>
          </a:p>
          <a:p>
            <a:pPr lvl="4" eaLnBrk="1" latinLnBrk="0" hangingPunct="1"/>
            <a:r>
              <a:rPr lang="de-DE" dirty="0"/>
              <a:t>Fünfte Ebene</a:t>
            </a:r>
            <a:endParaRPr dirty="0"/>
          </a:p>
        </p:txBody>
      </p:sp>
      <p:sp>
        <p:nvSpPr>
          <p:cNvPr id="23" name="Rectangle 23"/>
          <p:cNvSpPr>
            <a:spLocks noGrp="1"/>
          </p:cNvSpPr>
          <p:nvPr>
            <p:ph type="ftr" sz="quarter" idx="22"/>
          </p:nvPr>
        </p:nvSpPr>
        <p:spPr>
          <a:xfrm>
            <a:off x="395536" y="6957392"/>
            <a:ext cx="6115372" cy="304800"/>
          </a:xfrm>
          <a:prstGeom prst="rect">
            <a:avLst/>
          </a:prstGeom>
        </p:spPr>
        <p:txBody>
          <a:bodyPr/>
          <a:lstStyle/>
          <a:p>
            <a:endParaRPr lang="de-DE" dirty="0"/>
          </a:p>
        </p:txBody>
      </p:sp>
      <p:sp>
        <p:nvSpPr>
          <p:cNvPr id="2" name="Titel 1"/>
          <p:cNvSpPr>
            <a:spLocks noGrp="1"/>
          </p:cNvSpPr>
          <p:nvPr>
            <p:ph type="title" hasCustomPrompt="1"/>
          </p:nvPr>
        </p:nvSpPr>
        <p:spPr>
          <a:xfrm>
            <a:off x="35496" y="44624"/>
            <a:ext cx="6192688" cy="792088"/>
          </a:xfrm>
          <a:prstGeom prst="rect">
            <a:avLst/>
          </a:prstGeom>
        </p:spPr>
        <p:txBody>
          <a:bodyPr anchor="ctr"/>
          <a:lstStyle>
            <a:lvl1pPr>
              <a:defRPr cap="none" baseline="0">
                <a:solidFill>
                  <a:srgbClr val="515151"/>
                </a:solidFill>
              </a:defRPr>
            </a:lvl1pPr>
          </a:lstStyle>
          <a:p>
            <a:r>
              <a:rPr lang="de-DE" dirty="0"/>
              <a:t>Titel durch Klicken bearbeiten</a:t>
            </a:r>
          </a:p>
        </p:txBody>
      </p:sp>
      <p:sp>
        <p:nvSpPr>
          <p:cNvPr id="5" name="Rectangle 6"/>
          <p:cNvSpPr>
            <a:spLocks noGrp="1"/>
          </p:cNvSpPr>
          <p:nvPr>
            <p:ph type="sldNum" sz="quarter" idx="4"/>
          </p:nvPr>
        </p:nvSpPr>
        <p:spPr>
          <a:xfrm>
            <a:off x="5830830" y="6480956"/>
            <a:ext cx="990600" cy="304800"/>
          </a:xfrm>
          <a:prstGeom prst="rect">
            <a:avLst/>
          </a:prstGeom>
        </p:spPr>
        <p:txBody>
          <a:bodyPr vert="horz" anchor="ctr"/>
          <a:lstStyle>
            <a:lvl1pPr algn="r" eaLnBrk="1" latinLnBrk="0" hangingPunct="1">
              <a:defRPr kumimoji="0" lang="de-DE" sz="1000">
                <a:solidFill>
                  <a:schemeClr val="bg1"/>
                </a:solidFill>
              </a:defRPr>
            </a:lvl1pPr>
            <a:extLst/>
          </a:lstStyle>
          <a:p>
            <a:pPr defTabSz="914400" fontAlgn="base">
              <a:spcBef>
                <a:spcPct val="0"/>
              </a:spcBef>
              <a:spcAft>
                <a:spcPct val="0"/>
              </a:spcAft>
            </a:pPr>
            <a:r>
              <a:rPr b="1" dirty="0">
                <a:solidFill>
                  <a:srgbClr val="FFFFFF"/>
                </a:solidFill>
              </a:rPr>
              <a:t>Page </a:t>
            </a:r>
            <a:fld id="{256D3EEF-DE4E-429D-8EC4-DDC531AFF587}" type="slidenum">
              <a:rPr b="1" smtClean="0">
                <a:solidFill>
                  <a:srgbClr val="FFFFFF"/>
                </a:solidFill>
              </a:rPr>
              <a:pPr defTabSz="914400" fontAlgn="base">
                <a:spcBef>
                  <a:spcPct val="0"/>
                </a:spcBef>
                <a:spcAft>
                  <a:spcPct val="0"/>
                </a:spcAft>
              </a:pPr>
              <a:t>‹#›</a:t>
            </a:fld>
            <a:endParaRPr b="1" dirty="0">
              <a:solidFill>
                <a:srgbClr val="FFFFFF"/>
              </a:solidFill>
            </a:endParaRPr>
          </a:p>
        </p:txBody>
      </p:sp>
      <p:pic>
        <p:nvPicPr>
          <p:cNvPr id="6" name="Grafik 5"/>
          <p:cNvPicPr>
            <a:picLocks noChangeAspect="1"/>
          </p:cNvPicPr>
          <p:nvPr userDrawn="1"/>
        </p:nvPicPr>
        <p:blipFill>
          <a:blip r:embed="rId2" cstate="print"/>
          <a:srcRect/>
          <a:stretch>
            <a:fillRect/>
          </a:stretch>
        </p:blipFill>
        <p:spPr bwMode="auto">
          <a:xfrm>
            <a:off x="1" y="5842813"/>
            <a:ext cx="9144000" cy="738188"/>
          </a:xfrm>
          <a:prstGeom prst="rect">
            <a:avLst/>
          </a:prstGeom>
          <a:noFill/>
          <a:ln w="9525">
            <a:noFill/>
            <a:miter lim="800000"/>
            <a:headEnd/>
            <a:tailEnd/>
          </a:ln>
        </p:spPr>
      </p:pic>
    </p:spTree>
    <p:extLst>
      <p:ext uri="{BB962C8B-B14F-4D97-AF65-F5344CB8AC3E}">
        <p14:creationId xmlns:p14="http://schemas.microsoft.com/office/powerpoint/2010/main" val="11995169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12" indent="0" algn="ctr">
              <a:buNone/>
              <a:defRPr>
                <a:solidFill>
                  <a:schemeClr val="tx1">
                    <a:tint val="75000"/>
                  </a:schemeClr>
                </a:solidFill>
              </a:defRPr>
            </a:lvl2pPr>
            <a:lvl3pPr marL="914222" indent="0" algn="ctr">
              <a:buNone/>
              <a:defRPr>
                <a:solidFill>
                  <a:schemeClr val="tx1">
                    <a:tint val="75000"/>
                  </a:schemeClr>
                </a:solidFill>
              </a:defRPr>
            </a:lvl3pPr>
            <a:lvl4pPr marL="1371334" indent="0" algn="ctr">
              <a:buNone/>
              <a:defRPr>
                <a:solidFill>
                  <a:schemeClr val="tx1">
                    <a:tint val="75000"/>
                  </a:schemeClr>
                </a:solidFill>
              </a:defRPr>
            </a:lvl4pPr>
            <a:lvl5pPr marL="1828445" indent="0" algn="ctr">
              <a:buNone/>
              <a:defRPr>
                <a:solidFill>
                  <a:schemeClr val="tx1">
                    <a:tint val="75000"/>
                  </a:schemeClr>
                </a:solidFill>
              </a:defRPr>
            </a:lvl5pPr>
            <a:lvl6pPr marL="2285555" indent="0" algn="ctr">
              <a:buNone/>
              <a:defRPr>
                <a:solidFill>
                  <a:schemeClr val="tx1">
                    <a:tint val="75000"/>
                  </a:schemeClr>
                </a:solidFill>
              </a:defRPr>
            </a:lvl6pPr>
            <a:lvl7pPr marL="2742666" indent="0" algn="ctr">
              <a:buNone/>
              <a:defRPr>
                <a:solidFill>
                  <a:schemeClr val="tx1">
                    <a:tint val="75000"/>
                  </a:schemeClr>
                </a:solidFill>
              </a:defRPr>
            </a:lvl7pPr>
            <a:lvl8pPr marL="3199777" indent="0" algn="ctr">
              <a:buNone/>
              <a:defRPr>
                <a:solidFill>
                  <a:schemeClr val="tx1">
                    <a:tint val="75000"/>
                  </a:schemeClr>
                </a:solidFill>
              </a:defRPr>
            </a:lvl8pPr>
            <a:lvl9pPr marL="365688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1650417-54B2-4406-9FA6-0B6C076400A6}" type="datetimeFigureOut">
              <a:rPr lang="en-US">
                <a:solidFill>
                  <a:prstClr val="black">
                    <a:tint val="75000"/>
                  </a:prstClr>
                </a:solidFill>
              </a:rPr>
              <a:pPr/>
              <a:t>11/16/2017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32486F-BE5D-439E-B344-A8837C66BC0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44198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650417-54B2-4406-9FA6-0B6C076400A6}" type="datetimeFigureOut">
              <a:rPr lang="en-US">
                <a:solidFill>
                  <a:prstClr val="black">
                    <a:tint val="75000"/>
                  </a:prstClr>
                </a:solidFill>
              </a:rPr>
              <a:pPr/>
              <a:t>11/16/2017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32486F-BE5D-439E-B344-A8837C66BC0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14727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solidFill>
                  <a:schemeClr val="tx1">
                    <a:tint val="75000"/>
                  </a:schemeClr>
                </a:solidFill>
              </a:defRPr>
            </a:lvl1pPr>
            <a:lvl2pPr marL="457112" indent="0">
              <a:buNone/>
              <a:defRPr sz="1800">
                <a:solidFill>
                  <a:schemeClr val="tx1">
                    <a:tint val="75000"/>
                  </a:schemeClr>
                </a:solidFill>
              </a:defRPr>
            </a:lvl2pPr>
            <a:lvl3pPr marL="914222" indent="0">
              <a:buNone/>
              <a:defRPr sz="1600">
                <a:solidFill>
                  <a:schemeClr val="tx1">
                    <a:tint val="75000"/>
                  </a:schemeClr>
                </a:solidFill>
              </a:defRPr>
            </a:lvl3pPr>
            <a:lvl4pPr marL="1371334" indent="0">
              <a:buNone/>
              <a:defRPr sz="1400">
                <a:solidFill>
                  <a:schemeClr val="tx1">
                    <a:tint val="75000"/>
                  </a:schemeClr>
                </a:solidFill>
              </a:defRPr>
            </a:lvl4pPr>
            <a:lvl5pPr marL="1828445" indent="0">
              <a:buNone/>
              <a:defRPr sz="1400">
                <a:solidFill>
                  <a:schemeClr val="tx1">
                    <a:tint val="75000"/>
                  </a:schemeClr>
                </a:solidFill>
              </a:defRPr>
            </a:lvl5pPr>
            <a:lvl6pPr marL="2285555" indent="0">
              <a:buNone/>
              <a:defRPr sz="1400">
                <a:solidFill>
                  <a:schemeClr val="tx1">
                    <a:tint val="75000"/>
                  </a:schemeClr>
                </a:solidFill>
              </a:defRPr>
            </a:lvl6pPr>
            <a:lvl7pPr marL="2742666" indent="0">
              <a:buNone/>
              <a:defRPr sz="1400">
                <a:solidFill>
                  <a:schemeClr val="tx1">
                    <a:tint val="75000"/>
                  </a:schemeClr>
                </a:solidFill>
              </a:defRPr>
            </a:lvl7pPr>
            <a:lvl8pPr marL="3199777" indent="0">
              <a:buNone/>
              <a:defRPr sz="1400">
                <a:solidFill>
                  <a:schemeClr val="tx1">
                    <a:tint val="75000"/>
                  </a:schemeClr>
                </a:solidFill>
              </a:defRPr>
            </a:lvl8pPr>
            <a:lvl9pPr marL="3656888"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1650417-54B2-4406-9FA6-0B6C076400A6}" type="datetimeFigureOut">
              <a:rPr lang="en-US">
                <a:solidFill>
                  <a:prstClr val="black">
                    <a:tint val="75000"/>
                  </a:prstClr>
                </a:solidFill>
              </a:rPr>
              <a:pPr/>
              <a:t>11/16/2017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32486F-BE5D-439E-B344-A8837C66BC0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697073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1650417-54B2-4406-9FA6-0B6C076400A6}" type="datetimeFigureOut">
              <a:rPr lang="en-US">
                <a:solidFill>
                  <a:prstClr val="black">
                    <a:tint val="75000"/>
                  </a:prstClr>
                </a:solidFill>
              </a:rPr>
              <a:pPr/>
              <a:t>11/16/2017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632486F-BE5D-439E-B344-A8837C66BC0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64368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12" indent="0">
              <a:buNone/>
              <a:defRPr sz="2000" b="1"/>
            </a:lvl2pPr>
            <a:lvl3pPr marL="914222" indent="0">
              <a:buNone/>
              <a:defRPr sz="1800" b="1"/>
            </a:lvl3pPr>
            <a:lvl4pPr marL="1371334" indent="0">
              <a:buNone/>
              <a:defRPr sz="1600" b="1"/>
            </a:lvl4pPr>
            <a:lvl5pPr marL="1828445" indent="0">
              <a:buNone/>
              <a:defRPr sz="1600" b="1"/>
            </a:lvl5pPr>
            <a:lvl6pPr marL="2285555" indent="0">
              <a:buNone/>
              <a:defRPr sz="1600" b="1"/>
            </a:lvl6pPr>
            <a:lvl7pPr marL="2742666" indent="0">
              <a:buNone/>
              <a:defRPr sz="1600" b="1"/>
            </a:lvl7pPr>
            <a:lvl8pPr marL="3199777" indent="0">
              <a:buNone/>
              <a:defRPr sz="1600" b="1"/>
            </a:lvl8pPr>
            <a:lvl9pPr marL="365688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12" indent="0">
              <a:buNone/>
              <a:defRPr sz="2000" b="1"/>
            </a:lvl2pPr>
            <a:lvl3pPr marL="914222" indent="0">
              <a:buNone/>
              <a:defRPr sz="1800" b="1"/>
            </a:lvl3pPr>
            <a:lvl4pPr marL="1371334" indent="0">
              <a:buNone/>
              <a:defRPr sz="1600" b="1"/>
            </a:lvl4pPr>
            <a:lvl5pPr marL="1828445" indent="0">
              <a:buNone/>
              <a:defRPr sz="1600" b="1"/>
            </a:lvl5pPr>
            <a:lvl6pPr marL="2285555" indent="0">
              <a:buNone/>
              <a:defRPr sz="1600" b="1"/>
            </a:lvl6pPr>
            <a:lvl7pPr marL="2742666" indent="0">
              <a:buNone/>
              <a:defRPr sz="1600" b="1"/>
            </a:lvl7pPr>
            <a:lvl8pPr marL="3199777" indent="0">
              <a:buNone/>
              <a:defRPr sz="1600" b="1"/>
            </a:lvl8pPr>
            <a:lvl9pPr marL="365688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1650417-54B2-4406-9FA6-0B6C076400A6}" type="datetimeFigureOut">
              <a:rPr lang="en-US">
                <a:solidFill>
                  <a:prstClr val="black">
                    <a:tint val="75000"/>
                  </a:prstClr>
                </a:solidFill>
              </a:rPr>
              <a:pPr/>
              <a:t>11/16/2017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632486F-BE5D-439E-B344-A8837C66BC0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91699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1650417-54B2-4406-9FA6-0B6C076400A6}" type="datetimeFigureOut">
              <a:rPr lang="en-US">
                <a:solidFill>
                  <a:prstClr val="black">
                    <a:tint val="75000"/>
                  </a:prstClr>
                </a:solidFill>
              </a:rPr>
              <a:pPr/>
              <a:t>11/16/2017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632486F-BE5D-439E-B344-A8837C66BC0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0494005"/>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650417-54B2-4406-9FA6-0B6C076400A6}" type="datetimeFigureOut">
              <a:rPr lang="en-US">
                <a:solidFill>
                  <a:prstClr val="black">
                    <a:tint val="75000"/>
                  </a:prstClr>
                </a:solidFill>
              </a:rPr>
              <a:pPr/>
              <a:t>11/16/2017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632486F-BE5D-439E-B344-A8837C66BC0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7822899"/>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2"/>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12" indent="0">
              <a:buNone/>
              <a:defRPr sz="1200"/>
            </a:lvl2pPr>
            <a:lvl3pPr marL="914222" indent="0">
              <a:buNone/>
              <a:defRPr sz="1000"/>
            </a:lvl3pPr>
            <a:lvl4pPr marL="1371334" indent="0">
              <a:buNone/>
              <a:defRPr sz="900"/>
            </a:lvl4pPr>
            <a:lvl5pPr marL="1828445" indent="0">
              <a:buNone/>
              <a:defRPr sz="900"/>
            </a:lvl5pPr>
            <a:lvl6pPr marL="2285555" indent="0">
              <a:buNone/>
              <a:defRPr sz="900"/>
            </a:lvl6pPr>
            <a:lvl7pPr marL="2742666" indent="0">
              <a:buNone/>
              <a:defRPr sz="900"/>
            </a:lvl7pPr>
            <a:lvl8pPr marL="3199777" indent="0">
              <a:buNone/>
              <a:defRPr sz="900"/>
            </a:lvl8pPr>
            <a:lvl9pPr marL="365688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650417-54B2-4406-9FA6-0B6C076400A6}" type="datetimeFigureOut">
              <a:rPr lang="en-US">
                <a:solidFill>
                  <a:prstClr val="black">
                    <a:tint val="75000"/>
                  </a:prstClr>
                </a:solidFill>
              </a:rPr>
              <a:pPr/>
              <a:t>11/16/2017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632486F-BE5D-439E-B344-A8837C66BC0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999027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650417-54B2-4406-9FA6-0B6C076400A6}" type="datetimeFigureOut">
              <a:rPr lang="en-US" smtClean="0"/>
              <a:t>11/16/2017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32486F-BE5D-439E-B344-A8837C66BC08}" type="slidenum">
              <a:rPr lang="en-US" smtClean="0"/>
              <a:t>‹#›</a:t>
            </a:fld>
            <a:endParaRPr lang="en-US"/>
          </a:p>
        </p:txBody>
      </p:sp>
    </p:spTree>
    <p:extLst>
      <p:ext uri="{BB962C8B-B14F-4D97-AF65-F5344CB8AC3E}">
        <p14:creationId xmlns:p14="http://schemas.microsoft.com/office/powerpoint/2010/main" val="11808879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12" indent="0">
              <a:buNone/>
              <a:defRPr sz="2800"/>
            </a:lvl2pPr>
            <a:lvl3pPr marL="914222" indent="0">
              <a:buNone/>
              <a:defRPr sz="2400"/>
            </a:lvl3pPr>
            <a:lvl4pPr marL="1371334" indent="0">
              <a:buNone/>
              <a:defRPr sz="2000"/>
            </a:lvl4pPr>
            <a:lvl5pPr marL="1828445" indent="0">
              <a:buNone/>
              <a:defRPr sz="2000"/>
            </a:lvl5pPr>
            <a:lvl6pPr marL="2285555" indent="0">
              <a:buNone/>
              <a:defRPr sz="2000"/>
            </a:lvl6pPr>
            <a:lvl7pPr marL="2742666" indent="0">
              <a:buNone/>
              <a:defRPr sz="2000"/>
            </a:lvl7pPr>
            <a:lvl8pPr marL="3199777" indent="0">
              <a:buNone/>
              <a:defRPr sz="2000"/>
            </a:lvl8pPr>
            <a:lvl9pPr marL="3656888"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12" indent="0">
              <a:buNone/>
              <a:defRPr sz="1200"/>
            </a:lvl2pPr>
            <a:lvl3pPr marL="914222" indent="0">
              <a:buNone/>
              <a:defRPr sz="1000"/>
            </a:lvl3pPr>
            <a:lvl4pPr marL="1371334" indent="0">
              <a:buNone/>
              <a:defRPr sz="900"/>
            </a:lvl4pPr>
            <a:lvl5pPr marL="1828445" indent="0">
              <a:buNone/>
              <a:defRPr sz="900"/>
            </a:lvl5pPr>
            <a:lvl6pPr marL="2285555" indent="0">
              <a:buNone/>
              <a:defRPr sz="900"/>
            </a:lvl6pPr>
            <a:lvl7pPr marL="2742666" indent="0">
              <a:buNone/>
              <a:defRPr sz="900"/>
            </a:lvl7pPr>
            <a:lvl8pPr marL="3199777" indent="0">
              <a:buNone/>
              <a:defRPr sz="900"/>
            </a:lvl8pPr>
            <a:lvl9pPr marL="365688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650417-54B2-4406-9FA6-0B6C076400A6}" type="datetimeFigureOut">
              <a:rPr lang="en-US">
                <a:solidFill>
                  <a:prstClr val="black">
                    <a:tint val="75000"/>
                  </a:prstClr>
                </a:solidFill>
              </a:rPr>
              <a:pPr/>
              <a:t>11/16/2017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632486F-BE5D-439E-B344-A8837C66BC0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444333"/>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650417-54B2-4406-9FA6-0B6C076400A6}" type="datetimeFigureOut">
              <a:rPr lang="en-US">
                <a:solidFill>
                  <a:prstClr val="black">
                    <a:tint val="75000"/>
                  </a:prstClr>
                </a:solidFill>
              </a:rPr>
              <a:pPr/>
              <a:t>11/16/2017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32486F-BE5D-439E-B344-A8837C66BC0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0180003"/>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650417-54B2-4406-9FA6-0B6C076400A6}" type="datetimeFigureOut">
              <a:rPr lang="en-US">
                <a:solidFill>
                  <a:prstClr val="black">
                    <a:tint val="75000"/>
                  </a:prstClr>
                </a:solidFill>
              </a:rPr>
              <a:pPr/>
              <a:t>11/16/2017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32486F-BE5D-439E-B344-A8837C66BC0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3063723"/>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ontent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Content Placeholder 1"/>
          <p:cNvSpPr>
            <a:spLocks noGrp="1"/>
          </p:cNvSpPr>
          <p:nvPr>
            <p:ph/>
          </p:nvPr>
        </p:nvSpPr>
        <p:spPr>
          <a:xfrm>
            <a:off x="395538" y="1124745"/>
            <a:ext cx="8352928" cy="5112568"/>
          </a:xfrm>
        </p:spPr>
        <p:txBody>
          <a:bodyPr/>
          <a:lstStyle>
            <a:lvl1pPr>
              <a:defRPr>
                <a:solidFill>
                  <a:schemeClr val="bg1">
                    <a:lumMod val="85000"/>
                    <a:lumOff val="15000"/>
                  </a:schemeClr>
                </a:solidFill>
              </a:defRPr>
            </a:lvl1pPr>
            <a:lvl2pPr>
              <a:defRPr>
                <a:solidFill>
                  <a:schemeClr val="bg1">
                    <a:lumMod val="85000"/>
                    <a:lumOff val="15000"/>
                  </a:schemeClr>
                </a:solidFill>
              </a:defRPr>
            </a:lvl2pPr>
            <a:lvl3pPr>
              <a:defRPr>
                <a:solidFill>
                  <a:schemeClr val="bg1">
                    <a:lumMod val="85000"/>
                    <a:lumOff val="15000"/>
                  </a:schemeClr>
                </a:solidFill>
              </a:defRPr>
            </a:lvl3pPr>
            <a:lvl4pPr>
              <a:defRPr>
                <a:solidFill>
                  <a:schemeClr val="bg1">
                    <a:lumMod val="85000"/>
                    <a:lumOff val="15000"/>
                  </a:schemeClr>
                </a:solidFill>
              </a:defRPr>
            </a:lvl4pPr>
            <a:lvl5pPr>
              <a:defRPr>
                <a:solidFill>
                  <a:schemeClr val="bg1">
                    <a:lumMod val="85000"/>
                    <a:lumOff val="1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it-IT" dirty="0"/>
          </a:p>
        </p:txBody>
      </p:sp>
      <p:sp>
        <p:nvSpPr>
          <p:cNvPr id="10" name="Rectangle 2"/>
          <p:cNvSpPr>
            <a:spLocks noGrp="1" noChangeArrowheads="1"/>
          </p:cNvSpPr>
          <p:nvPr>
            <p:ph type="title" idx="13"/>
          </p:nvPr>
        </p:nvSpPr>
        <p:spPr bwMode="auto">
          <a:xfrm>
            <a:off x="3636492" y="334402"/>
            <a:ext cx="5328592" cy="430887"/>
          </a:xfrm>
          <a:prstGeom prst="rect">
            <a:avLst/>
          </a:prstGeom>
          <a:noFill/>
          <a:ln w="9525">
            <a:noFill/>
            <a:miter lim="800000"/>
            <a:headEnd/>
            <a:tailEnd/>
          </a:ln>
        </p:spPr>
        <p:txBody>
          <a:bodyPr>
            <a:noAutofit/>
          </a:bodyPr>
          <a:lstStyle>
            <a:lvl1pPr algn="r">
              <a:defRPr>
                <a:solidFill>
                  <a:schemeClr val="tx1"/>
                </a:solidFill>
              </a:defRPr>
            </a:lvl1pPr>
          </a:lstStyle>
          <a:p>
            <a:pPr lvl="0"/>
            <a:r>
              <a:rPr lang="it-IT" dirty="0"/>
              <a:t>Fare clic per modificare lo stile del titolo</a:t>
            </a:r>
          </a:p>
        </p:txBody>
      </p:sp>
      <p:sp>
        <p:nvSpPr>
          <p:cNvPr id="4" name="Segnaposto data 4"/>
          <p:cNvSpPr>
            <a:spLocks noGrp="1"/>
          </p:cNvSpPr>
          <p:nvPr>
            <p:ph type="dt" sz="half" idx="14"/>
          </p:nvPr>
        </p:nvSpPr>
        <p:spPr>
          <a:xfrm>
            <a:off x="71912" y="6525352"/>
            <a:ext cx="2555875" cy="339725"/>
          </a:xfrm>
        </p:spPr>
        <p:txBody>
          <a:bodyPr/>
          <a:lstStyle>
            <a:lvl1pPr>
              <a:defRPr>
                <a:solidFill>
                  <a:schemeClr val="tx1"/>
                </a:solidFill>
              </a:defRPr>
            </a:lvl1pPr>
          </a:lstStyle>
          <a:p>
            <a:pPr>
              <a:defRPr/>
            </a:pPr>
            <a:endParaRPr lang="it-IT" dirty="0"/>
          </a:p>
        </p:txBody>
      </p:sp>
      <p:sp>
        <p:nvSpPr>
          <p:cNvPr id="5" name="Segnaposto numero diapositiva 5"/>
          <p:cNvSpPr>
            <a:spLocks noGrp="1"/>
          </p:cNvSpPr>
          <p:nvPr>
            <p:ph type="sldNum" sz="quarter" idx="15"/>
          </p:nvPr>
        </p:nvSpPr>
        <p:spPr>
          <a:xfrm>
            <a:off x="6516219" y="6525352"/>
            <a:ext cx="2555875" cy="339725"/>
          </a:xfrm>
        </p:spPr>
        <p:txBody>
          <a:bodyPr/>
          <a:lstStyle>
            <a:lvl1pPr>
              <a:defRPr smtClean="0">
                <a:solidFill>
                  <a:schemeClr val="tx1"/>
                </a:solidFill>
              </a:defRPr>
            </a:lvl1pPr>
          </a:lstStyle>
          <a:p>
            <a:pPr>
              <a:defRPr/>
            </a:pPr>
            <a:fld id="{A03C8AE3-53FB-46C3-8DA6-DACA14B8FA31}" type="slidenum">
              <a:rPr lang="it-IT" smtClean="0"/>
              <a:pPr>
                <a:defRPr/>
              </a:pPr>
              <a:t>‹#›</a:t>
            </a:fld>
            <a:endParaRPr lang="it-IT" dirty="0"/>
          </a:p>
        </p:txBody>
      </p:sp>
      <p:sp>
        <p:nvSpPr>
          <p:cNvPr id="6" name="Segnaposto piè di pagina 6"/>
          <p:cNvSpPr>
            <a:spLocks noGrp="1"/>
          </p:cNvSpPr>
          <p:nvPr>
            <p:ph type="ftr" sz="quarter" idx="16"/>
          </p:nvPr>
        </p:nvSpPr>
        <p:spPr>
          <a:xfrm>
            <a:off x="2843213" y="6525352"/>
            <a:ext cx="3457575" cy="339725"/>
          </a:xfrm>
        </p:spPr>
        <p:txBody>
          <a:bodyPr/>
          <a:lstStyle>
            <a:lvl1pPr>
              <a:defRPr>
                <a:solidFill>
                  <a:schemeClr val="tx1"/>
                </a:solidFill>
              </a:defRPr>
            </a:lvl1pPr>
          </a:lstStyle>
          <a:p>
            <a:pPr>
              <a:defRPr/>
            </a:pPr>
            <a:endParaRPr lang="it-IT" dirty="0"/>
          </a:p>
        </p:txBody>
      </p:sp>
    </p:spTree>
    <p:extLst>
      <p:ext uri="{BB962C8B-B14F-4D97-AF65-F5344CB8AC3E}">
        <p14:creationId xmlns:p14="http://schemas.microsoft.com/office/powerpoint/2010/main" val="22644933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Final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Content Placeholder 1"/>
          <p:cNvSpPr>
            <a:spLocks noGrp="1"/>
          </p:cNvSpPr>
          <p:nvPr>
            <p:ph/>
          </p:nvPr>
        </p:nvSpPr>
        <p:spPr>
          <a:xfrm>
            <a:off x="251522" y="764707"/>
            <a:ext cx="8640960" cy="53285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Tree>
    <p:extLst>
      <p:ext uri="{BB962C8B-B14F-4D97-AF65-F5344CB8AC3E}">
        <p14:creationId xmlns:p14="http://schemas.microsoft.com/office/powerpoint/2010/main" val="15972826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35842" name="Group 2"/>
          <p:cNvGrpSpPr>
            <a:grpSpLocks/>
          </p:cNvGrpSpPr>
          <p:nvPr/>
        </p:nvGrpSpPr>
        <p:grpSpPr bwMode="auto">
          <a:xfrm>
            <a:off x="2" y="3902077"/>
            <a:ext cx="3400425" cy="2949575"/>
            <a:chOff x="0" y="2458"/>
            <a:chExt cx="2142" cy="1858"/>
          </a:xfrm>
        </p:grpSpPr>
        <p:sp>
          <p:nvSpPr>
            <p:cNvPr id="35843"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fontAlgn="base">
                <a:spcBef>
                  <a:spcPct val="20000"/>
                </a:spcBef>
                <a:spcAft>
                  <a:spcPct val="0"/>
                </a:spcAft>
                <a:buClr>
                  <a:srgbClr val="0000FF"/>
                </a:buClr>
                <a:buSzPct val="75000"/>
                <a:buFont typeface="Wingdings" pitchFamily="2" charset="2"/>
                <a:buNone/>
              </a:pPr>
              <a:endParaRPr lang="en-GB" b="1">
                <a:solidFill>
                  <a:srgbClr val="000066"/>
                </a:solidFill>
              </a:endParaRPr>
            </a:p>
          </p:txBody>
        </p:sp>
        <p:sp>
          <p:nvSpPr>
            <p:cNvPr id="35844"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fontAlgn="base">
                <a:spcBef>
                  <a:spcPct val="20000"/>
                </a:spcBef>
                <a:spcAft>
                  <a:spcPct val="0"/>
                </a:spcAft>
                <a:buClr>
                  <a:srgbClr val="0000FF"/>
                </a:buClr>
                <a:buSzPct val="75000"/>
                <a:buFont typeface="Wingdings" pitchFamily="2" charset="2"/>
                <a:buNone/>
              </a:pPr>
              <a:endParaRPr lang="en-GB" b="1">
                <a:solidFill>
                  <a:srgbClr val="000066"/>
                </a:solidFill>
              </a:endParaRPr>
            </a:p>
          </p:txBody>
        </p:sp>
        <p:sp>
          <p:nvSpPr>
            <p:cNvPr id="35845"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fontAlgn="base">
                <a:spcBef>
                  <a:spcPct val="20000"/>
                </a:spcBef>
                <a:spcAft>
                  <a:spcPct val="0"/>
                </a:spcAft>
                <a:buClr>
                  <a:srgbClr val="0000FF"/>
                </a:buClr>
                <a:buSzPct val="75000"/>
                <a:buFont typeface="Wingdings" pitchFamily="2" charset="2"/>
                <a:buNone/>
              </a:pPr>
              <a:endParaRPr lang="en-GB" b="1">
                <a:solidFill>
                  <a:srgbClr val="000066"/>
                </a:solidFill>
              </a:endParaRPr>
            </a:p>
          </p:txBody>
        </p:sp>
        <p:sp>
          <p:nvSpPr>
            <p:cNvPr id="35846"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fontAlgn="base">
                <a:spcBef>
                  <a:spcPct val="20000"/>
                </a:spcBef>
                <a:spcAft>
                  <a:spcPct val="0"/>
                </a:spcAft>
                <a:buClr>
                  <a:srgbClr val="0000FF"/>
                </a:buClr>
                <a:buSzPct val="75000"/>
                <a:buFont typeface="Wingdings" pitchFamily="2" charset="2"/>
                <a:buNone/>
              </a:pPr>
              <a:endParaRPr lang="en-GB" b="1">
                <a:solidFill>
                  <a:srgbClr val="000066"/>
                </a:solidFill>
              </a:endParaRPr>
            </a:p>
          </p:txBody>
        </p:sp>
        <p:sp>
          <p:nvSpPr>
            <p:cNvPr id="35847"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20000"/>
                </a:spcBef>
                <a:spcAft>
                  <a:spcPct val="0"/>
                </a:spcAft>
                <a:buClr>
                  <a:srgbClr val="0000FF"/>
                </a:buClr>
                <a:buSzPct val="75000"/>
                <a:buFont typeface="Wingdings" pitchFamily="2" charset="2"/>
                <a:buNone/>
              </a:pPr>
              <a:endParaRPr lang="en-GB" b="1">
                <a:solidFill>
                  <a:srgbClr val="000066"/>
                </a:solidFill>
              </a:endParaRPr>
            </a:p>
          </p:txBody>
        </p:sp>
        <p:sp>
          <p:nvSpPr>
            <p:cNvPr id="35848"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20000"/>
                </a:spcBef>
                <a:spcAft>
                  <a:spcPct val="0"/>
                </a:spcAft>
                <a:buClr>
                  <a:srgbClr val="0000FF"/>
                </a:buClr>
                <a:buSzPct val="75000"/>
                <a:buFont typeface="Wingdings" pitchFamily="2" charset="2"/>
                <a:buNone/>
              </a:pPr>
              <a:endParaRPr lang="en-GB" b="1">
                <a:solidFill>
                  <a:srgbClr val="000066"/>
                </a:solidFill>
              </a:endParaRPr>
            </a:p>
          </p:txBody>
        </p:sp>
        <p:sp>
          <p:nvSpPr>
            <p:cNvPr id="35849"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20000"/>
                </a:spcBef>
                <a:spcAft>
                  <a:spcPct val="0"/>
                </a:spcAft>
                <a:buClr>
                  <a:srgbClr val="0000FF"/>
                </a:buClr>
                <a:buSzPct val="75000"/>
                <a:buFont typeface="Wingdings" pitchFamily="2" charset="2"/>
                <a:buNone/>
              </a:pPr>
              <a:endParaRPr lang="en-GB" b="1">
                <a:solidFill>
                  <a:srgbClr val="000066"/>
                </a:solidFill>
              </a:endParaRPr>
            </a:p>
          </p:txBody>
        </p:sp>
      </p:grpSp>
      <p:sp>
        <p:nvSpPr>
          <p:cNvPr id="35850" name="Rectangle 10"/>
          <p:cNvSpPr>
            <a:spLocks noGrp="1" noChangeArrowheads="1"/>
          </p:cNvSpPr>
          <p:nvPr>
            <p:ph type="ctrTitle" sz="quarter"/>
          </p:nvPr>
        </p:nvSpPr>
        <p:spPr>
          <a:xfrm>
            <a:off x="685800" y="1873250"/>
            <a:ext cx="7772400" cy="1555750"/>
          </a:xfrm>
        </p:spPr>
        <p:txBody>
          <a:bodyPr/>
          <a:lstStyle>
            <a:lvl1pPr>
              <a:defRPr sz="4800"/>
            </a:lvl1pPr>
          </a:lstStyle>
          <a:p>
            <a:pPr lvl="0"/>
            <a:r>
              <a:rPr lang="sr-Latn-CS" altLang="en-US" noProof="0" smtClean="0"/>
              <a:t>Click to edit Master title style</a:t>
            </a:r>
          </a:p>
        </p:txBody>
      </p:sp>
      <p:sp>
        <p:nvSpPr>
          <p:cNvPr id="3585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sr-Latn-CS" altLang="en-US" noProof="0" smtClean="0"/>
              <a:t>Click to edit Master subtitle style</a:t>
            </a:r>
          </a:p>
        </p:txBody>
      </p:sp>
      <p:sp>
        <p:nvSpPr>
          <p:cNvPr id="35852" name="Rectangle 12"/>
          <p:cNvSpPr>
            <a:spLocks noGrp="1" noChangeArrowheads="1"/>
          </p:cNvSpPr>
          <p:nvPr>
            <p:ph type="dt" sz="quarter" idx="2"/>
          </p:nvPr>
        </p:nvSpPr>
        <p:spPr/>
        <p:txBody>
          <a:bodyPr/>
          <a:lstStyle>
            <a:lvl1pPr>
              <a:defRPr/>
            </a:lvl1pPr>
          </a:lstStyle>
          <a:p>
            <a:fld id="{04C7D4E9-E165-4DB0-B2DE-194352C82004}" type="datetime1">
              <a:rPr lang="sr-Latn-CS" altLang="en-US">
                <a:solidFill>
                  <a:srgbClr val="000000"/>
                </a:solidFill>
              </a:rPr>
              <a:pPr/>
              <a:t>16.11.2017</a:t>
            </a:fld>
            <a:endParaRPr lang="sr-Latn-CS" altLang="en-US">
              <a:solidFill>
                <a:srgbClr val="000000"/>
              </a:solidFill>
            </a:endParaRPr>
          </a:p>
        </p:txBody>
      </p:sp>
      <p:sp>
        <p:nvSpPr>
          <p:cNvPr id="35853" name="Rectangle 13"/>
          <p:cNvSpPr>
            <a:spLocks noGrp="1" noChangeArrowheads="1"/>
          </p:cNvSpPr>
          <p:nvPr>
            <p:ph type="ftr" sz="quarter" idx="3"/>
          </p:nvPr>
        </p:nvSpPr>
        <p:spPr/>
        <p:txBody>
          <a:bodyPr/>
          <a:lstStyle>
            <a:lvl1pPr>
              <a:defRPr/>
            </a:lvl1pPr>
          </a:lstStyle>
          <a:p>
            <a:endParaRPr lang="sr-Latn-CS" altLang="en-US">
              <a:solidFill>
                <a:srgbClr val="000000"/>
              </a:solidFill>
            </a:endParaRPr>
          </a:p>
        </p:txBody>
      </p:sp>
      <p:sp>
        <p:nvSpPr>
          <p:cNvPr id="35854" name="Rectangle 14"/>
          <p:cNvSpPr>
            <a:spLocks noGrp="1" noChangeArrowheads="1"/>
          </p:cNvSpPr>
          <p:nvPr>
            <p:ph type="sldNum" sz="quarter" idx="4"/>
          </p:nvPr>
        </p:nvSpPr>
        <p:spPr/>
        <p:txBody>
          <a:bodyPr/>
          <a:lstStyle>
            <a:lvl1pPr>
              <a:defRPr/>
            </a:lvl1pPr>
          </a:lstStyle>
          <a:p>
            <a:fld id="{C1CF5F07-F0ED-43BA-80D8-728E025A6A6C}" type="slidenum">
              <a:rPr lang="sr-Latn-CS" altLang="en-US">
                <a:solidFill>
                  <a:srgbClr val="000000"/>
                </a:solidFill>
              </a:rPr>
              <a:pPr/>
              <a:t>‹#›</a:t>
            </a:fld>
            <a:endParaRPr lang="sr-Latn-CS" altLang="en-US">
              <a:solidFill>
                <a:srgbClr val="000000"/>
              </a:solidFill>
            </a:endParaRPr>
          </a:p>
        </p:txBody>
      </p:sp>
    </p:spTree>
    <p:extLst>
      <p:ext uri="{BB962C8B-B14F-4D97-AF65-F5344CB8AC3E}">
        <p14:creationId xmlns:p14="http://schemas.microsoft.com/office/powerpoint/2010/main" val="540746128"/>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fld id="{CCA3AE31-A367-4AB5-828B-3044AD53BF33}" type="datetime1">
              <a:rPr lang="sr-Latn-CS" altLang="en-US">
                <a:solidFill>
                  <a:srgbClr val="000000"/>
                </a:solidFill>
              </a:rPr>
              <a:pPr/>
              <a:t>16.11.2017</a:t>
            </a:fld>
            <a:endParaRPr lang="sr-Latn-C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sr-Latn-C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98E25EC-EFBF-46CA-9693-BFBC79988B8C}" type="slidenum">
              <a:rPr lang="sr-Latn-CS" altLang="en-US">
                <a:solidFill>
                  <a:srgbClr val="000000"/>
                </a:solidFill>
              </a:rPr>
              <a:pPr/>
              <a:t>‹#›</a:t>
            </a:fld>
            <a:endParaRPr lang="sr-Latn-CS" altLang="en-US">
              <a:solidFill>
                <a:srgbClr val="000000"/>
              </a:solidFill>
            </a:endParaRPr>
          </a:p>
        </p:txBody>
      </p:sp>
    </p:spTree>
    <p:extLst>
      <p:ext uri="{BB962C8B-B14F-4D97-AF65-F5344CB8AC3E}">
        <p14:creationId xmlns:p14="http://schemas.microsoft.com/office/powerpoint/2010/main" val="4213969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112" indent="0">
              <a:buNone/>
              <a:defRPr sz="1800"/>
            </a:lvl2pPr>
            <a:lvl3pPr marL="914222" indent="0">
              <a:buNone/>
              <a:defRPr sz="1600"/>
            </a:lvl3pPr>
            <a:lvl4pPr marL="1371334" indent="0">
              <a:buNone/>
              <a:defRPr sz="1400"/>
            </a:lvl4pPr>
            <a:lvl5pPr marL="1828445" indent="0">
              <a:buNone/>
              <a:defRPr sz="1400"/>
            </a:lvl5pPr>
            <a:lvl6pPr marL="2285555" indent="0">
              <a:buNone/>
              <a:defRPr sz="1400"/>
            </a:lvl6pPr>
            <a:lvl7pPr marL="2742666" indent="0">
              <a:buNone/>
              <a:defRPr sz="1400"/>
            </a:lvl7pPr>
            <a:lvl8pPr marL="3199777" indent="0">
              <a:buNone/>
              <a:defRPr sz="1400"/>
            </a:lvl8pPr>
            <a:lvl9pPr marL="3656888"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A62B6728-2D68-4414-997A-76EF09B659FC}" type="datetime1">
              <a:rPr lang="sr-Latn-CS" altLang="en-US">
                <a:solidFill>
                  <a:srgbClr val="000000"/>
                </a:solidFill>
              </a:rPr>
              <a:pPr/>
              <a:t>16.11.2017</a:t>
            </a:fld>
            <a:endParaRPr lang="sr-Latn-C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sr-Latn-C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AC3CD06-E3C5-4E31-96F7-C9E8B4EE254E}" type="slidenum">
              <a:rPr lang="sr-Latn-CS" altLang="en-US">
                <a:solidFill>
                  <a:srgbClr val="000000"/>
                </a:solidFill>
              </a:rPr>
              <a:pPr/>
              <a:t>‹#›</a:t>
            </a:fld>
            <a:endParaRPr lang="sr-Latn-CS" altLang="en-US">
              <a:solidFill>
                <a:srgbClr val="000000"/>
              </a:solidFill>
            </a:endParaRPr>
          </a:p>
        </p:txBody>
      </p:sp>
    </p:spTree>
    <p:extLst>
      <p:ext uri="{BB962C8B-B14F-4D97-AF65-F5344CB8AC3E}">
        <p14:creationId xmlns:p14="http://schemas.microsoft.com/office/powerpoint/2010/main" val="27005932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4"/>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4"/>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fld id="{030F8D53-87A8-4B11-BA08-66495FF93C4B}" type="datetime1">
              <a:rPr lang="sr-Latn-CS" altLang="en-US">
                <a:solidFill>
                  <a:srgbClr val="000000"/>
                </a:solidFill>
              </a:rPr>
              <a:pPr/>
              <a:t>16.11.2017</a:t>
            </a:fld>
            <a:endParaRPr lang="sr-Latn-C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sr-Latn-C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AB71998-B8A8-4DF1-B546-250986E34D7B}" type="slidenum">
              <a:rPr lang="sr-Latn-CS" altLang="en-US">
                <a:solidFill>
                  <a:srgbClr val="000000"/>
                </a:solidFill>
              </a:rPr>
              <a:pPr/>
              <a:t>‹#›</a:t>
            </a:fld>
            <a:endParaRPr lang="sr-Latn-CS" altLang="en-US">
              <a:solidFill>
                <a:srgbClr val="000000"/>
              </a:solidFill>
            </a:endParaRPr>
          </a:p>
        </p:txBody>
      </p:sp>
    </p:spTree>
    <p:extLst>
      <p:ext uri="{BB962C8B-B14F-4D97-AF65-F5344CB8AC3E}">
        <p14:creationId xmlns:p14="http://schemas.microsoft.com/office/powerpoint/2010/main" val="28655469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12" indent="0">
              <a:buNone/>
              <a:defRPr sz="2000" b="1"/>
            </a:lvl2pPr>
            <a:lvl3pPr marL="914222" indent="0">
              <a:buNone/>
              <a:defRPr sz="1800" b="1"/>
            </a:lvl3pPr>
            <a:lvl4pPr marL="1371334" indent="0">
              <a:buNone/>
              <a:defRPr sz="1600" b="1"/>
            </a:lvl4pPr>
            <a:lvl5pPr marL="1828445" indent="0">
              <a:buNone/>
              <a:defRPr sz="1600" b="1"/>
            </a:lvl5pPr>
            <a:lvl6pPr marL="2285555" indent="0">
              <a:buNone/>
              <a:defRPr sz="1600" b="1"/>
            </a:lvl6pPr>
            <a:lvl7pPr marL="2742666" indent="0">
              <a:buNone/>
              <a:defRPr sz="1600" b="1"/>
            </a:lvl7pPr>
            <a:lvl8pPr marL="3199777" indent="0">
              <a:buNone/>
              <a:defRPr sz="1600" b="1"/>
            </a:lvl8pPr>
            <a:lvl9pPr marL="365688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12" indent="0">
              <a:buNone/>
              <a:defRPr sz="2000" b="1"/>
            </a:lvl2pPr>
            <a:lvl3pPr marL="914222" indent="0">
              <a:buNone/>
              <a:defRPr sz="1800" b="1"/>
            </a:lvl3pPr>
            <a:lvl4pPr marL="1371334" indent="0">
              <a:buNone/>
              <a:defRPr sz="1600" b="1"/>
            </a:lvl4pPr>
            <a:lvl5pPr marL="1828445" indent="0">
              <a:buNone/>
              <a:defRPr sz="1600" b="1"/>
            </a:lvl5pPr>
            <a:lvl6pPr marL="2285555" indent="0">
              <a:buNone/>
              <a:defRPr sz="1600" b="1"/>
            </a:lvl6pPr>
            <a:lvl7pPr marL="2742666" indent="0">
              <a:buNone/>
              <a:defRPr sz="1600" b="1"/>
            </a:lvl7pPr>
            <a:lvl8pPr marL="3199777" indent="0">
              <a:buNone/>
              <a:defRPr sz="1600" b="1"/>
            </a:lvl8pPr>
            <a:lvl9pPr marL="365688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fld id="{A5725E61-BE44-4023-8920-F8764EB666A2}" type="datetime1">
              <a:rPr lang="sr-Latn-CS" altLang="en-US">
                <a:solidFill>
                  <a:srgbClr val="000000"/>
                </a:solidFill>
              </a:rPr>
              <a:pPr/>
              <a:t>16.11.2017</a:t>
            </a:fld>
            <a:endParaRPr lang="sr-Latn-C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sr-Latn-C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4C31658B-58F3-425C-AEB7-A522CE41614A}" type="slidenum">
              <a:rPr lang="sr-Latn-CS" altLang="en-US">
                <a:solidFill>
                  <a:srgbClr val="000000"/>
                </a:solidFill>
              </a:rPr>
              <a:pPr/>
              <a:t>‹#›</a:t>
            </a:fld>
            <a:endParaRPr lang="sr-Latn-CS" altLang="en-US">
              <a:solidFill>
                <a:srgbClr val="000000"/>
              </a:solidFill>
            </a:endParaRPr>
          </a:p>
        </p:txBody>
      </p:sp>
    </p:spTree>
    <p:extLst>
      <p:ext uri="{BB962C8B-B14F-4D97-AF65-F5344CB8AC3E}">
        <p14:creationId xmlns:p14="http://schemas.microsoft.com/office/powerpoint/2010/main" val="2011508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solidFill>
                  <a:schemeClr val="tx1">
                    <a:tint val="75000"/>
                  </a:schemeClr>
                </a:solidFill>
              </a:defRPr>
            </a:lvl1pPr>
            <a:lvl2pPr marL="457112" indent="0">
              <a:buNone/>
              <a:defRPr sz="1800">
                <a:solidFill>
                  <a:schemeClr val="tx1">
                    <a:tint val="75000"/>
                  </a:schemeClr>
                </a:solidFill>
              </a:defRPr>
            </a:lvl2pPr>
            <a:lvl3pPr marL="914222" indent="0">
              <a:buNone/>
              <a:defRPr sz="1600">
                <a:solidFill>
                  <a:schemeClr val="tx1">
                    <a:tint val="75000"/>
                  </a:schemeClr>
                </a:solidFill>
              </a:defRPr>
            </a:lvl3pPr>
            <a:lvl4pPr marL="1371334" indent="0">
              <a:buNone/>
              <a:defRPr sz="1400">
                <a:solidFill>
                  <a:schemeClr val="tx1">
                    <a:tint val="75000"/>
                  </a:schemeClr>
                </a:solidFill>
              </a:defRPr>
            </a:lvl4pPr>
            <a:lvl5pPr marL="1828445" indent="0">
              <a:buNone/>
              <a:defRPr sz="1400">
                <a:solidFill>
                  <a:schemeClr val="tx1">
                    <a:tint val="75000"/>
                  </a:schemeClr>
                </a:solidFill>
              </a:defRPr>
            </a:lvl5pPr>
            <a:lvl6pPr marL="2285555" indent="0">
              <a:buNone/>
              <a:defRPr sz="1400">
                <a:solidFill>
                  <a:schemeClr val="tx1">
                    <a:tint val="75000"/>
                  </a:schemeClr>
                </a:solidFill>
              </a:defRPr>
            </a:lvl6pPr>
            <a:lvl7pPr marL="2742666" indent="0">
              <a:buNone/>
              <a:defRPr sz="1400">
                <a:solidFill>
                  <a:schemeClr val="tx1">
                    <a:tint val="75000"/>
                  </a:schemeClr>
                </a:solidFill>
              </a:defRPr>
            </a:lvl7pPr>
            <a:lvl8pPr marL="3199777" indent="0">
              <a:buNone/>
              <a:defRPr sz="1400">
                <a:solidFill>
                  <a:schemeClr val="tx1">
                    <a:tint val="75000"/>
                  </a:schemeClr>
                </a:solidFill>
              </a:defRPr>
            </a:lvl8pPr>
            <a:lvl9pPr marL="3656888"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1650417-54B2-4406-9FA6-0B6C076400A6}" type="datetimeFigureOut">
              <a:rPr lang="en-US" smtClean="0"/>
              <a:t>11/16/2017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32486F-BE5D-439E-B344-A8837C66BC08}" type="slidenum">
              <a:rPr lang="en-US" smtClean="0"/>
              <a:t>‹#›</a:t>
            </a:fld>
            <a:endParaRPr lang="en-US"/>
          </a:p>
        </p:txBody>
      </p:sp>
    </p:spTree>
    <p:extLst>
      <p:ext uri="{BB962C8B-B14F-4D97-AF65-F5344CB8AC3E}">
        <p14:creationId xmlns:p14="http://schemas.microsoft.com/office/powerpoint/2010/main" val="1761311750"/>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fld id="{2CB0532D-03F7-4C3A-809F-EA3EF0F57EB6}" type="datetime1">
              <a:rPr lang="sr-Latn-CS" altLang="en-US">
                <a:solidFill>
                  <a:srgbClr val="000000"/>
                </a:solidFill>
              </a:rPr>
              <a:pPr/>
              <a:t>16.11.2017</a:t>
            </a:fld>
            <a:endParaRPr lang="sr-Latn-C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sr-Latn-C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8FAE430B-A60D-4E33-94B4-440027777917}" type="slidenum">
              <a:rPr lang="sr-Latn-CS" altLang="en-US">
                <a:solidFill>
                  <a:srgbClr val="000000"/>
                </a:solidFill>
              </a:rPr>
              <a:pPr/>
              <a:t>‹#›</a:t>
            </a:fld>
            <a:endParaRPr lang="sr-Latn-CS" altLang="en-US">
              <a:solidFill>
                <a:srgbClr val="000000"/>
              </a:solidFill>
            </a:endParaRPr>
          </a:p>
        </p:txBody>
      </p:sp>
    </p:spTree>
    <p:extLst>
      <p:ext uri="{BB962C8B-B14F-4D97-AF65-F5344CB8AC3E}">
        <p14:creationId xmlns:p14="http://schemas.microsoft.com/office/powerpoint/2010/main" val="8477009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C2743402-F1E2-410D-BEE6-CABF2AEAE7A5}" type="datetime1">
              <a:rPr lang="sr-Latn-CS" altLang="en-US">
                <a:solidFill>
                  <a:srgbClr val="000000"/>
                </a:solidFill>
              </a:rPr>
              <a:pPr/>
              <a:t>16.11.2017</a:t>
            </a:fld>
            <a:endParaRPr lang="sr-Latn-C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sr-Latn-C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34F9DD6-A6C5-4A73-805C-8E1C73E2BFED}" type="slidenum">
              <a:rPr lang="sr-Latn-CS" altLang="en-US">
                <a:solidFill>
                  <a:srgbClr val="000000"/>
                </a:solidFill>
              </a:rPr>
              <a:pPr/>
              <a:t>‹#›</a:t>
            </a:fld>
            <a:endParaRPr lang="sr-Latn-CS" altLang="en-US">
              <a:solidFill>
                <a:srgbClr val="000000"/>
              </a:solidFill>
            </a:endParaRPr>
          </a:p>
        </p:txBody>
      </p:sp>
    </p:spTree>
    <p:extLst>
      <p:ext uri="{BB962C8B-B14F-4D97-AF65-F5344CB8AC3E}">
        <p14:creationId xmlns:p14="http://schemas.microsoft.com/office/powerpoint/2010/main" val="8244478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2"/>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12" indent="0">
              <a:buNone/>
              <a:defRPr sz="1200"/>
            </a:lvl2pPr>
            <a:lvl3pPr marL="914222" indent="0">
              <a:buNone/>
              <a:defRPr sz="1000"/>
            </a:lvl3pPr>
            <a:lvl4pPr marL="1371334" indent="0">
              <a:buNone/>
              <a:defRPr sz="900"/>
            </a:lvl4pPr>
            <a:lvl5pPr marL="1828445" indent="0">
              <a:buNone/>
              <a:defRPr sz="900"/>
            </a:lvl5pPr>
            <a:lvl6pPr marL="2285555" indent="0">
              <a:buNone/>
              <a:defRPr sz="900"/>
            </a:lvl6pPr>
            <a:lvl7pPr marL="2742666" indent="0">
              <a:buNone/>
              <a:defRPr sz="900"/>
            </a:lvl7pPr>
            <a:lvl8pPr marL="3199777" indent="0">
              <a:buNone/>
              <a:defRPr sz="900"/>
            </a:lvl8pPr>
            <a:lvl9pPr marL="365688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A5C85B72-6C4A-44CC-8866-4A2CE95D73D0}" type="datetime1">
              <a:rPr lang="sr-Latn-CS" altLang="en-US">
                <a:solidFill>
                  <a:srgbClr val="000000"/>
                </a:solidFill>
              </a:rPr>
              <a:pPr/>
              <a:t>16.11.2017</a:t>
            </a:fld>
            <a:endParaRPr lang="sr-Latn-C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sr-Latn-C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A3536D0-011F-4E37-951E-E026895542F8}" type="slidenum">
              <a:rPr lang="sr-Latn-CS" altLang="en-US">
                <a:solidFill>
                  <a:srgbClr val="000000"/>
                </a:solidFill>
              </a:rPr>
              <a:pPr/>
              <a:t>‹#›</a:t>
            </a:fld>
            <a:endParaRPr lang="sr-Latn-CS" altLang="en-US">
              <a:solidFill>
                <a:srgbClr val="000000"/>
              </a:solidFill>
            </a:endParaRPr>
          </a:p>
        </p:txBody>
      </p:sp>
    </p:spTree>
    <p:extLst>
      <p:ext uri="{BB962C8B-B14F-4D97-AF65-F5344CB8AC3E}">
        <p14:creationId xmlns:p14="http://schemas.microsoft.com/office/powerpoint/2010/main" val="39947740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12" indent="0">
              <a:buNone/>
              <a:defRPr sz="2800"/>
            </a:lvl2pPr>
            <a:lvl3pPr marL="914222" indent="0">
              <a:buNone/>
              <a:defRPr sz="2400"/>
            </a:lvl3pPr>
            <a:lvl4pPr marL="1371334" indent="0">
              <a:buNone/>
              <a:defRPr sz="2000"/>
            </a:lvl4pPr>
            <a:lvl5pPr marL="1828445" indent="0">
              <a:buNone/>
              <a:defRPr sz="2000"/>
            </a:lvl5pPr>
            <a:lvl6pPr marL="2285555" indent="0">
              <a:buNone/>
              <a:defRPr sz="2000"/>
            </a:lvl6pPr>
            <a:lvl7pPr marL="2742666" indent="0">
              <a:buNone/>
              <a:defRPr sz="2000"/>
            </a:lvl7pPr>
            <a:lvl8pPr marL="3199777" indent="0">
              <a:buNone/>
              <a:defRPr sz="2000"/>
            </a:lvl8pPr>
            <a:lvl9pPr marL="3656888"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12" indent="0">
              <a:buNone/>
              <a:defRPr sz="1200"/>
            </a:lvl2pPr>
            <a:lvl3pPr marL="914222" indent="0">
              <a:buNone/>
              <a:defRPr sz="1000"/>
            </a:lvl3pPr>
            <a:lvl4pPr marL="1371334" indent="0">
              <a:buNone/>
              <a:defRPr sz="900"/>
            </a:lvl4pPr>
            <a:lvl5pPr marL="1828445" indent="0">
              <a:buNone/>
              <a:defRPr sz="900"/>
            </a:lvl5pPr>
            <a:lvl6pPr marL="2285555" indent="0">
              <a:buNone/>
              <a:defRPr sz="900"/>
            </a:lvl6pPr>
            <a:lvl7pPr marL="2742666" indent="0">
              <a:buNone/>
              <a:defRPr sz="900"/>
            </a:lvl7pPr>
            <a:lvl8pPr marL="3199777" indent="0">
              <a:buNone/>
              <a:defRPr sz="900"/>
            </a:lvl8pPr>
            <a:lvl9pPr marL="365688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5A6792C-F9F5-49FF-8B96-F0C8E57258FA}" type="datetime1">
              <a:rPr lang="sr-Latn-CS" altLang="en-US">
                <a:solidFill>
                  <a:srgbClr val="000000"/>
                </a:solidFill>
              </a:rPr>
              <a:pPr/>
              <a:t>16.11.2017</a:t>
            </a:fld>
            <a:endParaRPr lang="sr-Latn-C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sr-Latn-C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7A8CEAB-E690-4BE2-8F86-777B172366BB}" type="slidenum">
              <a:rPr lang="sr-Latn-CS" altLang="en-US">
                <a:solidFill>
                  <a:srgbClr val="000000"/>
                </a:solidFill>
              </a:rPr>
              <a:pPr/>
              <a:t>‹#›</a:t>
            </a:fld>
            <a:endParaRPr lang="sr-Latn-CS" altLang="en-US">
              <a:solidFill>
                <a:srgbClr val="000000"/>
              </a:solidFill>
            </a:endParaRPr>
          </a:p>
        </p:txBody>
      </p:sp>
    </p:spTree>
    <p:extLst>
      <p:ext uri="{BB962C8B-B14F-4D97-AF65-F5344CB8AC3E}">
        <p14:creationId xmlns:p14="http://schemas.microsoft.com/office/powerpoint/2010/main" val="23889343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fld id="{3994C731-1DFE-4E08-919E-1C16A63B74A2}" type="datetime1">
              <a:rPr lang="sr-Latn-CS" altLang="en-US">
                <a:solidFill>
                  <a:srgbClr val="000000"/>
                </a:solidFill>
              </a:rPr>
              <a:pPr/>
              <a:t>16.11.2017</a:t>
            </a:fld>
            <a:endParaRPr lang="sr-Latn-C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sr-Latn-C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7331E29-E4BA-4849-982A-1D1F3FAB30D0}" type="slidenum">
              <a:rPr lang="sr-Latn-CS" altLang="en-US">
                <a:solidFill>
                  <a:srgbClr val="000000"/>
                </a:solidFill>
              </a:rPr>
              <a:pPr/>
              <a:t>‹#›</a:t>
            </a:fld>
            <a:endParaRPr lang="sr-Latn-CS" altLang="en-US">
              <a:solidFill>
                <a:srgbClr val="000000"/>
              </a:solidFill>
            </a:endParaRPr>
          </a:p>
        </p:txBody>
      </p:sp>
    </p:spTree>
    <p:extLst>
      <p:ext uri="{BB962C8B-B14F-4D97-AF65-F5344CB8AC3E}">
        <p14:creationId xmlns:p14="http://schemas.microsoft.com/office/powerpoint/2010/main" val="41141082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fld id="{4718CC0C-8852-421C-8AFD-170BBAA1696F}" type="datetime1">
              <a:rPr lang="sr-Latn-CS" altLang="en-US">
                <a:solidFill>
                  <a:srgbClr val="000000"/>
                </a:solidFill>
              </a:rPr>
              <a:pPr/>
              <a:t>16.11.2017</a:t>
            </a:fld>
            <a:endParaRPr lang="sr-Latn-C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sr-Latn-C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4CFC1B0-83E6-4BD4-B035-ED00C7C88F65}" type="slidenum">
              <a:rPr lang="sr-Latn-CS" altLang="en-US">
                <a:solidFill>
                  <a:srgbClr val="000000"/>
                </a:solidFill>
              </a:rPr>
              <a:pPr/>
              <a:t>‹#›</a:t>
            </a:fld>
            <a:endParaRPr lang="sr-Latn-CS" altLang="en-US">
              <a:solidFill>
                <a:srgbClr val="000000"/>
              </a:solidFill>
            </a:endParaRPr>
          </a:p>
        </p:txBody>
      </p:sp>
    </p:spTree>
    <p:extLst>
      <p:ext uri="{BB962C8B-B14F-4D97-AF65-F5344CB8AC3E}">
        <p14:creationId xmlns:p14="http://schemas.microsoft.com/office/powerpoint/2010/main" val="11658983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57200" y="1600204"/>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4"/>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457201" y="6248401"/>
            <a:ext cx="2133600" cy="457200"/>
          </a:xfrm>
        </p:spPr>
        <p:txBody>
          <a:bodyPr/>
          <a:lstStyle>
            <a:lvl1pPr>
              <a:defRPr/>
            </a:lvl1pPr>
          </a:lstStyle>
          <a:p>
            <a:fld id="{1576AF76-0BA2-4041-8D83-121732FE18C0}" type="datetime1">
              <a:rPr lang="sr-Latn-CS" altLang="en-US">
                <a:solidFill>
                  <a:srgbClr val="000000"/>
                </a:solidFill>
              </a:rPr>
              <a:pPr/>
              <a:t>16.11.2017</a:t>
            </a:fld>
            <a:endParaRPr lang="sr-Latn-CS" altLang="en-US">
              <a:solidFill>
                <a:srgbClr val="000000"/>
              </a:solidFill>
            </a:endParaRPr>
          </a:p>
        </p:txBody>
      </p:sp>
      <p:sp>
        <p:nvSpPr>
          <p:cNvPr id="6" name="Footer Placeholder 5"/>
          <p:cNvSpPr>
            <a:spLocks noGrp="1"/>
          </p:cNvSpPr>
          <p:nvPr>
            <p:ph type="ftr" sz="quarter" idx="11"/>
          </p:nvPr>
        </p:nvSpPr>
        <p:spPr>
          <a:xfrm>
            <a:off x="3124202" y="6248401"/>
            <a:ext cx="2895600" cy="457200"/>
          </a:xfrm>
        </p:spPr>
        <p:txBody>
          <a:bodyPr/>
          <a:lstStyle>
            <a:lvl1pPr>
              <a:defRPr/>
            </a:lvl1pPr>
          </a:lstStyle>
          <a:p>
            <a:endParaRPr lang="sr-Latn-CS" altLang="en-US">
              <a:solidFill>
                <a:srgbClr val="000000"/>
              </a:solidFill>
            </a:endParaRPr>
          </a:p>
        </p:txBody>
      </p:sp>
      <p:sp>
        <p:nvSpPr>
          <p:cNvPr id="7" name="Slide Number Placeholder 6"/>
          <p:cNvSpPr>
            <a:spLocks noGrp="1"/>
          </p:cNvSpPr>
          <p:nvPr>
            <p:ph type="sldNum" sz="quarter" idx="12"/>
          </p:nvPr>
        </p:nvSpPr>
        <p:spPr>
          <a:xfrm>
            <a:off x="6553200" y="6248401"/>
            <a:ext cx="2133600" cy="457200"/>
          </a:xfrm>
        </p:spPr>
        <p:txBody>
          <a:bodyPr/>
          <a:lstStyle>
            <a:lvl1pPr>
              <a:defRPr/>
            </a:lvl1pPr>
          </a:lstStyle>
          <a:p>
            <a:fld id="{A67853C5-C965-4FEE-AC72-64DE0CB90582}" type="slidenum">
              <a:rPr lang="sr-Latn-CS" altLang="en-US">
                <a:solidFill>
                  <a:srgbClr val="000000"/>
                </a:solidFill>
              </a:rPr>
              <a:pPr/>
              <a:t>‹#›</a:t>
            </a:fld>
            <a:endParaRPr lang="sr-Latn-CS" altLang="en-US">
              <a:solidFill>
                <a:srgbClr val="000000"/>
              </a:solidFill>
            </a:endParaRPr>
          </a:p>
        </p:txBody>
      </p:sp>
    </p:spTree>
    <p:extLst>
      <p:ext uri="{BB962C8B-B14F-4D97-AF65-F5344CB8AC3E}">
        <p14:creationId xmlns:p14="http://schemas.microsoft.com/office/powerpoint/2010/main" val="33466468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141315" name="Rectangle 3"/>
          <p:cNvSpPr>
            <a:spLocks noGrp="1" noChangeArrowheads="1"/>
          </p:cNvSpPr>
          <p:nvPr>
            <p:ph type="ctrTitle"/>
          </p:nvPr>
        </p:nvSpPr>
        <p:spPr>
          <a:xfrm>
            <a:off x="685800" y="2286000"/>
            <a:ext cx="7772400" cy="1143000"/>
          </a:xfrm>
          <a:noFill/>
        </p:spPr>
        <p:txBody>
          <a:bodyPr wrap="square"/>
          <a:lstStyle>
            <a:lvl1pPr marL="0" indent="193637" algn="ctr">
              <a:defRPr b="0"/>
            </a:lvl1pPr>
          </a:lstStyle>
          <a:p>
            <a:r>
              <a:rPr lang="de-DE"/>
              <a:t>Mastertitelformat bearbeiten</a:t>
            </a:r>
          </a:p>
        </p:txBody>
      </p:sp>
      <p:sp>
        <p:nvSpPr>
          <p:cNvPr id="141316" name="Rectangle 4"/>
          <p:cNvSpPr>
            <a:spLocks noGrp="1" noChangeArrowheads="1"/>
          </p:cNvSpPr>
          <p:nvPr>
            <p:ph type="subTitle" idx="1"/>
          </p:nvPr>
        </p:nvSpPr>
        <p:spPr>
          <a:xfrm>
            <a:off x="685800" y="3810000"/>
            <a:ext cx="7772400" cy="1524000"/>
          </a:xfrm>
          <a:ln w="9525">
            <a:noFill/>
          </a:ln>
        </p:spPr>
        <p:txBody>
          <a:bodyPr tIns="45710"/>
          <a:lstStyle>
            <a:lvl1pPr marL="0" indent="190463" algn="ctr">
              <a:buFont typeface="Webdings" charset="2"/>
              <a:buNone/>
              <a:defRPr sz="4000"/>
            </a:lvl1pPr>
          </a:lstStyle>
          <a:p>
            <a:r>
              <a:rPr lang="de-DE" dirty="0"/>
              <a:t>Master-Untertitelformat bearbeiten</a:t>
            </a:r>
          </a:p>
        </p:txBody>
      </p:sp>
    </p:spTree>
    <p:extLst>
      <p:ext uri="{BB962C8B-B14F-4D97-AF65-F5344CB8AC3E}">
        <p14:creationId xmlns:p14="http://schemas.microsoft.com/office/powerpoint/2010/main" val="21449377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smtClean="0"/>
              <a:t>Mastertitelformat bearbeiten</a:t>
            </a:r>
            <a:endParaRPr lang="de-DE"/>
          </a:p>
        </p:txBody>
      </p:sp>
      <p:sp>
        <p:nvSpPr>
          <p:cNvPr id="3" name="Inhaltsplatzhalter 2"/>
          <p:cNvSpPr>
            <a:spLocks noGrp="1"/>
          </p:cNvSpPr>
          <p:nvPr>
            <p:ph idx="1"/>
          </p:nvPr>
        </p:nvSpPr>
        <p:spPr/>
        <p:txBody>
          <a:bodyPr/>
          <a:lstStyle/>
          <a:p>
            <a:pPr lvl="0"/>
            <a:r>
              <a:rPr lang="de-AT" smtClean="0"/>
              <a:t>Mastertextformat bearbeiten</a:t>
            </a:r>
          </a:p>
          <a:p>
            <a:pPr lvl="1"/>
            <a:r>
              <a:rPr lang="de-AT" smtClean="0"/>
              <a:t>Zweite Ebene</a:t>
            </a:r>
          </a:p>
          <a:p>
            <a:pPr lvl="2"/>
            <a:r>
              <a:rPr lang="de-AT" smtClean="0"/>
              <a:t>Dritte Ebene</a:t>
            </a:r>
          </a:p>
          <a:p>
            <a:pPr lvl="3"/>
            <a:r>
              <a:rPr lang="de-AT" smtClean="0"/>
              <a:t>Vierte Ebene</a:t>
            </a:r>
          </a:p>
          <a:p>
            <a:pPr lvl="4"/>
            <a:r>
              <a:rPr lang="de-AT" smtClean="0"/>
              <a:t>Fünfte Ebene</a:t>
            </a:r>
            <a:endParaRPr lang="de-DE"/>
          </a:p>
        </p:txBody>
      </p:sp>
    </p:spTree>
    <p:extLst>
      <p:ext uri="{BB962C8B-B14F-4D97-AF65-F5344CB8AC3E}">
        <p14:creationId xmlns:p14="http://schemas.microsoft.com/office/powerpoint/2010/main" val="4552083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435" y="4406909"/>
            <a:ext cx="7772400" cy="1362075"/>
          </a:xfrm>
        </p:spPr>
        <p:txBody>
          <a:bodyPr anchor="t"/>
          <a:lstStyle>
            <a:lvl1pPr algn="l">
              <a:defRPr sz="4000" b="1" cap="all"/>
            </a:lvl1pPr>
          </a:lstStyle>
          <a:p>
            <a:r>
              <a:rPr lang="de-AT" smtClean="0"/>
              <a:t>Mastertitelformat bearbeiten</a:t>
            </a:r>
            <a:endParaRPr lang="de-DE"/>
          </a:p>
        </p:txBody>
      </p:sp>
      <p:sp>
        <p:nvSpPr>
          <p:cNvPr id="3" name="Textplatzhalter 2"/>
          <p:cNvSpPr>
            <a:spLocks noGrp="1"/>
          </p:cNvSpPr>
          <p:nvPr>
            <p:ph type="body" idx="1"/>
          </p:nvPr>
        </p:nvSpPr>
        <p:spPr>
          <a:xfrm>
            <a:off x="722435" y="2906721"/>
            <a:ext cx="7772400" cy="1500187"/>
          </a:xfrm>
        </p:spPr>
        <p:txBody>
          <a:bodyPr anchor="b"/>
          <a:lstStyle>
            <a:lvl1pPr marL="0" indent="0">
              <a:buNone/>
              <a:defRPr sz="2000"/>
            </a:lvl1pPr>
            <a:lvl2pPr marL="457112" indent="0">
              <a:buNone/>
              <a:defRPr sz="1800"/>
            </a:lvl2pPr>
            <a:lvl3pPr marL="914222" indent="0">
              <a:buNone/>
              <a:defRPr sz="1600"/>
            </a:lvl3pPr>
            <a:lvl4pPr marL="1371334" indent="0">
              <a:buNone/>
              <a:defRPr sz="1400"/>
            </a:lvl4pPr>
            <a:lvl5pPr marL="1828445" indent="0">
              <a:buNone/>
              <a:defRPr sz="1400"/>
            </a:lvl5pPr>
            <a:lvl6pPr marL="2285555" indent="0">
              <a:buNone/>
              <a:defRPr sz="1400"/>
            </a:lvl6pPr>
            <a:lvl7pPr marL="2742666" indent="0">
              <a:buNone/>
              <a:defRPr sz="1400"/>
            </a:lvl7pPr>
            <a:lvl8pPr marL="3199777" indent="0">
              <a:buNone/>
              <a:defRPr sz="1400"/>
            </a:lvl8pPr>
            <a:lvl9pPr marL="3656888" indent="0">
              <a:buNone/>
              <a:defRPr sz="1400"/>
            </a:lvl9pPr>
          </a:lstStyle>
          <a:p>
            <a:pPr lvl="0"/>
            <a:r>
              <a:rPr lang="de-AT" smtClean="0"/>
              <a:t>Mastertextformat bearbeiten</a:t>
            </a:r>
          </a:p>
        </p:txBody>
      </p:sp>
    </p:spTree>
    <p:extLst>
      <p:ext uri="{BB962C8B-B14F-4D97-AF65-F5344CB8AC3E}">
        <p14:creationId xmlns:p14="http://schemas.microsoft.com/office/powerpoint/2010/main" val="2180179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1650417-54B2-4406-9FA6-0B6C076400A6}" type="datetimeFigureOut">
              <a:rPr lang="en-US" smtClean="0"/>
              <a:t>11/16/2017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32486F-BE5D-439E-B344-A8837C66BC08}" type="slidenum">
              <a:rPr lang="en-US" smtClean="0"/>
              <a:t>‹#›</a:t>
            </a:fld>
            <a:endParaRPr lang="en-US"/>
          </a:p>
        </p:txBody>
      </p:sp>
    </p:spTree>
    <p:extLst>
      <p:ext uri="{BB962C8B-B14F-4D97-AF65-F5344CB8AC3E}">
        <p14:creationId xmlns:p14="http://schemas.microsoft.com/office/powerpoint/2010/main" val="33665524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smtClean="0"/>
              <a:t>Mastertitelformat bearbeiten</a:t>
            </a:r>
            <a:endParaRPr lang="de-DE"/>
          </a:p>
        </p:txBody>
      </p:sp>
      <p:sp>
        <p:nvSpPr>
          <p:cNvPr id="3" name="Inhaltsplatzhalter 2"/>
          <p:cNvSpPr>
            <a:spLocks noGrp="1"/>
          </p:cNvSpPr>
          <p:nvPr>
            <p:ph sz="half" idx="1"/>
          </p:nvPr>
        </p:nvSpPr>
        <p:spPr>
          <a:xfrm>
            <a:off x="562708" y="1676403"/>
            <a:ext cx="3938954" cy="4613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AT" smtClean="0"/>
              <a:t>Mastertextformat bearbeiten</a:t>
            </a:r>
          </a:p>
          <a:p>
            <a:pPr lvl="1"/>
            <a:r>
              <a:rPr lang="de-AT" smtClean="0"/>
              <a:t>Zweite Ebene</a:t>
            </a:r>
          </a:p>
          <a:p>
            <a:pPr lvl="2"/>
            <a:r>
              <a:rPr lang="de-AT" smtClean="0"/>
              <a:t>Dritte Ebene</a:t>
            </a:r>
          </a:p>
          <a:p>
            <a:pPr lvl="3"/>
            <a:r>
              <a:rPr lang="de-AT" smtClean="0"/>
              <a:t>Vierte Ebene</a:t>
            </a:r>
          </a:p>
          <a:p>
            <a:pPr lvl="4"/>
            <a:r>
              <a:rPr lang="de-AT" smtClean="0"/>
              <a:t>Fünfte Ebene</a:t>
            </a:r>
            <a:endParaRPr lang="de-DE"/>
          </a:p>
        </p:txBody>
      </p:sp>
      <p:sp>
        <p:nvSpPr>
          <p:cNvPr id="4" name="Inhaltsplatzhalter 3"/>
          <p:cNvSpPr>
            <a:spLocks noGrp="1"/>
          </p:cNvSpPr>
          <p:nvPr>
            <p:ph sz="half" idx="2"/>
          </p:nvPr>
        </p:nvSpPr>
        <p:spPr>
          <a:xfrm>
            <a:off x="4642339" y="1676403"/>
            <a:ext cx="3938954" cy="4613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AT" smtClean="0"/>
              <a:t>Mastertextformat bearbeiten</a:t>
            </a:r>
          </a:p>
          <a:p>
            <a:pPr lvl="1"/>
            <a:r>
              <a:rPr lang="de-AT" smtClean="0"/>
              <a:t>Zweite Ebene</a:t>
            </a:r>
          </a:p>
          <a:p>
            <a:pPr lvl="2"/>
            <a:r>
              <a:rPr lang="de-AT" smtClean="0"/>
              <a:t>Dritte Ebene</a:t>
            </a:r>
          </a:p>
          <a:p>
            <a:pPr lvl="3"/>
            <a:r>
              <a:rPr lang="de-AT" smtClean="0"/>
              <a:t>Vierte Ebene</a:t>
            </a:r>
          </a:p>
          <a:p>
            <a:pPr lvl="4"/>
            <a:r>
              <a:rPr lang="de-AT" smtClean="0"/>
              <a:t>Fünfte Ebene</a:t>
            </a:r>
            <a:endParaRPr lang="de-DE"/>
          </a:p>
        </p:txBody>
      </p:sp>
    </p:spTree>
    <p:extLst>
      <p:ext uri="{BB962C8B-B14F-4D97-AF65-F5344CB8AC3E}">
        <p14:creationId xmlns:p14="http://schemas.microsoft.com/office/powerpoint/2010/main" val="37124717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AT" smtClean="0"/>
              <a:t>Mastertitelformat bearbeiten</a:t>
            </a:r>
            <a:endParaRPr lang="de-DE"/>
          </a:p>
        </p:txBody>
      </p:sp>
      <p:sp>
        <p:nvSpPr>
          <p:cNvPr id="3" name="Textplatzhalter 2"/>
          <p:cNvSpPr>
            <a:spLocks noGrp="1"/>
          </p:cNvSpPr>
          <p:nvPr>
            <p:ph type="body" idx="1"/>
          </p:nvPr>
        </p:nvSpPr>
        <p:spPr>
          <a:xfrm>
            <a:off x="457201" y="1535113"/>
            <a:ext cx="4040066" cy="639762"/>
          </a:xfrm>
        </p:spPr>
        <p:txBody>
          <a:bodyPr anchor="b"/>
          <a:lstStyle>
            <a:lvl1pPr marL="0" indent="0">
              <a:buNone/>
              <a:defRPr sz="2400" b="1"/>
            </a:lvl1pPr>
            <a:lvl2pPr marL="457112" indent="0">
              <a:buNone/>
              <a:defRPr sz="2000" b="1"/>
            </a:lvl2pPr>
            <a:lvl3pPr marL="914222" indent="0">
              <a:buNone/>
              <a:defRPr sz="1800" b="1"/>
            </a:lvl3pPr>
            <a:lvl4pPr marL="1371334" indent="0">
              <a:buNone/>
              <a:defRPr sz="1600" b="1"/>
            </a:lvl4pPr>
            <a:lvl5pPr marL="1828445" indent="0">
              <a:buNone/>
              <a:defRPr sz="1600" b="1"/>
            </a:lvl5pPr>
            <a:lvl6pPr marL="2285555" indent="0">
              <a:buNone/>
              <a:defRPr sz="1600" b="1"/>
            </a:lvl6pPr>
            <a:lvl7pPr marL="2742666" indent="0">
              <a:buNone/>
              <a:defRPr sz="1600" b="1"/>
            </a:lvl7pPr>
            <a:lvl8pPr marL="3199777" indent="0">
              <a:buNone/>
              <a:defRPr sz="1600" b="1"/>
            </a:lvl8pPr>
            <a:lvl9pPr marL="3656888" indent="0">
              <a:buNone/>
              <a:defRPr sz="1600" b="1"/>
            </a:lvl9pPr>
          </a:lstStyle>
          <a:p>
            <a:pPr lvl="0"/>
            <a:r>
              <a:rPr lang="de-AT" smtClean="0"/>
              <a:t>Mastertextformat bearbeiten</a:t>
            </a:r>
          </a:p>
        </p:txBody>
      </p:sp>
      <p:sp>
        <p:nvSpPr>
          <p:cNvPr id="4" name="Inhaltsplatzhalter 3"/>
          <p:cNvSpPr>
            <a:spLocks noGrp="1"/>
          </p:cNvSpPr>
          <p:nvPr>
            <p:ph sz="half" idx="2"/>
          </p:nvPr>
        </p:nvSpPr>
        <p:spPr>
          <a:xfrm>
            <a:off x="457201" y="2174875"/>
            <a:ext cx="404006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AT" smtClean="0"/>
              <a:t>Mastertextformat bearbeiten</a:t>
            </a:r>
          </a:p>
          <a:p>
            <a:pPr lvl="1"/>
            <a:r>
              <a:rPr lang="de-AT" smtClean="0"/>
              <a:t>Zweite Ebene</a:t>
            </a:r>
          </a:p>
          <a:p>
            <a:pPr lvl="2"/>
            <a:r>
              <a:rPr lang="de-AT" smtClean="0"/>
              <a:t>Dritte Ebene</a:t>
            </a:r>
          </a:p>
          <a:p>
            <a:pPr lvl="3"/>
            <a:r>
              <a:rPr lang="de-AT" smtClean="0"/>
              <a:t>Vierte Ebene</a:t>
            </a:r>
          </a:p>
          <a:p>
            <a:pPr lvl="4"/>
            <a:r>
              <a:rPr lang="de-AT" smtClean="0"/>
              <a:t>Fünfte Ebene</a:t>
            </a:r>
            <a:endParaRPr lang="de-DE"/>
          </a:p>
        </p:txBody>
      </p:sp>
      <p:sp>
        <p:nvSpPr>
          <p:cNvPr id="5" name="Textplatzhalter 4"/>
          <p:cNvSpPr>
            <a:spLocks noGrp="1"/>
          </p:cNvSpPr>
          <p:nvPr>
            <p:ph type="body" sz="quarter" idx="3"/>
          </p:nvPr>
        </p:nvSpPr>
        <p:spPr>
          <a:xfrm>
            <a:off x="4645273" y="1535113"/>
            <a:ext cx="4041531" cy="639762"/>
          </a:xfrm>
        </p:spPr>
        <p:txBody>
          <a:bodyPr anchor="b"/>
          <a:lstStyle>
            <a:lvl1pPr marL="0" indent="0">
              <a:buNone/>
              <a:defRPr sz="2400" b="1"/>
            </a:lvl1pPr>
            <a:lvl2pPr marL="457112" indent="0">
              <a:buNone/>
              <a:defRPr sz="2000" b="1"/>
            </a:lvl2pPr>
            <a:lvl3pPr marL="914222" indent="0">
              <a:buNone/>
              <a:defRPr sz="1800" b="1"/>
            </a:lvl3pPr>
            <a:lvl4pPr marL="1371334" indent="0">
              <a:buNone/>
              <a:defRPr sz="1600" b="1"/>
            </a:lvl4pPr>
            <a:lvl5pPr marL="1828445" indent="0">
              <a:buNone/>
              <a:defRPr sz="1600" b="1"/>
            </a:lvl5pPr>
            <a:lvl6pPr marL="2285555" indent="0">
              <a:buNone/>
              <a:defRPr sz="1600" b="1"/>
            </a:lvl6pPr>
            <a:lvl7pPr marL="2742666" indent="0">
              <a:buNone/>
              <a:defRPr sz="1600" b="1"/>
            </a:lvl7pPr>
            <a:lvl8pPr marL="3199777" indent="0">
              <a:buNone/>
              <a:defRPr sz="1600" b="1"/>
            </a:lvl8pPr>
            <a:lvl9pPr marL="3656888" indent="0">
              <a:buNone/>
              <a:defRPr sz="1600" b="1"/>
            </a:lvl9pPr>
          </a:lstStyle>
          <a:p>
            <a:pPr lvl="0"/>
            <a:r>
              <a:rPr lang="de-AT" smtClean="0"/>
              <a:t>Mastertextformat bearbeiten</a:t>
            </a:r>
          </a:p>
        </p:txBody>
      </p:sp>
      <p:sp>
        <p:nvSpPr>
          <p:cNvPr id="6" name="Inhaltsplatzhalter 5"/>
          <p:cNvSpPr>
            <a:spLocks noGrp="1"/>
          </p:cNvSpPr>
          <p:nvPr>
            <p:ph sz="quarter" idx="4"/>
          </p:nvPr>
        </p:nvSpPr>
        <p:spPr>
          <a:xfrm>
            <a:off x="4645273" y="2174875"/>
            <a:ext cx="404153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AT" smtClean="0"/>
              <a:t>Mastertextformat bearbeiten</a:t>
            </a:r>
          </a:p>
          <a:p>
            <a:pPr lvl="1"/>
            <a:r>
              <a:rPr lang="de-AT" smtClean="0"/>
              <a:t>Zweite Ebene</a:t>
            </a:r>
          </a:p>
          <a:p>
            <a:pPr lvl="2"/>
            <a:r>
              <a:rPr lang="de-AT" smtClean="0"/>
              <a:t>Dritte Ebene</a:t>
            </a:r>
          </a:p>
          <a:p>
            <a:pPr lvl="3"/>
            <a:r>
              <a:rPr lang="de-AT" smtClean="0"/>
              <a:t>Vierte Ebene</a:t>
            </a:r>
          </a:p>
          <a:p>
            <a:pPr lvl="4"/>
            <a:r>
              <a:rPr lang="de-AT" smtClean="0"/>
              <a:t>Fünfte Ebene</a:t>
            </a:r>
            <a:endParaRPr lang="de-DE"/>
          </a:p>
        </p:txBody>
      </p:sp>
    </p:spTree>
    <p:extLst>
      <p:ext uri="{BB962C8B-B14F-4D97-AF65-F5344CB8AC3E}">
        <p14:creationId xmlns:p14="http://schemas.microsoft.com/office/powerpoint/2010/main" val="30327914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smtClean="0"/>
              <a:t>Mastertitelformat bearbeiten</a:t>
            </a:r>
            <a:endParaRPr lang="de-DE"/>
          </a:p>
        </p:txBody>
      </p:sp>
    </p:spTree>
    <p:extLst>
      <p:ext uri="{BB962C8B-B14F-4D97-AF65-F5344CB8AC3E}">
        <p14:creationId xmlns:p14="http://schemas.microsoft.com/office/powerpoint/2010/main" val="21410512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69328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2"/>
            <a:ext cx="3008435" cy="1162050"/>
          </a:xfrm>
        </p:spPr>
        <p:txBody>
          <a:bodyPr anchor="b"/>
          <a:lstStyle>
            <a:lvl1pPr algn="l">
              <a:defRPr sz="2000" b="1"/>
            </a:lvl1pPr>
          </a:lstStyle>
          <a:p>
            <a:r>
              <a:rPr lang="de-AT" smtClean="0"/>
              <a:t>Mastertitelformat bearbeiten</a:t>
            </a:r>
            <a:endParaRPr lang="de-DE"/>
          </a:p>
        </p:txBody>
      </p:sp>
      <p:sp>
        <p:nvSpPr>
          <p:cNvPr id="3" name="Inhaltsplatzhalter 2"/>
          <p:cNvSpPr>
            <a:spLocks noGrp="1"/>
          </p:cNvSpPr>
          <p:nvPr>
            <p:ph idx="1"/>
          </p:nvPr>
        </p:nvSpPr>
        <p:spPr>
          <a:xfrm>
            <a:off x="3575538" y="273053"/>
            <a:ext cx="511126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AT" smtClean="0"/>
              <a:t>Mastertextformat bearbeiten</a:t>
            </a:r>
          </a:p>
          <a:p>
            <a:pPr lvl="1"/>
            <a:r>
              <a:rPr lang="de-AT" smtClean="0"/>
              <a:t>Zweite Ebene</a:t>
            </a:r>
          </a:p>
          <a:p>
            <a:pPr lvl="2"/>
            <a:r>
              <a:rPr lang="de-AT" smtClean="0"/>
              <a:t>Dritte Ebene</a:t>
            </a:r>
          </a:p>
          <a:p>
            <a:pPr lvl="3"/>
            <a:r>
              <a:rPr lang="de-AT" smtClean="0"/>
              <a:t>Vierte Ebene</a:t>
            </a:r>
          </a:p>
          <a:p>
            <a:pPr lvl="4"/>
            <a:r>
              <a:rPr lang="de-AT" smtClean="0"/>
              <a:t>Fünfte Ebene</a:t>
            </a:r>
            <a:endParaRPr lang="de-DE"/>
          </a:p>
        </p:txBody>
      </p:sp>
      <p:sp>
        <p:nvSpPr>
          <p:cNvPr id="4" name="Textplatzhalter 3"/>
          <p:cNvSpPr>
            <a:spLocks noGrp="1"/>
          </p:cNvSpPr>
          <p:nvPr>
            <p:ph type="body" sz="half" idx="2"/>
          </p:nvPr>
        </p:nvSpPr>
        <p:spPr>
          <a:xfrm>
            <a:off x="457200" y="1435102"/>
            <a:ext cx="3008435" cy="4691063"/>
          </a:xfrm>
        </p:spPr>
        <p:txBody>
          <a:bodyPr/>
          <a:lstStyle>
            <a:lvl1pPr marL="0" indent="0">
              <a:buNone/>
              <a:defRPr sz="1400"/>
            </a:lvl1pPr>
            <a:lvl2pPr marL="457112" indent="0">
              <a:buNone/>
              <a:defRPr sz="1200"/>
            </a:lvl2pPr>
            <a:lvl3pPr marL="914222" indent="0">
              <a:buNone/>
              <a:defRPr sz="1000"/>
            </a:lvl3pPr>
            <a:lvl4pPr marL="1371334" indent="0">
              <a:buNone/>
              <a:defRPr sz="900"/>
            </a:lvl4pPr>
            <a:lvl5pPr marL="1828445" indent="0">
              <a:buNone/>
              <a:defRPr sz="900"/>
            </a:lvl5pPr>
            <a:lvl6pPr marL="2285555" indent="0">
              <a:buNone/>
              <a:defRPr sz="900"/>
            </a:lvl6pPr>
            <a:lvl7pPr marL="2742666" indent="0">
              <a:buNone/>
              <a:defRPr sz="900"/>
            </a:lvl7pPr>
            <a:lvl8pPr marL="3199777" indent="0">
              <a:buNone/>
              <a:defRPr sz="900"/>
            </a:lvl8pPr>
            <a:lvl9pPr marL="3656888" indent="0">
              <a:buNone/>
              <a:defRPr sz="900"/>
            </a:lvl9pPr>
          </a:lstStyle>
          <a:p>
            <a:pPr lvl="0"/>
            <a:r>
              <a:rPr lang="de-AT" smtClean="0"/>
              <a:t>Mastertextformat bearbeiten</a:t>
            </a:r>
          </a:p>
        </p:txBody>
      </p:sp>
    </p:spTree>
    <p:extLst>
      <p:ext uri="{BB962C8B-B14F-4D97-AF65-F5344CB8AC3E}">
        <p14:creationId xmlns:p14="http://schemas.microsoft.com/office/powerpoint/2010/main" val="23884480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166" y="4800600"/>
            <a:ext cx="5486400" cy="566738"/>
          </a:xfrm>
        </p:spPr>
        <p:txBody>
          <a:bodyPr anchor="b"/>
          <a:lstStyle>
            <a:lvl1pPr algn="l">
              <a:defRPr sz="2000" b="1"/>
            </a:lvl1pPr>
          </a:lstStyle>
          <a:p>
            <a:r>
              <a:rPr lang="de-AT" smtClean="0"/>
              <a:t>Mastertitelformat bearbeiten</a:t>
            </a:r>
            <a:endParaRPr lang="de-DE"/>
          </a:p>
        </p:txBody>
      </p:sp>
      <p:sp>
        <p:nvSpPr>
          <p:cNvPr id="3" name="Bildplatzhalter 2"/>
          <p:cNvSpPr>
            <a:spLocks noGrp="1"/>
          </p:cNvSpPr>
          <p:nvPr>
            <p:ph type="pic" idx="1"/>
          </p:nvPr>
        </p:nvSpPr>
        <p:spPr>
          <a:xfrm>
            <a:off x="1792166" y="612775"/>
            <a:ext cx="5486400" cy="4114800"/>
          </a:xfrm>
        </p:spPr>
        <p:txBody>
          <a:bodyPr/>
          <a:lstStyle>
            <a:lvl1pPr marL="0" indent="0">
              <a:buNone/>
              <a:defRPr sz="3200"/>
            </a:lvl1pPr>
            <a:lvl2pPr marL="457112" indent="0">
              <a:buNone/>
              <a:defRPr sz="2800"/>
            </a:lvl2pPr>
            <a:lvl3pPr marL="914222" indent="0">
              <a:buNone/>
              <a:defRPr sz="2400"/>
            </a:lvl3pPr>
            <a:lvl4pPr marL="1371334" indent="0">
              <a:buNone/>
              <a:defRPr sz="2000"/>
            </a:lvl4pPr>
            <a:lvl5pPr marL="1828445" indent="0">
              <a:buNone/>
              <a:defRPr sz="2000"/>
            </a:lvl5pPr>
            <a:lvl6pPr marL="2285555" indent="0">
              <a:buNone/>
              <a:defRPr sz="2000"/>
            </a:lvl6pPr>
            <a:lvl7pPr marL="2742666" indent="0">
              <a:buNone/>
              <a:defRPr sz="2000"/>
            </a:lvl7pPr>
            <a:lvl8pPr marL="3199777" indent="0">
              <a:buNone/>
              <a:defRPr sz="2000"/>
            </a:lvl8pPr>
            <a:lvl9pPr marL="3656888" indent="0">
              <a:buNone/>
              <a:defRPr sz="2000"/>
            </a:lvl9pPr>
          </a:lstStyle>
          <a:p>
            <a:pPr lvl="0"/>
            <a:endParaRPr lang="de-DE" noProof="0" smtClean="0"/>
          </a:p>
        </p:txBody>
      </p:sp>
      <p:sp>
        <p:nvSpPr>
          <p:cNvPr id="4" name="Textplatzhalter 3"/>
          <p:cNvSpPr>
            <a:spLocks noGrp="1"/>
          </p:cNvSpPr>
          <p:nvPr>
            <p:ph type="body" sz="half" idx="2"/>
          </p:nvPr>
        </p:nvSpPr>
        <p:spPr>
          <a:xfrm>
            <a:off x="1792166" y="5367338"/>
            <a:ext cx="5486400" cy="804862"/>
          </a:xfrm>
        </p:spPr>
        <p:txBody>
          <a:bodyPr/>
          <a:lstStyle>
            <a:lvl1pPr marL="0" indent="0">
              <a:buNone/>
              <a:defRPr sz="1400"/>
            </a:lvl1pPr>
            <a:lvl2pPr marL="457112" indent="0">
              <a:buNone/>
              <a:defRPr sz="1200"/>
            </a:lvl2pPr>
            <a:lvl3pPr marL="914222" indent="0">
              <a:buNone/>
              <a:defRPr sz="1000"/>
            </a:lvl3pPr>
            <a:lvl4pPr marL="1371334" indent="0">
              <a:buNone/>
              <a:defRPr sz="900"/>
            </a:lvl4pPr>
            <a:lvl5pPr marL="1828445" indent="0">
              <a:buNone/>
              <a:defRPr sz="900"/>
            </a:lvl5pPr>
            <a:lvl6pPr marL="2285555" indent="0">
              <a:buNone/>
              <a:defRPr sz="900"/>
            </a:lvl6pPr>
            <a:lvl7pPr marL="2742666" indent="0">
              <a:buNone/>
              <a:defRPr sz="900"/>
            </a:lvl7pPr>
            <a:lvl8pPr marL="3199777" indent="0">
              <a:buNone/>
              <a:defRPr sz="900"/>
            </a:lvl8pPr>
            <a:lvl9pPr marL="3656888" indent="0">
              <a:buNone/>
              <a:defRPr sz="900"/>
            </a:lvl9pPr>
          </a:lstStyle>
          <a:p>
            <a:pPr lvl="0"/>
            <a:r>
              <a:rPr lang="de-AT" smtClean="0"/>
              <a:t>Mastertextformat bearbeiten</a:t>
            </a:r>
          </a:p>
        </p:txBody>
      </p:sp>
    </p:spTree>
    <p:extLst>
      <p:ext uri="{BB962C8B-B14F-4D97-AF65-F5344CB8AC3E}">
        <p14:creationId xmlns:p14="http://schemas.microsoft.com/office/powerpoint/2010/main" val="1369614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smtClean="0"/>
              <a:t>Mastertitelformat bearbeiten</a:t>
            </a:r>
            <a:endParaRPr lang="de-DE"/>
          </a:p>
        </p:txBody>
      </p:sp>
      <p:sp>
        <p:nvSpPr>
          <p:cNvPr id="3" name="Vertikaler Textplatzhalter 2"/>
          <p:cNvSpPr>
            <a:spLocks noGrp="1"/>
          </p:cNvSpPr>
          <p:nvPr>
            <p:ph type="body" orient="vert" idx="1"/>
          </p:nvPr>
        </p:nvSpPr>
        <p:spPr/>
        <p:txBody>
          <a:bodyPr vert="eaVert"/>
          <a:lstStyle/>
          <a:p>
            <a:pPr lvl="0"/>
            <a:r>
              <a:rPr lang="de-AT" smtClean="0"/>
              <a:t>Mastertextformat bearbeiten</a:t>
            </a:r>
          </a:p>
          <a:p>
            <a:pPr lvl="1"/>
            <a:r>
              <a:rPr lang="de-AT" smtClean="0"/>
              <a:t>Zweite Ebene</a:t>
            </a:r>
          </a:p>
          <a:p>
            <a:pPr lvl="2"/>
            <a:r>
              <a:rPr lang="de-AT" smtClean="0"/>
              <a:t>Dritte Ebene</a:t>
            </a:r>
          </a:p>
          <a:p>
            <a:pPr lvl="3"/>
            <a:r>
              <a:rPr lang="de-AT" smtClean="0"/>
              <a:t>Vierte Ebene</a:t>
            </a:r>
          </a:p>
          <a:p>
            <a:pPr lvl="4"/>
            <a:r>
              <a:rPr lang="de-AT" smtClean="0"/>
              <a:t>Fünfte Ebene</a:t>
            </a:r>
            <a:endParaRPr lang="de-DE"/>
          </a:p>
        </p:txBody>
      </p:sp>
    </p:spTree>
    <p:extLst>
      <p:ext uri="{BB962C8B-B14F-4D97-AF65-F5344CB8AC3E}">
        <p14:creationId xmlns:p14="http://schemas.microsoft.com/office/powerpoint/2010/main" val="696707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76647" y="762003"/>
            <a:ext cx="2004646" cy="5527675"/>
          </a:xfrm>
        </p:spPr>
        <p:txBody>
          <a:bodyPr vert="eaVert"/>
          <a:lstStyle/>
          <a:p>
            <a:r>
              <a:rPr lang="de-AT" smtClean="0"/>
              <a:t>Mastertitelformat bearbeiten</a:t>
            </a:r>
            <a:endParaRPr lang="de-DE"/>
          </a:p>
        </p:txBody>
      </p:sp>
      <p:sp>
        <p:nvSpPr>
          <p:cNvPr id="3" name="Vertikaler Textplatzhalter 2"/>
          <p:cNvSpPr>
            <a:spLocks noGrp="1"/>
          </p:cNvSpPr>
          <p:nvPr>
            <p:ph type="body" orient="vert" idx="1"/>
          </p:nvPr>
        </p:nvSpPr>
        <p:spPr>
          <a:xfrm>
            <a:off x="562707" y="762003"/>
            <a:ext cx="5873262" cy="5527675"/>
          </a:xfrm>
        </p:spPr>
        <p:txBody>
          <a:bodyPr vert="eaVert"/>
          <a:lstStyle/>
          <a:p>
            <a:pPr lvl="0"/>
            <a:r>
              <a:rPr lang="de-AT" smtClean="0"/>
              <a:t>Mastertextformat bearbeiten</a:t>
            </a:r>
          </a:p>
          <a:p>
            <a:pPr lvl="1"/>
            <a:r>
              <a:rPr lang="de-AT" smtClean="0"/>
              <a:t>Zweite Ebene</a:t>
            </a:r>
          </a:p>
          <a:p>
            <a:pPr lvl="2"/>
            <a:r>
              <a:rPr lang="de-AT" smtClean="0"/>
              <a:t>Dritte Ebene</a:t>
            </a:r>
          </a:p>
          <a:p>
            <a:pPr lvl="3"/>
            <a:r>
              <a:rPr lang="de-AT" smtClean="0"/>
              <a:t>Vierte Ebene</a:t>
            </a:r>
          </a:p>
          <a:p>
            <a:pPr lvl="4"/>
            <a:r>
              <a:rPr lang="de-AT" smtClean="0"/>
              <a:t>Fünfte Ebene</a:t>
            </a:r>
            <a:endParaRPr lang="de-DE"/>
          </a:p>
        </p:txBody>
      </p:sp>
    </p:spTree>
    <p:extLst>
      <p:ext uri="{BB962C8B-B14F-4D97-AF65-F5344CB8AC3E}">
        <p14:creationId xmlns:p14="http://schemas.microsoft.com/office/powerpoint/2010/main" val="28022517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itle page">
    <p:spTree>
      <p:nvGrpSpPr>
        <p:cNvPr id="1" name=""/>
        <p:cNvGrpSpPr/>
        <p:nvPr/>
      </p:nvGrpSpPr>
      <p:grpSpPr>
        <a:xfrm>
          <a:off x="0" y="0"/>
          <a:ext cx="0" cy="0"/>
          <a:chOff x="0" y="0"/>
          <a:chExt cx="0" cy="0"/>
        </a:xfrm>
      </p:grpSpPr>
      <p:sp>
        <p:nvSpPr>
          <p:cNvPr id="8" name="Rectangle 15"/>
          <p:cNvSpPr>
            <a:spLocks noChangeArrowheads="1"/>
          </p:cNvSpPr>
          <p:nvPr/>
        </p:nvSpPr>
        <p:spPr bwMode="auto">
          <a:xfrm>
            <a:off x="8626475" y="517526"/>
            <a:ext cx="184694" cy="461645"/>
          </a:xfrm>
          <a:prstGeom prst="rect">
            <a:avLst/>
          </a:prstGeom>
          <a:noFill/>
          <a:ln>
            <a:noFill/>
          </a:ln>
          <a:extLst/>
        </p:spPr>
        <p:txBody>
          <a:bodyPr wrap="none" lIns="91422" tIns="45710" rIns="91422" bIns="45710">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fontAlgn="base" hangingPunct="1">
              <a:spcBef>
                <a:spcPct val="0"/>
              </a:spcBef>
              <a:spcAft>
                <a:spcPct val="0"/>
              </a:spcAft>
              <a:defRPr/>
            </a:pPr>
            <a:endParaRPr lang="x-none" altLang="x-none" smtClean="0">
              <a:solidFill>
                <a:srgbClr val="000000"/>
              </a:solidFill>
              <a:cs typeface="ＭＳ Ｐゴシック" charset="0"/>
            </a:endParaRPr>
          </a:p>
        </p:txBody>
      </p:sp>
      <p:sp>
        <p:nvSpPr>
          <p:cNvPr id="18" name="Picture Placeholder 9"/>
          <p:cNvSpPr>
            <a:spLocks noGrp="1"/>
          </p:cNvSpPr>
          <p:nvPr>
            <p:ph type="pic" sz="quarter" idx="13"/>
          </p:nvPr>
        </p:nvSpPr>
        <p:spPr>
          <a:xfrm>
            <a:off x="0" y="4495800"/>
            <a:ext cx="3017520" cy="2377440"/>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none"/>
        </p:style>
        <p:txBody>
          <a:bodyPr vert="horz" lIns="91422" tIns="45710" rIns="91422" bIns="45710"/>
          <a:lstStyle>
            <a:lvl1pPr marL="0" indent="0">
              <a:buNone/>
              <a:defRPr sz="1200">
                <a:ln>
                  <a:noFill/>
                </a:ln>
                <a:noFill/>
                <a:effectLst/>
                <a:latin typeface="Myriad Pro"/>
              </a:defRPr>
            </a:lvl1pPr>
          </a:lstStyle>
          <a:p>
            <a:pPr lvl="0"/>
            <a:r>
              <a:rPr lang="en-US" noProof="0" smtClean="0"/>
              <a:t>Click icon to add picture</a:t>
            </a:r>
            <a:endParaRPr lang="en-US" noProof="0" dirty="0"/>
          </a:p>
        </p:txBody>
      </p:sp>
      <p:sp>
        <p:nvSpPr>
          <p:cNvPr id="24" name="Picture Placeholder 9"/>
          <p:cNvSpPr>
            <a:spLocks noGrp="1"/>
          </p:cNvSpPr>
          <p:nvPr>
            <p:ph type="pic" sz="quarter" idx="14"/>
          </p:nvPr>
        </p:nvSpPr>
        <p:spPr>
          <a:xfrm>
            <a:off x="3063240" y="4495800"/>
            <a:ext cx="3017520" cy="2377440"/>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none"/>
        </p:style>
        <p:txBody>
          <a:bodyPr vert="horz" lIns="91422" tIns="45710" rIns="91422" bIns="45710"/>
          <a:lstStyle>
            <a:lvl1pPr marL="0" indent="0">
              <a:buNone/>
              <a:defRPr sz="1200">
                <a:ln>
                  <a:noFill/>
                </a:ln>
                <a:noFill/>
                <a:effectLst/>
                <a:latin typeface="Myriad Pro"/>
              </a:defRPr>
            </a:lvl1pPr>
          </a:lstStyle>
          <a:p>
            <a:pPr lvl="0"/>
            <a:r>
              <a:rPr lang="en-US" noProof="0" smtClean="0"/>
              <a:t>Click icon to add picture</a:t>
            </a:r>
            <a:endParaRPr lang="en-US" noProof="0" dirty="0"/>
          </a:p>
        </p:txBody>
      </p:sp>
      <p:sp>
        <p:nvSpPr>
          <p:cNvPr id="25" name="Picture Placeholder 9"/>
          <p:cNvSpPr>
            <a:spLocks noGrp="1"/>
          </p:cNvSpPr>
          <p:nvPr>
            <p:ph type="pic" sz="quarter" idx="15"/>
          </p:nvPr>
        </p:nvSpPr>
        <p:spPr>
          <a:xfrm>
            <a:off x="6126480" y="4495800"/>
            <a:ext cx="3017520" cy="2377440"/>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none"/>
        </p:style>
        <p:txBody>
          <a:bodyPr vert="horz" lIns="91422" tIns="45710" rIns="91422" bIns="45710"/>
          <a:lstStyle>
            <a:lvl1pPr marL="0" indent="0">
              <a:buNone/>
              <a:defRPr sz="1200">
                <a:ln>
                  <a:noFill/>
                </a:ln>
                <a:noFill/>
                <a:effectLst/>
                <a:latin typeface="Myriad Pro"/>
              </a:defRPr>
            </a:lvl1pPr>
          </a:lstStyle>
          <a:p>
            <a:pPr lvl="0"/>
            <a:r>
              <a:rPr lang="en-US" noProof="0" smtClean="0"/>
              <a:t>Click icon to add picture</a:t>
            </a:r>
            <a:endParaRPr lang="en-US" noProof="0" dirty="0"/>
          </a:p>
        </p:txBody>
      </p:sp>
      <p:sp>
        <p:nvSpPr>
          <p:cNvPr id="35" name="Text Placeholder 33"/>
          <p:cNvSpPr>
            <a:spLocks noGrp="1"/>
          </p:cNvSpPr>
          <p:nvPr>
            <p:ph type="body" sz="quarter" idx="17"/>
          </p:nvPr>
        </p:nvSpPr>
        <p:spPr>
          <a:xfrm>
            <a:off x="533400" y="2209800"/>
            <a:ext cx="7848600" cy="762000"/>
          </a:xfrm>
          <a:prstGeom prst="rect">
            <a:avLst/>
          </a:prstGeom>
        </p:spPr>
        <p:txBody>
          <a:bodyPr vert="horz" lIns="91422" tIns="45710" rIns="91422" bIns="45710"/>
          <a:lstStyle>
            <a:lvl1pPr marL="0" indent="0">
              <a:buNone/>
              <a:defRPr sz="4000" b="1" i="0">
                <a:solidFill>
                  <a:srgbClr val="003399"/>
                </a:solidFill>
                <a:latin typeface="Myriad Pro"/>
              </a:defRPr>
            </a:lvl1pPr>
            <a:lvl2pPr>
              <a:defRPr sz="4000">
                <a:latin typeface="Myriad Pro"/>
              </a:defRPr>
            </a:lvl2pPr>
            <a:lvl3pPr>
              <a:defRPr sz="4000">
                <a:latin typeface="Myriad Pro"/>
              </a:defRPr>
            </a:lvl3pPr>
            <a:lvl4pPr>
              <a:defRPr sz="4000">
                <a:latin typeface="Myriad Pro"/>
              </a:defRPr>
            </a:lvl4pPr>
            <a:lvl5pPr>
              <a:defRPr sz="4000">
                <a:latin typeface="Myriad Pro"/>
              </a:defRPr>
            </a:lvl5pPr>
          </a:lstStyle>
          <a:p>
            <a:pPr lvl="0"/>
            <a:r>
              <a:rPr lang="en-US" smtClean="0"/>
              <a:t>Click to edit Master text styles</a:t>
            </a:r>
          </a:p>
        </p:txBody>
      </p:sp>
      <p:sp>
        <p:nvSpPr>
          <p:cNvPr id="42" name="Text Placeholder 33"/>
          <p:cNvSpPr>
            <a:spLocks noGrp="1"/>
          </p:cNvSpPr>
          <p:nvPr>
            <p:ph type="body" sz="quarter" idx="19"/>
          </p:nvPr>
        </p:nvSpPr>
        <p:spPr>
          <a:xfrm>
            <a:off x="533401" y="2743200"/>
            <a:ext cx="6553200" cy="533400"/>
          </a:xfrm>
          <a:prstGeom prst="rect">
            <a:avLst/>
          </a:prstGeom>
        </p:spPr>
        <p:txBody>
          <a:bodyPr vert="horz" lIns="91422" tIns="45710" rIns="91422" bIns="45710"/>
          <a:lstStyle>
            <a:lvl1pPr marL="0" indent="0">
              <a:buNone/>
              <a:defRPr sz="2400" b="0" i="0" baseline="0">
                <a:solidFill>
                  <a:srgbClr val="003399"/>
                </a:solidFill>
                <a:latin typeface="Myriad Pro"/>
              </a:defRPr>
            </a:lvl1pPr>
            <a:lvl2pPr>
              <a:defRPr sz="4000">
                <a:latin typeface="Myriad Pro"/>
              </a:defRPr>
            </a:lvl2pPr>
            <a:lvl3pPr>
              <a:defRPr sz="4000">
                <a:latin typeface="Myriad Pro"/>
              </a:defRPr>
            </a:lvl3pPr>
            <a:lvl4pPr>
              <a:defRPr sz="4000">
                <a:latin typeface="Myriad Pro"/>
              </a:defRPr>
            </a:lvl4pPr>
            <a:lvl5pPr>
              <a:defRPr sz="4000">
                <a:latin typeface="Myriad Pro"/>
              </a:defRPr>
            </a:lvl5pPr>
          </a:lstStyle>
          <a:p>
            <a:pPr lvl="0"/>
            <a:r>
              <a:rPr lang="en-US" smtClean="0"/>
              <a:t>Click to edit Master text styles</a:t>
            </a:r>
          </a:p>
        </p:txBody>
      </p:sp>
      <p:sp>
        <p:nvSpPr>
          <p:cNvPr id="49" name="Text Placeholder 33"/>
          <p:cNvSpPr>
            <a:spLocks noGrp="1"/>
          </p:cNvSpPr>
          <p:nvPr>
            <p:ph type="body" sz="quarter" idx="20"/>
          </p:nvPr>
        </p:nvSpPr>
        <p:spPr>
          <a:xfrm>
            <a:off x="533400" y="381000"/>
            <a:ext cx="990600" cy="457200"/>
          </a:xfrm>
          <a:prstGeom prst="rect">
            <a:avLst/>
          </a:prstGeom>
        </p:spPr>
        <p:txBody>
          <a:bodyPr vert="horz" lIns="91422" tIns="45710" rIns="91422" bIns="45710"/>
          <a:lstStyle>
            <a:lvl1pPr marL="0" indent="0">
              <a:buFontTx/>
              <a:buNone/>
              <a:defRPr sz="1200" b="0" i="0">
                <a:solidFill>
                  <a:schemeClr val="bg1">
                    <a:lumMod val="75000"/>
                  </a:schemeClr>
                </a:solidFill>
                <a:latin typeface="Myriad Pro"/>
              </a:defRPr>
            </a:lvl1pPr>
            <a:lvl2pPr>
              <a:buNone/>
              <a:defRPr sz="4000">
                <a:latin typeface="Myriad Pro"/>
              </a:defRPr>
            </a:lvl2pPr>
            <a:lvl3pPr>
              <a:defRPr sz="4000">
                <a:latin typeface="Myriad Pro"/>
              </a:defRPr>
            </a:lvl3pPr>
            <a:lvl4pPr>
              <a:defRPr sz="4000">
                <a:latin typeface="Myriad Pro"/>
              </a:defRPr>
            </a:lvl4pPr>
            <a:lvl5pPr>
              <a:defRPr sz="4000">
                <a:latin typeface="Myriad Pro"/>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11905594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bulletpoint1">
    <p:spTree>
      <p:nvGrpSpPr>
        <p:cNvPr id="1" name=""/>
        <p:cNvGrpSpPr/>
        <p:nvPr/>
      </p:nvGrpSpPr>
      <p:grpSpPr>
        <a:xfrm>
          <a:off x="0" y="0"/>
          <a:ext cx="0" cy="0"/>
          <a:chOff x="0" y="0"/>
          <a:chExt cx="0" cy="0"/>
        </a:xfrm>
      </p:grpSpPr>
      <p:sp>
        <p:nvSpPr>
          <p:cNvPr id="4" name="Line 9"/>
          <p:cNvSpPr>
            <a:spLocks noChangeShapeType="1"/>
          </p:cNvSpPr>
          <p:nvPr/>
        </p:nvSpPr>
        <p:spPr bwMode="auto">
          <a:xfrm flipH="1">
            <a:off x="609600" y="2209800"/>
            <a:ext cx="6249988" cy="0"/>
          </a:xfrm>
          <a:prstGeom prst="line">
            <a:avLst/>
          </a:prstGeom>
          <a:noFill/>
          <a:ln w="25400">
            <a:solidFill>
              <a:srgbClr val="003399"/>
            </a:solidFill>
            <a:round/>
            <a:headEnd/>
            <a:tailEnd/>
          </a:ln>
          <a:extLst/>
        </p:spPr>
        <p:txBody>
          <a:bodyPr wrap="none" lIns="91422" tIns="45710" rIns="91422" bIns="45710" anchor="ctr"/>
          <a:lstStyle/>
          <a:p>
            <a:pPr fontAlgn="base">
              <a:spcBef>
                <a:spcPct val="0"/>
              </a:spcBef>
              <a:spcAft>
                <a:spcPct val="0"/>
              </a:spcAft>
              <a:defRPr/>
            </a:pPr>
            <a:endParaRPr lang="x-none" sz="2400">
              <a:solidFill>
                <a:srgbClr val="000000"/>
              </a:solidFill>
              <a:ea typeface="ＭＳ Ｐゴシック" charset="0"/>
              <a:cs typeface="ＭＳ Ｐゴシック" charset="0"/>
            </a:endParaRPr>
          </a:p>
        </p:txBody>
      </p:sp>
      <p:sp>
        <p:nvSpPr>
          <p:cNvPr id="5" name="Line 9"/>
          <p:cNvSpPr>
            <a:spLocks noChangeShapeType="1"/>
          </p:cNvSpPr>
          <p:nvPr userDrawn="1"/>
        </p:nvSpPr>
        <p:spPr bwMode="auto">
          <a:xfrm flipH="1">
            <a:off x="609600" y="2209800"/>
            <a:ext cx="6249988" cy="0"/>
          </a:xfrm>
          <a:prstGeom prst="line">
            <a:avLst/>
          </a:prstGeom>
          <a:noFill/>
          <a:ln w="25400">
            <a:solidFill>
              <a:srgbClr val="003399"/>
            </a:solidFill>
            <a:round/>
            <a:headEnd/>
            <a:tailEnd/>
          </a:ln>
        </p:spPr>
        <p:txBody>
          <a:bodyPr wrap="none" lIns="91422" tIns="45710" rIns="91422" bIns="45710" anchor="ctr"/>
          <a:lstStyle/>
          <a:p>
            <a:pPr fontAlgn="base">
              <a:spcBef>
                <a:spcPct val="0"/>
              </a:spcBef>
              <a:spcAft>
                <a:spcPct val="0"/>
              </a:spcAft>
              <a:defRPr/>
            </a:pPr>
            <a:endParaRPr lang="en-US" sz="2400">
              <a:solidFill>
                <a:srgbClr val="000000"/>
              </a:solidFill>
              <a:ea typeface="ＭＳ Ｐゴシック" charset="-128"/>
            </a:endParaRPr>
          </a:p>
        </p:txBody>
      </p:sp>
      <p:sp>
        <p:nvSpPr>
          <p:cNvPr id="7" name="Text Placeholder 33"/>
          <p:cNvSpPr>
            <a:spLocks noGrp="1"/>
          </p:cNvSpPr>
          <p:nvPr>
            <p:ph type="body" sz="quarter" idx="17"/>
          </p:nvPr>
        </p:nvSpPr>
        <p:spPr>
          <a:xfrm>
            <a:off x="533401" y="1676402"/>
            <a:ext cx="6553200" cy="520456"/>
          </a:xfrm>
          <a:prstGeom prst="rect">
            <a:avLst/>
          </a:prstGeom>
        </p:spPr>
        <p:txBody>
          <a:bodyPr vert="horz" lIns="91422" tIns="45710" rIns="91422" bIns="45710"/>
          <a:lstStyle>
            <a:lvl1pPr marL="0" indent="0">
              <a:buNone/>
              <a:defRPr sz="2800" b="1" i="0">
                <a:solidFill>
                  <a:srgbClr val="003399"/>
                </a:solidFill>
                <a:latin typeface="Myriad Pro"/>
              </a:defRPr>
            </a:lvl1pPr>
            <a:lvl2pPr>
              <a:defRPr sz="4000">
                <a:latin typeface="Myriad Pro"/>
              </a:defRPr>
            </a:lvl2pPr>
            <a:lvl3pPr>
              <a:defRPr sz="4000">
                <a:latin typeface="Myriad Pro"/>
              </a:defRPr>
            </a:lvl3pPr>
            <a:lvl4pPr>
              <a:defRPr sz="4000">
                <a:latin typeface="Myriad Pro"/>
              </a:defRPr>
            </a:lvl4pPr>
            <a:lvl5pPr>
              <a:defRPr sz="4000">
                <a:latin typeface="Myriad Pro"/>
              </a:defRPr>
            </a:lvl5pPr>
          </a:lstStyle>
          <a:p>
            <a:pPr lvl="0"/>
            <a:r>
              <a:rPr lang="en-US" smtClean="0"/>
              <a:t>Click to edit Master text styles</a:t>
            </a:r>
          </a:p>
        </p:txBody>
      </p:sp>
      <p:sp>
        <p:nvSpPr>
          <p:cNvPr id="9" name="Text Placeholder 33"/>
          <p:cNvSpPr>
            <a:spLocks noGrp="1"/>
          </p:cNvSpPr>
          <p:nvPr>
            <p:ph type="body" sz="quarter" idx="18"/>
          </p:nvPr>
        </p:nvSpPr>
        <p:spPr>
          <a:xfrm>
            <a:off x="533401" y="3124200"/>
            <a:ext cx="6553200" cy="3200400"/>
          </a:xfrm>
          <a:prstGeom prst="rect">
            <a:avLst/>
          </a:prstGeom>
        </p:spPr>
        <p:txBody>
          <a:bodyPr vert="horz" lIns="91422" tIns="45710" rIns="91422" bIns="45710"/>
          <a:lstStyle>
            <a:lvl1pPr marL="342834" indent="-342834">
              <a:buFont typeface="Arial"/>
              <a:buChar char="•"/>
              <a:defRPr sz="2200" b="0" i="0">
                <a:solidFill>
                  <a:srgbClr val="003399"/>
                </a:solidFill>
                <a:latin typeface="Myriad Pro"/>
              </a:defRPr>
            </a:lvl1pPr>
            <a:lvl2pPr>
              <a:defRPr sz="4000">
                <a:latin typeface="Myriad Pro"/>
              </a:defRPr>
            </a:lvl2pPr>
            <a:lvl3pPr>
              <a:defRPr sz="4000">
                <a:latin typeface="Myriad Pro"/>
              </a:defRPr>
            </a:lvl3pPr>
            <a:lvl4pPr>
              <a:defRPr sz="4000">
                <a:latin typeface="Myriad Pro"/>
              </a:defRPr>
            </a:lvl4pPr>
            <a:lvl5pPr>
              <a:defRPr sz="4000">
                <a:latin typeface="Myriad Pro"/>
              </a:defRPr>
            </a:lvl5pPr>
          </a:lstStyle>
          <a:p>
            <a:pPr lvl="0"/>
            <a:r>
              <a:rPr lang="en-US" smtClean="0"/>
              <a:t>Click to edit Master text styles</a:t>
            </a:r>
          </a:p>
        </p:txBody>
      </p:sp>
    </p:spTree>
    <p:extLst>
      <p:ext uri="{BB962C8B-B14F-4D97-AF65-F5344CB8AC3E}">
        <p14:creationId xmlns:p14="http://schemas.microsoft.com/office/powerpoint/2010/main" val="3509350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12" indent="0">
              <a:buNone/>
              <a:defRPr sz="2000" b="1"/>
            </a:lvl2pPr>
            <a:lvl3pPr marL="914222" indent="0">
              <a:buNone/>
              <a:defRPr sz="1800" b="1"/>
            </a:lvl3pPr>
            <a:lvl4pPr marL="1371334" indent="0">
              <a:buNone/>
              <a:defRPr sz="1600" b="1"/>
            </a:lvl4pPr>
            <a:lvl5pPr marL="1828445" indent="0">
              <a:buNone/>
              <a:defRPr sz="1600" b="1"/>
            </a:lvl5pPr>
            <a:lvl6pPr marL="2285555" indent="0">
              <a:buNone/>
              <a:defRPr sz="1600" b="1"/>
            </a:lvl6pPr>
            <a:lvl7pPr marL="2742666" indent="0">
              <a:buNone/>
              <a:defRPr sz="1600" b="1"/>
            </a:lvl7pPr>
            <a:lvl8pPr marL="3199777" indent="0">
              <a:buNone/>
              <a:defRPr sz="1600" b="1"/>
            </a:lvl8pPr>
            <a:lvl9pPr marL="365688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12" indent="0">
              <a:buNone/>
              <a:defRPr sz="2000" b="1"/>
            </a:lvl2pPr>
            <a:lvl3pPr marL="914222" indent="0">
              <a:buNone/>
              <a:defRPr sz="1800" b="1"/>
            </a:lvl3pPr>
            <a:lvl4pPr marL="1371334" indent="0">
              <a:buNone/>
              <a:defRPr sz="1600" b="1"/>
            </a:lvl4pPr>
            <a:lvl5pPr marL="1828445" indent="0">
              <a:buNone/>
              <a:defRPr sz="1600" b="1"/>
            </a:lvl5pPr>
            <a:lvl6pPr marL="2285555" indent="0">
              <a:buNone/>
              <a:defRPr sz="1600" b="1"/>
            </a:lvl6pPr>
            <a:lvl7pPr marL="2742666" indent="0">
              <a:buNone/>
              <a:defRPr sz="1600" b="1"/>
            </a:lvl7pPr>
            <a:lvl8pPr marL="3199777" indent="0">
              <a:buNone/>
              <a:defRPr sz="1600" b="1"/>
            </a:lvl8pPr>
            <a:lvl9pPr marL="365688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1650417-54B2-4406-9FA6-0B6C076400A6}" type="datetimeFigureOut">
              <a:rPr lang="en-US" smtClean="0"/>
              <a:t>11/16/2017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632486F-BE5D-439E-B344-A8837C66BC08}" type="slidenum">
              <a:rPr lang="en-US" smtClean="0"/>
              <a:t>‹#›</a:t>
            </a:fld>
            <a:endParaRPr lang="en-US"/>
          </a:p>
        </p:txBody>
      </p:sp>
    </p:spTree>
    <p:extLst>
      <p:ext uri="{BB962C8B-B14F-4D97-AF65-F5344CB8AC3E}">
        <p14:creationId xmlns:p14="http://schemas.microsoft.com/office/powerpoint/2010/main" val="26697950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section divider">
    <p:spTree>
      <p:nvGrpSpPr>
        <p:cNvPr id="1" name=""/>
        <p:cNvGrpSpPr/>
        <p:nvPr/>
      </p:nvGrpSpPr>
      <p:grpSpPr>
        <a:xfrm>
          <a:off x="0" y="0"/>
          <a:ext cx="0" cy="0"/>
          <a:chOff x="0" y="0"/>
          <a:chExt cx="0" cy="0"/>
        </a:xfrm>
      </p:grpSpPr>
      <p:sp>
        <p:nvSpPr>
          <p:cNvPr id="6" name="Text Placeholder 33"/>
          <p:cNvSpPr>
            <a:spLocks noGrp="1"/>
          </p:cNvSpPr>
          <p:nvPr>
            <p:ph type="body" sz="quarter" idx="17"/>
          </p:nvPr>
        </p:nvSpPr>
        <p:spPr>
          <a:xfrm>
            <a:off x="1295402" y="3048002"/>
            <a:ext cx="6553200" cy="520456"/>
          </a:xfrm>
          <a:prstGeom prst="rect">
            <a:avLst/>
          </a:prstGeom>
        </p:spPr>
        <p:txBody>
          <a:bodyPr vert="horz" lIns="91422" tIns="45710" rIns="91422" bIns="45710"/>
          <a:lstStyle>
            <a:lvl1pPr marL="0" indent="0" algn="ctr">
              <a:buNone/>
              <a:defRPr sz="2800" b="1" i="0">
                <a:solidFill>
                  <a:srgbClr val="003399"/>
                </a:solidFill>
                <a:latin typeface="Myriad Pro"/>
              </a:defRPr>
            </a:lvl1pPr>
            <a:lvl2pPr>
              <a:defRPr sz="4000">
                <a:latin typeface="Myriad Pro"/>
              </a:defRPr>
            </a:lvl2pPr>
            <a:lvl3pPr>
              <a:defRPr sz="4000">
                <a:latin typeface="Myriad Pro"/>
              </a:defRPr>
            </a:lvl3pPr>
            <a:lvl4pPr>
              <a:defRPr sz="4000">
                <a:latin typeface="Myriad Pro"/>
              </a:defRPr>
            </a:lvl4pPr>
            <a:lvl5pPr>
              <a:defRPr sz="4000">
                <a:latin typeface="Myriad Pro"/>
              </a:defRPr>
            </a:lvl5pPr>
          </a:lstStyle>
          <a:p>
            <a:pPr lvl="0"/>
            <a:r>
              <a:rPr lang="en-US" smtClean="0"/>
              <a:t>Click to edit Master text styles</a:t>
            </a:r>
          </a:p>
        </p:txBody>
      </p:sp>
    </p:spTree>
    <p:extLst>
      <p:ext uri="{BB962C8B-B14F-4D97-AF65-F5344CB8AC3E}">
        <p14:creationId xmlns:p14="http://schemas.microsoft.com/office/powerpoint/2010/main" val="2809714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2 picture A">
    <p:spTree>
      <p:nvGrpSpPr>
        <p:cNvPr id="1" name=""/>
        <p:cNvGrpSpPr/>
        <p:nvPr/>
      </p:nvGrpSpPr>
      <p:grpSpPr>
        <a:xfrm>
          <a:off x="0" y="0"/>
          <a:ext cx="0" cy="0"/>
          <a:chOff x="0" y="0"/>
          <a:chExt cx="0" cy="0"/>
        </a:xfrm>
      </p:grpSpPr>
      <p:sp>
        <p:nvSpPr>
          <p:cNvPr id="6" name="Picture Placeholder 9"/>
          <p:cNvSpPr>
            <a:spLocks noGrp="1"/>
          </p:cNvSpPr>
          <p:nvPr>
            <p:ph type="pic" sz="quarter" idx="13"/>
          </p:nvPr>
        </p:nvSpPr>
        <p:spPr>
          <a:xfrm>
            <a:off x="0" y="3566160"/>
            <a:ext cx="5303520" cy="3291840"/>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none"/>
        </p:style>
        <p:txBody>
          <a:bodyPr vert="horz" lIns="91422" tIns="45710" rIns="91422" bIns="45710"/>
          <a:lstStyle>
            <a:lvl1pPr marL="0" indent="0">
              <a:buNone/>
              <a:defRPr sz="1200">
                <a:ln>
                  <a:noFill/>
                </a:ln>
                <a:noFill/>
                <a:effectLst/>
                <a:latin typeface="Myriad Pro"/>
              </a:defRPr>
            </a:lvl1pPr>
          </a:lstStyle>
          <a:p>
            <a:pPr lvl="0"/>
            <a:r>
              <a:rPr lang="en-US" noProof="0" smtClean="0"/>
              <a:t>Click icon to add picture</a:t>
            </a:r>
            <a:endParaRPr lang="en-US" noProof="0" dirty="0"/>
          </a:p>
        </p:txBody>
      </p:sp>
      <p:sp>
        <p:nvSpPr>
          <p:cNvPr id="7" name="Picture Placeholder 9"/>
          <p:cNvSpPr>
            <a:spLocks noGrp="1"/>
          </p:cNvSpPr>
          <p:nvPr>
            <p:ph type="pic" sz="quarter" idx="14"/>
          </p:nvPr>
        </p:nvSpPr>
        <p:spPr>
          <a:xfrm>
            <a:off x="5394960" y="3566160"/>
            <a:ext cx="3749040" cy="3291840"/>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none"/>
        </p:style>
        <p:txBody>
          <a:bodyPr vert="horz" lIns="91422" tIns="45710" rIns="91422" bIns="45710"/>
          <a:lstStyle>
            <a:lvl1pPr marL="0" indent="0">
              <a:buNone/>
              <a:defRPr sz="1200">
                <a:ln>
                  <a:noFill/>
                </a:ln>
                <a:noFill/>
                <a:effectLst/>
                <a:latin typeface="Myriad Pro"/>
              </a:defRPr>
            </a:lvl1pPr>
          </a:lstStyle>
          <a:p>
            <a:pPr lvl="0"/>
            <a:r>
              <a:rPr lang="en-US" noProof="0" smtClean="0"/>
              <a:t>Click icon to add picture</a:t>
            </a:r>
            <a:endParaRPr lang="en-US" noProof="0" dirty="0"/>
          </a:p>
        </p:txBody>
      </p:sp>
      <p:sp>
        <p:nvSpPr>
          <p:cNvPr id="8" name="Text Placeholder 14"/>
          <p:cNvSpPr>
            <a:spLocks noGrp="1"/>
          </p:cNvSpPr>
          <p:nvPr>
            <p:ph type="body" sz="quarter" idx="16"/>
          </p:nvPr>
        </p:nvSpPr>
        <p:spPr>
          <a:xfrm>
            <a:off x="533401" y="1295400"/>
            <a:ext cx="4724400" cy="381000"/>
          </a:xfrm>
          <a:prstGeom prst="rect">
            <a:avLst/>
          </a:prstGeom>
        </p:spPr>
        <p:txBody>
          <a:bodyPr vert="horz" lIns="91422" tIns="45710" rIns="91422" bIns="45710"/>
          <a:lstStyle>
            <a:lvl1pPr marL="0" indent="0">
              <a:buNone/>
              <a:defRPr sz="2800">
                <a:solidFill>
                  <a:srgbClr val="003399"/>
                </a:solidFill>
                <a:latin typeface="Myriad Pro"/>
              </a:defRPr>
            </a:lvl1pPr>
          </a:lstStyle>
          <a:p>
            <a:pPr lvl="0"/>
            <a:r>
              <a:rPr lang="en-US" smtClean="0"/>
              <a:t>Click to edit Master text styles</a:t>
            </a:r>
          </a:p>
        </p:txBody>
      </p:sp>
      <p:sp>
        <p:nvSpPr>
          <p:cNvPr id="9" name="Text Placeholder 33"/>
          <p:cNvSpPr>
            <a:spLocks noGrp="1"/>
          </p:cNvSpPr>
          <p:nvPr>
            <p:ph type="body" sz="quarter" idx="18"/>
          </p:nvPr>
        </p:nvSpPr>
        <p:spPr>
          <a:xfrm>
            <a:off x="533401" y="2057401"/>
            <a:ext cx="6553200" cy="1447801"/>
          </a:xfrm>
          <a:prstGeom prst="rect">
            <a:avLst/>
          </a:prstGeom>
        </p:spPr>
        <p:txBody>
          <a:bodyPr vert="horz" lIns="91422" tIns="45710" rIns="91422" bIns="45710"/>
          <a:lstStyle>
            <a:lvl1pPr marL="342834" indent="-342834">
              <a:buFont typeface="Arial"/>
              <a:buChar char="•"/>
              <a:defRPr sz="2400" b="0" i="0">
                <a:solidFill>
                  <a:srgbClr val="003399"/>
                </a:solidFill>
                <a:latin typeface="Myriad Pro"/>
              </a:defRPr>
            </a:lvl1pPr>
            <a:lvl2pPr>
              <a:defRPr sz="4000">
                <a:latin typeface="Myriad Pro"/>
              </a:defRPr>
            </a:lvl2pPr>
            <a:lvl3pPr>
              <a:defRPr sz="4000">
                <a:latin typeface="Myriad Pro"/>
              </a:defRPr>
            </a:lvl3pPr>
            <a:lvl4pPr>
              <a:defRPr sz="4000">
                <a:latin typeface="Myriad Pro"/>
              </a:defRPr>
            </a:lvl4pPr>
            <a:lvl5pPr>
              <a:defRPr sz="4000">
                <a:latin typeface="Myriad Pro"/>
              </a:defRPr>
            </a:lvl5pPr>
          </a:lstStyle>
          <a:p>
            <a:pPr lvl="0"/>
            <a:r>
              <a:rPr lang="en-US" smtClean="0"/>
              <a:t>Click to edit Master text styles</a:t>
            </a:r>
          </a:p>
        </p:txBody>
      </p:sp>
    </p:spTree>
    <p:extLst>
      <p:ext uri="{BB962C8B-B14F-4D97-AF65-F5344CB8AC3E}">
        <p14:creationId xmlns:p14="http://schemas.microsoft.com/office/powerpoint/2010/main" val="30354664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2 picture B">
    <p:spTree>
      <p:nvGrpSpPr>
        <p:cNvPr id="1" name=""/>
        <p:cNvGrpSpPr/>
        <p:nvPr/>
      </p:nvGrpSpPr>
      <p:grpSpPr>
        <a:xfrm>
          <a:off x="0" y="0"/>
          <a:ext cx="0" cy="0"/>
          <a:chOff x="0" y="0"/>
          <a:chExt cx="0" cy="0"/>
        </a:xfrm>
      </p:grpSpPr>
      <p:sp>
        <p:nvSpPr>
          <p:cNvPr id="6" name="Picture Placeholder 9"/>
          <p:cNvSpPr>
            <a:spLocks noGrp="1"/>
          </p:cNvSpPr>
          <p:nvPr>
            <p:ph type="pic" sz="quarter" idx="13"/>
          </p:nvPr>
        </p:nvSpPr>
        <p:spPr>
          <a:xfrm>
            <a:off x="0" y="4389120"/>
            <a:ext cx="4572000" cy="2468880"/>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none"/>
        </p:style>
        <p:txBody>
          <a:bodyPr vert="horz" lIns="91422" tIns="45710" rIns="91422" bIns="45710"/>
          <a:lstStyle>
            <a:lvl1pPr marL="0" indent="0">
              <a:buNone/>
              <a:defRPr sz="1200">
                <a:ln>
                  <a:noFill/>
                </a:ln>
                <a:noFill/>
                <a:effectLst/>
                <a:latin typeface="Myriad Pro"/>
              </a:defRPr>
            </a:lvl1pPr>
          </a:lstStyle>
          <a:p>
            <a:pPr lvl="0"/>
            <a:r>
              <a:rPr lang="en-US" noProof="0" smtClean="0"/>
              <a:t>Click icon to add picture</a:t>
            </a:r>
            <a:endParaRPr lang="en-US" noProof="0" dirty="0"/>
          </a:p>
        </p:txBody>
      </p:sp>
      <p:sp>
        <p:nvSpPr>
          <p:cNvPr id="5" name="Picture Placeholder 9"/>
          <p:cNvSpPr>
            <a:spLocks noGrp="1"/>
          </p:cNvSpPr>
          <p:nvPr>
            <p:ph type="pic" sz="quarter" idx="14"/>
          </p:nvPr>
        </p:nvSpPr>
        <p:spPr>
          <a:xfrm>
            <a:off x="4663440" y="4389120"/>
            <a:ext cx="4480560" cy="2468880"/>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none"/>
        </p:style>
        <p:txBody>
          <a:bodyPr vert="horz" lIns="91422" tIns="45710" rIns="91422" bIns="45710"/>
          <a:lstStyle>
            <a:lvl1pPr marL="0" indent="0">
              <a:buNone/>
              <a:defRPr sz="1200">
                <a:ln>
                  <a:noFill/>
                </a:ln>
                <a:noFill/>
                <a:effectLst/>
                <a:latin typeface="Myriad Pro"/>
              </a:defRPr>
            </a:lvl1pPr>
          </a:lstStyle>
          <a:p>
            <a:pPr lvl="0"/>
            <a:r>
              <a:rPr lang="en-US" noProof="0" smtClean="0"/>
              <a:t>Click icon to add picture</a:t>
            </a:r>
            <a:endParaRPr lang="en-US" noProof="0" dirty="0"/>
          </a:p>
        </p:txBody>
      </p:sp>
      <p:sp>
        <p:nvSpPr>
          <p:cNvPr id="13" name="Text Placeholder 14"/>
          <p:cNvSpPr>
            <a:spLocks noGrp="1"/>
          </p:cNvSpPr>
          <p:nvPr>
            <p:ph type="body" sz="quarter" idx="16"/>
          </p:nvPr>
        </p:nvSpPr>
        <p:spPr>
          <a:xfrm>
            <a:off x="533401" y="1447800"/>
            <a:ext cx="4724400" cy="381000"/>
          </a:xfrm>
          <a:prstGeom prst="rect">
            <a:avLst/>
          </a:prstGeom>
        </p:spPr>
        <p:txBody>
          <a:bodyPr vert="horz" lIns="91422" tIns="45710" rIns="91422" bIns="45710"/>
          <a:lstStyle>
            <a:lvl1pPr marL="0" indent="0">
              <a:buNone/>
              <a:defRPr sz="2800">
                <a:solidFill>
                  <a:srgbClr val="003399"/>
                </a:solidFill>
                <a:latin typeface="Myriad Pro"/>
              </a:defRPr>
            </a:lvl1pPr>
          </a:lstStyle>
          <a:p>
            <a:pPr lvl="0"/>
            <a:r>
              <a:rPr lang="en-US" smtClean="0"/>
              <a:t>Click to edit Master text styles</a:t>
            </a:r>
          </a:p>
        </p:txBody>
      </p:sp>
      <p:sp>
        <p:nvSpPr>
          <p:cNvPr id="14" name="Text Placeholder 33"/>
          <p:cNvSpPr>
            <a:spLocks noGrp="1"/>
          </p:cNvSpPr>
          <p:nvPr>
            <p:ph type="body" sz="quarter" idx="18"/>
          </p:nvPr>
        </p:nvSpPr>
        <p:spPr>
          <a:xfrm>
            <a:off x="533401" y="2209800"/>
            <a:ext cx="6553200" cy="2123332"/>
          </a:xfrm>
          <a:prstGeom prst="rect">
            <a:avLst/>
          </a:prstGeom>
        </p:spPr>
        <p:txBody>
          <a:bodyPr vert="horz" lIns="91422" tIns="45710" rIns="91422" bIns="45710"/>
          <a:lstStyle>
            <a:lvl1pPr marL="342834" indent="-342834">
              <a:buFont typeface="Arial"/>
              <a:buChar char="•"/>
              <a:defRPr sz="2400" b="0" i="0">
                <a:solidFill>
                  <a:srgbClr val="003399"/>
                </a:solidFill>
                <a:latin typeface="Myriad Pro"/>
              </a:defRPr>
            </a:lvl1pPr>
            <a:lvl2pPr>
              <a:defRPr sz="4000">
                <a:latin typeface="Myriad Pro"/>
              </a:defRPr>
            </a:lvl2pPr>
            <a:lvl3pPr>
              <a:defRPr sz="4000">
                <a:latin typeface="Myriad Pro"/>
              </a:defRPr>
            </a:lvl3pPr>
            <a:lvl4pPr>
              <a:defRPr sz="4000">
                <a:latin typeface="Myriad Pro"/>
              </a:defRPr>
            </a:lvl4pPr>
            <a:lvl5pPr>
              <a:defRPr sz="4000">
                <a:latin typeface="Myriad Pro"/>
              </a:defRPr>
            </a:lvl5pPr>
          </a:lstStyle>
          <a:p>
            <a:pPr lvl="0"/>
            <a:r>
              <a:rPr lang="en-US" smtClean="0"/>
              <a:t>Click to edit Master text styles</a:t>
            </a:r>
          </a:p>
        </p:txBody>
      </p:sp>
    </p:spTree>
    <p:extLst>
      <p:ext uri="{BB962C8B-B14F-4D97-AF65-F5344CB8AC3E}">
        <p14:creationId xmlns:p14="http://schemas.microsoft.com/office/powerpoint/2010/main" val="30422611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full picture">
    <p:spTree>
      <p:nvGrpSpPr>
        <p:cNvPr id="1" name=""/>
        <p:cNvGrpSpPr/>
        <p:nvPr/>
      </p:nvGrpSpPr>
      <p:grpSpPr>
        <a:xfrm>
          <a:off x="0" y="0"/>
          <a:ext cx="0" cy="0"/>
          <a:chOff x="0" y="0"/>
          <a:chExt cx="0" cy="0"/>
        </a:xfrm>
      </p:grpSpPr>
      <p:sp>
        <p:nvSpPr>
          <p:cNvPr id="3" name="Picture Placeholder 9"/>
          <p:cNvSpPr>
            <a:spLocks noGrp="1"/>
          </p:cNvSpPr>
          <p:nvPr>
            <p:ph type="pic" sz="quarter" idx="13"/>
          </p:nvPr>
        </p:nvSpPr>
        <p:spPr>
          <a:xfrm>
            <a:off x="0" y="0"/>
            <a:ext cx="9144000" cy="6858000"/>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none"/>
        </p:style>
        <p:txBody>
          <a:bodyPr vert="horz" lIns="91422" tIns="45710" rIns="91422" bIns="45710"/>
          <a:lstStyle>
            <a:lvl1pPr marL="0" indent="0">
              <a:buNone/>
              <a:defRPr sz="1200">
                <a:ln>
                  <a:noFill/>
                </a:ln>
                <a:noFill/>
                <a:effectLst/>
                <a:latin typeface="Myriad Pro"/>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14370484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1 picture A">
    <p:spTree>
      <p:nvGrpSpPr>
        <p:cNvPr id="1" name=""/>
        <p:cNvGrpSpPr/>
        <p:nvPr/>
      </p:nvGrpSpPr>
      <p:grpSpPr>
        <a:xfrm>
          <a:off x="0" y="0"/>
          <a:ext cx="0" cy="0"/>
          <a:chOff x="0" y="0"/>
          <a:chExt cx="0" cy="0"/>
        </a:xfrm>
      </p:grpSpPr>
      <p:sp>
        <p:nvSpPr>
          <p:cNvPr id="4" name="Picture Placeholder 9"/>
          <p:cNvSpPr>
            <a:spLocks noGrp="1"/>
          </p:cNvSpPr>
          <p:nvPr>
            <p:ph type="pic" sz="quarter" idx="13"/>
          </p:nvPr>
        </p:nvSpPr>
        <p:spPr>
          <a:xfrm>
            <a:off x="990600" y="1447800"/>
            <a:ext cx="7013448" cy="4864608"/>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none"/>
        </p:style>
        <p:txBody>
          <a:bodyPr vert="horz" lIns="91422" tIns="45710" rIns="91422" bIns="45710"/>
          <a:lstStyle>
            <a:lvl1pPr marL="0" indent="0">
              <a:buNone/>
              <a:defRPr sz="1200">
                <a:ln>
                  <a:noFill/>
                </a:ln>
                <a:noFill/>
                <a:effectLst/>
                <a:latin typeface="Myriad Pro"/>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423847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1 picture B">
    <p:spTree>
      <p:nvGrpSpPr>
        <p:cNvPr id="1" name=""/>
        <p:cNvGrpSpPr/>
        <p:nvPr/>
      </p:nvGrpSpPr>
      <p:grpSpPr>
        <a:xfrm>
          <a:off x="0" y="0"/>
          <a:ext cx="0" cy="0"/>
          <a:chOff x="0" y="0"/>
          <a:chExt cx="0" cy="0"/>
        </a:xfrm>
      </p:grpSpPr>
      <p:sp>
        <p:nvSpPr>
          <p:cNvPr id="6" name="Picture Placeholder 9"/>
          <p:cNvSpPr>
            <a:spLocks noGrp="1"/>
          </p:cNvSpPr>
          <p:nvPr>
            <p:ph type="pic" sz="quarter" idx="13"/>
          </p:nvPr>
        </p:nvSpPr>
        <p:spPr>
          <a:xfrm>
            <a:off x="0" y="2971800"/>
            <a:ext cx="9144000" cy="3886200"/>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none"/>
        </p:style>
        <p:txBody>
          <a:bodyPr vert="horz" lIns="91422" tIns="45710" rIns="91422" bIns="45710"/>
          <a:lstStyle>
            <a:lvl1pPr marL="0" indent="0">
              <a:buNone/>
              <a:defRPr sz="1200">
                <a:ln>
                  <a:noFill/>
                </a:ln>
                <a:noFill/>
                <a:effectLst/>
                <a:latin typeface="Myriad Pro"/>
              </a:defRPr>
            </a:lvl1pPr>
          </a:lstStyle>
          <a:p>
            <a:pPr lvl="0"/>
            <a:r>
              <a:rPr lang="en-US" noProof="0" smtClean="0"/>
              <a:t>Click icon to add picture</a:t>
            </a:r>
            <a:endParaRPr lang="en-US" noProof="0" dirty="0"/>
          </a:p>
        </p:txBody>
      </p:sp>
      <p:sp>
        <p:nvSpPr>
          <p:cNvPr id="11" name="Text Placeholder 14"/>
          <p:cNvSpPr>
            <a:spLocks noGrp="1"/>
          </p:cNvSpPr>
          <p:nvPr>
            <p:ph type="body" sz="quarter" idx="16"/>
          </p:nvPr>
        </p:nvSpPr>
        <p:spPr>
          <a:xfrm>
            <a:off x="533400" y="1437531"/>
            <a:ext cx="5943600" cy="381000"/>
          </a:xfrm>
          <a:prstGeom prst="rect">
            <a:avLst/>
          </a:prstGeom>
        </p:spPr>
        <p:txBody>
          <a:bodyPr vert="horz" lIns="91422" tIns="45710" rIns="91422" bIns="45710"/>
          <a:lstStyle>
            <a:lvl1pPr marL="0" indent="0">
              <a:buNone/>
              <a:defRPr sz="2800" b="1" i="0">
                <a:solidFill>
                  <a:srgbClr val="003399"/>
                </a:solidFill>
                <a:latin typeface="Myriad Pro"/>
              </a:defRPr>
            </a:lvl1pPr>
          </a:lstStyle>
          <a:p>
            <a:pPr lvl="0"/>
            <a:r>
              <a:rPr lang="en-US" smtClean="0"/>
              <a:t>Click to edit Master text styles</a:t>
            </a:r>
          </a:p>
        </p:txBody>
      </p:sp>
      <p:sp>
        <p:nvSpPr>
          <p:cNvPr id="12" name="Text Placeholder 33"/>
          <p:cNvSpPr>
            <a:spLocks noGrp="1"/>
          </p:cNvSpPr>
          <p:nvPr>
            <p:ph type="body" sz="quarter" idx="18"/>
          </p:nvPr>
        </p:nvSpPr>
        <p:spPr>
          <a:xfrm>
            <a:off x="533401" y="2133600"/>
            <a:ext cx="6553200" cy="2123332"/>
          </a:xfrm>
          <a:prstGeom prst="rect">
            <a:avLst/>
          </a:prstGeom>
        </p:spPr>
        <p:txBody>
          <a:bodyPr vert="horz" lIns="91422" tIns="45710" rIns="91422" bIns="45710"/>
          <a:lstStyle>
            <a:lvl1pPr marL="0" indent="0">
              <a:buFontTx/>
              <a:buNone/>
              <a:defRPr sz="2400" b="0" i="0" baseline="0">
                <a:solidFill>
                  <a:srgbClr val="003399"/>
                </a:solidFill>
                <a:latin typeface="Myriad Pro"/>
              </a:defRPr>
            </a:lvl1pPr>
            <a:lvl2pPr>
              <a:defRPr sz="4000">
                <a:latin typeface="Myriad Pro"/>
              </a:defRPr>
            </a:lvl2pPr>
            <a:lvl3pPr>
              <a:defRPr sz="4000">
                <a:latin typeface="Myriad Pro"/>
              </a:defRPr>
            </a:lvl3pPr>
            <a:lvl4pPr>
              <a:defRPr sz="4000">
                <a:latin typeface="Myriad Pro"/>
              </a:defRPr>
            </a:lvl4pPr>
            <a:lvl5pPr>
              <a:defRPr sz="4000">
                <a:latin typeface="Myriad Pro"/>
              </a:defRPr>
            </a:lvl5pPr>
          </a:lstStyle>
          <a:p>
            <a:pPr lvl="0"/>
            <a:r>
              <a:rPr lang="en-US" smtClean="0"/>
              <a:t>Click to edit Master text styles</a:t>
            </a:r>
          </a:p>
        </p:txBody>
      </p:sp>
    </p:spTree>
    <p:extLst>
      <p:ext uri="{BB962C8B-B14F-4D97-AF65-F5344CB8AC3E}">
        <p14:creationId xmlns:p14="http://schemas.microsoft.com/office/powerpoint/2010/main" val="11521675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2 pictures C">
    <p:spTree>
      <p:nvGrpSpPr>
        <p:cNvPr id="1" name=""/>
        <p:cNvGrpSpPr/>
        <p:nvPr/>
      </p:nvGrpSpPr>
      <p:grpSpPr>
        <a:xfrm>
          <a:off x="0" y="0"/>
          <a:ext cx="0" cy="0"/>
          <a:chOff x="0" y="0"/>
          <a:chExt cx="0" cy="0"/>
        </a:xfrm>
      </p:grpSpPr>
      <p:sp>
        <p:nvSpPr>
          <p:cNvPr id="13" name="Picture Placeholder 9"/>
          <p:cNvSpPr>
            <a:spLocks noGrp="1"/>
          </p:cNvSpPr>
          <p:nvPr>
            <p:ph type="pic" sz="quarter" idx="13"/>
          </p:nvPr>
        </p:nvSpPr>
        <p:spPr>
          <a:xfrm>
            <a:off x="0" y="3200402"/>
            <a:ext cx="4709160" cy="3657600"/>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none"/>
        </p:style>
        <p:txBody>
          <a:bodyPr vert="horz" lIns="91422" tIns="45710" rIns="91422" bIns="45710"/>
          <a:lstStyle>
            <a:lvl1pPr marL="0" indent="0">
              <a:buNone/>
              <a:defRPr sz="1200">
                <a:ln>
                  <a:noFill/>
                </a:ln>
                <a:noFill/>
                <a:effectLst/>
                <a:latin typeface="Myriad Pro"/>
              </a:defRPr>
            </a:lvl1pPr>
          </a:lstStyle>
          <a:p>
            <a:pPr lvl="0"/>
            <a:r>
              <a:rPr lang="en-US" noProof="0" smtClean="0"/>
              <a:t>Click icon to add picture</a:t>
            </a:r>
            <a:endParaRPr lang="en-US" noProof="0" dirty="0"/>
          </a:p>
        </p:txBody>
      </p:sp>
      <p:sp>
        <p:nvSpPr>
          <p:cNvPr id="14" name="Picture Placeholder 9"/>
          <p:cNvSpPr>
            <a:spLocks noGrp="1"/>
          </p:cNvSpPr>
          <p:nvPr>
            <p:ph type="pic" sz="quarter" idx="14"/>
          </p:nvPr>
        </p:nvSpPr>
        <p:spPr>
          <a:xfrm>
            <a:off x="4800600" y="3200402"/>
            <a:ext cx="4343400" cy="3657600"/>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none"/>
        </p:style>
        <p:txBody>
          <a:bodyPr vert="horz" lIns="91422" tIns="45710" rIns="91422" bIns="45710"/>
          <a:lstStyle>
            <a:lvl1pPr marL="0" indent="0">
              <a:buNone/>
              <a:defRPr sz="1200">
                <a:ln>
                  <a:noFill/>
                </a:ln>
                <a:noFill/>
                <a:effectLst/>
                <a:latin typeface="Myriad Pro"/>
              </a:defRPr>
            </a:lvl1pPr>
          </a:lstStyle>
          <a:p>
            <a:pPr lvl="0"/>
            <a:r>
              <a:rPr lang="en-US" noProof="0" smtClean="0"/>
              <a:t>Click icon to add picture</a:t>
            </a:r>
            <a:endParaRPr lang="en-US" noProof="0" dirty="0"/>
          </a:p>
        </p:txBody>
      </p:sp>
      <p:sp>
        <p:nvSpPr>
          <p:cNvPr id="7" name="Text Placeholder 14"/>
          <p:cNvSpPr>
            <a:spLocks noGrp="1"/>
          </p:cNvSpPr>
          <p:nvPr>
            <p:ph type="body" sz="quarter" idx="16"/>
          </p:nvPr>
        </p:nvSpPr>
        <p:spPr>
          <a:xfrm>
            <a:off x="533402" y="1437531"/>
            <a:ext cx="6248400" cy="381000"/>
          </a:xfrm>
          <a:prstGeom prst="rect">
            <a:avLst/>
          </a:prstGeom>
        </p:spPr>
        <p:txBody>
          <a:bodyPr vert="horz" lIns="91422" tIns="45710" rIns="91422" bIns="45710"/>
          <a:lstStyle>
            <a:lvl1pPr marL="0" indent="0">
              <a:buNone/>
              <a:defRPr sz="2800" b="1" i="0">
                <a:solidFill>
                  <a:srgbClr val="003399"/>
                </a:solidFill>
                <a:latin typeface="Myriad Pro"/>
              </a:defRPr>
            </a:lvl1pPr>
          </a:lstStyle>
          <a:p>
            <a:pPr lvl="0"/>
            <a:r>
              <a:rPr lang="en-US" smtClean="0"/>
              <a:t>Click to edit Master text styles</a:t>
            </a:r>
          </a:p>
        </p:txBody>
      </p:sp>
      <p:sp>
        <p:nvSpPr>
          <p:cNvPr id="8" name="Text Placeholder 33"/>
          <p:cNvSpPr>
            <a:spLocks noGrp="1"/>
          </p:cNvSpPr>
          <p:nvPr>
            <p:ph type="body" sz="quarter" idx="18"/>
          </p:nvPr>
        </p:nvSpPr>
        <p:spPr>
          <a:xfrm>
            <a:off x="533401" y="2133600"/>
            <a:ext cx="6553200" cy="2123332"/>
          </a:xfrm>
          <a:prstGeom prst="rect">
            <a:avLst/>
          </a:prstGeom>
        </p:spPr>
        <p:txBody>
          <a:bodyPr vert="horz" lIns="91422" tIns="45710" rIns="91422" bIns="45710"/>
          <a:lstStyle>
            <a:lvl1pPr marL="0" indent="0">
              <a:buFontTx/>
              <a:buNone/>
              <a:defRPr sz="2400" b="0" i="0" baseline="0">
                <a:solidFill>
                  <a:srgbClr val="003399"/>
                </a:solidFill>
                <a:latin typeface="Myriad Pro"/>
              </a:defRPr>
            </a:lvl1pPr>
            <a:lvl2pPr>
              <a:defRPr sz="4000">
                <a:latin typeface="Myriad Pro"/>
              </a:defRPr>
            </a:lvl2pPr>
            <a:lvl3pPr>
              <a:defRPr sz="4000">
                <a:latin typeface="Myriad Pro"/>
              </a:defRPr>
            </a:lvl3pPr>
            <a:lvl4pPr>
              <a:defRPr sz="4000">
                <a:latin typeface="Myriad Pro"/>
              </a:defRPr>
            </a:lvl4pPr>
            <a:lvl5pPr>
              <a:defRPr sz="4000">
                <a:latin typeface="Myriad Pro"/>
              </a:defRPr>
            </a:lvl5pPr>
          </a:lstStyle>
          <a:p>
            <a:pPr lvl="0"/>
            <a:r>
              <a:rPr lang="en-US" smtClean="0"/>
              <a:t>Click to edit Master text styles</a:t>
            </a:r>
          </a:p>
        </p:txBody>
      </p:sp>
    </p:spTree>
    <p:extLst>
      <p:ext uri="{BB962C8B-B14F-4D97-AF65-F5344CB8AC3E}">
        <p14:creationId xmlns:p14="http://schemas.microsoft.com/office/powerpoint/2010/main" val="6942738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2 pictures D">
    <p:spTree>
      <p:nvGrpSpPr>
        <p:cNvPr id="1" name=""/>
        <p:cNvGrpSpPr/>
        <p:nvPr/>
      </p:nvGrpSpPr>
      <p:grpSpPr>
        <a:xfrm>
          <a:off x="0" y="0"/>
          <a:ext cx="0" cy="0"/>
          <a:chOff x="0" y="0"/>
          <a:chExt cx="0" cy="0"/>
        </a:xfrm>
      </p:grpSpPr>
      <p:sp>
        <p:nvSpPr>
          <p:cNvPr id="3" name="Picture Placeholder 9"/>
          <p:cNvSpPr>
            <a:spLocks noGrp="1"/>
          </p:cNvSpPr>
          <p:nvPr>
            <p:ph type="pic" sz="quarter" idx="13"/>
          </p:nvPr>
        </p:nvSpPr>
        <p:spPr>
          <a:xfrm>
            <a:off x="4632610" y="1524000"/>
            <a:ext cx="4526280" cy="5334000"/>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none"/>
        </p:style>
        <p:txBody>
          <a:bodyPr vert="horz" lIns="91422" tIns="45710" rIns="91422" bIns="45710"/>
          <a:lstStyle>
            <a:lvl1pPr marL="0" indent="0">
              <a:buNone/>
              <a:defRPr sz="1200">
                <a:ln>
                  <a:noFill/>
                </a:ln>
                <a:noFill/>
                <a:effectLst/>
                <a:latin typeface="Myriad Pro"/>
              </a:defRPr>
            </a:lvl1pPr>
          </a:lstStyle>
          <a:p>
            <a:pPr lvl="0"/>
            <a:r>
              <a:rPr lang="en-US" noProof="0" smtClean="0"/>
              <a:t>Click icon to add picture</a:t>
            </a:r>
            <a:endParaRPr lang="en-US" noProof="0" dirty="0"/>
          </a:p>
        </p:txBody>
      </p:sp>
      <p:sp>
        <p:nvSpPr>
          <p:cNvPr id="4" name="Picture Placeholder 9"/>
          <p:cNvSpPr>
            <a:spLocks noGrp="1"/>
          </p:cNvSpPr>
          <p:nvPr>
            <p:ph type="pic" sz="quarter" idx="14"/>
          </p:nvPr>
        </p:nvSpPr>
        <p:spPr>
          <a:xfrm>
            <a:off x="0" y="1524000"/>
            <a:ext cx="4572000" cy="5334000"/>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none"/>
        </p:style>
        <p:txBody>
          <a:bodyPr vert="horz" lIns="91422" tIns="45710" rIns="91422" bIns="45710"/>
          <a:lstStyle>
            <a:lvl1pPr marL="0" indent="0">
              <a:buNone/>
              <a:defRPr sz="1200">
                <a:ln>
                  <a:noFill/>
                </a:ln>
                <a:noFill/>
                <a:effectLst/>
                <a:latin typeface="Myriad Pro"/>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954720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4" name="Text Placeholder 14"/>
          <p:cNvSpPr>
            <a:spLocks noGrp="1"/>
          </p:cNvSpPr>
          <p:nvPr>
            <p:ph type="body" sz="quarter" idx="16"/>
          </p:nvPr>
        </p:nvSpPr>
        <p:spPr>
          <a:xfrm>
            <a:off x="533400" y="1437531"/>
            <a:ext cx="6324600" cy="381000"/>
          </a:xfrm>
          <a:prstGeom prst="rect">
            <a:avLst/>
          </a:prstGeom>
        </p:spPr>
        <p:txBody>
          <a:bodyPr vert="horz" lIns="91422" tIns="45710" rIns="91422" bIns="45710"/>
          <a:lstStyle>
            <a:lvl1pPr marL="0" indent="0">
              <a:buNone/>
              <a:defRPr sz="2800" b="1" i="0">
                <a:solidFill>
                  <a:srgbClr val="003399"/>
                </a:solidFill>
                <a:latin typeface="Myriad Pro"/>
              </a:defRPr>
            </a:lvl1pPr>
          </a:lstStyle>
          <a:p>
            <a:pPr lvl="0"/>
            <a:r>
              <a:rPr lang="en-US" smtClean="0"/>
              <a:t>Click to edit Master text styles</a:t>
            </a:r>
          </a:p>
        </p:txBody>
      </p:sp>
      <p:sp>
        <p:nvSpPr>
          <p:cNvPr id="5" name="Text Placeholder 33"/>
          <p:cNvSpPr>
            <a:spLocks noGrp="1"/>
          </p:cNvSpPr>
          <p:nvPr>
            <p:ph type="body" sz="quarter" idx="18"/>
          </p:nvPr>
        </p:nvSpPr>
        <p:spPr>
          <a:xfrm>
            <a:off x="533401" y="2133600"/>
            <a:ext cx="6553200" cy="2123332"/>
          </a:xfrm>
          <a:prstGeom prst="rect">
            <a:avLst/>
          </a:prstGeom>
        </p:spPr>
        <p:txBody>
          <a:bodyPr vert="horz" lIns="91422" tIns="45710" rIns="91422" bIns="45710"/>
          <a:lstStyle>
            <a:lvl1pPr marL="0" indent="0">
              <a:buFontTx/>
              <a:buNone/>
              <a:defRPr sz="2400" b="0" i="0" baseline="0">
                <a:solidFill>
                  <a:srgbClr val="003399"/>
                </a:solidFill>
                <a:latin typeface="Myriad Pro"/>
              </a:defRPr>
            </a:lvl1pPr>
            <a:lvl2pPr>
              <a:defRPr sz="4000">
                <a:latin typeface="Myriad Pro"/>
              </a:defRPr>
            </a:lvl2pPr>
            <a:lvl3pPr>
              <a:defRPr sz="4000">
                <a:latin typeface="Myriad Pro"/>
              </a:defRPr>
            </a:lvl3pPr>
            <a:lvl4pPr>
              <a:defRPr sz="4000">
                <a:latin typeface="Myriad Pro"/>
              </a:defRPr>
            </a:lvl4pPr>
            <a:lvl5pPr>
              <a:defRPr sz="4000">
                <a:latin typeface="Myriad Pro"/>
              </a:defRPr>
            </a:lvl5pPr>
          </a:lstStyle>
          <a:p>
            <a:pPr lvl="0"/>
            <a:r>
              <a:rPr lang="en-US" smtClean="0"/>
              <a:t>Click to edit Master text styles</a:t>
            </a:r>
          </a:p>
        </p:txBody>
      </p:sp>
    </p:spTree>
    <p:extLst>
      <p:ext uri="{BB962C8B-B14F-4D97-AF65-F5344CB8AC3E}">
        <p14:creationId xmlns:p14="http://schemas.microsoft.com/office/powerpoint/2010/main" val="14984086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title page">
    <p:spTree>
      <p:nvGrpSpPr>
        <p:cNvPr id="1" name=""/>
        <p:cNvGrpSpPr/>
        <p:nvPr/>
      </p:nvGrpSpPr>
      <p:grpSpPr>
        <a:xfrm>
          <a:off x="0" y="0"/>
          <a:ext cx="0" cy="0"/>
          <a:chOff x="0" y="0"/>
          <a:chExt cx="0" cy="0"/>
        </a:xfrm>
      </p:grpSpPr>
      <p:sp>
        <p:nvSpPr>
          <p:cNvPr id="5" name="Rectangle 15"/>
          <p:cNvSpPr>
            <a:spLocks noChangeArrowheads="1"/>
          </p:cNvSpPr>
          <p:nvPr userDrawn="1"/>
        </p:nvSpPr>
        <p:spPr bwMode="auto">
          <a:xfrm>
            <a:off x="8626475" y="517531"/>
            <a:ext cx="184694" cy="461645"/>
          </a:xfrm>
          <a:prstGeom prst="rect">
            <a:avLst/>
          </a:prstGeom>
          <a:noFill/>
          <a:ln w="9525">
            <a:noFill/>
            <a:miter lim="800000"/>
            <a:headEnd/>
            <a:tailEnd/>
          </a:ln>
        </p:spPr>
        <p:txBody>
          <a:bodyPr wrap="none" lIns="91422" tIns="45710" rIns="91422" bIns="45710">
            <a:spAutoFit/>
          </a:bodyPr>
          <a:lstStyle/>
          <a:p>
            <a:pPr fontAlgn="base">
              <a:spcBef>
                <a:spcPct val="0"/>
              </a:spcBef>
              <a:spcAft>
                <a:spcPct val="0"/>
              </a:spcAft>
              <a:defRPr/>
            </a:pPr>
            <a:endParaRPr lang="en-US" sz="2400">
              <a:solidFill>
                <a:srgbClr val="000000"/>
              </a:solidFill>
              <a:ea typeface="ＭＳ Ｐゴシック" charset="-128"/>
            </a:endParaRPr>
          </a:p>
        </p:txBody>
      </p:sp>
      <p:sp>
        <p:nvSpPr>
          <p:cNvPr id="18" name="Picture Placeholder 9"/>
          <p:cNvSpPr>
            <a:spLocks noGrp="1"/>
          </p:cNvSpPr>
          <p:nvPr>
            <p:ph type="pic" sz="quarter" idx="13"/>
          </p:nvPr>
        </p:nvSpPr>
        <p:spPr>
          <a:xfrm>
            <a:off x="0" y="4495800"/>
            <a:ext cx="3017520" cy="2377440"/>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none"/>
        </p:style>
        <p:txBody>
          <a:bodyPr vert="horz" lIns="91422" tIns="45710" rIns="91422" bIns="45710"/>
          <a:lstStyle>
            <a:lvl1pPr marL="0" indent="0">
              <a:buNone/>
              <a:defRPr sz="1200">
                <a:ln>
                  <a:noFill/>
                </a:ln>
                <a:noFill/>
                <a:effectLst/>
                <a:latin typeface="Myriad Pro"/>
              </a:defRPr>
            </a:lvl1pPr>
          </a:lstStyle>
          <a:p>
            <a:pPr lvl="0"/>
            <a:endParaRPr lang="en-US" noProof="0" dirty="0"/>
          </a:p>
        </p:txBody>
      </p:sp>
      <p:sp>
        <p:nvSpPr>
          <p:cNvPr id="24" name="Picture Placeholder 9"/>
          <p:cNvSpPr>
            <a:spLocks noGrp="1"/>
          </p:cNvSpPr>
          <p:nvPr>
            <p:ph type="pic" sz="quarter" idx="14"/>
          </p:nvPr>
        </p:nvSpPr>
        <p:spPr>
          <a:xfrm>
            <a:off x="3063240" y="4495800"/>
            <a:ext cx="3017520" cy="2377440"/>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none"/>
        </p:style>
        <p:txBody>
          <a:bodyPr vert="horz" lIns="91422" tIns="45710" rIns="91422" bIns="45710"/>
          <a:lstStyle>
            <a:lvl1pPr marL="0" indent="0">
              <a:buNone/>
              <a:defRPr sz="1200">
                <a:ln>
                  <a:noFill/>
                </a:ln>
                <a:noFill/>
                <a:effectLst/>
                <a:latin typeface="Myriad Pro"/>
              </a:defRPr>
            </a:lvl1pPr>
          </a:lstStyle>
          <a:p>
            <a:pPr lvl="0"/>
            <a:endParaRPr lang="en-US" noProof="0" dirty="0"/>
          </a:p>
        </p:txBody>
      </p:sp>
      <p:sp>
        <p:nvSpPr>
          <p:cNvPr id="25" name="Picture Placeholder 9"/>
          <p:cNvSpPr>
            <a:spLocks noGrp="1"/>
          </p:cNvSpPr>
          <p:nvPr>
            <p:ph type="pic" sz="quarter" idx="15"/>
          </p:nvPr>
        </p:nvSpPr>
        <p:spPr>
          <a:xfrm>
            <a:off x="6126480" y="4495800"/>
            <a:ext cx="3017520" cy="2377440"/>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none"/>
        </p:style>
        <p:txBody>
          <a:bodyPr vert="horz" lIns="91422" tIns="45710" rIns="91422" bIns="45710"/>
          <a:lstStyle>
            <a:lvl1pPr marL="0" indent="0">
              <a:buNone/>
              <a:defRPr sz="1200">
                <a:ln>
                  <a:noFill/>
                </a:ln>
                <a:noFill/>
                <a:effectLst/>
                <a:latin typeface="Myriad Pro"/>
              </a:defRPr>
            </a:lvl1pPr>
          </a:lstStyle>
          <a:p>
            <a:pPr lvl="0"/>
            <a:endParaRPr lang="en-US" noProof="0" dirty="0"/>
          </a:p>
        </p:txBody>
      </p:sp>
    </p:spTree>
    <p:extLst>
      <p:ext uri="{BB962C8B-B14F-4D97-AF65-F5344CB8AC3E}">
        <p14:creationId xmlns:p14="http://schemas.microsoft.com/office/powerpoint/2010/main" val="18914753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1650417-54B2-4406-9FA6-0B6C076400A6}" type="datetimeFigureOut">
              <a:rPr lang="en-US" smtClean="0"/>
              <a:t>11/16/2017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632486F-BE5D-439E-B344-A8837C66BC08}" type="slidenum">
              <a:rPr lang="en-US" smtClean="0"/>
              <a:t>‹#›</a:t>
            </a:fld>
            <a:endParaRPr lang="en-US"/>
          </a:p>
        </p:txBody>
      </p:sp>
    </p:spTree>
    <p:extLst>
      <p:ext uri="{BB962C8B-B14F-4D97-AF65-F5344CB8AC3E}">
        <p14:creationId xmlns:p14="http://schemas.microsoft.com/office/powerpoint/2010/main" val="2511773380"/>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22" tIns="45710" rIns="91422" bIns="45710"/>
          <a:lstStyle/>
          <a:p>
            <a:r>
              <a:rPr lang="en-US"/>
              <a:t>Click to edit Master title style</a:t>
            </a:r>
          </a:p>
        </p:txBody>
      </p:sp>
      <p:sp>
        <p:nvSpPr>
          <p:cNvPr id="3" name="Content Placeholder 2"/>
          <p:cNvSpPr>
            <a:spLocks noGrp="1"/>
          </p:cNvSpPr>
          <p:nvPr>
            <p:ph idx="1"/>
          </p:nvPr>
        </p:nvSpPr>
        <p:spPr>
          <a:xfrm>
            <a:off x="457200" y="1600204"/>
            <a:ext cx="8229600" cy="4525963"/>
          </a:xfrm>
          <a:prstGeom prst="rect">
            <a:avLst/>
          </a:prstGeom>
        </p:spPr>
        <p:txBody>
          <a:bodyPr lIns="91422" tIns="45710" rIns="91422" bIns="4571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79234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64470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4"/>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300" y="4050836"/>
            <a:ext cx="5825202" cy="1096899"/>
          </a:xfrm>
        </p:spPr>
        <p:txBody>
          <a:bodyPr anchor="t"/>
          <a:lstStyle>
            <a:lvl1pPr marL="0" indent="0" algn="r">
              <a:buNone/>
              <a:defRPr>
                <a:solidFill>
                  <a:schemeClr val="tx1">
                    <a:lumMod val="50000"/>
                    <a:lumOff val="50000"/>
                  </a:schemeClr>
                </a:solidFill>
              </a:defRPr>
            </a:lvl1pPr>
            <a:lvl2pPr marL="457112" indent="0" algn="ctr">
              <a:buNone/>
              <a:defRPr>
                <a:solidFill>
                  <a:schemeClr val="tx1">
                    <a:tint val="75000"/>
                  </a:schemeClr>
                </a:solidFill>
              </a:defRPr>
            </a:lvl2pPr>
            <a:lvl3pPr marL="914222" indent="0" algn="ctr">
              <a:buNone/>
              <a:defRPr>
                <a:solidFill>
                  <a:schemeClr val="tx1">
                    <a:tint val="75000"/>
                  </a:schemeClr>
                </a:solidFill>
              </a:defRPr>
            </a:lvl3pPr>
            <a:lvl4pPr marL="1371334" indent="0" algn="ctr">
              <a:buNone/>
              <a:defRPr>
                <a:solidFill>
                  <a:schemeClr val="tx1">
                    <a:tint val="75000"/>
                  </a:schemeClr>
                </a:solidFill>
              </a:defRPr>
            </a:lvl4pPr>
            <a:lvl5pPr marL="1828445" indent="0" algn="ctr">
              <a:buNone/>
              <a:defRPr>
                <a:solidFill>
                  <a:schemeClr val="tx1">
                    <a:tint val="75000"/>
                  </a:schemeClr>
                </a:solidFill>
              </a:defRPr>
            </a:lvl5pPr>
            <a:lvl6pPr marL="2285555" indent="0" algn="ctr">
              <a:buNone/>
              <a:defRPr>
                <a:solidFill>
                  <a:schemeClr val="tx1">
                    <a:tint val="75000"/>
                  </a:schemeClr>
                </a:solidFill>
              </a:defRPr>
            </a:lvl6pPr>
            <a:lvl7pPr marL="2742666" indent="0" algn="ctr">
              <a:buNone/>
              <a:defRPr>
                <a:solidFill>
                  <a:schemeClr val="tx1">
                    <a:tint val="75000"/>
                  </a:schemeClr>
                </a:solidFill>
              </a:defRPr>
            </a:lvl7pPr>
            <a:lvl8pPr marL="3199777" indent="0" algn="ctr">
              <a:buNone/>
              <a:defRPr>
                <a:solidFill>
                  <a:schemeClr val="tx1">
                    <a:tint val="75000"/>
                  </a:schemeClr>
                </a:solidFill>
              </a:defRPr>
            </a:lvl8pPr>
            <a:lvl9pPr marL="3656888"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6F6C22F-9EA3-4736-9F91-3086A8057982}" type="datetimeFigureOut">
              <a:rPr lang="sr-Latn-RS" smtClean="0">
                <a:solidFill>
                  <a:prstClr val="black">
                    <a:tint val="75000"/>
                  </a:prstClr>
                </a:solidFill>
              </a:rPr>
              <a:pPr/>
              <a:t>16.11.2017</a:t>
            </a:fld>
            <a:endParaRPr lang="sr-Latn-RS">
              <a:solidFill>
                <a:prstClr val="black">
                  <a:tint val="75000"/>
                </a:prstClr>
              </a:solidFill>
            </a:endParaRPr>
          </a:p>
        </p:txBody>
      </p:sp>
      <p:sp>
        <p:nvSpPr>
          <p:cNvPr id="5" name="Footer Placeholder 4"/>
          <p:cNvSpPr>
            <a:spLocks noGrp="1"/>
          </p:cNvSpPr>
          <p:nvPr>
            <p:ph type="ftr" sz="quarter" idx="11"/>
          </p:nvPr>
        </p:nvSpPr>
        <p:spPr/>
        <p:txBody>
          <a:bodyPr/>
          <a:lstStyle/>
          <a:p>
            <a:endParaRPr lang="sr-Latn-RS">
              <a:solidFill>
                <a:prstClr val="black">
                  <a:tint val="75000"/>
                </a:prstClr>
              </a:solidFill>
            </a:endParaRPr>
          </a:p>
        </p:txBody>
      </p:sp>
      <p:sp>
        <p:nvSpPr>
          <p:cNvPr id="6" name="Slide Number Placeholder 5"/>
          <p:cNvSpPr>
            <a:spLocks noGrp="1"/>
          </p:cNvSpPr>
          <p:nvPr>
            <p:ph type="sldNum" sz="quarter" idx="12"/>
          </p:nvPr>
        </p:nvSpPr>
        <p:spPr/>
        <p:txBody>
          <a:bodyPr/>
          <a:lstStyle/>
          <a:p>
            <a:fld id="{E8420E41-8643-43A0-9D35-31EE7F16EBEB}" type="slidenum">
              <a:rPr lang="sr-Latn-RS" smtClean="0">
                <a:solidFill>
                  <a:srgbClr val="549E39"/>
                </a:solidFill>
              </a:rPr>
              <a:pPr/>
              <a:t>‹#›</a:t>
            </a:fld>
            <a:endParaRPr lang="sr-Latn-RS">
              <a:solidFill>
                <a:srgbClr val="549E39"/>
              </a:solidFill>
            </a:endParaRPr>
          </a:p>
        </p:txBody>
      </p:sp>
    </p:spTree>
    <p:extLst>
      <p:ext uri="{BB962C8B-B14F-4D97-AF65-F5344CB8AC3E}">
        <p14:creationId xmlns:p14="http://schemas.microsoft.com/office/powerpoint/2010/main" val="13953316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6F6C22F-9EA3-4736-9F91-3086A8057982}" type="datetimeFigureOut">
              <a:rPr lang="sr-Latn-RS" smtClean="0">
                <a:solidFill>
                  <a:prstClr val="black">
                    <a:tint val="75000"/>
                  </a:prstClr>
                </a:solidFill>
              </a:rPr>
              <a:pPr/>
              <a:t>16.11.2017</a:t>
            </a:fld>
            <a:endParaRPr lang="sr-Latn-RS">
              <a:solidFill>
                <a:prstClr val="black">
                  <a:tint val="75000"/>
                </a:prstClr>
              </a:solidFill>
            </a:endParaRPr>
          </a:p>
        </p:txBody>
      </p:sp>
      <p:sp>
        <p:nvSpPr>
          <p:cNvPr id="5" name="Footer Placeholder 4"/>
          <p:cNvSpPr>
            <a:spLocks noGrp="1"/>
          </p:cNvSpPr>
          <p:nvPr>
            <p:ph type="ftr" sz="quarter" idx="11"/>
          </p:nvPr>
        </p:nvSpPr>
        <p:spPr/>
        <p:txBody>
          <a:bodyPr/>
          <a:lstStyle/>
          <a:p>
            <a:endParaRPr lang="sr-Latn-RS">
              <a:solidFill>
                <a:prstClr val="black">
                  <a:tint val="75000"/>
                </a:prstClr>
              </a:solidFill>
            </a:endParaRPr>
          </a:p>
        </p:txBody>
      </p:sp>
      <p:sp>
        <p:nvSpPr>
          <p:cNvPr id="6" name="Slide Number Placeholder 5"/>
          <p:cNvSpPr>
            <a:spLocks noGrp="1"/>
          </p:cNvSpPr>
          <p:nvPr>
            <p:ph type="sldNum" sz="quarter" idx="12"/>
          </p:nvPr>
        </p:nvSpPr>
        <p:spPr/>
        <p:txBody>
          <a:bodyPr/>
          <a:lstStyle/>
          <a:p>
            <a:fld id="{E8420E41-8643-43A0-9D35-31EE7F16EBEB}" type="slidenum">
              <a:rPr lang="sr-Latn-RS" smtClean="0">
                <a:solidFill>
                  <a:srgbClr val="549E39"/>
                </a:solidFill>
              </a:rPr>
              <a:pPr/>
              <a:t>‹#›</a:t>
            </a:fld>
            <a:endParaRPr lang="sr-Latn-RS">
              <a:solidFill>
                <a:srgbClr val="549E39"/>
              </a:solidFill>
            </a:endParaRPr>
          </a:p>
        </p:txBody>
      </p:sp>
    </p:spTree>
    <p:extLst>
      <p:ext uri="{BB962C8B-B14F-4D97-AF65-F5344CB8AC3E}">
        <p14:creationId xmlns:p14="http://schemas.microsoft.com/office/powerpoint/2010/main" val="213073305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3" y="2700871"/>
            <a:ext cx="6447501"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508003" y="4527448"/>
            <a:ext cx="6447501" cy="860400"/>
          </a:xfrm>
        </p:spPr>
        <p:txBody>
          <a:bodyPr anchor="t"/>
          <a:lstStyle>
            <a:lvl1pPr marL="0" indent="0" algn="l">
              <a:buNone/>
              <a:defRPr sz="2000">
                <a:solidFill>
                  <a:schemeClr val="tx1">
                    <a:lumMod val="50000"/>
                    <a:lumOff val="50000"/>
                  </a:schemeClr>
                </a:solidFill>
              </a:defRPr>
            </a:lvl1pPr>
            <a:lvl2pPr marL="457112" indent="0">
              <a:buNone/>
              <a:defRPr sz="1800">
                <a:solidFill>
                  <a:schemeClr val="tx1">
                    <a:tint val="75000"/>
                  </a:schemeClr>
                </a:solidFill>
              </a:defRPr>
            </a:lvl2pPr>
            <a:lvl3pPr marL="914222" indent="0">
              <a:buNone/>
              <a:defRPr sz="1600">
                <a:solidFill>
                  <a:schemeClr val="tx1">
                    <a:tint val="75000"/>
                  </a:schemeClr>
                </a:solidFill>
              </a:defRPr>
            </a:lvl3pPr>
            <a:lvl4pPr marL="1371334" indent="0">
              <a:buNone/>
              <a:defRPr sz="1400">
                <a:solidFill>
                  <a:schemeClr val="tx1">
                    <a:tint val="75000"/>
                  </a:schemeClr>
                </a:solidFill>
              </a:defRPr>
            </a:lvl4pPr>
            <a:lvl5pPr marL="1828445" indent="0">
              <a:buNone/>
              <a:defRPr sz="1400">
                <a:solidFill>
                  <a:schemeClr val="tx1">
                    <a:tint val="75000"/>
                  </a:schemeClr>
                </a:solidFill>
              </a:defRPr>
            </a:lvl5pPr>
            <a:lvl6pPr marL="2285555" indent="0">
              <a:buNone/>
              <a:defRPr sz="1400">
                <a:solidFill>
                  <a:schemeClr val="tx1">
                    <a:tint val="75000"/>
                  </a:schemeClr>
                </a:solidFill>
              </a:defRPr>
            </a:lvl6pPr>
            <a:lvl7pPr marL="2742666" indent="0">
              <a:buNone/>
              <a:defRPr sz="1400">
                <a:solidFill>
                  <a:schemeClr val="tx1">
                    <a:tint val="75000"/>
                  </a:schemeClr>
                </a:solidFill>
              </a:defRPr>
            </a:lvl7pPr>
            <a:lvl8pPr marL="3199777" indent="0">
              <a:buNone/>
              <a:defRPr sz="1400">
                <a:solidFill>
                  <a:schemeClr val="tx1">
                    <a:tint val="75000"/>
                  </a:schemeClr>
                </a:solidFill>
              </a:defRPr>
            </a:lvl8pPr>
            <a:lvl9pPr marL="3656888"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6F6C22F-9EA3-4736-9F91-3086A8057982}" type="datetimeFigureOut">
              <a:rPr lang="sr-Latn-RS" smtClean="0">
                <a:solidFill>
                  <a:prstClr val="black">
                    <a:tint val="75000"/>
                  </a:prstClr>
                </a:solidFill>
              </a:rPr>
              <a:pPr/>
              <a:t>16.11.2017</a:t>
            </a:fld>
            <a:endParaRPr lang="sr-Latn-RS">
              <a:solidFill>
                <a:prstClr val="black">
                  <a:tint val="75000"/>
                </a:prstClr>
              </a:solidFill>
            </a:endParaRPr>
          </a:p>
        </p:txBody>
      </p:sp>
      <p:sp>
        <p:nvSpPr>
          <p:cNvPr id="5" name="Footer Placeholder 4"/>
          <p:cNvSpPr>
            <a:spLocks noGrp="1"/>
          </p:cNvSpPr>
          <p:nvPr>
            <p:ph type="ftr" sz="quarter" idx="11"/>
          </p:nvPr>
        </p:nvSpPr>
        <p:spPr/>
        <p:txBody>
          <a:bodyPr/>
          <a:lstStyle/>
          <a:p>
            <a:endParaRPr lang="sr-Latn-RS">
              <a:solidFill>
                <a:prstClr val="black">
                  <a:tint val="75000"/>
                </a:prstClr>
              </a:solidFill>
            </a:endParaRPr>
          </a:p>
        </p:txBody>
      </p:sp>
      <p:sp>
        <p:nvSpPr>
          <p:cNvPr id="6" name="Slide Number Placeholder 5"/>
          <p:cNvSpPr>
            <a:spLocks noGrp="1"/>
          </p:cNvSpPr>
          <p:nvPr>
            <p:ph type="sldNum" sz="quarter" idx="12"/>
          </p:nvPr>
        </p:nvSpPr>
        <p:spPr/>
        <p:txBody>
          <a:bodyPr/>
          <a:lstStyle/>
          <a:p>
            <a:fld id="{E8420E41-8643-43A0-9D35-31EE7F16EBEB}" type="slidenum">
              <a:rPr lang="sr-Latn-RS" smtClean="0">
                <a:solidFill>
                  <a:srgbClr val="549E39"/>
                </a:solidFill>
              </a:rPr>
              <a:pPr/>
              <a:t>‹#›</a:t>
            </a:fld>
            <a:endParaRPr lang="sr-Latn-RS">
              <a:solidFill>
                <a:srgbClr val="549E39"/>
              </a:solidFill>
            </a:endParaRPr>
          </a:p>
        </p:txBody>
      </p:sp>
    </p:spTree>
    <p:extLst>
      <p:ext uri="{BB962C8B-B14F-4D97-AF65-F5344CB8AC3E}">
        <p14:creationId xmlns:p14="http://schemas.microsoft.com/office/powerpoint/2010/main" val="7201344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8002" y="2160589"/>
            <a:ext cx="3138026"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17477" y="2160598"/>
            <a:ext cx="3138026"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6F6C22F-9EA3-4736-9F91-3086A8057982}" type="datetimeFigureOut">
              <a:rPr lang="sr-Latn-RS" smtClean="0">
                <a:solidFill>
                  <a:prstClr val="black">
                    <a:tint val="75000"/>
                  </a:prstClr>
                </a:solidFill>
              </a:rPr>
              <a:pPr/>
              <a:t>16.11.2017</a:t>
            </a:fld>
            <a:endParaRPr lang="sr-Latn-RS">
              <a:solidFill>
                <a:prstClr val="black">
                  <a:tint val="75000"/>
                </a:prstClr>
              </a:solidFill>
            </a:endParaRPr>
          </a:p>
        </p:txBody>
      </p:sp>
      <p:sp>
        <p:nvSpPr>
          <p:cNvPr id="6" name="Footer Placeholder 5"/>
          <p:cNvSpPr>
            <a:spLocks noGrp="1"/>
          </p:cNvSpPr>
          <p:nvPr>
            <p:ph type="ftr" sz="quarter" idx="11"/>
          </p:nvPr>
        </p:nvSpPr>
        <p:spPr/>
        <p:txBody>
          <a:bodyPr/>
          <a:lstStyle/>
          <a:p>
            <a:endParaRPr lang="sr-Latn-RS">
              <a:solidFill>
                <a:prstClr val="black">
                  <a:tint val="75000"/>
                </a:prstClr>
              </a:solidFill>
            </a:endParaRPr>
          </a:p>
        </p:txBody>
      </p:sp>
      <p:sp>
        <p:nvSpPr>
          <p:cNvPr id="7" name="Slide Number Placeholder 6"/>
          <p:cNvSpPr>
            <a:spLocks noGrp="1"/>
          </p:cNvSpPr>
          <p:nvPr>
            <p:ph type="sldNum" sz="quarter" idx="12"/>
          </p:nvPr>
        </p:nvSpPr>
        <p:spPr/>
        <p:txBody>
          <a:bodyPr/>
          <a:lstStyle/>
          <a:p>
            <a:fld id="{E8420E41-8643-43A0-9D35-31EE7F16EBEB}" type="slidenum">
              <a:rPr lang="sr-Latn-RS" smtClean="0">
                <a:solidFill>
                  <a:srgbClr val="549E39"/>
                </a:solidFill>
              </a:rPr>
              <a:pPr/>
              <a:t>‹#›</a:t>
            </a:fld>
            <a:endParaRPr lang="sr-Latn-RS">
              <a:solidFill>
                <a:srgbClr val="549E39"/>
              </a:solidFill>
            </a:endParaRPr>
          </a:p>
        </p:txBody>
      </p:sp>
    </p:spTree>
    <p:extLst>
      <p:ext uri="{BB962C8B-B14F-4D97-AF65-F5344CB8AC3E}">
        <p14:creationId xmlns:p14="http://schemas.microsoft.com/office/powerpoint/2010/main" val="422950961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506812" y="2160983"/>
            <a:ext cx="3139217" cy="576262"/>
          </a:xfrm>
        </p:spPr>
        <p:txBody>
          <a:bodyPr anchor="b">
            <a:noAutofit/>
          </a:bodyPr>
          <a:lstStyle>
            <a:lvl1pPr marL="0" indent="0">
              <a:buNone/>
              <a:defRPr sz="2400" b="0"/>
            </a:lvl1pPr>
            <a:lvl2pPr marL="457112" indent="0">
              <a:buNone/>
              <a:defRPr sz="2000" b="1"/>
            </a:lvl2pPr>
            <a:lvl3pPr marL="914222" indent="0">
              <a:buNone/>
              <a:defRPr sz="1800" b="1"/>
            </a:lvl3pPr>
            <a:lvl4pPr marL="1371334" indent="0">
              <a:buNone/>
              <a:defRPr sz="1600" b="1"/>
            </a:lvl4pPr>
            <a:lvl5pPr marL="1828445" indent="0">
              <a:buNone/>
              <a:defRPr sz="1600" b="1"/>
            </a:lvl5pPr>
            <a:lvl6pPr marL="2285555" indent="0">
              <a:buNone/>
              <a:defRPr sz="1600" b="1"/>
            </a:lvl6pPr>
            <a:lvl7pPr marL="2742666" indent="0">
              <a:buNone/>
              <a:defRPr sz="1600" b="1"/>
            </a:lvl7pPr>
            <a:lvl8pPr marL="3199777" indent="0">
              <a:buNone/>
              <a:defRPr sz="1600" b="1"/>
            </a:lvl8pPr>
            <a:lvl9pPr marL="3656888" indent="0">
              <a:buNone/>
              <a:defRPr sz="1600" b="1"/>
            </a:lvl9pPr>
          </a:lstStyle>
          <a:p>
            <a:pPr lvl="0"/>
            <a:r>
              <a:rPr lang="en-US"/>
              <a:t>Edit Master text styles</a:t>
            </a:r>
          </a:p>
        </p:txBody>
      </p:sp>
      <p:sp>
        <p:nvSpPr>
          <p:cNvPr id="4" name="Content Placeholder 3"/>
          <p:cNvSpPr>
            <a:spLocks noGrp="1"/>
          </p:cNvSpPr>
          <p:nvPr>
            <p:ph sz="half" idx="2"/>
          </p:nvPr>
        </p:nvSpPr>
        <p:spPr>
          <a:xfrm>
            <a:off x="506812" y="2737253"/>
            <a:ext cx="31392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16289" y="2160983"/>
            <a:ext cx="3139214" cy="576262"/>
          </a:xfrm>
        </p:spPr>
        <p:txBody>
          <a:bodyPr anchor="b">
            <a:noAutofit/>
          </a:bodyPr>
          <a:lstStyle>
            <a:lvl1pPr marL="0" indent="0">
              <a:buNone/>
              <a:defRPr sz="2400" b="0"/>
            </a:lvl1pPr>
            <a:lvl2pPr marL="457112" indent="0">
              <a:buNone/>
              <a:defRPr sz="2000" b="1"/>
            </a:lvl2pPr>
            <a:lvl3pPr marL="914222" indent="0">
              <a:buNone/>
              <a:defRPr sz="1800" b="1"/>
            </a:lvl3pPr>
            <a:lvl4pPr marL="1371334" indent="0">
              <a:buNone/>
              <a:defRPr sz="1600" b="1"/>
            </a:lvl4pPr>
            <a:lvl5pPr marL="1828445" indent="0">
              <a:buNone/>
              <a:defRPr sz="1600" b="1"/>
            </a:lvl5pPr>
            <a:lvl6pPr marL="2285555" indent="0">
              <a:buNone/>
              <a:defRPr sz="1600" b="1"/>
            </a:lvl6pPr>
            <a:lvl7pPr marL="2742666" indent="0">
              <a:buNone/>
              <a:defRPr sz="1600" b="1"/>
            </a:lvl7pPr>
            <a:lvl8pPr marL="3199777" indent="0">
              <a:buNone/>
              <a:defRPr sz="1600" b="1"/>
            </a:lvl8pPr>
            <a:lvl9pPr marL="3656888" indent="0">
              <a:buNone/>
              <a:defRPr sz="1600" b="1"/>
            </a:lvl9pPr>
          </a:lstStyle>
          <a:p>
            <a:pPr lvl="0"/>
            <a:r>
              <a:rPr lang="en-US"/>
              <a:t>Edit Master text styles</a:t>
            </a:r>
          </a:p>
        </p:txBody>
      </p:sp>
      <p:sp>
        <p:nvSpPr>
          <p:cNvPr id="6" name="Content Placeholder 5"/>
          <p:cNvSpPr>
            <a:spLocks noGrp="1"/>
          </p:cNvSpPr>
          <p:nvPr>
            <p:ph sz="quarter" idx="4"/>
          </p:nvPr>
        </p:nvSpPr>
        <p:spPr>
          <a:xfrm>
            <a:off x="3816293" y="2737253"/>
            <a:ext cx="313921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6F6C22F-9EA3-4736-9F91-3086A8057982}" type="datetimeFigureOut">
              <a:rPr lang="sr-Latn-RS" smtClean="0">
                <a:solidFill>
                  <a:prstClr val="black">
                    <a:tint val="75000"/>
                  </a:prstClr>
                </a:solidFill>
              </a:rPr>
              <a:pPr/>
              <a:t>16.11.2017</a:t>
            </a:fld>
            <a:endParaRPr lang="sr-Latn-RS">
              <a:solidFill>
                <a:prstClr val="black">
                  <a:tint val="75000"/>
                </a:prstClr>
              </a:solidFill>
            </a:endParaRPr>
          </a:p>
        </p:txBody>
      </p:sp>
      <p:sp>
        <p:nvSpPr>
          <p:cNvPr id="8" name="Footer Placeholder 7"/>
          <p:cNvSpPr>
            <a:spLocks noGrp="1"/>
          </p:cNvSpPr>
          <p:nvPr>
            <p:ph type="ftr" sz="quarter" idx="11"/>
          </p:nvPr>
        </p:nvSpPr>
        <p:spPr/>
        <p:txBody>
          <a:bodyPr/>
          <a:lstStyle/>
          <a:p>
            <a:endParaRPr lang="sr-Latn-RS">
              <a:solidFill>
                <a:prstClr val="black">
                  <a:tint val="75000"/>
                </a:prstClr>
              </a:solidFill>
            </a:endParaRPr>
          </a:p>
        </p:txBody>
      </p:sp>
      <p:sp>
        <p:nvSpPr>
          <p:cNvPr id="9" name="Slide Number Placeholder 8"/>
          <p:cNvSpPr>
            <a:spLocks noGrp="1"/>
          </p:cNvSpPr>
          <p:nvPr>
            <p:ph type="sldNum" sz="quarter" idx="12"/>
          </p:nvPr>
        </p:nvSpPr>
        <p:spPr/>
        <p:txBody>
          <a:bodyPr/>
          <a:lstStyle/>
          <a:p>
            <a:fld id="{E8420E41-8643-43A0-9D35-31EE7F16EBEB}" type="slidenum">
              <a:rPr lang="sr-Latn-RS" smtClean="0">
                <a:solidFill>
                  <a:srgbClr val="549E39"/>
                </a:solidFill>
              </a:rPr>
              <a:pPr/>
              <a:t>‹#›</a:t>
            </a:fld>
            <a:endParaRPr lang="sr-Latn-RS">
              <a:solidFill>
                <a:srgbClr val="549E39"/>
              </a:solidFill>
            </a:endParaRPr>
          </a:p>
        </p:txBody>
      </p:sp>
    </p:spTree>
    <p:extLst>
      <p:ext uri="{BB962C8B-B14F-4D97-AF65-F5344CB8AC3E}">
        <p14:creationId xmlns:p14="http://schemas.microsoft.com/office/powerpoint/2010/main" val="42033878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3" y="609600"/>
            <a:ext cx="6447501"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6F6C22F-9EA3-4736-9F91-3086A8057982}" type="datetimeFigureOut">
              <a:rPr lang="sr-Latn-RS" smtClean="0">
                <a:solidFill>
                  <a:prstClr val="black">
                    <a:tint val="75000"/>
                  </a:prstClr>
                </a:solidFill>
              </a:rPr>
              <a:pPr/>
              <a:t>16.11.2017</a:t>
            </a:fld>
            <a:endParaRPr lang="sr-Latn-RS">
              <a:solidFill>
                <a:prstClr val="black">
                  <a:tint val="75000"/>
                </a:prstClr>
              </a:solidFill>
            </a:endParaRPr>
          </a:p>
        </p:txBody>
      </p:sp>
      <p:sp>
        <p:nvSpPr>
          <p:cNvPr id="4" name="Footer Placeholder 3"/>
          <p:cNvSpPr>
            <a:spLocks noGrp="1"/>
          </p:cNvSpPr>
          <p:nvPr>
            <p:ph type="ftr" sz="quarter" idx="11"/>
          </p:nvPr>
        </p:nvSpPr>
        <p:spPr/>
        <p:txBody>
          <a:bodyPr/>
          <a:lstStyle/>
          <a:p>
            <a:endParaRPr lang="sr-Latn-RS">
              <a:solidFill>
                <a:prstClr val="black">
                  <a:tint val="75000"/>
                </a:prstClr>
              </a:solidFill>
            </a:endParaRPr>
          </a:p>
        </p:txBody>
      </p:sp>
      <p:sp>
        <p:nvSpPr>
          <p:cNvPr id="5" name="Slide Number Placeholder 4"/>
          <p:cNvSpPr>
            <a:spLocks noGrp="1"/>
          </p:cNvSpPr>
          <p:nvPr>
            <p:ph type="sldNum" sz="quarter" idx="12"/>
          </p:nvPr>
        </p:nvSpPr>
        <p:spPr/>
        <p:txBody>
          <a:bodyPr/>
          <a:lstStyle/>
          <a:p>
            <a:fld id="{E8420E41-8643-43A0-9D35-31EE7F16EBEB}" type="slidenum">
              <a:rPr lang="sr-Latn-RS" smtClean="0">
                <a:solidFill>
                  <a:srgbClr val="549E39"/>
                </a:solidFill>
              </a:rPr>
              <a:pPr/>
              <a:t>‹#›</a:t>
            </a:fld>
            <a:endParaRPr lang="sr-Latn-RS">
              <a:solidFill>
                <a:srgbClr val="549E39"/>
              </a:solidFill>
            </a:endParaRPr>
          </a:p>
        </p:txBody>
      </p:sp>
    </p:spTree>
    <p:extLst>
      <p:ext uri="{BB962C8B-B14F-4D97-AF65-F5344CB8AC3E}">
        <p14:creationId xmlns:p14="http://schemas.microsoft.com/office/powerpoint/2010/main" val="25033083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F6C22F-9EA3-4736-9F91-3086A8057982}" type="datetimeFigureOut">
              <a:rPr lang="sr-Latn-RS" smtClean="0">
                <a:solidFill>
                  <a:prstClr val="black">
                    <a:tint val="75000"/>
                  </a:prstClr>
                </a:solidFill>
              </a:rPr>
              <a:pPr/>
              <a:t>16.11.2017</a:t>
            </a:fld>
            <a:endParaRPr lang="sr-Latn-RS">
              <a:solidFill>
                <a:prstClr val="black">
                  <a:tint val="75000"/>
                </a:prstClr>
              </a:solidFill>
            </a:endParaRPr>
          </a:p>
        </p:txBody>
      </p:sp>
      <p:sp>
        <p:nvSpPr>
          <p:cNvPr id="3" name="Footer Placeholder 2"/>
          <p:cNvSpPr>
            <a:spLocks noGrp="1"/>
          </p:cNvSpPr>
          <p:nvPr>
            <p:ph type="ftr" sz="quarter" idx="11"/>
          </p:nvPr>
        </p:nvSpPr>
        <p:spPr/>
        <p:txBody>
          <a:bodyPr/>
          <a:lstStyle/>
          <a:p>
            <a:endParaRPr lang="sr-Latn-RS">
              <a:solidFill>
                <a:prstClr val="black">
                  <a:tint val="75000"/>
                </a:prstClr>
              </a:solidFill>
            </a:endParaRPr>
          </a:p>
        </p:txBody>
      </p:sp>
      <p:sp>
        <p:nvSpPr>
          <p:cNvPr id="4" name="Slide Number Placeholder 3"/>
          <p:cNvSpPr>
            <a:spLocks noGrp="1"/>
          </p:cNvSpPr>
          <p:nvPr>
            <p:ph type="sldNum" sz="quarter" idx="12"/>
          </p:nvPr>
        </p:nvSpPr>
        <p:spPr/>
        <p:txBody>
          <a:bodyPr/>
          <a:lstStyle/>
          <a:p>
            <a:fld id="{E8420E41-8643-43A0-9D35-31EE7F16EBEB}" type="slidenum">
              <a:rPr lang="sr-Latn-RS" smtClean="0">
                <a:solidFill>
                  <a:srgbClr val="549E39"/>
                </a:solidFill>
              </a:rPr>
              <a:pPr/>
              <a:t>‹#›</a:t>
            </a:fld>
            <a:endParaRPr lang="sr-Latn-RS">
              <a:solidFill>
                <a:srgbClr val="549E39"/>
              </a:solidFill>
            </a:endParaRPr>
          </a:p>
        </p:txBody>
      </p:sp>
    </p:spTree>
    <p:extLst>
      <p:ext uri="{BB962C8B-B14F-4D97-AF65-F5344CB8AC3E}">
        <p14:creationId xmlns:p14="http://schemas.microsoft.com/office/powerpoint/2010/main" val="34450299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1498604"/>
            <a:ext cx="2890896"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0348" y="514929"/>
            <a:ext cx="3385156"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8000" y="2777069"/>
            <a:ext cx="2890896" cy="2584449"/>
          </a:xfrm>
        </p:spPr>
        <p:txBody>
          <a:bodyPr>
            <a:normAutofit/>
          </a:bodyPr>
          <a:lstStyle>
            <a:lvl1pPr marL="0" indent="0">
              <a:buNone/>
              <a:defRPr sz="1400"/>
            </a:lvl1pPr>
            <a:lvl2pPr marL="456974" indent="0">
              <a:buNone/>
              <a:defRPr sz="1400"/>
            </a:lvl2pPr>
            <a:lvl3pPr marL="913948" indent="0">
              <a:buNone/>
              <a:defRPr sz="1200"/>
            </a:lvl3pPr>
            <a:lvl4pPr marL="1370922" indent="0">
              <a:buNone/>
              <a:defRPr sz="1000"/>
            </a:lvl4pPr>
            <a:lvl5pPr marL="1827895" indent="0">
              <a:buNone/>
              <a:defRPr sz="1000"/>
            </a:lvl5pPr>
            <a:lvl6pPr marL="2284870" indent="0">
              <a:buNone/>
              <a:defRPr sz="1000"/>
            </a:lvl6pPr>
            <a:lvl7pPr marL="2741843" indent="0">
              <a:buNone/>
              <a:defRPr sz="1000"/>
            </a:lvl7pPr>
            <a:lvl8pPr marL="3198817" indent="0">
              <a:buNone/>
              <a:defRPr sz="1000"/>
            </a:lvl8pPr>
            <a:lvl9pPr marL="3655791"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6F6C22F-9EA3-4736-9F91-3086A8057982}" type="datetimeFigureOut">
              <a:rPr lang="sr-Latn-RS" smtClean="0">
                <a:solidFill>
                  <a:prstClr val="black">
                    <a:tint val="75000"/>
                  </a:prstClr>
                </a:solidFill>
              </a:rPr>
              <a:pPr/>
              <a:t>16.11.2017</a:t>
            </a:fld>
            <a:endParaRPr lang="sr-Latn-RS">
              <a:solidFill>
                <a:prstClr val="black">
                  <a:tint val="75000"/>
                </a:prstClr>
              </a:solidFill>
            </a:endParaRPr>
          </a:p>
        </p:txBody>
      </p:sp>
      <p:sp>
        <p:nvSpPr>
          <p:cNvPr id="6" name="Footer Placeholder 5"/>
          <p:cNvSpPr>
            <a:spLocks noGrp="1"/>
          </p:cNvSpPr>
          <p:nvPr>
            <p:ph type="ftr" sz="quarter" idx="11"/>
          </p:nvPr>
        </p:nvSpPr>
        <p:spPr/>
        <p:txBody>
          <a:bodyPr/>
          <a:lstStyle/>
          <a:p>
            <a:endParaRPr lang="sr-Latn-RS">
              <a:solidFill>
                <a:prstClr val="black">
                  <a:tint val="75000"/>
                </a:prstClr>
              </a:solidFill>
            </a:endParaRPr>
          </a:p>
        </p:txBody>
      </p:sp>
      <p:sp>
        <p:nvSpPr>
          <p:cNvPr id="7" name="Slide Number Placeholder 6"/>
          <p:cNvSpPr>
            <a:spLocks noGrp="1"/>
          </p:cNvSpPr>
          <p:nvPr>
            <p:ph type="sldNum" sz="quarter" idx="12"/>
          </p:nvPr>
        </p:nvSpPr>
        <p:spPr/>
        <p:txBody>
          <a:bodyPr/>
          <a:lstStyle/>
          <a:p>
            <a:fld id="{E8420E41-8643-43A0-9D35-31EE7F16EBEB}" type="slidenum">
              <a:rPr lang="sr-Latn-RS" smtClean="0">
                <a:solidFill>
                  <a:srgbClr val="549E39"/>
                </a:solidFill>
              </a:rPr>
              <a:pPr/>
              <a:t>‹#›</a:t>
            </a:fld>
            <a:endParaRPr lang="sr-Latn-RS">
              <a:solidFill>
                <a:srgbClr val="549E39"/>
              </a:solidFill>
            </a:endParaRPr>
          </a:p>
        </p:txBody>
      </p:sp>
    </p:spTree>
    <p:extLst>
      <p:ext uri="{BB962C8B-B14F-4D97-AF65-F5344CB8AC3E}">
        <p14:creationId xmlns:p14="http://schemas.microsoft.com/office/powerpoint/2010/main" val="1947160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650417-54B2-4406-9FA6-0B6C076400A6}" type="datetimeFigureOut">
              <a:rPr lang="en-US" smtClean="0"/>
              <a:t>11/16/2017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632486F-BE5D-439E-B344-A8837C66BC08}" type="slidenum">
              <a:rPr lang="en-US" smtClean="0"/>
              <a:t>‹#›</a:t>
            </a:fld>
            <a:endParaRPr lang="en-US"/>
          </a:p>
        </p:txBody>
      </p:sp>
    </p:spTree>
    <p:extLst>
      <p:ext uri="{BB962C8B-B14F-4D97-AF65-F5344CB8AC3E}">
        <p14:creationId xmlns:p14="http://schemas.microsoft.com/office/powerpoint/2010/main" val="511830109"/>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2" y="4800600"/>
            <a:ext cx="64475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08003" y="609600"/>
            <a:ext cx="6447501" cy="3845718"/>
          </a:xfrm>
        </p:spPr>
        <p:txBody>
          <a:bodyPr anchor="t">
            <a:normAutofit/>
          </a:bodyPr>
          <a:lstStyle>
            <a:lvl1pPr marL="0" indent="0" algn="ctr">
              <a:buNone/>
              <a:defRPr sz="1600"/>
            </a:lvl1pPr>
            <a:lvl2pPr marL="457112" indent="0">
              <a:buNone/>
              <a:defRPr sz="1600"/>
            </a:lvl2pPr>
            <a:lvl3pPr marL="914222" indent="0">
              <a:buNone/>
              <a:defRPr sz="1600"/>
            </a:lvl3pPr>
            <a:lvl4pPr marL="1371334" indent="0">
              <a:buNone/>
              <a:defRPr sz="1600"/>
            </a:lvl4pPr>
            <a:lvl5pPr marL="1828445" indent="0">
              <a:buNone/>
              <a:defRPr sz="1600"/>
            </a:lvl5pPr>
            <a:lvl6pPr marL="2285555" indent="0">
              <a:buNone/>
              <a:defRPr sz="1600"/>
            </a:lvl6pPr>
            <a:lvl7pPr marL="2742666" indent="0">
              <a:buNone/>
              <a:defRPr sz="1600"/>
            </a:lvl7pPr>
            <a:lvl8pPr marL="3199777" indent="0">
              <a:buNone/>
              <a:defRPr sz="1600"/>
            </a:lvl8pPr>
            <a:lvl9pPr marL="3656888"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08002" y="5367338"/>
            <a:ext cx="6447500" cy="674024"/>
          </a:xfrm>
        </p:spPr>
        <p:txBody>
          <a:bodyPr>
            <a:normAutofit/>
          </a:bodyPr>
          <a:lstStyle>
            <a:lvl1pPr marL="0" indent="0">
              <a:buNone/>
              <a:defRPr sz="1200"/>
            </a:lvl1pPr>
            <a:lvl2pPr marL="457112" indent="0">
              <a:buNone/>
              <a:defRPr sz="1200"/>
            </a:lvl2pPr>
            <a:lvl3pPr marL="914222" indent="0">
              <a:buNone/>
              <a:defRPr sz="1000"/>
            </a:lvl3pPr>
            <a:lvl4pPr marL="1371334" indent="0">
              <a:buNone/>
              <a:defRPr sz="900"/>
            </a:lvl4pPr>
            <a:lvl5pPr marL="1828445" indent="0">
              <a:buNone/>
              <a:defRPr sz="900"/>
            </a:lvl5pPr>
            <a:lvl6pPr marL="2285555" indent="0">
              <a:buNone/>
              <a:defRPr sz="900"/>
            </a:lvl6pPr>
            <a:lvl7pPr marL="2742666" indent="0">
              <a:buNone/>
              <a:defRPr sz="900"/>
            </a:lvl7pPr>
            <a:lvl8pPr marL="3199777" indent="0">
              <a:buNone/>
              <a:defRPr sz="900"/>
            </a:lvl8pPr>
            <a:lvl9pPr marL="3656888"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6F6C22F-9EA3-4736-9F91-3086A8057982}" type="datetimeFigureOut">
              <a:rPr lang="sr-Latn-RS" smtClean="0">
                <a:solidFill>
                  <a:prstClr val="black">
                    <a:tint val="75000"/>
                  </a:prstClr>
                </a:solidFill>
              </a:rPr>
              <a:pPr/>
              <a:t>16.11.2017</a:t>
            </a:fld>
            <a:endParaRPr lang="sr-Latn-RS">
              <a:solidFill>
                <a:prstClr val="black">
                  <a:tint val="75000"/>
                </a:prstClr>
              </a:solidFill>
            </a:endParaRPr>
          </a:p>
        </p:txBody>
      </p:sp>
      <p:sp>
        <p:nvSpPr>
          <p:cNvPr id="6" name="Footer Placeholder 5"/>
          <p:cNvSpPr>
            <a:spLocks noGrp="1"/>
          </p:cNvSpPr>
          <p:nvPr>
            <p:ph type="ftr" sz="quarter" idx="11"/>
          </p:nvPr>
        </p:nvSpPr>
        <p:spPr/>
        <p:txBody>
          <a:bodyPr/>
          <a:lstStyle/>
          <a:p>
            <a:endParaRPr lang="sr-Latn-RS">
              <a:solidFill>
                <a:prstClr val="black">
                  <a:tint val="75000"/>
                </a:prstClr>
              </a:solidFill>
            </a:endParaRPr>
          </a:p>
        </p:txBody>
      </p:sp>
      <p:sp>
        <p:nvSpPr>
          <p:cNvPr id="7" name="Slide Number Placeholder 6"/>
          <p:cNvSpPr>
            <a:spLocks noGrp="1"/>
          </p:cNvSpPr>
          <p:nvPr>
            <p:ph type="sldNum" sz="quarter" idx="12"/>
          </p:nvPr>
        </p:nvSpPr>
        <p:spPr/>
        <p:txBody>
          <a:bodyPr/>
          <a:lstStyle/>
          <a:p>
            <a:fld id="{E8420E41-8643-43A0-9D35-31EE7F16EBEB}" type="slidenum">
              <a:rPr lang="sr-Latn-RS" smtClean="0">
                <a:solidFill>
                  <a:srgbClr val="549E39"/>
                </a:solidFill>
              </a:rPr>
              <a:pPr/>
              <a:t>‹#›</a:t>
            </a:fld>
            <a:endParaRPr lang="sr-Latn-RS">
              <a:solidFill>
                <a:srgbClr val="549E39"/>
              </a:solidFill>
            </a:endParaRPr>
          </a:p>
        </p:txBody>
      </p:sp>
    </p:spTree>
    <p:extLst>
      <p:ext uri="{BB962C8B-B14F-4D97-AF65-F5344CB8AC3E}">
        <p14:creationId xmlns:p14="http://schemas.microsoft.com/office/powerpoint/2010/main" val="267145566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3" y="609601"/>
            <a:ext cx="6447501"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508003" y="4470402"/>
            <a:ext cx="6447501" cy="1570962"/>
          </a:xfrm>
        </p:spPr>
        <p:txBody>
          <a:bodyPr anchor="ctr">
            <a:normAutofit/>
          </a:bodyPr>
          <a:lstStyle>
            <a:lvl1pPr marL="0" indent="0" algn="l">
              <a:buNone/>
              <a:defRPr sz="1800">
                <a:solidFill>
                  <a:schemeClr val="tx1">
                    <a:lumMod val="75000"/>
                    <a:lumOff val="25000"/>
                  </a:schemeClr>
                </a:solidFill>
              </a:defRPr>
            </a:lvl1pPr>
            <a:lvl2pPr marL="457112" indent="0">
              <a:buNone/>
              <a:defRPr sz="1800">
                <a:solidFill>
                  <a:schemeClr val="tx1">
                    <a:tint val="75000"/>
                  </a:schemeClr>
                </a:solidFill>
              </a:defRPr>
            </a:lvl2pPr>
            <a:lvl3pPr marL="914222" indent="0">
              <a:buNone/>
              <a:defRPr sz="1600">
                <a:solidFill>
                  <a:schemeClr val="tx1">
                    <a:tint val="75000"/>
                  </a:schemeClr>
                </a:solidFill>
              </a:defRPr>
            </a:lvl3pPr>
            <a:lvl4pPr marL="1371334" indent="0">
              <a:buNone/>
              <a:defRPr sz="1400">
                <a:solidFill>
                  <a:schemeClr val="tx1">
                    <a:tint val="75000"/>
                  </a:schemeClr>
                </a:solidFill>
              </a:defRPr>
            </a:lvl4pPr>
            <a:lvl5pPr marL="1828445" indent="0">
              <a:buNone/>
              <a:defRPr sz="1400">
                <a:solidFill>
                  <a:schemeClr val="tx1">
                    <a:tint val="75000"/>
                  </a:schemeClr>
                </a:solidFill>
              </a:defRPr>
            </a:lvl5pPr>
            <a:lvl6pPr marL="2285555" indent="0">
              <a:buNone/>
              <a:defRPr sz="1400">
                <a:solidFill>
                  <a:schemeClr val="tx1">
                    <a:tint val="75000"/>
                  </a:schemeClr>
                </a:solidFill>
              </a:defRPr>
            </a:lvl6pPr>
            <a:lvl7pPr marL="2742666" indent="0">
              <a:buNone/>
              <a:defRPr sz="1400">
                <a:solidFill>
                  <a:schemeClr val="tx1">
                    <a:tint val="75000"/>
                  </a:schemeClr>
                </a:solidFill>
              </a:defRPr>
            </a:lvl7pPr>
            <a:lvl8pPr marL="3199777" indent="0">
              <a:buNone/>
              <a:defRPr sz="1400">
                <a:solidFill>
                  <a:schemeClr val="tx1">
                    <a:tint val="75000"/>
                  </a:schemeClr>
                </a:solidFill>
              </a:defRPr>
            </a:lvl8pPr>
            <a:lvl9pPr marL="3656888"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6F6C22F-9EA3-4736-9F91-3086A8057982}" type="datetimeFigureOut">
              <a:rPr lang="sr-Latn-RS" smtClean="0">
                <a:solidFill>
                  <a:prstClr val="black">
                    <a:tint val="75000"/>
                  </a:prstClr>
                </a:solidFill>
              </a:rPr>
              <a:pPr/>
              <a:t>16.11.2017</a:t>
            </a:fld>
            <a:endParaRPr lang="sr-Latn-RS">
              <a:solidFill>
                <a:prstClr val="black">
                  <a:tint val="75000"/>
                </a:prstClr>
              </a:solidFill>
            </a:endParaRPr>
          </a:p>
        </p:txBody>
      </p:sp>
      <p:sp>
        <p:nvSpPr>
          <p:cNvPr id="5" name="Footer Placeholder 4"/>
          <p:cNvSpPr>
            <a:spLocks noGrp="1"/>
          </p:cNvSpPr>
          <p:nvPr>
            <p:ph type="ftr" sz="quarter" idx="11"/>
          </p:nvPr>
        </p:nvSpPr>
        <p:spPr/>
        <p:txBody>
          <a:bodyPr/>
          <a:lstStyle/>
          <a:p>
            <a:endParaRPr lang="sr-Latn-RS">
              <a:solidFill>
                <a:prstClr val="black">
                  <a:tint val="75000"/>
                </a:prstClr>
              </a:solidFill>
            </a:endParaRPr>
          </a:p>
        </p:txBody>
      </p:sp>
      <p:sp>
        <p:nvSpPr>
          <p:cNvPr id="6" name="Slide Number Placeholder 5"/>
          <p:cNvSpPr>
            <a:spLocks noGrp="1"/>
          </p:cNvSpPr>
          <p:nvPr>
            <p:ph type="sldNum" sz="quarter" idx="12"/>
          </p:nvPr>
        </p:nvSpPr>
        <p:spPr/>
        <p:txBody>
          <a:bodyPr/>
          <a:lstStyle/>
          <a:p>
            <a:fld id="{E8420E41-8643-43A0-9D35-31EE7F16EBEB}" type="slidenum">
              <a:rPr lang="sr-Latn-RS" smtClean="0">
                <a:solidFill>
                  <a:srgbClr val="549E39"/>
                </a:solidFill>
              </a:rPr>
              <a:pPr/>
              <a:t>‹#›</a:t>
            </a:fld>
            <a:endParaRPr lang="sr-Latn-RS">
              <a:solidFill>
                <a:srgbClr val="549E39"/>
              </a:solidFill>
            </a:endParaRPr>
          </a:p>
        </p:txBody>
      </p:sp>
    </p:spTree>
    <p:extLst>
      <p:ext uri="{BB962C8B-B14F-4D97-AF65-F5344CB8AC3E}">
        <p14:creationId xmlns:p14="http://schemas.microsoft.com/office/powerpoint/2010/main" val="15007721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05" y="609600"/>
            <a:ext cx="6070601"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024607" y="3632200"/>
            <a:ext cx="5418393" cy="381000"/>
          </a:xfrm>
        </p:spPr>
        <p:txBody>
          <a:bodyPr anchor="ctr">
            <a:noAutofit/>
          </a:bodyPr>
          <a:lstStyle>
            <a:lvl1pPr marL="0" indent="0">
              <a:buFontTx/>
              <a:buNone/>
              <a:defRPr sz="1600">
                <a:solidFill>
                  <a:schemeClr val="tx1">
                    <a:lumMod val="50000"/>
                    <a:lumOff val="50000"/>
                  </a:schemeClr>
                </a:solidFill>
              </a:defRPr>
            </a:lvl1pPr>
            <a:lvl2pPr marL="457112" indent="0">
              <a:buFontTx/>
              <a:buNone/>
              <a:defRPr/>
            </a:lvl2pPr>
            <a:lvl3pPr marL="914222" indent="0">
              <a:buFontTx/>
              <a:buNone/>
              <a:defRPr/>
            </a:lvl3pPr>
            <a:lvl4pPr marL="1371334" indent="0">
              <a:buFontTx/>
              <a:buNone/>
              <a:defRPr/>
            </a:lvl4pPr>
            <a:lvl5pPr marL="1828445" indent="0">
              <a:buFontTx/>
              <a:buNone/>
              <a:defRPr/>
            </a:lvl5pPr>
          </a:lstStyle>
          <a:p>
            <a:pPr lvl="0"/>
            <a:r>
              <a:rPr lang="en-US"/>
              <a:t>Edit Master text styles</a:t>
            </a:r>
          </a:p>
        </p:txBody>
      </p:sp>
      <p:sp>
        <p:nvSpPr>
          <p:cNvPr id="3" name="Text Placeholder 2"/>
          <p:cNvSpPr>
            <a:spLocks noGrp="1"/>
          </p:cNvSpPr>
          <p:nvPr>
            <p:ph type="body" idx="1"/>
          </p:nvPr>
        </p:nvSpPr>
        <p:spPr>
          <a:xfrm>
            <a:off x="508003" y="4470402"/>
            <a:ext cx="6447501" cy="1570962"/>
          </a:xfrm>
        </p:spPr>
        <p:txBody>
          <a:bodyPr anchor="ctr">
            <a:normAutofit/>
          </a:bodyPr>
          <a:lstStyle>
            <a:lvl1pPr marL="0" indent="0" algn="l">
              <a:buNone/>
              <a:defRPr sz="1800">
                <a:solidFill>
                  <a:schemeClr val="tx1">
                    <a:lumMod val="75000"/>
                    <a:lumOff val="25000"/>
                  </a:schemeClr>
                </a:solidFill>
              </a:defRPr>
            </a:lvl1pPr>
            <a:lvl2pPr marL="457112" indent="0">
              <a:buNone/>
              <a:defRPr sz="1800">
                <a:solidFill>
                  <a:schemeClr val="tx1">
                    <a:tint val="75000"/>
                  </a:schemeClr>
                </a:solidFill>
              </a:defRPr>
            </a:lvl2pPr>
            <a:lvl3pPr marL="914222" indent="0">
              <a:buNone/>
              <a:defRPr sz="1600">
                <a:solidFill>
                  <a:schemeClr val="tx1">
                    <a:tint val="75000"/>
                  </a:schemeClr>
                </a:solidFill>
              </a:defRPr>
            </a:lvl3pPr>
            <a:lvl4pPr marL="1371334" indent="0">
              <a:buNone/>
              <a:defRPr sz="1400">
                <a:solidFill>
                  <a:schemeClr val="tx1">
                    <a:tint val="75000"/>
                  </a:schemeClr>
                </a:solidFill>
              </a:defRPr>
            </a:lvl4pPr>
            <a:lvl5pPr marL="1828445" indent="0">
              <a:buNone/>
              <a:defRPr sz="1400">
                <a:solidFill>
                  <a:schemeClr val="tx1">
                    <a:tint val="75000"/>
                  </a:schemeClr>
                </a:solidFill>
              </a:defRPr>
            </a:lvl5pPr>
            <a:lvl6pPr marL="2285555" indent="0">
              <a:buNone/>
              <a:defRPr sz="1400">
                <a:solidFill>
                  <a:schemeClr val="tx1">
                    <a:tint val="75000"/>
                  </a:schemeClr>
                </a:solidFill>
              </a:defRPr>
            </a:lvl6pPr>
            <a:lvl7pPr marL="2742666" indent="0">
              <a:buNone/>
              <a:defRPr sz="1400">
                <a:solidFill>
                  <a:schemeClr val="tx1">
                    <a:tint val="75000"/>
                  </a:schemeClr>
                </a:solidFill>
              </a:defRPr>
            </a:lvl7pPr>
            <a:lvl8pPr marL="3199777" indent="0">
              <a:buNone/>
              <a:defRPr sz="1400">
                <a:solidFill>
                  <a:schemeClr val="tx1">
                    <a:tint val="75000"/>
                  </a:schemeClr>
                </a:solidFill>
              </a:defRPr>
            </a:lvl8pPr>
            <a:lvl9pPr marL="3656888"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6F6C22F-9EA3-4736-9F91-3086A8057982}" type="datetimeFigureOut">
              <a:rPr lang="sr-Latn-RS" smtClean="0">
                <a:solidFill>
                  <a:prstClr val="black">
                    <a:tint val="75000"/>
                  </a:prstClr>
                </a:solidFill>
              </a:rPr>
              <a:pPr/>
              <a:t>16.11.2017</a:t>
            </a:fld>
            <a:endParaRPr lang="sr-Latn-RS">
              <a:solidFill>
                <a:prstClr val="black">
                  <a:tint val="75000"/>
                </a:prstClr>
              </a:solidFill>
            </a:endParaRPr>
          </a:p>
        </p:txBody>
      </p:sp>
      <p:sp>
        <p:nvSpPr>
          <p:cNvPr id="5" name="Footer Placeholder 4"/>
          <p:cNvSpPr>
            <a:spLocks noGrp="1"/>
          </p:cNvSpPr>
          <p:nvPr>
            <p:ph type="ftr" sz="quarter" idx="11"/>
          </p:nvPr>
        </p:nvSpPr>
        <p:spPr/>
        <p:txBody>
          <a:bodyPr/>
          <a:lstStyle/>
          <a:p>
            <a:endParaRPr lang="sr-Latn-RS">
              <a:solidFill>
                <a:prstClr val="black">
                  <a:tint val="75000"/>
                </a:prstClr>
              </a:solidFill>
            </a:endParaRPr>
          </a:p>
        </p:txBody>
      </p:sp>
      <p:sp>
        <p:nvSpPr>
          <p:cNvPr id="6" name="Slide Number Placeholder 5"/>
          <p:cNvSpPr>
            <a:spLocks noGrp="1"/>
          </p:cNvSpPr>
          <p:nvPr>
            <p:ph type="sldNum" sz="quarter" idx="12"/>
          </p:nvPr>
        </p:nvSpPr>
        <p:spPr/>
        <p:txBody>
          <a:bodyPr/>
          <a:lstStyle/>
          <a:p>
            <a:fld id="{E8420E41-8643-43A0-9D35-31EE7F16EBEB}" type="slidenum">
              <a:rPr lang="sr-Latn-RS" smtClean="0">
                <a:solidFill>
                  <a:srgbClr val="549E39"/>
                </a:solidFill>
              </a:rPr>
              <a:pPr/>
              <a:t>‹#›</a:t>
            </a:fld>
            <a:endParaRPr lang="sr-Latn-RS">
              <a:solidFill>
                <a:srgbClr val="549E39"/>
              </a:solidFill>
            </a:endParaRPr>
          </a:p>
        </p:txBody>
      </p:sp>
      <p:sp>
        <p:nvSpPr>
          <p:cNvPr id="20" name="TextBox 19"/>
          <p:cNvSpPr txBox="1"/>
          <p:nvPr/>
        </p:nvSpPr>
        <p:spPr>
          <a:xfrm>
            <a:off x="406402" y="790378"/>
            <a:ext cx="457200" cy="584776"/>
          </a:xfrm>
          <a:prstGeom prst="rect">
            <a:avLst/>
          </a:prstGeom>
        </p:spPr>
        <p:txBody>
          <a:bodyPr vert="horz" lIns="91422" tIns="45710" rIns="91422" bIns="45710" rtlCol="0" anchor="ctr">
            <a:noAutofit/>
          </a:bodyPr>
          <a:lstStyle/>
          <a:p>
            <a:pPr defTabSz="457112"/>
            <a:r>
              <a:rPr lang="en-US" sz="8000" dirty="0">
                <a:ln w="3175" cmpd="sng">
                  <a:noFill/>
                </a:ln>
                <a:solidFill>
                  <a:srgbClr val="549E39">
                    <a:lumMod val="60000"/>
                    <a:lumOff val="40000"/>
                  </a:srgbClr>
                </a:solidFill>
              </a:rPr>
              <a:t>“</a:t>
            </a:r>
          </a:p>
        </p:txBody>
      </p:sp>
      <p:sp>
        <p:nvSpPr>
          <p:cNvPr id="22" name="TextBox 21"/>
          <p:cNvSpPr txBox="1"/>
          <p:nvPr/>
        </p:nvSpPr>
        <p:spPr>
          <a:xfrm>
            <a:off x="6669758" y="2886558"/>
            <a:ext cx="457200" cy="584776"/>
          </a:xfrm>
          <a:prstGeom prst="rect">
            <a:avLst/>
          </a:prstGeom>
        </p:spPr>
        <p:txBody>
          <a:bodyPr vert="horz" lIns="91422" tIns="45710" rIns="91422" bIns="45710" rtlCol="0" anchor="ctr">
            <a:noAutofit/>
          </a:bodyPr>
          <a:lstStyle/>
          <a:p>
            <a:pPr defTabSz="457112"/>
            <a:r>
              <a:rPr lang="en-US" sz="8000" dirty="0">
                <a:ln w="3175" cmpd="sng">
                  <a:noFill/>
                </a:ln>
                <a:solidFill>
                  <a:srgbClr val="549E39">
                    <a:lumMod val="60000"/>
                    <a:lumOff val="40000"/>
                  </a:srgbClr>
                </a:solidFill>
              </a:rPr>
              <a:t>”</a:t>
            </a:r>
            <a:endParaRPr lang="en-US" dirty="0">
              <a:solidFill>
                <a:srgbClr val="549E39">
                  <a:lumMod val="60000"/>
                  <a:lumOff val="40000"/>
                </a:srgbClr>
              </a:solidFill>
            </a:endParaRPr>
          </a:p>
        </p:txBody>
      </p:sp>
    </p:spTree>
    <p:extLst>
      <p:ext uri="{BB962C8B-B14F-4D97-AF65-F5344CB8AC3E}">
        <p14:creationId xmlns:p14="http://schemas.microsoft.com/office/powerpoint/2010/main" val="59627737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3" y="1931988"/>
            <a:ext cx="6447501"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508003" y="4527449"/>
            <a:ext cx="6447501" cy="1513914"/>
          </a:xfrm>
        </p:spPr>
        <p:txBody>
          <a:bodyPr anchor="t">
            <a:normAutofit/>
          </a:bodyPr>
          <a:lstStyle>
            <a:lvl1pPr marL="0" indent="0" algn="l">
              <a:buNone/>
              <a:defRPr sz="1800">
                <a:solidFill>
                  <a:schemeClr val="tx1">
                    <a:lumMod val="75000"/>
                    <a:lumOff val="25000"/>
                  </a:schemeClr>
                </a:solidFill>
              </a:defRPr>
            </a:lvl1pPr>
            <a:lvl2pPr marL="457112" indent="0">
              <a:buNone/>
              <a:defRPr sz="1800">
                <a:solidFill>
                  <a:schemeClr val="tx1">
                    <a:tint val="75000"/>
                  </a:schemeClr>
                </a:solidFill>
              </a:defRPr>
            </a:lvl2pPr>
            <a:lvl3pPr marL="914222" indent="0">
              <a:buNone/>
              <a:defRPr sz="1600">
                <a:solidFill>
                  <a:schemeClr val="tx1">
                    <a:tint val="75000"/>
                  </a:schemeClr>
                </a:solidFill>
              </a:defRPr>
            </a:lvl3pPr>
            <a:lvl4pPr marL="1371334" indent="0">
              <a:buNone/>
              <a:defRPr sz="1400">
                <a:solidFill>
                  <a:schemeClr val="tx1">
                    <a:tint val="75000"/>
                  </a:schemeClr>
                </a:solidFill>
              </a:defRPr>
            </a:lvl4pPr>
            <a:lvl5pPr marL="1828445" indent="0">
              <a:buNone/>
              <a:defRPr sz="1400">
                <a:solidFill>
                  <a:schemeClr val="tx1">
                    <a:tint val="75000"/>
                  </a:schemeClr>
                </a:solidFill>
              </a:defRPr>
            </a:lvl5pPr>
            <a:lvl6pPr marL="2285555" indent="0">
              <a:buNone/>
              <a:defRPr sz="1400">
                <a:solidFill>
                  <a:schemeClr val="tx1">
                    <a:tint val="75000"/>
                  </a:schemeClr>
                </a:solidFill>
              </a:defRPr>
            </a:lvl6pPr>
            <a:lvl7pPr marL="2742666" indent="0">
              <a:buNone/>
              <a:defRPr sz="1400">
                <a:solidFill>
                  <a:schemeClr val="tx1">
                    <a:tint val="75000"/>
                  </a:schemeClr>
                </a:solidFill>
              </a:defRPr>
            </a:lvl7pPr>
            <a:lvl8pPr marL="3199777" indent="0">
              <a:buNone/>
              <a:defRPr sz="1400">
                <a:solidFill>
                  <a:schemeClr val="tx1">
                    <a:tint val="75000"/>
                  </a:schemeClr>
                </a:solidFill>
              </a:defRPr>
            </a:lvl8pPr>
            <a:lvl9pPr marL="3656888"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6F6C22F-9EA3-4736-9F91-3086A8057982}" type="datetimeFigureOut">
              <a:rPr lang="sr-Latn-RS" smtClean="0">
                <a:solidFill>
                  <a:prstClr val="black">
                    <a:tint val="75000"/>
                  </a:prstClr>
                </a:solidFill>
              </a:rPr>
              <a:pPr/>
              <a:t>16.11.2017</a:t>
            </a:fld>
            <a:endParaRPr lang="sr-Latn-RS">
              <a:solidFill>
                <a:prstClr val="black">
                  <a:tint val="75000"/>
                </a:prstClr>
              </a:solidFill>
            </a:endParaRPr>
          </a:p>
        </p:txBody>
      </p:sp>
      <p:sp>
        <p:nvSpPr>
          <p:cNvPr id="5" name="Footer Placeholder 4"/>
          <p:cNvSpPr>
            <a:spLocks noGrp="1"/>
          </p:cNvSpPr>
          <p:nvPr>
            <p:ph type="ftr" sz="quarter" idx="11"/>
          </p:nvPr>
        </p:nvSpPr>
        <p:spPr/>
        <p:txBody>
          <a:bodyPr/>
          <a:lstStyle/>
          <a:p>
            <a:endParaRPr lang="sr-Latn-RS">
              <a:solidFill>
                <a:prstClr val="black">
                  <a:tint val="75000"/>
                </a:prstClr>
              </a:solidFill>
            </a:endParaRPr>
          </a:p>
        </p:txBody>
      </p:sp>
      <p:sp>
        <p:nvSpPr>
          <p:cNvPr id="6" name="Slide Number Placeholder 5"/>
          <p:cNvSpPr>
            <a:spLocks noGrp="1"/>
          </p:cNvSpPr>
          <p:nvPr>
            <p:ph type="sldNum" sz="quarter" idx="12"/>
          </p:nvPr>
        </p:nvSpPr>
        <p:spPr/>
        <p:txBody>
          <a:bodyPr/>
          <a:lstStyle/>
          <a:p>
            <a:fld id="{E8420E41-8643-43A0-9D35-31EE7F16EBEB}" type="slidenum">
              <a:rPr lang="sr-Latn-RS" smtClean="0">
                <a:solidFill>
                  <a:srgbClr val="549E39"/>
                </a:solidFill>
              </a:rPr>
              <a:pPr/>
              <a:t>‹#›</a:t>
            </a:fld>
            <a:endParaRPr lang="sr-Latn-RS">
              <a:solidFill>
                <a:srgbClr val="549E39"/>
              </a:solidFill>
            </a:endParaRPr>
          </a:p>
        </p:txBody>
      </p:sp>
    </p:spTree>
    <p:extLst>
      <p:ext uri="{BB962C8B-B14F-4D97-AF65-F5344CB8AC3E}">
        <p14:creationId xmlns:p14="http://schemas.microsoft.com/office/powerpoint/2010/main" val="219695160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05" y="609600"/>
            <a:ext cx="6070601"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508001" y="4013201"/>
            <a:ext cx="6447502" cy="514248"/>
          </a:xfrm>
        </p:spPr>
        <p:txBody>
          <a:bodyPr anchor="b">
            <a:noAutofit/>
          </a:bodyPr>
          <a:lstStyle>
            <a:lvl1pPr marL="0" indent="0">
              <a:buFontTx/>
              <a:buNone/>
              <a:defRPr sz="2400">
                <a:solidFill>
                  <a:schemeClr val="tx1">
                    <a:lumMod val="75000"/>
                    <a:lumOff val="25000"/>
                  </a:schemeClr>
                </a:solidFill>
              </a:defRPr>
            </a:lvl1pPr>
            <a:lvl2pPr marL="457112" indent="0">
              <a:buFontTx/>
              <a:buNone/>
              <a:defRPr/>
            </a:lvl2pPr>
            <a:lvl3pPr marL="914222" indent="0">
              <a:buFontTx/>
              <a:buNone/>
              <a:defRPr/>
            </a:lvl3pPr>
            <a:lvl4pPr marL="1371334" indent="0">
              <a:buFontTx/>
              <a:buNone/>
              <a:defRPr/>
            </a:lvl4pPr>
            <a:lvl5pPr marL="1828445" indent="0">
              <a:buFontTx/>
              <a:buNone/>
              <a:defRPr/>
            </a:lvl5pPr>
          </a:lstStyle>
          <a:p>
            <a:pPr lvl="0"/>
            <a:r>
              <a:rPr lang="en-US"/>
              <a:t>Edit Master text styles</a:t>
            </a:r>
          </a:p>
        </p:txBody>
      </p:sp>
      <p:sp>
        <p:nvSpPr>
          <p:cNvPr id="3" name="Text Placeholder 2"/>
          <p:cNvSpPr>
            <a:spLocks noGrp="1"/>
          </p:cNvSpPr>
          <p:nvPr>
            <p:ph type="body" idx="1"/>
          </p:nvPr>
        </p:nvSpPr>
        <p:spPr>
          <a:xfrm>
            <a:off x="508003" y="4527449"/>
            <a:ext cx="6447501" cy="1513914"/>
          </a:xfrm>
        </p:spPr>
        <p:txBody>
          <a:bodyPr anchor="t">
            <a:normAutofit/>
          </a:bodyPr>
          <a:lstStyle>
            <a:lvl1pPr marL="0" indent="0" algn="l">
              <a:buNone/>
              <a:defRPr sz="1800">
                <a:solidFill>
                  <a:schemeClr val="tx1">
                    <a:lumMod val="50000"/>
                    <a:lumOff val="50000"/>
                  </a:schemeClr>
                </a:solidFill>
              </a:defRPr>
            </a:lvl1pPr>
            <a:lvl2pPr marL="457112" indent="0">
              <a:buNone/>
              <a:defRPr sz="1800">
                <a:solidFill>
                  <a:schemeClr val="tx1">
                    <a:tint val="75000"/>
                  </a:schemeClr>
                </a:solidFill>
              </a:defRPr>
            </a:lvl2pPr>
            <a:lvl3pPr marL="914222" indent="0">
              <a:buNone/>
              <a:defRPr sz="1600">
                <a:solidFill>
                  <a:schemeClr val="tx1">
                    <a:tint val="75000"/>
                  </a:schemeClr>
                </a:solidFill>
              </a:defRPr>
            </a:lvl3pPr>
            <a:lvl4pPr marL="1371334" indent="0">
              <a:buNone/>
              <a:defRPr sz="1400">
                <a:solidFill>
                  <a:schemeClr val="tx1">
                    <a:tint val="75000"/>
                  </a:schemeClr>
                </a:solidFill>
              </a:defRPr>
            </a:lvl4pPr>
            <a:lvl5pPr marL="1828445" indent="0">
              <a:buNone/>
              <a:defRPr sz="1400">
                <a:solidFill>
                  <a:schemeClr val="tx1">
                    <a:tint val="75000"/>
                  </a:schemeClr>
                </a:solidFill>
              </a:defRPr>
            </a:lvl5pPr>
            <a:lvl6pPr marL="2285555" indent="0">
              <a:buNone/>
              <a:defRPr sz="1400">
                <a:solidFill>
                  <a:schemeClr val="tx1">
                    <a:tint val="75000"/>
                  </a:schemeClr>
                </a:solidFill>
              </a:defRPr>
            </a:lvl6pPr>
            <a:lvl7pPr marL="2742666" indent="0">
              <a:buNone/>
              <a:defRPr sz="1400">
                <a:solidFill>
                  <a:schemeClr val="tx1">
                    <a:tint val="75000"/>
                  </a:schemeClr>
                </a:solidFill>
              </a:defRPr>
            </a:lvl7pPr>
            <a:lvl8pPr marL="3199777" indent="0">
              <a:buNone/>
              <a:defRPr sz="1400">
                <a:solidFill>
                  <a:schemeClr val="tx1">
                    <a:tint val="75000"/>
                  </a:schemeClr>
                </a:solidFill>
              </a:defRPr>
            </a:lvl8pPr>
            <a:lvl9pPr marL="3656888"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6F6C22F-9EA3-4736-9F91-3086A8057982}" type="datetimeFigureOut">
              <a:rPr lang="sr-Latn-RS" smtClean="0">
                <a:solidFill>
                  <a:prstClr val="black">
                    <a:tint val="75000"/>
                  </a:prstClr>
                </a:solidFill>
              </a:rPr>
              <a:pPr/>
              <a:t>16.11.2017</a:t>
            </a:fld>
            <a:endParaRPr lang="sr-Latn-RS">
              <a:solidFill>
                <a:prstClr val="black">
                  <a:tint val="75000"/>
                </a:prstClr>
              </a:solidFill>
            </a:endParaRPr>
          </a:p>
        </p:txBody>
      </p:sp>
      <p:sp>
        <p:nvSpPr>
          <p:cNvPr id="5" name="Footer Placeholder 4"/>
          <p:cNvSpPr>
            <a:spLocks noGrp="1"/>
          </p:cNvSpPr>
          <p:nvPr>
            <p:ph type="ftr" sz="quarter" idx="11"/>
          </p:nvPr>
        </p:nvSpPr>
        <p:spPr/>
        <p:txBody>
          <a:bodyPr/>
          <a:lstStyle/>
          <a:p>
            <a:endParaRPr lang="sr-Latn-RS">
              <a:solidFill>
                <a:prstClr val="black">
                  <a:tint val="75000"/>
                </a:prstClr>
              </a:solidFill>
            </a:endParaRPr>
          </a:p>
        </p:txBody>
      </p:sp>
      <p:sp>
        <p:nvSpPr>
          <p:cNvPr id="6" name="Slide Number Placeholder 5"/>
          <p:cNvSpPr>
            <a:spLocks noGrp="1"/>
          </p:cNvSpPr>
          <p:nvPr>
            <p:ph type="sldNum" sz="quarter" idx="12"/>
          </p:nvPr>
        </p:nvSpPr>
        <p:spPr/>
        <p:txBody>
          <a:bodyPr/>
          <a:lstStyle/>
          <a:p>
            <a:fld id="{E8420E41-8643-43A0-9D35-31EE7F16EBEB}" type="slidenum">
              <a:rPr lang="sr-Latn-RS" smtClean="0">
                <a:solidFill>
                  <a:srgbClr val="549E39"/>
                </a:solidFill>
              </a:rPr>
              <a:pPr/>
              <a:t>‹#›</a:t>
            </a:fld>
            <a:endParaRPr lang="sr-Latn-RS">
              <a:solidFill>
                <a:srgbClr val="549E39"/>
              </a:solidFill>
            </a:endParaRPr>
          </a:p>
        </p:txBody>
      </p:sp>
      <p:sp>
        <p:nvSpPr>
          <p:cNvPr id="24" name="TextBox 23"/>
          <p:cNvSpPr txBox="1"/>
          <p:nvPr/>
        </p:nvSpPr>
        <p:spPr>
          <a:xfrm>
            <a:off x="406402" y="790378"/>
            <a:ext cx="457200" cy="584776"/>
          </a:xfrm>
          <a:prstGeom prst="rect">
            <a:avLst/>
          </a:prstGeom>
        </p:spPr>
        <p:txBody>
          <a:bodyPr vert="horz" lIns="91422" tIns="45710" rIns="91422" bIns="45710" rtlCol="0" anchor="ctr">
            <a:noAutofit/>
          </a:bodyPr>
          <a:lstStyle/>
          <a:p>
            <a:pPr defTabSz="457112"/>
            <a:r>
              <a:rPr lang="en-US" sz="8000" dirty="0">
                <a:ln w="3175" cmpd="sng">
                  <a:noFill/>
                </a:ln>
                <a:solidFill>
                  <a:srgbClr val="549E39">
                    <a:lumMod val="60000"/>
                    <a:lumOff val="40000"/>
                  </a:srgbClr>
                </a:solidFill>
              </a:rPr>
              <a:t>“</a:t>
            </a:r>
          </a:p>
        </p:txBody>
      </p:sp>
      <p:sp>
        <p:nvSpPr>
          <p:cNvPr id="25" name="TextBox 24"/>
          <p:cNvSpPr txBox="1"/>
          <p:nvPr/>
        </p:nvSpPr>
        <p:spPr>
          <a:xfrm>
            <a:off x="6669758" y="2886558"/>
            <a:ext cx="457200" cy="584776"/>
          </a:xfrm>
          <a:prstGeom prst="rect">
            <a:avLst/>
          </a:prstGeom>
        </p:spPr>
        <p:txBody>
          <a:bodyPr vert="horz" lIns="91422" tIns="45710" rIns="91422" bIns="45710" rtlCol="0" anchor="ctr">
            <a:noAutofit/>
          </a:bodyPr>
          <a:lstStyle/>
          <a:p>
            <a:pPr defTabSz="457112"/>
            <a:r>
              <a:rPr lang="en-US" sz="8000" dirty="0">
                <a:ln w="3175" cmpd="sng">
                  <a:noFill/>
                </a:ln>
                <a:solidFill>
                  <a:srgbClr val="549E39">
                    <a:lumMod val="60000"/>
                    <a:lumOff val="40000"/>
                  </a:srgbClr>
                </a:solidFill>
              </a:rPr>
              <a:t>”</a:t>
            </a:r>
          </a:p>
        </p:txBody>
      </p:sp>
    </p:spTree>
    <p:extLst>
      <p:ext uri="{BB962C8B-B14F-4D97-AF65-F5344CB8AC3E}">
        <p14:creationId xmlns:p14="http://schemas.microsoft.com/office/powerpoint/2010/main" val="49610470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0" y="609600"/>
            <a:ext cx="644115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508001" y="4013201"/>
            <a:ext cx="6447502" cy="514248"/>
          </a:xfrm>
        </p:spPr>
        <p:txBody>
          <a:bodyPr anchor="b">
            <a:noAutofit/>
          </a:bodyPr>
          <a:lstStyle>
            <a:lvl1pPr marL="0" indent="0">
              <a:buFontTx/>
              <a:buNone/>
              <a:defRPr sz="2400">
                <a:solidFill>
                  <a:schemeClr val="accent1"/>
                </a:solidFill>
              </a:defRPr>
            </a:lvl1pPr>
            <a:lvl2pPr marL="457112" indent="0">
              <a:buFontTx/>
              <a:buNone/>
              <a:defRPr/>
            </a:lvl2pPr>
            <a:lvl3pPr marL="914222" indent="0">
              <a:buFontTx/>
              <a:buNone/>
              <a:defRPr/>
            </a:lvl3pPr>
            <a:lvl4pPr marL="1371334" indent="0">
              <a:buFontTx/>
              <a:buNone/>
              <a:defRPr/>
            </a:lvl4pPr>
            <a:lvl5pPr marL="1828445" indent="0">
              <a:buFontTx/>
              <a:buNone/>
              <a:defRPr/>
            </a:lvl5pPr>
          </a:lstStyle>
          <a:p>
            <a:pPr lvl="0"/>
            <a:r>
              <a:rPr lang="en-US"/>
              <a:t>Edit Master text styles</a:t>
            </a:r>
          </a:p>
        </p:txBody>
      </p:sp>
      <p:sp>
        <p:nvSpPr>
          <p:cNvPr id="3" name="Text Placeholder 2"/>
          <p:cNvSpPr>
            <a:spLocks noGrp="1"/>
          </p:cNvSpPr>
          <p:nvPr>
            <p:ph type="body" idx="1"/>
          </p:nvPr>
        </p:nvSpPr>
        <p:spPr>
          <a:xfrm>
            <a:off x="508003" y="4527449"/>
            <a:ext cx="6447501" cy="1513914"/>
          </a:xfrm>
        </p:spPr>
        <p:txBody>
          <a:bodyPr anchor="t">
            <a:normAutofit/>
          </a:bodyPr>
          <a:lstStyle>
            <a:lvl1pPr marL="0" indent="0" algn="l">
              <a:buNone/>
              <a:defRPr sz="1800">
                <a:solidFill>
                  <a:schemeClr val="tx1">
                    <a:lumMod val="50000"/>
                    <a:lumOff val="50000"/>
                  </a:schemeClr>
                </a:solidFill>
              </a:defRPr>
            </a:lvl1pPr>
            <a:lvl2pPr marL="457112" indent="0">
              <a:buNone/>
              <a:defRPr sz="1800">
                <a:solidFill>
                  <a:schemeClr val="tx1">
                    <a:tint val="75000"/>
                  </a:schemeClr>
                </a:solidFill>
              </a:defRPr>
            </a:lvl2pPr>
            <a:lvl3pPr marL="914222" indent="0">
              <a:buNone/>
              <a:defRPr sz="1600">
                <a:solidFill>
                  <a:schemeClr val="tx1">
                    <a:tint val="75000"/>
                  </a:schemeClr>
                </a:solidFill>
              </a:defRPr>
            </a:lvl3pPr>
            <a:lvl4pPr marL="1371334" indent="0">
              <a:buNone/>
              <a:defRPr sz="1400">
                <a:solidFill>
                  <a:schemeClr val="tx1">
                    <a:tint val="75000"/>
                  </a:schemeClr>
                </a:solidFill>
              </a:defRPr>
            </a:lvl4pPr>
            <a:lvl5pPr marL="1828445" indent="0">
              <a:buNone/>
              <a:defRPr sz="1400">
                <a:solidFill>
                  <a:schemeClr val="tx1">
                    <a:tint val="75000"/>
                  </a:schemeClr>
                </a:solidFill>
              </a:defRPr>
            </a:lvl5pPr>
            <a:lvl6pPr marL="2285555" indent="0">
              <a:buNone/>
              <a:defRPr sz="1400">
                <a:solidFill>
                  <a:schemeClr val="tx1">
                    <a:tint val="75000"/>
                  </a:schemeClr>
                </a:solidFill>
              </a:defRPr>
            </a:lvl6pPr>
            <a:lvl7pPr marL="2742666" indent="0">
              <a:buNone/>
              <a:defRPr sz="1400">
                <a:solidFill>
                  <a:schemeClr val="tx1">
                    <a:tint val="75000"/>
                  </a:schemeClr>
                </a:solidFill>
              </a:defRPr>
            </a:lvl7pPr>
            <a:lvl8pPr marL="3199777" indent="0">
              <a:buNone/>
              <a:defRPr sz="1400">
                <a:solidFill>
                  <a:schemeClr val="tx1">
                    <a:tint val="75000"/>
                  </a:schemeClr>
                </a:solidFill>
              </a:defRPr>
            </a:lvl8pPr>
            <a:lvl9pPr marL="3656888"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6F6C22F-9EA3-4736-9F91-3086A8057982}" type="datetimeFigureOut">
              <a:rPr lang="sr-Latn-RS" smtClean="0">
                <a:solidFill>
                  <a:prstClr val="black">
                    <a:tint val="75000"/>
                  </a:prstClr>
                </a:solidFill>
              </a:rPr>
              <a:pPr/>
              <a:t>16.11.2017</a:t>
            </a:fld>
            <a:endParaRPr lang="sr-Latn-RS">
              <a:solidFill>
                <a:prstClr val="black">
                  <a:tint val="75000"/>
                </a:prstClr>
              </a:solidFill>
            </a:endParaRPr>
          </a:p>
        </p:txBody>
      </p:sp>
      <p:sp>
        <p:nvSpPr>
          <p:cNvPr id="5" name="Footer Placeholder 4"/>
          <p:cNvSpPr>
            <a:spLocks noGrp="1"/>
          </p:cNvSpPr>
          <p:nvPr>
            <p:ph type="ftr" sz="quarter" idx="11"/>
          </p:nvPr>
        </p:nvSpPr>
        <p:spPr/>
        <p:txBody>
          <a:bodyPr/>
          <a:lstStyle/>
          <a:p>
            <a:endParaRPr lang="sr-Latn-RS">
              <a:solidFill>
                <a:prstClr val="black">
                  <a:tint val="75000"/>
                </a:prstClr>
              </a:solidFill>
            </a:endParaRPr>
          </a:p>
        </p:txBody>
      </p:sp>
      <p:sp>
        <p:nvSpPr>
          <p:cNvPr id="6" name="Slide Number Placeholder 5"/>
          <p:cNvSpPr>
            <a:spLocks noGrp="1"/>
          </p:cNvSpPr>
          <p:nvPr>
            <p:ph type="sldNum" sz="quarter" idx="12"/>
          </p:nvPr>
        </p:nvSpPr>
        <p:spPr/>
        <p:txBody>
          <a:bodyPr/>
          <a:lstStyle/>
          <a:p>
            <a:fld id="{E8420E41-8643-43A0-9D35-31EE7F16EBEB}" type="slidenum">
              <a:rPr lang="sr-Latn-RS" smtClean="0">
                <a:solidFill>
                  <a:srgbClr val="549E39"/>
                </a:solidFill>
              </a:rPr>
              <a:pPr/>
              <a:t>‹#›</a:t>
            </a:fld>
            <a:endParaRPr lang="sr-Latn-RS">
              <a:solidFill>
                <a:srgbClr val="549E39"/>
              </a:solidFill>
            </a:endParaRPr>
          </a:p>
        </p:txBody>
      </p:sp>
    </p:spTree>
    <p:extLst>
      <p:ext uri="{BB962C8B-B14F-4D97-AF65-F5344CB8AC3E}">
        <p14:creationId xmlns:p14="http://schemas.microsoft.com/office/powerpoint/2010/main" val="344841483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6F6C22F-9EA3-4736-9F91-3086A8057982}" type="datetimeFigureOut">
              <a:rPr lang="sr-Latn-RS" smtClean="0">
                <a:solidFill>
                  <a:prstClr val="black">
                    <a:tint val="75000"/>
                  </a:prstClr>
                </a:solidFill>
              </a:rPr>
              <a:pPr/>
              <a:t>16.11.2017</a:t>
            </a:fld>
            <a:endParaRPr lang="sr-Latn-RS">
              <a:solidFill>
                <a:prstClr val="black">
                  <a:tint val="75000"/>
                </a:prstClr>
              </a:solidFill>
            </a:endParaRPr>
          </a:p>
        </p:txBody>
      </p:sp>
      <p:sp>
        <p:nvSpPr>
          <p:cNvPr id="5" name="Footer Placeholder 4"/>
          <p:cNvSpPr>
            <a:spLocks noGrp="1"/>
          </p:cNvSpPr>
          <p:nvPr>
            <p:ph type="ftr" sz="quarter" idx="11"/>
          </p:nvPr>
        </p:nvSpPr>
        <p:spPr/>
        <p:txBody>
          <a:bodyPr/>
          <a:lstStyle/>
          <a:p>
            <a:endParaRPr lang="sr-Latn-RS">
              <a:solidFill>
                <a:prstClr val="black">
                  <a:tint val="75000"/>
                </a:prstClr>
              </a:solidFill>
            </a:endParaRPr>
          </a:p>
        </p:txBody>
      </p:sp>
      <p:sp>
        <p:nvSpPr>
          <p:cNvPr id="6" name="Slide Number Placeholder 5"/>
          <p:cNvSpPr>
            <a:spLocks noGrp="1"/>
          </p:cNvSpPr>
          <p:nvPr>
            <p:ph type="sldNum" sz="quarter" idx="12"/>
          </p:nvPr>
        </p:nvSpPr>
        <p:spPr/>
        <p:txBody>
          <a:bodyPr/>
          <a:lstStyle/>
          <a:p>
            <a:fld id="{E8420E41-8643-43A0-9D35-31EE7F16EBEB}" type="slidenum">
              <a:rPr lang="sr-Latn-RS" smtClean="0">
                <a:solidFill>
                  <a:srgbClr val="549E39"/>
                </a:solidFill>
              </a:rPr>
              <a:pPr/>
              <a:t>‹#›</a:t>
            </a:fld>
            <a:endParaRPr lang="sr-Latn-RS">
              <a:solidFill>
                <a:srgbClr val="549E39"/>
              </a:solidFill>
            </a:endParaRPr>
          </a:p>
        </p:txBody>
      </p:sp>
    </p:spTree>
    <p:extLst>
      <p:ext uri="{BB962C8B-B14F-4D97-AF65-F5344CB8AC3E}">
        <p14:creationId xmlns:p14="http://schemas.microsoft.com/office/powerpoint/2010/main" val="270173424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58" y="609602"/>
            <a:ext cx="978557"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508006" y="609600"/>
            <a:ext cx="5295113"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6F6C22F-9EA3-4736-9F91-3086A8057982}" type="datetimeFigureOut">
              <a:rPr lang="sr-Latn-RS" smtClean="0">
                <a:solidFill>
                  <a:prstClr val="black">
                    <a:tint val="75000"/>
                  </a:prstClr>
                </a:solidFill>
              </a:rPr>
              <a:pPr/>
              <a:t>16.11.2017</a:t>
            </a:fld>
            <a:endParaRPr lang="sr-Latn-RS">
              <a:solidFill>
                <a:prstClr val="black">
                  <a:tint val="75000"/>
                </a:prstClr>
              </a:solidFill>
            </a:endParaRPr>
          </a:p>
        </p:txBody>
      </p:sp>
      <p:sp>
        <p:nvSpPr>
          <p:cNvPr id="5" name="Footer Placeholder 4"/>
          <p:cNvSpPr>
            <a:spLocks noGrp="1"/>
          </p:cNvSpPr>
          <p:nvPr>
            <p:ph type="ftr" sz="quarter" idx="11"/>
          </p:nvPr>
        </p:nvSpPr>
        <p:spPr/>
        <p:txBody>
          <a:bodyPr/>
          <a:lstStyle/>
          <a:p>
            <a:endParaRPr lang="sr-Latn-RS">
              <a:solidFill>
                <a:prstClr val="black">
                  <a:tint val="75000"/>
                </a:prstClr>
              </a:solidFill>
            </a:endParaRPr>
          </a:p>
        </p:txBody>
      </p:sp>
      <p:sp>
        <p:nvSpPr>
          <p:cNvPr id="6" name="Slide Number Placeholder 5"/>
          <p:cNvSpPr>
            <a:spLocks noGrp="1"/>
          </p:cNvSpPr>
          <p:nvPr>
            <p:ph type="sldNum" sz="quarter" idx="12"/>
          </p:nvPr>
        </p:nvSpPr>
        <p:spPr/>
        <p:txBody>
          <a:bodyPr/>
          <a:lstStyle/>
          <a:p>
            <a:fld id="{E8420E41-8643-43A0-9D35-31EE7F16EBEB}" type="slidenum">
              <a:rPr lang="sr-Latn-RS" smtClean="0">
                <a:solidFill>
                  <a:srgbClr val="549E39"/>
                </a:solidFill>
              </a:rPr>
              <a:pPr/>
              <a:t>‹#›</a:t>
            </a:fld>
            <a:endParaRPr lang="sr-Latn-RS">
              <a:solidFill>
                <a:srgbClr val="549E39"/>
              </a:solidFill>
            </a:endParaRPr>
          </a:p>
        </p:txBody>
      </p:sp>
    </p:spTree>
    <p:extLst>
      <p:ext uri="{BB962C8B-B14F-4D97-AF65-F5344CB8AC3E}">
        <p14:creationId xmlns:p14="http://schemas.microsoft.com/office/powerpoint/2010/main" val="323486564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6"/>
            <a:ext cx="7772400" cy="61555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108960" y="6377946"/>
            <a:ext cx="2926080" cy="276999"/>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457200" y="6377946"/>
            <a:ext cx="2103120" cy="276999"/>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11/16/2017</a:t>
            </a:fld>
            <a:endParaRPr lang="en-US">
              <a:solidFill>
                <a:prstClr val="black">
                  <a:tint val="75000"/>
                </a:prstClr>
              </a:solidFill>
            </a:endParaRPr>
          </a:p>
        </p:txBody>
      </p:sp>
      <p:sp>
        <p:nvSpPr>
          <p:cNvPr id="6" name="Holder 6"/>
          <p:cNvSpPr>
            <a:spLocks noGrp="1"/>
          </p:cNvSpPr>
          <p:nvPr>
            <p:ph type="sldNum" sz="quarter" idx="7"/>
          </p:nvPr>
        </p:nvSpPr>
        <p:spPr>
          <a:xfrm>
            <a:off x="6583680" y="6377946"/>
            <a:ext cx="2103120" cy="276999"/>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68080295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096997" y="241321"/>
            <a:ext cx="6950004" cy="538609"/>
          </a:xfrm>
        </p:spPr>
        <p:txBody>
          <a:bodyPr lIns="0" tIns="0" rIns="0" bIns="0"/>
          <a:lstStyle>
            <a:lvl1pPr>
              <a:defRPr sz="3500" b="1" i="0">
                <a:solidFill>
                  <a:schemeClr val="bg1"/>
                </a:solidFill>
                <a:latin typeface="Calibri"/>
                <a:cs typeface="Calibri"/>
              </a:defRPr>
            </a:lvl1pPr>
          </a:lstStyle>
          <a:p>
            <a:endParaRPr/>
          </a:p>
        </p:txBody>
      </p:sp>
      <p:sp>
        <p:nvSpPr>
          <p:cNvPr id="3" name="Holder 3"/>
          <p:cNvSpPr>
            <a:spLocks noGrp="1"/>
          </p:cNvSpPr>
          <p:nvPr>
            <p:ph type="body" idx="1"/>
          </p:nvPr>
        </p:nvSpPr>
        <p:spPr>
          <a:xfrm>
            <a:off x="1187819" y="1444692"/>
            <a:ext cx="6768363" cy="323165"/>
          </a:xfrm>
        </p:spPr>
        <p:txBody>
          <a:bodyPr lIns="0" tIns="0" rIns="0" bIns="0"/>
          <a:lstStyle>
            <a:lvl1pPr>
              <a:defRPr sz="2100" b="0" i="0">
                <a:solidFill>
                  <a:schemeClr val="tx1"/>
                </a:solidFill>
                <a:latin typeface="Arial Narrow"/>
                <a:cs typeface="Arial Narrow"/>
              </a:defRPr>
            </a:lvl1pPr>
          </a:lstStyle>
          <a:p>
            <a:endParaRPr/>
          </a:p>
        </p:txBody>
      </p:sp>
      <p:sp>
        <p:nvSpPr>
          <p:cNvPr id="4" name="Holder 4"/>
          <p:cNvSpPr>
            <a:spLocks noGrp="1"/>
          </p:cNvSpPr>
          <p:nvPr>
            <p:ph type="ftr" sz="quarter" idx="5"/>
          </p:nvPr>
        </p:nvSpPr>
        <p:spPr>
          <a:xfrm>
            <a:off x="3108960" y="6377946"/>
            <a:ext cx="2926080" cy="276999"/>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457200" y="6377946"/>
            <a:ext cx="2103120" cy="276999"/>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11/16/2017</a:t>
            </a:fld>
            <a:endParaRPr lang="en-US">
              <a:solidFill>
                <a:prstClr val="black">
                  <a:tint val="75000"/>
                </a:prstClr>
              </a:solidFill>
            </a:endParaRPr>
          </a:p>
        </p:txBody>
      </p:sp>
      <p:sp>
        <p:nvSpPr>
          <p:cNvPr id="6" name="Holder 6"/>
          <p:cNvSpPr>
            <a:spLocks noGrp="1"/>
          </p:cNvSpPr>
          <p:nvPr>
            <p:ph type="sldNum" sz="quarter" idx="7"/>
          </p:nvPr>
        </p:nvSpPr>
        <p:spPr>
          <a:xfrm>
            <a:off x="6583680" y="6377946"/>
            <a:ext cx="2103120" cy="276999"/>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8112098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2"/>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12" indent="0">
              <a:buNone/>
              <a:defRPr sz="1200"/>
            </a:lvl2pPr>
            <a:lvl3pPr marL="914222" indent="0">
              <a:buNone/>
              <a:defRPr sz="1000"/>
            </a:lvl3pPr>
            <a:lvl4pPr marL="1371334" indent="0">
              <a:buNone/>
              <a:defRPr sz="900"/>
            </a:lvl4pPr>
            <a:lvl5pPr marL="1828445" indent="0">
              <a:buNone/>
              <a:defRPr sz="900"/>
            </a:lvl5pPr>
            <a:lvl6pPr marL="2285555" indent="0">
              <a:buNone/>
              <a:defRPr sz="900"/>
            </a:lvl6pPr>
            <a:lvl7pPr marL="2742666" indent="0">
              <a:buNone/>
              <a:defRPr sz="900"/>
            </a:lvl7pPr>
            <a:lvl8pPr marL="3199777" indent="0">
              <a:buNone/>
              <a:defRPr sz="900"/>
            </a:lvl8pPr>
            <a:lvl9pPr marL="365688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650417-54B2-4406-9FA6-0B6C076400A6}" type="datetimeFigureOut">
              <a:rPr lang="en-US" smtClean="0"/>
              <a:t>11/16/2017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32486F-BE5D-439E-B344-A8837C66BC08}" type="slidenum">
              <a:rPr lang="en-US" smtClean="0"/>
              <a:t>‹#›</a:t>
            </a:fld>
            <a:endParaRPr lang="en-US"/>
          </a:p>
        </p:txBody>
      </p:sp>
    </p:spTree>
    <p:extLst>
      <p:ext uri="{BB962C8B-B14F-4D97-AF65-F5344CB8AC3E}">
        <p14:creationId xmlns:p14="http://schemas.microsoft.com/office/powerpoint/2010/main" val="4049092666"/>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096997" y="241321"/>
            <a:ext cx="6950004" cy="538609"/>
          </a:xfrm>
        </p:spPr>
        <p:txBody>
          <a:bodyPr lIns="0" tIns="0" rIns="0" bIns="0"/>
          <a:lstStyle>
            <a:lvl1pPr>
              <a:defRPr sz="3500" b="1" i="0">
                <a:solidFill>
                  <a:schemeClr val="bg1"/>
                </a:solidFill>
                <a:latin typeface="Calibri"/>
                <a:cs typeface="Calibri"/>
              </a:defRPr>
            </a:lvl1pPr>
          </a:lstStyle>
          <a:p>
            <a:endParaRPr/>
          </a:p>
        </p:txBody>
      </p:sp>
      <p:sp>
        <p:nvSpPr>
          <p:cNvPr id="3" name="Holder 3"/>
          <p:cNvSpPr>
            <a:spLocks noGrp="1"/>
          </p:cNvSpPr>
          <p:nvPr>
            <p:ph sz="half" idx="2"/>
          </p:nvPr>
        </p:nvSpPr>
        <p:spPr>
          <a:xfrm>
            <a:off x="457200" y="1577340"/>
            <a:ext cx="397764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36933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a:xfrm>
            <a:off x="3108960" y="6377946"/>
            <a:ext cx="2926080" cy="276999"/>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a:xfrm>
            <a:off x="457200" y="6377946"/>
            <a:ext cx="2103120" cy="276999"/>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11/16/2017</a:t>
            </a:fld>
            <a:endParaRPr lang="en-US">
              <a:solidFill>
                <a:prstClr val="black">
                  <a:tint val="75000"/>
                </a:prstClr>
              </a:solidFill>
            </a:endParaRPr>
          </a:p>
        </p:txBody>
      </p:sp>
      <p:sp>
        <p:nvSpPr>
          <p:cNvPr id="7" name="Holder 7"/>
          <p:cNvSpPr>
            <a:spLocks noGrp="1"/>
          </p:cNvSpPr>
          <p:nvPr>
            <p:ph type="sldNum" sz="quarter" idx="7"/>
          </p:nvPr>
        </p:nvSpPr>
        <p:spPr>
          <a:xfrm>
            <a:off x="6583680" y="6377946"/>
            <a:ext cx="2103120" cy="276999"/>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7335802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096997" y="241321"/>
            <a:ext cx="6950004" cy="538609"/>
          </a:xfrm>
        </p:spPr>
        <p:txBody>
          <a:bodyPr lIns="0" tIns="0" rIns="0" bIns="0"/>
          <a:lstStyle>
            <a:lvl1pPr>
              <a:defRPr sz="3500" b="1" i="0">
                <a:solidFill>
                  <a:schemeClr val="bg1"/>
                </a:solidFill>
                <a:latin typeface="Calibri"/>
                <a:cs typeface="Calibri"/>
              </a:defRPr>
            </a:lvl1pPr>
          </a:lstStyle>
          <a:p>
            <a:endParaRPr/>
          </a:p>
        </p:txBody>
      </p:sp>
      <p:sp>
        <p:nvSpPr>
          <p:cNvPr id="3" name="Holder 3"/>
          <p:cNvSpPr>
            <a:spLocks noGrp="1"/>
          </p:cNvSpPr>
          <p:nvPr>
            <p:ph type="ftr" sz="quarter" idx="5"/>
          </p:nvPr>
        </p:nvSpPr>
        <p:spPr>
          <a:xfrm>
            <a:off x="3108960" y="6377946"/>
            <a:ext cx="2926080" cy="276999"/>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a:xfrm>
            <a:off x="457200" y="6377946"/>
            <a:ext cx="2103120" cy="276999"/>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11/16/2017</a:t>
            </a:fld>
            <a:endParaRPr lang="en-US">
              <a:solidFill>
                <a:prstClr val="black">
                  <a:tint val="75000"/>
                </a:prstClr>
              </a:solidFill>
            </a:endParaRPr>
          </a:p>
        </p:txBody>
      </p:sp>
      <p:sp>
        <p:nvSpPr>
          <p:cNvPr id="5" name="Holder 5"/>
          <p:cNvSpPr>
            <a:spLocks noGrp="1"/>
          </p:cNvSpPr>
          <p:nvPr>
            <p:ph type="sldNum" sz="quarter" idx="7"/>
          </p:nvPr>
        </p:nvSpPr>
        <p:spPr>
          <a:xfrm>
            <a:off x="6583680" y="6377946"/>
            <a:ext cx="2103120" cy="276999"/>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70784319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3108960" y="6377946"/>
            <a:ext cx="2926080" cy="276999"/>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a:xfrm>
            <a:off x="457200" y="6377946"/>
            <a:ext cx="2103120" cy="276999"/>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11/16/2017</a:t>
            </a:fld>
            <a:endParaRPr lang="en-US">
              <a:solidFill>
                <a:prstClr val="black">
                  <a:tint val="75000"/>
                </a:prstClr>
              </a:solidFill>
            </a:endParaRPr>
          </a:p>
        </p:txBody>
      </p:sp>
      <p:sp>
        <p:nvSpPr>
          <p:cNvPr id="4" name="Holder 4"/>
          <p:cNvSpPr>
            <a:spLocks noGrp="1"/>
          </p:cNvSpPr>
          <p:nvPr>
            <p:ph type="sldNum" sz="quarter" idx="7"/>
          </p:nvPr>
        </p:nvSpPr>
        <p:spPr>
          <a:xfrm>
            <a:off x="6583680" y="6377946"/>
            <a:ext cx="2103120" cy="276999"/>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18079248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3" name="Subtitle 2"/>
          <p:cNvSpPr>
            <a:spLocks noGrp="1"/>
          </p:cNvSpPr>
          <p:nvPr>
            <p:ph type="subTitle" idx="1"/>
          </p:nvPr>
        </p:nvSpPr>
        <p:spPr>
          <a:xfrm>
            <a:off x="1473795" y="5052551"/>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1AD9A97-0C5A-40DF-82FF-B08B086A24D5}" type="datetimeFigureOut">
              <a:rPr lang="sr-Latn-RS" smtClean="0">
                <a:solidFill>
                  <a:prstClr val="black">
                    <a:lumMod val="50000"/>
                    <a:lumOff val="50000"/>
                  </a:prstClr>
                </a:solidFill>
              </a:rPr>
              <a:pPr/>
              <a:t>16.11.2017</a:t>
            </a:fld>
            <a:endParaRPr lang="sr-Latn-R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sr-Latn-R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AD6EC0E6-2559-4086-944D-9A82C2BDAAC4}" type="slidenum">
              <a:rPr lang="sr-Latn-RS" smtClean="0">
                <a:solidFill>
                  <a:prstClr val="black">
                    <a:lumMod val="50000"/>
                    <a:lumOff val="50000"/>
                  </a:prstClr>
                </a:solidFill>
              </a:rPr>
              <a:pPr/>
              <a:t>‹#›</a:t>
            </a:fld>
            <a:endParaRPr lang="sr-Latn-RS">
              <a:solidFill>
                <a:prstClr val="black">
                  <a:lumMod val="50000"/>
                  <a:lumOff val="50000"/>
                </a:prstClr>
              </a:solidFill>
            </a:endParaRPr>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en-US"/>
              <a:t>Click to edit Master title style</a:t>
            </a:r>
            <a:endParaRPr lang="en-US" dirty="0"/>
          </a:p>
        </p:txBody>
      </p:sp>
    </p:spTree>
    <p:extLst>
      <p:ext uri="{BB962C8B-B14F-4D97-AF65-F5344CB8AC3E}">
        <p14:creationId xmlns:p14="http://schemas.microsoft.com/office/powerpoint/2010/main" val="180579090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1AD9A97-0C5A-40DF-82FF-B08B086A24D5}" type="datetimeFigureOut">
              <a:rPr lang="sr-Latn-RS" smtClean="0">
                <a:solidFill>
                  <a:prstClr val="black">
                    <a:lumMod val="50000"/>
                    <a:lumOff val="50000"/>
                  </a:prstClr>
                </a:solidFill>
              </a:rPr>
              <a:pPr/>
              <a:t>16.11.2017</a:t>
            </a:fld>
            <a:endParaRPr lang="sr-Latn-R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sr-Latn-R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AD6EC0E6-2559-4086-944D-9A82C2BDAAC4}" type="slidenum">
              <a:rPr lang="sr-Latn-RS" smtClean="0">
                <a:solidFill>
                  <a:prstClr val="black">
                    <a:lumMod val="50000"/>
                    <a:lumOff val="50000"/>
                  </a:prstClr>
                </a:solidFill>
              </a:rPr>
              <a:pPr/>
              <a:t>‹#›</a:t>
            </a:fld>
            <a:endParaRPr lang="sr-Latn-RS">
              <a:solidFill>
                <a:prstClr val="black">
                  <a:lumMod val="50000"/>
                  <a:lumOff val="50000"/>
                </a:prstClr>
              </a:solidFill>
            </a:endParaRPr>
          </a:p>
        </p:txBody>
      </p:sp>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143000" y="731520"/>
            <a:ext cx="64008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5232302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 name="Title 1"/>
          <p:cNvSpPr>
            <a:spLocks noGrp="1"/>
          </p:cNvSpPr>
          <p:nvPr>
            <p:ph type="title"/>
          </p:nvPr>
        </p:nvSpPr>
        <p:spPr>
          <a:xfrm>
            <a:off x="2033197" y="2172648"/>
            <a:ext cx="5966666" cy="2423346"/>
          </a:xfrm>
          <a:effectLst/>
        </p:spPr>
        <p:txBody>
          <a:bodyPr anchor="b"/>
          <a:lstStyle>
            <a:lvl1pPr algn="r">
              <a:defRPr sz="460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1AD9A97-0C5A-40DF-82FF-B08B086A24D5}" type="datetimeFigureOut">
              <a:rPr lang="sr-Latn-RS" smtClean="0">
                <a:solidFill>
                  <a:prstClr val="black">
                    <a:lumMod val="50000"/>
                    <a:lumOff val="50000"/>
                  </a:prstClr>
                </a:solidFill>
              </a:rPr>
              <a:pPr/>
              <a:t>16.11.2017</a:t>
            </a:fld>
            <a:endParaRPr lang="sr-Latn-R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sr-Latn-R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AD6EC0E6-2559-4086-944D-9A82C2BDAAC4}" type="slidenum">
              <a:rPr lang="sr-Latn-RS" smtClean="0">
                <a:solidFill>
                  <a:prstClr val="black">
                    <a:lumMod val="50000"/>
                    <a:lumOff val="50000"/>
                  </a:prstClr>
                </a:solidFill>
              </a:rPr>
              <a:pPr/>
              <a:t>‹#›</a:t>
            </a:fld>
            <a:endParaRPr lang="sr-Latn-RS">
              <a:solidFill>
                <a:prstClr val="black">
                  <a:lumMod val="50000"/>
                  <a:lumOff val="50000"/>
                </a:prstClr>
              </a:solidFill>
            </a:endParaRPr>
          </a:p>
        </p:txBody>
      </p:sp>
    </p:spTree>
    <p:extLst>
      <p:ext uri="{BB962C8B-B14F-4D97-AF65-F5344CB8AC3E}">
        <p14:creationId xmlns:p14="http://schemas.microsoft.com/office/powerpoint/2010/main" val="160678597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E1AD9A97-0C5A-40DF-82FF-B08B086A24D5}" type="datetimeFigureOut">
              <a:rPr lang="sr-Latn-RS" smtClean="0">
                <a:solidFill>
                  <a:prstClr val="black">
                    <a:lumMod val="50000"/>
                    <a:lumOff val="50000"/>
                  </a:prstClr>
                </a:solidFill>
              </a:rPr>
              <a:pPr/>
              <a:t>16.11.2017</a:t>
            </a:fld>
            <a:endParaRPr lang="sr-Latn-R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sr-Latn-R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AD6EC0E6-2559-4086-944D-9A82C2BDAAC4}" type="slidenum">
              <a:rPr lang="sr-Latn-RS" smtClean="0">
                <a:solidFill>
                  <a:prstClr val="black">
                    <a:lumMod val="50000"/>
                    <a:lumOff val="50000"/>
                  </a:prstClr>
                </a:solidFill>
              </a:rPr>
              <a:pPr/>
              <a:t>‹#›</a:t>
            </a:fld>
            <a:endParaRPr lang="sr-Latn-RS">
              <a:solidFill>
                <a:prstClr val="black">
                  <a:lumMod val="50000"/>
                  <a:lumOff val="50000"/>
                </a:prstClr>
              </a:solidFill>
            </a:endParaRPr>
          </a:p>
        </p:txBody>
      </p:sp>
      <p:sp>
        <p:nvSpPr>
          <p:cNvPr id="8" name="Title 7"/>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142999" y="731519"/>
            <a:ext cx="3346704"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2" y="731520"/>
            <a:ext cx="3346704"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525191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1AD9A97-0C5A-40DF-82FF-B08B086A24D5}" type="datetimeFigureOut">
              <a:rPr lang="sr-Latn-RS" smtClean="0">
                <a:solidFill>
                  <a:prstClr val="black">
                    <a:lumMod val="50000"/>
                    <a:lumOff val="50000"/>
                  </a:prstClr>
                </a:solidFill>
              </a:rPr>
              <a:pPr/>
              <a:t>16.11.2017</a:t>
            </a:fld>
            <a:endParaRPr lang="sr-Latn-RS">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sr-Latn-RS">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AD6EC0E6-2559-4086-944D-9A82C2BDAAC4}" type="slidenum">
              <a:rPr lang="sr-Latn-RS" smtClean="0">
                <a:solidFill>
                  <a:prstClr val="black">
                    <a:lumMod val="50000"/>
                    <a:lumOff val="50000"/>
                  </a:prstClr>
                </a:solidFill>
              </a:rPr>
              <a:pPr/>
              <a:t>‹#›</a:t>
            </a:fld>
            <a:endParaRPr lang="sr-Latn-RS">
              <a:solidFill>
                <a:prstClr val="black">
                  <a:lumMod val="50000"/>
                  <a:lumOff val="50000"/>
                </a:prstClr>
              </a:solidFill>
            </a:endParaRPr>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86636949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AD9A97-0C5A-40DF-82FF-B08B086A24D5}" type="datetimeFigureOut">
              <a:rPr lang="sr-Latn-RS" smtClean="0">
                <a:solidFill>
                  <a:prstClr val="black">
                    <a:lumMod val="50000"/>
                    <a:lumOff val="50000"/>
                  </a:prstClr>
                </a:solidFill>
              </a:rPr>
              <a:pPr/>
              <a:t>16.11.2017</a:t>
            </a:fld>
            <a:endParaRPr lang="sr-Latn-RS">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sr-Latn-RS">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AD6EC0E6-2559-4086-944D-9A82C2BDAAC4}" type="slidenum">
              <a:rPr lang="sr-Latn-RS" smtClean="0">
                <a:solidFill>
                  <a:prstClr val="black">
                    <a:lumMod val="50000"/>
                    <a:lumOff val="50000"/>
                  </a:prstClr>
                </a:solidFill>
              </a:rPr>
              <a:pPr/>
              <a:t>‹#›</a:t>
            </a:fld>
            <a:endParaRPr lang="sr-Latn-RS">
              <a:solidFill>
                <a:prstClr val="black">
                  <a:lumMod val="50000"/>
                  <a:lumOff val="50000"/>
                </a:prstClr>
              </a:solidFill>
            </a:endParaRPr>
          </a:p>
        </p:txBody>
      </p:sp>
    </p:spTree>
    <p:extLst>
      <p:ext uri="{BB962C8B-B14F-4D97-AF65-F5344CB8AC3E}">
        <p14:creationId xmlns:p14="http://schemas.microsoft.com/office/powerpoint/2010/main" val="354727048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AD9A97-0C5A-40DF-82FF-B08B086A24D5}" type="datetimeFigureOut">
              <a:rPr lang="sr-Latn-RS" smtClean="0">
                <a:solidFill>
                  <a:prstClr val="black">
                    <a:lumMod val="50000"/>
                    <a:lumOff val="50000"/>
                  </a:prstClr>
                </a:solidFill>
              </a:rPr>
              <a:pPr/>
              <a:t>16.11.2017</a:t>
            </a:fld>
            <a:endParaRPr lang="sr-Latn-RS">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sr-Latn-RS">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AD6EC0E6-2559-4086-944D-9A82C2BDAAC4}" type="slidenum">
              <a:rPr lang="sr-Latn-RS" smtClean="0">
                <a:solidFill>
                  <a:prstClr val="black">
                    <a:lumMod val="50000"/>
                    <a:lumOff val="50000"/>
                  </a:prstClr>
                </a:solidFill>
              </a:rPr>
              <a:pPr/>
              <a:t>‹#›</a:t>
            </a:fld>
            <a:endParaRPr lang="sr-Latn-RS">
              <a:solidFill>
                <a:prstClr val="black">
                  <a:lumMod val="50000"/>
                  <a:lumOff val="50000"/>
                </a:prstClr>
              </a:solidFill>
            </a:endParaRPr>
          </a:p>
        </p:txBody>
      </p:sp>
    </p:spTree>
    <p:extLst>
      <p:ext uri="{BB962C8B-B14F-4D97-AF65-F5344CB8AC3E}">
        <p14:creationId xmlns:p14="http://schemas.microsoft.com/office/powerpoint/2010/main" val="24103157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12" indent="0">
              <a:buNone/>
              <a:defRPr sz="2800"/>
            </a:lvl2pPr>
            <a:lvl3pPr marL="914222" indent="0">
              <a:buNone/>
              <a:defRPr sz="2400"/>
            </a:lvl3pPr>
            <a:lvl4pPr marL="1371334" indent="0">
              <a:buNone/>
              <a:defRPr sz="2000"/>
            </a:lvl4pPr>
            <a:lvl5pPr marL="1828445" indent="0">
              <a:buNone/>
              <a:defRPr sz="2000"/>
            </a:lvl5pPr>
            <a:lvl6pPr marL="2285555" indent="0">
              <a:buNone/>
              <a:defRPr sz="2000"/>
            </a:lvl6pPr>
            <a:lvl7pPr marL="2742666" indent="0">
              <a:buNone/>
              <a:defRPr sz="2000"/>
            </a:lvl7pPr>
            <a:lvl8pPr marL="3199777" indent="0">
              <a:buNone/>
              <a:defRPr sz="2000"/>
            </a:lvl8pPr>
            <a:lvl9pPr marL="3656888"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12" indent="0">
              <a:buNone/>
              <a:defRPr sz="1200"/>
            </a:lvl2pPr>
            <a:lvl3pPr marL="914222" indent="0">
              <a:buNone/>
              <a:defRPr sz="1000"/>
            </a:lvl3pPr>
            <a:lvl4pPr marL="1371334" indent="0">
              <a:buNone/>
              <a:defRPr sz="900"/>
            </a:lvl4pPr>
            <a:lvl5pPr marL="1828445" indent="0">
              <a:buNone/>
              <a:defRPr sz="900"/>
            </a:lvl5pPr>
            <a:lvl6pPr marL="2285555" indent="0">
              <a:buNone/>
              <a:defRPr sz="900"/>
            </a:lvl6pPr>
            <a:lvl7pPr marL="2742666" indent="0">
              <a:buNone/>
              <a:defRPr sz="900"/>
            </a:lvl7pPr>
            <a:lvl8pPr marL="3199777" indent="0">
              <a:buNone/>
              <a:defRPr sz="900"/>
            </a:lvl8pPr>
            <a:lvl9pPr marL="365688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650417-54B2-4406-9FA6-0B6C076400A6}" type="datetimeFigureOut">
              <a:rPr lang="en-US" smtClean="0"/>
              <a:t>11/16/2017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32486F-BE5D-439E-B344-A8837C66BC08}" type="slidenum">
              <a:rPr lang="en-US" smtClean="0"/>
              <a:t>‹#›</a:t>
            </a:fld>
            <a:endParaRPr lang="en-US"/>
          </a:p>
        </p:txBody>
      </p:sp>
    </p:spTree>
    <p:extLst>
      <p:ext uri="{BB962C8B-B14F-4D97-AF65-F5344CB8AC3E}">
        <p14:creationId xmlns:p14="http://schemas.microsoft.com/office/powerpoint/2010/main" val="2832124025"/>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6" y="2209806"/>
            <a:ext cx="3636085" cy="1258493"/>
          </a:xfrm>
          <a:effectLst/>
        </p:spPr>
        <p:txBody>
          <a:bodyPr anchor="b">
            <a:noAutofit/>
          </a:bodyPr>
          <a:lstStyle>
            <a:lvl1pPr marL="228600" indent="-228600" algn="l">
              <a:defRPr sz="2800" b="1">
                <a:effectLst/>
              </a:defRPr>
            </a:lvl1pPr>
          </a:lstStyle>
          <a:p>
            <a:r>
              <a:rPr lang="en-US"/>
              <a:t>Click to edit Master title style</a:t>
            </a:r>
            <a:endParaRPr lang="en-US" dirty="0"/>
          </a:p>
        </p:txBody>
      </p:sp>
      <p:sp>
        <p:nvSpPr>
          <p:cNvPr id="3" name="Content Placeholder 2"/>
          <p:cNvSpPr>
            <a:spLocks noGrp="1"/>
          </p:cNvSpPr>
          <p:nvPr>
            <p:ph idx="1"/>
          </p:nvPr>
        </p:nvSpPr>
        <p:spPr>
          <a:xfrm>
            <a:off x="4593518"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1AD9A97-0C5A-40DF-82FF-B08B086A24D5}" type="datetimeFigureOut">
              <a:rPr lang="sr-Latn-RS" smtClean="0">
                <a:solidFill>
                  <a:prstClr val="black">
                    <a:lumMod val="50000"/>
                    <a:lumOff val="50000"/>
                  </a:prstClr>
                </a:solidFill>
              </a:rPr>
              <a:pPr/>
              <a:t>16.11.2017</a:t>
            </a:fld>
            <a:endParaRPr lang="sr-Latn-R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sr-Latn-R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AD6EC0E6-2559-4086-944D-9A82C2BDAAC4}" type="slidenum">
              <a:rPr lang="sr-Latn-RS" smtClean="0">
                <a:solidFill>
                  <a:prstClr val="black">
                    <a:lumMod val="50000"/>
                    <a:lumOff val="50000"/>
                  </a:prstClr>
                </a:solidFill>
              </a:rPr>
              <a:pPr/>
              <a:t>‹#›</a:t>
            </a:fld>
            <a:endParaRPr lang="sr-Latn-RS">
              <a:solidFill>
                <a:prstClr val="black">
                  <a:lumMod val="50000"/>
                  <a:lumOff val="50000"/>
                </a:prstClr>
              </a:solidFill>
            </a:endParaRPr>
          </a:p>
        </p:txBody>
      </p:sp>
    </p:spTree>
    <p:extLst>
      <p:ext uri="{BB962C8B-B14F-4D97-AF65-F5344CB8AC3E}">
        <p14:creationId xmlns:p14="http://schemas.microsoft.com/office/powerpoint/2010/main" val="305244304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1AD9A97-0C5A-40DF-82FF-B08B086A24D5}" type="datetimeFigureOut">
              <a:rPr lang="sr-Latn-RS" smtClean="0">
                <a:solidFill>
                  <a:prstClr val="black">
                    <a:lumMod val="50000"/>
                    <a:lumOff val="50000"/>
                  </a:prstClr>
                </a:solidFill>
              </a:rPr>
              <a:pPr/>
              <a:t>16.11.2017</a:t>
            </a:fld>
            <a:endParaRPr lang="sr-Latn-R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sr-Latn-R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AD6EC0E6-2559-4086-944D-9A82C2BDAAC4}" type="slidenum">
              <a:rPr lang="sr-Latn-RS" smtClean="0">
                <a:solidFill>
                  <a:prstClr val="black">
                    <a:lumMod val="50000"/>
                    <a:lumOff val="50000"/>
                  </a:prstClr>
                </a:solidFill>
              </a:rPr>
              <a:pPr/>
              <a:t>‹#›</a:t>
            </a:fld>
            <a:endParaRPr lang="sr-Latn-RS">
              <a:solidFill>
                <a:prstClr val="black">
                  <a:lumMod val="50000"/>
                  <a:lumOff val="50000"/>
                </a:prstClr>
              </a:solidFill>
            </a:endParaRPr>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en-US"/>
              <a:t>Click to edit Master title style</a:t>
            </a:r>
            <a:endParaRPr lang="en-US" dirty="0"/>
          </a:p>
        </p:txBody>
      </p:sp>
    </p:spTree>
    <p:extLst>
      <p:ext uri="{BB962C8B-B14F-4D97-AF65-F5344CB8AC3E}">
        <p14:creationId xmlns:p14="http://schemas.microsoft.com/office/powerpoint/2010/main" val="70302076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AD9A97-0C5A-40DF-82FF-B08B086A24D5}" type="datetimeFigureOut">
              <a:rPr lang="sr-Latn-RS" smtClean="0">
                <a:solidFill>
                  <a:prstClr val="black">
                    <a:lumMod val="50000"/>
                    <a:lumOff val="50000"/>
                  </a:prstClr>
                </a:solidFill>
              </a:rPr>
              <a:pPr/>
              <a:t>16.11.2017</a:t>
            </a:fld>
            <a:endParaRPr lang="sr-Latn-R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sr-Latn-R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AD6EC0E6-2559-4086-944D-9A82C2BDAAC4}" type="slidenum">
              <a:rPr lang="sr-Latn-RS" smtClean="0">
                <a:solidFill>
                  <a:prstClr val="black">
                    <a:lumMod val="50000"/>
                    <a:lumOff val="50000"/>
                  </a:prstClr>
                </a:solidFill>
              </a:rPr>
              <a:pPr/>
              <a:t>‹#›</a:t>
            </a:fld>
            <a:endParaRPr lang="sr-Latn-RS">
              <a:solidFill>
                <a:prstClr val="black">
                  <a:lumMod val="50000"/>
                  <a:lumOff val="50000"/>
                </a:prstClr>
              </a:solidFill>
            </a:endParaRPr>
          </a:p>
        </p:txBody>
      </p:sp>
    </p:spTree>
    <p:extLst>
      <p:ext uri="{BB962C8B-B14F-4D97-AF65-F5344CB8AC3E}">
        <p14:creationId xmlns:p14="http://schemas.microsoft.com/office/powerpoint/2010/main" val="137711746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1AD9A97-0C5A-40DF-82FF-B08B086A24D5}" type="datetimeFigureOut">
              <a:rPr lang="sr-Latn-RS" smtClean="0">
                <a:solidFill>
                  <a:prstClr val="black">
                    <a:lumMod val="50000"/>
                    <a:lumOff val="50000"/>
                  </a:prstClr>
                </a:solidFill>
              </a:rPr>
              <a:pPr/>
              <a:t>16.11.2017</a:t>
            </a:fld>
            <a:endParaRPr lang="sr-Latn-R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sr-Latn-R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AD6EC0E6-2559-4086-944D-9A82C2BDAAC4}" type="slidenum">
              <a:rPr lang="sr-Latn-RS" smtClean="0">
                <a:solidFill>
                  <a:prstClr val="black">
                    <a:lumMod val="50000"/>
                    <a:lumOff val="50000"/>
                  </a:prstClr>
                </a:solidFill>
              </a:rPr>
              <a:pPr/>
              <a:t>‹#›</a:t>
            </a:fld>
            <a:endParaRPr lang="sr-Latn-RS">
              <a:solidFill>
                <a:prstClr val="black">
                  <a:lumMod val="50000"/>
                  <a:lumOff val="50000"/>
                </a:prstClr>
              </a:solidFill>
            </a:endParaRPr>
          </a:p>
        </p:txBody>
      </p:sp>
    </p:spTree>
    <p:extLst>
      <p:ext uri="{BB962C8B-B14F-4D97-AF65-F5344CB8AC3E}">
        <p14:creationId xmlns:p14="http://schemas.microsoft.com/office/powerpoint/2010/main" val="32503345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Headline, Subhead, Bulletpoint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noProof="0" dirty="0" smtClean="0"/>
              <a:t>Titelmasterformat durch Klicken bearbeiten</a:t>
            </a:r>
            <a:endParaRPr lang="de-DE" noProof="0" dirty="0"/>
          </a:p>
        </p:txBody>
      </p:sp>
      <p:sp>
        <p:nvSpPr>
          <p:cNvPr id="7" name="Inhaltsplatzhalter 2"/>
          <p:cNvSpPr>
            <a:spLocks noGrp="1"/>
          </p:cNvSpPr>
          <p:nvPr>
            <p:ph idx="1"/>
          </p:nvPr>
        </p:nvSpPr>
        <p:spPr>
          <a:xfrm>
            <a:off x="684000" y="2448000"/>
            <a:ext cx="7776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atin typeface="Arial" panose="020B0604020202020204" pitchFamily="34" charset="0"/>
                <a:cs typeface="Arial" panose="020B0604020202020204" pitchFamily="34" charset="0"/>
              </a:defRPr>
            </a:lvl1pPr>
            <a:lvl2pPr marL="360000" indent="-360000">
              <a:buClr>
                <a:srgbClr val="C80F0F"/>
              </a:buClr>
              <a:buFont typeface="Arial" pitchFamily="34" charset="0"/>
              <a:buChar char="•"/>
              <a:defRPr sz="1800">
                <a:latin typeface="Arial" panose="020B0604020202020204" pitchFamily="34" charset="0"/>
                <a:cs typeface="Arial" panose="020B0604020202020204" pitchFamily="34" charset="0"/>
              </a:defRPr>
            </a:lvl2pPr>
            <a:lvl3pPr marL="720000">
              <a:defRPr sz="1800">
                <a:latin typeface="Arial" panose="020B0604020202020204" pitchFamily="34" charset="0"/>
                <a:cs typeface="Arial" panose="020B0604020202020204" pitchFamily="34" charset="0"/>
              </a:defRPr>
            </a:lvl3pPr>
            <a:lvl4pPr marL="1080000">
              <a:defRPr sz="1800" baseline="0">
                <a:latin typeface="Arial" panose="020B0604020202020204" pitchFamily="34" charset="0"/>
                <a:cs typeface="Arial" panose="020B0604020202020204" pitchFamily="34" charset="0"/>
              </a:defRPr>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p:txBody>
      </p:sp>
      <p:sp>
        <p:nvSpPr>
          <p:cNvPr id="5" name="Rectangle 25"/>
          <p:cNvSpPr>
            <a:spLocks noGrp="1" noChangeArrowheads="1"/>
          </p:cNvSpPr>
          <p:nvPr>
            <p:ph type="ftr" sz="quarter" idx="3"/>
          </p:nvPr>
        </p:nvSpPr>
        <p:spPr bwMode="auto">
          <a:xfrm>
            <a:off x="2862263" y="6581781"/>
            <a:ext cx="3419475" cy="246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lgn="ctr" eaLnBrk="0" hangingPunct="0">
              <a:defRPr sz="1000" b="0" spc="70" baseline="0">
                <a:solidFill>
                  <a:srgbClr val="6E6452"/>
                </a:solidFill>
                <a:latin typeface="Arial Narrow" pitchFamily="34" charset="0"/>
                <a:cs typeface="+mn-cs"/>
              </a:defRPr>
            </a:lvl1pPr>
          </a:lstStyle>
          <a:p>
            <a:pPr defTabSz="914400" fontAlgn="base">
              <a:spcBef>
                <a:spcPct val="0"/>
              </a:spcBef>
              <a:spcAft>
                <a:spcPct val="0"/>
              </a:spcAft>
              <a:defRPr/>
            </a:pPr>
            <a:r>
              <a:rPr lang="de-DE" dirty="0" smtClean="0"/>
              <a:t>Rainer Schellhaas</a:t>
            </a:r>
            <a:endParaRPr lang="de-DE" dirty="0"/>
          </a:p>
        </p:txBody>
      </p:sp>
    </p:spTree>
    <p:extLst>
      <p:ext uri="{BB962C8B-B14F-4D97-AF65-F5344CB8AC3E}">
        <p14:creationId xmlns:p14="http://schemas.microsoft.com/office/powerpoint/2010/main" val="3142971151"/>
      </p:ext>
    </p:extLst>
  </p:cSld>
  <p:clrMapOvr>
    <a:masterClrMapping/>
  </p:clrMapOvr>
  <p:transition>
    <p:fade thruBlk="1"/>
  </p:transition>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fusszeil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0493" y="0"/>
            <a:ext cx="1771543" cy="1136328"/>
          </a:xfrm>
          <a:prstGeom prst="rect">
            <a:avLst/>
          </a:prstGeom>
        </p:spPr>
      </p:pic>
      <p:sp>
        <p:nvSpPr>
          <p:cNvPr id="4" name="Rectangle 25"/>
          <p:cNvSpPr>
            <a:spLocks noGrp="1" noChangeArrowheads="1"/>
          </p:cNvSpPr>
          <p:nvPr>
            <p:ph type="ftr" sz="quarter" idx="3"/>
          </p:nvPr>
        </p:nvSpPr>
        <p:spPr bwMode="auto">
          <a:xfrm>
            <a:off x="2862263" y="6581781"/>
            <a:ext cx="3419475" cy="246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lgn="ctr" eaLnBrk="0" hangingPunct="0">
              <a:defRPr sz="1000" b="0" spc="70" baseline="0">
                <a:solidFill>
                  <a:srgbClr val="6E6452"/>
                </a:solidFill>
                <a:latin typeface="Arial Narrow" pitchFamily="34" charset="0"/>
                <a:cs typeface="+mn-cs"/>
              </a:defRPr>
            </a:lvl1pPr>
          </a:lstStyle>
          <a:p>
            <a:pPr defTabSz="914400" fontAlgn="base">
              <a:spcBef>
                <a:spcPct val="0"/>
              </a:spcBef>
              <a:spcAft>
                <a:spcPct val="0"/>
              </a:spcAft>
              <a:defRPr/>
            </a:pPr>
            <a:r>
              <a:rPr lang="de-DE" dirty="0" smtClean="0"/>
              <a:t>Rainer Schellhaas</a:t>
            </a:r>
            <a:endParaRPr lang="de-DE" dirty="0"/>
          </a:p>
        </p:txBody>
      </p:sp>
    </p:spTree>
    <p:extLst>
      <p:ext uri="{BB962C8B-B14F-4D97-AF65-F5344CB8AC3E}">
        <p14:creationId xmlns:p14="http://schemas.microsoft.com/office/powerpoint/2010/main" val="761074725"/>
      </p:ext>
    </p:extLst>
  </p:cSld>
  <p:clrMapOvr>
    <a:masterClrMapping/>
  </p:clrMapOvr>
  <p:transition/>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Leer">
    <p:spTree>
      <p:nvGrpSpPr>
        <p:cNvPr id="1" name=""/>
        <p:cNvGrpSpPr/>
        <p:nvPr/>
      </p:nvGrpSpPr>
      <p:grpSpPr>
        <a:xfrm>
          <a:off x="0" y="0"/>
          <a:ext cx="0" cy="0"/>
          <a:chOff x="0" y="0"/>
          <a:chExt cx="0" cy="0"/>
        </a:xfrm>
      </p:grpSpPr>
      <p:sp>
        <p:nvSpPr>
          <p:cNvPr id="3" name="Rectangle 25"/>
          <p:cNvSpPr>
            <a:spLocks noGrp="1" noChangeArrowheads="1"/>
          </p:cNvSpPr>
          <p:nvPr>
            <p:ph type="ftr" sz="quarter" idx="3"/>
          </p:nvPr>
        </p:nvSpPr>
        <p:spPr bwMode="auto">
          <a:xfrm>
            <a:off x="2862263" y="6581781"/>
            <a:ext cx="3419475" cy="246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lgn="ctr" eaLnBrk="0" hangingPunct="0">
              <a:defRPr sz="1000" b="0" spc="70" baseline="0">
                <a:solidFill>
                  <a:srgbClr val="6E6452"/>
                </a:solidFill>
                <a:latin typeface="Arial Narrow" pitchFamily="34" charset="0"/>
                <a:cs typeface="+mn-cs"/>
              </a:defRPr>
            </a:lvl1pPr>
          </a:lstStyle>
          <a:p>
            <a:pPr defTabSz="914400" fontAlgn="base">
              <a:spcBef>
                <a:spcPct val="0"/>
              </a:spcBef>
              <a:spcAft>
                <a:spcPct val="0"/>
              </a:spcAft>
              <a:defRPr/>
            </a:pPr>
            <a:r>
              <a:rPr lang="de-DE" dirty="0" smtClean="0"/>
              <a:t>Rainer Schellhaas</a:t>
            </a:r>
            <a:endParaRPr lang="de-DE" dirty="0"/>
          </a:p>
        </p:txBody>
      </p:sp>
    </p:spTree>
    <p:extLst>
      <p:ext uri="{BB962C8B-B14F-4D97-AF65-F5344CB8AC3E}">
        <p14:creationId xmlns:p14="http://schemas.microsoft.com/office/powerpoint/2010/main" val="3900878785"/>
      </p:ext>
    </p:extLst>
  </p:cSld>
  <p:clrMapOvr>
    <a:masterClrMapping/>
  </p:clrMapOvr>
  <p:transition/>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686062"/>
            <a:ext cx="6858000" cy="1823901"/>
          </a:xfrm>
          <a:solidFill>
            <a:srgbClr val="007A6F"/>
          </a:solidFill>
        </p:spPr>
        <p:txBody>
          <a:bodyPr anchor="b"/>
          <a:lstStyle>
            <a:lvl1pPr algn="ctr">
              <a:defRPr sz="6000">
                <a:solidFill>
                  <a:schemeClr val="bg1"/>
                </a:solidFill>
              </a:defRPr>
            </a:lvl1pPr>
          </a:lstStyle>
          <a:p>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429790BD-8189-D446-A498-0ADF09453688}" type="datetimeFigureOut">
              <a:rPr lang="en-US" smtClean="0">
                <a:solidFill>
                  <a:prstClr val="black">
                    <a:tint val="75000"/>
                  </a:prstClr>
                </a:solidFill>
              </a:rPr>
              <a:pPr/>
              <a:t>11/16/2017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F5714EB-5CF8-4248-9D32-7F5DCE6A2939}"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a:blip r:embed="rId2"/>
          <a:stretch>
            <a:fillRect/>
          </a:stretch>
        </p:blipFill>
        <p:spPr>
          <a:xfrm>
            <a:off x="6457950" y="29825"/>
            <a:ext cx="2675858" cy="1656237"/>
          </a:xfrm>
          <a:prstGeom prst="rect">
            <a:avLst/>
          </a:prstGeom>
        </p:spPr>
      </p:pic>
      <p:pic>
        <p:nvPicPr>
          <p:cNvPr id="8" name="Picture 7"/>
          <p:cNvPicPr>
            <a:picLocks noChangeAspect="1"/>
          </p:cNvPicPr>
          <p:nvPr userDrawn="1"/>
        </p:nvPicPr>
        <p:blipFill>
          <a:blip r:embed="rId3"/>
          <a:stretch>
            <a:fillRect/>
          </a:stretch>
        </p:blipFill>
        <p:spPr>
          <a:xfrm>
            <a:off x="629443" y="6186167"/>
            <a:ext cx="1559067" cy="587693"/>
          </a:xfrm>
          <a:prstGeom prst="rect">
            <a:avLst/>
          </a:prstGeom>
        </p:spPr>
      </p:pic>
    </p:spTree>
    <p:extLst>
      <p:ext uri="{BB962C8B-B14F-4D97-AF65-F5344CB8AC3E}">
        <p14:creationId xmlns:p14="http://schemas.microsoft.com/office/powerpoint/2010/main" val="263540202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5829300" cy="1325563"/>
          </a:xfrm>
          <a:solidFill>
            <a:srgbClr val="007A6F"/>
          </a:solidFill>
        </p:spPr>
        <p:txBody>
          <a:bodyPr/>
          <a:lstStyle>
            <a:lvl1pPr>
              <a:defRPr>
                <a:solidFill>
                  <a:schemeClr val="bg1"/>
                </a:solidFill>
              </a:defRPr>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9790BD-8189-D446-A498-0ADF09453688}" type="datetimeFigureOut">
              <a:rPr lang="en-US" smtClean="0">
                <a:solidFill>
                  <a:prstClr val="black">
                    <a:tint val="75000"/>
                  </a:prstClr>
                </a:solidFill>
              </a:rPr>
              <a:pPr/>
              <a:t>11/16/2017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F5714EB-5CF8-4248-9D32-7F5DCE6A2939}"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a:blip r:embed="rId2"/>
          <a:stretch>
            <a:fillRect/>
          </a:stretch>
        </p:blipFill>
        <p:spPr>
          <a:xfrm>
            <a:off x="6457950" y="29825"/>
            <a:ext cx="2675858" cy="1656237"/>
          </a:xfrm>
          <a:prstGeom prst="rect">
            <a:avLst/>
          </a:prstGeom>
        </p:spPr>
      </p:pic>
      <p:pic>
        <p:nvPicPr>
          <p:cNvPr id="8" name="Picture 7"/>
          <p:cNvPicPr>
            <a:picLocks noChangeAspect="1"/>
          </p:cNvPicPr>
          <p:nvPr userDrawn="1"/>
        </p:nvPicPr>
        <p:blipFill>
          <a:blip r:embed="rId3"/>
          <a:stretch>
            <a:fillRect/>
          </a:stretch>
        </p:blipFill>
        <p:spPr>
          <a:xfrm>
            <a:off x="629443" y="6186167"/>
            <a:ext cx="1559067" cy="587693"/>
          </a:xfrm>
          <a:prstGeom prst="rect">
            <a:avLst/>
          </a:prstGeom>
        </p:spPr>
      </p:pic>
    </p:spTree>
    <p:extLst>
      <p:ext uri="{BB962C8B-B14F-4D97-AF65-F5344CB8AC3E}">
        <p14:creationId xmlns:p14="http://schemas.microsoft.com/office/powerpoint/2010/main" val="163471458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7"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29790BD-8189-D446-A498-0ADF09453688}" type="datetimeFigureOut">
              <a:rPr lang="en-US" smtClean="0">
                <a:solidFill>
                  <a:prstClr val="black">
                    <a:tint val="75000"/>
                  </a:prstClr>
                </a:solidFill>
              </a:rPr>
              <a:pPr/>
              <a:t>11/16/2017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F5714EB-5CF8-4248-9D32-7F5DCE6A29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94409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10.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image" Target="../media/image19.jpeg"/><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image" Target="../media/image18.gif"/><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image" Target="../media/image17.gif"/><Relationship Id="rId5" Type="http://schemas.openxmlformats.org/officeDocument/2006/relationships/slideLayout" Target="../slideLayouts/slideLayout112.xml"/><Relationship Id="rId10" Type="http://schemas.openxmlformats.org/officeDocument/2006/relationships/image" Target="../media/image16.jpg"/><Relationship Id="rId4" Type="http://schemas.openxmlformats.org/officeDocument/2006/relationships/slideLayout" Target="../slideLayouts/slideLayout111.xml"/><Relationship Id="rId9" Type="http://schemas.openxmlformats.org/officeDocument/2006/relationships/theme" Target="../theme/theme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3.jpe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image" Target="../media/image7.pn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image" Target="../media/image6.png"/><Relationship Id="rId2" Type="http://schemas.openxmlformats.org/officeDocument/2006/relationships/slideLayout" Target="../slideLayouts/slideLayout49.xml"/><Relationship Id="rId16" Type="http://schemas.openxmlformats.org/officeDocument/2006/relationships/image" Target="../media/image5.jpeg"/><Relationship Id="rId20" Type="http://schemas.openxmlformats.org/officeDocument/2006/relationships/image" Target="../media/image9.png"/><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theme" Target="../theme/theme5.xml"/><Relationship Id="rId10" Type="http://schemas.openxmlformats.org/officeDocument/2006/relationships/slideLayout" Target="../slideLayouts/slideLayout57.xml"/><Relationship Id="rId19" Type="http://schemas.openxmlformats.org/officeDocument/2006/relationships/image" Target="../media/image8.png"/><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theme" Target="../theme/theme6.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80.xml"/><Relationship Id="rId7" Type="http://schemas.openxmlformats.org/officeDocument/2006/relationships/image" Target="../media/image10.png"/><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theme" Target="../theme/theme7.xml"/><Relationship Id="rId5" Type="http://schemas.openxmlformats.org/officeDocument/2006/relationships/slideLayout" Target="../slideLayouts/slideLayout82.xml"/><Relationship Id="rId4"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8.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96.xml"/><Relationship Id="rId7" Type="http://schemas.openxmlformats.org/officeDocument/2006/relationships/image" Target="../media/image13.png"/><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22" tIns="45710" rIns="91422" bIns="4571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4"/>
            <a:ext cx="8229600" cy="4525963"/>
          </a:xfrm>
          <a:prstGeom prst="rect">
            <a:avLst/>
          </a:prstGeom>
        </p:spPr>
        <p:txBody>
          <a:bodyPr vert="horz" lIns="91422" tIns="45710" rIns="91422" bIns="4571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1" y="6356356"/>
            <a:ext cx="2133600" cy="365125"/>
          </a:xfrm>
          <a:prstGeom prst="rect">
            <a:avLst/>
          </a:prstGeom>
        </p:spPr>
        <p:txBody>
          <a:bodyPr vert="horz" lIns="91422" tIns="45710" rIns="91422" bIns="45710" rtlCol="0" anchor="ctr"/>
          <a:lstStyle>
            <a:lvl1pPr algn="l">
              <a:defRPr sz="1200">
                <a:solidFill>
                  <a:schemeClr val="tx1">
                    <a:tint val="75000"/>
                  </a:schemeClr>
                </a:solidFill>
              </a:defRPr>
            </a:lvl1pPr>
          </a:lstStyle>
          <a:p>
            <a:fld id="{71650417-54B2-4406-9FA6-0B6C076400A6}" type="datetimeFigureOut">
              <a:rPr lang="en-US" smtClean="0"/>
              <a:t>11/16/2017</a:t>
            </a:fld>
            <a:endParaRPr lang="en-US"/>
          </a:p>
        </p:txBody>
      </p:sp>
      <p:sp>
        <p:nvSpPr>
          <p:cNvPr id="5" name="Footer Placeholder 4"/>
          <p:cNvSpPr>
            <a:spLocks noGrp="1"/>
          </p:cNvSpPr>
          <p:nvPr>
            <p:ph type="ftr" sz="quarter" idx="3"/>
          </p:nvPr>
        </p:nvSpPr>
        <p:spPr>
          <a:xfrm>
            <a:off x="3124202" y="6356356"/>
            <a:ext cx="2895600" cy="365125"/>
          </a:xfrm>
          <a:prstGeom prst="rect">
            <a:avLst/>
          </a:prstGeom>
        </p:spPr>
        <p:txBody>
          <a:bodyPr vert="horz" lIns="91422" tIns="45710" rIns="91422" bIns="4571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422" tIns="45710" rIns="91422" bIns="45710" rtlCol="0" anchor="ctr"/>
          <a:lstStyle>
            <a:lvl1pPr algn="r">
              <a:defRPr sz="1200">
                <a:solidFill>
                  <a:schemeClr val="tx1">
                    <a:tint val="75000"/>
                  </a:schemeClr>
                </a:solidFill>
              </a:defRPr>
            </a:lvl1pPr>
          </a:lstStyle>
          <a:p>
            <a:fld id="{F632486F-BE5D-439E-B344-A8837C66BC08}" type="slidenum">
              <a:rPr lang="en-US" smtClean="0"/>
              <a:t>‹#›</a:t>
            </a:fld>
            <a:endParaRPr lang="en-US"/>
          </a:p>
        </p:txBody>
      </p:sp>
    </p:spTree>
    <p:extLst>
      <p:ext uri="{BB962C8B-B14F-4D97-AF65-F5344CB8AC3E}">
        <p14:creationId xmlns:p14="http://schemas.microsoft.com/office/powerpoint/2010/main" val="284856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222" rtl="0" eaLnBrk="1" latinLnBrk="0" hangingPunct="1">
        <a:spcBef>
          <a:spcPct val="0"/>
        </a:spcBef>
        <a:buNone/>
        <a:defRPr sz="4400" kern="1200">
          <a:solidFill>
            <a:schemeClr val="tx1"/>
          </a:solidFill>
          <a:latin typeface="+mj-lt"/>
          <a:ea typeface="+mj-ea"/>
          <a:cs typeface="+mj-cs"/>
        </a:defRPr>
      </a:lvl1pPr>
    </p:titleStyle>
    <p:bodyStyle>
      <a:lvl1pPr marL="342834" indent="-342834" algn="l" defTabSz="914222"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06" indent="-285694" algn="l" defTabSz="91422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778" indent="-228555" algn="l" defTabSz="91422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888" indent="-228555" algn="l" defTabSz="91422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000" indent="-228555" algn="l" defTabSz="91422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112" indent="-228555" algn="l" defTabSz="91422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222" indent="-228555" algn="l" defTabSz="91422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334" indent="-228555" algn="l" defTabSz="91422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4" indent="-228555" algn="l" defTabSz="91422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22" rtl="0" eaLnBrk="1" latinLnBrk="0" hangingPunct="1">
        <a:defRPr sz="1800" kern="1200">
          <a:solidFill>
            <a:schemeClr val="tx1"/>
          </a:solidFill>
          <a:latin typeface="+mn-lt"/>
          <a:ea typeface="+mn-ea"/>
          <a:cs typeface="+mn-cs"/>
        </a:defRPr>
      </a:lvl1pPr>
      <a:lvl2pPr marL="457112" algn="l" defTabSz="914222" rtl="0" eaLnBrk="1" latinLnBrk="0" hangingPunct="1">
        <a:defRPr sz="1800" kern="1200">
          <a:solidFill>
            <a:schemeClr val="tx1"/>
          </a:solidFill>
          <a:latin typeface="+mn-lt"/>
          <a:ea typeface="+mn-ea"/>
          <a:cs typeface="+mn-cs"/>
        </a:defRPr>
      </a:lvl2pPr>
      <a:lvl3pPr marL="914222" algn="l" defTabSz="914222" rtl="0" eaLnBrk="1" latinLnBrk="0" hangingPunct="1">
        <a:defRPr sz="1800" kern="1200">
          <a:solidFill>
            <a:schemeClr val="tx1"/>
          </a:solidFill>
          <a:latin typeface="+mn-lt"/>
          <a:ea typeface="+mn-ea"/>
          <a:cs typeface="+mn-cs"/>
        </a:defRPr>
      </a:lvl3pPr>
      <a:lvl4pPr marL="1371334" algn="l" defTabSz="914222" rtl="0" eaLnBrk="1" latinLnBrk="0" hangingPunct="1">
        <a:defRPr sz="1800" kern="1200">
          <a:solidFill>
            <a:schemeClr val="tx1"/>
          </a:solidFill>
          <a:latin typeface="+mn-lt"/>
          <a:ea typeface="+mn-ea"/>
          <a:cs typeface="+mn-cs"/>
        </a:defRPr>
      </a:lvl4pPr>
      <a:lvl5pPr marL="1828445" algn="l" defTabSz="914222" rtl="0" eaLnBrk="1" latinLnBrk="0" hangingPunct="1">
        <a:defRPr sz="1800" kern="1200">
          <a:solidFill>
            <a:schemeClr val="tx1"/>
          </a:solidFill>
          <a:latin typeface="+mn-lt"/>
          <a:ea typeface="+mn-ea"/>
          <a:cs typeface="+mn-cs"/>
        </a:defRPr>
      </a:lvl5pPr>
      <a:lvl6pPr marL="2285555" algn="l" defTabSz="914222" rtl="0" eaLnBrk="1" latinLnBrk="0" hangingPunct="1">
        <a:defRPr sz="1800" kern="1200">
          <a:solidFill>
            <a:schemeClr val="tx1"/>
          </a:solidFill>
          <a:latin typeface="+mn-lt"/>
          <a:ea typeface="+mn-ea"/>
          <a:cs typeface="+mn-cs"/>
        </a:defRPr>
      </a:lvl6pPr>
      <a:lvl7pPr marL="2742666" algn="l" defTabSz="914222" rtl="0" eaLnBrk="1" latinLnBrk="0" hangingPunct="1">
        <a:defRPr sz="1800" kern="1200">
          <a:solidFill>
            <a:schemeClr val="tx1"/>
          </a:solidFill>
          <a:latin typeface="+mn-lt"/>
          <a:ea typeface="+mn-ea"/>
          <a:cs typeface="+mn-cs"/>
        </a:defRPr>
      </a:lvl7pPr>
      <a:lvl8pPr marL="3199777" algn="l" defTabSz="914222" rtl="0" eaLnBrk="1" latinLnBrk="0" hangingPunct="1">
        <a:defRPr sz="1800" kern="1200">
          <a:solidFill>
            <a:schemeClr val="tx1"/>
          </a:solidFill>
          <a:latin typeface="+mn-lt"/>
          <a:ea typeface="+mn-ea"/>
          <a:cs typeface="+mn-cs"/>
        </a:defRPr>
      </a:lvl8pPr>
      <a:lvl9pPr marL="3656888" algn="l" defTabSz="914222"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429790BD-8189-D446-A498-0ADF09453688}" type="datetimeFigureOut">
              <a:rPr lang="en-US" smtClean="0">
                <a:solidFill>
                  <a:prstClr val="black">
                    <a:tint val="75000"/>
                  </a:prstClr>
                </a:solidFill>
              </a:rPr>
              <a:pPr defTabSz="914400"/>
              <a:t>11/16/2017</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AF5714EB-5CF8-4248-9D32-7F5DCE6A2939}"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772205518"/>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7" name="Bild 11" descr="weltkugel-1-Europa-Afrika-cooperation.jpg"/>
          <p:cNvPicPr>
            <a:picLocks noChangeAspect="1"/>
          </p:cNvPicPr>
          <p:nvPr userDrawn="1"/>
        </p:nvPicPr>
        <p:blipFill rotWithShape="1">
          <a:blip r:embed="rId10">
            <a:extLst>
              <a:ext uri="{28A0092B-C50C-407E-A947-70E740481C1C}">
                <a14:useLocalDpi xmlns:a14="http://schemas.microsoft.com/office/drawing/2010/main" val="0"/>
              </a:ext>
            </a:extLst>
          </a:blip>
          <a:srcRect r="13521"/>
          <a:stretch/>
        </p:blipFill>
        <p:spPr>
          <a:xfrm>
            <a:off x="2442633" y="0"/>
            <a:ext cx="6701368" cy="1205419"/>
          </a:xfrm>
          <a:prstGeom prst="rect">
            <a:avLst/>
          </a:prstGeom>
        </p:spPr>
      </p:pic>
      <p:sp>
        <p:nvSpPr>
          <p:cNvPr id="75791" name="Rectangle 15"/>
          <p:cNvSpPr>
            <a:spLocks noGrp="1" noChangeArrowheads="1"/>
          </p:cNvSpPr>
          <p:nvPr>
            <p:ph type="title"/>
          </p:nvPr>
        </p:nvSpPr>
        <p:spPr bwMode="auto">
          <a:xfrm>
            <a:off x="684000" y="1483200"/>
            <a:ext cx="7776000" cy="61792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noProof="0" smtClean="0"/>
              <a:t>Titel durch Klicken hinzufügen</a:t>
            </a:r>
          </a:p>
        </p:txBody>
      </p:sp>
      <p:pic>
        <p:nvPicPr>
          <p:cNvPr id="20" name="Grafik 8"/>
          <p:cNvPicPr>
            <a:picLocks noChangeAspect="1"/>
          </p:cNvPicPr>
          <p:nvPr/>
        </p:nvPicPr>
        <p:blipFill>
          <a:blip r:embed="rId11" cstate="print"/>
          <a:srcRect/>
          <a:stretch>
            <a:fillRect/>
          </a:stretch>
        </p:blipFill>
        <p:spPr bwMode="auto">
          <a:xfrm>
            <a:off x="0" y="5851525"/>
            <a:ext cx="9144000" cy="738188"/>
          </a:xfrm>
          <a:prstGeom prst="rect">
            <a:avLst/>
          </a:prstGeom>
          <a:noFill/>
          <a:ln w="9525">
            <a:noFill/>
            <a:miter lim="800000"/>
            <a:headEnd/>
            <a:tailEnd/>
          </a:ln>
        </p:spPr>
      </p:pic>
      <p:sp>
        <p:nvSpPr>
          <p:cNvPr id="75792" name="Rectangle 16"/>
          <p:cNvSpPr>
            <a:spLocks noGrp="1" noChangeArrowheads="1"/>
          </p:cNvSpPr>
          <p:nvPr>
            <p:ph type="body" idx="1"/>
          </p:nvPr>
        </p:nvSpPr>
        <p:spPr bwMode="auto">
          <a:xfrm>
            <a:off x="684000" y="2447999"/>
            <a:ext cx="7776000" cy="3816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noProof="0" smtClean="0"/>
              <a:t>Erste Ebene</a:t>
            </a:r>
          </a:p>
          <a:p>
            <a:pPr lvl="1"/>
            <a:r>
              <a:rPr lang="de-DE" noProof="0" smtClean="0"/>
              <a:t>Zweite Ebene</a:t>
            </a:r>
          </a:p>
          <a:p>
            <a:pPr lvl="2"/>
            <a:r>
              <a:rPr lang="de-DE" noProof="0" smtClean="0"/>
              <a:t>Dritte Ebene</a:t>
            </a:r>
          </a:p>
          <a:p>
            <a:pPr lvl="3"/>
            <a:r>
              <a:rPr lang="de-DE" noProof="0" smtClean="0"/>
              <a:t>Vierte Ebene</a:t>
            </a:r>
          </a:p>
        </p:txBody>
      </p:sp>
      <p:sp>
        <p:nvSpPr>
          <p:cNvPr id="14" name="Text Box 19"/>
          <p:cNvSpPr txBox="1">
            <a:spLocks noChangeArrowheads="1"/>
          </p:cNvSpPr>
          <p:nvPr/>
        </p:nvSpPr>
        <p:spPr bwMode="auto">
          <a:xfrm>
            <a:off x="7703687" y="6581001"/>
            <a:ext cx="927100" cy="246221"/>
          </a:xfrm>
          <a:prstGeom prst="rect">
            <a:avLst/>
          </a:prstGeom>
          <a:noFill/>
          <a:ln w="9525">
            <a:noFill/>
            <a:miter lim="800000"/>
            <a:headEnd/>
            <a:tailEnd/>
          </a:ln>
          <a:effectLst/>
        </p:spPr>
        <p:txBody>
          <a:bodyPr>
            <a:spAutoFit/>
          </a:bodyPr>
          <a:lstStyle>
            <a:defPPr>
              <a:defRPr lang="de-DE"/>
            </a:defPPr>
            <a:lvl1pPr algn="l" rtl="0" eaLnBrk="0" fontAlgn="base" hangingPunct="0">
              <a:spcBef>
                <a:spcPct val="0"/>
              </a:spcBef>
              <a:spcAft>
                <a:spcPct val="0"/>
              </a:spcAft>
              <a:defRPr sz="2200" b="1" kern="1200">
                <a:solidFill>
                  <a:srgbClr val="999999"/>
                </a:solidFill>
                <a:latin typeface="Arial" charset="0"/>
                <a:ea typeface="+mn-ea"/>
                <a:cs typeface="+mn-cs"/>
              </a:defRPr>
            </a:lvl1pPr>
            <a:lvl2pPr marL="457200" algn="l" rtl="0" eaLnBrk="0" fontAlgn="base" hangingPunct="0">
              <a:spcBef>
                <a:spcPct val="0"/>
              </a:spcBef>
              <a:spcAft>
                <a:spcPct val="0"/>
              </a:spcAft>
              <a:defRPr sz="2200" b="1" kern="1200">
                <a:solidFill>
                  <a:srgbClr val="999999"/>
                </a:solidFill>
                <a:latin typeface="Arial" charset="0"/>
                <a:ea typeface="+mn-ea"/>
                <a:cs typeface="+mn-cs"/>
              </a:defRPr>
            </a:lvl2pPr>
            <a:lvl3pPr marL="914400" algn="l" rtl="0" eaLnBrk="0" fontAlgn="base" hangingPunct="0">
              <a:spcBef>
                <a:spcPct val="0"/>
              </a:spcBef>
              <a:spcAft>
                <a:spcPct val="0"/>
              </a:spcAft>
              <a:defRPr sz="2200" b="1" kern="1200">
                <a:solidFill>
                  <a:srgbClr val="999999"/>
                </a:solidFill>
                <a:latin typeface="Arial" charset="0"/>
                <a:ea typeface="+mn-ea"/>
                <a:cs typeface="+mn-cs"/>
              </a:defRPr>
            </a:lvl3pPr>
            <a:lvl4pPr marL="1371600" algn="l" rtl="0" eaLnBrk="0" fontAlgn="base" hangingPunct="0">
              <a:spcBef>
                <a:spcPct val="0"/>
              </a:spcBef>
              <a:spcAft>
                <a:spcPct val="0"/>
              </a:spcAft>
              <a:defRPr sz="2200" b="1" kern="1200">
                <a:solidFill>
                  <a:srgbClr val="999999"/>
                </a:solidFill>
                <a:latin typeface="Arial" charset="0"/>
                <a:ea typeface="+mn-ea"/>
                <a:cs typeface="+mn-cs"/>
              </a:defRPr>
            </a:lvl4pPr>
            <a:lvl5pPr marL="1828800" algn="l" rtl="0" eaLnBrk="0" fontAlgn="base" hangingPunct="0">
              <a:spcBef>
                <a:spcPct val="0"/>
              </a:spcBef>
              <a:spcAft>
                <a:spcPct val="0"/>
              </a:spcAft>
              <a:defRPr sz="2200" b="1" kern="1200">
                <a:solidFill>
                  <a:srgbClr val="999999"/>
                </a:solidFill>
                <a:latin typeface="Arial" charset="0"/>
                <a:ea typeface="+mn-ea"/>
                <a:cs typeface="+mn-cs"/>
              </a:defRPr>
            </a:lvl5pPr>
            <a:lvl6pPr marL="2286000" algn="l" defTabSz="914400" rtl="0" eaLnBrk="1" latinLnBrk="0" hangingPunct="1">
              <a:defRPr sz="2200" b="1" kern="1200">
                <a:solidFill>
                  <a:srgbClr val="999999"/>
                </a:solidFill>
                <a:latin typeface="Arial" charset="0"/>
                <a:ea typeface="+mn-ea"/>
                <a:cs typeface="+mn-cs"/>
              </a:defRPr>
            </a:lvl6pPr>
            <a:lvl7pPr marL="2743200" algn="l" defTabSz="914400" rtl="0" eaLnBrk="1" latinLnBrk="0" hangingPunct="1">
              <a:defRPr sz="2200" b="1" kern="1200">
                <a:solidFill>
                  <a:srgbClr val="999999"/>
                </a:solidFill>
                <a:latin typeface="Arial" charset="0"/>
                <a:ea typeface="+mn-ea"/>
                <a:cs typeface="+mn-cs"/>
              </a:defRPr>
            </a:lvl7pPr>
            <a:lvl8pPr marL="3200400" algn="l" defTabSz="914400" rtl="0" eaLnBrk="1" latinLnBrk="0" hangingPunct="1">
              <a:defRPr sz="2200" b="1" kern="1200">
                <a:solidFill>
                  <a:srgbClr val="999999"/>
                </a:solidFill>
                <a:latin typeface="Arial" charset="0"/>
                <a:ea typeface="+mn-ea"/>
                <a:cs typeface="+mn-cs"/>
              </a:defRPr>
            </a:lvl8pPr>
            <a:lvl9pPr marL="3657600" algn="l" defTabSz="914400" rtl="0" eaLnBrk="1" latinLnBrk="0" hangingPunct="1">
              <a:defRPr sz="2200" b="1" kern="1200">
                <a:solidFill>
                  <a:srgbClr val="999999"/>
                </a:solidFill>
                <a:latin typeface="Arial" charset="0"/>
                <a:ea typeface="+mn-ea"/>
                <a:cs typeface="+mn-cs"/>
              </a:defRPr>
            </a:lvl9pPr>
          </a:lstStyle>
          <a:p>
            <a:pPr defTabSz="914400"/>
            <a:r>
              <a:rPr lang="de-DE" sz="1000" b="0">
                <a:solidFill>
                  <a:srgbClr val="6E6452"/>
                </a:solidFill>
                <a:latin typeface="Arial Narrow" pitchFamily="34" charset="0"/>
              </a:rPr>
              <a:t>Seite </a:t>
            </a:r>
            <a:fld id="{327115CA-E6A4-425F-BB4F-A64D48743A27}" type="slidenum">
              <a:rPr lang="de-DE" sz="1000" b="0">
                <a:solidFill>
                  <a:srgbClr val="6E6452"/>
                </a:solidFill>
                <a:latin typeface="Arial Narrow" pitchFamily="34" charset="0"/>
              </a:rPr>
              <a:pPr defTabSz="914400"/>
              <a:t>‹#›</a:t>
            </a:fld>
            <a:endParaRPr lang="de-DE" sz="1000" b="0">
              <a:solidFill>
                <a:srgbClr val="6E6452"/>
              </a:solidFill>
              <a:latin typeface="Arial Narrow" pitchFamily="34" charset="0"/>
            </a:endParaRPr>
          </a:p>
        </p:txBody>
      </p:sp>
      <p:sp>
        <p:nvSpPr>
          <p:cNvPr id="15" name="Rectangle 25"/>
          <p:cNvSpPr>
            <a:spLocks noGrp="1" noChangeArrowheads="1"/>
          </p:cNvSpPr>
          <p:nvPr>
            <p:ph type="ftr" sz="quarter" idx="3"/>
          </p:nvPr>
        </p:nvSpPr>
        <p:spPr bwMode="auto">
          <a:xfrm>
            <a:off x="2862776" y="6581001"/>
            <a:ext cx="3418449"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lgn="ctr">
              <a:defRPr sz="1000" b="1" spc="70" baseline="0">
                <a:solidFill>
                  <a:srgbClr val="6E6452"/>
                </a:solidFill>
                <a:latin typeface="Arial Narrow" pitchFamily="34" charset="0"/>
              </a:defRPr>
            </a:lvl1pPr>
          </a:lstStyle>
          <a:p>
            <a:pPr defTabSz="914400" eaLnBrk="0" fontAlgn="base" hangingPunct="0">
              <a:spcBef>
                <a:spcPct val="0"/>
              </a:spcBef>
              <a:spcAft>
                <a:spcPct val="0"/>
              </a:spcAft>
            </a:pPr>
            <a:r>
              <a:rPr lang="de-DE" dirty="0" smtClean="0"/>
              <a:t>Präsentationstitel hier eintragen</a:t>
            </a:r>
            <a:endParaRPr lang="de-DE" dirty="0"/>
          </a:p>
        </p:txBody>
      </p:sp>
      <p:sp>
        <p:nvSpPr>
          <p:cNvPr id="16" name="Rectangle 17"/>
          <p:cNvSpPr>
            <a:spLocks noGrp="1" noChangeArrowheads="1"/>
          </p:cNvSpPr>
          <p:nvPr>
            <p:ph type="dt" sz="half" idx="2"/>
          </p:nvPr>
        </p:nvSpPr>
        <p:spPr bwMode="auto">
          <a:xfrm>
            <a:off x="679155" y="6581001"/>
            <a:ext cx="1295400"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defRPr sz="1000" b="0">
                <a:solidFill>
                  <a:srgbClr val="6E6452"/>
                </a:solidFill>
                <a:latin typeface="Arial Narrow" pitchFamily="34" charset="0"/>
              </a:defRPr>
            </a:lvl1pPr>
          </a:lstStyle>
          <a:p>
            <a:pPr defTabSz="914400" eaLnBrk="0" fontAlgn="base" hangingPunct="0">
              <a:spcBef>
                <a:spcPct val="0"/>
              </a:spcBef>
              <a:spcAft>
                <a:spcPct val="0"/>
              </a:spcAft>
            </a:pPr>
            <a:fld id="{9317A057-C766-48FB-B1EC-CC1898F04EF1}" type="datetime1">
              <a:rPr lang="de-DE" smtClean="0"/>
              <a:pPr defTabSz="914400" eaLnBrk="0" fontAlgn="base" hangingPunct="0">
                <a:spcBef>
                  <a:spcPct val="0"/>
                </a:spcBef>
                <a:spcAft>
                  <a:spcPct val="0"/>
                </a:spcAft>
              </a:pPr>
              <a:t>16.11.2017</a:t>
            </a:fld>
            <a:endParaRPr lang="de-DE"/>
          </a:p>
        </p:txBody>
      </p:sp>
      <p:pic>
        <p:nvPicPr>
          <p:cNvPr id="12" name="Grafik 7"/>
          <p:cNvPicPr>
            <a:picLocks noChangeAspect="1"/>
          </p:cNvPicPr>
          <p:nvPr userDrawn="1"/>
        </p:nvPicPr>
        <p:blipFill>
          <a:blip r:embed="rId12" cstate="print"/>
          <a:srcRect/>
          <a:stretch>
            <a:fillRect/>
          </a:stretch>
        </p:blipFill>
        <p:spPr bwMode="auto">
          <a:xfrm>
            <a:off x="7392273" y="466724"/>
            <a:ext cx="1577101" cy="657225"/>
          </a:xfrm>
          <a:prstGeom prst="rect">
            <a:avLst/>
          </a:prstGeom>
          <a:noFill/>
          <a:ln w="9525">
            <a:noFill/>
            <a:miter lim="800000"/>
            <a:headEnd/>
            <a:tailEnd/>
          </a:ln>
        </p:spPr>
      </p:pic>
      <p:pic>
        <p:nvPicPr>
          <p:cNvPr id="13" name="Grafik 12"/>
          <p:cNvPicPr>
            <a:picLocks noChangeAspect="1"/>
          </p:cNvPicPr>
          <p:nvPr userDrawn="1"/>
        </p:nvPicPr>
        <p:blipFill rotWithShape="1">
          <a:blip r:embed="rId13" cstate="print">
            <a:extLst>
              <a:ext uri="{28A0092B-C50C-407E-A947-70E740481C1C}">
                <a14:useLocalDpi xmlns:a14="http://schemas.microsoft.com/office/drawing/2010/main" val="0"/>
              </a:ext>
            </a:extLst>
          </a:blip>
          <a:srcRect t="13216" b="-13216"/>
          <a:stretch/>
        </p:blipFill>
        <p:spPr>
          <a:xfrm>
            <a:off x="0" y="0"/>
            <a:ext cx="2373441" cy="1726970"/>
          </a:xfrm>
          <a:prstGeom prst="rect">
            <a:avLst/>
          </a:prstGeom>
        </p:spPr>
      </p:pic>
      <p:sp>
        <p:nvSpPr>
          <p:cNvPr id="11" name="Textfeld 10"/>
          <p:cNvSpPr txBox="1"/>
          <p:nvPr userDrawn="1"/>
        </p:nvSpPr>
        <p:spPr>
          <a:xfrm>
            <a:off x="7419434" y="314102"/>
            <a:ext cx="1066949" cy="215444"/>
          </a:xfrm>
          <a:prstGeom prst="rect">
            <a:avLst/>
          </a:prstGeom>
          <a:noFill/>
        </p:spPr>
        <p:txBody>
          <a:bodyPr wrap="square" rtlCol="0">
            <a:spAutoFit/>
          </a:bodyPr>
          <a:lstStyle/>
          <a:p>
            <a:pPr defTabSz="914400" eaLnBrk="0" fontAlgn="base" hangingPunct="0">
              <a:spcBef>
                <a:spcPct val="0"/>
              </a:spcBef>
              <a:spcAft>
                <a:spcPct val="0"/>
              </a:spcAft>
            </a:pPr>
            <a:r>
              <a:rPr lang="en-GB" sz="800" dirty="0" smtClean="0">
                <a:solidFill>
                  <a:srgbClr val="000000"/>
                </a:solidFill>
                <a:cs typeface="Arial" pitchFamily="34" charset="0"/>
              </a:rPr>
              <a:t>Implemented by</a:t>
            </a:r>
            <a:endParaRPr lang="en-GB" sz="800" dirty="0">
              <a:solidFill>
                <a:srgbClr val="000000"/>
              </a:solidFill>
              <a:cs typeface="Arial" pitchFamily="34" charset="0"/>
            </a:endParaRPr>
          </a:p>
        </p:txBody>
      </p:sp>
    </p:spTree>
    <p:extLst>
      <p:ext uri="{BB962C8B-B14F-4D97-AF65-F5344CB8AC3E}">
        <p14:creationId xmlns:p14="http://schemas.microsoft.com/office/powerpoint/2010/main" val="3970716595"/>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Lst>
  <p:transition/>
  <p:timing>
    <p:tnLst>
      <p:par>
        <p:cTn id="1" dur="indefinite" restart="never" nodeType="tmRoot"/>
      </p:par>
    </p:tnLst>
  </p:timing>
  <p:hf sldNum="0" hdr="0"/>
  <p:txStyles>
    <p:titleStyle>
      <a:lvl1pPr algn="l" rtl="0" eaLnBrk="1" fontAlgn="base" hangingPunct="1">
        <a:spcBef>
          <a:spcPct val="0"/>
        </a:spcBef>
        <a:spcAft>
          <a:spcPct val="0"/>
        </a:spcAft>
        <a:defRPr sz="2400">
          <a:solidFill>
            <a:srgbClr val="6E6452"/>
          </a:solidFill>
          <a:latin typeface="+mj-lt"/>
          <a:ea typeface="+mj-ea"/>
          <a:cs typeface="+mj-cs"/>
        </a:defRPr>
      </a:lvl1pPr>
      <a:lvl2pPr algn="l" rtl="0" eaLnBrk="1" fontAlgn="base" hangingPunct="1">
        <a:spcBef>
          <a:spcPct val="0"/>
        </a:spcBef>
        <a:spcAft>
          <a:spcPct val="0"/>
        </a:spcAft>
        <a:defRPr sz="3600">
          <a:solidFill>
            <a:schemeClr val="tx1"/>
          </a:solidFill>
          <a:latin typeface="Arial" charset="0"/>
        </a:defRPr>
      </a:lvl2pPr>
      <a:lvl3pPr algn="l" rtl="0" eaLnBrk="1" fontAlgn="base" hangingPunct="1">
        <a:spcBef>
          <a:spcPct val="0"/>
        </a:spcBef>
        <a:spcAft>
          <a:spcPct val="0"/>
        </a:spcAft>
        <a:defRPr sz="3600">
          <a:solidFill>
            <a:schemeClr val="tx1"/>
          </a:solidFill>
          <a:latin typeface="Arial" charset="0"/>
        </a:defRPr>
      </a:lvl3pPr>
      <a:lvl4pPr algn="l" rtl="0" eaLnBrk="1" fontAlgn="base" hangingPunct="1">
        <a:spcBef>
          <a:spcPct val="0"/>
        </a:spcBef>
        <a:spcAft>
          <a:spcPct val="0"/>
        </a:spcAft>
        <a:defRPr sz="3600">
          <a:solidFill>
            <a:schemeClr val="tx1"/>
          </a:solidFill>
          <a:latin typeface="Arial" charset="0"/>
        </a:defRPr>
      </a:lvl4pPr>
      <a:lvl5pPr algn="l" rtl="0" eaLnBrk="1" fontAlgn="base" hangingPunct="1">
        <a:spcBef>
          <a:spcPct val="0"/>
        </a:spcBef>
        <a:spcAft>
          <a:spcPct val="0"/>
        </a:spcAft>
        <a:defRPr sz="3600">
          <a:solidFill>
            <a:schemeClr val="tx1"/>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p:titleStyle>
    <p:bodyStyle>
      <a:lvl1pPr marL="360000" indent="-360000" algn="l" rtl="0" eaLnBrk="1" fontAlgn="base" hangingPunct="1">
        <a:spcBef>
          <a:spcPts val="400"/>
        </a:spcBef>
        <a:spcAft>
          <a:spcPts val="800"/>
        </a:spcAft>
        <a:buClr>
          <a:srgbClr val="C80F0F"/>
        </a:buClr>
        <a:buFont typeface="Arial" pitchFamily="34" charset="0"/>
        <a:buChar char="•"/>
        <a:tabLst>
          <a:tab pos="2190750" algn="l"/>
        </a:tabLst>
        <a:defRPr sz="1800">
          <a:solidFill>
            <a:srgbClr val="6E6452"/>
          </a:solidFill>
          <a:latin typeface="+mn-lt"/>
          <a:ea typeface="+mn-ea"/>
          <a:cs typeface="+mn-cs"/>
        </a:defRPr>
      </a:lvl1pPr>
      <a:lvl2pPr marL="720000" indent="-360000" algn="l" rtl="0" eaLnBrk="1" fontAlgn="base" hangingPunct="1">
        <a:spcBef>
          <a:spcPts val="400"/>
        </a:spcBef>
        <a:spcAft>
          <a:spcPts val="800"/>
        </a:spcAft>
        <a:buClr>
          <a:srgbClr val="6E6452"/>
        </a:buClr>
        <a:buFont typeface="Arial" pitchFamily="34" charset="0"/>
        <a:buChar char="•"/>
        <a:tabLst>
          <a:tab pos="2190750" algn="l"/>
        </a:tabLst>
        <a:defRPr sz="1800">
          <a:solidFill>
            <a:srgbClr val="6E6452"/>
          </a:solidFill>
          <a:latin typeface="+mn-lt"/>
        </a:defRPr>
      </a:lvl2pPr>
      <a:lvl3pPr marL="1080000" indent="-360000" algn="l" rtl="0" eaLnBrk="1" fontAlgn="base" hangingPunct="1">
        <a:spcBef>
          <a:spcPts val="400"/>
        </a:spcBef>
        <a:spcAft>
          <a:spcPts val="800"/>
        </a:spcAft>
        <a:buClr>
          <a:srgbClr val="6E6452"/>
        </a:buClr>
        <a:buFont typeface="Arial" pitchFamily="34" charset="0"/>
        <a:buChar char="•"/>
        <a:tabLst>
          <a:tab pos="2190750" algn="l"/>
        </a:tabLst>
        <a:defRPr sz="1800">
          <a:solidFill>
            <a:srgbClr val="6E6452"/>
          </a:solidFill>
          <a:latin typeface="+mn-lt"/>
        </a:defRPr>
      </a:lvl3pPr>
      <a:lvl4pPr marL="144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4pPr>
      <a:lvl5pPr marL="180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5pPr>
      <a:lvl6pPr marL="216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6pPr>
      <a:lvl7pPr marL="252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7pPr>
      <a:lvl8pPr marL="288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8pPr>
      <a:lvl9pPr marL="324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22" tIns="45710" rIns="91422" bIns="4571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4"/>
            <a:ext cx="8229600" cy="4525963"/>
          </a:xfrm>
          <a:prstGeom prst="rect">
            <a:avLst/>
          </a:prstGeom>
        </p:spPr>
        <p:txBody>
          <a:bodyPr vert="horz" lIns="91422" tIns="45710" rIns="91422" bIns="4571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1" y="6356356"/>
            <a:ext cx="2133600" cy="365125"/>
          </a:xfrm>
          <a:prstGeom prst="rect">
            <a:avLst/>
          </a:prstGeom>
        </p:spPr>
        <p:txBody>
          <a:bodyPr vert="horz" lIns="91422" tIns="45710" rIns="91422" bIns="45710" rtlCol="0" anchor="ctr"/>
          <a:lstStyle>
            <a:lvl1pPr algn="l">
              <a:defRPr sz="1200">
                <a:solidFill>
                  <a:schemeClr val="tx1">
                    <a:tint val="75000"/>
                  </a:schemeClr>
                </a:solidFill>
              </a:defRPr>
            </a:lvl1pPr>
          </a:lstStyle>
          <a:p>
            <a:fld id="{71650417-54B2-4406-9FA6-0B6C076400A6}" type="datetimeFigureOut">
              <a:rPr lang="en-US">
                <a:solidFill>
                  <a:prstClr val="black">
                    <a:tint val="75000"/>
                  </a:prstClr>
                </a:solidFill>
              </a:rPr>
              <a:pPr/>
              <a:t>11/16/2017</a:t>
            </a:fld>
            <a:endParaRPr lang="en-US">
              <a:solidFill>
                <a:prstClr val="black">
                  <a:tint val="75000"/>
                </a:prstClr>
              </a:solidFill>
            </a:endParaRPr>
          </a:p>
        </p:txBody>
      </p:sp>
      <p:sp>
        <p:nvSpPr>
          <p:cNvPr id="5" name="Footer Placeholder 4"/>
          <p:cNvSpPr>
            <a:spLocks noGrp="1"/>
          </p:cNvSpPr>
          <p:nvPr>
            <p:ph type="ftr" sz="quarter" idx="3"/>
          </p:nvPr>
        </p:nvSpPr>
        <p:spPr>
          <a:xfrm>
            <a:off x="3124202" y="6356356"/>
            <a:ext cx="2895600" cy="365125"/>
          </a:xfrm>
          <a:prstGeom prst="rect">
            <a:avLst/>
          </a:prstGeom>
        </p:spPr>
        <p:txBody>
          <a:bodyPr vert="horz" lIns="91422" tIns="45710" rIns="91422" bIns="4571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422" tIns="45710" rIns="91422" bIns="45710" rtlCol="0" anchor="ctr"/>
          <a:lstStyle>
            <a:lvl1pPr algn="r">
              <a:defRPr sz="1200">
                <a:solidFill>
                  <a:schemeClr val="tx1">
                    <a:tint val="75000"/>
                  </a:schemeClr>
                </a:solidFill>
              </a:defRPr>
            </a:lvl1pPr>
          </a:lstStyle>
          <a:p>
            <a:fld id="{F632486F-BE5D-439E-B344-A8837C66BC0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09538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iming>
    <p:tnLst>
      <p:par>
        <p:cTn id="1" dur="indefinite" restart="never" nodeType="tmRoot"/>
      </p:par>
    </p:tnLst>
  </p:timing>
  <p:txStyles>
    <p:titleStyle>
      <a:lvl1pPr algn="ctr" defTabSz="914222" rtl="0" eaLnBrk="1" latinLnBrk="0" hangingPunct="1">
        <a:spcBef>
          <a:spcPct val="0"/>
        </a:spcBef>
        <a:buNone/>
        <a:defRPr sz="4400" kern="1200">
          <a:solidFill>
            <a:schemeClr val="tx1"/>
          </a:solidFill>
          <a:latin typeface="+mj-lt"/>
          <a:ea typeface="+mj-ea"/>
          <a:cs typeface="+mj-cs"/>
        </a:defRPr>
      </a:lvl1pPr>
    </p:titleStyle>
    <p:bodyStyle>
      <a:lvl1pPr marL="342834" indent="-342834" algn="l" defTabSz="914222"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06" indent="-285694" algn="l" defTabSz="91422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778" indent="-228555" algn="l" defTabSz="91422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888" indent="-228555" algn="l" defTabSz="91422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000" indent="-228555" algn="l" defTabSz="91422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112" indent="-228555" algn="l" defTabSz="91422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222" indent="-228555" algn="l" defTabSz="91422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334" indent="-228555" algn="l" defTabSz="91422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4" indent="-228555" algn="l" defTabSz="91422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22" rtl="0" eaLnBrk="1" latinLnBrk="0" hangingPunct="1">
        <a:defRPr sz="1800" kern="1200">
          <a:solidFill>
            <a:schemeClr val="tx1"/>
          </a:solidFill>
          <a:latin typeface="+mn-lt"/>
          <a:ea typeface="+mn-ea"/>
          <a:cs typeface="+mn-cs"/>
        </a:defRPr>
      </a:lvl1pPr>
      <a:lvl2pPr marL="457112" algn="l" defTabSz="914222" rtl="0" eaLnBrk="1" latinLnBrk="0" hangingPunct="1">
        <a:defRPr sz="1800" kern="1200">
          <a:solidFill>
            <a:schemeClr val="tx1"/>
          </a:solidFill>
          <a:latin typeface="+mn-lt"/>
          <a:ea typeface="+mn-ea"/>
          <a:cs typeface="+mn-cs"/>
        </a:defRPr>
      </a:lvl2pPr>
      <a:lvl3pPr marL="914222" algn="l" defTabSz="914222" rtl="0" eaLnBrk="1" latinLnBrk="0" hangingPunct="1">
        <a:defRPr sz="1800" kern="1200">
          <a:solidFill>
            <a:schemeClr val="tx1"/>
          </a:solidFill>
          <a:latin typeface="+mn-lt"/>
          <a:ea typeface="+mn-ea"/>
          <a:cs typeface="+mn-cs"/>
        </a:defRPr>
      </a:lvl3pPr>
      <a:lvl4pPr marL="1371334" algn="l" defTabSz="914222" rtl="0" eaLnBrk="1" latinLnBrk="0" hangingPunct="1">
        <a:defRPr sz="1800" kern="1200">
          <a:solidFill>
            <a:schemeClr val="tx1"/>
          </a:solidFill>
          <a:latin typeface="+mn-lt"/>
          <a:ea typeface="+mn-ea"/>
          <a:cs typeface="+mn-cs"/>
        </a:defRPr>
      </a:lvl4pPr>
      <a:lvl5pPr marL="1828445" algn="l" defTabSz="914222" rtl="0" eaLnBrk="1" latinLnBrk="0" hangingPunct="1">
        <a:defRPr sz="1800" kern="1200">
          <a:solidFill>
            <a:schemeClr val="tx1"/>
          </a:solidFill>
          <a:latin typeface="+mn-lt"/>
          <a:ea typeface="+mn-ea"/>
          <a:cs typeface="+mn-cs"/>
        </a:defRPr>
      </a:lvl5pPr>
      <a:lvl6pPr marL="2285555" algn="l" defTabSz="914222" rtl="0" eaLnBrk="1" latinLnBrk="0" hangingPunct="1">
        <a:defRPr sz="1800" kern="1200">
          <a:solidFill>
            <a:schemeClr val="tx1"/>
          </a:solidFill>
          <a:latin typeface="+mn-lt"/>
          <a:ea typeface="+mn-ea"/>
          <a:cs typeface="+mn-cs"/>
        </a:defRPr>
      </a:lvl6pPr>
      <a:lvl7pPr marL="2742666" algn="l" defTabSz="914222" rtl="0" eaLnBrk="1" latinLnBrk="0" hangingPunct="1">
        <a:defRPr sz="1800" kern="1200">
          <a:solidFill>
            <a:schemeClr val="tx1"/>
          </a:solidFill>
          <a:latin typeface="+mn-lt"/>
          <a:ea typeface="+mn-ea"/>
          <a:cs typeface="+mn-cs"/>
        </a:defRPr>
      </a:lvl7pPr>
      <a:lvl8pPr marL="3199777" algn="l" defTabSz="914222" rtl="0" eaLnBrk="1" latinLnBrk="0" hangingPunct="1">
        <a:defRPr sz="1800" kern="1200">
          <a:solidFill>
            <a:schemeClr val="tx1"/>
          </a:solidFill>
          <a:latin typeface="+mn-lt"/>
          <a:ea typeface="+mn-ea"/>
          <a:cs typeface="+mn-cs"/>
        </a:defRPr>
      </a:lvl8pPr>
      <a:lvl9pPr marL="3656888" algn="l" defTabSz="914222"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34818" name="Group 2"/>
          <p:cNvGrpSpPr>
            <a:grpSpLocks/>
          </p:cNvGrpSpPr>
          <p:nvPr/>
        </p:nvGrpSpPr>
        <p:grpSpPr bwMode="auto">
          <a:xfrm>
            <a:off x="2" y="3902077"/>
            <a:ext cx="3400425" cy="2949575"/>
            <a:chOff x="0" y="2458"/>
            <a:chExt cx="2142" cy="1858"/>
          </a:xfrm>
        </p:grpSpPr>
        <p:sp>
          <p:nvSpPr>
            <p:cNvPr id="34819"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fontAlgn="base">
                <a:spcBef>
                  <a:spcPct val="20000"/>
                </a:spcBef>
                <a:spcAft>
                  <a:spcPct val="0"/>
                </a:spcAft>
                <a:buClr>
                  <a:srgbClr val="0000FF"/>
                </a:buClr>
                <a:buSzPct val="75000"/>
                <a:buFont typeface="Wingdings" pitchFamily="2" charset="2"/>
                <a:buNone/>
              </a:pPr>
              <a:endParaRPr lang="en-GB" b="1">
                <a:solidFill>
                  <a:srgbClr val="000066"/>
                </a:solidFill>
              </a:endParaRPr>
            </a:p>
          </p:txBody>
        </p:sp>
        <p:sp>
          <p:nvSpPr>
            <p:cNvPr id="34820"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fontAlgn="base">
                <a:spcBef>
                  <a:spcPct val="20000"/>
                </a:spcBef>
                <a:spcAft>
                  <a:spcPct val="0"/>
                </a:spcAft>
                <a:buClr>
                  <a:srgbClr val="0000FF"/>
                </a:buClr>
                <a:buSzPct val="75000"/>
                <a:buFont typeface="Wingdings" pitchFamily="2" charset="2"/>
                <a:buNone/>
              </a:pPr>
              <a:endParaRPr lang="en-GB" b="1">
                <a:solidFill>
                  <a:srgbClr val="000066"/>
                </a:solidFill>
              </a:endParaRPr>
            </a:p>
          </p:txBody>
        </p:sp>
        <p:sp>
          <p:nvSpPr>
            <p:cNvPr id="34821"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fontAlgn="base">
                <a:spcBef>
                  <a:spcPct val="20000"/>
                </a:spcBef>
                <a:spcAft>
                  <a:spcPct val="0"/>
                </a:spcAft>
                <a:buClr>
                  <a:srgbClr val="0000FF"/>
                </a:buClr>
                <a:buSzPct val="75000"/>
                <a:buFont typeface="Wingdings" pitchFamily="2" charset="2"/>
                <a:buNone/>
              </a:pPr>
              <a:endParaRPr lang="en-GB" b="1">
                <a:solidFill>
                  <a:srgbClr val="000066"/>
                </a:solidFill>
              </a:endParaRPr>
            </a:p>
          </p:txBody>
        </p:sp>
        <p:sp>
          <p:nvSpPr>
            <p:cNvPr id="34822"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fontAlgn="base">
                <a:spcBef>
                  <a:spcPct val="20000"/>
                </a:spcBef>
                <a:spcAft>
                  <a:spcPct val="0"/>
                </a:spcAft>
                <a:buClr>
                  <a:srgbClr val="0000FF"/>
                </a:buClr>
                <a:buSzPct val="75000"/>
                <a:buFont typeface="Wingdings" pitchFamily="2" charset="2"/>
                <a:buNone/>
              </a:pPr>
              <a:endParaRPr lang="en-GB" b="1">
                <a:solidFill>
                  <a:srgbClr val="000066"/>
                </a:solidFill>
              </a:endParaRPr>
            </a:p>
          </p:txBody>
        </p:sp>
        <p:sp>
          <p:nvSpPr>
            <p:cNvPr id="34823"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20000"/>
                </a:spcBef>
                <a:spcAft>
                  <a:spcPct val="0"/>
                </a:spcAft>
                <a:buClr>
                  <a:srgbClr val="0000FF"/>
                </a:buClr>
                <a:buSzPct val="75000"/>
                <a:buFont typeface="Wingdings" pitchFamily="2" charset="2"/>
                <a:buNone/>
              </a:pPr>
              <a:endParaRPr lang="en-GB" b="1">
                <a:solidFill>
                  <a:srgbClr val="000066"/>
                </a:solidFill>
              </a:endParaRPr>
            </a:p>
          </p:txBody>
        </p:sp>
        <p:sp>
          <p:nvSpPr>
            <p:cNvPr id="34824"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20000"/>
                </a:spcBef>
                <a:spcAft>
                  <a:spcPct val="0"/>
                </a:spcAft>
                <a:buClr>
                  <a:srgbClr val="0000FF"/>
                </a:buClr>
                <a:buSzPct val="75000"/>
                <a:buFont typeface="Wingdings" pitchFamily="2" charset="2"/>
                <a:buNone/>
              </a:pPr>
              <a:endParaRPr lang="en-GB" b="1">
                <a:solidFill>
                  <a:srgbClr val="000066"/>
                </a:solidFill>
              </a:endParaRPr>
            </a:p>
          </p:txBody>
        </p:sp>
        <p:sp>
          <p:nvSpPr>
            <p:cNvPr id="34825"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20000"/>
                </a:spcBef>
                <a:spcAft>
                  <a:spcPct val="0"/>
                </a:spcAft>
                <a:buClr>
                  <a:srgbClr val="0000FF"/>
                </a:buClr>
                <a:buSzPct val="75000"/>
                <a:buFont typeface="Wingdings" pitchFamily="2" charset="2"/>
                <a:buNone/>
              </a:pPr>
              <a:endParaRPr lang="en-GB" b="1">
                <a:solidFill>
                  <a:srgbClr val="000066"/>
                </a:solidFill>
              </a:endParaRPr>
            </a:p>
          </p:txBody>
        </p:sp>
      </p:grpSp>
      <p:sp>
        <p:nvSpPr>
          <p:cNvPr id="34826" name="Rectangle 10"/>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2" tIns="45710" rIns="91422" bIns="45710" numCol="1" anchor="ctr" anchorCtr="1" compatLnSpc="1">
            <a:prstTxWarp prst="textNoShape">
              <a:avLst/>
            </a:prstTxWarp>
          </a:bodyPr>
          <a:lstStyle/>
          <a:p>
            <a:pPr lvl="0"/>
            <a:r>
              <a:rPr lang="sr-Latn-CS" altLang="en-US" smtClean="0"/>
              <a:t>Click to edit Master title style</a:t>
            </a:r>
          </a:p>
        </p:txBody>
      </p:sp>
      <p:sp>
        <p:nvSpPr>
          <p:cNvPr id="34827" name="Rectangle 11"/>
          <p:cNvSpPr>
            <a:spLocks noGrp="1" noChangeArrowheads="1"/>
          </p:cNvSpPr>
          <p:nvPr>
            <p:ph type="body" idx="1"/>
          </p:nvPr>
        </p:nvSpPr>
        <p:spPr bwMode="auto">
          <a:xfrm>
            <a:off x="457200" y="1600204"/>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2" tIns="45710" rIns="91422" bIns="45710" numCol="1" anchor="t" anchorCtr="0" compatLnSpc="1">
            <a:prstTxWarp prst="textNoShape">
              <a:avLst/>
            </a:prstTxWarp>
          </a:bodyPr>
          <a:lstStyle/>
          <a:p>
            <a:pPr lvl="0"/>
            <a:r>
              <a:rPr lang="sr-Latn-CS" altLang="en-US" smtClean="0"/>
              <a:t>Click to edit Master text styles</a:t>
            </a:r>
          </a:p>
          <a:p>
            <a:pPr lvl="1"/>
            <a:r>
              <a:rPr lang="sr-Latn-CS" altLang="en-US" smtClean="0"/>
              <a:t>Second level</a:t>
            </a:r>
          </a:p>
          <a:p>
            <a:pPr lvl="2"/>
            <a:r>
              <a:rPr lang="sr-Latn-CS" altLang="en-US" smtClean="0"/>
              <a:t>Third level</a:t>
            </a:r>
          </a:p>
          <a:p>
            <a:pPr lvl="3"/>
            <a:r>
              <a:rPr lang="sr-Latn-CS" altLang="en-US" smtClean="0"/>
              <a:t>Fourth level</a:t>
            </a:r>
          </a:p>
          <a:p>
            <a:pPr lvl="4"/>
            <a:r>
              <a:rPr lang="sr-Latn-CS" altLang="en-US" smtClean="0"/>
              <a:t>Fifth level</a:t>
            </a:r>
          </a:p>
        </p:txBody>
      </p:sp>
      <p:sp>
        <p:nvSpPr>
          <p:cNvPr id="34828" name="Rectangle 12"/>
          <p:cNvSpPr>
            <a:spLocks noGrp="1" noChangeArrowheads="1"/>
          </p:cNvSpPr>
          <p:nvPr>
            <p:ph type="dt" sz="half" idx="2"/>
          </p:nvPr>
        </p:nvSpPr>
        <p:spPr bwMode="auto">
          <a:xfrm>
            <a:off x="457201" y="6248401"/>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2" tIns="45710" rIns="91422" bIns="45710" numCol="1" anchor="t" anchorCtr="0" compatLnSpc="1">
            <a:prstTxWarp prst="textNoShape">
              <a:avLst/>
            </a:prstTxWarp>
          </a:bodyPr>
          <a:lstStyle>
            <a:lvl1pPr algn="l">
              <a:spcBef>
                <a:spcPct val="0"/>
              </a:spcBef>
              <a:buClrTx/>
              <a:buSzTx/>
              <a:buFontTx/>
              <a:buNone/>
              <a:defRPr sz="1000" b="0">
                <a:solidFill>
                  <a:schemeClr val="tx1"/>
                </a:solidFill>
                <a:effectLst>
                  <a:outerShdw blurRad="38100" dist="38100" dir="2700000" algn="tl">
                    <a:srgbClr val="C0C0C0"/>
                  </a:outerShdw>
                </a:effectLst>
              </a:defRPr>
            </a:lvl1pPr>
          </a:lstStyle>
          <a:p>
            <a:pPr fontAlgn="base">
              <a:spcAft>
                <a:spcPct val="0"/>
              </a:spcAft>
            </a:pPr>
            <a:fld id="{73847373-B0DF-42F3-BFD2-53527A1DBFBA}" type="datetime1">
              <a:rPr lang="sr-Latn-CS" altLang="en-US">
                <a:solidFill>
                  <a:srgbClr val="000000"/>
                </a:solidFill>
              </a:rPr>
              <a:pPr fontAlgn="base">
                <a:spcAft>
                  <a:spcPct val="0"/>
                </a:spcAft>
              </a:pPr>
              <a:t>16.11.2017</a:t>
            </a:fld>
            <a:endParaRPr lang="sr-Latn-CS" altLang="en-US">
              <a:solidFill>
                <a:srgbClr val="000000"/>
              </a:solidFill>
            </a:endParaRPr>
          </a:p>
        </p:txBody>
      </p:sp>
      <p:sp>
        <p:nvSpPr>
          <p:cNvPr id="34829" name="Rectangle 13"/>
          <p:cNvSpPr>
            <a:spLocks noGrp="1" noChangeArrowheads="1"/>
          </p:cNvSpPr>
          <p:nvPr>
            <p:ph type="ftr" sz="quarter" idx="3"/>
          </p:nvPr>
        </p:nvSpPr>
        <p:spPr bwMode="auto">
          <a:xfrm>
            <a:off x="3124202" y="6248401"/>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2" tIns="45710" rIns="91422" bIns="45710" numCol="1" anchor="t" anchorCtr="0" compatLnSpc="1">
            <a:prstTxWarp prst="textNoShape">
              <a:avLst/>
            </a:prstTxWarp>
          </a:bodyPr>
          <a:lstStyle>
            <a:lvl1pPr>
              <a:spcBef>
                <a:spcPct val="0"/>
              </a:spcBef>
              <a:buClrTx/>
              <a:buSzTx/>
              <a:buFontTx/>
              <a:buNone/>
              <a:defRPr sz="1000" b="0">
                <a:solidFill>
                  <a:schemeClr val="tx1"/>
                </a:solidFill>
                <a:effectLst>
                  <a:outerShdw blurRad="38100" dist="38100" dir="2700000" algn="tl">
                    <a:srgbClr val="C0C0C0"/>
                  </a:outerShdw>
                </a:effectLst>
              </a:defRPr>
            </a:lvl1pPr>
          </a:lstStyle>
          <a:p>
            <a:pPr algn="ctr" fontAlgn="base">
              <a:spcAft>
                <a:spcPct val="0"/>
              </a:spcAft>
            </a:pPr>
            <a:endParaRPr lang="sr-Latn-CS" altLang="en-US">
              <a:solidFill>
                <a:srgbClr val="000000"/>
              </a:solidFill>
            </a:endParaRPr>
          </a:p>
        </p:txBody>
      </p:sp>
      <p:sp>
        <p:nvSpPr>
          <p:cNvPr id="34830" name="Rectangle 14"/>
          <p:cNvSpPr>
            <a:spLocks noGrp="1" noChangeArrowheads="1"/>
          </p:cNvSpPr>
          <p:nvPr>
            <p:ph type="sldNum" sz="quarter" idx="4"/>
          </p:nvPr>
        </p:nvSpPr>
        <p:spPr bwMode="auto">
          <a:xfrm>
            <a:off x="6553200" y="6248401"/>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2" tIns="45710" rIns="91422" bIns="45710" numCol="1" anchor="t" anchorCtr="0" compatLnSpc="1">
            <a:prstTxWarp prst="textNoShape">
              <a:avLst/>
            </a:prstTxWarp>
          </a:bodyPr>
          <a:lstStyle>
            <a:lvl1pPr algn="r">
              <a:spcBef>
                <a:spcPct val="0"/>
              </a:spcBef>
              <a:buClrTx/>
              <a:buSzTx/>
              <a:buFontTx/>
              <a:buNone/>
              <a:defRPr sz="1000" b="0">
                <a:solidFill>
                  <a:schemeClr val="tx1"/>
                </a:solidFill>
                <a:effectLst>
                  <a:outerShdw blurRad="38100" dist="38100" dir="2700000" algn="tl">
                    <a:srgbClr val="C0C0C0"/>
                  </a:outerShdw>
                </a:effectLst>
              </a:defRPr>
            </a:lvl1pPr>
          </a:lstStyle>
          <a:p>
            <a:pPr fontAlgn="base">
              <a:spcAft>
                <a:spcPct val="0"/>
              </a:spcAft>
            </a:pPr>
            <a:fld id="{1DC096A3-BC62-4A0A-B737-BBBCFC7D9BB7}" type="slidenum">
              <a:rPr lang="sr-Latn-CS" altLang="en-US">
                <a:solidFill>
                  <a:srgbClr val="000000"/>
                </a:solidFill>
              </a:rPr>
              <a:pPr fontAlgn="base">
                <a:spcAft>
                  <a:spcPct val="0"/>
                </a:spcAft>
              </a:pPr>
              <a:t>‹#›</a:t>
            </a:fld>
            <a:endParaRPr lang="sr-Latn-CS" altLang="en-US">
              <a:solidFill>
                <a:srgbClr val="000000"/>
              </a:solidFill>
            </a:endParaRPr>
          </a:p>
        </p:txBody>
      </p:sp>
    </p:spTree>
    <p:extLst>
      <p:ext uri="{BB962C8B-B14F-4D97-AF65-F5344CB8AC3E}">
        <p14:creationId xmlns:p14="http://schemas.microsoft.com/office/powerpoint/2010/main" val="226104736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iming>
    <p:tnLst>
      <p:par>
        <p:cTn id="1" dur="indefinite" restart="never" nodeType="tmRoot"/>
      </p:par>
    </p:tnLst>
  </p:timing>
  <p:hf hdr="0" ftr="0" dt="0"/>
  <p:txStyles>
    <p:titleStyle>
      <a:lvl1pPr algn="ctr" rtl="0" fontAlgn="base">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C0C0C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C0C0C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C0C0C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C0C0C0"/>
            </a:outerShdw>
          </a:effectLst>
          <a:latin typeface="Arial" charset="0"/>
        </a:defRPr>
      </a:lvl5pPr>
      <a:lvl6pPr marL="457112" algn="ctr" rtl="0" fontAlgn="base">
        <a:spcBef>
          <a:spcPct val="0"/>
        </a:spcBef>
        <a:spcAft>
          <a:spcPct val="0"/>
        </a:spcAft>
        <a:defRPr sz="4400">
          <a:solidFill>
            <a:schemeClr val="tx2"/>
          </a:solidFill>
          <a:effectLst>
            <a:outerShdw blurRad="38100" dist="38100" dir="2700000" algn="tl">
              <a:srgbClr val="C0C0C0"/>
            </a:outerShdw>
          </a:effectLst>
          <a:latin typeface="Arial" charset="0"/>
        </a:defRPr>
      </a:lvl6pPr>
      <a:lvl7pPr marL="914222" algn="ctr" rtl="0" fontAlgn="base">
        <a:spcBef>
          <a:spcPct val="0"/>
        </a:spcBef>
        <a:spcAft>
          <a:spcPct val="0"/>
        </a:spcAft>
        <a:defRPr sz="4400">
          <a:solidFill>
            <a:schemeClr val="tx2"/>
          </a:solidFill>
          <a:effectLst>
            <a:outerShdw blurRad="38100" dist="38100" dir="2700000" algn="tl">
              <a:srgbClr val="C0C0C0"/>
            </a:outerShdw>
          </a:effectLst>
          <a:latin typeface="Arial" charset="0"/>
        </a:defRPr>
      </a:lvl7pPr>
      <a:lvl8pPr marL="1371334" algn="ctr" rtl="0" fontAlgn="base">
        <a:spcBef>
          <a:spcPct val="0"/>
        </a:spcBef>
        <a:spcAft>
          <a:spcPct val="0"/>
        </a:spcAft>
        <a:defRPr sz="4400">
          <a:solidFill>
            <a:schemeClr val="tx2"/>
          </a:solidFill>
          <a:effectLst>
            <a:outerShdw blurRad="38100" dist="38100" dir="2700000" algn="tl">
              <a:srgbClr val="C0C0C0"/>
            </a:outerShdw>
          </a:effectLst>
          <a:latin typeface="Arial" charset="0"/>
        </a:defRPr>
      </a:lvl8pPr>
      <a:lvl9pPr marL="1828445" algn="ctr" rtl="0" fontAlgn="base">
        <a:spcBef>
          <a:spcPct val="0"/>
        </a:spcBef>
        <a:spcAft>
          <a:spcPct val="0"/>
        </a:spcAft>
        <a:defRPr sz="4400">
          <a:solidFill>
            <a:schemeClr val="tx2"/>
          </a:solidFill>
          <a:effectLst>
            <a:outerShdw blurRad="38100" dist="38100" dir="2700000" algn="tl">
              <a:srgbClr val="C0C0C0"/>
            </a:outerShdw>
          </a:effectLst>
          <a:latin typeface="Arial" charset="0"/>
        </a:defRPr>
      </a:lvl9pPr>
    </p:titleStyle>
    <p:bodyStyle>
      <a:lvl1pPr marL="342834" indent="-342834" algn="l" rtl="0" fontAlgn="base">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C0C0C0"/>
            </a:outerShdw>
          </a:effectLst>
          <a:latin typeface="+mn-lt"/>
          <a:ea typeface="+mn-ea"/>
          <a:cs typeface="+mn-cs"/>
        </a:defRPr>
      </a:lvl1pPr>
      <a:lvl2pPr marL="742806" indent="-285694" algn="l" rtl="0" fontAlgn="base">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C0C0C0"/>
            </a:outerShdw>
          </a:effectLst>
          <a:latin typeface="+mn-lt"/>
        </a:defRPr>
      </a:lvl2pPr>
      <a:lvl3pPr marL="1142778" indent="-228555" algn="l" rtl="0" fontAlgn="base">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C0C0C0"/>
            </a:outerShdw>
          </a:effectLst>
          <a:latin typeface="+mn-lt"/>
        </a:defRPr>
      </a:lvl3pPr>
      <a:lvl4pPr marL="1599888" indent="-228555" algn="l" rtl="0" fontAlgn="base">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C0C0C0"/>
            </a:outerShdw>
          </a:effectLst>
          <a:latin typeface="+mn-lt"/>
        </a:defRPr>
      </a:lvl4pPr>
      <a:lvl5pPr marL="2057000" indent="-228555"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C0C0C0"/>
            </a:outerShdw>
          </a:effectLst>
          <a:latin typeface="+mn-lt"/>
        </a:defRPr>
      </a:lvl5pPr>
      <a:lvl6pPr marL="2514112" indent="-228555"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C0C0C0"/>
            </a:outerShdw>
          </a:effectLst>
          <a:latin typeface="+mn-lt"/>
        </a:defRPr>
      </a:lvl6pPr>
      <a:lvl7pPr marL="2971222" indent="-228555"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C0C0C0"/>
            </a:outerShdw>
          </a:effectLst>
          <a:latin typeface="+mn-lt"/>
        </a:defRPr>
      </a:lvl7pPr>
      <a:lvl8pPr marL="3428334" indent="-228555"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C0C0C0"/>
            </a:outerShdw>
          </a:effectLst>
          <a:latin typeface="+mn-lt"/>
        </a:defRPr>
      </a:lvl8pPr>
      <a:lvl9pPr marL="3885444" indent="-228555"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C0C0C0"/>
            </a:outerShdw>
          </a:effectLst>
          <a:latin typeface="+mn-lt"/>
        </a:defRPr>
      </a:lvl9pPr>
    </p:bodyStyle>
    <p:otherStyle>
      <a:defPPr>
        <a:defRPr lang="en-US"/>
      </a:defPPr>
      <a:lvl1pPr marL="0" algn="l" defTabSz="914222" rtl="0" eaLnBrk="1" latinLnBrk="0" hangingPunct="1">
        <a:defRPr sz="1800" kern="1200">
          <a:solidFill>
            <a:schemeClr val="tx1"/>
          </a:solidFill>
          <a:latin typeface="+mn-lt"/>
          <a:ea typeface="+mn-ea"/>
          <a:cs typeface="+mn-cs"/>
        </a:defRPr>
      </a:lvl1pPr>
      <a:lvl2pPr marL="457112" algn="l" defTabSz="914222" rtl="0" eaLnBrk="1" latinLnBrk="0" hangingPunct="1">
        <a:defRPr sz="1800" kern="1200">
          <a:solidFill>
            <a:schemeClr val="tx1"/>
          </a:solidFill>
          <a:latin typeface="+mn-lt"/>
          <a:ea typeface="+mn-ea"/>
          <a:cs typeface="+mn-cs"/>
        </a:defRPr>
      </a:lvl2pPr>
      <a:lvl3pPr marL="914222" algn="l" defTabSz="914222" rtl="0" eaLnBrk="1" latinLnBrk="0" hangingPunct="1">
        <a:defRPr sz="1800" kern="1200">
          <a:solidFill>
            <a:schemeClr val="tx1"/>
          </a:solidFill>
          <a:latin typeface="+mn-lt"/>
          <a:ea typeface="+mn-ea"/>
          <a:cs typeface="+mn-cs"/>
        </a:defRPr>
      </a:lvl3pPr>
      <a:lvl4pPr marL="1371334" algn="l" defTabSz="914222" rtl="0" eaLnBrk="1" latinLnBrk="0" hangingPunct="1">
        <a:defRPr sz="1800" kern="1200">
          <a:solidFill>
            <a:schemeClr val="tx1"/>
          </a:solidFill>
          <a:latin typeface="+mn-lt"/>
          <a:ea typeface="+mn-ea"/>
          <a:cs typeface="+mn-cs"/>
        </a:defRPr>
      </a:lvl4pPr>
      <a:lvl5pPr marL="1828445" algn="l" defTabSz="914222" rtl="0" eaLnBrk="1" latinLnBrk="0" hangingPunct="1">
        <a:defRPr sz="1800" kern="1200">
          <a:solidFill>
            <a:schemeClr val="tx1"/>
          </a:solidFill>
          <a:latin typeface="+mn-lt"/>
          <a:ea typeface="+mn-ea"/>
          <a:cs typeface="+mn-cs"/>
        </a:defRPr>
      </a:lvl5pPr>
      <a:lvl6pPr marL="2285555" algn="l" defTabSz="914222" rtl="0" eaLnBrk="1" latinLnBrk="0" hangingPunct="1">
        <a:defRPr sz="1800" kern="1200">
          <a:solidFill>
            <a:schemeClr val="tx1"/>
          </a:solidFill>
          <a:latin typeface="+mn-lt"/>
          <a:ea typeface="+mn-ea"/>
          <a:cs typeface="+mn-cs"/>
        </a:defRPr>
      </a:lvl6pPr>
      <a:lvl7pPr marL="2742666" algn="l" defTabSz="914222" rtl="0" eaLnBrk="1" latinLnBrk="0" hangingPunct="1">
        <a:defRPr sz="1800" kern="1200">
          <a:solidFill>
            <a:schemeClr val="tx1"/>
          </a:solidFill>
          <a:latin typeface="+mn-lt"/>
          <a:ea typeface="+mn-ea"/>
          <a:cs typeface="+mn-cs"/>
        </a:defRPr>
      </a:lvl7pPr>
      <a:lvl8pPr marL="3199777" algn="l" defTabSz="914222" rtl="0" eaLnBrk="1" latinLnBrk="0" hangingPunct="1">
        <a:defRPr sz="1800" kern="1200">
          <a:solidFill>
            <a:schemeClr val="tx1"/>
          </a:solidFill>
          <a:latin typeface="+mn-lt"/>
          <a:ea typeface="+mn-ea"/>
          <a:cs typeface="+mn-cs"/>
        </a:defRPr>
      </a:lvl8pPr>
      <a:lvl9pPr marL="3656888" algn="l" defTabSz="91422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62711" y="762003"/>
            <a:ext cx="8018585" cy="803275"/>
          </a:xfrm>
          <a:prstGeom prst="rect">
            <a:avLst/>
          </a:prstGeom>
          <a:solidFill>
            <a:srgbClr val="DFDFDF"/>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22" tIns="45710" rIns="91422" bIns="45710" numCol="1" anchor="ctr" anchorCtr="0" compatLnSpc="1">
            <a:prstTxWarp prst="textNoShape">
              <a:avLst/>
            </a:prstTxWarp>
          </a:bodyPr>
          <a:lstStyle/>
          <a:p>
            <a:pPr lvl="0"/>
            <a:r>
              <a:rPr lang="de-DE" dirty="0"/>
              <a:t>Mastertitelformat bearbeiten</a:t>
            </a:r>
          </a:p>
        </p:txBody>
      </p:sp>
      <p:sp>
        <p:nvSpPr>
          <p:cNvPr id="1027" name="Rectangle 3"/>
          <p:cNvSpPr>
            <a:spLocks noGrp="1" noChangeArrowheads="1"/>
          </p:cNvSpPr>
          <p:nvPr>
            <p:ph type="body" idx="1"/>
          </p:nvPr>
        </p:nvSpPr>
        <p:spPr bwMode="auto">
          <a:xfrm>
            <a:off x="562711" y="1676403"/>
            <a:ext cx="8018585" cy="4613275"/>
          </a:xfrm>
          <a:prstGeom prst="rect">
            <a:avLst/>
          </a:prstGeom>
          <a:noFill/>
          <a:ln w="12700">
            <a:solidFill>
              <a:srgbClr val="DFDFDF"/>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vert="horz" wrap="square" lIns="91422" tIns="215958" rIns="91422" bIns="45710" numCol="1" anchor="t" anchorCtr="0" compatLnSpc="1">
            <a:prstTxWarp prst="textNoShape">
              <a:avLst/>
            </a:prstTxWarp>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028" name="Rectangle 14"/>
          <p:cNvSpPr>
            <a:spLocks noChangeArrowheads="1"/>
          </p:cNvSpPr>
          <p:nvPr userDrawn="1"/>
        </p:nvSpPr>
        <p:spPr bwMode="auto">
          <a:xfrm>
            <a:off x="4476697" y="6227763"/>
            <a:ext cx="184694" cy="338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2" tIns="45710" rIns="91422" bIns="45710">
            <a:spAutoFit/>
          </a:bodyPr>
          <a:lstStyle/>
          <a:p>
            <a:pPr algn="r" eaLnBrk="0" fontAlgn="base" hangingPunct="0">
              <a:spcBef>
                <a:spcPct val="0"/>
              </a:spcBef>
              <a:spcAft>
                <a:spcPct val="0"/>
              </a:spcAft>
            </a:pPr>
            <a:endParaRPr lang="en-US" sz="1600">
              <a:solidFill>
                <a:srgbClr val="000000"/>
              </a:solidFill>
              <a:latin typeface="Arial" charset="0"/>
              <a:ea typeface="ＭＳ Ｐゴシック" charset="0"/>
            </a:endParaRPr>
          </a:p>
        </p:txBody>
      </p:sp>
      <p:pic>
        <p:nvPicPr>
          <p:cNvPr id="1029" name="Picture 16"/>
          <p:cNvPicPr>
            <a:picLocks noChangeAspect="1" noChangeArrowheads="1"/>
          </p:cNvPicPr>
          <p:nvPr userDrawn="1"/>
        </p:nvPicPr>
        <p:blipFill>
          <a:blip r:embed="rId13" cstate="email">
            <a:extLst>
              <a:ext uri="{28A0092B-C50C-407E-A947-70E740481C1C}">
                <a14:useLocalDpi xmlns:a14="http://schemas.microsoft.com/office/drawing/2010/main"/>
              </a:ext>
            </a:extLst>
          </a:blip>
          <a:srcRect/>
          <a:stretch>
            <a:fillRect/>
          </a:stretch>
        </p:blipFill>
        <p:spPr bwMode="auto">
          <a:xfrm>
            <a:off x="5838092" y="187328"/>
            <a:ext cx="27432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985034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marL="190463" indent="3175" algn="l" rtl="0" eaLnBrk="0" fontAlgn="base" hangingPunct="0">
        <a:spcBef>
          <a:spcPct val="0"/>
        </a:spcBef>
        <a:spcAft>
          <a:spcPct val="0"/>
        </a:spcAft>
        <a:defRPr sz="2400" b="1">
          <a:solidFill>
            <a:schemeClr val="tx2"/>
          </a:solidFill>
          <a:latin typeface="Calibri" charset="0"/>
          <a:ea typeface="Calibri" charset="0"/>
          <a:cs typeface="Calibri" charset="0"/>
        </a:defRPr>
      </a:lvl1pPr>
      <a:lvl2pPr marL="190463" indent="3175" algn="l" rtl="0" eaLnBrk="0" fontAlgn="base" hangingPunct="0">
        <a:spcBef>
          <a:spcPct val="0"/>
        </a:spcBef>
        <a:spcAft>
          <a:spcPct val="0"/>
        </a:spcAft>
        <a:defRPr sz="2400" b="1">
          <a:solidFill>
            <a:schemeClr val="tx2"/>
          </a:solidFill>
          <a:latin typeface="Myriad Roman" charset="0"/>
          <a:ea typeface="ＭＳ Ｐゴシック" charset="-128"/>
          <a:cs typeface="ＭＳ Ｐゴシック" charset="-128"/>
        </a:defRPr>
      </a:lvl2pPr>
      <a:lvl3pPr marL="190463" indent="3175" algn="l" rtl="0" eaLnBrk="0" fontAlgn="base" hangingPunct="0">
        <a:spcBef>
          <a:spcPct val="0"/>
        </a:spcBef>
        <a:spcAft>
          <a:spcPct val="0"/>
        </a:spcAft>
        <a:defRPr sz="2400" b="1">
          <a:solidFill>
            <a:schemeClr val="tx2"/>
          </a:solidFill>
          <a:latin typeface="Myriad Roman" charset="0"/>
          <a:ea typeface="ＭＳ Ｐゴシック" charset="-128"/>
          <a:cs typeface="ＭＳ Ｐゴシック" charset="-128"/>
        </a:defRPr>
      </a:lvl3pPr>
      <a:lvl4pPr marL="190463" indent="3175" algn="l" rtl="0" eaLnBrk="0" fontAlgn="base" hangingPunct="0">
        <a:spcBef>
          <a:spcPct val="0"/>
        </a:spcBef>
        <a:spcAft>
          <a:spcPct val="0"/>
        </a:spcAft>
        <a:defRPr sz="2400" b="1">
          <a:solidFill>
            <a:schemeClr val="tx2"/>
          </a:solidFill>
          <a:latin typeface="Myriad Roman" charset="0"/>
          <a:ea typeface="ＭＳ Ｐゴシック" charset="-128"/>
          <a:cs typeface="ＭＳ Ｐゴシック" charset="-128"/>
        </a:defRPr>
      </a:lvl4pPr>
      <a:lvl5pPr marL="190463" indent="3175" algn="l" rtl="0" eaLnBrk="0" fontAlgn="base" hangingPunct="0">
        <a:spcBef>
          <a:spcPct val="0"/>
        </a:spcBef>
        <a:spcAft>
          <a:spcPct val="0"/>
        </a:spcAft>
        <a:defRPr sz="2400" b="1">
          <a:solidFill>
            <a:schemeClr val="tx2"/>
          </a:solidFill>
          <a:latin typeface="Myriad Roman" charset="0"/>
          <a:ea typeface="ＭＳ Ｐゴシック" charset="-128"/>
          <a:cs typeface="ＭＳ Ｐゴシック" charset="-128"/>
        </a:defRPr>
      </a:lvl5pPr>
      <a:lvl6pPr marL="647574" indent="3175" algn="l" rtl="0" fontAlgn="base">
        <a:spcBef>
          <a:spcPct val="0"/>
        </a:spcBef>
        <a:spcAft>
          <a:spcPct val="0"/>
        </a:spcAft>
        <a:defRPr sz="2400" b="1">
          <a:solidFill>
            <a:schemeClr val="tx2"/>
          </a:solidFill>
          <a:latin typeface="Myriad Roman" charset="0"/>
        </a:defRPr>
      </a:lvl6pPr>
      <a:lvl7pPr marL="1104686" indent="3175" algn="l" rtl="0" fontAlgn="base">
        <a:spcBef>
          <a:spcPct val="0"/>
        </a:spcBef>
        <a:spcAft>
          <a:spcPct val="0"/>
        </a:spcAft>
        <a:defRPr sz="2400" b="1">
          <a:solidFill>
            <a:schemeClr val="tx2"/>
          </a:solidFill>
          <a:latin typeface="Myriad Roman" charset="0"/>
        </a:defRPr>
      </a:lvl7pPr>
      <a:lvl8pPr marL="1561796" indent="3175" algn="l" rtl="0" fontAlgn="base">
        <a:spcBef>
          <a:spcPct val="0"/>
        </a:spcBef>
        <a:spcAft>
          <a:spcPct val="0"/>
        </a:spcAft>
        <a:defRPr sz="2400" b="1">
          <a:solidFill>
            <a:schemeClr val="tx2"/>
          </a:solidFill>
          <a:latin typeface="Myriad Roman" charset="0"/>
        </a:defRPr>
      </a:lvl8pPr>
      <a:lvl9pPr marL="2018907" indent="3175" algn="l" rtl="0" fontAlgn="base">
        <a:spcBef>
          <a:spcPct val="0"/>
        </a:spcBef>
        <a:spcAft>
          <a:spcPct val="0"/>
        </a:spcAft>
        <a:defRPr sz="2400" b="1">
          <a:solidFill>
            <a:schemeClr val="tx2"/>
          </a:solidFill>
          <a:latin typeface="Myriad Roman" charset="0"/>
        </a:defRPr>
      </a:lvl9pPr>
    </p:titleStyle>
    <p:bodyStyle>
      <a:lvl1pPr marL="477745" indent="-287282" algn="l" rtl="0" eaLnBrk="0" fontAlgn="base" hangingPunct="0">
        <a:lnSpc>
          <a:spcPct val="110000"/>
        </a:lnSpc>
        <a:spcBef>
          <a:spcPct val="70000"/>
        </a:spcBef>
        <a:spcAft>
          <a:spcPct val="0"/>
        </a:spcAft>
        <a:buClr>
          <a:srgbClr val="FF3100"/>
        </a:buClr>
        <a:buFont typeface="Webdings" charset="0"/>
        <a:buBlip>
          <a:blip r:embed="rId14"/>
        </a:buBlip>
        <a:defRPr sz="2800">
          <a:solidFill>
            <a:schemeClr val="tx1"/>
          </a:solidFill>
          <a:latin typeface="Calibri" charset="0"/>
          <a:ea typeface="Calibri" charset="0"/>
          <a:cs typeface="Calibri" charset="0"/>
        </a:defRPr>
      </a:lvl1pPr>
      <a:lvl2pPr marL="953902" indent="-285694" algn="l" rtl="0" eaLnBrk="0" fontAlgn="base" hangingPunct="0">
        <a:lnSpc>
          <a:spcPct val="80000"/>
        </a:lnSpc>
        <a:spcBef>
          <a:spcPct val="70000"/>
        </a:spcBef>
        <a:spcAft>
          <a:spcPct val="0"/>
        </a:spcAft>
        <a:buFont typeface="Arial" charset="0"/>
        <a:buChar char="•"/>
        <a:defRPr sz="2000">
          <a:solidFill>
            <a:schemeClr val="tx1"/>
          </a:solidFill>
          <a:latin typeface="Calibri" charset="0"/>
          <a:ea typeface="Calibri" charset="0"/>
          <a:cs typeface="Calibri" charset="0"/>
        </a:defRPr>
      </a:lvl2pPr>
      <a:lvl3pPr marL="1372921" indent="-228555" algn="l" rtl="0" eaLnBrk="0" fontAlgn="base" hangingPunct="0">
        <a:lnSpc>
          <a:spcPct val="80000"/>
        </a:lnSpc>
        <a:spcBef>
          <a:spcPct val="50000"/>
        </a:spcBef>
        <a:spcAft>
          <a:spcPct val="0"/>
        </a:spcAft>
        <a:buFont typeface="Times" charset="0"/>
        <a:buChar char="•"/>
        <a:defRPr sz="2000">
          <a:solidFill>
            <a:srgbClr val="CC0202"/>
          </a:solidFill>
          <a:latin typeface="Calibri" charset="0"/>
          <a:ea typeface="Calibri" charset="0"/>
          <a:cs typeface="Calibri" charset="0"/>
        </a:defRPr>
      </a:lvl3pPr>
      <a:lvl4pPr marL="1791939" indent="-228555" algn="l" rtl="0" eaLnBrk="0" fontAlgn="base" hangingPunct="0">
        <a:lnSpc>
          <a:spcPct val="80000"/>
        </a:lnSpc>
        <a:spcBef>
          <a:spcPct val="50000"/>
        </a:spcBef>
        <a:spcAft>
          <a:spcPct val="0"/>
        </a:spcAft>
        <a:buChar char="–"/>
        <a:defRPr sz="2000">
          <a:solidFill>
            <a:schemeClr val="tx1"/>
          </a:solidFill>
          <a:latin typeface="Calibri" charset="0"/>
          <a:ea typeface="Calibri" charset="0"/>
          <a:cs typeface="Calibri" charset="0"/>
        </a:defRPr>
      </a:lvl4pPr>
      <a:lvl5pPr marL="2210958" indent="-228555" algn="l" rtl="0" eaLnBrk="0" fontAlgn="base" hangingPunct="0">
        <a:lnSpc>
          <a:spcPct val="80000"/>
        </a:lnSpc>
        <a:spcBef>
          <a:spcPct val="50000"/>
        </a:spcBef>
        <a:spcAft>
          <a:spcPct val="0"/>
        </a:spcAft>
        <a:buChar char="»"/>
        <a:defRPr sz="2000">
          <a:solidFill>
            <a:schemeClr val="tx1"/>
          </a:solidFill>
          <a:latin typeface="Calibri" charset="0"/>
          <a:ea typeface="Calibri" charset="0"/>
          <a:cs typeface="Calibri" charset="0"/>
        </a:defRPr>
      </a:lvl5pPr>
      <a:lvl6pPr marL="2668069" indent="-228555" algn="l" rtl="0" fontAlgn="base">
        <a:lnSpc>
          <a:spcPct val="80000"/>
        </a:lnSpc>
        <a:spcBef>
          <a:spcPct val="50000"/>
        </a:spcBef>
        <a:spcAft>
          <a:spcPct val="0"/>
        </a:spcAft>
        <a:buChar char="»"/>
        <a:defRPr sz="2000">
          <a:solidFill>
            <a:schemeClr val="tx1"/>
          </a:solidFill>
          <a:latin typeface="+mn-lt"/>
          <a:ea typeface="ＭＳ Ｐゴシック" charset="-128"/>
        </a:defRPr>
      </a:lvl6pPr>
      <a:lvl7pPr marL="3125180" indent="-228555" algn="l" rtl="0" fontAlgn="base">
        <a:lnSpc>
          <a:spcPct val="80000"/>
        </a:lnSpc>
        <a:spcBef>
          <a:spcPct val="50000"/>
        </a:spcBef>
        <a:spcAft>
          <a:spcPct val="0"/>
        </a:spcAft>
        <a:buChar char="»"/>
        <a:defRPr sz="2000">
          <a:solidFill>
            <a:schemeClr val="tx1"/>
          </a:solidFill>
          <a:latin typeface="+mn-lt"/>
          <a:ea typeface="ＭＳ Ｐゴシック" charset="-128"/>
        </a:defRPr>
      </a:lvl7pPr>
      <a:lvl8pPr marL="3582292" indent="-228555" algn="l" rtl="0" fontAlgn="base">
        <a:lnSpc>
          <a:spcPct val="80000"/>
        </a:lnSpc>
        <a:spcBef>
          <a:spcPct val="50000"/>
        </a:spcBef>
        <a:spcAft>
          <a:spcPct val="0"/>
        </a:spcAft>
        <a:buChar char="»"/>
        <a:defRPr sz="2000">
          <a:solidFill>
            <a:schemeClr val="tx1"/>
          </a:solidFill>
          <a:latin typeface="+mn-lt"/>
          <a:ea typeface="ＭＳ Ｐゴシック" charset="-128"/>
        </a:defRPr>
      </a:lvl8pPr>
      <a:lvl9pPr marL="4039402" indent="-228555" algn="l" rtl="0" fontAlgn="base">
        <a:lnSpc>
          <a:spcPct val="80000"/>
        </a:lnSpc>
        <a:spcBef>
          <a:spcPct val="50000"/>
        </a:spcBef>
        <a:spcAft>
          <a:spcPct val="0"/>
        </a:spcAft>
        <a:buChar char="»"/>
        <a:defRPr sz="2000">
          <a:solidFill>
            <a:schemeClr val="tx1"/>
          </a:solidFill>
          <a:latin typeface="+mn-lt"/>
          <a:ea typeface="ＭＳ Ｐゴシック" charset="-128"/>
        </a:defRPr>
      </a:lvl9pPr>
    </p:bodyStyle>
    <p:otherStyle>
      <a:defPPr>
        <a:defRPr lang="de-DE"/>
      </a:defPPr>
      <a:lvl1pPr marL="0" algn="l" defTabSz="457112" rtl="0" eaLnBrk="1" latinLnBrk="0" hangingPunct="1">
        <a:defRPr sz="1800" kern="1200">
          <a:solidFill>
            <a:schemeClr val="tx1"/>
          </a:solidFill>
          <a:latin typeface="+mn-lt"/>
          <a:ea typeface="+mn-ea"/>
          <a:cs typeface="+mn-cs"/>
        </a:defRPr>
      </a:lvl1pPr>
      <a:lvl2pPr marL="457112" algn="l" defTabSz="457112" rtl="0" eaLnBrk="1" latinLnBrk="0" hangingPunct="1">
        <a:defRPr sz="1800" kern="1200">
          <a:solidFill>
            <a:schemeClr val="tx1"/>
          </a:solidFill>
          <a:latin typeface="+mn-lt"/>
          <a:ea typeface="+mn-ea"/>
          <a:cs typeface="+mn-cs"/>
        </a:defRPr>
      </a:lvl2pPr>
      <a:lvl3pPr marL="914222" algn="l" defTabSz="457112" rtl="0" eaLnBrk="1" latinLnBrk="0" hangingPunct="1">
        <a:defRPr sz="1800" kern="1200">
          <a:solidFill>
            <a:schemeClr val="tx1"/>
          </a:solidFill>
          <a:latin typeface="+mn-lt"/>
          <a:ea typeface="+mn-ea"/>
          <a:cs typeface="+mn-cs"/>
        </a:defRPr>
      </a:lvl3pPr>
      <a:lvl4pPr marL="1371334" algn="l" defTabSz="457112" rtl="0" eaLnBrk="1" latinLnBrk="0" hangingPunct="1">
        <a:defRPr sz="1800" kern="1200">
          <a:solidFill>
            <a:schemeClr val="tx1"/>
          </a:solidFill>
          <a:latin typeface="+mn-lt"/>
          <a:ea typeface="+mn-ea"/>
          <a:cs typeface="+mn-cs"/>
        </a:defRPr>
      </a:lvl4pPr>
      <a:lvl5pPr marL="1828445" algn="l" defTabSz="457112" rtl="0" eaLnBrk="1" latinLnBrk="0" hangingPunct="1">
        <a:defRPr sz="1800" kern="1200">
          <a:solidFill>
            <a:schemeClr val="tx1"/>
          </a:solidFill>
          <a:latin typeface="+mn-lt"/>
          <a:ea typeface="+mn-ea"/>
          <a:cs typeface="+mn-cs"/>
        </a:defRPr>
      </a:lvl5pPr>
      <a:lvl6pPr marL="2285555" algn="l" defTabSz="457112" rtl="0" eaLnBrk="1" latinLnBrk="0" hangingPunct="1">
        <a:defRPr sz="1800" kern="1200">
          <a:solidFill>
            <a:schemeClr val="tx1"/>
          </a:solidFill>
          <a:latin typeface="+mn-lt"/>
          <a:ea typeface="+mn-ea"/>
          <a:cs typeface="+mn-cs"/>
        </a:defRPr>
      </a:lvl6pPr>
      <a:lvl7pPr marL="2742666" algn="l" defTabSz="457112" rtl="0" eaLnBrk="1" latinLnBrk="0" hangingPunct="1">
        <a:defRPr sz="1800" kern="1200">
          <a:solidFill>
            <a:schemeClr val="tx1"/>
          </a:solidFill>
          <a:latin typeface="+mn-lt"/>
          <a:ea typeface="+mn-ea"/>
          <a:cs typeface="+mn-cs"/>
        </a:defRPr>
      </a:lvl7pPr>
      <a:lvl8pPr marL="3199777" algn="l" defTabSz="457112" rtl="0" eaLnBrk="1" latinLnBrk="0" hangingPunct="1">
        <a:defRPr sz="1800" kern="1200">
          <a:solidFill>
            <a:schemeClr val="tx1"/>
          </a:solidFill>
          <a:latin typeface="+mn-lt"/>
          <a:ea typeface="+mn-ea"/>
          <a:cs typeface="+mn-cs"/>
        </a:defRPr>
      </a:lvl8pPr>
      <a:lvl9pPr marL="3656888" algn="l" defTabSz="45711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pic>
        <p:nvPicPr>
          <p:cNvPr id="36866" name="Picture 4" descr="2.png"/>
          <p:cNvPicPr>
            <a:picLocks noChangeAspect="1"/>
          </p:cNvPicPr>
          <p:nvPr/>
        </p:nvPicPr>
        <p:blipFill>
          <a:blip r:embed="rId17"/>
          <a:srcRect/>
          <a:stretch>
            <a:fillRect/>
          </a:stretch>
        </p:blipFill>
        <p:spPr bwMode="auto">
          <a:xfrm>
            <a:off x="304800" y="361950"/>
            <a:ext cx="2209800" cy="636588"/>
          </a:xfrm>
          <a:prstGeom prst="rect">
            <a:avLst/>
          </a:prstGeom>
          <a:noFill/>
          <a:ln w="9525">
            <a:noFill/>
            <a:miter lim="800000"/>
            <a:headEnd/>
            <a:tailEnd/>
          </a:ln>
        </p:spPr>
      </p:pic>
      <p:pic>
        <p:nvPicPr>
          <p:cNvPr id="36867" name="Picture 5" descr="8.png"/>
          <p:cNvPicPr>
            <a:picLocks noChangeAspect="1"/>
          </p:cNvPicPr>
          <p:nvPr/>
        </p:nvPicPr>
        <p:blipFill>
          <a:blip r:embed="rId18"/>
          <a:srcRect/>
          <a:stretch>
            <a:fillRect/>
          </a:stretch>
        </p:blipFill>
        <p:spPr bwMode="auto">
          <a:xfrm>
            <a:off x="3048005" y="457202"/>
            <a:ext cx="1882775" cy="528638"/>
          </a:xfrm>
          <a:prstGeom prst="rect">
            <a:avLst/>
          </a:prstGeom>
          <a:noFill/>
          <a:ln w="9525">
            <a:noFill/>
            <a:miter lim="800000"/>
            <a:headEnd/>
            <a:tailEnd/>
          </a:ln>
        </p:spPr>
      </p:pic>
      <p:pic>
        <p:nvPicPr>
          <p:cNvPr id="36868" name="Picture 6" descr="3.png"/>
          <p:cNvPicPr>
            <a:picLocks noChangeAspect="1"/>
          </p:cNvPicPr>
          <p:nvPr/>
        </p:nvPicPr>
        <p:blipFill>
          <a:blip r:embed="rId19"/>
          <a:srcRect/>
          <a:stretch>
            <a:fillRect/>
          </a:stretch>
        </p:blipFill>
        <p:spPr bwMode="auto">
          <a:xfrm>
            <a:off x="5181600" y="304804"/>
            <a:ext cx="2209800" cy="709613"/>
          </a:xfrm>
          <a:prstGeom prst="rect">
            <a:avLst/>
          </a:prstGeom>
          <a:noFill/>
          <a:ln w="9525">
            <a:noFill/>
            <a:miter lim="800000"/>
            <a:headEnd/>
            <a:tailEnd/>
          </a:ln>
        </p:spPr>
      </p:pic>
      <p:pic>
        <p:nvPicPr>
          <p:cNvPr id="36869" name="Picture 7" descr="7.png"/>
          <p:cNvPicPr>
            <a:picLocks noChangeAspect="1"/>
          </p:cNvPicPr>
          <p:nvPr/>
        </p:nvPicPr>
        <p:blipFill>
          <a:blip r:embed="rId20"/>
          <a:srcRect/>
          <a:stretch>
            <a:fillRect/>
          </a:stretch>
        </p:blipFill>
        <p:spPr bwMode="auto">
          <a:xfrm>
            <a:off x="7848603" y="304802"/>
            <a:ext cx="954088" cy="773113"/>
          </a:xfrm>
          <a:prstGeom prst="rect">
            <a:avLst/>
          </a:prstGeom>
          <a:noFill/>
          <a:ln w="9525">
            <a:noFill/>
            <a:miter lim="800000"/>
            <a:headEnd/>
            <a:tailEnd/>
          </a:ln>
        </p:spPr>
      </p:pic>
    </p:spTree>
    <p:extLst>
      <p:ext uri="{BB962C8B-B14F-4D97-AF65-F5344CB8AC3E}">
        <p14:creationId xmlns:p14="http://schemas.microsoft.com/office/powerpoint/2010/main" val="2254070328"/>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ＭＳ Ｐゴシック"/>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a:cs typeface="ＭＳ Ｐゴシック" charset="-128"/>
        </a:defRPr>
      </a:lvl5pPr>
      <a:lvl6pPr marL="457112" algn="ctr" rtl="0" eaLnBrk="1" fontAlgn="base" hangingPunct="1">
        <a:spcBef>
          <a:spcPct val="0"/>
        </a:spcBef>
        <a:spcAft>
          <a:spcPct val="0"/>
        </a:spcAft>
        <a:defRPr sz="4400">
          <a:solidFill>
            <a:schemeClr val="tx2"/>
          </a:solidFill>
          <a:latin typeface="Times New Roman" charset="0"/>
        </a:defRPr>
      </a:lvl6pPr>
      <a:lvl7pPr marL="914222" algn="ctr" rtl="0" eaLnBrk="1" fontAlgn="base" hangingPunct="1">
        <a:spcBef>
          <a:spcPct val="0"/>
        </a:spcBef>
        <a:spcAft>
          <a:spcPct val="0"/>
        </a:spcAft>
        <a:defRPr sz="4400">
          <a:solidFill>
            <a:schemeClr val="tx2"/>
          </a:solidFill>
          <a:latin typeface="Times New Roman" charset="0"/>
        </a:defRPr>
      </a:lvl7pPr>
      <a:lvl8pPr marL="1371334" algn="ctr" rtl="0" eaLnBrk="1" fontAlgn="base" hangingPunct="1">
        <a:spcBef>
          <a:spcPct val="0"/>
        </a:spcBef>
        <a:spcAft>
          <a:spcPct val="0"/>
        </a:spcAft>
        <a:defRPr sz="4400">
          <a:solidFill>
            <a:schemeClr val="tx2"/>
          </a:solidFill>
          <a:latin typeface="Times New Roman" charset="0"/>
        </a:defRPr>
      </a:lvl8pPr>
      <a:lvl9pPr marL="1828445" algn="ctr" rtl="0" eaLnBrk="1" fontAlgn="base" hangingPunct="1">
        <a:spcBef>
          <a:spcPct val="0"/>
        </a:spcBef>
        <a:spcAft>
          <a:spcPct val="0"/>
        </a:spcAft>
        <a:defRPr sz="4400">
          <a:solidFill>
            <a:schemeClr val="tx2"/>
          </a:solidFill>
          <a:latin typeface="Times New Roman" charset="0"/>
        </a:defRPr>
      </a:lvl9pPr>
    </p:titleStyle>
    <p:bodyStyle>
      <a:lvl1pPr marL="342834" indent="-342834" algn="l" rtl="0" eaLnBrk="0" fontAlgn="base" hangingPunct="0">
        <a:spcBef>
          <a:spcPct val="20000"/>
        </a:spcBef>
        <a:spcAft>
          <a:spcPct val="0"/>
        </a:spcAft>
        <a:buChar char="•"/>
        <a:defRPr sz="3200">
          <a:solidFill>
            <a:schemeClr val="tx1"/>
          </a:solidFill>
          <a:latin typeface="+mn-lt"/>
          <a:ea typeface="ＭＳ Ｐゴシック"/>
          <a:cs typeface="ＭＳ Ｐゴシック" charset="-128"/>
        </a:defRPr>
      </a:lvl1pPr>
      <a:lvl2pPr marL="742806" indent="-285694" algn="l" rtl="0" eaLnBrk="0" fontAlgn="base" hangingPunct="0">
        <a:spcBef>
          <a:spcPct val="20000"/>
        </a:spcBef>
        <a:spcAft>
          <a:spcPct val="0"/>
        </a:spcAft>
        <a:buChar char="–"/>
        <a:defRPr sz="2800">
          <a:solidFill>
            <a:schemeClr val="tx1"/>
          </a:solidFill>
          <a:latin typeface="+mn-lt"/>
          <a:ea typeface="ＭＳ Ｐゴシック"/>
          <a:cs typeface="ＭＳ Ｐゴシック"/>
        </a:defRPr>
      </a:lvl2pPr>
      <a:lvl3pPr marL="1142778" indent="-228555" algn="l" rtl="0" eaLnBrk="0" fontAlgn="base" hangingPunct="0">
        <a:spcBef>
          <a:spcPct val="20000"/>
        </a:spcBef>
        <a:spcAft>
          <a:spcPct val="0"/>
        </a:spcAft>
        <a:buChar char="•"/>
        <a:defRPr sz="2400">
          <a:solidFill>
            <a:schemeClr val="tx1"/>
          </a:solidFill>
          <a:latin typeface="+mn-lt"/>
          <a:ea typeface="ＭＳ Ｐゴシック"/>
          <a:cs typeface="ＭＳ Ｐゴシック"/>
        </a:defRPr>
      </a:lvl3pPr>
      <a:lvl4pPr marL="1599888" indent="-228555" algn="l" rtl="0" eaLnBrk="0" fontAlgn="base" hangingPunct="0">
        <a:spcBef>
          <a:spcPct val="20000"/>
        </a:spcBef>
        <a:spcAft>
          <a:spcPct val="0"/>
        </a:spcAft>
        <a:buChar char="–"/>
        <a:defRPr sz="2000">
          <a:solidFill>
            <a:schemeClr val="tx1"/>
          </a:solidFill>
          <a:latin typeface="+mn-lt"/>
          <a:ea typeface="ＭＳ Ｐゴシック"/>
          <a:cs typeface="ＭＳ Ｐゴシック"/>
        </a:defRPr>
      </a:lvl4pPr>
      <a:lvl5pPr marL="2057000" indent="-228555" algn="l" rtl="0" eaLnBrk="0" fontAlgn="base" hangingPunct="0">
        <a:spcBef>
          <a:spcPct val="20000"/>
        </a:spcBef>
        <a:spcAft>
          <a:spcPct val="0"/>
        </a:spcAft>
        <a:buChar char="»"/>
        <a:defRPr sz="2000">
          <a:solidFill>
            <a:schemeClr val="tx1"/>
          </a:solidFill>
          <a:latin typeface="+mn-lt"/>
          <a:ea typeface="ＭＳ Ｐゴシック"/>
          <a:cs typeface="ＭＳ Ｐゴシック"/>
        </a:defRPr>
      </a:lvl5pPr>
      <a:lvl6pPr marL="2514112" indent="-228555" algn="l" rtl="0" eaLnBrk="1" fontAlgn="base" hangingPunct="1">
        <a:spcBef>
          <a:spcPct val="20000"/>
        </a:spcBef>
        <a:spcAft>
          <a:spcPct val="0"/>
        </a:spcAft>
        <a:buChar char="»"/>
        <a:defRPr sz="2000">
          <a:solidFill>
            <a:schemeClr val="tx1"/>
          </a:solidFill>
          <a:latin typeface="+mn-lt"/>
          <a:ea typeface="ＭＳ Ｐゴシック" charset="-128"/>
        </a:defRPr>
      </a:lvl6pPr>
      <a:lvl7pPr marL="2971222" indent="-228555" algn="l" rtl="0" eaLnBrk="1" fontAlgn="base" hangingPunct="1">
        <a:spcBef>
          <a:spcPct val="20000"/>
        </a:spcBef>
        <a:spcAft>
          <a:spcPct val="0"/>
        </a:spcAft>
        <a:buChar char="»"/>
        <a:defRPr sz="2000">
          <a:solidFill>
            <a:schemeClr val="tx1"/>
          </a:solidFill>
          <a:latin typeface="+mn-lt"/>
          <a:ea typeface="ＭＳ Ｐゴシック" charset="-128"/>
        </a:defRPr>
      </a:lvl7pPr>
      <a:lvl8pPr marL="3428334" indent="-228555" algn="l" rtl="0" eaLnBrk="1" fontAlgn="base" hangingPunct="1">
        <a:spcBef>
          <a:spcPct val="20000"/>
        </a:spcBef>
        <a:spcAft>
          <a:spcPct val="0"/>
        </a:spcAft>
        <a:buChar char="»"/>
        <a:defRPr sz="2000">
          <a:solidFill>
            <a:schemeClr val="tx1"/>
          </a:solidFill>
          <a:latin typeface="+mn-lt"/>
          <a:ea typeface="ＭＳ Ｐゴシック" charset="-128"/>
        </a:defRPr>
      </a:lvl8pPr>
      <a:lvl9pPr marL="3885444" indent="-228555" algn="l" rtl="0" eaLnBrk="1" fontAlgn="base" hangingPunct="1">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112" rtl="0" eaLnBrk="1" latinLnBrk="0" hangingPunct="1">
        <a:defRPr sz="1800" kern="1200">
          <a:solidFill>
            <a:schemeClr val="tx1"/>
          </a:solidFill>
          <a:latin typeface="+mn-lt"/>
          <a:ea typeface="+mn-ea"/>
          <a:cs typeface="+mn-cs"/>
        </a:defRPr>
      </a:lvl1pPr>
      <a:lvl2pPr marL="457112" algn="l" defTabSz="457112" rtl="0" eaLnBrk="1" latinLnBrk="0" hangingPunct="1">
        <a:defRPr sz="1800" kern="1200">
          <a:solidFill>
            <a:schemeClr val="tx1"/>
          </a:solidFill>
          <a:latin typeface="+mn-lt"/>
          <a:ea typeface="+mn-ea"/>
          <a:cs typeface="+mn-cs"/>
        </a:defRPr>
      </a:lvl2pPr>
      <a:lvl3pPr marL="914222" algn="l" defTabSz="457112" rtl="0" eaLnBrk="1" latinLnBrk="0" hangingPunct="1">
        <a:defRPr sz="1800" kern="1200">
          <a:solidFill>
            <a:schemeClr val="tx1"/>
          </a:solidFill>
          <a:latin typeface="+mn-lt"/>
          <a:ea typeface="+mn-ea"/>
          <a:cs typeface="+mn-cs"/>
        </a:defRPr>
      </a:lvl3pPr>
      <a:lvl4pPr marL="1371334" algn="l" defTabSz="457112" rtl="0" eaLnBrk="1" latinLnBrk="0" hangingPunct="1">
        <a:defRPr sz="1800" kern="1200">
          <a:solidFill>
            <a:schemeClr val="tx1"/>
          </a:solidFill>
          <a:latin typeface="+mn-lt"/>
          <a:ea typeface="+mn-ea"/>
          <a:cs typeface="+mn-cs"/>
        </a:defRPr>
      </a:lvl4pPr>
      <a:lvl5pPr marL="1828445" algn="l" defTabSz="457112" rtl="0" eaLnBrk="1" latinLnBrk="0" hangingPunct="1">
        <a:defRPr sz="1800" kern="1200">
          <a:solidFill>
            <a:schemeClr val="tx1"/>
          </a:solidFill>
          <a:latin typeface="+mn-lt"/>
          <a:ea typeface="+mn-ea"/>
          <a:cs typeface="+mn-cs"/>
        </a:defRPr>
      </a:lvl5pPr>
      <a:lvl6pPr marL="2285555" algn="l" defTabSz="457112" rtl="0" eaLnBrk="1" latinLnBrk="0" hangingPunct="1">
        <a:defRPr sz="1800" kern="1200">
          <a:solidFill>
            <a:schemeClr val="tx1"/>
          </a:solidFill>
          <a:latin typeface="+mn-lt"/>
          <a:ea typeface="+mn-ea"/>
          <a:cs typeface="+mn-cs"/>
        </a:defRPr>
      </a:lvl6pPr>
      <a:lvl7pPr marL="2742666" algn="l" defTabSz="457112" rtl="0" eaLnBrk="1" latinLnBrk="0" hangingPunct="1">
        <a:defRPr sz="1800" kern="1200">
          <a:solidFill>
            <a:schemeClr val="tx1"/>
          </a:solidFill>
          <a:latin typeface="+mn-lt"/>
          <a:ea typeface="+mn-ea"/>
          <a:cs typeface="+mn-cs"/>
        </a:defRPr>
      </a:lvl7pPr>
      <a:lvl8pPr marL="3199777" algn="l" defTabSz="457112" rtl="0" eaLnBrk="1" latinLnBrk="0" hangingPunct="1">
        <a:defRPr sz="1800" kern="1200">
          <a:solidFill>
            <a:schemeClr val="tx1"/>
          </a:solidFill>
          <a:latin typeface="+mn-lt"/>
          <a:ea typeface="+mn-ea"/>
          <a:cs typeface="+mn-cs"/>
        </a:defRPr>
      </a:lvl8pPr>
      <a:lvl9pPr marL="3656888" algn="l" defTabSz="457112"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4"/>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3" y="609600"/>
            <a:ext cx="6447501" cy="1320800"/>
          </a:xfrm>
          <a:prstGeom prst="rect">
            <a:avLst/>
          </a:prstGeom>
        </p:spPr>
        <p:txBody>
          <a:bodyPr vert="horz" lIns="91422" tIns="45710" rIns="91422" bIns="4571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3" y="2160598"/>
            <a:ext cx="6447501" cy="3880773"/>
          </a:xfrm>
          <a:prstGeom prst="rect">
            <a:avLst/>
          </a:prstGeom>
        </p:spPr>
        <p:txBody>
          <a:bodyPr vert="horz" lIns="91422" tIns="45710" rIns="91422" bIns="4571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1369"/>
            <a:ext cx="683954" cy="365125"/>
          </a:xfrm>
          <a:prstGeom prst="rect">
            <a:avLst/>
          </a:prstGeom>
        </p:spPr>
        <p:txBody>
          <a:bodyPr vert="horz" lIns="91422" tIns="45710" rIns="91422" bIns="45710" rtlCol="0" anchor="ctr"/>
          <a:lstStyle>
            <a:lvl1pPr algn="r">
              <a:defRPr sz="900">
                <a:solidFill>
                  <a:schemeClr val="tx1">
                    <a:tint val="75000"/>
                  </a:schemeClr>
                </a:solidFill>
              </a:defRPr>
            </a:lvl1pPr>
          </a:lstStyle>
          <a:p>
            <a:pPr defTabSz="457112"/>
            <a:fld id="{16F6C22F-9EA3-4736-9F91-3086A8057982}" type="datetimeFigureOut">
              <a:rPr lang="sr-Latn-RS" smtClean="0">
                <a:solidFill>
                  <a:prstClr val="black">
                    <a:tint val="75000"/>
                  </a:prstClr>
                </a:solidFill>
              </a:rPr>
              <a:pPr defTabSz="457112"/>
              <a:t>16.11.2017</a:t>
            </a:fld>
            <a:endParaRPr lang="sr-Latn-RS">
              <a:solidFill>
                <a:prstClr val="black">
                  <a:tint val="75000"/>
                </a:prstClr>
              </a:solidFill>
            </a:endParaRPr>
          </a:p>
        </p:txBody>
      </p:sp>
      <p:sp>
        <p:nvSpPr>
          <p:cNvPr id="5" name="Footer Placeholder 4"/>
          <p:cNvSpPr>
            <a:spLocks noGrp="1"/>
          </p:cNvSpPr>
          <p:nvPr>
            <p:ph type="ftr" sz="quarter" idx="3"/>
          </p:nvPr>
        </p:nvSpPr>
        <p:spPr>
          <a:xfrm>
            <a:off x="508004" y="6041369"/>
            <a:ext cx="4723209" cy="365125"/>
          </a:xfrm>
          <a:prstGeom prst="rect">
            <a:avLst/>
          </a:prstGeom>
        </p:spPr>
        <p:txBody>
          <a:bodyPr vert="horz" lIns="91422" tIns="45710" rIns="91422" bIns="45710" rtlCol="0" anchor="ctr"/>
          <a:lstStyle>
            <a:lvl1pPr algn="l">
              <a:defRPr sz="900">
                <a:solidFill>
                  <a:schemeClr val="tx1">
                    <a:tint val="75000"/>
                  </a:schemeClr>
                </a:solidFill>
              </a:defRPr>
            </a:lvl1pPr>
          </a:lstStyle>
          <a:p>
            <a:pPr defTabSz="457112"/>
            <a:endParaRPr lang="sr-Latn-RS">
              <a:solidFill>
                <a:prstClr val="black">
                  <a:tint val="75000"/>
                </a:prstClr>
              </a:solidFill>
            </a:endParaRPr>
          </a:p>
        </p:txBody>
      </p:sp>
      <p:sp>
        <p:nvSpPr>
          <p:cNvPr id="6" name="Slide Number Placeholder 5"/>
          <p:cNvSpPr>
            <a:spLocks noGrp="1"/>
          </p:cNvSpPr>
          <p:nvPr>
            <p:ph type="sldNum" sz="quarter" idx="4"/>
          </p:nvPr>
        </p:nvSpPr>
        <p:spPr>
          <a:xfrm>
            <a:off x="6442999" y="6041369"/>
            <a:ext cx="512504" cy="365125"/>
          </a:xfrm>
          <a:prstGeom prst="rect">
            <a:avLst/>
          </a:prstGeom>
        </p:spPr>
        <p:txBody>
          <a:bodyPr vert="horz" lIns="91422" tIns="45710" rIns="91422" bIns="45710" rtlCol="0" anchor="ctr"/>
          <a:lstStyle>
            <a:lvl1pPr algn="r">
              <a:defRPr sz="900">
                <a:solidFill>
                  <a:schemeClr val="accent1"/>
                </a:solidFill>
              </a:defRPr>
            </a:lvl1pPr>
          </a:lstStyle>
          <a:p>
            <a:pPr defTabSz="457112"/>
            <a:fld id="{E8420E41-8643-43A0-9D35-31EE7F16EBEB}" type="slidenum">
              <a:rPr lang="sr-Latn-RS" smtClean="0">
                <a:solidFill>
                  <a:srgbClr val="549E39"/>
                </a:solidFill>
              </a:rPr>
              <a:pPr defTabSz="457112"/>
              <a:t>‹#›</a:t>
            </a:fld>
            <a:endParaRPr lang="sr-Latn-RS">
              <a:solidFill>
                <a:srgbClr val="549E39"/>
              </a:solidFill>
            </a:endParaRPr>
          </a:p>
        </p:txBody>
      </p:sp>
    </p:spTree>
    <p:extLst>
      <p:ext uri="{BB962C8B-B14F-4D97-AF65-F5344CB8AC3E}">
        <p14:creationId xmlns:p14="http://schemas.microsoft.com/office/powerpoint/2010/main" val="870636038"/>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Lst>
  <p:txStyles>
    <p:titleStyle>
      <a:lvl1pPr algn="l" defTabSz="457112"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834" indent="-342834" algn="l" defTabSz="457112"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806" indent="-285694" algn="l" defTabSz="457112"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2778" indent="-228555" algn="l" defTabSz="457112"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599888" indent="-228555" algn="l" defTabSz="457112"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000" indent="-228555" algn="l" defTabSz="457112"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112" indent="-228555" algn="l" defTabSz="457112"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222" indent="-228555" algn="l" defTabSz="457112"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8334" indent="-228555" algn="l" defTabSz="457112"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5444" indent="-228555" algn="l" defTabSz="457112"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112" rtl="0" eaLnBrk="1" latinLnBrk="0" hangingPunct="1">
        <a:defRPr sz="1800" kern="1200">
          <a:solidFill>
            <a:schemeClr val="tx1"/>
          </a:solidFill>
          <a:latin typeface="+mn-lt"/>
          <a:ea typeface="+mn-ea"/>
          <a:cs typeface="+mn-cs"/>
        </a:defRPr>
      </a:lvl1pPr>
      <a:lvl2pPr marL="457112" algn="l" defTabSz="457112" rtl="0" eaLnBrk="1" latinLnBrk="0" hangingPunct="1">
        <a:defRPr sz="1800" kern="1200">
          <a:solidFill>
            <a:schemeClr val="tx1"/>
          </a:solidFill>
          <a:latin typeface="+mn-lt"/>
          <a:ea typeface="+mn-ea"/>
          <a:cs typeface="+mn-cs"/>
        </a:defRPr>
      </a:lvl2pPr>
      <a:lvl3pPr marL="914222" algn="l" defTabSz="457112" rtl="0" eaLnBrk="1" latinLnBrk="0" hangingPunct="1">
        <a:defRPr sz="1800" kern="1200">
          <a:solidFill>
            <a:schemeClr val="tx1"/>
          </a:solidFill>
          <a:latin typeface="+mn-lt"/>
          <a:ea typeface="+mn-ea"/>
          <a:cs typeface="+mn-cs"/>
        </a:defRPr>
      </a:lvl3pPr>
      <a:lvl4pPr marL="1371334" algn="l" defTabSz="457112" rtl="0" eaLnBrk="1" latinLnBrk="0" hangingPunct="1">
        <a:defRPr sz="1800" kern="1200">
          <a:solidFill>
            <a:schemeClr val="tx1"/>
          </a:solidFill>
          <a:latin typeface="+mn-lt"/>
          <a:ea typeface="+mn-ea"/>
          <a:cs typeface="+mn-cs"/>
        </a:defRPr>
      </a:lvl4pPr>
      <a:lvl5pPr marL="1828445" algn="l" defTabSz="457112" rtl="0" eaLnBrk="1" latinLnBrk="0" hangingPunct="1">
        <a:defRPr sz="1800" kern="1200">
          <a:solidFill>
            <a:schemeClr val="tx1"/>
          </a:solidFill>
          <a:latin typeface="+mn-lt"/>
          <a:ea typeface="+mn-ea"/>
          <a:cs typeface="+mn-cs"/>
        </a:defRPr>
      </a:lvl5pPr>
      <a:lvl6pPr marL="2285555" algn="l" defTabSz="457112" rtl="0" eaLnBrk="1" latinLnBrk="0" hangingPunct="1">
        <a:defRPr sz="1800" kern="1200">
          <a:solidFill>
            <a:schemeClr val="tx1"/>
          </a:solidFill>
          <a:latin typeface="+mn-lt"/>
          <a:ea typeface="+mn-ea"/>
          <a:cs typeface="+mn-cs"/>
        </a:defRPr>
      </a:lvl6pPr>
      <a:lvl7pPr marL="2742666" algn="l" defTabSz="457112" rtl="0" eaLnBrk="1" latinLnBrk="0" hangingPunct="1">
        <a:defRPr sz="1800" kern="1200">
          <a:solidFill>
            <a:schemeClr val="tx1"/>
          </a:solidFill>
          <a:latin typeface="+mn-lt"/>
          <a:ea typeface="+mn-ea"/>
          <a:cs typeface="+mn-cs"/>
        </a:defRPr>
      </a:lvl7pPr>
      <a:lvl8pPr marL="3199777" algn="l" defTabSz="457112" rtl="0" eaLnBrk="1" latinLnBrk="0" hangingPunct="1">
        <a:defRPr sz="1800" kern="1200">
          <a:solidFill>
            <a:schemeClr val="tx1"/>
          </a:solidFill>
          <a:latin typeface="+mn-lt"/>
          <a:ea typeface="+mn-ea"/>
          <a:cs typeface="+mn-cs"/>
        </a:defRPr>
      </a:lvl8pPr>
      <a:lvl9pPr marL="3656888" algn="l" defTabSz="457112"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661072" y="316867"/>
            <a:ext cx="7819097" cy="955424"/>
          </a:xfrm>
          <a:prstGeom prst="rect">
            <a:avLst/>
          </a:prstGeom>
          <a:blipFill>
            <a:blip r:embed="rId7" cstate="print"/>
            <a:stretch>
              <a:fillRect/>
            </a:stretch>
          </a:blipFill>
        </p:spPr>
        <p:txBody>
          <a:bodyPr wrap="square" lIns="0" tIns="0" rIns="0" bIns="0" rtlCol="0"/>
          <a:lstStyle/>
          <a:p>
            <a:pPr defTabSz="801746"/>
            <a:endParaRPr sz="1600">
              <a:solidFill>
                <a:prstClr val="black"/>
              </a:solidFill>
            </a:endParaRPr>
          </a:p>
        </p:txBody>
      </p:sp>
      <p:sp>
        <p:nvSpPr>
          <p:cNvPr id="2" name="Holder 2"/>
          <p:cNvSpPr>
            <a:spLocks noGrp="1"/>
          </p:cNvSpPr>
          <p:nvPr>
            <p:ph type="title"/>
          </p:nvPr>
        </p:nvSpPr>
        <p:spPr>
          <a:xfrm>
            <a:off x="1096997" y="241321"/>
            <a:ext cx="6950004" cy="615553"/>
          </a:xfrm>
          <a:prstGeom prst="rect">
            <a:avLst/>
          </a:prstGeom>
        </p:spPr>
        <p:txBody>
          <a:bodyPr wrap="square" lIns="0" tIns="0" rIns="0" bIns="0">
            <a:spAutoFit/>
          </a:bodyPr>
          <a:lstStyle>
            <a:lvl1pPr>
              <a:defRPr sz="4000" b="1" i="0">
                <a:solidFill>
                  <a:schemeClr val="bg1"/>
                </a:solidFill>
                <a:latin typeface="Calibri"/>
                <a:cs typeface="Calibri"/>
              </a:defRPr>
            </a:lvl1pPr>
          </a:lstStyle>
          <a:p>
            <a:endParaRPr/>
          </a:p>
        </p:txBody>
      </p:sp>
      <p:sp>
        <p:nvSpPr>
          <p:cNvPr id="3" name="Holder 3"/>
          <p:cNvSpPr>
            <a:spLocks noGrp="1"/>
          </p:cNvSpPr>
          <p:nvPr>
            <p:ph type="body" idx="1"/>
          </p:nvPr>
        </p:nvSpPr>
        <p:spPr>
          <a:xfrm>
            <a:off x="1187819" y="1444686"/>
            <a:ext cx="6768363" cy="369332"/>
          </a:xfrm>
          <a:prstGeom prst="rect">
            <a:avLst/>
          </a:prstGeom>
        </p:spPr>
        <p:txBody>
          <a:bodyPr wrap="square" lIns="0" tIns="0" rIns="0" bIns="0">
            <a:spAutoFit/>
          </a:bodyPr>
          <a:lstStyle>
            <a:lvl1pPr>
              <a:defRPr sz="2400" b="0" i="0">
                <a:solidFill>
                  <a:schemeClr val="tx1"/>
                </a:solidFill>
                <a:latin typeface="Arial Narrow"/>
                <a:cs typeface="Arial Narrow"/>
              </a:defRPr>
            </a:lvl1pPr>
          </a:lstStyle>
          <a:p>
            <a:endParaRPr/>
          </a:p>
        </p:txBody>
      </p:sp>
      <p:sp>
        <p:nvSpPr>
          <p:cNvPr id="4" name="Holder 4"/>
          <p:cNvSpPr>
            <a:spLocks noGrp="1"/>
          </p:cNvSpPr>
          <p:nvPr>
            <p:ph type="ftr" sz="quarter" idx="5"/>
          </p:nvPr>
        </p:nvSpPr>
        <p:spPr>
          <a:xfrm>
            <a:off x="3108960" y="6377946"/>
            <a:ext cx="2926080" cy="246221"/>
          </a:xfrm>
          <a:prstGeom prst="rect">
            <a:avLst/>
          </a:prstGeom>
        </p:spPr>
        <p:txBody>
          <a:bodyPr wrap="square" lIns="0" tIns="0" rIns="0" bIns="0">
            <a:spAutoFit/>
          </a:bodyPr>
          <a:lstStyle>
            <a:lvl1pPr algn="ctr">
              <a:defRPr>
                <a:solidFill>
                  <a:schemeClr val="tx1">
                    <a:tint val="75000"/>
                  </a:schemeClr>
                </a:solidFill>
              </a:defRPr>
            </a:lvl1pPr>
          </a:lstStyle>
          <a:p>
            <a:pPr defTabSz="801746"/>
            <a:endParaRPr sz="1600">
              <a:solidFill>
                <a:prstClr val="black">
                  <a:tint val="75000"/>
                </a:prstClr>
              </a:solidFill>
            </a:endParaRPr>
          </a:p>
        </p:txBody>
      </p:sp>
      <p:sp>
        <p:nvSpPr>
          <p:cNvPr id="5" name="Holder 5"/>
          <p:cNvSpPr>
            <a:spLocks noGrp="1"/>
          </p:cNvSpPr>
          <p:nvPr>
            <p:ph type="dt" sz="half" idx="6"/>
          </p:nvPr>
        </p:nvSpPr>
        <p:spPr>
          <a:xfrm>
            <a:off x="457200" y="6377946"/>
            <a:ext cx="2103120" cy="246221"/>
          </a:xfrm>
          <a:prstGeom prst="rect">
            <a:avLst/>
          </a:prstGeom>
        </p:spPr>
        <p:txBody>
          <a:bodyPr wrap="square" lIns="0" tIns="0" rIns="0" bIns="0">
            <a:spAutoFit/>
          </a:bodyPr>
          <a:lstStyle>
            <a:lvl1pPr algn="l">
              <a:defRPr>
                <a:solidFill>
                  <a:schemeClr val="tx1">
                    <a:tint val="75000"/>
                  </a:schemeClr>
                </a:solidFill>
              </a:defRPr>
            </a:lvl1pPr>
          </a:lstStyle>
          <a:p>
            <a:pPr defTabSz="801746"/>
            <a:fld id="{1D8BD707-D9CF-40AE-B4C6-C98DA3205C09}" type="datetimeFigureOut">
              <a:rPr lang="en-US" sz="1600">
                <a:solidFill>
                  <a:prstClr val="black">
                    <a:tint val="75000"/>
                  </a:prstClr>
                </a:solidFill>
              </a:rPr>
              <a:pPr defTabSz="801746"/>
              <a:t>11/16/2017</a:t>
            </a:fld>
            <a:endParaRPr lang="en-US" sz="1600">
              <a:solidFill>
                <a:prstClr val="black">
                  <a:tint val="75000"/>
                </a:prstClr>
              </a:solidFill>
            </a:endParaRPr>
          </a:p>
        </p:txBody>
      </p:sp>
      <p:sp>
        <p:nvSpPr>
          <p:cNvPr id="6" name="Holder 6"/>
          <p:cNvSpPr>
            <a:spLocks noGrp="1"/>
          </p:cNvSpPr>
          <p:nvPr>
            <p:ph type="sldNum" sz="quarter" idx="7"/>
          </p:nvPr>
        </p:nvSpPr>
        <p:spPr>
          <a:xfrm>
            <a:off x="6583680" y="6377946"/>
            <a:ext cx="2103120" cy="246221"/>
          </a:xfrm>
          <a:prstGeom prst="rect">
            <a:avLst/>
          </a:prstGeom>
        </p:spPr>
        <p:txBody>
          <a:bodyPr wrap="square" lIns="0" tIns="0" rIns="0" bIns="0">
            <a:spAutoFit/>
          </a:bodyPr>
          <a:lstStyle>
            <a:lvl1pPr algn="r">
              <a:defRPr>
                <a:solidFill>
                  <a:schemeClr val="tx1">
                    <a:tint val="75000"/>
                  </a:schemeClr>
                </a:solidFill>
              </a:defRPr>
            </a:lvl1pPr>
          </a:lstStyle>
          <a:p>
            <a:pPr defTabSz="801746"/>
            <a:fld id="{B6F15528-21DE-4FAA-801E-634DDDAF4B2B}" type="slidenum">
              <a:rPr sz="1600">
                <a:solidFill>
                  <a:prstClr val="black">
                    <a:tint val="75000"/>
                  </a:prstClr>
                </a:solidFill>
              </a:rPr>
              <a:pPr defTabSz="801746"/>
              <a:t>‹#›</a:t>
            </a:fld>
            <a:endParaRPr sz="1600">
              <a:solidFill>
                <a:prstClr val="black">
                  <a:tint val="75000"/>
                </a:prstClr>
              </a:solidFill>
            </a:endParaRPr>
          </a:p>
        </p:txBody>
      </p:sp>
    </p:spTree>
    <p:extLst>
      <p:ext uri="{BB962C8B-B14F-4D97-AF65-F5344CB8AC3E}">
        <p14:creationId xmlns:p14="http://schemas.microsoft.com/office/powerpoint/2010/main" val="3869251303"/>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Lst>
  <p:txStyles>
    <p:titleStyle>
      <a:lvl1pPr>
        <a:defRPr>
          <a:latin typeface="+mj-lt"/>
          <a:ea typeface="+mj-ea"/>
          <a:cs typeface="+mj-cs"/>
        </a:defRPr>
      </a:lvl1pPr>
    </p:titleStyle>
    <p:bodyStyle>
      <a:lvl1pPr marL="0">
        <a:defRPr>
          <a:latin typeface="+mn-lt"/>
          <a:ea typeface="+mn-ea"/>
          <a:cs typeface="+mn-cs"/>
        </a:defRPr>
      </a:lvl1pPr>
      <a:lvl2pPr marL="400873">
        <a:defRPr>
          <a:latin typeface="+mn-lt"/>
          <a:ea typeface="+mn-ea"/>
          <a:cs typeface="+mn-cs"/>
        </a:defRPr>
      </a:lvl2pPr>
      <a:lvl3pPr marL="801746">
        <a:defRPr>
          <a:latin typeface="+mn-lt"/>
          <a:ea typeface="+mn-ea"/>
          <a:cs typeface="+mn-cs"/>
        </a:defRPr>
      </a:lvl3pPr>
      <a:lvl4pPr marL="1202619">
        <a:defRPr>
          <a:latin typeface="+mn-lt"/>
          <a:ea typeface="+mn-ea"/>
          <a:cs typeface="+mn-cs"/>
        </a:defRPr>
      </a:lvl4pPr>
      <a:lvl5pPr marL="1603492">
        <a:defRPr>
          <a:latin typeface="+mn-lt"/>
          <a:ea typeface="+mn-ea"/>
          <a:cs typeface="+mn-cs"/>
        </a:defRPr>
      </a:lvl5pPr>
      <a:lvl6pPr marL="2004365">
        <a:defRPr>
          <a:latin typeface="+mn-lt"/>
          <a:ea typeface="+mn-ea"/>
          <a:cs typeface="+mn-cs"/>
        </a:defRPr>
      </a:lvl6pPr>
      <a:lvl7pPr marL="2405238">
        <a:defRPr>
          <a:latin typeface="+mn-lt"/>
          <a:ea typeface="+mn-ea"/>
          <a:cs typeface="+mn-cs"/>
        </a:defRPr>
      </a:lvl7pPr>
      <a:lvl8pPr marL="2806111">
        <a:defRPr>
          <a:latin typeface="+mn-lt"/>
          <a:ea typeface="+mn-ea"/>
          <a:cs typeface="+mn-cs"/>
        </a:defRPr>
      </a:lvl8pPr>
      <a:lvl9pPr marL="3206984">
        <a:defRPr>
          <a:latin typeface="+mn-lt"/>
          <a:ea typeface="+mn-ea"/>
          <a:cs typeface="+mn-cs"/>
        </a:defRPr>
      </a:lvl9pPr>
    </p:bodyStyle>
    <p:otherStyle>
      <a:lvl1pPr marL="0">
        <a:defRPr>
          <a:latin typeface="+mn-lt"/>
          <a:ea typeface="+mn-ea"/>
          <a:cs typeface="+mn-cs"/>
        </a:defRPr>
      </a:lvl1pPr>
      <a:lvl2pPr marL="400873">
        <a:defRPr>
          <a:latin typeface="+mn-lt"/>
          <a:ea typeface="+mn-ea"/>
          <a:cs typeface="+mn-cs"/>
        </a:defRPr>
      </a:lvl2pPr>
      <a:lvl3pPr marL="801746">
        <a:defRPr>
          <a:latin typeface="+mn-lt"/>
          <a:ea typeface="+mn-ea"/>
          <a:cs typeface="+mn-cs"/>
        </a:defRPr>
      </a:lvl3pPr>
      <a:lvl4pPr marL="1202619">
        <a:defRPr>
          <a:latin typeface="+mn-lt"/>
          <a:ea typeface="+mn-ea"/>
          <a:cs typeface="+mn-cs"/>
        </a:defRPr>
      </a:lvl4pPr>
      <a:lvl5pPr marL="1603492">
        <a:defRPr>
          <a:latin typeface="+mn-lt"/>
          <a:ea typeface="+mn-ea"/>
          <a:cs typeface="+mn-cs"/>
        </a:defRPr>
      </a:lvl5pPr>
      <a:lvl6pPr marL="2004365">
        <a:defRPr>
          <a:latin typeface="+mn-lt"/>
          <a:ea typeface="+mn-ea"/>
          <a:cs typeface="+mn-cs"/>
        </a:defRPr>
      </a:lvl6pPr>
      <a:lvl7pPr marL="2405238">
        <a:defRPr>
          <a:latin typeface="+mn-lt"/>
          <a:ea typeface="+mn-ea"/>
          <a:cs typeface="+mn-cs"/>
        </a:defRPr>
      </a:lvl7pPr>
      <a:lvl8pPr marL="2806111">
        <a:defRPr>
          <a:latin typeface="+mn-lt"/>
          <a:ea typeface="+mn-ea"/>
          <a:cs typeface="+mn-cs"/>
        </a:defRPr>
      </a:lvl8pPr>
      <a:lvl9pPr marL="3206984">
        <a:defRPr>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 name="Title Placeholder 1"/>
          <p:cNvSpPr>
            <a:spLocks noGrp="1"/>
          </p:cNvSpPr>
          <p:nvPr>
            <p:ph type="title"/>
          </p:nvPr>
        </p:nvSpPr>
        <p:spPr>
          <a:xfrm>
            <a:off x="1793290" y="4372168"/>
            <a:ext cx="6512511" cy="1143000"/>
          </a:xfrm>
          <a:prstGeom prst="rect">
            <a:avLst/>
          </a:prstGeom>
          <a:effectLst/>
        </p:spPr>
        <p:txBody>
          <a:bodyPr vert="horz" lIns="91440" tIns="45720" rIns="91440" bIns="4572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172200" y="6172206"/>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pPr defTabSz="914400"/>
            <a:fld id="{E1AD9A97-0C5A-40DF-82FF-B08B086A24D5}" type="datetimeFigureOut">
              <a:rPr lang="sr-Latn-RS" smtClean="0">
                <a:solidFill>
                  <a:prstClr val="black">
                    <a:lumMod val="50000"/>
                    <a:lumOff val="50000"/>
                  </a:prstClr>
                </a:solidFill>
              </a:rPr>
              <a:pPr defTabSz="914400"/>
              <a:t>16.11.2017</a:t>
            </a:fld>
            <a:endParaRPr lang="sr-Latn-RS">
              <a:solidFill>
                <a:prstClr val="black">
                  <a:lumMod val="50000"/>
                  <a:lumOff val="50000"/>
                </a:prstClr>
              </a:solidFill>
            </a:endParaRPr>
          </a:p>
        </p:txBody>
      </p:sp>
      <p:sp>
        <p:nvSpPr>
          <p:cNvPr id="5" name="Footer Placeholder 4"/>
          <p:cNvSpPr>
            <a:spLocks noGrp="1"/>
          </p:cNvSpPr>
          <p:nvPr>
            <p:ph type="ftr" sz="quarter" idx="3"/>
          </p:nvPr>
        </p:nvSpPr>
        <p:spPr>
          <a:xfrm>
            <a:off x="457202" y="6172206"/>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pPr defTabSz="914400"/>
            <a:endParaRPr lang="sr-Latn-RS">
              <a:solidFill>
                <a:prstClr val="black">
                  <a:lumMod val="50000"/>
                  <a:lumOff val="50000"/>
                </a:prstClr>
              </a:solidFill>
            </a:endParaRPr>
          </a:p>
        </p:txBody>
      </p:sp>
      <p:sp>
        <p:nvSpPr>
          <p:cNvPr id="6" name="Slide Number Placeholder 5"/>
          <p:cNvSpPr>
            <a:spLocks noGrp="1"/>
          </p:cNvSpPr>
          <p:nvPr>
            <p:ph type="sldNum" sz="quarter" idx="4"/>
          </p:nvPr>
        </p:nvSpPr>
        <p:spPr>
          <a:xfrm>
            <a:off x="3810000" y="6172206"/>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pPr defTabSz="914400"/>
            <a:fld id="{AD6EC0E6-2559-4086-944D-9A82C2BDAAC4}" type="slidenum">
              <a:rPr lang="sr-Latn-RS" smtClean="0">
                <a:solidFill>
                  <a:prstClr val="black">
                    <a:lumMod val="50000"/>
                    <a:lumOff val="50000"/>
                  </a:prstClr>
                </a:solidFill>
              </a:rPr>
              <a:pPr defTabSz="914400"/>
              <a:t>‹#›</a:t>
            </a:fld>
            <a:endParaRPr lang="sr-Latn-RS">
              <a:solidFill>
                <a:prstClr val="black">
                  <a:lumMod val="50000"/>
                  <a:lumOff val="50000"/>
                </a:prstClr>
              </a:solidFill>
            </a:endParaRPr>
          </a:p>
        </p:txBody>
      </p:sp>
    </p:spTree>
    <p:extLst>
      <p:ext uri="{BB962C8B-B14F-4D97-AF65-F5344CB8AC3E}">
        <p14:creationId xmlns:p14="http://schemas.microsoft.com/office/powerpoint/2010/main" val="3331165617"/>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7650" name="Grafik 6"/>
          <p:cNvPicPr>
            <a:picLocks noChangeAspect="1"/>
          </p:cNvPicPr>
          <p:nvPr/>
        </p:nvPicPr>
        <p:blipFill>
          <a:blip r:embed="rId5"/>
          <a:srcRect/>
          <a:stretch>
            <a:fillRect/>
          </a:stretch>
        </p:blipFill>
        <p:spPr bwMode="auto">
          <a:xfrm>
            <a:off x="0" y="1588"/>
            <a:ext cx="9144000" cy="1116012"/>
          </a:xfrm>
          <a:prstGeom prst="rect">
            <a:avLst/>
          </a:prstGeom>
          <a:noFill/>
          <a:ln w="9525">
            <a:noFill/>
            <a:miter lim="800000"/>
            <a:headEnd/>
            <a:tailEnd/>
          </a:ln>
        </p:spPr>
      </p:pic>
      <p:pic>
        <p:nvPicPr>
          <p:cNvPr id="27651" name="Grafik 8"/>
          <p:cNvPicPr>
            <a:picLocks noChangeAspect="1"/>
          </p:cNvPicPr>
          <p:nvPr/>
        </p:nvPicPr>
        <p:blipFill>
          <a:blip r:embed="rId6"/>
          <a:srcRect/>
          <a:stretch>
            <a:fillRect/>
          </a:stretch>
        </p:blipFill>
        <p:spPr bwMode="auto">
          <a:xfrm>
            <a:off x="0" y="5851525"/>
            <a:ext cx="9144000" cy="738188"/>
          </a:xfrm>
          <a:prstGeom prst="rect">
            <a:avLst/>
          </a:prstGeom>
          <a:noFill/>
          <a:ln w="9525">
            <a:noFill/>
            <a:miter lim="800000"/>
            <a:headEnd/>
            <a:tailEnd/>
          </a:ln>
        </p:spPr>
      </p:pic>
      <p:sp>
        <p:nvSpPr>
          <p:cNvPr id="27652" name="Rectangle 16"/>
          <p:cNvSpPr>
            <a:spLocks noGrp="1" noChangeArrowheads="1"/>
          </p:cNvSpPr>
          <p:nvPr>
            <p:ph type="body" idx="1"/>
          </p:nvPr>
        </p:nvSpPr>
        <p:spPr bwMode="auto">
          <a:xfrm>
            <a:off x="684216" y="2447925"/>
            <a:ext cx="7775575" cy="3816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ts val="400"/>
              </a:spcBef>
              <a:spcAft>
                <a:spcPts val="800"/>
              </a:spcAft>
              <a:buClr>
                <a:srgbClr val="C80F0F"/>
              </a:buClr>
              <a:buSzTx/>
              <a:buFontTx/>
              <a:buNone/>
              <a:tabLst>
                <a:tab pos="2190750" algn="l"/>
              </a:tabLst>
              <a:defRPr/>
            </a:pPr>
            <a:r>
              <a:rPr kumimoji="0" lang="en-US" sz="3200" b="0" i="0" u="none" strike="noStrike" kern="0" cap="none" spc="0" normalizeH="0" baseline="0" noProof="0" dirty="0" smtClean="0">
                <a:ln>
                  <a:noFill/>
                </a:ln>
                <a:solidFill>
                  <a:srgbClr val="6E6452"/>
                </a:solidFill>
                <a:effectLst/>
                <a:uLnTx/>
                <a:uFillTx/>
                <a:latin typeface="+mn-lt"/>
                <a:ea typeface="+mn-ea"/>
                <a:cs typeface="+mn-cs"/>
              </a:rPr>
              <a:t>Click to edit Master text styles</a:t>
            </a:r>
          </a:p>
          <a:p>
            <a:pPr marL="358775" marR="0" lvl="0" indent="-358775" algn="l" defTabSz="914400" rtl="0" eaLnBrk="0" fontAlgn="base" latinLnBrk="0" hangingPunct="0">
              <a:lnSpc>
                <a:spcPct val="100000"/>
              </a:lnSpc>
              <a:spcBef>
                <a:spcPts val="400"/>
              </a:spcBef>
              <a:spcAft>
                <a:spcPts val="800"/>
              </a:spcAft>
              <a:buClr>
                <a:srgbClr val="C80F0F"/>
              </a:buClr>
              <a:buSzTx/>
              <a:buFont typeface="Arial" charset="0"/>
              <a:buChar char="•"/>
              <a:tabLst>
                <a:tab pos="2190750" algn="l"/>
              </a:tabLst>
              <a:defRPr/>
            </a:pPr>
            <a:r>
              <a:rPr kumimoji="0" lang="en-US" sz="3200" b="0" i="0" u="none" strike="noStrike" kern="0" cap="none" spc="0" normalizeH="0" baseline="0" noProof="0" dirty="0" smtClean="0">
                <a:ln>
                  <a:noFill/>
                </a:ln>
                <a:solidFill>
                  <a:srgbClr val="6E6452"/>
                </a:solidFill>
                <a:effectLst/>
                <a:uLnTx/>
                <a:uFillTx/>
                <a:latin typeface="+mn-lt"/>
                <a:ea typeface="+mn-ea"/>
                <a:cs typeface="+mn-cs"/>
              </a:rPr>
              <a:t>Click to edit Master text styles</a:t>
            </a:r>
          </a:p>
          <a:p>
            <a:pPr marL="719138" marR="0" lvl="1" indent="-358775" algn="l" defTabSz="914400" rtl="0" eaLnBrk="0" fontAlgn="base" latinLnBrk="0" hangingPunct="0">
              <a:lnSpc>
                <a:spcPct val="100000"/>
              </a:lnSpc>
              <a:spcBef>
                <a:spcPts val="400"/>
              </a:spcBef>
              <a:spcAft>
                <a:spcPts val="800"/>
              </a:spcAft>
              <a:buClr>
                <a:srgbClr val="6E6452"/>
              </a:buClr>
              <a:buSzTx/>
              <a:buFont typeface="Arial" charset="0"/>
              <a:buChar char="•"/>
              <a:tabLst>
                <a:tab pos="2190750" algn="l"/>
              </a:tabLst>
              <a:defRPr/>
            </a:pPr>
            <a:r>
              <a:rPr kumimoji="0" lang="en-US" sz="2800" b="0" i="0" u="none" strike="noStrike" kern="0" cap="none" spc="0" normalizeH="0" baseline="0" noProof="0" dirty="0" smtClean="0">
                <a:ln>
                  <a:noFill/>
                </a:ln>
                <a:solidFill>
                  <a:srgbClr val="6E6452"/>
                </a:solidFill>
                <a:effectLst/>
                <a:uLnTx/>
                <a:uFillTx/>
                <a:latin typeface="+mn-lt"/>
              </a:rPr>
              <a:t>Second level</a:t>
            </a:r>
          </a:p>
          <a:p>
            <a:pPr marL="1079500" marR="0" lvl="2" indent="-358775" algn="l" defTabSz="914400" rtl="0" eaLnBrk="0" fontAlgn="base" latinLnBrk="0" hangingPunct="0">
              <a:lnSpc>
                <a:spcPct val="100000"/>
              </a:lnSpc>
              <a:spcBef>
                <a:spcPts val="400"/>
              </a:spcBef>
              <a:spcAft>
                <a:spcPts val="800"/>
              </a:spcAft>
              <a:buClr>
                <a:srgbClr val="6E6452"/>
              </a:buClr>
              <a:buSzTx/>
              <a:buFont typeface="Arial" charset="0"/>
              <a:buChar char="•"/>
              <a:tabLst>
                <a:tab pos="2190750" algn="l"/>
              </a:tabLst>
              <a:defRPr/>
            </a:pPr>
            <a:r>
              <a:rPr kumimoji="0" lang="en-US" sz="2400" b="0" i="0" u="none" strike="noStrike" kern="0" cap="none" spc="0" normalizeH="0" baseline="0" noProof="0" dirty="0" smtClean="0">
                <a:ln>
                  <a:noFill/>
                </a:ln>
                <a:solidFill>
                  <a:srgbClr val="6E6452"/>
                </a:solidFill>
                <a:effectLst/>
                <a:uLnTx/>
                <a:uFillTx/>
                <a:latin typeface="+mn-lt"/>
              </a:rPr>
              <a:t>Third level</a:t>
            </a:r>
          </a:p>
          <a:p>
            <a:pPr marL="1439863" marR="0" lvl="3" indent="-358775" algn="l" defTabSz="914400" rtl="0" eaLnBrk="0" fontAlgn="base" latinLnBrk="0" hangingPunct="0">
              <a:lnSpc>
                <a:spcPct val="100000"/>
              </a:lnSpc>
              <a:spcBef>
                <a:spcPts val="400"/>
              </a:spcBef>
              <a:spcAft>
                <a:spcPts val="800"/>
              </a:spcAft>
              <a:buClr>
                <a:srgbClr val="6E6452"/>
              </a:buClr>
              <a:buSzTx/>
              <a:buFont typeface="Arial" charset="0"/>
              <a:buChar char="•"/>
              <a:tabLst>
                <a:tab pos="2190750" algn="l"/>
              </a:tabLst>
              <a:defRPr/>
            </a:pPr>
            <a:r>
              <a:rPr kumimoji="0" lang="en-US" sz="2000" b="0" i="0" u="none" strike="noStrike" kern="0" cap="none" spc="0" normalizeH="0" baseline="0" noProof="0" dirty="0" smtClean="0">
                <a:ln>
                  <a:noFill/>
                </a:ln>
                <a:solidFill>
                  <a:srgbClr val="6E6452"/>
                </a:solidFill>
                <a:effectLst/>
                <a:uLnTx/>
                <a:uFillTx/>
                <a:latin typeface="+mn-lt"/>
              </a:rPr>
              <a:t>Fourth level</a:t>
            </a:r>
          </a:p>
          <a:p>
            <a:pPr lvl="0"/>
            <a:endParaRPr lang="de-DE" altLang="en-US" dirty="0" smtClean="0"/>
          </a:p>
        </p:txBody>
      </p:sp>
      <p:sp>
        <p:nvSpPr>
          <p:cNvPr id="14" name="Text Box 19"/>
          <p:cNvSpPr txBox="1">
            <a:spLocks noChangeArrowheads="1"/>
          </p:cNvSpPr>
          <p:nvPr/>
        </p:nvSpPr>
        <p:spPr bwMode="auto">
          <a:xfrm>
            <a:off x="7704138" y="6581781"/>
            <a:ext cx="927100" cy="246063"/>
          </a:xfrm>
          <a:prstGeom prst="rect">
            <a:avLst/>
          </a:prstGeom>
          <a:noFill/>
          <a:ln w="9525">
            <a:noFill/>
            <a:miter lim="800000"/>
            <a:headEnd/>
            <a:tailEnd/>
          </a:ln>
          <a:effectLst/>
        </p:spPr>
        <p:txBody>
          <a:bodyPr>
            <a:spAutoFit/>
          </a:bodyPr>
          <a:lstStyle/>
          <a:p>
            <a:pPr defTabSz="914400" eaLnBrk="0" fontAlgn="base" hangingPunct="0">
              <a:spcBef>
                <a:spcPct val="0"/>
              </a:spcBef>
              <a:spcAft>
                <a:spcPct val="0"/>
              </a:spcAft>
              <a:defRPr/>
            </a:pPr>
            <a:r>
              <a:rPr lang="de-DE" altLang="en-US" sz="1000" dirty="0" err="1" smtClean="0">
                <a:solidFill>
                  <a:srgbClr val="6E6452"/>
                </a:solidFill>
                <a:latin typeface="Arial Narrow" pitchFamily="34" charset="0"/>
                <a:cs typeface="Arial" charset="0"/>
              </a:rPr>
              <a:t>page</a:t>
            </a:r>
            <a:r>
              <a:rPr lang="de-DE" altLang="en-US" sz="1000" dirty="0" smtClean="0">
                <a:solidFill>
                  <a:srgbClr val="6E6452"/>
                </a:solidFill>
                <a:latin typeface="Arial Narrow" pitchFamily="34" charset="0"/>
                <a:cs typeface="Arial" charset="0"/>
              </a:rPr>
              <a:t> </a:t>
            </a:r>
            <a:fld id="{635A03B0-09AD-45DB-A3B4-004CA798D627}" type="slidenum">
              <a:rPr lang="de-DE" altLang="en-US" sz="1000" smtClean="0">
                <a:solidFill>
                  <a:srgbClr val="6E6452"/>
                </a:solidFill>
                <a:latin typeface="Arial Narrow" pitchFamily="34" charset="0"/>
                <a:cs typeface="Arial" charset="0"/>
              </a:rPr>
              <a:pPr defTabSz="914400" eaLnBrk="0" fontAlgn="base" hangingPunct="0">
                <a:spcBef>
                  <a:spcPct val="0"/>
                </a:spcBef>
                <a:spcAft>
                  <a:spcPct val="0"/>
                </a:spcAft>
                <a:defRPr/>
              </a:pPr>
              <a:t>‹#›</a:t>
            </a:fld>
            <a:endParaRPr lang="de-DE" altLang="en-US" sz="1000" dirty="0">
              <a:solidFill>
                <a:srgbClr val="6E6452"/>
              </a:solidFill>
              <a:latin typeface="Arial Narrow" pitchFamily="34" charset="0"/>
              <a:cs typeface="Arial" charset="0"/>
            </a:endParaRPr>
          </a:p>
        </p:txBody>
      </p:sp>
      <p:sp>
        <p:nvSpPr>
          <p:cNvPr id="27656" name="Rectangle 15"/>
          <p:cNvSpPr>
            <a:spLocks noGrp="1" noChangeArrowheads="1"/>
          </p:cNvSpPr>
          <p:nvPr>
            <p:ph type="title"/>
          </p:nvPr>
        </p:nvSpPr>
        <p:spPr bwMode="auto">
          <a:xfrm>
            <a:off x="684216" y="1482725"/>
            <a:ext cx="7775575" cy="6191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altLang="en-US" dirty="0" smtClean="0"/>
              <a:t>Titel durch Klicken hinzufügen</a:t>
            </a:r>
          </a:p>
        </p:txBody>
      </p:sp>
      <p:pic>
        <p:nvPicPr>
          <p:cNvPr id="9" name="Picture 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40493" y="0"/>
            <a:ext cx="1771543" cy="1136328"/>
          </a:xfrm>
          <a:prstGeom prst="rect">
            <a:avLst/>
          </a:prstGeom>
        </p:spPr>
      </p:pic>
      <p:sp>
        <p:nvSpPr>
          <p:cNvPr id="11" name="Rectangle 25"/>
          <p:cNvSpPr txBox="1">
            <a:spLocks noChangeArrowheads="1"/>
          </p:cNvSpPr>
          <p:nvPr userDrawn="1"/>
        </p:nvSpPr>
        <p:spPr bwMode="auto">
          <a:xfrm>
            <a:off x="157165" y="6570990"/>
            <a:ext cx="1282700" cy="246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defPPr>
              <a:defRPr lang="de-DE"/>
            </a:defPPr>
            <a:lvl1pPr algn="ctr" rtl="0" eaLnBrk="0" fontAlgn="base" hangingPunct="0">
              <a:spcBef>
                <a:spcPct val="0"/>
              </a:spcBef>
              <a:spcAft>
                <a:spcPct val="0"/>
              </a:spcAft>
              <a:defRPr sz="1000" b="0" kern="1200" spc="70" baseline="0">
                <a:solidFill>
                  <a:srgbClr val="6E6452"/>
                </a:solidFill>
                <a:latin typeface="Arial Narrow" pitchFamily="34" charset="0"/>
                <a:ea typeface="+mn-ea"/>
                <a:cs typeface="+mn-cs"/>
              </a:defRPr>
            </a:lvl1pPr>
            <a:lvl2pPr marL="457200" algn="l" rtl="0" eaLnBrk="0" fontAlgn="base" hangingPunct="0">
              <a:spcBef>
                <a:spcPct val="0"/>
              </a:spcBef>
              <a:spcAft>
                <a:spcPct val="0"/>
              </a:spcAft>
              <a:defRPr sz="2200" b="1" kern="1200">
                <a:solidFill>
                  <a:srgbClr val="999999"/>
                </a:solidFill>
                <a:latin typeface="Arial" charset="0"/>
                <a:ea typeface="+mn-ea"/>
                <a:cs typeface="Arial" charset="0"/>
              </a:defRPr>
            </a:lvl2pPr>
            <a:lvl3pPr marL="914400" algn="l" rtl="0" eaLnBrk="0" fontAlgn="base" hangingPunct="0">
              <a:spcBef>
                <a:spcPct val="0"/>
              </a:spcBef>
              <a:spcAft>
                <a:spcPct val="0"/>
              </a:spcAft>
              <a:defRPr sz="2200" b="1" kern="1200">
                <a:solidFill>
                  <a:srgbClr val="999999"/>
                </a:solidFill>
                <a:latin typeface="Arial" charset="0"/>
                <a:ea typeface="+mn-ea"/>
                <a:cs typeface="Arial" charset="0"/>
              </a:defRPr>
            </a:lvl3pPr>
            <a:lvl4pPr marL="1371600" algn="l" rtl="0" eaLnBrk="0" fontAlgn="base" hangingPunct="0">
              <a:spcBef>
                <a:spcPct val="0"/>
              </a:spcBef>
              <a:spcAft>
                <a:spcPct val="0"/>
              </a:spcAft>
              <a:defRPr sz="2200" b="1" kern="1200">
                <a:solidFill>
                  <a:srgbClr val="999999"/>
                </a:solidFill>
                <a:latin typeface="Arial" charset="0"/>
                <a:ea typeface="+mn-ea"/>
                <a:cs typeface="Arial" charset="0"/>
              </a:defRPr>
            </a:lvl4pPr>
            <a:lvl5pPr marL="1828800" algn="l" rtl="0" eaLnBrk="0" fontAlgn="base" hangingPunct="0">
              <a:spcBef>
                <a:spcPct val="0"/>
              </a:spcBef>
              <a:spcAft>
                <a:spcPct val="0"/>
              </a:spcAft>
              <a:defRPr sz="2200" b="1" kern="1200">
                <a:solidFill>
                  <a:srgbClr val="999999"/>
                </a:solidFill>
                <a:latin typeface="Arial" charset="0"/>
                <a:ea typeface="+mn-ea"/>
                <a:cs typeface="Arial" charset="0"/>
              </a:defRPr>
            </a:lvl5pPr>
            <a:lvl6pPr marL="2286000" algn="l" defTabSz="914400" rtl="0" eaLnBrk="1" latinLnBrk="0" hangingPunct="1">
              <a:defRPr sz="2200" b="1" kern="1200">
                <a:solidFill>
                  <a:srgbClr val="999999"/>
                </a:solidFill>
                <a:latin typeface="Arial" charset="0"/>
                <a:ea typeface="+mn-ea"/>
                <a:cs typeface="Arial" charset="0"/>
              </a:defRPr>
            </a:lvl6pPr>
            <a:lvl7pPr marL="2743200" algn="l" defTabSz="914400" rtl="0" eaLnBrk="1" latinLnBrk="0" hangingPunct="1">
              <a:defRPr sz="2200" b="1" kern="1200">
                <a:solidFill>
                  <a:srgbClr val="999999"/>
                </a:solidFill>
                <a:latin typeface="Arial" charset="0"/>
                <a:ea typeface="+mn-ea"/>
                <a:cs typeface="Arial" charset="0"/>
              </a:defRPr>
            </a:lvl7pPr>
            <a:lvl8pPr marL="3200400" algn="l" defTabSz="914400" rtl="0" eaLnBrk="1" latinLnBrk="0" hangingPunct="1">
              <a:defRPr sz="2200" b="1" kern="1200">
                <a:solidFill>
                  <a:srgbClr val="999999"/>
                </a:solidFill>
                <a:latin typeface="Arial" charset="0"/>
                <a:ea typeface="+mn-ea"/>
                <a:cs typeface="Arial" charset="0"/>
              </a:defRPr>
            </a:lvl8pPr>
            <a:lvl9pPr marL="3657600" algn="l" defTabSz="914400" rtl="0" eaLnBrk="1" latinLnBrk="0" hangingPunct="1">
              <a:defRPr sz="2200" b="1" kern="1200">
                <a:solidFill>
                  <a:srgbClr val="999999"/>
                </a:solidFill>
                <a:latin typeface="Arial" charset="0"/>
                <a:ea typeface="+mn-ea"/>
                <a:cs typeface="Arial" charset="0"/>
              </a:defRPr>
            </a:lvl9pPr>
          </a:lstStyle>
          <a:p>
            <a:pPr defTabSz="914400">
              <a:defRPr/>
            </a:pPr>
            <a:r>
              <a:rPr lang="de-DE" dirty="0" smtClean="0"/>
              <a:t>16.Nov.2017</a:t>
            </a:r>
            <a:endParaRPr lang="de-DE" dirty="0"/>
          </a:p>
        </p:txBody>
      </p:sp>
    </p:spTree>
    <p:extLst>
      <p:ext uri="{BB962C8B-B14F-4D97-AF65-F5344CB8AC3E}">
        <p14:creationId xmlns:p14="http://schemas.microsoft.com/office/powerpoint/2010/main" val="478610891"/>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Lst>
  <p:transition>
    <p:fade thruBlk="1"/>
  </p:transition>
  <p:timing>
    <p:tnLst>
      <p:par>
        <p:cTn id="1" dur="indefinite" restart="never" nodeType="tmRoot"/>
      </p:par>
    </p:tnLst>
  </p:timing>
  <p:hf sldNum="0" hdr="0"/>
  <p:txStyles>
    <p:titleStyle>
      <a:lvl1pPr algn="ctr" rtl="0" eaLnBrk="0" fontAlgn="base" hangingPunct="0">
        <a:spcBef>
          <a:spcPct val="0"/>
        </a:spcBef>
        <a:spcAft>
          <a:spcPct val="0"/>
        </a:spcAft>
        <a:defRPr sz="2400">
          <a:solidFill>
            <a:srgbClr val="6E6452"/>
          </a:solidFill>
          <a:latin typeface="+mj-lt"/>
          <a:ea typeface="+mj-ea"/>
          <a:cs typeface="+mj-cs"/>
        </a:defRPr>
      </a:lvl1pPr>
      <a:lvl2pPr algn="l" rtl="0" eaLnBrk="0" fontAlgn="base" hangingPunct="0">
        <a:spcBef>
          <a:spcPct val="0"/>
        </a:spcBef>
        <a:spcAft>
          <a:spcPct val="0"/>
        </a:spcAft>
        <a:defRPr sz="2400">
          <a:solidFill>
            <a:srgbClr val="6E6452"/>
          </a:solidFill>
          <a:latin typeface="Arial" charset="0"/>
        </a:defRPr>
      </a:lvl2pPr>
      <a:lvl3pPr algn="l" rtl="0" eaLnBrk="0" fontAlgn="base" hangingPunct="0">
        <a:spcBef>
          <a:spcPct val="0"/>
        </a:spcBef>
        <a:spcAft>
          <a:spcPct val="0"/>
        </a:spcAft>
        <a:defRPr sz="2400">
          <a:solidFill>
            <a:srgbClr val="6E6452"/>
          </a:solidFill>
          <a:latin typeface="Arial" charset="0"/>
        </a:defRPr>
      </a:lvl3pPr>
      <a:lvl4pPr algn="l" rtl="0" eaLnBrk="0" fontAlgn="base" hangingPunct="0">
        <a:spcBef>
          <a:spcPct val="0"/>
        </a:spcBef>
        <a:spcAft>
          <a:spcPct val="0"/>
        </a:spcAft>
        <a:defRPr sz="2400">
          <a:solidFill>
            <a:srgbClr val="6E6452"/>
          </a:solidFill>
          <a:latin typeface="Arial" charset="0"/>
        </a:defRPr>
      </a:lvl4pPr>
      <a:lvl5pPr algn="l" rtl="0" eaLnBrk="0" fontAlgn="base" hangingPunct="0">
        <a:spcBef>
          <a:spcPct val="0"/>
        </a:spcBef>
        <a:spcAft>
          <a:spcPct val="0"/>
        </a:spcAft>
        <a:defRPr sz="2400">
          <a:solidFill>
            <a:srgbClr val="6E6452"/>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p:titleStyle>
    <p:bodyStyle>
      <a:lvl1pPr marL="0" marR="0" indent="0" algn="l" defTabSz="914400" rtl="0" eaLnBrk="0" fontAlgn="base" latinLnBrk="0" hangingPunct="0">
        <a:lnSpc>
          <a:spcPct val="100000"/>
        </a:lnSpc>
        <a:spcBef>
          <a:spcPts val="400"/>
        </a:spcBef>
        <a:spcAft>
          <a:spcPts val="800"/>
        </a:spcAft>
        <a:buClr>
          <a:srgbClr val="C80F0F"/>
        </a:buClr>
        <a:buSzTx/>
        <a:buFontTx/>
        <a:buNone/>
        <a:tabLst>
          <a:tab pos="2190750" algn="l"/>
        </a:tabLst>
        <a:defRPr sz="2800">
          <a:solidFill>
            <a:srgbClr val="6E6452"/>
          </a:solidFill>
          <a:latin typeface="Arial" panose="020B0604020202020204" pitchFamily="34" charset="0"/>
          <a:ea typeface="+mn-ea"/>
          <a:cs typeface="Arial" panose="020B0604020202020204" pitchFamily="34" charset="0"/>
        </a:defRPr>
      </a:lvl1pPr>
      <a:lvl2pPr marL="719138" marR="0" indent="-358775" algn="l" defTabSz="914400" rtl="0" eaLnBrk="0" fontAlgn="base" latinLnBrk="0" hangingPunct="0">
        <a:lnSpc>
          <a:spcPct val="100000"/>
        </a:lnSpc>
        <a:spcBef>
          <a:spcPts val="400"/>
        </a:spcBef>
        <a:spcAft>
          <a:spcPts val="800"/>
        </a:spcAft>
        <a:buClr>
          <a:srgbClr val="6E6452"/>
        </a:buClr>
        <a:buSzTx/>
        <a:buFont typeface="Arial" charset="0"/>
        <a:buChar char="•"/>
        <a:tabLst>
          <a:tab pos="2190750" algn="l"/>
        </a:tabLst>
        <a:defRPr sz="2400">
          <a:solidFill>
            <a:srgbClr val="6E6452"/>
          </a:solidFill>
          <a:latin typeface="+mn-lt"/>
        </a:defRPr>
      </a:lvl2pPr>
      <a:lvl3pPr marL="1079500" marR="0" indent="-358775" algn="l" defTabSz="914400" rtl="0" eaLnBrk="0" fontAlgn="base" latinLnBrk="0" hangingPunct="0">
        <a:lnSpc>
          <a:spcPct val="100000"/>
        </a:lnSpc>
        <a:spcBef>
          <a:spcPts val="400"/>
        </a:spcBef>
        <a:spcAft>
          <a:spcPts val="800"/>
        </a:spcAft>
        <a:buClr>
          <a:srgbClr val="6E6452"/>
        </a:buClr>
        <a:buSzTx/>
        <a:buFont typeface="Arial" charset="0"/>
        <a:buChar char="•"/>
        <a:tabLst>
          <a:tab pos="2190750" algn="l"/>
        </a:tabLst>
        <a:defRPr sz="2400">
          <a:solidFill>
            <a:srgbClr val="6E6452"/>
          </a:solidFill>
          <a:latin typeface="+mn-lt"/>
        </a:defRPr>
      </a:lvl3pPr>
      <a:lvl4pPr marL="1439863" marR="0" indent="-358775" algn="l" defTabSz="914400" rtl="0" eaLnBrk="0" fontAlgn="base" latinLnBrk="0" hangingPunct="0">
        <a:lnSpc>
          <a:spcPct val="100000"/>
        </a:lnSpc>
        <a:spcBef>
          <a:spcPts val="400"/>
        </a:spcBef>
        <a:spcAft>
          <a:spcPts val="800"/>
        </a:spcAft>
        <a:buClr>
          <a:srgbClr val="6E6452"/>
        </a:buClr>
        <a:buSzTx/>
        <a:buFont typeface="Arial" charset="0"/>
        <a:buChar char="•"/>
        <a:tabLst>
          <a:tab pos="2190750" algn="l"/>
        </a:tabLst>
        <a:defRPr sz="2000">
          <a:solidFill>
            <a:srgbClr val="6E6452"/>
          </a:solidFill>
          <a:latin typeface="+mn-lt"/>
        </a:defRPr>
      </a:lvl4pPr>
      <a:lvl5pPr marL="1798638" indent="-358775" algn="l" rtl="0" eaLnBrk="0" fontAlgn="base" hangingPunct="0">
        <a:spcBef>
          <a:spcPts val="400"/>
        </a:spcBef>
        <a:spcAft>
          <a:spcPts val="800"/>
        </a:spcAft>
        <a:buClr>
          <a:srgbClr val="6E6452"/>
        </a:buClr>
        <a:buFont typeface="Arial" charset="0"/>
        <a:buChar char="•"/>
        <a:tabLst>
          <a:tab pos="2190750" algn="l"/>
        </a:tabLst>
        <a:defRPr sz="2000">
          <a:solidFill>
            <a:srgbClr val="6E6452"/>
          </a:solidFill>
          <a:latin typeface="+mn-lt"/>
        </a:defRPr>
      </a:lvl5pPr>
      <a:lvl6pPr marL="216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6pPr>
      <a:lvl7pPr marL="252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7pPr>
      <a:lvl8pPr marL="288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8pPr>
      <a:lvl9pPr marL="324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 Id="rId5" Type="http://schemas.openxmlformats.org/officeDocument/2006/relationships/image" Target="../media/image25.jpg"/><Relationship Id="rId4" Type="http://schemas.openxmlformats.org/officeDocument/2006/relationships/image" Target="../media/image23.jpeg"/></Relationships>
</file>

<file path=ppt/slides/_rels/slide10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95.xml"/></Relationships>
</file>

<file path=ppt/slides/_rels/slide10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95.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10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95.xml"/></Relationships>
</file>

<file path=ppt/slides/_rels/slide10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95.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10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95.xml"/></Relationships>
</file>

<file path=ppt/slides/_rels/slide10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95.xml"/></Relationships>
</file>

<file path=ppt/slides/_rels/slide10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95.xml"/></Relationships>
</file>

<file path=ppt/slides/_rels/slide10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95.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 Id="rId5" Type="http://schemas.openxmlformats.org/officeDocument/2006/relationships/image" Target="../media/image26.jpeg"/><Relationship Id="rId4" Type="http://schemas.openxmlformats.org/officeDocument/2006/relationships/image" Target="../media/image23.jpeg"/></Relationships>
</file>

<file path=ppt/slides/_rels/slide110.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0.xml"/><Relationship Id="rId1" Type="http://schemas.openxmlformats.org/officeDocument/2006/relationships/slideLayout" Target="../slideLayouts/slideLayout95.xml"/><Relationship Id="rId4" Type="http://schemas.openxmlformats.org/officeDocument/2006/relationships/chart" Target="../charts/chart12.xml"/></Relationships>
</file>

<file path=ppt/slides/_rels/slide11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95.xml"/></Relationships>
</file>

<file path=ppt/slides/_rels/slide11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1.xml"/><Relationship Id="rId1" Type="http://schemas.openxmlformats.org/officeDocument/2006/relationships/slideLayout" Target="../slideLayouts/slideLayout95.xml"/><Relationship Id="rId5" Type="http://schemas.openxmlformats.org/officeDocument/2006/relationships/image" Target="../media/image86.jpeg"/><Relationship Id="rId4" Type="http://schemas.openxmlformats.org/officeDocument/2006/relationships/image" Target="../media/image85.jpeg"/></Relationships>
</file>

<file path=ppt/slides/_rels/slide11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95.xml"/></Relationships>
</file>

<file path=ppt/slides/_rels/slide114.xml.rels><?xml version="1.0" encoding="UTF-8" standalone="yes"?>
<Relationships xmlns="http://schemas.openxmlformats.org/package/2006/relationships"><Relationship Id="rId3" Type="http://schemas.openxmlformats.org/officeDocument/2006/relationships/hyperlink" Target="mailto:rainer.schellhaas@giz.de" TargetMode="External"/><Relationship Id="rId2" Type="http://schemas.openxmlformats.org/officeDocument/2006/relationships/notesSlide" Target="../notesSlides/notesSlide22.xml"/><Relationship Id="rId1" Type="http://schemas.openxmlformats.org/officeDocument/2006/relationships/slideLayout" Target="../slideLayouts/slideLayout96.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hyperlink" Target="http://www.bioenergy-serbia.rs/" TargetMode="External"/></Relationships>
</file>

<file path=ppt/slides/_rels/slide11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3.xml"/><Relationship Id="rId1" Type="http://schemas.openxmlformats.org/officeDocument/2006/relationships/slideLayout" Target="../slideLayouts/slideLayout109.xml"/><Relationship Id="rId5" Type="http://schemas.openxmlformats.org/officeDocument/2006/relationships/image" Target="../media/image92.png"/><Relationship Id="rId4" Type="http://schemas.openxmlformats.org/officeDocument/2006/relationships/image" Target="../media/image59.jpe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17.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6.jpeg"/><Relationship Id="rId2" Type="http://schemas.openxmlformats.org/officeDocument/2006/relationships/notesSlide" Target="../notesSlides/notesSlide24.xml"/><Relationship Id="rId1" Type="http://schemas.openxmlformats.org/officeDocument/2006/relationships/slideLayout" Target="../slideLayouts/slideLayout108.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61.jpeg"/></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9.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4.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7.jpeg"/><Relationship Id="rId1" Type="http://schemas.openxmlformats.org/officeDocument/2006/relationships/slideLayout" Target="../slideLayouts/slideLayout12.xml"/><Relationship Id="rId5" Type="http://schemas.openxmlformats.org/officeDocument/2006/relationships/image" Target="../media/image23.jpeg"/><Relationship Id="rId4" Type="http://schemas.openxmlformats.org/officeDocument/2006/relationships/image" Target="../media/image22.png"/></Relationships>
</file>

<file path=ppt/slides/_rels/slide12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7.xml"/><Relationship Id="rId1" Type="http://schemas.openxmlformats.org/officeDocument/2006/relationships/slideLayout" Target="../slideLayouts/slideLayout109.xml"/></Relationships>
</file>

<file path=ppt/slides/_rels/slide12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09.xml"/></Relationships>
</file>

<file path=ppt/slides/_rels/slide12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8.xml"/><Relationship Id="rId1" Type="http://schemas.openxmlformats.org/officeDocument/2006/relationships/slideLayout" Target="../slideLayouts/slideLayout114.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2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109.xml"/><Relationship Id="rId4" Type="http://schemas.openxmlformats.org/officeDocument/2006/relationships/image" Target="../media/image101.jpeg"/></Relationships>
</file>

<file path=ppt/slides/_rels/slide125.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09.xml"/></Relationships>
</file>

<file path=ppt/slides/_rels/slide12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9.xml"/><Relationship Id="rId1" Type="http://schemas.openxmlformats.org/officeDocument/2006/relationships/slideLayout" Target="../slideLayouts/slideLayout109.xml"/><Relationship Id="rId4" Type="http://schemas.openxmlformats.org/officeDocument/2006/relationships/image" Target="../media/image102.jpeg"/></Relationships>
</file>

<file path=ppt/slides/_rels/slide127.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09.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29.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image" Target="../media/image104.jpeg"/><Relationship Id="rId7" Type="http://schemas.openxmlformats.org/officeDocument/2006/relationships/image" Target="../media/image108.jpeg"/><Relationship Id="rId12" Type="http://schemas.openxmlformats.org/officeDocument/2006/relationships/image" Target="../media/image99.jpeg"/><Relationship Id="rId2" Type="http://schemas.openxmlformats.org/officeDocument/2006/relationships/image" Target="../media/image103.jpeg"/><Relationship Id="rId1" Type="http://schemas.openxmlformats.org/officeDocument/2006/relationships/slideLayout" Target="../slideLayouts/slideLayout109.xml"/><Relationship Id="rId6" Type="http://schemas.openxmlformats.org/officeDocument/2006/relationships/image" Target="../media/image107.jpeg"/><Relationship Id="rId11" Type="http://schemas.openxmlformats.org/officeDocument/2006/relationships/image" Target="../media/image112.jpeg"/><Relationship Id="rId5" Type="http://schemas.openxmlformats.org/officeDocument/2006/relationships/image" Target="../media/image106.jpeg"/><Relationship Id="rId10" Type="http://schemas.openxmlformats.org/officeDocument/2006/relationships/image" Target="../media/image111.jpeg"/><Relationship Id="rId4" Type="http://schemas.openxmlformats.org/officeDocument/2006/relationships/image" Target="../media/image105.jpeg"/><Relationship Id="rId9" Type="http://schemas.openxmlformats.org/officeDocument/2006/relationships/image" Target="../media/image110.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 Id="rId4" Type="http://schemas.openxmlformats.org/officeDocument/2006/relationships/image" Target="../media/image23.jpeg"/></Relationships>
</file>

<file path=ppt/slides/_rels/slide13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png"/><Relationship Id="rId1" Type="http://schemas.openxmlformats.org/officeDocument/2006/relationships/slideLayout" Target="../slideLayouts/slideLayout114.xml"/><Relationship Id="rId4" Type="http://schemas.openxmlformats.org/officeDocument/2006/relationships/image" Target="../media/image115.jpeg"/></Relationships>
</file>

<file path=ppt/slides/_rels/slide131.xml.rels><?xml version="1.0" encoding="UTF-8" standalone="yes"?>
<Relationships xmlns="http://schemas.openxmlformats.org/package/2006/relationships"><Relationship Id="rId3" Type="http://schemas.openxmlformats.org/officeDocument/2006/relationships/image" Target="../media/image116.emf"/><Relationship Id="rId2" Type="http://schemas.openxmlformats.org/officeDocument/2006/relationships/image" Target="../media/image99.jpeg"/><Relationship Id="rId1" Type="http://schemas.openxmlformats.org/officeDocument/2006/relationships/slideLayout" Target="../slideLayouts/slideLayout109.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33.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image" Target="../media/image104.jpeg"/><Relationship Id="rId7" Type="http://schemas.openxmlformats.org/officeDocument/2006/relationships/image" Target="../media/image108.jpeg"/><Relationship Id="rId12" Type="http://schemas.openxmlformats.org/officeDocument/2006/relationships/image" Target="../media/image99.jpeg"/><Relationship Id="rId2" Type="http://schemas.openxmlformats.org/officeDocument/2006/relationships/image" Target="../media/image103.jpeg"/><Relationship Id="rId1" Type="http://schemas.openxmlformats.org/officeDocument/2006/relationships/slideLayout" Target="../slideLayouts/slideLayout109.xml"/><Relationship Id="rId6" Type="http://schemas.openxmlformats.org/officeDocument/2006/relationships/image" Target="../media/image107.jpeg"/><Relationship Id="rId11" Type="http://schemas.openxmlformats.org/officeDocument/2006/relationships/image" Target="../media/image112.jpeg"/><Relationship Id="rId5" Type="http://schemas.openxmlformats.org/officeDocument/2006/relationships/image" Target="../media/image106.jpeg"/><Relationship Id="rId10" Type="http://schemas.openxmlformats.org/officeDocument/2006/relationships/image" Target="../media/image111.jpeg"/><Relationship Id="rId4" Type="http://schemas.openxmlformats.org/officeDocument/2006/relationships/image" Target="../media/image105.jpeg"/><Relationship Id="rId9" Type="http://schemas.openxmlformats.org/officeDocument/2006/relationships/image" Target="../media/image110.png"/></Relationships>
</file>

<file path=ppt/slides/_rels/slide134.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7.png"/><Relationship Id="rId7" Type="http://schemas.openxmlformats.org/officeDocument/2006/relationships/image" Target="../media/image121.gif"/><Relationship Id="rId12" Type="http://schemas.openxmlformats.org/officeDocument/2006/relationships/image" Target="../media/image125.png"/><Relationship Id="rId2" Type="http://schemas.openxmlformats.org/officeDocument/2006/relationships/notesSlide" Target="../notesSlides/notesSlide30.xml"/><Relationship Id="rId1" Type="http://schemas.openxmlformats.org/officeDocument/2006/relationships/slideLayout" Target="../slideLayouts/slideLayout115.xml"/><Relationship Id="rId6" Type="http://schemas.openxmlformats.org/officeDocument/2006/relationships/image" Target="../media/image120.jpeg"/><Relationship Id="rId11" Type="http://schemas.openxmlformats.org/officeDocument/2006/relationships/image" Target="../media/image124.png"/><Relationship Id="rId5" Type="http://schemas.openxmlformats.org/officeDocument/2006/relationships/image" Target="../media/image119.jpeg"/><Relationship Id="rId10" Type="http://schemas.openxmlformats.org/officeDocument/2006/relationships/image" Target="../media/image123.png"/><Relationship Id="rId4" Type="http://schemas.openxmlformats.org/officeDocument/2006/relationships/image" Target="../media/image118.jpeg"/><Relationship Id="rId9" Type="http://schemas.microsoft.com/office/2007/relationships/hdphoto" Target="../media/hdphoto1.wdp"/></Relationships>
</file>

<file path=ppt/slides/_rels/slide135.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27.jpeg"/><Relationship Id="rId7" Type="http://schemas.openxmlformats.org/officeDocument/2006/relationships/image" Target="../media/image131.jpeg"/><Relationship Id="rId2" Type="http://schemas.openxmlformats.org/officeDocument/2006/relationships/image" Target="../media/image126.jpeg"/><Relationship Id="rId1" Type="http://schemas.openxmlformats.org/officeDocument/2006/relationships/slideLayout" Target="../slideLayouts/slideLayout115.xml"/><Relationship Id="rId6" Type="http://schemas.openxmlformats.org/officeDocument/2006/relationships/image" Target="../media/image130.jpeg"/><Relationship Id="rId5" Type="http://schemas.openxmlformats.org/officeDocument/2006/relationships/image" Target="../media/image129.jpeg"/><Relationship Id="rId4" Type="http://schemas.openxmlformats.org/officeDocument/2006/relationships/image" Target="../media/image128.jpeg"/><Relationship Id="rId9" Type="http://schemas.microsoft.com/office/2007/relationships/hdphoto" Target="../media/hdphoto2.wdp"/></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9.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9.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9.xml"/></Relationships>
</file>

<file path=ppt/slides/_rels/slide139.xml.rels><?xml version="1.0" encoding="UTF-8" standalone="yes"?>
<Relationships xmlns="http://schemas.openxmlformats.org/package/2006/relationships"><Relationship Id="rId3" Type="http://schemas.openxmlformats.org/officeDocument/2006/relationships/hyperlink" Target="mailto:milica.vukadinovic@giz.de" TargetMode="External"/><Relationship Id="rId2" Type="http://schemas.openxmlformats.org/officeDocument/2006/relationships/notesSlide" Target="../notesSlides/notesSlide34.xml"/><Relationship Id="rId1" Type="http://schemas.openxmlformats.org/officeDocument/2006/relationships/slideLayout" Target="../slideLayouts/slideLayout109.xml"/><Relationship Id="rId6" Type="http://schemas.openxmlformats.org/officeDocument/2006/relationships/hyperlink" Target="http://www.bioenergy-serbia.rs/" TargetMode="External"/><Relationship Id="rId5" Type="http://schemas.openxmlformats.org/officeDocument/2006/relationships/hyperlink" Target="mailto:marijana.nikolic@giz.de" TargetMode="External"/><Relationship Id="rId4" Type="http://schemas.openxmlformats.org/officeDocument/2006/relationships/hyperlink" Target="mailto:ivana.nikolic@giz.de"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 Id="rId5" Type="http://schemas.openxmlformats.org/officeDocument/2006/relationships/image" Target="../media/image28.jpeg"/><Relationship Id="rId4" Type="http://schemas.openxmlformats.org/officeDocument/2006/relationships/image" Target="../media/image23.jpeg"/></Relationships>
</file>

<file path=ppt/slides/_rels/slide140.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8.xml"/></Relationships>
</file>

<file path=ppt/slides/_rels/slide141.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62.xml"/></Relationships>
</file>

<file path=ppt/slides/_rels/slide14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slideLayout" Target="../slideLayouts/slideLayout63.xml"/><Relationship Id="rId1" Type="http://schemas.openxmlformats.org/officeDocument/2006/relationships/themeOverride" Target="../theme/themeOverride1.xml"/><Relationship Id="rId4" Type="http://schemas.openxmlformats.org/officeDocument/2006/relationships/image" Target="../media/image135.jpeg"/></Relationships>
</file>

<file path=ppt/slides/_rels/slide143.xml.rels><?xml version="1.0" encoding="UTF-8" standalone="yes"?>
<Relationships xmlns="http://schemas.openxmlformats.org/package/2006/relationships"><Relationship Id="rId3" Type="http://schemas.openxmlformats.org/officeDocument/2006/relationships/image" Target="../media/image136.gif"/><Relationship Id="rId2" Type="http://schemas.openxmlformats.org/officeDocument/2006/relationships/slideLayout" Target="../slideLayouts/slideLayout63.xml"/><Relationship Id="rId1" Type="http://schemas.openxmlformats.org/officeDocument/2006/relationships/themeOverride" Target="../theme/themeOverride2.xml"/><Relationship Id="rId6" Type="http://schemas.openxmlformats.org/officeDocument/2006/relationships/image" Target="../media/image139.jpeg"/><Relationship Id="rId5" Type="http://schemas.openxmlformats.org/officeDocument/2006/relationships/image" Target="../media/image138.jpeg"/><Relationship Id="rId4" Type="http://schemas.openxmlformats.org/officeDocument/2006/relationships/image" Target="../media/image137.jpeg"/></Relationships>
</file>

<file path=ppt/slides/_rels/slide144.xml.rels><?xml version="1.0" encoding="UTF-8" standalone="yes"?>
<Relationships xmlns="http://schemas.openxmlformats.org/package/2006/relationships"><Relationship Id="rId2" Type="http://schemas.openxmlformats.org/officeDocument/2006/relationships/slideLayout" Target="../slideLayouts/slideLayout63.xml"/><Relationship Id="rId1" Type="http://schemas.openxmlformats.org/officeDocument/2006/relationships/themeOverride" Target="../theme/themeOverride3.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46.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63.xml"/></Relationships>
</file>

<file path=ppt/slides/_rels/slide14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63.xml"/><Relationship Id="rId4" Type="http://schemas.openxmlformats.org/officeDocument/2006/relationships/image" Target="../media/image143.png"/></Relationships>
</file>

<file path=ppt/slides/_rels/slide148.xml.rels><?xml version="1.0" encoding="UTF-8" standalone="yes"?>
<Relationships xmlns="http://schemas.openxmlformats.org/package/2006/relationships"><Relationship Id="rId2" Type="http://schemas.openxmlformats.org/officeDocument/2006/relationships/image" Target="../media/image136.gif"/><Relationship Id="rId1" Type="http://schemas.openxmlformats.org/officeDocument/2006/relationships/slideLayout" Target="../slideLayouts/slideLayout65.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9.jpg"/><Relationship Id="rId1" Type="http://schemas.openxmlformats.org/officeDocument/2006/relationships/slideLayout" Target="../slideLayouts/slideLayout12.xml"/><Relationship Id="rId5" Type="http://schemas.openxmlformats.org/officeDocument/2006/relationships/image" Target="../media/image23.jpeg"/><Relationship Id="rId4" Type="http://schemas.openxmlformats.org/officeDocument/2006/relationships/image" Target="../media/image22.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51.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63.xml"/></Relationships>
</file>

<file path=ppt/slides/_rels/slide152.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63.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54.xml.rels><?xml version="1.0" encoding="UTF-8" standalone="yes"?>
<Relationships xmlns="http://schemas.openxmlformats.org/package/2006/relationships"><Relationship Id="rId2" Type="http://schemas.openxmlformats.org/officeDocument/2006/relationships/hyperlink" Target="#_ftnref1"/><Relationship Id="rId1" Type="http://schemas.openxmlformats.org/officeDocument/2006/relationships/slideLayout" Target="../slideLayouts/slideLayout67.xml"/></Relationships>
</file>

<file path=ppt/slides/_rels/slide155.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63.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57.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63.xml"/></Relationships>
</file>

<file path=ppt/slides/_rels/slide158.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63.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image" Target="../media/image23.jpe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63.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63.xml"/></Relationships>
</file>

<file path=ppt/slides/_rels/slide164.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8.xml"/></Relationships>
</file>

<file path=ppt/slides/_rels/slide165.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jpg"/><Relationship Id="rId1" Type="http://schemas.openxmlformats.org/officeDocument/2006/relationships/slideLayout" Target="../slideLayouts/slideLayout79.xml"/><Relationship Id="rId4" Type="http://schemas.openxmlformats.org/officeDocument/2006/relationships/image" Target="../media/image152.png"/></Relationships>
</file>

<file path=ppt/slides/_rels/slide166.xml.rels><?xml version="1.0" encoding="UTF-8" standalone="yes"?>
<Relationships xmlns="http://schemas.openxmlformats.org/package/2006/relationships"><Relationship Id="rId3" Type="http://schemas.openxmlformats.org/officeDocument/2006/relationships/image" Target="../media/image154.jpg"/><Relationship Id="rId2" Type="http://schemas.openxmlformats.org/officeDocument/2006/relationships/image" Target="../media/image153.png"/><Relationship Id="rId1" Type="http://schemas.openxmlformats.org/officeDocument/2006/relationships/slideLayout" Target="../slideLayouts/slideLayout79.xml"/><Relationship Id="rId4" Type="http://schemas.openxmlformats.org/officeDocument/2006/relationships/image" Target="../media/image155.jpg"/></Relationships>
</file>

<file path=ppt/slides/_rels/slide167.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79.xml"/><Relationship Id="rId4" Type="http://schemas.openxmlformats.org/officeDocument/2006/relationships/image" Target="../media/image158.jpg"/></Relationships>
</file>

<file path=ppt/slides/_rels/slide168.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79.xml"/><Relationship Id="rId4" Type="http://schemas.openxmlformats.org/officeDocument/2006/relationships/image" Target="../media/image161.jp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image" Target="../media/image23.jpe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72.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79.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image" Target="../media/image23.jpe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8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9.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8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9.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 Id="rId5" Type="http://schemas.openxmlformats.org/officeDocument/2006/relationships/image" Target="../media/image31.emf"/><Relationship Id="rId4" Type="http://schemas.openxmlformats.org/officeDocument/2006/relationships/image" Target="../media/image23.jpeg"/></Relationships>
</file>

<file path=ppt/slides/_rels/slide19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9.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98.xml.rels><?xml version="1.0" encoding="UTF-8" standalone="yes"?>
<Relationships xmlns="http://schemas.openxmlformats.org/package/2006/relationships"><Relationship Id="rId2" Type="http://schemas.openxmlformats.org/officeDocument/2006/relationships/image" Target="../media/image163.jpg"/><Relationship Id="rId1" Type="http://schemas.openxmlformats.org/officeDocument/2006/relationships/slideLayout" Target="../slideLayouts/slideLayout79.xml"/></Relationships>
</file>

<file path=ppt/slides/_rels/slide199.xml.rels><?xml version="1.0" encoding="UTF-8" standalone="yes"?>
<Relationships xmlns="http://schemas.openxmlformats.org/package/2006/relationships"><Relationship Id="rId2" Type="http://schemas.openxmlformats.org/officeDocument/2006/relationships/image" Target="../media/image164.jpg"/><Relationship Id="rId1" Type="http://schemas.openxmlformats.org/officeDocument/2006/relationships/slideLayout" Target="../slideLayouts/slideLayout82.xml"/></Relationships>
</file>

<file path=ppt/slides/_rels/slide2.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 Id="rId4" Type="http://schemas.openxmlformats.org/officeDocument/2006/relationships/image" Target="../media/image23.jpeg"/></Relationships>
</file>

<file path=ppt/slides/_rels/slide200.xml.rels><?xml version="1.0" encoding="UTF-8" standalone="yes"?>
<Relationships xmlns="http://schemas.openxmlformats.org/package/2006/relationships"><Relationship Id="rId2" Type="http://schemas.openxmlformats.org/officeDocument/2006/relationships/image" Target="../media/image165.jpg"/><Relationship Id="rId1" Type="http://schemas.openxmlformats.org/officeDocument/2006/relationships/slideLayout" Target="../slideLayouts/slideLayout82.xml"/></Relationships>
</file>

<file path=ppt/slides/_rels/slide201.xml.rels><?xml version="1.0" encoding="UTF-8" standalone="yes"?>
<Relationships xmlns="http://schemas.openxmlformats.org/package/2006/relationships"><Relationship Id="rId2" Type="http://schemas.openxmlformats.org/officeDocument/2006/relationships/image" Target="../media/image166.jpg"/><Relationship Id="rId1" Type="http://schemas.openxmlformats.org/officeDocument/2006/relationships/slideLayout" Target="../slideLayouts/slideLayout82.xml"/></Relationships>
</file>

<file path=ppt/slides/_rels/slide202.xml.rels><?xml version="1.0" encoding="UTF-8" standalone="yes"?>
<Relationships xmlns="http://schemas.openxmlformats.org/package/2006/relationships"><Relationship Id="rId2" Type="http://schemas.openxmlformats.org/officeDocument/2006/relationships/image" Target="../media/image167.jpg"/><Relationship Id="rId1" Type="http://schemas.openxmlformats.org/officeDocument/2006/relationships/slideLayout" Target="../slideLayouts/slideLayout82.xml"/></Relationships>
</file>

<file path=ppt/slides/_rels/slide203.xml.rels><?xml version="1.0" encoding="UTF-8" standalone="yes"?>
<Relationships xmlns="http://schemas.openxmlformats.org/package/2006/relationships"><Relationship Id="rId3" Type="http://schemas.openxmlformats.org/officeDocument/2006/relationships/image" Target="../media/image169.jpg"/><Relationship Id="rId2" Type="http://schemas.openxmlformats.org/officeDocument/2006/relationships/image" Target="../media/image168.jpg"/><Relationship Id="rId1" Type="http://schemas.openxmlformats.org/officeDocument/2006/relationships/slideLayout" Target="../slideLayouts/slideLayout79.xml"/></Relationships>
</file>

<file path=ppt/slides/_rels/slide204.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79.xml"/></Relationships>
</file>

<file path=ppt/slides/_rels/slide205.xml.rels><?xml version="1.0" encoding="UTF-8" standalone="yes"?>
<Relationships xmlns="http://schemas.openxmlformats.org/package/2006/relationships"><Relationship Id="rId2" Type="http://schemas.openxmlformats.org/officeDocument/2006/relationships/image" Target="../media/image171.jpg"/><Relationship Id="rId1" Type="http://schemas.openxmlformats.org/officeDocument/2006/relationships/slideLayout" Target="../slideLayouts/slideLayout82.xml"/></Relationships>
</file>

<file path=ppt/slides/_rels/slide206.xml.rels><?xml version="1.0" encoding="UTF-8" standalone="yes"?>
<Relationships xmlns="http://schemas.openxmlformats.org/package/2006/relationships"><Relationship Id="rId3" Type="http://schemas.openxmlformats.org/officeDocument/2006/relationships/hyperlink" Target="mailto:sasao@uns.ac.rs" TargetMode="External"/><Relationship Id="rId2" Type="http://schemas.openxmlformats.org/officeDocument/2006/relationships/image" Target="../media/image10.png"/><Relationship Id="rId1" Type="http://schemas.openxmlformats.org/officeDocument/2006/relationships/slideLayout" Target="../slideLayouts/slideLayout82.xml"/><Relationship Id="rId4" Type="http://schemas.openxmlformats.org/officeDocument/2006/relationships/image" Target="../media/image172.png"/></Relationships>
</file>

<file path=ppt/slides/_rels/slide20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8.xml"/></Relationships>
</file>

<file path=ppt/slides/_rels/slide208.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8.xml"/></Relationships>
</file>

<file path=ppt/slides/_rels/slide209.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35.xml"/><Relationship Id="rId1" Type="http://schemas.openxmlformats.org/officeDocument/2006/relationships/slideLayout" Target="../slideLayouts/slideLayout25.xml"/><Relationship Id="rId4" Type="http://schemas.openxmlformats.org/officeDocument/2006/relationships/image" Target="../media/image174.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 Id="rId4" Type="http://schemas.openxmlformats.org/officeDocument/2006/relationships/image" Target="../media/image23.jpeg"/></Relationships>
</file>

<file path=ppt/slides/_rels/slide210.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6.xml"/></Relationships>
</file>

<file path=ppt/slides/_rels/slide211.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chart" Target="../charts/chart13.xml"/><Relationship Id="rId1" Type="http://schemas.openxmlformats.org/officeDocument/2006/relationships/slideLayout" Target="../slideLayouts/slideLayout26.xml"/></Relationships>
</file>

<file path=ppt/slides/_rels/slide212.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chart" Target="../charts/chart14.xml"/><Relationship Id="rId1" Type="http://schemas.openxmlformats.org/officeDocument/2006/relationships/slideLayout" Target="../slideLayouts/slideLayout26.xml"/></Relationships>
</file>

<file path=ppt/slides/_rels/slide2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4.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26.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17.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hyperlink" Target="http://engineeredtoexcel.com/wp-content/uploads/2013/04/3.jpg" TargetMode="External"/><Relationship Id="rId1" Type="http://schemas.openxmlformats.org/officeDocument/2006/relationships/slideLayout" Target="../slideLayouts/slideLayout26.xml"/><Relationship Id="rId4" Type="http://schemas.openxmlformats.org/officeDocument/2006/relationships/image" Target="../media/image180.png"/></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19.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28.xml"/><Relationship Id="rId5" Type="http://schemas.openxmlformats.org/officeDocument/2006/relationships/image" Target="../media/image176.png"/><Relationship Id="rId4" Type="http://schemas.openxmlformats.org/officeDocument/2006/relationships/image" Target="../media/image183.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 Id="rId4" Type="http://schemas.openxmlformats.org/officeDocument/2006/relationships/image" Target="../media/image23.jpeg"/></Relationships>
</file>

<file path=ppt/slides/_rels/slide220.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29.xml"/><Relationship Id="rId4" Type="http://schemas.openxmlformats.org/officeDocument/2006/relationships/image" Target="../media/image176.png"/></Relationships>
</file>

<file path=ppt/slides/_rels/slide221.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chart" Target="../charts/chart15.xml"/><Relationship Id="rId1" Type="http://schemas.openxmlformats.org/officeDocument/2006/relationships/slideLayout" Target="../slideLayouts/slideLayout26.xml"/></Relationships>
</file>

<file path=ppt/slides/_rels/slide222.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chart" Target="../charts/chart16.xml"/><Relationship Id="rId1" Type="http://schemas.openxmlformats.org/officeDocument/2006/relationships/slideLayout" Target="../slideLayouts/slideLayout26.xml"/></Relationships>
</file>

<file path=ppt/slides/_rels/slide223.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26.xml"/></Relationships>
</file>

<file path=ppt/slides/_rels/slide224.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26.xml"/></Relationships>
</file>

<file path=ppt/slides/_rels/slide225.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26.xml"/></Relationships>
</file>

<file path=ppt/slides/_rels/slide226.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26.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28.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89.png"/><Relationship Id="rId2" Type="http://schemas.openxmlformats.org/officeDocument/2006/relationships/diagramData" Target="../diagrams/data2.xml"/><Relationship Id="rId1" Type="http://schemas.openxmlformats.org/officeDocument/2006/relationships/slideLayout" Target="../slideLayouts/slideLayout2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29.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 Id="rId4" Type="http://schemas.openxmlformats.org/officeDocument/2006/relationships/image" Target="../media/image23.jpeg"/></Relationships>
</file>

<file path=ppt/slides/_rels/slide230.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8.xml"/></Relationships>
</file>

<file path=ppt/slides/_rels/slide231.xml.rels><?xml version="1.0" encoding="UTF-8" standalone="yes"?>
<Relationships xmlns="http://schemas.openxmlformats.org/package/2006/relationships"><Relationship Id="rId2" Type="http://schemas.openxmlformats.org/officeDocument/2006/relationships/image" Target="../media/image192.jpg"/><Relationship Id="rId1" Type="http://schemas.openxmlformats.org/officeDocument/2006/relationships/slideLayout" Target="../slideLayouts/slideLayout18.xml"/></Relationships>
</file>

<file path=ppt/slides/_rels/slide232.xml.rels><?xml version="1.0" encoding="UTF-8" standalone="yes"?>
<Relationships xmlns="http://schemas.openxmlformats.org/package/2006/relationships"><Relationship Id="rId2" Type="http://schemas.openxmlformats.org/officeDocument/2006/relationships/image" Target="../media/image193.jpg"/><Relationship Id="rId1" Type="http://schemas.openxmlformats.org/officeDocument/2006/relationships/slideLayout" Target="../slideLayouts/slideLayout18.xml"/></Relationships>
</file>

<file path=ppt/slides/_rels/slide233.xml.rels><?xml version="1.0" encoding="UTF-8" standalone="yes"?>
<Relationships xmlns="http://schemas.openxmlformats.org/package/2006/relationships"><Relationship Id="rId2" Type="http://schemas.openxmlformats.org/officeDocument/2006/relationships/image" Target="../media/image194.jpg"/><Relationship Id="rId1" Type="http://schemas.openxmlformats.org/officeDocument/2006/relationships/slideLayout" Target="../slideLayouts/slideLayout18.xml"/></Relationships>
</file>

<file path=ppt/slides/_rels/slide234.xml.rels><?xml version="1.0" encoding="UTF-8" standalone="yes"?>
<Relationships xmlns="http://schemas.openxmlformats.org/package/2006/relationships"><Relationship Id="rId2" Type="http://schemas.openxmlformats.org/officeDocument/2006/relationships/image" Target="../media/image195.jpg"/><Relationship Id="rId1" Type="http://schemas.openxmlformats.org/officeDocument/2006/relationships/slideLayout" Target="../slideLayouts/slideLayout18.xml"/></Relationships>
</file>

<file path=ppt/slides/_rels/slide235.xml.rels><?xml version="1.0" encoding="UTF-8" standalone="yes"?>
<Relationships xmlns="http://schemas.openxmlformats.org/package/2006/relationships"><Relationship Id="rId3" Type="http://schemas.openxmlformats.org/officeDocument/2006/relationships/image" Target="../media/image197.jpg"/><Relationship Id="rId2" Type="http://schemas.openxmlformats.org/officeDocument/2006/relationships/image" Target="../media/image196.jpg"/><Relationship Id="rId1" Type="http://schemas.openxmlformats.org/officeDocument/2006/relationships/slideLayout" Target="../slideLayouts/slideLayout18.xml"/></Relationships>
</file>

<file path=ppt/slides/_rels/slide236.xml.rels><?xml version="1.0" encoding="UTF-8" standalone="yes"?>
<Relationships xmlns="http://schemas.openxmlformats.org/package/2006/relationships"><Relationship Id="rId2" Type="http://schemas.openxmlformats.org/officeDocument/2006/relationships/image" Target="../media/image198.jpg"/><Relationship Id="rId1" Type="http://schemas.openxmlformats.org/officeDocument/2006/relationships/slideLayout" Target="../slideLayouts/slideLayout18.xml"/></Relationships>
</file>

<file path=ppt/slides/_rels/slide237.xml.rels><?xml version="1.0" encoding="UTF-8" standalone="yes"?>
<Relationships xmlns="http://schemas.openxmlformats.org/package/2006/relationships"><Relationship Id="rId2" Type="http://schemas.openxmlformats.org/officeDocument/2006/relationships/image" Target="../media/image199.jpg"/><Relationship Id="rId1" Type="http://schemas.openxmlformats.org/officeDocument/2006/relationships/slideLayout" Target="../slideLayouts/slideLayout18.xml"/></Relationships>
</file>

<file path=ppt/slides/_rels/slide238.xml.rels><?xml version="1.0" encoding="UTF-8" standalone="yes"?>
<Relationships xmlns="http://schemas.openxmlformats.org/package/2006/relationships"><Relationship Id="rId2" Type="http://schemas.openxmlformats.org/officeDocument/2006/relationships/image" Target="../media/image200.jpg"/><Relationship Id="rId1" Type="http://schemas.openxmlformats.org/officeDocument/2006/relationships/slideLayout" Target="../slideLayouts/slideLayout18.xml"/></Relationships>
</file>

<file path=ppt/slides/_rels/slide239.xml.rels><?xml version="1.0" encoding="UTF-8" standalone="yes"?>
<Relationships xmlns="http://schemas.openxmlformats.org/package/2006/relationships"><Relationship Id="rId2" Type="http://schemas.openxmlformats.org/officeDocument/2006/relationships/image" Target="../media/image201.jp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 Id="rId4" Type="http://schemas.openxmlformats.org/officeDocument/2006/relationships/image" Target="../media/image23.jpeg"/></Relationships>
</file>

<file path=ppt/slides/_rels/slide240.xml.rels><?xml version="1.0" encoding="UTF-8" standalone="yes"?>
<Relationships xmlns="http://schemas.openxmlformats.org/package/2006/relationships"><Relationship Id="rId2" Type="http://schemas.openxmlformats.org/officeDocument/2006/relationships/image" Target="../media/image202.jpg"/><Relationship Id="rId1" Type="http://schemas.openxmlformats.org/officeDocument/2006/relationships/slideLayout" Target="../slideLayouts/slideLayout18.xml"/></Relationships>
</file>

<file path=ppt/slides/_rels/slide241.xml.rels><?xml version="1.0" encoding="UTF-8" standalone="yes"?>
<Relationships xmlns="http://schemas.openxmlformats.org/package/2006/relationships"><Relationship Id="rId2" Type="http://schemas.openxmlformats.org/officeDocument/2006/relationships/image" Target="../media/image203.jpg"/><Relationship Id="rId1" Type="http://schemas.openxmlformats.org/officeDocument/2006/relationships/slideLayout" Target="../slideLayouts/slideLayout18.xml"/></Relationships>
</file>

<file path=ppt/slides/_rels/slide242.xml.rels><?xml version="1.0" encoding="UTF-8" standalone="yes"?>
<Relationships xmlns="http://schemas.openxmlformats.org/package/2006/relationships"><Relationship Id="rId2" Type="http://schemas.openxmlformats.org/officeDocument/2006/relationships/image" Target="../media/image204.jpg"/><Relationship Id="rId1" Type="http://schemas.openxmlformats.org/officeDocument/2006/relationships/slideLayout" Target="../slideLayouts/slideLayout18.xml"/></Relationships>
</file>

<file path=ppt/slides/_rels/slide243.xml.rels><?xml version="1.0" encoding="UTF-8" standalone="yes"?>
<Relationships xmlns="http://schemas.openxmlformats.org/package/2006/relationships"><Relationship Id="rId2" Type="http://schemas.openxmlformats.org/officeDocument/2006/relationships/image" Target="../media/image205.jpg"/><Relationship Id="rId1" Type="http://schemas.openxmlformats.org/officeDocument/2006/relationships/slideLayout" Target="../slideLayouts/slideLayout18.xml"/></Relationships>
</file>

<file path=ppt/slides/_rels/slide244.xml.rels><?xml version="1.0" encoding="UTF-8" standalone="yes"?>
<Relationships xmlns="http://schemas.openxmlformats.org/package/2006/relationships"><Relationship Id="rId2" Type="http://schemas.openxmlformats.org/officeDocument/2006/relationships/image" Target="../media/image206.jpg"/><Relationship Id="rId1" Type="http://schemas.openxmlformats.org/officeDocument/2006/relationships/slideLayout" Target="../slideLayouts/slideLayout18.xml"/></Relationships>
</file>

<file path=ppt/slides/_rels/slide245.xml.rels><?xml version="1.0" encoding="UTF-8" standalone="yes"?>
<Relationships xmlns="http://schemas.openxmlformats.org/package/2006/relationships"><Relationship Id="rId2" Type="http://schemas.openxmlformats.org/officeDocument/2006/relationships/image" Target="../media/image207.jpg"/><Relationship Id="rId1" Type="http://schemas.openxmlformats.org/officeDocument/2006/relationships/slideLayout" Target="../slideLayouts/slideLayout18.xml"/></Relationships>
</file>

<file path=ppt/slides/_rels/slide246.xml.rels><?xml version="1.0" encoding="UTF-8" standalone="yes"?>
<Relationships xmlns="http://schemas.openxmlformats.org/package/2006/relationships"><Relationship Id="rId2" Type="http://schemas.openxmlformats.org/officeDocument/2006/relationships/image" Target="../media/image208.jpg"/><Relationship Id="rId1" Type="http://schemas.openxmlformats.org/officeDocument/2006/relationships/slideLayout" Target="../slideLayouts/slideLayout18.xml"/></Relationships>
</file>

<file path=ppt/slides/_rels/slide247.xml.rels><?xml version="1.0" encoding="UTF-8" standalone="yes"?>
<Relationships xmlns="http://schemas.openxmlformats.org/package/2006/relationships"><Relationship Id="rId2" Type="http://schemas.openxmlformats.org/officeDocument/2006/relationships/image" Target="../media/image209.jpg"/><Relationship Id="rId1" Type="http://schemas.openxmlformats.org/officeDocument/2006/relationships/slideLayout" Target="../slideLayouts/slideLayout18.xml"/></Relationships>
</file>

<file path=ppt/slides/_rels/slide248.xml.rels><?xml version="1.0" encoding="UTF-8" standalone="yes"?>
<Relationships xmlns="http://schemas.openxmlformats.org/package/2006/relationships"><Relationship Id="rId2" Type="http://schemas.openxmlformats.org/officeDocument/2006/relationships/image" Target="../media/image210.jpg"/><Relationship Id="rId1" Type="http://schemas.openxmlformats.org/officeDocument/2006/relationships/slideLayout" Target="../slideLayouts/slideLayout18.xml"/></Relationships>
</file>

<file path=ppt/slides/_rels/slide249.xml.rels><?xml version="1.0" encoding="UTF-8" standalone="yes"?>
<Relationships xmlns="http://schemas.openxmlformats.org/package/2006/relationships"><Relationship Id="rId2" Type="http://schemas.openxmlformats.org/officeDocument/2006/relationships/image" Target="../media/image211.jp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 Id="rId4" Type="http://schemas.openxmlformats.org/officeDocument/2006/relationships/image" Target="../media/image23.jpeg"/></Relationships>
</file>

<file path=ppt/slides/_rels/slide250.xml.rels><?xml version="1.0" encoding="UTF-8" standalone="yes"?>
<Relationships xmlns="http://schemas.openxmlformats.org/package/2006/relationships"><Relationship Id="rId2" Type="http://schemas.openxmlformats.org/officeDocument/2006/relationships/image" Target="../media/image212.jpg"/><Relationship Id="rId1" Type="http://schemas.openxmlformats.org/officeDocument/2006/relationships/slideLayout" Target="../slideLayouts/slideLayout18.xml"/></Relationships>
</file>

<file path=ppt/slides/_rels/slide251.xml.rels><?xml version="1.0" encoding="UTF-8" standalone="yes"?>
<Relationships xmlns="http://schemas.openxmlformats.org/package/2006/relationships"><Relationship Id="rId2" Type="http://schemas.openxmlformats.org/officeDocument/2006/relationships/image" Target="../media/image213.jpg"/><Relationship Id="rId1" Type="http://schemas.openxmlformats.org/officeDocument/2006/relationships/slideLayout" Target="../slideLayouts/slideLayout18.xml"/></Relationships>
</file>

<file path=ppt/slides/_rels/slide252.xml.rels><?xml version="1.0" encoding="UTF-8" standalone="yes"?>
<Relationships xmlns="http://schemas.openxmlformats.org/package/2006/relationships"><Relationship Id="rId2" Type="http://schemas.openxmlformats.org/officeDocument/2006/relationships/image" Target="../media/image214.jpg"/><Relationship Id="rId1" Type="http://schemas.openxmlformats.org/officeDocument/2006/relationships/slideLayout" Target="../slideLayouts/slideLayout18.xml"/></Relationships>
</file>

<file path=ppt/slides/_rels/slide253.xml.rels><?xml version="1.0" encoding="UTF-8" standalone="yes"?>
<Relationships xmlns="http://schemas.openxmlformats.org/package/2006/relationships"><Relationship Id="rId2" Type="http://schemas.openxmlformats.org/officeDocument/2006/relationships/image" Target="../media/image215.jpg"/><Relationship Id="rId1" Type="http://schemas.openxmlformats.org/officeDocument/2006/relationships/slideLayout" Target="../slideLayouts/slideLayout18.xml"/></Relationships>
</file>

<file path=ppt/slides/_rels/slide254.xml.rels><?xml version="1.0" encoding="UTF-8" standalone="yes"?>
<Relationships xmlns="http://schemas.openxmlformats.org/package/2006/relationships"><Relationship Id="rId2" Type="http://schemas.openxmlformats.org/officeDocument/2006/relationships/image" Target="../media/image216.jpg"/><Relationship Id="rId1" Type="http://schemas.openxmlformats.org/officeDocument/2006/relationships/slideLayout" Target="../slideLayouts/slideLayout18.xml"/></Relationships>
</file>

<file path=ppt/slides/_rels/slide255.xml.rels><?xml version="1.0" encoding="UTF-8" standalone="yes"?>
<Relationships xmlns="http://schemas.openxmlformats.org/package/2006/relationships"><Relationship Id="rId2" Type="http://schemas.openxmlformats.org/officeDocument/2006/relationships/image" Target="../media/image217.jpg"/><Relationship Id="rId1" Type="http://schemas.openxmlformats.org/officeDocument/2006/relationships/slideLayout" Target="../slideLayouts/slideLayout18.xml"/></Relationships>
</file>

<file path=ppt/slides/_rels/slide256.xml.rels><?xml version="1.0" encoding="UTF-8" standalone="yes"?>
<Relationships xmlns="http://schemas.openxmlformats.org/package/2006/relationships"><Relationship Id="rId2" Type="http://schemas.openxmlformats.org/officeDocument/2006/relationships/image" Target="../media/image218.jpg"/><Relationship Id="rId1" Type="http://schemas.openxmlformats.org/officeDocument/2006/relationships/slideLayout" Target="../slideLayouts/slideLayout18.xml"/></Relationships>
</file>

<file path=ppt/slides/_rels/slide257.xml.rels><?xml version="1.0" encoding="UTF-8" standalone="yes"?>
<Relationships xmlns="http://schemas.openxmlformats.org/package/2006/relationships"><Relationship Id="rId2" Type="http://schemas.openxmlformats.org/officeDocument/2006/relationships/image" Target="../media/image219.jpg"/><Relationship Id="rId1" Type="http://schemas.openxmlformats.org/officeDocument/2006/relationships/slideLayout" Target="../slideLayouts/slideLayout18.xml"/></Relationships>
</file>

<file path=ppt/slides/_rels/slide258.xml.rels><?xml version="1.0" encoding="UTF-8" standalone="yes"?>
<Relationships xmlns="http://schemas.openxmlformats.org/package/2006/relationships"><Relationship Id="rId2" Type="http://schemas.openxmlformats.org/officeDocument/2006/relationships/image" Target="../media/image220.jpg"/><Relationship Id="rId1" Type="http://schemas.openxmlformats.org/officeDocument/2006/relationships/slideLayout" Target="../slideLayouts/slideLayout18.xml"/></Relationships>
</file>

<file path=ppt/slides/_rels/slide259.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8.xml"/></Relationships>
</file>

<file path=ppt/slides/_rels/slide260.xml.rels><?xml version="1.0" encoding="UTF-8" standalone="yes"?>
<Relationships xmlns="http://schemas.openxmlformats.org/package/2006/relationships"><Relationship Id="rId3" Type="http://schemas.openxmlformats.org/officeDocument/2006/relationships/hyperlink" Target="http://www.propellets.at/" TargetMode="External"/><Relationship Id="rId2" Type="http://schemas.openxmlformats.org/officeDocument/2006/relationships/notesSlide" Target="../notesSlides/notesSlide36.xml"/><Relationship Id="rId1" Type="http://schemas.openxmlformats.org/officeDocument/2006/relationships/slideLayout" Target="../slideLayouts/slideLayout37.xml"/><Relationship Id="rId4" Type="http://schemas.openxmlformats.org/officeDocument/2006/relationships/image" Target="../media/image221.jpeg"/></Relationships>
</file>

<file path=ppt/slides/_rels/slide261.xml.rels><?xml version="1.0" encoding="UTF-8" standalone="yes"?>
<Relationships xmlns="http://schemas.openxmlformats.org/package/2006/relationships"><Relationship Id="rId2" Type="http://schemas.openxmlformats.org/officeDocument/2006/relationships/hyperlink" Target="http://www.propellets.at/" TargetMode="External"/><Relationship Id="rId1" Type="http://schemas.openxmlformats.org/officeDocument/2006/relationships/slideLayout" Target="../slideLayouts/slideLayout38.xml"/></Relationships>
</file>

<file path=ppt/slides/_rels/slide262.xml.rels><?xml version="1.0" encoding="UTF-8" standalone="yes"?>
<Relationships xmlns="http://schemas.openxmlformats.org/package/2006/relationships"><Relationship Id="rId3" Type="http://schemas.openxmlformats.org/officeDocument/2006/relationships/image" Target="../media/image223.tiff"/><Relationship Id="rId2" Type="http://schemas.openxmlformats.org/officeDocument/2006/relationships/image" Target="../media/image222.emf"/><Relationship Id="rId1" Type="http://schemas.openxmlformats.org/officeDocument/2006/relationships/slideLayout" Target="../slideLayouts/slideLayout38.xml"/><Relationship Id="rId4" Type="http://schemas.openxmlformats.org/officeDocument/2006/relationships/image" Target="../media/image224.tiff"/></Relationships>
</file>

<file path=ppt/slides/_rels/slide263.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37.xml"/><Relationship Id="rId1" Type="http://schemas.openxmlformats.org/officeDocument/2006/relationships/slideLayout" Target="../slideLayouts/slideLayout42.xml"/></Relationships>
</file>

<file path=ppt/slides/_rels/slide264.xml.rels><?xml version="1.0" encoding="UTF-8" standalone="yes"?>
<Relationships xmlns="http://schemas.openxmlformats.org/package/2006/relationships"><Relationship Id="rId2" Type="http://schemas.openxmlformats.org/officeDocument/2006/relationships/image" Target="../media/image226.tiff"/><Relationship Id="rId1" Type="http://schemas.openxmlformats.org/officeDocument/2006/relationships/slideLayout" Target="../slideLayouts/slideLayout38.xml"/></Relationships>
</file>

<file path=ppt/slides/_rels/slide265.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38.xml"/><Relationship Id="rId1" Type="http://schemas.openxmlformats.org/officeDocument/2006/relationships/slideLayout" Target="../slideLayouts/slideLayout38.xml"/><Relationship Id="rId4" Type="http://schemas.openxmlformats.org/officeDocument/2006/relationships/image" Target="../media/image228.png"/></Relationships>
</file>

<file path=ppt/slides/_rels/slide266.xml.rels><?xml version="1.0" encoding="UTF-8" standalone="yes"?>
<Relationships xmlns="http://schemas.openxmlformats.org/package/2006/relationships"><Relationship Id="rId2" Type="http://schemas.openxmlformats.org/officeDocument/2006/relationships/image" Target="../media/image229.emf"/><Relationship Id="rId1" Type="http://schemas.openxmlformats.org/officeDocument/2006/relationships/slideLayout" Target="../slideLayouts/slideLayout42.xml"/></Relationships>
</file>

<file path=ppt/slides/_rels/slide267.xml.rels><?xml version="1.0" encoding="UTF-8" standalone="yes"?>
<Relationships xmlns="http://schemas.openxmlformats.org/package/2006/relationships"><Relationship Id="rId2" Type="http://schemas.openxmlformats.org/officeDocument/2006/relationships/image" Target="../media/image230.emf"/><Relationship Id="rId1" Type="http://schemas.openxmlformats.org/officeDocument/2006/relationships/slideLayout" Target="../slideLayouts/slideLayout38.xml"/></Relationships>
</file>

<file path=ppt/slides/_rels/slide268.xml.rels><?xml version="1.0" encoding="UTF-8" standalone="yes"?>
<Relationships xmlns="http://schemas.openxmlformats.org/package/2006/relationships"><Relationship Id="rId2" Type="http://schemas.openxmlformats.org/officeDocument/2006/relationships/image" Target="../media/image231.emf"/><Relationship Id="rId1" Type="http://schemas.openxmlformats.org/officeDocument/2006/relationships/slideLayout" Target="../slideLayouts/slideLayout38.xml"/></Relationships>
</file>

<file path=ppt/slides/_rels/slide269.xml.rels><?xml version="1.0" encoding="UTF-8" standalone="yes"?>
<Relationships xmlns="http://schemas.openxmlformats.org/package/2006/relationships"><Relationship Id="rId2" Type="http://schemas.openxmlformats.org/officeDocument/2006/relationships/image" Target="../media/image232.emf"/><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7.xml"/></Relationships>
</file>

<file path=ppt/slides/_rels/slide270.xml.rels><?xml version="1.0" encoding="UTF-8" standalone="yes"?>
<Relationships xmlns="http://schemas.openxmlformats.org/package/2006/relationships"><Relationship Id="rId2" Type="http://schemas.openxmlformats.org/officeDocument/2006/relationships/image" Target="../media/image233.emf"/><Relationship Id="rId1" Type="http://schemas.openxmlformats.org/officeDocument/2006/relationships/slideLayout" Target="../slideLayouts/slideLayout38.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72.xml.rels><?xml version="1.0" encoding="UTF-8" standalone="yes"?>
<Relationships xmlns="http://schemas.openxmlformats.org/package/2006/relationships"><Relationship Id="rId2" Type="http://schemas.openxmlformats.org/officeDocument/2006/relationships/image" Target="../media/image234.emf"/><Relationship Id="rId1" Type="http://schemas.openxmlformats.org/officeDocument/2006/relationships/slideLayout" Target="../slideLayouts/slideLayout42.xml"/></Relationships>
</file>

<file path=ppt/slides/_rels/slide273.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image" Target="../media/image235.png"/><Relationship Id="rId1" Type="http://schemas.openxmlformats.org/officeDocument/2006/relationships/slideLayout" Target="../slideLayouts/slideLayout38.xml"/><Relationship Id="rId4" Type="http://schemas.openxmlformats.org/officeDocument/2006/relationships/image" Target="../media/image4.png"/></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77.xml.rels><?xml version="1.0" encoding="UTF-8" standalone="yes"?>
<Relationships xmlns="http://schemas.openxmlformats.org/package/2006/relationships"><Relationship Id="rId2" Type="http://schemas.openxmlformats.org/officeDocument/2006/relationships/image" Target="../media/image237.png"/><Relationship Id="rId1" Type="http://schemas.openxmlformats.org/officeDocument/2006/relationships/slideLayout" Target="../slideLayouts/slideLayout38.xml"/></Relationships>
</file>

<file path=ppt/slides/_rels/slide278.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38.xml"/></Relationships>
</file>

<file path=ppt/slides/_rels/slide279.xml.rels><?xml version="1.0" encoding="UTF-8" standalone="yes"?>
<Relationships xmlns="http://schemas.openxmlformats.org/package/2006/relationships"><Relationship Id="rId2" Type="http://schemas.openxmlformats.org/officeDocument/2006/relationships/image" Target="../media/image239.png"/><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3" Type="http://schemas.openxmlformats.org/officeDocument/2006/relationships/hyperlink" Target="http://www.worldbioenergy.org/" TargetMode="External"/><Relationship Id="rId2" Type="http://schemas.openxmlformats.org/officeDocument/2006/relationships/image" Target="../media/image32.jpeg"/><Relationship Id="rId1" Type="http://schemas.openxmlformats.org/officeDocument/2006/relationships/slideLayout" Target="../slideLayouts/slideLayout98.xml"/><Relationship Id="rId4" Type="http://schemas.openxmlformats.org/officeDocument/2006/relationships/hyperlink" Target="mailto:info@worldbioenergy.org" TargetMode="External"/></Relationships>
</file>

<file path=ppt/slides/_rels/slide280.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38.xml"/></Relationships>
</file>

<file path=ppt/slides/_rels/slide281.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38.xml"/></Relationships>
</file>

<file path=ppt/slides/_rels/slide282.xml.rels><?xml version="1.0" encoding="UTF-8" standalone="yes"?>
<Relationships xmlns="http://schemas.openxmlformats.org/package/2006/relationships"><Relationship Id="rId2" Type="http://schemas.openxmlformats.org/officeDocument/2006/relationships/image" Target="../media/image242.tiff"/><Relationship Id="rId1" Type="http://schemas.openxmlformats.org/officeDocument/2006/relationships/slideLayout" Target="../slideLayouts/slideLayout38.xml"/></Relationships>
</file>

<file path=ppt/slides/_rels/slide283.xml.rels><?xml version="1.0" encoding="UTF-8" standalone="yes"?>
<Relationships xmlns="http://schemas.openxmlformats.org/package/2006/relationships"><Relationship Id="rId2" Type="http://schemas.openxmlformats.org/officeDocument/2006/relationships/image" Target="../media/image243.png"/><Relationship Id="rId1" Type="http://schemas.openxmlformats.org/officeDocument/2006/relationships/slideLayout" Target="../slideLayouts/slideLayout38.xml"/></Relationships>
</file>

<file path=ppt/slides/_rels/slide284.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8.xml"/></Relationships>
</file>

<file path=ppt/slides/_rels/slide285.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image" Target="../media/image244.png"/><Relationship Id="rId1" Type="http://schemas.openxmlformats.org/officeDocument/2006/relationships/slideLayout" Target="../slideLayouts/slideLayout88.xml"/></Relationships>
</file>

<file path=ppt/slides/_rels/slide286.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notesSlide" Target="../notesSlides/notesSlide39.xml"/><Relationship Id="rId1" Type="http://schemas.openxmlformats.org/officeDocument/2006/relationships/slideLayout" Target="../slideLayouts/slideLayout90.xml"/><Relationship Id="rId5" Type="http://schemas.openxmlformats.org/officeDocument/2006/relationships/image" Target="../media/image248.png"/><Relationship Id="rId4" Type="http://schemas.openxmlformats.org/officeDocument/2006/relationships/image" Target="../media/image247.png"/></Relationships>
</file>

<file path=ppt/slides/_rels/slide287.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image" Target="../media/image249.png"/><Relationship Id="rId1" Type="http://schemas.openxmlformats.org/officeDocument/2006/relationships/slideLayout" Target="../slideLayouts/slideLayout84.xml"/></Relationships>
</file>

<file path=ppt/slides/_rels/slide288.xml.rels><?xml version="1.0" encoding="UTF-8" standalone="yes"?>
<Relationships xmlns="http://schemas.openxmlformats.org/package/2006/relationships"><Relationship Id="rId3" Type="http://schemas.openxmlformats.org/officeDocument/2006/relationships/image" Target="../media/image251.jpg"/><Relationship Id="rId2" Type="http://schemas.openxmlformats.org/officeDocument/2006/relationships/image" Target="../media/image250.jpg"/><Relationship Id="rId1" Type="http://schemas.openxmlformats.org/officeDocument/2006/relationships/slideLayout" Target="../slideLayouts/slideLayout83.xml"/></Relationships>
</file>

<file path=ppt/slides/_rels/slide289.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image" Target="../media/image252.jpeg"/><Relationship Id="rId1" Type="http://schemas.openxmlformats.org/officeDocument/2006/relationships/slideLayout" Target="../slideLayouts/slideLayout90.xml"/><Relationship Id="rId5" Type="http://schemas.openxmlformats.org/officeDocument/2006/relationships/image" Target="../media/image255.jpeg"/><Relationship Id="rId4" Type="http://schemas.openxmlformats.org/officeDocument/2006/relationships/image" Target="../media/image25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290.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notesSlide" Target="../notesSlides/notesSlide40.xml"/><Relationship Id="rId1" Type="http://schemas.openxmlformats.org/officeDocument/2006/relationships/slideLayout" Target="../slideLayouts/slideLayout89.xml"/></Relationships>
</file>

<file path=ppt/slides/_rels/slide291.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image" Target="../media/image256.png"/><Relationship Id="rId1" Type="http://schemas.openxmlformats.org/officeDocument/2006/relationships/slideLayout" Target="../slideLayouts/slideLayout89.xml"/><Relationship Id="rId4" Type="http://schemas.openxmlformats.org/officeDocument/2006/relationships/image" Target="../media/image254.png"/></Relationships>
</file>

<file path=ppt/slides/_rels/slide292.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notesSlide" Target="../notesSlides/notesSlide41.xml"/><Relationship Id="rId1" Type="http://schemas.openxmlformats.org/officeDocument/2006/relationships/slideLayout" Target="../slideLayouts/slideLayout89.xml"/><Relationship Id="rId4" Type="http://schemas.openxmlformats.org/officeDocument/2006/relationships/image" Target="../media/image259.png"/></Relationships>
</file>

<file path=ppt/slides/_rels/slide293.xml.rels><?xml version="1.0" encoding="UTF-8" standalone="yes"?>
<Relationships xmlns="http://schemas.openxmlformats.org/package/2006/relationships"><Relationship Id="rId2" Type="http://schemas.openxmlformats.org/officeDocument/2006/relationships/image" Target="../media/image254.png"/><Relationship Id="rId1" Type="http://schemas.openxmlformats.org/officeDocument/2006/relationships/slideLayout" Target="../slideLayouts/slideLayout89.xml"/></Relationships>
</file>

<file path=ppt/slides/_rels/slide294.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8.xml"/></Relationships>
</file>

<file path=ppt/slides/_rels/slide29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9.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05.xml.rels><?xml version="1.0" encoding="UTF-8" standalone="yes"?>
<Relationships xmlns="http://schemas.openxmlformats.org/package/2006/relationships"><Relationship Id="rId2" Type="http://schemas.openxmlformats.org/officeDocument/2006/relationships/image" Target="../media/image260.png"/><Relationship Id="rId1" Type="http://schemas.openxmlformats.org/officeDocument/2006/relationships/slideLayout" Target="../slideLayouts/slideLayout52.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07.xml.rels><?xml version="1.0" encoding="UTF-8" standalone="yes"?>
<Relationships xmlns="http://schemas.openxmlformats.org/package/2006/relationships"><Relationship Id="rId2" Type="http://schemas.openxmlformats.org/officeDocument/2006/relationships/image" Target="../media/image261.png"/><Relationship Id="rId1" Type="http://schemas.openxmlformats.org/officeDocument/2006/relationships/slideLayout" Target="../slideLayouts/slideLayout52.xml"/></Relationships>
</file>

<file path=ppt/slides/_rels/slide308.xml.rels><?xml version="1.0" encoding="UTF-8" standalone="yes"?>
<Relationships xmlns="http://schemas.openxmlformats.org/package/2006/relationships"><Relationship Id="rId2" Type="http://schemas.openxmlformats.org/officeDocument/2006/relationships/image" Target="../media/image262.png"/><Relationship Id="rId1" Type="http://schemas.openxmlformats.org/officeDocument/2006/relationships/slideLayout" Target="../slideLayouts/slideLayout52.xml"/></Relationships>
</file>

<file path=ppt/slides/_rels/slide309.xml.rels><?xml version="1.0" encoding="UTF-8" standalone="yes"?>
<Relationships xmlns="http://schemas.openxmlformats.org/package/2006/relationships"><Relationship Id="rId3" Type="http://schemas.openxmlformats.org/officeDocument/2006/relationships/image" Target="../media/image264.png"/><Relationship Id="rId7" Type="http://schemas.openxmlformats.org/officeDocument/2006/relationships/image" Target="../media/image268.png"/><Relationship Id="rId2" Type="http://schemas.openxmlformats.org/officeDocument/2006/relationships/image" Target="../media/image263.png"/><Relationship Id="rId1" Type="http://schemas.openxmlformats.org/officeDocument/2006/relationships/slideLayout" Target="../slideLayouts/slideLayout52.xml"/><Relationship Id="rId6" Type="http://schemas.openxmlformats.org/officeDocument/2006/relationships/image" Target="../media/image267.png"/><Relationship Id="rId5" Type="http://schemas.openxmlformats.org/officeDocument/2006/relationships/image" Target="../media/image266.png"/><Relationship Id="rId4" Type="http://schemas.openxmlformats.org/officeDocument/2006/relationships/image" Target="../media/image265.png"/></Relationships>
</file>

<file path=ppt/slides/_rels/slide31.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xml"/><Relationship Id="rId1" Type="http://schemas.openxmlformats.org/officeDocument/2006/relationships/slideLayout" Target="../slideLayouts/slideLayout98.xml"/></Relationships>
</file>

<file path=ppt/slides/_rels/slide310.xml.rels><?xml version="1.0" encoding="UTF-8" standalone="yes"?>
<Relationships xmlns="http://schemas.openxmlformats.org/package/2006/relationships"><Relationship Id="rId3" Type="http://schemas.openxmlformats.org/officeDocument/2006/relationships/hyperlink" Target="http://www.undp.org.rs/" TargetMode="External"/><Relationship Id="rId2" Type="http://schemas.openxmlformats.org/officeDocument/2006/relationships/hyperlink" Target="mailto:maja.matejic@undp.org" TargetMode="External"/><Relationship Id="rId1" Type="http://schemas.openxmlformats.org/officeDocument/2006/relationships/slideLayout" Target="../slideLayouts/slideLayout49.xml"/><Relationship Id="rId4" Type="http://schemas.openxmlformats.org/officeDocument/2006/relationships/hyperlink" Target="http://www.biomasa.undp.org.rs/"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33.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9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38.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9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4.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8.xml"/></Relationships>
</file>

<file path=ppt/slides/_rels/slide41.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9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43.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98.xml"/></Relationships>
</file>

<file path=ppt/slides/_rels/slide44.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98.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9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4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9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5.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98.xml"/></Relationships>
</file>

<file path=ppt/slides/_rels/slide5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9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56.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98.xml"/></Relationships>
</file>

<file path=ppt/slides/_rels/slide57.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9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7.xml"/><Relationship Id="rId1" Type="http://schemas.openxmlformats.org/officeDocument/2006/relationships/slideLayout" Target="../slideLayouts/slideLayout98.xml"/></Relationships>
</file>

<file path=ppt/slides/_rels/slide61.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3.xml"/></Relationships>
</file>

<file path=ppt/slides/_rels/slide64.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23.xml"/></Relationships>
</file>

<file path=ppt/slides/_rels/slide6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6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3.xml"/></Relationships>
</file>

<file path=ppt/slides/_rels/slide6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3.xml"/><Relationship Id="rId5" Type="http://schemas.openxmlformats.org/officeDocument/2006/relationships/image" Target="../media/image55.png"/><Relationship Id="rId4" Type="http://schemas.openxmlformats.org/officeDocument/2006/relationships/image" Target="../media/image54.png"/></Relationships>
</file>

<file path=ppt/slides/_rels/slide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3.xml"/></Relationships>
</file>

<file path=ppt/slides/_rels/slide75.xml.rels><?xml version="1.0" encoding="UTF-8" standalone="yes"?>
<Relationships xmlns="http://schemas.openxmlformats.org/package/2006/relationships"><Relationship Id="rId3" Type="http://schemas.openxmlformats.org/officeDocument/2006/relationships/hyperlink" Target="mailto:asg@cei.int" TargetMode="External"/><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1.xml"/><Relationship Id="rId1" Type="http://schemas.openxmlformats.org/officeDocument/2006/relationships/slideLayout" Target="../slideLayouts/slideLayout94.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4.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 Id="rId4" Type="http://schemas.openxmlformats.org/officeDocument/2006/relationships/image" Target="../media/image23.jpe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5.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4.xml"/></Relationships>
</file>

<file path=ppt/slides/_rels/slide8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96.xml"/></Relationships>
</file>

<file path=ppt/slides/_rels/slide8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9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8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7.xml"/><Relationship Id="rId1" Type="http://schemas.openxmlformats.org/officeDocument/2006/relationships/slideLayout" Target="../slideLayouts/slideLayout95.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5.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 Id="rId5" Type="http://schemas.openxmlformats.org/officeDocument/2006/relationships/image" Target="../media/image24.jpeg"/><Relationship Id="rId4" Type="http://schemas.openxmlformats.org/officeDocument/2006/relationships/image" Target="../media/image23.jpeg"/></Relationships>
</file>

<file path=ppt/slides/_rels/slide9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95.xml"/></Relationships>
</file>

<file path=ppt/slides/_rels/slide9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9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9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95.xml"/></Relationships>
</file>

<file path=ppt/slides/_rels/slide9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95.xml"/></Relationships>
</file>

<file path=ppt/slides/_rels/slide9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95.xml"/></Relationships>
</file>

<file path=ppt/slides/_rels/slide9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95.xml"/></Relationships>
</file>

<file path=ppt/slides/_rels/slide9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95.xml"/></Relationships>
</file>

<file path=ppt/slides/_rels/slide9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emf"/><Relationship Id="rId1" Type="http://schemas.openxmlformats.org/officeDocument/2006/relationships/slideLayout" Target="../slideLayouts/slideLayout95.xml"/><Relationship Id="rId4" Type="http://schemas.openxmlformats.org/officeDocument/2006/relationships/image" Target="../media/image76.png"/></Relationships>
</file>

<file path=ppt/slides/_rels/slide99.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9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lum bright="20000" contrast="-40000"/>
            <a:extLst>
              <a:ext uri="{28A0092B-C50C-407E-A947-70E740481C1C}">
                <a14:useLocalDpi xmlns:a14="http://schemas.microsoft.com/office/drawing/2010/main" val="0"/>
              </a:ext>
            </a:extLst>
          </a:blip>
          <a:srcRect l="-1" t="4736" r="-3574" b="7919"/>
          <a:stretch/>
        </p:blipFill>
        <p:spPr bwMode="auto">
          <a:xfrm>
            <a:off x="1" y="-99389"/>
            <a:ext cx="9517604" cy="6893621"/>
          </a:xfrm>
          <a:prstGeom prst="rect">
            <a:avLst/>
          </a:prstGeom>
          <a:noFill/>
          <a:ln>
            <a:noFill/>
          </a:ln>
          <a:effectLst>
            <a:outerShdw sx="1000" sy="1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83569" y="2348880"/>
            <a:ext cx="7848872" cy="369312"/>
          </a:xfrm>
          <a:prstGeom prst="rect">
            <a:avLst/>
          </a:prstGeom>
          <a:noFill/>
        </p:spPr>
        <p:txBody>
          <a:bodyPr wrap="square" lIns="91422" tIns="45710" rIns="91422" bIns="45710" rtlCol="0">
            <a:spAutoFit/>
          </a:bodyPr>
          <a:lstStyle/>
          <a:p>
            <a:endParaRPr lang="en-US" dirty="0"/>
          </a:p>
        </p:txBody>
      </p:sp>
      <p:sp>
        <p:nvSpPr>
          <p:cNvPr id="6" name="TextBox 5"/>
          <p:cNvSpPr txBox="1">
            <a:spLocks/>
          </p:cNvSpPr>
          <p:nvPr/>
        </p:nvSpPr>
        <p:spPr>
          <a:xfrm>
            <a:off x="49754" y="2060848"/>
            <a:ext cx="9116505" cy="2400008"/>
          </a:xfrm>
          <a:prstGeom prst="rect">
            <a:avLst/>
          </a:prstGeom>
          <a:noFill/>
        </p:spPr>
        <p:txBody>
          <a:bodyPr wrap="square" lIns="91422" tIns="45710" rIns="91422" bIns="45710" rtlCol="0">
            <a:spAutoFit/>
          </a:bodyPr>
          <a:lstStyle/>
          <a:p>
            <a:pPr algn="ctr">
              <a:defRPr/>
            </a:pPr>
            <a:r>
              <a:rPr lang="sr-Cyrl-RS" sz="4800" b="1" kern="0" dirty="0">
                <a:solidFill>
                  <a:prstClr val="black"/>
                </a:solidFill>
                <a:ea typeface="Times New Roman"/>
                <a:cs typeface="Cambria"/>
              </a:rPr>
              <a:t>Добродошли</a:t>
            </a:r>
          </a:p>
          <a:p>
            <a:pPr algn="ctr">
              <a:defRPr/>
            </a:pPr>
            <a:endParaRPr lang="sr-Cyrl-RS" sz="4800" b="1" kern="0" dirty="0">
              <a:solidFill>
                <a:prstClr val="black"/>
              </a:solidFill>
              <a:ea typeface="Times New Roman"/>
              <a:cs typeface="Cambria"/>
            </a:endParaRPr>
          </a:p>
          <a:p>
            <a:pPr algn="ctr">
              <a:defRPr/>
            </a:pPr>
            <a:r>
              <a:rPr lang="en-US" sz="4800" b="1" kern="0" dirty="0">
                <a:solidFill>
                  <a:prstClr val="black"/>
                </a:solidFill>
                <a:ea typeface="Times New Roman"/>
                <a:cs typeface="Cambria"/>
              </a:rPr>
              <a:t>Welcome </a:t>
            </a:r>
            <a:endParaRPr lang="en-US" sz="3600" b="1" kern="0" dirty="0">
              <a:solidFill>
                <a:prstClr val="black"/>
              </a:solidFill>
            </a:endParaRPr>
          </a:p>
        </p:txBody>
      </p:sp>
    </p:spTree>
    <p:extLst>
      <p:ext uri="{BB962C8B-B14F-4D97-AF65-F5344CB8AC3E}">
        <p14:creationId xmlns:p14="http://schemas.microsoft.com/office/powerpoint/2010/main" val="37361152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a:xfrm>
            <a:off x="685800" y="1996580"/>
            <a:ext cx="7772400" cy="4060270"/>
          </a:xfrm>
        </p:spPr>
        <p:txBody>
          <a:bodyPr anchor="t" anchorCtr="0">
            <a:normAutofit/>
          </a:bodyPr>
          <a:lstStyle/>
          <a:p>
            <a:pPr algn="l"/>
            <a:r>
              <a:rPr lang="hu-HU" sz="5400" b="1" dirty="0" err="1">
                <a:solidFill>
                  <a:schemeClr val="accent5">
                    <a:lumMod val="75000"/>
                  </a:schemeClr>
                </a:solidFill>
              </a:rPr>
              <a:t>Factors</a:t>
            </a:r>
            <a:r>
              <a:rPr lang="hu-HU" sz="5400" b="1" dirty="0">
                <a:solidFill>
                  <a:schemeClr val="accent5">
                    <a:lumMod val="75000"/>
                  </a:schemeClr>
                </a:solidFill>
              </a:rPr>
              <a:t> of </a:t>
            </a:r>
            <a:r>
              <a:rPr lang="hu-HU" sz="5400" b="1" dirty="0" err="1">
                <a:solidFill>
                  <a:schemeClr val="accent5">
                    <a:lumMod val="75000"/>
                  </a:schemeClr>
                </a:solidFill>
              </a:rPr>
              <a:t>energy</a:t>
            </a:r>
            <a:r>
              <a:rPr lang="hu-HU" sz="5400" b="1" dirty="0">
                <a:solidFill>
                  <a:schemeClr val="accent5">
                    <a:lumMod val="75000"/>
                  </a:schemeClr>
                </a:solidFill>
              </a:rPr>
              <a:t> </a:t>
            </a:r>
            <a:r>
              <a:rPr lang="hu-HU" sz="5400" b="1" dirty="0" err="1">
                <a:solidFill>
                  <a:schemeClr val="accent5">
                    <a:lumMod val="75000"/>
                  </a:schemeClr>
                </a:solidFill>
              </a:rPr>
              <a:t>safety</a:t>
            </a:r>
            <a:r>
              <a:rPr lang="hu-HU" sz="5400" b="1" dirty="0">
                <a:solidFill>
                  <a:schemeClr val="accent5">
                    <a:lumMod val="75000"/>
                  </a:schemeClr>
                </a:solidFill>
              </a:rPr>
              <a:t>:</a:t>
            </a:r>
            <a:br>
              <a:rPr lang="hu-HU" sz="5400" b="1" dirty="0">
                <a:solidFill>
                  <a:schemeClr val="accent5">
                    <a:lumMod val="75000"/>
                  </a:schemeClr>
                </a:solidFill>
              </a:rPr>
            </a:br>
            <a:r>
              <a:rPr lang="hu-HU" sz="4000" b="1" dirty="0">
                <a:solidFill>
                  <a:schemeClr val="accent5">
                    <a:lumMod val="75000"/>
                  </a:schemeClr>
                </a:solidFill>
              </a:rPr>
              <a:t/>
            </a:r>
            <a:br>
              <a:rPr lang="hu-HU" sz="4000" b="1" dirty="0">
                <a:solidFill>
                  <a:schemeClr val="accent5">
                    <a:lumMod val="75000"/>
                  </a:schemeClr>
                </a:solidFill>
              </a:rPr>
            </a:br>
            <a:r>
              <a:rPr lang="hu-HU" sz="4000" dirty="0">
                <a:solidFill>
                  <a:schemeClr val="accent5">
                    <a:lumMod val="75000"/>
                  </a:schemeClr>
                </a:solidFill>
              </a:rPr>
              <a:t>- </a:t>
            </a:r>
            <a:r>
              <a:rPr lang="hu-HU" sz="3600" dirty="0" err="1">
                <a:solidFill>
                  <a:schemeClr val="accent5">
                    <a:lumMod val="75000"/>
                  </a:schemeClr>
                </a:solidFill>
              </a:rPr>
              <a:t>inland</a:t>
            </a:r>
            <a:r>
              <a:rPr lang="hu-HU" sz="3600" dirty="0">
                <a:solidFill>
                  <a:schemeClr val="accent5">
                    <a:lumMod val="75000"/>
                  </a:schemeClr>
                </a:solidFill>
              </a:rPr>
              <a:t> </a:t>
            </a:r>
            <a:r>
              <a:rPr lang="hu-HU" sz="3600" dirty="0" err="1">
                <a:solidFill>
                  <a:schemeClr val="accent5">
                    <a:lumMod val="75000"/>
                  </a:schemeClr>
                </a:solidFill>
              </a:rPr>
              <a:t>stock</a:t>
            </a:r>
            <a:r>
              <a:rPr lang="hu-HU" sz="3600" dirty="0">
                <a:solidFill>
                  <a:schemeClr val="accent5">
                    <a:lumMod val="75000"/>
                  </a:schemeClr>
                </a:solidFill>
              </a:rPr>
              <a:t> </a:t>
            </a:r>
            <a:r>
              <a:rPr lang="hu-HU" sz="3600" dirty="0" err="1">
                <a:solidFill>
                  <a:schemeClr val="accent5">
                    <a:lumMod val="75000"/>
                  </a:schemeClr>
                </a:solidFill>
              </a:rPr>
              <a:t>of</a:t>
            </a:r>
            <a:r>
              <a:rPr lang="hu-HU" sz="3600" dirty="0">
                <a:solidFill>
                  <a:schemeClr val="accent5">
                    <a:lumMod val="75000"/>
                  </a:schemeClr>
                </a:solidFill>
              </a:rPr>
              <a:t> </a:t>
            </a:r>
            <a:r>
              <a:rPr lang="hu-HU" sz="3600" dirty="0" err="1">
                <a:solidFill>
                  <a:schemeClr val="accent5">
                    <a:lumMod val="75000"/>
                  </a:schemeClr>
                </a:solidFill>
              </a:rPr>
              <a:t>energy</a:t>
            </a:r>
            <a:r>
              <a:rPr lang="hu-HU" sz="3600" dirty="0">
                <a:solidFill>
                  <a:schemeClr val="accent5">
                    <a:lumMod val="75000"/>
                  </a:schemeClr>
                </a:solidFill>
              </a:rPr>
              <a:t> </a:t>
            </a:r>
            <a:r>
              <a:rPr lang="hu-HU" sz="3600" dirty="0" err="1">
                <a:solidFill>
                  <a:schemeClr val="accent5">
                    <a:lumMod val="75000"/>
                  </a:schemeClr>
                </a:solidFill>
              </a:rPr>
              <a:t>safety</a:t>
            </a:r>
            <a:r>
              <a:rPr lang="hu-HU" sz="3600" dirty="0">
                <a:solidFill>
                  <a:schemeClr val="accent5">
                    <a:lumMod val="75000"/>
                  </a:schemeClr>
                </a:solidFill>
              </a:rPr>
              <a:t/>
            </a:r>
            <a:br>
              <a:rPr lang="hu-HU" sz="3600" dirty="0">
                <a:solidFill>
                  <a:schemeClr val="accent5">
                    <a:lumMod val="75000"/>
                  </a:schemeClr>
                </a:solidFill>
              </a:rPr>
            </a:br>
            <a:r>
              <a:rPr lang="hu-HU" sz="3600" dirty="0">
                <a:solidFill>
                  <a:schemeClr val="accent5">
                    <a:lumMod val="75000"/>
                  </a:schemeClr>
                </a:solidFill>
              </a:rPr>
              <a:t>- </a:t>
            </a:r>
            <a:r>
              <a:rPr lang="hu-HU" sz="3600" dirty="0" err="1">
                <a:solidFill>
                  <a:schemeClr val="accent5">
                    <a:lumMod val="75000"/>
                  </a:schemeClr>
                </a:solidFill>
              </a:rPr>
              <a:t>foreign</a:t>
            </a:r>
            <a:r>
              <a:rPr lang="hu-HU" sz="3600" dirty="0">
                <a:solidFill>
                  <a:schemeClr val="accent5">
                    <a:lumMod val="75000"/>
                  </a:schemeClr>
                </a:solidFill>
              </a:rPr>
              <a:t> </a:t>
            </a:r>
            <a:r>
              <a:rPr lang="hu-HU" sz="3600" dirty="0" err="1">
                <a:solidFill>
                  <a:schemeClr val="accent5">
                    <a:lumMod val="75000"/>
                  </a:schemeClr>
                </a:solidFill>
              </a:rPr>
              <a:t>exposure</a:t>
            </a:r>
            <a:r>
              <a:rPr lang="hu-HU" sz="3600" dirty="0">
                <a:solidFill>
                  <a:schemeClr val="accent5">
                    <a:lumMod val="75000"/>
                  </a:schemeClr>
                </a:solidFill>
              </a:rPr>
              <a:t/>
            </a:r>
            <a:br>
              <a:rPr lang="hu-HU" sz="3600" dirty="0">
                <a:solidFill>
                  <a:schemeClr val="accent5">
                    <a:lumMod val="75000"/>
                  </a:schemeClr>
                </a:solidFill>
              </a:rPr>
            </a:br>
            <a:r>
              <a:rPr lang="hu-HU" sz="3600" dirty="0">
                <a:solidFill>
                  <a:schemeClr val="accent5">
                    <a:lumMod val="75000"/>
                  </a:schemeClr>
                </a:solidFill>
              </a:rPr>
              <a:t>- </a:t>
            </a:r>
            <a:r>
              <a:rPr lang="hu-HU" sz="3600" dirty="0" err="1">
                <a:solidFill>
                  <a:schemeClr val="accent5">
                    <a:lumMod val="75000"/>
                  </a:schemeClr>
                </a:solidFill>
              </a:rPr>
              <a:t>logistic</a:t>
            </a:r>
            <a:r>
              <a:rPr lang="hu-HU" sz="3600" dirty="0">
                <a:solidFill>
                  <a:schemeClr val="accent5">
                    <a:lumMod val="75000"/>
                  </a:schemeClr>
                </a:solidFill>
              </a:rPr>
              <a:t> </a:t>
            </a:r>
            <a:r>
              <a:rPr lang="hu-HU" sz="3600" dirty="0" err="1">
                <a:solidFill>
                  <a:schemeClr val="accent5">
                    <a:lumMod val="75000"/>
                  </a:schemeClr>
                </a:solidFill>
              </a:rPr>
              <a:t>paths</a:t>
            </a:r>
            <a:r>
              <a:rPr lang="hu-HU" sz="3600" dirty="0">
                <a:solidFill>
                  <a:schemeClr val="accent5">
                    <a:lumMod val="75000"/>
                  </a:schemeClr>
                </a:solidFill>
              </a:rPr>
              <a:t/>
            </a:r>
            <a:br>
              <a:rPr lang="hu-HU" sz="3600" dirty="0">
                <a:solidFill>
                  <a:schemeClr val="accent5">
                    <a:lumMod val="75000"/>
                  </a:schemeClr>
                </a:solidFill>
              </a:rPr>
            </a:br>
            <a:r>
              <a:rPr lang="hu-HU" sz="3600" dirty="0">
                <a:solidFill>
                  <a:schemeClr val="accent5">
                    <a:lumMod val="75000"/>
                  </a:schemeClr>
                </a:solidFill>
              </a:rPr>
              <a:t>- </a:t>
            </a:r>
            <a:r>
              <a:rPr lang="hu-HU" sz="3600" dirty="0" err="1">
                <a:solidFill>
                  <a:schemeClr val="accent5">
                    <a:lumMod val="75000"/>
                  </a:schemeClr>
                </a:solidFill>
              </a:rPr>
              <a:t>alternative</a:t>
            </a:r>
            <a:r>
              <a:rPr lang="hu-HU" sz="3600" dirty="0">
                <a:solidFill>
                  <a:schemeClr val="accent5">
                    <a:lumMod val="75000"/>
                  </a:schemeClr>
                </a:solidFill>
              </a:rPr>
              <a:t> </a:t>
            </a:r>
            <a:r>
              <a:rPr lang="hu-HU" sz="3600" dirty="0" err="1">
                <a:solidFill>
                  <a:schemeClr val="accent5">
                    <a:lumMod val="75000"/>
                  </a:schemeClr>
                </a:solidFill>
              </a:rPr>
              <a:t>energy</a:t>
            </a:r>
            <a:r>
              <a:rPr lang="hu-HU" sz="3600" dirty="0">
                <a:solidFill>
                  <a:schemeClr val="accent5">
                    <a:lumMod val="75000"/>
                  </a:schemeClr>
                </a:solidFill>
              </a:rPr>
              <a:t> </a:t>
            </a:r>
            <a:r>
              <a:rPr lang="hu-HU" sz="3600" dirty="0" err="1">
                <a:solidFill>
                  <a:schemeClr val="accent5">
                    <a:lumMod val="75000"/>
                  </a:schemeClr>
                </a:solidFill>
              </a:rPr>
              <a:t>opportunities</a:t>
            </a:r>
            <a:endParaRPr lang="hu-HU" sz="3600" dirty="0">
              <a:solidFill>
                <a:schemeClr val="accent5">
                  <a:lumMod val="75000"/>
                </a:schemeClr>
              </a:solidFill>
            </a:endParaRPr>
          </a:p>
        </p:txBody>
      </p:sp>
      <p:pic>
        <p:nvPicPr>
          <p:cNvPr id="4" name="Kép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2" y="347723"/>
            <a:ext cx="2038525" cy="774640"/>
          </a:xfrm>
          <a:prstGeom prst="rect">
            <a:avLst/>
          </a:prstGeom>
          <a:ln>
            <a:noFill/>
          </a:ln>
          <a:effectLst>
            <a:outerShdw blurRad="292100" dist="139700" dir="2700000" algn="tl" rotWithShape="0">
              <a:srgbClr val="333333">
                <a:alpha val="65000"/>
              </a:srgbClr>
            </a:outerShdw>
          </a:effectLst>
        </p:spPr>
      </p:pic>
      <p:pic>
        <p:nvPicPr>
          <p:cNvPr id="5" name="Kép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9657" y="347729"/>
            <a:ext cx="2210361" cy="867943"/>
          </a:xfrm>
          <a:prstGeom prst="rect">
            <a:avLst/>
          </a:prstGeom>
          <a:ln>
            <a:noFill/>
          </a:ln>
          <a:effectLst>
            <a:outerShdw blurRad="292100" dist="139700" dir="2700000" algn="tl" rotWithShape="0">
              <a:srgbClr val="333333">
                <a:alpha val="65000"/>
              </a:srgbClr>
            </a:outerShdw>
          </a:effectLst>
        </p:spPr>
      </p:pic>
      <p:sp>
        <p:nvSpPr>
          <p:cNvPr id="6" name="Szövegdoboz 5"/>
          <p:cNvSpPr txBox="1"/>
          <p:nvPr/>
        </p:nvSpPr>
        <p:spPr>
          <a:xfrm>
            <a:off x="75501" y="6526635"/>
            <a:ext cx="5637402" cy="261590"/>
          </a:xfrm>
          <a:prstGeom prst="rect">
            <a:avLst/>
          </a:prstGeom>
          <a:noFill/>
        </p:spPr>
        <p:txBody>
          <a:bodyPr wrap="square" lIns="91422" tIns="45710" rIns="91422" bIns="45710" rtlCol="0">
            <a:spAutoFit/>
          </a:bodyPr>
          <a:lstStyle/>
          <a:p>
            <a:r>
              <a:rPr lang="hu-HU" sz="1100" i="1" dirty="0">
                <a:solidFill>
                  <a:schemeClr val="accent5">
                    <a:lumMod val="75000"/>
                  </a:schemeClr>
                </a:solidFill>
              </a:rPr>
              <a:t>BIOMASS – POTENTIAL FOR GROWTH, </a:t>
            </a:r>
            <a:r>
              <a:rPr lang="hu-HU" sz="1100" i="1" dirty="0" err="1">
                <a:solidFill>
                  <a:schemeClr val="accent5">
                    <a:lumMod val="75000"/>
                  </a:schemeClr>
                </a:solidFill>
              </a:rPr>
              <a:t>Novi</a:t>
            </a:r>
            <a:r>
              <a:rPr lang="hu-HU" sz="1100" i="1" dirty="0">
                <a:solidFill>
                  <a:schemeClr val="accent5">
                    <a:lumMod val="75000"/>
                  </a:schemeClr>
                </a:solidFill>
              </a:rPr>
              <a:t> </a:t>
            </a:r>
            <a:r>
              <a:rPr lang="hu-HU" sz="1100" i="1" dirty="0" err="1">
                <a:solidFill>
                  <a:schemeClr val="accent5">
                    <a:lumMod val="75000"/>
                  </a:schemeClr>
                </a:solidFill>
              </a:rPr>
              <a:t>Sad</a:t>
            </a:r>
            <a:r>
              <a:rPr lang="hu-HU" sz="1100" i="1" dirty="0">
                <a:solidFill>
                  <a:schemeClr val="accent5">
                    <a:lumMod val="75000"/>
                  </a:schemeClr>
                </a:solidFill>
              </a:rPr>
              <a:t> (</a:t>
            </a:r>
            <a:r>
              <a:rPr lang="hu-HU" sz="1100" i="1" dirty="0" err="1">
                <a:solidFill>
                  <a:schemeClr val="accent5">
                    <a:lumMod val="75000"/>
                  </a:schemeClr>
                </a:solidFill>
              </a:rPr>
              <a:t>Serbia</a:t>
            </a:r>
            <a:r>
              <a:rPr lang="hu-HU" sz="1100" i="1" dirty="0">
                <a:solidFill>
                  <a:schemeClr val="accent5">
                    <a:lumMod val="75000"/>
                  </a:schemeClr>
                </a:solidFill>
              </a:rPr>
              <a:t>), Assembly of AP </a:t>
            </a:r>
            <a:r>
              <a:rPr lang="hu-HU" sz="1100" i="1" dirty="0" err="1">
                <a:solidFill>
                  <a:schemeClr val="accent5">
                    <a:lumMod val="75000"/>
                  </a:schemeClr>
                </a:solidFill>
              </a:rPr>
              <a:t>Vojvodina</a:t>
            </a:r>
            <a:r>
              <a:rPr lang="hu-HU" sz="1100" i="1" dirty="0">
                <a:solidFill>
                  <a:schemeClr val="accent5">
                    <a:lumMod val="75000"/>
                  </a:schemeClr>
                </a:solidFill>
              </a:rPr>
              <a:t>, 16.11.2017.</a:t>
            </a:r>
          </a:p>
        </p:txBody>
      </p:sp>
      <p:pic>
        <p:nvPicPr>
          <p:cNvPr id="8" name="Kép 7"/>
          <p:cNvPicPr>
            <a:picLocks noChangeAspect="1"/>
          </p:cNvPicPr>
          <p:nvPr/>
        </p:nvPicPr>
        <p:blipFill rotWithShape="1">
          <a:blip r:embed="rId4" cstate="print">
            <a:extLst>
              <a:ext uri="{28A0092B-C50C-407E-A947-70E740481C1C}">
                <a14:useLocalDpi xmlns:a14="http://schemas.microsoft.com/office/drawing/2010/main" val="0"/>
              </a:ext>
            </a:extLst>
          </a:blip>
          <a:srcRect l="27993"/>
          <a:stretch/>
        </p:blipFill>
        <p:spPr>
          <a:xfrm>
            <a:off x="6354751" y="360239"/>
            <a:ext cx="2789252" cy="762124"/>
          </a:xfrm>
          <a:prstGeom prst="rect">
            <a:avLst/>
          </a:prstGeom>
        </p:spPr>
      </p:pic>
      <p:pic>
        <p:nvPicPr>
          <p:cNvPr id="7" name="Kép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42030" y="5388311"/>
            <a:ext cx="2483140" cy="1449461"/>
          </a:xfrm>
          <a:prstGeom prst="rect">
            <a:avLst/>
          </a:prstGeom>
        </p:spPr>
      </p:pic>
    </p:spTree>
    <p:extLst>
      <p:ext uri="{BB962C8B-B14F-4D97-AF65-F5344CB8AC3E}">
        <p14:creationId xmlns:p14="http://schemas.microsoft.com/office/powerpoint/2010/main" val="24321059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1"/>
          <p:cNvSpPr>
            <a:spLocks noGrp="1"/>
          </p:cNvSpPr>
          <p:nvPr>
            <p:ph type="title" idx="4294967295"/>
          </p:nvPr>
        </p:nvSpPr>
        <p:spPr>
          <a:xfrm>
            <a:off x="756003" y="972003"/>
            <a:ext cx="7623175" cy="663575"/>
          </a:xfrm>
        </p:spPr>
        <p:txBody>
          <a:bodyPr wrap="none" lIns="0" tIns="0" rIns="0" bIns="0" anchor="b"/>
          <a:lstStyle/>
          <a:p>
            <a:pPr algn="l" eaLnBrk="1" hangingPunct="1"/>
            <a:r>
              <a:rPr lang="en-US" altLang="de-DE" sz="2400" b="1" dirty="0" smtClean="0">
                <a:solidFill>
                  <a:srgbClr val="575756"/>
                </a:solidFill>
                <a:ea typeface="ＭＳ Ｐゴシック" pitchFamily="34" charset="-128"/>
              </a:rPr>
              <a:t>Simplified determination of moisture content</a:t>
            </a:r>
          </a:p>
        </p:txBody>
      </p:sp>
      <p:sp>
        <p:nvSpPr>
          <p:cNvPr id="7" name="Textplatzhalter 2"/>
          <p:cNvSpPr>
            <a:spLocks/>
          </p:cNvSpPr>
          <p:nvPr/>
        </p:nvSpPr>
        <p:spPr bwMode="auto">
          <a:xfrm>
            <a:off x="781049" y="1751014"/>
            <a:ext cx="7680325" cy="467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defTabSz="457200" eaLnBrk="0" hangingPunct="0">
              <a:spcBef>
                <a:spcPct val="20000"/>
              </a:spcBef>
              <a:buFont typeface="Arial" charset="0"/>
              <a:buChar char="•"/>
              <a:tabLst>
                <a:tab pos="3314700" algn="l"/>
              </a:tabLst>
              <a:defRPr sz="3200">
                <a:solidFill>
                  <a:schemeClr val="tx1"/>
                </a:solidFill>
                <a:latin typeface="Calibri" pitchFamily="34" charset="0"/>
                <a:ea typeface="ＭＳ Ｐゴシック" pitchFamily="34" charset="-128"/>
              </a:defRPr>
            </a:lvl1pPr>
            <a:lvl2pPr marL="446088" indent="-285750" defTabSz="457200" eaLnBrk="0" hangingPunct="0">
              <a:spcBef>
                <a:spcPct val="20000"/>
              </a:spcBef>
              <a:buFont typeface="Arial" charset="0"/>
              <a:buChar char="–"/>
              <a:tabLst>
                <a:tab pos="3314700" algn="l"/>
              </a:tabLst>
              <a:defRPr sz="2800">
                <a:solidFill>
                  <a:schemeClr val="tx1"/>
                </a:solidFill>
                <a:latin typeface="Calibri" pitchFamily="34" charset="0"/>
                <a:ea typeface="ＭＳ Ｐゴシック" pitchFamily="34" charset="-128"/>
              </a:defRPr>
            </a:lvl2pPr>
            <a:lvl3pPr marL="1257300" indent="-266700" defTabSz="457200" eaLnBrk="0" hangingPunct="0">
              <a:spcBef>
                <a:spcPct val="20000"/>
              </a:spcBef>
              <a:buFont typeface="Arial" charset="0"/>
              <a:buChar char="•"/>
              <a:tabLst>
                <a:tab pos="3314700" algn="l"/>
              </a:tabLst>
              <a:defRPr sz="2400">
                <a:solidFill>
                  <a:schemeClr val="tx1"/>
                </a:solidFill>
                <a:latin typeface="Calibri" pitchFamily="34" charset="0"/>
                <a:ea typeface="ＭＳ Ｐゴシック" pitchFamily="34" charset="-128"/>
              </a:defRPr>
            </a:lvl3pPr>
            <a:lvl4pPr marL="266700" indent="-266700" defTabSz="457200" eaLnBrk="0" hangingPunct="0">
              <a:spcBef>
                <a:spcPct val="20000"/>
              </a:spcBef>
              <a:buFont typeface="Arial" charset="0"/>
              <a:buChar char="–"/>
              <a:tabLst>
                <a:tab pos="3314700" algn="l"/>
              </a:tabLst>
              <a:defRPr sz="2000">
                <a:solidFill>
                  <a:schemeClr val="tx1"/>
                </a:solidFill>
                <a:latin typeface="Calibri" pitchFamily="34" charset="0"/>
                <a:ea typeface="ＭＳ Ｐゴシック" pitchFamily="34" charset="-128"/>
              </a:defRPr>
            </a:lvl4pPr>
            <a:lvl5pPr marL="1798638" indent="-50787300" defTabSz="457200" eaLnBrk="0" hangingPunct="0">
              <a:spcBef>
                <a:spcPct val="20000"/>
              </a:spcBef>
              <a:buFont typeface="Arial" charset="0"/>
              <a:buChar char="»"/>
              <a:tabLst>
                <a:tab pos="3314700" algn="l"/>
              </a:tabLst>
              <a:defRPr sz="2000">
                <a:solidFill>
                  <a:schemeClr val="tx1"/>
                </a:solidFill>
                <a:latin typeface="Calibri" pitchFamily="34" charset="0"/>
                <a:ea typeface="ＭＳ Ｐゴシック" pitchFamily="34" charset="-128"/>
              </a:defRPr>
            </a:lvl5pPr>
            <a:lvl6pPr marL="2255838" indent="-50787300" defTabSz="457200" eaLnBrk="0" fontAlgn="base" hangingPunct="0">
              <a:spcBef>
                <a:spcPct val="20000"/>
              </a:spcBef>
              <a:spcAft>
                <a:spcPct val="0"/>
              </a:spcAft>
              <a:buFont typeface="Arial" charset="0"/>
              <a:buChar char="»"/>
              <a:tabLst>
                <a:tab pos="3314700" algn="l"/>
              </a:tabLst>
              <a:defRPr sz="2000">
                <a:solidFill>
                  <a:schemeClr val="tx1"/>
                </a:solidFill>
                <a:latin typeface="Calibri" pitchFamily="34" charset="0"/>
                <a:ea typeface="ＭＳ Ｐゴシック" pitchFamily="34" charset="-128"/>
              </a:defRPr>
            </a:lvl6pPr>
            <a:lvl7pPr marL="2713038" indent="-50787300" defTabSz="457200" eaLnBrk="0" fontAlgn="base" hangingPunct="0">
              <a:spcBef>
                <a:spcPct val="20000"/>
              </a:spcBef>
              <a:spcAft>
                <a:spcPct val="0"/>
              </a:spcAft>
              <a:buFont typeface="Arial" charset="0"/>
              <a:buChar char="»"/>
              <a:tabLst>
                <a:tab pos="3314700" algn="l"/>
              </a:tabLst>
              <a:defRPr sz="2000">
                <a:solidFill>
                  <a:schemeClr val="tx1"/>
                </a:solidFill>
                <a:latin typeface="Calibri" pitchFamily="34" charset="0"/>
                <a:ea typeface="ＭＳ Ｐゴシック" pitchFamily="34" charset="-128"/>
              </a:defRPr>
            </a:lvl7pPr>
            <a:lvl8pPr marL="3170238" indent="-50787300" defTabSz="457200" eaLnBrk="0" fontAlgn="base" hangingPunct="0">
              <a:spcBef>
                <a:spcPct val="20000"/>
              </a:spcBef>
              <a:spcAft>
                <a:spcPct val="0"/>
              </a:spcAft>
              <a:buFont typeface="Arial" charset="0"/>
              <a:buChar char="»"/>
              <a:tabLst>
                <a:tab pos="3314700" algn="l"/>
              </a:tabLst>
              <a:defRPr sz="2000">
                <a:solidFill>
                  <a:schemeClr val="tx1"/>
                </a:solidFill>
                <a:latin typeface="Calibri" pitchFamily="34" charset="0"/>
                <a:ea typeface="ＭＳ Ｐゴシック" pitchFamily="34" charset="-128"/>
              </a:defRPr>
            </a:lvl8pPr>
            <a:lvl9pPr marL="3627438" indent="-50787300" defTabSz="457200" eaLnBrk="0" fontAlgn="base" hangingPunct="0">
              <a:spcBef>
                <a:spcPct val="20000"/>
              </a:spcBef>
              <a:spcAft>
                <a:spcPct val="0"/>
              </a:spcAft>
              <a:buFont typeface="Arial" charset="0"/>
              <a:buChar char="»"/>
              <a:tabLst>
                <a:tab pos="3314700" algn="l"/>
              </a:tabLst>
              <a:defRPr sz="2000">
                <a:solidFill>
                  <a:schemeClr val="tx1"/>
                </a:solidFill>
                <a:latin typeface="Calibri" pitchFamily="34" charset="0"/>
                <a:ea typeface="ＭＳ Ｐゴシック" pitchFamily="34" charset="-128"/>
              </a:defRPr>
            </a:lvl9pPr>
          </a:lstStyle>
          <a:p>
            <a:pPr marL="0" indent="0" fontAlgn="base">
              <a:lnSpc>
                <a:spcPts val="2000"/>
              </a:lnSpc>
              <a:spcBef>
                <a:spcPts val="600"/>
              </a:spcBef>
              <a:spcAft>
                <a:spcPts val="300"/>
              </a:spcAft>
              <a:buClr>
                <a:srgbClr val="B9C343"/>
              </a:buClr>
              <a:buSzPct val="80000"/>
              <a:buFont typeface="Arial" charset="0"/>
              <a:buNone/>
              <a:tabLst>
                <a:tab pos="358775" algn="l"/>
              </a:tabLst>
            </a:pPr>
            <a:r>
              <a:rPr lang="en-US" sz="2000" b="1" dirty="0" smtClean="0">
                <a:solidFill>
                  <a:srgbClr val="FFFFFF">
                    <a:lumMod val="85000"/>
                  </a:srgbClr>
                </a:solidFill>
                <a:latin typeface="Arial"/>
                <a:ea typeface="ＭＳ Ｐゴシック" charset="-128"/>
                <a:cs typeface="Verdana"/>
              </a:rPr>
              <a:t>Equipment: </a:t>
            </a:r>
          </a:p>
          <a:p>
            <a:pPr marL="358775" lvl="1" indent="-358775" fontAlgn="base">
              <a:lnSpc>
                <a:spcPts val="2000"/>
              </a:lnSpc>
              <a:spcBef>
                <a:spcPts val="300"/>
              </a:spcBef>
              <a:spcAft>
                <a:spcPts val="300"/>
              </a:spcAft>
              <a:buClr>
                <a:srgbClr val="B9C343"/>
              </a:buClr>
              <a:buSzPct val="70000"/>
              <a:buFont typeface="MetaPro-Norm" pitchFamily="34" charset="0"/>
              <a:buChar char="■"/>
              <a:tabLst>
                <a:tab pos="358775" algn="l"/>
              </a:tabLst>
            </a:pPr>
            <a:r>
              <a:rPr lang="en-US" sz="1800" b="1" dirty="0" smtClean="0">
                <a:solidFill>
                  <a:srgbClr val="FFFFFF">
                    <a:lumMod val="85000"/>
                  </a:srgbClr>
                </a:solidFill>
                <a:latin typeface="Arial"/>
                <a:ea typeface="ＭＳ Ｐゴシック" charset="-128"/>
                <a:cs typeface="Verdana"/>
              </a:rPr>
              <a:t>Household convection oven </a:t>
            </a:r>
            <a:br>
              <a:rPr lang="en-US" sz="1800" b="1" dirty="0" smtClean="0">
                <a:solidFill>
                  <a:srgbClr val="FFFFFF">
                    <a:lumMod val="85000"/>
                  </a:srgbClr>
                </a:solidFill>
                <a:latin typeface="Arial"/>
                <a:ea typeface="ＭＳ Ｐゴシック" charset="-128"/>
                <a:cs typeface="Verdana"/>
              </a:rPr>
            </a:br>
            <a:r>
              <a:rPr lang="en-US" sz="1800" b="1" dirty="0" smtClean="0">
                <a:solidFill>
                  <a:srgbClr val="FFFFFF">
                    <a:lumMod val="85000"/>
                  </a:srgbClr>
                </a:solidFill>
                <a:latin typeface="Arial"/>
                <a:ea typeface="ＭＳ Ｐゴシック" charset="-128"/>
                <a:cs typeface="Verdana"/>
              </a:rPr>
              <a:t>(Alternative: Laboratory drying cabinet) </a:t>
            </a:r>
          </a:p>
          <a:p>
            <a:pPr marL="358775" lvl="1" indent="-358775" fontAlgn="base">
              <a:lnSpc>
                <a:spcPts val="2000"/>
              </a:lnSpc>
              <a:spcBef>
                <a:spcPts val="300"/>
              </a:spcBef>
              <a:spcAft>
                <a:spcPts val="300"/>
              </a:spcAft>
              <a:buClr>
                <a:srgbClr val="B9C343"/>
              </a:buClr>
              <a:buSzPct val="70000"/>
              <a:buFont typeface="MetaPro-Norm" pitchFamily="34" charset="0"/>
              <a:buChar char="■"/>
              <a:tabLst>
                <a:tab pos="358775" algn="l"/>
              </a:tabLst>
            </a:pPr>
            <a:r>
              <a:rPr lang="en-US" sz="1800" b="1" dirty="0" smtClean="0">
                <a:solidFill>
                  <a:srgbClr val="FFFFFF">
                    <a:lumMod val="85000"/>
                  </a:srgbClr>
                </a:solidFill>
                <a:latin typeface="Arial"/>
                <a:ea typeface="ＭＳ Ｐゴシック" charset="-128"/>
                <a:cs typeface="Verdana"/>
              </a:rPr>
              <a:t>Balance (readability: 0,1 g)</a:t>
            </a:r>
          </a:p>
          <a:p>
            <a:pPr marL="358775" lvl="1" indent="-358775" fontAlgn="base">
              <a:lnSpc>
                <a:spcPts val="2000"/>
              </a:lnSpc>
              <a:spcBef>
                <a:spcPts val="300"/>
              </a:spcBef>
              <a:spcAft>
                <a:spcPts val="300"/>
              </a:spcAft>
              <a:buClr>
                <a:srgbClr val="B9C343"/>
              </a:buClr>
              <a:buSzPct val="70000"/>
              <a:buFont typeface="MetaPro-Norm" pitchFamily="34" charset="0"/>
              <a:buChar char="■"/>
              <a:tabLst>
                <a:tab pos="358775" algn="l"/>
              </a:tabLst>
            </a:pPr>
            <a:r>
              <a:rPr lang="en-US" sz="1800" b="1" dirty="0" smtClean="0">
                <a:solidFill>
                  <a:srgbClr val="FFFFFF">
                    <a:lumMod val="85000"/>
                  </a:srgbClr>
                </a:solidFill>
                <a:latin typeface="Arial"/>
                <a:ea typeface="ＭＳ Ｐゴシック" charset="-128"/>
                <a:cs typeface="Verdana"/>
              </a:rPr>
              <a:t>Backing tray</a:t>
            </a:r>
          </a:p>
          <a:p>
            <a:pPr marL="0" indent="0" fontAlgn="base">
              <a:lnSpc>
                <a:spcPts val="2000"/>
              </a:lnSpc>
              <a:spcBef>
                <a:spcPts val="1200"/>
              </a:spcBef>
              <a:spcAft>
                <a:spcPts val="300"/>
              </a:spcAft>
              <a:buClr>
                <a:srgbClr val="B9C343"/>
              </a:buClr>
              <a:buSzPct val="80000"/>
              <a:buFont typeface="Arial" charset="0"/>
              <a:buNone/>
              <a:tabLst>
                <a:tab pos="358775" algn="l"/>
              </a:tabLst>
            </a:pPr>
            <a:r>
              <a:rPr lang="en-US" sz="2000" b="1" dirty="0" smtClean="0">
                <a:solidFill>
                  <a:srgbClr val="FFFFFF">
                    <a:lumMod val="85000"/>
                  </a:srgbClr>
                </a:solidFill>
                <a:latin typeface="Arial"/>
                <a:ea typeface="ＭＳ Ｐゴシック" charset="-128"/>
                <a:cs typeface="Verdana"/>
              </a:rPr>
              <a:t>Procedure:</a:t>
            </a:r>
          </a:p>
          <a:p>
            <a:pPr marL="358775" lvl="1" indent="-358775" fontAlgn="base">
              <a:lnSpc>
                <a:spcPts val="2000"/>
              </a:lnSpc>
              <a:spcBef>
                <a:spcPts val="300"/>
              </a:spcBef>
              <a:spcAft>
                <a:spcPts val="300"/>
              </a:spcAft>
              <a:buClr>
                <a:srgbClr val="B9C343"/>
              </a:buClr>
              <a:buSzPct val="70000"/>
              <a:buFont typeface="MetaPro-Norm" pitchFamily="34" charset="0"/>
              <a:buChar char="■"/>
              <a:tabLst>
                <a:tab pos="358775" algn="l"/>
              </a:tabLst>
            </a:pPr>
            <a:r>
              <a:rPr lang="en-US" sz="1800" b="1" dirty="0" smtClean="0">
                <a:solidFill>
                  <a:srgbClr val="FFFFFF">
                    <a:lumMod val="85000"/>
                  </a:srgbClr>
                </a:solidFill>
                <a:latin typeface="Arial"/>
                <a:ea typeface="ＭＳ Ｐゴシック" charset="-128"/>
                <a:cs typeface="Verdana"/>
              </a:rPr>
              <a:t>Weight approx. 300 g of the sample on a backing tray</a:t>
            </a:r>
          </a:p>
          <a:p>
            <a:pPr marL="358775" lvl="1" indent="-358775" fontAlgn="base">
              <a:lnSpc>
                <a:spcPts val="2000"/>
              </a:lnSpc>
              <a:spcBef>
                <a:spcPts val="300"/>
              </a:spcBef>
              <a:spcAft>
                <a:spcPts val="300"/>
              </a:spcAft>
              <a:buClr>
                <a:srgbClr val="B9C343"/>
              </a:buClr>
              <a:buSzPct val="70000"/>
              <a:buFont typeface="MetaPro-Norm" pitchFamily="34" charset="0"/>
              <a:buChar char="■"/>
              <a:tabLst>
                <a:tab pos="358775" algn="l"/>
              </a:tabLst>
            </a:pPr>
            <a:r>
              <a:rPr lang="en-US" sz="1800" b="1" dirty="0" smtClean="0">
                <a:solidFill>
                  <a:srgbClr val="FFFFFF">
                    <a:lumMod val="85000"/>
                  </a:srgbClr>
                </a:solidFill>
                <a:latin typeface="Arial"/>
                <a:ea typeface="ＭＳ Ｐゴシック" charset="-128"/>
                <a:cs typeface="Verdana"/>
              </a:rPr>
              <a:t>Dry the sample 24 hours at approx. 105 °C </a:t>
            </a:r>
            <a:br>
              <a:rPr lang="en-US" sz="1800" b="1" dirty="0" smtClean="0">
                <a:solidFill>
                  <a:srgbClr val="FFFFFF">
                    <a:lumMod val="85000"/>
                  </a:srgbClr>
                </a:solidFill>
                <a:latin typeface="Arial"/>
                <a:ea typeface="ＭＳ Ｐゴシック" charset="-128"/>
                <a:cs typeface="Verdana"/>
              </a:rPr>
            </a:br>
            <a:r>
              <a:rPr lang="en-US" sz="1800" b="1" dirty="0" smtClean="0">
                <a:solidFill>
                  <a:srgbClr val="FFFFFF">
                    <a:lumMod val="85000"/>
                  </a:srgbClr>
                </a:solidFill>
                <a:latin typeface="Arial"/>
                <a:ea typeface="ＭＳ Ｐゴシック" charset="-128"/>
                <a:cs typeface="Verdana"/>
              </a:rPr>
              <a:t>in air-circulation mode</a:t>
            </a:r>
          </a:p>
          <a:p>
            <a:pPr marL="358775" lvl="1" indent="-358775" fontAlgn="base">
              <a:lnSpc>
                <a:spcPts val="2000"/>
              </a:lnSpc>
              <a:spcBef>
                <a:spcPts val="300"/>
              </a:spcBef>
              <a:spcAft>
                <a:spcPts val="300"/>
              </a:spcAft>
              <a:buClr>
                <a:srgbClr val="B9C343"/>
              </a:buClr>
              <a:buSzPct val="70000"/>
              <a:buFont typeface="MetaPro-Norm" pitchFamily="34" charset="0"/>
              <a:buChar char="■"/>
              <a:tabLst>
                <a:tab pos="358775" algn="l"/>
              </a:tabLst>
            </a:pPr>
            <a:r>
              <a:rPr lang="en-US" sz="1800" b="1" dirty="0" smtClean="0">
                <a:solidFill>
                  <a:srgbClr val="FFFFFF">
                    <a:lumMod val="85000"/>
                  </a:srgbClr>
                </a:solidFill>
                <a:latin typeface="Arial"/>
                <a:ea typeface="ＭＳ Ｐゴシック" charset="-128"/>
                <a:cs typeface="Verdana"/>
              </a:rPr>
              <a:t>Cool down the dried sample and weight it</a:t>
            </a:r>
          </a:p>
          <a:p>
            <a:pPr marL="358775" lvl="1" indent="-358775" fontAlgn="base">
              <a:lnSpc>
                <a:spcPts val="2000"/>
              </a:lnSpc>
              <a:spcBef>
                <a:spcPts val="300"/>
              </a:spcBef>
              <a:spcAft>
                <a:spcPts val="300"/>
              </a:spcAft>
              <a:buClr>
                <a:srgbClr val="B9C343"/>
              </a:buClr>
              <a:buSzPct val="70000"/>
              <a:buFont typeface="MetaPro-Norm" pitchFamily="34" charset="0"/>
              <a:buChar char="■"/>
              <a:tabLst>
                <a:tab pos="358775" algn="l"/>
              </a:tabLst>
            </a:pPr>
            <a:r>
              <a:rPr lang="en-US" sz="1800" b="1" dirty="0" smtClean="0">
                <a:solidFill>
                  <a:srgbClr val="FFFFFF">
                    <a:lumMod val="85000"/>
                  </a:srgbClr>
                </a:solidFill>
                <a:latin typeface="Arial"/>
                <a:ea typeface="ＭＳ Ｐゴシック" charset="-128"/>
                <a:cs typeface="Verdana"/>
              </a:rPr>
              <a:t>Calculation of the moisture content on wet basis </a:t>
            </a:r>
            <a:br>
              <a:rPr lang="en-US" sz="1800" b="1" dirty="0" smtClean="0">
                <a:solidFill>
                  <a:srgbClr val="FFFFFF">
                    <a:lumMod val="85000"/>
                  </a:srgbClr>
                </a:solidFill>
                <a:latin typeface="Arial"/>
                <a:ea typeface="ＭＳ Ｐゴシック" charset="-128"/>
                <a:cs typeface="Verdana"/>
              </a:rPr>
            </a:br>
            <a:r>
              <a:rPr lang="en-US" sz="1800" b="1" dirty="0" smtClean="0">
                <a:solidFill>
                  <a:srgbClr val="FFFFFF">
                    <a:lumMod val="85000"/>
                  </a:srgbClr>
                </a:solidFill>
                <a:latin typeface="Arial"/>
                <a:ea typeface="ＭＳ Ｐゴシック" charset="-128"/>
                <a:cs typeface="Verdana"/>
              </a:rPr>
              <a:t>is done according to DIN EN ISO 18134-2</a:t>
            </a:r>
          </a:p>
          <a:p>
            <a:pPr marL="358775" lvl="1" indent="-358775" fontAlgn="base">
              <a:lnSpc>
                <a:spcPts val="2000"/>
              </a:lnSpc>
              <a:spcBef>
                <a:spcPts val="0"/>
              </a:spcBef>
              <a:spcAft>
                <a:spcPts val="1200"/>
              </a:spcAft>
              <a:buFont typeface="Wingdings" panose="05000000000000000000" pitchFamily="2" charset="2"/>
              <a:buChar char="Ø"/>
              <a:tabLst>
                <a:tab pos="2327275" algn="l"/>
              </a:tabLst>
            </a:pPr>
            <a:endParaRPr lang="en-US" sz="2000" b="1" dirty="0">
              <a:solidFill>
                <a:srgbClr val="FFFFFF">
                  <a:lumMod val="85000"/>
                </a:srgbClr>
              </a:solidFill>
              <a:latin typeface="MetaPro-Norm" pitchFamily="34" charset="0"/>
              <a:ea typeface="ＭＳ Ｐゴシック" charset="-128"/>
              <a:cs typeface="Verdana"/>
            </a:endParaRPr>
          </a:p>
        </p:txBody>
      </p:sp>
      <p:sp>
        <p:nvSpPr>
          <p:cNvPr id="8" name="Textfeld 7"/>
          <p:cNvSpPr txBox="1"/>
          <p:nvPr/>
        </p:nvSpPr>
        <p:spPr>
          <a:xfrm>
            <a:off x="798823" y="5936501"/>
            <a:ext cx="5424178" cy="461665"/>
          </a:xfrm>
          <a:prstGeom prst="rect">
            <a:avLst/>
          </a:prstGeom>
          <a:noFill/>
          <a:ln w="9525">
            <a:solidFill>
              <a:schemeClr val="bg1">
                <a:lumMod val="85000"/>
              </a:schemeClr>
            </a:solidFill>
          </a:ln>
        </p:spPr>
        <p:txBody>
          <a:bodyPr wrap="square" rtlCol="0">
            <a:spAutoFit/>
          </a:bodyPr>
          <a:lstStyle/>
          <a:p>
            <a:pPr marL="990600" lvl="1" indent="-990600" defTabSz="914400">
              <a:tabLst>
                <a:tab pos="990600" algn="l"/>
              </a:tabLst>
              <a:defRPr/>
            </a:pPr>
            <a:r>
              <a:rPr lang="en-US" sz="1200" kern="0" dirty="0" smtClean="0">
                <a:solidFill>
                  <a:srgbClr val="FFFFFF">
                    <a:lumMod val="85000"/>
                  </a:srgbClr>
                </a:solidFill>
                <a:latin typeface="MetaPro-Norm" pitchFamily="34" charset="0"/>
                <a:cs typeface="Arial" charset="0"/>
              </a:rPr>
              <a:t>Safety note:	The user has to ensure the admissibility to use the oven in unattended operation. We assume no liability for any damage.</a:t>
            </a:r>
            <a:endParaRPr lang="en-US" sz="1200" kern="0" dirty="0" smtClean="0">
              <a:ln>
                <a:solidFill>
                  <a:prstClr val="black"/>
                </a:solidFill>
              </a:ln>
              <a:solidFill>
                <a:srgbClr val="FFFFFF">
                  <a:lumMod val="85000"/>
                </a:srgbClr>
              </a:solidFill>
              <a:latin typeface="MetaPro-Norm" pitchFamily="34" charset="0"/>
              <a:cs typeface="Arial" charset="0"/>
            </a:endParaRPr>
          </a:p>
        </p:txBody>
      </p:sp>
      <p:pic>
        <p:nvPicPr>
          <p:cNvPr id="9" name="Grafik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704291">
            <a:off x="6574999" y="4281252"/>
            <a:ext cx="1520323" cy="2149961"/>
          </a:xfrm>
          <a:prstGeom prst="rect">
            <a:avLst/>
          </a:prstGeom>
          <a:ln>
            <a:solidFill>
              <a:schemeClr val="tx1"/>
            </a:solidFill>
          </a:ln>
          <a:effectLst>
            <a:outerShdw blurRad="50800" dist="38100" dir="2700000" algn="tl" rotWithShape="0">
              <a:prstClr val="black">
                <a:alpha val="40000"/>
              </a:prstClr>
            </a:outerShdw>
          </a:effectLst>
        </p:spPr>
      </p:pic>
      <p:sp>
        <p:nvSpPr>
          <p:cNvPr id="10" name="Nach oben gekrümmter Pfeil 9"/>
          <p:cNvSpPr/>
          <p:nvPr/>
        </p:nvSpPr>
        <p:spPr>
          <a:xfrm rot="6163992" flipV="1">
            <a:off x="6651821" y="4134479"/>
            <a:ext cx="3213828" cy="1102808"/>
          </a:xfrm>
          <a:prstGeom prst="curvedUpArrow">
            <a:avLst>
              <a:gd name="adj1" fmla="val 15778"/>
              <a:gd name="adj2" fmla="val 31714"/>
              <a:gd name="adj3" fmla="val 2024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sz="2200" b="1">
              <a:solidFill>
                <a:srgbClr val="000000"/>
              </a:solidFill>
            </a:endParaRPr>
          </a:p>
        </p:txBody>
      </p:sp>
      <p:grpSp>
        <p:nvGrpSpPr>
          <p:cNvPr id="11" name="Gruppieren 10"/>
          <p:cNvGrpSpPr/>
          <p:nvPr/>
        </p:nvGrpSpPr>
        <p:grpSpPr>
          <a:xfrm>
            <a:off x="6939459" y="1600736"/>
            <a:ext cx="1943554" cy="2488922"/>
            <a:chOff x="6434814" y="1628800"/>
            <a:chExt cx="1943554" cy="2488922"/>
          </a:xfrm>
        </p:grpSpPr>
        <p:pic>
          <p:nvPicPr>
            <p:cNvPr id="12" name="Picture 4" descr="D:\Veröffentlichungen-vorträge\Vorträge-Poster\2016-10-06-IHE-Augsburg-qualiS\Fotos-Backofen-Methode\DSC_1081-Backofen-mit-HH.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5906"/>
            <a:stretch/>
          </p:blipFill>
          <p:spPr bwMode="auto">
            <a:xfrm>
              <a:off x="6434814" y="1628800"/>
              <a:ext cx="1737586" cy="2462963"/>
            </a:xfrm>
            <a:prstGeom prst="rect">
              <a:avLst/>
            </a:prstGeom>
            <a:noFill/>
            <a:extLst>
              <a:ext uri="{909E8E84-426E-40DD-AFC4-6F175D3DCCD1}">
                <a14:hiddenFill xmlns:a14="http://schemas.microsoft.com/office/drawing/2010/main">
                  <a:solidFill>
                    <a:srgbClr val="FFFFFF"/>
                  </a:solidFill>
                </a14:hiddenFill>
              </a:ext>
            </a:extLst>
          </p:spPr>
        </p:pic>
        <p:sp>
          <p:nvSpPr>
            <p:cNvPr id="13" name="Textfeld 12"/>
            <p:cNvSpPr txBox="1"/>
            <p:nvPr/>
          </p:nvSpPr>
          <p:spPr>
            <a:xfrm>
              <a:off x="7384185" y="3933056"/>
              <a:ext cx="994183" cy="184666"/>
            </a:xfrm>
            <a:prstGeom prst="rect">
              <a:avLst/>
            </a:prstGeom>
            <a:noFill/>
          </p:spPr>
          <p:txBody>
            <a:bodyPr wrap="none" rtlCol="0">
              <a:spAutoFit/>
            </a:bodyPr>
            <a:lstStyle/>
            <a:p>
              <a:pPr defTabSz="914400" eaLnBrk="0" fontAlgn="base" hangingPunct="0">
                <a:spcBef>
                  <a:spcPct val="0"/>
                </a:spcBef>
                <a:spcAft>
                  <a:spcPct val="0"/>
                </a:spcAft>
              </a:pPr>
              <a:r>
                <a:rPr lang="en-US" sz="600" b="1" dirty="0" smtClean="0">
                  <a:solidFill>
                    <a:srgbClr val="FFFFFF"/>
                  </a:solidFill>
                  <a:latin typeface="MetaPro-Norm" pitchFamily="34" charset="0"/>
                  <a:cs typeface="Arial" charset="0"/>
                </a:rPr>
                <a:t>Photo: Zelinski/HAWK</a:t>
              </a:r>
              <a:endParaRPr lang="en-US" sz="600" b="1" dirty="0">
                <a:solidFill>
                  <a:srgbClr val="FFFFFF"/>
                </a:solidFill>
                <a:latin typeface="MetaPro-Norm" pitchFamily="34" charset="0"/>
                <a:cs typeface="Arial" charset="0"/>
              </a:endParaRPr>
            </a:p>
          </p:txBody>
        </p:sp>
      </p:grpSp>
      <p:sp>
        <p:nvSpPr>
          <p:cNvPr id="15" name="Rectangle 25"/>
          <p:cNvSpPr>
            <a:spLocks noGrp="1" noChangeArrowheads="1"/>
          </p:cNvSpPr>
          <p:nvPr>
            <p:ph type="ftr" sz="quarter" idx="3"/>
          </p:nvPr>
        </p:nvSpPr>
        <p:spPr bwMode="auto">
          <a:xfrm>
            <a:off x="2862263" y="6581781"/>
            <a:ext cx="3419475" cy="246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lgn="ctr" eaLnBrk="0" hangingPunct="0">
              <a:defRPr sz="1000" b="0" spc="70" baseline="0">
                <a:solidFill>
                  <a:srgbClr val="6E6452"/>
                </a:solidFill>
                <a:latin typeface="Arial Narrow" pitchFamily="34" charset="0"/>
                <a:cs typeface="+mn-cs"/>
              </a:defRPr>
            </a:lvl1pPr>
          </a:lstStyle>
          <a:p>
            <a:pPr>
              <a:defRPr/>
            </a:pPr>
            <a:r>
              <a:rPr lang="de-DE" dirty="0" smtClean="0"/>
              <a:t>Rainer Schellhaas</a:t>
            </a:r>
            <a:endParaRPr lang="de-DE" dirty="0"/>
          </a:p>
        </p:txBody>
      </p:sp>
      <p:sp>
        <p:nvSpPr>
          <p:cNvPr id="17" name="Action Button: Forward or Next 16">
            <a:hlinkClick r:id="" action="ppaction://noaction" highlightClick="1"/>
          </p:cNvPr>
          <p:cNvSpPr>
            <a:spLocks noChangeAspect="1"/>
          </p:cNvSpPr>
          <p:nvPr/>
        </p:nvSpPr>
        <p:spPr bwMode="auto">
          <a:xfrm>
            <a:off x="8848725" y="6667501"/>
            <a:ext cx="108000" cy="106892"/>
          </a:xfrm>
          <a:prstGeom prst="actionButtonForwardNex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GB" sz="2200" b="1" smtClean="0">
              <a:solidFill>
                <a:srgbClr val="999999"/>
              </a:solidFill>
              <a:cs typeface="Arial" charset="0"/>
            </a:endParaRPr>
          </a:p>
        </p:txBody>
      </p:sp>
    </p:spTree>
    <p:extLst>
      <p:ext uri="{BB962C8B-B14F-4D97-AF65-F5344CB8AC3E}">
        <p14:creationId xmlns:p14="http://schemas.microsoft.com/office/powerpoint/2010/main" val="36502262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7">
                                            <p:txEl>
                                              <p:pRg st="0" end="0"/>
                                            </p:txEl>
                                          </p:spTgt>
                                        </p:tgtEl>
                                        <p:attrNameLst>
                                          <p:attrName>style.color</p:attrName>
                                        </p:attrNameLst>
                                      </p:cBhvr>
                                      <p:to>
                                        <a:srgbClr val="464646"/>
                                      </p:to>
                                    </p:animClr>
                                  </p:childTnLst>
                                </p:cTn>
                              </p:par>
                              <p:par>
                                <p:cTn id="7" presetID="3" presetClass="emph" presetSubtype="2" fill="hold" nodeType="withEffect">
                                  <p:stCondLst>
                                    <p:cond delay="0"/>
                                  </p:stCondLst>
                                  <p:childTnLst>
                                    <p:animClr clrSpc="rgb" dir="cw">
                                      <p:cBhvr override="childStyle">
                                        <p:cTn id="8" dur="500" fill="hold"/>
                                        <p:tgtEl>
                                          <p:spTgt spid="7">
                                            <p:txEl>
                                              <p:pRg st="1" end="1"/>
                                            </p:txEl>
                                          </p:spTgt>
                                        </p:tgtEl>
                                        <p:attrNameLst>
                                          <p:attrName>style.color</p:attrName>
                                        </p:attrNameLst>
                                      </p:cBhvr>
                                      <p:to>
                                        <a:srgbClr val="464646"/>
                                      </p:to>
                                    </p:animClr>
                                  </p:childTnLst>
                                </p:cTn>
                              </p:par>
                              <p:par>
                                <p:cTn id="9" presetID="3" presetClass="emph" presetSubtype="2" fill="hold" nodeType="withEffect">
                                  <p:stCondLst>
                                    <p:cond delay="0"/>
                                  </p:stCondLst>
                                  <p:childTnLst>
                                    <p:animClr clrSpc="rgb" dir="cw">
                                      <p:cBhvr override="childStyle">
                                        <p:cTn id="10" dur="500" fill="hold"/>
                                        <p:tgtEl>
                                          <p:spTgt spid="7">
                                            <p:txEl>
                                              <p:pRg st="2" end="2"/>
                                            </p:txEl>
                                          </p:spTgt>
                                        </p:tgtEl>
                                        <p:attrNameLst>
                                          <p:attrName>style.color</p:attrName>
                                        </p:attrNameLst>
                                      </p:cBhvr>
                                      <p:to>
                                        <a:srgbClr val="464646"/>
                                      </p:to>
                                    </p:animClr>
                                  </p:childTnLst>
                                </p:cTn>
                              </p:par>
                              <p:par>
                                <p:cTn id="11" presetID="3" presetClass="emph" presetSubtype="2" fill="hold" nodeType="withEffect">
                                  <p:stCondLst>
                                    <p:cond delay="0"/>
                                  </p:stCondLst>
                                  <p:childTnLst>
                                    <p:animClr clrSpc="rgb" dir="cw">
                                      <p:cBhvr override="childStyle">
                                        <p:cTn id="12" dur="500" fill="hold"/>
                                        <p:tgtEl>
                                          <p:spTgt spid="7">
                                            <p:txEl>
                                              <p:pRg st="3" end="3"/>
                                            </p:txEl>
                                          </p:spTgt>
                                        </p:tgtEl>
                                        <p:attrNameLst>
                                          <p:attrName>style.color</p:attrName>
                                        </p:attrNameLst>
                                      </p:cBhvr>
                                      <p:to>
                                        <a:srgbClr val="464646"/>
                                      </p:to>
                                    </p:animClr>
                                  </p:childTnLst>
                                </p:cTn>
                              </p:par>
                            </p:childTnLst>
                          </p:cTn>
                        </p:par>
                        <p:par>
                          <p:cTn id="13" fill="hold">
                            <p:stCondLst>
                              <p:cond delay="500"/>
                            </p:stCondLst>
                            <p:childTnLst>
                              <p:par>
                                <p:cTn id="14" presetID="53" presetClass="entr" presetSubtype="16" fill="hold" nodeType="afterEffect">
                                  <p:stCondLst>
                                    <p:cond delay="50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childTnLst>
                                </p:cTn>
                              </p:par>
                              <p:par>
                                <p:cTn id="19" presetID="3" presetClass="emph" presetSubtype="2" fill="hold" grpId="0" nodeType="withEffect">
                                  <p:stCondLst>
                                    <p:cond delay="500"/>
                                  </p:stCondLst>
                                  <p:childTnLst>
                                    <p:animClr clrSpc="rgb" dir="cw">
                                      <p:cBhvr override="childStyle">
                                        <p:cTn id="20" dur="500" fill="hold"/>
                                        <p:tgtEl>
                                          <p:spTgt spid="8"/>
                                        </p:tgtEl>
                                        <p:attrNameLst>
                                          <p:attrName>style.color</p:attrName>
                                        </p:attrNameLst>
                                      </p:cBhvr>
                                      <p:to>
                                        <a:srgbClr val="575756"/>
                                      </p:to>
                                    </p:animClr>
                                  </p:childTnLst>
                                </p:cTn>
                              </p:par>
                            </p:childTnLst>
                          </p:cTn>
                        </p:par>
                      </p:childTnLst>
                    </p:cTn>
                  </p:par>
                  <p:par>
                    <p:cTn id="21" fill="hold">
                      <p:stCondLst>
                        <p:cond delay="indefinite"/>
                      </p:stCondLst>
                      <p:childTnLst>
                        <p:par>
                          <p:cTn id="22" fill="hold">
                            <p:stCondLst>
                              <p:cond delay="0"/>
                            </p:stCondLst>
                            <p:childTnLst>
                              <p:par>
                                <p:cTn id="23" presetID="3" presetClass="emph" presetSubtype="2" fill="hold" nodeType="clickEffect">
                                  <p:stCondLst>
                                    <p:cond delay="0"/>
                                  </p:stCondLst>
                                  <p:childTnLst>
                                    <p:animClr clrSpc="rgb" dir="cw">
                                      <p:cBhvr override="childStyle">
                                        <p:cTn id="24" dur="500" fill="hold"/>
                                        <p:tgtEl>
                                          <p:spTgt spid="7">
                                            <p:txEl>
                                              <p:pRg st="4" end="4"/>
                                            </p:txEl>
                                          </p:spTgt>
                                        </p:tgtEl>
                                        <p:attrNameLst>
                                          <p:attrName>style.color</p:attrName>
                                        </p:attrNameLst>
                                      </p:cBhvr>
                                      <p:to>
                                        <a:srgbClr val="575756"/>
                                      </p:to>
                                    </p:animClr>
                                  </p:childTnLst>
                                </p:cTn>
                              </p:par>
                              <p:par>
                                <p:cTn id="25" presetID="3" presetClass="emph" presetSubtype="2" fill="hold" nodeType="withEffect">
                                  <p:stCondLst>
                                    <p:cond delay="0"/>
                                  </p:stCondLst>
                                  <p:childTnLst>
                                    <p:animClr clrSpc="rgb" dir="cw">
                                      <p:cBhvr override="childStyle">
                                        <p:cTn id="26" dur="500" fill="hold"/>
                                        <p:tgtEl>
                                          <p:spTgt spid="7">
                                            <p:txEl>
                                              <p:pRg st="5" end="5"/>
                                            </p:txEl>
                                          </p:spTgt>
                                        </p:tgtEl>
                                        <p:attrNameLst>
                                          <p:attrName>style.color</p:attrName>
                                        </p:attrNameLst>
                                      </p:cBhvr>
                                      <p:to>
                                        <a:srgbClr val="575756"/>
                                      </p:to>
                                    </p:animClr>
                                  </p:childTnLst>
                                </p:cTn>
                              </p:par>
                              <p:par>
                                <p:cTn id="27" presetID="3" presetClass="emph" presetSubtype="2" fill="hold" nodeType="withEffect">
                                  <p:stCondLst>
                                    <p:cond delay="0"/>
                                  </p:stCondLst>
                                  <p:childTnLst>
                                    <p:animClr clrSpc="rgb" dir="cw">
                                      <p:cBhvr override="childStyle">
                                        <p:cTn id="28" dur="500" fill="hold"/>
                                        <p:tgtEl>
                                          <p:spTgt spid="7">
                                            <p:txEl>
                                              <p:pRg st="6" end="6"/>
                                            </p:txEl>
                                          </p:spTgt>
                                        </p:tgtEl>
                                        <p:attrNameLst>
                                          <p:attrName>style.color</p:attrName>
                                        </p:attrNameLst>
                                      </p:cBhvr>
                                      <p:to>
                                        <a:srgbClr val="575756"/>
                                      </p:to>
                                    </p:animClr>
                                  </p:childTnLst>
                                </p:cTn>
                              </p:par>
                              <p:par>
                                <p:cTn id="29" presetID="3" presetClass="emph" presetSubtype="2" fill="hold" nodeType="withEffect">
                                  <p:stCondLst>
                                    <p:cond delay="0"/>
                                  </p:stCondLst>
                                  <p:childTnLst>
                                    <p:animClr clrSpc="rgb" dir="cw">
                                      <p:cBhvr override="childStyle">
                                        <p:cTn id="30" dur="500" fill="hold"/>
                                        <p:tgtEl>
                                          <p:spTgt spid="7">
                                            <p:txEl>
                                              <p:pRg st="7" end="7"/>
                                            </p:txEl>
                                          </p:spTgt>
                                        </p:tgtEl>
                                        <p:attrNameLst>
                                          <p:attrName>style.color</p:attrName>
                                        </p:attrNameLst>
                                      </p:cBhvr>
                                      <p:to>
                                        <a:srgbClr val="575756"/>
                                      </p:to>
                                    </p:animClr>
                                  </p:childTnLst>
                                </p:cTn>
                              </p:par>
                              <p:par>
                                <p:cTn id="31" presetID="3" presetClass="emph" presetSubtype="2" fill="hold" nodeType="withEffect">
                                  <p:stCondLst>
                                    <p:cond delay="0"/>
                                  </p:stCondLst>
                                  <p:childTnLst>
                                    <p:animClr clrSpc="rgb" dir="cw">
                                      <p:cBhvr override="childStyle">
                                        <p:cTn id="32" dur="500" fill="hold"/>
                                        <p:tgtEl>
                                          <p:spTgt spid="7">
                                            <p:txEl>
                                              <p:pRg st="8" end="8"/>
                                            </p:txEl>
                                          </p:spTgt>
                                        </p:tgtEl>
                                        <p:attrNameLst>
                                          <p:attrName>style.color</p:attrName>
                                        </p:attrNameLst>
                                      </p:cBhvr>
                                      <p:to>
                                        <a:srgbClr val="575756"/>
                                      </p:to>
                                    </p:animClr>
                                  </p:childTnLst>
                                </p:cTn>
                              </p:par>
                            </p:childTnLst>
                          </p:cTn>
                        </p:par>
                        <p:par>
                          <p:cTn id="33" fill="hold">
                            <p:stCondLst>
                              <p:cond delay="500"/>
                            </p:stCondLst>
                            <p:childTnLst>
                              <p:par>
                                <p:cTn id="34" presetID="53" presetClass="entr" presetSubtype="16" fill="hold" grpId="0" nodeType="afterEffect">
                                  <p:stCondLst>
                                    <p:cond delay="1000"/>
                                  </p:stCondLst>
                                  <p:childTnLst>
                                    <p:set>
                                      <p:cBhvr>
                                        <p:cTn id="35" dur="1" fill="hold">
                                          <p:stCondLst>
                                            <p:cond delay="0"/>
                                          </p:stCondLst>
                                        </p:cTn>
                                        <p:tgtEl>
                                          <p:spTgt spid="10"/>
                                        </p:tgtEl>
                                        <p:attrNameLst>
                                          <p:attrName>style.visibility</p:attrName>
                                        </p:attrNameLst>
                                      </p:cBhvr>
                                      <p:to>
                                        <p:strVal val="visible"/>
                                      </p:to>
                                    </p:set>
                                    <p:anim calcmode="lin" valueType="num">
                                      <p:cBhvr>
                                        <p:cTn id="36" dur="1500" fill="hold"/>
                                        <p:tgtEl>
                                          <p:spTgt spid="10"/>
                                        </p:tgtEl>
                                        <p:attrNameLst>
                                          <p:attrName>ppt_w</p:attrName>
                                        </p:attrNameLst>
                                      </p:cBhvr>
                                      <p:tavLst>
                                        <p:tav tm="0">
                                          <p:val>
                                            <p:fltVal val="0"/>
                                          </p:val>
                                        </p:tav>
                                        <p:tav tm="100000">
                                          <p:val>
                                            <p:strVal val="#ppt_w"/>
                                          </p:val>
                                        </p:tav>
                                      </p:tavLst>
                                    </p:anim>
                                    <p:anim calcmode="lin" valueType="num">
                                      <p:cBhvr>
                                        <p:cTn id="37" dur="1500" fill="hold"/>
                                        <p:tgtEl>
                                          <p:spTgt spid="10"/>
                                        </p:tgtEl>
                                        <p:attrNameLst>
                                          <p:attrName>ppt_h</p:attrName>
                                        </p:attrNameLst>
                                      </p:cBhvr>
                                      <p:tavLst>
                                        <p:tav tm="0">
                                          <p:val>
                                            <p:fltVal val="0"/>
                                          </p:val>
                                        </p:tav>
                                        <p:tav tm="100000">
                                          <p:val>
                                            <p:strVal val="#ppt_h"/>
                                          </p:val>
                                        </p:tav>
                                      </p:tavLst>
                                    </p:anim>
                                    <p:animEffect transition="in" filter="fade">
                                      <p:cBhvr>
                                        <p:cTn id="38" dur="1500"/>
                                        <p:tgtEl>
                                          <p:spTgt spid="10"/>
                                        </p:tgtEl>
                                      </p:cBhvr>
                                    </p:animEffect>
                                  </p:childTnLst>
                                </p:cTn>
                              </p:par>
                            </p:childTnLst>
                          </p:cTn>
                        </p:par>
                        <p:par>
                          <p:cTn id="39" fill="hold">
                            <p:stCondLst>
                              <p:cond delay="3000"/>
                            </p:stCondLst>
                            <p:childTnLst>
                              <p:par>
                                <p:cTn id="40" presetID="1" presetClass="entr" presetSubtype="0" fill="hold" nodeType="afterEffect">
                                  <p:stCondLst>
                                    <p:cond delay="0"/>
                                  </p:stCondLst>
                                  <p:childTnLst>
                                    <p:set>
                                      <p:cBhvr>
                                        <p:cTn id="41" dur="1" fill="hold">
                                          <p:stCondLst>
                                            <p:cond delay="0"/>
                                          </p:stCondLst>
                                        </p:cTn>
                                        <p:tgtEl>
                                          <p:spTgt spid="9"/>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7"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1"/>
          <p:cNvSpPr>
            <a:spLocks noGrp="1"/>
          </p:cNvSpPr>
          <p:nvPr>
            <p:ph type="title" idx="4294967295"/>
          </p:nvPr>
        </p:nvSpPr>
        <p:spPr>
          <a:xfrm>
            <a:off x="756003" y="972003"/>
            <a:ext cx="7623175" cy="663575"/>
          </a:xfrm>
        </p:spPr>
        <p:txBody>
          <a:bodyPr wrap="none" lIns="0" tIns="0" rIns="0" bIns="0" anchor="b"/>
          <a:lstStyle/>
          <a:p>
            <a:pPr algn="l" eaLnBrk="1" hangingPunct="1"/>
            <a:r>
              <a:rPr lang="en-US" altLang="de-DE" sz="2400" b="1" dirty="0" smtClean="0">
                <a:solidFill>
                  <a:srgbClr val="575756"/>
                </a:solidFill>
                <a:latin typeface="MetaPro-Bold" pitchFamily="34" charset="0"/>
                <a:ea typeface="ＭＳ Ｐゴシック" pitchFamily="34" charset="-128"/>
              </a:rPr>
              <a:t>Moisture content: Validation of the method</a:t>
            </a:r>
          </a:p>
        </p:txBody>
      </p:sp>
      <p:sp>
        <p:nvSpPr>
          <p:cNvPr id="21" name="Textfeld 20"/>
          <p:cNvSpPr txBox="1"/>
          <p:nvPr/>
        </p:nvSpPr>
        <p:spPr>
          <a:xfrm>
            <a:off x="3638747" y="5375838"/>
            <a:ext cx="4822629" cy="738664"/>
          </a:xfrm>
          <a:prstGeom prst="rect">
            <a:avLst/>
          </a:prstGeom>
          <a:noFill/>
        </p:spPr>
        <p:txBody>
          <a:bodyPr wrap="square" rtlCol="0">
            <a:spAutoFit/>
          </a:bodyPr>
          <a:lstStyle/>
          <a:p>
            <a:pPr algn="ctr" defTabSz="914400" eaLnBrk="0" fontAlgn="base" hangingPunct="0">
              <a:spcBef>
                <a:spcPct val="0"/>
              </a:spcBef>
              <a:spcAft>
                <a:spcPct val="0"/>
              </a:spcAft>
            </a:pPr>
            <a:r>
              <a:rPr lang="en-US" sz="1400" b="1" dirty="0" smtClean="0">
                <a:solidFill>
                  <a:srgbClr val="999999"/>
                </a:solidFill>
                <a:cs typeface="Arial" charset="0"/>
              </a:rPr>
              <a:t>Comparison of 14 determinations of moisture content (duplicate  determinations each) with the household oven method and according to DIN EN ISO 18134-2</a:t>
            </a:r>
            <a:endParaRPr lang="en-US" sz="1400" b="1" dirty="0">
              <a:solidFill>
                <a:srgbClr val="999999"/>
              </a:solidFill>
              <a:cs typeface="Arial" charset="0"/>
            </a:endParaRPr>
          </a:p>
        </p:txBody>
      </p:sp>
      <p:sp>
        <p:nvSpPr>
          <p:cNvPr id="10" name="Textfeld 9"/>
          <p:cNvSpPr txBox="1"/>
          <p:nvPr/>
        </p:nvSpPr>
        <p:spPr>
          <a:xfrm>
            <a:off x="797489" y="5151880"/>
            <a:ext cx="3864364" cy="523220"/>
          </a:xfrm>
          <a:prstGeom prst="rect">
            <a:avLst/>
          </a:prstGeom>
          <a:noFill/>
        </p:spPr>
        <p:txBody>
          <a:bodyPr wrap="square" rtlCol="0">
            <a:spAutoFit/>
          </a:bodyPr>
          <a:lstStyle/>
          <a:p>
            <a:pPr algn="ctr" defTabSz="914400" eaLnBrk="0" hangingPunct="0"/>
            <a:r>
              <a:rPr lang="en-US" sz="1400" b="1" dirty="0" smtClean="0">
                <a:solidFill>
                  <a:prstClr val="black"/>
                </a:solidFill>
                <a:cs typeface="Arial" charset="0"/>
              </a:rPr>
              <a:t>Hysteresis of the oven</a:t>
            </a:r>
            <a:br>
              <a:rPr lang="en-US" sz="1400" b="1" dirty="0" smtClean="0">
                <a:solidFill>
                  <a:prstClr val="black"/>
                </a:solidFill>
                <a:cs typeface="Arial" charset="0"/>
              </a:rPr>
            </a:br>
            <a:r>
              <a:rPr lang="en-US" sz="1400" b="1" dirty="0" smtClean="0">
                <a:solidFill>
                  <a:prstClr val="black"/>
                </a:solidFill>
                <a:cs typeface="Arial" charset="0"/>
              </a:rPr>
              <a:t>in 24 operation hours</a:t>
            </a:r>
            <a:endParaRPr lang="en-US" sz="1400" b="1" dirty="0">
              <a:solidFill>
                <a:srgbClr val="FF0000"/>
              </a:solidFill>
              <a:cs typeface="Arial" charset="0"/>
            </a:endParaRPr>
          </a:p>
        </p:txBody>
      </p:sp>
      <p:graphicFrame>
        <p:nvGraphicFramePr>
          <p:cNvPr id="11" name="Diagramm 10"/>
          <p:cNvGraphicFramePr>
            <a:graphicFrameLocks noGrp="1" noChangeAspect="1"/>
          </p:cNvGraphicFramePr>
          <p:nvPr>
            <p:extLst/>
          </p:nvPr>
        </p:nvGraphicFramePr>
        <p:xfrm>
          <a:off x="798513" y="1987550"/>
          <a:ext cx="3867150" cy="307848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Diagramm 11"/>
          <p:cNvGraphicFramePr>
            <a:graphicFrameLocks noChangeAspect="1"/>
          </p:cNvGraphicFramePr>
          <p:nvPr>
            <p:extLst>
              <p:ext uri="{D42A27DB-BD31-4B8C-83A1-F6EECF244321}">
                <p14:modId xmlns:p14="http://schemas.microsoft.com/office/powerpoint/2010/main" val="1572845137"/>
              </p:ext>
            </p:extLst>
          </p:nvPr>
        </p:nvGraphicFramePr>
        <p:xfrm>
          <a:off x="3829845" y="2002261"/>
          <a:ext cx="4631530" cy="3171019"/>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25"/>
          <p:cNvSpPr>
            <a:spLocks noGrp="1" noChangeArrowheads="1"/>
          </p:cNvSpPr>
          <p:nvPr>
            <p:ph type="ftr" sz="quarter" idx="3"/>
          </p:nvPr>
        </p:nvSpPr>
        <p:spPr bwMode="auto">
          <a:xfrm>
            <a:off x="2862263" y="6581781"/>
            <a:ext cx="3419475" cy="246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lgn="ctr" eaLnBrk="0" hangingPunct="0">
              <a:defRPr sz="1000" b="0" spc="70" baseline="0">
                <a:solidFill>
                  <a:srgbClr val="6E6452"/>
                </a:solidFill>
                <a:latin typeface="Arial Narrow" pitchFamily="34" charset="0"/>
                <a:cs typeface="+mn-cs"/>
              </a:defRPr>
            </a:lvl1pPr>
          </a:lstStyle>
          <a:p>
            <a:pPr>
              <a:defRPr/>
            </a:pPr>
            <a:r>
              <a:rPr lang="de-DE" dirty="0" smtClean="0"/>
              <a:t>Rainer Schellhaas</a:t>
            </a:r>
            <a:endParaRPr lang="de-DE" dirty="0"/>
          </a:p>
        </p:txBody>
      </p:sp>
      <p:sp>
        <p:nvSpPr>
          <p:cNvPr id="14" name="Action Button: Forward or Next 13">
            <a:hlinkClick r:id="" action="ppaction://noaction" highlightClick="1"/>
          </p:cNvPr>
          <p:cNvSpPr>
            <a:spLocks noChangeAspect="1"/>
          </p:cNvSpPr>
          <p:nvPr/>
        </p:nvSpPr>
        <p:spPr bwMode="auto">
          <a:xfrm>
            <a:off x="8848725" y="6667501"/>
            <a:ext cx="108000" cy="106892"/>
          </a:xfrm>
          <a:prstGeom prst="actionButtonForwardNex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GB" sz="2200" b="1" smtClean="0">
              <a:solidFill>
                <a:srgbClr val="999999"/>
              </a:solidFill>
              <a:cs typeface="Arial" charset="0"/>
            </a:endParaRPr>
          </a:p>
        </p:txBody>
      </p:sp>
    </p:spTree>
    <p:extLst>
      <p:ext uri="{BB962C8B-B14F-4D97-AF65-F5344CB8AC3E}">
        <p14:creationId xmlns:p14="http://schemas.microsoft.com/office/powerpoint/2010/main" val="23982888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1000" fill="hold"/>
                                        <p:tgtEl>
                                          <p:spTgt spid="10"/>
                                        </p:tgtEl>
                                      </p:cBhvr>
                                      <p:by x="50000" y="50000"/>
                                    </p:animScale>
                                  </p:childTnLst>
                                </p:cTn>
                              </p:par>
                              <p:par>
                                <p:cTn id="7" presetID="6" presetClass="emph" presetSubtype="0" fill="hold" grpId="0" nodeType="withEffect">
                                  <p:stCondLst>
                                    <p:cond delay="0"/>
                                  </p:stCondLst>
                                  <p:childTnLst>
                                    <p:animScale>
                                      <p:cBhvr>
                                        <p:cTn id="8" dur="1000" fill="hold"/>
                                        <p:tgtEl>
                                          <p:spTgt spid="11"/>
                                        </p:tgtEl>
                                      </p:cBhvr>
                                      <p:by x="50000" y="50000"/>
                                    </p:animScale>
                                  </p:childTnLst>
                                </p:cTn>
                              </p:par>
                              <p:par>
                                <p:cTn id="9" presetID="2" presetClass="entr" presetSubtype="2"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1000" fill="hold"/>
                                        <p:tgtEl>
                                          <p:spTgt spid="21"/>
                                        </p:tgtEl>
                                        <p:attrNameLst>
                                          <p:attrName>ppt_x</p:attrName>
                                        </p:attrNameLst>
                                      </p:cBhvr>
                                      <p:tavLst>
                                        <p:tav tm="0">
                                          <p:val>
                                            <p:strVal val="1+#ppt_w/2"/>
                                          </p:val>
                                        </p:tav>
                                        <p:tav tm="100000">
                                          <p:val>
                                            <p:strVal val="#ppt_x"/>
                                          </p:val>
                                        </p:tav>
                                      </p:tavLst>
                                    </p:anim>
                                    <p:anim calcmode="lin" valueType="num">
                                      <p:cBhvr additive="base">
                                        <p:cTn id="12" dur="1000" fill="hold"/>
                                        <p:tgtEl>
                                          <p:spTgt spid="21"/>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1+#ppt_w/2"/>
                                          </p:val>
                                        </p:tav>
                                        <p:tav tm="100000">
                                          <p:val>
                                            <p:strVal val="#ppt_x"/>
                                          </p:val>
                                        </p:tav>
                                      </p:tavLst>
                                    </p:anim>
                                    <p:anim calcmode="lin" valueType="num">
                                      <p:cBhvr additive="base">
                                        <p:cTn id="16" dur="1000" fill="hold"/>
                                        <p:tgtEl>
                                          <p:spTgt spid="12"/>
                                        </p:tgtEl>
                                        <p:attrNameLst>
                                          <p:attrName>ppt_y</p:attrName>
                                        </p:attrNameLst>
                                      </p:cBhvr>
                                      <p:tavLst>
                                        <p:tav tm="0">
                                          <p:val>
                                            <p:strVal val="#ppt_y"/>
                                          </p:val>
                                        </p:tav>
                                        <p:tav tm="100000">
                                          <p:val>
                                            <p:strVal val="#ppt_y"/>
                                          </p:val>
                                        </p:tav>
                                      </p:tavLst>
                                    </p:anim>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0" grpId="0"/>
      <p:bldGraphic spid="11" grpId="0">
        <p:bldAsOne/>
      </p:bldGraphic>
      <p:bldGraphic spid="12" grpId="0">
        <p:bldAsOne/>
      </p:bldGraphic>
      <p:bldP spid="14"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el 1"/>
          <p:cNvSpPr>
            <a:spLocks noGrp="1"/>
          </p:cNvSpPr>
          <p:nvPr>
            <p:ph type="title" idx="4294967295"/>
          </p:nvPr>
        </p:nvSpPr>
        <p:spPr>
          <a:xfrm>
            <a:off x="756003" y="972003"/>
            <a:ext cx="7623175" cy="663575"/>
          </a:xfrm>
        </p:spPr>
        <p:txBody>
          <a:bodyPr wrap="none" lIns="0" tIns="0" rIns="0" bIns="0" anchor="b"/>
          <a:lstStyle/>
          <a:p>
            <a:pPr marL="0" indent="0" algn="l"/>
            <a:r>
              <a:rPr lang="en-US" altLang="de-DE" sz="2400" b="1" dirty="0">
                <a:solidFill>
                  <a:srgbClr val="575756"/>
                </a:solidFill>
                <a:latin typeface="MetaPro-Bold" pitchFamily="34" charset="0"/>
                <a:ea typeface="ＭＳ Ｐゴシック" pitchFamily="34" charset="-128"/>
              </a:rPr>
              <a:t>Moisture content: Improvement of the method</a:t>
            </a:r>
            <a:endParaRPr lang="en-US" sz="2400" b="1" dirty="0">
              <a:solidFill>
                <a:srgbClr val="575756"/>
              </a:solidFill>
              <a:latin typeface="MetaPro-Bold" pitchFamily="34" charset="0"/>
              <a:ea typeface="ＭＳ Ｐゴシック" pitchFamily="34" charset="-128"/>
              <a:cs typeface="Verdana"/>
            </a:endParaRPr>
          </a:p>
        </p:txBody>
      </p:sp>
      <p:sp>
        <p:nvSpPr>
          <p:cNvPr id="26632" name="Textplatzhalter 2"/>
          <p:cNvSpPr>
            <a:spLocks/>
          </p:cNvSpPr>
          <p:nvPr/>
        </p:nvSpPr>
        <p:spPr bwMode="auto">
          <a:xfrm>
            <a:off x="756557" y="1710194"/>
            <a:ext cx="7680325" cy="467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defTabSz="457200" eaLnBrk="0" hangingPunct="0">
              <a:spcBef>
                <a:spcPct val="20000"/>
              </a:spcBef>
              <a:buFont typeface="Arial" charset="0"/>
              <a:buChar char="•"/>
              <a:tabLst>
                <a:tab pos="3314700" algn="l"/>
              </a:tabLst>
              <a:defRPr sz="3200">
                <a:solidFill>
                  <a:schemeClr val="tx1"/>
                </a:solidFill>
                <a:latin typeface="Calibri" pitchFamily="34" charset="0"/>
                <a:ea typeface="ＭＳ Ｐゴシック" pitchFamily="34" charset="-128"/>
              </a:defRPr>
            </a:lvl1pPr>
            <a:lvl2pPr marL="446088" indent="-285750" defTabSz="457200" eaLnBrk="0" hangingPunct="0">
              <a:spcBef>
                <a:spcPct val="20000"/>
              </a:spcBef>
              <a:buFont typeface="Arial" charset="0"/>
              <a:buChar char="–"/>
              <a:tabLst>
                <a:tab pos="3314700" algn="l"/>
              </a:tabLst>
              <a:defRPr sz="2800">
                <a:solidFill>
                  <a:schemeClr val="tx1"/>
                </a:solidFill>
                <a:latin typeface="Calibri" pitchFamily="34" charset="0"/>
                <a:ea typeface="ＭＳ Ｐゴシック" pitchFamily="34" charset="-128"/>
              </a:defRPr>
            </a:lvl2pPr>
            <a:lvl3pPr marL="1257300" indent="-266700" defTabSz="457200" eaLnBrk="0" hangingPunct="0">
              <a:spcBef>
                <a:spcPct val="20000"/>
              </a:spcBef>
              <a:buFont typeface="Arial" charset="0"/>
              <a:buChar char="•"/>
              <a:tabLst>
                <a:tab pos="3314700" algn="l"/>
              </a:tabLst>
              <a:defRPr sz="2400">
                <a:solidFill>
                  <a:schemeClr val="tx1"/>
                </a:solidFill>
                <a:latin typeface="Calibri" pitchFamily="34" charset="0"/>
                <a:ea typeface="ＭＳ Ｐゴシック" pitchFamily="34" charset="-128"/>
              </a:defRPr>
            </a:lvl3pPr>
            <a:lvl4pPr marL="266700" indent="-266700" defTabSz="457200" eaLnBrk="0" hangingPunct="0">
              <a:spcBef>
                <a:spcPct val="20000"/>
              </a:spcBef>
              <a:buFont typeface="Arial" charset="0"/>
              <a:buChar char="–"/>
              <a:tabLst>
                <a:tab pos="3314700" algn="l"/>
              </a:tabLst>
              <a:defRPr sz="2000">
                <a:solidFill>
                  <a:schemeClr val="tx1"/>
                </a:solidFill>
                <a:latin typeface="Calibri" pitchFamily="34" charset="0"/>
                <a:ea typeface="ＭＳ Ｐゴシック" pitchFamily="34" charset="-128"/>
              </a:defRPr>
            </a:lvl4pPr>
            <a:lvl5pPr marL="1798638" indent="-50787300" defTabSz="457200" eaLnBrk="0" hangingPunct="0">
              <a:spcBef>
                <a:spcPct val="20000"/>
              </a:spcBef>
              <a:buFont typeface="Arial" charset="0"/>
              <a:buChar char="»"/>
              <a:tabLst>
                <a:tab pos="3314700" algn="l"/>
              </a:tabLst>
              <a:defRPr sz="2000">
                <a:solidFill>
                  <a:schemeClr val="tx1"/>
                </a:solidFill>
                <a:latin typeface="Calibri" pitchFamily="34" charset="0"/>
                <a:ea typeface="ＭＳ Ｐゴシック" pitchFamily="34" charset="-128"/>
              </a:defRPr>
            </a:lvl5pPr>
            <a:lvl6pPr marL="2255838" indent="-50787300" defTabSz="457200" eaLnBrk="0" fontAlgn="base" hangingPunct="0">
              <a:spcBef>
                <a:spcPct val="20000"/>
              </a:spcBef>
              <a:spcAft>
                <a:spcPct val="0"/>
              </a:spcAft>
              <a:buFont typeface="Arial" charset="0"/>
              <a:buChar char="»"/>
              <a:tabLst>
                <a:tab pos="3314700" algn="l"/>
              </a:tabLst>
              <a:defRPr sz="2000">
                <a:solidFill>
                  <a:schemeClr val="tx1"/>
                </a:solidFill>
                <a:latin typeface="Calibri" pitchFamily="34" charset="0"/>
                <a:ea typeface="ＭＳ Ｐゴシック" pitchFamily="34" charset="-128"/>
              </a:defRPr>
            </a:lvl6pPr>
            <a:lvl7pPr marL="2713038" indent="-50787300" defTabSz="457200" eaLnBrk="0" fontAlgn="base" hangingPunct="0">
              <a:spcBef>
                <a:spcPct val="20000"/>
              </a:spcBef>
              <a:spcAft>
                <a:spcPct val="0"/>
              </a:spcAft>
              <a:buFont typeface="Arial" charset="0"/>
              <a:buChar char="»"/>
              <a:tabLst>
                <a:tab pos="3314700" algn="l"/>
              </a:tabLst>
              <a:defRPr sz="2000">
                <a:solidFill>
                  <a:schemeClr val="tx1"/>
                </a:solidFill>
                <a:latin typeface="Calibri" pitchFamily="34" charset="0"/>
                <a:ea typeface="ＭＳ Ｐゴシック" pitchFamily="34" charset="-128"/>
              </a:defRPr>
            </a:lvl7pPr>
            <a:lvl8pPr marL="3170238" indent="-50787300" defTabSz="457200" eaLnBrk="0" fontAlgn="base" hangingPunct="0">
              <a:spcBef>
                <a:spcPct val="20000"/>
              </a:spcBef>
              <a:spcAft>
                <a:spcPct val="0"/>
              </a:spcAft>
              <a:buFont typeface="Arial" charset="0"/>
              <a:buChar char="»"/>
              <a:tabLst>
                <a:tab pos="3314700" algn="l"/>
              </a:tabLst>
              <a:defRPr sz="2000">
                <a:solidFill>
                  <a:schemeClr val="tx1"/>
                </a:solidFill>
                <a:latin typeface="Calibri" pitchFamily="34" charset="0"/>
                <a:ea typeface="ＭＳ Ｐゴシック" pitchFamily="34" charset="-128"/>
              </a:defRPr>
            </a:lvl8pPr>
            <a:lvl9pPr marL="3627438" indent="-50787300" defTabSz="457200" eaLnBrk="0" fontAlgn="base" hangingPunct="0">
              <a:spcBef>
                <a:spcPct val="20000"/>
              </a:spcBef>
              <a:spcAft>
                <a:spcPct val="0"/>
              </a:spcAft>
              <a:buFont typeface="Arial" charset="0"/>
              <a:buChar char="»"/>
              <a:tabLst>
                <a:tab pos="3314700" algn="l"/>
              </a:tabLst>
              <a:defRPr sz="2000">
                <a:solidFill>
                  <a:schemeClr val="tx1"/>
                </a:solidFill>
                <a:latin typeface="Calibri" pitchFamily="34" charset="0"/>
                <a:ea typeface="ＭＳ Ｐゴシック" pitchFamily="34" charset="-128"/>
              </a:defRPr>
            </a:lvl9pPr>
          </a:lstStyle>
          <a:p>
            <a:pPr marL="358775" indent="-358775" fontAlgn="base">
              <a:lnSpc>
                <a:spcPts val="2000"/>
              </a:lnSpc>
              <a:spcBef>
                <a:spcPts val="600"/>
              </a:spcBef>
              <a:spcAft>
                <a:spcPts val="300"/>
              </a:spcAft>
              <a:buClr>
                <a:srgbClr val="B9C343"/>
              </a:buClr>
              <a:buSzPct val="70000"/>
              <a:buFont typeface="MetaPro-Norm" pitchFamily="34" charset="0"/>
              <a:buChar char="■"/>
              <a:tabLst>
                <a:tab pos="358775" algn="l"/>
              </a:tabLst>
            </a:pPr>
            <a:r>
              <a:rPr lang="en-US" sz="1800" b="1" dirty="0" smtClean="0">
                <a:solidFill>
                  <a:srgbClr val="FFFFFF">
                    <a:lumMod val="75000"/>
                  </a:srgbClr>
                </a:solidFill>
                <a:latin typeface="MetaPro-Norm" pitchFamily="34" charset="0"/>
                <a:ea typeface="ＭＳ Ｐゴシック" charset="-128"/>
                <a:cs typeface="Verdana"/>
              </a:rPr>
              <a:t>Duration of determination: 24 h</a:t>
            </a:r>
          </a:p>
          <a:p>
            <a:pPr marL="358775" indent="-358775" fontAlgn="base">
              <a:lnSpc>
                <a:spcPts val="2000"/>
              </a:lnSpc>
              <a:spcBef>
                <a:spcPts val="600"/>
              </a:spcBef>
              <a:spcAft>
                <a:spcPts val="300"/>
              </a:spcAft>
              <a:buClr>
                <a:srgbClr val="B9C343"/>
              </a:buClr>
              <a:buSzPct val="70000"/>
              <a:buFont typeface="MetaPro-Norm" pitchFamily="34" charset="0"/>
              <a:buChar char="■"/>
              <a:tabLst>
                <a:tab pos="358775" algn="l"/>
              </a:tabLst>
            </a:pPr>
            <a:r>
              <a:rPr lang="en-US" sz="1800" b="1" dirty="0" smtClean="0">
                <a:solidFill>
                  <a:srgbClr val="FFFFFF">
                    <a:lumMod val="75000"/>
                  </a:srgbClr>
                </a:solidFill>
                <a:latin typeface="MetaPro-Norm" pitchFamily="34" charset="0"/>
                <a:ea typeface="ＭＳ Ｐゴシック" charset="-128"/>
                <a:cs typeface="Verdana"/>
              </a:rPr>
              <a:t>Aim of improvement: Shortening of drying time</a:t>
            </a:r>
          </a:p>
          <a:p>
            <a:pPr marL="358775" indent="-358775" fontAlgn="base">
              <a:lnSpc>
                <a:spcPts val="2000"/>
              </a:lnSpc>
              <a:spcBef>
                <a:spcPts val="600"/>
              </a:spcBef>
              <a:spcAft>
                <a:spcPts val="300"/>
              </a:spcAft>
              <a:buClr>
                <a:srgbClr val="B9C343"/>
              </a:buClr>
              <a:buSzPct val="70000"/>
              <a:buFont typeface="MetaPro-Norm" pitchFamily="34" charset="0"/>
              <a:buChar char="■"/>
              <a:tabLst>
                <a:tab pos="358775" algn="l"/>
              </a:tabLst>
            </a:pPr>
            <a:r>
              <a:rPr lang="en-US" sz="1800" b="1" dirty="0" smtClean="0">
                <a:solidFill>
                  <a:srgbClr val="FFFFFF">
                    <a:lumMod val="75000"/>
                  </a:srgbClr>
                </a:solidFill>
                <a:latin typeface="MetaPro-Norm" pitchFamily="34" charset="0"/>
                <a:ea typeface="ＭＳ Ｐゴシック" charset="-128"/>
                <a:cs typeface="Verdana"/>
              </a:rPr>
              <a:t>Advantages of an analysis time of 6 hours:</a:t>
            </a:r>
          </a:p>
          <a:p>
            <a:pPr marL="719138" lvl="3" indent="-252413" fontAlgn="base">
              <a:lnSpc>
                <a:spcPts val="2000"/>
              </a:lnSpc>
              <a:spcBef>
                <a:spcPts val="300"/>
              </a:spcBef>
              <a:spcAft>
                <a:spcPts val="300"/>
              </a:spcAft>
              <a:buClr>
                <a:srgbClr val="B9C343"/>
              </a:buClr>
              <a:buSzPct val="50000"/>
              <a:buFont typeface="MetaPro-Norm" pitchFamily="34" charset="0"/>
              <a:buChar char="■"/>
              <a:tabLst>
                <a:tab pos="358775" algn="l"/>
              </a:tabLst>
            </a:pPr>
            <a:r>
              <a:rPr lang="en-US" sz="1800" b="1" dirty="0" smtClean="0">
                <a:solidFill>
                  <a:srgbClr val="FFFFFF">
                    <a:lumMod val="75000"/>
                  </a:srgbClr>
                </a:solidFill>
                <a:latin typeface="MetaPro-Norm" pitchFamily="34" charset="0"/>
                <a:ea typeface="ＭＳ Ｐゴシック" charset="-128"/>
                <a:cs typeface="Verdana"/>
              </a:rPr>
              <a:t>Getting the result at the same day</a:t>
            </a:r>
          </a:p>
          <a:p>
            <a:pPr marL="719138" lvl="3" indent="-252413" fontAlgn="base">
              <a:lnSpc>
                <a:spcPts val="2000"/>
              </a:lnSpc>
              <a:spcBef>
                <a:spcPts val="300"/>
              </a:spcBef>
              <a:spcAft>
                <a:spcPts val="300"/>
              </a:spcAft>
              <a:buClr>
                <a:srgbClr val="B9C343"/>
              </a:buClr>
              <a:buSzPct val="50000"/>
              <a:buFont typeface="MetaPro-Norm" pitchFamily="34" charset="0"/>
              <a:buChar char="■"/>
              <a:tabLst>
                <a:tab pos="358775" algn="l"/>
              </a:tabLst>
            </a:pPr>
            <a:r>
              <a:rPr lang="en-US" sz="1800" b="1" dirty="0" smtClean="0">
                <a:solidFill>
                  <a:srgbClr val="FFFFFF">
                    <a:lumMod val="75000"/>
                  </a:srgbClr>
                </a:solidFill>
                <a:latin typeface="MetaPro-Norm" pitchFamily="34" charset="0"/>
                <a:ea typeface="ＭＳ Ｐゴシック" charset="-128"/>
                <a:cs typeface="Verdana"/>
              </a:rPr>
              <a:t>Avoid operating the oven over night</a:t>
            </a:r>
          </a:p>
          <a:p>
            <a:pPr marL="719138" lvl="3" indent="-252413" fontAlgn="base">
              <a:lnSpc>
                <a:spcPts val="2000"/>
              </a:lnSpc>
              <a:spcBef>
                <a:spcPts val="300"/>
              </a:spcBef>
              <a:spcAft>
                <a:spcPts val="300"/>
              </a:spcAft>
              <a:buClr>
                <a:srgbClr val="B9C343"/>
              </a:buClr>
              <a:buSzPct val="50000"/>
              <a:buFont typeface="MetaPro-Norm" pitchFamily="34" charset="0"/>
              <a:buChar char="■"/>
              <a:tabLst>
                <a:tab pos="358775" algn="l"/>
              </a:tabLst>
            </a:pPr>
            <a:r>
              <a:rPr lang="en-US" sz="1800" b="1" dirty="0" smtClean="0">
                <a:solidFill>
                  <a:srgbClr val="FFFFFF">
                    <a:lumMod val="75000"/>
                  </a:srgbClr>
                </a:solidFill>
                <a:latin typeface="MetaPro-Norm" pitchFamily="34" charset="0"/>
                <a:ea typeface="ＭＳ Ｐゴシック" charset="-128"/>
                <a:cs typeface="Verdana"/>
              </a:rPr>
              <a:t>Lower cost from shorter operation of the oven</a:t>
            </a:r>
            <a:endParaRPr lang="en-US" sz="1800" b="1" dirty="0">
              <a:solidFill>
                <a:srgbClr val="FFFFFF">
                  <a:lumMod val="75000"/>
                </a:srgbClr>
              </a:solidFill>
              <a:latin typeface="MetaPro-Norm" pitchFamily="34" charset="0"/>
              <a:ea typeface="ＭＳ Ｐゴシック" charset="-128"/>
              <a:cs typeface="Verdana"/>
            </a:endParaRPr>
          </a:p>
          <a:p>
            <a:pPr marL="358775" indent="-358775" fontAlgn="base">
              <a:lnSpc>
                <a:spcPts val="2000"/>
              </a:lnSpc>
              <a:spcBef>
                <a:spcPts val="600"/>
              </a:spcBef>
              <a:spcAft>
                <a:spcPts val="300"/>
              </a:spcAft>
              <a:buClr>
                <a:srgbClr val="B9C343"/>
              </a:buClr>
              <a:buSzPct val="70000"/>
              <a:buFont typeface="MetaPro-Norm" pitchFamily="34" charset="0"/>
              <a:buChar char="■"/>
              <a:tabLst>
                <a:tab pos="358775" algn="l"/>
              </a:tabLst>
            </a:pPr>
            <a:r>
              <a:rPr lang="en-US" sz="1800" b="1" dirty="0" smtClean="0">
                <a:solidFill>
                  <a:srgbClr val="FFFFFF">
                    <a:lumMod val="75000"/>
                  </a:srgbClr>
                </a:solidFill>
                <a:latin typeface="MetaPro-Norm" pitchFamily="34" charset="0"/>
                <a:ea typeface="ＭＳ Ｐゴシック" charset="-128"/>
                <a:cs typeface="Verdana"/>
              </a:rPr>
              <a:t>Tests were done with</a:t>
            </a:r>
          </a:p>
          <a:p>
            <a:pPr marL="719138" lvl="3" indent="-252413" fontAlgn="base">
              <a:lnSpc>
                <a:spcPts val="2000"/>
              </a:lnSpc>
              <a:spcBef>
                <a:spcPts val="300"/>
              </a:spcBef>
              <a:spcAft>
                <a:spcPts val="300"/>
              </a:spcAft>
              <a:buClr>
                <a:srgbClr val="B9C343"/>
              </a:buClr>
              <a:buSzPct val="50000"/>
              <a:buFont typeface="MetaPro-Norm" pitchFamily="34" charset="0"/>
              <a:buChar char="■"/>
              <a:tabLst>
                <a:tab pos="358775" algn="l"/>
              </a:tabLst>
            </a:pPr>
            <a:r>
              <a:rPr lang="en-US" sz="1800" b="1" dirty="0" smtClean="0">
                <a:solidFill>
                  <a:srgbClr val="FFFFFF">
                    <a:lumMod val="75000"/>
                  </a:srgbClr>
                </a:solidFill>
                <a:latin typeface="MetaPro-Norm" pitchFamily="34" charset="0"/>
                <a:ea typeface="ＭＳ Ｐゴシック" charset="-128"/>
                <a:cs typeface="Verdana"/>
              </a:rPr>
              <a:t>different </a:t>
            </a:r>
            <a:r>
              <a:rPr lang="en-US" sz="1800" b="1" dirty="0">
                <a:solidFill>
                  <a:srgbClr val="FFFFFF">
                    <a:lumMod val="75000"/>
                  </a:srgbClr>
                </a:solidFill>
                <a:latin typeface="MetaPro-Norm" pitchFamily="34" charset="0"/>
                <a:ea typeface="ＭＳ Ｐゴシック" charset="-128"/>
                <a:cs typeface="Verdana"/>
              </a:rPr>
              <a:t>analyses </a:t>
            </a:r>
            <a:r>
              <a:rPr lang="en-US" sz="1800" b="1" dirty="0" smtClean="0">
                <a:solidFill>
                  <a:srgbClr val="FFFFFF">
                    <a:lumMod val="75000"/>
                  </a:srgbClr>
                </a:solidFill>
                <a:latin typeface="MetaPro-Norm" pitchFamily="34" charset="0"/>
                <a:ea typeface="ＭＳ Ｐゴシック" charset="-128"/>
                <a:cs typeface="Verdana"/>
              </a:rPr>
              <a:t>times (4 – 10 h);</a:t>
            </a:r>
          </a:p>
          <a:p>
            <a:pPr marL="719138" lvl="3" indent="-252413" fontAlgn="base">
              <a:lnSpc>
                <a:spcPts val="2000"/>
              </a:lnSpc>
              <a:spcBef>
                <a:spcPts val="300"/>
              </a:spcBef>
              <a:spcAft>
                <a:spcPts val="300"/>
              </a:spcAft>
              <a:buClr>
                <a:srgbClr val="B9C343"/>
              </a:buClr>
              <a:buSzPct val="50000"/>
              <a:buFont typeface="MetaPro-Norm" pitchFamily="34" charset="0"/>
              <a:buChar char="■"/>
              <a:tabLst>
                <a:tab pos="358775" algn="l"/>
              </a:tabLst>
            </a:pPr>
            <a:r>
              <a:rPr lang="en-US" sz="1800" b="1" dirty="0" smtClean="0">
                <a:solidFill>
                  <a:srgbClr val="FFFFFF">
                    <a:lumMod val="75000"/>
                  </a:srgbClr>
                </a:solidFill>
                <a:latin typeface="MetaPro-Norm" pitchFamily="34" charset="0"/>
                <a:ea typeface="ＭＳ Ｐゴシック" charset="-128"/>
                <a:cs typeface="Verdana"/>
              </a:rPr>
              <a:t>Wood chips with different moisture contents (approx. 5 % - 55 %);</a:t>
            </a:r>
          </a:p>
          <a:p>
            <a:pPr marL="719138" lvl="3" indent="-252413" fontAlgn="base">
              <a:lnSpc>
                <a:spcPts val="2000"/>
              </a:lnSpc>
              <a:spcBef>
                <a:spcPts val="300"/>
              </a:spcBef>
              <a:spcAft>
                <a:spcPts val="300"/>
              </a:spcAft>
              <a:buClr>
                <a:srgbClr val="B9C343"/>
              </a:buClr>
              <a:buSzPct val="50000"/>
              <a:buFont typeface="MetaPro-Norm" pitchFamily="34" charset="0"/>
              <a:buChar char="■"/>
              <a:tabLst>
                <a:tab pos="358775" algn="l"/>
              </a:tabLst>
            </a:pPr>
            <a:r>
              <a:rPr lang="en-US" sz="1800" b="1" dirty="0" smtClean="0">
                <a:solidFill>
                  <a:srgbClr val="FFFFFF">
                    <a:lumMod val="75000"/>
                  </a:srgbClr>
                </a:solidFill>
                <a:latin typeface="MetaPro-Norm" pitchFamily="34" charset="0"/>
                <a:ea typeface="ＭＳ Ｐゴシック" charset="-128"/>
                <a:cs typeface="Verdana"/>
              </a:rPr>
              <a:t>wood chips of different particle size (P16 – P45).</a:t>
            </a:r>
            <a:endParaRPr lang="en-US" sz="1800" b="1" dirty="0">
              <a:solidFill>
                <a:srgbClr val="FFFFFF">
                  <a:lumMod val="75000"/>
                </a:srgbClr>
              </a:solidFill>
              <a:latin typeface="MetaPro-Norm" pitchFamily="34" charset="0"/>
              <a:ea typeface="ＭＳ Ｐゴシック" charset="-128"/>
              <a:cs typeface="Verdana"/>
            </a:endParaRPr>
          </a:p>
          <a:p>
            <a:pPr marL="719138" lvl="3" indent="-252413" fontAlgn="base">
              <a:lnSpc>
                <a:spcPts val="2000"/>
              </a:lnSpc>
              <a:spcBef>
                <a:spcPts val="300"/>
              </a:spcBef>
              <a:spcAft>
                <a:spcPts val="300"/>
              </a:spcAft>
              <a:buClr>
                <a:srgbClr val="B9C343"/>
              </a:buClr>
              <a:buSzPct val="50000"/>
              <a:buFont typeface="MetaPro-Norm" pitchFamily="34" charset="0"/>
              <a:buChar char="■"/>
              <a:tabLst>
                <a:tab pos="358775" algn="l"/>
              </a:tabLst>
            </a:pPr>
            <a:endParaRPr lang="en-US" sz="1800" b="1" dirty="0" smtClean="0">
              <a:solidFill>
                <a:srgbClr val="FFFFFF">
                  <a:lumMod val="75000"/>
                </a:srgbClr>
              </a:solidFill>
              <a:latin typeface="MetaPro-Norm" pitchFamily="34" charset="0"/>
              <a:ea typeface="ＭＳ Ｐゴシック" charset="-128"/>
              <a:cs typeface="Verdana"/>
            </a:endParaRPr>
          </a:p>
        </p:txBody>
      </p:sp>
      <p:sp>
        <p:nvSpPr>
          <p:cNvPr id="6" name="Rectangle 25"/>
          <p:cNvSpPr>
            <a:spLocks noGrp="1" noChangeArrowheads="1"/>
          </p:cNvSpPr>
          <p:nvPr>
            <p:ph type="ftr" sz="quarter" idx="3"/>
          </p:nvPr>
        </p:nvSpPr>
        <p:spPr bwMode="auto">
          <a:xfrm>
            <a:off x="2862263" y="6581781"/>
            <a:ext cx="3419475" cy="246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lgn="ctr" eaLnBrk="0" hangingPunct="0">
              <a:defRPr sz="1000" b="0" spc="70" baseline="0">
                <a:solidFill>
                  <a:srgbClr val="6E6452"/>
                </a:solidFill>
                <a:latin typeface="Arial Narrow" pitchFamily="34" charset="0"/>
                <a:cs typeface="+mn-cs"/>
              </a:defRPr>
            </a:lvl1pPr>
          </a:lstStyle>
          <a:p>
            <a:pPr>
              <a:defRPr/>
            </a:pPr>
            <a:r>
              <a:rPr lang="de-DE" dirty="0" smtClean="0"/>
              <a:t>Rainer Schellhaas</a:t>
            </a:r>
            <a:endParaRPr lang="de-DE" dirty="0"/>
          </a:p>
        </p:txBody>
      </p:sp>
      <p:sp>
        <p:nvSpPr>
          <p:cNvPr id="9" name="Action Button: Forward or Next 8">
            <a:hlinkClick r:id="" action="ppaction://noaction" highlightClick="1"/>
          </p:cNvPr>
          <p:cNvSpPr>
            <a:spLocks noChangeAspect="1"/>
          </p:cNvSpPr>
          <p:nvPr/>
        </p:nvSpPr>
        <p:spPr bwMode="auto">
          <a:xfrm>
            <a:off x="8848725" y="6667501"/>
            <a:ext cx="108000" cy="106892"/>
          </a:xfrm>
          <a:prstGeom prst="actionButtonForwardNex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GB" sz="2200" b="1" smtClean="0">
              <a:solidFill>
                <a:srgbClr val="999999"/>
              </a:solidFill>
              <a:cs typeface="Arial" charset="0"/>
            </a:endParaRPr>
          </a:p>
        </p:txBody>
      </p:sp>
    </p:spTree>
    <p:extLst>
      <p:ext uri="{BB962C8B-B14F-4D97-AF65-F5344CB8AC3E}">
        <p14:creationId xmlns:p14="http://schemas.microsoft.com/office/powerpoint/2010/main" val="21086151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26632">
                                            <p:txEl>
                                              <p:pRg st="0" end="0"/>
                                            </p:txEl>
                                          </p:spTgt>
                                        </p:tgtEl>
                                        <p:attrNameLst>
                                          <p:attrName>style.color</p:attrName>
                                        </p:attrNameLst>
                                      </p:cBhvr>
                                      <p:to>
                                        <a:srgbClr val="464646"/>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500" fill="hold"/>
                                        <p:tgtEl>
                                          <p:spTgt spid="26632">
                                            <p:txEl>
                                              <p:pRg st="1" end="1"/>
                                            </p:txEl>
                                          </p:spTgt>
                                        </p:tgtEl>
                                        <p:attrNameLst>
                                          <p:attrName>style.color</p:attrName>
                                        </p:attrNameLst>
                                      </p:cBhvr>
                                      <p:to>
                                        <a:srgbClr val="464646"/>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nodeType="clickEffect">
                                  <p:stCondLst>
                                    <p:cond delay="0"/>
                                  </p:stCondLst>
                                  <p:childTnLst>
                                    <p:animClr clrSpc="rgb" dir="cw">
                                      <p:cBhvr override="childStyle">
                                        <p:cTn id="14" dur="500" fill="hold"/>
                                        <p:tgtEl>
                                          <p:spTgt spid="26632">
                                            <p:txEl>
                                              <p:pRg st="2" end="2"/>
                                            </p:txEl>
                                          </p:spTgt>
                                        </p:tgtEl>
                                        <p:attrNameLst>
                                          <p:attrName>style.color</p:attrName>
                                        </p:attrNameLst>
                                      </p:cBhvr>
                                      <p:to>
                                        <a:srgbClr val="464646"/>
                                      </p:to>
                                    </p:animClr>
                                  </p:childTnLst>
                                </p:cTn>
                              </p:par>
                              <p:par>
                                <p:cTn id="15" presetID="3" presetClass="emph" presetSubtype="2" fill="hold" nodeType="withEffect">
                                  <p:stCondLst>
                                    <p:cond delay="0"/>
                                  </p:stCondLst>
                                  <p:childTnLst>
                                    <p:animClr clrSpc="rgb" dir="cw">
                                      <p:cBhvr override="childStyle">
                                        <p:cTn id="16" dur="500" fill="hold"/>
                                        <p:tgtEl>
                                          <p:spTgt spid="26632">
                                            <p:txEl>
                                              <p:pRg st="3" end="3"/>
                                            </p:txEl>
                                          </p:spTgt>
                                        </p:tgtEl>
                                        <p:attrNameLst>
                                          <p:attrName>style.color</p:attrName>
                                        </p:attrNameLst>
                                      </p:cBhvr>
                                      <p:to>
                                        <a:srgbClr val="464646"/>
                                      </p:to>
                                    </p:animClr>
                                  </p:childTnLst>
                                </p:cTn>
                              </p:par>
                              <p:par>
                                <p:cTn id="17" presetID="3" presetClass="emph" presetSubtype="2" fill="hold" nodeType="withEffect">
                                  <p:stCondLst>
                                    <p:cond delay="0"/>
                                  </p:stCondLst>
                                  <p:childTnLst>
                                    <p:animClr clrSpc="rgb" dir="cw">
                                      <p:cBhvr override="childStyle">
                                        <p:cTn id="18" dur="500" fill="hold"/>
                                        <p:tgtEl>
                                          <p:spTgt spid="26632">
                                            <p:txEl>
                                              <p:pRg st="4" end="4"/>
                                            </p:txEl>
                                          </p:spTgt>
                                        </p:tgtEl>
                                        <p:attrNameLst>
                                          <p:attrName>style.color</p:attrName>
                                        </p:attrNameLst>
                                      </p:cBhvr>
                                      <p:to>
                                        <a:srgbClr val="464646"/>
                                      </p:to>
                                    </p:animClr>
                                  </p:childTnLst>
                                </p:cTn>
                              </p:par>
                              <p:par>
                                <p:cTn id="19" presetID="3" presetClass="emph" presetSubtype="2" fill="hold" nodeType="withEffect">
                                  <p:stCondLst>
                                    <p:cond delay="0"/>
                                  </p:stCondLst>
                                  <p:childTnLst>
                                    <p:animClr clrSpc="rgb" dir="cw">
                                      <p:cBhvr override="childStyle">
                                        <p:cTn id="20" dur="500" fill="hold"/>
                                        <p:tgtEl>
                                          <p:spTgt spid="26632">
                                            <p:txEl>
                                              <p:pRg st="5" end="5"/>
                                            </p:txEl>
                                          </p:spTgt>
                                        </p:tgtEl>
                                        <p:attrNameLst>
                                          <p:attrName>style.color</p:attrName>
                                        </p:attrNameLst>
                                      </p:cBhvr>
                                      <p:to>
                                        <a:srgbClr val="464646"/>
                                      </p:to>
                                    </p:animClr>
                                  </p:childTnLst>
                                </p:cTn>
                              </p:par>
                            </p:childTnLst>
                          </p:cTn>
                        </p:par>
                      </p:childTnLst>
                    </p:cTn>
                  </p:par>
                  <p:par>
                    <p:cTn id="21" fill="hold">
                      <p:stCondLst>
                        <p:cond delay="indefinite"/>
                      </p:stCondLst>
                      <p:childTnLst>
                        <p:par>
                          <p:cTn id="22" fill="hold">
                            <p:stCondLst>
                              <p:cond delay="0"/>
                            </p:stCondLst>
                            <p:childTnLst>
                              <p:par>
                                <p:cTn id="23" presetID="3" presetClass="emph" presetSubtype="2" fill="hold" nodeType="clickEffect">
                                  <p:stCondLst>
                                    <p:cond delay="0"/>
                                  </p:stCondLst>
                                  <p:childTnLst>
                                    <p:animClr clrSpc="rgb" dir="cw">
                                      <p:cBhvr override="childStyle">
                                        <p:cTn id="24" dur="500" fill="hold"/>
                                        <p:tgtEl>
                                          <p:spTgt spid="26632">
                                            <p:txEl>
                                              <p:pRg st="6" end="6"/>
                                            </p:txEl>
                                          </p:spTgt>
                                        </p:tgtEl>
                                        <p:attrNameLst>
                                          <p:attrName>style.color</p:attrName>
                                        </p:attrNameLst>
                                      </p:cBhvr>
                                      <p:to>
                                        <a:srgbClr val="464646"/>
                                      </p:to>
                                    </p:animClr>
                                  </p:childTnLst>
                                </p:cTn>
                              </p:par>
                              <p:par>
                                <p:cTn id="25" presetID="3" presetClass="emph" presetSubtype="2" fill="hold" nodeType="withEffect">
                                  <p:stCondLst>
                                    <p:cond delay="0"/>
                                  </p:stCondLst>
                                  <p:childTnLst>
                                    <p:animClr clrSpc="rgb" dir="cw">
                                      <p:cBhvr override="childStyle">
                                        <p:cTn id="26" dur="500" fill="hold"/>
                                        <p:tgtEl>
                                          <p:spTgt spid="26632">
                                            <p:txEl>
                                              <p:pRg st="7" end="7"/>
                                            </p:txEl>
                                          </p:spTgt>
                                        </p:tgtEl>
                                        <p:attrNameLst>
                                          <p:attrName>style.color</p:attrName>
                                        </p:attrNameLst>
                                      </p:cBhvr>
                                      <p:to>
                                        <a:srgbClr val="464646"/>
                                      </p:to>
                                    </p:animClr>
                                  </p:childTnLst>
                                </p:cTn>
                              </p:par>
                              <p:par>
                                <p:cTn id="27" presetID="3" presetClass="emph" presetSubtype="2" fill="hold" nodeType="withEffect">
                                  <p:stCondLst>
                                    <p:cond delay="0"/>
                                  </p:stCondLst>
                                  <p:childTnLst>
                                    <p:animClr clrSpc="rgb" dir="cw">
                                      <p:cBhvr override="childStyle">
                                        <p:cTn id="28" dur="500" fill="hold"/>
                                        <p:tgtEl>
                                          <p:spTgt spid="26632">
                                            <p:txEl>
                                              <p:pRg st="8" end="8"/>
                                            </p:txEl>
                                          </p:spTgt>
                                        </p:tgtEl>
                                        <p:attrNameLst>
                                          <p:attrName>style.color</p:attrName>
                                        </p:attrNameLst>
                                      </p:cBhvr>
                                      <p:to>
                                        <a:srgbClr val="464646"/>
                                      </p:to>
                                    </p:animClr>
                                  </p:childTnLst>
                                </p:cTn>
                              </p:par>
                              <p:par>
                                <p:cTn id="29" presetID="3" presetClass="emph" presetSubtype="2" fill="hold" nodeType="withEffect">
                                  <p:stCondLst>
                                    <p:cond delay="0"/>
                                  </p:stCondLst>
                                  <p:childTnLst>
                                    <p:animClr clrSpc="rgb" dir="cw">
                                      <p:cBhvr override="childStyle">
                                        <p:cTn id="30" dur="500" fill="hold"/>
                                        <p:tgtEl>
                                          <p:spTgt spid="26632">
                                            <p:txEl>
                                              <p:pRg st="9" end="9"/>
                                            </p:txEl>
                                          </p:spTgt>
                                        </p:tgtEl>
                                        <p:attrNameLst>
                                          <p:attrName>style.color</p:attrName>
                                        </p:attrNameLst>
                                      </p:cBhvr>
                                      <p:to>
                                        <a:srgbClr val="464646"/>
                                      </p:to>
                                    </p:animClr>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el 1"/>
          <p:cNvSpPr>
            <a:spLocks noGrp="1"/>
          </p:cNvSpPr>
          <p:nvPr>
            <p:ph type="title" idx="4294967295"/>
          </p:nvPr>
        </p:nvSpPr>
        <p:spPr>
          <a:xfrm>
            <a:off x="756003" y="972003"/>
            <a:ext cx="7623175" cy="663575"/>
          </a:xfrm>
        </p:spPr>
        <p:txBody>
          <a:bodyPr wrap="none" lIns="0" tIns="0" rIns="0" bIns="0" anchor="b"/>
          <a:lstStyle/>
          <a:p>
            <a:pPr marL="0" indent="0" algn="l"/>
            <a:r>
              <a:rPr lang="en-US" altLang="de-DE" sz="2400" b="1" dirty="0">
                <a:solidFill>
                  <a:srgbClr val="575756"/>
                </a:solidFill>
                <a:latin typeface="MetaPro-Bold" pitchFamily="34" charset="0"/>
                <a:ea typeface="ＭＳ Ｐゴシック" pitchFamily="34" charset="-128"/>
              </a:rPr>
              <a:t>Moisture content: Improvement of the method</a:t>
            </a:r>
            <a:endParaRPr lang="en-US" sz="2400" b="1" dirty="0">
              <a:solidFill>
                <a:srgbClr val="575756"/>
              </a:solidFill>
              <a:latin typeface="MetaPro-Bold" pitchFamily="34" charset="0"/>
              <a:ea typeface="ＭＳ Ｐゴシック" pitchFamily="34" charset="-128"/>
              <a:cs typeface="Verdana"/>
            </a:endParaRPr>
          </a:p>
        </p:txBody>
      </p:sp>
      <p:sp>
        <p:nvSpPr>
          <p:cNvPr id="26632" name="Textplatzhalter 2"/>
          <p:cNvSpPr>
            <a:spLocks/>
          </p:cNvSpPr>
          <p:nvPr/>
        </p:nvSpPr>
        <p:spPr bwMode="auto">
          <a:xfrm>
            <a:off x="756557" y="1710194"/>
            <a:ext cx="7680325" cy="467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defTabSz="457200" eaLnBrk="0" hangingPunct="0">
              <a:spcBef>
                <a:spcPct val="20000"/>
              </a:spcBef>
              <a:buFont typeface="Arial" charset="0"/>
              <a:buChar char="•"/>
              <a:tabLst>
                <a:tab pos="3314700" algn="l"/>
              </a:tabLst>
              <a:defRPr sz="3200">
                <a:solidFill>
                  <a:schemeClr val="tx1"/>
                </a:solidFill>
                <a:latin typeface="Calibri" pitchFamily="34" charset="0"/>
                <a:ea typeface="ＭＳ Ｐゴシック" pitchFamily="34" charset="-128"/>
              </a:defRPr>
            </a:lvl1pPr>
            <a:lvl2pPr marL="446088" indent="-285750" defTabSz="457200" eaLnBrk="0" hangingPunct="0">
              <a:spcBef>
                <a:spcPct val="20000"/>
              </a:spcBef>
              <a:buFont typeface="Arial" charset="0"/>
              <a:buChar char="–"/>
              <a:tabLst>
                <a:tab pos="3314700" algn="l"/>
              </a:tabLst>
              <a:defRPr sz="2800">
                <a:solidFill>
                  <a:schemeClr val="tx1"/>
                </a:solidFill>
                <a:latin typeface="Calibri" pitchFamily="34" charset="0"/>
                <a:ea typeface="ＭＳ Ｐゴシック" pitchFamily="34" charset="-128"/>
              </a:defRPr>
            </a:lvl2pPr>
            <a:lvl3pPr marL="1257300" indent="-266700" defTabSz="457200" eaLnBrk="0" hangingPunct="0">
              <a:spcBef>
                <a:spcPct val="20000"/>
              </a:spcBef>
              <a:buFont typeface="Arial" charset="0"/>
              <a:buChar char="•"/>
              <a:tabLst>
                <a:tab pos="3314700" algn="l"/>
              </a:tabLst>
              <a:defRPr sz="2400">
                <a:solidFill>
                  <a:schemeClr val="tx1"/>
                </a:solidFill>
                <a:latin typeface="Calibri" pitchFamily="34" charset="0"/>
                <a:ea typeface="ＭＳ Ｐゴシック" pitchFamily="34" charset="-128"/>
              </a:defRPr>
            </a:lvl3pPr>
            <a:lvl4pPr marL="266700" indent="-266700" defTabSz="457200" eaLnBrk="0" hangingPunct="0">
              <a:spcBef>
                <a:spcPct val="20000"/>
              </a:spcBef>
              <a:buFont typeface="Arial" charset="0"/>
              <a:buChar char="–"/>
              <a:tabLst>
                <a:tab pos="3314700" algn="l"/>
              </a:tabLst>
              <a:defRPr sz="2000">
                <a:solidFill>
                  <a:schemeClr val="tx1"/>
                </a:solidFill>
                <a:latin typeface="Calibri" pitchFamily="34" charset="0"/>
                <a:ea typeface="ＭＳ Ｐゴシック" pitchFamily="34" charset="-128"/>
              </a:defRPr>
            </a:lvl4pPr>
            <a:lvl5pPr marL="1798638" indent="-50787300" defTabSz="457200" eaLnBrk="0" hangingPunct="0">
              <a:spcBef>
                <a:spcPct val="20000"/>
              </a:spcBef>
              <a:buFont typeface="Arial" charset="0"/>
              <a:buChar char="»"/>
              <a:tabLst>
                <a:tab pos="3314700" algn="l"/>
              </a:tabLst>
              <a:defRPr sz="2000">
                <a:solidFill>
                  <a:schemeClr val="tx1"/>
                </a:solidFill>
                <a:latin typeface="Calibri" pitchFamily="34" charset="0"/>
                <a:ea typeface="ＭＳ Ｐゴシック" pitchFamily="34" charset="-128"/>
              </a:defRPr>
            </a:lvl5pPr>
            <a:lvl6pPr marL="2255838" indent="-50787300" defTabSz="457200" eaLnBrk="0" fontAlgn="base" hangingPunct="0">
              <a:spcBef>
                <a:spcPct val="20000"/>
              </a:spcBef>
              <a:spcAft>
                <a:spcPct val="0"/>
              </a:spcAft>
              <a:buFont typeface="Arial" charset="0"/>
              <a:buChar char="»"/>
              <a:tabLst>
                <a:tab pos="3314700" algn="l"/>
              </a:tabLst>
              <a:defRPr sz="2000">
                <a:solidFill>
                  <a:schemeClr val="tx1"/>
                </a:solidFill>
                <a:latin typeface="Calibri" pitchFamily="34" charset="0"/>
                <a:ea typeface="ＭＳ Ｐゴシック" pitchFamily="34" charset="-128"/>
              </a:defRPr>
            </a:lvl6pPr>
            <a:lvl7pPr marL="2713038" indent="-50787300" defTabSz="457200" eaLnBrk="0" fontAlgn="base" hangingPunct="0">
              <a:spcBef>
                <a:spcPct val="20000"/>
              </a:spcBef>
              <a:spcAft>
                <a:spcPct val="0"/>
              </a:spcAft>
              <a:buFont typeface="Arial" charset="0"/>
              <a:buChar char="»"/>
              <a:tabLst>
                <a:tab pos="3314700" algn="l"/>
              </a:tabLst>
              <a:defRPr sz="2000">
                <a:solidFill>
                  <a:schemeClr val="tx1"/>
                </a:solidFill>
                <a:latin typeface="Calibri" pitchFamily="34" charset="0"/>
                <a:ea typeface="ＭＳ Ｐゴシック" pitchFamily="34" charset="-128"/>
              </a:defRPr>
            </a:lvl7pPr>
            <a:lvl8pPr marL="3170238" indent="-50787300" defTabSz="457200" eaLnBrk="0" fontAlgn="base" hangingPunct="0">
              <a:spcBef>
                <a:spcPct val="20000"/>
              </a:spcBef>
              <a:spcAft>
                <a:spcPct val="0"/>
              </a:spcAft>
              <a:buFont typeface="Arial" charset="0"/>
              <a:buChar char="»"/>
              <a:tabLst>
                <a:tab pos="3314700" algn="l"/>
              </a:tabLst>
              <a:defRPr sz="2000">
                <a:solidFill>
                  <a:schemeClr val="tx1"/>
                </a:solidFill>
                <a:latin typeface="Calibri" pitchFamily="34" charset="0"/>
                <a:ea typeface="ＭＳ Ｐゴシック" pitchFamily="34" charset="-128"/>
              </a:defRPr>
            </a:lvl8pPr>
            <a:lvl9pPr marL="3627438" indent="-50787300" defTabSz="457200" eaLnBrk="0" fontAlgn="base" hangingPunct="0">
              <a:spcBef>
                <a:spcPct val="20000"/>
              </a:spcBef>
              <a:spcAft>
                <a:spcPct val="0"/>
              </a:spcAft>
              <a:buFont typeface="Arial" charset="0"/>
              <a:buChar char="»"/>
              <a:tabLst>
                <a:tab pos="3314700" algn="l"/>
              </a:tabLst>
              <a:defRPr sz="2000">
                <a:solidFill>
                  <a:schemeClr val="tx1"/>
                </a:solidFill>
                <a:latin typeface="Calibri" pitchFamily="34" charset="0"/>
                <a:ea typeface="ＭＳ Ｐゴシック" pitchFamily="34" charset="-128"/>
              </a:defRPr>
            </a:lvl9pPr>
          </a:lstStyle>
          <a:p>
            <a:pPr marL="358775" indent="-358775" fontAlgn="base">
              <a:lnSpc>
                <a:spcPts val="2000"/>
              </a:lnSpc>
              <a:spcBef>
                <a:spcPts val="600"/>
              </a:spcBef>
              <a:spcAft>
                <a:spcPts val="300"/>
              </a:spcAft>
              <a:buClr>
                <a:srgbClr val="B9C343"/>
              </a:buClr>
              <a:buSzPct val="70000"/>
              <a:buFont typeface="MetaPro-Norm" pitchFamily="34" charset="0"/>
              <a:buChar char="■"/>
              <a:tabLst>
                <a:tab pos="358775" algn="l"/>
              </a:tabLst>
            </a:pPr>
            <a:r>
              <a:rPr lang="en-US" sz="1800" b="1" dirty="0" smtClean="0">
                <a:solidFill>
                  <a:srgbClr val="FFFFFF">
                    <a:lumMod val="75000"/>
                  </a:srgbClr>
                </a:solidFill>
                <a:latin typeface="MetaPro-Norm" pitchFamily="34" charset="0"/>
                <a:ea typeface="ＭＳ Ｐゴシック" charset="-128"/>
                <a:cs typeface="Verdana"/>
              </a:rPr>
              <a:t>Determination of drying time (examples, part 1) </a:t>
            </a:r>
          </a:p>
        </p:txBody>
      </p:sp>
      <p:graphicFrame>
        <p:nvGraphicFramePr>
          <p:cNvPr id="14" name="图表 2"/>
          <p:cNvGraphicFramePr>
            <a:graphicFrameLocks/>
          </p:cNvGraphicFramePr>
          <p:nvPr>
            <p:extLst>
              <p:ext uri="{D42A27DB-BD31-4B8C-83A1-F6EECF244321}">
                <p14:modId xmlns:p14="http://schemas.microsoft.com/office/powerpoint/2010/main" val="1209893550"/>
              </p:ext>
            </p:extLst>
          </p:nvPr>
        </p:nvGraphicFramePr>
        <p:xfrm>
          <a:off x="798513" y="2128408"/>
          <a:ext cx="3642360" cy="335799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图表 2"/>
          <p:cNvGraphicFramePr>
            <a:graphicFrameLocks/>
          </p:cNvGraphicFramePr>
          <p:nvPr>
            <p:extLst>
              <p:ext uri="{D42A27DB-BD31-4B8C-83A1-F6EECF244321}">
                <p14:modId xmlns:p14="http://schemas.microsoft.com/office/powerpoint/2010/main" val="2119654172"/>
              </p:ext>
            </p:extLst>
          </p:nvPr>
        </p:nvGraphicFramePr>
        <p:xfrm>
          <a:off x="4814026" y="2128838"/>
          <a:ext cx="3642360" cy="3357562"/>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25"/>
          <p:cNvSpPr>
            <a:spLocks noGrp="1" noChangeArrowheads="1"/>
          </p:cNvSpPr>
          <p:nvPr>
            <p:ph type="ftr" sz="quarter" idx="3"/>
          </p:nvPr>
        </p:nvSpPr>
        <p:spPr bwMode="auto">
          <a:xfrm>
            <a:off x="2862263" y="6581781"/>
            <a:ext cx="3419475" cy="246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lgn="ctr" eaLnBrk="0" hangingPunct="0">
              <a:defRPr sz="1000" b="0" spc="70" baseline="0">
                <a:solidFill>
                  <a:srgbClr val="6E6452"/>
                </a:solidFill>
                <a:latin typeface="Arial Narrow" pitchFamily="34" charset="0"/>
                <a:cs typeface="+mn-cs"/>
              </a:defRPr>
            </a:lvl1pPr>
          </a:lstStyle>
          <a:p>
            <a:pPr>
              <a:defRPr/>
            </a:pPr>
            <a:r>
              <a:rPr lang="de-DE" dirty="0" smtClean="0"/>
              <a:t>Rainer Schellhaas</a:t>
            </a:r>
            <a:endParaRPr lang="de-DE" dirty="0"/>
          </a:p>
        </p:txBody>
      </p:sp>
      <p:sp>
        <p:nvSpPr>
          <p:cNvPr id="11" name="Action Button: Forward or Next 10">
            <a:hlinkClick r:id="" action="ppaction://noaction" highlightClick="1"/>
          </p:cNvPr>
          <p:cNvSpPr>
            <a:spLocks noChangeAspect="1"/>
          </p:cNvSpPr>
          <p:nvPr/>
        </p:nvSpPr>
        <p:spPr bwMode="auto">
          <a:xfrm>
            <a:off x="8848725" y="6667501"/>
            <a:ext cx="108000" cy="106892"/>
          </a:xfrm>
          <a:prstGeom prst="actionButtonForwardNex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GB" sz="2200" b="1" smtClean="0">
              <a:solidFill>
                <a:srgbClr val="999999"/>
              </a:solidFill>
              <a:cs typeface="Arial" charset="0"/>
            </a:endParaRPr>
          </a:p>
        </p:txBody>
      </p:sp>
    </p:spTree>
    <p:extLst>
      <p:ext uri="{BB962C8B-B14F-4D97-AF65-F5344CB8AC3E}">
        <p14:creationId xmlns:p14="http://schemas.microsoft.com/office/powerpoint/2010/main" val="35977127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26632">
                                            <p:txEl>
                                              <p:pRg st="0" end="0"/>
                                            </p:txEl>
                                          </p:spTgt>
                                        </p:tgtEl>
                                        <p:attrNameLst>
                                          <p:attrName>style.color</p:attrName>
                                        </p:attrNameLst>
                                      </p:cBhvr>
                                      <p:to>
                                        <a:srgbClr val="464646"/>
                                      </p:to>
                                    </p:animClr>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Graphic spid="10" grpId="0">
        <p:bldAsOne/>
      </p:bldGraphic>
      <p:bldP spid="11"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el 1"/>
          <p:cNvSpPr>
            <a:spLocks noGrp="1"/>
          </p:cNvSpPr>
          <p:nvPr>
            <p:ph type="title" idx="4294967295"/>
          </p:nvPr>
        </p:nvSpPr>
        <p:spPr>
          <a:xfrm>
            <a:off x="756003" y="972003"/>
            <a:ext cx="7623175" cy="663575"/>
          </a:xfrm>
        </p:spPr>
        <p:txBody>
          <a:bodyPr wrap="none" lIns="0" tIns="0" rIns="0" bIns="0" anchor="b"/>
          <a:lstStyle/>
          <a:p>
            <a:pPr marL="0" indent="0" algn="l"/>
            <a:r>
              <a:rPr lang="en-US" altLang="de-DE" sz="2400" b="1" dirty="0">
                <a:solidFill>
                  <a:srgbClr val="575756"/>
                </a:solidFill>
                <a:latin typeface="MetaPro-Bold" pitchFamily="34" charset="0"/>
                <a:ea typeface="ＭＳ Ｐゴシック" pitchFamily="34" charset="-128"/>
              </a:rPr>
              <a:t>Moisture content: Improvement of the method</a:t>
            </a:r>
            <a:endParaRPr lang="en-US" sz="2400" b="1" dirty="0">
              <a:solidFill>
                <a:srgbClr val="575756"/>
              </a:solidFill>
              <a:latin typeface="MetaPro-Bold" pitchFamily="34" charset="0"/>
              <a:ea typeface="ＭＳ Ｐゴシック" pitchFamily="34" charset="-128"/>
              <a:cs typeface="Verdana"/>
            </a:endParaRPr>
          </a:p>
        </p:txBody>
      </p:sp>
      <p:sp>
        <p:nvSpPr>
          <p:cNvPr id="26632" name="Textplatzhalter 2"/>
          <p:cNvSpPr>
            <a:spLocks/>
          </p:cNvSpPr>
          <p:nvPr/>
        </p:nvSpPr>
        <p:spPr bwMode="auto">
          <a:xfrm>
            <a:off x="756557" y="1710194"/>
            <a:ext cx="7680325" cy="467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defTabSz="457200" eaLnBrk="0" hangingPunct="0">
              <a:spcBef>
                <a:spcPct val="20000"/>
              </a:spcBef>
              <a:buFont typeface="Arial" charset="0"/>
              <a:buChar char="•"/>
              <a:tabLst>
                <a:tab pos="3314700" algn="l"/>
              </a:tabLst>
              <a:defRPr sz="3200">
                <a:solidFill>
                  <a:schemeClr val="tx1"/>
                </a:solidFill>
                <a:latin typeface="Calibri" pitchFamily="34" charset="0"/>
                <a:ea typeface="ＭＳ Ｐゴシック" pitchFamily="34" charset="-128"/>
              </a:defRPr>
            </a:lvl1pPr>
            <a:lvl2pPr marL="446088" indent="-285750" defTabSz="457200" eaLnBrk="0" hangingPunct="0">
              <a:spcBef>
                <a:spcPct val="20000"/>
              </a:spcBef>
              <a:buFont typeface="Arial" charset="0"/>
              <a:buChar char="–"/>
              <a:tabLst>
                <a:tab pos="3314700" algn="l"/>
              </a:tabLst>
              <a:defRPr sz="2800">
                <a:solidFill>
                  <a:schemeClr val="tx1"/>
                </a:solidFill>
                <a:latin typeface="Calibri" pitchFamily="34" charset="0"/>
                <a:ea typeface="ＭＳ Ｐゴシック" pitchFamily="34" charset="-128"/>
              </a:defRPr>
            </a:lvl2pPr>
            <a:lvl3pPr marL="1257300" indent="-266700" defTabSz="457200" eaLnBrk="0" hangingPunct="0">
              <a:spcBef>
                <a:spcPct val="20000"/>
              </a:spcBef>
              <a:buFont typeface="Arial" charset="0"/>
              <a:buChar char="•"/>
              <a:tabLst>
                <a:tab pos="3314700" algn="l"/>
              </a:tabLst>
              <a:defRPr sz="2400">
                <a:solidFill>
                  <a:schemeClr val="tx1"/>
                </a:solidFill>
                <a:latin typeface="Calibri" pitchFamily="34" charset="0"/>
                <a:ea typeface="ＭＳ Ｐゴシック" pitchFamily="34" charset="-128"/>
              </a:defRPr>
            </a:lvl3pPr>
            <a:lvl4pPr marL="266700" indent="-266700" defTabSz="457200" eaLnBrk="0" hangingPunct="0">
              <a:spcBef>
                <a:spcPct val="20000"/>
              </a:spcBef>
              <a:buFont typeface="Arial" charset="0"/>
              <a:buChar char="–"/>
              <a:tabLst>
                <a:tab pos="3314700" algn="l"/>
              </a:tabLst>
              <a:defRPr sz="2000">
                <a:solidFill>
                  <a:schemeClr val="tx1"/>
                </a:solidFill>
                <a:latin typeface="Calibri" pitchFamily="34" charset="0"/>
                <a:ea typeface="ＭＳ Ｐゴシック" pitchFamily="34" charset="-128"/>
              </a:defRPr>
            </a:lvl4pPr>
            <a:lvl5pPr marL="1798638" indent="-50787300" defTabSz="457200" eaLnBrk="0" hangingPunct="0">
              <a:spcBef>
                <a:spcPct val="20000"/>
              </a:spcBef>
              <a:buFont typeface="Arial" charset="0"/>
              <a:buChar char="»"/>
              <a:tabLst>
                <a:tab pos="3314700" algn="l"/>
              </a:tabLst>
              <a:defRPr sz="2000">
                <a:solidFill>
                  <a:schemeClr val="tx1"/>
                </a:solidFill>
                <a:latin typeface="Calibri" pitchFamily="34" charset="0"/>
                <a:ea typeface="ＭＳ Ｐゴシック" pitchFamily="34" charset="-128"/>
              </a:defRPr>
            </a:lvl5pPr>
            <a:lvl6pPr marL="2255838" indent="-50787300" defTabSz="457200" eaLnBrk="0" fontAlgn="base" hangingPunct="0">
              <a:spcBef>
                <a:spcPct val="20000"/>
              </a:spcBef>
              <a:spcAft>
                <a:spcPct val="0"/>
              </a:spcAft>
              <a:buFont typeface="Arial" charset="0"/>
              <a:buChar char="»"/>
              <a:tabLst>
                <a:tab pos="3314700" algn="l"/>
              </a:tabLst>
              <a:defRPr sz="2000">
                <a:solidFill>
                  <a:schemeClr val="tx1"/>
                </a:solidFill>
                <a:latin typeface="Calibri" pitchFamily="34" charset="0"/>
                <a:ea typeface="ＭＳ Ｐゴシック" pitchFamily="34" charset="-128"/>
              </a:defRPr>
            </a:lvl6pPr>
            <a:lvl7pPr marL="2713038" indent="-50787300" defTabSz="457200" eaLnBrk="0" fontAlgn="base" hangingPunct="0">
              <a:spcBef>
                <a:spcPct val="20000"/>
              </a:spcBef>
              <a:spcAft>
                <a:spcPct val="0"/>
              </a:spcAft>
              <a:buFont typeface="Arial" charset="0"/>
              <a:buChar char="»"/>
              <a:tabLst>
                <a:tab pos="3314700" algn="l"/>
              </a:tabLst>
              <a:defRPr sz="2000">
                <a:solidFill>
                  <a:schemeClr val="tx1"/>
                </a:solidFill>
                <a:latin typeface="Calibri" pitchFamily="34" charset="0"/>
                <a:ea typeface="ＭＳ Ｐゴシック" pitchFamily="34" charset="-128"/>
              </a:defRPr>
            </a:lvl7pPr>
            <a:lvl8pPr marL="3170238" indent="-50787300" defTabSz="457200" eaLnBrk="0" fontAlgn="base" hangingPunct="0">
              <a:spcBef>
                <a:spcPct val="20000"/>
              </a:spcBef>
              <a:spcAft>
                <a:spcPct val="0"/>
              </a:spcAft>
              <a:buFont typeface="Arial" charset="0"/>
              <a:buChar char="»"/>
              <a:tabLst>
                <a:tab pos="3314700" algn="l"/>
              </a:tabLst>
              <a:defRPr sz="2000">
                <a:solidFill>
                  <a:schemeClr val="tx1"/>
                </a:solidFill>
                <a:latin typeface="Calibri" pitchFamily="34" charset="0"/>
                <a:ea typeface="ＭＳ Ｐゴシック" pitchFamily="34" charset="-128"/>
              </a:defRPr>
            </a:lvl8pPr>
            <a:lvl9pPr marL="3627438" indent="-50787300" defTabSz="457200" eaLnBrk="0" fontAlgn="base" hangingPunct="0">
              <a:spcBef>
                <a:spcPct val="20000"/>
              </a:spcBef>
              <a:spcAft>
                <a:spcPct val="0"/>
              </a:spcAft>
              <a:buFont typeface="Arial" charset="0"/>
              <a:buChar char="»"/>
              <a:tabLst>
                <a:tab pos="3314700" algn="l"/>
              </a:tabLst>
              <a:defRPr sz="2000">
                <a:solidFill>
                  <a:schemeClr val="tx1"/>
                </a:solidFill>
                <a:latin typeface="Calibri" pitchFamily="34" charset="0"/>
                <a:ea typeface="ＭＳ Ｐゴシック" pitchFamily="34" charset="-128"/>
              </a:defRPr>
            </a:lvl9pPr>
          </a:lstStyle>
          <a:p>
            <a:pPr marL="358775" indent="-358775" fontAlgn="base">
              <a:lnSpc>
                <a:spcPts val="2000"/>
              </a:lnSpc>
              <a:spcBef>
                <a:spcPts val="600"/>
              </a:spcBef>
              <a:spcAft>
                <a:spcPts val="300"/>
              </a:spcAft>
              <a:buClr>
                <a:srgbClr val="B9C343"/>
              </a:buClr>
              <a:buSzPct val="70000"/>
              <a:buFont typeface="MetaPro-Norm" pitchFamily="34" charset="0"/>
              <a:buChar char="■"/>
              <a:tabLst>
                <a:tab pos="358775" algn="l"/>
              </a:tabLst>
            </a:pPr>
            <a:r>
              <a:rPr lang="en-US" sz="1800" b="1" dirty="0" smtClean="0">
                <a:solidFill>
                  <a:srgbClr val="FFFFFF">
                    <a:lumMod val="75000"/>
                  </a:srgbClr>
                </a:solidFill>
                <a:latin typeface="MetaPro-Norm" pitchFamily="34" charset="0"/>
                <a:ea typeface="ＭＳ Ｐゴシック" charset="-128"/>
                <a:cs typeface="Verdana"/>
              </a:rPr>
              <a:t>Determination of drying time (examples, part 2) </a:t>
            </a:r>
          </a:p>
        </p:txBody>
      </p:sp>
      <p:graphicFrame>
        <p:nvGraphicFramePr>
          <p:cNvPr id="11" name="图表 2"/>
          <p:cNvGraphicFramePr>
            <a:graphicFrameLocks/>
          </p:cNvGraphicFramePr>
          <p:nvPr>
            <p:extLst>
              <p:ext uri="{D42A27DB-BD31-4B8C-83A1-F6EECF244321}">
                <p14:modId xmlns:p14="http://schemas.microsoft.com/office/powerpoint/2010/main" val="1642120611"/>
              </p:ext>
            </p:extLst>
          </p:nvPr>
        </p:nvGraphicFramePr>
        <p:xfrm>
          <a:off x="4819015" y="2128843"/>
          <a:ext cx="3642360" cy="331946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图表 2"/>
          <p:cNvGraphicFramePr>
            <a:graphicFrameLocks/>
          </p:cNvGraphicFramePr>
          <p:nvPr>
            <p:extLst>
              <p:ext uri="{D42A27DB-BD31-4B8C-83A1-F6EECF244321}">
                <p14:modId xmlns:p14="http://schemas.microsoft.com/office/powerpoint/2010/main" val="1786953976"/>
              </p:ext>
            </p:extLst>
          </p:nvPr>
        </p:nvGraphicFramePr>
        <p:xfrm>
          <a:off x="798513" y="2128839"/>
          <a:ext cx="3642360" cy="3319462"/>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25"/>
          <p:cNvSpPr>
            <a:spLocks noGrp="1" noChangeArrowheads="1"/>
          </p:cNvSpPr>
          <p:nvPr>
            <p:ph type="ftr" sz="quarter" idx="3"/>
          </p:nvPr>
        </p:nvSpPr>
        <p:spPr bwMode="auto">
          <a:xfrm>
            <a:off x="2862263" y="6581781"/>
            <a:ext cx="3419475" cy="246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lgn="ctr" eaLnBrk="0" hangingPunct="0">
              <a:defRPr sz="1000" b="0" spc="70" baseline="0">
                <a:solidFill>
                  <a:srgbClr val="6E6452"/>
                </a:solidFill>
                <a:latin typeface="Arial Narrow" pitchFamily="34" charset="0"/>
                <a:cs typeface="+mn-cs"/>
              </a:defRPr>
            </a:lvl1pPr>
          </a:lstStyle>
          <a:p>
            <a:pPr>
              <a:defRPr/>
            </a:pPr>
            <a:r>
              <a:rPr lang="de-DE" dirty="0" smtClean="0"/>
              <a:t>Rainer Schellhaas</a:t>
            </a:r>
            <a:endParaRPr lang="de-DE" dirty="0"/>
          </a:p>
        </p:txBody>
      </p:sp>
      <p:sp>
        <p:nvSpPr>
          <p:cNvPr id="10" name="Action Button: Forward or Next 9">
            <a:hlinkClick r:id="" action="ppaction://noaction" highlightClick="1"/>
          </p:cNvPr>
          <p:cNvSpPr>
            <a:spLocks noChangeAspect="1"/>
          </p:cNvSpPr>
          <p:nvPr/>
        </p:nvSpPr>
        <p:spPr bwMode="auto">
          <a:xfrm>
            <a:off x="8848725" y="6667501"/>
            <a:ext cx="108000" cy="106892"/>
          </a:xfrm>
          <a:prstGeom prst="actionButtonForwardNex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GB" sz="2200" b="1" smtClean="0">
              <a:solidFill>
                <a:srgbClr val="999999"/>
              </a:solidFill>
              <a:cs typeface="Arial" charset="0"/>
            </a:endParaRPr>
          </a:p>
        </p:txBody>
      </p:sp>
    </p:spTree>
    <p:extLst>
      <p:ext uri="{BB962C8B-B14F-4D97-AF65-F5344CB8AC3E}">
        <p14:creationId xmlns:p14="http://schemas.microsoft.com/office/powerpoint/2010/main" val="39181066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el 1"/>
          <p:cNvSpPr>
            <a:spLocks noGrp="1"/>
          </p:cNvSpPr>
          <p:nvPr>
            <p:ph type="title" idx="4294967295"/>
          </p:nvPr>
        </p:nvSpPr>
        <p:spPr>
          <a:xfrm>
            <a:off x="756003" y="972003"/>
            <a:ext cx="7623175" cy="663575"/>
          </a:xfrm>
        </p:spPr>
        <p:txBody>
          <a:bodyPr wrap="none" lIns="0" tIns="0" rIns="0" bIns="0" anchor="b"/>
          <a:lstStyle/>
          <a:p>
            <a:pPr marL="0" indent="0" algn="l"/>
            <a:r>
              <a:rPr lang="en-US" altLang="de-DE" sz="2400" b="1" dirty="0" smtClean="0">
                <a:solidFill>
                  <a:srgbClr val="575756"/>
                </a:solidFill>
                <a:ea typeface="ＭＳ Ｐゴシック" pitchFamily="34" charset="-128"/>
              </a:rPr>
              <a:t>Particle size distribution</a:t>
            </a:r>
            <a:endParaRPr lang="en-US" sz="2400" b="1" dirty="0">
              <a:solidFill>
                <a:srgbClr val="575756"/>
              </a:solidFill>
              <a:ea typeface="ＭＳ Ｐゴシック" pitchFamily="34" charset="-128"/>
              <a:cs typeface="Verdana"/>
            </a:endParaRPr>
          </a:p>
        </p:txBody>
      </p:sp>
      <p:sp>
        <p:nvSpPr>
          <p:cNvPr id="26632" name="Textplatzhalter 2"/>
          <p:cNvSpPr>
            <a:spLocks/>
          </p:cNvSpPr>
          <p:nvPr/>
        </p:nvSpPr>
        <p:spPr bwMode="auto">
          <a:xfrm>
            <a:off x="756557" y="1710194"/>
            <a:ext cx="7915170" cy="467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defTabSz="457200" eaLnBrk="0" hangingPunct="0">
              <a:spcBef>
                <a:spcPct val="20000"/>
              </a:spcBef>
              <a:buFont typeface="Arial" charset="0"/>
              <a:buChar char="•"/>
              <a:tabLst>
                <a:tab pos="3314700" algn="l"/>
              </a:tabLst>
              <a:defRPr sz="3200">
                <a:solidFill>
                  <a:schemeClr val="tx1"/>
                </a:solidFill>
                <a:latin typeface="Calibri" pitchFamily="34" charset="0"/>
                <a:ea typeface="ＭＳ Ｐゴシック" pitchFamily="34" charset="-128"/>
              </a:defRPr>
            </a:lvl1pPr>
            <a:lvl2pPr marL="446088" indent="-285750" defTabSz="457200" eaLnBrk="0" hangingPunct="0">
              <a:spcBef>
                <a:spcPct val="20000"/>
              </a:spcBef>
              <a:buFont typeface="Arial" charset="0"/>
              <a:buChar char="–"/>
              <a:tabLst>
                <a:tab pos="3314700" algn="l"/>
              </a:tabLst>
              <a:defRPr sz="2800">
                <a:solidFill>
                  <a:schemeClr val="tx1"/>
                </a:solidFill>
                <a:latin typeface="Calibri" pitchFamily="34" charset="0"/>
                <a:ea typeface="ＭＳ Ｐゴシック" pitchFamily="34" charset="-128"/>
              </a:defRPr>
            </a:lvl2pPr>
            <a:lvl3pPr marL="1257300" indent="-266700" defTabSz="457200" eaLnBrk="0" hangingPunct="0">
              <a:spcBef>
                <a:spcPct val="20000"/>
              </a:spcBef>
              <a:buFont typeface="Arial" charset="0"/>
              <a:buChar char="•"/>
              <a:tabLst>
                <a:tab pos="3314700" algn="l"/>
              </a:tabLst>
              <a:defRPr sz="2400">
                <a:solidFill>
                  <a:schemeClr val="tx1"/>
                </a:solidFill>
                <a:latin typeface="Calibri" pitchFamily="34" charset="0"/>
                <a:ea typeface="ＭＳ Ｐゴシック" pitchFamily="34" charset="-128"/>
              </a:defRPr>
            </a:lvl3pPr>
            <a:lvl4pPr marL="266700" indent="-266700" defTabSz="457200" eaLnBrk="0" hangingPunct="0">
              <a:spcBef>
                <a:spcPct val="20000"/>
              </a:spcBef>
              <a:buFont typeface="Arial" charset="0"/>
              <a:buChar char="–"/>
              <a:tabLst>
                <a:tab pos="3314700" algn="l"/>
              </a:tabLst>
              <a:defRPr sz="2000">
                <a:solidFill>
                  <a:schemeClr val="tx1"/>
                </a:solidFill>
                <a:latin typeface="Calibri" pitchFamily="34" charset="0"/>
                <a:ea typeface="ＭＳ Ｐゴシック" pitchFamily="34" charset="-128"/>
              </a:defRPr>
            </a:lvl4pPr>
            <a:lvl5pPr marL="1798638" indent="-50787300" defTabSz="457200" eaLnBrk="0" hangingPunct="0">
              <a:spcBef>
                <a:spcPct val="20000"/>
              </a:spcBef>
              <a:buFont typeface="Arial" charset="0"/>
              <a:buChar char="»"/>
              <a:tabLst>
                <a:tab pos="3314700" algn="l"/>
              </a:tabLst>
              <a:defRPr sz="2000">
                <a:solidFill>
                  <a:schemeClr val="tx1"/>
                </a:solidFill>
                <a:latin typeface="Calibri" pitchFamily="34" charset="0"/>
                <a:ea typeface="ＭＳ Ｐゴシック" pitchFamily="34" charset="-128"/>
              </a:defRPr>
            </a:lvl5pPr>
            <a:lvl6pPr marL="2255838" indent="-50787300" defTabSz="457200" eaLnBrk="0" fontAlgn="base" hangingPunct="0">
              <a:spcBef>
                <a:spcPct val="20000"/>
              </a:spcBef>
              <a:spcAft>
                <a:spcPct val="0"/>
              </a:spcAft>
              <a:buFont typeface="Arial" charset="0"/>
              <a:buChar char="»"/>
              <a:tabLst>
                <a:tab pos="3314700" algn="l"/>
              </a:tabLst>
              <a:defRPr sz="2000">
                <a:solidFill>
                  <a:schemeClr val="tx1"/>
                </a:solidFill>
                <a:latin typeface="Calibri" pitchFamily="34" charset="0"/>
                <a:ea typeface="ＭＳ Ｐゴシック" pitchFamily="34" charset="-128"/>
              </a:defRPr>
            </a:lvl6pPr>
            <a:lvl7pPr marL="2713038" indent="-50787300" defTabSz="457200" eaLnBrk="0" fontAlgn="base" hangingPunct="0">
              <a:spcBef>
                <a:spcPct val="20000"/>
              </a:spcBef>
              <a:spcAft>
                <a:spcPct val="0"/>
              </a:spcAft>
              <a:buFont typeface="Arial" charset="0"/>
              <a:buChar char="»"/>
              <a:tabLst>
                <a:tab pos="3314700" algn="l"/>
              </a:tabLst>
              <a:defRPr sz="2000">
                <a:solidFill>
                  <a:schemeClr val="tx1"/>
                </a:solidFill>
                <a:latin typeface="Calibri" pitchFamily="34" charset="0"/>
                <a:ea typeface="ＭＳ Ｐゴシック" pitchFamily="34" charset="-128"/>
              </a:defRPr>
            </a:lvl7pPr>
            <a:lvl8pPr marL="3170238" indent="-50787300" defTabSz="457200" eaLnBrk="0" fontAlgn="base" hangingPunct="0">
              <a:spcBef>
                <a:spcPct val="20000"/>
              </a:spcBef>
              <a:spcAft>
                <a:spcPct val="0"/>
              </a:spcAft>
              <a:buFont typeface="Arial" charset="0"/>
              <a:buChar char="»"/>
              <a:tabLst>
                <a:tab pos="3314700" algn="l"/>
              </a:tabLst>
              <a:defRPr sz="2000">
                <a:solidFill>
                  <a:schemeClr val="tx1"/>
                </a:solidFill>
                <a:latin typeface="Calibri" pitchFamily="34" charset="0"/>
                <a:ea typeface="ＭＳ Ｐゴシック" pitchFamily="34" charset="-128"/>
              </a:defRPr>
            </a:lvl8pPr>
            <a:lvl9pPr marL="3627438" indent="-50787300" defTabSz="457200" eaLnBrk="0" fontAlgn="base" hangingPunct="0">
              <a:spcBef>
                <a:spcPct val="20000"/>
              </a:spcBef>
              <a:spcAft>
                <a:spcPct val="0"/>
              </a:spcAft>
              <a:buFont typeface="Arial" charset="0"/>
              <a:buChar char="»"/>
              <a:tabLst>
                <a:tab pos="3314700" algn="l"/>
              </a:tabLst>
              <a:defRPr sz="2000">
                <a:solidFill>
                  <a:schemeClr val="tx1"/>
                </a:solidFill>
                <a:latin typeface="Calibri" pitchFamily="34" charset="0"/>
                <a:ea typeface="ＭＳ Ｐゴシック" pitchFamily="34" charset="-128"/>
              </a:defRPr>
            </a:lvl9pPr>
          </a:lstStyle>
          <a:p>
            <a:pPr marL="0" indent="0" fontAlgn="base">
              <a:lnSpc>
                <a:spcPts val="2000"/>
              </a:lnSpc>
              <a:spcBef>
                <a:spcPts val="600"/>
              </a:spcBef>
              <a:spcAft>
                <a:spcPts val="300"/>
              </a:spcAft>
              <a:buClr>
                <a:srgbClr val="B9C343"/>
              </a:buClr>
              <a:buSzPct val="80000"/>
              <a:buFont typeface="Arial" charset="0"/>
              <a:buNone/>
              <a:tabLst>
                <a:tab pos="358775" algn="l"/>
              </a:tabLst>
            </a:pPr>
            <a:r>
              <a:rPr lang="en-US" sz="2000" b="1" dirty="0" smtClean="0">
                <a:solidFill>
                  <a:srgbClr val="FFFFFF">
                    <a:lumMod val="85000"/>
                  </a:srgbClr>
                </a:solidFill>
                <a:latin typeface="Arial"/>
                <a:ea typeface="ＭＳ Ｐゴシック" charset="-128"/>
                <a:cs typeface="Verdana"/>
              </a:rPr>
              <a:t>Focus and limits of the method</a:t>
            </a:r>
            <a:endParaRPr lang="en-US" sz="2000" b="1" dirty="0">
              <a:solidFill>
                <a:srgbClr val="FFFFFF">
                  <a:lumMod val="85000"/>
                </a:srgbClr>
              </a:solidFill>
              <a:latin typeface="Arial"/>
              <a:ea typeface="ＭＳ Ｐゴシック" charset="-128"/>
              <a:cs typeface="Verdana"/>
            </a:endParaRPr>
          </a:p>
          <a:p>
            <a:pPr marL="358775" lvl="1" indent="-358775" fontAlgn="base">
              <a:lnSpc>
                <a:spcPts val="2000"/>
              </a:lnSpc>
              <a:spcBef>
                <a:spcPts val="300"/>
              </a:spcBef>
              <a:spcAft>
                <a:spcPts val="300"/>
              </a:spcAft>
              <a:buClr>
                <a:srgbClr val="B9C343"/>
              </a:buClr>
              <a:buSzPct val="70000"/>
              <a:buFont typeface="MetaPro-Norm" pitchFamily="34" charset="0"/>
              <a:buChar char="■"/>
              <a:tabLst>
                <a:tab pos="358775" algn="l"/>
              </a:tabLst>
            </a:pPr>
            <a:r>
              <a:rPr lang="en-US" sz="1800" b="1" dirty="0" smtClean="0">
                <a:solidFill>
                  <a:srgbClr val="FFFFFF">
                    <a:lumMod val="85000"/>
                  </a:srgbClr>
                </a:solidFill>
                <a:latin typeface="Arial"/>
                <a:ea typeface="ＭＳ Ｐゴシック" charset="-128"/>
                <a:cs typeface="Verdana"/>
              </a:rPr>
              <a:t>Sieving manually lead to some limitations:</a:t>
            </a:r>
          </a:p>
          <a:p>
            <a:pPr marL="719138" lvl="3" indent="-252413" fontAlgn="base">
              <a:lnSpc>
                <a:spcPts val="2000"/>
              </a:lnSpc>
              <a:spcBef>
                <a:spcPts val="300"/>
              </a:spcBef>
              <a:spcAft>
                <a:spcPts val="300"/>
              </a:spcAft>
              <a:buClr>
                <a:srgbClr val="B9C343"/>
              </a:buClr>
              <a:buSzPct val="50000"/>
              <a:buFont typeface="MetaPro-Norm" pitchFamily="34" charset="0"/>
              <a:buChar char="■"/>
              <a:tabLst>
                <a:tab pos="358775" algn="l"/>
              </a:tabLst>
            </a:pPr>
            <a:r>
              <a:rPr lang="en-US" sz="1800" b="1" dirty="0">
                <a:solidFill>
                  <a:srgbClr val="FFFFFF">
                    <a:lumMod val="85000"/>
                  </a:srgbClr>
                </a:solidFill>
                <a:latin typeface="Arial"/>
                <a:ea typeface="ＭＳ Ｐゴシック" charset="-128"/>
                <a:cs typeface="Verdana"/>
              </a:rPr>
              <a:t>Less and smaller sieves than in ISO 17827-1 have to be used</a:t>
            </a:r>
          </a:p>
          <a:p>
            <a:pPr marL="719138" lvl="3" indent="-252413" fontAlgn="base">
              <a:lnSpc>
                <a:spcPts val="2000"/>
              </a:lnSpc>
              <a:spcBef>
                <a:spcPts val="300"/>
              </a:spcBef>
              <a:spcAft>
                <a:spcPts val="300"/>
              </a:spcAft>
              <a:buClr>
                <a:srgbClr val="B9C343"/>
              </a:buClr>
              <a:buSzPct val="50000"/>
              <a:buFont typeface="MetaPro-Norm" pitchFamily="34" charset="0"/>
              <a:buChar char="■"/>
              <a:tabLst>
                <a:tab pos="358775" algn="l"/>
              </a:tabLst>
            </a:pPr>
            <a:r>
              <a:rPr lang="en-US" sz="1800" b="1" dirty="0">
                <a:solidFill>
                  <a:srgbClr val="FFFFFF">
                    <a:lumMod val="85000"/>
                  </a:srgbClr>
                </a:solidFill>
                <a:latin typeface="Arial"/>
                <a:ea typeface="ＭＳ Ｐゴシック" charset="-128"/>
                <a:cs typeface="Verdana"/>
              </a:rPr>
              <a:t>Sieving time have to be shortened (ISO 17827-1: 15 min)</a:t>
            </a:r>
          </a:p>
          <a:p>
            <a:pPr marL="358775" lvl="1" indent="-358775" fontAlgn="base">
              <a:lnSpc>
                <a:spcPts val="2000"/>
              </a:lnSpc>
              <a:spcBef>
                <a:spcPts val="300"/>
              </a:spcBef>
              <a:spcAft>
                <a:spcPts val="300"/>
              </a:spcAft>
              <a:buClr>
                <a:srgbClr val="B9C343"/>
              </a:buClr>
              <a:buSzPct val="70000"/>
              <a:buFont typeface="MetaPro-Norm" pitchFamily="34" charset="0"/>
              <a:buChar char="■"/>
              <a:tabLst>
                <a:tab pos="358775" algn="l"/>
              </a:tabLst>
            </a:pPr>
            <a:endParaRPr lang="en-US" sz="1800" b="1" dirty="0">
              <a:solidFill>
                <a:srgbClr val="FFFFFF">
                  <a:lumMod val="85000"/>
                </a:srgbClr>
              </a:solidFill>
              <a:latin typeface="Arial"/>
              <a:ea typeface="ＭＳ Ｐゴシック" charset="-128"/>
              <a:cs typeface="Verdana"/>
            </a:endParaRPr>
          </a:p>
          <a:p>
            <a:pPr marL="358775" lvl="1" indent="-358775" fontAlgn="base">
              <a:lnSpc>
                <a:spcPts val="2000"/>
              </a:lnSpc>
              <a:spcBef>
                <a:spcPts val="300"/>
              </a:spcBef>
              <a:spcAft>
                <a:spcPts val="300"/>
              </a:spcAft>
              <a:buClr>
                <a:srgbClr val="B9C343"/>
              </a:buClr>
              <a:buSzPct val="70000"/>
              <a:buFont typeface="MetaPro-Norm" pitchFamily="34" charset="0"/>
              <a:buChar char="■"/>
              <a:tabLst>
                <a:tab pos="358775" algn="l"/>
              </a:tabLst>
            </a:pPr>
            <a:r>
              <a:rPr lang="en-US" sz="1800" b="1" dirty="0" smtClean="0">
                <a:solidFill>
                  <a:srgbClr val="FFFFFF">
                    <a:lumMod val="85000"/>
                  </a:srgbClr>
                </a:solidFill>
                <a:latin typeface="Arial"/>
                <a:ea typeface="ＭＳ Ｐゴシック" charset="-128"/>
                <a:cs typeface="Verdana"/>
              </a:rPr>
              <a:t>Method was focused on the most interesting fractions:</a:t>
            </a:r>
          </a:p>
          <a:p>
            <a:pPr marL="719138" lvl="3" indent="-252413" fontAlgn="base">
              <a:lnSpc>
                <a:spcPts val="2000"/>
              </a:lnSpc>
              <a:spcBef>
                <a:spcPts val="300"/>
              </a:spcBef>
              <a:spcAft>
                <a:spcPts val="300"/>
              </a:spcAft>
              <a:buClr>
                <a:srgbClr val="B9C343"/>
              </a:buClr>
              <a:buSzPct val="50000"/>
              <a:buFont typeface="MetaPro-Norm" pitchFamily="34" charset="0"/>
              <a:buChar char="■"/>
              <a:tabLst>
                <a:tab pos="358775" algn="l"/>
                <a:tab pos="2782888" algn="l"/>
              </a:tabLst>
            </a:pPr>
            <a:r>
              <a:rPr lang="en-US" sz="1800" b="1" dirty="0" smtClean="0">
                <a:solidFill>
                  <a:srgbClr val="FFFFFF">
                    <a:lumMod val="85000"/>
                  </a:srgbClr>
                </a:solidFill>
                <a:latin typeface="Arial"/>
                <a:ea typeface="ＭＳ Ｐゴシック" charset="-128"/>
                <a:cs typeface="Verdana"/>
              </a:rPr>
              <a:t>Fines	3,15 mm sieve</a:t>
            </a:r>
          </a:p>
          <a:p>
            <a:pPr marL="719138" lvl="3" indent="-252413" fontAlgn="base">
              <a:lnSpc>
                <a:spcPts val="2000"/>
              </a:lnSpc>
              <a:spcBef>
                <a:spcPts val="300"/>
              </a:spcBef>
              <a:spcAft>
                <a:spcPts val="300"/>
              </a:spcAft>
              <a:buClr>
                <a:srgbClr val="B9C343"/>
              </a:buClr>
              <a:buSzPct val="50000"/>
              <a:buFont typeface="MetaPro-Norm" pitchFamily="34" charset="0"/>
              <a:buChar char="■"/>
              <a:tabLst>
                <a:tab pos="358775" algn="l"/>
                <a:tab pos="2782888" algn="l"/>
              </a:tabLst>
            </a:pPr>
            <a:r>
              <a:rPr lang="en-US" sz="1800" b="1" dirty="0" smtClean="0">
                <a:solidFill>
                  <a:srgbClr val="FFFFFF">
                    <a:lumMod val="85000"/>
                  </a:srgbClr>
                </a:solidFill>
                <a:latin typeface="Arial"/>
                <a:ea typeface="ＭＳ Ｐゴシック" charset="-128"/>
                <a:cs typeface="Verdana"/>
              </a:rPr>
              <a:t>Main fraction	sieve with wholes for main fraction (intended class!)</a:t>
            </a:r>
          </a:p>
          <a:p>
            <a:pPr marL="719138" lvl="3" indent="-252413" fontAlgn="base">
              <a:lnSpc>
                <a:spcPts val="2000"/>
              </a:lnSpc>
              <a:spcBef>
                <a:spcPts val="300"/>
              </a:spcBef>
              <a:spcAft>
                <a:spcPts val="300"/>
              </a:spcAft>
              <a:buClr>
                <a:srgbClr val="B9C343"/>
              </a:buClr>
              <a:buSzPct val="50000"/>
              <a:buFont typeface="MetaPro-Norm" pitchFamily="34" charset="0"/>
              <a:buChar char="■"/>
              <a:tabLst>
                <a:tab pos="358775" algn="l"/>
                <a:tab pos="2782888" algn="l"/>
              </a:tabLst>
            </a:pPr>
            <a:r>
              <a:rPr lang="en-US" sz="1800" b="1" dirty="0" smtClean="0">
                <a:solidFill>
                  <a:srgbClr val="FFFFFF">
                    <a:lumMod val="85000"/>
                  </a:srgbClr>
                </a:solidFill>
                <a:latin typeface="Arial"/>
                <a:ea typeface="ＭＳ Ｐゴシック" charset="-128"/>
                <a:cs typeface="Verdana"/>
              </a:rPr>
              <a:t>Oversized particles	hand sorting, identical to ISO 17827-1 </a:t>
            </a:r>
          </a:p>
          <a:p>
            <a:pPr marL="719138" lvl="3" indent="-252413" fontAlgn="base">
              <a:lnSpc>
                <a:spcPts val="2000"/>
              </a:lnSpc>
              <a:spcBef>
                <a:spcPts val="300"/>
              </a:spcBef>
              <a:spcAft>
                <a:spcPts val="300"/>
              </a:spcAft>
              <a:buClr>
                <a:srgbClr val="B9C343"/>
              </a:buClr>
              <a:buSzPct val="50000"/>
              <a:buFont typeface="MetaPro-Norm" pitchFamily="34" charset="0"/>
              <a:buChar char="■"/>
              <a:tabLst>
                <a:tab pos="358775" algn="l"/>
              </a:tabLst>
            </a:pPr>
            <a:endParaRPr lang="en-US" sz="1800" b="1" dirty="0">
              <a:solidFill>
                <a:srgbClr val="FFFFFF">
                  <a:lumMod val="85000"/>
                </a:srgbClr>
              </a:solidFill>
              <a:latin typeface="MetaPro-Norm" pitchFamily="34" charset="0"/>
              <a:ea typeface="ＭＳ Ｐゴシック" charset="-128"/>
              <a:cs typeface="Verdana"/>
            </a:endParaRPr>
          </a:p>
          <a:p>
            <a:pPr marL="358775" lvl="1" indent="-358775" fontAlgn="base">
              <a:lnSpc>
                <a:spcPts val="2000"/>
              </a:lnSpc>
              <a:spcBef>
                <a:spcPts val="300"/>
              </a:spcBef>
              <a:spcAft>
                <a:spcPts val="300"/>
              </a:spcAft>
              <a:buClr>
                <a:srgbClr val="B9C343"/>
              </a:buClr>
              <a:buSzPct val="70000"/>
              <a:buFont typeface="MetaPro-Norm" pitchFamily="34" charset="0"/>
              <a:buChar char="■"/>
              <a:tabLst>
                <a:tab pos="358775" algn="l"/>
              </a:tabLst>
            </a:pPr>
            <a:endParaRPr lang="en-US" sz="1800" b="1" dirty="0">
              <a:solidFill>
                <a:srgbClr val="FFFFFF">
                  <a:lumMod val="85000"/>
                </a:srgbClr>
              </a:solidFill>
              <a:latin typeface="MetaPro-Norm" pitchFamily="34" charset="0"/>
              <a:ea typeface="ＭＳ Ｐゴシック" charset="-128"/>
              <a:cs typeface="Verdana"/>
            </a:endParaRPr>
          </a:p>
        </p:txBody>
      </p:sp>
      <p:sp>
        <p:nvSpPr>
          <p:cNvPr id="6" name="Rectangle 25"/>
          <p:cNvSpPr>
            <a:spLocks noGrp="1" noChangeArrowheads="1"/>
          </p:cNvSpPr>
          <p:nvPr>
            <p:ph type="ftr" sz="quarter" idx="3"/>
          </p:nvPr>
        </p:nvSpPr>
        <p:spPr bwMode="auto">
          <a:xfrm>
            <a:off x="2862263" y="6581781"/>
            <a:ext cx="3419475" cy="246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lgn="ctr" eaLnBrk="0" hangingPunct="0">
              <a:defRPr sz="1000" b="0" spc="70" baseline="0">
                <a:solidFill>
                  <a:srgbClr val="6E6452"/>
                </a:solidFill>
                <a:latin typeface="Arial Narrow" pitchFamily="34" charset="0"/>
                <a:cs typeface="+mn-cs"/>
              </a:defRPr>
            </a:lvl1pPr>
          </a:lstStyle>
          <a:p>
            <a:pPr>
              <a:defRPr/>
            </a:pPr>
            <a:r>
              <a:rPr lang="de-DE" dirty="0" smtClean="0"/>
              <a:t>Rainer Schellhaas</a:t>
            </a:r>
            <a:endParaRPr lang="de-DE" dirty="0"/>
          </a:p>
        </p:txBody>
      </p:sp>
    </p:spTree>
    <p:extLst>
      <p:ext uri="{BB962C8B-B14F-4D97-AF65-F5344CB8AC3E}">
        <p14:creationId xmlns:p14="http://schemas.microsoft.com/office/powerpoint/2010/main" val="39647749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26632">
                                            <p:txEl>
                                              <p:pRg st="0" end="0"/>
                                            </p:txEl>
                                          </p:spTgt>
                                        </p:tgtEl>
                                        <p:attrNameLst>
                                          <p:attrName>style.color</p:attrName>
                                        </p:attrNameLst>
                                      </p:cBhvr>
                                      <p:to>
                                        <a:srgbClr val="464646"/>
                                      </p:to>
                                    </p:animClr>
                                  </p:childTnLst>
                                </p:cTn>
                              </p:par>
                              <p:par>
                                <p:cTn id="7" presetID="3" presetClass="emph" presetSubtype="2" fill="hold" nodeType="withEffect">
                                  <p:stCondLst>
                                    <p:cond delay="0"/>
                                  </p:stCondLst>
                                  <p:childTnLst>
                                    <p:animClr clrSpc="rgb" dir="cw">
                                      <p:cBhvr override="childStyle">
                                        <p:cTn id="8" dur="500" fill="hold"/>
                                        <p:tgtEl>
                                          <p:spTgt spid="26632">
                                            <p:txEl>
                                              <p:pRg st="1" end="1"/>
                                            </p:txEl>
                                          </p:spTgt>
                                        </p:tgtEl>
                                        <p:attrNameLst>
                                          <p:attrName>style.color</p:attrName>
                                        </p:attrNameLst>
                                      </p:cBhvr>
                                      <p:to>
                                        <a:srgbClr val="464646"/>
                                      </p:to>
                                    </p:animClr>
                                  </p:childTnLst>
                                </p:cTn>
                              </p:par>
                              <p:par>
                                <p:cTn id="9" presetID="3" presetClass="emph" presetSubtype="2" fill="hold" nodeType="withEffect">
                                  <p:stCondLst>
                                    <p:cond delay="0"/>
                                  </p:stCondLst>
                                  <p:childTnLst>
                                    <p:animClr clrSpc="rgb" dir="cw">
                                      <p:cBhvr override="childStyle">
                                        <p:cTn id="10" dur="500" fill="hold"/>
                                        <p:tgtEl>
                                          <p:spTgt spid="26632">
                                            <p:txEl>
                                              <p:pRg st="2" end="2"/>
                                            </p:txEl>
                                          </p:spTgt>
                                        </p:tgtEl>
                                        <p:attrNameLst>
                                          <p:attrName>style.color</p:attrName>
                                        </p:attrNameLst>
                                      </p:cBhvr>
                                      <p:to>
                                        <a:srgbClr val="464646"/>
                                      </p:to>
                                    </p:animClr>
                                  </p:childTnLst>
                                </p:cTn>
                              </p:par>
                              <p:par>
                                <p:cTn id="11" presetID="3" presetClass="emph" presetSubtype="2" fill="hold" nodeType="withEffect">
                                  <p:stCondLst>
                                    <p:cond delay="0"/>
                                  </p:stCondLst>
                                  <p:childTnLst>
                                    <p:animClr clrSpc="rgb" dir="cw">
                                      <p:cBhvr override="childStyle">
                                        <p:cTn id="12" dur="500" fill="hold"/>
                                        <p:tgtEl>
                                          <p:spTgt spid="26632">
                                            <p:txEl>
                                              <p:pRg st="3" end="3"/>
                                            </p:txEl>
                                          </p:spTgt>
                                        </p:tgtEl>
                                        <p:attrNameLst>
                                          <p:attrName>style.color</p:attrName>
                                        </p:attrNameLst>
                                      </p:cBhvr>
                                      <p:to>
                                        <a:srgbClr val="464646"/>
                                      </p:to>
                                    </p:animClr>
                                  </p:childTnLst>
                                </p:cTn>
                              </p:par>
                            </p:childTnLst>
                          </p:cTn>
                        </p:par>
                      </p:childTnLst>
                    </p:cTn>
                  </p:par>
                  <p:par>
                    <p:cTn id="13" fill="hold">
                      <p:stCondLst>
                        <p:cond delay="indefinite"/>
                      </p:stCondLst>
                      <p:childTnLst>
                        <p:par>
                          <p:cTn id="14" fill="hold">
                            <p:stCondLst>
                              <p:cond delay="0"/>
                            </p:stCondLst>
                            <p:childTnLst>
                              <p:par>
                                <p:cTn id="15" presetID="3" presetClass="emph" presetSubtype="2" fill="hold" nodeType="clickEffect">
                                  <p:stCondLst>
                                    <p:cond delay="0"/>
                                  </p:stCondLst>
                                  <p:childTnLst>
                                    <p:animClr clrSpc="rgb" dir="cw">
                                      <p:cBhvr override="childStyle">
                                        <p:cTn id="16" dur="500" fill="hold"/>
                                        <p:tgtEl>
                                          <p:spTgt spid="26632">
                                            <p:txEl>
                                              <p:pRg st="5" end="5"/>
                                            </p:txEl>
                                          </p:spTgt>
                                        </p:tgtEl>
                                        <p:attrNameLst>
                                          <p:attrName>style.color</p:attrName>
                                        </p:attrNameLst>
                                      </p:cBhvr>
                                      <p:to>
                                        <a:srgbClr val="464646"/>
                                      </p:to>
                                    </p:animClr>
                                  </p:childTnLst>
                                </p:cTn>
                              </p:par>
                              <p:par>
                                <p:cTn id="17" presetID="3" presetClass="emph" presetSubtype="2" fill="hold" nodeType="withEffect">
                                  <p:stCondLst>
                                    <p:cond delay="0"/>
                                  </p:stCondLst>
                                  <p:childTnLst>
                                    <p:animClr clrSpc="rgb" dir="cw">
                                      <p:cBhvr override="childStyle">
                                        <p:cTn id="18" dur="500" fill="hold"/>
                                        <p:tgtEl>
                                          <p:spTgt spid="26632">
                                            <p:txEl>
                                              <p:pRg st="6" end="6"/>
                                            </p:txEl>
                                          </p:spTgt>
                                        </p:tgtEl>
                                        <p:attrNameLst>
                                          <p:attrName>style.color</p:attrName>
                                        </p:attrNameLst>
                                      </p:cBhvr>
                                      <p:to>
                                        <a:srgbClr val="464646"/>
                                      </p:to>
                                    </p:animClr>
                                  </p:childTnLst>
                                </p:cTn>
                              </p:par>
                              <p:par>
                                <p:cTn id="19" presetID="3" presetClass="emph" presetSubtype="2" fill="hold" nodeType="withEffect">
                                  <p:stCondLst>
                                    <p:cond delay="0"/>
                                  </p:stCondLst>
                                  <p:childTnLst>
                                    <p:animClr clrSpc="rgb" dir="cw">
                                      <p:cBhvr override="childStyle">
                                        <p:cTn id="20" dur="500" fill="hold"/>
                                        <p:tgtEl>
                                          <p:spTgt spid="26632">
                                            <p:txEl>
                                              <p:pRg st="7" end="7"/>
                                            </p:txEl>
                                          </p:spTgt>
                                        </p:tgtEl>
                                        <p:attrNameLst>
                                          <p:attrName>style.color</p:attrName>
                                        </p:attrNameLst>
                                      </p:cBhvr>
                                      <p:to>
                                        <a:srgbClr val="464646"/>
                                      </p:to>
                                    </p:animClr>
                                  </p:childTnLst>
                                </p:cTn>
                              </p:par>
                              <p:par>
                                <p:cTn id="21" presetID="3" presetClass="emph" presetSubtype="2" fill="hold" nodeType="withEffect">
                                  <p:stCondLst>
                                    <p:cond delay="0"/>
                                  </p:stCondLst>
                                  <p:childTnLst>
                                    <p:animClr clrSpc="rgb" dir="cw">
                                      <p:cBhvr override="childStyle">
                                        <p:cTn id="22" dur="500" fill="hold"/>
                                        <p:tgtEl>
                                          <p:spTgt spid="26632">
                                            <p:txEl>
                                              <p:pRg st="8" end="8"/>
                                            </p:txEl>
                                          </p:spTgt>
                                        </p:tgtEl>
                                        <p:attrNameLst>
                                          <p:attrName>style.color</p:attrName>
                                        </p:attrNameLst>
                                      </p:cBhvr>
                                      <p:to>
                                        <a:srgbClr val="464646"/>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el 1"/>
          <p:cNvSpPr>
            <a:spLocks noGrp="1"/>
          </p:cNvSpPr>
          <p:nvPr>
            <p:ph type="title" idx="4294967295"/>
          </p:nvPr>
        </p:nvSpPr>
        <p:spPr>
          <a:xfrm>
            <a:off x="756003" y="972003"/>
            <a:ext cx="7623175" cy="663575"/>
          </a:xfrm>
        </p:spPr>
        <p:txBody>
          <a:bodyPr wrap="none" lIns="0" tIns="0" rIns="0" bIns="0" anchor="b"/>
          <a:lstStyle/>
          <a:p>
            <a:pPr marL="0" indent="0" algn="l"/>
            <a:r>
              <a:rPr lang="en-US" altLang="de-DE" sz="2400" b="1" dirty="0" smtClean="0">
                <a:solidFill>
                  <a:srgbClr val="575756"/>
                </a:solidFill>
                <a:ea typeface="ＭＳ Ｐゴシック" pitchFamily="34" charset="-128"/>
              </a:rPr>
              <a:t>Particle size distribution</a:t>
            </a:r>
            <a:endParaRPr lang="en-US" sz="2400" b="1" dirty="0">
              <a:solidFill>
                <a:srgbClr val="575756"/>
              </a:solidFill>
              <a:ea typeface="ＭＳ Ｐゴシック" pitchFamily="34" charset="-128"/>
              <a:cs typeface="Verdana"/>
            </a:endParaRPr>
          </a:p>
        </p:txBody>
      </p:sp>
      <p:sp>
        <p:nvSpPr>
          <p:cNvPr id="26632" name="Textplatzhalter 2"/>
          <p:cNvSpPr>
            <a:spLocks/>
          </p:cNvSpPr>
          <p:nvPr/>
        </p:nvSpPr>
        <p:spPr bwMode="auto">
          <a:xfrm>
            <a:off x="756557" y="1710194"/>
            <a:ext cx="7680325" cy="467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defTabSz="457200" eaLnBrk="0" hangingPunct="0">
              <a:spcBef>
                <a:spcPct val="20000"/>
              </a:spcBef>
              <a:buFont typeface="Arial" charset="0"/>
              <a:buChar char="•"/>
              <a:tabLst>
                <a:tab pos="3314700" algn="l"/>
              </a:tabLst>
              <a:defRPr sz="3200">
                <a:solidFill>
                  <a:schemeClr val="tx1"/>
                </a:solidFill>
                <a:latin typeface="Calibri" pitchFamily="34" charset="0"/>
                <a:ea typeface="ＭＳ Ｐゴシック" pitchFamily="34" charset="-128"/>
              </a:defRPr>
            </a:lvl1pPr>
            <a:lvl2pPr marL="446088" indent="-285750" defTabSz="457200" eaLnBrk="0" hangingPunct="0">
              <a:spcBef>
                <a:spcPct val="20000"/>
              </a:spcBef>
              <a:buFont typeface="Arial" charset="0"/>
              <a:buChar char="–"/>
              <a:tabLst>
                <a:tab pos="3314700" algn="l"/>
              </a:tabLst>
              <a:defRPr sz="2800">
                <a:solidFill>
                  <a:schemeClr val="tx1"/>
                </a:solidFill>
                <a:latin typeface="Calibri" pitchFamily="34" charset="0"/>
                <a:ea typeface="ＭＳ Ｐゴシック" pitchFamily="34" charset="-128"/>
              </a:defRPr>
            </a:lvl2pPr>
            <a:lvl3pPr marL="1257300" indent="-266700" defTabSz="457200" eaLnBrk="0" hangingPunct="0">
              <a:spcBef>
                <a:spcPct val="20000"/>
              </a:spcBef>
              <a:buFont typeface="Arial" charset="0"/>
              <a:buChar char="•"/>
              <a:tabLst>
                <a:tab pos="3314700" algn="l"/>
              </a:tabLst>
              <a:defRPr sz="2400">
                <a:solidFill>
                  <a:schemeClr val="tx1"/>
                </a:solidFill>
                <a:latin typeface="Calibri" pitchFamily="34" charset="0"/>
                <a:ea typeface="ＭＳ Ｐゴシック" pitchFamily="34" charset="-128"/>
              </a:defRPr>
            </a:lvl3pPr>
            <a:lvl4pPr marL="266700" indent="-266700" defTabSz="457200" eaLnBrk="0" hangingPunct="0">
              <a:spcBef>
                <a:spcPct val="20000"/>
              </a:spcBef>
              <a:buFont typeface="Arial" charset="0"/>
              <a:buChar char="–"/>
              <a:tabLst>
                <a:tab pos="3314700" algn="l"/>
              </a:tabLst>
              <a:defRPr sz="2000">
                <a:solidFill>
                  <a:schemeClr val="tx1"/>
                </a:solidFill>
                <a:latin typeface="Calibri" pitchFamily="34" charset="0"/>
                <a:ea typeface="ＭＳ Ｐゴシック" pitchFamily="34" charset="-128"/>
              </a:defRPr>
            </a:lvl4pPr>
            <a:lvl5pPr marL="1798638" indent="-50787300" defTabSz="457200" eaLnBrk="0" hangingPunct="0">
              <a:spcBef>
                <a:spcPct val="20000"/>
              </a:spcBef>
              <a:buFont typeface="Arial" charset="0"/>
              <a:buChar char="»"/>
              <a:tabLst>
                <a:tab pos="3314700" algn="l"/>
              </a:tabLst>
              <a:defRPr sz="2000">
                <a:solidFill>
                  <a:schemeClr val="tx1"/>
                </a:solidFill>
                <a:latin typeface="Calibri" pitchFamily="34" charset="0"/>
                <a:ea typeface="ＭＳ Ｐゴシック" pitchFamily="34" charset="-128"/>
              </a:defRPr>
            </a:lvl5pPr>
            <a:lvl6pPr marL="2255838" indent="-50787300" defTabSz="457200" eaLnBrk="0" fontAlgn="base" hangingPunct="0">
              <a:spcBef>
                <a:spcPct val="20000"/>
              </a:spcBef>
              <a:spcAft>
                <a:spcPct val="0"/>
              </a:spcAft>
              <a:buFont typeface="Arial" charset="0"/>
              <a:buChar char="»"/>
              <a:tabLst>
                <a:tab pos="3314700" algn="l"/>
              </a:tabLst>
              <a:defRPr sz="2000">
                <a:solidFill>
                  <a:schemeClr val="tx1"/>
                </a:solidFill>
                <a:latin typeface="Calibri" pitchFamily="34" charset="0"/>
                <a:ea typeface="ＭＳ Ｐゴシック" pitchFamily="34" charset="-128"/>
              </a:defRPr>
            </a:lvl6pPr>
            <a:lvl7pPr marL="2713038" indent="-50787300" defTabSz="457200" eaLnBrk="0" fontAlgn="base" hangingPunct="0">
              <a:spcBef>
                <a:spcPct val="20000"/>
              </a:spcBef>
              <a:spcAft>
                <a:spcPct val="0"/>
              </a:spcAft>
              <a:buFont typeface="Arial" charset="0"/>
              <a:buChar char="»"/>
              <a:tabLst>
                <a:tab pos="3314700" algn="l"/>
              </a:tabLst>
              <a:defRPr sz="2000">
                <a:solidFill>
                  <a:schemeClr val="tx1"/>
                </a:solidFill>
                <a:latin typeface="Calibri" pitchFamily="34" charset="0"/>
                <a:ea typeface="ＭＳ Ｐゴシック" pitchFamily="34" charset="-128"/>
              </a:defRPr>
            </a:lvl7pPr>
            <a:lvl8pPr marL="3170238" indent="-50787300" defTabSz="457200" eaLnBrk="0" fontAlgn="base" hangingPunct="0">
              <a:spcBef>
                <a:spcPct val="20000"/>
              </a:spcBef>
              <a:spcAft>
                <a:spcPct val="0"/>
              </a:spcAft>
              <a:buFont typeface="Arial" charset="0"/>
              <a:buChar char="»"/>
              <a:tabLst>
                <a:tab pos="3314700" algn="l"/>
              </a:tabLst>
              <a:defRPr sz="2000">
                <a:solidFill>
                  <a:schemeClr val="tx1"/>
                </a:solidFill>
                <a:latin typeface="Calibri" pitchFamily="34" charset="0"/>
                <a:ea typeface="ＭＳ Ｐゴシック" pitchFamily="34" charset="-128"/>
              </a:defRPr>
            </a:lvl8pPr>
            <a:lvl9pPr marL="3627438" indent="-50787300" defTabSz="457200" eaLnBrk="0" fontAlgn="base" hangingPunct="0">
              <a:spcBef>
                <a:spcPct val="20000"/>
              </a:spcBef>
              <a:spcAft>
                <a:spcPct val="0"/>
              </a:spcAft>
              <a:buFont typeface="Arial" charset="0"/>
              <a:buChar char="»"/>
              <a:tabLst>
                <a:tab pos="3314700" algn="l"/>
              </a:tabLst>
              <a:defRPr sz="2000">
                <a:solidFill>
                  <a:schemeClr val="tx1"/>
                </a:solidFill>
                <a:latin typeface="Calibri" pitchFamily="34" charset="0"/>
                <a:ea typeface="ＭＳ Ｐゴシック" pitchFamily="34" charset="-128"/>
              </a:defRPr>
            </a:lvl9pPr>
          </a:lstStyle>
          <a:p>
            <a:pPr marL="0" indent="0" fontAlgn="base">
              <a:lnSpc>
                <a:spcPts val="2000"/>
              </a:lnSpc>
              <a:spcBef>
                <a:spcPts val="600"/>
              </a:spcBef>
              <a:spcAft>
                <a:spcPts val="300"/>
              </a:spcAft>
              <a:buClr>
                <a:srgbClr val="B9C343"/>
              </a:buClr>
              <a:buSzPct val="80000"/>
              <a:buFont typeface="Arial" charset="0"/>
              <a:buNone/>
              <a:tabLst>
                <a:tab pos="358775" algn="l"/>
              </a:tabLst>
            </a:pPr>
            <a:r>
              <a:rPr lang="en-US" sz="2000" b="1" dirty="0">
                <a:solidFill>
                  <a:srgbClr val="FFFFFF">
                    <a:lumMod val="85000"/>
                  </a:srgbClr>
                </a:solidFill>
                <a:latin typeface="Arial"/>
                <a:ea typeface="ＭＳ Ｐゴシック" charset="-128"/>
                <a:cs typeface="Verdana"/>
              </a:rPr>
              <a:t>Equipment </a:t>
            </a:r>
          </a:p>
          <a:p>
            <a:pPr marL="358775" lvl="1" indent="-358775" fontAlgn="base">
              <a:lnSpc>
                <a:spcPts val="2000"/>
              </a:lnSpc>
              <a:spcBef>
                <a:spcPts val="300"/>
              </a:spcBef>
              <a:spcAft>
                <a:spcPts val="300"/>
              </a:spcAft>
              <a:buClr>
                <a:srgbClr val="B9C343"/>
              </a:buClr>
              <a:buSzPct val="70000"/>
              <a:buFont typeface="MetaPro-Norm" pitchFamily="34" charset="0"/>
              <a:buChar char="■"/>
              <a:tabLst>
                <a:tab pos="358775" algn="l"/>
              </a:tabLst>
            </a:pPr>
            <a:r>
              <a:rPr lang="en-US" sz="1800" b="1" dirty="0" smtClean="0">
                <a:solidFill>
                  <a:srgbClr val="FFFFFF">
                    <a:lumMod val="85000"/>
                  </a:srgbClr>
                </a:solidFill>
                <a:latin typeface="Arial"/>
                <a:ea typeface="ＭＳ Ｐゴシック" charset="-128"/>
                <a:cs typeface="Verdana"/>
              </a:rPr>
              <a:t>2l-mesuring </a:t>
            </a:r>
            <a:r>
              <a:rPr lang="en-US" sz="1800" b="1" dirty="0">
                <a:solidFill>
                  <a:srgbClr val="FFFFFF">
                    <a:lumMod val="85000"/>
                  </a:srgbClr>
                </a:solidFill>
                <a:latin typeface="Arial"/>
                <a:ea typeface="ＭＳ Ｐゴシック" charset="-128"/>
                <a:cs typeface="Verdana"/>
              </a:rPr>
              <a:t>beaker</a:t>
            </a:r>
          </a:p>
          <a:p>
            <a:pPr marL="358775" lvl="1" indent="-358775" fontAlgn="base">
              <a:lnSpc>
                <a:spcPts val="2000"/>
              </a:lnSpc>
              <a:spcBef>
                <a:spcPts val="300"/>
              </a:spcBef>
              <a:spcAft>
                <a:spcPts val="300"/>
              </a:spcAft>
              <a:buClr>
                <a:srgbClr val="B9C343"/>
              </a:buClr>
              <a:buSzPct val="70000"/>
              <a:buFont typeface="MetaPro-Norm" pitchFamily="34" charset="0"/>
              <a:buChar char="■"/>
              <a:tabLst>
                <a:tab pos="358775" algn="l"/>
              </a:tabLst>
            </a:pPr>
            <a:r>
              <a:rPr lang="en-US" sz="1800" b="1" dirty="0" smtClean="0">
                <a:solidFill>
                  <a:srgbClr val="FFFFFF">
                    <a:lumMod val="85000"/>
                  </a:srgbClr>
                </a:solidFill>
                <a:latin typeface="Arial"/>
                <a:ea typeface="ＭＳ Ｐゴシック" charset="-128"/>
                <a:cs typeface="Verdana"/>
              </a:rPr>
              <a:t>Balance </a:t>
            </a:r>
            <a:r>
              <a:rPr lang="en-US" sz="1800" b="1" dirty="0">
                <a:solidFill>
                  <a:srgbClr val="FFFFFF">
                    <a:lumMod val="85000"/>
                  </a:srgbClr>
                </a:solidFill>
                <a:latin typeface="Arial"/>
                <a:ea typeface="ＭＳ Ｐゴシック" charset="-128"/>
                <a:cs typeface="Verdana"/>
              </a:rPr>
              <a:t>(capable of reading 0,1 g; minimum capacity 2 kg)</a:t>
            </a:r>
          </a:p>
          <a:p>
            <a:pPr marL="358775" lvl="1" indent="-358775" fontAlgn="base">
              <a:lnSpc>
                <a:spcPts val="2000"/>
              </a:lnSpc>
              <a:spcBef>
                <a:spcPts val="300"/>
              </a:spcBef>
              <a:spcAft>
                <a:spcPts val="300"/>
              </a:spcAft>
              <a:buClr>
                <a:srgbClr val="B9C343"/>
              </a:buClr>
              <a:buSzPct val="70000"/>
              <a:buFont typeface="MetaPro-Norm" pitchFamily="34" charset="0"/>
              <a:buChar char="■"/>
              <a:tabLst>
                <a:tab pos="358775" algn="l"/>
              </a:tabLst>
            </a:pPr>
            <a:r>
              <a:rPr lang="en-US" sz="1800" b="1" dirty="0" smtClean="0">
                <a:solidFill>
                  <a:srgbClr val="FFFFFF">
                    <a:lumMod val="85000"/>
                  </a:srgbClr>
                </a:solidFill>
                <a:latin typeface="Arial"/>
                <a:ea typeface="ＭＳ Ｐゴシック" charset="-128"/>
                <a:cs typeface="Verdana"/>
              </a:rPr>
              <a:t>2 </a:t>
            </a:r>
            <a:r>
              <a:rPr lang="en-US" sz="1800" b="1" dirty="0">
                <a:solidFill>
                  <a:srgbClr val="FFFFFF">
                    <a:lumMod val="85000"/>
                  </a:srgbClr>
                </a:solidFill>
                <a:latin typeface="Arial"/>
                <a:ea typeface="ＭＳ Ｐゴシック" charset="-128"/>
                <a:cs typeface="Verdana"/>
              </a:rPr>
              <a:t>Analytical sieves (round whole sieves, </a:t>
            </a:r>
            <a:r>
              <a:rPr lang="en-US" sz="1800" b="1" dirty="0" smtClean="0">
                <a:solidFill>
                  <a:srgbClr val="FFFFFF">
                    <a:lumMod val="85000"/>
                  </a:srgbClr>
                </a:solidFill>
                <a:latin typeface="Arial"/>
                <a:ea typeface="ＭＳ Ｐゴシック" charset="-128"/>
                <a:cs typeface="Verdana"/>
              </a:rPr>
              <a:t/>
            </a:r>
            <a:br>
              <a:rPr lang="en-US" sz="1800" b="1" dirty="0" smtClean="0">
                <a:solidFill>
                  <a:srgbClr val="FFFFFF">
                    <a:lumMod val="85000"/>
                  </a:srgbClr>
                </a:solidFill>
                <a:latin typeface="Arial"/>
                <a:ea typeface="ＭＳ Ｐゴシック" charset="-128"/>
                <a:cs typeface="Verdana"/>
              </a:rPr>
            </a:br>
            <a:r>
              <a:rPr lang="en-US" sz="1800" b="1" dirty="0" smtClean="0">
                <a:solidFill>
                  <a:srgbClr val="FFFFFF">
                    <a:lumMod val="85000"/>
                  </a:srgbClr>
                </a:solidFill>
                <a:latin typeface="Arial"/>
                <a:ea typeface="ＭＳ Ｐゴシック" charset="-128"/>
                <a:cs typeface="Verdana"/>
              </a:rPr>
              <a:t>ø</a:t>
            </a:r>
            <a:r>
              <a:rPr lang="en-US" sz="1800" b="1" dirty="0">
                <a:solidFill>
                  <a:srgbClr val="FFFFFF">
                    <a:lumMod val="85000"/>
                  </a:srgbClr>
                </a:solidFill>
                <a:latin typeface="Arial"/>
                <a:ea typeface="ＭＳ Ｐゴシック" charset="-128"/>
                <a:cs typeface="Verdana"/>
              </a:rPr>
              <a:t>: 300 mm; whole-ø: 3,15 mm and whole-ø </a:t>
            </a:r>
            <a:r>
              <a:rPr lang="en-US" sz="1800" b="1" dirty="0" smtClean="0">
                <a:solidFill>
                  <a:srgbClr val="FFFFFF">
                    <a:lumMod val="85000"/>
                  </a:srgbClr>
                </a:solidFill>
                <a:latin typeface="Arial"/>
                <a:ea typeface="ＭＳ Ｐゴシック" charset="-128"/>
                <a:cs typeface="Verdana"/>
              </a:rPr>
              <a:t/>
            </a:r>
            <a:br>
              <a:rPr lang="en-US" sz="1800" b="1" dirty="0" smtClean="0">
                <a:solidFill>
                  <a:srgbClr val="FFFFFF">
                    <a:lumMod val="85000"/>
                  </a:srgbClr>
                </a:solidFill>
                <a:latin typeface="Arial"/>
                <a:ea typeface="ＭＳ Ｐゴシック" charset="-128"/>
                <a:cs typeface="Verdana"/>
              </a:rPr>
            </a:br>
            <a:r>
              <a:rPr lang="en-US" sz="1800" b="1" dirty="0" smtClean="0">
                <a:solidFill>
                  <a:srgbClr val="FFFFFF">
                    <a:lumMod val="85000"/>
                  </a:srgbClr>
                </a:solidFill>
                <a:latin typeface="Arial"/>
                <a:ea typeface="ＭＳ Ｐゴシック" charset="-128"/>
                <a:cs typeface="Verdana"/>
              </a:rPr>
              <a:t>of </a:t>
            </a:r>
            <a:r>
              <a:rPr lang="en-US" sz="1800" b="1" dirty="0">
                <a:solidFill>
                  <a:srgbClr val="FFFFFF">
                    <a:lumMod val="85000"/>
                  </a:srgbClr>
                </a:solidFill>
                <a:latin typeface="Arial"/>
                <a:ea typeface="ＭＳ Ｐゴシック" charset="-128"/>
                <a:cs typeface="Verdana"/>
              </a:rPr>
              <a:t>main fraction, </a:t>
            </a:r>
            <a:r>
              <a:rPr lang="en-US" sz="1800" b="1" dirty="0" smtClean="0">
                <a:solidFill>
                  <a:srgbClr val="FFFFFF">
                    <a:lumMod val="85000"/>
                  </a:srgbClr>
                </a:solidFill>
                <a:latin typeface="Arial"/>
                <a:ea typeface="ＭＳ Ｐゴシック" charset="-128"/>
                <a:cs typeface="Verdana"/>
              </a:rPr>
              <a:t>e.g</a:t>
            </a:r>
            <a:r>
              <a:rPr lang="en-US" sz="1800" b="1" dirty="0">
                <a:solidFill>
                  <a:srgbClr val="FFFFFF">
                    <a:lumMod val="85000"/>
                  </a:srgbClr>
                </a:solidFill>
                <a:latin typeface="Arial"/>
                <a:ea typeface="ＭＳ Ｐゴシック" charset="-128"/>
                <a:cs typeface="Verdana"/>
              </a:rPr>
              <a:t>. 16 mm for P16/P16S)</a:t>
            </a:r>
          </a:p>
          <a:p>
            <a:pPr marL="358775" lvl="1" indent="-358775" fontAlgn="base">
              <a:lnSpc>
                <a:spcPts val="2000"/>
              </a:lnSpc>
              <a:spcBef>
                <a:spcPts val="300"/>
              </a:spcBef>
              <a:spcAft>
                <a:spcPts val="300"/>
              </a:spcAft>
              <a:buClr>
                <a:srgbClr val="B9C343"/>
              </a:buClr>
              <a:buSzPct val="70000"/>
              <a:buFont typeface="MetaPro-Norm" pitchFamily="34" charset="0"/>
              <a:buChar char="■"/>
              <a:tabLst>
                <a:tab pos="358775" algn="l"/>
              </a:tabLst>
            </a:pPr>
            <a:r>
              <a:rPr lang="en-US" sz="1800" b="1" dirty="0" smtClean="0">
                <a:solidFill>
                  <a:srgbClr val="FFFFFF">
                    <a:lumMod val="85000"/>
                  </a:srgbClr>
                </a:solidFill>
                <a:latin typeface="Arial"/>
                <a:ea typeface="ＭＳ Ｐゴシック" charset="-128"/>
                <a:cs typeface="Verdana"/>
              </a:rPr>
              <a:t>Collecting </a:t>
            </a:r>
            <a:r>
              <a:rPr lang="en-US" sz="1800" b="1" dirty="0">
                <a:solidFill>
                  <a:srgbClr val="FFFFFF">
                    <a:lumMod val="85000"/>
                  </a:srgbClr>
                </a:solidFill>
                <a:latin typeface="Arial"/>
                <a:ea typeface="ＭＳ Ｐゴシック" charset="-128"/>
                <a:cs typeface="Verdana"/>
              </a:rPr>
              <a:t>tray for fines (&lt; 3,15 mm)</a:t>
            </a:r>
          </a:p>
          <a:p>
            <a:pPr marL="358775" lvl="1" indent="-358775" fontAlgn="base">
              <a:lnSpc>
                <a:spcPts val="2000"/>
              </a:lnSpc>
              <a:spcBef>
                <a:spcPts val="300"/>
              </a:spcBef>
              <a:spcAft>
                <a:spcPts val="300"/>
              </a:spcAft>
              <a:buClr>
                <a:srgbClr val="B9C343"/>
              </a:buClr>
              <a:buSzPct val="70000"/>
              <a:buFont typeface="MetaPro-Norm" pitchFamily="34" charset="0"/>
              <a:buChar char="■"/>
              <a:tabLst>
                <a:tab pos="358775" algn="l"/>
              </a:tabLst>
            </a:pPr>
            <a:r>
              <a:rPr lang="en-US" sz="1800" b="1" dirty="0" smtClean="0">
                <a:solidFill>
                  <a:srgbClr val="FFFFFF">
                    <a:lumMod val="85000"/>
                  </a:srgbClr>
                </a:solidFill>
                <a:latin typeface="Arial"/>
                <a:ea typeface="ＭＳ Ｐゴシック" charset="-128"/>
                <a:cs typeface="Verdana"/>
              </a:rPr>
              <a:t>Stopwatch</a:t>
            </a:r>
            <a:endParaRPr lang="en-US" sz="1800" b="1" dirty="0">
              <a:solidFill>
                <a:srgbClr val="FFFFFF">
                  <a:lumMod val="85000"/>
                </a:srgbClr>
              </a:solidFill>
              <a:latin typeface="Arial"/>
              <a:ea typeface="ＭＳ Ｐゴシック" charset="-128"/>
              <a:cs typeface="Verdana"/>
            </a:endParaRPr>
          </a:p>
          <a:p>
            <a:pPr marL="358775" lvl="1" indent="-358775" fontAlgn="base">
              <a:lnSpc>
                <a:spcPts val="2000"/>
              </a:lnSpc>
              <a:spcBef>
                <a:spcPts val="300"/>
              </a:spcBef>
              <a:spcAft>
                <a:spcPts val="300"/>
              </a:spcAft>
              <a:buClr>
                <a:srgbClr val="B9C343"/>
              </a:buClr>
              <a:buSzPct val="70000"/>
              <a:buFont typeface="MetaPro-Norm" pitchFamily="34" charset="0"/>
              <a:buChar char="■"/>
              <a:tabLst>
                <a:tab pos="358775" algn="l"/>
              </a:tabLst>
            </a:pPr>
            <a:r>
              <a:rPr lang="en-US" sz="1800" b="1" dirty="0" smtClean="0">
                <a:solidFill>
                  <a:srgbClr val="FFFFFF">
                    <a:lumMod val="85000"/>
                  </a:srgbClr>
                </a:solidFill>
                <a:latin typeface="Arial"/>
                <a:ea typeface="ＭＳ Ｐゴシック" charset="-128"/>
                <a:cs typeface="Verdana"/>
              </a:rPr>
              <a:t>Transparent </a:t>
            </a:r>
            <a:r>
              <a:rPr lang="en-US" sz="1800" b="1" dirty="0">
                <a:solidFill>
                  <a:srgbClr val="FFFFFF">
                    <a:lumMod val="85000"/>
                  </a:srgbClr>
                </a:solidFill>
                <a:latin typeface="Arial"/>
                <a:ea typeface="ＭＳ Ｐゴシック" charset="-128"/>
                <a:cs typeface="Verdana"/>
              </a:rPr>
              <a:t>template with </a:t>
            </a:r>
            <a:r>
              <a:rPr lang="en-US" sz="1800" b="1" dirty="0" smtClean="0">
                <a:solidFill>
                  <a:srgbClr val="FFFFFF">
                    <a:lumMod val="85000"/>
                  </a:srgbClr>
                </a:solidFill>
                <a:latin typeface="Arial"/>
                <a:ea typeface="ＭＳ Ｐゴシック" charset="-128"/>
                <a:cs typeface="Verdana"/>
              </a:rPr>
              <a:t/>
            </a:r>
            <a:br>
              <a:rPr lang="en-US" sz="1800" b="1" dirty="0" smtClean="0">
                <a:solidFill>
                  <a:srgbClr val="FFFFFF">
                    <a:lumMod val="85000"/>
                  </a:srgbClr>
                </a:solidFill>
                <a:latin typeface="Arial"/>
                <a:ea typeface="ＭＳ Ｐゴシック" charset="-128"/>
                <a:cs typeface="Verdana"/>
              </a:rPr>
            </a:br>
            <a:r>
              <a:rPr lang="en-US" sz="1800" b="1" dirty="0" smtClean="0">
                <a:solidFill>
                  <a:srgbClr val="FFFFFF">
                    <a:lumMod val="85000"/>
                  </a:srgbClr>
                </a:solidFill>
                <a:latin typeface="Arial"/>
                <a:ea typeface="ＭＳ Ｐゴシック" charset="-128"/>
                <a:cs typeface="Verdana"/>
              </a:rPr>
              <a:t>cm</a:t>
            </a:r>
            <a:r>
              <a:rPr lang="en-US" sz="1800" b="1" baseline="30000" dirty="0" smtClean="0">
                <a:solidFill>
                  <a:srgbClr val="FFFFFF">
                    <a:lumMod val="85000"/>
                  </a:srgbClr>
                </a:solidFill>
                <a:latin typeface="Arial"/>
                <a:ea typeface="ＭＳ Ｐゴシック" charset="-128"/>
                <a:cs typeface="Verdana"/>
              </a:rPr>
              <a:t>2</a:t>
            </a:r>
            <a:r>
              <a:rPr lang="en-US" sz="1800" b="1" dirty="0" smtClean="0">
                <a:solidFill>
                  <a:srgbClr val="FFFFFF">
                    <a:lumMod val="85000"/>
                  </a:srgbClr>
                </a:solidFill>
                <a:latin typeface="Arial"/>
                <a:ea typeface="ＭＳ Ｐゴシック" charset="-128"/>
                <a:cs typeface="Verdana"/>
              </a:rPr>
              <a:t>-pattern </a:t>
            </a:r>
            <a:r>
              <a:rPr lang="en-US" sz="1800" b="1" dirty="0">
                <a:solidFill>
                  <a:srgbClr val="FFFFFF">
                    <a:lumMod val="85000"/>
                  </a:srgbClr>
                </a:solidFill>
                <a:latin typeface="Arial"/>
                <a:ea typeface="ＭＳ Ｐゴシック" charset="-128"/>
                <a:cs typeface="Verdana"/>
              </a:rPr>
              <a:t>or a </a:t>
            </a:r>
            <a:r>
              <a:rPr lang="en-US" sz="1800" b="1" dirty="0" smtClean="0">
                <a:solidFill>
                  <a:srgbClr val="FFFFFF">
                    <a:lumMod val="85000"/>
                  </a:srgbClr>
                </a:solidFill>
                <a:latin typeface="Arial"/>
                <a:ea typeface="ＭＳ Ｐゴシック" charset="-128"/>
                <a:cs typeface="Verdana"/>
              </a:rPr>
              <a:t>ruler</a:t>
            </a:r>
            <a:endParaRPr lang="en-US" sz="1800" b="1" dirty="0">
              <a:solidFill>
                <a:srgbClr val="FFFFFF">
                  <a:lumMod val="85000"/>
                </a:srgbClr>
              </a:solidFill>
              <a:latin typeface="Arial"/>
              <a:ea typeface="ＭＳ Ｐゴシック" charset="-128"/>
              <a:cs typeface="Verdana"/>
            </a:endParaRPr>
          </a:p>
        </p:txBody>
      </p:sp>
      <p:grpSp>
        <p:nvGrpSpPr>
          <p:cNvPr id="2" name="Gruppieren 1"/>
          <p:cNvGrpSpPr/>
          <p:nvPr/>
        </p:nvGrpSpPr>
        <p:grpSpPr>
          <a:xfrm>
            <a:off x="5998482" y="2804122"/>
            <a:ext cx="2438400" cy="3657600"/>
            <a:chOff x="5998482" y="2804122"/>
            <a:chExt cx="2438400" cy="3657600"/>
          </a:xfrm>
        </p:grpSpPr>
        <p:pic>
          <p:nvPicPr>
            <p:cNvPr id="6" name="Picture 2" descr="D:\Projekte-ab-2011\2014-QualiS-BBE\qualiS-Fotos\Fotos-manuelle-Siebung-vz-2016-09-22\DSC_106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5388882" y="3413722"/>
              <a:ext cx="3657600" cy="2438400"/>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2"/>
            <p:cNvSpPr txBox="1">
              <a:spLocks noChangeArrowheads="1"/>
            </p:cNvSpPr>
            <p:nvPr/>
          </p:nvSpPr>
          <p:spPr bwMode="auto">
            <a:xfrm>
              <a:off x="5998482" y="6256598"/>
              <a:ext cx="927781" cy="190382"/>
            </a:xfrm>
            <a:prstGeom prst="rect">
              <a:avLst/>
            </a:prstGeom>
            <a:noFill/>
            <a:ln w="9525">
              <a:noFill/>
              <a:miter lim="800000"/>
              <a:headEnd/>
              <a:tailEnd/>
            </a:ln>
          </p:spPr>
          <p:txBody>
            <a:bodyPr rot="0" vert="horz" wrap="square" lIns="36000" tIns="36000" rIns="36000" bIns="36000" anchor="ctr" anchorCtr="0">
              <a:noAutofit/>
            </a:bodyPr>
            <a:lstStyle/>
            <a:p>
              <a:pPr algn="ctr" defTabSz="914400" eaLnBrk="0" fontAlgn="base" hangingPunct="0">
                <a:lnSpc>
                  <a:spcPct val="115000"/>
                </a:lnSpc>
                <a:spcBef>
                  <a:spcPct val="0"/>
                </a:spcBef>
                <a:tabLst>
                  <a:tab pos="2340610" algn="l"/>
                </a:tabLst>
              </a:pPr>
              <a:r>
                <a:rPr lang="en-US" sz="1000" b="1" dirty="0" smtClean="0">
                  <a:solidFill>
                    <a:srgbClr val="FFFFFF"/>
                  </a:solidFill>
                  <a:latin typeface="MetaPro-Norm"/>
                  <a:ea typeface="Calibri"/>
                  <a:cs typeface="Times New Roman"/>
                </a:rPr>
                <a:t>Photo: HAWK</a:t>
              </a:r>
              <a:endParaRPr lang="de-DE" sz="1000" b="1" dirty="0">
                <a:solidFill>
                  <a:srgbClr val="FFFFFF"/>
                </a:solidFill>
                <a:latin typeface="Calibri"/>
                <a:ea typeface="Calibri"/>
                <a:cs typeface="Times New Roman"/>
              </a:endParaRPr>
            </a:p>
          </p:txBody>
        </p:sp>
      </p:grpSp>
      <p:sp>
        <p:nvSpPr>
          <p:cNvPr id="10" name="Rectangle 25"/>
          <p:cNvSpPr>
            <a:spLocks noGrp="1" noChangeArrowheads="1"/>
          </p:cNvSpPr>
          <p:nvPr>
            <p:ph type="ftr" sz="quarter" idx="3"/>
          </p:nvPr>
        </p:nvSpPr>
        <p:spPr bwMode="auto">
          <a:xfrm>
            <a:off x="2862263" y="6581781"/>
            <a:ext cx="3419475" cy="246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lgn="ctr" eaLnBrk="0" hangingPunct="0">
              <a:defRPr sz="1000" b="0" spc="70" baseline="0">
                <a:solidFill>
                  <a:srgbClr val="6E6452"/>
                </a:solidFill>
                <a:latin typeface="Arial Narrow" pitchFamily="34" charset="0"/>
                <a:cs typeface="+mn-cs"/>
              </a:defRPr>
            </a:lvl1pPr>
          </a:lstStyle>
          <a:p>
            <a:pPr>
              <a:defRPr/>
            </a:pPr>
            <a:r>
              <a:rPr lang="de-DE" dirty="0" smtClean="0"/>
              <a:t>Rainer Schellhaas</a:t>
            </a:r>
            <a:endParaRPr lang="de-DE" dirty="0"/>
          </a:p>
        </p:txBody>
      </p:sp>
      <p:sp>
        <p:nvSpPr>
          <p:cNvPr id="11" name="Action Button: Forward or Next 10">
            <a:hlinkClick r:id="" action="ppaction://noaction" highlightClick="1"/>
          </p:cNvPr>
          <p:cNvSpPr>
            <a:spLocks noChangeAspect="1"/>
          </p:cNvSpPr>
          <p:nvPr/>
        </p:nvSpPr>
        <p:spPr bwMode="auto">
          <a:xfrm>
            <a:off x="8848725" y="6667501"/>
            <a:ext cx="108000" cy="106892"/>
          </a:xfrm>
          <a:prstGeom prst="actionButtonForwardNex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GB" sz="2200" b="1" smtClean="0">
              <a:solidFill>
                <a:srgbClr val="999999"/>
              </a:solidFill>
              <a:cs typeface="Arial" charset="0"/>
            </a:endParaRPr>
          </a:p>
        </p:txBody>
      </p:sp>
    </p:spTree>
    <p:extLst>
      <p:ext uri="{BB962C8B-B14F-4D97-AF65-F5344CB8AC3E}">
        <p14:creationId xmlns:p14="http://schemas.microsoft.com/office/powerpoint/2010/main" val="36585038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26632">
                                            <p:txEl>
                                              <p:pRg st="0" end="0"/>
                                            </p:txEl>
                                          </p:spTgt>
                                        </p:tgtEl>
                                        <p:attrNameLst>
                                          <p:attrName>style.color</p:attrName>
                                        </p:attrNameLst>
                                      </p:cBhvr>
                                      <p:to>
                                        <a:srgbClr val="464646"/>
                                      </p:to>
                                    </p:animClr>
                                  </p:childTnLst>
                                </p:cTn>
                              </p:par>
                              <p:par>
                                <p:cTn id="7" presetID="3" presetClass="emph" presetSubtype="2" fill="hold" nodeType="withEffect">
                                  <p:stCondLst>
                                    <p:cond delay="0"/>
                                  </p:stCondLst>
                                  <p:childTnLst>
                                    <p:animClr clrSpc="rgb" dir="cw">
                                      <p:cBhvr override="childStyle">
                                        <p:cTn id="8" dur="500" fill="hold"/>
                                        <p:tgtEl>
                                          <p:spTgt spid="26632">
                                            <p:txEl>
                                              <p:pRg st="1" end="1"/>
                                            </p:txEl>
                                          </p:spTgt>
                                        </p:tgtEl>
                                        <p:attrNameLst>
                                          <p:attrName>style.color</p:attrName>
                                        </p:attrNameLst>
                                      </p:cBhvr>
                                      <p:to>
                                        <a:srgbClr val="464646"/>
                                      </p:to>
                                    </p:animClr>
                                  </p:childTnLst>
                                </p:cTn>
                              </p:par>
                              <p:par>
                                <p:cTn id="9" presetID="3" presetClass="emph" presetSubtype="2" fill="hold" nodeType="withEffect">
                                  <p:stCondLst>
                                    <p:cond delay="0"/>
                                  </p:stCondLst>
                                  <p:childTnLst>
                                    <p:animClr clrSpc="rgb" dir="cw">
                                      <p:cBhvr override="childStyle">
                                        <p:cTn id="10" dur="500" fill="hold"/>
                                        <p:tgtEl>
                                          <p:spTgt spid="26632">
                                            <p:txEl>
                                              <p:pRg st="2" end="2"/>
                                            </p:txEl>
                                          </p:spTgt>
                                        </p:tgtEl>
                                        <p:attrNameLst>
                                          <p:attrName>style.color</p:attrName>
                                        </p:attrNameLst>
                                      </p:cBhvr>
                                      <p:to>
                                        <a:srgbClr val="464646"/>
                                      </p:to>
                                    </p:animClr>
                                  </p:childTnLst>
                                </p:cTn>
                              </p:par>
                              <p:par>
                                <p:cTn id="11" presetID="3" presetClass="emph" presetSubtype="2" fill="hold" nodeType="withEffect">
                                  <p:stCondLst>
                                    <p:cond delay="0"/>
                                  </p:stCondLst>
                                  <p:childTnLst>
                                    <p:animClr clrSpc="rgb" dir="cw">
                                      <p:cBhvr override="childStyle">
                                        <p:cTn id="12" dur="500" fill="hold"/>
                                        <p:tgtEl>
                                          <p:spTgt spid="26632">
                                            <p:txEl>
                                              <p:pRg st="3" end="3"/>
                                            </p:txEl>
                                          </p:spTgt>
                                        </p:tgtEl>
                                        <p:attrNameLst>
                                          <p:attrName>style.color</p:attrName>
                                        </p:attrNameLst>
                                      </p:cBhvr>
                                      <p:to>
                                        <a:srgbClr val="464646"/>
                                      </p:to>
                                    </p:animClr>
                                  </p:childTnLst>
                                </p:cTn>
                              </p:par>
                              <p:par>
                                <p:cTn id="13" presetID="3" presetClass="emph" presetSubtype="2" fill="hold" nodeType="withEffect">
                                  <p:stCondLst>
                                    <p:cond delay="0"/>
                                  </p:stCondLst>
                                  <p:childTnLst>
                                    <p:animClr clrSpc="rgb" dir="cw">
                                      <p:cBhvr override="childStyle">
                                        <p:cTn id="14" dur="500" fill="hold"/>
                                        <p:tgtEl>
                                          <p:spTgt spid="26632">
                                            <p:txEl>
                                              <p:pRg st="4" end="4"/>
                                            </p:txEl>
                                          </p:spTgt>
                                        </p:tgtEl>
                                        <p:attrNameLst>
                                          <p:attrName>style.color</p:attrName>
                                        </p:attrNameLst>
                                      </p:cBhvr>
                                      <p:to>
                                        <a:srgbClr val="464646"/>
                                      </p:to>
                                    </p:animClr>
                                  </p:childTnLst>
                                </p:cTn>
                              </p:par>
                              <p:par>
                                <p:cTn id="15" presetID="3" presetClass="emph" presetSubtype="2" fill="hold" nodeType="withEffect">
                                  <p:stCondLst>
                                    <p:cond delay="0"/>
                                  </p:stCondLst>
                                  <p:childTnLst>
                                    <p:animClr clrSpc="rgb" dir="cw">
                                      <p:cBhvr override="childStyle">
                                        <p:cTn id="16" dur="500" fill="hold"/>
                                        <p:tgtEl>
                                          <p:spTgt spid="26632">
                                            <p:txEl>
                                              <p:pRg st="5" end="5"/>
                                            </p:txEl>
                                          </p:spTgt>
                                        </p:tgtEl>
                                        <p:attrNameLst>
                                          <p:attrName>style.color</p:attrName>
                                        </p:attrNameLst>
                                      </p:cBhvr>
                                      <p:to>
                                        <a:srgbClr val="464646"/>
                                      </p:to>
                                    </p:animClr>
                                  </p:childTnLst>
                                </p:cTn>
                              </p:par>
                              <p:par>
                                <p:cTn id="17" presetID="3" presetClass="emph" presetSubtype="2" fill="hold" nodeType="withEffect">
                                  <p:stCondLst>
                                    <p:cond delay="0"/>
                                  </p:stCondLst>
                                  <p:childTnLst>
                                    <p:animClr clrSpc="rgb" dir="cw">
                                      <p:cBhvr override="childStyle">
                                        <p:cTn id="18" dur="500" fill="hold"/>
                                        <p:tgtEl>
                                          <p:spTgt spid="26632">
                                            <p:txEl>
                                              <p:pRg st="6" end="6"/>
                                            </p:txEl>
                                          </p:spTgt>
                                        </p:tgtEl>
                                        <p:attrNameLst>
                                          <p:attrName>style.color</p:attrName>
                                        </p:attrNameLst>
                                      </p:cBhvr>
                                      <p:to>
                                        <a:srgbClr val="464646"/>
                                      </p:to>
                                    </p:animClr>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p:cNvPicPr/>
          <p:nvPr/>
        </p:nvPicPr>
        <p:blipFill>
          <a:blip r:embed="rId2" cstate="print">
            <a:extLst>
              <a:ext uri="{28A0092B-C50C-407E-A947-70E740481C1C}">
                <a14:useLocalDpi xmlns:a14="http://schemas.microsoft.com/office/drawing/2010/main" val="0"/>
              </a:ext>
            </a:extLst>
          </a:blip>
          <a:stretch>
            <a:fillRect/>
          </a:stretch>
        </p:blipFill>
        <p:spPr>
          <a:xfrm>
            <a:off x="5666380" y="3648132"/>
            <a:ext cx="2770505" cy="2800350"/>
          </a:xfrm>
          <a:prstGeom prst="rect">
            <a:avLst/>
          </a:prstGeom>
        </p:spPr>
      </p:pic>
      <p:sp>
        <p:nvSpPr>
          <p:cNvPr id="10242" name="Titel 1"/>
          <p:cNvSpPr>
            <a:spLocks noGrp="1"/>
          </p:cNvSpPr>
          <p:nvPr>
            <p:ph type="title" idx="4294967295"/>
          </p:nvPr>
        </p:nvSpPr>
        <p:spPr>
          <a:xfrm>
            <a:off x="756003" y="972003"/>
            <a:ext cx="7623175" cy="663575"/>
          </a:xfrm>
        </p:spPr>
        <p:txBody>
          <a:bodyPr wrap="none" lIns="0" tIns="0" rIns="0" bIns="0" anchor="b"/>
          <a:lstStyle/>
          <a:p>
            <a:pPr marL="0" indent="0" algn="l"/>
            <a:r>
              <a:rPr lang="en-US" altLang="de-DE" sz="2400" b="1" dirty="0" smtClean="0">
                <a:solidFill>
                  <a:srgbClr val="575756"/>
                </a:solidFill>
                <a:ea typeface="ＭＳ Ｐゴシック" pitchFamily="34" charset="-128"/>
              </a:rPr>
              <a:t>Particle size distribution</a:t>
            </a:r>
            <a:endParaRPr lang="en-US" sz="2400" b="1" dirty="0">
              <a:solidFill>
                <a:srgbClr val="575756"/>
              </a:solidFill>
              <a:ea typeface="ＭＳ Ｐゴシック" pitchFamily="34" charset="-128"/>
              <a:cs typeface="Verdana"/>
            </a:endParaRPr>
          </a:p>
        </p:txBody>
      </p:sp>
      <p:sp>
        <p:nvSpPr>
          <p:cNvPr id="26632" name="Textplatzhalter 2"/>
          <p:cNvSpPr>
            <a:spLocks/>
          </p:cNvSpPr>
          <p:nvPr/>
        </p:nvSpPr>
        <p:spPr bwMode="auto">
          <a:xfrm>
            <a:off x="756557" y="1710194"/>
            <a:ext cx="7680325" cy="467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defTabSz="457200" eaLnBrk="0" hangingPunct="0">
              <a:spcBef>
                <a:spcPct val="20000"/>
              </a:spcBef>
              <a:buFont typeface="Arial" charset="0"/>
              <a:buChar char="•"/>
              <a:tabLst>
                <a:tab pos="3314700" algn="l"/>
              </a:tabLst>
              <a:defRPr sz="3200">
                <a:solidFill>
                  <a:schemeClr val="tx1"/>
                </a:solidFill>
                <a:latin typeface="Calibri" pitchFamily="34" charset="0"/>
                <a:ea typeface="ＭＳ Ｐゴシック" pitchFamily="34" charset="-128"/>
              </a:defRPr>
            </a:lvl1pPr>
            <a:lvl2pPr marL="446088" indent="-285750" defTabSz="457200" eaLnBrk="0" hangingPunct="0">
              <a:spcBef>
                <a:spcPct val="20000"/>
              </a:spcBef>
              <a:buFont typeface="Arial" charset="0"/>
              <a:buChar char="–"/>
              <a:tabLst>
                <a:tab pos="3314700" algn="l"/>
              </a:tabLst>
              <a:defRPr sz="2800">
                <a:solidFill>
                  <a:schemeClr val="tx1"/>
                </a:solidFill>
                <a:latin typeface="Calibri" pitchFamily="34" charset="0"/>
                <a:ea typeface="ＭＳ Ｐゴシック" pitchFamily="34" charset="-128"/>
              </a:defRPr>
            </a:lvl2pPr>
            <a:lvl3pPr marL="1257300" indent="-266700" defTabSz="457200" eaLnBrk="0" hangingPunct="0">
              <a:spcBef>
                <a:spcPct val="20000"/>
              </a:spcBef>
              <a:buFont typeface="Arial" charset="0"/>
              <a:buChar char="•"/>
              <a:tabLst>
                <a:tab pos="3314700" algn="l"/>
              </a:tabLst>
              <a:defRPr sz="2400">
                <a:solidFill>
                  <a:schemeClr val="tx1"/>
                </a:solidFill>
                <a:latin typeface="Calibri" pitchFamily="34" charset="0"/>
                <a:ea typeface="ＭＳ Ｐゴシック" pitchFamily="34" charset="-128"/>
              </a:defRPr>
            </a:lvl3pPr>
            <a:lvl4pPr marL="266700" indent="-266700" defTabSz="457200" eaLnBrk="0" hangingPunct="0">
              <a:spcBef>
                <a:spcPct val="20000"/>
              </a:spcBef>
              <a:buFont typeface="Arial" charset="0"/>
              <a:buChar char="–"/>
              <a:tabLst>
                <a:tab pos="3314700" algn="l"/>
              </a:tabLst>
              <a:defRPr sz="2000">
                <a:solidFill>
                  <a:schemeClr val="tx1"/>
                </a:solidFill>
                <a:latin typeface="Calibri" pitchFamily="34" charset="0"/>
                <a:ea typeface="ＭＳ Ｐゴシック" pitchFamily="34" charset="-128"/>
              </a:defRPr>
            </a:lvl4pPr>
            <a:lvl5pPr marL="1798638" indent="-50787300" defTabSz="457200" eaLnBrk="0" hangingPunct="0">
              <a:spcBef>
                <a:spcPct val="20000"/>
              </a:spcBef>
              <a:buFont typeface="Arial" charset="0"/>
              <a:buChar char="»"/>
              <a:tabLst>
                <a:tab pos="3314700" algn="l"/>
              </a:tabLst>
              <a:defRPr sz="2000">
                <a:solidFill>
                  <a:schemeClr val="tx1"/>
                </a:solidFill>
                <a:latin typeface="Calibri" pitchFamily="34" charset="0"/>
                <a:ea typeface="ＭＳ Ｐゴシック" pitchFamily="34" charset="-128"/>
              </a:defRPr>
            </a:lvl5pPr>
            <a:lvl6pPr marL="2255838" indent="-50787300" defTabSz="457200" eaLnBrk="0" fontAlgn="base" hangingPunct="0">
              <a:spcBef>
                <a:spcPct val="20000"/>
              </a:spcBef>
              <a:spcAft>
                <a:spcPct val="0"/>
              </a:spcAft>
              <a:buFont typeface="Arial" charset="0"/>
              <a:buChar char="»"/>
              <a:tabLst>
                <a:tab pos="3314700" algn="l"/>
              </a:tabLst>
              <a:defRPr sz="2000">
                <a:solidFill>
                  <a:schemeClr val="tx1"/>
                </a:solidFill>
                <a:latin typeface="Calibri" pitchFamily="34" charset="0"/>
                <a:ea typeface="ＭＳ Ｐゴシック" pitchFamily="34" charset="-128"/>
              </a:defRPr>
            </a:lvl6pPr>
            <a:lvl7pPr marL="2713038" indent="-50787300" defTabSz="457200" eaLnBrk="0" fontAlgn="base" hangingPunct="0">
              <a:spcBef>
                <a:spcPct val="20000"/>
              </a:spcBef>
              <a:spcAft>
                <a:spcPct val="0"/>
              </a:spcAft>
              <a:buFont typeface="Arial" charset="0"/>
              <a:buChar char="»"/>
              <a:tabLst>
                <a:tab pos="3314700" algn="l"/>
              </a:tabLst>
              <a:defRPr sz="2000">
                <a:solidFill>
                  <a:schemeClr val="tx1"/>
                </a:solidFill>
                <a:latin typeface="Calibri" pitchFamily="34" charset="0"/>
                <a:ea typeface="ＭＳ Ｐゴシック" pitchFamily="34" charset="-128"/>
              </a:defRPr>
            </a:lvl7pPr>
            <a:lvl8pPr marL="3170238" indent="-50787300" defTabSz="457200" eaLnBrk="0" fontAlgn="base" hangingPunct="0">
              <a:spcBef>
                <a:spcPct val="20000"/>
              </a:spcBef>
              <a:spcAft>
                <a:spcPct val="0"/>
              </a:spcAft>
              <a:buFont typeface="Arial" charset="0"/>
              <a:buChar char="»"/>
              <a:tabLst>
                <a:tab pos="3314700" algn="l"/>
              </a:tabLst>
              <a:defRPr sz="2000">
                <a:solidFill>
                  <a:schemeClr val="tx1"/>
                </a:solidFill>
                <a:latin typeface="Calibri" pitchFamily="34" charset="0"/>
                <a:ea typeface="ＭＳ Ｐゴシック" pitchFamily="34" charset="-128"/>
              </a:defRPr>
            </a:lvl8pPr>
            <a:lvl9pPr marL="3627438" indent="-50787300" defTabSz="457200" eaLnBrk="0" fontAlgn="base" hangingPunct="0">
              <a:spcBef>
                <a:spcPct val="20000"/>
              </a:spcBef>
              <a:spcAft>
                <a:spcPct val="0"/>
              </a:spcAft>
              <a:buFont typeface="Arial" charset="0"/>
              <a:buChar char="»"/>
              <a:tabLst>
                <a:tab pos="3314700" algn="l"/>
              </a:tabLst>
              <a:defRPr sz="2000">
                <a:solidFill>
                  <a:schemeClr val="tx1"/>
                </a:solidFill>
                <a:latin typeface="Calibri" pitchFamily="34" charset="0"/>
                <a:ea typeface="ＭＳ Ｐゴシック" pitchFamily="34" charset="-128"/>
              </a:defRPr>
            </a:lvl9pPr>
          </a:lstStyle>
          <a:p>
            <a:pPr marL="0" indent="0" fontAlgn="base">
              <a:lnSpc>
                <a:spcPts val="2000"/>
              </a:lnSpc>
              <a:spcBef>
                <a:spcPts val="600"/>
              </a:spcBef>
              <a:spcAft>
                <a:spcPts val="300"/>
              </a:spcAft>
              <a:buClr>
                <a:srgbClr val="B9C343"/>
              </a:buClr>
              <a:buSzPct val="80000"/>
              <a:buFont typeface="Arial" charset="0"/>
              <a:buNone/>
              <a:tabLst>
                <a:tab pos="358775" algn="l"/>
              </a:tabLst>
            </a:pPr>
            <a:r>
              <a:rPr lang="en-US" sz="2000" b="1" dirty="0" smtClean="0">
                <a:solidFill>
                  <a:srgbClr val="FFFFFF">
                    <a:lumMod val="85000"/>
                  </a:srgbClr>
                </a:solidFill>
                <a:latin typeface="Arial"/>
                <a:ea typeface="ＭＳ Ｐゴシック" charset="-128"/>
                <a:cs typeface="Verdana"/>
              </a:rPr>
              <a:t>Procedure (I)</a:t>
            </a:r>
            <a:endParaRPr lang="en-US" sz="2000" b="1" dirty="0">
              <a:solidFill>
                <a:srgbClr val="FFFFFF">
                  <a:lumMod val="85000"/>
                </a:srgbClr>
              </a:solidFill>
              <a:latin typeface="Arial"/>
              <a:ea typeface="ＭＳ Ｐゴシック" charset="-128"/>
              <a:cs typeface="Verdana"/>
            </a:endParaRPr>
          </a:p>
          <a:p>
            <a:pPr marL="358775" lvl="1" indent="-358775" fontAlgn="base">
              <a:lnSpc>
                <a:spcPts val="2000"/>
              </a:lnSpc>
              <a:spcBef>
                <a:spcPts val="300"/>
              </a:spcBef>
              <a:spcAft>
                <a:spcPts val="300"/>
              </a:spcAft>
              <a:buClr>
                <a:srgbClr val="B9C343"/>
              </a:buClr>
              <a:buSzPct val="70000"/>
              <a:buFont typeface="MetaPro-Norm" pitchFamily="34" charset="0"/>
              <a:buChar char="■"/>
              <a:tabLst>
                <a:tab pos="358775" algn="l"/>
              </a:tabLst>
            </a:pPr>
            <a:r>
              <a:rPr lang="en-US" sz="1800" b="1" dirty="0">
                <a:solidFill>
                  <a:srgbClr val="FFFFFF">
                    <a:lumMod val="85000"/>
                  </a:srgbClr>
                </a:solidFill>
                <a:latin typeface="Arial"/>
                <a:ea typeface="ＭＳ Ｐゴシック" charset="-128"/>
                <a:cs typeface="Verdana"/>
              </a:rPr>
              <a:t>Put the collecting tray, the 3,15 mm-sieve and the sieve for the main fraction on top of the other and place the stack on a smooth working </a:t>
            </a:r>
            <a:r>
              <a:rPr lang="en-US" sz="1800" b="1" dirty="0" smtClean="0">
                <a:solidFill>
                  <a:srgbClr val="FFFFFF">
                    <a:lumMod val="85000"/>
                  </a:srgbClr>
                </a:solidFill>
                <a:latin typeface="Arial"/>
                <a:ea typeface="ＭＳ Ｐゴシック" charset="-128"/>
                <a:cs typeface="Verdana"/>
              </a:rPr>
              <a:t>surface</a:t>
            </a:r>
            <a:endParaRPr lang="en-US" sz="1800" b="1" dirty="0">
              <a:solidFill>
                <a:srgbClr val="FFFFFF">
                  <a:lumMod val="85000"/>
                </a:srgbClr>
              </a:solidFill>
              <a:latin typeface="Arial"/>
              <a:ea typeface="ＭＳ Ｐゴシック" charset="-128"/>
              <a:cs typeface="Verdana"/>
            </a:endParaRPr>
          </a:p>
          <a:p>
            <a:pPr marL="358775" lvl="1" indent="-358775" fontAlgn="base">
              <a:lnSpc>
                <a:spcPts val="2000"/>
              </a:lnSpc>
              <a:spcBef>
                <a:spcPts val="300"/>
              </a:spcBef>
              <a:spcAft>
                <a:spcPts val="300"/>
              </a:spcAft>
              <a:buClr>
                <a:srgbClr val="B9C343"/>
              </a:buClr>
              <a:buSzPct val="70000"/>
              <a:buFont typeface="MetaPro-Norm" pitchFamily="34" charset="0"/>
              <a:buChar char="■"/>
              <a:tabLst>
                <a:tab pos="358775" algn="l"/>
              </a:tabLst>
            </a:pPr>
            <a:r>
              <a:rPr lang="en-US" sz="1800" b="1" dirty="0" smtClean="0">
                <a:solidFill>
                  <a:srgbClr val="FFFFFF">
                    <a:lumMod val="85000"/>
                  </a:srgbClr>
                </a:solidFill>
                <a:latin typeface="Arial"/>
                <a:ea typeface="ＭＳ Ｐゴシック" charset="-128"/>
                <a:cs typeface="Verdana"/>
              </a:rPr>
              <a:t>Fill </a:t>
            </a:r>
            <a:r>
              <a:rPr lang="en-US" sz="1800" b="1" dirty="0">
                <a:solidFill>
                  <a:srgbClr val="FFFFFF">
                    <a:lumMod val="85000"/>
                  </a:srgbClr>
                </a:solidFill>
                <a:latin typeface="Arial"/>
                <a:ea typeface="ＭＳ Ｐゴシック" charset="-128"/>
                <a:cs typeface="Verdana"/>
              </a:rPr>
              <a:t>2 l of the sample into the measuring </a:t>
            </a:r>
            <a:r>
              <a:rPr lang="en-US" sz="1800" b="1" dirty="0" smtClean="0">
                <a:solidFill>
                  <a:srgbClr val="FFFFFF">
                    <a:lumMod val="85000"/>
                  </a:srgbClr>
                </a:solidFill>
                <a:latin typeface="Arial"/>
                <a:ea typeface="ＭＳ Ｐゴシック" charset="-128"/>
                <a:cs typeface="Verdana"/>
              </a:rPr>
              <a:t>beaker</a:t>
            </a:r>
          </a:p>
          <a:p>
            <a:pPr marL="358775" lvl="1" indent="-358775" fontAlgn="base">
              <a:lnSpc>
                <a:spcPts val="2000"/>
              </a:lnSpc>
              <a:spcBef>
                <a:spcPts val="300"/>
              </a:spcBef>
              <a:spcAft>
                <a:spcPts val="300"/>
              </a:spcAft>
              <a:buClr>
                <a:srgbClr val="B9C343"/>
              </a:buClr>
              <a:buSzPct val="70000"/>
              <a:buFont typeface="MetaPro-Norm" pitchFamily="34" charset="0"/>
              <a:buChar char="■"/>
              <a:tabLst>
                <a:tab pos="358775" algn="l"/>
              </a:tabLst>
            </a:pPr>
            <a:r>
              <a:rPr lang="en-US" sz="1800" b="1" dirty="0" smtClean="0">
                <a:solidFill>
                  <a:srgbClr val="FFFFFF">
                    <a:lumMod val="85000"/>
                  </a:srgbClr>
                </a:solidFill>
                <a:latin typeface="Arial"/>
                <a:ea typeface="ＭＳ Ｐゴシック" charset="-128"/>
                <a:cs typeface="Verdana"/>
              </a:rPr>
              <a:t>Weigh </a:t>
            </a:r>
            <a:r>
              <a:rPr lang="en-US" sz="1800" b="1" dirty="0">
                <a:solidFill>
                  <a:srgbClr val="FFFFFF">
                    <a:lumMod val="85000"/>
                  </a:srgbClr>
                </a:solidFill>
                <a:latin typeface="Arial"/>
                <a:ea typeface="ＭＳ Ｐゴシック" charset="-128"/>
                <a:cs typeface="Verdana"/>
              </a:rPr>
              <a:t>the sample (subtract the tare weight of the beaker) and give it onto the top </a:t>
            </a:r>
            <a:r>
              <a:rPr lang="en-US" sz="1800" b="1" dirty="0" smtClean="0">
                <a:solidFill>
                  <a:srgbClr val="FFFFFF">
                    <a:lumMod val="85000"/>
                  </a:srgbClr>
                </a:solidFill>
                <a:latin typeface="Arial"/>
                <a:ea typeface="ＭＳ Ｐゴシック" charset="-128"/>
                <a:cs typeface="Verdana"/>
              </a:rPr>
              <a:t>sieve</a:t>
            </a:r>
            <a:endParaRPr lang="en-US" sz="1800" b="1" dirty="0">
              <a:solidFill>
                <a:srgbClr val="FFFFFF">
                  <a:lumMod val="85000"/>
                </a:srgbClr>
              </a:solidFill>
              <a:latin typeface="Arial"/>
              <a:ea typeface="ＭＳ Ｐゴシック" charset="-128"/>
              <a:cs typeface="Verdana"/>
            </a:endParaRPr>
          </a:p>
          <a:p>
            <a:pPr marL="358775" lvl="1" indent="-358775" fontAlgn="base">
              <a:lnSpc>
                <a:spcPts val="2000"/>
              </a:lnSpc>
              <a:spcBef>
                <a:spcPts val="300"/>
              </a:spcBef>
              <a:spcAft>
                <a:spcPts val="300"/>
              </a:spcAft>
              <a:buClr>
                <a:srgbClr val="B9C343"/>
              </a:buClr>
              <a:buSzPct val="70000"/>
              <a:buFont typeface="MetaPro-Norm" pitchFamily="34" charset="0"/>
              <a:buChar char="■"/>
              <a:tabLst>
                <a:tab pos="358775" algn="l"/>
              </a:tabLst>
            </a:pPr>
            <a:r>
              <a:rPr lang="en-US" sz="1800" b="1" dirty="0">
                <a:solidFill>
                  <a:srgbClr val="FFFFFF">
                    <a:lumMod val="85000"/>
                  </a:srgbClr>
                </a:solidFill>
                <a:latin typeface="Arial"/>
                <a:ea typeface="ＭＳ Ｐゴシック" charset="-128"/>
                <a:cs typeface="Verdana"/>
              </a:rPr>
              <a:t>Move the sieves with the sample back and </a:t>
            </a:r>
            <a:r>
              <a:rPr lang="en-US" sz="1800" b="1" dirty="0" smtClean="0">
                <a:solidFill>
                  <a:srgbClr val="FFFFFF">
                    <a:lumMod val="85000"/>
                  </a:srgbClr>
                </a:solidFill>
                <a:latin typeface="Arial"/>
                <a:ea typeface="ＭＳ Ｐゴシック" charset="-128"/>
                <a:cs typeface="Verdana"/>
              </a:rPr>
              <a:t/>
            </a:r>
            <a:br>
              <a:rPr lang="en-US" sz="1800" b="1" dirty="0" smtClean="0">
                <a:solidFill>
                  <a:srgbClr val="FFFFFF">
                    <a:lumMod val="85000"/>
                  </a:srgbClr>
                </a:solidFill>
                <a:latin typeface="Arial"/>
                <a:ea typeface="ＭＳ Ｐゴシック" charset="-128"/>
                <a:cs typeface="Verdana"/>
              </a:rPr>
            </a:br>
            <a:r>
              <a:rPr lang="en-US" sz="1800" b="1" dirty="0" smtClean="0">
                <a:solidFill>
                  <a:srgbClr val="FFFFFF">
                    <a:lumMod val="85000"/>
                  </a:srgbClr>
                </a:solidFill>
                <a:latin typeface="Arial"/>
                <a:ea typeface="ＭＳ Ｐゴシック" charset="-128"/>
                <a:cs typeface="Verdana"/>
              </a:rPr>
              <a:t>forth </a:t>
            </a:r>
            <a:r>
              <a:rPr lang="en-US" sz="1800" b="1" dirty="0">
                <a:solidFill>
                  <a:srgbClr val="FFFFFF">
                    <a:lumMod val="85000"/>
                  </a:srgbClr>
                </a:solidFill>
                <a:latin typeface="Arial"/>
                <a:ea typeface="ＭＳ Ｐゴシック" charset="-128"/>
                <a:cs typeface="Verdana"/>
              </a:rPr>
              <a:t>for one minute. Rotate the sieves a </a:t>
            </a:r>
            <a:r>
              <a:rPr lang="en-US" sz="1800" b="1" dirty="0" smtClean="0">
                <a:solidFill>
                  <a:srgbClr val="FFFFFF">
                    <a:lumMod val="85000"/>
                  </a:srgbClr>
                </a:solidFill>
                <a:latin typeface="Arial"/>
                <a:ea typeface="ＭＳ Ｐゴシック" charset="-128"/>
                <a:cs typeface="Verdana"/>
              </a:rPr>
              <a:t/>
            </a:r>
            <a:br>
              <a:rPr lang="en-US" sz="1800" b="1" dirty="0" smtClean="0">
                <a:solidFill>
                  <a:srgbClr val="FFFFFF">
                    <a:lumMod val="85000"/>
                  </a:srgbClr>
                </a:solidFill>
                <a:latin typeface="Arial"/>
                <a:ea typeface="ＭＳ Ｐゴシック" charset="-128"/>
                <a:cs typeface="Verdana"/>
              </a:rPr>
            </a:br>
            <a:r>
              <a:rPr lang="en-US" sz="1800" b="1" dirty="0" smtClean="0">
                <a:solidFill>
                  <a:srgbClr val="FFFFFF">
                    <a:lumMod val="85000"/>
                  </a:srgbClr>
                </a:solidFill>
                <a:latin typeface="Arial"/>
                <a:ea typeface="ＭＳ Ｐゴシック" charset="-128"/>
                <a:cs typeface="Verdana"/>
              </a:rPr>
              <a:t>quarter </a:t>
            </a:r>
            <a:r>
              <a:rPr lang="en-US" sz="1800" b="1" dirty="0">
                <a:solidFill>
                  <a:srgbClr val="FFFFFF">
                    <a:lumMod val="85000"/>
                  </a:srgbClr>
                </a:solidFill>
                <a:latin typeface="Arial"/>
                <a:ea typeface="ＭＳ Ｐゴシック" charset="-128"/>
                <a:cs typeface="Verdana"/>
              </a:rPr>
              <a:t>circle to change the direction of the </a:t>
            </a:r>
            <a:r>
              <a:rPr lang="en-US" sz="1800" b="1" dirty="0" smtClean="0">
                <a:solidFill>
                  <a:srgbClr val="FFFFFF">
                    <a:lumMod val="85000"/>
                  </a:srgbClr>
                </a:solidFill>
                <a:latin typeface="Arial"/>
                <a:ea typeface="ＭＳ Ｐゴシック" charset="-128"/>
                <a:cs typeface="Verdana"/>
              </a:rPr>
              <a:t/>
            </a:r>
            <a:br>
              <a:rPr lang="en-US" sz="1800" b="1" dirty="0" smtClean="0">
                <a:solidFill>
                  <a:srgbClr val="FFFFFF">
                    <a:lumMod val="85000"/>
                  </a:srgbClr>
                </a:solidFill>
                <a:latin typeface="Arial"/>
                <a:ea typeface="ＭＳ Ｐゴシック" charset="-128"/>
                <a:cs typeface="Verdana"/>
              </a:rPr>
            </a:br>
            <a:r>
              <a:rPr lang="en-US" sz="1800" b="1" dirty="0" smtClean="0">
                <a:solidFill>
                  <a:srgbClr val="FFFFFF">
                    <a:lumMod val="85000"/>
                  </a:srgbClr>
                </a:solidFill>
                <a:latin typeface="Arial"/>
                <a:ea typeface="ＭＳ Ｐゴシック" charset="-128"/>
                <a:cs typeface="Verdana"/>
              </a:rPr>
              <a:t>particle movement</a:t>
            </a:r>
          </a:p>
          <a:p>
            <a:pPr marL="358775" lvl="1" indent="-358775" fontAlgn="base">
              <a:lnSpc>
                <a:spcPts val="2000"/>
              </a:lnSpc>
              <a:spcBef>
                <a:spcPts val="300"/>
              </a:spcBef>
              <a:spcAft>
                <a:spcPts val="300"/>
              </a:spcAft>
              <a:buClr>
                <a:srgbClr val="B9C343"/>
              </a:buClr>
              <a:buSzPct val="70000"/>
              <a:buFont typeface="MetaPro-Norm" pitchFamily="34" charset="0"/>
              <a:buChar char="■"/>
              <a:tabLst>
                <a:tab pos="358775" algn="l"/>
              </a:tabLst>
            </a:pPr>
            <a:r>
              <a:rPr lang="en-US" sz="1800" b="1" dirty="0" smtClean="0">
                <a:solidFill>
                  <a:srgbClr val="FFFFFF">
                    <a:lumMod val="85000"/>
                  </a:srgbClr>
                </a:solidFill>
                <a:latin typeface="Arial"/>
                <a:ea typeface="ＭＳ Ｐゴシック" charset="-128"/>
                <a:cs typeface="Verdana"/>
              </a:rPr>
              <a:t>Repeat </a:t>
            </a:r>
            <a:r>
              <a:rPr lang="en-US" sz="1800" b="1" dirty="0">
                <a:solidFill>
                  <a:srgbClr val="FFFFFF">
                    <a:lumMod val="85000"/>
                  </a:srgbClr>
                </a:solidFill>
                <a:latin typeface="Arial"/>
                <a:ea typeface="ＭＳ Ｐゴシック" charset="-128"/>
                <a:cs typeface="Verdana"/>
              </a:rPr>
              <a:t>moving the sieves for one minute </a:t>
            </a:r>
            <a:r>
              <a:rPr lang="en-US" sz="1800" b="1" dirty="0" smtClean="0">
                <a:solidFill>
                  <a:srgbClr val="FFFFFF">
                    <a:lumMod val="85000"/>
                  </a:srgbClr>
                </a:solidFill>
                <a:latin typeface="Arial"/>
                <a:ea typeface="ＭＳ Ｐゴシック" charset="-128"/>
                <a:cs typeface="Verdana"/>
              </a:rPr>
              <a:t/>
            </a:r>
            <a:br>
              <a:rPr lang="en-US" sz="1800" b="1" dirty="0" smtClean="0">
                <a:solidFill>
                  <a:srgbClr val="FFFFFF">
                    <a:lumMod val="85000"/>
                  </a:srgbClr>
                </a:solidFill>
                <a:latin typeface="Arial"/>
                <a:ea typeface="ＭＳ Ｐゴシック" charset="-128"/>
                <a:cs typeface="Verdana"/>
              </a:rPr>
            </a:br>
            <a:r>
              <a:rPr lang="en-US" sz="1800" b="1" dirty="0" smtClean="0">
                <a:solidFill>
                  <a:srgbClr val="FFFFFF">
                    <a:lumMod val="85000"/>
                  </a:srgbClr>
                </a:solidFill>
                <a:latin typeface="Arial"/>
                <a:ea typeface="ＭＳ Ｐゴシック" charset="-128"/>
                <a:cs typeface="Verdana"/>
              </a:rPr>
              <a:t>intervals </a:t>
            </a:r>
            <a:r>
              <a:rPr lang="en-US" sz="1800" b="1" dirty="0">
                <a:solidFill>
                  <a:srgbClr val="FFFFFF">
                    <a:lumMod val="85000"/>
                  </a:srgbClr>
                </a:solidFill>
                <a:latin typeface="Arial"/>
                <a:ea typeface="ＭＳ Ｐゴシック" charset="-128"/>
                <a:cs typeface="Verdana"/>
              </a:rPr>
              <a:t>three times resulting in a four </a:t>
            </a:r>
            <a:r>
              <a:rPr lang="en-US" sz="1800" b="1" dirty="0" smtClean="0">
                <a:solidFill>
                  <a:srgbClr val="FFFFFF">
                    <a:lumMod val="85000"/>
                  </a:srgbClr>
                </a:solidFill>
                <a:latin typeface="Arial"/>
                <a:ea typeface="ＭＳ Ｐゴシック" charset="-128"/>
                <a:cs typeface="Verdana"/>
              </a:rPr>
              <a:t/>
            </a:r>
            <a:br>
              <a:rPr lang="en-US" sz="1800" b="1" dirty="0" smtClean="0">
                <a:solidFill>
                  <a:srgbClr val="FFFFFF">
                    <a:lumMod val="85000"/>
                  </a:srgbClr>
                </a:solidFill>
                <a:latin typeface="Arial"/>
                <a:ea typeface="ＭＳ Ｐゴシック" charset="-128"/>
                <a:cs typeface="Verdana"/>
              </a:rPr>
            </a:br>
            <a:r>
              <a:rPr lang="en-US" sz="1800" b="1" dirty="0" smtClean="0">
                <a:solidFill>
                  <a:srgbClr val="FFFFFF">
                    <a:lumMod val="85000"/>
                  </a:srgbClr>
                </a:solidFill>
                <a:latin typeface="Arial"/>
                <a:ea typeface="ＭＳ Ｐゴシック" charset="-128"/>
                <a:cs typeface="Verdana"/>
              </a:rPr>
              <a:t>minutes sieving</a:t>
            </a:r>
          </a:p>
        </p:txBody>
      </p:sp>
      <p:sp>
        <p:nvSpPr>
          <p:cNvPr id="10" name="Rectangle 25"/>
          <p:cNvSpPr>
            <a:spLocks noGrp="1" noChangeArrowheads="1"/>
          </p:cNvSpPr>
          <p:nvPr>
            <p:ph type="ftr" sz="quarter" idx="3"/>
          </p:nvPr>
        </p:nvSpPr>
        <p:spPr bwMode="auto">
          <a:xfrm>
            <a:off x="2862263" y="6581781"/>
            <a:ext cx="3419475" cy="246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lgn="ctr" eaLnBrk="0" hangingPunct="0">
              <a:defRPr sz="1000" b="0" spc="70" baseline="0">
                <a:solidFill>
                  <a:srgbClr val="6E6452"/>
                </a:solidFill>
                <a:latin typeface="Arial Narrow" pitchFamily="34" charset="0"/>
                <a:cs typeface="+mn-cs"/>
              </a:defRPr>
            </a:lvl1pPr>
          </a:lstStyle>
          <a:p>
            <a:pPr>
              <a:defRPr/>
            </a:pPr>
            <a:r>
              <a:rPr lang="de-DE" dirty="0" smtClean="0"/>
              <a:t>Rainer Schellhaas</a:t>
            </a:r>
            <a:endParaRPr lang="de-DE" dirty="0"/>
          </a:p>
        </p:txBody>
      </p:sp>
      <p:sp>
        <p:nvSpPr>
          <p:cNvPr id="11" name="Action Button: Forward or Next 10">
            <a:hlinkClick r:id="" action="ppaction://noaction" highlightClick="1"/>
          </p:cNvPr>
          <p:cNvSpPr>
            <a:spLocks noChangeAspect="1"/>
          </p:cNvSpPr>
          <p:nvPr/>
        </p:nvSpPr>
        <p:spPr bwMode="auto">
          <a:xfrm>
            <a:off x="8848725" y="6667501"/>
            <a:ext cx="108000" cy="106892"/>
          </a:xfrm>
          <a:prstGeom prst="actionButtonForwardNex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GB" sz="2200" b="1" smtClean="0">
              <a:solidFill>
                <a:srgbClr val="999999"/>
              </a:solidFill>
              <a:cs typeface="Arial" charset="0"/>
            </a:endParaRPr>
          </a:p>
        </p:txBody>
      </p:sp>
    </p:spTree>
    <p:extLst>
      <p:ext uri="{BB962C8B-B14F-4D97-AF65-F5344CB8AC3E}">
        <p14:creationId xmlns:p14="http://schemas.microsoft.com/office/powerpoint/2010/main" val="12719210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26632">
                                            <p:txEl>
                                              <p:pRg st="0" end="0"/>
                                            </p:txEl>
                                          </p:spTgt>
                                        </p:tgtEl>
                                        <p:attrNameLst>
                                          <p:attrName>style.color</p:attrName>
                                        </p:attrNameLst>
                                      </p:cBhvr>
                                      <p:to>
                                        <a:srgbClr val="464646"/>
                                      </p:to>
                                    </p:animClr>
                                  </p:childTnLst>
                                </p:cTn>
                              </p:par>
                              <p:par>
                                <p:cTn id="7" presetID="3" presetClass="emph" presetSubtype="2" fill="hold" nodeType="withEffect">
                                  <p:stCondLst>
                                    <p:cond delay="0"/>
                                  </p:stCondLst>
                                  <p:childTnLst>
                                    <p:animClr clrSpc="rgb" dir="cw">
                                      <p:cBhvr override="childStyle">
                                        <p:cTn id="8" dur="500" fill="hold"/>
                                        <p:tgtEl>
                                          <p:spTgt spid="26632">
                                            <p:txEl>
                                              <p:pRg st="1" end="1"/>
                                            </p:txEl>
                                          </p:spTgt>
                                        </p:tgtEl>
                                        <p:attrNameLst>
                                          <p:attrName>style.color</p:attrName>
                                        </p:attrNameLst>
                                      </p:cBhvr>
                                      <p:to>
                                        <a:srgbClr val="464646"/>
                                      </p:to>
                                    </p:animClr>
                                  </p:childTnLst>
                                </p:cTn>
                              </p:par>
                              <p:par>
                                <p:cTn id="9" presetID="3" presetClass="emph" presetSubtype="2" fill="hold" nodeType="withEffect">
                                  <p:stCondLst>
                                    <p:cond delay="0"/>
                                  </p:stCondLst>
                                  <p:childTnLst>
                                    <p:animClr clrSpc="rgb" dir="cw">
                                      <p:cBhvr override="childStyle">
                                        <p:cTn id="10" dur="500" fill="hold"/>
                                        <p:tgtEl>
                                          <p:spTgt spid="26632">
                                            <p:txEl>
                                              <p:pRg st="2" end="2"/>
                                            </p:txEl>
                                          </p:spTgt>
                                        </p:tgtEl>
                                        <p:attrNameLst>
                                          <p:attrName>style.color</p:attrName>
                                        </p:attrNameLst>
                                      </p:cBhvr>
                                      <p:to>
                                        <a:srgbClr val="464646"/>
                                      </p:to>
                                    </p:animClr>
                                  </p:childTnLst>
                                </p:cTn>
                              </p:par>
                              <p:par>
                                <p:cTn id="11" presetID="3" presetClass="emph" presetSubtype="2" fill="hold" nodeType="withEffect">
                                  <p:stCondLst>
                                    <p:cond delay="0"/>
                                  </p:stCondLst>
                                  <p:childTnLst>
                                    <p:animClr clrSpc="rgb" dir="cw">
                                      <p:cBhvr override="childStyle">
                                        <p:cTn id="12" dur="500" fill="hold"/>
                                        <p:tgtEl>
                                          <p:spTgt spid="26632">
                                            <p:txEl>
                                              <p:pRg st="3" end="3"/>
                                            </p:txEl>
                                          </p:spTgt>
                                        </p:tgtEl>
                                        <p:attrNameLst>
                                          <p:attrName>style.color</p:attrName>
                                        </p:attrNameLst>
                                      </p:cBhvr>
                                      <p:to>
                                        <a:srgbClr val="464646"/>
                                      </p:to>
                                    </p:animClr>
                                  </p:childTnLst>
                                </p:cTn>
                              </p:par>
                              <p:par>
                                <p:cTn id="13" presetID="3" presetClass="emph" presetSubtype="2" fill="hold" nodeType="withEffect">
                                  <p:stCondLst>
                                    <p:cond delay="0"/>
                                  </p:stCondLst>
                                  <p:childTnLst>
                                    <p:animClr clrSpc="rgb" dir="cw">
                                      <p:cBhvr override="childStyle">
                                        <p:cTn id="14" dur="500" fill="hold"/>
                                        <p:tgtEl>
                                          <p:spTgt spid="26632">
                                            <p:txEl>
                                              <p:pRg st="4" end="4"/>
                                            </p:txEl>
                                          </p:spTgt>
                                        </p:tgtEl>
                                        <p:attrNameLst>
                                          <p:attrName>style.color</p:attrName>
                                        </p:attrNameLst>
                                      </p:cBhvr>
                                      <p:to>
                                        <a:srgbClr val="464646"/>
                                      </p:to>
                                    </p:animClr>
                                  </p:childTnLst>
                                </p:cTn>
                              </p:par>
                              <p:par>
                                <p:cTn id="15" presetID="3" presetClass="emph" presetSubtype="2" fill="hold" nodeType="withEffect">
                                  <p:stCondLst>
                                    <p:cond delay="0"/>
                                  </p:stCondLst>
                                  <p:childTnLst>
                                    <p:animClr clrSpc="rgb" dir="cw">
                                      <p:cBhvr override="childStyle">
                                        <p:cTn id="16" dur="500" fill="hold"/>
                                        <p:tgtEl>
                                          <p:spTgt spid="26632">
                                            <p:txEl>
                                              <p:pRg st="5" end="5"/>
                                            </p:txEl>
                                          </p:spTgt>
                                        </p:tgtEl>
                                        <p:attrNameLst>
                                          <p:attrName>style.color</p:attrName>
                                        </p:attrNameLst>
                                      </p:cBhvr>
                                      <p:to>
                                        <a:srgbClr val="464646"/>
                                      </p:to>
                                    </p:animClr>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1"/>
          <p:cNvSpPr>
            <a:spLocks noGrp="1"/>
          </p:cNvSpPr>
          <p:nvPr>
            <p:ph type="title" idx="4294967295"/>
          </p:nvPr>
        </p:nvSpPr>
        <p:spPr>
          <a:xfrm>
            <a:off x="756003" y="1188006"/>
            <a:ext cx="7623175" cy="663575"/>
          </a:xfrm>
          <a:ln>
            <a:noFill/>
          </a:ln>
        </p:spPr>
        <p:txBody>
          <a:bodyPr wrap="none" lIns="0" tIns="0" rIns="0" bIns="0" anchor="b"/>
          <a:lstStyle/>
          <a:p>
            <a:pPr algn="l" eaLnBrk="1" hangingPunct="1"/>
            <a:r>
              <a:rPr lang="en-US" altLang="de-DE" sz="2400" b="1" dirty="0" smtClean="0">
                <a:solidFill>
                  <a:srgbClr val="575756"/>
                </a:solidFill>
                <a:latin typeface="MetaPro-Bold" pitchFamily="34" charset="0"/>
                <a:ea typeface="ＭＳ Ｐゴシック" pitchFamily="34" charset="-128"/>
              </a:rPr>
              <a:t>Particle size distribution: </a:t>
            </a:r>
            <a:br>
              <a:rPr lang="en-US" altLang="de-DE" sz="2400" b="1" dirty="0" smtClean="0">
                <a:solidFill>
                  <a:srgbClr val="575756"/>
                </a:solidFill>
                <a:latin typeface="MetaPro-Bold" pitchFamily="34" charset="0"/>
                <a:ea typeface="ＭＳ Ｐゴシック" pitchFamily="34" charset="-128"/>
              </a:rPr>
            </a:br>
            <a:r>
              <a:rPr lang="en-US" altLang="de-DE" sz="2400" b="1" dirty="0" smtClean="0">
                <a:solidFill>
                  <a:srgbClr val="575756"/>
                </a:solidFill>
                <a:latin typeface="MetaPro-Bold" pitchFamily="34" charset="0"/>
                <a:ea typeface="ＭＳ Ｐゴシック" pitchFamily="34" charset="-128"/>
              </a:rPr>
              <a:t>Method-development and -validation</a:t>
            </a:r>
          </a:p>
        </p:txBody>
      </p:sp>
      <p:sp>
        <p:nvSpPr>
          <p:cNvPr id="10" name="Textfeld 9"/>
          <p:cNvSpPr txBox="1"/>
          <p:nvPr/>
        </p:nvSpPr>
        <p:spPr>
          <a:xfrm>
            <a:off x="467544" y="5349359"/>
            <a:ext cx="8064896" cy="307777"/>
          </a:xfrm>
          <a:prstGeom prst="rect">
            <a:avLst/>
          </a:prstGeom>
          <a:noFill/>
        </p:spPr>
        <p:txBody>
          <a:bodyPr wrap="square" rtlCol="0">
            <a:spAutoFit/>
          </a:bodyPr>
          <a:lstStyle/>
          <a:p>
            <a:pPr algn="ctr" defTabSz="914400" eaLnBrk="0" fontAlgn="base" hangingPunct="0">
              <a:spcBef>
                <a:spcPct val="0"/>
              </a:spcBef>
              <a:spcAft>
                <a:spcPct val="0"/>
              </a:spcAft>
            </a:pPr>
            <a:r>
              <a:rPr lang="en-US" sz="1400" b="1" dirty="0" smtClean="0">
                <a:solidFill>
                  <a:srgbClr val="999999"/>
                </a:solidFill>
                <a:latin typeface="MetaPro-Norm" pitchFamily="34" charset="0"/>
                <a:cs typeface="Arial" charset="0"/>
              </a:rPr>
              <a:t>Sieving in intervals : 4 x 1 min manually, 2 x 5 min by sieving machine (DIN EN ISO 17827-1)</a:t>
            </a:r>
          </a:p>
        </p:txBody>
      </p:sp>
      <p:grpSp>
        <p:nvGrpSpPr>
          <p:cNvPr id="6" name="Gruppieren 5"/>
          <p:cNvGrpSpPr/>
          <p:nvPr/>
        </p:nvGrpSpPr>
        <p:grpSpPr>
          <a:xfrm>
            <a:off x="4760697" y="1985053"/>
            <a:ext cx="3698812" cy="3132000"/>
            <a:chOff x="4685279" y="2051042"/>
            <a:chExt cx="3698812" cy="3132000"/>
          </a:xfrm>
        </p:grpSpPr>
        <p:grpSp>
          <p:nvGrpSpPr>
            <p:cNvPr id="4" name="Gruppieren 3"/>
            <p:cNvGrpSpPr/>
            <p:nvPr/>
          </p:nvGrpSpPr>
          <p:grpSpPr>
            <a:xfrm>
              <a:off x="4685279" y="2051042"/>
              <a:ext cx="3698812" cy="3132000"/>
              <a:chOff x="4685279" y="2051042"/>
              <a:chExt cx="3698812" cy="3132000"/>
            </a:xfrm>
          </p:grpSpPr>
          <p:graphicFrame>
            <p:nvGraphicFramePr>
              <p:cNvPr id="27" name="Diagramm 26"/>
              <p:cNvGraphicFramePr>
                <a:graphicFrameLocks noChangeAspect="1"/>
              </p:cNvGraphicFramePr>
              <p:nvPr>
                <p:extLst/>
              </p:nvPr>
            </p:nvGraphicFramePr>
            <p:xfrm>
              <a:off x="4685279" y="2051042"/>
              <a:ext cx="3698812" cy="3132000"/>
            </p:xfrm>
            <a:graphic>
              <a:graphicData uri="http://schemas.openxmlformats.org/drawingml/2006/chart">
                <c:chart xmlns:c="http://schemas.openxmlformats.org/drawingml/2006/chart" xmlns:r="http://schemas.openxmlformats.org/officeDocument/2006/relationships" r:id="rId2"/>
              </a:graphicData>
            </a:graphic>
          </p:graphicFrame>
          <p:cxnSp>
            <p:nvCxnSpPr>
              <p:cNvPr id="28" name="Gerade Verbindung 27"/>
              <p:cNvCxnSpPr/>
              <p:nvPr/>
            </p:nvCxnSpPr>
            <p:spPr>
              <a:xfrm>
                <a:off x="6076875" y="2478744"/>
                <a:ext cx="0" cy="2162881"/>
              </a:xfrm>
              <a:prstGeom prst="line">
                <a:avLst/>
              </a:prstGeom>
              <a:ln w="15875">
                <a:solidFill>
                  <a:srgbClr val="B9C343"/>
                </a:solidFill>
              </a:ln>
            </p:spPr>
            <p:style>
              <a:lnRef idx="1">
                <a:schemeClr val="accent1"/>
              </a:lnRef>
              <a:fillRef idx="0">
                <a:schemeClr val="accent1"/>
              </a:fillRef>
              <a:effectRef idx="0">
                <a:schemeClr val="accent1"/>
              </a:effectRef>
              <a:fontRef idx="minor">
                <a:schemeClr val="tx1"/>
              </a:fontRef>
            </p:style>
          </p:cxnSp>
        </p:grpSp>
        <p:sp>
          <p:nvSpPr>
            <p:cNvPr id="26" name="Textfeld 1"/>
            <p:cNvSpPr txBox="1"/>
            <p:nvPr/>
          </p:nvSpPr>
          <p:spPr>
            <a:xfrm>
              <a:off x="5000170" y="2682045"/>
              <a:ext cx="285828" cy="300362"/>
            </a:xfrm>
            <a:prstGeom prst="rect">
              <a:avLst/>
            </a:prstGeom>
            <a:solidFill>
              <a:schemeClr val="bg1"/>
            </a:solidFill>
            <a:ln w="15875">
              <a:no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eaLnBrk="0" fontAlgn="base" hangingPunct="0">
                <a:spcBef>
                  <a:spcPct val="0"/>
                </a:spcBef>
                <a:spcAft>
                  <a:spcPct val="0"/>
                </a:spcAft>
              </a:pPr>
              <a:r>
                <a:rPr lang="de-DE" b="1" dirty="0">
                  <a:solidFill>
                    <a:srgbClr val="999999"/>
                  </a:solidFill>
                  <a:latin typeface="MetaPro-Bold" pitchFamily="34" charset="0"/>
                  <a:cs typeface="Arial" panose="020B0604020202020204" pitchFamily="34" charset="0"/>
                </a:rPr>
                <a:t>%</a:t>
              </a:r>
            </a:p>
          </p:txBody>
        </p:sp>
      </p:grpSp>
      <p:grpSp>
        <p:nvGrpSpPr>
          <p:cNvPr id="2" name="Gruppieren 1"/>
          <p:cNvGrpSpPr/>
          <p:nvPr/>
        </p:nvGrpSpPr>
        <p:grpSpPr>
          <a:xfrm>
            <a:off x="801180" y="1994184"/>
            <a:ext cx="3698812" cy="3132000"/>
            <a:chOff x="801180" y="1994184"/>
            <a:chExt cx="3698812" cy="3132000"/>
          </a:xfrm>
        </p:grpSpPr>
        <p:graphicFrame>
          <p:nvGraphicFramePr>
            <p:cNvPr id="29" name="Diagramm 28"/>
            <p:cNvGraphicFramePr>
              <a:graphicFrameLocks noChangeAspect="1"/>
            </p:cNvGraphicFramePr>
            <p:nvPr>
              <p:extLst/>
            </p:nvPr>
          </p:nvGraphicFramePr>
          <p:xfrm>
            <a:off x="801180" y="1994184"/>
            <a:ext cx="3698812" cy="3132000"/>
          </p:xfrm>
          <a:graphic>
            <a:graphicData uri="http://schemas.openxmlformats.org/drawingml/2006/chart">
              <c:chart xmlns:c="http://schemas.openxmlformats.org/drawingml/2006/chart" xmlns:r="http://schemas.openxmlformats.org/officeDocument/2006/relationships" r:id="rId3"/>
            </a:graphicData>
          </a:graphic>
        </p:graphicFrame>
        <p:cxnSp>
          <p:nvCxnSpPr>
            <p:cNvPr id="30" name="Gerade Verbindung 29"/>
            <p:cNvCxnSpPr/>
            <p:nvPr/>
          </p:nvCxnSpPr>
          <p:spPr>
            <a:xfrm>
              <a:off x="2193165" y="2426141"/>
              <a:ext cx="0" cy="2162227"/>
            </a:xfrm>
            <a:prstGeom prst="line">
              <a:avLst/>
            </a:prstGeom>
            <a:ln w="15875">
              <a:solidFill>
                <a:srgbClr val="B9C343"/>
              </a:solidFill>
            </a:ln>
          </p:spPr>
          <p:style>
            <a:lnRef idx="1">
              <a:schemeClr val="accent1"/>
            </a:lnRef>
            <a:fillRef idx="0">
              <a:schemeClr val="accent1"/>
            </a:fillRef>
            <a:effectRef idx="0">
              <a:schemeClr val="accent1"/>
            </a:effectRef>
            <a:fontRef idx="minor">
              <a:schemeClr val="tx1"/>
            </a:fontRef>
          </p:style>
        </p:cxnSp>
      </p:grpSp>
      <p:sp>
        <p:nvSpPr>
          <p:cNvPr id="15" name="Rectangle 25"/>
          <p:cNvSpPr>
            <a:spLocks noGrp="1" noChangeArrowheads="1"/>
          </p:cNvSpPr>
          <p:nvPr>
            <p:ph type="ftr" sz="quarter" idx="3"/>
          </p:nvPr>
        </p:nvSpPr>
        <p:spPr bwMode="auto">
          <a:xfrm>
            <a:off x="2862263" y="6581781"/>
            <a:ext cx="3419475" cy="246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lgn="ctr" eaLnBrk="0" hangingPunct="0">
              <a:defRPr sz="1000" b="0" spc="70" baseline="0">
                <a:solidFill>
                  <a:srgbClr val="6E6452"/>
                </a:solidFill>
                <a:latin typeface="Arial Narrow" pitchFamily="34" charset="0"/>
                <a:cs typeface="+mn-cs"/>
              </a:defRPr>
            </a:lvl1pPr>
          </a:lstStyle>
          <a:p>
            <a:pPr>
              <a:defRPr/>
            </a:pPr>
            <a:r>
              <a:rPr lang="de-DE" dirty="0" smtClean="0"/>
              <a:t>Rainer Schellhaas</a:t>
            </a:r>
            <a:endParaRPr lang="de-DE" dirty="0"/>
          </a:p>
        </p:txBody>
      </p:sp>
      <p:sp>
        <p:nvSpPr>
          <p:cNvPr id="16" name="Action Button: Forward or Next 15">
            <a:hlinkClick r:id="" action="ppaction://noaction" highlightClick="1"/>
          </p:cNvPr>
          <p:cNvSpPr>
            <a:spLocks noChangeAspect="1"/>
          </p:cNvSpPr>
          <p:nvPr/>
        </p:nvSpPr>
        <p:spPr bwMode="auto">
          <a:xfrm>
            <a:off x="8848725" y="6667501"/>
            <a:ext cx="108000" cy="106892"/>
          </a:xfrm>
          <a:prstGeom prst="actionButtonForwardNex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GB" sz="2200" b="1" smtClean="0">
              <a:solidFill>
                <a:srgbClr val="999999"/>
              </a:solidFill>
              <a:cs typeface="Arial" charset="0"/>
            </a:endParaRPr>
          </a:p>
        </p:txBody>
      </p:sp>
    </p:spTree>
    <p:extLst>
      <p:ext uri="{BB962C8B-B14F-4D97-AF65-F5344CB8AC3E}">
        <p14:creationId xmlns:p14="http://schemas.microsoft.com/office/powerpoint/2010/main" val="42445810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1"/>
          <p:cNvSpPr>
            <a:spLocks noGrp="1"/>
          </p:cNvSpPr>
          <p:nvPr>
            <p:ph type="title" idx="4294967295"/>
          </p:nvPr>
        </p:nvSpPr>
        <p:spPr>
          <a:xfrm>
            <a:off x="756003" y="1188006"/>
            <a:ext cx="7623175" cy="663575"/>
          </a:xfrm>
        </p:spPr>
        <p:txBody>
          <a:bodyPr wrap="none" lIns="0" tIns="0" rIns="0" bIns="0" anchor="b"/>
          <a:lstStyle/>
          <a:p>
            <a:pPr algn="l" eaLnBrk="1" hangingPunct="1"/>
            <a:r>
              <a:rPr lang="en-US" altLang="de-DE" sz="2400" b="1" dirty="0" smtClean="0">
                <a:solidFill>
                  <a:srgbClr val="575756"/>
                </a:solidFill>
                <a:latin typeface="MetaPro-Bold" pitchFamily="34" charset="0"/>
                <a:ea typeface="ＭＳ Ｐゴシック" pitchFamily="34" charset="-128"/>
              </a:rPr>
              <a:t>Particle size distribution: </a:t>
            </a:r>
            <a:br>
              <a:rPr lang="en-US" altLang="de-DE" sz="2400" b="1" dirty="0" smtClean="0">
                <a:solidFill>
                  <a:srgbClr val="575756"/>
                </a:solidFill>
                <a:latin typeface="MetaPro-Bold" pitchFamily="34" charset="0"/>
                <a:ea typeface="ＭＳ Ｐゴシック" pitchFamily="34" charset="-128"/>
              </a:rPr>
            </a:br>
            <a:r>
              <a:rPr lang="en-US" altLang="de-DE" sz="2400" b="1" dirty="0" smtClean="0">
                <a:solidFill>
                  <a:srgbClr val="575756"/>
                </a:solidFill>
                <a:latin typeface="MetaPro-Bold" pitchFamily="34" charset="0"/>
                <a:ea typeface="ＭＳ Ｐゴシック" pitchFamily="34" charset="-128"/>
              </a:rPr>
              <a:t>Method-validation – test of robustness</a:t>
            </a:r>
          </a:p>
        </p:txBody>
      </p:sp>
      <p:sp>
        <p:nvSpPr>
          <p:cNvPr id="6" name="Textfeld 5"/>
          <p:cNvSpPr txBox="1"/>
          <p:nvPr/>
        </p:nvSpPr>
        <p:spPr>
          <a:xfrm>
            <a:off x="533533" y="5457349"/>
            <a:ext cx="3926656" cy="523220"/>
          </a:xfrm>
          <a:prstGeom prst="rect">
            <a:avLst/>
          </a:prstGeom>
          <a:noFill/>
        </p:spPr>
        <p:txBody>
          <a:bodyPr wrap="square" rtlCol="0">
            <a:spAutoFit/>
          </a:bodyPr>
          <a:lstStyle/>
          <a:p>
            <a:pPr algn="ctr" defTabSz="914400" eaLnBrk="0" fontAlgn="base" hangingPunct="0">
              <a:spcBef>
                <a:spcPct val="0"/>
              </a:spcBef>
              <a:spcAft>
                <a:spcPct val="0"/>
              </a:spcAft>
            </a:pPr>
            <a:r>
              <a:rPr lang="en-US" sz="1400" b="1" dirty="0" smtClean="0">
                <a:solidFill>
                  <a:srgbClr val="999999"/>
                </a:solidFill>
                <a:latin typeface="MetaPro-Norm" pitchFamily="34" charset="0"/>
                <a:cs typeface="Arial" charset="0"/>
              </a:rPr>
              <a:t>Parallel sieving of a sample of wood chips (particle size class </a:t>
            </a:r>
            <a:r>
              <a:rPr lang="en-US" sz="1400" b="1" dirty="0" smtClean="0">
                <a:solidFill>
                  <a:srgbClr val="575756"/>
                </a:solidFill>
                <a:latin typeface="MetaPro-Norm" pitchFamily="34" charset="0"/>
                <a:cs typeface="Arial" charset="0"/>
              </a:rPr>
              <a:t>P16</a:t>
            </a:r>
            <a:r>
              <a:rPr lang="en-US" sz="1400" b="1" dirty="0" smtClean="0">
                <a:solidFill>
                  <a:srgbClr val="999999"/>
                </a:solidFill>
                <a:latin typeface="MetaPro-Norm" pitchFamily="34" charset="0"/>
                <a:cs typeface="Arial" charset="0"/>
              </a:rPr>
              <a:t>) by 5 persons</a:t>
            </a:r>
            <a:endParaRPr lang="en-US" sz="1400" b="1" dirty="0">
              <a:solidFill>
                <a:srgbClr val="999999"/>
              </a:solidFill>
              <a:latin typeface="MetaPro-Norm" pitchFamily="34" charset="0"/>
              <a:cs typeface="Arial" charset="0"/>
            </a:endParaRPr>
          </a:p>
        </p:txBody>
      </p:sp>
      <p:sp>
        <p:nvSpPr>
          <p:cNvPr id="8" name="Textfeld 7"/>
          <p:cNvSpPr txBox="1"/>
          <p:nvPr/>
        </p:nvSpPr>
        <p:spPr>
          <a:xfrm>
            <a:off x="4545463" y="5457349"/>
            <a:ext cx="3911600" cy="523220"/>
          </a:xfrm>
          <a:prstGeom prst="rect">
            <a:avLst/>
          </a:prstGeom>
          <a:noFill/>
        </p:spPr>
        <p:txBody>
          <a:bodyPr wrap="square" rtlCol="0">
            <a:spAutoFit/>
          </a:bodyPr>
          <a:lstStyle/>
          <a:p>
            <a:pPr algn="ctr" defTabSz="914400" eaLnBrk="0" fontAlgn="base" hangingPunct="0">
              <a:spcBef>
                <a:spcPct val="0"/>
              </a:spcBef>
              <a:spcAft>
                <a:spcPct val="0"/>
              </a:spcAft>
            </a:pPr>
            <a:r>
              <a:rPr lang="en-US" sz="1400" b="1" dirty="0">
                <a:solidFill>
                  <a:srgbClr val="999999"/>
                </a:solidFill>
                <a:latin typeface="MetaPro-Norm" pitchFamily="34" charset="0"/>
                <a:cs typeface="Arial" charset="0"/>
              </a:rPr>
              <a:t>Parallel sieving of a sample of wood chips (particle size class </a:t>
            </a:r>
            <a:r>
              <a:rPr lang="en-US" sz="1400" b="1" dirty="0" smtClean="0">
                <a:solidFill>
                  <a:srgbClr val="575756"/>
                </a:solidFill>
                <a:latin typeface="MetaPro-Norm" pitchFamily="34" charset="0"/>
                <a:cs typeface="Arial" charset="0"/>
              </a:rPr>
              <a:t>P31</a:t>
            </a:r>
            <a:r>
              <a:rPr lang="en-US" sz="1400" b="1" dirty="0" smtClean="0">
                <a:solidFill>
                  <a:srgbClr val="999999"/>
                </a:solidFill>
                <a:latin typeface="MetaPro-Norm" pitchFamily="34" charset="0"/>
                <a:cs typeface="Arial" charset="0"/>
              </a:rPr>
              <a:t>) </a:t>
            </a:r>
            <a:r>
              <a:rPr lang="en-US" sz="1400" b="1" dirty="0">
                <a:solidFill>
                  <a:srgbClr val="999999"/>
                </a:solidFill>
                <a:latin typeface="MetaPro-Norm" pitchFamily="34" charset="0"/>
                <a:cs typeface="Arial" charset="0"/>
              </a:rPr>
              <a:t>by 5 persons</a:t>
            </a:r>
          </a:p>
        </p:txBody>
      </p:sp>
      <p:graphicFrame>
        <p:nvGraphicFramePr>
          <p:cNvPr id="10" name="Diagramm 9"/>
          <p:cNvGraphicFramePr>
            <a:graphicFrameLocks/>
          </p:cNvGraphicFramePr>
          <p:nvPr>
            <p:extLst/>
          </p:nvPr>
        </p:nvGraphicFramePr>
        <p:xfrm>
          <a:off x="533533" y="1987555"/>
          <a:ext cx="3924300" cy="336041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Diagramm 12"/>
          <p:cNvGraphicFramePr>
            <a:graphicFrameLocks/>
          </p:cNvGraphicFramePr>
          <p:nvPr>
            <p:extLst/>
          </p:nvPr>
        </p:nvGraphicFramePr>
        <p:xfrm>
          <a:off x="4533852" y="1987550"/>
          <a:ext cx="3923212" cy="3362657"/>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tangle 25"/>
          <p:cNvSpPr>
            <a:spLocks noGrp="1" noChangeArrowheads="1"/>
          </p:cNvSpPr>
          <p:nvPr>
            <p:ph type="ftr" sz="quarter" idx="3"/>
          </p:nvPr>
        </p:nvSpPr>
        <p:spPr bwMode="auto">
          <a:xfrm>
            <a:off x="2862263" y="6581781"/>
            <a:ext cx="3419475" cy="246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lgn="ctr" eaLnBrk="0" hangingPunct="0">
              <a:defRPr sz="1000" b="0" spc="70" baseline="0">
                <a:solidFill>
                  <a:srgbClr val="6E6452"/>
                </a:solidFill>
                <a:latin typeface="Arial Narrow" pitchFamily="34" charset="0"/>
                <a:cs typeface="+mn-cs"/>
              </a:defRPr>
            </a:lvl1pPr>
          </a:lstStyle>
          <a:p>
            <a:pPr>
              <a:defRPr/>
            </a:pPr>
            <a:r>
              <a:rPr lang="de-DE" dirty="0" smtClean="0"/>
              <a:t>Rainer Schellhaas</a:t>
            </a:r>
            <a:endParaRPr lang="de-DE" dirty="0"/>
          </a:p>
        </p:txBody>
      </p:sp>
      <p:sp>
        <p:nvSpPr>
          <p:cNvPr id="14" name="Action Button: Forward or Next 13">
            <a:hlinkClick r:id="" action="ppaction://noaction" highlightClick="1"/>
          </p:cNvPr>
          <p:cNvSpPr>
            <a:spLocks noChangeAspect="1"/>
          </p:cNvSpPr>
          <p:nvPr/>
        </p:nvSpPr>
        <p:spPr bwMode="auto">
          <a:xfrm>
            <a:off x="8848725" y="6667501"/>
            <a:ext cx="108000" cy="106892"/>
          </a:xfrm>
          <a:prstGeom prst="actionButtonForwardNex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GB" sz="2200" b="1" smtClean="0">
              <a:solidFill>
                <a:srgbClr val="999999"/>
              </a:solidFill>
              <a:cs typeface="Arial" charset="0"/>
            </a:endParaRPr>
          </a:p>
        </p:txBody>
      </p:sp>
    </p:spTree>
    <p:extLst>
      <p:ext uri="{BB962C8B-B14F-4D97-AF65-F5344CB8AC3E}">
        <p14:creationId xmlns:p14="http://schemas.microsoft.com/office/powerpoint/2010/main" val="25913378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a:xfrm>
            <a:off x="685800" y="1996582"/>
            <a:ext cx="7772400" cy="3749879"/>
          </a:xfrm>
        </p:spPr>
        <p:txBody>
          <a:bodyPr anchor="t" anchorCtr="0">
            <a:normAutofit fontScale="90000"/>
          </a:bodyPr>
          <a:lstStyle/>
          <a:p>
            <a:pPr algn="l">
              <a:spcAft>
                <a:spcPts val="1199"/>
              </a:spcAft>
            </a:pPr>
            <a:r>
              <a:rPr lang="hu-HU" sz="4000" b="1" dirty="0" err="1">
                <a:solidFill>
                  <a:schemeClr val="accent5">
                    <a:lumMod val="75000"/>
                  </a:schemeClr>
                </a:solidFill>
              </a:rPr>
              <a:t>Traditional</a:t>
            </a:r>
            <a:r>
              <a:rPr lang="hu-HU" sz="4000" b="1" dirty="0">
                <a:solidFill>
                  <a:schemeClr val="accent5">
                    <a:lumMod val="75000"/>
                  </a:schemeClr>
                </a:solidFill>
              </a:rPr>
              <a:t> </a:t>
            </a:r>
            <a:r>
              <a:rPr lang="hu-HU" sz="4000" b="1" dirty="0" err="1">
                <a:solidFill>
                  <a:schemeClr val="accent5">
                    <a:lumMod val="75000"/>
                  </a:schemeClr>
                </a:solidFill>
              </a:rPr>
              <a:t>energy</a:t>
            </a:r>
            <a:r>
              <a:rPr lang="hu-HU" sz="4000" b="1" dirty="0">
                <a:solidFill>
                  <a:schemeClr val="accent5">
                    <a:lumMod val="75000"/>
                  </a:schemeClr>
                </a:solidFill>
              </a:rPr>
              <a:t> </a:t>
            </a:r>
            <a:r>
              <a:rPr lang="hu-HU" sz="4000" b="1" dirty="0" err="1">
                <a:solidFill>
                  <a:schemeClr val="accent5">
                    <a:lumMod val="75000"/>
                  </a:schemeClr>
                </a:solidFill>
              </a:rPr>
              <a:t>sources</a:t>
            </a:r>
            <a:r>
              <a:rPr lang="hu-HU" sz="4000" b="1" dirty="0">
                <a:solidFill>
                  <a:schemeClr val="accent5">
                    <a:lumMod val="75000"/>
                  </a:schemeClr>
                </a:solidFill>
              </a:rPr>
              <a:t>:</a:t>
            </a:r>
            <a:br>
              <a:rPr lang="hu-HU" sz="4000" b="1" dirty="0">
                <a:solidFill>
                  <a:schemeClr val="accent5">
                    <a:lumMod val="75000"/>
                  </a:schemeClr>
                </a:solidFill>
              </a:rPr>
            </a:br>
            <a:r>
              <a:rPr lang="hu-HU" sz="4000" b="1" dirty="0">
                <a:solidFill>
                  <a:schemeClr val="accent5">
                    <a:lumMod val="75000"/>
                  </a:schemeClr>
                </a:solidFill>
              </a:rPr>
              <a:t/>
            </a:r>
            <a:br>
              <a:rPr lang="hu-HU" sz="4000" b="1" dirty="0">
                <a:solidFill>
                  <a:schemeClr val="accent5">
                    <a:lumMod val="75000"/>
                  </a:schemeClr>
                </a:solidFill>
              </a:rPr>
            </a:br>
            <a:r>
              <a:rPr lang="hu-HU" sz="4000" dirty="0">
                <a:solidFill>
                  <a:schemeClr val="accent5">
                    <a:lumMod val="75000"/>
                  </a:schemeClr>
                </a:solidFill>
              </a:rPr>
              <a:t>- </a:t>
            </a:r>
            <a:r>
              <a:rPr lang="hu-HU" sz="4000" dirty="0" err="1">
                <a:solidFill>
                  <a:schemeClr val="accent5">
                    <a:lumMod val="75000"/>
                  </a:schemeClr>
                </a:solidFill>
              </a:rPr>
              <a:t>petroleum</a:t>
            </a:r>
            <a:r>
              <a:rPr lang="hu-HU" sz="4000" dirty="0">
                <a:solidFill>
                  <a:schemeClr val="accent5">
                    <a:lumMod val="75000"/>
                  </a:schemeClr>
                </a:solidFill>
              </a:rPr>
              <a:t/>
            </a:r>
            <a:br>
              <a:rPr lang="hu-HU" sz="4000" dirty="0">
                <a:solidFill>
                  <a:schemeClr val="accent5">
                    <a:lumMod val="75000"/>
                  </a:schemeClr>
                </a:solidFill>
              </a:rPr>
            </a:br>
            <a:r>
              <a:rPr lang="hu-HU" sz="4000" dirty="0">
                <a:solidFill>
                  <a:schemeClr val="accent5">
                    <a:lumMod val="75000"/>
                  </a:schemeClr>
                </a:solidFill>
              </a:rPr>
              <a:t>- </a:t>
            </a:r>
            <a:r>
              <a:rPr lang="hu-HU" sz="4000" dirty="0" err="1">
                <a:solidFill>
                  <a:schemeClr val="accent5">
                    <a:lumMod val="75000"/>
                  </a:schemeClr>
                </a:solidFill>
              </a:rPr>
              <a:t>natural</a:t>
            </a:r>
            <a:r>
              <a:rPr lang="hu-HU" sz="4000" dirty="0">
                <a:solidFill>
                  <a:schemeClr val="accent5">
                    <a:lumMod val="75000"/>
                  </a:schemeClr>
                </a:solidFill>
              </a:rPr>
              <a:t> </a:t>
            </a:r>
            <a:r>
              <a:rPr lang="hu-HU" sz="4000" dirty="0" err="1">
                <a:solidFill>
                  <a:schemeClr val="accent5">
                    <a:lumMod val="75000"/>
                  </a:schemeClr>
                </a:solidFill>
              </a:rPr>
              <a:t>gas</a:t>
            </a:r>
            <a:r>
              <a:rPr lang="hu-HU" sz="4000" dirty="0">
                <a:solidFill>
                  <a:schemeClr val="accent5">
                    <a:lumMod val="75000"/>
                  </a:schemeClr>
                </a:solidFill>
              </a:rPr>
              <a:t>     limited </a:t>
            </a:r>
            <a:r>
              <a:rPr lang="hu-HU" sz="4000" dirty="0" err="1">
                <a:solidFill>
                  <a:schemeClr val="accent5">
                    <a:lumMod val="75000"/>
                  </a:schemeClr>
                </a:solidFill>
              </a:rPr>
              <a:t>stock</a:t>
            </a:r>
            <a:r>
              <a:rPr lang="hu-HU" sz="4000" dirty="0">
                <a:solidFill>
                  <a:schemeClr val="accent5">
                    <a:lumMod val="75000"/>
                  </a:schemeClr>
                </a:solidFill>
              </a:rPr>
              <a:t/>
            </a:r>
            <a:br>
              <a:rPr lang="hu-HU" sz="4000" dirty="0">
                <a:solidFill>
                  <a:schemeClr val="accent5">
                    <a:lumMod val="75000"/>
                  </a:schemeClr>
                </a:solidFill>
              </a:rPr>
            </a:br>
            <a:r>
              <a:rPr lang="hu-HU" sz="4000" dirty="0">
                <a:solidFill>
                  <a:schemeClr val="accent5">
                    <a:lumMod val="75000"/>
                  </a:schemeClr>
                </a:solidFill>
              </a:rPr>
              <a:t>- </a:t>
            </a:r>
            <a:r>
              <a:rPr lang="hu-HU" sz="4000" dirty="0" err="1">
                <a:solidFill>
                  <a:schemeClr val="accent5">
                    <a:lumMod val="75000"/>
                  </a:schemeClr>
                </a:solidFill>
              </a:rPr>
              <a:t>coal</a:t>
            </a:r>
            <a:r>
              <a:rPr lang="hu-HU" sz="4000" dirty="0">
                <a:solidFill>
                  <a:schemeClr val="accent5">
                    <a:lumMod val="75000"/>
                  </a:schemeClr>
                </a:solidFill>
              </a:rPr>
              <a:t/>
            </a:r>
            <a:br>
              <a:rPr lang="hu-HU" sz="4000" dirty="0">
                <a:solidFill>
                  <a:schemeClr val="accent5">
                    <a:lumMod val="75000"/>
                  </a:schemeClr>
                </a:solidFill>
              </a:rPr>
            </a:br>
            <a:r>
              <a:rPr lang="hu-HU" sz="4000" dirty="0">
                <a:solidFill>
                  <a:schemeClr val="accent5">
                    <a:lumMod val="75000"/>
                  </a:schemeClr>
                </a:solidFill>
              </a:rPr>
              <a:t/>
            </a:r>
            <a:br>
              <a:rPr lang="hu-HU" sz="4000" dirty="0">
                <a:solidFill>
                  <a:schemeClr val="accent5">
                    <a:lumMod val="75000"/>
                  </a:schemeClr>
                </a:solidFill>
              </a:rPr>
            </a:br>
            <a:r>
              <a:rPr lang="hu-HU" sz="4000" dirty="0" err="1">
                <a:solidFill>
                  <a:schemeClr val="accent5">
                    <a:lumMod val="75000"/>
                  </a:schemeClr>
                </a:solidFill>
              </a:rPr>
              <a:t>nuclear</a:t>
            </a:r>
            <a:r>
              <a:rPr lang="hu-HU" sz="4000" dirty="0">
                <a:solidFill>
                  <a:schemeClr val="accent5">
                    <a:lumMod val="75000"/>
                  </a:schemeClr>
                </a:solidFill>
              </a:rPr>
              <a:t> </a:t>
            </a:r>
            <a:r>
              <a:rPr lang="hu-HU" sz="4000" dirty="0" err="1">
                <a:solidFill>
                  <a:schemeClr val="accent5">
                    <a:lumMod val="75000"/>
                  </a:schemeClr>
                </a:solidFill>
              </a:rPr>
              <a:t>power</a:t>
            </a:r>
            <a:r>
              <a:rPr lang="hu-HU" sz="4000" dirty="0">
                <a:solidFill>
                  <a:schemeClr val="accent5">
                    <a:lumMod val="75000"/>
                  </a:schemeClr>
                </a:solidFill>
              </a:rPr>
              <a:t> – </a:t>
            </a:r>
            <a:r>
              <a:rPr lang="hu-HU" sz="4000" dirty="0" err="1">
                <a:solidFill>
                  <a:schemeClr val="accent5">
                    <a:lumMod val="75000"/>
                  </a:schemeClr>
                </a:solidFill>
              </a:rPr>
              <a:t>dangerous</a:t>
            </a:r>
            <a:endParaRPr lang="hu-HU" sz="4000" b="1" dirty="0">
              <a:solidFill>
                <a:schemeClr val="accent5">
                  <a:lumMod val="75000"/>
                </a:schemeClr>
              </a:solidFill>
            </a:endParaRPr>
          </a:p>
        </p:txBody>
      </p:sp>
      <p:pic>
        <p:nvPicPr>
          <p:cNvPr id="4" name="Kép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2" y="347723"/>
            <a:ext cx="2038525" cy="774640"/>
          </a:xfrm>
          <a:prstGeom prst="rect">
            <a:avLst/>
          </a:prstGeom>
          <a:ln>
            <a:noFill/>
          </a:ln>
          <a:effectLst>
            <a:outerShdw blurRad="292100" dist="139700" dir="2700000" algn="tl" rotWithShape="0">
              <a:srgbClr val="333333">
                <a:alpha val="65000"/>
              </a:srgbClr>
            </a:outerShdw>
          </a:effectLst>
        </p:spPr>
      </p:pic>
      <p:pic>
        <p:nvPicPr>
          <p:cNvPr id="5" name="Kép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9657" y="347729"/>
            <a:ext cx="2210361" cy="867943"/>
          </a:xfrm>
          <a:prstGeom prst="rect">
            <a:avLst/>
          </a:prstGeom>
          <a:ln>
            <a:noFill/>
          </a:ln>
          <a:effectLst>
            <a:outerShdw blurRad="292100" dist="139700" dir="2700000" algn="tl" rotWithShape="0">
              <a:srgbClr val="333333">
                <a:alpha val="65000"/>
              </a:srgbClr>
            </a:outerShdw>
          </a:effectLst>
        </p:spPr>
      </p:pic>
      <p:sp>
        <p:nvSpPr>
          <p:cNvPr id="6" name="Szövegdoboz 5"/>
          <p:cNvSpPr txBox="1"/>
          <p:nvPr/>
        </p:nvSpPr>
        <p:spPr>
          <a:xfrm>
            <a:off x="75501" y="6526635"/>
            <a:ext cx="5637402" cy="261590"/>
          </a:xfrm>
          <a:prstGeom prst="rect">
            <a:avLst/>
          </a:prstGeom>
          <a:noFill/>
        </p:spPr>
        <p:txBody>
          <a:bodyPr wrap="square" lIns="91422" tIns="45710" rIns="91422" bIns="45710" rtlCol="0">
            <a:spAutoFit/>
          </a:bodyPr>
          <a:lstStyle/>
          <a:p>
            <a:r>
              <a:rPr lang="hu-HU" sz="1100" i="1" dirty="0">
                <a:solidFill>
                  <a:schemeClr val="accent5">
                    <a:lumMod val="75000"/>
                  </a:schemeClr>
                </a:solidFill>
              </a:rPr>
              <a:t>BIOMASS – POTENTIAL FOR GROWTH, </a:t>
            </a:r>
            <a:r>
              <a:rPr lang="hu-HU" sz="1100" i="1" dirty="0" err="1">
                <a:solidFill>
                  <a:schemeClr val="accent5">
                    <a:lumMod val="75000"/>
                  </a:schemeClr>
                </a:solidFill>
              </a:rPr>
              <a:t>Novi</a:t>
            </a:r>
            <a:r>
              <a:rPr lang="hu-HU" sz="1100" i="1" dirty="0">
                <a:solidFill>
                  <a:schemeClr val="accent5">
                    <a:lumMod val="75000"/>
                  </a:schemeClr>
                </a:solidFill>
              </a:rPr>
              <a:t> </a:t>
            </a:r>
            <a:r>
              <a:rPr lang="hu-HU" sz="1100" i="1" dirty="0" err="1">
                <a:solidFill>
                  <a:schemeClr val="accent5">
                    <a:lumMod val="75000"/>
                  </a:schemeClr>
                </a:solidFill>
              </a:rPr>
              <a:t>Sad</a:t>
            </a:r>
            <a:r>
              <a:rPr lang="hu-HU" sz="1100" i="1" dirty="0">
                <a:solidFill>
                  <a:schemeClr val="accent5">
                    <a:lumMod val="75000"/>
                  </a:schemeClr>
                </a:solidFill>
              </a:rPr>
              <a:t> (</a:t>
            </a:r>
            <a:r>
              <a:rPr lang="hu-HU" sz="1100" i="1" dirty="0" err="1">
                <a:solidFill>
                  <a:schemeClr val="accent5">
                    <a:lumMod val="75000"/>
                  </a:schemeClr>
                </a:solidFill>
              </a:rPr>
              <a:t>Serbia</a:t>
            </a:r>
            <a:r>
              <a:rPr lang="hu-HU" sz="1100" i="1" dirty="0">
                <a:solidFill>
                  <a:schemeClr val="accent5">
                    <a:lumMod val="75000"/>
                  </a:schemeClr>
                </a:solidFill>
              </a:rPr>
              <a:t>), Assembly of AP </a:t>
            </a:r>
            <a:r>
              <a:rPr lang="hu-HU" sz="1100" i="1" dirty="0" err="1">
                <a:solidFill>
                  <a:schemeClr val="accent5">
                    <a:lumMod val="75000"/>
                  </a:schemeClr>
                </a:solidFill>
              </a:rPr>
              <a:t>Vojvodina</a:t>
            </a:r>
            <a:r>
              <a:rPr lang="hu-HU" sz="1100" i="1" dirty="0">
                <a:solidFill>
                  <a:schemeClr val="accent5">
                    <a:lumMod val="75000"/>
                  </a:schemeClr>
                </a:solidFill>
              </a:rPr>
              <a:t>, 16.11.2017.</a:t>
            </a:r>
          </a:p>
        </p:txBody>
      </p:sp>
      <p:pic>
        <p:nvPicPr>
          <p:cNvPr id="8" name="Kép 7"/>
          <p:cNvPicPr>
            <a:picLocks noChangeAspect="1"/>
          </p:cNvPicPr>
          <p:nvPr/>
        </p:nvPicPr>
        <p:blipFill rotWithShape="1">
          <a:blip r:embed="rId4" cstate="print">
            <a:extLst>
              <a:ext uri="{28A0092B-C50C-407E-A947-70E740481C1C}">
                <a14:useLocalDpi xmlns:a14="http://schemas.microsoft.com/office/drawing/2010/main" val="0"/>
              </a:ext>
            </a:extLst>
          </a:blip>
          <a:srcRect l="27993"/>
          <a:stretch/>
        </p:blipFill>
        <p:spPr>
          <a:xfrm>
            <a:off x="6354751" y="360239"/>
            <a:ext cx="2789252" cy="762124"/>
          </a:xfrm>
          <a:prstGeom prst="rect">
            <a:avLst/>
          </a:prstGeom>
        </p:spPr>
      </p:pic>
      <p:sp>
        <p:nvSpPr>
          <p:cNvPr id="7" name="Jobb oldali kapcsos zárójel 6"/>
          <p:cNvSpPr/>
          <p:nvPr/>
        </p:nvSpPr>
        <p:spPr>
          <a:xfrm>
            <a:off x="2985434" y="2952931"/>
            <a:ext cx="385893" cy="1711353"/>
          </a:xfrm>
          <a:prstGeom prst="rightBrace">
            <a:avLst/>
          </a:prstGeom>
        </p:spPr>
        <p:style>
          <a:lnRef idx="1">
            <a:schemeClr val="accent1"/>
          </a:lnRef>
          <a:fillRef idx="0">
            <a:schemeClr val="accent1"/>
          </a:fillRef>
          <a:effectRef idx="0">
            <a:schemeClr val="accent1"/>
          </a:effectRef>
          <a:fontRef idx="minor">
            <a:schemeClr val="tx1"/>
          </a:fontRef>
        </p:style>
        <p:txBody>
          <a:bodyPr lIns="91422" tIns="45710" rIns="91422" bIns="45710" rtlCol="0" anchor="ctr"/>
          <a:lstStyle/>
          <a:p>
            <a:pPr algn="ctr"/>
            <a:endParaRPr lang="hu-HU"/>
          </a:p>
        </p:txBody>
      </p:sp>
      <p:pic>
        <p:nvPicPr>
          <p:cNvPr id="9" name="Kép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74968" y="3140801"/>
            <a:ext cx="2323750" cy="13356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6237490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1"/>
          <p:cNvSpPr>
            <a:spLocks noGrp="1"/>
          </p:cNvSpPr>
          <p:nvPr>
            <p:ph type="title" idx="4294967295"/>
          </p:nvPr>
        </p:nvSpPr>
        <p:spPr>
          <a:xfrm>
            <a:off x="756003" y="1188006"/>
            <a:ext cx="7623175" cy="663575"/>
          </a:xfrm>
        </p:spPr>
        <p:txBody>
          <a:bodyPr wrap="none" lIns="0" tIns="0" rIns="0" bIns="0" anchor="b"/>
          <a:lstStyle/>
          <a:p>
            <a:pPr algn="l" eaLnBrk="1" hangingPunct="1"/>
            <a:r>
              <a:rPr lang="en-US" altLang="de-DE" sz="2400" b="1" dirty="0" smtClean="0">
                <a:solidFill>
                  <a:srgbClr val="575756"/>
                </a:solidFill>
                <a:latin typeface="MetaPro-Bold" pitchFamily="34" charset="0"/>
                <a:ea typeface="ＭＳ Ｐゴシック" pitchFamily="34" charset="-128"/>
              </a:rPr>
              <a:t>Particle size distribution: </a:t>
            </a:r>
            <a:br>
              <a:rPr lang="en-US" altLang="de-DE" sz="2400" b="1" dirty="0" smtClean="0">
                <a:solidFill>
                  <a:srgbClr val="575756"/>
                </a:solidFill>
                <a:latin typeface="MetaPro-Bold" pitchFamily="34" charset="0"/>
                <a:ea typeface="ＭＳ Ｐゴシック" pitchFamily="34" charset="-128"/>
              </a:rPr>
            </a:br>
            <a:r>
              <a:rPr lang="en-US" altLang="de-DE" sz="2400" b="1" dirty="0" smtClean="0">
                <a:solidFill>
                  <a:srgbClr val="575756"/>
                </a:solidFill>
                <a:latin typeface="MetaPro-Bold" pitchFamily="34" charset="0"/>
                <a:ea typeface="ＭＳ Ｐゴシック" pitchFamily="34" charset="-128"/>
              </a:rPr>
              <a:t>Method in practice-test</a:t>
            </a:r>
          </a:p>
        </p:txBody>
      </p:sp>
      <p:sp>
        <p:nvSpPr>
          <p:cNvPr id="6" name="Textfeld 5"/>
          <p:cNvSpPr txBox="1"/>
          <p:nvPr/>
        </p:nvSpPr>
        <p:spPr>
          <a:xfrm>
            <a:off x="571240" y="5484670"/>
            <a:ext cx="3859358" cy="523220"/>
          </a:xfrm>
          <a:prstGeom prst="rect">
            <a:avLst/>
          </a:prstGeom>
          <a:noFill/>
        </p:spPr>
        <p:txBody>
          <a:bodyPr wrap="square" rtlCol="0">
            <a:spAutoFit/>
          </a:bodyPr>
          <a:lstStyle/>
          <a:p>
            <a:pPr marL="0" lvl="1" algn="ctr" defTabSz="914400" eaLnBrk="0" fontAlgn="base" hangingPunct="0">
              <a:spcBef>
                <a:spcPct val="0"/>
              </a:spcBef>
              <a:spcAft>
                <a:spcPct val="0"/>
              </a:spcAft>
              <a:tabLst>
                <a:tab pos="2332038" algn="l"/>
                <a:tab pos="2689225" algn="l"/>
              </a:tabLst>
            </a:pPr>
            <a:r>
              <a:rPr lang="en-US" sz="1400" b="1" dirty="0" smtClean="0">
                <a:solidFill>
                  <a:srgbClr val="999999"/>
                </a:solidFill>
                <a:latin typeface="MetaPro-Norm" pitchFamily="34" charset="0"/>
                <a:cs typeface="Arial" charset="0"/>
              </a:rPr>
              <a:t>Production of </a:t>
            </a:r>
            <a:r>
              <a:rPr lang="en-US" sz="1400" b="1" dirty="0" smtClean="0">
                <a:solidFill>
                  <a:srgbClr val="575756"/>
                </a:solidFill>
                <a:latin typeface="MetaPro-Norm" pitchFamily="34" charset="0"/>
                <a:cs typeface="Arial" charset="0"/>
              </a:rPr>
              <a:t>P16</a:t>
            </a:r>
            <a:r>
              <a:rPr lang="en-US" sz="1400" b="1" dirty="0" smtClean="0">
                <a:solidFill>
                  <a:srgbClr val="999999"/>
                </a:solidFill>
                <a:latin typeface="MetaPro-Norm" pitchFamily="34" charset="0"/>
                <a:cs typeface="Arial" charset="0"/>
              </a:rPr>
              <a:t>-wood chips:</a:t>
            </a:r>
          </a:p>
          <a:p>
            <a:pPr marL="0" lvl="1" algn="ctr" defTabSz="914400" eaLnBrk="0" fontAlgn="base" hangingPunct="0">
              <a:spcBef>
                <a:spcPct val="0"/>
              </a:spcBef>
              <a:spcAft>
                <a:spcPct val="0"/>
              </a:spcAft>
              <a:tabLst>
                <a:tab pos="2332038" algn="l"/>
                <a:tab pos="2689225" algn="l"/>
              </a:tabLst>
            </a:pPr>
            <a:r>
              <a:rPr lang="en-US" sz="1400" b="1" dirty="0" smtClean="0">
                <a:solidFill>
                  <a:srgbClr val="999999"/>
                </a:solidFill>
                <a:latin typeface="MetaPro-Norm" pitchFamily="34" charset="0"/>
                <a:cs typeface="Arial" charset="0"/>
              </a:rPr>
              <a:t>Sieved by drum screen</a:t>
            </a:r>
            <a:endParaRPr lang="en-US" sz="1400" b="1" dirty="0">
              <a:solidFill>
                <a:srgbClr val="999999"/>
              </a:solidFill>
              <a:latin typeface="MetaPro-Norm" pitchFamily="34" charset="0"/>
              <a:cs typeface="Arial" charset="0"/>
            </a:endParaRPr>
          </a:p>
        </p:txBody>
      </p:sp>
      <p:sp>
        <p:nvSpPr>
          <p:cNvPr id="8" name="Textfeld 7"/>
          <p:cNvSpPr txBox="1"/>
          <p:nvPr/>
        </p:nvSpPr>
        <p:spPr>
          <a:xfrm>
            <a:off x="4600281" y="5484670"/>
            <a:ext cx="3860152" cy="738664"/>
          </a:xfrm>
          <a:prstGeom prst="rect">
            <a:avLst/>
          </a:prstGeom>
          <a:noFill/>
        </p:spPr>
        <p:txBody>
          <a:bodyPr wrap="square" rtlCol="0">
            <a:spAutoFit/>
          </a:bodyPr>
          <a:lstStyle/>
          <a:p>
            <a:pPr marL="0" lvl="1" algn="ctr" defTabSz="914400" eaLnBrk="0" fontAlgn="base" hangingPunct="0">
              <a:spcBef>
                <a:spcPct val="0"/>
              </a:spcBef>
              <a:spcAft>
                <a:spcPct val="0"/>
              </a:spcAft>
              <a:tabLst>
                <a:tab pos="2332038" algn="l"/>
                <a:tab pos="2689225" algn="l"/>
              </a:tabLst>
            </a:pPr>
            <a:r>
              <a:rPr lang="en-US" sz="1400" b="1" dirty="0" smtClean="0">
                <a:solidFill>
                  <a:srgbClr val="999999"/>
                </a:solidFill>
                <a:latin typeface="MetaPro-Norm" pitchFamily="34" charset="0"/>
                <a:cs typeface="Arial" charset="0"/>
              </a:rPr>
              <a:t>Production of </a:t>
            </a:r>
            <a:r>
              <a:rPr lang="en-US" sz="1400" b="1" dirty="0" smtClean="0">
                <a:solidFill>
                  <a:srgbClr val="575756"/>
                </a:solidFill>
                <a:latin typeface="MetaPro-Norm" pitchFamily="34" charset="0"/>
                <a:cs typeface="Arial" charset="0"/>
              </a:rPr>
              <a:t>P45</a:t>
            </a:r>
            <a:r>
              <a:rPr lang="en-US" sz="1400" b="1" dirty="0" smtClean="0">
                <a:solidFill>
                  <a:srgbClr val="999999"/>
                </a:solidFill>
                <a:latin typeface="MetaPro-Norm" pitchFamily="34" charset="0"/>
                <a:cs typeface="Arial" charset="0"/>
              </a:rPr>
              <a:t> (G50)-wood chips:</a:t>
            </a:r>
          </a:p>
          <a:p>
            <a:pPr marL="0" lvl="1" algn="ctr" defTabSz="914400" eaLnBrk="0" fontAlgn="base" hangingPunct="0">
              <a:spcBef>
                <a:spcPct val="0"/>
              </a:spcBef>
              <a:spcAft>
                <a:spcPct val="0"/>
              </a:spcAft>
              <a:tabLst>
                <a:tab pos="2332038" algn="l"/>
                <a:tab pos="2689225" algn="l"/>
              </a:tabLst>
            </a:pPr>
            <a:r>
              <a:rPr lang="en-US" sz="1400" b="1" dirty="0" smtClean="0">
                <a:solidFill>
                  <a:srgbClr val="999999"/>
                </a:solidFill>
                <a:latin typeface="MetaPro-Norm" pitchFamily="34" charset="0"/>
                <a:cs typeface="Arial" charset="0"/>
              </a:rPr>
              <a:t>Treatment by stack drying, star screen, stack drying under breathable fabric</a:t>
            </a:r>
            <a:endParaRPr lang="en-US" sz="1400" b="1" dirty="0">
              <a:solidFill>
                <a:srgbClr val="999999"/>
              </a:solidFill>
              <a:latin typeface="MetaPro-Norm" pitchFamily="34" charset="0"/>
              <a:cs typeface="Arial" charset="0"/>
            </a:endParaRPr>
          </a:p>
        </p:txBody>
      </p:sp>
      <p:graphicFrame>
        <p:nvGraphicFramePr>
          <p:cNvPr id="10" name="Diagramm 9"/>
          <p:cNvGraphicFramePr>
            <a:graphicFrameLocks/>
          </p:cNvGraphicFramePr>
          <p:nvPr>
            <p:extLst/>
          </p:nvPr>
        </p:nvGraphicFramePr>
        <p:xfrm>
          <a:off x="571240" y="1987550"/>
          <a:ext cx="3873942" cy="342138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Diagramm 10"/>
          <p:cNvGraphicFramePr>
            <a:graphicFrameLocks/>
          </p:cNvGraphicFramePr>
          <p:nvPr>
            <p:extLst/>
          </p:nvPr>
        </p:nvGraphicFramePr>
        <p:xfrm>
          <a:off x="4586490" y="1987550"/>
          <a:ext cx="3873942" cy="3421380"/>
        </p:xfrm>
        <a:graphic>
          <a:graphicData uri="http://schemas.openxmlformats.org/drawingml/2006/chart">
            <c:chart xmlns:c="http://schemas.openxmlformats.org/drawingml/2006/chart" xmlns:r="http://schemas.openxmlformats.org/officeDocument/2006/relationships" r:id="rId4"/>
          </a:graphicData>
        </a:graphic>
      </p:graphicFrame>
      <p:sp>
        <p:nvSpPr>
          <p:cNvPr id="13" name="Action Button: Forward or Next 12">
            <a:hlinkClick r:id="" action="ppaction://noaction" highlightClick="1"/>
          </p:cNvPr>
          <p:cNvSpPr>
            <a:spLocks noChangeAspect="1"/>
          </p:cNvSpPr>
          <p:nvPr/>
        </p:nvSpPr>
        <p:spPr bwMode="auto">
          <a:xfrm>
            <a:off x="8848725" y="6667501"/>
            <a:ext cx="108000" cy="106892"/>
          </a:xfrm>
          <a:prstGeom prst="actionButtonForwardNex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GB" sz="2200" b="1" smtClean="0">
              <a:solidFill>
                <a:srgbClr val="999999"/>
              </a:solidFill>
              <a:cs typeface="Arial" charset="0"/>
            </a:endParaRPr>
          </a:p>
        </p:txBody>
      </p:sp>
    </p:spTree>
    <p:extLst>
      <p:ext uri="{BB962C8B-B14F-4D97-AF65-F5344CB8AC3E}">
        <p14:creationId xmlns:p14="http://schemas.microsoft.com/office/powerpoint/2010/main" val="27493146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el 1"/>
          <p:cNvSpPr>
            <a:spLocks noGrp="1"/>
          </p:cNvSpPr>
          <p:nvPr>
            <p:ph type="title" idx="4294967295"/>
          </p:nvPr>
        </p:nvSpPr>
        <p:spPr>
          <a:xfrm>
            <a:off x="756003" y="972003"/>
            <a:ext cx="7623175" cy="663575"/>
          </a:xfrm>
        </p:spPr>
        <p:txBody>
          <a:bodyPr wrap="none" lIns="0" tIns="0" rIns="0" bIns="0" anchor="b"/>
          <a:lstStyle/>
          <a:p>
            <a:pPr marL="0" indent="0" algn="l"/>
            <a:r>
              <a:rPr lang="en-US" altLang="de-DE" sz="2400" b="1" dirty="0" smtClean="0">
                <a:solidFill>
                  <a:srgbClr val="575756"/>
                </a:solidFill>
                <a:latin typeface="MetaPro-Bold" pitchFamily="34" charset="0"/>
                <a:ea typeface="ＭＳ Ｐゴシック" pitchFamily="34" charset="-128"/>
              </a:rPr>
              <a:t>Particle size distribution</a:t>
            </a:r>
            <a:endParaRPr lang="en-US" sz="2400" b="1" dirty="0">
              <a:solidFill>
                <a:srgbClr val="575756"/>
              </a:solidFill>
              <a:latin typeface="MetaPro-Bold" pitchFamily="34" charset="0"/>
              <a:ea typeface="ＭＳ Ｐゴシック" pitchFamily="34" charset="-128"/>
              <a:cs typeface="Verdana"/>
            </a:endParaRPr>
          </a:p>
        </p:txBody>
      </p:sp>
      <p:sp>
        <p:nvSpPr>
          <p:cNvPr id="26632" name="Textplatzhalter 2"/>
          <p:cNvSpPr>
            <a:spLocks/>
          </p:cNvSpPr>
          <p:nvPr/>
        </p:nvSpPr>
        <p:spPr bwMode="auto">
          <a:xfrm>
            <a:off x="756557" y="1710194"/>
            <a:ext cx="7680325" cy="467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defTabSz="457200" eaLnBrk="0" hangingPunct="0">
              <a:spcBef>
                <a:spcPct val="20000"/>
              </a:spcBef>
              <a:buFont typeface="Arial" charset="0"/>
              <a:buChar char="•"/>
              <a:tabLst>
                <a:tab pos="3314700" algn="l"/>
              </a:tabLst>
              <a:defRPr sz="3200">
                <a:solidFill>
                  <a:schemeClr val="tx1"/>
                </a:solidFill>
                <a:latin typeface="Calibri" pitchFamily="34" charset="0"/>
                <a:ea typeface="ＭＳ Ｐゴシック" pitchFamily="34" charset="-128"/>
              </a:defRPr>
            </a:lvl1pPr>
            <a:lvl2pPr marL="446088" indent="-285750" defTabSz="457200" eaLnBrk="0" hangingPunct="0">
              <a:spcBef>
                <a:spcPct val="20000"/>
              </a:spcBef>
              <a:buFont typeface="Arial" charset="0"/>
              <a:buChar char="–"/>
              <a:tabLst>
                <a:tab pos="3314700" algn="l"/>
              </a:tabLst>
              <a:defRPr sz="2800">
                <a:solidFill>
                  <a:schemeClr val="tx1"/>
                </a:solidFill>
                <a:latin typeface="Calibri" pitchFamily="34" charset="0"/>
                <a:ea typeface="ＭＳ Ｐゴシック" pitchFamily="34" charset="-128"/>
              </a:defRPr>
            </a:lvl2pPr>
            <a:lvl3pPr marL="1257300" indent="-266700" defTabSz="457200" eaLnBrk="0" hangingPunct="0">
              <a:spcBef>
                <a:spcPct val="20000"/>
              </a:spcBef>
              <a:buFont typeface="Arial" charset="0"/>
              <a:buChar char="•"/>
              <a:tabLst>
                <a:tab pos="3314700" algn="l"/>
              </a:tabLst>
              <a:defRPr sz="2400">
                <a:solidFill>
                  <a:schemeClr val="tx1"/>
                </a:solidFill>
                <a:latin typeface="Calibri" pitchFamily="34" charset="0"/>
                <a:ea typeface="ＭＳ Ｐゴシック" pitchFamily="34" charset="-128"/>
              </a:defRPr>
            </a:lvl3pPr>
            <a:lvl4pPr marL="266700" indent="-266700" defTabSz="457200" eaLnBrk="0" hangingPunct="0">
              <a:spcBef>
                <a:spcPct val="20000"/>
              </a:spcBef>
              <a:buFont typeface="Arial" charset="0"/>
              <a:buChar char="–"/>
              <a:tabLst>
                <a:tab pos="3314700" algn="l"/>
              </a:tabLst>
              <a:defRPr sz="2000">
                <a:solidFill>
                  <a:schemeClr val="tx1"/>
                </a:solidFill>
                <a:latin typeface="Calibri" pitchFamily="34" charset="0"/>
                <a:ea typeface="ＭＳ Ｐゴシック" pitchFamily="34" charset="-128"/>
              </a:defRPr>
            </a:lvl4pPr>
            <a:lvl5pPr marL="1798638" indent="-50787300" defTabSz="457200" eaLnBrk="0" hangingPunct="0">
              <a:spcBef>
                <a:spcPct val="20000"/>
              </a:spcBef>
              <a:buFont typeface="Arial" charset="0"/>
              <a:buChar char="»"/>
              <a:tabLst>
                <a:tab pos="3314700" algn="l"/>
              </a:tabLst>
              <a:defRPr sz="2000">
                <a:solidFill>
                  <a:schemeClr val="tx1"/>
                </a:solidFill>
                <a:latin typeface="Calibri" pitchFamily="34" charset="0"/>
                <a:ea typeface="ＭＳ Ｐゴシック" pitchFamily="34" charset="-128"/>
              </a:defRPr>
            </a:lvl5pPr>
            <a:lvl6pPr marL="2255838" indent="-50787300" defTabSz="457200" eaLnBrk="0" fontAlgn="base" hangingPunct="0">
              <a:spcBef>
                <a:spcPct val="20000"/>
              </a:spcBef>
              <a:spcAft>
                <a:spcPct val="0"/>
              </a:spcAft>
              <a:buFont typeface="Arial" charset="0"/>
              <a:buChar char="»"/>
              <a:tabLst>
                <a:tab pos="3314700" algn="l"/>
              </a:tabLst>
              <a:defRPr sz="2000">
                <a:solidFill>
                  <a:schemeClr val="tx1"/>
                </a:solidFill>
                <a:latin typeface="Calibri" pitchFamily="34" charset="0"/>
                <a:ea typeface="ＭＳ Ｐゴシック" pitchFamily="34" charset="-128"/>
              </a:defRPr>
            </a:lvl6pPr>
            <a:lvl7pPr marL="2713038" indent="-50787300" defTabSz="457200" eaLnBrk="0" fontAlgn="base" hangingPunct="0">
              <a:spcBef>
                <a:spcPct val="20000"/>
              </a:spcBef>
              <a:spcAft>
                <a:spcPct val="0"/>
              </a:spcAft>
              <a:buFont typeface="Arial" charset="0"/>
              <a:buChar char="»"/>
              <a:tabLst>
                <a:tab pos="3314700" algn="l"/>
              </a:tabLst>
              <a:defRPr sz="2000">
                <a:solidFill>
                  <a:schemeClr val="tx1"/>
                </a:solidFill>
                <a:latin typeface="Calibri" pitchFamily="34" charset="0"/>
                <a:ea typeface="ＭＳ Ｐゴシック" pitchFamily="34" charset="-128"/>
              </a:defRPr>
            </a:lvl7pPr>
            <a:lvl8pPr marL="3170238" indent="-50787300" defTabSz="457200" eaLnBrk="0" fontAlgn="base" hangingPunct="0">
              <a:spcBef>
                <a:spcPct val="20000"/>
              </a:spcBef>
              <a:spcAft>
                <a:spcPct val="0"/>
              </a:spcAft>
              <a:buFont typeface="Arial" charset="0"/>
              <a:buChar char="»"/>
              <a:tabLst>
                <a:tab pos="3314700" algn="l"/>
              </a:tabLst>
              <a:defRPr sz="2000">
                <a:solidFill>
                  <a:schemeClr val="tx1"/>
                </a:solidFill>
                <a:latin typeface="Calibri" pitchFamily="34" charset="0"/>
                <a:ea typeface="ＭＳ Ｐゴシック" pitchFamily="34" charset="-128"/>
              </a:defRPr>
            </a:lvl8pPr>
            <a:lvl9pPr marL="3627438" indent="-50787300" defTabSz="457200" eaLnBrk="0" fontAlgn="base" hangingPunct="0">
              <a:spcBef>
                <a:spcPct val="20000"/>
              </a:spcBef>
              <a:spcAft>
                <a:spcPct val="0"/>
              </a:spcAft>
              <a:buFont typeface="Arial" charset="0"/>
              <a:buChar char="»"/>
              <a:tabLst>
                <a:tab pos="3314700" algn="l"/>
              </a:tabLst>
              <a:defRPr sz="2000">
                <a:solidFill>
                  <a:schemeClr val="tx1"/>
                </a:solidFill>
                <a:latin typeface="Calibri" pitchFamily="34" charset="0"/>
                <a:ea typeface="ＭＳ Ｐゴシック" pitchFamily="34" charset="-128"/>
              </a:defRPr>
            </a:lvl9pPr>
          </a:lstStyle>
          <a:p>
            <a:pPr marL="0" indent="0" fontAlgn="base">
              <a:lnSpc>
                <a:spcPts val="2000"/>
              </a:lnSpc>
              <a:spcBef>
                <a:spcPts val="600"/>
              </a:spcBef>
              <a:spcAft>
                <a:spcPts val="300"/>
              </a:spcAft>
              <a:buClr>
                <a:srgbClr val="B9C343"/>
              </a:buClr>
              <a:buSzPct val="80000"/>
              <a:buFont typeface="Arial" charset="0"/>
              <a:buNone/>
              <a:tabLst>
                <a:tab pos="358775" algn="l"/>
              </a:tabLst>
            </a:pPr>
            <a:r>
              <a:rPr lang="en-US" sz="2000" b="1" dirty="0" smtClean="0">
                <a:solidFill>
                  <a:srgbClr val="FFFFFF">
                    <a:lumMod val="85000"/>
                  </a:srgbClr>
                </a:solidFill>
                <a:latin typeface="MetaPro-Norm" pitchFamily="34" charset="0"/>
                <a:ea typeface="ＭＳ Ｐゴシック" charset="-128"/>
                <a:cs typeface="Verdana"/>
              </a:rPr>
              <a:t>Procedure (II)</a:t>
            </a:r>
            <a:endParaRPr lang="en-US" sz="2000" b="1" dirty="0">
              <a:solidFill>
                <a:srgbClr val="FFFFFF">
                  <a:lumMod val="85000"/>
                </a:srgbClr>
              </a:solidFill>
              <a:latin typeface="MetaPro-Norm" pitchFamily="34" charset="0"/>
              <a:ea typeface="ＭＳ Ｐゴシック" charset="-128"/>
              <a:cs typeface="Verdana"/>
            </a:endParaRPr>
          </a:p>
          <a:p>
            <a:pPr marL="358775" lvl="1" indent="-358775" fontAlgn="base">
              <a:lnSpc>
                <a:spcPts val="2000"/>
              </a:lnSpc>
              <a:spcBef>
                <a:spcPts val="300"/>
              </a:spcBef>
              <a:spcAft>
                <a:spcPts val="300"/>
              </a:spcAft>
              <a:buClr>
                <a:srgbClr val="B9C343"/>
              </a:buClr>
              <a:buSzPct val="70000"/>
              <a:buFont typeface="MetaPro-Norm" pitchFamily="34" charset="0"/>
              <a:buChar char="■"/>
              <a:tabLst>
                <a:tab pos="358775" algn="l"/>
              </a:tabLst>
            </a:pPr>
            <a:r>
              <a:rPr lang="en-US" sz="1800" b="1" dirty="0" smtClean="0">
                <a:solidFill>
                  <a:srgbClr val="FFFFFF">
                    <a:lumMod val="85000"/>
                  </a:srgbClr>
                </a:solidFill>
                <a:latin typeface="MetaPro-Norm" pitchFamily="34" charset="0"/>
                <a:ea typeface="ＭＳ Ｐゴシック" charset="-128"/>
                <a:cs typeface="Verdana"/>
              </a:rPr>
              <a:t>Longest particle </a:t>
            </a:r>
            <a:br>
              <a:rPr lang="en-US" sz="1800" b="1" dirty="0" smtClean="0">
                <a:solidFill>
                  <a:srgbClr val="FFFFFF">
                    <a:lumMod val="85000"/>
                  </a:srgbClr>
                </a:solidFill>
                <a:latin typeface="MetaPro-Norm" pitchFamily="34" charset="0"/>
                <a:ea typeface="ＭＳ Ｐゴシック" charset="-128"/>
                <a:cs typeface="Verdana"/>
              </a:rPr>
            </a:br>
            <a:r>
              <a:rPr lang="en-US" sz="1800" b="1" dirty="0" smtClean="0">
                <a:solidFill>
                  <a:srgbClr val="FFFFFF">
                    <a:lumMod val="85000"/>
                  </a:srgbClr>
                </a:solidFill>
                <a:latin typeface="MetaPro-Norm" pitchFamily="34" charset="0"/>
                <a:ea typeface="ＭＳ Ｐゴシック" charset="-128"/>
                <a:cs typeface="Verdana"/>
              </a:rPr>
              <a:t>(only from main fraction </a:t>
            </a:r>
            <a:br>
              <a:rPr lang="en-US" sz="1800" b="1" dirty="0" smtClean="0">
                <a:solidFill>
                  <a:srgbClr val="FFFFFF">
                    <a:lumMod val="85000"/>
                  </a:srgbClr>
                </a:solidFill>
                <a:latin typeface="MetaPro-Norm" pitchFamily="34" charset="0"/>
                <a:ea typeface="ＭＳ Ｐゴシック" charset="-128"/>
                <a:cs typeface="Verdana"/>
              </a:rPr>
            </a:br>
            <a:r>
              <a:rPr lang="en-US" sz="1800" b="1" dirty="0" smtClean="0">
                <a:solidFill>
                  <a:srgbClr val="FFFFFF">
                    <a:lumMod val="85000"/>
                  </a:srgbClr>
                </a:solidFill>
                <a:latin typeface="MetaPro-Norm" pitchFamily="34" charset="0"/>
                <a:ea typeface="ＭＳ Ｐゴシック" charset="-128"/>
                <a:cs typeface="Verdana"/>
              </a:rPr>
              <a:t>and &gt; 100 mm; diameter </a:t>
            </a:r>
            <a:r>
              <a:rPr lang="de-DE" sz="1800" b="1" dirty="0" smtClean="0">
                <a:solidFill>
                  <a:srgbClr val="FFFFFF">
                    <a:lumMod val="85000"/>
                  </a:srgbClr>
                </a:solidFill>
                <a:cs typeface="Arial" charset="0"/>
              </a:rPr>
              <a:t>≥</a:t>
            </a:r>
            <a:r>
              <a:rPr lang="en-US" sz="1800" b="1" dirty="0" smtClean="0">
                <a:solidFill>
                  <a:srgbClr val="FFFFFF">
                    <a:lumMod val="85000"/>
                  </a:srgbClr>
                </a:solidFill>
                <a:latin typeface="MetaPro-Norm" pitchFamily="34" charset="0"/>
                <a:ea typeface="ＭＳ Ｐゴシック" charset="-128"/>
                <a:cs typeface="Verdana"/>
              </a:rPr>
              <a:t> 7 mm)</a:t>
            </a:r>
          </a:p>
          <a:p>
            <a:pPr marL="358775" lvl="1" indent="-358775" fontAlgn="base">
              <a:lnSpc>
                <a:spcPts val="2000"/>
              </a:lnSpc>
              <a:spcBef>
                <a:spcPts val="300"/>
              </a:spcBef>
              <a:spcAft>
                <a:spcPts val="300"/>
              </a:spcAft>
              <a:buClr>
                <a:srgbClr val="B9C343"/>
              </a:buClr>
              <a:buSzPct val="70000"/>
              <a:buFont typeface="MetaPro-Norm" pitchFamily="34" charset="0"/>
              <a:buChar char="■"/>
              <a:tabLst>
                <a:tab pos="358775" algn="l"/>
              </a:tabLst>
            </a:pPr>
            <a:r>
              <a:rPr lang="en-US" sz="1800" b="1" dirty="0">
                <a:solidFill>
                  <a:srgbClr val="FFFFFF">
                    <a:lumMod val="85000"/>
                  </a:srgbClr>
                </a:solidFill>
                <a:latin typeface="MetaPro-Norm" pitchFamily="34" charset="0"/>
                <a:ea typeface="ＭＳ Ｐゴシック" charset="-128"/>
                <a:cs typeface="Verdana"/>
              </a:rPr>
              <a:t>Particles with maximum cross sectional area </a:t>
            </a:r>
            <a:br>
              <a:rPr lang="en-US" sz="1800" b="1" dirty="0">
                <a:solidFill>
                  <a:srgbClr val="FFFFFF">
                    <a:lumMod val="85000"/>
                  </a:srgbClr>
                </a:solidFill>
                <a:latin typeface="MetaPro-Norm" pitchFamily="34" charset="0"/>
                <a:ea typeface="ＭＳ Ｐゴシック" charset="-128"/>
                <a:cs typeface="Verdana"/>
              </a:rPr>
            </a:br>
            <a:r>
              <a:rPr lang="en-US" sz="1800" b="1" dirty="0">
                <a:solidFill>
                  <a:srgbClr val="FFFFFF">
                    <a:lumMod val="85000"/>
                  </a:srgbClr>
                </a:solidFill>
                <a:latin typeface="MetaPro-Norm" pitchFamily="34" charset="0"/>
                <a:ea typeface="ＭＳ Ｐゴシック" charset="-128"/>
                <a:cs typeface="Verdana"/>
              </a:rPr>
              <a:t>(only from main fraction and &gt; 100 mm)</a:t>
            </a:r>
          </a:p>
          <a:p>
            <a:pPr marL="358775" lvl="1" indent="-358775" fontAlgn="base">
              <a:lnSpc>
                <a:spcPts val="2000"/>
              </a:lnSpc>
              <a:spcBef>
                <a:spcPts val="300"/>
              </a:spcBef>
              <a:spcAft>
                <a:spcPts val="300"/>
              </a:spcAft>
              <a:buClr>
                <a:srgbClr val="B9C343"/>
              </a:buClr>
              <a:buSzPct val="70000"/>
              <a:buFont typeface="MetaPro-Norm" pitchFamily="34" charset="0"/>
              <a:buChar char="■"/>
              <a:tabLst>
                <a:tab pos="358775" algn="l"/>
              </a:tabLst>
            </a:pPr>
            <a:endParaRPr lang="en-US" sz="1800" b="1" dirty="0" smtClean="0">
              <a:solidFill>
                <a:srgbClr val="FFFFFF">
                  <a:lumMod val="85000"/>
                </a:srgbClr>
              </a:solidFill>
              <a:latin typeface="MetaPro-Norm" pitchFamily="34" charset="0"/>
              <a:ea typeface="ＭＳ Ｐゴシック" charset="-128"/>
              <a:cs typeface="Verdana"/>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7672" y="3812783"/>
            <a:ext cx="3397428" cy="23091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25"/>
          <p:cNvSpPr>
            <a:spLocks noGrp="1" noChangeArrowheads="1"/>
          </p:cNvSpPr>
          <p:nvPr>
            <p:ph type="ftr" sz="quarter" idx="3"/>
          </p:nvPr>
        </p:nvSpPr>
        <p:spPr bwMode="auto">
          <a:xfrm>
            <a:off x="2862263" y="6581781"/>
            <a:ext cx="3419475" cy="246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lgn="ctr" eaLnBrk="0" hangingPunct="0">
              <a:defRPr sz="1000" b="0" spc="70" baseline="0">
                <a:solidFill>
                  <a:srgbClr val="6E6452"/>
                </a:solidFill>
                <a:latin typeface="Arial Narrow" pitchFamily="34" charset="0"/>
                <a:cs typeface="+mn-cs"/>
              </a:defRPr>
            </a:lvl1pPr>
          </a:lstStyle>
          <a:p>
            <a:pPr>
              <a:defRPr/>
            </a:pPr>
            <a:r>
              <a:rPr lang="de-DE" dirty="0" smtClean="0"/>
              <a:t>Rainer Schellhaas</a:t>
            </a:r>
            <a:endParaRPr lang="de-DE" dirty="0"/>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7475" y="3579331"/>
            <a:ext cx="2755848" cy="29052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Action Button: Forward or Next 10">
            <a:hlinkClick r:id="" action="ppaction://noaction" highlightClick="1"/>
          </p:cNvPr>
          <p:cNvSpPr>
            <a:spLocks noChangeAspect="1"/>
          </p:cNvSpPr>
          <p:nvPr/>
        </p:nvSpPr>
        <p:spPr bwMode="auto">
          <a:xfrm>
            <a:off x="8848725" y="6667501"/>
            <a:ext cx="108000" cy="106892"/>
          </a:xfrm>
          <a:prstGeom prst="actionButtonForwardNex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GB" sz="2200" b="1" smtClean="0">
              <a:solidFill>
                <a:srgbClr val="999999"/>
              </a:solidFill>
              <a:cs typeface="Arial" charset="0"/>
            </a:endParaRPr>
          </a:p>
        </p:txBody>
      </p:sp>
    </p:spTree>
    <p:extLst>
      <p:ext uri="{BB962C8B-B14F-4D97-AF65-F5344CB8AC3E}">
        <p14:creationId xmlns:p14="http://schemas.microsoft.com/office/powerpoint/2010/main" val="31514016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26632">
                                            <p:txEl>
                                              <p:pRg st="0" end="0"/>
                                            </p:txEl>
                                          </p:spTgt>
                                        </p:tgtEl>
                                        <p:attrNameLst>
                                          <p:attrName>style.color</p:attrName>
                                        </p:attrNameLst>
                                      </p:cBhvr>
                                      <p:to>
                                        <a:srgbClr val="464646"/>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500" fill="hold"/>
                                        <p:tgtEl>
                                          <p:spTgt spid="26632">
                                            <p:txEl>
                                              <p:pRg st="1" end="1"/>
                                            </p:txEl>
                                          </p:spTgt>
                                        </p:tgtEl>
                                        <p:attrNameLst>
                                          <p:attrName>style.color</p:attrName>
                                        </p:attrNameLst>
                                      </p:cBhvr>
                                      <p:to>
                                        <a:srgbClr val="464646"/>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nodeType="clickEffect">
                                  <p:stCondLst>
                                    <p:cond delay="0"/>
                                  </p:stCondLst>
                                  <p:childTnLst>
                                    <p:animClr clrSpc="rgb" dir="cw">
                                      <p:cBhvr override="childStyle">
                                        <p:cTn id="14" dur="500" fill="hold"/>
                                        <p:tgtEl>
                                          <p:spTgt spid="26632">
                                            <p:txEl>
                                              <p:pRg st="2" end="2"/>
                                            </p:txEl>
                                          </p:spTgt>
                                        </p:tgtEl>
                                        <p:attrNameLst>
                                          <p:attrName>style.color</p:attrName>
                                        </p:attrNameLst>
                                      </p:cBhvr>
                                      <p:to>
                                        <a:srgbClr val="464646"/>
                                      </p:to>
                                    </p:animClr>
                                  </p:childTnLst>
                                </p:cTn>
                              </p:par>
                              <p:par>
                                <p:cTn id="15" presetID="1"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192" y="2609189"/>
            <a:ext cx="1938528" cy="2741538"/>
          </a:xfrm>
          <a:prstGeom prst="rect">
            <a:avLst/>
          </a:prstGeom>
          <a:ln>
            <a:solidFill>
              <a:schemeClr val="tx1"/>
            </a:solidFill>
          </a:ln>
        </p:spPr>
      </p:pic>
      <p:sp>
        <p:nvSpPr>
          <p:cNvPr id="13314" name="Titel 1"/>
          <p:cNvSpPr>
            <a:spLocks noGrp="1"/>
          </p:cNvSpPr>
          <p:nvPr>
            <p:ph type="title" idx="4294967295"/>
          </p:nvPr>
        </p:nvSpPr>
        <p:spPr>
          <a:xfrm>
            <a:off x="756003" y="972003"/>
            <a:ext cx="7623175" cy="663575"/>
          </a:xfrm>
        </p:spPr>
        <p:txBody>
          <a:bodyPr wrap="none" lIns="0" tIns="0" rIns="0" bIns="0" anchor="b"/>
          <a:lstStyle/>
          <a:p>
            <a:pPr algn="l" eaLnBrk="1" hangingPunct="1"/>
            <a:r>
              <a:rPr lang="en-US" altLang="de-DE" sz="2400" b="1" dirty="0" smtClean="0">
                <a:solidFill>
                  <a:srgbClr val="575756"/>
                </a:solidFill>
                <a:latin typeface="MetaPro-Bold" pitchFamily="34" charset="0"/>
                <a:ea typeface="ＭＳ Ｐゴシック" pitchFamily="34" charset="-128"/>
              </a:rPr>
              <a:t>Determination of particle size distribution in practice </a:t>
            </a:r>
          </a:p>
        </p:txBody>
      </p:sp>
      <p:sp>
        <p:nvSpPr>
          <p:cNvPr id="7" name="Inhaltsplatzhalter 1"/>
          <p:cNvSpPr txBox="1">
            <a:spLocks/>
          </p:cNvSpPr>
          <p:nvPr/>
        </p:nvSpPr>
        <p:spPr>
          <a:xfrm>
            <a:off x="674021" y="1600201"/>
            <a:ext cx="3250704" cy="604664"/>
          </a:xfrm>
          <a:prstGeom prst="rect">
            <a:avLst/>
          </a:prstGeom>
        </p:spPr>
        <p:txBody>
          <a:bodyPr rIns="0">
            <a:normAutofit/>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sz="2000" b="1" dirty="0" smtClean="0">
                <a:solidFill>
                  <a:srgbClr val="575756"/>
                </a:solidFill>
                <a:latin typeface="MetaPro-Norm" pitchFamily="34" charset="0"/>
              </a:rPr>
              <a:t>From the instruction……</a:t>
            </a:r>
          </a:p>
        </p:txBody>
      </p:sp>
      <p:sp>
        <p:nvSpPr>
          <p:cNvPr id="8" name="Inhaltsplatzhalter 1"/>
          <p:cNvSpPr txBox="1">
            <a:spLocks/>
          </p:cNvSpPr>
          <p:nvPr/>
        </p:nvSpPr>
        <p:spPr>
          <a:xfrm>
            <a:off x="5784098" y="1600200"/>
            <a:ext cx="2536740" cy="604664"/>
          </a:xfrm>
          <a:prstGeom prst="rect">
            <a:avLst/>
          </a:prstGeom>
        </p:spPr>
        <p:txBody>
          <a:bodyPr vert="horz" lIns="91440" tIns="45720" rIns="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Courier New" panose="02070309020205020404" pitchFamily="49" charset="0"/>
              <a:buChar char="o"/>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fontAlgn="base">
              <a:spcAft>
                <a:spcPct val="0"/>
              </a:spcAft>
              <a:buFont typeface="Arial" panose="020B0604020202020204" pitchFamily="34" charset="0"/>
              <a:buNone/>
            </a:pPr>
            <a:r>
              <a:rPr lang="en-US" sz="2000" b="1" dirty="0" smtClean="0">
                <a:solidFill>
                  <a:srgbClr val="575756"/>
                </a:solidFill>
                <a:latin typeface="MetaPro-Norm" pitchFamily="34" charset="0"/>
              </a:rPr>
              <a:t>……to the result</a:t>
            </a:r>
          </a:p>
        </p:txBody>
      </p:sp>
      <p:pic>
        <p:nvPicPr>
          <p:cNvPr id="16" name="Grafik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37853" y="2139434"/>
            <a:ext cx="1938528" cy="2741538"/>
          </a:xfrm>
          <a:prstGeom prst="rect">
            <a:avLst/>
          </a:prstGeom>
          <a:ln>
            <a:solidFill>
              <a:schemeClr val="tx1"/>
            </a:solidFill>
          </a:ln>
        </p:spPr>
      </p:pic>
      <p:sp>
        <p:nvSpPr>
          <p:cNvPr id="23" name="Pfeil nach rechts 22"/>
          <p:cNvSpPr/>
          <p:nvPr/>
        </p:nvSpPr>
        <p:spPr>
          <a:xfrm rot="19731517">
            <a:off x="3456834" y="3451550"/>
            <a:ext cx="4023186" cy="252000"/>
          </a:xfrm>
          <a:prstGeom prst="rightArrow">
            <a:avLst>
              <a:gd name="adj1" fmla="val 35010"/>
              <a:gd name="adj2" fmla="val 82479"/>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sz="2200" b="1">
              <a:solidFill>
                <a:srgbClr val="FFFFFF"/>
              </a:solidFill>
            </a:endParaRPr>
          </a:p>
        </p:txBody>
      </p:sp>
      <p:sp>
        <p:nvSpPr>
          <p:cNvPr id="24" name="Pfeil nach rechts 23"/>
          <p:cNvSpPr/>
          <p:nvPr/>
        </p:nvSpPr>
        <p:spPr>
          <a:xfrm rot="20093254">
            <a:off x="3584862" y="4119087"/>
            <a:ext cx="4447048" cy="252000"/>
          </a:xfrm>
          <a:prstGeom prst="rightArrow">
            <a:avLst>
              <a:gd name="adj1" fmla="val 35010"/>
              <a:gd name="adj2" fmla="val 82479"/>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sz="2200" b="1">
              <a:solidFill>
                <a:srgbClr val="FFFFFF"/>
              </a:solidFill>
            </a:endParaRPr>
          </a:p>
        </p:txBody>
      </p:sp>
      <p:sp>
        <p:nvSpPr>
          <p:cNvPr id="15" name="Pfeil nach rechts 14"/>
          <p:cNvSpPr/>
          <p:nvPr/>
        </p:nvSpPr>
        <p:spPr>
          <a:xfrm rot="20086575">
            <a:off x="3550210" y="3576294"/>
            <a:ext cx="4590000" cy="229091"/>
          </a:xfrm>
          <a:prstGeom prst="rightArrow">
            <a:avLst>
              <a:gd name="adj1" fmla="val 35010"/>
              <a:gd name="adj2" fmla="val 82479"/>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sz="2200" b="1">
              <a:solidFill>
                <a:srgbClr val="FFFFFF"/>
              </a:solidFill>
            </a:endParaRPr>
          </a:p>
        </p:txBody>
      </p:sp>
      <p:pic>
        <p:nvPicPr>
          <p:cNvPr id="17" name="Grafik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67777" y="3404291"/>
            <a:ext cx="1940190" cy="2739875"/>
          </a:xfrm>
          <a:prstGeom prst="rect">
            <a:avLst/>
          </a:prstGeom>
          <a:ln>
            <a:solidFill>
              <a:schemeClr val="tx1"/>
            </a:solidFill>
          </a:ln>
        </p:spPr>
      </p:pic>
      <p:sp>
        <p:nvSpPr>
          <p:cNvPr id="20" name="Ellipse 19"/>
          <p:cNvSpPr/>
          <p:nvPr/>
        </p:nvSpPr>
        <p:spPr>
          <a:xfrm>
            <a:off x="1143194" y="3727391"/>
            <a:ext cx="2598369" cy="23071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sz="2200" b="1">
              <a:solidFill>
                <a:srgbClr val="FFFFFF"/>
              </a:solidFill>
            </a:endParaRPr>
          </a:p>
        </p:txBody>
      </p:sp>
      <p:sp>
        <p:nvSpPr>
          <p:cNvPr id="14" name="Action Button: Forward or Next 13">
            <a:hlinkClick r:id="" action="ppaction://noaction" highlightClick="1"/>
          </p:cNvPr>
          <p:cNvSpPr>
            <a:spLocks noChangeAspect="1"/>
          </p:cNvSpPr>
          <p:nvPr/>
        </p:nvSpPr>
        <p:spPr bwMode="auto">
          <a:xfrm>
            <a:off x="8848725" y="6667501"/>
            <a:ext cx="108000" cy="106892"/>
          </a:xfrm>
          <a:prstGeom prst="actionButtonForwardNex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GB" sz="2200" b="1" smtClean="0">
              <a:solidFill>
                <a:srgbClr val="999999"/>
              </a:solidFill>
              <a:cs typeface="Arial" charset="0"/>
            </a:endParaRPr>
          </a:p>
        </p:txBody>
      </p:sp>
    </p:spTree>
    <p:extLst>
      <p:ext uri="{BB962C8B-B14F-4D97-AF65-F5344CB8AC3E}">
        <p14:creationId xmlns:p14="http://schemas.microsoft.com/office/powerpoint/2010/main" val="16093571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9"/>
                                        </p:tgtEl>
                                        <p:attrNameLst>
                                          <p:attrName>style.visibility</p:attrName>
                                        </p:attrNameLst>
                                      </p:cBhvr>
                                      <p:to>
                                        <p:strVal val="visible"/>
                                      </p:to>
                                    </p:set>
                                  </p:childTnLst>
                                </p:cTn>
                              </p:par>
                              <p:par>
                                <p:cTn id="10" presetID="1" presetClass="entr" presetSubtype="0" fill="hold" grpId="0" nodeType="withEffect">
                                  <p:stCondLst>
                                    <p:cond delay="1500"/>
                                  </p:stCondLst>
                                  <p:childTnLst>
                                    <p:set>
                                      <p:cBhvr>
                                        <p:cTn id="11" dur="1" fill="hold">
                                          <p:stCondLst>
                                            <p:cond delay="0"/>
                                          </p:stCondLst>
                                        </p:cTn>
                                        <p:tgtEl>
                                          <p:spTgt spid="23"/>
                                        </p:tgtEl>
                                        <p:attrNameLst>
                                          <p:attrName>style.visibility</p:attrName>
                                        </p:attrNameLst>
                                      </p:cBhvr>
                                      <p:to>
                                        <p:strVal val="visible"/>
                                      </p:to>
                                    </p:set>
                                  </p:childTnLst>
                                </p:cTn>
                              </p:par>
                              <p:par>
                                <p:cTn id="12" presetID="1" presetClass="entr" presetSubtype="0" fill="hold" grpId="0" nodeType="withEffect">
                                  <p:stCondLst>
                                    <p:cond delay="1500"/>
                                  </p:stCondLst>
                                  <p:childTnLst>
                                    <p:set>
                                      <p:cBhvr>
                                        <p:cTn id="13" dur="1" fill="hold">
                                          <p:stCondLst>
                                            <p:cond delay="0"/>
                                          </p:stCondLst>
                                        </p:cTn>
                                        <p:tgtEl>
                                          <p:spTgt spid="15"/>
                                        </p:tgtEl>
                                        <p:attrNameLst>
                                          <p:attrName>style.visibility</p:attrName>
                                        </p:attrNameLst>
                                      </p:cBhvr>
                                      <p:to>
                                        <p:strVal val="visible"/>
                                      </p:to>
                                    </p:set>
                                  </p:childTnLst>
                                </p:cTn>
                              </p:par>
                              <p:par>
                                <p:cTn id="14" presetID="10" presetClass="exit" presetSubtype="0" fill="hold" grpId="1" nodeType="withEffect">
                                  <p:stCondLst>
                                    <p:cond delay="0"/>
                                  </p:stCondLst>
                                  <p:childTnLst>
                                    <p:animEffect transition="out" filter="fade">
                                      <p:cBhvr>
                                        <p:cTn id="15" dur="1000"/>
                                        <p:tgtEl>
                                          <p:spTgt spid="23"/>
                                        </p:tgtEl>
                                      </p:cBhvr>
                                    </p:animEffect>
                                    <p:set>
                                      <p:cBhvr>
                                        <p:cTn id="16" dur="1" fill="hold">
                                          <p:stCondLst>
                                            <p:cond delay="999"/>
                                          </p:stCondLst>
                                        </p:cTn>
                                        <p:tgtEl>
                                          <p:spTgt spid="23"/>
                                        </p:tgtEl>
                                        <p:attrNameLst>
                                          <p:attrName>style.visibility</p:attrName>
                                        </p:attrNameLst>
                                      </p:cBhvr>
                                      <p:to>
                                        <p:strVal val="hidden"/>
                                      </p:to>
                                    </p:set>
                                  </p:childTnLst>
                                </p:cTn>
                              </p:par>
                              <p:par>
                                <p:cTn id="17" presetID="10" presetClass="exit" presetSubtype="0" fill="hold" grpId="1" nodeType="withEffect">
                                  <p:stCondLst>
                                    <p:cond delay="0"/>
                                  </p:stCondLst>
                                  <p:childTnLst>
                                    <p:animEffect transition="out" filter="fade">
                                      <p:cBhvr>
                                        <p:cTn id="18" dur="1000"/>
                                        <p:tgtEl>
                                          <p:spTgt spid="15"/>
                                        </p:tgtEl>
                                      </p:cBhvr>
                                    </p:animEffect>
                                    <p:set>
                                      <p:cBhvr>
                                        <p:cTn id="19" dur="1" fill="hold">
                                          <p:stCondLst>
                                            <p:cond delay="999"/>
                                          </p:stCondLst>
                                        </p:cTn>
                                        <p:tgtEl>
                                          <p:spTgt spid="15"/>
                                        </p:tgtEl>
                                        <p:attrNameLst>
                                          <p:attrName>style.visibility</p:attrName>
                                        </p:attrNameLst>
                                      </p:cBhvr>
                                      <p:to>
                                        <p:strVal val="hidden"/>
                                      </p:to>
                                    </p:set>
                                  </p:childTnLst>
                                </p:cTn>
                              </p:par>
                            </p:childTnLst>
                          </p:cTn>
                        </p:par>
                        <p:par>
                          <p:cTn id="20" fill="hold">
                            <p:stCondLst>
                              <p:cond delay="1500"/>
                            </p:stCondLst>
                            <p:childTnLst>
                              <p:par>
                                <p:cTn id="21" presetID="1" presetClass="entr" presetSubtype="0"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par>
                          <p:cTn id="23" fill="hold">
                            <p:stCondLst>
                              <p:cond delay="1500"/>
                            </p:stCondLst>
                            <p:childTnLst>
                              <p:par>
                                <p:cTn id="24" presetID="1" presetClass="entr" presetSubtype="0" fill="hold" grpId="0" nodeType="afterEffect">
                                  <p:stCondLst>
                                    <p:cond delay="500"/>
                                  </p:stCondLst>
                                  <p:childTnLst>
                                    <p:set>
                                      <p:cBhvr>
                                        <p:cTn id="25" dur="1" fill="hold">
                                          <p:stCondLst>
                                            <p:cond delay="0"/>
                                          </p:stCondLst>
                                        </p:cTn>
                                        <p:tgtEl>
                                          <p:spTgt spid="24"/>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4" grpId="0" animBg="1"/>
      <p:bldP spid="15" grpId="0" animBg="1"/>
      <p:bldP spid="15" grpId="1" animBg="1"/>
      <p:bldP spid="20" grpId="0" animBg="1"/>
      <p:bldP spid="14"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pPr>
              <a:defRPr/>
            </a:pPr>
            <a:r>
              <a:rPr lang="de-DE" smtClean="0"/>
              <a:t>Rainer Schellhaas</a:t>
            </a:r>
            <a:endParaRPr lang="de-DE" dirty="0"/>
          </a:p>
        </p:txBody>
      </p:sp>
      <p:pic>
        <p:nvPicPr>
          <p:cNvPr id="4" name="Picture 3"/>
          <p:cNvPicPr>
            <a:picLocks noChangeAspect="1"/>
          </p:cNvPicPr>
          <p:nvPr/>
        </p:nvPicPr>
        <p:blipFill>
          <a:blip r:embed="rId2"/>
          <a:stretch>
            <a:fillRect/>
          </a:stretch>
        </p:blipFill>
        <p:spPr>
          <a:xfrm>
            <a:off x="1665373" y="1152525"/>
            <a:ext cx="3863178" cy="54292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3"/>
          <a:stretch>
            <a:fillRect/>
          </a:stretch>
        </p:blipFill>
        <p:spPr>
          <a:xfrm rot="551520">
            <a:off x="5679359" y="2100265"/>
            <a:ext cx="2490741" cy="35337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Action Button: Forward or Next 5">
            <a:hlinkClick r:id="" action="ppaction://noaction" highlightClick="1"/>
          </p:cNvPr>
          <p:cNvSpPr>
            <a:spLocks noChangeAspect="1"/>
          </p:cNvSpPr>
          <p:nvPr/>
        </p:nvSpPr>
        <p:spPr bwMode="auto">
          <a:xfrm>
            <a:off x="8848725" y="6667501"/>
            <a:ext cx="108000" cy="106892"/>
          </a:xfrm>
          <a:prstGeom prst="actionButtonForwardNex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GB" sz="2200" b="1" smtClean="0">
              <a:solidFill>
                <a:srgbClr val="999999"/>
              </a:solidFill>
              <a:cs typeface="Arial" charset="0"/>
            </a:endParaRPr>
          </a:p>
        </p:txBody>
      </p:sp>
    </p:spTree>
    <p:extLst>
      <p:ext uri="{BB962C8B-B14F-4D97-AF65-F5344CB8AC3E}">
        <p14:creationId xmlns:p14="http://schemas.microsoft.com/office/powerpoint/2010/main" val="33906982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775200" y="2188300"/>
            <a:ext cx="3498350" cy="3971340"/>
          </a:xfrm>
          <a:prstGeom prst="rect">
            <a:avLst/>
          </a:prstGeom>
          <a:noFill/>
        </p:spPr>
        <p:txBody>
          <a:bodyPr vert="horz" lIns="72000" tIns="0" rIns="0" bIns="0" rtlCol="0">
            <a:noAutofit/>
          </a:bodyPr>
          <a:lstStyle/>
          <a:p>
            <a:pPr defTabSz="914400">
              <a:spcAft>
                <a:spcPts val="300"/>
              </a:spcAft>
              <a:buClr>
                <a:srgbClr val="000000"/>
              </a:buClr>
            </a:pPr>
            <a:r>
              <a:rPr lang="en-GB" sz="1200" dirty="0" smtClean="0">
                <a:solidFill>
                  <a:srgbClr val="6E6452"/>
                </a:solidFill>
                <a:cs typeface="Arial" charset="0"/>
              </a:rPr>
              <a:t>As a public-benefit </a:t>
            </a:r>
            <a:r>
              <a:rPr lang="en-GB" sz="1200" dirty="0">
                <a:solidFill>
                  <a:srgbClr val="6E6452"/>
                </a:solidFill>
                <a:cs typeface="Arial" charset="0"/>
              </a:rPr>
              <a:t>federal enterprise service provider with worldwide operations in the field of international cooperation </a:t>
            </a:r>
            <a:r>
              <a:rPr lang="en-GB" sz="1200" dirty="0" smtClean="0">
                <a:solidFill>
                  <a:srgbClr val="6E6452"/>
                </a:solidFill>
                <a:cs typeface="Arial" charset="0"/>
              </a:rPr>
              <a:t>for sustainable </a:t>
            </a:r>
            <a:r>
              <a:rPr lang="en-GB" sz="1200" dirty="0">
                <a:solidFill>
                  <a:srgbClr val="6E6452"/>
                </a:solidFill>
                <a:cs typeface="Arial" charset="0"/>
              </a:rPr>
              <a:t>development, GIZ works together with its partners to develop effective </a:t>
            </a:r>
            <a:r>
              <a:rPr lang="en-GB" sz="1200" dirty="0" smtClean="0">
                <a:solidFill>
                  <a:srgbClr val="6E6452"/>
                </a:solidFill>
                <a:cs typeface="Arial" charset="0"/>
              </a:rPr>
              <a:t>and sustainable solutions.</a:t>
            </a:r>
            <a:endParaRPr lang="de-DE" sz="1200" dirty="0" smtClean="0">
              <a:solidFill>
                <a:srgbClr val="6E6452"/>
              </a:solidFill>
              <a:cs typeface="Arial" charset="0"/>
            </a:endParaRPr>
          </a:p>
          <a:p>
            <a:pPr defTabSz="914400">
              <a:spcAft>
                <a:spcPts val="300"/>
              </a:spcAft>
              <a:buClr>
                <a:srgbClr val="000000"/>
              </a:buClr>
            </a:pPr>
            <a:endParaRPr lang="de-DE" sz="1200" dirty="0">
              <a:solidFill>
                <a:srgbClr val="6E6452"/>
              </a:solidFill>
              <a:cs typeface="Arial" charset="0"/>
            </a:endParaRPr>
          </a:p>
          <a:p>
            <a:pPr defTabSz="914400">
              <a:spcAft>
                <a:spcPts val="300"/>
              </a:spcAft>
              <a:buClr>
                <a:srgbClr val="000000"/>
              </a:buClr>
            </a:pPr>
            <a:r>
              <a:rPr lang="de-DE" sz="1200" dirty="0" smtClean="0">
                <a:solidFill>
                  <a:srgbClr val="6E6452"/>
                </a:solidFill>
                <a:cs typeface="Arial" charset="0"/>
              </a:rPr>
              <a:t>Publisher:</a:t>
            </a:r>
            <a:r>
              <a:rPr lang="de-DE" sz="1200" dirty="0">
                <a:solidFill>
                  <a:srgbClr val="6E6452"/>
                </a:solidFill>
                <a:cs typeface="Arial" charset="0"/>
              </a:rPr>
              <a:t/>
            </a:r>
            <a:br>
              <a:rPr lang="de-DE" sz="1200" dirty="0">
                <a:solidFill>
                  <a:srgbClr val="6E6452"/>
                </a:solidFill>
                <a:cs typeface="Arial" charset="0"/>
              </a:rPr>
            </a:br>
            <a:r>
              <a:rPr lang="de-DE" sz="1200" dirty="0">
                <a:solidFill>
                  <a:srgbClr val="6E6452"/>
                </a:solidFill>
                <a:cs typeface="Arial" charset="0"/>
              </a:rPr>
              <a:t>Deutsche Gesellschaft für</a:t>
            </a:r>
            <a:br>
              <a:rPr lang="de-DE" sz="1200" dirty="0">
                <a:solidFill>
                  <a:srgbClr val="6E6452"/>
                </a:solidFill>
                <a:cs typeface="Arial" charset="0"/>
              </a:rPr>
            </a:br>
            <a:r>
              <a:rPr lang="de-DE" sz="1200" dirty="0">
                <a:solidFill>
                  <a:srgbClr val="6E6452"/>
                </a:solidFill>
                <a:cs typeface="Arial" charset="0"/>
              </a:rPr>
              <a:t>Internationale Zusammenarbeit (GIZ) GmbH</a:t>
            </a:r>
          </a:p>
          <a:p>
            <a:pPr defTabSz="914400">
              <a:spcAft>
                <a:spcPts val="300"/>
              </a:spcAft>
              <a:buClr>
                <a:srgbClr val="000000"/>
              </a:buClr>
            </a:pPr>
            <a:endParaRPr lang="de-DE" sz="1200" dirty="0">
              <a:solidFill>
                <a:srgbClr val="6E6452"/>
              </a:solidFill>
              <a:cs typeface="Arial" charset="0"/>
            </a:endParaRPr>
          </a:p>
          <a:p>
            <a:pPr defTabSz="914400">
              <a:spcAft>
                <a:spcPts val="300"/>
              </a:spcAft>
              <a:buClr>
                <a:srgbClr val="000000"/>
              </a:buClr>
            </a:pPr>
            <a:r>
              <a:rPr lang="de-DE" sz="1200" dirty="0" smtClean="0">
                <a:solidFill>
                  <a:srgbClr val="6E6452"/>
                </a:solidFill>
                <a:cs typeface="Arial" charset="0"/>
              </a:rPr>
              <a:t>Registered Offices: </a:t>
            </a:r>
            <a:r>
              <a:rPr lang="de-DE" sz="1200" dirty="0">
                <a:solidFill>
                  <a:srgbClr val="6E6452"/>
                </a:solidFill>
                <a:cs typeface="Arial" charset="0"/>
              </a:rPr>
              <a:t>Bonn </a:t>
            </a:r>
            <a:r>
              <a:rPr lang="de-DE" sz="1200" dirty="0" err="1" smtClean="0">
                <a:solidFill>
                  <a:srgbClr val="6E6452"/>
                </a:solidFill>
                <a:cs typeface="Arial" charset="0"/>
              </a:rPr>
              <a:t>and</a:t>
            </a:r>
            <a:r>
              <a:rPr lang="de-DE" sz="1200" dirty="0" smtClean="0">
                <a:solidFill>
                  <a:srgbClr val="6E6452"/>
                </a:solidFill>
                <a:cs typeface="Arial" charset="0"/>
              </a:rPr>
              <a:t> </a:t>
            </a:r>
            <a:r>
              <a:rPr lang="de-DE" sz="1200" dirty="0">
                <a:solidFill>
                  <a:srgbClr val="6E6452"/>
                </a:solidFill>
                <a:cs typeface="Arial" charset="0"/>
              </a:rPr>
              <a:t>Eschborn, </a:t>
            </a:r>
            <a:r>
              <a:rPr lang="de-DE" sz="1200" dirty="0" smtClean="0">
                <a:solidFill>
                  <a:srgbClr val="6E6452"/>
                </a:solidFill>
                <a:cs typeface="Arial" charset="0"/>
              </a:rPr>
              <a:t>Germany</a:t>
            </a:r>
            <a:endParaRPr lang="de-DE" sz="1200" dirty="0">
              <a:solidFill>
                <a:srgbClr val="6E6452"/>
              </a:solidFill>
              <a:cs typeface="Arial" charset="0"/>
            </a:endParaRPr>
          </a:p>
          <a:p>
            <a:pPr defTabSz="914400">
              <a:spcAft>
                <a:spcPts val="300"/>
              </a:spcAft>
              <a:buClr>
                <a:srgbClr val="000000"/>
              </a:buClr>
            </a:pPr>
            <a:endParaRPr lang="de-DE" sz="1200" dirty="0">
              <a:solidFill>
                <a:srgbClr val="6E6452"/>
              </a:solidFill>
              <a:cs typeface="Arial" charset="0"/>
            </a:endParaRPr>
          </a:p>
          <a:p>
            <a:pPr defTabSz="914400">
              <a:spcAft>
                <a:spcPts val="300"/>
              </a:spcAft>
              <a:buClr>
                <a:srgbClr val="000000"/>
              </a:buClr>
            </a:pPr>
            <a:r>
              <a:rPr lang="en-GB" sz="1200" dirty="0">
                <a:solidFill>
                  <a:srgbClr val="6E6452"/>
                </a:solidFill>
                <a:cs typeface="Arial" charset="0"/>
              </a:rPr>
              <a:t>DKTI Programme – Development of a Sustainable Bioenergy Market in Serbia</a:t>
            </a:r>
          </a:p>
          <a:p>
            <a:pPr defTabSz="914400">
              <a:spcAft>
                <a:spcPts val="300"/>
              </a:spcAft>
              <a:buClr>
                <a:srgbClr val="000000"/>
              </a:buClr>
            </a:pPr>
            <a:endParaRPr lang="de-DE" sz="1200" dirty="0">
              <a:solidFill>
                <a:srgbClr val="6E6452"/>
              </a:solidFill>
              <a:cs typeface="Arial" charset="0"/>
            </a:endParaRPr>
          </a:p>
          <a:p>
            <a:pPr defTabSz="914400" fontAlgn="base">
              <a:spcBef>
                <a:spcPct val="0"/>
              </a:spcBef>
              <a:spcAft>
                <a:spcPct val="0"/>
              </a:spcAft>
              <a:defRPr/>
            </a:pPr>
            <a:r>
              <a:rPr lang="de-DE" altLang="de-DE" sz="1200" dirty="0">
                <a:solidFill>
                  <a:srgbClr val="6E6452"/>
                </a:solidFill>
                <a:cs typeface="Arial" charset="0"/>
              </a:rPr>
              <a:t>Bože Jankovića 39</a:t>
            </a:r>
          </a:p>
          <a:p>
            <a:pPr defTabSz="914400" fontAlgn="base">
              <a:spcBef>
                <a:spcPct val="0"/>
              </a:spcBef>
              <a:spcAft>
                <a:spcPct val="0"/>
              </a:spcAft>
              <a:defRPr/>
            </a:pPr>
            <a:r>
              <a:rPr lang="de-DE" altLang="de-DE" sz="1200" dirty="0">
                <a:solidFill>
                  <a:srgbClr val="6E6452"/>
                </a:solidFill>
                <a:cs typeface="Arial" charset="0"/>
              </a:rPr>
              <a:t>11000 </a:t>
            </a:r>
            <a:r>
              <a:rPr lang="de-DE" altLang="de-DE" sz="1200" dirty="0" err="1">
                <a:solidFill>
                  <a:srgbClr val="6E6452"/>
                </a:solidFill>
                <a:cs typeface="Arial" charset="0"/>
              </a:rPr>
              <a:t>Belgrade</a:t>
            </a:r>
            <a:endParaRPr lang="de-DE" altLang="de-DE" sz="1200" dirty="0">
              <a:solidFill>
                <a:srgbClr val="6E6452"/>
              </a:solidFill>
              <a:cs typeface="Arial" charset="0"/>
            </a:endParaRPr>
          </a:p>
          <a:p>
            <a:pPr defTabSz="914400" fontAlgn="base">
              <a:spcBef>
                <a:spcPct val="0"/>
              </a:spcBef>
              <a:spcAft>
                <a:spcPct val="0"/>
              </a:spcAft>
              <a:defRPr/>
            </a:pPr>
            <a:r>
              <a:rPr lang="de-DE" altLang="de-DE" sz="1200" dirty="0">
                <a:solidFill>
                  <a:srgbClr val="6E6452"/>
                </a:solidFill>
                <a:cs typeface="Arial" charset="0"/>
              </a:rPr>
              <a:t>Serbia</a:t>
            </a:r>
          </a:p>
          <a:p>
            <a:pPr defTabSz="914400">
              <a:spcAft>
                <a:spcPts val="300"/>
              </a:spcAft>
              <a:buClr>
                <a:srgbClr val="000000"/>
              </a:buClr>
            </a:pPr>
            <a:r>
              <a:rPr lang="de-DE" sz="1200" dirty="0">
                <a:solidFill>
                  <a:srgbClr val="6E6452"/>
                </a:solidFill>
                <a:cs typeface="Arial" charset="0"/>
              </a:rPr>
              <a:t/>
            </a:r>
            <a:br>
              <a:rPr lang="de-DE" sz="1200" dirty="0">
                <a:solidFill>
                  <a:srgbClr val="6E6452"/>
                </a:solidFill>
                <a:cs typeface="Arial" charset="0"/>
              </a:rPr>
            </a:br>
            <a:endParaRPr lang="de-DE" sz="1200" dirty="0">
              <a:solidFill>
                <a:srgbClr val="6E6452"/>
              </a:solidFill>
              <a:cs typeface="Arial" charset="0"/>
            </a:endParaRPr>
          </a:p>
          <a:p>
            <a:pPr defTabSz="914400">
              <a:spcAft>
                <a:spcPts val="300"/>
              </a:spcAft>
              <a:buClr>
                <a:srgbClr val="000000"/>
              </a:buClr>
            </a:pPr>
            <a:endParaRPr lang="de-DE" sz="1200" dirty="0">
              <a:solidFill>
                <a:srgbClr val="6E6452"/>
              </a:solidFill>
              <a:cs typeface="Arial" charset="0"/>
            </a:endParaRPr>
          </a:p>
          <a:p>
            <a:pPr defTabSz="914400">
              <a:spcAft>
                <a:spcPts val="300"/>
              </a:spcAft>
              <a:buClr>
                <a:srgbClr val="000000"/>
              </a:buClr>
            </a:pPr>
            <a:endParaRPr lang="de-DE" sz="1200" dirty="0">
              <a:solidFill>
                <a:srgbClr val="6E6452"/>
              </a:solidFill>
              <a:cs typeface="Arial" charset="0"/>
            </a:endParaRPr>
          </a:p>
          <a:p>
            <a:pPr defTabSz="914400">
              <a:spcAft>
                <a:spcPts val="300"/>
              </a:spcAft>
              <a:buClr>
                <a:srgbClr val="000000"/>
              </a:buClr>
            </a:pPr>
            <a:endParaRPr lang="de-DE" sz="1200" dirty="0">
              <a:solidFill>
                <a:srgbClr val="6E6452"/>
              </a:solidFill>
              <a:cs typeface="Arial" charset="0"/>
            </a:endParaRPr>
          </a:p>
          <a:p>
            <a:pPr defTabSz="914400">
              <a:spcAft>
                <a:spcPts val="300"/>
              </a:spcAft>
              <a:buClr>
                <a:srgbClr val="000000"/>
              </a:buClr>
            </a:pPr>
            <a:endParaRPr lang="de-DE" sz="1200" dirty="0">
              <a:solidFill>
                <a:srgbClr val="6E6452"/>
              </a:solidFill>
              <a:cs typeface="Arial" charset="0"/>
            </a:endParaRPr>
          </a:p>
          <a:p>
            <a:pPr defTabSz="914400">
              <a:spcAft>
                <a:spcPts val="300"/>
              </a:spcAft>
              <a:buClr>
                <a:srgbClr val="000000"/>
              </a:buClr>
            </a:pPr>
            <a:endParaRPr lang="de-DE" sz="1200" dirty="0">
              <a:solidFill>
                <a:srgbClr val="6E6452"/>
              </a:solidFill>
              <a:cs typeface="Arial" charset="0"/>
            </a:endParaRPr>
          </a:p>
          <a:p>
            <a:pPr defTabSz="914400">
              <a:spcAft>
                <a:spcPts val="300"/>
              </a:spcAft>
              <a:buClr>
                <a:srgbClr val="000000"/>
              </a:buClr>
            </a:pPr>
            <a:endParaRPr lang="de-DE" sz="1200" dirty="0">
              <a:solidFill>
                <a:srgbClr val="6E6452"/>
              </a:solidFill>
              <a:cs typeface="Arial" charset="0"/>
            </a:endParaRPr>
          </a:p>
          <a:p>
            <a:pPr defTabSz="914400">
              <a:spcAft>
                <a:spcPts val="300"/>
              </a:spcAft>
              <a:buClr>
                <a:srgbClr val="000000"/>
              </a:buClr>
            </a:pPr>
            <a:endParaRPr lang="de-DE" sz="1200" dirty="0">
              <a:solidFill>
                <a:srgbClr val="6E6452"/>
              </a:solidFill>
              <a:cs typeface="Arial" charset="0"/>
            </a:endParaRPr>
          </a:p>
          <a:p>
            <a:pPr defTabSz="914400">
              <a:spcAft>
                <a:spcPts val="300"/>
              </a:spcAft>
              <a:buClr>
                <a:srgbClr val="000000"/>
              </a:buClr>
            </a:pPr>
            <a:endParaRPr lang="de-DE" sz="1200" dirty="0">
              <a:solidFill>
                <a:srgbClr val="6E6452"/>
              </a:solidFill>
              <a:cs typeface="Arial" charset="0"/>
            </a:endParaRPr>
          </a:p>
        </p:txBody>
      </p:sp>
      <p:sp>
        <p:nvSpPr>
          <p:cNvPr id="10" name="Content Placeholder 2"/>
          <p:cNvSpPr txBox="1">
            <a:spLocks/>
          </p:cNvSpPr>
          <p:nvPr/>
        </p:nvSpPr>
        <p:spPr>
          <a:xfrm>
            <a:off x="4845550" y="2197100"/>
            <a:ext cx="2574000" cy="1733750"/>
          </a:xfrm>
          <a:prstGeom prst="rect">
            <a:avLst/>
          </a:prstGeom>
          <a:noFill/>
        </p:spPr>
        <p:txBody>
          <a:bodyPr vert="horz" lIns="72000" tIns="0" rIns="0" bIns="0" rtlCol="0">
            <a:noAutofit/>
          </a:bodyPr>
          <a:lstStyle/>
          <a:p>
            <a:pPr defTabSz="914400">
              <a:spcAft>
                <a:spcPts val="300"/>
              </a:spcAft>
              <a:buClr>
                <a:srgbClr val="000000"/>
              </a:buClr>
            </a:pPr>
            <a:r>
              <a:rPr lang="de-DE" sz="1200" b="1" dirty="0" smtClean="0">
                <a:solidFill>
                  <a:srgbClr val="6E6452"/>
                </a:solidFill>
                <a:cs typeface="Arial" charset="0"/>
              </a:rPr>
              <a:t>Rainer Schellhaas</a:t>
            </a:r>
          </a:p>
          <a:p>
            <a:pPr defTabSz="914400">
              <a:spcAft>
                <a:spcPts val="300"/>
              </a:spcAft>
              <a:buClr>
                <a:srgbClr val="000000"/>
              </a:buClr>
            </a:pPr>
            <a:r>
              <a:rPr lang="en-GB" sz="1200" dirty="0" smtClean="0">
                <a:solidFill>
                  <a:srgbClr val="6E6452"/>
                </a:solidFill>
                <a:cs typeface="Arial" charset="0"/>
              </a:rPr>
              <a:t>Component </a:t>
            </a:r>
            <a:r>
              <a:rPr lang="en-GB" sz="1200" dirty="0">
                <a:solidFill>
                  <a:srgbClr val="6E6452"/>
                </a:solidFill>
                <a:cs typeface="Arial" charset="0"/>
              </a:rPr>
              <a:t>Leader Biomass Supply</a:t>
            </a:r>
          </a:p>
          <a:p>
            <a:pPr defTabSz="914400">
              <a:spcAft>
                <a:spcPts val="300"/>
              </a:spcAft>
              <a:buClr>
                <a:srgbClr val="000000"/>
              </a:buClr>
            </a:pPr>
            <a:endParaRPr lang="de-DE" sz="1200" dirty="0" smtClean="0">
              <a:solidFill>
                <a:srgbClr val="6E6452"/>
              </a:solidFill>
              <a:cs typeface="Arial" charset="0"/>
            </a:endParaRPr>
          </a:p>
          <a:p>
            <a:pPr defTabSz="914400">
              <a:spcAft>
                <a:spcPts val="300"/>
              </a:spcAft>
              <a:buClr>
                <a:srgbClr val="000000"/>
              </a:buClr>
            </a:pPr>
            <a:r>
              <a:rPr lang="de-DE" sz="1200" dirty="0" smtClean="0">
                <a:solidFill>
                  <a:srgbClr val="6E6452"/>
                </a:solidFill>
                <a:cs typeface="Arial" charset="0"/>
                <a:hlinkClick r:id="rId3"/>
              </a:rPr>
              <a:t>rainer.schellhaas@giz.de</a:t>
            </a:r>
            <a:endParaRPr lang="de-DE" sz="1200" dirty="0">
              <a:solidFill>
                <a:srgbClr val="6E6452"/>
              </a:solidFill>
              <a:cs typeface="Arial" charset="0"/>
            </a:endParaRPr>
          </a:p>
          <a:p>
            <a:pPr defTabSz="914400">
              <a:spcAft>
                <a:spcPts val="300"/>
              </a:spcAft>
              <a:buClr>
                <a:srgbClr val="000000"/>
              </a:buClr>
            </a:pPr>
            <a:r>
              <a:rPr lang="de-DE" sz="1200" dirty="0" smtClean="0">
                <a:solidFill>
                  <a:srgbClr val="6E6452"/>
                </a:solidFill>
                <a:cs typeface="Arial" charset="0"/>
                <a:hlinkClick r:id="rId4"/>
              </a:rPr>
              <a:t>www.bioenergy-serbia.rs</a:t>
            </a:r>
            <a:r>
              <a:rPr lang="de-DE" sz="1200" dirty="0" smtClean="0">
                <a:solidFill>
                  <a:srgbClr val="6E6452"/>
                </a:solidFill>
                <a:cs typeface="Arial" charset="0"/>
              </a:rPr>
              <a:t> </a:t>
            </a:r>
            <a:endParaRPr lang="de-DE" sz="1200" dirty="0">
              <a:solidFill>
                <a:srgbClr val="6E6452"/>
              </a:solidFill>
              <a:cs typeface="Arial" charset="0"/>
            </a:endParaRPr>
          </a:p>
        </p:txBody>
      </p:sp>
      <p:sp>
        <p:nvSpPr>
          <p:cNvPr id="12" name="Textfeld 21"/>
          <p:cNvSpPr txBox="1">
            <a:spLocks noChangeArrowheads="1"/>
          </p:cNvSpPr>
          <p:nvPr/>
        </p:nvSpPr>
        <p:spPr bwMode="auto">
          <a:xfrm>
            <a:off x="4794250" y="3890963"/>
            <a:ext cx="165368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defTabSz="914400" fontAlgn="base">
              <a:spcBef>
                <a:spcPct val="0"/>
              </a:spcBef>
              <a:spcAft>
                <a:spcPct val="0"/>
              </a:spcAft>
            </a:pPr>
            <a:r>
              <a:rPr lang="en-GB" sz="800" b="0" dirty="0">
                <a:solidFill>
                  <a:srgbClr val="6E6452">
                    <a:lumMod val="75000"/>
                  </a:srgbClr>
                </a:solidFill>
              </a:rPr>
              <a:t>In </a:t>
            </a:r>
            <a:r>
              <a:rPr lang="en-GB" sz="800" b="0" dirty="0" smtClean="0">
                <a:solidFill>
                  <a:srgbClr val="6E6452">
                    <a:lumMod val="75000"/>
                  </a:srgbClr>
                </a:solidFill>
              </a:rPr>
              <a:t>Cooperation with</a:t>
            </a:r>
            <a:endParaRPr lang="en-GB" sz="800" b="0" dirty="0">
              <a:solidFill>
                <a:srgbClr val="6E6452">
                  <a:lumMod val="75000"/>
                </a:srgbClr>
              </a:solidFill>
            </a:endParaRPr>
          </a:p>
        </p:txBody>
      </p:sp>
      <p:pic>
        <p:nvPicPr>
          <p:cNvPr id="1026" name="Picture 2" descr="http://www.bioenergy-serbia.rs/images/partners/Logo-ministarstva-poljoprivred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45550" y="4173976"/>
            <a:ext cx="2381250" cy="7715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bioenergy-serbia.rs/images/partners/mining.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45550" y="5013064"/>
            <a:ext cx="1905000" cy="781051"/>
          </a:xfrm>
          <a:prstGeom prst="rect">
            <a:avLst/>
          </a:prstGeom>
          <a:noFill/>
          <a:extLst>
            <a:ext uri="{909E8E84-426E-40DD-AFC4-6F175D3DCCD1}">
              <a14:hiddenFill xmlns:a14="http://schemas.microsoft.com/office/drawing/2010/main">
                <a:solidFill>
                  <a:srgbClr val="FFFFFF"/>
                </a:solidFill>
              </a14:hiddenFill>
            </a:ext>
          </a:extLst>
        </p:spPr>
      </p:pic>
      <p:sp>
        <p:nvSpPr>
          <p:cNvPr id="16" name="Action Button: Forward or Next 15">
            <a:hlinkClick r:id="" action="ppaction://noaction" highlightClick="1"/>
          </p:cNvPr>
          <p:cNvSpPr>
            <a:spLocks noChangeAspect="1"/>
          </p:cNvSpPr>
          <p:nvPr/>
        </p:nvSpPr>
        <p:spPr bwMode="auto">
          <a:xfrm>
            <a:off x="8848725" y="6667501"/>
            <a:ext cx="108000" cy="106892"/>
          </a:xfrm>
          <a:prstGeom prst="actionButtonForwardNex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GB" sz="2200" b="1" smtClean="0">
              <a:solidFill>
                <a:srgbClr val="999999"/>
              </a:solidFill>
              <a:cs typeface="Arial" charset="0"/>
            </a:endParaRPr>
          </a:p>
        </p:txBody>
      </p:sp>
    </p:spTree>
    <p:extLst>
      <p:ext uri="{BB962C8B-B14F-4D97-AF65-F5344CB8AC3E}">
        <p14:creationId xmlns:p14="http://schemas.microsoft.com/office/powerpoint/2010/main" val="2988413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txBox="1">
            <a:spLocks noChangeArrowheads="1"/>
          </p:cNvSpPr>
          <p:nvPr/>
        </p:nvSpPr>
        <p:spPr bwMode="auto">
          <a:xfrm>
            <a:off x="299049" y="1788128"/>
            <a:ext cx="8678174" cy="134437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a:solidFill>
                  <a:srgbClr val="6E6452"/>
                </a:solidFill>
                <a:latin typeface="+mj-lt"/>
                <a:ea typeface="+mj-ea"/>
                <a:cs typeface="+mj-cs"/>
              </a:defRPr>
            </a:lvl1pPr>
            <a:lvl2pPr algn="l" rtl="0" eaLnBrk="1" fontAlgn="base" hangingPunct="1">
              <a:spcBef>
                <a:spcPct val="0"/>
              </a:spcBef>
              <a:spcAft>
                <a:spcPct val="0"/>
              </a:spcAft>
              <a:defRPr sz="3600">
                <a:solidFill>
                  <a:schemeClr val="tx1"/>
                </a:solidFill>
                <a:latin typeface="Arial" charset="0"/>
              </a:defRPr>
            </a:lvl2pPr>
            <a:lvl3pPr algn="l" rtl="0" eaLnBrk="1" fontAlgn="base" hangingPunct="1">
              <a:spcBef>
                <a:spcPct val="0"/>
              </a:spcBef>
              <a:spcAft>
                <a:spcPct val="0"/>
              </a:spcAft>
              <a:defRPr sz="3600">
                <a:solidFill>
                  <a:schemeClr val="tx1"/>
                </a:solidFill>
                <a:latin typeface="Arial" charset="0"/>
              </a:defRPr>
            </a:lvl3pPr>
            <a:lvl4pPr algn="l" rtl="0" eaLnBrk="1" fontAlgn="base" hangingPunct="1">
              <a:spcBef>
                <a:spcPct val="0"/>
              </a:spcBef>
              <a:spcAft>
                <a:spcPct val="0"/>
              </a:spcAft>
              <a:defRPr sz="3600">
                <a:solidFill>
                  <a:schemeClr val="tx1"/>
                </a:solidFill>
                <a:latin typeface="Arial" charset="0"/>
              </a:defRPr>
            </a:lvl4pPr>
            <a:lvl5pPr algn="l" rtl="0" eaLnBrk="1" fontAlgn="base" hangingPunct="1">
              <a:spcBef>
                <a:spcPct val="0"/>
              </a:spcBef>
              <a:spcAft>
                <a:spcPct val="0"/>
              </a:spcAft>
              <a:defRPr sz="3600">
                <a:solidFill>
                  <a:schemeClr val="tx1"/>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pPr algn="ctr" defTabSz="914400"/>
            <a:r>
              <a:rPr lang="sr-Latn-RS" altLang="de-DE" sz="2600" kern="0" dirty="0" smtClean="0">
                <a:solidFill>
                  <a:srgbClr val="C00000"/>
                </a:solidFill>
              </a:rPr>
              <a:t>GIZ </a:t>
            </a:r>
            <a:r>
              <a:rPr lang="en-GB" altLang="de-DE" sz="2600" kern="0" dirty="0" smtClean="0">
                <a:solidFill>
                  <a:srgbClr val="C00000"/>
                </a:solidFill>
              </a:rPr>
              <a:t>DKTI </a:t>
            </a:r>
            <a:r>
              <a:rPr lang="sr-Latn-RS" altLang="de-DE" sz="2600" kern="0" dirty="0" smtClean="0">
                <a:solidFill>
                  <a:srgbClr val="C00000"/>
                </a:solidFill>
              </a:rPr>
              <a:t>Razvoj održivog tržišta bioenergije u Srbiji</a:t>
            </a:r>
          </a:p>
          <a:p>
            <a:pPr algn="ctr" defTabSz="914400"/>
            <a:r>
              <a:rPr lang="de-DE" altLang="de-DE" sz="2600" kern="0" dirty="0" err="1" smtClean="0">
                <a:solidFill>
                  <a:srgbClr val="000000"/>
                </a:solidFill>
              </a:rPr>
              <a:t>Mogu</a:t>
            </a:r>
            <a:r>
              <a:rPr lang="sr-Latn-RS" altLang="de-DE" sz="2600" kern="0" dirty="0" smtClean="0">
                <a:solidFill>
                  <a:srgbClr val="000000"/>
                </a:solidFill>
              </a:rPr>
              <a:t>ćnosti za </a:t>
            </a:r>
            <a:r>
              <a:rPr lang="sr-Latn-RS" altLang="de-DE" sz="2600" kern="0" dirty="0">
                <a:solidFill>
                  <a:srgbClr val="000000"/>
                </a:solidFill>
              </a:rPr>
              <a:t>realizaciju projekata u oblasti </a:t>
            </a:r>
            <a:r>
              <a:rPr lang="sr-Latn-RS" altLang="de-DE" sz="2600" kern="0" dirty="0" smtClean="0">
                <a:solidFill>
                  <a:srgbClr val="000000"/>
                </a:solidFill>
              </a:rPr>
              <a:t>bioenergije</a:t>
            </a:r>
            <a:endParaRPr lang="en-BZ" altLang="de-DE" sz="2600" kern="0" dirty="0">
              <a:solidFill>
                <a:srgbClr val="000000"/>
              </a:solidFill>
            </a:endParaRPr>
          </a:p>
        </p:txBody>
      </p:sp>
      <p:sp>
        <p:nvSpPr>
          <p:cNvPr id="7" name="Rectangle 1"/>
          <p:cNvSpPr>
            <a:spLocks noChangeArrowheads="1"/>
          </p:cNvSpPr>
          <p:nvPr/>
        </p:nvSpPr>
        <p:spPr bwMode="auto">
          <a:xfrm>
            <a:off x="1220788" y="5367338"/>
            <a:ext cx="6877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400"/>
              </a:spcBef>
              <a:spcAft>
                <a:spcPts val="800"/>
              </a:spcAft>
              <a:buClr>
                <a:srgbClr val="C80F0F"/>
              </a:buClr>
              <a:buFont typeface="Arial" panose="020B0604020202020204" pitchFamily="34" charset="0"/>
              <a:buChar char="•"/>
              <a:defRPr>
                <a:solidFill>
                  <a:srgbClr val="6E6452"/>
                </a:solidFill>
                <a:latin typeface="Arial" panose="020B0604020202020204" pitchFamily="34" charset="0"/>
                <a:ea typeface="MS PGothic" panose="020B0600070205080204" pitchFamily="34" charset="-128"/>
              </a:defRPr>
            </a:lvl1pPr>
            <a:lvl2pPr marL="742950" indent="-285750">
              <a:spcBef>
                <a:spcPts val="400"/>
              </a:spcBef>
              <a:spcAft>
                <a:spcPts val="800"/>
              </a:spcAft>
              <a:buClr>
                <a:srgbClr val="6E6452"/>
              </a:buClr>
              <a:buFont typeface="Arial" panose="020B0604020202020204" pitchFamily="34" charset="0"/>
              <a:buChar char="•"/>
              <a:defRPr>
                <a:solidFill>
                  <a:srgbClr val="6E6452"/>
                </a:solidFill>
                <a:latin typeface="Arial" panose="020B0604020202020204" pitchFamily="34" charset="0"/>
                <a:ea typeface="MS PGothic" panose="020B0600070205080204" pitchFamily="34" charset="-128"/>
              </a:defRPr>
            </a:lvl2pPr>
            <a:lvl3pPr marL="1143000" indent="-228600">
              <a:spcBef>
                <a:spcPts val="400"/>
              </a:spcBef>
              <a:spcAft>
                <a:spcPts val="800"/>
              </a:spcAft>
              <a:buClr>
                <a:srgbClr val="6E6452"/>
              </a:buClr>
              <a:buFont typeface="Arial" panose="020B0604020202020204" pitchFamily="34" charset="0"/>
              <a:buChar char="•"/>
              <a:defRPr>
                <a:solidFill>
                  <a:srgbClr val="6E6452"/>
                </a:solidFill>
                <a:latin typeface="Arial" panose="020B0604020202020204" pitchFamily="34" charset="0"/>
                <a:ea typeface="MS PGothic" panose="020B0600070205080204" pitchFamily="34" charset="-128"/>
              </a:defRPr>
            </a:lvl3pPr>
            <a:lvl4pPr marL="1600200" indent="-228600">
              <a:spcBef>
                <a:spcPts val="400"/>
              </a:spcBef>
              <a:spcAft>
                <a:spcPts val="800"/>
              </a:spcAft>
              <a:buClr>
                <a:srgbClr val="6E6452"/>
              </a:buClr>
              <a:buFont typeface="Arial" panose="020B0604020202020204" pitchFamily="34" charset="0"/>
              <a:buChar char="•"/>
              <a:defRPr>
                <a:solidFill>
                  <a:srgbClr val="6E6452"/>
                </a:solidFill>
                <a:latin typeface="Arial" panose="020B0604020202020204" pitchFamily="34" charset="0"/>
                <a:ea typeface="MS PGothic" panose="020B0600070205080204" pitchFamily="34" charset="-128"/>
              </a:defRPr>
            </a:lvl4pPr>
            <a:lvl5pPr marL="2057400" indent="-228600">
              <a:spcBef>
                <a:spcPts val="400"/>
              </a:spcBef>
              <a:spcAft>
                <a:spcPts val="800"/>
              </a:spcAft>
              <a:buClr>
                <a:srgbClr val="6E6452"/>
              </a:buClr>
              <a:buFont typeface="Arial" panose="020B0604020202020204" pitchFamily="34" charset="0"/>
              <a:buChar char="•"/>
              <a:defRPr>
                <a:solidFill>
                  <a:srgbClr val="6E6452"/>
                </a:solidFill>
                <a:latin typeface="Arial" panose="020B0604020202020204" pitchFamily="34" charset="0"/>
                <a:ea typeface="MS PGothic" panose="020B0600070205080204" pitchFamily="34" charset="-128"/>
              </a:defRPr>
            </a:lvl5pPr>
            <a:lvl6pPr marL="2514600" indent="-228600" eaLnBrk="0" fontAlgn="base" hangingPunct="0">
              <a:spcBef>
                <a:spcPts val="400"/>
              </a:spcBef>
              <a:spcAft>
                <a:spcPts val="800"/>
              </a:spcAft>
              <a:buClr>
                <a:srgbClr val="6E6452"/>
              </a:buClr>
              <a:buFont typeface="Arial" panose="020B0604020202020204" pitchFamily="34" charset="0"/>
              <a:buChar char="•"/>
              <a:defRPr>
                <a:solidFill>
                  <a:srgbClr val="6E6452"/>
                </a:solidFill>
                <a:latin typeface="Arial" panose="020B0604020202020204" pitchFamily="34" charset="0"/>
                <a:ea typeface="MS PGothic" panose="020B0600070205080204" pitchFamily="34" charset="-128"/>
              </a:defRPr>
            </a:lvl6pPr>
            <a:lvl7pPr marL="2971800" indent="-228600" eaLnBrk="0" fontAlgn="base" hangingPunct="0">
              <a:spcBef>
                <a:spcPts val="400"/>
              </a:spcBef>
              <a:spcAft>
                <a:spcPts val="800"/>
              </a:spcAft>
              <a:buClr>
                <a:srgbClr val="6E6452"/>
              </a:buClr>
              <a:buFont typeface="Arial" panose="020B0604020202020204" pitchFamily="34" charset="0"/>
              <a:buChar char="•"/>
              <a:defRPr>
                <a:solidFill>
                  <a:srgbClr val="6E6452"/>
                </a:solidFill>
                <a:latin typeface="Arial" panose="020B0604020202020204" pitchFamily="34" charset="0"/>
                <a:ea typeface="MS PGothic" panose="020B0600070205080204" pitchFamily="34" charset="-128"/>
              </a:defRPr>
            </a:lvl7pPr>
            <a:lvl8pPr marL="3429000" indent="-228600" eaLnBrk="0" fontAlgn="base" hangingPunct="0">
              <a:spcBef>
                <a:spcPts val="400"/>
              </a:spcBef>
              <a:spcAft>
                <a:spcPts val="800"/>
              </a:spcAft>
              <a:buClr>
                <a:srgbClr val="6E6452"/>
              </a:buClr>
              <a:buFont typeface="Arial" panose="020B0604020202020204" pitchFamily="34" charset="0"/>
              <a:buChar char="•"/>
              <a:defRPr>
                <a:solidFill>
                  <a:srgbClr val="6E6452"/>
                </a:solidFill>
                <a:latin typeface="Arial" panose="020B0604020202020204" pitchFamily="34" charset="0"/>
                <a:ea typeface="MS PGothic" panose="020B0600070205080204" pitchFamily="34" charset="-128"/>
              </a:defRPr>
            </a:lvl8pPr>
            <a:lvl9pPr marL="3886200" indent="-228600" eaLnBrk="0" fontAlgn="base" hangingPunct="0">
              <a:spcBef>
                <a:spcPts val="400"/>
              </a:spcBef>
              <a:spcAft>
                <a:spcPts val="800"/>
              </a:spcAft>
              <a:buClr>
                <a:srgbClr val="6E6452"/>
              </a:buClr>
              <a:buFont typeface="Arial" panose="020B0604020202020204" pitchFamily="34" charset="0"/>
              <a:buChar char="•"/>
              <a:defRPr>
                <a:solidFill>
                  <a:srgbClr val="6E6452"/>
                </a:solidFill>
                <a:latin typeface="Arial" panose="020B0604020202020204" pitchFamily="34" charset="0"/>
                <a:ea typeface="MS PGothic" panose="020B0600070205080204" pitchFamily="34" charset="-128"/>
              </a:defRPr>
            </a:lvl9pPr>
          </a:lstStyle>
          <a:p>
            <a:pPr algn="ctr" defTabSz="914400" fontAlgn="base">
              <a:spcBef>
                <a:spcPct val="0"/>
              </a:spcBef>
              <a:spcAft>
                <a:spcPct val="0"/>
              </a:spcAft>
              <a:buClrTx/>
              <a:buFontTx/>
              <a:buNone/>
            </a:pPr>
            <a:r>
              <a:rPr lang="sr-Latn-RS" altLang="de-DE" sz="2400" dirty="0" smtClean="0">
                <a:solidFill>
                  <a:srgbClr val="000000"/>
                </a:solidFill>
              </a:rPr>
              <a:t>Nemačka klimatsko-tehnološka inicijativa </a:t>
            </a:r>
            <a:r>
              <a:rPr lang="en-BZ" altLang="de-DE" sz="2400" dirty="0" smtClean="0">
                <a:solidFill>
                  <a:srgbClr val="000000"/>
                </a:solidFill>
              </a:rPr>
              <a:t>(DKTI</a:t>
            </a:r>
            <a:r>
              <a:rPr lang="en-BZ" altLang="de-DE" sz="2400" dirty="0">
                <a:solidFill>
                  <a:srgbClr val="000000"/>
                </a:solidFill>
              </a:rPr>
              <a:t>)</a:t>
            </a:r>
            <a:endParaRPr lang="en-US" altLang="de-DE" sz="2400" dirty="0">
              <a:solidFill>
                <a:srgbClr val="000000"/>
              </a:solidFill>
            </a:endParaRPr>
          </a:p>
        </p:txBody>
      </p:sp>
      <p:pic>
        <p:nvPicPr>
          <p:cNvPr id="8" name="Grafik 3" descr="Biogasanlage aus Internet.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86450" y="3459163"/>
            <a:ext cx="27368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rafik 5" descr="Holz und Traktor_klein.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68663" y="3448050"/>
            <a:ext cx="2473325" cy="185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rafik 6" descr="Schornstein_cropped.bmp"/>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9113" y="3459163"/>
            <a:ext cx="2600325" cy="182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6"/>
          <p:cNvSpPr txBox="1">
            <a:spLocks noChangeArrowheads="1"/>
          </p:cNvSpPr>
          <p:nvPr/>
        </p:nvSpPr>
        <p:spPr bwMode="auto">
          <a:xfrm>
            <a:off x="617537" y="1318158"/>
            <a:ext cx="7775575" cy="619125"/>
          </a:xfrm>
          <a:prstGeom prst="rect">
            <a:avLst/>
          </a:prstGeom>
          <a:noFill/>
          <a:ln>
            <a:noFill/>
          </a:ln>
          <a:extLst/>
        </p:spPr>
        <p:txBody>
          <a:bodyPr/>
          <a:lstStyle>
            <a:lvl1pPr algn="l" rtl="0" eaLnBrk="0" fontAlgn="base" hangingPunct="0">
              <a:spcBef>
                <a:spcPct val="0"/>
              </a:spcBef>
              <a:spcAft>
                <a:spcPct val="0"/>
              </a:spcAft>
              <a:defRPr sz="2400">
                <a:solidFill>
                  <a:srgbClr val="6E6452"/>
                </a:solidFill>
                <a:latin typeface="+mj-lt"/>
                <a:ea typeface="+mj-ea"/>
                <a:cs typeface="+mj-cs"/>
              </a:defRPr>
            </a:lvl1pPr>
            <a:lvl2pPr algn="l" rtl="0" eaLnBrk="0" fontAlgn="base" hangingPunct="0">
              <a:spcBef>
                <a:spcPct val="0"/>
              </a:spcBef>
              <a:spcAft>
                <a:spcPct val="0"/>
              </a:spcAft>
              <a:defRPr sz="2400">
                <a:solidFill>
                  <a:srgbClr val="6E6452"/>
                </a:solidFill>
                <a:latin typeface="Arial" charset="0"/>
              </a:defRPr>
            </a:lvl2pPr>
            <a:lvl3pPr algn="l" rtl="0" eaLnBrk="0" fontAlgn="base" hangingPunct="0">
              <a:spcBef>
                <a:spcPct val="0"/>
              </a:spcBef>
              <a:spcAft>
                <a:spcPct val="0"/>
              </a:spcAft>
              <a:defRPr sz="2400">
                <a:solidFill>
                  <a:srgbClr val="6E6452"/>
                </a:solidFill>
                <a:latin typeface="Arial" charset="0"/>
              </a:defRPr>
            </a:lvl3pPr>
            <a:lvl4pPr algn="l" rtl="0" eaLnBrk="0" fontAlgn="base" hangingPunct="0">
              <a:spcBef>
                <a:spcPct val="0"/>
              </a:spcBef>
              <a:spcAft>
                <a:spcPct val="0"/>
              </a:spcAft>
              <a:defRPr sz="2400">
                <a:solidFill>
                  <a:srgbClr val="6E6452"/>
                </a:solidFill>
                <a:latin typeface="Arial" charset="0"/>
              </a:defRPr>
            </a:lvl4pPr>
            <a:lvl5pPr algn="l" rtl="0" eaLnBrk="0" fontAlgn="base" hangingPunct="0">
              <a:spcBef>
                <a:spcPct val="0"/>
              </a:spcBef>
              <a:spcAft>
                <a:spcPct val="0"/>
              </a:spcAft>
              <a:defRPr sz="2400">
                <a:solidFill>
                  <a:srgbClr val="6E6452"/>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pPr algn="ctr" defTabSz="914400" eaLnBrk="1" hangingPunct="1">
              <a:defRPr/>
            </a:pPr>
            <a:endParaRPr lang="en-BZ" altLang="en-US" sz="1600" kern="0" dirty="0" smtClean="0">
              <a:solidFill>
                <a:srgbClr val="000000"/>
              </a:solidFill>
            </a:endParaRPr>
          </a:p>
        </p:txBody>
      </p:sp>
      <p:sp>
        <p:nvSpPr>
          <p:cNvPr id="15" name="Date Placeholder 1"/>
          <p:cNvSpPr>
            <a:spLocks noGrp="1"/>
          </p:cNvSpPr>
          <p:nvPr>
            <p:ph type="dt" sz="half" idx="4294967295"/>
          </p:nvPr>
        </p:nvSpPr>
        <p:spPr>
          <a:xfrm>
            <a:off x="588740" y="6590396"/>
            <a:ext cx="1295400" cy="246063"/>
          </a:xfrm>
          <a:prstGeom prst="rect">
            <a:avLst/>
          </a:prstGeom>
        </p:spPr>
        <p:txBody>
          <a:bodyPr/>
          <a:lstStyle/>
          <a:p>
            <a:pPr>
              <a:defRPr/>
            </a:pPr>
            <a:r>
              <a:rPr lang="sr-Latn-RS" b="1" dirty="0" smtClean="0"/>
              <a:t>16.11.2017</a:t>
            </a:r>
            <a:endParaRPr lang="de-DE" b="1" dirty="0"/>
          </a:p>
        </p:txBody>
      </p:sp>
      <p:sp>
        <p:nvSpPr>
          <p:cNvPr id="13" name="Footer Placeholder 2"/>
          <p:cNvSpPr>
            <a:spLocks noGrp="1"/>
          </p:cNvSpPr>
          <p:nvPr>
            <p:ph type="ftr" sz="quarter" idx="10"/>
          </p:nvPr>
        </p:nvSpPr>
        <p:spPr>
          <a:xfrm>
            <a:off x="1910281" y="6581001"/>
            <a:ext cx="5748951" cy="246221"/>
          </a:xfrm>
        </p:spPr>
        <p:txBody>
          <a:bodyPr/>
          <a:lstStyle/>
          <a:p>
            <a:r>
              <a:rPr lang="de-DE" dirty="0" smtClean="0"/>
              <a:t>Projec</a:t>
            </a:r>
            <a:r>
              <a:rPr lang="sr-Latn-RS" dirty="0" smtClean="0"/>
              <a:t>t</a:t>
            </a:r>
            <a:r>
              <a:rPr lang="de-DE" dirty="0" smtClean="0"/>
              <a:t> development – Milica Vukadinovi</a:t>
            </a:r>
            <a:r>
              <a:rPr lang="sr-Latn-RS" dirty="0" smtClean="0"/>
              <a:t>ć</a:t>
            </a:r>
            <a:r>
              <a:rPr lang="de-DE" dirty="0" smtClean="0"/>
              <a:t>, Ivana Radulovi</a:t>
            </a:r>
            <a:r>
              <a:rPr lang="sr-Latn-RS" dirty="0" smtClean="0"/>
              <a:t>ć</a:t>
            </a:r>
            <a:r>
              <a:rPr lang="de-DE" dirty="0" smtClean="0"/>
              <a:t>, Marijana Nikoli</a:t>
            </a:r>
            <a:r>
              <a:rPr lang="sr-Latn-RS" dirty="0" smtClean="0"/>
              <a:t>ć</a:t>
            </a:r>
            <a:endParaRPr lang="de-DE" dirty="0"/>
          </a:p>
        </p:txBody>
      </p:sp>
    </p:spTree>
    <p:extLst>
      <p:ext uri="{BB962C8B-B14F-4D97-AF65-F5344CB8AC3E}">
        <p14:creationId xmlns:p14="http://schemas.microsoft.com/office/powerpoint/2010/main" val="1992163"/>
      </p:ext>
    </p:extLst>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RS" sz="2600" b="1" dirty="0" smtClean="0"/>
              <a:t>Struktura prezentacije</a:t>
            </a:r>
            <a:endParaRPr lang="en-US" sz="2600" b="1" dirty="0"/>
          </a:p>
        </p:txBody>
      </p:sp>
      <p:sp>
        <p:nvSpPr>
          <p:cNvPr id="4" name="Content Placeholder 3"/>
          <p:cNvSpPr>
            <a:spLocks noGrp="1"/>
          </p:cNvSpPr>
          <p:nvPr>
            <p:ph idx="1"/>
          </p:nvPr>
        </p:nvSpPr>
        <p:spPr>
          <a:xfrm>
            <a:off x="679155" y="2188118"/>
            <a:ext cx="7776000" cy="3816000"/>
          </a:xfrm>
        </p:spPr>
        <p:txBody>
          <a:bodyPr/>
          <a:lstStyle/>
          <a:p>
            <a:pPr marL="457200" indent="-457200">
              <a:buFont typeface="+mj-lt"/>
              <a:buAutoNum type="arabicPeriod"/>
            </a:pPr>
            <a:r>
              <a:rPr lang="sr-Latn-RS" sz="2200" dirty="0" smtClean="0">
                <a:solidFill>
                  <a:srgbClr val="C00000"/>
                </a:solidFill>
              </a:rPr>
              <a:t>Infrastruktura za razvoj projekata u oblasti bioenergije</a:t>
            </a:r>
          </a:p>
          <a:p>
            <a:pPr marL="457200" indent="-457200">
              <a:buFont typeface="+mj-lt"/>
              <a:buAutoNum type="arabicPeriod"/>
            </a:pPr>
            <a:r>
              <a:rPr lang="sr-Latn-RS" sz="2200" dirty="0" smtClean="0">
                <a:solidFill>
                  <a:schemeClr val="tx2"/>
                </a:solidFill>
              </a:rPr>
              <a:t>PPP – ESCO model isporuke toplotne energije</a:t>
            </a:r>
          </a:p>
          <a:p>
            <a:pPr marL="457200" indent="-457200">
              <a:buFont typeface="+mj-lt"/>
              <a:buAutoNum type="arabicPeriod"/>
            </a:pPr>
            <a:r>
              <a:rPr lang="sr-Latn-RS" sz="2200" dirty="0" smtClean="0">
                <a:solidFill>
                  <a:schemeClr val="tx2"/>
                </a:solidFill>
              </a:rPr>
              <a:t>Razvijeni održivi koncepti biogas projekata</a:t>
            </a:r>
          </a:p>
          <a:p>
            <a:pPr marL="457200" indent="-457200">
              <a:buFont typeface="+mj-lt"/>
              <a:buAutoNum type="arabicPeriod"/>
            </a:pPr>
            <a:r>
              <a:rPr lang="sr-Latn-RS" sz="2200" dirty="0">
                <a:solidFill>
                  <a:schemeClr val="tx2"/>
                </a:solidFill>
              </a:rPr>
              <a:t>Razvoj održivog koncepta energetske zadruge</a:t>
            </a:r>
            <a:endParaRPr lang="de-DE" sz="2200" dirty="0">
              <a:solidFill>
                <a:schemeClr val="tx2"/>
              </a:solidFill>
            </a:endParaRPr>
          </a:p>
          <a:p>
            <a:endParaRPr lang="de-DE" sz="2200" dirty="0" smtClean="0">
              <a:solidFill>
                <a:schemeClr val="tx2"/>
              </a:solidFill>
            </a:endParaRPr>
          </a:p>
          <a:p>
            <a:endParaRPr lang="en-US" sz="2200" dirty="0"/>
          </a:p>
        </p:txBody>
      </p:sp>
      <p:sp>
        <p:nvSpPr>
          <p:cNvPr id="6" name="Textfeld 5"/>
          <p:cNvSpPr txBox="1"/>
          <p:nvPr/>
        </p:nvSpPr>
        <p:spPr>
          <a:xfrm>
            <a:off x="7419434" y="314102"/>
            <a:ext cx="1369095" cy="215444"/>
          </a:xfrm>
          <a:prstGeom prst="rect">
            <a:avLst/>
          </a:prstGeom>
          <a:noFill/>
        </p:spPr>
        <p:txBody>
          <a:bodyPr wrap="square" rtlCol="0">
            <a:spAutoFit/>
          </a:bodyPr>
          <a:lstStyle/>
          <a:p>
            <a:pPr defTabSz="914400" eaLnBrk="0" fontAlgn="base" hangingPunct="0">
              <a:spcBef>
                <a:spcPct val="0"/>
              </a:spcBef>
              <a:spcAft>
                <a:spcPct val="0"/>
              </a:spcAft>
            </a:pPr>
            <a:r>
              <a:rPr lang="sr-Latn-RS" sz="800" dirty="0" smtClean="0">
                <a:solidFill>
                  <a:srgbClr val="000000"/>
                </a:solidFill>
              </a:rPr>
              <a:t>Implemented by:</a:t>
            </a:r>
            <a:endParaRPr lang="de-DE" sz="800" dirty="0">
              <a:solidFill>
                <a:srgbClr val="000000"/>
              </a:solidFill>
              <a:cs typeface="Arial" pitchFamily="34" charset="0"/>
            </a:endParaRPr>
          </a:p>
        </p:txBody>
      </p:sp>
      <p:sp>
        <p:nvSpPr>
          <p:cNvPr id="9" name="Footer Placeholder 2"/>
          <p:cNvSpPr txBox="1">
            <a:spLocks/>
          </p:cNvSpPr>
          <p:nvPr/>
        </p:nvSpPr>
        <p:spPr bwMode="auto">
          <a:xfrm>
            <a:off x="1779292" y="6561547"/>
            <a:ext cx="5748951"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defPPr>
              <a:defRPr lang="de-DE"/>
            </a:defPPr>
            <a:lvl1pPr algn="ctr" rtl="0" eaLnBrk="0" fontAlgn="base" hangingPunct="0">
              <a:spcBef>
                <a:spcPct val="0"/>
              </a:spcBef>
              <a:spcAft>
                <a:spcPct val="0"/>
              </a:spcAft>
              <a:defRPr sz="1000" b="1" kern="1200" spc="70" baseline="0">
                <a:solidFill>
                  <a:srgbClr val="6E6452"/>
                </a:solidFill>
                <a:latin typeface="Arial Narrow" pitchFamily="34" charset="0"/>
                <a:ea typeface="+mn-ea"/>
                <a:cs typeface="+mn-cs"/>
              </a:defRPr>
            </a:lvl1pPr>
            <a:lvl2pPr marL="457200" algn="l" rtl="0" eaLnBrk="0" fontAlgn="base" hangingPunct="0">
              <a:spcBef>
                <a:spcPct val="0"/>
              </a:spcBef>
              <a:spcAft>
                <a:spcPct val="0"/>
              </a:spcAft>
              <a:defRPr sz="2200" b="1" kern="1200">
                <a:solidFill>
                  <a:srgbClr val="999999"/>
                </a:solidFill>
                <a:latin typeface="Arial" charset="0"/>
                <a:ea typeface="+mn-ea"/>
                <a:cs typeface="+mn-cs"/>
              </a:defRPr>
            </a:lvl2pPr>
            <a:lvl3pPr marL="914400" algn="l" rtl="0" eaLnBrk="0" fontAlgn="base" hangingPunct="0">
              <a:spcBef>
                <a:spcPct val="0"/>
              </a:spcBef>
              <a:spcAft>
                <a:spcPct val="0"/>
              </a:spcAft>
              <a:defRPr sz="2200" b="1" kern="1200">
                <a:solidFill>
                  <a:srgbClr val="999999"/>
                </a:solidFill>
                <a:latin typeface="Arial" charset="0"/>
                <a:ea typeface="+mn-ea"/>
                <a:cs typeface="+mn-cs"/>
              </a:defRPr>
            </a:lvl3pPr>
            <a:lvl4pPr marL="1371600" algn="l" rtl="0" eaLnBrk="0" fontAlgn="base" hangingPunct="0">
              <a:spcBef>
                <a:spcPct val="0"/>
              </a:spcBef>
              <a:spcAft>
                <a:spcPct val="0"/>
              </a:spcAft>
              <a:defRPr sz="2200" b="1" kern="1200">
                <a:solidFill>
                  <a:srgbClr val="999999"/>
                </a:solidFill>
                <a:latin typeface="Arial" charset="0"/>
                <a:ea typeface="+mn-ea"/>
                <a:cs typeface="+mn-cs"/>
              </a:defRPr>
            </a:lvl4pPr>
            <a:lvl5pPr marL="1828800" algn="l" rtl="0" eaLnBrk="0" fontAlgn="base" hangingPunct="0">
              <a:spcBef>
                <a:spcPct val="0"/>
              </a:spcBef>
              <a:spcAft>
                <a:spcPct val="0"/>
              </a:spcAft>
              <a:defRPr sz="2200" b="1" kern="1200">
                <a:solidFill>
                  <a:srgbClr val="999999"/>
                </a:solidFill>
                <a:latin typeface="Arial" charset="0"/>
                <a:ea typeface="+mn-ea"/>
                <a:cs typeface="+mn-cs"/>
              </a:defRPr>
            </a:lvl5pPr>
            <a:lvl6pPr marL="2286000" algn="l" defTabSz="914400" rtl="0" eaLnBrk="1" latinLnBrk="0" hangingPunct="1">
              <a:defRPr sz="2200" b="1" kern="1200">
                <a:solidFill>
                  <a:srgbClr val="999999"/>
                </a:solidFill>
                <a:latin typeface="Arial" charset="0"/>
                <a:ea typeface="+mn-ea"/>
                <a:cs typeface="+mn-cs"/>
              </a:defRPr>
            </a:lvl6pPr>
            <a:lvl7pPr marL="2743200" algn="l" defTabSz="914400" rtl="0" eaLnBrk="1" latinLnBrk="0" hangingPunct="1">
              <a:defRPr sz="2200" b="1" kern="1200">
                <a:solidFill>
                  <a:srgbClr val="999999"/>
                </a:solidFill>
                <a:latin typeface="Arial" charset="0"/>
                <a:ea typeface="+mn-ea"/>
                <a:cs typeface="+mn-cs"/>
              </a:defRPr>
            </a:lvl7pPr>
            <a:lvl8pPr marL="3200400" algn="l" defTabSz="914400" rtl="0" eaLnBrk="1" latinLnBrk="0" hangingPunct="1">
              <a:defRPr sz="2200" b="1" kern="1200">
                <a:solidFill>
                  <a:srgbClr val="999999"/>
                </a:solidFill>
                <a:latin typeface="Arial" charset="0"/>
                <a:ea typeface="+mn-ea"/>
                <a:cs typeface="+mn-cs"/>
              </a:defRPr>
            </a:lvl8pPr>
            <a:lvl9pPr marL="3657600" algn="l" defTabSz="914400" rtl="0" eaLnBrk="1" latinLnBrk="0" hangingPunct="1">
              <a:defRPr sz="2200" b="1" kern="1200">
                <a:solidFill>
                  <a:srgbClr val="999999"/>
                </a:solidFill>
                <a:latin typeface="Arial" charset="0"/>
                <a:ea typeface="+mn-ea"/>
                <a:cs typeface="+mn-cs"/>
              </a:defRPr>
            </a:lvl9pPr>
          </a:lstStyle>
          <a:p>
            <a:pPr defTabSz="914400"/>
            <a:r>
              <a:rPr lang="de-DE" smtClean="0"/>
              <a:t>Projec</a:t>
            </a:r>
            <a:r>
              <a:rPr lang="sr-Latn-RS" smtClean="0"/>
              <a:t>t</a:t>
            </a:r>
            <a:r>
              <a:rPr lang="de-DE" smtClean="0"/>
              <a:t> development – Milica Vukadinovi</a:t>
            </a:r>
            <a:r>
              <a:rPr lang="sr-Latn-RS" smtClean="0"/>
              <a:t>ć</a:t>
            </a:r>
            <a:r>
              <a:rPr lang="de-DE" smtClean="0"/>
              <a:t>, Ivana Radulovi</a:t>
            </a:r>
            <a:r>
              <a:rPr lang="sr-Latn-RS" smtClean="0"/>
              <a:t>ć</a:t>
            </a:r>
            <a:r>
              <a:rPr lang="de-DE" smtClean="0"/>
              <a:t>, Marijana Nikoli</a:t>
            </a:r>
            <a:r>
              <a:rPr lang="sr-Latn-RS" smtClean="0"/>
              <a:t>ć</a:t>
            </a:r>
            <a:endParaRPr lang="de-DE" dirty="0"/>
          </a:p>
        </p:txBody>
      </p:sp>
      <p:sp>
        <p:nvSpPr>
          <p:cNvPr id="7" name="Date Placeholder 1"/>
          <p:cNvSpPr>
            <a:spLocks noGrp="1"/>
          </p:cNvSpPr>
          <p:nvPr>
            <p:ph type="dt" sz="half" idx="4294967295"/>
          </p:nvPr>
        </p:nvSpPr>
        <p:spPr>
          <a:xfrm>
            <a:off x="588740" y="6590396"/>
            <a:ext cx="1295400" cy="246063"/>
          </a:xfrm>
          <a:prstGeom prst="rect">
            <a:avLst/>
          </a:prstGeom>
        </p:spPr>
        <p:txBody>
          <a:bodyPr/>
          <a:lstStyle/>
          <a:p>
            <a:pPr>
              <a:defRPr/>
            </a:pPr>
            <a:r>
              <a:rPr lang="sr-Latn-RS" b="1" dirty="0" smtClean="0"/>
              <a:t>16.11.2017</a:t>
            </a:r>
            <a:endParaRPr lang="de-DE" b="1" dirty="0"/>
          </a:p>
        </p:txBody>
      </p:sp>
    </p:spTree>
    <p:extLst>
      <p:ext uri="{BB962C8B-B14F-4D97-AF65-F5344CB8AC3E}">
        <p14:creationId xmlns:p14="http://schemas.microsoft.com/office/powerpoint/2010/main" val="381856510"/>
      </p:ext>
    </p:extLst>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4598"/>
            <a:ext cx="2155825" cy="1219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4" name="Title 1"/>
          <p:cNvSpPr>
            <a:spLocks noGrp="1"/>
          </p:cNvSpPr>
          <p:nvPr>
            <p:ph type="title"/>
          </p:nvPr>
        </p:nvSpPr>
        <p:spPr>
          <a:xfrm>
            <a:off x="5751" y="1047780"/>
            <a:ext cx="8892054" cy="617928"/>
          </a:xfrm>
        </p:spPr>
        <p:txBody>
          <a:bodyPr/>
          <a:lstStyle/>
          <a:p>
            <a:pPr algn="ctr" eaLnBrk="1" hangingPunct="1"/>
            <a:r>
              <a:rPr lang="sr-Latn-RS" altLang="en-US" sz="2600" b="1" dirty="0" smtClean="0"/>
              <a:t>GIZ Program - Bioenergija</a:t>
            </a:r>
            <a:endParaRPr lang="de-DE" altLang="en-US" sz="2600" b="1" dirty="0" smtClean="0"/>
          </a:p>
        </p:txBody>
      </p:sp>
      <p:sp>
        <p:nvSpPr>
          <p:cNvPr id="13315" name="Content Placeholder 2"/>
          <p:cNvSpPr>
            <a:spLocks noGrp="1"/>
          </p:cNvSpPr>
          <p:nvPr>
            <p:ph idx="1"/>
          </p:nvPr>
        </p:nvSpPr>
        <p:spPr>
          <a:xfrm>
            <a:off x="328515" y="1665708"/>
            <a:ext cx="8347874" cy="3858079"/>
          </a:xfrm>
        </p:spPr>
        <p:txBody>
          <a:bodyPr/>
          <a:lstStyle/>
          <a:p>
            <a:pPr marL="0" indent="-457200" eaLnBrk="1" hangingPunct="1">
              <a:spcBef>
                <a:spcPct val="0"/>
              </a:spcBef>
              <a:spcAft>
                <a:spcPts val="0"/>
              </a:spcAft>
              <a:buFont typeface="Arial" panose="020B0604020202020204" pitchFamily="34" charset="0"/>
              <a:buNone/>
              <a:tabLst>
                <a:tab pos="2159000" algn="l"/>
              </a:tabLst>
            </a:pPr>
            <a:r>
              <a:rPr lang="sr-Latn-RS" altLang="en-US" sz="1700" b="1" dirty="0" smtClean="0">
                <a:solidFill>
                  <a:srgbClr val="C00000"/>
                </a:solidFill>
              </a:rPr>
              <a:t>Cilj programa:	</a:t>
            </a:r>
            <a:r>
              <a:rPr lang="sr-Latn-RS" altLang="en-US" sz="1700" dirty="0" smtClean="0"/>
              <a:t>Uspostavljeno funkcionisanje tržišta bioenergije</a:t>
            </a:r>
          </a:p>
          <a:p>
            <a:pPr marL="0" indent="-457200" eaLnBrk="1" hangingPunct="1">
              <a:spcBef>
                <a:spcPct val="0"/>
              </a:spcBef>
              <a:spcAft>
                <a:spcPts val="0"/>
              </a:spcAft>
              <a:buFont typeface="Arial" panose="020B0604020202020204" pitchFamily="34" charset="0"/>
              <a:buNone/>
              <a:tabLst>
                <a:tab pos="2159000" algn="l"/>
              </a:tabLst>
            </a:pPr>
            <a:endParaRPr lang="sr-Latn-RS" altLang="en-US" sz="1700" b="1" dirty="0" smtClean="0">
              <a:solidFill>
                <a:srgbClr val="C00000"/>
              </a:solidFill>
            </a:endParaRPr>
          </a:p>
          <a:p>
            <a:pPr marL="0" indent="-457200" eaLnBrk="1" hangingPunct="1">
              <a:spcBef>
                <a:spcPct val="0"/>
              </a:spcBef>
              <a:spcAft>
                <a:spcPts val="0"/>
              </a:spcAft>
              <a:buFont typeface="Arial" panose="020B0604020202020204" pitchFamily="34" charset="0"/>
              <a:buNone/>
              <a:tabLst>
                <a:tab pos="2159000" algn="l"/>
              </a:tabLst>
            </a:pPr>
            <a:r>
              <a:rPr lang="sr-Latn-RS" altLang="en-US" sz="1700" b="1" dirty="0" smtClean="0">
                <a:solidFill>
                  <a:srgbClr val="C00000"/>
                </a:solidFill>
              </a:rPr>
              <a:t>Izvor sredstava: 	</a:t>
            </a:r>
            <a:r>
              <a:rPr lang="sr-Latn-RS" altLang="en-US" sz="1700" dirty="0" smtClean="0"/>
              <a:t>Nemačko savezno Ministarstvo za      	  	   	međunarodnu saradnju i razvoj (BMZ) </a:t>
            </a:r>
          </a:p>
          <a:p>
            <a:pPr marL="0" indent="-457200" eaLnBrk="1" hangingPunct="1">
              <a:spcBef>
                <a:spcPct val="0"/>
              </a:spcBef>
              <a:spcAft>
                <a:spcPts val="0"/>
              </a:spcAft>
              <a:buFont typeface="Arial" panose="020B0604020202020204" pitchFamily="34" charset="0"/>
              <a:buNone/>
              <a:tabLst>
                <a:tab pos="2159000" algn="l"/>
              </a:tabLst>
            </a:pPr>
            <a:endParaRPr lang="sr-Latn-RS" altLang="en-US" sz="1700" dirty="0" smtClean="0"/>
          </a:p>
          <a:p>
            <a:pPr marL="0" indent="0" eaLnBrk="1" hangingPunct="1">
              <a:spcBef>
                <a:spcPct val="0"/>
              </a:spcBef>
              <a:spcAft>
                <a:spcPts val="0"/>
              </a:spcAft>
              <a:buFont typeface="Arial" panose="020B0604020202020204" pitchFamily="34" charset="0"/>
              <a:buNone/>
              <a:tabLst>
                <a:tab pos="2159000" algn="l"/>
              </a:tabLst>
            </a:pPr>
            <a:r>
              <a:rPr lang="sr-Latn-RS" altLang="en-US" sz="1700" b="1" dirty="0" smtClean="0">
                <a:solidFill>
                  <a:srgbClr val="C00000"/>
                </a:solidFill>
              </a:rPr>
              <a:t>Implementacija:</a:t>
            </a:r>
            <a:r>
              <a:rPr lang="sr-Latn-RS" altLang="en-US" sz="1700" dirty="0" smtClean="0">
                <a:solidFill>
                  <a:srgbClr val="C00000"/>
                </a:solidFill>
              </a:rPr>
              <a:t>	</a:t>
            </a:r>
            <a:r>
              <a:rPr lang="sr-Latn-RS" altLang="en-US" sz="1700" dirty="0" smtClean="0"/>
              <a:t>GIZ (tehnički deo saradnje) i KfW-a (finansijski deo saradnje)</a:t>
            </a:r>
          </a:p>
          <a:p>
            <a:pPr marL="0" indent="0" eaLnBrk="1" hangingPunct="1">
              <a:spcBef>
                <a:spcPct val="0"/>
              </a:spcBef>
              <a:spcAft>
                <a:spcPts val="0"/>
              </a:spcAft>
              <a:buFont typeface="Arial" panose="020B0604020202020204" pitchFamily="34" charset="0"/>
              <a:buNone/>
              <a:tabLst>
                <a:tab pos="2159000" algn="l"/>
              </a:tabLst>
            </a:pPr>
            <a:endParaRPr lang="sr-Latn-RS" altLang="en-US" sz="1700" dirty="0" smtClean="0"/>
          </a:p>
          <a:p>
            <a:pPr marL="0" indent="0" eaLnBrk="1" hangingPunct="1">
              <a:spcBef>
                <a:spcPct val="0"/>
              </a:spcBef>
              <a:spcAft>
                <a:spcPts val="0"/>
              </a:spcAft>
              <a:buFont typeface="Wingdings" panose="05000000000000000000" pitchFamily="2" charset="2"/>
              <a:buNone/>
              <a:tabLst>
                <a:tab pos="2159000" algn="l"/>
              </a:tabLst>
            </a:pPr>
            <a:r>
              <a:rPr lang="sr-Latn-RS" altLang="en-US" sz="1700" b="1" dirty="0" smtClean="0">
                <a:solidFill>
                  <a:srgbClr val="C00000"/>
                </a:solidFill>
              </a:rPr>
              <a:t>Trajanje:</a:t>
            </a:r>
            <a:r>
              <a:rPr lang="sr-Latn-RS" altLang="en-US" sz="1700" dirty="0" smtClean="0">
                <a:solidFill>
                  <a:srgbClr val="C00000"/>
                </a:solidFill>
              </a:rPr>
              <a:t> 	</a:t>
            </a:r>
            <a:r>
              <a:rPr lang="sr-Latn-RS" altLang="en-US" sz="1700" dirty="0" smtClean="0"/>
              <a:t>2013 – 2017 / naredna faza do kraja 2020. godine</a:t>
            </a:r>
          </a:p>
          <a:p>
            <a:pPr marL="0" indent="0" eaLnBrk="1" hangingPunct="1">
              <a:spcBef>
                <a:spcPct val="0"/>
              </a:spcBef>
              <a:spcAft>
                <a:spcPts val="0"/>
              </a:spcAft>
              <a:buFont typeface="Wingdings" panose="05000000000000000000" pitchFamily="2" charset="2"/>
              <a:buNone/>
              <a:tabLst>
                <a:tab pos="2159000" algn="l"/>
              </a:tabLst>
            </a:pPr>
            <a:endParaRPr lang="sr-Latn-RS" altLang="en-US" sz="1700" dirty="0" smtClean="0"/>
          </a:p>
          <a:p>
            <a:pPr marL="0" indent="0" eaLnBrk="1" hangingPunct="1">
              <a:spcAft>
                <a:spcPts val="0"/>
              </a:spcAft>
              <a:buFont typeface="Arial" panose="020B0604020202020204" pitchFamily="34" charset="0"/>
              <a:buNone/>
              <a:tabLst>
                <a:tab pos="2159000" algn="l"/>
              </a:tabLst>
            </a:pPr>
            <a:r>
              <a:rPr lang="sr-Latn-RS" altLang="en-US" sz="1700" b="1" dirty="0" smtClean="0">
                <a:solidFill>
                  <a:srgbClr val="C00000"/>
                </a:solidFill>
              </a:rPr>
              <a:t>Politički partneri:</a:t>
            </a:r>
            <a:r>
              <a:rPr lang="sr-Latn-RS" altLang="en-US" sz="1700" dirty="0" smtClean="0">
                <a:solidFill>
                  <a:srgbClr val="C00000"/>
                </a:solidFill>
              </a:rPr>
              <a:t>	</a:t>
            </a:r>
            <a:r>
              <a:rPr lang="sr-Latn-RS" altLang="en-US" sz="1700" dirty="0" smtClean="0">
                <a:solidFill>
                  <a:schemeClr val="bg1">
                    <a:lumMod val="50000"/>
                  </a:schemeClr>
                </a:solidFill>
              </a:rPr>
              <a:t>Kancelarija za upravljanje javnim ulaganjima</a:t>
            </a:r>
          </a:p>
          <a:p>
            <a:pPr marL="0" indent="0" eaLnBrk="1" hangingPunct="1">
              <a:spcAft>
                <a:spcPts val="0"/>
              </a:spcAft>
              <a:buFont typeface="Arial" panose="020B0604020202020204" pitchFamily="34" charset="0"/>
              <a:buNone/>
              <a:tabLst>
                <a:tab pos="2159000" algn="l"/>
              </a:tabLst>
            </a:pPr>
            <a:r>
              <a:rPr lang="sr-Latn-RS" altLang="en-US" sz="1700" dirty="0">
                <a:solidFill>
                  <a:srgbClr val="C00000"/>
                </a:solidFill>
              </a:rPr>
              <a:t>	</a:t>
            </a:r>
            <a:r>
              <a:rPr lang="sr-Latn-RS" altLang="en-US" sz="1700" dirty="0" smtClean="0">
                <a:solidFill>
                  <a:schemeClr val="bg1">
                    <a:lumMod val="50000"/>
                  </a:schemeClr>
                </a:solidFill>
              </a:rPr>
              <a:t>Ministarstvo</a:t>
            </a:r>
            <a:r>
              <a:rPr lang="sr-Latn-RS" altLang="en-US" sz="1700" dirty="0" smtClean="0">
                <a:solidFill>
                  <a:srgbClr val="C00000"/>
                </a:solidFill>
              </a:rPr>
              <a:t> </a:t>
            </a:r>
            <a:r>
              <a:rPr lang="sr-Latn-RS" altLang="en-US" sz="1700" dirty="0" smtClean="0"/>
              <a:t>zaštite životne sredine </a:t>
            </a:r>
          </a:p>
          <a:p>
            <a:pPr marL="0" indent="0" eaLnBrk="1" hangingPunct="1">
              <a:spcAft>
                <a:spcPts val="0"/>
              </a:spcAft>
              <a:buFont typeface="Arial" panose="020B0604020202020204" pitchFamily="34" charset="0"/>
              <a:buNone/>
              <a:tabLst>
                <a:tab pos="2159000" algn="l"/>
              </a:tabLst>
            </a:pPr>
            <a:r>
              <a:rPr lang="sr-Latn-RS" altLang="en-US" sz="1700" dirty="0" smtClean="0"/>
              <a:t>	Ministarstvo rudarstva i energetike</a:t>
            </a:r>
            <a:endParaRPr lang="de-DE" altLang="en-US" sz="1700" dirty="0" smtClean="0"/>
          </a:p>
          <a:p>
            <a:pPr marL="0" indent="0">
              <a:spcAft>
                <a:spcPts val="0"/>
              </a:spcAft>
              <a:buNone/>
              <a:tabLst>
                <a:tab pos="2159000" algn="l"/>
              </a:tabLst>
            </a:pPr>
            <a:r>
              <a:rPr lang="de-DE" altLang="en-US" sz="1700" dirty="0"/>
              <a:t>	</a:t>
            </a:r>
            <a:r>
              <a:rPr lang="de-DE" altLang="en-US" sz="1700" dirty="0" err="1" smtClean="0"/>
              <a:t>Ministarstvo</a:t>
            </a:r>
            <a:r>
              <a:rPr lang="de-DE" altLang="en-US" sz="1700" dirty="0" smtClean="0"/>
              <a:t> </a:t>
            </a:r>
            <a:r>
              <a:rPr lang="de-DE" altLang="en-US" sz="1700" dirty="0" err="1" smtClean="0"/>
              <a:t>poljoprivrede</a:t>
            </a:r>
            <a:r>
              <a:rPr lang="de-DE" altLang="en-US" sz="1700" dirty="0" smtClean="0"/>
              <a:t>, </a:t>
            </a:r>
            <a:r>
              <a:rPr lang="sr-Latn-RS" altLang="en-US" sz="1700" dirty="0" smtClean="0"/>
              <a:t>šumarstva i </a:t>
            </a:r>
            <a:r>
              <a:rPr lang="de-DE" altLang="en-US" sz="1700" dirty="0" err="1" smtClean="0"/>
              <a:t>vodoprivre</a:t>
            </a:r>
            <a:r>
              <a:rPr lang="sr-Latn-RS" altLang="en-US" sz="1700" dirty="0"/>
              <a:t>d</a:t>
            </a:r>
            <a:r>
              <a:rPr lang="de-DE" altLang="en-US" sz="1700" dirty="0" smtClean="0"/>
              <a:t>e </a:t>
            </a:r>
            <a:r>
              <a:rPr lang="sr-Latn-RS" altLang="en-US" sz="1700" dirty="0" smtClean="0"/>
              <a:t>	</a:t>
            </a:r>
          </a:p>
          <a:p>
            <a:pPr marL="0" indent="0" eaLnBrk="1" hangingPunct="1">
              <a:buFont typeface="Wingdings" panose="05000000000000000000" pitchFamily="2" charset="2"/>
              <a:buNone/>
              <a:tabLst>
                <a:tab pos="2159000" algn="l"/>
              </a:tabLst>
            </a:pPr>
            <a:endParaRPr lang="sr-Latn-RS" altLang="en-US" sz="1600" dirty="0" smtClean="0"/>
          </a:p>
          <a:p>
            <a:pPr marL="0" indent="0" eaLnBrk="1" hangingPunct="1">
              <a:buFont typeface="Wingdings" panose="05000000000000000000" pitchFamily="2" charset="2"/>
              <a:buNone/>
              <a:tabLst>
                <a:tab pos="2159000" algn="l"/>
              </a:tabLst>
            </a:pPr>
            <a:endParaRPr lang="sr-Latn-RS" altLang="en-US" sz="1600" dirty="0" smtClean="0"/>
          </a:p>
          <a:p>
            <a:pPr marL="0" indent="0" eaLnBrk="1" hangingPunct="1">
              <a:buFont typeface="Wingdings" panose="05000000000000000000" pitchFamily="2" charset="2"/>
              <a:buNone/>
              <a:tabLst>
                <a:tab pos="2159000" algn="l"/>
              </a:tabLst>
            </a:pPr>
            <a:endParaRPr lang="sr-Latn-RS" altLang="en-US" sz="1600" dirty="0" smtClean="0"/>
          </a:p>
        </p:txBody>
      </p:sp>
      <p:sp>
        <p:nvSpPr>
          <p:cNvPr id="10" name="Textfeld 5"/>
          <p:cNvSpPr txBox="1"/>
          <p:nvPr/>
        </p:nvSpPr>
        <p:spPr>
          <a:xfrm>
            <a:off x="7419434" y="314102"/>
            <a:ext cx="1369095" cy="215444"/>
          </a:xfrm>
          <a:prstGeom prst="rect">
            <a:avLst/>
          </a:prstGeom>
          <a:noFill/>
        </p:spPr>
        <p:txBody>
          <a:bodyPr wrap="square" rtlCol="0">
            <a:spAutoFit/>
          </a:bodyPr>
          <a:lstStyle/>
          <a:p>
            <a:pPr defTabSz="914400" eaLnBrk="0" fontAlgn="base" hangingPunct="0">
              <a:spcBef>
                <a:spcPct val="0"/>
              </a:spcBef>
              <a:spcAft>
                <a:spcPct val="0"/>
              </a:spcAft>
            </a:pPr>
            <a:r>
              <a:rPr lang="sr-Latn-RS" sz="800" dirty="0" smtClean="0">
                <a:solidFill>
                  <a:srgbClr val="000000"/>
                </a:solidFill>
              </a:rPr>
              <a:t>Implemented by:</a:t>
            </a:r>
            <a:endParaRPr lang="de-DE" sz="800" dirty="0">
              <a:solidFill>
                <a:srgbClr val="000000"/>
              </a:solidFill>
              <a:cs typeface="Arial" pitchFamily="34" charset="0"/>
            </a:endParaRPr>
          </a:p>
        </p:txBody>
      </p:sp>
      <p:pic>
        <p:nvPicPr>
          <p:cNvPr id="14" name="Grafik 21" descr="20131210_150333.jpg"/>
          <p:cNvPicPr/>
          <p:nvPr/>
        </p:nvPicPr>
        <p:blipFill>
          <a:blip r:embed="rId4" cstate="print"/>
          <a:stretch>
            <a:fillRect/>
          </a:stretch>
        </p:blipFill>
        <p:spPr>
          <a:xfrm>
            <a:off x="4578799" y="5333029"/>
            <a:ext cx="1931160" cy="1247234"/>
          </a:xfrm>
          <a:prstGeom prst="rect">
            <a:avLst/>
          </a:prstGeom>
        </p:spPr>
      </p:pic>
      <p:sp>
        <p:nvSpPr>
          <p:cNvPr id="15" name="TextBox 11"/>
          <p:cNvSpPr txBox="1">
            <a:spLocks noChangeArrowheads="1"/>
          </p:cNvSpPr>
          <p:nvPr/>
        </p:nvSpPr>
        <p:spPr bwMode="auto">
          <a:xfrm>
            <a:off x="7659232" y="5117585"/>
            <a:ext cx="127298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200" b="1">
                <a:solidFill>
                  <a:srgbClr val="999999"/>
                </a:solidFill>
                <a:latin typeface="Arial" panose="020B0604020202020204" pitchFamily="34" charset="0"/>
                <a:cs typeface="Arial" panose="020B0604020202020204" pitchFamily="34" charset="0"/>
              </a:defRPr>
            </a:lvl1pPr>
            <a:lvl2pPr marL="742950" indent="-285750">
              <a:defRPr sz="2200" b="1">
                <a:solidFill>
                  <a:srgbClr val="999999"/>
                </a:solidFill>
                <a:latin typeface="Arial" panose="020B0604020202020204" pitchFamily="34" charset="0"/>
                <a:cs typeface="Arial" panose="020B0604020202020204" pitchFamily="34" charset="0"/>
              </a:defRPr>
            </a:lvl2pPr>
            <a:lvl3pPr marL="1143000" indent="-228600">
              <a:defRPr sz="2200" b="1">
                <a:solidFill>
                  <a:srgbClr val="999999"/>
                </a:solidFill>
                <a:latin typeface="Arial" panose="020B0604020202020204" pitchFamily="34" charset="0"/>
                <a:cs typeface="Arial" panose="020B0604020202020204" pitchFamily="34" charset="0"/>
              </a:defRPr>
            </a:lvl3pPr>
            <a:lvl4pPr marL="1600200" indent="-228600">
              <a:defRPr sz="2200" b="1">
                <a:solidFill>
                  <a:srgbClr val="999999"/>
                </a:solidFill>
                <a:latin typeface="Arial" panose="020B0604020202020204" pitchFamily="34" charset="0"/>
                <a:cs typeface="Arial" panose="020B0604020202020204" pitchFamily="34" charset="0"/>
              </a:defRPr>
            </a:lvl4pPr>
            <a:lvl5pPr marL="2057400" indent="-228600">
              <a:defRPr sz="2200" b="1">
                <a:solidFill>
                  <a:srgbClr val="99999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rgbClr val="99999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rgbClr val="99999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rgbClr val="99999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rgbClr val="999999"/>
                </a:solidFill>
                <a:latin typeface="Arial" panose="020B0604020202020204" pitchFamily="34" charset="0"/>
                <a:cs typeface="Arial" panose="020B0604020202020204" pitchFamily="34" charset="0"/>
              </a:defRPr>
            </a:lvl9pPr>
          </a:lstStyle>
          <a:p>
            <a:pPr algn="r" defTabSz="914400" eaLnBrk="0" fontAlgn="base" hangingPunct="0">
              <a:spcBef>
                <a:spcPct val="0"/>
              </a:spcBef>
              <a:spcAft>
                <a:spcPct val="0"/>
              </a:spcAft>
            </a:pPr>
            <a:r>
              <a:rPr lang="sr-Latn-RS" altLang="en-US" sz="800" b="0" dirty="0" smtClean="0">
                <a:solidFill>
                  <a:srgbClr val="000000"/>
                </a:solidFill>
              </a:rPr>
              <a:t>Izvor</a:t>
            </a:r>
            <a:r>
              <a:rPr lang="de-DE" altLang="en-US" sz="800" b="0" dirty="0" smtClean="0">
                <a:solidFill>
                  <a:srgbClr val="000000"/>
                </a:solidFill>
              </a:rPr>
              <a:t>: </a:t>
            </a:r>
            <a:r>
              <a:rPr lang="de-DE" altLang="en-US" sz="800" b="0" dirty="0">
                <a:solidFill>
                  <a:srgbClr val="000000"/>
                </a:solidFill>
              </a:rPr>
              <a:t>GIZ, </a:t>
            </a:r>
            <a:r>
              <a:rPr lang="de-DE" altLang="en-US" sz="800" b="0" dirty="0" smtClean="0">
                <a:solidFill>
                  <a:srgbClr val="000000"/>
                </a:solidFill>
              </a:rPr>
              <a:t>2014</a:t>
            </a:r>
            <a:r>
              <a:rPr lang="sr-Latn-RS" altLang="en-US" sz="800" b="0" dirty="0" smtClean="0">
                <a:solidFill>
                  <a:srgbClr val="000000"/>
                </a:solidFill>
              </a:rPr>
              <a:t>-2016</a:t>
            </a:r>
            <a:endParaRPr lang="en-GB" altLang="en-US" sz="800" b="0" dirty="0">
              <a:solidFill>
                <a:srgbClr val="000000"/>
              </a:solidFill>
            </a:endParaRPr>
          </a:p>
        </p:txBody>
      </p:sp>
      <p:sp>
        <p:nvSpPr>
          <p:cNvPr id="17" name="Footer Placeholder 2"/>
          <p:cNvSpPr>
            <a:spLocks noGrp="1"/>
          </p:cNvSpPr>
          <p:nvPr>
            <p:ph type="ftr" sz="quarter" idx="10"/>
          </p:nvPr>
        </p:nvSpPr>
        <p:spPr>
          <a:xfrm>
            <a:off x="1910281" y="6581001"/>
            <a:ext cx="5748951" cy="246221"/>
          </a:xfrm>
        </p:spPr>
        <p:txBody>
          <a:bodyPr/>
          <a:lstStyle/>
          <a:p>
            <a:r>
              <a:rPr lang="de-DE" dirty="0" smtClean="0"/>
              <a:t>Projec</a:t>
            </a:r>
            <a:r>
              <a:rPr lang="sr-Latn-RS" dirty="0" smtClean="0"/>
              <a:t>t</a:t>
            </a:r>
            <a:r>
              <a:rPr lang="de-DE" dirty="0" smtClean="0"/>
              <a:t> development – Milica Vukadinovi</a:t>
            </a:r>
            <a:r>
              <a:rPr lang="sr-Latn-RS" dirty="0" smtClean="0"/>
              <a:t>ć</a:t>
            </a:r>
            <a:r>
              <a:rPr lang="de-DE" dirty="0" smtClean="0"/>
              <a:t>, Ivana Radulovi</a:t>
            </a:r>
            <a:r>
              <a:rPr lang="sr-Latn-RS" dirty="0" smtClean="0"/>
              <a:t>ć</a:t>
            </a:r>
            <a:r>
              <a:rPr lang="de-DE" dirty="0" smtClean="0"/>
              <a:t>, Marijana Nikoli</a:t>
            </a:r>
            <a:r>
              <a:rPr lang="sr-Latn-RS" dirty="0" smtClean="0"/>
              <a:t>ć</a:t>
            </a:r>
            <a:endParaRPr lang="de-DE" dirty="0"/>
          </a:p>
        </p:txBody>
      </p:sp>
      <p:pic>
        <p:nvPicPr>
          <p:cNvPr id="18"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52044" y="5339011"/>
            <a:ext cx="2014376" cy="1241990"/>
          </a:xfrm>
          <a:prstGeom prst="rect">
            <a:avLst/>
          </a:prstGeom>
        </p:spPr>
      </p:pic>
      <p:pic>
        <p:nvPicPr>
          <p:cNvPr id="19"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8515" y="5333029"/>
            <a:ext cx="2056097" cy="1288156"/>
          </a:xfrm>
          <a:prstGeom prst="rect">
            <a:avLst/>
          </a:prstGeom>
        </p:spPr>
      </p:pic>
      <p:pic>
        <p:nvPicPr>
          <p:cNvPr id="20" name="Picture 17"/>
          <p:cNvPicPr>
            <a:picLocks noChangeAspect="1"/>
          </p:cNvPicPr>
          <p:nvPr/>
        </p:nvPicPr>
        <p:blipFill rotWithShape="1">
          <a:blip r:embed="rId7" cstate="print">
            <a:extLst>
              <a:ext uri="{28A0092B-C50C-407E-A947-70E740481C1C}">
                <a14:useLocalDpi xmlns:a14="http://schemas.microsoft.com/office/drawing/2010/main" val="0"/>
              </a:ext>
            </a:extLst>
          </a:blip>
          <a:srcRect r="22862"/>
          <a:stretch/>
        </p:blipFill>
        <p:spPr>
          <a:xfrm>
            <a:off x="2471759" y="5333029"/>
            <a:ext cx="2030693" cy="1288156"/>
          </a:xfrm>
          <a:prstGeom prst="rect">
            <a:avLst/>
          </a:prstGeom>
        </p:spPr>
      </p:pic>
      <p:sp>
        <p:nvSpPr>
          <p:cNvPr id="13" name="Date Placeholder 1"/>
          <p:cNvSpPr>
            <a:spLocks noGrp="1"/>
          </p:cNvSpPr>
          <p:nvPr>
            <p:ph type="dt" sz="half" idx="4294967295"/>
          </p:nvPr>
        </p:nvSpPr>
        <p:spPr>
          <a:xfrm>
            <a:off x="588740" y="6590396"/>
            <a:ext cx="1295400" cy="246063"/>
          </a:xfrm>
          <a:prstGeom prst="rect">
            <a:avLst/>
          </a:prstGeom>
        </p:spPr>
        <p:txBody>
          <a:bodyPr/>
          <a:lstStyle/>
          <a:p>
            <a:pPr>
              <a:defRPr/>
            </a:pPr>
            <a:r>
              <a:rPr lang="sr-Latn-RS" b="1" dirty="0" smtClean="0"/>
              <a:t>16.11.2017</a:t>
            </a:r>
            <a:endParaRPr lang="de-DE" b="1" dirty="0"/>
          </a:p>
        </p:txBody>
      </p:sp>
    </p:spTree>
    <p:extLst>
      <p:ext uri="{BB962C8B-B14F-4D97-AF65-F5344CB8AC3E}">
        <p14:creationId xmlns:p14="http://schemas.microsoft.com/office/powerpoint/2010/main" val="117621590"/>
      </p:ext>
    </p:extLst>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2638" y="1162602"/>
            <a:ext cx="7776000" cy="693597"/>
          </a:xfrm>
        </p:spPr>
        <p:txBody>
          <a:bodyPr/>
          <a:lstStyle/>
          <a:p>
            <a:pPr algn="ctr"/>
            <a:r>
              <a:rPr lang="sr-Latn-RS" sz="2600" b="1" dirty="0" smtClean="0"/>
              <a:t>Razvoj projekata u tematskim oblastima</a:t>
            </a:r>
            <a:endParaRPr lang="en-US" sz="2600" b="1" dirty="0"/>
          </a:p>
        </p:txBody>
      </p:sp>
      <p:sp>
        <p:nvSpPr>
          <p:cNvPr id="4" name="Content Placeholder 3"/>
          <p:cNvSpPr>
            <a:spLocks noGrp="1"/>
          </p:cNvSpPr>
          <p:nvPr>
            <p:ph idx="1"/>
          </p:nvPr>
        </p:nvSpPr>
        <p:spPr/>
        <p:txBody>
          <a:bodyPr/>
          <a:lstStyle/>
          <a:p>
            <a:endParaRPr lang="en-US" dirty="0"/>
          </a:p>
        </p:txBody>
      </p:sp>
      <p:sp>
        <p:nvSpPr>
          <p:cNvPr id="6" name="Rechteck 5"/>
          <p:cNvSpPr/>
          <p:nvPr/>
        </p:nvSpPr>
        <p:spPr bwMode="auto">
          <a:xfrm>
            <a:off x="627888" y="1734097"/>
            <a:ext cx="7888223" cy="1306079"/>
          </a:xfrm>
          <a:prstGeom prst="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bodyPr>
          <a:lstStyle/>
          <a:p>
            <a:pPr algn="ctr" defTabSz="914400" eaLnBrk="0" fontAlgn="base" hangingPunct="0">
              <a:spcBef>
                <a:spcPct val="0"/>
              </a:spcBef>
              <a:spcAft>
                <a:spcPct val="0"/>
              </a:spcAft>
            </a:pPr>
            <a:endParaRPr lang="en-US" sz="2200" b="1" dirty="0" smtClean="0">
              <a:solidFill>
                <a:srgbClr val="000000">
                  <a:lumMod val="65000"/>
                  <a:lumOff val="35000"/>
                </a:srgbClr>
              </a:solidFill>
            </a:endParaRPr>
          </a:p>
        </p:txBody>
      </p:sp>
      <p:sp>
        <p:nvSpPr>
          <p:cNvPr id="8" name="Textfeld 11"/>
          <p:cNvSpPr txBox="1"/>
          <p:nvPr/>
        </p:nvSpPr>
        <p:spPr>
          <a:xfrm>
            <a:off x="5203811" y="1812582"/>
            <a:ext cx="3003621" cy="1015663"/>
          </a:xfrm>
          <a:prstGeom prst="rect">
            <a:avLst/>
          </a:prstGeom>
          <a:noFill/>
        </p:spPr>
        <p:txBody>
          <a:bodyPr wrap="square" rtlCol="0">
            <a:spAutoFit/>
          </a:bodyPr>
          <a:lstStyle/>
          <a:p>
            <a:pPr algn="ctr" defTabSz="914400" eaLnBrk="0" fontAlgn="base" hangingPunct="0">
              <a:spcBef>
                <a:spcPct val="0"/>
              </a:spcBef>
              <a:spcAft>
                <a:spcPct val="0"/>
              </a:spcAft>
            </a:pPr>
            <a:r>
              <a:rPr lang="sr-Latn-RS" sz="2000" b="1" i="1" dirty="0" smtClean="0">
                <a:solidFill>
                  <a:srgbClr val="000000"/>
                </a:solidFill>
              </a:rPr>
              <a:t>Prelazak na korišćenje biomase u javnim objektima</a:t>
            </a:r>
            <a:endParaRPr lang="en-US" sz="2000" b="1" i="1" dirty="0">
              <a:solidFill>
                <a:srgbClr val="000000"/>
              </a:solidFill>
            </a:endParaRPr>
          </a:p>
        </p:txBody>
      </p:sp>
      <p:sp>
        <p:nvSpPr>
          <p:cNvPr id="9" name="Textfeld 12"/>
          <p:cNvSpPr txBox="1"/>
          <p:nvPr/>
        </p:nvSpPr>
        <p:spPr>
          <a:xfrm>
            <a:off x="1760821" y="1956555"/>
            <a:ext cx="2001135" cy="707886"/>
          </a:xfrm>
          <a:prstGeom prst="rect">
            <a:avLst/>
          </a:prstGeom>
          <a:noFill/>
        </p:spPr>
        <p:txBody>
          <a:bodyPr wrap="square" rtlCol="0">
            <a:spAutoFit/>
          </a:bodyPr>
          <a:lstStyle/>
          <a:p>
            <a:pPr algn="ctr" defTabSz="914400" eaLnBrk="0" fontAlgn="base" hangingPunct="0">
              <a:spcBef>
                <a:spcPct val="0"/>
              </a:spcBef>
              <a:spcAft>
                <a:spcPct val="0"/>
              </a:spcAft>
            </a:pPr>
            <a:r>
              <a:rPr lang="sr-Latn-RS" sz="2000" b="1" i="1" dirty="0" smtClean="0">
                <a:solidFill>
                  <a:srgbClr val="000000"/>
                </a:solidFill>
              </a:rPr>
              <a:t>Razvoj biogas projekata</a:t>
            </a:r>
            <a:endParaRPr lang="en-US" sz="2000" b="1" i="1" dirty="0">
              <a:solidFill>
                <a:srgbClr val="000000"/>
              </a:solidFill>
            </a:endParaRPr>
          </a:p>
        </p:txBody>
      </p:sp>
      <p:sp>
        <p:nvSpPr>
          <p:cNvPr id="10" name="Rechteck 13"/>
          <p:cNvSpPr/>
          <p:nvPr/>
        </p:nvSpPr>
        <p:spPr bwMode="auto">
          <a:xfrm>
            <a:off x="329184" y="5690899"/>
            <a:ext cx="8583168" cy="890101"/>
          </a:xfrm>
          <a:prstGeom prst="rect">
            <a:avLst/>
          </a:prstGeom>
          <a:solidFill>
            <a:schemeClr val="bg1">
              <a:lumMod val="85000"/>
            </a:schemeClr>
          </a:solidFill>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algn="ctr" defTabSz="914400" eaLnBrk="0" fontAlgn="base" hangingPunct="0">
              <a:spcBef>
                <a:spcPct val="0"/>
              </a:spcBef>
              <a:spcAft>
                <a:spcPct val="0"/>
              </a:spcAft>
            </a:pPr>
            <a:r>
              <a:rPr lang="sr-Latn-RS" sz="1600" b="1" dirty="0" smtClean="0">
                <a:solidFill>
                  <a:srgbClr val="000000"/>
                </a:solidFill>
              </a:rPr>
              <a:t>Promovisanje projekata u oblasti bioenergije</a:t>
            </a:r>
            <a:endParaRPr lang="en-US" sz="1600" b="1" dirty="0" smtClean="0">
              <a:solidFill>
                <a:srgbClr val="000000"/>
              </a:solidFill>
            </a:endParaRPr>
          </a:p>
          <a:p>
            <a:pPr algn="ctr" defTabSz="914400" eaLnBrk="0" fontAlgn="base" hangingPunct="0">
              <a:spcBef>
                <a:spcPct val="0"/>
              </a:spcBef>
              <a:spcAft>
                <a:spcPct val="0"/>
              </a:spcAft>
            </a:pPr>
            <a:r>
              <a:rPr lang="sr-Latn-RS" sz="1600" b="1" dirty="0" smtClean="0">
                <a:solidFill>
                  <a:srgbClr val="000000"/>
                </a:solidFill>
              </a:rPr>
              <a:t>Izgradnja kapaciteta</a:t>
            </a:r>
            <a:endParaRPr lang="en-US" sz="1600" b="1" dirty="0" smtClean="0">
              <a:solidFill>
                <a:srgbClr val="000000"/>
              </a:solidFill>
            </a:endParaRPr>
          </a:p>
          <a:p>
            <a:pPr algn="ctr" defTabSz="914400" eaLnBrk="0" fontAlgn="base" hangingPunct="0">
              <a:spcBef>
                <a:spcPct val="0"/>
              </a:spcBef>
              <a:spcAft>
                <a:spcPct val="0"/>
              </a:spcAft>
            </a:pPr>
            <a:r>
              <a:rPr lang="sr-Latn-RS" sz="1600" b="1" dirty="0" smtClean="0">
                <a:solidFill>
                  <a:srgbClr val="000000"/>
                </a:solidFill>
              </a:rPr>
              <a:t>Tehnološka partnerstva </a:t>
            </a:r>
            <a:r>
              <a:rPr lang="en-US" sz="1600" b="1" dirty="0" smtClean="0">
                <a:solidFill>
                  <a:srgbClr val="000000"/>
                </a:solidFill>
              </a:rPr>
              <a:t>/ </a:t>
            </a:r>
            <a:r>
              <a:rPr lang="sr-Latn-RS" sz="1600" b="1" dirty="0" smtClean="0">
                <a:solidFill>
                  <a:srgbClr val="000000"/>
                </a:solidFill>
              </a:rPr>
              <a:t>Replikacija dobrih primera</a:t>
            </a:r>
            <a:endParaRPr lang="en-US" sz="1600" b="1" dirty="0" smtClean="0">
              <a:solidFill>
                <a:srgbClr val="000000"/>
              </a:solidFill>
            </a:endParaRPr>
          </a:p>
        </p:txBody>
      </p:sp>
      <p:sp>
        <p:nvSpPr>
          <p:cNvPr id="11" name="Pfeil nach rechts 3"/>
          <p:cNvSpPr/>
          <p:nvPr/>
        </p:nvSpPr>
        <p:spPr bwMode="auto">
          <a:xfrm>
            <a:off x="679155" y="3045337"/>
            <a:ext cx="5246159" cy="706608"/>
          </a:xfrm>
          <a:prstGeom prst="rightArrow">
            <a:avLst/>
          </a:prstGeom>
          <a:solidFill>
            <a:srgbClr val="CCCCCC"/>
          </a:solidFill>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r>
              <a:rPr lang="sr-Latn-RS" sz="1600" b="1" dirty="0" smtClean="0">
                <a:solidFill>
                  <a:srgbClr val="C00000"/>
                </a:solidFill>
              </a:rPr>
              <a:t>Identifikacija projekata / Usvajanje i prihvatanje</a:t>
            </a:r>
            <a:endParaRPr lang="en-US" sz="1600" b="1" dirty="0" smtClean="0">
              <a:solidFill>
                <a:srgbClr val="C00000"/>
              </a:solidFill>
            </a:endParaRPr>
          </a:p>
        </p:txBody>
      </p:sp>
      <p:sp>
        <p:nvSpPr>
          <p:cNvPr id="12" name="Pfeil nach rechts 16"/>
          <p:cNvSpPr/>
          <p:nvPr/>
        </p:nvSpPr>
        <p:spPr bwMode="auto">
          <a:xfrm>
            <a:off x="1051009" y="3724043"/>
            <a:ext cx="5910623" cy="706608"/>
          </a:xfrm>
          <a:prstGeom prst="rightArrow">
            <a:avLst/>
          </a:prstGeom>
          <a:solidFill>
            <a:srgbClr val="CCCCCC"/>
          </a:solidFill>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r>
              <a:rPr lang="sr-Latn-RS" sz="1600" b="1" dirty="0" smtClean="0">
                <a:solidFill>
                  <a:srgbClr val="C00000"/>
                </a:solidFill>
              </a:rPr>
              <a:t>Razvoj koncepta / pred-izvodljivost</a:t>
            </a:r>
            <a:endParaRPr lang="en-US" sz="1600" b="1" dirty="0" smtClean="0">
              <a:solidFill>
                <a:srgbClr val="C00000"/>
              </a:solidFill>
            </a:endParaRPr>
          </a:p>
        </p:txBody>
      </p:sp>
      <p:sp>
        <p:nvSpPr>
          <p:cNvPr id="13" name="Pfeil nach rechts 17"/>
          <p:cNvSpPr/>
          <p:nvPr/>
        </p:nvSpPr>
        <p:spPr bwMode="auto">
          <a:xfrm>
            <a:off x="1974555" y="4343745"/>
            <a:ext cx="5816133" cy="706608"/>
          </a:xfrm>
          <a:prstGeom prst="rightArrow">
            <a:avLst/>
          </a:prstGeom>
          <a:solidFill>
            <a:srgbClr val="CCCCCC"/>
          </a:solidFill>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r>
              <a:rPr lang="sr-Latn-RS" sz="1600" b="1" dirty="0" smtClean="0">
                <a:solidFill>
                  <a:srgbClr val="C00000"/>
                </a:solidFill>
              </a:rPr>
              <a:t>Procena izvodljivosti </a:t>
            </a:r>
            <a:r>
              <a:rPr lang="en-US" sz="1600" b="1" dirty="0" smtClean="0">
                <a:solidFill>
                  <a:srgbClr val="C00000"/>
                </a:solidFill>
              </a:rPr>
              <a:t>/ </a:t>
            </a:r>
            <a:r>
              <a:rPr lang="sr-Latn-RS" sz="1600" b="1" dirty="0" smtClean="0">
                <a:solidFill>
                  <a:srgbClr val="C00000"/>
                </a:solidFill>
              </a:rPr>
              <a:t>Strukturiranje investicije </a:t>
            </a:r>
            <a:r>
              <a:rPr lang="en-US" sz="1600" b="1" dirty="0" smtClean="0">
                <a:solidFill>
                  <a:srgbClr val="C00000"/>
                </a:solidFill>
              </a:rPr>
              <a:t>/ A2F</a:t>
            </a:r>
          </a:p>
        </p:txBody>
      </p:sp>
      <p:sp>
        <p:nvSpPr>
          <p:cNvPr id="14" name="Pfeil nach rechts 19"/>
          <p:cNvSpPr/>
          <p:nvPr/>
        </p:nvSpPr>
        <p:spPr bwMode="auto">
          <a:xfrm>
            <a:off x="3803904" y="4984290"/>
            <a:ext cx="4763473" cy="706608"/>
          </a:xfrm>
          <a:prstGeom prst="rightArrow">
            <a:avLst/>
          </a:prstGeom>
          <a:solidFill>
            <a:srgbClr val="CCCCCC"/>
          </a:solidFill>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r>
              <a:rPr lang="sr-Latn-RS" sz="1600" b="1" dirty="0" smtClean="0">
                <a:solidFill>
                  <a:srgbClr val="C00000"/>
                </a:solidFill>
              </a:rPr>
              <a:t>Implementacija</a:t>
            </a:r>
            <a:endParaRPr lang="en-US" sz="1600" b="1" dirty="0" smtClean="0">
              <a:solidFill>
                <a:srgbClr val="C00000"/>
              </a:solidFill>
            </a:endParaRPr>
          </a:p>
        </p:txBody>
      </p:sp>
      <p:sp>
        <p:nvSpPr>
          <p:cNvPr id="15" name="Textfeld 5"/>
          <p:cNvSpPr txBox="1"/>
          <p:nvPr/>
        </p:nvSpPr>
        <p:spPr>
          <a:xfrm>
            <a:off x="7419434" y="314102"/>
            <a:ext cx="1369095" cy="215444"/>
          </a:xfrm>
          <a:prstGeom prst="rect">
            <a:avLst/>
          </a:prstGeom>
          <a:noFill/>
        </p:spPr>
        <p:txBody>
          <a:bodyPr wrap="square" rtlCol="0">
            <a:spAutoFit/>
          </a:bodyPr>
          <a:lstStyle/>
          <a:p>
            <a:pPr defTabSz="914400" eaLnBrk="0" fontAlgn="base" hangingPunct="0">
              <a:spcBef>
                <a:spcPct val="0"/>
              </a:spcBef>
              <a:spcAft>
                <a:spcPct val="0"/>
              </a:spcAft>
            </a:pPr>
            <a:r>
              <a:rPr lang="sr-Latn-RS" sz="800" dirty="0" smtClean="0">
                <a:solidFill>
                  <a:srgbClr val="000000"/>
                </a:solidFill>
              </a:rPr>
              <a:t>Implemented by:</a:t>
            </a:r>
            <a:endParaRPr lang="de-DE" sz="800" dirty="0">
              <a:solidFill>
                <a:srgbClr val="000000"/>
              </a:solidFill>
              <a:cs typeface="Arial" pitchFamily="34" charset="0"/>
            </a:endParaRPr>
          </a:p>
        </p:txBody>
      </p:sp>
      <p:sp>
        <p:nvSpPr>
          <p:cNvPr id="17" name="Footer Placeholder 2"/>
          <p:cNvSpPr>
            <a:spLocks noGrp="1"/>
          </p:cNvSpPr>
          <p:nvPr>
            <p:ph type="ftr" sz="quarter" idx="10"/>
          </p:nvPr>
        </p:nvSpPr>
        <p:spPr>
          <a:xfrm>
            <a:off x="1910281" y="6581001"/>
            <a:ext cx="5748951" cy="246221"/>
          </a:xfrm>
        </p:spPr>
        <p:txBody>
          <a:bodyPr/>
          <a:lstStyle/>
          <a:p>
            <a:r>
              <a:rPr lang="de-DE" dirty="0" smtClean="0"/>
              <a:t>Projec</a:t>
            </a:r>
            <a:r>
              <a:rPr lang="sr-Latn-RS" dirty="0" smtClean="0"/>
              <a:t>t</a:t>
            </a:r>
            <a:r>
              <a:rPr lang="de-DE" dirty="0" smtClean="0"/>
              <a:t> development – Milica Vukadinovi</a:t>
            </a:r>
            <a:r>
              <a:rPr lang="sr-Latn-RS" dirty="0" smtClean="0"/>
              <a:t>ć</a:t>
            </a:r>
            <a:r>
              <a:rPr lang="de-DE" dirty="0" smtClean="0"/>
              <a:t>, Ivana Radulovi</a:t>
            </a:r>
            <a:r>
              <a:rPr lang="sr-Latn-RS" dirty="0" smtClean="0"/>
              <a:t>ć</a:t>
            </a:r>
            <a:r>
              <a:rPr lang="de-DE" dirty="0" smtClean="0"/>
              <a:t>, Marijana Nikoli</a:t>
            </a:r>
            <a:r>
              <a:rPr lang="sr-Latn-RS" dirty="0" smtClean="0"/>
              <a:t>ć</a:t>
            </a:r>
            <a:endParaRPr lang="de-DE" dirty="0"/>
          </a:p>
        </p:txBody>
      </p:sp>
      <p:sp>
        <p:nvSpPr>
          <p:cNvPr id="18" name="Date Placeholder 1"/>
          <p:cNvSpPr>
            <a:spLocks noGrp="1"/>
          </p:cNvSpPr>
          <p:nvPr>
            <p:ph type="dt" sz="half" idx="4294967295"/>
          </p:nvPr>
        </p:nvSpPr>
        <p:spPr>
          <a:xfrm>
            <a:off x="588740" y="6596372"/>
            <a:ext cx="1295400" cy="246063"/>
          </a:xfrm>
          <a:prstGeom prst="rect">
            <a:avLst/>
          </a:prstGeom>
        </p:spPr>
        <p:txBody>
          <a:bodyPr/>
          <a:lstStyle/>
          <a:p>
            <a:pPr>
              <a:defRPr/>
            </a:pPr>
            <a:r>
              <a:rPr lang="sr-Latn-RS" b="1" dirty="0" smtClean="0"/>
              <a:t>16.11.2017</a:t>
            </a:r>
            <a:endParaRPr lang="de-DE" b="1" dirty="0"/>
          </a:p>
        </p:txBody>
      </p:sp>
    </p:spTree>
    <p:extLst>
      <p:ext uri="{BB962C8B-B14F-4D97-AF65-F5344CB8AC3E}">
        <p14:creationId xmlns:p14="http://schemas.microsoft.com/office/powerpoint/2010/main" val="5647492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llipse 4"/>
          <p:cNvSpPr/>
          <p:nvPr/>
        </p:nvSpPr>
        <p:spPr bwMode="auto">
          <a:xfrm>
            <a:off x="809212" y="857608"/>
            <a:ext cx="7854907" cy="2073290"/>
          </a:xfrm>
          <a:prstGeom prst="ellipse">
            <a:avLst/>
          </a:prstGeom>
          <a:solidFill>
            <a:srgbClr val="00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de-DE" sz="2200" b="1" smtClean="0">
              <a:solidFill>
                <a:srgbClr val="999999"/>
              </a:solidFill>
            </a:endParaRPr>
          </a:p>
        </p:txBody>
      </p:sp>
      <p:sp>
        <p:nvSpPr>
          <p:cNvPr id="4" name="Rectangle 3"/>
          <p:cNvSpPr/>
          <p:nvPr/>
        </p:nvSpPr>
        <p:spPr bwMode="auto">
          <a:xfrm>
            <a:off x="759496" y="1899950"/>
            <a:ext cx="2605251" cy="4554638"/>
          </a:xfrm>
          <a:prstGeom prst="rect">
            <a:avLst/>
          </a:prstGeom>
          <a:solidFill>
            <a:schemeClr val="bg1">
              <a:lumMod val="75000"/>
            </a:schemeClr>
          </a:solidFill>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200" b="1" smtClean="0">
              <a:solidFill>
                <a:srgbClr val="999999"/>
              </a:solidFill>
            </a:endParaRPr>
          </a:p>
        </p:txBody>
      </p:sp>
      <p:sp>
        <p:nvSpPr>
          <p:cNvPr id="12" name="Textfeld 11"/>
          <p:cNvSpPr txBox="1"/>
          <p:nvPr/>
        </p:nvSpPr>
        <p:spPr>
          <a:xfrm>
            <a:off x="957754" y="1994992"/>
            <a:ext cx="2033602" cy="707886"/>
          </a:xfrm>
          <a:prstGeom prst="rect">
            <a:avLst/>
          </a:prstGeom>
          <a:noFill/>
        </p:spPr>
        <p:txBody>
          <a:bodyPr wrap="square" rtlCol="0">
            <a:spAutoFit/>
          </a:bodyPr>
          <a:lstStyle/>
          <a:p>
            <a:pPr algn="ctr" defTabSz="914400" eaLnBrk="0" fontAlgn="base" hangingPunct="0">
              <a:spcBef>
                <a:spcPct val="0"/>
              </a:spcBef>
              <a:spcAft>
                <a:spcPct val="0"/>
              </a:spcAft>
            </a:pPr>
            <a:r>
              <a:rPr lang="sr-Latn-RS" sz="2000" b="1" i="1" dirty="0" smtClean="0">
                <a:solidFill>
                  <a:srgbClr val="000000"/>
                </a:solidFill>
              </a:rPr>
              <a:t>Replikacija dobre prakse</a:t>
            </a:r>
            <a:endParaRPr lang="en-US" sz="2000" b="1" i="1" dirty="0">
              <a:solidFill>
                <a:srgbClr val="000000"/>
              </a:solidFill>
            </a:endParaRPr>
          </a:p>
        </p:txBody>
      </p:sp>
      <p:sp>
        <p:nvSpPr>
          <p:cNvPr id="17" name="Rectangle 16"/>
          <p:cNvSpPr/>
          <p:nvPr/>
        </p:nvSpPr>
        <p:spPr bwMode="auto">
          <a:xfrm>
            <a:off x="3380081" y="1901241"/>
            <a:ext cx="2494562" cy="4553348"/>
          </a:xfrm>
          <a:prstGeom prst="rect">
            <a:avLst/>
          </a:prstGeom>
          <a:solidFill>
            <a:schemeClr val="bg1">
              <a:lumMod val="75000"/>
            </a:schemeClr>
          </a:solidFill>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200" b="1" smtClean="0">
              <a:solidFill>
                <a:srgbClr val="999999"/>
              </a:solidFill>
            </a:endParaRPr>
          </a:p>
        </p:txBody>
      </p:sp>
      <p:sp>
        <p:nvSpPr>
          <p:cNvPr id="11" name="Textfeld 10"/>
          <p:cNvSpPr txBox="1"/>
          <p:nvPr/>
        </p:nvSpPr>
        <p:spPr>
          <a:xfrm>
            <a:off x="3822958" y="1894254"/>
            <a:ext cx="1480902" cy="707886"/>
          </a:xfrm>
          <a:prstGeom prst="rect">
            <a:avLst/>
          </a:prstGeom>
          <a:noFill/>
        </p:spPr>
        <p:txBody>
          <a:bodyPr wrap="square" rtlCol="0">
            <a:spAutoFit/>
          </a:bodyPr>
          <a:lstStyle/>
          <a:p>
            <a:pPr algn="ctr" defTabSz="914400" eaLnBrk="0" fontAlgn="base" hangingPunct="0">
              <a:spcBef>
                <a:spcPct val="0"/>
              </a:spcBef>
              <a:spcAft>
                <a:spcPct val="0"/>
              </a:spcAft>
            </a:pPr>
            <a:r>
              <a:rPr lang="sr-Latn-RS" sz="2000" b="1" i="1" dirty="0" smtClean="0">
                <a:solidFill>
                  <a:srgbClr val="000000"/>
                </a:solidFill>
              </a:rPr>
              <a:t>Izgradnja kapaciteta</a:t>
            </a:r>
            <a:endParaRPr lang="en-US" sz="2000" b="1" i="1" dirty="0">
              <a:solidFill>
                <a:srgbClr val="000000"/>
              </a:solidFill>
            </a:endParaRPr>
          </a:p>
        </p:txBody>
      </p:sp>
      <p:sp>
        <p:nvSpPr>
          <p:cNvPr id="18" name="Rectangle 17"/>
          <p:cNvSpPr/>
          <p:nvPr/>
        </p:nvSpPr>
        <p:spPr bwMode="auto">
          <a:xfrm>
            <a:off x="5899092" y="1901239"/>
            <a:ext cx="2765027" cy="4553349"/>
          </a:xfrm>
          <a:prstGeom prst="rect">
            <a:avLst/>
          </a:prstGeom>
          <a:solidFill>
            <a:schemeClr val="bg1">
              <a:lumMod val="75000"/>
            </a:schemeClr>
          </a:solidFill>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200" b="1" smtClean="0">
              <a:solidFill>
                <a:srgbClr val="999999"/>
              </a:solidFill>
            </a:endParaRPr>
          </a:p>
        </p:txBody>
      </p:sp>
      <p:sp>
        <p:nvSpPr>
          <p:cNvPr id="13" name="Textfeld 12"/>
          <p:cNvSpPr txBox="1"/>
          <p:nvPr/>
        </p:nvSpPr>
        <p:spPr>
          <a:xfrm>
            <a:off x="6283712" y="1963213"/>
            <a:ext cx="1790317" cy="707886"/>
          </a:xfrm>
          <a:prstGeom prst="rect">
            <a:avLst/>
          </a:prstGeom>
          <a:noFill/>
        </p:spPr>
        <p:txBody>
          <a:bodyPr wrap="square" rtlCol="0">
            <a:spAutoFit/>
          </a:bodyPr>
          <a:lstStyle/>
          <a:p>
            <a:pPr algn="ctr" defTabSz="914400" eaLnBrk="0" fontAlgn="base" hangingPunct="0">
              <a:spcBef>
                <a:spcPct val="0"/>
              </a:spcBef>
              <a:spcAft>
                <a:spcPct val="0"/>
              </a:spcAft>
            </a:pPr>
            <a:r>
              <a:rPr lang="sr-Latn-RS" sz="2000" b="1" i="1" dirty="0" smtClean="0">
                <a:solidFill>
                  <a:srgbClr val="000000"/>
                </a:solidFill>
              </a:rPr>
              <a:t>Biogas sektor</a:t>
            </a:r>
            <a:endParaRPr lang="sr-Latn-RS" sz="2000" b="1" i="1" dirty="0">
              <a:solidFill>
                <a:srgbClr val="000000"/>
              </a:solidFill>
            </a:endParaRPr>
          </a:p>
        </p:txBody>
      </p:sp>
      <p:sp>
        <p:nvSpPr>
          <p:cNvPr id="24" name="Textfeld 11"/>
          <p:cNvSpPr txBox="1"/>
          <p:nvPr/>
        </p:nvSpPr>
        <p:spPr>
          <a:xfrm>
            <a:off x="834650" y="2761323"/>
            <a:ext cx="2406487" cy="3554819"/>
          </a:xfrm>
          <a:prstGeom prst="rect">
            <a:avLst/>
          </a:prstGeom>
          <a:noFill/>
        </p:spPr>
        <p:txBody>
          <a:bodyPr wrap="square" rtlCol="0">
            <a:spAutoFit/>
          </a:bodyPr>
          <a:lstStyle/>
          <a:p>
            <a:pPr marL="285750" indent="-285750" defTabSz="914400" eaLnBrk="0" fontAlgn="base" hangingPunct="0">
              <a:spcBef>
                <a:spcPct val="0"/>
              </a:spcBef>
              <a:spcAft>
                <a:spcPct val="0"/>
              </a:spcAft>
              <a:buFont typeface="Wingdings" panose="05000000000000000000" pitchFamily="2" charset="2"/>
              <a:buChar char="ü"/>
            </a:pPr>
            <a:r>
              <a:rPr lang="sr-Latn-RS" sz="1500" dirty="0" smtClean="0">
                <a:solidFill>
                  <a:srgbClr val="000000"/>
                </a:solidFill>
              </a:rPr>
              <a:t>Prelazak na korišćenje biomase za proizvodnju toplotne energije u javnim objektima u saradnji sa lokaln</a:t>
            </a:r>
            <a:r>
              <a:rPr lang="de-DE" sz="1500" dirty="0" smtClean="0">
                <a:solidFill>
                  <a:srgbClr val="000000"/>
                </a:solidFill>
              </a:rPr>
              <a:t>im</a:t>
            </a:r>
            <a:r>
              <a:rPr lang="sr-Latn-RS" sz="1500" dirty="0" smtClean="0">
                <a:solidFill>
                  <a:srgbClr val="000000"/>
                </a:solidFill>
              </a:rPr>
              <a:t> samouprav</a:t>
            </a:r>
            <a:r>
              <a:rPr lang="de-DE" sz="1500" dirty="0" err="1" smtClean="0">
                <a:solidFill>
                  <a:srgbClr val="000000"/>
                </a:solidFill>
              </a:rPr>
              <a:t>ama</a:t>
            </a:r>
            <a:endParaRPr lang="sr-Latn-RS" sz="1500" dirty="0" smtClean="0">
              <a:solidFill>
                <a:srgbClr val="000000"/>
              </a:solidFill>
            </a:endParaRPr>
          </a:p>
          <a:p>
            <a:pPr marL="285750" indent="-285750" defTabSz="914400" eaLnBrk="0" fontAlgn="base" hangingPunct="0">
              <a:spcBef>
                <a:spcPct val="0"/>
              </a:spcBef>
              <a:spcAft>
                <a:spcPct val="0"/>
              </a:spcAft>
              <a:buFont typeface="Wingdings" panose="05000000000000000000" pitchFamily="2" charset="2"/>
              <a:buChar char="ü"/>
            </a:pPr>
            <a:r>
              <a:rPr lang="de-DE" sz="1500" dirty="0" smtClean="0">
                <a:solidFill>
                  <a:srgbClr val="000000"/>
                </a:solidFill>
              </a:rPr>
              <a:t>PPP – ESCO </a:t>
            </a:r>
            <a:r>
              <a:rPr lang="sr-Latn-RS" sz="1500" dirty="0" smtClean="0">
                <a:solidFill>
                  <a:srgbClr val="000000"/>
                </a:solidFill>
              </a:rPr>
              <a:t>model isporuke toplotne energije </a:t>
            </a:r>
          </a:p>
          <a:p>
            <a:pPr marL="285750" indent="-285750" defTabSz="914400" eaLnBrk="0" fontAlgn="base" hangingPunct="0">
              <a:spcBef>
                <a:spcPct val="0"/>
              </a:spcBef>
              <a:spcAft>
                <a:spcPct val="0"/>
              </a:spcAft>
              <a:buFont typeface="Wingdings" panose="05000000000000000000" pitchFamily="2" charset="2"/>
              <a:buChar char="ü"/>
            </a:pPr>
            <a:r>
              <a:rPr lang="sr-Latn-RS" sz="1500" dirty="0" smtClean="0">
                <a:solidFill>
                  <a:srgbClr val="000000"/>
                </a:solidFill>
              </a:rPr>
              <a:t>Razvoj koncepata korišćenja otpadne toplote iz biogasa</a:t>
            </a:r>
          </a:p>
          <a:p>
            <a:pPr marL="285750" indent="-285750" defTabSz="914400" eaLnBrk="0" fontAlgn="base" hangingPunct="0">
              <a:spcBef>
                <a:spcPct val="0"/>
              </a:spcBef>
              <a:spcAft>
                <a:spcPct val="0"/>
              </a:spcAft>
              <a:buFont typeface="Wingdings" panose="05000000000000000000" pitchFamily="2" charset="2"/>
              <a:buChar char="ü"/>
            </a:pPr>
            <a:r>
              <a:rPr lang="sr-Latn-RS" sz="1500" dirty="0" smtClean="0">
                <a:solidFill>
                  <a:srgbClr val="000000"/>
                </a:solidFill>
              </a:rPr>
              <a:t>Razvoj energetskih zadruga </a:t>
            </a:r>
            <a:endParaRPr lang="en-US" sz="1500" dirty="0">
              <a:solidFill>
                <a:srgbClr val="000000"/>
              </a:solidFill>
            </a:endParaRPr>
          </a:p>
        </p:txBody>
      </p:sp>
      <p:sp>
        <p:nvSpPr>
          <p:cNvPr id="25" name="Textfeld 11"/>
          <p:cNvSpPr txBox="1"/>
          <p:nvPr/>
        </p:nvSpPr>
        <p:spPr>
          <a:xfrm>
            <a:off x="5925258" y="2671099"/>
            <a:ext cx="2781102" cy="3431709"/>
          </a:xfrm>
          <a:prstGeom prst="rect">
            <a:avLst/>
          </a:prstGeom>
          <a:noFill/>
        </p:spPr>
        <p:txBody>
          <a:bodyPr wrap="square" rtlCol="0">
            <a:spAutoFit/>
          </a:bodyPr>
          <a:lstStyle/>
          <a:p>
            <a:pPr marL="285750" indent="-285750" defTabSz="914400" eaLnBrk="0" fontAlgn="base" hangingPunct="0">
              <a:spcBef>
                <a:spcPct val="0"/>
              </a:spcBef>
              <a:spcAft>
                <a:spcPct val="0"/>
              </a:spcAft>
              <a:buFont typeface="Wingdings" panose="05000000000000000000" pitchFamily="2" charset="2"/>
              <a:buChar char="ü"/>
            </a:pPr>
            <a:r>
              <a:rPr lang="sr-Latn-RS" sz="1500" dirty="0" smtClean="0">
                <a:solidFill>
                  <a:srgbClr val="000000"/>
                </a:solidFill>
              </a:rPr>
              <a:t>Razvoj održivih koncepata</a:t>
            </a:r>
            <a:endParaRPr lang="de-DE" sz="1500" dirty="0" smtClean="0">
              <a:solidFill>
                <a:srgbClr val="000000"/>
              </a:solidFill>
            </a:endParaRPr>
          </a:p>
          <a:p>
            <a:pPr marL="285750" indent="-285750" defTabSz="914400" eaLnBrk="0" fontAlgn="base" hangingPunct="0">
              <a:spcBef>
                <a:spcPct val="0"/>
              </a:spcBef>
              <a:spcAft>
                <a:spcPct val="0"/>
              </a:spcAft>
              <a:buFont typeface="Wingdings" panose="05000000000000000000" pitchFamily="2" charset="2"/>
              <a:buChar char="ü"/>
            </a:pPr>
            <a:r>
              <a:rPr lang="sr-Latn-RS" sz="1500" dirty="0" smtClean="0">
                <a:solidFill>
                  <a:srgbClr val="000000"/>
                </a:solidFill>
              </a:rPr>
              <a:t>Različiti tipovi biogas projekata u poljoprivredi sa ciljem da se</a:t>
            </a:r>
            <a:r>
              <a:rPr lang="de-DE" sz="1500" dirty="0" smtClean="0">
                <a:solidFill>
                  <a:srgbClr val="000000"/>
                </a:solidFill>
              </a:rPr>
              <a:t>:</a:t>
            </a:r>
          </a:p>
          <a:p>
            <a:pPr marL="360000" lvl="1" indent="-108000" defTabSz="914400" eaLnBrk="0" fontAlgn="base" hangingPunct="0">
              <a:spcBef>
                <a:spcPct val="0"/>
              </a:spcBef>
              <a:spcAft>
                <a:spcPct val="0"/>
              </a:spcAft>
              <a:buFont typeface="Arial" panose="020B0604020202020204" pitchFamily="34" charset="0"/>
              <a:buChar char="•"/>
            </a:pPr>
            <a:r>
              <a:rPr lang="sr-Latn-RS" sz="1400" dirty="0" smtClean="0">
                <a:solidFill>
                  <a:srgbClr val="000000"/>
                </a:solidFill>
              </a:rPr>
              <a:t>Smanji emisija GHG</a:t>
            </a:r>
            <a:endParaRPr lang="de-DE" sz="1400" dirty="0" smtClean="0">
              <a:solidFill>
                <a:srgbClr val="000000"/>
              </a:solidFill>
            </a:endParaRPr>
          </a:p>
          <a:p>
            <a:pPr marL="360000" lvl="1" indent="-108000" defTabSz="914400" eaLnBrk="0" fontAlgn="base" hangingPunct="0">
              <a:spcBef>
                <a:spcPct val="0"/>
              </a:spcBef>
              <a:spcAft>
                <a:spcPct val="0"/>
              </a:spcAft>
              <a:buFont typeface="Arial" panose="020B0604020202020204" pitchFamily="34" charset="0"/>
              <a:buChar char="•"/>
            </a:pPr>
            <a:r>
              <a:rPr lang="sr-Latn-RS" sz="1400" dirty="0" smtClean="0">
                <a:solidFill>
                  <a:srgbClr val="000000"/>
                </a:solidFill>
              </a:rPr>
              <a:t>Generiše energija iz OIE</a:t>
            </a:r>
            <a:endParaRPr lang="de-DE" sz="1400" dirty="0" smtClean="0">
              <a:solidFill>
                <a:srgbClr val="000000"/>
              </a:solidFill>
            </a:endParaRPr>
          </a:p>
          <a:p>
            <a:pPr indent="-205200" defTabSz="914400" eaLnBrk="0" fontAlgn="base" hangingPunct="0">
              <a:spcBef>
                <a:spcPct val="0"/>
              </a:spcBef>
              <a:spcAft>
                <a:spcPct val="0"/>
              </a:spcAft>
              <a:buFont typeface="Wingdings" panose="05000000000000000000" pitchFamily="2" charset="2"/>
              <a:buChar char="ü"/>
            </a:pPr>
            <a:r>
              <a:rPr lang="sr-Latn-RS" sz="1500" dirty="0" smtClean="0">
                <a:solidFill>
                  <a:srgbClr val="000000"/>
                </a:solidFill>
              </a:rPr>
              <a:t>Korišćenje različitih </a:t>
            </a:r>
            <a:r>
              <a:rPr lang="de-DE" sz="1500" dirty="0" smtClean="0">
                <a:solidFill>
                  <a:srgbClr val="000000"/>
                </a:solidFill>
              </a:rPr>
              <a:t>supstrata:</a:t>
            </a:r>
          </a:p>
          <a:p>
            <a:pPr marL="360000" lvl="1" indent="-108000" defTabSz="914400" eaLnBrk="0" fontAlgn="base" hangingPunct="0">
              <a:spcBef>
                <a:spcPct val="0"/>
              </a:spcBef>
              <a:spcAft>
                <a:spcPct val="0"/>
              </a:spcAft>
              <a:buFont typeface="Arial" panose="020B0604020202020204" pitchFamily="34" charset="0"/>
              <a:buChar char="•"/>
            </a:pPr>
            <a:r>
              <a:rPr lang="sr-Latn-RS" sz="1400" dirty="0" smtClean="0">
                <a:solidFill>
                  <a:srgbClr val="000000"/>
                </a:solidFill>
              </a:rPr>
              <a:t>Otpad sa farmi – mala biogas postrojenja na stajnjak</a:t>
            </a:r>
            <a:endParaRPr lang="de-DE" sz="1400" dirty="0">
              <a:solidFill>
                <a:srgbClr val="000000"/>
              </a:solidFill>
            </a:endParaRPr>
          </a:p>
          <a:p>
            <a:pPr marL="360000" lvl="1" indent="-108000" defTabSz="914400" eaLnBrk="0" fontAlgn="base" hangingPunct="0">
              <a:spcBef>
                <a:spcPct val="0"/>
              </a:spcBef>
              <a:spcAft>
                <a:spcPct val="0"/>
              </a:spcAft>
              <a:buFont typeface="Arial" panose="020B0604020202020204" pitchFamily="34" charset="0"/>
              <a:buChar char="•"/>
            </a:pPr>
            <a:r>
              <a:rPr lang="sr-Latn-RS" sz="1400" dirty="0" smtClean="0">
                <a:solidFill>
                  <a:srgbClr val="000000"/>
                </a:solidFill>
              </a:rPr>
              <a:t>Industrijski otpad</a:t>
            </a:r>
            <a:r>
              <a:rPr lang="de-DE" sz="1400" dirty="0" smtClean="0">
                <a:solidFill>
                  <a:srgbClr val="000000"/>
                </a:solidFill>
              </a:rPr>
              <a:t> – </a:t>
            </a:r>
            <a:r>
              <a:rPr lang="sr-Latn-RS" sz="1400" dirty="0" smtClean="0">
                <a:solidFill>
                  <a:srgbClr val="000000"/>
                </a:solidFill>
              </a:rPr>
              <a:t>organski otpad iz proizvodnje hrane, otpad iz klanica itd.</a:t>
            </a:r>
            <a:r>
              <a:rPr lang="de-DE" sz="1400" dirty="0" smtClean="0">
                <a:solidFill>
                  <a:srgbClr val="000000"/>
                </a:solidFill>
              </a:rPr>
              <a:t> </a:t>
            </a:r>
            <a:endParaRPr lang="de-DE" sz="1400" dirty="0">
              <a:solidFill>
                <a:srgbClr val="000000"/>
              </a:solidFill>
            </a:endParaRPr>
          </a:p>
          <a:p>
            <a:pPr marL="457200" lvl="1" indent="-205200" defTabSz="914400" eaLnBrk="0" fontAlgn="base" hangingPunct="0">
              <a:spcBef>
                <a:spcPct val="0"/>
              </a:spcBef>
              <a:spcAft>
                <a:spcPct val="0"/>
              </a:spcAft>
              <a:buFont typeface="Arial" panose="020B0604020202020204" pitchFamily="34" charset="0"/>
              <a:buChar char="•"/>
            </a:pPr>
            <a:endParaRPr lang="de-DE" sz="1500" dirty="0" smtClean="0">
              <a:solidFill>
                <a:srgbClr val="000000"/>
              </a:solidFill>
            </a:endParaRPr>
          </a:p>
        </p:txBody>
      </p:sp>
      <p:sp>
        <p:nvSpPr>
          <p:cNvPr id="26" name="Textfeld 11"/>
          <p:cNvSpPr txBox="1"/>
          <p:nvPr/>
        </p:nvSpPr>
        <p:spPr>
          <a:xfrm>
            <a:off x="3430688" y="2519897"/>
            <a:ext cx="2435491" cy="3785652"/>
          </a:xfrm>
          <a:prstGeom prst="rect">
            <a:avLst/>
          </a:prstGeom>
          <a:noFill/>
        </p:spPr>
        <p:txBody>
          <a:bodyPr wrap="square" rtlCol="0">
            <a:spAutoFit/>
          </a:bodyPr>
          <a:lstStyle/>
          <a:p>
            <a:pPr marL="285750" indent="-285750" defTabSz="914400" eaLnBrk="0" fontAlgn="base" hangingPunct="0">
              <a:spcBef>
                <a:spcPct val="0"/>
              </a:spcBef>
              <a:spcAft>
                <a:spcPct val="0"/>
              </a:spcAft>
              <a:buFont typeface="Wingdings" panose="05000000000000000000" pitchFamily="2" charset="2"/>
              <a:buChar char="ü"/>
            </a:pPr>
            <a:r>
              <a:rPr lang="sr-Latn-RS" sz="1500" dirty="0" smtClean="0">
                <a:solidFill>
                  <a:srgbClr val="000000"/>
                </a:solidFill>
              </a:rPr>
              <a:t>Ciljne grupe</a:t>
            </a:r>
            <a:r>
              <a:rPr lang="de-DE" sz="1500" dirty="0" smtClean="0">
                <a:solidFill>
                  <a:srgbClr val="000000"/>
                </a:solidFill>
              </a:rPr>
              <a:t>:</a:t>
            </a:r>
          </a:p>
          <a:p>
            <a:pPr marL="360000" lvl="1" indent="-108000" defTabSz="914400" eaLnBrk="0" fontAlgn="base" hangingPunct="0">
              <a:spcBef>
                <a:spcPct val="0"/>
              </a:spcBef>
              <a:spcAft>
                <a:spcPct val="0"/>
              </a:spcAft>
              <a:buFont typeface="Arial" panose="020B0604020202020204" pitchFamily="34" charset="0"/>
              <a:buChar char="•"/>
            </a:pPr>
            <a:r>
              <a:rPr lang="sr-Latn-RS" sz="1400" dirty="0" smtClean="0">
                <a:solidFill>
                  <a:srgbClr val="000000"/>
                </a:solidFill>
              </a:rPr>
              <a:t>Javni sektor </a:t>
            </a:r>
          </a:p>
          <a:p>
            <a:pPr marL="360000" lvl="1" indent="-108000" defTabSz="914400" eaLnBrk="0" fontAlgn="base" hangingPunct="0">
              <a:spcBef>
                <a:spcPct val="0"/>
              </a:spcBef>
              <a:spcAft>
                <a:spcPct val="0"/>
              </a:spcAft>
              <a:buFont typeface="Arial" panose="020B0604020202020204" pitchFamily="34" charset="0"/>
              <a:buChar char="•"/>
            </a:pPr>
            <a:r>
              <a:rPr lang="sr-Latn-RS" sz="1400" dirty="0" smtClean="0">
                <a:solidFill>
                  <a:srgbClr val="000000"/>
                </a:solidFill>
              </a:rPr>
              <a:t>Pružaoci usluga – projektanti, savetodavne službe</a:t>
            </a:r>
            <a:endParaRPr lang="de-DE" sz="1400" dirty="0" smtClean="0">
              <a:solidFill>
                <a:srgbClr val="000000"/>
              </a:solidFill>
            </a:endParaRPr>
          </a:p>
          <a:p>
            <a:pPr marL="360000" lvl="1" indent="-108000" defTabSz="914400" eaLnBrk="0" fontAlgn="base" hangingPunct="0">
              <a:spcBef>
                <a:spcPct val="0"/>
              </a:spcBef>
              <a:spcAft>
                <a:spcPct val="0"/>
              </a:spcAft>
              <a:buFont typeface="Arial" panose="020B0604020202020204" pitchFamily="34" charset="0"/>
              <a:buChar char="•"/>
            </a:pPr>
            <a:r>
              <a:rPr lang="sr-Latn-RS" sz="1400" dirty="0" smtClean="0">
                <a:solidFill>
                  <a:srgbClr val="000000"/>
                </a:solidFill>
              </a:rPr>
              <a:t>Potencijalni investitori</a:t>
            </a:r>
            <a:endParaRPr lang="de-DE" sz="1400" dirty="0" smtClean="0">
              <a:solidFill>
                <a:srgbClr val="000000"/>
              </a:solidFill>
            </a:endParaRPr>
          </a:p>
          <a:p>
            <a:pPr marL="360000" lvl="1" indent="-108000" defTabSz="914400" eaLnBrk="0" fontAlgn="base" hangingPunct="0">
              <a:spcBef>
                <a:spcPct val="0"/>
              </a:spcBef>
              <a:spcAft>
                <a:spcPct val="0"/>
              </a:spcAft>
              <a:buFont typeface="Arial" panose="020B0604020202020204" pitchFamily="34" charset="0"/>
              <a:buChar char="•"/>
            </a:pPr>
            <a:r>
              <a:rPr lang="sr-Latn-RS" sz="1400" dirty="0" smtClean="0">
                <a:solidFill>
                  <a:srgbClr val="000000"/>
                </a:solidFill>
              </a:rPr>
              <a:t>Udruženja poljoprivrednika</a:t>
            </a:r>
            <a:endParaRPr lang="de-DE" sz="1400" dirty="0">
              <a:solidFill>
                <a:srgbClr val="000000"/>
              </a:solidFill>
            </a:endParaRPr>
          </a:p>
          <a:p>
            <a:pPr marL="360000" lvl="1" indent="-108000" defTabSz="914400" eaLnBrk="0" fontAlgn="base" hangingPunct="0">
              <a:spcBef>
                <a:spcPct val="0"/>
              </a:spcBef>
              <a:spcAft>
                <a:spcPct val="0"/>
              </a:spcAft>
              <a:buFont typeface="Arial" panose="020B0604020202020204" pitchFamily="34" charset="0"/>
              <a:buChar char="•"/>
            </a:pPr>
            <a:r>
              <a:rPr lang="sr-Latn-RS" sz="1400" dirty="0">
                <a:solidFill>
                  <a:srgbClr val="000000"/>
                </a:solidFill>
              </a:rPr>
              <a:t>P</a:t>
            </a:r>
            <a:r>
              <a:rPr lang="sr-Latn-RS" sz="1400" dirty="0" smtClean="0">
                <a:solidFill>
                  <a:srgbClr val="000000"/>
                </a:solidFill>
              </a:rPr>
              <a:t>oljoprivredne stručne službe, Uprava za agrarna plaćanja</a:t>
            </a:r>
            <a:endParaRPr lang="de-DE" sz="1400" dirty="0" smtClean="0">
              <a:solidFill>
                <a:srgbClr val="000000"/>
              </a:solidFill>
            </a:endParaRPr>
          </a:p>
          <a:p>
            <a:pPr marL="360000" lvl="1" indent="-108000" defTabSz="914400" eaLnBrk="0" fontAlgn="base" hangingPunct="0">
              <a:spcBef>
                <a:spcPct val="0"/>
              </a:spcBef>
              <a:spcAft>
                <a:spcPct val="0"/>
              </a:spcAft>
              <a:buFont typeface="Arial" panose="020B0604020202020204" pitchFamily="34" charset="0"/>
              <a:buChar char="•"/>
            </a:pPr>
            <a:r>
              <a:rPr lang="sr-Latn-RS" sz="1400" dirty="0" smtClean="0">
                <a:solidFill>
                  <a:srgbClr val="000000"/>
                </a:solidFill>
              </a:rPr>
              <a:t>Inženjerska komora</a:t>
            </a:r>
            <a:endParaRPr lang="de-DE" sz="1400" dirty="0" smtClean="0">
              <a:solidFill>
                <a:srgbClr val="000000"/>
              </a:solidFill>
            </a:endParaRPr>
          </a:p>
          <a:p>
            <a:pPr marL="360000" lvl="1" indent="-108000" defTabSz="914400" eaLnBrk="0" fontAlgn="base" hangingPunct="0">
              <a:spcBef>
                <a:spcPct val="0"/>
              </a:spcBef>
              <a:spcAft>
                <a:spcPct val="0"/>
              </a:spcAft>
              <a:buFont typeface="Arial" panose="020B0604020202020204" pitchFamily="34" charset="0"/>
              <a:buChar char="•"/>
            </a:pPr>
            <a:r>
              <a:rPr lang="sr-Latn-RS" sz="1400" dirty="0" smtClean="0">
                <a:solidFill>
                  <a:srgbClr val="000000"/>
                </a:solidFill>
              </a:rPr>
              <a:t>Udruženje Biogas Srbija</a:t>
            </a:r>
            <a:endParaRPr lang="de-DE" sz="1400" dirty="0" smtClean="0">
              <a:solidFill>
                <a:srgbClr val="000000"/>
              </a:solidFill>
            </a:endParaRPr>
          </a:p>
          <a:p>
            <a:pPr marL="360000" lvl="1" indent="-108000" defTabSz="914400" eaLnBrk="0" fontAlgn="base" hangingPunct="0">
              <a:spcBef>
                <a:spcPct val="0"/>
              </a:spcBef>
              <a:spcAft>
                <a:spcPct val="0"/>
              </a:spcAft>
              <a:buFont typeface="Arial" panose="020B0604020202020204" pitchFamily="34" charset="0"/>
              <a:buChar char="•"/>
            </a:pPr>
            <a:r>
              <a:rPr lang="sr-Latn-RS" sz="1400" dirty="0" smtClean="0">
                <a:solidFill>
                  <a:srgbClr val="000000"/>
                </a:solidFill>
              </a:rPr>
              <a:t>Mreža operatera biogas postrojenja </a:t>
            </a:r>
            <a:endParaRPr lang="de-DE" sz="1400" dirty="0" smtClean="0">
              <a:solidFill>
                <a:srgbClr val="000000"/>
              </a:solidFill>
            </a:endParaRPr>
          </a:p>
          <a:p>
            <a:pPr defTabSz="914400" eaLnBrk="0" fontAlgn="base" hangingPunct="0">
              <a:spcBef>
                <a:spcPct val="0"/>
              </a:spcBef>
              <a:spcAft>
                <a:spcPct val="0"/>
              </a:spcAft>
            </a:pPr>
            <a:endParaRPr lang="en-US" sz="1500" dirty="0">
              <a:solidFill>
                <a:srgbClr val="000000"/>
              </a:solidFill>
            </a:endParaRPr>
          </a:p>
        </p:txBody>
      </p:sp>
      <p:sp>
        <p:nvSpPr>
          <p:cNvPr id="19" name="Pfeil nach links und rechts 18"/>
          <p:cNvSpPr/>
          <p:nvPr/>
        </p:nvSpPr>
        <p:spPr bwMode="auto">
          <a:xfrm>
            <a:off x="5354475" y="2044518"/>
            <a:ext cx="1040336" cy="352425"/>
          </a:xfrm>
          <a:prstGeom prst="lef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de-DE" sz="2200" b="1" smtClean="0">
              <a:solidFill>
                <a:srgbClr val="999999"/>
              </a:solidFill>
            </a:endParaRPr>
          </a:p>
        </p:txBody>
      </p:sp>
      <p:sp>
        <p:nvSpPr>
          <p:cNvPr id="28" name="Pfeil nach links und rechts 18"/>
          <p:cNvSpPr/>
          <p:nvPr/>
        </p:nvSpPr>
        <p:spPr bwMode="auto">
          <a:xfrm>
            <a:off x="2796227" y="5970704"/>
            <a:ext cx="1040336" cy="352425"/>
          </a:xfrm>
          <a:prstGeom prst="lef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de-DE" sz="2200" b="1" smtClean="0">
              <a:solidFill>
                <a:srgbClr val="999999"/>
              </a:solidFill>
            </a:endParaRPr>
          </a:p>
        </p:txBody>
      </p:sp>
      <p:sp>
        <p:nvSpPr>
          <p:cNvPr id="30" name="Title 1"/>
          <p:cNvSpPr txBox="1">
            <a:spLocks/>
          </p:cNvSpPr>
          <p:nvPr/>
        </p:nvSpPr>
        <p:spPr>
          <a:xfrm>
            <a:off x="1622332" y="1072727"/>
            <a:ext cx="6451697" cy="765746"/>
          </a:xfrm>
          <a:prstGeom prst="rect">
            <a:avLst/>
          </a:prstGeom>
        </p:spPr>
        <p:txBody>
          <a:bodyPr/>
          <a:lstStyle>
            <a:lvl1pPr algn="l" rtl="0" eaLnBrk="1" fontAlgn="base" hangingPunct="1">
              <a:spcBef>
                <a:spcPct val="0"/>
              </a:spcBef>
              <a:spcAft>
                <a:spcPct val="0"/>
              </a:spcAft>
              <a:defRPr sz="2400">
                <a:solidFill>
                  <a:srgbClr val="6E6452"/>
                </a:solidFill>
                <a:latin typeface="+mj-lt"/>
                <a:ea typeface="+mj-ea"/>
                <a:cs typeface="+mj-cs"/>
              </a:defRPr>
            </a:lvl1pPr>
            <a:lvl2pPr algn="l" rtl="0" eaLnBrk="1" fontAlgn="base" hangingPunct="1">
              <a:spcBef>
                <a:spcPct val="0"/>
              </a:spcBef>
              <a:spcAft>
                <a:spcPct val="0"/>
              </a:spcAft>
              <a:defRPr sz="3600">
                <a:solidFill>
                  <a:schemeClr val="tx1"/>
                </a:solidFill>
                <a:latin typeface="Arial" charset="0"/>
              </a:defRPr>
            </a:lvl2pPr>
            <a:lvl3pPr algn="l" rtl="0" eaLnBrk="1" fontAlgn="base" hangingPunct="1">
              <a:spcBef>
                <a:spcPct val="0"/>
              </a:spcBef>
              <a:spcAft>
                <a:spcPct val="0"/>
              </a:spcAft>
              <a:defRPr sz="3600">
                <a:solidFill>
                  <a:schemeClr val="tx1"/>
                </a:solidFill>
                <a:latin typeface="Arial" charset="0"/>
              </a:defRPr>
            </a:lvl3pPr>
            <a:lvl4pPr algn="l" rtl="0" eaLnBrk="1" fontAlgn="base" hangingPunct="1">
              <a:spcBef>
                <a:spcPct val="0"/>
              </a:spcBef>
              <a:spcAft>
                <a:spcPct val="0"/>
              </a:spcAft>
              <a:defRPr sz="3600">
                <a:solidFill>
                  <a:schemeClr val="tx1"/>
                </a:solidFill>
                <a:latin typeface="Arial" charset="0"/>
              </a:defRPr>
            </a:lvl4pPr>
            <a:lvl5pPr algn="l" rtl="0" eaLnBrk="1" fontAlgn="base" hangingPunct="1">
              <a:spcBef>
                <a:spcPct val="0"/>
              </a:spcBef>
              <a:spcAft>
                <a:spcPct val="0"/>
              </a:spcAft>
              <a:defRPr sz="3600">
                <a:solidFill>
                  <a:schemeClr val="tx1"/>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pPr algn="ctr" defTabSz="914400"/>
            <a:r>
              <a:rPr lang="sr-Latn-RS" sz="2200" b="1" kern="0" dirty="0" smtClean="0">
                <a:solidFill>
                  <a:srgbClr val="FFFFFF"/>
                </a:solidFill>
              </a:rPr>
              <a:t>Temelji infrastrukture za razvoj projekata</a:t>
            </a:r>
            <a:r>
              <a:rPr lang="de-DE" sz="2200" b="1" kern="0" dirty="0" smtClean="0">
                <a:solidFill>
                  <a:srgbClr val="FFFFFF"/>
                </a:solidFill>
              </a:rPr>
              <a:t> </a:t>
            </a:r>
            <a:endParaRPr lang="sr-Latn-RS" sz="2200" b="1" kern="0" dirty="0" smtClean="0">
              <a:solidFill>
                <a:srgbClr val="FFFFFF"/>
              </a:solidFill>
            </a:endParaRPr>
          </a:p>
          <a:p>
            <a:pPr algn="ctr" defTabSz="914400"/>
            <a:r>
              <a:rPr lang="de-DE" sz="2200" b="1" kern="0" dirty="0" smtClean="0">
                <a:solidFill>
                  <a:srgbClr val="FFFFFF"/>
                </a:solidFill>
              </a:rPr>
              <a:t>2016 - 2020</a:t>
            </a:r>
            <a:endParaRPr lang="en-US" sz="2200" b="1" kern="0" dirty="0">
              <a:solidFill>
                <a:srgbClr val="FFFFFF"/>
              </a:solidFill>
            </a:endParaRPr>
          </a:p>
        </p:txBody>
      </p:sp>
      <p:sp>
        <p:nvSpPr>
          <p:cNvPr id="22" name="Footer Placeholder 2"/>
          <p:cNvSpPr>
            <a:spLocks noGrp="1"/>
          </p:cNvSpPr>
          <p:nvPr>
            <p:ph type="ftr" sz="quarter" idx="10"/>
          </p:nvPr>
        </p:nvSpPr>
        <p:spPr>
          <a:xfrm>
            <a:off x="1910281" y="6581001"/>
            <a:ext cx="5748951" cy="246221"/>
          </a:xfrm>
        </p:spPr>
        <p:txBody>
          <a:bodyPr/>
          <a:lstStyle/>
          <a:p>
            <a:r>
              <a:rPr lang="de-DE" dirty="0" smtClean="0"/>
              <a:t>Projec</a:t>
            </a:r>
            <a:r>
              <a:rPr lang="sr-Latn-RS" dirty="0" smtClean="0"/>
              <a:t>t</a:t>
            </a:r>
            <a:r>
              <a:rPr lang="de-DE" dirty="0" smtClean="0"/>
              <a:t> development – Milica Vukadinovi</a:t>
            </a:r>
            <a:r>
              <a:rPr lang="sr-Latn-RS" dirty="0" smtClean="0"/>
              <a:t>ć</a:t>
            </a:r>
            <a:r>
              <a:rPr lang="de-DE" dirty="0" smtClean="0"/>
              <a:t>, Ivana Radulovi</a:t>
            </a:r>
            <a:r>
              <a:rPr lang="sr-Latn-RS" dirty="0" smtClean="0"/>
              <a:t>ć</a:t>
            </a:r>
            <a:r>
              <a:rPr lang="de-DE" dirty="0" smtClean="0"/>
              <a:t>, Marijana Nikoli</a:t>
            </a:r>
            <a:r>
              <a:rPr lang="sr-Latn-RS" dirty="0" smtClean="0"/>
              <a:t>ć</a:t>
            </a:r>
            <a:endParaRPr lang="de-DE" dirty="0"/>
          </a:p>
        </p:txBody>
      </p:sp>
      <p:sp>
        <p:nvSpPr>
          <p:cNvPr id="29" name="Date Placeholder 1"/>
          <p:cNvSpPr>
            <a:spLocks noGrp="1"/>
          </p:cNvSpPr>
          <p:nvPr>
            <p:ph type="dt" sz="half" idx="4294967295"/>
          </p:nvPr>
        </p:nvSpPr>
        <p:spPr>
          <a:xfrm>
            <a:off x="588740" y="6590396"/>
            <a:ext cx="1295400" cy="246063"/>
          </a:xfrm>
          <a:prstGeom prst="rect">
            <a:avLst/>
          </a:prstGeom>
        </p:spPr>
        <p:txBody>
          <a:bodyPr/>
          <a:lstStyle/>
          <a:p>
            <a:pPr>
              <a:defRPr/>
            </a:pPr>
            <a:r>
              <a:rPr lang="sr-Latn-RS" b="1" dirty="0" smtClean="0"/>
              <a:t>16.11.2017</a:t>
            </a:r>
            <a:endParaRPr lang="de-DE" b="1" dirty="0"/>
          </a:p>
        </p:txBody>
      </p:sp>
    </p:spTree>
    <p:extLst>
      <p:ext uri="{BB962C8B-B14F-4D97-AF65-F5344CB8AC3E}">
        <p14:creationId xmlns:p14="http://schemas.microsoft.com/office/powerpoint/2010/main" val="40826241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Kép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61596" y="4743913"/>
            <a:ext cx="2426485" cy="1615129"/>
          </a:xfrm>
          <a:prstGeom prst="rect">
            <a:avLst/>
          </a:prstGeom>
          <a:ln>
            <a:noFill/>
          </a:ln>
          <a:effectLst>
            <a:softEdge rad="112500"/>
          </a:effectLst>
        </p:spPr>
      </p:pic>
      <p:sp>
        <p:nvSpPr>
          <p:cNvPr id="2" name="Cím 1"/>
          <p:cNvSpPr>
            <a:spLocks noGrp="1"/>
          </p:cNvSpPr>
          <p:nvPr>
            <p:ph type="ctrTitle"/>
          </p:nvPr>
        </p:nvSpPr>
        <p:spPr>
          <a:xfrm>
            <a:off x="685800" y="1854357"/>
            <a:ext cx="7772400" cy="889233"/>
          </a:xfrm>
        </p:spPr>
        <p:txBody>
          <a:bodyPr anchor="t" anchorCtr="0">
            <a:noAutofit/>
          </a:bodyPr>
          <a:lstStyle/>
          <a:p>
            <a:pPr algn="l"/>
            <a:r>
              <a:rPr lang="hu-HU" sz="4000" b="1" dirty="0" err="1">
                <a:solidFill>
                  <a:schemeClr val="accent5">
                    <a:lumMod val="75000"/>
                  </a:schemeClr>
                </a:solidFill>
              </a:rPr>
              <a:t>Foreign</a:t>
            </a:r>
            <a:r>
              <a:rPr lang="hu-HU" sz="4000" b="1" dirty="0">
                <a:solidFill>
                  <a:schemeClr val="accent5">
                    <a:lumMod val="75000"/>
                  </a:schemeClr>
                </a:solidFill>
              </a:rPr>
              <a:t> </a:t>
            </a:r>
            <a:r>
              <a:rPr lang="hu-HU" sz="4000" b="1" dirty="0" err="1">
                <a:solidFill>
                  <a:schemeClr val="accent5">
                    <a:lumMod val="75000"/>
                  </a:schemeClr>
                </a:solidFill>
              </a:rPr>
              <a:t>exposure</a:t>
            </a:r>
            <a:r>
              <a:rPr lang="hu-HU" sz="4000" b="1" dirty="0">
                <a:solidFill>
                  <a:schemeClr val="accent5">
                    <a:lumMod val="75000"/>
                  </a:schemeClr>
                </a:solidFill>
              </a:rPr>
              <a:t> </a:t>
            </a:r>
            <a:r>
              <a:rPr lang="hu-HU" sz="4000" b="1" dirty="0" err="1">
                <a:solidFill>
                  <a:schemeClr val="accent5">
                    <a:lumMod val="75000"/>
                  </a:schemeClr>
                </a:solidFill>
              </a:rPr>
              <a:t>in</a:t>
            </a:r>
            <a:r>
              <a:rPr lang="hu-HU" sz="4000" b="1" dirty="0">
                <a:solidFill>
                  <a:schemeClr val="accent5">
                    <a:lumMod val="75000"/>
                  </a:schemeClr>
                </a:solidFill>
              </a:rPr>
              <a:t> Hungary</a:t>
            </a:r>
            <a:br>
              <a:rPr lang="hu-HU" sz="4000" b="1" dirty="0">
                <a:solidFill>
                  <a:schemeClr val="accent5">
                    <a:lumMod val="75000"/>
                  </a:schemeClr>
                </a:solidFill>
              </a:rPr>
            </a:br>
            <a:endParaRPr lang="hu-HU" sz="4000" b="1" dirty="0">
              <a:solidFill>
                <a:schemeClr val="accent5">
                  <a:lumMod val="75000"/>
                </a:schemeClr>
              </a:solidFill>
            </a:endParaRPr>
          </a:p>
        </p:txBody>
      </p:sp>
      <p:pic>
        <p:nvPicPr>
          <p:cNvPr id="4" name="Kép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2" y="347723"/>
            <a:ext cx="2038525" cy="774640"/>
          </a:xfrm>
          <a:prstGeom prst="rect">
            <a:avLst/>
          </a:prstGeom>
          <a:ln>
            <a:noFill/>
          </a:ln>
          <a:effectLst>
            <a:outerShdw blurRad="292100" dist="139700" dir="2700000" algn="tl" rotWithShape="0">
              <a:srgbClr val="333333">
                <a:alpha val="65000"/>
              </a:srgbClr>
            </a:outerShdw>
          </a:effectLst>
        </p:spPr>
      </p:pic>
      <p:pic>
        <p:nvPicPr>
          <p:cNvPr id="5" name="Kép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9657" y="347729"/>
            <a:ext cx="2210361" cy="867943"/>
          </a:xfrm>
          <a:prstGeom prst="rect">
            <a:avLst/>
          </a:prstGeom>
          <a:ln>
            <a:noFill/>
          </a:ln>
          <a:effectLst>
            <a:outerShdw blurRad="292100" dist="139700" dir="2700000" algn="tl" rotWithShape="0">
              <a:srgbClr val="333333">
                <a:alpha val="65000"/>
              </a:srgbClr>
            </a:outerShdw>
          </a:effectLst>
        </p:spPr>
      </p:pic>
      <p:sp>
        <p:nvSpPr>
          <p:cNvPr id="6" name="Szövegdoboz 5"/>
          <p:cNvSpPr txBox="1"/>
          <p:nvPr/>
        </p:nvSpPr>
        <p:spPr>
          <a:xfrm>
            <a:off x="75501" y="6526635"/>
            <a:ext cx="5637402" cy="261590"/>
          </a:xfrm>
          <a:prstGeom prst="rect">
            <a:avLst/>
          </a:prstGeom>
          <a:noFill/>
        </p:spPr>
        <p:txBody>
          <a:bodyPr wrap="square" lIns="91422" tIns="45710" rIns="91422" bIns="45710" rtlCol="0">
            <a:spAutoFit/>
          </a:bodyPr>
          <a:lstStyle/>
          <a:p>
            <a:r>
              <a:rPr lang="hu-HU" sz="1100" i="1" dirty="0">
                <a:solidFill>
                  <a:schemeClr val="accent5">
                    <a:lumMod val="75000"/>
                  </a:schemeClr>
                </a:solidFill>
              </a:rPr>
              <a:t>BIOMASS – POTENTIAL FOR GROWTH, </a:t>
            </a:r>
            <a:r>
              <a:rPr lang="hu-HU" sz="1100" i="1" dirty="0" err="1">
                <a:solidFill>
                  <a:schemeClr val="accent5">
                    <a:lumMod val="75000"/>
                  </a:schemeClr>
                </a:solidFill>
              </a:rPr>
              <a:t>Novi</a:t>
            </a:r>
            <a:r>
              <a:rPr lang="hu-HU" sz="1100" i="1" dirty="0">
                <a:solidFill>
                  <a:schemeClr val="accent5">
                    <a:lumMod val="75000"/>
                  </a:schemeClr>
                </a:solidFill>
              </a:rPr>
              <a:t> </a:t>
            </a:r>
            <a:r>
              <a:rPr lang="hu-HU" sz="1100" i="1" dirty="0" err="1">
                <a:solidFill>
                  <a:schemeClr val="accent5">
                    <a:lumMod val="75000"/>
                  </a:schemeClr>
                </a:solidFill>
              </a:rPr>
              <a:t>Sad</a:t>
            </a:r>
            <a:r>
              <a:rPr lang="hu-HU" sz="1100" i="1" dirty="0">
                <a:solidFill>
                  <a:schemeClr val="accent5">
                    <a:lumMod val="75000"/>
                  </a:schemeClr>
                </a:solidFill>
              </a:rPr>
              <a:t> (</a:t>
            </a:r>
            <a:r>
              <a:rPr lang="hu-HU" sz="1100" i="1" dirty="0" err="1">
                <a:solidFill>
                  <a:schemeClr val="accent5">
                    <a:lumMod val="75000"/>
                  </a:schemeClr>
                </a:solidFill>
              </a:rPr>
              <a:t>Serbia</a:t>
            </a:r>
            <a:r>
              <a:rPr lang="hu-HU" sz="1100" i="1" dirty="0">
                <a:solidFill>
                  <a:schemeClr val="accent5">
                    <a:lumMod val="75000"/>
                  </a:schemeClr>
                </a:solidFill>
              </a:rPr>
              <a:t>), Assembly of AP </a:t>
            </a:r>
            <a:r>
              <a:rPr lang="hu-HU" sz="1100" i="1" dirty="0" err="1">
                <a:solidFill>
                  <a:schemeClr val="accent5">
                    <a:lumMod val="75000"/>
                  </a:schemeClr>
                </a:solidFill>
              </a:rPr>
              <a:t>Vojvodina</a:t>
            </a:r>
            <a:r>
              <a:rPr lang="hu-HU" sz="1100" i="1" dirty="0">
                <a:solidFill>
                  <a:schemeClr val="accent5">
                    <a:lumMod val="75000"/>
                  </a:schemeClr>
                </a:solidFill>
              </a:rPr>
              <a:t>, 16.11.2017.</a:t>
            </a:r>
          </a:p>
        </p:txBody>
      </p:sp>
      <p:pic>
        <p:nvPicPr>
          <p:cNvPr id="8" name="Kép 7"/>
          <p:cNvPicPr>
            <a:picLocks noChangeAspect="1"/>
          </p:cNvPicPr>
          <p:nvPr/>
        </p:nvPicPr>
        <p:blipFill rotWithShape="1">
          <a:blip r:embed="rId5" cstate="print">
            <a:extLst>
              <a:ext uri="{28A0092B-C50C-407E-A947-70E740481C1C}">
                <a14:useLocalDpi xmlns:a14="http://schemas.microsoft.com/office/drawing/2010/main" val="0"/>
              </a:ext>
            </a:extLst>
          </a:blip>
          <a:srcRect l="27993"/>
          <a:stretch/>
        </p:blipFill>
        <p:spPr>
          <a:xfrm>
            <a:off x="6354751" y="360239"/>
            <a:ext cx="2789252" cy="762124"/>
          </a:xfrm>
          <a:prstGeom prst="rect">
            <a:avLst/>
          </a:prstGeom>
        </p:spPr>
      </p:pic>
      <p:sp>
        <p:nvSpPr>
          <p:cNvPr id="3" name="Szövegdoboz 2"/>
          <p:cNvSpPr txBox="1"/>
          <p:nvPr/>
        </p:nvSpPr>
        <p:spPr>
          <a:xfrm>
            <a:off x="775985" y="2760429"/>
            <a:ext cx="7592037" cy="1883253"/>
          </a:xfrm>
          <a:prstGeom prst="rect">
            <a:avLst/>
          </a:prstGeom>
          <a:noFill/>
        </p:spPr>
        <p:txBody>
          <a:bodyPr wrap="square" lIns="91422" tIns="45710" rIns="91422" bIns="45710" rtlCol="0">
            <a:spAutoFit/>
          </a:bodyPr>
          <a:lstStyle/>
          <a:p>
            <a:pPr marL="571390" indent="-571390">
              <a:buFont typeface="Courier New" panose="02070309020205020404" pitchFamily="49" charset="0"/>
              <a:buChar char="o"/>
            </a:pPr>
            <a:r>
              <a:rPr lang="hu-HU" sz="2800" dirty="0" err="1">
                <a:solidFill>
                  <a:schemeClr val="accent5">
                    <a:lumMod val="75000"/>
                  </a:schemeClr>
                </a:solidFill>
              </a:rPr>
              <a:t>Russian</a:t>
            </a:r>
            <a:r>
              <a:rPr lang="hu-HU" sz="2800" dirty="0">
                <a:solidFill>
                  <a:schemeClr val="accent5">
                    <a:lumMod val="75000"/>
                  </a:schemeClr>
                </a:solidFill>
              </a:rPr>
              <a:t> </a:t>
            </a:r>
            <a:r>
              <a:rPr lang="hu-HU" sz="2800" dirty="0" err="1">
                <a:solidFill>
                  <a:schemeClr val="accent5">
                    <a:lumMod val="75000"/>
                  </a:schemeClr>
                </a:solidFill>
              </a:rPr>
              <a:t>petroleum</a:t>
            </a:r>
            <a:r>
              <a:rPr lang="hu-HU" sz="2800" dirty="0">
                <a:solidFill>
                  <a:schemeClr val="accent5">
                    <a:lumMod val="75000"/>
                  </a:schemeClr>
                </a:solidFill>
              </a:rPr>
              <a:t> and </a:t>
            </a:r>
            <a:r>
              <a:rPr lang="hu-HU" sz="2800" dirty="0" err="1">
                <a:solidFill>
                  <a:schemeClr val="accent5">
                    <a:lumMod val="75000"/>
                  </a:schemeClr>
                </a:solidFill>
              </a:rPr>
              <a:t>natural</a:t>
            </a:r>
            <a:r>
              <a:rPr lang="hu-HU" sz="2800" dirty="0">
                <a:solidFill>
                  <a:schemeClr val="accent5">
                    <a:lumMod val="75000"/>
                  </a:schemeClr>
                </a:solidFill>
              </a:rPr>
              <a:t> </a:t>
            </a:r>
            <a:r>
              <a:rPr lang="hu-HU" sz="2800" dirty="0" err="1">
                <a:solidFill>
                  <a:schemeClr val="accent5">
                    <a:lumMod val="75000"/>
                  </a:schemeClr>
                </a:solidFill>
              </a:rPr>
              <a:t>gas</a:t>
            </a:r>
            <a:r>
              <a:rPr lang="hu-HU" sz="2800" dirty="0">
                <a:solidFill>
                  <a:schemeClr val="accent5">
                    <a:lumMod val="75000"/>
                  </a:schemeClr>
                </a:solidFill>
              </a:rPr>
              <a:t> (</a:t>
            </a:r>
            <a:r>
              <a:rPr lang="hu-HU" sz="2800" dirty="0" err="1">
                <a:solidFill>
                  <a:schemeClr val="accent5">
                    <a:lumMod val="75000"/>
                  </a:schemeClr>
                </a:solidFill>
              </a:rPr>
              <a:t>Russian-Ukraine</a:t>
            </a:r>
            <a:r>
              <a:rPr lang="hu-HU" sz="2800" dirty="0">
                <a:solidFill>
                  <a:schemeClr val="accent5">
                    <a:lumMod val="75000"/>
                  </a:schemeClr>
                </a:solidFill>
              </a:rPr>
              <a:t> </a:t>
            </a:r>
            <a:r>
              <a:rPr lang="hu-HU" sz="2800" dirty="0" err="1">
                <a:solidFill>
                  <a:schemeClr val="accent5">
                    <a:lumMod val="75000"/>
                  </a:schemeClr>
                </a:solidFill>
              </a:rPr>
              <a:t>conflict</a:t>
            </a:r>
            <a:r>
              <a:rPr lang="hu-HU" sz="2800" dirty="0">
                <a:solidFill>
                  <a:schemeClr val="accent5">
                    <a:lumMod val="75000"/>
                  </a:schemeClr>
                </a:solidFill>
              </a:rPr>
              <a:t> </a:t>
            </a:r>
            <a:r>
              <a:rPr lang="hu-HU" sz="2800" dirty="0" err="1">
                <a:solidFill>
                  <a:schemeClr val="accent5">
                    <a:lumMod val="75000"/>
                  </a:schemeClr>
                </a:solidFill>
              </a:rPr>
              <a:t>in</a:t>
            </a:r>
            <a:r>
              <a:rPr lang="hu-HU" sz="2800" dirty="0">
                <a:solidFill>
                  <a:schemeClr val="accent5">
                    <a:lumMod val="75000"/>
                  </a:schemeClr>
                </a:solidFill>
              </a:rPr>
              <a:t> 2016)</a:t>
            </a:r>
          </a:p>
          <a:p>
            <a:pPr marL="571390" indent="-571390">
              <a:buFont typeface="Courier New" panose="02070309020205020404" pitchFamily="49" charset="0"/>
              <a:buChar char="o"/>
            </a:pPr>
            <a:endParaRPr lang="hu-HU" sz="2800" dirty="0">
              <a:solidFill>
                <a:schemeClr val="accent5">
                  <a:lumMod val="75000"/>
                </a:schemeClr>
              </a:solidFill>
            </a:endParaRPr>
          </a:p>
          <a:p>
            <a:pPr marL="571390" indent="-571390">
              <a:buFont typeface="Courier New" panose="02070309020205020404" pitchFamily="49" charset="0"/>
              <a:buChar char="o"/>
            </a:pPr>
            <a:r>
              <a:rPr lang="hu-HU" sz="2800" dirty="0" err="1">
                <a:solidFill>
                  <a:schemeClr val="accent5">
                    <a:lumMod val="75000"/>
                  </a:schemeClr>
                </a:solidFill>
              </a:rPr>
              <a:t>strategic</a:t>
            </a:r>
            <a:r>
              <a:rPr lang="hu-HU" sz="2800" dirty="0">
                <a:solidFill>
                  <a:schemeClr val="accent5">
                    <a:lumMod val="75000"/>
                  </a:schemeClr>
                </a:solidFill>
              </a:rPr>
              <a:t> </a:t>
            </a:r>
            <a:r>
              <a:rPr lang="hu-HU" sz="2800" dirty="0" err="1">
                <a:solidFill>
                  <a:schemeClr val="accent5">
                    <a:lumMod val="75000"/>
                  </a:schemeClr>
                </a:solidFill>
              </a:rPr>
              <a:t>gas</a:t>
            </a:r>
            <a:r>
              <a:rPr lang="hu-HU" sz="2800" dirty="0">
                <a:solidFill>
                  <a:schemeClr val="accent5">
                    <a:lumMod val="75000"/>
                  </a:schemeClr>
                </a:solidFill>
              </a:rPr>
              <a:t> </a:t>
            </a:r>
            <a:r>
              <a:rPr lang="hu-HU" sz="2800" dirty="0" err="1">
                <a:solidFill>
                  <a:schemeClr val="accent5">
                    <a:lumMod val="75000"/>
                  </a:schemeClr>
                </a:solidFill>
              </a:rPr>
              <a:t>storages</a:t>
            </a:r>
            <a:r>
              <a:rPr lang="hu-HU" sz="2800" dirty="0">
                <a:solidFill>
                  <a:schemeClr val="accent5">
                    <a:lumMod val="75000"/>
                  </a:schemeClr>
                </a:solidFill>
              </a:rPr>
              <a:t> (Algyő, Szőreg)</a:t>
            </a:r>
            <a:endParaRPr lang="hu-HU" sz="2800" dirty="0"/>
          </a:p>
        </p:txBody>
      </p:sp>
    </p:spTree>
    <p:extLst>
      <p:ext uri="{BB962C8B-B14F-4D97-AF65-F5344CB8AC3E}">
        <p14:creationId xmlns:p14="http://schemas.microsoft.com/office/powerpoint/2010/main" val="3792883440"/>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588740" y="1257956"/>
            <a:ext cx="7776000" cy="617928"/>
          </a:xfrm>
          <a:noFill/>
          <a:ln w="9525">
            <a:noFill/>
            <a:miter lim="800000"/>
            <a:headEnd/>
            <a:tailEnd/>
          </a:ln>
          <a:effectLst/>
        </p:spPr>
        <p:txBody>
          <a:bodyPr vert="horz" wrap="square" lIns="91440" tIns="45720" rIns="91440" bIns="45720" numCol="1" anchor="t" anchorCtr="0" compatLnSpc="1">
            <a:prstTxWarp prst="textNoShape">
              <a:avLst/>
            </a:prstTxWarp>
          </a:bodyPr>
          <a:lstStyle/>
          <a:p>
            <a:pPr algn="ctr"/>
            <a:r>
              <a:rPr lang="sr-Latn-RS" altLang="sr-Latn-RS" sz="2600" b="1" dirty="0" smtClean="0"/>
              <a:t>Razvoj projekata</a:t>
            </a:r>
            <a:endParaRPr lang="en-GB" altLang="sr-Latn-RS" sz="2600" b="1" dirty="0"/>
          </a:p>
        </p:txBody>
      </p:sp>
      <p:sp>
        <p:nvSpPr>
          <p:cNvPr id="18436" name="Content Placeholder 4"/>
          <p:cNvSpPr>
            <a:spLocks noGrp="1"/>
          </p:cNvSpPr>
          <p:nvPr>
            <p:ph idx="1"/>
          </p:nvPr>
        </p:nvSpPr>
        <p:spPr>
          <a:xfrm>
            <a:off x="304799" y="1962514"/>
            <a:ext cx="8483729" cy="4354018"/>
          </a:xfrm>
        </p:spPr>
        <p:txBody>
          <a:bodyPr/>
          <a:lstStyle/>
          <a:p>
            <a:pPr marL="342900" indent="-342900" algn="just">
              <a:buFont typeface="Wingdings" panose="05000000000000000000" pitchFamily="2" charset="2"/>
              <a:buChar char="Ø"/>
              <a:tabLst>
                <a:tab pos="2159000" algn="l"/>
              </a:tabLst>
            </a:pPr>
            <a:r>
              <a:rPr lang="en-GB" altLang="en-US" sz="2000" dirty="0" smtClean="0"/>
              <a:t>4</a:t>
            </a:r>
            <a:r>
              <a:rPr lang="sr-Latn-RS" altLang="en-US" sz="2000" dirty="0"/>
              <a:t>8</a:t>
            </a:r>
            <a:r>
              <a:rPr lang="en-GB" altLang="en-US" sz="2000" dirty="0" smtClean="0"/>
              <a:t> </a:t>
            </a:r>
            <a:r>
              <a:rPr lang="en-GB" altLang="en-US" sz="2000" dirty="0" err="1" smtClean="0"/>
              <a:t>imple</a:t>
            </a:r>
            <a:r>
              <a:rPr lang="sr-Latn-RS" altLang="en-US" sz="2000" dirty="0" smtClean="0"/>
              <a:t>m</a:t>
            </a:r>
            <a:r>
              <a:rPr lang="en-GB" altLang="en-US" sz="2000" dirty="0" smtClean="0"/>
              <a:t>e</a:t>
            </a:r>
            <a:r>
              <a:rPr lang="sr-Latn-RS" altLang="en-US" sz="2000" dirty="0" smtClean="0"/>
              <a:t>n</a:t>
            </a:r>
            <a:r>
              <a:rPr lang="en-GB" altLang="en-US" sz="2000" dirty="0" err="1" smtClean="0"/>
              <a:t>tiranih</a:t>
            </a:r>
            <a:r>
              <a:rPr lang="en-GB" altLang="en-US" sz="2000" dirty="0" smtClean="0"/>
              <a:t> </a:t>
            </a:r>
            <a:r>
              <a:rPr lang="en-GB" altLang="en-US" sz="2000" dirty="0" err="1" smtClean="0"/>
              <a:t>mera</a:t>
            </a:r>
            <a:r>
              <a:rPr lang="en-GB" altLang="en-US" sz="2000" dirty="0" smtClean="0"/>
              <a:t> </a:t>
            </a:r>
            <a:r>
              <a:rPr lang="en-GB" altLang="en-US" sz="2000" dirty="0" err="1" smtClean="0"/>
              <a:t>razvoja</a:t>
            </a:r>
            <a:r>
              <a:rPr lang="en-GB" altLang="en-US" sz="2000" dirty="0" smtClean="0"/>
              <a:t> </a:t>
            </a:r>
            <a:r>
              <a:rPr lang="en-GB" altLang="en-US" sz="2000" dirty="0" err="1" smtClean="0"/>
              <a:t>kapaciteta</a:t>
            </a:r>
            <a:r>
              <a:rPr lang="en-GB" altLang="en-US" sz="2000" dirty="0" smtClean="0"/>
              <a:t> </a:t>
            </a:r>
            <a:r>
              <a:rPr lang="sr-Latn-RS" altLang="en-US" sz="2000" dirty="0" smtClean="0"/>
              <a:t>u saradnji sa </a:t>
            </a:r>
            <a:r>
              <a:rPr lang="en-GB" altLang="en-US" sz="2000" dirty="0" err="1" smtClean="0"/>
              <a:t>razl</a:t>
            </a:r>
            <a:r>
              <a:rPr lang="sr-Latn-RS" altLang="en-US" sz="2000" dirty="0" smtClean="0"/>
              <a:t>ičitim partnerima (konferencije, obuke, studijska putovanja)</a:t>
            </a:r>
          </a:p>
          <a:p>
            <a:pPr marL="702900" lvl="1" indent="-342900" algn="just">
              <a:buFont typeface="Wingdings" panose="05000000000000000000" pitchFamily="2" charset="2"/>
              <a:buChar char="§"/>
              <a:tabLst>
                <a:tab pos="2159000" algn="l"/>
              </a:tabLst>
            </a:pPr>
            <a:r>
              <a:rPr lang="sr-Latn-RS" altLang="en-US" sz="2000" dirty="0" smtClean="0"/>
              <a:t>Predstavnici lokalnih samouprava</a:t>
            </a:r>
          </a:p>
          <a:p>
            <a:pPr marL="702900" lvl="1" indent="-342900" algn="just">
              <a:buFont typeface="Wingdings" panose="05000000000000000000" pitchFamily="2" charset="2"/>
              <a:buChar char="§"/>
              <a:tabLst>
                <a:tab pos="2159000" algn="l"/>
              </a:tabLst>
            </a:pPr>
            <a:r>
              <a:rPr lang="sr-Latn-RS" altLang="en-US" sz="2000" dirty="0" smtClean="0"/>
              <a:t>Predstavnici institucija na nacionalnom nivou uključujući poljoprivredne stručne službe, upravu za agrarna plaćanja itd.</a:t>
            </a:r>
          </a:p>
          <a:p>
            <a:pPr marL="702900" lvl="1" indent="-342900" algn="just">
              <a:buFont typeface="Wingdings" panose="05000000000000000000" pitchFamily="2" charset="2"/>
              <a:buChar char="§"/>
              <a:tabLst>
                <a:tab pos="2159000" algn="l"/>
              </a:tabLst>
            </a:pPr>
            <a:r>
              <a:rPr lang="sr-Latn-RS" altLang="en-US" sz="2000" dirty="0" smtClean="0"/>
              <a:t>Predstavnici pokrajinske vlade</a:t>
            </a:r>
          </a:p>
          <a:p>
            <a:pPr marL="702900" lvl="1" indent="-342900" algn="just">
              <a:buFont typeface="Wingdings" panose="05000000000000000000" pitchFamily="2" charset="2"/>
              <a:buChar char="§"/>
              <a:tabLst>
                <a:tab pos="2159000" algn="l"/>
              </a:tabLst>
            </a:pPr>
            <a:r>
              <a:rPr lang="sr-Latn-RS" altLang="en-US" sz="2000" dirty="0" smtClean="0"/>
              <a:t>Stručna udruženja i poljoprivredne zadruge: Inženjerska komora, Biogas udruženje Srbija, Poljoprivredna zadruga Verušić, Zadruga organskih proizvođača Selenča itd. </a:t>
            </a:r>
          </a:p>
          <a:p>
            <a:pPr marL="342900" indent="-342900" algn="just">
              <a:buFont typeface="Wingdings" panose="05000000000000000000" pitchFamily="2" charset="2"/>
              <a:buChar char="Ø"/>
              <a:tabLst>
                <a:tab pos="2159000" algn="l"/>
              </a:tabLst>
            </a:pPr>
            <a:r>
              <a:rPr lang="sr-Latn-RS" altLang="en-US" sz="2000" dirty="0" smtClean="0"/>
              <a:t>Preko 1600 učesnika na svim događajima u periodu od 4 godine</a:t>
            </a:r>
            <a:endParaRPr lang="en-GB" altLang="sr-Latn-RS" sz="2000" dirty="0" smtClean="0"/>
          </a:p>
        </p:txBody>
      </p:sp>
      <p:pic>
        <p:nvPicPr>
          <p:cNvPr id="1843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2178424" cy="1031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feld 5"/>
          <p:cNvSpPr txBox="1"/>
          <p:nvPr/>
        </p:nvSpPr>
        <p:spPr>
          <a:xfrm>
            <a:off x="7419434" y="314102"/>
            <a:ext cx="1369095" cy="215444"/>
          </a:xfrm>
          <a:prstGeom prst="rect">
            <a:avLst/>
          </a:prstGeom>
          <a:noFill/>
        </p:spPr>
        <p:txBody>
          <a:bodyPr wrap="square" rtlCol="0">
            <a:spAutoFit/>
          </a:bodyPr>
          <a:lstStyle/>
          <a:p>
            <a:pPr defTabSz="914400" eaLnBrk="0" fontAlgn="base" hangingPunct="0">
              <a:spcBef>
                <a:spcPct val="0"/>
              </a:spcBef>
              <a:spcAft>
                <a:spcPct val="0"/>
              </a:spcAft>
            </a:pPr>
            <a:r>
              <a:rPr lang="sr-Latn-RS" sz="800" dirty="0" smtClean="0">
                <a:solidFill>
                  <a:srgbClr val="000000"/>
                </a:solidFill>
              </a:rPr>
              <a:t>Implemented by:</a:t>
            </a:r>
            <a:endParaRPr lang="de-DE" sz="800" dirty="0">
              <a:solidFill>
                <a:srgbClr val="000000"/>
              </a:solidFill>
              <a:cs typeface="Arial" pitchFamily="34" charset="0"/>
            </a:endParaRPr>
          </a:p>
        </p:txBody>
      </p:sp>
      <p:sp>
        <p:nvSpPr>
          <p:cNvPr id="7" name="Footer Placeholder 2"/>
          <p:cNvSpPr>
            <a:spLocks noGrp="1"/>
          </p:cNvSpPr>
          <p:nvPr>
            <p:ph type="ftr" sz="quarter" idx="10"/>
          </p:nvPr>
        </p:nvSpPr>
        <p:spPr>
          <a:xfrm>
            <a:off x="1910281" y="6586752"/>
            <a:ext cx="5748951" cy="246221"/>
          </a:xfrm>
        </p:spPr>
        <p:txBody>
          <a:bodyPr/>
          <a:lstStyle/>
          <a:p>
            <a:r>
              <a:rPr lang="de-DE" dirty="0" smtClean="0"/>
              <a:t>Projec</a:t>
            </a:r>
            <a:r>
              <a:rPr lang="sr-Latn-RS" dirty="0" smtClean="0"/>
              <a:t>t</a:t>
            </a:r>
            <a:r>
              <a:rPr lang="de-DE" dirty="0" smtClean="0"/>
              <a:t> development – Milica Vukadinovi</a:t>
            </a:r>
            <a:r>
              <a:rPr lang="sr-Latn-RS" dirty="0" smtClean="0"/>
              <a:t>ć</a:t>
            </a:r>
            <a:r>
              <a:rPr lang="de-DE" dirty="0" smtClean="0"/>
              <a:t>, Ivana Radulovi</a:t>
            </a:r>
            <a:r>
              <a:rPr lang="sr-Latn-RS" dirty="0" smtClean="0"/>
              <a:t>ć</a:t>
            </a:r>
            <a:r>
              <a:rPr lang="de-DE" dirty="0" smtClean="0"/>
              <a:t>, Marijana Nikoli</a:t>
            </a:r>
            <a:r>
              <a:rPr lang="sr-Latn-RS" dirty="0" smtClean="0"/>
              <a:t>ć</a:t>
            </a:r>
            <a:endParaRPr lang="de-DE" dirty="0"/>
          </a:p>
        </p:txBody>
      </p:sp>
      <p:sp>
        <p:nvSpPr>
          <p:cNvPr id="8" name="Date Placeholder 1"/>
          <p:cNvSpPr>
            <a:spLocks noGrp="1"/>
          </p:cNvSpPr>
          <p:nvPr>
            <p:ph type="dt" sz="half" idx="4294967295"/>
          </p:nvPr>
        </p:nvSpPr>
        <p:spPr>
          <a:xfrm>
            <a:off x="588740" y="6596372"/>
            <a:ext cx="1295400" cy="246063"/>
          </a:xfrm>
          <a:prstGeom prst="rect">
            <a:avLst/>
          </a:prstGeom>
        </p:spPr>
        <p:txBody>
          <a:bodyPr/>
          <a:lstStyle/>
          <a:p>
            <a:pPr>
              <a:defRPr/>
            </a:pPr>
            <a:r>
              <a:rPr lang="sr-Latn-RS" b="1" dirty="0" smtClean="0"/>
              <a:t>16.11.2017</a:t>
            </a:r>
            <a:endParaRPr lang="de-DE" b="1" dirty="0"/>
          </a:p>
        </p:txBody>
      </p:sp>
    </p:spTree>
    <p:extLst>
      <p:ext uri="{BB962C8B-B14F-4D97-AF65-F5344CB8AC3E}">
        <p14:creationId xmlns:p14="http://schemas.microsoft.com/office/powerpoint/2010/main" val="4228110062"/>
      </p:ext>
    </p:extLst>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638946" y="1361473"/>
            <a:ext cx="7776000" cy="617928"/>
          </a:xfrm>
          <a:noFill/>
          <a:ln w="9525">
            <a:noFill/>
            <a:miter lim="800000"/>
            <a:headEnd/>
            <a:tailEnd/>
          </a:ln>
          <a:effectLst/>
        </p:spPr>
        <p:txBody>
          <a:bodyPr vert="horz" wrap="square" lIns="91440" tIns="45720" rIns="91440" bIns="45720" numCol="1" anchor="t" anchorCtr="0" compatLnSpc="1">
            <a:prstTxWarp prst="textNoShape">
              <a:avLst/>
            </a:prstTxWarp>
          </a:bodyPr>
          <a:lstStyle/>
          <a:p>
            <a:pPr algn="ctr"/>
            <a:r>
              <a:rPr lang="de-DE" altLang="sr-Latn-RS" sz="2600" b="1" dirty="0" smtClean="0"/>
              <a:t>R</a:t>
            </a:r>
            <a:r>
              <a:rPr lang="sr-Latn-RS" altLang="sr-Latn-RS" sz="2600" b="1" dirty="0" smtClean="0"/>
              <a:t>azvoj projekata</a:t>
            </a:r>
            <a:endParaRPr lang="en-GB" altLang="sr-Latn-RS" sz="2600" b="1" dirty="0"/>
          </a:p>
        </p:txBody>
      </p:sp>
      <p:sp>
        <p:nvSpPr>
          <p:cNvPr id="18436" name="Content Placeholder 4"/>
          <p:cNvSpPr>
            <a:spLocks noGrp="1"/>
          </p:cNvSpPr>
          <p:nvPr>
            <p:ph idx="1"/>
          </p:nvPr>
        </p:nvSpPr>
        <p:spPr>
          <a:xfrm>
            <a:off x="404694" y="2314939"/>
            <a:ext cx="8187354" cy="3819778"/>
          </a:xfrm>
        </p:spPr>
        <p:txBody>
          <a:bodyPr/>
          <a:lstStyle/>
          <a:p>
            <a:pPr marL="342900" indent="-342900" algn="just">
              <a:buFont typeface="Wingdings" panose="05000000000000000000" pitchFamily="2" charset="2"/>
              <a:buChar char="Ø"/>
              <a:tabLst>
                <a:tab pos="2159000" algn="l"/>
              </a:tabLst>
            </a:pPr>
            <a:r>
              <a:rPr lang="de-DE" altLang="en-US" sz="2000" dirty="0" smtClean="0"/>
              <a:t>25</a:t>
            </a:r>
            <a:r>
              <a:rPr lang="sr-Latn-RS" altLang="en-US" sz="2000" dirty="0" smtClean="0"/>
              <a:t> razvijenih tehničkih rešenja za prelazak postojećih sistema grejanja u javnim zgradama sa fosilnih goriva na drvnu biomasu</a:t>
            </a:r>
          </a:p>
          <a:p>
            <a:pPr marL="342900" indent="-342900" algn="just">
              <a:buFont typeface="Wingdings" panose="05000000000000000000" pitchFamily="2" charset="2"/>
              <a:buChar char="Ø"/>
              <a:tabLst>
                <a:tab pos="2159000" algn="l"/>
              </a:tabLst>
            </a:pPr>
            <a:r>
              <a:rPr lang="sr-Latn-RS" altLang="en-US" sz="2000" dirty="0" smtClean="0"/>
              <a:t>3 razvijena koncepta korišćenja poljoprivredne biomase za  dobijanje procesne toplote u industriji </a:t>
            </a:r>
          </a:p>
          <a:p>
            <a:pPr marL="342900" indent="-342900" algn="just">
              <a:buFont typeface="Wingdings" panose="05000000000000000000" pitchFamily="2" charset="2"/>
              <a:buChar char="Ø"/>
              <a:tabLst>
                <a:tab pos="2159000" algn="l"/>
              </a:tabLst>
            </a:pPr>
            <a:r>
              <a:rPr lang="sr-Latn-RS" altLang="en-US" sz="2000" dirty="0" smtClean="0"/>
              <a:t>10 pokrenutih inicijativa/projekata pružanja tehničke pomoći u razvoju biogas projekata</a:t>
            </a:r>
          </a:p>
          <a:p>
            <a:pPr marL="342900" indent="-342900" algn="just">
              <a:buFont typeface="Wingdings" panose="05000000000000000000" pitchFamily="2" charset="2"/>
              <a:buChar char="Ø"/>
              <a:tabLst>
                <a:tab pos="2159000" algn="l"/>
              </a:tabLst>
            </a:pPr>
            <a:r>
              <a:rPr lang="sr-Latn-RS" altLang="en-US" sz="2000" dirty="0" smtClean="0"/>
              <a:t>2 analize mogućnosti korišćenja toplote iz elektrana na biogas   </a:t>
            </a:r>
            <a:endParaRPr lang="sr-Latn-RS" altLang="en-US" sz="2000" dirty="0"/>
          </a:p>
          <a:p>
            <a:pPr>
              <a:tabLst>
                <a:tab pos="2159000" algn="l"/>
              </a:tabLst>
            </a:pPr>
            <a:endParaRPr lang="en-GB" altLang="sr-Latn-RS" sz="2000" dirty="0" smtClean="0"/>
          </a:p>
        </p:txBody>
      </p:sp>
      <p:pic>
        <p:nvPicPr>
          <p:cNvPr id="1843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2178424" cy="1031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feld 5"/>
          <p:cNvSpPr txBox="1"/>
          <p:nvPr/>
        </p:nvSpPr>
        <p:spPr>
          <a:xfrm>
            <a:off x="7419434" y="314102"/>
            <a:ext cx="1369095" cy="215444"/>
          </a:xfrm>
          <a:prstGeom prst="rect">
            <a:avLst/>
          </a:prstGeom>
          <a:noFill/>
        </p:spPr>
        <p:txBody>
          <a:bodyPr wrap="square" rtlCol="0">
            <a:spAutoFit/>
          </a:bodyPr>
          <a:lstStyle/>
          <a:p>
            <a:pPr defTabSz="914400" eaLnBrk="0" fontAlgn="base" hangingPunct="0">
              <a:spcBef>
                <a:spcPct val="0"/>
              </a:spcBef>
              <a:spcAft>
                <a:spcPct val="0"/>
              </a:spcAft>
            </a:pPr>
            <a:r>
              <a:rPr lang="sr-Latn-RS" sz="800" dirty="0" smtClean="0">
                <a:solidFill>
                  <a:srgbClr val="000000"/>
                </a:solidFill>
              </a:rPr>
              <a:t>Implemented by:</a:t>
            </a:r>
            <a:endParaRPr lang="de-DE" sz="800" dirty="0">
              <a:solidFill>
                <a:srgbClr val="000000"/>
              </a:solidFill>
              <a:cs typeface="Arial" pitchFamily="34" charset="0"/>
            </a:endParaRPr>
          </a:p>
        </p:txBody>
      </p:sp>
      <p:sp>
        <p:nvSpPr>
          <p:cNvPr id="7" name="Footer Placeholder 2"/>
          <p:cNvSpPr>
            <a:spLocks noGrp="1"/>
          </p:cNvSpPr>
          <p:nvPr>
            <p:ph type="ftr" sz="quarter" idx="10"/>
          </p:nvPr>
        </p:nvSpPr>
        <p:spPr>
          <a:xfrm>
            <a:off x="1910281" y="6586752"/>
            <a:ext cx="5748951" cy="246221"/>
          </a:xfrm>
        </p:spPr>
        <p:txBody>
          <a:bodyPr/>
          <a:lstStyle/>
          <a:p>
            <a:r>
              <a:rPr lang="de-DE" dirty="0" smtClean="0"/>
              <a:t>Projec</a:t>
            </a:r>
            <a:r>
              <a:rPr lang="sr-Latn-RS" dirty="0" smtClean="0"/>
              <a:t>t</a:t>
            </a:r>
            <a:r>
              <a:rPr lang="de-DE" dirty="0" smtClean="0"/>
              <a:t> development – Milica Vukadinovi</a:t>
            </a:r>
            <a:r>
              <a:rPr lang="sr-Latn-RS" dirty="0" smtClean="0"/>
              <a:t>ć</a:t>
            </a:r>
            <a:r>
              <a:rPr lang="de-DE" dirty="0" smtClean="0"/>
              <a:t>, Ivana Radulovi</a:t>
            </a:r>
            <a:r>
              <a:rPr lang="sr-Latn-RS" dirty="0" smtClean="0"/>
              <a:t>ć</a:t>
            </a:r>
            <a:r>
              <a:rPr lang="de-DE" dirty="0" smtClean="0"/>
              <a:t>, Marijana Nikoli</a:t>
            </a:r>
            <a:r>
              <a:rPr lang="sr-Latn-RS" dirty="0" smtClean="0"/>
              <a:t>ć</a:t>
            </a:r>
            <a:endParaRPr lang="de-DE" dirty="0"/>
          </a:p>
        </p:txBody>
      </p:sp>
      <p:sp>
        <p:nvSpPr>
          <p:cNvPr id="8" name="Date Placeholder 1"/>
          <p:cNvSpPr>
            <a:spLocks noGrp="1"/>
          </p:cNvSpPr>
          <p:nvPr>
            <p:ph type="dt" sz="half" idx="4294967295"/>
          </p:nvPr>
        </p:nvSpPr>
        <p:spPr>
          <a:xfrm>
            <a:off x="588740" y="6590396"/>
            <a:ext cx="1295400" cy="246063"/>
          </a:xfrm>
          <a:prstGeom prst="rect">
            <a:avLst/>
          </a:prstGeom>
        </p:spPr>
        <p:txBody>
          <a:bodyPr/>
          <a:lstStyle/>
          <a:p>
            <a:pPr>
              <a:defRPr/>
            </a:pPr>
            <a:r>
              <a:rPr lang="sr-Latn-RS" b="1" dirty="0" smtClean="0"/>
              <a:t>16.11.2017</a:t>
            </a:r>
            <a:endParaRPr lang="de-DE" b="1" dirty="0"/>
          </a:p>
        </p:txBody>
      </p:sp>
    </p:spTree>
    <p:extLst>
      <p:ext uri="{BB962C8B-B14F-4D97-AF65-F5344CB8AC3E}">
        <p14:creationId xmlns:p14="http://schemas.microsoft.com/office/powerpoint/2010/main" val="1803372734"/>
      </p:ext>
    </p:extLst>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0629" y="0"/>
            <a:ext cx="5032420" cy="6858000"/>
          </a:xfrm>
          <a:prstGeom prst="rect">
            <a:avLst/>
          </a:prstGeom>
        </p:spPr>
      </p:pic>
      <p:sp>
        <p:nvSpPr>
          <p:cNvPr id="28" name="Action Button: Forward or Next 27">
            <a:hlinkClick r:id="" action="ppaction://noaction" highlightClick="1"/>
          </p:cNvPr>
          <p:cNvSpPr>
            <a:spLocks noChangeAspect="1"/>
          </p:cNvSpPr>
          <p:nvPr/>
        </p:nvSpPr>
        <p:spPr bwMode="auto">
          <a:xfrm>
            <a:off x="8848725" y="6667501"/>
            <a:ext cx="108000" cy="106892"/>
          </a:xfrm>
          <a:prstGeom prst="actionButtonForwardNex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GB" sz="2200" b="1" dirty="0" smtClean="0">
              <a:solidFill>
                <a:srgbClr val="999999"/>
              </a:solidFill>
            </a:endParaRPr>
          </a:p>
        </p:txBody>
      </p:sp>
      <p:sp>
        <p:nvSpPr>
          <p:cNvPr id="4" name="Oval 3"/>
          <p:cNvSpPr/>
          <p:nvPr/>
        </p:nvSpPr>
        <p:spPr bwMode="auto">
          <a:xfrm>
            <a:off x="3853684" y="1299480"/>
            <a:ext cx="266700" cy="252000"/>
          </a:xfrm>
          <a:prstGeom prst="ellips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sr-Latn-RS" sz="2200" b="1" smtClean="0">
              <a:solidFill>
                <a:srgbClr val="660000">
                  <a:lumMod val="75000"/>
                </a:srgbClr>
              </a:solidFill>
            </a:endParaRPr>
          </a:p>
        </p:txBody>
      </p:sp>
      <p:sp>
        <p:nvSpPr>
          <p:cNvPr id="33" name="Oval 32"/>
          <p:cNvSpPr/>
          <p:nvPr/>
        </p:nvSpPr>
        <p:spPr bwMode="auto">
          <a:xfrm>
            <a:off x="4544592" y="3266896"/>
            <a:ext cx="266700" cy="252000"/>
          </a:xfrm>
          <a:prstGeom prst="ellips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sr-Latn-RS" sz="2200" b="1" smtClean="0">
              <a:solidFill>
                <a:srgbClr val="660000">
                  <a:lumMod val="75000"/>
                </a:srgbClr>
              </a:solidFill>
            </a:endParaRPr>
          </a:p>
        </p:txBody>
      </p:sp>
      <p:sp>
        <p:nvSpPr>
          <p:cNvPr id="34" name="Oval 33"/>
          <p:cNvSpPr/>
          <p:nvPr/>
        </p:nvSpPr>
        <p:spPr bwMode="auto">
          <a:xfrm>
            <a:off x="2886879" y="301657"/>
            <a:ext cx="266700" cy="252000"/>
          </a:xfrm>
          <a:prstGeom prst="ellips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sr-Latn-RS" sz="2200" b="1" smtClean="0">
              <a:solidFill>
                <a:srgbClr val="660000">
                  <a:lumMod val="75000"/>
                </a:srgbClr>
              </a:solidFill>
            </a:endParaRPr>
          </a:p>
        </p:txBody>
      </p:sp>
      <p:sp>
        <p:nvSpPr>
          <p:cNvPr id="36" name="Oval 35"/>
          <p:cNvSpPr/>
          <p:nvPr/>
        </p:nvSpPr>
        <p:spPr bwMode="auto">
          <a:xfrm>
            <a:off x="5388659" y="4220204"/>
            <a:ext cx="266700" cy="252000"/>
          </a:xfrm>
          <a:prstGeom prst="ellips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sr-Latn-RS" sz="2200" b="1" smtClean="0">
              <a:solidFill>
                <a:srgbClr val="660000">
                  <a:lumMod val="75000"/>
                </a:srgbClr>
              </a:solidFill>
            </a:endParaRPr>
          </a:p>
        </p:txBody>
      </p:sp>
      <p:cxnSp>
        <p:nvCxnSpPr>
          <p:cNvPr id="40" name="Straight Connector 39"/>
          <p:cNvCxnSpPr>
            <a:stCxn id="34" idx="4"/>
          </p:cNvCxnSpPr>
          <p:nvPr/>
        </p:nvCxnSpPr>
        <p:spPr bwMode="auto">
          <a:xfrm flipH="1">
            <a:off x="1930979" y="553657"/>
            <a:ext cx="1089250" cy="3596457"/>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41" name="TextBox 40"/>
          <p:cNvSpPr txBox="1"/>
          <p:nvPr/>
        </p:nvSpPr>
        <p:spPr>
          <a:xfrm>
            <a:off x="56246" y="3680754"/>
            <a:ext cx="1872000" cy="938719"/>
          </a:xfrm>
          <a:prstGeom prst="rect">
            <a:avLst/>
          </a:prstGeom>
          <a:solidFill>
            <a:schemeClr val="bg1"/>
          </a:solidFill>
          <a:ln>
            <a:solidFill>
              <a:schemeClr val="tx1"/>
            </a:solidFill>
          </a:ln>
        </p:spPr>
        <p:txBody>
          <a:bodyPr wrap="square" rtlCol="0">
            <a:spAutoFit/>
          </a:bodyPr>
          <a:lstStyle/>
          <a:p>
            <a:pPr defTabSz="914400" eaLnBrk="0" fontAlgn="base" hangingPunct="0">
              <a:spcBef>
                <a:spcPct val="0"/>
              </a:spcBef>
              <a:spcAft>
                <a:spcPct val="0"/>
              </a:spcAft>
            </a:pPr>
            <a:r>
              <a:rPr lang="sr-Latn-RS" sz="1100" b="1" dirty="0" smtClean="0">
                <a:solidFill>
                  <a:srgbClr val="000000"/>
                </a:solidFill>
              </a:rPr>
              <a:t>Energetska zadruga Verušić</a:t>
            </a:r>
          </a:p>
          <a:p>
            <a:pPr defTabSz="914400" eaLnBrk="0" fontAlgn="base" hangingPunct="0">
              <a:spcBef>
                <a:spcPct val="0"/>
              </a:spcBef>
              <a:spcAft>
                <a:spcPct val="0"/>
              </a:spcAft>
            </a:pPr>
            <a:r>
              <a:rPr lang="de-DE" sz="1100" dirty="0">
                <a:solidFill>
                  <a:srgbClr val="000000"/>
                </a:solidFill>
              </a:rPr>
              <a:t>2</a:t>
            </a:r>
            <a:r>
              <a:rPr lang="de-DE" sz="1100" dirty="0" smtClean="0">
                <a:solidFill>
                  <a:srgbClr val="000000"/>
                </a:solidFill>
              </a:rPr>
              <a:t>,5 mill. €, 0,5</a:t>
            </a:r>
            <a:r>
              <a:rPr lang="sr-Latn-RS" sz="1100" dirty="0" smtClean="0">
                <a:solidFill>
                  <a:srgbClr val="000000"/>
                </a:solidFill>
              </a:rPr>
              <a:t>MW</a:t>
            </a:r>
            <a:r>
              <a:rPr lang="de-DE" sz="1100" dirty="0">
                <a:solidFill>
                  <a:srgbClr val="000000"/>
                </a:solidFill>
              </a:rPr>
              <a:t>;</a:t>
            </a:r>
            <a:r>
              <a:rPr lang="sr-Latn-RS" sz="1100" dirty="0" smtClean="0">
                <a:solidFill>
                  <a:srgbClr val="000000"/>
                </a:solidFill>
              </a:rPr>
              <a:t> </a:t>
            </a:r>
            <a:endParaRPr lang="de-DE" sz="1100" dirty="0" smtClean="0">
              <a:solidFill>
                <a:srgbClr val="000000"/>
              </a:solidFill>
            </a:endParaRPr>
          </a:p>
          <a:p>
            <a:pPr defTabSz="914400" eaLnBrk="0" fontAlgn="base" hangingPunct="0">
              <a:spcBef>
                <a:spcPct val="0"/>
              </a:spcBef>
              <a:spcAft>
                <a:spcPct val="0"/>
              </a:spcAft>
            </a:pPr>
            <a:r>
              <a:rPr lang="en-US" sz="1100" dirty="0" err="1">
                <a:solidFill>
                  <a:srgbClr val="000000"/>
                </a:solidFill>
              </a:rPr>
              <a:t>Stajnjak</a:t>
            </a:r>
            <a:r>
              <a:rPr lang="en-US" sz="1100" dirty="0">
                <a:solidFill>
                  <a:srgbClr val="000000"/>
                </a:solidFill>
              </a:rPr>
              <a:t> + </a:t>
            </a:r>
            <a:r>
              <a:rPr lang="en-US" sz="1100" dirty="0" err="1">
                <a:solidFill>
                  <a:srgbClr val="000000"/>
                </a:solidFill>
              </a:rPr>
              <a:t>sila</a:t>
            </a:r>
            <a:r>
              <a:rPr lang="sr-Latn-RS" sz="1100" dirty="0">
                <a:solidFill>
                  <a:srgbClr val="000000"/>
                </a:solidFill>
              </a:rPr>
              <a:t>ž</a:t>
            </a:r>
            <a:r>
              <a:rPr lang="en-US" sz="1100" dirty="0">
                <a:solidFill>
                  <a:srgbClr val="000000"/>
                </a:solidFill>
              </a:rPr>
              <a:t>a</a:t>
            </a:r>
            <a:endParaRPr lang="sr-Latn-RS" sz="1100" dirty="0">
              <a:solidFill>
                <a:srgbClr val="000000"/>
              </a:solidFill>
            </a:endParaRPr>
          </a:p>
          <a:p>
            <a:pPr defTabSz="914400" eaLnBrk="0" fontAlgn="base" hangingPunct="0">
              <a:spcBef>
                <a:spcPct val="0"/>
              </a:spcBef>
              <a:spcAft>
                <a:spcPct val="0"/>
              </a:spcAft>
            </a:pPr>
            <a:r>
              <a:rPr lang="sr-Latn-RS" sz="1100" dirty="0" smtClean="0">
                <a:solidFill>
                  <a:srgbClr val="000000"/>
                </a:solidFill>
              </a:rPr>
              <a:t>izgradnja</a:t>
            </a:r>
            <a:r>
              <a:rPr lang="de-DE" sz="1100" dirty="0" smtClean="0">
                <a:solidFill>
                  <a:srgbClr val="000000"/>
                </a:solidFill>
              </a:rPr>
              <a:t> 2018</a:t>
            </a:r>
            <a:endParaRPr lang="sr-Latn-RS" sz="1100" dirty="0">
              <a:solidFill>
                <a:srgbClr val="000000"/>
              </a:solidFill>
            </a:endParaRPr>
          </a:p>
        </p:txBody>
      </p:sp>
      <p:sp>
        <p:nvSpPr>
          <p:cNvPr id="47" name="TextBox 46"/>
          <p:cNvSpPr txBox="1"/>
          <p:nvPr/>
        </p:nvSpPr>
        <p:spPr>
          <a:xfrm>
            <a:off x="7109751" y="2070219"/>
            <a:ext cx="1872000" cy="769441"/>
          </a:xfrm>
          <a:prstGeom prst="rect">
            <a:avLst/>
          </a:prstGeom>
          <a:solidFill>
            <a:schemeClr val="bg1"/>
          </a:solidFill>
          <a:ln>
            <a:solidFill>
              <a:schemeClr val="tx1"/>
            </a:solidFill>
          </a:ln>
        </p:spPr>
        <p:txBody>
          <a:bodyPr wrap="square" rtlCol="0">
            <a:spAutoFit/>
          </a:bodyPr>
          <a:lstStyle/>
          <a:p>
            <a:pPr defTabSz="914400" eaLnBrk="0" fontAlgn="base" hangingPunct="0">
              <a:spcBef>
                <a:spcPct val="0"/>
              </a:spcBef>
              <a:spcAft>
                <a:spcPct val="0"/>
              </a:spcAft>
            </a:pPr>
            <a:r>
              <a:rPr lang="sr-Latn-RS" sz="1100" b="1" smtClean="0">
                <a:solidFill>
                  <a:srgbClr val="FF0000"/>
                </a:solidFill>
              </a:rPr>
              <a:t>Botoš (upotreba toplote)</a:t>
            </a:r>
            <a:endParaRPr lang="sr-Latn-RS" sz="1100" b="1" dirty="0" smtClean="0">
              <a:solidFill>
                <a:srgbClr val="FF0000"/>
              </a:solidFill>
            </a:endParaRPr>
          </a:p>
          <a:p>
            <a:pPr defTabSz="914400" eaLnBrk="0" fontAlgn="base" hangingPunct="0">
              <a:spcBef>
                <a:spcPct val="0"/>
              </a:spcBef>
              <a:spcAft>
                <a:spcPct val="0"/>
              </a:spcAft>
            </a:pPr>
            <a:r>
              <a:rPr lang="de-DE" sz="1100" dirty="0" smtClean="0">
                <a:solidFill>
                  <a:srgbClr val="000000"/>
                </a:solidFill>
              </a:rPr>
              <a:t>2,4 mill. €, </a:t>
            </a:r>
            <a:r>
              <a:rPr lang="sr-Latn-RS" sz="1100" dirty="0" smtClean="0">
                <a:solidFill>
                  <a:srgbClr val="000000"/>
                </a:solidFill>
              </a:rPr>
              <a:t>2 x 0,6MW</a:t>
            </a:r>
            <a:r>
              <a:rPr lang="de-DE" sz="1100" dirty="0">
                <a:solidFill>
                  <a:srgbClr val="000000"/>
                </a:solidFill>
              </a:rPr>
              <a:t>;</a:t>
            </a:r>
            <a:r>
              <a:rPr lang="sr-Latn-RS" sz="1100" dirty="0" smtClean="0">
                <a:solidFill>
                  <a:srgbClr val="000000"/>
                </a:solidFill>
              </a:rPr>
              <a:t> silaža</a:t>
            </a:r>
            <a:r>
              <a:rPr lang="de-DE" sz="1100" dirty="0" smtClean="0">
                <a:solidFill>
                  <a:srgbClr val="000000"/>
                </a:solidFill>
              </a:rPr>
              <a:t>,</a:t>
            </a:r>
            <a:r>
              <a:rPr lang="sr-Latn-RS" sz="1100" dirty="0">
                <a:solidFill>
                  <a:srgbClr val="000000"/>
                </a:solidFill>
              </a:rPr>
              <a:t> izgradnja </a:t>
            </a:r>
            <a:r>
              <a:rPr lang="sr-Latn-RS" sz="1100" dirty="0" smtClean="0">
                <a:solidFill>
                  <a:srgbClr val="000000"/>
                </a:solidFill>
              </a:rPr>
              <a:t>2018</a:t>
            </a:r>
          </a:p>
          <a:p>
            <a:pPr defTabSz="914400" eaLnBrk="0" fontAlgn="base" hangingPunct="0">
              <a:spcBef>
                <a:spcPct val="0"/>
              </a:spcBef>
              <a:spcAft>
                <a:spcPct val="0"/>
              </a:spcAft>
            </a:pPr>
            <a:r>
              <a:rPr lang="sr-Latn-RS" sz="1100" dirty="0" smtClean="0">
                <a:solidFill>
                  <a:srgbClr val="000000"/>
                </a:solidFill>
              </a:rPr>
              <a:t>rad 2019</a:t>
            </a:r>
            <a:endParaRPr lang="sr-Latn-RS" sz="1100" dirty="0">
              <a:solidFill>
                <a:srgbClr val="000000"/>
              </a:solidFill>
            </a:endParaRPr>
          </a:p>
        </p:txBody>
      </p:sp>
      <p:cxnSp>
        <p:nvCxnSpPr>
          <p:cNvPr id="49" name="Straight Connector 48"/>
          <p:cNvCxnSpPr>
            <a:stCxn id="36" idx="4"/>
            <a:endCxn id="50" idx="0"/>
          </p:cNvCxnSpPr>
          <p:nvPr/>
        </p:nvCxnSpPr>
        <p:spPr bwMode="auto">
          <a:xfrm flipH="1">
            <a:off x="5381182" y="4472204"/>
            <a:ext cx="140827" cy="836429"/>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50" name="TextBox 49"/>
          <p:cNvSpPr txBox="1"/>
          <p:nvPr/>
        </p:nvSpPr>
        <p:spPr>
          <a:xfrm>
            <a:off x="4445182" y="5308633"/>
            <a:ext cx="1872000" cy="938719"/>
          </a:xfrm>
          <a:prstGeom prst="rect">
            <a:avLst/>
          </a:prstGeom>
          <a:solidFill>
            <a:schemeClr val="bg1"/>
          </a:solidFill>
          <a:ln>
            <a:solidFill>
              <a:schemeClr val="tx1"/>
            </a:solidFill>
          </a:ln>
        </p:spPr>
        <p:txBody>
          <a:bodyPr wrap="square" rtlCol="0">
            <a:spAutoFit/>
          </a:bodyPr>
          <a:lstStyle/>
          <a:p>
            <a:pPr defTabSz="914400" eaLnBrk="0" fontAlgn="base" hangingPunct="0">
              <a:spcBef>
                <a:spcPct val="0"/>
              </a:spcBef>
              <a:spcAft>
                <a:spcPct val="0"/>
              </a:spcAft>
            </a:pPr>
            <a:r>
              <a:rPr lang="sr-Latn-RS" sz="1100" b="1" dirty="0" smtClean="0">
                <a:solidFill>
                  <a:srgbClr val="000000"/>
                </a:solidFill>
              </a:rPr>
              <a:t>Aleksinac</a:t>
            </a:r>
          </a:p>
          <a:p>
            <a:pPr defTabSz="914400" eaLnBrk="0" fontAlgn="base" hangingPunct="0">
              <a:spcBef>
                <a:spcPct val="0"/>
              </a:spcBef>
              <a:spcAft>
                <a:spcPct val="0"/>
              </a:spcAft>
            </a:pPr>
            <a:r>
              <a:rPr lang="de-DE" sz="1100" dirty="0" smtClean="0">
                <a:solidFill>
                  <a:srgbClr val="000000"/>
                </a:solidFill>
              </a:rPr>
              <a:t>1,2 mill. €, </a:t>
            </a:r>
            <a:r>
              <a:rPr lang="sr-Latn-RS" sz="1100" dirty="0" smtClean="0">
                <a:solidFill>
                  <a:srgbClr val="000000"/>
                </a:solidFill>
              </a:rPr>
              <a:t>0,2 MW</a:t>
            </a:r>
            <a:r>
              <a:rPr lang="de-DE" sz="1100" dirty="0" smtClean="0">
                <a:solidFill>
                  <a:srgbClr val="000000"/>
                </a:solidFill>
              </a:rPr>
              <a:t>;</a:t>
            </a:r>
          </a:p>
          <a:p>
            <a:pPr defTabSz="914400" eaLnBrk="0" fontAlgn="base" hangingPunct="0">
              <a:spcBef>
                <a:spcPct val="0"/>
              </a:spcBef>
              <a:spcAft>
                <a:spcPct val="0"/>
              </a:spcAft>
            </a:pPr>
            <a:r>
              <a:rPr lang="sr-Latn-RS" sz="1100" dirty="0" smtClean="0">
                <a:solidFill>
                  <a:srgbClr val="000000"/>
                </a:solidFill>
              </a:rPr>
              <a:t>Silaža</a:t>
            </a:r>
          </a:p>
          <a:p>
            <a:pPr defTabSz="914400" eaLnBrk="0" fontAlgn="base" hangingPunct="0">
              <a:spcBef>
                <a:spcPct val="0"/>
              </a:spcBef>
              <a:spcAft>
                <a:spcPct val="0"/>
              </a:spcAft>
            </a:pPr>
            <a:r>
              <a:rPr lang="sr-Latn-RS" sz="1100" dirty="0">
                <a:solidFill>
                  <a:srgbClr val="000000"/>
                </a:solidFill>
              </a:rPr>
              <a:t>izgradnja </a:t>
            </a:r>
            <a:r>
              <a:rPr lang="sr-Latn-RS" sz="1100" dirty="0" smtClean="0">
                <a:solidFill>
                  <a:srgbClr val="000000"/>
                </a:solidFill>
              </a:rPr>
              <a:t>2016</a:t>
            </a:r>
          </a:p>
          <a:p>
            <a:pPr defTabSz="914400" eaLnBrk="0" fontAlgn="base" hangingPunct="0">
              <a:spcBef>
                <a:spcPct val="0"/>
              </a:spcBef>
              <a:spcAft>
                <a:spcPct val="0"/>
              </a:spcAft>
            </a:pPr>
            <a:r>
              <a:rPr lang="sr-Latn-RS" sz="1100" dirty="0" smtClean="0">
                <a:solidFill>
                  <a:srgbClr val="000000"/>
                </a:solidFill>
              </a:rPr>
              <a:t>rad 2017</a:t>
            </a:r>
            <a:endParaRPr lang="sr-Latn-RS" sz="1100" dirty="0">
              <a:solidFill>
                <a:srgbClr val="000000"/>
              </a:solidFill>
            </a:endParaRPr>
          </a:p>
        </p:txBody>
      </p:sp>
      <p:cxnSp>
        <p:nvCxnSpPr>
          <p:cNvPr id="52" name="Straight Connector 51"/>
          <p:cNvCxnSpPr>
            <a:stCxn id="53" idx="1"/>
            <a:endCxn id="4" idx="6"/>
          </p:cNvCxnSpPr>
          <p:nvPr/>
        </p:nvCxnSpPr>
        <p:spPr bwMode="auto">
          <a:xfrm flipH="1" flipV="1">
            <a:off x="4120384" y="1425480"/>
            <a:ext cx="2989367" cy="104437"/>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53" name="TextBox 52"/>
          <p:cNvSpPr txBox="1"/>
          <p:nvPr/>
        </p:nvSpPr>
        <p:spPr>
          <a:xfrm>
            <a:off x="7109751" y="1060557"/>
            <a:ext cx="1872000" cy="938719"/>
          </a:xfrm>
          <a:prstGeom prst="rect">
            <a:avLst/>
          </a:prstGeom>
          <a:solidFill>
            <a:schemeClr val="bg1"/>
          </a:solidFill>
          <a:ln>
            <a:solidFill>
              <a:schemeClr val="tx1"/>
            </a:solidFill>
          </a:ln>
        </p:spPr>
        <p:txBody>
          <a:bodyPr wrap="square" rtlCol="0">
            <a:spAutoFit/>
          </a:bodyPr>
          <a:lstStyle/>
          <a:p>
            <a:pPr defTabSz="914400" eaLnBrk="0" fontAlgn="base" hangingPunct="0">
              <a:spcBef>
                <a:spcPct val="0"/>
              </a:spcBef>
              <a:spcAft>
                <a:spcPct val="0"/>
              </a:spcAft>
            </a:pPr>
            <a:r>
              <a:rPr lang="sr-Latn-RS" sz="1100" b="1" dirty="0" smtClean="0">
                <a:solidFill>
                  <a:srgbClr val="000000"/>
                </a:solidFill>
              </a:rPr>
              <a:t>Čestereg</a:t>
            </a:r>
          </a:p>
          <a:p>
            <a:pPr defTabSz="914400" eaLnBrk="0" fontAlgn="base" hangingPunct="0">
              <a:spcBef>
                <a:spcPct val="0"/>
              </a:spcBef>
              <a:spcAft>
                <a:spcPct val="0"/>
              </a:spcAft>
            </a:pPr>
            <a:r>
              <a:rPr lang="de-DE" sz="1100" dirty="0" smtClean="0">
                <a:solidFill>
                  <a:srgbClr val="000000"/>
                </a:solidFill>
              </a:rPr>
              <a:t>2,76 mill. €, </a:t>
            </a:r>
            <a:r>
              <a:rPr lang="sr-Latn-RS" sz="1100" dirty="0" smtClean="0">
                <a:solidFill>
                  <a:srgbClr val="000000"/>
                </a:solidFill>
              </a:rPr>
              <a:t>0,6 MW</a:t>
            </a:r>
            <a:r>
              <a:rPr lang="de-DE" sz="1100" dirty="0" smtClean="0">
                <a:solidFill>
                  <a:srgbClr val="000000"/>
                </a:solidFill>
              </a:rPr>
              <a:t>;</a:t>
            </a:r>
            <a:r>
              <a:rPr lang="sr-Latn-RS" sz="1100" dirty="0" smtClean="0">
                <a:solidFill>
                  <a:srgbClr val="000000"/>
                </a:solidFill>
              </a:rPr>
              <a:t> </a:t>
            </a:r>
            <a:endParaRPr lang="de-DE" sz="1100" dirty="0" smtClean="0">
              <a:solidFill>
                <a:srgbClr val="000000"/>
              </a:solidFill>
            </a:endParaRPr>
          </a:p>
          <a:p>
            <a:pPr defTabSz="914400" eaLnBrk="0" fontAlgn="base" hangingPunct="0">
              <a:spcBef>
                <a:spcPct val="0"/>
              </a:spcBef>
              <a:spcAft>
                <a:spcPct val="0"/>
              </a:spcAft>
            </a:pPr>
            <a:r>
              <a:rPr lang="sr-Latn-RS" sz="1100" dirty="0" smtClean="0">
                <a:solidFill>
                  <a:srgbClr val="000000"/>
                </a:solidFill>
              </a:rPr>
              <a:t>Kravlji stajnjak + silaža</a:t>
            </a:r>
          </a:p>
          <a:p>
            <a:pPr defTabSz="914400" eaLnBrk="0" fontAlgn="base" hangingPunct="0">
              <a:spcBef>
                <a:spcPct val="0"/>
              </a:spcBef>
              <a:spcAft>
                <a:spcPct val="0"/>
              </a:spcAft>
            </a:pPr>
            <a:r>
              <a:rPr lang="sr-Latn-RS" sz="1100" dirty="0">
                <a:solidFill>
                  <a:srgbClr val="000000"/>
                </a:solidFill>
              </a:rPr>
              <a:t>izgradnja </a:t>
            </a:r>
            <a:r>
              <a:rPr lang="sr-Latn-RS" sz="1100" dirty="0" smtClean="0">
                <a:solidFill>
                  <a:srgbClr val="000000"/>
                </a:solidFill>
              </a:rPr>
              <a:t>2017/2018</a:t>
            </a:r>
          </a:p>
          <a:p>
            <a:pPr defTabSz="914400" eaLnBrk="0" fontAlgn="base" hangingPunct="0">
              <a:spcBef>
                <a:spcPct val="0"/>
              </a:spcBef>
              <a:spcAft>
                <a:spcPct val="0"/>
              </a:spcAft>
            </a:pPr>
            <a:r>
              <a:rPr lang="sr-Latn-RS" sz="1100" dirty="0" smtClean="0">
                <a:solidFill>
                  <a:srgbClr val="000000"/>
                </a:solidFill>
              </a:rPr>
              <a:t>rad 201</a:t>
            </a:r>
            <a:r>
              <a:rPr lang="en-US" sz="1100" dirty="0" smtClean="0">
                <a:solidFill>
                  <a:srgbClr val="000000"/>
                </a:solidFill>
              </a:rPr>
              <a:t>8</a:t>
            </a:r>
            <a:endParaRPr lang="sr-Latn-RS" sz="1100" dirty="0">
              <a:solidFill>
                <a:srgbClr val="000000"/>
              </a:solidFill>
            </a:endParaRPr>
          </a:p>
        </p:txBody>
      </p:sp>
      <p:sp>
        <p:nvSpPr>
          <p:cNvPr id="57" name="Oval 56"/>
          <p:cNvSpPr/>
          <p:nvPr/>
        </p:nvSpPr>
        <p:spPr bwMode="auto">
          <a:xfrm>
            <a:off x="2566665" y="1012541"/>
            <a:ext cx="266700" cy="252000"/>
          </a:xfrm>
          <a:prstGeom prst="ellips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sr-Latn-RS" sz="2200" b="1" smtClean="0">
              <a:solidFill>
                <a:srgbClr val="660000">
                  <a:lumMod val="75000"/>
                </a:srgbClr>
              </a:solidFill>
            </a:endParaRPr>
          </a:p>
        </p:txBody>
      </p:sp>
      <p:cxnSp>
        <p:nvCxnSpPr>
          <p:cNvPr id="61" name="Straight Connector 60"/>
          <p:cNvCxnSpPr/>
          <p:nvPr/>
        </p:nvCxnSpPr>
        <p:spPr bwMode="auto">
          <a:xfrm flipH="1">
            <a:off x="1941412" y="1138541"/>
            <a:ext cx="627986" cy="1935789"/>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62" name="TextBox 61"/>
          <p:cNvSpPr txBox="1"/>
          <p:nvPr/>
        </p:nvSpPr>
        <p:spPr>
          <a:xfrm>
            <a:off x="66679" y="2604970"/>
            <a:ext cx="1872000" cy="938719"/>
          </a:xfrm>
          <a:prstGeom prst="rect">
            <a:avLst/>
          </a:prstGeom>
          <a:solidFill>
            <a:schemeClr val="bg1"/>
          </a:solidFill>
          <a:ln>
            <a:solidFill>
              <a:schemeClr val="tx1"/>
            </a:solidFill>
          </a:ln>
        </p:spPr>
        <p:txBody>
          <a:bodyPr wrap="square" rtlCol="0">
            <a:spAutoFit/>
          </a:bodyPr>
          <a:lstStyle/>
          <a:p>
            <a:pPr defTabSz="914400" eaLnBrk="0" fontAlgn="base" hangingPunct="0">
              <a:spcBef>
                <a:spcPct val="0"/>
              </a:spcBef>
              <a:spcAft>
                <a:spcPct val="0"/>
              </a:spcAft>
            </a:pPr>
            <a:r>
              <a:rPr lang="sr-Latn-RS" sz="1100" b="1" dirty="0" smtClean="0">
                <a:solidFill>
                  <a:srgbClr val="000000"/>
                </a:solidFill>
              </a:rPr>
              <a:t>Selenča</a:t>
            </a:r>
          </a:p>
          <a:p>
            <a:pPr defTabSz="914400" eaLnBrk="0" fontAlgn="base" hangingPunct="0">
              <a:spcBef>
                <a:spcPct val="0"/>
              </a:spcBef>
              <a:spcAft>
                <a:spcPct val="0"/>
              </a:spcAft>
            </a:pPr>
            <a:r>
              <a:rPr lang="de-DE" sz="1100" dirty="0" smtClean="0">
                <a:solidFill>
                  <a:srgbClr val="000000"/>
                </a:solidFill>
              </a:rPr>
              <a:t>2,76 mill. €, </a:t>
            </a:r>
            <a:r>
              <a:rPr lang="sr-Latn-RS" sz="1100" dirty="0" smtClean="0">
                <a:solidFill>
                  <a:srgbClr val="000000"/>
                </a:solidFill>
              </a:rPr>
              <a:t>0,6</a:t>
            </a:r>
            <a:r>
              <a:rPr lang="de-DE" sz="1100" dirty="0" smtClean="0">
                <a:solidFill>
                  <a:srgbClr val="000000"/>
                </a:solidFill>
              </a:rPr>
              <a:t> </a:t>
            </a:r>
            <a:r>
              <a:rPr lang="sr-Latn-RS" sz="1100" dirty="0" smtClean="0">
                <a:solidFill>
                  <a:srgbClr val="000000"/>
                </a:solidFill>
              </a:rPr>
              <a:t>MW</a:t>
            </a:r>
            <a:r>
              <a:rPr lang="de-DE" sz="1100" dirty="0">
                <a:solidFill>
                  <a:srgbClr val="000000"/>
                </a:solidFill>
              </a:rPr>
              <a:t>;</a:t>
            </a:r>
            <a:r>
              <a:rPr lang="sr-Latn-RS" sz="1100" dirty="0" smtClean="0">
                <a:solidFill>
                  <a:srgbClr val="000000"/>
                </a:solidFill>
              </a:rPr>
              <a:t> </a:t>
            </a:r>
            <a:endParaRPr lang="de-DE" sz="1100" dirty="0" smtClean="0">
              <a:solidFill>
                <a:srgbClr val="000000"/>
              </a:solidFill>
            </a:endParaRPr>
          </a:p>
          <a:p>
            <a:pPr defTabSz="914400" eaLnBrk="0" fontAlgn="base" hangingPunct="0">
              <a:spcBef>
                <a:spcPct val="0"/>
              </a:spcBef>
              <a:spcAft>
                <a:spcPct val="0"/>
              </a:spcAft>
            </a:pPr>
            <a:r>
              <a:rPr lang="sr-Latn-RS" sz="1100" dirty="0" smtClean="0">
                <a:solidFill>
                  <a:srgbClr val="000000"/>
                </a:solidFill>
              </a:rPr>
              <a:t>Ostaci iz organske proizvodnje</a:t>
            </a:r>
          </a:p>
          <a:p>
            <a:pPr defTabSz="914400" eaLnBrk="0" fontAlgn="base" hangingPunct="0">
              <a:spcBef>
                <a:spcPct val="0"/>
              </a:spcBef>
              <a:spcAft>
                <a:spcPct val="0"/>
              </a:spcAft>
            </a:pPr>
            <a:r>
              <a:rPr lang="sr-Latn-RS" sz="1100" dirty="0">
                <a:solidFill>
                  <a:srgbClr val="000000"/>
                </a:solidFill>
              </a:rPr>
              <a:t>izgradnja </a:t>
            </a:r>
            <a:r>
              <a:rPr lang="sr-Latn-RS" sz="1100" dirty="0" smtClean="0">
                <a:solidFill>
                  <a:srgbClr val="000000"/>
                </a:solidFill>
              </a:rPr>
              <a:t>2018, rad 2019</a:t>
            </a:r>
            <a:endParaRPr lang="sr-Latn-RS" sz="1100" dirty="0">
              <a:solidFill>
                <a:srgbClr val="000000"/>
              </a:solidFill>
            </a:endParaRPr>
          </a:p>
        </p:txBody>
      </p:sp>
      <p:cxnSp>
        <p:nvCxnSpPr>
          <p:cNvPr id="67" name="Straight Connector 66"/>
          <p:cNvCxnSpPr>
            <a:stCxn id="68" idx="1"/>
          </p:cNvCxnSpPr>
          <p:nvPr/>
        </p:nvCxnSpPr>
        <p:spPr bwMode="auto">
          <a:xfrm flipH="1" flipV="1">
            <a:off x="4805136" y="3318216"/>
            <a:ext cx="2299783" cy="145475"/>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68" name="TextBox 67"/>
          <p:cNvSpPr txBox="1"/>
          <p:nvPr/>
        </p:nvSpPr>
        <p:spPr>
          <a:xfrm>
            <a:off x="7104919" y="2994331"/>
            <a:ext cx="1872000" cy="938719"/>
          </a:xfrm>
          <a:prstGeom prst="rect">
            <a:avLst/>
          </a:prstGeom>
          <a:noFill/>
          <a:ln>
            <a:solidFill>
              <a:schemeClr val="tx1"/>
            </a:solidFill>
          </a:ln>
        </p:spPr>
        <p:txBody>
          <a:bodyPr wrap="square" rtlCol="0">
            <a:spAutoFit/>
          </a:bodyPr>
          <a:lstStyle/>
          <a:p>
            <a:pPr defTabSz="914400" eaLnBrk="0" fontAlgn="base" hangingPunct="0">
              <a:spcBef>
                <a:spcPct val="0"/>
              </a:spcBef>
              <a:spcAft>
                <a:spcPct val="0"/>
              </a:spcAft>
            </a:pPr>
            <a:r>
              <a:rPr lang="en-US" sz="1100" b="1" dirty="0" err="1" smtClean="0">
                <a:solidFill>
                  <a:srgbClr val="000000"/>
                </a:solidFill>
              </a:rPr>
              <a:t>Pojate</a:t>
            </a:r>
            <a:endParaRPr lang="sr-Latn-RS" sz="1100" b="1" dirty="0" smtClean="0">
              <a:solidFill>
                <a:srgbClr val="000000"/>
              </a:solidFill>
            </a:endParaRPr>
          </a:p>
          <a:p>
            <a:pPr defTabSz="914400" eaLnBrk="0" fontAlgn="base" hangingPunct="0">
              <a:spcBef>
                <a:spcPct val="0"/>
              </a:spcBef>
              <a:spcAft>
                <a:spcPct val="0"/>
              </a:spcAft>
            </a:pPr>
            <a:r>
              <a:rPr lang="de-DE" sz="1100" dirty="0" smtClean="0">
                <a:solidFill>
                  <a:srgbClr val="000000"/>
                </a:solidFill>
              </a:rPr>
              <a:t>1,85 mill. €, </a:t>
            </a:r>
            <a:r>
              <a:rPr lang="en-US" sz="1100" dirty="0" smtClean="0">
                <a:solidFill>
                  <a:srgbClr val="000000"/>
                </a:solidFill>
              </a:rPr>
              <a:t>0,45</a:t>
            </a:r>
            <a:r>
              <a:rPr lang="sr-Latn-RS" sz="1100" dirty="0" smtClean="0">
                <a:solidFill>
                  <a:srgbClr val="000000"/>
                </a:solidFill>
              </a:rPr>
              <a:t> MW</a:t>
            </a:r>
            <a:r>
              <a:rPr lang="de-DE" sz="1100" dirty="0" smtClean="0">
                <a:solidFill>
                  <a:srgbClr val="000000"/>
                </a:solidFill>
              </a:rPr>
              <a:t>,</a:t>
            </a:r>
            <a:r>
              <a:rPr lang="sr-Latn-RS" sz="1100" dirty="0" smtClean="0">
                <a:solidFill>
                  <a:srgbClr val="000000"/>
                </a:solidFill>
              </a:rPr>
              <a:t> </a:t>
            </a:r>
            <a:endParaRPr lang="de-DE" sz="1100" dirty="0" smtClean="0">
              <a:solidFill>
                <a:srgbClr val="000000"/>
              </a:solidFill>
            </a:endParaRPr>
          </a:p>
          <a:p>
            <a:pPr defTabSz="914400" eaLnBrk="0" fontAlgn="base" hangingPunct="0">
              <a:spcBef>
                <a:spcPct val="0"/>
              </a:spcBef>
              <a:spcAft>
                <a:spcPct val="0"/>
              </a:spcAft>
            </a:pPr>
            <a:r>
              <a:rPr lang="sr-Latn-RS" sz="1100" dirty="0" smtClean="0">
                <a:solidFill>
                  <a:srgbClr val="000000"/>
                </a:solidFill>
              </a:rPr>
              <a:t>Pileći stajnjak + klanični otpad</a:t>
            </a:r>
            <a:r>
              <a:rPr lang="en-US" sz="1100" dirty="0" smtClean="0">
                <a:solidFill>
                  <a:srgbClr val="000000"/>
                </a:solidFill>
              </a:rPr>
              <a:t> </a:t>
            </a:r>
            <a:endParaRPr lang="sr-Latn-RS" sz="1100" dirty="0" smtClean="0">
              <a:solidFill>
                <a:srgbClr val="000000"/>
              </a:solidFill>
            </a:endParaRPr>
          </a:p>
          <a:p>
            <a:pPr defTabSz="914400" eaLnBrk="0" fontAlgn="base" hangingPunct="0">
              <a:spcBef>
                <a:spcPct val="0"/>
              </a:spcBef>
              <a:spcAft>
                <a:spcPct val="0"/>
              </a:spcAft>
            </a:pPr>
            <a:r>
              <a:rPr lang="sr-Latn-RS" sz="1100" dirty="0" smtClean="0">
                <a:solidFill>
                  <a:srgbClr val="000000"/>
                </a:solidFill>
              </a:rPr>
              <a:t>rad 201</a:t>
            </a:r>
            <a:r>
              <a:rPr lang="en-US" sz="1100" dirty="0" smtClean="0">
                <a:solidFill>
                  <a:srgbClr val="000000"/>
                </a:solidFill>
              </a:rPr>
              <a:t>8</a:t>
            </a:r>
            <a:endParaRPr lang="sr-Latn-RS" sz="1100" dirty="0">
              <a:solidFill>
                <a:srgbClr val="000000"/>
              </a:solidFill>
            </a:endParaRPr>
          </a:p>
        </p:txBody>
      </p:sp>
      <p:sp>
        <p:nvSpPr>
          <p:cNvPr id="70" name="Oval 69"/>
          <p:cNvSpPr/>
          <p:nvPr/>
        </p:nvSpPr>
        <p:spPr bwMode="auto">
          <a:xfrm>
            <a:off x="2363015" y="592838"/>
            <a:ext cx="266700" cy="252000"/>
          </a:xfrm>
          <a:prstGeom prst="ellips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sr-Latn-RS" sz="2200" b="1" smtClean="0">
              <a:solidFill>
                <a:srgbClr val="660000">
                  <a:lumMod val="75000"/>
                </a:srgbClr>
              </a:solidFill>
            </a:endParaRPr>
          </a:p>
        </p:txBody>
      </p:sp>
      <p:cxnSp>
        <p:nvCxnSpPr>
          <p:cNvPr id="71" name="Straight Connector 70"/>
          <p:cNvCxnSpPr>
            <a:endCxn id="70" idx="4"/>
          </p:cNvCxnSpPr>
          <p:nvPr/>
        </p:nvCxnSpPr>
        <p:spPr bwMode="auto">
          <a:xfrm flipV="1">
            <a:off x="1956648" y="844838"/>
            <a:ext cx="539717" cy="1135812"/>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72" name="TextBox 71"/>
          <p:cNvSpPr txBox="1"/>
          <p:nvPr/>
        </p:nvSpPr>
        <p:spPr>
          <a:xfrm>
            <a:off x="81915" y="1511290"/>
            <a:ext cx="1872000" cy="938719"/>
          </a:xfrm>
          <a:prstGeom prst="rect">
            <a:avLst/>
          </a:prstGeom>
          <a:noFill/>
          <a:ln>
            <a:solidFill>
              <a:schemeClr val="tx1"/>
            </a:solidFill>
          </a:ln>
        </p:spPr>
        <p:txBody>
          <a:bodyPr wrap="square" rtlCol="0">
            <a:spAutoFit/>
          </a:bodyPr>
          <a:lstStyle/>
          <a:p>
            <a:pPr defTabSz="914400" eaLnBrk="0" fontAlgn="base" hangingPunct="0">
              <a:spcBef>
                <a:spcPct val="0"/>
              </a:spcBef>
              <a:spcAft>
                <a:spcPct val="0"/>
              </a:spcAft>
            </a:pPr>
            <a:r>
              <a:rPr lang="de-DE" sz="1100" b="1" dirty="0" smtClean="0">
                <a:solidFill>
                  <a:srgbClr val="000000"/>
                </a:solidFill>
              </a:rPr>
              <a:t>Sombor</a:t>
            </a:r>
            <a:endParaRPr lang="sr-Latn-RS" sz="1100" b="1" dirty="0" smtClean="0">
              <a:solidFill>
                <a:srgbClr val="000000"/>
              </a:solidFill>
            </a:endParaRPr>
          </a:p>
          <a:p>
            <a:pPr defTabSz="914400" eaLnBrk="0" fontAlgn="base" hangingPunct="0">
              <a:spcBef>
                <a:spcPct val="0"/>
              </a:spcBef>
              <a:spcAft>
                <a:spcPct val="0"/>
              </a:spcAft>
            </a:pPr>
            <a:r>
              <a:rPr lang="de-DE" sz="1100" dirty="0" smtClean="0">
                <a:solidFill>
                  <a:srgbClr val="000000"/>
                </a:solidFill>
              </a:rPr>
              <a:t>3,5 mill. €, 1</a:t>
            </a:r>
            <a:r>
              <a:rPr lang="sr-Latn-RS" sz="1100" dirty="0" smtClean="0">
                <a:solidFill>
                  <a:srgbClr val="000000"/>
                </a:solidFill>
              </a:rPr>
              <a:t>MW</a:t>
            </a:r>
            <a:r>
              <a:rPr lang="de-DE" sz="1100" dirty="0" smtClean="0">
                <a:solidFill>
                  <a:srgbClr val="000000"/>
                </a:solidFill>
              </a:rPr>
              <a:t>;</a:t>
            </a:r>
            <a:r>
              <a:rPr lang="sr-Latn-RS" sz="1100" dirty="0" smtClean="0">
                <a:solidFill>
                  <a:srgbClr val="000000"/>
                </a:solidFill>
              </a:rPr>
              <a:t> </a:t>
            </a:r>
            <a:endParaRPr lang="de-DE" sz="1100" dirty="0" smtClean="0">
              <a:solidFill>
                <a:srgbClr val="000000"/>
              </a:solidFill>
            </a:endParaRPr>
          </a:p>
          <a:p>
            <a:pPr defTabSz="914400" eaLnBrk="0" fontAlgn="base" hangingPunct="0">
              <a:spcBef>
                <a:spcPct val="0"/>
              </a:spcBef>
              <a:spcAft>
                <a:spcPct val="0"/>
              </a:spcAft>
            </a:pPr>
            <a:r>
              <a:rPr lang="en-US" sz="1100" dirty="0" err="1" smtClean="0">
                <a:solidFill>
                  <a:srgbClr val="000000"/>
                </a:solidFill>
              </a:rPr>
              <a:t>Stajnjak</a:t>
            </a:r>
            <a:r>
              <a:rPr lang="en-US" sz="1100" dirty="0" smtClean="0">
                <a:solidFill>
                  <a:srgbClr val="000000"/>
                </a:solidFill>
              </a:rPr>
              <a:t> + </a:t>
            </a:r>
            <a:r>
              <a:rPr lang="en-US" sz="1100" dirty="0" err="1" smtClean="0">
                <a:solidFill>
                  <a:srgbClr val="000000"/>
                </a:solidFill>
              </a:rPr>
              <a:t>sila</a:t>
            </a:r>
            <a:r>
              <a:rPr lang="sr-Latn-RS" sz="1100" dirty="0" smtClean="0">
                <a:solidFill>
                  <a:srgbClr val="000000"/>
                </a:solidFill>
              </a:rPr>
              <a:t>ž</a:t>
            </a:r>
            <a:r>
              <a:rPr lang="en-US" sz="1100" dirty="0" smtClean="0">
                <a:solidFill>
                  <a:srgbClr val="000000"/>
                </a:solidFill>
              </a:rPr>
              <a:t>a</a:t>
            </a:r>
            <a:endParaRPr lang="sr-Latn-RS" sz="1100" dirty="0" smtClean="0">
              <a:solidFill>
                <a:srgbClr val="000000"/>
              </a:solidFill>
            </a:endParaRPr>
          </a:p>
          <a:p>
            <a:pPr defTabSz="914400" eaLnBrk="0" fontAlgn="base" hangingPunct="0">
              <a:spcBef>
                <a:spcPct val="0"/>
              </a:spcBef>
              <a:spcAft>
                <a:spcPct val="0"/>
              </a:spcAft>
            </a:pPr>
            <a:r>
              <a:rPr lang="en-US" sz="1100" dirty="0" err="1" smtClean="0">
                <a:solidFill>
                  <a:srgbClr val="000000"/>
                </a:solidFill>
              </a:rPr>
              <a:t>izgradnja</a:t>
            </a:r>
            <a:r>
              <a:rPr lang="sr-Latn-RS" sz="1100" dirty="0" smtClean="0">
                <a:solidFill>
                  <a:srgbClr val="000000"/>
                </a:solidFill>
              </a:rPr>
              <a:t> 2017</a:t>
            </a:r>
          </a:p>
          <a:p>
            <a:pPr defTabSz="914400" eaLnBrk="0" fontAlgn="base" hangingPunct="0">
              <a:spcBef>
                <a:spcPct val="0"/>
              </a:spcBef>
              <a:spcAft>
                <a:spcPct val="0"/>
              </a:spcAft>
            </a:pPr>
            <a:r>
              <a:rPr lang="sr-Latn-RS" sz="1100" dirty="0" smtClean="0">
                <a:solidFill>
                  <a:srgbClr val="000000"/>
                </a:solidFill>
              </a:rPr>
              <a:t>rad 2018</a:t>
            </a:r>
            <a:endParaRPr lang="sr-Latn-RS" sz="1100" dirty="0">
              <a:solidFill>
                <a:srgbClr val="000000"/>
              </a:solidFill>
            </a:endParaRPr>
          </a:p>
        </p:txBody>
      </p:sp>
      <p:sp>
        <p:nvSpPr>
          <p:cNvPr id="82" name="TextBox 81"/>
          <p:cNvSpPr txBox="1"/>
          <p:nvPr/>
        </p:nvSpPr>
        <p:spPr>
          <a:xfrm>
            <a:off x="7133879" y="5133259"/>
            <a:ext cx="1872000" cy="1277273"/>
          </a:xfrm>
          <a:prstGeom prst="rect">
            <a:avLst/>
          </a:prstGeom>
          <a:solidFill>
            <a:schemeClr val="bg1"/>
          </a:solidFill>
          <a:ln w="12700">
            <a:solidFill>
              <a:srgbClr val="FF0000"/>
            </a:solidFill>
          </a:ln>
        </p:spPr>
        <p:txBody>
          <a:bodyPr wrap="square" rtlCol="0">
            <a:spAutoFit/>
          </a:bodyPr>
          <a:lstStyle/>
          <a:p>
            <a:pPr defTabSz="914400" eaLnBrk="0" fontAlgn="base" hangingPunct="0">
              <a:spcBef>
                <a:spcPct val="0"/>
              </a:spcBef>
              <a:spcAft>
                <a:spcPct val="0"/>
              </a:spcAft>
            </a:pPr>
            <a:r>
              <a:rPr lang="sr-Latn-RS" sz="1100" b="1" dirty="0" smtClean="0">
                <a:solidFill>
                  <a:srgbClr val="FF0000"/>
                </a:solidFill>
              </a:rPr>
              <a:t>Pirot</a:t>
            </a:r>
          </a:p>
          <a:p>
            <a:pPr defTabSz="914400" eaLnBrk="0" fontAlgn="base" hangingPunct="0">
              <a:spcBef>
                <a:spcPct val="0"/>
              </a:spcBef>
              <a:spcAft>
                <a:spcPct val="0"/>
              </a:spcAft>
            </a:pPr>
            <a:r>
              <a:rPr lang="de-DE" sz="1100" dirty="0" smtClean="0">
                <a:solidFill>
                  <a:srgbClr val="000000"/>
                </a:solidFill>
              </a:rPr>
              <a:t>0,7 mill. €, </a:t>
            </a:r>
            <a:r>
              <a:rPr lang="sr-Latn-RS" sz="1100" dirty="0" smtClean="0">
                <a:solidFill>
                  <a:srgbClr val="000000"/>
                </a:solidFill>
              </a:rPr>
              <a:t>0,6 MW</a:t>
            </a:r>
            <a:r>
              <a:rPr lang="de-DE" sz="1100" dirty="0" smtClean="0">
                <a:solidFill>
                  <a:srgbClr val="000000"/>
                </a:solidFill>
              </a:rPr>
              <a:t>;</a:t>
            </a:r>
            <a:r>
              <a:rPr lang="sr-Latn-RS" sz="1100" dirty="0" smtClean="0">
                <a:solidFill>
                  <a:srgbClr val="000000"/>
                </a:solidFill>
              </a:rPr>
              <a:t> </a:t>
            </a:r>
            <a:endParaRPr lang="de-DE" sz="1100" dirty="0" smtClean="0">
              <a:solidFill>
                <a:srgbClr val="000000"/>
              </a:solidFill>
            </a:endParaRPr>
          </a:p>
          <a:p>
            <a:pPr defTabSz="914400" eaLnBrk="0" fontAlgn="base" hangingPunct="0">
              <a:spcBef>
                <a:spcPct val="0"/>
              </a:spcBef>
              <a:spcAft>
                <a:spcPct val="0"/>
              </a:spcAft>
            </a:pPr>
            <a:r>
              <a:rPr lang="sr-Latn-RS" sz="1100" dirty="0" smtClean="0">
                <a:solidFill>
                  <a:srgbClr val="000000"/>
                </a:solidFill>
              </a:rPr>
              <a:t>Drvni čips</a:t>
            </a:r>
          </a:p>
          <a:p>
            <a:pPr defTabSz="914400" eaLnBrk="0" fontAlgn="base" hangingPunct="0">
              <a:spcBef>
                <a:spcPct val="0"/>
              </a:spcBef>
              <a:spcAft>
                <a:spcPct val="0"/>
              </a:spcAft>
            </a:pPr>
            <a:r>
              <a:rPr lang="sr-Latn-RS" sz="1100" b="1" dirty="0" smtClean="0">
                <a:solidFill>
                  <a:srgbClr val="FF0000"/>
                </a:solidFill>
              </a:rPr>
              <a:t>Prva isporuka toplote JPP</a:t>
            </a:r>
          </a:p>
          <a:p>
            <a:pPr defTabSz="914400" eaLnBrk="0" fontAlgn="base" hangingPunct="0">
              <a:spcBef>
                <a:spcPct val="0"/>
              </a:spcBef>
              <a:spcAft>
                <a:spcPct val="0"/>
              </a:spcAft>
            </a:pPr>
            <a:r>
              <a:rPr lang="sr-Latn-RS" sz="1100" dirty="0">
                <a:solidFill>
                  <a:srgbClr val="000000"/>
                </a:solidFill>
              </a:rPr>
              <a:t>izgradnja </a:t>
            </a:r>
            <a:r>
              <a:rPr lang="sr-Latn-RS" sz="1100" dirty="0" smtClean="0">
                <a:solidFill>
                  <a:srgbClr val="000000"/>
                </a:solidFill>
              </a:rPr>
              <a:t>2017</a:t>
            </a:r>
          </a:p>
          <a:p>
            <a:pPr defTabSz="914400" eaLnBrk="0" fontAlgn="base" hangingPunct="0">
              <a:spcBef>
                <a:spcPct val="0"/>
              </a:spcBef>
              <a:spcAft>
                <a:spcPct val="0"/>
              </a:spcAft>
            </a:pPr>
            <a:r>
              <a:rPr lang="sr-Latn-RS" sz="1100" dirty="0" smtClean="0">
                <a:solidFill>
                  <a:srgbClr val="000000"/>
                </a:solidFill>
              </a:rPr>
              <a:t>rad 2017</a:t>
            </a:r>
            <a:endParaRPr lang="sr-Latn-RS" sz="1100" dirty="0">
              <a:solidFill>
                <a:srgbClr val="000000"/>
              </a:solidFill>
            </a:endParaRPr>
          </a:p>
        </p:txBody>
      </p:sp>
      <p:sp>
        <p:nvSpPr>
          <p:cNvPr id="83" name="Rectangle 82"/>
          <p:cNvSpPr/>
          <p:nvPr/>
        </p:nvSpPr>
        <p:spPr bwMode="auto">
          <a:xfrm>
            <a:off x="6380725" y="4841754"/>
            <a:ext cx="266700" cy="252000"/>
          </a:xfrm>
          <a:prstGeom prst="rect">
            <a:avLst/>
          </a:prstGeom>
          <a:noFill/>
          <a:ln w="28575" cap="flat" cmpd="sng" algn="ctr">
            <a:solidFill>
              <a:schemeClr val="accent1">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sr-Latn-RS" sz="2200" b="1" smtClean="0">
              <a:solidFill>
                <a:srgbClr val="660000">
                  <a:lumMod val="75000"/>
                </a:srgbClr>
              </a:solidFill>
            </a:endParaRPr>
          </a:p>
        </p:txBody>
      </p:sp>
      <p:cxnSp>
        <p:nvCxnSpPr>
          <p:cNvPr id="85" name="Straight Connector 84"/>
          <p:cNvCxnSpPr>
            <a:stCxn id="83" idx="2"/>
            <a:endCxn id="82" idx="1"/>
          </p:cNvCxnSpPr>
          <p:nvPr/>
        </p:nvCxnSpPr>
        <p:spPr bwMode="auto">
          <a:xfrm>
            <a:off x="6514075" y="5093754"/>
            <a:ext cx="619804" cy="678142"/>
          </a:xfrm>
          <a:prstGeom prst="line">
            <a:avLst/>
          </a:prstGeom>
          <a:solidFill>
            <a:schemeClr val="accent1"/>
          </a:solidFill>
          <a:ln w="19050" cap="flat" cmpd="sng" algn="ctr">
            <a:solidFill>
              <a:schemeClr val="accent1">
                <a:lumMod val="60000"/>
                <a:lumOff val="40000"/>
              </a:schemeClr>
            </a:solidFill>
            <a:prstDash val="solid"/>
            <a:round/>
            <a:headEnd type="none" w="med" len="med"/>
            <a:tailEnd type="none" w="med" len="med"/>
          </a:ln>
          <a:effectLst/>
        </p:spPr>
      </p:cxnSp>
      <p:sp>
        <p:nvSpPr>
          <p:cNvPr id="87" name="Rectangle 86"/>
          <p:cNvSpPr/>
          <p:nvPr/>
        </p:nvSpPr>
        <p:spPr bwMode="auto">
          <a:xfrm>
            <a:off x="2840651" y="4271915"/>
            <a:ext cx="266700" cy="252000"/>
          </a:xfrm>
          <a:prstGeom prst="rect">
            <a:avLst/>
          </a:prstGeom>
          <a:noFill/>
          <a:ln w="28575" cap="flat" cmpd="sng" algn="ctr">
            <a:solidFill>
              <a:schemeClr val="accent1">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sr-Latn-RS" sz="2200" b="1" smtClean="0">
              <a:solidFill>
                <a:srgbClr val="660000">
                  <a:lumMod val="75000"/>
                </a:srgbClr>
              </a:solidFill>
            </a:endParaRPr>
          </a:p>
        </p:txBody>
      </p:sp>
      <p:cxnSp>
        <p:nvCxnSpPr>
          <p:cNvPr id="88" name="Straight Connector 87"/>
          <p:cNvCxnSpPr>
            <a:stCxn id="90" idx="0"/>
            <a:endCxn id="87" idx="2"/>
          </p:cNvCxnSpPr>
          <p:nvPr/>
        </p:nvCxnSpPr>
        <p:spPr bwMode="auto">
          <a:xfrm flipH="1" flipV="1">
            <a:off x="2974001" y="4523915"/>
            <a:ext cx="433437" cy="795315"/>
          </a:xfrm>
          <a:prstGeom prst="line">
            <a:avLst/>
          </a:prstGeom>
          <a:solidFill>
            <a:schemeClr val="accent1"/>
          </a:solidFill>
          <a:ln w="19050" cap="flat" cmpd="sng" algn="ctr">
            <a:solidFill>
              <a:schemeClr val="accent1">
                <a:lumMod val="60000"/>
                <a:lumOff val="40000"/>
              </a:schemeClr>
            </a:solidFill>
            <a:prstDash val="solid"/>
            <a:round/>
            <a:headEnd type="none" w="med" len="med"/>
            <a:tailEnd type="none" w="med" len="med"/>
          </a:ln>
          <a:effectLst/>
        </p:spPr>
      </p:cxnSp>
      <p:sp>
        <p:nvSpPr>
          <p:cNvPr id="90" name="TextBox 89"/>
          <p:cNvSpPr txBox="1"/>
          <p:nvPr/>
        </p:nvSpPr>
        <p:spPr>
          <a:xfrm>
            <a:off x="2471438" y="5319230"/>
            <a:ext cx="1872000" cy="938719"/>
          </a:xfrm>
          <a:prstGeom prst="rect">
            <a:avLst/>
          </a:prstGeom>
          <a:solidFill>
            <a:schemeClr val="bg1"/>
          </a:solidFill>
          <a:ln w="12700">
            <a:solidFill>
              <a:srgbClr val="FF0000"/>
            </a:solidFill>
          </a:ln>
        </p:spPr>
        <p:txBody>
          <a:bodyPr wrap="square" rtlCol="0">
            <a:spAutoFit/>
          </a:bodyPr>
          <a:lstStyle>
            <a:defPPr>
              <a:defRPr lang="de-DE"/>
            </a:defPPr>
            <a:lvl1pPr>
              <a:defRPr sz="800">
                <a:solidFill>
                  <a:schemeClr val="tx1"/>
                </a:solidFill>
              </a:defRPr>
            </a:lvl1pPr>
          </a:lstStyle>
          <a:p>
            <a:pPr defTabSz="914400" eaLnBrk="0" fontAlgn="base" hangingPunct="0">
              <a:spcBef>
                <a:spcPct val="0"/>
              </a:spcBef>
              <a:spcAft>
                <a:spcPct val="0"/>
              </a:spcAft>
            </a:pPr>
            <a:r>
              <a:rPr lang="sr-Latn-RS" sz="1100" b="1" dirty="0">
                <a:solidFill>
                  <a:srgbClr val="FF0000"/>
                </a:solidFill>
              </a:rPr>
              <a:t>Priboj</a:t>
            </a:r>
          </a:p>
          <a:p>
            <a:pPr defTabSz="914400" eaLnBrk="0" fontAlgn="base" hangingPunct="0">
              <a:spcBef>
                <a:spcPct val="0"/>
              </a:spcBef>
              <a:spcAft>
                <a:spcPct val="0"/>
              </a:spcAft>
            </a:pPr>
            <a:r>
              <a:rPr lang="de-DE" sz="1100" dirty="0" smtClean="0">
                <a:solidFill>
                  <a:srgbClr val="000000"/>
                </a:solidFill>
              </a:rPr>
              <a:t>0,12 mill. €, </a:t>
            </a:r>
            <a:r>
              <a:rPr lang="sr-Latn-RS" sz="1100" dirty="0" smtClean="0">
                <a:solidFill>
                  <a:srgbClr val="000000"/>
                </a:solidFill>
              </a:rPr>
              <a:t>0,9 MW</a:t>
            </a:r>
            <a:r>
              <a:rPr lang="de-DE" sz="1100" dirty="0" smtClean="0">
                <a:solidFill>
                  <a:srgbClr val="000000"/>
                </a:solidFill>
              </a:rPr>
              <a:t>;</a:t>
            </a:r>
            <a:r>
              <a:rPr lang="sr-Latn-RS" sz="1100" dirty="0" smtClean="0">
                <a:solidFill>
                  <a:srgbClr val="000000"/>
                </a:solidFill>
              </a:rPr>
              <a:t> </a:t>
            </a:r>
            <a:endParaRPr lang="de-DE" sz="1100" dirty="0" smtClean="0">
              <a:solidFill>
                <a:srgbClr val="000000"/>
              </a:solidFill>
            </a:endParaRPr>
          </a:p>
          <a:p>
            <a:pPr defTabSz="914400" eaLnBrk="0" fontAlgn="base" hangingPunct="0">
              <a:spcBef>
                <a:spcPct val="0"/>
              </a:spcBef>
              <a:spcAft>
                <a:spcPct val="0"/>
              </a:spcAft>
            </a:pPr>
            <a:r>
              <a:rPr lang="sr-Latn-RS" sz="1100" dirty="0">
                <a:solidFill>
                  <a:srgbClr val="000000"/>
                </a:solidFill>
              </a:rPr>
              <a:t>Drvni pelet, budžet</a:t>
            </a:r>
          </a:p>
          <a:p>
            <a:pPr defTabSz="914400" eaLnBrk="0" fontAlgn="base" hangingPunct="0">
              <a:spcBef>
                <a:spcPct val="0"/>
              </a:spcBef>
              <a:spcAft>
                <a:spcPct val="0"/>
              </a:spcAft>
            </a:pPr>
            <a:r>
              <a:rPr lang="sr-Latn-RS" sz="1100" b="1" dirty="0" smtClean="0">
                <a:solidFill>
                  <a:srgbClr val="FF0000"/>
                </a:solidFill>
              </a:rPr>
              <a:t>Izgrađeno</a:t>
            </a:r>
            <a:r>
              <a:rPr lang="de-DE" sz="1100" b="1" dirty="0" smtClean="0">
                <a:solidFill>
                  <a:srgbClr val="FF0000"/>
                </a:solidFill>
              </a:rPr>
              <a:t> in</a:t>
            </a:r>
            <a:r>
              <a:rPr lang="sr-Latn-RS" sz="1100" b="1" dirty="0" smtClean="0">
                <a:solidFill>
                  <a:srgbClr val="FF0000"/>
                </a:solidFill>
              </a:rPr>
              <a:t> </a:t>
            </a:r>
            <a:r>
              <a:rPr lang="sr-Latn-RS" sz="1100" b="1" dirty="0">
                <a:solidFill>
                  <a:srgbClr val="FF0000"/>
                </a:solidFill>
              </a:rPr>
              <a:t>2016</a:t>
            </a:r>
          </a:p>
          <a:p>
            <a:pPr defTabSz="914400" eaLnBrk="0" fontAlgn="base" hangingPunct="0">
              <a:spcBef>
                <a:spcPct val="0"/>
              </a:spcBef>
              <a:spcAft>
                <a:spcPct val="0"/>
              </a:spcAft>
            </a:pPr>
            <a:r>
              <a:rPr lang="sr-Latn-RS" sz="1100" dirty="0" smtClean="0">
                <a:solidFill>
                  <a:srgbClr val="000000"/>
                </a:solidFill>
              </a:rPr>
              <a:t>Rad </a:t>
            </a:r>
            <a:r>
              <a:rPr lang="de-DE" sz="1100" dirty="0" smtClean="0">
                <a:solidFill>
                  <a:srgbClr val="000000"/>
                </a:solidFill>
              </a:rPr>
              <a:t> </a:t>
            </a:r>
            <a:r>
              <a:rPr lang="sr-Latn-RS" sz="1100" dirty="0" smtClean="0">
                <a:solidFill>
                  <a:srgbClr val="000000"/>
                </a:solidFill>
              </a:rPr>
              <a:t>2016</a:t>
            </a:r>
            <a:endParaRPr lang="sr-Latn-RS" sz="1100" dirty="0">
              <a:solidFill>
                <a:srgbClr val="000000"/>
              </a:solidFill>
            </a:endParaRPr>
          </a:p>
        </p:txBody>
      </p:sp>
      <p:cxnSp>
        <p:nvCxnSpPr>
          <p:cNvPr id="92" name="Straight Connector 91"/>
          <p:cNvCxnSpPr/>
          <p:nvPr/>
        </p:nvCxnSpPr>
        <p:spPr bwMode="auto">
          <a:xfrm flipH="1">
            <a:off x="3240563" y="525265"/>
            <a:ext cx="1271547" cy="690979"/>
          </a:xfrm>
          <a:prstGeom prst="line">
            <a:avLst/>
          </a:prstGeom>
          <a:solidFill>
            <a:schemeClr val="accent1"/>
          </a:solidFill>
          <a:ln w="19050" cap="flat" cmpd="sng" algn="ctr">
            <a:solidFill>
              <a:srgbClr val="FF0000"/>
            </a:solidFill>
            <a:prstDash val="solid"/>
            <a:round/>
            <a:headEnd type="none" w="med" len="med"/>
            <a:tailEnd type="none" w="med" len="med"/>
          </a:ln>
          <a:effectLst/>
        </p:spPr>
      </p:cxnSp>
      <p:sp>
        <p:nvSpPr>
          <p:cNvPr id="93" name="TextBox 92"/>
          <p:cNvSpPr txBox="1"/>
          <p:nvPr/>
        </p:nvSpPr>
        <p:spPr>
          <a:xfrm>
            <a:off x="4512110" y="62096"/>
            <a:ext cx="1872000" cy="938719"/>
          </a:xfrm>
          <a:prstGeom prst="rect">
            <a:avLst/>
          </a:prstGeom>
          <a:solidFill>
            <a:schemeClr val="bg1"/>
          </a:solidFill>
          <a:ln w="12700">
            <a:solidFill>
              <a:srgbClr val="FF0000"/>
            </a:solidFill>
          </a:ln>
        </p:spPr>
        <p:txBody>
          <a:bodyPr wrap="square" rtlCol="0">
            <a:spAutoFit/>
          </a:bodyPr>
          <a:lstStyle/>
          <a:p>
            <a:pPr defTabSz="914400" eaLnBrk="0" fontAlgn="base" hangingPunct="0">
              <a:spcBef>
                <a:spcPct val="0"/>
              </a:spcBef>
              <a:spcAft>
                <a:spcPct val="0"/>
              </a:spcAft>
            </a:pPr>
            <a:r>
              <a:rPr lang="sr-Latn-RS" sz="1100" b="1" dirty="0" smtClean="0">
                <a:solidFill>
                  <a:srgbClr val="FF0000"/>
                </a:solidFill>
              </a:rPr>
              <a:t>Vrbas</a:t>
            </a:r>
            <a:r>
              <a:rPr lang="sr-Latn-RS" sz="1100" b="1" dirty="0" smtClean="0">
                <a:solidFill>
                  <a:srgbClr val="000000"/>
                </a:solidFill>
              </a:rPr>
              <a:t> </a:t>
            </a:r>
          </a:p>
          <a:p>
            <a:pPr defTabSz="914400" eaLnBrk="0" fontAlgn="base" hangingPunct="0">
              <a:spcBef>
                <a:spcPct val="0"/>
              </a:spcBef>
              <a:spcAft>
                <a:spcPct val="0"/>
              </a:spcAft>
            </a:pPr>
            <a:r>
              <a:rPr lang="de-DE" sz="1100" dirty="0" smtClean="0">
                <a:solidFill>
                  <a:srgbClr val="000000"/>
                </a:solidFill>
              </a:rPr>
              <a:t>0,15 mill. €, </a:t>
            </a:r>
            <a:r>
              <a:rPr lang="sr-Latn-RS" sz="1100" dirty="0" smtClean="0">
                <a:solidFill>
                  <a:srgbClr val="000000"/>
                </a:solidFill>
              </a:rPr>
              <a:t>0,5 MW</a:t>
            </a:r>
            <a:r>
              <a:rPr lang="de-DE" sz="1100" dirty="0" smtClean="0">
                <a:solidFill>
                  <a:srgbClr val="000000"/>
                </a:solidFill>
              </a:rPr>
              <a:t>;</a:t>
            </a:r>
            <a:r>
              <a:rPr lang="sr-Latn-RS" sz="1100" dirty="0" smtClean="0">
                <a:solidFill>
                  <a:srgbClr val="000000"/>
                </a:solidFill>
              </a:rPr>
              <a:t> </a:t>
            </a:r>
            <a:endParaRPr lang="de-DE" sz="1100" dirty="0" smtClean="0">
              <a:solidFill>
                <a:srgbClr val="000000"/>
              </a:solidFill>
            </a:endParaRPr>
          </a:p>
          <a:p>
            <a:pPr defTabSz="914400" eaLnBrk="0" fontAlgn="base" hangingPunct="0">
              <a:spcBef>
                <a:spcPct val="0"/>
              </a:spcBef>
              <a:spcAft>
                <a:spcPct val="0"/>
              </a:spcAft>
            </a:pPr>
            <a:r>
              <a:rPr lang="sr-Latn-RS" sz="1100" dirty="0" smtClean="0">
                <a:solidFill>
                  <a:srgbClr val="000000"/>
                </a:solidFill>
              </a:rPr>
              <a:t>Sojina slama</a:t>
            </a:r>
          </a:p>
          <a:p>
            <a:pPr defTabSz="914400" eaLnBrk="0" fontAlgn="base" hangingPunct="0">
              <a:spcBef>
                <a:spcPct val="0"/>
              </a:spcBef>
              <a:spcAft>
                <a:spcPct val="0"/>
              </a:spcAft>
            </a:pPr>
            <a:r>
              <a:rPr lang="sr-Latn-RS" sz="1100" dirty="0" smtClean="0">
                <a:solidFill>
                  <a:srgbClr val="000000"/>
                </a:solidFill>
              </a:rPr>
              <a:t>Provincijski fond + budžet</a:t>
            </a:r>
          </a:p>
          <a:p>
            <a:pPr defTabSz="914400" eaLnBrk="0" fontAlgn="base" hangingPunct="0">
              <a:spcBef>
                <a:spcPct val="0"/>
              </a:spcBef>
              <a:spcAft>
                <a:spcPct val="0"/>
              </a:spcAft>
            </a:pPr>
            <a:r>
              <a:rPr lang="sr-Latn-RS" sz="1100" dirty="0">
                <a:solidFill>
                  <a:srgbClr val="000000"/>
                </a:solidFill>
              </a:rPr>
              <a:t>izgradnja </a:t>
            </a:r>
            <a:r>
              <a:rPr lang="sr-Latn-RS" sz="1100" dirty="0" smtClean="0">
                <a:solidFill>
                  <a:srgbClr val="000000"/>
                </a:solidFill>
              </a:rPr>
              <a:t>2018</a:t>
            </a:r>
          </a:p>
        </p:txBody>
      </p:sp>
      <p:sp>
        <p:nvSpPr>
          <p:cNvPr id="95" name="Rectangle 94"/>
          <p:cNvSpPr/>
          <p:nvPr/>
        </p:nvSpPr>
        <p:spPr bwMode="auto">
          <a:xfrm>
            <a:off x="4378760" y="3496101"/>
            <a:ext cx="266700" cy="252000"/>
          </a:xfrm>
          <a:prstGeom prst="rect">
            <a:avLst/>
          </a:prstGeom>
          <a:noFill/>
          <a:ln w="28575" cap="flat" cmpd="sng" algn="ctr">
            <a:solidFill>
              <a:schemeClr val="accent1">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sr-Latn-RS" sz="2200" b="1">
              <a:solidFill>
                <a:srgbClr val="660000">
                  <a:lumMod val="75000"/>
                </a:srgbClr>
              </a:solidFill>
            </a:endParaRPr>
          </a:p>
        </p:txBody>
      </p:sp>
      <p:sp>
        <p:nvSpPr>
          <p:cNvPr id="96" name="TextBox 95"/>
          <p:cNvSpPr txBox="1"/>
          <p:nvPr/>
        </p:nvSpPr>
        <p:spPr>
          <a:xfrm>
            <a:off x="7109751" y="4104233"/>
            <a:ext cx="1872000" cy="938719"/>
          </a:xfrm>
          <a:prstGeom prst="rect">
            <a:avLst/>
          </a:prstGeom>
          <a:noFill/>
          <a:ln w="12700">
            <a:solidFill>
              <a:srgbClr val="FF0000"/>
            </a:solidFill>
          </a:ln>
        </p:spPr>
        <p:txBody>
          <a:bodyPr wrap="square" rtlCol="0">
            <a:spAutoFit/>
          </a:bodyPr>
          <a:lstStyle/>
          <a:p>
            <a:pPr defTabSz="914400" eaLnBrk="0" fontAlgn="base" hangingPunct="0">
              <a:spcBef>
                <a:spcPct val="0"/>
              </a:spcBef>
              <a:spcAft>
                <a:spcPct val="0"/>
              </a:spcAft>
            </a:pPr>
            <a:r>
              <a:rPr lang="sr-Latn-RS" sz="1100" b="1" dirty="0" smtClean="0">
                <a:solidFill>
                  <a:srgbClr val="FF0000"/>
                </a:solidFill>
              </a:rPr>
              <a:t>Kragujevac</a:t>
            </a:r>
          </a:p>
          <a:p>
            <a:pPr defTabSz="914400" eaLnBrk="0" fontAlgn="base" hangingPunct="0">
              <a:spcBef>
                <a:spcPct val="0"/>
              </a:spcBef>
              <a:spcAft>
                <a:spcPct val="0"/>
              </a:spcAft>
            </a:pPr>
            <a:r>
              <a:rPr lang="de-DE" sz="1100" dirty="0" smtClean="0">
                <a:solidFill>
                  <a:srgbClr val="000000"/>
                </a:solidFill>
              </a:rPr>
              <a:t>0,6 mill. €, </a:t>
            </a:r>
            <a:r>
              <a:rPr lang="sr-Latn-RS" sz="1100" dirty="0" smtClean="0">
                <a:solidFill>
                  <a:srgbClr val="000000"/>
                </a:solidFill>
              </a:rPr>
              <a:t>0,6 MW</a:t>
            </a:r>
            <a:r>
              <a:rPr lang="de-DE" sz="1100" dirty="0" smtClean="0">
                <a:solidFill>
                  <a:srgbClr val="000000"/>
                </a:solidFill>
              </a:rPr>
              <a:t>; </a:t>
            </a:r>
            <a:r>
              <a:rPr lang="sr-Latn-RS" sz="1100" dirty="0" smtClean="0">
                <a:solidFill>
                  <a:srgbClr val="000000"/>
                </a:solidFill>
              </a:rPr>
              <a:t> </a:t>
            </a:r>
            <a:endParaRPr lang="de-DE" sz="1100" dirty="0" smtClean="0">
              <a:solidFill>
                <a:srgbClr val="000000"/>
              </a:solidFill>
            </a:endParaRPr>
          </a:p>
          <a:p>
            <a:pPr defTabSz="914400" eaLnBrk="0" fontAlgn="base" hangingPunct="0">
              <a:spcBef>
                <a:spcPct val="0"/>
              </a:spcBef>
              <a:spcAft>
                <a:spcPct val="0"/>
              </a:spcAft>
            </a:pPr>
            <a:r>
              <a:rPr lang="sr-Latn-RS" sz="1100" dirty="0" smtClean="0">
                <a:solidFill>
                  <a:srgbClr val="000000"/>
                </a:solidFill>
              </a:rPr>
              <a:t>Drvni čips</a:t>
            </a:r>
            <a:r>
              <a:rPr lang="de-DE" sz="1100" dirty="0" smtClean="0">
                <a:solidFill>
                  <a:srgbClr val="000000"/>
                </a:solidFill>
              </a:rPr>
              <a:t>, </a:t>
            </a:r>
            <a:r>
              <a:rPr lang="sr-Latn-RS" sz="1100" dirty="0" smtClean="0">
                <a:solidFill>
                  <a:srgbClr val="000000"/>
                </a:solidFill>
              </a:rPr>
              <a:t>budžet</a:t>
            </a:r>
          </a:p>
          <a:p>
            <a:pPr defTabSz="914400" eaLnBrk="0" fontAlgn="base" hangingPunct="0">
              <a:spcBef>
                <a:spcPct val="0"/>
              </a:spcBef>
              <a:spcAft>
                <a:spcPct val="0"/>
              </a:spcAft>
            </a:pPr>
            <a:r>
              <a:rPr lang="sr-Latn-RS" sz="1100" dirty="0">
                <a:solidFill>
                  <a:srgbClr val="000000"/>
                </a:solidFill>
              </a:rPr>
              <a:t>izgradnja </a:t>
            </a:r>
            <a:r>
              <a:rPr lang="sr-Latn-RS" sz="1100" dirty="0" smtClean="0">
                <a:solidFill>
                  <a:srgbClr val="000000"/>
                </a:solidFill>
              </a:rPr>
              <a:t>2017</a:t>
            </a:r>
          </a:p>
          <a:p>
            <a:pPr defTabSz="914400" eaLnBrk="0" fontAlgn="base" hangingPunct="0">
              <a:spcBef>
                <a:spcPct val="0"/>
              </a:spcBef>
              <a:spcAft>
                <a:spcPct val="0"/>
              </a:spcAft>
            </a:pPr>
            <a:r>
              <a:rPr lang="sr-Latn-RS" sz="1100" dirty="0" smtClean="0">
                <a:solidFill>
                  <a:srgbClr val="000000"/>
                </a:solidFill>
              </a:rPr>
              <a:t>rad 2017</a:t>
            </a:r>
            <a:endParaRPr lang="sr-Latn-RS" sz="1100" dirty="0">
              <a:solidFill>
                <a:srgbClr val="000000"/>
              </a:solidFill>
            </a:endParaRPr>
          </a:p>
        </p:txBody>
      </p:sp>
      <p:cxnSp>
        <p:nvCxnSpPr>
          <p:cNvPr id="97" name="Straight Connector 96"/>
          <p:cNvCxnSpPr>
            <a:stCxn id="95" idx="3"/>
            <a:endCxn id="96" idx="1"/>
          </p:cNvCxnSpPr>
          <p:nvPr/>
        </p:nvCxnSpPr>
        <p:spPr bwMode="auto">
          <a:xfrm>
            <a:off x="4645460" y="3622101"/>
            <a:ext cx="2464291" cy="951492"/>
          </a:xfrm>
          <a:prstGeom prst="line">
            <a:avLst/>
          </a:prstGeom>
          <a:solidFill>
            <a:schemeClr val="accent1"/>
          </a:solidFill>
          <a:ln w="19050" cap="flat" cmpd="sng" algn="ctr">
            <a:solidFill>
              <a:schemeClr val="accent1">
                <a:lumMod val="60000"/>
                <a:lumOff val="40000"/>
              </a:schemeClr>
            </a:solidFill>
            <a:prstDash val="solid"/>
            <a:round/>
            <a:headEnd type="none" w="med" len="med"/>
            <a:tailEnd type="none" w="med" len="med"/>
          </a:ln>
          <a:effectLst/>
        </p:spPr>
      </p:cxnSp>
      <p:sp>
        <p:nvSpPr>
          <p:cNvPr id="54" name="Rectangle 53"/>
          <p:cNvSpPr/>
          <p:nvPr/>
        </p:nvSpPr>
        <p:spPr bwMode="auto">
          <a:xfrm>
            <a:off x="2946791" y="1087948"/>
            <a:ext cx="266700" cy="25200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sr-Latn-RS" sz="2200" b="1" smtClean="0">
              <a:solidFill>
                <a:srgbClr val="660000">
                  <a:lumMod val="75000"/>
                </a:srgbClr>
              </a:solidFill>
            </a:endParaRPr>
          </a:p>
        </p:txBody>
      </p:sp>
      <p:sp>
        <p:nvSpPr>
          <p:cNvPr id="131" name="Rectangle 130"/>
          <p:cNvSpPr/>
          <p:nvPr/>
        </p:nvSpPr>
        <p:spPr bwMode="auto">
          <a:xfrm>
            <a:off x="162607" y="6327865"/>
            <a:ext cx="266700" cy="252000"/>
          </a:xfrm>
          <a:prstGeom prst="rect">
            <a:avLst/>
          </a:prstGeom>
          <a:noFill/>
          <a:ln w="28575" cap="flat" cmpd="sng" algn="ctr">
            <a:solidFill>
              <a:schemeClr val="accent1">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sr-Latn-RS" sz="2200" b="1">
              <a:solidFill>
                <a:srgbClr val="660000">
                  <a:lumMod val="75000"/>
                </a:srgbClr>
              </a:solidFill>
            </a:endParaRPr>
          </a:p>
        </p:txBody>
      </p:sp>
      <p:sp>
        <p:nvSpPr>
          <p:cNvPr id="132" name="Oval 131"/>
          <p:cNvSpPr/>
          <p:nvPr/>
        </p:nvSpPr>
        <p:spPr bwMode="auto">
          <a:xfrm>
            <a:off x="1939743" y="6327865"/>
            <a:ext cx="266700" cy="252000"/>
          </a:xfrm>
          <a:prstGeom prst="ellips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sr-Latn-RS" sz="2200" b="1" smtClean="0">
              <a:solidFill>
                <a:srgbClr val="660000">
                  <a:lumMod val="75000"/>
                </a:srgbClr>
              </a:solidFill>
            </a:endParaRPr>
          </a:p>
        </p:txBody>
      </p:sp>
      <p:sp>
        <p:nvSpPr>
          <p:cNvPr id="133" name="TextBox 132"/>
          <p:cNvSpPr txBox="1"/>
          <p:nvPr/>
        </p:nvSpPr>
        <p:spPr>
          <a:xfrm>
            <a:off x="429307" y="6318255"/>
            <a:ext cx="1462271" cy="430887"/>
          </a:xfrm>
          <a:prstGeom prst="rect">
            <a:avLst/>
          </a:prstGeom>
          <a:noFill/>
        </p:spPr>
        <p:txBody>
          <a:bodyPr wrap="square" rtlCol="0">
            <a:spAutoFit/>
          </a:bodyPr>
          <a:lstStyle/>
          <a:p>
            <a:pPr defTabSz="914400" eaLnBrk="0" fontAlgn="base" hangingPunct="0">
              <a:spcBef>
                <a:spcPct val="0"/>
              </a:spcBef>
              <a:spcAft>
                <a:spcPct val="0"/>
              </a:spcAft>
            </a:pPr>
            <a:r>
              <a:rPr lang="sr-Latn-RS" sz="1100" b="1" dirty="0" smtClean="0">
                <a:solidFill>
                  <a:srgbClr val="FF0000"/>
                </a:solidFill>
              </a:rPr>
              <a:t>Projekti promene goriva</a:t>
            </a:r>
            <a:endParaRPr lang="sr-Latn-RS" sz="1100" b="1" dirty="0">
              <a:solidFill>
                <a:srgbClr val="FF0000"/>
              </a:solidFill>
            </a:endParaRPr>
          </a:p>
        </p:txBody>
      </p:sp>
      <p:sp>
        <p:nvSpPr>
          <p:cNvPr id="134" name="TextBox 133"/>
          <p:cNvSpPr txBox="1"/>
          <p:nvPr/>
        </p:nvSpPr>
        <p:spPr>
          <a:xfrm>
            <a:off x="2228550" y="6325592"/>
            <a:ext cx="1188649" cy="430887"/>
          </a:xfrm>
          <a:prstGeom prst="rect">
            <a:avLst/>
          </a:prstGeom>
          <a:noFill/>
        </p:spPr>
        <p:txBody>
          <a:bodyPr wrap="square" rtlCol="0">
            <a:spAutoFit/>
          </a:bodyPr>
          <a:lstStyle/>
          <a:p>
            <a:pPr defTabSz="914400" eaLnBrk="0" fontAlgn="base" hangingPunct="0">
              <a:spcBef>
                <a:spcPct val="0"/>
              </a:spcBef>
              <a:spcAft>
                <a:spcPct val="0"/>
              </a:spcAft>
            </a:pPr>
            <a:r>
              <a:rPr lang="en-US" sz="1100" b="1" dirty="0" smtClean="0">
                <a:solidFill>
                  <a:srgbClr val="000000"/>
                </a:solidFill>
              </a:rPr>
              <a:t>Biogas </a:t>
            </a:r>
            <a:r>
              <a:rPr lang="sr-Latn-RS" sz="1100" b="1" dirty="0" smtClean="0">
                <a:solidFill>
                  <a:srgbClr val="000000"/>
                </a:solidFill>
              </a:rPr>
              <a:t>projekti</a:t>
            </a:r>
            <a:endParaRPr lang="sr-Latn-RS" sz="1100" b="1" dirty="0">
              <a:solidFill>
                <a:srgbClr val="000000"/>
              </a:solidFill>
            </a:endParaRPr>
          </a:p>
        </p:txBody>
      </p:sp>
      <p:sp>
        <p:nvSpPr>
          <p:cNvPr id="55" name="Rectangle 54"/>
          <p:cNvSpPr/>
          <p:nvPr/>
        </p:nvSpPr>
        <p:spPr bwMode="auto">
          <a:xfrm>
            <a:off x="3972462" y="1565830"/>
            <a:ext cx="266700" cy="252000"/>
          </a:xfrm>
          <a:prstGeom prst="rect">
            <a:avLst/>
          </a:prstGeom>
          <a:noFill/>
          <a:ln w="28575" cap="flat" cmpd="sng" algn="ctr">
            <a:solidFill>
              <a:schemeClr val="accent1">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sr-Latn-RS" sz="2200" b="1" smtClean="0">
              <a:solidFill>
                <a:srgbClr val="660000">
                  <a:lumMod val="75000"/>
                </a:srgbClr>
              </a:solidFill>
            </a:endParaRPr>
          </a:p>
        </p:txBody>
      </p:sp>
      <p:cxnSp>
        <p:nvCxnSpPr>
          <p:cNvPr id="56" name="Straight Connector 55"/>
          <p:cNvCxnSpPr>
            <a:stCxn id="47" idx="1"/>
            <a:endCxn id="55" idx="3"/>
          </p:cNvCxnSpPr>
          <p:nvPr/>
        </p:nvCxnSpPr>
        <p:spPr bwMode="auto">
          <a:xfrm flipH="1" flipV="1">
            <a:off x="4239162" y="1691830"/>
            <a:ext cx="2870589" cy="763110"/>
          </a:xfrm>
          <a:prstGeom prst="line">
            <a:avLst/>
          </a:prstGeom>
          <a:solidFill>
            <a:schemeClr val="accent1"/>
          </a:solidFill>
          <a:ln w="19050" cap="flat" cmpd="sng" algn="ctr">
            <a:solidFill>
              <a:srgbClr val="FF0000"/>
            </a:solidFill>
            <a:prstDash val="solid"/>
            <a:round/>
            <a:headEnd type="none" w="med" len="med"/>
            <a:tailEnd type="none" w="med" len="med"/>
          </a:ln>
          <a:effectLst/>
        </p:spPr>
      </p:cxnSp>
      <p:sp>
        <p:nvSpPr>
          <p:cNvPr id="48" name="TextBox 47"/>
          <p:cNvSpPr txBox="1"/>
          <p:nvPr/>
        </p:nvSpPr>
        <p:spPr>
          <a:xfrm>
            <a:off x="72065" y="4764825"/>
            <a:ext cx="1872000" cy="938719"/>
          </a:xfrm>
          <a:prstGeom prst="rect">
            <a:avLst/>
          </a:prstGeom>
          <a:solidFill>
            <a:schemeClr val="bg1"/>
          </a:solidFill>
          <a:ln w="12700">
            <a:solidFill>
              <a:srgbClr val="FF0000"/>
            </a:solidFill>
          </a:ln>
        </p:spPr>
        <p:txBody>
          <a:bodyPr wrap="square" rtlCol="0">
            <a:spAutoFit/>
          </a:bodyPr>
          <a:lstStyle>
            <a:defPPr>
              <a:defRPr lang="de-DE"/>
            </a:defPPr>
            <a:lvl1pPr>
              <a:defRPr sz="800">
                <a:solidFill>
                  <a:schemeClr val="tx1"/>
                </a:solidFill>
              </a:defRPr>
            </a:lvl1pPr>
          </a:lstStyle>
          <a:p>
            <a:pPr defTabSz="914400" eaLnBrk="0" fontAlgn="base" hangingPunct="0">
              <a:spcBef>
                <a:spcPct val="0"/>
              </a:spcBef>
              <a:spcAft>
                <a:spcPct val="0"/>
              </a:spcAft>
            </a:pPr>
            <a:r>
              <a:rPr lang="sr-Latn-RS" sz="1100" b="1" dirty="0">
                <a:solidFill>
                  <a:srgbClr val="FF0000"/>
                </a:solidFill>
              </a:rPr>
              <a:t>Priboj</a:t>
            </a:r>
          </a:p>
          <a:p>
            <a:pPr defTabSz="914400" eaLnBrk="0" fontAlgn="base" hangingPunct="0">
              <a:spcBef>
                <a:spcPct val="0"/>
              </a:spcBef>
              <a:spcAft>
                <a:spcPct val="0"/>
              </a:spcAft>
            </a:pPr>
            <a:r>
              <a:rPr lang="de-DE" sz="1100" dirty="0" smtClean="0">
                <a:solidFill>
                  <a:srgbClr val="000000"/>
                </a:solidFill>
              </a:rPr>
              <a:t>0,4 mill. €, 2,1</a:t>
            </a:r>
            <a:r>
              <a:rPr lang="sr-Latn-RS" sz="1100" dirty="0" smtClean="0">
                <a:solidFill>
                  <a:srgbClr val="000000"/>
                </a:solidFill>
              </a:rPr>
              <a:t> MW</a:t>
            </a:r>
            <a:r>
              <a:rPr lang="de-DE" sz="1100" dirty="0" smtClean="0">
                <a:solidFill>
                  <a:srgbClr val="000000"/>
                </a:solidFill>
              </a:rPr>
              <a:t>;</a:t>
            </a:r>
            <a:r>
              <a:rPr lang="sr-Latn-RS" sz="1100" dirty="0" smtClean="0">
                <a:solidFill>
                  <a:srgbClr val="000000"/>
                </a:solidFill>
              </a:rPr>
              <a:t> </a:t>
            </a:r>
            <a:endParaRPr lang="de-DE" sz="1100" dirty="0" smtClean="0">
              <a:solidFill>
                <a:srgbClr val="000000"/>
              </a:solidFill>
            </a:endParaRPr>
          </a:p>
          <a:p>
            <a:pPr defTabSz="914400" eaLnBrk="0" fontAlgn="base" hangingPunct="0">
              <a:spcBef>
                <a:spcPct val="0"/>
              </a:spcBef>
              <a:spcAft>
                <a:spcPct val="0"/>
              </a:spcAft>
            </a:pPr>
            <a:r>
              <a:rPr lang="sr-Latn-RS" sz="1100" dirty="0" smtClean="0">
                <a:solidFill>
                  <a:srgbClr val="000000"/>
                </a:solidFill>
              </a:rPr>
              <a:t>Drvni pelet, budžet</a:t>
            </a:r>
            <a:endParaRPr lang="sr-Latn-RS" sz="1100" dirty="0">
              <a:solidFill>
                <a:srgbClr val="000000"/>
              </a:solidFill>
            </a:endParaRPr>
          </a:p>
          <a:p>
            <a:pPr defTabSz="914400" eaLnBrk="0" fontAlgn="base" hangingPunct="0">
              <a:spcBef>
                <a:spcPct val="0"/>
              </a:spcBef>
              <a:spcAft>
                <a:spcPct val="0"/>
              </a:spcAft>
            </a:pPr>
            <a:r>
              <a:rPr lang="sr-Latn-RS" sz="1100" dirty="0">
                <a:solidFill>
                  <a:srgbClr val="000000"/>
                </a:solidFill>
              </a:rPr>
              <a:t>izgradnja</a:t>
            </a:r>
            <a:r>
              <a:rPr lang="de-DE" sz="1100" dirty="0" smtClean="0">
                <a:solidFill>
                  <a:srgbClr val="000000"/>
                </a:solidFill>
              </a:rPr>
              <a:t> 2017</a:t>
            </a:r>
            <a:endParaRPr lang="sr-Latn-RS" sz="1100" dirty="0">
              <a:solidFill>
                <a:srgbClr val="000000"/>
              </a:solidFill>
            </a:endParaRPr>
          </a:p>
          <a:p>
            <a:pPr defTabSz="914400" eaLnBrk="0" fontAlgn="base" hangingPunct="0">
              <a:spcBef>
                <a:spcPct val="0"/>
              </a:spcBef>
              <a:spcAft>
                <a:spcPct val="0"/>
              </a:spcAft>
            </a:pPr>
            <a:r>
              <a:rPr lang="de-DE" sz="1100" dirty="0" smtClean="0">
                <a:solidFill>
                  <a:srgbClr val="000000"/>
                </a:solidFill>
              </a:rPr>
              <a:t>In </a:t>
            </a:r>
            <a:r>
              <a:rPr lang="sr-Latn-RS" sz="1100" dirty="0" smtClean="0">
                <a:solidFill>
                  <a:srgbClr val="000000"/>
                </a:solidFill>
              </a:rPr>
              <a:t>operation </a:t>
            </a:r>
            <a:r>
              <a:rPr lang="de-DE" sz="1100" dirty="0" smtClean="0">
                <a:solidFill>
                  <a:srgbClr val="000000"/>
                </a:solidFill>
              </a:rPr>
              <a:t>in 2017</a:t>
            </a:r>
            <a:endParaRPr lang="sr-Latn-RS" sz="1100" dirty="0">
              <a:solidFill>
                <a:srgbClr val="000000"/>
              </a:solidFill>
            </a:endParaRPr>
          </a:p>
        </p:txBody>
      </p:sp>
      <p:cxnSp>
        <p:nvCxnSpPr>
          <p:cNvPr id="58" name="Straight Connector 57"/>
          <p:cNvCxnSpPr>
            <a:stCxn id="48" idx="3"/>
            <a:endCxn id="87" idx="2"/>
          </p:cNvCxnSpPr>
          <p:nvPr/>
        </p:nvCxnSpPr>
        <p:spPr bwMode="auto">
          <a:xfrm flipV="1">
            <a:off x="1944065" y="4523915"/>
            <a:ext cx="1029936" cy="710270"/>
          </a:xfrm>
          <a:prstGeom prst="line">
            <a:avLst/>
          </a:prstGeom>
          <a:solidFill>
            <a:schemeClr val="accent1"/>
          </a:solidFill>
          <a:ln w="19050" cap="flat" cmpd="sng" algn="ctr">
            <a:solidFill>
              <a:schemeClr val="accent1">
                <a:lumMod val="60000"/>
                <a:lumOff val="40000"/>
              </a:schemeClr>
            </a:solidFill>
            <a:prstDash val="solid"/>
            <a:round/>
            <a:headEnd type="none" w="med" len="med"/>
            <a:tailEnd type="none" w="med" len="med"/>
          </a:ln>
          <a:effectLst/>
        </p:spPr>
      </p:cxnSp>
    </p:spTree>
    <p:extLst>
      <p:ext uri="{BB962C8B-B14F-4D97-AF65-F5344CB8AC3E}">
        <p14:creationId xmlns:p14="http://schemas.microsoft.com/office/powerpoint/2010/main" val="31527700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88"/>
                                        </p:tgtEl>
                                        <p:attrNameLst>
                                          <p:attrName>style.visibility</p:attrName>
                                        </p:attrNameLst>
                                      </p:cBhvr>
                                      <p:to>
                                        <p:strVal val="visible"/>
                                      </p:to>
                                    </p:set>
                                    <p:anim calcmode="lin" valueType="num">
                                      <p:cBhvr additive="base">
                                        <p:cTn id="15" dur="500" fill="hold"/>
                                        <p:tgtEl>
                                          <p:spTgt spid="88"/>
                                        </p:tgtEl>
                                        <p:attrNameLst>
                                          <p:attrName>ppt_x</p:attrName>
                                        </p:attrNameLst>
                                      </p:cBhvr>
                                      <p:tavLst>
                                        <p:tav tm="0">
                                          <p:val>
                                            <p:strVal val="#ppt_x"/>
                                          </p:val>
                                        </p:tav>
                                        <p:tav tm="100000">
                                          <p:val>
                                            <p:strVal val="#ppt_x"/>
                                          </p:val>
                                        </p:tav>
                                      </p:tavLst>
                                    </p:anim>
                                    <p:anim calcmode="lin" valueType="num">
                                      <p:cBhvr additive="base">
                                        <p:cTn id="16" dur="500" fill="hold"/>
                                        <p:tgtEl>
                                          <p:spTgt spid="8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0"/>
                                        </p:tgtEl>
                                        <p:attrNameLst>
                                          <p:attrName>style.visibility</p:attrName>
                                        </p:attrNameLst>
                                      </p:cBhvr>
                                      <p:to>
                                        <p:strVal val="visible"/>
                                      </p:to>
                                    </p:set>
                                    <p:anim calcmode="lin" valueType="num">
                                      <p:cBhvr additive="base">
                                        <p:cTn id="19" dur="500" fill="hold"/>
                                        <p:tgtEl>
                                          <p:spTgt spid="90"/>
                                        </p:tgtEl>
                                        <p:attrNameLst>
                                          <p:attrName>ppt_x</p:attrName>
                                        </p:attrNameLst>
                                      </p:cBhvr>
                                      <p:tavLst>
                                        <p:tav tm="0">
                                          <p:val>
                                            <p:strVal val="#ppt_x"/>
                                          </p:val>
                                        </p:tav>
                                        <p:tav tm="100000">
                                          <p:val>
                                            <p:strVal val="#ppt_x"/>
                                          </p:val>
                                        </p:tav>
                                      </p:tavLst>
                                    </p:anim>
                                    <p:anim calcmode="lin" valueType="num">
                                      <p:cBhvr additive="base">
                                        <p:cTn id="20" dur="500" fill="hold"/>
                                        <p:tgtEl>
                                          <p:spTgt spid="9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3"/>
                                        </p:tgtEl>
                                        <p:attrNameLst>
                                          <p:attrName>style.visibility</p:attrName>
                                        </p:attrNameLst>
                                      </p:cBhvr>
                                      <p:to>
                                        <p:strVal val="visible"/>
                                      </p:to>
                                    </p:set>
                                    <p:animEffect transition="in" filter="wipe(down)">
                                      <p:cBhvr>
                                        <p:cTn id="25" dur="500"/>
                                        <p:tgtEl>
                                          <p:spTgt spid="83"/>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95"/>
                                        </p:tgtEl>
                                        <p:attrNameLst>
                                          <p:attrName>style.visibility</p:attrName>
                                        </p:attrNameLst>
                                      </p:cBhvr>
                                      <p:to>
                                        <p:strVal val="visible"/>
                                      </p:to>
                                    </p:set>
                                    <p:animEffect transition="in" filter="wipe(down)">
                                      <p:cBhvr>
                                        <p:cTn id="28" dur="500"/>
                                        <p:tgtEl>
                                          <p:spTgt spid="95"/>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4"/>
                                        </p:tgtEl>
                                        <p:attrNameLst>
                                          <p:attrName>style.visibility</p:attrName>
                                        </p:attrNameLst>
                                      </p:cBhvr>
                                      <p:to>
                                        <p:strVal val="visible"/>
                                      </p:to>
                                    </p:set>
                                  </p:childTnLst>
                                </p:cTn>
                              </p:par>
                              <p:par>
                                <p:cTn id="33" presetID="22" presetClass="entr" presetSubtype="4" fill="hold" grpId="0" nodeType="withEffect">
                                  <p:stCondLst>
                                    <p:cond delay="0"/>
                                  </p:stCondLst>
                                  <p:childTnLst>
                                    <p:set>
                                      <p:cBhvr>
                                        <p:cTn id="34" dur="1" fill="hold">
                                          <p:stCondLst>
                                            <p:cond delay="0"/>
                                          </p:stCondLst>
                                        </p:cTn>
                                        <p:tgtEl>
                                          <p:spTgt spid="55"/>
                                        </p:tgtEl>
                                        <p:attrNameLst>
                                          <p:attrName>style.visibility</p:attrName>
                                        </p:attrNameLst>
                                      </p:cBhvr>
                                      <p:to>
                                        <p:strVal val="visible"/>
                                      </p:to>
                                    </p:set>
                                    <p:animEffect transition="in" filter="wipe(down)">
                                      <p:cBhvr>
                                        <p:cTn id="35" dur="500"/>
                                        <p:tgtEl>
                                          <p:spTgt spid="55"/>
                                        </p:tgtEl>
                                      </p:cBhvr>
                                    </p:animEffect>
                                  </p:childTnLst>
                                </p:cTn>
                              </p:par>
                              <p:par>
                                <p:cTn id="36" presetID="22" presetClass="entr" presetSubtype="4" fill="hold" nodeType="withEffect">
                                  <p:stCondLst>
                                    <p:cond delay="0"/>
                                  </p:stCondLst>
                                  <p:childTnLst>
                                    <p:set>
                                      <p:cBhvr>
                                        <p:cTn id="37" dur="1" fill="hold">
                                          <p:stCondLst>
                                            <p:cond delay="0"/>
                                          </p:stCondLst>
                                        </p:cTn>
                                        <p:tgtEl>
                                          <p:spTgt spid="92"/>
                                        </p:tgtEl>
                                        <p:attrNameLst>
                                          <p:attrName>style.visibility</p:attrName>
                                        </p:attrNameLst>
                                      </p:cBhvr>
                                      <p:to>
                                        <p:strVal val="visible"/>
                                      </p:to>
                                    </p:set>
                                    <p:animEffect transition="in" filter="wipe(down)">
                                      <p:cBhvr>
                                        <p:cTn id="38" dur="500"/>
                                        <p:tgtEl>
                                          <p:spTgt spid="92"/>
                                        </p:tgtEl>
                                      </p:cBhvr>
                                    </p:animEffect>
                                  </p:childTnLst>
                                </p:cTn>
                              </p:par>
                              <p:par>
                                <p:cTn id="39" presetID="22" presetClass="entr" presetSubtype="4" fill="hold" nodeType="withEffect">
                                  <p:stCondLst>
                                    <p:cond delay="0"/>
                                  </p:stCondLst>
                                  <p:childTnLst>
                                    <p:set>
                                      <p:cBhvr>
                                        <p:cTn id="40" dur="1" fill="hold">
                                          <p:stCondLst>
                                            <p:cond delay="0"/>
                                          </p:stCondLst>
                                        </p:cTn>
                                        <p:tgtEl>
                                          <p:spTgt spid="56"/>
                                        </p:tgtEl>
                                        <p:attrNameLst>
                                          <p:attrName>style.visibility</p:attrName>
                                        </p:attrNameLst>
                                      </p:cBhvr>
                                      <p:to>
                                        <p:strVal val="visible"/>
                                      </p:to>
                                    </p:set>
                                    <p:animEffect transition="in" filter="wipe(down)">
                                      <p:cBhvr>
                                        <p:cTn id="41" dur="500"/>
                                        <p:tgtEl>
                                          <p:spTgt spid="56"/>
                                        </p:tgtEl>
                                      </p:cBhvr>
                                    </p:animEffect>
                                  </p:childTnLst>
                                </p:cTn>
                              </p:par>
                              <p:par>
                                <p:cTn id="42" presetID="22" presetClass="entr" presetSubtype="4" fill="hold" nodeType="withEffect">
                                  <p:stCondLst>
                                    <p:cond delay="0"/>
                                  </p:stCondLst>
                                  <p:childTnLst>
                                    <p:set>
                                      <p:cBhvr>
                                        <p:cTn id="43" dur="1" fill="hold">
                                          <p:stCondLst>
                                            <p:cond delay="0"/>
                                          </p:stCondLst>
                                        </p:cTn>
                                        <p:tgtEl>
                                          <p:spTgt spid="97"/>
                                        </p:tgtEl>
                                        <p:attrNameLst>
                                          <p:attrName>style.visibility</p:attrName>
                                        </p:attrNameLst>
                                      </p:cBhvr>
                                      <p:to>
                                        <p:strVal val="visible"/>
                                      </p:to>
                                    </p:set>
                                    <p:animEffect transition="in" filter="wipe(down)">
                                      <p:cBhvr>
                                        <p:cTn id="44" dur="500"/>
                                        <p:tgtEl>
                                          <p:spTgt spid="97"/>
                                        </p:tgtEl>
                                      </p:cBhvr>
                                    </p:animEffect>
                                  </p:childTnLst>
                                </p:cTn>
                              </p:par>
                              <p:par>
                                <p:cTn id="45" presetID="22" presetClass="entr" presetSubtype="4" fill="hold" nodeType="withEffect">
                                  <p:stCondLst>
                                    <p:cond delay="0"/>
                                  </p:stCondLst>
                                  <p:childTnLst>
                                    <p:set>
                                      <p:cBhvr>
                                        <p:cTn id="46" dur="1" fill="hold">
                                          <p:stCondLst>
                                            <p:cond delay="0"/>
                                          </p:stCondLst>
                                        </p:cTn>
                                        <p:tgtEl>
                                          <p:spTgt spid="85"/>
                                        </p:tgtEl>
                                        <p:attrNameLst>
                                          <p:attrName>style.visibility</p:attrName>
                                        </p:attrNameLst>
                                      </p:cBhvr>
                                      <p:to>
                                        <p:strVal val="visible"/>
                                      </p:to>
                                    </p:set>
                                    <p:animEffect transition="in" filter="wipe(down)">
                                      <p:cBhvr>
                                        <p:cTn id="47" dur="500"/>
                                        <p:tgtEl>
                                          <p:spTgt spid="8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82"/>
                                        </p:tgtEl>
                                        <p:attrNameLst>
                                          <p:attrName>style.visibility</p:attrName>
                                        </p:attrNameLst>
                                      </p:cBhvr>
                                      <p:to>
                                        <p:strVal val="visible"/>
                                      </p:to>
                                    </p:set>
                                    <p:animEffect transition="in" filter="wipe(down)">
                                      <p:cBhvr>
                                        <p:cTn id="52" dur="500"/>
                                        <p:tgtEl>
                                          <p:spTgt spid="8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96"/>
                                        </p:tgtEl>
                                        <p:attrNameLst>
                                          <p:attrName>style.visibility</p:attrName>
                                        </p:attrNameLst>
                                      </p:cBhvr>
                                      <p:to>
                                        <p:strVal val="visible"/>
                                      </p:to>
                                    </p:set>
                                    <p:animEffect transition="in" filter="wipe(down)">
                                      <p:cBhvr>
                                        <p:cTn id="57" dur="500"/>
                                        <p:tgtEl>
                                          <p:spTgt spid="9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47"/>
                                        </p:tgtEl>
                                        <p:attrNameLst>
                                          <p:attrName>style.visibility</p:attrName>
                                        </p:attrNameLst>
                                      </p:cBhvr>
                                      <p:to>
                                        <p:strVal val="visible"/>
                                      </p:to>
                                    </p:set>
                                    <p:animEffect transition="in" filter="wipe(down)">
                                      <p:cBhvr>
                                        <p:cTn id="62" dur="500"/>
                                        <p:tgtEl>
                                          <p:spTgt spid="47"/>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93"/>
                                        </p:tgtEl>
                                        <p:attrNameLst>
                                          <p:attrName>style.visibility</p:attrName>
                                        </p:attrNameLst>
                                      </p:cBhvr>
                                      <p:to>
                                        <p:strVal val="visible"/>
                                      </p:to>
                                    </p:set>
                                    <p:animEffect transition="in" filter="wipe(down)">
                                      <p:cBhvr>
                                        <p:cTn id="67" dur="500"/>
                                        <p:tgtEl>
                                          <p:spTgt spid="93"/>
                                        </p:tgtEl>
                                      </p:cBhvr>
                                    </p:animEffec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70"/>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4"/>
                                        </p:tgtEl>
                                        <p:attrNameLst>
                                          <p:attrName>style.visibility</p:attrName>
                                        </p:attrNameLst>
                                      </p:cBhvr>
                                      <p:to>
                                        <p:strVal val="visible"/>
                                      </p:to>
                                    </p:set>
                                  </p:childTnLst>
                                </p:cTn>
                              </p:par>
                              <p:par>
                                <p:cTn id="76" presetID="1" presetClass="entr" presetSubtype="0" fill="hold" nodeType="withEffect">
                                  <p:stCondLst>
                                    <p:cond delay="0"/>
                                  </p:stCondLst>
                                  <p:childTnLst>
                                    <p:set>
                                      <p:cBhvr>
                                        <p:cTn id="77" dur="1" fill="hold">
                                          <p:stCondLst>
                                            <p:cond delay="0"/>
                                          </p:stCondLst>
                                        </p:cTn>
                                        <p:tgtEl>
                                          <p:spTgt spid="71"/>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34"/>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57"/>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40"/>
                                        </p:tgtEl>
                                        <p:attrNameLst>
                                          <p:attrName>style.visibility</p:attrName>
                                        </p:attrNameLst>
                                      </p:cBhvr>
                                      <p:to>
                                        <p:strVal val="visible"/>
                                      </p:to>
                                    </p:set>
                                  </p:childTnLst>
                                </p:cTn>
                              </p:par>
                              <p:par>
                                <p:cTn id="86" presetID="1" presetClass="entr" presetSubtype="0" fill="hold" nodeType="withEffect">
                                  <p:stCondLst>
                                    <p:cond delay="0"/>
                                  </p:stCondLst>
                                  <p:childTnLst>
                                    <p:set>
                                      <p:cBhvr>
                                        <p:cTn id="87" dur="1" fill="hold">
                                          <p:stCondLst>
                                            <p:cond delay="0"/>
                                          </p:stCondLst>
                                        </p:cTn>
                                        <p:tgtEl>
                                          <p:spTgt spid="61"/>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36"/>
                                        </p:tgtEl>
                                        <p:attrNameLst>
                                          <p:attrName>style.visibility</p:attrName>
                                        </p:attrNameLst>
                                      </p:cBhvr>
                                      <p:to>
                                        <p:strVal val="visible"/>
                                      </p:to>
                                    </p:set>
                                  </p:childTnLst>
                                </p:cTn>
                              </p:par>
                              <p:par>
                                <p:cTn id="90" presetID="1" presetClass="entr" presetSubtype="0" fill="hold" nodeType="withEffect">
                                  <p:stCondLst>
                                    <p:cond delay="0"/>
                                  </p:stCondLst>
                                  <p:childTnLst>
                                    <p:set>
                                      <p:cBhvr>
                                        <p:cTn id="91" dur="1" fill="hold">
                                          <p:stCondLst>
                                            <p:cond delay="0"/>
                                          </p:stCondLst>
                                        </p:cTn>
                                        <p:tgtEl>
                                          <p:spTgt spid="49"/>
                                        </p:tgtEl>
                                        <p:attrNameLst>
                                          <p:attrName>style.visibility</p:attrName>
                                        </p:attrNameLst>
                                      </p:cBhvr>
                                      <p:to>
                                        <p:strVal val="visible"/>
                                      </p:to>
                                    </p:set>
                                  </p:childTnLst>
                                </p:cTn>
                              </p:par>
                              <p:par>
                                <p:cTn id="92" presetID="1" presetClass="entr" presetSubtype="0" fill="hold" nodeType="withEffect">
                                  <p:stCondLst>
                                    <p:cond delay="0"/>
                                  </p:stCondLst>
                                  <p:childTnLst>
                                    <p:set>
                                      <p:cBhvr>
                                        <p:cTn id="93" dur="1" fill="hold">
                                          <p:stCondLst>
                                            <p:cond delay="0"/>
                                          </p:stCondLst>
                                        </p:cTn>
                                        <p:tgtEl>
                                          <p:spTgt spid="67"/>
                                        </p:tgtEl>
                                        <p:attrNameLst>
                                          <p:attrName>style.visibility</p:attrName>
                                        </p:attrNameLst>
                                      </p:cBhvr>
                                      <p:to>
                                        <p:strVal val="visible"/>
                                      </p:to>
                                    </p:set>
                                  </p:childTnLst>
                                </p:cTn>
                              </p:par>
                              <p:par>
                                <p:cTn id="94" presetID="1" presetClass="entr" presetSubtype="0" fill="hold" grpId="0" nodeType="withEffect">
                                  <p:stCondLst>
                                    <p:cond delay="0"/>
                                  </p:stCondLst>
                                  <p:childTnLst>
                                    <p:set>
                                      <p:cBhvr>
                                        <p:cTn id="95" dur="1" fill="hold">
                                          <p:stCondLst>
                                            <p:cond delay="0"/>
                                          </p:stCondLst>
                                        </p:cTn>
                                        <p:tgtEl>
                                          <p:spTgt spid="33"/>
                                        </p:tgtEl>
                                        <p:attrNameLst>
                                          <p:attrName>style.visibility</p:attrName>
                                        </p:attrNameLst>
                                      </p:cBhvr>
                                      <p:to>
                                        <p:strVal val="visible"/>
                                      </p:to>
                                    </p:set>
                                  </p:childTnLst>
                                </p:cTn>
                              </p:par>
                              <p:par>
                                <p:cTn id="96" presetID="1" presetClass="entr" presetSubtype="0" fill="hold" nodeType="withEffect">
                                  <p:stCondLst>
                                    <p:cond delay="0"/>
                                  </p:stCondLst>
                                  <p:childTnLst>
                                    <p:set>
                                      <p:cBhvr>
                                        <p:cTn id="97" dur="1" fill="hold">
                                          <p:stCondLst>
                                            <p:cond delay="0"/>
                                          </p:stCondLst>
                                        </p:cTn>
                                        <p:tgtEl>
                                          <p:spTgt spid="52"/>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22" presetClass="entr" presetSubtype="4" fill="hold" grpId="0" nodeType="clickEffect">
                                  <p:stCondLst>
                                    <p:cond delay="0"/>
                                  </p:stCondLst>
                                  <p:childTnLst>
                                    <p:set>
                                      <p:cBhvr>
                                        <p:cTn id="101" dur="1" fill="hold">
                                          <p:stCondLst>
                                            <p:cond delay="0"/>
                                          </p:stCondLst>
                                        </p:cTn>
                                        <p:tgtEl>
                                          <p:spTgt spid="72"/>
                                        </p:tgtEl>
                                        <p:attrNameLst>
                                          <p:attrName>style.visibility</p:attrName>
                                        </p:attrNameLst>
                                      </p:cBhvr>
                                      <p:to>
                                        <p:strVal val="visible"/>
                                      </p:to>
                                    </p:set>
                                    <p:animEffect transition="in" filter="wipe(down)">
                                      <p:cBhvr>
                                        <p:cTn id="102" dur="500"/>
                                        <p:tgtEl>
                                          <p:spTgt spid="72"/>
                                        </p:tgtEl>
                                      </p:cBhvr>
                                    </p:animEffect>
                                  </p:childTnLst>
                                </p:cTn>
                              </p:par>
                              <p:par>
                                <p:cTn id="103" presetID="22" presetClass="entr" presetSubtype="4" fill="hold" grpId="0" nodeType="withEffect">
                                  <p:stCondLst>
                                    <p:cond delay="0"/>
                                  </p:stCondLst>
                                  <p:childTnLst>
                                    <p:set>
                                      <p:cBhvr>
                                        <p:cTn id="104" dur="1" fill="hold">
                                          <p:stCondLst>
                                            <p:cond delay="0"/>
                                          </p:stCondLst>
                                        </p:cTn>
                                        <p:tgtEl>
                                          <p:spTgt spid="62"/>
                                        </p:tgtEl>
                                        <p:attrNameLst>
                                          <p:attrName>style.visibility</p:attrName>
                                        </p:attrNameLst>
                                      </p:cBhvr>
                                      <p:to>
                                        <p:strVal val="visible"/>
                                      </p:to>
                                    </p:set>
                                    <p:animEffect transition="in" filter="wipe(down)">
                                      <p:cBhvr>
                                        <p:cTn id="105" dur="500"/>
                                        <p:tgtEl>
                                          <p:spTgt spid="62"/>
                                        </p:tgtEl>
                                      </p:cBhvr>
                                    </p:animEffect>
                                  </p:childTnLst>
                                </p:cTn>
                              </p:par>
                              <p:par>
                                <p:cTn id="106" presetID="22" presetClass="entr" presetSubtype="4" fill="hold" grpId="0" nodeType="withEffect">
                                  <p:stCondLst>
                                    <p:cond delay="0"/>
                                  </p:stCondLst>
                                  <p:childTnLst>
                                    <p:set>
                                      <p:cBhvr>
                                        <p:cTn id="107" dur="1" fill="hold">
                                          <p:stCondLst>
                                            <p:cond delay="0"/>
                                          </p:stCondLst>
                                        </p:cTn>
                                        <p:tgtEl>
                                          <p:spTgt spid="68"/>
                                        </p:tgtEl>
                                        <p:attrNameLst>
                                          <p:attrName>style.visibility</p:attrName>
                                        </p:attrNameLst>
                                      </p:cBhvr>
                                      <p:to>
                                        <p:strVal val="visible"/>
                                      </p:to>
                                    </p:set>
                                    <p:animEffect transition="in" filter="wipe(down)">
                                      <p:cBhvr>
                                        <p:cTn id="108" dur="500"/>
                                        <p:tgtEl>
                                          <p:spTgt spid="68"/>
                                        </p:tgtEl>
                                      </p:cBhvr>
                                    </p:animEffect>
                                  </p:childTnLst>
                                </p:cTn>
                              </p:par>
                            </p:childTnLst>
                          </p:cTn>
                        </p:par>
                      </p:childTnLst>
                    </p:cTn>
                  </p:par>
                  <p:par>
                    <p:cTn id="109" fill="hold">
                      <p:stCondLst>
                        <p:cond delay="indefinite"/>
                      </p:stCondLst>
                      <p:childTnLst>
                        <p:par>
                          <p:cTn id="110" fill="hold">
                            <p:stCondLst>
                              <p:cond delay="0"/>
                            </p:stCondLst>
                            <p:childTnLst>
                              <p:par>
                                <p:cTn id="111" presetID="22" presetClass="entr" presetSubtype="4" fill="hold" grpId="0" nodeType="clickEffect">
                                  <p:stCondLst>
                                    <p:cond delay="0"/>
                                  </p:stCondLst>
                                  <p:childTnLst>
                                    <p:set>
                                      <p:cBhvr>
                                        <p:cTn id="112" dur="1" fill="hold">
                                          <p:stCondLst>
                                            <p:cond delay="0"/>
                                          </p:stCondLst>
                                        </p:cTn>
                                        <p:tgtEl>
                                          <p:spTgt spid="53"/>
                                        </p:tgtEl>
                                        <p:attrNameLst>
                                          <p:attrName>style.visibility</p:attrName>
                                        </p:attrNameLst>
                                      </p:cBhvr>
                                      <p:to>
                                        <p:strVal val="visible"/>
                                      </p:to>
                                    </p:set>
                                    <p:animEffect transition="in" filter="wipe(down)">
                                      <p:cBhvr>
                                        <p:cTn id="113" dur="500"/>
                                        <p:tgtEl>
                                          <p:spTgt spid="53"/>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4" fill="hold" grpId="0" nodeType="clickEffect">
                                  <p:stCondLst>
                                    <p:cond delay="0"/>
                                  </p:stCondLst>
                                  <p:childTnLst>
                                    <p:set>
                                      <p:cBhvr>
                                        <p:cTn id="117" dur="1" fill="hold">
                                          <p:stCondLst>
                                            <p:cond delay="0"/>
                                          </p:stCondLst>
                                        </p:cTn>
                                        <p:tgtEl>
                                          <p:spTgt spid="41"/>
                                        </p:tgtEl>
                                        <p:attrNameLst>
                                          <p:attrName>style.visibility</p:attrName>
                                        </p:attrNameLst>
                                      </p:cBhvr>
                                      <p:to>
                                        <p:strVal val="visible"/>
                                      </p:to>
                                    </p:set>
                                    <p:animEffect transition="in" filter="wipe(down)">
                                      <p:cBhvr>
                                        <p:cTn id="118" dur="500"/>
                                        <p:tgtEl>
                                          <p:spTgt spid="41"/>
                                        </p:tgtEl>
                                      </p:cBhvr>
                                    </p:animEffect>
                                  </p:childTnLst>
                                </p:cTn>
                              </p:par>
                            </p:childTnLst>
                          </p:cTn>
                        </p:par>
                      </p:childTnLst>
                    </p:cTn>
                  </p:par>
                  <p:par>
                    <p:cTn id="119" fill="hold">
                      <p:stCondLst>
                        <p:cond delay="indefinite"/>
                      </p:stCondLst>
                      <p:childTnLst>
                        <p:par>
                          <p:cTn id="120" fill="hold">
                            <p:stCondLst>
                              <p:cond delay="0"/>
                            </p:stCondLst>
                            <p:childTnLst>
                              <p:par>
                                <p:cTn id="121" presetID="22" presetClass="entr" presetSubtype="4" fill="hold" grpId="0" nodeType="clickEffect">
                                  <p:stCondLst>
                                    <p:cond delay="0"/>
                                  </p:stCondLst>
                                  <p:childTnLst>
                                    <p:set>
                                      <p:cBhvr>
                                        <p:cTn id="122" dur="1" fill="hold">
                                          <p:stCondLst>
                                            <p:cond delay="0"/>
                                          </p:stCondLst>
                                        </p:cTn>
                                        <p:tgtEl>
                                          <p:spTgt spid="50"/>
                                        </p:tgtEl>
                                        <p:attrNameLst>
                                          <p:attrName>style.visibility</p:attrName>
                                        </p:attrNameLst>
                                      </p:cBhvr>
                                      <p:to>
                                        <p:strVal val="visible"/>
                                      </p:to>
                                    </p:set>
                                    <p:animEffect transition="in" filter="wipe(down)">
                                      <p:cBhvr>
                                        <p:cTn id="123"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3" grpId="0" animBg="1"/>
      <p:bldP spid="34" grpId="0" animBg="1"/>
      <p:bldP spid="36" grpId="0" animBg="1"/>
      <p:bldP spid="41" grpId="0" animBg="1"/>
      <p:bldP spid="47" grpId="0" animBg="1"/>
      <p:bldP spid="50" grpId="0" animBg="1"/>
      <p:bldP spid="53" grpId="0" animBg="1"/>
      <p:bldP spid="57" grpId="0" animBg="1"/>
      <p:bldP spid="62" grpId="0" animBg="1"/>
      <p:bldP spid="68" grpId="0" animBg="1"/>
      <p:bldP spid="70" grpId="0" animBg="1"/>
      <p:bldP spid="72" grpId="0" animBg="1"/>
      <p:bldP spid="82" grpId="0" animBg="1"/>
      <p:bldP spid="83" grpId="0" animBg="1"/>
      <p:bldP spid="87" grpId="0" animBg="1"/>
      <p:bldP spid="90" grpId="0" animBg="1"/>
      <p:bldP spid="93" grpId="0" animBg="1"/>
      <p:bldP spid="95" grpId="0" animBg="1"/>
      <p:bldP spid="96" grpId="0" animBg="1"/>
      <p:bldP spid="54" grpId="0" animBg="1"/>
      <p:bldP spid="55" grpId="0" animBg="1"/>
      <p:bldP spid="48"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RS" sz="2600" b="1" dirty="0" smtClean="0"/>
              <a:t>Struktura prezentacije</a:t>
            </a:r>
            <a:endParaRPr lang="en-US" sz="2600" b="1" dirty="0"/>
          </a:p>
        </p:txBody>
      </p:sp>
      <p:sp>
        <p:nvSpPr>
          <p:cNvPr id="4" name="Content Placeholder 3"/>
          <p:cNvSpPr>
            <a:spLocks noGrp="1"/>
          </p:cNvSpPr>
          <p:nvPr>
            <p:ph idx="1"/>
          </p:nvPr>
        </p:nvSpPr>
        <p:spPr>
          <a:xfrm>
            <a:off x="679155" y="2188118"/>
            <a:ext cx="7776000" cy="3816000"/>
          </a:xfrm>
        </p:spPr>
        <p:txBody>
          <a:bodyPr/>
          <a:lstStyle/>
          <a:p>
            <a:pPr marL="457200" indent="-457200">
              <a:buFont typeface="+mj-lt"/>
              <a:buAutoNum type="arabicPeriod"/>
            </a:pPr>
            <a:r>
              <a:rPr lang="sr-Latn-RS" sz="2200" dirty="0" smtClean="0">
                <a:solidFill>
                  <a:schemeClr val="tx2"/>
                </a:solidFill>
              </a:rPr>
              <a:t>Infrastruktura za razvoj projekata u oblasti bioenergije</a:t>
            </a:r>
          </a:p>
          <a:p>
            <a:pPr marL="457200" indent="-457200">
              <a:buFont typeface="+mj-lt"/>
              <a:buAutoNum type="arabicPeriod"/>
            </a:pPr>
            <a:r>
              <a:rPr lang="sr-Latn-RS" sz="2200" dirty="0" smtClean="0">
                <a:solidFill>
                  <a:srgbClr val="C00000"/>
                </a:solidFill>
              </a:rPr>
              <a:t>PPP – ESCO model isporuke toplotne energije</a:t>
            </a:r>
          </a:p>
          <a:p>
            <a:pPr marL="457200" indent="-457200">
              <a:buFont typeface="+mj-lt"/>
              <a:buAutoNum type="arabicPeriod"/>
            </a:pPr>
            <a:r>
              <a:rPr lang="sr-Latn-RS" sz="2200" dirty="0" smtClean="0"/>
              <a:t>Razvijeni održivi koncepti biogas projekata</a:t>
            </a:r>
          </a:p>
          <a:p>
            <a:pPr marL="457200" indent="-457200">
              <a:buFont typeface="+mj-lt"/>
              <a:buAutoNum type="arabicPeriod"/>
            </a:pPr>
            <a:r>
              <a:rPr lang="sr-Latn-RS" sz="2200" dirty="0">
                <a:solidFill>
                  <a:schemeClr val="tx2"/>
                </a:solidFill>
              </a:rPr>
              <a:t>Razvoj održivog koncepta energetske zadruge</a:t>
            </a:r>
            <a:endParaRPr lang="de-DE" sz="2200" dirty="0">
              <a:solidFill>
                <a:schemeClr val="tx2"/>
              </a:solidFill>
            </a:endParaRPr>
          </a:p>
          <a:p>
            <a:endParaRPr lang="de-DE" sz="2200" dirty="0" smtClean="0"/>
          </a:p>
          <a:p>
            <a:endParaRPr lang="en-US" sz="2200" dirty="0"/>
          </a:p>
        </p:txBody>
      </p:sp>
      <p:sp>
        <p:nvSpPr>
          <p:cNvPr id="6" name="Textfeld 5"/>
          <p:cNvSpPr txBox="1"/>
          <p:nvPr/>
        </p:nvSpPr>
        <p:spPr>
          <a:xfrm>
            <a:off x="7419434" y="314102"/>
            <a:ext cx="1369095" cy="215444"/>
          </a:xfrm>
          <a:prstGeom prst="rect">
            <a:avLst/>
          </a:prstGeom>
          <a:noFill/>
        </p:spPr>
        <p:txBody>
          <a:bodyPr wrap="square" rtlCol="0">
            <a:spAutoFit/>
          </a:bodyPr>
          <a:lstStyle/>
          <a:p>
            <a:pPr defTabSz="914400" eaLnBrk="0" fontAlgn="base" hangingPunct="0">
              <a:spcBef>
                <a:spcPct val="0"/>
              </a:spcBef>
              <a:spcAft>
                <a:spcPct val="0"/>
              </a:spcAft>
            </a:pPr>
            <a:r>
              <a:rPr lang="sr-Latn-RS" sz="800" dirty="0" smtClean="0">
                <a:solidFill>
                  <a:srgbClr val="000000"/>
                </a:solidFill>
              </a:rPr>
              <a:t>Implemented by:</a:t>
            </a:r>
            <a:endParaRPr lang="de-DE" sz="800" dirty="0">
              <a:solidFill>
                <a:srgbClr val="000000"/>
              </a:solidFill>
              <a:cs typeface="Arial" pitchFamily="34" charset="0"/>
            </a:endParaRPr>
          </a:p>
        </p:txBody>
      </p:sp>
      <p:sp>
        <p:nvSpPr>
          <p:cNvPr id="9" name="Footer Placeholder 2"/>
          <p:cNvSpPr txBox="1">
            <a:spLocks/>
          </p:cNvSpPr>
          <p:nvPr/>
        </p:nvSpPr>
        <p:spPr bwMode="auto">
          <a:xfrm>
            <a:off x="1779292" y="6561547"/>
            <a:ext cx="5748951"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defPPr>
              <a:defRPr lang="de-DE"/>
            </a:defPPr>
            <a:lvl1pPr algn="ctr" rtl="0" eaLnBrk="0" fontAlgn="base" hangingPunct="0">
              <a:spcBef>
                <a:spcPct val="0"/>
              </a:spcBef>
              <a:spcAft>
                <a:spcPct val="0"/>
              </a:spcAft>
              <a:defRPr sz="1000" b="1" kern="1200" spc="70" baseline="0">
                <a:solidFill>
                  <a:srgbClr val="6E6452"/>
                </a:solidFill>
                <a:latin typeface="Arial Narrow" pitchFamily="34" charset="0"/>
                <a:ea typeface="+mn-ea"/>
                <a:cs typeface="+mn-cs"/>
              </a:defRPr>
            </a:lvl1pPr>
            <a:lvl2pPr marL="457200" algn="l" rtl="0" eaLnBrk="0" fontAlgn="base" hangingPunct="0">
              <a:spcBef>
                <a:spcPct val="0"/>
              </a:spcBef>
              <a:spcAft>
                <a:spcPct val="0"/>
              </a:spcAft>
              <a:defRPr sz="2200" b="1" kern="1200">
                <a:solidFill>
                  <a:srgbClr val="999999"/>
                </a:solidFill>
                <a:latin typeface="Arial" charset="0"/>
                <a:ea typeface="+mn-ea"/>
                <a:cs typeface="+mn-cs"/>
              </a:defRPr>
            </a:lvl2pPr>
            <a:lvl3pPr marL="914400" algn="l" rtl="0" eaLnBrk="0" fontAlgn="base" hangingPunct="0">
              <a:spcBef>
                <a:spcPct val="0"/>
              </a:spcBef>
              <a:spcAft>
                <a:spcPct val="0"/>
              </a:spcAft>
              <a:defRPr sz="2200" b="1" kern="1200">
                <a:solidFill>
                  <a:srgbClr val="999999"/>
                </a:solidFill>
                <a:latin typeface="Arial" charset="0"/>
                <a:ea typeface="+mn-ea"/>
                <a:cs typeface="+mn-cs"/>
              </a:defRPr>
            </a:lvl3pPr>
            <a:lvl4pPr marL="1371600" algn="l" rtl="0" eaLnBrk="0" fontAlgn="base" hangingPunct="0">
              <a:spcBef>
                <a:spcPct val="0"/>
              </a:spcBef>
              <a:spcAft>
                <a:spcPct val="0"/>
              </a:spcAft>
              <a:defRPr sz="2200" b="1" kern="1200">
                <a:solidFill>
                  <a:srgbClr val="999999"/>
                </a:solidFill>
                <a:latin typeface="Arial" charset="0"/>
                <a:ea typeface="+mn-ea"/>
                <a:cs typeface="+mn-cs"/>
              </a:defRPr>
            </a:lvl4pPr>
            <a:lvl5pPr marL="1828800" algn="l" rtl="0" eaLnBrk="0" fontAlgn="base" hangingPunct="0">
              <a:spcBef>
                <a:spcPct val="0"/>
              </a:spcBef>
              <a:spcAft>
                <a:spcPct val="0"/>
              </a:spcAft>
              <a:defRPr sz="2200" b="1" kern="1200">
                <a:solidFill>
                  <a:srgbClr val="999999"/>
                </a:solidFill>
                <a:latin typeface="Arial" charset="0"/>
                <a:ea typeface="+mn-ea"/>
                <a:cs typeface="+mn-cs"/>
              </a:defRPr>
            </a:lvl5pPr>
            <a:lvl6pPr marL="2286000" algn="l" defTabSz="914400" rtl="0" eaLnBrk="1" latinLnBrk="0" hangingPunct="1">
              <a:defRPr sz="2200" b="1" kern="1200">
                <a:solidFill>
                  <a:srgbClr val="999999"/>
                </a:solidFill>
                <a:latin typeface="Arial" charset="0"/>
                <a:ea typeface="+mn-ea"/>
                <a:cs typeface="+mn-cs"/>
              </a:defRPr>
            </a:lvl6pPr>
            <a:lvl7pPr marL="2743200" algn="l" defTabSz="914400" rtl="0" eaLnBrk="1" latinLnBrk="0" hangingPunct="1">
              <a:defRPr sz="2200" b="1" kern="1200">
                <a:solidFill>
                  <a:srgbClr val="999999"/>
                </a:solidFill>
                <a:latin typeface="Arial" charset="0"/>
                <a:ea typeface="+mn-ea"/>
                <a:cs typeface="+mn-cs"/>
              </a:defRPr>
            </a:lvl7pPr>
            <a:lvl8pPr marL="3200400" algn="l" defTabSz="914400" rtl="0" eaLnBrk="1" latinLnBrk="0" hangingPunct="1">
              <a:defRPr sz="2200" b="1" kern="1200">
                <a:solidFill>
                  <a:srgbClr val="999999"/>
                </a:solidFill>
                <a:latin typeface="Arial" charset="0"/>
                <a:ea typeface="+mn-ea"/>
                <a:cs typeface="+mn-cs"/>
              </a:defRPr>
            </a:lvl8pPr>
            <a:lvl9pPr marL="3657600" algn="l" defTabSz="914400" rtl="0" eaLnBrk="1" latinLnBrk="0" hangingPunct="1">
              <a:defRPr sz="2200" b="1" kern="1200">
                <a:solidFill>
                  <a:srgbClr val="999999"/>
                </a:solidFill>
                <a:latin typeface="Arial" charset="0"/>
                <a:ea typeface="+mn-ea"/>
                <a:cs typeface="+mn-cs"/>
              </a:defRPr>
            </a:lvl9pPr>
          </a:lstStyle>
          <a:p>
            <a:pPr defTabSz="914400"/>
            <a:r>
              <a:rPr lang="de-DE" smtClean="0"/>
              <a:t>Projec</a:t>
            </a:r>
            <a:r>
              <a:rPr lang="sr-Latn-RS" smtClean="0"/>
              <a:t>t</a:t>
            </a:r>
            <a:r>
              <a:rPr lang="de-DE" smtClean="0"/>
              <a:t> development – Milica Vukadinovi</a:t>
            </a:r>
            <a:r>
              <a:rPr lang="sr-Latn-RS" smtClean="0"/>
              <a:t>ć</a:t>
            </a:r>
            <a:r>
              <a:rPr lang="de-DE" smtClean="0"/>
              <a:t>, Ivana Radulovi</a:t>
            </a:r>
            <a:r>
              <a:rPr lang="sr-Latn-RS" smtClean="0"/>
              <a:t>ć</a:t>
            </a:r>
            <a:r>
              <a:rPr lang="de-DE" smtClean="0"/>
              <a:t>, Marijana Nikoli</a:t>
            </a:r>
            <a:r>
              <a:rPr lang="sr-Latn-RS" smtClean="0"/>
              <a:t>ć</a:t>
            </a:r>
            <a:endParaRPr lang="de-DE" dirty="0"/>
          </a:p>
        </p:txBody>
      </p:sp>
      <p:sp>
        <p:nvSpPr>
          <p:cNvPr id="7" name="Date Placeholder 1"/>
          <p:cNvSpPr>
            <a:spLocks noGrp="1"/>
          </p:cNvSpPr>
          <p:nvPr>
            <p:ph type="dt" sz="half" idx="4294967295"/>
          </p:nvPr>
        </p:nvSpPr>
        <p:spPr>
          <a:xfrm>
            <a:off x="588740" y="6590396"/>
            <a:ext cx="1295400" cy="246063"/>
          </a:xfrm>
          <a:prstGeom prst="rect">
            <a:avLst/>
          </a:prstGeom>
        </p:spPr>
        <p:txBody>
          <a:bodyPr/>
          <a:lstStyle/>
          <a:p>
            <a:pPr>
              <a:defRPr/>
            </a:pPr>
            <a:r>
              <a:rPr lang="sr-Latn-RS" b="1" dirty="0" smtClean="0"/>
              <a:t>16.11.2017</a:t>
            </a:r>
            <a:endParaRPr lang="de-DE" b="1" dirty="0"/>
          </a:p>
        </p:txBody>
      </p:sp>
    </p:spTree>
    <p:extLst>
      <p:ext uri="{BB962C8B-B14F-4D97-AF65-F5344CB8AC3E}">
        <p14:creationId xmlns:p14="http://schemas.microsoft.com/office/powerpoint/2010/main" val="3503120606"/>
      </p:ext>
    </p:extLst>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504642" y="1360879"/>
            <a:ext cx="8109843" cy="61792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a:solidFill>
                  <a:srgbClr val="6E6452"/>
                </a:solidFill>
                <a:latin typeface="+mj-lt"/>
                <a:ea typeface="+mj-ea"/>
                <a:cs typeface="+mj-cs"/>
              </a:defRPr>
            </a:lvl1pPr>
            <a:lvl2pPr algn="l" rtl="0" eaLnBrk="1" fontAlgn="base" hangingPunct="1">
              <a:spcBef>
                <a:spcPct val="0"/>
              </a:spcBef>
              <a:spcAft>
                <a:spcPct val="0"/>
              </a:spcAft>
              <a:defRPr sz="3600">
                <a:solidFill>
                  <a:schemeClr val="tx1"/>
                </a:solidFill>
                <a:latin typeface="Arial" charset="0"/>
              </a:defRPr>
            </a:lvl2pPr>
            <a:lvl3pPr algn="l" rtl="0" eaLnBrk="1" fontAlgn="base" hangingPunct="1">
              <a:spcBef>
                <a:spcPct val="0"/>
              </a:spcBef>
              <a:spcAft>
                <a:spcPct val="0"/>
              </a:spcAft>
              <a:defRPr sz="3600">
                <a:solidFill>
                  <a:schemeClr val="tx1"/>
                </a:solidFill>
                <a:latin typeface="Arial" charset="0"/>
              </a:defRPr>
            </a:lvl3pPr>
            <a:lvl4pPr algn="l" rtl="0" eaLnBrk="1" fontAlgn="base" hangingPunct="1">
              <a:spcBef>
                <a:spcPct val="0"/>
              </a:spcBef>
              <a:spcAft>
                <a:spcPct val="0"/>
              </a:spcAft>
              <a:defRPr sz="3600">
                <a:solidFill>
                  <a:schemeClr val="tx1"/>
                </a:solidFill>
                <a:latin typeface="Arial" charset="0"/>
              </a:defRPr>
            </a:lvl4pPr>
            <a:lvl5pPr algn="l" rtl="0" eaLnBrk="1" fontAlgn="base" hangingPunct="1">
              <a:spcBef>
                <a:spcPct val="0"/>
              </a:spcBef>
              <a:spcAft>
                <a:spcPct val="0"/>
              </a:spcAft>
              <a:defRPr sz="3600">
                <a:solidFill>
                  <a:schemeClr val="tx1"/>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pPr defTabSz="914400"/>
            <a:r>
              <a:rPr lang="sr-Latn-RS" sz="2600" b="1" kern="0" dirty="0" smtClean="0"/>
              <a:t>Razvoj inovativnih poslovnih modela – PIROT 1/4</a:t>
            </a:r>
            <a:endParaRPr lang="sr-Latn-RS" sz="2600" b="1" kern="0" dirty="0"/>
          </a:p>
        </p:txBody>
      </p:sp>
      <p:sp>
        <p:nvSpPr>
          <p:cNvPr id="6" name="Content Placeholder 5"/>
          <p:cNvSpPr txBox="1">
            <a:spLocks/>
          </p:cNvSpPr>
          <p:nvPr/>
        </p:nvSpPr>
        <p:spPr bwMode="auto">
          <a:xfrm>
            <a:off x="385540" y="2077784"/>
            <a:ext cx="5632766" cy="3816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solidFill>
                  <a:srgbClr val="6E6452"/>
                </a:solidFill>
                <a:latin typeface="+mn-lt"/>
                <a:ea typeface="+mn-ea"/>
                <a:cs typeface="+mn-cs"/>
              </a:defRPr>
            </a:lvl1pPr>
            <a:lvl2pPr marL="360000" indent="-360000" algn="l" rtl="0" eaLnBrk="1" fontAlgn="base" hangingPunct="1">
              <a:spcBef>
                <a:spcPts val="400"/>
              </a:spcBef>
              <a:spcAft>
                <a:spcPts val="800"/>
              </a:spcAft>
              <a:buClr>
                <a:srgbClr val="C80F0F"/>
              </a:buClr>
              <a:buFont typeface="Arial" pitchFamily="34" charset="0"/>
              <a:buChar char="•"/>
              <a:tabLst>
                <a:tab pos="2190750" algn="l"/>
              </a:tabLst>
              <a:defRPr sz="1800">
                <a:solidFill>
                  <a:srgbClr val="6E6452"/>
                </a:solidFill>
                <a:latin typeface="+mn-lt"/>
              </a:defRPr>
            </a:lvl2pPr>
            <a:lvl3pPr marL="720000" indent="-360000" algn="l" rtl="0" eaLnBrk="1" fontAlgn="base" hangingPunct="1">
              <a:spcBef>
                <a:spcPts val="400"/>
              </a:spcBef>
              <a:spcAft>
                <a:spcPts val="800"/>
              </a:spcAft>
              <a:buClr>
                <a:srgbClr val="6E6452"/>
              </a:buClr>
              <a:buFont typeface="Arial" pitchFamily="34" charset="0"/>
              <a:buChar char="•"/>
              <a:tabLst>
                <a:tab pos="2190750" algn="l"/>
              </a:tabLst>
              <a:defRPr sz="1800">
                <a:solidFill>
                  <a:srgbClr val="6E6452"/>
                </a:solidFill>
                <a:latin typeface="+mn-lt"/>
              </a:defRPr>
            </a:lvl3pPr>
            <a:lvl4pPr marL="108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4pPr>
            <a:lvl5pPr marL="144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5pPr>
            <a:lvl6pPr marL="180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6pPr>
            <a:lvl7pPr marL="216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7pPr>
            <a:lvl8pPr marL="252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8pPr>
            <a:lvl9pPr marL="288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9pPr>
          </a:lstStyle>
          <a:p>
            <a:pPr marL="285750" indent="-285750">
              <a:buFontTx/>
              <a:buChar char="-"/>
            </a:pPr>
            <a:r>
              <a:rPr lang="sr-Latn-RS" sz="2000" kern="0" dirty="0" smtClean="0"/>
              <a:t>Prvi projekat javno privatnog partnerstva u RS u oblasti ugovornog isporučivanja toplotne energije u tri osnovne i jednoj srednjoj školi u Pirotu</a:t>
            </a:r>
          </a:p>
          <a:p>
            <a:pPr marL="285750" indent="-285750">
              <a:buFontTx/>
              <a:buChar char="-"/>
            </a:pPr>
            <a:r>
              <a:rPr lang="sr-Latn-RS" sz="2000" kern="0" dirty="0" smtClean="0"/>
              <a:t>Projekat podrazumeva zamenu postojećih kotlova na lož ulje kotlovima na biomasu (4 kotlarnice, 8 kotlova, ukupno 2310 kW instalisane snage)</a:t>
            </a:r>
          </a:p>
          <a:p>
            <a:pPr marL="285750" indent="-285750">
              <a:buFontTx/>
              <a:buChar char="-"/>
            </a:pPr>
            <a:r>
              <a:rPr lang="sr-Latn-RS" sz="2000" kern="0" dirty="0" smtClean="0"/>
              <a:t>Instalirana po dva kotla na biomasu u svakoj kotlarnici</a:t>
            </a:r>
          </a:p>
          <a:p>
            <a:pPr marL="285750" indent="-285750">
              <a:buFontTx/>
              <a:buChar char="-"/>
            </a:pPr>
            <a:r>
              <a:rPr lang="sr-Latn-RS" sz="2000" kern="0" dirty="0" smtClean="0"/>
              <a:t>Cilj projekta je ušteda, povećanje efikasnosti i zamena fosilnih goriva biomasom</a:t>
            </a:r>
          </a:p>
          <a:p>
            <a:endParaRPr lang="sr-Latn-RS" sz="2000" kern="0" dirty="0"/>
          </a:p>
        </p:txBody>
      </p:sp>
      <p:pic>
        <p:nvPicPr>
          <p:cNvPr id="41" name="Grafik 8"/>
          <p:cNvPicPr>
            <a:picLocks noChangeAspect="1"/>
          </p:cNvPicPr>
          <p:nvPr/>
        </p:nvPicPr>
        <p:blipFill rotWithShape="1">
          <a:blip r:embed="rId2" cstate="print">
            <a:extLst>
              <a:ext uri="{28A0092B-C50C-407E-A947-70E740481C1C}">
                <a14:useLocalDpi xmlns:a14="http://schemas.microsoft.com/office/drawing/2010/main" val="0"/>
              </a:ext>
            </a:extLst>
          </a:blip>
          <a:srcRect t="11139" b="14732"/>
          <a:stretch/>
        </p:blipFill>
        <p:spPr>
          <a:xfrm>
            <a:off x="0" y="11430"/>
            <a:ext cx="2373441" cy="1280160"/>
          </a:xfrm>
          <a:prstGeom prst="rect">
            <a:avLst/>
          </a:prstGeom>
        </p:spPr>
      </p:pic>
      <p:sp>
        <p:nvSpPr>
          <p:cNvPr id="9" name="Footer Placeholder 2"/>
          <p:cNvSpPr>
            <a:spLocks noGrp="1"/>
          </p:cNvSpPr>
          <p:nvPr>
            <p:ph type="ftr" sz="quarter" idx="10"/>
          </p:nvPr>
        </p:nvSpPr>
        <p:spPr>
          <a:xfrm>
            <a:off x="1910281" y="6581001"/>
            <a:ext cx="5748951" cy="246221"/>
          </a:xfrm>
        </p:spPr>
        <p:txBody>
          <a:bodyPr/>
          <a:lstStyle/>
          <a:p>
            <a:r>
              <a:rPr lang="de-DE" dirty="0" smtClean="0"/>
              <a:t>Projec</a:t>
            </a:r>
            <a:r>
              <a:rPr lang="sr-Latn-RS" dirty="0" smtClean="0"/>
              <a:t>t</a:t>
            </a:r>
            <a:r>
              <a:rPr lang="de-DE" dirty="0" smtClean="0"/>
              <a:t> development – Milica Vukadinovi</a:t>
            </a:r>
            <a:r>
              <a:rPr lang="sr-Latn-RS" dirty="0" smtClean="0"/>
              <a:t>ć</a:t>
            </a:r>
            <a:r>
              <a:rPr lang="de-DE" dirty="0" smtClean="0"/>
              <a:t>, Ivana Radulovi</a:t>
            </a:r>
            <a:r>
              <a:rPr lang="sr-Latn-RS" dirty="0" smtClean="0"/>
              <a:t>ć</a:t>
            </a:r>
            <a:r>
              <a:rPr lang="de-DE" dirty="0" smtClean="0"/>
              <a:t>, Marijana Nikoli</a:t>
            </a:r>
            <a:r>
              <a:rPr lang="sr-Latn-RS" dirty="0" smtClean="0"/>
              <a:t>ć</a:t>
            </a:r>
            <a:endParaRPr lang="de-DE" dirty="0"/>
          </a:p>
        </p:txBody>
      </p:sp>
      <p:sp>
        <p:nvSpPr>
          <p:cNvPr id="11" name="Date Placeholder 1"/>
          <p:cNvSpPr>
            <a:spLocks noGrp="1"/>
          </p:cNvSpPr>
          <p:nvPr>
            <p:ph type="dt" sz="half" idx="4294967295"/>
          </p:nvPr>
        </p:nvSpPr>
        <p:spPr>
          <a:xfrm>
            <a:off x="588740" y="6596372"/>
            <a:ext cx="1295400" cy="246063"/>
          </a:xfrm>
          <a:prstGeom prst="rect">
            <a:avLst/>
          </a:prstGeom>
        </p:spPr>
        <p:txBody>
          <a:bodyPr/>
          <a:lstStyle/>
          <a:p>
            <a:pPr>
              <a:defRPr/>
            </a:pPr>
            <a:r>
              <a:rPr lang="sr-Latn-RS" b="1" dirty="0" smtClean="0"/>
              <a:t>16.11.2017</a:t>
            </a:r>
            <a:endParaRPr lang="de-DE" b="1" dirty="0"/>
          </a:p>
        </p:txBody>
      </p:sp>
      <p:pic>
        <p:nvPicPr>
          <p:cNvPr id="8"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4110" y="1925291"/>
            <a:ext cx="2936050" cy="1717362"/>
          </a:xfrm>
          <a:prstGeom prst="rect">
            <a:avLst/>
          </a:prstGeom>
        </p:spPr>
      </p:pic>
      <p:pic>
        <p:nvPicPr>
          <p:cNvPr id="12" name="Grafik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4110" y="3685309"/>
            <a:ext cx="2936050" cy="2743199"/>
          </a:xfrm>
          <a:prstGeom prst="rect">
            <a:avLst/>
          </a:prstGeom>
        </p:spPr>
      </p:pic>
      <p:sp>
        <p:nvSpPr>
          <p:cNvPr id="13" name="TextBox 4"/>
          <p:cNvSpPr txBox="1"/>
          <p:nvPr/>
        </p:nvSpPr>
        <p:spPr>
          <a:xfrm>
            <a:off x="4559563" y="6305397"/>
            <a:ext cx="1937177" cy="246221"/>
          </a:xfrm>
          <a:prstGeom prst="rect">
            <a:avLst/>
          </a:prstGeom>
          <a:noFill/>
        </p:spPr>
        <p:txBody>
          <a:bodyPr wrap="square" rtlCol="0">
            <a:spAutoFit/>
          </a:bodyPr>
          <a:lstStyle/>
          <a:p>
            <a:pPr defTabSz="914400" eaLnBrk="0" fontAlgn="base" hangingPunct="0">
              <a:spcBef>
                <a:spcPct val="0"/>
              </a:spcBef>
              <a:spcAft>
                <a:spcPct val="0"/>
              </a:spcAft>
            </a:pPr>
            <a:r>
              <a:rPr lang="en-US" sz="1000" b="1" dirty="0" smtClean="0">
                <a:solidFill>
                  <a:srgbClr val="D2CDC8">
                    <a:lumMod val="75000"/>
                  </a:srgbClr>
                </a:solidFill>
              </a:rPr>
              <a:t>I</a:t>
            </a:r>
            <a:r>
              <a:rPr lang="sr-Latn-RS" sz="1000" b="1" dirty="0" smtClean="0">
                <a:solidFill>
                  <a:srgbClr val="D2CDC8">
                    <a:lumMod val="75000"/>
                  </a:srgbClr>
                </a:solidFill>
              </a:rPr>
              <a:t>z</a:t>
            </a:r>
            <a:r>
              <a:rPr lang="en-US" sz="1000" b="1" dirty="0" err="1" smtClean="0">
                <a:solidFill>
                  <a:srgbClr val="D2CDC8">
                    <a:lumMod val="75000"/>
                  </a:srgbClr>
                </a:solidFill>
              </a:rPr>
              <a:t>vor</a:t>
            </a:r>
            <a:r>
              <a:rPr lang="sr-Latn-RS" sz="1000" b="1" dirty="0">
                <a:solidFill>
                  <a:srgbClr val="D2CDC8">
                    <a:lumMod val="75000"/>
                  </a:srgbClr>
                </a:solidFill>
              </a:rPr>
              <a:t>:</a:t>
            </a:r>
            <a:r>
              <a:rPr lang="en-US" sz="1000" b="1" dirty="0" smtClean="0">
                <a:solidFill>
                  <a:srgbClr val="D2CDC8">
                    <a:lumMod val="75000"/>
                  </a:srgbClr>
                </a:solidFill>
              </a:rPr>
              <a:t> GI</a:t>
            </a:r>
            <a:r>
              <a:rPr lang="sr-Latn-RS" sz="1000" b="1" dirty="0" smtClean="0">
                <a:solidFill>
                  <a:srgbClr val="D2CDC8">
                    <a:lumMod val="75000"/>
                  </a:srgbClr>
                </a:solidFill>
              </a:rPr>
              <a:t>Z</a:t>
            </a:r>
            <a:r>
              <a:rPr lang="en-US" sz="1000" b="1" dirty="0" smtClean="0">
                <a:solidFill>
                  <a:srgbClr val="D2CDC8">
                    <a:lumMod val="75000"/>
                  </a:srgbClr>
                </a:solidFill>
              </a:rPr>
              <a:t> </a:t>
            </a:r>
            <a:r>
              <a:rPr lang="sr-Latn-RS" sz="1000" b="1" dirty="0" smtClean="0">
                <a:solidFill>
                  <a:srgbClr val="D2CDC8">
                    <a:lumMod val="75000"/>
                  </a:srgbClr>
                </a:solidFill>
              </a:rPr>
              <a:t>2015, 2017</a:t>
            </a:r>
            <a:endParaRPr lang="sr-Latn-RS" sz="1000" b="1" dirty="0">
              <a:solidFill>
                <a:srgbClr val="D2CDC8">
                  <a:lumMod val="75000"/>
                </a:srgbClr>
              </a:solidFill>
            </a:endParaRPr>
          </a:p>
        </p:txBody>
      </p:sp>
    </p:spTree>
    <p:extLst>
      <p:ext uri="{BB962C8B-B14F-4D97-AF65-F5344CB8AC3E}">
        <p14:creationId xmlns:p14="http://schemas.microsoft.com/office/powerpoint/2010/main" val="13702502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642101" y="1241824"/>
            <a:ext cx="8109843" cy="61792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a:solidFill>
                  <a:srgbClr val="6E6452"/>
                </a:solidFill>
                <a:latin typeface="+mj-lt"/>
                <a:ea typeface="+mj-ea"/>
                <a:cs typeface="+mj-cs"/>
              </a:defRPr>
            </a:lvl1pPr>
            <a:lvl2pPr algn="l" rtl="0" eaLnBrk="1" fontAlgn="base" hangingPunct="1">
              <a:spcBef>
                <a:spcPct val="0"/>
              </a:spcBef>
              <a:spcAft>
                <a:spcPct val="0"/>
              </a:spcAft>
              <a:defRPr sz="3600">
                <a:solidFill>
                  <a:schemeClr val="tx1"/>
                </a:solidFill>
                <a:latin typeface="Arial" charset="0"/>
              </a:defRPr>
            </a:lvl2pPr>
            <a:lvl3pPr algn="l" rtl="0" eaLnBrk="1" fontAlgn="base" hangingPunct="1">
              <a:spcBef>
                <a:spcPct val="0"/>
              </a:spcBef>
              <a:spcAft>
                <a:spcPct val="0"/>
              </a:spcAft>
              <a:defRPr sz="3600">
                <a:solidFill>
                  <a:schemeClr val="tx1"/>
                </a:solidFill>
                <a:latin typeface="Arial" charset="0"/>
              </a:defRPr>
            </a:lvl3pPr>
            <a:lvl4pPr algn="l" rtl="0" eaLnBrk="1" fontAlgn="base" hangingPunct="1">
              <a:spcBef>
                <a:spcPct val="0"/>
              </a:spcBef>
              <a:spcAft>
                <a:spcPct val="0"/>
              </a:spcAft>
              <a:defRPr sz="3600">
                <a:solidFill>
                  <a:schemeClr val="tx1"/>
                </a:solidFill>
                <a:latin typeface="Arial" charset="0"/>
              </a:defRPr>
            </a:lvl4pPr>
            <a:lvl5pPr algn="l" rtl="0" eaLnBrk="1" fontAlgn="base" hangingPunct="1">
              <a:spcBef>
                <a:spcPct val="0"/>
              </a:spcBef>
              <a:spcAft>
                <a:spcPct val="0"/>
              </a:spcAft>
              <a:defRPr sz="3600">
                <a:solidFill>
                  <a:schemeClr val="tx1"/>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pPr defTabSz="914400"/>
            <a:r>
              <a:rPr lang="sr-Latn-RS" sz="2600" b="1" kern="0" dirty="0" smtClean="0"/>
              <a:t>Razvoj inovativnih poslovnih modela – PIROT 2/4</a:t>
            </a:r>
            <a:endParaRPr lang="sr-Latn-RS" sz="2600" b="1" kern="0" dirty="0"/>
          </a:p>
        </p:txBody>
      </p:sp>
      <p:sp>
        <p:nvSpPr>
          <p:cNvPr id="6" name="Content Placeholder 5"/>
          <p:cNvSpPr txBox="1">
            <a:spLocks/>
          </p:cNvSpPr>
          <p:nvPr/>
        </p:nvSpPr>
        <p:spPr bwMode="auto">
          <a:xfrm>
            <a:off x="343704" y="1793550"/>
            <a:ext cx="7467543" cy="3816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solidFill>
                  <a:srgbClr val="6E6452"/>
                </a:solidFill>
                <a:latin typeface="+mn-lt"/>
                <a:ea typeface="+mn-ea"/>
                <a:cs typeface="+mn-cs"/>
              </a:defRPr>
            </a:lvl1pPr>
            <a:lvl2pPr marL="360000" indent="-360000" algn="l" rtl="0" eaLnBrk="1" fontAlgn="base" hangingPunct="1">
              <a:spcBef>
                <a:spcPts val="400"/>
              </a:spcBef>
              <a:spcAft>
                <a:spcPts val="800"/>
              </a:spcAft>
              <a:buClr>
                <a:srgbClr val="C80F0F"/>
              </a:buClr>
              <a:buFont typeface="Arial" pitchFamily="34" charset="0"/>
              <a:buChar char="•"/>
              <a:tabLst>
                <a:tab pos="2190750" algn="l"/>
              </a:tabLst>
              <a:defRPr sz="1800">
                <a:solidFill>
                  <a:srgbClr val="6E6452"/>
                </a:solidFill>
                <a:latin typeface="+mn-lt"/>
              </a:defRPr>
            </a:lvl2pPr>
            <a:lvl3pPr marL="720000" indent="-360000" algn="l" rtl="0" eaLnBrk="1" fontAlgn="base" hangingPunct="1">
              <a:spcBef>
                <a:spcPts val="400"/>
              </a:spcBef>
              <a:spcAft>
                <a:spcPts val="800"/>
              </a:spcAft>
              <a:buClr>
                <a:srgbClr val="6E6452"/>
              </a:buClr>
              <a:buFont typeface="Arial" pitchFamily="34" charset="0"/>
              <a:buChar char="•"/>
              <a:tabLst>
                <a:tab pos="2190750" algn="l"/>
              </a:tabLst>
              <a:defRPr sz="1800">
                <a:solidFill>
                  <a:srgbClr val="6E6452"/>
                </a:solidFill>
                <a:latin typeface="+mn-lt"/>
              </a:defRPr>
            </a:lvl3pPr>
            <a:lvl4pPr marL="108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4pPr>
            <a:lvl5pPr marL="144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5pPr>
            <a:lvl6pPr marL="180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6pPr>
            <a:lvl7pPr marL="216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7pPr>
            <a:lvl8pPr marL="252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8pPr>
            <a:lvl9pPr marL="288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9pPr>
          </a:lstStyle>
          <a:p>
            <a:pPr marL="285750" indent="-285750">
              <a:buFontTx/>
              <a:buChar char="-"/>
            </a:pPr>
            <a:r>
              <a:rPr lang="sr-Latn-RS" sz="2000" kern="0" dirty="0" smtClean="0"/>
              <a:t>Priprema projekta 3 godine od trenutka iniciranja do puštanja u rad </a:t>
            </a:r>
          </a:p>
          <a:p>
            <a:pPr marL="285750" indent="-285750">
              <a:buFontTx/>
              <a:buChar char="-"/>
            </a:pPr>
            <a:r>
              <a:rPr lang="sr-Latn-RS" sz="2000" kern="0" dirty="0"/>
              <a:t>U</a:t>
            </a:r>
            <a:r>
              <a:rPr lang="sr-Latn-RS" sz="2000" kern="0" dirty="0" smtClean="0"/>
              <a:t>govorna obaveza 15 godina, vrednost investicije </a:t>
            </a:r>
            <a:r>
              <a:rPr lang="de-DE" sz="2000" kern="0" dirty="0" err="1" smtClean="0"/>
              <a:t>oko</a:t>
            </a:r>
            <a:r>
              <a:rPr lang="de-DE" sz="2000" kern="0" dirty="0" smtClean="0"/>
              <a:t> 7</a:t>
            </a:r>
            <a:r>
              <a:rPr lang="sr-Latn-RS" sz="2000" kern="0" dirty="0" smtClean="0"/>
              <a:t>00.000 €, ukupna vrednost ugovora 3.2 miliona </a:t>
            </a:r>
            <a:r>
              <a:rPr lang="de-DE" sz="2000" kern="0" dirty="0" smtClean="0"/>
              <a:t>€</a:t>
            </a:r>
            <a:endParaRPr lang="sr-Latn-RS" sz="2000" kern="0" dirty="0" smtClean="0"/>
          </a:p>
          <a:p>
            <a:pPr marL="285750" indent="-285750">
              <a:buFontTx/>
              <a:buChar char="-"/>
            </a:pPr>
            <a:r>
              <a:rPr lang="sr-Latn-RS" sz="2000" kern="0" dirty="0" smtClean="0"/>
              <a:t>GIZ je podržao sjajan projektni tim u svim fazama</a:t>
            </a:r>
            <a:r>
              <a:rPr lang="de-DE" sz="2000" kern="0" dirty="0" smtClean="0"/>
              <a:t>:</a:t>
            </a:r>
          </a:p>
          <a:p>
            <a:pPr marL="645750" lvl="1" indent="-285750" defTabSz="914400">
              <a:buFontTx/>
              <a:buChar char="-"/>
            </a:pPr>
            <a:r>
              <a:rPr lang="sr-Latn-RS" sz="2000" kern="0" dirty="0" err="1"/>
              <a:t>o</a:t>
            </a:r>
            <a:r>
              <a:rPr lang="de-DE" sz="2000" kern="0" dirty="0" err="1" smtClean="0"/>
              <a:t>buka</a:t>
            </a:r>
            <a:r>
              <a:rPr lang="de-DE" sz="2000" kern="0" dirty="0" smtClean="0"/>
              <a:t> na </a:t>
            </a:r>
            <a:r>
              <a:rPr lang="de-DE" sz="2000" kern="0" dirty="0" err="1" smtClean="0"/>
              <a:t>temu</a:t>
            </a:r>
            <a:r>
              <a:rPr lang="sr-Latn-RS" sz="2000" kern="0" dirty="0" smtClean="0"/>
              <a:t> JPP, </a:t>
            </a:r>
            <a:endParaRPr lang="de-DE" sz="2000" kern="0" dirty="0" smtClean="0"/>
          </a:p>
          <a:p>
            <a:pPr marL="645750" lvl="1" indent="-285750" defTabSz="914400">
              <a:buFontTx/>
              <a:buChar char="-"/>
            </a:pPr>
            <a:r>
              <a:rPr lang="sr-Latn-RS" sz="2000" kern="0" dirty="0" smtClean="0"/>
              <a:t>r</a:t>
            </a:r>
            <a:r>
              <a:rPr lang="de-DE" sz="2000" kern="0" dirty="0" err="1" smtClean="0"/>
              <a:t>azvoj</a:t>
            </a:r>
            <a:r>
              <a:rPr lang="de-DE" sz="2000" kern="0" dirty="0" smtClean="0"/>
              <a:t> </a:t>
            </a:r>
            <a:r>
              <a:rPr lang="sr-Latn-RS" sz="2000" kern="0" dirty="0" smtClean="0"/>
              <a:t>modela ugovora</a:t>
            </a:r>
            <a:r>
              <a:rPr lang="sr-Latn-RS" sz="2000" kern="0" dirty="0"/>
              <a:t> </a:t>
            </a:r>
            <a:r>
              <a:rPr lang="sr-Latn-RS" sz="2000" kern="0" dirty="0" smtClean="0"/>
              <a:t>za isporuku toplote,</a:t>
            </a:r>
            <a:endParaRPr lang="de-DE" sz="2000" kern="0" dirty="0" smtClean="0"/>
          </a:p>
          <a:p>
            <a:pPr marL="645750" lvl="1" indent="-285750" defTabSz="914400">
              <a:buFontTx/>
              <a:buChar char="-"/>
            </a:pPr>
            <a:r>
              <a:rPr lang="sr-Latn-RS" sz="2000" kern="0" dirty="0" smtClean="0"/>
              <a:t>animiranje privatnog sektora, </a:t>
            </a:r>
            <a:endParaRPr lang="de-DE" sz="2000" kern="0" dirty="0" smtClean="0"/>
          </a:p>
          <a:p>
            <a:pPr marL="645750" lvl="1" indent="-285750" defTabSz="914400">
              <a:buFontTx/>
              <a:buChar char="-"/>
            </a:pPr>
            <a:r>
              <a:rPr lang="sr-Latn-RS" sz="2000" kern="0" dirty="0" smtClean="0"/>
              <a:t>tehno-ekonomska analiza, </a:t>
            </a:r>
            <a:endParaRPr lang="de-DE" sz="2000" kern="0" dirty="0" smtClean="0"/>
          </a:p>
          <a:p>
            <a:pPr marL="645750" lvl="1" indent="-285750" defTabSz="914400">
              <a:buFontTx/>
              <a:buChar char="-"/>
            </a:pPr>
            <a:r>
              <a:rPr lang="sr-Latn-RS" sz="2000" kern="0" dirty="0" smtClean="0"/>
              <a:t>aplikacija za komisiju za JPP, </a:t>
            </a:r>
            <a:endParaRPr lang="de-DE" sz="2000" kern="0" dirty="0" smtClean="0"/>
          </a:p>
          <a:p>
            <a:pPr marL="645750" lvl="1" indent="-285750" defTabSz="914400">
              <a:buFontTx/>
              <a:buChar char="-"/>
            </a:pPr>
            <a:r>
              <a:rPr lang="sr-Latn-RS" sz="2000" kern="0" dirty="0" smtClean="0"/>
              <a:t>izrad</a:t>
            </a:r>
            <a:r>
              <a:rPr lang="de-DE" sz="2000" kern="0" dirty="0" smtClean="0"/>
              <a:t>a</a:t>
            </a:r>
            <a:r>
              <a:rPr lang="sr-Latn-RS" sz="2000" kern="0" dirty="0" smtClean="0"/>
              <a:t> tenderske dokumentacije i oficijelno </a:t>
            </a:r>
            <a:r>
              <a:rPr lang="de-DE" sz="2000" kern="0" dirty="0" err="1" smtClean="0"/>
              <a:t>pu</a:t>
            </a:r>
            <a:r>
              <a:rPr lang="sr-Latn-RS" sz="2000" kern="0" dirty="0" smtClean="0"/>
              <a:t>štanje u rad.</a:t>
            </a:r>
          </a:p>
          <a:p>
            <a:endParaRPr lang="sr-Latn-RS" sz="2000" kern="0" dirty="0"/>
          </a:p>
        </p:txBody>
      </p:sp>
      <p:pic>
        <p:nvPicPr>
          <p:cNvPr id="41" name="Grafik 8"/>
          <p:cNvPicPr>
            <a:picLocks noChangeAspect="1"/>
          </p:cNvPicPr>
          <p:nvPr/>
        </p:nvPicPr>
        <p:blipFill rotWithShape="1">
          <a:blip r:embed="rId2" cstate="print">
            <a:extLst>
              <a:ext uri="{28A0092B-C50C-407E-A947-70E740481C1C}">
                <a14:useLocalDpi xmlns:a14="http://schemas.microsoft.com/office/drawing/2010/main" val="0"/>
              </a:ext>
            </a:extLst>
          </a:blip>
          <a:srcRect t="11139" b="14732"/>
          <a:stretch/>
        </p:blipFill>
        <p:spPr>
          <a:xfrm>
            <a:off x="0" y="11430"/>
            <a:ext cx="2373441" cy="1280160"/>
          </a:xfrm>
          <a:prstGeom prst="rect">
            <a:avLst/>
          </a:prstGeom>
        </p:spPr>
      </p:pic>
      <p:sp>
        <p:nvSpPr>
          <p:cNvPr id="9" name="Footer Placeholder 2"/>
          <p:cNvSpPr>
            <a:spLocks noGrp="1"/>
          </p:cNvSpPr>
          <p:nvPr>
            <p:ph type="ftr" sz="quarter" idx="10"/>
          </p:nvPr>
        </p:nvSpPr>
        <p:spPr>
          <a:xfrm>
            <a:off x="1910281" y="6581001"/>
            <a:ext cx="5748951" cy="246221"/>
          </a:xfrm>
        </p:spPr>
        <p:txBody>
          <a:bodyPr/>
          <a:lstStyle/>
          <a:p>
            <a:r>
              <a:rPr lang="de-DE" dirty="0" smtClean="0"/>
              <a:t>Projec</a:t>
            </a:r>
            <a:r>
              <a:rPr lang="sr-Latn-RS" dirty="0" smtClean="0"/>
              <a:t>t</a:t>
            </a:r>
            <a:r>
              <a:rPr lang="de-DE" dirty="0" smtClean="0"/>
              <a:t> development – Milica Vukadinovi</a:t>
            </a:r>
            <a:r>
              <a:rPr lang="sr-Latn-RS" dirty="0" smtClean="0"/>
              <a:t>ć</a:t>
            </a:r>
            <a:r>
              <a:rPr lang="de-DE" dirty="0" smtClean="0"/>
              <a:t>, Ivana Radulovi</a:t>
            </a:r>
            <a:r>
              <a:rPr lang="sr-Latn-RS" dirty="0" smtClean="0"/>
              <a:t>ć</a:t>
            </a:r>
            <a:r>
              <a:rPr lang="de-DE" dirty="0" smtClean="0"/>
              <a:t>, Marijana Nikoli</a:t>
            </a:r>
            <a:r>
              <a:rPr lang="sr-Latn-RS" dirty="0" smtClean="0"/>
              <a:t>ć</a:t>
            </a:r>
            <a:endParaRPr lang="de-DE" dirty="0"/>
          </a:p>
        </p:txBody>
      </p:sp>
      <p:sp>
        <p:nvSpPr>
          <p:cNvPr id="11" name="Date Placeholder 1"/>
          <p:cNvSpPr>
            <a:spLocks noGrp="1"/>
          </p:cNvSpPr>
          <p:nvPr>
            <p:ph type="dt" sz="half" idx="4294967295"/>
          </p:nvPr>
        </p:nvSpPr>
        <p:spPr>
          <a:xfrm>
            <a:off x="588740" y="6596372"/>
            <a:ext cx="1295400" cy="246063"/>
          </a:xfrm>
          <a:prstGeom prst="rect">
            <a:avLst/>
          </a:prstGeom>
        </p:spPr>
        <p:txBody>
          <a:bodyPr/>
          <a:lstStyle/>
          <a:p>
            <a:pPr>
              <a:defRPr/>
            </a:pPr>
            <a:r>
              <a:rPr lang="sr-Latn-RS" b="1" dirty="0" smtClean="0"/>
              <a:t>16.11.2017</a:t>
            </a:r>
            <a:endParaRPr lang="de-DE" b="1" dirty="0"/>
          </a:p>
        </p:txBody>
      </p:sp>
    </p:spTree>
    <p:extLst>
      <p:ext uri="{BB962C8B-B14F-4D97-AF65-F5344CB8AC3E}">
        <p14:creationId xmlns:p14="http://schemas.microsoft.com/office/powerpoint/2010/main" val="25229776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517332" y="1322102"/>
            <a:ext cx="8050676" cy="61792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a:solidFill>
                  <a:srgbClr val="6E6452"/>
                </a:solidFill>
                <a:latin typeface="+mj-lt"/>
                <a:ea typeface="+mj-ea"/>
                <a:cs typeface="+mj-cs"/>
              </a:defRPr>
            </a:lvl1pPr>
            <a:lvl2pPr algn="l" rtl="0" eaLnBrk="1" fontAlgn="base" hangingPunct="1">
              <a:spcBef>
                <a:spcPct val="0"/>
              </a:spcBef>
              <a:spcAft>
                <a:spcPct val="0"/>
              </a:spcAft>
              <a:defRPr sz="3600">
                <a:solidFill>
                  <a:schemeClr val="tx1"/>
                </a:solidFill>
                <a:latin typeface="Arial" charset="0"/>
              </a:defRPr>
            </a:lvl2pPr>
            <a:lvl3pPr algn="l" rtl="0" eaLnBrk="1" fontAlgn="base" hangingPunct="1">
              <a:spcBef>
                <a:spcPct val="0"/>
              </a:spcBef>
              <a:spcAft>
                <a:spcPct val="0"/>
              </a:spcAft>
              <a:defRPr sz="3600">
                <a:solidFill>
                  <a:schemeClr val="tx1"/>
                </a:solidFill>
                <a:latin typeface="Arial" charset="0"/>
              </a:defRPr>
            </a:lvl3pPr>
            <a:lvl4pPr algn="l" rtl="0" eaLnBrk="1" fontAlgn="base" hangingPunct="1">
              <a:spcBef>
                <a:spcPct val="0"/>
              </a:spcBef>
              <a:spcAft>
                <a:spcPct val="0"/>
              </a:spcAft>
              <a:defRPr sz="3600">
                <a:solidFill>
                  <a:schemeClr val="tx1"/>
                </a:solidFill>
                <a:latin typeface="Arial" charset="0"/>
              </a:defRPr>
            </a:lvl4pPr>
            <a:lvl5pPr algn="l" rtl="0" eaLnBrk="1" fontAlgn="base" hangingPunct="1">
              <a:spcBef>
                <a:spcPct val="0"/>
              </a:spcBef>
              <a:spcAft>
                <a:spcPct val="0"/>
              </a:spcAft>
              <a:defRPr sz="3600">
                <a:solidFill>
                  <a:schemeClr val="tx1"/>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pPr defTabSz="914400"/>
            <a:r>
              <a:rPr lang="sr-Latn-RS" sz="2600" b="1" kern="0" dirty="0" smtClean="0"/>
              <a:t>Razvoj inovativnih poslovnih modela – PIROT 3/4</a:t>
            </a:r>
            <a:endParaRPr lang="sr-Latn-RS" sz="2600" b="1" kern="0" dirty="0"/>
          </a:p>
        </p:txBody>
      </p:sp>
      <p:sp>
        <p:nvSpPr>
          <p:cNvPr id="6" name="Content Placeholder 5"/>
          <p:cNvSpPr txBox="1">
            <a:spLocks/>
          </p:cNvSpPr>
          <p:nvPr/>
        </p:nvSpPr>
        <p:spPr bwMode="auto">
          <a:xfrm>
            <a:off x="279585" y="1975414"/>
            <a:ext cx="8659368" cy="3816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solidFill>
                  <a:srgbClr val="6E6452"/>
                </a:solidFill>
                <a:latin typeface="+mn-lt"/>
                <a:ea typeface="+mn-ea"/>
                <a:cs typeface="+mn-cs"/>
              </a:defRPr>
            </a:lvl1pPr>
            <a:lvl2pPr marL="360000" indent="-360000" algn="l" rtl="0" eaLnBrk="1" fontAlgn="base" hangingPunct="1">
              <a:spcBef>
                <a:spcPts val="400"/>
              </a:spcBef>
              <a:spcAft>
                <a:spcPts val="800"/>
              </a:spcAft>
              <a:buClr>
                <a:srgbClr val="C80F0F"/>
              </a:buClr>
              <a:buFont typeface="Arial" pitchFamily="34" charset="0"/>
              <a:buChar char="•"/>
              <a:tabLst>
                <a:tab pos="2190750" algn="l"/>
              </a:tabLst>
              <a:defRPr sz="1800">
                <a:solidFill>
                  <a:srgbClr val="6E6452"/>
                </a:solidFill>
                <a:latin typeface="+mn-lt"/>
              </a:defRPr>
            </a:lvl2pPr>
            <a:lvl3pPr marL="720000" indent="-360000" algn="l" rtl="0" eaLnBrk="1" fontAlgn="base" hangingPunct="1">
              <a:spcBef>
                <a:spcPts val="400"/>
              </a:spcBef>
              <a:spcAft>
                <a:spcPts val="800"/>
              </a:spcAft>
              <a:buClr>
                <a:srgbClr val="6E6452"/>
              </a:buClr>
              <a:buFont typeface="Arial" pitchFamily="34" charset="0"/>
              <a:buChar char="•"/>
              <a:tabLst>
                <a:tab pos="2190750" algn="l"/>
              </a:tabLst>
              <a:defRPr sz="1800">
                <a:solidFill>
                  <a:srgbClr val="6E6452"/>
                </a:solidFill>
                <a:latin typeface="+mn-lt"/>
              </a:defRPr>
            </a:lvl3pPr>
            <a:lvl4pPr marL="108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4pPr>
            <a:lvl5pPr marL="144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5pPr>
            <a:lvl6pPr marL="180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6pPr>
            <a:lvl7pPr marL="216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7pPr>
            <a:lvl8pPr marL="252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8pPr>
            <a:lvl9pPr marL="288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9pPr>
          </a:lstStyle>
          <a:p>
            <a:r>
              <a:rPr lang="sr-Latn-RS" sz="2000" kern="0" dirty="0" smtClean="0"/>
              <a:t>Uočene barijere:</a:t>
            </a:r>
          </a:p>
          <a:p>
            <a:pPr marL="285750" indent="-285750">
              <a:buFontTx/>
              <a:buChar char="-"/>
            </a:pPr>
            <a:r>
              <a:rPr lang="sr-Latn-RS" sz="2000" kern="0" dirty="0" smtClean="0"/>
              <a:t>Delimična usaglašenost Zakona o JPP i Zakona o javnim nabavkama </a:t>
            </a:r>
          </a:p>
          <a:p>
            <a:pPr marL="285750" indent="-285750">
              <a:buFontTx/>
              <a:buChar char="-"/>
            </a:pPr>
            <a:r>
              <a:rPr lang="sr-Latn-RS" sz="2000" kern="0" dirty="0" smtClean="0"/>
              <a:t>Nerazvijeno tržište i mali broj zainteresovanih privatnih partnera</a:t>
            </a:r>
          </a:p>
          <a:p>
            <a:pPr marL="285750" indent="-285750">
              <a:buFontTx/>
              <a:buChar char="-"/>
            </a:pPr>
            <a:r>
              <a:rPr lang="sr-Latn-RS" sz="2000" kern="0" dirty="0" smtClean="0"/>
              <a:t>Nedostatak prethodnih iskustava</a:t>
            </a:r>
          </a:p>
          <a:p>
            <a:pPr marL="285750" indent="-285750">
              <a:buFontTx/>
              <a:buChar char="-"/>
            </a:pPr>
            <a:r>
              <a:rPr lang="sr-Latn-RS" sz="2000" kern="0" dirty="0" smtClean="0"/>
              <a:t>Visoka vrednost javne nabavk</a:t>
            </a:r>
            <a:r>
              <a:rPr lang="de-DE" sz="2000" kern="0" dirty="0" smtClean="0"/>
              <a:t>e</a:t>
            </a:r>
            <a:r>
              <a:rPr lang="sr-Latn-RS" sz="2000" kern="0" dirty="0" smtClean="0"/>
              <a:t> naspram godišnje nabavke energenata</a:t>
            </a:r>
            <a:endParaRPr lang="sr-Latn-RS" sz="2000" kern="0" dirty="0"/>
          </a:p>
        </p:txBody>
      </p:sp>
      <p:pic>
        <p:nvPicPr>
          <p:cNvPr id="41" name="Grafik 8"/>
          <p:cNvPicPr>
            <a:picLocks noChangeAspect="1"/>
          </p:cNvPicPr>
          <p:nvPr/>
        </p:nvPicPr>
        <p:blipFill rotWithShape="1">
          <a:blip r:embed="rId3" cstate="print">
            <a:extLst>
              <a:ext uri="{28A0092B-C50C-407E-A947-70E740481C1C}">
                <a14:useLocalDpi xmlns:a14="http://schemas.microsoft.com/office/drawing/2010/main" val="0"/>
              </a:ext>
            </a:extLst>
          </a:blip>
          <a:srcRect t="11139" b="14732"/>
          <a:stretch/>
        </p:blipFill>
        <p:spPr>
          <a:xfrm>
            <a:off x="0" y="11430"/>
            <a:ext cx="2373441" cy="1280160"/>
          </a:xfrm>
          <a:prstGeom prst="rect">
            <a:avLst/>
          </a:prstGeom>
        </p:spPr>
      </p:pic>
      <p:sp>
        <p:nvSpPr>
          <p:cNvPr id="9" name="Footer Placeholder 2"/>
          <p:cNvSpPr>
            <a:spLocks noGrp="1"/>
          </p:cNvSpPr>
          <p:nvPr>
            <p:ph type="ftr" sz="quarter" idx="10"/>
          </p:nvPr>
        </p:nvSpPr>
        <p:spPr>
          <a:xfrm>
            <a:off x="1910281" y="6581001"/>
            <a:ext cx="5748951" cy="246221"/>
          </a:xfrm>
        </p:spPr>
        <p:txBody>
          <a:bodyPr/>
          <a:lstStyle/>
          <a:p>
            <a:r>
              <a:rPr lang="de-DE" dirty="0" smtClean="0"/>
              <a:t>Projec</a:t>
            </a:r>
            <a:r>
              <a:rPr lang="sr-Latn-RS" dirty="0" smtClean="0"/>
              <a:t>t</a:t>
            </a:r>
            <a:r>
              <a:rPr lang="de-DE" dirty="0" smtClean="0"/>
              <a:t> development – Milica Vukadinovi</a:t>
            </a:r>
            <a:r>
              <a:rPr lang="sr-Latn-RS" dirty="0" smtClean="0"/>
              <a:t>ć</a:t>
            </a:r>
            <a:r>
              <a:rPr lang="de-DE" dirty="0" smtClean="0"/>
              <a:t>, Ivana Radulovi</a:t>
            </a:r>
            <a:r>
              <a:rPr lang="sr-Latn-RS" dirty="0" smtClean="0"/>
              <a:t>ć</a:t>
            </a:r>
            <a:r>
              <a:rPr lang="de-DE" dirty="0" smtClean="0"/>
              <a:t>, Marijana Nikoli</a:t>
            </a:r>
            <a:r>
              <a:rPr lang="sr-Latn-RS" dirty="0" smtClean="0"/>
              <a:t>ć</a:t>
            </a:r>
            <a:endParaRPr lang="de-DE" dirty="0"/>
          </a:p>
        </p:txBody>
      </p:sp>
      <p:sp>
        <p:nvSpPr>
          <p:cNvPr id="5" name="TextBox 4"/>
          <p:cNvSpPr txBox="1"/>
          <p:nvPr/>
        </p:nvSpPr>
        <p:spPr>
          <a:xfrm>
            <a:off x="657169" y="6308791"/>
            <a:ext cx="1937177" cy="246221"/>
          </a:xfrm>
          <a:prstGeom prst="rect">
            <a:avLst/>
          </a:prstGeom>
          <a:noFill/>
        </p:spPr>
        <p:txBody>
          <a:bodyPr wrap="square" rtlCol="0">
            <a:spAutoFit/>
          </a:bodyPr>
          <a:lstStyle/>
          <a:p>
            <a:pPr defTabSz="914400" eaLnBrk="0" fontAlgn="base" hangingPunct="0">
              <a:spcBef>
                <a:spcPct val="0"/>
              </a:spcBef>
              <a:spcAft>
                <a:spcPct val="0"/>
              </a:spcAft>
            </a:pPr>
            <a:r>
              <a:rPr lang="en-US" sz="1000" b="1" dirty="0" smtClean="0">
                <a:solidFill>
                  <a:srgbClr val="D2CDC8">
                    <a:lumMod val="75000"/>
                  </a:srgbClr>
                </a:solidFill>
              </a:rPr>
              <a:t>I</a:t>
            </a:r>
            <a:r>
              <a:rPr lang="sr-Latn-RS" sz="1000" b="1" dirty="0" smtClean="0">
                <a:solidFill>
                  <a:srgbClr val="D2CDC8">
                    <a:lumMod val="75000"/>
                  </a:srgbClr>
                </a:solidFill>
              </a:rPr>
              <a:t>z</a:t>
            </a:r>
            <a:r>
              <a:rPr lang="en-US" sz="1000" b="1" dirty="0" err="1" smtClean="0">
                <a:solidFill>
                  <a:srgbClr val="D2CDC8">
                    <a:lumMod val="75000"/>
                  </a:srgbClr>
                </a:solidFill>
              </a:rPr>
              <a:t>vor</a:t>
            </a:r>
            <a:r>
              <a:rPr lang="sr-Latn-RS" sz="1000" b="1" dirty="0">
                <a:solidFill>
                  <a:srgbClr val="D2CDC8">
                    <a:lumMod val="75000"/>
                  </a:srgbClr>
                </a:solidFill>
              </a:rPr>
              <a:t>:</a:t>
            </a:r>
            <a:r>
              <a:rPr lang="en-US" sz="1000" b="1" dirty="0" smtClean="0">
                <a:solidFill>
                  <a:srgbClr val="D2CDC8">
                    <a:lumMod val="75000"/>
                  </a:srgbClr>
                </a:solidFill>
              </a:rPr>
              <a:t> GI</a:t>
            </a:r>
            <a:r>
              <a:rPr lang="sr-Latn-RS" sz="1000" b="1" dirty="0" smtClean="0">
                <a:solidFill>
                  <a:srgbClr val="D2CDC8">
                    <a:lumMod val="75000"/>
                  </a:srgbClr>
                </a:solidFill>
              </a:rPr>
              <a:t>Z</a:t>
            </a:r>
            <a:r>
              <a:rPr lang="en-US" sz="1000" b="1" dirty="0" smtClean="0">
                <a:solidFill>
                  <a:srgbClr val="D2CDC8">
                    <a:lumMod val="75000"/>
                  </a:srgbClr>
                </a:solidFill>
              </a:rPr>
              <a:t> </a:t>
            </a:r>
            <a:r>
              <a:rPr lang="sr-Latn-RS" sz="1000" b="1" dirty="0" smtClean="0">
                <a:solidFill>
                  <a:srgbClr val="D2CDC8">
                    <a:lumMod val="75000"/>
                  </a:srgbClr>
                </a:solidFill>
              </a:rPr>
              <a:t>2015, 2017</a:t>
            </a:r>
            <a:endParaRPr lang="sr-Latn-RS" sz="1000" b="1" dirty="0">
              <a:solidFill>
                <a:srgbClr val="D2CDC8">
                  <a:lumMod val="75000"/>
                </a:srgbClr>
              </a:solidFill>
            </a:endParaRPr>
          </a:p>
        </p:txBody>
      </p:sp>
      <p:sp>
        <p:nvSpPr>
          <p:cNvPr id="10" name="Date Placeholder 1"/>
          <p:cNvSpPr>
            <a:spLocks noGrp="1"/>
          </p:cNvSpPr>
          <p:nvPr>
            <p:ph type="dt" sz="half" idx="4294967295"/>
          </p:nvPr>
        </p:nvSpPr>
        <p:spPr>
          <a:xfrm>
            <a:off x="588740" y="6590396"/>
            <a:ext cx="1295400" cy="246063"/>
          </a:xfrm>
          <a:prstGeom prst="rect">
            <a:avLst/>
          </a:prstGeom>
        </p:spPr>
        <p:txBody>
          <a:bodyPr/>
          <a:lstStyle/>
          <a:p>
            <a:pPr>
              <a:defRPr/>
            </a:pPr>
            <a:r>
              <a:rPr lang="sr-Latn-RS" b="1" dirty="0" smtClean="0"/>
              <a:t>16.11.2017</a:t>
            </a:r>
            <a:endParaRPr lang="de-DE" b="1" dirty="0"/>
          </a:p>
        </p:txBody>
      </p:sp>
      <p:pic>
        <p:nvPicPr>
          <p:cNvPr id="2" name="Grafik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3586" y="4261727"/>
            <a:ext cx="8265382" cy="2011680"/>
          </a:xfrm>
          <a:prstGeom prst="rect">
            <a:avLst/>
          </a:prstGeom>
        </p:spPr>
      </p:pic>
    </p:spTree>
    <p:extLst>
      <p:ext uri="{BB962C8B-B14F-4D97-AF65-F5344CB8AC3E}">
        <p14:creationId xmlns:p14="http://schemas.microsoft.com/office/powerpoint/2010/main" val="8740284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641502" y="1286607"/>
            <a:ext cx="8136737" cy="61792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a:solidFill>
                  <a:srgbClr val="6E6452"/>
                </a:solidFill>
                <a:latin typeface="+mj-lt"/>
                <a:ea typeface="+mj-ea"/>
                <a:cs typeface="+mj-cs"/>
              </a:defRPr>
            </a:lvl1pPr>
            <a:lvl2pPr algn="l" rtl="0" eaLnBrk="1" fontAlgn="base" hangingPunct="1">
              <a:spcBef>
                <a:spcPct val="0"/>
              </a:spcBef>
              <a:spcAft>
                <a:spcPct val="0"/>
              </a:spcAft>
              <a:defRPr sz="3600">
                <a:solidFill>
                  <a:schemeClr val="tx1"/>
                </a:solidFill>
                <a:latin typeface="Arial" charset="0"/>
              </a:defRPr>
            </a:lvl2pPr>
            <a:lvl3pPr algn="l" rtl="0" eaLnBrk="1" fontAlgn="base" hangingPunct="1">
              <a:spcBef>
                <a:spcPct val="0"/>
              </a:spcBef>
              <a:spcAft>
                <a:spcPct val="0"/>
              </a:spcAft>
              <a:defRPr sz="3600">
                <a:solidFill>
                  <a:schemeClr val="tx1"/>
                </a:solidFill>
                <a:latin typeface="Arial" charset="0"/>
              </a:defRPr>
            </a:lvl3pPr>
            <a:lvl4pPr algn="l" rtl="0" eaLnBrk="1" fontAlgn="base" hangingPunct="1">
              <a:spcBef>
                <a:spcPct val="0"/>
              </a:spcBef>
              <a:spcAft>
                <a:spcPct val="0"/>
              </a:spcAft>
              <a:defRPr sz="3600">
                <a:solidFill>
                  <a:schemeClr val="tx1"/>
                </a:solidFill>
                <a:latin typeface="Arial" charset="0"/>
              </a:defRPr>
            </a:lvl4pPr>
            <a:lvl5pPr algn="l" rtl="0" eaLnBrk="1" fontAlgn="base" hangingPunct="1">
              <a:spcBef>
                <a:spcPct val="0"/>
              </a:spcBef>
              <a:spcAft>
                <a:spcPct val="0"/>
              </a:spcAft>
              <a:defRPr sz="3600">
                <a:solidFill>
                  <a:schemeClr val="tx1"/>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pPr defTabSz="914400"/>
            <a:r>
              <a:rPr lang="en-US" sz="2600" b="1" kern="0" dirty="0" smtClean="0"/>
              <a:t>Ra</a:t>
            </a:r>
            <a:r>
              <a:rPr lang="sr-Latn-RS" sz="2600" b="1" kern="0" dirty="0"/>
              <a:t>z</a:t>
            </a:r>
            <a:r>
              <a:rPr lang="en-US" sz="2600" b="1" kern="0" dirty="0" smtClean="0"/>
              <a:t>v</a:t>
            </a:r>
            <a:r>
              <a:rPr lang="sr-Latn-RS" sz="2600" b="1" kern="0" dirty="0" smtClean="0"/>
              <a:t>oj </a:t>
            </a:r>
            <a:r>
              <a:rPr lang="en-US" sz="2600" b="1" kern="0" dirty="0" err="1" smtClean="0"/>
              <a:t>inovativn</a:t>
            </a:r>
            <a:r>
              <a:rPr lang="sr-Latn-RS" sz="2600" b="1" kern="0" dirty="0" smtClean="0"/>
              <a:t>ih</a:t>
            </a:r>
            <a:r>
              <a:rPr lang="en-US" sz="2600" b="1" kern="0" dirty="0" smtClean="0"/>
              <a:t> </a:t>
            </a:r>
            <a:r>
              <a:rPr lang="en-US" sz="2600" b="1" kern="0" dirty="0" err="1" smtClean="0"/>
              <a:t>poslovnih</a:t>
            </a:r>
            <a:r>
              <a:rPr lang="en-US" sz="2600" b="1" kern="0" dirty="0" smtClean="0"/>
              <a:t> model</a:t>
            </a:r>
            <a:r>
              <a:rPr lang="sr-Latn-RS" sz="2600" b="1" kern="0" dirty="0" smtClean="0"/>
              <a:t>a</a:t>
            </a:r>
            <a:r>
              <a:rPr lang="en-US" sz="2600" b="1" kern="0" dirty="0" smtClean="0"/>
              <a:t> </a:t>
            </a:r>
            <a:r>
              <a:rPr lang="sr-Latn-RS" sz="2600" b="1" kern="0" dirty="0" smtClean="0"/>
              <a:t>– PIROT 4/4</a:t>
            </a:r>
            <a:endParaRPr lang="sr-Latn-RS" sz="2600" b="1" kern="0" dirty="0"/>
          </a:p>
        </p:txBody>
      </p:sp>
      <p:sp>
        <p:nvSpPr>
          <p:cNvPr id="6" name="Content Placeholder 5"/>
          <p:cNvSpPr txBox="1">
            <a:spLocks/>
          </p:cNvSpPr>
          <p:nvPr/>
        </p:nvSpPr>
        <p:spPr bwMode="auto">
          <a:xfrm>
            <a:off x="486113" y="1904535"/>
            <a:ext cx="8341133" cy="3816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solidFill>
                  <a:srgbClr val="6E6452"/>
                </a:solidFill>
                <a:latin typeface="+mn-lt"/>
                <a:ea typeface="+mn-ea"/>
                <a:cs typeface="+mn-cs"/>
              </a:defRPr>
            </a:lvl1pPr>
            <a:lvl2pPr marL="360000" indent="-360000" algn="l" rtl="0" eaLnBrk="1" fontAlgn="base" hangingPunct="1">
              <a:spcBef>
                <a:spcPts val="400"/>
              </a:spcBef>
              <a:spcAft>
                <a:spcPts val="800"/>
              </a:spcAft>
              <a:buClr>
                <a:srgbClr val="C80F0F"/>
              </a:buClr>
              <a:buFont typeface="Arial" pitchFamily="34" charset="0"/>
              <a:buChar char="•"/>
              <a:tabLst>
                <a:tab pos="2190750" algn="l"/>
              </a:tabLst>
              <a:defRPr sz="1800">
                <a:solidFill>
                  <a:srgbClr val="6E6452"/>
                </a:solidFill>
                <a:latin typeface="+mn-lt"/>
              </a:defRPr>
            </a:lvl2pPr>
            <a:lvl3pPr marL="720000" indent="-360000" algn="l" rtl="0" eaLnBrk="1" fontAlgn="base" hangingPunct="1">
              <a:spcBef>
                <a:spcPts val="400"/>
              </a:spcBef>
              <a:spcAft>
                <a:spcPts val="800"/>
              </a:spcAft>
              <a:buClr>
                <a:srgbClr val="6E6452"/>
              </a:buClr>
              <a:buFont typeface="Arial" pitchFamily="34" charset="0"/>
              <a:buChar char="•"/>
              <a:tabLst>
                <a:tab pos="2190750" algn="l"/>
              </a:tabLst>
              <a:defRPr sz="1800">
                <a:solidFill>
                  <a:srgbClr val="6E6452"/>
                </a:solidFill>
                <a:latin typeface="+mn-lt"/>
              </a:defRPr>
            </a:lvl3pPr>
            <a:lvl4pPr marL="108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4pPr>
            <a:lvl5pPr marL="144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5pPr>
            <a:lvl6pPr marL="180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6pPr>
            <a:lvl7pPr marL="216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7pPr>
            <a:lvl8pPr marL="252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8pPr>
            <a:lvl9pPr marL="288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9pPr>
          </a:lstStyle>
          <a:p>
            <a:r>
              <a:rPr lang="sr-Latn-RS" sz="2000" b="1" kern="0" dirty="0" smtClean="0"/>
              <a:t>Prednosti modela:</a:t>
            </a:r>
          </a:p>
          <a:p>
            <a:pPr marL="285750" indent="-285750">
              <a:buFontTx/>
              <a:buChar char="-"/>
            </a:pPr>
            <a:r>
              <a:rPr lang="sr-Latn-RS" sz="2000" kern="0" dirty="0" smtClean="0"/>
              <a:t>Velike uštede (efikasniji novi kotlovi, jeftiniji lokalni energent)</a:t>
            </a:r>
            <a:endParaRPr lang="en-US" sz="2000" kern="0" dirty="0" smtClean="0"/>
          </a:p>
          <a:p>
            <a:pPr marL="285750" indent="-285750">
              <a:buFontTx/>
              <a:buChar char="-"/>
            </a:pPr>
            <a:r>
              <a:rPr lang="sr-Latn-RS" sz="2000" kern="0" dirty="0" smtClean="0"/>
              <a:t>Otvaranje novih</a:t>
            </a:r>
            <a:r>
              <a:rPr lang="en-US" sz="2000" kern="0" dirty="0" smtClean="0"/>
              <a:t> </a:t>
            </a:r>
            <a:r>
              <a:rPr lang="en-US" sz="2000" kern="0" dirty="0" err="1" smtClean="0"/>
              <a:t>radnih</a:t>
            </a:r>
            <a:r>
              <a:rPr lang="en-US" sz="2000" kern="0" dirty="0" smtClean="0"/>
              <a:t> </a:t>
            </a:r>
            <a:r>
              <a:rPr lang="en-US" sz="2000" kern="0" dirty="0" err="1" smtClean="0"/>
              <a:t>mesta</a:t>
            </a:r>
            <a:endParaRPr lang="sr-Latn-RS" sz="2000" kern="0" dirty="0" smtClean="0"/>
          </a:p>
          <a:p>
            <a:pPr marL="285750" indent="-285750">
              <a:buFontTx/>
              <a:buChar char="-"/>
            </a:pPr>
            <a:r>
              <a:rPr lang="sr-Latn-RS" sz="2000" kern="0" dirty="0" smtClean="0"/>
              <a:t>Smanjenje zagađenja vazduha </a:t>
            </a:r>
          </a:p>
          <a:p>
            <a:pPr marL="285750" indent="-285750">
              <a:buFontTx/>
              <a:buChar char="-"/>
            </a:pPr>
            <a:r>
              <a:rPr lang="sr-Latn-RS" sz="2000" kern="0" dirty="0" smtClean="0"/>
              <a:t>Obezbeđen zahtevani kvalitet usluge – komfor grejanja za korisnike </a:t>
            </a:r>
          </a:p>
          <a:p>
            <a:pPr marL="285750" indent="-285750">
              <a:buFontTx/>
              <a:buChar char="-"/>
            </a:pPr>
            <a:r>
              <a:rPr lang="sr-Latn-RS" sz="2000" kern="0" dirty="0" smtClean="0"/>
              <a:t>Profesionalno upravljanje i vlasništvo nakon 15 godina</a:t>
            </a:r>
          </a:p>
          <a:p>
            <a:r>
              <a:rPr lang="sr-Latn-RS" sz="2000" b="1" kern="0" dirty="0" smtClean="0"/>
              <a:t>Budućnost:</a:t>
            </a:r>
          </a:p>
          <a:p>
            <a:pPr marL="285750" indent="-285750">
              <a:buFontTx/>
              <a:buChar char="-"/>
            </a:pPr>
            <a:r>
              <a:rPr lang="sr-Latn-RS" sz="2000" kern="0" dirty="0" smtClean="0"/>
              <a:t>Multiplikacija primera dobre prakse</a:t>
            </a:r>
          </a:p>
          <a:p>
            <a:pPr marL="285750" indent="-285750">
              <a:buFontTx/>
              <a:buChar char="-"/>
            </a:pPr>
            <a:r>
              <a:rPr lang="sr-Latn-RS" sz="2000" kern="0" dirty="0" smtClean="0">
                <a:solidFill>
                  <a:srgbClr val="C00000"/>
                </a:solidFill>
              </a:rPr>
              <a:t>Dokazana izvodljivost u okviru</a:t>
            </a:r>
            <a:r>
              <a:rPr lang="en-US" sz="2000" kern="0" dirty="0" smtClean="0">
                <a:solidFill>
                  <a:srgbClr val="C00000"/>
                </a:solidFill>
              </a:rPr>
              <a:t> </a:t>
            </a:r>
            <a:r>
              <a:rPr lang="en-US" sz="2000" kern="0" dirty="0" err="1" smtClean="0">
                <a:solidFill>
                  <a:srgbClr val="C00000"/>
                </a:solidFill>
              </a:rPr>
              <a:t>postoje</a:t>
            </a:r>
            <a:r>
              <a:rPr lang="sr-Latn-RS" sz="2000" kern="0" dirty="0" smtClean="0">
                <a:solidFill>
                  <a:srgbClr val="C00000"/>
                </a:solidFill>
              </a:rPr>
              <a:t>će regulative RS</a:t>
            </a:r>
          </a:p>
          <a:p>
            <a:endParaRPr lang="sr-Latn-RS" sz="2000" kern="0" dirty="0" smtClean="0"/>
          </a:p>
          <a:p>
            <a:pPr marL="285750" indent="-285750">
              <a:buFontTx/>
              <a:buChar char="-"/>
            </a:pPr>
            <a:endParaRPr lang="sr-Latn-RS" sz="2000" kern="0" dirty="0"/>
          </a:p>
        </p:txBody>
      </p:sp>
      <p:pic>
        <p:nvPicPr>
          <p:cNvPr id="41" name="Grafik 8"/>
          <p:cNvPicPr>
            <a:picLocks noChangeAspect="1"/>
          </p:cNvPicPr>
          <p:nvPr/>
        </p:nvPicPr>
        <p:blipFill rotWithShape="1">
          <a:blip r:embed="rId2" cstate="print">
            <a:extLst>
              <a:ext uri="{28A0092B-C50C-407E-A947-70E740481C1C}">
                <a14:useLocalDpi xmlns:a14="http://schemas.microsoft.com/office/drawing/2010/main" val="0"/>
              </a:ext>
            </a:extLst>
          </a:blip>
          <a:srcRect t="11139" b="14732"/>
          <a:stretch/>
        </p:blipFill>
        <p:spPr>
          <a:xfrm>
            <a:off x="0" y="11430"/>
            <a:ext cx="2373441" cy="1280160"/>
          </a:xfrm>
          <a:prstGeom prst="rect">
            <a:avLst/>
          </a:prstGeom>
        </p:spPr>
      </p:pic>
      <p:sp>
        <p:nvSpPr>
          <p:cNvPr id="8" name="Date Placeholder 1"/>
          <p:cNvSpPr>
            <a:spLocks noGrp="1"/>
          </p:cNvSpPr>
          <p:nvPr>
            <p:ph type="dt" sz="half" idx="4294967295"/>
          </p:nvPr>
        </p:nvSpPr>
        <p:spPr>
          <a:xfrm>
            <a:off x="588740" y="6590396"/>
            <a:ext cx="1295400" cy="246063"/>
          </a:xfrm>
          <a:prstGeom prst="rect">
            <a:avLst/>
          </a:prstGeom>
        </p:spPr>
        <p:txBody>
          <a:bodyPr/>
          <a:lstStyle/>
          <a:p>
            <a:pPr>
              <a:defRPr/>
            </a:pPr>
            <a:r>
              <a:rPr lang="sr-Latn-RS" b="1" dirty="0" smtClean="0"/>
              <a:t>24.10.</a:t>
            </a:r>
            <a:r>
              <a:rPr lang="en-GB" b="1" dirty="0" smtClean="0"/>
              <a:t>2017</a:t>
            </a:r>
            <a:r>
              <a:rPr lang="sr-Latn-RS" b="1" dirty="0" smtClean="0"/>
              <a:t>.</a:t>
            </a:r>
            <a:endParaRPr lang="de-DE" b="1" dirty="0"/>
          </a:p>
        </p:txBody>
      </p:sp>
      <p:sp>
        <p:nvSpPr>
          <p:cNvPr id="9" name="Footer Placeholder 2"/>
          <p:cNvSpPr>
            <a:spLocks noGrp="1"/>
          </p:cNvSpPr>
          <p:nvPr>
            <p:ph type="ftr" sz="quarter" idx="10"/>
          </p:nvPr>
        </p:nvSpPr>
        <p:spPr>
          <a:xfrm>
            <a:off x="1910281" y="6581001"/>
            <a:ext cx="5748951" cy="246221"/>
          </a:xfrm>
        </p:spPr>
        <p:txBody>
          <a:bodyPr/>
          <a:lstStyle/>
          <a:p>
            <a:r>
              <a:rPr lang="de-DE" dirty="0" smtClean="0"/>
              <a:t>Projec</a:t>
            </a:r>
            <a:r>
              <a:rPr lang="sr-Latn-RS" dirty="0" smtClean="0"/>
              <a:t>t</a:t>
            </a:r>
            <a:r>
              <a:rPr lang="de-DE" dirty="0" smtClean="0"/>
              <a:t> development – Milica Vukadinovi</a:t>
            </a:r>
            <a:r>
              <a:rPr lang="sr-Latn-RS" dirty="0" smtClean="0"/>
              <a:t>ć</a:t>
            </a:r>
            <a:r>
              <a:rPr lang="de-DE" dirty="0" smtClean="0"/>
              <a:t>, Ivana Radulovi</a:t>
            </a:r>
            <a:r>
              <a:rPr lang="sr-Latn-RS" dirty="0" smtClean="0"/>
              <a:t>ć</a:t>
            </a:r>
            <a:r>
              <a:rPr lang="de-DE" dirty="0" smtClean="0"/>
              <a:t>, Marijana Nikoli</a:t>
            </a:r>
            <a:r>
              <a:rPr lang="sr-Latn-RS" dirty="0" smtClean="0"/>
              <a:t>ć</a:t>
            </a:r>
            <a:endParaRPr lang="de-DE" dirty="0"/>
          </a:p>
        </p:txBody>
      </p:sp>
    </p:spTree>
    <p:extLst>
      <p:ext uri="{BB962C8B-B14F-4D97-AF65-F5344CB8AC3E}">
        <p14:creationId xmlns:p14="http://schemas.microsoft.com/office/powerpoint/2010/main" val="5200524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RS" sz="2600" b="1" dirty="0" smtClean="0"/>
              <a:t>Struktura prezentacije</a:t>
            </a:r>
            <a:endParaRPr lang="en-US" sz="2600" b="1" dirty="0"/>
          </a:p>
        </p:txBody>
      </p:sp>
      <p:sp>
        <p:nvSpPr>
          <p:cNvPr id="4" name="Content Placeholder 3"/>
          <p:cNvSpPr>
            <a:spLocks noGrp="1"/>
          </p:cNvSpPr>
          <p:nvPr>
            <p:ph idx="1"/>
          </p:nvPr>
        </p:nvSpPr>
        <p:spPr>
          <a:xfrm>
            <a:off x="679155" y="2188118"/>
            <a:ext cx="7776000" cy="3816000"/>
          </a:xfrm>
        </p:spPr>
        <p:txBody>
          <a:bodyPr/>
          <a:lstStyle/>
          <a:p>
            <a:pPr marL="457200" indent="-457200">
              <a:buFont typeface="+mj-lt"/>
              <a:buAutoNum type="arabicPeriod"/>
            </a:pPr>
            <a:r>
              <a:rPr lang="sr-Latn-RS" sz="2200" dirty="0" smtClean="0">
                <a:solidFill>
                  <a:schemeClr val="bg1">
                    <a:lumMod val="50000"/>
                  </a:schemeClr>
                </a:solidFill>
              </a:rPr>
              <a:t>Infrastruktura za razvoj projekata u oblasti bioenergije</a:t>
            </a:r>
          </a:p>
          <a:p>
            <a:pPr marL="457200" indent="-457200">
              <a:buFont typeface="+mj-lt"/>
              <a:buAutoNum type="arabicPeriod"/>
            </a:pPr>
            <a:r>
              <a:rPr lang="sr-Latn-RS" sz="2200" dirty="0" smtClean="0">
                <a:solidFill>
                  <a:schemeClr val="tx2"/>
                </a:solidFill>
              </a:rPr>
              <a:t>PPP – ESCO model isporuke toplotne energije</a:t>
            </a:r>
          </a:p>
          <a:p>
            <a:pPr marL="457200" indent="-457200">
              <a:buFont typeface="+mj-lt"/>
              <a:buAutoNum type="arabicPeriod"/>
            </a:pPr>
            <a:r>
              <a:rPr lang="sr-Latn-RS" sz="2200" dirty="0">
                <a:solidFill>
                  <a:srgbClr val="C00000"/>
                </a:solidFill>
              </a:rPr>
              <a:t>Razvijeni održivi koncepti biogas </a:t>
            </a:r>
            <a:r>
              <a:rPr lang="sr-Latn-RS" sz="2200" dirty="0" smtClean="0">
                <a:solidFill>
                  <a:srgbClr val="C00000"/>
                </a:solidFill>
              </a:rPr>
              <a:t>projekata</a:t>
            </a:r>
          </a:p>
          <a:p>
            <a:pPr marL="457200" indent="-457200">
              <a:buFont typeface="+mj-lt"/>
              <a:buAutoNum type="arabicPeriod"/>
            </a:pPr>
            <a:r>
              <a:rPr lang="sr-Latn-RS" sz="2200" dirty="0" smtClean="0">
                <a:solidFill>
                  <a:schemeClr val="tx2"/>
                </a:solidFill>
              </a:rPr>
              <a:t>Razvoj održivog koncepta energetske zadruge</a:t>
            </a:r>
            <a:endParaRPr lang="de-DE" sz="2200" dirty="0">
              <a:solidFill>
                <a:schemeClr val="tx2"/>
              </a:solidFill>
            </a:endParaRPr>
          </a:p>
          <a:p>
            <a:endParaRPr lang="en-US" sz="2200" dirty="0"/>
          </a:p>
        </p:txBody>
      </p:sp>
      <p:sp>
        <p:nvSpPr>
          <p:cNvPr id="6" name="Textfeld 5"/>
          <p:cNvSpPr txBox="1"/>
          <p:nvPr/>
        </p:nvSpPr>
        <p:spPr>
          <a:xfrm>
            <a:off x="7419434" y="314102"/>
            <a:ext cx="1369095" cy="215444"/>
          </a:xfrm>
          <a:prstGeom prst="rect">
            <a:avLst/>
          </a:prstGeom>
          <a:noFill/>
        </p:spPr>
        <p:txBody>
          <a:bodyPr wrap="square" rtlCol="0">
            <a:spAutoFit/>
          </a:bodyPr>
          <a:lstStyle/>
          <a:p>
            <a:pPr defTabSz="914400" eaLnBrk="0" fontAlgn="base" hangingPunct="0">
              <a:spcBef>
                <a:spcPct val="0"/>
              </a:spcBef>
              <a:spcAft>
                <a:spcPct val="0"/>
              </a:spcAft>
            </a:pPr>
            <a:r>
              <a:rPr lang="sr-Latn-RS" sz="800" dirty="0" smtClean="0">
                <a:solidFill>
                  <a:srgbClr val="000000"/>
                </a:solidFill>
              </a:rPr>
              <a:t>Implemented by:</a:t>
            </a:r>
            <a:endParaRPr lang="de-DE" sz="800" dirty="0">
              <a:solidFill>
                <a:srgbClr val="000000"/>
              </a:solidFill>
              <a:cs typeface="Arial" pitchFamily="34" charset="0"/>
            </a:endParaRPr>
          </a:p>
        </p:txBody>
      </p:sp>
      <p:sp>
        <p:nvSpPr>
          <p:cNvPr id="9" name="Footer Placeholder 2"/>
          <p:cNvSpPr txBox="1">
            <a:spLocks/>
          </p:cNvSpPr>
          <p:nvPr/>
        </p:nvSpPr>
        <p:spPr bwMode="auto">
          <a:xfrm>
            <a:off x="1779292" y="6561547"/>
            <a:ext cx="5748951"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defPPr>
              <a:defRPr lang="de-DE"/>
            </a:defPPr>
            <a:lvl1pPr algn="ctr" rtl="0" eaLnBrk="0" fontAlgn="base" hangingPunct="0">
              <a:spcBef>
                <a:spcPct val="0"/>
              </a:spcBef>
              <a:spcAft>
                <a:spcPct val="0"/>
              </a:spcAft>
              <a:defRPr sz="1000" b="1" kern="1200" spc="70" baseline="0">
                <a:solidFill>
                  <a:srgbClr val="6E6452"/>
                </a:solidFill>
                <a:latin typeface="Arial Narrow" pitchFamily="34" charset="0"/>
                <a:ea typeface="+mn-ea"/>
                <a:cs typeface="+mn-cs"/>
              </a:defRPr>
            </a:lvl1pPr>
            <a:lvl2pPr marL="457200" algn="l" rtl="0" eaLnBrk="0" fontAlgn="base" hangingPunct="0">
              <a:spcBef>
                <a:spcPct val="0"/>
              </a:spcBef>
              <a:spcAft>
                <a:spcPct val="0"/>
              </a:spcAft>
              <a:defRPr sz="2200" b="1" kern="1200">
                <a:solidFill>
                  <a:srgbClr val="999999"/>
                </a:solidFill>
                <a:latin typeface="Arial" charset="0"/>
                <a:ea typeface="+mn-ea"/>
                <a:cs typeface="+mn-cs"/>
              </a:defRPr>
            </a:lvl2pPr>
            <a:lvl3pPr marL="914400" algn="l" rtl="0" eaLnBrk="0" fontAlgn="base" hangingPunct="0">
              <a:spcBef>
                <a:spcPct val="0"/>
              </a:spcBef>
              <a:spcAft>
                <a:spcPct val="0"/>
              </a:spcAft>
              <a:defRPr sz="2200" b="1" kern="1200">
                <a:solidFill>
                  <a:srgbClr val="999999"/>
                </a:solidFill>
                <a:latin typeface="Arial" charset="0"/>
                <a:ea typeface="+mn-ea"/>
                <a:cs typeface="+mn-cs"/>
              </a:defRPr>
            </a:lvl3pPr>
            <a:lvl4pPr marL="1371600" algn="l" rtl="0" eaLnBrk="0" fontAlgn="base" hangingPunct="0">
              <a:spcBef>
                <a:spcPct val="0"/>
              </a:spcBef>
              <a:spcAft>
                <a:spcPct val="0"/>
              </a:spcAft>
              <a:defRPr sz="2200" b="1" kern="1200">
                <a:solidFill>
                  <a:srgbClr val="999999"/>
                </a:solidFill>
                <a:latin typeface="Arial" charset="0"/>
                <a:ea typeface="+mn-ea"/>
                <a:cs typeface="+mn-cs"/>
              </a:defRPr>
            </a:lvl4pPr>
            <a:lvl5pPr marL="1828800" algn="l" rtl="0" eaLnBrk="0" fontAlgn="base" hangingPunct="0">
              <a:spcBef>
                <a:spcPct val="0"/>
              </a:spcBef>
              <a:spcAft>
                <a:spcPct val="0"/>
              </a:spcAft>
              <a:defRPr sz="2200" b="1" kern="1200">
                <a:solidFill>
                  <a:srgbClr val="999999"/>
                </a:solidFill>
                <a:latin typeface="Arial" charset="0"/>
                <a:ea typeface="+mn-ea"/>
                <a:cs typeface="+mn-cs"/>
              </a:defRPr>
            </a:lvl5pPr>
            <a:lvl6pPr marL="2286000" algn="l" defTabSz="914400" rtl="0" eaLnBrk="1" latinLnBrk="0" hangingPunct="1">
              <a:defRPr sz="2200" b="1" kern="1200">
                <a:solidFill>
                  <a:srgbClr val="999999"/>
                </a:solidFill>
                <a:latin typeface="Arial" charset="0"/>
                <a:ea typeface="+mn-ea"/>
                <a:cs typeface="+mn-cs"/>
              </a:defRPr>
            </a:lvl6pPr>
            <a:lvl7pPr marL="2743200" algn="l" defTabSz="914400" rtl="0" eaLnBrk="1" latinLnBrk="0" hangingPunct="1">
              <a:defRPr sz="2200" b="1" kern="1200">
                <a:solidFill>
                  <a:srgbClr val="999999"/>
                </a:solidFill>
                <a:latin typeface="Arial" charset="0"/>
                <a:ea typeface="+mn-ea"/>
                <a:cs typeface="+mn-cs"/>
              </a:defRPr>
            </a:lvl7pPr>
            <a:lvl8pPr marL="3200400" algn="l" defTabSz="914400" rtl="0" eaLnBrk="1" latinLnBrk="0" hangingPunct="1">
              <a:defRPr sz="2200" b="1" kern="1200">
                <a:solidFill>
                  <a:srgbClr val="999999"/>
                </a:solidFill>
                <a:latin typeface="Arial" charset="0"/>
                <a:ea typeface="+mn-ea"/>
                <a:cs typeface="+mn-cs"/>
              </a:defRPr>
            </a:lvl8pPr>
            <a:lvl9pPr marL="3657600" algn="l" defTabSz="914400" rtl="0" eaLnBrk="1" latinLnBrk="0" hangingPunct="1">
              <a:defRPr sz="2200" b="1" kern="1200">
                <a:solidFill>
                  <a:srgbClr val="999999"/>
                </a:solidFill>
                <a:latin typeface="Arial" charset="0"/>
                <a:ea typeface="+mn-ea"/>
                <a:cs typeface="+mn-cs"/>
              </a:defRPr>
            </a:lvl9pPr>
          </a:lstStyle>
          <a:p>
            <a:pPr defTabSz="914400"/>
            <a:r>
              <a:rPr lang="de-DE" smtClean="0"/>
              <a:t>Projec</a:t>
            </a:r>
            <a:r>
              <a:rPr lang="sr-Latn-RS" smtClean="0"/>
              <a:t>t</a:t>
            </a:r>
            <a:r>
              <a:rPr lang="de-DE" smtClean="0"/>
              <a:t> development – Milica Vukadinovi</a:t>
            </a:r>
            <a:r>
              <a:rPr lang="sr-Latn-RS" smtClean="0"/>
              <a:t>ć</a:t>
            </a:r>
            <a:r>
              <a:rPr lang="de-DE" smtClean="0"/>
              <a:t>, Ivana Radulovi</a:t>
            </a:r>
            <a:r>
              <a:rPr lang="sr-Latn-RS" smtClean="0"/>
              <a:t>ć</a:t>
            </a:r>
            <a:r>
              <a:rPr lang="de-DE" smtClean="0"/>
              <a:t>, Marijana Nikoli</a:t>
            </a:r>
            <a:r>
              <a:rPr lang="sr-Latn-RS" smtClean="0"/>
              <a:t>ć</a:t>
            </a:r>
            <a:endParaRPr lang="de-DE" dirty="0"/>
          </a:p>
        </p:txBody>
      </p:sp>
      <p:sp>
        <p:nvSpPr>
          <p:cNvPr id="7" name="Date Placeholder 1"/>
          <p:cNvSpPr>
            <a:spLocks noGrp="1"/>
          </p:cNvSpPr>
          <p:nvPr>
            <p:ph type="dt" sz="half" idx="4294967295"/>
          </p:nvPr>
        </p:nvSpPr>
        <p:spPr>
          <a:xfrm>
            <a:off x="588740" y="6590396"/>
            <a:ext cx="1295400" cy="246063"/>
          </a:xfrm>
          <a:prstGeom prst="rect">
            <a:avLst/>
          </a:prstGeom>
        </p:spPr>
        <p:txBody>
          <a:bodyPr/>
          <a:lstStyle/>
          <a:p>
            <a:pPr>
              <a:defRPr/>
            </a:pPr>
            <a:r>
              <a:rPr lang="sr-Latn-RS" b="1" dirty="0" smtClean="0"/>
              <a:t>16.11.2017</a:t>
            </a:r>
            <a:endParaRPr lang="de-DE" b="1" dirty="0"/>
          </a:p>
        </p:txBody>
      </p:sp>
    </p:spTree>
    <p:extLst>
      <p:ext uri="{BB962C8B-B14F-4D97-AF65-F5344CB8AC3E}">
        <p14:creationId xmlns:p14="http://schemas.microsoft.com/office/powerpoint/2010/main" val="3216473970"/>
      </p:ext>
    </p:extLst>
  </p:cSld>
  <p:clrMapOvr>
    <a:masterClrMapping/>
  </p:clrMapOv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556271" y="1307470"/>
            <a:ext cx="8199258" cy="102988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a:solidFill>
                  <a:srgbClr val="6E6452"/>
                </a:solidFill>
                <a:latin typeface="+mj-lt"/>
                <a:ea typeface="+mj-ea"/>
                <a:cs typeface="+mj-cs"/>
              </a:defRPr>
            </a:lvl1pPr>
            <a:lvl2pPr algn="l" rtl="0" eaLnBrk="1" fontAlgn="base" hangingPunct="1">
              <a:spcBef>
                <a:spcPct val="0"/>
              </a:spcBef>
              <a:spcAft>
                <a:spcPct val="0"/>
              </a:spcAft>
              <a:defRPr sz="3600">
                <a:solidFill>
                  <a:schemeClr val="tx1"/>
                </a:solidFill>
                <a:latin typeface="Arial" charset="0"/>
              </a:defRPr>
            </a:lvl2pPr>
            <a:lvl3pPr algn="l" rtl="0" eaLnBrk="1" fontAlgn="base" hangingPunct="1">
              <a:spcBef>
                <a:spcPct val="0"/>
              </a:spcBef>
              <a:spcAft>
                <a:spcPct val="0"/>
              </a:spcAft>
              <a:defRPr sz="3600">
                <a:solidFill>
                  <a:schemeClr val="tx1"/>
                </a:solidFill>
                <a:latin typeface="Arial" charset="0"/>
              </a:defRPr>
            </a:lvl3pPr>
            <a:lvl4pPr algn="l" rtl="0" eaLnBrk="1" fontAlgn="base" hangingPunct="1">
              <a:spcBef>
                <a:spcPct val="0"/>
              </a:spcBef>
              <a:spcAft>
                <a:spcPct val="0"/>
              </a:spcAft>
              <a:defRPr sz="3600">
                <a:solidFill>
                  <a:schemeClr val="tx1"/>
                </a:solidFill>
                <a:latin typeface="Arial" charset="0"/>
              </a:defRPr>
            </a:lvl4pPr>
            <a:lvl5pPr algn="l" rtl="0" eaLnBrk="1" fontAlgn="base" hangingPunct="1">
              <a:spcBef>
                <a:spcPct val="0"/>
              </a:spcBef>
              <a:spcAft>
                <a:spcPct val="0"/>
              </a:spcAft>
              <a:defRPr sz="3600">
                <a:solidFill>
                  <a:schemeClr val="tx1"/>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pPr defTabSz="914400"/>
            <a:r>
              <a:rPr lang="sr-Latn-RS" sz="2600" b="1" kern="0" dirty="0" smtClean="0"/>
              <a:t>Razvoj inovativnih poslovnih modela – proizvodnja i korišćenje biogasa</a:t>
            </a:r>
            <a:endParaRPr lang="sr-Latn-RS" sz="2600" b="1" kern="0" dirty="0"/>
          </a:p>
        </p:txBody>
      </p:sp>
      <p:sp>
        <p:nvSpPr>
          <p:cNvPr id="6" name="Content Placeholder 5"/>
          <p:cNvSpPr txBox="1">
            <a:spLocks/>
          </p:cNvSpPr>
          <p:nvPr/>
        </p:nvSpPr>
        <p:spPr bwMode="auto">
          <a:xfrm>
            <a:off x="684000" y="2448000"/>
            <a:ext cx="7776000" cy="3816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solidFill>
                  <a:srgbClr val="6E6452"/>
                </a:solidFill>
                <a:latin typeface="+mn-lt"/>
                <a:ea typeface="+mn-ea"/>
                <a:cs typeface="+mn-cs"/>
              </a:defRPr>
            </a:lvl1pPr>
            <a:lvl2pPr marL="360000" indent="-360000" algn="l" rtl="0" eaLnBrk="1" fontAlgn="base" hangingPunct="1">
              <a:spcBef>
                <a:spcPts val="400"/>
              </a:spcBef>
              <a:spcAft>
                <a:spcPts val="800"/>
              </a:spcAft>
              <a:buClr>
                <a:srgbClr val="C80F0F"/>
              </a:buClr>
              <a:buFont typeface="Arial" pitchFamily="34" charset="0"/>
              <a:buChar char="•"/>
              <a:tabLst>
                <a:tab pos="2190750" algn="l"/>
              </a:tabLst>
              <a:defRPr sz="1800">
                <a:solidFill>
                  <a:srgbClr val="6E6452"/>
                </a:solidFill>
                <a:latin typeface="+mn-lt"/>
              </a:defRPr>
            </a:lvl2pPr>
            <a:lvl3pPr marL="720000" indent="-360000" algn="l" rtl="0" eaLnBrk="1" fontAlgn="base" hangingPunct="1">
              <a:spcBef>
                <a:spcPts val="400"/>
              </a:spcBef>
              <a:spcAft>
                <a:spcPts val="800"/>
              </a:spcAft>
              <a:buClr>
                <a:srgbClr val="6E6452"/>
              </a:buClr>
              <a:buFont typeface="Arial" pitchFamily="34" charset="0"/>
              <a:buChar char="•"/>
              <a:tabLst>
                <a:tab pos="2190750" algn="l"/>
              </a:tabLst>
              <a:defRPr sz="1800">
                <a:solidFill>
                  <a:srgbClr val="6E6452"/>
                </a:solidFill>
                <a:latin typeface="+mn-lt"/>
              </a:defRPr>
            </a:lvl3pPr>
            <a:lvl4pPr marL="108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4pPr>
            <a:lvl5pPr marL="144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5pPr>
            <a:lvl6pPr marL="180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6pPr>
            <a:lvl7pPr marL="216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7pPr>
            <a:lvl8pPr marL="252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8pPr>
            <a:lvl9pPr marL="288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9pPr>
          </a:lstStyle>
          <a:p>
            <a:endParaRPr lang="sr-Latn-RS" kern="0"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1438" y="4045699"/>
            <a:ext cx="433896" cy="245573"/>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1564" y="3946811"/>
            <a:ext cx="364337" cy="344096"/>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1797" y="3436200"/>
            <a:ext cx="481406" cy="461955"/>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63390" y="3458798"/>
            <a:ext cx="582217" cy="345018"/>
          </a:xfrm>
          <a:prstGeom prst="rect">
            <a:avLst/>
          </a:prstGeom>
        </p:spPr>
      </p:pic>
      <p:cxnSp>
        <p:nvCxnSpPr>
          <p:cNvPr id="12" name="Straight Arrow Connector 11"/>
          <p:cNvCxnSpPr/>
          <p:nvPr/>
        </p:nvCxnSpPr>
        <p:spPr bwMode="auto">
          <a:xfrm>
            <a:off x="2658239" y="3809096"/>
            <a:ext cx="557195" cy="145"/>
          </a:xfrm>
          <a:prstGeom prst="straightConnector1">
            <a:avLst/>
          </a:prstGeom>
          <a:solidFill>
            <a:schemeClr val="accent1"/>
          </a:solidFill>
          <a:ln w="57150" cap="flat" cmpd="sng" algn="ctr">
            <a:solidFill>
              <a:srgbClr val="760000"/>
            </a:solidFill>
            <a:prstDash val="solid"/>
            <a:round/>
            <a:headEnd type="none" w="med" len="med"/>
            <a:tailEnd type="triangle"/>
          </a:ln>
          <a:effectLst/>
        </p:spPr>
      </p:cxnSp>
      <p:pic>
        <p:nvPicPr>
          <p:cNvPr id="13" name="Picture 12"/>
          <p:cNvPicPr>
            <a:picLocks noChangeAspect="1"/>
          </p:cNvPicPr>
          <p:nvPr/>
        </p:nvPicPr>
        <p:blipFill rotWithShape="1">
          <a:blip r:embed="rId6" cstate="print">
            <a:extLst>
              <a:ext uri="{28A0092B-C50C-407E-A947-70E740481C1C}">
                <a14:useLocalDpi xmlns:a14="http://schemas.microsoft.com/office/drawing/2010/main" val="0"/>
              </a:ext>
            </a:extLst>
          </a:blip>
          <a:srcRect r="55527"/>
          <a:stretch/>
        </p:blipFill>
        <p:spPr>
          <a:xfrm>
            <a:off x="6395445" y="2583404"/>
            <a:ext cx="684158" cy="821578"/>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31018" y="3385599"/>
            <a:ext cx="873937" cy="726980"/>
          </a:xfrm>
          <a:prstGeom prst="rect">
            <a:avLst/>
          </a:prstGeom>
        </p:spPr>
      </p:pic>
      <p:sp>
        <p:nvSpPr>
          <p:cNvPr id="15" name="TextBox 14"/>
          <p:cNvSpPr txBox="1"/>
          <p:nvPr/>
        </p:nvSpPr>
        <p:spPr>
          <a:xfrm>
            <a:off x="3154618" y="4121333"/>
            <a:ext cx="1354763" cy="283501"/>
          </a:xfrm>
          <a:prstGeom prst="rect">
            <a:avLst/>
          </a:prstGeom>
          <a:noFill/>
        </p:spPr>
        <p:txBody>
          <a:bodyPr wrap="square" rtlCol="0">
            <a:spAutoFit/>
          </a:bodyPr>
          <a:lstStyle/>
          <a:p>
            <a:pPr algn="ctr" defTabSz="914400" eaLnBrk="0" fontAlgn="base" hangingPunct="0">
              <a:spcBef>
                <a:spcPct val="0"/>
              </a:spcBef>
              <a:spcAft>
                <a:spcPct val="0"/>
              </a:spcAft>
            </a:pPr>
            <a:r>
              <a:rPr lang="de-DE" sz="1200" b="1" dirty="0" smtClean="0">
                <a:solidFill>
                  <a:srgbClr val="000000"/>
                </a:solidFill>
              </a:rPr>
              <a:t>Digestor</a:t>
            </a:r>
            <a:endParaRPr lang="sr-Latn-RS" sz="1200" b="1" dirty="0">
              <a:solidFill>
                <a:srgbClr val="000000"/>
              </a:solidFill>
            </a:endParaRPr>
          </a:p>
        </p:txBody>
      </p:sp>
      <p:cxnSp>
        <p:nvCxnSpPr>
          <p:cNvPr id="16" name="Straight Arrow Connector 15"/>
          <p:cNvCxnSpPr/>
          <p:nvPr/>
        </p:nvCxnSpPr>
        <p:spPr bwMode="auto">
          <a:xfrm>
            <a:off x="4305146" y="3803816"/>
            <a:ext cx="646493" cy="98"/>
          </a:xfrm>
          <a:prstGeom prst="straightConnector1">
            <a:avLst/>
          </a:prstGeom>
          <a:solidFill>
            <a:schemeClr val="accent1"/>
          </a:solidFill>
          <a:ln w="57150" cap="flat" cmpd="sng" algn="ctr">
            <a:solidFill>
              <a:srgbClr val="92D050"/>
            </a:solidFill>
            <a:prstDash val="solid"/>
            <a:round/>
            <a:headEnd type="none" w="med" len="med"/>
            <a:tailEnd type="triangle"/>
          </a:ln>
          <a:effectLst/>
        </p:spPr>
      </p:cxnSp>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61256" y="3594253"/>
            <a:ext cx="825551" cy="643801"/>
          </a:xfrm>
          <a:prstGeom prst="rect">
            <a:avLst/>
          </a:prstGeom>
        </p:spPr>
      </p:pic>
      <p:sp>
        <p:nvSpPr>
          <p:cNvPr id="18" name="TextBox 17"/>
          <p:cNvSpPr txBox="1"/>
          <p:nvPr/>
        </p:nvSpPr>
        <p:spPr>
          <a:xfrm>
            <a:off x="4293613" y="3888025"/>
            <a:ext cx="873304" cy="232756"/>
          </a:xfrm>
          <a:prstGeom prst="rect">
            <a:avLst/>
          </a:prstGeom>
          <a:noFill/>
        </p:spPr>
        <p:txBody>
          <a:bodyPr wrap="square" rtlCol="0">
            <a:spAutoFit/>
          </a:bodyPr>
          <a:lstStyle/>
          <a:p>
            <a:pPr defTabSz="914400" eaLnBrk="0" fontAlgn="base" hangingPunct="0">
              <a:spcBef>
                <a:spcPct val="0"/>
              </a:spcBef>
              <a:spcAft>
                <a:spcPct val="0"/>
              </a:spcAft>
            </a:pPr>
            <a:r>
              <a:rPr lang="sr-Latn-RS" sz="1200" b="1" dirty="0" smtClean="0">
                <a:solidFill>
                  <a:srgbClr val="000000"/>
                </a:solidFill>
              </a:rPr>
              <a:t>Biogas</a:t>
            </a:r>
            <a:endParaRPr lang="sr-Latn-RS" sz="1200" b="1" dirty="0">
              <a:solidFill>
                <a:srgbClr val="000000"/>
              </a:solidFill>
            </a:endParaRPr>
          </a:p>
        </p:txBody>
      </p:sp>
      <p:cxnSp>
        <p:nvCxnSpPr>
          <p:cNvPr id="19" name="Straight Connector 18"/>
          <p:cNvCxnSpPr/>
          <p:nvPr/>
        </p:nvCxnSpPr>
        <p:spPr bwMode="auto">
          <a:xfrm flipH="1">
            <a:off x="5683743" y="3436200"/>
            <a:ext cx="532746" cy="210945"/>
          </a:xfrm>
          <a:prstGeom prst="line">
            <a:avLst/>
          </a:prstGeom>
          <a:solidFill>
            <a:schemeClr val="accent1"/>
          </a:solidFill>
          <a:ln w="57150" cap="flat" cmpd="sng" algn="ctr">
            <a:solidFill>
              <a:srgbClr val="006600"/>
            </a:solidFill>
            <a:prstDash val="solid"/>
            <a:round/>
            <a:headEnd type="triangle" w="med" len="med"/>
            <a:tailEnd type="none" w="med" len="med"/>
          </a:ln>
          <a:effectLst/>
        </p:spPr>
      </p:cxnSp>
      <p:cxnSp>
        <p:nvCxnSpPr>
          <p:cNvPr id="20" name="Straight Connector 19"/>
          <p:cNvCxnSpPr/>
          <p:nvPr/>
        </p:nvCxnSpPr>
        <p:spPr bwMode="auto">
          <a:xfrm>
            <a:off x="5981937" y="4290907"/>
            <a:ext cx="469104" cy="0"/>
          </a:xfrm>
          <a:prstGeom prst="line">
            <a:avLst/>
          </a:prstGeom>
          <a:solidFill>
            <a:schemeClr val="accent1"/>
          </a:solidFill>
          <a:ln w="57150" cap="flat" cmpd="sng" algn="ctr">
            <a:solidFill>
              <a:srgbClr val="FF0000"/>
            </a:solidFill>
            <a:prstDash val="solid"/>
            <a:round/>
            <a:headEnd type="none" w="med" len="med"/>
            <a:tailEnd type="triangle" w="med" len="med"/>
          </a:ln>
          <a:effectLst/>
        </p:spPr>
      </p:cxnSp>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32129" y="3751854"/>
            <a:ext cx="637803" cy="570665"/>
          </a:xfrm>
          <a:prstGeom prst="rect">
            <a:avLst/>
          </a:prstGeom>
        </p:spPr>
      </p:pic>
      <p:pic>
        <p:nvPicPr>
          <p:cNvPr id="22" name="Picture 21"/>
          <p:cNvPicPr>
            <a:picLocks noChangeAspect="1"/>
          </p:cNvPicPr>
          <p:nvPr/>
        </p:nvPicPr>
        <p:blipFill rotWithShape="1">
          <a:blip r:embed="rId10" cstate="print">
            <a:extLst>
              <a:ext uri="{28A0092B-C50C-407E-A947-70E740481C1C}">
                <a14:useLocalDpi xmlns:a14="http://schemas.microsoft.com/office/drawing/2010/main" val="0"/>
              </a:ext>
            </a:extLst>
          </a:blip>
          <a:srcRect l="59082" t="20278" r="19903" b="66944"/>
          <a:stretch/>
        </p:blipFill>
        <p:spPr>
          <a:xfrm>
            <a:off x="6559807" y="4380869"/>
            <a:ext cx="844096" cy="390235"/>
          </a:xfrm>
          <a:prstGeom prst="rect">
            <a:avLst/>
          </a:prstGeom>
        </p:spPr>
      </p:pic>
      <p:pic>
        <p:nvPicPr>
          <p:cNvPr id="23" name="Picture 2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877164" y="4626245"/>
            <a:ext cx="797876" cy="512820"/>
          </a:xfrm>
          <a:prstGeom prst="rect">
            <a:avLst/>
          </a:prstGeom>
        </p:spPr>
      </p:pic>
      <p:cxnSp>
        <p:nvCxnSpPr>
          <p:cNvPr id="24" name="Straight Arrow Connector 23"/>
          <p:cNvCxnSpPr/>
          <p:nvPr/>
        </p:nvCxnSpPr>
        <p:spPr bwMode="auto">
          <a:xfrm>
            <a:off x="3838967" y="4380869"/>
            <a:ext cx="0" cy="337987"/>
          </a:xfrm>
          <a:prstGeom prst="straightConnector1">
            <a:avLst/>
          </a:prstGeom>
          <a:solidFill>
            <a:schemeClr val="accent1"/>
          </a:solidFill>
          <a:ln w="57150" cap="flat" cmpd="sng" algn="ctr">
            <a:solidFill>
              <a:schemeClr val="accent4">
                <a:lumMod val="75000"/>
              </a:schemeClr>
            </a:solidFill>
            <a:prstDash val="solid"/>
            <a:round/>
            <a:headEnd type="none" w="med" len="med"/>
            <a:tailEnd type="triangle"/>
          </a:ln>
          <a:effectLst/>
        </p:spPr>
      </p:cxnSp>
      <p:sp>
        <p:nvSpPr>
          <p:cNvPr id="25" name="TextBox 24"/>
          <p:cNvSpPr txBox="1"/>
          <p:nvPr/>
        </p:nvSpPr>
        <p:spPr>
          <a:xfrm>
            <a:off x="2773091" y="4694891"/>
            <a:ext cx="1354763" cy="283501"/>
          </a:xfrm>
          <a:prstGeom prst="rect">
            <a:avLst/>
          </a:prstGeom>
          <a:noFill/>
        </p:spPr>
        <p:txBody>
          <a:bodyPr wrap="square" rtlCol="0">
            <a:spAutoFit/>
          </a:bodyPr>
          <a:lstStyle/>
          <a:p>
            <a:pPr algn="ctr" defTabSz="914400" eaLnBrk="0" fontAlgn="base" hangingPunct="0">
              <a:spcBef>
                <a:spcPct val="0"/>
              </a:spcBef>
              <a:spcAft>
                <a:spcPct val="0"/>
              </a:spcAft>
            </a:pPr>
            <a:r>
              <a:rPr lang="de-DE" sz="1200" b="1" dirty="0" smtClean="0">
                <a:solidFill>
                  <a:srgbClr val="000000"/>
                </a:solidFill>
              </a:rPr>
              <a:t>Dig</a:t>
            </a:r>
            <a:r>
              <a:rPr lang="sr-Latn-RS" sz="1200" b="1" dirty="0" smtClean="0">
                <a:solidFill>
                  <a:srgbClr val="000000"/>
                </a:solidFill>
              </a:rPr>
              <a:t>estat</a:t>
            </a:r>
            <a:endParaRPr lang="sr-Latn-RS" sz="1200" b="1" dirty="0">
              <a:solidFill>
                <a:srgbClr val="000000"/>
              </a:solidFill>
            </a:endParaRPr>
          </a:p>
        </p:txBody>
      </p:sp>
      <p:sp>
        <p:nvSpPr>
          <p:cNvPr id="26" name="TextBox 25"/>
          <p:cNvSpPr txBox="1"/>
          <p:nvPr/>
        </p:nvSpPr>
        <p:spPr>
          <a:xfrm>
            <a:off x="5380346" y="4790655"/>
            <a:ext cx="1354763" cy="461665"/>
          </a:xfrm>
          <a:prstGeom prst="rect">
            <a:avLst/>
          </a:prstGeom>
          <a:noFill/>
        </p:spPr>
        <p:txBody>
          <a:bodyPr wrap="square" rtlCol="0">
            <a:spAutoFit/>
          </a:bodyPr>
          <a:lstStyle/>
          <a:p>
            <a:pPr algn="ctr" defTabSz="914400" eaLnBrk="0" fontAlgn="base" hangingPunct="0">
              <a:spcBef>
                <a:spcPct val="0"/>
              </a:spcBef>
              <a:spcAft>
                <a:spcPct val="0"/>
              </a:spcAft>
            </a:pPr>
            <a:r>
              <a:rPr lang="sr-Latn-RS" sz="1200" b="1" dirty="0" smtClean="0">
                <a:solidFill>
                  <a:srgbClr val="000000"/>
                </a:solidFill>
              </a:rPr>
              <a:t>Toplotna energija</a:t>
            </a:r>
            <a:endParaRPr lang="sr-Latn-RS" sz="1200" b="1" dirty="0">
              <a:solidFill>
                <a:srgbClr val="000000"/>
              </a:solidFill>
            </a:endParaRPr>
          </a:p>
        </p:txBody>
      </p:sp>
      <p:sp>
        <p:nvSpPr>
          <p:cNvPr id="27" name="TextBox 26"/>
          <p:cNvSpPr txBox="1"/>
          <p:nvPr/>
        </p:nvSpPr>
        <p:spPr>
          <a:xfrm>
            <a:off x="5185468" y="2911279"/>
            <a:ext cx="1354763" cy="461665"/>
          </a:xfrm>
          <a:prstGeom prst="rect">
            <a:avLst/>
          </a:prstGeom>
          <a:noFill/>
        </p:spPr>
        <p:txBody>
          <a:bodyPr wrap="square" rtlCol="0">
            <a:spAutoFit/>
          </a:bodyPr>
          <a:lstStyle/>
          <a:p>
            <a:pPr algn="ctr" defTabSz="914400" eaLnBrk="0" fontAlgn="base" hangingPunct="0">
              <a:spcBef>
                <a:spcPct val="0"/>
              </a:spcBef>
              <a:spcAft>
                <a:spcPct val="0"/>
              </a:spcAft>
            </a:pPr>
            <a:r>
              <a:rPr lang="sr-Latn-RS" sz="1200" b="1" dirty="0" smtClean="0">
                <a:solidFill>
                  <a:srgbClr val="000000"/>
                </a:solidFill>
              </a:rPr>
              <a:t>Električna energija</a:t>
            </a:r>
            <a:endParaRPr lang="sr-Latn-RS" sz="1200" b="1" dirty="0">
              <a:solidFill>
                <a:srgbClr val="000000"/>
              </a:solidFill>
            </a:endParaRPr>
          </a:p>
        </p:txBody>
      </p:sp>
      <p:sp>
        <p:nvSpPr>
          <p:cNvPr id="28" name="Rectangle 27"/>
          <p:cNvSpPr/>
          <p:nvPr/>
        </p:nvSpPr>
        <p:spPr bwMode="auto">
          <a:xfrm>
            <a:off x="1285495" y="3371344"/>
            <a:ext cx="1363403" cy="1164445"/>
          </a:xfrm>
          <a:prstGeom prst="rect">
            <a:avLst/>
          </a:prstGeom>
          <a:noFill/>
          <a:ln w="28575" cap="flat" cmpd="sng" algn="ctr">
            <a:solidFill>
              <a:srgbClr val="C0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sr-Latn-RS" sz="2200" b="1" smtClean="0">
              <a:solidFill>
                <a:srgbClr val="999999"/>
              </a:solidFill>
            </a:endParaRPr>
          </a:p>
        </p:txBody>
      </p:sp>
      <p:sp>
        <p:nvSpPr>
          <p:cNvPr id="29" name="Rectangle 28"/>
          <p:cNvSpPr/>
          <p:nvPr/>
        </p:nvSpPr>
        <p:spPr bwMode="auto">
          <a:xfrm>
            <a:off x="880355" y="2723581"/>
            <a:ext cx="483036" cy="414398"/>
          </a:xfrm>
          <a:prstGeom prst="rect">
            <a:avLst/>
          </a:prstGeom>
          <a:noFill/>
          <a:ln w="28575" cap="flat" cmpd="sng" algn="ctr">
            <a:solidFill>
              <a:srgbClr val="C0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sr-Latn-RS" sz="2200" b="1" smtClean="0">
              <a:solidFill>
                <a:srgbClr val="999999"/>
              </a:solidFill>
            </a:endParaRPr>
          </a:p>
        </p:txBody>
      </p:sp>
      <p:sp>
        <p:nvSpPr>
          <p:cNvPr id="30" name="Rectangle 29"/>
          <p:cNvSpPr/>
          <p:nvPr/>
        </p:nvSpPr>
        <p:spPr bwMode="auto">
          <a:xfrm>
            <a:off x="1697542" y="2628806"/>
            <a:ext cx="483036" cy="414398"/>
          </a:xfrm>
          <a:prstGeom prst="rect">
            <a:avLst/>
          </a:prstGeom>
          <a:noFill/>
          <a:ln w="28575" cap="flat" cmpd="sng" algn="ctr">
            <a:solidFill>
              <a:srgbClr val="C0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sr-Latn-RS" sz="2200" b="1" smtClean="0">
              <a:solidFill>
                <a:srgbClr val="999999"/>
              </a:solidFill>
            </a:endParaRPr>
          </a:p>
        </p:txBody>
      </p:sp>
      <p:sp>
        <p:nvSpPr>
          <p:cNvPr id="31" name="Rectangle 30"/>
          <p:cNvSpPr/>
          <p:nvPr/>
        </p:nvSpPr>
        <p:spPr bwMode="auto">
          <a:xfrm>
            <a:off x="556271" y="3549242"/>
            <a:ext cx="483036" cy="414398"/>
          </a:xfrm>
          <a:prstGeom prst="rect">
            <a:avLst/>
          </a:prstGeom>
          <a:noFill/>
          <a:ln w="28575" cap="flat" cmpd="sng" algn="ctr">
            <a:solidFill>
              <a:srgbClr val="C0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sr-Latn-RS" sz="2200" b="1" smtClean="0">
              <a:solidFill>
                <a:srgbClr val="999999"/>
              </a:solidFill>
            </a:endParaRPr>
          </a:p>
        </p:txBody>
      </p:sp>
      <p:sp>
        <p:nvSpPr>
          <p:cNvPr id="32" name="Rectangle 31"/>
          <p:cNvSpPr/>
          <p:nvPr/>
        </p:nvSpPr>
        <p:spPr bwMode="auto">
          <a:xfrm>
            <a:off x="581931" y="4253875"/>
            <a:ext cx="483036" cy="414398"/>
          </a:xfrm>
          <a:prstGeom prst="rect">
            <a:avLst/>
          </a:prstGeom>
          <a:noFill/>
          <a:ln w="28575" cap="flat" cmpd="sng" algn="ctr">
            <a:solidFill>
              <a:srgbClr val="C0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sr-Latn-RS" sz="2200" b="1" smtClean="0">
              <a:solidFill>
                <a:srgbClr val="999999"/>
              </a:solidFill>
            </a:endParaRPr>
          </a:p>
        </p:txBody>
      </p:sp>
      <p:sp>
        <p:nvSpPr>
          <p:cNvPr id="33" name="Rectangle 32"/>
          <p:cNvSpPr/>
          <p:nvPr/>
        </p:nvSpPr>
        <p:spPr bwMode="auto">
          <a:xfrm>
            <a:off x="1085337" y="4842510"/>
            <a:ext cx="483036" cy="414398"/>
          </a:xfrm>
          <a:prstGeom prst="rect">
            <a:avLst/>
          </a:prstGeom>
          <a:noFill/>
          <a:ln w="28575" cap="flat" cmpd="sng" algn="ctr">
            <a:solidFill>
              <a:srgbClr val="C0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sr-Latn-RS" sz="2200" b="1" smtClean="0">
              <a:solidFill>
                <a:srgbClr val="999999"/>
              </a:solidFill>
            </a:endParaRPr>
          </a:p>
        </p:txBody>
      </p:sp>
      <p:sp>
        <p:nvSpPr>
          <p:cNvPr id="34" name="Rectangle 33"/>
          <p:cNvSpPr/>
          <p:nvPr/>
        </p:nvSpPr>
        <p:spPr bwMode="auto">
          <a:xfrm>
            <a:off x="1944141" y="4822316"/>
            <a:ext cx="483036" cy="414398"/>
          </a:xfrm>
          <a:prstGeom prst="rect">
            <a:avLst/>
          </a:prstGeom>
          <a:noFill/>
          <a:ln w="28575" cap="flat" cmpd="sng" algn="ctr">
            <a:solidFill>
              <a:srgbClr val="C0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sr-Latn-RS" sz="2200" b="1" smtClean="0">
              <a:solidFill>
                <a:srgbClr val="999999"/>
              </a:solidFill>
            </a:endParaRPr>
          </a:p>
        </p:txBody>
      </p:sp>
      <p:pic>
        <p:nvPicPr>
          <p:cNvPr id="35" name="Picture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52727" y="3493203"/>
            <a:ext cx="637803" cy="570665"/>
          </a:xfrm>
          <a:prstGeom prst="rect">
            <a:avLst/>
          </a:prstGeom>
        </p:spPr>
      </p:pic>
      <p:pic>
        <p:nvPicPr>
          <p:cNvPr id="36" name="Picture 3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52758" y="3263909"/>
            <a:ext cx="637803" cy="570665"/>
          </a:xfrm>
          <a:prstGeom prst="rect">
            <a:avLst/>
          </a:prstGeom>
        </p:spPr>
      </p:pic>
      <p:pic>
        <p:nvPicPr>
          <p:cNvPr id="37" name="Picture 3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98005" y="4076063"/>
            <a:ext cx="637803" cy="570665"/>
          </a:xfrm>
          <a:prstGeom prst="rect">
            <a:avLst/>
          </a:prstGeom>
        </p:spPr>
      </p:pic>
      <p:pic>
        <p:nvPicPr>
          <p:cNvPr id="38" name="Picture 3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89471" y="3865187"/>
            <a:ext cx="637803" cy="570665"/>
          </a:xfrm>
          <a:prstGeom prst="rect">
            <a:avLst/>
          </a:prstGeom>
        </p:spPr>
      </p:pic>
      <p:pic>
        <p:nvPicPr>
          <p:cNvPr id="39" name="Picture 38"/>
          <p:cNvPicPr>
            <a:picLocks noChangeAspect="1"/>
          </p:cNvPicPr>
          <p:nvPr/>
        </p:nvPicPr>
        <p:blipFill rotWithShape="1">
          <a:blip r:embed="rId10" cstate="print">
            <a:extLst>
              <a:ext uri="{28A0092B-C50C-407E-A947-70E740481C1C}">
                <a14:useLocalDpi xmlns:a14="http://schemas.microsoft.com/office/drawing/2010/main" val="0"/>
              </a:ext>
            </a:extLst>
          </a:blip>
          <a:srcRect l="59082" t="20278" r="19903" b="66944"/>
          <a:stretch/>
        </p:blipFill>
        <p:spPr>
          <a:xfrm>
            <a:off x="6786144" y="4877050"/>
            <a:ext cx="844096" cy="390235"/>
          </a:xfrm>
          <a:prstGeom prst="rect">
            <a:avLst/>
          </a:prstGeom>
        </p:spPr>
      </p:pic>
      <p:pic>
        <p:nvPicPr>
          <p:cNvPr id="40" name="Picture 39"/>
          <p:cNvPicPr>
            <a:picLocks noChangeAspect="1"/>
          </p:cNvPicPr>
          <p:nvPr/>
        </p:nvPicPr>
        <p:blipFill rotWithShape="1">
          <a:blip r:embed="rId10" cstate="print">
            <a:extLst>
              <a:ext uri="{28A0092B-C50C-407E-A947-70E740481C1C}">
                <a14:useLocalDpi xmlns:a14="http://schemas.microsoft.com/office/drawing/2010/main" val="0"/>
              </a:ext>
            </a:extLst>
          </a:blip>
          <a:srcRect l="59082" t="20278" r="19903" b="66944"/>
          <a:stretch/>
        </p:blipFill>
        <p:spPr>
          <a:xfrm>
            <a:off x="7316526" y="5267285"/>
            <a:ext cx="844096" cy="390235"/>
          </a:xfrm>
          <a:prstGeom prst="rect">
            <a:avLst/>
          </a:prstGeom>
        </p:spPr>
      </p:pic>
      <p:pic>
        <p:nvPicPr>
          <p:cNvPr id="41" name="Grafik 8"/>
          <p:cNvPicPr>
            <a:picLocks noChangeAspect="1"/>
          </p:cNvPicPr>
          <p:nvPr/>
        </p:nvPicPr>
        <p:blipFill rotWithShape="1">
          <a:blip r:embed="rId12" cstate="print">
            <a:extLst>
              <a:ext uri="{28A0092B-C50C-407E-A947-70E740481C1C}">
                <a14:useLocalDpi xmlns:a14="http://schemas.microsoft.com/office/drawing/2010/main" val="0"/>
              </a:ext>
            </a:extLst>
          </a:blip>
          <a:srcRect t="11139" b="14732"/>
          <a:stretch/>
        </p:blipFill>
        <p:spPr>
          <a:xfrm>
            <a:off x="0" y="11430"/>
            <a:ext cx="2373441" cy="1280160"/>
          </a:xfrm>
          <a:prstGeom prst="rect">
            <a:avLst/>
          </a:prstGeom>
        </p:spPr>
      </p:pic>
      <p:sp>
        <p:nvSpPr>
          <p:cNvPr id="43" name="Footer Placeholder 2"/>
          <p:cNvSpPr>
            <a:spLocks noGrp="1"/>
          </p:cNvSpPr>
          <p:nvPr>
            <p:ph type="ftr" sz="quarter" idx="10"/>
          </p:nvPr>
        </p:nvSpPr>
        <p:spPr>
          <a:xfrm>
            <a:off x="1910281" y="6581001"/>
            <a:ext cx="5748951" cy="246221"/>
          </a:xfrm>
        </p:spPr>
        <p:txBody>
          <a:bodyPr/>
          <a:lstStyle/>
          <a:p>
            <a:r>
              <a:rPr lang="de-DE" dirty="0" smtClean="0"/>
              <a:t>Projec</a:t>
            </a:r>
            <a:r>
              <a:rPr lang="sr-Latn-RS" dirty="0" smtClean="0"/>
              <a:t>t</a:t>
            </a:r>
            <a:r>
              <a:rPr lang="de-DE" dirty="0" smtClean="0"/>
              <a:t> development – Milica Vukadinovi</a:t>
            </a:r>
            <a:r>
              <a:rPr lang="sr-Latn-RS" dirty="0" smtClean="0"/>
              <a:t>ć</a:t>
            </a:r>
            <a:r>
              <a:rPr lang="de-DE" dirty="0" smtClean="0"/>
              <a:t>, Ivana Radulovi</a:t>
            </a:r>
            <a:r>
              <a:rPr lang="sr-Latn-RS" dirty="0" smtClean="0"/>
              <a:t>ć</a:t>
            </a:r>
            <a:r>
              <a:rPr lang="de-DE" dirty="0" smtClean="0"/>
              <a:t>, Marijana Nikoli</a:t>
            </a:r>
            <a:r>
              <a:rPr lang="sr-Latn-RS" dirty="0" smtClean="0"/>
              <a:t>ć</a:t>
            </a:r>
            <a:endParaRPr lang="de-DE" dirty="0"/>
          </a:p>
        </p:txBody>
      </p:sp>
      <p:sp>
        <p:nvSpPr>
          <p:cNvPr id="44" name="Date Placeholder 1"/>
          <p:cNvSpPr>
            <a:spLocks noGrp="1"/>
          </p:cNvSpPr>
          <p:nvPr>
            <p:ph type="dt" sz="half" idx="4294967295"/>
          </p:nvPr>
        </p:nvSpPr>
        <p:spPr>
          <a:xfrm>
            <a:off x="588740" y="6590396"/>
            <a:ext cx="1295400" cy="246063"/>
          </a:xfrm>
          <a:prstGeom prst="rect">
            <a:avLst/>
          </a:prstGeom>
        </p:spPr>
        <p:txBody>
          <a:bodyPr/>
          <a:lstStyle/>
          <a:p>
            <a:pPr>
              <a:defRPr/>
            </a:pPr>
            <a:r>
              <a:rPr lang="sr-Latn-RS" b="1" dirty="0" smtClean="0"/>
              <a:t>16.11.2017</a:t>
            </a:r>
            <a:endParaRPr lang="de-DE" b="1" dirty="0"/>
          </a:p>
        </p:txBody>
      </p:sp>
    </p:spTree>
    <p:extLst>
      <p:ext uri="{BB962C8B-B14F-4D97-AF65-F5344CB8AC3E}">
        <p14:creationId xmlns:p14="http://schemas.microsoft.com/office/powerpoint/2010/main" val="29866126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5"/>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6"/>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8"/>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37"/>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39"/>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5" grpId="0"/>
      <p:bldP spid="18" grpId="0"/>
      <p:bldP spid="25" grpId="0"/>
      <p:bldP spid="26" grpId="0"/>
      <p:bldP spid="27" grpId="0"/>
      <p:bldP spid="28" grpId="0" animBg="1"/>
      <p:bldP spid="29" grpId="0" animBg="1"/>
      <p:bldP spid="30" grpId="0" animBg="1"/>
      <p:bldP spid="31" grpId="0" animBg="1"/>
      <p:bldP spid="32" grpId="0" animBg="1"/>
      <p:bldP spid="33" grpId="0" animBg="1"/>
      <p:bldP spid="3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a:xfrm>
            <a:off x="685800" y="2082498"/>
            <a:ext cx="7772400" cy="889233"/>
          </a:xfrm>
        </p:spPr>
        <p:txBody>
          <a:bodyPr anchor="t" anchorCtr="0">
            <a:noAutofit/>
          </a:bodyPr>
          <a:lstStyle/>
          <a:p>
            <a:pPr algn="l"/>
            <a:r>
              <a:rPr lang="hu-HU" sz="4000" b="1" dirty="0">
                <a:solidFill>
                  <a:schemeClr val="accent5">
                    <a:lumMod val="75000"/>
                  </a:schemeClr>
                </a:solidFill>
              </a:rPr>
              <a:t>Hungary</a:t>
            </a:r>
            <a:br>
              <a:rPr lang="hu-HU" sz="4000" b="1" dirty="0">
                <a:solidFill>
                  <a:schemeClr val="accent5">
                    <a:lumMod val="75000"/>
                  </a:schemeClr>
                </a:solidFill>
              </a:rPr>
            </a:br>
            <a:endParaRPr lang="hu-HU" sz="4000" b="1" dirty="0">
              <a:solidFill>
                <a:schemeClr val="accent5">
                  <a:lumMod val="75000"/>
                </a:schemeClr>
              </a:solidFill>
            </a:endParaRPr>
          </a:p>
        </p:txBody>
      </p:sp>
      <p:pic>
        <p:nvPicPr>
          <p:cNvPr id="4" name="Kép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2" y="347723"/>
            <a:ext cx="2038525" cy="774640"/>
          </a:xfrm>
          <a:prstGeom prst="rect">
            <a:avLst/>
          </a:prstGeom>
          <a:ln>
            <a:noFill/>
          </a:ln>
          <a:effectLst>
            <a:outerShdw blurRad="292100" dist="139700" dir="2700000" algn="tl" rotWithShape="0">
              <a:srgbClr val="333333">
                <a:alpha val="65000"/>
              </a:srgbClr>
            </a:outerShdw>
          </a:effectLst>
        </p:spPr>
      </p:pic>
      <p:pic>
        <p:nvPicPr>
          <p:cNvPr id="5" name="Kép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9657" y="347729"/>
            <a:ext cx="2210361" cy="867943"/>
          </a:xfrm>
          <a:prstGeom prst="rect">
            <a:avLst/>
          </a:prstGeom>
          <a:ln>
            <a:noFill/>
          </a:ln>
          <a:effectLst>
            <a:outerShdw blurRad="292100" dist="139700" dir="2700000" algn="tl" rotWithShape="0">
              <a:srgbClr val="333333">
                <a:alpha val="65000"/>
              </a:srgbClr>
            </a:outerShdw>
          </a:effectLst>
        </p:spPr>
      </p:pic>
      <p:sp>
        <p:nvSpPr>
          <p:cNvPr id="6" name="Szövegdoboz 5"/>
          <p:cNvSpPr txBox="1"/>
          <p:nvPr/>
        </p:nvSpPr>
        <p:spPr>
          <a:xfrm>
            <a:off x="75501" y="6526635"/>
            <a:ext cx="5637402" cy="261590"/>
          </a:xfrm>
          <a:prstGeom prst="rect">
            <a:avLst/>
          </a:prstGeom>
          <a:noFill/>
        </p:spPr>
        <p:txBody>
          <a:bodyPr wrap="square" lIns="91422" tIns="45710" rIns="91422" bIns="45710" rtlCol="0">
            <a:spAutoFit/>
          </a:bodyPr>
          <a:lstStyle/>
          <a:p>
            <a:r>
              <a:rPr lang="hu-HU" sz="1100" i="1" dirty="0">
                <a:solidFill>
                  <a:schemeClr val="accent5">
                    <a:lumMod val="75000"/>
                  </a:schemeClr>
                </a:solidFill>
              </a:rPr>
              <a:t>BIOMASS – POTENTIAL FOR GROWTH, </a:t>
            </a:r>
            <a:r>
              <a:rPr lang="hu-HU" sz="1100" i="1" dirty="0" err="1">
                <a:solidFill>
                  <a:schemeClr val="accent5">
                    <a:lumMod val="75000"/>
                  </a:schemeClr>
                </a:solidFill>
              </a:rPr>
              <a:t>Novi</a:t>
            </a:r>
            <a:r>
              <a:rPr lang="hu-HU" sz="1100" i="1" dirty="0">
                <a:solidFill>
                  <a:schemeClr val="accent5">
                    <a:lumMod val="75000"/>
                  </a:schemeClr>
                </a:solidFill>
              </a:rPr>
              <a:t> </a:t>
            </a:r>
            <a:r>
              <a:rPr lang="hu-HU" sz="1100" i="1" dirty="0" err="1">
                <a:solidFill>
                  <a:schemeClr val="accent5">
                    <a:lumMod val="75000"/>
                  </a:schemeClr>
                </a:solidFill>
              </a:rPr>
              <a:t>Sad</a:t>
            </a:r>
            <a:r>
              <a:rPr lang="hu-HU" sz="1100" i="1" dirty="0">
                <a:solidFill>
                  <a:schemeClr val="accent5">
                    <a:lumMod val="75000"/>
                  </a:schemeClr>
                </a:solidFill>
              </a:rPr>
              <a:t> (</a:t>
            </a:r>
            <a:r>
              <a:rPr lang="hu-HU" sz="1100" i="1" dirty="0" err="1">
                <a:solidFill>
                  <a:schemeClr val="accent5">
                    <a:lumMod val="75000"/>
                  </a:schemeClr>
                </a:solidFill>
              </a:rPr>
              <a:t>Serbia</a:t>
            </a:r>
            <a:r>
              <a:rPr lang="hu-HU" sz="1100" i="1" dirty="0">
                <a:solidFill>
                  <a:schemeClr val="accent5">
                    <a:lumMod val="75000"/>
                  </a:schemeClr>
                </a:solidFill>
              </a:rPr>
              <a:t>), Assembly of AP </a:t>
            </a:r>
            <a:r>
              <a:rPr lang="hu-HU" sz="1100" i="1" dirty="0" err="1">
                <a:solidFill>
                  <a:schemeClr val="accent5">
                    <a:lumMod val="75000"/>
                  </a:schemeClr>
                </a:solidFill>
              </a:rPr>
              <a:t>Vojvodina</a:t>
            </a:r>
            <a:r>
              <a:rPr lang="hu-HU" sz="1100" i="1" dirty="0">
                <a:solidFill>
                  <a:schemeClr val="accent5">
                    <a:lumMod val="75000"/>
                  </a:schemeClr>
                </a:solidFill>
              </a:rPr>
              <a:t>, 16.11.2017.</a:t>
            </a:r>
          </a:p>
        </p:txBody>
      </p:sp>
      <p:pic>
        <p:nvPicPr>
          <p:cNvPr id="8" name="Kép 7"/>
          <p:cNvPicPr>
            <a:picLocks noChangeAspect="1"/>
          </p:cNvPicPr>
          <p:nvPr/>
        </p:nvPicPr>
        <p:blipFill rotWithShape="1">
          <a:blip r:embed="rId4" cstate="print">
            <a:extLst>
              <a:ext uri="{28A0092B-C50C-407E-A947-70E740481C1C}">
                <a14:useLocalDpi xmlns:a14="http://schemas.microsoft.com/office/drawing/2010/main" val="0"/>
              </a:ext>
            </a:extLst>
          </a:blip>
          <a:srcRect l="27993"/>
          <a:stretch/>
        </p:blipFill>
        <p:spPr>
          <a:xfrm>
            <a:off x="6354751" y="360239"/>
            <a:ext cx="2789252" cy="762124"/>
          </a:xfrm>
          <a:prstGeom prst="rect">
            <a:avLst/>
          </a:prstGeom>
        </p:spPr>
      </p:pic>
      <p:sp>
        <p:nvSpPr>
          <p:cNvPr id="3" name="Szövegdoboz 2"/>
          <p:cNvSpPr txBox="1"/>
          <p:nvPr/>
        </p:nvSpPr>
        <p:spPr>
          <a:xfrm>
            <a:off x="793911" y="2896228"/>
            <a:ext cx="7761846" cy="2777098"/>
          </a:xfrm>
          <a:prstGeom prst="rect">
            <a:avLst/>
          </a:prstGeom>
          <a:noFill/>
        </p:spPr>
        <p:txBody>
          <a:bodyPr wrap="square" lIns="91422" tIns="45710" rIns="91422" bIns="45710" rtlCol="0">
            <a:spAutoFit/>
          </a:bodyPr>
          <a:lstStyle/>
          <a:p>
            <a:pPr marL="571390" indent="-571390">
              <a:buFont typeface="Courier New" panose="02070309020205020404" pitchFamily="49" charset="0"/>
              <a:buChar char="o"/>
            </a:pPr>
            <a:r>
              <a:rPr lang="hu-HU" sz="2800" dirty="0">
                <a:solidFill>
                  <a:schemeClr val="accent5">
                    <a:lumMod val="75000"/>
                  </a:schemeClr>
                </a:solidFill>
              </a:rPr>
              <a:t>310 </a:t>
            </a:r>
            <a:r>
              <a:rPr lang="hu-HU" sz="2800" dirty="0" err="1">
                <a:solidFill>
                  <a:schemeClr val="accent5">
                    <a:lumMod val="75000"/>
                  </a:schemeClr>
                </a:solidFill>
              </a:rPr>
              <a:t>registered</a:t>
            </a:r>
            <a:r>
              <a:rPr lang="hu-HU" sz="2800" dirty="0">
                <a:solidFill>
                  <a:schemeClr val="accent5">
                    <a:lumMod val="75000"/>
                  </a:schemeClr>
                </a:solidFill>
              </a:rPr>
              <a:t> </a:t>
            </a:r>
            <a:r>
              <a:rPr lang="hu-HU" sz="2800" dirty="0" err="1">
                <a:solidFill>
                  <a:schemeClr val="accent5">
                    <a:lumMod val="75000"/>
                  </a:schemeClr>
                </a:solidFill>
              </a:rPr>
              <a:t>mining</a:t>
            </a:r>
            <a:r>
              <a:rPr lang="hu-HU" sz="2800" dirty="0">
                <a:solidFill>
                  <a:schemeClr val="accent5">
                    <a:lumMod val="75000"/>
                  </a:schemeClr>
                </a:solidFill>
              </a:rPr>
              <a:t> </a:t>
            </a:r>
            <a:r>
              <a:rPr lang="hu-HU" sz="2800" dirty="0" err="1">
                <a:solidFill>
                  <a:schemeClr val="accent5">
                    <a:lumMod val="75000"/>
                  </a:schemeClr>
                </a:solidFill>
              </a:rPr>
              <a:t>areas</a:t>
            </a:r>
            <a:endParaRPr lang="hu-HU" sz="2800" dirty="0">
              <a:solidFill>
                <a:schemeClr val="accent5">
                  <a:lumMod val="75000"/>
                </a:schemeClr>
              </a:solidFill>
            </a:endParaRPr>
          </a:p>
          <a:p>
            <a:pPr marL="571390" indent="-571390">
              <a:buFont typeface="Courier New" panose="02070309020205020404" pitchFamily="49" charset="0"/>
              <a:buChar char="o"/>
            </a:pPr>
            <a:endParaRPr lang="hu-HU" sz="2800" dirty="0">
              <a:solidFill>
                <a:schemeClr val="accent5">
                  <a:lumMod val="75000"/>
                </a:schemeClr>
              </a:solidFill>
            </a:endParaRPr>
          </a:p>
          <a:p>
            <a:pPr marL="571390" indent="-571390">
              <a:buFont typeface="Courier New" panose="02070309020205020404" pitchFamily="49" charset="0"/>
              <a:buChar char="o"/>
            </a:pPr>
            <a:r>
              <a:rPr lang="hu-HU" sz="2800" dirty="0" err="1">
                <a:solidFill>
                  <a:schemeClr val="accent5">
                    <a:lumMod val="75000"/>
                  </a:schemeClr>
                </a:solidFill>
              </a:rPr>
              <a:t>the</a:t>
            </a:r>
            <a:r>
              <a:rPr lang="hu-HU" sz="2800" dirty="0">
                <a:solidFill>
                  <a:schemeClr val="accent5">
                    <a:lumMod val="75000"/>
                  </a:schemeClr>
                </a:solidFill>
              </a:rPr>
              <a:t> </a:t>
            </a:r>
            <a:r>
              <a:rPr lang="hu-HU" sz="2800" dirty="0" err="1">
                <a:solidFill>
                  <a:schemeClr val="accent5">
                    <a:lumMod val="75000"/>
                  </a:schemeClr>
                </a:solidFill>
              </a:rPr>
              <a:t>exploitable</a:t>
            </a:r>
            <a:r>
              <a:rPr lang="hu-HU" sz="2800" dirty="0">
                <a:solidFill>
                  <a:schemeClr val="accent5">
                    <a:lumMod val="75000"/>
                  </a:schemeClr>
                </a:solidFill>
              </a:rPr>
              <a:t> </a:t>
            </a:r>
            <a:r>
              <a:rPr lang="hu-HU" sz="2800" dirty="0" err="1">
                <a:solidFill>
                  <a:schemeClr val="accent5">
                    <a:lumMod val="75000"/>
                  </a:schemeClr>
                </a:solidFill>
              </a:rPr>
              <a:t>petroleum</a:t>
            </a:r>
            <a:r>
              <a:rPr lang="hu-HU" sz="2800" dirty="0">
                <a:solidFill>
                  <a:schemeClr val="accent5">
                    <a:lumMod val="75000"/>
                  </a:schemeClr>
                </a:solidFill>
              </a:rPr>
              <a:t> and </a:t>
            </a:r>
            <a:r>
              <a:rPr lang="hu-HU" sz="2800" dirty="0" err="1">
                <a:solidFill>
                  <a:schemeClr val="accent5">
                    <a:lumMod val="75000"/>
                  </a:schemeClr>
                </a:solidFill>
              </a:rPr>
              <a:t>natural</a:t>
            </a:r>
            <a:r>
              <a:rPr lang="hu-HU" sz="2800" dirty="0">
                <a:solidFill>
                  <a:schemeClr val="accent5">
                    <a:lumMod val="75000"/>
                  </a:schemeClr>
                </a:solidFill>
              </a:rPr>
              <a:t> </a:t>
            </a:r>
            <a:r>
              <a:rPr lang="hu-HU" sz="2800" dirty="0" err="1">
                <a:solidFill>
                  <a:schemeClr val="accent5">
                    <a:lumMod val="75000"/>
                  </a:schemeClr>
                </a:solidFill>
              </a:rPr>
              <a:t>gas</a:t>
            </a:r>
            <a:r>
              <a:rPr lang="hu-HU" sz="2800" dirty="0">
                <a:solidFill>
                  <a:schemeClr val="accent5">
                    <a:lumMod val="75000"/>
                  </a:schemeClr>
                </a:solidFill>
              </a:rPr>
              <a:t> </a:t>
            </a:r>
            <a:r>
              <a:rPr lang="hu-HU" sz="2800" dirty="0" err="1">
                <a:solidFill>
                  <a:schemeClr val="accent5">
                    <a:lumMod val="75000"/>
                  </a:schemeClr>
                </a:solidFill>
              </a:rPr>
              <a:t>stock</a:t>
            </a:r>
            <a:r>
              <a:rPr lang="hu-HU" sz="2800" dirty="0">
                <a:solidFill>
                  <a:schemeClr val="accent5">
                    <a:lumMod val="75000"/>
                  </a:schemeClr>
                </a:solidFill>
              </a:rPr>
              <a:t> </a:t>
            </a:r>
            <a:r>
              <a:rPr lang="hu-HU" sz="2800" dirty="0" err="1">
                <a:solidFill>
                  <a:schemeClr val="accent5">
                    <a:lumMod val="75000"/>
                  </a:schemeClr>
                </a:solidFill>
              </a:rPr>
              <a:t>decreases</a:t>
            </a:r>
            <a:r>
              <a:rPr lang="hu-HU" sz="2800" dirty="0">
                <a:solidFill>
                  <a:schemeClr val="accent5">
                    <a:lumMod val="75000"/>
                  </a:schemeClr>
                </a:solidFill>
              </a:rPr>
              <a:t> </a:t>
            </a:r>
            <a:r>
              <a:rPr lang="hu-HU" sz="2800" dirty="0" err="1">
                <a:solidFill>
                  <a:schemeClr val="accent5">
                    <a:lumMod val="75000"/>
                  </a:schemeClr>
                </a:solidFill>
              </a:rPr>
              <a:t>by</a:t>
            </a:r>
            <a:r>
              <a:rPr lang="hu-HU" sz="2800" dirty="0">
                <a:solidFill>
                  <a:schemeClr val="accent5">
                    <a:lumMod val="75000"/>
                  </a:schemeClr>
                </a:solidFill>
              </a:rPr>
              <a:t> 0,5-1% </a:t>
            </a:r>
            <a:r>
              <a:rPr lang="hu-HU" sz="2800" dirty="0" err="1">
                <a:solidFill>
                  <a:schemeClr val="accent5">
                    <a:lumMod val="75000"/>
                  </a:schemeClr>
                </a:solidFill>
              </a:rPr>
              <a:t>annualy</a:t>
            </a:r>
            <a:endParaRPr lang="hu-HU" sz="2800" dirty="0">
              <a:solidFill>
                <a:schemeClr val="accent5">
                  <a:lumMod val="75000"/>
                </a:schemeClr>
              </a:solidFill>
            </a:endParaRPr>
          </a:p>
          <a:p>
            <a:pPr marL="571390" indent="-571390">
              <a:buFont typeface="Courier New" panose="02070309020205020404" pitchFamily="49" charset="0"/>
              <a:buChar char="o"/>
            </a:pPr>
            <a:endParaRPr lang="hu-HU" sz="2800" dirty="0">
              <a:solidFill>
                <a:schemeClr val="accent5">
                  <a:lumMod val="75000"/>
                </a:schemeClr>
              </a:solidFill>
            </a:endParaRPr>
          </a:p>
          <a:p>
            <a:pPr marL="571390" indent="-571390">
              <a:buFont typeface="Courier New" panose="02070309020205020404" pitchFamily="49" charset="0"/>
              <a:buChar char="o"/>
            </a:pPr>
            <a:r>
              <a:rPr lang="hu-HU" sz="2800" dirty="0">
                <a:solidFill>
                  <a:schemeClr val="accent5">
                    <a:lumMod val="75000"/>
                  </a:schemeClr>
                </a:solidFill>
              </a:rPr>
              <a:t>2/3 of </a:t>
            </a:r>
            <a:r>
              <a:rPr lang="hu-HU" sz="2800" dirty="0" err="1">
                <a:solidFill>
                  <a:schemeClr val="accent5">
                    <a:lumMod val="75000"/>
                  </a:schemeClr>
                </a:solidFill>
              </a:rPr>
              <a:t>the</a:t>
            </a:r>
            <a:r>
              <a:rPr lang="hu-HU" sz="2800" dirty="0">
                <a:solidFill>
                  <a:schemeClr val="accent5">
                    <a:lumMod val="75000"/>
                  </a:schemeClr>
                </a:solidFill>
              </a:rPr>
              <a:t> </a:t>
            </a:r>
            <a:r>
              <a:rPr lang="hu-HU" sz="2800" dirty="0" err="1">
                <a:solidFill>
                  <a:schemeClr val="accent5">
                    <a:lumMod val="75000"/>
                  </a:schemeClr>
                </a:solidFill>
              </a:rPr>
              <a:t>production</a:t>
            </a:r>
            <a:r>
              <a:rPr lang="hu-HU" sz="2800" dirty="0">
                <a:solidFill>
                  <a:schemeClr val="accent5">
                    <a:lumMod val="75000"/>
                  </a:schemeClr>
                </a:solidFill>
              </a:rPr>
              <a:t> </a:t>
            </a:r>
            <a:r>
              <a:rPr lang="hu-HU" sz="2800" dirty="0" err="1">
                <a:solidFill>
                  <a:schemeClr val="accent5">
                    <a:lumMod val="75000"/>
                  </a:schemeClr>
                </a:solidFill>
              </a:rPr>
              <a:t>comes</a:t>
            </a:r>
            <a:r>
              <a:rPr lang="hu-HU" sz="2800" dirty="0">
                <a:solidFill>
                  <a:schemeClr val="accent5">
                    <a:lumMod val="75000"/>
                  </a:schemeClr>
                </a:solidFill>
              </a:rPr>
              <a:t> </a:t>
            </a:r>
            <a:r>
              <a:rPr lang="hu-HU" sz="2800" dirty="0" err="1">
                <a:solidFill>
                  <a:schemeClr val="accent5">
                    <a:lumMod val="75000"/>
                  </a:schemeClr>
                </a:solidFill>
              </a:rPr>
              <a:t>from</a:t>
            </a:r>
            <a:r>
              <a:rPr lang="hu-HU" sz="2800" dirty="0">
                <a:solidFill>
                  <a:schemeClr val="accent5">
                    <a:lumMod val="75000"/>
                  </a:schemeClr>
                </a:solidFill>
              </a:rPr>
              <a:t> Algyő</a:t>
            </a:r>
            <a:endParaRPr lang="hu-HU" sz="2800" dirty="0"/>
          </a:p>
        </p:txBody>
      </p:sp>
    </p:spTree>
    <p:extLst>
      <p:ext uri="{BB962C8B-B14F-4D97-AF65-F5344CB8AC3E}">
        <p14:creationId xmlns:p14="http://schemas.microsoft.com/office/powerpoint/2010/main" val="1016659548"/>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392284" y="4196040"/>
            <a:ext cx="3846830" cy="2164080"/>
          </a:xfrm>
          <a:prstGeom prst="rect">
            <a:avLst/>
          </a:prstGeom>
          <a:noFill/>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5258" y="1920013"/>
            <a:ext cx="3951801" cy="216408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5258" y="4196040"/>
            <a:ext cx="3951801" cy="2164080"/>
          </a:xfrm>
          <a:prstGeom prst="rect">
            <a:avLst/>
          </a:prstGeom>
        </p:spPr>
      </p:pic>
      <p:sp>
        <p:nvSpPr>
          <p:cNvPr id="7" name="Title 1"/>
          <p:cNvSpPr txBox="1">
            <a:spLocks/>
          </p:cNvSpPr>
          <p:nvPr/>
        </p:nvSpPr>
        <p:spPr>
          <a:xfrm>
            <a:off x="284271" y="1322159"/>
            <a:ext cx="8261974" cy="833604"/>
          </a:xfrm>
          <a:prstGeom prst="rect">
            <a:avLst/>
          </a:prstGeom>
        </p:spPr>
        <p:txBody>
          <a:bodyPr/>
          <a:lstStyle>
            <a:lvl1pPr algn="l" rtl="0" eaLnBrk="1" fontAlgn="base" hangingPunct="1">
              <a:spcBef>
                <a:spcPct val="0"/>
              </a:spcBef>
              <a:spcAft>
                <a:spcPct val="0"/>
              </a:spcAft>
              <a:defRPr sz="2400">
                <a:solidFill>
                  <a:srgbClr val="6E6452"/>
                </a:solidFill>
                <a:latin typeface="+mj-lt"/>
                <a:ea typeface="+mj-ea"/>
                <a:cs typeface="+mj-cs"/>
              </a:defRPr>
            </a:lvl1pPr>
            <a:lvl2pPr algn="l" rtl="0" eaLnBrk="1" fontAlgn="base" hangingPunct="1">
              <a:spcBef>
                <a:spcPct val="0"/>
              </a:spcBef>
              <a:spcAft>
                <a:spcPct val="0"/>
              </a:spcAft>
              <a:defRPr sz="3600">
                <a:solidFill>
                  <a:schemeClr val="tx1"/>
                </a:solidFill>
                <a:latin typeface="Arial" charset="0"/>
              </a:defRPr>
            </a:lvl2pPr>
            <a:lvl3pPr algn="l" rtl="0" eaLnBrk="1" fontAlgn="base" hangingPunct="1">
              <a:spcBef>
                <a:spcPct val="0"/>
              </a:spcBef>
              <a:spcAft>
                <a:spcPct val="0"/>
              </a:spcAft>
              <a:defRPr sz="3600">
                <a:solidFill>
                  <a:schemeClr val="tx1"/>
                </a:solidFill>
                <a:latin typeface="Arial" charset="0"/>
              </a:defRPr>
            </a:lvl3pPr>
            <a:lvl4pPr algn="l" rtl="0" eaLnBrk="1" fontAlgn="base" hangingPunct="1">
              <a:spcBef>
                <a:spcPct val="0"/>
              </a:spcBef>
              <a:spcAft>
                <a:spcPct val="0"/>
              </a:spcAft>
              <a:defRPr sz="3600">
                <a:solidFill>
                  <a:schemeClr val="tx1"/>
                </a:solidFill>
                <a:latin typeface="Arial" charset="0"/>
              </a:defRPr>
            </a:lvl4pPr>
            <a:lvl5pPr algn="l" rtl="0" eaLnBrk="1" fontAlgn="base" hangingPunct="1">
              <a:spcBef>
                <a:spcPct val="0"/>
              </a:spcBef>
              <a:spcAft>
                <a:spcPct val="0"/>
              </a:spcAft>
              <a:defRPr sz="3600">
                <a:solidFill>
                  <a:schemeClr val="tx1"/>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pPr defTabSz="914400"/>
            <a:r>
              <a:rPr lang="sr-Latn-RS" b="1" kern="0" dirty="0"/>
              <a:t>Razvoj inovativnih poslovnih modela </a:t>
            </a:r>
            <a:r>
              <a:rPr lang="sr-Latn-RS" b="1" kern="0" dirty="0" smtClean="0"/>
              <a:t>– Čestereg</a:t>
            </a:r>
          </a:p>
          <a:p>
            <a:pPr defTabSz="914400"/>
            <a:r>
              <a:rPr lang="sr-Latn-RS" b="1" kern="0" dirty="0" smtClean="0"/>
              <a:t>uz ratarstvo i stočarstvo</a:t>
            </a:r>
            <a:endParaRPr lang="sr-Latn-RS" b="1" kern="0" dirty="0"/>
          </a:p>
        </p:txBody>
      </p:sp>
      <p:sp>
        <p:nvSpPr>
          <p:cNvPr id="9" name="TextBox 8"/>
          <p:cNvSpPr txBox="1"/>
          <p:nvPr/>
        </p:nvSpPr>
        <p:spPr>
          <a:xfrm>
            <a:off x="294839" y="6361992"/>
            <a:ext cx="1937177" cy="246221"/>
          </a:xfrm>
          <a:prstGeom prst="rect">
            <a:avLst/>
          </a:prstGeom>
          <a:noFill/>
        </p:spPr>
        <p:txBody>
          <a:bodyPr wrap="square" rtlCol="0">
            <a:spAutoFit/>
          </a:bodyPr>
          <a:lstStyle/>
          <a:p>
            <a:pPr defTabSz="914400" eaLnBrk="0" fontAlgn="base" hangingPunct="0">
              <a:spcBef>
                <a:spcPct val="0"/>
              </a:spcBef>
              <a:spcAft>
                <a:spcPct val="0"/>
              </a:spcAft>
            </a:pPr>
            <a:r>
              <a:rPr lang="en-US" sz="1000" b="1" dirty="0" smtClean="0">
                <a:solidFill>
                  <a:srgbClr val="D2CDC8">
                    <a:lumMod val="75000"/>
                  </a:srgbClr>
                </a:solidFill>
              </a:rPr>
              <a:t>I</a:t>
            </a:r>
            <a:r>
              <a:rPr lang="sr-Latn-RS" sz="1000" b="1" dirty="0" smtClean="0">
                <a:solidFill>
                  <a:srgbClr val="D2CDC8">
                    <a:lumMod val="75000"/>
                  </a:srgbClr>
                </a:solidFill>
              </a:rPr>
              <a:t>z</a:t>
            </a:r>
            <a:r>
              <a:rPr lang="en-US" sz="1000" b="1" dirty="0" err="1" smtClean="0">
                <a:solidFill>
                  <a:srgbClr val="D2CDC8">
                    <a:lumMod val="75000"/>
                  </a:srgbClr>
                </a:solidFill>
              </a:rPr>
              <a:t>vor</a:t>
            </a:r>
            <a:r>
              <a:rPr lang="sr-Latn-RS" sz="1000" b="1" dirty="0">
                <a:solidFill>
                  <a:srgbClr val="D2CDC8">
                    <a:lumMod val="75000"/>
                  </a:srgbClr>
                </a:solidFill>
              </a:rPr>
              <a:t>:</a:t>
            </a:r>
            <a:r>
              <a:rPr lang="en-US" sz="1000" b="1" dirty="0" smtClean="0">
                <a:solidFill>
                  <a:srgbClr val="D2CDC8">
                    <a:lumMod val="75000"/>
                  </a:srgbClr>
                </a:solidFill>
              </a:rPr>
              <a:t> GI</a:t>
            </a:r>
            <a:r>
              <a:rPr lang="sr-Latn-RS" sz="1000" b="1" dirty="0" smtClean="0">
                <a:solidFill>
                  <a:srgbClr val="D2CDC8">
                    <a:lumMod val="75000"/>
                  </a:srgbClr>
                </a:solidFill>
              </a:rPr>
              <a:t>Z</a:t>
            </a:r>
            <a:endParaRPr lang="sr-Latn-RS" sz="1000" b="1" dirty="0">
              <a:solidFill>
                <a:srgbClr val="D2CDC8">
                  <a:lumMod val="75000"/>
                </a:srgbClr>
              </a:solidFill>
            </a:endParaRPr>
          </a:p>
        </p:txBody>
      </p:sp>
      <p:sp>
        <p:nvSpPr>
          <p:cNvPr id="10" name="Footer Placeholder 2"/>
          <p:cNvSpPr>
            <a:spLocks noGrp="1"/>
          </p:cNvSpPr>
          <p:nvPr>
            <p:ph type="ftr" sz="quarter" idx="10"/>
          </p:nvPr>
        </p:nvSpPr>
        <p:spPr>
          <a:xfrm>
            <a:off x="1910281" y="6581001"/>
            <a:ext cx="5748951" cy="246221"/>
          </a:xfrm>
        </p:spPr>
        <p:txBody>
          <a:bodyPr/>
          <a:lstStyle/>
          <a:p>
            <a:r>
              <a:rPr lang="de-DE" dirty="0" smtClean="0"/>
              <a:t>Projec</a:t>
            </a:r>
            <a:r>
              <a:rPr lang="sr-Latn-RS" dirty="0" smtClean="0"/>
              <a:t>t</a:t>
            </a:r>
            <a:r>
              <a:rPr lang="de-DE" dirty="0" smtClean="0"/>
              <a:t> development – Milica Vukadinovi</a:t>
            </a:r>
            <a:r>
              <a:rPr lang="sr-Latn-RS" dirty="0" smtClean="0"/>
              <a:t>ć</a:t>
            </a:r>
            <a:r>
              <a:rPr lang="de-DE" dirty="0" smtClean="0"/>
              <a:t>, Ivana Radulovi</a:t>
            </a:r>
            <a:r>
              <a:rPr lang="sr-Latn-RS" dirty="0" smtClean="0"/>
              <a:t>ć</a:t>
            </a:r>
            <a:r>
              <a:rPr lang="de-DE" dirty="0" smtClean="0"/>
              <a:t>, Marijana Nikoli</a:t>
            </a:r>
            <a:r>
              <a:rPr lang="sr-Latn-RS" dirty="0" smtClean="0"/>
              <a:t>ć</a:t>
            </a:r>
            <a:endParaRPr lang="de-DE" dirty="0"/>
          </a:p>
        </p:txBody>
      </p:sp>
      <p:sp>
        <p:nvSpPr>
          <p:cNvPr id="12" name="TextBox 11"/>
          <p:cNvSpPr txBox="1"/>
          <p:nvPr/>
        </p:nvSpPr>
        <p:spPr>
          <a:xfrm>
            <a:off x="392284" y="3647891"/>
            <a:ext cx="3587262" cy="430887"/>
          </a:xfrm>
          <a:prstGeom prst="rect">
            <a:avLst/>
          </a:prstGeom>
          <a:noFill/>
        </p:spPr>
        <p:txBody>
          <a:bodyPr wrap="square" rtlCol="0">
            <a:spAutoFit/>
          </a:bodyPr>
          <a:lstStyle/>
          <a:p>
            <a:pPr defTabSz="914400" eaLnBrk="0" fontAlgn="base" hangingPunct="0">
              <a:spcBef>
                <a:spcPct val="0"/>
              </a:spcBef>
              <a:spcAft>
                <a:spcPct val="0"/>
              </a:spcAft>
            </a:pPr>
            <a:r>
              <a:rPr lang="sr-Latn-RS" sz="2200" b="1" dirty="0" smtClean="0">
                <a:solidFill>
                  <a:srgbClr val="999999"/>
                </a:solidFill>
              </a:rPr>
              <a:t>Septembar 2016</a:t>
            </a:r>
          </a:p>
        </p:txBody>
      </p:sp>
      <p:sp>
        <p:nvSpPr>
          <p:cNvPr id="13" name="TextBox 12"/>
          <p:cNvSpPr txBox="1"/>
          <p:nvPr/>
        </p:nvSpPr>
        <p:spPr>
          <a:xfrm>
            <a:off x="1660088" y="2384009"/>
            <a:ext cx="2579026" cy="430887"/>
          </a:xfrm>
          <a:prstGeom prst="rect">
            <a:avLst/>
          </a:prstGeom>
          <a:noFill/>
        </p:spPr>
        <p:txBody>
          <a:bodyPr wrap="square" rtlCol="0">
            <a:spAutoFit/>
          </a:bodyPr>
          <a:lstStyle/>
          <a:p>
            <a:pPr defTabSz="914400" eaLnBrk="0" fontAlgn="base" hangingPunct="0">
              <a:spcBef>
                <a:spcPct val="0"/>
              </a:spcBef>
              <a:spcAft>
                <a:spcPct val="0"/>
              </a:spcAft>
            </a:pPr>
            <a:r>
              <a:rPr lang="sr-Latn-RS" sz="2200" b="1" dirty="0" smtClean="0">
                <a:solidFill>
                  <a:srgbClr val="999999"/>
                </a:solidFill>
              </a:rPr>
              <a:t>Septembar 2017</a:t>
            </a:r>
          </a:p>
        </p:txBody>
      </p:sp>
      <p:sp>
        <p:nvSpPr>
          <p:cNvPr id="14" name="Date Placeholder 1"/>
          <p:cNvSpPr>
            <a:spLocks noGrp="1"/>
          </p:cNvSpPr>
          <p:nvPr>
            <p:ph type="dt" sz="half" idx="4294967295"/>
          </p:nvPr>
        </p:nvSpPr>
        <p:spPr>
          <a:xfrm>
            <a:off x="588740" y="6596372"/>
            <a:ext cx="1295400" cy="246063"/>
          </a:xfrm>
          <a:prstGeom prst="rect">
            <a:avLst/>
          </a:prstGeom>
        </p:spPr>
        <p:txBody>
          <a:bodyPr/>
          <a:lstStyle/>
          <a:p>
            <a:pPr>
              <a:defRPr/>
            </a:pPr>
            <a:r>
              <a:rPr lang="sr-Latn-RS" b="1" dirty="0" smtClean="0"/>
              <a:t>16.11.2017</a:t>
            </a:r>
            <a:endParaRPr lang="de-DE" b="1" dirty="0"/>
          </a:p>
        </p:txBody>
      </p:sp>
    </p:spTree>
    <p:extLst>
      <p:ext uri="{BB962C8B-B14F-4D97-AF65-F5344CB8AC3E}">
        <p14:creationId xmlns:p14="http://schemas.microsoft.com/office/powerpoint/2010/main" val="7433039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679155" y="1468159"/>
            <a:ext cx="7776000" cy="61792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a:solidFill>
                  <a:srgbClr val="6E6452"/>
                </a:solidFill>
                <a:latin typeface="+mj-lt"/>
                <a:ea typeface="+mj-ea"/>
                <a:cs typeface="+mj-cs"/>
              </a:defRPr>
            </a:lvl1pPr>
            <a:lvl2pPr algn="l" rtl="0" eaLnBrk="1" fontAlgn="base" hangingPunct="1">
              <a:spcBef>
                <a:spcPct val="0"/>
              </a:spcBef>
              <a:spcAft>
                <a:spcPct val="0"/>
              </a:spcAft>
              <a:defRPr sz="3600">
                <a:solidFill>
                  <a:schemeClr val="tx1"/>
                </a:solidFill>
                <a:latin typeface="Arial" charset="0"/>
              </a:defRPr>
            </a:lvl2pPr>
            <a:lvl3pPr algn="l" rtl="0" eaLnBrk="1" fontAlgn="base" hangingPunct="1">
              <a:spcBef>
                <a:spcPct val="0"/>
              </a:spcBef>
              <a:spcAft>
                <a:spcPct val="0"/>
              </a:spcAft>
              <a:defRPr sz="3600">
                <a:solidFill>
                  <a:schemeClr val="tx1"/>
                </a:solidFill>
                <a:latin typeface="Arial" charset="0"/>
              </a:defRPr>
            </a:lvl3pPr>
            <a:lvl4pPr algn="l" rtl="0" eaLnBrk="1" fontAlgn="base" hangingPunct="1">
              <a:spcBef>
                <a:spcPct val="0"/>
              </a:spcBef>
              <a:spcAft>
                <a:spcPct val="0"/>
              </a:spcAft>
              <a:defRPr sz="3600">
                <a:solidFill>
                  <a:schemeClr val="tx1"/>
                </a:solidFill>
                <a:latin typeface="Arial" charset="0"/>
              </a:defRPr>
            </a:lvl4pPr>
            <a:lvl5pPr algn="l" rtl="0" eaLnBrk="1" fontAlgn="base" hangingPunct="1">
              <a:spcBef>
                <a:spcPct val="0"/>
              </a:spcBef>
              <a:spcAft>
                <a:spcPct val="0"/>
              </a:spcAft>
              <a:defRPr sz="3600">
                <a:solidFill>
                  <a:schemeClr val="tx1"/>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pPr defTabSz="914400"/>
            <a:r>
              <a:rPr lang="sr-Latn-RS" sz="2600" b="1" kern="0" dirty="0" smtClean="0"/>
              <a:t>Razvoj inovativnih poslovnih modela - Botoš</a:t>
            </a:r>
            <a:endParaRPr lang="sr-Latn-RS" sz="2600" b="1" kern="0" dirty="0"/>
          </a:p>
        </p:txBody>
      </p:sp>
      <p:pic>
        <p:nvPicPr>
          <p:cNvPr id="41" name="Grafik 8"/>
          <p:cNvPicPr>
            <a:picLocks noChangeAspect="1"/>
          </p:cNvPicPr>
          <p:nvPr/>
        </p:nvPicPr>
        <p:blipFill rotWithShape="1">
          <a:blip r:embed="rId2" cstate="print">
            <a:extLst>
              <a:ext uri="{28A0092B-C50C-407E-A947-70E740481C1C}">
                <a14:useLocalDpi xmlns:a14="http://schemas.microsoft.com/office/drawing/2010/main" val="0"/>
              </a:ext>
            </a:extLst>
          </a:blip>
          <a:srcRect t="11139" b="14732"/>
          <a:stretch/>
        </p:blipFill>
        <p:spPr>
          <a:xfrm>
            <a:off x="0" y="11430"/>
            <a:ext cx="2373441" cy="1280160"/>
          </a:xfrm>
          <a:prstGeom prst="rect">
            <a:avLst/>
          </a:prstGeom>
        </p:spPr>
      </p:pic>
      <p:sp>
        <p:nvSpPr>
          <p:cNvPr id="43" name="Footer Placeholder 2"/>
          <p:cNvSpPr>
            <a:spLocks noGrp="1"/>
          </p:cNvSpPr>
          <p:nvPr>
            <p:ph type="ftr" sz="quarter" idx="10"/>
          </p:nvPr>
        </p:nvSpPr>
        <p:spPr>
          <a:xfrm>
            <a:off x="1910281" y="6581001"/>
            <a:ext cx="5748951" cy="246221"/>
          </a:xfrm>
        </p:spPr>
        <p:txBody>
          <a:bodyPr/>
          <a:lstStyle/>
          <a:p>
            <a:r>
              <a:rPr lang="de-DE" dirty="0" smtClean="0"/>
              <a:t>Projec</a:t>
            </a:r>
            <a:r>
              <a:rPr lang="sr-Latn-RS" dirty="0" smtClean="0"/>
              <a:t>t</a:t>
            </a:r>
            <a:r>
              <a:rPr lang="de-DE" dirty="0" smtClean="0"/>
              <a:t> development – Milica Vukadinovi</a:t>
            </a:r>
            <a:r>
              <a:rPr lang="sr-Latn-RS" dirty="0" smtClean="0"/>
              <a:t>ć</a:t>
            </a:r>
            <a:r>
              <a:rPr lang="de-DE" dirty="0" smtClean="0"/>
              <a:t>, Ivana Radulovi</a:t>
            </a:r>
            <a:r>
              <a:rPr lang="sr-Latn-RS" dirty="0" smtClean="0"/>
              <a:t>ć</a:t>
            </a:r>
            <a:r>
              <a:rPr lang="de-DE" dirty="0" smtClean="0"/>
              <a:t>, Marijana Nikoli</a:t>
            </a:r>
            <a:r>
              <a:rPr lang="sr-Latn-RS" dirty="0" smtClean="0"/>
              <a:t>ć</a:t>
            </a:r>
            <a:endParaRPr lang="de-DE" dirty="0"/>
          </a:p>
        </p:txBody>
      </p:sp>
      <p:pic>
        <p:nvPicPr>
          <p:cNvPr id="44" name="Picture 1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0472" y="2154611"/>
            <a:ext cx="7572188" cy="4000685"/>
          </a:xfrm>
          <a:prstGeom prst="rect">
            <a:avLst/>
          </a:prstGeom>
          <a:noFill/>
          <a:ln>
            <a:noFill/>
          </a:ln>
        </p:spPr>
      </p:pic>
      <p:sp>
        <p:nvSpPr>
          <p:cNvPr id="45" name="TextBox 25"/>
          <p:cNvSpPr txBox="1"/>
          <p:nvPr/>
        </p:nvSpPr>
        <p:spPr>
          <a:xfrm>
            <a:off x="5020236" y="4679577"/>
            <a:ext cx="963895" cy="400110"/>
          </a:xfrm>
          <a:prstGeom prst="rect">
            <a:avLst/>
          </a:prstGeom>
          <a:noFill/>
        </p:spPr>
        <p:txBody>
          <a:bodyPr wrap="square" rtlCol="0">
            <a:spAutoFit/>
          </a:bodyPr>
          <a:lstStyle/>
          <a:p>
            <a:pPr algn="ctr" defTabSz="914400" eaLnBrk="0" fontAlgn="base" hangingPunct="0">
              <a:spcBef>
                <a:spcPct val="0"/>
              </a:spcBef>
              <a:spcAft>
                <a:spcPct val="0"/>
              </a:spcAft>
            </a:pPr>
            <a:r>
              <a:rPr lang="sr-Latn-RS" sz="1000" b="1" dirty="0" smtClean="0">
                <a:solidFill>
                  <a:srgbClr val="000000"/>
                </a:solidFill>
              </a:rPr>
              <a:t>Toplotna energija</a:t>
            </a:r>
            <a:endParaRPr lang="sr-Latn-RS" sz="1000" b="1" dirty="0">
              <a:solidFill>
                <a:srgbClr val="000000"/>
              </a:solidFill>
            </a:endParaRPr>
          </a:p>
        </p:txBody>
      </p:sp>
      <p:sp>
        <p:nvSpPr>
          <p:cNvPr id="93" name="TextBox 26"/>
          <p:cNvSpPr txBox="1"/>
          <p:nvPr/>
        </p:nvSpPr>
        <p:spPr>
          <a:xfrm>
            <a:off x="3705412" y="2086087"/>
            <a:ext cx="1137501" cy="400110"/>
          </a:xfrm>
          <a:prstGeom prst="rect">
            <a:avLst/>
          </a:prstGeom>
          <a:noFill/>
        </p:spPr>
        <p:txBody>
          <a:bodyPr wrap="square" rtlCol="0">
            <a:spAutoFit/>
          </a:bodyPr>
          <a:lstStyle/>
          <a:p>
            <a:pPr algn="ctr" defTabSz="914400" eaLnBrk="0" fontAlgn="base" hangingPunct="0">
              <a:spcBef>
                <a:spcPct val="0"/>
              </a:spcBef>
              <a:spcAft>
                <a:spcPct val="0"/>
              </a:spcAft>
            </a:pPr>
            <a:r>
              <a:rPr lang="sr-Latn-RS" sz="1000" b="1" dirty="0" smtClean="0">
                <a:solidFill>
                  <a:srgbClr val="000000"/>
                </a:solidFill>
              </a:rPr>
              <a:t>Električna energija</a:t>
            </a:r>
            <a:endParaRPr lang="sr-Latn-RS" sz="1000" b="1" dirty="0">
              <a:solidFill>
                <a:srgbClr val="000000"/>
              </a:solidFill>
            </a:endParaRPr>
          </a:p>
        </p:txBody>
      </p:sp>
      <p:sp>
        <p:nvSpPr>
          <p:cNvPr id="94" name="Date Placeholder 1"/>
          <p:cNvSpPr>
            <a:spLocks noGrp="1"/>
          </p:cNvSpPr>
          <p:nvPr>
            <p:ph type="dt" sz="half" idx="4294967295"/>
          </p:nvPr>
        </p:nvSpPr>
        <p:spPr>
          <a:xfrm>
            <a:off x="588740" y="6590396"/>
            <a:ext cx="1295400" cy="246063"/>
          </a:xfrm>
          <a:prstGeom prst="rect">
            <a:avLst/>
          </a:prstGeom>
        </p:spPr>
        <p:txBody>
          <a:bodyPr/>
          <a:lstStyle/>
          <a:p>
            <a:pPr>
              <a:defRPr/>
            </a:pPr>
            <a:r>
              <a:rPr lang="sr-Latn-RS" b="1" dirty="0" smtClean="0"/>
              <a:t>16.11.2017</a:t>
            </a:r>
            <a:endParaRPr lang="de-DE" b="1" dirty="0"/>
          </a:p>
        </p:txBody>
      </p:sp>
    </p:spTree>
    <p:extLst>
      <p:ext uri="{BB962C8B-B14F-4D97-AF65-F5344CB8AC3E}">
        <p14:creationId xmlns:p14="http://schemas.microsoft.com/office/powerpoint/2010/main" val="9101000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93"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RS" sz="2600" b="1" dirty="0" smtClean="0"/>
              <a:t>Struktura prezentacije</a:t>
            </a:r>
            <a:endParaRPr lang="en-US" sz="2600" b="1" dirty="0"/>
          </a:p>
        </p:txBody>
      </p:sp>
      <p:sp>
        <p:nvSpPr>
          <p:cNvPr id="4" name="Content Placeholder 3"/>
          <p:cNvSpPr>
            <a:spLocks noGrp="1"/>
          </p:cNvSpPr>
          <p:nvPr>
            <p:ph idx="1"/>
          </p:nvPr>
        </p:nvSpPr>
        <p:spPr>
          <a:xfrm>
            <a:off x="679155" y="2188118"/>
            <a:ext cx="7776000" cy="3816000"/>
          </a:xfrm>
        </p:spPr>
        <p:txBody>
          <a:bodyPr/>
          <a:lstStyle/>
          <a:p>
            <a:pPr marL="457200" indent="-457200">
              <a:buFont typeface="+mj-lt"/>
              <a:buAutoNum type="arabicPeriod"/>
            </a:pPr>
            <a:r>
              <a:rPr lang="sr-Latn-RS" sz="2200" dirty="0" smtClean="0">
                <a:solidFill>
                  <a:schemeClr val="bg1">
                    <a:lumMod val="50000"/>
                  </a:schemeClr>
                </a:solidFill>
              </a:rPr>
              <a:t>Infrastruktura za razvoj projekata u oblasti bioenergije</a:t>
            </a:r>
          </a:p>
          <a:p>
            <a:pPr marL="457200" indent="-457200">
              <a:buFont typeface="+mj-lt"/>
              <a:buAutoNum type="arabicPeriod"/>
            </a:pPr>
            <a:r>
              <a:rPr lang="sr-Latn-RS" sz="2200" dirty="0" smtClean="0">
                <a:solidFill>
                  <a:schemeClr val="tx2"/>
                </a:solidFill>
              </a:rPr>
              <a:t>PPP – ESCO model isporuke toplotne energije</a:t>
            </a:r>
          </a:p>
          <a:p>
            <a:pPr marL="457200" indent="-457200">
              <a:buFont typeface="+mj-lt"/>
              <a:buAutoNum type="arabicPeriod"/>
            </a:pPr>
            <a:r>
              <a:rPr lang="sr-Latn-RS" sz="2200" dirty="0"/>
              <a:t>Razvijeni održivi koncepti biogas </a:t>
            </a:r>
            <a:r>
              <a:rPr lang="sr-Latn-RS" sz="2200" dirty="0" smtClean="0"/>
              <a:t>projekata</a:t>
            </a:r>
            <a:endParaRPr lang="sr-Latn-RS" sz="2200" dirty="0" smtClean="0">
              <a:solidFill>
                <a:schemeClr val="tx2"/>
              </a:solidFill>
            </a:endParaRPr>
          </a:p>
          <a:p>
            <a:pPr marL="457200" indent="-457200">
              <a:buFont typeface="+mj-lt"/>
              <a:buAutoNum type="arabicPeriod"/>
            </a:pPr>
            <a:r>
              <a:rPr lang="sr-Latn-RS" sz="2200" dirty="0" smtClean="0">
                <a:solidFill>
                  <a:srgbClr val="C00000"/>
                </a:solidFill>
              </a:rPr>
              <a:t>Razvoj održivog koncepta energetske zadruge</a:t>
            </a:r>
            <a:endParaRPr lang="de-DE" sz="2200" dirty="0">
              <a:solidFill>
                <a:srgbClr val="C00000"/>
              </a:solidFill>
            </a:endParaRPr>
          </a:p>
          <a:p>
            <a:endParaRPr lang="en-US" sz="2200" dirty="0"/>
          </a:p>
        </p:txBody>
      </p:sp>
      <p:sp>
        <p:nvSpPr>
          <p:cNvPr id="6" name="Textfeld 5"/>
          <p:cNvSpPr txBox="1"/>
          <p:nvPr/>
        </p:nvSpPr>
        <p:spPr>
          <a:xfrm>
            <a:off x="7419434" y="314102"/>
            <a:ext cx="1369095" cy="215444"/>
          </a:xfrm>
          <a:prstGeom prst="rect">
            <a:avLst/>
          </a:prstGeom>
          <a:noFill/>
        </p:spPr>
        <p:txBody>
          <a:bodyPr wrap="square" rtlCol="0">
            <a:spAutoFit/>
          </a:bodyPr>
          <a:lstStyle/>
          <a:p>
            <a:pPr defTabSz="914400" eaLnBrk="0" fontAlgn="base" hangingPunct="0">
              <a:spcBef>
                <a:spcPct val="0"/>
              </a:spcBef>
              <a:spcAft>
                <a:spcPct val="0"/>
              </a:spcAft>
            </a:pPr>
            <a:r>
              <a:rPr lang="sr-Latn-RS" sz="800" dirty="0" smtClean="0">
                <a:solidFill>
                  <a:srgbClr val="000000"/>
                </a:solidFill>
              </a:rPr>
              <a:t>Implemented by:</a:t>
            </a:r>
            <a:endParaRPr lang="de-DE" sz="800" dirty="0">
              <a:solidFill>
                <a:srgbClr val="000000"/>
              </a:solidFill>
              <a:cs typeface="Arial" pitchFamily="34" charset="0"/>
            </a:endParaRPr>
          </a:p>
        </p:txBody>
      </p:sp>
      <p:sp>
        <p:nvSpPr>
          <p:cNvPr id="9" name="Footer Placeholder 2"/>
          <p:cNvSpPr txBox="1">
            <a:spLocks/>
          </p:cNvSpPr>
          <p:nvPr/>
        </p:nvSpPr>
        <p:spPr bwMode="auto">
          <a:xfrm>
            <a:off x="1779292" y="6561547"/>
            <a:ext cx="5748951"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defPPr>
              <a:defRPr lang="de-DE"/>
            </a:defPPr>
            <a:lvl1pPr algn="ctr" rtl="0" eaLnBrk="0" fontAlgn="base" hangingPunct="0">
              <a:spcBef>
                <a:spcPct val="0"/>
              </a:spcBef>
              <a:spcAft>
                <a:spcPct val="0"/>
              </a:spcAft>
              <a:defRPr sz="1000" b="1" kern="1200" spc="70" baseline="0">
                <a:solidFill>
                  <a:srgbClr val="6E6452"/>
                </a:solidFill>
                <a:latin typeface="Arial Narrow" pitchFamily="34" charset="0"/>
                <a:ea typeface="+mn-ea"/>
                <a:cs typeface="+mn-cs"/>
              </a:defRPr>
            </a:lvl1pPr>
            <a:lvl2pPr marL="457200" algn="l" rtl="0" eaLnBrk="0" fontAlgn="base" hangingPunct="0">
              <a:spcBef>
                <a:spcPct val="0"/>
              </a:spcBef>
              <a:spcAft>
                <a:spcPct val="0"/>
              </a:spcAft>
              <a:defRPr sz="2200" b="1" kern="1200">
                <a:solidFill>
                  <a:srgbClr val="999999"/>
                </a:solidFill>
                <a:latin typeface="Arial" charset="0"/>
                <a:ea typeface="+mn-ea"/>
                <a:cs typeface="+mn-cs"/>
              </a:defRPr>
            </a:lvl2pPr>
            <a:lvl3pPr marL="914400" algn="l" rtl="0" eaLnBrk="0" fontAlgn="base" hangingPunct="0">
              <a:spcBef>
                <a:spcPct val="0"/>
              </a:spcBef>
              <a:spcAft>
                <a:spcPct val="0"/>
              </a:spcAft>
              <a:defRPr sz="2200" b="1" kern="1200">
                <a:solidFill>
                  <a:srgbClr val="999999"/>
                </a:solidFill>
                <a:latin typeface="Arial" charset="0"/>
                <a:ea typeface="+mn-ea"/>
                <a:cs typeface="+mn-cs"/>
              </a:defRPr>
            </a:lvl3pPr>
            <a:lvl4pPr marL="1371600" algn="l" rtl="0" eaLnBrk="0" fontAlgn="base" hangingPunct="0">
              <a:spcBef>
                <a:spcPct val="0"/>
              </a:spcBef>
              <a:spcAft>
                <a:spcPct val="0"/>
              </a:spcAft>
              <a:defRPr sz="2200" b="1" kern="1200">
                <a:solidFill>
                  <a:srgbClr val="999999"/>
                </a:solidFill>
                <a:latin typeface="Arial" charset="0"/>
                <a:ea typeface="+mn-ea"/>
                <a:cs typeface="+mn-cs"/>
              </a:defRPr>
            </a:lvl4pPr>
            <a:lvl5pPr marL="1828800" algn="l" rtl="0" eaLnBrk="0" fontAlgn="base" hangingPunct="0">
              <a:spcBef>
                <a:spcPct val="0"/>
              </a:spcBef>
              <a:spcAft>
                <a:spcPct val="0"/>
              </a:spcAft>
              <a:defRPr sz="2200" b="1" kern="1200">
                <a:solidFill>
                  <a:srgbClr val="999999"/>
                </a:solidFill>
                <a:latin typeface="Arial" charset="0"/>
                <a:ea typeface="+mn-ea"/>
                <a:cs typeface="+mn-cs"/>
              </a:defRPr>
            </a:lvl5pPr>
            <a:lvl6pPr marL="2286000" algn="l" defTabSz="914400" rtl="0" eaLnBrk="1" latinLnBrk="0" hangingPunct="1">
              <a:defRPr sz="2200" b="1" kern="1200">
                <a:solidFill>
                  <a:srgbClr val="999999"/>
                </a:solidFill>
                <a:latin typeface="Arial" charset="0"/>
                <a:ea typeface="+mn-ea"/>
                <a:cs typeface="+mn-cs"/>
              </a:defRPr>
            </a:lvl6pPr>
            <a:lvl7pPr marL="2743200" algn="l" defTabSz="914400" rtl="0" eaLnBrk="1" latinLnBrk="0" hangingPunct="1">
              <a:defRPr sz="2200" b="1" kern="1200">
                <a:solidFill>
                  <a:srgbClr val="999999"/>
                </a:solidFill>
                <a:latin typeface="Arial" charset="0"/>
                <a:ea typeface="+mn-ea"/>
                <a:cs typeface="+mn-cs"/>
              </a:defRPr>
            </a:lvl7pPr>
            <a:lvl8pPr marL="3200400" algn="l" defTabSz="914400" rtl="0" eaLnBrk="1" latinLnBrk="0" hangingPunct="1">
              <a:defRPr sz="2200" b="1" kern="1200">
                <a:solidFill>
                  <a:srgbClr val="999999"/>
                </a:solidFill>
                <a:latin typeface="Arial" charset="0"/>
                <a:ea typeface="+mn-ea"/>
                <a:cs typeface="+mn-cs"/>
              </a:defRPr>
            </a:lvl8pPr>
            <a:lvl9pPr marL="3657600" algn="l" defTabSz="914400" rtl="0" eaLnBrk="1" latinLnBrk="0" hangingPunct="1">
              <a:defRPr sz="2200" b="1" kern="1200">
                <a:solidFill>
                  <a:srgbClr val="999999"/>
                </a:solidFill>
                <a:latin typeface="Arial" charset="0"/>
                <a:ea typeface="+mn-ea"/>
                <a:cs typeface="+mn-cs"/>
              </a:defRPr>
            </a:lvl9pPr>
          </a:lstStyle>
          <a:p>
            <a:pPr defTabSz="914400"/>
            <a:r>
              <a:rPr lang="de-DE" smtClean="0"/>
              <a:t>Projec</a:t>
            </a:r>
            <a:r>
              <a:rPr lang="sr-Latn-RS" smtClean="0"/>
              <a:t>t</a:t>
            </a:r>
            <a:r>
              <a:rPr lang="de-DE" smtClean="0"/>
              <a:t> development – Milica Vukadinovi</a:t>
            </a:r>
            <a:r>
              <a:rPr lang="sr-Latn-RS" smtClean="0"/>
              <a:t>ć</a:t>
            </a:r>
            <a:r>
              <a:rPr lang="de-DE" smtClean="0"/>
              <a:t>, Ivana Radulovi</a:t>
            </a:r>
            <a:r>
              <a:rPr lang="sr-Latn-RS" smtClean="0"/>
              <a:t>ć</a:t>
            </a:r>
            <a:r>
              <a:rPr lang="de-DE" smtClean="0"/>
              <a:t>, Marijana Nikoli</a:t>
            </a:r>
            <a:r>
              <a:rPr lang="sr-Latn-RS" smtClean="0"/>
              <a:t>ć</a:t>
            </a:r>
            <a:endParaRPr lang="de-DE" dirty="0"/>
          </a:p>
        </p:txBody>
      </p:sp>
      <p:sp>
        <p:nvSpPr>
          <p:cNvPr id="7" name="Date Placeholder 1"/>
          <p:cNvSpPr>
            <a:spLocks noGrp="1"/>
          </p:cNvSpPr>
          <p:nvPr>
            <p:ph type="dt" sz="half" idx="4294967295"/>
          </p:nvPr>
        </p:nvSpPr>
        <p:spPr>
          <a:xfrm>
            <a:off x="588740" y="6590396"/>
            <a:ext cx="1295400" cy="246063"/>
          </a:xfrm>
          <a:prstGeom prst="rect">
            <a:avLst/>
          </a:prstGeom>
        </p:spPr>
        <p:txBody>
          <a:bodyPr/>
          <a:lstStyle/>
          <a:p>
            <a:pPr>
              <a:defRPr/>
            </a:pPr>
            <a:r>
              <a:rPr lang="sr-Latn-RS" b="1" dirty="0" smtClean="0"/>
              <a:t>16.11.2017</a:t>
            </a:r>
            <a:endParaRPr lang="de-DE" b="1" dirty="0"/>
          </a:p>
        </p:txBody>
      </p:sp>
    </p:spTree>
    <p:extLst>
      <p:ext uri="{BB962C8B-B14F-4D97-AF65-F5344CB8AC3E}">
        <p14:creationId xmlns:p14="http://schemas.microsoft.com/office/powerpoint/2010/main" val="3590096025"/>
      </p:ext>
    </p:extLst>
  </p:cSld>
  <p:clrMapOvr>
    <a:masterClrMapping/>
  </p:clrMapOv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556271" y="1307470"/>
            <a:ext cx="8199258" cy="102988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a:solidFill>
                  <a:srgbClr val="6E6452"/>
                </a:solidFill>
                <a:latin typeface="+mj-lt"/>
                <a:ea typeface="+mj-ea"/>
                <a:cs typeface="+mj-cs"/>
              </a:defRPr>
            </a:lvl1pPr>
            <a:lvl2pPr algn="l" rtl="0" eaLnBrk="1" fontAlgn="base" hangingPunct="1">
              <a:spcBef>
                <a:spcPct val="0"/>
              </a:spcBef>
              <a:spcAft>
                <a:spcPct val="0"/>
              </a:spcAft>
              <a:defRPr sz="3600">
                <a:solidFill>
                  <a:schemeClr val="tx1"/>
                </a:solidFill>
                <a:latin typeface="Arial" charset="0"/>
              </a:defRPr>
            </a:lvl2pPr>
            <a:lvl3pPr algn="l" rtl="0" eaLnBrk="1" fontAlgn="base" hangingPunct="1">
              <a:spcBef>
                <a:spcPct val="0"/>
              </a:spcBef>
              <a:spcAft>
                <a:spcPct val="0"/>
              </a:spcAft>
              <a:defRPr sz="3600">
                <a:solidFill>
                  <a:schemeClr val="tx1"/>
                </a:solidFill>
                <a:latin typeface="Arial" charset="0"/>
              </a:defRPr>
            </a:lvl3pPr>
            <a:lvl4pPr algn="l" rtl="0" eaLnBrk="1" fontAlgn="base" hangingPunct="1">
              <a:spcBef>
                <a:spcPct val="0"/>
              </a:spcBef>
              <a:spcAft>
                <a:spcPct val="0"/>
              </a:spcAft>
              <a:defRPr sz="3600">
                <a:solidFill>
                  <a:schemeClr val="tx1"/>
                </a:solidFill>
                <a:latin typeface="Arial" charset="0"/>
              </a:defRPr>
            </a:lvl4pPr>
            <a:lvl5pPr algn="l" rtl="0" eaLnBrk="1" fontAlgn="base" hangingPunct="1">
              <a:spcBef>
                <a:spcPct val="0"/>
              </a:spcBef>
              <a:spcAft>
                <a:spcPct val="0"/>
              </a:spcAft>
              <a:defRPr sz="3600">
                <a:solidFill>
                  <a:schemeClr val="tx1"/>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pPr defTabSz="914400"/>
            <a:r>
              <a:rPr lang="sr-Latn-RS" sz="2600" b="1" kern="0" dirty="0" smtClean="0"/>
              <a:t>Razvoj inovativnih poslovnih modela – proizvodnja i korišćenje biogasa</a:t>
            </a:r>
            <a:endParaRPr lang="sr-Latn-RS" sz="2600" b="1" kern="0" dirty="0"/>
          </a:p>
        </p:txBody>
      </p:sp>
      <p:sp>
        <p:nvSpPr>
          <p:cNvPr id="6" name="Content Placeholder 5"/>
          <p:cNvSpPr txBox="1">
            <a:spLocks/>
          </p:cNvSpPr>
          <p:nvPr/>
        </p:nvSpPr>
        <p:spPr bwMode="auto">
          <a:xfrm>
            <a:off x="684000" y="2448000"/>
            <a:ext cx="7776000" cy="3816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solidFill>
                  <a:srgbClr val="6E6452"/>
                </a:solidFill>
                <a:latin typeface="+mn-lt"/>
                <a:ea typeface="+mn-ea"/>
                <a:cs typeface="+mn-cs"/>
              </a:defRPr>
            </a:lvl1pPr>
            <a:lvl2pPr marL="360000" indent="-360000" algn="l" rtl="0" eaLnBrk="1" fontAlgn="base" hangingPunct="1">
              <a:spcBef>
                <a:spcPts val="400"/>
              </a:spcBef>
              <a:spcAft>
                <a:spcPts val="800"/>
              </a:spcAft>
              <a:buClr>
                <a:srgbClr val="C80F0F"/>
              </a:buClr>
              <a:buFont typeface="Arial" pitchFamily="34" charset="0"/>
              <a:buChar char="•"/>
              <a:tabLst>
                <a:tab pos="2190750" algn="l"/>
              </a:tabLst>
              <a:defRPr sz="1800">
                <a:solidFill>
                  <a:srgbClr val="6E6452"/>
                </a:solidFill>
                <a:latin typeface="+mn-lt"/>
              </a:defRPr>
            </a:lvl2pPr>
            <a:lvl3pPr marL="720000" indent="-360000" algn="l" rtl="0" eaLnBrk="1" fontAlgn="base" hangingPunct="1">
              <a:spcBef>
                <a:spcPts val="400"/>
              </a:spcBef>
              <a:spcAft>
                <a:spcPts val="800"/>
              </a:spcAft>
              <a:buClr>
                <a:srgbClr val="6E6452"/>
              </a:buClr>
              <a:buFont typeface="Arial" pitchFamily="34" charset="0"/>
              <a:buChar char="•"/>
              <a:tabLst>
                <a:tab pos="2190750" algn="l"/>
              </a:tabLst>
              <a:defRPr sz="1800">
                <a:solidFill>
                  <a:srgbClr val="6E6452"/>
                </a:solidFill>
                <a:latin typeface="+mn-lt"/>
              </a:defRPr>
            </a:lvl3pPr>
            <a:lvl4pPr marL="108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4pPr>
            <a:lvl5pPr marL="144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5pPr>
            <a:lvl6pPr marL="180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6pPr>
            <a:lvl7pPr marL="216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7pPr>
            <a:lvl8pPr marL="252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8pPr>
            <a:lvl9pPr marL="288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9pPr>
          </a:lstStyle>
          <a:p>
            <a:endParaRPr lang="sr-Latn-RS" kern="0"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1438" y="4045699"/>
            <a:ext cx="433896" cy="245573"/>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1564" y="3946811"/>
            <a:ext cx="364337" cy="344096"/>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1797" y="3436200"/>
            <a:ext cx="481406" cy="461955"/>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63390" y="3458798"/>
            <a:ext cx="582217" cy="345018"/>
          </a:xfrm>
          <a:prstGeom prst="rect">
            <a:avLst/>
          </a:prstGeom>
        </p:spPr>
      </p:pic>
      <p:cxnSp>
        <p:nvCxnSpPr>
          <p:cNvPr id="12" name="Straight Arrow Connector 11"/>
          <p:cNvCxnSpPr/>
          <p:nvPr/>
        </p:nvCxnSpPr>
        <p:spPr bwMode="auto">
          <a:xfrm>
            <a:off x="2658239" y="3809096"/>
            <a:ext cx="557195" cy="145"/>
          </a:xfrm>
          <a:prstGeom prst="straightConnector1">
            <a:avLst/>
          </a:prstGeom>
          <a:solidFill>
            <a:schemeClr val="accent1"/>
          </a:solidFill>
          <a:ln w="57150" cap="flat" cmpd="sng" algn="ctr">
            <a:solidFill>
              <a:srgbClr val="760000"/>
            </a:solidFill>
            <a:prstDash val="solid"/>
            <a:round/>
            <a:headEnd type="none" w="med" len="med"/>
            <a:tailEnd type="triangle"/>
          </a:ln>
          <a:effectLst/>
        </p:spPr>
      </p:cxnSp>
      <p:pic>
        <p:nvPicPr>
          <p:cNvPr id="13" name="Picture 12"/>
          <p:cNvPicPr>
            <a:picLocks noChangeAspect="1"/>
          </p:cNvPicPr>
          <p:nvPr/>
        </p:nvPicPr>
        <p:blipFill rotWithShape="1">
          <a:blip r:embed="rId6" cstate="print">
            <a:extLst>
              <a:ext uri="{28A0092B-C50C-407E-A947-70E740481C1C}">
                <a14:useLocalDpi xmlns:a14="http://schemas.microsoft.com/office/drawing/2010/main" val="0"/>
              </a:ext>
            </a:extLst>
          </a:blip>
          <a:srcRect r="55527"/>
          <a:stretch/>
        </p:blipFill>
        <p:spPr>
          <a:xfrm>
            <a:off x="6395445" y="2583404"/>
            <a:ext cx="684158" cy="821578"/>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31018" y="3385599"/>
            <a:ext cx="873937" cy="726980"/>
          </a:xfrm>
          <a:prstGeom prst="rect">
            <a:avLst/>
          </a:prstGeom>
        </p:spPr>
      </p:pic>
      <p:sp>
        <p:nvSpPr>
          <p:cNvPr id="15" name="TextBox 14"/>
          <p:cNvSpPr txBox="1"/>
          <p:nvPr/>
        </p:nvSpPr>
        <p:spPr>
          <a:xfrm>
            <a:off x="3154618" y="4121333"/>
            <a:ext cx="1354763" cy="283501"/>
          </a:xfrm>
          <a:prstGeom prst="rect">
            <a:avLst/>
          </a:prstGeom>
          <a:noFill/>
        </p:spPr>
        <p:txBody>
          <a:bodyPr wrap="square" rtlCol="0">
            <a:spAutoFit/>
          </a:bodyPr>
          <a:lstStyle/>
          <a:p>
            <a:pPr algn="ctr" defTabSz="914400" eaLnBrk="0" fontAlgn="base" hangingPunct="0">
              <a:spcBef>
                <a:spcPct val="0"/>
              </a:spcBef>
              <a:spcAft>
                <a:spcPct val="0"/>
              </a:spcAft>
            </a:pPr>
            <a:r>
              <a:rPr lang="de-DE" sz="1200" b="1" dirty="0" smtClean="0">
                <a:solidFill>
                  <a:srgbClr val="000000"/>
                </a:solidFill>
              </a:rPr>
              <a:t>Digestor</a:t>
            </a:r>
            <a:endParaRPr lang="sr-Latn-RS" sz="1200" b="1" dirty="0">
              <a:solidFill>
                <a:srgbClr val="000000"/>
              </a:solidFill>
            </a:endParaRPr>
          </a:p>
        </p:txBody>
      </p:sp>
      <p:cxnSp>
        <p:nvCxnSpPr>
          <p:cNvPr id="16" name="Straight Arrow Connector 15"/>
          <p:cNvCxnSpPr/>
          <p:nvPr/>
        </p:nvCxnSpPr>
        <p:spPr bwMode="auto">
          <a:xfrm>
            <a:off x="4305146" y="3803816"/>
            <a:ext cx="646493" cy="98"/>
          </a:xfrm>
          <a:prstGeom prst="straightConnector1">
            <a:avLst/>
          </a:prstGeom>
          <a:solidFill>
            <a:schemeClr val="accent1"/>
          </a:solidFill>
          <a:ln w="57150" cap="flat" cmpd="sng" algn="ctr">
            <a:solidFill>
              <a:srgbClr val="92D050"/>
            </a:solidFill>
            <a:prstDash val="solid"/>
            <a:round/>
            <a:headEnd type="none" w="med" len="med"/>
            <a:tailEnd type="triangle"/>
          </a:ln>
          <a:effectLst/>
        </p:spPr>
      </p:cxnSp>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61256" y="3594253"/>
            <a:ext cx="825551" cy="643801"/>
          </a:xfrm>
          <a:prstGeom prst="rect">
            <a:avLst/>
          </a:prstGeom>
        </p:spPr>
      </p:pic>
      <p:sp>
        <p:nvSpPr>
          <p:cNvPr id="18" name="TextBox 17"/>
          <p:cNvSpPr txBox="1"/>
          <p:nvPr/>
        </p:nvSpPr>
        <p:spPr>
          <a:xfrm>
            <a:off x="4293613" y="3888025"/>
            <a:ext cx="873304" cy="232756"/>
          </a:xfrm>
          <a:prstGeom prst="rect">
            <a:avLst/>
          </a:prstGeom>
          <a:noFill/>
        </p:spPr>
        <p:txBody>
          <a:bodyPr wrap="square" rtlCol="0">
            <a:spAutoFit/>
          </a:bodyPr>
          <a:lstStyle/>
          <a:p>
            <a:pPr defTabSz="914400" eaLnBrk="0" fontAlgn="base" hangingPunct="0">
              <a:spcBef>
                <a:spcPct val="0"/>
              </a:spcBef>
              <a:spcAft>
                <a:spcPct val="0"/>
              </a:spcAft>
            </a:pPr>
            <a:r>
              <a:rPr lang="sr-Latn-RS" sz="1200" b="1" dirty="0" smtClean="0">
                <a:solidFill>
                  <a:srgbClr val="000000"/>
                </a:solidFill>
              </a:rPr>
              <a:t>Biogas</a:t>
            </a:r>
            <a:endParaRPr lang="sr-Latn-RS" sz="1200" b="1" dirty="0">
              <a:solidFill>
                <a:srgbClr val="000000"/>
              </a:solidFill>
            </a:endParaRPr>
          </a:p>
        </p:txBody>
      </p:sp>
      <p:cxnSp>
        <p:nvCxnSpPr>
          <p:cNvPr id="19" name="Straight Connector 18"/>
          <p:cNvCxnSpPr/>
          <p:nvPr/>
        </p:nvCxnSpPr>
        <p:spPr bwMode="auto">
          <a:xfrm flipH="1">
            <a:off x="5683743" y="3436200"/>
            <a:ext cx="532746" cy="210945"/>
          </a:xfrm>
          <a:prstGeom prst="line">
            <a:avLst/>
          </a:prstGeom>
          <a:solidFill>
            <a:schemeClr val="accent1"/>
          </a:solidFill>
          <a:ln w="57150" cap="flat" cmpd="sng" algn="ctr">
            <a:solidFill>
              <a:srgbClr val="006600"/>
            </a:solidFill>
            <a:prstDash val="solid"/>
            <a:round/>
            <a:headEnd type="triangle" w="med" len="med"/>
            <a:tailEnd type="none" w="med" len="med"/>
          </a:ln>
          <a:effectLst/>
        </p:spPr>
      </p:cxnSp>
      <p:cxnSp>
        <p:nvCxnSpPr>
          <p:cNvPr id="20" name="Straight Connector 19"/>
          <p:cNvCxnSpPr/>
          <p:nvPr/>
        </p:nvCxnSpPr>
        <p:spPr bwMode="auto">
          <a:xfrm>
            <a:off x="5981937" y="4290907"/>
            <a:ext cx="469104" cy="0"/>
          </a:xfrm>
          <a:prstGeom prst="line">
            <a:avLst/>
          </a:prstGeom>
          <a:solidFill>
            <a:schemeClr val="accent1"/>
          </a:solidFill>
          <a:ln w="57150" cap="flat" cmpd="sng" algn="ctr">
            <a:solidFill>
              <a:srgbClr val="FF0000"/>
            </a:solidFill>
            <a:prstDash val="solid"/>
            <a:round/>
            <a:headEnd type="none" w="med" len="med"/>
            <a:tailEnd type="triangle" w="med" len="med"/>
          </a:ln>
          <a:effectLst/>
        </p:spPr>
      </p:cxnSp>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32129" y="3751854"/>
            <a:ext cx="637803" cy="570665"/>
          </a:xfrm>
          <a:prstGeom prst="rect">
            <a:avLst/>
          </a:prstGeom>
        </p:spPr>
      </p:pic>
      <p:pic>
        <p:nvPicPr>
          <p:cNvPr id="22" name="Picture 21"/>
          <p:cNvPicPr>
            <a:picLocks noChangeAspect="1"/>
          </p:cNvPicPr>
          <p:nvPr/>
        </p:nvPicPr>
        <p:blipFill rotWithShape="1">
          <a:blip r:embed="rId10" cstate="print">
            <a:extLst>
              <a:ext uri="{28A0092B-C50C-407E-A947-70E740481C1C}">
                <a14:useLocalDpi xmlns:a14="http://schemas.microsoft.com/office/drawing/2010/main" val="0"/>
              </a:ext>
            </a:extLst>
          </a:blip>
          <a:srcRect l="59082" t="20278" r="19903" b="66944"/>
          <a:stretch/>
        </p:blipFill>
        <p:spPr>
          <a:xfrm>
            <a:off x="6559807" y="4380869"/>
            <a:ext cx="844096" cy="390235"/>
          </a:xfrm>
          <a:prstGeom prst="rect">
            <a:avLst/>
          </a:prstGeom>
        </p:spPr>
      </p:pic>
      <p:pic>
        <p:nvPicPr>
          <p:cNvPr id="23" name="Picture 2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877164" y="4626245"/>
            <a:ext cx="797876" cy="512820"/>
          </a:xfrm>
          <a:prstGeom prst="rect">
            <a:avLst/>
          </a:prstGeom>
        </p:spPr>
      </p:pic>
      <p:cxnSp>
        <p:nvCxnSpPr>
          <p:cNvPr id="24" name="Straight Arrow Connector 23"/>
          <p:cNvCxnSpPr/>
          <p:nvPr/>
        </p:nvCxnSpPr>
        <p:spPr bwMode="auto">
          <a:xfrm>
            <a:off x="3838967" y="4380869"/>
            <a:ext cx="0" cy="337987"/>
          </a:xfrm>
          <a:prstGeom prst="straightConnector1">
            <a:avLst/>
          </a:prstGeom>
          <a:solidFill>
            <a:schemeClr val="accent1"/>
          </a:solidFill>
          <a:ln w="57150" cap="flat" cmpd="sng" algn="ctr">
            <a:solidFill>
              <a:schemeClr val="accent4">
                <a:lumMod val="75000"/>
              </a:schemeClr>
            </a:solidFill>
            <a:prstDash val="solid"/>
            <a:round/>
            <a:headEnd type="none" w="med" len="med"/>
            <a:tailEnd type="triangle"/>
          </a:ln>
          <a:effectLst/>
        </p:spPr>
      </p:cxnSp>
      <p:sp>
        <p:nvSpPr>
          <p:cNvPr id="25" name="TextBox 24"/>
          <p:cNvSpPr txBox="1"/>
          <p:nvPr/>
        </p:nvSpPr>
        <p:spPr>
          <a:xfrm>
            <a:off x="2773091" y="4694891"/>
            <a:ext cx="1354763" cy="283501"/>
          </a:xfrm>
          <a:prstGeom prst="rect">
            <a:avLst/>
          </a:prstGeom>
          <a:noFill/>
        </p:spPr>
        <p:txBody>
          <a:bodyPr wrap="square" rtlCol="0">
            <a:spAutoFit/>
          </a:bodyPr>
          <a:lstStyle/>
          <a:p>
            <a:pPr algn="ctr" defTabSz="914400" eaLnBrk="0" fontAlgn="base" hangingPunct="0">
              <a:spcBef>
                <a:spcPct val="0"/>
              </a:spcBef>
              <a:spcAft>
                <a:spcPct val="0"/>
              </a:spcAft>
            </a:pPr>
            <a:r>
              <a:rPr lang="de-DE" sz="1200" b="1" dirty="0" smtClean="0">
                <a:solidFill>
                  <a:srgbClr val="000000"/>
                </a:solidFill>
              </a:rPr>
              <a:t>Dig</a:t>
            </a:r>
            <a:r>
              <a:rPr lang="sr-Latn-RS" sz="1200" b="1" dirty="0" smtClean="0">
                <a:solidFill>
                  <a:srgbClr val="000000"/>
                </a:solidFill>
              </a:rPr>
              <a:t>estat</a:t>
            </a:r>
            <a:endParaRPr lang="sr-Latn-RS" sz="1200" b="1" dirty="0">
              <a:solidFill>
                <a:srgbClr val="000000"/>
              </a:solidFill>
            </a:endParaRPr>
          </a:p>
        </p:txBody>
      </p:sp>
      <p:sp>
        <p:nvSpPr>
          <p:cNvPr id="26" name="TextBox 25"/>
          <p:cNvSpPr txBox="1"/>
          <p:nvPr/>
        </p:nvSpPr>
        <p:spPr>
          <a:xfrm>
            <a:off x="5380346" y="4790655"/>
            <a:ext cx="1354763" cy="461665"/>
          </a:xfrm>
          <a:prstGeom prst="rect">
            <a:avLst/>
          </a:prstGeom>
          <a:noFill/>
        </p:spPr>
        <p:txBody>
          <a:bodyPr wrap="square" rtlCol="0">
            <a:spAutoFit/>
          </a:bodyPr>
          <a:lstStyle/>
          <a:p>
            <a:pPr algn="ctr" defTabSz="914400" eaLnBrk="0" fontAlgn="base" hangingPunct="0">
              <a:spcBef>
                <a:spcPct val="0"/>
              </a:spcBef>
              <a:spcAft>
                <a:spcPct val="0"/>
              </a:spcAft>
            </a:pPr>
            <a:r>
              <a:rPr lang="sr-Latn-RS" sz="1200" b="1" dirty="0" smtClean="0">
                <a:solidFill>
                  <a:srgbClr val="000000"/>
                </a:solidFill>
              </a:rPr>
              <a:t>Toplotna energija</a:t>
            </a:r>
            <a:endParaRPr lang="sr-Latn-RS" sz="1200" b="1" dirty="0">
              <a:solidFill>
                <a:srgbClr val="000000"/>
              </a:solidFill>
            </a:endParaRPr>
          </a:p>
        </p:txBody>
      </p:sp>
      <p:sp>
        <p:nvSpPr>
          <p:cNvPr id="27" name="TextBox 26"/>
          <p:cNvSpPr txBox="1"/>
          <p:nvPr/>
        </p:nvSpPr>
        <p:spPr>
          <a:xfrm>
            <a:off x="5185468" y="2911279"/>
            <a:ext cx="1354763" cy="461665"/>
          </a:xfrm>
          <a:prstGeom prst="rect">
            <a:avLst/>
          </a:prstGeom>
          <a:noFill/>
        </p:spPr>
        <p:txBody>
          <a:bodyPr wrap="square" rtlCol="0">
            <a:spAutoFit/>
          </a:bodyPr>
          <a:lstStyle/>
          <a:p>
            <a:pPr algn="ctr" defTabSz="914400" eaLnBrk="0" fontAlgn="base" hangingPunct="0">
              <a:spcBef>
                <a:spcPct val="0"/>
              </a:spcBef>
              <a:spcAft>
                <a:spcPct val="0"/>
              </a:spcAft>
            </a:pPr>
            <a:r>
              <a:rPr lang="sr-Latn-RS" sz="1200" b="1" dirty="0" smtClean="0">
                <a:solidFill>
                  <a:srgbClr val="000000"/>
                </a:solidFill>
              </a:rPr>
              <a:t>Električna energija</a:t>
            </a:r>
            <a:endParaRPr lang="sr-Latn-RS" sz="1200" b="1" dirty="0">
              <a:solidFill>
                <a:srgbClr val="000000"/>
              </a:solidFill>
            </a:endParaRPr>
          </a:p>
        </p:txBody>
      </p:sp>
      <p:sp>
        <p:nvSpPr>
          <p:cNvPr id="28" name="Rectangle 27"/>
          <p:cNvSpPr/>
          <p:nvPr/>
        </p:nvSpPr>
        <p:spPr bwMode="auto">
          <a:xfrm>
            <a:off x="1285495" y="3371344"/>
            <a:ext cx="1363403" cy="1164445"/>
          </a:xfrm>
          <a:prstGeom prst="rect">
            <a:avLst/>
          </a:prstGeom>
          <a:noFill/>
          <a:ln w="28575" cap="flat" cmpd="sng" algn="ctr">
            <a:solidFill>
              <a:srgbClr val="C0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sr-Latn-RS" sz="2200" b="1" smtClean="0">
              <a:solidFill>
                <a:srgbClr val="999999"/>
              </a:solidFill>
            </a:endParaRPr>
          </a:p>
        </p:txBody>
      </p:sp>
      <p:sp>
        <p:nvSpPr>
          <p:cNvPr id="29" name="Rectangle 28"/>
          <p:cNvSpPr/>
          <p:nvPr/>
        </p:nvSpPr>
        <p:spPr bwMode="auto">
          <a:xfrm>
            <a:off x="880355" y="2723581"/>
            <a:ext cx="483036" cy="414398"/>
          </a:xfrm>
          <a:prstGeom prst="rect">
            <a:avLst/>
          </a:prstGeom>
          <a:noFill/>
          <a:ln w="28575" cap="flat" cmpd="sng" algn="ctr">
            <a:solidFill>
              <a:srgbClr val="C0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sr-Latn-RS" sz="2200" b="1" smtClean="0">
              <a:solidFill>
                <a:srgbClr val="999999"/>
              </a:solidFill>
            </a:endParaRPr>
          </a:p>
        </p:txBody>
      </p:sp>
      <p:sp>
        <p:nvSpPr>
          <p:cNvPr id="30" name="Rectangle 29"/>
          <p:cNvSpPr/>
          <p:nvPr/>
        </p:nvSpPr>
        <p:spPr bwMode="auto">
          <a:xfrm>
            <a:off x="1697542" y="2628806"/>
            <a:ext cx="483036" cy="414398"/>
          </a:xfrm>
          <a:prstGeom prst="rect">
            <a:avLst/>
          </a:prstGeom>
          <a:noFill/>
          <a:ln w="28575" cap="flat" cmpd="sng" algn="ctr">
            <a:solidFill>
              <a:srgbClr val="C0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sr-Latn-RS" sz="2200" b="1" smtClean="0">
              <a:solidFill>
                <a:srgbClr val="999999"/>
              </a:solidFill>
            </a:endParaRPr>
          </a:p>
        </p:txBody>
      </p:sp>
      <p:sp>
        <p:nvSpPr>
          <p:cNvPr id="31" name="Rectangle 30"/>
          <p:cNvSpPr/>
          <p:nvPr/>
        </p:nvSpPr>
        <p:spPr bwMode="auto">
          <a:xfrm>
            <a:off x="556271" y="3549242"/>
            <a:ext cx="483036" cy="414398"/>
          </a:xfrm>
          <a:prstGeom prst="rect">
            <a:avLst/>
          </a:prstGeom>
          <a:noFill/>
          <a:ln w="28575" cap="flat" cmpd="sng" algn="ctr">
            <a:solidFill>
              <a:srgbClr val="C0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sr-Latn-RS" sz="2200" b="1" smtClean="0">
              <a:solidFill>
                <a:srgbClr val="999999"/>
              </a:solidFill>
            </a:endParaRPr>
          </a:p>
        </p:txBody>
      </p:sp>
      <p:sp>
        <p:nvSpPr>
          <p:cNvPr id="32" name="Rectangle 31"/>
          <p:cNvSpPr/>
          <p:nvPr/>
        </p:nvSpPr>
        <p:spPr bwMode="auto">
          <a:xfrm>
            <a:off x="581931" y="4253875"/>
            <a:ext cx="483036" cy="414398"/>
          </a:xfrm>
          <a:prstGeom prst="rect">
            <a:avLst/>
          </a:prstGeom>
          <a:noFill/>
          <a:ln w="28575" cap="flat" cmpd="sng" algn="ctr">
            <a:solidFill>
              <a:srgbClr val="C0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sr-Latn-RS" sz="2200" b="1" smtClean="0">
              <a:solidFill>
                <a:srgbClr val="999999"/>
              </a:solidFill>
            </a:endParaRPr>
          </a:p>
        </p:txBody>
      </p:sp>
      <p:sp>
        <p:nvSpPr>
          <p:cNvPr id="33" name="Rectangle 32"/>
          <p:cNvSpPr/>
          <p:nvPr/>
        </p:nvSpPr>
        <p:spPr bwMode="auto">
          <a:xfrm>
            <a:off x="1085337" y="4842510"/>
            <a:ext cx="483036" cy="414398"/>
          </a:xfrm>
          <a:prstGeom prst="rect">
            <a:avLst/>
          </a:prstGeom>
          <a:noFill/>
          <a:ln w="28575" cap="flat" cmpd="sng" algn="ctr">
            <a:solidFill>
              <a:srgbClr val="C0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sr-Latn-RS" sz="2200" b="1" smtClean="0">
              <a:solidFill>
                <a:srgbClr val="999999"/>
              </a:solidFill>
            </a:endParaRPr>
          </a:p>
        </p:txBody>
      </p:sp>
      <p:sp>
        <p:nvSpPr>
          <p:cNvPr id="34" name="Rectangle 33"/>
          <p:cNvSpPr/>
          <p:nvPr/>
        </p:nvSpPr>
        <p:spPr bwMode="auto">
          <a:xfrm>
            <a:off x="1944141" y="4822316"/>
            <a:ext cx="483036" cy="414398"/>
          </a:xfrm>
          <a:prstGeom prst="rect">
            <a:avLst/>
          </a:prstGeom>
          <a:noFill/>
          <a:ln w="28575" cap="flat" cmpd="sng" algn="ctr">
            <a:solidFill>
              <a:srgbClr val="C0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sr-Latn-RS" sz="2200" b="1" smtClean="0">
              <a:solidFill>
                <a:srgbClr val="999999"/>
              </a:solidFill>
            </a:endParaRPr>
          </a:p>
        </p:txBody>
      </p:sp>
      <p:pic>
        <p:nvPicPr>
          <p:cNvPr id="35" name="Picture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52727" y="3493203"/>
            <a:ext cx="637803" cy="570665"/>
          </a:xfrm>
          <a:prstGeom prst="rect">
            <a:avLst/>
          </a:prstGeom>
        </p:spPr>
      </p:pic>
      <p:pic>
        <p:nvPicPr>
          <p:cNvPr id="36" name="Picture 3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52758" y="3263909"/>
            <a:ext cx="637803" cy="570665"/>
          </a:xfrm>
          <a:prstGeom prst="rect">
            <a:avLst/>
          </a:prstGeom>
        </p:spPr>
      </p:pic>
      <p:pic>
        <p:nvPicPr>
          <p:cNvPr id="37" name="Picture 3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98005" y="4076063"/>
            <a:ext cx="637803" cy="570665"/>
          </a:xfrm>
          <a:prstGeom prst="rect">
            <a:avLst/>
          </a:prstGeom>
        </p:spPr>
      </p:pic>
      <p:pic>
        <p:nvPicPr>
          <p:cNvPr id="38" name="Picture 3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89471" y="3865187"/>
            <a:ext cx="637803" cy="570665"/>
          </a:xfrm>
          <a:prstGeom prst="rect">
            <a:avLst/>
          </a:prstGeom>
        </p:spPr>
      </p:pic>
      <p:pic>
        <p:nvPicPr>
          <p:cNvPr id="39" name="Picture 38"/>
          <p:cNvPicPr>
            <a:picLocks noChangeAspect="1"/>
          </p:cNvPicPr>
          <p:nvPr/>
        </p:nvPicPr>
        <p:blipFill rotWithShape="1">
          <a:blip r:embed="rId10" cstate="print">
            <a:extLst>
              <a:ext uri="{28A0092B-C50C-407E-A947-70E740481C1C}">
                <a14:useLocalDpi xmlns:a14="http://schemas.microsoft.com/office/drawing/2010/main" val="0"/>
              </a:ext>
            </a:extLst>
          </a:blip>
          <a:srcRect l="59082" t="20278" r="19903" b="66944"/>
          <a:stretch/>
        </p:blipFill>
        <p:spPr>
          <a:xfrm>
            <a:off x="6786144" y="4877050"/>
            <a:ext cx="844096" cy="390235"/>
          </a:xfrm>
          <a:prstGeom prst="rect">
            <a:avLst/>
          </a:prstGeom>
        </p:spPr>
      </p:pic>
      <p:pic>
        <p:nvPicPr>
          <p:cNvPr id="40" name="Picture 39"/>
          <p:cNvPicPr>
            <a:picLocks noChangeAspect="1"/>
          </p:cNvPicPr>
          <p:nvPr/>
        </p:nvPicPr>
        <p:blipFill rotWithShape="1">
          <a:blip r:embed="rId10" cstate="print">
            <a:extLst>
              <a:ext uri="{28A0092B-C50C-407E-A947-70E740481C1C}">
                <a14:useLocalDpi xmlns:a14="http://schemas.microsoft.com/office/drawing/2010/main" val="0"/>
              </a:ext>
            </a:extLst>
          </a:blip>
          <a:srcRect l="59082" t="20278" r="19903" b="66944"/>
          <a:stretch/>
        </p:blipFill>
        <p:spPr>
          <a:xfrm>
            <a:off x="7316526" y="5267285"/>
            <a:ext cx="844096" cy="390235"/>
          </a:xfrm>
          <a:prstGeom prst="rect">
            <a:avLst/>
          </a:prstGeom>
        </p:spPr>
      </p:pic>
      <p:pic>
        <p:nvPicPr>
          <p:cNvPr id="41" name="Grafik 8"/>
          <p:cNvPicPr>
            <a:picLocks noChangeAspect="1"/>
          </p:cNvPicPr>
          <p:nvPr/>
        </p:nvPicPr>
        <p:blipFill rotWithShape="1">
          <a:blip r:embed="rId12" cstate="print">
            <a:extLst>
              <a:ext uri="{28A0092B-C50C-407E-A947-70E740481C1C}">
                <a14:useLocalDpi xmlns:a14="http://schemas.microsoft.com/office/drawing/2010/main" val="0"/>
              </a:ext>
            </a:extLst>
          </a:blip>
          <a:srcRect t="11139" b="14732"/>
          <a:stretch/>
        </p:blipFill>
        <p:spPr>
          <a:xfrm>
            <a:off x="0" y="11430"/>
            <a:ext cx="2373441" cy="1280160"/>
          </a:xfrm>
          <a:prstGeom prst="rect">
            <a:avLst/>
          </a:prstGeom>
        </p:spPr>
      </p:pic>
      <p:sp>
        <p:nvSpPr>
          <p:cNvPr id="43" name="Footer Placeholder 2"/>
          <p:cNvSpPr>
            <a:spLocks noGrp="1"/>
          </p:cNvSpPr>
          <p:nvPr>
            <p:ph type="ftr" sz="quarter" idx="10"/>
          </p:nvPr>
        </p:nvSpPr>
        <p:spPr>
          <a:xfrm>
            <a:off x="1910281" y="6581001"/>
            <a:ext cx="5748951" cy="246221"/>
          </a:xfrm>
        </p:spPr>
        <p:txBody>
          <a:bodyPr/>
          <a:lstStyle/>
          <a:p>
            <a:r>
              <a:rPr lang="de-DE" dirty="0" smtClean="0"/>
              <a:t>Projec</a:t>
            </a:r>
            <a:r>
              <a:rPr lang="sr-Latn-RS" dirty="0" smtClean="0"/>
              <a:t>t</a:t>
            </a:r>
            <a:r>
              <a:rPr lang="de-DE" dirty="0" smtClean="0"/>
              <a:t> development – Milica Vukadinovi</a:t>
            </a:r>
            <a:r>
              <a:rPr lang="sr-Latn-RS" dirty="0" smtClean="0"/>
              <a:t>ć</a:t>
            </a:r>
            <a:r>
              <a:rPr lang="de-DE" dirty="0" smtClean="0"/>
              <a:t>, Ivana Radulovi</a:t>
            </a:r>
            <a:r>
              <a:rPr lang="sr-Latn-RS" dirty="0" smtClean="0"/>
              <a:t>ć</a:t>
            </a:r>
            <a:r>
              <a:rPr lang="de-DE" dirty="0" smtClean="0"/>
              <a:t>, Marijana Nikoli</a:t>
            </a:r>
            <a:r>
              <a:rPr lang="sr-Latn-RS" dirty="0" smtClean="0"/>
              <a:t>ć</a:t>
            </a:r>
            <a:endParaRPr lang="de-DE" dirty="0"/>
          </a:p>
        </p:txBody>
      </p:sp>
      <p:sp>
        <p:nvSpPr>
          <p:cNvPr id="44" name="Date Placeholder 1"/>
          <p:cNvSpPr>
            <a:spLocks noGrp="1"/>
          </p:cNvSpPr>
          <p:nvPr>
            <p:ph type="dt" sz="half" idx="4294967295"/>
          </p:nvPr>
        </p:nvSpPr>
        <p:spPr>
          <a:xfrm>
            <a:off x="588740" y="6590396"/>
            <a:ext cx="1295400" cy="246063"/>
          </a:xfrm>
          <a:prstGeom prst="rect">
            <a:avLst/>
          </a:prstGeom>
        </p:spPr>
        <p:txBody>
          <a:bodyPr/>
          <a:lstStyle/>
          <a:p>
            <a:pPr>
              <a:defRPr/>
            </a:pPr>
            <a:r>
              <a:rPr lang="sr-Latn-RS" b="1" dirty="0" smtClean="0"/>
              <a:t>16.11.2017</a:t>
            </a:r>
            <a:endParaRPr lang="de-DE" b="1" dirty="0"/>
          </a:p>
        </p:txBody>
      </p:sp>
    </p:spTree>
    <p:extLst>
      <p:ext uri="{BB962C8B-B14F-4D97-AF65-F5344CB8AC3E}">
        <p14:creationId xmlns:p14="http://schemas.microsoft.com/office/powerpoint/2010/main" val="12638960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5"/>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6"/>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8"/>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37"/>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39"/>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5" grpId="0"/>
      <p:bldP spid="18" grpId="0"/>
      <p:bldP spid="25" grpId="0"/>
      <p:bldP spid="26" grpId="0"/>
      <p:bldP spid="27" grpId="0"/>
      <p:bldP spid="28" grpId="0" animBg="1"/>
      <p:bldP spid="29" grpId="0" animBg="1"/>
      <p:bldP spid="30" grpId="0" animBg="1"/>
      <p:bldP spid="31" grpId="0" animBg="1"/>
      <p:bldP spid="32" grpId="0" animBg="1"/>
      <p:bldP spid="33" grpId="0" animBg="1"/>
      <p:bldP spid="34"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xmlns="" id="{C7EC959F-E237-4886-AD2A-86EA01398606}"/>
              </a:ext>
            </a:extLst>
          </p:cNvPr>
          <p:cNvSpPr>
            <a:spLocks noGrp="1"/>
          </p:cNvSpPr>
          <p:nvPr>
            <p:ph type="title"/>
          </p:nvPr>
        </p:nvSpPr>
        <p:spPr>
          <a:xfrm>
            <a:off x="198939" y="1176687"/>
            <a:ext cx="8755054" cy="792088"/>
          </a:xfrm>
        </p:spPr>
        <p:txBody>
          <a:bodyPr/>
          <a:lstStyle/>
          <a:p>
            <a:r>
              <a:rPr lang="sr-Latn-RS" b="1" dirty="0" smtClean="0">
                <a:solidFill>
                  <a:schemeClr val="tx2"/>
                </a:solidFill>
              </a:rPr>
              <a:t>Biogas postrojenje u Verušiću - poboljšana cirkulacija hranljivih sastojaka što doprinosi održivosti modela</a:t>
            </a:r>
            <a:endParaRPr lang="de-DE" b="1" dirty="0">
              <a:solidFill>
                <a:schemeClr val="tx2"/>
              </a:solidFill>
            </a:endParaRPr>
          </a:p>
        </p:txBody>
      </p:sp>
      <p:grpSp>
        <p:nvGrpSpPr>
          <p:cNvPr id="4" name="Gruppieren 3">
            <a:extLst>
              <a:ext uri="{FF2B5EF4-FFF2-40B4-BE49-F238E27FC236}">
                <a16:creationId xmlns:a16="http://schemas.microsoft.com/office/drawing/2014/main" xmlns="" id="{FF6051BD-4BD0-4AD9-91F6-C83EB7C6D164}"/>
              </a:ext>
            </a:extLst>
          </p:cNvPr>
          <p:cNvGrpSpPr/>
          <p:nvPr/>
        </p:nvGrpSpPr>
        <p:grpSpPr>
          <a:xfrm>
            <a:off x="302807" y="2002117"/>
            <a:ext cx="8542852" cy="4403407"/>
            <a:chOff x="630048" y="877735"/>
            <a:chExt cx="8542852" cy="4842327"/>
          </a:xfrm>
        </p:grpSpPr>
        <p:pic>
          <p:nvPicPr>
            <p:cNvPr id="5" name="Grafik 4">
              <a:extLst>
                <a:ext uri="{FF2B5EF4-FFF2-40B4-BE49-F238E27FC236}">
                  <a16:creationId xmlns:a16="http://schemas.microsoft.com/office/drawing/2014/main" xmlns="" id="{93508B56-B543-4429-9601-F5B627E9283B}"/>
                </a:ext>
              </a:extLst>
            </p:cNvPr>
            <p:cNvPicPr>
              <a:picLocks noChangeAspect="1"/>
            </p:cNvPicPr>
            <p:nvPr/>
          </p:nvPicPr>
          <p:blipFill>
            <a:blip r:embed="rId3"/>
            <a:stretch>
              <a:fillRect/>
            </a:stretch>
          </p:blipFill>
          <p:spPr>
            <a:xfrm>
              <a:off x="4275587" y="2175676"/>
              <a:ext cx="3657323" cy="2340000"/>
            </a:xfrm>
            <a:prstGeom prst="rect">
              <a:avLst/>
            </a:prstGeom>
          </p:spPr>
        </p:pic>
        <p:pic>
          <p:nvPicPr>
            <p:cNvPr id="6" name="Grafik 5">
              <a:extLst>
                <a:ext uri="{FF2B5EF4-FFF2-40B4-BE49-F238E27FC236}">
                  <a16:creationId xmlns:a16="http://schemas.microsoft.com/office/drawing/2014/main" xmlns="" id="{975D1BF6-94BC-470C-9279-C2F77A1DBB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048" y="3880676"/>
              <a:ext cx="900000" cy="900000"/>
            </a:xfrm>
            <a:prstGeom prst="rect">
              <a:avLst/>
            </a:prstGeom>
          </p:spPr>
        </p:pic>
        <p:pic>
          <p:nvPicPr>
            <p:cNvPr id="7" name="Grafik 6">
              <a:extLst>
                <a:ext uri="{FF2B5EF4-FFF2-40B4-BE49-F238E27FC236}">
                  <a16:creationId xmlns:a16="http://schemas.microsoft.com/office/drawing/2014/main" xmlns="" id="{B9E6760C-6561-48C8-B629-2160879AEFA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048" y="2584500"/>
              <a:ext cx="900000" cy="900000"/>
            </a:xfrm>
            <a:prstGeom prst="rect">
              <a:avLst/>
            </a:prstGeom>
          </p:spPr>
        </p:pic>
        <p:pic>
          <p:nvPicPr>
            <p:cNvPr id="8" name="Grafik 7">
              <a:extLst>
                <a:ext uri="{FF2B5EF4-FFF2-40B4-BE49-F238E27FC236}">
                  <a16:creationId xmlns:a16="http://schemas.microsoft.com/office/drawing/2014/main" xmlns="" id="{D0013A75-3C21-496B-A6D4-66014A8E628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52937" y="2635700"/>
              <a:ext cx="900000" cy="900000"/>
            </a:xfrm>
            <a:prstGeom prst="rect">
              <a:avLst/>
            </a:prstGeom>
          </p:spPr>
        </p:pic>
        <p:pic>
          <p:nvPicPr>
            <p:cNvPr id="9" name="Grafik 8">
              <a:extLst>
                <a:ext uri="{FF2B5EF4-FFF2-40B4-BE49-F238E27FC236}">
                  <a16:creationId xmlns:a16="http://schemas.microsoft.com/office/drawing/2014/main" xmlns="" id="{D9410B11-E87B-46A6-8EA7-9B458E2A29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82175" y="3696227"/>
              <a:ext cx="1990725" cy="485775"/>
            </a:xfrm>
            <a:prstGeom prst="rect">
              <a:avLst/>
            </a:prstGeom>
          </p:spPr>
        </p:pic>
        <p:cxnSp>
          <p:nvCxnSpPr>
            <p:cNvPr id="10" name="Gerade Verbindung mit Pfeil 9">
              <a:extLst>
                <a:ext uri="{FF2B5EF4-FFF2-40B4-BE49-F238E27FC236}">
                  <a16:creationId xmlns:a16="http://schemas.microsoft.com/office/drawing/2014/main" xmlns="" id="{FEFEAC4C-BDD0-44A6-9A7E-71EBB6546779}"/>
                </a:ext>
              </a:extLst>
            </p:cNvPr>
            <p:cNvCxnSpPr/>
            <p:nvPr/>
          </p:nvCxnSpPr>
          <p:spPr>
            <a:xfrm flipV="1">
              <a:off x="8825392" y="1397000"/>
              <a:ext cx="26876" cy="2269009"/>
            </a:xfrm>
            <a:prstGeom prst="straightConnector1">
              <a:avLst/>
            </a:prstGeom>
            <a:ln w="38100">
              <a:solidFill>
                <a:srgbClr val="C0C0C0"/>
              </a:solidFill>
              <a:tailEnd type="none" w="lg" len="lg"/>
            </a:ln>
          </p:spPr>
          <p:style>
            <a:lnRef idx="1">
              <a:schemeClr val="accent1"/>
            </a:lnRef>
            <a:fillRef idx="0">
              <a:schemeClr val="accent1"/>
            </a:fillRef>
            <a:effectRef idx="0">
              <a:schemeClr val="accent1"/>
            </a:effectRef>
            <a:fontRef idx="minor">
              <a:schemeClr val="tx1"/>
            </a:fontRef>
          </p:style>
        </p:cxnSp>
        <p:cxnSp>
          <p:nvCxnSpPr>
            <p:cNvPr id="11" name="Gerade Verbindung mit Pfeil 10">
              <a:extLst>
                <a:ext uri="{FF2B5EF4-FFF2-40B4-BE49-F238E27FC236}">
                  <a16:creationId xmlns:a16="http://schemas.microsoft.com/office/drawing/2014/main" xmlns="" id="{18AA2903-971B-4746-8CFC-F6A40CC22A28}"/>
                </a:ext>
              </a:extLst>
            </p:cNvPr>
            <p:cNvCxnSpPr/>
            <p:nvPr/>
          </p:nvCxnSpPr>
          <p:spPr>
            <a:xfrm flipV="1">
              <a:off x="8206231" y="1730664"/>
              <a:ext cx="8588" cy="725086"/>
            </a:xfrm>
            <a:prstGeom prst="straightConnector1">
              <a:avLst/>
            </a:prstGeom>
            <a:ln w="38100">
              <a:solidFill>
                <a:srgbClr val="C0C0C0"/>
              </a:solidFill>
              <a:tailEnd type="none" w="lg" len="lg"/>
            </a:ln>
          </p:spPr>
          <p:style>
            <a:lnRef idx="1">
              <a:schemeClr val="accent1"/>
            </a:lnRef>
            <a:fillRef idx="0">
              <a:schemeClr val="accent1"/>
            </a:fillRef>
            <a:effectRef idx="0">
              <a:schemeClr val="accent1"/>
            </a:effectRef>
            <a:fontRef idx="minor">
              <a:schemeClr val="tx1"/>
            </a:fontRef>
          </p:style>
        </p:cxnSp>
        <p:cxnSp>
          <p:nvCxnSpPr>
            <p:cNvPr id="12" name="Gerade Verbindung mit Pfeil 11">
              <a:extLst>
                <a:ext uri="{FF2B5EF4-FFF2-40B4-BE49-F238E27FC236}">
                  <a16:creationId xmlns:a16="http://schemas.microsoft.com/office/drawing/2014/main" xmlns="" id="{C9C372A3-B287-41B0-B9BB-910321645AE1}"/>
                </a:ext>
              </a:extLst>
            </p:cNvPr>
            <p:cNvCxnSpPr/>
            <p:nvPr/>
          </p:nvCxnSpPr>
          <p:spPr>
            <a:xfrm flipH="1" flipV="1">
              <a:off x="4368800" y="1356853"/>
              <a:ext cx="4483469" cy="51998"/>
            </a:xfrm>
            <a:prstGeom prst="straightConnector1">
              <a:avLst/>
            </a:prstGeom>
            <a:ln w="38100">
              <a:solidFill>
                <a:srgbClr val="C0C0C0"/>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3" name="Gerade Verbindung mit Pfeil 12">
              <a:extLst>
                <a:ext uri="{FF2B5EF4-FFF2-40B4-BE49-F238E27FC236}">
                  <a16:creationId xmlns:a16="http://schemas.microsoft.com/office/drawing/2014/main" xmlns="" id="{A91C0717-05F6-4C5C-891A-1FB0F909989D}"/>
                </a:ext>
              </a:extLst>
            </p:cNvPr>
            <p:cNvCxnSpPr/>
            <p:nvPr/>
          </p:nvCxnSpPr>
          <p:spPr>
            <a:xfrm flipH="1" flipV="1">
              <a:off x="4368800" y="1697758"/>
              <a:ext cx="3859045" cy="44756"/>
            </a:xfrm>
            <a:prstGeom prst="straightConnector1">
              <a:avLst/>
            </a:prstGeom>
            <a:ln w="38100">
              <a:solidFill>
                <a:srgbClr val="C0C0C0"/>
              </a:solidFill>
              <a:headEnd w="lg" len="lg"/>
              <a:tailEnd type="triangle" w="lg" len="lg"/>
            </a:ln>
          </p:spPr>
          <p:style>
            <a:lnRef idx="1">
              <a:schemeClr val="accent1"/>
            </a:lnRef>
            <a:fillRef idx="0">
              <a:schemeClr val="accent1"/>
            </a:fillRef>
            <a:effectRef idx="0">
              <a:schemeClr val="accent1"/>
            </a:effectRef>
            <a:fontRef idx="minor">
              <a:schemeClr val="tx1"/>
            </a:fontRef>
          </p:style>
        </p:cxnSp>
        <p:pic>
          <p:nvPicPr>
            <p:cNvPr id="14" name="Grafik 13">
              <a:extLst>
                <a:ext uri="{FF2B5EF4-FFF2-40B4-BE49-F238E27FC236}">
                  <a16:creationId xmlns:a16="http://schemas.microsoft.com/office/drawing/2014/main" xmlns="" id="{C95322C7-A738-47A4-BC68-BE2AE33F4E44}"/>
                </a:ext>
              </a:extLst>
            </p:cNvPr>
            <p:cNvPicPr>
              <a:picLocks noChangeAspect="1"/>
            </p:cNvPicPr>
            <p:nvPr/>
          </p:nvPicPr>
          <p:blipFill>
            <a:blip r:embed="rId8">
              <a:duotone>
                <a:schemeClr val="accent3">
                  <a:shade val="45000"/>
                  <a:satMod val="135000"/>
                </a:schemeClr>
                <a:prstClr val="white"/>
              </a:duotone>
              <a:extLst>
                <a:ext uri="{BEBA8EAE-BF5A-486C-A8C5-ECC9F3942E4B}">
                  <a14:imgProps xmlns:a14="http://schemas.microsoft.com/office/drawing/2010/main">
                    <a14:imgLayer r:embed="rId9">
                      <a14:imgEffect>
                        <a14:saturation sat="0"/>
                      </a14:imgEffect>
                    </a14:imgLayer>
                  </a14:imgProps>
                </a:ext>
              </a:extLst>
            </a:blip>
            <a:stretch>
              <a:fillRect/>
            </a:stretch>
          </p:blipFill>
          <p:spPr>
            <a:xfrm>
              <a:off x="1452671" y="877735"/>
              <a:ext cx="2604656" cy="871945"/>
            </a:xfrm>
            <a:prstGeom prst="rect">
              <a:avLst/>
            </a:prstGeom>
          </p:spPr>
        </p:pic>
        <p:pic>
          <p:nvPicPr>
            <p:cNvPr id="15" name="Grafik 14">
              <a:extLst>
                <a:ext uri="{FF2B5EF4-FFF2-40B4-BE49-F238E27FC236}">
                  <a16:creationId xmlns:a16="http://schemas.microsoft.com/office/drawing/2014/main" xmlns="" id="{B1DB947C-FCC9-4F4B-936E-A44AE27C08A6}"/>
                </a:ext>
              </a:extLst>
            </p:cNvPr>
            <p:cNvPicPr>
              <a:picLocks noChangeAspect="1"/>
            </p:cNvPicPr>
            <p:nvPr/>
          </p:nvPicPr>
          <p:blipFill>
            <a:blip r:embed="rId10"/>
            <a:stretch>
              <a:fillRect/>
            </a:stretch>
          </p:blipFill>
          <p:spPr>
            <a:xfrm>
              <a:off x="1533112" y="2565000"/>
              <a:ext cx="2600325" cy="876300"/>
            </a:xfrm>
            <a:prstGeom prst="rect">
              <a:avLst/>
            </a:prstGeom>
          </p:spPr>
        </p:pic>
        <p:grpSp>
          <p:nvGrpSpPr>
            <p:cNvPr id="16" name="Gruppieren 15">
              <a:extLst>
                <a:ext uri="{FF2B5EF4-FFF2-40B4-BE49-F238E27FC236}">
                  <a16:creationId xmlns:a16="http://schemas.microsoft.com/office/drawing/2014/main" xmlns="" id="{8B0DE83C-C4CB-478C-810F-151976B009DC}"/>
                </a:ext>
              </a:extLst>
            </p:cNvPr>
            <p:cNvGrpSpPr/>
            <p:nvPr/>
          </p:nvGrpSpPr>
          <p:grpSpPr>
            <a:xfrm>
              <a:off x="4561008" y="5232359"/>
              <a:ext cx="1847850" cy="487703"/>
              <a:chOff x="2679901" y="4553776"/>
              <a:chExt cx="1847850" cy="487703"/>
            </a:xfrm>
          </p:grpSpPr>
          <p:pic>
            <p:nvPicPr>
              <p:cNvPr id="23" name="Grafik 22">
                <a:extLst>
                  <a:ext uri="{FF2B5EF4-FFF2-40B4-BE49-F238E27FC236}">
                    <a16:creationId xmlns:a16="http://schemas.microsoft.com/office/drawing/2014/main" xmlns="" id="{8D8E2DDD-F04B-4036-9EAB-56027614C3F6}"/>
                  </a:ext>
                </a:extLst>
              </p:cNvPr>
              <p:cNvPicPr>
                <a:picLocks noChangeAspect="1"/>
              </p:cNvPicPr>
              <p:nvPr/>
            </p:nvPicPr>
            <p:blipFill>
              <a:blip r:embed="rId11"/>
              <a:stretch>
                <a:fillRect/>
              </a:stretch>
            </p:blipFill>
            <p:spPr>
              <a:xfrm>
                <a:off x="2679901" y="4841454"/>
                <a:ext cx="1847850" cy="200025"/>
              </a:xfrm>
              <a:prstGeom prst="rect">
                <a:avLst/>
              </a:prstGeom>
            </p:spPr>
          </p:pic>
          <p:sp>
            <p:nvSpPr>
              <p:cNvPr id="24" name="Rechteck 59">
                <a:extLst>
                  <a:ext uri="{FF2B5EF4-FFF2-40B4-BE49-F238E27FC236}">
                    <a16:creationId xmlns:a16="http://schemas.microsoft.com/office/drawing/2014/main" xmlns="" id="{4E218D67-D0C3-40DC-8F41-DCBDBA1877CA}"/>
                  </a:ext>
                </a:extLst>
              </p:cNvPr>
              <p:cNvSpPr/>
              <p:nvPr/>
            </p:nvSpPr>
            <p:spPr>
              <a:xfrm>
                <a:off x="3022600" y="4553776"/>
                <a:ext cx="1189487" cy="300378"/>
              </a:xfrm>
              <a:custGeom>
                <a:avLst/>
                <a:gdLst>
                  <a:gd name="connsiteX0" fmla="*/ 0 w 1189487"/>
                  <a:gd name="connsiteY0" fmla="*/ 0 h 325778"/>
                  <a:gd name="connsiteX1" fmla="*/ 1189487 w 1189487"/>
                  <a:gd name="connsiteY1" fmla="*/ 0 h 325778"/>
                  <a:gd name="connsiteX2" fmla="*/ 1189487 w 1189487"/>
                  <a:gd name="connsiteY2" fmla="*/ 325778 h 325778"/>
                  <a:gd name="connsiteX3" fmla="*/ 0 w 1189487"/>
                  <a:gd name="connsiteY3" fmla="*/ 325778 h 325778"/>
                  <a:gd name="connsiteX4" fmla="*/ 0 w 1189487"/>
                  <a:gd name="connsiteY4" fmla="*/ 0 h 325778"/>
                  <a:gd name="connsiteX0" fmla="*/ 0 w 1189487"/>
                  <a:gd name="connsiteY0" fmla="*/ 0 h 325778"/>
                  <a:gd name="connsiteX1" fmla="*/ 986287 w 1189487"/>
                  <a:gd name="connsiteY1" fmla="*/ 0 h 325778"/>
                  <a:gd name="connsiteX2" fmla="*/ 1189487 w 1189487"/>
                  <a:gd name="connsiteY2" fmla="*/ 325778 h 325778"/>
                  <a:gd name="connsiteX3" fmla="*/ 0 w 1189487"/>
                  <a:gd name="connsiteY3" fmla="*/ 325778 h 325778"/>
                  <a:gd name="connsiteX4" fmla="*/ 0 w 1189487"/>
                  <a:gd name="connsiteY4" fmla="*/ 0 h 325778"/>
                  <a:gd name="connsiteX0" fmla="*/ 228600 w 1189487"/>
                  <a:gd name="connsiteY0" fmla="*/ 25400 h 325778"/>
                  <a:gd name="connsiteX1" fmla="*/ 986287 w 1189487"/>
                  <a:gd name="connsiteY1" fmla="*/ 0 h 325778"/>
                  <a:gd name="connsiteX2" fmla="*/ 1189487 w 1189487"/>
                  <a:gd name="connsiteY2" fmla="*/ 325778 h 325778"/>
                  <a:gd name="connsiteX3" fmla="*/ 0 w 1189487"/>
                  <a:gd name="connsiteY3" fmla="*/ 325778 h 325778"/>
                  <a:gd name="connsiteX4" fmla="*/ 228600 w 1189487"/>
                  <a:gd name="connsiteY4" fmla="*/ 25400 h 325778"/>
                  <a:gd name="connsiteX0" fmla="*/ 228600 w 1189487"/>
                  <a:gd name="connsiteY0" fmla="*/ 0 h 300378"/>
                  <a:gd name="connsiteX1" fmla="*/ 986287 w 1189487"/>
                  <a:gd name="connsiteY1" fmla="*/ 0 h 300378"/>
                  <a:gd name="connsiteX2" fmla="*/ 1189487 w 1189487"/>
                  <a:gd name="connsiteY2" fmla="*/ 300378 h 300378"/>
                  <a:gd name="connsiteX3" fmla="*/ 0 w 1189487"/>
                  <a:gd name="connsiteY3" fmla="*/ 300378 h 300378"/>
                  <a:gd name="connsiteX4" fmla="*/ 228600 w 1189487"/>
                  <a:gd name="connsiteY4" fmla="*/ 0 h 300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9487" h="300378">
                    <a:moveTo>
                      <a:pt x="228600" y="0"/>
                    </a:moveTo>
                    <a:lnTo>
                      <a:pt x="986287" y="0"/>
                    </a:lnTo>
                    <a:lnTo>
                      <a:pt x="1189487" y="300378"/>
                    </a:lnTo>
                    <a:lnTo>
                      <a:pt x="0" y="300378"/>
                    </a:lnTo>
                    <a:lnTo>
                      <a:pt x="228600" y="0"/>
                    </a:lnTo>
                    <a:close/>
                  </a:path>
                </a:pathLst>
              </a:custGeom>
              <a:solidFill>
                <a:srgbClr val="C0C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de-DE" sz="2200" b="1">
                  <a:solidFill>
                    <a:srgbClr val="FFFFFF"/>
                  </a:solidFill>
                </a:endParaRPr>
              </a:p>
            </p:txBody>
          </p:sp>
        </p:grpSp>
        <p:cxnSp>
          <p:nvCxnSpPr>
            <p:cNvPr id="17" name="Gerade Verbindung mit Pfeil 16">
              <a:extLst>
                <a:ext uri="{FF2B5EF4-FFF2-40B4-BE49-F238E27FC236}">
                  <a16:creationId xmlns:a16="http://schemas.microsoft.com/office/drawing/2014/main" xmlns="" id="{FC2BAB58-6FE4-4734-90A1-DB14C7B5E1A7}"/>
                </a:ext>
              </a:extLst>
            </p:cNvPr>
            <p:cNvCxnSpPr/>
            <p:nvPr/>
          </p:nvCxnSpPr>
          <p:spPr>
            <a:xfrm>
              <a:off x="2201165" y="1895750"/>
              <a:ext cx="6320" cy="765350"/>
            </a:xfrm>
            <a:prstGeom prst="straightConnector1">
              <a:avLst/>
            </a:prstGeom>
            <a:ln w="38100">
              <a:solidFill>
                <a:srgbClr val="C0C0C0"/>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8" name="Gerade Verbindung mit Pfeil 17">
              <a:extLst>
                <a:ext uri="{FF2B5EF4-FFF2-40B4-BE49-F238E27FC236}">
                  <a16:creationId xmlns:a16="http://schemas.microsoft.com/office/drawing/2014/main" xmlns="" id="{52147151-C0E1-40F5-BFBF-14F650A15F73}"/>
                </a:ext>
              </a:extLst>
            </p:cNvPr>
            <p:cNvCxnSpPr/>
            <p:nvPr/>
          </p:nvCxnSpPr>
          <p:spPr>
            <a:xfrm>
              <a:off x="2201300" y="3608827"/>
              <a:ext cx="0" cy="1525389"/>
            </a:xfrm>
            <a:prstGeom prst="straightConnector1">
              <a:avLst/>
            </a:prstGeom>
            <a:ln w="38100">
              <a:solidFill>
                <a:srgbClr val="C0C0C0"/>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19" name="Gerade Verbindung mit Pfeil 18">
              <a:extLst>
                <a:ext uri="{FF2B5EF4-FFF2-40B4-BE49-F238E27FC236}">
                  <a16:creationId xmlns:a16="http://schemas.microsoft.com/office/drawing/2014/main" xmlns="" id="{7EA5396B-E846-42AF-AA99-5256CDF39685}"/>
                </a:ext>
              </a:extLst>
            </p:cNvPr>
            <p:cNvCxnSpPr/>
            <p:nvPr/>
          </p:nvCxnSpPr>
          <p:spPr>
            <a:xfrm>
              <a:off x="1084368" y="4936488"/>
              <a:ext cx="0" cy="583549"/>
            </a:xfrm>
            <a:prstGeom prst="straightConnector1">
              <a:avLst/>
            </a:prstGeom>
            <a:ln w="38100">
              <a:solidFill>
                <a:srgbClr val="C0C0C0"/>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20" name="Gerade Verbindung mit Pfeil 19">
              <a:extLst>
                <a:ext uri="{FF2B5EF4-FFF2-40B4-BE49-F238E27FC236}">
                  <a16:creationId xmlns:a16="http://schemas.microsoft.com/office/drawing/2014/main" xmlns="" id="{33F91BAB-1DAC-4D26-8B15-45FEEB254622}"/>
                </a:ext>
              </a:extLst>
            </p:cNvPr>
            <p:cNvCxnSpPr/>
            <p:nvPr/>
          </p:nvCxnSpPr>
          <p:spPr>
            <a:xfrm>
              <a:off x="2201165" y="5134216"/>
              <a:ext cx="1932272" cy="5399"/>
            </a:xfrm>
            <a:prstGeom prst="straightConnector1">
              <a:avLst/>
            </a:prstGeom>
            <a:ln w="38100">
              <a:solidFill>
                <a:srgbClr val="C0C0C0"/>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1" name="Gerade Verbindung mit Pfeil 20">
              <a:extLst>
                <a:ext uri="{FF2B5EF4-FFF2-40B4-BE49-F238E27FC236}">
                  <a16:creationId xmlns:a16="http://schemas.microsoft.com/office/drawing/2014/main" xmlns="" id="{70CFCD57-C04D-4908-BEDC-E2B259384D52}"/>
                </a:ext>
              </a:extLst>
            </p:cNvPr>
            <p:cNvCxnSpPr/>
            <p:nvPr/>
          </p:nvCxnSpPr>
          <p:spPr>
            <a:xfrm>
              <a:off x="1087528" y="5506638"/>
              <a:ext cx="3045909" cy="0"/>
            </a:xfrm>
            <a:prstGeom prst="straightConnector1">
              <a:avLst/>
            </a:prstGeom>
            <a:ln w="38100">
              <a:solidFill>
                <a:srgbClr val="C0C0C0"/>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2" name="Gerade Verbindung mit Pfeil 21">
              <a:extLst>
                <a:ext uri="{FF2B5EF4-FFF2-40B4-BE49-F238E27FC236}">
                  <a16:creationId xmlns:a16="http://schemas.microsoft.com/office/drawing/2014/main" xmlns="" id="{E55E293D-1102-4F62-9B9D-38A9A30ABBEC}"/>
                </a:ext>
              </a:extLst>
            </p:cNvPr>
            <p:cNvCxnSpPr/>
            <p:nvPr/>
          </p:nvCxnSpPr>
          <p:spPr>
            <a:xfrm flipV="1">
              <a:off x="5498450" y="4457652"/>
              <a:ext cx="0" cy="504236"/>
            </a:xfrm>
            <a:prstGeom prst="straightConnector1">
              <a:avLst/>
            </a:prstGeom>
            <a:ln w="38100">
              <a:solidFill>
                <a:srgbClr val="C0C0C0"/>
              </a:solidFill>
              <a:headEnd w="lg" len="lg"/>
              <a:tailEnd type="triangle" w="lg" len="lg"/>
            </a:ln>
          </p:spPr>
          <p:style>
            <a:lnRef idx="1">
              <a:schemeClr val="accent1"/>
            </a:lnRef>
            <a:fillRef idx="0">
              <a:schemeClr val="accent1"/>
            </a:fillRef>
            <a:effectRef idx="0">
              <a:schemeClr val="accent1"/>
            </a:effectRef>
            <a:fontRef idx="minor">
              <a:schemeClr val="tx1"/>
            </a:fontRef>
          </p:style>
        </p:cxnSp>
      </p:grpSp>
      <p:pic>
        <p:nvPicPr>
          <p:cNvPr id="25" name="Grafik 24">
            <a:extLst>
              <a:ext uri="{FF2B5EF4-FFF2-40B4-BE49-F238E27FC236}">
                <a16:creationId xmlns:a16="http://schemas.microsoft.com/office/drawing/2014/main" xmlns="" id="{8C8D56A5-70D6-4089-BF63-ABD73862F931}"/>
              </a:ext>
            </a:extLst>
          </p:cNvPr>
          <p:cNvPicPr>
            <a:picLocks noChangeAspect="1"/>
          </p:cNvPicPr>
          <p:nvPr/>
        </p:nvPicPr>
        <p:blipFill>
          <a:blip r:embed="rId12"/>
          <a:stretch>
            <a:fillRect/>
          </a:stretch>
        </p:blipFill>
        <p:spPr>
          <a:xfrm>
            <a:off x="-129025" y="4361105"/>
            <a:ext cx="2338696" cy="1483883"/>
          </a:xfrm>
          <a:prstGeom prst="rect">
            <a:avLst/>
          </a:prstGeom>
          <a:noFill/>
          <a:effectLst>
            <a:softEdge rad="114300"/>
          </a:effectLst>
        </p:spPr>
      </p:pic>
      <p:sp>
        <p:nvSpPr>
          <p:cNvPr id="26" name="Date Placeholder 1"/>
          <p:cNvSpPr txBox="1">
            <a:spLocks/>
          </p:cNvSpPr>
          <p:nvPr/>
        </p:nvSpPr>
        <p:spPr bwMode="auto">
          <a:xfrm>
            <a:off x="588740" y="6590396"/>
            <a:ext cx="1295400" cy="246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defPPr>
              <a:defRPr lang="de-DE"/>
            </a:defPPr>
            <a:lvl1pPr algn="l" rtl="0" eaLnBrk="0" fontAlgn="base" hangingPunct="0">
              <a:spcBef>
                <a:spcPct val="0"/>
              </a:spcBef>
              <a:spcAft>
                <a:spcPct val="0"/>
              </a:spcAft>
              <a:defRPr sz="1000" b="0" kern="1200">
                <a:solidFill>
                  <a:srgbClr val="6E6452"/>
                </a:solidFill>
                <a:latin typeface="Arial Narrow" pitchFamily="34" charset="0"/>
                <a:ea typeface="+mn-ea"/>
                <a:cs typeface="+mn-cs"/>
              </a:defRPr>
            </a:lvl1pPr>
            <a:lvl2pPr marL="457200" algn="l" rtl="0" eaLnBrk="0" fontAlgn="base" hangingPunct="0">
              <a:spcBef>
                <a:spcPct val="0"/>
              </a:spcBef>
              <a:spcAft>
                <a:spcPct val="0"/>
              </a:spcAft>
              <a:defRPr sz="2200" b="1" kern="1200">
                <a:solidFill>
                  <a:srgbClr val="999999"/>
                </a:solidFill>
                <a:latin typeface="Arial" charset="0"/>
                <a:ea typeface="+mn-ea"/>
                <a:cs typeface="+mn-cs"/>
              </a:defRPr>
            </a:lvl2pPr>
            <a:lvl3pPr marL="914400" algn="l" rtl="0" eaLnBrk="0" fontAlgn="base" hangingPunct="0">
              <a:spcBef>
                <a:spcPct val="0"/>
              </a:spcBef>
              <a:spcAft>
                <a:spcPct val="0"/>
              </a:spcAft>
              <a:defRPr sz="2200" b="1" kern="1200">
                <a:solidFill>
                  <a:srgbClr val="999999"/>
                </a:solidFill>
                <a:latin typeface="Arial" charset="0"/>
                <a:ea typeface="+mn-ea"/>
                <a:cs typeface="+mn-cs"/>
              </a:defRPr>
            </a:lvl3pPr>
            <a:lvl4pPr marL="1371600" algn="l" rtl="0" eaLnBrk="0" fontAlgn="base" hangingPunct="0">
              <a:spcBef>
                <a:spcPct val="0"/>
              </a:spcBef>
              <a:spcAft>
                <a:spcPct val="0"/>
              </a:spcAft>
              <a:defRPr sz="2200" b="1" kern="1200">
                <a:solidFill>
                  <a:srgbClr val="999999"/>
                </a:solidFill>
                <a:latin typeface="Arial" charset="0"/>
                <a:ea typeface="+mn-ea"/>
                <a:cs typeface="+mn-cs"/>
              </a:defRPr>
            </a:lvl4pPr>
            <a:lvl5pPr marL="1828800" algn="l" rtl="0" eaLnBrk="0" fontAlgn="base" hangingPunct="0">
              <a:spcBef>
                <a:spcPct val="0"/>
              </a:spcBef>
              <a:spcAft>
                <a:spcPct val="0"/>
              </a:spcAft>
              <a:defRPr sz="2200" b="1" kern="1200">
                <a:solidFill>
                  <a:srgbClr val="999999"/>
                </a:solidFill>
                <a:latin typeface="Arial" charset="0"/>
                <a:ea typeface="+mn-ea"/>
                <a:cs typeface="+mn-cs"/>
              </a:defRPr>
            </a:lvl5pPr>
            <a:lvl6pPr marL="2286000" algn="l" defTabSz="914400" rtl="0" eaLnBrk="1" latinLnBrk="0" hangingPunct="1">
              <a:defRPr sz="2200" b="1" kern="1200">
                <a:solidFill>
                  <a:srgbClr val="999999"/>
                </a:solidFill>
                <a:latin typeface="Arial" charset="0"/>
                <a:ea typeface="+mn-ea"/>
                <a:cs typeface="+mn-cs"/>
              </a:defRPr>
            </a:lvl6pPr>
            <a:lvl7pPr marL="2743200" algn="l" defTabSz="914400" rtl="0" eaLnBrk="1" latinLnBrk="0" hangingPunct="1">
              <a:defRPr sz="2200" b="1" kern="1200">
                <a:solidFill>
                  <a:srgbClr val="999999"/>
                </a:solidFill>
                <a:latin typeface="Arial" charset="0"/>
                <a:ea typeface="+mn-ea"/>
                <a:cs typeface="+mn-cs"/>
              </a:defRPr>
            </a:lvl7pPr>
            <a:lvl8pPr marL="3200400" algn="l" defTabSz="914400" rtl="0" eaLnBrk="1" latinLnBrk="0" hangingPunct="1">
              <a:defRPr sz="2200" b="1" kern="1200">
                <a:solidFill>
                  <a:srgbClr val="999999"/>
                </a:solidFill>
                <a:latin typeface="Arial" charset="0"/>
                <a:ea typeface="+mn-ea"/>
                <a:cs typeface="+mn-cs"/>
              </a:defRPr>
            </a:lvl8pPr>
            <a:lvl9pPr marL="3657600" algn="l" defTabSz="914400" rtl="0" eaLnBrk="1" latinLnBrk="0" hangingPunct="1">
              <a:defRPr sz="2200" b="1" kern="1200">
                <a:solidFill>
                  <a:srgbClr val="999999"/>
                </a:solidFill>
                <a:latin typeface="Arial" charset="0"/>
                <a:ea typeface="+mn-ea"/>
                <a:cs typeface="+mn-cs"/>
              </a:defRPr>
            </a:lvl9pPr>
          </a:lstStyle>
          <a:p>
            <a:pPr defTabSz="914400">
              <a:defRPr/>
            </a:pPr>
            <a:r>
              <a:rPr lang="sr-Latn-RS" b="1" smtClean="0"/>
              <a:t>16.11.2017</a:t>
            </a:r>
            <a:endParaRPr lang="de-DE" b="1" dirty="0"/>
          </a:p>
        </p:txBody>
      </p:sp>
      <p:sp>
        <p:nvSpPr>
          <p:cNvPr id="27" name="Footer Placeholder 2"/>
          <p:cNvSpPr txBox="1">
            <a:spLocks/>
          </p:cNvSpPr>
          <p:nvPr/>
        </p:nvSpPr>
        <p:spPr bwMode="auto">
          <a:xfrm>
            <a:off x="1779292" y="6571073"/>
            <a:ext cx="5748951"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defPPr>
              <a:defRPr lang="de-DE"/>
            </a:defPPr>
            <a:lvl1pPr algn="ctr" rtl="0" eaLnBrk="0" fontAlgn="base" hangingPunct="0">
              <a:spcBef>
                <a:spcPct val="0"/>
              </a:spcBef>
              <a:spcAft>
                <a:spcPct val="0"/>
              </a:spcAft>
              <a:defRPr sz="1000" b="1" kern="1200" spc="70" baseline="0">
                <a:solidFill>
                  <a:srgbClr val="6E6452"/>
                </a:solidFill>
                <a:latin typeface="Arial Narrow" pitchFamily="34" charset="0"/>
                <a:ea typeface="+mn-ea"/>
                <a:cs typeface="+mn-cs"/>
              </a:defRPr>
            </a:lvl1pPr>
            <a:lvl2pPr marL="457200" algn="l" rtl="0" eaLnBrk="0" fontAlgn="base" hangingPunct="0">
              <a:spcBef>
                <a:spcPct val="0"/>
              </a:spcBef>
              <a:spcAft>
                <a:spcPct val="0"/>
              </a:spcAft>
              <a:defRPr sz="2200" b="1" kern="1200">
                <a:solidFill>
                  <a:srgbClr val="999999"/>
                </a:solidFill>
                <a:latin typeface="Arial" charset="0"/>
                <a:ea typeface="+mn-ea"/>
                <a:cs typeface="+mn-cs"/>
              </a:defRPr>
            </a:lvl2pPr>
            <a:lvl3pPr marL="914400" algn="l" rtl="0" eaLnBrk="0" fontAlgn="base" hangingPunct="0">
              <a:spcBef>
                <a:spcPct val="0"/>
              </a:spcBef>
              <a:spcAft>
                <a:spcPct val="0"/>
              </a:spcAft>
              <a:defRPr sz="2200" b="1" kern="1200">
                <a:solidFill>
                  <a:srgbClr val="999999"/>
                </a:solidFill>
                <a:latin typeface="Arial" charset="0"/>
                <a:ea typeface="+mn-ea"/>
                <a:cs typeface="+mn-cs"/>
              </a:defRPr>
            </a:lvl3pPr>
            <a:lvl4pPr marL="1371600" algn="l" rtl="0" eaLnBrk="0" fontAlgn="base" hangingPunct="0">
              <a:spcBef>
                <a:spcPct val="0"/>
              </a:spcBef>
              <a:spcAft>
                <a:spcPct val="0"/>
              </a:spcAft>
              <a:defRPr sz="2200" b="1" kern="1200">
                <a:solidFill>
                  <a:srgbClr val="999999"/>
                </a:solidFill>
                <a:latin typeface="Arial" charset="0"/>
                <a:ea typeface="+mn-ea"/>
                <a:cs typeface="+mn-cs"/>
              </a:defRPr>
            </a:lvl4pPr>
            <a:lvl5pPr marL="1828800" algn="l" rtl="0" eaLnBrk="0" fontAlgn="base" hangingPunct="0">
              <a:spcBef>
                <a:spcPct val="0"/>
              </a:spcBef>
              <a:spcAft>
                <a:spcPct val="0"/>
              </a:spcAft>
              <a:defRPr sz="2200" b="1" kern="1200">
                <a:solidFill>
                  <a:srgbClr val="999999"/>
                </a:solidFill>
                <a:latin typeface="Arial" charset="0"/>
                <a:ea typeface="+mn-ea"/>
                <a:cs typeface="+mn-cs"/>
              </a:defRPr>
            </a:lvl5pPr>
            <a:lvl6pPr marL="2286000" algn="l" defTabSz="914400" rtl="0" eaLnBrk="1" latinLnBrk="0" hangingPunct="1">
              <a:defRPr sz="2200" b="1" kern="1200">
                <a:solidFill>
                  <a:srgbClr val="999999"/>
                </a:solidFill>
                <a:latin typeface="Arial" charset="0"/>
                <a:ea typeface="+mn-ea"/>
                <a:cs typeface="+mn-cs"/>
              </a:defRPr>
            </a:lvl6pPr>
            <a:lvl7pPr marL="2743200" algn="l" defTabSz="914400" rtl="0" eaLnBrk="1" latinLnBrk="0" hangingPunct="1">
              <a:defRPr sz="2200" b="1" kern="1200">
                <a:solidFill>
                  <a:srgbClr val="999999"/>
                </a:solidFill>
                <a:latin typeface="Arial" charset="0"/>
                <a:ea typeface="+mn-ea"/>
                <a:cs typeface="+mn-cs"/>
              </a:defRPr>
            </a:lvl7pPr>
            <a:lvl8pPr marL="3200400" algn="l" defTabSz="914400" rtl="0" eaLnBrk="1" latinLnBrk="0" hangingPunct="1">
              <a:defRPr sz="2200" b="1" kern="1200">
                <a:solidFill>
                  <a:srgbClr val="999999"/>
                </a:solidFill>
                <a:latin typeface="Arial" charset="0"/>
                <a:ea typeface="+mn-ea"/>
                <a:cs typeface="+mn-cs"/>
              </a:defRPr>
            </a:lvl8pPr>
            <a:lvl9pPr marL="3657600" algn="l" defTabSz="914400" rtl="0" eaLnBrk="1" latinLnBrk="0" hangingPunct="1">
              <a:defRPr sz="2200" b="1" kern="1200">
                <a:solidFill>
                  <a:srgbClr val="999999"/>
                </a:solidFill>
                <a:latin typeface="Arial" charset="0"/>
                <a:ea typeface="+mn-ea"/>
                <a:cs typeface="+mn-cs"/>
              </a:defRPr>
            </a:lvl9pPr>
          </a:lstStyle>
          <a:p>
            <a:pPr defTabSz="914400"/>
            <a:r>
              <a:rPr lang="de-DE" smtClean="0"/>
              <a:t>Projec</a:t>
            </a:r>
            <a:r>
              <a:rPr lang="sr-Latn-RS" smtClean="0"/>
              <a:t>t</a:t>
            </a:r>
            <a:r>
              <a:rPr lang="de-DE" smtClean="0"/>
              <a:t> development – Milica Vukadinovi</a:t>
            </a:r>
            <a:r>
              <a:rPr lang="sr-Latn-RS" smtClean="0"/>
              <a:t>ć</a:t>
            </a:r>
            <a:r>
              <a:rPr lang="de-DE" smtClean="0"/>
              <a:t>, Ivana Radulovi</a:t>
            </a:r>
            <a:r>
              <a:rPr lang="sr-Latn-RS" smtClean="0"/>
              <a:t>ć</a:t>
            </a:r>
            <a:r>
              <a:rPr lang="de-DE" smtClean="0"/>
              <a:t>, Marijana Nikoli</a:t>
            </a:r>
            <a:r>
              <a:rPr lang="sr-Latn-RS" smtClean="0"/>
              <a:t>ć</a:t>
            </a:r>
            <a:endParaRPr lang="de-DE" dirty="0"/>
          </a:p>
        </p:txBody>
      </p:sp>
    </p:spTree>
    <p:extLst>
      <p:ext uri="{BB962C8B-B14F-4D97-AF65-F5344CB8AC3E}">
        <p14:creationId xmlns:p14="http://schemas.microsoft.com/office/powerpoint/2010/main" val="1556303829"/>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xmlns="" id="{0F765392-90B2-4BC5-AAC5-2D870E9F7B53}"/>
              </a:ext>
            </a:extLst>
          </p:cNvPr>
          <p:cNvSpPr>
            <a:spLocks noGrp="1"/>
          </p:cNvSpPr>
          <p:nvPr>
            <p:ph type="title"/>
          </p:nvPr>
        </p:nvSpPr>
        <p:spPr>
          <a:xfrm>
            <a:off x="58655" y="1079309"/>
            <a:ext cx="5112189" cy="792088"/>
          </a:xfrm>
        </p:spPr>
        <p:txBody>
          <a:bodyPr/>
          <a:lstStyle/>
          <a:p>
            <a:r>
              <a:rPr lang="sr-Latn-RS" b="1" dirty="0" smtClean="0">
                <a:solidFill>
                  <a:schemeClr val="tx2"/>
                </a:solidFill>
              </a:rPr>
              <a:t>Od poljoprivredne zadruge do energetske - Verušić</a:t>
            </a:r>
            <a:endParaRPr lang="de-DE" b="1" dirty="0">
              <a:solidFill>
                <a:schemeClr val="tx2"/>
              </a:solidFill>
            </a:endParaRPr>
          </a:p>
        </p:txBody>
      </p:sp>
      <p:grpSp>
        <p:nvGrpSpPr>
          <p:cNvPr id="4" name="Gruppieren 3">
            <a:extLst>
              <a:ext uri="{FF2B5EF4-FFF2-40B4-BE49-F238E27FC236}">
                <a16:creationId xmlns:a16="http://schemas.microsoft.com/office/drawing/2014/main" xmlns="" id="{EFFEE181-F75C-4FEB-985A-231B309401F8}"/>
              </a:ext>
            </a:extLst>
          </p:cNvPr>
          <p:cNvGrpSpPr/>
          <p:nvPr/>
        </p:nvGrpSpPr>
        <p:grpSpPr>
          <a:xfrm>
            <a:off x="278868" y="880047"/>
            <a:ext cx="8865132" cy="5249346"/>
            <a:chOff x="630290" y="414618"/>
            <a:chExt cx="9260409" cy="6521972"/>
          </a:xfrm>
        </p:grpSpPr>
        <p:sp>
          <p:nvSpPr>
            <p:cNvPr id="5" name="Abgerundetes Rechteck 68">
              <a:extLst>
                <a:ext uri="{FF2B5EF4-FFF2-40B4-BE49-F238E27FC236}">
                  <a16:creationId xmlns:a16="http://schemas.microsoft.com/office/drawing/2014/main" xmlns="" id="{9E22C897-A595-4DD0-BB69-063A5A9A4060}"/>
                </a:ext>
              </a:extLst>
            </p:cNvPr>
            <p:cNvSpPr/>
            <p:nvPr/>
          </p:nvSpPr>
          <p:spPr>
            <a:xfrm>
              <a:off x="651151" y="1943365"/>
              <a:ext cx="1869657" cy="73660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de-DE" sz="2200" b="1">
                <a:solidFill>
                  <a:srgbClr val="FFFFFF"/>
                </a:solidFill>
              </a:endParaRPr>
            </a:p>
          </p:txBody>
        </p:sp>
        <p:sp>
          <p:nvSpPr>
            <p:cNvPr id="6" name="Abgerundetes Rechteck 67">
              <a:extLst>
                <a:ext uri="{FF2B5EF4-FFF2-40B4-BE49-F238E27FC236}">
                  <a16:creationId xmlns:a16="http://schemas.microsoft.com/office/drawing/2014/main" xmlns="" id="{5846B6B0-C8E7-491F-96E5-8D95591591F9}"/>
                </a:ext>
              </a:extLst>
            </p:cNvPr>
            <p:cNvSpPr/>
            <p:nvPr/>
          </p:nvSpPr>
          <p:spPr>
            <a:xfrm>
              <a:off x="5790188" y="695274"/>
              <a:ext cx="3066578" cy="736600"/>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de-DE" sz="2200" b="1">
                <a:solidFill>
                  <a:srgbClr val="FFFFFF"/>
                </a:solidFill>
              </a:endParaRPr>
            </a:p>
          </p:txBody>
        </p:sp>
        <p:grpSp>
          <p:nvGrpSpPr>
            <p:cNvPr id="7" name="Gruppieren 6">
              <a:extLst>
                <a:ext uri="{FF2B5EF4-FFF2-40B4-BE49-F238E27FC236}">
                  <a16:creationId xmlns:a16="http://schemas.microsoft.com/office/drawing/2014/main" xmlns="" id="{7D46E26F-44CD-4A92-A088-2004F4A876DB}"/>
                </a:ext>
              </a:extLst>
            </p:cNvPr>
            <p:cNvGrpSpPr/>
            <p:nvPr/>
          </p:nvGrpSpPr>
          <p:grpSpPr>
            <a:xfrm>
              <a:off x="630290" y="2762462"/>
              <a:ext cx="1691171" cy="1805399"/>
              <a:chOff x="808090" y="559012"/>
              <a:chExt cx="1691171" cy="1805399"/>
            </a:xfrm>
          </p:grpSpPr>
          <p:grpSp>
            <p:nvGrpSpPr>
              <p:cNvPr id="28" name="Gruppieren 27">
                <a:extLst>
                  <a:ext uri="{FF2B5EF4-FFF2-40B4-BE49-F238E27FC236}">
                    <a16:creationId xmlns:a16="http://schemas.microsoft.com/office/drawing/2014/main" xmlns="" id="{EDCAE4AB-15A5-483B-A28D-75D8C6675430}"/>
                  </a:ext>
                </a:extLst>
              </p:cNvPr>
              <p:cNvGrpSpPr/>
              <p:nvPr/>
            </p:nvGrpSpPr>
            <p:grpSpPr>
              <a:xfrm>
                <a:off x="1511015" y="718547"/>
                <a:ext cx="223962" cy="708346"/>
                <a:chOff x="1461927" y="863029"/>
                <a:chExt cx="223962" cy="708346"/>
              </a:xfrm>
            </p:grpSpPr>
            <p:sp>
              <p:nvSpPr>
                <p:cNvPr id="50" name="Ellipse 49">
                  <a:extLst>
                    <a:ext uri="{FF2B5EF4-FFF2-40B4-BE49-F238E27FC236}">
                      <a16:creationId xmlns:a16="http://schemas.microsoft.com/office/drawing/2014/main" xmlns="" id="{C43DB09A-1468-4DC3-BCEA-3768F8377306}"/>
                    </a:ext>
                  </a:extLst>
                </p:cNvPr>
                <p:cNvSpPr/>
                <p:nvPr/>
              </p:nvSpPr>
              <p:spPr>
                <a:xfrm>
                  <a:off x="1500027" y="863029"/>
                  <a:ext cx="154112" cy="143838"/>
                </a:xfrm>
                <a:prstGeom prst="ellipse">
                  <a:avLst/>
                </a:prstGeom>
                <a:solidFill>
                  <a:schemeClr val="tx1">
                    <a:lumMod val="75000"/>
                    <a:lumOff val="2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400" eaLnBrk="0" fontAlgn="base" hangingPunct="0">
                    <a:spcBef>
                      <a:spcPct val="0"/>
                    </a:spcBef>
                    <a:spcAft>
                      <a:spcPct val="0"/>
                    </a:spcAft>
                  </a:pPr>
                  <a:endParaRPr lang="de-DE" sz="2200" b="1">
                    <a:solidFill>
                      <a:srgbClr val="FFFFFF"/>
                    </a:solidFill>
                  </a:endParaRPr>
                </a:p>
              </p:txBody>
            </p:sp>
            <p:sp>
              <p:nvSpPr>
                <p:cNvPr id="51" name="Rechteck 4">
                  <a:extLst>
                    <a:ext uri="{FF2B5EF4-FFF2-40B4-BE49-F238E27FC236}">
                      <a16:creationId xmlns:a16="http://schemas.microsoft.com/office/drawing/2014/main" xmlns="" id="{D800E92A-F634-4A78-827A-F257594C29C5}"/>
                    </a:ext>
                  </a:extLst>
                </p:cNvPr>
                <p:cNvSpPr/>
                <p:nvPr/>
              </p:nvSpPr>
              <p:spPr>
                <a:xfrm>
                  <a:off x="1461927" y="1057667"/>
                  <a:ext cx="223962" cy="513708"/>
                </a:xfrm>
                <a:custGeom>
                  <a:avLst/>
                  <a:gdLst>
                    <a:gd name="connsiteX0" fmla="*/ 0 w 154112"/>
                    <a:gd name="connsiteY0" fmla="*/ 0 h 513708"/>
                    <a:gd name="connsiteX1" fmla="*/ 154112 w 154112"/>
                    <a:gd name="connsiteY1" fmla="*/ 0 h 513708"/>
                    <a:gd name="connsiteX2" fmla="*/ 154112 w 154112"/>
                    <a:gd name="connsiteY2" fmla="*/ 513708 h 513708"/>
                    <a:gd name="connsiteX3" fmla="*/ 0 w 154112"/>
                    <a:gd name="connsiteY3" fmla="*/ 513708 h 513708"/>
                    <a:gd name="connsiteX4" fmla="*/ 0 w 154112"/>
                    <a:gd name="connsiteY4" fmla="*/ 0 h 513708"/>
                    <a:gd name="connsiteX0" fmla="*/ 0 w 185862"/>
                    <a:gd name="connsiteY0" fmla="*/ 0 h 513708"/>
                    <a:gd name="connsiteX1" fmla="*/ 185862 w 185862"/>
                    <a:gd name="connsiteY1" fmla="*/ 0 h 513708"/>
                    <a:gd name="connsiteX2" fmla="*/ 154112 w 185862"/>
                    <a:gd name="connsiteY2" fmla="*/ 513708 h 513708"/>
                    <a:gd name="connsiteX3" fmla="*/ 0 w 185862"/>
                    <a:gd name="connsiteY3" fmla="*/ 513708 h 513708"/>
                    <a:gd name="connsiteX4" fmla="*/ 0 w 185862"/>
                    <a:gd name="connsiteY4" fmla="*/ 0 h 513708"/>
                    <a:gd name="connsiteX0" fmla="*/ 0 w 223962"/>
                    <a:gd name="connsiteY0" fmla="*/ 0 h 513708"/>
                    <a:gd name="connsiteX1" fmla="*/ 223962 w 223962"/>
                    <a:gd name="connsiteY1" fmla="*/ 0 h 513708"/>
                    <a:gd name="connsiteX2" fmla="*/ 192212 w 223962"/>
                    <a:gd name="connsiteY2" fmla="*/ 513708 h 513708"/>
                    <a:gd name="connsiteX3" fmla="*/ 38100 w 223962"/>
                    <a:gd name="connsiteY3" fmla="*/ 513708 h 513708"/>
                    <a:gd name="connsiteX4" fmla="*/ 0 w 223962"/>
                    <a:gd name="connsiteY4" fmla="*/ 0 h 513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962" h="513708">
                      <a:moveTo>
                        <a:pt x="0" y="0"/>
                      </a:moveTo>
                      <a:lnTo>
                        <a:pt x="223962" y="0"/>
                      </a:lnTo>
                      <a:lnTo>
                        <a:pt x="192212" y="513708"/>
                      </a:lnTo>
                      <a:lnTo>
                        <a:pt x="38100" y="513708"/>
                      </a:lnTo>
                      <a:lnTo>
                        <a:pt x="0"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de-DE" sz="2200" b="1">
                    <a:solidFill>
                      <a:srgbClr val="FFFFFF"/>
                    </a:solidFill>
                  </a:endParaRPr>
                </a:p>
              </p:txBody>
            </p:sp>
          </p:grpSp>
          <p:grpSp>
            <p:nvGrpSpPr>
              <p:cNvPr id="29" name="Gruppieren 28">
                <a:extLst>
                  <a:ext uri="{FF2B5EF4-FFF2-40B4-BE49-F238E27FC236}">
                    <a16:creationId xmlns:a16="http://schemas.microsoft.com/office/drawing/2014/main" xmlns="" id="{C2C111F2-8F2B-4D26-B3CE-339AC6D72BDD}"/>
                  </a:ext>
                </a:extLst>
              </p:cNvPr>
              <p:cNvGrpSpPr/>
              <p:nvPr/>
            </p:nvGrpSpPr>
            <p:grpSpPr>
              <a:xfrm>
                <a:off x="1197546" y="1138219"/>
                <a:ext cx="223962" cy="708346"/>
                <a:chOff x="1461927" y="863029"/>
                <a:chExt cx="223962" cy="708346"/>
              </a:xfrm>
            </p:grpSpPr>
            <p:sp>
              <p:nvSpPr>
                <p:cNvPr id="48" name="Ellipse 47">
                  <a:extLst>
                    <a:ext uri="{FF2B5EF4-FFF2-40B4-BE49-F238E27FC236}">
                      <a16:creationId xmlns:a16="http://schemas.microsoft.com/office/drawing/2014/main" xmlns="" id="{E8A78D7D-A9D1-4D1D-8779-F0EF3179C246}"/>
                    </a:ext>
                  </a:extLst>
                </p:cNvPr>
                <p:cNvSpPr/>
                <p:nvPr/>
              </p:nvSpPr>
              <p:spPr>
                <a:xfrm>
                  <a:off x="1500027" y="863029"/>
                  <a:ext cx="154112" cy="143838"/>
                </a:xfrm>
                <a:prstGeom prst="ellipse">
                  <a:avLst/>
                </a:prstGeom>
                <a:solidFill>
                  <a:schemeClr val="tx1">
                    <a:lumMod val="75000"/>
                    <a:lumOff val="2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400" eaLnBrk="0" fontAlgn="base" hangingPunct="0">
                    <a:spcBef>
                      <a:spcPct val="0"/>
                    </a:spcBef>
                    <a:spcAft>
                      <a:spcPct val="0"/>
                    </a:spcAft>
                  </a:pPr>
                  <a:endParaRPr lang="de-DE" sz="2200" b="1">
                    <a:solidFill>
                      <a:srgbClr val="FFFFFF"/>
                    </a:solidFill>
                  </a:endParaRPr>
                </a:p>
              </p:txBody>
            </p:sp>
            <p:sp>
              <p:nvSpPr>
                <p:cNvPr id="49" name="Rechteck 4">
                  <a:extLst>
                    <a:ext uri="{FF2B5EF4-FFF2-40B4-BE49-F238E27FC236}">
                      <a16:creationId xmlns:a16="http://schemas.microsoft.com/office/drawing/2014/main" xmlns="" id="{E2920875-A4DD-4A97-8FC8-AA81B2F56CE7}"/>
                    </a:ext>
                  </a:extLst>
                </p:cNvPr>
                <p:cNvSpPr/>
                <p:nvPr/>
              </p:nvSpPr>
              <p:spPr>
                <a:xfrm>
                  <a:off x="1461927" y="1057667"/>
                  <a:ext cx="223962" cy="513708"/>
                </a:xfrm>
                <a:custGeom>
                  <a:avLst/>
                  <a:gdLst>
                    <a:gd name="connsiteX0" fmla="*/ 0 w 154112"/>
                    <a:gd name="connsiteY0" fmla="*/ 0 h 513708"/>
                    <a:gd name="connsiteX1" fmla="*/ 154112 w 154112"/>
                    <a:gd name="connsiteY1" fmla="*/ 0 h 513708"/>
                    <a:gd name="connsiteX2" fmla="*/ 154112 w 154112"/>
                    <a:gd name="connsiteY2" fmla="*/ 513708 h 513708"/>
                    <a:gd name="connsiteX3" fmla="*/ 0 w 154112"/>
                    <a:gd name="connsiteY3" fmla="*/ 513708 h 513708"/>
                    <a:gd name="connsiteX4" fmla="*/ 0 w 154112"/>
                    <a:gd name="connsiteY4" fmla="*/ 0 h 513708"/>
                    <a:gd name="connsiteX0" fmla="*/ 0 w 185862"/>
                    <a:gd name="connsiteY0" fmla="*/ 0 h 513708"/>
                    <a:gd name="connsiteX1" fmla="*/ 185862 w 185862"/>
                    <a:gd name="connsiteY1" fmla="*/ 0 h 513708"/>
                    <a:gd name="connsiteX2" fmla="*/ 154112 w 185862"/>
                    <a:gd name="connsiteY2" fmla="*/ 513708 h 513708"/>
                    <a:gd name="connsiteX3" fmla="*/ 0 w 185862"/>
                    <a:gd name="connsiteY3" fmla="*/ 513708 h 513708"/>
                    <a:gd name="connsiteX4" fmla="*/ 0 w 185862"/>
                    <a:gd name="connsiteY4" fmla="*/ 0 h 513708"/>
                    <a:gd name="connsiteX0" fmla="*/ 0 w 223962"/>
                    <a:gd name="connsiteY0" fmla="*/ 0 h 513708"/>
                    <a:gd name="connsiteX1" fmla="*/ 223962 w 223962"/>
                    <a:gd name="connsiteY1" fmla="*/ 0 h 513708"/>
                    <a:gd name="connsiteX2" fmla="*/ 192212 w 223962"/>
                    <a:gd name="connsiteY2" fmla="*/ 513708 h 513708"/>
                    <a:gd name="connsiteX3" fmla="*/ 38100 w 223962"/>
                    <a:gd name="connsiteY3" fmla="*/ 513708 h 513708"/>
                    <a:gd name="connsiteX4" fmla="*/ 0 w 223962"/>
                    <a:gd name="connsiteY4" fmla="*/ 0 h 513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962" h="513708">
                      <a:moveTo>
                        <a:pt x="0" y="0"/>
                      </a:moveTo>
                      <a:lnTo>
                        <a:pt x="223962" y="0"/>
                      </a:lnTo>
                      <a:lnTo>
                        <a:pt x="192212" y="513708"/>
                      </a:lnTo>
                      <a:lnTo>
                        <a:pt x="38100" y="513708"/>
                      </a:lnTo>
                      <a:lnTo>
                        <a:pt x="0"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de-DE" sz="2200" b="1">
                    <a:solidFill>
                      <a:srgbClr val="FFFFFF"/>
                    </a:solidFill>
                  </a:endParaRPr>
                </a:p>
              </p:txBody>
            </p:sp>
          </p:grpSp>
          <p:grpSp>
            <p:nvGrpSpPr>
              <p:cNvPr id="30" name="Gruppieren 29">
                <a:extLst>
                  <a:ext uri="{FF2B5EF4-FFF2-40B4-BE49-F238E27FC236}">
                    <a16:creationId xmlns:a16="http://schemas.microsoft.com/office/drawing/2014/main" xmlns="" id="{7BA0FB0F-C528-4641-B195-58C6734BDBCB}"/>
                  </a:ext>
                </a:extLst>
              </p:cNvPr>
              <p:cNvGrpSpPr/>
              <p:nvPr/>
            </p:nvGrpSpPr>
            <p:grpSpPr>
              <a:xfrm>
                <a:off x="2275299" y="978684"/>
                <a:ext cx="223962" cy="708346"/>
                <a:chOff x="1461927" y="863029"/>
                <a:chExt cx="223962" cy="708346"/>
              </a:xfrm>
            </p:grpSpPr>
            <p:sp>
              <p:nvSpPr>
                <p:cNvPr id="46" name="Ellipse 45">
                  <a:extLst>
                    <a:ext uri="{FF2B5EF4-FFF2-40B4-BE49-F238E27FC236}">
                      <a16:creationId xmlns:a16="http://schemas.microsoft.com/office/drawing/2014/main" xmlns="" id="{F70BC01F-2C27-40E3-B313-5468AF19E0BB}"/>
                    </a:ext>
                  </a:extLst>
                </p:cNvPr>
                <p:cNvSpPr/>
                <p:nvPr/>
              </p:nvSpPr>
              <p:spPr>
                <a:xfrm>
                  <a:off x="1500027" y="863029"/>
                  <a:ext cx="154112" cy="143838"/>
                </a:xfrm>
                <a:prstGeom prst="ellipse">
                  <a:avLst/>
                </a:prstGeom>
                <a:solidFill>
                  <a:schemeClr val="tx1">
                    <a:lumMod val="75000"/>
                    <a:lumOff val="2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400" eaLnBrk="0" fontAlgn="base" hangingPunct="0">
                    <a:spcBef>
                      <a:spcPct val="0"/>
                    </a:spcBef>
                    <a:spcAft>
                      <a:spcPct val="0"/>
                    </a:spcAft>
                  </a:pPr>
                  <a:endParaRPr lang="de-DE" sz="2200" b="1">
                    <a:solidFill>
                      <a:srgbClr val="FFFFFF"/>
                    </a:solidFill>
                  </a:endParaRPr>
                </a:p>
              </p:txBody>
            </p:sp>
            <p:sp>
              <p:nvSpPr>
                <p:cNvPr id="47" name="Rechteck 4">
                  <a:extLst>
                    <a:ext uri="{FF2B5EF4-FFF2-40B4-BE49-F238E27FC236}">
                      <a16:creationId xmlns:a16="http://schemas.microsoft.com/office/drawing/2014/main" xmlns="" id="{279D80DE-3C27-4E34-892E-1F13754E36F0}"/>
                    </a:ext>
                  </a:extLst>
                </p:cNvPr>
                <p:cNvSpPr/>
                <p:nvPr/>
              </p:nvSpPr>
              <p:spPr>
                <a:xfrm>
                  <a:off x="1461927" y="1057667"/>
                  <a:ext cx="223962" cy="513708"/>
                </a:xfrm>
                <a:custGeom>
                  <a:avLst/>
                  <a:gdLst>
                    <a:gd name="connsiteX0" fmla="*/ 0 w 154112"/>
                    <a:gd name="connsiteY0" fmla="*/ 0 h 513708"/>
                    <a:gd name="connsiteX1" fmla="*/ 154112 w 154112"/>
                    <a:gd name="connsiteY1" fmla="*/ 0 h 513708"/>
                    <a:gd name="connsiteX2" fmla="*/ 154112 w 154112"/>
                    <a:gd name="connsiteY2" fmla="*/ 513708 h 513708"/>
                    <a:gd name="connsiteX3" fmla="*/ 0 w 154112"/>
                    <a:gd name="connsiteY3" fmla="*/ 513708 h 513708"/>
                    <a:gd name="connsiteX4" fmla="*/ 0 w 154112"/>
                    <a:gd name="connsiteY4" fmla="*/ 0 h 513708"/>
                    <a:gd name="connsiteX0" fmla="*/ 0 w 185862"/>
                    <a:gd name="connsiteY0" fmla="*/ 0 h 513708"/>
                    <a:gd name="connsiteX1" fmla="*/ 185862 w 185862"/>
                    <a:gd name="connsiteY1" fmla="*/ 0 h 513708"/>
                    <a:gd name="connsiteX2" fmla="*/ 154112 w 185862"/>
                    <a:gd name="connsiteY2" fmla="*/ 513708 h 513708"/>
                    <a:gd name="connsiteX3" fmla="*/ 0 w 185862"/>
                    <a:gd name="connsiteY3" fmla="*/ 513708 h 513708"/>
                    <a:gd name="connsiteX4" fmla="*/ 0 w 185862"/>
                    <a:gd name="connsiteY4" fmla="*/ 0 h 513708"/>
                    <a:gd name="connsiteX0" fmla="*/ 0 w 223962"/>
                    <a:gd name="connsiteY0" fmla="*/ 0 h 513708"/>
                    <a:gd name="connsiteX1" fmla="*/ 223962 w 223962"/>
                    <a:gd name="connsiteY1" fmla="*/ 0 h 513708"/>
                    <a:gd name="connsiteX2" fmla="*/ 192212 w 223962"/>
                    <a:gd name="connsiteY2" fmla="*/ 513708 h 513708"/>
                    <a:gd name="connsiteX3" fmla="*/ 38100 w 223962"/>
                    <a:gd name="connsiteY3" fmla="*/ 513708 h 513708"/>
                    <a:gd name="connsiteX4" fmla="*/ 0 w 223962"/>
                    <a:gd name="connsiteY4" fmla="*/ 0 h 513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962" h="513708">
                      <a:moveTo>
                        <a:pt x="0" y="0"/>
                      </a:moveTo>
                      <a:lnTo>
                        <a:pt x="223962" y="0"/>
                      </a:lnTo>
                      <a:lnTo>
                        <a:pt x="192212" y="513708"/>
                      </a:lnTo>
                      <a:lnTo>
                        <a:pt x="38100" y="513708"/>
                      </a:lnTo>
                      <a:lnTo>
                        <a:pt x="0"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de-DE" sz="2200" b="1">
                    <a:solidFill>
                      <a:srgbClr val="FFFFFF"/>
                    </a:solidFill>
                  </a:endParaRPr>
                </a:p>
              </p:txBody>
            </p:sp>
          </p:grpSp>
          <p:grpSp>
            <p:nvGrpSpPr>
              <p:cNvPr id="31" name="Gruppieren 30">
                <a:extLst>
                  <a:ext uri="{FF2B5EF4-FFF2-40B4-BE49-F238E27FC236}">
                    <a16:creationId xmlns:a16="http://schemas.microsoft.com/office/drawing/2014/main" xmlns="" id="{B865A7F6-3991-4D23-B8C8-B0C84656DAB0}"/>
                  </a:ext>
                </a:extLst>
              </p:cNvPr>
              <p:cNvGrpSpPr/>
              <p:nvPr/>
            </p:nvGrpSpPr>
            <p:grpSpPr>
              <a:xfrm>
                <a:off x="1495389" y="1656065"/>
                <a:ext cx="223962" cy="708346"/>
                <a:chOff x="1461927" y="863029"/>
                <a:chExt cx="223962" cy="708346"/>
              </a:xfrm>
            </p:grpSpPr>
            <p:sp>
              <p:nvSpPr>
                <p:cNvPr id="44" name="Ellipse 43">
                  <a:extLst>
                    <a:ext uri="{FF2B5EF4-FFF2-40B4-BE49-F238E27FC236}">
                      <a16:creationId xmlns:a16="http://schemas.microsoft.com/office/drawing/2014/main" xmlns="" id="{837E0D39-6B05-4647-85CB-19BA9420DCC8}"/>
                    </a:ext>
                  </a:extLst>
                </p:cNvPr>
                <p:cNvSpPr/>
                <p:nvPr/>
              </p:nvSpPr>
              <p:spPr>
                <a:xfrm>
                  <a:off x="1500027" y="863029"/>
                  <a:ext cx="154112" cy="143838"/>
                </a:xfrm>
                <a:prstGeom prst="ellipse">
                  <a:avLst/>
                </a:prstGeom>
                <a:solidFill>
                  <a:schemeClr val="tx1">
                    <a:lumMod val="75000"/>
                    <a:lumOff val="2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400" eaLnBrk="0" fontAlgn="base" hangingPunct="0">
                    <a:spcBef>
                      <a:spcPct val="0"/>
                    </a:spcBef>
                    <a:spcAft>
                      <a:spcPct val="0"/>
                    </a:spcAft>
                  </a:pPr>
                  <a:endParaRPr lang="de-DE" sz="2200" b="1">
                    <a:solidFill>
                      <a:srgbClr val="FFFFFF"/>
                    </a:solidFill>
                  </a:endParaRPr>
                </a:p>
              </p:txBody>
            </p:sp>
            <p:sp>
              <p:nvSpPr>
                <p:cNvPr id="45" name="Rechteck 4">
                  <a:extLst>
                    <a:ext uri="{FF2B5EF4-FFF2-40B4-BE49-F238E27FC236}">
                      <a16:creationId xmlns:a16="http://schemas.microsoft.com/office/drawing/2014/main" xmlns="" id="{78E7BBD6-B119-42A5-B575-26EF2112A59A}"/>
                    </a:ext>
                  </a:extLst>
                </p:cNvPr>
                <p:cNvSpPr/>
                <p:nvPr/>
              </p:nvSpPr>
              <p:spPr>
                <a:xfrm>
                  <a:off x="1461927" y="1057667"/>
                  <a:ext cx="223962" cy="513708"/>
                </a:xfrm>
                <a:custGeom>
                  <a:avLst/>
                  <a:gdLst>
                    <a:gd name="connsiteX0" fmla="*/ 0 w 154112"/>
                    <a:gd name="connsiteY0" fmla="*/ 0 h 513708"/>
                    <a:gd name="connsiteX1" fmla="*/ 154112 w 154112"/>
                    <a:gd name="connsiteY1" fmla="*/ 0 h 513708"/>
                    <a:gd name="connsiteX2" fmla="*/ 154112 w 154112"/>
                    <a:gd name="connsiteY2" fmla="*/ 513708 h 513708"/>
                    <a:gd name="connsiteX3" fmla="*/ 0 w 154112"/>
                    <a:gd name="connsiteY3" fmla="*/ 513708 h 513708"/>
                    <a:gd name="connsiteX4" fmla="*/ 0 w 154112"/>
                    <a:gd name="connsiteY4" fmla="*/ 0 h 513708"/>
                    <a:gd name="connsiteX0" fmla="*/ 0 w 185862"/>
                    <a:gd name="connsiteY0" fmla="*/ 0 h 513708"/>
                    <a:gd name="connsiteX1" fmla="*/ 185862 w 185862"/>
                    <a:gd name="connsiteY1" fmla="*/ 0 h 513708"/>
                    <a:gd name="connsiteX2" fmla="*/ 154112 w 185862"/>
                    <a:gd name="connsiteY2" fmla="*/ 513708 h 513708"/>
                    <a:gd name="connsiteX3" fmla="*/ 0 w 185862"/>
                    <a:gd name="connsiteY3" fmla="*/ 513708 h 513708"/>
                    <a:gd name="connsiteX4" fmla="*/ 0 w 185862"/>
                    <a:gd name="connsiteY4" fmla="*/ 0 h 513708"/>
                    <a:gd name="connsiteX0" fmla="*/ 0 w 223962"/>
                    <a:gd name="connsiteY0" fmla="*/ 0 h 513708"/>
                    <a:gd name="connsiteX1" fmla="*/ 223962 w 223962"/>
                    <a:gd name="connsiteY1" fmla="*/ 0 h 513708"/>
                    <a:gd name="connsiteX2" fmla="*/ 192212 w 223962"/>
                    <a:gd name="connsiteY2" fmla="*/ 513708 h 513708"/>
                    <a:gd name="connsiteX3" fmla="*/ 38100 w 223962"/>
                    <a:gd name="connsiteY3" fmla="*/ 513708 h 513708"/>
                    <a:gd name="connsiteX4" fmla="*/ 0 w 223962"/>
                    <a:gd name="connsiteY4" fmla="*/ 0 h 513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962" h="513708">
                      <a:moveTo>
                        <a:pt x="0" y="0"/>
                      </a:moveTo>
                      <a:lnTo>
                        <a:pt x="223962" y="0"/>
                      </a:lnTo>
                      <a:lnTo>
                        <a:pt x="192212" y="513708"/>
                      </a:lnTo>
                      <a:lnTo>
                        <a:pt x="38100" y="513708"/>
                      </a:lnTo>
                      <a:lnTo>
                        <a:pt x="0"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de-DE" sz="2200" b="1">
                    <a:solidFill>
                      <a:srgbClr val="FFFFFF"/>
                    </a:solidFill>
                  </a:endParaRPr>
                </a:p>
              </p:txBody>
            </p:sp>
          </p:grpSp>
          <p:grpSp>
            <p:nvGrpSpPr>
              <p:cNvPr id="32" name="Gruppieren 31">
                <a:extLst>
                  <a:ext uri="{FF2B5EF4-FFF2-40B4-BE49-F238E27FC236}">
                    <a16:creationId xmlns:a16="http://schemas.microsoft.com/office/drawing/2014/main" xmlns="" id="{E212B558-42D0-4A03-98C6-B6B8325B52FF}"/>
                  </a:ext>
                </a:extLst>
              </p:cNvPr>
              <p:cNvGrpSpPr/>
              <p:nvPr/>
            </p:nvGrpSpPr>
            <p:grpSpPr>
              <a:xfrm>
                <a:off x="1898293" y="559012"/>
                <a:ext cx="223962" cy="708346"/>
                <a:chOff x="1461927" y="863029"/>
                <a:chExt cx="223962" cy="708346"/>
              </a:xfrm>
            </p:grpSpPr>
            <p:sp>
              <p:nvSpPr>
                <p:cNvPr id="42" name="Ellipse 41">
                  <a:extLst>
                    <a:ext uri="{FF2B5EF4-FFF2-40B4-BE49-F238E27FC236}">
                      <a16:creationId xmlns:a16="http://schemas.microsoft.com/office/drawing/2014/main" xmlns="" id="{CC4D9155-D37F-49D9-A165-A14FAE629E97}"/>
                    </a:ext>
                  </a:extLst>
                </p:cNvPr>
                <p:cNvSpPr/>
                <p:nvPr/>
              </p:nvSpPr>
              <p:spPr>
                <a:xfrm>
                  <a:off x="1500027" y="863029"/>
                  <a:ext cx="154112" cy="143838"/>
                </a:xfrm>
                <a:prstGeom prst="ellipse">
                  <a:avLst/>
                </a:prstGeom>
                <a:solidFill>
                  <a:schemeClr val="tx1">
                    <a:lumMod val="75000"/>
                    <a:lumOff val="2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400" eaLnBrk="0" fontAlgn="base" hangingPunct="0">
                    <a:spcBef>
                      <a:spcPct val="0"/>
                    </a:spcBef>
                    <a:spcAft>
                      <a:spcPct val="0"/>
                    </a:spcAft>
                  </a:pPr>
                  <a:endParaRPr lang="de-DE" sz="2200" b="1">
                    <a:solidFill>
                      <a:srgbClr val="FFFFFF"/>
                    </a:solidFill>
                  </a:endParaRPr>
                </a:p>
              </p:txBody>
            </p:sp>
            <p:sp>
              <p:nvSpPr>
                <p:cNvPr id="43" name="Rechteck 4">
                  <a:extLst>
                    <a:ext uri="{FF2B5EF4-FFF2-40B4-BE49-F238E27FC236}">
                      <a16:creationId xmlns:a16="http://schemas.microsoft.com/office/drawing/2014/main" xmlns="" id="{07E853D8-C208-40C0-9F79-78F888C0D3FE}"/>
                    </a:ext>
                  </a:extLst>
                </p:cNvPr>
                <p:cNvSpPr/>
                <p:nvPr/>
              </p:nvSpPr>
              <p:spPr>
                <a:xfrm>
                  <a:off x="1461927" y="1057667"/>
                  <a:ext cx="223962" cy="513708"/>
                </a:xfrm>
                <a:custGeom>
                  <a:avLst/>
                  <a:gdLst>
                    <a:gd name="connsiteX0" fmla="*/ 0 w 154112"/>
                    <a:gd name="connsiteY0" fmla="*/ 0 h 513708"/>
                    <a:gd name="connsiteX1" fmla="*/ 154112 w 154112"/>
                    <a:gd name="connsiteY1" fmla="*/ 0 h 513708"/>
                    <a:gd name="connsiteX2" fmla="*/ 154112 w 154112"/>
                    <a:gd name="connsiteY2" fmla="*/ 513708 h 513708"/>
                    <a:gd name="connsiteX3" fmla="*/ 0 w 154112"/>
                    <a:gd name="connsiteY3" fmla="*/ 513708 h 513708"/>
                    <a:gd name="connsiteX4" fmla="*/ 0 w 154112"/>
                    <a:gd name="connsiteY4" fmla="*/ 0 h 513708"/>
                    <a:gd name="connsiteX0" fmla="*/ 0 w 185862"/>
                    <a:gd name="connsiteY0" fmla="*/ 0 h 513708"/>
                    <a:gd name="connsiteX1" fmla="*/ 185862 w 185862"/>
                    <a:gd name="connsiteY1" fmla="*/ 0 h 513708"/>
                    <a:gd name="connsiteX2" fmla="*/ 154112 w 185862"/>
                    <a:gd name="connsiteY2" fmla="*/ 513708 h 513708"/>
                    <a:gd name="connsiteX3" fmla="*/ 0 w 185862"/>
                    <a:gd name="connsiteY3" fmla="*/ 513708 h 513708"/>
                    <a:gd name="connsiteX4" fmla="*/ 0 w 185862"/>
                    <a:gd name="connsiteY4" fmla="*/ 0 h 513708"/>
                    <a:gd name="connsiteX0" fmla="*/ 0 w 223962"/>
                    <a:gd name="connsiteY0" fmla="*/ 0 h 513708"/>
                    <a:gd name="connsiteX1" fmla="*/ 223962 w 223962"/>
                    <a:gd name="connsiteY1" fmla="*/ 0 h 513708"/>
                    <a:gd name="connsiteX2" fmla="*/ 192212 w 223962"/>
                    <a:gd name="connsiteY2" fmla="*/ 513708 h 513708"/>
                    <a:gd name="connsiteX3" fmla="*/ 38100 w 223962"/>
                    <a:gd name="connsiteY3" fmla="*/ 513708 h 513708"/>
                    <a:gd name="connsiteX4" fmla="*/ 0 w 223962"/>
                    <a:gd name="connsiteY4" fmla="*/ 0 h 513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962" h="513708">
                      <a:moveTo>
                        <a:pt x="0" y="0"/>
                      </a:moveTo>
                      <a:lnTo>
                        <a:pt x="223962" y="0"/>
                      </a:lnTo>
                      <a:lnTo>
                        <a:pt x="192212" y="513708"/>
                      </a:lnTo>
                      <a:lnTo>
                        <a:pt x="38100" y="513708"/>
                      </a:lnTo>
                      <a:lnTo>
                        <a:pt x="0"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de-DE" sz="2200" b="1">
                    <a:solidFill>
                      <a:srgbClr val="FFFFFF"/>
                    </a:solidFill>
                  </a:endParaRPr>
                </a:p>
              </p:txBody>
            </p:sp>
          </p:grpSp>
          <p:grpSp>
            <p:nvGrpSpPr>
              <p:cNvPr id="33" name="Gruppieren 32">
                <a:extLst>
                  <a:ext uri="{FF2B5EF4-FFF2-40B4-BE49-F238E27FC236}">
                    <a16:creationId xmlns:a16="http://schemas.microsoft.com/office/drawing/2014/main" xmlns="" id="{4AAB34DF-459F-42B6-BEA2-C1B5DFC52C4D}"/>
                  </a:ext>
                </a:extLst>
              </p:cNvPr>
              <p:cNvGrpSpPr/>
              <p:nvPr/>
            </p:nvGrpSpPr>
            <p:grpSpPr>
              <a:xfrm>
                <a:off x="808090" y="1456504"/>
                <a:ext cx="223962" cy="708346"/>
                <a:chOff x="1461927" y="863029"/>
                <a:chExt cx="223962" cy="708346"/>
              </a:xfrm>
            </p:grpSpPr>
            <p:sp>
              <p:nvSpPr>
                <p:cNvPr id="40" name="Ellipse 39">
                  <a:extLst>
                    <a:ext uri="{FF2B5EF4-FFF2-40B4-BE49-F238E27FC236}">
                      <a16:creationId xmlns:a16="http://schemas.microsoft.com/office/drawing/2014/main" xmlns="" id="{941596C7-2723-4AEF-9EDE-BBE97487C0AC}"/>
                    </a:ext>
                  </a:extLst>
                </p:cNvPr>
                <p:cNvSpPr/>
                <p:nvPr/>
              </p:nvSpPr>
              <p:spPr>
                <a:xfrm>
                  <a:off x="1500027" y="863029"/>
                  <a:ext cx="154112" cy="143838"/>
                </a:xfrm>
                <a:prstGeom prst="ellipse">
                  <a:avLst/>
                </a:prstGeom>
                <a:solidFill>
                  <a:schemeClr val="tx1">
                    <a:lumMod val="75000"/>
                    <a:lumOff val="2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400" eaLnBrk="0" fontAlgn="base" hangingPunct="0">
                    <a:spcBef>
                      <a:spcPct val="0"/>
                    </a:spcBef>
                    <a:spcAft>
                      <a:spcPct val="0"/>
                    </a:spcAft>
                  </a:pPr>
                  <a:endParaRPr lang="de-DE" sz="2200" b="1">
                    <a:solidFill>
                      <a:srgbClr val="FFFFFF"/>
                    </a:solidFill>
                  </a:endParaRPr>
                </a:p>
              </p:txBody>
            </p:sp>
            <p:sp>
              <p:nvSpPr>
                <p:cNvPr id="41" name="Rechteck 4">
                  <a:extLst>
                    <a:ext uri="{FF2B5EF4-FFF2-40B4-BE49-F238E27FC236}">
                      <a16:creationId xmlns:a16="http://schemas.microsoft.com/office/drawing/2014/main" xmlns="" id="{F7EE7EE3-0137-47D0-93AA-96E21E92C08D}"/>
                    </a:ext>
                  </a:extLst>
                </p:cNvPr>
                <p:cNvSpPr/>
                <p:nvPr/>
              </p:nvSpPr>
              <p:spPr>
                <a:xfrm>
                  <a:off x="1461927" y="1057667"/>
                  <a:ext cx="223962" cy="513708"/>
                </a:xfrm>
                <a:custGeom>
                  <a:avLst/>
                  <a:gdLst>
                    <a:gd name="connsiteX0" fmla="*/ 0 w 154112"/>
                    <a:gd name="connsiteY0" fmla="*/ 0 h 513708"/>
                    <a:gd name="connsiteX1" fmla="*/ 154112 w 154112"/>
                    <a:gd name="connsiteY1" fmla="*/ 0 h 513708"/>
                    <a:gd name="connsiteX2" fmla="*/ 154112 w 154112"/>
                    <a:gd name="connsiteY2" fmla="*/ 513708 h 513708"/>
                    <a:gd name="connsiteX3" fmla="*/ 0 w 154112"/>
                    <a:gd name="connsiteY3" fmla="*/ 513708 h 513708"/>
                    <a:gd name="connsiteX4" fmla="*/ 0 w 154112"/>
                    <a:gd name="connsiteY4" fmla="*/ 0 h 513708"/>
                    <a:gd name="connsiteX0" fmla="*/ 0 w 185862"/>
                    <a:gd name="connsiteY0" fmla="*/ 0 h 513708"/>
                    <a:gd name="connsiteX1" fmla="*/ 185862 w 185862"/>
                    <a:gd name="connsiteY1" fmla="*/ 0 h 513708"/>
                    <a:gd name="connsiteX2" fmla="*/ 154112 w 185862"/>
                    <a:gd name="connsiteY2" fmla="*/ 513708 h 513708"/>
                    <a:gd name="connsiteX3" fmla="*/ 0 w 185862"/>
                    <a:gd name="connsiteY3" fmla="*/ 513708 h 513708"/>
                    <a:gd name="connsiteX4" fmla="*/ 0 w 185862"/>
                    <a:gd name="connsiteY4" fmla="*/ 0 h 513708"/>
                    <a:gd name="connsiteX0" fmla="*/ 0 w 223962"/>
                    <a:gd name="connsiteY0" fmla="*/ 0 h 513708"/>
                    <a:gd name="connsiteX1" fmla="*/ 223962 w 223962"/>
                    <a:gd name="connsiteY1" fmla="*/ 0 h 513708"/>
                    <a:gd name="connsiteX2" fmla="*/ 192212 w 223962"/>
                    <a:gd name="connsiteY2" fmla="*/ 513708 h 513708"/>
                    <a:gd name="connsiteX3" fmla="*/ 38100 w 223962"/>
                    <a:gd name="connsiteY3" fmla="*/ 513708 h 513708"/>
                    <a:gd name="connsiteX4" fmla="*/ 0 w 223962"/>
                    <a:gd name="connsiteY4" fmla="*/ 0 h 513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962" h="513708">
                      <a:moveTo>
                        <a:pt x="0" y="0"/>
                      </a:moveTo>
                      <a:lnTo>
                        <a:pt x="223962" y="0"/>
                      </a:lnTo>
                      <a:lnTo>
                        <a:pt x="192212" y="513708"/>
                      </a:lnTo>
                      <a:lnTo>
                        <a:pt x="38100" y="513708"/>
                      </a:lnTo>
                      <a:lnTo>
                        <a:pt x="0"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de-DE" sz="2200" b="1">
                    <a:solidFill>
                      <a:srgbClr val="FFFFFF"/>
                    </a:solidFill>
                  </a:endParaRPr>
                </a:p>
              </p:txBody>
            </p:sp>
          </p:grpSp>
          <p:grpSp>
            <p:nvGrpSpPr>
              <p:cNvPr id="34" name="Gruppieren 33">
                <a:extLst>
                  <a:ext uri="{FF2B5EF4-FFF2-40B4-BE49-F238E27FC236}">
                    <a16:creationId xmlns:a16="http://schemas.microsoft.com/office/drawing/2014/main" xmlns="" id="{5BB9254B-7F45-4EE3-BD36-419608B6BD5B}"/>
                  </a:ext>
                </a:extLst>
              </p:cNvPr>
              <p:cNvGrpSpPr/>
              <p:nvPr/>
            </p:nvGrpSpPr>
            <p:grpSpPr>
              <a:xfrm>
                <a:off x="934270" y="575280"/>
                <a:ext cx="223962" cy="708346"/>
                <a:chOff x="1461927" y="863029"/>
                <a:chExt cx="223962" cy="708346"/>
              </a:xfrm>
            </p:grpSpPr>
            <p:sp>
              <p:nvSpPr>
                <p:cNvPr id="38" name="Ellipse 37">
                  <a:extLst>
                    <a:ext uri="{FF2B5EF4-FFF2-40B4-BE49-F238E27FC236}">
                      <a16:creationId xmlns:a16="http://schemas.microsoft.com/office/drawing/2014/main" xmlns="" id="{32321CFA-4438-4C38-8CD0-DB5F187C7605}"/>
                    </a:ext>
                  </a:extLst>
                </p:cNvPr>
                <p:cNvSpPr/>
                <p:nvPr/>
              </p:nvSpPr>
              <p:spPr>
                <a:xfrm>
                  <a:off x="1500027" y="863029"/>
                  <a:ext cx="154112" cy="143838"/>
                </a:xfrm>
                <a:prstGeom prst="ellipse">
                  <a:avLst/>
                </a:prstGeom>
                <a:solidFill>
                  <a:schemeClr val="tx1">
                    <a:lumMod val="75000"/>
                    <a:lumOff val="2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400" eaLnBrk="0" fontAlgn="base" hangingPunct="0">
                    <a:spcBef>
                      <a:spcPct val="0"/>
                    </a:spcBef>
                    <a:spcAft>
                      <a:spcPct val="0"/>
                    </a:spcAft>
                  </a:pPr>
                  <a:endParaRPr lang="de-DE" sz="2200" b="1">
                    <a:solidFill>
                      <a:srgbClr val="FFFFFF"/>
                    </a:solidFill>
                  </a:endParaRPr>
                </a:p>
              </p:txBody>
            </p:sp>
            <p:sp>
              <p:nvSpPr>
                <p:cNvPr id="39" name="Rechteck 4">
                  <a:extLst>
                    <a:ext uri="{FF2B5EF4-FFF2-40B4-BE49-F238E27FC236}">
                      <a16:creationId xmlns:a16="http://schemas.microsoft.com/office/drawing/2014/main" xmlns="" id="{9D9E6091-7273-43C9-9BF3-1CC8627CC8F3}"/>
                    </a:ext>
                  </a:extLst>
                </p:cNvPr>
                <p:cNvSpPr/>
                <p:nvPr/>
              </p:nvSpPr>
              <p:spPr>
                <a:xfrm>
                  <a:off x="1461927" y="1057667"/>
                  <a:ext cx="223962" cy="513708"/>
                </a:xfrm>
                <a:custGeom>
                  <a:avLst/>
                  <a:gdLst>
                    <a:gd name="connsiteX0" fmla="*/ 0 w 154112"/>
                    <a:gd name="connsiteY0" fmla="*/ 0 h 513708"/>
                    <a:gd name="connsiteX1" fmla="*/ 154112 w 154112"/>
                    <a:gd name="connsiteY1" fmla="*/ 0 h 513708"/>
                    <a:gd name="connsiteX2" fmla="*/ 154112 w 154112"/>
                    <a:gd name="connsiteY2" fmla="*/ 513708 h 513708"/>
                    <a:gd name="connsiteX3" fmla="*/ 0 w 154112"/>
                    <a:gd name="connsiteY3" fmla="*/ 513708 h 513708"/>
                    <a:gd name="connsiteX4" fmla="*/ 0 w 154112"/>
                    <a:gd name="connsiteY4" fmla="*/ 0 h 513708"/>
                    <a:gd name="connsiteX0" fmla="*/ 0 w 185862"/>
                    <a:gd name="connsiteY0" fmla="*/ 0 h 513708"/>
                    <a:gd name="connsiteX1" fmla="*/ 185862 w 185862"/>
                    <a:gd name="connsiteY1" fmla="*/ 0 h 513708"/>
                    <a:gd name="connsiteX2" fmla="*/ 154112 w 185862"/>
                    <a:gd name="connsiteY2" fmla="*/ 513708 h 513708"/>
                    <a:gd name="connsiteX3" fmla="*/ 0 w 185862"/>
                    <a:gd name="connsiteY3" fmla="*/ 513708 h 513708"/>
                    <a:gd name="connsiteX4" fmla="*/ 0 w 185862"/>
                    <a:gd name="connsiteY4" fmla="*/ 0 h 513708"/>
                    <a:gd name="connsiteX0" fmla="*/ 0 w 223962"/>
                    <a:gd name="connsiteY0" fmla="*/ 0 h 513708"/>
                    <a:gd name="connsiteX1" fmla="*/ 223962 w 223962"/>
                    <a:gd name="connsiteY1" fmla="*/ 0 h 513708"/>
                    <a:gd name="connsiteX2" fmla="*/ 192212 w 223962"/>
                    <a:gd name="connsiteY2" fmla="*/ 513708 h 513708"/>
                    <a:gd name="connsiteX3" fmla="*/ 38100 w 223962"/>
                    <a:gd name="connsiteY3" fmla="*/ 513708 h 513708"/>
                    <a:gd name="connsiteX4" fmla="*/ 0 w 223962"/>
                    <a:gd name="connsiteY4" fmla="*/ 0 h 513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962" h="513708">
                      <a:moveTo>
                        <a:pt x="0" y="0"/>
                      </a:moveTo>
                      <a:lnTo>
                        <a:pt x="223962" y="0"/>
                      </a:lnTo>
                      <a:lnTo>
                        <a:pt x="192212" y="513708"/>
                      </a:lnTo>
                      <a:lnTo>
                        <a:pt x="38100" y="513708"/>
                      </a:lnTo>
                      <a:lnTo>
                        <a:pt x="0"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de-DE" sz="2200" b="1">
                    <a:solidFill>
                      <a:srgbClr val="FFFFFF"/>
                    </a:solidFill>
                  </a:endParaRPr>
                </a:p>
              </p:txBody>
            </p:sp>
          </p:grpSp>
          <p:grpSp>
            <p:nvGrpSpPr>
              <p:cNvPr id="35" name="Gruppieren 34">
                <a:extLst>
                  <a:ext uri="{FF2B5EF4-FFF2-40B4-BE49-F238E27FC236}">
                    <a16:creationId xmlns:a16="http://schemas.microsoft.com/office/drawing/2014/main" xmlns="" id="{361FD524-70CC-45B2-853F-E690FD5E1185}"/>
                  </a:ext>
                </a:extLst>
              </p:cNvPr>
              <p:cNvGrpSpPr/>
              <p:nvPr/>
            </p:nvGrpSpPr>
            <p:grpSpPr>
              <a:xfrm>
                <a:off x="1946489" y="1456504"/>
                <a:ext cx="223962" cy="708346"/>
                <a:chOff x="1461927" y="863029"/>
                <a:chExt cx="223962" cy="708346"/>
              </a:xfrm>
            </p:grpSpPr>
            <p:sp>
              <p:nvSpPr>
                <p:cNvPr id="36" name="Ellipse 35">
                  <a:extLst>
                    <a:ext uri="{FF2B5EF4-FFF2-40B4-BE49-F238E27FC236}">
                      <a16:creationId xmlns:a16="http://schemas.microsoft.com/office/drawing/2014/main" xmlns="" id="{203BD998-F4E0-4C5B-9FC2-AE2B4207E766}"/>
                    </a:ext>
                  </a:extLst>
                </p:cNvPr>
                <p:cNvSpPr/>
                <p:nvPr/>
              </p:nvSpPr>
              <p:spPr>
                <a:xfrm>
                  <a:off x="1500027" y="863029"/>
                  <a:ext cx="154112" cy="143838"/>
                </a:xfrm>
                <a:prstGeom prst="ellipse">
                  <a:avLst/>
                </a:prstGeom>
                <a:solidFill>
                  <a:schemeClr val="tx1">
                    <a:lumMod val="75000"/>
                    <a:lumOff val="2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400" eaLnBrk="0" fontAlgn="base" hangingPunct="0">
                    <a:spcBef>
                      <a:spcPct val="0"/>
                    </a:spcBef>
                    <a:spcAft>
                      <a:spcPct val="0"/>
                    </a:spcAft>
                  </a:pPr>
                  <a:endParaRPr lang="de-DE" sz="2200" b="1">
                    <a:solidFill>
                      <a:srgbClr val="FFFFFF"/>
                    </a:solidFill>
                  </a:endParaRPr>
                </a:p>
              </p:txBody>
            </p:sp>
            <p:sp>
              <p:nvSpPr>
                <p:cNvPr id="37" name="Rechteck 4">
                  <a:extLst>
                    <a:ext uri="{FF2B5EF4-FFF2-40B4-BE49-F238E27FC236}">
                      <a16:creationId xmlns:a16="http://schemas.microsoft.com/office/drawing/2014/main" xmlns="" id="{3889E521-575A-4D95-9FDA-68A5F63E02DA}"/>
                    </a:ext>
                  </a:extLst>
                </p:cNvPr>
                <p:cNvSpPr/>
                <p:nvPr/>
              </p:nvSpPr>
              <p:spPr>
                <a:xfrm>
                  <a:off x="1461927" y="1057667"/>
                  <a:ext cx="223962" cy="513708"/>
                </a:xfrm>
                <a:custGeom>
                  <a:avLst/>
                  <a:gdLst>
                    <a:gd name="connsiteX0" fmla="*/ 0 w 154112"/>
                    <a:gd name="connsiteY0" fmla="*/ 0 h 513708"/>
                    <a:gd name="connsiteX1" fmla="*/ 154112 w 154112"/>
                    <a:gd name="connsiteY1" fmla="*/ 0 h 513708"/>
                    <a:gd name="connsiteX2" fmla="*/ 154112 w 154112"/>
                    <a:gd name="connsiteY2" fmla="*/ 513708 h 513708"/>
                    <a:gd name="connsiteX3" fmla="*/ 0 w 154112"/>
                    <a:gd name="connsiteY3" fmla="*/ 513708 h 513708"/>
                    <a:gd name="connsiteX4" fmla="*/ 0 w 154112"/>
                    <a:gd name="connsiteY4" fmla="*/ 0 h 513708"/>
                    <a:gd name="connsiteX0" fmla="*/ 0 w 185862"/>
                    <a:gd name="connsiteY0" fmla="*/ 0 h 513708"/>
                    <a:gd name="connsiteX1" fmla="*/ 185862 w 185862"/>
                    <a:gd name="connsiteY1" fmla="*/ 0 h 513708"/>
                    <a:gd name="connsiteX2" fmla="*/ 154112 w 185862"/>
                    <a:gd name="connsiteY2" fmla="*/ 513708 h 513708"/>
                    <a:gd name="connsiteX3" fmla="*/ 0 w 185862"/>
                    <a:gd name="connsiteY3" fmla="*/ 513708 h 513708"/>
                    <a:gd name="connsiteX4" fmla="*/ 0 w 185862"/>
                    <a:gd name="connsiteY4" fmla="*/ 0 h 513708"/>
                    <a:gd name="connsiteX0" fmla="*/ 0 w 223962"/>
                    <a:gd name="connsiteY0" fmla="*/ 0 h 513708"/>
                    <a:gd name="connsiteX1" fmla="*/ 223962 w 223962"/>
                    <a:gd name="connsiteY1" fmla="*/ 0 h 513708"/>
                    <a:gd name="connsiteX2" fmla="*/ 192212 w 223962"/>
                    <a:gd name="connsiteY2" fmla="*/ 513708 h 513708"/>
                    <a:gd name="connsiteX3" fmla="*/ 38100 w 223962"/>
                    <a:gd name="connsiteY3" fmla="*/ 513708 h 513708"/>
                    <a:gd name="connsiteX4" fmla="*/ 0 w 223962"/>
                    <a:gd name="connsiteY4" fmla="*/ 0 h 513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962" h="513708">
                      <a:moveTo>
                        <a:pt x="0" y="0"/>
                      </a:moveTo>
                      <a:lnTo>
                        <a:pt x="223962" y="0"/>
                      </a:lnTo>
                      <a:lnTo>
                        <a:pt x="192212" y="513708"/>
                      </a:lnTo>
                      <a:lnTo>
                        <a:pt x="38100" y="513708"/>
                      </a:lnTo>
                      <a:lnTo>
                        <a:pt x="0"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de-DE" sz="2200" b="1">
                    <a:solidFill>
                      <a:srgbClr val="FFFFFF"/>
                    </a:solidFill>
                  </a:endParaRPr>
                </a:p>
              </p:txBody>
            </p:sp>
          </p:grpSp>
        </p:grpSp>
        <p:sp>
          <p:nvSpPr>
            <p:cNvPr id="8" name="Textfeld 7">
              <a:extLst>
                <a:ext uri="{FF2B5EF4-FFF2-40B4-BE49-F238E27FC236}">
                  <a16:creationId xmlns:a16="http://schemas.microsoft.com/office/drawing/2014/main" xmlns="" id="{7BEB022A-39B7-4CEB-A35C-A6F022826EF0}"/>
                </a:ext>
              </a:extLst>
            </p:cNvPr>
            <p:cNvSpPr txBox="1"/>
            <p:nvPr/>
          </p:nvSpPr>
          <p:spPr>
            <a:xfrm>
              <a:off x="5790188" y="414618"/>
              <a:ext cx="1304925" cy="1261895"/>
            </a:xfrm>
            <a:prstGeom prst="rect">
              <a:avLst/>
            </a:prstGeom>
            <a:noFill/>
          </p:spPr>
          <p:txBody>
            <a:bodyPr wrap="square" rtlCol="0">
              <a:spAutoFit/>
            </a:bodyPr>
            <a:lstStyle/>
            <a:p>
              <a:pPr defTabSz="914400" eaLnBrk="0" fontAlgn="base" hangingPunct="0">
                <a:spcBef>
                  <a:spcPct val="0"/>
                </a:spcBef>
                <a:spcAft>
                  <a:spcPct val="0"/>
                </a:spcAft>
              </a:pPr>
              <a:r>
                <a:rPr lang="de-DE" sz="6000" b="1" dirty="0">
                  <a:solidFill>
                    <a:srgbClr val="000000">
                      <a:lumMod val="75000"/>
                      <a:lumOff val="25000"/>
                    </a:srgbClr>
                  </a:solidFill>
                </a:rPr>
                <a:t>+</a:t>
              </a:r>
            </a:p>
          </p:txBody>
        </p:sp>
        <p:pic>
          <p:nvPicPr>
            <p:cNvPr id="9" name="Grafik 8">
              <a:extLst>
                <a:ext uri="{FF2B5EF4-FFF2-40B4-BE49-F238E27FC236}">
                  <a16:creationId xmlns:a16="http://schemas.microsoft.com/office/drawing/2014/main" xmlns="" id="{CAED49A6-A852-46BD-A9C4-870DFB6D5E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31129" y="2406116"/>
              <a:ext cx="900000" cy="900000"/>
            </a:xfrm>
            <a:prstGeom prst="rect">
              <a:avLst/>
            </a:prstGeom>
          </p:spPr>
        </p:pic>
        <p:pic>
          <p:nvPicPr>
            <p:cNvPr id="10" name="Grafik 9">
              <a:extLst>
                <a:ext uri="{FF2B5EF4-FFF2-40B4-BE49-F238E27FC236}">
                  <a16:creationId xmlns:a16="http://schemas.microsoft.com/office/drawing/2014/main" xmlns="" id="{416D65CA-CDCA-44A9-9B72-5B0AF5639D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3169" y="4607058"/>
              <a:ext cx="900000" cy="900000"/>
            </a:xfrm>
            <a:prstGeom prst="rect">
              <a:avLst/>
            </a:prstGeom>
          </p:spPr>
        </p:pic>
        <p:pic>
          <p:nvPicPr>
            <p:cNvPr id="11" name="Grafik 10">
              <a:extLst>
                <a:ext uri="{FF2B5EF4-FFF2-40B4-BE49-F238E27FC236}">
                  <a16:creationId xmlns:a16="http://schemas.microsoft.com/office/drawing/2014/main" xmlns="" id="{CD53B497-3F50-4F7A-B30F-6E5E723A1B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1818" y="4653298"/>
              <a:ext cx="900000" cy="900000"/>
            </a:xfrm>
            <a:prstGeom prst="rect">
              <a:avLst/>
            </a:prstGeom>
          </p:spPr>
        </p:pic>
        <p:pic>
          <p:nvPicPr>
            <p:cNvPr id="12" name="Grafik 11">
              <a:extLst>
                <a:ext uri="{FF2B5EF4-FFF2-40B4-BE49-F238E27FC236}">
                  <a16:creationId xmlns:a16="http://schemas.microsoft.com/office/drawing/2014/main" xmlns="" id="{19089EE5-A9BB-4F55-A3A7-3367EACDD7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77112" y="2406116"/>
              <a:ext cx="900000" cy="900000"/>
            </a:xfrm>
            <a:prstGeom prst="rect">
              <a:avLst/>
            </a:prstGeom>
          </p:spPr>
        </p:pic>
        <p:pic>
          <p:nvPicPr>
            <p:cNvPr id="13" name="Grafik 12">
              <a:extLst>
                <a:ext uri="{FF2B5EF4-FFF2-40B4-BE49-F238E27FC236}">
                  <a16:creationId xmlns:a16="http://schemas.microsoft.com/office/drawing/2014/main" xmlns="" id="{535F3F30-B577-4732-9398-2B21C9D2A70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19492" y="3360734"/>
              <a:ext cx="900000" cy="900000"/>
            </a:xfrm>
            <a:prstGeom prst="rect">
              <a:avLst/>
            </a:prstGeom>
          </p:spPr>
        </p:pic>
        <p:pic>
          <p:nvPicPr>
            <p:cNvPr id="14" name="Grafik 13">
              <a:extLst>
                <a:ext uri="{FF2B5EF4-FFF2-40B4-BE49-F238E27FC236}">
                  <a16:creationId xmlns:a16="http://schemas.microsoft.com/office/drawing/2014/main" xmlns="" id="{453AFF70-2C93-469C-8127-13F51C4CBF4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02352" y="5857280"/>
              <a:ext cx="891863" cy="900000"/>
            </a:xfrm>
            <a:prstGeom prst="rect">
              <a:avLst/>
            </a:prstGeom>
          </p:spPr>
        </p:pic>
        <p:sp>
          <p:nvSpPr>
            <p:cNvPr id="15" name="Textfeld 14">
              <a:extLst>
                <a:ext uri="{FF2B5EF4-FFF2-40B4-BE49-F238E27FC236}">
                  <a16:creationId xmlns:a16="http://schemas.microsoft.com/office/drawing/2014/main" xmlns="" id="{892D69AB-5361-4EC4-A7AC-B98E5F206A97}"/>
                </a:ext>
              </a:extLst>
            </p:cNvPr>
            <p:cNvSpPr txBox="1"/>
            <p:nvPr/>
          </p:nvSpPr>
          <p:spPr>
            <a:xfrm>
              <a:off x="5740389" y="1197699"/>
              <a:ext cx="853825" cy="1491331"/>
            </a:xfrm>
            <a:prstGeom prst="rect">
              <a:avLst/>
            </a:prstGeom>
            <a:noFill/>
          </p:spPr>
          <p:txBody>
            <a:bodyPr wrap="square" rtlCol="0">
              <a:spAutoFit/>
            </a:bodyPr>
            <a:lstStyle/>
            <a:p>
              <a:pPr defTabSz="914400" eaLnBrk="0" fontAlgn="base" hangingPunct="0">
                <a:spcBef>
                  <a:spcPct val="0"/>
                </a:spcBef>
                <a:spcAft>
                  <a:spcPct val="0"/>
                </a:spcAft>
              </a:pPr>
              <a:r>
                <a:rPr lang="de-DE" sz="7200" b="1" dirty="0">
                  <a:solidFill>
                    <a:srgbClr val="000000">
                      <a:lumMod val="75000"/>
                      <a:lumOff val="25000"/>
                    </a:srgbClr>
                  </a:solidFill>
                </a:rPr>
                <a:t>€</a:t>
              </a:r>
            </a:p>
          </p:txBody>
        </p:sp>
        <p:cxnSp>
          <p:nvCxnSpPr>
            <p:cNvPr id="16" name="Gerade Verbindung mit Pfeil 15">
              <a:extLst>
                <a:ext uri="{FF2B5EF4-FFF2-40B4-BE49-F238E27FC236}">
                  <a16:creationId xmlns:a16="http://schemas.microsoft.com/office/drawing/2014/main" xmlns="" id="{7A6F4B03-A8F9-4301-A1F0-A7B7A973BB95}"/>
                </a:ext>
              </a:extLst>
            </p:cNvPr>
            <p:cNvCxnSpPr/>
            <p:nvPr/>
          </p:nvCxnSpPr>
          <p:spPr>
            <a:xfrm flipV="1">
              <a:off x="2814692" y="2921997"/>
              <a:ext cx="2093445" cy="403975"/>
            </a:xfrm>
            <a:prstGeom prst="straightConnector1">
              <a:avLst/>
            </a:prstGeom>
            <a:ln w="38100">
              <a:solidFill>
                <a:schemeClr val="tx1">
                  <a:lumMod val="75000"/>
                  <a:lumOff val="2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7" name="Gerade Verbindung mit Pfeil 16">
              <a:extLst>
                <a:ext uri="{FF2B5EF4-FFF2-40B4-BE49-F238E27FC236}">
                  <a16:creationId xmlns:a16="http://schemas.microsoft.com/office/drawing/2014/main" xmlns="" id="{D10CDBD8-38FB-46AC-969E-C9467017EB91}"/>
                </a:ext>
              </a:extLst>
            </p:cNvPr>
            <p:cNvCxnSpPr/>
            <p:nvPr/>
          </p:nvCxnSpPr>
          <p:spPr>
            <a:xfrm>
              <a:off x="2814692" y="3630343"/>
              <a:ext cx="2761307" cy="43084"/>
            </a:xfrm>
            <a:prstGeom prst="straightConnector1">
              <a:avLst/>
            </a:prstGeom>
            <a:ln w="38100">
              <a:solidFill>
                <a:schemeClr val="tx1">
                  <a:lumMod val="75000"/>
                  <a:lumOff val="2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8" name="Gerade Verbindung mit Pfeil 17">
              <a:extLst>
                <a:ext uri="{FF2B5EF4-FFF2-40B4-BE49-F238E27FC236}">
                  <a16:creationId xmlns:a16="http://schemas.microsoft.com/office/drawing/2014/main" xmlns="" id="{E6D6FAC4-A3D0-4B27-8D2D-45A8E33FC073}"/>
                </a:ext>
              </a:extLst>
            </p:cNvPr>
            <p:cNvCxnSpPr/>
            <p:nvPr/>
          </p:nvCxnSpPr>
          <p:spPr>
            <a:xfrm>
              <a:off x="2816489" y="3919661"/>
              <a:ext cx="2091648" cy="648200"/>
            </a:xfrm>
            <a:prstGeom prst="straightConnector1">
              <a:avLst/>
            </a:prstGeom>
            <a:ln w="38100">
              <a:solidFill>
                <a:schemeClr val="tx1">
                  <a:lumMod val="75000"/>
                  <a:lumOff val="2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9" name="Gerade Verbindung mit Pfeil 18">
              <a:extLst>
                <a:ext uri="{FF2B5EF4-FFF2-40B4-BE49-F238E27FC236}">
                  <a16:creationId xmlns:a16="http://schemas.microsoft.com/office/drawing/2014/main" xmlns="" id="{421394B0-4B1A-4CF2-9FB6-6CEB53F818B1}"/>
                </a:ext>
              </a:extLst>
            </p:cNvPr>
            <p:cNvCxnSpPr/>
            <p:nvPr/>
          </p:nvCxnSpPr>
          <p:spPr>
            <a:xfrm>
              <a:off x="2740998" y="4368300"/>
              <a:ext cx="2819602" cy="1873853"/>
            </a:xfrm>
            <a:prstGeom prst="straightConnector1">
              <a:avLst/>
            </a:prstGeom>
            <a:ln w="38100">
              <a:solidFill>
                <a:schemeClr val="tx1">
                  <a:lumMod val="75000"/>
                  <a:lumOff val="2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0" name="Gerade Verbindung mit Pfeil 19">
              <a:extLst>
                <a:ext uri="{FF2B5EF4-FFF2-40B4-BE49-F238E27FC236}">
                  <a16:creationId xmlns:a16="http://schemas.microsoft.com/office/drawing/2014/main" xmlns="" id="{B1BED3B9-68C9-4B19-8C9B-01E586634050}"/>
                </a:ext>
              </a:extLst>
            </p:cNvPr>
            <p:cNvCxnSpPr/>
            <p:nvPr/>
          </p:nvCxnSpPr>
          <p:spPr>
            <a:xfrm flipV="1">
              <a:off x="2816489" y="1921700"/>
              <a:ext cx="2800540" cy="1069633"/>
            </a:xfrm>
            <a:prstGeom prst="straightConnector1">
              <a:avLst/>
            </a:prstGeom>
            <a:ln w="38100">
              <a:solidFill>
                <a:schemeClr val="tx1">
                  <a:lumMod val="75000"/>
                  <a:lumOff val="2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21" name="Textfeld 20">
              <a:extLst>
                <a:ext uri="{FF2B5EF4-FFF2-40B4-BE49-F238E27FC236}">
                  <a16:creationId xmlns:a16="http://schemas.microsoft.com/office/drawing/2014/main" xmlns="" id="{C324072F-239C-46ED-8219-846761AC42DE}"/>
                </a:ext>
              </a:extLst>
            </p:cNvPr>
            <p:cNvSpPr txBox="1"/>
            <p:nvPr/>
          </p:nvSpPr>
          <p:spPr>
            <a:xfrm>
              <a:off x="860097" y="2027573"/>
              <a:ext cx="1472382" cy="458871"/>
            </a:xfrm>
            <a:prstGeom prst="rect">
              <a:avLst/>
            </a:prstGeom>
            <a:noFill/>
          </p:spPr>
          <p:txBody>
            <a:bodyPr wrap="square" rtlCol="0">
              <a:spAutoFit/>
            </a:bodyPr>
            <a:lstStyle/>
            <a:p>
              <a:pPr algn="ctr" defTabSz="914400" eaLnBrk="0" fontAlgn="base" hangingPunct="0">
                <a:spcBef>
                  <a:spcPct val="0"/>
                </a:spcBef>
                <a:spcAft>
                  <a:spcPct val="0"/>
                </a:spcAft>
              </a:pPr>
              <a:r>
                <a:rPr lang="sr-Latn-RS" b="1" dirty="0" smtClean="0">
                  <a:solidFill>
                    <a:srgbClr val="000000">
                      <a:lumMod val="75000"/>
                      <a:lumOff val="25000"/>
                    </a:srgbClr>
                  </a:solidFill>
                </a:rPr>
                <a:t>Zadruga</a:t>
              </a:r>
              <a:endParaRPr lang="de-DE" b="1" dirty="0">
                <a:solidFill>
                  <a:srgbClr val="000000">
                    <a:lumMod val="75000"/>
                    <a:lumOff val="25000"/>
                  </a:srgbClr>
                </a:solidFill>
              </a:endParaRPr>
            </a:p>
          </p:txBody>
        </p:sp>
        <p:sp>
          <p:nvSpPr>
            <p:cNvPr id="22" name="Textfeld 21">
              <a:extLst>
                <a:ext uri="{FF2B5EF4-FFF2-40B4-BE49-F238E27FC236}">
                  <a16:creationId xmlns:a16="http://schemas.microsoft.com/office/drawing/2014/main" xmlns="" id="{DF5C775C-53B8-4D93-B46B-45189B41C6DA}"/>
                </a:ext>
              </a:extLst>
            </p:cNvPr>
            <p:cNvSpPr txBox="1"/>
            <p:nvPr/>
          </p:nvSpPr>
          <p:spPr>
            <a:xfrm>
              <a:off x="6294523" y="838101"/>
              <a:ext cx="2544227" cy="458871"/>
            </a:xfrm>
            <a:prstGeom prst="rect">
              <a:avLst/>
            </a:prstGeom>
            <a:noFill/>
          </p:spPr>
          <p:txBody>
            <a:bodyPr wrap="square" rtlCol="0">
              <a:spAutoFit/>
            </a:bodyPr>
            <a:lstStyle/>
            <a:p>
              <a:pPr defTabSz="914400" eaLnBrk="0" fontAlgn="base" hangingPunct="0">
                <a:spcBef>
                  <a:spcPct val="0"/>
                </a:spcBef>
                <a:spcAft>
                  <a:spcPct val="0"/>
                </a:spcAft>
              </a:pPr>
              <a:r>
                <a:rPr lang="sr-Latn-RS" b="1" dirty="0" smtClean="0">
                  <a:solidFill>
                    <a:srgbClr val="000000">
                      <a:lumMod val="75000"/>
                      <a:lumOff val="25000"/>
                    </a:srgbClr>
                  </a:solidFill>
                </a:rPr>
                <a:t>Koristi za zadrugare</a:t>
              </a:r>
              <a:endParaRPr lang="de-DE" b="1" dirty="0">
                <a:solidFill>
                  <a:srgbClr val="000000">
                    <a:lumMod val="75000"/>
                    <a:lumOff val="25000"/>
                  </a:srgbClr>
                </a:solidFill>
              </a:endParaRPr>
            </a:p>
          </p:txBody>
        </p:sp>
        <p:sp>
          <p:nvSpPr>
            <p:cNvPr id="23" name="Textfeld 22">
              <a:extLst>
                <a:ext uri="{FF2B5EF4-FFF2-40B4-BE49-F238E27FC236}">
                  <a16:creationId xmlns:a16="http://schemas.microsoft.com/office/drawing/2014/main" xmlns="" id="{7AA3C1C8-A87F-4A52-99E2-BEDEF21641E6}"/>
                </a:ext>
              </a:extLst>
            </p:cNvPr>
            <p:cNvSpPr txBox="1"/>
            <p:nvPr/>
          </p:nvSpPr>
          <p:spPr>
            <a:xfrm>
              <a:off x="6501818" y="1397792"/>
              <a:ext cx="3052403" cy="764785"/>
            </a:xfrm>
            <a:prstGeom prst="rect">
              <a:avLst/>
            </a:prstGeom>
            <a:noFill/>
          </p:spPr>
          <p:txBody>
            <a:bodyPr wrap="square" rtlCol="0">
              <a:spAutoFit/>
            </a:bodyPr>
            <a:lstStyle/>
            <a:p>
              <a:pPr defTabSz="914400" eaLnBrk="0" fontAlgn="base" hangingPunct="0">
                <a:spcBef>
                  <a:spcPct val="0"/>
                </a:spcBef>
                <a:spcAft>
                  <a:spcPct val="0"/>
                </a:spcAft>
              </a:pPr>
              <a:r>
                <a:rPr lang="sr-Latn-RS" sz="1700" b="1" dirty="0" smtClean="0">
                  <a:solidFill>
                    <a:srgbClr val="000000">
                      <a:lumMod val="75000"/>
                      <a:lumOff val="25000"/>
                    </a:srgbClr>
                  </a:solidFill>
                </a:rPr>
                <a:t>Dodatni prihod</a:t>
              </a:r>
              <a:endParaRPr lang="de-DE" sz="1700" b="1" dirty="0">
                <a:solidFill>
                  <a:srgbClr val="000000">
                    <a:lumMod val="75000"/>
                    <a:lumOff val="25000"/>
                  </a:srgbClr>
                </a:solidFill>
              </a:endParaRPr>
            </a:p>
            <a:p>
              <a:pPr defTabSz="914400" eaLnBrk="0" fontAlgn="base" hangingPunct="0">
                <a:spcBef>
                  <a:spcPct val="0"/>
                </a:spcBef>
                <a:spcAft>
                  <a:spcPct val="0"/>
                </a:spcAft>
              </a:pPr>
              <a:r>
                <a:rPr lang="sr-Latn-RS" sz="1700" b="1" dirty="0" smtClean="0">
                  <a:solidFill>
                    <a:srgbClr val="000000">
                      <a:lumMod val="75000"/>
                      <a:lumOff val="25000"/>
                    </a:srgbClr>
                  </a:solidFill>
                </a:rPr>
                <a:t>Novi plaćeni poslovi</a:t>
              </a:r>
              <a:endParaRPr lang="de-DE" sz="1700" b="1" dirty="0">
                <a:solidFill>
                  <a:srgbClr val="000000">
                    <a:lumMod val="75000"/>
                    <a:lumOff val="25000"/>
                  </a:srgbClr>
                </a:solidFill>
              </a:endParaRPr>
            </a:p>
          </p:txBody>
        </p:sp>
        <p:sp>
          <p:nvSpPr>
            <p:cNvPr id="24" name="Textfeld 23">
              <a:extLst>
                <a:ext uri="{FF2B5EF4-FFF2-40B4-BE49-F238E27FC236}">
                  <a16:creationId xmlns:a16="http://schemas.microsoft.com/office/drawing/2014/main" xmlns="" id="{70A99A2D-7EF9-428F-BA03-5E923B1E44D1}"/>
                </a:ext>
              </a:extLst>
            </p:cNvPr>
            <p:cNvSpPr txBox="1"/>
            <p:nvPr/>
          </p:nvSpPr>
          <p:spPr>
            <a:xfrm>
              <a:off x="6719492" y="3523141"/>
              <a:ext cx="3171207" cy="1089818"/>
            </a:xfrm>
            <a:prstGeom prst="rect">
              <a:avLst/>
            </a:prstGeom>
            <a:noFill/>
          </p:spPr>
          <p:txBody>
            <a:bodyPr wrap="square" rtlCol="0">
              <a:spAutoFit/>
            </a:bodyPr>
            <a:lstStyle/>
            <a:p>
              <a:pPr defTabSz="914400" eaLnBrk="0" fontAlgn="base" hangingPunct="0">
                <a:spcBef>
                  <a:spcPct val="0"/>
                </a:spcBef>
                <a:spcAft>
                  <a:spcPct val="0"/>
                </a:spcAft>
              </a:pPr>
              <a:r>
                <a:rPr lang="sr-Latn-RS" sz="1700" b="1" dirty="0" smtClean="0">
                  <a:solidFill>
                    <a:srgbClr val="000000">
                      <a:lumMod val="75000"/>
                      <a:lumOff val="25000"/>
                    </a:srgbClr>
                  </a:solidFill>
                </a:rPr>
                <a:t>Cirkulacija digestata, smanjenje korišćenja  koncencionalnih djubriva </a:t>
              </a:r>
              <a:endParaRPr lang="de-DE" sz="1700" b="1" dirty="0">
                <a:solidFill>
                  <a:srgbClr val="000000">
                    <a:lumMod val="75000"/>
                    <a:lumOff val="25000"/>
                  </a:srgbClr>
                </a:solidFill>
              </a:endParaRPr>
            </a:p>
          </p:txBody>
        </p:sp>
        <p:sp>
          <p:nvSpPr>
            <p:cNvPr id="25" name="Textfeld 24">
              <a:extLst>
                <a:ext uri="{FF2B5EF4-FFF2-40B4-BE49-F238E27FC236}">
                  <a16:creationId xmlns:a16="http://schemas.microsoft.com/office/drawing/2014/main" xmlns="" id="{80BFD110-55F9-4064-8842-60C79BCDE1AF}"/>
                </a:ext>
              </a:extLst>
            </p:cNvPr>
            <p:cNvSpPr txBox="1"/>
            <p:nvPr/>
          </p:nvSpPr>
          <p:spPr>
            <a:xfrm>
              <a:off x="6658481" y="6171805"/>
              <a:ext cx="2739075" cy="764785"/>
            </a:xfrm>
            <a:prstGeom prst="rect">
              <a:avLst/>
            </a:prstGeom>
            <a:noFill/>
          </p:spPr>
          <p:txBody>
            <a:bodyPr wrap="square" rtlCol="0">
              <a:spAutoFit/>
            </a:bodyPr>
            <a:lstStyle/>
            <a:p>
              <a:pPr defTabSz="914400" eaLnBrk="0" fontAlgn="base" hangingPunct="0">
                <a:spcBef>
                  <a:spcPct val="0"/>
                </a:spcBef>
                <a:spcAft>
                  <a:spcPct val="0"/>
                </a:spcAft>
              </a:pPr>
              <a:r>
                <a:rPr lang="sr-Latn-RS" sz="1700" b="1" dirty="0" smtClean="0">
                  <a:solidFill>
                    <a:srgbClr val="000000">
                      <a:lumMod val="75000"/>
                      <a:lumOff val="25000"/>
                    </a:srgbClr>
                  </a:solidFill>
                </a:rPr>
                <a:t>Održiva partnerstva i razvoj u regionu</a:t>
              </a:r>
              <a:endParaRPr lang="de-DE" sz="1700" b="1" dirty="0">
                <a:solidFill>
                  <a:srgbClr val="000000">
                    <a:lumMod val="75000"/>
                    <a:lumOff val="25000"/>
                  </a:srgbClr>
                </a:solidFill>
              </a:endParaRPr>
            </a:p>
          </p:txBody>
        </p:sp>
        <p:sp>
          <p:nvSpPr>
            <p:cNvPr id="26" name="Textfeld 25">
              <a:extLst>
                <a:ext uri="{FF2B5EF4-FFF2-40B4-BE49-F238E27FC236}">
                  <a16:creationId xmlns:a16="http://schemas.microsoft.com/office/drawing/2014/main" xmlns="" id="{456E8EE6-B3B3-4F26-AA20-9D0745339C7C}"/>
                </a:ext>
              </a:extLst>
            </p:cNvPr>
            <p:cNvSpPr txBox="1"/>
            <p:nvPr/>
          </p:nvSpPr>
          <p:spPr>
            <a:xfrm>
              <a:off x="7353018" y="2181680"/>
              <a:ext cx="2437208" cy="1414852"/>
            </a:xfrm>
            <a:prstGeom prst="rect">
              <a:avLst/>
            </a:prstGeom>
            <a:noFill/>
          </p:spPr>
          <p:txBody>
            <a:bodyPr wrap="square" rtlCol="0">
              <a:spAutoFit/>
            </a:bodyPr>
            <a:lstStyle/>
            <a:p>
              <a:pPr defTabSz="914400" eaLnBrk="0" fontAlgn="base" hangingPunct="0">
                <a:spcBef>
                  <a:spcPct val="0"/>
                </a:spcBef>
                <a:spcAft>
                  <a:spcPct val="0"/>
                </a:spcAft>
              </a:pPr>
              <a:r>
                <a:rPr lang="sr-Latn-RS" sz="1700" b="1" dirty="0" smtClean="0">
                  <a:solidFill>
                    <a:srgbClr val="000000">
                      <a:lumMod val="75000"/>
                      <a:lumOff val="25000"/>
                    </a:srgbClr>
                  </a:solidFill>
                </a:rPr>
                <a:t>Pristup poljoprivrednom zemljištu za razvoj stočarstva </a:t>
              </a:r>
              <a:endParaRPr lang="de-DE" sz="1700" b="1" dirty="0">
                <a:solidFill>
                  <a:srgbClr val="000000">
                    <a:lumMod val="75000"/>
                    <a:lumOff val="25000"/>
                  </a:srgbClr>
                </a:solidFill>
              </a:endParaRPr>
            </a:p>
          </p:txBody>
        </p:sp>
        <p:sp>
          <p:nvSpPr>
            <p:cNvPr id="27" name="Textfeld 26">
              <a:extLst>
                <a:ext uri="{FF2B5EF4-FFF2-40B4-BE49-F238E27FC236}">
                  <a16:creationId xmlns:a16="http://schemas.microsoft.com/office/drawing/2014/main" xmlns="" id="{795999A4-1784-4B3E-87BD-0EE7D6BBDA93}"/>
                </a:ext>
              </a:extLst>
            </p:cNvPr>
            <p:cNvSpPr txBox="1"/>
            <p:nvPr/>
          </p:nvSpPr>
          <p:spPr>
            <a:xfrm>
              <a:off x="6931411" y="4632063"/>
              <a:ext cx="2778305" cy="1147177"/>
            </a:xfrm>
            <a:prstGeom prst="rect">
              <a:avLst/>
            </a:prstGeom>
            <a:noFill/>
          </p:spPr>
          <p:txBody>
            <a:bodyPr wrap="square" rtlCol="0">
              <a:spAutoFit/>
            </a:bodyPr>
            <a:lstStyle/>
            <a:p>
              <a:pPr defTabSz="914400" eaLnBrk="0" fontAlgn="base" hangingPunct="0">
                <a:spcBef>
                  <a:spcPct val="0"/>
                </a:spcBef>
                <a:spcAft>
                  <a:spcPct val="0"/>
                </a:spcAft>
              </a:pPr>
              <a:r>
                <a:rPr lang="sr-Latn-RS" b="1" dirty="0" smtClean="0">
                  <a:solidFill>
                    <a:srgbClr val="000000">
                      <a:lumMod val="75000"/>
                      <a:lumOff val="25000"/>
                    </a:srgbClr>
                  </a:solidFill>
                </a:rPr>
                <a:t>Pristup </a:t>
              </a:r>
              <a:r>
                <a:rPr lang="sr-Latn-RS" sz="1700" b="1" dirty="0" smtClean="0">
                  <a:solidFill>
                    <a:srgbClr val="000000">
                      <a:lumMod val="75000"/>
                      <a:lumOff val="25000"/>
                    </a:srgbClr>
                  </a:solidFill>
                </a:rPr>
                <a:t>toplotnoj</a:t>
              </a:r>
              <a:r>
                <a:rPr lang="sr-Latn-RS" b="1" dirty="0" smtClean="0">
                  <a:solidFill>
                    <a:srgbClr val="000000">
                      <a:lumMod val="75000"/>
                      <a:lumOff val="25000"/>
                    </a:srgbClr>
                  </a:solidFill>
                </a:rPr>
                <a:t> energiji iz OIE i kasnije i električnoj energiji</a:t>
              </a:r>
              <a:endParaRPr lang="de-DE" b="1" dirty="0">
                <a:solidFill>
                  <a:srgbClr val="000000">
                    <a:lumMod val="75000"/>
                    <a:lumOff val="25000"/>
                  </a:srgbClr>
                </a:solidFill>
              </a:endParaRPr>
            </a:p>
          </p:txBody>
        </p:sp>
      </p:grpSp>
      <p:pic>
        <p:nvPicPr>
          <p:cNvPr id="52" name="Inhaltsplatzhalter 51">
            <a:extLst>
              <a:ext uri="{FF2B5EF4-FFF2-40B4-BE49-F238E27FC236}">
                <a16:creationI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a16="http://schemas.microsoft.com/office/drawing/2014/main" xmlns="" xmlns:w="http://schemas.openxmlformats.org/wordprocessingml/2006/main" xmlns:w10="urn:schemas-microsoft-com:office:word" xmlns:v="urn:schemas-microsoft-com:vml" xmlns:o="urn:schemas-microsoft-com:office:office" xmlns:lc="http://schemas.openxmlformats.org/drawingml/2006/lockedCanvas" id="{3259ADFA-FBC7-4DEC-A62E-337D2FC5BB9B}"/>
              </a:ext>
            </a:extLst>
          </p:cNvPr>
          <p:cNvPicPr>
            <a:picLocks noGrp="1"/>
          </p:cNvPicPr>
          <p:nvPr>
            <p:ph sz="quarter" idx="15"/>
          </p:nvPr>
        </p:nvPicPr>
        <p:blipFill>
          <a:blip r:embed="rId8" cstate="print">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8656" y="4934460"/>
            <a:ext cx="3739836" cy="1597354"/>
          </a:xfrm>
          <a:prstGeom prst="rect">
            <a:avLst/>
          </a:prstGeom>
        </p:spPr>
      </p:pic>
      <p:sp>
        <p:nvSpPr>
          <p:cNvPr id="54" name="Footer Placeholder 2"/>
          <p:cNvSpPr txBox="1">
            <a:spLocks/>
          </p:cNvSpPr>
          <p:nvPr/>
        </p:nvSpPr>
        <p:spPr bwMode="auto">
          <a:xfrm>
            <a:off x="1779292" y="6561547"/>
            <a:ext cx="5748951"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defPPr>
              <a:defRPr lang="de-DE"/>
            </a:defPPr>
            <a:lvl1pPr algn="ctr" rtl="0" eaLnBrk="0" fontAlgn="base" hangingPunct="0">
              <a:spcBef>
                <a:spcPct val="0"/>
              </a:spcBef>
              <a:spcAft>
                <a:spcPct val="0"/>
              </a:spcAft>
              <a:defRPr sz="1000" b="1" kern="1200" spc="70" baseline="0">
                <a:solidFill>
                  <a:srgbClr val="6E6452"/>
                </a:solidFill>
                <a:latin typeface="Arial Narrow" pitchFamily="34" charset="0"/>
                <a:ea typeface="+mn-ea"/>
                <a:cs typeface="+mn-cs"/>
              </a:defRPr>
            </a:lvl1pPr>
            <a:lvl2pPr marL="457200" algn="l" rtl="0" eaLnBrk="0" fontAlgn="base" hangingPunct="0">
              <a:spcBef>
                <a:spcPct val="0"/>
              </a:spcBef>
              <a:spcAft>
                <a:spcPct val="0"/>
              </a:spcAft>
              <a:defRPr sz="2200" b="1" kern="1200">
                <a:solidFill>
                  <a:srgbClr val="999999"/>
                </a:solidFill>
                <a:latin typeface="Arial" charset="0"/>
                <a:ea typeface="+mn-ea"/>
                <a:cs typeface="+mn-cs"/>
              </a:defRPr>
            </a:lvl2pPr>
            <a:lvl3pPr marL="914400" algn="l" rtl="0" eaLnBrk="0" fontAlgn="base" hangingPunct="0">
              <a:spcBef>
                <a:spcPct val="0"/>
              </a:spcBef>
              <a:spcAft>
                <a:spcPct val="0"/>
              </a:spcAft>
              <a:defRPr sz="2200" b="1" kern="1200">
                <a:solidFill>
                  <a:srgbClr val="999999"/>
                </a:solidFill>
                <a:latin typeface="Arial" charset="0"/>
                <a:ea typeface="+mn-ea"/>
                <a:cs typeface="+mn-cs"/>
              </a:defRPr>
            </a:lvl3pPr>
            <a:lvl4pPr marL="1371600" algn="l" rtl="0" eaLnBrk="0" fontAlgn="base" hangingPunct="0">
              <a:spcBef>
                <a:spcPct val="0"/>
              </a:spcBef>
              <a:spcAft>
                <a:spcPct val="0"/>
              </a:spcAft>
              <a:defRPr sz="2200" b="1" kern="1200">
                <a:solidFill>
                  <a:srgbClr val="999999"/>
                </a:solidFill>
                <a:latin typeface="Arial" charset="0"/>
                <a:ea typeface="+mn-ea"/>
                <a:cs typeface="+mn-cs"/>
              </a:defRPr>
            </a:lvl4pPr>
            <a:lvl5pPr marL="1828800" algn="l" rtl="0" eaLnBrk="0" fontAlgn="base" hangingPunct="0">
              <a:spcBef>
                <a:spcPct val="0"/>
              </a:spcBef>
              <a:spcAft>
                <a:spcPct val="0"/>
              </a:spcAft>
              <a:defRPr sz="2200" b="1" kern="1200">
                <a:solidFill>
                  <a:srgbClr val="999999"/>
                </a:solidFill>
                <a:latin typeface="Arial" charset="0"/>
                <a:ea typeface="+mn-ea"/>
                <a:cs typeface="+mn-cs"/>
              </a:defRPr>
            </a:lvl5pPr>
            <a:lvl6pPr marL="2286000" algn="l" defTabSz="914400" rtl="0" eaLnBrk="1" latinLnBrk="0" hangingPunct="1">
              <a:defRPr sz="2200" b="1" kern="1200">
                <a:solidFill>
                  <a:srgbClr val="999999"/>
                </a:solidFill>
                <a:latin typeface="Arial" charset="0"/>
                <a:ea typeface="+mn-ea"/>
                <a:cs typeface="+mn-cs"/>
              </a:defRPr>
            </a:lvl6pPr>
            <a:lvl7pPr marL="2743200" algn="l" defTabSz="914400" rtl="0" eaLnBrk="1" latinLnBrk="0" hangingPunct="1">
              <a:defRPr sz="2200" b="1" kern="1200">
                <a:solidFill>
                  <a:srgbClr val="999999"/>
                </a:solidFill>
                <a:latin typeface="Arial" charset="0"/>
                <a:ea typeface="+mn-ea"/>
                <a:cs typeface="+mn-cs"/>
              </a:defRPr>
            </a:lvl7pPr>
            <a:lvl8pPr marL="3200400" algn="l" defTabSz="914400" rtl="0" eaLnBrk="1" latinLnBrk="0" hangingPunct="1">
              <a:defRPr sz="2200" b="1" kern="1200">
                <a:solidFill>
                  <a:srgbClr val="999999"/>
                </a:solidFill>
                <a:latin typeface="Arial" charset="0"/>
                <a:ea typeface="+mn-ea"/>
                <a:cs typeface="+mn-cs"/>
              </a:defRPr>
            </a:lvl8pPr>
            <a:lvl9pPr marL="3657600" algn="l" defTabSz="914400" rtl="0" eaLnBrk="1" latinLnBrk="0" hangingPunct="1">
              <a:defRPr sz="2200" b="1" kern="1200">
                <a:solidFill>
                  <a:srgbClr val="999999"/>
                </a:solidFill>
                <a:latin typeface="Arial" charset="0"/>
                <a:ea typeface="+mn-ea"/>
                <a:cs typeface="+mn-cs"/>
              </a:defRPr>
            </a:lvl9pPr>
          </a:lstStyle>
          <a:p>
            <a:pPr defTabSz="914400"/>
            <a:r>
              <a:rPr lang="de-DE" smtClean="0"/>
              <a:t>Projec</a:t>
            </a:r>
            <a:r>
              <a:rPr lang="sr-Latn-RS" smtClean="0"/>
              <a:t>t</a:t>
            </a:r>
            <a:r>
              <a:rPr lang="de-DE" smtClean="0"/>
              <a:t> development – Milica Vukadinovi</a:t>
            </a:r>
            <a:r>
              <a:rPr lang="sr-Latn-RS" smtClean="0"/>
              <a:t>ć</a:t>
            </a:r>
            <a:r>
              <a:rPr lang="de-DE" smtClean="0"/>
              <a:t>, Ivana Radulovi</a:t>
            </a:r>
            <a:r>
              <a:rPr lang="sr-Latn-RS" smtClean="0"/>
              <a:t>ć</a:t>
            </a:r>
            <a:r>
              <a:rPr lang="de-DE" smtClean="0"/>
              <a:t>, Marijana Nikoli</a:t>
            </a:r>
            <a:r>
              <a:rPr lang="sr-Latn-RS" smtClean="0"/>
              <a:t>ć</a:t>
            </a:r>
            <a:endParaRPr lang="de-DE" dirty="0"/>
          </a:p>
        </p:txBody>
      </p:sp>
    </p:spTree>
    <p:extLst>
      <p:ext uri="{BB962C8B-B14F-4D97-AF65-F5344CB8AC3E}">
        <p14:creationId xmlns:p14="http://schemas.microsoft.com/office/powerpoint/2010/main" val="577351705"/>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788" y="1180079"/>
            <a:ext cx="8435703" cy="617928"/>
          </a:xfrm>
        </p:spPr>
        <p:txBody>
          <a:bodyPr/>
          <a:lstStyle/>
          <a:p>
            <a:pPr algn="ctr"/>
            <a:r>
              <a:rPr lang="sr-Latn-RS" sz="2800" b="1" dirty="0" smtClean="0"/>
              <a:t>Energetske zadruge – pokretači energetske tranzicije i lokalnog razvoja</a:t>
            </a:r>
            <a:endParaRPr lang="en-US" sz="2800" b="1" dirty="0"/>
          </a:p>
        </p:txBody>
      </p:sp>
      <p:sp>
        <p:nvSpPr>
          <p:cNvPr id="13" name="Textfeld 5"/>
          <p:cNvSpPr txBox="1"/>
          <p:nvPr/>
        </p:nvSpPr>
        <p:spPr>
          <a:xfrm>
            <a:off x="7419434" y="314102"/>
            <a:ext cx="1369095" cy="215444"/>
          </a:xfrm>
          <a:prstGeom prst="rect">
            <a:avLst/>
          </a:prstGeom>
          <a:noFill/>
        </p:spPr>
        <p:txBody>
          <a:bodyPr wrap="square" rtlCol="0">
            <a:spAutoFit/>
          </a:bodyPr>
          <a:lstStyle/>
          <a:p>
            <a:pPr defTabSz="914400" eaLnBrk="0" fontAlgn="base" hangingPunct="0">
              <a:spcBef>
                <a:spcPct val="0"/>
              </a:spcBef>
              <a:spcAft>
                <a:spcPct val="0"/>
              </a:spcAft>
            </a:pPr>
            <a:r>
              <a:rPr lang="sr-Latn-RS" sz="800" dirty="0" smtClean="0">
                <a:solidFill>
                  <a:srgbClr val="000000"/>
                </a:solidFill>
              </a:rPr>
              <a:t>Implemented by:</a:t>
            </a:r>
            <a:endParaRPr lang="de-DE" sz="800" dirty="0">
              <a:solidFill>
                <a:srgbClr val="000000"/>
              </a:solidFill>
              <a:cs typeface="Arial" pitchFamily="34" charset="0"/>
            </a:endParaRPr>
          </a:p>
        </p:txBody>
      </p:sp>
      <p:sp>
        <p:nvSpPr>
          <p:cNvPr id="14" name="Content Placeholder 3"/>
          <p:cNvSpPr>
            <a:spLocks noGrp="1"/>
          </p:cNvSpPr>
          <p:nvPr>
            <p:ph idx="1"/>
          </p:nvPr>
        </p:nvSpPr>
        <p:spPr>
          <a:xfrm>
            <a:off x="373079" y="2370323"/>
            <a:ext cx="8199419" cy="3253394"/>
          </a:xfrm>
        </p:spPr>
        <p:txBody>
          <a:bodyPr/>
          <a:lstStyle/>
          <a:p>
            <a:r>
              <a:rPr lang="sr-Latn-RS" sz="2400" dirty="0" smtClean="0"/>
              <a:t>TEME za razmatranje: </a:t>
            </a:r>
          </a:p>
          <a:p>
            <a:pPr>
              <a:buFont typeface="Wingdings" panose="05000000000000000000" pitchFamily="2" charset="2"/>
              <a:buChar char="Ø"/>
            </a:pPr>
            <a:r>
              <a:rPr lang="sr-Latn-RS" sz="2400" dirty="0" smtClean="0">
                <a:sym typeface="Wingdings" panose="05000000000000000000" pitchFamily="2" charset="2"/>
              </a:rPr>
              <a:t> Uloga energetskih zadruga </a:t>
            </a:r>
            <a:r>
              <a:rPr lang="sr-Latn-RS" sz="2400" dirty="0">
                <a:sym typeface="Wingdings" panose="05000000000000000000" pitchFamily="2" charset="2"/>
              </a:rPr>
              <a:t>u energetskom sistemu RS</a:t>
            </a:r>
          </a:p>
          <a:p>
            <a:pPr>
              <a:buFont typeface="Wingdings" panose="05000000000000000000" pitchFamily="2" charset="2"/>
              <a:buChar char="Ø"/>
            </a:pPr>
            <a:r>
              <a:rPr lang="sr-Latn-RS" sz="2400" dirty="0">
                <a:sym typeface="Wingdings" panose="05000000000000000000" pitchFamily="2" charset="2"/>
              </a:rPr>
              <a:t> Odgovarajuća strategija za razvoj biogas </a:t>
            </a:r>
            <a:r>
              <a:rPr lang="sr-Latn-RS" sz="2400" dirty="0" smtClean="0">
                <a:sym typeface="Wingdings" panose="05000000000000000000" pitchFamily="2" charset="2"/>
              </a:rPr>
              <a:t>branše</a:t>
            </a:r>
            <a:endParaRPr lang="en-US" sz="2400" dirty="0">
              <a:sym typeface="Wingdings" panose="05000000000000000000" pitchFamily="2" charset="2"/>
            </a:endParaRPr>
          </a:p>
          <a:p>
            <a:pPr>
              <a:buFont typeface="Wingdings" panose="05000000000000000000" pitchFamily="2" charset="2"/>
              <a:buChar char="Ø"/>
            </a:pPr>
            <a:r>
              <a:rPr lang="sr-Latn-RS" sz="2400" dirty="0" smtClean="0"/>
              <a:t> Diversifikacija podsticajnih mera radi integrisanja biogas postrojenja u cirkularnu ekonomiju na farmama</a:t>
            </a:r>
          </a:p>
          <a:p>
            <a:endParaRPr lang="sr-Latn-RS" sz="2400" dirty="0" smtClean="0"/>
          </a:p>
          <a:p>
            <a:endParaRPr lang="en-US" sz="2400" dirty="0" smtClean="0">
              <a:sym typeface="Wingdings" panose="05000000000000000000" pitchFamily="2" charset="2"/>
            </a:endParaRPr>
          </a:p>
        </p:txBody>
      </p:sp>
      <p:sp>
        <p:nvSpPr>
          <p:cNvPr id="4" name="TextBox 3"/>
          <p:cNvSpPr txBox="1"/>
          <p:nvPr/>
        </p:nvSpPr>
        <p:spPr>
          <a:xfrm>
            <a:off x="411179" y="4900442"/>
            <a:ext cx="8043715" cy="1446550"/>
          </a:xfrm>
          <a:prstGeom prst="rect">
            <a:avLst/>
          </a:prstGeom>
          <a:noFill/>
        </p:spPr>
        <p:txBody>
          <a:bodyPr wrap="square" rtlCol="0">
            <a:spAutoFit/>
          </a:bodyPr>
          <a:lstStyle/>
          <a:p>
            <a:pPr algn="ctr" defTabSz="914400" eaLnBrk="0" fontAlgn="base" hangingPunct="0">
              <a:spcBef>
                <a:spcPct val="0"/>
              </a:spcBef>
              <a:spcAft>
                <a:spcPct val="0"/>
              </a:spcAft>
            </a:pPr>
            <a:r>
              <a:rPr lang="sr-Latn-RS" sz="2200" b="1" i="1" dirty="0" smtClean="0">
                <a:solidFill>
                  <a:srgbClr val="C00000"/>
                </a:solidFill>
              </a:rPr>
              <a:t>Kako obezbediti stabilnost i izvesnost za sadašnje i buduće operatere biogas postrojenja?</a:t>
            </a:r>
            <a:endParaRPr lang="sr-Latn-RS" sz="2200" b="1" i="1" dirty="0">
              <a:solidFill>
                <a:srgbClr val="C00000"/>
              </a:solidFill>
            </a:endParaRPr>
          </a:p>
          <a:p>
            <a:pPr algn="ctr" defTabSz="914400" eaLnBrk="0" fontAlgn="base" hangingPunct="0">
              <a:spcBef>
                <a:spcPct val="0"/>
              </a:spcBef>
              <a:spcAft>
                <a:spcPct val="0"/>
              </a:spcAft>
            </a:pPr>
            <a:r>
              <a:rPr lang="sr-Latn-RS" sz="2200" b="1" i="1" dirty="0" smtClean="0">
                <a:solidFill>
                  <a:srgbClr val="C00000"/>
                </a:solidFill>
              </a:rPr>
              <a:t>Kako razvijati</a:t>
            </a:r>
            <a:r>
              <a:rPr lang="de-DE" sz="2200" b="1" i="1" dirty="0" smtClean="0">
                <a:solidFill>
                  <a:srgbClr val="C00000"/>
                </a:solidFill>
              </a:rPr>
              <a:t> </a:t>
            </a:r>
            <a:r>
              <a:rPr lang="sr-Latn-RS" sz="2200" b="1" i="1" dirty="0" smtClean="0">
                <a:solidFill>
                  <a:srgbClr val="C00000"/>
                </a:solidFill>
              </a:rPr>
              <a:t>mogućnosti na lokalnom nivou</a:t>
            </a:r>
            <a:r>
              <a:rPr lang="de-DE" sz="2200" b="1" i="1" dirty="0" smtClean="0">
                <a:solidFill>
                  <a:srgbClr val="C00000"/>
                </a:solidFill>
              </a:rPr>
              <a:t> i </a:t>
            </a:r>
            <a:r>
              <a:rPr lang="de-DE" sz="2200" b="1" i="1" dirty="0" err="1" smtClean="0">
                <a:solidFill>
                  <a:srgbClr val="C00000"/>
                </a:solidFill>
              </a:rPr>
              <a:t>uklju</a:t>
            </a:r>
            <a:r>
              <a:rPr lang="sr-Latn-RS" sz="2200" b="1" i="1" dirty="0" smtClean="0">
                <a:solidFill>
                  <a:srgbClr val="C00000"/>
                </a:solidFill>
              </a:rPr>
              <a:t>čiti lokalne samouprave?</a:t>
            </a:r>
            <a:endParaRPr lang="en-US" sz="2200" b="1" i="1" dirty="0">
              <a:solidFill>
                <a:srgbClr val="C00000"/>
              </a:solidFill>
            </a:endParaRPr>
          </a:p>
        </p:txBody>
      </p:sp>
      <p:sp>
        <p:nvSpPr>
          <p:cNvPr id="8" name="Date Placeholder 1"/>
          <p:cNvSpPr>
            <a:spLocks noGrp="1"/>
          </p:cNvSpPr>
          <p:nvPr>
            <p:ph type="dt" sz="half" idx="4294967295"/>
          </p:nvPr>
        </p:nvSpPr>
        <p:spPr>
          <a:xfrm>
            <a:off x="588740" y="6590396"/>
            <a:ext cx="1295400" cy="246063"/>
          </a:xfrm>
          <a:prstGeom prst="rect">
            <a:avLst/>
          </a:prstGeom>
        </p:spPr>
        <p:txBody>
          <a:bodyPr/>
          <a:lstStyle/>
          <a:p>
            <a:pPr>
              <a:defRPr/>
            </a:pPr>
            <a:r>
              <a:rPr lang="sr-Latn-RS" b="1" dirty="0" smtClean="0"/>
              <a:t>16.11.</a:t>
            </a:r>
            <a:r>
              <a:rPr lang="en-GB" b="1" dirty="0" smtClean="0"/>
              <a:t>2017</a:t>
            </a:r>
            <a:r>
              <a:rPr lang="sr-Latn-RS" b="1" dirty="0" smtClean="0"/>
              <a:t>.</a:t>
            </a:r>
            <a:endParaRPr lang="de-DE" b="1" dirty="0"/>
          </a:p>
        </p:txBody>
      </p:sp>
      <p:sp>
        <p:nvSpPr>
          <p:cNvPr id="9" name="Footer Placeholder 2"/>
          <p:cNvSpPr>
            <a:spLocks noGrp="1"/>
          </p:cNvSpPr>
          <p:nvPr>
            <p:ph type="ftr" sz="quarter" idx="10"/>
          </p:nvPr>
        </p:nvSpPr>
        <p:spPr>
          <a:xfrm>
            <a:off x="1910281" y="6581001"/>
            <a:ext cx="5748951" cy="246221"/>
          </a:xfrm>
        </p:spPr>
        <p:txBody>
          <a:bodyPr/>
          <a:lstStyle/>
          <a:p>
            <a:r>
              <a:rPr lang="de-DE" dirty="0" smtClean="0"/>
              <a:t>Projec</a:t>
            </a:r>
            <a:r>
              <a:rPr lang="sr-Latn-RS" dirty="0" smtClean="0"/>
              <a:t>t</a:t>
            </a:r>
            <a:r>
              <a:rPr lang="de-DE" dirty="0" smtClean="0"/>
              <a:t> development – Milica Vukadinovi</a:t>
            </a:r>
            <a:r>
              <a:rPr lang="sr-Latn-RS" dirty="0" smtClean="0"/>
              <a:t>ć</a:t>
            </a:r>
            <a:r>
              <a:rPr lang="de-DE" dirty="0" smtClean="0"/>
              <a:t>, Ivana Radulovi</a:t>
            </a:r>
            <a:r>
              <a:rPr lang="sr-Latn-RS" dirty="0" smtClean="0"/>
              <a:t>ć</a:t>
            </a:r>
            <a:r>
              <a:rPr lang="de-DE" dirty="0" smtClean="0"/>
              <a:t>, Marijana Nikoli</a:t>
            </a:r>
            <a:r>
              <a:rPr lang="sr-Latn-RS" dirty="0" smtClean="0"/>
              <a:t>ć</a:t>
            </a:r>
            <a:endParaRPr lang="de-DE" dirty="0"/>
          </a:p>
        </p:txBody>
      </p:sp>
    </p:spTree>
    <p:extLst>
      <p:ext uri="{BB962C8B-B14F-4D97-AF65-F5344CB8AC3E}">
        <p14:creationId xmlns:p14="http://schemas.microsoft.com/office/powerpoint/2010/main" val="20669032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fade">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fade">
                                      <p:cBhvr>
                                        <p:cTn id="22" dur="500"/>
                                        <p:tgtEl>
                                          <p:spTgt spid="1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4"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936" y="1269056"/>
            <a:ext cx="8435703" cy="617928"/>
          </a:xfrm>
        </p:spPr>
        <p:txBody>
          <a:bodyPr/>
          <a:lstStyle/>
          <a:p>
            <a:pPr algn="ctr"/>
            <a:r>
              <a:rPr lang="sr-Latn-RS" sz="2800" b="1" dirty="0" smtClean="0"/>
              <a:t>Energetske zadruge / biogas – pokretači energetske tranzicije i lokalnog razvoja</a:t>
            </a:r>
            <a:endParaRPr lang="en-US" sz="2800" b="1" dirty="0"/>
          </a:p>
        </p:txBody>
      </p:sp>
      <p:sp>
        <p:nvSpPr>
          <p:cNvPr id="13" name="Textfeld 5"/>
          <p:cNvSpPr txBox="1"/>
          <p:nvPr/>
        </p:nvSpPr>
        <p:spPr>
          <a:xfrm>
            <a:off x="7419434" y="314102"/>
            <a:ext cx="1369095" cy="215444"/>
          </a:xfrm>
          <a:prstGeom prst="rect">
            <a:avLst/>
          </a:prstGeom>
          <a:noFill/>
        </p:spPr>
        <p:txBody>
          <a:bodyPr wrap="square" rtlCol="0">
            <a:spAutoFit/>
          </a:bodyPr>
          <a:lstStyle/>
          <a:p>
            <a:pPr defTabSz="914400" eaLnBrk="0" fontAlgn="base" hangingPunct="0">
              <a:spcBef>
                <a:spcPct val="0"/>
              </a:spcBef>
              <a:spcAft>
                <a:spcPct val="0"/>
              </a:spcAft>
            </a:pPr>
            <a:r>
              <a:rPr lang="sr-Latn-RS" sz="800" dirty="0" smtClean="0">
                <a:solidFill>
                  <a:srgbClr val="000000"/>
                </a:solidFill>
              </a:rPr>
              <a:t>Implemented by:</a:t>
            </a:r>
            <a:endParaRPr lang="de-DE" sz="800" dirty="0">
              <a:solidFill>
                <a:srgbClr val="000000"/>
              </a:solidFill>
              <a:cs typeface="Arial" pitchFamily="34" charset="0"/>
            </a:endParaRPr>
          </a:p>
        </p:txBody>
      </p:sp>
      <p:sp>
        <p:nvSpPr>
          <p:cNvPr id="14" name="Content Placeholder 3"/>
          <p:cNvSpPr>
            <a:spLocks noGrp="1"/>
          </p:cNvSpPr>
          <p:nvPr>
            <p:ph idx="1"/>
          </p:nvPr>
        </p:nvSpPr>
        <p:spPr>
          <a:xfrm>
            <a:off x="685046" y="2460080"/>
            <a:ext cx="8005593" cy="3253394"/>
          </a:xfrm>
        </p:spPr>
        <p:txBody>
          <a:bodyPr/>
          <a:lstStyle/>
          <a:p>
            <a:pPr marL="342900" indent="-342900">
              <a:buFont typeface="Wingdings" panose="05000000000000000000" pitchFamily="2" charset="2"/>
              <a:buChar char="Ø"/>
            </a:pPr>
            <a:r>
              <a:rPr lang="sr-Latn-RS" sz="2400" dirty="0" smtClean="0">
                <a:sym typeface="Wingdings" panose="05000000000000000000" pitchFamily="2" charset="2"/>
              </a:rPr>
              <a:t>Lanac vrednosti – od farme do proizvodnje i potrošnje energije (’citizens as prosumers’)</a:t>
            </a:r>
            <a:endParaRPr lang="sr-Latn-RS" sz="2400" dirty="0">
              <a:sym typeface="Wingdings" panose="05000000000000000000" pitchFamily="2" charset="2"/>
            </a:endParaRPr>
          </a:p>
          <a:p>
            <a:pPr>
              <a:buFont typeface="Wingdings" panose="05000000000000000000" pitchFamily="2" charset="2"/>
              <a:buChar char="Ø"/>
            </a:pPr>
            <a:r>
              <a:rPr lang="sr-Latn-RS" sz="2400" dirty="0">
                <a:sym typeface="Wingdings" panose="05000000000000000000" pitchFamily="2" charset="2"/>
              </a:rPr>
              <a:t> </a:t>
            </a:r>
            <a:r>
              <a:rPr lang="sr-Latn-RS" sz="2400" dirty="0" smtClean="0">
                <a:sym typeface="Wingdings" panose="05000000000000000000" pitchFamily="2" charset="2"/>
              </a:rPr>
              <a:t>Dodatna vrednost = dodatni prihod</a:t>
            </a:r>
            <a:endParaRPr lang="en-US" sz="2400" dirty="0">
              <a:sym typeface="Wingdings" panose="05000000000000000000" pitchFamily="2" charset="2"/>
            </a:endParaRPr>
          </a:p>
          <a:p>
            <a:pPr>
              <a:buFont typeface="Wingdings" panose="05000000000000000000" pitchFamily="2" charset="2"/>
              <a:buChar char="Ø"/>
            </a:pPr>
            <a:r>
              <a:rPr lang="sr-Latn-RS" sz="2400" dirty="0" smtClean="0"/>
              <a:t> Ekonomski razvoj kroz aktivno učešće u energetskoj tranziciji ka dekarbonizaciji, decentralizaciji i demokratizaciji proizvodnje energije</a:t>
            </a:r>
          </a:p>
          <a:p>
            <a:endParaRPr lang="sr-Latn-RS" sz="2400" dirty="0" smtClean="0"/>
          </a:p>
          <a:p>
            <a:endParaRPr lang="en-US" sz="2400" dirty="0" smtClean="0">
              <a:sym typeface="Wingdings" panose="05000000000000000000" pitchFamily="2" charset="2"/>
            </a:endParaRPr>
          </a:p>
        </p:txBody>
      </p:sp>
      <p:sp>
        <p:nvSpPr>
          <p:cNvPr id="9" name="Footer Placeholder 2"/>
          <p:cNvSpPr>
            <a:spLocks noGrp="1"/>
          </p:cNvSpPr>
          <p:nvPr>
            <p:ph type="ftr" sz="quarter" idx="10"/>
          </p:nvPr>
        </p:nvSpPr>
        <p:spPr>
          <a:xfrm>
            <a:off x="1910281" y="6581001"/>
            <a:ext cx="5748951" cy="246221"/>
          </a:xfrm>
        </p:spPr>
        <p:txBody>
          <a:bodyPr/>
          <a:lstStyle/>
          <a:p>
            <a:r>
              <a:rPr lang="de-DE" dirty="0" smtClean="0"/>
              <a:t>Projec</a:t>
            </a:r>
            <a:r>
              <a:rPr lang="sr-Latn-RS" dirty="0" smtClean="0"/>
              <a:t>t</a:t>
            </a:r>
            <a:r>
              <a:rPr lang="de-DE" dirty="0" smtClean="0"/>
              <a:t> development – Milica Vukadinovi</a:t>
            </a:r>
            <a:r>
              <a:rPr lang="sr-Latn-RS" dirty="0" smtClean="0"/>
              <a:t>ć</a:t>
            </a:r>
            <a:r>
              <a:rPr lang="de-DE" dirty="0" smtClean="0"/>
              <a:t>, Ivana Radulovi</a:t>
            </a:r>
            <a:r>
              <a:rPr lang="sr-Latn-RS" dirty="0" smtClean="0"/>
              <a:t>ć</a:t>
            </a:r>
            <a:r>
              <a:rPr lang="de-DE" dirty="0" smtClean="0"/>
              <a:t>, Marijana Nikoli</a:t>
            </a:r>
            <a:r>
              <a:rPr lang="sr-Latn-RS" dirty="0" smtClean="0"/>
              <a:t>ć</a:t>
            </a:r>
            <a:endParaRPr lang="de-DE" dirty="0"/>
          </a:p>
        </p:txBody>
      </p:sp>
      <p:sp>
        <p:nvSpPr>
          <p:cNvPr id="7" name="Date Placeholder 1"/>
          <p:cNvSpPr>
            <a:spLocks noGrp="1"/>
          </p:cNvSpPr>
          <p:nvPr>
            <p:ph type="dt" sz="half" idx="4294967295"/>
          </p:nvPr>
        </p:nvSpPr>
        <p:spPr>
          <a:xfrm>
            <a:off x="588740" y="6590396"/>
            <a:ext cx="1295400" cy="246063"/>
          </a:xfrm>
          <a:prstGeom prst="rect">
            <a:avLst/>
          </a:prstGeom>
        </p:spPr>
        <p:txBody>
          <a:bodyPr/>
          <a:lstStyle/>
          <a:p>
            <a:pPr>
              <a:defRPr/>
            </a:pPr>
            <a:r>
              <a:rPr lang="sr-Latn-RS" b="1" dirty="0" smtClean="0"/>
              <a:t>16.11.</a:t>
            </a:r>
            <a:r>
              <a:rPr lang="en-GB" b="1" dirty="0" smtClean="0"/>
              <a:t>2017</a:t>
            </a:r>
            <a:r>
              <a:rPr lang="sr-Latn-RS" b="1" dirty="0" smtClean="0"/>
              <a:t>.</a:t>
            </a:r>
            <a:endParaRPr lang="de-DE" b="1" dirty="0"/>
          </a:p>
        </p:txBody>
      </p:sp>
    </p:spTree>
    <p:extLst>
      <p:ext uri="{BB962C8B-B14F-4D97-AF65-F5344CB8AC3E}">
        <p14:creationId xmlns:p14="http://schemas.microsoft.com/office/powerpoint/2010/main" val="8861447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fade">
                                      <p:cBhvr>
                                        <p:cTn id="17"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873" y="1159518"/>
            <a:ext cx="8435703" cy="617928"/>
          </a:xfrm>
        </p:spPr>
        <p:txBody>
          <a:bodyPr/>
          <a:lstStyle/>
          <a:p>
            <a:pPr algn="ctr"/>
            <a:r>
              <a:rPr lang="sr-Latn-RS" sz="2800" b="1" dirty="0" smtClean="0"/>
              <a:t>Energetske zadruge / biogas – doprinos nacionalnim strategijama</a:t>
            </a:r>
            <a:endParaRPr lang="en-US" sz="2800" b="1" dirty="0"/>
          </a:p>
        </p:txBody>
      </p:sp>
      <p:sp>
        <p:nvSpPr>
          <p:cNvPr id="13" name="Textfeld 5"/>
          <p:cNvSpPr txBox="1"/>
          <p:nvPr/>
        </p:nvSpPr>
        <p:spPr>
          <a:xfrm>
            <a:off x="7419434" y="314102"/>
            <a:ext cx="1369095" cy="215444"/>
          </a:xfrm>
          <a:prstGeom prst="rect">
            <a:avLst/>
          </a:prstGeom>
          <a:noFill/>
        </p:spPr>
        <p:txBody>
          <a:bodyPr wrap="square" rtlCol="0">
            <a:spAutoFit/>
          </a:bodyPr>
          <a:lstStyle/>
          <a:p>
            <a:pPr defTabSz="914400" eaLnBrk="0" fontAlgn="base" hangingPunct="0">
              <a:spcBef>
                <a:spcPct val="0"/>
              </a:spcBef>
              <a:spcAft>
                <a:spcPct val="0"/>
              </a:spcAft>
            </a:pPr>
            <a:r>
              <a:rPr lang="sr-Latn-RS" sz="800" dirty="0" smtClean="0">
                <a:solidFill>
                  <a:srgbClr val="000000"/>
                </a:solidFill>
              </a:rPr>
              <a:t>Implemented by:</a:t>
            </a:r>
            <a:endParaRPr lang="de-DE" sz="800" dirty="0">
              <a:solidFill>
                <a:srgbClr val="000000"/>
              </a:solidFill>
              <a:cs typeface="Arial" pitchFamily="34" charset="0"/>
            </a:endParaRPr>
          </a:p>
        </p:txBody>
      </p:sp>
      <p:sp>
        <p:nvSpPr>
          <p:cNvPr id="14" name="Content Placeholder 3"/>
          <p:cNvSpPr>
            <a:spLocks noGrp="1"/>
          </p:cNvSpPr>
          <p:nvPr>
            <p:ph idx="1"/>
          </p:nvPr>
        </p:nvSpPr>
        <p:spPr>
          <a:xfrm>
            <a:off x="515141" y="2269368"/>
            <a:ext cx="3648415" cy="2193095"/>
          </a:xfrm>
        </p:spPr>
        <p:style>
          <a:lnRef idx="2">
            <a:schemeClr val="accent1"/>
          </a:lnRef>
          <a:fillRef idx="1">
            <a:schemeClr val="lt1"/>
          </a:fillRef>
          <a:effectRef idx="0">
            <a:schemeClr val="accent1"/>
          </a:effectRef>
          <a:fontRef idx="minor">
            <a:schemeClr val="dk1"/>
          </a:fontRef>
        </p:style>
        <p:txBody>
          <a:bodyPr/>
          <a:lstStyle/>
          <a:p>
            <a:r>
              <a:rPr lang="sr-Latn-RS" sz="2000" b="1" dirty="0" smtClean="0">
                <a:sym typeface="Wingdings" panose="05000000000000000000" pitchFamily="2" charset="2"/>
              </a:rPr>
              <a:t>Iz perspektive strategije razvoja energetskog sektora</a:t>
            </a:r>
            <a:endParaRPr lang="sr-Latn-RS" sz="2000" b="1" dirty="0">
              <a:sym typeface="Wingdings" panose="05000000000000000000" pitchFamily="2" charset="2"/>
            </a:endParaRPr>
          </a:p>
          <a:p>
            <a:pPr marL="285750" indent="-285750">
              <a:spcAft>
                <a:spcPts val="400"/>
              </a:spcAft>
              <a:buFont typeface="Arial" panose="020B0604020202020204" pitchFamily="34" charset="0"/>
              <a:buChar char="•"/>
            </a:pPr>
            <a:r>
              <a:rPr lang="sr-Latn-RS" sz="1600" dirty="0" smtClean="0">
                <a:solidFill>
                  <a:schemeClr val="tx2"/>
                </a:solidFill>
              </a:rPr>
              <a:t>Smanjenje uvozne zavisnosti</a:t>
            </a:r>
          </a:p>
          <a:p>
            <a:pPr marL="285750" indent="-285750">
              <a:spcAft>
                <a:spcPts val="400"/>
              </a:spcAft>
              <a:buFont typeface="Arial" panose="020B0604020202020204" pitchFamily="34" charset="0"/>
              <a:buChar char="•"/>
            </a:pPr>
            <a:r>
              <a:rPr lang="sr-Latn-RS" sz="1600" dirty="0" smtClean="0">
                <a:solidFill>
                  <a:schemeClr val="tx2"/>
                </a:solidFill>
              </a:rPr>
              <a:t>Podizanje energetske sigurnosti</a:t>
            </a:r>
          </a:p>
          <a:p>
            <a:pPr marL="285750" indent="-285750">
              <a:spcAft>
                <a:spcPts val="400"/>
              </a:spcAft>
              <a:buFont typeface="Arial" panose="020B0604020202020204" pitchFamily="34" charset="0"/>
              <a:buChar char="•"/>
            </a:pPr>
            <a:r>
              <a:rPr lang="sr-Latn-RS" sz="1600" dirty="0" smtClean="0">
                <a:solidFill>
                  <a:schemeClr val="tx2"/>
                </a:solidFill>
              </a:rPr>
              <a:t>Povećanje učešće OIE u finalnoj potrošnji električne energije</a:t>
            </a:r>
          </a:p>
          <a:p>
            <a:endParaRPr lang="sr-Latn-RS" sz="1600" dirty="0" smtClean="0"/>
          </a:p>
          <a:p>
            <a:endParaRPr lang="sr-Latn-RS" sz="1600" dirty="0" smtClean="0"/>
          </a:p>
          <a:p>
            <a:endParaRPr lang="sr-Latn-RS" sz="1600" dirty="0" smtClean="0"/>
          </a:p>
          <a:p>
            <a:endParaRPr lang="sr-Latn-RS" sz="2400" dirty="0" smtClean="0"/>
          </a:p>
          <a:p>
            <a:endParaRPr lang="en-US" sz="2400" dirty="0" smtClean="0">
              <a:sym typeface="Wingdings" panose="05000000000000000000" pitchFamily="2" charset="2"/>
            </a:endParaRPr>
          </a:p>
        </p:txBody>
      </p:sp>
      <p:sp>
        <p:nvSpPr>
          <p:cNvPr id="9" name="Footer Placeholder 2"/>
          <p:cNvSpPr>
            <a:spLocks noGrp="1"/>
          </p:cNvSpPr>
          <p:nvPr>
            <p:ph type="ftr" sz="quarter" idx="10"/>
          </p:nvPr>
        </p:nvSpPr>
        <p:spPr>
          <a:xfrm>
            <a:off x="1910281" y="6581001"/>
            <a:ext cx="5748951" cy="246221"/>
          </a:xfrm>
        </p:spPr>
        <p:txBody>
          <a:bodyPr/>
          <a:lstStyle/>
          <a:p>
            <a:r>
              <a:rPr lang="de-DE" dirty="0" smtClean="0"/>
              <a:t>Projec</a:t>
            </a:r>
            <a:r>
              <a:rPr lang="sr-Latn-RS" dirty="0" smtClean="0"/>
              <a:t>t</a:t>
            </a:r>
            <a:r>
              <a:rPr lang="de-DE" dirty="0" smtClean="0"/>
              <a:t> development – Milica Vukadinovi</a:t>
            </a:r>
            <a:r>
              <a:rPr lang="sr-Latn-RS" dirty="0" smtClean="0"/>
              <a:t>ć</a:t>
            </a:r>
            <a:r>
              <a:rPr lang="de-DE" dirty="0" smtClean="0"/>
              <a:t>, Ivana Radulovi</a:t>
            </a:r>
            <a:r>
              <a:rPr lang="sr-Latn-RS" dirty="0" smtClean="0"/>
              <a:t>ć</a:t>
            </a:r>
            <a:r>
              <a:rPr lang="de-DE" dirty="0" smtClean="0"/>
              <a:t>, Marijana Nikoli</a:t>
            </a:r>
            <a:r>
              <a:rPr lang="sr-Latn-RS" dirty="0" smtClean="0"/>
              <a:t>ć</a:t>
            </a:r>
            <a:endParaRPr lang="de-DE" dirty="0"/>
          </a:p>
        </p:txBody>
      </p:sp>
      <p:sp>
        <p:nvSpPr>
          <p:cNvPr id="7" name="Content Placeholder 3"/>
          <p:cNvSpPr txBox="1">
            <a:spLocks/>
          </p:cNvSpPr>
          <p:nvPr/>
        </p:nvSpPr>
        <p:spPr bwMode="auto">
          <a:xfrm>
            <a:off x="4677567" y="2269368"/>
            <a:ext cx="3648415" cy="211295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solidFill>
                  <a:srgbClr val="6E6452"/>
                </a:solidFill>
                <a:latin typeface="+mn-lt"/>
                <a:ea typeface="+mn-ea"/>
                <a:cs typeface="+mn-cs"/>
              </a:defRPr>
            </a:lvl1pPr>
            <a:lvl2pPr marL="360000" indent="-360000" algn="l" rtl="0" eaLnBrk="1" fontAlgn="base" hangingPunct="1">
              <a:spcBef>
                <a:spcPts val="400"/>
              </a:spcBef>
              <a:spcAft>
                <a:spcPts val="800"/>
              </a:spcAft>
              <a:buClr>
                <a:srgbClr val="C80F0F"/>
              </a:buClr>
              <a:buFont typeface="Arial" pitchFamily="34" charset="0"/>
              <a:buChar char="•"/>
              <a:tabLst>
                <a:tab pos="2190750" algn="l"/>
              </a:tabLst>
              <a:defRPr sz="1800">
                <a:solidFill>
                  <a:srgbClr val="6E6452"/>
                </a:solidFill>
                <a:latin typeface="+mn-lt"/>
              </a:defRPr>
            </a:lvl2pPr>
            <a:lvl3pPr marL="720000" indent="-360000" algn="l" rtl="0" eaLnBrk="1" fontAlgn="base" hangingPunct="1">
              <a:spcBef>
                <a:spcPts val="400"/>
              </a:spcBef>
              <a:spcAft>
                <a:spcPts val="800"/>
              </a:spcAft>
              <a:buClr>
                <a:srgbClr val="6E6452"/>
              </a:buClr>
              <a:buFont typeface="Arial" pitchFamily="34" charset="0"/>
              <a:buChar char="•"/>
              <a:tabLst>
                <a:tab pos="2190750" algn="l"/>
              </a:tabLst>
              <a:defRPr sz="1800">
                <a:solidFill>
                  <a:srgbClr val="6E6452"/>
                </a:solidFill>
                <a:latin typeface="+mn-lt"/>
              </a:defRPr>
            </a:lvl3pPr>
            <a:lvl4pPr marL="108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4pPr>
            <a:lvl5pPr marL="144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5pPr>
            <a:lvl6pPr marL="180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6pPr>
            <a:lvl7pPr marL="216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7pPr>
            <a:lvl8pPr marL="252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8pPr>
            <a:lvl9pPr marL="288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9pPr>
          </a:lstStyle>
          <a:p>
            <a:r>
              <a:rPr lang="sr-Latn-RS" sz="2000" b="1" kern="0" dirty="0" smtClean="0">
                <a:solidFill>
                  <a:srgbClr val="000000"/>
                </a:solidFill>
                <a:sym typeface="Wingdings" panose="05000000000000000000" pitchFamily="2" charset="2"/>
              </a:rPr>
              <a:t>Iz perspektive strategije zaštite životne sredine</a:t>
            </a:r>
          </a:p>
          <a:p>
            <a:pPr marL="285750" indent="-285750">
              <a:spcAft>
                <a:spcPts val="400"/>
              </a:spcAft>
              <a:buFont typeface="Arial" panose="020B0604020202020204" pitchFamily="34" charset="0"/>
              <a:buChar char="•"/>
            </a:pPr>
            <a:r>
              <a:rPr lang="sr-Latn-RS" sz="1600" dirty="0"/>
              <a:t>Smanjenje emisije štetnih gasova</a:t>
            </a:r>
          </a:p>
          <a:p>
            <a:pPr marL="285750" indent="-285750">
              <a:spcAft>
                <a:spcPts val="400"/>
              </a:spcAft>
              <a:buFont typeface="Arial" panose="020B0604020202020204" pitchFamily="34" charset="0"/>
              <a:buChar char="•"/>
            </a:pPr>
            <a:r>
              <a:rPr lang="sr-Latn-RS" sz="1600" dirty="0" smtClean="0"/>
              <a:t>Efikasno korišćenje resursa</a:t>
            </a:r>
            <a:endParaRPr lang="sr-Latn-RS" sz="1600" dirty="0"/>
          </a:p>
          <a:p>
            <a:pPr marL="285750" indent="-285750">
              <a:spcAft>
                <a:spcPts val="400"/>
              </a:spcAft>
              <a:buFont typeface="Arial" panose="020B0604020202020204" pitchFamily="34" charset="0"/>
              <a:buChar char="•"/>
            </a:pPr>
            <a:r>
              <a:rPr lang="sr-Latn-RS" sz="1600" dirty="0" smtClean="0"/>
              <a:t>Tretman otpada sa farmi</a:t>
            </a:r>
          </a:p>
          <a:p>
            <a:pPr marL="285750" indent="-285750">
              <a:spcAft>
                <a:spcPts val="400"/>
              </a:spcAft>
              <a:buFont typeface="Arial" panose="020B0604020202020204" pitchFamily="34" charset="0"/>
              <a:buChar char="•"/>
            </a:pPr>
            <a:r>
              <a:rPr lang="sr-Latn-RS" sz="1600" dirty="0" smtClean="0"/>
              <a:t>... </a:t>
            </a:r>
            <a:endParaRPr lang="sr-Latn-RS" sz="1600" dirty="0"/>
          </a:p>
          <a:p>
            <a:endParaRPr lang="sr-Latn-RS" sz="1600" kern="0" dirty="0" smtClean="0"/>
          </a:p>
          <a:p>
            <a:endParaRPr lang="sr-Latn-RS" sz="1600" kern="0" dirty="0" smtClean="0"/>
          </a:p>
          <a:p>
            <a:endParaRPr lang="sr-Latn-RS" sz="1600" kern="0" dirty="0" smtClean="0"/>
          </a:p>
          <a:p>
            <a:endParaRPr lang="sr-Latn-RS" sz="1600" kern="0" dirty="0" smtClean="0"/>
          </a:p>
          <a:p>
            <a:endParaRPr lang="sr-Latn-RS" sz="2400" kern="0" dirty="0" smtClean="0"/>
          </a:p>
          <a:p>
            <a:endParaRPr lang="en-US" sz="2400" kern="0" dirty="0" smtClean="0">
              <a:sym typeface="Wingdings" panose="05000000000000000000" pitchFamily="2" charset="2"/>
            </a:endParaRPr>
          </a:p>
        </p:txBody>
      </p:sp>
      <p:sp>
        <p:nvSpPr>
          <p:cNvPr id="10" name="Content Placeholder 3"/>
          <p:cNvSpPr txBox="1">
            <a:spLocks/>
          </p:cNvSpPr>
          <p:nvPr/>
        </p:nvSpPr>
        <p:spPr bwMode="auto">
          <a:xfrm>
            <a:off x="521034" y="4638592"/>
            <a:ext cx="3642522" cy="1951804"/>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solidFill>
                  <a:srgbClr val="6E6452"/>
                </a:solidFill>
                <a:latin typeface="+mn-lt"/>
                <a:ea typeface="+mn-ea"/>
                <a:cs typeface="+mn-cs"/>
              </a:defRPr>
            </a:lvl1pPr>
            <a:lvl2pPr marL="360000" indent="-360000" algn="l" rtl="0" eaLnBrk="1" fontAlgn="base" hangingPunct="1">
              <a:spcBef>
                <a:spcPts val="400"/>
              </a:spcBef>
              <a:spcAft>
                <a:spcPts val="800"/>
              </a:spcAft>
              <a:buClr>
                <a:srgbClr val="C80F0F"/>
              </a:buClr>
              <a:buFont typeface="Arial" pitchFamily="34" charset="0"/>
              <a:buChar char="•"/>
              <a:tabLst>
                <a:tab pos="2190750" algn="l"/>
              </a:tabLst>
              <a:defRPr sz="1800">
                <a:solidFill>
                  <a:srgbClr val="6E6452"/>
                </a:solidFill>
                <a:latin typeface="+mn-lt"/>
              </a:defRPr>
            </a:lvl2pPr>
            <a:lvl3pPr marL="720000" indent="-360000" algn="l" rtl="0" eaLnBrk="1" fontAlgn="base" hangingPunct="1">
              <a:spcBef>
                <a:spcPts val="400"/>
              </a:spcBef>
              <a:spcAft>
                <a:spcPts val="800"/>
              </a:spcAft>
              <a:buClr>
                <a:srgbClr val="6E6452"/>
              </a:buClr>
              <a:buFont typeface="Arial" pitchFamily="34" charset="0"/>
              <a:buChar char="•"/>
              <a:tabLst>
                <a:tab pos="2190750" algn="l"/>
              </a:tabLst>
              <a:defRPr sz="1800">
                <a:solidFill>
                  <a:srgbClr val="6E6452"/>
                </a:solidFill>
                <a:latin typeface="+mn-lt"/>
              </a:defRPr>
            </a:lvl3pPr>
            <a:lvl4pPr marL="108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4pPr>
            <a:lvl5pPr marL="144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5pPr>
            <a:lvl6pPr marL="180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6pPr>
            <a:lvl7pPr marL="216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7pPr>
            <a:lvl8pPr marL="252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8pPr>
            <a:lvl9pPr marL="288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9pPr>
          </a:lstStyle>
          <a:p>
            <a:r>
              <a:rPr lang="sr-Latn-RS" sz="2000" b="1" kern="0" dirty="0" smtClean="0">
                <a:solidFill>
                  <a:srgbClr val="000000"/>
                </a:solidFill>
                <a:sym typeface="Wingdings" panose="05000000000000000000" pitchFamily="2" charset="2"/>
              </a:rPr>
              <a:t>Društveno-politička perspektiva</a:t>
            </a:r>
          </a:p>
          <a:p>
            <a:pPr marL="285750" indent="-285750">
              <a:spcAft>
                <a:spcPts val="400"/>
              </a:spcAft>
              <a:buFont typeface="Arial" panose="020B0604020202020204" pitchFamily="34" charset="0"/>
              <a:buChar char="•"/>
            </a:pPr>
            <a:r>
              <a:rPr lang="sr-Latn-RS" sz="1600" kern="0" dirty="0" smtClean="0"/>
              <a:t>Fokus na građane</a:t>
            </a:r>
          </a:p>
          <a:p>
            <a:pPr marL="285750" indent="-285750">
              <a:spcAft>
                <a:spcPts val="400"/>
              </a:spcAft>
              <a:buFont typeface="Arial" panose="020B0604020202020204" pitchFamily="34" charset="0"/>
              <a:buChar char="•"/>
            </a:pPr>
            <a:r>
              <a:rPr lang="sr-Latn-RS" sz="1600" kern="0" dirty="0" smtClean="0"/>
              <a:t>Novi oblici ponašanja</a:t>
            </a:r>
          </a:p>
          <a:p>
            <a:pPr marL="285750" indent="-285750">
              <a:spcAft>
                <a:spcPts val="400"/>
              </a:spcAft>
              <a:buFont typeface="Arial" panose="020B0604020202020204" pitchFamily="34" charset="0"/>
              <a:buChar char="•"/>
            </a:pPr>
            <a:r>
              <a:rPr lang="sr-Latn-RS" sz="1600" kern="0" dirty="0" smtClean="0"/>
              <a:t>...</a:t>
            </a:r>
          </a:p>
          <a:p>
            <a:endParaRPr lang="sr-Latn-RS" sz="1600" kern="0" dirty="0" smtClean="0"/>
          </a:p>
          <a:p>
            <a:endParaRPr lang="sr-Latn-RS" sz="1600" kern="0" dirty="0" smtClean="0"/>
          </a:p>
          <a:p>
            <a:endParaRPr lang="sr-Latn-RS" sz="1600" kern="0" dirty="0" smtClean="0"/>
          </a:p>
          <a:p>
            <a:endParaRPr lang="sr-Latn-RS" sz="1600" kern="0" dirty="0" smtClean="0"/>
          </a:p>
          <a:p>
            <a:endParaRPr lang="sr-Latn-RS" sz="2400" kern="0" dirty="0" smtClean="0"/>
          </a:p>
          <a:p>
            <a:endParaRPr lang="en-US" sz="2400" kern="0" dirty="0" smtClean="0">
              <a:sym typeface="Wingdings" panose="05000000000000000000" pitchFamily="2" charset="2"/>
            </a:endParaRPr>
          </a:p>
        </p:txBody>
      </p:sp>
      <p:sp>
        <p:nvSpPr>
          <p:cNvPr id="11" name="Content Placeholder 3"/>
          <p:cNvSpPr txBox="1">
            <a:spLocks/>
          </p:cNvSpPr>
          <p:nvPr/>
        </p:nvSpPr>
        <p:spPr bwMode="auto">
          <a:xfrm>
            <a:off x="4677567" y="4609547"/>
            <a:ext cx="3685384" cy="1961716"/>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solidFill>
                  <a:srgbClr val="6E6452"/>
                </a:solidFill>
                <a:latin typeface="+mn-lt"/>
                <a:ea typeface="+mn-ea"/>
                <a:cs typeface="+mn-cs"/>
              </a:defRPr>
            </a:lvl1pPr>
            <a:lvl2pPr marL="360000" indent="-360000" algn="l" rtl="0" eaLnBrk="1" fontAlgn="base" hangingPunct="1">
              <a:spcBef>
                <a:spcPts val="400"/>
              </a:spcBef>
              <a:spcAft>
                <a:spcPts val="800"/>
              </a:spcAft>
              <a:buClr>
                <a:srgbClr val="C80F0F"/>
              </a:buClr>
              <a:buFont typeface="Arial" pitchFamily="34" charset="0"/>
              <a:buChar char="•"/>
              <a:tabLst>
                <a:tab pos="2190750" algn="l"/>
              </a:tabLst>
              <a:defRPr sz="1800">
                <a:solidFill>
                  <a:srgbClr val="6E6452"/>
                </a:solidFill>
                <a:latin typeface="+mn-lt"/>
              </a:defRPr>
            </a:lvl2pPr>
            <a:lvl3pPr marL="720000" indent="-360000" algn="l" rtl="0" eaLnBrk="1" fontAlgn="base" hangingPunct="1">
              <a:spcBef>
                <a:spcPts val="400"/>
              </a:spcBef>
              <a:spcAft>
                <a:spcPts val="800"/>
              </a:spcAft>
              <a:buClr>
                <a:srgbClr val="6E6452"/>
              </a:buClr>
              <a:buFont typeface="Arial" pitchFamily="34" charset="0"/>
              <a:buChar char="•"/>
              <a:tabLst>
                <a:tab pos="2190750" algn="l"/>
              </a:tabLst>
              <a:defRPr sz="1800">
                <a:solidFill>
                  <a:srgbClr val="6E6452"/>
                </a:solidFill>
                <a:latin typeface="+mn-lt"/>
              </a:defRPr>
            </a:lvl3pPr>
            <a:lvl4pPr marL="108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4pPr>
            <a:lvl5pPr marL="144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5pPr>
            <a:lvl6pPr marL="180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6pPr>
            <a:lvl7pPr marL="216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7pPr>
            <a:lvl8pPr marL="252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8pPr>
            <a:lvl9pPr marL="288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9pPr>
          </a:lstStyle>
          <a:p>
            <a:r>
              <a:rPr lang="sr-Latn-RS" sz="2000" b="1" kern="0" dirty="0" smtClean="0">
                <a:solidFill>
                  <a:srgbClr val="000000"/>
                </a:solidFill>
                <a:sym typeface="Wingdings" panose="05000000000000000000" pitchFamily="2" charset="2"/>
              </a:rPr>
              <a:t>Iz perspektive strategije ekonomskog razvoja</a:t>
            </a:r>
          </a:p>
          <a:p>
            <a:pPr marL="285750" indent="-285750">
              <a:spcAft>
                <a:spcPts val="400"/>
              </a:spcAft>
              <a:buFont typeface="Arial" panose="020B0604020202020204" pitchFamily="34" charset="0"/>
              <a:buChar char="•"/>
            </a:pPr>
            <a:r>
              <a:rPr lang="sr-Latn-RS" sz="1600" kern="0" dirty="0" smtClean="0"/>
              <a:t>Stimulacija inovacija</a:t>
            </a:r>
          </a:p>
          <a:p>
            <a:pPr marL="285750" indent="-285750">
              <a:spcAft>
                <a:spcPts val="400"/>
              </a:spcAft>
              <a:buFont typeface="Arial" panose="020B0604020202020204" pitchFamily="34" charset="0"/>
              <a:buChar char="•"/>
            </a:pPr>
            <a:r>
              <a:rPr lang="sr-Latn-RS" sz="1600" kern="0" dirty="0" smtClean="0"/>
              <a:t>Sigurnost radnih mesta</a:t>
            </a:r>
          </a:p>
          <a:p>
            <a:pPr marL="285750" indent="-285750">
              <a:spcAft>
                <a:spcPts val="400"/>
              </a:spcAft>
              <a:buFont typeface="Arial" panose="020B0604020202020204" pitchFamily="34" charset="0"/>
              <a:buChar char="•"/>
            </a:pPr>
            <a:r>
              <a:rPr lang="sr-Latn-RS" sz="1600" kern="0" dirty="0" smtClean="0"/>
              <a:t>Konkurentnost</a:t>
            </a:r>
          </a:p>
          <a:p>
            <a:endParaRPr lang="sr-Latn-RS" sz="1600" kern="0" dirty="0" smtClean="0"/>
          </a:p>
          <a:p>
            <a:endParaRPr lang="sr-Latn-RS" sz="1600" kern="0" dirty="0" smtClean="0"/>
          </a:p>
          <a:p>
            <a:endParaRPr lang="sr-Latn-RS" sz="1600" kern="0" dirty="0" smtClean="0"/>
          </a:p>
          <a:p>
            <a:endParaRPr lang="sr-Latn-RS" sz="1600" kern="0" dirty="0" smtClean="0"/>
          </a:p>
          <a:p>
            <a:endParaRPr lang="sr-Latn-RS" sz="2400" kern="0" dirty="0" smtClean="0"/>
          </a:p>
          <a:p>
            <a:endParaRPr lang="en-US" sz="2400" kern="0" dirty="0" smtClean="0">
              <a:sym typeface="Wingdings" panose="05000000000000000000" pitchFamily="2" charset="2"/>
            </a:endParaRPr>
          </a:p>
        </p:txBody>
      </p:sp>
      <p:sp>
        <p:nvSpPr>
          <p:cNvPr id="12" name="Date Placeholder 1"/>
          <p:cNvSpPr>
            <a:spLocks noGrp="1"/>
          </p:cNvSpPr>
          <p:nvPr>
            <p:ph type="dt" sz="half" idx="4294967295"/>
          </p:nvPr>
        </p:nvSpPr>
        <p:spPr>
          <a:xfrm>
            <a:off x="588740" y="6595159"/>
            <a:ext cx="1295400" cy="246063"/>
          </a:xfrm>
          <a:prstGeom prst="rect">
            <a:avLst/>
          </a:prstGeom>
        </p:spPr>
        <p:txBody>
          <a:bodyPr/>
          <a:lstStyle/>
          <a:p>
            <a:pPr>
              <a:defRPr/>
            </a:pPr>
            <a:r>
              <a:rPr lang="sr-Latn-RS" b="1" dirty="0" smtClean="0"/>
              <a:t>16.11.</a:t>
            </a:r>
            <a:r>
              <a:rPr lang="en-GB" b="1" dirty="0" smtClean="0"/>
              <a:t>2017</a:t>
            </a:r>
            <a:r>
              <a:rPr lang="sr-Latn-RS" b="1" dirty="0" smtClean="0"/>
              <a:t>.</a:t>
            </a:r>
            <a:endParaRPr lang="de-DE" b="1" dirty="0"/>
          </a:p>
        </p:txBody>
      </p:sp>
    </p:spTree>
    <p:extLst>
      <p:ext uri="{BB962C8B-B14F-4D97-AF65-F5344CB8AC3E}">
        <p14:creationId xmlns:p14="http://schemas.microsoft.com/office/powerpoint/2010/main" val="22295561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bg/>
                                          </p:spTgt>
                                        </p:tgtEl>
                                        <p:attrNameLst>
                                          <p:attrName>style.visibility</p:attrName>
                                        </p:attrNameLst>
                                      </p:cBhvr>
                                      <p:to>
                                        <p:strVal val="visible"/>
                                      </p:to>
                                    </p:set>
                                    <p:animEffect transition="in" filter="wipe(down)">
                                      <p:cBhvr>
                                        <p:cTn id="7" dur="500"/>
                                        <p:tgtEl>
                                          <p:spTgt spid="14">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wipe(down)">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wipe(down)">
                                      <p:cBhvr>
                                        <p:cTn id="17" dur="500"/>
                                        <p:tgtEl>
                                          <p:spTgt spid="1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xEl>
                                              <p:pRg st="2" end="2"/>
                                            </p:txEl>
                                          </p:spTgt>
                                        </p:tgtEl>
                                        <p:attrNameLst>
                                          <p:attrName>style.visibility</p:attrName>
                                        </p:attrNameLst>
                                      </p:cBhvr>
                                      <p:to>
                                        <p:strVal val="visible"/>
                                      </p:to>
                                    </p:set>
                                    <p:animEffect transition="in" filter="wipe(down)">
                                      <p:cBhvr>
                                        <p:cTn id="22" dur="500"/>
                                        <p:tgtEl>
                                          <p:spTgt spid="1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xEl>
                                              <p:pRg st="3" end="3"/>
                                            </p:txEl>
                                          </p:spTgt>
                                        </p:tgtEl>
                                        <p:attrNameLst>
                                          <p:attrName>style.visibility</p:attrName>
                                        </p:attrNameLst>
                                      </p:cBhvr>
                                      <p:to>
                                        <p:strVal val="visible"/>
                                      </p:to>
                                    </p:set>
                                    <p:animEffect transition="in" filter="wipe(down)">
                                      <p:cBhvr>
                                        <p:cTn id="27" dur="500"/>
                                        <p:tgtEl>
                                          <p:spTgt spid="1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animBg="1"/>
      <p:bldP spid="7" grpId="0" animBg="1"/>
      <p:bldP spid="10" grpId="0" animBg="1"/>
      <p:bldP spid="11"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4"/>
          <p:cNvSpPr txBox="1">
            <a:spLocks noChangeArrowheads="1"/>
          </p:cNvSpPr>
          <p:nvPr/>
        </p:nvSpPr>
        <p:spPr bwMode="auto">
          <a:xfrm>
            <a:off x="2215888" y="1458502"/>
            <a:ext cx="445506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400"/>
              </a:spcBef>
              <a:spcAft>
                <a:spcPts val="800"/>
              </a:spcAft>
              <a:buClr>
                <a:srgbClr val="C80F0F"/>
              </a:buClr>
              <a:buFont typeface="Arial" panose="020B0604020202020204" pitchFamily="34" charset="0"/>
              <a:buChar char="•"/>
              <a:defRPr>
                <a:solidFill>
                  <a:srgbClr val="6E6452"/>
                </a:solidFill>
                <a:latin typeface="Arial" panose="020B0604020202020204" pitchFamily="34" charset="0"/>
              </a:defRPr>
            </a:lvl1pPr>
            <a:lvl2pPr marL="742950" indent="-285750">
              <a:spcBef>
                <a:spcPts val="400"/>
              </a:spcBef>
              <a:spcAft>
                <a:spcPts val="800"/>
              </a:spcAft>
              <a:buClr>
                <a:srgbClr val="6E6452"/>
              </a:buClr>
              <a:buFont typeface="Arial" panose="020B0604020202020204" pitchFamily="34" charset="0"/>
              <a:buChar char="•"/>
              <a:defRPr>
                <a:solidFill>
                  <a:srgbClr val="6E6452"/>
                </a:solidFill>
                <a:latin typeface="Arial" panose="020B0604020202020204" pitchFamily="34" charset="0"/>
              </a:defRPr>
            </a:lvl2pPr>
            <a:lvl3pPr marL="1143000" indent="-228600">
              <a:spcBef>
                <a:spcPts val="400"/>
              </a:spcBef>
              <a:spcAft>
                <a:spcPts val="800"/>
              </a:spcAft>
              <a:buClr>
                <a:srgbClr val="6E6452"/>
              </a:buClr>
              <a:buFont typeface="Arial" panose="020B0604020202020204" pitchFamily="34" charset="0"/>
              <a:buChar char="•"/>
              <a:defRPr>
                <a:solidFill>
                  <a:srgbClr val="6E6452"/>
                </a:solidFill>
                <a:latin typeface="Arial" panose="020B0604020202020204" pitchFamily="34" charset="0"/>
              </a:defRPr>
            </a:lvl3pPr>
            <a:lvl4pPr marL="1600200" indent="-228600">
              <a:spcBef>
                <a:spcPts val="400"/>
              </a:spcBef>
              <a:spcAft>
                <a:spcPts val="800"/>
              </a:spcAft>
              <a:buClr>
                <a:srgbClr val="6E6452"/>
              </a:buClr>
              <a:buFont typeface="Arial" panose="020B0604020202020204" pitchFamily="34" charset="0"/>
              <a:buChar char="•"/>
              <a:defRPr>
                <a:solidFill>
                  <a:srgbClr val="6E6452"/>
                </a:solidFill>
                <a:latin typeface="Arial" panose="020B0604020202020204" pitchFamily="34" charset="0"/>
              </a:defRPr>
            </a:lvl4pPr>
            <a:lvl5pPr marL="2057400" indent="-228600">
              <a:spcBef>
                <a:spcPts val="400"/>
              </a:spcBef>
              <a:spcAft>
                <a:spcPts val="800"/>
              </a:spcAft>
              <a:buClr>
                <a:srgbClr val="6E6452"/>
              </a:buClr>
              <a:buFont typeface="Arial" panose="020B0604020202020204" pitchFamily="34" charset="0"/>
              <a:buChar char="•"/>
              <a:defRPr>
                <a:solidFill>
                  <a:srgbClr val="6E6452"/>
                </a:solidFill>
                <a:latin typeface="Arial" panose="020B0604020202020204" pitchFamily="34" charset="0"/>
              </a:defRPr>
            </a:lvl5pPr>
            <a:lvl6pPr marL="2514600" indent="-228600" eaLnBrk="0" fontAlgn="base" hangingPunct="0">
              <a:spcBef>
                <a:spcPts val="400"/>
              </a:spcBef>
              <a:spcAft>
                <a:spcPts val="800"/>
              </a:spcAft>
              <a:buClr>
                <a:srgbClr val="6E6452"/>
              </a:buClr>
              <a:buFont typeface="Arial" panose="020B0604020202020204" pitchFamily="34" charset="0"/>
              <a:buChar char="•"/>
              <a:defRPr>
                <a:solidFill>
                  <a:srgbClr val="6E6452"/>
                </a:solidFill>
                <a:latin typeface="Arial" panose="020B0604020202020204" pitchFamily="34" charset="0"/>
              </a:defRPr>
            </a:lvl6pPr>
            <a:lvl7pPr marL="2971800" indent="-228600" eaLnBrk="0" fontAlgn="base" hangingPunct="0">
              <a:spcBef>
                <a:spcPts val="400"/>
              </a:spcBef>
              <a:spcAft>
                <a:spcPts val="800"/>
              </a:spcAft>
              <a:buClr>
                <a:srgbClr val="6E6452"/>
              </a:buClr>
              <a:buFont typeface="Arial" panose="020B0604020202020204" pitchFamily="34" charset="0"/>
              <a:buChar char="•"/>
              <a:defRPr>
                <a:solidFill>
                  <a:srgbClr val="6E6452"/>
                </a:solidFill>
                <a:latin typeface="Arial" panose="020B0604020202020204" pitchFamily="34" charset="0"/>
              </a:defRPr>
            </a:lvl7pPr>
            <a:lvl8pPr marL="3429000" indent="-228600" eaLnBrk="0" fontAlgn="base" hangingPunct="0">
              <a:spcBef>
                <a:spcPts val="400"/>
              </a:spcBef>
              <a:spcAft>
                <a:spcPts val="800"/>
              </a:spcAft>
              <a:buClr>
                <a:srgbClr val="6E6452"/>
              </a:buClr>
              <a:buFont typeface="Arial" panose="020B0604020202020204" pitchFamily="34" charset="0"/>
              <a:buChar char="•"/>
              <a:defRPr>
                <a:solidFill>
                  <a:srgbClr val="6E6452"/>
                </a:solidFill>
                <a:latin typeface="Arial" panose="020B0604020202020204" pitchFamily="34" charset="0"/>
              </a:defRPr>
            </a:lvl8pPr>
            <a:lvl9pPr marL="3886200" indent="-228600" eaLnBrk="0" fontAlgn="base" hangingPunct="0">
              <a:spcBef>
                <a:spcPts val="400"/>
              </a:spcBef>
              <a:spcAft>
                <a:spcPts val="800"/>
              </a:spcAft>
              <a:buClr>
                <a:srgbClr val="6E6452"/>
              </a:buClr>
              <a:buFont typeface="Arial" panose="020B0604020202020204" pitchFamily="34" charset="0"/>
              <a:buChar char="•"/>
              <a:defRPr>
                <a:solidFill>
                  <a:srgbClr val="6E6452"/>
                </a:solidFill>
                <a:latin typeface="Arial" panose="020B0604020202020204" pitchFamily="34" charset="0"/>
              </a:defRPr>
            </a:lvl9pPr>
          </a:lstStyle>
          <a:p>
            <a:pPr algn="ctr" defTabSz="914400" fontAlgn="base">
              <a:buFont typeface="Arial" panose="020B0604020202020204" pitchFamily="34" charset="0"/>
              <a:buNone/>
              <a:defRPr/>
            </a:pPr>
            <a:r>
              <a:rPr lang="en-US" altLang="en-US" sz="2400" b="1" dirty="0" smtClean="0">
                <a:latin typeface="Arial"/>
                <a:ea typeface="+mj-ea"/>
                <a:cs typeface="+mj-cs"/>
              </a:rPr>
              <a:t>Thank you for your attention</a:t>
            </a:r>
            <a:r>
              <a:rPr lang="sr-Latn-RS" altLang="en-US" sz="2400" b="1" dirty="0" smtClean="0">
                <a:latin typeface="Arial"/>
                <a:ea typeface="+mj-ea"/>
                <a:cs typeface="+mj-cs"/>
              </a:rPr>
              <a:t>!</a:t>
            </a:r>
            <a:r>
              <a:rPr lang="en-US" altLang="en-US" sz="2400" b="1" dirty="0">
                <a:latin typeface="Arial"/>
                <a:ea typeface="+mj-ea"/>
                <a:cs typeface="+mj-cs"/>
              </a:rPr>
              <a:t/>
            </a:r>
            <a:br>
              <a:rPr lang="en-US" altLang="en-US" sz="2400" b="1" dirty="0">
                <a:latin typeface="Arial"/>
                <a:ea typeface="+mj-ea"/>
                <a:cs typeface="+mj-cs"/>
              </a:rPr>
            </a:br>
            <a:endParaRPr lang="en-BZ" altLang="en-US" sz="2400" b="1" dirty="0">
              <a:latin typeface="Arial"/>
              <a:ea typeface="+mj-ea"/>
              <a:cs typeface="+mj-cs"/>
            </a:endParaRPr>
          </a:p>
        </p:txBody>
      </p:sp>
      <p:sp>
        <p:nvSpPr>
          <p:cNvPr id="7" name="Rectangle 6"/>
          <p:cNvSpPr txBox="1">
            <a:spLocks noChangeArrowheads="1"/>
          </p:cNvSpPr>
          <p:nvPr/>
        </p:nvSpPr>
        <p:spPr bwMode="auto">
          <a:xfrm>
            <a:off x="679155" y="2030687"/>
            <a:ext cx="777557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2400">
                <a:solidFill>
                  <a:srgbClr val="6E6452"/>
                </a:solidFill>
                <a:latin typeface="+mj-lt"/>
                <a:ea typeface="+mj-ea"/>
                <a:cs typeface="+mj-cs"/>
              </a:defRPr>
            </a:lvl1pPr>
            <a:lvl2pPr algn="l" rtl="0" eaLnBrk="0" fontAlgn="base" hangingPunct="0">
              <a:spcBef>
                <a:spcPct val="0"/>
              </a:spcBef>
              <a:spcAft>
                <a:spcPct val="0"/>
              </a:spcAft>
              <a:defRPr sz="2400">
                <a:solidFill>
                  <a:srgbClr val="6E6452"/>
                </a:solidFill>
                <a:latin typeface="Arial" charset="0"/>
              </a:defRPr>
            </a:lvl2pPr>
            <a:lvl3pPr algn="l" rtl="0" eaLnBrk="0" fontAlgn="base" hangingPunct="0">
              <a:spcBef>
                <a:spcPct val="0"/>
              </a:spcBef>
              <a:spcAft>
                <a:spcPct val="0"/>
              </a:spcAft>
              <a:defRPr sz="2400">
                <a:solidFill>
                  <a:srgbClr val="6E6452"/>
                </a:solidFill>
                <a:latin typeface="Arial" charset="0"/>
              </a:defRPr>
            </a:lvl3pPr>
            <a:lvl4pPr algn="l" rtl="0" eaLnBrk="0" fontAlgn="base" hangingPunct="0">
              <a:spcBef>
                <a:spcPct val="0"/>
              </a:spcBef>
              <a:spcAft>
                <a:spcPct val="0"/>
              </a:spcAft>
              <a:defRPr sz="2400">
                <a:solidFill>
                  <a:srgbClr val="6E6452"/>
                </a:solidFill>
                <a:latin typeface="Arial" charset="0"/>
              </a:defRPr>
            </a:lvl4pPr>
            <a:lvl5pPr algn="l" rtl="0" eaLnBrk="0" fontAlgn="base" hangingPunct="0">
              <a:spcBef>
                <a:spcPct val="0"/>
              </a:spcBef>
              <a:spcAft>
                <a:spcPct val="0"/>
              </a:spcAft>
              <a:defRPr sz="2400">
                <a:solidFill>
                  <a:srgbClr val="6E6452"/>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pPr algn="ctr" defTabSz="914400" eaLnBrk="1" hangingPunct="1">
              <a:defRPr/>
            </a:pPr>
            <a:r>
              <a:rPr lang="en-GB" altLang="en-US" sz="1600" kern="0" dirty="0" smtClean="0">
                <a:ea typeface="+mn-ea"/>
                <a:cs typeface="+mn-cs"/>
              </a:rPr>
              <a:t>Milica Vukadinovic, </a:t>
            </a:r>
            <a:r>
              <a:rPr lang="en-GB" altLang="en-US" sz="1600" kern="0" dirty="0">
                <a:ea typeface="+mn-ea"/>
                <a:cs typeface="+mn-cs"/>
              </a:rPr>
              <a:t>GIZ-DKTI </a:t>
            </a:r>
            <a:r>
              <a:rPr lang="en-US" altLang="en-US" sz="1600" kern="0" dirty="0" smtClean="0">
                <a:ea typeface="+mn-ea"/>
                <a:cs typeface="+mn-cs"/>
              </a:rPr>
              <a:t>Component Leader</a:t>
            </a:r>
            <a:endParaRPr lang="sr-Latn-RS" altLang="en-US" sz="1600" kern="0" dirty="0" smtClean="0">
              <a:ea typeface="+mn-ea"/>
              <a:cs typeface="+mn-cs"/>
            </a:endParaRPr>
          </a:p>
          <a:p>
            <a:pPr algn="ctr" defTabSz="914400" eaLnBrk="1" hangingPunct="1">
              <a:defRPr/>
            </a:pPr>
            <a:r>
              <a:rPr lang="sr-Latn-RS" altLang="en-US" sz="1600" kern="0" dirty="0" smtClean="0"/>
              <a:t>Ivana Radulovic</a:t>
            </a:r>
            <a:r>
              <a:rPr lang="en-US" altLang="en-US" sz="1600" kern="0" dirty="0" smtClean="0"/>
              <a:t>, </a:t>
            </a:r>
            <a:r>
              <a:rPr lang="en-US" altLang="en-US" sz="1600" kern="0" dirty="0"/>
              <a:t>GIZ-DKTI Project </a:t>
            </a:r>
            <a:r>
              <a:rPr lang="en-US" altLang="en-US" sz="1600" kern="0" dirty="0" smtClean="0"/>
              <a:t>Manager</a:t>
            </a:r>
            <a:endParaRPr lang="en-US" altLang="en-US" sz="1600" kern="0" dirty="0" smtClean="0">
              <a:ea typeface="+mn-ea"/>
              <a:cs typeface="+mn-cs"/>
            </a:endParaRPr>
          </a:p>
          <a:p>
            <a:pPr algn="ctr" defTabSz="914400" eaLnBrk="1" hangingPunct="1">
              <a:defRPr/>
            </a:pPr>
            <a:r>
              <a:rPr lang="en-US" altLang="en-US" sz="1600" kern="0" dirty="0" smtClean="0">
                <a:ea typeface="+mn-ea"/>
                <a:cs typeface="+mn-cs"/>
              </a:rPr>
              <a:t>Marijana Nikolic, GIZ-DKTI Project Manager</a:t>
            </a:r>
            <a:endParaRPr lang="en-BZ" altLang="en-US" sz="1600" kern="0" dirty="0">
              <a:ea typeface="+mn-ea"/>
              <a:cs typeface="+mn-cs"/>
            </a:endParaRPr>
          </a:p>
        </p:txBody>
      </p:sp>
      <p:sp>
        <p:nvSpPr>
          <p:cNvPr id="8" name="Rounded Rectangle 7"/>
          <p:cNvSpPr/>
          <p:nvPr/>
        </p:nvSpPr>
        <p:spPr bwMode="auto">
          <a:xfrm>
            <a:off x="546100" y="3896926"/>
            <a:ext cx="7769225" cy="2324100"/>
          </a:xfrm>
          <a:prstGeom prst="roundRect">
            <a:avLst/>
          </a:prstGeom>
          <a:ln>
            <a:solidFill>
              <a:srgbClr val="FECED3"/>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a:lstStyle/>
          <a:p>
            <a:pPr defTabSz="914400" eaLnBrk="0" hangingPunct="0">
              <a:spcAft>
                <a:spcPts val="1200"/>
              </a:spcAft>
              <a:buClr>
                <a:srgbClr val="C80F0F"/>
              </a:buClr>
              <a:defRPr/>
            </a:pPr>
            <a:endParaRPr lang="en-US" sz="2200" dirty="0">
              <a:solidFill>
                <a:srgbClr val="000000"/>
              </a:solidFill>
            </a:endParaRPr>
          </a:p>
          <a:p>
            <a:pPr defTabSz="914400" eaLnBrk="0" hangingPunct="0">
              <a:buClr>
                <a:srgbClr val="C80F0F"/>
              </a:buClr>
              <a:defRPr/>
            </a:pPr>
            <a:endParaRPr lang="en-US" sz="2200" dirty="0">
              <a:solidFill>
                <a:srgbClr val="000000"/>
              </a:solidFill>
            </a:endParaRPr>
          </a:p>
          <a:p>
            <a:pPr defTabSz="914400" eaLnBrk="0" hangingPunct="0">
              <a:buClr>
                <a:srgbClr val="C80F0F"/>
              </a:buClr>
              <a:defRPr/>
            </a:pPr>
            <a:endParaRPr lang="sr-Latn-RS" sz="2200" dirty="0">
              <a:solidFill>
                <a:srgbClr val="000000"/>
              </a:solidFill>
            </a:endParaRPr>
          </a:p>
        </p:txBody>
      </p:sp>
      <p:sp>
        <p:nvSpPr>
          <p:cNvPr id="9" name="TextBox 1"/>
          <p:cNvSpPr txBox="1">
            <a:spLocks noChangeArrowheads="1"/>
          </p:cNvSpPr>
          <p:nvPr/>
        </p:nvSpPr>
        <p:spPr bwMode="auto">
          <a:xfrm>
            <a:off x="687388" y="4044950"/>
            <a:ext cx="3503612"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400"/>
              </a:spcBef>
              <a:spcAft>
                <a:spcPts val="800"/>
              </a:spcAft>
              <a:buClr>
                <a:srgbClr val="C80F0F"/>
              </a:buClr>
              <a:buFont typeface="Arial" panose="020B0604020202020204" pitchFamily="34" charset="0"/>
              <a:buChar char="•"/>
              <a:defRPr>
                <a:solidFill>
                  <a:srgbClr val="6E6452"/>
                </a:solidFill>
                <a:latin typeface="Arial" panose="020B0604020202020204" pitchFamily="34" charset="0"/>
              </a:defRPr>
            </a:lvl1pPr>
            <a:lvl2pPr marL="742950" indent="-285750">
              <a:spcBef>
                <a:spcPts val="400"/>
              </a:spcBef>
              <a:spcAft>
                <a:spcPts val="800"/>
              </a:spcAft>
              <a:buClr>
                <a:srgbClr val="6E6452"/>
              </a:buClr>
              <a:buFont typeface="Arial" panose="020B0604020202020204" pitchFamily="34" charset="0"/>
              <a:buChar char="•"/>
              <a:defRPr>
                <a:solidFill>
                  <a:srgbClr val="6E6452"/>
                </a:solidFill>
                <a:latin typeface="Arial" panose="020B0604020202020204" pitchFamily="34" charset="0"/>
              </a:defRPr>
            </a:lvl2pPr>
            <a:lvl3pPr marL="1143000" indent="-228600">
              <a:spcBef>
                <a:spcPts val="400"/>
              </a:spcBef>
              <a:spcAft>
                <a:spcPts val="800"/>
              </a:spcAft>
              <a:buClr>
                <a:srgbClr val="6E6452"/>
              </a:buClr>
              <a:buFont typeface="Arial" panose="020B0604020202020204" pitchFamily="34" charset="0"/>
              <a:buChar char="•"/>
              <a:defRPr>
                <a:solidFill>
                  <a:srgbClr val="6E6452"/>
                </a:solidFill>
                <a:latin typeface="Arial" panose="020B0604020202020204" pitchFamily="34" charset="0"/>
              </a:defRPr>
            </a:lvl3pPr>
            <a:lvl4pPr marL="1600200" indent="-228600">
              <a:spcBef>
                <a:spcPts val="400"/>
              </a:spcBef>
              <a:spcAft>
                <a:spcPts val="800"/>
              </a:spcAft>
              <a:buClr>
                <a:srgbClr val="6E6452"/>
              </a:buClr>
              <a:buFont typeface="Arial" panose="020B0604020202020204" pitchFamily="34" charset="0"/>
              <a:buChar char="•"/>
              <a:defRPr>
                <a:solidFill>
                  <a:srgbClr val="6E6452"/>
                </a:solidFill>
                <a:latin typeface="Arial" panose="020B0604020202020204" pitchFamily="34" charset="0"/>
              </a:defRPr>
            </a:lvl4pPr>
            <a:lvl5pPr marL="2057400" indent="-228600">
              <a:spcBef>
                <a:spcPts val="400"/>
              </a:spcBef>
              <a:spcAft>
                <a:spcPts val="800"/>
              </a:spcAft>
              <a:buClr>
                <a:srgbClr val="6E6452"/>
              </a:buClr>
              <a:buFont typeface="Arial" panose="020B0604020202020204" pitchFamily="34" charset="0"/>
              <a:buChar char="•"/>
              <a:defRPr>
                <a:solidFill>
                  <a:srgbClr val="6E6452"/>
                </a:solidFill>
                <a:latin typeface="Arial" panose="020B0604020202020204" pitchFamily="34" charset="0"/>
              </a:defRPr>
            </a:lvl5pPr>
            <a:lvl6pPr marL="2514600" indent="-228600" eaLnBrk="0" fontAlgn="base" hangingPunct="0">
              <a:spcBef>
                <a:spcPts val="400"/>
              </a:spcBef>
              <a:spcAft>
                <a:spcPts val="800"/>
              </a:spcAft>
              <a:buClr>
                <a:srgbClr val="6E6452"/>
              </a:buClr>
              <a:buFont typeface="Arial" panose="020B0604020202020204" pitchFamily="34" charset="0"/>
              <a:buChar char="•"/>
              <a:defRPr>
                <a:solidFill>
                  <a:srgbClr val="6E6452"/>
                </a:solidFill>
                <a:latin typeface="Arial" panose="020B0604020202020204" pitchFamily="34" charset="0"/>
              </a:defRPr>
            </a:lvl6pPr>
            <a:lvl7pPr marL="2971800" indent="-228600" eaLnBrk="0" fontAlgn="base" hangingPunct="0">
              <a:spcBef>
                <a:spcPts val="400"/>
              </a:spcBef>
              <a:spcAft>
                <a:spcPts val="800"/>
              </a:spcAft>
              <a:buClr>
                <a:srgbClr val="6E6452"/>
              </a:buClr>
              <a:buFont typeface="Arial" panose="020B0604020202020204" pitchFamily="34" charset="0"/>
              <a:buChar char="•"/>
              <a:defRPr>
                <a:solidFill>
                  <a:srgbClr val="6E6452"/>
                </a:solidFill>
                <a:latin typeface="Arial" panose="020B0604020202020204" pitchFamily="34" charset="0"/>
              </a:defRPr>
            </a:lvl7pPr>
            <a:lvl8pPr marL="3429000" indent="-228600" eaLnBrk="0" fontAlgn="base" hangingPunct="0">
              <a:spcBef>
                <a:spcPts val="400"/>
              </a:spcBef>
              <a:spcAft>
                <a:spcPts val="800"/>
              </a:spcAft>
              <a:buClr>
                <a:srgbClr val="6E6452"/>
              </a:buClr>
              <a:buFont typeface="Arial" panose="020B0604020202020204" pitchFamily="34" charset="0"/>
              <a:buChar char="•"/>
              <a:defRPr>
                <a:solidFill>
                  <a:srgbClr val="6E6452"/>
                </a:solidFill>
                <a:latin typeface="Arial" panose="020B0604020202020204" pitchFamily="34" charset="0"/>
              </a:defRPr>
            </a:lvl8pPr>
            <a:lvl9pPr marL="3886200" indent="-228600" eaLnBrk="0" fontAlgn="base" hangingPunct="0">
              <a:spcBef>
                <a:spcPts val="400"/>
              </a:spcBef>
              <a:spcAft>
                <a:spcPts val="800"/>
              </a:spcAft>
              <a:buClr>
                <a:srgbClr val="6E6452"/>
              </a:buClr>
              <a:buFont typeface="Arial" panose="020B0604020202020204" pitchFamily="34" charset="0"/>
              <a:buChar char="•"/>
              <a:defRPr>
                <a:solidFill>
                  <a:srgbClr val="6E6452"/>
                </a:solidFill>
                <a:latin typeface="Arial" panose="020B0604020202020204" pitchFamily="34" charset="0"/>
              </a:defRPr>
            </a:lvl9pPr>
          </a:lstStyle>
          <a:p>
            <a:pPr defTabSz="914400" fontAlgn="base">
              <a:spcBef>
                <a:spcPct val="0"/>
              </a:spcBef>
              <a:spcAft>
                <a:spcPct val="0"/>
              </a:spcAft>
              <a:buClrTx/>
              <a:buFontTx/>
              <a:buNone/>
              <a:defRPr/>
            </a:pPr>
            <a:r>
              <a:rPr lang="de-DE" altLang="de-DE" sz="1600" kern="0" dirty="0">
                <a:latin typeface="Arial"/>
              </a:rPr>
              <a:t>Deutsche Gesellschaft für</a:t>
            </a:r>
          </a:p>
          <a:p>
            <a:pPr defTabSz="914400" fontAlgn="base">
              <a:spcBef>
                <a:spcPct val="0"/>
              </a:spcBef>
              <a:spcAft>
                <a:spcPct val="0"/>
              </a:spcAft>
              <a:buClrTx/>
              <a:buFontTx/>
              <a:buNone/>
              <a:defRPr/>
            </a:pPr>
            <a:r>
              <a:rPr lang="de-DE" altLang="de-DE" sz="1600" kern="0" dirty="0">
                <a:latin typeface="Arial"/>
              </a:rPr>
              <a:t>Internationale Zusammenarbeit (GIZ) GmbH</a:t>
            </a:r>
            <a:endParaRPr lang="sr-Latn-RS" altLang="de-DE" sz="1600" kern="0" dirty="0">
              <a:latin typeface="Arial"/>
            </a:endParaRPr>
          </a:p>
          <a:p>
            <a:pPr defTabSz="914400" fontAlgn="base">
              <a:spcBef>
                <a:spcPct val="0"/>
              </a:spcBef>
              <a:spcAft>
                <a:spcPct val="0"/>
              </a:spcAft>
              <a:buClrTx/>
              <a:buFontTx/>
              <a:buNone/>
              <a:defRPr/>
            </a:pPr>
            <a:endParaRPr lang="sr-Latn-RS" altLang="de-DE" sz="1600" kern="0" dirty="0">
              <a:latin typeface="Arial"/>
            </a:endParaRPr>
          </a:p>
          <a:p>
            <a:pPr defTabSz="914400" fontAlgn="base">
              <a:spcBef>
                <a:spcPct val="0"/>
              </a:spcBef>
              <a:spcAft>
                <a:spcPct val="0"/>
              </a:spcAft>
              <a:buClrTx/>
              <a:buFontTx/>
              <a:buNone/>
              <a:defRPr/>
            </a:pPr>
            <a:r>
              <a:rPr lang="en-GB" altLang="de-DE" sz="1600" b="1" kern="0" dirty="0">
                <a:latin typeface="Arial"/>
              </a:rPr>
              <a:t>Development of a Sustainable </a:t>
            </a:r>
          </a:p>
          <a:p>
            <a:pPr defTabSz="914400" fontAlgn="base">
              <a:spcBef>
                <a:spcPct val="0"/>
              </a:spcBef>
              <a:spcAft>
                <a:spcPct val="0"/>
              </a:spcAft>
              <a:buClrTx/>
              <a:buFontTx/>
              <a:buNone/>
              <a:defRPr/>
            </a:pPr>
            <a:r>
              <a:rPr lang="de-DE" altLang="de-DE" sz="1600" b="1" kern="0" dirty="0">
                <a:latin typeface="Arial"/>
              </a:rPr>
              <a:t>Bioenergy Market in Serbia</a:t>
            </a:r>
            <a:endParaRPr lang="en-GB" altLang="de-DE" sz="1600" b="1" kern="0" dirty="0">
              <a:latin typeface="Arial"/>
            </a:endParaRPr>
          </a:p>
          <a:p>
            <a:pPr defTabSz="914400" fontAlgn="base">
              <a:spcBef>
                <a:spcPct val="0"/>
              </a:spcBef>
              <a:spcAft>
                <a:spcPct val="0"/>
              </a:spcAft>
              <a:buClrTx/>
              <a:buFontTx/>
              <a:buNone/>
              <a:defRPr/>
            </a:pPr>
            <a:endParaRPr lang="en-GB" altLang="de-DE" sz="1600" kern="0" dirty="0">
              <a:latin typeface="Arial"/>
            </a:endParaRPr>
          </a:p>
        </p:txBody>
      </p:sp>
      <p:sp>
        <p:nvSpPr>
          <p:cNvPr id="10" name="TextBox 1"/>
          <p:cNvSpPr txBox="1">
            <a:spLocks noChangeArrowheads="1"/>
          </p:cNvSpPr>
          <p:nvPr/>
        </p:nvSpPr>
        <p:spPr bwMode="auto">
          <a:xfrm>
            <a:off x="4433888" y="4044950"/>
            <a:ext cx="3503612" cy="289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400"/>
              </a:spcBef>
              <a:spcAft>
                <a:spcPts val="800"/>
              </a:spcAft>
              <a:buClr>
                <a:srgbClr val="C80F0F"/>
              </a:buClr>
              <a:buFont typeface="Arial" panose="020B0604020202020204" pitchFamily="34" charset="0"/>
              <a:buChar char="•"/>
              <a:defRPr>
                <a:solidFill>
                  <a:srgbClr val="6E6452"/>
                </a:solidFill>
                <a:latin typeface="Arial" panose="020B0604020202020204" pitchFamily="34" charset="0"/>
              </a:defRPr>
            </a:lvl1pPr>
            <a:lvl2pPr marL="742950" indent="-285750">
              <a:spcBef>
                <a:spcPts val="400"/>
              </a:spcBef>
              <a:spcAft>
                <a:spcPts val="800"/>
              </a:spcAft>
              <a:buClr>
                <a:srgbClr val="6E6452"/>
              </a:buClr>
              <a:buFont typeface="Arial" panose="020B0604020202020204" pitchFamily="34" charset="0"/>
              <a:buChar char="•"/>
              <a:defRPr>
                <a:solidFill>
                  <a:srgbClr val="6E6452"/>
                </a:solidFill>
                <a:latin typeface="Arial" panose="020B0604020202020204" pitchFamily="34" charset="0"/>
              </a:defRPr>
            </a:lvl2pPr>
            <a:lvl3pPr marL="1143000" indent="-228600">
              <a:spcBef>
                <a:spcPts val="400"/>
              </a:spcBef>
              <a:spcAft>
                <a:spcPts val="800"/>
              </a:spcAft>
              <a:buClr>
                <a:srgbClr val="6E6452"/>
              </a:buClr>
              <a:buFont typeface="Arial" panose="020B0604020202020204" pitchFamily="34" charset="0"/>
              <a:buChar char="•"/>
              <a:defRPr>
                <a:solidFill>
                  <a:srgbClr val="6E6452"/>
                </a:solidFill>
                <a:latin typeface="Arial" panose="020B0604020202020204" pitchFamily="34" charset="0"/>
              </a:defRPr>
            </a:lvl3pPr>
            <a:lvl4pPr marL="1600200" indent="-228600">
              <a:spcBef>
                <a:spcPts val="400"/>
              </a:spcBef>
              <a:spcAft>
                <a:spcPts val="800"/>
              </a:spcAft>
              <a:buClr>
                <a:srgbClr val="6E6452"/>
              </a:buClr>
              <a:buFont typeface="Arial" panose="020B0604020202020204" pitchFamily="34" charset="0"/>
              <a:buChar char="•"/>
              <a:defRPr>
                <a:solidFill>
                  <a:srgbClr val="6E6452"/>
                </a:solidFill>
                <a:latin typeface="Arial" panose="020B0604020202020204" pitchFamily="34" charset="0"/>
              </a:defRPr>
            </a:lvl4pPr>
            <a:lvl5pPr marL="2057400" indent="-228600">
              <a:spcBef>
                <a:spcPts val="400"/>
              </a:spcBef>
              <a:spcAft>
                <a:spcPts val="800"/>
              </a:spcAft>
              <a:buClr>
                <a:srgbClr val="6E6452"/>
              </a:buClr>
              <a:buFont typeface="Arial" panose="020B0604020202020204" pitchFamily="34" charset="0"/>
              <a:buChar char="•"/>
              <a:defRPr>
                <a:solidFill>
                  <a:srgbClr val="6E6452"/>
                </a:solidFill>
                <a:latin typeface="Arial" panose="020B0604020202020204" pitchFamily="34" charset="0"/>
              </a:defRPr>
            </a:lvl5pPr>
            <a:lvl6pPr marL="2514600" indent="-228600" eaLnBrk="0" fontAlgn="base" hangingPunct="0">
              <a:spcBef>
                <a:spcPts val="400"/>
              </a:spcBef>
              <a:spcAft>
                <a:spcPts val="800"/>
              </a:spcAft>
              <a:buClr>
                <a:srgbClr val="6E6452"/>
              </a:buClr>
              <a:buFont typeface="Arial" panose="020B0604020202020204" pitchFamily="34" charset="0"/>
              <a:buChar char="•"/>
              <a:defRPr>
                <a:solidFill>
                  <a:srgbClr val="6E6452"/>
                </a:solidFill>
                <a:latin typeface="Arial" panose="020B0604020202020204" pitchFamily="34" charset="0"/>
              </a:defRPr>
            </a:lvl6pPr>
            <a:lvl7pPr marL="2971800" indent="-228600" eaLnBrk="0" fontAlgn="base" hangingPunct="0">
              <a:spcBef>
                <a:spcPts val="400"/>
              </a:spcBef>
              <a:spcAft>
                <a:spcPts val="800"/>
              </a:spcAft>
              <a:buClr>
                <a:srgbClr val="6E6452"/>
              </a:buClr>
              <a:buFont typeface="Arial" panose="020B0604020202020204" pitchFamily="34" charset="0"/>
              <a:buChar char="•"/>
              <a:defRPr>
                <a:solidFill>
                  <a:srgbClr val="6E6452"/>
                </a:solidFill>
                <a:latin typeface="Arial" panose="020B0604020202020204" pitchFamily="34" charset="0"/>
              </a:defRPr>
            </a:lvl7pPr>
            <a:lvl8pPr marL="3429000" indent="-228600" eaLnBrk="0" fontAlgn="base" hangingPunct="0">
              <a:spcBef>
                <a:spcPts val="400"/>
              </a:spcBef>
              <a:spcAft>
                <a:spcPts val="800"/>
              </a:spcAft>
              <a:buClr>
                <a:srgbClr val="6E6452"/>
              </a:buClr>
              <a:buFont typeface="Arial" panose="020B0604020202020204" pitchFamily="34" charset="0"/>
              <a:buChar char="•"/>
              <a:defRPr>
                <a:solidFill>
                  <a:srgbClr val="6E6452"/>
                </a:solidFill>
                <a:latin typeface="Arial" panose="020B0604020202020204" pitchFamily="34" charset="0"/>
              </a:defRPr>
            </a:lvl8pPr>
            <a:lvl9pPr marL="3886200" indent="-228600" eaLnBrk="0" fontAlgn="base" hangingPunct="0">
              <a:spcBef>
                <a:spcPts val="400"/>
              </a:spcBef>
              <a:spcAft>
                <a:spcPts val="800"/>
              </a:spcAft>
              <a:buClr>
                <a:srgbClr val="6E6452"/>
              </a:buClr>
              <a:buFont typeface="Arial" panose="020B0604020202020204" pitchFamily="34" charset="0"/>
              <a:buChar char="•"/>
              <a:defRPr>
                <a:solidFill>
                  <a:srgbClr val="6E6452"/>
                </a:solidFill>
                <a:latin typeface="Arial" panose="020B0604020202020204" pitchFamily="34" charset="0"/>
              </a:defRPr>
            </a:lvl9pPr>
          </a:lstStyle>
          <a:p>
            <a:pPr defTabSz="914400" fontAlgn="base">
              <a:spcBef>
                <a:spcPct val="0"/>
              </a:spcBef>
              <a:spcAft>
                <a:spcPct val="0"/>
              </a:spcAft>
              <a:buClrTx/>
              <a:buFontTx/>
              <a:buNone/>
              <a:defRPr/>
            </a:pPr>
            <a:r>
              <a:rPr lang="de-DE" altLang="de-DE" sz="1600" kern="0" dirty="0">
                <a:latin typeface="Arial"/>
              </a:rPr>
              <a:t>Bože Jankovića 39</a:t>
            </a:r>
          </a:p>
          <a:p>
            <a:pPr defTabSz="914400" fontAlgn="base">
              <a:spcBef>
                <a:spcPct val="0"/>
              </a:spcBef>
              <a:spcAft>
                <a:spcPct val="0"/>
              </a:spcAft>
              <a:buClrTx/>
              <a:buFontTx/>
              <a:buNone/>
              <a:defRPr/>
            </a:pPr>
            <a:r>
              <a:rPr lang="de-DE" altLang="de-DE" sz="1600" kern="0" dirty="0">
                <a:latin typeface="Arial"/>
              </a:rPr>
              <a:t>11000 Belgrade</a:t>
            </a:r>
          </a:p>
          <a:p>
            <a:pPr defTabSz="914400" fontAlgn="base">
              <a:spcBef>
                <a:spcPct val="0"/>
              </a:spcBef>
              <a:spcAft>
                <a:spcPct val="0"/>
              </a:spcAft>
              <a:buClrTx/>
              <a:buFontTx/>
              <a:buNone/>
              <a:defRPr/>
            </a:pPr>
            <a:r>
              <a:rPr lang="de-DE" altLang="de-DE" sz="1600" kern="0" dirty="0">
                <a:latin typeface="Arial"/>
              </a:rPr>
              <a:t>Serbia</a:t>
            </a:r>
          </a:p>
          <a:p>
            <a:pPr defTabSz="914400" fontAlgn="base">
              <a:spcBef>
                <a:spcPct val="0"/>
              </a:spcBef>
              <a:spcAft>
                <a:spcPct val="0"/>
              </a:spcAft>
              <a:buClrTx/>
              <a:buFontTx/>
              <a:buNone/>
              <a:defRPr/>
            </a:pPr>
            <a:endParaRPr lang="de-DE" altLang="de-DE" sz="1600" kern="0" dirty="0">
              <a:latin typeface="Arial"/>
            </a:endParaRPr>
          </a:p>
          <a:p>
            <a:pPr defTabSz="914400" fontAlgn="base">
              <a:spcBef>
                <a:spcPct val="0"/>
              </a:spcBef>
              <a:spcAft>
                <a:spcPct val="0"/>
              </a:spcAft>
              <a:buClrTx/>
              <a:buFontTx/>
              <a:buNone/>
              <a:defRPr/>
            </a:pPr>
            <a:r>
              <a:rPr lang="de-DE" altLang="de-DE" sz="1600" kern="0" dirty="0">
                <a:latin typeface="Arial"/>
              </a:rPr>
              <a:t>T  +381 11 3912 507</a:t>
            </a:r>
          </a:p>
          <a:p>
            <a:pPr defTabSz="914400" fontAlgn="base">
              <a:spcBef>
                <a:spcPct val="0"/>
              </a:spcBef>
              <a:spcAft>
                <a:spcPct val="0"/>
              </a:spcAft>
              <a:buClrTx/>
              <a:buFontTx/>
              <a:buNone/>
              <a:defRPr/>
            </a:pPr>
            <a:r>
              <a:rPr lang="de-DE" altLang="de-DE" sz="1600" kern="0" dirty="0">
                <a:latin typeface="Arial"/>
              </a:rPr>
              <a:t>E  </a:t>
            </a:r>
            <a:r>
              <a:rPr lang="de-DE" altLang="de-DE" sz="1600" kern="0" dirty="0" smtClean="0">
                <a:latin typeface="Arial"/>
                <a:hlinkClick r:id="rId3"/>
              </a:rPr>
              <a:t>milica.vukadinovic@giz.de</a:t>
            </a:r>
            <a:endParaRPr lang="de-DE" altLang="de-DE" sz="1600" kern="0" dirty="0">
              <a:latin typeface="Arial"/>
            </a:endParaRPr>
          </a:p>
          <a:p>
            <a:pPr defTabSz="914400" fontAlgn="base">
              <a:spcBef>
                <a:spcPct val="0"/>
              </a:spcBef>
              <a:spcAft>
                <a:spcPct val="0"/>
              </a:spcAft>
              <a:buClrTx/>
              <a:buFont typeface="Arial" panose="020B0604020202020204" pitchFamily="34" charset="0"/>
              <a:buNone/>
              <a:defRPr/>
            </a:pPr>
            <a:r>
              <a:rPr lang="de-DE" altLang="de-DE" sz="1600" kern="0" dirty="0" smtClean="0"/>
              <a:t>E  </a:t>
            </a:r>
            <a:r>
              <a:rPr lang="de-DE" altLang="de-DE" sz="1600" kern="0" dirty="0" smtClean="0">
                <a:hlinkClick r:id="rId4"/>
              </a:rPr>
              <a:t>ivana.radulovic@giz.de</a:t>
            </a:r>
            <a:r>
              <a:rPr lang="de-DE" altLang="de-DE" sz="1600" kern="0" dirty="0" smtClean="0"/>
              <a:t>  </a:t>
            </a:r>
            <a:endParaRPr lang="sr-Latn-RS" altLang="de-DE" sz="1600" kern="0" dirty="0" smtClean="0"/>
          </a:p>
          <a:p>
            <a:pPr defTabSz="914400" fontAlgn="base">
              <a:spcBef>
                <a:spcPct val="0"/>
              </a:spcBef>
              <a:spcAft>
                <a:spcPct val="0"/>
              </a:spcAft>
              <a:buClrTx/>
              <a:buFont typeface="Arial" panose="020B0604020202020204" pitchFamily="34" charset="0"/>
              <a:buNone/>
              <a:defRPr/>
            </a:pPr>
            <a:r>
              <a:rPr lang="de-DE" altLang="de-DE" sz="1600" kern="0" dirty="0"/>
              <a:t>E  </a:t>
            </a:r>
            <a:r>
              <a:rPr lang="de-DE" altLang="de-DE" sz="1600" kern="0" dirty="0">
                <a:hlinkClick r:id="rId5"/>
              </a:rPr>
              <a:t>marijana.nikolic@giz.de</a:t>
            </a:r>
            <a:r>
              <a:rPr lang="de-DE" altLang="de-DE" sz="1600" kern="0" dirty="0"/>
              <a:t>  </a:t>
            </a:r>
          </a:p>
          <a:p>
            <a:pPr defTabSz="914400" fontAlgn="base">
              <a:spcBef>
                <a:spcPct val="0"/>
              </a:spcBef>
              <a:spcAft>
                <a:spcPct val="0"/>
              </a:spcAft>
              <a:buClrTx/>
              <a:buFont typeface="Arial" panose="020B0604020202020204" pitchFamily="34" charset="0"/>
              <a:buNone/>
              <a:defRPr/>
            </a:pPr>
            <a:endParaRPr lang="de-DE" altLang="de-DE" sz="1600" kern="0" dirty="0"/>
          </a:p>
          <a:p>
            <a:pPr defTabSz="914400" fontAlgn="base">
              <a:spcBef>
                <a:spcPct val="0"/>
              </a:spcBef>
              <a:spcAft>
                <a:spcPct val="0"/>
              </a:spcAft>
              <a:buClrTx/>
              <a:buFontTx/>
              <a:buNone/>
              <a:defRPr/>
            </a:pPr>
            <a:endParaRPr lang="de-DE" altLang="de-DE" sz="1600" kern="0" dirty="0">
              <a:latin typeface="Arial"/>
            </a:endParaRPr>
          </a:p>
          <a:p>
            <a:pPr defTabSz="914400" fontAlgn="base">
              <a:spcBef>
                <a:spcPct val="0"/>
              </a:spcBef>
              <a:spcAft>
                <a:spcPct val="0"/>
              </a:spcAft>
              <a:buClrTx/>
              <a:buFontTx/>
              <a:buNone/>
              <a:defRPr/>
            </a:pPr>
            <a:endParaRPr lang="en-GB" altLang="de-DE" sz="2200" b="1" dirty="0" smtClean="0"/>
          </a:p>
        </p:txBody>
      </p:sp>
      <p:sp>
        <p:nvSpPr>
          <p:cNvPr id="11" name="Title 1"/>
          <p:cNvSpPr>
            <a:spLocks noGrp="1"/>
          </p:cNvSpPr>
          <p:nvPr>
            <p:ph type="title"/>
          </p:nvPr>
        </p:nvSpPr>
        <p:spPr>
          <a:xfrm>
            <a:off x="1490211" y="3167470"/>
            <a:ext cx="2277269" cy="422275"/>
          </a:xfrm>
        </p:spPr>
        <p:txBody>
          <a:bodyPr/>
          <a:lstStyle/>
          <a:p>
            <a:r>
              <a:rPr lang="en-US" altLang="en-US" sz="2000" dirty="0" smtClean="0"/>
              <a:t>Please visit us on:</a:t>
            </a:r>
          </a:p>
        </p:txBody>
      </p:sp>
      <p:sp>
        <p:nvSpPr>
          <p:cNvPr id="12" name="TextBox 11"/>
          <p:cNvSpPr txBox="1"/>
          <p:nvPr/>
        </p:nvSpPr>
        <p:spPr>
          <a:xfrm>
            <a:off x="3767480" y="3128119"/>
            <a:ext cx="3792354" cy="430887"/>
          </a:xfrm>
          <a:prstGeom prst="rect">
            <a:avLst/>
          </a:prstGeom>
          <a:noFill/>
        </p:spPr>
        <p:txBody>
          <a:bodyPr wrap="square" rtlCol="0">
            <a:spAutoFit/>
          </a:bodyPr>
          <a:lstStyle/>
          <a:p>
            <a:pPr defTabSz="914400" eaLnBrk="0" fontAlgn="base" hangingPunct="0">
              <a:spcBef>
                <a:spcPct val="0"/>
              </a:spcBef>
              <a:spcAft>
                <a:spcPct val="0"/>
              </a:spcAft>
            </a:pPr>
            <a:r>
              <a:rPr lang="de-DE" sz="2200" b="1" dirty="0" smtClean="0">
                <a:solidFill>
                  <a:srgbClr val="999999"/>
                </a:solidFill>
                <a:hlinkClick r:id="rId6"/>
              </a:rPr>
              <a:t>www.bioenergy-serbia.rs</a:t>
            </a:r>
            <a:r>
              <a:rPr lang="de-DE" sz="2200" b="1" dirty="0" smtClean="0">
                <a:solidFill>
                  <a:srgbClr val="999999"/>
                </a:solidFill>
              </a:rPr>
              <a:t> </a:t>
            </a:r>
            <a:endParaRPr lang="en-GB" sz="2200" b="1" dirty="0">
              <a:solidFill>
                <a:srgbClr val="999999"/>
              </a:solidFill>
            </a:endParaRPr>
          </a:p>
        </p:txBody>
      </p:sp>
      <p:sp>
        <p:nvSpPr>
          <p:cNvPr id="13" name="Textfeld 5"/>
          <p:cNvSpPr txBox="1"/>
          <p:nvPr/>
        </p:nvSpPr>
        <p:spPr>
          <a:xfrm>
            <a:off x="7419434" y="314102"/>
            <a:ext cx="1369095" cy="215444"/>
          </a:xfrm>
          <a:prstGeom prst="rect">
            <a:avLst/>
          </a:prstGeom>
          <a:noFill/>
        </p:spPr>
        <p:txBody>
          <a:bodyPr wrap="square" rtlCol="0">
            <a:spAutoFit/>
          </a:bodyPr>
          <a:lstStyle/>
          <a:p>
            <a:pPr defTabSz="914400" eaLnBrk="0" fontAlgn="base" hangingPunct="0">
              <a:spcBef>
                <a:spcPct val="0"/>
              </a:spcBef>
              <a:spcAft>
                <a:spcPct val="0"/>
              </a:spcAft>
            </a:pPr>
            <a:r>
              <a:rPr lang="sr-Latn-RS" sz="800" dirty="0" smtClean="0">
                <a:solidFill>
                  <a:srgbClr val="000000"/>
                </a:solidFill>
              </a:rPr>
              <a:t>Implemented by:</a:t>
            </a:r>
            <a:endParaRPr lang="de-DE" sz="800" dirty="0">
              <a:solidFill>
                <a:srgbClr val="000000"/>
              </a:solidFill>
              <a:cs typeface="Arial" pitchFamily="34" charset="0"/>
            </a:endParaRPr>
          </a:p>
        </p:txBody>
      </p:sp>
      <p:sp>
        <p:nvSpPr>
          <p:cNvPr id="16" name="Footer Placeholder 2"/>
          <p:cNvSpPr>
            <a:spLocks noGrp="1"/>
          </p:cNvSpPr>
          <p:nvPr>
            <p:ph type="ftr" sz="quarter" idx="10"/>
          </p:nvPr>
        </p:nvSpPr>
        <p:spPr>
          <a:xfrm>
            <a:off x="1910281" y="6581001"/>
            <a:ext cx="5748951" cy="246221"/>
          </a:xfrm>
        </p:spPr>
        <p:txBody>
          <a:bodyPr/>
          <a:lstStyle/>
          <a:p>
            <a:r>
              <a:rPr lang="de-DE" dirty="0" smtClean="0"/>
              <a:t>Projec</a:t>
            </a:r>
            <a:r>
              <a:rPr lang="sr-Latn-RS" dirty="0" smtClean="0"/>
              <a:t>t</a:t>
            </a:r>
            <a:r>
              <a:rPr lang="de-DE" dirty="0" smtClean="0"/>
              <a:t> development – Milica Vukadinovi</a:t>
            </a:r>
            <a:r>
              <a:rPr lang="sr-Latn-RS" dirty="0" smtClean="0"/>
              <a:t>ć</a:t>
            </a:r>
            <a:r>
              <a:rPr lang="de-DE" dirty="0" smtClean="0"/>
              <a:t>, Ivana Radulovi</a:t>
            </a:r>
            <a:r>
              <a:rPr lang="sr-Latn-RS" dirty="0" smtClean="0"/>
              <a:t>ć</a:t>
            </a:r>
            <a:r>
              <a:rPr lang="de-DE" dirty="0" smtClean="0"/>
              <a:t>, Marijana Nikoli</a:t>
            </a:r>
            <a:r>
              <a:rPr lang="sr-Latn-RS" dirty="0" smtClean="0"/>
              <a:t>ć</a:t>
            </a:r>
            <a:endParaRPr lang="de-DE" dirty="0"/>
          </a:p>
        </p:txBody>
      </p:sp>
      <p:sp>
        <p:nvSpPr>
          <p:cNvPr id="14" name="Date Placeholder 1"/>
          <p:cNvSpPr>
            <a:spLocks noGrp="1"/>
          </p:cNvSpPr>
          <p:nvPr>
            <p:ph type="dt" sz="half" idx="4294967295"/>
          </p:nvPr>
        </p:nvSpPr>
        <p:spPr>
          <a:xfrm>
            <a:off x="679155" y="6611937"/>
            <a:ext cx="1295400" cy="246063"/>
          </a:xfrm>
          <a:prstGeom prst="rect">
            <a:avLst/>
          </a:prstGeom>
        </p:spPr>
        <p:txBody>
          <a:bodyPr/>
          <a:lstStyle/>
          <a:p>
            <a:pPr>
              <a:defRPr/>
            </a:pPr>
            <a:r>
              <a:rPr lang="sr-Latn-RS" b="1" dirty="0" smtClean="0"/>
              <a:t>16.11.</a:t>
            </a:r>
            <a:r>
              <a:rPr lang="en-GB" b="1" dirty="0" smtClean="0"/>
              <a:t>2017</a:t>
            </a:r>
            <a:r>
              <a:rPr lang="sr-Latn-RS" b="1" dirty="0" smtClean="0"/>
              <a:t>.</a:t>
            </a:r>
            <a:endParaRPr lang="de-DE" b="1" dirty="0"/>
          </a:p>
        </p:txBody>
      </p:sp>
    </p:spTree>
    <p:extLst>
      <p:ext uri="{BB962C8B-B14F-4D97-AF65-F5344CB8AC3E}">
        <p14:creationId xmlns:p14="http://schemas.microsoft.com/office/powerpoint/2010/main" val="3976484464"/>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a:xfrm>
            <a:off x="685800" y="2048941"/>
            <a:ext cx="7772400" cy="889233"/>
          </a:xfrm>
        </p:spPr>
        <p:txBody>
          <a:bodyPr anchor="t" anchorCtr="0">
            <a:noAutofit/>
          </a:bodyPr>
          <a:lstStyle/>
          <a:p>
            <a:pPr algn="l"/>
            <a:r>
              <a:rPr lang="hu-HU" sz="4000" b="1" dirty="0" err="1">
                <a:solidFill>
                  <a:schemeClr val="accent5">
                    <a:lumMod val="75000"/>
                  </a:schemeClr>
                </a:solidFill>
              </a:rPr>
              <a:t>Solution</a:t>
            </a:r>
            <a:r>
              <a:rPr lang="hu-HU" sz="4000" b="1" dirty="0">
                <a:solidFill>
                  <a:schemeClr val="accent5">
                    <a:lumMod val="75000"/>
                  </a:schemeClr>
                </a:solidFill>
              </a:rPr>
              <a:t>:</a:t>
            </a:r>
          </a:p>
        </p:txBody>
      </p:sp>
      <p:pic>
        <p:nvPicPr>
          <p:cNvPr id="4" name="Kép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2" y="347723"/>
            <a:ext cx="2038525" cy="774640"/>
          </a:xfrm>
          <a:prstGeom prst="rect">
            <a:avLst/>
          </a:prstGeom>
          <a:ln>
            <a:noFill/>
          </a:ln>
          <a:effectLst>
            <a:outerShdw blurRad="292100" dist="139700" dir="2700000" algn="tl" rotWithShape="0">
              <a:srgbClr val="333333">
                <a:alpha val="65000"/>
              </a:srgbClr>
            </a:outerShdw>
          </a:effectLst>
        </p:spPr>
      </p:pic>
      <p:pic>
        <p:nvPicPr>
          <p:cNvPr id="5" name="Kép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9657" y="347729"/>
            <a:ext cx="2210361" cy="867943"/>
          </a:xfrm>
          <a:prstGeom prst="rect">
            <a:avLst/>
          </a:prstGeom>
          <a:ln>
            <a:noFill/>
          </a:ln>
          <a:effectLst>
            <a:outerShdw blurRad="292100" dist="139700" dir="2700000" algn="tl" rotWithShape="0">
              <a:srgbClr val="333333">
                <a:alpha val="65000"/>
              </a:srgbClr>
            </a:outerShdw>
          </a:effectLst>
        </p:spPr>
      </p:pic>
      <p:sp>
        <p:nvSpPr>
          <p:cNvPr id="6" name="Szövegdoboz 5"/>
          <p:cNvSpPr txBox="1"/>
          <p:nvPr/>
        </p:nvSpPr>
        <p:spPr>
          <a:xfrm>
            <a:off x="75501" y="6526635"/>
            <a:ext cx="5637402" cy="261590"/>
          </a:xfrm>
          <a:prstGeom prst="rect">
            <a:avLst/>
          </a:prstGeom>
          <a:noFill/>
        </p:spPr>
        <p:txBody>
          <a:bodyPr wrap="square" lIns="91422" tIns="45710" rIns="91422" bIns="45710" rtlCol="0">
            <a:spAutoFit/>
          </a:bodyPr>
          <a:lstStyle/>
          <a:p>
            <a:r>
              <a:rPr lang="hu-HU" sz="1100" i="1" dirty="0">
                <a:solidFill>
                  <a:schemeClr val="accent5">
                    <a:lumMod val="75000"/>
                  </a:schemeClr>
                </a:solidFill>
              </a:rPr>
              <a:t>BIOMASS – POTENTIAL FOR GROWTH, </a:t>
            </a:r>
            <a:r>
              <a:rPr lang="hu-HU" sz="1100" i="1" dirty="0" err="1">
                <a:solidFill>
                  <a:schemeClr val="accent5">
                    <a:lumMod val="75000"/>
                  </a:schemeClr>
                </a:solidFill>
              </a:rPr>
              <a:t>Novi</a:t>
            </a:r>
            <a:r>
              <a:rPr lang="hu-HU" sz="1100" i="1" dirty="0">
                <a:solidFill>
                  <a:schemeClr val="accent5">
                    <a:lumMod val="75000"/>
                  </a:schemeClr>
                </a:solidFill>
              </a:rPr>
              <a:t> </a:t>
            </a:r>
            <a:r>
              <a:rPr lang="hu-HU" sz="1100" i="1" dirty="0" err="1">
                <a:solidFill>
                  <a:schemeClr val="accent5">
                    <a:lumMod val="75000"/>
                  </a:schemeClr>
                </a:solidFill>
              </a:rPr>
              <a:t>Sad</a:t>
            </a:r>
            <a:r>
              <a:rPr lang="hu-HU" sz="1100" i="1" dirty="0">
                <a:solidFill>
                  <a:schemeClr val="accent5">
                    <a:lumMod val="75000"/>
                  </a:schemeClr>
                </a:solidFill>
              </a:rPr>
              <a:t> (</a:t>
            </a:r>
            <a:r>
              <a:rPr lang="hu-HU" sz="1100" i="1" dirty="0" err="1">
                <a:solidFill>
                  <a:schemeClr val="accent5">
                    <a:lumMod val="75000"/>
                  </a:schemeClr>
                </a:solidFill>
              </a:rPr>
              <a:t>Serbia</a:t>
            </a:r>
            <a:r>
              <a:rPr lang="hu-HU" sz="1100" i="1" dirty="0">
                <a:solidFill>
                  <a:schemeClr val="accent5">
                    <a:lumMod val="75000"/>
                  </a:schemeClr>
                </a:solidFill>
              </a:rPr>
              <a:t>), Assembly of AP </a:t>
            </a:r>
            <a:r>
              <a:rPr lang="hu-HU" sz="1100" i="1" dirty="0" err="1">
                <a:solidFill>
                  <a:schemeClr val="accent5">
                    <a:lumMod val="75000"/>
                  </a:schemeClr>
                </a:solidFill>
              </a:rPr>
              <a:t>Vojvodina</a:t>
            </a:r>
            <a:r>
              <a:rPr lang="hu-HU" sz="1100" i="1" dirty="0">
                <a:solidFill>
                  <a:schemeClr val="accent5">
                    <a:lumMod val="75000"/>
                  </a:schemeClr>
                </a:solidFill>
              </a:rPr>
              <a:t>, 16.11.2017.</a:t>
            </a:r>
          </a:p>
        </p:txBody>
      </p:sp>
      <p:pic>
        <p:nvPicPr>
          <p:cNvPr id="8" name="Kép 7"/>
          <p:cNvPicPr>
            <a:picLocks noChangeAspect="1"/>
          </p:cNvPicPr>
          <p:nvPr/>
        </p:nvPicPr>
        <p:blipFill rotWithShape="1">
          <a:blip r:embed="rId4" cstate="print">
            <a:extLst>
              <a:ext uri="{28A0092B-C50C-407E-A947-70E740481C1C}">
                <a14:useLocalDpi xmlns:a14="http://schemas.microsoft.com/office/drawing/2010/main" val="0"/>
              </a:ext>
            </a:extLst>
          </a:blip>
          <a:srcRect l="27993"/>
          <a:stretch/>
        </p:blipFill>
        <p:spPr>
          <a:xfrm>
            <a:off x="6354751" y="360239"/>
            <a:ext cx="2789252" cy="762124"/>
          </a:xfrm>
          <a:prstGeom prst="rect">
            <a:avLst/>
          </a:prstGeom>
        </p:spPr>
      </p:pic>
      <p:sp>
        <p:nvSpPr>
          <p:cNvPr id="3" name="Szövegdoboz 2"/>
          <p:cNvSpPr txBox="1"/>
          <p:nvPr/>
        </p:nvSpPr>
        <p:spPr>
          <a:xfrm>
            <a:off x="944913" y="2742304"/>
            <a:ext cx="7761846" cy="2805031"/>
          </a:xfrm>
          <a:prstGeom prst="rect">
            <a:avLst/>
          </a:prstGeom>
          <a:noFill/>
        </p:spPr>
        <p:txBody>
          <a:bodyPr wrap="square" lIns="91422" tIns="45710" rIns="91422" bIns="45710" rtlCol="0">
            <a:spAutoFit/>
          </a:bodyPr>
          <a:lstStyle/>
          <a:p>
            <a:r>
              <a:rPr lang="hu-HU" sz="2800" dirty="0" err="1">
                <a:solidFill>
                  <a:schemeClr val="accent5">
                    <a:lumMod val="75000"/>
                  </a:schemeClr>
                </a:solidFill>
              </a:rPr>
              <a:t>Recovering</a:t>
            </a:r>
            <a:r>
              <a:rPr lang="hu-HU" sz="2800" dirty="0">
                <a:solidFill>
                  <a:schemeClr val="accent5">
                    <a:lumMod val="75000"/>
                  </a:schemeClr>
                </a:solidFill>
              </a:rPr>
              <a:t> and </a:t>
            </a:r>
            <a:r>
              <a:rPr lang="hu-HU" sz="2800" dirty="0" err="1">
                <a:solidFill>
                  <a:schemeClr val="accent5">
                    <a:lumMod val="75000"/>
                  </a:schemeClr>
                </a:solidFill>
              </a:rPr>
              <a:t>use</a:t>
            </a:r>
            <a:r>
              <a:rPr lang="hu-HU" sz="2800" dirty="0">
                <a:solidFill>
                  <a:schemeClr val="accent5">
                    <a:lumMod val="75000"/>
                  </a:schemeClr>
                </a:solidFill>
              </a:rPr>
              <a:t> of </a:t>
            </a:r>
            <a:r>
              <a:rPr lang="hu-HU" sz="2800" dirty="0" err="1">
                <a:solidFill>
                  <a:schemeClr val="accent5">
                    <a:lumMod val="75000"/>
                  </a:schemeClr>
                </a:solidFill>
              </a:rPr>
              <a:t>alternative</a:t>
            </a:r>
            <a:r>
              <a:rPr lang="hu-HU" sz="2800" dirty="0">
                <a:solidFill>
                  <a:schemeClr val="accent5">
                    <a:lumMod val="75000"/>
                  </a:schemeClr>
                </a:solidFill>
              </a:rPr>
              <a:t> </a:t>
            </a:r>
            <a:r>
              <a:rPr lang="hu-HU" sz="2800" dirty="0" err="1">
                <a:solidFill>
                  <a:schemeClr val="accent5">
                    <a:lumMod val="75000"/>
                  </a:schemeClr>
                </a:solidFill>
              </a:rPr>
              <a:t>energy</a:t>
            </a:r>
            <a:r>
              <a:rPr lang="hu-HU" sz="2800" dirty="0">
                <a:solidFill>
                  <a:schemeClr val="accent5">
                    <a:lumMod val="75000"/>
                  </a:schemeClr>
                </a:solidFill>
              </a:rPr>
              <a:t> </a:t>
            </a:r>
            <a:r>
              <a:rPr lang="hu-HU" sz="2800" dirty="0" err="1">
                <a:solidFill>
                  <a:schemeClr val="accent5">
                    <a:lumMod val="75000"/>
                  </a:schemeClr>
                </a:solidFill>
              </a:rPr>
              <a:t>sources</a:t>
            </a:r>
            <a:r>
              <a:rPr lang="hu-HU" sz="2800" dirty="0">
                <a:solidFill>
                  <a:schemeClr val="accent5">
                    <a:lumMod val="75000"/>
                  </a:schemeClr>
                </a:solidFill>
              </a:rPr>
              <a:t>.</a:t>
            </a:r>
          </a:p>
          <a:p>
            <a:endParaRPr lang="hu-HU" sz="2400" dirty="0">
              <a:solidFill>
                <a:schemeClr val="accent5">
                  <a:lumMod val="75000"/>
                </a:schemeClr>
              </a:solidFill>
            </a:endParaRPr>
          </a:p>
          <a:p>
            <a:r>
              <a:rPr lang="hu-HU" sz="2400" dirty="0">
                <a:solidFill>
                  <a:schemeClr val="accent5">
                    <a:lumMod val="75000"/>
                  </a:schemeClr>
                </a:solidFill>
              </a:rPr>
              <a:t>- </a:t>
            </a:r>
            <a:r>
              <a:rPr lang="hu-HU" sz="2400" u="sng" dirty="0" err="1">
                <a:solidFill>
                  <a:schemeClr val="accent5">
                    <a:lumMod val="75000"/>
                  </a:schemeClr>
                </a:solidFill>
              </a:rPr>
              <a:t>solar</a:t>
            </a:r>
            <a:r>
              <a:rPr lang="hu-HU" sz="2400" u="sng" dirty="0">
                <a:solidFill>
                  <a:schemeClr val="accent5">
                    <a:lumMod val="75000"/>
                  </a:schemeClr>
                </a:solidFill>
              </a:rPr>
              <a:t> </a:t>
            </a:r>
            <a:r>
              <a:rPr lang="hu-HU" sz="2400" u="sng" dirty="0" err="1">
                <a:solidFill>
                  <a:schemeClr val="accent5">
                    <a:lumMod val="75000"/>
                  </a:schemeClr>
                </a:solidFill>
              </a:rPr>
              <a:t>energy</a:t>
            </a:r>
            <a:endParaRPr lang="hu-HU" sz="2400" u="sng" dirty="0">
              <a:solidFill>
                <a:schemeClr val="accent5">
                  <a:lumMod val="75000"/>
                </a:schemeClr>
              </a:solidFill>
            </a:endParaRPr>
          </a:p>
          <a:p>
            <a:r>
              <a:rPr lang="hu-HU" sz="2400" dirty="0">
                <a:solidFill>
                  <a:schemeClr val="accent5">
                    <a:lumMod val="75000"/>
                  </a:schemeClr>
                </a:solidFill>
              </a:rPr>
              <a:t>- </a:t>
            </a:r>
            <a:r>
              <a:rPr lang="hu-HU" sz="2400" dirty="0" err="1">
                <a:solidFill>
                  <a:schemeClr val="accent5">
                    <a:lumMod val="75000"/>
                  </a:schemeClr>
                </a:solidFill>
              </a:rPr>
              <a:t>wind</a:t>
            </a:r>
            <a:r>
              <a:rPr lang="hu-HU" sz="2400" dirty="0">
                <a:solidFill>
                  <a:schemeClr val="accent5">
                    <a:lumMod val="75000"/>
                  </a:schemeClr>
                </a:solidFill>
              </a:rPr>
              <a:t> </a:t>
            </a:r>
            <a:r>
              <a:rPr lang="hu-HU" sz="2400" dirty="0" err="1">
                <a:solidFill>
                  <a:schemeClr val="accent5">
                    <a:lumMod val="75000"/>
                  </a:schemeClr>
                </a:solidFill>
              </a:rPr>
              <a:t>energy</a:t>
            </a:r>
            <a:endParaRPr lang="hu-HU" sz="2400" dirty="0">
              <a:solidFill>
                <a:schemeClr val="accent5">
                  <a:lumMod val="75000"/>
                </a:schemeClr>
              </a:solidFill>
            </a:endParaRPr>
          </a:p>
          <a:p>
            <a:r>
              <a:rPr lang="hu-HU" sz="2400" dirty="0">
                <a:solidFill>
                  <a:schemeClr val="accent5">
                    <a:lumMod val="75000"/>
                  </a:schemeClr>
                </a:solidFill>
              </a:rPr>
              <a:t>- </a:t>
            </a:r>
            <a:r>
              <a:rPr lang="hu-HU" sz="2400" u="sng" dirty="0" err="1">
                <a:solidFill>
                  <a:schemeClr val="accent5">
                    <a:lumMod val="75000"/>
                  </a:schemeClr>
                </a:solidFill>
              </a:rPr>
              <a:t>bioenergy</a:t>
            </a:r>
            <a:endParaRPr lang="hu-HU" sz="2400" u="sng" dirty="0">
              <a:solidFill>
                <a:schemeClr val="accent5">
                  <a:lumMod val="75000"/>
                </a:schemeClr>
              </a:solidFill>
            </a:endParaRPr>
          </a:p>
          <a:p>
            <a:r>
              <a:rPr lang="hu-HU" sz="2400" dirty="0">
                <a:solidFill>
                  <a:schemeClr val="accent5">
                    <a:lumMod val="75000"/>
                  </a:schemeClr>
                </a:solidFill>
              </a:rPr>
              <a:t>- </a:t>
            </a:r>
            <a:r>
              <a:rPr lang="hu-HU" sz="2400" dirty="0" err="1">
                <a:solidFill>
                  <a:schemeClr val="accent5">
                    <a:lumMod val="75000"/>
                  </a:schemeClr>
                </a:solidFill>
              </a:rPr>
              <a:t>hydropower</a:t>
            </a:r>
            <a:endParaRPr lang="hu-HU" sz="2400" dirty="0">
              <a:solidFill>
                <a:schemeClr val="accent5">
                  <a:lumMod val="75000"/>
                </a:schemeClr>
              </a:solidFill>
            </a:endParaRPr>
          </a:p>
          <a:p>
            <a:r>
              <a:rPr lang="hu-HU" sz="2400" dirty="0">
                <a:solidFill>
                  <a:schemeClr val="accent5">
                    <a:lumMod val="75000"/>
                  </a:schemeClr>
                </a:solidFill>
              </a:rPr>
              <a:t>- </a:t>
            </a:r>
            <a:r>
              <a:rPr lang="hu-HU" sz="2400" u="sng" dirty="0" err="1">
                <a:solidFill>
                  <a:schemeClr val="accent5">
                    <a:lumMod val="75000"/>
                  </a:schemeClr>
                </a:solidFill>
              </a:rPr>
              <a:t>geothermal</a:t>
            </a:r>
            <a:r>
              <a:rPr lang="hu-HU" sz="2400" u="sng" dirty="0">
                <a:solidFill>
                  <a:schemeClr val="accent5">
                    <a:lumMod val="75000"/>
                  </a:schemeClr>
                </a:solidFill>
              </a:rPr>
              <a:t> </a:t>
            </a:r>
            <a:r>
              <a:rPr lang="hu-HU" sz="2400" u="sng" dirty="0" err="1">
                <a:solidFill>
                  <a:schemeClr val="accent5">
                    <a:lumMod val="75000"/>
                  </a:schemeClr>
                </a:solidFill>
              </a:rPr>
              <a:t>energy</a:t>
            </a:r>
            <a:endParaRPr lang="hu-HU" sz="2400" u="sng" dirty="0">
              <a:solidFill>
                <a:schemeClr val="accent5">
                  <a:lumMod val="75000"/>
                </a:schemeClr>
              </a:solidFill>
            </a:endParaRPr>
          </a:p>
        </p:txBody>
      </p:sp>
      <p:pic>
        <p:nvPicPr>
          <p:cNvPr id="7" name="Kép 6"/>
          <p:cNvPicPr>
            <a:picLocks noChangeAspect="1"/>
          </p:cNvPicPr>
          <p:nvPr/>
        </p:nvPicPr>
        <p:blipFill rotWithShape="1">
          <a:blip r:embed="rId5" cstate="print">
            <a:extLst>
              <a:ext uri="{28A0092B-C50C-407E-A947-70E740481C1C}">
                <a14:useLocalDpi xmlns:a14="http://schemas.microsoft.com/office/drawing/2010/main" val="0"/>
              </a:ext>
            </a:extLst>
          </a:blip>
          <a:srcRect t="6398"/>
          <a:stretch/>
        </p:blipFill>
        <p:spPr>
          <a:xfrm>
            <a:off x="4674834" y="3411189"/>
            <a:ext cx="3700102" cy="2771130"/>
          </a:xfrm>
          <a:prstGeom prst="rect">
            <a:avLst/>
          </a:prstGeom>
        </p:spPr>
      </p:pic>
    </p:spTree>
    <p:extLst>
      <p:ext uri="{BB962C8B-B14F-4D97-AF65-F5344CB8AC3E}">
        <p14:creationId xmlns:p14="http://schemas.microsoft.com/office/powerpoint/2010/main" val="78274003"/>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40000"/>
                <a:satMod val="350000"/>
              </a:schemeClr>
            </a:gs>
            <a:gs pos="66000">
              <a:schemeClr val="bg1">
                <a:tint val="45000"/>
                <a:shade val="99000"/>
                <a:satMod val="350000"/>
                <a:lumMod val="95000"/>
                <a:lumOff val="5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 t="4736" r="-3574" b="7919"/>
          <a:stretch/>
        </p:blipFill>
        <p:spPr bwMode="auto">
          <a:xfrm>
            <a:off x="1" y="-99389"/>
            <a:ext cx="9517604" cy="6893621"/>
          </a:xfrm>
          <a:prstGeom prst="rect">
            <a:avLst/>
          </a:prstGeom>
          <a:noFill/>
          <a:ln>
            <a:noFill/>
          </a:ln>
          <a:effectLst>
            <a:outerShdw sx="1000" sy="1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83569" y="2348880"/>
            <a:ext cx="7848872" cy="369312"/>
          </a:xfrm>
          <a:prstGeom prst="rect">
            <a:avLst/>
          </a:prstGeom>
          <a:noFill/>
        </p:spPr>
        <p:txBody>
          <a:bodyPr wrap="square" lIns="91422" tIns="45710" rIns="91422" bIns="45710" rtlCol="0">
            <a:spAutoFit/>
          </a:bodyPr>
          <a:lstStyle/>
          <a:p>
            <a:endParaRPr lang="en-US" dirty="0">
              <a:solidFill>
                <a:prstClr val="black"/>
              </a:solidFill>
            </a:endParaRPr>
          </a:p>
        </p:txBody>
      </p:sp>
      <p:sp>
        <p:nvSpPr>
          <p:cNvPr id="6" name="TextBox 5"/>
          <p:cNvSpPr txBox="1">
            <a:spLocks/>
          </p:cNvSpPr>
          <p:nvPr/>
        </p:nvSpPr>
        <p:spPr>
          <a:xfrm>
            <a:off x="55469" y="392765"/>
            <a:ext cx="9105075" cy="5847734"/>
          </a:xfrm>
          <a:prstGeom prst="rect">
            <a:avLst/>
          </a:prstGeom>
          <a:gradFill>
            <a:gsLst>
              <a:gs pos="100000">
                <a:sysClr val="window" lastClr="FFFFFF">
                  <a:tint val="45000"/>
                  <a:shade val="99000"/>
                  <a:satMod val="350000"/>
                  <a:lumMod val="5000"/>
                  <a:lumOff val="95000"/>
                  <a:alpha val="80000"/>
                </a:sysClr>
              </a:gs>
              <a:gs pos="100000">
                <a:sysClr val="window" lastClr="FFFFFF">
                  <a:shade val="20000"/>
                  <a:satMod val="255000"/>
                </a:sysClr>
              </a:gs>
            </a:gsLst>
            <a:path path="circle">
              <a:fillToRect l="50000" t="-80000" r="50000" b="180000"/>
            </a:path>
          </a:gradFill>
        </p:spPr>
        <p:txBody>
          <a:bodyPr wrap="square" lIns="91422" tIns="45710" rIns="91422" bIns="45710" rtlCol="0">
            <a:spAutoFit/>
          </a:bodyPr>
          <a:lstStyle/>
          <a:p>
            <a:pPr algn="ctr"/>
            <a:r>
              <a:rPr lang="ru-RU" sz="4800" b="1" kern="0" dirty="0">
                <a:solidFill>
                  <a:prstClr val="black"/>
                </a:solidFill>
                <a:ea typeface="Times New Roman"/>
                <a:cs typeface="Cambria"/>
              </a:rPr>
              <a:t>НАТАША РУБЕЖИЋ </a:t>
            </a:r>
            <a:endParaRPr lang="en-US" sz="4800" b="1" kern="0" dirty="0">
              <a:solidFill>
                <a:prstClr val="black"/>
              </a:solidFill>
              <a:ea typeface="Times New Roman"/>
              <a:cs typeface="Cambria"/>
            </a:endParaRPr>
          </a:p>
          <a:p>
            <a:pPr algn="ctr"/>
            <a:r>
              <a:rPr lang="sr-Cyrl-RS" sz="2800" b="1" kern="0" dirty="0">
                <a:solidFill>
                  <a:prstClr val="black"/>
                </a:solidFill>
                <a:ea typeface="Times New Roman"/>
                <a:cs typeface="Cambria"/>
              </a:rPr>
              <a:t>Н</a:t>
            </a:r>
            <a:r>
              <a:rPr lang="ru-RU" sz="2800" b="1" kern="0" dirty="0">
                <a:solidFill>
                  <a:prstClr val="black"/>
                </a:solidFill>
                <a:ea typeface="Times New Roman"/>
                <a:cs typeface="Cambria"/>
              </a:rPr>
              <a:t>ационална асоцијација за биомасу СЕРБИО</a:t>
            </a:r>
            <a:r>
              <a:rPr lang="ru-RU" sz="4400" b="1" kern="0" dirty="0">
                <a:solidFill>
                  <a:prstClr val="black"/>
                </a:solidFill>
                <a:ea typeface="Times New Roman"/>
                <a:cs typeface="Cambria"/>
              </a:rPr>
              <a:t> </a:t>
            </a:r>
            <a:endParaRPr lang="en-US" sz="4400" b="1" kern="0" dirty="0">
              <a:solidFill>
                <a:prstClr val="black"/>
              </a:solidFill>
              <a:ea typeface="Times New Roman"/>
              <a:cs typeface="Cambria"/>
            </a:endParaRPr>
          </a:p>
          <a:p>
            <a:pPr algn="ctr"/>
            <a:r>
              <a:rPr lang="en-US" sz="3200" b="1" dirty="0">
                <a:solidFill>
                  <a:prstClr val="black"/>
                </a:solidFill>
              </a:rPr>
              <a:t>“</a:t>
            </a:r>
            <a:r>
              <a:rPr lang="ru-RU" sz="3200" b="1" dirty="0">
                <a:solidFill>
                  <a:prstClr val="black"/>
                </a:solidFill>
              </a:rPr>
              <a:t>Значај доброг квалитета горива добијеног из биомасе - како обезбедити добар квалитет и стабилно тржиште</a:t>
            </a:r>
            <a:r>
              <a:rPr lang="en-US" sz="3200" b="1" dirty="0">
                <a:solidFill>
                  <a:prstClr val="black"/>
                </a:solidFill>
              </a:rPr>
              <a:t>”</a:t>
            </a:r>
            <a:r>
              <a:rPr lang="ru-RU" sz="3600" b="1" dirty="0">
                <a:solidFill>
                  <a:prstClr val="black"/>
                </a:solidFill>
              </a:rPr>
              <a:t> </a:t>
            </a:r>
            <a:endParaRPr lang="en-US" sz="3600" b="1" dirty="0">
              <a:solidFill>
                <a:prstClr val="black"/>
              </a:solidFill>
            </a:endParaRPr>
          </a:p>
          <a:p>
            <a:pPr algn="ctr"/>
            <a:endParaRPr lang="en-US" sz="3200" b="1" dirty="0">
              <a:solidFill>
                <a:prstClr val="black"/>
              </a:solidFill>
            </a:endParaRPr>
          </a:p>
          <a:p>
            <a:pPr algn="ctr">
              <a:spcBef>
                <a:spcPts val="600"/>
              </a:spcBef>
              <a:spcAft>
                <a:spcPts val="600"/>
              </a:spcAft>
            </a:pPr>
            <a:r>
              <a:rPr lang="en-US" sz="4800" b="1" dirty="0">
                <a:solidFill>
                  <a:prstClr val="black"/>
                </a:solidFill>
              </a:rPr>
              <a:t>NATAŠA RUBEŽIĆ </a:t>
            </a:r>
          </a:p>
          <a:p>
            <a:pPr algn="ctr"/>
            <a:r>
              <a:rPr lang="en-US" sz="2800" b="1" dirty="0">
                <a:solidFill>
                  <a:prstClr val="black"/>
                </a:solidFill>
              </a:rPr>
              <a:t>National Association for Biomass SERBIO</a:t>
            </a:r>
          </a:p>
          <a:p>
            <a:pPr algn="ctr"/>
            <a:r>
              <a:rPr lang="en-US" sz="3200" b="1" dirty="0">
                <a:solidFill>
                  <a:prstClr val="black"/>
                </a:solidFill>
              </a:rPr>
              <a:t>“Importance of the good quality of biomass fuel – how to ensure good quality and stable flow of fuel”</a:t>
            </a:r>
            <a:endParaRPr lang="sr-Cyrl-RS" sz="3200" b="1" dirty="0">
              <a:solidFill>
                <a:prstClr val="black"/>
              </a:solidFill>
            </a:endParaRPr>
          </a:p>
        </p:txBody>
      </p:sp>
    </p:spTree>
    <p:extLst>
      <p:ext uri="{BB962C8B-B14F-4D97-AF65-F5344CB8AC3E}">
        <p14:creationId xmlns:p14="http://schemas.microsoft.com/office/powerpoint/2010/main" val="1238206849"/>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FB846B7-26AF-4EF4-8471-393101A98A4C}"/>
              </a:ext>
            </a:extLst>
          </p:cNvPr>
          <p:cNvSpPr>
            <a:spLocks noGrp="1"/>
          </p:cNvSpPr>
          <p:nvPr>
            <p:ph type="ctrTitle"/>
          </p:nvPr>
        </p:nvSpPr>
        <p:spPr>
          <a:xfrm>
            <a:off x="1130300" y="1154229"/>
            <a:ext cx="5825202" cy="1646302"/>
          </a:xfrm>
        </p:spPr>
        <p:txBody>
          <a:bodyPr/>
          <a:lstStyle/>
          <a:p>
            <a:pPr algn="ctr"/>
            <a:r>
              <a:rPr lang="sr-Latn-RS" dirty="0"/>
              <a:t>BIOMASA </a:t>
            </a:r>
            <a:br>
              <a:rPr lang="sr-Latn-RS" dirty="0"/>
            </a:br>
            <a:r>
              <a:rPr lang="sr-Latn-RS" dirty="0"/>
              <a:t>POTENCIJAL ZA RAST</a:t>
            </a:r>
          </a:p>
        </p:txBody>
      </p:sp>
      <p:sp>
        <p:nvSpPr>
          <p:cNvPr id="3" name="Subtitle 2">
            <a:extLst>
              <a:ext uri="{FF2B5EF4-FFF2-40B4-BE49-F238E27FC236}">
                <a16:creationId xmlns="" xmlns:a16="http://schemas.microsoft.com/office/drawing/2014/main" id="{F2C8BD43-2811-4391-8508-AE3DDEDDA04D}"/>
              </a:ext>
            </a:extLst>
          </p:cNvPr>
          <p:cNvSpPr>
            <a:spLocks noGrp="1"/>
          </p:cNvSpPr>
          <p:nvPr>
            <p:ph type="subTitle" idx="1"/>
          </p:nvPr>
        </p:nvSpPr>
        <p:spPr>
          <a:xfrm>
            <a:off x="1341969" y="3384785"/>
            <a:ext cx="5825202" cy="1096899"/>
          </a:xfrm>
        </p:spPr>
        <p:txBody>
          <a:bodyPr>
            <a:normAutofit fontScale="92500" lnSpcReduction="20000"/>
          </a:bodyPr>
          <a:lstStyle/>
          <a:p>
            <a:r>
              <a:rPr lang="sr-Latn-RS" sz="2400" b="1" dirty="0"/>
              <a:t>Nacionalna asocijacija za biomasu „SERBIO“</a:t>
            </a:r>
          </a:p>
          <a:p>
            <a:r>
              <a:rPr lang="sr-Latn-RS" sz="2400" b="1" dirty="0"/>
              <a:t>Predsednica Nataša Rubežić</a:t>
            </a:r>
          </a:p>
        </p:txBody>
      </p:sp>
      <p:pic>
        <p:nvPicPr>
          <p:cNvPr id="4" name="Picture 3">
            <a:extLst>
              <a:ext uri="{FF2B5EF4-FFF2-40B4-BE49-F238E27FC236}">
                <a16:creationId xmlns="" xmlns:a16="http://schemas.microsoft.com/office/drawing/2014/main" id="{E610907F-A88B-404A-B56A-6F97D8D013E4}"/>
              </a:ext>
            </a:extLst>
          </p:cNvPr>
          <p:cNvPicPr>
            <a:picLocks noChangeAspect="1"/>
          </p:cNvPicPr>
          <p:nvPr/>
        </p:nvPicPr>
        <p:blipFill>
          <a:blip r:embed="rId2"/>
          <a:stretch>
            <a:fillRect/>
          </a:stretch>
        </p:blipFill>
        <p:spPr>
          <a:xfrm>
            <a:off x="334534" y="4482190"/>
            <a:ext cx="3534734" cy="1915844"/>
          </a:xfrm>
          <a:prstGeom prst="rect">
            <a:avLst/>
          </a:prstGeom>
        </p:spPr>
      </p:pic>
    </p:spTree>
    <p:extLst>
      <p:ext uri="{BB962C8B-B14F-4D97-AF65-F5344CB8AC3E}">
        <p14:creationId xmlns:p14="http://schemas.microsoft.com/office/powerpoint/2010/main" val="129318029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5227" y="235579"/>
            <a:ext cx="2780666" cy="109515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1"/>
          <p:cNvSpPr>
            <a:spLocks noGrp="1"/>
          </p:cNvSpPr>
          <p:nvPr>
            <p:ph type="title"/>
          </p:nvPr>
        </p:nvSpPr>
        <p:spPr>
          <a:xfrm>
            <a:off x="0" y="633056"/>
            <a:ext cx="7886700" cy="691383"/>
          </a:xfrm>
        </p:spPr>
        <p:txBody>
          <a:bodyPr>
            <a:normAutofit/>
          </a:bodyPr>
          <a:lstStyle/>
          <a:p>
            <a:r>
              <a:rPr lang="sr-Latn-RS" sz="2400" b="1" dirty="0"/>
              <a:t>    </a:t>
            </a:r>
            <a:r>
              <a:rPr lang="x-none" sz="2400" b="1" dirty="0"/>
              <a:t>Nacionalna Asocijacija za biomasu SERBIO</a:t>
            </a:r>
          </a:p>
        </p:txBody>
      </p:sp>
      <p:pic>
        <p:nvPicPr>
          <p:cNvPr id="8" name="Picture 9" descr="C:\Users\Milijic\Desktop\Serbio-clanstvo-fly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771" y="1641217"/>
            <a:ext cx="3245412" cy="455242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3"/>
          <p:cNvSpPr txBox="1">
            <a:spLocks noChangeArrowheads="1"/>
          </p:cNvSpPr>
          <p:nvPr/>
        </p:nvSpPr>
        <p:spPr bwMode="auto">
          <a:xfrm>
            <a:off x="402286" y="1500851"/>
            <a:ext cx="5669988" cy="582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0" rIns="91422" bIns="45710">
            <a:spAutoFit/>
          </a:bodyPr>
          <a:lstStyle>
            <a:lvl1pPr marL="285750" indent="-285750" eaLnBrk="0" hangingPunct="0">
              <a:spcBef>
                <a:spcPct val="20000"/>
              </a:spcBef>
              <a:buChar char="•"/>
              <a:defRPr sz="3200">
                <a:solidFill>
                  <a:schemeClr val="tx1"/>
                </a:solidFill>
                <a:latin typeface="Arial" panose="020B0604020202020204" pitchFamily="34" charset="0"/>
              </a:defRPr>
            </a:lvl1pPr>
            <a:lvl2pPr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457112" eaLnBrk="1" hangingPunct="1">
              <a:spcBef>
                <a:spcPts val="1000"/>
              </a:spcBef>
              <a:buClr>
                <a:srgbClr val="549E39"/>
              </a:buClr>
              <a:buSzPct val="80000"/>
              <a:buFont typeface="Wingdings" panose="05000000000000000000" pitchFamily="2" charset="2"/>
              <a:buChar char="Ø"/>
            </a:pPr>
            <a:r>
              <a:rPr lang="x-none" altLang="en-US" sz="1600" dirty="0">
                <a:solidFill>
                  <a:prstClr val="black">
                    <a:lumMod val="75000"/>
                    <a:lumOff val="25000"/>
                  </a:prstClr>
                </a:solidFill>
                <a:latin typeface="Arial" panose="020B0604020202020204"/>
              </a:rPr>
              <a:t>2012 - osnovana</a:t>
            </a:r>
          </a:p>
          <a:p>
            <a:pPr defTabSz="457112" eaLnBrk="1" hangingPunct="1">
              <a:spcBef>
                <a:spcPts val="1000"/>
              </a:spcBef>
              <a:buClr>
                <a:srgbClr val="549E39"/>
              </a:buClr>
              <a:buSzPct val="80000"/>
              <a:buFont typeface="Wingdings" panose="05000000000000000000" pitchFamily="2" charset="2"/>
              <a:buChar char="Ø"/>
            </a:pPr>
            <a:r>
              <a:rPr lang="x-none" altLang="en-US" sz="1600" dirty="0">
                <a:solidFill>
                  <a:prstClr val="black">
                    <a:lumMod val="75000"/>
                    <a:lumOff val="25000"/>
                  </a:prstClr>
                </a:solidFill>
                <a:latin typeface="Arial" panose="020B0604020202020204"/>
              </a:rPr>
              <a:t>Preduzeća, NGO, individualni članovi – </a:t>
            </a:r>
            <a:r>
              <a:rPr lang="en-US" altLang="en-US" sz="1600" dirty="0">
                <a:solidFill>
                  <a:prstClr val="black">
                    <a:lumMod val="75000"/>
                    <a:lumOff val="25000"/>
                  </a:prstClr>
                </a:solidFill>
                <a:latin typeface="Arial" panose="020B0604020202020204"/>
              </a:rPr>
              <a:t>40</a:t>
            </a:r>
            <a:r>
              <a:rPr lang="x-none" altLang="en-US" sz="1600" dirty="0">
                <a:solidFill>
                  <a:prstClr val="black">
                    <a:lumMod val="75000"/>
                    <a:lumOff val="25000"/>
                  </a:prstClr>
                </a:solidFill>
                <a:latin typeface="Arial" panose="020B0604020202020204"/>
              </a:rPr>
              <a:t> članova</a:t>
            </a:r>
          </a:p>
          <a:p>
            <a:pPr defTabSz="457112" eaLnBrk="1" hangingPunct="1">
              <a:spcBef>
                <a:spcPts val="1000"/>
              </a:spcBef>
              <a:buClr>
                <a:srgbClr val="549E39"/>
              </a:buClr>
              <a:buSzPct val="80000"/>
              <a:buFont typeface="Wingdings" panose="05000000000000000000" pitchFamily="2" charset="2"/>
              <a:buChar char="Ø"/>
            </a:pPr>
            <a:r>
              <a:rPr lang="x-none" altLang="en-US" sz="1600" b="1" dirty="0">
                <a:solidFill>
                  <a:prstClr val="black">
                    <a:lumMod val="75000"/>
                    <a:lumOff val="25000"/>
                  </a:prstClr>
                </a:solidFill>
                <a:latin typeface="Arial" panose="020B0604020202020204"/>
              </a:rPr>
              <a:t>Ciljevi: </a:t>
            </a:r>
          </a:p>
          <a:p>
            <a:pPr lvl="1" defTabSz="457112" eaLnBrk="1" hangingPunct="1">
              <a:spcBef>
                <a:spcPts val="1000"/>
              </a:spcBef>
              <a:buClr>
                <a:srgbClr val="549E39"/>
              </a:buClr>
              <a:buSzPct val="80000"/>
              <a:buFont typeface="Courier New" panose="02070309020205020404" pitchFamily="49" charset="0"/>
              <a:buChar char="o"/>
            </a:pPr>
            <a:r>
              <a:rPr lang="x-none" altLang="en-US" sz="1200" dirty="0">
                <a:solidFill>
                  <a:prstClr val="black">
                    <a:lumMod val="75000"/>
                    <a:lumOff val="25000"/>
                  </a:prstClr>
                </a:solidFill>
                <a:latin typeface="Arial" panose="020B0604020202020204"/>
              </a:rPr>
              <a:t>Razvoj povoljnog poslovnog okruženja za bioenergetski sektor</a:t>
            </a:r>
          </a:p>
          <a:p>
            <a:pPr lvl="1" defTabSz="457112" eaLnBrk="1" hangingPunct="1">
              <a:spcBef>
                <a:spcPts val="1000"/>
              </a:spcBef>
              <a:buClr>
                <a:srgbClr val="549E39"/>
              </a:buClr>
              <a:buSzPct val="80000"/>
              <a:buFont typeface="Courier New" panose="02070309020205020404" pitchFamily="49" charset="0"/>
              <a:buChar char="o"/>
            </a:pPr>
            <a:r>
              <a:rPr lang="x-none" altLang="en-US" sz="1200" dirty="0">
                <a:solidFill>
                  <a:prstClr val="black">
                    <a:lumMod val="75000"/>
                    <a:lumOff val="25000"/>
                  </a:prstClr>
                </a:solidFill>
                <a:latin typeface="Arial" panose="020B0604020202020204"/>
              </a:rPr>
              <a:t>Poboljšanje razmene informacija vezane za korišćenje biomase</a:t>
            </a:r>
          </a:p>
          <a:p>
            <a:pPr lvl="1" defTabSz="457112" eaLnBrk="1" hangingPunct="1">
              <a:spcBef>
                <a:spcPts val="1000"/>
              </a:spcBef>
              <a:buClr>
                <a:srgbClr val="549E39"/>
              </a:buClr>
              <a:buSzPct val="80000"/>
              <a:buFont typeface="Courier New" panose="02070309020205020404" pitchFamily="49" charset="0"/>
              <a:buChar char="o"/>
            </a:pPr>
            <a:r>
              <a:rPr lang="x-none" altLang="en-US" sz="1200" dirty="0">
                <a:solidFill>
                  <a:prstClr val="black">
                    <a:lumMod val="75000"/>
                    <a:lumOff val="25000"/>
                  </a:prstClr>
                </a:solidFill>
                <a:latin typeface="Arial" panose="020B0604020202020204"/>
              </a:rPr>
              <a:t>Razvoj javno-privatnih partnerstava u korišćenju biomase</a:t>
            </a:r>
          </a:p>
          <a:p>
            <a:pPr lvl="1" defTabSz="457112" eaLnBrk="1" hangingPunct="1">
              <a:spcBef>
                <a:spcPts val="1000"/>
              </a:spcBef>
              <a:buClr>
                <a:srgbClr val="549E39"/>
              </a:buClr>
              <a:buSzPct val="80000"/>
              <a:buFont typeface="Courier New" panose="02070309020205020404" pitchFamily="49" charset="0"/>
              <a:buChar char="o"/>
            </a:pPr>
            <a:r>
              <a:rPr lang="x-none" altLang="en-US" sz="1200" dirty="0">
                <a:solidFill>
                  <a:prstClr val="black">
                    <a:lumMod val="75000"/>
                    <a:lumOff val="25000"/>
                  </a:prstClr>
                </a:solidFill>
                <a:latin typeface="Arial" panose="020B0604020202020204"/>
              </a:rPr>
              <a:t>Unapređenje znanja, istraživanja i razvoja korišćenja biomase</a:t>
            </a:r>
          </a:p>
          <a:p>
            <a:pPr defTabSz="457112" eaLnBrk="1" hangingPunct="1">
              <a:spcBef>
                <a:spcPts val="1000"/>
              </a:spcBef>
              <a:buClr>
                <a:srgbClr val="549E39"/>
              </a:buClr>
              <a:buSzPct val="80000"/>
              <a:buFont typeface="Wingdings" panose="05000000000000000000" pitchFamily="2" charset="2"/>
              <a:buChar char="Ø"/>
            </a:pPr>
            <a:r>
              <a:rPr lang="x-none" altLang="en-US" sz="1600" b="1" dirty="0">
                <a:solidFill>
                  <a:prstClr val="black">
                    <a:lumMod val="75000"/>
                    <a:lumOff val="25000"/>
                  </a:prstClr>
                </a:solidFill>
                <a:latin typeface="Arial" panose="020B0604020202020204"/>
              </a:rPr>
              <a:t>Aktivnosti: </a:t>
            </a:r>
            <a:endParaRPr lang="en-GB" altLang="en-US" sz="1600" b="1" dirty="0">
              <a:solidFill>
                <a:prstClr val="black">
                  <a:lumMod val="75000"/>
                  <a:lumOff val="25000"/>
                </a:prstClr>
              </a:solidFill>
              <a:latin typeface="Arial" panose="020B0604020202020204"/>
            </a:endParaRPr>
          </a:p>
          <a:p>
            <a:pPr lvl="1" defTabSz="457112" eaLnBrk="1" hangingPunct="1">
              <a:spcBef>
                <a:spcPts val="1000"/>
              </a:spcBef>
              <a:buClr>
                <a:srgbClr val="549E39"/>
              </a:buClr>
              <a:buSzPct val="80000"/>
              <a:buFont typeface="Courier New" panose="02070309020205020404" pitchFamily="49" charset="0"/>
              <a:buChar char="o"/>
            </a:pPr>
            <a:r>
              <a:rPr lang="x-none" altLang="en-US" sz="1200" dirty="0">
                <a:solidFill>
                  <a:prstClr val="black">
                    <a:lumMod val="75000"/>
                    <a:lumOff val="25000"/>
                  </a:prstClr>
                </a:solidFill>
                <a:latin typeface="Arial" panose="020B0604020202020204"/>
              </a:rPr>
              <a:t>informisanje, </a:t>
            </a:r>
            <a:endParaRPr lang="en-GB" altLang="en-US" sz="1200" dirty="0">
              <a:solidFill>
                <a:prstClr val="black">
                  <a:lumMod val="75000"/>
                  <a:lumOff val="25000"/>
                </a:prstClr>
              </a:solidFill>
              <a:latin typeface="Arial" panose="020B0604020202020204"/>
            </a:endParaRPr>
          </a:p>
          <a:p>
            <a:pPr lvl="1" defTabSz="457112" eaLnBrk="1" hangingPunct="1">
              <a:spcBef>
                <a:spcPts val="1000"/>
              </a:spcBef>
              <a:buClr>
                <a:srgbClr val="549E39"/>
              </a:buClr>
              <a:buSzPct val="80000"/>
              <a:buFont typeface="Courier New" panose="02070309020205020404" pitchFamily="49" charset="0"/>
              <a:buChar char="o"/>
            </a:pPr>
            <a:r>
              <a:rPr lang="x-none" altLang="en-US" sz="1200" dirty="0">
                <a:solidFill>
                  <a:prstClr val="black">
                    <a:lumMod val="75000"/>
                    <a:lumOff val="25000"/>
                  </a:prstClr>
                </a:solidFill>
                <a:latin typeface="Arial" panose="020B0604020202020204"/>
              </a:rPr>
              <a:t>savetovanje, </a:t>
            </a:r>
            <a:endParaRPr lang="en-GB" altLang="en-US" sz="1200" dirty="0">
              <a:solidFill>
                <a:prstClr val="black">
                  <a:lumMod val="75000"/>
                  <a:lumOff val="25000"/>
                </a:prstClr>
              </a:solidFill>
              <a:latin typeface="Arial" panose="020B0604020202020204"/>
            </a:endParaRPr>
          </a:p>
          <a:p>
            <a:pPr lvl="1" defTabSz="457112" eaLnBrk="1" hangingPunct="1">
              <a:spcBef>
                <a:spcPts val="1000"/>
              </a:spcBef>
              <a:buClr>
                <a:srgbClr val="549E39"/>
              </a:buClr>
              <a:buSzPct val="80000"/>
              <a:buFont typeface="Courier New" panose="02070309020205020404" pitchFamily="49" charset="0"/>
              <a:buChar char="o"/>
            </a:pPr>
            <a:r>
              <a:rPr lang="x-none" altLang="en-US" sz="1200" dirty="0">
                <a:solidFill>
                  <a:prstClr val="black">
                    <a:lumMod val="75000"/>
                    <a:lumOff val="25000"/>
                  </a:prstClr>
                </a:solidFill>
                <a:latin typeface="Arial" panose="020B0604020202020204"/>
              </a:rPr>
              <a:t>marketing usluge, </a:t>
            </a:r>
            <a:endParaRPr lang="en-GB" altLang="en-US" sz="1200" dirty="0">
              <a:solidFill>
                <a:prstClr val="black">
                  <a:lumMod val="75000"/>
                  <a:lumOff val="25000"/>
                </a:prstClr>
              </a:solidFill>
              <a:latin typeface="Arial" panose="020B0604020202020204"/>
            </a:endParaRPr>
          </a:p>
          <a:p>
            <a:pPr lvl="1" defTabSz="457112" eaLnBrk="1" hangingPunct="1">
              <a:spcBef>
                <a:spcPts val="1000"/>
              </a:spcBef>
              <a:buClr>
                <a:srgbClr val="549E39"/>
              </a:buClr>
              <a:buSzPct val="80000"/>
              <a:buFont typeface="Courier New" panose="02070309020205020404" pitchFamily="49" charset="0"/>
              <a:buChar char="o"/>
            </a:pPr>
            <a:r>
              <a:rPr lang="x-none" altLang="en-US" sz="1200" dirty="0">
                <a:solidFill>
                  <a:prstClr val="black">
                    <a:lumMod val="75000"/>
                    <a:lumOff val="25000"/>
                  </a:prstClr>
                </a:solidFill>
                <a:latin typeface="Arial" panose="020B0604020202020204"/>
              </a:rPr>
              <a:t>sprovođenje projekata, </a:t>
            </a:r>
            <a:endParaRPr lang="en-GB" altLang="en-US" sz="1200" dirty="0">
              <a:solidFill>
                <a:prstClr val="black">
                  <a:lumMod val="75000"/>
                  <a:lumOff val="25000"/>
                </a:prstClr>
              </a:solidFill>
              <a:latin typeface="Arial" panose="020B0604020202020204"/>
            </a:endParaRPr>
          </a:p>
          <a:p>
            <a:pPr lvl="1" defTabSz="457112" eaLnBrk="1" hangingPunct="1">
              <a:spcBef>
                <a:spcPts val="1000"/>
              </a:spcBef>
              <a:buClr>
                <a:srgbClr val="549E39"/>
              </a:buClr>
              <a:buSzPct val="80000"/>
              <a:buFont typeface="Courier New" panose="02070309020205020404" pitchFamily="49" charset="0"/>
              <a:buChar char="o"/>
            </a:pPr>
            <a:r>
              <a:rPr lang="x-none" altLang="en-US" sz="1200" dirty="0">
                <a:solidFill>
                  <a:prstClr val="black">
                    <a:lumMod val="75000"/>
                    <a:lumOff val="25000"/>
                  </a:prstClr>
                </a:solidFill>
                <a:latin typeface="Arial" panose="020B0604020202020204"/>
              </a:rPr>
              <a:t>organizacija događaja, </a:t>
            </a:r>
            <a:endParaRPr lang="en-GB" altLang="en-US" sz="1200" dirty="0">
              <a:solidFill>
                <a:prstClr val="black">
                  <a:lumMod val="75000"/>
                  <a:lumOff val="25000"/>
                </a:prstClr>
              </a:solidFill>
              <a:latin typeface="Arial" panose="020B0604020202020204"/>
            </a:endParaRPr>
          </a:p>
          <a:p>
            <a:pPr lvl="1" defTabSz="457112" eaLnBrk="1" hangingPunct="1">
              <a:spcBef>
                <a:spcPts val="1000"/>
              </a:spcBef>
              <a:buClr>
                <a:srgbClr val="549E39"/>
              </a:buClr>
              <a:buSzPct val="80000"/>
              <a:buFont typeface="Courier New" panose="02070309020205020404" pitchFamily="49" charset="0"/>
              <a:buChar char="o"/>
            </a:pPr>
            <a:r>
              <a:rPr lang="x-none" altLang="en-US" sz="1200" dirty="0">
                <a:solidFill>
                  <a:prstClr val="black">
                    <a:lumMod val="75000"/>
                    <a:lumOff val="25000"/>
                  </a:prstClr>
                </a:solidFill>
                <a:latin typeface="Arial" panose="020B0604020202020204"/>
              </a:rPr>
              <a:t>lobiranje, itd..</a:t>
            </a:r>
          </a:p>
          <a:p>
            <a:pPr algn="just" defTabSz="457112" eaLnBrk="1" hangingPunct="1">
              <a:spcBef>
                <a:spcPct val="0"/>
              </a:spcBef>
            </a:pPr>
            <a:endParaRPr lang="x-none" altLang="en-US" sz="1400" dirty="0">
              <a:solidFill>
                <a:prstClr val="black"/>
              </a:solidFill>
              <a:latin typeface="Arial" panose="020B0604020202020204"/>
            </a:endParaRPr>
          </a:p>
          <a:p>
            <a:pPr lvl="1" algn="just" defTabSz="457112" eaLnBrk="1" hangingPunct="1">
              <a:spcBef>
                <a:spcPct val="0"/>
              </a:spcBef>
              <a:buFont typeface="Arial" panose="020B0604020202020204" pitchFamily="34" charset="0"/>
              <a:buChar char="•"/>
            </a:pPr>
            <a:endParaRPr lang="x-none" altLang="en-US" sz="1800" dirty="0">
              <a:solidFill>
                <a:prstClr val="black"/>
              </a:solidFill>
              <a:latin typeface="Arial" panose="020B0604020202020204"/>
            </a:endParaRPr>
          </a:p>
          <a:p>
            <a:pPr algn="just" defTabSz="457112" eaLnBrk="1" hangingPunct="1">
              <a:spcBef>
                <a:spcPct val="0"/>
              </a:spcBef>
            </a:pPr>
            <a:endParaRPr lang="x-none" altLang="en-US" sz="1800" dirty="0">
              <a:solidFill>
                <a:prstClr val="black"/>
              </a:solidFill>
              <a:latin typeface="Arial" panose="020B0604020202020204"/>
            </a:endParaRPr>
          </a:p>
          <a:p>
            <a:pPr algn="just" defTabSz="457112" eaLnBrk="1" hangingPunct="1">
              <a:spcBef>
                <a:spcPct val="0"/>
              </a:spcBef>
            </a:pPr>
            <a:endParaRPr lang="en-US" altLang="en-US" sz="1800" dirty="0">
              <a:solidFill>
                <a:prstClr val="black"/>
              </a:solidFill>
              <a:latin typeface="Arial" panose="020B0604020202020204"/>
            </a:endParaRPr>
          </a:p>
        </p:txBody>
      </p:sp>
    </p:spTree>
    <p:extLst>
      <p:ext uri="{BB962C8B-B14F-4D97-AF65-F5344CB8AC3E}">
        <p14:creationId xmlns:p14="http://schemas.microsoft.com/office/powerpoint/2010/main" val="2510539392"/>
      </p:ext>
    </p:extLst>
  </p:cSld>
  <p:clrMapOvr>
    <a:overrideClrMapping bg1="lt1" tx1="dk1" bg2="lt2" tx2="dk2" accent1="accent1" accent2="accent2" accent3="accent3" accent4="accent4" accent5="accent5" accent6="accent6" hlink="hlink" folHlink="folHlink"/>
  </p:clrMapOvr>
</p:sld>
</file>

<file path=ppt/slides/slide14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0" y="598515"/>
            <a:ext cx="8257235" cy="1325563"/>
          </a:xfrm>
        </p:spPr>
        <p:txBody>
          <a:bodyPr>
            <a:noAutofit/>
          </a:bodyPr>
          <a:lstStyle/>
          <a:p>
            <a:pPr lvl="0" algn="ctr"/>
            <a:r>
              <a:rPr lang="sr-Latn-CS" sz="4800" b="1" dirty="0"/>
              <a:t>Biomasa</a:t>
            </a:r>
            <a:endParaRPr lang="en-US" sz="4400" b="1" u="sng" dirty="0"/>
          </a:p>
        </p:txBody>
      </p:sp>
      <p:sp>
        <p:nvSpPr>
          <p:cNvPr id="7" name="Content Placeholder 2"/>
          <p:cNvSpPr>
            <a:spLocks noGrp="1"/>
          </p:cNvSpPr>
          <p:nvPr>
            <p:ph idx="1"/>
          </p:nvPr>
        </p:nvSpPr>
        <p:spPr>
          <a:xfrm>
            <a:off x="355403" y="2085817"/>
            <a:ext cx="4521706" cy="4925353"/>
          </a:xfrm>
        </p:spPr>
        <p:txBody>
          <a:bodyPr>
            <a:noAutofit/>
          </a:bodyPr>
          <a:lstStyle/>
          <a:p>
            <a:pPr marL="0" indent="0">
              <a:buNone/>
            </a:pPr>
            <a:r>
              <a:rPr lang="sr-Latn-CS" dirty="0">
                <a:cs typeface="Segoe UI Semibold" panose="020B0702040204020203" pitchFamily="34" charset="0"/>
              </a:rPr>
              <a:t>Biomasa predstavlja bio-razgradivi deo proizvoda, otpada i ostataka u poljoprivredi (uključujući biljne i životinjske supstance), u šumarstvu i pripadajućoj industriji, kao i biorazgradivi deo industrijskog i gradskog otpada.</a:t>
            </a:r>
          </a:p>
          <a:p>
            <a:pPr marL="0" indent="0">
              <a:buNone/>
            </a:pPr>
            <a:endParaRPr lang="sr-Latn-CS" dirty="0">
              <a:cs typeface="Segoe UI Semibold" panose="020B0702040204020203" pitchFamily="34" charset="0"/>
            </a:endParaRPr>
          </a:p>
          <a:p>
            <a:pPr marL="0" indent="0">
              <a:buNone/>
            </a:pPr>
            <a:r>
              <a:rPr lang="en-CA" dirty="0" err="1">
                <a:cs typeface="Segoe UI Semibold" panose="020B0702040204020203" pitchFamily="34" charset="0"/>
              </a:rPr>
              <a:t>Biomasa</a:t>
            </a:r>
            <a:r>
              <a:rPr lang="en-CA" dirty="0">
                <a:cs typeface="Segoe UI Semibold" panose="020B0702040204020203" pitchFamily="34" charset="0"/>
              </a:rPr>
              <a:t> </a:t>
            </a:r>
            <a:r>
              <a:rPr lang="en-CA" dirty="0" err="1">
                <a:cs typeface="Segoe UI Semibold" panose="020B0702040204020203" pitchFamily="34" charset="0"/>
              </a:rPr>
              <a:t>je</a:t>
            </a:r>
            <a:r>
              <a:rPr lang="en-CA" dirty="0">
                <a:cs typeface="Segoe UI Semibold" panose="020B0702040204020203" pitchFamily="34" charset="0"/>
              </a:rPr>
              <a:t> CO2 </a:t>
            </a:r>
            <a:r>
              <a:rPr lang="en-CA" dirty="0" err="1">
                <a:cs typeface="Segoe UI Semibold" panose="020B0702040204020203" pitchFamily="34" charset="0"/>
              </a:rPr>
              <a:t>neutralna</a:t>
            </a:r>
            <a:r>
              <a:rPr lang="en-CA" dirty="0">
                <a:cs typeface="Segoe UI Semibold" panose="020B0702040204020203" pitchFamily="34" charset="0"/>
              </a:rPr>
              <a:t> </a:t>
            </a:r>
            <a:r>
              <a:rPr lang="en-CA" dirty="0" err="1">
                <a:cs typeface="Segoe UI Semibold" panose="020B0702040204020203" pitchFamily="34" charset="0"/>
              </a:rPr>
              <a:t>jer</a:t>
            </a:r>
            <a:r>
              <a:rPr lang="en-CA" dirty="0">
                <a:cs typeface="Segoe UI Semibold" panose="020B0702040204020203" pitchFamily="34" charset="0"/>
              </a:rPr>
              <a:t> </a:t>
            </a:r>
            <a:r>
              <a:rPr lang="en-CA" dirty="0" err="1">
                <a:cs typeface="Segoe UI Semibold" panose="020B0702040204020203" pitchFamily="34" charset="0"/>
              </a:rPr>
              <a:t>ona</a:t>
            </a:r>
            <a:r>
              <a:rPr lang="en-CA" dirty="0">
                <a:cs typeface="Segoe UI Semibold" panose="020B0702040204020203" pitchFamily="34" charset="0"/>
              </a:rPr>
              <a:t> </a:t>
            </a:r>
            <a:r>
              <a:rPr lang="en-CA" dirty="0" err="1">
                <a:cs typeface="Segoe UI Semibold" panose="020B0702040204020203" pitchFamily="34" charset="0"/>
              </a:rPr>
              <a:t>prilikom</a:t>
            </a:r>
            <a:r>
              <a:rPr lang="en-CA" dirty="0">
                <a:cs typeface="Segoe UI Semibold" panose="020B0702040204020203" pitchFamily="34" charset="0"/>
              </a:rPr>
              <a:t> </a:t>
            </a:r>
            <a:r>
              <a:rPr lang="en-CA" dirty="0" err="1">
                <a:cs typeface="Segoe UI Semibold" panose="020B0702040204020203" pitchFamily="34" charset="0"/>
              </a:rPr>
              <a:t>sagorevanja</a:t>
            </a:r>
            <a:r>
              <a:rPr lang="en-CA" dirty="0">
                <a:cs typeface="Segoe UI Semibold" panose="020B0702040204020203" pitchFamily="34" charset="0"/>
              </a:rPr>
              <a:t> </a:t>
            </a:r>
            <a:r>
              <a:rPr lang="en-CA" dirty="0" err="1">
                <a:cs typeface="Segoe UI Semibold" panose="020B0702040204020203" pitchFamily="34" charset="0"/>
              </a:rPr>
              <a:t>ili</a:t>
            </a:r>
            <a:r>
              <a:rPr lang="en-CA" dirty="0">
                <a:cs typeface="Segoe UI Semibold" panose="020B0702040204020203" pitchFamily="34" charset="0"/>
              </a:rPr>
              <a:t> </a:t>
            </a:r>
            <a:r>
              <a:rPr lang="en-CA" dirty="0" err="1">
                <a:cs typeface="Segoe UI Semibold" panose="020B0702040204020203" pitchFamily="34" charset="0"/>
              </a:rPr>
              <a:t>truljenja</a:t>
            </a:r>
            <a:r>
              <a:rPr lang="en-CA" dirty="0">
                <a:cs typeface="Segoe UI Semibold" panose="020B0702040204020203" pitchFamily="34" charset="0"/>
              </a:rPr>
              <a:t> </a:t>
            </a:r>
            <a:r>
              <a:rPr lang="en-CA" dirty="0" err="1">
                <a:cs typeface="Segoe UI Semibold" panose="020B0702040204020203" pitchFamily="34" charset="0"/>
              </a:rPr>
              <a:t>ispušta</a:t>
            </a:r>
            <a:r>
              <a:rPr lang="en-CA" dirty="0">
                <a:cs typeface="Segoe UI Semibold" panose="020B0702040204020203" pitchFamily="34" charset="0"/>
              </a:rPr>
              <a:t> </a:t>
            </a:r>
            <a:r>
              <a:rPr lang="en-CA" dirty="0" err="1">
                <a:cs typeface="Segoe UI Semibold" panose="020B0702040204020203" pitchFamily="34" charset="0"/>
              </a:rPr>
              <a:t>onu</a:t>
            </a:r>
            <a:r>
              <a:rPr lang="en-CA" dirty="0">
                <a:cs typeface="Segoe UI Semibold" panose="020B0702040204020203" pitchFamily="34" charset="0"/>
              </a:rPr>
              <a:t> </a:t>
            </a:r>
            <a:r>
              <a:rPr lang="en-CA" dirty="0" err="1">
                <a:cs typeface="Segoe UI Semibold" panose="020B0702040204020203" pitchFamily="34" charset="0"/>
              </a:rPr>
              <a:t>količinu</a:t>
            </a:r>
            <a:r>
              <a:rPr lang="en-CA" dirty="0">
                <a:cs typeface="Segoe UI Semibold" panose="020B0702040204020203" pitchFamily="34" charset="0"/>
              </a:rPr>
              <a:t> CO2 </a:t>
            </a:r>
            <a:r>
              <a:rPr lang="en-CA" dirty="0" err="1">
                <a:cs typeface="Segoe UI Semibold" panose="020B0702040204020203" pitchFamily="34" charset="0"/>
              </a:rPr>
              <a:t>koju</a:t>
            </a:r>
            <a:r>
              <a:rPr lang="en-CA" dirty="0">
                <a:cs typeface="Segoe UI Semibold" panose="020B0702040204020203" pitchFamily="34" charset="0"/>
              </a:rPr>
              <a:t> </a:t>
            </a:r>
            <a:r>
              <a:rPr lang="en-CA" dirty="0" err="1">
                <a:cs typeface="Segoe UI Semibold" panose="020B0702040204020203" pitchFamily="34" charset="0"/>
              </a:rPr>
              <a:t>je</a:t>
            </a:r>
            <a:r>
              <a:rPr lang="en-CA" dirty="0">
                <a:cs typeface="Segoe UI Semibold" panose="020B0702040204020203" pitchFamily="34" charset="0"/>
              </a:rPr>
              <a:t> </a:t>
            </a:r>
            <a:r>
              <a:rPr lang="en-CA" dirty="0" err="1">
                <a:cs typeface="Segoe UI Semibold" panose="020B0702040204020203" pitchFamily="34" charset="0"/>
              </a:rPr>
              <a:t>tokom</a:t>
            </a:r>
            <a:r>
              <a:rPr lang="en-CA" dirty="0">
                <a:cs typeface="Segoe UI Semibold" panose="020B0702040204020203" pitchFamily="34" charset="0"/>
              </a:rPr>
              <a:t> </a:t>
            </a:r>
            <a:r>
              <a:rPr lang="en-CA" dirty="0" err="1">
                <a:cs typeface="Segoe UI Semibold" panose="020B0702040204020203" pitchFamily="34" charset="0"/>
              </a:rPr>
              <a:t>svog</a:t>
            </a:r>
            <a:r>
              <a:rPr lang="en-CA" dirty="0">
                <a:cs typeface="Segoe UI Semibold" panose="020B0702040204020203" pitchFamily="34" charset="0"/>
              </a:rPr>
              <a:t> </a:t>
            </a:r>
            <a:r>
              <a:rPr lang="en-CA" dirty="0" err="1">
                <a:cs typeface="Segoe UI Semibold" panose="020B0702040204020203" pitchFamily="34" charset="0"/>
              </a:rPr>
              <a:t>životnog</a:t>
            </a:r>
            <a:r>
              <a:rPr lang="en-CA" dirty="0">
                <a:cs typeface="Segoe UI Semibold" panose="020B0702040204020203" pitchFamily="34" charset="0"/>
              </a:rPr>
              <a:t> </a:t>
            </a:r>
            <a:r>
              <a:rPr lang="en-CA" dirty="0" err="1">
                <a:cs typeface="Segoe UI Semibold" panose="020B0702040204020203" pitchFamily="34" charset="0"/>
              </a:rPr>
              <a:t>veka</a:t>
            </a:r>
            <a:r>
              <a:rPr lang="en-CA" dirty="0">
                <a:cs typeface="Segoe UI Semibold" panose="020B0702040204020203" pitchFamily="34" charset="0"/>
              </a:rPr>
              <a:t> </a:t>
            </a:r>
            <a:r>
              <a:rPr lang="en-CA" dirty="0" err="1">
                <a:cs typeface="Segoe UI Semibold" panose="020B0702040204020203" pitchFamily="34" charset="0"/>
              </a:rPr>
              <a:t>apsorbovala</a:t>
            </a:r>
            <a:r>
              <a:rPr lang="en-CA" dirty="0">
                <a:cs typeface="Segoe UI Semibold" panose="020B0702040204020203" pitchFamily="34" charset="0"/>
              </a:rPr>
              <a:t>. </a:t>
            </a:r>
            <a:r>
              <a:rPr lang="en-CA" dirty="0" err="1">
                <a:cs typeface="Segoe UI Semibold" panose="020B0702040204020203" pitchFamily="34" charset="0"/>
              </a:rPr>
              <a:t>Znači</a:t>
            </a:r>
            <a:r>
              <a:rPr lang="en-CA" dirty="0">
                <a:cs typeface="Segoe UI Semibold" panose="020B0702040204020203" pitchFamily="34" charset="0"/>
              </a:rPr>
              <a:t> </a:t>
            </a:r>
            <a:r>
              <a:rPr lang="en-CA" dirty="0" err="1">
                <a:cs typeface="Segoe UI Semibold" panose="020B0702040204020203" pitchFamily="34" charset="0"/>
              </a:rPr>
              <a:t>bilans</a:t>
            </a:r>
            <a:r>
              <a:rPr lang="en-CA" dirty="0">
                <a:cs typeface="Segoe UI Semibold" panose="020B0702040204020203" pitchFamily="34" charset="0"/>
              </a:rPr>
              <a:t> </a:t>
            </a:r>
            <a:r>
              <a:rPr lang="en-CA" dirty="0" err="1">
                <a:cs typeface="Segoe UI Semibold" panose="020B0702040204020203" pitchFamily="34" charset="0"/>
              </a:rPr>
              <a:t>je</a:t>
            </a:r>
            <a:r>
              <a:rPr lang="en-CA" dirty="0">
                <a:cs typeface="Segoe UI Semibold" panose="020B0702040204020203" pitchFamily="34" charset="0"/>
              </a:rPr>
              <a:t> </a:t>
            </a:r>
            <a:r>
              <a:rPr lang="en-CA" dirty="0" err="1">
                <a:cs typeface="Segoe UI Semibold" panose="020B0702040204020203" pitchFamily="34" charset="0"/>
              </a:rPr>
              <a:t>nula</a:t>
            </a:r>
            <a:r>
              <a:rPr lang="en-CA" dirty="0">
                <a:cs typeface="Segoe UI Semibold" panose="020B0702040204020203" pitchFamily="34" charset="0"/>
              </a:rPr>
              <a:t>. </a:t>
            </a:r>
            <a:endParaRPr lang="sr-Latn-RS" dirty="0">
              <a:cs typeface="Segoe UI Semibold" panose="020B0702040204020203" pitchFamily="34" charset="0"/>
            </a:endParaRPr>
          </a:p>
          <a:p>
            <a:pPr marL="0" indent="0">
              <a:buNone/>
            </a:pPr>
            <a:endParaRPr lang="sr-Latn-RS" dirty="0">
              <a:cs typeface="Segoe UI Semibold" panose="020B0702040204020203" pitchFamily="34" charset="0"/>
            </a:endParaRPr>
          </a:p>
          <a:p>
            <a:pPr marL="0" indent="0">
              <a:buNone/>
            </a:pPr>
            <a:r>
              <a:rPr lang="sr-Latn-CS" dirty="0">
                <a:cs typeface="Segoe UI Semibold" panose="020B0702040204020203" pitchFamily="34" charset="0"/>
              </a:rPr>
              <a:t>Biomasa proizvedena na održiv način je neutralna po pitanju ugljenika.</a:t>
            </a:r>
          </a:p>
          <a:p>
            <a:pPr marL="114278" indent="0">
              <a:buNone/>
            </a:pPr>
            <a:endParaRPr lang="sr-Latn-CS" sz="1600" dirty="0">
              <a:cs typeface="Segoe UI Semibold" panose="020B0702040204020203" pitchFamily="34" charset="0"/>
            </a:endParaRPr>
          </a:p>
          <a:p>
            <a:pPr marL="0" indent="0">
              <a:buNone/>
            </a:pPr>
            <a:endParaRPr lang="sr-Latn-CS" sz="1600" dirty="0">
              <a:cs typeface="Segoe UI Semibold" panose="020B0702040204020203" pitchFamily="34" charset="0"/>
            </a:endParaRPr>
          </a:p>
        </p:txBody>
      </p:sp>
      <p:pic>
        <p:nvPicPr>
          <p:cNvPr id="8" name="Picture 2" descr="https://upload.wikimedia.org/wikipedia/commons/d/db/Photosynthesis.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00472" y="1901207"/>
            <a:ext cx="931660" cy="17236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174201" y="3786599"/>
            <a:ext cx="1135662" cy="1107975"/>
          </a:xfrm>
          <a:prstGeom prst="rect">
            <a:avLst/>
          </a:prstGeom>
          <a:noFill/>
        </p:spPr>
        <p:txBody>
          <a:bodyPr wrap="square" lIns="91422" tIns="45710" rIns="91422" bIns="45710" rtlCol="0">
            <a:spAutoFit/>
          </a:bodyPr>
          <a:lstStyle/>
          <a:p>
            <a:pPr algn="ctr" defTabSz="457112"/>
            <a:r>
              <a:rPr lang="x-none" sz="1100" dirty="0">
                <a:solidFill>
                  <a:prstClr val="black"/>
                </a:solidFill>
                <a:cs typeface="Segoe UI Semibold" panose="020B0702040204020203" pitchFamily="34" charset="0"/>
              </a:rPr>
              <a:t>Biomasa je produkt fotosinteze/ili ishrane produktima fotosinteze</a:t>
            </a:r>
          </a:p>
        </p:txBody>
      </p:sp>
      <p:sp>
        <p:nvSpPr>
          <p:cNvPr id="10" name="Right Arrow 9"/>
          <p:cNvSpPr/>
          <p:nvPr/>
        </p:nvSpPr>
        <p:spPr>
          <a:xfrm>
            <a:off x="6418140" y="2613657"/>
            <a:ext cx="331283" cy="3782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22" tIns="45710" rIns="91422" bIns="45710" rtlCol="0" anchor="ctr"/>
          <a:lstStyle/>
          <a:p>
            <a:pPr algn="ctr" defTabSz="457112"/>
            <a:endParaRPr lang="x-none">
              <a:solidFill>
                <a:prstClr val="white"/>
              </a:solidFill>
            </a:endParaRPr>
          </a:p>
        </p:txBody>
      </p:sp>
      <p:pic>
        <p:nvPicPr>
          <p:cNvPr id="11" name="Picture 10" descr="http://cdn.pcwallart.com/images/single-sunflower-photography-wallpaper-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61061" y="1741168"/>
            <a:ext cx="1963113" cy="1744989"/>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7098448" y="3624858"/>
            <a:ext cx="1825733" cy="938698"/>
          </a:xfrm>
          <a:prstGeom prst="rect">
            <a:avLst/>
          </a:prstGeom>
        </p:spPr>
        <p:txBody>
          <a:bodyPr wrap="square" lIns="91422" tIns="45710" rIns="91422" bIns="45710">
            <a:spAutoFit/>
          </a:bodyPr>
          <a:lstStyle/>
          <a:p>
            <a:pPr algn="ctr" defTabSz="457112"/>
            <a:r>
              <a:rPr lang="x-none" sz="1100" dirty="0">
                <a:solidFill>
                  <a:prstClr val="black"/>
                </a:solidFill>
                <a:cs typeface="Segoe UI Semibold" panose="020B0702040204020203" pitchFamily="34" charset="0"/>
              </a:rPr>
              <a:t>Biomasa sadrži uskladištenu energiju </a:t>
            </a:r>
            <a:r>
              <a:rPr lang="hr-HR" sz="1100" dirty="0">
                <a:solidFill>
                  <a:prstClr val="black"/>
                </a:solidFill>
                <a:cs typeface="Segoe UI Semibold" panose="020B0702040204020203" pitchFamily="34" charset="0"/>
              </a:rPr>
              <a:t>sunca </a:t>
            </a:r>
            <a:r>
              <a:rPr lang="x-none" sz="1100" dirty="0">
                <a:solidFill>
                  <a:prstClr val="black"/>
                </a:solidFill>
                <a:cs typeface="Segoe UI Semibold" panose="020B0702040204020203" pitchFamily="34" charset="0"/>
              </a:rPr>
              <a:t>– jer u fotosintezi biljke absorbuju energiju sunca. </a:t>
            </a:r>
            <a:endParaRPr lang="x-none" sz="1100" dirty="0">
              <a:solidFill>
                <a:prstClr val="black"/>
              </a:solidFill>
            </a:endParaRP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11723" y="4548500"/>
            <a:ext cx="1350902" cy="1200801"/>
          </a:xfrm>
          <a:prstGeom prst="rect">
            <a:avLst/>
          </a:prstGeom>
        </p:spPr>
      </p:pic>
      <p:sp>
        <p:nvSpPr>
          <p:cNvPr id="14" name="Rectangle 13"/>
          <p:cNvSpPr/>
          <p:nvPr/>
        </p:nvSpPr>
        <p:spPr>
          <a:xfrm rot="10800000" flipV="1">
            <a:off x="4780799" y="5837364"/>
            <a:ext cx="2127738" cy="600144"/>
          </a:xfrm>
          <a:prstGeom prst="rect">
            <a:avLst/>
          </a:prstGeom>
        </p:spPr>
        <p:txBody>
          <a:bodyPr wrap="square" lIns="91422" tIns="45710" rIns="91422" bIns="45710">
            <a:spAutoFit/>
          </a:bodyPr>
          <a:lstStyle/>
          <a:p>
            <a:pPr algn="ctr" defTabSz="457112"/>
            <a:r>
              <a:rPr lang="x-none" sz="1100" dirty="0">
                <a:solidFill>
                  <a:prstClr val="black"/>
                </a:solidFill>
                <a:cs typeface="Segoe UI Semibold" panose="020B0702040204020203" pitchFamily="34" charset="0"/>
              </a:rPr>
              <a:t>Kada se sagoreva biomasa ta energiija se </a:t>
            </a:r>
            <a:r>
              <a:rPr lang="hr-HR" sz="1100" dirty="0">
                <a:solidFill>
                  <a:prstClr val="black"/>
                </a:solidFill>
                <a:cs typeface="Segoe UI Semibold" panose="020B0702040204020203" pitchFamily="34" charset="0"/>
              </a:rPr>
              <a:t>oslobađa</a:t>
            </a:r>
            <a:r>
              <a:rPr lang="x-none" sz="1100" dirty="0">
                <a:solidFill>
                  <a:prstClr val="black"/>
                </a:solidFill>
                <a:cs typeface="Segoe UI Semibold" panose="020B0702040204020203" pitchFamily="34" charset="0"/>
              </a:rPr>
              <a:t> u vidu toplotne energije</a:t>
            </a:r>
            <a:endParaRPr lang="x-none" sz="1100" dirty="0">
              <a:solidFill>
                <a:prstClr val="black"/>
              </a:solidFill>
            </a:endParaRPr>
          </a:p>
        </p:txBody>
      </p:sp>
      <p:sp>
        <p:nvSpPr>
          <p:cNvPr id="15" name="Right Arrow 14"/>
          <p:cNvSpPr/>
          <p:nvPr/>
        </p:nvSpPr>
        <p:spPr>
          <a:xfrm>
            <a:off x="6591192" y="4789172"/>
            <a:ext cx="319852" cy="342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22" tIns="45710" rIns="91422" bIns="45710" rtlCol="0" anchor="ctr"/>
          <a:lstStyle/>
          <a:p>
            <a:pPr algn="ctr" defTabSz="457112"/>
            <a:endParaRPr lang="x-none">
              <a:solidFill>
                <a:prstClr val="white"/>
              </a:solidFill>
            </a:endParaRPr>
          </a:p>
        </p:txBody>
      </p:sp>
      <p:pic>
        <p:nvPicPr>
          <p:cNvPr id="16" name="Picture 2" descr="https://encrypted-tbn2.gstatic.com/images?q=tbn:ANd9GcSByBDqStpBpPPlIV-2tk7qkaot62syU0LzG4Ut9iKlEqhi6t7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43148" y="4386764"/>
            <a:ext cx="1781028" cy="1554663"/>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7098447" y="6060422"/>
            <a:ext cx="3368173" cy="261590"/>
          </a:xfrm>
          <a:prstGeom prst="rect">
            <a:avLst/>
          </a:prstGeom>
        </p:spPr>
        <p:txBody>
          <a:bodyPr wrap="square" lIns="91422" tIns="45710" rIns="91422" bIns="45710">
            <a:spAutoFit/>
          </a:bodyPr>
          <a:lstStyle/>
          <a:p>
            <a:pPr defTabSz="457112"/>
            <a:r>
              <a:rPr lang="x-none" sz="1100" dirty="0">
                <a:solidFill>
                  <a:prstClr val="black"/>
                </a:solidFill>
                <a:cs typeface="Segoe UI Semibold" panose="020B0702040204020203" pitchFamily="34" charset="0"/>
              </a:rPr>
              <a:t>Sagorevanjem biomase se ispušta CO2</a:t>
            </a:r>
            <a:endParaRPr lang="en-GB" sz="1100" dirty="0">
              <a:solidFill>
                <a:prstClr val="black"/>
              </a:solidFill>
              <a:cs typeface="Segoe UI Semibold" panose="020B0702040204020203" pitchFamily="34" charset="0"/>
            </a:endParaRPr>
          </a:p>
        </p:txBody>
      </p:sp>
    </p:spTree>
    <p:extLst>
      <p:ext uri="{BB962C8B-B14F-4D97-AF65-F5344CB8AC3E}">
        <p14:creationId xmlns:p14="http://schemas.microsoft.com/office/powerpoint/2010/main" val="539723614"/>
      </p:ext>
    </p:extLst>
  </p:cSld>
  <p:clrMapOvr>
    <a:overrideClrMapping bg1="lt1" tx1="dk1" bg2="lt2" tx2="dk2" accent1="accent1" accent2="accent2" accent3="accent3" accent4="accent4" accent5="accent5" accent6="accent6" hlink="hlink" folHlink="folHlink"/>
  </p:clrMapOvr>
</p:sld>
</file>

<file path=ppt/slides/slide14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3D70945-85B4-49CF-BC7A-855BA18D724F}"/>
              </a:ext>
            </a:extLst>
          </p:cNvPr>
          <p:cNvSpPr>
            <a:spLocks noGrp="1"/>
          </p:cNvSpPr>
          <p:nvPr>
            <p:ph type="title"/>
          </p:nvPr>
        </p:nvSpPr>
        <p:spPr/>
        <p:txBody>
          <a:bodyPr>
            <a:normAutofit fontScale="90000"/>
          </a:bodyPr>
          <a:lstStyle/>
          <a:p>
            <a:pPr algn="ctr"/>
            <a:r>
              <a:rPr lang="sr-Latn-RS" b="1" dirty="0"/>
              <a:t>Osnovni pokretači javne politike u korist obnovljivih izvora energije su sledeći:</a:t>
            </a:r>
            <a:endParaRPr lang="sr-Latn-RS" dirty="0"/>
          </a:p>
        </p:txBody>
      </p:sp>
      <p:sp>
        <p:nvSpPr>
          <p:cNvPr id="3" name="Content Placeholder 2">
            <a:extLst>
              <a:ext uri="{FF2B5EF4-FFF2-40B4-BE49-F238E27FC236}">
                <a16:creationId xmlns="" xmlns:a16="http://schemas.microsoft.com/office/drawing/2014/main" id="{CC4F1D32-830E-4434-9E4A-B9ACCD37B195}"/>
              </a:ext>
            </a:extLst>
          </p:cNvPr>
          <p:cNvSpPr>
            <a:spLocks noGrp="1"/>
          </p:cNvSpPr>
          <p:nvPr>
            <p:ph idx="1"/>
          </p:nvPr>
        </p:nvSpPr>
        <p:spPr/>
        <p:txBody>
          <a:bodyPr/>
          <a:lstStyle/>
          <a:p>
            <a:pPr lvl="0">
              <a:buFont typeface="Wingdings" panose="05000000000000000000" pitchFamily="2" charset="2"/>
              <a:buChar char="Ø"/>
            </a:pPr>
            <a:r>
              <a:rPr lang="sr-Latn-RS" sz="2400" b="1" dirty="0"/>
              <a:t>ublažavanje klimatskih promena</a:t>
            </a:r>
            <a:endParaRPr lang="sr-Latn-RS" sz="2400" dirty="0"/>
          </a:p>
          <a:p>
            <a:pPr lvl="0">
              <a:buFont typeface="Wingdings" panose="05000000000000000000" pitchFamily="2" charset="2"/>
              <a:buChar char="Ø"/>
            </a:pPr>
            <a:r>
              <a:rPr lang="sr-Latn-RS" sz="2400" b="1" dirty="0"/>
              <a:t>energetska sigurnost</a:t>
            </a:r>
            <a:endParaRPr lang="sr-Latn-RS" sz="2400" dirty="0"/>
          </a:p>
          <a:p>
            <a:pPr lvl="0">
              <a:buFont typeface="Wingdings" panose="05000000000000000000" pitchFamily="2" charset="2"/>
              <a:buChar char="Ø"/>
            </a:pPr>
            <a:r>
              <a:rPr lang="sr-Latn-RS" sz="2400" b="1" dirty="0"/>
              <a:t>regionalni razvoj i stvaranje novi radnih mesta</a:t>
            </a:r>
          </a:p>
          <a:p>
            <a:pPr lvl="0"/>
            <a:endParaRPr lang="sr-Latn-RS" b="1" dirty="0"/>
          </a:p>
          <a:p>
            <a:pPr marL="0" indent="0">
              <a:buNone/>
            </a:pPr>
            <a:r>
              <a:rPr lang="sr-Latn-RS" dirty="0"/>
              <a:t>Uspešna klimatska politika, pre svega, podrazumeva smanjenje emisije CO2. </a:t>
            </a:r>
          </a:p>
          <a:p>
            <a:pPr marL="0" indent="0">
              <a:buNone/>
            </a:pPr>
            <a:r>
              <a:rPr lang="sr-Latn-RS" dirty="0"/>
              <a:t>To podrazumeva smanjenje korišćenja fosilinih goriva na osnovu što veće upotrebe obnovljivih izvora energije, bolje efikasnosti i manje energetske potrošnje. </a:t>
            </a:r>
          </a:p>
          <a:p>
            <a:endParaRPr lang="sr-Latn-RS" dirty="0"/>
          </a:p>
        </p:txBody>
      </p:sp>
    </p:spTree>
    <p:extLst>
      <p:ext uri="{BB962C8B-B14F-4D97-AF65-F5344CB8AC3E}">
        <p14:creationId xmlns:p14="http://schemas.microsoft.com/office/powerpoint/2010/main" val="226447860"/>
      </p:ext>
    </p:extLst>
  </p:cSld>
  <p:clrMapOvr>
    <a:overrideClrMapping bg1="lt1" tx1="dk1" bg2="lt2" tx2="dk2" accent1="accent1" accent2="accent2" accent3="accent3" accent4="accent4" accent5="accent5" accent6="accent6" hlink="hlink" folHlink="folHlink"/>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CEC3179-F4FE-45BB-94B6-01F5E277B86A}"/>
              </a:ext>
            </a:extLst>
          </p:cNvPr>
          <p:cNvSpPr>
            <a:spLocks noGrp="1"/>
          </p:cNvSpPr>
          <p:nvPr>
            <p:ph type="title"/>
          </p:nvPr>
        </p:nvSpPr>
        <p:spPr/>
        <p:txBody>
          <a:bodyPr>
            <a:normAutofit/>
          </a:bodyPr>
          <a:lstStyle/>
          <a:p>
            <a:pPr algn="ctr"/>
            <a:r>
              <a:rPr lang="sr-Latn-RS" sz="4000" b="1" dirty="0"/>
              <a:t>Prednosti korišćenja biomase</a:t>
            </a:r>
            <a:endParaRPr lang="sr-Latn-RS" sz="4000" dirty="0"/>
          </a:p>
        </p:txBody>
      </p:sp>
      <p:sp>
        <p:nvSpPr>
          <p:cNvPr id="3" name="Content Placeholder 2">
            <a:extLst>
              <a:ext uri="{FF2B5EF4-FFF2-40B4-BE49-F238E27FC236}">
                <a16:creationId xmlns="" xmlns:a16="http://schemas.microsoft.com/office/drawing/2014/main" id="{946EAE00-D482-471D-8DF5-6EF7706AC093}"/>
              </a:ext>
            </a:extLst>
          </p:cNvPr>
          <p:cNvSpPr>
            <a:spLocks noGrp="1"/>
          </p:cNvSpPr>
          <p:nvPr>
            <p:ph idx="1"/>
          </p:nvPr>
        </p:nvSpPr>
        <p:spPr/>
        <p:txBody>
          <a:bodyPr>
            <a:normAutofit/>
          </a:bodyPr>
          <a:lstStyle/>
          <a:p>
            <a:pPr marL="514250" indent="-514250">
              <a:buFont typeface="+mj-lt"/>
              <a:buAutoNum type="arabicPeriod"/>
            </a:pPr>
            <a:r>
              <a:rPr lang="sr-Latn-RS" sz="2800" b="1" dirty="0"/>
              <a:t>Stvaranje novih radnih mesta</a:t>
            </a:r>
            <a:endParaRPr lang="sr-Latn-RS" sz="2800" dirty="0"/>
          </a:p>
          <a:p>
            <a:pPr marL="514250" indent="-514250">
              <a:buFont typeface="+mj-lt"/>
              <a:buAutoNum type="arabicPeriod"/>
            </a:pPr>
            <a:r>
              <a:rPr lang="sr-Latn-RS" sz="2800" b="1" dirty="0"/>
              <a:t>Pokretanje privrede na lokalnom i regionalnom nivou</a:t>
            </a:r>
          </a:p>
          <a:p>
            <a:pPr marL="514250" indent="-514250">
              <a:buFont typeface="+mj-lt"/>
              <a:buAutoNum type="arabicPeriod"/>
            </a:pPr>
            <a:r>
              <a:rPr lang="sr-Latn-RS" sz="2800" b="1" dirty="0"/>
              <a:t>Smanjenje emisija CO2</a:t>
            </a:r>
          </a:p>
          <a:p>
            <a:pPr marL="514250" indent="-514250">
              <a:buFont typeface="+mj-lt"/>
              <a:buAutoNum type="arabicPeriod"/>
            </a:pPr>
            <a:r>
              <a:rPr lang="sr-Latn-RS" sz="2800" b="1" dirty="0"/>
              <a:t>Finansijski dostupna energija</a:t>
            </a:r>
            <a:endParaRPr lang="sr-Latn-RS" sz="2800" dirty="0"/>
          </a:p>
          <a:p>
            <a:pPr marL="514250" indent="-514250">
              <a:buFont typeface="+mj-lt"/>
              <a:buAutoNum type="arabicPeriod"/>
            </a:pPr>
            <a:r>
              <a:rPr lang="sr-Latn-RS" sz="2800" b="1" dirty="0"/>
              <a:t>Sigurnost snabdevanja</a:t>
            </a:r>
            <a:endParaRPr lang="sr-Latn-RS" sz="2800" dirty="0"/>
          </a:p>
          <a:p>
            <a:pPr marL="514250" indent="-514250">
              <a:buFont typeface="+mj-lt"/>
              <a:buAutoNum type="arabicPeriod"/>
            </a:pPr>
            <a:r>
              <a:rPr lang="sr-Latn-RS" sz="2800" b="1" dirty="0"/>
              <a:t>Biomasa je obnovljiva</a:t>
            </a:r>
            <a:endParaRPr lang="sr-Latn-RS" sz="2800" dirty="0"/>
          </a:p>
        </p:txBody>
      </p:sp>
    </p:spTree>
    <p:extLst>
      <p:ext uri="{BB962C8B-B14F-4D97-AF65-F5344CB8AC3E}">
        <p14:creationId xmlns:p14="http://schemas.microsoft.com/office/powerpoint/2010/main" val="33623524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A1F93AC-82BE-4086-AEE8-50D3965D6B9D}"/>
              </a:ext>
            </a:extLst>
          </p:cNvPr>
          <p:cNvSpPr>
            <a:spLocks noGrp="1"/>
          </p:cNvSpPr>
          <p:nvPr>
            <p:ph type="title"/>
          </p:nvPr>
        </p:nvSpPr>
        <p:spPr/>
        <p:txBody>
          <a:bodyPr/>
          <a:lstStyle/>
          <a:p>
            <a:pPr algn="ctr"/>
            <a:r>
              <a:rPr lang="sr-Latn-RS" b="1" dirty="0"/>
              <a:t>1. Stvaranje novih radnih mesta</a:t>
            </a:r>
            <a:endParaRPr lang="sr-Latn-RS" dirty="0"/>
          </a:p>
        </p:txBody>
      </p:sp>
      <p:sp>
        <p:nvSpPr>
          <p:cNvPr id="3" name="Content Placeholder 2">
            <a:extLst>
              <a:ext uri="{FF2B5EF4-FFF2-40B4-BE49-F238E27FC236}">
                <a16:creationId xmlns="" xmlns:a16="http://schemas.microsoft.com/office/drawing/2014/main" id="{C76C02E3-1F6B-42BE-99E4-0236697CB4BC}"/>
              </a:ext>
            </a:extLst>
          </p:cNvPr>
          <p:cNvSpPr>
            <a:spLocks noGrp="1"/>
          </p:cNvSpPr>
          <p:nvPr>
            <p:ph idx="1"/>
          </p:nvPr>
        </p:nvSpPr>
        <p:spPr/>
        <p:txBody>
          <a:bodyPr/>
          <a:lstStyle/>
          <a:p>
            <a:pPr marL="0" indent="0">
              <a:buNone/>
            </a:pPr>
            <a:r>
              <a:rPr lang="sr-Latn-RS" dirty="0"/>
              <a:t>Upotreba biomase za proizvodnju energije daje veliki doprinos razvoju regionalne ekonomije u oblasti bioenergije i nastanku novih kompanija koje proizvode opremu potrebnu za implementaciju bioenergetskog lanca. U tom smislu, bioenenergija može da dovede do razvoja novog uspešnog sektora u okviru regionalne ekonomije.</a:t>
            </a:r>
          </a:p>
          <a:p>
            <a:pPr marL="0" indent="0">
              <a:buNone/>
            </a:pPr>
            <a:r>
              <a:rPr lang="sr-Latn-RS" dirty="0"/>
              <a:t>Realizacija i funkcionisanje bioenergetskih lanaca stvara više radnih mesta po svakom proizvedenom petadžulu nego bilo koji drugi oblik obnovljive energije.  </a:t>
            </a:r>
          </a:p>
          <a:p>
            <a:pPr marL="0" indent="0">
              <a:buNone/>
            </a:pPr>
            <a:endParaRPr lang="sr-Latn-RS" dirty="0"/>
          </a:p>
          <a:p>
            <a:endParaRPr lang="sr-Latn-RS" dirty="0"/>
          </a:p>
        </p:txBody>
      </p:sp>
      <p:pic>
        <p:nvPicPr>
          <p:cNvPr id="4" name="Picture 2" descr="C:\Users\Milijic\Desktop\biomass district heating .jpg">
            <a:extLst>
              <a:ext uri="{FF2B5EF4-FFF2-40B4-BE49-F238E27FC236}">
                <a16:creationId xmlns="" xmlns:a16="http://schemas.microsoft.com/office/drawing/2014/main" id="{5ACFFFD8-1982-4618-8F86-BE5F9632E0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6488" y="4278486"/>
            <a:ext cx="3953846" cy="223492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327255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927EAB7-9988-47D2-ACB6-7D7281836286}"/>
              </a:ext>
            </a:extLst>
          </p:cNvPr>
          <p:cNvSpPr>
            <a:spLocks noGrp="1"/>
          </p:cNvSpPr>
          <p:nvPr>
            <p:ph type="title"/>
          </p:nvPr>
        </p:nvSpPr>
        <p:spPr/>
        <p:txBody>
          <a:bodyPr>
            <a:normAutofit fontScale="90000"/>
          </a:bodyPr>
          <a:lstStyle/>
          <a:p>
            <a:pPr algn="ctr"/>
            <a:r>
              <a:rPr lang="sr-Latn-RS" b="1" dirty="0"/>
              <a:t>2. Pokretanje privrede na lokalnom i regionalnom nivou</a:t>
            </a:r>
            <a:endParaRPr lang="sr-Latn-RS" dirty="0"/>
          </a:p>
        </p:txBody>
      </p:sp>
      <p:sp>
        <p:nvSpPr>
          <p:cNvPr id="3" name="Content Placeholder 2">
            <a:extLst>
              <a:ext uri="{FF2B5EF4-FFF2-40B4-BE49-F238E27FC236}">
                <a16:creationId xmlns="" xmlns:a16="http://schemas.microsoft.com/office/drawing/2014/main" id="{E0A23053-4813-423C-AAF0-A49E035C0F36}"/>
              </a:ext>
            </a:extLst>
          </p:cNvPr>
          <p:cNvSpPr>
            <a:spLocks noGrp="1"/>
          </p:cNvSpPr>
          <p:nvPr>
            <p:ph idx="1"/>
          </p:nvPr>
        </p:nvSpPr>
        <p:spPr/>
        <p:txBody>
          <a:bodyPr/>
          <a:lstStyle/>
          <a:p>
            <a:pPr marL="0" indent="0">
              <a:buNone/>
            </a:pPr>
            <a:r>
              <a:rPr lang="sr-Latn-RS" dirty="0"/>
              <a:t>Proizvodnja topltone energije proizvedene iz biomase podrazumeva zamenu za uvežena fosilna goriva.</a:t>
            </a:r>
          </a:p>
          <a:p>
            <a:pPr marL="0" indent="0">
              <a:buNone/>
            </a:pPr>
            <a:r>
              <a:rPr lang="sr-Latn-RS" dirty="0"/>
              <a:t>Biomasa omogućuje da se izdaci potrošača za energiju zadržavaju u regionu umesto da se ova sredstva plaćaju nekoj stranoj zemlji. </a:t>
            </a:r>
          </a:p>
          <a:p>
            <a:pPr marL="0" indent="0">
              <a:buNone/>
            </a:pPr>
            <a:r>
              <a:rPr lang="sr-Latn-RS" dirty="0"/>
              <a:t>Stoga, biomasa jača kružnu privredu na regionalnom nivou. </a:t>
            </a:r>
          </a:p>
        </p:txBody>
      </p:sp>
      <p:pic>
        <p:nvPicPr>
          <p:cNvPr id="4" name="Grafik 66">
            <a:extLst>
              <a:ext uri="{FF2B5EF4-FFF2-40B4-BE49-F238E27FC236}">
                <a16:creationId xmlns="" xmlns:a16="http://schemas.microsoft.com/office/drawing/2014/main" id="{9AD7A1EB-5C69-44B5-8ADD-6995E4EEED8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000" y="4292952"/>
            <a:ext cx="2152263" cy="1955448"/>
          </a:xfrm>
          <a:prstGeom prst="rect">
            <a:avLst/>
          </a:prstGeom>
          <a:noFill/>
          <a:ln>
            <a:noFill/>
          </a:ln>
        </p:spPr>
      </p:pic>
      <p:pic>
        <p:nvPicPr>
          <p:cNvPr id="5" name="Grafik 65">
            <a:extLst>
              <a:ext uri="{FF2B5EF4-FFF2-40B4-BE49-F238E27FC236}">
                <a16:creationId xmlns="" xmlns:a16="http://schemas.microsoft.com/office/drawing/2014/main" id="{F7694341-3DA9-4161-ACE5-FDD53C51802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4924" y="4059612"/>
            <a:ext cx="2360911" cy="2188788"/>
          </a:xfrm>
          <a:prstGeom prst="rect">
            <a:avLst/>
          </a:prstGeom>
          <a:noFill/>
          <a:ln>
            <a:noFill/>
          </a:ln>
        </p:spPr>
      </p:pic>
      <p:pic>
        <p:nvPicPr>
          <p:cNvPr id="6" name="Grafik 64">
            <a:extLst>
              <a:ext uri="{FF2B5EF4-FFF2-40B4-BE49-F238E27FC236}">
                <a16:creationId xmlns="" xmlns:a16="http://schemas.microsoft.com/office/drawing/2014/main" id="{BAA91B78-7124-41F7-85ED-C57F42EC4F9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26479" y="4430090"/>
            <a:ext cx="2036270" cy="1818321"/>
          </a:xfrm>
          <a:prstGeom prst="rect">
            <a:avLst/>
          </a:prstGeom>
          <a:ln>
            <a:noFill/>
          </a:ln>
          <a:effectLst>
            <a:softEdge rad="112500"/>
          </a:effectLst>
        </p:spPr>
      </p:pic>
    </p:spTree>
    <p:extLst>
      <p:ext uri="{BB962C8B-B14F-4D97-AF65-F5344CB8AC3E}">
        <p14:creationId xmlns:p14="http://schemas.microsoft.com/office/powerpoint/2010/main" val="193784913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4ACFC41-BBBF-4D4C-BFC7-4FCA9012A585}"/>
              </a:ext>
            </a:extLst>
          </p:cNvPr>
          <p:cNvSpPr>
            <a:spLocks noGrp="1"/>
          </p:cNvSpPr>
          <p:nvPr>
            <p:ph type="title"/>
          </p:nvPr>
        </p:nvSpPr>
        <p:spPr/>
        <p:txBody>
          <a:bodyPr/>
          <a:lstStyle/>
          <a:p>
            <a:pPr algn="ctr"/>
            <a:r>
              <a:rPr lang="sr-Latn-RS" b="1" dirty="0"/>
              <a:t>3. Smanjenje emisija CO2</a:t>
            </a:r>
            <a:br>
              <a:rPr lang="sr-Latn-RS" b="1" dirty="0"/>
            </a:br>
            <a:endParaRPr lang="sr-Latn-RS" dirty="0"/>
          </a:p>
        </p:txBody>
      </p:sp>
      <p:sp>
        <p:nvSpPr>
          <p:cNvPr id="3" name="Content Placeholder 2">
            <a:extLst>
              <a:ext uri="{FF2B5EF4-FFF2-40B4-BE49-F238E27FC236}">
                <a16:creationId xmlns="" xmlns:a16="http://schemas.microsoft.com/office/drawing/2014/main" id="{6CE43AE6-E3C6-4758-BBDD-3A1291DC638B}"/>
              </a:ext>
            </a:extLst>
          </p:cNvPr>
          <p:cNvSpPr>
            <a:spLocks noGrp="1"/>
          </p:cNvSpPr>
          <p:nvPr>
            <p:ph sz="half" idx="1"/>
          </p:nvPr>
        </p:nvSpPr>
        <p:spPr/>
        <p:txBody>
          <a:bodyPr>
            <a:normAutofit lnSpcReduction="10000"/>
          </a:bodyPr>
          <a:lstStyle/>
          <a:p>
            <a:pPr marL="0" indent="0">
              <a:buNone/>
            </a:pPr>
            <a:r>
              <a:rPr lang="sr-Latn-RS" dirty="0"/>
              <a:t>Održiva proizvodnja biomase održava ugljenik na neutralnom nivou prilikom sagorevanja. </a:t>
            </a:r>
          </a:p>
          <a:p>
            <a:pPr marL="0" indent="0">
              <a:buNone/>
            </a:pPr>
            <a:r>
              <a:rPr lang="sr-Latn-RS" dirty="0"/>
              <a:t>Uprkos tome, ne sme se koristiti više biomase nego što je moguće proizvesti. </a:t>
            </a:r>
          </a:p>
          <a:p>
            <a:pPr marL="0" indent="0">
              <a:buNone/>
            </a:pPr>
            <a:r>
              <a:rPr lang="sr-Latn-RS" dirty="0"/>
              <a:t>Ovo je jedno od osnovnih pravila u održivoj proizvodnji biomase. </a:t>
            </a:r>
          </a:p>
          <a:p>
            <a:pPr marL="0" indent="0">
              <a:buNone/>
            </a:pPr>
            <a:endParaRPr lang="sr-Latn-RS" dirty="0"/>
          </a:p>
        </p:txBody>
      </p:sp>
      <p:sp>
        <p:nvSpPr>
          <p:cNvPr id="7" name="Content Placeholder 6">
            <a:extLst>
              <a:ext uri="{FF2B5EF4-FFF2-40B4-BE49-F238E27FC236}">
                <a16:creationId xmlns="" xmlns:a16="http://schemas.microsoft.com/office/drawing/2014/main" id="{FBF1F2DD-D995-4B11-8A0E-5EBD9175FAC3}"/>
              </a:ext>
            </a:extLst>
          </p:cNvPr>
          <p:cNvSpPr>
            <a:spLocks noGrp="1"/>
          </p:cNvSpPr>
          <p:nvPr>
            <p:ph sz="half" idx="2"/>
          </p:nvPr>
        </p:nvSpPr>
        <p:spPr>
          <a:xfrm>
            <a:off x="3731751" y="1925306"/>
            <a:ext cx="3886200" cy="4351338"/>
          </a:xfrm>
        </p:spPr>
        <p:txBody>
          <a:bodyPr>
            <a:normAutofit lnSpcReduction="10000"/>
          </a:bodyPr>
          <a:lstStyle/>
          <a:p>
            <a:endParaRPr lang="sr-Latn-RS" dirty="0">
              <a:latin typeface="Segoe UI Semibold" panose="020B0702040204020203" pitchFamily="34" charset="0"/>
              <a:cs typeface="Segoe UI Semibold" panose="020B0702040204020203" pitchFamily="34" charset="0"/>
            </a:endParaRPr>
          </a:p>
          <a:p>
            <a:endParaRPr lang="sr-Latn-RS" dirty="0">
              <a:latin typeface="Segoe UI Semibold" panose="020B0702040204020203" pitchFamily="34" charset="0"/>
              <a:cs typeface="Segoe UI Semibold" panose="020B0702040204020203" pitchFamily="34" charset="0"/>
            </a:endParaRPr>
          </a:p>
          <a:p>
            <a:endParaRPr lang="sr-Latn-RS" dirty="0">
              <a:latin typeface="Segoe UI Semibold" panose="020B0702040204020203" pitchFamily="34" charset="0"/>
              <a:cs typeface="Segoe UI Semibold" panose="020B0702040204020203" pitchFamily="34" charset="0"/>
            </a:endParaRPr>
          </a:p>
          <a:p>
            <a:endParaRPr lang="sr-Latn-RS" dirty="0">
              <a:latin typeface="Segoe UI Semibold" panose="020B0702040204020203" pitchFamily="34" charset="0"/>
              <a:cs typeface="Segoe UI Semibold" panose="020B0702040204020203" pitchFamily="34" charset="0"/>
            </a:endParaRPr>
          </a:p>
          <a:p>
            <a:endParaRPr lang="sr-Latn-RS" dirty="0">
              <a:latin typeface="Segoe UI Semibold" panose="020B0702040204020203" pitchFamily="34" charset="0"/>
              <a:cs typeface="Segoe UI Semibold" panose="020B0702040204020203" pitchFamily="34" charset="0"/>
            </a:endParaRPr>
          </a:p>
          <a:p>
            <a:pPr marL="0" indent="0">
              <a:buNone/>
            </a:pPr>
            <a:endParaRPr lang="sr-Latn-RS" sz="2000" dirty="0">
              <a:latin typeface="Segoe UI Semibold" panose="020B0702040204020203" pitchFamily="34" charset="0"/>
              <a:cs typeface="Segoe UI Semibold" panose="020B0702040204020203" pitchFamily="34" charset="0"/>
            </a:endParaRPr>
          </a:p>
          <a:p>
            <a:pPr marL="0" indent="0">
              <a:buNone/>
            </a:pPr>
            <a:endParaRPr lang="sr-Latn-RS" sz="2000" dirty="0">
              <a:latin typeface="Segoe UI Semibold" panose="020B0702040204020203" pitchFamily="34" charset="0"/>
              <a:cs typeface="Segoe UI Semibold" panose="020B0702040204020203" pitchFamily="34" charset="0"/>
            </a:endParaRPr>
          </a:p>
          <a:p>
            <a:pPr marL="0" indent="0">
              <a:buNone/>
            </a:pPr>
            <a:endParaRPr lang="sr-Latn-RS" sz="2000" dirty="0">
              <a:latin typeface="Segoe UI Semibold" panose="020B0702040204020203" pitchFamily="34" charset="0"/>
              <a:cs typeface="Segoe UI Semibold" panose="020B0702040204020203" pitchFamily="34" charset="0"/>
            </a:endParaRPr>
          </a:p>
          <a:p>
            <a:pPr marL="0" indent="0">
              <a:buNone/>
            </a:pPr>
            <a:endParaRPr lang="sr-Latn-RS" sz="2000" dirty="0">
              <a:latin typeface="Segoe UI Semibold" panose="020B0702040204020203" pitchFamily="34" charset="0"/>
              <a:cs typeface="Segoe UI Semibold" panose="020B0702040204020203" pitchFamily="34" charset="0"/>
            </a:endParaRPr>
          </a:p>
          <a:p>
            <a:pPr marL="0" indent="0">
              <a:buNone/>
            </a:pPr>
            <a:r>
              <a:rPr lang="sr-Latn-RS" dirty="0">
                <a:cs typeface="Segoe UI Semibold" panose="020B0702040204020203" pitchFamily="34" charset="0"/>
              </a:rPr>
              <a:t>Biomasa sadrži uskladištenu energiju – jer u fotosintezi biljke absorbuju energiju sunca. </a:t>
            </a:r>
            <a:endParaRPr lang="sr-Latn-RS" dirty="0"/>
          </a:p>
          <a:p>
            <a:endParaRPr lang="sr-Latn-RS" dirty="0"/>
          </a:p>
        </p:txBody>
      </p:sp>
      <p:pic>
        <p:nvPicPr>
          <p:cNvPr id="4" name="Picture 2" descr="https://upload.wikimedia.org/wikipedia/commons/d/db/Photosynthesis.gif">
            <a:extLst>
              <a:ext uri="{FF2B5EF4-FFF2-40B4-BE49-F238E27FC236}">
                <a16:creationId xmlns="" xmlns:a16="http://schemas.microsoft.com/office/drawing/2014/main" id="{016AF02A-6FBC-47A8-A1EE-0E0D8319A5A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03088" y="1935018"/>
            <a:ext cx="2268623" cy="326531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279820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256CB842-E42C-4829-B134-6E3A4D086F9A}"/>
              </a:ext>
            </a:extLst>
          </p:cNvPr>
          <p:cNvSpPr>
            <a:spLocks noGrp="1"/>
          </p:cNvSpPr>
          <p:nvPr>
            <p:ph type="title"/>
          </p:nvPr>
        </p:nvSpPr>
        <p:spPr/>
        <p:txBody>
          <a:bodyPr/>
          <a:lstStyle/>
          <a:p>
            <a:pPr algn="ctr"/>
            <a:r>
              <a:rPr lang="sr-Latn-RS" b="1" dirty="0"/>
              <a:t>4. Finansijski dostupna energija</a:t>
            </a:r>
            <a:endParaRPr lang="sr-Latn-RS" dirty="0"/>
          </a:p>
        </p:txBody>
      </p:sp>
      <p:sp>
        <p:nvSpPr>
          <p:cNvPr id="6" name="Content Placeholder 5">
            <a:extLst>
              <a:ext uri="{FF2B5EF4-FFF2-40B4-BE49-F238E27FC236}">
                <a16:creationId xmlns="" xmlns:a16="http://schemas.microsoft.com/office/drawing/2014/main" id="{D4082108-375B-462E-98BB-F1C1B55A9CC8}"/>
              </a:ext>
            </a:extLst>
          </p:cNvPr>
          <p:cNvSpPr>
            <a:spLocks noGrp="1"/>
          </p:cNvSpPr>
          <p:nvPr>
            <p:ph idx="1"/>
          </p:nvPr>
        </p:nvSpPr>
        <p:spPr/>
        <p:txBody>
          <a:bodyPr/>
          <a:lstStyle/>
          <a:p>
            <a:pPr marL="0" indent="0">
              <a:buNone/>
            </a:pPr>
            <a:r>
              <a:rPr lang="sr-Latn-RS" dirty="0"/>
              <a:t>Ukoliko se biomasa koristi u sektoru grejanja u većini regiona ona je dostupna po povoljnijim cenama nego alternativni izvori grejanja, ukoliko država ne subvencioniše cenu gasa.</a:t>
            </a:r>
          </a:p>
          <a:p>
            <a:pPr marL="0" indent="0">
              <a:buNone/>
            </a:pPr>
            <a:r>
              <a:rPr lang="sr-Latn-RS" dirty="0"/>
              <a:t>Zbog toga prelazak na bio-toplotnu energiju može da doprinese smanjenju računa za grejanje i na taj način poboljša ukupan standard svakog pojedinca.</a:t>
            </a:r>
          </a:p>
          <a:p>
            <a:pPr marL="0" indent="0">
              <a:buNone/>
            </a:pPr>
            <a:r>
              <a:rPr lang="sr-Latn-RS" dirty="0"/>
              <a:t>Kompanije koje se bave industrijskom proizvodnjom i koriste toplotnu energiju tokom cele godine, a kao energent koriste gas, kroz instaliranje efikasnih rešenja kombinovane električne energije mogu da ostvare značajne uštede kroz smanjenje operativnih troškova.</a:t>
            </a:r>
          </a:p>
        </p:txBody>
      </p:sp>
    </p:spTree>
    <p:extLst>
      <p:ext uri="{BB962C8B-B14F-4D97-AF65-F5344CB8AC3E}">
        <p14:creationId xmlns:p14="http://schemas.microsoft.com/office/powerpoint/2010/main" val="10464023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ép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26411"/>
            <a:ext cx="3569654" cy="2239958"/>
          </a:xfrm>
          <a:prstGeom prst="rect">
            <a:avLst/>
          </a:prstGeom>
        </p:spPr>
      </p:pic>
      <p:sp>
        <p:nvSpPr>
          <p:cNvPr id="2" name="Cím 1"/>
          <p:cNvSpPr>
            <a:spLocks noGrp="1"/>
          </p:cNvSpPr>
          <p:nvPr>
            <p:ph type="ctrTitle"/>
          </p:nvPr>
        </p:nvSpPr>
        <p:spPr>
          <a:xfrm>
            <a:off x="685800" y="2082498"/>
            <a:ext cx="7772400" cy="889233"/>
          </a:xfrm>
        </p:spPr>
        <p:txBody>
          <a:bodyPr anchor="t" anchorCtr="0">
            <a:noAutofit/>
          </a:bodyPr>
          <a:lstStyle/>
          <a:p>
            <a:pPr algn="l"/>
            <a:r>
              <a:rPr lang="hu-HU" sz="4000" b="1" dirty="0" err="1">
                <a:solidFill>
                  <a:schemeClr val="accent5">
                    <a:lumMod val="75000"/>
                  </a:schemeClr>
                </a:solidFill>
              </a:rPr>
              <a:t>Commitment</a:t>
            </a:r>
            <a:r>
              <a:rPr lang="hu-HU" sz="4000" b="1" dirty="0">
                <a:solidFill>
                  <a:schemeClr val="accent5">
                    <a:lumMod val="75000"/>
                  </a:schemeClr>
                </a:solidFill>
              </a:rPr>
              <a:t> of Hungary</a:t>
            </a:r>
          </a:p>
        </p:txBody>
      </p:sp>
      <p:pic>
        <p:nvPicPr>
          <p:cNvPr id="4" name="Kép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2" y="347723"/>
            <a:ext cx="2038525" cy="774640"/>
          </a:xfrm>
          <a:prstGeom prst="rect">
            <a:avLst/>
          </a:prstGeom>
          <a:ln>
            <a:noFill/>
          </a:ln>
          <a:effectLst>
            <a:outerShdw blurRad="292100" dist="139700" dir="2700000" algn="tl" rotWithShape="0">
              <a:srgbClr val="333333">
                <a:alpha val="65000"/>
              </a:srgbClr>
            </a:outerShdw>
          </a:effectLst>
        </p:spPr>
      </p:pic>
      <p:pic>
        <p:nvPicPr>
          <p:cNvPr id="5" name="Kép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9657" y="347729"/>
            <a:ext cx="2210361" cy="867943"/>
          </a:xfrm>
          <a:prstGeom prst="rect">
            <a:avLst/>
          </a:prstGeom>
          <a:ln>
            <a:noFill/>
          </a:ln>
          <a:effectLst>
            <a:outerShdw blurRad="292100" dist="139700" dir="2700000" algn="tl" rotWithShape="0">
              <a:srgbClr val="333333">
                <a:alpha val="65000"/>
              </a:srgbClr>
            </a:outerShdw>
          </a:effectLst>
        </p:spPr>
      </p:pic>
      <p:sp>
        <p:nvSpPr>
          <p:cNvPr id="6" name="Szövegdoboz 5"/>
          <p:cNvSpPr txBox="1"/>
          <p:nvPr/>
        </p:nvSpPr>
        <p:spPr>
          <a:xfrm>
            <a:off x="75501" y="6526635"/>
            <a:ext cx="5637402" cy="261590"/>
          </a:xfrm>
          <a:prstGeom prst="rect">
            <a:avLst/>
          </a:prstGeom>
          <a:noFill/>
        </p:spPr>
        <p:txBody>
          <a:bodyPr wrap="square" lIns="91422" tIns="45710" rIns="91422" bIns="45710" rtlCol="0">
            <a:spAutoFit/>
          </a:bodyPr>
          <a:lstStyle/>
          <a:p>
            <a:r>
              <a:rPr lang="hu-HU" sz="1100" i="1" dirty="0">
                <a:solidFill>
                  <a:schemeClr val="accent5">
                    <a:lumMod val="75000"/>
                  </a:schemeClr>
                </a:solidFill>
              </a:rPr>
              <a:t>BIOMASS – POTENTIAL FOR GROWTH, </a:t>
            </a:r>
            <a:r>
              <a:rPr lang="hu-HU" sz="1100" i="1" dirty="0" err="1">
                <a:solidFill>
                  <a:schemeClr val="accent5">
                    <a:lumMod val="75000"/>
                  </a:schemeClr>
                </a:solidFill>
              </a:rPr>
              <a:t>Novi</a:t>
            </a:r>
            <a:r>
              <a:rPr lang="hu-HU" sz="1100" i="1" dirty="0">
                <a:solidFill>
                  <a:schemeClr val="accent5">
                    <a:lumMod val="75000"/>
                  </a:schemeClr>
                </a:solidFill>
              </a:rPr>
              <a:t> </a:t>
            </a:r>
            <a:r>
              <a:rPr lang="hu-HU" sz="1100" i="1" dirty="0" err="1">
                <a:solidFill>
                  <a:schemeClr val="accent5">
                    <a:lumMod val="75000"/>
                  </a:schemeClr>
                </a:solidFill>
              </a:rPr>
              <a:t>Sad</a:t>
            </a:r>
            <a:r>
              <a:rPr lang="hu-HU" sz="1100" i="1" dirty="0">
                <a:solidFill>
                  <a:schemeClr val="accent5">
                    <a:lumMod val="75000"/>
                  </a:schemeClr>
                </a:solidFill>
              </a:rPr>
              <a:t> (</a:t>
            </a:r>
            <a:r>
              <a:rPr lang="hu-HU" sz="1100" i="1" dirty="0" err="1">
                <a:solidFill>
                  <a:schemeClr val="accent5">
                    <a:lumMod val="75000"/>
                  </a:schemeClr>
                </a:solidFill>
              </a:rPr>
              <a:t>Serbia</a:t>
            </a:r>
            <a:r>
              <a:rPr lang="hu-HU" sz="1100" i="1" dirty="0">
                <a:solidFill>
                  <a:schemeClr val="accent5">
                    <a:lumMod val="75000"/>
                  </a:schemeClr>
                </a:solidFill>
              </a:rPr>
              <a:t>), Assembly of AP </a:t>
            </a:r>
            <a:r>
              <a:rPr lang="hu-HU" sz="1100" i="1" dirty="0" err="1">
                <a:solidFill>
                  <a:schemeClr val="accent5">
                    <a:lumMod val="75000"/>
                  </a:schemeClr>
                </a:solidFill>
              </a:rPr>
              <a:t>Vojvodina</a:t>
            </a:r>
            <a:r>
              <a:rPr lang="hu-HU" sz="1100" i="1" dirty="0">
                <a:solidFill>
                  <a:schemeClr val="accent5">
                    <a:lumMod val="75000"/>
                  </a:schemeClr>
                </a:solidFill>
              </a:rPr>
              <a:t>, 16.11.2017.</a:t>
            </a:r>
          </a:p>
        </p:txBody>
      </p:sp>
      <p:pic>
        <p:nvPicPr>
          <p:cNvPr id="8" name="Kép 7"/>
          <p:cNvPicPr>
            <a:picLocks noChangeAspect="1"/>
          </p:cNvPicPr>
          <p:nvPr/>
        </p:nvPicPr>
        <p:blipFill rotWithShape="1">
          <a:blip r:embed="rId5" cstate="print">
            <a:extLst>
              <a:ext uri="{28A0092B-C50C-407E-A947-70E740481C1C}">
                <a14:useLocalDpi xmlns:a14="http://schemas.microsoft.com/office/drawing/2010/main" val="0"/>
              </a:ext>
            </a:extLst>
          </a:blip>
          <a:srcRect l="27993"/>
          <a:stretch/>
        </p:blipFill>
        <p:spPr>
          <a:xfrm>
            <a:off x="6354751" y="360239"/>
            <a:ext cx="2789252" cy="762124"/>
          </a:xfrm>
          <a:prstGeom prst="rect">
            <a:avLst/>
          </a:prstGeom>
        </p:spPr>
      </p:pic>
      <p:sp>
        <p:nvSpPr>
          <p:cNvPr id="3" name="Szövegdoboz 2"/>
          <p:cNvSpPr txBox="1"/>
          <p:nvPr/>
        </p:nvSpPr>
        <p:spPr>
          <a:xfrm>
            <a:off x="793911" y="3321138"/>
            <a:ext cx="7761846" cy="1659792"/>
          </a:xfrm>
          <a:prstGeom prst="rect">
            <a:avLst/>
          </a:prstGeom>
          <a:noFill/>
        </p:spPr>
        <p:txBody>
          <a:bodyPr wrap="square" lIns="91422" tIns="45710" rIns="91422" bIns="45710" rtlCol="0">
            <a:spAutoFit/>
          </a:bodyPr>
          <a:lstStyle/>
          <a:p>
            <a:r>
              <a:rPr lang="hu-HU" sz="2800" dirty="0">
                <a:solidFill>
                  <a:schemeClr val="accent5">
                    <a:lumMod val="75000"/>
                  </a:schemeClr>
                </a:solidFill>
              </a:rPr>
              <a:t>14, 65 % of </a:t>
            </a:r>
            <a:r>
              <a:rPr lang="hu-HU" sz="2800" dirty="0" err="1">
                <a:solidFill>
                  <a:schemeClr val="accent5">
                    <a:lumMod val="75000"/>
                  </a:schemeClr>
                </a:solidFill>
              </a:rPr>
              <a:t>the</a:t>
            </a:r>
            <a:r>
              <a:rPr lang="hu-HU" sz="2800" dirty="0">
                <a:solidFill>
                  <a:schemeClr val="accent5">
                    <a:lumMod val="75000"/>
                  </a:schemeClr>
                </a:solidFill>
              </a:rPr>
              <a:t> </a:t>
            </a:r>
            <a:r>
              <a:rPr lang="hu-HU" sz="2800" dirty="0" err="1">
                <a:solidFill>
                  <a:schemeClr val="accent5">
                    <a:lumMod val="75000"/>
                  </a:schemeClr>
                </a:solidFill>
              </a:rPr>
              <a:t>gross</a:t>
            </a:r>
            <a:r>
              <a:rPr lang="hu-HU" sz="2800" dirty="0">
                <a:solidFill>
                  <a:schemeClr val="accent5">
                    <a:lumMod val="75000"/>
                  </a:schemeClr>
                </a:solidFill>
              </a:rPr>
              <a:t> </a:t>
            </a:r>
            <a:r>
              <a:rPr lang="hu-HU" sz="2800" dirty="0" err="1">
                <a:solidFill>
                  <a:schemeClr val="accent5">
                    <a:lumMod val="75000"/>
                  </a:schemeClr>
                </a:solidFill>
              </a:rPr>
              <a:t>energy</a:t>
            </a:r>
            <a:r>
              <a:rPr lang="hu-HU" sz="2800" dirty="0">
                <a:solidFill>
                  <a:schemeClr val="accent5">
                    <a:lumMod val="75000"/>
                  </a:schemeClr>
                </a:solidFill>
              </a:rPr>
              <a:t> </a:t>
            </a:r>
            <a:r>
              <a:rPr lang="hu-HU" sz="2800" dirty="0" err="1">
                <a:solidFill>
                  <a:schemeClr val="accent5">
                    <a:lumMod val="75000"/>
                  </a:schemeClr>
                </a:solidFill>
              </a:rPr>
              <a:t>consumption</a:t>
            </a:r>
            <a:r>
              <a:rPr lang="hu-HU" sz="2800" dirty="0">
                <a:solidFill>
                  <a:schemeClr val="accent5">
                    <a:lumMod val="75000"/>
                  </a:schemeClr>
                </a:solidFill>
              </a:rPr>
              <a:t> </a:t>
            </a:r>
            <a:r>
              <a:rPr lang="hu-HU" sz="2800" dirty="0" err="1">
                <a:solidFill>
                  <a:schemeClr val="accent5">
                    <a:lumMod val="75000"/>
                  </a:schemeClr>
                </a:solidFill>
              </a:rPr>
              <a:t>covered</a:t>
            </a:r>
            <a:r>
              <a:rPr lang="hu-HU" sz="2800" dirty="0">
                <a:solidFill>
                  <a:schemeClr val="accent5">
                    <a:lumMod val="75000"/>
                  </a:schemeClr>
                </a:solidFill>
              </a:rPr>
              <a:t> </a:t>
            </a:r>
            <a:r>
              <a:rPr lang="hu-HU" sz="2800" dirty="0" err="1">
                <a:solidFill>
                  <a:schemeClr val="accent5">
                    <a:lumMod val="75000"/>
                  </a:schemeClr>
                </a:solidFill>
              </a:rPr>
              <a:t>by</a:t>
            </a:r>
            <a:r>
              <a:rPr lang="hu-HU" sz="2800" dirty="0">
                <a:solidFill>
                  <a:schemeClr val="accent5">
                    <a:lumMod val="75000"/>
                  </a:schemeClr>
                </a:solidFill>
              </a:rPr>
              <a:t> </a:t>
            </a:r>
            <a:r>
              <a:rPr lang="hu-HU" sz="2800" dirty="0" err="1">
                <a:solidFill>
                  <a:schemeClr val="accent5">
                    <a:lumMod val="75000"/>
                  </a:schemeClr>
                </a:solidFill>
              </a:rPr>
              <a:t>renewable</a:t>
            </a:r>
            <a:r>
              <a:rPr lang="hu-HU" sz="2800" dirty="0">
                <a:solidFill>
                  <a:schemeClr val="accent5">
                    <a:lumMod val="75000"/>
                  </a:schemeClr>
                </a:solidFill>
              </a:rPr>
              <a:t> </a:t>
            </a:r>
            <a:r>
              <a:rPr lang="hu-HU" sz="2800" dirty="0" err="1">
                <a:solidFill>
                  <a:schemeClr val="accent5">
                    <a:lumMod val="75000"/>
                  </a:schemeClr>
                </a:solidFill>
              </a:rPr>
              <a:t>energy</a:t>
            </a:r>
            <a:r>
              <a:rPr lang="hu-HU" sz="2800" dirty="0">
                <a:solidFill>
                  <a:schemeClr val="accent5">
                    <a:lumMod val="75000"/>
                  </a:schemeClr>
                </a:solidFill>
              </a:rPr>
              <a:t> </a:t>
            </a:r>
            <a:r>
              <a:rPr lang="hu-HU" sz="2800" dirty="0" err="1">
                <a:solidFill>
                  <a:schemeClr val="accent5">
                    <a:lumMod val="75000"/>
                  </a:schemeClr>
                </a:solidFill>
              </a:rPr>
              <a:t>till</a:t>
            </a:r>
            <a:r>
              <a:rPr lang="hu-HU" sz="2800" dirty="0">
                <a:solidFill>
                  <a:schemeClr val="accent5">
                    <a:lumMod val="75000"/>
                  </a:schemeClr>
                </a:solidFill>
              </a:rPr>
              <a:t> 2020.</a:t>
            </a:r>
          </a:p>
          <a:p>
            <a:endParaRPr lang="hu-HU" sz="2800" dirty="0">
              <a:solidFill>
                <a:schemeClr val="accent5">
                  <a:lumMod val="75000"/>
                </a:schemeClr>
              </a:solidFill>
            </a:endParaRPr>
          </a:p>
          <a:p>
            <a:pPr algn="r"/>
            <a:r>
              <a:rPr lang="hu-HU" sz="1400" dirty="0" err="1">
                <a:solidFill>
                  <a:schemeClr val="accent5">
                    <a:lumMod val="75000"/>
                  </a:schemeClr>
                </a:solidFill>
              </a:rPr>
              <a:t>source</a:t>
            </a:r>
            <a:r>
              <a:rPr lang="hu-HU" sz="1400" dirty="0">
                <a:solidFill>
                  <a:schemeClr val="accent5">
                    <a:lumMod val="75000"/>
                  </a:schemeClr>
                </a:solidFill>
              </a:rPr>
              <a:t>: Magyarország Megújuló Energia Hasznosítási Cselekvési terve 2010-2020</a:t>
            </a:r>
          </a:p>
        </p:txBody>
      </p:sp>
    </p:spTree>
    <p:extLst>
      <p:ext uri="{BB962C8B-B14F-4D97-AF65-F5344CB8AC3E}">
        <p14:creationId xmlns:p14="http://schemas.microsoft.com/office/powerpoint/2010/main" val="4008302194"/>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B14B991-0323-4F88-B136-3A124C11E119}"/>
              </a:ext>
            </a:extLst>
          </p:cNvPr>
          <p:cNvSpPr>
            <a:spLocks noGrp="1"/>
          </p:cNvSpPr>
          <p:nvPr>
            <p:ph type="title"/>
          </p:nvPr>
        </p:nvSpPr>
        <p:spPr/>
        <p:txBody>
          <a:bodyPr/>
          <a:lstStyle/>
          <a:p>
            <a:pPr algn="ctr"/>
            <a:r>
              <a:rPr lang="sr-Latn-RS" b="1" dirty="0"/>
              <a:t>5. Sigurnost snabdevanja</a:t>
            </a:r>
            <a:endParaRPr lang="sr-Latn-RS" dirty="0"/>
          </a:p>
        </p:txBody>
      </p:sp>
      <p:sp>
        <p:nvSpPr>
          <p:cNvPr id="3" name="Content Placeholder 2">
            <a:extLst>
              <a:ext uri="{FF2B5EF4-FFF2-40B4-BE49-F238E27FC236}">
                <a16:creationId xmlns="" xmlns:a16="http://schemas.microsoft.com/office/drawing/2014/main" id="{732B74C1-4B31-469F-B3D3-93B0D53E76CA}"/>
              </a:ext>
            </a:extLst>
          </p:cNvPr>
          <p:cNvSpPr>
            <a:spLocks noGrp="1"/>
          </p:cNvSpPr>
          <p:nvPr>
            <p:ph idx="1"/>
          </p:nvPr>
        </p:nvSpPr>
        <p:spPr/>
        <p:txBody>
          <a:bodyPr>
            <a:normAutofit fontScale="85000" lnSpcReduction="10000"/>
          </a:bodyPr>
          <a:lstStyle/>
          <a:p>
            <a:pPr marL="0" indent="0">
              <a:buNone/>
            </a:pPr>
            <a:r>
              <a:rPr lang="sr-Latn-RS" dirty="0"/>
              <a:t>U mnogim slučajevima biomasa se može snabdevati iz nekog regiona za taj isti region. </a:t>
            </a:r>
          </a:p>
          <a:p>
            <a:pPr marL="0" indent="0">
              <a:buNone/>
            </a:pPr>
            <a:r>
              <a:rPr lang="sr-Latn-RS" dirty="0"/>
              <a:t>Rizik od prekida snabdevanja je manji nego u slučaju korišćenja goriva uvezenih iz drugih kontinenata ili zemalja. </a:t>
            </a:r>
            <a:endParaRPr lang="sr-Latn-RS" dirty="0">
              <a:effectLst/>
            </a:endParaRPr>
          </a:p>
          <a:p>
            <a:pPr marL="0" indent="0">
              <a:buNone/>
            </a:pPr>
            <a:r>
              <a:rPr lang="sr-Latn-RS" dirty="0"/>
              <a:t>Veliki pogoni na biomasu poput postrojenja za daljinsko grejanje koja prelaze na biomasu moraju da obrate posebnu pažnju na pouzdano i cenovno konkurentno snabdevanje biomasom. </a:t>
            </a:r>
          </a:p>
          <a:p>
            <a:pPr marL="0" indent="0">
              <a:buNone/>
            </a:pPr>
            <a:r>
              <a:rPr lang="sr-Latn-RS" dirty="0"/>
              <a:t>Žetva useva, bez obzira da li su to žitarice, kukuruz ili suncokret, ili brzorastuće drveće, žetva biomase za proizvodnju energije – bale slame žitarica, kukuruza, oklasak kukuruza, ljuske suncokreta ili drveće – prevoz, skladištenje i oprema za ubacivanje biomase u kotlove, moraju da budu dobro isplanirani i realizovani u sklopu jednog lanca snabdevanja kako bi se troškovi sveli na minimum. </a:t>
            </a:r>
          </a:p>
          <a:p>
            <a:pPr marL="0" indent="0">
              <a:buNone/>
            </a:pPr>
            <a:r>
              <a:rPr lang="sr-Latn-RS" dirty="0"/>
              <a:t>Efikasna i isplativa logistika dopremanja biomase sa polja do kotla predstavlja veći izazov nego samo puštanje gasa u kotao.</a:t>
            </a:r>
          </a:p>
        </p:txBody>
      </p:sp>
    </p:spTree>
    <p:extLst>
      <p:ext uri="{BB962C8B-B14F-4D97-AF65-F5344CB8AC3E}">
        <p14:creationId xmlns:p14="http://schemas.microsoft.com/office/powerpoint/2010/main" val="27363018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52D2293-ECA4-4864-865B-0B29FA3509B1}"/>
              </a:ext>
            </a:extLst>
          </p:cNvPr>
          <p:cNvSpPr>
            <a:spLocks noGrp="1"/>
          </p:cNvSpPr>
          <p:nvPr>
            <p:ph type="title"/>
          </p:nvPr>
        </p:nvSpPr>
        <p:spPr/>
        <p:txBody>
          <a:bodyPr/>
          <a:lstStyle/>
          <a:p>
            <a:pPr algn="ctr"/>
            <a:r>
              <a:rPr lang="sr-Latn-RS" b="1" dirty="0"/>
              <a:t>6. Biomasa je obnovljiva</a:t>
            </a:r>
            <a:endParaRPr lang="sr-Latn-RS" dirty="0"/>
          </a:p>
        </p:txBody>
      </p:sp>
      <p:sp>
        <p:nvSpPr>
          <p:cNvPr id="3" name="Content Placeholder 2">
            <a:extLst>
              <a:ext uri="{FF2B5EF4-FFF2-40B4-BE49-F238E27FC236}">
                <a16:creationId xmlns="" xmlns:a16="http://schemas.microsoft.com/office/drawing/2014/main" id="{2AF3231A-19D2-4BD6-951E-19FC213F2BD3}"/>
              </a:ext>
            </a:extLst>
          </p:cNvPr>
          <p:cNvSpPr>
            <a:spLocks noGrp="1"/>
          </p:cNvSpPr>
          <p:nvPr>
            <p:ph idx="1"/>
          </p:nvPr>
        </p:nvSpPr>
        <p:spPr/>
        <p:txBody>
          <a:bodyPr>
            <a:normAutofit/>
          </a:bodyPr>
          <a:lstStyle/>
          <a:p>
            <a:pPr marL="0" indent="0">
              <a:buNone/>
            </a:pPr>
            <a:r>
              <a:rPr lang="sr-Latn-RS" dirty="0"/>
              <a:t>Biomasa se uzgaja svake godine i stoga je obnovljiva. </a:t>
            </a:r>
          </a:p>
          <a:p>
            <a:pPr marL="0" indent="0">
              <a:buNone/>
            </a:pPr>
            <a:r>
              <a:rPr lang="sr-Latn-RS" dirty="0"/>
              <a:t>Energetski sistem zasnovan na obnovljivim izvorima energije kao što je biomasa može da traje zauvek. </a:t>
            </a:r>
          </a:p>
          <a:p>
            <a:pPr marL="0" indent="0">
              <a:buNone/>
            </a:pPr>
            <a:r>
              <a:rPr lang="sr-Latn-RS" dirty="0"/>
              <a:t>Proizvodnja biomase mora da bude održiva. </a:t>
            </a:r>
          </a:p>
          <a:p>
            <a:pPr marL="0" indent="0">
              <a:buNone/>
            </a:pPr>
            <a:r>
              <a:rPr lang="sr-Latn-RS" dirty="0"/>
              <a:t>Neophodna je bliska saradnja sa istraživačkom zajednicom kao i različitim nadležnim državnim organima i institucijama u cilju izrade efikasnih i usklađenih zakona i propisa kako bi se izbegli negativni uticaji na plodnost zemlje, šume i celokupnu životnu sredinu usled većeg korišćenja biomase. </a:t>
            </a:r>
            <a:endParaRPr lang="sr-Latn-RS" dirty="0">
              <a:effectLst/>
            </a:endParaRPr>
          </a:p>
          <a:p>
            <a:endParaRPr lang="sr-Latn-RS" dirty="0"/>
          </a:p>
        </p:txBody>
      </p:sp>
      <p:pic>
        <p:nvPicPr>
          <p:cNvPr id="5" name="Picture 4">
            <a:extLst>
              <a:ext uri="{FF2B5EF4-FFF2-40B4-BE49-F238E27FC236}">
                <a16:creationId xmlns="" xmlns:a16="http://schemas.microsoft.com/office/drawing/2014/main" id="{0CDC7D0E-22EF-462F-A891-36069B25041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22700" y="4612295"/>
            <a:ext cx="1201422" cy="1601896"/>
          </a:xfrm>
          <a:prstGeom prst="rect">
            <a:avLst/>
          </a:prstGeom>
        </p:spPr>
      </p:pic>
    </p:spTree>
    <p:extLst>
      <p:ext uri="{BB962C8B-B14F-4D97-AF65-F5344CB8AC3E}">
        <p14:creationId xmlns:p14="http://schemas.microsoft.com/office/powerpoint/2010/main" val="300484575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0C00485-D56E-4A98-9483-59CA9C605F14}"/>
              </a:ext>
            </a:extLst>
          </p:cNvPr>
          <p:cNvSpPr>
            <a:spLocks noGrp="1"/>
          </p:cNvSpPr>
          <p:nvPr>
            <p:ph type="title"/>
          </p:nvPr>
        </p:nvSpPr>
        <p:spPr/>
        <p:txBody>
          <a:bodyPr/>
          <a:lstStyle/>
          <a:p>
            <a:pPr algn="ctr"/>
            <a:r>
              <a:rPr lang="sr-Latn-RS" b="1" dirty="0"/>
              <a:t>Osnovni ekonomski podaci Republike Srbije</a:t>
            </a:r>
            <a:endParaRPr lang="sr-Latn-RS" dirty="0"/>
          </a:p>
        </p:txBody>
      </p:sp>
      <p:sp>
        <p:nvSpPr>
          <p:cNvPr id="3" name="Content Placeholder 2">
            <a:extLst>
              <a:ext uri="{FF2B5EF4-FFF2-40B4-BE49-F238E27FC236}">
                <a16:creationId xmlns="" xmlns:a16="http://schemas.microsoft.com/office/drawing/2014/main" id="{F551FE64-068D-4943-8147-D2346E40DD7D}"/>
              </a:ext>
            </a:extLst>
          </p:cNvPr>
          <p:cNvSpPr>
            <a:spLocks noGrp="1"/>
          </p:cNvSpPr>
          <p:nvPr>
            <p:ph idx="1"/>
          </p:nvPr>
        </p:nvSpPr>
        <p:spPr/>
        <p:txBody>
          <a:bodyPr/>
          <a:lstStyle/>
          <a:p>
            <a:pPr marL="0" indent="0">
              <a:buNone/>
            </a:pPr>
            <a:r>
              <a:rPr lang="sr-Latn-RS" dirty="0"/>
              <a:t>Ukupna finalna energetska potrošnja u Srbiji iznosi oko 397 PJ.</a:t>
            </a:r>
          </a:p>
          <a:p>
            <a:pPr marL="0" indent="0">
              <a:buNone/>
            </a:pPr>
            <a:r>
              <a:rPr lang="sr-Latn-RS" dirty="0"/>
              <a:t>21,2% finalne energetske potrošnje pokriveno je obnovljivim izvorima energije:</a:t>
            </a:r>
          </a:p>
          <a:p>
            <a:pPr>
              <a:buFont typeface="Wingdings" panose="05000000000000000000" pitchFamily="2" charset="2"/>
              <a:buChar char="Ø"/>
            </a:pPr>
            <a:r>
              <a:rPr lang="sr-Latn-RS" dirty="0"/>
              <a:t>Šumska biomasa (ogrevno drvo) – 44,2 PJ</a:t>
            </a:r>
          </a:p>
          <a:p>
            <a:pPr>
              <a:buFont typeface="Wingdings" panose="05000000000000000000" pitchFamily="2" charset="2"/>
              <a:buChar char="Ø"/>
            </a:pPr>
            <a:r>
              <a:rPr lang="sr-Latn-RS" dirty="0"/>
              <a:t>Hidroenergija, proizvodnja električne energije – 36,9 PJ</a:t>
            </a:r>
          </a:p>
          <a:p>
            <a:pPr marL="0" indent="0">
              <a:buNone/>
            </a:pPr>
            <a:endParaRPr lang="sr-Latn-RS" dirty="0"/>
          </a:p>
          <a:p>
            <a:pPr marL="0" indent="0">
              <a:buNone/>
            </a:pPr>
            <a:r>
              <a:rPr lang="sr-Latn-RS" dirty="0"/>
              <a:t>Primarna energetska potrošnja u Vojvodini iznosi oko 185 PJ.</a:t>
            </a:r>
          </a:p>
          <a:p>
            <a:pPr>
              <a:buFont typeface="Wingdings" panose="05000000000000000000" pitchFamily="2" charset="2"/>
              <a:buChar char="Ø"/>
            </a:pPr>
            <a:r>
              <a:rPr lang="sr-Latn-RS" dirty="0"/>
              <a:t>Energija iz obnovljivih izvora – 6 PJ odnosno 3,2%</a:t>
            </a:r>
          </a:p>
        </p:txBody>
      </p:sp>
      <p:pic>
        <p:nvPicPr>
          <p:cNvPr id="5" name="Picture 4">
            <a:extLst>
              <a:ext uri="{FF2B5EF4-FFF2-40B4-BE49-F238E27FC236}">
                <a16:creationId xmlns="" xmlns:a16="http://schemas.microsoft.com/office/drawing/2014/main" id="{A1D40B6B-D8DF-4B70-81B1-027573B1B8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11804" y="3114041"/>
            <a:ext cx="2286001" cy="3037842"/>
          </a:xfrm>
          <a:prstGeom prst="rect">
            <a:avLst/>
          </a:prstGeom>
          <a:ln>
            <a:noFill/>
          </a:ln>
          <a:effectLst>
            <a:softEdge rad="112500"/>
          </a:effectLst>
        </p:spPr>
      </p:pic>
    </p:spTree>
    <p:extLst>
      <p:ext uri="{BB962C8B-B14F-4D97-AF65-F5344CB8AC3E}">
        <p14:creationId xmlns:p14="http://schemas.microsoft.com/office/powerpoint/2010/main" val="154090255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AE19CAD-0A2F-4FF2-B399-8FC1EAE65D57}"/>
              </a:ext>
            </a:extLst>
          </p:cNvPr>
          <p:cNvSpPr>
            <a:spLocks noGrp="1"/>
          </p:cNvSpPr>
          <p:nvPr>
            <p:ph type="title"/>
          </p:nvPr>
        </p:nvSpPr>
        <p:spPr/>
        <p:txBody>
          <a:bodyPr>
            <a:normAutofit/>
          </a:bodyPr>
          <a:lstStyle/>
          <a:p>
            <a:pPr algn="ctr"/>
            <a:r>
              <a:rPr lang="sr-Latn-RS" b="1" dirty="0"/>
              <a:t>Biomasa u Vojvodini</a:t>
            </a:r>
            <a:br>
              <a:rPr lang="sr-Latn-RS" b="1" dirty="0"/>
            </a:br>
            <a:r>
              <a:rPr lang="sr-Latn-RS" b="1" dirty="0"/>
              <a:t>- proizvodnja i potencijali -</a:t>
            </a:r>
            <a:endParaRPr lang="sr-Latn-RS" dirty="0"/>
          </a:p>
        </p:txBody>
      </p:sp>
      <p:sp>
        <p:nvSpPr>
          <p:cNvPr id="3" name="Content Placeholder 2">
            <a:extLst>
              <a:ext uri="{FF2B5EF4-FFF2-40B4-BE49-F238E27FC236}">
                <a16:creationId xmlns="" xmlns:a16="http://schemas.microsoft.com/office/drawing/2014/main" id="{1F335357-B474-4DE2-BA53-B3481EB73408}"/>
              </a:ext>
            </a:extLst>
          </p:cNvPr>
          <p:cNvSpPr>
            <a:spLocks noGrp="1"/>
          </p:cNvSpPr>
          <p:nvPr>
            <p:ph idx="1"/>
          </p:nvPr>
        </p:nvSpPr>
        <p:spPr/>
        <p:txBody>
          <a:bodyPr/>
          <a:lstStyle/>
          <a:p>
            <a:pPr marL="0" indent="0">
              <a:buNone/>
            </a:pPr>
            <a:r>
              <a:rPr lang="sr-Latn-RS" sz="2000" dirty="0"/>
              <a:t>AP Vojvodina obuhvata:</a:t>
            </a:r>
          </a:p>
          <a:p>
            <a:pPr>
              <a:buFont typeface="Wingdings" panose="05000000000000000000" pitchFamily="2" charset="2"/>
              <a:buChar char="Ø"/>
            </a:pPr>
            <a:r>
              <a:rPr lang="sr-Latn-RS" sz="2000" dirty="0"/>
              <a:t>1.780.000 ha obradive poljoprivredne površine</a:t>
            </a:r>
          </a:p>
          <a:p>
            <a:pPr>
              <a:buFont typeface="Wingdings" panose="05000000000000000000" pitchFamily="2" charset="2"/>
              <a:buChar char="Ø"/>
            </a:pPr>
            <a:r>
              <a:rPr lang="sr-Latn-RS" sz="2000" dirty="0"/>
              <a:t>150.000 ha šumske površine</a:t>
            </a:r>
          </a:p>
          <a:p>
            <a:pPr marL="0" indent="0">
              <a:buNone/>
            </a:pPr>
            <a:r>
              <a:rPr lang="sr-Latn-RS" sz="1600" dirty="0"/>
              <a:t>								</a:t>
            </a:r>
          </a:p>
          <a:p>
            <a:pPr marL="0" indent="0">
              <a:buNone/>
            </a:pPr>
            <a:r>
              <a:rPr lang="sr-Latn-RS" sz="1600" dirty="0"/>
              <a:t>									Potencijal poljoprivredne 									biomase za glavne 										energetske kulture</a:t>
            </a:r>
          </a:p>
          <a:p>
            <a:endParaRPr lang="sr-Latn-RS" dirty="0"/>
          </a:p>
          <a:p>
            <a:endParaRPr lang="sr-Latn-RS" dirty="0"/>
          </a:p>
        </p:txBody>
      </p:sp>
      <p:graphicFrame>
        <p:nvGraphicFramePr>
          <p:cNvPr id="4" name="Table 3">
            <a:extLst>
              <a:ext uri="{FF2B5EF4-FFF2-40B4-BE49-F238E27FC236}">
                <a16:creationId xmlns="" xmlns:a16="http://schemas.microsoft.com/office/drawing/2014/main" id="{51F18CD7-1C46-4707-82D2-B22C52D37608}"/>
              </a:ext>
            </a:extLst>
          </p:cNvPr>
          <p:cNvGraphicFramePr>
            <a:graphicFrameLocks noGrp="1"/>
          </p:cNvGraphicFramePr>
          <p:nvPr>
            <p:extLst>
              <p:ext uri="{D42A27DB-BD31-4B8C-83A1-F6EECF244321}">
                <p14:modId xmlns:p14="http://schemas.microsoft.com/office/powerpoint/2010/main" val="3179133076"/>
              </p:ext>
            </p:extLst>
          </p:nvPr>
        </p:nvGraphicFramePr>
        <p:xfrm>
          <a:off x="773364" y="3525644"/>
          <a:ext cx="5737204" cy="3401314"/>
        </p:xfrm>
        <a:graphic>
          <a:graphicData uri="http://schemas.openxmlformats.org/drawingml/2006/table">
            <a:tbl>
              <a:tblPr>
                <a:tableStyleId>{5C22544A-7EE6-4342-B048-85BDC9FD1C3A}</a:tableStyleId>
              </a:tblPr>
              <a:tblGrid>
                <a:gridCol w="1222508">
                  <a:extLst>
                    <a:ext uri="{9D8B030D-6E8A-4147-A177-3AD203B41FA5}">
                      <a16:colId xmlns="" xmlns:a16="http://schemas.microsoft.com/office/drawing/2014/main" val="2077072107"/>
                    </a:ext>
                  </a:extLst>
                </a:gridCol>
                <a:gridCol w="714331">
                  <a:extLst>
                    <a:ext uri="{9D8B030D-6E8A-4147-A177-3AD203B41FA5}">
                      <a16:colId xmlns="" xmlns:a16="http://schemas.microsoft.com/office/drawing/2014/main" val="2251860392"/>
                    </a:ext>
                  </a:extLst>
                </a:gridCol>
                <a:gridCol w="711824">
                  <a:extLst>
                    <a:ext uri="{9D8B030D-6E8A-4147-A177-3AD203B41FA5}">
                      <a16:colId xmlns="" xmlns:a16="http://schemas.microsoft.com/office/drawing/2014/main" val="1178766440"/>
                    </a:ext>
                  </a:extLst>
                </a:gridCol>
                <a:gridCol w="799549">
                  <a:extLst>
                    <a:ext uri="{9D8B030D-6E8A-4147-A177-3AD203B41FA5}">
                      <a16:colId xmlns="" xmlns:a16="http://schemas.microsoft.com/office/drawing/2014/main" val="3813118326"/>
                    </a:ext>
                  </a:extLst>
                </a:gridCol>
                <a:gridCol w="760073">
                  <a:extLst>
                    <a:ext uri="{9D8B030D-6E8A-4147-A177-3AD203B41FA5}">
                      <a16:colId xmlns="" xmlns:a16="http://schemas.microsoft.com/office/drawing/2014/main" val="3424961087"/>
                    </a:ext>
                  </a:extLst>
                </a:gridCol>
                <a:gridCol w="787017">
                  <a:extLst>
                    <a:ext uri="{9D8B030D-6E8A-4147-A177-3AD203B41FA5}">
                      <a16:colId xmlns="" xmlns:a16="http://schemas.microsoft.com/office/drawing/2014/main" val="967094944"/>
                    </a:ext>
                  </a:extLst>
                </a:gridCol>
                <a:gridCol w="741902">
                  <a:extLst>
                    <a:ext uri="{9D8B030D-6E8A-4147-A177-3AD203B41FA5}">
                      <a16:colId xmlns="" xmlns:a16="http://schemas.microsoft.com/office/drawing/2014/main" val="235231734"/>
                    </a:ext>
                  </a:extLst>
                </a:gridCol>
              </a:tblGrid>
              <a:tr h="634619">
                <a:tc>
                  <a:txBody>
                    <a:bodyPr/>
                    <a:lstStyle/>
                    <a:p>
                      <a:pPr algn="ctr">
                        <a:lnSpc>
                          <a:spcPct val="106000"/>
                        </a:lnSpc>
                        <a:spcAft>
                          <a:spcPts val="800"/>
                        </a:spcAft>
                      </a:pPr>
                      <a:r>
                        <a:rPr lang="sr-Latn-RS" sz="1100" dirty="0">
                          <a:effectLst/>
                        </a:rPr>
                        <a:t>Kultura</a:t>
                      </a:r>
                      <a:endParaRPr lang="sr-Latn-R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lnSpc>
                          <a:spcPct val="106000"/>
                        </a:lnSpc>
                        <a:spcAft>
                          <a:spcPts val="800"/>
                        </a:spcAft>
                      </a:pPr>
                      <a:r>
                        <a:rPr lang="sr-Latn-RS" sz="1100">
                          <a:effectLst/>
                        </a:rPr>
                        <a:t>Površina [ha]</a:t>
                      </a:r>
                      <a:endParaRPr lang="sr-Latn-R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lnSpc>
                          <a:spcPct val="106000"/>
                        </a:lnSpc>
                        <a:spcAft>
                          <a:spcPts val="800"/>
                        </a:spcAft>
                      </a:pPr>
                      <a:r>
                        <a:rPr lang="sr-Latn-RS" sz="1100">
                          <a:effectLst/>
                        </a:rPr>
                        <a:t>Prinos zrna [t/ha]</a:t>
                      </a:r>
                      <a:endParaRPr lang="sr-Latn-R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lnSpc>
                          <a:spcPct val="106000"/>
                        </a:lnSpc>
                        <a:spcAft>
                          <a:spcPts val="800"/>
                        </a:spcAft>
                      </a:pPr>
                      <a:r>
                        <a:rPr lang="sr-Latn-RS" sz="1100" dirty="0">
                          <a:effectLst/>
                        </a:rPr>
                        <a:t>Masa zrna [t/ha]</a:t>
                      </a:r>
                      <a:endParaRPr lang="sr-Latn-R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lnSpc>
                          <a:spcPct val="106000"/>
                        </a:lnSpc>
                        <a:spcAft>
                          <a:spcPts val="800"/>
                        </a:spcAft>
                      </a:pPr>
                      <a:r>
                        <a:rPr lang="sr-Latn-RS" sz="1100">
                          <a:effectLst/>
                        </a:rPr>
                        <a:t>Odnos mase</a:t>
                      </a:r>
                    </a:p>
                    <a:p>
                      <a:pPr algn="ctr">
                        <a:lnSpc>
                          <a:spcPct val="106000"/>
                        </a:lnSpc>
                        <a:spcAft>
                          <a:spcPts val="800"/>
                        </a:spcAft>
                      </a:pPr>
                      <a:r>
                        <a:rPr lang="sr-Latn-RS" sz="1100">
                          <a:effectLst/>
                        </a:rPr>
                        <a:t> [t/t]</a:t>
                      </a:r>
                      <a:endParaRPr lang="sr-Latn-R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lnSpc>
                          <a:spcPct val="106000"/>
                        </a:lnSpc>
                        <a:spcAft>
                          <a:spcPts val="800"/>
                        </a:spcAft>
                      </a:pPr>
                      <a:r>
                        <a:rPr lang="sr-Latn-RS" sz="1100">
                          <a:effectLst/>
                        </a:rPr>
                        <a:t>Prinos slame [t/ha]</a:t>
                      </a:r>
                      <a:endParaRPr lang="sr-Latn-R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lnSpc>
                          <a:spcPct val="106000"/>
                        </a:lnSpc>
                        <a:spcAft>
                          <a:spcPts val="800"/>
                        </a:spcAft>
                      </a:pPr>
                      <a:r>
                        <a:rPr lang="sr-Latn-RS" sz="1100" dirty="0">
                          <a:effectLst/>
                        </a:rPr>
                        <a:t>Masa slame</a:t>
                      </a:r>
                    </a:p>
                    <a:p>
                      <a:pPr algn="ctr">
                        <a:lnSpc>
                          <a:spcPct val="106000"/>
                        </a:lnSpc>
                        <a:spcAft>
                          <a:spcPts val="800"/>
                        </a:spcAft>
                      </a:pPr>
                      <a:r>
                        <a:rPr lang="sr-Latn-RS" sz="1100" dirty="0">
                          <a:effectLst/>
                        </a:rPr>
                        <a:t>[t/god]</a:t>
                      </a:r>
                      <a:endParaRPr lang="sr-Latn-R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 xmlns:a16="http://schemas.microsoft.com/office/drawing/2014/main" val="2365164856"/>
                  </a:ext>
                </a:extLst>
              </a:tr>
              <a:tr h="177673">
                <a:tc>
                  <a:txBody>
                    <a:bodyPr/>
                    <a:lstStyle/>
                    <a:p>
                      <a:pPr algn="ctr">
                        <a:lnSpc>
                          <a:spcPct val="106000"/>
                        </a:lnSpc>
                        <a:spcAft>
                          <a:spcPts val="800"/>
                        </a:spcAft>
                      </a:pPr>
                      <a:r>
                        <a:rPr lang="sr-Latn-RS" sz="1100">
                          <a:effectLst/>
                        </a:rPr>
                        <a:t>Pšenica</a:t>
                      </a:r>
                      <a:endParaRPr lang="sr-Latn-R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lnSpc>
                          <a:spcPct val="106000"/>
                        </a:lnSpc>
                        <a:spcAft>
                          <a:spcPts val="800"/>
                        </a:spcAft>
                      </a:pPr>
                      <a:r>
                        <a:rPr lang="sr-Latn-RS" sz="1100">
                          <a:effectLst/>
                        </a:rPr>
                        <a:t>262.900</a:t>
                      </a:r>
                      <a:endParaRPr lang="sr-Latn-R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lnSpc>
                          <a:spcPct val="106000"/>
                        </a:lnSpc>
                        <a:spcAft>
                          <a:spcPts val="800"/>
                        </a:spcAft>
                      </a:pPr>
                      <a:r>
                        <a:rPr lang="sr-Latn-RS" sz="1100">
                          <a:effectLst/>
                        </a:rPr>
                        <a:t>3.7</a:t>
                      </a:r>
                      <a:endParaRPr lang="sr-Latn-R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lnSpc>
                          <a:spcPct val="106000"/>
                        </a:lnSpc>
                        <a:spcAft>
                          <a:spcPts val="800"/>
                        </a:spcAft>
                      </a:pPr>
                      <a:r>
                        <a:rPr lang="sr-Latn-RS" sz="1100" dirty="0">
                          <a:effectLst/>
                        </a:rPr>
                        <a:t>972.730</a:t>
                      </a:r>
                      <a:endParaRPr lang="sr-Latn-R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lnSpc>
                          <a:spcPct val="106000"/>
                        </a:lnSpc>
                        <a:spcAft>
                          <a:spcPts val="800"/>
                        </a:spcAft>
                      </a:pPr>
                      <a:r>
                        <a:rPr lang="sr-Latn-RS" sz="1100">
                          <a:effectLst/>
                        </a:rPr>
                        <a:t>1:1</a:t>
                      </a:r>
                      <a:endParaRPr lang="sr-Latn-R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lnSpc>
                          <a:spcPct val="106000"/>
                        </a:lnSpc>
                        <a:spcAft>
                          <a:spcPts val="800"/>
                        </a:spcAft>
                      </a:pPr>
                      <a:r>
                        <a:rPr lang="sr-Latn-RS" sz="1100">
                          <a:effectLst/>
                        </a:rPr>
                        <a:t>3.7</a:t>
                      </a:r>
                      <a:endParaRPr lang="sr-Latn-R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lnSpc>
                          <a:spcPct val="106000"/>
                        </a:lnSpc>
                        <a:spcAft>
                          <a:spcPts val="800"/>
                        </a:spcAft>
                      </a:pPr>
                      <a:r>
                        <a:rPr lang="sr-Latn-RS" sz="1100">
                          <a:effectLst/>
                        </a:rPr>
                        <a:t>972.730</a:t>
                      </a:r>
                      <a:endParaRPr lang="sr-Latn-R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 xmlns:a16="http://schemas.microsoft.com/office/drawing/2014/main" val="2308730709"/>
                  </a:ext>
                </a:extLst>
              </a:tr>
              <a:tr h="177673">
                <a:tc>
                  <a:txBody>
                    <a:bodyPr/>
                    <a:lstStyle/>
                    <a:p>
                      <a:pPr algn="ctr">
                        <a:lnSpc>
                          <a:spcPct val="106000"/>
                        </a:lnSpc>
                        <a:spcAft>
                          <a:spcPts val="800"/>
                        </a:spcAft>
                      </a:pPr>
                      <a:r>
                        <a:rPr lang="sr-Latn-RS" sz="1100">
                          <a:effectLst/>
                        </a:rPr>
                        <a:t>Ostale žitarice</a:t>
                      </a:r>
                      <a:endParaRPr lang="sr-Latn-R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lnSpc>
                          <a:spcPct val="106000"/>
                        </a:lnSpc>
                        <a:spcAft>
                          <a:spcPts val="800"/>
                        </a:spcAft>
                      </a:pPr>
                      <a:r>
                        <a:rPr lang="sr-Latn-RS" sz="1100">
                          <a:effectLst/>
                        </a:rPr>
                        <a:t>62.800</a:t>
                      </a:r>
                      <a:endParaRPr lang="sr-Latn-R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lnSpc>
                          <a:spcPct val="106000"/>
                        </a:lnSpc>
                        <a:spcAft>
                          <a:spcPts val="800"/>
                        </a:spcAft>
                      </a:pPr>
                      <a:r>
                        <a:rPr lang="sr-Latn-RS" sz="1100">
                          <a:effectLst/>
                        </a:rPr>
                        <a:t>3.0</a:t>
                      </a:r>
                      <a:endParaRPr lang="sr-Latn-R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lnSpc>
                          <a:spcPct val="106000"/>
                        </a:lnSpc>
                        <a:spcAft>
                          <a:spcPts val="800"/>
                        </a:spcAft>
                      </a:pPr>
                      <a:r>
                        <a:rPr lang="sr-Latn-RS" sz="1100">
                          <a:effectLst/>
                        </a:rPr>
                        <a:t>188.400</a:t>
                      </a:r>
                      <a:endParaRPr lang="sr-Latn-R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lnSpc>
                          <a:spcPct val="106000"/>
                        </a:lnSpc>
                        <a:spcAft>
                          <a:spcPts val="800"/>
                        </a:spcAft>
                      </a:pPr>
                      <a:r>
                        <a:rPr lang="sr-Latn-RS" sz="1100">
                          <a:effectLst/>
                        </a:rPr>
                        <a:t>1:1</a:t>
                      </a:r>
                      <a:endParaRPr lang="sr-Latn-R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lnSpc>
                          <a:spcPct val="106000"/>
                        </a:lnSpc>
                        <a:spcAft>
                          <a:spcPts val="800"/>
                        </a:spcAft>
                      </a:pPr>
                      <a:r>
                        <a:rPr lang="sr-Latn-RS" sz="1100">
                          <a:effectLst/>
                        </a:rPr>
                        <a:t>3.0</a:t>
                      </a:r>
                      <a:endParaRPr lang="sr-Latn-R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lnSpc>
                          <a:spcPct val="106000"/>
                        </a:lnSpc>
                        <a:spcAft>
                          <a:spcPts val="800"/>
                        </a:spcAft>
                      </a:pPr>
                      <a:r>
                        <a:rPr lang="sr-Latn-RS" sz="1100">
                          <a:effectLst/>
                        </a:rPr>
                        <a:t>188.400</a:t>
                      </a:r>
                      <a:endParaRPr lang="sr-Latn-R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 xmlns:a16="http://schemas.microsoft.com/office/drawing/2014/main" val="3381532077"/>
                  </a:ext>
                </a:extLst>
              </a:tr>
              <a:tr h="533019">
                <a:tc>
                  <a:txBody>
                    <a:bodyPr/>
                    <a:lstStyle/>
                    <a:p>
                      <a:pPr algn="ctr">
                        <a:lnSpc>
                          <a:spcPct val="106000"/>
                        </a:lnSpc>
                        <a:spcAft>
                          <a:spcPts val="800"/>
                        </a:spcAft>
                      </a:pPr>
                      <a:r>
                        <a:rPr lang="sr-Latn-RS" sz="1100">
                          <a:effectLst/>
                        </a:rPr>
                        <a:t>Kukuruz (stabljika+oklasak)</a:t>
                      </a:r>
                      <a:endParaRPr lang="sr-Latn-R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lnSpc>
                          <a:spcPct val="106000"/>
                        </a:lnSpc>
                        <a:spcAft>
                          <a:spcPts val="800"/>
                        </a:spcAft>
                      </a:pPr>
                      <a:r>
                        <a:rPr lang="sr-Latn-RS" sz="1100" dirty="0">
                          <a:effectLst/>
                        </a:rPr>
                        <a:t>703.100</a:t>
                      </a:r>
                      <a:endParaRPr lang="sr-Latn-R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lnSpc>
                          <a:spcPct val="106000"/>
                        </a:lnSpc>
                        <a:spcAft>
                          <a:spcPts val="800"/>
                        </a:spcAft>
                      </a:pPr>
                      <a:r>
                        <a:rPr lang="sr-Latn-RS" sz="1100">
                          <a:effectLst/>
                        </a:rPr>
                        <a:t>5.2</a:t>
                      </a:r>
                      <a:endParaRPr lang="sr-Latn-R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lnSpc>
                          <a:spcPct val="106000"/>
                        </a:lnSpc>
                        <a:spcAft>
                          <a:spcPts val="800"/>
                        </a:spcAft>
                      </a:pPr>
                      <a:r>
                        <a:rPr lang="sr-Latn-RS" sz="1100">
                          <a:effectLst/>
                        </a:rPr>
                        <a:t>3.650.000</a:t>
                      </a:r>
                      <a:endParaRPr lang="sr-Latn-R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lnSpc>
                          <a:spcPct val="106000"/>
                        </a:lnSpc>
                        <a:spcAft>
                          <a:spcPts val="800"/>
                        </a:spcAft>
                      </a:pPr>
                      <a:r>
                        <a:rPr lang="sr-Latn-RS" sz="1100">
                          <a:effectLst/>
                        </a:rPr>
                        <a:t>1:1</a:t>
                      </a:r>
                      <a:endParaRPr lang="sr-Latn-R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lnSpc>
                          <a:spcPct val="106000"/>
                        </a:lnSpc>
                        <a:spcAft>
                          <a:spcPts val="800"/>
                        </a:spcAft>
                      </a:pPr>
                      <a:r>
                        <a:rPr lang="sr-Latn-RS" sz="1100" dirty="0">
                          <a:effectLst/>
                        </a:rPr>
                        <a:t>5.2</a:t>
                      </a:r>
                      <a:endParaRPr lang="sr-Latn-R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lnSpc>
                          <a:spcPct val="106000"/>
                        </a:lnSpc>
                        <a:spcAft>
                          <a:spcPts val="800"/>
                        </a:spcAft>
                      </a:pPr>
                      <a:r>
                        <a:rPr lang="sr-Latn-RS" sz="1100">
                          <a:effectLst/>
                        </a:rPr>
                        <a:t>3.650.000</a:t>
                      </a:r>
                      <a:endParaRPr lang="sr-Latn-R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 xmlns:a16="http://schemas.microsoft.com/office/drawing/2014/main" val="173086980"/>
                  </a:ext>
                </a:extLst>
              </a:tr>
              <a:tr h="177673">
                <a:tc>
                  <a:txBody>
                    <a:bodyPr/>
                    <a:lstStyle/>
                    <a:p>
                      <a:pPr algn="ctr">
                        <a:lnSpc>
                          <a:spcPct val="106000"/>
                        </a:lnSpc>
                        <a:spcAft>
                          <a:spcPts val="800"/>
                        </a:spcAft>
                      </a:pPr>
                      <a:r>
                        <a:rPr lang="sr-Latn-RS" sz="1100">
                          <a:effectLst/>
                        </a:rPr>
                        <a:t>- Oklasak</a:t>
                      </a:r>
                      <a:endParaRPr lang="sr-Latn-R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lnSpc>
                          <a:spcPct val="106000"/>
                        </a:lnSpc>
                        <a:spcAft>
                          <a:spcPts val="800"/>
                        </a:spcAft>
                      </a:pPr>
                      <a:r>
                        <a:rPr lang="sr-Latn-RS" sz="1100">
                          <a:effectLst/>
                        </a:rPr>
                        <a:t>-</a:t>
                      </a:r>
                      <a:endParaRPr lang="sr-Latn-R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lnSpc>
                          <a:spcPct val="106000"/>
                        </a:lnSpc>
                        <a:spcAft>
                          <a:spcPts val="800"/>
                        </a:spcAft>
                      </a:pPr>
                      <a:r>
                        <a:rPr lang="sr-Latn-RS" sz="1100">
                          <a:effectLst/>
                        </a:rPr>
                        <a:t>-</a:t>
                      </a:r>
                      <a:endParaRPr lang="sr-Latn-R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lnSpc>
                          <a:spcPct val="106000"/>
                        </a:lnSpc>
                        <a:spcAft>
                          <a:spcPts val="800"/>
                        </a:spcAft>
                      </a:pPr>
                      <a:r>
                        <a:rPr lang="sr-Latn-RS" sz="1100">
                          <a:effectLst/>
                        </a:rPr>
                        <a:t>-</a:t>
                      </a:r>
                      <a:endParaRPr lang="sr-Latn-R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lnSpc>
                          <a:spcPct val="106000"/>
                        </a:lnSpc>
                        <a:spcAft>
                          <a:spcPts val="800"/>
                        </a:spcAft>
                      </a:pPr>
                      <a:r>
                        <a:rPr lang="sr-Latn-RS" sz="1100">
                          <a:effectLst/>
                        </a:rPr>
                        <a:t>1:0.2</a:t>
                      </a:r>
                      <a:endParaRPr lang="sr-Latn-R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lnSpc>
                          <a:spcPct val="106000"/>
                        </a:lnSpc>
                        <a:spcAft>
                          <a:spcPts val="800"/>
                        </a:spcAft>
                      </a:pPr>
                      <a:r>
                        <a:rPr lang="sr-Latn-RS" sz="1100" dirty="0">
                          <a:effectLst/>
                        </a:rPr>
                        <a:t>1.04</a:t>
                      </a:r>
                      <a:endParaRPr lang="sr-Latn-R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lnSpc>
                          <a:spcPct val="106000"/>
                        </a:lnSpc>
                        <a:spcAft>
                          <a:spcPts val="800"/>
                        </a:spcAft>
                      </a:pPr>
                      <a:r>
                        <a:rPr lang="sr-Latn-RS" sz="1100">
                          <a:effectLst/>
                        </a:rPr>
                        <a:t>940.000</a:t>
                      </a:r>
                      <a:endParaRPr lang="sr-Latn-R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 xmlns:a16="http://schemas.microsoft.com/office/drawing/2014/main" val="1769611967"/>
                  </a:ext>
                </a:extLst>
              </a:tr>
              <a:tr h="355346">
                <a:tc>
                  <a:txBody>
                    <a:bodyPr/>
                    <a:lstStyle/>
                    <a:p>
                      <a:pPr algn="ctr">
                        <a:lnSpc>
                          <a:spcPct val="106000"/>
                        </a:lnSpc>
                        <a:spcAft>
                          <a:spcPts val="800"/>
                        </a:spcAft>
                      </a:pPr>
                      <a:r>
                        <a:rPr lang="sr-Latn-RS" sz="1100">
                          <a:effectLst/>
                        </a:rPr>
                        <a:t>Suncokret (stabljika+glava)</a:t>
                      </a:r>
                      <a:endParaRPr lang="sr-Latn-R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lnSpc>
                          <a:spcPct val="106000"/>
                        </a:lnSpc>
                        <a:spcAft>
                          <a:spcPts val="800"/>
                        </a:spcAft>
                      </a:pPr>
                      <a:r>
                        <a:rPr lang="sr-Latn-RS" sz="1100">
                          <a:effectLst/>
                        </a:rPr>
                        <a:t>153.000</a:t>
                      </a:r>
                      <a:endParaRPr lang="sr-Latn-R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lnSpc>
                          <a:spcPct val="106000"/>
                        </a:lnSpc>
                        <a:spcAft>
                          <a:spcPts val="800"/>
                        </a:spcAft>
                      </a:pPr>
                      <a:r>
                        <a:rPr lang="sr-Latn-RS" sz="1100">
                          <a:effectLst/>
                        </a:rPr>
                        <a:t>2.0</a:t>
                      </a:r>
                      <a:endParaRPr lang="sr-Latn-R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lnSpc>
                          <a:spcPct val="106000"/>
                        </a:lnSpc>
                        <a:spcAft>
                          <a:spcPts val="800"/>
                        </a:spcAft>
                      </a:pPr>
                      <a:r>
                        <a:rPr lang="sr-Latn-RS" sz="1100">
                          <a:effectLst/>
                        </a:rPr>
                        <a:t>306.000</a:t>
                      </a:r>
                      <a:endParaRPr lang="sr-Latn-R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lnSpc>
                          <a:spcPct val="106000"/>
                        </a:lnSpc>
                        <a:spcAft>
                          <a:spcPts val="800"/>
                        </a:spcAft>
                      </a:pPr>
                      <a:r>
                        <a:rPr lang="sr-Latn-RS" sz="1100">
                          <a:effectLst/>
                        </a:rPr>
                        <a:t>1:2</a:t>
                      </a:r>
                      <a:endParaRPr lang="sr-Latn-R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lnSpc>
                          <a:spcPct val="106000"/>
                        </a:lnSpc>
                        <a:spcAft>
                          <a:spcPts val="800"/>
                        </a:spcAft>
                      </a:pPr>
                      <a:r>
                        <a:rPr lang="sr-Latn-RS" sz="1100" dirty="0">
                          <a:effectLst/>
                        </a:rPr>
                        <a:t>4.0</a:t>
                      </a:r>
                      <a:endParaRPr lang="sr-Latn-R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lnSpc>
                          <a:spcPct val="106000"/>
                        </a:lnSpc>
                        <a:spcAft>
                          <a:spcPts val="800"/>
                        </a:spcAft>
                      </a:pPr>
                      <a:r>
                        <a:rPr lang="sr-Latn-RS" sz="1100">
                          <a:effectLst/>
                        </a:rPr>
                        <a:t>612.000</a:t>
                      </a:r>
                      <a:endParaRPr lang="sr-Latn-R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 xmlns:a16="http://schemas.microsoft.com/office/drawing/2014/main" val="3086933812"/>
                  </a:ext>
                </a:extLst>
              </a:tr>
              <a:tr h="177673">
                <a:tc>
                  <a:txBody>
                    <a:bodyPr/>
                    <a:lstStyle/>
                    <a:p>
                      <a:pPr algn="ctr">
                        <a:lnSpc>
                          <a:spcPct val="106000"/>
                        </a:lnSpc>
                        <a:spcAft>
                          <a:spcPts val="800"/>
                        </a:spcAft>
                      </a:pPr>
                      <a:r>
                        <a:rPr lang="sr-Latn-RS" sz="1100">
                          <a:effectLst/>
                        </a:rPr>
                        <a:t>- Ljuska</a:t>
                      </a:r>
                      <a:endParaRPr lang="sr-Latn-R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lnSpc>
                          <a:spcPct val="106000"/>
                        </a:lnSpc>
                        <a:spcAft>
                          <a:spcPts val="800"/>
                        </a:spcAft>
                      </a:pPr>
                      <a:r>
                        <a:rPr lang="sr-Latn-RS" sz="1100">
                          <a:effectLst/>
                        </a:rPr>
                        <a:t>-</a:t>
                      </a:r>
                      <a:endParaRPr lang="sr-Latn-R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lnSpc>
                          <a:spcPct val="106000"/>
                        </a:lnSpc>
                        <a:spcAft>
                          <a:spcPts val="800"/>
                        </a:spcAft>
                      </a:pPr>
                      <a:r>
                        <a:rPr lang="sr-Latn-RS" sz="1100">
                          <a:effectLst/>
                        </a:rPr>
                        <a:t>-</a:t>
                      </a:r>
                      <a:endParaRPr lang="sr-Latn-R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lnSpc>
                          <a:spcPct val="106000"/>
                        </a:lnSpc>
                        <a:spcAft>
                          <a:spcPts val="800"/>
                        </a:spcAft>
                      </a:pPr>
                      <a:r>
                        <a:rPr lang="sr-Latn-RS" sz="1100">
                          <a:effectLst/>
                        </a:rPr>
                        <a:t>-</a:t>
                      </a:r>
                      <a:endParaRPr lang="sr-Latn-R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lnSpc>
                          <a:spcPct val="106000"/>
                        </a:lnSpc>
                        <a:spcAft>
                          <a:spcPts val="800"/>
                        </a:spcAft>
                      </a:pPr>
                      <a:r>
                        <a:rPr lang="sr-Latn-RS" sz="1100">
                          <a:effectLst/>
                        </a:rPr>
                        <a:t>1:0.3</a:t>
                      </a:r>
                      <a:endParaRPr lang="sr-Latn-R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lnSpc>
                          <a:spcPct val="106000"/>
                        </a:lnSpc>
                        <a:spcAft>
                          <a:spcPts val="800"/>
                        </a:spcAft>
                      </a:pPr>
                      <a:r>
                        <a:rPr lang="sr-Latn-RS" sz="1100" dirty="0">
                          <a:effectLst/>
                        </a:rPr>
                        <a:t>0.6</a:t>
                      </a:r>
                      <a:endParaRPr lang="sr-Latn-R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lnSpc>
                          <a:spcPct val="106000"/>
                        </a:lnSpc>
                        <a:spcAft>
                          <a:spcPts val="800"/>
                        </a:spcAft>
                      </a:pPr>
                      <a:r>
                        <a:rPr lang="sr-Latn-RS" sz="1100">
                          <a:effectLst/>
                        </a:rPr>
                        <a:t>91.800</a:t>
                      </a:r>
                      <a:endParaRPr lang="sr-Latn-R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 xmlns:a16="http://schemas.microsoft.com/office/drawing/2014/main" val="1675723183"/>
                  </a:ext>
                </a:extLst>
              </a:tr>
              <a:tr h="177673">
                <a:tc>
                  <a:txBody>
                    <a:bodyPr/>
                    <a:lstStyle/>
                    <a:p>
                      <a:pPr algn="ctr">
                        <a:lnSpc>
                          <a:spcPct val="106000"/>
                        </a:lnSpc>
                        <a:spcAft>
                          <a:spcPts val="800"/>
                        </a:spcAft>
                      </a:pPr>
                      <a:r>
                        <a:rPr lang="sr-Latn-RS" sz="1100">
                          <a:effectLst/>
                        </a:rPr>
                        <a:t>Soja</a:t>
                      </a:r>
                      <a:endParaRPr lang="sr-Latn-R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lnSpc>
                          <a:spcPct val="106000"/>
                        </a:lnSpc>
                        <a:spcAft>
                          <a:spcPts val="800"/>
                        </a:spcAft>
                      </a:pPr>
                      <a:r>
                        <a:rPr lang="sr-Latn-RS" sz="1100">
                          <a:effectLst/>
                        </a:rPr>
                        <a:t>148.000</a:t>
                      </a:r>
                      <a:endParaRPr lang="sr-Latn-R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lnSpc>
                          <a:spcPct val="106000"/>
                        </a:lnSpc>
                        <a:spcAft>
                          <a:spcPts val="800"/>
                        </a:spcAft>
                      </a:pPr>
                      <a:r>
                        <a:rPr lang="sr-Latn-RS" sz="1100">
                          <a:effectLst/>
                        </a:rPr>
                        <a:t>2.4</a:t>
                      </a:r>
                      <a:endParaRPr lang="sr-Latn-R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lnSpc>
                          <a:spcPct val="106000"/>
                        </a:lnSpc>
                        <a:spcAft>
                          <a:spcPts val="800"/>
                        </a:spcAft>
                      </a:pPr>
                      <a:r>
                        <a:rPr lang="sr-Latn-RS" sz="1100">
                          <a:effectLst/>
                        </a:rPr>
                        <a:t>355.200</a:t>
                      </a:r>
                      <a:endParaRPr lang="sr-Latn-R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lnSpc>
                          <a:spcPct val="106000"/>
                        </a:lnSpc>
                        <a:spcAft>
                          <a:spcPts val="800"/>
                        </a:spcAft>
                      </a:pPr>
                      <a:r>
                        <a:rPr lang="sr-Latn-RS" sz="1100">
                          <a:effectLst/>
                        </a:rPr>
                        <a:t>1:2</a:t>
                      </a:r>
                      <a:endParaRPr lang="sr-Latn-R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lnSpc>
                          <a:spcPct val="106000"/>
                        </a:lnSpc>
                        <a:spcAft>
                          <a:spcPts val="800"/>
                        </a:spcAft>
                      </a:pPr>
                      <a:r>
                        <a:rPr lang="sr-Latn-RS" sz="1100" dirty="0">
                          <a:effectLst/>
                        </a:rPr>
                        <a:t>4.8</a:t>
                      </a:r>
                      <a:endParaRPr lang="sr-Latn-R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lnSpc>
                          <a:spcPct val="106000"/>
                        </a:lnSpc>
                        <a:spcAft>
                          <a:spcPts val="800"/>
                        </a:spcAft>
                      </a:pPr>
                      <a:r>
                        <a:rPr lang="sr-Latn-RS" sz="1100" dirty="0">
                          <a:effectLst/>
                        </a:rPr>
                        <a:t>710.400</a:t>
                      </a:r>
                      <a:endParaRPr lang="sr-Latn-R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 xmlns:a16="http://schemas.microsoft.com/office/drawing/2014/main" val="3731976786"/>
                  </a:ext>
                </a:extLst>
              </a:tr>
              <a:tr h="177673">
                <a:tc>
                  <a:txBody>
                    <a:bodyPr/>
                    <a:lstStyle/>
                    <a:p>
                      <a:pPr algn="ctr">
                        <a:lnSpc>
                          <a:spcPct val="106000"/>
                        </a:lnSpc>
                        <a:spcAft>
                          <a:spcPts val="800"/>
                        </a:spcAft>
                      </a:pPr>
                      <a:r>
                        <a:rPr lang="sr-Latn-RS" sz="1100">
                          <a:effectLst/>
                        </a:rPr>
                        <a:t>Uljana repica</a:t>
                      </a:r>
                      <a:endParaRPr lang="sr-Latn-R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lnSpc>
                          <a:spcPct val="106000"/>
                        </a:lnSpc>
                        <a:spcAft>
                          <a:spcPts val="800"/>
                        </a:spcAft>
                      </a:pPr>
                      <a:r>
                        <a:rPr lang="sr-Latn-RS" sz="1100">
                          <a:effectLst/>
                        </a:rPr>
                        <a:t>4,204</a:t>
                      </a:r>
                      <a:endParaRPr lang="sr-Latn-R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lnSpc>
                          <a:spcPct val="106000"/>
                        </a:lnSpc>
                        <a:spcAft>
                          <a:spcPts val="800"/>
                        </a:spcAft>
                      </a:pPr>
                      <a:r>
                        <a:rPr lang="sr-Latn-RS" sz="1100">
                          <a:effectLst/>
                        </a:rPr>
                        <a:t>2.090</a:t>
                      </a:r>
                      <a:endParaRPr lang="sr-Latn-R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lnSpc>
                          <a:spcPct val="106000"/>
                        </a:lnSpc>
                        <a:spcAft>
                          <a:spcPts val="800"/>
                        </a:spcAft>
                      </a:pPr>
                      <a:r>
                        <a:rPr lang="sr-Latn-RS" sz="1100">
                          <a:effectLst/>
                        </a:rPr>
                        <a:t>8,786</a:t>
                      </a:r>
                      <a:endParaRPr lang="sr-Latn-R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lnSpc>
                          <a:spcPct val="106000"/>
                        </a:lnSpc>
                        <a:spcAft>
                          <a:spcPts val="800"/>
                        </a:spcAft>
                      </a:pPr>
                      <a:r>
                        <a:rPr lang="sr-Latn-RS" sz="1100">
                          <a:effectLst/>
                        </a:rPr>
                        <a:t>1:2</a:t>
                      </a:r>
                      <a:endParaRPr lang="sr-Latn-R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lnSpc>
                          <a:spcPct val="106000"/>
                        </a:lnSpc>
                        <a:spcAft>
                          <a:spcPts val="800"/>
                        </a:spcAft>
                      </a:pPr>
                      <a:r>
                        <a:rPr lang="sr-Latn-RS" sz="1100">
                          <a:effectLst/>
                        </a:rPr>
                        <a:t>4.180</a:t>
                      </a:r>
                      <a:endParaRPr lang="sr-Latn-R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lnSpc>
                          <a:spcPct val="106000"/>
                        </a:lnSpc>
                        <a:spcAft>
                          <a:spcPts val="800"/>
                        </a:spcAft>
                      </a:pPr>
                      <a:r>
                        <a:rPr lang="sr-Latn-RS" sz="1100">
                          <a:effectLst/>
                        </a:rPr>
                        <a:t>17.500</a:t>
                      </a:r>
                      <a:endParaRPr lang="sr-Latn-R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 xmlns:a16="http://schemas.microsoft.com/office/drawing/2014/main" val="2063599800"/>
                  </a:ext>
                </a:extLst>
              </a:tr>
              <a:tr h="456946">
                <a:tc>
                  <a:txBody>
                    <a:bodyPr/>
                    <a:lstStyle/>
                    <a:p>
                      <a:pPr algn="ctr">
                        <a:lnSpc>
                          <a:spcPct val="106000"/>
                        </a:lnSpc>
                        <a:spcAft>
                          <a:spcPts val="800"/>
                        </a:spcAft>
                      </a:pPr>
                      <a:r>
                        <a:rPr lang="sr-Latn-RS" sz="1100">
                          <a:effectLst/>
                        </a:rPr>
                        <a:t>Duvan</a:t>
                      </a:r>
                    </a:p>
                    <a:p>
                      <a:pPr algn="ctr">
                        <a:lnSpc>
                          <a:spcPct val="106000"/>
                        </a:lnSpc>
                        <a:spcAft>
                          <a:spcPts val="800"/>
                        </a:spcAft>
                      </a:pPr>
                      <a:r>
                        <a:rPr lang="sr-Latn-RS" sz="1100">
                          <a:effectLst/>
                        </a:rPr>
                        <a:t>(list : stabljika)</a:t>
                      </a:r>
                      <a:endParaRPr lang="sr-Latn-R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lnSpc>
                          <a:spcPct val="106000"/>
                        </a:lnSpc>
                        <a:spcAft>
                          <a:spcPts val="800"/>
                        </a:spcAft>
                      </a:pPr>
                      <a:r>
                        <a:rPr lang="sr-Latn-RS" sz="1100">
                          <a:effectLst/>
                        </a:rPr>
                        <a:t>4,321</a:t>
                      </a:r>
                      <a:endParaRPr lang="sr-Latn-R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lnSpc>
                          <a:spcPct val="106000"/>
                        </a:lnSpc>
                        <a:spcAft>
                          <a:spcPts val="800"/>
                        </a:spcAft>
                      </a:pPr>
                      <a:r>
                        <a:rPr lang="sr-Latn-RS" sz="1100">
                          <a:effectLst/>
                        </a:rPr>
                        <a:t>1.475 (list)</a:t>
                      </a:r>
                      <a:endParaRPr lang="sr-Latn-R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lnSpc>
                          <a:spcPct val="106000"/>
                        </a:lnSpc>
                        <a:spcAft>
                          <a:spcPts val="800"/>
                        </a:spcAft>
                      </a:pPr>
                      <a:r>
                        <a:rPr lang="sr-Latn-RS" sz="1100">
                          <a:effectLst/>
                        </a:rPr>
                        <a:t>6,373 (list)</a:t>
                      </a:r>
                      <a:endParaRPr lang="sr-Latn-R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lnSpc>
                          <a:spcPct val="106000"/>
                        </a:lnSpc>
                        <a:spcAft>
                          <a:spcPts val="800"/>
                        </a:spcAft>
                      </a:pPr>
                      <a:r>
                        <a:rPr lang="sr-Latn-RS" sz="1100">
                          <a:effectLst/>
                        </a:rPr>
                        <a:t>1:0.35</a:t>
                      </a:r>
                      <a:endParaRPr lang="sr-Latn-R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lnSpc>
                          <a:spcPct val="106000"/>
                        </a:lnSpc>
                        <a:spcAft>
                          <a:spcPts val="800"/>
                        </a:spcAft>
                      </a:pPr>
                      <a:r>
                        <a:rPr lang="sr-Latn-RS" sz="1100">
                          <a:effectLst/>
                        </a:rPr>
                        <a:t>0.516 (stabljika)</a:t>
                      </a:r>
                      <a:endParaRPr lang="sr-Latn-R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lnSpc>
                          <a:spcPct val="106000"/>
                        </a:lnSpc>
                        <a:spcAft>
                          <a:spcPts val="800"/>
                        </a:spcAft>
                      </a:pPr>
                      <a:r>
                        <a:rPr lang="sr-Latn-RS" sz="1100">
                          <a:effectLst/>
                        </a:rPr>
                        <a:t>2.230 (stabljika)</a:t>
                      </a:r>
                      <a:endParaRPr lang="sr-Latn-R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 xmlns:a16="http://schemas.microsoft.com/office/drawing/2014/main" val="303100376"/>
                  </a:ext>
                </a:extLst>
              </a:tr>
              <a:tr h="355346">
                <a:tc>
                  <a:txBody>
                    <a:bodyPr/>
                    <a:lstStyle/>
                    <a:p>
                      <a:pPr algn="ctr">
                        <a:lnSpc>
                          <a:spcPct val="106000"/>
                        </a:lnSpc>
                        <a:spcAft>
                          <a:spcPts val="800"/>
                        </a:spcAft>
                      </a:pPr>
                      <a:r>
                        <a:rPr lang="sr-Latn-RS" sz="1100" b="1" dirty="0">
                          <a:effectLst/>
                        </a:rPr>
                        <a:t>Ukupno</a:t>
                      </a:r>
                      <a:endParaRPr lang="sr-Latn-RS" sz="11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lnSpc>
                          <a:spcPct val="106000"/>
                        </a:lnSpc>
                        <a:spcAft>
                          <a:spcPts val="800"/>
                        </a:spcAft>
                      </a:pPr>
                      <a:r>
                        <a:rPr lang="sr-Latn-RS" sz="1100" b="1" dirty="0">
                          <a:effectLst/>
                        </a:rPr>
                        <a:t>1.338.325</a:t>
                      </a:r>
                      <a:endParaRPr lang="sr-Latn-RS" sz="11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lnSpc>
                          <a:spcPct val="106000"/>
                        </a:lnSpc>
                        <a:spcAft>
                          <a:spcPts val="800"/>
                        </a:spcAft>
                      </a:pPr>
                      <a:r>
                        <a:rPr lang="sr-Latn-RS" sz="1100" b="1" dirty="0">
                          <a:effectLst/>
                        </a:rPr>
                        <a:t>4.25</a:t>
                      </a:r>
                      <a:endParaRPr lang="sr-Latn-RS" sz="11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lnSpc>
                          <a:spcPct val="106000"/>
                        </a:lnSpc>
                        <a:spcAft>
                          <a:spcPts val="800"/>
                        </a:spcAft>
                      </a:pPr>
                      <a:r>
                        <a:rPr lang="sr-Latn-RS" sz="1100" b="1" dirty="0">
                          <a:effectLst/>
                        </a:rPr>
                        <a:t>5.487.489</a:t>
                      </a:r>
                      <a:endParaRPr lang="sr-Latn-RS" sz="11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lnSpc>
                          <a:spcPct val="106000"/>
                        </a:lnSpc>
                        <a:spcAft>
                          <a:spcPts val="800"/>
                        </a:spcAft>
                      </a:pPr>
                      <a:r>
                        <a:rPr lang="sr-Latn-RS" sz="1100" b="1" dirty="0">
                          <a:effectLst/>
                        </a:rPr>
                        <a:t>1:1,2</a:t>
                      </a:r>
                      <a:endParaRPr lang="sr-Latn-RS" sz="11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lnSpc>
                          <a:spcPct val="106000"/>
                        </a:lnSpc>
                        <a:spcAft>
                          <a:spcPts val="800"/>
                        </a:spcAft>
                      </a:pPr>
                      <a:r>
                        <a:rPr lang="sr-Latn-RS" sz="1100" b="1" dirty="0">
                          <a:effectLst/>
                        </a:rPr>
                        <a:t>4.76</a:t>
                      </a:r>
                      <a:endParaRPr lang="sr-Latn-RS" sz="11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ctr">
                        <a:lnSpc>
                          <a:spcPct val="106000"/>
                        </a:lnSpc>
                        <a:spcAft>
                          <a:spcPts val="800"/>
                        </a:spcAft>
                      </a:pPr>
                      <a:r>
                        <a:rPr lang="sr-Latn-RS" sz="1100" b="1" dirty="0">
                          <a:effectLst/>
                        </a:rPr>
                        <a:t>6.245.060</a:t>
                      </a:r>
                      <a:endParaRPr lang="sr-Latn-RS" sz="11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 xmlns:a16="http://schemas.microsoft.com/office/drawing/2014/main" val="3614225095"/>
                  </a:ext>
                </a:extLst>
              </a:tr>
            </a:tbl>
          </a:graphicData>
        </a:graphic>
      </p:graphicFrame>
    </p:spTree>
    <p:extLst>
      <p:ext uri="{BB962C8B-B14F-4D97-AF65-F5344CB8AC3E}">
        <p14:creationId xmlns:p14="http://schemas.microsoft.com/office/powerpoint/2010/main" val="288676495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27AF2E7-9F9D-45BD-B73C-7EF507D0DB84}"/>
              </a:ext>
            </a:extLst>
          </p:cNvPr>
          <p:cNvSpPr>
            <a:spLocks noGrp="1"/>
          </p:cNvSpPr>
          <p:nvPr>
            <p:ph type="title"/>
          </p:nvPr>
        </p:nvSpPr>
        <p:spPr/>
        <p:txBody>
          <a:bodyPr/>
          <a:lstStyle/>
          <a:p>
            <a:pPr algn="ctr"/>
            <a:r>
              <a:rPr lang="sr-Latn-RS" b="1" dirty="0"/>
              <a:t>Biomasa u Vojvodini</a:t>
            </a:r>
            <a:br>
              <a:rPr lang="sr-Latn-RS" b="1" dirty="0"/>
            </a:br>
            <a:r>
              <a:rPr lang="sr-Latn-RS" b="1" dirty="0"/>
              <a:t>- proizvodnja i potencijali -</a:t>
            </a:r>
            <a:endParaRPr lang="sr-Latn-RS" dirty="0"/>
          </a:p>
        </p:txBody>
      </p:sp>
      <p:sp>
        <p:nvSpPr>
          <p:cNvPr id="3" name="Content Placeholder 2">
            <a:extLst>
              <a:ext uri="{FF2B5EF4-FFF2-40B4-BE49-F238E27FC236}">
                <a16:creationId xmlns="" xmlns:a16="http://schemas.microsoft.com/office/drawing/2014/main" id="{23B32DD7-E73C-4E6D-8975-59D68245989D}"/>
              </a:ext>
            </a:extLst>
          </p:cNvPr>
          <p:cNvSpPr>
            <a:spLocks noGrp="1"/>
          </p:cNvSpPr>
          <p:nvPr>
            <p:ph sz="half" idx="4294967295"/>
          </p:nvPr>
        </p:nvSpPr>
        <p:spPr>
          <a:xfrm>
            <a:off x="0" y="1825625"/>
            <a:ext cx="3886200" cy="4351338"/>
          </a:xfrm>
        </p:spPr>
        <p:txBody>
          <a:bodyPr/>
          <a:lstStyle/>
          <a:p>
            <a:pPr marL="0" indent="0">
              <a:buNone/>
            </a:pPr>
            <a:endParaRPr lang="sr-Latn-RS" dirty="0"/>
          </a:p>
          <a:p>
            <a:pPr marL="0" indent="0">
              <a:buNone/>
            </a:pPr>
            <a:endParaRPr lang="sr-Latn-RS" dirty="0"/>
          </a:p>
          <a:p>
            <a:pPr marL="0" indent="0">
              <a:buNone/>
            </a:pPr>
            <a:endParaRPr lang="sr-Latn-RS" dirty="0"/>
          </a:p>
          <a:p>
            <a:pPr marL="0" indent="0">
              <a:buNone/>
            </a:pPr>
            <a:endParaRPr lang="sr-Latn-RS" dirty="0"/>
          </a:p>
          <a:p>
            <a:pPr marL="0" indent="0">
              <a:buNone/>
            </a:pPr>
            <a:endParaRPr lang="sr-Latn-RS" dirty="0"/>
          </a:p>
          <a:p>
            <a:pPr marL="0" indent="0">
              <a:buNone/>
            </a:pPr>
            <a:endParaRPr lang="sr-Latn-RS" dirty="0"/>
          </a:p>
        </p:txBody>
      </p:sp>
      <p:graphicFrame>
        <p:nvGraphicFramePr>
          <p:cNvPr id="4" name="Table 3">
            <a:extLst>
              <a:ext uri="{FF2B5EF4-FFF2-40B4-BE49-F238E27FC236}">
                <a16:creationId xmlns="" xmlns:a16="http://schemas.microsoft.com/office/drawing/2014/main" id="{9D16A99B-D889-4C54-9FC1-87C5BB594871}"/>
              </a:ext>
            </a:extLst>
          </p:cNvPr>
          <p:cNvGraphicFramePr>
            <a:graphicFrameLocks noGrp="1"/>
          </p:cNvGraphicFramePr>
          <p:nvPr>
            <p:extLst>
              <p:ext uri="{D42A27DB-BD31-4B8C-83A1-F6EECF244321}">
                <p14:modId xmlns:p14="http://schemas.microsoft.com/office/powerpoint/2010/main" val="2227117780"/>
              </p:ext>
            </p:extLst>
          </p:nvPr>
        </p:nvGraphicFramePr>
        <p:xfrm>
          <a:off x="594224" y="2820219"/>
          <a:ext cx="2437403" cy="2815718"/>
        </p:xfrm>
        <a:graphic>
          <a:graphicData uri="http://schemas.openxmlformats.org/drawingml/2006/table">
            <a:tbl>
              <a:tblPr firstRow="1" firstCol="1" bandRow="1">
                <a:tableStyleId>{5C22544A-7EE6-4342-B048-85BDC9FD1C3A}</a:tableStyleId>
              </a:tblPr>
              <a:tblGrid>
                <a:gridCol w="1730628">
                  <a:extLst>
                    <a:ext uri="{9D8B030D-6E8A-4147-A177-3AD203B41FA5}">
                      <a16:colId xmlns="" xmlns:a16="http://schemas.microsoft.com/office/drawing/2014/main" val="3515796863"/>
                    </a:ext>
                  </a:extLst>
                </a:gridCol>
                <a:gridCol w="706775">
                  <a:extLst>
                    <a:ext uri="{9D8B030D-6E8A-4147-A177-3AD203B41FA5}">
                      <a16:colId xmlns="" xmlns:a16="http://schemas.microsoft.com/office/drawing/2014/main" val="1911686730"/>
                    </a:ext>
                  </a:extLst>
                </a:gridCol>
              </a:tblGrid>
              <a:tr h="581597">
                <a:tc>
                  <a:txBody>
                    <a:bodyPr/>
                    <a:lstStyle/>
                    <a:p>
                      <a:pPr algn="ctr">
                        <a:lnSpc>
                          <a:spcPct val="106000"/>
                        </a:lnSpc>
                        <a:spcAft>
                          <a:spcPts val="800"/>
                        </a:spcAft>
                      </a:pPr>
                      <a:r>
                        <a:rPr lang="sr-Latn-RS" sz="1200" dirty="0">
                          <a:effectLst/>
                        </a:rPr>
                        <a:t>Vrsta biomase</a:t>
                      </a:r>
                      <a:endParaRPr lang="sr-Latn-R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nSpc>
                          <a:spcPct val="106000"/>
                        </a:lnSpc>
                        <a:spcAft>
                          <a:spcPts val="800"/>
                        </a:spcAft>
                      </a:pPr>
                      <a:r>
                        <a:rPr lang="sr-Latn-RS" sz="1200" dirty="0">
                          <a:effectLst/>
                        </a:rPr>
                        <a:t>Tona godišnje</a:t>
                      </a:r>
                      <a:endParaRPr lang="sr-Latn-R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 xmlns:a16="http://schemas.microsoft.com/office/drawing/2014/main" val="28929278"/>
                  </a:ext>
                </a:extLst>
              </a:tr>
              <a:tr h="387731">
                <a:tc>
                  <a:txBody>
                    <a:bodyPr/>
                    <a:lstStyle/>
                    <a:p>
                      <a:pPr>
                        <a:lnSpc>
                          <a:spcPct val="106000"/>
                        </a:lnSpc>
                        <a:spcAft>
                          <a:spcPts val="800"/>
                        </a:spcAft>
                      </a:pPr>
                      <a:r>
                        <a:rPr lang="sr-Latn-RS" sz="1200" dirty="0">
                          <a:effectLst/>
                        </a:rPr>
                        <a:t>Poljoprivredna biomasa iz ratarstva </a:t>
                      </a:r>
                      <a:endParaRPr lang="sr-Latn-R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r">
                        <a:lnSpc>
                          <a:spcPct val="106000"/>
                        </a:lnSpc>
                        <a:spcAft>
                          <a:spcPts val="800"/>
                        </a:spcAft>
                      </a:pPr>
                      <a:r>
                        <a:rPr lang="sr-Latn-RS" sz="1200">
                          <a:effectLst/>
                        </a:rPr>
                        <a:t>6.245.000</a:t>
                      </a:r>
                      <a:endParaRPr lang="sr-Latn-R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 xmlns:a16="http://schemas.microsoft.com/office/drawing/2014/main" val="87385658"/>
                  </a:ext>
                </a:extLst>
              </a:tr>
              <a:tr h="683197">
                <a:tc>
                  <a:txBody>
                    <a:bodyPr/>
                    <a:lstStyle/>
                    <a:p>
                      <a:pPr>
                        <a:lnSpc>
                          <a:spcPct val="106000"/>
                        </a:lnSpc>
                        <a:spcAft>
                          <a:spcPts val="800"/>
                        </a:spcAft>
                      </a:pPr>
                      <a:r>
                        <a:rPr lang="sr-Latn-RS" sz="1200" dirty="0">
                          <a:effectLst/>
                        </a:rPr>
                        <a:t> </a:t>
                      </a:r>
                      <a:endParaRPr lang="sr-Latn-RS" sz="1100" dirty="0">
                        <a:effectLst/>
                      </a:endParaRPr>
                    </a:p>
                    <a:p>
                      <a:pPr>
                        <a:lnSpc>
                          <a:spcPct val="106000"/>
                        </a:lnSpc>
                        <a:spcAft>
                          <a:spcPts val="800"/>
                        </a:spcAft>
                      </a:pPr>
                      <a:r>
                        <a:rPr lang="sr-Latn-RS" sz="1200" dirty="0">
                          <a:effectLst/>
                        </a:rPr>
                        <a:t>Stajsko đubrivo iz stočarstva</a:t>
                      </a:r>
                      <a:endParaRPr lang="sr-Latn-R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r">
                        <a:lnSpc>
                          <a:spcPct val="106000"/>
                        </a:lnSpc>
                        <a:spcAft>
                          <a:spcPts val="800"/>
                        </a:spcAft>
                      </a:pPr>
                      <a:r>
                        <a:rPr lang="sr-Latn-RS" sz="1200">
                          <a:effectLst/>
                        </a:rPr>
                        <a:t>3.600.000</a:t>
                      </a:r>
                      <a:endParaRPr lang="sr-Latn-R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 xmlns:a16="http://schemas.microsoft.com/office/drawing/2014/main" val="2113169675"/>
                  </a:ext>
                </a:extLst>
              </a:tr>
              <a:tr h="387731">
                <a:tc>
                  <a:txBody>
                    <a:bodyPr/>
                    <a:lstStyle/>
                    <a:p>
                      <a:pPr>
                        <a:lnSpc>
                          <a:spcPct val="106000"/>
                        </a:lnSpc>
                        <a:spcAft>
                          <a:spcPts val="800"/>
                        </a:spcAft>
                      </a:pPr>
                      <a:r>
                        <a:rPr lang="sr-Latn-RS" sz="1200" dirty="0">
                          <a:effectLst/>
                        </a:rPr>
                        <a:t>Šumska biomasa (ostaci)</a:t>
                      </a:r>
                      <a:endParaRPr lang="sr-Latn-R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r">
                        <a:lnSpc>
                          <a:spcPct val="106000"/>
                        </a:lnSpc>
                        <a:spcAft>
                          <a:spcPts val="800"/>
                        </a:spcAft>
                      </a:pPr>
                      <a:r>
                        <a:rPr lang="sr-Latn-RS" sz="1200">
                          <a:effectLst/>
                        </a:rPr>
                        <a:t>351.000</a:t>
                      </a:r>
                      <a:endParaRPr lang="sr-Latn-R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 xmlns:a16="http://schemas.microsoft.com/office/drawing/2014/main" val="3500894700"/>
                  </a:ext>
                </a:extLst>
              </a:tr>
              <a:tr h="387731">
                <a:tc>
                  <a:txBody>
                    <a:bodyPr/>
                    <a:lstStyle/>
                    <a:p>
                      <a:pPr>
                        <a:lnSpc>
                          <a:spcPct val="106000"/>
                        </a:lnSpc>
                        <a:spcAft>
                          <a:spcPts val="800"/>
                        </a:spcAft>
                      </a:pPr>
                      <a:r>
                        <a:rPr lang="sr-Latn-RS" sz="1200" dirty="0">
                          <a:effectLst/>
                        </a:rPr>
                        <a:t>Komunalni otpad (organski)</a:t>
                      </a:r>
                      <a:endParaRPr lang="sr-Latn-R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r">
                        <a:lnSpc>
                          <a:spcPct val="106000"/>
                        </a:lnSpc>
                        <a:spcAft>
                          <a:spcPts val="800"/>
                        </a:spcAft>
                      </a:pPr>
                      <a:r>
                        <a:rPr lang="sr-Latn-RS" sz="1200">
                          <a:effectLst/>
                        </a:rPr>
                        <a:t>393.000</a:t>
                      </a:r>
                      <a:endParaRPr lang="sr-Latn-R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 xmlns:a16="http://schemas.microsoft.com/office/drawing/2014/main" val="1080401316"/>
                  </a:ext>
                </a:extLst>
              </a:tr>
              <a:tr h="387731">
                <a:tc>
                  <a:txBody>
                    <a:bodyPr/>
                    <a:lstStyle/>
                    <a:p>
                      <a:pPr>
                        <a:lnSpc>
                          <a:spcPct val="106000"/>
                        </a:lnSpc>
                        <a:spcAft>
                          <a:spcPts val="800"/>
                        </a:spcAft>
                      </a:pPr>
                      <a:r>
                        <a:rPr lang="sr-Latn-RS" sz="1200" dirty="0">
                          <a:effectLst/>
                        </a:rPr>
                        <a:t>Ukupno</a:t>
                      </a:r>
                      <a:endParaRPr lang="sr-Latn-R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algn="r">
                        <a:lnSpc>
                          <a:spcPct val="106000"/>
                        </a:lnSpc>
                        <a:spcAft>
                          <a:spcPts val="800"/>
                        </a:spcAft>
                      </a:pPr>
                      <a:r>
                        <a:rPr lang="sr-Latn-RS" sz="1200" dirty="0">
                          <a:effectLst/>
                        </a:rPr>
                        <a:t>10.589.000</a:t>
                      </a:r>
                      <a:endParaRPr lang="sr-Latn-R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 xmlns:a16="http://schemas.microsoft.com/office/drawing/2014/main" val="646177275"/>
                  </a:ext>
                </a:extLst>
              </a:tr>
            </a:tbl>
          </a:graphicData>
        </a:graphic>
      </p:graphicFrame>
      <p:sp>
        <p:nvSpPr>
          <p:cNvPr id="25" name="Rectangle 12">
            <a:hlinkClick r:id="rId2"/>
            <a:extLst>
              <a:ext uri="{FF2B5EF4-FFF2-40B4-BE49-F238E27FC236}">
                <a16:creationId xmlns="" xmlns:a16="http://schemas.microsoft.com/office/drawing/2014/main" id="{CD2055CC-6624-425C-8FFB-66A0ABF4716D}"/>
              </a:ext>
            </a:extLst>
          </p:cNvPr>
          <p:cNvSpPr>
            <a:spLocks noChangeArrowheads="1"/>
          </p:cNvSpPr>
          <p:nvPr/>
        </p:nvSpPr>
        <p:spPr bwMode="auto">
          <a:xfrm>
            <a:off x="2665818" y="3858082"/>
            <a:ext cx="6918056" cy="369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2" tIns="45710" rIns="91422" bIns="45710" numCol="1" anchor="ctr" anchorCtr="0" compatLnSpc="1">
            <a:prstTxWarp prst="textNoShape">
              <a:avLst/>
            </a:prstTxWarp>
            <a:spAutoFit/>
          </a:bodyPr>
          <a:lstStyle/>
          <a:p>
            <a:pPr defTabSz="457112"/>
            <a:endParaRPr lang="sr-Latn-RS">
              <a:solidFill>
                <a:prstClr val="black"/>
              </a:solidFill>
            </a:endParaRPr>
          </a:p>
        </p:txBody>
      </p:sp>
      <p:sp>
        <p:nvSpPr>
          <p:cNvPr id="27" name="Rectangle 13">
            <a:extLst>
              <a:ext uri="{FF2B5EF4-FFF2-40B4-BE49-F238E27FC236}">
                <a16:creationId xmlns="" xmlns:a16="http://schemas.microsoft.com/office/drawing/2014/main" id="{878629FD-5B27-4F79-A0C0-BF3B051F33D4}"/>
              </a:ext>
            </a:extLst>
          </p:cNvPr>
          <p:cNvSpPr>
            <a:spLocks noChangeArrowheads="1"/>
          </p:cNvSpPr>
          <p:nvPr/>
        </p:nvSpPr>
        <p:spPr bwMode="auto">
          <a:xfrm>
            <a:off x="4858282" y="1362055"/>
            <a:ext cx="9144000" cy="646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2" tIns="45710" rIns="91422" bIns="45710" numCol="1" anchor="ctr" anchorCtr="0" compatLnSpc="1">
            <a:prstTxWarp prst="textNoShape">
              <a:avLst/>
            </a:prstTxWarp>
            <a:spAutoFit/>
          </a:bodyPr>
          <a:lstStyle/>
          <a:p>
            <a:pPr eaLnBrk="0" fontAlgn="base" hangingPunct="0">
              <a:spcBef>
                <a:spcPct val="0"/>
              </a:spcBef>
              <a:spcAft>
                <a:spcPct val="0"/>
              </a:spcAft>
            </a:pPr>
            <a:r>
              <a:rPr lang="sr-Latn-RS" altLang="sr-Latn-RS">
                <a:solidFill>
                  <a:prstClr val="black"/>
                </a:solidFill>
              </a:rPr>
              <a:t/>
            </a:r>
            <a:br>
              <a:rPr lang="sr-Latn-RS" altLang="sr-Latn-RS">
                <a:solidFill>
                  <a:prstClr val="black"/>
                </a:solidFill>
              </a:rPr>
            </a:br>
            <a:endParaRPr lang="sr-Latn-RS" altLang="sr-Latn-RS">
              <a:solidFill>
                <a:prstClr val="black"/>
              </a:solidFill>
            </a:endParaRPr>
          </a:p>
        </p:txBody>
      </p:sp>
      <p:graphicFrame>
        <p:nvGraphicFramePr>
          <p:cNvPr id="34" name="Table 33">
            <a:extLst>
              <a:ext uri="{FF2B5EF4-FFF2-40B4-BE49-F238E27FC236}">
                <a16:creationId xmlns="" xmlns:a16="http://schemas.microsoft.com/office/drawing/2014/main" id="{2554B28E-75F4-44E1-9727-1B4275E36DC3}"/>
              </a:ext>
            </a:extLst>
          </p:cNvPr>
          <p:cNvGraphicFramePr>
            <a:graphicFrameLocks noGrp="1"/>
          </p:cNvGraphicFramePr>
          <p:nvPr>
            <p:extLst>
              <p:ext uri="{D42A27DB-BD31-4B8C-83A1-F6EECF244321}">
                <p14:modId xmlns:p14="http://schemas.microsoft.com/office/powerpoint/2010/main" val="258774266"/>
              </p:ext>
            </p:extLst>
          </p:nvPr>
        </p:nvGraphicFramePr>
        <p:xfrm>
          <a:off x="3292040" y="2088631"/>
          <a:ext cx="3956221" cy="6142482"/>
        </p:xfrm>
        <a:graphic>
          <a:graphicData uri="http://schemas.openxmlformats.org/drawingml/2006/table">
            <a:tbl>
              <a:tblPr firstRow="1" firstCol="1" bandRow="1">
                <a:tableStyleId>{5C22544A-7EE6-4342-B048-85BDC9FD1C3A}</a:tableStyleId>
              </a:tblPr>
              <a:tblGrid>
                <a:gridCol w="1027545">
                  <a:extLst>
                    <a:ext uri="{9D8B030D-6E8A-4147-A177-3AD203B41FA5}">
                      <a16:colId xmlns="" xmlns:a16="http://schemas.microsoft.com/office/drawing/2014/main" val="816592139"/>
                    </a:ext>
                  </a:extLst>
                </a:gridCol>
                <a:gridCol w="733034">
                  <a:extLst>
                    <a:ext uri="{9D8B030D-6E8A-4147-A177-3AD203B41FA5}">
                      <a16:colId xmlns="" xmlns:a16="http://schemas.microsoft.com/office/drawing/2014/main" val="236938969"/>
                    </a:ext>
                  </a:extLst>
                </a:gridCol>
                <a:gridCol w="726547">
                  <a:extLst>
                    <a:ext uri="{9D8B030D-6E8A-4147-A177-3AD203B41FA5}">
                      <a16:colId xmlns="" xmlns:a16="http://schemas.microsoft.com/office/drawing/2014/main" val="703921851"/>
                    </a:ext>
                  </a:extLst>
                </a:gridCol>
                <a:gridCol w="685030">
                  <a:extLst>
                    <a:ext uri="{9D8B030D-6E8A-4147-A177-3AD203B41FA5}">
                      <a16:colId xmlns="" xmlns:a16="http://schemas.microsoft.com/office/drawing/2014/main" val="2060939045"/>
                    </a:ext>
                  </a:extLst>
                </a:gridCol>
                <a:gridCol w="784065">
                  <a:extLst>
                    <a:ext uri="{9D8B030D-6E8A-4147-A177-3AD203B41FA5}">
                      <a16:colId xmlns="" xmlns:a16="http://schemas.microsoft.com/office/drawing/2014/main" val="739129051"/>
                    </a:ext>
                  </a:extLst>
                </a:gridCol>
              </a:tblGrid>
              <a:tr h="888365">
                <a:tc>
                  <a:txBody>
                    <a:bodyPr/>
                    <a:lstStyle/>
                    <a:p>
                      <a:pPr algn="just">
                        <a:lnSpc>
                          <a:spcPct val="106000"/>
                        </a:lnSpc>
                        <a:spcAft>
                          <a:spcPts val="800"/>
                        </a:spcAft>
                      </a:pPr>
                      <a:r>
                        <a:rPr lang="sr-Latn-RS" sz="1100">
                          <a:effectLst/>
                        </a:rPr>
                        <a:t> </a:t>
                      </a:r>
                      <a:endParaRPr lang="sr-Latn-R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46706" marR="46706" marT="0" marB="0"/>
                </a:tc>
                <a:tc>
                  <a:txBody>
                    <a:bodyPr/>
                    <a:lstStyle/>
                    <a:p>
                      <a:pPr algn="just">
                        <a:lnSpc>
                          <a:spcPct val="106000"/>
                        </a:lnSpc>
                        <a:spcAft>
                          <a:spcPts val="800"/>
                        </a:spcAft>
                      </a:pPr>
                      <a:r>
                        <a:rPr lang="sr-Latn-RS" sz="1100" dirty="0">
                          <a:effectLst/>
                        </a:rPr>
                        <a:t>Tona/</a:t>
                      </a:r>
                    </a:p>
                    <a:p>
                      <a:pPr algn="just">
                        <a:lnSpc>
                          <a:spcPct val="106000"/>
                        </a:lnSpc>
                        <a:spcAft>
                          <a:spcPts val="800"/>
                        </a:spcAft>
                      </a:pPr>
                      <a:r>
                        <a:rPr lang="sr-Latn-RS" sz="1100" dirty="0">
                          <a:effectLst/>
                        </a:rPr>
                        <a:t>godišnje</a:t>
                      </a:r>
                      <a:endParaRPr lang="sr-Latn-R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6706" marR="46706" marT="0" marB="0"/>
                </a:tc>
                <a:tc>
                  <a:txBody>
                    <a:bodyPr/>
                    <a:lstStyle/>
                    <a:p>
                      <a:pPr algn="just">
                        <a:lnSpc>
                          <a:spcPct val="106000"/>
                        </a:lnSpc>
                        <a:spcAft>
                          <a:spcPts val="800"/>
                        </a:spcAft>
                      </a:pPr>
                      <a:r>
                        <a:rPr lang="sr-Latn-RS" sz="1100">
                          <a:effectLst/>
                        </a:rPr>
                        <a:t>Prosečni udeo energije po toni, kWh</a:t>
                      </a:r>
                      <a:endParaRPr lang="sr-Latn-R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46706" marR="46706" marT="0" marB="0"/>
                </a:tc>
                <a:tc>
                  <a:txBody>
                    <a:bodyPr/>
                    <a:lstStyle/>
                    <a:p>
                      <a:pPr algn="just">
                        <a:lnSpc>
                          <a:spcPct val="106000"/>
                        </a:lnSpc>
                        <a:spcAft>
                          <a:spcPts val="800"/>
                        </a:spcAft>
                      </a:pPr>
                      <a:r>
                        <a:rPr lang="sr-Latn-RS" sz="1100">
                          <a:effectLst/>
                        </a:rPr>
                        <a:t>Primarna energija</a:t>
                      </a:r>
                      <a:endParaRPr lang="sr-Latn-RS" sz="1000">
                        <a:effectLst/>
                      </a:endParaRPr>
                    </a:p>
                    <a:p>
                      <a:pPr algn="just">
                        <a:lnSpc>
                          <a:spcPct val="106000"/>
                        </a:lnSpc>
                        <a:spcAft>
                          <a:spcPts val="800"/>
                        </a:spcAft>
                      </a:pPr>
                      <a:r>
                        <a:rPr lang="sr-Latn-RS" sz="1100">
                          <a:effectLst/>
                        </a:rPr>
                        <a:t>GWh</a:t>
                      </a:r>
                      <a:endParaRPr lang="sr-Latn-R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6706" marR="46706" marT="0" marB="0"/>
                </a:tc>
                <a:tc>
                  <a:txBody>
                    <a:bodyPr/>
                    <a:lstStyle/>
                    <a:p>
                      <a:pPr algn="just">
                        <a:lnSpc>
                          <a:spcPct val="106000"/>
                        </a:lnSpc>
                        <a:spcAft>
                          <a:spcPts val="800"/>
                        </a:spcAft>
                      </a:pPr>
                      <a:r>
                        <a:rPr lang="sr-Latn-RS" sz="1100" dirty="0">
                          <a:effectLst/>
                        </a:rPr>
                        <a:t>Primarna energija</a:t>
                      </a:r>
                      <a:endParaRPr lang="sr-Latn-RS" sz="1000" dirty="0">
                        <a:effectLst/>
                      </a:endParaRPr>
                    </a:p>
                    <a:p>
                      <a:pPr algn="just">
                        <a:lnSpc>
                          <a:spcPct val="106000"/>
                        </a:lnSpc>
                        <a:spcAft>
                          <a:spcPts val="800"/>
                        </a:spcAft>
                      </a:pPr>
                      <a:r>
                        <a:rPr lang="sr-Latn-RS" sz="1100" dirty="0">
                          <a:effectLst/>
                        </a:rPr>
                        <a:t>PJ</a:t>
                      </a:r>
                      <a:endParaRPr lang="sr-Latn-R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6706" marR="46706" marT="0" marB="0"/>
                </a:tc>
                <a:extLst>
                  <a:ext uri="{0D108BD9-81ED-4DB2-BD59-A6C34878D82A}">
                    <a16:rowId xmlns="" xmlns:a16="http://schemas.microsoft.com/office/drawing/2014/main" val="4002858573"/>
                  </a:ext>
                </a:extLst>
              </a:tr>
              <a:tr h="710692">
                <a:tc>
                  <a:txBody>
                    <a:bodyPr/>
                    <a:lstStyle/>
                    <a:p>
                      <a:pPr algn="just">
                        <a:lnSpc>
                          <a:spcPct val="106000"/>
                        </a:lnSpc>
                        <a:spcAft>
                          <a:spcPts val="800"/>
                        </a:spcAft>
                      </a:pPr>
                      <a:r>
                        <a:rPr lang="sr-Latn-RS" sz="1100">
                          <a:effectLst/>
                        </a:rPr>
                        <a:t>Poljoprivredna biomasa kao nus-proizvod</a:t>
                      </a:r>
                      <a:endParaRPr lang="sr-Latn-R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46706" marR="46706" marT="0" marB="0"/>
                </a:tc>
                <a:tc>
                  <a:txBody>
                    <a:bodyPr/>
                    <a:lstStyle/>
                    <a:p>
                      <a:pPr algn="just">
                        <a:lnSpc>
                          <a:spcPct val="106000"/>
                        </a:lnSpc>
                        <a:spcAft>
                          <a:spcPts val="800"/>
                        </a:spcAft>
                      </a:pPr>
                      <a:r>
                        <a:rPr lang="sr-Latn-RS" sz="1100">
                          <a:effectLst/>
                        </a:rPr>
                        <a:t>6 245 060</a:t>
                      </a:r>
                      <a:endParaRPr lang="sr-Latn-R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46706" marR="46706" marT="0" marB="0"/>
                </a:tc>
                <a:tc>
                  <a:txBody>
                    <a:bodyPr/>
                    <a:lstStyle/>
                    <a:p>
                      <a:pPr algn="just">
                        <a:lnSpc>
                          <a:spcPct val="106000"/>
                        </a:lnSpc>
                        <a:spcAft>
                          <a:spcPts val="800"/>
                        </a:spcAft>
                      </a:pPr>
                      <a:r>
                        <a:rPr lang="sr-Latn-RS" sz="1100">
                          <a:effectLst/>
                        </a:rPr>
                        <a:t>3 200</a:t>
                      </a:r>
                      <a:endParaRPr lang="sr-Latn-R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46706" marR="46706" marT="0" marB="0"/>
                </a:tc>
                <a:tc>
                  <a:txBody>
                    <a:bodyPr/>
                    <a:lstStyle/>
                    <a:p>
                      <a:pPr algn="just">
                        <a:lnSpc>
                          <a:spcPct val="106000"/>
                        </a:lnSpc>
                        <a:spcAft>
                          <a:spcPts val="800"/>
                        </a:spcAft>
                      </a:pPr>
                      <a:r>
                        <a:rPr lang="sr-Latn-RS" sz="1100">
                          <a:effectLst/>
                        </a:rPr>
                        <a:t>19 984</a:t>
                      </a:r>
                      <a:endParaRPr lang="sr-Latn-R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6706" marR="46706" marT="0" marB="0"/>
                </a:tc>
                <a:tc>
                  <a:txBody>
                    <a:bodyPr/>
                    <a:lstStyle/>
                    <a:p>
                      <a:pPr algn="just">
                        <a:lnSpc>
                          <a:spcPct val="106000"/>
                        </a:lnSpc>
                        <a:spcAft>
                          <a:spcPts val="800"/>
                        </a:spcAft>
                      </a:pPr>
                      <a:r>
                        <a:rPr lang="sr-Latn-RS" sz="1100" dirty="0">
                          <a:effectLst/>
                        </a:rPr>
                        <a:t>61,5</a:t>
                      </a:r>
                      <a:endParaRPr lang="sr-Latn-R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6706" marR="46706" marT="0" marB="0"/>
                </a:tc>
                <a:extLst>
                  <a:ext uri="{0D108BD9-81ED-4DB2-BD59-A6C34878D82A}">
                    <a16:rowId xmlns="" xmlns:a16="http://schemas.microsoft.com/office/drawing/2014/main" val="933516269"/>
                  </a:ext>
                </a:extLst>
              </a:tr>
              <a:tr h="710692">
                <a:tc>
                  <a:txBody>
                    <a:bodyPr/>
                    <a:lstStyle/>
                    <a:p>
                      <a:pPr algn="just">
                        <a:lnSpc>
                          <a:spcPct val="106000"/>
                        </a:lnSpc>
                        <a:spcAft>
                          <a:spcPts val="800"/>
                        </a:spcAft>
                      </a:pPr>
                      <a:r>
                        <a:rPr lang="sr-Latn-RS" sz="1100">
                          <a:effectLst/>
                        </a:rPr>
                        <a:t>Poljop. biomasa za  70 mil. L biogoriva</a:t>
                      </a:r>
                      <a:endParaRPr lang="sr-Latn-R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46706" marR="46706" marT="0" marB="0"/>
                </a:tc>
                <a:tc>
                  <a:txBody>
                    <a:bodyPr/>
                    <a:lstStyle/>
                    <a:p>
                      <a:pPr algn="just">
                        <a:lnSpc>
                          <a:spcPct val="106000"/>
                        </a:lnSpc>
                        <a:spcAft>
                          <a:spcPts val="800"/>
                        </a:spcAft>
                      </a:pPr>
                      <a:r>
                        <a:rPr lang="sr-Latn-RS" sz="1100">
                          <a:effectLst/>
                        </a:rPr>
                        <a:t>   58 000</a:t>
                      </a:r>
                      <a:endParaRPr lang="sr-Latn-R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46706" marR="46706" marT="0" marB="0"/>
                </a:tc>
                <a:tc>
                  <a:txBody>
                    <a:bodyPr/>
                    <a:lstStyle/>
                    <a:p>
                      <a:pPr algn="just">
                        <a:lnSpc>
                          <a:spcPct val="106000"/>
                        </a:lnSpc>
                        <a:spcAft>
                          <a:spcPts val="800"/>
                        </a:spcAft>
                      </a:pPr>
                      <a:r>
                        <a:rPr lang="sr-Latn-RS" sz="1100">
                          <a:effectLst/>
                        </a:rPr>
                        <a:t>8900</a:t>
                      </a:r>
                      <a:endParaRPr lang="sr-Latn-R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46706" marR="46706" marT="0" marB="0"/>
                </a:tc>
                <a:tc>
                  <a:txBody>
                    <a:bodyPr/>
                    <a:lstStyle/>
                    <a:p>
                      <a:pPr algn="just">
                        <a:lnSpc>
                          <a:spcPct val="106000"/>
                        </a:lnSpc>
                        <a:spcAft>
                          <a:spcPts val="800"/>
                        </a:spcAft>
                      </a:pPr>
                      <a:r>
                        <a:rPr lang="sr-Latn-RS" sz="1100">
                          <a:effectLst/>
                        </a:rPr>
                        <a:t>  516</a:t>
                      </a:r>
                      <a:endParaRPr lang="sr-Latn-R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6706" marR="46706" marT="0" marB="0"/>
                </a:tc>
                <a:tc>
                  <a:txBody>
                    <a:bodyPr/>
                    <a:lstStyle/>
                    <a:p>
                      <a:pPr algn="just">
                        <a:lnSpc>
                          <a:spcPct val="106000"/>
                        </a:lnSpc>
                        <a:spcAft>
                          <a:spcPts val="800"/>
                        </a:spcAft>
                      </a:pPr>
                      <a:r>
                        <a:rPr lang="sr-Latn-RS" sz="1100" dirty="0">
                          <a:effectLst/>
                        </a:rPr>
                        <a:t>  1,9</a:t>
                      </a:r>
                      <a:endParaRPr lang="sr-Latn-R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6706" marR="46706" marT="0" marB="0"/>
                </a:tc>
                <a:extLst>
                  <a:ext uri="{0D108BD9-81ED-4DB2-BD59-A6C34878D82A}">
                    <a16:rowId xmlns="" xmlns:a16="http://schemas.microsoft.com/office/drawing/2014/main" val="2125036729"/>
                  </a:ext>
                </a:extLst>
              </a:tr>
              <a:tr h="355346">
                <a:tc>
                  <a:txBody>
                    <a:bodyPr/>
                    <a:lstStyle/>
                    <a:p>
                      <a:pPr algn="just">
                        <a:lnSpc>
                          <a:spcPct val="106000"/>
                        </a:lnSpc>
                        <a:spcAft>
                          <a:spcPts val="800"/>
                        </a:spcAft>
                      </a:pPr>
                      <a:r>
                        <a:rPr lang="sr-Latn-RS" sz="1100">
                          <a:effectLst/>
                        </a:rPr>
                        <a:t>Stajsko đubrivo</a:t>
                      </a:r>
                      <a:endParaRPr lang="sr-Latn-R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46706" marR="46706" marT="0" marB="0"/>
                </a:tc>
                <a:tc>
                  <a:txBody>
                    <a:bodyPr/>
                    <a:lstStyle/>
                    <a:p>
                      <a:pPr algn="just">
                        <a:lnSpc>
                          <a:spcPct val="106000"/>
                        </a:lnSpc>
                        <a:spcAft>
                          <a:spcPts val="800"/>
                        </a:spcAft>
                      </a:pPr>
                      <a:r>
                        <a:rPr lang="sr-Latn-RS" sz="1100">
                          <a:effectLst/>
                        </a:rPr>
                        <a:t>3.600.000</a:t>
                      </a:r>
                      <a:endParaRPr lang="sr-Latn-R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46706" marR="46706" marT="0" marB="0"/>
                </a:tc>
                <a:tc>
                  <a:txBody>
                    <a:bodyPr/>
                    <a:lstStyle/>
                    <a:p>
                      <a:pPr algn="just">
                        <a:lnSpc>
                          <a:spcPct val="106000"/>
                        </a:lnSpc>
                        <a:spcAft>
                          <a:spcPts val="800"/>
                        </a:spcAft>
                      </a:pPr>
                      <a:r>
                        <a:rPr lang="sr-Latn-RS" sz="1100">
                          <a:effectLst/>
                        </a:rPr>
                        <a:t>130</a:t>
                      </a:r>
                      <a:endParaRPr lang="sr-Latn-R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46706" marR="46706" marT="0" marB="0"/>
                </a:tc>
                <a:tc>
                  <a:txBody>
                    <a:bodyPr/>
                    <a:lstStyle/>
                    <a:p>
                      <a:pPr algn="just">
                        <a:lnSpc>
                          <a:spcPct val="106000"/>
                        </a:lnSpc>
                        <a:spcAft>
                          <a:spcPts val="800"/>
                        </a:spcAft>
                      </a:pPr>
                      <a:r>
                        <a:rPr lang="sr-Latn-RS" sz="1100">
                          <a:effectLst/>
                        </a:rPr>
                        <a:t>   468</a:t>
                      </a:r>
                      <a:endParaRPr lang="sr-Latn-R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6706" marR="46706" marT="0" marB="0"/>
                </a:tc>
                <a:tc>
                  <a:txBody>
                    <a:bodyPr/>
                    <a:lstStyle/>
                    <a:p>
                      <a:pPr algn="just">
                        <a:lnSpc>
                          <a:spcPct val="106000"/>
                        </a:lnSpc>
                        <a:spcAft>
                          <a:spcPts val="800"/>
                        </a:spcAft>
                      </a:pPr>
                      <a:r>
                        <a:rPr lang="sr-Latn-RS" sz="1100" dirty="0">
                          <a:effectLst/>
                        </a:rPr>
                        <a:t>  1,7</a:t>
                      </a:r>
                      <a:endParaRPr lang="sr-Latn-R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6706" marR="46706" marT="0" marB="0"/>
                </a:tc>
                <a:extLst>
                  <a:ext uri="{0D108BD9-81ED-4DB2-BD59-A6C34878D82A}">
                    <a16:rowId xmlns="" xmlns:a16="http://schemas.microsoft.com/office/drawing/2014/main" val="1131698147"/>
                  </a:ext>
                </a:extLst>
              </a:tr>
              <a:tr h="355346">
                <a:tc>
                  <a:txBody>
                    <a:bodyPr/>
                    <a:lstStyle/>
                    <a:p>
                      <a:pPr algn="just">
                        <a:lnSpc>
                          <a:spcPct val="106000"/>
                        </a:lnSpc>
                        <a:spcAft>
                          <a:spcPts val="800"/>
                        </a:spcAft>
                      </a:pPr>
                      <a:r>
                        <a:rPr lang="sr-Latn-RS" sz="1100">
                          <a:effectLst/>
                        </a:rPr>
                        <a:t>Šumska biomasa</a:t>
                      </a:r>
                      <a:endParaRPr lang="sr-Latn-R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46706" marR="46706" marT="0" marB="0"/>
                </a:tc>
                <a:tc>
                  <a:txBody>
                    <a:bodyPr/>
                    <a:lstStyle/>
                    <a:p>
                      <a:pPr algn="just">
                        <a:lnSpc>
                          <a:spcPct val="106000"/>
                        </a:lnSpc>
                        <a:spcAft>
                          <a:spcPts val="800"/>
                        </a:spcAft>
                      </a:pPr>
                      <a:r>
                        <a:rPr lang="sr-Latn-RS" sz="1100">
                          <a:effectLst/>
                        </a:rPr>
                        <a:t>351.000</a:t>
                      </a:r>
                      <a:endParaRPr lang="sr-Latn-R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46706" marR="46706" marT="0" marB="0"/>
                </a:tc>
                <a:tc>
                  <a:txBody>
                    <a:bodyPr/>
                    <a:lstStyle/>
                    <a:p>
                      <a:pPr algn="just">
                        <a:lnSpc>
                          <a:spcPct val="106000"/>
                        </a:lnSpc>
                        <a:spcAft>
                          <a:spcPts val="800"/>
                        </a:spcAft>
                      </a:pPr>
                      <a:r>
                        <a:rPr lang="sr-Latn-RS" sz="1100">
                          <a:effectLst/>
                        </a:rPr>
                        <a:t>3 400</a:t>
                      </a:r>
                      <a:endParaRPr lang="sr-Latn-R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46706" marR="46706" marT="0" marB="0"/>
                </a:tc>
                <a:tc>
                  <a:txBody>
                    <a:bodyPr/>
                    <a:lstStyle/>
                    <a:p>
                      <a:pPr algn="just">
                        <a:lnSpc>
                          <a:spcPct val="106000"/>
                        </a:lnSpc>
                        <a:spcAft>
                          <a:spcPts val="800"/>
                        </a:spcAft>
                      </a:pPr>
                      <a:r>
                        <a:rPr lang="sr-Latn-RS" sz="1100">
                          <a:effectLst/>
                        </a:rPr>
                        <a:t> 1 190</a:t>
                      </a:r>
                      <a:endParaRPr lang="sr-Latn-R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6706" marR="46706" marT="0" marB="0"/>
                </a:tc>
                <a:tc>
                  <a:txBody>
                    <a:bodyPr/>
                    <a:lstStyle/>
                    <a:p>
                      <a:pPr algn="just">
                        <a:lnSpc>
                          <a:spcPct val="106000"/>
                        </a:lnSpc>
                        <a:spcAft>
                          <a:spcPts val="800"/>
                        </a:spcAft>
                      </a:pPr>
                      <a:r>
                        <a:rPr lang="sr-Latn-RS" sz="1100" dirty="0">
                          <a:effectLst/>
                        </a:rPr>
                        <a:t>  4,3</a:t>
                      </a:r>
                      <a:endParaRPr lang="sr-Latn-R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6706" marR="46706" marT="0" marB="0"/>
                </a:tc>
                <a:extLst>
                  <a:ext uri="{0D108BD9-81ED-4DB2-BD59-A6C34878D82A}">
                    <a16:rowId xmlns="" xmlns:a16="http://schemas.microsoft.com/office/drawing/2014/main" val="2284336174"/>
                  </a:ext>
                </a:extLst>
              </a:tr>
              <a:tr h="355346">
                <a:tc>
                  <a:txBody>
                    <a:bodyPr/>
                    <a:lstStyle/>
                    <a:p>
                      <a:pPr algn="just">
                        <a:lnSpc>
                          <a:spcPct val="106000"/>
                        </a:lnSpc>
                        <a:spcAft>
                          <a:spcPts val="800"/>
                        </a:spcAft>
                      </a:pPr>
                      <a:r>
                        <a:rPr lang="sr-Latn-RS" sz="1100">
                          <a:effectLst/>
                        </a:rPr>
                        <a:t>Komunalni otpad</a:t>
                      </a:r>
                      <a:endParaRPr lang="sr-Latn-R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46706" marR="46706" marT="0" marB="0"/>
                </a:tc>
                <a:tc>
                  <a:txBody>
                    <a:bodyPr/>
                    <a:lstStyle/>
                    <a:p>
                      <a:pPr algn="just">
                        <a:lnSpc>
                          <a:spcPct val="106000"/>
                        </a:lnSpc>
                        <a:spcAft>
                          <a:spcPts val="800"/>
                        </a:spcAft>
                      </a:pPr>
                      <a:r>
                        <a:rPr lang="sr-Latn-RS" sz="1100">
                          <a:effectLst/>
                        </a:rPr>
                        <a:t>393.000</a:t>
                      </a:r>
                      <a:endParaRPr lang="sr-Latn-R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46706" marR="46706" marT="0" marB="0"/>
                </a:tc>
                <a:tc>
                  <a:txBody>
                    <a:bodyPr/>
                    <a:lstStyle/>
                    <a:p>
                      <a:pPr algn="just">
                        <a:lnSpc>
                          <a:spcPct val="106000"/>
                        </a:lnSpc>
                        <a:spcAft>
                          <a:spcPts val="800"/>
                        </a:spcAft>
                      </a:pPr>
                      <a:r>
                        <a:rPr lang="sr-Latn-RS" sz="1100">
                          <a:effectLst/>
                        </a:rPr>
                        <a:t>   550</a:t>
                      </a:r>
                      <a:endParaRPr lang="sr-Latn-R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46706" marR="46706" marT="0" marB="0"/>
                </a:tc>
                <a:tc>
                  <a:txBody>
                    <a:bodyPr/>
                    <a:lstStyle/>
                    <a:p>
                      <a:pPr algn="just">
                        <a:lnSpc>
                          <a:spcPct val="106000"/>
                        </a:lnSpc>
                        <a:spcAft>
                          <a:spcPts val="800"/>
                        </a:spcAft>
                      </a:pPr>
                      <a:r>
                        <a:rPr lang="sr-Latn-RS" sz="1100">
                          <a:effectLst/>
                        </a:rPr>
                        <a:t>    216</a:t>
                      </a:r>
                      <a:endParaRPr lang="sr-Latn-R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6706" marR="46706" marT="0" marB="0"/>
                </a:tc>
                <a:tc>
                  <a:txBody>
                    <a:bodyPr/>
                    <a:lstStyle/>
                    <a:p>
                      <a:pPr algn="just">
                        <a:lnSpc>
                          <a:spcPct val="106000"/>
                        </a:lnSpc>
                        <a:spcAft>
                          <a:spcPts val="800"/>
                        </a:spcAft>
                      </a:pPr>
                      <a:r>
                        <a:rPr lang="sr-Latn-RS" sz="1100" dirty="0">
                          <a:effectLst/>
                        </a:rPr>
                        <a:t>  0,8</a:t>
                      </a:r>
                      <a:endParaRPr lang="sr-Latn-R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6706" marR="46706" marT="0" marB="0"/>
                </a:tc>
                <a:extLst>
                  <a:ext uri="{0D108BD9-81ED-4DB2-BD59-A6C34878D82A}">
                    <a16:rowId xmlns="" xmlns:a16="http://schemas.microsoft.com/office/drawing/2014/main" val="3302273217"/>
                  </a:ext>
                </a:extLst>
              </a:tr>
              <a:tr h="710692">
                <a:tc>
                  <a:txBody>
                    <a:bodyPr/>
                    <a:lstStyle/>
                    <a:p>
                      <a:pPr>
                        <a:lnSpc>
                          <a:spcPct val="106000"/>
                        </a:lnSpc>
                        <a:spcAft>
                          <a:spcPts val="800"/>
                        </a:spcAft>
                      </a:pPr>
                      <a:r>
                        <a:rPr lang="sr-Latn-RS" sz="1100">
                          <a:effectLst/>
                        </a:rPr>
                        <a:t>ZBIRNI IZNOS nus-proizvoda i biogoriva</a:t>
                      </a:r>
                      <a:endParaRPr lang="sr-Latn-R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46706" marR="46706" marT="0" marB="0"/>
                </a:tc>
                <a:tc>
                  <a:txBody>
                    <a:bodyPr/>
                    <a:lstStyle/>
                    <a:p>
                      <a:pPr algn="just">
                        <a:lnSpc>
                          <a:spcPct val="106000"/>
                        </a:lnSpc>
                        <a:spcAft>
                          <a:spcPts val="800"/>
                        </a:spcAft>
                      </a:pPr>
                      <a:r>
                        <a:rPr lang="sr-Latn-RS" sz="1100" dirty="0">
                          <a:effectLst/>
                        </a:rPr>
                        <a:t> </a:t>
                      </a:r>
                      <a:endParaRPr lang="sr-Latn-R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6706" marR="46706" marT="0" marB="0"/>
                </a:tc>
                <a:tc>
                  <a:txBody>
                    <a:bodyPr/>
                    <a:lstStyle/>
                    <a:p>
                      <a:pPr algn="just">
                        <a:lnSpc>
                          <a:spcPct val="106000"/>
                        </a:lnSpc>
                        <a:spcAft>
                          <a:spcPts val="800"/>
                        </a:spcAft>
                      </a:pPr>
                      <a:r>
                        <a:rPr lang="sr-Latn-RS" sz="1100">
                          <a:effectLst/>
                        </a:rPr>
                        <a:t> </a:t>
                      </a:r>
                      <a:endParaRPr lang="sr-Latn-R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46706" marR="46706" marT="0" marB="0"/>
                </a:tc>
                <a:tc>
                  <a:txBody>
                    <a:bodyPr/>
                    <a:lstStyle/>
                    <a:p>
                      <a:pPr algn="just">
                        <a:lnSpc>
                          <a:spcPct val="106000"/>
                        </a:lnSpc>
                        <a:spcAft>
                          <a:spcPts val="800"/>
                        </a:spcAft>
                      </a:pPr>
                      <a:r>
                        <a:rPr lang="sr-Latn-RS" sz="1100">
                          <a:effectLst/>
                        </a:rPr>
                        <a:t> </a:t>
                      </a:r>
                      <a:endParaRPr lang="sr-Latn-R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6706" marR="46706" marT="0" marB="0"/>
                </a:tc>
                <a:tc>
                  <a:txBody>
                    <a:bodyPr/>
                    <a:lstStyle/>
                    <a:p>
                      <a:pPr algn="just">
                        <a:lnSpc>
                          <a:spcPct val="106000"/>
                        </a:lnSpc>
                        <a:spcAft>
                          <a:spcPts val="800"/>
                        </a:spcAft>
                      </a:pPr>
                      <a:r>
                        <a:rPr lang="sr-Latn-RS" sz="1100" dirty="0">
                          <a:effectLst/>
                        </a:rPr>
                        <a:t>70,2</a:t>
                      </a:r>
                      <a:endParaRPr lang="sr-Latn-R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6706" marR="46706" marT="0" marB="0"/>
                </a:tc>
                <a:extLst>
                  <a:ext uri="{0D108BD9-81ED-4DB2-BD59-A6C34878D82A}">
                    <a16:rowId xmlns="" xmlns:a16="http://schemas.microsoft.com/office/drawing/2014/main" val="3479478840"/>
                  </a:ext>
                </a:extLst>
              </a:tr>
              <a:tr h="812292">
                <a:tc>
                  <a:txBody>
                    <a:bodyPr/>
                    <a:lstStyle/>
                    <a:p>
                      <a:pPr algn="just">
                        <a:lnSpc>
                          <a:spcPct val="106000"/>
                        </a:lnSpc>
                        <a:spcAft>
                          <a:spcPts val="800"/>
                        </a:spcAft>
                      </a:pPr>
                      <a:r>
                        <a:rPr lang="sr-Latn-RS" sz="1100">
                          <a:effectLst/>
                        </a:rPr>
                        <a:t>Pored toga </a:t>
                      </a:r>
                      <a:endParaRPr lang="sr-Latn-RS" sz="1000">
                        <a:effectLst/>
                      </a:endParaRPr>
                    </a:p>
                    <a:p>
                      <a:pPr algn="just">
                        <a:lnSpc>
                          <a:spcPct val="106000"/>
                        </a:lnSpc>
                        <a:spcAft>
                          <a:spcPts val="800"/>
                        </a:spcAft>
                      </a:pPr>
                      <a:r>
                        <a:rPr lang="sr-Latn-RS" sz="1100">
                          <a:effectLst/>
                        </a:rPr>
                        <a:t>100 000 ha šuma kratke ophodnje</a:t>
                      </a:r>
                      <a:endParaRPr lang="sr-Latn-R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46706" marR="46706" marT="0" marB="0"/>
                </a:tc>
                <a:tc>
                  <a:txBody>
                    <a:bodyPr/>
                    <a:lstStyle/>
                    <a:p>
                      <a:pPr algn="just">
                        <a:lnSpc>
                          <a:spcPct val="106000"/>
                        </a:lnSpc>
                        <a:spcAft>
                          <a:spcPts val="800"/>
                        </a:spcAft>
                      </a:pPr>
                      <a:r>
                        <a:rPr lang="sr-Latn-RS" sz="1100">
                          <a:effectLst/>
                        </a:rPr>
                        <a:t>1 200 000 </a:t>
                      </a:r>
                      <a:endParaRPr lang="sr-Latn-RS" sz="1000">
                        <a:effectLst/>
                      </a:endParaRPr>
                    </a:p>
                    <a:p>
                      <a:pPr algn="just">
                        <a:lnSpc>
                          <a:spcPct val="106000"/>
                        </a:lnSpc>
                        <a:spcAft>
                          <a:spcPts val="800"/>
                        </a:spcAft>
                      </a:pPr>
                      <a:r>
                        <a:rPr lang="sr-Latn-RS" sz="1100">
                          <a:effectLst/>
                        </a:rPr>
                        <a:t>suve materije</a:t>
                      </a:r>
                      <a:endParaRPr lang="sr-Latn-R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46706" marR="46706" marT="0" marB="0"/>
                </a:tc>
                <a:tc>
                  <a:txBody>
                    <a:bodyPr/>
                    <a:lstStyle/>
                    <a:p>
                      <a:pPr algn="just">
                        <a:lnSpc>
                          <a:spcPct val="106000"/>
                        </a:lnSpc>
                        <a:spcAft>
                          <a:spcPts val="800"/>
                        </a:spcAft>
                      </a:pPr>
                      <a:r>
                        <a:rPr lang="sr-Latn-RS" sz="1100">
                          <a:effectLst/>
                        </a:rPr>
                        <a:t>5 000</a:t>
                      </a:r>
                      <a:endParaRPr lang="sr-Latn-R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46706" marR="46706" marT="0" marB="0"/>
                </a:tc>
                <a:tc>
                  <a:txBody>
                    <a:bodyPr/>
                    <a:lstStyle/>
                    <a:p>
                      <a:pPr algn="just">
                        <a:lnSpc>
                          <a:spcPct val="106000"/>
                        </a:lnSpc>
                        <a:spcAft>
                          <a:spcPts val="800"/>
                        </a:spcAft>
                      </a:pPr>
                      <a:r>
                        <a:rPr lang="sr-Latn-RS" sz="1100">
                          <a:effectLst/>
                        </a:rPr>
                        <a:t> 6 000</a:t>
                      </a:r>
                      <a:endParaRPr lang="sr-Latn-R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6706" marR="46706" marT="0" marB="0"/>
                </a:tc>
                <a:tc>
                  <a:txBody>
                    <a:bodyPr/>
                    <a:lstStyle/>
                    <a:p>
                      <a:pPr algn="just">
                        <a:lnSpc>
                          <a:spcPct val="106000"/>
                        </a:lnSpc>
                        <a:spcAft>
                          <a:spcPts val="800"/>
                        </a:spcAft>
                      </a:pPr>
                      <a:r>
                        <a:rPr lang="sr-Latn-RS" sz="1100" dirty="0">
                          <a:effectLst/>
                        </a:rPr>
                        <a:t>21,6</a:t>
                      </a:r>
                      <a:endParaRPr lang="sr-Latn-R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6706" marR="46706" marT="0" marB="0"/>
                </a:tc>
                <a:extLst>
                  <a:ext uri="{0D108BD9-81ED-4DB2-BD59-A6C34878D82A}">
                    <a16:rowId xmlns="" xmlns:a16="http://schemas.microsoft.com/office/drawing/2014/main" val="1944550701"/>
                  </a:ext>
                </a:extLst>
              </a:tr>
              <a:tr h="533019">
                <a:tc>
                  <a:txBody>
                    <a:bodyPr/>
                    <a:lstStyle/>
                    <a:p>
                      <a:pPr algn="just">
                        <a:lnSpc>
                          <a:spcPct val="106000"/>
                        </a:lnSpc>
                        <a:spcAft>
                          <a:spcPts val="800"/>
                        </a:spcAft>
                      </a:pPr>
                      <a:r>
                        <a:rPr lang="sr-Latn-RS" sz="1100">
                          <a:effectLst/>
                        </a:rPr>
                        <a:t>Uvoz ogrevnog drveta</a:t>
                      </a:r>
                      <a:endParaRPr lang="sr-Latn-R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46706" marR="46706" marT="0" marB="0"/>
                </a:tc>
                <a:tc>
                  <a:txBody>
                    <a:bodyPr/>
                    <a:lstStyle/>
                    <a:p>
                      <a:pPr algn="just">
                        <a:lnSpc>
                          <a:spcPct val="106000"/>
                        </a:lnSpc>
                        <a:spcAft>
                          <a:spcPts val="800"/>
                        </a:spcAft>
                      </a:pPr>
                      <a:r>
                        <a:rPr lang="sr-Latn-RS" sz="1100">
                          <a:effectLst/>
                        </a:rPr>
                        <a:t>250 000</a:t>
                      </a:r>
                      <a:endParaRPr lang="sr-Latn-R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46706" marR="46706" marT="0" marB="0"/>
                </a:tc>
                <a:tc>
                  <a:txBody>
                    <a:bodyPr/>
                    <a:lstStyle/>
                    <a:p>
                      <a:pPr algn="just">
                        <a:lnSpc>
                          <a:spcPct val="106000"/>
                        </a:lnSpc>
                        <a:spcAft>
                          <a:spcPts val="800"/>
                        </a:spcAft>
                      </a:pPr>
                      <a:r>
                        <a:rPr lang="sr-Latn-RS" sz="1100">
                          <a:effectLst/>
                        </a:rPr>
                        <a:t>3 900</a:t>
                      </a:r>
                      <a:endParaRPr lang="sr-Latn-R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46706" marR="46706" marT="0" marB="0"/>
                </a:tc>
                <a:tc>
                  <a:txBody>
                    <a:bodyPr/>
                    <a:lstStyle/>
                    <a:p>
                      <a:pPr algn="just">
                        <a:lnSpc>
                          <a:spcPct val="106000"/>
                        </a:lnSpc>
                        <a:spcAft>
                          <a:spcPts val="800"/>
                        </a:spcAft>
                      </a:pPr>
                      <a:r>
                        <a:rPr lang="sr-Latn-RS" sz="1100">
                          <a:effectLst/>
                        </a:rPr>
                        <a:t>   900</a:t>
                      </a:r>
                      <a:endParaRPr lang="sr-Latn-R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6706" marR="46706" marT="0" marB="0"/>
                </a:tc>
                <a:tc>
                  <a:txBody>
                    <a:bodyPr/>
                    <a:lstStyle/>
                    <a:p>
                      <a:pPr algn="just">
                        <a:lnSpc>
                          <a:spcPct val="106000"/>
                        </a:lnSpc>
                        <a:spcAft>
                          <a:spcPts val="800"/>
                        </a:spcAft>
                      </a:pPr>
                      <a:r>
                        <a:rPr lang="sr-Latn-RS" sz="1100" dirty="0">
                          <a:effectLst/>
                        </a:rPr>
                        <a:t>  3,2</a:t>
                      </a:r>
                      <a:endParaRPr lang="sr-Latn-R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6706" marR="46706" marT="0" marB="0"/>
                </a:tc>
                <a:extLst>
                  <a:ext uri="{0D108BD9-81ED-4DB2-BD59-A6C34878D82A}">
                    <a16:rowId xmlns="" xmlns:a16="http://schemas.microsoft.com/office/drawing/2014/main" val="3473685369"/>
                  </a:ext>
                </a:extLst>
              </a:tr>
              <a:tr h="533019">
                <a:tc>
                  <a:txBody>
                    <a:bodyPr/>
                    <a:lstStyle/>
                    <a:p>
                      <a:pPr algn="just">
                        <a:lnSpc>
                          <a:spcPct val="106000"/>
                        </a:lnSpc>
                        <a:spcAft>
                          <a:spcPts val="800"/>
                        </a:spcAft>
                      </a:pPr>
                      <a:r>
                        <a:rPr lang="sr-Latn-RS" sz="1100">
                          <a:effectLst/>
                        </a:rPr>
                        <a:t>Kulture za transportna goriva</a:t>
                      </a:r>
                      <a:endParaRPr lang="sr-Latn-R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46706" marR="46706" marT="0" marB="0"/>
                </a:tc>
                <a:tc>
                  <a:txBody>
                    <a:bodyPr/>
                    <a:lstStyle/>
                    <a:p>
                      <a:pPr algn="just">
                        <a:lnSpc>
                          <a:spcPct val="106000"/>
                        </a:lnSpc>
                        <a:spcAft>
                          <a:spcPts val="800"/>
                        </a:spcAft>
                      </a:pPr>
                      <a:r>
                        <a:rPr lang="sr-Latn-RS" sz="1100">
                          <a:effectLst/>
                        </a:rPr>
                        <a:t>52 000</a:t>
                      </a:r>
                      <a:endParaRPr lang="sr-Latn-R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46706" marR="46706" marT="0" marB="0"/>
                </a:tc>
                <a:tc>
                  <a:txBody>
                    <a:bodyPr/>
                    <a:lstStyle/>
                    <a:p>
                      <a:pPr algn="just">
                        <a:lnSpc>
                          <a:spcPct val="106000"/>
                        </a:lnSpc>
                        <a:spcAft>
                          <a:spcPts val="800"/>
                        </a:spcAft>
                      </a:pPr>
                      <a:r>
                        <a:rPr lang="sr-Latn-RS" sz="1100">
                          <a:effectLst/>
                        </a:rPr>
                        <a:t>11 000</a:t>
                      </a:r>
                      <a:endParaRPr lang="sr-Latn-R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46706" marR="46706" marT="0" marB="0"/>
                </a:tc>
                <a:tc>
                  <a:txBody>
                    <a:bodyPr/>
                    <a:lstStyle/>
                    <a:p>
                      <a:pPr algn="just">
                        <a:lnSpc>
                          <a:spcPct val="106000"/>
                        </a:lnSpc>
                        <a:spcAft>
                          <a:spcPts val="800"/>
                        </a:spcAft>
                      </a:pPr>
                      <a:r>
                        <a:rPr lang="sr-Latn-RS" sz="1100">
                          <a:effectLst/>
                        </a:rPr>
                        <a:t>   572</a:t>
                      </a:r>
                      <a:endParaRPr lang="sr-Latn-R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6706" marR="46706" marT="0" marB="0"/>
                </a:tc>
                <a:tc>
                  <a:txBody>
                    <a:bodyPr/>
                    <a:lstStyle/>
                    <a:p>
                      <a:pPr algn="just">
                        <a:lnSpc>
                          <a:spcPct val="106000"/>
                        </a:lnSpc>
                        <a:spcAft>
                          <a:spcPts val="800"/>
                        </a:spcAft>
                      </a:pPr>
                      <a:r>
                        <a:rPr lang="sr-Latn-RS" sz="1100" dirty="0">
                          <a:effectLst/>
                        </a:rPr>
                        <a:t>  2,0</a:t>
                      </a:r>
                      <a:endParaRPr lang="sr-Latn-R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6706" marR="46706" marT="0" marB="0"/>
                </a:tc>
                <a:extLst>
                  <a:ext uri="{0D108BD9-81ED-4DB2-BD59-A6C34878D82A}">
                    <a16:rowId xmlns="" xmlns:a16="http://schemas.microsoft.com/office/drawing/2014/main" val="4110262664"/>
                  </a:ext>
                </a:extLst>
              </a:tr>
              <a:tr h="177673">
                <a:tc>
                  <a:txBody>
                    <a:bodyPr/>
                    <a:lstStyle/>
                    <a:p>
                      <a:pPr algn="just">
                        <a:lnSpc>
                          <a:spcPct val="106000"/>
                        </a:lnSpc>
                        <a:spcAft>
                          <a:spcPts val="800"/>
                        </a:spcAft>
                      </a:pPr>
                      <a:r>
                        <a:rPr lang="sr-Latn-RS" sz="1100">
                          <a:effectLst/>
                        </a:rPr>
                        <a:t>UKUPNO</a:t>
                      </a:r>
                      <a:endParaRPr lang="sr-Latn-R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46706" marR="46706" marT="0" marB="0"/>
                </a:tc>
                <a:tc>
                  <a:txBody>
                    <a:bodyPr/>
                    <a:lstStyle/>
                    <a:p>
                      <a:pPr algn="just">
                        <a:lnSpc>
                          <a:spcPct val="106000"/>
                        </a:lnSpc>
                        <a:spcAft>
                          <a:spcPts val="800"/>
                        </a:spcAft>
                      </a:pPr>
                      <a:r>
                        <a:rPr lang="sr-Latn-RS" sz="1100">
                          <a:effectLst/>
                        </a:rPr>
                        <a:t> </a:t>
                      </a:r>
                      <a:endParaRPr lang="sr-Latn-R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46706" marR="46706" marT="0" marB="0"/>
                </a:tc>
                <a:tc>
                  <a:txBody>
                    <a:bodyPr/>
                    <a:lstStyle/>
                    <a:p>
                      <a:pPr algn="just">
                        <a:lnSpc>
                          <a:spcPct val="106000"/>
                        </a:lnSpc>
                        <a:spcAft>
                          <a:spcPts val="800"/>
                        </a:spcAft>
                      </a:pPr>
                      <a:r>
                        <a:rPr lang="sr-Latn-RS" sz="1100">
                          <a:effectLst/>
                        </a:rPr>
                        <a:t> </a:t>
                      </a:r>
                      <a:endParaRPr lang="sr-Latn-R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46706" marR="46706" marT="0" marB="0"/>
                </a:tc>
                <a:tc>
                  <a:txBody>
                    <a:bodyPr/>
                    <a:lstStyle/>
                    <a:p>
                      <a:pPr algn="just">
                        <a:lnSpc>
                          <a:spcPct val="106000"/>
                        </a:lnSpc>
                        <a:spcAft>
                          <a:spcPts val="800"/>
                        </a:spcAft>
                      </a:pPr>
                      <a:r>
                        <a:rPr lang="sr-Latn-RS" sz="1100" dirty="0">
                          <a:effectLst/>
                        </a:rPr>
                        <a:t> </a:t>
                      </a:r>
                      <a:endParaRPr lang="sr-Latn-R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6706" marR="46706" marT="0" marB="0"/>
                </a:tc>
                <a:tc>
                  <a:txBody>
                    <a:bodyPr/>
                    <a:lstStyle/>
                    <a:p>
                      <a:pPr algn="just">
                        <a:lnSpc>
                          <a:spcPct val="106000"/>
                        </a:lnSpc>
                        <a:spcAft>
                          <a:spcPts val="800"/>
                        </a:spcAft>
                      </a:pPr>
                      <a:r>
                        <a:rPr lang="sr-Latn-RS" sz="1100" dirty="0">
                          <a:effectLst/>
                        </a:rPr>
                        <a:t>97,0</a:t>
                      </a:r>
                      <a:endParaRPr lang="sr-Latn-R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6706" marR="46706" marT="0" marB="0"/>
                </a:tc>
                <a:extLst>
                  <a:ext uri="{0D108BD9-81ED-4DB2-BD59-A6C34878D82A}">
                    <a16:rowId xmlns="" xmlns:a16="http://schemas.microsoft.com/office/drawing/2014/main" val="382543892"/>
                  </a:ext>
                </a:extLst>
              </a:tr>
            </a:tbl>
          </a:graphicData>
        </a:graphic>
      </p:graphicFrame>
      <p:sp>
        <p:nvSpPr>
          <p:cNvPr id="35" name="Rectangle 19">
            <a:extLst>
              <a:ext uri="{FF2B5EF4-FFF2-40B4-BE49-F238E27FC236}">
                <a16:creationId xmlns="" xmlns:a16="http://schemas.microsoft.com/office/drawing/2014/main" id="{63DF8A17-D68B-4CDC-B5F7-EA5B960A4964}"/>
              </a:ext>
            </a:extLst>
          </p:cNvPr>
          <p:cNvSpPr>
            <a:spLocks noChangeArrowheads="1"/>
          </p:cNvSpPr>
          <p:nvPr/>
        </p:nvSpPr>
        <p:spPr bwMode="auto">
          <a:xfrm>
            <a:off x="3292036" y="1685215"/>
            <a:ext cx="184694" cy="646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22" tIns="45710" rIns="91422" bIns="45710" numCol="1" anchor="ctr" anchorCtr="0" compatLnSpc="1">
            <a:prstTxWarp prst="textNoShape">
              <a:avLst/>
            </a:prstTxWarp>
            <a:spAutoFit/>
          </a:bodyPr>
          <a:lstStyle/>
          <a:p>
            <a:pPr eaLnBrk="0" fontAlgn="base" hangingPunct="0">
              <a:spcBef>
                <a:spcPct val="0"/>
              </a:spcBef>
              <a:spcAft>
                <a:spcPct val="0"/>
              </a:spcAft>
            </a:pPr>
            <a:r>
              <a:rPr lang="sr-Latn-RS" altLang="sr-Latn-RS">
                <a:solidFill>
                  <a:prstClr val="black"/>
                </a:solidFill>
              </a:rPr>
              <a:t/>
            </a:r>
            <a:br>
              <a:rPr lang="sr-Latn-RS" altLang="sr-Latn-RS">
                <a:solidFill>
                  <a:prstClr val="black"/>
                </a:solidFill>
              </a:rPr>
            </a:br>
            <a:endParaRPr lang="sr-Latn-RS" altLang="sr-Latn-RS">
              <a:solidFill>
                <a:prstClr val="black"/>
              </a:solidFill>
            </a:endParaRPr>
          </a:p>
        </p:txBody>
      </p:sp>
    </p:spTree>
    <p:extLst>
      <p:ext uri="{BB962C8B-B14F-4D97-AF65-F5344CB8AC3E}">
        <p14:creationId xmlns:p14="http://schemas.microsoft.com/office/powerpoint/2010/main" val="184459593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4785DB5-765B-4E7A-B4F0-2A29F08DA282}"/>
              </a:ext>
            </a:extLst>
          </p:cNvPr>
          <p:cNvSpPr>
            <a:spLocks noGrp="1"/>
          </p:cNvSpPr>
          <p:nvPr>
            <p:ph type="title"/>
          </p:nvPr>
        </p:nvSpPr>
        <p:spPr/>
        <p:txBody>
          <a:bodyPr/>
          <a:lstStyle/>
          <a:p>
            <a:pPr algn="ctr"/>
            <a:r>
              <a:rPr lang="sr-Latn-RS" b="1" dirty="0"/>
              <a:t>Biomasa u Vojvodini</a:t>
            </a:r>
            <a:br>
              <a:rPr lang="sr-Latn-RS" b="1" dirty="0"/>
            </a:br>
            <a:r>
              <a:rPr lang="sr-Latn-RS" b="1" dirty="0"/>
              <a:t>- proizvodnja i potencijali -</a:t>
            </a:r>
            <a:endParaRPr lang="sr-Latn-RS" dirty="0"/>
          </a:p>
        </p:txBody>
      </p:sp>
      <p:sp>
        <p:nvSpPr>
          <p:cNvPr id="3" name="Content Placeholder 2">
            <a:extLst>
              <a:ext uri="{FF2B5EF4-FFF2-40B4-BE49-F238E27FC236}">
                <a16:creationId xmlns="" xmlns:a16="http://schemas.microsoft.com/office/drawing/2014/main" id="{4BE90F19-FB4C-4221-8E1C-3D9D6CFB9F5C}"/>
              </a:ext>
            </a:extLst>
          </p:cNvPr>
          <p:cNvSpPr>
            <a:spLocks noGrp="1"/>
          </p:cNvSpPr>
          <p:nvPr>
            <p:ph idx="1"/>
          </p:nvPr>
        </p:nvSpPr>
        <p:spPr/>
        <p:txBody>
          <a:bodyPr/>
          <a:lstStyle/>
          <a:p>
            <a:pPr marL="0" indent="0">
              <a:buNone/>
            </a:pPr>
            <a:r>
              <a:rPr lang="sr-Latn-RS" dirty="0"/>
              <a:t>Kroz realan i pažljiv pristup količina od 20 do 40 PJ biomase godišnje moguće je iskoristiti u energetske svrhe, ali dugoročno, u periodu od 5 do 10 godina na osnovu stečenog iskustva, čime bi se podigao nivo korišćenja biomase sa sadašnjih 6 PJ na 12 PJ.</a:t>
            </a:r>
          </a:p>
          <a:p>
            <a:pPr marL="0" indent="0">
              <a:buNone/>
            </a:pPr>
            <a:r>
              <a:rPr lang="sr-Latn-RS" dirty="0"/>
              <a:t>U AP Vojvodini je dominantna biomasa: različiti oblici slame, stabljika kukuruza i oklasaka, a na znatno nižem nivou sledi šumska biomasa.</a:t>
            </a:r>
          </a:p>
          <a:p>
            <a:pPr marL="0" indent="0">
              <a:buNone/>
            </a:pPr>
            <a:endParaRPr lang="sr-Latn-RS" dirty="0"/>
          </a:p>
        </p:txBody>
      </p:sp>
      <p:pic>
        <p:nvPicPr>
          <p:cNvPr id="5" name="Picture 2" descr="C:\Users\Milijic\Desktop\straw-bale-on-field.jpg">
            <a:extLst>
              <a:ext uri="{FF2B5EF4-FFF2-40B4-BE49-F238E27FC236}">
                <a16:creationId xmlns="" xmlns:a16="http://schemas.microsoft.com/office/drawing/2014/main" id="{67E0F821-F1E0-4A3D-B5E7-D3DBA5D50F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985" y="4100983"/>
            <a:ext cx="2480072" cy="247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C:\Users\Milijic\Desktop\Cobs.JPG">
            <a:extLst>
              <a:ext uri="{FF2B5EF4-FFF2-40B4-BE49-F238E27FC236}">
                <a16:creationId xmlns="" xmlns:a16="http://schemas.microsoft.com/office/drawing/2014/main" id="{4806DC26-AAC0-4B79-9359-5A91DA890C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8036" y="4412136"/>
            <a:ext cx="2674486"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156585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FBF6DFE-0C50-45F4-ABE0-5F74D22570E6}"/>
              </a:ext>
            </a:extLst>
          </p:cNvPr>
          <p:cNvSpPr>
            <a:spLocks noGrp="1"/>
          </p:cNvSpPr>
          <p:nvPr>
            <p:ph type="title"/>
          </p:nvPr>
        </p:nvSpPr>
        <p:spPr/>
        <p:txBody>
          <a:bodyPr>
            <a:normAutofit fontScale="90000"/>
          </a:bodyPr>
          <a:lstStyle/>
          <a:p>
            <a:pPr algn="ctr"/>
            <a:r>
              <a:rPr lang="sr-Latn-RS" dirty="0"/>
              <a:t>Finansijski uticaj različitih programa podrške za bioenergiju na privredu i energetski sistem </a:t>
            </a:r>
          </a:p>
        </p:txBody>
      </p:sp>
      <p:sp>
        <p:nvSpPr>
          <p:cNvPr id="3" name="Content Placeholder 2">
            <a:extLst>
              <a:ext uri="{FF2B5EF4-FFF2-40B4-BE49-F238E27FC236}">
                <a16:creationId xmlns="" xmlns:a16="http://schemas.microsoft.com/office/drawing/2014/main" id="{787BAB84-DCE0-4F40-A894-C74EFA51AF7F}"/>
              </a:ext>
            </a:extLst>
          </p:cNvPr>
          <p:cNvSpPr>
            <a:spLocks noGrp="1"/>
          </p:cNvSpPr>
          <p:nvPr>
            <p:ph idx="1"/>
          </p:nvPr>
        </p:nvSpPr>
        <p:spPr>
          <a:xfrm>
            <a:off x="508003" y="2160598"/>
            <a:ext cx="6447501" cy="3880773"/>
          </a:xfrm>
        </p:spPr>
        <p:txBody>
          <a:bodyPr>
            <a:normAutofit fontScale="85000" lnSpcReduction="20000"/>
          </a:bodyPr>
          <a:lstStyle/>
          <a:p>
            <a:pPr marL="0" indent="0">
              <a:buNone/>
            </a:pPr>
            <a:r>
              <a:rPr lang="sr-Latn-RS" b="1" dirty="0"/>
              <a:t>Nacionalni akcioni plan Republike Srbije </a:t>
            </a:r>
            <a:r>
              <a:rPr lang="sr-Latn-RS" dirty="0"/>
              <a:t>za obnovljive izvore energije za 2020. godinu je 100MW  instaliranog kapaciteta za električnu energiju iz čvrste biomase i  30 MW iz biogasa.</a:t>
            </a:r>
          </a:p>
          <a:p>
            <a:pPr marL="0" indent="0">
              <a:buNone/>
            </a:pPr>
            <a:r>
              <a:rPr lang="sr-Latn-RS" dirty="0"/>
              <a:t>					Kako povećati dobrobit za društvo?</a:t>
            </a:r>
          </a:p>
          <a:p>
            <a:pPr marL="0" indent="0">
              <a:buNone/>
            </a:pPr>
            <a:endParaRPr lang="sr-Latn-RS" dirty="0"/>
          </a:p>
          <a:p>
            <a:pPr marL="0" indent="0">
              <a:buNone/>
            </a:pPr>
            <a:endParaRPr lang="sr-Latn-RS" dirty="0"/>
          </a:p>
          <a:p>
            <a:pPr marL="0" indent="0">
              <a:buNone/>
            </a:pPr>
            <a:endParaRPr lang="sr-Latn-RS" dirty="0"/>
          </a:p>
          <a:p>
            <a:pPr marL="0" indent="0">
              <a:buNone/>
            </a:pPr>
            <a:endParaRPr lang="sr-Latn-RS" dirty="0"/>
          </a:p>
          <a:p>
            <a:pPr marL="0" indent="0">
              <a:buNone/>
            </a:pPr>
            <a:endParaRPr lang="sr-Latn-RS" dirty="0"/>
          </a:p>
          <a:p>
            <a:pPr marL="0" indent="0">
              <a:buNone/>
            </a:pPr>
            <a:endParaRPr lang="sr-Latn-RS" dirty="0"/>
          </a:p>
          <a:p>
            <a:pPr marL="0" indent="0">
              <a:buNone/>
            </a:pPr>
            <a:r>
              <a:rPr lang="sr-Latn-RS" sz="1400" dirty="0"/>
              <a:t>			</a:t>
            </a:r>
          </a:p>
          <a:p>
            <a:pPr marL="0" indent="0">
              <a:buNone/>
            </a:pPr>
            <a:endParaRPr lang="sr-Latn-RS" sz="1400" dirty="0"/>
          </a:p>
          <a:p>
            <a:pPr marL="0" indent="0">
              <a:buNone/>
            </a:pPr>
            <a:r>
              <a:rPr lang="sr-Latn-RS" sz="1400" dirty="0"/>
              <a:t>			Primer: Izgradnja postrojena od 30 mW</a:t>
            </a:r>
          </a:p>
          <a:p>
            <a:pPr marL="0" indent="0">
              <a:buNone/>
            </a:pPr>
            <a:endParaRPr lang="sr-Latn-RS" dirty="0"/>
          </a:p>
        </p:txBody>
      </p:sp>
      <p:graphicFrame>
        <p:nvGraphicFramePr>
          <p:cNvPr id="4" name="Table 3">
            <a:extLst>
              <a:ext uri="{FF2B5EF4-FFF2-40B4-BE49-F238E27FC236}">
                <a16:creationId xmlns="" xmlns:a16="http://schemas.microsoft.com/office/drawing/2014/main" id="{7358BAFC-8224-4001-A997-DD9853011DD7}"/>
              </a:ext>
            </a:extLst>
          </p:cNvPr>
          <p:cNvGraphicFramePr>
            <a:graphicFrameLocks noGrp="1"/>
          </p:cNvGraphicFramePr>
          <p:nvPr>
            <p:extLst>
              <p:ext uri="{D42A27DB-BD31-4B8C-83A1-F6EECF244321}">
                <p14:modId xmlns:p14="http://schemas.microsoft.com/office/powerpoint/2010/main" val="3405889177"/>
              </p:ext>
            </p:extLst>
          </p:nvPr>
        </p:nvGraphicFramePr>
        <p:xfrm>
          <a:off x="1574128" y="3147776"/>
          <a:ext cx="4315778" cy="3020441"/>
        </p:xfrm>
        <a:graphic>
          <a:graphicData uri="http://schemas.openxmlformats.org/drawingml/2006/table">
            <a:tbl>
              <a:tblPr firstRow="1" firstCol="1" bandRow="1" bandCol="1">
                <a:tableStyleId>{5C22544A-7EE6-4342-B048-85BDC9FD1C3A}</a:tableStyleId>
              </a:tblPr>
              <a:tblGrid>
                <a:gridCol w="1010603">
                  <a:extLst>
                    <a:ext uri="{9D8B030D-6E8A-4147-A177-3AD203B41FA5}">
                      <a16:colId xmlns="" xmlns:a16="http://schemas.microsoft.com/office/drawing/2014/main" val="1783490346"/>
                    </a:ext>
                  </a:extLst>
                </a:gridCol>
                <a:gridCol w="2295049">
                  <a:extLst>
                    <a:ext uri="{9D8B030D-6E8A-4147-A177-3AD203B41FA5}">
                      <a16:colId xmlns="" xmlns:a16="http://schemas.microsoft.com/office/drawing/2014/main" val="2396914287"/>
                    </a:ext>
                  </a:extLst>
                </a:gridCol>
                <a:gridCol w="1010126">
                  <a:extLst>
                    <a:ext uri="{9D8B030D-6E8A-4147-A177-3AD203B41FA5}">
                      <a16:colId xmlns="" xmlns:a16="http://schemas.microsoft.com/office/drawing/2014/main" val="24243572"/>
                    </a:ext>
                  </a:extLst>
                </a:gridCol>
              </a:tblGrid>
              <a:tr h="533019">
                <a:tc>
                  <a:txBody>
                    <a:bodyPr/>
                    <a:lstStyle/>
                    <a:p>
                      <a:pPr>
                        <a:lnSpc>
                          <a:spcPct val="106000"/>
                        </a:lnSpc>
                        <a:spcAft>
                          <a:spcPts val="0"/>
                        </a:spcAft>
                      </a:pPr>
                      <a:r>
                        <a:rPr lang="sr-Latn-RS" sz="1100">
                          <a:effectLst/>
                        </a:rPr>
                        <a:t>Opcija A – </a:t>
                      </a:r>
                    </a:p>
                    <a:p>
                      <a:pPr>
                        <a:lnSpc>
                          <a:spcPct val="106000"/>
                        </a:lnSpc>
                        <a:spcAft>
                          <a:spcPts val="0"/>
                        </a:spcAft>
                      </a:pPr>
                      <a:r>
                        <a:rPr lang="sr-Latn-RS" sz="1100">
                          <a:effectLst/>
                        </a:rPr>
                        <a:t>Samo grejanje</a:t>
                      </a:r>
                      <a:endParaRPr lang="sr-Latn-R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nSpc>
                          <a:spcPct val="106000"/>
                        </a:lnSpc>
                        <a:spcAft>
                          <a:spcPts val="0"/>
                        </a:spcAft>
                      </a:pPr>
                      <a:r>
                        <a:rPr lang="sr-Latn-RS" sz="1100" dirty="0">
                          <a:effectLst/>
                        </a:rPr>
                        <a:t> </a:t>
                      </a:r>
                      <a:endParaRPr lang="sr-Latn-R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nSpc>
                          <a:spcPct val="106000"/>
                        </a:lnSpc>
                        <a:spcAft>
                          <a:spcPts val="0"/>
                        </a:spcAft>
                      </a:pPr>
                      <a:r>
                        <a:rPr lang="sr-Latn-RS" sz="1100">
                          <a:effectLst/>
                        </a:rPr>
                        <a:t>Opcija B – </a:t>
                      </a:r>
                    </a:p>
                    <a:p>
                      <a:pPr>
                        <a:lnSpc>
                          <a:spcPct val="106000"/>
                        </a:lnSpc>
                        <a:spcAft>
                          <a:spcPts val="0"/>
                        </a:spcAft>
                      </a:pPr>
                      <a:r>
                        <a:rPr lang="sr-Latn-RS" sz="1100">
                          <a:effectLst/>
                        </a:rPr>
                        <a:t>Kogenerativno postrojenje</a:t>
                      </a:r>
                      <a:endParaRPr lang="sr-Latn-R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576000408"/>
                  </a:ext>
                </a:extLst>
              </a:tr>
              <a:tr h="177673">
                <a:tc>
                  <a:txBody>
                    <a:bodyPr/>
                    <a:lstStyle/>
                    <a:p>
                      <a:pPr>
                        <a:lnSpc>
                          <a:spcPct val="106000"/>
                        </a:lnSpc>
                        <a:spcAft>
                          <a:spcPts val="0"/>
                        </a:spcAft>
                      </a:pPr>
                      <a:r>
                        <a:rPr lang="sr-Latn-RS" sz="1100">
                          <a:effectLst/>
                        </a:rPr>
                        <a:t>230.000</a:t>
                      </a:r>
                      <a:endParaRPr lang="sr-Latn-R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nSpc>
                          <a:spcPct val="106000"/>
                        </a:lnSpc>
                        <a:spcAft>
                          <a:spcPts val="0"/>
                        </a:spcAft>
                      </a:pPr>
                      <a:r>
                        <a:rPr lang="sr-Latn-RS" sz="1100">
                          <a:effectLst/>
                        </a:rPr>
                        <a:t>Potrebno slame u tonama</a:t>
                      </a:r>
                      <a:endParaRPr lang="sr-Latn-R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nSpc>
                          <a:spcPct val="106000"/>
                        </a:lnSpc>
                        <a:spcAft>
                          <a:spcPts val="0"/>
                        </a:spcAft>
                      </a:pPr>
                      <a:r>
                        <a:rPr lang="sr-Latn-RS" sz="1100">
                          <a:effectLst/>
                        </a:rPr>
                        <a:t>230.000</a:t>
                      </a:r>
                      <a:endParaRPr lang="sr-Latn-R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1278536851"/>
                  </a:ext>
                </a:extLst>
              </a:tr>
              <a:tr h="355346">
                <a:tc>
                  <a:txBody>
                    <a:bodyPr/>
                    <a:lstStyle/>
                    <a:p>
                      <a:pPr>
                        <a:lnSpc>
                          <a:spcPct val="106000"/>
                        </a:lnSpc>
                        <a:spcAft>
                          <a:spcPts val="0"/>
                        </a:spcAft>
                      </a:pPr>
                      <a:r>
                        <a:rPr lang="sr-Latn-RS" sz="1100">
                          <a:effectLst/>
                        </a:rPr>
                        <a:t>------</a:t>
                      </a:r>
                      <a:endParaRPr lang="sr-Latn-R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nSpc>
                          <a:spcPct val="106000"/>
                        </a:lnSpc>
                        <a:spcAft>
                          <a:spcPts val="0"/>
                        </a:spcAft>
                      </a:pPr>
                      <a:r>
                        <a:rPr lang="sr-Latn-RS" sz="1100">
                          <a:effectLst/>
                        </a:rPr>
                        <a:t>Godišnja subvencija u podsticajnim tarifama ( u milionima evra)</a:t>
                      </a:r>
                      <a:endParaRPr lang="sr-Latn-R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nSpc>
                          <a:spcPct val="106000"/>
                        </a:lnSpc>
                        <a:spcAft>
                          <a:spcPts val="0"/>
                        </a:spcAft>
                      </a:pPr>
                      <a:r>
                        <a:rPr lang="sr-Latn-RS" sz="1100">
                          <a:effectLst/>
                        </a:rPr>
                        <a:t>19.2</a:t>
                      </a:r>
                      <a:endParaRPr lang="sr-Latn-R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948248066"/>
                  </a:ext>
                </a:extLst>
              </a:tr>
              <a:tr h="355346">
                <a:tc>
                  <a:txBody>
                    <a:bodyPr/>
                    <a:lstStyle/>
                    <a:p>
                      <a:pPr>
                        <a:lnSpc>
                          <a:spcPct val="106000"/>
                        </a:lnSpc>
                        <a:spcAft>
                          <a:spcPts val="0"/>
                        </a:spcAft>
                      </a:pPr>
                      <a:r>
                        <a:rPr lang="sr-Latn-RS" sz="1100">
                          <a:effectLst/>
                        </a:rPr>
                        <a:t>-------</a:t>
                      </a:r>
                      <a:endParaRPr lang="sr-Latn-R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nSpc>
                          <a:spcPct val="106000"/>
                        </a:lnSpc>
                        <a:spcAft>
                          <a:spcPts val="0"/>
                        </a:spcAft>
                      </a:pPr>
                      <a:r>
                        <a:rPr lang="sr-Latn-RS" sz="1100">
                          <a:effectLst/>
                        </a:rPr>
                        <a:t>Subvencija tokom 12 godina u milionima evra</a:t>
                      </a:r>
                      <a:endParaRPr lang="sr-Latn-R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nSpc>
                          <a:spcPct val="106000"/>
                        </a:lnSpc>
                        <a:spcAft>
                          <a:spcPts val="0"/>
                        </a:spcAft>
                      </a:pPr>
                      <a:r>
                        <a:rPr lang="sr-Latn-RS" sz="1100">
                          <a:effectLst/>
                        </a:rPr>
                        <a:t>230.4</a:t>
                      </a:r>
                      <a:endParaRPr lang="sr-Latn-R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2450796912"/>
                  </a:ext>
                </a:extLst>
              </a:tr>
              <a:tr h="355346">
                <a:tc>
                  <a:txBody>
                    <a:bodyPr/>
                    <a:lstStyle/>
                    <a:p>
                      <a:pPr>
                        <a:lnSpc>
                          <a:spcPct val="106000"/>
                        </a:lnSpc>
                        <a:spcAft>
                          <a:spcPts val="0"/>
                        </a:spcAft>
                      </a:pPr>
                      <a:r>
                        <a:rPr lang="sr-Latn-RS" sz="1100">
                          <a:effectLst/>
                        </a:rPr>
                        <a:t>37,5</a:t>
                      </a:r>
                      <a:endParaRPr lang="sr-Latn-R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nSpc>
                          <a:spcPct val="106000"/>
                        </a:lnSpc>
                        <a:spcAft>
                          <a:spcPts val="0"/>
                        </a:spcAft>
                      </a:pPr>
                      <a:r>
                        <a:rPr lang="sr-Latn-RS" sz="1100">
                          <a:effectLst/>
                        </a:rPr>
                        <a:t>Bespovratna pomoć/subvencije za izgradnju u milionima  €</a:t>
                      </a:r>
                      <a:endParaRPr lang="sr-Latn-R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nSpc>
                          <a:spcPct val="106000"/>
                        </a:lnSpc>
                        <a:spcAft>
                          <a:spcPts val="0"/>
                        </a:spcAft>
                      </a:pPr>
                      <a:r>
                        <a:rPr lang="sr-Latn-RS" sz="1100">
                          <a:effectLst/>
                        </a:rPr>
                        <a:t>-------</a:t>
                      </a:r>
                      <a:endParaRPr lang="sr-Latn-R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3446585116"/>
                  </a:ext>
                </a:extLst>
              </a:tr>
              <a:tr h="355346">
                <a:tc>
                  <a:txBody>
                    <a:bodyPr/>
                    <a:lstStyle/>
                    <a:p>
                      <a:pPr>
                        <a:lnSpc>
                          <a:spcPct val="106000"/>
                        </a:lnSpc>
                        <a:spcAft>
                          <a:spcPts val="0"/>
                        </a:spcAft>
                      </a:pPr>
                      <a:r>
                        <a:rPr lang="sr-Latn-RS" sz="1100">
                          <a:effectLst/>
                        </a:rPr>
                        <a:t>828</a:t>
                      </a:r>
                      <a:endParaRPr lang="sr-Latn-R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nSpc>
                          <a:spcPct val="106000"/>
                        </a:lnSpc>
                        <a:spcAft>
                          <a:spcPts val="0"/>
                        </a:spcAft>
                      </a:pPr>
                      <a:r>
                        <a:rPr lang="sr-Latn-RS" sz="1100">
                          <a:effectLst/>
                        </a:rPr>
                        <a:t>Isporučena toplotna energija  u GWh</a:t>
                      </a:r>
                      <a:endParaRPr lang="sr-Latn-R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nSpc>
                          <a:spcPct val="106000"/>
                        </a:lnSpc>
                        <a:spcAft>
                          <a:spcPts val="0"/>
                        </a:spcAft>
                      </a:pPr>
                      <a:r>
                        <a:rPr lang="sr-Latn-RS" sz="1100">
                          <a:effectLst/>
                        </a:rPr>
                        <a:t>271</a:t>
                      </a:r>
                      <a:endParaRPr lang="sr-Latn-R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3807699364"/>
                  </a:ext>
                </a:extLst>
              </a:tr>
              <a:tr h="355346">
                <a:tc>
                  <a:txBody>
                    <a:bodyPr/>
                    <a:lstStyle/>
                    <a:p>
                      <a:pPr>
                        <a:lnSpc>
                          <a:spcPct val="106000"/>
                        </a:lnSpc>
                        <a:spcAft>
                          <a:spcPts val="0"/>
                        </a:spcAft>
                      </a:pPr>
                      <a:r>
                        <a:rPr lang="sr-Latn-RS" sz="1100">
                          <a:effectLst/>
                        </a:rPr>
                        <a:t>-------------</a:t>
                      </a:r>
                      <a:endParaRPr lang="sr-Latn-R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nSpc>
                          <a:spcPct val="106000"/>
                        </a:lnSpc>
                        <a:spcAft>
                          <a:spcPts val="0"/>
                        </a:spcAft>
                      </a:pPr>
                      <a:r>
                        <a:rPr lang="sr-Latn-RS" sz="1100">
                          <a:effectLst/>
                        </a:rPr>
                        <a:t>Proizvedena električna energija u GWh</a:t>
                      </a:r>
                      <a:endParaRPr lang="sr-Latn-R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nSpc>
                          <a:spcPct val="106000"/>
                        </a:lnSpc>
                        <a:spcAft>
                          <a:spcPts val="0"/>
                        </a:spcAft>
                      </a:pPr>
                      <a:r>
                        <a:rPr lang="sr-Latn-RS" sz="1100">
                          <a:effectLst/>
                        </a:rPr>
                        <a:t>240</a:t>
                      </a:r>
                      <a:endParaRPr lang="sr-Latn-R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348369271"/>
                  </a:ext>
                </a:extLst>
              </a:tr>
              <a:tr h="533019">
                <a:tc>
                  <a:txBody>
                    <a:bodyPr/>
                    <a:lstStyle/>
                    <a:p>
                      <a:pPr>
                        <a:lnSpc>
                          <a:spcPct val="106000"/>
                        </a:lnSpc>
                        <a:spcAft>
                          <a:spcPts val="0"/>
                        </a:spcAft>
                      </a:pPr>
                      <a:r>
                        <a:rPr lang="sr-Latn-RS" sz="1100" dirty="0">
                          <a:effectLst/>
                        </a:rPr>
                        <a:t>17,4</a:t>
                      </a:r>
                      <a:endParaRPr lang="sr-Latn-R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nSpc>
                          <a:spcPct val="106000"/>
                        </a:lnSpc>
                        <a:spcAft>
                          <a:spcPts val="0"/>
                        </a:spcAft>
                      </a:pPr>
                      <a:r>
                        <a:rPr lang="sr-Latn-RS" sz="1100">
                          <a:effectLst/>
                        </a:rPr>
                        <a:t>Godišnja ušteda potrošača za troškove za grejanje,  u milionima evra</a:t>
                      </a:r>
                      <a:endParaRPr lang="sr-Latn-R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a:lnSpc>
                          <a:spcPct val="106000"/>
                        </a:lnSpc>
                        <a:spcAft>
                          <a:spcPts val="0"/>
                        </a:spcAft>
                      </a:pPr>
                      <a:r>
                        <a:rPr lang="sr-Latn-RS" sz="1100" dirty="0">
                          <a:effectLst/>
                        </a:rPr>
                        <a:t>5.7</a:t>
                      </a:r>
                      <a:endParaRPr lang="sr-Latn-R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 xmlns:a16="http://schemas.microsoft.com/office/drawing/2014/main" val="3522680658"/>
                  </a:ext>
                </a:extLst>
              </a:tr>
            </a:tbl>
          </a:graphicData>
        </a:graphic>
      </p:graphicFrame>
    </p:spTree>
    <p:extLst>
      <p:ext uri="{BB962C8B-B14F-4D97-AF65-F5344CB8AC3E}">
        <p14:creationId xmlns:p14="http://schemas.microsoft.com/office/powerpoint/2010/main" val="268019757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346440E-7D20-40AF-A8DC-E56323CA31C4}"/>
              </a:ext>
            </a:extLst>
          </p:cNvPr>
          <p:cNvSpPr>
            <a:spLocks noGrp="1"/>
          </p:cNvSpPr>
          <p:nvPr>
            <p:ph type="title"/>
          </p:nvPr>
        </p:nvSpPr>
        <p:spPr/>
        <p:txBody>
          <a:bodyPr/>
          <a:lstStyle/>
          <a:p>
            <a:pPr algn="ctr"/>
            <a:r>
              <a:rPr lang="sr-Latn-RS" dirty="0"/>
              <a:t>Izazovi u korišćenju poljoprivredne biomase:</a:t>
            </a:r>
          </a:p>
        </p:txBody>
      </p:sp>
      <p:sp>
        <p:nvSpPr>
          <p:cNvPr id="3" name="Content Placeholder 2">
            <a:extLst>
              <a:ext uri="{FF2B5EF4-FFF2-40B4-BE49-F238E27FC236}">
                <a16:creationId xmlns="" xmlns:a16="http://schemas.microsoft.com/office/drawing/2014/main" id="{DB918933-C4EA-4414-BF2C-9E112C8FAFBE}"/>
              </a:ext>
            </a:extLst>
          </p:cNvPr>
          <p:cNvSpPr>
            <a:spLocks noGrp="1"/>
          </p:cNvSpPr>
          <p:nvPr>
            <p:ph idx="1"/>
          </p:nvPr>
        </p:nvSpPr>
        <p:spPr/>
        <p:txBody>
          <a:bodyPr>
            <a:normAutofit fontScale="77500" lnSpcReduction="20000"/>
          </a:bodyPr>
          <a:lstStyle/>
          <a:p>
            <a:pPr>
              <a:buFont typeface="Wingdings" panose="05000000000000000000" pitchFamily="2" charset="2"/>
              <a:buChar char="Ø"/>
            </a:pPr>
            <a:r>
              <a:rPr lang="sr-Latn-RS" altLang="sr-Latn-RS" sz="1900" dirty="0"/>
              <a:t> Toplotna moć – nešto niža nego kod drveta</a:t>
            </a:r>
          </a:p>
          <a:p>
            <a:pPr>
              <a:buFont typeface="Wingdings" panose="05000000000000000000" pitchFamily="2" charset="2"/>
              <a:buChar char="Ø"/>
            </a:pPr>
            <a:r>
              <a:rPr lang="sr-Latn-RS" altLang="sr-Latn-RS" sz="1900" dirty="0"/>
              <a:t> Učešće pepela preko 5% - potrebno često čišćenje</a:t>
            </a:r>
          </a:p>
          <a:p>
            <a:pPr>
              <a:buFont typeface="Wingdings" panose="05000000000000000000" pitchFamily="2" charset="2"/>
              <a:buChar char="Ø"/>
            </a:pPr>
            <a:r>
              <a:rPr lang="sr-Latn-RS" altLang="sr-Latn-RS" sz="1900" dirty="0"/>
              <a:t> Niska tačka topljenja pepela - Šljaka</a:t>
            </a:r>
          </a:p>
          <a:p>
            <a:pPr>
              <a:buFont typeface="Wingdings" panose="05000000000000000000" pitchFamily="2" charset="2"/>
              <a:buChar char="Ø"/>
            </a:pPr>
            <a:r>
              <a:rPr lang="sr-Latn-RS" altLang="sr-Latn-RS" sz="1900" dirty="0"/>
              <a:t> Učešće Cl – korozija</a:t>
            </a:r>
          </a:p>
          <a:p>
            <a:pPr>
              <a:buFont typeface="Wingdings" panose="05000000000000000000" pitchFamily="2" charset="2"/>
              <a:buChar char="Ø"/>
            </a:pPr>
            <a:r>
              <a:rPr lang="sr-Latn-RS" altLang="sr-Latn-RS" sz="1900" dirty="0"/>
              <a:t> Novim tehnologijama ovi problemi prevaziđeni</a:t>
            </a:r>
          </a:p>
          <a:p>
            <a:pPr>
              <a:buFont typeface="Wingdings" panose="05000000000000000000" pitchFamily="2" charset="2"/>
              <a:buChar char="Ø"/>
            </a:pPr>
            <a:r>
              <a:rPr lang="sr-Latn-RS" altLang="sr-Latn-RS" sz="1900" dirty="0"/>
              <a:t> Tehnologija skuplja nego za drvo!</a:t>
            </a:r>
          </a:p>
          <a:p>
            <a:pPr>
              <a:buFont typeface="Wingdings" panose="05000000000000000000" pitchFamily="2" charset="2"/>
              <a:buChar char="Ø"/>
            </a:pPr>
            <a:r>
              <a:rPr lang="sr-Latn-RS" altLang="sr-Latn-RS" sz="1900" dirty="0"/>
              <a:t> Mobilizacija biomase – isplativa na većim površinama i pogodnim terenima, zahteva znanje i ulaganja u dodatne poljoprivredne mašine,</a:t>
            </a:r>
          </a:p>
          <a:p>
            <a:pPr>
              <a:buFont typeface="Wingdings" panose="05000000000000000000" pitchFamily="2" charset="2"/>
              <a:buChar char="Ø"/>
            </a:pPr>
            <a:r>
              <a:rPr lang="sr-Latn-RS" altLang="sr-Latn-RS" sz="1900" dirty="0"/>
              <a:t> Dinamika mobilizacije: sakupljanje nakon žetve, lagerovanje cele godine!</a:t>
            </a:r>
          </a:p>
          <a:p>
            <a:pPr>
              <a:buFont typeface="Wingdings" panose="05000000000000000000" pitchFamily="2" charset="2"/>
              <a:buChar char="Ø"/>
            </a:pPr>
            <a:r>
              <a:rPr lang="sr-Latn-RS" altLang="sr-Latn-RS" sz="1900" dirty="0"/>
              <a:t> Balans između biomase i očuvanja kvaliteta zemljišta!</a:t>
            </a:r>
          </a:p>
          <a:p>
            <a:pPr>
              <a:buFont typeface="Wingdings" panose="05000000000000000000" pitchFamily="2" charset="2"/>
              <a:buChar char="Ø"/>
            </a:pPr>
            <a:r>
              <a:rPr lang="sr-Latn-RS" altLang="sr-Latn-RS" sz="1900" dirty="0"/>
              <a:t> Ugovori o dugoročnom snabdevanju – efikasna isplativa logistika dopremanje biomase sa polja do kotla predstavlja veći izazov nego samo puštanje gasa u kotao.</a:t>
            </a:r>
          </a:p>
          <a:p>
            <a:endParaRPr lang="sr-Latn-RS" dirty="0"/>
          </a:p>
        </p:txBody>
      </p:sp>
      <p:pic>
        <p:nvPicPr>
          <p:cNvPr id="5" name="Picture 4">
            <a:extLst>
              <a:ext uri="{FF2B5EF4-FFF2-40B4-BE49-F238E27FC236}">
                <a16:creationId xmlns="" xmlns:a16="http://schemas.microsoft.com/office/drawing/2014/main" id="{0DF4835F-9B57-4B9D-9163-78A17B7372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1" y="1608476"/>
            <a:ext cx="2139050" cy="1991693"/>
          </a:xfrm>
          <a:prstGeom prst="rect">
            <a:avLst/>
          </a:prstGeom>
        </p:spPr>
      </p:pic>
    </p:spTree>
    <p:extLst>
      <p:ext uri="{BB962C8B-B14F-4D97-AF65-F5344CB8AC3E}">
        <p14:creationId xmlns:p14="http://schemas.microsoft.com/office/powerpoint/2010/main" val="406193259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E344E96-2FDF-46C2-97D9-0C2BA13D7181}"/>
              </a:ext>
            </a:extLst>
          </p:cNvPr>
          <p:cNvSpPr>
            <a:spLocks noGrp="1"/>
          </p:cNvSpPr>
          <p:nvPr>
            <p:ph type="title"/>
          </p:nvPr>
        </p:nvSpPr>
        <p:spPr/>
        <p:txBody>
          <a:bodyPr/>
          <a:lstStyle/>
          <a:p>
            <a:pPr algn="ctr"/>
            <a:r>
              <a:rPr lang="sr-Latn-RS" dirty="0"/>
              <a:t>Sektor grejanja u energetskom sistemu AP Vojvodine</a:t>
            </a:r>
          </a:p>
        </p:txBody>
      </p:sp>
      <p:sp>
        <p:nvSpPr>
          <p:cNvPr id="3" name="Content Placeholder 2">
            <a:extLst>
              <a:ext uri="{FF2B5EF4-FFF2-40B4-BE49-F238E27FC236}">
                <a16:creationId xmlns="" xmlns:a16="http://schemas.microsoft.com/office/drawing/2014/main" id="{9672B436-5F4D-49DF-B42E-80853E7F870F}"/>
              </a:ext>
            </a:extLst>
          </p:cNvPr>
          <p:cNvSpPr>
            <a:spLocks noGrp="1"/>
          </p:cNvSpPr>
          <p:nvPr>
            <p:ph idx="1"/>
          </p:nvPr>
        </p:nvSpPr>
        <p:spPr/>
        <p:txBody>
          <a:bodyPr/>
          <a:lstStyle/>
          <a:p>
            <a:pPr marL="0" indent="0">
              <a:buNone/>
            </a:pPr>
            <a:r>
              <a:rPr lang="sr-Latn-RS" dirty="0"/>
              <a:t>Udeo biomase u grejanju treba da se znatno poveća korišćenjem različitih koncepata i mera.</a:t>
            </a:r>
          </a:p>
          <a:p>
            <a:pPr marL="0" indent="0">
              <a:buNone/>
            </a:pPr>
            <a:r>
              <a:rPr lang="sr-Latn-RS" b="1" dirty="0"/>
              <a:t>Prva faza: </a:t>
            </a:r>
            <a:r>
              <a:rPr lang="sr-Latn-RS" dirty="0"/>
              <a:t>sisteme za grejanje koji koriste fosilna goriva treba zameniti sistemima na biomasu</a:t>
            </a:r>
          </a:p>
          <a:p>
            <a:pPr marL="0" indent="0">
              <a:buNone/>
            </a:pPr>
            <a:r>
              <a:rPr lang="sr-Latn-RS" b="1" dirty="0"/>
              <a:t>Druga faza: </a:t>
            </a:r>
            <a:r>
              <a:rPr lang="sr-Latn-RS" dirty="0"/>
              <a:t>zamena postojećih i starih pogona na biomasu novim sistemima za grejanje na biomasu, s ciljem da se poboljša kvalitet vazduha.</a:t>
            </a:r>
          </a:p>
          <a:p>
            <a:pPr marL="0" indent="0">
              <a:buNone/>
            </a:pPr>
            <a:endParaRPr lang="sr-Latn-RS" dirty="0"/>
          </a:p>
        </p:txBody>
      </p:sp>
      <p:pic>
        <p:nvPicPr>
          <p:cNvPr id="4" name="Picture 14" descr="http://www.victorialogistic.rs/sites/logistic/files/styles/puna-sirina/public/portfolio/logistic_biomasa_mozaik-01.jpg">
            <a:extLst>
              <a:ext uri="{FF2B5EF4-FFF2-40B4-BE49-F238E27FC236}">
                <a16:creationId xmlns="" xmlns:a16="http://schemas.microsoft.com/office/drawing/2014/main" id="{765EFBEE-9DA9-4B0B-B7B8-ECD955021D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6840" y="4350456"/>
            <a:ext cx="3549824" cy="2236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488284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5B36ACF-C283-4EDF-A7B5-D258E1EF9555}"/>
              </a:ext>
            </a:extLst>
          </p:cNvPr>
          <p:cNvSpPr>
            <a:spLocks noGrp="1"/>
          </p:cNvSpPr>
          <p:nvPr>
            <p:ph type="title"/>
          </p:nvPr>
        </p:nvSpPr>
        <p:spPr/>
        <p:txBody>
          <a:bodyPr>
            <a:normAutofit fontScale="90000"/>
          </a:bodyPr>
          <a:lstStyle/>
          <a:p>
            <a:pPr algn="ctr"/>
            <a:r>
              <a:rPr lang="sr-Latn-RS" dirty="0"/>
              <a:t>Aktivnosti, mere i specifične delatnosti tranformacije energetskog sistema</a:t>
            </a:r>
          </a:p>
        </p:txBody>
      </p:sp>
      <p:sp>
        <p:nvSpPr>
          <p:cNvPr id="3" name="Content Placeholder 2">
            <a:extLst>
              <a:ext uri="{FF2B5EF4-FFF2-40B4-BE49-F238E27FC236}">
                <a16:creationId xmlns="" xmlns:a16="http://schemas.microsoft.com/office/drawing/2014/main" id="{A846FF3D-8BFF-495D-B898-EEAB6F66B0DB}"/>
              </a:ext>
            </a:extLst>
          </p:cNvPr>
          <p:cNvSpPr>
            <a:spLocks noGrp="1"/>
          </p:cNvSpPr>
          <p:nvPr>
            <p:ph idx="1"/>
          </p:nvPr>
        </p:nvSpPr>
        <p:spPr/>
        <p:txBody>
          <a:bodyPr>
            <a:normAutofit lnSpcReduction="10000"/>
          </a:bodyPr>
          <a:lstStyle/>
          <a:p>
            <a:pPr>
              <a:buFont typeface="Wingdings" panose="05000000000000000000" pitchFamily="2" charset="2"/>
              <a:buChar char="Ø"/>
            </a:pPr>
            <a:r>
              <a:rPr lang="en-US" dirty="0" err="1"/>
              <a:t>Podizanje</a:t>
            </a:r>
            <a:r>
              <a:rPr lang="en-US" dirty="0"/>
              <a:t> </a:t>
            </a:r>
            <a:r>
              <a:rPr lang="en-US" dirty="0" err="1"/>
              <a:t>nivoa</a:t>
            </a:r>
            <a:r>
              <a:rPr lang="en-US" dirty="0"/>
              <a:t> </a:t>
            </a:r>
            <a:r>
              <a:rPr lang="en-US" dirty="0" err="1"/>
              <a:t>svesti</a:t>
            </a:r>
            <a:r>
              <a:rPr lang="en-US" dirty="0"/>
              <a:t>, </a:t>
            </a:r>
            <a:r>
              <a:rPr lang="en-US" dirty="0" err="1"/>
              <a:t>informisanje</a:t>
            </a:r>
            <a:r>
              <a:rPr lang="en-US" dirty="0"/>
              <a:t> </a:t>
            </a:r>
            <a:endParaRPr lang="sr-Latn-RS" dirty="0"/>
          </a:p>
          <a:p>
            <a:pPr>
              <a:buFont typeface="Wingdings" panose="05000000000000000000" pitchFamily="2" charset="2"/>
              <a:buChar char="Ø"/>
            </a:pPr>
            <a:r>
              <a:rPr lang="en-US" dirty="0" err="1"/>
              <a:t>Obuka</a:t>
            </a:r>
            <a:r>
              <a:rPr lang="en-US" dirty="0"/>
              <a:t> </a:t>
            </a:r>
            <a:r>
              <a:rPr lang="en-US" dirty="0" err="1"/>
              <a:t>majstora</a:t>
            </a:r>
            <a:r>
              <a:rPr lang="en-US" dirty="0"/>
              <a:t> </a:t>
            </a:r>
            <a:r>
              <a:rPr lang="en-US" dirty="0" err="1"/>
              <a:t>za</a:t>
            </a:r>
            <a:r>
              <a:rPr lang="en-US" dirty="0"/>
              <a:t> </a:t>
            </a:r>
            <a:r>
              <a:rPr lang="en-US" dirty="0" err="1"/>
              <a:t>ugradnju</a:t>
            </a:r>
            <a:r>
              <a:rPr lang="en-US" dirty="0"/>
              <a:t> </a:t>
            </a:r>
            <a:r>
              <a:rPr lang="en-US" dirty="0" err="1"/>
              <a:t>i</a:t>
            </a:r>
            <a:r>
              <a:rPr lang="en-US" dirty="0"/>
              <a:t> </a:t>
            </a:r>
            <a:r>
              <a:rPr lang="en-US" dirty="0" err="1"/>
              <a:t>tehničara</a:t>
            </a:r>
            <a:endParaRPr lang="sr-Latn-RS" dirty="0"/>
          </a:p>
          <a:p>
            <a:pPr>
              <a:buFont typeface="Wingdings" panose="05000000000000000000" pitchFamily="2" charset="2"/>
              <a:buChar char="Ø"/>
            </a:pPr>
            <a:r>
              <a:rPr lang="en-US" dirty="0" err="1"/>
              <a:t>Državni</a:t>
            </a:r>
            <a:r>
              <a:rPr lang="en-US" dirty="0"/>
              <a:t> </a:t>
            </a:r>
            <a:r>
              <a:rPr lang="en-US" dirty="0" err="1"/>
              <a:t>programi</a:t>
            </a:r>
            <a:r>
              <a:rPr lang="en-US" dirty="0"/>
              <a:t> </a:t>
            </a:r>
            <a:r>
              <a:rPr lang="en-US" dirty="0" err="1"/>
              <a:t>za</a:t>
            </a:r>
            <a:r>
              <a:rPr lang="en-US" dirty="0"/>
              <a:t> </a:t>
            </a:r>
            <a:r>
              <a:rPr lang="en-US" dirty="0" err="1"/>
              <a:t>testiranje</a:t>
            </a:r>
            <a:r>
              <a:rPr lang="en-US" dirty="0"/>
              <a:t> </a:t>
            </a:r>
            <a:r>
              <a:rPr lang="en-US" dirty="0" err="1"/>
              <a:t>kvaliteta</a:t>
            </a:r>
            <a:r>
              <a:rPr lang="en-US" dirty="0"/>
              <a:t> </a:t>
            </a:r>
            <a:r>
              <a:rPr lang="en-US" dirty="0" err="1"/>
              <a:t>kotlova</a:t>
            </a:r>
            <a:r>
              <a:rPr lang="en-US" dirty="0"/>
              <a:t> s </a:t>
            </a:r>
            <a:r>
              <a:rPr lang="en-US" dirty="0" err="1"/>
              <a:t>aspekta</a:t>
            </a:r>
            <a:r>
              <a:rPr lang="en-US" dirty="0"/>
              <a:t> </a:t>
            </a:r>
            <a:r>
              <a:rPr lang="en-US" dirty="0" err="1"/>
              <a:t>emisije</a:t>
            </a:r>
            <a:r>
              <a:rPr lang="en-US" dirty="0"/>
              <a:t>, </a:t>
            </a:r>
            <a:r>
              <a:rPr lang="en-US" dirty="0" err="1"/>
              <a:t>efikasnosti</a:t>
            </a:r>
            <a:r>
              <a:rPr lang="en-US" dirty="0"/>
              <a:t> </a:t>
            </a:r>
            <a:r>
              <a:rPr lang="en-US" dirty="0" err="1"/>
              <a:t>i</a:t>
            </a:r>
            <a:r>
              <a:rPr lang="en-US" dirty="0"/>
              <a:t> </a:t>
            </a:r>
            <a:r>
              <a:rPr lang="en-US" dirty="0" err="1"/>
              <a:t>funkcionalnosti</a:t>
            </a:r>
            <a:endParaRPr lang="sr-Latn-RS" dirty="0"/>
          </a:p>
          <a:p>
            <a:pPr>
              <a:buFont typeface="Wingdings" panose="05000000000000000000" pitchFamily="2" charset="2"/>
              <a:buChar char="Ø"/>
            </a:pPr>
            <a:r>
              <a:rPr lang="en-US" dirty="0" err="1"/>
              <a:t>Programi</a:t>
            </a:r>
            <a:r>
              <a:rPr lang="en-US" dirty="0"/>
              <a:t> </a:t>
            </a:r>
            <a:r>
              <a:rPr lang="en-US" dirty="0" err="1"/>
              <a:t>za</a:t>
            </a:r>
            <a:r>
              <a:rPr lang="en-US" dirty="0"/>
              <a:t> </a:t>
            </a:r>
            <a:r>
              <a:rPr lang="en-US" dirty="0" err="1"/>
              <a:t>obezbeđivanje</a:t>
            </a:r>
            <a:r>
              <a:rPr lang="en-US" dirty="0"/>
              <a:t> </a:t>
            </a:r>
            <a:r>
              <a:rPr lang="en-US" dirty="0" err="1"/>
              <a:t>sigurnosti</a:t>
            </a:r>
            <a:r>
              <a:rPr lang="en-US" dirty="0"/>
              <a:t> u </a:t>
            </a:r>
            <a:r>
              <a:rPr lang="en-US" dirty="0" err="1"/>
              <a:t>snabdevanju</a:t>
            </a:r>
            <a:r>
              <a:rPr lang="en-US" dirty="0"/>
              <a:t> </a:t>
            </a:r>
            <a:r>
              <a:rPr lang="en-US" dirty="0" err="1"/>
              <a:t>biomasom</a:t>
            </a:r>
            <a:r>
              <a:rPr lang="en-US" dirty="0"/>
              <a:t> </a:t>
            </a:r>
            <a:r>
              <a:rPr lang="en-US" dirty="0" err="1"/>
              <a:t>iz</a:t>
            </a:r>
            <a:r>
              <a:rPr lang="en-US" dirty="0"/>
              <a:t> </a:t>
            </a:r>
            <a:r>
              <a:rPr lang="en-US" dirty="0" err="1"/>
              <a:t>poljoprivrede</a:t>
            </a:r>
            <a:r>
              <a:rPr lang="en-US" dirty="0"/>
              <a:t> </a:t>
            </a:r>
            <a:r>
              <a:rPr lang="en-US" dirty="0" err="1"/>
              <a:t>i</a:t>
            </a:r>
            <a:r>
              <a:rPr lang="en-US" dirty="0"/>
              <a:t> </a:t>
            </a:r>
            <a:r>
              <a:rPr lang="en-US" dirty="0" err="1"/>
              <a:t>šumarstva</a:t>
            </a:r>
            <a:endParaRPr lang="sr-Latn-RS" dirty="0"/>
          </a:p>
          <a:p>
            <a:pPr>
              <a:buFont typeface="Wingdings" panose="05000000000000000000" pitchFamily="2" charset="2"/>
              <a:buChar char="Ø"/>
            </a:pPr>
            <a:r>
              <a:rPr lang="en-US" dirty="0" err="1"/>
              <a:t>Lokalne</a:t>
            </a:r>
            <a:r>
              <a:rPr lang="en-US" dirty="0"/>
              <a:t> </a:t>
            </a:r>
            <a:r>
              <a:rPr lang="en-US" dirty="0" err="1"/>
              <a:t>jedinice</a:t>
            </a:r>
            <a:r>
              <a:rPr lang="en-US" dirty="0"/>
              <a:t> </a:t>
            </a:r>
            <a:r>
              <a:rPr lang="en-US" dirty="0" err="1"/>
              <a:t>i</a:t>
            </a:r>
            <a:r>
              <a:rPr lang="en-US" dirty="0"/>
              <a:t> </a:t>
            </a:r>
            <a:r>
              <a:rPr lang="en-US" dirty="0" err="1"/>
              <a:t>savetodavne</a:t>
            </a:r>
            <a:r>
              <a:rPr lang="en-US" dirty="0"/>
              <a:t> </a:t>
            </a:r>
            <a:r>
              <a:rPr lang="en-US" dirty="0" err="1"/>
              <a:t>jedinice</a:t>
            </a:r>
            <a:endParaRPr lang="sr-Latn-RS" dirty="0"/>
          </a:p>
          <a:p>
            <a:pPr>
              <a:buFont typeface="Wingdings" panose="05000000000000000000" pitchFamily="2" charset="2"/>
              <a:buChar char="Ø"/>
            </a:pPr>
            <a:r>
              <a:rPr lang="en-US" dirty="0" err="1"/>
              <a:t>Bespovratna</a:t>
            </a:r>
            <a:r>
              <a:rPr lang="en-US" dirty="0"/>
              <a:t> </a:t>
            </a:r>
            <a:r>
              <a:rPr lang="en-US" dirty="0" err="1"/>
              <a:t>sredstva</a:t>
            </a:r>
            <a:r>
              <a:rPr lang="en-US" dirty="0"/>
              <a:t> </a:t>
            </a:r>
            <a:r>
              <a:rPr lang="en-US" dirty="0" err="1"/>
              <a:t>za</a:t>
            </a:r>
            <a:r>
              <a:rPr lang="en-US" dirty="0"/>
              <a:t> </a:t>
            </a:r>
            <a:r>
              <a:rPr lang="en-US" dirty="0" err="1"/>
              <a:t>potrošače</a:t>
            </a:r>
            <a:r>
              <a:rPr lang="en-US" dirty="0"/>
              <a:t> </a:t>
            </a:r>
            <a:endParaRPr lang="sr-Latn-RS" dirty="0"/>
          </a:p>
          <a:p>
            <a:pPr>
              <a:buFont typeface="Wingdings" panose="05000000000000000000" pitchFamily="2" charset="2"/>
              <a:buChar char="Ø"/>
            </a:pPr>
            <a:r>
              <a:rPr lang="de-DE" dirty="0"/>
              <a:t>Ugovorno snabdevanje toplotnom energijom ili komšijsko grejanje</a:t>
            </a:r>
            <a:endParaRPr lang="sr-Latn-RS" dirty="0"/>
          </a:p>
          <a:p>
            <a:pPr>
              <a:buFont typeface="Wingdings" panose="05000000000000000000" pitchFamily="2" charset="2"/>
              <a:buChar char="Ø"/>
            </a:pPr>
            <a:r>
              <a:rPr lang="en-US" dirty="0" err="1"/>
              <a:t>Specifični</a:t>
            </a:r>
            <a:r>
              <a:rPr lang="en-US" dirty="0"/>
              <a:t> </a:t>
            </a:r>
            <a:r>
              <a:rPr lang="en-US" dirty="0" err="1"/>
              <a:t>programi</a:t>
            </a:r>
            <a:r>
              <a:rPr lang="en-US" dirty="0"/>
              <a:t> </a:t>
            </a:r>
            <a:r>
              <a:rPr lang="en-US" dirty="0" err="1"/>
              <a:t>za</a:t>
            </a:r>
            <a:r>
              <a:rPr lang="en-US" dirty="0"/>
              <a:t> </a:t>
            </a:r>
            <a:r>
              <a:rPr lang="en-US" dirty="0" err="1"/>
              <a:t>industriju</a:t>
            </a:r>
            <a:endParaRPr lang="sr-Latn-RS" dirty="0"/>
          </a:p>
          <a:p>
            <a:pPr>
              <a:buFont typeface="Wingdings" panose="05000000000000000000" pitchFamily="2" charset="2"/>
              <a:buChar char="Ø"/>
            </a:pPr>
            <a:endParaRPr lang="sr-Latn-RS" dirty="0"/>
          </a:p>
          <a:p>
            <a:pPr>
              <a:buFont typeface="Wingdings" panose="05000000000000000000" pitchFamily="2" charset="2"/>
              <a:buChar char="Ø"/>
            </a:pPr>
            <a:endParaRPr lang="sr-Latn-RS" dirty="0"/>
          </a:p>
          <a:p>
            <a:pPr>
              <a:buFont typeface="Wingdings" panose="05000000000000000000" pitchFamily="2" charset="2"/>
              <a:buChar char="Ø"/>
            </a:pPr>
            <a:endParaRPr lang="sr-Latn-RS" dirty="0"/>
          </a:p>
        </p:txBody>
      </p:sp>
    </p:spTree>
    <p:extLst>
      <p:ext uri="{BB962C8B-B14F-4D97-AF65-F5344CB8AC3E}">
        <p14:creationId xmlns:p14="http://schemas.microsoft.com/office/powerpoint/2010/main" val="3967790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a:xfrm>
            <a:off x="685800" y="2082498"/>
            <a:ext cx="7772400" cy="889233"/>
          </a:xfrm>
        </p:spPr>
        <p:txBody>
          <a:bodyPr anchor="t" anchorCtr="0">
            <a:noAutofit/>
          </a:bodyPr>
          <a:lstStyle/>
          <a:p>
            <a:pPr algn="l"/>
            <a:r>
              <a:rPr lang="hu-HU" sz="3600" b="1" dirty="0">
                <a:solidFill>
                  <a:schemeClr val="accent5">
                    <a:lumMod val="75000"/>
                  </a:schemeClr>
                </a:solidFill>
              </a:rPr>
              <a:t>EU2020: 3 of </a:t>
            </a:r>
            <a:r>
              <a:rPr lang="hu-HU" sz="3600" b="1" dirty="0" err="1">
                <a:solidFill>
                  <a:schemeClr val="accent5">
                    <a:lumMod val="75000"/>
                  </a:schemeClr>
                </a:solidFill>
              </a:rPr>
              <a:t>the</a:t>
            </a:r>
            <a:r>
              <a:rPr lang="hu-HU" sz="3600" b="1" dirty="0">
                <a:solidFill>
                  <a:schemeClr val="accent5">
                    <a:lumMod val="75000"/>
                  </a:schemeClr>
                </a:solidFill>
              </a:rPr>
              <a:t> 11 </a:t>
            </a:r>
            <a:r>
              <a:rPr lang="hu-HU" sz="3600" b="1" dirty="0" err="1">
                <a:solidFill>
                  <a:schemeClr val="accent5">
                    <a:lumMod val="75000"/>
                  </a:schemeClr>
                </a:solidFill>
              </a:rPr>
              <a:t>thematic</a:t>
            </a:r>
            <a:r>
              <a:rPr lang="hu-HU" sz="3600" b="1" dirty="0">
                <a:solidFill>
                  <a:schemeClr val="accent5">
                    <a:lumMod val="75000"/>
                  </a:schemeClr>
                </a:solidFill>
              </a:rPr>
              <a:t> </a:t>
            </a:r>
            <a:r>
              <a:rPr lang="hu-HU" sz="3600" b="1" dirty="0" err="1">
                <a:solidFill>
                  <a:schemeClr val="accent5">
                    <a:lumMod val="75000"/>
                  </a:schemeClr>
                </a:solidFill>
              </a:rPr>
              <a:t>objectives</a:t>
            </a:r>
            <a:endParaRPr lang="hu-HU" sz="3600" b="1" dirty="0">
              <a:solidFill>
                <a:schemeClr val="accent5">
                  <a:lumMod val="75000"/>
                </a:schemeClr>
              </a:solidFill>
            </a:endParaRPr>
          </a:p>
        </p:txBody>
      </p:sp>
      <p:pic>
        <p:nvPicPr>
          <p:cNvPr id="4" name="Kép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2" y="347723"/>
            <a:ext cx="2038525" cy="774640"/>
          </a:xfrm>
          <a:prstGeom prst="rect">
            <a:avLst/>
          </a:prstGeom>
          <a:ln>
            <a:noFill/>
          </a:ln>
          <a:effectLst>
            <a:outerShdw blurRad="292100" dist="139700" dir="2700000" algn="tl" rotWithShape="0">
              <a:srgbClr val="333333">
                <a:alpha val="65000"/>
              </a:srgbClr>
            </a:outerShdw>
          </a:effectLst>
        </p:spPr>
      </p:pic>
      <p:pic>
        <p:nvPicPr>
          <p:cNvPr id="5" name="Kép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9657" y="347729"/>
            <a:ext cx="2210361" cy="867943"/>
          </a:xfrm>
          <a:prstGeom prst="rect">
            <a:avLst/>
          </a:prstGeom>
          <a:ln>
            <a:noFill/>
          </a:ln>
          <a:effectLst>
            <a:outerShdw blurRad="292100" dist="139700" dir="2700000" algn="tl" rotWithShape="0">
              <a:srgbClr val="333333">
                <a:alpha val="65000"/>
              </a:srgbClr>
            </a:outerShdw>
          </a:effectLst>
        </p:spPr>
      </p:pic>
      <p:sp>
        <p:nvSpPr>
          <p:cNvPr id="6" name="Szövegdoboz 5"/>
          <p:cNvSpPr txBox="1"/>
          <p:nvPr/>
        </p:nvSpPr>
        <p:spPr>
          <a:xfrm>
            <a:off x="75501" y="6526635"/>
            <a:ext cx="5637402" cy="261590"/>
          </a:xfrm>
          <a:prstGeom prst="rect">
            <a:avLst/>
          </a:prstGeom>
          <a:noFill/>
        </p:spPr>
        <p:txBody>
          <a:bodyPr wrap="square" lIns="91422" tIns="45710" rIns="91422" bIns="45710" rtlCol="0">
            <a:spAutoFit/>
          </a:bodyPr>
          <a:lstStyle/>
          <a:p>
            <a:r>
              <a:rPr lang="hu-HU" sz="1100" i="1" dirty="0">
                <a:solidFill>
                  <a:schemeClr val="accent5">
                    <a:lumMod val="75000"/>
                  </a:schemeClr>
                </a:solidFill>
              </a:rPr>
              <a:t>BIOMASS – POTENTIAL FOR GROWTH, </a:t>
            </a:r>
            <a:r>
              <a:rPr lang="hu-HU" sz="1100" i="1" dirty="0" err="1">
                <a:solidFill>
                  <a:schemeClr val="accent5">
                    <a:lumMod val="75000"/>
                  </a:schemeClr>
                </a:solidFill>
              </a:rPr>
              <a:t>Novi</a:t>
            </a:r>
            <a:r>
              <a:rPr lang="hu-HU" sz="1100" i="1" dirty="0">
                <a:solidFill>
                  <a:schemeClr val="accent5">
                    <a:lumMod val="75000"/>
                  </a:schemeClr>
                </a:solidFill>
              </a:rPr>
              <a:t> </a:t>
            </a:r>
            <a:r>
              <a:rPr lang="hu-HU" sz="1100" i="1" dirty="0" err="1">
                <a:solidFill>
                  <a:schemeClr val="accent5">
                    <a:lumMod val="75000"/>
                  </a:schemeClr>
                </a:solidFill>
              </a:rPr>
              <a:t>Sad</a:t>
            </a:r>
            <a:r>
              <a:rPr lang="hu-HU" sz="1100" i="1" dirty="0">
                <a:solidFill>
                  <a:schemeClr val="accent5">
                    <a:lumMod val="75000"/>
                  </a:schemeClr>
                </a:solidFill>
              </a:rPr>
              <a:t> (</a:t>
            </a:r>
            <a:r>
              <a:rPr lang="hu-HU" sz="1100" i="1" dirty="0" err="1">
                <a:solidFill>
                  <a:schemeClr val="accent5">
                    <a:lumMod val="75000"/>
                  </a:schemeClr>
                </a:solidFill>
              </a:rPr>
              <a:t>Serbia</a:t>
            </a:r>
            <a:r>
              <a:rPr lang="hu-HU" sz="1100" i="1" dirty="0">
                <a:solidFill>
                  <a:schemeClr val="accent5">
                    <a:lumMod val="75000"/>
                  </a:schemeClr>
                </a:solidFill>
              </a:rPr>
              <a:t>), Assembly of AP </a:t>
            </a:r>
            <a:r>
              <a:rPr lang="hu-HU" sz="1100" i="1" dirty="0" err="1">
                <a:solidFill>
                  <a:schemeClr val="accent5">
                    <a:lumMod val="75000"/>
                  </a:schemeClr>
                </a:solidFill>
              </a:rPr>
              <a:t>Vojvodina</a:t>
            </a:r>
            <a:r>
              <a:rPr lang="hu-HU" sz="1100" i="1" dirty="0">
                <a:solidFill>
                  <a:schemeClr val="accent5">
                    <a:lumMod val="75000"/>
                  </a:schemeClr>
                </a:solidFill>
              </a:rPr>
              <a:t>, 16.11.2017.</a:t>
            </a:r>
          </a:p>
        </p:txBody>
      </p:sp>
      <p:pic>
        <p:nvPicPr>
          <p:cNvPr id="8" name="Kép 7"/>
          <p:cNvPicPr>
            <a:picLocks noChangeAspect="1"/>
          </p:cNvPicPr>
          <p:nvPr/>
        </p:nvPicPr>
        <p:blipFill rotWithShape="1">
          <a:blip r:embed="rId4" cstate="print">
            <a:extLst>
              <a:ext uri="{28A0092B-C50C-407E-A947-70E740481C1C}">
                <a14:useLocalDpi xmlns:a14="http://schemas.microsoft.com/office/drawing/2010/main" val="0"/>
              </a:ext>
            </a:extLst>
          </a:blip>
          <a:srcRect l="27993"/>
          <a:stretch/>
        </p:blipFill>
        <p:spPr>
          <a:xfrm>
            <a:off x="6354751" y="360239"/>
            <a:ext cx="2789252" cy="762124"/>
          </a:xfrm>
          <a:prstGeom prst="rect">
            <a:avLst/>
          </a:prstGeom>
        </p:spPr>
      </p:pic>
      <p:pic>
        <p:nvPicPr>
          <p:cNvPr id="3" name="Kép 2"/>
          <p:cNvPicPr>
            <a:picLocks noChangeAspect="1"/>
          </p:cNvPicPr>
          <p:nvPr/>
        </p:nvPicPr>
        <p:blipFill rotWithShape="1">
          <a:blip r:embed="rId5"/>
          <a:srcRect l="19175" t="66025" r="67064" b="22721"/>
          <a:stretch/>
        </p:blipFill>
        <p:spPr>
          <a:xfrm>
            <a:off x="1735064" y="2971728"/>
            <a:ext cx="5890687" cy="27097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222047419"/>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FA6FBC-C566-4C49-841E-85B9910C0730}"/>
              </a:ext>
            </a:extLst>
          </p:cNvPr>
          <p:cNvSpPr>
            <a:spLocks noGrp="1"/>
          </p:cNvSpPr>
          <p:nvPr>
            <p:ph type="title"/>
          </p:nvPr>
        </p:nvSpPr>
        <p:spPr/>
        <p:txBody>
          <a:bodyPr>
            <a:normAutofit fontScale="90000"/>
          </a:bodyPr>
          <a:lstStyle/>
          <a:p>
            <a:pPr algn="ctr"/>
            <a:r>
              <a:rPr lang="sr-Latn-RS" dirty="0"/>
              <a:t>Mere podrške u cilju transformacije energetskog sistema AP Vojvodine</a:t>
            </a:r>
          </a:p>
        </p:txBody>
      </p:sp>
      <p:sp>
        <p:nvSpPr>
          <p:cNvPr id="3" name="Content Placeholder 2">
            <a:extLst>
              <a:ext uri="{FF2B5EF4-FFF2-40B4-BE49-F238E27FC236}">
                <a16:creationId xmlns="" xmlns:a16="http://schemas.microsoft.com/office/drawing/2014/main" id="{63589368-A1AB-477F-B4B3-1F65DF0C5083}"/>
              </a:ext>
            </a:extLst>
          </p:cNvPr>
          <p:cNvSpPr>
            <a:spLocks noGrp="1"/>
          </p:cNvSpPr>
          <p:nvPr>
            <p:ph idx="1"/>
          </p:nvPr>
        </p:nvSpPr>
        <p:spPr/>
        <p:txBody>
          <a:bodyPr>
            <a:normAutofit fontScale="85000" lnSpcReduction="20000"/>
          </a:bodyPr>
          <a:lstStyle/>
          <a:p>
            <a:pPr marL="0" indent="0">
              <a:buNone/>
            </a:pPr>
            <a:r>
              <a:rPr lang="sr-Latn-RS" b="1" dirty="0"/>
              <a:t>Finansijska podrška:</a:t>
            </a:r>
          </a:p>
          <a:p>
            <a:pPr>
              <a:buFont typeface="Wingdings" panose="05000000000000000000" pitchFamily="2" charset="2"/>
              <a:buChar char="Ø"/>
            </a:pPr>
            <a:r>
              <a:rPr lang="sr-Latn-RS" dirty="0"/>
              <a:t>Toplane – efikasna zakonska regulativa treba da omogući privatnim domaćim i stranim investitorima izgradnju toplana na biomasu i prodaju toplotne energije po ugovorenoj ceni ili otkup akcija toplana i investiranje u izgradnju postrojenja na biomasu, kao i modernizaciju sistema.                                   </a:t>
            </a:r>
          </a:p>
          <a:p>
            <a:pPr>
              <a:buFont typeface="Wingdings" panose="05000000000000000000" pitchFamily="2" charset="2"/>
              <a:buChar char="Ø"/>
            </a:pPr>
            <a:r>
              <a:rPr lang="sr-Latn-RS" dirty="0"/>
              <a:t>Izrada studija o izvodljivosti kao preduslov za realizaciju projekata trebalo bi da bude finansirana ili sufinansirana od strane državnih ili inostranih institucija. </a:t>
            </a:r>
          </a:p>
          <a:p>
            <a:pPr>
              <a:buFont typeface="Wingdings" panose="05000000000000000000" pitchFamily="2" charset="2"/>
              <a:buChar char="Ø"/>
            </a:pPr>
            <a:r>
              <a:rPr lang="sr-Latn-RS" dirty="0"/>
              <a:t>Kogenerativna postrojenja biće finansirana kroz vlasnički kapital i kredite koji se mogu isplatiti kroz podsticajne tarife. </a:t>
            </a:r>
          </a:p>
          <a:p>
            <a:pPr>
              <a:buFont typeface="Wingdings" panose="05000000000000000000" pitchFamily="2" charset="2"/>
              <a:buChar char="Ø"/>
            </a:pPr>
            <a:r>
              <a:rPr lang="sr-Latn-RS" dirty="0"/>
              <a:t>Grejne instalacije - kotlovi svih veličina- za njih su potrebne subvencije vlade kao podsticaj radi stvaranja veće konkurentnosti u odnosu na kotlove na fosilna goriva. Na početku subvencije mogu biti u iznosu 50% od ukupnih načinjenih troškova, a kasnije se mogu smanjiti na 30-40%.</a:t>
            </a:r>
          </a:p>
          <a:p>
            <a:pPr>
              <a:buFont typeface="Wingdings" panose="05000000000000000000" pitchFamily="2" charset="2"/>
              <a:buChar char="Ø"/>
            </a:pPr>
            <a:r>
              <a:rPr lang="sr-Latn-RS" dirty="0"/>
              <a:t>Osnivanje jedinica za podršku sektoru bioenergije</a:t>
            </a:r>
          </a:p>
          <a:p>
            <a:pPr marL="0" indent="0">
              <a:buNone/>
            </a:pPr>
            <a:endParaRPr lang="sr-Latn-RS" b="1" dirty="0"/>
          </a:p>
          <a:p>
            <a:pPr marL="0" indent="0">
              <a:buNone/>
            </a:pPr>
            <a:endParaRPr lang="sr-Latn-RS" b="1" dirty="0"/>
          </a:p>
          <a:p>
            <a:pPr marL="0" indent="0">
              <a:buNone/>
            </a:pPr>
            <a:endParaRPr lang="sr-Latn-RS" b="1" dirty="0"/>
          </a:p>
        </p:txBody>
      </p:sp>
    </p:spTree>
    <p:extLst>
      <p:ext uri="{BB962C8B-B14F-4D97-AF65-F5344CB8AC3E}">
        <p14:creationId xmlns:p14="http://schemas.microsoft.com/office/powerpoint/2010/main" val="426052531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979258A-6928-4E59-BE2D-95759BCA37AA}"/>
              </a:ext>
            </a:extLst>
          </p:cNvPr>
          <p:cNvSpPr>
            <a:spLocks noGrp="1"/>
          </p:cNvSpPr>
          <p:nvPr>
            <p:ph type="title"/>
          </p:nvPr>
        </p:nvSpPr>
        <p:spPr/>
        <p:txBody>
          <a:bodyPr>
            <a:normAutofit fontScale="90000"/>
          </a:bodyPr>
          <a:lstStyle/>
          <a:p>
            <a:pPr algn="ctr"/>
            <a:r>
              <a:rPr lang="sr-Latn-RS" dirty="0"/>
              <a:t>Mere podrške u cilju transformacije energetskog sistema AP Vojvodine</a:t>
            </a:r>
          </a:p>
        </p:txBody>
      </p:sp>
      <p:sp>
        <p:nvSpPr>
          <p:cNvPr id="3" name="Content Placeholder 2">
            <a:extLst>
              <a:ext uri="{FF2B5EF4-FFF2-40B4-BE49-F238E27FC236}">
                <a16:creationId xmlns="" xmlns:a16="http://schemas.microsoft.com/office/drawing/2014/main" id="{EAA238DB-811E-4AE3-87A5-A01C6AC14BFB}"/>
              </a:ext>
            </a:extLst>
          </p:cNvPr>
          <p:cNvSpPr>
            <a:spLocks noGrp="1"/>
          </p:cNvSpPr>
          <p:nvPr>
            <p:ph idx="1"/>
          </p:nvPr>
        </p:nvSpPr>
        <p:spPr/>
        <p:txBody>
          <a:bodyPr>
            <a:normAutofit fontScale="70000" lnSpcReduction="20000"/>
          </a:bodyPr>
          <a:lstStyle/>
          <a:p>
            <a:pPr marL="0" indent="0">
              <a:buNone/>
            </a:pPr>
            <a:r>
              <a:rPr lang="sr-Latn-RS" b="1" dirty="0"/>
              <a:t>Aktivnosti državnih institucija i nevladinog sektora:</a:t>
            </a:r>
          </a:p>
          <a:p>
            <a:pPr>
              <a:buFont typeface="Wingdings" panose="05000000000000000000" pitchFamily="2" charset="2"/>
              <a:buChar char="Ø"/>
            </a:pPr>
            <a:r>
              <a:rPr lang="sr-Latn-RS" dirty="0"/>
              <a:t>Izgradnja, implementacija i funkcionisanje sistema energije iz obnovljivih izvora, zahteva nove veštine, novo znanje, stručno osposobljavanje, u cilju uspostavljanja pouzdanog i funkcionalnog sistema.</a:t>
            </a:r>
          </a:p>
          <a:p>
            <a:pPr>
              <a:buFont typeface="Wingdings" panose="05000000000000000000" pitchFamily="2" charset="2"/>
              <a:buChar char="Ø"/>
            </a:pPr>
            <a:r>
              <a:rPr lang="sr-Latn-RS" dirty="0"/>
              <a:t>Energija iz obnovljivih izvora obuhvata veliki broj manjih i srednjih projekata, kao i nekoliko većih projekata. Međunarodne i domaće finansijske institutcije, kao što su banke, uglavnom su zainteresovane za veće projekte i zanemaruju brojne prilike manjeg obima, kada je reč o energiji iz obnovljivih izvora. Stoga su državne i pokrajinske vlasti dužne da stvore uređenje koje će podržavati i promovisati lokalne i regionalne preduzetnike koji žele da sprovode projekte u vezi sa energijom iz obnovljivih izvora.</a:t>
            </a:r>
          </a:p>
          <a:p>
            <a:pPr>
              <a:buFont typeface="Wingdings" panose="05000000000000000000" pitchFamily="2" charset="2"/>
              <a:buChar char="Ø"/>
            </a:pPr>
            <a:r>
              <a:rPr lang="sr-Latn-RS" dirty="0"/>
              <a:t>Monitoring razvoja – kao aktivnost koja uključuje prikupljanje statističkih podataka o novoinstalisanim postrojenjima godišnje, iskorišćenoj biomasi i proizvedenoj finalnoj energiji. Bliska saradnja između ove statističke jedinice, nadležne za prikupljanje podataka i kompanija koje se bave proizvodnjom i trgovinom, koje prodaju opremu za biomasu, ali i sa sektorom šumarstva, poljoprivrede, otpada i enelektrične energije, je od izuzetnog značaja za dokumentovanje godišnjeg napretka u pogledu bioenergije (agencije, asocijacije za obezbeđivanje savetodavnih usluga, obuka i informacija). </a:t>
            </a:r>
          </a:p>
        </p:txBody>
      </p:sp>
    </p:spTree>
    <p:extLst>
      <p:ext uri="{BB962C8B-B14F-4D97-AF65-F5344CB8AC3E}">
        <p14:creationId xmlns:p14="http://schemas.microsoft.com/office/powerpoint/2010/main" val="27452403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B1DF31B-D20F-4D6B-A465-4A12965E4244}"/>
              </a:ext>
            </a:extLst>
          </p:cNvPr>
          <p:cNvSpPr>
            <a:spLocks noGrp="1"/>
          </p:cNvSpPr>
          <p:nvPr>
            <p:ph type="title"/>
          </p:nvPr>
        </p:nvSpPr>
        <p:spPr/>
        <p:txBody>
          <a:bodyPr>
            <a:normAutofit/>
          </a:bodyPr>
          <a:lstStyle/>
          <a:p>
            <a:pPr algn="ctr"/>
            <a:r>
              <a:rPr lang="sr-Latn-RS" sz="4400" dirty="0"/>
              <a:t>Zaključak</a:t>
            </a:r>
          </a:p>
        </p:txBody>
      </p:sp>
      <p:sp>
        <p:nvSpPr>
          <p:cNvPr id="3" name="Content Placeholder 2">
            <a:extLst>
              <a:ext uri="{FF2B5EF4-FFF2-40B4-BE49-F238E27FC236}">
                <a16:creationId xmlns="" xmlns:a16="http://schemas.microsoft.com/office/drawing/2014/main" id="{B910B1C6-88F7-4EFD-A61B-C712E4CF3B72}"/>
              </a:ext>
            </a:extLst>
          </p:cNvPr>
          <p:cNvSpPr>
            <a:spLocks noGrp="1"/>
          </p:cNvSpPr>
          <p:nvPr>
            <p:ph idx="1"/>
          </p:nvPr>
        </p:nvSpPr>
        <p:spPr/>
        <p:txBody>
          <a:bodyPr>
            <a:normAutofit fontScale="85000" lnSpcReduction="20000"/>
          </a:bodyPr>
          <a:lstStyle/>
          <a:p>
            <a:pPr>
              <a:buFont typeface="Wingdings" panose="05000000000000000000" pitchFamily="2" charset="2"/>
              <a:buChar char="Ø"/>
            </a:pPr>
            <a:r>
              <a:rPr lang="sr-Latn-RS" dirty="0"/>
              <a:t>Postoji veliki broj proizvoda na bazi biomase i stalno se pojavljuju novi!</a:t>
            </a:r>
          </a:p>
          <a:p>
            <a:pPr>
              <a:buFont typeface="Wingdings" panose="05000000000000000000" pitchFamily="2" charset="2"/>
              <a:buChar char="Ø"/>
            </a:pPr>
            <a:r>
              <a:rPr lang="sr-Latn-RS" dirty="0"/>
              <a:t>Potencijali biomase veliki ali se velike količine biomase ili ne koriste ili koriste na neefikasan način ili se izvoze!</a:t>
            </a:r>
          </a:p>
          <a:p>
            <a:pPr>
              <a:buFont typeface="Wingdings" panose="05000000000000000000" pitchFamily="2" charset="2"/>
              <a:buChar char="Ø"/>
            </a:pPr>
            <a:r>
              <a:rPr lang="sr-Latn-RS" dirty="0"/>
              <a:t>Biomasa se uglavnom ne koristi za proizvodnju energije direktno!!!</a:t>
            </a:r>
          </a:p>
          <a:p>
            <a:pPr>
              <a:buFont typeface="Wingdings" panose="05000000000000000000" pitchFamily="2" charset="2"/>
              <a:buChar char="Ø"/>
            </a:pPr>
            <a:r>
              <a:rPr lang="sr-Latn-RS" dirty="0"/>
              <a:t>Najveći izazov u razvoju korišćenja biomase za proizvodnju energije – obezbeđenje biomase!</a:t>
            </a:r>
          </a:p>
          <a:p>
            <a:pPr>
              <a:buFont typeface="Wingdings" panose="05000000000000000000" pitchFamily="2" charset="2"/>
              <a:buChar char="Ø"/>
            </a:pPr>
            <a:r>
              <a:rPr lang="sr-Latn-RS" dirty="0"/>
              <a:t>Mogućnosti za razvoj lokalnih zajednica na bazi korišćenja biomase postoje, ali se ne koriste u dovoljnoj meri!</a:t>
            </a:r>
          </a:p>
          <a:p>
            <a:pPr>
              <a:buFont typeface="Wingdings" panose="05000000000000000000" pitchFamily="2" charset="2"/>
              <a:buChar char="Ø"/>
            </a:pPr>
            <a:r>
              <a:rPr lang="sr-Latn-RS" dirty="0"/>
              <a:t>Biomasa je jedini energent koji obezbeđuje energetsku nezavisnost i pruža mogućnost održivog razvoja lokalnih zajednica!!!</a:t>
            </a:r>
          </a:p>
          <a:p>
            <a:pPr>
              <a:buFont typeface="Wingdings" panose="05000000000000000000" pitchFamily="2" charset="2"/>
              <a:buChar char="Ø"/>
            </a:pPr>
            <a:r>
              <a:rPr lang="sr-Latn-RS" dirty="0"/>
              <a:t>Postoje stručni, tehnički i finansijski mehanizmi podrške za projekte vezane za korišćenje biomase</a:t>
            </a:r>
          </a:p>
          <a:p>
            <a:pPr>
              <a:buFont typeface="Wingdings" panose="05000000000000000000" pitchFamily="2" charset="2"/>
              <a:buChar char="Ø"/>
            </a:pPr>
            <a:r>
              <a:rPr lang="sr-Latn-RS" dirty="0"/>
              <a:t>Potrebno je interesovanje donosioca odluka, preduzetnika i lokalnih zajednica!</a:t>
            </a:r>
          </a:p>
        </p:txBody>
      </p:sp>
    </p:spTree>
    <p:extLst>
      <p:ext uri="{BB962C8B-B14F-4D97-AF65-F5344CB8AC3E}">
        <p14:creationId xmlns:p14="http://schemas.microsoft.com/office/powerpoint/2010/main" val="74233349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A44DCFB-498D-4278-827D-334A207FD5CF}"/>
              </a:ext>
            </a:extLst>
          </p:cNvPr>
          <p:cNvSpPr>
            <a:spLocks noGrp="1"/>
          </p:cNvSpPr>
          <p:nvPr>
            <p:ph type="title"/>
          </p:nvPr>
        </p:nvSpPr>
        <p:spPr/>
        <p:txBody>
          <a:bodyPr>
            <a:normAutofit fontScale="90000"/>
          </a:bodyPr>
          <a:lstStyle/>
          <a:p>
            <a:pPr algn="ctr"/>
            <a:r>
              <a:rPr lang="sr-Latn-RS" sz="4800" dirty="0"/>
              <a:t/>
            </a:r>
            <a:br>
              <a:rPr lang="sr-Latn-RS" sz="4800" dirty="0"/>
            </a:br>
            <a:r>
              <a:rPr lang="sr-Latn-RS" sz="4800" dirty="0"/>
              <a:t/>
            </a:r>
            <a:br>
              <a:rPr lang="sr-Latn-RS" sz="4800" dirty="0"/>
            </a:br>
            <a:r>
              <a:rPr lang="sr-Latn-RS" sz="4800" dirty="0"/>
              <a:t/>
            </a:r>
            <a:br>
              <a:rPr lang="sr-Latn-RS" sz="4800" dirty="0"/>
            </a:br>
            <a:r>
              <a:rPr lang="sr-Latn-RS" sz="4800" dirty="0"/>
              <a:t>HVALA NA PAŽNJI!!!</a:t>
            </a:r>
          </a:p>
        </p:txBody>
      </p:sp>
      <p:sp>
        <p:nvSpPr>
          <p:cNvPr id="3" name="Content Placeholder 2">
            <a:extLst>
              <a:ext uri="{FF2B5EF4-FFF2-40B4-BE49-F238E27FC236}">
                <a16:creationId xmlns="" xmlns:a16="http://schemas.microsoft.com/office/drawing/2014/main" id="{9CDC3C71-63FB-45C2-A585-30EFD16CB216}"/>
              </a:ext>
            </a:extLst>
          </p:cNvPr>
          <p:cNvSpPr>
            <a:spLocks noGrp="1"/>
          </p:cNvSpPr>
          <p:nvPr>
            <p:ph idx="1"/>
          </p:nvPr>
        </p:nvSpPr>
        <p:spPr/>
        <p:txBody>
          <a:bodyPr/>
          <a:lstStyle/>
          <a:p>
            <a:pPr marL="0" indent="0" algn="ctr">
              <a:buNone/>
            </a:pPr>
            <a:endParaRPr lang="sr-Latn-RS" dirty="0"/>
          </a:p>
          <a:p>
            <a:pPr marL="0" indent="0" algn="ctr">
              <a:buNone/>
            </a:pPr>
            <a:endParaRPr lang="sr-Latn-RS" dirty="0"/>
          </a:p>
          <a:p>
            <a:pPr marL="0" indent="0" algn="ctr">
              <a:buNone/>
            </a:pPr>
            <a:endParaRPr lang="sr-Latn-RS" dirty="0"/>
          </a:p>
          <a:p>
            <a:pPr marL="0" indent="0" algn="ctr">
              <a:buNone/>
            </a:pPr>
            <a:endParaRPr lang="sr-Latn-RS" dirty="0"/>
          </a:p>
          <a:p>
            <a:pPr marL="0" indent="0" algn="ctr">
              <a:buNone/>
            </a:pPr>
            <a:r>
              <a:rPr lang="es-ES" dirty="0" err="1"/>
              <a:t>Nacionalna</a:t>
            </a:r>
            <a:r>
              <a:rPr lang="es-ES" dirty="0"/>
              <a:t> </a:t>
            </a:r>
            <a:r>
              <a:rPr lang="es-ES" dirty="0" err="1"/>
              <a:t>Asocijacija</a:t>
            </a:r>
            <a:r>
              <a:rPr lang="es-ES" dirty="0"/>
              <a:t> </a:t>
            </a:r>
            <a:r>
              <a:rPr lang="es-ES" dirty="0" err="1"/>
              <a:t>za</a:t>
            </a:r>
            <a:r>
              <a:rPr lang="es-ES" dirty="0"/>
              <a:t> </a:t>
            </a:r>
            <a:r>
              <a:rPr lang="es-ES" dirty="0" err="1"/>
              <a:t>biomasu</a:t>
            </a:r>
            <a:r>
              <a:rPr lang="es-ES" dirty="0"/>
              <a:t> </a:t>
            </a:r>
            <a:r>
              <a:rPr lang="sr-Latn-RS" dirty="0"/>
              <a:t>„</a:t>
            </a:r>
            <a:r>
              <a:rPr lang="es-ES" dirty="0"/>
              <a:t>SERBIO</a:t>
            </a:r>
            <a:r>
              <a:rPr lang="sr-Latn-RS" dirty="0"/>
              <a:t>“</a:t>
            </a:r>
            <a:endParaRPr lang="es-ES" dirty="0"/>
          </a:p>
          <a:p>
            <a:pPr marL="0" indent="0" algn="ctr">
              <a:buNone/>
            </a:pPr>
            <a:r>
              <a:rPr lang="es-ES" dirty="0"/>
              <a:t>Bulevar </a:t>
            </a:r>
            <a:r>
              <a:rPr lang="es-ES" dirty="0" err="1"/>
              <a:t>Mihalja</a:t>
            </a:r>
            <a:r>
              <a:rPr lang="es-ES" dirty="0"/>
              <a:t> </a:t>
            </a:r>
            <a:r>
              <a:rPr lang="es-ES" dirty="0" err="1"/>
              <a:t>Pupina</a:t>
            </a:r>
            <a:r>
              <a:rPr lang="es-ES" dirty="0"/>
              <a:t> 6/6, 21 000 </a:t>
            </a:r>
            <a:r>
              <a:rPr lang="es-ES" dirty="0" err="1"/>
              <a:t>Novi</a:t>
            </a:r>
            <a:r>
              <a:rPr lang="es-ES" dirty="0"/>
              <a:t> </a:t>
            </a:r>
            <a:r>
              <a:rPr lang="es-ES" dirty="0" err="1"/>
              <a:t>Sad</a:t>
            </a:r>
            <a:endParaRPr lang="es-ES" dirty="0"/>
          </a:p>
          <a:p>
            <a:pPr marL="0" indent="0" algn="ctr">
              <a:buNone/>
            </a:pPr>
            <a:r>
              <a:rPr lang="es-ES" dirty="0" err="1"/>
              <a:t>Telefon</a:t>
            </a:r>
            <a:r>
              <a:rPr lang="es-ES" dirty="0"/>
              <a:t>/Fax: 021/382 35 33</a:t>
            </a:r>
          </a:p>
          <a:p>
            <a:pPr marL="0" indent="0" algn="ctr">
              <a:buNone/>
            </a:pPr>
            <a:r>
              <a:rPr lang="es-ES" dirty="0"/>
              <a:t>office@serbio.rs</a:t>
            </a:r>
          </a:p>
          <a:p>
            <a:pPr marL="0" indent="0" algn="ctr">
              <a:buNone/>
            </a:pPr>
            <a:r>
              <a:rPr lang="es-ES" dirty="0"/>
              <a:t>www.serbio.rs </a:t>
            </a:r>
            <a:endParaRPr lang="sr-Latn-RS" dirty="0"/>
          </a:p>
        </p:txBody>
      </p:sp>
      <p:pic>
        <p:nvPicPr>
          <p:cNvPr id="4" name="Picture 3">
            <a:extLst>
              <a:ext uri="{FF2B5EF4-FFF2-40B4-BE49-F238E27FC236}">
                <a16:creationId xmlns="" xmlns:a16="http://schemas.microsoft.com/office/drawing/2014/main" id="{A9E6458D-1453-4A0A-9109-543F7705F23E}"/>
              </a:ext>
            </a:extLst>
          </p:cNvPr>
          <p:cNvPicPr>
            <a:picLocks noChangeAspect="1"/>
          </p:cNvPicPr>
          <p:nvPr/>
        </p:nvPicPr>
        <p:blipFill>
          <a:blip r:embed="rId2"/>
          <a:stretch>
            <a:fillRect/>
          </a:stretch>
        </p:blipFill>
        <p:spPr>
          <a:xfrm>
            <a:off x="0" y="312078"/>
            <a:ext cx="3534734" cy="1915844"/>
          </a:xfrm>
          <a:prstGeom prst="rect">
            <a:avLst/>
          </a:prstGeom>
        </p:spPr>
      </p:pic>
    </p:spTree>
    <p:extLst>
      <p:ext uri="{BB962C8B-B14F-4D97-AF65-F5344CB8AC3E}">
        <p14:creationId xmlns:p14="http://schemas.microsoft.com/office/powerpoint/2010/main" val="159768991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40000"/>
                <a:satMod val="350000"/>
              </a:schemeClr>
            </a:gs>
            <a:gs pos="66000">
              <a:schemeClr val="bg1">
                <a:tint val="45000"/>
                <a:shade val="99000"/>
                <a:satMod val="350000"/>
                <a:lumMod val="95000"/>
                <a:lumOff val="5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 t="4736" r="-3574" b="7919"/>
          <a:stretch/>
        </p:blipFill>
        <p:spPr bwMode="auto">
          <a:xfrm>
            <a:off x="1" y="-99389"/>
            <a:ext cx="9517604" cy="6893621"/>
          </a:xfrm>
          <a:prstGeom prst="rect">
            <a:avLst/>
          </a:prstGeom>
          <a:noFill/>
          <a:ln>
            <a:noFill/>
          </a:ln>
          <a:effectLst>
            <a:outerShdw sx="1000" sy="1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83569" y="2348880"/>
            <a:ext cx="7848872" cy="369312"/>
          </a:xfrm>
          <a:prstGeom prst="rect">
            <a:avLst/>
          </a:prstGeom>
          <a:noFill/>
        </p:spPr>
        <p:txBody>
          <a:bodyPr wrap="square" lIns="91422" tIns="45710" rIns="91422" bIns="45710" rtlCol="0">
            <a:spAutoFit/>
          </a:bodyPr>
          <a:lstStyle/>
          <a:p>
            <a:endParaRPr lang="en-US" dirty="0">
              <a:solidFill>
                <a:prstClr val="black"/>
              </a:solidFill>
            </a:endParaRPr>
          </a:p>
        </p:txBody>
      </p:sp>
      <p:sp>
        <p:nvSpPr>
          <p:cNvPr id="6" name="TextBox 5"/>
          <p:cNvSpPr txBox="1">
            <a:spLocks/>
          </p:cNvSpPr>
          <p:nvPr/>
        </p:nvSpPr>
        <p:spPr>
          <a:xfrm>
            <a:off x="55469" y="392766"/>
            <a:ext cx="9105075" cy="5386070"/>
          </a:xfrm>
          <a:prstGeom prst="rect">
            <a:avLst/>
          </a:prstGeom>
          <a:gradFill>
            <a:gsLst>
              <a:gs pos="100000">
                <a:sysClr val="window" lastClr="FFFFFF">
                  <a:tint val="45000"/>
                  <a:shade val="99000"/>
                  <a:satMod val="350000"/>
                  <a:lumMod val="5000"/>
                  <a:lumOff val="95000"/>
                  <a:alpha val="80000"/>
                </a:sysClr>
              </a:gs>
              <a:gs pos="100000">
                <a:sysClr val="window" lastClr="FFFFFF">
                  <a:shade val="20000"/>
                  <a:satMod val="255000"/>
                </a:sysClr>
              </a:gs>
            </a:gsLst>
            <a:path path="circle">
              <a:fillToRect l="50000" t="-80000" r="50000" b="180000"/>
            </a:path>
          </a:gradFill>
        </p:spPr>
        <p:txBody>
          <a:bodyPr wrap="square" lIns="91422" tIns="45710" rIns="91422" bIns="45710" rtlCol="0">
            <a:spAutoFit/>
          </a:bodyPr>
          <a:lstStyle/>
          <a:p>
            <a:pPr algn="ctr"/>
            <a:endParaRPr lang="en-US" sz="3200" b="1" kern="0" dirty="0">
              <a:solidFill>
                <a:prstClr val="black"/>
              </a:solidFill>
              <a:ea typeface="Times New Roman"/>
              <a:cs typeface="Cambria"/>
            </a:endParaRPr>
          </a:p>
          <a:p>
            <a:pPr algn="ctr"/>
            <a:r>
              <a:rPr lang="ru-RU" sz="4800" b="1" kern="0" dirty="0">
                <a:solidFill>
                  <a:prstClr val="black"/>
                </a:solidFill>
                <a:ea typeface="Times New Roman"/>
                <a:cs typeface="Cambria"/>
              </a:rPr>
              <a:t>САША ОРЛОВИЋ </a:t>
            </a:r>
            <a:endParaRPr lang="en-US" sz="4800" b="1" kern="0" dirty="0">
              <a:solidFill>
                <a:prstClr val="black"/>
              </a:solidFill>
              <a:ea typeface="Times New Roman"/>
              <a:cs typeface="Cambria"/>
            </a:endParaRPr>
          </a:p>
          <a:p>
            <a:pPr algn="ctr"/>
            <a:r>
              <a:rPr lang="ru-RU" sz="2800" b="1" kern="0" dirty="0">
                <a:solidFill>
                  <a:prstClr val="black"/>
                </a:solidFill>
                <a:ea typeface="Times New Roman"/>
                <a:cs typeface="Cambria"/>
              </a:rPr>
              <a:t>Институт за низијско шумарство и животну средину</a:t>
            </a:r>
            <a:endParaRPr lang="en-US" sz="2800" b="1" kern="0" dirty="0">
              <a:solidFill>
                <a:prstClr val="black"/>
              </a:solidFill>
              <a:ea typeface="Times New Roman"/>
              <a:cs typeface="Cambria"/>
            </a:endParaRPr>
          </a:p>
          <a:p>
            <a:pPr algn="ctr"/>
            <a:r>
              <a:rPr lang="en-US" sz="4000" b="1" kern="0" dirty="0">
                <a:solidFill>
                  <a:prstClr val="black"/>
                </a:solidFill>
                <a:ea typeface="Times New Roman"/>
                <a:cs typeface="Cambria"/>
              </a:rPr>
              <a:t>“</a:t>
            </a:r>
            <a:r>
              <a:rPr lang="ru-RU" sz="4000" b="1" kern="0" dirty="0">
                <a:solidFill>
                  <a:prstClr val="black"/>
                </a:solidFill>
                <a:ea typeface="Times New Roman"/>
                <a:cs typeface="Cambria"/>
              </a:rPr>
              <a:t>Развој сировинске базе у Војводини</a:t>
            </a:r>
            <a:r>
              <a:rPr lang="en-US" sz="4000" b="1" kern="0" dirty="0">
                <a:solidFill>
                  <a:prstClr val="black"/>
                </a:solidFill>
                <a:ea typeface="Times New Roman"/>
                <a:cs typeface="Cambria"/>
              </a:rPr>
              <a:t>”</a:t>
            </a:r>
          </a:p>
          <a:p>
            <a:pPr algn="ctr"/>
            <a:r>
              <a:rPr lang="ru-RU" sz="4000" b="1" kern="0" dirty="0">
                <a:solidFill>
                  <a:prstClr val="black"/>
                </a:solidFill>
                <a:ea typeface="Times New Roman"/>
                <a:cs typeface="Cambria"/>
              </a:rPr>
              <a:t> </a:t>
            </a:r>
            <a:endParaRPr lang="en-US" sz="4000" b="1" kern="0" dirty="0">
              <a:solidFill>
                <a:prstClr val="black"/>
              </a:solidFill>
              <a:ea typeface="Times New Roman"/>
              <a:cs typeface="Cambria"/>
            </a:endParaRPr>
          </a:p>
          <a:p>
            <a:pPr algn="ctr"/>
            <a:r>
              <a:rPr lang="en-US" sz="4800" b="1" dirty="0">
                <a:solidFill>
                  <a:prstClr val="black"/>
                </a:solidFill>
              </a:rPr>
              <a:t>SAŠA ORLOVIĆ </a:t>
            </a:r>
          </a:p>
          <a:p>
            <a:pPr algn="ctr"/>
            <a:r>
              <a:rPr lang="en-US" sz="2800" b="1" dirty="0">
                <a:solidFill>
                  <a:prstClr val="black"/>
                </a:solidFill>
              </a:rPr>
              <a:t>Institute of Lowland Forestry and Environment Novi Sad </a:t>
            </a:r>
          </a:p>
          <a:p>
            <a:pPr algn="ctr"/>
            <a:r>
              <a:rPr lang="en-US" sz="4000" b="1" dirty="0">
                <a:solidFill>
                  <a:prstClr val="black"/>
                </a:solidFill>
              </a:rPr>
              <a:t>“Development of the raw material base in Vojvodina” </a:t>
            </a:r>
          </a:p>
        </p:txBody>
      </p:sp>
    </p:spTree>
    <p:extLst>
      <p:ext uri="{BB962C8B-B14F-4D97-AF65-F5344CB8AC3E}">
        <p14:creationId xmlns:p14="http://schemas.microsoft.com/office/powerpoint/2010/main" val="1150275551"/>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077857" y="5283156"/>
            <a:ext cx="853855" cy="605117"/>
          </a:xfrm>
          <a:prstGeom prst="rect">
            <a:avLst/>
          </a:prstGeom>
          <a:blipFill>
            <a:blip r:embed="rId2" cstate="print"/>
            <a:stretch>
              <a:fillRect/>
            </a:stretch>
          </a:blipFill>
        </p:spPr>
        <p:txBody>
          <a:bodyPr wrap="square" lIns="0" tIns="0" rIns="0" bIns="0" rtlCol="0"/>
          <a:lstStyle/>
          <a:p>
            <a:pPr defTabSz="801668"/>
            <a:endParaRPr>
              <a:solidFill>
                <a:prstClr val="black"/>
              </a:solidFill>
            </a:endParaRPr>
          </a:p>
        </p:txBody>
      </p:sp>
      <p:sp>
        <p:nvSpPr>
          <p:cNvPr id="3" name="object 3"/>
          <p:cNvSpPr txBox="1">
            <a:spLocks noGrp="1"/>
          </p:cNvSpPr>
          <p:nvPr>
            <p:ph type="title"/>
          </p:nvPr>
        </p:nvSpPr>
        <p:spPr>
          <a:xfrm>
            <a:off x="967574" y="2539814"/>
            <a:ext cx="7210945" cy="1077218"/>
          </a:xfrm>
          <a:prstGeom prst="rect">
            <a:avLst/>
          </a:prstGeom>
        </p:spPr>
        <p:txBody>
          <a:bodyPr vert="horz" wrap="square" lIns="0" tIns="0" rIns="0" bIns="0" rtlCol="0">
            <a:spAutoFit/>
          </a:bodyPr>
          <a:lstStyle/>
          <a:p>
            <a:pPr marL="11134"/>
            <a:r>
              <a:rPr spc="-4" dirty="0" err="1">
                <a:solidFill>
                  <a:srgbClr val="000000"/>
                </a:solidFill>
              </a:rPr>
              <a:t>Razvoj</a:t>
            </a:r>
            <a:r>
              <a:rPr spc="-4" dirty="0">
                <a:solidFill>
                  <a:srgbClr val="000000"/>
                </a:solidFill>
              </a:rPr>
              <a:t> </a:t>
            </a:r>
            <a:r>
              <a:rPr lang="en-US" spc="-4" dirty="0" err="1">
                <a:solidFill>
                  <a:srgbClr val="000000"/>
                </a:solidFill>
              </a:rPr>
              <a:t>sirovinske</a:t>
            </a:r>
            <a:r>
              <a:rPr lang="en-US" spc="-4" dirty="0">
                <a:solidFill>
                  <a:srgbClr val="000000"/>
                </a:solidFill>
              </a:rPr>
              <a:t> </a:t>
            </a:r>
            <a:r>
              <a:rPr lang="en-US" spc="-4" dirty="0" err="1">
                <a:solidFill>
                  <a:srgbClr val="000000"/>
                </a:solidFill>
              </a:rPr>
              <a:t>baze</a:t>
            </a:r>
            <a:r>
              <a:rPr lang="en-US" spc="-4" dirty="0">
                <a:solidFill>
                  <a:srgbClr val="000000"/>
                </a:solidFill>
              </a:rPr>
              <a:t> </a:t>
            </a:r>
            <a:r>
              <a:rPr lang="en-US" spc="-4" dirty="0" err="1">
                <a:solidFill>
                  <a:srgbClr val="000000"/>
                </a:solidFill>
              </a:rPr>
              <a:t>za</a:t>
            </a:r>
            <a:r>
              <a:rPr lang="en-US" spc="-4" dirty="0">
                <a:solidFill>
                  <a:srgbClr val="000000"/>
                </a:solidFill>
              </a:rPr>
              <a:t> </a:t>
            </a:r>
            <a:r>
              <a:rPr lang="en-US" spc="-4" dirty="0" err="1">
                <a:solidFill>
                  <a:srgbClr val="000000"/>
                </a:solidFill>
              </a:rPr>
              <a:t>biomasu</a:t>
            </a:r>
            <a:r>
              <a:rPr lang="en-US" spc="-4" dirty="0">
                <a:solidFill>
                  <a:srgbClr val="000000"/>
                </a:solidFill>
              </a:rPr>
              <a:t> u </a:t>
            </a:r>
            <a:r>
              <a:rPr spc="22" dirty="0">
                <a:solidFill>
                  <a:srgbClr val="000000"/>
                </a:solidFill>
              </a:rPr>
              <a:t> </a:t>
            </a:r>
            <a:r>
              <a:rPr spc="-4" dirty="0">
                <a:solidFill>
                  <a:srgbClr val="000000"/>
                </a:solidFill>
              </a:rPr>
              <a:t>Vojvodini</a:t>
            </a:r>
          </a:p>
        </p:txBody>
      </p:sp>
      <p:sp>
        <p:nvSpPr>
          <p:cNvPr id="4" name="object 4"/>
          <p:cNvSpPr txBox="1"/>
          <p:nvPr/>
        </p:nvSpPr>
        <p:spPr>
          <a:xfrm>
            <a:off x="3975837" y="3646301"/>
            <a:ext cx="1194041" cy="292388"/>
          </a:xfrm>
          <a:prstGeom prst="rect">
            <a:avLst/>
          </a:prstGeom>
        </p:spPr>
        <p:txBody>
          <a:bodyPr vert="horz" wrap="square" lIns="0" tIns="0" rIns="0" bIns="0" rtlCol="0">
            <a:spAutoFit/>
          </a:bodyPr>
          <a:lstStyle/>
          <a:p>
            <a:pPr marL="11134" defTabSz="801668"/>
            <a:r>
              <a:rPr sz="1900" dirty="0">
                <a:solidFill>
                  <a:prstClr val="black"/>
                </a:solidFill>
                <a:cs typeface="Calibri"/>
              </a:rPr>
              <a:t>Saša</a:t>
            </a:r>
            <a:r>
              <a:rPr sz="1900" spc="-88" dirty="0">
                <a:solidFill>
                  <a:prstClr val="black"/>
                </a:solidFill>
                <a:cs typeface="Calibri"/>
              </a:rPr>
              <a:t> </a:t>
            </a:r>
            <a:r>
              <a:rPr sz="1900" dirty="0">
                <a:solidFill>
                  <a:prstClr val="black"/>
                </a:solidFill>
                <a:cs typeface="Calibri"/>
              </a:rPr>
              <a:t>Orlović</a:t>
            </a:r>
            <a:endParaRPr sz="1900">
              <a:solidFill>
                <a:prstClr val="black"/>
              </a:solidFill>
              <a:cs typeface="Calibri"/>
            </a:endParaRPr>
          </a:p>
        </p:txBody>
      </p:sp>
      <p:sp>
        <p:nvSpPr>
          <p:cNvPr id="5" name="object 5"/>
          <p:cNvSpPr/>
          <p:nvPr/>
        </p:nvSpPr>
        <p:spPr>
          <a:xfrm>
            <a:off x="661073" y="1272091"/>
            <a:ext cx="7819097" cy="131397"/>
          </a:xfrm>
          <a:custGeom>
            <a:avLst/>
            <a:gdLst/>
            <a:ahLst/>
            <a:cxnLst/>
            <a:rect l="l" t="t" r="r" b="b"/>
            <a:pathLst>
              <a:path w="9144000" h="144780">
                <a:moveTo>
                  <a:pt x="0" y="144462"/>
                </a:moveTo>
                <a:lnTo>
                  <a:pt x="9144000" y="144462"/>
                </a:lnTo>
                <a:lnTo>
                  <a:pt x="9144000" y="0"/>
                </a:lnTo>
                <a:lnTo>
                  <a:pt x="0" y="0"/>
                </a:lnTo>
                <a:lnTo>
                  <a:pt x="0" y="144462"/>
                </a:lnTo>
                <a:close/>
              </a:path>
            </a:pathLst>
          </a:custGeom>
          <a:solidFill>
            <a:srgbClr val="FFCA00"/>
          </a:solidFill>
        </p:spPr>
        <p:txBody>
          <a:bodyPr wrap="square" lIns="0" tIns="0" rIns="0" bIns="0" rtlCol="0"/>
          <a:lstStyle/>
          <a:p>
            <a:pPr defTabSz="801668"/>
            <a:endParaRPr>
              <a:solidFill>
                <a:prstClr val="black"/>
              </a:solidFill>
            </a:endParaRPr>
          </a:p>
        </p:txBody>
      </p:sp>
      <p:sp>
        <p:nvSpPr>
          <p:cNvPr id="6" name="object 6"/>
          <p:cNvSpPr txBox="1"/>
          <p:nvPr/>
        </p:nvSpPr>
        <p:spPr>
          <a:xfrm>
            <a:off x="733876" y="5977308"/>
            <a:ext cx="7677919" cy="430887"/>
          </a:xfrm>
          <a:prstGeom prst="rect">
            <a:avLst/>
          </a:prstGeom>
        </p:spPr>
        <p:txBody>
          <a:bodyPr vert="horz" wrap="square" lIns="0" tIns="0" rIns="0" bIns="0" rtlCol="0">
            <a:spAutoFit/>
          </a:bodyPr>
          <a:lstStyle/>
          <a:p>
            <a:pPr marL="11134" defTabSz="801668"/>
            <a:r>
              <a:rPr sz="1400" dirty="0">
                <a:solidFill>
                  <a:prstClr val="black"/>
                </a:solidFill>
                <a:cs typeface="Calibri"/>
              </a:rPr>
              <a:t>Univerzitet u Novom Sadu – </a:t>
            </a:r>
            <a:r>
              <a:rPr sz="1400" spc="9" dirty="0">
                <a:solidFill>
                  <a:prstClr val="black"/>
                </a:solidFill>
                <a:cs typeface="Calibri"/>
              </a:rPr>
              <a:t>Ins8tut </a:t>
            </a:r>
            <a:r>
              <a:rPr sz="1400" dirty="0">
                <a:solidFill>
                  <a:prstClr val="black"/>
                </a:solidFill>
                <a:cs typeface="Calibri"/>
              </a:rPr>
              <a:t>za nizijsko šumarstvo i životnu sredinu – Poljoprivredni fakultet Novi</a:t>
            </a:r>
            <a:r>
              <a:rPr sz="1400" spc="-92" dirty="0">
                <a:solidFill>
                  <a:prstClr val="black"/>
                </a:solidFill>
                <a:cs typeface="Calibri"/>
              </a:rPr>
              <a:t> </a:t>
            </a:r>
            <a:r>
              <a:rPr sz="1400" dirty="0">
                <a:solidFill>
                  <a:prstClr val="black"/>
                </a:solidFill>
                <a:cs typeface="Calibri"/>
              </a:rPr>
              <a:t>Sad</a:t>
            </a:r>
            <a:endParaRPr sz="1400">
              <a:solidFill>
                <a:prstClr val="black"/>
              </a:solidFill>
              <a:cs typeface="Calibri"/>
            </a:endParaRPr>
          </a:p>
        </p:txBody>
      </p:sp>
      <p:sp>
        <p:nvSpPr>
          <p:cNvPr id="7" name="object 7"/>
          <p:cNvSpPr/>
          <p:nvPr/>
        </p:nvSpPr>
        <p:spPr>
          <a:xfrm>
            <a:off x="661073" y="316864"/>
            <a:ext cx="7819097" cy="955221"/>
          </a:xfrm>
          <a:prstGeom prst="rect">
            <a:avLst/>
          </a:prstGeom>
          <a:blipFill>
            <a:blip r:embed="rId3" cstate="print"/>
            <a:stretch>
              <a:fillRect/>
            </a:stretch>
          </a:blipFill>
        </p:spPr>
        <p:txBody>
          <a:bodyPr wrap="square" lIns="0" tIns="0" rIns="0" bIns="0" rtlCol="0"/>
          <a:lstStyle/>
          <a:p>
            <a:pPr defTabSz="801668"/>
            <a:endParaRPr>
              <a:solidFill>
                <a:prstClr val="black"/>
              </a:solidFill>
            </a:endParaRPr>
          </a:p>
        </p:txBody>
      </p:sp>
      <p:sp>
        <p:nvSpPr>
          <p:cNvPr id="8" name="object 8"/>
          <p:cNvSpPr/>
          <p:nvPr/>
        </p:nvSpPr>
        <p:spPr>
          <a:xfrm>
            <a:off x="1848155" y="452656"/>
            <a:ext cx="5452039" cy="380988"/>
          </a:xfrm>
          <a:prstGeom prst="rect">
            <a:avLst/>
          </a:prstGeom>
          <a:blipFill>
            <a:blip r:embed="rId4" cstate="print"/>
            <a:stretch>
              <a:fillRect/>
            </a:stretch>
          </a:blipFill>
        </p:spPr>
        <p:txBody>
          <a:bodyPr wrap="square" lIns="0" tIns="0" rIns="0" bIns="0" rtlCol="0"/>
          <a:lstStyle/>
          <a:p>
            <a:pPr defTabSz="801668"/>
            <a:endParaRPr>
              <a:solidFill>
                <a:prstClr val="black"/>
              </a:solidFill>
            </a:endParaRPr>
          </a:p>
        </p:txBody>
      </p:sp>
      <p:sp>
        <p:nvSpPr>
          <p:cNvPr id="9" name="object 9"/>
          <p:cNvSpPr txBox="1"/>
          <p:nvPr/>
        </p:nvSpPr>
        <p:spPr>
          <a:xfrm>
            <a:off x="1878459" y="486586"/>
            <a:ext cx="5389204" cy="553998"/>
          </a:xfrm>
          <a:prstGeom prst="rect">
            <a:avLst/>
          </a:prstGeom>
        </p:spPr>
        <p:txBody>
          <a:bodyPr vert="horz" wrap="square" lIns="0" tIns="0" rIns="0" bIns="0" rtlCol="0">
            <a:spAutoFit/>
          </a:bodyPr>
          <a:lstStyle/>
          <a:p>
            <a:pPr marL="11134" defTabSz="801668"/>
            <a:r>
              <a:rPr dirty="0">
                <a:solidFill>
                  <a:prstClr val="black"/>
                </a:solidFill>
                <a:cs typeface="Calibri"/>
              </a:rPr>
              <a:t>MOGUĆNOSTI I IZAZOVI KORIŠĆENJA BIOMASE U</a:t>
            </a:r>
            <a:r>
              <a:rPr spc="-88" dirty="0">
                <a:solidFill>
                  <a:prstClr val="black"/>
                </a:solidFill>
                <a:cs typeface="Calibri"/>
              </a:rPr>
              <a:t> </a:t>
            </a:r>
            <a:r>
              <a:rPr dirty="0">
                <a:solidFill>
                  <a:prstClr val="black"/>
                </a:solidFill>
                <a:cs typeface="Calibri"/>
              </a:rPr>
              <a:t>VOJVODINI</a:t>
            </a:r>
            <a:endParaRPr>
              <a:solidFill>
                <a:prstClr val="black"/>
              </a:solidFill>
              <a:cs typeface="Calibri"/>
            </a:endParaRPr>
          </a:p>
        </p:txBody>
      </p:sp>
    </p:spTree>
    <p:extLst>
      <p:ext uri="{BB962C8B-B14F-4D97-AF65-F5344CB8AC3E}">
        <p14:creationId xmlns:p14="http://schemas.microsoft.com/office/powerpoint/2010/main" val="376571458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03721" y="479065"/>
            <a:ext cx="4243641" cy="667672"/>
          </a:xfrm>
          <a:prstGeom prst="rect">
            <a:avLst/>
          </a:prstGeom>
          <a:blipFill>
            <a:blip r:embed="rId2" cstate="print"/>
            <a:stretch>
              <a:fillRect/>
            </a:stretch>
          </a:blipFill>
        </p:spPr>
        <p:txBody>
          <a:bodyPr wrap="square" lIns="0" tIns="0" rIns="0" bIns="0" rtlCol="0"/>
          <a:lstStyle/>
          <a:p>
            <a:pPr defTabSz="801668"/>
            <a:endParaRPr>
              <a:solidFill>
                <a:prstClr val="black"/>
              </a:solidFill>
            </a:endParaRPr>
          </a:p>
        </p:txBody>
      </p:sp>
      <p:sp>
        <p:nvSpPr>
          <p:cNvPr id="3" name="object 3"/>
          <p:cNvSpPr txBox="1">
            <a:spLocks noGrp="1"/>
          </p:cNvSpPr>
          <p:nvPr>
            <p:ph type="title"/>
          </p:nvPr>
        </p:nvSpPr>
        <p:spPr>
          <a:xfrm>
            <a:off x="728400" y="517949"/>
            <a:ext cx="4159868" cy="1077218"/>
          </a:xfrm>
          <a:prstGeom prst="rect">
            <a:avLst/>
          </a:prstGeom>
        </p:spPr>
        <p:txBody>
          <a:bodyPr vert="horz" wrap="square" lIns="0" tIns="0" rIns="0" bIns="0" rtlCol="0">
            <a:spAutoFit/>
          </a:bodyPr>
          <a:lstStyle/>
          <a:p>
            <a:pPr marL="11134"/>
            <a:r>
              <a:rPr spc="-4" dirty="0">
                <a:latin typeface="Arial Narrow"/>
                <a:cs typeface="Arial Narrow"/>
              </a:rPr>
              <a:t>Globalna promena</a:t>
            </a:r>
            <a:r>
              <a:rPr spc="-39" dirty="0">
                <a:latin typeface="Arial Narrow"/>
                <a:cs typeface="Arial Narrow"/>
              </a:rPr>
              <a:t> </a:t>
            </a:r>
            <a:r>
              <a:rPr spc="-4" dirty="0">
                <a:latin typeface="Arial Narrow"/>
                <a:cs typeface="Arial Narrow"/>
              </a:rPr>
              <a:t>klime</a:t>
            </a:r>
          </a:p>
        </p:txBody>
      </p:sp>
      <p:sp>
        <p:nvSpPr>
          <p:cNvPr id="4" name="object 4"/>
          <p:cNvSpPr/>
          <p:nvPr/>
        </p:nvSpPr>
        <p:spPr>
          <a:xfrm>
            <a:off x="661073" y="1272091"/>
            <a:ext cx="7819097" cy="131397"/>
          </a:xfrm>
          <a:custGeom>
            <a:avLst/>
            <a:gdLst/>
            <a:ahLst/>
            <a:cxnLst/>
            <a:rect l="l" t="t" r="r" b="b"/>
            <a:pathLst>
              <a:path w="9144000" h="144780">
                <a:moveTo>
                  <a:pt x="0" y="144462"/>
                </a:moveTo>
                <a:lnTo>
                  <a:pt x="9144000" y="144462"/>
                </a:lnTo>
                <a:lnTo>
                  <a:pt x="9144000" y="0"/>
                </a:lnTo>
                <a:lnTo>
                  <a:pt x="0" y="0"/>
                </a:lnTo>
                <a:lnTo>
                  <a:pt x="0" y="144462"/>
                </a:lnTo>
                <a:close/>
              </a:path>
            </a:pathLst>
          </a:custGeom>
          <a:solidFill>
            <a:srgbClr val="FFCA00"/>
          </a:solidFill>
        </p:spPr>
        <p:txBody>
          <a:bodyPr wrap="square" lIns="0" tIns="0" rIns="0" bIns="0" rtlCol="0"/>
          <a:lstStyle/>
          <a:p>
            <a:pPr defTabSz="801668"/>
            <a:endParaRPr>
              <a:solidFill>
                <a:prstClr val="black"/>
              </a:solidFill>
            </a:endParaRPr>
          </a:p>
        </p:txBody>
      </p:sp>
      <p:sp>
        <p:nvSpPr>
          <p:cNvPr id="5" name="object 5"/>
          <p:cNvSpPr/>
          <p:nvPr/>
        </p:nvSpPr>
        <p:spPr>
          <a:xfrm>
            <a:off x="661070" y="2447747"/>
            <a:ext cx="2830350" cy="3463575"/>
          </a:xfrm>
          <a:prstGeom prst="rect">
            <a:avLst/>
          </a:prstGeom>
          <a:blipFill>
            <a:blip r:embed="rId3" cstate="print"/>
            <a:stretch>
              <a:fillRect/>
            </a:stretch>
          </a:blipFill>
        </p:spPr>
        <p:txBody>
          <a:bodyPr wrap="square" lIns="0" tIns="0" rIns="0" bIns="0" rtlCol="0"/>
          <a:lstStyle/>
          <a:p>
            <a:pPr defTabSz="801668"/>
            <a:endParaRPr>
              <a:solidFill>
                <a:prstClr val="black"/>
              </a:solidFill>
            </a:endParaRPr>
          </a:p>
        </p:txBody>
      </p:sp>
      <p:sp>
        <p:nvSpPr>
          <p:cNvPr id="6" name="object 6"/>
          <p:cNvSpPr txBox="1"/>
          <p:nvPr/>
        </p:nvSpPr>
        <p:spPr>
          <a:xfrm>
            <a:off x="1191304" y="1444686"/>
            <a:ext cx="5782874" cy="1107996"/>
          </a:xfrm>
          <a:prstGeom prst="rect">
            <a:avLst/>
          </a:prstGeom>
        </p:spPr>
        <p:txBody>
          <a:bodyPr vert="horz" wrap="square" lIns="0" tIns="0" rIns="0" bIns="0" rtlCol="0">
            <a:spAutoFit/>
          </a:bodyPr>
          <a:lstStyle/>
          <a:p>
            <a:pPr marL="311759" indent="-300626" defTabSz="801668">
              <a:buFont typeface="Arial"/>
              <a:buChar char="•"/>
              <a:tabLst>
                <a:tab pos="311203" algn="l"/>
                <a:tab pos="311759" algn="l"/>
              </a:tabLst>
            </a:pPr>
            <a:r>
              <a:rPr b="1" dirty="0">
                <a:solidFill>
                  <a:prstClr val="black"/>
                </a:solidFill>
                <a:latin typeface="Arial Narrow"/>
                <a:cs typeface="Arial Narrow"/>
              </a:rPr>
              <a:t>Uzrok: </a:t>
            </a:r>
            <a:r>
              <a:rPr dirty="0">
                <a:solidFill>
                  <a:prstClr val="black"/>
                </a:solidFill>
                <a:latin typeface="Arial Narrow"/>
                <a:cs typeface="Arial Narrow"/>
              </a:rPr>
              <a:t>povećanje koncentracije gasova staklene bašte u</a:t>
            </a:r>
            <a:r>
              <a:rPr spc="-92" dirty="0">
                <a:solidFill>
                  <a:prstClr val="black"/>
                </a:solidFill>
                <a:latin typeface="Arial Narrow"/>
                <a:cs typeface="Arial Narrow"/>
              </a:rPr>
              <a:t> </a:t>
            </a:r>
            <a:r>
              <a:rPr dirty="0">
                <a:solidFill>
                  <a:prstClr val="black"/>
                </a:solidFill>
                <a:latin typeface="Arial Narrow"/>
                <a:cs typeface="Arial Narrow"/>
              </a:rPr>
              <a:t>atmosferi</a:t>
            </a:r>
            <a:endParaRPr>
              <a:solidFill>
                <a:prstClr val="black"/>
              </a:solidFill>
              <a:latin typeface="Arial Narrow"/>
              <a:cs typeface="Arial Narrow"/>
            </a:endParaRPr>
          </a:p>
          <a:p>
            <a:pPr marL="312317" indent="-301182" defTabSz="801668">
              <a:buFont typeface="Arial"/>
              <a:buChar char="•"/>
              <a:tabLst>
                <a:tab pos="312317" algn="l"/>
                <a:tab pos="312874" algn="l"/>
                <a:tab pos="1404032" algn="l"/>
                <a:tab pos="2413354" algn="l"/>
                <a:tab pos="3630331" algn="l"/>
                <a:tab pos="4390802" algn="l"/>
                <a:tab pos="5110633" algn="l"/>
              </a:tabLst>
            </a:pPr>
            <a:r>
              <a:rPr b="1" spc="9" dirty="0">
                <a:solidFill>
                  <a:prstClr val="black"/>
                </a:solidFill>
                <a:latin typeface="Arial Narrow"/>
                <a:cs typeface="Arial Narrow"/>
              </a:rPr>
              <a:t>Posledice</a:t>
            </a:r>
            <a:r>
              <a:rPr b="1" dirty="0">
                <a:solidFill>
                  <a:prstClr val="black"/>
                </a:solidFill>
                <a:latin typeface="Arial Narrow"/>
                <a:cs typeface="Arial Narrow"/>
              </a:rPr>
              <a:t>:	</a:t>
            </a:r>
            <a:r>
              <a:rPr spc="9" dirty="0">
                <a:solidFill>
                  <a:prstClr val="black"/>
                </a:solidFill>
                <a:latin typeface="Arial Narrow"/>
                <a:cs typeface="Arial Narrow"/>
              </a:rPr>
              <a:t>povećanj</a:t>
            </a:r>
            <a:r>
              <a:rPr dirty="0">
                <a:solidFill>
                  <a:prstClr val="black"/>
                </a:solidFill>
                <a:latin typeface="Arial Narrow"/>
                <a:cs typeface="Arial Narrow"/>
              </a:rPr>
              <a:t>e	</a:t>
            </a:r>
            <a:r>
              <a:rPr spc="9" dirty="0">
                <a:solidFill>
                  <a:prstClr val="black"/>
                </a:solidFill>
                <a:latin typeface="Arial Narrow"/>
                <a:cs typeface="Arial Narrow"/>
              </a:rPr>
              <a:t>temperature</a:t>
            </a:r>
            <a:r>
              <a:rPr dirty="0">
                <a:solidFill>
                  <a:prstClr val="black"/>
                </a:solidFill>
                <a:latin typeface="Arial Narrow"/>
                <a:cs typeface="Arial Narrow"/>
              </a:rPr>
              <a:t>,	</a:t>
            </a:r>
            <a:r>
              <a:rPr spc="9" dirty="0">
                <a:solidFill>
                  <a:prstClr val="black"/>
                </a:solidFill>
                <a:latin typeface="Arial Narrow"/>
                <a:cs typeface="Arial Narrow"/>
              </a:rPr>
              <a:t>izmen</a:t>
            </a:r>
            <a:r>
              <a:rPr dirty="0">
                <a:solidFill>
                  <a:prstClr val="black"/>
                </a:solidFill>
                <a:latin typeface="Arial Narrow"/>
                <a:cs typeface="Arial Narrow"/>
              </a:rPr>
              <a:t>a	</a:t>
            </a:r>
            <a:r>
              <a:rPr spc="13" dirty="0">
                <a:solidFill>
                  <a:prstClr val="black"/>
                </a:solidFill>
                <a:latin typeface="Arial Narrow"/>
                <a:cs typeface="Arial Narrow"/>
              </a:rPr>
              <a:t>r</a:t>
            </a:r>
            <a:r>
              <a:rPr spc="9" dirty="0">
                <a:solidFill>
                  <a:prstClr val="black"/>
                </a:solidFill>
                <a:latin typeface="Arial Narrow"/>
                <a:cs typeface="Arial Narrow"/>
              </a:rPr>
              <a:t>ežim</a:t>
            </a:r>
            <a:r>
              <a:rPr dirty="0">
                <a:solidFill>
                  <a:prstClr val="black"/>
                </a:solidFill>
                <a:latin typeface="Arial Narrow"/>
                <a:cs typeface="Arial Narrow"/>
              </a:rPr>
              <a:t>a	</a:t>
            </a:r>
            <a:r>
              <a:rPr spc="9" dirty="0">
                <a:solidFill>
                  <a:prstClr val="black"/>
                </a:solidFill>
                <a:latin typeface="Arial Narrow"/>
                <a:cs typeface="Arial Narrow"/>
              </a:rPr>
              <a:t>padavina,</a:t>
            </a:r>
            <a:endParaRPr>
              <a:solidFill>
                <a:prstClr val="black"/>
              </a:solidFill>
              <a:latin typeface="Arial Narrow"/>
              <a:cs typeface="Arial Narrow"/>
            </a:endParaRPr>
          </a:p>
        </p:txBody>
      </p:sp>
      <p:sp>
        <p:nvSpPr>
          <p:cNvPr id="7" name="object 7"/>
          <p:cNvSpPr txBox="1"/>
          <p:nvPr/>
        </p:nvSpPr>
        <p:spPr>
          <a:xfrm>
            <a:off x="7110059" y="1721316"/>
            <a:ext cx="848154" cy="553998"/>
          </a:xfrm>
          <a:prstGeom prst="rect">
            <a:avLst/>
          </a:prstGeom>
        </p:spPr>
        <p:txBody>
          <a:bodyPr vert="horz" wrap="square" lIns="0" tIns="0" rIns="0" bIns="0" rtlCol="0">
            <a:spAutoFit/>
          </a:bodyPr>
          <a:lstStyle/>
          <a:p>
            <a:pPr marL="11134" defTabSz="801668"/>
            <a:r>
              <a:rPr spc="9" dirty="0">
                <a:solidFill>
                  <a:prstClr val="black"/>
                </a:solidFill>
                <a:latin typeface="Arial Narrow"/>
                <a:cs typeface="Arial Narrow"/>
              </a:rPr>
              <a:t>povećanje</a:t>
            </a:r>
            <a:endParaRPr>
              <a:solidFill>
                <a:prstClr val="black"/>
              </a:solidFill>
              <a:latin typeface="Arial Narrow"/>
              <a:cs typeface="Arial Narrow"/>
            </a:endParaRPr>
          </a:p>
        </p:txBody>
      </p:sp>
      <p:sp>
        <p:nvSpPr>
          <p:cNvPr id="8" name="object 8"/>
          <p:cNvSpPr txBox="1"/>
          <p:nvPr/>
        </p:nvSpPr>
        <p:spPr>
          <a:xfrm>
            <a:off x="1484520" y="1997940"/>
            <a:ext cx="4566570" cy="553998"/>
          </a:xfrm>
          <a:prstGeom prst="rect">
            <a:avLst/>
          </a:prstGeom>
        </p:spPr>
        <p:txBody>
          <a:bodyPr vert="horz" wrap="square" lIns="0" tIns="0" rIns="0" bIns="0" rtlCol="0">
            <a:spAutoFit/>
          </a:bodyPr>
          <a:lstStyle/>
          <a:p>
            <a:pPr marL="11134" defTabSz="801668"/>
            <a:r>
              <a:rPr dirty="0">
                <a:solidFill>
                  <a:prstClr val="black"/>
                </a:solidFill>
                <a:latin typeface="Arial Narrow"/>
                <a:cs typeface="Arial Narrow"/>
              </a:rPr>
              <a:t>frekvencije ekstremnih događaja, povećanje nivoa</a:t>
            </a:r>
            <a:r>
              <a:rPr spc="-75" dirty="0">
                <a:solidFill>
                  <a:prstClr val="black"/>
                </a:solidFill>
                <a:latin typeface="Arial Narrow"/>
                <a:cs typeface="Arial Narrow"/>
              </a:rPr>
              <a:t> </a:t>
            </a:r>
            <a:r>
              <a:rPr spc="-4" dirty="0">
                <a:solidFill>
                  <a:prstClr val="black"/>
                </a:solidFill>
                <a:latin typeface="Arial Narrow"/>
                <a:cs typeface="Arial Narrow"/>
              </a:rPr>
              <a:t>mora...</a:t>
            </a:r>
            <a:endParaRPr>
              <a:solidFill>
                <a:prstClr val="black"/>
              </a:solidFill>
              <a:latin typeface="Arial Narrow"/>
              <a:cs typeface="Arial Narrow"/>
            </a:endParaRPr>
          </a:p>
        </p:txBody>
      </p:sp>
      <p:sp>
        <p:nvSpPr>
          <p:cNvPr id="9" name="object 9"/>
          <p:cNvSpPr/>
          <p:nvPr/>
        </p:nvSpPr>
        <p:spPr>
          <a:xfrm>
            <a:off x="3893237" y="2243165"/>
            <a:ext cx="4576636" cy="3473650"/>
          </a:xfrm>
          <a:prstGeom prst="rect">
            <a:avLst/>
          </a:prstGeom>
          <a:blipFill>
            <a:blip r:embed="rId4" cstate="print"/>
            <a:stretch>
              <a:fillRect/>
            </a:stretch>
          </a:blipFill>
        </p:spPr>
        <p:txBody>
          <a:bodyPr wrap="square" lIns="0" tIns="0" rIns="0" bIns="0" rtlCol="0"/>
          <a:lstStyle/>
          <a:p>
            <a:pPr defTabSz="801668"/>
            <a:endParaRPr>
              <a:solidFill>
                <a:prstClr val="black"/>
              </a:solidFill>
            </a:endParaRPr>
          </a:p>
        </p:txBody>
      </p:sp>
      <p:sp>
        <p:nvSpPr>
          <p:cNvPr id="10" name="object 10"/>
          <p:cNvSpPr txBox="1"/>
          <p:nvPr/>
        </p:nvSpPr>
        <p:spPr>
          <a:xfrm>
            <a:off x="1259180" y="5936394"/>
            <a:ext cx="2054142" cy="692497"/>
          </a:xfrm>
          <a:prstGeom prst="rect">
            <a:avLst/>
          </a:prstGeom>
        </p:spPr>
        <p:txBody>
          <a:bodyPr vert="horz" wrap="square" lIns="0" tIns="0" rIns="0" bIns="0" rtlCol="0">
            <a:spAutoFit/>
          </a:bodyPr>
          <a:lstStyle/>
          <a:p>
            <a:pPr marL="289490" marR="4453" indent="-278357" defTabSz="801668">
              <a:lnSpc>
                <a:spcPts val="1840"/>
              </a:lnSpc>
            </a:pPr>
            <a:r>
              <a:rPr dirty="0">
                <a:solidFill>
                  <a:prstClr val="black"/>
                </a:solidFill>
                <a:latin typeface="Arial Narrow"/>
                <a:cs typeface="Arial Narrow"/>
              </a:rPr>
              <a:t>Koncentracija</a:t>
            </a:r>
            <a:r>
              <a:rPr spc="-88" dirty="0">
                <a:solidFill>
                  <a:prstClr val="black"/>
                </a:solidFill>
                <a:latin typeface="Arial Narrow"/>
                <a:cs typeface="Arial Narrow"/>
              </a:rPr>
              <a:t> </a:t>
            </a:r>
            <a:r>
              <a:rPr dirty="0">
                <a:solidFill>
                  <a:prstClr val="black"/>
                </a:solidFill>
                <a:latin typeface="Arial Narrow"/>
                <a:cs typeface="Arial Narrow"/>
              </a:rPr>
              <a:t>ugljendioksida  i</a:t>
            </a:r>
            <a:r>
              <a:rPr spc="-92" dirty="0">
                <a:solidFill>
                  <a:prstClr val="black"/>
                </a:solidFill>
                <a:latin typeface="Arial Narrow"/>
                <a:cs typeface="Arial Narrow"/>
              </a:rPr>
              <a:t> </a:t>
            </a:r>
            <a:r>
              <a:rPr dirty="0">
                <a:solidFill>
                  <a:prstClr val="black"/>
                </a:solidFill>
                <a:latin typeface="Arial Narrow"/>
                <a:cs typeface="Arial Narrow"/>
              </a:rPr>
              <a:t>metana(1980-2010)</a:t>
            </a:r>
            <a:endParaRPr>
              <a:solidFill>
                <a:prstClr val="black"/>
              </a:solidFill>
              <a:latin typeface="Arial Narrow"/>
              <a:cs typeface="Arial Narrow"/>
            </a:endParaRPr>
          </a:p>
        </p:txBody>
      </p:sp>
      <p:sp>
        <p:nvSpPr>
          <p:cNvPr id="11" name="object 11"/>
          <p:cNvSpPr txBox="1"/>
          <p:nvPr/>
        </p:nvSpPr>
        <p:spPr>
          <a:xfrm>
            <a:off x="4292697" y="5547391"/>
            <a:ext cx="3592984" cy="692497"/>
          </a:xfrm>
          <a:prstGeom prst="rect">
            <a:avLst/>
          </a:prstGeom>
        </p:spPr>
        <p:txBody>
          <a:bodyPr vert="horz" wrap="square" lIns="0" tIns="0" rIns="0" bIns="0" rtlCol="0">
            <a:spAutoFit/>
          </a:bodyPr>
          <a:lstStyle/>
          <a:p>
            <a:pPr marL="1121222" marR="4453" indent="-1110644" defTabSz="801668">
              <a:lnSpc>
                <a:spcPts val="1840"/>
              </a:lnSpc>
            </a:pPr>
            <a:r>
              <a:rPr dirty="0">
                <a:solidFill>
                  <a:prstClr val="black"/>
                </a:solidFill>
                <a:latin typeface="Arial Narrow"/>
                <a:cs typeface="Arial Narrow"/>
              </a:rPr>
              <a:t>Povećanje srednje temperature(°C) for</a:t>
            </a:r>
            <a:r>
              <a:rPr spc="-96" dirty="0">
                <a:solidFill>
                  <a:prstClr val="black"/>
                </a:solidFill>
                <a:latin typeface="Arial Narrow"/>
                <a:cs typeface="Arial Narrow"/>
              </a:rPr>
              <a:t> </a:t>
            </a:r>
            <a:r>
              <a:rPr dirty="0">
                <a:solidFill>
                  <a:prstClr val="black"/>
                </a:solidFill>
                <a:latin typeface="Arial Narrow"/>
                <a:cs typeface="Arial Narrow"/>
              </a:rPr>
              <a:t>2001-2007  (Allison et al.,</a:t>
            </a:r>
            <a:r>
              <a:rPr spc="-75" dirty="0">
                <a:solidFill>
                  <a:prstClr val="black"/>
                </a:solidFill>
                <a:latin typeface="Arial Narrow"/>
                <a:cs typeface="Arial Narrow"/>
              </a:rPr>
              <a:t> </a:t>
            </a:r>
            <a:r>
              <a:rPr spc="-22" dirty="0">
                <a:solidFill>
                  <a:prstClr val="black"/>
                </a:solidFill>
                <a:latin typeface="Arial Narrow"/>
                <a:cs typeface="Arial Narrow"/>
              </a:rPr>
              <a:t>2011)</a:t>
            </a:r>
            <a:endParaRPr>
              <a:solidFill>
                <a:prstClr val="black"/>
              </a:solidFill>
              <a:latin typeface="Arial Narrow"/>
              <a:cs typeface="Arial Narrow"/>
            </a:endParaRPr>
          </a:p>
        </p:txBody>
      </p:sp>
    </p:spTree>
    <p:extLst>
      <p:ext uri="{BB962C8B-B14F-4D97-AF65-F5344CB8AC3E}">
        <p14:creationId xmlns:p14="http://schemas.microsoft.com/office/powerpoint/2010/main" val="302162508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61073" y="1272091"/>
            <a:ext cx="7819097" cy="131397"/>
          </a:xfrm>
          <a:custGeom>
            <a:avLst/>
            <a:gdLst/>
            <a:ahLst/>
            <a:cxnLst/>
            <a:rect l="l" t="t" r="r" b="b"/>
            <a:pathLst>
              <a:path w="9144000" h="144780">
                <a:moveTo>
                  <a:pt x="0" y="144462"/>
                </a:moveTo>
                <a:lnTo>
                  <a:pt x="9144000" y="144462"/>
                </a:lnTo>
                <a:lnTo>
                  <a:pt x="9144000" y="0"/>
                </a:lnTo>
                <a:lnTo>
                  <a:pt x="0" y="0"/>
                </a:lnTo>
                <a:lnTo>
                  <a:pt x="0" y="144462"/>
                </a:lnTo>
                <a:close/>
              </a:path>
            </a:pathLst>
          </a:custGeom>
          <a:solidFill>
            <a:srgbClr val="FFCA00"/>
          </a:solidFill>
        </p:spPr>
        <p:txBody>
          <a:bodyPr wrap="square" lIns="0" tIns="0" rIns="0" bIns="0" rtlCol="0"/>
          <a:lstStyle/>
          <a:p>
            <a:pPr defTabSz="801668"/>
            <a:endParaRPr>
              <a:solidFill>
                <a:prstClr val="black"/>
              </a:solidFill>
            </a:endParaRPr>
          </a:p>
        </p:txBody>
      </p:sp>
      <p:sp>
        <p:nvSpPr>
          <p:cNvPr id="3" name="object 3"/>
          <p:cNvSpPr/>
          <p:nvPr/>
        </p:nvSpPr>
        <p:spPr>
          <a:xfrm>
            <a:off x="703719" y="622403"/>
            <a:ext cx="6255278" cy="667672"/>
          </a:xfrm>
          <a:prstGeom prst="rect">
            <a:avLst/>
          </a:prstGeom>
          <a:blipFill>
            <a:blip r:embed="rId2" cstate="print"/>
            <a:stretch>
              <a:fillRect/>
            </a:stretch>
          </a:blipFill>
        </p:spPr>
        <p:txBody>
          <a:bodyPr wrap="square" lIns="0" tIns="0" rIns="0" bIns="0" rtlCol="0"/>
          <a:lstStyle/>
          <a:p>
            <a:pPr defTabSz="801668"/>
            <a:endParaRPr>
              <a:solidFill>
                <a:prstClr val="black"/>
              </a:solidFill>
            </a:endParaRPr>
          </a:p>
        </p:txBody>
      </p:sp>
      <p:sp>
        <p:nvSpPr>
          <p:cNvPr id="4" name="object 4"/>
          <p:cNvSpPr txBox="1">
            <a:spLocks noGrp="1"/>
          </p:cNvSpPr>
          <p:nvPr>
            <p:ph type="title"/>
          </p:nvPr>
        </p:nvSpPr>
        <p:spPr>
          <a:xfrm>
            <a:off x="728400" y="660915"/>
            <a:ext cx="6172200" cy="1077218"/>
          </a:xfrm>
          <a:prstGeom prst="rect">
            <a:avLst/>
          </a:prstGeom>
        </p:spPr>
        <p:txBody>
          <a:bodyPr vert="horz" wrap="square" lIns="0" tIns="0" rIns="0" bIns="0" rtlCol="0">
            <a:spAutoFit/>
          </a:bodyPr>
          <a:lstStyle/>
          <a:p>
            <a:pPr marL="11134"/>
            <a:r>
              <a:rPr spc="-9" dirty="0">
                <a:latin typeface="Arial Narrow"/>
                <a:cs typeface="Arial Narrow"/>
              </a:rPr>
              <a:t>Višegodišnji </a:t>
            </a:r>
            <a:r>
              <a:rPr spc="-4" dirty="0">
                <a:latin typeface="Arial Narrow"/>
                <a:cs typeface="Arial Narrow"/>
              </a:rPr>
              <a:t>globalni trend</a:t>
            </a:r>
            <a:r>
              <a:rPr spc="26" dirty="0">
                <a:latin typeface="Arial Narrow"/>
                <a:cs typeface="Arial Narrow"/>
              </a:rPr>
              <a:t> </a:t>
            </a:r>
            <a:r>
              <a:rPr spc="-4" dirty="0">
                <a:latin typeface="Arial Narrow"/>
                <a:cs typeface="Arial Narrow"/>
              </a:rPr>
              <a:t>promena</a:t>
            </a:r>
          </a:p>
        </p:txBody>
      </p:sp>
      <p:sp>
        <p:nvSpPr>
          <p:cNvPr id="5" name="object 5"/>
          <p:cNvSpPr txBox="1"/>
          <p:nvPr/>
        </p:nvSpPr>
        <p:spPr>
          <a:xfrm>
            <a:off x="1191305" y="1686735"/>
            <a:ext cx="6766233" cy="1107996"/>
          </a:xfrm>
          <a:prstGeom prst="rect">
            <a:avLst/>
          </a:prstGeom>
        </p:spPr>
        <p:txBody>
          <a:bodyPr vert="horz" wrap="square" lIns="0" tIns="0" rIns="0" bIns="0" rtlCol="0">
            <a:spAutoFit/>
          </a:bodyPr>
          <a:lstStyle/>
          <a:p>
            <a:pPr marL="311759" indent="-300626" defTabSz="801668">
              <a:buFont typeface="Arial"/>
              <a:buChar char="•"/>
              <a:tabLst>
                <a:tab pos="311203" algn="l"/>
                <a:tab pos="311759" algn="l"/>
              </a:tabLst>
            </a:pPr>
            <a:r>
              <a:rPr dirty="0">
                <a:solidFill>
                  <a:prstClr val="black"/>
                </a:solidFill>
                <a:latin typeface="Arial Narrow"/>
                <a:cs typeface="Arial Narrow"/>
              </a:rPr>
              <a:t>Povećanje temperature za oko 0.2 stepena u</a:t>
            </a:r>
            <a:r>
              <a:rPr spc="-88" dirty="0">
                <a:solidFill>
                  <a:prstClr val="black"/>
                </a:solidFill>
                <a:latin typeface="Arial Narrow"/>
                <a:cs typeface="Arial Narrow"/>
              </a:rPr>
              <a:t> </a:t>
            </a:r>
            <a:r>
              <a:rPr dirty="0">
                <a:solidFill>
                  <a:prstClr val="black"/>
                </a:solidFill>
                <a:latin typeface="Arial Narrow"/>
                <a:cs typeface="Arial Narrow"/>
              </a:rPr>
              <a:t>dekadi</a:t>
            </a:r>
            <a:endParaRPr>
              <a:solidFill>
                <a:prstClr val="black"/>
              </a:solidFill>
              <a:latin typeface="Arial Narrow"/>
              <a:cs typeface="Arial Narrow"/>
            </a:endParaRPr>
          </a:p>
          <a:p>
            <a:pPr marL="311759" indent="-300626" defTabSz="801668">
              <a:buFont typeface="Arial"/>
              <a:buChar char="•"/>
              <a:tabLst>
                <a:tab pos="311203" algn="l"/>
                <a:tab pos="311759" algn="l"/>
              </a:tabLst>
            </a:pPr>
            <a:r>
              <a:rPr dirty="0">
                <a:solidFill>
                  <a:prstClr val="black"/>
                </a:solidFill>
                <a:latin typeface="Arial Narrow"/>
                <a:cs typeface="Arial Narrow"/>
              </a:rPr>
              <a:t>U</a:t>
            </a:r>
            <a:r>
              <a:rPr spc="171" dirty="0">
                <a:solidFill>
                  <a:prstClr val="black"/>
                </a:solidFill>
                <a:latin typeface="Arial Narrow"/>
                <a:cs typeface="Arial Narrow"/>
              </a:rPr>
              <a:t> </a:t>
            </a:r>
            <a:r>
              <a:rPr dirty="0">
                <a:solidFill>
                  <a:prstClr val="black"/>
                </a:solidFill>
                <a:latin typeface="Arial Narrow"/>
                <a:cs typeface="Arial Narrow"/>
              </a:rPr>
              <a:t>skladu</a:t>
            </a:r>
            <a:r>
              <a:rPr spc="171" dirty="0">
                <a:solidFill>
                  <a:prstClr val="black"/>
                </a:solidFill>
                <a:latin typeface="Arial Narrow"/>
                <a:cs typeface="Arial Narrow"/>
              </a:rPr>
              <a:t> </a:t>
            </a:r>
            <a:r>
              <a:rPr dirty="0">
                <a:solidFill>
                  <a:prstClr val="black"/>
                </a:solidFill>
                <a:latin typeface="Arial Narrow"/>
                <a:cs typeface="Arial Narrow"/>
              </a:rPr>
              <a:t>sa</a:t>
            </a:r>
            <a:r>
              <a:rPr spc="171" dirty="0">
                <a:solidFill>
                  <a:prstClr val="black"/>
                </a:solidFill>
                <a:latin typeface="Arial Narrow"/>
                <a:cs typeface="Arial Narrow"/>
              </a:rPr>
              <a:t> </a:t>
            </a:r>
            <a:r>
              <a:rPr dirty="0">
                <a:solidFill>
                  <a:prstClr val="black"/>
                </a:solidFill>
                <a:latin typeface="Arial Narrow"/>
                <a:cs typeface="Arial Narrow"/>
              </a:rPr>
              <a:t>raznim</a:t>
            </a:r>
            <a:r>
              <a:rPr spc="171" dirty="0">
                <a:solidFill>
                  <a:prstClr val="black"/>
                </a:solidFill>
                <a:latin typeface="Arial Narrow"/>
                <a:cs typeface="Arial Narrow"/>
              </a:rPr>
              <a:t> </a:t>
            </a:r>
            <a:r>
              <a:rPr dirty="0">
                <a:solidFill>
                  <a:prstClr val="black"/>
                </a:solidFill>
                <a:latin typeface="Arial Narrow"/>
                <a:cs typeface="Arial Narrow"/>
              </a:rPr>
              <a:t>scenarijima</a:t>
            </a:r>
            <a:r>
              <a:rPr spc="171" dirty="0">
                <a:solidFill>
                  <a:prstClr val="black"/>
                </a:solidFill>
                <a:latin typeface="Arial Narrow"/>
                <a:cs typeface="Arial Narrow"/>
              </a:rPr>
              <a:t> </a:t>
            </a:r>
            <a:r>
              <a:rPr dirty="0">
                <a:solidFill>
                  <a:prstClr val="black"/>
                </a:solidFill>
                <a:latin typeface="Arial Narrow"/>
                <a:cs typeface="Arial Narrow"/>
              </a:rPr>
              <a:t>globalna</a:t>
            </a:r>
            <a:r>
              <a:rPr spc="171" dirty="0">
                <a:solidFill>
                  <a:prstClr val="black"/>
                </a:solidFill>
                <a:latin typeface="Arial Narrow"/>
                <a:cs typeface="Arial Narrow"/>
              </a:rPr>
              <a:t> </a:t>
            </a:r>
            <a:r>
              <a:rPr dirty="0">
                <a:solidFill>
                  <a:prstClr val="black"/>
                </a:solidFill>
                <a:latin typeface="Arial Narrow"/>
                <a:cs typeface="Arial Narrow"/>
              </a:rPr>
              <a:t>temperatura</a:t>
            </a:r>
            <a:r>
              <a:rPr spc="171" dirty="0">
                <a:solidFill>
                  <a:prstClr val="black"/>
                </a:solidFill>
                <a:latin typeface="Arial Narrow"/>
                <a:cs typeface="Arial Narrow"/>
              </a:rPr>
              <a:t> </a:t>
            </a:r>
            <a:r>
              <a:rPr dirty="0">
                <a:solidFill>
                  <a:prstClr val="black"/>
                </a:solidFill>
                <a:latin typeface="Arial Narrow"/>
                <a:cs typeface="Arial Narrow"/>
              </a:rPr>
              <a:t>će</a:t>
            </a:r>
            <a:r>
              <a:rPr spc="171" dirty="0">
                <a:solidFill>
                  <a:prstClr val="black"/>
                </a:solidFill>
                <a:latin typeface="Arial Narrow"/>
                <a:cs typeface="Arial Narrow"/>
              </a:rPr>
              <a:t> </a:t>
            </a:r>
            <a:r>
              <a:rPr dirty="0">
                <a:solidFill>
                  <a:prstClr val="black"/>
                </a:solidFill>
                <a:latin typeface="Arial Narrow"/>
                <a:cs typeface="Arial Narrow"/>
              </a:rPr>
              <a:t>se</a:t>
            </a:r>
            <a:r>
              <a:rPr spc="171" dirty="0">
                <a:solidFill>
                  <a:prstClr val="black"/>
                </a:solidFill>
                <a:latin typeface="Arial Narrow"/>
                <a:cs typeface="Arial Narrow"/>
              </a:rPr>
              <a:t> </a:t>
            </a:r>
            <a:r>
              <a:rPr dirty="0">
                <a:solidFill>
                  <a:prstClr val="black"/>
                </a:solidFill>
                <a:latin typeface="Arial Narrow"/>
                <a:cs typeface="Arial Narrow"/>
              </a:rPr>
              <a:t>povećati</a:t>
            </a:r>
            <a:r>
              <a:rPr spc="171" dirty="0">
                <a:solidFill>
                  <a:prstClr val="black"/>
                </a:solidFill>
                <a:latin typeface="Arial Narrow"/>
                <a:cs typeface="Arial Narrow"/>
              </a:rPr>
              <a:t> </a:t>
            </a:r>
            <a:r>
              <a:rPr dirty="0">
                <a:solidFill>
                  <a:prstClr val="black"/>
                </a:solidFill>
                <a:latin typeface="Arial Narrow"/>
                <a:cs typeface="Arial Narrow"/>
              </a:rPr>
              <a:t>od</a:t>
            </a:r>
            <a:r>
              <a:rPr spc="171" dirty="0">
                <a:solidFill>
                  <a:prstClr val="black"/>
                </a:solidFill>
                <a:latin typeface="Arial Narrow"/>
                <a:cs typeface="Arial Narrow"/>
              </a:rPr>
              <a:t> </a:t>
            </a:r>
            <a:r>
              <a:rPr dirty="0">
                <a:solidFill>
                  <a:prstClr val="black"/>
                </a:solidFill>
                <a:latin typeface="Arial Narrow"/>
                <a:cs typeface="Arial Narrow"/>
              </a:rPr>
              <a:t>2.0</a:t>
            </a:r>
            <a:r>
              <a:rPr spc="171" dirty="0">
                <a:solidFill>
                  <a:prstClr val="black"/>
                </a:solidFill>
                <a:latin typeface="Arial Narrow"/>
                <a:cs typeface="Arial Narrow"/>
              </a:rPr>
              <a:t> </a:t>
            </a:r>
            <a:r>
              <a:rPr dirty="0">
                <a:solidFill>
                  <a:prstClr val="black"/>
                </a:solidFill>
                <a:latin typeface="Arial Narrow"/>
                <a:cs typeface="Arial Narrow"/>
              </a:rPr>
              <a:t>do</a:t>
            </a:r>
            <a:endParaRPr>
              <a:solidFill>
                <a:prstClr val="black"/>
              </a:solidFill>
              <a:latin typeface="Arial Narrow"/>
              <a:cs typeface="Arial Narrow"/>
            </a:endParaRPr>
          </a:p>
          <a:p>
            <a:pPr marL="311759" defTabSz="801668"/>
            <a:r>
              <a:rPr dirty="0">
                <a:solidFill>
                  <a:prstClr val="black"/>
                </a:solidFill>
                <a:latin typeface="Arial Narrow"/>
                <a:cs typeface="Arial Narrow"/>
              </a:rPr>
              <a:t>6.4 stepeni do kraja</a:t>
            </a:r>
            <a:r>
              <a:rPr spc="-92" dirty="0">
                <a:solidFill>
                  <a:prstClr val="black"/>
                </a:solidFill>
                <a:latin typeface="Arial Narrow"/>
                <a:cs typeface="Arial Narrow"/>
              </a:rPr>
              <a:t> </a:t>
            </a:r>
            <a:r>
              <a:rPr dirty="0">
                <a:solidFill>
                  <a:prstClr val="black"/>
                </a:solidFill>
                <a:latin typeface="Arial Narrow"/>
                <a:cs typeface="Arial Narrow"/>
              </a:rPr>
              <a:t>veka</a:t>
            </a:r>
            <a:endParaRPr>
              <a:solidFill>
                <a:prstClr val="black"/>
              </a:solidFill>
              <a:latin typeface="Arial Narrow"/>
              <a:cs typeface="Arial Narrow"/>
            </a:endParaRPr>
          </a:p>
        </p:txBody>
      </p:sp>
      <p:sp>
        <p:nvSpPr>
          <p:cNvPr id="6" name="object 6"/>
          <p:cNvSpPr/>
          <p:nvPr/>
        </p:nvSpPr>
        <p:spPr>
          <a:xfrm>
            <a:off x="4354782" y="2717161"/>
            <a:ext cx="4125388" cy="3475104"/>
          </a:xfrm>
          <a:prstGeom prst="rect">
            <a:avLst/>
          </a:prstGeom>
          <a:blipFill>
            <a:blip r:embed="rId3" cstate="print"/>
            <a:stretch>
              <a:fillRect/>
            </a:stretch>
          </a:blipFill>
        </p:spPr>
        <p:txBody>
          <a:bodyPr wrap="square" lIns="0" tIns="0" rIns="0" bIns="0" rtlCol="0"/>
          <a:lstStyle/>
          <a:p>
            <a:pPr defTabSz="801668"/>
            <a:endParaRPr>
              <a:solidFill>
                <a:prstClr val="black"/>
              </a:solidFill>
            </a:endParaRPr>
          </a:p>
        </p:txBody>
      </p:sp>
      <p:sp>
        <p:nvSpPr>
          <p:cNvPr id="7" name="object 7"/>
          <p:cNvSpPr/>
          <p:nvPr/>
        </p:nvSpPr>
        <p:spPr>
          <a:xfrm>
            <a:off x="722161" y="3202711"/>
            <a:ext cx="3623771" cy="2557333"/>
          </a:xfrm>
          <a:prstGeom prst="rect">
            <a:avLst/>
          </a:prstGeom>
          <a:blipFill>
            <a:blip r:embed="rId4" cstate="print"/>
            <a:stretch>
              <a:fillRect/>
            </a:stretch>
          </a:blipFill>
        </p:spPr>
        <p:txBody>
          <a:bodyPr wrap="square" lIns="0" tIns="0" rIns="0" bIns="0" rtlCol="0"/>
          <a:lstStyle/>
          <a:p>
            <a:pPr defTabSz="801668"/>
            <a:endParaRPr>
              <a:solidFill>
                <a:prstClr val="black"/>
              </a:solidFill>
            </a:endParaRPr>
          </a:p>
        </p:txBody>
      </p:sp>
    </p:spTree>
    <p:extLst>
      <p:ext uri="{BB962C8B-B14F-4D97-AF65-F5344CB8AC3E}">
        <p14:creationId xmlns:p14="http://schemas.microsoft.com/office/powerpoint/2010/main" val="18542891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73354" y="316871"/>
            <a:ext cx="7022971" cy="588457"/>
          </a:xfrm>
          <a:prstGeom prst="rect">
            <a:avLst/>
          </a:prstGeom>
          <a:blipFill>
            <a:blip r:embed="rId2" cstate="print"/>
            <a:stretch>
              <a:fillRect/>
            </a:stretch>
          </a:blipFill>
        </p:spPr>
        <p:txBody>
          <a:bodyPr wrap="square" lIns="0" tIns="0" rIns="0" bIns="0" rtlCol="0"/>
          <a:lstStyle/>
          <a:p>
            <a:pPr defTabSz="801668"/>
            <a:endParaRPr>
              <a:solidFill>
                <a:prstClr val="black"/>
              </a:solidFill>
            </a:endParaRPr>
          </a:p>
        </p:txBody>
      </p:sp>
      <p:sp>
        <p:nvSpPr>
          <p:cNvPr id="3" name="object 3"/>
          <p:cNvSpPr/>
          <p:nvPr/>
        </p:nvSpPr>
        <p:spPr>
          <a:xfrm>
            <a:off x="3895333" y="758198"/>
            <a:ext cx="1379006" cy="701622"/>
          </a:xfrm>
          <a:prstGeom prst="rect">
            <a:avLst/>
          </a:prstGeom>
          <a:blipFill>
            <a:blip r:embed="rId3" cstate="print"/>
            <a:stretch>
              <a:fillRect/>
            </a:stretch>
          </a:blipFill>
        </p:spPr>
        <p:txBody>
          <a:bodyPr wrap="square" lIns="0" tIns="0" rIns="0" bIns="0" rtlCol="0"/>
          <a:lstStyle/>
          <a:p>
            <a:pPr defTabSz="801668"/>
            <a:endParaRPr>
              <a:solidFill>
                <a:prstClr val="black"/>
              </a:solidFill>
            </a:endParaRPr>
          </a:p>
        </p:txBody>
      </p:sp>
      <p:sp>
        <p:nvSpPr>
          <p:cNvPr id="4" name="object 4"/>
          <p:cNvSpPr txBox="1">
            <a:spLocks noGrp="1"/>
          </p:cNvSpPr>
          <p:nvPr>
            <p:ph type="title"/>
          </p:nvPr>
        </p:nvSpPr>
        <p:spPr>
          <a:xfrm>
            <a:off x="1096997" y="241321"/>
            <a:ext cx="6950004" cy="1077218"/>
          </a:xfrm>
          <a:prstGeom prst="rect">
            <a:avLst/>
          </a:prstGeom>
        </p:spPr>
        <p:txBody>
          <a:bodyPr vert="horz" wrap="square" lIns="0" tIns="0" rIns="0" bIns="0" rtlCol="0">
            <a:spAutoFit/>
          </a:bodyPr>
          <a:lstStyle/>
          <a:p>
            <a:pPr marL="2911057" marR="4453" indent="-2898809"/>
            <a:r>
              <a:rPr spc="-4" dirty="0"/>
              <a:t>Projekcije </a:t>
            </a:r>
            <a:r>
              <a:rPr dirty="0"/>
              <a:t>klime za Srbiju i </a:t>
            </a:r>
            <a:r>
              <a:rPr spc="-4" dirty="0"/>
              <a:t>Jugoistočnu  </a:t>
            </a:r>
            <a:r>
              <a:rPr dirty="0"/>
              <a:t>Evropu</a:t>
            </a:r>
          </a:p>
        </p:txBody>
      </p:sp>
      <p:sp>
        <p:nvSpPr>
          <p:cNvPr id="5" name="object 5"/>
          <p:cNvSpPr/>
          <p:nvPr/>
        </p:nvSpPr>
        <p:spPr>
          <a:xfrm>
            <a:off x="661073" y="1272091"/>
            <a:ext cx="7819097" cy="131397"/>
          </a:xfrm>
          <a:custGeom>
            <a:avLst/>
            <a:gdLst/>
            <a:ahLst/>
            <a:cxnLst/>
            <a:rect l="l" t="t" r="r" b="b"/>
            <a:pathLst>
              <a:path w="9144000" h="144780">
                <a:moveTo>
                  <a:pt x="0" y="144462"/>
                </a:moveTo>
                <a:lnTo>
                  <a:pt x="9144000" y="144462"/>
                </a:lnTo>
                <a:lnTo>
                  <a:pt x="9144000" y="0"/>
                </a:lnTo>
                <a:lnTo>
                  <a:pt x="0" y="0"/>
                </a:lnTo>
                <a:lnTo>
                  <a:pt x="0" y="144462"/>
                </a:lnTo>
                <a:close/>
              </a:path>
            </a:pathLst>
          </a:custGeom>
          <a:solidFill>
            <a:srgbClr val="FFCA00"/>
          </a:solidFill>
        </p:spPr>
        <p:txBody>
          <a:bodyPr wrap="square" lIns="0" tIns="0" rIns="0" bIns="0" rtlCol="0"/>
          <a:lstStyle/>
          <a:p>
            <a:pPr defTabSz="801668"/>
            <a:endParaRPr>
              <a:solidFill>
                <a:prstClr val="black"/>
              </a:solidFill>
            </a:endParaRPr>
          </a:p>
        </p:txBody>
      </p:sp>
      <p:sp>
        <p:nvSpPr>
          <p:cNvPr id="6" name="object 6"/>
          <p:cNvSpPr/>
          <p:nvPr/>
        </p:nvSpPr>
        <p:spPr>
          <a:xfrm>
            <a:off x="1615386" y="2744540"/>
            <a:ext cx="5618075" cy="3796391"/>
          </a:xfrm>
          <a:prstGeom prst="rect">
            <a:avLst/>
          </a:prstGeom>
          <a:blipFill>
            <a:blip r:embed="rId4" cstate="print"/>
            <a:stretch>
              <a:fillRect/>
            </a:stretch>
          </a:blipFill>
        </p:spPr>
        <p:txBody>
          <a:bodyPr wrap="square" lIns="0" tIns="0" rIns="0" bIns="0" rtlCol="0"/>
          <a:lstStyle/>
          <a:p>
            <a:pPr defTabSz="801668"/>
            <a:endParaRPr>
              <a:solidFill>
                <a:prstClr val="black"/>
              </a:solidFill>
            </a:endParaRPr>
          </a:p>
        </p:txBody>
      </p:sp>
      <p:sp>
        <p:nvSpPr>
          <p:cNvPr id="7" name="object 7"/>
          <p:cNvSpPr txBox="1"/>
          <p:nvPr/>
        </p:nvSpPr>
        <p:spPr>
          <a:xfrm>
            <a:off x="1191305" y="1686735"/>
            <a:ext cx="6766233" cy="830997"/>
          </a:xfrm>
          <a:prstGeom prst="rect">
            <a:avLst/>
          </a:prstGeom>
        </p:spPr>
        <p:txBody>
          <a:bodyPr vert="horz" wrap="square" lIns="0" tIns="0" rIns="0" bIns="0" rtlCol="0">
            <a:spAutoFit/>
          </a:bodyPr>
          <a:lstStyle/>
          <a:p>
            <a:pPr marL="311759" marR="4453" indent="-300626" algn="just" defTabSz="801668">
              <a:buFont typeface="Arial"/>
              <a:buChar char="•"/>
              <a:tabLst>
                <a:tab pos="311759" algn="l"/>
              </a:tabLst>
            </a:pPr>
            <a:r>
              <a:rPr dirty="0">
                <a:solidFill>
                  <a:prstClr val="black"/>
                </a:solidFill>
                <a:latin typeface="Arial Narrow"/>
                <a:cs typeface="Arial Narrow"/>
              </a:rPr>
              <a:t>U periodu od 2001-2030 u skladu sa A1B scenariju temperatura u Srbiji će se  povećati za 1 stepen, u periodu 2071-2100 a u skladu sa A2 scenarijom, za 3,5  stepeni, ili</a:t>
            </a:r>
            <a:r>
              <a:rPr spc="-96" dirty="0">
                <a:solidFill>
                  <a:prstClr val="black"/>
                </a:solidFill>
                <a:latin typeface="Arial Narrow"/>
                <a:cs typeface="Arial Narrow"/>
              </a:rPr>
              <a:t> </a:t>
            </a:r>
            <a:r>
              <a:rPr dirty="0">
                <a:solidFill>
                  <a:prstClr val="black"/>
                </a:solidFill>
                <a:latin typeface="Arial Narrow"/>
                <a:cs typeface="Arial Narrow"/>
              </a:rPr>
              <a:t>više</a:t>
            </a:r>
            <a:endParaRPr>
              <a:solidFill>
                <a:prstClr val="black"/>
              </a:solidFill>
              <a:latin typeface="Arial Narrow"/>
              <a:cs typeface="Arial Narrow"/>
            </a:endParaRPr>
          </a:p>
        </p:txBody>
      </p:sp>
    </p:spTree>
    <p:extLst>
      <p:ext uri="{BB962C8B-B14F-4D97-AF65-F5344CB8AC3E}">
        <p14:creationId xmlns:p14="http://schemas.microsoft.com/office/powerpoint/2010/main" val="395995458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61073" y="1272091"/>
            <a:ext cx="7819097" cy="131397"/>
          </a:xfrm>
          <a:custGeom>
            <a:avLst/>
            <a:gdLst/>
            <a:ahLst/>
            <a:cxnLst/>
            <a:rect l="l" t="t" r="r" b="b"/>
            <a:pathLst>
              <a:path w="9144000" h="144780">
                <a:moveTo>
                  <a:pt x="0" y="144462"/>
                </a:moveTo>
                <a:lnTo>
                  <a:pt x="9144000" y="144462"/>
                </a:lnTo>
                <a:lnTo>
                  <a:pt x="9144000" y="0"/>
                </a:lnTo>
                <a:lnTo>
                  <a:pt x="0" y="0"/>
                </a:lnTo>
                <a:lnTo>
                  <a:pt x="0" y="144462"/>
                </a:lnTo>
                <a:close/>
              </a:path>
            </a:pathLst>
          </a:custGeom>
          <a:solidFill>
            <a:srgbClr val="FFCA00"/>
          </a:solidFill>
        </p:spPr>
        <p:txBody>
          <a:bodyPr wrap="square" lIns="0" tIns="0" rIns="0" bIns="0" rtlCol="0"/>
          <a:lstStyle/>
          <a:p>
            <a:pPr defTabSz="801668"/>
            <a:endParaRPr>
              <a:solidFill>
                <a:prstClr val="black"/>
              </a:solidFill>
            </a:endParaRPr>
          </a:p>
        </p:txBody>
      </p:sp>
      <p:sp>
        <p:nvSpPr>
          <p:cNvPr id="3" name="object 3"/>
          <p:cNvSpPr txBox="1">
            <a:spLocks noGrp="1"/>
          </p:cNvSpPr>
          <p:nvPr>
            <p:ph type="title"/>
          </p:nvPr>
        </p:nvSpPr>
        <p:spPr>
          <a:xfrm>
            <a:off x="728402" y="660915"/>
            <a:ext cx="1107705" cy="1077218"/>
          </a:xfrm>
          <a:prstGeom prst="rect">
            <a:avLst/>
          </a:prstGeom>
        </p:spPr>
        <p:txBody>
          <a:bodyPr vert="horz" wrap="square" lIns="0" tIns="0" rIns="0" bIns="0" rtlCol="0">
            <a:spAutoFit/>
          </a:bodyPr>
          <a:lstStyle/>
          <a:p>
            <a:pPr marL="11134"/>
            <a:r>
              <a:rPr spc="-4" dirty="0">
                <a:latin typeface="Arial"/>
                <a:cs typeface="Arial"/>
              </a:rPr>
              <a:t>Uvod</a:t>
            </a:r>
          </a:p>
        </p:txBody>
      </p:sp>
      <p:sp>
        <p:nvSpPr>
          <p:cNvPr id="4" name="object 4"/>
          <p:cNvSpPr txBox="1"/>
          <p:nvPr/>
        </p:nvSpPr>
        <p:spPr>
          <a:xfrm>
            <a:off x="1189949" y="2032519"/>
            <a:ext cx="6766233" cy="2900153"/>
          </a:xfrm>
          <a:prstGeom prst="rect">
            <a:avLst/>
          </a:prstGeom>
        </p:spPr>
        <p:txBody>
          <a:bodyPr vert="horz" wrap="square" lIns="0" tIns="0" rIns="0" bIns="0" rtlCol="0">
            <a:spAutoFit/>
          </a:bodyPr>
          <a:lstStyle/>
          <a:p>
            <a:pPr marL="311759" indent="-300626" defTabSz="801668">
              <a:lnSpc>
                <a:spcPts val="2490"/>
              </a:lnSpc>
              <a:buFontTx/>
              <a:buChar char="-"/>
              <a:tabLst>
                <a:tab pos="311203" algn="l"/>
                <a:tab pos="311759" algn="l"/>
                <a:tab pos="2406674" algn="l"/>
              </a:tabLst>
            </a:pPr>
            <a:r>
              <a:rPr sz="2100" dirty="0">
                <a:solidFill>
                  <a:prstClr val="black"/>
                </a:solidFill>
                <a:latin typeface="Arial Narrow"/>
                <a:cs typeface="Arial Narrow"/>
              </a:rPr>
              <a:t>Biomasa</a:t>
            </a:r>
            <a:r>
              <a:rPr sz="2100" spc="13" dirty="0">
                <a:solidFill>
                  <a:prstClr val="black"/>
                </a:solidFill>
                <a:latin typeface="Arial Narrow"/>
                <a:cs typeface="Arial Narrow"/>
              </a:rPr>
              <a:t> </a:t>
            </a:r>
            <a:r>
              <a:rPr sz="2100" spc="-4" dirty="0">
                <a:solidFill>
                  <a:prstClr val="black"/>
                </a:solidFill>
                <a:latin typeface="Arial Narrow"/>
                <a:cs typeface="Arial Narrow"/>
              </a:rPr>
              <a:t>predstavlja	</a:t>
            </a:r>
            <a:r>
              <a:rPr sz="2100" dirty="0">
                <a:solidFill>
                  <a:prstClr val="black"/>
                </a:solidFill>
                <a:latin typeface="Arial Narrow"/>
                <a:cs typeface="Arial Narrow"/>
              </a:rPr>
              <a:t>oko 14% svetske </a:t>
            </a:r>
            <a:r>
              <a:rPr sz="2100" spc="-4" dirty="0">
                <a:solidFill>
                  <a:prstClr val="black"/>
                </a:solidFill>
                <a:latin typeface="Arial Narrow"/>
                <a:cs typeface="Arial Narrow"/>
              </a:rPr>
              <a:t>potrošnje</a:t>
            </a:r>
            <a:r>
              <a:rPr sz="2100" spc="-22" dirty="0">
                <a:solidFill>
                  <a:prstClr val="black"/>
                </a:solidFill>
                <a:latin typeface="Arial Narrow"/>
                <a:cs typeface="Arial Narrow"/>
              </a:rPr>
              <a:t> </a:t>
            </a:r>
            <a:r>
              <a:rPr sz="2100" spc="-4" dirty="0">
                <a:solidFill>
                  <a:prstClr val="black"/>
                </a:solidFill>
                <a:latin typeface="Arial Narrow"/>
                <a:cs typeface="Arial Narrow"/>
              </a:rPr>
              <a:t>energije</a:t>
            </a:r>
            <a:endParaRPr sz="2100">
              <a:solidFill>
                <a:prstClr val="black"/>
              </a:solidFill>
              <a:latin typeface="Arial Narrow"/>
              <a:cs typeface="Arial Narrow"/>
            </a:endParaRPr>
          </a:p>
          <a:p>
            <a:pPr marL="311759" indent="-300626" defTabSz="801668">
              <a:lnSpc>
                <a:spcPts val="2490"/>
              </a:lnSpc>
              <a:buFontTx/>
              <a:buChar char="-"/>
              <a:tabLst>
                <a:tab pos="311203" algn="l"/>
                <a:tab pos="311759" algn="l"/>
              </a:tabLst>
            </a:pPr>
            <a:r>
              <a:rPr sz="2100" dirty="0">
                <a:solidFill>
                  <a:prstClr val="black"/>
                </a:solidFill>
                <a:latin typeface="Arial Narrow"/>
                <a:cs typeface="Arial Narrow"/>
              </a:rPr>
              <a:t>Oko 25% se </a:t>
            </a:r>
            <a:r>
              <a:rPr sz="2100" spc="-4" dirty="0">
                <a:solidFill>
                  <a:prstClr val="black"/>
                </a:solidFill>
                <a:latin typeface="Arial Narrow"/>
                <a:cs typeface="Arial Narrow"/>
              </a:rPr>
              <a:t>koristi </a:t>
            </a:r>
            <a:r>
              <a:rPr sz="2100" dirty="0">
                <a:solidFill>
                  <a:prstClr val="black"/>
                </a:solidFill>
                <a:latin typeface="Arial Narrow"/>
                <a:cs typeface="Arial Narrow"/>
              </a:rPr>
              <a:t>u </a:t>
            </a:r>
            <a:r>
              <a:rPr sz="2100" spc="-4" dirty="0">
                <a:solidFill>
                  <a:prstClr val="black"/>
                </a:solidFill>
                <a:latin typeface="Arial Narrow"/>
                <a:cs typeface="Arial Narrow"/>
              </a:rPr>
              <a:t>industrijalizovanim</a:t>
            </a:r>
            <a:r>
              <a:rPr sz="2100" spc="18" dirty="0">
                <a:solidFill>
                  <a:prstClr val="black"/>
                </a:solidFill>
                <a:latin typeface="Arial Narrow"/>
                <a:cs typeface="Arial Narrow"/>
              </a:rPr>
              <a:t> </a:t>
            </a:r>
            <a:r>
              <a:rPr sz="2100" dirty="0">
                <a:solidFill>
                  <a:prstClr val="black"/>
                </a:solidFill>
                <a:latin typeface="Arial Narrow"/>
                <a:cs typeface="Arial Narrow"/>
              </a:rPr>
              <a:t>zemljama</a:t>
            </a:r>
            <a:endParaRPr sz="2100">
              <a:solidFill>
                <a:prstClr val="black"/>
              </a:solidFill>
              <a:latin typeface="Arial Narrow"/>
              <a:cs typeface="Arial Narrow"/>
            </a:endParaRPr>
          </a:p>
          <a:p>
            <a:pPr marL="311759" indent="-300626" defTabSz="801668">
              <a:spcBef>
                <a:spcPts val="18"/>
              </a:spcBef>
              <a:buFontTx/>
              <a:buChar char="-"/>
              <a:tabLst>
                <a:tab pos="311203" algn="l"/>
                <a:tab pos="311759" algn="l"/>
              </a:tabLst>
            </a:pPr>
            <a:r>
              <a:rPr sz="2100" dirty="0">
                <a:solidFill>
                  <a:prstClr val="black"/>
                </a:solidFill>
                <a:latin typeface="Arial Narrow"/>
                <a:cs typeface="Arial Narrow"/>
              </a:rPr>
              <a:t>Ostalih 75% biomase se </a:t>
            </a:r>
            <a:r>
              <a:rPr sz="2100" spc="-4" dirty="0">
                <a:solidFill>
                  <a:prstClr val="black"/>
                </a:solidFill>
                <a:latin typeface="Arial Narrow"/>
                <a:cs typeface="Arial Narrow"/>
              </a:rPr>
              <a:t>koristi </a:t>
            </a:r>
            <a:r>
              <a:rPr sz="2100" dirty="0">
                <a:solidFill>
                  <a:prstClr val="black"/>
                </a:solidFill>
                <a:latin typeface="Arial Narrow"/>
                <a:cs typeface="Arial Narrow"/>
              </a:rPr>
              <a:t>za </a:t>
            </a:r>
            <a:r>
              <a:rPr sz="2100" spc="-4" dirty="0">
                <a:solidFill>
                  <a:prstClr val="black"/>
                </a:solidFill>
                <a:latin typeface="Arial Narrow"/>
                <a:cs typeface="Arial Narrow"/>
              </a:rPr>
              <a:t>zagrevanje </a:t>
            </a:r>
            <a:r>
              <a:rPr sz="2100" dirty="0">
                <a:solidFill>
                  <a:prstClr val="black"/>
                </a:solidFill>
                <a:latin typeface="Arial Narrow"/>
                <a:cs typeface="Arial Narrow"/>
              </a:rPr>
              <a:t>u zemljama u</a:t>
            </a:r>
            <a:r>
              <a:rPr sz="2100" spc="9" dirty="0">
                <a:solidFill>
                  <a:prstClr val="black"/>
                </a:solidFill>
                <a:latin typeface="Arial Narrow"/>
                <a:cs typeface="Arial Narrow"/>
              </a:rPr>
              <a:t> </a:t>
            </a:r>
            <a:r>
              <a:rPr sz="2100" spc="-4" dirty="0">
                <a:solidFill>
                  <a:prstClr val="black"/>
                </a:solidFill>
                <a:latin typeface="Arial Narrow"/>
                <a:cs typeface="Arial Narrow"/>
              </a:rPr>
              <a:t>razvoju</a:t>
            </a:r>
            <a:endParaRPr sz="2100">
              <a:solidFill>
                <a:prstClr val="black"/>
              </a:solidFill>
              <a:latin typeface="Arial Narrow"/>
              <a:cs typeface="Arial Narrow"/>
            </a:endParaRPr>
          </a:p>
          <a:p>
            <a:pPr marL="311759" marR="4453" indent="-300626" algn="just" defTabSz="801668">
              <a:lnSpc>
                <a:spcPct val="100699"/>
              </a:lnSpc>
              <a:buFontTx/>
              <a:buChar char="-"/>
              <a:tabLst>
                <a:tab pos="311759" algn="l"/>
              </a:tabLst>
            </a:pPr>
            <a:r>
              <a:rPr sz="2100" dirty="0">
                <a:solidFill>
                  <a:prstClr val="black"/>
                </a:solidFill>
                <a:latin typeface="Arial Narrow"/>
                <a:cs typeface="Arial Narrow"/>
              </a:rPr>
              <a:t>Ukupna </a:t>
            </a:r>
            <a:r>
              <a:rPr sz="2100" spc="-4" dirty="0">
                <a:solidFill>
                  <a:prstClr val="black"/>
                </a:solidFill>
                <a:latin typeface="Arial Narrow"/>
                <a:cs typeface="Arial Narrow"/>
              </a:rPr>
              <a:t>biomasa (iznad površine) je oko 420 (10</a:t>
            </a:r>
            <a:r>
              <a:rPr sz="2100" spc="-6" baseline="24305" dirty="0">
                <a:solidFill>
                  <a:prstClr val="black"/>
                </a:solidFill>
                <a:latin typeface="Arial Narrow"/>
                <a:cs typeface="Arial Narrow"/>
              </a:rPr>
              <a:t>9 </a:t>
            </a:r>
            <a:r>
              <a:rPr sz="2100" dirty="0">
                <a:solidFill>
                  <a:prstClr val="black"/>
                </a:solidFill>
                <a:latin typeface="Arial Narrow"/>
                <a:cs typeface="Arial Narrow"/>
              </a:rPr>
              <a:t>) tona, od čega je  40% u Južnoj</a:t>
            </a:r>
            <a:r>
              <a:rPr sz="2100" spc="-158" dirty="0">
                <a:solidFill>
                  <a:prstClr val="black"/>
                </a:solidFill>
                <a:latin typeface="Arial Narrow"/>
                <a:cs typeface="Arial Narrow"/>
              </a:rPr>
              <a:t> </a:t>
            </a:r>
            <a:r>
              <a:rPr sz="2100" spc="-4" dirty="0">
                <a:solidFill>
                  <a:prstClr val="black"/>
                </a:solidFill>
                <a:latin typeface="Arial Narrow"/>
                <a:cs typeface="Arial Narrow"/>
              </a:rPr>
              <a:t>Americi</a:t>
            </a:r>
            <a:endParaRPr sz="2100">
              <a:solidFill>
                <a:prstClr val="black"/>
              </a:solidFill>
              <a:latin typeface="Arial Narrow"/>
              <a:cs typeface="Arial Narrow"/>
            </a:endParaRPr>
          </a:p>
          <a:p>
            <a:pPr marL="311759" marR="4453" indent="-300626" algn="just" defTabSz="801668">
              <a:lnSpc>
                <a:spcPct val="99000"/>
              </a:lnSpc>
              <a:spcBef>
                <a:spcPts val="39"/>
              </a:spcBef>
              <a:buFontTx/>
              <a:buChar char="-"/>
              <a:tabLst>
                <a:tab pos="311759" algn="l"/>
              </a:tabLst>
            </a:pPr>
            <a:r>
              <a:rPr sz="2100" dirty="0">
                <a:solidFill>
                  <a:prstClr val="black"/>
                </a:solidFill>
                <a:latin typeface="Arial Narrow"/>
                <a:cs typeface="Arial Narrow"/>
              </a:rPr>
              <a:t>U cilju ublažavanja klimatskih </a:t>
            </a:r>
            <a:r>
              <a:rPr sz="2100" spc="-4" dirty="0">
                <a:solidFill>
                  <a:prstClr val="black"/>
                </a:solidFill>
                <a:latin typeface="Arial Narrow"/>
                <a:cs typeface="Arial Narrow"/>
              </a:rPr>
              <a:t>promena proizrokovanih </a:t>
            </a:r>
            <a:r>
              <a:rPr sz="2100" dirty="0">
                <a:solidFill>
                  <a:prstClr val="black"/>
                </a:solidFill>
                <a:latin typeface="Arial Narrow"/>
                <a:cs typeface="Arial Narrow"/>
              </a:rPr>
              <a:t>gasovima  staklene bašte, neke </a:t>
            </a:r>
            <a:r>
              <a:rPr sz="2100" spc="-4" dirty="0">
                <a:solidFill>
                  <a:prstClr val="black"/>
                </a:solidFill>
                <a:latin typeface="Arial Narrow"/>
                <a:cs typeface="Arial Narrow"/>
              </a:rPr>
              <a:t>države </a:t>
            </a:r>
            <a:r>
              <a:rPr sz="2100" dirty="0">
                <a:solidFill>
                  <a:prstClr val="black"/>
                </a:solidFill>
                <a:latin typeface="Arial Narrow"/>
                <a:cs typeface="Arial Narrow"/>
              </a:rPr>
              <a:t>su </a:t>
            </a:r>
            <a:r>
              <a:rPr sz="2100" spc="-4" dirty="0">
                <a:solidFill>
                  <a:prstClr val="black"/>
                </a:solidFill>
                <a:latin typeface="Arial Narrow"/>
                <a:cs typeface="Arial Narrow"/>
              </a:rPr>
              <a:t>kreirale mere </a:t>
            </a:r>
            <a:r>
              <a:rPr sz="2100" dirty="0">
                <a:solidFill>
                  <a:prstClr val="black"/>
                </a:solidFill>
                <a:latin typeface="Arial Narrow"/>
                <a:cs typeface="Arial Narrow"/>
              </a:rPr>
              <a:t>za zamenu fosilnih  </a:t>
            </a:r>
            <a:r>
              <a:rPr sz="2100" spc="-4" dirty="0">
                <a:solidFill>
                  <a:prstClr val="black"/>
                </a:solidFill>
                <a:latin typeface="Arial Narrow"/>
                <a:cs typeface="Arial Narrow"/>
              </a:rPr>
              <a:t>izvora </a:t>
            </a:r>
            <a:r>
              <a:rPr sz="2100" dirty="0">
                <a:solidFill>
                  <a:prstClr val="black"/>
                </a:solidFill>
                <a:latin typeface="Arial Narrow"/>
                <a:cs typeface="Arial Narrow"/>
              </a:rPr>
              <a:t>sa obnovljivim </a:t>
            </a:r>
            <a:r>
              <a:rPr sz="2100" spc="-4" dirty="0">
                <a:solidFill>
                  <a:prstClr val="black"/>
                </a:solidFill>
                <a:latin typeface="Arial Narrow"/>
                <a:cs typeface="Arial Narrow"/>
              </a:rPr>
              <a:t>izvorima</a:t>
            </a:r>
            <a:r>
              <a:rPr sz="2100" dirty="0">
                <a:solidFill>
                  <a:prstClr val="black"/>
                </a:solidFill>
                <a:latin typeface="Arial Narrow"/>
                <a:cs typeface="Arial Narrow"/>
              </a:rPr>
              <a:t> </a:t>
            </a:r>
            <a:r>
              <a:rPr sz="2100" spc="-4" dirty="0">
                <a:solidFill>
                  <a:prstClr val="black"/>
                </a:solidFill>
                <a:latin typeface="Arial Narrow"/>
                <a:cs typeface="Arial Narrow"/>
              </a:rPr>
              <a:t>energije</a:t>
            </a:r>
            <a:endParaRPr sz="2100">
              <a:solidFill>
                <a:prstClr val="black"/>
              </a:solidFill>
              <a:latin typeface="Arial Narrow"/>
              <a:cs typeface="Arial Narrow"/>
            </a:endParaRPr>
          </a:p>
        </p:txBody>
      </p:sp>
    </p:spTree>
    <p:extLst>
      <p:ext uri="{BB962C8B-B14F-4D97-AF65-F5344CB8AC3E}">
        <p14:creationId xmlns:p14="http://schemas.microsoft.com/office/powerpoint/2010/main" val="8333565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a:xfrm>
            <a:off x="685800" y="2082498"/>
            <a:ext cx="7772400" cy="889233"/>
          </a:xfrm>
        </p:spPr>
        <p:txBody>
          <a:bodyPr anchor="t" anchorCtr="0">
            <a:noAutofit/>
          </a:bodyPr>
          <a:lstStyle/>
          <a:p>
            <a:pPr algn="l"/>
            <a:r>
              <a:rPr lang="hu-HU" sz="3600" b="1" dirty="0">
                <a:solidFill>
                  <a:schemeClr val="accent5">
                    <a:lumMod val="75000"/>
                  </a:schemeClr>
                </a:solidFill>
              </a:rPr>
              <a:t>EU2020: 3 of </a:t>
            </a:r>
            <a:r>
              <a:rPr lang="hu-HU" sz="3600" b="1" dirty="0" err="1">
                <a:solidFill>
                  <a:schemeClr val="accent5">
                    <a:lumMod val="75000"/>
                  </a:schemeClr>
                </a:solidFill>
              </a:rPr>
              <a:t>the</a:t>
            </a:r>
            <a:r>
              <a:rPr lang="hu-HU" sz="3600" b="1" dirty="0">
                <a:solidFill>
                  <a:schemeClr val="accent5">
                    <a:lumMod val="75000"/>
                  </a:schemeClr>
                </a:solidFill>
              </a:rPr>
              <a:t> 11 </a:t>
            </a:r>
            <a:r>
              <a:rPr lang="hu-HU" sz="3600" b="1" dirty="0" err="1">
                <a:solidFill>
                  <a:schemeClr val="accent5">
                    <a:lumMod val="75000"/>
                  </a:schemeClr>
                </a:solidFill>
              </a:rPr>
              <a:t>thematic</a:t>
            </a:r>
            <a:r>
              <a:rPr lang="hu-HU" sz="3600" b="1" dirty="0">
                <a:solidFill>
                  <a:schemeClr val="accent5">
                    <a:lumMod val="75000"/>
                  </a:schemeClr>
                </a:solidFill>
              </a:rPr>
              <a:t> </a:t>
            </a:r>
            <a:r>
              <a:rPr lang="hu-HU" sz="3600" b="1" dirty="0" err="1">
                <a:solidFill>
                  <a:schemeClr val="accent5">
                    <a:lumMod val="75000"/>
                  </a:schemeClr>
                </a:solidFill>
              </a:rPr>
              <a:t>objectives</a:t>
            </a:r>
            <a:endParaRPr lang="hu-HU" sz="3600" b="1" dirty="0">
              <a:solidFill>
                <a:schemeClr val="accent5">
                  <a:lumMod val="75000"/>
                </a:schemeClr>
              </a:solidFill>
            </a:endParaRPr>
          </a:p>
        </p:txBody>
      </p:sp>
      <p:pic>
        <p:nvPicPr>
          <p:cNvPr id="4" name="Kép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2" y="347723"/>
            <a:ext cx="2038525" cy="774640"/>
          </a:xfrm>
          <a:prstGeom prst="rect">
            <a:avLst/>
          </a:prstGeom>
          <a:ln>
            <a:noFill/>
          </a:ln>
          <a:effectLst>
            <a:outerShdw blurRad="292100" dist="139700" dir="2700000" algn="tl" rotWithShape="0">
              <a:srgbClr val="333333">
                <a:alpha val="65000"/>
              </a:srgbClr>
            </a:outerShdw>
          </a:effectLst>
        </p:spPr>
      </p:pic>
      <p:pic>
        <p:nvPicPr>
          <p:cNvPr id="5" name="Kép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9657" y="347729"/>
            <a:ext cx="2210361" cy="867943"/>
          </a:xfrm>
          <a:prstGeom prst="rect">
            <a:avLst/>
          </a:prstGeom>
          <a:ln>
            <a:noFill/>
          </a:ln>
          <a:effectLst>
            <a:outerShdw blurRad="292100" dist="139700" dir="2700000" algn="tl" rotWithShape="0">
              <a:srgbClr val="333333">
                <a:alpha val="65000"/>
              </a:srgbClr>
            </a:outerShdw>
          </a:effectLst>
        </p:spPr>
      </p:pic>
      <p:sp>
        <p:nvSpPr>
          <p:cNvPr id="6" name="Szövegdoboz 5"/>
          <p:cNvSpPr txBox="1"/>
          <p:nvPr/>
        </p:nvSpPr>
        <p:spPr>
          <a:xfrm>
            <a:off x="75501" y="6526635"/>
            <a:ext cx="5637402" cy="261590"/>
          </a:xfrm>
          <a:prstGeom prst="rect">
            <a:avLst/>
          </a:prstGeom>
          <a:noFill/>
        </p:spPr>
        <p:txBody>
          <a:bodyPr wrap="square" lIns="91422" tIns="45710" rIns="91422" bIns="45710" rtlCol="0">
            <a:spAutoFit/>
          </a:bodyPr>
          <a:lstStyle/>
          <a:p>
            <a:r>
              <a:rPr lang="hu-HU" sz="1100" i="1" dirty="0">
                <a:solidFill>
                  <a:schemeClr val="accent5">
                    <a:lumMod val="75000"/>
                  </a:schemeClr>
                </a:solidFill>
              </a:rPr>
              <a:t>BIOMASS – POTENTIAL FOR GROWTH, </a:t>
            </a:r>
            <a:r>
              <a:rPr lang="hu-HU" sz="1100" i="1" dirty="0" err="1">
                <a:solidFill>
                  <a:schemeClr val="accent5">
                    <a:lumMod val="75000"/>
                  </a:schemeClr>
                </a:solidFill>
              </a:rPr>
              <a:t>Novi</a:t>
            </a:r>
            <a:r>
              <a:rPr lang="hu-HU" sz="1100" i="1" dirty="0">
                <a:solidFill>
                  <a:schemeClr val="accent5">
                    <a:lumMod val="75000"/>
                  </a:schemeClr>
                </a:solidFill>
              </a:rPr>
              <a:t> </a:t>
            </a:r>
            <a:r>
              <a:rPr lang="hu-HU" sz="1100" i="1" dirty="0" err="1">
                <a:solidFill>
                  <a:schemeClr val="accent5">
                    <a:lumMod val="75000"/>
                  </a:schemeClr>
                </a:solidFill>
              </a:rPr>
              <a:t>Sad</a:t>
            </a:r>
            <a:r>
              <a:rPr lang="hu-HU" sz="1100" i="1" dirty="0">
                <a:solidFill>
                  <a:schemeClr val="accent5">
                    <a:lumMod val="75000"/>
                  </a:schemeClr>
                </a:solidFill>
              </a:rPr>
              <a:t> (</a:t>
            </a:r>
            <a:r>
              <a:rPr lang="hu-HU" sz="1100" i="1" dirty="0" err="1">
                <a:solidFill>
                  <a:schemeClr val="accent5">
                    <a:lumMod val="75000"/>
                  </a:schemeClr>
                </a:solidFill>
              </a:rPr>
              <a:t>Serbia</a:t>
            </a:r>
            <a:r>
              <a:rPr lang="hu-HU" sz="1100" i="1" dirty="0">
                <a:solidFill>
                  <a:schemeClr val="accent5">
                    <a:lumMod val="75000"/>
                  </a:schemeClr>
                </a:solidFill>
              </a:rPr>
              <a:t>), Assembly of AP </a:t>
            </a:r>
            <a:r>
              <a:rPr lang="hu-HU" sz="1100" i="1" dirty="0" err="1">
                <a:solidFill>
                  <a:schemeClr val="accent5">
                    <a:lumMod val="75000"/>
                  </a:schemeClr>
                </a:solidFill>
              </a:rPr>
              <a:t>Vojvodina</a:t>
            </a:r>
            <a:r>
              <a:rPr lang="hu-HU" sz="1100" i="1" dirty="0">
                <a:solidFill>
                  <a:schemeClr val="accent5">
                    <a:lumMod val="75000"/>
                  </a:schemeClr>
                </a:solidFill>
              </a:rPr>
              <a:t>, 16.11.2017.</a:t>
            </a:r>
          </a:p>
        </p:txBody>
      </p:sp>
      <p:pic>
        <p:nvPicPr>
          <p:cNvPr id="8" name="Kép 7"/>
          <p:cNvPicPr>
            <a:picLocks noChangeAspect="1"/>
          </p:cNvPicPr>
          <p:nvPr/>
        </p:nvPicPr>
        <p:blipFill rotWithShape="1">
          <a:blip r:embed="rId4" cstate="print">
            <a:extLst>
              <a:ext uri="{28A0092B-C50C-407E-A947-70E740481C1C}">
                <a14:useLocalDpi xmlns:a14="http://schemas.microsoft.com/office/drawing/2010/main" val="0"/>
              </a:ext>
            </a:extLst>
          </a:blip>
          <a:srcRect l="27993"/>
          <a:stretch/>
        </p:blipFill>
        <p:spPr>
          <a:xfrm>
            <a:off x="6354751" y="360239"/>
            <a:ext cx="2789252" cy="762124"/>
          </a:xfrm>
          <a:prstGeom prst="rect">
            <a:avLst/>
          </a:prstGeom>
        </p:spPr>
      </p:pic>
      <p:pic>
        <p:nvPicPr>
          <p:cNvPr id="7" name="Kép 6"/>
          <p:cNvPicPr>
            <a:picLocks noChangeAspect="1"/>
          </p:cNvPicPr>
          <p:nvPr/>
        </p:nvPicPr>
        <p:blipFill rotWithShape="1">
          <a:blip r:embed="rId5"/>
          <a:srcRect l="32385" t="26065" r="53762" b="58977"/>
          <a:stretch/>
        </p:blipFill>
        <p:spPr>
          <a:xfrm>
            <a:off x="2308373" y="2812339"/>
            <a:ext cx="4527263" cy="27495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51043318"/>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61073" y="1272091"/>
            <a:ext cx="7819097" cy="131397"/>
          </a:xfrm>
          <a:custGeom>
            <a:avLst/>
            <a:gdLst/>
            <a:ahLst/>
            <a:cxnLst/>
            <a:rect l="l" t="t" r="r" b="b"/>
            <a:pathLst>
              <a:path w="9144000" h="144780">
                <a:moveTo>
                  <a:pt x="0" y="144462"/>
                </a:moveTo>
                <a:lnTo>
                  <a:pt x="9144000" y="144462"/>
                </a:lnTo>
                <a:lnTo>
                  <a:pt x="9144000" y="0"/>
                </a:lnTo>
                <a:lnTo>
                  <a:pt x="0" y="0"/>
                </a:lnTo>
                <a:lnTo>
                  <a:pt x="0" y="144462"/>
                </a:lnTo>
                <a:close/>
              </a:path>
            </a:pathLst>
          </a:custGeom>
          <a:solidFill>
            <a:srgbClr val="FFCA00"/>
          </a:solidFill>
        </p:spPr>
        <p:txBody>
          <a:bodyPr wrap="square" lIns="0" tIns="0" rIns="0" bIns="0" rtlCol="0"/>
          <a:lstStyle/>
          <a:p>
            <a:pPr defTabSz="801668"/>
            <a:endParaRPr>
              <a:solidFill>
                <a:prstClr val="black"/>
              </a:solidFill>
            </a:endParaRPr>
          </a:p>
        </p:txBody>
      </p:sp>
      <p:sp>
        <p:nvSpPr>
          <p:cNvPr id="3" name="object 3"/>
          <p:cNvSpPr txBox="1">
            <a:spLocks noGrp="1"/>
          </p:cNvSpPr>
          <p:nvPr>
            <p:ph type="title"/>
          </p:nvPr>
        </p:nvSpPr>
        <p:spPr>
          <a:xfrm>
            <a:off x="728401" y="660922"/>
            <a:ext cx="4415618" cy="1615827"/>
          </a:xfrm>
          <a:prstGeom prst="rect">
            <a:avLst/>
          </a:prstGeom>
        </p:spPr>
        <p:txBody>
          <a:bodyPr vert="horz" wrap="square" lIns="0" tIns="0" rIns="0" bIns="0" rtlCol="0">
            <a:spAutoFit/>
          </a:bodyPr>
          <a:lstStyle/>
          <a:p>
            <a:pPr marL="11134">
              <a:tabLst>
                <a:tab pos="2140008" algn="l"/>
              </a:tabLst>
            </a:pPr>
            <a:r>
              <a:rPr dirty="0">
                <a:latin typeface="Arial"/>
                <a:cs typeface="Arial"/>
              </a:rPr>
              <a:t>Strateška	</a:t>
            </a:r>
            <a:r>
              <a:rPr spc="-4" dirty="0">
                <a:latin typeface="Arial"/>
                <a:cs typeface="Arial"/>
              </a:rPr>
              <a:t>dokumenta</a:t>
            </a:r>
          </a:p>
        </p:txBody>
      </p:sp>
      <p:sp>
        <p:nvSpPr>
          <p:cNvPr id="4" name="object 4"/>
          <p:cNvSpPr txBox="1"/>
          <p:nvPr/>
        </p:nvSpPr>
        <p:spPr>
          <a:xfrm>
            <a:off x="1189949" y="1830158"/>
            <a:ext cx="6766233" cy="3847848"/>
          </a:xfrm>
          <a:prstGeom prst="rect">
            <a:avLst/>
          </a:prstGeom>
        </p:spPr>
        <p:txBody>
          <a:bodyPr vert="horz" wrap="square" lIns="0" tIns="0" rIns="0" bIns="0" rtlCol="0">
            <a:spAutoFit/>
          </a:bodyPr>
          <a:lstStyle/>
          <a:p>
            <a:pPr marL="11134" marR="4453" algn="just" defTabSz="801668">
              <a:lnSpc>
                <a:spcPct val="101099"/>
              </a:lnSpc>
            </a:pPr>
            <a:r>
              <a:rPr sz="2100" dirty="0">
                <a:solidFill>
                  <a:prstClr val="black"/>
                </a:solidFill>
                <a:latin typeface="Arial"/>
                <a:cs typeface="Arial"/>
              </a:rPr>
              <a:t>•</a:t>
            </a:r>
            <a:r>
              <a:rPr sz="2100" dirty="0">
                <a:solidFill>
                  <a:prstClr val="black"/>
                </a:solidFill>
                <a:latin typeface="Arial Narrow"/>
                <a:cs typeface="Arial Narrow"/>
              </a:rPr>
              <a:t>U skladu sa dokumentom </a:t>
            </a:r>
            <a:r>
              <a:rPr sz="2100" spc="-4" dirty="0">
                <a:solidFill>
                  <a:prstClr val="black"/>
                </a:solidFill>
                <a:latin typeface="Arial Narrow"/>
                <a:cs typeface="Arial Narrow"/>
              </a:rPr>
              <a:t>Evropske </a:t>
            </a:r>
            <a:r>
              <a:rPr sz="2100" dirty="0">
                <a:solidFill>
                  <a:prstClr val="black"/>
                </a:solidFill>
                <a:latin typeface="Arial Narrow"/>
                <a:cs typeface="Arial Narrow"/>
              </a:rPr>
              <a:t>komisije </a:t>
            </a:r>
            <a:r>
              <a:rPr sz="2100" spc="-4" dirty="0">
                <a:solidFill>
                  <a:prstClr val="black"/>
                </a:solidFill>
                <a:latin typeface="Arial Narrow"/>
                <a:cs typeface="Arial Narrow"/>
              </a:rPr>
              <a:t>“White Paper”, </a:t>
            </a:r>
            <a:r>
              <a:rPr sz="2100" dirty="0">
                <a:solidFill>
                  <a:prstClr val="black"/>
                </a:solidFill>
                <a:latin typeface="Arial Narrow"/>
                <a:cs typeface="Arial Narrow"/>
              </a:rPr>
              <a:t>cilj je da  se poveća učešće obnovljivih </a:t>
            </a:r>
            <a:r>
              <a:rPr sz="2100" spc="-4" dirty="0">
                <a:solidFill>
                  <a:prstClr val="black"/>
                </a:solidFill>
                <a:latin typeface="Arial Narrow"/>
                <a:cs typeface="Arial Narrow"/>
              </a:rPr>
              <a:t>izvora energije </a:t>
            </a:r>
            <a:r>
              <a:rPr sz="2100" dirty="0">
                <a:solidFill>
                  <a:prstClr val="black"/>
                </a:solidFill>
                <a:latin typeface="Arial Narrow"/>
                <a:cs typeface="Arial Narrow"/>
              </a:rPr>
              <a:t>sa 6 na 12 % u ukupnoj  </a:t>
            </a:r>
            <a:r>
              <a:rPr sz="2100" spc="-4" dirty="0">
                <a:solidFill>
                  <a:prstClr val="black"/>
                </a:solidFill>
                <a:latin typeface="Arial Narrow"/>
                <a:cs typeface="Arial Narrow"/>
              </a:rPr>
              <a:t>potrošnji energije </a:t>
            </a:r>
            <a:r>
              <a:rPr sz="2100" dirty="0">
                <a:solidFill>
                  <a:prstClr val="black"/>
                </a:solidFill>
                <a:latin typeface="Arial Narrow"/>
                <a:cs typeface="Arial Narrow"/>
              </a:rPr>
              <a:t>do</a:t>
            </a:r>
            <a:r>
              <a:rPr sz="2100" spc="-18" dirty="0">
                <a:solidFill>
                  <a:prstClr val="black"/>
                </a:solidFill>
                <a:latin typeface="Arial Narrow"/>
                <a:cs typeface="Arial Narrow"/>
              </a:rPr>
              <a:t> </a:t>
            </a:r>
            <a:r>
              <a:rPr sz="2100" dirty="0">
                <a:solidFill>
                  <a:prstClr val="black"/>
                </a:solidFill>
                <a:latin typeface="Arial Narrow"/>
                <a:cs typeface="Arial Narrow"/>
              </a:rPr>
              <a:t>2010.g.</a:t>
            </a:r>
            <a:endParaRPr sz="2100">
              <a:solidFill>
                <a:prstClr val="black"/>
              </a:solidFill>
              <a:latin typeface="Arial Narrow"/>
              <a:cs typeface="Arial Narrow"/>
            </a:endParaRPr>
          </a:p>
          <a:p>
            <a:pPr defTabSz="801668">
              <a:spcBef>
                <a:spcPts val="35"/>
              </a:spcBef>
            </a:pPr>
            <a:endParaRPr sz="3000">
              <a:solidFill>
                <a:prstClr val="black"/>
              </a:solidFill>
              <a:latin typeface="Times New Roman"/>
              <a:cs typeface="Times New Roman"/>
            </a:endParaRPr>
          </a:p>
          <a:p>
            <a:pPr marL="11134" marR="4453" algn="just" defTabSz="801668">
              <a:lnSpc>
                <a:spcPct val="101499"/>
              </a:lnSpc>
            </a:pPr>
            <a:r>
              <a:rPr sz="2100" dirty="0">
                <a:solidFill>
                  <a:prstClr val="black"/>
                </a:solidFill>
                <a:latin typeface="Arial"/>
                <a:cs typeface="Arial"/>
              </a:rPr>
              <a:t>•</a:t>
            </a:r>
            <a:r>
              <a:rPr sz="2100" dirty="0">
                <a:solidFill>
                  <a:prstClr val="black"/>
                </a:solidFill>
                <a:latin typeface="Arial Narrow"/>
                <a:cs typeface="Arial Narrow"/>
              </a:rPr>
              <a:t>Glavni deo obnovljive </a:t>
            </a:r>
            <a:r>
              <a:rPr sz="2100" spc="-4" dirty="0">
                <a:solidFill>
                  <a:prstClr val="black"/>
                </a:solidFill>
                <a:latin typeface="Arial Narrow"/>
                <a:cs typeface="Arial Narrow"/>
              </a:rPr>
              <a:t>energije treba </a:t>
            </a:r>
            <a:r>
              <a:rPr sz="2100" dirty="0">
                <a:solidFill>
                  <a:prstClr val="black"/>
                </a:solidFill>
                <a:latin typeface="Arial Narrow"/>
                <a:cs typeface="Arial Narrow"/>
              </a:rPr>
              <a:t>da bude iz biomase. Ovo znači  da će se oko 160  million </a:t>
            </a:r>
            <a:r>
              <a:rPr sz="2100" spc="-4" dirty="0">
                <a:solidFill>
                  <a:prstClr val="black"/>
                </a:solidFill>
                <a:latin typeface="Arial Narrow"/>
                <a:cs typeface="Arial Narrow"/>
              </a:rPr>
              <a:t>m</a:t>
            </a:r>
            <a:r>
              <a:rPr sz="2100" spc="-6" baseline="24305" dirty="0">
                <a:solidFill>
                  <a:prstClr val="black"/>
                </a:solidFill>
                <a:latin typeface="Arial Narrow"/>
                <a:cs typeface="Arial Narrow"/>
              </a:rPr>
              <a:t>3 </a:t>
            </a:r>
            <a:r>
              <a:rPr sz="2100" spc="-4" dirty="0">
                <a:solidFill>
                  <a:prstClr val="black"/>
                </a:solidFill>
                <a:latin typeface="Arial Narrow"/>
                <a:cs typeface="Arial Narrow"/>
              </a:rPr>
              <a:t>drvne </a:t>
            </a:r>
            <a:r>
              <a:rPr sz="2100" dirty="0">
                <a:solidFill>
                  <a:prstClr val="black"/>
                </a:solidFill>
                <a:latin typeface="Arial Narrow"/>
                <a:cs typeface="Arial Narrow"/>
              </a:rPr>
              <a:t>biomase godišnje </a:t>
            </a:r>
            <a:r>
              <a:rPr sz="2100" spc="-4" dirty="0">
                <a:solidFill>
                  <a:prstClr val="black"/>
                </a:solidFill>
                <a:latin typeface="Arial Narrow"/>
                <a:cs typeface="Arial Narrow"/>
              </a:rPr>
              <a:t>koristiti </a:t>
            </a:r>
            <a:r>
              <a:rPr sz="2100" dirty="0">
                <a:solidFill>
                  <a:prstClr val="black"/>
                </a:solidFill>
                <a:latin typeface="Arial Narrow"/>
                <a:cs typeface="Arial Narrow"/>
              </a:rPr>
              <a:t>u </a:t>
            </a:r>
            <a:r>
              <a:rPr sz="2100" spc="-4" dirty="0">
                <a:solidFill>
                  <a:prstClr val="black"/>
                </a:solidFill>
                <a:latin typeface="Arial Narrow"/>
                <a:cs typeface="Arial Narrow"/>
              </a:rPr>
              <a:t>Evropi</a:t>
            </a:r>
            <a:endParaRPr sz="2100">
              <a:solidFill>
                <a:prstClr val="black"/>
              </a:solidFill>
              <a:latin typeface="Arial Narrow"/>
              <a:cs typeface="Arial Narrow"/>
            </a:endParaRPr>
          </a:p>
          <a:p>
            <a:pPr defTabSz="801668">
              <a:spcBef>
                <a:spcPts val="26"/>
              </a:spcBef>
            </a:pPr>
            <a:endParaRPr sz="3000">
              <a:solidFill>
                <a:prstClr val="black"/>
              </a:solidFill>
              <a:latin typeface="Times New Roman"/>
              <a:cs typeface="Times New Roman"/>
            </a:endParaRPr>
          </a:p>
          <a:p>
            <a:pPr marL="11134" marR="4453" algn="just" defTabSz="801668">
              <a:lnSpc>
                <a:spcPct val="99800"/>
              </a:lnSpc>
            </a:pPr>
            <a:r>
              <a:rPr sz="2100" dirty="0">
                <a:solidFill>
                  <a:prstClr val="black"/>
                </a:solidFill>
                <a:latin typeface="Arial"/>
                <a:cs typeface="Arial"/>
              </a:rPr>
              <a:t>•</a:t>
            </a:r>
            <a:r>
              <a:rPr sz="2100" dirty="0">
                <a:solidFill>
                  <a:prstClr val="black"/>
                </a:solidFill>
                <a:latin typeface="Arial Narrow"/>
                <a:cs typeface="Arial Narrow"/>
              </a:rPr>
              <a:t>U cilju podsticanja </a:t>
            </a:r>
            <a:r>
              <a:rPr sz="2100" spc="-4" dirty="0">
                <a:solidFill>
                  <a:prstClr val="black"/>
                </a:solidFill>
                <a:latin typeface="Arial Narrow"/>
                <a:cs typeface="Arial Narrow"/>
              </a:rPr>
              <a:t>korišćenja </a:t>
            </a:r>
            <a:r>
              <a:rPr sz="2100" dirty="0">
                <a:solidFill>
                  <a:prstClr val="black"/>
                </a:solidFill>
                <a:latin typeface="Arial Narrow"/>
                <a:cs typeface="Arial Narrow"/>
              </a:rPr>
              <a:t>bomase za </a:t>
            </a:r>
            <a:r>
              <a:rPr sz="2100" spc="-4" dirty="0">
                <a:solidFill>
                  <a:prstClr val="black"/>
                </a:solidFill>
                <a:latin typeface="Arial Narrow"/>
                <a:cs typeface="Arial Narrow"/>
              </a:rPr>
              <a:t>energiju, </a:t>
            </a:r>
            <a:r>
              <a:rPr sz="2100" dirty="0">
                <a:solidFill>
                  <a:prstClr val="black"/>
                </a:solidFill>
                <a:latin typeface="Arial Narrow"/>
                <a:cs typeface="Arial Narrow"/>
              </a:rPr>
              <a:t>Vlada Republike  </a:t>
            </a:r>
            <a:r>
              <a:rPr sz="2100" spc="-4" dirty="0">
                <a:solidFill>
                  <a:prstClr val="black"/>
                </a:solidFill>
                <a:latin typeface="Arial Narrow"/>
                <a:cs typeface="Arial Narrow"/>
              </a:rPr>
              <a:t>Srbije </a:t>
            </a:r>
            <a:r>
              <a:rPr sz="2100" dirty="0">
                <a:solidFill>
                  <a:prstClr val="black"/>
                </a:solidFill>
                <a:latin typeface="Arial Narrow"/>
                <a:cs typeface="Arial Narrow"/>
              </a:rPr>
              <a:t>je usvojila Akcioni plan za biomasu 2010.g, gde je definisana  </a:t>
            </a:r>
            <a:r>
              <a:rPr sz="2100" spc="-4" dirty="0">
                <a:solidFill>
                  <a:prstClr val="black"/>
                </a:solidFill>
                <a:latin typeface="Arial Narrow"/>
                <a:cs typeface="Arial Narrow"/>
              </a:rPr>
              <a:t>strategija korišćenja </a:t>
            </a:r>
            <a:r>
              <a:rPr sz="2100" dirty="0">
                <a:solidFill>
                  <a:prstClr val="black"/>
                </a:solidFill>
                <a:latin typeface="Arial Narrow"/>
                <a:cs typeface="Arial Narrow"/>
              </a:rPr>
              <a:t>biomase kao obnovljivog </a:t>
            </a:r>
            <a:r>
              <a:rPr sz="2100" spc="-4" dirty="0">
                <a:solidFill>
                  <a:prstClr val="black"/>
                </a:solidFill>
                <a:latin typeface="Arial Narrow"/>
                <a:cs typeface="Arial Narrow"/>
              </a:rPr>
              <a:t>uzvora energije </a:t>
            </a:r>
            <a:r>
              <a:rPr sz="2100" dirty="0">
                <a:solidFill>
                  <a:prstClr val="black"/>
                </a:solidFill>
                <a:latin typeface="Arial Narrow"/>
                <a:cs typeface="Arial Narrow"/>
              </a:rPr>
              <a:t>a u  skladu sa nacionalnim </a:t>
            </a:r>
            <a:r>
              <a:rPr sz="2100" spc="-4" dirty="0">
                <a:solidFill>
                  <a:prstClr val="black"/>
                </a:solidFill>
                <a:latin typeface="Arial Narrow"/>
                <a:cs typeface="Arial Narrow"/>
              </a:rPr>
              <a:t>strategijama </a:t>
            </a:r>
            <a:r>
              <a:rPr sz="2100" dirty="0">
                <a:solidFill>
                  <a:prstClr val="black"/>
                </a:solidFill>
                <a:latin typeface="Arial Narrow"/>
                <a:cs typeface="Arial Narrow"/>
              </a:rPr>
              <a:t>EU</a:t>
            </a:r>
            <a:r>
              <a:rPr sz="2100" spc="-35" dirty="0">
                <a:solidFill>
                  <a:prstClr val="black"/>
                </a:solidFill>
                <a:latin typeface="Arial Narrow"/>
                <a:cs typeface="Arial Narrow"/>
              </a:rPr>
              <a:t> </a:t>
            </a:r>
            <a:r>
              <a:rPr sz="2100" dirty="0">
                <a:solidFill>
                  <a:prstClr val="black"/>
                </a:solidFill>
                <a:latin typeface="Arial Narrow"/>
                <a:cs typeface="Arial Narrow"/>
              </a:rPr>
              <a:t>zakonodavstvom</a:t>
            </a:r>
            <a:endParaRPr sz="2100">
              <a:solidFill>
                <a:prstClr val="black"/>
              </a:solidFill>
              <a:latin typeface="Arial Narrow"/>
              <a:cs typeface="Arial Narrow"/>
            </a:endParaRPr>
          </a:p>
        </p:txBody>
      </p:sp>
    </p:spTree>
    <p:extLst>
      <p:ext uri="{BB962C8B-B14F-4D97-AF65-F5344CB8AC3E}">
        <p14:creationId xmlns:p14="http://schemas.microsoft.com/office/powerpoint/2010/main" val="287838932"/>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61073" y="1272091"/>
            <a:ext cx="7819097" cy="131397"/>
          </a:xfrm>
          <a:custGeom>
            <a:avLst/>
            <a:gdLst/>
            <a:ahLst/>
            <a:cxnLst/>
            <a:rect l="l" t="t" r="r" b="b"/>
            <a:pathLst>
              <a:path w="9144000" h="144780">
                <a:moveTo>
                  <a:pt x="0" y="144462"/>
                </a:moveTo>
                <a:lnTo>
                  <a:pt x="9144000" y="144462"/>
                </a:lnTo>
                <a:lnTo>
                  <a:pt x="9144000" y="0"/>
                </a:lnTo>
                <a:lnTo>
                  <a:pt x="0" y="0"/>
                </a:lnTo>
                <a:lnTo>
                  <a:pt x="0" y="144462"/>
                </a:lnTo>
                <a:close/>
              </a:path>
            </a:pathLst>
          </a:custGeom>
          <a:solidFill>
            <a:srgbClr val="FFCA00"/>
          </a:solidFill>
        </p:spPr>
        <p:txBody>
          <a:bodyPr wrap="square" lIns="0" tIns="0" rIns="0" bIns="0" rtlCol="0"/>
          <a:lstStyle/>
          <a:p>
            <a:pPr defTabSz="801668"/>
            <a:endParaRPr>
              <a:solidFill>
                <a:prstClr val="black"/>
              </a:solidFill>
            </a:endParaRPr>
          </a:p>
        </p:txBody>
      </p:sp>
      <p:sp>
        <p:nvSpPr>
          <p:cNvPr id="3" name="object 3"/>
          <p:cNvSpPr txBox="1">
            <a:spLocks noGrp="1"/>
          </p:cNvSpPr>
          <p:nvPr>
            <p:ph type="title"/>
          </p:nvPr>
        </p:nvSpPr>
        <p:spPr>
          <a:xfrm>
            <a:off x="728401" y="660922"/>
            <a:ext cx="4415618" cy="1615827"/>
          </a:xfrm>
          <a:prstGeom prst="rect">
            <a:avLst/>
          </a:prstGeom>
        </p:spPr>
        <p:txBody>
          <a:bodyPr vert="horz" wrap="square" lIns="0" tIns="0" rIns="0" bIns="0" rtlCol="0">
            <a:spAutoFit/>
          </a:bodyPr>
          <a:lstStyle/>
          <a:p>
            <a:pPr marL="11134">
              <a:tabLst>
                <a:tab pos="2140008" algn="l"/>
              </a:tabLst>
            </a:pPr>
            <a:r>
              <a:rPr dirty="0">
                <a:latin typeface="Arial"/>
                <a:cs typeface="Arial"/>
              </a:rPr>
              <a:t>Strateška	</a:t>
            </a:r>
            <a:r>
              <a:rPr spc="-4" dirty="0">
                <a:latin typeface="Arial"/>
                <a:cs typeface="Arial"/>
              </a:rPr>
              <a:t>dokumenta</a:t>
            </a:r>
          </a:p>
        </p:txBody>
      </p:sp>
      <p:sp>
        <p:nvSpPr>
          <p:cNvPr id="4" name="object 4"/>
          <p:cNvSpPr txBox="1"/>
          <p:nvPr/>
        </p:nvSpPr>
        <p:spPr>
          <a:xfrm>
            <a:off x="1189949" y="1834474"/>
            <a:ext cx="6766233" cy="3370795"/>
          </a:xfrm>
          <a:prstGeom prst="rect">
            <a:avLst/>
          </a:prstGeom>
        </p:spPr>
        <p:txBody>
          <a:bodyPr vert="horz" wrap="square" lIns="0" tIns="0" rIns="0" bIns="0" rtlCol="0">
            <a:spAutoFit/>
          </a:bodyPr>
          <a:lstStyle/>
          <a:p>
            <a:pPr marL="11134" algn="just" defTabSz="801668">
              <a:lnSpc>
                <a:spcPts val="2521"/>
              </a:lnSpc>
            </a:pPr>
            <a:r>
              <a:rPr sz="2100" dirty="0">
                <a:solidFill>
                  <a:prstClr val="black"/>
                </a:solidFill>
                <a:latin typeface="Arial"/>
                <a:cs typeface="Arial"/>
              </a:rPr>
              <a:t>•</a:t>
            </a:r>
            <a:r>
              <a:rPr sz="2100" dirty="0">
                <a:solidFill>
                  <a:prstClr val="black"/>
                </a:solidFill>
                <a:latin typeface="Arial Narrow"/>
                <a:cs typeface="Arial Narrow"/>
              </a:rPr>
              <a:t>Poslednja  </a:t>
            </a:r>
            <a:r>
              <a:rPr sz="2100" spc="-4" dirty="0">
                <a:solidFill>
                  <a:prstClr val="black"/>
                </a:solidFill>
                <a:latin typeface="Arial Narrow"/>
                <a:cs typeface="Arial Narrow"/>
              </a:rPr>
              <a:t>Direktiva   </a:t>
            </a:r>
            <a:r>
              <a:rPr sz="2100" dirty="0">
                <a:solidFill>
                  <a:prstClr val="black"/>
                </a:solidFill>
                <a:latin typeface="Arial Narrow"/>
                <a:cs typeface="Arial Narrow"/>
              </a:rPr>
              <a:t>2009/28/EZ  </a:t>
            </a:r>
            <a:r>
              <a:rPr sz="2100" spc="-4" dirty="0">
                <a:solidFill>
                  <a:prstClr val="black"/>
                </a:solidFill>
                <a:latin typeface="Arial Narrow"/>
                <a:cs typeface="Arial Narrow"/>
              </a:rPr>
              <a:t>promoviše   korišćenje   energije </a:t>
            </a:r>
            <a:r>
              <a:rPr sz="2100" spc="272" dirty="0">
                <a:solidFill>
                  <a:prstClr val="black"/>
                </a:solidFill>
                <a:latin typeface="Arial Narrow"/>
                <a:cs typeface="Arial Narrow"/>
              </a:rPr>
              <a:t> </a:t>
            </a:r>
            <a:r>
              <a:rPr sz="2100" dirty="0">
                <a:solidFill>
                  <a:prstClr val="black"/>
                </a:solidFill>
                <a:latin typeface="Arial Narrow"/>
                <a:cs typeface="Arial Narrow"/>
              </a:rPr>
              <a:t>iz</a:t>
            </a:r>
            <a:endParaRPr sz="2100">
              <a:solidFill>
                <a:prstClr val="black"/>
              </a:solidFill>
              <a:latin typeface="Arial Narrow"/>
              <a:cs typeface="Arial Narrow"/>
            </a:endParaRPr>
          </a:p>
          <a:p>
            <a:pPr marL="11134" marR="4453" algn="just" defTabSz="801668">
              <a:lnSpc>
                <a:spcPct val="99000"/>
              </a:lnSpc>
              <a:spcBef>
                <a:spcPts val="61"/>
              </a:spcBef>
            </a:pPr>
            <a:r>
              <a:rPr sz="2100" dirty="0">
                <a:solidFill>
                  <a:prstClr val="black"/>
                </a:solidFill>
                <a:latin typeface="Arial Narrow"/>
                <a:cs typeface="Arial Narrow"/>
              </a:rPr>
              <a:t>obnovljivih </a:t>
            </a:r>
            <a:r>
              <a:rPr sz="2100" spc="-4" dirty="0">
                <a:solidFill>
                  <a:prstClr val="black"/>
                </a:solidFill>
                <a:latin typeface="Arial Narrow"/>
                <a:cs typeface="Arial Narrow"/>
              </a:rPr>
              <a:t>izvora </a:t>
            </a:r>
            <a:r>
              <a:rPr sz="2100" dirty="0">
                <a:solidFill>
                  <a:prstClr val="black"/>
                </a:solidFill>
                <a:latin typeface="Arial Narrow"/>
                <a:cs typeface="Arial Narrow"/>
              </a:rPr>
              <a:t>uz postavljanje cilja da se učešće obnovljivih </a:t>
            </a:r>
            <a:r>
              <a:rPr sz="2100" spc="-4" dirty="0">
                <a:solidFill>
                  <a:prstClr val="black"/>
                </a:solidFill>
                <a:latin typeface="Arial Narrow"/>
                <a:cs typeface="Arial Narrow"/>
              </a:rPr>
              <a:t>izvora  energije </a:t>
            </a:r>
            <a:r>
              <a:rPr sz="2100" dirty="0">
                <a:solidFill>
                  <a:prstClr val="black"/>
                </a:solidFill>
                <a:latin typeface="Arial Narrow"/>
                <a:cs typeface="Arial Narrow"/>
              </a:rPr>
              <a:t>u ukupnoj </a:t>
            </a:r>
            <a:r>
              <a:rPr sz="2100" spc="-4" dirty="0">
                <a:solidFill>
                  <a:prstClr val="black"/>
                </a:solidFill>
                <a:latin typeface="Arial Narrow"/>
                <a:cs typeface="Arial Narrow"/>
              </a:rPr>
              <a:t>potrošnji energije </a:t>
            </a:r>
            <a:r>
              <a:rPr sz="2100" dirty="0">
                <a:solidFill>
                  <a:prstClr val="black"/>
                </a:solidFill>
                <a:latin typeface="Arial Narrow"/>
                <a:cs typeface="Arial Narrow"/>
              </a:rPr>
              <a:t>bude 20% a u </a:t>
            </a:r>
            <a:r>
              <a:rPr sz="2100" spc="-4" dirty="0">
                <a:solidFill>
                  <a:prstClr val="black"/>
                </a:solidFill>
                <a:latin typeface="Arial Narrow"/>
                <a:cs typeface="Arial Narrow"/>
              </a:rPr>
              <a:t>transportu </a:t>
            </a:r>
            <a:r>
              <a:rPr sz="2100" dirty="0">
                <a:solidFill>
                  <a:prstClr val="black"/>
                </a:solidFill>
                <a:latin typeface="Arial Narrow"/>
                <a:cs typeface="Arial Narrow"/>
              </a:rPr>
              <a:t>10% do  2020.</a:t>
            </a:r>
            <a:r>
              <a:rPr sz="2100" spc="-92" dirty="0">
                <a:solidFill>
                  <a:prstClr val="black"/>
                </a:solidFill>
                <a:latin typeface="Arial Narrow"/>
                <a:cs typeface="Arial Narrow"/>
              </a:rPr>
              <a:t> </a:t>
            </a:r>
            <a:r>
              <a:rPr sz="2100" dirty="0">
                <a:solidFill>
                  <a:prstClr val="black"/>
                </a:solidFill>
                <a:latin typeface="Arial Narrow"/>
                <a:cs typeface="Arial Narrow"/>
              </a:rPr>
              <a:t>godine</a:t>
            </a:r>
            <a:endParaRPr sz="2100">
              <a:solidFill>
                <a:prstClr val="black"/>
              </a:solidFill>
              <a:latin typeface="Arial Narrow"/>
              <a:cs typeface="Arial Narrow"/>
            </a:endParaRPr>
          </a:p>
          <a:p>
            <a:pPr defTabSz="801668">
              <a:spcBef>
                <a:spcPts val="22"/>
              </a:spcBef>
            </a:pPr>
            <a:endParaRPr sz="3100">
              <a:solidFill>
                <a:prstClr val="black"/>
              </a:solidFill>
              <a:latin typeface="Times New Roman"/>
              <a:cs typeface="Times New Roman"/>
            </a:endParaRPr>
          </a:p>
          <a:p>
            <a:pPr marL="11134" marR="4453" algn="just" defTabSz="801668">
              <a:lnSpc>
                <a:spcPct val="99400"/>
              </a:lnSpc>
            </a:pPr>
            <a:r>
              <a:rPr sz="2100" spc="-4" dirty="0">
                <a:solidFill>
                  <a:prstClr val="black"/>
                </a:solidFill>
                <a:latin typeface="Arial"/>
                <a:cs typeface="Arial"/>
              </a:rPr>
              <a:t>•</a:t>
            </a:r>
            <a:r>
              <a:rPr sz="2100" spc="-4" dirty="0">
                <a:solidFill>
                  <a:prstClr val="black"/>
                </a:solidFill>
                <a:latin typeface="Arial Narrow"/>
                <a:cs typeface="Arial Narrow"/>
              </a:rPr>
              <a:t>Srbija </a:t>
            </a:r>
            <a:r>
              <a:rPr sz="2100" dirty="0">
                <a:solidFill>
                  <a:prstClr val="black"/>
                </a:solidFill>
                <a:latin typeface="Arial Narrow"/>
                <a:cs typeface="Arial Narrow"/>
              </a:rPr>
              <a:t>je </a:t>
            </a:r>
            <a:r>
              <a:rPr sz="2100" spc="-4" dirty="0">
                <a:solidFill>
                  <a:prstClr val="black"/>
                </a:solidFill>
                <a:latin typeface="Arial Narrow"/>
                <a:cs typeface="Arial Narrow"/>
              </a:rPr>
              <a:t>prihvatila </a:t>
            </a:r>
            <a:r>
              <a:rPr sz="2100" dirty="0">
                <a:solidFill>
                  <a:prstClr val="black"/>
                </a:solidFill>
                <a:latin typeface="Arial Narrow"/>
                <a:cs typeface="Arial Narrow"/>
              </a:rPr>
              <a:t>obaveze i usvojila plan </a:t>
            </a:r>
            <a:r>
              <a:rPr sz="2100" spc="-4" dirty="0">
                <a:solidFill>
                  <a:prstClr val="black"/>
                </a:solidFill>
                <a:latin typeface="Arial Narrow"/>
                <a:cs typeface="Arial Narrow"/>
              </a:rPr>
              <a:t>primene Direktive </a:t>
            </a:r>
            <a:r>
              <a:rPr sz="2100" dirty="0">
                <a:solidFill>
                  <a:prstClr val="black"/>
                </a:solidFill>
                <a:latin typeface="Arial Narrow"/>
                <a:cs typeface="Arial Narrow"/>
              </a:rPr>
              <a:t>za  </a:t>
            </a:r>
            <a:r>
              <a:rPr sz="2100" spc="-4" dirty="0">
                <a:solidFill>
                  <a:prstClr val="black"/>
                </a:solidFill>
                <a:latin typeface="Arial Narrow"/>
                <a:cs typeface="Arial Narrow"/>
              </a:rPr>
              <a:t>promociji proizvodnje struje </a:t>
            </a:r>
            <a:r>
              <a:rPr sz="2100" dirty="0">
                <a:solidFill>
                  <a:prstClr val="black"/>
                </a:solidFill>
                <a:latin typeface="Arial Narrow"/>
                <a:cs typeface="Arial Narrow"/>
              </a:rPr>
              <a:t>iz RES i </a:t>
            </a:r>
            <a:r>
              <a:rPr sz="2100" spc="-4" dirty="0">
                <a:solidFill>
                  <a:prstClr val="black"/>
                </a:solidFill>
                <a:latin typeface="Arial Narrow"/>
                <a:cs typeface="Arial Narrow"/>
              </a:rPr>
              <a:t>Direktive </a:t>
            </a:r>
            <a:r>
              <a:rPr sz="2100" dirty="0">
                <a:solidFill>
                  <a:prstClr val="black"/>
                </a:solidFill>
                <a:latin typeface="Arial Narrow"/>
                <a:cs typeface="Arial Narrow"/>
              </a:rPr>
              <a:t>2003/30/EC na </a:t>
            </a:r>
            <a:r>
              <a:rPr sz="2100" spc="-4" dirty="0">
                <a:solidFill>
                  <a:prstClr val="black"/>
                </a:solidFill>
                <a:latin typeface="Arial Narrow"/>
                <a:cs typeface="Arial Narrow"/>
              </a:rPr>
              <a:t>promociji  korišćenja biogoriva </a:t>
            </a:r>
            <a:r>
              <a:rPr sz="2100" dirty="0">
                <a:solidFill>
                  <a:prstClr val="black"/>
                </a:solidFill>
                <a:latin typeface="Arial Narrow"/>
                <a:cs typeface="Arial Narrow"/>
              </a:rPr>
              <a:t>i ostaloh </a:t>
            </a:r>
            <a:r>
              <a:rPr sz="2100" spc="-4" dirty="0">
                <a:solidFill>
                  <a:prstClr val="black"/>
                </a:solidFill>
                <a:latin typeface="Arial Narrow"/>
                <a:cs typeface="Arial Narrow"/>
              </a:rPr>
              <a:t>goriva </a:t>
            </a:r>
            <a:r>
              <a:rPr sz="2100" dirty="0">
                <a:solidFill>
                  <a:prstClr val="black"/>
                </a:solidFill>
                <a:latin typeface="Arial Narrow"/>
                <a:cs typeface="Arial Narrow"/>
              </a:rPr>
              <a:t>iz RES za sektor</a:t>
            </a:r>
            <a:r>
              <a:rPr sz="2100" spc="48" dirty="0">
                <a:solidFill>
                  <a:prstClr val="black"/>
                </a:solidFill>
                <a:latin typeface="Arial Narrow"/>
                <a:cs typeface="Arial Narrow"/>
              </a:rPr>
              <a:t> </a:t>
            </a:r>
            <a:r>
              <a:rPr sz="2100" spc="-4" dirty="0">
                <a:solidFill>
                  <a:prstClr val="black"/>
                </a:solidFill>
                <a:latin typeface="Arial Narrow"/>
                <a:cs typeface="Arial Narrow"/>
              </a:rPr>
              <a:t>transporta</a:t>
            </a:r>
            <a:endParaRPr sz="2100">
              <a:solidFill>
                <a:prstClr val="black"/>
              </a:solidFill>
              <a:latin typeface="Arial Narrow"/>
              <a:cs typeface="Arial Narrow"/>
            </a:endParaRPr>
          </a:p>
        </p:txBody>
      </p:sp>
    </p:spTree>
    <p:extLst>
      <p:ext uri="{BB962C8B-B14F-4D97-AF65-F5344CB8AC3E}">
        <p14:creationId xmlns:p14="http://schemas.microsoft.com/office/powerpoint/2010/main" val="332519096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61073" y="1272091"/>
            <a:ext cx="7819097" cy="131397"/>
          </a:xfrm>
          <a:custGeom>
            <a:avLst/>
            <a:gdLst/>
            <a:ahLst/>
            <a:cxnLst/>
            <a:rect l="l" t="t" r="r" b="b"/>
            <a:pathLst>
              <a:path w="9144000" h="144780">
                <a:moveTo>
                  <a:pt x="0" y="144462"/>
                </a:moveTo>
                <a:lnTo>
                  <a:pt x="9144000" y="144462"/>
                </a:lnTo>
                <a:lnTo>
                  <a:pt x="9144000" y="0"/>
                </a:lnTo>
                <a:lnTo>
                  <a:pt x="0" y="0"/>
                </a:lnTo>
                <a:lnTo>
                  <a:pt x="0" y="144462"/>
                </a:lnTo>
                <a:close/>
              </a:path>
            </a:pathLst>
          </a:custGeom>
          <a:solidFill>
            <a:srgbClr val="FFCA00"/>
          </a:solidFill>
        </p:spPr>
        <p:txBody>
          <a:bodyPr wrap="square" lIns="0" tIns="0" rIns="0" bIns="0" rtlCol="0"/>
          <a:lstStyle/>
          <a:p>
            <a:pPr defTabSz="801668"/>
            <a:endParaRPr>
              <a:solidFill>
                <a:prstClr val="black"/>
              </a:solidFill>
            </a:endParaRPr>
          </a:p>
        </p:txBody>
      </p:sp>
      <p:sp>
        <p:nvSpPr>
          <p:cNvPr id="3" name="object 3"/>
          <p:cNvSpPr txBox="1">
            <a:spLocks noGrp="1"/>
          </p:cNvSpPr>
          <p:nvPr>
            <p:ph type="title"/>
          </p:nvPr>
        </p:nvSpPr>
        <p:spPr>
          <a:xfrm>
            <a:off x="701252" y="660915"/>
            <a:ext cx="2298489" cy="1077218"/>
          </a:xfrm>
          <a:prstGeom prst="rect">
            <a:avLst/>
          </a:prstGeom>
        </p:spPr>
        <p:txBody>
          <a:bodyPr vert="horz" wrap="square" lIns="0" tIns="0" rIns="0" bIns="0" rtlCol="0">
            <a:spAutoFit/>
          </a:bodyPr>
          <a:lstStyle/>
          <a:p>
            <a:pPr marL="11134"/>
            <a:r>
              <a:rPr dirty="0">
                <a:latin typeface="Arial Narrow"/>
                <a:cs typeface="Arial Narrow"/>
              </a:rPr>
              <a:t>Šume u</a:t>
            </a:r>
            <a:r>
              <a:rPr spc="-66" dirty="0">
                <a:latin typeface="Arial Narrow"/>
                <a:cs typeface="Arial Narrow"/>
              </a:rPr>
              <a:t> </a:t>
            </a:r>
            <a:r>
              <a:rPr spc="-4" dirty="0">
                <a:latin typeface="Arial Narrow"/>
                <a:cs typeface="Arial Narrow"/>
              </a:rPr>
              <a:t>Srbiji</a:t>
            </a:r>
          </a:p>
        </p:txBody>
      </p:sp>
      <p:sp>
        <p:nvSpPr>
          <p:cNvPr id="4" name="object 4"/>
          <p:cNvSpPr txBox="1"/>
          <p:nvPr/>
        </p:nvSpPr>
        <p:spPr>
          <a:xfrm>
            <a:off x="881797" y="1917254"/>
            <a:ext cx="3853620" cy="4137030"/>
          </a:xfrm>
          <a:prstGeom prst="rect">
            <a:avLst/>
          </a:prstGeom>
        </p:spPr>
        <p:txBody>
          <a:bodyPr vert="horz" wrap="square" lIns="0" tIns="0" rIns="0" bIns="0" rtlCol="0">
            <a:spAutoFit/>
          </a:bodyPr>
          <a:lstStyle/>
          <a:p>
            <a:pPr marL="11134" defTabSz="801668">
              <a:lnSpc>
                <a:spcPts val="2296"/>
              </a:lnSpc>
            </a:pPr>
            <a:r>
              <a:rPr sz="1900" b="1" spc="-4" dirty="0">
                <a:solidFill>
                  <a:prstClr val="black"/>
                </a:solidFill>
                <a:latin typeface="Arial Narrow"/>
                <a:cs typeface="Arial Narrow"/>
              </a:rPr>
              <a:t>Površina </a:t>
            </a:r>
            <a:r>
              <a:rPr sz="1900" b="1" dirty="0">
                <a:solidFill>
                  <a:prstClr val="black"/>
                </a:solidFill>
                <a:latin typeface="Arial Narrow"/>
                <a:cs typeface="Arial Narrow"/>
              </a:rPr>
              <a:t>~ 2,2 mil ha,</a:t>
            </a:r>
            <a:r>
              <a:rPr sz="1900" b="1" spc="-57" dirty="0">
                <a:solidFill>
                  <a:prstClr val="black"/>
                </a:solidFill>
                <a:latin typeface="Arial Narrow"/>
                <a:cs typeface="Arial Narrow"/>
              </a:rPr>
              <a:t> </a:t>
            </a:r>
            <a:r>
              <a:rPr sz="1900" b="1" dirty="0">
                <a:solidFill>
                  <a:prstClr val="black"/>
                </a:solidFill>
                <a:latin typeface="Arial Narrow"/>
                <a:cs typeface="Arial Narrow"/>
              </a:rPr>
              <a:t>30.7%</a:t>
            </a:r>
            <a:endParaRPr sz="1900">
              <a:solidFill>
                <a:prstClr val="black"/>
              </a:solidFill>
              <a:latin typeface="Arial Narrow"/>
              <a:cs typeface="Arial Narrow"/>
            </a:endParaRPr>
          </a:p>
          <a:p>
            <a:pPr marL="11134" defTabSz="801668">
              <a:lnSpc>
                <a:spcPts val="2087"/>
              </a:lnSpc>
              <a:tabLst>
                <a:tab pos="1327206" algn="l"/>
              </a:tabLst>
            </a:pPr>
            <a:r>
              <a:rPr dirty="0">
                <a:solidFill>
                  <a:prstClr val="black"/>
                </a:solidFill>
                <a:latin typeface="Arial"/>
                <a:cs typeface="Arial"/>
              </a:rPr>
              <a:t>•</a:t>
            </a:r>
            <a:r>
              <a:rPr dirty="0">
                <a:solidFill>
                  <a:prstClr val="black"/>
                </a:solidFill>
                <a:latin typeface="Arial Narrow"/>
                <a:cs typeface="Arial Narrow"/>
              </a:rPr>
              <a:t>Centralni</a:t>
            </a:r>
            <a:r>
              <a:rPr spc="-4" dirty="0">
                <a:solidFill>
                  <a:prstClr val="black"/>
                </a:solidFill>
                <a:latin typeface="Arial Narrow"/>
                <a:cs typeface="Arial Narrow"/>
              </a:rPr>
              <a:t> </a:t>
            </a:r>
            <a:r>
              <a:rPr dirty="0">
                <a:solidFill>
                  <a:prstClr val="black"/>
                </a:solidFill>
                <a:latin typeface="Arial Narrow"/>
                <a:cs typeface="Arial Narrow"/>
              </a:rPr>
              <a:t>deo	~</a:t>
            </a:r>
            <a:r>
              <a:rPr spc="-88" dirty="0">
                <a:solidFill>
                  <a:prstClr val="black"/>
                </a:solidFill>
                <a:latin typeface="Arial Narrow"/>
                <a:cs typeface="Arial Narrow"/>
              </a:rPr>
              <a:t> </a:t>
            </a:r>
            <a:r>
              <a:rPr dirty="0">
                <a:solidFill>
                  <a:prstClr val="black"/>
                </a:solidFill>
                <a:latin typeface="Arial Narrow"/>
                <a:cs typeface="Arial Narrow"/>
              </a:rPr>
              <a:t>37.5%</a:t>
            </a:r>
            <a:endParaRPr>
              <a:solidFill>
                <a:prstClr val="black"/>
              </a:solidFill>
              <a:latin typeface="Arial Narrow"/>
              <a:cs typeface="Arial Narrow"/>
            </a:endParaRPr>
          </a:p>
          <a:p>
            <a:pPr marL="11134" defTabSz="801668"/>
            <a:r>
              <a:rPr spc="-13" dirty="0">
                <a:solidFill>
                  <a:prstClr val="black"/>
                </a:solidFill>
                <a:latin typeface="Arial"/>
                <a:cs typeface="Arial"/>
              </a:rPr>
              <a:t>•</a:t>
            </a:r>
            <a:r>
              <a:rPr spc="-13" dirty="0">
                <a:solidFill>
                  <a:prstClr val="black"/>
                </a:solidFill>
                <a:latin typeface="Arial Narrow"/>
                <a:cs typeface="Arial Narrow"/>
              </a:rPr>
              <a:t>Vojvodina </a:t>
            </a:r>
            <a:r>
              <a:rPr dirty="0">
                <a:solidFill>
                  <a:prstClr val="black"/>
                </a:solidFill>
                <a:latin typeface="Arial Narrow"/>
                <a:cs typeface="Arial Narrow"/>
              </a:rPr>
              <a:t>~ 6.5% (140.000</a:t>
            </a:r>
            <a:r>
              <a:rPr spc="-53" dirty="0">
                <a:solidFill>
                  <a:prstClr val="black"/>
                </a:solidFill>
                <a:latin typeface="Arial Narrow"/>
                <a:cs typeface="Arial Narrow"/>
              </a:rPr>
              <a:t> </a:t>
            </a:r>
            <a:r>
              <a:rPr dirty="0">
                <a:solidFill>
                  <a:prstClr val="black"/>
                </a:solidFill>
                <a:latin typeface="Arial Narrow"/>
                <a:cs typeface="Arial Narrow"/>
              </a:rPr>
              <a:t>ha)</a:t>
            </a:r>
            <a:endParaRPr>
              <a:solidFill>
                <a:prstClr val="black"/>
              </a:solidFill>
              <a:latin typeface="Arial Narrow"/>
              <a:cs typeface="Arial Narrow"/>
            </a:endParaRPr>
          </a:p>
          <a:p>
            <a:pPr marL="11134" marR="362420" defTabSz="801668"/>
            <a:r>
              <a:rPr dirty="0">
                <a:solidFill>
                  <a:prstClr val="black"/>
                </a:solidFill>
                <a:latin typeface="Arial"/>
                <a:cs typeface="Arial"/>
              </a:rPr>
              <a:t>•</a:t>
            </a:r>
            <a:r>
              <a:rPr dirty="0">
                <a:solidFill>
                  <a:prstClr val="black"/>
                </a:solidFill>
                <a:latin typeface="Arial Narrow"/>
                <a:cs typeface="Arial Narrow"/>
              </a:rPr>
              <a:t>66% izdanačkih šuma – uglavnom slabijeg  kvaliteta</a:t>
            </a:r>
            <a:endParaRPr>
              <a:solidFill>
                <a:prstClr val="black"/>
              </a:solidFill>
              <a:latin typeface="Arial Narrow"/>
              <a:cs typeface="Arial Narrow"/>
            </a:endParaRPr>
          </a:p>
          <a:p>
            <a:pPr marL="11134" defTabSz="801668"/>
            <a:r>
              <a:rPr dirty="0">
                <a:solidFill>
                  <a:prstClr val="black"/>
                </a:solidFill>
                <a:latin typeface="Arial"/>
                <a:cs typeface="Arial"/>
              </a:rPr>
              <a:t>•</a:t>
            </a:r>
            <a:r>
              <a:rPr dirty="0">
                <a:solidFill>
                  <a:prstClr val="black"/>
                </a:solidFill>
                <a:latin typeface="Arial Narrow"/>
                <a:cs typeface="Arial Narrow"/>
              </a:rPr>
              <a:t>50% državna svojina, 50% private</a:t>
            </a:r>
            <a:r>
              <a:rPr spc="-92" dirty="0">
                <a:solidFill>
                  <a:prstClr val="black"/>
                </a:solidFill>
                <a:latin typeface="Arial Narrow"/>
                <a:cs typeface="Arial Narrow"/>
              </a:rPr>
              <a:t> </a:t>
            </a:r>
            <a:r>
              <a:rPr dirty="0">
                <a:solidFill>
                  <a:prstClr val="black"/>
                </a:solidFill>
                <a:latin typeface="Arial Narrow"/>
                <a:cs typeface="Arial Narrow"/>
              </a:rPr>
              <a:t>svojina</a:t>
            </a:r>
            <a:endParaRPr>
              <a:solidFill>
                <a:prstClr val="black"/>
              </a:solidFill>
              <a:latin typeface="Arial Narrow"/>
              <a:cs typeface="Arial Narrow"/>
            </a:endParaRPr>
          </a:p>
          <a:p>
            <a:pPr marL="11134" marR="128600" defTabSz="801668"/>
            <a:r>
              <a:rPr dirty="0">
                <a:solidFill>
                  <a:prstClr val="black"/>
                </a:solidFill>
                <a:latin typeface="Arial"/>
                <a:cs typeface="Arial"/>
              </a:rPr>
              <a:t>•</a:t>
            </a:r>
            <a:r>
              <a:rPr dirty="0">
                <a:solidFill>
                  <a:prstClr val="black"/>
                </a:solidFill>
                <a:latin typeface="Arial Narrow"/>
                <a:cs typeface="Arial Narrow"/>
              </a:rPr>
              <a:t>Povećanje površine pod šumama u</a:t>
            </a:r>
            <a:r>
              <a:rPr spc="-88" dirty="0">
                <a:solidFill>
                  <a:prstClr val="black"/>
                </a:solidFill>
                <a:latin typeface="Arial Narrow"/>
                <a:cs typeface="Arial Narrow"/>
              </a:rPr>
              <a:t> </a:t>
            </a:r>
            <a:r>
              <a:rPr dirty="0">
                <a:solidFill>
                  <a:prstClr val="black"/>
                </a:solidFill>
                <a:latin typeface="Arial Narrow"/>
                <a:cs typeface="Arial Narrow"/>
              </a:rPr>
              <a:t>poslednjoj  dekadi</a:t>
            </a:r>
            <a:endParaRPr>
              <a:solidFill>
                <a:prstClr val="black"/>
              </a:solidFill>
              <a:latin typeface="Arial Narrow"/>
              <a:cs typeface="Arial Narrow"/>
            </a:endParaRPr>
          </a:p>
          <a:p>
            <a:pPr defTabSz="801668">
              <a:spcBef>
                <a:spcPts val="35"/>
              </a:spcBef>
            </a:pPr>
            <a:endParaRPr>
              <a:solidFill>
                <a:prstClr val="black"/>
              </a:solidFill>
              <a:latin typeface="Times New Roman"/>
              <a:cs typeface="Times New Roman"/>
            </a:endParaRPr>
          </a:p>
          <a:p>
            <a:pPr marL="11134" defTabSz="801668">
              <a:lnSpc>
                <a:spcPts val="2296"/>
              </a:lnSpc>
            </a:pPr>
            <a:r>
              <a:rPr sz="1900" b="1" dirty="0">
                <a:solidFill>
                  <a:prstClr val="black"/>
                </a:solidFill>
                <a:latin typeface="Arial Narrow"/>
                <a:cs typeface="Arial Narrow"/>
              </a:rPr>
              <a:t>Glavne</a:t>
            </a:r>
            <a:r>
              <a:rPr sz="1900" b="1" spc="-75" dirty="0">
                <a:solidFill>
                  <a:prstClr val="black"/>
                </a:solidFill>
                <a:latin typeface="Arial Narrow"/>
                <a:cs typeface="Arial Narrow"/>
              </a:rPr>
              <a:t> </a:t>
            </a:r>
            <a:r>
              <a:rPr sz="1900" b="1" spc="-4" dirty="0">
                <a:solidFill>
                  <a:prstClr val="black"/>
                </a:solidFill>
                <a:latin typeface="Arial Narrow"/>
                <a:cs typeface="Arial Narrow"/>
              </a:rPr>
              <a:t>vrste</a:t>
            </a:r>
            <a:endParaRPr sz="1900">
              <a:solidFill>
                <a:prstClr val="black"/>
              </a:solidFill>
              <a:latin typeface="Arial Narrow"/>
              <a:cs typeface="Arial Narrow"/>
            </a:endParaRPr>
          </a:p>
          <a:p>
            <a:pPr marL="11134" defTabSz="801668">
              <a:lnSpc>
                <a:spcPts val="1875"/>
              </a:lnSpc>
            </a:pPr>
            <a:r>
              <a:rPr dirty="0">
                <a:solidFill>
                  <a:prstClr val="black"/>
                </a:solidFill>
                <a:latin typeface="Arial"/>
                <a:cs typeface="Arial"/>
              </a:rPr>
              <a:t>•</a:t>
            </a:r>
            <a:r>
              <a:rPr dirty="0">
                <a:solidFill>
                  <a:prstClr val="black"/>
                </a:solidFill>
                <a:latin typeface="Arial Narrow"/>
                <a:cs typeface="Arial Narrow"/>
              </a:rPr>
              <a:t>-Bukva, hrastovi, topole,</a:t>
            </a:r>
            <a:r>
              <a:rPr spc="-88" dirty="0">
                <a:solidFill>
                  <a:prstClr val="black"/>
                </a:solidFill>
                <a:latin typeface="Arial Narrow"/>
                <a:cs typeface="Arial Narrow"/>
              </a:rPr>
              <a:t> </a:t>
            </a:r>
            <a:r>
              <a:rPr dirty="0">
                <a:solidFill>
                  <a:prstClr val="black"/>
                </a:solidFill>
                <a:latin typeface="Arial Narrow"/>
                <a:cs typeface="Arial Narrow"/>
              </a:rPr>
              <a:t>smrča</a:t>
            </a:r>
            <a:endParaRPr>
              <a:solidFill>
                <a:prstClr val="black"/>
              </a:solidFill>
              <a:latin typeface="Arial Narrow"/>
              <a:cs typeface="Arial Narrow"/>
            </a:endParaRPr>
          </a:p>
          <a:p>
            <a:pPr defTabSz="801668"/>
            <a:endParaRPr sz="1700">
              <a:solidFill>
                <a:prstClr val="black"/>
              </a:solidFill>
              <a:latin typeface="Times New Roman"/>
              <a:cs typeface="Times New Roman"/>
            </a:endParaRPr>
          </a:p>
          <a:p>
            <a:pPr marL="11134" defTabSz="801668">
              <a:lnSpc>
                <a:spcPts val="2296"/>
              </a:lnSpc>
            </a:pPr>
            <a:r>
              <a:rPr sz="1900" b="1" spc="-4" dirty="0">
                <a:solidFill>
                  <a:prstClr val="black"/>
                </a:solidFill>
                <a:latin typeface="Arial Narrow"/>
                <a:cs typeface="Arial Narrow"/>
              </a:rPr>
              <a:t>Prostorni</a:t>
            </a:r>
            <a:r>
              <a:rPr sz="1900" b="1" spc="-66" dirty="0">
                <a:solidFill>
                  <a:prstClr val="black"/>
                </a:solidFill>
                <a:latin typeface="Arial Narrow"/>
                <a:cs typeface="Arial Narrow"/>
              </a:rPr>
              <a:t> </a:t>
            </a:r>
            <a:r>
              <a:rPr sz="1900" b="1" dirty="0">
                <a:solidFill>
                  <a:prstClr val="black"/>
                </a:solidFill>
                <a:latin typeface="Arial Narrow"/>
                <a:cs typeface="Arial Narrow"/>
              </a:rPr>
              <a:t>plan</a:t>
            </a:r>
            <a:endParaRPr sz="1900">
              <a:solidFill>
                <a:prstClr val="black"/>
              </a:solidFill>
              <a:latin typeface="Arial Narrow"/>
              <a:cs typeface="Arial Narrow"/>
            </a:endParaRPr>
          </a:p>
          <a:p>
            <a:pPr marL="11134" defTabSz="801668">
              <a:lnSpc>
                <a:spcPts val="2087"/>
              </a:lnSpc>
            </a:pPr>
            <a:r>
              <a:rPr dirty="0">
                <a:solidFill>
                  <a:prstClr val="black"/>
                </a:solidFill>
                <a:latin typeface="Arial Narrow"/>
                <a:cs typeface="Arial Narrow"/>
              </a:rPr>
              <a:t>-Povećanje površine šuma za oko milion</a:t>
            </a:r>
            <a:r>
              <a:rPr spc="-88" dirty="0">
                <a:solidFill>
                  <a:prstClr val="black"/>
                </a:solidFill>
                <a:latin typeface="Arial Narrow"/>
                <a:cs typeface="Arial Narrow"/>
              </a:rPr>
              <a:t> </a:t>
            </a:r>
            <a:r>
              <a:rPr dirty="0">
                <a:solidFill>
                  <a:prstClr val="black"/>
                </a:solidFill>
                <a:latin typeface="Arial Narrow"/>
                <a:cs typeface="Arial Narrow"/>
              </a:rPr>
              <a:t>hektara</a:t>
            </a:r>
            <a:endParaRPr>
              <a:solidFill>
                <a:prstClr val="black"/>
              </a:solidFill>
              <a:latin typeface="Arial Narrow"/>
              <a:cs typeface="Arial Narrow"/>
            </a:endParaRPr>
          </a:p>
        </p:txBody>
      </p:sp>
      <p:sp>
        <p:nvSpPr>
          <p:cNvPr id="5" name="object 5"/>
          <p:cNvSpPr/>
          <p:nvPr/>
        </p:nvSpPr>
        <p:spPr>
          <a:xfrm>
            <a:off x="5371539" y="1730244"/>
            <a:ext cx="2895509" cy="4340998"/>
          </a:xfrm>
          <a:prstGeom prst="rect">
            <a:avLst/>
          </a:prstGeom>
          <a:blipFill>
            <a:blip r:embed="rId2" cstate="print"/>
            <a:stretch>
              <a:fillRect/>
            </a:stretch>
          </a:blipFill>
        </p:spPr>
        <p:txBody>
          <a:bodyPr wrap="square" lIns="0" tIns="0" rIns="0" bIns="0" rtlCol="0"/>
          <a:lstStyle/>
          <a:p>
            <a:pPr defTabSz="801668"/>
            <a:endParaRPr>
              <a:solidFill>
                <a:prstClr val="black"/>
              </a:solidFill>
            </a:endParaRPr>
          </a:p>
        </p:txBody>
      </p:sp>
    </p:spTree>
    <p:extLst>
      <p:ext uri="{BB962C8B-B14F-4D97-AF65-F5344CB8AC3E}">
        <p14:creationId xmlns:p14="http://schemas.microsoft.com/office/powerpoint/2010/main" val="115079952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61073" y="1272091"/>
            <a:ext cx="7819097" cy="131397"/>
          </a:xfrm>
          <a:custGeom>
            <a:avLst/>
            <a:gdLst/>
            <a:ahLst/>
            <a:cxnLst/>
            <a:rect l="l" t="t" r="r" b="b"/>
            <a:pathLst>
              <a:path w="9144000" h="144780">
                <a:moveTo>
                  <a:pt x="0" y="144462"/>
                </a:moveTo>
                <a:lnTo>
                  <a:pt x="9144000" y="144462"/>
                </a:lnTo>
                <a:lnTo>
                  <a:pt x="9144000" y="0"/>
                </a:lnTo>
                <a:lnTo>
                  <a:pt x="0" y="0"/>
                </a:lnTo>
                <a:lnTo>
                  <a:pt x="0" y="144462"/>
                </a:lnTo>
                <a:close/>
              </a:path>
            </a:pathLst>
          </a:custGeom>
          <a:solidFill>
            <a:srgbClr val="FFCA00"/>
          </a:solidFill>
        </p:spPr>
        <p:txBody>
          <a:bodyPr wrap="square" lIns="0" tIns="0" rIns="0" bIns="0" rtlCol="0"/>
          <a:lstStyle/>
          <a:p>
            <a:pPr defTabSz="801668"/>
            <a:endParaRPr>
              <a:solidFill>
                <a:prstClr val="black"/>
              </a:solidFill>
            </a:endParaRPr>
          </a:p>
        </p:txBody>
      </p:sp>
      <p:sp>
        <p:nvSpPr>
          <p:cNvPr id="3" name="object 3"/>
          <p:cNvSpPr txBox="1">
            <a:spLocks noGrp="1"/>
          </p:cNvSpPr>
          <p:nvPr>
            <p:ph type="title"/>
          </p:nvPr>
        </p:nvSpPr>
        <p:spPr>
          <a:xfrm>
            <a:off x="728404" y="660915"/>
            <a:ext cx="4239145" cy="1077218"/>
          </a:xfrm>
          <a:prstGeom prst="rect">
            <a:avLst/>
          </a:prstGeom>
        </p:spPr>
        <p:txBody>
          <a:bodyPr vert="horz" wrap="square" lIns="0" tIns="0" rIns="0" bIns="0" rtlCol="0">
            <a:spAutoFit/>
          </a:bodyPr>
          <a:lstStyle/>
          <a:p>
            <a:pPr marL="11134"/>
            <a:r>
              <a:rPr dirty="0">
                <a:latin typeface="Arial Narrow"/>
                <a:cs typeface="Arial Narrow"/>
              </a:rPr>
              <a:t>Šumska </a:t>
            </a:r>
            <a:r>
              <a:rPr spc="-4" dirty="0">
                <a:latin typeface="Arial Narrow"/>
                <a:cs typeface="Arial Narrow"/>
              </a:rPr>
              <a:t>biomasa </a:t>
            </a:r>
            <a:r>
              <a:rPr dirty="0">
                <a:latin typeface="Arial Narrow"/>
                <a:cs typeface="Arial Narrow"/>
              </a:rPr>
              <a:t>u</a:t>
            </a:r>
            <a:r>
              <a:rPr spc="-35" dirty="0">
                <a:latin typeface="Arial Narrow"/>
                <a:cs typeface="Arial Narrow"/>
              </a:rPr>
              <a:t> </a:t>
            </a:r>
            <a:r>
              <a:rPr spc="-4" dirty="0">
                <a:latin typeface="Arial Narrow"/>
                <a:cs typeface="Arial Narrow"/>
              </a:rPr>
              <a:t>Srbiji</a:t>
            </a:r>
          </a:p>
        </p:txBody>
      </p:sp>
      <p:sp>
        <p:nvSpPr>
          <p:cNvPr id="4" name="object 4"/>
          <p:cNvSpPr txBox="1"/>
          <p:nvPr/>
        </p:nvSpPr>
        <p:spPr>
          <a:xfrm>
            <a:off x="1784270" y="1640630"/>
            <a:ext cx="6413288" cy="3581878"/>
          </a:xfrm>
          <a:prstGeom prst="rect">
            <a:avLst/>
          </a:prstGeom>
        </p:spPr>
        <p:txBody>
          <a:bodyPr vert="horz" wrap="square" lIns="0" tIns="0" rIns="0" bIns="0" rtlCol="0">
            <a:spAutoFit/>
          </a:bodyPr>
          <a:lstStyle/>
          <a:p>
            <a:pPr marL="11134" defTabSz="801668"/>
            <a:r>
              <a:rPr sz="2100" b="1" spc="-4" dirty="0">
                <a:solidFill>
                  <a:prstClr val="black"/>
                </a:solidFill>
                <a:latin typeface="Arial Narrow"/>
                <a:cs typeface="Arial Narrow"/>
              </a:rPr>
              <a:t>Izvori </a:t>
            </a:r>
            <a:r>
              <a:rPr sz="2100" b="1" dirty="0">
                <a:solidFill>
                  <a:prstClr val="black"/>
                </a:solidFill>
                <a:latin typeface="Arial Narrow"/>
                <a:cs typeface="Arial Narrow"/>
              </a:rPr>
              <a:t>šumske</a:t>
            </a:r>
            <a:r>
              <a:rPr sz="2100" b="1" spc="-66" dirty="0">
                <a:solidFill>
                  <a:prstClr val="black"/>
                </a:solidFill>
                <a:latin typeface="Arial Narrow"/>
                <a:cs typeface="Arial Narrow"/>
              </a:rPr>
              <a:t> </a:t>
            </a:r>
            <a:r>
              <a:rPr sz="2100" b="1" dirty="0">
                <a:solidFill>
                  <a:prstClr val="black"/>
                </a:solidFill>
                <a:latin typeface="Arial Narrow"/>
                <a:cs typeface="Arial Narrow"/>
              </a:rPr>
              <a:t>biomase:</a:t>
            </a:r>
            <a:endParaRPr sz="2100">
              <a:solidFill>
                <a:prstClr val="black"/>
              </a:solidFill>
              <a:latin typeface="Arial Narrow"/>
              <a:cs typeface="Arial Narrow"/>
            </a:endParaRPr>
          </a:p>
          <a:p>
            <a:pPr defTabSz="801668">
              <a:spcBef>
                <a:spcPts val="48"/>
              </a:spcBef>
            </a:pPr>
            <a:endParaRPr sz="2100">
              <a:solidFill>
                <a:prstClr val="black"/>
              </a:solidFill>
              <a:latin typeface="Times New Roman"/>
              <a:cs typeface="Times New Roman"/>
            </a:endParaRPr>
          </a:p>
          <a:p>
            <a:pPr marL="347946" marR="4453" indent="-300626" defTabSz="801668">
              <a:lnSpc>
                <a:spcPct val="102299"/>
              </a:lnSpc>
              <a:buFontTx/>
              <a:buChar char="-"/>
              <a:tabLst>
                <a:tab pos="347946" algn="l"/>
                <a:tab pos="348503" algn="l"/>
              </a:tabLst>
            </a:pPr>
            <a:r>
              <a:rPr sz="1900" dirty="0">
                <a:solidFill>
                  <a:prstClr val="black"/>
                </a:solidFill>
                <a:latin typeface="Arial Narrow"/>
                <a:cs typeface="Arial Narrow"/>
              </a:rPr>
              <a:t>Redovna </a:t>
            </a:r>
            <a:r>
              <a:rPr sz="1900" spc="-4" dirty="0">
                <a:solidFill>
                  <a:prstClr val="black"/>
                </a:solidFill>
                <a:latin typeface="Arial Narrow"/>
                <a:cs typeface="Arial Narrow"/>
              </a:rPr>
              <a:t>seča šuma </a:t>
            </a:r>
            <a:r>
              <a:rPr sz="1900" dirty="0">
                <a:solidFill>
                  <a:prstClr val="black"/>
                </a:solidFill>
                <a:latin typeface="Arial Narrow"/>
                <a:cs typeface="Arial Narrow"/>
              </a:rPr>
              <a:t>u </a:t>
            </a:r>
            <a:r>
              <a:rPr sz="1900" spc="-4" dirty="0">
                <a:solidFill>
                  <a:prstClr val="black"/>
                </a:solidFill>
                <a:latin typeface="Arial Narrow"/>
                <a:cs typeface="Arial Narrow"/>
              </a:rPr>
              <a:t>državnoj svojini od oko </a:t>
            </a:r>
            <a:r>
              <a:rPr sz="1900" dirty="0">
                <a:solidFill>
                  <a:prstClr val="black"/>
                </a:solidFill>
                <a:latin typeface="Arial Narrow"/>
                <a:cs typeface="Arial Narrow"/>
              </a:rPr>
              <a:t>3 </a:t>
            </a:r>
            <a:r>
              <a:rPr sz="1900" spc="-4" dirty="0">
                <a:solidFill>
                  <a:prstClr val="black"/>
                </a:solidFill>
                <a:latin typeface="Arial Narrow"/>
                <a:cs typeface="Arial Narrow"/>
              </a:rPr>
              <a:t>million m3 </a:t>
            </a:r>
            <a:r>
              <a:rPr sz="1900" dirty="0">
                <a:solidFill>
                  <a:prstClr val="black"/>
                </a:solidFill>
                <a:latin typeface="Arial Narrow"/>
                <a:cs typeface="Arial Narrow"/>
              </a:rPr>
              <a:t>od </a:t>
            </a:r>
            <a:r>
              <a:rPr sz="1900" spc="-4" dirty="0">
                <a:solidFill>
                  <a:prstClr val="black"/>
                </a:solidFill>
                <a:latin typeface="Arial Narrow"/>
                <a:cs typeface="Arial Narrow"/>
              </a:rPr>
              <a:t>čega je  </a:t>
            </a:r>
            <a:r>
              <a:rPr sz="1900" dirty="0">
                <a:solidFill>
                  <a:prstClr val="black"/>
                </a:solidFill>
                <a:latin typeface="Arial Narrow"/>
                <a:cs typeface="Arial Narrow"/>
              </a:rPr>
              <a:t>oko 450.000 m3 šumski otpad</a:t>
            </a:r>
            <a:r>
              <a:rPr sz="1900" spc="-96" dirty="0">
                <a:solidFill>
                  <a:prstClr val="black"/>
                </a:solidFill>
                <a:latin typeface="Arial Narrow"/>
                <a:cs typeface="Arial Narrow"/>
              </a:rPr>
              <a:t> </a:t>
            </a:r>
            <a:r>
              <a:rPr sz="1900" dirty="0">
                <a:solidFill>
                  <a:prstClr val="black"/>
                </a:solidFill>
                <a:latin typeface="Arial Narrow"/>
                <a:cs typeface="Arial Narrow"/>
              </a:rPr>
              <a:t>godišnje</a:t>
            </a:r>
            <a:endParaRPr sz="1900">
              <a:solidFill>
                <a:prstClr val="black"/>
              </a:solidFill>
              <a:latin typeface="Arial Narrow"/>
              <a:cs typeface="Arial Narrow"/>
            </a:endParaRPr>
          </a:p>
          <a:p>
            <a:pPr defTabSz="801668">
              <a:spcBef>
                <a:spcPts val="22"/>
              </a:spcBef>
              <a:buFont typeface="Arial Narrow"/>
              <a:buChar char="-"/>
            </a:pPr>
            <a:endParaRPr sz="1900">
              <a:solidFill>
                <a:prstClr val="black"/>
              </a:solidFill>
              <a:latin typeface="Times New Roman"/>
              <a:cs typeface="Times New Roman"/>
            </a:endParaRPr>
          </a:p>
          <a:p>
            <a:pPr marL="347946" indent="-300626" defTabSz="801668">
              <a:buFontTx/>
              <a:buChar char="-"/>
              <a:tabLst>
                <a:tab pos="347946" algn="l"/>
                <a:tab pos="348503" algn="l"/>
              </a:tabLst>
            </a:pPr>
            <a:r>
              <a:rPr sz="1900" dirty="0">
                <a:solidFill>
                  <a:prstClr val="black"/>
                </a:solidFill>
                <a:latin typeface="Arial Narrow"/>
                <a:cs typeface="Arial Narrow"/>
              </a:rPr>
              <a:t>Redovna</a:t>
            </a:r>
            <a:r>
              <a:rPr sz="1900" spc="250" dirty="0">
                <a:solidFill>
                  <a:prstClr val="black"/>
                </a:solidFill>
                <a:latin typeface="Arial Narrow"/>
                <a:cs typeface="Arial Narrow"/>
              </a:rPr>
              <a:t> </a:t>
            </a:r>
            <a:r>
              <a:rPr sz="1900" dirty="0">
                <a:solidFill>
                  <a:prstClr val="black"/>
                </a:solidFill>
                <a:latin typeface="Arial Narrow"/>
                <a:cs typeface="Arial Narrow"/>
              </a:rPr>
              <a:t>seča</a:t>
            </a:r>
            <a:r>
              <a:rPr sz="1900" spc="250" dirty="0">
                <a:solidFill>
                  <a:prstClr val="black"/>
                </a:solidFill>
                <a:latin typeface="Arial Narrow"/>
                <a:cs typeface="Arial Narrow"/>
              </a:rPr>
              <a:t> </a:t>
            </a:r>
            <a:r>
              <a:rPr sz="1900" dirty="0">
                <a:solidFill>
                  <a:prstClr val="black"/>
                </a:solidFill>
                <a:latin typeface="Arial Narrow"/>
                <a:cs typeface="Arial Narrow"/>
              </a:rPr>
              <a:t>šuma</a:t>
            </a:r>
            <a:r>
              <a:rPr sz="1900" spc="250" dirty="0">
                <a:solidFill>
                  <a:prstClr val="black"/>
                </a:solidFill>
                <a:latin typeface="Arial Narrow"/>
                <a:cs typeface="Arial Narrow"/>
              </a:rPr>
              <a:t> </a:t>
            </a:r>
            <a:r>
              <a:rPr sz="1900" dirty="0">
                <a:solidFill>
                  <a:prstClr val="black"/>
                </a:solidFill>
                <a:latin typeface="Arial Narrow"/>
                <a:cs typeface="Arial Narrow"/>
              </a:rPr>
              <a:t>u</a:t>
            </a:r>
            <a:r>
              <a:rPr sz="1900" spc="250" dirty="0">
                <a:solidFill>
                  <a:prstClr val="black"/>
                </a:solidFill>
                <a:latin typeface="Arial Narrow"/>
                <a:cs typeface="Arial Narrow"/>
              </a:rPr>
              <a:t> </a:t>
            </a:r>
            <a:r>
              <a:rPr sz="1900" spc="-4" dirty="0">
                <a:solidFill>
                  <a:prstClr val="black"/>
                </a:solidFill>
                <a:latin typeface="Arial Narrow"/>
                <a:cs typeface="Arial Narrow"/>
              </a:rPr>
              <a:t>privtnoj</a:t>
            </a:r>
            <a:r>
              <a:rPr sz="1900" spc="250" dirty="0">
                <a:solidFill>
                  <a:prstClr val="black"/>
                </a:solidFill>
                <a:latin typeface="Arial Narrow"/>
                <a:cs typeface="Arial Narrow"/>
              </a:rPr>
              <a:t> </a:t>
            </a:r>
            <a:r>
              <a:rPr sz="1900" dirty="0">
                <a:solidFill>
                  <a:prstClr val="black"/>
                </a:solidFill>
                <a:latin typeface="Arial Narrow"/>
                <a:cs typeface="Arial Narrow"/>
              </a:rPr>
              <a:t>svojini</a:t>
            </a:r>
            <a:r>
              <a:rPr sz="1900" spc="250" dirty="0">
                <a:solidFill>
                  <a:prstClr val="black"/>
                </a:solidFill>
                <a:latin typeface="Arial Narrow"/>
                <a:cs typeface="Arial Narrow"/>
              </a:rPr>
              <a:t> </a:t>
            </a:r>
            <a:r>
              <a:rPr sz="1900" dirty="0">
                <a:solidFill>
                  <a:prstClr val="black"/>
                </a:solidFill>
                <a:latin typeface="Arial Narrow"/>
                <a:cs typeface="Arial Narrow"/>
              </a:rPr>
              <a:t>=</a:t>
            </a:r>
            <a:r>
              <a:rPr sz="1900" spc="250" dirty="0">
                <a:solidFill>
                  <a:prstClr val="black"/>
                </a:solidFill>
                <a:latin typeface="Arial Narrow"/>
                <a:cs typeface="Arial Narrow"/>
              </a:rPr>
              <a:t> </a:t>
            </a:r>
            <a:r>
              <a:rPr sz="1900" dirty="0">
                <a:solidFill>
                  <a:prstClr val="black"/>
                </a:solidFill>
                <a:latin typeface="Arial Narrow"/>
                <a:cs typeface="Arial Narrow"/>
              </a:rPr>
              <a:t>1,3</a:t>
            </a:r>
            <a:r>
              <a:rPr sz="1900" spc="250" dirty="0">
                <a:solidFill>
                  <a:prstClr val="black"/>
                </a:solidFill>
                <a:latin typeface="Arial Narrow"/>
                <a:cs typeface="Arial Narrow"/>
              </a:rPr>
              <a:t> </a:t>
            </a:r>
            <a:r>
              <a:rPr sz="1900" dirty="0">
                <a:solidFill>
                  <a:prstClr val="black"/>
                </a:solidFill>
                <a:latin typeface="Arial Narrow"/>
                <a:cs typeface="Arial Narrow"/>
              </a:rPr>
              <a:t>million</a:t>
            </a:r>
            <a:r>
              <a:rPr sz="1900" spc="250" dirty="0">
                <a:solidFill>
                  <a:prstClr val="black"/>
                </a:solidFill>
                <a:latin typeface="Arial Narrow"/>
                <a:cs typeface="Arial Narrow"/>
              </a:rPr>
              <a:t> </a:t>
            </a:r>
            <a:r>
              <a:rPr sz="1900" dirty="0">
                <a:solidFill>
                  <a:prstClr val="black"/>
                </a:solidFill>
                <a:latin typeface="Arial Narrow"/>
                <a:cs typeface="Arial Narrow"/>
              </a:rPr>
              <a:t>m3,</a:t>
            </a:r>
            <a:r>
              <a:rPr sz="1900" spc="250" dirty="0">
                <a:solidFill>
                  <a:prstClr val="black"/>
                </a:solidFill>
                <a:latin typeface="Arial Narrow"/>
                <a:cs typeface="Arial Narrow"/>
              </a:rPr>
              <a:t> </a:t>
            </a:r>
            <a:r>
              <a:rPr sz="1900" dirty="0">
                <a:solidFill>
                  <a:prstClr val="black"/>
                </a:solidFill>
                <a:latin typeface="Arial Narrow"/>
                <a:cs typeface="Arial Narrow"/>
              </a:rPr>
              <a:t>od</a:t>
            </a:r>
            <a:r>
              <a:rPr sz="1900" spc="250" dirty="0">
                <a:solidFill>
                  <a:prstClr val="black"/>
                </a:solidFill>
                <a:latin typeface="Arial Narrow"/>
                <a:cs typeface="Arial Narrow"/>
              </a:rPr>
              <a:t> </a:t>
            </a:r>
            <a:r>
              <a:rPr sz="1900" spc="-4" dirty="0">
                <a:solidFill>
                  <a:prstClr val="black"/>
                </a:solidFill>
                <a:latin typeface="Arial Narrow"/>
                <a:cs typeface="Arial Narrow"/>
              </a:rPr>
              <a:t>čega</a:t>
            </a:r>
            <a:r>
              <a:rPr sz="1900" spc="250" dirty="0">
                <a:solidFill>
                  <a:prstClr val="black"/>
                </a:solidFill>
                <a:latin typeface="Arial Narrow"/>
                <a:cs typeface="Arial Narrow"/>
              </a:rPr>
              <a:t> </a:t>
            </a:r>
            <a:r>
              <a:rPr sz="1900" spc="-4" dirty="0">
                <a:solidFill>
                  <a:prstClr val="black"/>
                </a:solidFill>
                <a:latin typeface="Arial Narrow"/>
                <a:cs typeface="Arial Narrow"/>
              </a:rPr>
              <a:t>je</a:t>
            </a:r>
            <a:endParaRPr sz="1900">
              <a:solidFill>
                <a:prstClr val="black"/>
              </a:solidFill>
              <a:latin typeface="Arial Narrow"/>
              <a:cs typeface="Arial Narrow"/>
            </a:endParaRPr>
          </a:p>
          <a:p>
            <a:pPr marL="347946" defTabSz="801668">
              <a:spcBef>
                <a:spcPts val="48"/>
              </a:spcBef>
            </a:pPr>
            <a:r>
              <a:rPr sz="1900" dirty="0">
                <a:solidFill>
                  <a:prstClr val="black"/>
                </a:solidFill>
                <a:latin typeface="Arial Narrow"/>
                <a:cs typeface="Arial Narrow"/>
              </a:rPr>
              <a:t>170.000 m3 šumski otpad</a:t>
            </a:r>
            <a:r>
              <a:rPr sz="1900" spc="-96" dirty="0">
                <a:solidFill>
                  <a:prstClr val="black"/>
                </a:solidFill>
                <a:latin typeface="Arial Narrow"/>
                <a:cs typeface="Arial Narrow"/>
              </a:rPr>
              <a:t> </a:t>
            </a:r>
            <a:r>
              <a:rPr sz="1900" dirty="0">
                <a:solidFill>
                  <a:prstClr val="black"/>
                </a:solidFill>
                <a:latin typeface="Arial Narrow"/>
                <a:cs typeface="Arial Narrow"/>
              </a:rPr>
              <a:t>godišnje</a:t>
            </a:r>
            <a:endParaRPr sz="1900">
              <a:solidFill>
                <a:prstClr val="black"/>
              </a:solidFill>
              <a:latin typeface="Arial Narrow"/>
              <a:cs typeface="Arial Narrow"/>
            </a:endParaRPr>
          </a:p>
          <a:p>
            <a:pPr defTabSz="801668">
              <a:spcBef>
                <a:spcPts val="22"/>
              </a:spcBef>
            </a:pPr>
            <a:endParaRPr sz="1900">
              <a:solidFill>
                <a:prstClr val="black"/>
              </a:solidFill>
              <a:latin typeface="Times New Roman"/>
              <a:cs typeface="Times New Roman"/>
            </a:endParaRPr>
          </a:p>
          <a:p>
            <a:pPr marL="47320" defTabSz="801668">
              <a:tabLst>
                <a:tab pos="347946" algn="l"/>
                <a:tab pos="5006528" algn="l"/>
              </a:tabLst>
            </a:pPr>
            <a:r>
              <a:rPr sz="1900" dirty="0">
                <a:solidFill>
                  <a:prstClr val="black"/>
                </a:solidFill>
                <a:latin typeface="Arial Narrow"/>
                <a:cs typeface="Arial Narrow"/>
              </a:rPr>
              <a:t>-	Konverzija </a:t>
            </a:r>
            <a:r>
              <a:rPr sz="1900" spc="-4" dirty="0">
                <a:solidFill>
                  <a:prstClr val="black"/>
                </a:solidFill>
                <a:latin typeface="Arial Narrow"/>
                <a:cs typeface="Arial Narrow"/>
              </a:rPr>
              <a:t>na oko </a:t>
            </a:r>
            <a:r>
              <a:rPr sz="1900" dirty="0">
                <a:solidFill>
                  <a:prstClr val="black"/>
                </a:solidFill>
                <a:latin typeface="Arial Narrow"/>
                <a:cs typeface="Arial Narrow"/>
              </a:rPr>
              <a:t>1,5 milliona </a:t>
            </a:r>
            <a:r>
              <a:rPr sz="1900" spc="223" dirty="0">
                <a:solidFill>
                  <a:prstClr val="black"/>
                </a:solidFill>
                <a:latin typeface="Arial Narrow"/>
                <a:cs typeface="Arial Narrow"/>
              </a:rPr>
              <a:t> </a:t>
            </a:r>
            <a:r>
              <a:rPr sz="1900" spc="-4" dirty="0">
                <a:solidFill>
                  <a:prstClr val="black"/>
                </a:solidFill>
                <a:latin typeface="Arial Narrow"/>
                <a:cs typeface="Arial Narrow"/>
              </a:rPr>
              <a:t>hektara</a:t>
            </a:r>
            <a:r>
              <a:rPr sz="1900" spc="132" dirty="0">
                <a:solidFill>
                  <a:prstClr val="black"/>
                </a:solidFill>
                <a:latin typeface="Arial Narrow"/>
                <a:cs typeface="Arial Narrow"/>
              </a:rPr>
              <a:t> </a:t>
            </a:r>
            <a:r>
              <a:rPr sz="1900" dirty="0">
                <a:solidFill>
                  <a:prstClr val="black"/>
                </a:solidFill>
                <a:latin typeface="Arial Narrow"/>
                <a:cs typeface="Arial Narrow"/>
              </a:rPr>
              <a:t>izdanačkih	visoke</a:t>
            </a:r>
            <a:r>
              <a:rPr sz="1900" spc="83" dirty="0">
                <a:solidFill>
                  <a:prstClr val="black"/>
                </a:solidFill>
                <a:latin typeface="Arial Narrow"/>
                <a:cs typeface="Arial Narrow"/>
              </a:rPr>
              <a:t> </a:t>
            </a:r>
            <a:r>
              <a:rPr sz="1900" spc="-4" dirty="0">
                <a:solidFill>
                  <a:prstClr val="black"/>
                </a:solidFill>
                <a:latin typeface="Arial Narrow"/>
                <a:cs typeface="Arial Narrow"/>
              </a:rPr>
              <a:t>(kvalitetne</a:t>
            </a:r>
            <a:endParaRPr sz="1900">
              <a:solidFill>
                <a:prstClr val="black"/>
              </a:solidFill>
              <a:latin typeface="Arial Narrow"/>
              <a:cs typeface="Arial Narrow"/>
            </a:endParaRPr>
          </a:p>
          <a:p>
            <a:pPr marL="347946" defTabSz="801668">
              <a:spcBef>
                <a:spcPts val="48"/>
              </a:spcBef>
            </a:pPr>
            <a:r>
              <a:rPr sz="1900" dirty="0">
                <a:solidFill>
                  <a:prstClr val="black"/>
                </a:solidFill>
                <a:latin typeface="Arial Narrow"/>
                <a:cs typeface="Arial Narrow"/>
              </a:rPr>
              <a:t>šume) bi </a:t>
            </a:r>
            <a:r>
              <a:rPr sz="1900" spc="-4" dirty="0">
                <a:solidFill>
                  <a:prstClr val="black"/>
                </a:solidFill>
                <a:latin typeface="Arial Narrow"/>
                <a:cs typeface="Arial Narrow"/>
              </a:rPr>
              <a:t>stvorilo </a:t>
            </a:r>
            <a:r>
              <a:rPr sz="1900" dirty="0">
                <a:solidFill>
                  <a:prstClr val="black"/>
                </a:solidFill>
                <a:latin typeface="Arial Narrow"/>
                <a:cs typeface="Arial Narrow"/>
              </a:rPr>
              <a:t>oko </a:t>
            </a:r>
            <a:r>
              <a:rPr sz="1900" spc="-4" dirty="0">
                <a:solidFill>
                  <a:prstClr val="black"/>
                </a:solidFill>
                <a:latin typeface="Arial Narrow"/>
                <a:cs typeface="Arial Narrow"/>
              </a:rPr>
              <a:t>130 </a:t>
            </a:r>
            <a:r>
              <a:rPr sz="1900" dirty="0">
                <a:solidFill>
                  <a:prstClr val="black"/>
                </a:solidFill>
                <a:latin typeface="Arial Narrow"/>
                <a:cs typeface="Arial Narrow"/>
              </a:rPr>
              <a:t>million m3</a:t>
            </a:r>
            <a:r>
              <a:rPr sz="1900" spc="-31" dirty="0">
                <a:solidFill>
                  <a:prstClr val="black"/>
                </a:solidFill>
                <a:latin typeface="Arial Narrow"/>
                <a:cs typeface="Arial Narrow"/>
              </a:rPr>
              <a:t> </a:t>
            </a:r>
            <a:r>
              <a:rPr sz="1900" spc="-4" dirty="0">
                <a:solidFill>
                  <a:prstClr val="black"/>
                </a:solidFill>
                <a:latin typeface="Arial Narrow"/>
                <a:cs typeface="Arial Narrow"/>
              </a:rPr>
              <a:t>drveta</a:t>
            </a:r>
            <a:endParaRPr sz="1900">
              <a:solidFill>
                <a:prstClr val="black"/>
              </a:solidFill>
              <a:latin typeface="Arial Narrow"/>
              <a:cs typeface="Arial Narrow"/>
            </a:endParaRPr>
          </a:p>
        </p:txBody>
      </p:sp>
    </p:spTree>
    <p:extLst>
      <p:ext uri="{BB962C8B-B14F-4D97-AF65-F5344CB8AC3E}">
        <p14:creationId xmlns:p14="http://schemas.microsoft.com/office/powerpoint/2010/main" val="394079930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61073" y="1272091"/>
            <a:ext cx="7819097" cy="131397"/>
          </a:xfrm>
          <a:custGeom>
            <a:avLst/>
            <a:gdLst/>
            <a:ahLst/>
            <a:cxnLst/>
            <a:rect l="l" t="t" r="r" b="b"/>
            <a:pathLst>
              <a:path w="9144000" h="144780">
                <a:moveTo>
                  <a:pt x="0" y="144462"/>
                </a:moveTo>
                <a:lnTo>
                  <a:pt x="9144000" y="144462"/>
                </a:lnTo>
                <a:lnTo>
                  <a:pt x="9144000" y="0"/>
                </a:lnTo>
                <a:lnTo>
                  <a:pt x="0" y="0"/>
                </a:lnTo>
                <a:lnTo>
                  <a:pt x="0" y="144462"/>
                </a:lnTo>
                <a:close/>
              </a:path>
            </a:pathLst>
          </a:custGeom>
          <a:solidFill>
            <a:srgbClr val="FFCA00"/>
          </a:solidFill>
        </p:spPr>
        <p:txBody>
          <a:bodyPr wrap="square" lIns="0" tIns="0" rIns="0" bIns="0" rtlCol="0"/>
          <a:lstStyle/>
          <a:p>
            <a:pPr defTabSz="801668"/>
            <a:endParaRPr>
              <a:solidFill>
                <a:prstClr val="black"/>
              </a:solidFill>
            </a:endParaRPr>
          </a:p>
        </p:txBody>
      </p:sp>
      <p:sp>
        <p:nvSpPr>
          <p:cNvPr id="3" name="object 3"/>
          <p:cNvSpPr txBox="1">
            <a:spLocks noGrp="1"/>
          </p:cNvSpPr>
          <p:nvPr>
            <p:ph type="title"/>
          </p:nvPr>
        </p:nvSpPr>
        <p:spPr>
          <a:xfrm>
            <a:off x="728400" y="660915"/>
            <a:ext cx="3031528" cy="1077218"/>
          </a:xfrm>
          <a:prstGeom prst="rect">
            <a:avLst/>
          </a:prstGeom>
        </p:spPr>
        <p:txBody>
          <a:bodyPr vert="horz" wrap="square" lIns="0" tIns="0" rIns="0" bIns="0" rtlCol="0">
            <a:spAutoFit/>
          </a:bodyPr>
          <a:lstStyle/>
          <a:p>
            <a:pPr marL="11134"/>
            <a:r>
              <a:rPr spc="-4" dirty="0">
                <a:latin typeface="Arial Narrow"/>
                <a:cs typeface="Arial Narrow"/>
              </a:rPr>
              <a:t>Energetski</a:t>
            </a:r>
            <a:r>
              <a:rPr spc="-57" dirty="0">
                <a:latin typeface="Arial Narrow"/>
                <a:cs typeface="Arial Narrow"/>
              </a:rPr>
              <a:t> </a:t>
            </a:r>
            <a:r>
              <a:rPr dirty="0">
                <a:latin typeface="Arial Narrow"/>
                <a:cs typeface="Arial Narrow"/>
              </a:rPr>
              <a:t>zasadi</a:t>
            </a:r>
          </a:p>
        </p:txBody>
      </p:sp>
      <p:sp>
        <p:nvSpPr>
          <p:cNvPr id="4" name="object 4"/>
          <p:cNvSpPr txBox="1"/>
          <p:nvPr/>
        </p:nvSpPr>
        <p:spPr>
          <a:xfrm>
            <a:off x="1189948" y="1833807"/>
            <a:ext cx="6768406" cy="4583947"/>
          </a:xfrm>
          <a:prstGeom prst="rect">
            <a:avLst/>
          </a:prstGeom>
        </p:spPr>
        <p:txBody>
          <a:bodyPr vert="horz" wrap="square" lIns="0" tIns="0" rIns="0" bIns="0" rtlCol="0">
            <a:spAutoFit/>
          </a:bodyPr>
          <a:lstStyle/>
          <a:p>
            <a:pPr marL="11134" defTabSz="801668"/>
            <a:r>
              <a:rPr sz="2100" b="1" dirty="0">
                <a:solidFill>
                  <a:prstClr val="black"/>
                </a:solidFill>
                <a:latin typeface="Arial Narrow"/>
                <a:cs typeface="Arial Narrow"/>
              </a:rPr>
              <a:t>Intenzivni zasadi u </a:t>
            </a:r>
            <a:r>
              <a:rPr sz="2100" b="1" spc="-4" dirty="0">
                <a:solidFill>
                  <a:prstClr val="black"/>
                </a:solidFill>
                <a:latin typeface="Arial Narrow"/>
                <a:cs typeface="Arial Narrow"/>
              </a:rPr>
              <a:t>kratkim turnusima</a:t>
            </a:r>
            <a:r>
              <a:rPr sz="2100" b="1" spc="-26" dirty="0">
                <a:solidFill>
                  <a:prstClr val="black"/>
                </a:solidFill>
                <a:latin typeface="Arial Narrow"/>
                <a:cs typeface="Arial Narrow"/>
              </a:rPr>
              <a:t> </a:t>
            </a:r>
            <a:r>
              <a:rPr sz="2100" b="1" spc="-4" dirty="0">
                <a:solidFill>
                  <a:prstClr val="black"/>
                </a:solidFill>
                <a:latin typeface="Arial Narrow"/>
                <a:cs typeface="Arial Narrow"/>
              </a:rPr>
              <a:t>(SRIC)</a:t>
            </a:r>
            <a:endParaRPr sz="2100">
              <a:solidFill>
                <a:prstClr val="black"/>
              </a:solidFill>
              <a:latin typeface="Arial Narrow"/>
              <a:cs typeface="Arial Narrow"/>
            </a:endParaRPr>
          </a:p>
          <a:p>
            <a:pPr marL="11134" marR="6124" defTabSz="801668">
              <a:lnSpc>
                <a:spcPts val="2473"/>
              </a:lnSpc>
              <a:spcBef>
                <a:spcPts val="666"/>
              </a:spcBef>
            </a:pPr>
            <a:r>
              <a:rPr sz="2100" spc="-4" dirty="0">
                <a:solidFill>
                  <a:prstClr val="black"/>
                </a:solidFill>
                <a:latin typeface="Arial Narrow"/>
                <a:cs typeface="Arial Narrow"/>
              </a:rPr>
              <a:t>-Brzorastuće vrste drveća </a:t>
            </a:r>
            <a:r>
              <a:rPr sz="2100" dirty="0">
                <a:solidFill>
                  <a:prstClr val="black"/>
                </a:solidFill>
                <a:latin typeface="Arial Narrow"/>
                <a:cs typeface="Arial Narrow"/>
              </a:rPr>
              <a:t>u negovanim zasadima sa </a:t>
            </a:r>
            <a:r>
              <a:rPr sz="2100" spc="-4" dirty="0">
                <a:solidFill>
                  <a:prstClr val="black"/>
                </a:solidFill>
                <a:latin typeface="Arial Narrow"/>
                <a:cs typeface="Arial Narrow"/>
              </a:rPr>
              <a:t>rotacijom </a:t>
            </a:r>
            <a:r>
              <a:rPr sz="2100" dirty="0">
                <a:solidFill>
                  <a:prstClr val="black"/>
                </a:solidFill>
                <a:latin typeface="Arial Narrow"/>
                <a:cs typeface="Arial Narrow"/>
              </a:rPr>
              <a:t>do 15  godina</a:t>
            </a:r>
            <a:endParaRPr sz="2100">
              <a:solidFill>
                <a:prstClr val="black"/>
              </a:solidFill>
              <a:latin typeface="Arial Narrow"/>
              <a:cs typeface="Arial Narrow"/>
            </a:endParaRPr>
          </a:p>
          <a:p>
            <a:pPr marL="11134" marR="4453" defTabSz="801668">
              <a:lnSpc>
                <a:spcPct val="101499"/>
              </a:lnSpc>
              <a:spcBef>
                <a:spcPts val="407"/>
              </a:spcBef>
            </a:pPr>
            <a:r>
              <a:rPr sz="2100" spc="-4" dirty="0">
                <a:solidFill>
                  <a:prstClr val="black"/>
                </a:solidFill>
                <a:latin typeface="Arial Narrow"/>
                <a:cs typeface="Arial Narrow"/>
              </a:rPr>
              <a:t>-Ovaj vid zasada je </a:t>
            </a:r>
            <a:r>
              <a:rPr sz="2100" dirty="0">
                <a:solidFill>
                  <a:prstClr val="black"/>
                </a:solidFill>
                <a:latin typeface="Arial Narrow"/>
                <a:cs typeface="Arial Narrow"/>
              </a:rPr>
              <a:t>namenjen </a:t>
            </a:r>
            <a:r>
              <a:rPr sz="2100" spc="-4" dirty="0">
                <a:solidFill>
                  <a:prstClr val="black"/>
                </a:solidFill>
                <a:latin typeface="Arial Narrow"/>
                <a:cs typeface="Arial Narrow"/>
              </a:rPr>
              <a:t>za </a:t>
            </a:r>
            <a:r>
              <a:rPr sz="2100" dirty="0">
                <a:solidFill>
                  <a:prstClr val="black"/>
                </a:solidFill>
                <a:latin typeface="Arial Narrow"/>
                <a:cs typeface="Arial Narrow"/>
              </a:rPr>
              <a:t>maksimalnu proizvodnju biomase za  </a:t>
            </a:r>
            <a:r>
              <a:rPr sz="2100" spc="-4" dirty="0">
                <a:solidFill>
                  <a:prstClr val="black"/>
                </a:solidFill>
                <a:latin typeface="Arial Narrow"/>
                <a:cs typeface="Arial Narrow"/>
              </a:rPr>
              <a:t>energetske</a:t>
            </a:r>
            <a:r>
              <a:rPr sz="2100" spc="-22" dirty="0">
                <a:solidFill>
                  <a:prstClr val="black"/>
                </a:solidFill>
                <a:latin typeface="Arial Narrow"/>
                <a:cs typeface="Arial Narrow"/>
              </a:rPr>
              <a:t> </a:t>
            </a:r>
            <a:r>
              <a:rPr sz="2100" spc="-4" dirty="0">
                <a:solidFill>
                  <a:prstClr val="black"/>
                </a:solidFill>
                <a:latin typeface="Arial Narrow"/>
                <a:cs typeface="Arial Narrow"/>
              </a:rPr>
              <a:t>potrebe</a:t>
            </a:r>
            <a:endParaRPr sz="2100">
              <a:solidFill>
                <a:prstClr val="black"/>
              </a:solidFill>
              <a:latin typeface="Arial Narrow"/>
              <a:cs typeface="Arial Narrow"/>
            </a:endParaRPr>
          </a:p>
          <a:p>
            <a:pPr marL="11134" defTabSz="801668">
              <a:spcBef>
                <a:spcPts val="522"/>
              </a:spcBef>
            </a:pPr>
            <a:r>
              <a:rPr sz="2100" spc="-4" dirty="0">
                <a:solidFill>
                  <a:prstClr val="black"/>
                </a:solidFill>
                <a:latin typeface="Arial Narrow"/>
                <a:cs typeface="Arial Narrow"/>
              </a:rPr>
              <a:t>-Koriste </a:t>
            </a:r>
            <a:r>
              <a:rPr sz="2100" dirty="0">
                <a:solidFill>
                  <a:prstClr val="black"/>
                </a:solidFill>
                <a:latin typeface="Arial Narrow"/>
                <a:cs typeface="Arial Narrow"/>
              </a:rPr>
              <a:t>se visokpoduktivni klonovi topola i</a:t>
            </a:r>
            <a:r>
              <a:rPr sz="2100" spc="-53" dirty="0">
                <a:solidFill>
                  <a:prstClr val="black"/>
                </a:solidFill>
                <a:latin typeface="Arial Narrow"/>
                <a:cs typeface="Arial Narrow"/>
              </a:rPr>
              <a:t> </a:t>
            </a:r>
            <a:r>
              <a:rPr sz="2100" spc="-4" dirty="0">
                <a:solidFill>
                  <a:prstClr val="black"/>
                </a:solidFill>
                <a:latin typeface="Arial Narrow"/>
                <a:cs typeface="Arial Narrow"/>
              </a:rPr>
              <a:t>vrba</a:t>
            </a:r>
            <a:endParaRPr sz="2100">
              <a:solidFill>
                <a:prstClr val="black"/>
              </a:solidFill>
              <a:latin typeface="Arial Narrow"/>
              <a:cs typeface="Arial Narrow"/>
            </a:endParaRPr>
          </a:p>
          <a:p>
            <a:pPr marL="11134" marR="6124" defTabSz="801668">
              <a:lnSpc>
                <a:spcPct val="101499"/>
              </a:lnSpc>
              <a:spcBef>
                <a:spcPts val="416"/>
              </a:spcBef>
            </a:pPr>
            <a:r>
              <a:rPr sz="2100" spc="-4" dirty="0">
                <a:solidFill>
                  <a:prstClr val="black"/>
                </a:solidFill>
                <a:latin typeface="Arial Narrow"/>
                <a:cs typeface="Arial Narrow"/>
              </a:rPr>
              <a:t>-Prvo iskorišćavanje </a:t>
            </a:r>
            <a:r>
              <a:rPr sz="2100" dirty="0">
                <a:solidFill>
                  <a:prstClr val="black"/>
                </a:solidFill>
                <a:latin typeface="Arial Narrow"/>
                <a:cs typeface="Arial Narrow"/>
              </a:rPr>
              <a:t>je posle 5 godina i potom svake </a:t>
            </a:r>
            <a:r>
              <a:rPr sz="2100" spc="-4" dirty="0">
                <a:solidFill>
                  <a:prstClr val="black"/>
                </a:solidFill>
                <a:latin typeface="Arial Narrow"/>
                <a:cs typeface="Arial Narrow"/>
              </a:rPr>
              <a:t>treće </a:t>
            </a:r>
            <a:r>
              <a:rPr sz="2100" dirty="0">
                <a:solidFill>
                  <a:prstClr val="black"/>
                </a:solidFill>
                <a:latin typeface="Arial Narrow"/>
                <a:cs typeface="Arial Narrow"/>
              </a:rPr>
              <a:t>godine do  </a:t>
            </a:r>
            <a:r>
              <a:rPr sz="2100" spc="-4" dirty="0">
                <a:solidFill>
                  <a:prstClr val="black"/>
                </a:solidFill>
                <a:latin typeface="Arial Narrow"/>
                <a:cs typeface="Arial Narrow"/>
              </a:rPr>
              <a:t>starost </a:t>
            </a:r>
            <a:r>
              <a:rPr sz="2100" dirty="0">
                <a:solidFill>
                  <a:prstClr val="black"/>
                </a:solidFill>
                <a:latin typeface="Arial Narrow"/>
                <a:cs typeface="Arial Narrow"/>
              </a:rPr>
              <a:t>od </a:t>
            </a:r>
            <a:r>
              <a:rPr sz="2100" spc="-4" dirty="0">
                <a:solidFill>
                  <a:prstClr val="black"/>
                </a:solidFill>
                <a:latin typeface="Arial Narrow"/>
                <a:cs typeface="Arial Narrow"/>
              </a:rPr>
              <a:t>20-25 </a:t>
            </a:r>
            <a:r>
              <a:rPr sz="2100" dirty="0">
                <a:solidFill>
                  <a:prstClr val="black"/>
                </a:solidFill>
                <a:latin typeface="Arial Narrow"/>
                <a:cs typeface="Arial Narrow"/>
              </a:rPr>
              <a:t>godine </a:t>
            </a:r>
            <a:r>
              <a:rPr sz="2100" spc="-4" dirty="0">
                <a:solidFill>
                  <a:prstClr val="black"/>
                </a:solidFill>
                <a:latin typeface="Arial Narrow"/>
                <a:cs typeface="Arial Narrow"/>
              </a:rPr>
              <a:t>(vrbe) </a:t>
            </a:r>
            <a:r>
              <a:rPr sz="2100" dirty="0">
                <a:solidFill>
                  <a:prstClr val="black"/>
                </a:solidFill>
                <a:latin typeface="Arial Narrow"/>
                <a:cs typeface="Arial Narrow"/>
              </a:rPr>
              <a:t>a kod topola je moguće od 7.10</a:t>
            </a:r>
            <a:r>
              <a:rPr sz="2100" spc="9" dirty="0">
                <a:solidFill>
                  <a:prstClr val="black"/>
                </a:solidFill>
                <a:latin typeface="Arial Narrow"/>
                <a:cs typeface="Arial Narrow"/>
              </a:rPr>
              <a:t> </a:t>
            </a:r>
            <a:r>
              <a:rPr sz="2100" spc="-4" dirty="0">
                <a:solidFill>
                  <a:prstClr val="black"/>
                </a:solidFill>
                <a:latin typeface="Arial Narrow"/>
                <a:cs typeface="Arial Narrow"/>
              </a:rPr>
              <a:t>rotacija</a:t>
            </a:r>
            <a:endParaRPr sz="2100">
              <a:solidFill>
                <a:prstClr val="black"/>
              </a:solidFill>
              <a:latin typeface="Arial Narrow"/>
              <a:cs typeface="Arial Narrow"/>
            </a:endParaRPr>
          </a:p>
          <a:p>
            <a:pPr marL="11134" defTabSz="801668">
              <a:spcBef>
                <a:spcPts val="434"/>
              </a:spcBef>
            </a:pPr>
            <a:r>
              <a:rPr sz="2100" spc="-4" dirty="0">
                <a:solidFill>
                  <a:prstClr val="black"/>
                </a:solidFill>
                <a:latin typeface="Arial Narrow"/>
                <a:cs typeface="Arial Narrow"/>
              </a:rPr>
              <a:t>-Đubrenje, </a:t>
            </a:r>
            <a:r>
              <a:rPr sz="2100" dirty="0">
                <a:solidFill>
                  <a:prstClr val="black"/>
                </a:solidFill>
                <a:latin typeface="Arial Narrow"/>
                <a:cs typeface="Arial Narrow"/>
              </a:rPr>
              <a:t>suzbijanje </a:t>
            </a:r>
            <a:r>
              <a:rPr sz="2100" spc="-4" dirty="0">
                <a:solidFill>
                  <a:prstClr val="black"/>
                </a:solidFill>
                <a:latin typeface="Arial Narrow"/>
                <a:cs typeface="Arial Narrow"/>
              </a:rPr>
              <a:t>korova, </a:t>
            </a:r>
            <a:r>
              <a:rPr sz="2100" dirty="0">
                <a:solidFill>
                  <a:prstClr val="black"/>
                </a:solidFill>
                <a:latin typeface="Arial Narrow"/>
                <a:cs typeface="Arial Narrow"/>
              </a:rPr>
              <a:t>mehanizovano</a:t>
            </a:r>
            <a:r>
              <a:rPr sz="2100" spc="35" dirty="0">
                <a:solidFill>
                  <a:prstClr val="black"/>
                </a:solidFill>
                <a:latin typeface="Arial Narrow"/>
                <a:cs typeface="Arial Narrow"/>
              </a:rPr>
              <a:t> </a:t>
            </a:r>
            <a:r>
              <a:rPr sz="2100" spc="-4" dirty="0">
                <a:solidFill>
                  <a:prstClr val="black"/>
                </a:solidFill>
                <a:latin typeface="Arial Narrow"/>
                <a:cs typeface="Arial Narrow"/>
              </a:rPr>
              <a:t>iskorišćavanje</a:t>
            </a:r>
            <a:endParaRPr sz="2100">
              <a:solidFill>
                <a:prstClr val="black"/>
              </a:solidFill>
              <a:latin typeface="Arial Narrow"/>
              <a:cs typeface="Arial Narrow"/>
            </a:endParaRPr>
          </a:p>
          <a:p>
            <a:pPr marL="11134" defTabSz="801668">
              <a:spcBef>
                <a:spcPts val="544"/>
              </a:spcBef>
            </a:pPr>
            <a:r>
              <a:rPr sz="2100" dirty="0">
                <a:solidFill>
                  <a:prstClr val="black"/>
                </a:solidFill>
                <a:latin typeface="Arial Narrow"/>
                <a:cs typeface="Arial Narrow"/>
              </a:rPr>
              <a:t>-Gustina zasad je od </a:t>
            </a:r>
            <a:r>
              <a:rPr sz="2100" spc="-4" dirty="0">
                <a:solidFill>
                  <a:prstClr val="black"/>
                </a:solidFill>
                <a:latin typeface="Arial Narrow"/>
                <a:cs typeface="Arial Narrow"/>
              </a:rPr>
              <a:t>9-10 </a:t>
            </a:r>
            <a:r>
              <a:rPr sz="2100" dirty="0">
                <a:solidFill>
                  <a:prstClr val="black"/>
                </a:solidFill>
                <a:latin typeface="Arial Narrow"/>
                <a:cs typeface="Arial Narrow"/>
              </a:rPr>
              <a:t>000 biljaka po</a:t>
            </a:r>
            <a:r>
              <a:rPr sz="2100" spc="-44" dirty="0">
                <a:solidFill>
                  <a:prstClr val="black"/>
                </a:solidFill>
                <a:latin typeface="Arial Narrow"/>
                <a:cs typeface="Arial Narrow"/>
              </a:rPr>
              <a:t> </a:t>
            </a:r>
            <a:r>
              <a:rPr sz="2100" spc="-4" dirty="0">
                <a:solidFill>
                  <a:prstClr val="black"/>
                </a:solidFill>
                <a:latin typeface="Arial Narrow"/>
                <a:cs typeface="Arial Narrow"/>
              </a:rPr>
              <a:t>hektaru</a:t>
            </a:r>
            <a:endParaRPr sz="2100">
              <a:solidFill>
                <a:prstClr val="black"/>
              </a:solidFill>
              <a:latin typeface="Arial Narrow"/>
              <a:cs typeface="Arial Narrow"/>
            </a:endParaRPr>
          </a:p>
          <a:p>
            <a:pPr defTabSz="801668">
              <a:spcBef>
                <a:spcPts val="22"/>
              </a:spcBef>
            </a:pPr>
            <a:endParaRPr sz="2100">
              <a:solidFill>
                <a:prstClr val="black"/>
              </a:solidFill>
              <a:latin typeface="Times New Roman"/>
              <a:cs typeface="Times New Roman"/>
            </a:endParaRPr>
          </a:p>
          <a:p>
            <a:pPr marL="11134" defTabSz="801668"/>
            <a:r>
              <a:rPr sz="2100" dirty="0">
                <a:solidFill>
                  <a:prstClr val="black"/>
                </a:solidFill>
                <a:latin typeface="Arial Narrow"/>
                <a:cs typeface="Arial Narrow"/>
              </a:rPr>
              <a:t>.</a:t>
            </a:r>
            <a:endParaRPr sz="2100">
              <a:solidFill>
                <a:prstClr val="black"/>
              </a:solidFill>
              <a:latin typeface="Arial Narrow"/>
              <a:cs typeface="Arial Narrow"/>
            </a:endParaRPr>
          </a:p>
        </p:txBody>
      </p:sp>
    </p:spTree>
    <p:extLst>
      <p:ext uri="{BB962C8B-B14F-4D97-AF65-F5344CB8AC3E}">
        <p14:creationId xmlns:p14="http://schemas.microsoft.com/office/powerpoint/2010/main" val="3220017306"/>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61073" y="1272091"/>
            <a:ext cx="7819097" cy="131397"/>
          </a:xfrm>
          <a:custGeom>
            <a:avLst/>
            <a:gdLst/>
            <a:ahLst/>
            <a:cxnLst/>
            <a:rect l="l" t="t" r="r" b="b"/>
            <a:pathLst>
              <a:path w="9144000" h="144780">
                <a:moveTo>
                  <a:pt x="0" y="144462"/>
                </a:moveTo>
                <a:lnTo>
                  <a:pt x="9144000" y="144462"/>
                </a:lnTo>
                <a:lnTo>
                  <a:pt x="9144000" y="0"/>
                </a:lnTo>
                <a:lnTo>
                  <a:pt x="0" y="0"/>
                </a:lnTo>
                <a:lnTo>
                  <a:pt x="0" y="144462"/>
                </a:lnTo>
                <a:close/>
              </a:path>
            </a:pathLst>
          </a:custGeom>
          <a:solidFill>
            <a:srgbClr val="FFCA00"/>
          </a:solidFill>
        </p:spPr>
        <p:txBody>
          <a:bodyPr wrap="square" lIns="0" tIns="0" rIns="0" bIns="0" rtlCol="0"/>
          <a:lstStyle/>
          <a:p>
            <a:pPr defTabSz="801668"/>
            <a:endParaRPr>
              <a:solidFill>
                <a:prstClr val="black"/>
              </a:solidFill>
            </a:endParaRPr>
          </a:p>
        </p:txBody>
      </p:sp>
      <p:sp>
        <p:nvSpPr>
          <p:cNvPr id="3" name="object 3"/>
          <p:cNvSpPr txBox="1">
            <a:spLocks noGrp="1"/>
          </p:cNvSpPr>
          <p:nvPr>
            <p:ph type="title"/>
          </p:nvPr>
        </p:nvSpPr>
        <p:spPr>
          <a:xfrm>
            <a:off x="733830" y="683541"/>
            <a:ext cx="3031528" cy="1077218"/>
          </a:xfrm>
          <a:prstGeom prst="rect">
            <a:avLst/>
          </a:prstGeom>
        </p:spPr>
        <p:txBody>
          <a:bodyPr vert="horz" wrap="square" lIns="0" tIns="0" rIns="0" bIns="0" rtlCol="0">
            <a:spAutoFit/>
          </a:bodyPr>
          <a:lstStyle/>
          <a:p>
            <a:pPr marL="11134"/>
            <a:r>
              <a:rPr spc="-4" dirty="0">
                <a:latin typeface="Arial Narrow"/>
                <a:cs typeface="Arial Narrow"/>
              </a:rPr>
              <a:t>Energetski</a:t>
            </a:r>
            <a:r>
              <a:rPr spc="-57" dirty="0">
                <a:latin typeface="Arial Narrow"/>
                <a:cs typeface="Arial Narrow"/>
              </a:rPr>
              <a:t> </a:t>
            </a:r>
            <a:r>
              <a:rPr dirty="0">
                <a:latin typeface="Arial Narrow"/>
                <a:cs typeface="Arial Narrow"/>
              </a:rPr>
              <a:t>zasadi</a:t>
            </a:r>
          </a:p>
        </p:txBody>
      </p:sp>
      <p:sp>
        <p:nvSpPr>
          <p:cNvPr id="4" name="object 4"/>
          <p:cNvSpPr txBox="1"/>
          <p:nvPr/>
        </p:nvSpPr>
        <p:spPr>
          <a:xfrm>
            <a:off x="1189947" y="1444686"/>
            <a:ext cx="6188490" cy="5232202"/>
          </a:xfrm>
          <a:prstGeom prst="rect">
            <a:avLst/>
          </a:prstGeom>
        </p:spPr>
        <p:txBody>
          <a:bodyPr vert="horz" wrap="square" lIns="0" tIns="0" rIns="0" bIns="0" rtlCol="0">
            <a:spAutoFit/>
          </a:bodyPr>
          <a:lstStyle/>
          <a:p>
            <a:pPr marL="11134" defTabSz="801668"/>
            <a:r>
              <a:rPr sz="2100" b="1" dirty="0">
                <a:solidFill>
                  <a:prstClr val="black"/>
                </a:solidFill>
                <a:latin typeface="Arial Narrow"/>
                <a:cs typeface="Arial Narrow"/>
              </a:rPr>
              <a:t>Zasadi u </a:t>
            </a:r>
            <a:r>
              <a:rPr sz="2100" b="1" spc="-4" dirty="0">
                <a:solidFill>
                  <a:prstClr val="black"/>
                </a:solidFill>
                <a:latin typeface="Arial Narrow"/>
                <a:cs typeface="Arial Narrow"/>
              </a:rPr>
              <a:t>kratkim turnisuma</a:t>
            </a:r>
            <a:r>
              <a:rPr sz="2100" b="1" spc="-44" dirty="0">
                <a:solidFill>
                  <a:prstClr val="black"/>
                </a:solidFill>
                <a:latin typeface="Arial Narrow"/>
                <a:cs typeface="Arial Narrow"/>
              </a:rPr>
              <a:t> </a:t>
            </a:r>
            <a:r>
              <a:rPr sz="2100" b="1" dirty="0">
                <a:solidFill>
                  <a:prstClr val="black"/>
                </a:solidFill>
                <a:latin typeface="Arial Narrow"/>
                <a:cs typeface="Arial Narrow"/>
              </a:rPr>
              <a:t>(SRC)</a:t>
            </a:r>
            <a:endParaRPr sz="2100">
              <a:solidFill>
                <a:prstClr val="black"/>
              </a:solidFill>
              <a:latin typeface="Arial Narrow"/>
              <a:cs typeface="Arial Narrow"/>
            </a:endParaRPr>
          </a:p>
          <a:p>
            <a:pPr defTabSz="801668">
              <a:spcBef>
                <a:spcPts val="22"/>
              </a:spcBef>
            </a:pPr>
            <a:endParaRPr sz="3000">
              <a:solidFill>
                <a:prstClr val="black"/>
              </a:solidFill>
              <a:latin typeface="Times New Roman"/>
              <a:cs typeface="Times New Roman"/>
            </a:endParaRPr>
          </a:p>
          <a:p>
            <a:pPr marL="11134" defTabSz="801668"/>
            <a:r>
              <a:rPr sz="2100" spc="-4" dirty="0">
                <a:solidFill>
                  <a:prstClr val="black"/>
                </a:solidFill>
                <a:latin typeface="Arial Narrow"/>
                <a:cs typeface="Arial Narrow"/>
              </a:rPr>
              <a:t>-Brzorastuće vrste drveća </a:t>
            </a:r>
            <a:r>
              <a:rPr sz="2100" dirty="0">
                <a:solidFill>
                  <a:prstClr val="black"/>
                </a:solidFill>
                <a:latin typeface="Arial Narrow"/>
                <a:cs typeface="Arial Narrow"/>
              </a:rPr>
              <a:t>u zasadima sa </a:t>
            </a:r>
            <a:r>
              <a:rPr sz="2100" spc="-4" dirty="0">
                <a:solidFill>
                  <a:prstClr val="black"/>
                </a:solidFill>
                <a:latin typeface="Arial Narrow"/>
                <a:cs typeface="Arial Narrow"/>
              </a:rPr>
              <a:t>rotacijom </a:t>
            </a:r>
            <a:r>
              <a:rPr sz="2100" dirty="0">
                <a:solidFill>
                  <a:prstClr val="black"/>
                </a:solidFill>
                <a:latin typeface="Arial Narrow"/>
                <a:cs typeface="Arial Narrow"/>
              </a:rPr>
              <a:t>od </a:t>
            </a:r>
            <a:r>
              <a:rPr sz="2100" spc="-4" dirty="0">
                <a:solidFill>
                  <a:prstClr val="black"/>
                </a:solidFill>
                <a:latin typeface="Arial Narrow"/>
                <a:cs typeface="Arial Narrow"/>
              </a:rPr>
              <a:t>1-3</a:t>
            </a:r>
            <a:r>
              <a:rPr sz="2100" spc="57" dirty="0">
                <a:solidFill>
                  <a:prstClr val="black"/>
                </a:solidFill>
                <a:latin typeface="Arial Narrow"/>
                <a:cs typeface="Arial Narrow"/>
              </a:rPr>
              <a:t> </a:t>
            </a:r>
            <a:r>
              <a:rPr sz="2100" dirty="0">
                <a:solidFill>
                  <a:prstClr val="black"/>
                </a:solidFill>
                <a:latin typeface="Arial Narrow"/>
                <a:cs typeface="Arial Narrow"/>
              </a:rPr>
              <a:t>godine</a:t>
            </a:r>
            <a:endParaRPr sz="2100">
              <a:solidFill>
                <a:prstClr val="black"/>
              </a:solidFill>
              <a:latin typeface="Arial Narrow"/>
              <a:cs typeface="Arial Narrow"/>
            </a:endParaRPr>
          </a:p>
          <a:p>
            <a:pPr defTabSz="801668">
              <a:spcBef>
                <a:spcPts val="39"/>
              </a:spcBef>
            </a:pPr>
            <a:endParaRPr sz="3000">
              <a:solidFill>
                <a:prstClr val="black"/>
              </a:solidFill>
              <a:latin typeface="Times New Roman"/>
              <a:cs typeface="Times New Roman"/>
            </a:endParaRPr>
          </a:p>
          <a:p>
            <a:pPr marL="11134" defTabSz="801668"/>
            <a:r>
              <a:rPr sz="2100" spc="-4" dirty="0">
                <a:solidFill>
                  <a:prstClr val="black"/>
                </a:solidFill>
                <a:latin typeface="Arial Narrow"/>
                <a:cs typeface="Arial Narrow"/>
              </a:rPr>
              <a:t>-Visokoproduktivni </a:t>
            </a:r>
            <a:r>
              <a:rPr sz="2100" dirty="0">
                <a:solidFill>
                  <a:prstClr val="black"/>
                </a:solidFill>
                <a:latin typeface="Arial Narrow"/>
                <a:cs typeface="Arial Narrow"/>
              </a:rPr>
              <a:t>klonovi topola i</a:t>
            </a:r>
            <a:r>
              <a:rPr sz="2100" spc="-39" dirty="0">
                <a:solidFill>
                  <a:prstClr val="black"/>
                </a:solidFill>
                <a:latin typeface="Arial Narrow"/>
                <a:cs typeface="Arial Narrow"/>
              </a:rPr>
              <a:t> </a:t>
            </a:r>
            <a:r>
              <a:rPr sz="2100" spc="-4" dirty="0">
                <a:solidFill>
                  <a:prstClr val="black"/>
                </a:solidFill>
                <a:latin typeface="Arial Narrow"/>
                <a:cs typeface="Arial Narrow"/>
              </a:rPr>
              <a:t>vrba</a:t>
            </a:r>
            <a:endParaRPr sz="2100">
              <a:solidFill>
                <a:prstClr val="black"/>
              </a:solidFill>
              <a:latin typeface="Arial Narrow"/>
              <a:cs typeface="Arial Narrow"/>
            </a:endParaRPr>
          </a:p>
          <a:p>
            <a:pPr defTabSz="801668">
              <a:spcBef>
                <a:spcPts val="39"/>
              </a:spcBef>
            </a:pPr>
            <a:endParaRPr sz="3000">
              <a:solidFill>
                <a:prstClr val="black"/>
              </a:solidFill>
              <a:latin typeface="Times New Roman"/>
              <a:cs typeface="Times New Roman"/>
            </a:endParaRPr>
          </a:p>
          <a:p>
            <a:pPr marL="11134" defTabSz="801668"/>
            <a:r>
              <a:rPr sz="2100" spc="-4" dirty="0">
                <a:solidFill>
                  <a:prstClr val="black"/>
                </a:solidFill>
                <a:latin typeface="Arial Narrow"/>
                <a:cs typeface="Arial Narrow"/>
              </a:rPr>
              <a:t>-Prvo iskorišćavanje </a:t>
            </a:r>
            <a:r>
              <a:rPr sz="2100" dirty="0">
                <a:solidFill>
                  <a:prstClr val="black"/>
                </a:solidFill>
                <a:latin typeface="Arial Narrow"/>
                <a:cs typeface="Arial Narrow"/>
              </a:rPr>
              <a:t>je posle 2</a:t>
            </a:r>
            <a:r>
              <a:rPr sz="2100" spc="-4" dirty="0">
                <a:solidFill>
                  <a:prstClr val="black"/>
                </a:solidFill>
                <a:latin typeface="Arial Narrow"/>
                <a:cs typeface="Arial Narrow"/>
              </a:rPr>
              <a:t> </a:t>
            </a:r>
            <a:r>
              <a:rPr sz="2100" dirty="0">
                <a:solidFill>
                  <a:prstClr val="black"/>
                </a:solidFill>
                <a:latin typeface="Arial Narrow"/>
                <a:cs typeface="Arial Narrow"/>
              </a:rPr>
              <a:t>godine</a:t>
            </a:r>
            <a:endParaRPr sz="2100">
              <a:solidFill>
                <a:prstClr val="black"/>
              </a:solidFill>
              <a:latin typeface="Arial Narrow"/>
              <a:cs typeface="Arial Narrow"/>
            </a:endParaRPr>
          </a:p>
          <a:p>
            <a:pPr defTabSz="801668">
              <a:spcBef>
                <a:spcPts val="39"/>
              </a:spcBef>
            </a:pPr>
            <a:endParaRPr sz="3000">
              <a:solidFill>
                <a:prstClr val="black"/>
              </a:solidFill>
              <a:latin typeface="Times New Roman"/>
              <a:cs typeface="Times New Roman"/>
            </a:endParaRPr>
          </a:p>
          <a:p>
            <a:pPr marL="11134" defTabSz="801668">
              <a:spcBef>
                <a:spcPts val="4"/>
              </a:spcBef>
            </a:pPr>
            <a:r>
              <a:rPr sz="2100" spc="-4" dirty="0">
                <a:solidFill>
                  <a:prstClr val="black"/>
                </a:solidFill>
                <a:latin typeface="Arial Narrow"/>
                <a:cs typeface="Arial Narrow"/>
              </a:rPr>
              <a:t>-Đubrenje, </a:t>
            </a:r>
            <a:r>
              <a:rPr sz="2100" dirty="0">
                <a:solidFill>
                  <a:prstClr val="black"/>
                </a:solidFill>
                <a:latin typeface="Arial Narrow"/>
                <a:cs typeface="Arial Narrow"/>
              </a:rPr>
              <a:t>suzbijanje </a:t>
            </a:r>
            <a:r>
              <a:rPr sz="2100" spc="-4" dirty="0">
                <a:solidFill>
                  <a:prstClr val="black"/>
                </a:solidFill>
                <a:latin typeface="Arial Narrow"/>
                <a:cs typeface="Arial Narrow"/>
              </a:rPr>
              <a:t>korova, </a:t>
            </a:r>
            <a:r>
              <a:rPr sz="2100" dirty="0">
                <a:solidFill>
                  <a:prstClr val="black"/>
                </a:solidFill>
                <a:latin typeface="Arial Narrow"/>
                <a:cs typeface="Arial Narrow"/>
              </a:rPr>
              <a:t>mehanizovana</a:t>
            </a:r>
            <a:r>
              <a:rPr sz="2100" spc="-22" dirty="0">
                <a:solidFill>
                  <a:prstClr val="black"/>
                </a:solidFill>
                <a:latin typeface="Arial Narrow"/>
                <a:cs typeface="Arial Narrow"/>
              </a:rPr>
              <a:t> </a:t>
            </a:r>
            <a:r>
              <a:rPr sz="2100" dirty="0">
                <a:solidFill>
                  <a:prstClr val="black"/>
                </a:solidFill>
                <a:latin typeface="Arial Narrow"/>
                <a:cs typeface="Arial Narrow"/>
              </a:rPr>
              <a:t>seča</a:t>
            </a:r>
            <a:endParaRPr sz="2100">
              <a:solidFill>
                <a:prstClr val="black"/>
              </a:solidFill>
              <a:latin typeface="Arial Narrow"/>
              <a:cs typeface="Arial Narrow"/>
            </a:endParaRPr>
          </a:p>
          <a:p>
            <a:pPr defTabSz="801668">
              <a:spcBef>
                <a:spcPts val="44"/>
              </a:spcBef>
            </a:pPr>
            <a:endParaRPr sz="3000">
              <a:solidFill>
                <a:prstClr val="black"/>
              </a:solidFill>
              <a:latin typeface="Times New Roman"/>
              <a:cs typeface="Times New Roman"/>
            </a:endParaRPr>
          </a:p>
          <a:p>
            <a:pPr marL="11134" defTabSz="801668"/>
            <a:r>
              <a:rPr sz="2100" dirty="0">
                <a:solidFill>
                  <a:prstClr val="black"/>
                </a:solidFill>
                <a:latin typeface="Arial Narrow"/>
                <a:cs typeface="Arial Narrow"/>
              </a:rPr>
              <a:t>-Gustina zasada je od 12 do 20 000 biljaka po</a:t>
            </a:r>
            <a:r>
              <a:rPr sz="2100" spc="-61" dirty="0">
                <a:solidFill>
                  <a:prstClr val="black"/>
                </a:solidFill>
                <a:latin typeface="Arial Narrow"/>
                <a:cs typeface="Arial Narrow"/>
              </a:rPr>
              <a:t> </a:t>
            </a:r>
            <a:r>
              <a:rPr sz="2100" spc="-4" dirty="0">
                <a:solidFill>
                  <a:prstClr val="black"/>
                </a:solidFill>
                <a:latin typeface="Arial Narrow"/>
                <a:cs typeface="Arial Narrow"/>
              </a:rPr>
              <a:t>hektaru</a:t>
            </a:r>
            <a:endParaRPr sz="2100">
              <a:solidFill>
                <a:prstClr val="black"/>
              </a:solidFill>
              <a:latin typeface="Arial Narrow"/>
              <a:cs typeface="Arial Narrow"/>
            </a:endParaRPr>
          </a:p>
          <a:p>
            <a:pPr defTabSz="801668">
              <a:spcBef>
                <a:spcPts val="4"/>
              </a:spcBef>
            </a:pPr>
            <a:endParaRPr sz="2200">
              <a:solidFill>
                <a:prstClr val="black"/>
              </a:solidFill>
              <a:latin typeface="Times New Roman"/>
              <a:cs typeface="Times New Roman"/>
            </a:endParaRPr>
          </a:p>
          <a:p>
            <a:pPr marL="11134" defTabSz="801668"/>
            <a:r>
              <a:rPr sz="2100" dirty="0">
                <a:solidFill>
                  <a:prstClr val="black"/>
                </a:solidFill>
                <a:latin typeface="Arial Narrow"/>
                <a:cs typeface="Arial Narrow"/>
              </a:rPr>
              <a:t>.</a:t>
            </a:r>
            <a:endParaRPr sz="2100">
              <a:solidFill>
                <a:prstClr val="black"/>
              </a:solidFill>
              <a:latin typeface="Arial Narrow"/>
              <a:cs typeface="Arial Narrow"/>
            </a:endParaRPr>
          </a:p>
        </p:txBody>
      </p:sp>
    </p:spTree>
    <p:extLst>
      <p:ext uri="{BB962C8B-B14F-4D97-AF65-F5344CB8AC3E}">
        <p14:creationId xmlns:p14="http://schemas.microsoft.com/office/powerpoint/2010/main" val="1972143208"/>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28401" y="428585"/>
            <a:ext cx="5111192" cy="1077218"/>
          </a:xfrm>
          <a:prstGeom prst="rect">
            <a:avLst/>
          </a:prstGeom>
        </p:spPr>
        <p:txBody>
          <a:bodyPr vert="horz" wrap="square" lIns="0" tIns="0" rIns="0" bIns="0" rtlCol="0">
            <a:spAutoFit/>
          </a:bodyPr>
          <a:lstStyle/>
          <a:p>
            <a:pPr marL="11134"/>
            <a:r>
              <a:rPr dirty="0">
                <a:latin typeface="Arial Narrow"/>
                <a:cs typeface="Arial Narrow"/>
              </a:rPr>
              <a:t>Osnivanje </a:t>
            </a:r>
            <a:r>
              <a:rPr spc="-4" dirty="0">
                <a:latin typeface="Arial Narrow"/>
                <a:cs typeface="Arial Narrow"/>
              </a:rPr>
              <a:t>energetskih</a:t>
            </a:r>
            <a:r>
              <a:rPr spc="-57" dirty="0">
                <a:latin typeface="Arial Narrow"/>
                <a:cs typeface="Arial Narrow"/>
              </a:rPr>
              <a:t> </a:t>
            </a:r>
            <a:r>
              <a:rPr dirty="0">
                <a:latin typeface="Arial Narrow"/>
                <a:cs typeface="Arial Narrow"/>
              </a:rPr>
              <a:t>zasada</a:t>
            </a:r>
          </a:p>
        </p:txBody>
      </p:sp>
      <p:sp>
        <p:nvSpPr>
          <p:cNvPr id="3" name="object 3"/>
          <p:cNvSpPr/>
          <p:nvPr/>
        </p:nvSpPr>
        <p:spPr>
          <a:xfrm>
            <a:off x="661073" y="1272091"/>
            <a:ext cx="7819097" cy="131397"/>
          </a:xfrm>
          <a:custGeom>
            <a:avLst/>
            <a:gdLst/>
            <a:ahLst/>
            <a:cxnLst/>
            <a:rect l="l" t="t" r="r" b="b"/>
            <a:pathLst>
              <a:path w="9144000" h="144780">
                <a:moveTo>
                  <a:pt x="0" y="144462"/>
                </a:moveTo>
                <a:lnTo>
                  <a:pt x="9144000" y="144462"/>
                </a:lnTo>
                <a:lnTo>
                  <a:pt x="9144000" y="0"/>
                </a:lnTo>
                <a:lnTo>
                  <a:pt x="0" y="0"/>
                </a:lnTo>
                <a:lnTo>
                  <a:pt x="0" y="144462"/>
                </a:lnTo>
                <a:close/>
              </a:path>
            </a:pathLst>
          </a:custGeom>
          <a:solidFill>
            <a:srgbClr val="FFCA00"/>
          </a:solidFill>
        </p:spPr>
        <p:txBody>
          <a:bodyPr wrap="square" lIns="0" tIns="0" rIns="0" bIns="0" rtlCol="0"/>
          <a:lstStyle/>
          <a:p>
            <a:pPr defTabSz="801668"/>
            <a:endParaRPr>
              <a:solidFill>
                <a:prstClr val="black"/>
              </a:solidFill>
            </a:endParaRPr>
          </a:p>
        </p:txBody>
      </p:sp>
      <p:sp>
        <p:nvSpPr>
          <p:cNvPr id="4" name="object 4"/>
          <p:cNvSpPr txBox="1"/>
          <p:nvPr/>
        </p:nvSpPr>
        <p:spPr>
          <a:xfrm>
            <a:off x="1232033" y="1461975"/>
            <a:ext cx="6539263" cy="4880823"/>
          </a:xfrm>
          <a:prstGeom prst="rect">
            <a:avLst/>
          </a:prstGeom>
        </p:spPr>
        <p:txBody>
          <a:bodyPr vert="horz" wrap="square" lIns="0" tIns="0" rIns="0" bIns="0" rtlCol="0">
            <a:spAutoFit/>
          </a:bodyPr>
          <a:lstStyle/>
          <a:p>
            <a:pPr marL="311759" indent="-300626" defTabSz="801668">
              <a:lnSpc>
                <a:spcPts val="2490"/>
              </a:lnSpc>
              <a:buFont typeface="Arial Narrow"/>
              <a:buChar char="-"/>
              <a:tabLst>
                <a:tab pos="311203" algn="l"/>
                <a:tab pos="311759" algn="l"/>
              </a:tabLst>
            </a:pPr>
            <a:r>
              <a:rPr sz="2100" b="1" dirty="0">
                <a:solidFill>
                  <a:prstClr val="black"/>
                </a:solidFill>
                <a:latin typeface="Arial Narrow"/>
                <a:cs typeface="Arial Narrow"/>
              </a:rPr>
              <a:t>Klonovi </a:t>
            </a:r>
            <a:r>
              <a:rPr sz="2100" b="1" spc="-4" dirty="0">
                <a:solidFill>
                  <a:prstClr val="black"/>
                </a:solidFill>
                <a:latin typeface="Arial Narrow"/>
                <a:cs typeface="Arial Narrow"/>
              </a:rPr>
              <a:t>(sorte) topola </a:t>
            </a:r>
            <a:r>
              <a:rPr sz="2100" b="1" dirty="0">
                <a:solidFill>
                  <a:prstClr val="black"/>
                </a:solidFill>
                <a:latin typeface="Arial Narrow"/>
                <a:cs typeface="Arial Narrow"/>
              </a:rPr>
              <a:t>i</a:t>
            </a:r>
            <a:r>
              <a:rPr sz="2100" b="1" spc="-39" dirty="0">
                <a:solidFill>
                  <a:prstClr val="black"/>
                </a:solidFill>
                <a:latin typeface="Arial Narrow"/>
                <a:cs typeface="Arial Narrow"/>
              </a:rPr>
              <a:t> </a:t>
            </a:r>
            <a:r>
              <a:rPr sz="2100" b="1" spc="-4" dirty="0">
                <a:solidFill>
                  <a:prstClr val="black"/>
                </a:solidFill>
                <a:latin typeface="Arial Narrow"/>
                <a:cs typeface="Arial Narrow"/>
              </a:rPr>
              <a:t>vrba</a:t>
            </a:r>
            <a:endParaRPr sz="2100">
              <a:solidFill>
                <a:prstClr val="black"/>
              </a:solidFill>
              <a:latin typeface="Arial Narrow"/>
              <a:cs typeface="Arial Narrow"/>
            </a:endParaRPr>
          </a:p>
          <a:p>
            <a:pPr marL="957548" lvl="1" indent="-300626" defTabSz="801668">
              <a:lnSpc>
                <a:spcPts val="2490"/>
              </a:lnSpc>
              <a:buFontTx/>
              <a:buChar char="-"/>
              <a:tabLst>
                <a:tab pos="956991" algn="l"/>
                <a:tab pos="957548" algn="l"/>
              </a:tabLst>
            </a:pPr>
            <a:r>
              <a:rPr sz="2100" spc="-4" dirty="0">
                <a:solidFill>
                  <a:prstClr val="black"/>
                </a:solidFill>
                <a:latin typeface="Arial Narrow"/>
                <a:cs typeface="Arial Narrow"/>
              </a:rPr>
              <a:t>Evroamerička crna </a:t>
            </a:r>
            <a:r>
              <a:rPr sz="2100" dirty="0">
                <a:solidFill>
                  <a:prstClr val="black"/>
                </a:solidFill>
                <a:latin typeface="Arial Narrow"/>
                <a:cs typeface="Arial Narrow"/>
              </a:rPr>
              <a:t>topola i </a:t>
            </a:r>
            <a:r>
              <a:rPr sz="2100" spc="-4" dirty="0">
                <a:solidFill>
                  <a:prstClr val="black"/>
                </a:solidFill>
                <a:latin typeface="Arial Narrow"/>
                <a:cs typeface="Arial Narrow"/>
              </a:rPr>
              <a:t>Američka crna</a:t>
            </a:r>
            <a:r>
              <a:rPr sz="2100" spc="-70" dirty="0">
                <a:solidFill>
                  <a:prstClr val="black"/>
                </a:solidFill>
                <a:latin typeface="Arial Narrow"/>
                <a:cs typeface="Arial Narrow"/>
              </a:rPr>
              <a:t> </a:t>
            </a:r>
            <a:r>
              <a:rPr sz="2100" dirty="0">
                <a:solidFill>
                  <a:prstClr val="black"/>
                </a:solidFill>
                <a:latin typeface="Arial Narrow"/>
                <a:cs typeface="Arial Narrow"/>
              </a:rPr>
              <a:t>topola</a:t>
            </a:r>
            <a:endParaRPr sz="2100">
              <a:solidFill>
                <a:prstClr val="black"/>
              </a:solidFill>
              <a:latin typeface="Arial Narrow"/>
              <a:cs typeface="Arial Narrow"/>
            </a:endParaRPr>
          </a:p>
          <a:p>
            <a:pPr marL="957548" lvl="1" indent="-300626" defTabSz="801668">
              <a:spcBef>
                <a:spcPts val="18"/>
              </a:spcBef>
              <a:buFontTx/>
              <a:buChar char="-"/>
              <a:tabLst>
                <a:tab pos="956991" algn="l"/>
                <a:tab pos="957548" algn="l"/>
              </a:tabLst>
            </a:pPr>
            <a:r>
              <a:rPr sz="2100" dirty="0">
                <a:solidFill>
                  <a:prstClr val="black"/>
                </a:solidFill>
                <a:latin typeface="Arial Narrow"/>
                <a:cs typeface="Arial Narrow"/>
              </a:rPr>
              <a:t>Bela</a:t>
            </a:r>
            <a:r>
              <a:rPr sz="2100" spc="-75" dirty="0">
                <a:solidFill>
                  <a:prstClr val="black"/>
                </a:solidFill>
                <a:latin typeface="Arial Narrow"/>
                <a:cs typeface="Arial Narrow"/>
              </a:rPr>
              <a:t> </a:t>
            </a:r>
            <a:r>
              <a:rPr sz="2100" spc="-4" dirty="0">
                <a:solidFill>
                  <a:prstClr val="black"/>
                </a:solidFill>
                <a:latin typeface="Arial Narrow"/>
                <a:cs typeface="Arial Narrow"/>
              </a:rPr>
              <a:t>vrba</a:t>
            </a:r>
            <a:endParaRPr sz="2100">
              <a:solidFill>
                <a:prstClr val="black"/>
              </a:solidFill>
              <a:latin typeface="Arial Narrow"/>
              <a:cs typeface="Arial Narrow"/>
            </a:endParaRPr>
          </a:p>
          <a:p>
            <a:pPr marL="400834" lvl="1" defTabSz="801668">
              <a:spcBef>
                <a:spcPts val="39"/>
              </a:spcBef>
              <a:buFont typeface="Arial Narrow"/>
              <a:buChar char="-"/>
            </a:pPr>
            <a:endParaRPr sz="2200">
              <a:solidFill>
                <a:prstClr val="black"/>
              </a:solidFill>
              <a:latin typeface="Times New Roman"/>
              <a:cs typeface="Times New Roman"/>
            </a:endParaRPr>
          </a:p>
          <a:p>
            <a:pPr marL="311759" indent="-300626" defTabSz="801668">
              <a:buFont typeface="Arial Narrow"/>
              <a:buChar char="-"/>
              <a:tabLst>
                <a:tab pos="311203" algn="l"/>
                <a:tab pos="311759" algn="l"/>
              </a:tabLst>
            </a:pPr>
            <a:r>
              <a:rPr sz="2100" b="1" dirty="0">
                <a:solidFill>
                  <a:prstClr val="black"/>
                </a:solidFill>
                <a:latin typeface="Arial Narrow"/>
                <a:cs typeface="Arial Narrow"/>
              </a:rPr>
              <a:t>Raspoloživo</a:t>
            </a:r>
            <a:r>
              <a:rPr sz="2100" b="1" spc="-57" dirty="0">
                <a:solidFill>
                  <a:prstClr val="black"/>
                </a:solidFill>
                <a:latin typeface="Arial Narrow"/>
                <a:cs typeface="Arial Narrow"/>
              </a:rPr>
              <a:t> </a:t>
            </a:r>
            <a:r>
              <a:rPr sz="2100" b="1" spc="-4" dirty="0">
                <a:solidFill>
                  <a:prstClr val="black"/>
                </a:solidFill>
                <a:latin typeface="Arial Narrow"/>
                <a:cs typeface="Arial Narrow"/>
              </a:rPr>
              <a:t>zemljište</a:t>
            </a:r>
            <a:endParaRPr sz="2100">
              <a:solidFill>
                <a:prstClr val="black"/>
              </a:solidFill>
              <a:latin typeface="Arial Narrow"/>
              <a:cs typeface="Arial Narrow"/>
            </a:endParaRPr>
          </a:p>
          <a:p>
            <a:pPr marL="957548" lvl="1" indent="-300626" defTabSz="801668">
              <a:lnSpc>
                <a:spcPts val="2490"/>
              </a:lnSpc>
              <a:spcBef>
                <a:spcPts val="18"/>
              </a:spcBef>
              <a:buFontTx/>
              <a:buChar char="-"/>
              <a:tabLst>
                <a:tab pos="956991" algn="l"/>
                <a:tab pos="957548" algn="l"/>
              </a:tabLst>
            </a:pPr>
            <a:r>
              <a:rPr sz="2100" dirty="0">
                <a:solidFill>
                  <a:prstClr val="black"/>
                </a:solidFill>
                <a:latin typeface="Arial Narrow"/>
                <a:cs typeface="Arial Narrow"/>
              </a:rPr>
              <a:t>Napušteno </a:t>
            </a:r>
            <a:r>
              <a:rPr sz="2100" spc="-4" dirty="0">
                <a:solidFill>
                  <a:prstClr val="black"/>
                </a:solidFill>
                <a:latin typeface="Arial Narrow"/>
                <a:cs typeface="Arial Narrow"/>
              </a:rPr>
              <a:t>poljoprivredno</a:t>
            </a:r>
            <a:r>
              <a:rPr sz="2100" spc="-35" dirty="0">
                <a:solidFill>
                  <a:prstClr val="black"/>
                </a:solidFill>
                <a:latin typeface="Arial Narrow"/>
                <a:cs typeface="Arial Narrow"/>
              </a:rPr>
              <a:t> </a:t>
            </a:r>
            <a:r>
              <a:rPr sz="2100" dirty="0">
                <a:solidFill>
                  <a:prstClr val="black"/>
                </a:solidFill>
                <a:latin typeface="Arial Narrow"/>
                <a:cs typeface="Arial Narrow"/>
              </a:rPr>
              <a:t>zemljište</a:t>
            </a:r>
            <a:endParaRPr sz="2100">
              <a:solidFill>
                <a:prstClr val="black"/>
              </a:solidFill>
              <a:latin typeface="Arial Narrow"/>
              <a:cs typeface="Arial Narrow"/>
            </a:endParaRPr>
          </a:p>
          <a:p>
            <a:pPr marL="957548" lvl="1" indent="-300626" defTabSz="801668">
              <a:lnSpc>
                <a:spcPts val="2490"/>
              </a:lnSpc>
              <a:buFontTx/>
              <a:buChar char="-"/>
              <a:tabLst>
                <a:tab pos="956991" algn="l"/>
                <a:tab pos="957548" algn="l"/>
              </a:tabLst>
            </a:pPr>
            <a:r>
              <a:rPr sz="2100" spc="-4" dirty="0">
                <a:solidFill>
                  <a:prstClr val="black"/>
                </a:solidFill>
                <a:latin typeface="Arial Narrow"/>
                <a:cs typeface="Arial Narrow"/>
              </a:rPr>
              <a:t>Niskoproduktivna</a:t>
            </a:r>
            <a:r>
              <a:rPr sz="2100" spc="-22" dirty="0">
                <a:solidFill>
                  <a:prstClr val="black"/>
                </a:solidFill>
                <a:latin typeface="Arial Narrow"/>
                <a:cs typeface="Arial Narrow"/>
              </a:rPr>
              <a:t> </a:t>
            </a:r>
            <a:r>
              <a:rPr sz="2100" dirty="0">
                <a:solidFill>
                  <a:prstClr val="black"/>
                </a:solidFill>
                <a:latin typeface="Arial Narrow"/>
                <a:cs typeface="Arial Narrow"/>
              </a:rPr>
              <a:t>zemljišta</a:t>
            </a:r>
            <a:endParaRPr sz="2100">
              <a:solidFill>
                <a:prstClr val="black"/>
              </a:solidFill>
              <a:latin typeface="Arial Narrow"/>
              <a:cs typeface="Arial Narrow"/>
            </a:endParaRPr>
          </a:p>
          <a:p>
            <a:pPr marL="400834" lvl="1" defTabSz="801668">
              <a:spcBef>
                <a:spcPts val="39"/>
              </a:spcBef>
              <a:buFont typeface="Arial Narrow"/>
              <a:buChar char="-"/>
            </a:pPr>
            <a:endParaRPr sz="2200">
              <a:solidFill>
                <a:prstClr val="black"/>
              </a:solidFill>
              <a:latin typeface="Times New Roman"/>
              <a:cs typeface="Times New Roman"/>
            </a:endParaRPr>
          </a:p>
          <a:p>
            <a:pPr marL="311759" indent="-300626" defTabSz="801668">
              <a:buFont typeface="Arial Narrow"/>
              <a:buChar char="-"/>
              <a:tabLst>
                <a:tab pos="311203" algn="l"/>
                <a:tab pos="311759" algn="l"/>
              </a:tabLst>
            </a:pPr>
            <a:r>
              <a:rPr sz="2100" b="1" spc="-18" dirty="0">
                <a:solidFill>
                  <a:prstClr val="black"/>
                </a:solidFill>
                <a:latin typeface="Arial Narrow"/>
                <a:cs typeface="Arial Narrow"/>
              </a:rPr>
              <a:t>Tržište</a:t>
            </a:r>
            <a:endParaRPr sz="2100">
              <a:solidFill>
                <a:prstClr val="black"/>
              </a:solidFill>
              <a:latin typeface="Arial Narrow"/>
              <a:cs typeface="Arial Narrow"/>
            </a:endParaRPr>
          </a:p>
          <a:p>
            <a:pPr marL="957548" lvl="1" indent="-300626" defTabSz="801668">
              <a:spcBef>
                <a:spcPts val="18"/>
              </a:spcBef>
              <a:buFontTx/>
              <a:buChar char="-"/>
              <a:tabLst>
                <a:tab pos="956991" algn="l"/>
                <a:tab pos="957548" algn="l"/>
              </a:tabLst>
            </a:pPr>
            <a:r>
              <a:rPr sz="2100" spc="-4" dirty="0">
                <a:solidFill>
                  <a:prstClr val="black"/>
                </a:solidFill>
                <a:latin typeface="Arial Narrow"/>
                <a:cs typeface="Arial Narrow"/>
              </a:rPr>
              <a:t>Dobro razvijeno tržište</a:t>
            </a:r>
            <a:r>
              <a:rPr sz="2100" dirty="0">
                <a:solidFill>
                  <a:prstClr val="black"/>
                </a:solidFill>
                <a:latin typeface="Arial Narrow"/>
                <a:cs typeface="Arial Narrow"/>
              </a:rPr>
              <a:t> biomase</a:t>
            </a:r>
            <a:endParaRPr sz="2100">
              <a:solidFill>
                <a:prstClr val="black"/>
              </a:solidFill>
              <a:latin typeface="Arial Narrow"/>
              <a:cs typeface="Arial Narrow"/>
            </a:endParaRPr>
          </a:p>
          <a:p>
            <a:pPr marL="400834" lvl="1" defTabSz="801668">
              <a:spcBef>
                <a:spcPts val="35"/>
              </a:spcBef>
              <a:buFont typeface="Arial Narrow"/>
              <a:buChar char="-"/>
            </a:pPr>
            <a:endParaRPr sz="2100">
              <a:solidFill>
                <a:prstClr val="black"/>
              </a:solidFill>
              <a:latin typeface="Times New Roman"/>
              <a:cs typeface="Times New Roman"/>
            </a:endParaRPr>
          </a:p>
          <a:p>
            <a:pPr marL="311759" marR="4453" indent="-300626" defTabSz="801668">
              <a:lnSpc>
                <a:spcPct val="100699"/>
              </a:lnSpc>
              <a:buFont typeface="Arial Narrow"/>
              <a:buChar char="-"/>
              <a:tabLst>
                <a:tab pos="311203" algn="l"/>
                <a:tab pos="311759" algn="l"/>
                <a:tab pos="2014191" algn="l"/>
                <a:tab pos="2754063" algn="l"/>
                <a:tab pos="3117041" algn="l"/>
                <a:tab pos="4320656" algn="l"/>
                <a:tab pos="5463032" algn="l"/>
              </a:tabLst>
            </a:pPr>
            <a:r>
              <a:rPr sz="2100" b="1" dirty="0">
                <a:solidFill>
                  <a:prstClr val="black"/>
                </a:solidFill>
                <a:latin typeface="Arial Narrow"/>
                <a:cs typeface="Arial Narrow"/>
              </a:rPr>
              <a:t>Og</a:t>
            </a:r>
            <a:r>
              <a:rPr sz="2100" b="1" spc="-4" dirty="0">
                <a:solidFill>
                  <a:prstClr val="black"/>
                </a:solidFill>
                <a:latin typeface="Arial Narrow"/>
                <a:cs typeface="Arial Narrow"/>
              </a:rPr>
              <a:t>r</a:t>
            </a:r>
            <a:r>
              <a:rPr sz="2100" b="1" dirty="0">
                <a:solidFill>
                  <a:prstClr val="black"/>
                </a:solidFill>
                <a:latin typeface="Arial Narrow"/>
                <a:cs typeface="Arial Narrow"/>
              </a:rPr>
              <a:t>aničavajući	</a:t>
            </a:r>
            <a:r>
              <a:rPr sz="2100" b="1" spc="-4" dirty="0">
                <a:solidFill>
                  <a:prstClr val="black"/>
                </a:solidFill>
                <a:latin typeface="Arial Narrow"/>
                <a:cs typeface="Arial Narrow"/>
              </a:rPr>
              <a:t>f</a:t>
            </a:r>
            <a:r>
              <a:rPr sz="2100" b="1" dirty="0">
                <a:solidFill>
                  <a:prstClr val="black"/>
                </a:solidFill>
                <a:latin typeface="Arial Narrow"/>
                <a:cs typeface="Arial Narrow"/>
              </a:rPr>
              <a:t>ak</a:t>
            </a:r>
            <a:r>
              <a:rPr sz="2100" b="1" spc="-4" dirty="0">
                <a:solidFill>
                  <a:prstClr val="black"/>
                </a:solidFill>
                <a:latin typeface="Arial Narrow"/>
                <a:cs typeface="Arial Narrow"/>
              </a:rPr>
              <a:t>t</a:t>
            </a:r>
            <a:r>
              <a:rPr sz="2100" b="1" dirty="0">
                <a:solidFill>
                  <a:prstClr val="black"/>
                </a:solidFill>
                <a:latin typeface="Arial Narrow"/>
                <a:cs typeface="Arial Narrow"/>
              </a:rPr>
              <a:t>or	za	masovnije	osnivanje	ene</a:t>
            </a:r>
            <a:r>
              <a:rPr sz="2100" b="1" spc="-4" dirty="0">
                <a:solidFill>
                  <a:prstClr val="black"/>
                </a:solidFill>
                <a:latin typeface="Arial Narrow"/>
                <a:cs typeface="Arial Narrow"/>
              </a:rPr>
              <a:t>r</a:t>
            </a:r>
            <a:r>
              <a:rPr sz="2100" b="1" dirty="0">
                <a:solidFill>
                  <a:prstClr val="black"/>
                </a:solidFill>
                <a:latin typeface="Arial Narrow"/>
                <a:cs typeface="Arial Narrow"/>
              </a:rPr>
              <a:t>ge</a:t>
            </a:r>
            <a:r>
              <a:rPr sz="2100" b="1" spc="-4" dirty="0">
                <a:solidFill>
                  <a:prstClr val="black"/>
                </a:solidFill>
                <a:latin typeface="Arial Narrow"/>
                <a:cs typeface="Arial Narrow"/>
              </a:rPr>
              <a:t>t</a:t>
            </a:r>
            <a:r>
              <a:rPr sz="2100" b="1" dirty="0">
                <a:solidFill>
                  <a:prstClr val="black"/>
                </a:solidFill>
                <a:latin typeface="Arial Narrow"/>
                <a:cs typeface="Arial Narrow"/>
              </a:rPr>
              <a:t>sk</a:t>
            </a:r>
            <a:r>
              <a:rPr sz="2100" b="1" spc="-4" dirty="0">
                <a:solidFill>
                  <a:prstClr val="black"/>
                </a:solidFill>
                <a:latin typeface="Arial Narrow"/>
                <a:cs typeface="Arial Narrow"/>
              </a:rPr>
              <a:t>ih  plantaža</a:t>
            </a:r>
            <a:endParaRPr sz="2100">
              <a:solidFill>
                <a:prstClr val="black"/>
              </a:solidFill>
              <a:latin typeface="Arial Narrow"/>
              <a:cs typeface="Arial Narrow"/>
            </a:endParaRPr>
          </a:p>
          <a:p>
            <a:pPr marL="311759" marR="7237" indent="-300626" defTabSz="801668">
              <a:lnSpc>
                <a:spcPct val="100699"/>
              </a:lnSpc>
              <a:buFontTx/>
              <a:buChar char="-"/>
              <a:tabLst>
                <a:tab pos="311203" algn="l"/>
                <a:tab pos="311759" algn="l"/>
              </a:tabLst>
            </a:pPr>
            <a:r>
              <a:rPr sz="2100" spc="-4" dirty="0">
                <a:solidFill>
                  <a:prstClr val="black"/>
                </a:solidFill>
                <a:latin typeface="Arial Narrow"/>
                <a:cs typeface="Arial Narrow"/>
              </a:rPr>
              <a:t>Činjenica da velike površine ovih zasada imaju malo učešće </a:t>
            </a:r>
            <a:r>
              <a:rPr sz="2100" dirty="0">
                <a:solidFill>
                  <a:prstClr val="black"/>
                </a:solidFill>
                <a:latin typeface="Arial Narrow"/>
                <a:cs typeface="Arial Narrow"/>
              </a:rPr>
              <a:t>u  </a:t>
            </a:r>
            <a:r>
              <a:rPr sz="2100" spc="-4" dirty="0">
                <a:solidFill>
                  <a:prstClr val="black"/>
                </a:solidFill>
                <a:latin typeface="Arial Narrow"/>
                <a:cs typeface="Arial Narrow"/>
              </a:rPr>
              <a:t>energetskim potrebama</a:t>
            </a:r>
            <a:r>
              <a:rPr sz="2100" spc="18" dirty="0">
                <a:solidFill>
                  <a:prstClr val="black"/>
                </a:solidFill>
                <a:latin typeface="Arial Narrow"/>
                <a:cs typeface="Arial Narrow"/>
              </a:rPr>
              <a:t> </a:t>
            </a:r>
            <a:r>
              <a:rPr sz="2100" spc="-4" dirty="0">
                <a:solidFill>
                  <a:prstClr val="black"/>
                </a:solidFill>
                <a:latin typeface="Arial Narrow"/>
                <a:cs typeface="Arial Narrow"/>
              </a:rPr>
              <a:t>države</a:t>
            </a:r>
            <a:endParaRPr sz="2100">
              <a:solidFill>
                <a:prstClr val="black"/>
              </a:solidFill>
              <a:latin typeface="Arial Narrow"/>
              <a:cs typeface="Arial Narrow"/>
            </a:endParaRPr>
          </a:p>
        </p:txBody>
      </p:sp>
    </p:spTree>
    <p:extLst>
      <p:ext uri="{BB962C8B-B14F-4D97-AF65-F5344CB8AC3E}">
        <p14:creationId xmlns:p14="http://schemas.microsoft.com/office/powerpoint/2010/main" val="1410241934"/>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28401" y="517949"/>
            <a:ext cx="5111192" cy="1077218"/>
          </a:xfrm>
          <a:prstGeom prst="rect">
            <a:avLst/>
          </a:prstGeom>
        </p:spPr>
        <p:txBody>
          <a:bodyPr vert="horz" wrap="square" lIns="0" tIns="0" rIns="0" bIns="0" rtlCol="0">
            <a:spAutoFit/>
          </a:bodyPr>
          <a:lstStyle/>
          <a:p>
            <a:pPr marL="11134"/>
            <a:r>
              <a:rPr dirty="0">
                <a:latin typeface="Arial Narrow"/>
                <a:cs typeface="Arial Narrow"/>
              </a:rPr>
              <a:t>Osnivanje </a:t>
            </a:r>
            <a:r>
              <a:rPr spc="-4" dirty="0">
                <a:latin typeface="Arial Narrow"/>
                <a:cs typeface="Arial Narrow"/>
              </a:rPr>
              <a:t>energetskih</a:t>
            </a:r>
            <a:r>
              <a:rPr spc="-57" dirty="0">
                <a:latin typeface="Arial Narrow"/>
                <a:cs typeface="Arial Narrow"/>
              </a:rPr>
              <a:t> </a:t>
            </a:r>
            <a:r>
              <a:rPr dirty="0">
                <a:latin typeface="Arial Narrow"/>
                <a:cs typeface="Arial Narrow"/>
              </a:rPr>
              <a:t>zasada</a:t>
            </a:r>
          </a:p>
        </p:txBody>
      </p:sp>
      <p:sp>
        <p:nvSpPr>
          <p:cNvPr id="3" name="object 3"/>
          <p:cNvSpPr/>
          <p:nvPr/>
        </p:nvSpPr>
        <p:spPr>
          <a:xfrm>
            <a:off x="661073" y="1272091"/>
            <a:ext cx="7819097" cy="131397"/>
          </a:xfrm>
          <a:custGeom>
            <a:avLst/>
            <a:gdLst/>
            <a:ahLst/>
            <a:cxnLst/>
            <a:rect l="l" t="t" r="r" b="b"/>
            <a:pathLst>
              <a:path w="9144000" h="144780">
                <a:moveTo>
                  <a:pt x="0" y="144462"/>
                </a:moveTo>
                <a:lnTo>
                  <a:pt x="9144000" y="144462"/>
                </a:lnTo>
                <a:lnTo>
                  <a:pt x="9144000" y="0"/>
                </a:lnTo>
                <a:lnTo>
                  <a:pt x="0" y="0"/>
                </a:lnTo>
                <a:lnTo>
                  <a:pt x="0" y="144462"/>
                </a:lnTo>
                <a:close/>
              </a:path>
            </a:pathLst>
          </a:custGeom>
          <a:solidFill>
            <a:srgbClr val="FFCA00"/>
          </a:solidFill>
        </p:spPr>
        <p:txBody>
          <a:bodyPr wrap="square" lIns="0" tIns="0" rIns="0" bIns="0" rtlCol="0"/>
          <a:lstStyle/>
          <a:p>
            <a:pPr defTabSz="801668"/>
            <a:endParaRPr>
              <a:solidFill>
                <a:prstClr val="black"/>
              </a:solidFill>
            </a:endParaRPr>
          </a:p>
        </p:txBody>
      </p:sp>
      <p:sp>
        <p:nvSpPr>
          <p:cNvPr id="4" name="object 4"/>
          <p:cNvSpPr txBox="1"/>
          <p:nvPr/>
        </p:nvSpPr>
        <p:spPr>
          <a:xfrm>
            <a:off x="1189949" y="1446348"/>
            <a:ext cx="6766233" cy="3103414"/>
          </a:xfrm>
          <a:prstGeom prst="rect">
            <a:avLst/>
          </a:prstGeom>
        </p:spPr>
        <p:txBody>
          <a:bodyPr vert="horz" wrap="square" lIns="0" tIns="0" rIns="0" bIns="0" rtlCol="0">
            <a:spAutoFit/>
          </a:bodyPr>
          <a:lstStyle/>
          <a:p>
            <a:pPr marL="11134" marR="4453" algn="just" defTabSz="801668">
              <a:lnSpc>
                <a:spcPct val="99500"/>
              </a:lnSpc>
            </a:pPr>
            <a:r>
              <a:rPr sz="2100" dirty="0">
                <a:solidFill>
                  <a:prstClr val="black"/>
                </a:solidFill>
                <a:latin typeface="Arial Narrow"/>
                <a:cs typeface="Arial Narrow"/>
              </a:rPr>
              <a:t>Da </a:t>
            </a:r>
            <a:r>
              <a:rPr sz="2100" spc="-4" dirty="0">
                <a:solidFill>
                  <a:prstClr val="black"/>
                </a:solidFill>
                <a:latin typeface="Arial Narrow"/>
                <a:cs typeface="Arial Narrow"/>
              </a:rPr>
              <a:t>bi se eliminisala konkurencija između proizvodnje biomase za  energiju </a:t>
            </a:r>
            <a:r>
              <a:rPr sz="2100" dirty="0">
                <a:solidFill>
                  <a:prstClr val="black"/>
                </a:solidFill>
                <a:latin typeface="Arial Narrow"/>
                <a:cs typeface="Arial Narrow"/>
              </a:rPr>
              <a:t>i </a:t>
            </a:r>
            <a:r>
              <a:rPr sz="2100" spc="-4" dirty="0">
                <a:solidFill>
                  <a:prstClr val="black"/>
                </a:solidFill>
                <a:latin typeface="Arial Narrow"/>
                <a:cs typeface="Arial Narrow"/>
              </a:rPr>
              <a:t>poljoprivredne proizvodnje, preporučuje </a:t>
            </a:r>
            <a:r>
              <a:rPr sz="2100" dirty="0">
                <a:solidFill>
                  <a:prstClr val="black"/>
                </a:solidFill>
                <a:latin typeface="Arial Narrow"/>
                <a:cs typeface="Arial Narrow"/>
              </a:rPr>
              <a:t>se da se </a:t>
            </a:r>
            <a:r>
              <a:rPr sz="2100" spc="-4" dirty="0">
                <a:solidFill>
                  <a:prstClr val="black"/>
                </a:solidFill>
                <a:latin typeface="Arial Narrow"/>
                <a:cs typeface="Arial Narrow"/>
              </a:rPr>
              <a:t>proizvodnja  </a:t>
            </a:r>
            <a:r>
              <a:rPr sz="2100" dirty="0">
                <a:solidFill>
                  <a:prstClr val="black"/>
                </a:solidFill>
                <a:latin typeface="Arial Narrow"/>
                <a:cs typeface="Arial Narrow"/>
              </a:rPr>
              <a:t>biomase </a:t>
            </a:r>
            <a:r>
              <a:rPr sz="2100" spc="-4" dirty="0">
                <a:solidFill>
                  <a:prstClr val="black"/>
                </a:solidFill>
                <a:latin typeface="Arial Narrow"/>
                <a:cs typeface="Arial Narrow"/>
              </a:rPr>
              <a:t>usmeri </a:t>
            </a:r>
            <a:r>
              <a:rPr sz="2100" dirty="0">
                <a:solidFill>
                  <a:prstClr val="black"/>
                </a:solidFill>
                <a:latin typeface="Arial Narrow"/>
                <a:cs typeface="Arial Narrow"/>
              </a:rPr>
              <a:t>na </a:t>
            </a:r>
            <a:r>
              <a:rPr sz="2100" spc="-4" dirty="0">
                <a:solidFill>
                  <a:prstClr val="black"/>
                </a:solidFill>
                <a:latin typeface="Arial Narrow"/>
                <a:cs typeface="Arial Narrow"/>
              </a:rPr>
              <a:t>degradiranim </a:t>
            </a:r>
            <a:r>
              <a:rPr sz="2100" dirty="0">
                <a:solidFill>
                  <a:prstClr val="black"/>
                </a:solidFill>
                <a:latin typeface="Arial Narrow"/>
                <a:cs typeface="Arial Narrow"/>
              </a:rPr>
              <a:t>i </a:t>
            </a:r>
            <a:r>
              <a:rPr sz="2100" spc="-4" dirty="0">
                <a:solidFill>
                  <a:prstClr val="black"/>
                </a:solidFill>
                <a:latin typeface="Arial Narrow"/>
                <a:cs typeface="Arial Narrow"/>
              </a:rPr>
              <a:t>marginalnim </a:t>
            </a:r>
            <a:r>
              <a:rPr sz="2100" dirty="0">
                <a:solidFill>
                  <a:prstClr val="black"/>
                </a:solidFill>
                <a:latin typeface="Arial Narrow"/>
                <a:cs typeface="Arial Narrow"/>
              </a:rPr>
              <a:t>zemljištima. </a:t>
            </a:r>
            <a:r>
              <a:rPr sz="2100" spc="-96" dirty="0">
                <a:solidFill>
                  <a:prstClr val="black"/>
                </a:solidFill>
                <a:latin typeface="Arial Narrow"/>
                <a:cs typeface="Arial Narrow"/>
              </a:rPr>
              <a:t>To </a:t>
            </a:r>
            <a:r>
              <a:rPr sz="2100" dirty="0">
                <a:solidFill>
                  <a:prstClr val="black"/>
                </a:solidFill>
                <a:latin typeface="Arial Narrow"/>
                <a:cs typeface="Arial Narrow"/>
              </a:rPr>
              <a:t>dovodi  do </a:t>
            </a:r>
            <a:r>
              <a:rPr sz="2100" spc="-4" dirty="0">
                <a:solidFill>
                  <a:prstClr val="black"/>
                </a:solidFill>
                <a:latin typeface="Arial Narrow"/>
                <a:cs typeface="Arial Narrow"/>
              </a:rPr>
              <a:t>trenda  </a:t>
            </a:r>
            <a:r>
              <a:rPr sz="2100" dirty="0">
                <a:solidFill>
                  <a:prstClr val="black"/>
                </a:solidFill>
                <a:latin typeface="Arial Narrow"/>
                <a:cs typeface="Arial Narrow"/>
              </a:rPr>
              <a:t>većeg</a:t>
            </a:r>
            <a:r>
              <a:rPr sz="2100" spc="-18" dirty="0">
                <a:solidFill>
                  <a:prstClr val="black"/>
                </a:solidFill>
                <a:latin typeface="Arial Narrow"/>
                <a:cs typeface="Arial Narrow"/>
              </a:rPr>
              <a:t> </a:t>
            </a:r>
            <a:r>
              <a:rPr sz="2100" spc="-4" dirty="0">
                <a:solidFill>
                  <a:prstClr val="black"/>
                </a:solidFill>
                <a:latin typeface="Arial Narrow"/>
                <a:cs typeface="Arial Narrow"/>
              </a:rPr>
              <a:t>koršćenja:</a:t>
            </a:r>
            <a:endParaRPr sz="2100">
              <a:solidFill>
                <a:prstClr val="black"/>
              </a:solidFill>
              <a:latin typeface="Arial Narrow"/>
              <a:cs typeface="Arial Narrow"/>
            </a:endParaRPr>
          </a:p>
          <a:p>
            <a:pPr defTabSz="801668">
              <a:spcBef>
                <a:spcPts val="39"/>
              </a:spcBef>
            </a:pPr>
            <a:endParaRPr sz="2200">
              <a:solidFill>
                <a:prstClr val="black"/>
              </a:solidFill>
              <a:latin typeface="Times New Roman"/>
              <a:cs typeface="Times New Roman"/>
            </a:endParaRPr>
          </a:p>
          <a:p>
            <a:pPr marL="11134" algn="just" defTabSz="801668"/>
            <a:r>
              <a:rPr sz="2100" spc="-4" dirty="0">
                <a:solidFill>
                  <a:prstClr val="black"/>
                </a:solidFill>
                <a:latin typeface="Arial"/>
                <a:cs typeface="Arial"/>
              </a:rPr>
              <a:t>•</a:t>
            </a:r>
            <a:r>
              <a:rPr sz="2100" spc="-4" dirty="0">
                <a:solidFill>
                  <a:prstClr val="black"/>
                </a:solidFill>
                <a:latin typeface="Arial Narrow"/>
                <a:cs typeface="Arial Narrow"/>
              </a:rPr>
              <a:t>marginalnih</a:t>
            </a:r>
            <a:r>
              <a:rPr sz="2100" spc="-39" dirty="0">
                <a:solidFill>
                  <a:prstClr val="black"/>
                </a:solidFill>
                <a:latin typeface="Arial Narrow"/>
                <a:cs typeface="Arial Narrow"/>
              </a:rPr>
              <a:t> </a:t>
            </a:r>
            <a:r>
              <a:rPr sz="2100" dirty="0">
                <a:solidFill>
                  <a:prstClr val="black"/>
                </a:solidFill>
                <a:latin typeface="Arial Narrow"/>
                <a:cs typeface="Arial Narrow"/>
              </a:rPr>
              <a:t>zemljišta</a:t>
            </a:r>
            <a:endParaRPr sz="2100">
              <a:solidFill>
                <a:prstClr val="black"/>
              </a:solidFill>
              <a:latin typeface="Arial Narrow"/>
              <a:cs typeface="Arial Narrow"/>
            </a:endParaRPr>
          </a:p>
          <a:p>
            <a:pPr marL="11134" algn="just" defTabSz="801668">
              <a:spcBef>
                <a:spcPts val="434"/>
              </a:spcBef>
            </a:pPr>
            <a:r>
              <a:rPr sz="2100" dirty="0">
                <a:solidFill>
                  <a:prstClr val="black"/>
                </a:solidFill>
                <a:latin typeface="Arial Narrow"/>
                <a:cs typeface="Arial Narrow"/>
              </a:rPr>
              <a:t>-napuštenih </a:t>
            </a:r>
            <a:r>
              <a:rPr sz="2100" spc="-4" dirty="0">
                <a:solidFill>
                  <a:prstClr val="black"/>
                </a:solidFill>
                <a:latin typeface="Arial Narrow"/>
                <a:cs typeface="Arial Narrow"/>
              </a:rPr>
              <a:t>poljoprivrednih</a:t>
            </a:r>
            <a:r>
              <a:rPr sz="2100" spc="-31" dirty="0">
                <a:solidFill>
                  <a:prstClr val="black"/>
                </a:solidFill>
                <a:latin typeface="Arial Narrow"/>
                <a:cs typeface="Arial Narrow"/>
              </a:rPr>
              <a:t> </a:t>
            </a:r>
            <a:r>
              <a:rPr sz="2100" dirty="0">
                <a:solidFill>
                  <a:prstClr val="black"/>
                </a:solidFill>
                <a:latin typeface="Arial Narrow"/>
                <a:cs typeface="Arial Narrow"/>
              </a:rPr>
              <a:t>zemljišta</a:t>
            </a:r>
            <a:endParaRPr sz="2100">
              <a:solidFill>
                <a:prstClr val="black"/>
              </a:solidFill>
              <a:latin typeface="Arial Narrow"/>
              <a:cs typeface="Arial Narrow"/>
            </a:endParaRPr>
          </a:p>
          <a:p>
            <a:pPr marL="11134" algn="just" defTabSz="801668">
              <a:spcBef>
                <a:spcPts val="544"/>
              </a:spcBef>
            </a:pPr>
            <a:r>
              <a:rPr sz="2100" dirty="0">
                <a:solidFill>
                  <a:prstClr val="black"/>
                </a:solidFill>
                <a:latin typeface="Arial Narrow"/>
                <a:cs typeface="Arial Narrow"/>
              </a:rPr>
              <a:t>-šuma slabijeg</a:t>
            </a:r>
            <a:r>
              <a:rPr sz="2100" spc="-88" dirty="0">
                <a:solidFill>
                  <a:prstClr val="black"/>
                </a:solidFill>
                <a:latin typeface="Arial Narrow"/>
                <a:cs typeface="Arial Narrow"/>
              </a:rPr>
              <a:t> </a:t>
            </a:r>
            <a:r>
              <a:rPr sz="2100" dirty="0">
                <a:solidFill>
                  <a:prstClr val="black"/>
                </a:solidFill>
                <a:latin typeface="Arial Narrow"/>
                <a:cs typeface="Arial Narrow"/>
              </a:rPr>
              <a:t>kvaliteta</a:t>
            </a:r>
            <a:endParaRPr sz="2100">
              <a:solidFill>
                <a:prstClr val="black"/>
              </a:solidFill>
              <a:latin typeface="Arial Narrow"/>
              <a:cs typeface="Arial Narrow"/>
            </a:endParaRPr>
          </a:p>
          <a:p>
            <a:pPr marL="11134" algn="just" defTabSz="801668">
              <a:spcBef>
                <a:spcPts val="456"/>
              </a:spcBef>
            </a:pPr>
            <a:r>
              <a:rPr sz="2100" dirty="0">
                <a:solidFill>
                  <a:prstClr val="black"/>
                </a:solidFill>
                <a:latin typeface="Arial Narrow"/>
                <a:cs typeface="Arial Narrow"/>
              </a:rPr>
              <a:t>-zemljišta </a:t>
            </a:r>
            <a:r>
              <a:rPr sz="2100" spc="-4" dirty="0">
                <a:solidFill>
                  <a:prstClr val="black"/>
                </a:solidFill>
                <a:latin typeface="Arial Narrow"/>
                <a:cs typeface="Arial Narrow"/>
              </a:rPr>
              <a:t>pored </a:t>
            </a:r>
            <a:r>
              <a:rPr sz="2100" dirty="0">
                <a:solidFill>
                  <a:prstClr val="black"/>
                </a:solidFill>
                <a:latin typeface="Arial Narrow"/>
                <a:cs typeface="Arial Narrow"/>
              </a:rPr>
              <a:t>puteva, vodotoka i</a:t>
            </a:r>
            <a:r>
              <a:rPr sz="2100" spc="-75" dirty="0">
                <a:solidFill>
                  <a:prstClr val="black"/>
                </a:solidFill>
                <a:latin typeface="Arial Narrow"/>
                <a:cs typeface="Arial Narrow"/>
              </a:rPr>
              <a:t> </a:t>
            </a:r>
            <a:r>
              <a:rPr sz="2100" dirty="0">
                <a:solidFill>
                  <a:prstClr val="black"/>
                </a:solidFill>
                <a:latin typeface="Arial Narrow"/>
                <a:cs typeface="Arial Narrow"/>
              </a:rPr>
              <a:t>sl.</a:t>
            </a:r>
            <a:endParaRPr sz="2100">
              <a:solidFill>
                <a:prstClr val="black"/>
              </a:solidFill>
              <a:latin typeface="Arial Narrow"/>
              <a:cs typeface="Arial Narrow"/>
            </a:endParaRPr>
          </a:p>
        </p:txBody>
      </p:sp>
    </p:spTree>
    <p:extLst>
      <p:ext uri="{BB962C8B-B14F-4D97-AF65-F5344CB8AC3E}">
        <p14:creationId xmlns:p14="http://schemas.microsoft.com/office/powerpoint/2010/main" val="457671024"/>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61073" y="1272091"/>
            <a:ext cx="7819097" cy="131397"/>
          </a:xfrm>
          <a:custGeom>
            <a:avLst/>
            <a:gdLst/>
            <a:ahLst/>
            <a:cxnLst/>
            <a:rect l="l" t="t" r="r" b="b"/>
            <a:pathLst>
              <a:path w="9144000" h="144780">
                <a:moveTo>
                  <a:pt x="0" y="144462"/>
                </a:moveTo>
                <a:lnTo>
                  <a:pt x="9144000" y="144462"/>
                </a:lnTo>
                <a:lnTo>
                  <a:pt x="9144000" y="0"/>
                </a:lnTo>
                <a:lnTo>
                  <a:pt x="0" y="0"/>
                </a:lnTo>
                <a:lnTo>
                  <a:pt x="0" y="144462"/>
                </a:lnTo>
                <a:close/>
              </a:path>
            </a:pathLst>
          </a:custGeom>
          <a:solidFill>
            <a:srgbClr val="FFCA00"/>
          </a:solidFill>
        </p:spPr>
        <p:txBody>
          <a:bodyPr wrap="square" lIns="0" tIns="0" rIns="0" bIns="0" rtlCol="0"/>
          <a:lstStyle/>
          <a:p>
            <a:pPr defTabSz="801668"/>
            <a:endParaRPr>
              <a:solidFill>
                <a:prstClr val="black"/>
              </a:solidFill>
            </a:endParaRPr>
          </a:p>
        </p:txBody>
      </p:sp>
      <p:sp>
        <p:nvSpPr>
          <p:cNvPr id="3" name="object 3"/>
          <p:cNvSpPr txBox="1">
            <a:spLocks noGrp="1"/>
          </p:cNvSpPr>
          <p:nvPr>
            <p:ph type="title"/>
          </p:nvPr>
        </p:nvSpPr>
        <p:spPr>
          <a:xfrm>
            <a:off x="728401" y="660915"/>
            <a:ext cx="1190240" cy="1077218"/>
          </a:xfrm>
          <a:prstGeom prst="rect">
            <a:avLst/>
          </a:prstGeom>
        </p:spPr>
        <p:txBody>
          <a:bodyPr vert="horz" wrap="square" lIns="0" tIns="0" rIns="0" bIns="0" rtlCol="0">
            <a:spAutoFit/>
          </a:bodyPr>
          <a:lstStyle/>
          <a:p>
            <a:pPr marL="11134"/>
            <a:r>
              <a:rPr spc="-4" dirty="0">
                <a:latin typeface="Arial Narrow"/>
                <a:cs typeface="Arial Narrow"/>
              </a:rPr>
              <a:t>Izazovi</a:t>
            </a:r>
          </a:p>
        </p:txBody>
      </p:sp>
      <p:sp>
        <p:nvSpPr>
          <p:cNvPr id="4" name="object 4"/>
          <p:cNvSpPr txBox="1"/>
          <p:nvPr/>
        </p:nvSpPr>
        <p:spPr>
          <a:xfrm>
            <a:off x="1189947" y="1702589"/>
            <a:ext cx="5511378" cy="2292935"/>
          </a:xfrm>
          <a:prstGeom prst="rect">
            <a:avLst/>
          </a:prstGeom>
        </p:spPr>
        <p:txBody>
          <a:bodyPr vert="horz" wrap="square" lIns="0" tIns="0" rIns="0" bIns="0" rtlCol="0">
            <a:spAutoFit/>
          </a:bodyPr>
          <a:lstStyle/>
          <a:p>
            <a:pPr marL="11134" defTabSz="801668"/>
            <a:r>
              <a:rPr sz="2100" spc="-4" dirty="0">
                <a:solidFill>
                  <a:prstClr val="black"/>
                </a:solidFill>
                <a:latin typeface="Arial Narrow"/>
                <a:cs typeface="Arial Narrow"/>
              </a:rPr>
              <a:t>Prilikom </a:t>
            </a:r>
            <a:r>
              <a:rPr sz="2100" dirty="0">
                <a:solidFill>
                  <a:prstClr val="black"/>
                </a:solidFill>
                <a:latin typeface="Arial Narrow"/>
                <a:cs typeface="Arial Narrow"/>
              </a:rPr>
              <a:t>osnivanja </a:t>
            </a:r>
            <a:r>
              <a:rPr sz="2100" spc="-4" dirty="0">
                <a:solidFill>
                  <a:prstClr val="black"/>
                </a:solidFill>
                <a:latin typeface="Arial Narrow"/>
                <a:cs typeface="Arial Narrow"/>
              </a:rPr>
              <a:t>energentskih </a:t>
            </a:r>
            <a:r>
              <a:rPr sz="2100" dirty="0">
                <a:solidFill>
                  <a:prstClr val="black"/>
                </a:solidFill>
                <a:latin typeface="Arial Narrow"/>
                <a:cs typeface="Arial Narrow"/>
              </a:rPr>
              <a:t>zasada, najveći izazov</a:t>
            </a:r>
            <a:r>
              <a:rPr sz="2100" spc="-9" dirty="0">
                <a:solidFill>
                  <a:prstClr val="black"/>
                </a:solidFill>
                <a:latin typeface="Arial Narrow"/>
                <a:cs typeface="Arial Narrow"/>
              </a:rPr>
              <a:t> </a:t>
            </a:r>
            <a:r>
              <a:rPr sz="2100" dirty="0">
                <a:solidFill>
                  <a:prstClr val="black"/>
                </a:solidFill>
                <a:latin typeface="Arial Narrow"/>
                <a:cs typeface="Arial Narrow"/>
              </a:rPr>
              <a:t>je:</a:t>
            </a:r>
            <a:endParaRPr sz="2100">
              <a:solidFill>
                <a:prstClr val="black"/>
              </a:solidFill>
              <a:latin typeface="Arial Narrow"/>
              <a:cs typeface="Arial Narrow"/>
            </a:endParaRPr>
          </a:p>
          <a:p>
            <a:pPr defTabSz="801668">
              <a:spcBef>
                <a:spcPts val="39"/>
              </a:spcBef>
            </a:pPr>
            <a:endParaRPr sz="2200">
              <a:solidFill>
                <a:prstClr val="black"/>
              </a:solidFill>
              <a:latin typeface="Times New Roman"/>
              <a:cs typeface="Times New Roman"/>
            </a:endParaRPr>
          </a:p>
          <a:p>
            <a:pPr marL="11134" defTabSz="801668"/>
            <a:r>
              <a:rPr sz="2100" spc="-4" dirty="0">
                <a:solidFill>
                  <a:prstClr val="black"/>
                </a:solidFill>
                <a:latin typeface="Arial Narrow"/>
                <a:cs typeface="Arial Narrow"/>
              </a:rPr>
              <a:t>-odrediti period rotacije (1,2,3</a:t>
            </a:r>
            <a:r>
              <a:rPr sz="2100" spc="31" dirty="0">
                <a:solidFill>
                  <a:prstClr val="black"/>
                </a:solidFill>
                <a:latin typeface="Arial Narrow"/>
                <a:cs typeface="Arial Narrow"/>
              </a:rPr>
              <a:t> </a:t>
            </a:r>
            <a:r>
              <a:rPr sz="2100" dirty="0">
                <a:solidFill>
                  <a:prstClr val="black"/>
                </a:solidFill>
                <a:latin typeface="Arial Narrow"/>
                <a:cs typeface="Arial Narrow"/>
              </a:rPr>
              <a:t>godine)</a:t>
            </a:r>
            <a:endParaRPr sz="2100">
              <a:solidFill>
                <a:prstClr val="black"/>
              </a:solidFill>
              <a:latin typeface="Arial Narrow"/>
              <a:cs typeface="Arial Narrow"/>
            </a:endParaRPr>
          </a:p>
          <a:p>
            <a:pPr defTabSz="801668">
              <a:spcBef>
                <a:spcPts val="39"/>
              </a:spcBef>
            </a:pPr>
            <a:endParaRPr sz="2200">
              <a:solidFill>
                <a:prstClr val="black"/>
              </a:solidFill>
              <a:latin typeface="Times New Roman"/>
              <a:cs typeface="Times New Roman"/>
            </a:endParaRPr>
          </a:p>
          <a:p>
            <a:pPr marL="11134" defTabSz="801668"/>
            <a:r>
              <a:rPr sz="2100" dirty="0">
                <a:solidFill>
                  <a:prstClr val="black"/>
                </a:solidFill>
                <a:latin typeface="Arial Narrow"/>
                <a:cs typeface="Arial Narrow"/>
              </a:rPr>
              <a:t>-vezano za vlasništvo nad zemljištem, </a:t>
            </a:r>
            <a:r>
              <a:rPr sz="2100" spc="-4" dirty="0">
                <a:solidFill>
                  <a:prstClr val="black"/>
                </a:solidFill>
                <a:latin typeface="Arial Narrow"/>
                <a:cs typeface="Arial Narrow"/>
              </a:rPr>
              <a:t>privatno,</a:t>
            </a:r>
            <a:r>
              <a:rPr sz="2100" spc="-35" dirty="0">
                <a:solidFill>
                  <a:prstClr val="black"/>
                </a:solidFill>
                <a:latin typeface="Arial Narrow"/>
                <a:cs typeface="Arial Narrow"/>
              </a:rPr>
              <a:t> </a:t>
            </a:r>
            <a:r>
              <a:rPr sz="2100" spc="-4" dirty="0">
                <a:solidFill>
                  <a:prstClr val="black"/>
                </a:solidFill>
                <a:latin typeface="Arial Narrow"/>
                <a:cs typeface="Arial Narrow"/>
              </a:rPr>
              <a:t>državno...</a:t>
            </a:r>
            <a:endParaRPr sz="2100">
              <a:solidFill>
                <a:prstClr val="black"/>
              </a:solidFill>
              <a:latin typeface="Arial Narrow"/>
              <a:cs typeface="Arial Narrow"/>
            </a:endParaRPr>
          </a:p>
        </p:txBody>
      </p:sp>
      <p:graphicFrame>
        <p:nvGraphicFramePr>
          <p:cNvPr id="5" name="object 5"/>
          <p:cNvGraphicFramePr>
            <a:graphicFrameLocks noGrp="1"/>
          </p:cNvGraphicFramePr>
          <p:nvPr/>
        </p:nvGraphicFramePr>
        <p:xfrm>
          <a:off x="1173658" y="3714419"/>
          <a:ext cx="6798603" cy="2451100"/>
        </p:xfrm>
        <a:graphic>
          <a:graphicData uri="http://schemas.openxmlformats.org/drawingml/2006/table">
            <a:tbl>
              <a:tblPr firstRow="1" bandRow="1">
                <a:tableStyleId>{2D5ABB26-0587-4C30-8999-92F81FD0307C}</a:tableStyleId>
              </a:tblPr>
              <a:tblGrid>
                <a:gridCol w="2422700">
                  <a:extLst>
                    <a:ext uri="{9D8B030D-6E8A-4147-A177-3AD203B41FA5}">
                      <a16:colId xmlns="" xmlns:a16="http://schemas.microsoft.com/office/drawing/2014/main" val="20000"/>
                    </a:ext>
                  </a:extLst>
                </a:gridCol>
                <a:gridCol w="1154378">
                  <a:extLst>
                    <a:ext uri="{9D8B030D-6E8A-4147-A177-3AD203B41FA5}">
                      <a16:colId xmlns="" xmlns:a16="http://schemas.microsoft.com/office/drawing/2014/main" val="20001"/>
                    </a:ext>
                  </a:extLst>
                </a:gridCol>
                <a:gridCol w="3221525">
                  <a:extLst>
                    <a:ext uri="{9D8B030D-6E8A-4147-A177-3AD203B41FA5}">
                      <a16:colId xmlns="" xmlns:a16="http://schemas.microsoft.com/office/drawing/2014/main" val="20002"/>
                    </a:ext>
                  </a:extLst>
                </a:gridCol>
              </a:tblGrid>
              <a:tr h="1028700">
                <a:tc>
                  <a:txBody>
                    <a:bodyPr/>
                    <a:lstStyle/>
                    <a:p>
                      <a:pPr marL="31750">
                        <a:lnSpc>
                          <a:spcPts val="2725"/>
                        </a:lnSpc>
                        <a:tabLst>
                          <a:tab pos="1184275" algn="l"/>
                          <a:tab pos="1933575" algn="l"/>
                          <a:tab pos="2641600" algn="l"/>
                        </a:tabLst>
                      </a:pPr>
                      <a:r>
                        <a:rPr sz="2200" spc="-5" dirty="0">
                          <a:latin typeface="Arial Narrow"/>
                          <a:cs typeface="Arial Narrow"/>
                        </a:rPr>
                        <a:t>-odabrati	</a:t>
                      </a:r>
                      <a:r>
                        <a:rPr sz="2200" dirty="0">
                          <a:latin typeface="Arial Narrow"/>
                          <a:cs typeface="Arial Narrow"/>
                        </a:rPr>
                        <a:t>biljne	</a:t>
                      </a:r>
                      <a:r>
                        <a:rPr sz="2200" spc="-5" dirty="0">
                          <a:latin typeface="Arial Narrow"/>
                          <a:cs typeface="Arial Narrow"/>
                        </a:rPr>
                        <a:t>vrste	</a:t>
                      </a:r>
                      <a:r>
                        <a:rPr sz="2200" dirty="0">
                          <a:latin typeface="Arial Narrow"/>
                          <a:cs typeface="Arial Narrow"/>
                        </a:rPr>
                        <a:t>u</a:t>
                      </a:r>
                      <a:endParaRPr sz="2200">
                        <a:latin typeface="Arial Narrow"/>
                        <a:cs typeface="Arial Narrow"/>
                      </a:endParaRPr>
                    </a:p>
                  </a:txBody>
                  <a:tcPr marL="0" marR="0" marT="0" marB="0"/>
                </a:tc>
                <a:tc>
                  <a:txBody>
                    <a:bodyPr/>
                    <a:lstStyle/>
                    <a:p>
                      <a:pPr marL="113664">
                        <a:lnSpc>
                          <a:spcPts val="2725"/>
                        </a:lnSpc>
                        <a:tabLst>
                          <a:tab pos="1002665" algn="l"/>
                        </a:tabLst>
                      </a:pPr>
                      <a:r>
                        <a:rPr sz="2200" dirty="0">
                          <a:latin typeface="Arial Narrow"/>
                          <a:cs typeface="Arial Narrow"/>
                        </a:rPr>
                        <a:t>skladu	sa</a:t>
                      </a:r>
                      <a:endParaRPr sz="2200">
                        <a:latin typeface="Arial Narrow"/>
                        <a:cs typeface="Arial Narrow"/>
                      </a:endParaRPr>
                    </a:p>
                  </a:txBody>
                  <a:tcPr marL="0" marR="0" marT="0" marB="0"/>
                </a:tc>
                <a:tc>
                  <a:txBody>
                    <a:bodyPr/>
                    <a:lstStyle/>
                    <a:p>
                      <a:pPr marR="24130" algn="r">
                        <a:lnSpc>
                          <a:spcPts val="2725"/>
                        </a:lnSpc>
                        <a:tabLst>
                          <a:tab pos="1610995" algn="l"/>
                          <a:tab pos="3596640" algn="l"/>
                        </a:tabLst>
                      </a:pPr>
                      <a:r>
                        <a:rPr sz="2200" dirty="0">
                          <a:latin typeface="Arial Narrow"/>
                          <a:cs typeface="Arial Narrow"/>
                        </a:rPr>
                        <a:t>bioekološkim	ka</a:t>
                      </a:r>
                      <a:r>
                        <a:rPr sz="2200" spc="-5" dirty="0">
                          <a:latin typeface="Arial Narrow"/>
                          <a:cs typeface="Arial Narrow"/>
                        </a:rPr>
                        <a:t>r</a:t>
                      </a:r>
                      <a:r>
                        <a:rPr sz="2200" dirty="0">
                          <a:latin typeface="Arial Narrow"/>
                          <a:cs typeface="Arial Narrow"/>
                        </a:rPr>
                        <a:t>akte</a:t>
                      </a:r>
                      <a:r>
                        <a:rPr sz="2200" spc="-5" dirty="0">
                          <a:latin typeface="Arial Narrow"/>
                          <a:cs typeface="Arial Narrow"/>
                        </a:rPr>
                        <a:t>r</a:t>
                      </a:r>
                      <a:r>
                        <a:rPr sz="2200" dirty="0">
                          <a:latin typeface="Arial Narrow"/>
                          <a:cs typeface="Arial Narrow"/>
                        </a:rPr>
                        <a:t>istikama	i</a:t>
                      </a:r>
                      <a:endParaRPr sz="2200">
                        <a:latin typeface="Arial Narrow"/>
                        <a:cs typeface="Arial Narrow"/>
                      </a:endParaRPr>
                    </a:p>
                  </a:txBody>
                  <a:tcPr marL="0" marR="0" marT="0" marB="0"/>
                </a:tc>
                <a:extLst>
                  <a:ext uri="{0D108BD9-81ED-4DB2-BD59-A6C34878D82A}">
                    <a16:rowId xmlns="" xmlns:a16="http://schemas.microsoft.com/office/drawing/2014/main" val="10000"/>
                  </a:ext>
                </a:extLst>
              </a:tr>
              <a:tr h="1066800">
                <a:tc>
                  <a:txBody>
                    <a:bodyPr/>
                    <a:lstStyle/>
                    <a:p>
                      <a:pPr marL="31750">
                        <a:lnSpc>
                          <a:spcPts val="2800"/>
                        </a:lnSpc>
                        <a:tabLst>
                          <a:tab pos="1602105" algn="l"/>
                        </a:tabLst>
                      </a:pPr>
                      <a:r>
                        <a:rPr sz="2200" spc="35" dirty="0">
                          <a:latin typeface="Arial Narrow"/>
                          <a:cs typeface="Arial Narrow"/>
                        </a:rPr>
                        <a:t>energetskoj	</a:t>
                      </a:r>
                      <a:r>
                        <a:rPr sz="2200" spc="40" dirty="0">
                          <a:latin typeface="Arial Narrow"/>
                          <a:cs typeface="Arial Narrow"/>
                        </a:rPr>
                        <a:t>vrednosti</a:t>
                      </a:r>
                      <a:endParaRPr sz="2200">
                        <a:latin typeface="Arial Narrow"/>
                        <a:cs typeface="Arial Narrow"/>
                      </a:endParaRPr>
                    </a:p>
                  </a:txBody>
                  <a:tcPr marL="0" marR="0" marT="0" marB="0"/>
                </a:tc>
                <a:tc>
                  <a:txBody>
                    <a:bodyPr/>
                    <a:lstStyle/>
                    <a:p>
                      <a:pPr marL="52069">
                        <a:lnSpc>
                          <a:spcPts val="2800"/>
                        </a:lnSpc>
                      </a:pPr>
                      <a:r>
                        <a:rPr sz="2200" spc="40" dirty="0">
                          <a:latin typeface="Arial Narrow"/>
                          <a:cs typeface="Arial Narrow"/>
                        </a:rPr>
                        <a:t>(topolotna</a:t>
                      </a:r>
                      <a:endParaRPr sz="2200">
                        <a:latin typeface="Arial Narrow"/>
                        <a:cs typeface="Arial Narrow"/>
                      </a:endParaRPr>
                    </a:p>
                  </a:txBody>
                  <a:tcPr marL="0" marR="0" marT="0" marB="0"/>
                </a:tc>
                <a:tc>
                  <a:txBody>
                    <a:bodyPr/>
                    <a:lstStyle/>
                    <a:p>
                      <a:pPr marR="24130" algn="r">
                        <a:lnSpc>
                          <a:spcPts val="2800"/>
                        </a:lnSpc>
                        <a:tabLst>
                          <a:tab pos="798830" algn="l"/>
                          <a:tab pos="1895475" algn="l"/>
                          <a:tab pos="2699385" algn="l"/>
                        </a:tabLst>
                      </a:pPr>
                      <a:r>
                        <a:rPr sz="2200" spc="40" dirty="0">
                          <a:latin typeface="Arial Narrow"/>
                          <a:cs typeface="Arial Narrow"/>
                        </a:rPr>
                        <a:t>moć</a:t>
                      </a:r>
                      <a:r>
                        <a:rPr sz="2200" dirty="0">
                          <a:latin typeface="Arial Narrow"/>
                          <a:cs typeface="Arial Narrow"/>
                        </a:rPr>
                        <a:t>)	</a:t>
                      </a:r>
                      <a:r>
                        <a:rPr sz="2200" spc="40" dirty="0">
                          <a:latin typeface="Arial Narrow"/>
                          <a:cs typeface="Arial Narrow"/>
                        </a:rPr>
                        <a:t>(topole</a:t>
                      </a:r>
                      <a:r>
                        <a:rPr sz="2200" dirty="0">
                          <a:latin typeface="Arial Narrow"/>
                          <a:cs typeface="Arial Narrow"/>
                        </a:rPr>
                        <a:t>,	</a:t>
                      </a:r>
                      <a:r>
                        <a:rPr sz="2200" spc="40" dirty="0">
                          <a:latin typeface="Arial Narrow"/>
                          <a:cs typeface="Arial Narrow"/>
                        </a:rPr>
                        <a:t>vrbe</a:t>
                      </a:r>
                      <a:r>
                        <a:rPr sz="2200" dirty="0">
                          <a:latin typeface="Arial Narrow"/>
                          <a:cs typeface="Arial Narrow"/>
                        </a:rPr>
                        <a:t>,	</a:t>
                      </a:r>
                      <a:r>
                        <a:rPr sz="2200" spc="40" dirty="0">
                          <a:latin typeface="Arial Narrow"/>
                          <a:cs typeface="Arial Narrow"/>
                        </a:rPr>
                        <a:t>bagrem</a:t>
                      </a:r>
                      <a:r>
                        <a:rPr sz="2200" dirty="0">
                          <a:latin typeface="Arial Narrow"/>
                          <a:cs typeface="Arial Narrow"/>
                        </a:rPr>
                        <a:t>,</a:t>
                      </a:r>
                      <a:endParaRPr sz="2200">
                        <a:latin typeface="Arial Narrow"/>
                        <a:cs typeface="Arial Narrow"/>
                      </a:endParaRPr>
                    </a:p>
                  </a:txBody>
                  <a:tcPr marL="0" marR="0" marT="0" marB="0"/>
                </a:tc>
                <a:extLst>
                  <a:ext uri="{0D108BD9-81ED-4DB2-BD59-A6C34878D82A}">
                    <a16:rowId xmlns="" xmlns:a16="http://schemas.microsoft.com/office/drawing/2014/main" val="10001"/>
                  </a:ext>
                </a:extLst>
              </a:tr>
              <a:tr h="355600">
                <a:tc>
                  <a:txBody>
                    <a:bodyPr/>
                    <a:lstStyle/>
                    <a:p>
                      <a:pPr marL="31750">
                        <a:lnSpc>
                          <a:spcPts val="2800"/>
                        </a:lnSpc>
                      </a:pPr>
                      <a:r>
                        <a:rPr sz="2200" spc="-5" dirty="0">
                          <a:latin typeface="Arial Narrow"/>
                          <a:cs typeface="Arial Narrow"/>
                        </a:rPr>
                        <a:t>paulovnija...)</a:t>
                      </a:r>
                      <a:endParaRPr sz="2200">
                        <a:latin typeface="Arial Narrow"/>
                        <a:cs typeface="Arial Narrow"/>
                      </a:endParaRPr>
                    </a:p>
                  </a:txBody>
                  <a:tcPr marL="0" marR="0" marT="0" marB="0"/>
                </a:tc>
                <a:tc>
                  <a:txBody>
                    <a:bodyPr/>
                    <a:lstStyle/>
                    <a:p>
                      <a:endParaRPr sz="2200">
                        <a:latin typeface="Arial Narrow"/>
                        <a:cs typeface="Arial Narrow"/>
                      </a:endParaRPr>
                    </a:p>
                  </a:txBody>
                  <a:tcPr marL="0" marR="0" marT="0" marB="0"/>
                </a:tc>
                <a:tc>
                  <a:txBody>
                    <a:bodyPr/>
                    <a:lstStyle/>
                    <a:p>
                      <a:endParaRPr sz="2200">
                        <a:latin typeface="Arial Narrow"/>
                        <a:cs typeface="Arial Narrow"/>
                      </a:endParaRPr>
                    </a:p>
                  </a:txBody>
                  <a:tcPr marL="0" marR="0" marT="0" marB="0"/>
                </a:tc>
                <a:extLst>
                  <a:ext uri="{0D108BD9-81ED-4DB2-BD59-A6C34878D82A}">
                    <a16:rowId xmlns="" xmlns:a16="http://schemas.microsoft.com/office/drawing/2014/main" val="10002"/>
                  </a:ext>
                </a:extLst>
              </a:tr>
            </a:tbl>
          </a:graphicData>
        </a:graphic>
      </p:graphicFrame>
    </p:spTree>
    <p:extLst>
      <p:ext uri="{BB962C8B-B14F-4D97-AF65-F5344CB8AC3E}">
        <p14:creationId xmlns:p14="http://schemas.microsoft.com/office/powerpoint/2010/main" val="395050175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61073" y="1272091"/>
            <a:ext cx="7819097" cy="131397"/>
          </a:xfrm>
          <a:custGeom>
            <a:avLst/>
            <a:gdLst/>
            <a:ahLst/>
            <a:cxnLst/>
            <a:rect l="l" t="t" r="r" b="b"/>
            <a:pathLst>
              <a:path w="9144000" h="144780">
                <a:moveTo>
                  <a:pt x="0" y="144462"/>
                </a:moveTo>
                <a:lnTo>
                  <a:pt x="9144000" y="144462"/>
                </a:lnTo>
                <a:lnTo>
                  <a:pt x="9144000" y="0"/>
                </a:lnTo>
                <a:lnTo>
                  <a:pt x="0" y="0"/>
                </a:lnTo>
                <a:lnTo>
                  <a:pt x="0" y="144462"/>
                </a:lnTo>
                <a:close/>
              </a:path>
            </a:pathLst>
          </a:custGeom>
          <a:solidFill>
            <a:srgbClr val="FFCA00"/>
          </a:solidFill>
        </p:spPr>
        <p:txBody>
          <a:bodyPr wrap="square" lIns="0" tIns="0" rIns="0" bIns="0" rtlCol="0"/>
          <a:lstStyle/>
          <a:p>
            <a:pPr defTabSz="801668"/>
            <a:endParaRPr>
              <a:solidFill>
                <a:prstClr val="black"/>
              </a:solidFill>
            </a:endParaRPr>
          </a:p>
        </p:txBody>
      </p:sp>
      <p:sp>
        <p:nvSpPr>
          <p:cNvPr id="3" name="object 3"/>
          <p:cNvSpPr txBox="1">
            <a:spLocks noGrp="1"/>
          </p:cNvSpPr>
          <p:nvPr>
            <p:ph type="title"/>
          </p:nvPr>
        </p:nvSpPr>
        <p:spPr>
          <a:xfrm>
            <a:off x="728401" y="660915"/>
            <a:ext cx="3901947" cy="1077218"/>
          </a:xfrm>
          <a:prstGeom prst="rect">
            <a:avLst/>
          </a:prstGeom>
        </p:spPr>
        <p:txBody>
          <a:bodyPr vert="horz" wrap="square" lIns="0" tIns="0" rIns="0" bIns="0" rtlCol="0">
            <a:spAutoFit/>
          </a:bodyPr>
          <a:lstStyle/>
          <a:p>
            <a:pPr marL="11134"/>
            <a:r>
              <a:rPr spc="-4" dirty="0">
                <a:latin typeface="Arial Narrow"/>
                <a:cs typeface="Arial Narrow"/>
              </a:rPr>
              <a:t>Zahtevi prema</a:t>
            </a:r>
            <a:r>
              <a:rPr spc="-22" dirty="0">
                <a:latin typeface="Arial Narrow"/>
                <a:cs typeface="Arial Narrow"/>
              </a:rPr>
              <a:t> </a:t>
            </a:r>
            <a:r>
              <a:rPr spc="-4" dirty="0">
                <a:latin typeface="Arial Narrow"/>
                <a:cs typeface="Arial Narrow"/>
              </a:rPr>
              <a:t>staništu</a:t>
            </a:r>
          </a:p>
        </p:txBody>
      </p:sp>
      <p:sp>
        <p:nvSpPr>
          <p:cNvPr id="4" name="object 4"/>
          <p:cNvSpPr txBox="1"/>
          <p:nvPr/>
        </p:nvSpPr>
        <p:spPr>
          <a:xfrm>
            <a:off x="1189947" y="1460826"/>
            <a:ext cx="6429036" cy="4885953"/>
          </a:xfrm>
          <a:prstGeom prst="rect">
            <a:avLst/>
          </a:prstGeom>
        </p:spPr>
        <p:txBody>
          <a:bodyPr vert="horz" wrap="square" lIns="0" tIns="0" rIns="0" bIns="0" rtlCol="0">
            <a:spAutoFit/>
          </a:bodyPr>
          <a:lstStyle/>
          <a:p>
            <a:pPr marL="11134" marR="507167" defTabSz="801668">
              <a:lnSpc>
                <a:spcPts val="2366"/>
              </a:lnSpc>
            </a:pPr>
            <a:r>
              <a:rPr sz="2000" spc="-4" dirty="0">
                <a:solidFill>
                  <a:prstClr val="black"/>
                </a:solidFill>
                <a:latin typeface="Arial"/>
                <a:cs typeface="Arial"/>
              </a:rPr>
              <a:t>•</a:t>
            </a:r>
            <a:r>
              <a:rPr sz="2000" spc="-4" dirty="0">
                <a:solidFill>
                  <a:prstClr val="black"/>
                </a:solidFill>
                <a:latin typeface="Arial Narrow"/>
                <a:cs typeface="Arial Narrow"/>
              </a:rPr>
              <a:t>Karakteristike </a:t>
            </a:r>
            <a:r>
              <a:rPr sz="2000" dirty="0">
                <a:solidFill>
                  <a:prstClr val="black"/>
                </a:solidFill>
                <a:latin typeface="Arial Narrow"/>
                <a:cs typeface="Arial Narrow"/>
              </a:rPr>
              <a:t>staništa su važne jer one </a:t>
            </a:r>
            <a:r>
              <a:rPr sz="2000" spc="-4" dirty="0">
                <a:solidFill>
                  <a:prstClr val="black"/>
                </a:solidFill>
                <a:latin typeface="Arial Narrow"/>
                <a:cs typeface="Arial Narrow"/>
              </a:rPr>
              <a:t>određuju prinos </a:t>
            </a:r>
            <a:r>
              <a:rPr sz="2000" dirty="0">
                <a:solidFill>
                  <a:prstClr val="black"/>
                </a:solidFill>
                <a:latin typeface="Arial Narrow"/>
                <a:cs typeface="Arial Narrow"/>
              </a:rPr>
              <a:t>i kvalitet  biomase</a:t>
            </a:r>
            <a:endParaRPr sz="2000">
              <a:solidFill>
                <a:prstClr val="black"/>
              </a:solidFill>
              <a:latin typeface="Arial Narrow"/>
              <a:cs typeface="Arial Narrow"/>
            </a:endParaRPr>
          </a:p>
          <a:p>
            <a:pPr marL="11134" defTabSz="801668">
              <a:spcBef>
                <a:spcPts val="446"/>
              </a:spcBef>
            </a:pPr>
            <a:r>
              <a:rPr sz="2000" dirty="0">
                <a:solidFill>
                  <a:prstClr val="black"/>
                </a:solidFill>
                <a:latin typeface="Arial"/>
                <a:cs typeface="Arial"/>
              </a:rPr>
              <a:t>•</a:t>
            </a:r>
            <a:r>
              <a:rPr sz="2000" dirty="0">
                <a:solidFill>
                  <a:prstClr val="black"/>
                </a:solidFill>
                <a:latin typeface="Arial Narrow"/>
                <a:cs typeface="Arial Narrow"/>
              </a:rPr>
              <a:t>Osnovni zahtevi </a:t>
            </a:r>
            <a:r>
              <a:rPr sz="2000" spc="-4" dirty="0">
                <a:solidFill>
                  <a:prstClr val="black"/>
                </a:solidFill>
                <a:latin typeface="Arial Narrow"/>
                <a:cs typeface="Arial Narrow"/>
              </a:rPr>
              <a:t>klonova-sorti </a:t>
            </a:r>
            <a:r>
              <a:rPr sz="2000" dirty="0">
                <a:solidFill>
                  <a:prstClr val="black"/>
                </a:solidFill>
                <a:latin typeface="Arial Narrow"/>
                <a:cs typeface="Arial Narrow"/>
              </a:rPr>
              <a:t>topola koji se </a:t>
            </a:r>
            <a:r>
              <a:rPr sz="2000" spc="-4" dirty="0">
                <a:solidFill>
                  <a:prstClr val="black"/>
                </a:solidFill>
                <a:latin typeface="Arial Narrow"/>
                <a:cs typeface="Arial Narrow"/>
              </a:rPr>
              <a:t>koriste </a:t>
            </a:r>
            <a:r>
              <a:rPr sz="2000" dirty="0">
                <a:solidFill>
                  <a:prstClr val="black"/>
                </a:solidFill>
                <a:latin typeface="Arial Narrow"/>
                <a:cs typeface="Arial Narrow"/>
              </a:rPr>
              <a:t>u zasadnima</a:t>
            </a:r>
            <a:r>
              <a:rPr sz="2000" spc="-22" dirty="0">
                <a:solidFill>
                  <a:prstClr val="black"/>
                </a:solidFill>
                <a:latin typeface="Arial Narrow"/>
                <a:cs typeface="Arial Narrow"/>
              </a:rPr>
              <a:t> </a:t>
            </a:r>
            <a:r>
              <a:rPr sz="2000" dirty="0">
                <a:solidFill>
                  <a:prstClr val="black"/>
                </a:solidFill>
                <a:latin typeface="Arial Narrow"/>
                <a:cs typeface="Arial Narrow"/>
              </a:rPr>
              <a:t>su:</a:t>
            </a:r>
            <a:endParaRPr sz="2000">
              <a:solidFill>
                <a:prstClr val="black"/>
              </a:solidFill>
              <a:latin typeface="Arial Narrow"/>
              <a:cs typeface="Arial Narrow"/>
            </a:endParaRPr>
          </a:p>
          <a:p>
            <a:pPr marL="11134" marR="318997" indent="801668" defTabSz="801668">
              <a:lnSpc>
                <a:spcPts val="2411"/>
              </a:lnSpc>
              <a:spcBef>
                <a:spcPts val="557"/>
              </a:spcBef>
              <a:buFontTx/>
              <a:buChar char="-"/>
              <a:tabLst>
                <a:tab pos="941404" algn="l"/>
              </a:tabLst>
            </a:pPr>
            <a:r>
              <a:rPr sz="2000" dirty="0">
                <a:solidFill>
                  <a:prstClr val="black"/>
                </a:solidFill>
                <a:latin typeface="Arial Narrow"/>
                <a:cs typeface="Arial Narrow"/>
              </a:rPr>
              <a:t>vegetacioni </a:t>
            </a:r>
            <a:r>
              <a:rPr sz="2000" spc="-4" dirty="0">
                <a:solidFill>
                  <a:prstClr val="black"/>
                </a:solidFill>
                <a:latin typeface="Arial Narrow"/>
                <a:cs typeface="Arial Narrow"/>
              </a:rPr>
              <a:t>period </a:t>
            </a:r>
            <a:r>
              <a:rPr sz="2000" dirty="0">
                <a:solidFill>
                  <a:prstClr val="black"/>
                </a:solidFill>
                <a:latin typeface="Arial Narrow"/>
                <a:cs typeface="Arial Narrow"/>
              </a:rPr>
              <a:t>od najmanje 150 dana bez</a:t>
            </a:r>
            <a:r>
              <a:rPr sz="2000" spc="-26" dirty="0">
                <a:solidFill>
                  <a:prstClr val="black"/>
                </a:solidFill>
                <a:latin typeface="Arial Narrow"/>
                <a:cs typeface="Arial Narrow"/>
              </a:rPr>
              <a:t> </a:t>
            </a:r>
            <a:r>
              <a:rPr sz="2000" spc="-4" dirty="0">
                <a:solidFill>
                  <a:prstClr val="black"/>
                </a:solidFill>
                <a:latin typeface="Arial Narrow"/>
                <a:cs typeface="Arial Narrow"/>
              </a:rPr>
              <a:t>ekstremnih  prolećnih </a:t>
            </a:r>
            <a:r>
              <a:rPr sz="2000" dirty="0">
                <a:solidFill>
                  <a:prstClr val="black"/>
                </a:solidFill>
                <a:latin typeface="Arial Narrow"/>
                <a:cs typeface="Arial Narrow"/>
              </a:rPr>
              <a:t>i jesenjih</a:t>
            </a:r>
            <a:r>
              <a:rPr sz="2000" spc="-26" dirty="0">
                <a:solidFill>
                  <a:prstClr val="black"/>
                </a:solidFill>
                <a:latin typeface="Arial Narrow"/>
                <a:cs typeface="Arial Narrow"/>
              </a:rPr>
              <a:t> </a:t>
            </a:r>
            <a:r>
              <a:rPr sz="2000" spc="-4" dirty="0">
                <a:solidFill>
                  <a:prstClr val="black"/>
                </a:solidFill>
                <a:latin typeface="Arial Narrow"/>
                <a:cs typeface="Arial Narrow"/>
              </a:rPr>
              <a:t>mrazeva</a:t>
            </a:r>
            <a:endParaRPr sz="2000">
              <a:solidFill>
                <a:prstClr val="black"/>
              </a:solidFill>
              <a:latin typeface="Arial Narrow"/>
              <a:cs typeface="Arial Narrow"/>
            </a:endParaRPr>
          </a:p>
          <a:p>
            <a:pPr marL="940847" indent="-128044" defTabSz="801668">
              <a:spcBef>
                <a:spcPts val="434"/>
              </a:spcBef>
              <a:buFontTx/>
              <a:buChar char="-"/>
              <a:tabLst>
                <a:tab pos="941404" algn="l"/>
              </a:tabLst>
            </a:pPr>
            <a:r>
              <a:rPr sz="2000" spc="-4" dirty="0">
                <a:solidFill>
                  <a:prstClr val="black"/>
                </a:solidFill>
                <a:latin typeface="Arial Narrow"/>
                <a:cs typeface="Arial Narrow"/>
              </a:rPr>
              <a:t>srednja temperatura </a:t>
            </a:r>
            <a:r>
              <a:rPr sz="2000" dirty="0">
                <a:solidFill>
                  <a:prstClr val="black"/>
                </a:solidFill>
                <a:latin typeface="Arial Narrow"/>
                <a:cs typeface="Arial Narrow"/>
              </a:rPr>
              <a:t>od juna do </a:t>
            </a:r>
            <a:r>
              <a:rPr sz="2000" spc="-4" dirty="0">
                <a:solidFill>
                  <a:prstClr val="black"/>
                </a:solidFill>
                <a:latin typeface="Arial Narrow"/>
                <a:cs typeface="Arial Narrow"/>
              </a:rPr>
              <a:t>septembra, </a:t>
            </a:r>
            <a:r>
              <a:rPr sz="2000" dirty="0">
                <a:solidFill>
                  <a:prstClr val="black"/>
                </a:solidFill>
                <a:latin typeface="Arial Narrow"/>
                <a:cs typeface="Arial Narrow"/>
              </a:rPr>
              <a:t>najmanje 14</a:t>
            </a:r>
            <a:r>
              <a:rPr sz="2000" spc="22" dirty="0">
                <a:solidFill>
                  <a:prstClr val="black"/>
                </a:solidFill>
                <a:latin typeface="Arial Narrow"/>
                <a:cs typeface="Arial Narrow"/>
              </a:rPr>
              <a:t> </a:t>
            </a:r>
            <a:r>
              <a:rPr sz="2000" dirty="0">
                <a:solidFill>
                  <a:prstClr val="black"/>
                </a:solidFill>
                <a:latin typeface="Arial Narrow"/>
                <a:cs typeface="Arial Narrow"/>
              </a:rPr>
              <a:t>°C</a:t>
            </a:r>
            <a:endParaRPr sz="2000">
              <a:solidFill>
                <a:prstClr val="black"/>
              </a:solidFill>
              <a:latin typeface="Arial Narrow"/>
              <a:cs typeface="Arial Narrow"/>
            </a:endParaRPr>
          </a:p>
          <a:p>
            <a:pPr marL="11134" marR="658593" indent="801668" defTabSz="801668">
              <a:lnSpc>
                <a:spcPts val="2411"/>
              </a:lnSpc>
              <a:spcBef>
                <a:spcPts val="557"/>
              </a:spcBef>
              <a:buFontTx/>
              <a:buChar char="-"/>
              <a:tabLst>
                <a:tab pos="941404" algn="l"/>
              </a:tabLst>
            </a:pPr>
            <a:r>
              <a:rPr sz="2000" dirty="0">
                <a:solidFill>
                  <a:prstClr val="black"/>
                </a:solidFill>
                <a:latin typeface="Arial Narrow"/>
                <a:cs typeface="Arial Narrow"/>
              </a:rPr>
              <a:t>zemljište sa </a:t>
            </a:r>
            <a:r>
              <a:rPr sz="2000" spc="-4" dirty="0">
                <a:solidFill>
                  <a:prstClr val="black"/>
                </a:solidFill>
                <a:latin typeface="Arial Narrow"/>
                <a:cs typeface="Arial Narrow"/>
              </a:rPr>
              <a:t>dobrim vodno-vazdušnim </a:t>
            </a:r>
            <a:r>
              <a:rPr sz="2000" dirty="0">
                <a:solidFill>
                  <a:prstClr val="black"/>
                </a:solidFill>
                <a:latin typeface="Arial Narrow"/>
                <a:cs typeface="Arial Narrow"/>
              </a:rPr>
              <a:t>osobinama bez  </a:t>
            </a:r>
            <a:r>
              <a:rPr sz="2000" spc="-4" dirty="0">
                <a:solidFill>
                  <a:prstClr val="black"/>
                </a:solidFill>
                <a:latin typeface="Arial Narrow"/>
                <a:cs typeface="Arial Narrow"/>
              </a:rPr>
              <a:t>stagnirajuće</a:t>
            </a:r>
            <a:r>
              <a:rPr sz="2000" spc="-39" dirty="0">
                <a:solidFill>
                  <a:prstClr val="black"/>
                </a:solidFill>
                <a:latin typeface="Arial Narrow"/>
                <a:cs typeface="Arial Narrow"/>
              </a:rPr>
              <a:t> </a:t>
            </a:r>
            <a:r>
              <a:rPr sz="2000" dirty="0">
                <a:solidFill>
                  <a:prstClr val="black"/>
                </a:solidFill>
                <a:latin typeface="Arial Narrow"/>
                <a:cs typeface="Arial Narrow"/>
              </a:rPr>
              <a:t>vode</a:t>
            </a:r>
            <a:endParaRPr sz="2000">
              <a:solidFill>
                <a:prstClr val="black"/>
              </a:solidFill>
              <a:latin typeface="Arial Narrow"/>
              <a:cs typeface="Arial Narrow"/>
            </a:endParaRPr>
          </a:p>
          <a:p>
            <a:pPr marL="940847" indent="-128044" defTabSz="801668">
              <a:spcBef>
                <a:spcPts val="351"/>
              </a:spcBef>
              <a:buFontTx/>
              <a:buChar char="-"/>
              <a:tabLst>
                <a:tab pos="941404" algn="l"/>
              </a:tabLst>
            </a:pPr>
            <a:r>
              <a:rPr sz="2000" spc="-4" dirty="0">
                <a:solidFill>
                  <a:prstClr val="black"/>
                </a:solidFill>
                <a:latin typeface="Arial Narrow"/>
                <a:cs typeface="Arial Narrow"/>
              </a:rPr>
              <a:t>kapilarno </a:t>
            </a:r>
            <a:r>
              <a:rPr sz="2000" dirty="0">
                <a:solidFill>
                  <a:prstClr val="black"/>
                </a:solidFill>
                <a:latin typeface="Arial Narrow"/>
                <a:cs typeface="Arial Narrow"/>
              </a:rPr>
              <a:t>vlaženje zemljišnog </a:t>
            </a:r>
            <a:r>
              <a:rPr sz="2000" spc="-4" dirty="0">
                <a:solidFill>
                  <a:prstClr val="black"/>
                </a:solidFill>
                <a:latin typeface="Arial Narrow"/>
                <a:cs typeface="Arial Narrow"/>
              </a:rPr>
              <a:t>profila (kapilarno</a:t>
            </a:r>
            <a:r>
              <a:rPr sz="2000" spc="57" dirty="0">
                <a:solidFill>
                  <a:prstClr val="black"/>
                </a:solidFill>
                <a:latin typeface="Arial Narrow"/>
                <a:cs typeface="Arial Narrow"/>
              </a:rPr>
              <a:t> </a:t>
            </a:r>
            <a:r>
              <a:rPr sz="2000" spc="-4" dirty="0">
                <a:solidFill>
                  <a:prstClr val="black"/>
                </a:solidFill>
                <a:latin typeface="Arial Narrow"/>
                <a:cs typeface="Arial Narrow"/>
              </a:rPr>
              <a:t>„penjanje“)</a:t>
            </a:r>
            <a:endParaRPr sz="2000">
              <a:solidFill>
                <a:prstClr val="black"/>
              </a:solidFill>
              <a:latin typeface="Arial Narrow"/>
              <a:cs typeface="Arial Narrow"/>
            </a:endParaRPr>
          </a:p>
          <a:p>
            <a:pPr marL="940847" indent="-128044" defTabSz="801668">
              <a:spcBef>
                <a:spcPts val="561"/>
              </a:spcBef>
              <a:buFontTx/>
              <a:buChar char="-"/>
              <a:tabLst>
                <a:tab pos="941404" algn="l"/>
              </a:tabLst>
            </a:pPr>
            <a:r>
              <a:rPr sz="2000" spc="-4" dirty="0">
                <a:solidFill>
                  <a:prstClr val="black"/>
                </a:solidFill>
                <a:latin typeface="Arial Narrow"/>
                <a:cs typeface="Arial Narrow"/>
              </a:rPr>
              <a:t>uniformni teksturni </a:t>
            </a:r>
            <a:r>
              <a:rPr sz="2000" dirty="0">
                <a:solidFill>
                  <a:prstClr val="black"/>
                </a:solidFill>
                <a:latin typeface="Arial Narrow"/>
                <a:cs typeface="Arial Narrow"/>
              </a:rPr>
              <a:t>sastav zemljišta po</a:t>
            </a:r>
            <a:r>
              <a:rPr sz="2000" spc="9" dirty="0">
                <a:solidFill>
                  <a:prstClr val="black"/>
                </a:solidFill>
                <a:latin typeface="Arial Narrow"/>
                <a:cs typeface="Arial Narrow"/>
              </a:rPr>
              <a:t> </a:t>
            </a:r>
            <a:r>
              <a:rPr sz="2000" spc="-4" dirty="0">
                <a:solidFill>
                  <a:prstClr val="black"/>
                </a:solidFill>
                <a:latin typeface="Arial Narrow"/>
                <a:cs typeface="Arial Narrow"/>
              </a:rPr>
              <a:t>profilu</a:t>
            </a:r>
            <a:endParaRPr sz="2000">
              <a:solidFill>
                <a:prstClr val="black"/>
              </a:solidFill>
              <a:latin typeface="Arial Narrow"/>
              <a:cs typeface="Arial Narrow"/>
            </a:endParaRPr>
          </a:p>
          <a:p>
            <a:pPr marL="940847" indent="-128044" defTabSz="801668">
              <a:spcBef>
                <a:spcPts val="473"/>
              </a:spcBef>
              <a:buFontTx/>
              <a:buChar char="-"/>
              <a:tabLst>
                <a:tab pos="941404" algn="l"/>
              </a:tabLst>
            </a:pPr>
            <a:r>
              <a:rPr sz="2000" dirty="0">
                <a:solidFill>
                  <a:prstClr val="black"/>
                </a:solidFill>
                <a:latin typeface="Arial Narrow"/>
                <a:cs typeface="Arial Narrow"/>
              </a:rPr>
              <a:t>zemljište koje dozvoljava </a:t>
            </a:r>
            <a:r>
              <a:rPr sz="2000" spc="-4" dirty="0">
                <a:solidFill>
                  <a:prstClr val="black"/>
                </a:solidFill>
                <a:latin typeface="Arial Narrow"/>
                <a:cs typeface="Arial Narrow"/>
              </a:rPr>
              <a:t>prodiranje</a:t>
            </a:r>
            <a:r>
              <a:rPr sz="2000" spc="-31" dirty="0">
                <a:solidFill>
                  <a:prstClr val="black"/>
                </a:solidFill>
                <a:latin typeface="Arial Narrow"/>
                <a:cs typeface="Arial Narrow"/>
              </a:rPr>
              <a:t> </a:t>
            </a:r>
            <a:r>
              <a:rPr sz="2000" spc="-4" dirty="0">
                <a:solidFill>
                  <a:prstClr val="black"/>
                </a:solidFill>
                <a:latin typeface="Arial Narrow"/>
                <a:cs typeface="Arial Narrow"/>
              </a:rPr>
              <a:t>korena</a:t>
            </a:r>
            <a:endParaRPr sz="2000">
              <a:solidFill>
                <a:prstClr val="black"/>
              </a:solidFill>
              <a:latin typeface="Arial Narrow"/>
              <a:cs typeface="Arial Narrow"/>
            </a:endParaRPr>
          </a:p>
          <a:p>
            <a:pPr marL="940847" indent="-128044" defTabSz="801668">
              <a:spcBef>
                <a:spcPts val="473"/>
              </a:spcBef>
              <a:buFontTx/>
              <a:buChar char="-"/>
              <a:tabLst>
                <a:tab pos="941404" algn="l"/>
              </a:tabLst>
            </a:pPr>
            <a:r>
              <a:rPr sz="2000" dirty="0">
                <a:solidFill>
                  <a:prstClr val="black"/>
                </a:solidFill>
                <a:latin typeface="Arial Narrow"/>
                <a:cs typeface="Arial Narrow"/>
              </a:rPr>
              <a:t>dubina zemljišta od najmanje 100</a:t>
            </a:r>
            <a:r>
              <a:rPr sz="2000" spc="-88" dirty="0">
                <a:solidFill>
                  <a:prstClr val="black"/>
                </a:solidFill>
                <a:latin typeface="Arial Narrow"/>
                <a:cs typeface="Arial Narrow"/>
              </a:rPr>
              <a:t> </a:t>
            </a:r>
            <a:r>
              <a:rPr sz="2000" dirty="0">
                <a:solidFill>
                  <a:prstClr val="black"/>
                </a:solidFill>
                <a:latin typeface="Arial Narrow"/>
                <a:cs typeface="Arial Narrow"/>
              </a:rPr>
              <a:t>cm</a:t>
            </a:r>
            <a:endParaRPr sz="2000">
              <a:solidFill>
                <a:prstClr val="black"/>
              </a:solidFill>
              <a:latin typeface="Arial Narrow"/>
              <a:cs typeface="Arial Narrow"/>
            </a:endParaRPr>
          </a:p>
          <a:p>
            <a:pPr marL="940847" indent="-128044" defTabSz="801668">
              <a:spcBef>
                <a:spcPts val="473"/>
              </a:spcBef>
              <a:buFontTx/>
              <a:buChar char="-"/>
              <a:tabLst>
                <a:tab pos="941404" algn="l"/>
              </a:tabLst>
            </a:pPr>
            <a:r>
              <a:rPr sz="2000" spc="-4" dirty="0">
                <a:solidFill>
                  <a:prstClr val="black"/>
                </a:solidFill>
                <a:latin typeface="Arial Narrow"/>
                <a:cs typeface="Arial Narrow"/>
              </a:rPr>
              <a:t>dobra </a:t>
            </a:r>
            <a:r>
              <a:rPr sz="2000" dirty="0">
                <a:solidFill>
                  <a:prstClr val="black"/>
                </a:solidFill>
                <a:latin typeface="Arial Narrow"/>
                <a:cs typeface="Arial Narrow"/>
              </a:rPr>
              <a:t>snabdevenost </a:t>
            </a:r>
            <a:r>
              <a:rPr sz="2000" spc="-4" dirty="0">
                <a:solidFill>
                  <a:prstClr val="black"/>
                </a:solidFill>
                <a:latin typeface="Arial Narrow"/>
                <a:cs typeface="Arial Narrow"/>
              </a:rPr>
              <a:t>hranivima </a:t>
            </a:r>
            <a:r>
              <a:rPr sz="2000" dirty="0">
                <a:solidFill>
                  <a:prstClr val="black"/>
                </a:solidFill>
                <a:latin typeface="Arial Narrow"/>
                <a:cs typeface="Arial Narrow"/>
              </a:rPr>
              <a:t>u zemljištu i pH od 5,5 do</a:t>
            </a:r>
            <a:r>
              <a:rPr sz="2000" spc="-35" dirty="0">
                <a:solidFill>
                  <a:prstClr val="black"/>
                </a:solidFill>
                <a:latin typeface="Arial Narrow"/>
                <a:cs typeface="Arial Narrow"/>
              </a:rPr>
              <a:t> </a:t>
            </a:r>
            <a:r>
              <a:rPr sz="2000" dirty="0">
                <a:solidFill>
                  <a:prstClr val="black"/>
                </a:solidFill>
                <a:latin typeface="Arial Narrow"/>
                <a:cs typeface="Arial Narrow"/>
              </a:rPr>
              <a:t>8.5</a:t>
            </a:r>
            <a:endParaRPr sz="2000">
              <a:solidFill>
                <a:prstClr val="black"/>
              </a:solidFill>
              <a:latin typeface="Arial Narrow"/>
              <a:cs typeface="Arial Narrow"/>
            </a:endParaRPr>
          </a:p>
        </p:txBody>
      </p:sp>
    </p:spTree>
    <p:extLst>
      <p:ext uri="{BB962C8B-B14F-4D97-AF65-F5344CB8AC3E}">
        <p14:creationId xmlns:p14="http://schemas.microsoft.com/office/powerpoint/2010/main" val="28401706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a:xfrm>
            <a:off x="685800" y="2082498"/>
            <a:ext cx="7772400" cy="889233"/>
          </a:xfrm>
        </p:spPr>
        <p:txBody>
          <a:bodyPr anchor="t" anchorCtr="0">
            <a:noAutofit/>
          </a:bodyPr>
          <a:lstStyle/>
          <a:p>
            <a:pPr algn="l"/>
            <a:r>
              <a:rPr lang="hu-HU" sz="3600" b="1" dirty="0">
                <a:solidFill>
                  <a:schemeClr val="accent5">
                    <a:lumMod val="75000"/>
                  </a:schemeClr>
                </a:solidFill>
              </a:rPr>
              <a:t>EU2020: 3 of </a:t>
            </a:r>
            <a:r>
              <a:rPr lang="hu-HU" sz="3600" b="1" dirty="0" err="1">
                <a:solidFill>
                  <a:schemeClr val="accent5">
                    <a:lumMod val="75000"/>
                  </a:schemeClr>
                </a:solidFill>
              </a:rPr>
              <a:t>the</a:t>
            </a:r>
            <a:r>
              <a:rPr lang="hu-HU" sz="3600" b="1" dirty="0">
                <a:solidFill>
                  <a:schemeClr val="accent5">
                    <a:lumMod val="75000"/>
                  </a:schemeClr>
                </a:solidFill>
              </a:rPr>
              <a:t> 11 </a:t>
            </a:r>
            <a:r>
              <a:rPr lang="hu-HU" sz="3600" b="1" dirty="0" err="1">
                <a:solidFill>
                  <a:schemeClr val="accent5">
                    <a:lumMod val="75000"/>
                  </a:schemeClr>
                </a:solidFill>
              </a:rPr>
              <a:t>thematic</a:t>
            </a:r>
            <a:r>
              <a:rPr lang="hu-HU" sz="3600" b="1" dirty="0">
                <a:solidFill>
                  <a:schemeClr val="accent5">
                    <a:lumMod val="75000"/>
                  </a:schemeClr>
                </a:solidFill>
              </a:rPr>
              <a:t> </a:t>
            </a:r>
            <a:r>
              <a:rPr lang="hu-HU" sz="3600" b="1" dirty="0" err="1">
                <a:solidFill>
                  <a:schemeClr val="accent5">
                    <a:lumMod val="75000"/>
                  </a:schemeClr>
                </a:solidFill>
              </a:rPr>
              <a:t>objectives</a:t>
            </a:r>
            <a:endParaRPr lang="hu-HU" sz="3600" b="1" dirty="0">
              <a:solidFill>
                <a:schemeClr val="accent5">
                  <a:lumMod val="75000"/>
                </a:schemeClr>
              </a:solidFill>
            </a:endParaRPr>
          </a:p>
        </p:txBody>
      </p:sp>
      <p:pic>
        <p:nvPicPr>
          <p:cNvPr id="4" name="Kép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2" y="347723"/>
            <a:ext cx="2038525" cy="774640"/>
          </a:xfrm>
          <a:prstGeom prst="rect">
            <a:avLst/>
          </a:prstGeom>
          <a:ln>
            <a:noFill/>
          </a:ln>
          <a:effectLst>
            <a:outerShdw blurRad="292100" dist="139700" dir="2700000" algn="tl" rotWithShape="0">
              <a:srgbClr val="333333">
                <a:alpha val="65000"/>
              </a:srgbClr>
            </a:outerShdw>
          </a:effectLst>
        </p:spPr>
      </p:pic>
      <p:pic>
        <p:nvPicPr>
          <p:cNvPr id="5" name="Kép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9657" y="347729"/>
            <a:ext cx="2210361" cy="867943"/>
          </a:xfrm>
          <a:prstGeom prst="rect">
            <a:avLst/>
          </a:prstGeom>
          <a:ln>
            <a:noFill/>
          </a:ln>
          <a:effectLst>
            <a:outerShdw blurRad="292100" dist="139700" dir="2700000" algn="tl" rotWithShape="0">
              <a:srgbClr val="333333">
                <a:alpha val="65000"/>
              </a:srgbClr>
            </a:outerShdw>
          </a:effectLst>
        </p:spPr>
      </p:pic>
      <p:sp>
        <p:nvSpPr>
          <p:cNvPr id="6" name="Szövegdoboz 5"/>
          <p:cNvSpPr txBox="1"/>
          <p:nvPr/>
        </p:nvSpPr>
        <p:spPr>
          <a:xfrm>
            <a:off x="75501" y="6526635"/>
            <a:ext cx="5637402" cy="261590"/>
          </a:xfrm>
          <a:prstGeom prst="rect">
            <a:avLst/>
          </a:prstGeom>
          <a:noFill/>
        </p:spPr>
        <p:txBody>
          <a:bodyPr wrap="square" lIns="91422" tIns="45710" rIns="91422" bIns="45710" rtlCol="0">
            <a:spAutoFit/>
          </a:bodyPr>
          <a:lstStyle/>
          <a:p>
            <a:r>
              <a:rPr lang="hu-HU" sz="1100" i="1" dirty="0">
                <a:solidFill>
                  <a:schemeClr val="accent5">
                    <a:lumMod val="75000"/>
                  </a:schemeClr>
                </a:solidFill>
              </a:rPr>
              <a:t>BIOMASS – POTENTIAL FOR GROWTH, </a:t>
            </a:r>
            <a:r>
              <a:rPr lang="hu-HU" sz="1100" i="1" dirty="0" err="1">
                <a:solidFill>
                  <a:schemeClr val="accent5">
                    <a:lumMod val="75000"/>
                  </a:schemeClr>
                </a:solidFill>
              </a:rPr>
              <a:t>Novi</a:t>
            </a:r>
            <a:r>
              <a:rPr lang="hu-HU" sz="1100" i="1" dirty="0">
                <a:solidFill>
                  <a:schemeClr val="accent5">
                    <a:lumMod val="75000"/>
                  </a:schemeClr>
                </a:solidFill>
              </a:rPr>
              <a:t> </a:t>
            </a:r>
            <a:r>
              <a:rPr lang="hu-HU" sz="1100" i="1" dirty="0" err="1">
                <a:solidFill>
                  <a:schemeClr val="accent5">
                    <a:lumMod val="75000"/>
                  </a:schemeClr>
                </a:solidFill>
              </a:rPr>
              <a:t>Sad</a:t>
            </a:r>
            <a:r>
              <a:rPr lang="hu-HU" sz="1100" i="1" dirty="0">
                <a:solidFill>
                  <a:schemeClr val="accent5">
                    <a:lumMod val="75000"/>
                  </a:schemeClr>
                </a:solidFill>
              </a:rPr>
              <a:t> (</a:t>
            </a:r>
            <a:r>
              <a:rPr lang="hu-HU" sz="1100" i="1" dirty="0" err="1">
                <a:solidFill>
                  <a:schemeClr val="accent5">
                    <a:lumMod val="75000"/>
                  </a:schemeClr>
                </a:solidFill>
              </a:rPr>
              <a:t>Serbia</a:t>
            </a:r>
            <a:r>
              <a:rPr lang="hu-HU" sz="1100" i="1" dirty="0">
                <a:solidFill>
                  <a:schemeClr val="accent5">
                    <a:lumMod val="75000"/>
                  </a:schemeClr>
                </a:solidFill>
              </a:rPr>
              <a:t>), Assembly of AP </a:t>
            </a:r>
            <a:r>
              <a:rPr lang="hu-HU" sz="1100" i="1" dirty="0" err="1">
                <a:solidFill>
                  <a:schemeClr val="accent5">
                    <a:lumMod val="75000"/>
                  </a:schemeClr>
                </a:solidFill>
              </a:rPr>
              <a:t>Vojvodina</a:t>
            </a:r>
            <a:r>
              <a:rPr lang="hu-HU" sz="1100" i="1" dirty="0">
                <a:solidFill>
                  <a:schemeClr val="accent5">
                    <a:lumMod val="75000"/>
                  </a:schemeClr>
                </a:solidFill>
              </a:rPr>
              <a:t>, 16.11.2017.</a:t>
            </a:r>
          </a:p>
        </p:txBody>
      </p:sp>
      <p:pic>
        <p:nvPicPr>
          <p:cNvPr id="8" name="Kép 7"/>
          <p:cNvPicPr>
            <a:picLocks noChangeAspect="1"/>
          </p:cNvPicPr>
          <p:nvPr/>
        </p:nvPicPr>
        <p:blipFill rotWithShape="1">
          <a:blip r:embed="rId4" cstate="print">
            <a:extLst>
              <a:ext uri="{28A0092B-C50C-407E-A947-70E740481C1C}">
                <a14:useLocalDpi xmlns:a14="http://schemas.microsoft.com/office/drawing/2010/main" val="0"/>
              </a:ext>
            </a:extLst>
          </a:blip>
          <a:srcRect l="27993"/>
          <a:stretch/>
        </p:blipFill>
        <p:spPr>
          <a:xfrm>
            <a:off x="6354751" y="360239"/>
            <a:ext cx="2789252" cy="762124"/>
          </a:xfrm>
          <a:prstGeom prst="rect">
            <a:avLst/>
          </a:prstGeom>
        </p:spPr>
      </p:pic>
      <p:pic>
        <p:nvPicPr>
          <p:cNvPr id="7" name="Kép 6"/>
          <p:cNvPicPr>
            <a:picLocks noChangeAspect="1"/>
          </p:cNvPicPr>
          <p:nvPr/>
        </p:nvPicPr>
        <p:blipFill rotWithShape="1">
          <a:blip r:embed="rId5"/>
          <a:srcRect l="32385" t="40085" r="53762" b="45066"/>
          <a:stretch/>
        </p:blipFill>
        <p:spPr>
          <a:xfrm>
            <a:off x="2253734" y="2971732"/>
            <a:ext cx="4625241" cy="27886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08476301"/>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61073" y="1272091"/>
            <a:ext cx="7819097" cy="131397"/>
          </a:xfrm>
          <a:custGeom>
            <a:avLst/>
            <a:gdLst/>
            <a:ahLst/>
            <a:cxnLst/>
            <a:rect l="l" t="t" r="r" b="b"/>
            <a:pathLst>
              <a:path w="9144000" h="144780">
                <a:moveTo>
                  <a:pt x="0" y="144462"/>
                </a:moveTo>
                <a:lnTo>
                  <a:pt x="9144000" y="144462"/>
                </a:lnTo>
                <a:lnTo>
                  <a:pt x="9144000" y="0"/>
                </a:lnTo>
                <a:lnTo>
                  <a:pt x="0" y="0"/>
                </a:lnTo>
                <a:lnTo>
                  <a:pt x="0" y="144462"/>
                </a:lnTo>
                <a:close/>
              </a:path>
            </a:pathLst>
          </a:custGeom>
          <a:solidFill>
            <a:srgbClr val="FFCA00"/>
          </a:solidFill>
        </p:spPr>
        <p:txBody>
          <a:bodyPr wrap="square" lIns="0" tIns="0" rIns="0" bIns="0" rtlCol="0"/>
          <a:lstStyle/>
          <a:p>
            <a:pPr defTabSz="801668"/>
            <a:endParaRPr>
              <a:solidFill>
                <a:prstClr val="black"/>
              </a:solidFill>
            </a:endParaRPr>
          </a:p>
        </p:txBody>
      </p:sp>
      <p:sp>
        <p:nvSpPr>
          <p:cNvPr id="3" name="object 3"/>
          <p:cNvSpPr txBox="1">
            <a:spLocks noGrp="1"/>
          </p:cNvSpPr>
          <p:nvPr>
            <p:ph type="title"/>
          </p:nvPr>
        </p:nvSpPr>
        <p:spPr>
          <a:xfrm>
            <a:off x="728401" y="714225"/>
            <a:ext cx="992048" cy="1077218"/>
          </a:xfrm>
          <a:prstGeom prst="rect">
            <a:avLst/>
          </a:prstGeom>
        </p:spPr>
        <p:txBody>
          <a:bodyPr vert="horz" wrap="square" lIns="0" tIns="0" rIns="0" bIns="0" rtlCol="0">
            <a:spAutoFit/>
          </a:bodyPr>
          <a:lstStyle/>
          <a:p>
            <a:pPr marL="11134"/>
            <a:r>
              <a:rPr dirty="0">
                <a:latin typeface="Arial Narrow"/>
                <a:cs typeface="Arial Narrow"/>
              </a:rPr>
              <a:t>E</a:t>
            </a:r>
            <a:r>
              <a:rPr spc="-4" dirty="0">
                <a:latin typeface="Arial Narrow"/>
                <a:cs typeface="Arial Narrow"/>
              </a:rPr>
              <a:t>f</a:t>
            </a:r>
            <a:r>
              <a:rPr dirty="0">
                <a:latin typeface="Arial Narrow"/>
                <a:cs typeface="Arial Narrow"/>
              </a:rPr>
              <a:t>ek</a:t>
            </a:r>
            <a:r>
              <a:rPr spc="-4" dirty="0">
                <a:latin typeface="Arial Narrow"/>
                <a:cs typeface="Arial Narrow"/>
              </a:rPr>
              <a:t>t</a:t>
            </a:r>
            <a:r>
              <a:rPr dirty="0">
                <a:latin typeface="Arial Narrow"/>
                <a:cs typeface="Arial Narrow"/>
              </a:rPr>
              <a:t>i</a:t>
            </a:r>
          </a:p>
        </p:txBody>
      </p:sp>
      <p:sp>
        <p:nvSpPr>
          <p:cNvPr id="4" name="object 4"/>
          <p:cNvSpPr txBox="1">
            <a:spLocks noGrp="1"/>
          </p:cNvSpPr>
          <p:nvPr>
            <p:ph type="body" idx="1"/>
          </p:nvPr>
        </p:nvSpPr>
        <p:spPr>
          <a:xfrm>
            <a:off x="1187819" y="1444692"/>
            <a:ext cx="6768363" cy="3925065"/>
          </a:xfrm>
          <a:prstGeom prst="rect">
            <a:avLst/>
          </a:prstGeom>
        </p:spPr>
        <p:txBody>
          <a:bodyPr vert="horz" wrap="square" lIns="0" tIns="309515" rIns="0" bIns="0" rtlCol="0">
            <a:spAutoFit/>
          </a:bodyPr>
          <a:lstStyle/>
          <a:p>
            <a:pPr marL="12804" marR="4453">
              <a:lnSpc>
                <a:spcPct val="100699"/>
              </a:lnSpc>
            </a:pPr>
            <a:r>
              <a:rPr spc="-4" dirty="0"/>
              <a:t>-Proizvodnja </a:t>
            </a:r>
            <a:r>
              <a:rPr dirty="0"/>
              <a:t>velikih količina </a:t>
            </a:r>
            <a:r>
              <a:rPr spc="-4" dirty="0"/>
              <a:t>drvne </a:t>
            </a:r>
            <a:r>
              <a:rPr dirty="0"/>
              <a:t>biomase za </a:t>
            </a:r>
            <a:r>
              <a:rPr spc="-4" dirty="0"/>
              <a:t>preradu </a:t>
            </a:r>
            <a:r>
              <a:rPr dirty="0"/>
              <a:t>u </a:t>
            </a:r>
            <a:r>
              <a:rPr spc="-4" dirty="0"/>
              <a:t>različite </a:t>
            </a:r>
            <a:r>
              <a:rPr dirty="0"/>
              <a:t>oblike  </a:t>
            </a:r>
            <a:r>
              <a:rPr spc="-4" dirty="0"/>
              <a:t>energije:</a:t>
            </a:r>
          </a:p>
          <a:p>
            <a:pPr marL="1669">
              <a:spcBef>
                <a:spcPts val="39"/>
              </a:spcBef>
            </a:pPr>
            <a:endParaRPr sz="2200">
              <a:latin typeface="Times New Roman"/>
              <a:cs typeface="Times New Roman"/>
            </a:endParaRPr>
          </a:p>
          <a:p>
            <a:pPr marL="647458" indent="-233821">
              <a:buChar char="-"/>
              <a:tabLst>
                <a:tab pos="653026" algn="l"/>
                <a:tab pos="653583" algn="l"/>
                <a:tab pos="2395540" algn="l"/>
              </a:tabLst>
            </a:pPr>
            <a:r>
              <a:rPr dirty="0"/>
              <a:t>toplotna</a:t>
            </a:r>
            <a:r>
              <a:rPr spc="9" dirty="0"/>
              <a:t> </a:t>
            </a:r>
            <a:r>
              <a:rPr spc="-4" dirty="0"/>
              <a:t>energija	</a:t>
            </a:r>
            <a:r>
              <a:rPr dirty="0"/>
              <a:t>–</a:t>
            </a:r>
            <a:r>
              <a:rPr spc="-88" dirty="0"/>
              <a:t> </a:t>
            </a:r>
            <a:r>
              <a:rPr dirty="0"/>
              <a:t>sagorevanjem</a:t>
            </a:r>
          </a:p>
          <a:p>
            <a:pPr marL="653026" indent="-239387">
              <a:lnSpc>
                <a:spcPts val="2490"/>
              </a:lnSpc>
              <a:spcBef>
                <a:spcPts val="18"/>
              </a:spcBef>
              <a:buChar char="-"/>
              <a:tabLst>
                <a:tab pos="653026" algn="l"/>
                <a:tab pos="653583" algn="l"/>
              </a:tabLst>
            </a:pPr>
            <a:r>
              <a:rPr dirty="0"/>
              <a:t>kombinovana toplotna i </a:t>
            </a:r>
            <a:r>
              <a:rPr spc="-4" dirty="0"/>
              <a:t>eletkrična</a:t>
            </a:r>
            <a:r>
              <a:rPr spc="-22" dirty="0"/>
              <a:t> </a:t>
            </a:r>
            <a:r>
              <a:rPr spc="-4" dirty="0"/>
              <a:t>energija</a:t>
            </a:r>
          </a:p>
          <a:p>
            <a:pPr marL="653026" indent="-239387">
              <a:lnSpc>
                <a:spcPts val="2490"/>
              </a:lnSpc>
              <a:buChar char="-"/>
              <a:tabLst>
                <a:tab pos="653026" algn="l"/>
                <a:tab pos="653583" algn="l"/>
              </a:tabLst>
            </a:pPr>
            <a:r>
              <a:rPr spc="-4" dirty="0"/>
              <a:t>proizvodnja </a:t>
            </a:r>
            <a:r>
              <a:rPr dirty="0"/>
              <a:t>etanola kao </a:t>
            </a:r>
            <a:r>
              <a:rPr spc="-4" dirty="0"/>
              <a:t>biogoriva</a:t>
            </a:r>
            <a:r>
              <a:rPr spc="9" dirty="0"/>
              <a:t> </a:t>
            </a:r>
            <a:r>
              <a:rPr spc="-4" dirty="0"/>
              <a:t>itd.</a:t>
            </a:r>
          </a:p>
          <a:p>
            <a:pPr marL="1669">
              <a:spcBef>
                <a:spcPts val="39"/>
              </a:spcBef>
              <a:buFont typeface="Arial Narrow"/>
              <a:buChar char="-"/>
            </a:pPr>
            <a:endParaRPr sz="2200">
              <a:latin typeface="Times New Roman"/>
              <a:cs typeface="Times New Roman"/>
            </a:endParaRPr>
          </a:p>
          <a:p>
            <a:pPr marL="653026" indent="-239387">
              <a:buChar char="-"/>
              <a:tabLst>
                <a:tab pos="653026" algn="l"/>
                <a:tab pos="653583" algn="l"/>
              </a:tabLst>
            </a:pPr>
            <a:r>
              <a:rPr dirty="0"/>
              <a:t>zaštita životne </a:t>
            </a:r>
            <a:r>
              <a:rPr spc="-4" dirty="0"/>
              <a:t>sredine kroz prevenciju </a:t>
            </a:r>
            <a:r>
              <a:rPr dirty="0"/>
              <a:t>efekata staklene</a:t>
            </a:r>
            <a:r>
              <a:rPr spc="4" dirty="0"/>
              <a:t> </a:t>
            </a:r>
            <a:r>
              <a:rPr dirty="0"/>
              <a:t>bašte</a:t>
            </a:r>
          </a:p>
          <a:p>
            <a:pPr marL="1669">
              <a:spcBef>
                <a:spcPts val="26"/>
              </a:spcBef>
              <a:buFont typeface="Arial Narrow"/>
              <a:buChar char="-"/>
            </a:pPr>
            <a:endParaRPr sz="2300">
              <a:latin typeface="Times New Roman"/>
              <a:cs typeface="Times New Roman"/>
            </a:endParaRPr>
          </a:p>
          <a:p>
            <a:pPr marL="647458" marR="4453" indent="-233821">
              <a:lnSpc>
                <a:spcPts val="2455"/>
              </a:lnSpc>
              <a:buChar char="-"/>
              <a:tabLst>
                <a:tab pos="588447" algn="l"/>
              </a:tabLst>
            </a:pPr>
            <a:r>
              <a:rPr dirty="0"/>
              <a:t>smanjenje </a:t>
            </a:r>
            <a:r>
              <a:rPr spc="-4" dirty="0"/>
              <a:t>pritiska </a:t>
            </a:r>
            <a:r>
              <a:rPr dirty="0"/>
              <a:t>na </a:t>
            </a:r>
            <a:r>
              <a:rPr spc="-4" dirty="0"/>
              <a:t>prirodne </a:t>
            </a:r>
            <a:r>
              <a:rPr dirty="0"/>
              <a:t>šume kao </a:t>
            </a:r>
            <a:r>
              <a:rPr spc="-4" dirty="0"/>
              <a:t>izvora </a:t>
            </a:r>
            <a:r>
              <a:rPr dirty="0"/>
              <a:t>za </a:t>
            </a:r>
            <a:r>
              <a:rPr spc="-4" dirty="0"/>
              <a:t>sirovine </a:t>
            </a:r>
            <a:r>
              <a:rPr dirty="0"/>
              <a:t>za  energiju</a:t>
            </a:r>
          </a:p>
        </p:txBody>
      </p:sp>
    </p:spTree>
    <p:extLst>
      <p:ext uri="{BB962C8B-B14F-4D97-AF65-F5344CB8AC3E}">
        <p14:creationId xmlns:p14="http://schemas.microsoft.com/office/powerpoint/2010/main" val="2414128628"/>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61073" y="1272091"/>
            <a:ext cx="7819097" cy="131397"/>
          </a:xfrm>
          <a:custGeom>
            <a:avLst/>
            <a:gdLst/>
            <a:ahLst/>
            <a:cxnLst/>
            <a:rect l="l" t="t" r="r" b="b"/>
            <a:pathLst>
              <a:path w="9144000" h="144780">
                <a:moveTo>
                  <a:pt x="0" y="144462"/>
                </a:moveTo>
                <a:lnTo>
                  <a:pt x="9144000" y="144462"/>
                </a:lnTo>
                <a:lnTo>
                  <a:pt x="9144000" y="0"/>
                </a:lnTo>
                <a:lnTo>
                  <a:pt x="0" y="0"/>
                </a:lnTo>
                <a:lnTo>
                  <a:pt x="0" y="144462"/>
                </a:lnTo>
                <a:close/>
              </a:path>
            </a:pathLst>
          </a:custGeom>
          <a:solidFill>
            <a:srgbClr val="FFCA00"/>
          </a:solidFill>
        </p:spPr>
        <p:txBody>
          <a:bodyPr wrap="square" lIns="0" tIns="0" rIns="0" bIns="0" rtlCol="0"/>
          <a:lstStyle/>
          <a:p>
            <a:pPr defTabSz="801668"/>
            <a:endParaRPr>
              <a:solidFill>
                <a:prstClr val="black"/>
              </a:solidFill>
            </a:endParaRPr>
          </a:p>
        </p:txBody>
      </p:sp>
      <p:sp>
        <p:nvSpPr>
          <p:cNvPr id="3" name="object 3"/>
          <p:cNvSpPr txBox="1">
            <a:spLocks noGrp="1"/>
          </p:cNvSpPr>
          <p:nvPr>
            <p:ph type="title"/>
          </p:nvPr>
        </p:nvSpPr>
        <p:spPr>
          <a:xfrm>
            <a:off x="728404" y="660915"/>
            <a:ext cx="3130897" cy="1077218"/>
          </a:xfrm>
          <a:prstGeom prst="rect">
            <a:avLst/>
          </a:prstGeom>
        </p:spPr>
        <p:txBody>
          <a:bodyPr vert="horz" wrap="square" lIns="0" tIns="0" rIns="0" bIns="0" rtlCol="0">
            <a:spAutoFit/>
          </a:bodyPr>
          <a:lstStyle/>
          <a:p>
            <a:pPr marL="11134"/>
            <a:r>
              <a:rPr spc="-4" dirty="0">
                <a:latin typeface="Arial Narrow"/>
                <a:cs typeface="Arial Narrow"/>
              </a:rPr>
              <a:t>Pravci</a:t>
            </a:r>
            <a:r>
              <a:rPr spc="-35" dirty="0">
                <a:latin typeface="Arial Narrow"/>
                <a:cs typeface="Arial Narrow"/>
              </a:rPr>
              <a:t> </a:t>
            </a:r>
            <a:r>
              <a:rPr spc="-4" dirty="0">
                <a:latin typeface="Arial Narrow"/>
                <a:cs typeface="Arial Narrow"/>
              </a:rPr>
              <a:t>istraživanja</a:t>
            </a:r>
          </a:p>
        </p:txBody>
      </p:sp>
      <p:sp>
        <p:nvSpPr>
          <p:cNvPr id="4" name="object 4"/>
          <p:cNvSpPr txBox="1">
            <a:spLocks noGrp="1"/>
          </p:cNvSpPr>
          <p:nvPr>
            <p:ph type="body" idx="1"/>
          </p:nvPr>
        </p:nvSpPr>
        <p:spPr>
          <a:xfrm>
            <a:off x="1187819" y="1444691"/>
            <a:ext cx="6768363" cy="2922543"/>
          </a:xfrm>
          <a:prstGeom prst="rect">
            <a:avLst/>
          </a:prstGeom>
        </p:spPr>
        <p:txBody>
          <a:bodyPr vert="horz" wrap="square" lIns="0" tIns="632409" rIns="0" bIns="0" rtlCol="0">
            <a:spAutoFit/>
          </a:bodyPr>
          <a:lstStyle/>
          <a:p>
            <a:pPr marL="12804" marR="4453">
              <a:lnSpc>
                <a:spcPct val="100699"/>
              </a:lnSpc>
            </a:pPr>
            <a:r>
              <a:rPr dirty="0"/>
              <a:t>Poželjne </a:t>
            </a:r>
            <a:r>
              <a:rPr spc="-4" dirty="0"/>
              <a:t>karakteristike </a:t>
            </a:r>
            <a:r>
              <a:rPr dirty="0"/>
              <a:t>u </a:t>
            </a:r>
            <a:r>
              <a:rPr spc="-4" dirty="0"/>
              <a:t>stvaranju </a:t>
            </a:r>
            <a:r>
              <a:rPr dirty="0"/>
              <a:t>novih </a:t>
            </a:r>
            <a:r>
              <a:rPr spc="-4" dirty="0"/>
              <a:t>sorti brzorastućih </a:t>
            </a:r>
            <a:r>
              <a:rPr dirty="0"/>
              <a:t>topola i </a:t>
            </a:r>
            <a:r>
              <a:rPr spc="-4" dirty="0"/>
              <a:t>vrba  </a:t>
            </a:r>
            <a:r>
              <a:rPr dirty="0"/>
              <a:t>su:</a:t>
            </a:r>
          </a:p>
          <a:p>
            <a:pPr marL="1669"/>
            <a:endParaRPr sz="2200">
              <a:latin typeface="Times New Roman"/>
              <a:cs typeface="Times New Roman"/>
            </a:endParaRPr>
          </a:p>
          <a:p>
            <a:pPr marL="12804" marR="2837570">
              <a:lnSpc>
                <a:spcPct val="99500"/>
              </a:lnSpc>
            </a:pPr>
            <a:r>
              <a:rPr dirty="0"/>
              <a:t>i.potencijal za visoku </a:t>
            </a:r>
            <a:r>
              <a:rPr spc="-4" dirty="0"/>
              <a:t>proizvodnju</a:t>
            </a:r>
            <a:r>
              <a:rPr spc="-48" dirty="0"/>
              <a:t> </a:t>
            </a:r>
            <a:r>
              <a:rPr dirty="0"/>
              <a:t>biomase  </a:t>
            </a:r>
            <a:r>
              <a:rPr spc="-4" dirty="0"/>
              <a:t>ii.brz rast </a:t>
            </a:r>
            <a:r>
              <a:rPr dirty="0"/>
              <a:t>i velika gustina </a:t>
            </a:r>
            <a:r>
              <a:rPr spc="-4" dirty="0"/>
              <a:t>drveta  </a:t>
            </a:r>
            <a:r>
              <a:rPr dirty="0"/>
              <a:t>iii.adaptacija na specifične uslove staništa  </a:t>
            </a:r>
            <a:r>
              <a:rPr spc="-13" dirty="0"/>
              <a:t>iv.otpornost </a:t>
            </a:r>
            <a:r>
              <a:rPr dirty="0"/>
              <a:t>na</a:t>
            </a:r>
            <a:r>
              <a:rPr spc="-57" dirty="0"/>
              <a:t> </a:t>
            </a:r>
            <a:r>
              <a:rPr dirty="0"/>
              <a:t>bolesti</a:t>
            </a:r>
          </a:p>
        </p:txBody>
      </p:sp>
    </p:spTree>
    <p:extLst>
      <p:ext uri="{BB962C8B-B14F-4D97-AF65-F5344CB8AC3E}">
        <p14:creationId xmlns:p14="http://schemas.microsoft.com/office/powerpoint/2010/main" val="3288621609"/>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61073" y="1272091"/>
            <a:ext cx="7819097" cy="131397"/>
          </a:xfrm>
          <a:custGeom>
            <a:avLst/>
            <a:gdLst/>
            <a:ahLst/>
            <a:cxnLst/>
            <a:rect l="l" t="t" r="r" b="b"/>
            <a:pathLst>
              <a:path w="9144000" h="144780">
                <a:moveTo>
                  <a:pt x="0" y="144462"/>
                </a:moveTo>
                <a:lnTo>
                  <a:pt x="9144000" y="144462"/>
                </a:lnTo>
                <a:lnTo>
                  <a:pt x="9144000" y="0"/>
                </a:lnTo>
                <a:lnTo>
                  <a:pt x="0" y="0"/>
                </a:lnTo>
                <a:lnTo>
                  <a:pt x="0" y="144462"/>
                </a:lnTo>
                <a:close/>
              </a:path>
            </a:pathLst>
          </a:custGeom>
          <a:solidFill>
            <a:srgbClr val="FFCA00"/>
          </a:solidFill>
        </p:spPr>
        <p:txBody>
          <a:bodyPr wrap="square" lIns="0" tIns="0" rIns="0" bIns="0" rtlCol="0"/>
          <a:lstStyle/>
          <a:p>
            <a:pPr defTabSz="801668"/>
            <a:endParaRPr>
              <a:solidFill>
                <a:prstClr val="black"/>
              </a:solidFill>
            </a:endParaRPr>
          </a:p>
        </p:txBody>
      </p:sp>
      <p:sp>
        <p:nvSpPr>
          <p:cNvPr id="3" name="object 3"/>
          <p:cNvSpPr txBox="1">
            <a:spLocks noGrp="1"/>
          </p:cNvSpPr>
          <p:nvPr>
            <p:ph type="title"/>
          </p:nvPr>
        </p:nvSpPr>
        <p:spPr>
          <a:xfrm>
            <a:off x="728404" y="660915"/>
            <a:ext cx="3545743" cy="1077218"/>
          </a:xfrm>
          <a:prstGeom prst="rect">
            <a:avLst/>
          </a:prstGeom>
        </p:spPr>
        <p:txBody>
          <a:bodyPr vert="horz" wrap="square" lIns="0" tIns="0" rIns="0" bIns="0" rtlCol="0">
            <a:spAutoFit/>
          </a:bodyPr>
          <a:lstStyle/>
          <a:p>
            <a:pPr marL="11134"/>
            <a:r>
              <a:rPr spc="-4" dirty="0">
                <a:latin typeface="Arial Narrow"/>
                <a:cs typeface="Arial Narrow"/>
              </a:rPr>
              <a:t>Rezultati</a:t>
            </a:r>
            <a:r>
              <a:rPr spc="-26" dirty="0">
                <a:latin typeface="Arial Narrow"/>
                <a:cs typeface="Arial Narrow"/>
              </a:rPr>
              <a:t> </a:t>
            </a:r>
            <a:r>
              <a:rPr spc="-4" dirty="0">
                <a:latin typeface="Arial Narrow"/>
                <a:cs typeface="Arial Narrow"/>
              </a:rPr>
              <a:t>istraživanja</a:t>
            </a:r>
          </a:p>
        </p:txBody>
      </p:sp>
      <p:sp>
        <p:nvSpPr>
          <p:cNvPr id="4" name="object 4"/>
          <p:cNvSpPr txBox="1">
            <a:spLocks noGrp="1"/>
          </p:cNvSpPr>
          <p:nvPr>
            <p:ph type="body" idx="1"/>
          </p:nvPr>
        </p:nvSpPr>
        <p:spPr>
          <a:xfrm>
            <a:off x="1187819" y="1444691"/>
            <a:ext cx="6768363" cy="4878259"/>
          </a:xfrm>
          <a:prstGeom prst="rect">
            <a:avLst/>
          </a:prstGeom>
        </p:spPr>
        <p:txBody>
          <a:bodyPr vert="horz" wrap="square" lIns="0" tIns="0" rIns="0" bIns="0" rtlCol="0">
            <a:spAutoFit/>
          </a:bodyPr>
          <a:lstStyle/>
          <a:p>
            <a:pPr marL="252191" indent="-239387">
              <a:lnSpc>
                <a:spcPts val="2490"/>
              </a:lnSpc>
              <a:buChar char="-"/>
              <a:tabLst>
                <a:tab pos="252191" algn="l"/>
                <a:tab pos="252748" algn="l"/>
                <a:tab pos="1218089" algn="l"/>
                <a:tab pos="1915653" algn="l"/>
                <a:tab pos="2820312" algn="l"/>
                <a:tab pos="3188300" algn="l"/>
                <a:tab pos="4043970" algn="l"/>
                <a:tab pos="5191912" algn="l"/>
                <a:tab pos="5377299" algn="l"/>
                <a:tab pos="6209030" algn="l"/>
              </a:tabLst>
            </a:pPr>
            <a:r>
              <a:rPr dirty="0"/>
              <a:t>Ogledno	</a:t>
            </a:r>
            <a:r>
              <a:rPr spc="-4" dirty="0"/>
              <a:t>dobro	</a:t>
            </a:r>
            <a:r>
              <a:rPr dirty="0"/>
              <a:t>Instituta	za	nizijsko	</a:t>
            </a:r>
            <a:r>
              <a:rPr spc="-4" dirty="0"/>
              <a:t>šumarstvo	</a:t>
            </a:r>
            <a:r>
              <a:rPr dirty="0"/>
              <a:t>i	životnu	</a:t>
            </a:r>
            <a:r>
              <a:rPr spc="-4" dirty="0"/>
              <a:t>sredinu</a:t>
            </a:r>
          </a:p>
          <a:p>
            <a:pPr marL="246624">
              <a:lnSpc>
                <a:spcPts val="2490"/>
              </a:lnSpc>
            </a:pPr>
            <a:r>
              <a:rPr spc="-4" dirty="0"/>
              <a:t>„Kaćka</a:t>
            </a:r>
            <a:r>
              <a:rPr spc="-66" dirty="0"/>
              <a:t> </a:t>
            </a:r>
            <a:r>
              <a:rPr dirty="0"/>
              <a:t>šuma“</a:t>
            </a:r>
          </a:p>
          <a:p>
            <a:pPr marL="1669">
              <a:spcBef>
                <a:spcPts val="39"/>
              </a:spcBef>
            </a:pPr>
            <a:endParaRPr sz="2200">
              <a:latin typeface="Times New Roman"/>
              <a:cs typeface="Times New Roman"/>
            </a:endParaRPr>
          </a:p>
          <a:p>
            <a:pPr marL="252191" indent="-239387">
              <a:buChar char="-"/>
              <a:tabLst>
                <a:tab pos="252191" algn="l"/>
                <a:tab pos="252748" algn="l"/>
              </a:tabLst>
            </a:pPr>
            <a:r>
              <a:rPr dirty="0"/>
              <a:t>Zasad topola kao SRC zasad</a:t>
            </a:r>
            <a:r>
              <a:rPr spc="-88" dirty="0"/>
              <a:t> </a:t>
            </a:r>
            <a:r>
              <a:rPr dirty="0"/>
              <a:t>plantation</a:t>
            </a:r>
          </a:p>
          <a:p>
            <a:pPr marL="1669">
              <a:spcBef>
                <a:spcPts val="39"/>
              </a:spcBef>
              <a:buFont typeface="Arial Narrow"/>
              <a:buChar char="-"/>
            </a:pPr>
            <a:endParaRPr sz="2200">
              <a:latin typeface="Times New Roman"/>
              <a:cs typeface="Times New Roman"/>
            </a:endParaRPr>
          </a:p>
          <a:p>
            <a:pPr marL="252191" indent="-239387">
              <a:lnSpc>
                <a:spcPts val="2490"/>
              </a:lnSpc>
              <a:buChar char="-"/>
              <a:tabLst>
                <a:tab pos="252191" algn="l"/>
                <a:tab pos="252748" algn="l"/>
                <a:tab pos="492692" algn="l"/>
                <a:tab pos="1366176" algn="l"/>
                <a:tab pos="2081554" algn="l"/>
                <a:tab pos="2445087" algn="l"/>
                <a:tab pos="3440491" algn="l"/>
                <a:tab pos="3777860" algn="l"/>
                <a:tab pos="4541671" algn="l"/>
                <a:tab pos="4879597" algn="l"/>
                <a:tab pos="5521488" algn="l"/>
                <a:tab pos="5858856" algn="l"/>
                <a:tab pos="6708401" algn="l"/>
              </a:tabLst>
            </a:pPr>
            <a:r>
              <a:rPr dirty="0"/>
              <a:t>7	klonova	topola	(</a:t>
            </a:r>
            <a:r>
              <a:rPr i="1" spc="-272" dirty="0"/>
              <a:t>P</a:t>
            </a:r>
            <a:r>
              <a:rPr i="1" dirty="0">
                <a:latin typeface="Arial Narrow"/>
                <a:cs typeface="Arial Narrow"/>
              </a:rPr>
              <a:t>.	deltoides	</a:t>
            </a:r>
            <a:r>
              <a:rPr dirty="0"/>
              <a:t>cl.	B</a:t>
            </a:r>
            <a:r>
              <a:rPr spc="-4" dirty="0"/>
              <a:t>-</a:t>
            </a:r>
            <a:r>
              <a:rPr dirty="0"/>
              <a:t>229,	cl.	B</a:t>
            </a:r>
            <a:r>
              <a:rPr spc="-4" dirty="0"/>
              <a:t>-</a:t>
            </a:r>
            <a:r>
              <a:rPr dirty="0"/>
              <a:t>81,	cl.	129/81,	cl.</a:t>
            </a:r>
          </a:p>
          <a:p>
            <a:pPr marL="12804" algn="ctr">
              <a:lnSpc>
                <a:spcPts val="2490"/>
              </a:lnSpc>
            </a:pPr>
            <a:r>
              <a:rPr dirty="0"/>
              <a:t>182/81, cl. 181/81, cl. PE 4/68, cl. 665 i </a:t>
            </a:r>
            <a:r>
              <a:rPr i="1" spc="-136" dirty="0"/>
              <a:t>P. </a:t>
            </a:r>
            <a:r>
              <a:rPr i="1" dirty="0">
                <a:latin typeface="Arial Narrow"/>
                <a:cs typeface="Arial Narrow"/>
              </a:rPr>
              <a:t>x </a:t>
            </a:r>
            <a:r>
              <a:rPr i="1" spc="-4" dirty="0"/>
              <a:t>euramericana </a:t>
            </a:r>
            <a:r>
              <a:rPr dirty="0"/>
              <a:t>cl.</a:t>
            </a:r>
            <a:r>
              <a:rPr spc="70" dirty="0"/>
              <a:t> </a:t>
            </a:r>
            <a:r>
              <a:rPr spc="-4" dirty="0"/>
              <a:t>M-1.)</a:t>
            </a:r>
          </a:p>
          <a:p>
            <a:pPr marL="1669">
              <a:spcBef>
                <a:spcPts val="39"/>
              </a:spcBef>
            </a:pPr>
            <a:endParaRPr sz="2200">
              <a:latin typeface="Times New Roman"/>
              <a:cs typeface="Times New Roman"/>
            </a:endParaRPr>
          </a:p>
          <a:p>
            <a:pPr marL="252191" indent="-239387">
              <a:buChar char="-"/>
              <a:tabLst>
                <a:tab pos="252191" algn="l"/>
                <a:tab pos="252748" algn="l"/>
              </a:tabLst>
            </a:pPr>
            <a:r>
              <a:rPr dirty="0"/>
              <a:t>2 staništa, dva tipa</a:t>
            </a:r>
            <a:r>
              <a:rPr spc="-53" dirty="0"/>
              <a:t> </a:t>
            </a:r>
            <a:r>
              <a:rPr spc="-4" dirty="0"/>
              <a:t>zemljišta:</a:t>
            </a:r>
          </a:p>
          <a:p>
            <a:pPr marL="653026" lvl="1" indent="-239387">
              <a:spcBef>
                <a:spcPts val="18"/>
              </a:spcBef>
              <a:buChar char="-"/>
              <a:tabLst>
                <a:tab pos="653026" algn="l"/>
                <a:tab pos="653583" algn="l"/>
              </a:tabLst>
            </a:pPr>
            <a:r>
              <a:rPr sz="2100" spc="-4" dirty="0">
                <a:latin typeface="Arial Narrow"/>
                <a:cs typeface="Arial Narrow"/>
              </a:rPr>
              <a:t>i) fluvisol fomra</a:t>
            </a:r>
            <a:r>
              <a:rPr sz="2100" spc="-48" dirty="0">
                <a:latin typeface="Arial Narrow"/>
                <a:cs typeface="Arial Narrow"/>
              </a:rPr>
              <a:t> </a:t>
            </a:r>
            <a:r>
              <a:rPr sz="2100" dirty="0">
                <a:latin typeface="Arial Narrow"/>
                <a:cs typeface="Arial Narrow"/>
              </a:rPr>
              <a:t>peskovita</a:t>
            </a:r>
            <a:endParaRPr sz="2100">
              <a:latin typeface="Arial Narrow"/>
              <a:cs typeface="Arial Narrow"/>
            </a:endParaRPr>
          </a:p>
          <a:p>
            <a:pPr marL="653026" lvl="1" indent="-239387">
              <a:spcBef>
                <a:spcPts val="18"/>
              </a:spcBef>
              <a:buChar char="-"/>
              <a:tabLst>
                <a:tab pos="653026" algn="l"/>
                <a:tab pos="653583" algn="l"/>
              </a:tabLst>
            </a:pPr>
            <a:r>
              <a:rPr sz="2100" spc="-4" dirty="0">
                <a:latin typeface="Arial Narrow"/>
                <a:cs typeface="Arial Narrow"/>
              </a:rPr>
              <a:t>ii) fluvisol forma</a:t>
            </a:r>
            <a:r>
              <a:rPr sz="2100" spc="-48" dirty="0">
                <a:latin typeface="Arial Narrow"/>
                <a:cs typeface="Arial Narrow"/>
              </a:rPr>
              <a:t> </a:t>
            </a:r>
            <a:r>
              <a:rPr sz="2100" dirty="0">
                <a:latin typeface="Arial Narrow"/>
                <a:cs typeface="Arial Narrow"/>
              </a:rPr>
              <a:t>glinovita</a:t>
            </a:r>
            <a:endParaRPr sz="2100">
              <a:latin typeface="Arial Narrow"/>
              <a:cs typeface="Arial Narrow"/>
            </a:endParaRPr>
          </a:p>
          <a:p>
            <a:pPr marL="1669" lvl="1">
              <a:buFont typeface="Arial Narrow"/>
              <a:buChar char="-"/>
            </a:pPr>
            <a:endParaRPr sz="2100">
              <a:latin typeface="Times New Roman"/>
              <a:cs typeface="Times New Roman"/>
            </a:endParaRPr>
          </a:p>
          <a:p>
            <a:pPr marL="653026" lvl="1" indent="-239387">
              <a:buChar char="-"/>
              <a:tabLst>
                <a:tab pos="653026" algn="l"/>
                <a:tab pos="653583" algn="l"/>
              </a:tabLst>
            </a:pPr>
            <a:r>
              <a:rPr sz="2100" dirty="0">
                <a:latin typeface="Arial Narrow"/>
                <a:cs typeface="Arial Narrow"/>
              </a:rPr>
              <a:t>Gustina </a:t>
            </a:r>
            <a:r>
              <a:rPr sz="2100" spc="-4" dirty="0">
                <a:latin typeface="Arial Narrow"/>
                <a:cs typeface="Arial Narrow"/>
              </a:rPr>
              <a:t>biljaka: </a:t>
            </a:r>
            <a:r>
              <a:rPr sz="2100" dirty="0">
                <a:latin typeface="Arial Narrow"/>
                <a:cs typeface="Arial Narrow"/>
              </a:rPr>
              <a:t>16,667 biljaka po ha </a:t>
            </a:r>
            <a:r>
              <a:rPr sz="2100" spc="-4" dirty="0">
                <a:latin typeface="Arial Narrow"/>
                <a:cs typeface="Arial Narrow"/>
              </a:rPr>
              <a:t>(1.5 </a:t>
            </a:r>
            <a:r>
              <a:rPr sz="2100" dirty="0">
                <a:latin typeface="Arial Narrow"/>
                <a:cs typeface="Arial Narrow"/>
              </a:rPr>
              <a:t>x 0.4</a:t>
            </a:r>
            <a:r>
              <a:rPr sz="2100" spc="-48" dirty="0">
                <a:latin typeface="Arial Narrow"/>
                <a:cs typeface="Arial Narrow"/>
              </a:rPr>
              <a:t> </a:t>
            </a:r>
            <a:r>
              <a:rPr sz="2100" dirty="0">
                <a:latin typeface="Arial Narrow"/>
                <a:cs typeface="Arial Narrow"/>
              </a:rPr>
              <a:t>m)</a:t>
            </a:r>
            <a:endParaRPr sz="2100">
              <a:latin typeface="Arial Narrow"/>
              <a:cs typeface="Arial Narrow"/>
            </a:endParaRPr>
          </a:p>
        </p:txBody>
      </p:sp>
    </p:spTree>
    <p:extLst>
      <p:ext uri="{BB962C8B-B14F-4D97-AF65-F5344CB8AC3E}">
        <p14:creationId xmlns:p14="http://schemas.microsoft.com/office/powerpoint/2010/main" val="4118236901"/>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61073" y="1272091"/>
            <a:ext cx="7819097" cy="131397"/>
          </a:xfrm>
          <a:custGeom>
            <a:avLst/>
            <a:gdLst/>
            <a:ahLst/>
            <a:cxnLst/>
            <a:rect l="l" t="t" r="r" b="b"/>
            <a:pathLst>
              <a:path w="9144000" h="144780">
                <a:moveTo>
                  <a:pt x="0" y="144462"/>
                </a:moveTo>
                <a:lnTo>
                  <a:pt x="9144000" y="144462"/>
                </a:lnTo>
                <a:lnTo>
                  <a:pt x="9144000" y="0"/>
                </a:lnTo>
                <a:lnTo>
                  <a:pt x="0" y="0"/>
                </a:lnTo>
                <a:lnTo>
                  <a:pt x="0" y="144462"/>
                </a:lnTo>
                <a:close/>
              </a:path>
            </a:pathLst>
          </a:custGeom>
          <a:solidFill>
            <a:srgbClr val="FFCA00"/>
          </a:solidFill>
        </p:spPr>
        <p:txBody>
          <a:bodyPr wrap="square" lIns="0" tIns="0" rIns="0" bIns="0" rtlCol="0"/>
          <a:lstStyle/>
          <a:p>
            <a:pPr defTabSz="801668"/>
            <a:endParaRPr>
              <a:solidFill>
                <a:prstClr val="black"/>
              </a:solidFill>
            </a:endParaRPr>
          </a:p>
        </p:txBody>
      </p:sp>
      <p:sp>
        <p:nvSpPr>
          <p:cNvPr id="3" name="object 3"/>
          <p:cNvSpPr txBox="1">
            <a:spLocks noGrp="1"/>
          </p:cNvSpPr>
          <p:nvPr>
            <p:ph type="title"/>
          </p:nvPr>
        </p:nvSpPr>
        <p:spPr>
          <a:xfrm>
            <a:off x="728404" y="660915"/>
            <a:ext cx="3545743" cy="1077218"/>
          </a:xfrm>
          <a:prstGeom prst="rect">
            <a:avLst/>
          </a:prstGeom>
        </p:spPr>
        <p:txBody>
          <a:bodyPr vert="horz" wrap="square" lIns="0" tIns="0" rIns="0" bIns="0" rtlCol="0">
            <a:spAutoFit/>
          </a:bodyPr>
          <a:lstStyle/>
          <a:p>
            <a:pPr marL="11134"/>
            <a:r>
              <a:rPr spc="-4" dirty="0">
                <a:latin typeface="Arial Narrow"/>
                <a:cs typeface="Arial Narrow"/>
              </a:rPr>
              <a:t>Rezultati</a:t>
            </a:r>
            <a:r>
              <a:rPr spc="-26" dirty="0">
                <a:latin typeface="Arial Narrow"/>
                <a:cs typeface="Arial Narrow"/>
              </a:rPr>
              <a:t> </a:t>
            </a:r>
            <a:r>
              <a:rPr spc="-4" dirty="0">
                <a:latin typeface="Arial Narrow"/>
                <a:cs typeface="Arial Narrow"/>
              </a:rPr>
              <a:t>istraživanja</a:t>
            </a:r>
          </a:p>
        </p:txBody>
      </p:sp>
      <p:sp>
        <p:nvSpPr>
          <p:cNvPr id="4" name="object 4"/>
          <p:cNvSpPr txBox="1"/>
          <p:nvPr/>
        </p:nvSpPr>
        <p:spPr>
          <a:xfrm>
            <a:off x="1189947" y="1721314"/>
            <a:ext cx="6706504" cy="3554819"/>
          </a:xfrm>
          <a:prstGeom prst="rect">
            <a:avLst/>
          </a:prstGeom>
        </p:spPr>
        <p:txBody>
          <a:bodyPr vert="horz" wrap="square" lIns="0" tIns="0" rIns="0" bIns="0" rtlCol="0">
            <a:spAutoFit/>
          </a:bodyPr>
          <a:lstStyle/>
          <a:p>
            <a:pPr marL="250522" indent="-239387" defTabSz="801668">
              <a:buFontTx/>
              <a:buChar char="-"/>
              <a:tabLst>
                <a:tab pos="249964" algn="l"/>
                <a:tab pos="250522" algn="l"/>
              </a:tabLst>
            </a:pPr>
            <a:r>
              <a:rPr sz="2100" spc="-4" dirty="0">
                <a:solidFill>
                  <a:prstClr val="black"/>
                </a:solidFill>
                <a:latin typeface="Arial Narrow"/>
                <a:cs typeface="Arial Narrow"/>
              </a:rPr>
              <a:t>Merenja </a:t>
            </a:r>
            <a:r>
              <a:rPr sz="2100" dirty="0">
                <a:solidFill>
                  <a:prstClr val="black"/>
                </a:solidFill>
                <a:latin typeface="Arial Narrow"/>
                <a:cs typeface="Arial Narrow"/>
              </a:rPr>
              <a:t>i ocene su </a:t>
            </a:r>
            <a:r>
              <a:rPr sz="2100" spc="-4" dirty="0">
                <a:solidFill>
                  <a:prstClr val="black"/>
                </a:solidFill>
                <a:latin typeface="Arial Narrow"/>
                <a:cs typeface="Arial Narrow"/>
              </a:rPr>
              <a:t>urađena </a:t>
            </a:r>
            <a:r>
              <a:rPr sz="2100" dirty="0">
                <a:solidFill>
                  <a:prstClr val="black"/>
                </a:solidFill>
                <a:latin typeface="Arial Narrow"/>
                <a:cs typeface="Arial Narrow"/>
              </a:rPr>
              <a:t>posle </a:t>
            </a:r>
            <a:r>
              <a:rPr sz="2100" b="1" spc="-4" dirty="0">
                <a:solidFill>
                  <a:prstClr val="black"/>
                </a:solidFill>
                <a:latin typeface="Arial Narrow"/>
                <a:cs typeface="Arial Narrow"/>
              </a:rPr>
              <a:t>prve </a:t>
            </a:r>
            <a:r>
              <a:rPr sz="2100" dirty="0">
                <a:solidFill>
                  <a:prstClr val="black"/>
                </a:solidFill>
                <a:latin typeface="Arial Narrow"/>
                <a:cs typeface="Arial Narrow"/>
              </a:rPr>
              <a:t>i </a:t>
            </a:r>
            <a:r>
              <a:rPr sz="2100" b="1" spc="-4" dirty="0">
                <a:solidFill>
                  <a:prstClr val="black"/>
                </a:solidFill>
                <a:latin typeface="Arial Narrow"/>
                <a:cs typeface="Arial Narrow"/>
              </a:rPr>
              <a:t>druge </a:t>
            </a:r>
            <a:r>
              <a:rPr sz="2100" dirty="0">
                <a:solidFill>
                  <a:prstClr val="black"/>
                </a:solidFill>
                <a:latin typeface="Arial Narrow"/>
                <a:cs typeface="Arial Narrow"/>
              </a:rPr>
              <a:t>godine od</a:t>
            </a:r>
            <a:r>
              <a:rPr sz="2100" spc="-4" dirty="0">
                <a:solidFill>
                  <a:prstClr val="black"/>
                </a:solidFill>
                <a:latin typeface="Arial Narrow"/>
                <a:cs typeface="Arial Narrow"/>
              </a:rPr>
              <a:t> </a:t>
            </a:r>
            <a:r>
              <a:rPr sz="2100" dirty="0">
                <a:solidFill>
                  <a:prstClr val="black"/>
                </a:solidFill>
                <a:latin typeface="Arial Narrow"/>
                <a:cs typeface="Arial Narrow"/>
              </a:rPr>
              <a:t>osnivanja</a:t>
            </a:r>
            <a:endParaRPr sz="2100">
              <a:solidFill>
                <a:prstClr val="black"/>
              </a:solidFill>
              <a:latin typeface="Arial Narrow"/>
              <a:cs typeface="Arial Narrow"/>
            </a:endParaRPr>
          </a:p>
          <a:p>
            <a:pPr defTabSz="801668">
              <a:buFont typeface="Arial Narrow"/>
              <a:buChar char="-"/>
            </a:pPr>
            <a:endParaRPr sz="2100">
              <a:solidFill>
                <a:prstClr val="black"/>
              </a:solidFill>
              <a:latin typeface="Times New Roman"/>
              <a:cs typeface="Times New Roman"/>
            </a:endParaRPr>
          </a:p>
          <a:p>
            <a:pPr marL="250522" indent="-239387" defTabSz="801668">
              <a:buFontTx/>
              <a:buChar char="-"/>
              <a:tabLst>
                <a:tab pos="249964" algn="l"/>
                <a:tab pos="250522" algn="l"/>
              </a:tabLst>
            </a:pPr>
            <a:r>
              <a:rPr sz="2100" u="heavy" dirty="0">
                <a:solidFill>
                  <a:prstClr val="black"/>
                </a:solidFill>
                <a:latin typeface="Arial Narrow"/>
                <a:cs typeface="Arial Narrow"/>
              </a:rPr>
              <a:t>merenja:</a:t>
            </a:r>
            <a:endParaRPr sz="2100">
              <a:solidFill>
                <a:prstClr val="black"/>
              </a:solidFill>
              <a:latin typeface="Arial Narrow"/>
              <a:cs typeface="Arial Narrow"/>
            </a:endParaRPr>
          </a:p>
          <a:p>
            <a:pPr marL="651355" lvl="1" indent="-239387" defTabSz="801668">
              <a:spcBef>
                <a:spcPts val="13"/>
              </a:spcBef>
              <a:buFontTx/>
              <a:buChar char="-"/>
              <a:tabLst>
                <a:tab pos="650799" algn="l"/>
                <a:tab pos="651355" algn="l"/>
              </a:tabLst>
            </a:pPr>
            <a:r>
              <a:rPr sz="2100" spc="-4" dirty="0">
                <a:solidFill>
                  <a:prstClr val="black"/>
                </a:solidFill>
                <a:latin typeface="Arial Narrow"/>
                <a:cs typeface="Arial Narrow"/>
              </a:rPr>
              <a:t>prečnici</a:t>
            </a:r>
            <a:endParaRPr sz="2100">
              <a:solidFill>
                <a:prstClr val="black"/>
              </a:solidFill>
              <a:latin typeface="Arial Narrow"/>
              <a:cs typeface="Arial Narrow"/>
            </a:endParaRPr>
          </a:p>
          <a:p>
            <a:pPr marL="651355" lvl="1" indent="-239387" defTabSz="801668">
              <a:spcBef>
                <a:spcPts val="13"/>
              </a:spcBef>
              <a:buFontTx/>
              <a:buChar char="-"/>
              <a:tabLst>
                <a:tab pos="650799" algn="l"/>
                <a:tab pos="651355" algn="l"/>
              </a:tabLst>
            </a:pPr>
            <a:r>
              <a:rPr sz="2100" spc="-4" dirty="0">
                <a:solidFill>
                  <a:prstClr val="black"/>
                </a:solidFill>
                <a:latin typeface="Arial Narrow"/>
                <a:cs typeface="Arial Narrow"/>
              </a:rPr>
              <a:t>visine</a:t>
            </a:r>
            <a:endParaRPr sz="2100">
              <a:solidFill>
                <a:prstClr val="black"/>
              </a:solidFill>
              <a:latin typeface="Arial Narrow"/>
              <a:cs typeface="Arial Narrow"/>
            </a:endParaRPr>
          </a:p>
          <a:p>
            <a:pPr marL="400834" lvl="1" defTabSz="801668">
              <a:buFont typeface="Arial Narrow"/>
              <a:buChar char="-"/>
            </a:pPr>
            <a:endParaRPr sz="2100">
              <a:solidFill>
                <a:prstClr val="black"/>
              </a:solidFill>
              <a:latin typeface="Times New Roman"/>
              <a:cs typeface="Times New Roman"/>
            </a:endParaRPr>
          </a:p>
          <a:p>
            <a:pPr marL="250522" indent="-239387" defTabSz="801668">
              <a:buFontTx/>
              <a:buChar char="-"/>
              <a:tabLst>
                <a:tab pos="249964" algn="l"/>
                <a:tab pos="250522" algn="l"/>
              </a:tabLst>
            </a:pPr>
            <a:r>
              <a:rPr sz="2100" u="heavy" dirty="0">
                <a:solidFill>
                  <a:prstClr val="black"/>
                </a:solidFill>
                <a:latin typeface="Arial Narrow"/>
                <a:cs typeface="Arial Narrow"/>
              </a:rPr>
              <a:t>ocena -</a:t>
            </a:r>
            <a:r>
              <a:rPr sz="2100" u="heavy" spc="-92" dirty="0">
                <a:solidFill>
                  <a:prstClr val="black"/>
                </a:solidFill>
                <a:latin typeface="Arial Narrow"/>
                <a:cs typeface="Arial Narrow"/>
              </a:rPr>
              <a:t> </a:t>
            </a:r>
            <a:r>
              <a:rPr sz="2100" u="heavy" dirty="0">
                <a:solidFill>
                  <a:prstClr val="black"/>
                </a:solidFill>
                <a:latin typeface="Arial Narrow"/>
                <a:cs typeface="Arial Narrow"/>
              </a:rPr>
              <a:t>kalkulacija:</a:t>
            </a:r>
            <a:endParaRPr sz="2100">
              <a:solidFill>
                <a:prstClr val="black"/>
              </a:solidFill>
              <a:latin typeface="Arial Narrow"/>
              <a:cs typeface="Arial Narrow"/>
            </a:endParaRPr>
          </a:p>
          <a:p>
            <a:pPr marL="651355" lvl="1" indent="-239387" defTabSz="801668">
              <a:spcBef>
                <a:spcPts val="18"/>
              </a:spcBef>
              <a:buFontTx/>
              <a:buChar char="-"/>
              <a:tabLst>
                <a:tab pos="650799" algn="l"/>
                <a:tab pos="651355" algn="l"/>
              </a:tabLst>
            </a:pPr>
            <a:r>
              <a:rPr sz="2100" spc="-4" dirty="0">
                <a:solidFill>
                  <a:prstClr val="black"/>
                </a:solidFill>
                <a:latin typeface="Arial Narrow"/>
                <a:cs typeface="Arial Narrow"/>
              </a:rPr>
              <a:t>zapreminski</a:t>
            </a:r>
            <a:r>
              <a:rPr sz="2100" spc="-26" dirty="0">
                <a:solidFill>
                  <a:prstClr val="black"/>
                </a:solidFill>
                <a:latin typeface="Arial Narrow"/>
                <a:cs typeface="Arial Narrow"/>
              </a:rPr>
              <a:t> </a:t>
            </a:r>
            <a:r>
              <a:rPr sz="2100" spc="-4" dirty="0">
                <a:solidFill>
                  <a:prstClr val="black"/>
                </a:solidFill>
                <a:latin typeface="Arial Narrow"/>
                <a:cs typeface="Arial Narrow"/>
              </a:rPr>
              <a:t>prirast</a:t>
            </a:r>
            <a:endParaRPr sz="2100">
              <a:solidFill>
                <a:prstClr val="black"/>
              </a:solidFill>
              <a:latin typeface="Arial Narrow"/>
              <a:cs typeface="Arial Narrow"/>
            </a:endParaRPr>
          </a:p>
          <a:p>
            <a:pPr marL="651355" lvl="1" indent="-239387" defTabSz="801668">
              <a:spcBef>
                <a:spcPts val="18"/>
              </a:spcBef>
              <a:buFontTx/>
              <a:buChar char="-"/>
              <a:tabLst>
                <a:tab pos="650799" algn="l"/>
                <a:tab pos="651355" algn="l"/>
              </a:tabLst>
            </a:pPr>
            <a:r>
              <a:rPr sz="2100" spc="-4" dirty="0">
                <a:solidFill>
                  <a:prstClr val="black"/>
                </a:solidFill>
                <a:latin typeface="Arial Narrow"/>
                <a:cs typeface="Arial Narrow"/>
              </a:rPr>
              <a:t>prinos </a:t>
            </a:r>
            <a:r>
              <a:rPr sz="2100" dirty="0">
                <a:solidFill>
                  <a:prstClr val="black"/>
                </a:solidFill>
                <a:latin typeface="Arial Narrow"/>
                <a:cs typeface="Arial Narrow"/>
              </a:rPr>
              <a:t>biomase</a:t>
            </a:r>
            <a:r>
              <a:rPr sz="2100" spc="-66" dirty="0">
                <a:solidFill>
                  <a:prstClr val="black"/>
                </a:solidFill>
                <a:latin typeface="Arial Narrow"/>
                <a:cs typeface="Arial Narrow"/>
              </a:rPr>
              <a:t> </a:t>
            </a:r>
            <a:r>
              <a:rPr sz="2100" dirty="0">
                <a:solidFill>
                  <a:prstClr val="black"/>
                </a:solidFill>
                <a:latin typeface="Arial Narrow"/>
                <a:cs typeface="Arial Narrow"/>
              </a:rPr>
              <a:t>(DM)</a:t>
            </a:r>
            <a:endParaRPr sz="2100">
              <a:solidFill>
                <a:prstClr val="black"/>
              </a:solidFill>
              <a:latin typeface="Arial Narrow"/>
              <a:cs typeface="Arial Narrow"/>
            </a:endParaRPr>
          </a:p>
          <a:p>
            <a:pPr marL="651355" lvl="1" indent="-239387" defTabSz="801668">
              <a:spcBef>
                <a:spcPts val="18"/>
              </a:spcBef>
              <a:buFontTx/>
              <a:buChar char="-"/>
              <a:tabLst>
                <a:tab pos="650799" algn="l"/>
                <a:tab pos="651355" algn="l"/>
              </a:tabLst>
            </a:pPr>
            <a:r>
              <a:rPr sz="2100" spc="-4" dirty="0">
                <a:solidFill>
                  <a:prstClr val="black"/>
                </a:solidFill>
                <a:latin typeface="Arial Narrow"/>
                <a:cs typeface="Arial Narrow"/>
              </a:rPr>
              <a:t>proizvedena</a:t>
            </a:r>
            <a:r>
              <a:rPr sz="2100" spc="-13" dirty="0">
                <a:solidFill>
                  <a:prstClr val="black"/>
                </a:solidFill>
                <a:latin typeface="Arial Narrow"/>
                <a:cs typeface="Arial Narrow"/>
              </a:rPr>
              <a:t> </a:t>
            </a:r>
            <a:r>
              <a:rPr sz="2100" spc="-4" dirty="0">
                <a:solidFill>
                  <a:prstClr val="black"/>
                </a:solidFill>
                <a:latin typeface="Arial Narrow"/>
                <a:cs typeface="Arial Narrow"/>
              </a:rPr>
              <a:t>energija</a:t>
            </a:r>
            <a:endParaRPr sz="2100">
              <a:solidFill>
                <a:prstClr val="black"/>
              </a:solidFill>
              <a:latin typeface="Arial Narrow"/>
              <a:cs typeface="Arial Narrow"/>
            </a:endParaRPr>
          </a:p>
        </p:txBody>
      </p:sp>
    </p:spTree>
    <p:extLst>
      <p:ext uri="{BB962C8B-B14F-4D97-AF65-F5344CB8AC3E}">
        <p14:creationId xmlns:p14="http://schemas.microsoft.com/office/powerpoint/2010/main" val="3932426174"/>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61073" y="1272091"/>
            <a:ext cx="7819097" cy="131397"/>
          </a:xfrm>
          <a:custGeom>
            <a:avLst/>
            <a:gdLst/>
            <a:ahLst/>
            <a:cxnLst/>
            <a:rect l="l" t="t" r="r" b="b"/>
            <a:pathLst>
              <a:path w="9144000" h="144780">
                <a:moveTo>
                  <a:pt x="0" y="144462"/>
                </a:moveTo>
                <a:lnTo>
                  <a:pt x="9144000" y="144462"/>
                </a:lnTo>
                <a:lnTo>
                  <a:pt x="9144000" y="0"/>
                </a:lnTo>
                <a:lnTo>
                  <a:pt x="0" y="0"/>
                </a:lnTo>
                <a:lnTo>
                  <a:pt x="0" y="144462"/>
                </a:lnTo>
                <a:close/>
              </a:path>
            </a:pathLst>
          </a:custGeom>
          <a:solidFill>
            <a:srgbClr val="FFCA00"/>
          </a:solidFill>
        </p:spPr>
        <p:txBody>
          <a:bodyPr wrap="square" lIns="0" tIns="0" rIns="0" bIns="0" rtlCol="0"/>
          <a:lstStyle/>
          <a:p>
            <a:pPr defTabSz="801668"/>
            <a:endParaRPr>
              <a:solidFill>
                <a:prstClr val="black"/>
              </a:solidFill>
            </a:endParaRPr>
          </a:p>
        </p:txBody>
      </p:sp>
      <p:sp>
        <p:nvSpPr>
          <p:cNvPr id="3" name="object 3"/>
          <p:cNvSpPr txBox="1">
            <a:spLocks noGrp="1"/>
          </p:cNvSpPr>
          <p:nvPr>
            <p:ph type="title"/>
          </p:nvPr>
        </p:nvSpPr>
        <p:spPr>
          <a:xfrm>
            <a:off x="728402" y="660915"/>
            <a:ext cx="1506261" cy="1077218"/>
          </a:xfrm>
          <a:prstGeom prst="rect">
            <a:avLst/>
          </a:prstGeom>
        </p:spPr>
        <p:txBody>
          <a:bodyPr vert="horz" wrap="square" lIns="0" tIns="0" rIns="0" bIns="0" rtlCol="0">
            <a:spAutoFit/>
          </a:bodyPr>
          <a:lstStyle/>
          <a:p>
            <a:pPr marL="11134"/>
            <a:r>
              <a:rPr spc="-4" dirty="0">
                <a:latin typeface="Arial Narrow"/>
                <a:cs typeface="Arial Narrow"/>
              </a:rPr>
              <a:t>Rezultati</a:t>
            </a:r>
          </a:p>
        </p:txBody>
      </p:sp>
      <p:sp>
        <p:nvSpPr>
          <p:cNvPr id="4" name="object 4"/>
          <p:cNvSpPr txBox="1"/>
          <p:nvPr/>
        </p:nvSpPr>
        <p:spPr>
          <a:xfrm>
            <a:off x="1189951" y="1767420"/>
            <a:ext cx="5649841" cy="4570482"/>
          </a:xfrm>
          <a:prstGeom prst="rect">
            <a:avLst/>
          </a:prstGeom>
        </p:spPr>
        <p:txBody>
          <a:bodyPr vert="horz" wrap="square" lIns="0" tIns="0" rIns="0" bIns="0" rtlCol="0">
            <a:spAutoFit/>
          </a:bodyPr>
          <a:lstStyle/>
          <a:p>
            <a:pPr marL="11134" defTabSz="801668"/>
            <a:r>
              <a:rPr sz="2100" b="1" u="heavy" spc="-4" dirty="0">
                <a:solidFill>
                  <a:prstClr val="black"/>
                </a:solidFill>
                <a:latin typeface="Arial Narrow"/>
                <a:cs typeface="Arial Narrow"/>
              </a:rPr>
              <a:t>Posle prve</a:t>
            </a:r>
            <a:r>
              <a:rPr sz="2100" b="1" u="heavy" spc="-26" dirty="0">
                <a:solidFill>
                  <a:prstClr val="black"/>
                </a:solidFill>
                <a:latin typeface="Arial Narrow"/>
                <a:cs typeface="Arial Narrow"/>
              </a:rPr>
              <a:t> </a:t>
            </a:r>
            <a:r>
              <a:rPr sz="2100" b="1" u="heavy" spc="-4" dirty="0">
                <a:solidFill>
                  <a:prstClr val="black"/>
                </a:solidFill>
                <a:latin typeface="Arial Narrow"/>
                <a:cs typeface="Arial Narrow"/>
              </a:rPr>
              <a:t>godine:</a:t>
            </a:r>
            <a:endParaRPr sz="2100">
              <a:solidFill>
                <a:prstClr val="black"/>
              </a:solidFill>
              <a:latin typeface="Arial Narrow"/>
              <a:cs typeface="Arial Narrow"/>
            </a:endParaRPr>
          </a:p>
          <a:p>
            <a:pPr defTabSz="801668">
              <a:spcBef>
                <a:spcPts val="39"/>
              </a:spcBef>
            </a:pPr>
            <a:endParaRPr sz="2200">
              <a:solidFill>
                <a:prstClr val="black"/>
              </a:solidFill>
              <a:latin typeface="Times New Roman"/>
              <a:cs typeface="Times New Roman"/>
            </a:endParaRPr>
          </a:p>
          <a:p>
            <a:pPr marL="11134" defTabSz="801668">
              <a:tabLst>
                <a:tab pos="1448013" algn="l"/>
              </a:tabLst>
            </a:pPr>
            <a:r>
              <a:rPr sz="2100" dirty="0">
                <a:solidFill>
                  <a:prstClr val="black"/>
                </a:solidFill>
                <a:latin typeface="Arial Narrow"/>
                <a:cs typeface="Arial Narrow"/>
              </a:rPr>
              <a:t>-visina biljaka	</a:t>
            </a:r>
            <a:r>
              <a:rPr sz="2100" spc="-4" dirty="0">
                <a:solidFill>
                  <a:prstClr val="black"/>
                </a:solidFill>
                <a:latin typeface="Arial Narrow"/>
                <a:cs typeface="Arial Narrow"/>
              </a:rPr>
              <a:t>1.9-2.8</a:t>
            </a:r>
            <a:r>
              <a:rPr sz="2100" spc="-61" dirty="0">
                <a:solidFill>
                  <a:prstClr val="black"/>
                </a:solidFill>
                <a:latin typeface="Arial Narrow"/>
                <a:cs typeface="Arial Narrow"/>
              </a:rPr>
              <a:t> </a:t>
            </a:r>
            <a:r>
              <a:rPr sz="2100" dirty="0">
                <a:solidFill>
                  <a:prstClr val="black"/>
                </a:solidFill>
                <a:latin typeface="Arial Narrow"/>
                <a:cs typeface="Arial Narrow"/>
              </a:rPr>
              <a:t>m,</a:t>
            </a:r>
            <a:endParaRPr sz="2100">
              <a:solidFill>
                <a:prstClr val="black"/>
              </a:solidFill>
              <a:latin typeface="Arial Narrow"/>
              <a:cs typeface="Arial Narrow"/>
            </a:endParaRPr>
          </a:p>
          <a:p>
            <a:pPr defTabSz="801668">
              <a:spcBef>
                <a:spcPts val="39"/>
              </a:spcBef>
            </a:pPr>
            <a:endParaRPr sz="2200">
              <a:solidFill>
                <a:prstClr val="black"/>
              </a:solidFill>
              <a:latin typeface="Times New Roman"/>
              <a:cs typeface="Times New Roman"/>
            </a:endParaRPr>
          </a:p>
          <a:p>
            <a:pPr marL="11134" defTabSz="801668">
              <a:tabLst>
                <a:tab pos="1655110" algn="l"/>
              </a:tabLst>
            </a:pPr>
            <a:r>
              <a:rPr sz="2100" dirty="0">
                <a:solidFill>
                  <a:prstClr val="black"/>
                </a:solidFill>
                <a:latin typeface="Arial Narrow"/>
                <a:cs typeface="Arial Narrow"/>
              </a:rPr>
              <a:t>-</a:t>
            </a:r>
            <a:r>
              <a:rPr sz="2100" spc="4" dirty="0">
                <a:solidFill>
                  <a:prstClr val="black"/>
                </a:solidFill>
                <a:latin typeface="Arial Narrow"/>
                <a:cs typeface="Arial Narrow"/>
              </a:rPr>
              <a:t> </a:t>
            </a:r>
            <a:r>
              <a:rPr sz="2100" spc="-4" dirty="0">
                <a:solidFill>
                  <a:prstClr val="black"/>
                </a:solidFill>
                <a:latin typeface="Arial Narrow"/>
                <a:cs typeface="Arial Narrow"/>
              </a:rPr>
              <a:t>prečnik</a:t>
            </a:r>
            <a:r>
              <a:rPr sz="2100" spc="4" dirty="0">
                <a:solidFill>
                  <a:prstClr val="black"/>
                </a:solidFill>
                <a:latin typeface="Arial Narrow"/>
                <a:cs typeface="Arial Narrow"/>
              </a:rPr>
              <a:t> </a:t>
            </a:r>
            <a:r>
              <a:rPr sz="2100" dirty="0">
                <a:solidFill>
                  <a:prstClr val="black"/>
                </a:solidFill>
                <a:latin typeface="Arial Narrow"/>
                <a:cs typeface="Arial Narrow"/>
              </a:rPr>
              <a:t>biljaka	</a:t>
            </a:r>
            <a:r>
              <a:rPr sz="2100" spc="-4" dirty="0">
                <a:solidFill>
                  <a:prstClr val="black"/>
                </a:solidFill>
                <a:latin typeface="Arial Narrow"/>
                <a:cs typeface="Arial Narrow"/>
              </a:rPr>
              <a:t>0.9-2.5</a:t>
            </a:r>
            <a:r>
              <a:rPr sz="2100" spc="-61" dirty="0">
                <a:solidFill>
                  <a:prstClr val="black"/>
                </a:solidFill>
                <a:latin typeface="Arial Narrow"/>
                <a:cs typeface="Arial Narrow"/>
              </a:rPr>
              <a:t> </a:t>
            </a:r>
            <a:r>
              <a:rPr sz="2100" dirty="0">
                <a:solidFill>
                  <a:prstClr val="black"/>
                </a:solidFill>
                <a:latin typeface="Arial Narrow"/>
                <a:cs typeface="Arial Narrow"/>
              </a:rPr>
              <a:t>cm,</a:t>
            </a:r>
            <a:endParaRPr sz="2100">
              <a:solidFill>
                <a:prstClr val="black"/>
              </a:solidFill>
              <a:latin typeface="Arial Narrow"/>
              <a:cs typeface="Arial Narrow"/>
            </a:endParaRPr>
          </a:p>
          <a:p>
            <a:pPr defTabSz="801668"/>
            <a:endParaRPr sz="2100">
              <a:solidFill>
                <a:prstClr val="black"/>
              </a:solidFill>
              <a:latin typeface="Times New Roman"/>
              <a:cs typeface="Times New Roman"/>
            </a:endParaRPr>
          </a:p>
          <a:p>
            <a:pPr marL="11134" defTabSz="801668"/>
            <a:r>
              <a:rPr sz="2100" spc="-4" dirty="0">
                <a:solidFill>
                  <a:prstClr val="black"/>
                </a:solidFill>
                <a:latin typeface="Arial Narrow"/>
                <a:cs typeface="Arial Narrow"/>
              </a:rPr>
              <a:t>-srednja zapremina: </a:t>
            </a:r>
            <a:r>
              <a:rPr sz="2100" dirty="0">
                <a:solidFill>
                  <a:prstClr val="black"/>
                </a:solidFill>
                <a:latin typeface="Arial Narrow"/>
                <a:cs typeface="Arial Narrow"/>
              </a:rPr>
              <a:t>7.75 m</a:t>
            </a:r>
            <a:r>
              <a:rPr sz="2100" baseline="24305" dirty="0">
                <a:solidFill>
                  <a:prstClr val="black"/>
                </a:solidFill>
                <a:latin typeface="Arial Narrow"/>
                <a:cs typeface="Arial Narrow"/>
              </a:rPr>
              <a:t>3</a:t>
            </a:r>
            <a:r>
              <a:rPr sz="2100" dirty="0">
                <a:solidFill>
                  <a:prstClr val="black"/>
                </a:solidFill>
                <a:latin typeface="Arial Narrow"/>
                <a:cs typeface="Arial Narrow"/>
              </a:rPr>
              <a:t>/ha na </a:t>
            </a:r>
            <a:r>
              <a:rPr sz="2100" b="1" spc="-4" dirty="0">
                <a:solidFill>
                  <a:prstClr val="black"/>
                </a:solidFill>
                <a:latin typeface="Arial Narrow"/>
                <a:cs typeface="Arial Narrow"/>
              </a:rPr>
              <a:t>prvom </a:t>
            </a:r>
            <a:r>
              <a:rPr sz="2100" dirty="0">
                <a:solidFill>
                  <a:prstClr val="black"/>
                </a:solidFill>
                <a:latin typeface="Arial Narrow"/>
                <a:cs typeface="Arial Narrow"/>
              </a:rPr>
              <a:t>tipu zemljišta</a:t>
            </a:r>
            <a:endParaRPr sz="2100">
              <a:solidFill>
                <a:prstClr val="black"/>
              </a:solidFill>
              <a:latin typeface="Arial Narrow"/>
              <a:cs typeface="Arial Narrow"/>
            </a:endParaRPr>
          </a:p>
          <a:p>
            <a:pPr marL="1899507" defTabSz="801668">
              <a:spcBef>
                <a:spcPts val="13"/>
              </a:spcBef>
            </a:pPr>
            <a:r>
              <a:rPr sz="2100" dirty="0">
                <a:solidFill>
                  <a:prstClr val="black"/>
                </a:solidFill>
                <a:latin typeface="Arial Narrow"/>
                <a:cs typeface="Arial Narrow"/>
              </a:rPr>
              <a:t>9.65 m</a:t>
            </a:r>
            <a:r>
              <a:rPr sz="2100" baseline="24305" dirty="0">
                <a:solidFill>
                  <a:prstClr val="black"/>
                </a:solidFill>
                <a:latin typeface="Arial Narrow"/>
                <a:cs typeface="Arial Narrow"/>
              </a:rPr>
              <a:t>3</a:t>
            </a:r>
            <a:r>
              <a:rPr sz="2100" dirty="0">
                <a:solidFill>
                  <a:prstClr val="black"/>
                </a:solidFill>
                <a:latin typeface="Arial Narrow"/>
                <a:cs typeface="Arial Narrow"/>
              </a:rPr>
              <a:t>/ha na </a:t>
            </a:r>
            <a:r>
              <a:rPr sz="2100" b="1" spc="-4" dirty="0">
                <a:solidFill>
                  <a:prstClr val="black"/>
                </a:solidFill>
                <a:latin typeface="Arial Narrow"/>
                <a:cs typeface="Arial Narrow"/>
              </a:rPr>
              <a:t>drugom </a:t>
            </a:r>
            <a:r>
              <a:rPr sz="2100" dirty="0">
                <a:solidFill>
                  <a:prstClr val="black"/>
                </a:solidFill>
                <a:latin typeface="Arial Narrow"/>
                <a:cs typeface="Arial Narrow"/>
              </a:rPr>
              <a:t>tipu</a:t>
            </a:r>
            <a:r>
              <a:rPr sz="2100" spc="-66" dirty="0">
                <a:solidFill>
                  <a:prstClr val="black"/>
                </a:solidFill>
                <a:latin typeface="Arial Narrow"/>
                <a:cs typeface="Arial Narrow"/>
              </a:rPr>
              <a:t> </a:t>
            </a:r>
            <a:r>
              <a:rPr sz="2100" dirty="0">
                <a:solidFill>
                  <a:prstClr val="black"/>
                </a:solidFill>
                <a:latin typeface="Arial Narrow"/>
                <a:cs typeface="Arial Narrow"/>
              </a:rPr>
              <a:t>zemljišta</a:t>
            </a:r>
            <a:endParaRPr sz="2100">
              <a:solidFill>
                <a:prstClr val="black"/>
              </a:solidFill>
              <a:latin typeface="Arial Narrow"/>
              <a:cs typeface="Arial Narrow"/>
            </a:endParaRPr>
          </a:p>
          <a:p>
            <a:pPr defTabSz="801668">
              <a:spcBef>
                <a:spcPts val="35"/>
              </a:spcBef>
            </a:pPr>
            <a:endParaRPr sz="2200">
              <a:solidFill>
                <a:prstClr val="black"/>
              </a:solidFill>
              <a:latin typeface="Times New Roman"/>
              <a:cs typeface="Times New Roman"/>
            </a:endParaRPr>
          </a:p>
          <a:p>
            <a:pPr marL="11134" defTabSz="801668"/>
            <a:r>
              <a:rPr sz="2100" dirty="0">
                <a:solidFill>
                  <a:prstClr val="black"/>
                </a:solidFill>
                <a:latin typeface="Arial Narrow"/>
                <a:cs typeface="Arial Narrow"/>
              </a:rPr>
              <a:t>-</a:t>
            </a:r>
            <a:r>
              <a:rPr sz="2100" i="1" dirty="0">
                <a:solidFill>
                  <a:prstClr val="black"/>
                </a:solidFill>
                <a:latin typeface="Arial Narrow"/>
                <a:cs typeface="Arial Narrow"/>
              </a:rPr>
              <a:t>P</a:t>
            </a:r>
            <a:r>
              <a:rPr sz="2100" dirty="0">
                <a:solidFill>
                  <a:prstClr val="black"/>
                </a:solidFill>
                <a:latin typeface="Arial Narrow"/>
                <a:cs typeface="Arial Narrow"/>
              </a:rPr>
              <a:t>. </a:t>
            </a:r>
            <a:r>
              <a:rPr sz="2100" i="1" dirty="0">
                <a:solidFill>
                  <a:prstClr val="black"/>
                </a:solidFill>
                <a:latin typeface="Arial Narrow"/>
                <a:cs typeface="Arial Narrow"/>
              </a:rPr>
              <a:t>deltoides </a:t>
            </a:r>
            <a:r>
              <a:rPr sz="2100" dirty="0">
                <a:solidFill>
                  <a:prstClr val="black"/>
                </a:solidFill>
                <a:latin typeface="Arial Narrow"/>
                <a:cs typeface="Arial Narrow"/>
              </a:rPr>
              <a:t>cl. 181/81 – najmanja </a:t>
            </a:r>
            <a:r>
              <a:rPr sz="2100" spc="-4" dirty="0">
                <a:solidFill>
                  <a:prstClr val="black"/>
                </a:solidFill>
                <a:latin typeface="Arial Narrow"/>
                <a:cs typeface="Arial Narrow"/>
              </a:rPr>
              <a:t>zapremina (3.43</a:t>
            </a:r>
            <a:r>
              <a:rPr sz="2100" spc="-22" dirty="0">
                <a:solidFill>
                  <a:prstClr val="black"/>
                </a:solidFill>
                <a:latin typeface="Arial Narrow"/>
                <a:cs typeface="Arial Narrow"/>
              </a:rPr>
              <a:t> </a:t>
            </a:r>
            <a:r>
              <a:rPr sz="2100" spc="-4" dirty="0">
                <a:solidFill>
                  <a:prstClr val="black"/>
                </a:solidFill>
                <a:latin typeface="Arial Narrow"/>
                <a:cs typeface="Arial Narrow"/>
              </a:rPr>
              <a:t>m</a:t>
            </a:r>
            <a:r>
              <a:rPr sz="2100" spc="-6" baseline="24305" dirty="0">
                <a:solidFill>
                  <a:prstClr val="black"/>
                </a:solidFill>
                <a:latin typeface="Arial Narrow"/>
                <a:cs typeface="Arial Narrow"/>
              </a:rPr>
              <a:t>3</a:t>
            </a:r>
            <a:r>
              <a:rPr sz="2100" spc="-4" dirty="0">
                <a:solidFill>
                  <a:prstClr val="black"/>
                </a:solidFill>
                <a:latin typeface="Arial Narrow"/>
                <a:cs typeface="Arial Narrow"/>
              </a:rPr>
              <a:t>/ha),</a:t>
            </a:r>
            <a:endParaRPr sz="2100">
              <a:solidFill>
                <a:prstClr val="black"/>
              </a:solidFill>
              <a:latin typeface="Arial Narrow"/>
              <a:cs typeface="Arial Narrow"/>
            </a:endParaRPr>
          </a:p>
          <a:p>
            <a:pPr defTabSz="801668">
              <a:spcBef>
                <a:spcPts val="48"/>
              </a:spcBef>
            </a:pPr>
            <a:endParaRPr sz="2100">
              <a:solidFill>
                <a:prstClr val="black"/>
              </a:solidFill>
              <a:latin typeface="Times New Roman"/>
              <a:cs typeface="Times New Roman"/>
            </a:endParaRPr>
          </a:p>
          <a:p>
            <a:pPr marL="11134" defTabSz="801668"/>
            <a:r>
              <a:rPr sz="2100" dirty="0">
                <a:solidFill>
                  <a:prstClr val="black"/>
                </a:solidFill>
                <a:latin typeface="Arial Narrow"/>
                <a:cs typeface="Arial Narrow"/>
              </a:rPr>
              <a:t>-</a:t>
            </a:r>
            <a:r>
              <a:rPr sz="2100" i="1" dirty="0">
                <a:solidFill>
                  <a:prstClr val="black"/>
                </a:solidFill>
                <a:latin typeface="Arial Narrow"/>
                <a:cs typeface="Arial Narrow"/>
              </a:rPr>
              <a:t>P</a:t>
            </a:r>
            <a:r>
              <a:rPr sz="2100" dirty="0">
                <a:solidFill>
                  <a:prstClr val="black"/>
                </a:solidFill>
                <a:latin typeface="Arial Narrow"/>
                <a:cs typeface="Arial Narrow"/>
              </a:rPr>
              <a:t>. </a:t>
            </a:r>
            <a:r>
              <a:rPr sz="2100" i="1" dirty="0">
                <a:solidFill>
                  <a:prstClr val="black"/>
                </a:solidFill>
                <a:latin typeface="Arial Narrow"/>
                <a:cs typeface="Arial Narrow"/>
              </a:rPr>
              <a:t>deltoides </a:t>
            </a:r>
            <a:r>
              <a:rPr sz="2100" dirty="0">
                <a:solidFill>
                  <a:prstClr val="black"/>
                </a:solidFill>
                <a:latin typeface="Arial Narrow"/>
                <a:cs typeface="Arial Narrow"/>
              </a:rPr>
              <a:t>cl. B 229 – najveća </a:t>
            </a:r>
            <a:r>
              <a:rPr sz="2100" spc="-4" dirty="0">
                <a:solidFill>
                  <a:prstClr val="black"/>
                </a:solidFill>
                <a:latin typeface="Arial Narrow"/>
                <a:cs typeface="Arial Narrow"/>
              </a:rPr>
              <a:t>zapremina (14.87</a:t>
            </a:r>
            <a:r>
              <a:rPr sz="2100" spc="-22" dirty="0">
                <a:solidFill>
                  <a:prstClr val="black"/>
                </a:solidFill>
                <a:latin typeface="Arial Narrow"/>
                <a:cs typeface="Arial Narrow"/>
              </a:rPr>
              <a:t> </a:t>
            </a:r>
            <a:r>
              <a:rPr sz="2100" spc="-4" dirty="0">
                <a:solidFill>
                  <a:prstClr val="black"/>
                </a:solidFill>
                <a:latin typeface="Arial Narrow"/>
                <a:cs typeface="Arial Narrow"/>
              </a:rPr>
              <a:t>m</a:t>
            </a:r>
            <a:r>
              <a:rPr sz="2100" spc="-6" baseline="24305" dirty="0">
                <a:solidFill>
                  <a:prstClr val="black"/>
                </a:solidFill>
                <a:latin typeface="Arial Narrow"/>
                <a:cs typeface="Arial Narrow"/>
              </a:rPr>
              <a:t>3</a:t>
            </a:r>
            <a:r>
              <a:rPr sz="2100" spc="-4" dirty="0">
                <a:solidFill>
                  <a:prstClr val="black"/>
                </a:solidFill>
                <a:latin typeface="Arial Narrow"/>
                <a:cs typeface="Arial Narrow"/>
              </a:rPr>
              <a:t>/ha).</a:t>
            </a:r>
            <a:endParaRPr sz="2100">
              <a:solidFill>
                <a:prstClr val="black"/>
              </a:solidFill>
              <a:latin typeface="Arial Narrow"/>
              <a:cs typeface="Arial Narrow"/>
            </a:endParaRPr>
          </a:p>
        </p:txBody>
      </p:sp>
    </p:spTree>
    <p:extLst>
      <p:ext uri="{BB962C8B-B14F-4D97-AF65-F5344CB8AC3E}">
        <p14:creationId xmlns:p14="http://schemas.microsoft.com/office/powerpoint/2010/main" val="653030934"/>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61073" y="1272091"/>
            <a:ext cx="7819097" cy="131397"/>
          </a:xfrm>
          <a:custGeom>
            <a:avLst/>
            <a:gdLst/>
            <a:ahLst/>
            <a:cxnLst/>
            <a:rect l="l" t="t" r="r" b="b"/>
            <a:pathLst>
              <a:path w="9144000" h="144780">
                <a:moveTo>
                  <a:pt x="0" y="144462"/>
                </a:moveTo>
                <a:lnTo>
                  <a:pt x="9144000" y="144462"/>
                </a:lnTo>
                <a:lnTo>
                  <a:pt x="9144000" y="0"/>
                </a:lnTo>
                <a:lnTo>
                  <a:pt x="0" y="0"/>
                </a:lnTo>
                <a:lnTo>
                  <a:pt x="0" y="144462"/>
                </a:lnTo>
                <a:close/>
              </a:path>
            </a:pathLst>
          </a:custGeom>
          <a:solidFill>
            <a:srgbClr val="FFCA00"/>
          </a:solidFill>
        </p:spPr>
        <p:txBody>
          <a:bodyPr wrap="square" lIns="0" tIns="0" rIns="0" bIns="0" rtlCol="0"/>
          <a:lstStyle/>
          <a:p>
            <a:pPr defTabSz="801668"/>
            <a:endParaRPr>
              <a:solidFill>
                <a:prstClr val="black"/>
              </a:solidFill>
            </a:endParaRPr>
          </a:p>
        </p:txBody>
      </p:sp>
      <p:sp>
        <p:nvSpPr>
          <p:cNvPr id="3" name="object 3"/>
          <p:cNvSpPr/>
          <p:nvPr/>
        </p:nvSpPr>
        <p:spPr>
          <a:xfrm>
            <a:off x="1890825" y="5472091"/>
            <a:ext cx="5784503" cy="54749"/>
          </a:xfrm>
          <a:custGeom>
            <a:avLst/>
            <a:gdLst/>
            <a:ahLst/>
            <a:cxnLst/>
            <a:rect l="l" t="t" r="r" b="b"/>
            <a:pathLst>
              <a:path w="6764655" h="60325">
                <a:moveTo>
                  <a:pt x="6764134" y="0"/>
                </a:moveTo>
                <a:lnTo>
                  <a:pt x="84455" y="0"/>
                </a:lnTo>
                <a:lnTo>
                  <a:pt x="0" y="60121"/>
                </a:lnTo>
                <a:lnTo>
                  <a:pt x="6679679" y="60121"/>
                </a:lnTo>
                <a:lnTo>
                  <a:pt x="6764134" y="0"/>
                </a:lnTo>
                <a:close/>
              </a:path>
            </a:pathLst>
          </a:custGeom>
          <a:solidFill>
            <a:srgbClr val="808080"/>
          </a:solidFill>
        </p:spPr>
        <p:txBody>
          <a:bodyPr wrap="square" lIns="0" tIns="0" rIns="0" bIns="0" rtlCol="0"/>
          <a:lstStyle/>
          <a:p>
            <a:pPr defTabSz="801668"/>
            <a:endParaRPr>
              <a:solidFill>
                <a:prstClr val="black"/>
              </a:solidFill>
            </a:endParaRPr>
          </a:p>
        </p:txBody>
      </p:sp>
      <p:sp>
        <p:nvSpPr>
          <p:cNvPr id="4" name="object 4"/>
          <p:cNvSpPr/>
          <p:nvPr/>
        </p:nvSpPr>
        <p:spPr>
          <a:xfrm>
            <a:off x="1890827" y="5472096"/>
            <a:ext cx="5784503" cy="54749"/>
          </a:xfrm>
          <a:custGeom>
            <a:avLst/>
            <a:gdLst/>
            <a:ahLst/>
            <a:cxnLst/>
            <a:rect l="l" t="t" r="r" b="b"/>
            <a:pathLst>
              <a:path w="6764655" h="60325">
                <a:moveTo>
                  <a:pt x="0" y="60117"/>
                </a:moveTo>
                <a:lnTo>
                  <a:pt x="84453" y="0"/>
                </a:lnTo>
                <a:lnTo>
                  <a:pt x="6764136" y="0"/>
                </a:lnTo>
              </a:path>
            </a:pathLst>
          </a:custGeom>
          <a:ln w="9964">
            <a:solidFill>
              <a:srgbClr val="000000"/>
            </a:solidFill>
          </a:ln>
        </p:spPr>
        <p:txBody>
          <a:bodyPr wrap="square" lIns="0" tIns="0" rIns="0" bIns="0" rtlCol="0"/>
          <a:lstStyle/>
          <a:p>
            <a:pPr defTabSz="801668"/>
            <a:endParaRPr>
              <a:solidFill>
                <a:prstClr val="black"/>
              </a:solidFill>
            </a:endParaRPr>
          </a:p>
        </p:txBody>
      </p:sp>
      <p:sp>
        <p:nvSpPr>
          <p:cNvPr id="5" name="object 5"/>
          <p:cNvSpPr/>
          <p:nvPr/>
        </p:nvSpPr>
        <p:spPr>
          <a:xfrm>
            <a:off x="1890827" y="5073652"/>
            <a:ext cx="5784503" cy="63393"/>
          </a:xfrm>
          <a:custGeom>
            <a:avLst/>
            <a:gdLst/>
            <a:ahLst/>
            <a:cxnLst/>
            <a:rect l="l" t="t" r="r" b="b"/>
            <a:pathLst>
              <a:path w="6764655" h="69850">
                <a:moveTo>
                  <a:pt x="0" y="69750"/>
                </a:moveTo>
                <a:lnTo>
                  <a:pt x="84453" y="0"/>
                </a:lnTo>
                <a:lnTo>
                  <a:pt x="6764136" y="0"/>
                </a:lnTo>
              </a:path>
            </a:pathLst>
          </a:custGeom>
          <a:ln w="9964">
            <a:solidFill>
              <a:srgbClr val="000000"/>
            </a:solidFill>
          </a:ln>
        </p:spPr>
        <p:txBody>
          <a:bodyPr wrap="square" lIns="0" tIns="0" rIns="0" bIns="0" rtlCol="0"/>
          <a:lstStyle/>
          <a:p>
            <a:pPr defTabSz="801668"/>
            <a:endParaRPr>
              <a:solidFill>
                <a:prstClr val="black"/>
              </a:solidFill>
            </a:endParaRPr>
          </a:p>
        </p:txBody>
      </p:sp>
      <p:sp>
        <p:nvSpPr>
          <p:cNvPr id="6" name="object 6"/>
          <p:cNvSpPr/>
          <p:nvPr/>
        </p:nvSpPr>
        <p:spPr>
          <a:xfrm>
            <a:off x="1890827" y="4683828"/>
            <a:ext cx="5784503" cy="54749"/>
          </a:xfrm>
          <a:custGeom>
            <a:avLst/>
            <a:gdLst/>
            <a:ahLst/>
            <a:cxnLst/>
            <a:rect l="l" t="t" r="r" b="b"/>
            <a:pathLst>
              <a:path w="6764655" h="60325">
                <a:moveTo>
                  <a:pt x="0" y="59785"/>
                </a:moveTo>
                <a:lnTo>
                  <a:pt x="84453" y="0"/>
                </a:lnTo>
                <a:lnTo>
                  <a:pt x="6764136" y="0"/>
                </a:lnTo>
              </a:path>
            </a:pathLst>
          </a:custGeom>
          <a:ln w="9964">
            <a:solidFill>
              <a:srgbClr val="000000"/>
            </a:solidFill>
          </a:ln>
        </p:spPr>
        <p:txBody>
          <a:bodyPr wrap="square" lIns="0" tIns="0" rIns="0" bIns="0" rtlCol="0"/>
          <a:lstStyle/>
          <a:p>
            <a:pPr defTabSz="801668"/>
            <a:endParaRPr>
              <a:solidFill>
                <a:prstClr val="black"/>
              </a:solidFill>
            </a:endParaRPr>
          </a:p>
        </p:txBody>
      </p:sp>
      <p:sp>
        <p:nvSpPr>
          <p:cNvPr id="7" name="object 7"/>
          <p:cNvSpPr/>
          <p:nvPr/>
        </p:nvSpPr>
        <p:spPr>
          <a:xfrm>
            <a:off x="1890827" y="4284956"/>
            <a:ext cx="5784503" cy="63970"/>
          </a:xfrm>
          <a:custGeom>
            <a:avLst/>
            <a:gdLst/>
            <a:ahLst/>
            <a:cxnLst/>
            <a:rect l="l" t="t" r="r" b="b"/>
            <a:pathLst>
              <a:path w="6764655" h="70485">
                <a:moveTo>
                  <a:pt x="0" y="70148"/>
                </a:moveTo>
                <a:lnTo>
                  <a:pt x="84453" y="0"/>
                </a:lnTo>
                <a:lnTo>
                  <a:pt x="6764136" y="0"/>
                </a:lnTo>
              </a:path>
            </a:pathLst>
          </a:custGeom>
          <a:ln w="9964">
            <a:solidFill>
              <a:srgbClr val="000000"/>
            </a:solidFill>
          </a:ln>
        </p:spPr>
        <p:txBody>
          <a:bodyPr wrap="square" lIns="0" tIns="0" rIns="0" bIns="0" rtlCol="0"/>
          <a:lstStyle/>
          <a:p>
            <a:pPr defTabSz="801668"/>
            <a:endParaRPr>
              <a:solidFill>
                <a:prstClr val="black"/>
              </a:solidFill>
            </a:endParaRPr>
          </a:p>
        </p:txBody>
      </p:sp>
      <p:sp>
        <p:nvSpPr>
          <p:cNvPr id="8" name="object 8"/>
          <p:cNvSpPr/>
          <p:nvPr/>
        </p:nvSpPr>
        <p:spPr>
          <a:xfrm>
            <a:off x="1890827" y="3895499"/>
            <a:ext cx="5784503" cy="54749"/>
          </a:xfrm>
          <a:custGeom>
            <a:avLst/>
            <a:gdLst/>
            <a:ahLst/>
            <a:cxnLst/>
            <a:rect l="l" t="t" r="r" b="b"/>
            <a:pathLst>
              <a:path w="6764655" h="60325">
                <a:moveTo>
                  <a:pt x="0" y="59785"/>
                </a:moveTo>
                <a:lnTo>
                  <a:pt x="84453" y="0"/>
                </a:lnTo>
                <a:lnTo>
                  <a:pt x="6764136" y="0"/>
                </a:lnTo>
              </a:path>
            </a:pathLst>
          </a:custGeom>
          <a:ln w="9964">
            <a:solidFill>
              <a:srgbClr val="000000"/>
            </a:solidFill>
          </a:ln>
        </p:spPr>
        <p:txBody>
          <a:bodyPr wrap="square" lIns="0" tIns="0" rIns="0" bIns="0" rtlCol="0"/>
          <a:lstStyle/>
          <a:p>
            <a:pPr defTabSz="801668"/>
            <a:endParaRPr>
              <a:solidFill>
                <a:prstClr val="black"/>
              </a:solidFill>
            </a:endParaRPr>
          </a:p>
        </p:txBody>
      </p:sp>
      <p:sp>
        <p:nvSpPr>
          <p:cNvPr id="9" name="object 9"/>
          <p:cNvSpPr/>
          <p:nvPr/>
        </p:nvSpPr>
        <p:spPr>
          <a:xfrm>
            <a:off x="1890827" y="3496754"/>
            <a:ext cx="5784503" cy="63393"/>
          </a:xfrm>
          <a:custGeom>
            <a:avLst/>
            <a:gdLst/>
            <a:ahLst/>
            <a:cxnLst/>
            <a:rect l="l" t="t" r="r" b="b"/>
            <a:pathLst>
              <a:path w="6764655" h="69850">
                <a:moveTo>
                  <a:pt x="0" y="69750"/>
                </a:moveTo>
                <a:lnTo>
                  <a:pt x="84453" y="0"/>
                </a:lnTo>
                <a:lnTo>
                  <a:pt x="6764136" y="0"/>
                </a:lnTo>
              </a:path>
            </a:pathLst>
          </a:custGeom>
          <a:ln w="9964">
            <a:solidFill>
              <a:srgbClr val="000000"/>
            </a:solidFill>
          </a:ln>
        </p:spPr>
        <p:txBody>
          <a:bodyPr wrap="square" lIns="0" tIns="0" rIns="0" bIns="0" rtlCol="0"/>
          <a:lstStyle/>
          <a:p>
            <a:pPr defTabSz="801668"/>
            <a:endParaRPr>
              <a:solidFill>
                <a:prstClr val="black"/>
              </a:solidFill>
            </a:endParaRPr>
          </a:p>
        </p:txBody>
      </p:sp>
      <p:sp>
        <p:nvSpPr>
          <p:cNvPr id="10" name="object 10"/>
          <p:cNvSpPr/>
          <p:nvPr/>
        </p:nvSpPr>
        <p:spPr>
          <a:xfrm>
            <a:off x="1890827" y="3106931"/>
            <a:ext cx="5784503" cy="54749"/>
          </a:xfrm>
          <a:custGeom>
            <a:avLst/>
            <a:gdLst/>
            <a:ahLst/>
            <a:cxnLst/>
            <a:rect l="l" t="t" r="r" b="b"/>
            <a:pathLst>
              <a:path w="6764655" h="60325">
                <a:moveTo>
                  <a:pt x="0" y="60184"/>
                </a:moveTo>
                <a:lnTo>
                  <a:pt x="84453" y="0"/>
                </a:lnTo>
                <a:lnTo>
                  <a:pt x="6764136" y="0"/>
                </a:lnTo>
              </a:path>
            </a:pathLst>
          </a:custGeom>
          <a:ln w="9964">
            <a:solidFill>
              <a:srgbClr val="000000"/>
            </a:solidFill>
          </a:ln>
        </p:spPr>
        <p:txBody>
          <a:bodyPr wrap="square" lIns="0" tIns="0" rIns="0" bIns="0" rtlCol="0"/>
          <a:lstStyle/>
          <a:p>
            <a:pPr defTabSz="801668"/>
            <a:endParaRPr>
              <a:solidFill>
                <a:prstClr val="black"/>
              </a:solidFill>
            </a:endParaRPr>
          </a:p>
        </p:txBody>
      </p:sp>
      <p:sp>
        <p:nvSpPr>
          <p:cNvPr id="11" name="object 11"/>
          <p:cNvSpPr/>
          <p:nvPr/>
        </p:nvSpPr>
        <p:spPr>
          <a:xfrm>
            <a:off x="1890827" y="2708178"/>
            <a:ext cx="5784503" cy="63970"/>
          </a:xfrm>
          <a:custGeom>
            <a:avLst/>
            <a:gdLst/>
            <a:ahLst/>
            <a:cxnLst/>
            <a:rect l="l" t="t" r="r" b="b"/>
            <a:pathLst>
              <a:path w="6764655" h="70485">
                <a:moveTo>
                  <a:pt x="0" y="70015"/>
                </a:moveTo>
                <a:lnTo>
                  <a:pt x="84453" y="0"/>
                </a:lnTo>
                <a:lnTo>
                  <a:pt x="6764136" y="0"/>
                </a:lnTo>
              </a:path>
            </a:pathLst>
          </a:custGeom>
          <a:ln w="9964">
            <a:solidFill>
              <a:srgbClr val="000000"/>
            </a:solidFill>
          </a:ln>
        </p:spPr>
        <p:txBody>
          <a:bodyPr wrap="square" lIns="0" tIns="0" rIns="0" bIns="0" rtlCol="0"/>
          <a:lstStyle/>
          <a:p>
            <a:pPr defTabSz="801668"/>
            <a:endParaRPr>
              <a:solidFill>
                <a:prstClr val="black"/>
              </a:solidFill>
            </a:endParaRPr>
          </a:p>
        </p:txBody>
      </p:sp>
      <p:sp>
        <p:nvSpPr>
          <p:cNvPr id="12" name="object 12"/>
          <p:cNvSpPr/>
          <p:nvPr/>
        </p:nvSpPr>
        <p:spPr>
          <a:xfrm>
            <a:off x="1890827" y="2318724"/>
            <a:ext cx="5784503" cy="54749"/>
          </a:xfrm>
          <a:custGeom>
            <a:avLst/>
            <a:gdLst/>
            <a:ahLst/>
            <a:cxnLst/>
            <a:rect l="l" t="t" r="r" b="b"/>
            <a:pathLst>
              <a:path w="6764655" h="60325">
                <a:moveTo>
                  <a:pt x="0" y="59785"/>
                </a:moveTo>
                <a:lnTo>
                  <a:pt x="84453" y="0"/>
                </a:lnTo>
                <a:lnTo>
                  <a:pt x="6764136" y="0"/>
                </a:lnTo>
              </a:path>
            </a:pathLst>
          </a:custGeom>
          <a:ln w="9964">
            <a:solidFill>
              <a:srgbClr val="000000"/>
            </a:solidFill>
          </a:ln>
        </p:spPr>
        <p:txBody>
          <a:bodyPr wrap="square" lIns="0" tIns="0" rIns="0" bIns="0" rtlCol="0"/>
          <a:lstStyle/>
          <a:p>
            <a:pPr defTabSz="801668"/>
            <a:endParaRPr>
              <a:solidFill>
                <a:prstClr val="black"/>
              </a:solidFill>
            </a:endParaRPr>
          </a:p>
        </p:txBody>
      </p:sp>
      <p:sp>
        <p:nvSpPr>
          <p:cNvPr id="13" name="object 13"/>
          <p:cNvSpPr/>
          <p:nvPr/>
        </p:nvSpPr>
        <p:spPr>
          <a:xfrm>
            <a:off x="1890827" y="5472096"/>
            <a:ext cx="5784503" cy="54749"/>
          </a:xfrm>
          <a:custGeom>
            <a:avLst/>
            <a:gdLst/>
            <a:ahLst/>
            <a:cxnLst/>
            <a:rect l="l" t="t" r="r" b="b"/>
            <a:pathLst>
              <a:path w="6764655" h="60325">
                <a:moveTo>
                  <a:pt x="6764136" y="0"/>
                </a:moveTo>
                <a:lnTo>
                  <a:pt x="6679683" y="60117"/>
                </a:lnTo>
                <a:lnTo>
                  <a:pt x="0" y="60117"/>
                </a:lnTo>
                <a:lnTo>
                  <a:pt x="84453" y="0"/>
                </a:lnTo>
                <a:lnTo>
                  <a:pt x="6764136" y="0"/>
                </a:lnTo>
                <a:close/>
              </a:path>
            </a:pathLst>
          </a:custGeom>
          <a:ln w="9964">
            <a:solidFill>
              <a:srgbClr val="000000"/>
            </a:solidFill>
          </a:ln>
        </p:spPr>
        <p:txBody>
          <a:bodyPr wrap="square" lIns="0" tIns="0" rIns="0" bIns="0" rtlCol="0"/>
          <a:lstStyle/>
          <a:p>
            <a:pPr defTabSz="801668"/>
            <a:endParaRPr>
              <a:solidFill>
                <a:prstClr val="black"/>
              </a:solidFill>
            </a:endParaRPr>
          </a:p>
        </p:txBody>
      </p:sp>
      <p:sp>
        <p:nvSpPr>
          <p:cNvPr id="14" name="object 14"/>
          <p:cNvSpPr/>
          <p:nvPr/>
        </p:nvSpPr>
        <p:spPr>
          <a:xfrm>
            <a:off x="1890823" y="2318718"/>
            <a:ext cx="72218" cy="3208276"/>
          </a:xfrm>
          <a:custGeom>
            <a:avLst/>
            <a:gdLst/>
            <a:ahLst/>
            <a:cxnLst/>
            <a:rect l="l" t="t" r="r" b="b"/>
            <a:pathLst>
              <a:path w="84455" h="3535045">
                <a:moveTo>
                  <a:pt x="0" y="3534667"/>
                </a:moveTo>
                <a:lnTo>
                  <a:pt x="0" y="59785"/>
                </a:lnTo>
                <a:lnTo>
                  <a:pt x="84453" y="0"/>
                </a:lnTo>
                <a:lnTo>
                  <a:pt x="84453" y="3474549"/>
                </a:lnTo>
                <a:lnTo>
                  <a:pt x="0" y="3534667"/>
                </a:lnTo>
              </a:path>
            </a:pathLst>
          </a:custGeom>
          <a:ln w="9384">
            <a:solidFill>
              <a:srgbClr val="000000"/>
            </a:solidFill>
          </a:ln>
        </p:spPr>
        <p:txBody>
          <a:bodyPr wrap="square" lIns="0" tIns="0" rIns="0" bIns="0" rtlCol="0"/>
          <a:lstStyle/>
          <a:p>
            <a:pPr defTabSz="801668"/>
            <a:endParaRPr>
              <a:solidFill>
                <a:prstClr val="black"/>
              </a:solidFill>
            </a:endParaRPr>
          </a:p>
        </p:txBody>
      </p:sp>
      <p:sp>
        <p:nvSpPr>
          <p:cNvPr id="15" name="object 15"/>
          <p:cNvSpPr/>
          <p:nvPr/>
        </p:nvSpPr>
        <p:spPr>
          <a:xfrm>
            <a:off x="1963040" y="2318658"/>
            <a:ext cx="5712285" cy="3153527"/>
          </a:xfrm>
          <a:custGeom>
            <a:avLst/>
            <a:gdLst/>
            <a:ahLst/>
            <a:cxnLst/>
            <a:rect l="l" t="t" r="r" b="b"/>
            <a:pathLst>
              <a:path w="6680200" h="3474720">
                <a:moveTo>
                  <a:pt x="0" y="3474615"/>
                </a:moveTo>
                <a:lnTo>
                  <a:pt x="6679683" y="3474615"/>
                </a:lnTo>
                <a:lnTo>
                  <a:pt x="6679683" y="0"/>
                </a:lnTo>
                <a:lnTo>
                  <a:pt x="0" y="0"/>
                </a:lnTo>
                <a:lnTo>
                  <a:pt x="0" y="3474615"/>
                </a:lnTo>
              </a:path>
            </a:pathLst>
          </a:custGeom>
          <a:ln w="9840">
            <a:solidFill>
              <a:srgbClr val="000000"/>
            </a:solidFill>
          </a:ln>
        </p:spPr>
        <p:txBody>
          <a:bodyPr wrap="square" lIns="0" tIns="0" rIns="0" bIns="0" rtlCol="0"/>
          <a:lstStyle/>
          <a:p>
            <a:pPr defTabSz="801668"/>
            <a:endParaRPr>
              <a:solidFill>
                <a:prstClr val="black"/>
              </a:solidFill>
            </a:endParaRPr>
          </a:p>
        </p:txBody>
      </p:sp>
      <p:sp>
        <p:nvSpPr>
          <p:cNvPr id="16" name="object 16"/>
          <p:cNvSpPr/>
          <p:nvPr/>
        </p:nvSpPr>
        <p:spPr>
          <a:xfrm>
            <a:off x="2252440" y="3279107"/>
            <a:ext cx="64616" cy="2247580"/>
          </a:xfrm>
          <a:custGeom>
            <a:avLst/>
            <a:gdLst/>
            <a:ahLst/>
            <a:cxnLst/>
            <a:rect l="l" t="t" r="r" b="b"/>
            <a:pathLst>
              <a:path w="75564" h="2476500">
                <a:moveTo>
                  <a:pt x="75069" y="0"/>
                </a:moveTo>
                <a:lnTo>
                  <a:pt x="0" y="70148"/>
                </a:lnTo>
                <a:lnTo>
                  <a:pt x="0" y="2476459"/>
                </a:lnTo>
                <a:lnTo>
                  <a:pt x="75069" y="2416341"/>
                </a:lnTo>
                <a:lnTo>
                  <a:pt x="75069" y="0"/>
                </a:lnTo>
                <a:close/>
              </a:path>
            </a:pathLst>
          </a:custGeom>
          <a:solidFill>
            <a:srgbClr val="80804D"/>
          </a:solidFill>
        </p:spPr>
        <p:txBody>
          <a:bodyPr wrap="square" lIns="0" tIns="0" rIns="0" bIns="0" rtlCol="0"/>
          <a:lstStyle/>
          <a:p>
            <a:pPr defTabSz="801668"/>
            <a:endParaRPr>
              <a:solidFill>
                <a:prstClr val="black"/>
              </a:solidFill>
            </a:endParaRPr>
          </a:p>
        </p:txBody>
      </p:sp>
      <p:sp>
        <p:nvSpPr>
          <p:cNvPr id="17" name="object 17"/>
          <p:cNvSpPr/>
          <p:nvPr/>
        </p:nvSpPr>
        <p:spPr>
          <a:xfrm>
            <a:off x="2252440" y="3279107"/>
            <a:ext cx="64616" cy="2247580"/>
          </a:xfrm>
          <a:custGeom>
            <a:avLst/>
            <a:gdLst/>
            <a:ahLst/>
            <a:cxnLst/>
            <a:rect l="l" t="t" r="r" b="b"/>
            <a:pathLst>
              <a:path w="75564" h="2476500">
                <a:moveTo>
                  <a:pt x="0" y="2476459"/>
                </a:moveTo>
                <a:lnTo>
                  <a:pt x="0" y="70148"/>
                </a:lnTo>
                <a:lnTo>
                  <a:pt x="75069" y="0"/>
                </a:lnTo>
                <a:lnTo>
                  <a:pt x="75069" y="2416341"/>
                </a:lnTo>
                <a:lnTo>
                  <a:pt x="0" y="2476459"/>
                </a:lnTo>
                <a:close/>
              </a:path>
            </a:pathLst>
          </a:custGeom>
          <a:ln w="9384">
            <a:solidFill>
              <a:srgbClr val="000000"/>
            </a:solidFill>
          </a:ln>
        </p:spPr>
        <p:txBody>
          <a:bodyPr wrap="square" lIns="0" tIns="0" rIns="0" bIns="0" rtlCol="0"/>
          <a:lstStyle/>
          <a:p>
            <a:pPr defTabSz="801668"/>
            <a:endParaRPr>
              <a:solidFill>
                <a:prstClr val="black"/>
              </a:solidFill>
            </a:endParaRPr>
          </a:p>
        </p:txBody>
      </p:sp>
      <p:sp>
        <p:nvSpPr>
          <p:cNvPr id="18" name="object 18"/>
          <p:cNvSpPr/>
          <p:nvPr/>
        </p:nvSpPr>
        <p:spPr>
          <a:xfrm>
            <a:off x="2043549" y="3342656"/>
            <a:ext cx="209052" cy="2184187"/>
          </a:xfrm>
          <a:custGeom>
            <a:avLst/>
            <a:gdLst/>
            <a:ahLst/>
            <a:cxnLst/>
            <a:rect l="l" t="t" r="r" b="b"/>
            <a:pathLst>
              <a:path w="244475" h="2406650">
                <a:moveTo>
                  <a:pt x="0" y="2406443"/>
                </a:moveTo>
                <a:lnTo>
                  <a:pt x="244288" y="2406443"/>
                </a:lnTo>
                <a:lnTo>
                  <a:pt x="244288" y="0"/>
                </a:lnTo>
                <a:lnTo>
                  <a:pt x="0" y="0"/>
                </a:lnTo>
                <a:lnTo>
                  <a:pt x="0" y="2406443"/>
                </a:lnTo>
                <a:close/>
              </a:path>
            </a:pathLst>
          </a:custGeom>
          <a:solidFill>
            <a:srgbClr val="FFFF99"/>
          </a:solidFill>
        </p:spPr>
        <p:txBody>
          <a:bodyPr wrap="square" lIns="0" tIns="0" rIns="0" bIns="0" rtlCol="0"/>
          <a:lstStyle/>
          <a:p>
            <a:pPr defTabSz="801668"/>
            <a:endParaRPr>
              <a:solidFill>
                <a:prstClr val="black"/>
              </a:solidFill>
            </a:endParaRPr>
          </a:p>
        </p:txBody>
      </p:sp>
      <p:sp>
        <p:nvSpPr>
          <p:cNvPr id="19" name="object 19"/>
          <p:cNvSpPr/>
          <p:nvPr/>
        </p:nvSpPr>
        <p:spPr>
          <a:xfrm>
            <a:off x="2043549" y="3342656"/>
            <a:ext cx="209052" cy="2184187"/>
          </a:xfrm>
          <a:custGeom>
            <a:avLst/>
            <a:gdLst/>
            <a:ahLst/>
            <a:cxnLst/>
            <a:rect l="l" t="t" r="r" b="b"/>
            <a:pathLst>
              <a:path w="244475" h="2406650">
                <a:moveTo>
                  <a:pt x="0" y="2406443"/>
                </a:moveTo>
                <a:lnTo>
                  <a:pt x="244288" y="2406443"/>
                </a:lnTo>
                <a:lnTo>
                  <a:pt x="244288" y="0"/>
                </a:lnTo>
                <a:lnTo>
                  <a:pt x="0" y="0"/>
                </a:lnTo>
                <a:lnTo>
                  <a:pt x="0" y="2406443"/>
                </a:lnTo>
                <a:close/>
              </a:path>
            </a:pathLst>
          </a:custGeom>
          <a:ln w="9389">
            <a:solidFill>
              <a:srgbClr val="000000"/>
            </a:solidFill>
          </a:ln>
        </p:spPr>
        <p:txBody>
          <a:bodyPr wrap="square" lIns="0" tIns="0" rIns="0" bIns="0" rtlCol="0"/>
          <a:lstStyle/>
          <a:p>
            <a:pPr defTabSz="801668"/>
            <a:endParaRPr>
              <a:solidFill>
                <a:prstClr val="black"/>
              </a:solidFill>
            </a:endParaRPr>
          </a:p>
        </p:txBody>
      </p:sp>
      <p:sp>
        <p:nvSpPr>
          <p:cNvPr id="20" name="object 20"/>
          <p:cNvSpPr/>
          <p:nvPr/>
        </p:nvSpPr>
        <p:spPr>
          <a:xfrm>
            <a:off x="2043552" y="3279107"/>
            <a:ext cx="273125" cy="63970"/>
          </a:xfrm>
          <a:custGeom>
            <a:avLst/>
            <a:gdLst/>
            <a:ahLst/>
            <a:cxnLst/>
            <a:rect l="l" t="t" r="r" b="b"/>
            <a:pathLst>
              <a:path w="319405" h="70485">
                <a:moveTo>
                  <a:pt x="319358" y="0"/>
                </a:moveTo>
                <a:lnTo>
                  <a:pt x="84390" y="0"/>
                </a:lnTo>
                <a:lnTo>
                  <a:pt x="0" y="70148"/>
                </a:lnTo>
                <a:lnTo>
                  <a:pt x="244288" y="70148"/>
                </a:lnTo>
                <a:lnTo>
                  <a:pt x="319358" y="0"/>
                </a:lnTo>
                <a:close/>
              </a:path>
            </a:pathLst>
          </a:custGeom>
          <a:solidFill>
            <a:srgbClr val="BFBF73"/>
          </a:solidFill>
        </p:spPr>
        <p:txBody>
          <a:bodyPr wrap="square" lIns="0" tIns="0" rIns="0" bIns="0" rtlCol="0"/>
          <a:lstStyle/>
          <a:p>
            <a:pPr defTabSz="801668"/>
            <a:endParaRPr>
              <a:solidFill>
                <a:prstClr val="black"/>
              </a:solidFill>
            </a:endParaRPr>
          </a:p>
        </p:txBody>
      </p:sp>
      <p:sp>
        <p:nvSpPr>
          <p:cNvPr id="21" name="object 21"/>
          <p:cNvSpPr/>
          <p:nvPr/>
        </p:nvSpPr>
        <p:spPr>
          <a:xfrm>
            <a:off x="2043552" y="3279107"/>
            <a:ext cx="273125" cy="63970"/>
          </a:xfrm>
          <a:custGeom>
            <a:avLst/>
            <a:gdLst/>
            <a:ahLst/>
            <a:cxnLst/>
            <a:rect l="l" t="t" r="r" b="b"/>
            <a:pathLst>
              <a:path w="319405" h="70485">
                <a:moveTo>
                  <a:pt x="244288" y="70148"/>
                </a:moveTo>
                <a:lnTo>
                  <a:pt x="319358" y="0"/>
                </a:lnTo>
                <a:lnTo>
                  <a:pt x="84390" y="0"/>
                </a:lnTo>
                <a:lnTo>
                  <a:pt x="0" y="70148"/>
                </a:lnTo>
                <a:lnTo>
                  <a:pt x="244288" y="70148"/>
                </a:lnTo>
                <a:close/>
              </a:path>
            </a:pathLst>
          </a:custGeom>
          <a:ln w="9937">
            <a:solidFill>
              <a:srgbClr val="000000"/>
            </a:solidFill>
          </a:ln>
        </p:spPr>
        <p:txBody>
          <a:bodyPr wrap="square" lIns="0" tIns="0" rIns="0" bIns="0" rtlCol="0"/>
          <a:lstStyle/>
          <a:p>
            <a:pPr defTabSz="801668"/>
            <a:endParaRPr>
              <a:solidFill>
                <a:prstClr val="black"/>
              </a:solidFill>
            </a:endParaRPr>
          </a:p>
        </p:txBody>
      </p:sp>
      <p:sp>
        <p:nvSpPr>
          <p:cNvPr id="22" name="object 22"/>
          <p:cNvSpPr/>
          <p:nvPr/>
        </p:nvSpPr>
        <p:spPr>
          <a:xfrm>
            <a:off x="2453046" y="3460575"/>
            <a:ext cx="72761" cy="2066621"/>
          </a:xfrm>
          <a:custGeom>
            <a:avLst/>
            <a:gdLst/>
            <a:ahLst/>
            <a:cxnLst/>
            <a:rect l="l" t="t" r="r" b="b"/>
            <a:pathLst>
              <a:path w="85089" h="2277110">
                <a:moveTo>
                  <a:pt x="84828" y="0"/>
                </a:moveTo>
                <a:lnTo>
                  <a:pt x="0" y="69750"/>
                </a:lnTo>
                <a:lnTo>
                  <a:pt x="0" y="2276508"/>
                </a:lnTo>
                <a:lnTo>
                  <a:pt x="84828" y="2216391"/>
                </a:lnTo>
                <a:lnTo>
                  <a:pt x="84828" y="0"/>
                </a:lnTo>
                <a:close/>
              </a:path>
            </a:pathLst>
          </a:custGeom>
          <a:solidFill>
            <a:srgbClr val="008000"/>
          </a:solidFill>
        </p:spPr>
        <p:txBody>
          <a:bodyPr wrap="square" lIns="0" tIns="0" rIns="0" bIns="0" rtlCol="0"/>
          <a:lstStyle/>
          <a:p>
            <a:pPr defTabSz="801668"/>
            <a:endParaRPr>
              <a:solidFill>
                <a:prstClr val="black"/>
              </a:solidFill>
            </a:endParaRPr>
          </a:p>
        </p:txBody>
      </p:sp>
      <p:sp>
        <p:nvSpPr>
          <p:cNvPr id="23" name="object 23"/>
          <p:cNvSpPr/>
          <p:nvPr/>
        </p:nvSpPr>
        <p:spPr>
          <a:xfrm>
            <a:off x="2453046" y="3460575"/>
            <a:ext cx="72761" cy="2066621"/>
          </a:xfrm>
          <a:custGeom>
            <a:avLst/>
            <a:gdLst/>
            <a:ahLst/>
            <a:cxnLst/>
            <a:rect l="l" t="t" r="r" b="b"/>
            <a:pathLst>
              <a:path w="85089" h="2277110">
                <a:moveTo>
                  <a:pt x="0" y="2276508"/>
                </a:moveTo>
                <a:lnTo>
                  <a:pt x="0" y="69750"/>
                </a:lnTo>
                <a:lnTo>
                  <a:pt x="84828" y="0"/>
                </a:lnTo>
                <a:lnTo>
                  <a:pt x="84828" y="2216391"/>
                </a:lnTo>
                <a:lnTo>
                  <a:pt x="0" y="2276508"/>
                </a:lnTo>
                <a:close/>
              </a:path>
            </a:pathLst>
          </a:custGeom>
          <a:ln w="9384">
            <a:solidFill>
              <a:srgbClr val="000000"/>
            </a:solidFill>
          </a:ln>
        </p:spPr>
        <p:txBody>
          <a:bodyPr wrap="square" lIns="0" tIns="0" rIns="0" bIns="0" rtlCol="0"/>
          <a:lstStyle/>
          <a:p>
            <a:pPr defTabSz="801668"/>
            <a:endParaRPr>
              <a:solidFill>
                <a:prstClr val="black"/>
              </a:solidFill>
            </a:endParaRPr>
          </a:p>
        </p:txBody>
      </p:sp>
      <p:sp>
        <p:nvSpPr>
          <p:cNvPr id="24" name="object 24"/>
          <p:cNvSpPr/>
          <p:nvPr/>
        </p:nvSpPr>
        <p:spPr>
          <a:xfrm>
            <a:off x="2252441" y="3523876"/>
            <a:ext cx="200907" cy="2003228"/>
          </a:xfrm>
          <a:custGeom>
            <a:avLst/>
            <a:gdLst/>
            <a:ahLst/>
            <a:cxnLst/>
            <a:rect l="l" t="t" r="r" b="b"/>
            <a:pathLst>
              <a:path w="234950" h="2207260">
                <a:moveTo>
                  <a:pt x="0" y="2206758"/>
                </a:moveTo>
                <a:lnTo>
                  <a:pt x="234592" y="2206758"/>
                </a:lnTo>
                <a:lnTo>
                  <a:pt x="234592" y="0"/>
                </a:lnTo>
                <a:lnTo>
                  <a:pt x="0" y="0"/>
                </a:lnTo>
                <a:lnTo>
                  <a:pt x="0" y="2206758"/>
                </a:lnTo>
                <a:close/>
              </a:path>
            </a:pathLst>
          </a:custGeom>
          <a:solidFill>
            <a:srgbClr val="00FF00"/>
          </a:solidFill>
        </p:spPr>
        <p:txBody>
          <a:bodyPr wrap="square" lIns="0" tIns="0" rIns="0" bIns="0" rtlCol="0"/>
          <a:lstStyle/>
          <a:p>
            <a:pPr defTabSz="801668"/>
            <a:endParaRPr>
              <a:solidFill>
                <a:prstClr val="black"/>
              </a:solidFill>
            </a:endParaRPr>
          </a:p>
        </p:txBody>
      </p:sp>
      <p:sp>
        <p:nvSpPr>
          <p:cNvPr id="25" name="object 25"/>
          <p:cNvSpPr/>
          <p:nvPr/>
        </p:nvSpPr>
        <p:spPr>
          <a:xfrm>
            <a:off x="2252441" y="3523876"/>
            <a:ext cx="200907" cy="2003228"/>
          </a:xfrm>
          <a:custGeom>
            <a:avLst/>
            <a:gdLst/>
            <a:ahLst/>
            <a:cxnLst/>
            <a:rect l="l" t="t" r="r" b="b"/>
            <a:pathLst>
              <a:path w="234950" h="2207260">
                <a:moveTo>
                  <a:pt x="0" y="2206758"/>
                </a:moveTo>
                <a:lnTo>
                  <a:pt x="234592" y="2206758"/>
                </a:lnTo>
                <a:lnTo>
                  <a:pt x="234592" y="0"/>
                </a:lnTo>
                <a:lnTo>
                  <a:pt x="0" y="0"/>
                </a:lnTo>
                <a:lnTo>
                  <a:pt x="0" y="2206758"/>
                </a:lnTo>
                <a:close/>
              </a:path>
            </a:pathLst>
          </a:custGeom>
          <a:ln w="9390">
            <a:solidFill>
              <a:srgbClr val="000000"/>
            </a:solidFill>
          </a:ln>
        </p:spPr>
        <p:txBody>
          <a:bodyPr wrap="square" lIns="0" tIns="0" rIns="0" bIns="0" rtlCol="0"/>
          <a:lstStyle/>
          <a:p>
            <a:pPr defTabSz="801668"/>
            <a:endParaRPr>
              <a:solidFill>
                <a:prstClr val="black"/>
              </a:solidFill>
            </a:endParaRPr>
          </a:p>
        </p:txBody>
      </p:sp>
      <p:sp>
        <p:nvSpPr>
          <p:cNvPr id="26" name="object 26"/>
          <p:cNvSpPr/>
          <p:nvPr/>
        </p:nvSpPr>
        <p:spPr>
          <a:xfrm>
            <a:off x="2252440" y="3460574"/>
            <a:ext cx="273668" cy="63393"/>
          </a:xfrm>
          <a:custGeom>
            <a:avLst/>
            <a:gdLst/>
            <a:ahLst/>
            <a:cxnLst/>
            <a:rect l="l" t="t" r="r" b="b"/>
            <a:pathLst>
              <a:path w="320039" h="69850">
                <a:moveTo>
                  <a:pt x="319420" y="0"/>
                </a:moveTo>
                <a:lnTo>
                  <a:pt x="75069" y="0"/>
                </a:lnTo>
                <a:lnTo>
                  <a:pt x="0" y="69750"/>
                </a:lnTo>
                <a:lnTo>
                  <a:pt x="234592" y="69750"/>
                </a:lnTo>
                <a:lnTo>
                  <a:pt x="319420" y="0"/>
                </a:lnTo>
                <a:close/>
              </a:path>
            </a:pathLst>
          </a:custGeom>
          <a:solidFill>
            <a:srgbClr val="00BF00"/>
          </a:solidFill>
        </p:spPr>
        <p:txBody>
          <a:bodyPr wrap="square" lIns="0" tIns="0" rIns="0" bIns="0" rtlCol="0"/>
          <a:lstStyle/>
          <a:p>
            <a:pPr defTabSz="801668"/>
            <a:endParaRPr>
              <a:solidFill>
                <a:prstClr val="black"/>
              </a:solidFill>
            </a:endParaRPr>
          </a:p>
        </p:txBody>
      </p:sp>
      <p:sp>
        <p:nvSpPr>
          <p:cNvPr id="27" name="object 27"/>
          <p:cNvSpPr/>
          <p:nvPr/>
        </p:nvSpPr>
        <p:spPr>
          <a:xfrm>
            <a:off x="2252440" y="3460574"/>
            <a:ext cx="273668" cy="63393"/>
          </a:xfrm>
          <a:custGeom>
            <a:avLst/>
            <a:gdLst/>
            <a:ahLst/>
            <a:cxnLst/>
            <a:rect l="l" t="t" r="r" b="b"/>
            <a:pathLst>
              <a:path w="320039" h="69850">
                <a:moveTo>
                  <a:pt x="234592" y="69750"/>
                </a:moveTo>
                <a:lnTo>
                  <a:pt x="319420" y="0"/>
                </a:lnTo>
                <a:lnTo>
                  <a:pt x="75069" y="0"/>
                </a:lnTo>
                <a:lnTo>
                  <a:pt x="0" y="69750"/>
                </a:lnTo>
                <a:lnTo>
                  <a:pt x="234592" y="69750"/>
                </a:lnTo>
                <a:close/>
              </a:path>
            </a:pathLst>
          </a:custGeom>
          <a:ln w="9937">
            <a:solidFill>
              <a:srgbClr val="000000"/>
            </a:solidFill>
          </a:ln>
        </p:spPr>
        <p:txBody>
          <a:bodyPr wrap="square" lIns="0" tIns="0" rIns="0" bIns="0" rtlCol="0"/>
          <a:lstStyle/>
          <a:p>
            <a:pPr defTabSz="801668"/>
            <a:endParaRPr>
              <a:solidFill>
                <a:prstClr val="black"/>
              </a:solidFill>
            </a:endParaRPr>
          </a:p>
        </p:txBody>
      </p:sp>
      <p:sp>
        <p:nvSpPr>
          <p:cNvPr id="28" name="object 28"/>
          <p:cNvSpPr/>
          <p:nvPr/>
        </p:nvSpPr>
        <p:spPr>
          <a:xfrm>
            <a:off x="2959414" y="3324685"/>
            <a:ext cx="72218" cy="2202052"/>
          </a:xfrm>
          <a:custGeom>
            <a:avLst/>
            <a:gdLst/>
            <a:ahLst/>
            <a:cxnLst/>
            <a:rect l="l" t="t" r="r" b="b"/>
            <a:pathLst>
              <a:path w="84454" h="2426335">
                <a:moveTo>
                  <a:pt x="84453" y="0"/>
                </a:moveTo>
                <a:lnTo>
                  <a:pt x="0" y="69750"/>
                </a:lnTo>
                <a:lnTo>
                  <a:pt x="0" y="2426239"/>
                </a:lnTo>
                <a:lnTo>
                  <a:pt x="84453" y="2366121"/>
                </a:lnTo>
                <a:lnTo>
                  <a:pt x="84453" y="0"/>
                </a:lnTo>
                <a:close/>
              </a:path>
            </a:pathLst>
          </a:custGeom>
          <a:solidFill>
            <a:srgbClr val="80804D"/>
          </a:solidFill>
        </p:spPr>
        <p:txBody>
          <a:bodyPr wrap="square" lIns="0" tIns="0" rIns="0" bIns="0" rtlCol="0"/>
          <a:lstStyle/>
          <a:p>
            <a:pPr defTabSz="801668"/>
            <a:endParaRPr>
              <a:solidFill>
                <a:prstClr val="black"/>
              </a:solidFill>
            </a:endParaRPr>
          </a:p>
        </p:txBody>
      </p:sp>
      <p:sp>
        <p:nvSpPr>
          <p:cNvPr id="29" name="object 29"/>
          <p:cNvSpPr/>
          <p:nvPr/>
        </p:nvSpPr>
        <p:spPr>
          <a:xfrm>
            <a:off x="2959414" y="3324685"/>
            <a:ext cx="72218" cy="2202052"/>
          </a:xfrm>
          <a:custGeom>
            <a:avLst/>
            <a:gdLst/>
            <a:ahLst/>
            <a:cxnLst/>
            <a:rect l="l" t="t" r="r" b="b"/>
            <a:pathLst>
              <a:path w="84454" h="2426335">
                <a:moveTo>
                  <a:pt x="0" y="2426239"/>
                </a:moveTo>
                <a:lnTo>
                  <a:pt x="0" y="69750"/>
                </a:lnTo>
                <a:lnTo>
                  <a:pt x="84453" y="0"/>
                </a:lnTo>
                <a:lnTo>
                  <a:pt x="84453" y="2366121"/>
                </a:lnTo>
                <a:lnTo>
                  <a:pt x="0" y="2426239"/>
                </a:lnTo>
                <a:close/>
              </a:path>
            </a:pathLst>
          </a:custGeom>
          <a:ln w="9384">
            <a:solidFill>
              <a:srgbClr val="000000"/>
            </a:solidFill>
          </a:ln>
        </p:spPr>
        <p:txBody>
          <a:bodyPr wrap="square" lIns="0" tIns="0" rIns="0" bIns="0" rtlCol="0"/>
          <a:lstStyle/>
          <a:p>
            <a:pPr defTabSz="801668"/>
            <a:endParaRPr>
              <a:solidFill>
                <a:prstClr val="black"/>
              </a:solidFill>
            </a:endParaRPr>
          </a:p>
        </p:txBody>
      </p:sp>
      <p:sp>
        <p:nvSpPr>
          <p:cNvPr id="30" name="object 30"/>
          <p:cNvSpPr/>
          <p:nvPr/>
        </p:nvSpPr>
        <p:spPr>
          <a:xfrm>
            <a:off x="2758490" y="3387871"/>
            <a:ext cx="200907" cy="2139235"/>
          </a:xfrm>
          <a:custGeom>
            <a:avLst/>
            <a:gdLst/>
            <a:ahLst/>
            <a:cxnLst/>
            <a:rect l="l" t="t" r="r" b="b"/>
            <a:pathLst>
              <a:path w="234950" h="2357120">
                <a:moveTo>
                  <a:pt x="0" y="2356621"/>
                </a:moveTo>
                <a:lnTo>
                  <a:pt x="234904" y="2356621"/>
                </a:lnTo>
                <a:lnTo>
                  <a:pt x="234904" y="0"/>
                </a:lnTo>
                <a:lnTo>
                  <a:pt x="0" y="0"/>
                </a:lnTo>
                <a:lnTo>
                  <a:pt x="0" y="2356621"/>
                </a:lnTo>
                <a:close/>
              </a:path>
            </a:pathLst>
          </a:custGeom>
          <a:solidFill>
            <a:srgbClr val="FFFF99"/>
          </a:solidFill>
        </p:spPr>
        <p:txBody>
          <a:bodyPr wrap="square" lIns="0" tIns="0" rIns="0" bIns="0" rtlCol="0"/>
          <a:lstStyle/>
          <a:p>
            <a:pPr defTabSz="801668"/>
            <a:endParaRPr>
              <a:solidFill>
                <a:prstClr val="black"/>
              </a:solidFill>
            </a:endParaRPr>
          </a:p>
        </p:txBody>
      </p:sp>
      <p:sp>
        <p:nvSpPr>
          <p:cNvPr id="31" name="object 31"/>
          <p:cNvSpPr/>
          <p:nvPr/>
        </p:nvSpPr>
        <p:spPr>
          <a:xfrm>
            <a:off x="2758490" y="3387871"/>
            <a:ext cx="200907" cy="2139235"/>
          </a:xfrm>
          <a:custGeom>
            <a:avLst/>
            <a:gdLst/>
            <a:ahLst/>
            <a:cxnLst/>
            <a:rect l="l" t="t" r="r" b="b"/>
            <a:pathLst>
              <a:path w="234950" h="2357120">
                <a:moveTo>
                  <a:pt x="0" y="2356621"/>
                </a:moveTo>
                <a:lnTo>
                  <a:pt x="234904" y="2356621"/>
                </a:lnTo>
                <a:lnTo>
                  <a:pt x="234904" y="0"/>
                </a:lnTo>
                <a:lnTo>
                  <a:pt x="0" y="0"/>
                </a:lnTo>
                <a:lnTo>
                  <a:pt x="0" y="2356621"/>
                </a:lnTo>
                <a:close/>
              </a:path>
            </a:pathLst>
          </a:custGeom>
          <a:ln w="9389">
            <a:solidFill>
              <a:srgbClr val="000000"/>
            </a:solidFill>
          </a:ln>
        </p:spPr>
        <p:txBody>
          <a:bodyPr wrap="square" lIns="0" tIns="0" rIns="0" bIns="0" rtlCol="0"/>
          <a:lstStyle/>
          <a:p>
            <a:pPr defTabSz="801668"/>
            <a:endParaRPr>
              <a:solidFill>
                <a:prstClr val="black"/>
              </a:solidFill>
            </a:endParaRPr>
          </a:p>
        </p:txBody>
      </p:sp>
      <p:sp>
        <p:nvSpPr>
          <p:cNvPr id="32" name="object 32"/>
          <p:cNvSpPr/>
          <p:nvPr/>
        </p:nvSpPr>
        <p:spPr>
          <a:xfrm>
            <a:off x="2758492" y="3324692"/>
            <a:ext cx="273668" cy="63393"/>
          </a:xfrm>
          <a:custGeom>
            <a:avLst/>
            <a:gdLst/>
            <a:ahLst/>
            <a:cxnLst/>
            <a:rect l="l" t="t" r="r" b="b"/>
            <a:pathLst>
              <a:path w="320039" h="69850">
                <a:moveTo>
                  <a:pt x="319420" y="0"/>
                </a:moveTo>
                <a:lnTo>
                  <a:pt x="84453" y="0"/>
                </a:lnTo>
                <a:lnTo>
                  <a:pt x="0" y="69750"/>
                </a:lnTo>
                <a:lnTo>
                  <a:pt x="234967" y="69750"/>
                </a:lnTo>
                <a:lnTo>
                  <a:pt x="319420" y="0"/>
                </a:lnTo>
                <a:close/>
              </a:path>
            </a:pathLst>
          </a:custGeom>
          <a:solidFill>
            <a:srgbClr val="BFBF73"/>
          </a:solidFill>
        </p:spPr>
        <p:txBody>
          <a:bodyPr wrap="square" lIns="0" tIns="0" rIns="0" bIns="0" rtlCol="0"/>
          <a:lstStyle/>
          <a:p>
            <a:pPr defTabSz="801668"/>
            <a:endParaRPr>
              <a:solidFill>
                <a:prstClr val="black"/>
              </a:solidFill>
            </a:endParaRPr>
          </a:p>
        </p:txBody>
      </p:sp>
      <p:sp>
        <p:nvSpPr>
          <p:cNvPr id="33" name="object 33"/>
          <p:cNvSpPr/>
          <p:nvPr/>
        </p:nvSpPr>
        <p:spPr>
          <a:xfrm>
            <a:off x="2758492" y="3324692"/>
            <a:ext cx="273668" cy="63393"/>
          </a:xfrm>
          <a:custGeom>
            <a:avLst/>
            <a:gdLst/>
            <a:ahLst/>
            <a:cxnLst/>
            <a:rect l="l" t="t" r="r" b="b"/>
            <a:pathLst>
              <a:path w="320039" h="69850">
                <a:moveTo>
                  <a:pt x="234967" y="69750"/>
                </a:moveTo>
                <a:lnTo>
                  <a:pt x="319420" y="0"/>
                </a:lnTo>
                <a:lnTo>
                  <a:pt x="84453" y="0"/>
                </a:lnTo>
                <a:lnTo>
                  <a:pt x="0" y="69750"/>
                </a:lnTo>
                <a:lnTo>
                  <a:pt x="234967" y="69750"/>
                </a:lnTo>
                <a:close/>
              </a:path>
            </a:pathLst>
          </a:custGeom>
          <a:ln w="9937">
            <a:solidFill>
              <a:srgbClr val="000000"/>
            </a:solidFill>
          </a:ln>
        </p:spPr>
        <p:txBody>
          <a:bodyPr wrap="square" lIns="0" tIns="0" rIns="0" bIns="0" rtlCol="0"/>
          <a:lstStyle/>
          <a:p>
            <a:pPr defTabSz="801668"/>
            <a:endParaRPr>
              <a:solidFill>
                <a:prstClr val="black"/>
              </a:solidFill>
            </a:endParaRPr>
          </a:p>
        </p:txBody>
      </p:sp>
      <p:sp>
        <p:nvSpPr>
          <p:cNvPr id="34" name="object 34"/>
          <p:cNvSpPr/>
          <p:nvPr/>
        </p:nvSpPr>
        <p:spPr>
          <a:xfrm>
            <a:off x="3168256" y="2925826"/>
            <a:ext cx="72218" cy="2600853"/>
          </a:xfrm>
          <a:custGeom>
            <a:avLst/>
            <a:gdLst/>
            <a:ahLst/>
            <a:cxnLst/>
            <a:rect l="l" t="t" r="r" b="b"/>
            <a:pathLst>
              <a:path w="84454" h="2865754">
                <a:moveTo>
                  <a:pt x="84453" y="0"/>
                </a:moveTo>
                <a:lnTo>
                  <a:pt x="0" y="59785"/>
                </a:lnTo>
                <a:lnTo>
                  <a:pt x="0" y="2865730"/>
                </a:lnTo>
                <a:lnTo>
                  <a:pt x="84453" y="2805612"/>
                </a:lnTo>
                <a:lnTo>
                  <a:pt x="84453" y="0"/>
                </a:lnTo>
                <a:close/>
              </a:path>
            </a:pathLst>
          </a:custGeom>
          <a:solidFill>
            <a:srgbClr val="008000"/>
          </a:solidFill>
        </p:spPr>
        <p:txBody>
          <a:bodyPr wrap="square" lIns="0" tIns="0" rIns="0" bIns="0" rtlCol="0"/>
          <a:lstStyle/>
          <a:p>
            <a:pPr defTabSz="801668"/>
            <a:endParaRPr>
              <a:solidFill>
                <a:prstClr val="black"/>
              </a:solidFill>
            </a:endParaRPr>
          </a:p>
        </p:txBody>
      </p:sp>
      <p:sp>
        <p:nvSpPr>
          <p:cNvPr id="35" name="object 35"/>
          <p:cNvSpPr/>
          <p:nvPr/>
        </p:nvSpPr>
        <p:spPr>
          <a:xfrm>
            <a:off x="3168256" y="2925826"/>
            <a:ext cx="72218" cy="2600853"/>
          </a:xfrm>
          <a:custGeom>
            <a:avLst/>
            <a:gdLst/>
            <a:ahLst/>
            <a:cxnLst/>
            <a:rect l="l" t="t" r="r" b="b"/>
            <a:pathLst>
              <a:path w="84454" h="2865754">
                <a:moveTo>
                  <a:pt x="0" y="2865730"/>
                </a:moveTo>
                <a:lnTo>
                  <a:pt x="0" y="59785"/>
                </a:lnTo>
                <a:lnTo>
                  <a:pt x="84453" y="0"/>
                </a:lnTo>
                <a:lnTo>
                  <a:pt x="84453" y="2805612"/>
                </a:lnTo>
                <a:lnTo>
                  <a:pt x="0" y="2865730"/>
                </a:lnTo>
                <a:close/>
              </a:path>
            </a:pathLst>
          </a:custGeom>
          <a:ln w="9384">
            <a:solidFill>
              <a:srgbClr val="000000"/>
            </a:solidFill>
          </a:ln>
        </p:spPr>
        <p:txBody>
          <a:bodyPr wrap="square" lIns="0" tIns="0" rIns="0" bIns="0" rtlCol="0"/>
          <a:lstStyle/>
          <a:p>
            <a:pPr defTabSz="801668"/>
            <a:endParaRPr>
              <a:solidFill>
                <a:prstClr val="black"/>
              </a:solidFill>
            </a:endParaRPr>
          </a:p>
        </p:txBody>
      </p:sp>
      <p:sp>
        <p:nvSpPr>
          <p:cNvPr id="36" name="object 36"/>
          <p:cNvSpPr/>
          <p:nvPr/>
        </p:nvSpPr>
        <p:spPr>
          <a:xfrm>
            <a:off x="2959413" y="2980079"/>
            <a:ext cx="209052" cy="2546681"/>
          </a:xfrm>
          <a:custGeom>
            <a:avLst/>
            <a:gdLst/>
            <a:ahLst/>
            <a:cxnLst/>
            <a:rect l="l" t="t" r="r" b="b"/>
            <a:pathLst>
              <a:path w="244475" h="2806065">
                <a:moveTo>
                  <a:pt x="0" y="2805945"/>
                </a:moveTo>
                <a:lnTo>
                  <a:pt x="244288" y="2805945"/>
                </a:lnTo>
                <a:lnTo>
                  <a:pt x="244288" y="0"/>
                </a:lnTo>
                <a:lnTo>
                  <a:pt x="0" y="0"/>
                </a:lnTo>
                <a:lnTo>
                  <a:pt x="0" y="2805945"/>
                </a:lnTo>
                <a:close/>
              </a:path>
            </a:pathLst>
          </a:custGeom>
          <a:solidFill>
            <a:srgbClr val="00FF00"/>
          </a:solidFill>
        </p:spPr>
        <p:txBody>
          <a:bodyPr wrap="square" lIns="0" tIns="0" rIns="0" bIns="0" rtlCol="0"/>
          <a:lstStyle/>
          <a:p>
            <a:pPr defTabSz="801668"/>
            <a:endParaRPr>
              <a:solidFill>
                <a:prstClr val="black"/>
              </a:solidFill>
            </a:endParaRPr>
          </a:p>
        </p:txBody>
      </p:sp>
      <p:sp>
        <p:nvSpPr>
          <p:cNvPr id="37" name="object 37"/>
          <p:cNvSpPr/>
          <p:nvPr/>
        </p:nvSpPr>
        <p:spPr>
          <a:xfrm>
            <a:off x="2959413" y="2980079"/>
            <a:ext cx="209052" cy="2546681"/>
          </a:xfrm>
          <a:custGeom>
            <a:avLst/>
            <a:gdLst/>
            <a:ahLst/>
            <a:cxnLst/>
            <a:rect l="l" t="t" r="r" b="b"/>
            <a:pathLst>
              <a:path w="244475" h="2806065">
                <a:moveTo>
                  <a:pt x="0" y="2805945"/>
                </a:moveTo>
                <a:lnTo>
                  <a:pt x="244288" y="2805945"/>
                </a:lnTo>
                <a:lnTo>
                  <a:pt x="244288" y="0"/>
                </a:lnTo>
                <a:lnTo>
                  <a:pt x="0" y="0"/>
                </a:lnTo>
                <a:lnTo>
                  <a:pt x="0" y="2805945"/>
                </a:lnTo>
                <a:close/>
              </a:path>
            </a:pathLst>
          </a:custGeom>
          <a:ln w="9388">
            <a:solidFill>
              <a:srgbClr val="000000"/>
            </a:solidFill>
          </a:ln>
        </p:spPr>
        <p:txBody>
          <a:bodyPr wrap="square" lIns="0" tIns="0" rIns="0" bIns="0" rtlCol="0"/>
          <a:lstStyle/>
          <a:p>
            <a:pPr defTabSz="801668"/>
            <a:endParaRPr>
              <a:solidFill>
                <a:prstClr val="black"/>
              </a:solidFill>
            </a:endParaRPr>
          </a:p>
        </p:txBody>
      </p:sp>
      <p:sp>
        <p:nvSpPr>
          <p:cNvPr id="38" name="object 38"/>
          <p:cNvSpPr/>
          <p:nvPr/>
        </p:nvSpPr>
        <p:spPr>
          <a:xfrm>
            <a:off x="2959414" y="2925825"/>
            <a:ext cx="281270" cy="54749"/>
          </a:xfrm>
          <a:custGeom>
            <a:avLst/>
            <a:gdLst/>
            <a:ahLst/>
            <a:cxnLst/>
            <a:rect l="l" t="t" r="r" b="b"/>
            <a:pathLst>
              <a:path w="328929" h="60325">
                <a:moveTo>
                  <a:pt x="328679" y="0"/>
                </a:moveTo>
                <a:lnTo>
                  <a:pt x="84453" y="0"/>
                </a:lnTo>
                <a:lnTo>
                  <a:pt x="0" y="59785"/>
                </a:lnTo>
                <a:lnTo>
                  <a:pt x="244226" y="59785"/>
                </a:lnTo>
                <a:lnTo>
                  <a:pt x="328679" y="0"/>
                </a:lnTo>
                <a:close/>
              </a:path>
            </a:pathLst>
          </a:custGeom>
          <a:solidFill>
            <a:srgbClr val="00BF00"/>
          </a:solidFill>
        </p:spPr>
        <p:txBody>
          <a:bodyPr wrap="square" lIns="0" tIns="0" rIns="0" bIns="0" rtlCol="0"/>
          <a:lstStyle/>
          <a:p>
            <a:pPr defTabSz="801668"/>
            <a:endParaRPr>
              <a:solidFill>
                <a:prstClr val="black"/>
              </a:solidFill>
            </a:endParaRPr>
          </a:p>
        </p:txBody>
      </p:sp>
      <p:sp>
        <p:nvSpPr>
          <p:cNvPr id="39" name="object 39"/>
          <p:cNvSpPr/>
          <p:nvPr/>
        </p:nvSpPr>
        <p:spPr>
          <a:xfrm>
            <a:off x="2959414" y="2925825"/>
            <a:ext cx="281270" cy="54749"/>
          </a:xfrm>
          <a:custGeom>
            <a:avLst/>
            <a:gdLst/>
            <a:ahLst/>
            <a:cxnLst/>
            <a:rect l="l" t="t" r="r" b="b"/>
            <a:pathLst>
              <a:path w="328929" h="60325">
                <a:moveTo>
                  <a:pt x="244226" y="59785"/>
                </a:moveTo>
                <a:lnTo>
                  <a:pt x="328679" y="0"/>
                </a:lnTo>
                <a:lnTo>
                  <a:pt x="84453" y="0"/>
                </a:lnTo>
                <a:lnTo>
                  <a:pt x="0" y="59785"/>
                </a:lnTo>
                <a:lnTo>
                  <a:pt x="244226" y="59785"/>
                </a:lnTo>
                <a:close/>
              </a:path>
            </a:pathLst>
          </a:custGeom>
          <a:ln w="9945">
            <a:solidFill>
              <a:srgbClr val="000000"/>
            </a:solidFill>
          </a:ln>
        </p:spPr>
        <p:txBody>
          <a:bodyPr wrap="square" lIns="0" tIns="0" rIns="0" bIns="0" rtlCol="0"/>
          <a:lstStyle/>
          <a:p>
            <a:pPr defTabSz="801668"/>
            <a:endParaRPr>
              <a:solidFill>
                <a:prstClr val="black"/>
              </a:solidFill>
            </a:endParaRPr>
          </a:p>
        </p:txBody>
      </p:sp>
      <p:sp>
        <p:nvSpPr>
          <p:cNvPr id="40" name="object 40"/>
          <p:cNvSpPr/>
          <p:nvPr/>
        </p:nvSpPr>
        <p:spPr>
          <a:xfrm>
            <a:off x="3674305" y="3886217"/>
            <a:ext cx="72218" cy="1640733"/>
          </a:xfrm>
          <a:custGeom>
            <a:avLst/>
            <a:gdLst/>
            <a:ahLst/>
            <a:cxnLst/>
            <a:rect l="l" t="t" r="r" b="b"/>
            <a:pathLst>
              <a:path w="84454" h="1807845">
                <a:moveTo>
                  <a:pt x="84453" y="0"/>
                </a:moveTo>
                <a:lnTo>
                  <a:pt x="0" y="70015"/>
                </a:lnTo>
                <a:lnTo>
                  <a:pt x="0" y="1807522"/>
                </a:lnTo>
                <a:lnTo>
                  <a:pt x="84453" y="1747404"/>
                </a:lnTo>
                <a:lnTo>
                  <a:pt x="84453" y="0"/>
                </a:lnTo>
                <a:close/>
              </a:path>
            </a:pathLst>
          </a:custGeom>
          <a:solidFill>
            <a:srgbClr val="80804D"/>
          </a:solidFill>
        </p:spPr>
        <p:txBody>
          <a:bodyPr wrap="square" lIns="0" tIns="0" rIns="0" bIns="0" rtlCol="0"/>
          <a:lstStyle/>
          <a:p>
            <a:pPr defTabSz="801668"/>
            <a:endParaRPr>
              <a:solidFill>
                <a:prstClr val="black"/>
              </a:solidFill>
            </a:endParaRPr>
          </a:p>
        </p:txBody>
      </p:sp>
      <p:sp>
        <p:nvSpPr>
          <p:cNvPr id="41" name="object 41"/>
          <p:cNvSpPr/>
          <p:nvPr/>
        </p:nvSpPr>
        <p:spPr>
          <a:xfrm>
            <a:off x="3674305" y="3886217"/>
            <a:ext cx="72218" cy="1640733"/>
          </a:xfrm>
          <a:custGeom>
            <a:avLst/>
            <a:gdLst/>
            <a:ahLst/>
            <a:cxnLst/>
            <a:rect l="l" t="t" r="r" b="b"/>
            <a:pathLst>
              <a:path w="84454" h="1807845">
                <a:moveTo>
                  <a:pt x="0" y="1807522"/>
                </a:moveTo>
                <a:lnTo>
                  <a:pt x="0" y="70015"/>
                </a:lnTo>
                <a:lnTo>
                  <a:pt x="84453" y="0"/>
                </a:lnTo>
                <a:lnTo>
                  <a:pt x="84453" y="1747404"/>
                </a:lnTo>
                <a:lnTo>
                  <a:pt x="0" y="1807522"/>
                </a:lnTo>
                <a:close/>
              </a:path>
            </a:pathLst>
          </a:custGeom>
          <a:ln w="9384">
            <a:solidFill>
              <a:srgbClr val="000000"/>
            </a:solidFill>
          </a:ln>
        </p:spPr>
        <p:txBody>
          <a:bodyPr wrap="square" lIns="0" tIns="0" rIns="0" bIns="0" rtlCol="0"/>
          <a:lstStyle/>
          <a:p>
            <a:pPr defTabSz="801668"/>
            <a:endParaRPr>
              <a:solidFill>
                <a:prstClr val="black"/>
              </a:solidFill>
            </a:endParaRPr>
          </a:p>
        </p:txBody>
      </p:sp>
      <p:sp>
        <p:nvSpPr>
          <p:cNvPr id="42" name="object 42"/>
          <p:cNvSpPr/>
          <p:nvPr/>
        </p:nvSpPr>
        <p:spPr>
          <a:xfrm>
            <a:off x="3473489" y="3949754"/>
            <a:ext cx="200907" cy="1577340"/>
          </a:xfrm>
          <a:custGeom>
            <a:avLst/>
            <a:gdLst/>
            <a:ahLst/>
            <a:cxnLst/>
            <a:rect l="l" t="t" r="r" b="b"/>
            <a:pathLst>
              <a:path w="234950" h="1737995">
                <a:moveTo>
                  <a:pt x="0" y="1737507"/>
                </a:moveTo>
                <a:lnTo>
                  <a:pt x="234904" y="1737507"/>
                </a:lnTo>
                <a:lnTo>
                  <a:pt x="234904" y="0"/>
                </a:lnTo>
                <a:lnTo>
                  <a:pt x="0" y="0"/>
                </a:lnTo>
                <a:lnTo>
                  <a:pt x="0" y="1737507"/>
                </a:lnTo>
                <a:close/>
              </a:path>
            </a:pathLst>
          </a:custGeom>
          <a:solidFill>
            <a:srgbClr val="FFFF99"/>
          </a:solidFill>
        </p:spPr>
        <p:txBody>
          <a:bodyPr wrap="square" lIns="0" tIns="0" rIns="0" bIns="0" rtlCol="0"/>
          <a:lstStyle/>
          <a:p>
            <a:pPr defTabSz="801668"/>
            <a:endParaRPr>
              <a:solidFill>
                <a:prstClr val="black"/>
              </a:solidFill>
            </a:endParaRPr>
          </a:p>
        </p:txBody>
      </p:sp>
      <p:sp>
        <p:nvSpPr>
          <p:cNvPr id="43" name="object 43"/>
          <p:cNvSpPr/>
          <p:nvPr/>
        </p:nvSpPr>
        <p:spPr>
          <a:xfrm>
            <a:off x="3473489" y="3949754"/>
            <a:ext cx="200907" cy="1577340"/>
          </a:xfrm>
          <a:custGeom>
            <a:avLst/>
            <a:gdLst/>
            <a:ahLst/>
            <a:cxnLst/>
            <a:rect l="l" t="t" r="r" b="b"/>
            <a:pathLst>
              <a:path w="234950" h="1737995">
                <a:moveTo>
                  <a:pt x="0" y="1737507"/>
                </a:moveTo>
                <a:lnTo>
                  <a:pt x="234904" y="1737507"/>
                </a:lnTo>
                <a:lnTo>
                  <a:pt x="234904" y="0"/>
                </a:lnTo>
                <a:lnTo>
                  <a:pt x="0" y="0"/>
                </a:lnTo>
                <a:lnTo>
                  <a:pt x="0" y="1737507"/>
                </a:lnTo>
                <a:close/>
              </a:path>
            </a:pathLst>
          </a:custGeom>
          <a:ln w="9394">
            <a:solidFill>
              <a:srgbClr val="000000"/>
            </a:solidFill>
          </a:ln>
        </p:spPr>
        <p:txBody>
          <a:bodyPr wrap="square" lIns="0" tIns="0" rIns="0" bIns="0" rtlCol="0"/>
          <a:lstStyle/>
          <a:p>
            <a:pPr defTabSz="801668"/>
            <a:endParaRPr>
              <a:solidFill>
                <a:prstClr val="black"/>
              </a:solidFill>
            </a:endParaRPr>
          </a:p>
        </p:txBody>
      </p:sp>
      <p:sp>
        <p:nvSpPr>
          <p:cNvPr id="44" name="object 44"/>
          <p:cNvSpPr/>
          <p:nvPr/>
        </p:nvSpPr>
        <p:spPr>
          <a:xfrm>
            <a:off x="3473492" y="3886211"/>
            <a:ext cx="273125" cy="63970"/>
          </a:xfrm>
          <a:custGeom>
            <a:avLst/>
            <a:gdLst/>
            <a:ahLst/>
            <a:cxnLst/>
            <a:rect l="l" t="t" r="r" b="b"/>
            <a:pathLst>
              <a:path w="319404" h="70485">
                <a:moveTo>
                  <a:pt x="319295" y="0"/>
                </a:moveTo>
                <a:lnTo>
                  <a:pt x="84453" y="0"/>
                </a:lnTo>
                <a:lnTo>
                  <a:pt x="0" y="70015"/>
                </a:lnTo>
                <a:lnTo>
                  <a:pt x="234842" y="70015"/>
                </a:lnTo>
                <a:lnTo>
                  <a:pt x="319295" y="0"/>
                </a:lnTo>
                <a:close/>
              </a:path>
            </a:pathLst>
          </a:custGeom>
          <a:solidFill>
            <a:srgbClr val="BFBF73"/>
          </a:solidFill>
        </p:spPr>
        <p:txBody>
          <a:bodyPr wrap="square" lIns="0" tIns="0" rIns="0" bIns="0" rtlCol="0"/>
          <a:lstStyle/>
          <a:p>
            <a:pPr defTabSz="801668"/>
            <a:endParaRPr>
              <a:solidFill>
                <a:prstClr val="black"/>
              </a:solidFill>
            </a:endParaRPr>
          </a:p>
        </p:txBody>
      </p:sp>
      <p:sp>
        <p:nvSpPr>
          <p:cNvPr id="45" name="object 45"/>
          <p:cNvSpPr/>
          <p:nvPr/>
        </p:nvSpPr>
        <p:spPr>
          <a:xfrm>
            <a:off x="3473492" y="3886211"/>
            <a:ext cx="273125" cy="63970"/>
          </a:xfrm>
          <a:custGeom>
            <a:avLst/>
            <a:gdLst/>
            <a:ahLst/>
            <a:cxnLst/>
            <a:rect l="l" t="t" r="r" b="b"/>
            <a:pathLst>
              <a:path w="319404" h="70485">
                <a:moveTo>
                  <a:pt x="234842" y="70015"/>
                </a:moveTo>
                <a:lnTo>
                  <a:pt x="319295" y="0"/>
                </a:lnTo>
                <a:lnTo>
                  <a:pt x="84453" y="0"/>
                </a:lnTo>
                <a:lnTo>
                  <a:pt x="0" y="70015"/>
                </a:lnTo>
                <a:lnTo>
                  <a:pt x="234842" y="70015"/>
                </a:lnTo>
                <a:close/>
              </a:path>
            </a:pathLst>
          </a:custGeom>
          <a:ln w="9937">
            <a:solidFill>
              <a:srgbClr val="000000"/>
            </a:solidFill>
          </a:ln>
        </p:spPr>
        <p:txBody>
          <a:bodyPr wrap="square" lIns="0" tIns="0" rIns="0" bIns="0" rtlCol="0"/>
          <a:lstStyle/>
          <a:p>
            <a:pPr defTabSz="801668"/>
            <a:endParaRPr>
              <a:solidFill>
                <a:prstClr val="black"/>
              </a:solidFill>
            </a:endParaRPr>
          </a:p>
        </p:txBody>
      </p:sp>
      <p:sp>
        <p:nvSpPr>
          <p:cNvPr id="46" name="object 46"/>
          <p:cNvSpPr/>
          <p:nvPr/>
        </p:nvSpPr>
        <p:spPr>
          <a:xfrm>
            <a:off x="3883251" y="3324685"/>
            <a:ext cx="64616" cy="2202052"/>
          </a:xfrm>
          <a:custGeom>
            <a:avLst/>
            <a:gdLst/>
            <a:ahLst/>
            <a:cxnLst/>
            <a:rect l="l" t="t" r="r" b="b"/>
            <a:pathLst>
              <a:path w="75564" h="2426335">
                <a:moveTo>
                  <a:pt x="75069" y="0"/>
                </a:moveTo>
                <a:lnTo>
                  <a:pt x="0" y="59785"/>
                </a:lnTo>
                <a:lnTo>
                  <a:pt x="0" y="2426239"/>
                </a:lnTo>
                <a:lnTo>
                  <a:pt x="75069" y="2366121"/>
                </a:lnTo>
                <a:lnTo>
                  <a:pt x="75069" y="0"/>
                </a:lnTo>
                <a:close/>
              </a:path>
            </a:pathLst>
          </a:custGeom>
          <a:solidFill>
            <a:srgbClr val="008000"/>
          </a:solidFill>
        </p:spPr>
        <p:txBody>
          <a:bodyPr wrap="square" lIns="0" tIns="0" rIns="0" bIns="0" rtlCol="0"/>
          <a:lstStyle/>
          <a:p>
            <a:pPr defTabSz="801668"/>
            <a:endParaRPr>
              <a:solidFill>
                <a:prstClr val="black"/>
              </a:solidFill>
            </a:endParaRPr>
          </a:p>
        </p:txBody>
      </p:sp>
      <p:sp>
        <p:nvSpPr>
          <p:cNvPr id="47" name="object 47"/>
          <p:cNvSpPr/>
          <p:nvPr/>
        </p:nvSpPr>
        <p:spPr>
          <a:xfrm>
            <a:off x="3883251" y="3324685"/>
            <a:ext cx="64616" cy="2202052"/>
          </a:xfrm>
          <a:custGeom>
            <a:avLst/>
            <a:gdLst/>
            <a:ahLst/>
            <a:cxnLst/>
            <a:rect l="l" t="t" r="r" b="b"/>
            <a:pathLst>
              <a:path w="75564" h="2426335">
                <a:moveTo>
                  <a:pt x="0" y="2426239"/>
                </a:moveTo>
                <a:lnTo>
                  <a:pt x="0" y="59785"/>
                </a:lnTo>
                <a:lnTo>
                  <a:pt x="75069" y="0"/>
                </a:lnTo>
                <a:lnTo>
                  <a:pt x="75069" y="2366121"/>
                </a:lnTo>
                <a:lnTo>
                  <a:pt x="0" y="2426239"/>
                </a:lnTo>
                <a:close/>
              </a:path>
            </a:pathLst>
          </a:custGeom>
          <a:ln w="9384">
            <a:solidFill>
              <a:srgbClr val="000000"/>
            </a:solidFill>
          </a:ln>
        </p:spPr>
        <p:txBody>
          <a:bodyPr wrap="square" lIns="0" tIns="0" rIns="0" bIns="0" rtlCol="0"/>
          <a:lstStyle/>
          <a:p>
            <a:pPr defTabSz="801668"/>
            <a:endParaRPr>
              <a:solidFill>
                <a:prstClr val="black"/>
              </a:solidFill>
            </a:endParaRPr>
          </a:p>
        </p:txBody>
      </p:sp>
      <p:sp>
        <p:nvSpPr>
          <p:cNvPr id="48" name="object 48"/>
          <p:cNvSpPr/>
          <p:nvPr/>
        </p:nvSpPr>
        <p:spPr>
          <a:xfrm>
            <a:off x="3674303" y="3378826"/>
            <a:ext cx="209052" cy="2147879"/>
          </a:xfrm>
          <a:custGeom>
            <a:avLst/>
            <a:gdLst/>
            <a:ahLst/>
            <a:cxnLst/>
            <a:rect l="l" t="t" r="r" b="b"/>
            <a:pathLst>
              <a:path w="244475" h="2366645">
                <a:moveTo>
                  <a:pt x="0" y="2366586"/>
                </a:moveTo>
                <a:lnTo>
                  <a:pt x="244288" y="2366586"/>
                </a:lnTo>
                <a:lnTo>
                  <a:pt x="244288" y="0"/>
                </a:lnTo>
                <a:lnTo>
                  <a:pt x="0" y="0"/>
                </a:lnTo>
                <a:lnTo>
                  <a:pt x="0" y="2366586"/>
                </a:lnTo>
                <a:close/>
              </a:path>
            </a:pathLst>
          </a:custGeom>
          <a:solidFill>
            <a:srgbClr val="00FF00"/>
          </a:solidFill>
        </p:spPr>
        <p:txBody>
          <a:bodyPr wrap="square" lIns="0" tIns="0" rIns="0" bIns="0" rtlCol="0"/>
          <a:lstStyle/>
          <a:p>
            <a:pPr defTabSz="801668"/>
            <a:endParaRPr>
              <a:solidFill>
                <a:prstClr val="black"/>
              </a:solidFill>
            </a:endParaRPr>
          </a:p>
        </p:txBody>
      </p:sp>
      <p:sp>
        <p:nvSpPr>
          <p:cNvPr id="49" name="object 49"/>
          <p:cNvSpPr/>
          <p:nvPr/>
        </p:nvSpPr>
        <p:spPr>
          <a:xfrm>
            <a:off x="3674303" y="3378826"/>
            <a:ext cx="209052" cy="2147879"/>
          </a:xfrm>
          <a:custGeom>
            <a:avLst/>
            <a:gdLst/>
            <a:ahLst/>
            <a:cxnLst/>
            <a:rect l="l" t="t" r="r" b="b"/>
            <a:pathLst>
              <a:path w="244475" h="2366645">
                <a:moveTo>
                  <a:pt x="0" y="2366586"/>
                </a:moveTo>
                <a:lnTo>
                  <a:pt x="244288" y="2366586"/>
                </a:lnTo>
                <a:lnTo>
                  <a:pt x="244288" y="0"/>
                </a:lnTo>
                <a:lnTo>
                  <a:pt x="0" y="0"/>
                </a:lnTo>
                <a:lnTo>
                  <a:pt x="0" y="2366586"/>
                </a:lnTo>
                <a:close/>
              </a:path>
            </a:pathLst>
          </a:custGeom>
          <a:ln w="9389">
            <a:solidFill>
              <a:srgbClr val="000000"/>
            </a:solidFill>
          </a:ln>
        </p:spPr>
        <p:txBody>
          <a:bodyPr wrap="square" lIns="0" tIns="0" rIns="0" bIns="0" rtlCol="0"/>
          <a:lstStyle/>
          <a:p>
            <a:pPr defTabSz="801668"/>
            <a:endParaRPr>
              <a:solidFill>
                <a:prstClr val="black"/>
              </a:solidFill>
            </a:endParaRPr>
          </a:p>
        </p:txBody>
      </p:sp>
      <p:sp>
        <p:nvSpPr>
          <p:cNvPr id="50" name="object 50"/>
          <p:cNvSpPr/>
          <p:nvPr/>
        </p:nvSpPr>
        <p:spPr>
          <a:xfrm>
            <a:off x="3674305" y="3324692"/>
            <a:ext cx="273668" cy="54749"/>
          </a:xfrm>
          <a:custGeom>
            <a:avLst/>
            <a:gdLst/>
            <a:ahLst/>
            <a:cxnLst/>
            <a:rect l="l" t="t" r="r" b="b"/>
            <a:pathLst>
              <a:path w="320039" h="60325">
                <a:moveTo>
                  <a:pt x="319420" y="0"/>
                </a:moveTo>
                <a:lnTo>
                  <a:pt x="84453" y="0"/>
                </a:lnTo>
                <a:lnTo>
                  <a:pt x="0" y="59785"/>
                </a:lnTo>
                <a:lnTo>
                  <a:pt x="244351" y="59785"/>
                </a:lnTo>
                <a:lnTo>
                  <a:pt x="319420" y="0"/>
                </a:lnTo>
                <a:close/>
              </a:path>
            </a:pathLst>
          </a:custGeom>
          <a:solidFill>
            <a:srgbClr val="00BF00"/>
          </a:solidFill>
        </p:spPr>
        <p:txBody>
          <a:bodyPr wrap="square" lIns="0" tIns="0" rIns="0" bIns="0" rtlCol="0"/>
          <a:lstStyle/>
          <a:p>
            <a:pPr defTabSz="801668"/>
            <a:endParaRPr>
              <a:solidFill>
                <a:prstClr val="black"/>
              </a:solidFill>
            </a:endParaRPr>
          </a:p>
        </p:txBody>
      </p:sp>
      <p:sp>
        <p:nvSpPr>
          <p:cNvPr id="51" name="object 51"/>
          <p:cNvSpPr/>
          <p:nvPr/>
        </p:nvSpPr>
        <p:spPr>
          <a:xfrm>
            <a:off x="3674305" y="3324692"/>
            <a:ext cx="273668" cy="54749"/>
          </a:xfrm>
          <a:custGeom>
            <a:avLst/>
            <a:gdLst/>
            <a:ahLst/>
            <a:cxnLst/>
            <a:rect l="l" t="t" r="r" b="b"/>
            <a:pathLst>
              <a:path w="320039" h="60325">
                <a:moveTo>
                  <a:pt x="244351" y="59785"/>
                </a:moveTo>
                <a:lnTo>
                  <a:pt x="319420" y="0"/>
                </a:lnTo>
                <a:lnTo>
                  <a:pt x="84453" y="0"/>
                </a:lnTo>
                <a:lnTo>
                  <a:pt x="0" y="59785"/>
                </a:lnTo>
                <a:lnTo>
                  <a:pt x="244351" y="59785"/>
                </a:lnTo>
                <a:close/>
              </a:path>
            </a:pathLst>
          </a:custGeom>
          <a:ln w="9944">
            <a:solidFill>
              <a:srgbClr val="000000"/>
            </a:solidFill>
          </a:ln>
        </p:spPr>
        <p:txBody>
          <a:bodyPr wrap="square" lIns="0" tIns="0" rIns="0" bIns="0" rtlCol="0"/>
          <a:lstStyle/>
          <a:p>
            <a:pPr defTabSz="801668"/>
            <a:endParaRPr>
              <a:solidFill>
                <a:prstClr val="black"/>
              </a:solidFill>
            </a:endParaRPr>
          </a:p>
        </p:txBody>
      </p:sp>
      <p:sp>
        <p:nvSpPr>
          <p:cNvPr id="52" name="object 52"/>
          <p:cNvSpPr/>
          <p:nvPr/>
        </p:nvSpPr>
        <p:spPr>
          <a:xfrm>
            <a:off x="4389301" y="3478668"/>
            <a:ext cx="72218" cy="2048179"/>
          </a:xfrm>
          <a:custGeom>
            <a:avLst/>
            <a:gdLst/>
            <a:ahLst/>
            <a:cxnLst/>
            <a:rect l="l" t="t" r="r" b="b"/>
            <a:pathLst>
              <a:path w="84454" h="2256790">
                <a:moveTo>
                  <a:pt x="84453" y="0"/>
                </a:moveTo>
                <a:lnTo>
                  <a:pt x="0" y="59785"/>
                </a:lnTo>
                <a:lnTo>
                  <a:pt x="0" y="2256580"/>
                </a:lnTo>
                <a:lnTo>
                  <a:pt x="84453" y="2196462"/>
                </a:lnTo>
                <a:lnTo>
                  <a:pt x="84453" y="0"/>
                </a:lnTo>
                <a:close/>
              </a:path>
            </a:pathLst>
          </a:custGeom>
          <a:solidFill>
            <a:srgbClr val="80804D"/>
          </a:solidFill>
        </p:spPr>
        <p:txBody>
          <a:bodyPr wrap="square" lIns="0" tIns="0" rIns="0" bIns="0" rtlCol="0"/>
          <a:lstStyle/>
          <a:p>
            <a:pPr defTabSz="801668"/>
            <a:endParaRPr>
              <a:solidFill>
                <a:prstClr val="black"/>
              </a:solidFill>
            </a:endParaRPr>
          </a:p>
        </p:txBody>
      </p:sp>
      <p:sp>
        <p:nvSpPr>
          <p:cNvPr id="53" name="object 53"/>
          <p:cNvSpPr/>
          <p:nvPr/>
        </p:nvSpPr>
        <p:spPr>
          <a:xfrm>
            <a:off x="4389301" y="3478668"/>
            <a:ext cx="72218" cy="2048179"/>
          </a:xfrm>
          <a:custGeom>
            <a:avLst/>
            <a:gdLst/>
            <a:ahLst/>
            <a:cxnLst/>
            <a:rect l="l" t="t" r="r" b="b"/>
            <a:pathLst>
              <a:path w="84454" h="2256790">
                <a:moveTo>
                  <a:pt x="0" y="2256580"/>
                </a:moveTo>
                <a:lnTo>
                  <a:pt x="0" y="59785"/>
                </a:lnTo>
                <a:lnTo>
                  <a:pt x="84453" y="0"/>
                </a:lnTo>
                <a:lnTo>
                  <a:pt x="84453" y="2196462"/>
                </a:lnTo>
                <a:lnTo>
                  <a:pt x="0" y="2256580"/>
                </a:lnTo>
                <a:close/>
              </a:path>
            </a:pathLst>
          </a:custGeom>
          <a:ln w="9384">
            <a:solidFill>
              <a:srgbClr val="000000"/>
            </a:solidFill>
          </a:ln>
        </p:spPr>
        <p:txBody>
          <a:bodyPr wrap="square" lIns="0" tIns="0" rIns="0" bIns="0" rtlCol="0"/>
          <a:lstStyle/>
          <a:p>
            <a:pPr defTabSz="801668"/>
            <a:endParaRPr>
              <a:solidFill>
                <a:prstClr val="black"/>
              </a:solidFill>
            </a:endParaRPr>
          </a:p>
        </p:txBody>
      </p:sp>
      <p:sp>
        <p:nvSpPr>
          <p:cNvPr id="54" name="object 54"/>
          <p:cNvSpPr/>
          <p:nvPr/>
        </p:nvSpPr>
        <p:spPr>
          <a:xfrm>
            <a:off x="4188380" y="3532923"/>
            <a:ext cx="200907" cy="1994007"/>
          </a:xfrm>
          <a:custGeom>
            <a:avLst/>
            <a:gdLst/>
            <a:ahLst/>
            <a:cxnLst/>
            <a:rect l="l" t="t" r="r" b="b"/>
            <a:pathLst>
              <a:path w="234950" h="2197100">
                <a:moveTo>
                  <a:pt x="0" y="2196794"/>
                </a:moveTo>
                <a:lnTo>
                  <a:pt x="234904" y="2196794"/>
                </a:lnTo>
                <a:lnTo>
                  <a:pt x="234904" y="0"/>
                </a:lnTo>
                <a:lnTo>
                  <a:pt x="0" y="0"/>
                </a:lnTo>
                <a:lnTo>
                  <a:pt x="0" y="2196794"/>
                </a:lnTo>
                <a:close/>
              </a:path>
            </a:pathLst>
          </a:custGeom>
          <a:solidFill>
            <a:srgbClr val="FFFF99"/>
          </a:solidFill>
        </p:spPr>
        <p:txBody>
          <a:bodyPr wrap="square" lIns="0" tIns="0" rIns="0" bIns="0" rtlCol="0"/>
          <a:lstStyle/>
          <a:p>
            <a:pPr defTabSz="801668"/>
            <a:endParaRPr>
              <a:solidFill>
                <a:prstClr val="black"/>
              </a:solidFill>
            </a:endParaRPr>
          </a:p>
        </p:txBody>
      </p:sp>
      <p:sp>
        <p:nvSpPr>
          <p:cNvPr id="55" name="object 55"/>
          <p:cNvSpPr/>
          <p:nvPr/>
        </p:nvSpPr>
        <p:spPr>
          <a:xfrm>
            <a:off x="4188380" y="3532923"/>
            <a:ext cx="200907" cy="1994007"/>
          </a:xfrm>
          <a:custGeom>
            <a:avLst/>
            <a:gdLst/>
            <a:ahLst/>
            <a:cxnLst/>
            <a:rect l="l" t="t" r="r" b="b"/>
            <a:pathLst>
              <a:path w="234950" h="2197100">
                <a:moveTo>
                  <a:pt x="0" y="2196794"/>
                </a:moveTo>
                <a:lnTo>
                  <a:pt x="234904" y="2196794"/>
                </a:lnTo>
                <a:lnTo>
                  <a:pt x="234904" y="0"/>
                </a:lnTo>
                <a:lnTo>
                  <a:pt x="0" y="0"/>
                </a:lnTo>
                <a:lnTo>
                  <a:pt x="0" y="2196794"/>
                </a:lnTo>
                <a:close/>
              </a:path>
            </a:pathLst>
          </a:custGeom>
          <a:ln w="9390">
            <a:solidFill>
              <a:srgbClr val="000000"/>
            </a:solidFill>
          </a:ln>
        </p:spPr>
        <p:txBody>
          <a:bodyPr wrap="square" lIns="0" tIns="0" rIns="0" bIns="0" rtlCol="0"/>
          <a:lstStyle/>
          <a:p>
            <a:pPr defTabSz="801668"/>
            <a:endParaRPr>
              <a:solidFill>
                <a:prstClr val="black"/>
              </a:solidFill>
            </a:endParaRPr>
          </a:p>
        </p:txBody>
      </p:sp>
      <p:sp>
        <p:nvSpPr>
          <p:cNvPr id="56" name="object 56"/>
          <p:cNvSpPr/>
          <p:nvPr/>
        </p:nvSpPr>
        <p:spPr>
          <a:xfrm>
            <a:off x="4188379" y="3478662"/>
            <a:ext cx="273668" cy="54749"/>
          </a:xfrm>
          <a:custGeom>
            <a:avLst/>
            <a:gdLst/>
            <a:ahLst/>
            <a:cxnLst/>
            <a:rect l="l" t="t" r="r" b="b"/>
            <a:pathLst>
              <a:path w="320039" h="60325">
                <a:moveTo>
                  <a:pt x="319420" y="0"/>
                </a:moveTo>
                <a:lnTo>
                  <a:pt x="84453" y="0"/>
                </a:lnTo>
                <a:lnTo>
                  <a:pt x="0" y="59785"/>
                </a:lnTo>
                <a:lnTo>
                  <a:pt x="234967" y="59785"/>
                </a:lnTo>
                <a:lnTo>
                  <a:pt x="319420" y="0"/>
                </a:lnTo>
                <a:close/>
              </a:path>
            </a:pathLst>
          </a:custGeom>
          <a:solidFill>
            <a:srgbClr val="BFBF73"/>
          </a:solidFill>
        </p:spPr>
        <p:txBody>
          <a:bodyPr wrap="square" lIns="0" tIns="0" rIns="0" bIns="0" rtlCol="0"/>
          <a:lstStyle/>
          <a:p>
            <a:pPr defTabSz="801668"/>
            <a:endParaRPr>
              <a:solidFill>
                <a:prstClr val="black"/>
              </a:solidFill>
            </a:endParaRPr>
          </a:p>
        </p:txBody>
      </p:sp>
      <p:sp>
        <p:nvSpPr>
          <p:cNvPr id="57" name="object 57"/>
          <p:cNvSpPr/>
          <p:nvPr/>
        </p:nvSpPr>
        <p:spPr>
          <a:xfrm>
            <a:off x="4188379" y="3478662"/>
            <a:ext cx="273668" cy="54749"/>
          </a:xfrm>
          <a:custGeom>
            <a:avLst/>
            <a:gdLst/>
            <a:ahLst/>
            <a:cxnLst/>
            <a:rect l="l" t="t" r="r" b="b"/>
            <a:pathLst>
              <a:path w="320039" h="60325">
                <a:moveTo>
                  <a:pt x="234967" y="59785"/>
                </a:moveTo>
                <a:lnTo>
                  <a:pt x="319420" y="0"/>
                </a:lnTo>
                <a:lnTo>
                  <a:pt x="84453" y="0"/>
                </a:lnTo>
                <a:lnTo>
                  <a:pt x="0" y="59785"/>
                </a:lnTo>
                <a:lnTo>
                  <a:pt x="234967" y="59785"/>
                </a:lnTo>
                <a:close/>
              </a:path>
            </a:pathLst>
          </a:custGeom>
          <a:ln w="9944">
            <a:solidFill>
              <a:srgbClr val="000000"/>
            </a:solidFill>
          </a:ln>
        </p:spPr>
        <p:txBody>
          <a:bodyPr wrap="square" lIns="0" tIns="0" rIns="0" bIns="0" rtlCol="0"/>
          <a:lstStyle/>
          <a:p>
            <a:pPr defTabSz="801668"/>
            <a:endParaRPr>
              <a:solidFill>
                <a:prstClr val="black"/>
              </a:solidFill>
            </a:endParaRPr>
          </a:p>
        </p:txBody>
      </p:sp>
      <p:sp>
        <p:nvSpPr>
          <p:cNvPr id="58" name="object 58"/>
          <p:cNvSpPr/>
          <p:nvPr/>
        </p:nvSpPr>
        <p:spPr>
          <a:xfrm>
            <a:off x="4598140" y="2744594"/>
            <a:ext cx="64616" cy="2782389"/>
          </a:xfrm>
          <a:custGeom>
            <a:avLst/>
            <a:gdLst/>
            <a:ahLst/>
            <a:cxnLst/>
            <a:rect l="l" t="t" r="r" b="b"/>
            <a:pathLst>
              <a:path w="75564" h="3065779">
                <a:moveTo>
                  <a:pt x="75069" y="0"/>
                </a:moveTo>
                <a:lnTo>
                  <a:pt x="0" y="59785"/>
                </a:lnTo>
                <a:lnTo>
                  <a:pt x="0" y="3065415"/>
                </a:lnTo>
                <a:lnTo>
                  <a:pt x="75069" y="3005297"/>
                </a:lnTo>
                <a:lnTo>
                  <a:pt x="75069" y="0"/>
                </a:lnTo>
                <a:close/>
              </a:path>
            </a:pathLst>
          </a:custGeom>
          <a:solidFill>
            <a:srgbClr val="008000"/>
          </a:solidFill>
        </p:spPr>
        <p:txBody>
          <a:bodyPr wrap="square" lIns="0" tIns="0" rIns="0" bIns="0" rtlCol="0"/>
          <a:lstStyle/>
          <a:p>
            <a:pPr defTabSz="801668"/>
            <a:endParaRPr>
              <a:solidFill>
                <a:prstClr val="black"/>
              </a:solidFill>
            </a:endParaRPr>
          </a:p>
        </p:txBody>
      </p:sp>
      <p:sp>
        <p:nvSpPr>
          <p:cNvPr id="59" name="object 59"/>
          <p:cNvSpPr/>
          <p:nvPr/>
        </p:nvSpPr>
        <p:spPr>
          <a:xfrm>
            <a:off x="4598140" y="2744594"/>
            <a:ext cx="64616" cy="2782389"/>
          </a:xfrm>
          <a:custGeom>
            <a:avLst/>
            <a:gdLst/>
            <a:ahLst/>
            <a:cxnLst/>
            <a:rect l="l" t="t" r="r" b="b"/>
            <a:pathLst>
              <a:path w="75564" h="3065779">
                <a:moveTo>
                  <a:pt x="0" y="3065415"/>
                </a:moveTo>
                <a:lnTo>
                  <a:pt x="0" y="59785"/>
                </a:lnTo>
                <a:lnTo>
                  <a:pt x="75069" y="0"/>
                </a:lnTo>
                <a:lnTo>
                  <a:pt x="75069" y="3005297"/>
                </a:lnTo>
                <a:lnTo>
                  <a:pt x="0" y="3065415"/>
                </a:lnTo>
                <a:close/>
              </a:path>
            </a:pathLst>
          </a:custGeom>
          <a:ln w="9384">
            <a:solidFill>
              <a:srgbClr val="000000"/>
            </a:solidFill>
          </a:ln>
        </p:spPr>
        <p:txBody>
          <a:bodyPr wrap="square" lIns="0" tIns="0" rIns="0" bIns="0" rtlCol="0"/>
          <a:lstStyle/>
          <a:p>
            <a:pPr defTabSz="801668"/>
            <a:endParaRPr>
              <a:solidFill>
                <a:prstClr val="black"/>
              </a:solidFill>
            </a:endParaRPr>
          </a:p>
        </p:txBody>
      </p:sp>
      <p:sp>
        <p:nvSpPr>
          <p:cNvPr id="60" name="object 60"/>
          <p:cNvSpPr/>
          <p:nvPr/>
        </p:nvSpPr>
        <p:spPr>
          <a:xfrm>
            <a:off x="4389300" y="2798852"/>
            <a:ext cx="209052" cy="2728216"/>
          </a:xfrm>
          <a:custGeom>
            <a:avLst/>
            <a:gdLst/>
            <a:ahLst/>
            <a:cxnLst/>
            <a:rect l="l" t="t" r="r" b="b"/>
            <a:pathLst>
              <a:path w="244475" h="3006090">
                <a:moveTo>
                  <a:pt x="0" y="3005629"/>
                </a:moveTo>
                <a:lnTo>
                  <a:pt x="244288" y="3005629"/>
                </a:lnTo>
                <a:lnTo>
                  <a:pt x="244288" y="0"/>
                </a:lnTo>
                <a:lnTo>
                  <a:pt x="0" y="0"/>
                </a:lnTo>
                <a:lnTo>
                  <a:pt x="0" y="3005629"/>
                </a:lnTo>
                <a:close/>
              </a:path>
            </a:pathLst>
          </a:custGeom>
          <a:solidFill>
            <a:srgbClr val="00FF00"/>
          </a:solidFill>
        </p:spPr>
        <p:txBody>
          <a:bodyPr wrap="square" lIns="0" tIns="0" rIns="0" bIns="0" rtlCol="0"/>
          <a:lstStyle/>
          <a:p>
            <a:pPr defTabSz="801668"/>
            <a:endParaRPr>
              <a:solidFill>
                <a:prstClr val="black"/>
              </a:solidFill>
            </a:endParaRPr>
          </a:p>
        </p:txBody>
      </p:sp>
      <p:sp>
        <p:nvSpPr>
          <p:cNvPr id="61" name="object 61"/>
          <p:cNvSpPr/>
          <p:nvPr/>
        </p:nvSpPr>
        <p:spPr>
          <a:xfrm>
            <a:off x="4389300" y="2798852"/>
            <a:ext cx="209052" cy="2728216"/>
          </a:xfrm>
          <a:custGeom>
            <a:avLst/>
            <a:gdLst/>
            <a:ahLst/>
            <a:cxnLst/>
            <a:rect l="l" t="t" r="r" b="b"/>
            <a:pathLst>
              <a:path w="244475" h="3006090">
                <a:moveTo>
                  <a:pt x="0" y="3005629"/>
                </a:moveTo>
                <a:lnTo>
                  <a:pt x="244288" y="3005629"/>
                </a:lnTo>
                <a:lnTo>
                  <a:pt x="244288" y="0"/>
                </a:lnTo>
                <a:lnTo>
                  <a:pt x="0" y="0"/>
                </a:lnTo>
                <a:lnTo>
                  <a:pt x="0" y="3005629"/>
                </a:lnTo>
                <a:close/>
              </a:path>
            </a:pathLst>
          </a:custGeom>
          <a:ln w="9387">
            <a:solidFill>
              <a:srgbClr val="000000"/>
            </a:solidFill>
          </a:ln>
        </p:spPr>
        <p:txBody>
          <a:bodyPr wrap="square" lIns="0" tIns="0" rIns="0" bIns="0" rtlCol="0"/>
          <a:lstStyle/>
          <a:p>
            <a:pPr defTabSz="801668"/>
            <a:endParaRPr>
              <a:solidFill>
                <a:prstClr val="black"/>
              </a:solidFill>
            </a:endParaRPr>
          </a:p>
        </p:txBody>
      </p:sp>
      <p:sp>
        <p:nvSpPr>
          <p:cNvPr id="62" name="object 62"/>
          <p:cNvSpPr/>
          <p:nvPr/>
        </p:nvSpPr>
        <p:spPr>
          <a:xfrm>
            <a:off x="4389304" y="2744600"/>
            <a:ext cx="273125" cy="54749"/>
          </a:xfrm>
          <a:custGeom>
            <a:avLst/>
            <a:gdLst/>
            <a:ahLst/>
            <a:cxnLst/>
            <a:rect l="l" t="t" r="r" b="b"/>
            <a:pathLst>
              <a:path w="319404" h="60325">
                <a:moveTo>
                  <a:pt x="319295" y="0"/>
                </a:moveTo>
                <a:lnTo>
                  <a:pt x="84453" y="0"/>
                </a:lnTo>
                <a:lnTo>
                  <a:pt x="0" y="59785"/>
                </a:lnTo>
                <a:lnTo>
                  <a:pt x="244226" y="59785"/>
                </a:lnTo>
                <a:lnTo>
                  <a:pt x="319295" y="0"/>
                </a:lnTo>
                <a:close/>
              </a:path>
            </a:pathLst>
          </a:custGeom>
          <a:solidFill>
            <a:srgbClr val="00BF00"/>
          </a:solidFill>
        </p:spPr>
        <p:txBody>
          <a:bodyPr wrap="square" lIns="0" tIns="0" rIns="0" bIns="0" rtlCol="0"/>
          <a:lstStyle/>
          <a:p>
            <a:pPr defTabSz="801668"/>
            <a:endParaRPr>
              <a:solidFill>
                <a:prstClr val="black"/>
              </a:solidFill>
            </a:endParaRPr>
          </a:p>
        </p:txBody>
      </p:sp>
      <p:sp>
        <p:nvSpPr>
          <p:cNvPr id="63" name="object 63"/>
          <p:cNvSpPr/>
          <p:nvPr/>
        </p:nvSpPr>
        <p:spPr>
          <a:xfrm>
            <a:off x="4389304" y="2744600"/>
            <a:ext cx="273125" cy="54749"/>
          </a:xfrm>
          <a:custGeom>
            <a:avLst/>
            <a:gdLst/>
            <a:ahLst/>
            <a:cxnLst/>
            <a:rect l="l" t="t" r="r" b="b"/>
            <a:pathLst>
              <a:path w="319404" h="60325">
                <a:moveTo>
                  <a:pt x="244226" y="59785"/>
                </a:moveTo>
                <a:lnTo>
                  <a:pt x="319295" y="0"/>
                </a:lnTo>
                <a:lnTo>
                  <a:pt x="84453" y="0"/>
                </a:lnTo>
                <a:lnTo>
                  <a:pt x="0" y="59785"/>
                </a:lnTo>
                <a:lnTo>
                  <a:pt x="244226" y="59785"/>
                </a:lnTo>
                <a:close/>
              </a:path>
            </a:pathLst>
          </a:custGeom>
          <a:ln w="9944">
            <a:solidFill>
              <a:srgbClr val="000000"/>
            </a:solidFill>
          </a:ln>
        </p:spPr>
        <p:txBody>
          <a:bodyPr wrap="square" lIns="0" tIns="0" rIns="0" bIns="0" rtlCol="0"/>
          <a:lstStyle/>
          <a:p>
            <a:pPr defTabSz="801668"/>
            <a:endParaRPr>
              <a:solidFill>
                <a:prstClr val="black"/>
              </a:solidFill>
            </a:endParaRPr>
          </a:p>
        </p:txBody>
      </p:sp>
      <p:sp>
        <p:nvSpPr>
          <p:cNvPr id="64" name="object 64"/>
          <p:cNvSpPr/>
          <p:nvPr/>
        </p:nvSpPr>
        <p:spPr>
          <a:xfrm>
            <a:off x="5104192" y="4502596"/>
            <a:ext cx="72218" cy="1024090"/>
          </a:xfrm>
          <a:custGeom>
            <a:avLst/>
            <a:gdLst/>
            <a:ahLst/>
            <a:cxnLst/>
            <a:rect l="l" t="t" r="r" b="b"/>
            <a:pathLst>
              <a:path w="84454" h="1128395">
                <a:moveTo>
                  <a:pt x="84453" y="0"/>
                </a:moveTo>
                <a:lnTo>
                  <a:pt x="0" y="69750"/>
                </a:lnTo>
                <a:lnTo>
                  <a:pt x="0" y="1128356"/>
                </a:lnTo>
                <a:lnTo>
                  <a:pt x="84453" y="1068238"/>
                </a:lnTo>
                <a:lnTo>
                  <a:pt x="84453" y="0"/>
                </a:lnTo>
                <a:close/>
              </a:path>
            </a:pathLst>
          </a:custGeom>
          <a:solidFill>
            <a:srgbClr val="80804D"/>
          </a:solidFill>
        </p:spPr>
        <p:txBody>
          <a:bodyPr wrap="square" lIns="0" tIns="0" rIns="0" bIns="0" rtlCol="0"/>
          <a:lstStyle/>
          <a:p>
            <a:pPr defTabSz="801668"/>
            <a:endParaRPr>
              <a:solidFill>
                <a:prstClr val="black"/>
              </a:solidFill>
            </a:endParaRPr>
          </a:p>
        </p:txBody>
      </p:sp>
      <p:sp>
        <p:nvSpPr>
          <p:cNvPr id="65" name="object 65"/>
          <p:cNvSpPr/>
          <p:nvPr/>
        </p:nvSpPr>
        <p:spPr>
          <a:xfrm>
            <a:off x="5104192" y="4502596"/>
            <a:ext cx="72218" cy="1024090"/>
          </a:xfrm>
          <a:custGeom>
            <a:avLst/>
            <a:gdLst/>
            <a:ahLst/>
            <a:cxnLst/>
            <a:rect l="l" t="t" r="r" b="b"/>
            <a:pathLst>
              <a:path w="84454" h="1128395">
                <a:moveTo>
                  <a:pt x="0" y="1128356"/>
                </a:moveTo>
                <a:lnTo>
                  <a:pt x="0" y="69750"/>
                </a:lnTo>
                <a:lnTo>
                  <a:pt x="84453" y="0"/>
                </a:lnTo>
                <a:lnTo>
                  <a:pt x="84453" y="1068238"/>
                </a:lnTo>
                <a:lnTo>
                  <a:pt x="0" y="1128356"/>
                </a:lnTo>
                <a:close/>
              </a:path>
            </a:pathLst>
          </a:custGeom>
          <a:ln w="9386">
            <a:solidFill>
              <a:srgbClr val="000000"/>
            </a:solidFill>
          </a:ln>
        </p:spPr>
        <p:txBody>
          <a:bodyPr wrap="square" lIns="0" tIns="0" rIns="0" bIns="0" rtlCol="0"/>
          <a:lstStyle/>
          <a:p>
            <a:pPr defTabSz="801668"/>
            <a:endParaRPr>
              <a:solidFill>
                <a:prstClr val="black"/>
              </a:solidFill>
            </a:endParaRPr>
          </a:p>
        </p:txBody>
      </p:sp>
      <p:sp>
        <p:nvSpPr>
          <p:cNvPr id="66" name="object 66"/>
          <p:cNvSpPr/>
          <p:nvPr/>
        </p:nvSpPr>
        <p:spPr>
          <a:xfrm>
            <a:off x="4903376" y="4565958"/>
            <a:ext cx="200907" cy="960696"/>
          </a:xfrm>
          <a:custGeom>
            <a:avLst/>
            <a:gdLst/>
            <a:ahLst/>
            <a:cxnLst/>
            <a:rect l="l" t="t" r="r" b="b"/>
            <a:pathLst>
              <a:path w="234950" h="1058545">
                <a:moveTo>
                  <a:pt x="0" y="1058540"/>
                </a:moveTo>
                <a:lnTo>
                  <a:pt x="234904" y="1058540"/>
                </a:lnTo>
                <a:lnTo>
                  <a:pt x="234904" y="0"/>
                </a:lnTo>
                <a:lnTo>
                  <a:pt x="0" y="0"/>
                </a:lnTo>
                <a:lnTo>
                  <a:pt x="0" y="1058540"/>
                </a:lnTo>
                <a:close/>
              </a:path>
            </a:pathLst>
          </a:custGeom>
          <a:solidFill>
            <a:srgbClr val="FFFF99"/>
          </a:solidFill>
        </p:spPr>
        <p:txBody>
          <a:bodyPr wrap="square" lIns="0" tIns="0" rIns="0" bIns="0" rtlCol="0"/>
          <a:lstStyle/>
          <a:p>
            <a:pPr defTabSz="801668"/>
            <a:endParaRPr>
              <a:solidFill>
                <a:prstClr val="black"/>
              </a:solidFill>
            </a:endParaRPr>
          </a:p>
        </p:txBody>
      </p:sp>
      <p:sp>
        <p:nvSpPr>
          <p:cNvPr id="67" name="object 67"/>
          <p:cNvSpPr/>
          <p:nvPr/>
        </p:nvSpPr>
        <p:spPr>
          <a:xfrm>
            <a:off x="4903376" y="4565958"/>
            <a:ext cx="200907" cy="960696"/>
          </a:xfrm>
          <a:custGeom>
            <a:avLst/>
            <a:gdLst/>
            <a:ahLst/>
            <a:cxnLst/>
            <a:rect l="l" t="t" r="r" b="b"/>
            <a:pathLst>
              <a:path w="234950" h="1058545">
                <a:moveTo>
                  <a:pt x="0" y="1058540"/>
                </a:moveTo>
                <a:lnTo>
                  <a:pt x="234904" y="1058540"/>
                </a:lnTo>
                <a:lnTo>
                  <a:pt x="234904" y="0"/>
                </a:lnTo>
                <a:lnTo>
                  <a:pt x="0" y="0"/>
                </a:lnTo>
                <a:lnTo>
                  <a:pt x="0" y="1058540"/>
                </a:lnTo>
                <a:close/>
              </a:path>
            </a:pathLst>
          </a:custGeom>
          <a:ln w="9410">
            <a:solidFill>
              <a:srgbClr val="000000"/>
            </a:solidFill>
          </a:ln>
        </p:spPr>
        <p:txBody>
          <a:bodyPr wrap="square" lIns="0" tIns="0" rIns="0" bIns="0" rtlCol="0"/>
          <a:lstStyle/>
          <a:p>
            <a:pPr defTabSz="801668"/>
            <a:endParaRPr>
              <a:solidFill>
                <a:prstClr val="black"/>
              </a:solidFill>
            </a:endParaRPr>
          </a:p>
        </p:txBody>
      </p:sp>
      <p:sp>
        <p:nvSpPr>
          <p:cNvPr id="68" name="object 68"/>
          <p:cNvSpPr/>
          <p:nvPr/>
        </p:nvSpPr>
        <p:spPr>
          <a:xfrm>
            <a:off x="4903379" y="4502601"/>
            <a:ext cx="273125" cy="63393"/>
          </a:xfrm>
          <a:custGeom>
            <a:avLst/>
            <a:gdLst/>
            <a:ahLst/>
            <a:cxnLst/>
            <a:rect l="l" t="t" r="r" b="b"/>
            <a:pathLst>
              <a:path w="319404" h="69850">
                <a:moveTo>
                  <a:pt x="319295" y="0"/>
                </a:moveTo>
                <a:lnTo>
                  <a:pt x="75069" y="0"/>
                </a:lnTo>
                <a:lnTo>
                  <a:pt x="0" y="69750"/>
                </a:lnTo>
                <a:lnTo>
                  <a:pt x="234842" y="69750"/>
                </a:lnTo>
                <a:lnTo>
                  <a:pt x="319295" y="0"/>
                </a:lnTo>
                <a:close/>
              </a:path>
            </a:pathLst>
          </a:custGeom>
          <a:solidFill>
            <a:srgbClr val="BFBF73"/>
          </a:solidFill>
        </p:spPr>
        <p:txBody>
          <a:bodyPr wrap="square" lIns="0" tIns="0" rIns="0" bIns="0" rtlCol="0"/>
          <a:lstStyle/>
          <a:p>
            <a:pPr defTabSz="801668"/>
            <a:endParaRPr>
              <a:solidFill>
                <a:prstClr val="black"/>
              </a:solidFill>
            </a:endParaRPr>
          </a:p>
        </p:txBody>
      </p:sp>
      <p:sp>
        <p:nvSpPr>
          <p:cNvPr id="69" name="object 69"/>
          <p:cNvSpPr/>
          <p:nvPr/>
        </p:nvSpPr>
        <p:spPr>
          <a:xfrm>
            <a:off x="4903379" y="4502601"/>
            <a:ext cx="273125" cy="63393"/>
          </a:xfrm>
          <a:custGeom>
            <a:avLst/>
            <a:gdLst/>
            <a:ahLst/>
            <a:cxnLst/>
            <a:rect l="l" t="t" r="r" b="b"/>
            <a:pathLst>
              <a:path w="319404" h="69850">
                <a:moveTo>
                  <a:pt x="234842" y="69750"/>
                </a:moveTo>
                <a:lnTo>
                  <a:pt x="319295" y="0"/>
                </a:lnTo>
                <a:lnTo>
                  <a:pt x="75069" y="0"/>
                </a:lnTo>
                <a:lnTo>
                  <a:pt x="0" y="69750"/>
                </a:lnTo>
                <a:lnTo>
                  <a:pt x="234842" y="69750"/>
                </a:lnTo>
                <a:close/>
              </a:path>
            </a:pathLst>
          </a:custGeom>
          <a:ln w="9937">
            <a:solidFill>
              <a:srgbClr val="000000"/>
            </a:solidFill>
          </a:ln>
        </p:spPr>
        <p:txBody>
          <a:bodyPr wrap="square" lIns="0" tIns="0" rIns="0" bIns="0" rtlCol="0"/>
          <a:lstStyle/>
          <a:p>
            <a:pPr defTabSz="801668"/>
            <a:endParaRPr>
              <a:solidFill>
                <a:prstClr val="black"/>
              </a:solidFill>
            </a:endParaRPr>
          </a:p>
        </p:txBody>
      </p:sp>
      <p:sp>
        <p:nvSpPr>
          <p:cNvPr id="70" name="object 70"/>
          <p:cNvSpPr/>
          <p:nvPr/>
        </p:nvSpPr>
        <p:spPr>
          <a:xfrm>
            <a:off x="5305114" y="2536116"/>
            <a:ext cx="72218" cy="2991010"/>
          </a:xfrm>
          <a:custGeom>
            <a:avLst/>
            <a:gdLst/>
            <a:ahLst/>
            <a:cxnLst/>
            <a:rect l="l" t="t" r="r" b="b"/>
            <a:pathLst>
              <a:path w="84454" h="3295650">
                <a:moveTo>
                  <a:pt x="84453" y="0"/>
                </a:moveTo>
                <a:lnTo>
                  <a:pt x="0" y="70015"/>
                </a:lnTo>
                <a:lnTo>
                  <a:pt x="0" y="3295125"/>
                </a:lnTo>
                <a:lnTo>
                  <a:pt x="84453" y="3235007"/>
                </a:lnTo>
                <a:lnTo>
                  <a:pt x="84453" y="0"/>
                </a:lnTo>
                <a:close/>
              </a:path>
            </a:pathLst>
          </a:custGeom>
          <a:solidFill>
            <a:srgbClr val="008000"/>
          </a:solidFill>
        </p:spPr>
        <p:txBody>
          <a:bodyPr wrap="square" lIns="0" tIns="0" rIns="0" bIns="0" rtlCol="0"/>
          <a:lstStyle/>
          <a:p>
            <a:pPr defTabSz="801668"/>
            <a:endParaRPr>
              <a:solidFill>
                <a:prstClr val="black"/>
              </a:solidFill>
            </a:endParaRPr>
          </a:p>
        </p:txBody>
      </p:sp>
      <p:sp>
        <p:nvSpPr>
          <p:cNvPr id="71" name="object 71"/>
          <p:cNvSpPr/>
          <p:nvPr/>
        </p:nvSpPr>
        <p:spPr>
          <a:xfrm>
            <a:off x="5305114" y="2536116"/>
            <a:ext cx="72218" cy="2991010"/>
          </a:xfrm>
          <a:custGeom>
            <a:avLst/>
            <a:gdLst/>
            <a:ahLst/>
            <a:cxnLst/>
            <a:rect l="l" t="t" r="r" b="b"/>
            <a:pathLst>
              <a:path w="84454" h="3295650">
                <a:moveTo>
                  <a:pt x="0" y="3295125"/>
                </a:moveTo>
                <a:lnTo>
                  <a:pt x="0" y="70015"/>
                </a:lnTo>
                <a:lnTo>
                  <a:pt x="84453" y="0"/>
                </a:lnTo>
                <a:lnTo>
                  <a:pt x="84453" y="3235007"/>
                </a:lnTo>
                <a:lnTo>
                  <a:pt x="0" y="3295125"/>
                </a:lnTo>
                <a:close/>
              </a:path>
            </a:pathLst>
          </a:custGeom>
          <a:ln w="9384">
            <a:solidFill>
              <a:srgbClr val="000000"/>
            </a:solidFill>
          </a:ln>
        </p:spPr>
        <p:txBody>
          <a:bodyPr wrap="square" lIns="0" tIns="0" rIns="0" bIns="0" rtlCol="0"/>
          <a:lstStyle/>
          <a:p>
            <a:pPr defTabSz="801668"/>
            <a:endParaRPr>
              <a:solidFill>
                <a:prstClr val="black"/>
              </a:solidFill>
            </a:endParaRPr>
          </a:p>
        </p:txBody>
      </p:sp>
      <p:sp>
        <p:nvSpPr>
          <p:cNvPr id="72" name="object 72"/>
          <p:cNvSpPr/>
          <p:nvPr/>
        </p:nvSpPr>
        <p:spPr>
          <a:xfrm>
            <a:off x="5104190" y="2599663"/>
            <a:ext cx="200907" cy="2927041"/>
          </a:xfrm>
          <a:custGeom>
            <a:avLst/>
            <a:gdLst/>
            <a:ahLst/>
            <a:cxnLst/>
            <a:rect l="l" t="t" r="r" b="b"/>
            <a:pathLst>
              <a:path w="234950" h="3225165">
                <a:moveTo>
                  <a:pt x="0" y="3225109"/>
                </a:moveTo>
                <a:lnTo>
                  <a:pt x="234904" y="3225109"/>
                </a:lnTo>
                <a:lnTo>
                  <a:pt x="234904" y="0"/>
                </a:lnTo>
                <a:lnTo>
                  <a:pt x="0" y="0"/>
                </a:lnTo>
                <a:lnTo>
                  <a:pt x="0" y="3225109"/>
                </a:lnTo>
                <a:close/>
              </a:path>
            </a:pathLst>
          </a:custGeom>
          <a:solidFill>
            <a:srgbClr val="00FF00"/>
          </a:solidFill>
        </p:spPr>
        <p:txBody>
          <a:bodyPr wrap="square" lIns="0" tIns="0" rIns="0" bIns="0" rtlCol="0"/>
          <a:lstStyle/>
          <a:p>
            <a:pPr defTabSz="801668"/>
            <a:endParaRPr>
              <a:solidFill>
                <a:prstClr val="black"/>
              </a:solidFill>
            </a:endParaRPr>
          </a:p>
        </p:txBody>
      </p:sp>
      <p:sp>
        <p:nvSpPr>
          <p:cNvPr id="73" name="object 73"/>
          <p:cNvSpPr/>
          <p:nvPr/>
        </p:nvSpPr>
        <p:spPr>
          <a:xfrm>
            <a:off x="5104190" y="2599663"/>
            <a:ext cx="200907" cy="2927041"/>
          </a:xfrm>
          <a:custGeom>
            <a:avLst/>
            <a:gdLst/>
            <a:ahLst/>
            <a:cxnLst/>
            <a:rect l="l" t="t" r="r" b="b"/>
            <a:pathLst>
              <a:path w="234950" h="3225165">
                <a:moveTo>
                  <a:pt x="0" y="3225109"/>
                </a:moveTo>
                <a:lnTo>
                  <a:pt x="234904" y="3225109"/>
                </a:lnTo>
                <a:lnTo>
                  <a:pt x="234904" y="0"/>
                </a:lnTo>
                <a:lnTo>
                  <a:pt x="0" y="0"/>
                </a:lnTo>
                <a:lnTo>
                  <a:pt x="0" y="3225109"/>
                </a:lnTo>
                <a:close/>
              </a:path>
            </a:pathLst>
          </a:custGeom>
          <a:ln w="9386">
            <a:solidFill>
              <a:srgbClr val="000000"/>
            </a:solidFill>
          </a:ln>
        </p:spPr>
        <p:txBody>
          <a:bodyPr wrap="square" lIns="0" tIns="0" rIns="0" bIns="0" rtlCol="0"/>
          <a:lstStyle/>
          <a:p>
            <a:pPr defTabSz="801668"/>
            <a:endParaRPr>
              <a:solidFill>
                <a:prstClr val="black"/>
              </a:solidFill>
            </a:endParaRPr>
          </a:p>
        </p:txBody>
      </p:sp>
      <p:sp>
        <p:nvSpPr>
          <p:cNvPr id="74" name="object 74"/>
          <p:cNvSpPr/>
          <p:nvPr/>
        </p:nvSpPr>
        <p:spPr>
          <a:xfrm>
            <a:off x="5104192" y="2536116"/>
            <a:ext cx="273668" cy="63970"/>
          </a:xfrm>
          <a:custGeom>
            <a:avLst/>
            <a:gdLst/>
            <a:ahLst/>
            <a:cxnLst/>
            <a:rect l="l" t="t" r="r" b="b"/>
            <a:pathLst>
              <a:path w="320039" h="70485">
                <a:moveTo>
                  <a:pt x="319420" y="0"/>
                </a:moveTo>
                <a:lnTo>
                  <a:pt x="84453" y="0"/>
                </a:lnTo>
                <a:lnTo>
                  <a:pt x="0" y="70015"/>
                </a:lnTo>
                <a:lnTo>
                  <a:pt x="234967" y="70015"/>
                </a:lnTo>
                <a:lnTo>
                  <a:pt x="319420" y="0"/>
                </a:lnTo>
                <a:close/>
              </a:path>
            </a:pathLst>
          </a:custGeom>
          <a:solidFill>
            <a:srgbClr val="00BF00"/>
          </a:solidFill>
        </p:spPr>
        <p:txBody>
          <a:bodyPr wrap="square" lIns="0" tIns="0" rIns="0" bIns="0" rtlCol="0"/>
          <a:lstStyle/>
          <a:p>
            <a:pPr defTabSz="801668"/>
            <a:endParaRPr>
              <a:solidFill>
                <a:prstClr val="black"/>
              </a:solidFill>
            </a:endParaRPr>
          </a:p>
        </p:txBody>
      </p:sp>
      <p:sp>
        <p:nvSpPr>
          <p:cNvPr id="75" name="object 75"/>
          <p:cNvSpPr/>
          <p:nvPr/>
        </p:nvSpPr>
        <p:spPr>
          <a:xfrm>
            <a:off x="5104192" y="2536116"/>
            <a:ext cx="273668" cy="63970"/>
          </a:xfrm>
          <a:custGeom>
            <a:avLst/>
            <a:gdLst/>
            <a:ahLst/>
            <a:cxnLst/>
            <a:rect l="l" t="t" r="r" b="b"/>
            <a:pathLst>
              <a:path w="320039" h="70485">
                <a:moveTo>
                  <a:pt x="234967" y="70015"/>
                </a:moveTo>
                <a:lnTo>
                  <a:pt x="319420" y="0"/>
                </a:lnTo>
                <a:lnTo>
                  <a:pt x="84453" y="0"/>
                </a:lnTo>
                <a:lnTo>
                  <a:pt x="0" y="70015"/>
                </a:lnTo>
                <a:lnTo>
                  <a:pt x="234967" y="70015"/>
                </a:lnTo>
                <a:close/>
              </a:path>
            </a:pathLst>
          </a:custGeom>
          <a:ln w="9937">
            <a:solidFill>
              <a:srgbClr val="000000"/>
            </a:solidFill>
          </a:ln>
        </p:spPr>
        <p:txBody>
          <a:bodyPr wrap="square" lIns="0" tIns="0" rIns="0" bIns="0" rtlCol="0"/>
          <a:lstStyle/>
          <a:p>
            <a:pPr defTabSz="801668"/>
            <a:endParaRPr>
              <a:solidFill>
                <a:prstClr val="black"/>
              </a:solidFill>
            </a:endParaRPr>
          </a:p>
        </p:txBody>
      </p:sp>
      <p:sp>
        <p:nvSpPr>
          <p:cNvPr id="76" name="object 76"/>
          <p:cNvSpPr/>
          <p:nvPr/>
        </p:nvSpPr>
        <p:spPr>
          <a:xfrm>
            <a:off x="5819083" y="4031149"/>
            <a:ext cx="72218" cy="1495505"/>
          </a:xfrm>
          <a:custGeom>
            <a:avLst/>
            <a:gdLst/>
            <a:ahLst/>
            <a:cxnLst/>
            <a:rect l="l" t="t" r="r" b="b"/>
            <a:pathLst>
              <a:path w="84454" h="1647825">
                <a:moveTo>
                  <a:pt x="84453" y="0"/>
                </a:moveTo>
                <a:lnTo>
                  <a:pt x="0" y="60184"/>
                </a:lnTo>
                <a:lnTo>
                  <a:pt x="0" y="1647828"/>
                </a:lnTo>
                <a:lnTo>
                  <a:pt x="84453" y="1587710"/>
                </a:lnTo>
                <a:lnTo>
                  <a:pt x="84453" y="0"/>
                </a:lnTo>
                <a:close/>
              </a:path>
            </a:pathLst>
          </a:custGeom>
          <a:solidFill>
            <a:srgbClr val="80804D"/>
          </a:solidFill>
        </p:spPr>
        <p:txBody>
          <a:bodyPr wrap="square" lIns="0" tIns="0" rIns="0" bIns="0" rtlCol="0"/>
          <a:lstStyle/>
          <a:p>
            <a:pPr defTabSz="801668"/>
            <a:endParaRPr>
              <a:solidFill>
                <a:prstClr val="black"/>
              </a:solidFill>
            </a:endParaRPr>
          </a:p>
        </p:txBody>
      </p:sp>
      <p:sp>
        <p:nvSpPr>
          <p:cNvPr id="77" name="object 77"/>
          <p:cNvSpPr/>
          <p:nvPr/>
        </p:nvSpPr>
        <p:spPr>
          <a:xfrm>
            <a:off x="5819083" y="4031149"/>
            <a:ext cx="72218" cy="1495505"/>
          </a:xfrm>
          <a:custGeom>
            <a:avLst/>
            <a:gdLst/>
            <a:ahLst/>
            <a:cxnLst/>
            <a:rect l="l" t="t" r="r" b="b"/>
            <a:pathLst>
              <a:path w="84454" h="1647825">
                <a:moveTo>
                  <a:pt x="0" y="1647828"/>
                </a:moveTo>
                <a:lnTo>
                  <a:pt x="0" y="60184"/>
                </a:lnTo>
                <a:lnTo>
                  <a:pt x="84453" y="0"/>
                </a:lnTo>
                <a:lnTo>
                  <a:pt x="84453" y="1587710"/>
                </a:lnTo>
                <a:lnTo>
                  <a:pt x="0" y="1647828"/>
                </a:lnTo>
                <a:close/>
              </a:path>
            </a:pathLst>
          </a:custGeom>
          <a:ln w="9385">
            <a:solidFill>
              <a:srgbClr val="000000"/>
            </a:solidFill>
          </a:ln>
        </p:spPr>
        <p:txBody>
          <a:bodyPr wrap="square" lIns="0" tIns="0" rIns="0" bIns="0" rtlCol="0"/>
          <a:lstStyle/>
          <a:p>
            <a:pPr defTabSz="801668"/>
            <a:endParaRPr>
              <a:solidFill>
                <a:prstClr val="black"/>
              </a:solidFill>
            </a:endParaRPr>
          </a:p>
        </p:txBody>
      </p:sp>
      <p:sp>
        <p:nvSpPr>
          <p:cNvPr id="78" name="object 78"/>
          <p:cNvSpPr/>
          <p:nvPr/>
        </p:nvSpPr>
        <p:spPr>
          <a:xfrm>
            <a:off x="5618267" y="4085767"/>
            <a:ext cx="200907" cy="1441333"/>
          </a:xfrm>
          <a:custGeom>
            <a:avLst/>
            <a:gdLst/>
            <a:ahLst/>
            <a:cxnLst/>
            <a:rect l="l" t="t" r="r" b="b"/>
            <a:pathLst>
              <a:path w="234950" h="1588135">
                <a:moveTo>
                  <a:pt x="0" y="1587644"/>
                </a:moveTo>
                <a:lnTo>
                  <a:pt x="234903" y="1587644"/>
                </a:lnTo>
                <a:lnTo>
                  <a:pt x="234903" y="0"/>
                </a:lnTo>
                <a:lnTo>
                  <a:pt x="0" y="0"/>
                </a:lnTo>
                <a:lnTo>
                  <a:pt x="0" y="1587644"/>
                </a:lnTo>
                <a:close/>
              </a:path>
            </a:pathLst>
          </a:custGeom>
          <a:solidFill>
            <a:srgbClr val="FFFF99"/>
          </a:solidFill>
        </p:spPr>
        <p:txBody>
          <a:bodyPr wrap="square" lIns="0" tIns="0" rIns="0" bIns="0" rtlCol="0"/>
          <a:lstStyle/>
          <a:p>
            <a:pPr defTabSz="801668"/>
            <a:endParaRPr>
              <a:solidFill>
                <a:prstClr val="black"/>
              </a:solidFill>
            </a:endParaRPr>
          </a:p>
        </p:txBody>
      </p:sp>
      <p:sp>
        <p:nvSpPr>
          <p:cNvPr id="79" name="object 79"/>
          <p:cNvSpPr/>
          <p:nvPr/>
        </p:nvSpPr>
        <p:spPr>
          <a:xfrm>
            <a:off x="5618267" y="4085767"/>
            <a:ext cx="200907" cy="1441333"/>
          </a:xfrm>
          <a:custGeom>
            <a:avLst/>
            <a:gdLst/>
            <a:ahLst/>
            <a:cxnLst/>
            <a:rect l="l" t="t" r="r" b="b"/>
            <a:pathLst>
              <a:path w="234950" h="1588135">
                <a:moveTo>
                  <a:pt x="0" y="1587644"/>
                </a:moveTo>
                <a:lnTo>
                  <a:pt x="234903" y="1587644"/>
                </a:lnTo>
                <a:lnTo>
                  <a:pt x="234903" y="0"/>
                </a:lnTo>
                <a:lnTo>
                  <a:pt x="0" y="0"/>
                </a:lnTo>
                <a:lnTo>
                  <a:pt x="0" y="1587644"/>
                </a:lnTo>
                <a:close/>
              </a:path>
            </a:pathLst>
          </a:custGeom>
          <a:ln w="9396">
            <a:solidFill>
              <a:srgbClr val="000000"/>
            </a:solidFill>
          </a:ln>
        </p:spPr>
        <p:txBody>
          <a:bodyPr wrap="square" lIns="0" tIns="0" rIns="0" bIns="0" rtlCol="0"/>
          <a:lstStyle/>
          <a:p>
            <a:pPr defTabSz="801668"/>
            <a:endParaRPr>
              <a:solidFill>
                <a:prstClr val="black"/>
              </a:solidFill>
            </a:endParaRPr>
          </a:p>
        </p:txBody>
      </p:sp>
      <p:sp>
        <p:nvSpPr>
          <p:cNvPr id="80" name="object 80"/>
          <p:cNvSpPr/>
          <p:nvPr/>
        </p:nvSpPr>
        <p:spPr>
          <a:xfrm>
            <a:off x="5618268" y="4031145"/>
            <a:ext cx="273125" cy="54749"/>
          </a:xfrm>
          <a:custGeom>
            <a:avLst/>
            <a:gdLst/>
            <a:ahLst/>
            <a:cxnLst/>
            <a:rect l="l" t="t" r="r" b="b"/>
            <a:pathLst>
              <a:path w="319404" h="60325">
                <a:moveTo>
                  <a:pt x="319295" y="0"/>
                </a:moveTo>
                <a:lnTo>
                  <a:pt x="75319" y="0"/>
                </a:lnTo>
                <a:lnTo>
                  <a:pt x="0" y="60184"/>
                </a:lnTo>
                <a:lnTo>
                  <a:pt x="234842" y="60184"/>
                </a:lnTo>
                <a:lnTo>
                  <a:pt x="319295" y="0"/>
                </a:lnTo>
                <a:close/>
              </a:path>
            </a:pathLst>
          </a:custGeom>
          <a:solidFill>
            <a:srgbClr val="BFBF73"/>
          </a:solidFill>
        </p:spPr>
        <p:txBody>
          <a:bodyPr wrap="square" lIns="0" tIns="0" rIns="0" bIns="0" rtlCol="0"/>
          <a:lstStyle/>
          <a:p>
            <a:pPr defTabSz="801668"/>
            <a:endParaRPr>
              <a:solidFill>
                <a:prstClr val="black"/>
              </a:solidFill>
            </a:endParaRPr>
          </a:p>
        </p:txBody>
      </p:sp>
      <p:sp>
        <p:nvSpPr>
          <p:cNvPr id="81" name="object 81"/>
          <p:cNvSpPr/>
          <p:nvPr/>
        </p:nvSpPr>
        <p:spPr>
          <a:xfrm>
            <a:off x="5618268" y="4031145"/>
            <a:ext cx="273125" cy="54749"/>
          </a:xfrm>
          <a:custGeom>
            <a:avLst/>
            <a:gdLst/>
            <a:ahLst/>
            <a:cxnLst/>
            <a:rect l="l" t="t" r="r" b="b"/>
            <a:pathLst>
              <a:path w="319404" h="60325">
                <a:moveTo>
                  <a:pt x="234842" y="60184"/>
                </a:moveTo>
                <a:lnTo>
                  <a:pt x="319295" y="0"/>
                </a:lnTo>
                <a:lnTo>
                  <a:pt x="75319" y="0"/>
                </a:lnTo>
                <a:lnTo>
                  <a:pt x="0" y="60184"/>
                </a:lnTo>
                <a:lnTo>
                  <a:pt x="234842" y="60184"/>
                </a:lnTo>
                <a:close/>
              </a:path>
            </a:pathLst>
          </a:custGeom>
          <a:ln w="9944">
            <a:solidFill>
              <a:srgbClr val="000000"/>
            </a:solidFill>
          </a:ln>
        </p:spPr>
        <p:txBody>
          <a:bodyPr wrap="square" lIns="0" tIns="0" rIns="0" bIns="0" rtlCol="0"/>
          <a:lstStyle/>
          <a:p>
            <a:pPr defTabSz="801668"/>
            <a:endParaRPr>
              <a:solidFill>
                <a:prstClr val="black"/>
              </a:solidFill>
            </a:endParaRPr>
          </a:p>
        </p:txBody>
      </p:sp>
      <p:sp>
        <p:nvSpPr>
          <p:cNvPr id="82" name="object 82"/>
          <p:cNvSpPr/>
          <p:nvPr/>
        </p:nvSpPr>
        <p:spPr>
          <a:xfrm>
            <a:off x="6020005" y="4112892"/>
            <a:ext cx="72218" cy="1414246"/>
          </a:xfrm>
          <a:custGeom>
            <a:avLst/>
            <a:gdLst/>
            <a:ahLst/>
            <a:cxnLst/>
            <a:rect l="l" t="t" r="r" b="b"/>
            <a:pathLst>
              <a:path w="84454" h="1558289">
                <a:moveTo>
                  <a:pt x="84453" y="0"/>
                </a:moveTo>
                <a:lnTo>
                  <a:pt x="0" y="59785"/>
                </a:lnTo>
                <a:lnTo>
                  <a:pt x="0" y="1557751"/>
                </a:lnTo>
                <a:lnTo>
                  <a:pt x="84453" y="1497633"/>
                </a:lnTo>
                <a:lnTo>
                  <a:pt x="84453" y="0"/>
                </a:lnTo>
                <a:close/>
              </a:path>
            </a:pathLst>
          </a:custGeom>
          <a:solidFill>
            <a:srgbClr val="008000"/>
          </a:solidFill>
        </p:spPr>
        <p:txBody>
          <a:bodyPr wrap="square" lIns="0" tIns="0" rIns="0" bIns="0" rtlCol="0"/>
          <a:lstStyle/>
          <a:p>
            <a:pPr defTabSz="801668"/>
            <a:endParaRPr>
              <a:solidFill>
                <a:prstClr val="black"/>
              </a:solidFill>
            </a:endParaRPr>
          </a:p>
        </p:txBody>
      </p:sp>
      <p:sp>
        <p:nvSpPr>
          <p:cNvPr id="83" name="object 83"/>
          <p:cNvSpPr/>
          <p:nvPr/>
        </p:nvSpPr>
        <p:spPr>
          <a:xfrm>
            <a:off x="6020005" y="4112892"/>
            <a:ext cx="72218" cy="1414246"/>
          </a:xfrm>
          <a:custGeom>
            <a:avLst/>
            <a:gdLst/>
            <a:ahLst/>
            <a:cxnLst/>
            <a:rect l="l" t="t" r="r" b="b"/>
            <a:pathLst>
              <a:path w="84454" h="1558289">
                <a:moveTo>
                  <a:pt x="0" y="1557751"/>
                </a:moveTo>
                <a:lnTo>
                  <a:pt x="0" y="59785"/>
                </a:lnTo>
                <a:lnTo>
                  <a:pt x="84453" y="0"/>
                </a:lnTo>
                <a:lnTo>
                  <a:pt x="84453" y="1497633"/>
                </a:lnTo>
                <a:lnTo>
                  <a:pt x="0" y="1557751"/>
                </a:lnTo>
                <a:close/>
              </a:path>
            </a:pathLst>
          </a:custGeom>
          <a:ln w="9385">
            <a:solidFill>
              <a:srgbClr val="000000"/>
            </a:solidFill>
          </a:ln>
        </p:spPr>
        <p:txBody>
          <a:bodyPr wrap="square" lIns="0" tIns="0" rIns="0" bIns="0" rtlCol="0"/>
          <a:lstStyle/>
          <a:p>
            <a:pPr defTabSz="801668"/>
            <a:endParaRPr>
              <a:solidFill>
                <a:prstClr val="black"/>
              </a:solidFill>
            </a:endParaRPr>
          </a:p>
        </p:txBody>
      </p:sp>
      <p:sp>
        <p:nvSpPr>
          <p:cNvPr id="84" name="object 84"/>
          <p:cNvSpPr/>
          <p:nvPr/>
        </p:nvSpPr>
        <p:spPr>
          <a:xfrm>
            <a:off x="5819081" y="4167152"/>
            <a:ext cx="200907" cy="1359498"/>
          </a:xfrm>
          <a:custGeom>
            <a:avLst/>
            <a:gdLst/>
            <a:ahLst/>
            <a:cxnLst/>
            <a:rect l="l" t="t" r="r" b="b"/>
            <a:pathLst>
              <a:path w="234950" h="1497964">
                <a:moveTo>
                  <a:pt x="0" y="1497965"/>
                </a:moveTo>
                <a:lnTo>
                  <a:pt x="234904" y="1497965"/>
                </a:lnTo>
                <a:lnTo>
                  <a:pt x="234904" y="0"/>
                </a:lnTo>
                <a:lnTo>
                  <a:pt x="0" y="0"/>
                </a:lnTo>
                <a:lnTo>
                  <a:pt x="0" y="1497965"/>
                </a:lnTo>
                <a:close/>
              </a:path>
            </a:pathLst>
          </a:custGeom>
          <a:solidFill>
            <a:srgbClr val="00FF00"/>
          </a:solidFill>
        </p:spPr>
        <p:txBody>
          <a:bodyPr wrap="square" lIns="0" tIns="0" rIns="0" bIns="0" rtlCol="0"/>
          <a:lstStyle/>
          <a:p>
            <a:pPr defTabSz="801668"/>
            <a:endParaRPr>
              <a:solidFill>
                <a:prstClr val="black"/>
              </a:solidFill>
            </a:endParaRPr>
          </a:p>
        </p:txBody>
      </p:sp>
      <p:sp>
        <p:nvSpPr>
          <p:cNvPr id="85" name="object 85"/>
          <p:cNvSpPr/>
          <p:nvPr/>
        </p:nvSpPr>
        <p:spPr>
          <a:xfrm>
            <a:off x="5819081" y="4167152"/>
            <a:ext cx="200907" cy="1359498"/>
          </a:xfrm>
          <a:custGeom>
            <a:avLst/>
            <a:gdLst/>
            <a:ahLst/>
            <a:cxnLst/>
            <a:rect l="l" t="t" r="r" b="b"/>
            <a:pathLst>
              <a:path w="234950" h="1497964">
                <a:moveTo>
                  <a:pt x="0" y="1497965"/>
                </a:moveTo>
                <a:lnTo>
                  <a:pt x="234904" y="1497965"/>
                </a:lnTo>
                <a:lnTo>
                  <a:pt x="234904" y="0"/>
                </a:lnTo>
                <a:lnTo>
                  <a:pt x="0" y="0"/>
                </a:lnTo>
                <a:lnTo>
                  <a:pt x="0" y="1497965"/>
                </a:lnTo>
                <a:close/>
              </a:path>
            </a:pathLst>
          </a:custGeom>
          <a:ln w="9397">
            <a:solidFill>
              <a:srgbClr val="000000"/>
            </a:solidFill>
          </a:ln>
        </p:spPr>
        <p:txBody>
          <a:bodyPr wrap="square" lIns="0" tIns="0" rIns="0" bIns="0" rtlCol="0"/>
          <a:lstStyle/>
          <a:p>
            <a:pPr defTabSz="801668"/>
            <a:endParaRPr>
              <a:solidFill>
                <a:prstClr val="black"/>
              </a:solidFill>
            </a:endParaRPr>
          </a:p>
        </p:txBody>
      </p:sp>
      <p:sp>
        <p:nvSpPr>
          <p:cNvPr id="86" name="object 86"/>
          <p:cNvSpPr/>
          <p:nvPr/>
        </p:nvSpPr>
        <p:spPr>
          <a:xfrm>
            <a:off x="5819080" y="4112900"/>
            <a:ext cx="273668" cy="54749"/>
          </a:xfrm>
          <a:custGeom>
            <a:avLst/>
            <a:gdLst/>
            <a:ahLst/>
            <a:cxnLst/>
            <a:rect l="l" t="t" r="r" b="b"/>
            <a:pathLst>
              <a:path w="320040" h="60325">
                <a:moveTo>
                  <a:pt x="319420" y="0"/>
                </a:moveTo>
                <a:lnTo>
                  <a:pt x="84453" y="0"/>
                </a:lnTo>
                <a:lnTo>
                  <a:pt x="0" y="59785"/>
                </a:lnTo>
                <a:lnTo>
                  <a:pt x="234967" y="59785"/>
                </a:lnTo>
                <a:lnTo>
                  <a:pt x="319420" y="0"/>
                </a:lnTo>
                <a:close/>
              </a:path>
            </a:pathLst>
          </a:custGeom>
          <a:solidFill>
            <a:srgbClr val="00BF00"/>
          </a:solidFill>
        </p:spPr>
        <p:txBody>
          <a:bodyPr wrap="square" lIns="0" tIns="0" rIns="0" bIns="0" rtlCol="0"/>
          <a:lstStyle/>
          <a:p>
            <a:pPr defTabSz="801668"/>
            <a:endParaRPr>
              <a:solidFill>
                <a:prstClr val="black"/>
              </a:solidFill>
            </a:endParaRPr>
          </a:p>
        </p:txBody>
      </p:sp>
      <p:sp>
        <p:nvSpPr>
          <p:cNvPr id="87" name="object 87"/>
          <p:cNvSpPr/>
          <p:nvPr/>
        </p:nvSpPr>
        <p:spPr>
          <a:xfrm>
            <a:off x="5819080" y="4112900"/>
            <a:ext cx="273668" cy="54749"/>
          </a:xfrm>
          <a:custGeom>
            <a:avLst/>
            <a:gdLst/>
            <a:ahLst/>
            <a:cxnLst/>
            <a:rect l="l" t="t" r="r" b="b"/>
            <a:pathLst>
              <a:path w="320040" h="60325">
                <a:moveTo>
                  <a:pt x="234967" y="59785"/>
                </a:moveTo>
                <a:lnTo>
                  <a:pt x="319420" y="0"/>
                </a:lnTo>
                <a:lnTo>
                  <a:pt x="84453" y="0"/>
                </a:lnTo>
                <a:lnTo>
                  <a:pt x="0" y="59785"/>
                </a:lnTo>
                <a:lnTo>
                  <a:pt x="234967" y="59785"/>
                </a:lnTo>
                <a:close/>
              </a:path>
            </a:pathLst>
          </a:custGeom>
          <a:ln w="9944">
            <a:solidFill>
              <a:srgbClr val="000000"/>
            </a:solidFill>
          </a:ln>
        </p:spPr>
        <p:txBody>
          <a:bodyPr wrap="square" lIns="0" tIns="0" rIns="0" bIns="0" rtlCol="0"/>
          <a:lstStyle/>
          <a:p>
            <a:pPr defTabSz="801668"/>
            <a:endParaRPr>
              <a:solidFill>
                <a:prstClr val="black"/>
              </a:solidFill>
            </a:endParaRPr>
          </a:p>
        </p:txBody>
      </p:sp>
      <p:sp>
        <p:nvSpPr>
          <p:cNvPr id="88" name="object 88"/>
          <p:cNvSpPr/>
          <p:nvPr/>
        </p:nvSpPr>
        <p:spPr>
          <a:xfrm>
            <a:off x="6534079" y="4520681"/>
            <a:ext cx="72761" cy="1006224"/>
          </a:xfrm>
          <a:custGeom>
            <a:avLst/>
            <a:gdLst/>
            <a:ahLst/>
            <a:cxnLst/>
            <a:rect l="l" t="t" r="r" b="b"/>
            <a:pathLst>
              <a:path w="85090" h="1108710">
                <a:moveTo>
                  <a:pt x="84828" y="0"/>
                </a:moveTo>
                <a:lnTo>
                  <a:pt x="0" y="69750"/>
                </a:lnTo>
                <a:lnTo>
                  <a:pt x="0" y="1108428"/>
                </a:lnTo>
                <a:lnTo>
                  <a:pt x="84828" y="1048310"/>
                </a:lnTo>
                <a:lnTo>
                  <a:pt x="84828" y="0"/>
                </a:lnTo>
                <a:close/>
              </a:path>
            </a:pathLst>
          </a:custGeom>
          <a:solidFill>
            <a:srgbClr val="80804D"/>
          </a:solidFill>
        </p:spPr>
        <p:txBody>
          <a:bodyPr wrap="square" lIns="0" tIns="0" rIns="0" bIns="0" rtlCol="0"/>
          <a:lstStyle/>
          <a:p>
            <a:pPr defTabSz="801668"/>
            <a:endParaRPr>
              <a:solidFill>
                <a:prstClr val="black"/>
              </a:solidFill>
            </a:endParaRPr>
          </a:p>
        </p:txBody>
      </p:sp>
      <p:sp>
        <p:nvSpPr>
          <p:cNvPr id="89" name="object 89"/>
          <p:cNvSpPr/>
          <p:nvPr/>
        </p:nvSpPr>
        <p:spPr>
          <a:xfrm>
            <a:off x="6534079" y="4520681"/>
            <a:ext cx="72761" cy="1006224"/>
          </a:xfrm>
          <a:custGeom>
            <a:avLst/>
            <a:gdLst/>
            <a:ahLst/>
            <a:cxnLst/>
            <a:rect l="l" t="t" r="r" b="b"/>
            <a:pathLst>
              <a:path w="85090" h="1108710">
                <a:moveTo>
                  <a:pt x="0" y="1108428"/>
                </a:moveTo>
                <a:lnTo>
                  <a:pt x="0" y="69750"/>
                </a:lnTo>
                <a:lnTo>
                  <a:pt x="84828" y="0"/>
                </a:lnTo>
                <a:lnTo>
                  <a:pt x="84828" y="1048310"/>
                </a:lnTo>
                <a:lnTo>
                  <a:pt x="0" y="1108428"/>
                </a:lnTo>
                <a:close/>
              </a:path>
            </a:pathLst>
          </a:custGeom>
          <a:ln w="9387">
            <a:solidFill>
              <a:srgbClr val="000000"/>
            </a:solidFill>
          </a:ln>
        </p:spPr>
        <p:txBody>
          <a:bodyPr wrap="square" lIns="0" tIns="0" rIns="0" bIns="0" rtlCol="0"/>
          <a:lstStyle/>
          <a:p>
            <a:pPr defTabSz="801668"/>
            <a:endParaRPr>
              <a:solidFill>
                <a:prstClr val="black"/>
              </a:solidFill>
            </a:endParaRPr>
          </a:p>
        </p:txBody>
      </p:sp>
      <p:sp>
        <p:nvSpPr>
          <p:cNvPr id="90" name="object 90"/>
          <p:cNvSpPr/>
          <p:nvPr/>
        </p:nvSpPr>
        <p:spPr>
          <a:xfrm>
            <a:off x="6325237" y="4584051"/>
            <a:ext cx="209052" cy="942831"/>
          </a:xfrm>
          <a:custGeom>
            <a:avLst/>
            <a:gdLst/>
            <a:ahLst/>
            <a:cxnLst/>
            <a:rect l="l" t="t" r="r" b="b"/>
            <a:pathLst>
              <a:path w="244475" h="1038860">
                <a:moveTo>
                  <a:pt x="0" y="1038611"/>
                </a:moveTo>
                <a:lnTo>
                  <a:pt x="244288" y="1038611"/>
                </a:lnTo>
                <a:lnTo>
                  <a:pt x="244288" y="0"/>
                </a:lnTo>
                <a:lnTo>
                  <a:pt x="0" y="0"/>
                </a:lnTo>
                <a:lnTo>
                  <a:pt x="0" y="1038611"/>
                </a:lnTo>
                <a:close/>
              </a:path>
            </a:pathLst>
          </a:custGeom>
          <a:solidFill>
            <a:srgbClr val="FFFF99"/>
          </a:solidFill>
        </p:spPr>
        <p:txBody>
          <a:bodyPr wrap="square" lIns="0" tIns="0" rIns="0" bIns="0" rtlCol="0"/>
          <a:lstStyle/>
          <a:p>
            <a:pPr defTabSz="801668"/>
            <a:endParaRPr>
              <a:solidFill>
                <a:prstClr val="black"/>
              </a:solidFill>
            </a:endParaRPr>
          </a:p>
        </p:txBody>
      </p:sp>
      <p:sp>
        <p:nvSpPr>
          <p:cNvPr id="91" name="object 91"/>
          <p:cNvSpPr/>
          <p:nvPr/>
        </p:nvSpPr>
        <p:spPr>
          <a:xfrm>
            <a:off x="6325237" y="4584051"/>
            <a:ext cx="209052" cy="942831"/>
          </a:xfrm>
          <a:custGeom>
            <a:avLst/>
            <a:gdLst/>
            <a:ahLst/>
            <a:cxnLst/>
            <a:rect l="l" t="t" r="r" b="b"/>
            <a:pathLst>
              <a:path w="244475" h="1038860">
                <a:moveTo>
                  <a:pt x="0" y="1038611"/>
                </a:moveTo>
                <a:lnTo>
                  <a:pt x="244288" y="1038611"/>
                </a:lnTo>
                <a:lnTo>
                  <a:pt x="244288" y="0"/>
                </a:lnTo>
                <a:lnTo>
                  <a:pt x="0" y="0"/>
                </a:lnTo>
                <a:lnTo>
                  <a:pt x="0" y="1038611"/>
                </a:lnTo>
                <a:close/>
              </a:path>
            </a:pathLst>
          </a:custGeom>
          <a:ln w="9414">
            <a:solidFill>
              <a:srgbClr val="000000"/>
            </a:solidFill>
          </a:ln>
        </p:spPr>
        <p:txBody>
          <a:bodyPr wrap="square" lIns="0" tIns="0" rIns="0" bIns="0" rtlCol="0"/>
          <a:lstStyle/>
          <a:p>
            <a:pPr defTabSz="801668"/>
            <a:endParaRPr>
              <a:solidFill>
                <a:prstClr val="black"/>
              </a:solidFill>
            </a:endParaRPr>
          </a:p>
        </p:txBody>
      </p:sp>
      <p:sp>
        <p:nvSpPr>
          <p:cNvPr id="92" name="object 92"/>
          <p:cNvSpPr/>
          <p:nvPr/>
        </p:nvSpPr>
        <p:spPr>
          <a:xfrm>
            <a:off x="6325241" y="4520687"/>
            <a:ext cx="281813" cy="63393"/>
          </a:xfrm>
          <a:custGeom>
            <a:avLst/>
            <a:gdLst/>
            <a:ahLst/>
            <a:cxnLst/>
            <a:rect l="l" t="t" r="r" b="b"/>
            <a:pathLst>
              <a:path w="329565" h="69850">
                <a:moveTo>
                  <a:pt x="329054" y="0"/>
                </a:moveTo>
                <a:lnTo>
                  <a:pt x="84703" y="0"/>
                </a:lnTo>
                <a:lnTo>
                  <a:pt x="0" y="69750"/>
                </a:lnTo>
                <a:lnTo>
                  <a:pt x="244226" y="69750"/>
                </a:lnTo>
                <a:lnTo>
                  <a:pt x="329054" y="0"/>
                </a:lnTo>
                <a:close/>
              </a:path>
            </a:pathLst>
          </a:custGeom>
          <a:solidFill>
            <a:srgbClr val="BFBF73"/>
          </a:solidFill>
        </p:spPr>
        <p:txBody>
          <a:bodyPr wrap="square" lIns="0" tIns="0" rIns="0" bIns="0" rtlCol="0"/>
          <a:lstStyle/>
          <a:p>
            <a:pPr defTabSz="801668"/>
            <a:endParaRPr>
              <a:solidFill>
                <a:prstClr val="black"/>
              </a:solidFill>
            </a:endParaRPr>
          </a:p>
        </p:txBody>
      </p:sp>
      <p:sp>
        <p:nvSpPr>
          <p:cNvPr id="93" name="object 93"/>
          <p:cNvSpPr/>
          <p:nvPr/>
        </p:nvSpPr>
        <p:spPr>
          <a:xfrm>
            <a:off x="6325241" y="4520687"/>
            <a:ext cx="281813" cy="63393"/>
          </a:xfrm>
          <a:custGeom>
            <a:avLst/>
            <a:gdLst/>
            <a:ahLst/>
            <a:cxnLst/>
            <a:rect l="l" t="t" r="r" b="b"/>
            <a:pathLst>
              <a:path w="329565" h="69850">
                <a:moveTo>
                  <a:pt x="244226" y="69750"/>
                </a:moveTo>
                <a:lnTo>
                  <a:pt x="329054" y="0"/>
                </a:lnTo>
                <a:lnTo>
                  <a:pt x="84703" y="0"/>
                </a:lnTo>
                <a:lnTo>
                  <a:pt x="0" y="69750"/>
                </a:lnTo>
                <a:lnTo>
                  <a:pt x="244226" y="69750"/>
                </a:lnTo>
                <a:close/>
              </a:path>
            </a:pathLst>
          </a:custGeom>
          <a:ln w="9939">
            <a:solidFill>
              <a:srgbClr val="000000"/>
            </a:solidFill>
          </a:ln>
        </p:spPr>
        <p:txBody>
          <a:bodyPr wrap="square" lIns="0" tIns="0" rIns="0" bIns="0" rtlCol="0"/>
          <a:lstStyle/>
          <a:p>
            <a:pPr defTabSz="801668"/>
            <a:endParaRPr>
              <a:solidFill>
                <a:prstClr val="black"/>
              </a:solidFill>
            </a:endParaRPr>
          </a:p>
        </p:txBody>
      </p:sp>
      <p:sp>
        <p:nvSpPr>
          <p:cNvPr id="94" name="object 94"/>
          <p:cNvSpPr/>
          <p:nvPr/>
        </p:nvSpPr>
        <p:spPr>
          <a:xfrm>
            <a:off x="6735002" y="4620159"/>
            <a:ext cx="72761" cy="906524"/>
          </a:xfrm>
          <a:custGeom>
            <a:avLst/>
            <a:gdLst/>
            <a:ahLst/>
            <a:cxnLst/>
            <a:rect l="l" t="t" r="r" b="b"/>
            <a:pathLst>
              <a:path w="85090" h="998854">
                <a:moveTo>
                  <a:pt x="84703" y="0"/>
                </a:moveTo>
                <a:lnTo>
                  <a:pt x="0" y="60184"/>
                </a:lnTo>
                <a:lnTo>
                  <a:pt x="0" y="998820"/>
                </a:lnTo>
                <a:lnTo>
                  <a:pt x="84703" y="938702"/>
                </a:lnTo>
                <a:lnTo>
                  <a:pt x="84703" y="0"/>
                </a:lnTo>
                <a:close/>
              </a:path>
            </a:pathLst>
          </a:custGeom>
          <a:solidFill>
            <a:srgbClr val="008000"/>
          </a:solidFill>
        </p:spPr>
        <p:txBody>
          <a:bodyPr wrap="square" lIns="0" tIns="0" rIns="0" bIns="0" rtlCol="0"/>
          <a:lstStyle/>
          <a:p>
            <a:pPr defTabSz="801668"/>
            <a:endParaRPr>
              <a:solidFill>
                <a:prstClr val="black"/>
              </a:solidFill>
            </a:endParaRPr>
          </a:p>
        </p:txBody>
      </p:sp>
      <p:sp>
        <p:nvSpPr>
          <p:cNvPr id="95" name="object 95"/>
          <p:cNvSpPr/>
          <p:nvPr/>
        </p:nvSpPr>
        <p:spPr>
          <a:xfrm>
            <a:off x="6735002" y="4620159"/>
            <a:ext cx="72761" cy="906524"/>
          </a:xfrm>
          <a:custGeom>
            <a:avLst/>
            <a:gdLst/>
            <a:ahLst/>
            <a:cxnLst/>
            <a:rect l="l" t="t" r="r" b="b"/>
            <a:pathLst>
              <a:path w="85090" h="998854">
                <a:moveTo>
                  <a:pt x="0" y="998820"/>
                </a:moveTo>
                <a:lnTo>
                  <a:pt x="0" y="60184"/>
                </a:lnTo>
                <a:lnTo>
                  <a:pt x="84703" y="0"/>
                </a:lnTo>
                <a:lnTo>
                  <a:pt x="84703" y="938702"/>
                </a:lnTo>
                <a:lnTo>
                  <a:pt x="0" y="998820"/>
                </a:lnTo>
                <a:close/>
              </a:path>
            </a:pathLst>
          </a:custGeom>
          <a:ln w="9387">
            <a:solidFill>
              <a:srgbClr val="000000"/>
            </a:solidFill>
          </a:ln>
        </p:spPr>
        <p:txBody>
          <a:bodyPr wrap="square" lIns="0" tIns="0" rIns="0" bIns="0" rtlCol="0"/>
          <a:lstStyle/>
          <a:p>
            <a:pPr defTabSz="801668"/>
            <a:endParaRPr>
              <a:solidFill>
                <a:prstClr val="black"/>
              </a:solidFill>
            </a:endParaRPr>
          </a:p>
        </p:txBody>
      </p:sp>
      <p:sp>
        <p:nvSpPr>
          <p:cNvPr id="96" name="object 96"/>
          <p:cNvSpPr/>
          <p:nvPr/>
        </p:nvSpPr>
        <p:spPr>
          <a:xfrm>
            <a:off x="6534077" y="4674786"/>
            <a:ext cx="200907" cy="852351"/>
          </a:xfrm>
          <a:custGeom>
            <a:avLst/>
            <a:gdLst/>
            <a:ahLst/>
            <a:cxnLst/>
            <a:rect l="l" t="t" r="r" b="b"/>
            <a:pathLst>
              <a:path w="234950" h="939164">
                <a:moveTo>
                  <a:pt x="0" y="938636"/>
                </a:moveTo>
                <a:lnTo>
                  <a:pt x="234904" y="938636"/>
                </a:lnTo>
                <a:lnTo>
                  <a:pt x="234904" y="0"/>
                </a:lnTo>
                <a:lnTo>
                  <a:pt x="0" y="0"/>
                </a:lnTo>
                <a:lnTo>
                  <a:pt x="0" y="938636"/>
                </a:lnTo>
                <a:close/>
              </a:path>
            </a:pathLst>
          </a:custGeom>
          <a:solidFill>
            <a:srgbClr val="00FF00"/>
          </a:solidFill>
        </p:spPr>
        <p:txBody>
          <a:bodyPr wrap="square" lIns="0" tIns="0" rIns="0" bIns="0" rtlCol="0"/>
          <a:lstStyle/>
          <a:p>
            <a:pPr defTabSz="801668"/>
            <a:endParaRPr>
              <a:solidFill>
                <a:prstClr val="black"/>
              </a:solidFill>
            </a:endParaRPr>
          </a:p>
        </p:txBody>
      </p:sp>
      <p:sp>
        <p:nvSpPr>
          <p:cNvPr id="97" name="object 97"/>
          <p:cNvSpPr/>
          <p:nvPr/>
        </p:nvSpPr>
        <p:spPr>
          <a:xfrm>
            <a:off x="6534077" y="4674786"/>
            <a:ext cx="200907" cy="852351"/>
          </a:xfrm>
          <a:custGeom>
            <a:avLst/>
            <a:gdLst/>
            <a:ahLst/>
            <a:cxnLst/>
            <a:rect l="l" t="t" r="r" b="b"/>
            <a:pathLst>
              <a:path w="234950" h="939164">
                <a:moveTo>
                  <a:pt x="0" y="938636"/>
                </a:moveTo>
                <a:lnTo>
                  <a:pt x="234904" y="938636"/>
                </a:lnTo>
                <a:lnTo>
                  <a:pt x="234904" y="0"/>
                </a:lnTo>
                <a:lnTo>
                  <a:pt x="0" y="0"/>
                </a:lnTo>
                <a:lnTo>
                  <a:pt x="0" y="938636"/>
                </a:lnTo>
                <a:close/>
              </a:path>
            </a:pathLst>
          </a:custGeom>
          <a:ln w="9417">
            <a:solidFill>
              <a:srgbClr val="000000"/>
            </a:solidFill>
          </a:ln>
        </p:spPr>
        <p:txBody>
          <a:bodyPr wrap="square" lIns="0" tIns="0" rIns="0" bIns="0" rtlCol="0"/>
          <a:lstStyle/>
          <a:p>
            <a:pPr defTabSz="801668"/>
            <a:endParaRPr>
              <a:solidFill>
                <a:prstClr val="black"/>
              </a:solidFill>
            </a:endParaRPr>
          </a:p>
        </p:txBody>
      </p:sp>
      <p:sp>
        <p:nvSpPr>
          <p:cNvPr id="98" name="object 98"/>
          <p:cNvSpPr/>
          <p:nvPr/>
        </p:nvSpPr>
        <p:spPr>
          <a:xfrm>
            <a:off x="6534076" y="4620165"/>
            <a:ext cx="273668" cy="54749"/>
          </a:xfrm>
          <a:custGeom>
            <a:avLst/>
            <a:gdLst/>
            <a:ahLst/>
            <a:cxnLst/>
            <a:rect l="l" t="t" r="r" b="b"/>
            <a:pathLst>
              <a:path w="320040" h="60325">
                <a:moveTo>
                  <a:pt x="319670" y="0"/>
                </a:moveTo>
                <a:lnTo>
                  <a:pt x="84828" y="0"/>
                </a:lnTo>
                <a:lnTo>
                  <a:pt x="0" y="60184"/>
                </a:lnTo>
                <a:lnTo>
                  <a:pt x="234967" y="60184"/>
                </a:lnTo>
                <a:lnTo>
                  <a:pt x="319670" y="0"/>
                </a:lnTo>
                <a:close/>
              </a:path>
            </a:pathLst>
          </a:custGeom>
          <a:solidFill>
            <a:srgbClr val="00BF00"/>
          </a:solidFill>
        </p:spPr>
        <p:txBody>
          <a:bodyPr wrap="square" lIns="0" tIns="0" rIns="0" bIns="0" rtlCol="0"/>
          <a:lstStyle/>
          <a:p>
            <a:pPr defTabSz="801668"/>
            <a:endParaRPr>
              <a:solidFill>
                <a:prstClr val="black"/>
              </a:solidFill>
            </a:endParaRPr>
          </a:p>
        </p:txBody>
      </p:sp>
      <p:sp>
        <p:nvSpPr>
          <p:cNvPr id="99" name="object 99"/>
          <p:cNvSpPr/>
          <p:nvPr/>
        </p:nvSpPr>
        <p:spPr>
          <a:xfrm>
            <a:off x="6534076" y="4620165"/>
            <a:ext cx="273668" cy="54749"/>
          </a:xfrm>
          <a:custGeom>
            <a:avLst/>
            <a:gdLst/>
            <a:ahLst/>
            <a:cxnLst/>
            <a:rect l="l" t="t" r="r" b="b"/>
            <a:pathLst>
              <a:path w="320040" h="60325">
                <a:moveTo>
                  <a:pt x="234967" y="60184"/>
                </a:moveTo>
                <a:lnTo>
                  <a:pt x="319670" y="0"/>
                </a:lnTo>
                <a:lnTo>
                  <a:pt x="84828" y="0"/>
                </a:lnTo>
                <a:lnTo>
                  <a:pt x="0" y="60184"/>
                </a:lnTo>
                <a:lnTo>
                  <a:pt x="234967" y="60184"/>
                </a:lnTo>
                <a:close/>
              </a:path>
            </a:pathLst>
          </a:custGeom>
          <a:ln w="9944">
            <a:solidFill>
              <a:srgbClr val="000000"/>
            </a:solidFill>
          </a:ln>
        </p:spPr>
        <p:txBody>
          <a:bodyPr wrap="square" lIns="0" tIns="0" rIns="0" bIns="0" rtlCol="0"/>
          <a:lstStyle/>
          <a:p>
            <a:pPr defTabSz="801668"/>
            <a:endParaRPr>
              <a:solidFill>
                <a:prstClr val="black"/>
              </a:solidFill>
            </a:endParaRPr>
          </a:p>
        </p:txBody>
      </p:sp>
      <p:sp>
        <p:nvSpPr>
          <p:cNvPr id="100" name="object 100"/>
          <p:cNvSpPr/>
          <p:nvPr/>
        </p:nvSpPr>
        <p:spPr>
          <a:xfrm>
            <a:off x="7248967" y="4792709"/>
            <a:ext cx="64616" cy="734209"/>
          </a:xfrm>
          <a:custGeom>
            <a:avLst/>
            <a:gdLst/>
            <a:ahLst/>
            <a:cxnLst/>
            <a:rect l="l" t="t" r="r" b="b"/>
            <a:pathLst>
              <a:path w="75565" h="808989">
                <a:moveTo>
                  <a:pt x="75444" y="0"/>
                </a:moveTo>
                <a:lnTo>
                  <a:pt x="0" y="69750"/>
                </a:lnTo>
                <a:lnTo>
                  <a:pt x="0" y="808702"/>
                </a:lnTo>
                <a:lnTo>
                  <a:pt x="75444" y="748584"/>
                </a:lnTo>
                <a:lnTo>
                  <a:pt x="75444" y="0"/>
                </a:lnTo>
                <a:close/>
              </a:path>
            </a:pathLst>
          </a:custGeom>
          <a:solidFill>
            <a:srgbClr val="80804D"/>
          </a:solidFill>
        </p:spPr>
        <p:txBody>
          <a:bodyPr wrap="square" lIns="0" tIns="0" rIns="0" bIns="0" rtlCol="0"/>
          <a:lstStyle/>
          <a:p>
            <a:pPr defTabSz="801668"/>
            <a:endParaRPr>
              <a:solidFill>
                <a:prstClr val="black"/>
              </a:solidFill>
            </a:endParaRPr>
          </a:p>
        </p:txBody>
      </p:sp>
      <p:sp>
        <p:nvSpPr>
          <p:cNvPr id="101" name="object 101"/>
          <p:cNvSpPr/>
          <p:nvPr/>
        </p:nvSpPr>
        <p:spPr>
          <a:xfrm>
            <a:off x="7248967" y="4792709"/>
            <a:ext cx="64616" cy="734209"/>
          </a:xfrm>
          <a:custGeom>
            <a:avLst/>
            <a:gdLst/>
            <a:ahLst/>
            <a:cxnLst/>
            <a:rect l="l" t="t" r="r" b="b"/>
            <a:pathLst>
              <a:path w="75565" h="808989">
                <a:moveTo>
                  <a:pt x="0" y="808702"/>
                </a:moveTo>
                <a:lnTo>
                  <a:pt x="0" y="69750"/>
                </a:lnTo>
                <a:lnTo>
                  <a:pt x="75444" y="0"/>
                </a:lnTo>
                <a:lnTo>
                  <a:pt x="75444" y="748584"/>
                </a:lnTo>
                <a:lnTo>
                  <a:pt x="0" y="808702"/>
                </a:lnTo>
                <a:close/>
              </a:path>
            </a:pathLst>
          </a:custGeom>
          <a:ln w="9388">
            <a:solidFill>
              <a:srgbClr val="000000"/>
            </a:solidFill>
          </a:ln>
        </p:spPr>
        <p:txBody>
          <a:bodyPr wrap="square" lIns="0" tIns="0" rIns="0" bIns="0" rtlCol="0"/>
          <a:lstStyle/>
          <a:p>
            <a:pPr defTabSz="801668"/>
            <a:endParaRPr>
              <a:solidFill>
                <a:prstClr val="black"/>
              </a:solidFill>
            </a:endParaRPr>
          </a:p>
        </p:txBody>
      </p:sp>
      <p:sp>
        <p:nvSpPr>
          <p:cNvPr id="102" name="object 102"/>
          <p:cNvSpPr/>
          <p:nvPr/>
        </p:nvSpPr>
        <p:spPr>
          <a:xfrm>
            <a:off x="7040342" y="4855944"/>
            <a:ext cx="209052" cy="670816"/>
          </a:xfrm>
          <a:custGeom>
            <a:avLst/>
            <a:gdLst/>
            <a:ahLst/>
            <a:cxnLst/>
            <a:rect l="l" t="t" r="r" b="b"/>
            <a:pathLst>
              <a:path w="244475" h="739139">
                <a:moveTo>
                  <a:pt x="0" y="739018"/>
                </a:moveTo>
                <a:lnTo>
                  <a:pt x="243975" y="739018"/>
                </a:lnTo>
                <a:lnTo>
                  <a:pt x="243975" y="0"/>
                </a:lnTo>
                <a:lnTo>
                  <a:pt x="0" y="0"/>
                </a:lnTo>
                <a:lnTo>
                  <a:pt x="0" y="739018"/>
                </a:lnTo>
                <a:close/>
              </a:path>
            </a:pathLst>
          </a:custGeom>
          <a:solidFill>
            <a:srgbClr val="FFFF99"/>
          </a:solidFill>
        </p:spPr>
        <p:txBody>
          <a:bodyPr wrap="square" lIns="0" tIns="0" rIns="0" bIns="0" rtlCol="0"/>
          <a:lstStyle/>
          <a:p>
            <a:pPr defTabSz="801668"/>
            <a:endParaRPr>
              <a:solidFill>
                <a:prstClr val="black"/>
              </a:solidFill>
            </a:endParaRPr>
          </a:p>
        </p:txBody>
      </p:sp>
      <p:sp>
        <p:nvSpPr>
          <p:cNvPr id="103" name="object 103"/>
          <p:cNvSpPr/>
          <p:nvPr/>
        </p:nvSpPr>
        <p:spPr>
          <a:xfrm>
            <a:off x="7040342" y="4855944"/>
            <a:ext cx="209052" cy="670816"/>
          </a:xfrm>
          <a:custGeom>
            <a:avLst/>
            <a:gdLst/>
            <a:ahLst/>
            <a:cxnLst/>
            <a:rect l="l" t="t" r="r" b="b"/>
            <a:pathLst>
              <a:path w="244475" h="739139">
                <a:moveTo>
                  <a:pt x="0" y="739018"/>
                </a:moveTo>
                <a:lnTo>
                  <a:pt x="243975" y="739018"/>
                </a:lnTo>
                <a:lnTo>
                  <a:pt x="243975" y="0"/>
                </a:lnTo>
                <a:lnTo>
                  <a:pt x="0" y="0"/>
                </a:lnTo>
                <a:lnTo>
                  <a:pt x="0" y="739018"/>
                </a:lnTo>
                <a:close/>
              </a:path>
            </a:pathLst>
          </a:custGeom>
          <a:ln w="9440">
            <a:solidFill>
              <a:srgbClr val="000000"/>
            </a:solidFill>
          </a:ln>
        </p:spPr>
        <p:txBody>
          <a:bodyPr wrap="square" lIns="0" tIns="0" rIns="0" bIns="0" rtlCol="0"/>
          <a:lstStyle/>
          <a:p>
            <a:pPr defTabSz="801668"/>
            <a:endParaRPr>
              <a:solidFill>
                <a:prstClr val="black"/>
              </a:solidFill>
            </a:endParaRPr>
          </a:p>
        </p:txBody>
      </p:sp>
      <p:sp>
        <p:nvSpPr>
          <p:cNvPr id="104" name="object 104"/>
          <p:cNvSpPr/>
          <p:nvPr/>
        </p:nvSpPr>
        <p:spPr>
          <a:xfrm>
            <a:off x="7040341" y="4792709"/>
            <a:ext cx="273668" cy="63393"/>
          </a:xfrm>
          <a:custGeom>
            <a:avLst/>
            <a:gdLst/>
            <a:ahLst/>
            <a:cxnLst/>
            <a:rect l="l" t="t" r="r" b="b"/>
            <a:pathLst>
              <a:path w="320040" h="69850">
                <a:moveTo>
                  <a:pt x="319420" y="0"/>
                </a:moveTo>
                <a:lnTo>
                  <a:pt x="84453" y="0"/>
                </a:lnTo>
                <a:lnTo>
                  <a:pt x="0" y="69750"/>
                </a:lnTo>
                <a:lnTo>
                  <a:pt x="243975" y="69750"/>
                </a:lnTo>
                <a:lnTo>
                  <a:pt x="319420" y="0"/>
                </a:lnTo>
                <a:close/>
              </a:path>
            </a:pathLst>
          </a:custGeom>
          <a:solidFill>
            <a:srgbClr val="BFBF73"/>
          </a:solidFill>
        </p:spPr>
        <p:txBody>
          <a:bodyPr wrap="square" lIns="0" tIns="0" rIns="0" bIns="0" rtlCol="0"/>
          <a:lstStyle/>
          <a:p>
            <a:pPr defTabSz="801668"/>
            <a:endParaRPr>
              <a:solidFill>
                <a:prstClr val="black"/>
              </a:solidFill>
            </a:endParaRPr>
          </a:p>
        </p:txBody>
      </p:sp>
      <p:sp>
        <p:nvSpPr>
          <p:cNvPr id="105" name="object 105"/>
          <p:cNvSpPr/>
          <p:nvPr/>
        </p:nvSpPr>
        <p:spPr>
          <a:xfrm>
            <a:off x="7040341" y="4792709"/>
            <a:ext cx="273668" cy="63393"/>
          </a:xfrm>
          <a:custGeom>
            <a:avLst/>
            <a:gdLst/>
            <a:ahLst/>
            <a:cxnLst/>
            <a:rect l="l" t="t" r="r" b="b"/>
            <a:pathLst>
              <a:path w="320040" h="69850">
                <a:moveTo>
                  <a:pt x="243975" y="69750"/>
                </a:moveTo>
                <a:lnTo>
                  <a:pt x="319420" y="0"/>
                </a:lnTo>
                <a:lnTo>
                  <a:pt x="84453" y="0"/>
                </a:lnTo>
                <a:lnTo>
                  <a:pt x="0" y="69750"/>
                </a:lnTo>
                <a:lnTo>
                  <a:pt x="243975" y="69750"/>
                </a:lnTo>
                <a:close/>
              </a:path>
            </a:pathLst>
          </a:custGeom>
          <a:ln w="9937">
            <a:solidFill>
              <a:srgbClr val="000000"/>
            </a:solidFill>
          </a:ln>
        </p:spPr>
        <p:txBody>
          <a:bodyPr wrap="square" lIns="0" tIns="0" rIns="0" bIns="0" rtlCol="0"/>
          <a:lstStyle/>
          <a:p>
            <a:pPr defTabSz="801668"/>
            <a:endParaRPr>
              <a:solidFill>
                <a:prstClr val="black"/>
              </a:solidFill>
            </a:endParaRPr>
          </a:p>
        </p:txBody>
      </p:sp>
      <p:sp>
        <p:nvSpPr>
          <p:cNvPr id="106" name="object 106"/>
          <p:cNvSpPr/>
          <p:nvPr/>
        </p:nvSpPr>
        <p:spPr>
          <a:xfrm>
            <a:off x="7449893" y="4647648"/>
            <a:ext cx="72761" cy="879438"/>
          </a:xfrm>
          <a:custGeom>
            <a:avLst/>
            <a:gdLst/>
            <a:ahLst/>
            <a:cxnLst/>
            <a:rect l="l" t="t" r="r" b="b"/>
            <a:pathLst>
              <a:path w="85090" h="969010">
                <a:moveTo>
                  <a:pt x="84828" y="0"/>
                </a:moveTo>
                <a:lnTo>
                  <a:pt x="0" y="59785"/>
                </a:lnTo>
                <a:lnTo>
                  <a:pt x="0" y="968529"/>
                </a:lnTo>
                <a:lnTo>
                  <a:pt x="84828" y="908411"/>
                </a:lnTo>
                <a:lnTo>
                  <a:pt x="84828" y="0"/>
                </a:lnTo>
                <a:close/>
              </a:path>
            </a:pathLst>
          </a:custGeom>
          <a:solidFill>
            <a:srgbClr val="008000"/>
          </a:solidFill>
        </p:spPr>
        <p:txBody>
          <a:bodyPr wrap="square" lIns="0" tIns="0" rIns="0" bIns="0" rtlCol="0"/>
          <a:lstStyle/>
          <a:p>
            <a:pPr defTabSz="801668"/>
            <a:endParaRPr>
              <a:solidFill>
                <a:prstClr val="black"/>
              </a:solidFill>
            </a:endParaRPr>
          </a:p>
        </p:txBody>
      </p:sp>
      <p:sp>
        <p:nvSpPr>
          <p:cNvPr id="107" name="object 107"/>
          <p:cNvSpPr/>
          <p:nvPr/>
        </p:nvSpPr>
        <p:spPr>
          <a:xfrm>
            <a:off x="7449893" y="4647648"/>
            <a:ext cx="72761" cy="879438"/>
          </a:xfrm>
          <a:custGeom>
            <a:avLst/>
            <a:gdLst/>
            <a:ahLst/>
            <a:cxnLst/>
            <a:rect l="l" t="t" r="r" b="b"/>
            <a:pathLst>
              <a:path w="85090" h="969010">
                <a:moveTo>
                  <a:pt x="0" y="968529"/>
                </a:moveTo>
                <a:lnTo>
                  <a:pt x="0" y="59785"/>
                </a:lnTo>
                <a:lnTo>
                  <a:pt x="84828" y="0"/>
                </a:lnTo>
                <a:lnTo>
                  <a:pt x="84828" y="908411"/>
                </a:lnTo>
                <a:lnTo>
                  <a:pt x="0" y="968529"/>
                </a:lnTo>
                <a:close/>
              </a:path>
            </a:pathLst>
          </a:custGeom>
          <a:ln w="9388">
            <a:solidFill>
              <a:srgbClr val="000000"/>
            </a:solidFill>
          </a:ln>
        </p:spPr>
        <p:txBody>
          <a:bodyPr wrap="square" lIns="0" tIns="0" rIns="0" bIns="0" rtlCol="0"/>
          <a:lstStyle/>
          <a:p>
            <a:pPr defTabSz="801668"/>
            <a:endParaRPr>
              <a:solidFill>
                <a:prstClr val="black"/>
              </a:solidFill>
            </a:endParaRPr>
          </a:p>
        </p:txBody>
      </p:sp>
      <p:sp>
        <p:nvSpPr>
          <p:cNvPr id="108" name="object 108"/>
          <p:cNvSpPr/>
          <p:nvPr/>
        </p:nvSpPr>
        <p:spPr>
          <a:xfrm>
            <a:off x="7248968" y="4701909"/>
            <a:ext cx="200907" cy="825264"/>
          </a:xfrm>
          <a:custGeom>
            <a:avLst/>
            <a:gdLst/>
            <a:ahLst/>
            <a:cxnLst/>
            <a:rect l="l" t="t" r="r" b="b"/>
            <a:pathLst>
              <a:path w="234950" h="909320">
                <a:moveTo>
                  <a:pt x="0" y="908743"/>
                </a:moveTo>
                <a:lnTo>
                  <a:pt x="234904" y="908743"/>
                </a:lnTo>
                <a:lnTo>
                  <a:pt x="234904" y="0"/>
                </a:lnTo>
                <a:lnTo>
                  <a:pt x="0" y="0"/>
                </a:lnTo>
                <a:lnTo>
                  <a:pt x="0" y="908743"/>
                </a:lnTo>
                <a:close/>
              </a:path>
            </a:pathLst>
          </a:custGeom>
          <a:solidFill>
            <a:srgbClr val="00FF00"/>
          </a:solidFill>
        </p:spPr>
        <p:txBody>
          <a:bodyPr wrap="square" lIns="0" tIns="0" rIns="0" bIns="0" rtlCol="0"/>
          <a:lstStyle/>
          <a:p>
            <a:pPr defTabSz="801668"/>
            <a:endParaRPr>
              <a:solidFill>
                <a:prstClr val="black"/>
              </a:solidFill>
            </a:endParaRPr>
          </a:p>
        </p:txBody>
      </p:sp>
      <p:sp>
        <p:nvSpPr>
          <p:cNvPr id="109" name="object 109"/>
          <p:cNvSpPr/>
          <p:nvPr/>
        </p:nvSpPr>
        <p:spPr>
          <a:xfrm>
            <a:off x="7248968" y="4701909"/>
            <a:ext cx="200907" cy="825264"/>
          </a:xfrm>
          <a:custGeom>
            <a:avLst/>
            <a:gdLst/>
            <a:ahLst/>
            <a:cxnLst/>
            <a:rect l="l" t="t" r="r" b="b"/>
            <a:pathLst>
              <a:path w="234950" h="909320">
                <a:moveTo>
                  <a:pt x="0" y="908743"/>
                </a:moveTo>
                <a:lnTo>
                  <a:pt x="234904" y="908743"/>
                </a:lnTo>
                <a:lnTo>
                  <a:pt x="234904" y="0"/>
                </a:lnTo>
                <a:lnTo>
                  <a:pt x="0" y="0"/>
                </a:lnTo>
                <a:lnTo>
                  <a:pt x="0" y="908743"/>
                </a:lnTo>
                <a:close/>
              </a:path>
            </a:pathLst>
          </a:custGeom>
          <a:ln w="9420">
            <a:solidFill>
              <a:srgbClr val="000000"/>
            </a:solidFill>
          </a:ln>
        </p:spPr>
        <p:txBody>
          <a:bodyPr wrap="square" lIns="0" tIns="0" rIns="0" bIns="0" rtlCol="0"/>
          <a:lstStyle/>
          <a:p>
            <a:pPr defTabSz="801668"/>
            <a:endParaRPr>
              <a:solidFill>
                <a:prstClr val="black"/>
              </a:solidFill>
            </a:endParaRPr>
          </a:p>
        </p:txBody>
      </p:sp>
      <p:sp>
        <p:nvSpPr>
          <p:cNvPr id="110" name="object 110"/>
          <p:cNvSpPr/>
          <p:nvPr/>
        </p:nvSpPr>
        <p:spPr>
          <a:xfrm>
            <a:off x="7248967" y="4647656"/>
            <a:ext cx="273668" cy="54749"/>
          </a:xfrm>
          <a:custGeom>
            <a:avLst/>
            <a:gdLst/>
            <a:ahLst/>
            <a:cxnLst/>
            <a:rect l="l" t="t" r="r" b="b"/>
            <a:pathLst>
              <a:path w="320040" h="60325">
                <a:moveTo>
                  <a:pt x="319796" y="0"/>
                </a:moveTo>
                <a:lnTo>
                  <a:pt x="75444" y="0"/>
                </a:lnTo>
                <a:lnTo>
                  <a:pt x="0" y="59785"/>
                </a:lnTo>
                <a:lnTo>
                  <a:pt x="234967" y="59785"/>
                </a:lnTo>
                <a:lnTo>
                  <a:pt x="319796" y="0"/>
                </a:lnTo>
                <a:close/>
              </a:path>
            </a:pathLst>
          </a:custGeom>
          <a:solidFill>
            <a:srgbClr val="00BF00"/>
          </a:solidFill>
        </p:spPr>
        <p:txBody>
          <a:bodyPr wrap="square" lIns="0" tIns="0" rIns="0" bIns="0" rtlCol="0"/>
          <a:lstStyle/>
          <a:p>
            <a:pPr defTabSz="801668"/>
            <a:endParaRPr>
              <a:solidFill>
                <a:prstClr val="black"/>
              </a:solidFill>
            </a:endParaRPr>
          </a:p>
        </p:txBody>
      </p:sp>
      <p:sp>
        <p:nvSpPr>
          <p:cNvPr id="111" name="object 111"/>
          <p:cNvSpPr/>
          <p:nvPr/>
        </p:nvSpPr>
        <p:spPr>
          <a:xfrm>
            <a:off x="7248967" y="4647656"/>
            <a:ext cx="273668" cy="54749"/>
          </a:xfrm>
          <a:custGeom>
            <a:avLst/>
            <a:gdLst/>
            <a:ahLst/>
            <a:cxnLst/>
            <a:rect l="l" t="t" r="r" b="b"/>
            <a:pathLst>
              <a:path w="320040" h="60325">
                <a:moveTo>
                  <a:pt x="234967" y="59785"/>
                </a:moveTo>
                <a:lnTo>
                  <a:pt x="319796" y="0"/>
                </a:lnTo>
                <a:lnTo>
                  <a:pt x="75444" y="0"/>
                </a:lnTo>
                <a:lnTo>
                  <a:pt x="0" y="59785"/>
                </a:lnTo>
                <a:lnTo>
                  <a:pt x="234967" y="59785"/>
                </a:lnTo>
                <a:close/>
              </a:path>
            </a:pathLst>
          </a:custGeom>
          <a:ln w="9944">
            <a:solidFill>
              <a:srgbClr val="000000"/>
            </a:solidFill>
          </a:ln>
        </p:spPr>
        <p:txBody>
          <a:bodyPr wrap="square" lIns="0" tIns="0" rIns="0" bIns="0" rtlCol="0"/>
          <a:lstStyle/>
          <a:p>
            <a:pPr defTabSz="801668"/>
            <a:endParaRPr>
              <a:solidFill>
                <a:prstClr val="black"/>
              </a:solidFill>
            </a:endParaRPr>
          </a:p>
        </p:txBody>
      </p:sp>
      <p:sp>
        <p:nvSpPr>
          <p:cNvPr id="112" name="object 112"/>
          <p:cNvSpPr/>
          <p:nvPr/>
        </p:nvSpPr>
        <p:spPr>
          <a:xfrm>
            <a:off x="1890823" y="2372979"/>
            <a:ext cx="0" cy="3154103"/>
          </a:xfrm>
          <a:custGeom>
            <a:avLst/>
            <a:gdLst/>
            <a:ahLst/>
            <a:cxnLst/>
            <a:rect l="l" t="t" r="r" b="b"/>
            <a:pathLst>
              <a:path h="3475354">
                <a:moveTo>
                  <a:pt x="0" y="3474881"/>
                </a:moveTo>
                <a:lnTo>
                  <a:pt x="0" y="0"/>
                </a:lnTo>
              </a:path>
            </a:pathLst>
          </a:custGeom>
          <a:ln w="9383">
            <a:solidFill>
              <a:srgbClr val="000000"/>
            </a:solidFill>
          </a:ln>
        </p:spPr>
        <p:txBody>
          <a:bodyPr wrap="square" lIns="0" tIns="0" rIns="0" bIns="0" rtlCol="0"/>
          <a:lstStyle/>
          <a:p>
            <a:pPr defTabSz="801668"/>
            <a:endParaRPr>
              <a:solidFill>
                <a:prstClr val="black"/>
              </a:solidFill>
            </a:endParaRPr>
          </a:p>
        </p:txBody>
      </p:sp>
      <p:sp>
        <p:nvSpPr>
          <p:cNvPr id="113" name="object 113"/>
          <p:cNvSpPr/>
          <p:nvPr/>
        </p:nvSpPr>
        <p:spPr>
          <a:xfrm>
            <a:off x="1850707" y="5526650"/>
            <a:ext cx="40181" cy="0"/>
          </a:xfrm>
          <a:custGeom>
            <a:avLst/>
            <a:gdLst/>
            <a:ahLst/>
            <a:cxnLst/>
            <a:rect l="l" t="t" r="r" b="b"/>
            <a:pathLst>
              <a:path w="46989">
                <a:moveTo>
                  <a:pt x="46918" y="0"/>
                </a:moveTo>
                <a:lnTo>
                  <a:pt x="0" y="0"/>
                </a:lnTo>
              </a:path>
            </a:pathLst>
          </a:custGeom>
          <a:ln w="9964">
            <a:solidFill>
              <a:srgbClr val="000000"/>
            </a:solidFill>
          </a:ln>
        </p:spPr>
        <p:txBody>
          <a:bodyPr wrap="square" lIns="0" tIns="0" rIns="0" bIns="0" rtlCol="0"/>
          <a:lstStyle/>
          <a:p>
            <a:pPr defTabSz="801668"/>
            <a:endParaRPr>
              <a:solidFill>
                <a:prstClr val="black"/>
              </a:solidFill>
            </a:endParaRPr>
          </a:p>
        </p:txBody>
      </p:sp>
      <p:sp>
        <p:nvSpPr>
          <p:cNvPr id="114" name="object 114"/>
          <p:cNvSpPr/>
          <p:nvPr/>
        </p:nvSpPr>
        <p:spPr>
          <a:xfrm>
            <a:off x="1850707" y="5136947"/>
            <a:ext cx="40181" cy="0"/>
          </a:xfrm>
          <a:custGeom>
            <a:avLst/>
            <a:gdLst/>
            <a:ahLst/>
            <a:cxnLst/>
            <a:rect l="l" t="t" r="r" b="b"/>
            <a:pathLst>
              <a:path w="46989">
                <a:moveTo>
                  <a:pt x="46918" y="0"/>
                </a:moveTo>
                <a:lnTo>
                  <a:pt x="0" y="0"/>
                </a:lnTo>
              </a:path>
            </a:pathLst>
          </a:custGeom>
          <a:ln w="9964">
            <a:solidFill>
              <a:srgbClr val="000000"/>
            </a:solidFill>
          </a:ln>
        </p:spPr>
        <p:txBody>
          <a:bodyPr wrap="square" lIns="0" tIns="0" rIns="0" bIns="0" rtlCol="0"/>
          <a:lstStyle/>
          <a:p>
            <a:pPr defTabSz="801668"/>
            <a:endParaRPr>
              <a:solidFill>
                <a:prstClr val="black"/>
              </a:solidFill>
            </a:endParaRPr>
          </a:p>
        </p:txBody>
      </p:sp>
      <p:sp>
        <p:nvSpPr>
          <p:cNvPr id="115" name="object 115"/>
          <p:cNvSpPr/>
          <p:nvPr/>
        </p:nvSpPr>
        <p:spPr>
          <a:xfrm>
            <a:off x="1850707" y="4738081"/>
            <a:ext cx="40181" cy="0"/>
          </a:xfrm>
          <a:custGeom>
            <a:avLst/>
            <a:gdLst/>
            <a:ahLst/>
            <a:cxnLst/>
            <a:rect l="l" t="t" r="r" b="b"/>
            <a:pathLst>
              <a:path w="46989">
                <a:moveTo>
                  <a:pt x="46918" y="0"/>
                </a:moveTo>
                <a:lnTo>
                  <a:pt x="0" y="0"/>
                </a:lnTo>
              </a:path>
            </a:pathLst>
          </a:custGeom>
          <a:ln w="9964">
            <a:solidFill>
              <a:srgbClr val="000000"/>
            </a:solidFill>
          </a:ln>
        </p:spPr>
        <p:txBody>
          <a:bodyPr wrap="square" lIns="0" tIns="0" rIns="0" bIns="0" rtlCol="0"/>
          <a:lstStyle/>
          <a:p>
            <a:pPr defTabSz="801668"/>
            <a:endParaRPr>
              <a:solidFill>
                <a:prstClr val="black"/>
              </a:solidFill>
            </a:endParaRPr>
          </a:p>
        </p:txBody>
      </p:sp>
      <p:sp>
        <p:nvSpPr>
          <p:cNvPr id="116" name="object 116"/>
          <p:cNvSpPr/>
          <p:nvPr/>
        </p:nvSpPr>
        <p:spPr>
          <a:xfrm>
            <a:off x="1850707" y="4348619"/>
            <a:ext cx="40181" cy="0"/>
          </a:xfrm>
          <a:custGeom>
            <a:avLst/>
            <a:gdLst/>
            <a:ahLst/>
            <a:cxnLst/>
            <a:rect l="l" t="t" r="r" b="b"/>
            <a:pathLst>
              <a:path w="46989">
                <a:moveTo>
                  <a:pt x="46918" y="0"/>
                </a:moveTo>
                <a:lnTo>
                  <a:pt x="0" y="0"/>
                </a:lnTo>
              </a:path>
            </a:pathLst>
          </a:custGeom>
          <a:ln w="9964">
            <a:solidFill>
              <a:srgbClr val="000000"/>
            </a:solidFill>
          </a:ln>
        </p:spPr>
        <p:txBody>
          <a:bodyPr wrap="square" lIns="0" tIns="0" rIns="0" bIns="0" rtlCol="0"/>
          <a:lstStyle/>
          <a:p>
            <a:pPr defTabSz="801668"/>
            <a:endParaRPr>
              <a:solidFill>
                <a:prstClr val="black"/>
              </a:solidFill>
            </a:endParaRPr>
          </a:p>
        </p:txBody>
      </p:sp>
      <p:sp>
        <p:nvSpPr>
          <p:cNvPr id="117" name="object 117"/>
          <p:cNvSpPr/>
          <p:nvPr/>
        </p:nvSpPr>
        <p:spPr>
          <a:xfrm>
            <a:off x="1850707" y="3949752"/>
            <a:ext cx="40181" cy="0"/>
          </a:xfrm>
          <a:custGeom>
            <a:avLst/>
            <a:gdLst/>
            <a:ahLst/>
            <a:cxnLst/>
            <a:rect l="l" t="t" r="r" b="b"/>
            <a:pathLst>
              <a:path w="46989">
                <a:moveTo>
                  <a:pt x="46918" y="0"/>
                </a:moveTo>
                <a:lnTo>
                  <a:pt x="0" y="0"/>
                </a:lnTo>
              </a:path>
            </a:pathLst>
          </a:custGeom>
          <a:ln w="9964">
            <a:solidFill>
              <a:srgbClr val="000000"/>
            </a:solidFill>
          </a:ln>
        </p:spPr>
        <p:txBody>
          <a:bodyPr wrap="square" lIns="0" tIns="0" rIns="0" bIns="0" rtlCol="0"/>
          <a:lstStyle/>
          <a:p>
            <a:pPr defTabSz="801668"/>
            <a:endParaRPr>
              <a:solidFill>
                <a:prstClr val="black"/>
              </a:solidFill>
            </a:endParaRPr>
          </a:p>
        </p:txBody>
      </p:sp>
      <p:sp>
        <p:nvSpPr>
          <p:cNvPr id="118" name="object 118"/>
          <p:cNvSpPr/>
          <p:nvPr/>
        </p:nvSpPr>
        <p:spPr>
          <a:xfrm>
            <a:off x="1850707" y="3560050"/>
            <a:ext cx="40181" cy="0"/>
          </a:xfrm>
          <a:custGeom>
            <a:avLst/>
            <a:gdLst/>
            <a:ahLst/>
            <a:cxnLst/>
            <a:rect l="l" t="t" r="r" b="b"/>
            <a:pathLst>
              <a:path w="46989">
                <a:moveTo>
                  <a:pt x="46918" y="0"/>
                </a:moveTo>
                <a:lnTo>
                  <a:pt x="0" y="0"/>
                </a:lnTo>
              </a:path>
            </a:pathLst>
          </a:custGeom>
          <a:ln w="9964">
            <a:solidFill>
              <a:srgbClr val="000000"/>
            </a:solidFill>
          </a:ln>
        </p:spPr>
        <p:txBody>
          <a:bodyPr wrap="square" lIns="0" tIns="0" rIns="0" bIns="0" rtlCol="0"/>
          <a:lstStyle/>
          <a:p>
            <a:pPr defTabSz="801668"/>
            <a:endParaRPr>
              <a:solidFill>
                <a:prstClr val="black"/>
              </a:solidFill>
            </a:endParaRPr>
          </a:p>
        </p:txBody>
      </p:sp>
      <p:sp>
        <p:nvSpPr>
          <p:cNvPr id="119" name="object 119"/>
          <p:cNvSpPr/>
          <p:nvPr/>
        </p:nvSpPr>
        <p:spPr>
          <a:xfrm>
            <a:off x="1850707" y="3161545"/>
            <a:ext cx="40181" cy="0"/>
          </a:xfrm>
          <a:custGeom>
            <a:avLst/>
            <a:gdLst/>
            <a:ahLst/>
            <a:cxnLst/>
            <a:rect l="l" t="t" r="r" b="b"/>
            <a:pathLst>
              <a:path w="46989">
                <a:moveTo>
                  <a:pt x="46918" y="0"/>
                </a:moveTo>
                <a:lnTo>
                  <a:pt x="0" y="0"/>
                </a:lnTo>
              </a:path>
            </a:pathLst>
          </a:custGeom>
          <a:ln w="9964">
            <a:solidFill>
              <a:srgbClr val="000000"/>
            </a:solidFill>
          </a:ln>
        </p:spPr>
        <p:txBody>
          <a:bodyPr wrap="square" lIns="0" tIns="0" rIns="0" bIns="0" rtlCol="0"/>
          <a:lstStyle/>
          <a:p>
            <a:pPr defTabSz="801668"/>
            <a:endParaRPr>
              <a:solidFill>
                <a:prstClr val="black"/>
              </a:solidFill>
            </a:endParaRPr>
          </a:p>
        </p:txBody>
      </p:sp>
      <p:sp>
        <p:nvSpPr>
          <p:cNvPr id="120" name="object 120"/>
          <p:cNvSpPr/>
          <p:nvPr/>
        </p:nvSpPr>
        <p:spPr>
          <a:xfrm>
            <a:off x="1850707" y="2771722"/>
            <a:ext cx="40181" cy="0"/>
          </a:xfrm>
          <a:custGeom>
            <a:avLst/>
            <a:gdLst/>
            <a:ahLst/>
            <a:cxnLst/>
            <a:rect l="l" t="t" r="r" b="b"/>
            <a:pathLst>
              <a:path w="46989">
                <a:moveTo>
                  <a:pt x="46918" y="0"/>
                </a:moveTo>
                <a:lnTo>
                  <a:pt x="0" y="0"/>
                </a:lnTo>
              </a:path>
            </a:pathLst>
          </a:custGeom>
          <a:ln w="9964">
            <a:solidFill>
              <a:srgbClr val="000000"/>
            </a:solidFill>
          </a:ln>
        </p:spPr>
        <p:txBody>
          <a:bodyPr wrap="square" lIns="0" tIns="0" rIns="0" bIns="0" rtlCol="0"/>
          <a:lstStyle/>
          <a:p>
            <a:pPr defTabSz="801668"/>
            <a:endParaRPr>
              <a:solidFill>
                <a:prstClr val="black"/>
              </a:solidFill>
            </a:endParaRPr>
          </a:p>
        </p:txBody>
      </p:sp>
      <p:sp>
        <p:nvSpPr>
          <p:cNvPr id="121" name="object 121"/>
          <p:cNvSpPr/>
          <p:nvPr/>
        </p:nvSpPr>
        <p:spPr>
          <a:xfrm>
            <a:off x="1850707" y="2372976"/>
            <a:ext cx="40181" cy="0"/>
          </a:xfrm>
          <a:custGeom>
            <a:avLst/>
            <a:gdLst/>
            <a:ahLst/>
            <a:cxnLst/>
            <a:rect l="l" t="t" r="r" b="b"/>
            <a:pathLst>
              <a:path w="46989">
                <a:moveTo>
                  <a:pt x="46918" y="0"/>
                </a:moveTo>
                <a:lnTo>
                  <a:pt x="0" y="0"/>
                </a:lnTo>
              </a:path>
            </a:pathLst>
          </a:custGeom>
          <a:ln w="9964">
            <a:solidFill>
              <a:srgbClr val="000000"/>
            </a:solidFill>
          </a:ln>
        </p:spPr>
        <p:txBody>
          <a:bodyPr wrap="square" lIns="0" tIns="0" rIns="0" bIns="0" rtlCol="0"/>
          <a:lstStyle/>
          <a:p>
            <a:pPr defTabSz="801668"/>
            <a:endParaRPr>
              <a:solidFill>
                <a:prstClr val="black"/>
              </a:solidFill>
            </a:endParaRPr>
          </a:p>
        </p:txBody>
      </p:sp>
      <p:sp>
        <p:nvSpPr>
          <p:cNvPr id="122" name="object 122"/>
          <p:cNvSpPr txBox="1"/>
          <p:nvPr/>
        </p:nvSpPr>
        <p:spPr>
          <a:xfrm>
            <a:off x="1246147" y="2970740"/>
            <a:ext cx="314936" cy="2016183"/>
          </a:xfrm>
          <a:prstGeom prst="rect">
            <a:avLst/>
          </a:prstGeom>
        </p:spPr>
        <p:txBody>
          <a:bodyPr vert="horz" wrap="square" lIns="0" tIns="2784" rIns="0" bIns="0" rtlCol="0">
            <a:spAutoFit/>
          </a:bodyPr>
          <a:lstStyle/>
          <a:p>
            <a:pPr defTabSz="801668">
              <a:spcBef>
                <a:spcPts val="22"/>
              </a:spcBef>
            </a:pPr>
            <a:endParaRPr sz="1100">
              <a:solidFill>
                <a:prstClr val="black"/>
              </a:solidFill>
              <a:latin typeface="Times New Roman"/>
              <a:cs typeface="Times New Roman"/>
            </a:endParaRPr>
          </a:p>
          <a:p>
            <a:pPr marL="72373" marR="23938" defTabSz="801668">
              <a:lnSpc>
                <a:spcPct val="48600"/>
              </a:lnSpc>
            </a:pPr>
            <a:r>
              <a:rPr sz="1500" b="1" spc="57" dirty="0">
                <a:solidFill>
                  <a:prstClr val="black"/>
                </a:solidFill>
                <a:latin typeface="Times New Roman"/>
                <a:cs typeface="Times New Roman"/>
              </a:rPr>
              <a:t>a  </a:t>
            </a:r>
            <a:r>
              <a:rPr sz="1500" b="1" spc="66" dirty="0">
                <a:solidFill>
                  <a:prstClr val="black"/>
                </a:solidFill>
                <a:latin typeface="Times New Roman"/>
                <a:cs typeface="Times New Roman"/>
              </a:rPr>
              <a:t>h</a:t>
            </a:r>
            <a:endParaRPr sz="1500">
              <a:solidFill>
                <a:prstClr val="black"/>
              </a:solidFill>
              <a:latin typeface="Times New Roman"/>
              <a:cs typeface="Times New Roman"/>
            </a:endParaRPr>
          </a:p>
          <a:p>
            <a:pPr defTabSz="801668">
              <a:spcBef>
                <a:spcPts val="31"/>
              </a:spcBef>
            </a:pPr>
            <a:endParaRPr sz="700">
              <a:solidFill>
                <a:prstClr val="black"/>
              </a:solidFill>
              <a:latin typeface="Times New Roman"/>
              <a:cs typeface="Times New Roman"/>
            </a:endParaRPr>
          </a:p>
          <a:p>
            <a:pPr marL="72373" defTabSz="801668">
              <a:lnSpc>
                <a:spcPts val="1749"/>
              </a:lnSpc>
            </a:pPr>
            <a:r>
              <a:rPr sz="1500" b="1" spc="61" dirty="0">
                <a:solidFill>
                  <a:prstClr val="black"/>
                </a:solidFill>
                <a:latin typeface="Times New Roman"/>
                <a:cs typeface="Times New Roman"/>
              </a:rPr>
              <a:t>m3/</a:t>
            </a:r>
            <a:endParaRPr sz="1500">
              <a:solidFill>
                <a:prstClr val="black"/>
              </a:solidFill>
              <a:latin typeface="Times New Roman"/>
              <a:cs typeface="Times New Roman"/>
            </a:endParaRPr>
          </a:p>
          <a:p>
            <a:pPr marL="72373" marR="23938" defTabSz="801668">
              <a:lnSpc>
                <a:spcPct val="48600"/>
              </a:lnSpc>
              <a:spcBef>
                <a:spcPts val="850"/>
              </a:spcBef>
            </a:pPr>
            <a:r>
              <a:rPr sz="1500" b="1" spc="44" dirty="0">
                <a:solidFill>
                  <a:prstClr val="black"/>
                </a:solidFill>
                <a:latin typeface="Times New Roman"/>
                <a:cs typeface="Times New Roman"/>
              </a:rPr>
              <a:t>a,  </a:t>
            </a:r>
            <a:r>
              <a:rPr sz="1500" b="1" spc="66" dirty="0">
                <a:solidFill>
                  <a:prstClr val="black"/>
                </a:solidFill>
                <a:latin typeface="Times New Roman"/>
                <a:cs typeface="Times New Roman"/>
              </a:rPr>
              <a:t>n</a:t>
            </a:r>
            <a:endParaRPr sz="1500">
              <a:solidFill>
                <a:prstClr val="black"/>
              </a:solidFill>
              <a:latin typeface="Times New Roman"/>
              <a:cs typeface="Times New Roman"/>
            </a:endParaRPr>
          </a:p>
          <a:p>
            <a:pPr marL="72373" defTabSz="801668">
              <a:lnSpc>
                <a:spcPts val="1298"/>
              </a:lnSpc>
              <a:spcBef>
                <a:spcPts val="13"/>
              </a:spcBef>
            </a:pPr>
            <a:r>
              <a:rPr sz="1500" b="1" spc="66" dirty="0">
                <a:solidFill>
                  <a:prstClr val="black"/>
                </a:solidFill>
                <a:latin typeface="Times New Roman"/>
                <a:cs typeface="Times New Roman"/>
              </a:rPr>
              <a:t>mi</a:t>
            </a:r>
            <a:endParaRPr sz="1500">
              <a:solidFill>
                <a:prstClr val="black"/>
              </a:solidFill>
              <a:latin typeface="Times New Roman"/>
              <a:cs typeface="Times New Roman"/>
            </a:endParaRPr>
          </a:p>
          <a:p>
            <a:pPr marL="72373" marR="23938" defTabSz="801668">
              <a:lnSpc>
                <a:spcPct val="41000"/>
              </a:lnSpc>
              <a:spcBef>
                <a:spcPts val="539"/>
              </a:spcBef>
            </a:pPr>
            <a:r>
              <a:rPr sz="1500" b="1" spc="53" dirty="0">
                <a:solidFill>
                  <a:prstClr val="black"/>
                </a:solidFill>
                <a:latin typeface="Times New Roman"/>
                <a:cs typeface="Times New Roman"/>
              </a:rPr>
              <a:t>e  r</a:t>
            </a:r>
            <a:endParaRPr sz="1500">
              <a:solidFill>
                <a:prstClr val="black"/>
              </a:solidFill>
              <a:latin typeface="Times New Roman"/>
              <a:cs typeface="Times New Roman"/>
            </a:endParaRPr>
          </a:p>
          <a:p>
            <a:pPr defTabSz="801668">
              <a:spcBef>
                <a:spcPts val="4"/>
              </a:spcBef>
            </a:pPr>
            <a:endParaRPr sz="800">
              <a:solidFill>
                <a:prstClr val="black"/>
              </a:solidFill>
              <a:latin typeface="Times New Roman"/>
              <a:cs typeface="Times New Roman"/>
            </a:endParaRPr>
          </a:p>
          <a:p>
            <a:pPr marL="72373" marR="23938" defTabSz="801668">
              <a:lnSpc>
                <a:spcPct val="41000"/>
              </a:lnSpc>
            </a:pPr>
            <a:r>
              <a:rPr sz="1500" b="1" spc="48" dirty="0">
                <a:solidFill>
                  <a:prstClr val="black"/>
                </a:solidFill>
                <a:latin typeface="Times New Roman"/>
                <a:cs typeface="Times New Roman"/>
              </a:rPr>
              <a:t>ap z</a:t>
            </a:r>
            <a:endParaRPr sz="1500">
              <a:solidFill>
                <a:prstClr val="black"/>
              </a:solidFill>
              <a:latin typeface="Times New Roman"/>
              <a:cs typeface="Times New Roman"/>
            </a:endParaRPr>
          </a:p>
        </p:txBody>
      </p:sp>
      <p:sp>
        <p:nvSpPr>
          <p:cNvPr id="123" name="object 123"/>
          <p:cNvSpPr/>
          <p:nvPr/>
        </p:nvSpPr>
        <p:spPr>
          <a:xfrm>
            <a:off x="1890824" y="5526650"/>
            <a:ext cx="5712285" cy="0"/>
          </a:xfrm>
          <a:custGeom>
            <a:avLst/>
            <a:gdLst/>
            <a:ahLst/>
            <a:cxnLst/>
            <a:rect l="l" t="t" r="r" b="b"/>
            <a:pathLst>
              <a:path w="6680200">
                <a:moveTo>
                  <a:pt x="0" y="0"/>
                </a:moveTo>
                <a:lnTo>
                  <a:pt x="6679683" y="0"/>
                </a:lnTo>
              </a:path>
            </a:pathLst>
          </a:custGeom>
          <a:ln w="9964">
            <a:solidFill>
              <a:srgbClr val="000000"/>
            </a:solidFill>
          </a:ln>
        </p:spPr>
        <p:txBody>
          <a:bodyPr wrap="square" lIns="0" tIns="0" rIns="0" bIns="0" rtlCol="0"/>
          <a:lstStyle/>
          <a:p>
            <a:pPr defTabSz="801668"/>
            <a:endParaRPr>
              <a:solidFill>
                <a:prstClr val="black"/>
              </a:solidFill>
            </a:endParaRPr>
          </a:p>
        </p:txBody>
      </p:sp>
      <p:sp>
        <p:nvSpPr>
          <p:cNvPr id="124" name="object 124"/>
          <p:cNvSpPr/>
          <p:nvPr/>
        </p:nvSpPr>
        <p:spPr>
          <a:xfrm>
            <a:off x="1890823" y="5526651"/>
            <a:ext cx="0" cy="45528"/>
          </a:xfrm>
          <a:custGeom>
            <a:avLst/>
            <a:gdLst/>
            <a:ahLst/>
            <a:cxnLst/>
            <a:rect l="l" t="t" r="r" b="b"/>
            <a:pathLst>
              <a:path h="50164">
                <a:moveTo>
                  <a:pt x="0" y="0"/>
                </a:moveTo>
                <a:lnTo>
                  <a:pt x="0" y="49821"/>
                </a:lnTo>
              </a:path>
            </a:pathLst>
          </a:custGeom>
          <a:ln w="9383">
            <a:solidFill>
              <a:srgbClr val="000000"/>
            </a:solidFill>
          </a:ln>
        </p:spPr>
        <p:txBody>
          <a:bodyPr wrap="square" lIns="0" tIns="0" rIns="0" bIns="0" rtlCol="0"/>
          <a:lstStyle/>
          <a:p>
            <a:pPr defTabSz="801668"/>
            <a:endParaRPr>
              <a:solidFill>
                <a:prstClr val="black"/>
              </a:solidFill>
            </a:endParaRPr>
          </a:p>
        </p:txBody>
      </p:sp>
      <p:sp>
        <p:nvSpPr>
          <p:cNvPr id="125" name="object 125"/>
          <p:cNvSpPr/>
          <p:nvPr/>
        </p:nvSpPr>
        <p:spPr>
          <a:xfrm>
            <a:off x="2605819" y="5526651"/>
            <a:ext cx="0" cy="45528"/>
          </a:xfrm>
          <a:custGeom>
            <a:avLst/>
            <a:gdLst/>
            <a:ahLst/>
            <a:cxnLst/>
            <a:rect l="l" t="t" r="r" b="b"/>
            <a:pathLst>
              <a:path h="50164">
                <a:moveTo>
                  <a:pt x="0" y="0"/>
                </a:moveTo>
                <a:lnTo>
                  <a:pt x="0" y="49821"/>
                </a:lnTo>
              </a:path>
            </a:pathLst>
          </a:custGeom>
          <a:ln w="9383">
            <a:solidFill>
              <a:srgbClr val="000000"/>
            </a:solidFill>
          </a:ln>
        </p:spPr>
        <p:txBody>
          <a:bodyPr wrap="square" lIns="0" tIns="0" rIns="0" bIns="0" rtlCol="0"/>
          <a:lstStyle/>
          <a:p>
            <a:pPr defTabSz="801668"/>
            <a:endParaRPr>
              <a:solidFill>
                <a:prstClr val="black"/>
              </a:solidFill>
            </a:endParaRPr>
          </a:p>
        </p:txBody>
      </p:sp>
      <p:sp>
        <p:nvSpPr>
          <p:cNvPr id="126" name="object 126"/>
          <p:cNvSpPr/>
          <p:nvPr/>
        </p:nvSpPr>
        <p:spPr>
          <a:xfrm>
            <a:off x="3320709" y="5526651"/>
            <a:ext cx="0" cy="45528"/>
          </a:xfrm>
          <a:custGeom>
            <a:avLst/>
            <a:gdLst/>
            <a:ahLst/>
            <a:cxnLst/>
            <a:rect l="l" t="t" r="r" b="b"/>
            <a:pathLst>
              <a:path h="50164">
                <a:moveTo>
                  <a:pt x="0" y="0"/>
                </a:moveTo>
                <a:lnTo>
                  <a:pt x="0" y="49821"/>
                </a:lnTo>
              </a:path>
            </a:pathLst>
          </a:custGeom>
          <a:ln w="9383">
            <a:solidFill>
              <a:srgbClr val="000000"/>
            </a:solidFill>
          </a:ln>
        </p:spPr>
        <p:txBody>
          <a:bodyPr wrap="square" lIns="0" tIns="0" rIns="0" bIns="0" rtlCol="0"/>
          <a:lstStyle/>
          <a:p>
            <a:pPr defTabSz="801668"/>
            <a:endParaRPr>
              <a:solidFill>
                <a:prstClr val="black"/>
              </a:solidFill>
            </a:endParaRPr>
          </a:p>
        </p:txBody>
      </p:sp>
      <p:sp>
        <p:nvSpPr>
          <p:cNvPr id="127" name="object 127"/>
          <p:cNvSpPr/>
          <p:nvPr/>
        </p:nvSpPr>
        <p:spPr>
          <a:xfrm>
            <a:off x="4035706" y="5526651"/>
            <a:ext cx="0" cy="45528"/>
          </a:xfrm>
          <a:custGeom>
            <a:avLst/>
            <a:gdLst/>
            <a:ahLst/>
            <a:cxnLst/>
            <a:rect l="l" t="t" r="r" b="b"/>
            <a:pathLst>
              <a:path h="50164">
                <a:moveTo>
                  <a:pt x="0" y="0"/>
                </a:moveTo>
                <a:lnTo>
                  <a:pt x="0" y="49821"/>
                </a:lnTo>
              </a:path>
            </a:pathLst>
          </a:custGeom>
          <a:ln w="9383">
            <a:solidFill>
              <a:srgbClr val="000000"/>
            </a:solidFill>
          </a:ln>
        </p:spPr>
        <p:txBody>
          <a:bodyPr wrap="square" lIns="0" tIns="0" rIns="0" bIns="0" rtlCol="0"/>
          <a:lstStyle/>
          <a:p>
            <a:pPr defTabSz="801668"/>
            <a:endParaRPr>
              <a:solidFill>
                <a:prstClr val="black"/>
              </a:solidFill>
            </a:endParaRPr>
          </a:p>
        </p:txBody>
      </p:sp>
      <p:sp>
        <p:nvSpPr>
          <p:cNvPr id="128" name="object 128"/>
          <p:cNvSpPr/>
          <p:nvPr/>
        </p:nvSpPr>
        <p:spPr>
          <a:xfrm>
            <a:off x="4750596" y="5526651"/>
            <a:ext cx="0" cy="45528"/>
          </a:xfrm>
          <a:custGeom>
            <a:avLst/>
            <a:gdLst/>
            <a:ahLst/>
            <a:cxnLst/>
            <a:rect l="l" t="t" r="r" b="b"/>
            <a:pathLst>
              <a:path h="50164">
                <a:moveTo>
                  <a:pt x="0" y="0"/>
                </a:moveTo>
                <a:lnTo>
                  <a:pt x="0" y="49821"/>
                </a:lnTo>
              </a:path>
            </a:pathLst>
          </a:custGeom>
          <a:ln w="9383">
            <a:solidFill>
              <a:srgbClr val="000000"/>
            </a:solidFill>
          </a:ln>
        </p:spPr>
        <p:txBody>
          <a:bodyPr wrap="square" lIns="0" tIns="0" rIns="0" bIns="0" rtlCol="0"/>
          <a:lstStyle/>
          <a:p>
            <a:pPr defTabSz="801668"/>
            <a:endParaRPr>
              <a:solidFill>
                <a:prstClr val="black"/>
              </a:solidFill>
            </a:endParaRPr>
          </a:p>
        </p:txBody>
      </p:sp>
      <p:sp>
        <p:nvSpPr>
          <p:cNvPr id="129" name="object 129"/>
          <p:cNvSpPr/>
          <p:nvPr/>
        </p:nvSpPr>
        <p:spPr>
          <a:xfrm>
            <a:off x="5465806" y="5526651"/>
            <a:ext cx="0" cy="45528"/>
          </a:xfrm>
          <a:custGeom>
            <a:avLst/>
            <a:gdLst/>
            <a:ahLst/>
            <a:cxnLst/>
            <a:rect l="l" t="t" r="r" b="b"/>
            <a:pathLst>
              <a:path h="50164">
                <a:moveTo>
                  <a:pt x="0" y="0"/>
                </a:moveTo>
                <a:lnTo>
                  <a:pt x="0" y="49821"/>
                </a:lnTo>
              </a:path>
            </a:pathLst>
          </a:custGeom>
          <a:ln w="9383">
            <a:solidFill>
              <a:srgbClr val="000000"/>
            </a:solidFill>
          </a:ln>
        </p:spPr>
        <p:txBody>
          <a:bodyPr wrap="square" lIns="0" tIns="0" rIns="0" bIns="0" rtlCol="0"/>
          <a:lstStyle/>
          <a:p>
            <a:pPr defTabSz="801668"/>
            <a:endParaRPr>
              <a:solidFill>
                <a:prstClr val="black"/>
              </a:solidFill>
            </a:endParaRPr>
          </a:p>
        </p:txBody>
      </p:sp>
      <p:sp>
        <p:nvSpPr>
          <p:cNvPr id="130" name="object 130"/>
          <p:cNvSpPr/>
          <p:nvPr/>
        </p:nvSpPr>
        <p:spPr>
          <a:xfrm>
            <a:off x="6172779" y="5526651"/>
            <a:ext cx="0" cy="45528"/>
          </a:xfrm>
          <a:custGeom>
            <a:avLst/>
            <a:gdLst/>
            <a:ahLst/>
            <a:cxnLst/>
            <a:rect l="l" t="t" r="r" b="b"/>
            <a:pathLst>
              <a:path h="50164">
                <a:moveTo>
                  <a:pt x="0" y="0"/>
                </a:moveTo>
                <a:lnTo>
                  <a:pt x="0" y="49821"/>
                </a:lnTo>
              </a:path>
            </a:pathLst>
          </a:custGeom>
          <a:ln w="9383">
            <a:solidFill>
              <a:srgbClr val="000000"/>
            </a:solidFill>
          </a:ln>
        </p:spPr>
        <p:txBody>
          <a:bodyPr wrap="square" lIns="0" tIns="0" rIns="0" bIns="0" rtlCol="0"/>
          <a:lstStyle/>
          <a:p>
            <a:pPr defTabSz="801668"/>
            <a:endParaRPr>
              <a:solidFill>
                <a:prstClr val="black"/>
              </a:solidFill>
            </a:endParaRPr>
          </a:p>
        </p:txBody>
      </p:sp>
      <p:sp>
        <p:nvSpPr>
          <p:cNvPr id="131" name="object 131"/>
          <p:cNvSpPr/>
          <p:nvPr/>
        </p:nvSpPr>
        <p:spPr>
          <a:xfrm>
            <a:off x="6887670" y="5526651"/>
            <a:ext cx="0" cy="45528"/>
          </a:xfrm>
          <a:custGeom>
            <a:avLst/>
            <a:gdLst/>
            <a:ahLst/>
            <a:cxnLst/>
            <a:rect l="l" t="t" r="r" b="b"/>
            <a:pathLst>
              <a:path h="50164">
                <a:moveTo>
                  <a:pt x="0" y="0"/>
                </a:moveTo>
                <a:lnTo>
                  <a:pt x="0" y="49821"/>
                </a:lnTo>
              </a:path>
            </a:pathLst>
          </a:custGeom>
          <a:ln w="9383">
            <a:solidFill>
              <a:srgbClr val="000000"/>
            </a:solidFill>
          </a:ln>
        </p:spPr>
        <p:txBody>
          <a:bodyPr wrap="square" lIns="0" tIns="0" rIns="0" bIns="0" rtlCol="0"/>
          <a:lstStyle/>
          <a:p>
            <a:pPr defTabSz="801668"/>
            <a:endParaRPr>
              <a:solidFill>
                <a:prstClr val="black"/>
              </a:solidFill>
            </a:endParaRPr>
          </a:p>
        </p:txBody>
      </p:sp>
      <p:sp>
        <p:nvSpPr>
          <p:cNvPr id="132" name="object 132"/>
          <p:cNvSpPr/>
          <p:nvPr/>
        </p:nvSpPr>
        <p:spPr>
          <a:xfrm>
            <a:off x="7602666" y="5526651"/>
            <a:ext cx="0" cy="45528"/>
          </a:xfrm>
          <a:custGeom>
            <a:avLst/>
            <a:gdLst/>
            <a:ahLst/>
            <a:cxnLst/>
            <a:rect l="l" t="t" r="r" b="b"/>
            <a:pathLst>
              <a:path h="50164">
                <a:moveTo>
                  <a:pt x="0" y="0"/>
                </a:moveTo>
                <a:lnTo>
                  <a:pt x="0" y="49821"/>
                </a:lnTo>
              </a:path>
            </a:pathLst>
          </a:custGeom>
          <a:ln w="9383">
            <a:solidFill>
              <a:srgbClr val="000000"/>
            </a:solidFill>
          </a:ln>
        </p:spPr>
        <p:txBody>
          <a:bodyPr wrap="square" lIns="0" tIns="0" rIns="0" bIns="0" rtlCol="0"/>
          <a:lstStyle/>
          <a:p>
            <a:pPr defTabSz="801668"/>
            <a:endParaRPr>
              <a:solidFill>
                <a:prstClr val="black"/>
              </a:solidFill>
            </a:endParaRPr>
          </a:p>
        </p:txBody>
      </p:sp>
      <p:sp>
        <p:nvSpPr>
          <p:cNvPr id="133" name="object 133"/>
          <p:cNvSpPr txBox="1"/>
          <p:nvPr/>
        </p:nvSpPr>
        <p:spPr>
          <a:xfrm>
            <a:off x="2024663" y="5607279"/>
            <a:ext cx="459372" cy="200055"/>
          </a:xfrm>
          <a:prstGeom prst="rect">
            <a:avLst/>
          </a:prstGeom>
        </p:spPr>
        <p:txBody>
          <a:bodyPr vert="horz" wrap="square" lIns="0" tIns="0" rIns="0" bIns="0" rtlCol="0">
            <a:spAutoFit/>
          </a:bodyPr>
          <a:lstStyle/>
          <a:p>
            <a:pPr marL="11134" defTabSz="801668"/>
            <a:r>
              <a:rPr sz="1300" spc="-26" dirty="0">
                <a:solidFill>
                  <a:prstClr val="black"/>
                </a:solidFill>
                <a:latin typeface="Times New Roman"/>
                <a:cs typeface="Times New Roman"/>
              </a:rPr>
              <a:t>P</a:t>
            </a:r>
            <a:r>
              <a:rPr sz="1300" spc="-96" dirty="0">
                <a:solidFill>
                  <a:prstClr val="black"/>
                </a:solidFill>
                <a:latin typeface="Times New Roman"/>
                <a:cs typeface="Times New Roman"/>
              </a:rPr>
              <a:t>E</a:t>
            </a:r>
            <a:r>
              <a:rPr sz="1300" spc="-79" dirty="0">
                <a:solidFill>
                  <a:prstClr val="black"/>
                </a:solidFill>
                <a:latin typeface="Times New Roman"/>
                <a:cs typeface="Times New Roman"/>
              </a:rPr>
              <a:t>4</a:t>
            </a:r>
            <a:r>
              <a:rPr sz="1300" spc="-48" dirty="0">
                <a:solidFill>
                  <a:prstClr val="black"/>
                </a:solidFill>
                <a:latin typeface="Times New Roman"/>
                <a:cs typeface="Times New Roman"/>
              </a:rPr>
              <a:t>/</a:t>
            </a:r>
            <a:r>
              <a:rPr sz="1300" spc="-79" dirty="0">
                <a:solidFill>
                  <a:prstClr val="black"/>
                </a:solidFill>
                <a:latin typeface="Times New Roman"/>
                <a:cs typeface="Times New Roman"/>
              </a:rPr>
              <a:t>8</a:t>
            </a:r>
            <a:r>
              <a:rPr sz="1300" spc="-44" dirty="0">
                <a:solidFill>
                  <a:prstClr val="black"/>
                </a:solidFill>
                <a:latin typeface="Times New Roman"/>
                <a:cs typeface="Times New Roman"/>
              </a:rPr>
              <a:t>6</a:t>
            </a:r>
            <a:endParaRPr sz="1300">
              <a:solidFill>
                <a:prstClr val="black"/>
              </a:solidFill>
              <a:latin typeface="Times New Roman"/>
              <a:cs typeface="Times New Roman"/>
            </a:endParaRPr>
          </a:p>
        </p:txBody>
      </p:sp>
      <p:sp>
        <p:nvSpPr>
          <p:cNvPr id="134" name="object 134"/>
          <p:cNvSpPr txBox="1"/>
          <p:nvPr/>
        </p:nvSpPr>
        <p:spPr>
          <a:xfrm>
            <a:off x="2795776" y="5607279"/>
            <a:ext cx="338828" cy="200055"/>
          </a:xfrm>
          <a:prstGeom prst="rect">
            <a:avLst/>
          </a:prstGeom>
        </p:spPr>
        <p:txBody>
          <a:bodyPr vert="horz" wrap="square" lIns="0" tIns="0" rIns="0" bIns="0" rtlCol="0">
            <a:spAutoFit/>
          </a:bodyPr>
          <a:lstStyle/>
          <a:p>
            <a:pPr marL="11134" defTabSz="801668"/>
            <a:r>
              <a:rPr sz="1300" spc="-105" dirty="0">
                <a:solidFill>
                  <a:prstClr val="black"/>
                </a:solidFill>
                <a:latin typeface="Times New Roman"/>
                <a:cs typeface="Times New Roman"/>
              </a:rPr>
              <a:t>B</a:t>
            </a:r>
            <a:r>
              <a:rPr sz="1300" spc="-79" dirty="0">
                <a:solidFill>
                  <a:prstClr val="black"/>
                </a:solidFill>
                <a:latin typeface="Times New Roman"/>
                <a:cs typeface="Times New Roman"/>
              </a:rPr>
              <a:t>22</a:t>
            </a:r>
            <a:r>
              <a:rPr sz="1300" spc="-44" dirty="0">
                <a:solidFill>
                  <a:prstClr val="black"/>
                </a:solidFill>
                <a:latin typeface="Times New Roman"/>
                <a:cs typeface="Times New Roman"/>
              </a:rPr>
              <a:t>9</a:t>
            </a:r>
            <a:endParaRPr sz="1300">
              <a:solidFill>
                <a:prstClr val="black"/>
              </a:solidFill>
              <a:latin typeface="Times New Roman"/>
              <a:cs typeface="Times New Roman"/>
            </a:endParaRPr>
          </a:p>
        </p:txBody>
      </p:sp>
      <p:sp>
        <p:nvSpPr>
          <p:cNvPr id="135" name="object 135"/>
          <p:cNvSpPr txBox="1"/>
          <p:nvPr/>
        </p:nvSpPr>
        <p:spPr>
          <a:xfrm>
            <a:off x="3558809" y="5607279"/>
            <a:ext cx="238917" cy="200055"/>
          </a:xfrm>
          <a:prstGeom prst="rect">
            <a:avLst/>
          </a:prstGeom>
        </p:spPr>
        <p:txBody>
          <a:bodyPr vert="horz" wrap="square" lIns="0" tIns="0" rIns="0" bIns="0" rtlCol="0">
            <a:spAutoFit/>
          </a:bodyPr>
          <a:lstStyle/>
          <a:p>
            <a:pPr marL="11134" defTabSz="801668"/>
            <a:r>
              <a:rPr sz="1300" spc="-79" dirty="0">
                <a:solidFill>
                  <a:prstClr val="black"/>
                </a:solidFill>
                <a:latin typeface="Times New Roman"/>
                <a:cs typeface="Times New Roman"/>
              </a:rPr>
              <a:t>665</a:t>
            </a:r>
            <a:endParaRPr sz="1300">
              <a:solidFill>
                <a:prstClr val="black"/>
              </a:solidFill>
              <a:latin typeface="Times New Roman"/>
              <a:cs typeface="Times New Roman"/>
            </a:endParaRPr>
          </a:p>
        </p:txBody>
      </p:sp>
      <p:sp>
        <p:nvSpPr>
          <p:cNvPr id="136" name="object 136"/>
          <p:cNvSpPr txBox="1"/>
          <p:nvPr/>
        </p:nvSpPr>
        <p:spPr>
          <a:xfrm>
            <a:off x="4177518" y="5607279"/>
            <a:ext cx="423534" cy="200055"/>
          </a:xfrm>
          <a:prstGeom prst="rect">
            <a:avLst/>
          </a:prstGeom>
        </p:spPr>
        <p:txBody>
          <a:bodyPr vert="horz" wrap="square" lIns="0" tIns="0" rIns="0" bIns="0" rtlCol="0">
            <a:spAutoFit/>
          </a:bodyPr>
          <a:lstStyle/>
          <a:p>
            <a:pPr marL="11134" defTabSz="801668"/>
            <a:r>
              <a:rPr sz="1300" spc="-75" dirty="0">
                <a:solidFill>
                  <a:prstClr val="black"/>
                </a:solidFill>
                <a:latin typeface="Times New Roman"/>
                <a:cs typeface="Times New Roman"/>
              </a:rPr>
              <a:t>129/81</a:t>
            </a:r>
            <a:endParaRPr sz="1300">
              <a:solidFill>
                <a:prstClr val="black"/>
              </a:solidFill>
              <a:latin typeface="Times New Roman"/>
              <a:cs typeface="Times New Roman"/>
            </a:endParaRPr>
          </a:p>
        </p:txBody>
      </p:sp>
      <p:sp>
        <p:nvSpPr>
          <p:cNvPr id="137" name="object 137"/>
          <p:cNvSpPr txBox="1"/>
          <p:nvPr/>
        </p:nvSpPr>
        <p:spPr>
          <a:xfrm>
            <a:off x="4972968" y="5607279"/>
            <a:ext cx="266610" cy="200055"/>
          </a:xfrm>
          <a:prstGeom prst="rect">
            <a:avLst/>
          </a:prstGeom>
        </p:spPr>
        <p:txBody>
          <a:bodyPr vert="horz" wrap="square" lIns="0" tIns="0" rIns="0" bIns="0" rtlCol="0">
            <a:spAutoFit/>
          </a:bodyPr>
          <a:lstStyle/>
          <a:p>
            <a:pPr marL="11134" defTabSz="801668"/>
            <a:r>
              <a:rPr sz="1300" spc="-105" dirty="0">
                <a:solidFill>
                  <a:prstClr val="black"/>
                </a:solidFill>
                <a:latin typeface="Times New Roman"/>
                <a:cs typeface="Times New Roman"/>
              </a:rPr>
              <a:t>B</a:t>
            </a:r>
            <a:r>
              <a:rPr sz="1300" spc="-79" dirty="0">
                <a:solidFill>
                  <a:prstClr val="black"/>
                </a:solidFill>
                <a:latin typeface="Times New Roman"/>
                <a:cs typeface="Times New Roman"/>
              </a:rPr>
              <a:t>8</a:t>
            </a:r>
            <a:r>
              <a:rPr sz="1300" spc="-44" dirty="0">
                <a:solidFill>
                  <a:prstClr val="black"/>
                </a:solidFill>
                <a:latin typeface="Times New Roman"/>
                <a:cs typeface="Times New Roman"/>
              </a:rPr>
              <a:t>1</a:t>
            </a:r>
            <a:endParaRPr sz="1300">
              <a:solidFill>
                <a:prstClr val="black"/>
              </a:solidFill>
              <a:latin typeface="Times New Roman"/>
              <a:cs typeface="Times New Roman"/>
            </a:endParaRPr>
          </a:p>
        </p:txBody>
      </p:sp>
      <p:sp>
        <p:nvSpPr>
          <p:cNvPr id="138" name="object 138"/>
          <p:cNvSpPr txBox="1"/>
          <p:nvPr/>
        </p:nvSpPr>
        <p:spPr>
          <a:xfrm>
            <a:off x="5607405" y="5607279"/>
            <a:ext cx="423534" cy="200055"/>
          </a:xfrm>
          <a:prstGeom prst="rect">
            <a:avLst/>
          </a:prstGeom>
        </p:spPr>
        <p:txBody>
          <a:bodyPr vert="horz" wrap="square" lIns="0" tIns="0" rIns="0" bIns="0" rtlCol="0">
            <a:spAutoFit/>
          </a:bodyPr>
          <a:lstStyle/>
          <a:p>
            <a:pPr marL="11134" defTabSz="801668"/>
            <a:r>
              <a:rPr sz="1300" spc="-75" dirty="0">
                <a:solidFill>
                  <a:prstClr val="black"/>
                </a:solidFill>
                <a:latin typeface="Times New Roman"/>
                <a:cs typeface="Times New Roman"/>
              </a:rPr>
              <a:t>182/81</a:t>
            </a:r>
            <a:endParaRPr sz="1300">
              <a:solidFill>
                <a:prstClr val="black"/>
              </a:solidFill>
              <a:latin typeface="Times New Roman"/>
              <a:cs typeface="Times New Roman"/>
            </a:endParaRPr>
          </a:p>
        </p:txBody>
      </p:sp>
      <p:sp>
        <p:nvSpPr>
          <p:cNvPr id="139" name="object 139"/>
          <p:cNvSpPr txBox="1"/>
          <p:nvPr/>
        </p:nvSpPr>
        <p:spPr>
          <a:xfrm>
            <a:off x="6426928" y="5607279"/>
            <a:ext cx="219912" cy="200055"/>
          </a:xfrm>
          <a:prstGeom prst="rect">
            <a:avLst/>
          </a:prstGeom>
        </p:spPr>
        <p:txBody>
          <a:bodyPr vert="horz" wrap="square" lIns="0" tIns="0" rIns="0" bIns="0" rtlCol="0">
            <a:spAutoFit/>
          </a:bodyPr>
          <a:lstStyle/>
          <a:p>
            <a:pPr marL="11134" defTabSz="801668"/>
            <a:r>
              <a:rPr sz="1300" spc="-118" dirty="0">
                <a:solidFill>
                  <a:prstClr val="black"/>
                </a:solidFill>
                <a:latin typeface="Times New Roman"/>
                <a:cs typeface="Times New Roman"/>
              </a:rPr>
              <a:t>M1</a:t>
            </a:r>
            <a:endParaRPr sz="1300">
              <a:solidFill>
                <a:prstClr val="black"/>
              </a:solidFill>
              <a:latin typeface="Times New Roman"/>
              <a:cs typeface="Times New Roman"/>
            </a:endParaRPr>
          </a:p>
        </p:txBody>
      </p:sp>
      <p:sp>
        <p:nvSpPr>
          <p:cNvPr id="140" name="object 140"/>
          <p:cNvSpPr txBox="1"/>
          <p:nvPr/>
        </p:nvSpPr>
        <p:spPr>
          <a:xfrm>
            <a:off x="7037505" y="5607279"/>
            <a:ext cx="423534" cy="200055"/>
          </a:xfrm>
          <a:prstGeom prst="rect">
            <a:avLst/>
          </a:prstGeom>
        </p:spPr>
        <p:txBody>
          <a:bodyPr vert="horz" wrap="square" lIns="0" tIns="0" rIns="0" bIns="0" rtlCol="0">
            <a:spAutoFit/>
          </a:bodyPr>
          <a:lstStyle/>
          <a:p>
            <a:pPr marL="11134" defTabSz="801668"/>
            <a:r>
              <a:rPr sz="1300" spc="-75" dirty="0">
                <a:solidFill>
                  <a:prstClr val="black"/>
                </a:solidFill>
                <a:latin typeface="Times New Roman"/>
                <a:cs typeface="Times New Roman"/>
              </a:rPr>
              <a:t>181/81</a:t>
            </a:r>
            <a:endParaRPr sz="1300">
              <a:solidFill>
                <a:prstClr val="black"/>
              </a:solidFill>
              <a:latin typeface="Times New Roman"/>
              <a:cs typeface="Times New Roman"/>
            </a:endParaRPr>
          </a:p>
        </p:txBody>
      </p:sp>
      <p:sp>
        <p:nvSpPr>
          <p:cNvPr id="141" name="object 141"/>
          <p:cNvSpPr/>
          <p:nvPr/>
        </p:nvSpPr>
        <p:spPr>
          <a:xfrm>
            <a:off x="3441392" y="5988766"/>
            <a:ext cx="2040567" cy="299101"/>
          </a:xfrm>
          <a:custGeom>
            <a:avLst/>
            <a:gdLst/>
            <a:ahLst/>
            <a:cxnLst/>
            <a:rect l="l" t="t" r="r" b="b"/>
            <a:pathLst>
              <a:path w="2386329" h="329565">
                <a:moveTo>
                  <a:pt x="0" y="329485"/>
                </a:moveTo>
                <a:lnTo>
                  <a:pt x="2386209" y="329485"/>
                </a:lnTo>
                <a:lnTo>
                  <a:pt x="2386209" y="0"/>
                </a:lnTo>
                <a:lnTo>
                  <a:pt x="0" y="0"/>
                </a:lnTo>
                <a:lnTo>
                  <a:pt x="0" y="329485"/>
                </a:lnTo>
                <a:close/>
              </a:path>
            </a:pathLst>
          </a:custGeom>
          <a:ln w="9953">
            <a:solidFill>
              <a:srgbClr val="000000"/>
            </a:solidFill>
          </a:ln>
        </p:spPr>
        <p:txBody>
          <a:bodyPr wrap="square" lIns="0" tIns="0" rIns="0" bIns="0" rtlCol="0"/>
          <a:lstStyle/>
          <a:p>
            <a:pPr defTabSz="801668"/>
            <a:endParaRPr>
              <a:solidFill>
                <a:prstClr val="black"/>
              </a:solidFill>
            </a:endParaRPr>
          </a:p>
        </p:txBody>
      </p:sp>
      <p:sp>
        <p:nvSpPr>
          <p:cNvPr id="142" name="object 142"/>
          <p:cNvSpPr/>
          <p:nvPr/>
        </p:nvSpPr>
        <p:spPr>
          <a:xfrm>
            <a:off x="3497560" y="6088235"/>
            <a:ext cx="104798" cy="118142"/>
          </a:xfrm>
          <a:custGeom>
            <a:avLst/>
            <a:gdLst/>
            <a:ahLst/>
            <a:cxnLst/>
            <a:rect l="l" t="t" r="r" b="b"/>
            <a:pathLst>
              <a:path w="122554" h="130175">
                <a:moveTo>
                  <a:pt x="0" y="129867"/>
                </a:moveTo>
                <a:lnTo>
                  <a:pt x="121987" y="129867"/>
                </a:lnTo>
                <a:lnTo>
                  <a:pt x="121987" y="0"/>
                </a:lnTo>
                <a:lnTo>
                  <a:pt x="0" y="0"/>
                </a:lnTo>
                <a:lnTo>
                  <a:pt x="0" y="129867"/>
                </a:lnTo>
                <a:close/>
              </a:path>
            </a:pathLst>
          </a:custGeom>
          <a:ln w="9655">
            <a:solidFill>
              <a:srgbClr val="000000"/>
            </a:solidFill>
          </a:ln>
        </p:spPr>
        <p:txBody>
          <a:bodyPr wrap="square" lIns="0" tIns="0" rIns="0" bIns="0" rtlCol="0"/>
          <a:lstStyle/>
          <a:p>
            <a:pPr defTabSz="801668"/>
            <a:endParaRPr>
              <a:solidFill>
                <a:prstClr val="black"/>
              </a:solidFill>
            </a:endParaRPr>
          </a:p>
        </p:txBody>
      </p:sp>
      <p:sp>
        <p:nvSpPr>
          <p:cNvPr id="143" name="object 143"/>
          <p:cNvSpPr/>
          <p:nvPr/>
        </p:nvSpPr>
        <p:spPr>
          <a:xfrm>
            <a:off x="4501636" y="6088235"/>
            <a:ext cx="104798" cy="118142"/>
          </a:xfrm>
          <a:custGeom>
            <a:avLst/>
            <a:gdLst/>
            <a:ahLst/>
            <a:cxnLst/>
            <a:rect l="l" t="t" r="r" b="b"/>
            <a:pathLst>
              <a:path w="122554" h="130175">
                <a:moveTo>
                  <a:pt x="0" y="129867"/>
                </a:moveTo>
                <a:lnTo>
                  <a:pt x="122300" y="129867"/>
                </a:lnTo>
                <a:lnTo>
                  <a:pt x="122300" y="0"/>
                </a:lnTo>
                <a:lnTo>
                  <a:pt x="0" y="0"/>
                </a:lnTo>
                <a:lnTo>
                  <a:pt x="0" y="129867"/>
                </a:lnTo>
                <a:close/>
              </a:path>
            </a:pathLst>
          </a:custGeom>
          <a:ln w="9656">
            <a:solidFill>
              <a:srgbClr val="000000"/>
            </a:solidFill>
          </a:ln>
        </p:spPr>
        <p:txBody>
          <a:bodyPr wrap="square" lIns="0" tIns="0" rIns="0" bIns="0" rtlCol="0"/>
          <a:lstStyle/>
          <a:p>
            <a:pPr defTabSz="801668"/>
            <a:endParaRPr>
              <a:solidFill>
                <a:prstClr val="black"/>
              </a:solidFill>
            </a:endParaRPr>
          </a:p>
        </p:txBody>
      </p:sp>
      <p:sp>
        <p:nvSpPr>
          <p:cNvPr id="144" name="object 144"/>
          <p:cNvSpPr txBox="1"/>
          <p:nvPr/>
        </p:nvSpPr>
        <p:spPr>
          <a:xfrm>
            <a:off x="2169234" y="5821993"/>
            <a:ext cx="5295810" cy="452390"/>
          </a:xfrm>
          <a:prstGeom prst="rect">
            <a:avLst/>
          </a:prstGeom>
        </p:spPr>
        <p:txBody>
          <a:bodyPr vert="horz" wrap="square" lIns="0" tIns="173695" rIns="0" bIns="0" rtlCol="0">
            <a:spAutoFit/>
          </a:bodyPr>
          <a:lstStyle/>
          <a:p>
            <a:pPr marL="1526510" defTabSz="801668">
              <a:spcBef>
                <a:spcPts val="1368"/>
              </a:spcBef>
              <a:tabLst>
                <a:tab pos="2555874" algn="l"/>
              </a:tabLst>
            </a:pPr>
            <a:r>
              <a:rPr b="1" spc="-35" dirty="0">
                <a:solidFill>
                  <a:prstClr val="black"/>
                </a:solidFill>
                <a:latin typeface="Times New Roman"/>
                <a:cs typeface="Times New Roman"/>
              </a:rPr>
              <a:t>staniste</a:t>
            </a:r>
            <a:r>
              <a:rPr b="1" dirty="0">
                <a:solidFill>
                  <a:prstClr val="black"/>
                </a:solidFill>
                <a:latin typeface="Times New Roman"/>
                <a:cs typeface="Times New Roman"/>
              </a:rPr>
              <a:t> </a:t>
            </a:r>
            <a:r>
              <a:rPr b="1" spc="-35" dirty="0">
                <a:solidFill>
                  <a:prstClr val="black"/>
                </a:solidFill>
                <a:latin typeface="Times New Roman"/>
                <a:cs typeface="Times New Roman"/>
              </a:rPr>
              <a:t>1	staniste</a:t>
            </a:r>
            <a:r>
              <a:rPr b="1" spc="-79" dirty="0">
                <a:solidFill>
                  <a:prstClr val="black"/>
                </a:solidFill>
                <a:latin typeface="Times New Roman"/>
                <a:cs typeface="Times New Roman"/>
              </a:rPr>
              <a:t> </a:t>
            </a:r>
            <a:r>
              <a:rPr b="1" spc="-35" dirty="0">
                <a:solidFill>
                  <a:prstClr val="black"/>
                </a:solidFill>
                <a:latin typeface="Times New Roman"/>
                <a:cs typeface="Times New Roman"/>
              </a:rPr>
              <a:t>2</a:t>
            </a:r>
            <a:endParaRPr>
              <a:solidFill>
                <a:prstClr val="black"/>
              </a:solidFill>
              <a:latin typeface="Times New Roman"/>
              <a:cs typeface="Times New Roman"/>
            </a:endParaRPr>
          </a:p>
        </p:txBody>
      </p:sp>
      <p:sp>
        <p:nvSpPr>
          <p:cNvPr id="145" name="object 145"/>
          <p:cNvSpPr txBox="1">
            <a:spLocks noGrp="1"/>
          </p:cNvSpPr>
          <p:nvPr>
            <p:ph type="title"/>
          </p:nvPr>
        </p:nvSpPr>
        <p:spPr>
          <a:xfrm>
            <a:off x="728402" y="660915"/>
            <a:ext cx="1506261" cy="1077218"/>
          </a:xfrm>
          <a:prstGeom prst="rect">
            <a:avLst/>
          </a:prstGeom>
        </p:spPr>
        <p:txBody>
          <a:bodyPr vert="horz" wrap="square" lIns="0" tIns="0" rIns="0" bIns="0" rtlCol="0">
            <a:spAutoFit/>
          </a:bodyPr>
          <a:lstStyle/>
          <a:p>
            <a:pPr marL="11134"/>
            <a:r>
              <a:rPr spc="-4" dirty="0">
                <a:latin typeface="Arial Narrow"/>
                <a:cs typeface="Arial Narrow"/>
              </a:rPr>
              <a:t>Rezultati</a:t>
            </a:r>
          </a:p>
        </p:txBody>
      </p:sp>
      <p:sp>
        <p:nvSpPr>
          <p:cNvPr id="146" name="object 146"/>
          <p:cNvSpPr txBox="1"/>
          <p:nvPr/>
        </p:nvSpPr>
        <p:spPr>
          <a:xfrm>
            <a:off x="1622930" y="1707631"/>
            <a:ext cx="5614003" cy="5516895"/>
          </a:xfrm>
          <a:prstGeom prst="rect">
            <a:avLst/>
          </a:prstGeom>
        </p:spPr>
        <p:txBody>
          <a:bodyPr vert="horz" wrap="square" lIns="0" tIns="0" rIns="0" bIns="0" rtlCol="0">
            <a:spAutoFit/>
          </a:bodyPr>
          <a:lstStyle/>
          <a:p>
            <a:pPr marL="303966" defTabSz="801668"/>
            <a:r>
              <a:rPr sz="2100" b="1" spc="-4" dirty="0">
                <a:solidFill>
                  <a:prstClr val="black"/>
                </a:solidFill>
                <a:latin typeface="Arial Narrow"/>
                <a:cs typeface="Arial Narrow"/>
              </a:rPr>
              <a:t>Grafikon </a:t>
            </a:r>
            <a:r>
              <a:rPr sz="2100" b="1" dirty="0">
                <a:solidFill>
                  <a:prstClr val="black"/>
                </a:solidFill>
                <a:latin typeface="Arial Narrow"/>
                <a:cs typeface="Arial Narrow"/>
              </a:rPr>
              <a:t>1. </a:t>
            </a:r>
            <a:r>
              <a:rPr sz="2100" spc="-4" dirty="0">
                <a:solidFill>
                  <a:prstClr val="black"/>
                </a:solidFill>
                <a:latin typeface="Arial Narrow"/>
                <a:cs typeface="Arial Narrow"/>
              </a:rPr>
              <a:t>Drvna zapremina </a:t>
            </a:r>
            <a:r>
              <a:rPr sz="2100" dirty="0">
                <a:solidFill>
                  <a:prstClr val="black"/>
                </a:solidFill>
                <a:latin typeface="Arial Narrow"/>
                <a:cs typeface="Arial Narrow"/>
              </a:rPr>
              <a:t>posle </a:t>
            </a:r>
            <a:r>
              <a:rPr sz="2100" spc="-4" dirty="0">
                <a:solidFill>
                  <a:prstClr val="black"/>
                </a:solidFill>
                <a:latin typeface="Arial Narrow"/>
                <a:cs typeface="Arial Narrow"/>
              </a:rPr>
              <a:t>prve </a:t>
            </a:r>
            <a:r>
              <a:rPr sz="2100" dirty="0">
                <a:solidFill>
                  <a:prstClr val="black"/>
                </a:solidFill>
                <a:latin typeface="Arial Narrow"/>
                <a:cs typeface="Arial Narrow"/>
              </a:rPr>
              <a:t>godine</a:t>
            </a:r>
            <a:r>
              <a:rPr sz="2100" spc="39" dirty="0">
                <a:solidFill>
                  <a:prstClr val="black"/>
                </a:solidFill>
                <a:latin typeface="Arial Narrow"/>
                <a:cs typeface="Arial Narrow"/>
              </a:rPr>
              <a:t> </a:t>
            </a:r>
            <a:r>
              <a:rPr sz="2100" spc="-4" dirty="0">
                <a:solidFill>
                  <a:prstClr val="black"/>
                </a:solidFill>
                <a:latin typeface="Arial Narrow"/>
                <a:cs typeface="Arial Narrow"/>
              </a:rPr>
              <a:t>(m</a:t>
            </a:r>
            <a:r>
              <a:rPr sz="2100" spc="-6" baseline="24305" dirty="0">
                <a:solidFill>
                  <a:prstClr val="black"/>
                </a:solidFill>
                <a:latin typeface="Arial Narrow"/>
                <a:cs typeface="Arial Narrow"/>
              </a:rPr>
              <a:t>3</a:t>
            </a:r>
            <a:r>
              <a:rPr sz="2100" spc="-4" dirty="0">
                <a:solidFill>
                  <a:prstClr val="black"/>
                </a:solidFill>
                <a:latin typeface="Arial Narrow"/>
                <a:cs typeface="Arial Narrow"/>
              </a:rPr>
              <a:t>/ha)</a:t>
            </a:r>
            <a:endParaRPr sz="2100">
              <a:solidFill>
                <a:prstClr val="black"/>
              </a:solidFill>
              <a:latin typeface="Arial Narrow"/>
              <a:cs typeface="Arial Narrow"/>
            </a:endParaRPr>
          </a:p>
          <a:p>
            <a:pPr marR="5528726" algn="ctr" defTabSz="801668">
              <a:spcBef>
                <a:spcPts val="1464"/>
              </a:spcBef>
            </a:pPr>
            <a:r>
              <a:rPr b="1" spc="-35" dirty="0">
                <a:solidFill>
                  <a:prstClr val="black"/>
                </a:solidFill>
                <a:latin typeface="Times New Roman"/>
                <a:cs typeface="Times New Roman"/>
              </a:rPr>
              <a:t>16</a:t>
            </a:r>
            <a:endParaRPr>
              <a:solidFill>
                <a:prstClr val="black"/>
              </a:solidFill>
              <a:latin typeface="Times New Roman"/>
              <a:cs typeface="Times New Roman"/>
            </a:endParaRPr>
          </a:p>
          <a:p>
            <a:pPr marR="5528726" algn="ctr" defTabSz="801668">
              <a:spcBef>
                <a:spcPts val="1078"/>
              </a:spcBef>
            </a:pPr>
            <a:r>
              <a:rPr b="1" spc="-35" dirty="0">
                <a:solidFill>
                  <a:prstClr val="black"/>
                </a:solidFill>
                <a:latin typeface="Times New Roman"/>
                <a:cs typeface="Times New Roman"/>
              </a:rPr>
              <a:t>14</a:t>
            </a:r>
            <a:endParaRPr>
              <a:solidFill>
                <a:prstClr val="black"/>
              </a:solidFill>
              <a:latin typeface="Times New Roman"/>
              <a:cs typeface="Times New Roman"/>
            </a:endParaRPr>
          </a:p>
          <a:p>
            <a:pPr marR="5528726" algn="ctr" defTabSz="801668">
              <a:spcBef>
                <a:spcPts val="1017"/>
              </a:spcBef>
            </a:pPr>
            <a:r>
              <a:rPr b="1" spc="-35" dirty="0">
                <a:solidFill>
                  <a:prstClr val="black"/>
                </a:solidFill>
                <a:latin typeface="Times New Roman"/>
                <a:cs typeface="Times New Roman"/>
              </a:rPr>
              <a:t>12</a:t>
            </a:r>
            <a:endParaRPr>
              <a:solidFill>
                <a:prstClr val="black"/>
              </a:solidFill>
              <a:latin typeface="Times New Roman"/>
              <a:cs typeface="Times New Roman"/>
            </a:endParaRPr>
          </a:p>
          <a:p>
            <a:pPr marR="5528726" algn="ctr" defTabSz="801668">
              <a:spcBef>
                <a:spcPts val="1087"/>
              </a:spcBef>
            </a:pPr>
            <a:r>
              <a:rPr b="1" spc="-35" dirty="0">
                <a:solidFill>
                  <a:prstClr val="black"/>
                </a:solidFill>
                <a:latin typeface="Times New Roman"/>
                <a:cs typeface="Times New Roman"/>
              </a:rPr>
              <a:t>10</a:t>
            </a:r>
            <a:endParaRPr>
              <a:solidFill>
                <a:prstClr val="black"/>
              </a:solidFill>
              <a:latin typeface="Times New Roman"/>
              <a:cs typeface="Times New Roman"/>
            </a:endParaRPr>
          </a:p>
          <a:p>
            <a:pPr marR="5430186" algn="ctr" defTabSz="801668">
              <a:spcBef>
                <a:spcPts val="1013"/>
              </a:spcBef>
            </a:pPr>
            <a:r>
              <a:rPr b="1" spc="-35" dirty="0">
                <a:solidFill>
                  <a:prstClr val="black"/>
                </a:solidFill>
                <a:latin typeface="Times New Roman"/>
                <a:cs typeface="Times New Roman"/>
              </a:rPr>
              <a:t>8</a:t>
            </a:r>
            <a:endParaRPr>
              <a:solidFill>
                <a:prstClr val="black"/>
              </a:solidFill>
              <a:latin typeface="Times New Roman"/>
              <a:cs typeface="Times New Roman"/>
            </a:endParaRPr>
          </a:p>
          <a:p>
            <a:pPr marR="5430186" algn="ctr" defTabSz="801668">
              <a:spcBef>
                <a:spcPts val="1083"/>
              </a:spcBef>
            </a:pPr>
            <a:r>
              <a:rPr b="1" spc="-35" dirty="0">
                <a:solidFill>
                  <a:prstClr val="black"/>
                </a:solidFill>
                <a:latin typeface="Times New Roman"/>
                <a:cs typeface="Times New Roman"/>
              </a:rPr>
              <a:t>6</a:t>
            </a:r>
            <a:endParaRPr>
              <a:solidFill>
                <a:prstClr val="black"/>
              </a:solidFill>
              <a:latin typeface="Times New Roman"/>
              <a:cs typeface="Times New Roman"/>
            </a:endParaRPr>
          </a:p>
          <a:p>
            <a:pPr marR="5430186" algn="ctr" defTabSz="801668">
              <a:spcBef>
                <a:spcPts val="1017"/>
              </a:spcBef>
            </a:pPr>
            <a:r>
              <a:rPr b="1" spc="-35" dirty="0">
                <a:solidFill>
                  <a:prstClr val="black"/>
                </a:solidFill>
                <a:latin typeface="Times New Roman"/>
                <a:cs typeface="Times New Roman"/>
              </a:rPr>
              <a:t>4</a:t>
            </a:r>
            <a:endParaRPr>
              <a:solidFill>
                <a:prstClr val="black"/>
              </a:solidFill>
              <a:latin typeface="Times New Roman"/>
              <a:cs typeface="Times New Roman"/>
            </a:endParaRPr>
          </a:p>
          <a:p>
            <a:pPr marR="5430186" algn="ctr" defTabSz="801668">
              <a:spcBef>
                <a:spcPts val="1087"/>
              </a:spcBef>
            </a:pPr>
            <a:r>
              <a:rPr b="1" spc="-35" dirty="0">
                <a:solidFill>
                  <a:prstClr val="black"/>
                </a:solidFill>
                <a:latin typeface="Times New Roman"/>
                <a:cs typeface="Times New Roman"/>
              </a:rPr>
              <a:t>2</a:t>
            </a:r>
            <a:endParaRPr>
              <a:solidFill>
                <a:prstClr val="black"/>
              </a:solidFill>
              <a:latin typeface="Times New Roman"/>
              <a:cs typeface="Times New Roman"/>
            </a:endParaRPr>
          </a:p>
          <a:p>
            <a:pPr marR="5430186" algn="ctr" defTabSz="801668">
              <a:spcBef>
                <a:spcPts val="1013"/>
              </a:spcBef>
            </a:pPr>
            <a:r>
              <a:rPr b="1" spc="-35" dirty="0">
                <a:solidFill>
                  <a:prstClr val="black"/>
                </a:solidFill>
                <a:latin typeface="Times New Roman"/>
                <a:cs typeface="Times New Roman"/>
              </a:rPr>
              <a:t>0</a:t>
            </a:r>
            <a:endParaRPr>
              <a:solidFill>
                <a:prstClr val="black"/>
              </a:solidFill>
              <a:latin typeface="Times New Roman"/>
              <a:cs typeface="Times New Roman"/>
            </a:endParaRPr>
          </a:p>
        </p:txBody>
      </p:sp>
      <p:sp>
        <p:nvSpPr>
          <p:cNvPr id="147" name="object 147"/>
          <p:cNvSpPr/>
          <p:nvPr/>
        </p:nvSpPr>
        <p:spPr>
          <a:xfrm>
            <a:off x="1246147" y="2970741"/>
            <a:ext cx="314936" cy="1896035"/>
          </a:xfrm>
          <a:custGeom>
            <a:avLst/>
            <a:gdLst/>
            <a:ahLst/>
            <a:cxnLst/>
            <a:rect l="l" t="t" r="r" b="b"/>
            <a:pathLst>
              <a:path w="368300" h="2089150">
                <a:moveTo>
                  <a:pt x="0" y="2089150"/>
                </a:moveTo>
                <a:lnTo>
                  <a:pt x="368299" y="2089150"/>
                </a:lnTo>
                <a:lnTo>
                  <a:pt x="368299" y="0"/>
                </a:lnTo>
                <a:lnTo>
                  <a:pt x="0" y="0"/>
                </a:lnTo>
                <a:lnTo>
                  <a:pt x="0" y="2089150"/>
                </a:lnTo>
                <a:close/>
              </a:path>
            </a:pathLst>
          </a:custGeom>
          <a:solidFill>
            <a:srgbClr val="FFFFFF"/>
          </a:solidFill>
        </p:spPr>
        <p:txBody>
          <a:bodyPr wrap="square" lIns="0" tIns="0" rIns="0" bIns="0" rtlCol="0"/>
          <a:lstStyle/>
          <a:p>
            <a:pPr defTabSz="801668"/>
            <a:endParaRPr>
              <a:solidFill>
                <a:prstClr val="black"/>
              </a:solidFill>
            </a:endParaRPr>
          </a:p>
        </p:txBody>
      </p:sp>
      <p:sp>
        <p:nvSpPr>
          <p:cNvPr id="148" name="object 148"/>
          <p:cNvSpPr txBox="1"/>
          <p:nvPr/>
        </p:nvSpPr>
        <p:spPr>
          <a:xfrm>
            <a:off x="1292903" y="3042096"/>
            <a:ext cx="461665" cy="1749078"/>
          </a:xfrm>
          <a:prstGeom prst="rect">
            <a:avLst/>
          </a:prstGeom>
        </p:spPr>
        <p:txBody>
          <a:bodyPr vert="vert270" wrap="square" lIns="0" tIns="0" rIns="0" bIns="0" rtlCol="0">
            <a:spAutoFit/>
          </a:bodyPr>
          <a:lstStyle/>
          <a:p>
            <a:pPr marL="11134" defTabSz="801668">
              <a:lnSpc>
                <a:spcPts val="1833"/>
              </a:lnSpc>
            </a:pPr>
            <a:r>
              <a:rPr dirty="0">
                <a:solidFill>
                  <a:prstClr val="black"/>
                </a:solidFill>
                <a:latin typeface="Arial"/>
                <a:cs typeface="Arial"/>
              </a:rPr>
              <a:t>Zapremina (</a:t>
            </a:r>
            <a:r>
              <a:rPr spc="-4" dirty="0">
                <a:solidFill>
                  <a:prstClr val="black"/>
                </a:solidFill>
                <a:latin typeface="Arial"/>
                <a:cs typeface="Arial"/>
              </a:rPr>
              <a:t>m</a:t>
            </a:r>
            <a:r>
              <a:rPr baseline="25462" dirty="0">
                <a:solidFill>
                  <a:prstClr val="black"/>
                </a:solidFill>
                <a:latin typeface="Arial"/>
                <a:cs typeface="Arial"/>
              </a:rPr>
              <a:t>3</a:t>
            </a:r>
            <a:r>
              <a:rPr dirty="0">
                <a:solidFill>
                  <a:prstClr val="black"/>
                </a:solidFill>
                <a:latin typeface="Arial"/>
                <a:cs typeface="Arial"/>
              </a:rPr>
              <a:t>/ha)</a:t>
            </a:r>
            <a:endParaRPr>
              <a:solidFill>
                <a:prstClr val="black"/>
              </a:solidFill>
              <a:latin typeface="Arial"/>
              <a:cs typeface="Arial"/>
            </a:endParaRPr>
          </a:p>
        </p:txBody>
      </p:sp>
      <p:sp>
        <p:nvSpPr>
          <p:cNvPr id="149" name="object 149"/>
          <p:cNvSpPr/>
          <p:nvPr/>
        </p:nvSpPr>
        <p:spPr>
          <a:xfrm>
            <a:off x="2169234" y="5821999"/>
            <a:ext cx="5295810" cy="694445"/>
          </a:xfrm>
          <a:custGeom>
            <a:avLst/>
            <a:gdLst/>
            <a:ahLst/>
            <a:cxnLst/>
            <a:rect l="l" t="t" r="r" b="b"/>
            <a:pathLst>
              <a:path w="6193155" h="765175">
                <a:moveTo>
                  <a:pt x="0" y="765174"/>
                </a:moveTo>
                <a:lnTo>
                  <a:pt x="6192837" y="765174"/>
                </a:lnTo>
                <a:lnTo>
                  <a:pt x="6192837" y="0"/>
                </a:lnTo>
                <a:lnTo>
                  <a:pt x="0" y="0"/>
                </a:lnTo>
                <a:lnTo>
                  <a:pt x="0" y="765174"/>
                </a:lnTo>
                <a:close/>
              </a:path>
            </a:pathLst>
          </a:custGeom>
          <a:solidFill>
            <a:srgbClr val="FFFFFF"/>
          </a:solidFill>
        </p:spPr>
        <p:txBody>
          <a:bodyPr wrap="square" lIns="0" tIns="0" rIns="0" bIns="0" rtlCol="0"/>
          <a:lstStyle/>
          <a:p>
            <a:pPr defTabSz="801668"/>
            <a:endParaRPr>
              <a:solidFill>
                <a:prstClr val="black"/>
              </a:solidFill>
            </a:endParaRPr>
          </a:p>
        </p:txBody>
      </p:sp>
      <p:sp>
        <p:nvSpPr>
          <p:cNvPr id="150" name="object 150"/>
          <p:cNvSpPr/>
          <p:nvPr/>
        </p:nvSpPr>
        <p:spPr>
          <a:xfrm>
            <a:off x="3276944" y="5968950"/>
            <a:ext cx="3818869" cy="335984"/>
          </a:xfrm>
          <a:custGeom>
            <a:avLst/>
            <a:gdLst/>
            <a:ahLst/>
            <a:cxnLst/>
            <a:rect l="l" t="t" r="r" b="b"/>
            <a:pathLst>
              <a:path w="4465955" h="370204">
                <a:moveTo>
                  <a:pt x="0" y="369886"/>
                </a:moveTo>
                <a:lnTo>
                  <a:pt x="4465637" y="369886"/>
                </a:lnTo>
                <a:lnTo>
                  <a:pt x="4465637" y="0"/>
                </a:lnTo>
                <a:lnTo>
                  <a:pt x="0" y="0"/>
                </a:lnTo>
                <a:lnTo>
                  <a:pt x="0" y="369886"/>
                </a:lnTo>
                <a:close/>
              </a:path>
            </a:pathLst>
          </a:custGeom>
          <a:solidFill>
            <a:srgbClr val="FFFFFF"/>
          </a:solidFill>
        </p:spPr>
        <p:txBody>
          <a:bodyPr wrap="square" lIns="0" tIns="0" rIns="0" bIns="0" rtlCol="0"/>
          <a:lstStyle/>
          <a:p>
            <a:pPr defTabSz="801668"/>
            <a:endParaRPr>
              <a:solidFill>
                <a:prstClr val="black"/>
              </a:solidFill>
            </a:endParaRPr>
          </a:p>
        </p:txBody>
      </p:sp>
      <p:sp>
        <p:nvSpPr>
          <p:cNvPr id="151" name="object 151"/>
          <p:cNvSpPr txBox="1"/>
          <p:nvPr/>
        </p:nvSpPr>
        <p:spPr>
          <a:xfrm>
            <a:off x="3344271" y="6010446"/>
            <a:ext cx="913314" cy="553998"/>
          </a:xfrm>
          <a:prstGeom prst="rect">
            <a:avLst/>
          </a:prstGeom>
        </p:spPr>
        <p:txBody>
          <a:bodyPr vert="horz" wrap="square" lIns="0" tIns="0" rIns="0" bIns="0" rtlCol="0">
            <a:spAutoFit/>
          </a:bodyPr>
          <a:lstStyle/>
          <a:p>
            <a:pPr marL="11134" defTabSz="801668"/>
            <a:r>
              <a:rPr dirty="0">
                <a:solidFill>
                  <a:prstClr val="black"/>
                </a:solidFill>
                <a:latin typeface="Arial"/>
                <a:cs typeface="Arial"/>
              </a:rPr>
              <a:t>Lokalitet</a:t>
            </a:r>
            <a:r>
              <a:rPr spc="-92" dirty="0">
                <a:solidFill>
                  <a:prstClr val="black"/>
                </a:solidFill>
                <a:latin typeface="Arial"/>
                <a:cs typeface="Arial"/>
              </a:rPr>
              <a:t> </a:t>
            </a:r>
            <a:r>
              <a:rPr dirty="0">
                <a:solidFill>
                  <a:prstClr val="black"/>
                </a:solidFill>
                <a:latin typeface="Arial"/>
                <a:cs typeface="Arial"/>
              </a:rPr>
              <a:t>1</a:t>
            </a:r>
            <a:endParaRPr>
              <a:solidFill>
                <a:prstClr val="black"/>
              </a:solidFill>
              <a:latin typeface="Arial"/>
              <a:cs typeface="Arial"/>
            </a:endParaRPr>
          </a:p>
        </p:txBody>
      </p:sp>
      <p:sp>
        <p:nvSpPr>
          <p:cNvPr id="152" name="object 152"/>
          <p:cNvSpPr txBox="1"/>
          <p:nvPr/>
        </p:nvSpPr>
        <p:spPr>
          <a:xfrm>
            <a:off x="5484397" y="6010446"/>
            <a:ext cx="913314" cy="553998"/>
          </a:xfrm>
          <a:prstGeom prst="rect">
            <a:avLst/>
          </a:prstGeom>
        </p:spPr>
        <p:txBody>
          <a:bodyPr vert="horz" wrap="square" lIns="0" tIns="0" rIns="0" bIns="0" rtlCol="0">
            <a:spAutoFit/>
          </a:bodyPr>
          <a:lstStyle/>
          <a:p>
            <a:pPr marL="11134" defTabSz="801668"/>
            <a:r>
              <a:rPr dirty="0">
                <a:solidFill>
                  <a:prstClr val="black"/>
                </a:solidFill>
                <a:latin typeface="Arial"/>
                <a:cs typeface="Arial"/>
              </a:rPr>
              <a:t>Lokalitet</a:t>
            </a:r>
            <a:r>
              <a:rPr spc="-92" dirty="0">
                <a:solidFill>
                  <a:prstClr val="black"/>
                </a:solidFill>
                <a:latin typeface="Arial"/>
                <a:cs typeface="Arial"/>
              </a:rPr>
              <a:t> </a:t>
            </a:r>
            <a:r>
              <a:rPr dirty="0">
                <a:solidFill>
                  <a:prstClr val="black"/>
                </a:solidFill>
                <a:latin typeface="Arial"/>
                <a:cs typeface="Arial"/>
              </a:rPr>
              <a:t>2</a:t>
            </a:r>
            <a:endParaRPr>
              <a:solidFill>
                <a:prstClr val="black"/>
              </a:solidFill>
              <a:latin typeface="Arial"/>
              <a:cs typeface="Arial"/>
            </a:endParaRPr>
          </a:p>
        </p:txBody>
      </p:sp>
      <p:sp>
        <p:nvSpPr>
          <p:cNvPr id="153" name="object 153"/>
          <p:cNvSpPr/>
          <p:nvPr/>
        </p:nvSpPr>
        <p:spPr>
          <a:xfrm>
            <a:off x="2970150" y="6040993"/>
            <a:ext cx="184618" cy="195943"/>
          </a:xfrm>
          <a:custGeom>
            <a:avLst/>
            <a:gdLst/>
            <a:ahLst/>
            <a:cxnLst/>
            <a:rect l="l" t="t" r="r" b="b"/>
            <a:pathLst>
              <a:path w="215900" h="215900">
                <a:moveTo>
                  <a:pt x="0" y="215900"/>
                </a:moveTo>
                <a:lnTo>
                  <a:pt x="215900" y="215900"/>
                </a:lnTo>
                <a:lnTo>
                  <a:pt x="215900" y="0"/>
                </a:lnTo>
                <a:lnTo>
                  <a:pt x="0" y="0"/>
                </a:lnTo>
                <a:lnTo>
                  <a:pt x="0" y="215900"/>
                </a:lnTo>
                <a:close/>
              </a:path>
            </a:pathLst>
          </a:custGeom>
          <a:solidFill>
            <a:srgbClr val="FFFED5"/>
          </a:solidFill>
        </p:spPr>
        <p:txBody>
          <a:bodyPr wrap="square" lIns="0" tIns="0" rIns="0" bIns="0" rtlCol="0"/>
          <a:lstStyle/>
          <a:p>
            <a:pPr defTabSz="801668"/>
            <a:endParaRPr>
              <a:solidFill>
                <a:prstClr val="black"/>
              </a:solidFill>
            </a:endParaRPr>
          </a:p>
        </p:txBody>
      </p:sp>
      <p:sp>
        <p:nvSpPr>
          <p:cNvPr id="154" name="object 154"/>
          <p:cNvSpPr/>
          <p:nvPr/>
        </p:nvSpPr>
        <p:spPr>
          <a:xfrm>
            <a:off x="2970150" y="6040993"/>
            <a:ext cx="184618" cy="195943"/>
          </a:xfrm>
          <a:custGeom>
            <a:avLst/>
            <a:gdLst/>
            <a:ahLst/>
            <a:cxnLst/>
            <a:rect l="l" t="t" r="r" b="b"/>
            <a:pathLst>
              <a:path w="215900" h="215900">
                <a:moveTo>
                  <a:pt x="0" y="0"/>
                </a:moveTo>
                <a:lnTo>
                  <a:pt x="215899" y="0"/>
                </a:lnTo>
                <a:lnTo>
                  <a:pt x="215899" y="215899"/>
                </a:lnTo>
                <a:lnTo>
                  <a:pt x="0" y="215899"/>
                </a:lnTo>
                <a:lnTo>
                  <a:pt x="0" y="0"/>
                </a:lnTo>
                <a:close/>
              </a:path>
            </a:pathLst>
          </a:custGeom>
          <a:ln w="4156">
            <a:solidFill>
              <a:srgbClr val="000000"/>
            </a:solidFill>
          </a:ln>
        </p:spPr>
        <p:txBody>
          <a:bodyPr wrap="square" lIns="0" tIns="0" rIns="0" bIns="0" rtlCol="0"/>
          <a:lstStyle/>
          <a:p>
            <a:pPr defTabSz="801668"/>
            <a:endParaRPr>
              <a:solidFill>
                <a:prstClr val="black"/>
              </a:solidFill>
            </a:endParaRPr>
          </a:p>
        </p:txBody>
      </p:sp>
      <p:sp>
        <p:nvSpPr>
          <p:cNvPr id="155" name="object 155"/>
          <p:cNvSpPr/>
          <p:nvPr/>
        </p:nvSpPr>
        <p:spPr>
          <a:xfrm>
            <a:off x="5063388" y="6040993"/>
            <a:ext cx="184618" cy="195943"/>
          </a:xfrm>
          <a:custGeom>
            <a:avLst/>
            <a:gdLst/>
            <a:ahLst/>
            <a:cxnLst/>
            <a:rect l="l" t="t" r="r" b="b"/>
            <a:pathLst>
              <a:path w="215900" h="215900">
                <a:moveTo>
                  <a:pt x="0" y="215900"/>
                </a:moveTo>
                <a:lnTo>
                  <a:pt x="215900" y="215900"/>
                </a:lnTo>
                <a:lnTo>
                  <a:pt x="215900" y="0"/>
                </a:lnTo>
                <a:lnTo>
                  <a:pt x="0" y="0"/>
                </a:lnTo>
                <a:lnTo>
                  <a:pt x="0" y="215900"/>
                </a:lnTo>
                <a:close/>
              </a:path>
            </a:pathLst>
          </a:custGeom>
          <a:solidFill>
            <a:srgbClr val="00F900"/>
          </a:solidFill>
        </p:spPr>
        <p:txBody>
          <a:bodyPr wrap="square" lIns="0" tIns="0" rIns="0" bIns="0" rtlCol="0"/>
          <a:lstStyle/>
          <a:p>
            <a:pPr defTabSz="801668"/>
            <a:endParaRPr>
              <a:solidFill>
                <a:prstClr val="black"/>
              </a:solidFill>
            </a:endParaRPr>
          </a:p>
        </p:txBody>
      </p:sp>
      <p:sp>
        <p:nvSpPr>
          <p:cNvPr id="156" name="object 156"/>
          <p:cNvSpPr/>
          <p:nvPr/>
        </p:nvSpPr>
        <p:spPr>
          <a:xfrm>
            <a:off x="5063388" y="6040993"/>
            <a:ext cx="184618" cy="195943"/>
          </a:xfrm>
          <a:custGeom>
            <a:avLst/>
            <a:gdLst/>
            <a:ahLst/>
            <a:cxnLst/>
            <a:rect l="l" t="t" r="r" b="b"/>
            <a:pathLst>
              <a:path w="215900" h="215900">
                <a:moveTo>
                  <a:pt x="0" y="0"/>
                </a:moveTo>
                <a:lnTo>
                  <a:pt x="215899" y="0"/>
                </a:lnTo>
                <a:lnTo>
                  <a:pt x="215899" y="215899"/>
                </a:lnTo>
                <a:lnTo>
                  <a:pt x="0" y="215899"/>
                </a:lnTo>
                <a:lnTo>
                  <a:pt x="0" y="0"/>
                </a:lnTo>
                <a:close/>
              </a:path>
            </a:pathLst>
          </a:custGeom>
          <a:ln w="4156">
            <a:solidFill>
              <a:srgbClr val="000000"/>
            </a:solidFill>
          </a:ln>
        </p:spPr>
        <p:txBody>
          <a:bodyPr wrap="square" lIns="0" tIns="0" rIns="0" bIns="0" rtlCol="0"/>
          <a:lstStyle/>
          <a:p>
            <a:pPr defTabSz="801668"/>
            <a:endParaRPr>
              <a:solidFill>
                <a:prstClr val="black"/>
              </a:solidFill>
            </a:endParaRPr>
          </a:p>
        </p:txBody>
      </p:sp>
    </p:spTree>
    <p:extLst>
      <p:ext uri="{BB962C8B-B14F-4D97-AF65-F5344CB8AC3E}">
        <p14:creationId xmlns:p14="http://schemas.microsoft.com/office/powerpoint/2010/main" val="2543223826"/>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61073" y="1272091"/>
            <a:ext cx="7819097" cy="131397"/>
          </a:xfrm>
          <a:custGeom>
            <a:avLst/>
            <a:gdLst/>
            <a:ahLst/>
            <a:cxnLst/>
            <a:rect l="l" t="t" r="r" b="b"/>
            <a:pathLst>
              <a:path w="9144000" h="144780">
                <a:moveTo>
                  <a:pt x="0" y="144462"/>
                </a:moveTo>
                <a:lnTo>
                  <a:pt x="9144000" y="144462"/>
                </a:lnTo>
                <a:lnTo>
                  <a:pt x="9144000" y="0"/>
                </a:lnTo>
                <a:lnTo>
                  <a:pt x="0" y="0"/>
                </a:lnTo>
                <a:lnTo>
                  <a:pt x="0" y="144462"/>
                </a:lnTo>
                <a:close/>
              </a:path>
            </a:pathLst>
          </a:custGeom>
          <a:solidFill>
            <a:srgbClr val="FFCA00"/>
          </a:solidFill>
        </p:spPr>
        <p:txBody>
          <a:bodyPr wrap="square" lIns="0" tIns="0" rIns="0" bIns="0" rtlCol="0"/>
          <a:lstStyle/>
          <a:p>
            <a:pPr defTabSz="801668"/>
            <a:endParaRPr>
              <a:solidFill>
                <a:prstClr val="black"/>
              </a:solidFill>
            </a:endParaRPr>
          </a:p>
        </p:txBody>
      </p:sp>
      <p:sp>
        <p:nvSpPr>
          <p:cNvPr id="3" name="object 3"/>
          <p:cNvSpPr txBox="1">
            <a:spLocks noGrp="1"/>
          </p:cNvSpPr>
          <p:nvPr>
            <p:ph type="title"/>
          </p:nvPr>
        </p:nvSpPr>
        <p:spPr>
          <a:xfrm>
            <a:off x="728402" y="660915"/>
            <a:ext cx="1506261" cy="1077218"/>
          </a:xfrm>
          <a:prstGeom prst="rect">
            <a:avLst/>
          </a:prstGeom>
        </p:spPr>
        <p:txBody>
          <a:bodyPr vert="horz" wrap="square" lIns="0" tIns="0" rIns="0" bIns="0" rtlCol="0">
            <a:spAutoFit/>
          </a:bodyPr>
          <a:lstStyle/>
          <a:p>
            <a:pPr marL="11134"/>
            <a:r>
              <a:rPr spc="-4" dirty="0">
                <a:latin typeface="Arial Narrow"/>
                <a:cs typeface="Arial Narrow"/>
              </a:rPr>
              <a:t>Rezultati</a:t>
            </a:r>
          </a:p>
        </p:txBody>
      </p:sp>
      <p:sp>
        <p:nvSpPr>
          <p:cNvPr id="4" name="object 4"/>
          <p:cNvSpPr txBox="1"/>
          <p:nvPr/>
        </p:nvSpPr>
        <p:spPr>
          <a:xfrm>
            <a:off x="1189948" y="1767416"/>
            <a:ext cx="5768756" cy="3277820"/>
          </a:xfrm>
          <a:prstGeom prst="rect">
            <a:avLst/>
          </a:prstGeom>
        </p:spPr>
        <p:txBody>
          <a:bodyPr vert="horz" wrap="square" lIns="0" tIns="0" rIns="0" bIns="0" rtlCol="0">
            <a:spAutoFit/>
          </a:bodyPr>
          <a:lstStyle/>
          <a:p>
            <a:pPr marL="11134" defTabSz="801668"/>
            <a:r>
              <a:rPr sz="2100" b="1" u="heavy" spc="-4" dirty="0">
                <a:solidFill>
                  <a:prstClr val="black"/>
                </a:solidFill>
                <a:latin typeface="Arial Narrow"/>
                <a:cs typeface="Arial Narrow"/>
              </a:rPr>
              <a:t>Posle druge</a:t>
            </a:r>
            <a:r>
              <a:rPr sz="2100" b="1" u="heavy" spc="-22" dirty="0">
                <a:solidFill>
                  <a:prstClr val="black"/>
                </a:solidFill>
                <a:latin typeface="Arial Narrow"/>
                <a:cs typeface="Arial Narrow"/>
              </a:rPr>
              <a:t> </a:t>
            </a:r>
            <a:r>
              <a:rPr sz="2100" b="1" u="heavy" spc="-4" dirty="0">
                <a:solidFill>
                  <a:prstClr val="black"/>
                </a:solidFill>
                <a:latin typeface="Arial Narrow"/>
                <a:cs typeface="Arial Narrow"/>
              </a:rPr>
              <a:t>godine:</a:t>
            </a:r>
            <a:endParaRPr sz="2100">
              <a:solidFill>
                <a:prstClr val="black"/>
              </a:solidFill>
              <a:latin typeface="Arial Narrow"/>
              <a:cs typeface="Arial Narrow"/>
            </a:endParaRPr>
          </a:p>
          <a:p>
            <a:pPr marL="11134" defTabSz="801668">
              <a:spcBef>
                <a:spcPts val="1070"/>
              </a:spcBef>
            </a:pPr>
            <a:r>
              <a:rPr sz="2100" spc="-4" dirty="0">
                <a:solidFill>
                  <a:prstClr val="black"/>
                </a:solidFill>
                <a:latin typeface="Arial Narrow"/>
                <a:cs typeface="Arial Narrow"/>
              </a:rPr>
              <a:t>-Visina </a:t>
            </a:r>
            <a:r>
              <a:rPr sz="2100" dirty="0">
                <a:solidFill>
                  <a:prstClr val="black"/>
                </a:solidFill>
                <a:latin typeface="Arial Narrow"/>
                <a:cs typeface="Arial Narrow"/>
              </a:rPr>
              <a:t>od </a:t>
            </a:r>
            <a:r>
              <a:rPr sz="2100" spc="-4" dirty="0">
                <a:solidFill>
                  <a:prstClr val="black"/>
                </a:solidFill>
                <a:latin typeface="Arial Narrow"/>
                <a:cs typeface="Arial Narrow"/>
              </a:rPr>
              <a:t>5.5-8.9</a:t>
            </a:r>
            <a:r>
              <a:rPr sz="2100" spc="-61" dirty="0">
                <a:solidFill>
                  <a:prstClr val="black"/>
                </a:solidFill>
                <a:latin typeface="Arial Narrow"/>
                <a:cs typeface="Arial Narrow"/>
              </a:rPr>
              <a:t> </a:t>
            </a:r>
            <a:r>
              <a:rPr sz="2100" dirty="0">
                <a:solidFill>
                  <a:prstClr val="black"/>
                </a:solidFill>
                <a:latin typeface="Arial Narrow"/>
                <a:cs typeface="Arial Narrow"/>
              </a:rPr>
              <a:t>m,</a:t>
            </a:r>
            <a:endParaRPr sz="2100">
              <a:solidFill>
                <a:prstClr val="black"/>
              </a:solidFill>
              <a:latin typeface="Arial Narrow"/>
              <a:cs typeface="Arial Narrow"/>
            </a:endParaRPr>
          </a:p>
          <a:p>
            <a:pPr marL="11134" defTabSz="801668">
              <a:spcBef>
                <a:spcPts val="1070"/>
              </a:spcBef>
            </a:pPr>
            <a:r>
              <a:rPr sz="2100" spc="-4" dirty="0">
                <a:solidFill>
                  <a:prstClr val="black"/>
                </a:solidFill>
                <a:latin typeface="Arial Narrow"/>
                <a:cs typeface="Arial Narrow"/>
              </a:rPr>
              <a:t>-Prečnici </a:t>
            </a:r>
            <a:r>
              <a:rPr sz="2100" dirty="0">
                <a:solidFill>
                  <a:prstClr val="black"/>
                </a:solidFill>
                <a:latin typeface="Arial Narrow"/>
                <a:cs typeface="Arial Narrow"/>
              </a:rPr>
              <a:t>od </a:t>
            </a:r>
            <a:r>
              <a:rPr sz="2100" spc="-4" dirty="0">
                <a:solidFill>
                  <a:prstClr val="black"/>
                </a:solidFill>
                <a:latin typeface="Arial Narrow"/>
                <a:cs typeface="Arial Narrow"/>
              </a:rPr>
              <a:t>3.0-5.6</a:t>
            </a:r>
            <a:r>
              <a:rPr sz="2100" spc="-31" dirty="0">
                <a:solidFill>
                  <a:prstClr val="black"/>
                </a:solidFill>
                <a:latin typeface="Arial Narrow"/>
                <a:cs typeface="Arial Narrow"/>
              </a:rPr>
              <a:t> </a:t>
            </a:r>
            <a:r>
              <a:rPr sz="2100" dirty="0">
                <a:solidFill>
                  <a:prstClr val="black"/>
                </a:solidFill>
                <a:latin typeface="Arial Narrow"/>
                <a:cs typeface="Arial Narrow"/>
              </a:rPr>
              <a:t>cm,</a:t>
            </a:r>
            <a:endParaRPr sz="2100">
              <a:solidFill>
                <a:prstClr val="black"/>
              </a:solidFill>
              <a:latin typeface="Arial Narrow"/>
              <a:cs typeface="Arial Narrow"/>
            </a:endParaRPr>
          </a:p>
          <a:p>
            <a:pPr marL="11134" defTabSz="801668">
              <a:spcBef>
                <a:spcPts val="1070"/>
              </a:spcBef>
            </a:pPr>
            <a:r>
              <a:rPr sz="2100" spc="-4" dirty="0">
                <a:solidFill>
                  <a:prstClr val="black"/>
                </a:solidFill>
                <a:latin typeface="Arial Narrow"/>
                <a:cs typeface="Arial Narrow"/>
              </a:rPr>
              <a:t>-Zapremina </a:t>
            </a:r>
            <a:r>
              <a:rPr sz="2100" dirty="0">
                <a:solidFill>
                  <a:prstClr val="black"/>
                </a:solidFill>
                <a:latin typeface="Arial Narrow"/>
                <a:cs typeface="Arial Narrow"/>
              </a:rPr>
              <a:t>od : 34.32 </a:t>
            </a:r>
            <a:r>
              <a:rPr sz="2100" spc="-4" dirty="0">
                <a:solidFill>
                  <a:prstClr val="black"/>
                </a:solidFill>
                <a:latin typeface="Arial Narrow"/>
                <a:cs typeface="Arial Narrow"/>
              </a:rPr>
              <a:t>m</a:t>
            </a:r>
            <a:r>
              <a:rPr sz="2100" spc="-6" baseline="24305" dirty="0">
                <a:solidFill>
                  <a:prstClr val="black"/>
                </a:solidFill>
                <a:latin typeface="Arial Narrow"/>
                <a:cs typeface="Arial Narrow"/>
              </a:rPr>
              <a:t>3</a:t>
            </a:r>
            <a:r>
              <a:rPr sz="2100" spc="-4" dirty="0">
                <a:solidFill>
                  <a:prstClr val="black"/>
                </a:solidFill>
                <a:latin typeface="Arial Narrow"/>
                <a:cs typeface="Arial Narrow"/>
              </a:rPr>
              <a:t>/ha </a:t>
            </a:r>
            <a:r>
              <a:rPr sz="2100" dirty="0">
                <a:solidFill>
                  <a:prstClr val="black"/>
                </a:solidFill>
                <a:latin typeface="Arial Narrow"/>
                <a:cs typeface="Arial Narrow"/>
              </a:rPr>
              <a:t>na </a:t>
            </a:r>
            <a:r>
              <a:rPr sz="2100" spc="-4" dirty="0">
                <a:solidFill>
                  <a:prstClr val="black"/>
                </a:solidFill>
                <a:latin typeface="Arial Narrow"/>
                <a:cs typeface="Arial Narrow"/>
              </a:rPr>
              <a:t>prvom </a:t>
            </a:r>
            <a:r>
              <a:rPr sz="2100" dirty="0">
                <a:solidFill>
                  <a:prstClr val="black"/>
                </a:solidFill>
                <a:latin typeface="Arial Narrow"/>
                <a:cs typeface="Arial Narrow"/>
              </a:rPr>
              <a:t>tipu</a:t>
            </a:r>
            <a:r>
              <a:rPr sz="2100" spc="-9" dirty="0">
                <a:solidFill>
                  <a:prstClr val="black"/>
                </a:solidFill>
                <a:latin typeface="Arial Narrow"/>
                <a:cs typeface="Arial Narrow"/>
              </a:rPr>
              <a:t> </a:t>
            </a:r>
            <a:r>
              <a:rPr sz="2100" dirty="0">
                <a:solidFill>
                  <a:prstClr val="black"/>
                </a:solidFill>
                <a:latin typeface="Arial Narrow"/>
                <a:cs typeface="Arial Narrow"/>
              </a:rPr>
              <a:t>zemljišta</a:t>
            </a:r>
            <a:endParaRPr sz="2100">
              <a:solidFill>
                <a:prstClr val="black"/>
              </a:solidFill>
              <a:latin typeface="Arial Narrow"/>
              <a:cs typeface="Arial Narrow"/>
            </a:endParaRPr>
          </a:p>
          <a:p>
            <a:pPr marL="1899507" defTabSz="801668">
              <a:spcBef>
                <a:spcPts val="18"/>
              </a:spcBef>
            </a:pPr>
            <a:r>
              <a:rPr sz="2100" dirty="0">
                <a:solidFill>
                  <a:prstClr val="black"/>
                </a:solidFill>
                <a:latin typeface="Arial Narrow"/>
                <a:cs typeface="Arial Narrow"/>
              </a:rPr>
              <a:t>34.82 m</a:t>
            </a:r>
            <a:r>
              <a:rPr sz="2100" baseline="24305" dirty="0">
                <a:solidFill>
                  <a:prstClr val="black"/>
                </a:solidFill>
                <a:latin typeface="Arial Narrow"/>
                <a:cs typeface="Arial Narrow"/>
              </a:rPr>
              <a:t>3</a:t>
            </a:r>
            <a:r>
              <a:rPr sz="2100" dirty="0">
                <a:solidFill>
                  <a:prstClr val="black"/>
                </a:solidFill>
                <a:latin typeface="Arial Narrow"/>
                <a:cs typeface="Arial Narrow"/>
              </a:rPr>
              <a:t>/ha na </a:t>
            </a:r>
            <a:r>
              <a:rPr sz="2100" spc="-4" dirty="0">
                <a:solidFill>
                  <a:prstClr val="black"/>
                </a:solidFill>
                <a:latin typeface="Arial Narrow"/>
                <a:cs typeface="Arial Narrow"/>
              </a:rPr>
              <a:t>drugom </a:t>
            </a:r>
            <a:r>
              <a:rPr sz="2100" dirty="0">
                <a:solidFill>
                  <a:prstClr val="black"/>
                </a:solidFill>
                <a:latin typeface="Arial Narrow"/>
                <a:cs typeface="Arial Narrow"/>
              </a:rPr>
              <a:t>tipu</a:t>
            </a:r>
            <a:r>
              <a:rPr sz="2100" spc="-61" dirty="0">
                <a:solidFill>
                  <a:prstClr val="black"/>
                </a:solidFill>
                <a:latin typeface="Arial Narrow"/>
                <a:cs typeface="Arial Narrow"/>
              </a:rPr>
              <a:t> </a:t>
            </a:r>
            <a:r>
              <a:rPr sz="2100" dirty="0">
                <a:solidFill>
                  <a:prstClr val="black"/>
                </a:solidFill>
                <a:latin typeface="Arial Narrow"/>
                <a:cs typeface="Arial Narrow"/>
              </a:rPr>
              <a:t>zemljišta</a:t>
            </a:r>
            <a:endParaRPr sz="2100">
              <a:solidFill>
                <a:prstClr val="black"/>
              </a:solidFill>
              <a:latin typeface="Arial Narrow"/>
              <a:cs typeface="Arial Narrow"/>
            </a:endParaRPr>
          </a:p>
          <a:p>
            <a:pPr marL="11134" defTabSz="801668">
              <a:spcBef>
                <a:spcPts val="982"/>
              </a:spcBef>
            </a:pPr>
            <a:r>
              <a:rPr sz="2100" dirty="0">
                <a:solidFill>
                  <a:prstClr val="black"/>
                </a:solidFill>
                <a:latin typeface="Arial Narrow"/>
                <a:cs typeface="Arial Narrow"/>
              </a:rPr>
              <a:t>-</a:t>
            </a:r>
            <a:r>
              <a:rPr sz="2100" i="1" dirty="0">
                <a:solidFill>
                  <a:prstClr val="black"/>
                </a:solidFill>
                <a:latin typeface="Arial Narrow"/>
                <a:cs typeface="Arial Narrow"/>
              </a:rPr>
              <a:t>P</a:t>
            </a:r>
            <a:r>
              <a:rPr sz="2100" dirty="0">
                <a:solidFill>
                  <a:prstClr val="black"/>
                </a:solidFill>
                <a:latin typeface="Arial Narrow"/>
                <a:cs typeface="Arial Narrow"/>
              </a:rPr>
              <a:t>. </a:t>
            </a:r>
            <a:r>
              <a:rPr sz="2100" i="1" dirty="0">
                <a:solidFill>
                  <a:prstClr val="black"/>
                </a:solidFill>
                <a:latin typeface="Arial Narrow"/>
                <a:cs typeface="Arial Narrow"/>
              </a:rPr>
              <a:t>deltoides </a:t>
            </a:r>
            <a:r>
              <a:rPr sz="2100" dirty="0">
                <a:solidFill>
                  <a:prstClr val="black"/>
                </a:solidFill>
                <a:latin typeface="Arial Narrow"/>
                <a:cs typeface="Arial Narrow"/>
              </a:rPr>
              <a:t>cl. 181/81 – najmanja </a:t>
            </a:r>
            <a:r>
              <a:rPr sz="2100" spc="-4" dirty="0">
                <a:solidFill>
                  <a:prstClr val="black"/>
                </a:solidFill>
                <a:latin typeface="Arial Narrow"/>
                <a:cs typeface="Arial Narrow"/>
              </a:rPr>
              <a:t>zapremina (16.65</a:t>
            </a:r>
            <a:r>
              <a:rPr sz="2100" spc="-22" dirty="0">
                <a:solidFill>
                  <a:prstClr val="black"/>
                </a:solidFill>
                <a:latin typeface="Arial Narrow"/>
                <a:cs typeface="Arial Narrow"/>
              </a:rPr>
              <a:t> </a:t>
            </a:r>
            <a:r>
              <a:rPr sz="2100" spc="-4" dirty="0">
                <a:solidFill>
                  <a:prstClr val="black"/>
                </a:solidFill>
                <a:latin typeface="Arial Narrow"/>
                <a:cs typeface="Arial Narrow"/>
              </a:rPr>
              <a:t>m</a:t>
            </a:r>
            <a:r>
              <a:rPr sz="2100" spc="-6" baseline="24305" dirty="0">
                <a:solidFill>
                  <a:prstClr val="black"/>
                </a:solidFill>
                <a:latin typeface="Arial Narrow"/>
                <a:cs typeface="Arial Narrow"/>
              </a:rPr>
              <a:t>3</a:t>
            </a:r>
            <a:r>
              <a:rPr sz="2100" spc="-4" dirty="0">
                <a:solidFill>
                  <a:prstClr val="black"/>
                </a:solidFill>
                <a:latin typeface="Arial Narrow"/>
                <a:cs typeface="Arial Narrow"/>
              </a:rPr>
              <a:t>/ha),</a:t>
            </a:r>
            <a:endParaRPr sz="2100">
              <a:solidFill>
                <a:prstClr val="black"/>
              </a:solidFill>
              <a:latin typeface="Arial Narrow"/>
              <a:cs typeface="Arial Narrow"/>
            </a:endParaRPr>
          </a:p>
          <a:p>
            <a:pPr marL="11134" defTabSz="801668">
              <a:spcBef>
                <a:spcPts val="1070"/>
              </a:spcBef>
            </a:pPr>
            <a:r>
              <a:rPr sz="2100" dirty="0">
                <a:solidFill>
                  <a:prstClr val="black"/>
                </a:solidFill>
                <a:latin typeface="Arial Narrow"/>
                <a:cs typeface="Arial Narrow"/>
              </a:rPr>
              <a:t>-</a:t>
            </a:r>
            <a:r>
              <a:rPr sz="2100" i="1" dirty="0">
                <a:solidFill>
                  <a:prstClr val="black"/>
                </a:solidFill>
                <a:latin typeface="Arial Narrow"/>
                <a:cs typeface="Arial Narrow"/>
              </a:rPr>
              <a:t>P</a:t>
            </a:r>
            <a:r>
              <a:rPr sz="2100" dirty="0">
                <a:solidFill>
                  <a:prstClr val="black"/>
                </a:solidFill>
                <a:latin typeface="Arial Narrow"/>
                <a:cs typeface="Arial Narrow"/>
              </a:rPr>
              <a:t>. </a:t>
            </a:r>
            <a:r>
              <a:rPr sz="2100" i="1" dirty="0">
                <a:solidFill>
                  <a:prstClr val="black"/>
                </a:solidFill>
                <a:latin typeface="Arial Narrow"/>
                <a:cs typeface="Arial Narrow"/>
              </a:rPr>
              <a:t>deltoides </a:t>
            </a:r>
            <a:r>
              <a:rPr sz="2100" dirty="0">
                <a:solidFill>
                  <a:prstClr val="black"/>
                </a:solidFill>
                <a:latin typeface="Arial Narrow"/>
                <a:cs typeface="Arial Narrow"/>
              </a:rPr>
              <a:t>cl. B 229 – najveća </a:t>
            </a:r>
            <a:r>
              <a:rPr sz="2100" spc="-4" dirty="0">
                <a:solidFill>
                  <a:prstClr val="black"/>
                </a:solidFill>
                <a:latin typeface="Arial Narrow"/>
                <a:cs typeface="Arial Narrow"/>
              </a:rPr>
              <a:t>zapremina (51.71</a:t>
            </a:r>
            <a:r>
              <a:rPr sz="2100" spc="-18" dirty="0">
                <a:solidFill>
                  <a:prstClr val="black"/>
                </a:solidFill>
                <a:latin typeface="Arial Narrow"/>
                <a:cs typeface="Arial Narrow"/>
              </a:rPr>
              <a:t> </a:t>
            </a:r>
            <a:r>
              <a:rPr sz="2100" spc="-4" dirty="0">
                <a:solidFill>
                  <a:prstClr val="black"/>
                </a:solidFill>
                <a:latin typeface="Arial Narrow"/>
                <a:cs typeface="Arial Narrow"/>
              </a:rPr>
              <a:t>m</a:t>
            </a:r>
            <a:r>
              <a:rPr sz="2100" spc="-6" baseline="24305" dirty="0">
                <a:solidFill>
                  <a:prstClr val="black"/>
                </a:solidFill>
                <a:latin typeface="Arial Narrow"/>
                <a:cs typeface="Arial Narrow"/>
              </a:rPr>
              <a:t>3</a:t>
            </a:r>
            <a:r>
              <a:rPr sz="2100" spc="-4" dirty="0">
                <a:solidFill>
                  <a:prstClr val="black"/>
                </a:solidFill>
                <a:latin typeface="Arial Narrow"/>
                <a:cs typeface="Arial Narrow"/>
              </a:rPr>
              <a:t>/ha).</a:t>
            </a:r>
            <a:endParaRPr sz="2100">
              <a:solidFill>
                <a:prstClr val="black"/>
              </a:solidFill>
              <a:latin typeface="Arial Narrow"/>
              <a:cs typeface="Arial Narrow"/>
            </a:endParaRPr>
          </a:p>
        </p:txBody>
      </p:sp>
    </p:spTree>
    <p:extLst>
      <p:ext uri="{BB962C8B-B14F-4D97-AF65-F5344CB8AC3E}">
        <p14:creationId xmlns:p14="http://schemas.microsoft.com/office/powerpoint/2010/main" val="2905890673"/>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896643" y="5472091"/>
            <a:ext cx="5795906" cy="54749"/>
          </a:xfrm>
          <a:custGeom>
            <a:avLst/>
            <a:gdLst/>
            <a:ahLst/>
            <a:cxnLst/>
            <a:rect l="l" t="t" r="r" b="b"/>
            <a:pathLst>
              <a:path w="6777990" h="60325">
                <a:moveTo>
                  <a:pt x="6777367" y="0"/>
                </a:moveTo>
                <a:lnTo>
                  <a:pt x="84620" y="0"/>
                </a:lnTo>
                <a:lnTo>
                  <a:pt x="0" y="60121"/>
                </a:lnTo>
                <a:lnTo>
                  <a:pt x="6692747" y="60121"/>
                </a:lnTo>
                <a:lnTo>
                  <a:pt x="6777367" y="0"/>
                </a:lnTo>
                <a:close/>
              </a:path>
            </a:pathLst>
          </a:custGeom>
          <a:solidFill>
            <a:srgbClr val="808080"/>
          </a:solidFill>
        </p:spPr>
        <p:txBody>
          <a:bodyPr wrap="square" lIns="0" tIns="0" rIns="0" bIns="0" rtlCol="0"/>
          <a:lstStyle/>
          <a:p>
            <a:pPr defTabSz="801668"/>
            <a:endParaRPr>
              <a:solidFill>
                <a:prstClr val="black"/>
              </a:solidFill>
            </a:endParaRPr>
          </a:p>
        </p:txBody>
      </p:sp>
      <p:sp>
        <p:nvSpPr>
          <p:cNvPr id="3" name="object 3"/>
          <p:cNvSpPr/>
          <p:nvPr/>
        </p:nvSpPr>
        <p:spPr>
          <a:xfrm>
            <a:off x="1896638" y="5472096"/>
            <a:ext cx="5795906" cy="54749"/>
          </a:xfrm>
          <a:custGeom>
            <a:avLst/>
            <a:gdLst/>
            <a:ahLst/>
            <a:cxnLst/>
            <a:rect l="l" t="t" r="r" b="b"/>
            <a:pathLst>
              <a:path w="6777990" h="60325">
                <a:moveTo>
                  <a:pt x="0" y="60117"/>
                </a:moveTo>
                <a:lnTo>
                  <a:pt x="84618" y="0"/>
                </a:lnTo>
                <a:lnTo>
                  <a:pt x="6777367" y="0"/>
                </a:lnTo>
              </a:path>
            </a:pathLst>
          </a:custGeom>
          <a:ln w="9964">
            <a:solidFill>
              <a:srgbClr val="000000"/>
            </a:solidFill>
          </a:ln>
        </p:spPr>
        <p:txBody>
          <a:bodyPr wrap="square" lIns="0" tIns="0" rIns="0" bIns="0" rtlCol="0"/>
          <a:lstStyle/>
          <a:p>
            <a:pPr defTabSz="801668"/>
            <a:endParaRPr>
              <a:solidFill>
                <a:prstClr val="black"/>
              </a:solidFill>
            </a:endParaRPr>
          </a:p>
        </p:txBody>
      </p:sp>
      <p:sp>
        <p:nvSpPr>
          <p:cNvPr id="4" name="object 4"/>
          <p:cNvSpPr/>
          <p:nvPr/>
        </p:nvSpPr>
        <p:spPr>
          <a:xfrm>
            <a:off x="1896638" y="4946685"/>
            <a:ext cx="5795906" cy="54749"/>
          </a:xfrm>
          <a:custGeom>
            <a:avLst/>
            <a:gdLst/>
            <a:ahLst/>
            <a:cxnLst/>
            <a:rect l="l" t="t" r="r" b="b"/>
            <a:pathLst>
              <a:path w="6777990" h="60325">
                <a:moveTo>
                  <a:pt x="0" y="59785"/>
                </a:moveTo>
                <a:lnTo>
                  <a:pt x="84618" y="0"/>
                </a:lnTo>
                <a:lnTo>
                  <a:pt x="6777367" y="0"/>
                </a:lnTo>
              </a:path>
            </a:pathLst>
          </a:custGeom>
          <a:ln w="9964">
            <a:solidFill>
              <a:srgbClr val="000000"/>
            </a:solidFill>
          </a:ln>
        </p:spPr>
        <p:txBody>
          <a:bodyPr wrap="square" lIns="0" tIns="0" rIns="0" bIns="0" rtlCol="0"/>
          <a:lstStyle/>
          <a:p>
            <a:pPr defTabSz="801668"/>
            <a:endParaRPr>
              <a:solidFill>
                <a:prstClr val="black"/>
              </a:solidFill>
            </a:endParaRPr>
          </a:p>
        </p:txBody>
      </p:sp>
      <p:sp>
        <p:nvSpPr>
          <p:cNvPr id="5" name="object 5"/>
          <p:cNvSpPr/>
          <p:nvPr/>
        </p:nvSpPr>
        <p:spPr>
          <a:xfrm>
            <a:off x="1896638" y="4420972"/>
            <a:ext cx="5795906" cy="54749"/>
          </a:xfrm>
          <a:custGeom>
            <a:avLst/>
            <a:gdLst/>
            <a:ahLst/>
            <a:cxnLst/>
            <a:rect l="l" t="t" r="r" b="b"/>
            <a:pathLst>
              <a:path w="6777990" h="60325">
                <a:moveTo>
                  <a:pt x="0" y="59785"/>
                </a:moveTo>
                <a:lnTo>
                  <a:pt x="84618" y="0"/>
                </a:lnTo>
                <a:lnTo>
                  <a:pt x="6777367" y="0"/>
                </a:lnTo>
              </a:path>
            </a:pathLst>
          </a:custGeom>
          <a:ln w="9964">
            <a:solidFill>
              <a:srgbClr val="000000"/>
            </a:solidFill>
          </a:ln>
        </p:spPr>
        <p:txBody>
          <a:bodyPr wrap="square" lIns="0" tIns="0" rIns="0" bIns="0" rtlCol="0"/>
          <a:lstStyle/>
          <a:p>
            <a:pPr defTabSz="801668"/>
            <a:endParaRPr>
              <a:solidFill>
                <a:prstClr val="black"/>
              </a:solidFill>
            </a:endParaRPr>
          </a:p>
        </p:txBody>
      </p:sp>
      <p:sp>
        <p:nvSpPr>
          <p:cNvPr id="6" name="object 6"/>
          <p:cNvSpPr/>
          <p:nvPr/>
        </p:nvSpPr>
        <p:spPr>
          <a:xfrm>
            <a:off x="1896638" y="3895499"/>
            <a:ext cx="5795906" cy="54749"/>
          </a:xfrm>
          <a:custGeom>
            <a:avLst/>
            <a:gdLst/>
            <a:ahLst/>
            <a:cxnLst/>
            <a:rect l="l" t="t" r="r" b="b"/>
            <a:pathLst>
              <a:path w="6777990" h="60325">
                <a:moveTo>
                  <a:pt x="0" y="59785"/>
                </a:moveTo>
                <a:lnTo>
                  <a:pt x="84618" y="0"/>
                </a:lnTo>
                <a:lnTo>
                  <a:pt x="6777367" y="0"/>
                </a:lnTo>
              </a:path>
            </a:pathLst>
          </a:custGeom>
          <a:ln w="9964">
            <a:solidFill>
              <a:srgbClr val="000000"/>
            </a:solidFill>
          </a:ln>
        </p:spPr>
        <p:txBody>
          <a:bodyPr wrap="square" lIns="0" tIns="0" rIns="0" bIns="0" rtlCol="0"/>
          <a:lstStyle/>
          <a:p>
            <a:pPr defTabSz="801668"/>
            <a:endParaRPr>
              <a:solidFill>
                <a:prstClr val="black"/>
              </a:solidFill>
            </a:endParaRPr>
          </a:p>
        </p:txBody>
      </p:sp>
      <p:sp>
        <p:nvSpPr>
          <p:cNvPr id="7" name="object 7"/>
          <p:cNvSpPr/>
          <p:nvPr/>
        </p:nvSpPr>
        <p:spPr>
          <a:xfrm>
            <a:off x="1896638" y="3369909"/>
            <a:ext cx="5795906" cy="54749"/>
          </a:xfrm>
          <a:custGeom>
            <a:avLst/>
            <a:gdLst/>
            <a:ahLst/>
            <a:cxnLst/>
            <a:rect l="l" t="t" r="r" b="b"/>
            <a:pathLst>
              <a:path w="6777990" h="60325">
                <a:moveTo>
                  <a:pt x="0" y="59785"/>
                </a:moveTo>
                <a:lnTo>
                  <a:pt x="84618" y="0"/>
                </a:lnTo>
                <a:lnTo>
                  <a:pt x="6777367" y="0"/>
                </a:lnTo>
              </a:path>
            </a:pathLst>
          </a:custGeom>
          <a:ln w="9964">
            <a:solidFill>
              <a:srgbClr val="000000"/>
            </a:solidFill>
          </a:ln>
        </p:spPr>
        <p:txBody>
          <a:bodyPr wrap="square" lIns="0" tIns="0" rIns="0" bIns="0" rtlCol="0"/>
          <a:lstStyle/>
          <a:p>
            <a:pPr defTabSz="801668"/>
            <a:endParaRPr>
              <a:solidFill>
                <a:prstClr val="black"/>
              </a:solidFill>
            </a:endParaRPr>
          </a:p>
        </p:txBody>
      </p:sp>
      <p:sp>
        <p:nvSpPr>
          <p:cNvPr id="8" name="object 8"/>
          <p:cNvSpPr/>
          <p:nvPr/>
        </p:nvSpPr>
        <p:spPr>
          <a:xfrm>
            <a:off x="1896638" y="2844075"/>
            <a:ext cx="5795906" cy="54749"/>
          </a:xfrm>
          <a:custGeom>
            <a:avLst/>
            <a:gdLst/>
            <a:ahLst/>
            <a:cxnLst/>
            <a:rect l="l" t="t" r="r" b="b"/>
            <a:pathLst>
              <a:path w="6777990" h="60325">
                <a:moveTo>
                  <a:pt x="0" y="60184"/>
                </a:moveTo>
                <a:lnTo>
                  <a:pt x="84618" y="0"/>
                </a:lnTo>
                <a:lnTo>
                  <a:pt x="6777367" y="0"/>
                </a:lnTo>
              </a:path>
            </a:pathLst>
          </a:custGeom>
          <a:ln w="9964">
            <a:solidFill>
              <a:srgbClr val="000000"/>
            </a:solidFill>
          </a:ln>
        </p:spPr>
        <p:txBody>
          <a:bodyPr wrap="square" lIns="0" tIns="0" rIns="0" bIns="0" rtlCol="0"/>
          <a:lstStyle/>
          <a:p>
            <a:pPr defTabSz="801668"/>
            <a:endParaRPr>
              <a:solidFill>
                <a:prstClr val="black"/>
              </a:solidFill>
            </a:endParaRPr>
          </a:p>
        </p:txBody>
      </p:sp>
      <p:sp>
        <p:nvSpPr>
          <p:cNvPr id="9" name="object 9"/>
          <p:cNvSpPr/>
          <p:nvPr/>
        </p:nvSpPr>
        <p:spPr>
          <a:xfrm>
            <a:off x="1896638" y="2318724"/>
            <a:ext cx="5795906" cy="54749"/>
          </a:xfrm>
          <a:custGeom>
            <a:avLst/>
            <a:gdLst/>
            <a:ahLst/>
            <a:cxnLst/>
            <a:rect l="l" t="t" r="r" b="b"/>
            <a:pathLst>
              <a:path w="6777990" h="60325">
                <a:moveTo>
                  <a:pt x="0" y="59785"/>
                </a:moveTo>
                <a:lnTo>
                  <a:pt x="84618" y="0"/>
                </a:lnTo>
                <a:lnTo>
                  <a:pt x="6777367" y="0"/>
                </a:lnTo>
              </a:path>
            </a:pathLst>
          </a:custGeom>
          <a:ln w="9964">
            <a:solidFill>
              <a:srgbClr val="000000"/>
            </a:solidFill>
          </a:ln>
        </p:spPr>
        <p:txBody>
          <a:bodyPr wrap="square" lIns="0" tIns="0" rIns="0" bIns="0" rtlCol="0"/>
          <a:lstStyle/>
          <a:p>
            <a:pPr defTabSz="801668"/>
            <a:endParaRPr>
              <a:solidFill>
                <a:prstClr val="black"/>
              </a:solidFill>
            </a:endParaRPr>
          </a:p>
        </p:txBody>
      </p:sp>
      <p:sp>
        <p:nvSpPr>
          <p:cNvPr id="10" name="object 10"/>
          <p:cNvSpPr/>
          <p:nvPr/>
        </p:nvSpPr>
        <p:spPr>
          <a:xfrm>
            <a:off x="1896638" y="5472096"/>
            <a:ext cx="5795906" cy="54749"/>
          </a:xfrm>
          <a:custGeom>
            <a:avLst/>
            <a:gdLst/>
            <a:ahLst/>
            <a:cxnLst/>
            <a:rect l="l" t="t" r="r" b="b"/>
            <a:pathLst>
              <a:path w="6777990" h="60325">
                <a:moveTo>
                  <a:pt x="6777367" y="0"/>
                </a:moveTo>
                <a:lnTo>
                  <a:pt x="6692749" y="60117"/>
                </a:lnTo>
                <a:lnTo>
                  <a:pt x="0" y="60117"/>
                </a:lnTo>
                <a:lnTo>
                  <a:pt x="84618" y="0"/>
                </a:lnTo>
                <a:lnTo>
                  <a:pt x="6777367" y="0"/>
                </a:lnTo>
                <a:close/>
              </a:path>
            </a:pathLst>
          </a:custGeom>
          <a:ln w="9964">
            <a:solidFill>
              <a:srgbClr val="000000"/>
            </a:solidFill>
          </a:ln>
        </p:spPr>
        <p:txBody>
          <a:bodyPr wrap="square" lIns="0" tIns="0" rIns="0" bIns="0" rtlCol="0"/>
          <a:lstStyle/>
          <a:p>
            <a:pPr defTabSz="801668"/>
            <a:endParaRPr>
              <a:solidFill>
                <a:prstClr val="black"/>
              </a:solidFill>
            </a:endParaRPr>
          </a:p>
        </p:txBody>
      </p:sp>
      <p:sp>
        <p:nvSpPr>
          <p:cNvPr id="11" name="object 11"/>
          <p:cNvSpPr/>
          <p:nvPr/>
        </p:nvSpPr>
        <p:spPr>
          <a:xfrm>
            <a:off x="1896641" y="2318718"/>
            <a:ext cx="72761" cy="3208276"/>
          </a:xfrm>
          <a:custGeom>
            <a:avLst/>
            <a:gdLst/>
            <a:ahLst/>
            <a:cxnLst/>
            <a:rect l="l" t="t" r="r" b="b"/>
            <a:pathLst>
              <a:path w="85089" h="3535045">
                <a:moveTo>
                  <a:pt x="0" y="3534667"/>
                </a:moveTo>
                <a:lnTo>
                  <a:pt x="0" y="59785"/>
                </a:lnTo>
                <a:lnTo>
                  <a:pt x="84618" y="0"/>
                </a:lnTo>
                <a:lnTo>
                  <a:pt x="84618" y="3474549"/>
                </a:lnTo>
                <a:lnTo>
                  <a:pt x="0" y="3534667"/>
                </a:lnTo>
              </a:path>
            </a:pathLst>
          </a:custGeom>
          <a:ln w="9402">
            <a:solidFill>
              <a:srgbClr val="000000"/>
            </a:solidFill>
          </a:ln>
        </p:spPr>
        <p:txBody>
          <a:bodyPr wrap="square" lIns="0" tIns="0" rIns="0" bIns="0" rtlCol="0"/>
          <a:lstStyle/>
          <a:p>
            <a:pPr defTabSz="801668"/>
            <a:endParaRPr>
              <a:solidFill>
                <a:prstClr val="black"/>
              </a:solidFill>
            </a:endParaRPr>
          </a:p>
        </p:txBody>
      </p:sp>
      <p:sp>
        <p:nvSpPr>
          <p:cNvPr id="12" name="object 12"/>
          <p:cNvSpPr/>
          <p:nvPr/>
        </p:nvSpPr>
        <p:spPr>
          <a:xfrm>
            <a:off x="1968997" y="2318658"/>
            <a:ext cx="5723145" cy="3153527"/>
          </a:xfrm>
          <a:custGeom>
            <a:avLst/>
            <a:gdLst/>
            <a:ahLst/>
            <a:cxnLst/>
            <a:rect l="l" t="t" r="r" b="b"/>
            <a:pathLst>
              <a:path w="6692900" h="3474720">
                <a:moveTo>
                  <a:pt x="0" y="3474615"/>
                </a:moveTo>
                <a:lnTo>
                  <a:pt x="6692749" y="3474615"/>
                </a:lnTo>
                <a:lnTo>
                  <a:pt x="6692749" y="0"/>
                </a:lnTo>
                <a:lnTo>
                  <a:pt x="0" y="0"/>
                </a:lnTo>
                <a:lnTo>
                  <a:pt x="0" y="3474615"/>
                </a:lnTo>
              </a:path>
            </a:pathLst>
          </a:custGeom>
          <a:ln w="9844">
            <a:solidFill>
              <a:srgbClr val="000000"/>
            </a:solidFill>
          </a:ln>
        </p:spPr>
        <p:txBody>
          <a:bodyPr wrap="square" lIns="0" tIns="0" rIns="0" bIns="0" rtlCol="0"/>
          <a:lstStyle/>
          <a:p>
            <a:pPr defTabSz="801668"/>
            <a:endParaRPr>
              <a:solidFill>
                <a:prstClr val="black"/>
              </a:solidFill>
            </a:endParaRPr>
          </a:p>
        </p:txBody>
      </p:sp>
      <p:sp>
        <p:nvSpPr>
          <p:cNvPr id="13" name="object 13"/>
          <p:cNvSpPr/>
          <p:nvPr/>
        </p:nvSpPr>
        <p:spPr>
          <a:xfrm>
            <a:off x="2258965" y="2844068"/>
            <a:ext cx="64616" cy="2682688"/>
          </a:xfrm>
          <a:custGeom>
            <a:avLst/>
            <a:gdLst/>
            <a:ahLst/>
            <a:cxnLst/>
            <a:rect l="l" t="t" r="r" b="b"/>
            <a:pathLst>
              <a:path w="75564" h="2955925">
                <a:moveTo>
                  <a:pt x="75216" y="0"/>
                </a:moveTo>
                <a:lnTo>
                  <a:pt x="0" y="70148"/>
                </a:lnTo>
                <a:lnTo>
                  <a:pt x="0" y="2955808"/>
                </a:lnTo>
                <a:lnTo>
                  <a:pt x="75216" y="2895690"/>
                </a:lnTo>
                <a:lnTo>
                  <a:pt x="75216" y="0"/>
                </a:lnTo>
                <a:close/>
              </a:path>
            </a:pathLst>
          </a:custGeom>
          <a:solidFill>
            <a:srgbClr val="80804D"/>
          </a:solidFill>
        </p:spPr>
        <p:txBody>
          <a:bodyPr wrap="square" lIns="0" tIns="0" rIns="0" bIns="0" rtlCol="0"/>
          <a:lstStyle/>
          <a:p>
            <a:pPr defTabSz="801668"/>
            <a:endParaRPr>
              <a:solidFill>
                <a:prstClr val="black"/>
              </a:solidFill>
            </a:endParaRPr>
          </a:p>
        </p:txBody>
      </p:sp>
      <p:sp>
        <p:nvSpPr>
          <p:cNvPr id="14" name="object 14"/>
          <p:cNvSpPr/>
          <p:nvPr/>
        </p:nvSpPr>
        <p:spPr>
          <a:xfrm>
            <a:off x="2258965" y="2844068"/>
            <a:ext cx="64616" cy="2682688"/>
          </a:xfrm>
          <a:custGeom>
            <a:avLst/>
            <a:gdLst/>
            <a:ahLst/>
            <a:cxnLst/>
            <a:rect l="l" t="t" r="r" b="b"/>
            <a:pathLst>
              <a:path w="75564" h="2955925">
                <a:moveTo>
                  <a:pt x="0" y="2955808"/>
                </a:moveTo>
                <a:lnTo>
                  <a:pt x="0" y="70148"/>
                </a:lnTo>
                <a:lnTo>
                  <a:pt x="75216" y="0"/>
                </a:lnTo>
                <a:lnTo>
                  <a:pt x="75216" y="2895690"/>
                </a:lnTo>
                <a:lnTo>
                  <a:pt x="0" y="2955808"/>
                </a:lnTo>
                <a:close/>
              </a:path>
            </a:pathLst>
          </a:custGeom>
          <a:ln w="9402">
            <a:solidFill>
              <a:srgbClr val="000000"/>
            </a:solidFill>
          </a:ln>
        </p:spPr>
        <p:txBody>
          <a:bodyPr wrap="square" lIns="0" tIns="0" rIns="0" bIns="0" rtlCol="0"/>
          <a:lstStyle/>
          <a:p>
            <a:pPr defTabSz="801668"/>
            <a:endParaRPr>
              <a:solidFill>
                <a:prstClr val="black"/>
              </a:solidFill>
            </a:endParaRPr>
          </a:p>
        </p:txBody>
      </p:sp>
      <p:sp>
        <p:nvSpPr>
          <p:cNvPr id="15" name="object 15"/>
          <p:cNvSpPr/>
          <p:nvPr/>
        </p:nvSpPr>
        <p:spPr>
          <a:xfrm>
            <a:off x="2049662" y="2907739"/>
            <a:ext cx="209595" cy="2619295"/>
          </a:xfrm>
          <a:custGeom>
            <a:avLst/>
            <a:gdLst/>
            <a:ahLst/>
            <a:cxnLst/>
            <a:rect l="l" t="t" r="r" b="b"/>
            <a:pathLst>
              <a:path w="245110" h="2886075">
                <a:moveTo>
                  <a:pt x="0" y="2885659"/>
                </a:moveTo>
                <a:lnTo>
                  <a:pt x="244766" y="2885659"/>
                </a:lnTo>
                <a:lnTo>
                  <a:pt x="244766" y="0"/>
                </a:lnTo>
                <a:lnTo>
                  <a:pt x="0" y="0"/>
                </a:lnTo>
                <a:lnTo>
                  <a:pt x="0" y="2885659"/>
                </a:lnTo>
                <a:close/>
              </a:path>
            </a:pathLst>
          </a:custGeom>
          <a:solidFill>
            <a:srgbClr val="FFFF99"/>
          </a:solidFill>
        </p:spPr>
        <p:txBody>
          <a:bodyPr wrap="square" lIns="0" tIns="0" rIns="0" bIns="0" rtlCol="0"/>
          <a:lstStyle/>
          <a:p>
            <a:pPr defTabSz="801668"/>
            <a:endParaRPr>
              <a:solidFill>
                <a:prstClr val="black"/>
              </a:solidFill>
            </a:endParaRPr>
          </a:p>
        </p:txBody>
      </p:sp>
      <p:sp>
        <p:nvSpPr>
          <p:cNvPr id="16" name="object 16"/>
          <p:cNvSpPr/>
          <p:nvPr/>
        </p:nvSpPr>
        <p:spPr>
          <a:xfrm>
            <a:off x="2049662" y="2907739"/>
            <a:ext cx="209595" cy="2619295"/>
          </a:xfrm>
          <a:custGeom>
            <a:avLst/>
            <a:gdLst/>
            <a:ahLst/>
            <a:cxnLst/>
            <a:rect l="l" t="t" r="r" b="b"/>
            <a:pathLst>
              <a:path w="245110" h="2886075">
                <a:moveTo>
                  <a:pt x="0" y="2885659"/>
                </a:moveTo>
                <a:lnTo>
                  <a:pt x="244766" y="2885659"/>
                </a:lnTo>
                <a:lnTo>
                  <a:pt x="244766" y="0"/>
                </a:lnTo>
                <a:lnTo>
                  <a:pt x="0" y="0"/>
                </a:lnTo>
                <a:lnTo>
                  <a:pt x="0" y="2885659"/>
                </a:lnTo>
                <a:close/>
              </a:path>
            </a:pathLst>
          </a:custGeom>
          <a:ln w="9406">
            <a:solidFill>
              <a:srgbClr val="000000"/>
            </a:solidFill>
          </a:ln>
        </p:spPr>
        <p:txBody>
          <a:bodyPr wrap="square" lIns="0" tIns="0" rIns="0" bIns="0" rtlCol="0"/>
          <a:lstStyle/>
          <a:p>
            <a:pPr defTabSz="801668"/>
            <a:endParaRPr>
              <a:solidFill>
                <a:prstClr val="black"/>
              </a:solidFill>
            </a:endParaRPr>
          </a:p>
        </p:txBody>
      </p:sp>
      <p:sp>
        <p:nvSpPr>
          <p:cNvPr id="17" name="object 17"/>
          <p:cNvSpPr/>
          <p:nvPr/>
        </p:nvSpPr>
        <p:spPr>
          <a:xfrm>
            <a:off x="2049661" y="2844069"/>
            <a:ext cx="273668" cy="63970"/>
          </a:xfrm>
          <a:custGeom>
            <a:avLst/>
            <a:gdLst/>
            <a:ahLst/>
            <a:cxnLst/>
            <a:rect l="l" t="t" r="r" b="b"/>
            <a:pathLst>
              <a:path w="320039" h="70485">
                <a:moveTo>
                  <a:pt x="319982" y="0"/>
                </a:moveTo>
                <a:lnTo>
                  <a:pt x="84555" y="0"/>
                </a:lnTo>
                <a:lnTo>
                  <a:pt x="0" y="70148"/>
                </a:lnTo>
                <a:lnTo>
                  <a:pt x="244766" y="70148"/>
                </a:lnTo>
                <a:lnTo>
                  <a:pt x="319982" y="0"/>
                </a:lnTo>
                <a:close/>
              </a:path>
            </a:pathLst>
          </a:custGeom>
          <a:solidFill>
            <a:srgbClr val="BFBF73"/>
          </a:solidFill>
        </p:spPr>
        <p:txBody>
          <a:bodyPr wrap="square" lIns="0" tIns="0" rIns="0" bIns="0" rtlCol="0"/>
          <a:lstStyle/>
          <a:p>
            <a:pPr defTabSz="801668"/>
            <a:endParaRPr>
              <a:solidFill>
                <a:prstClr val="black"/>
              </a:solidFill>
            </a:endParaRPr>
          </a:p>
        </p:txBody>
      </p:sp>
      <p:sp>
        <p:nvSpPr>
          <p:cNvPr id="18" name="object 18"/>
          <p:cNvSpPr/>
          <p:nvPr/>
        </p:nvSpPr>
        <p:spPr>
          <a:xfrm>
            <a:off x="2049661" y="2844069"/>
            <a:ext cx="273668" cy="63970"/>
          </a:xfrm>
          <a:custGeom>
            <a:avLst/>
            <a:gdLst/>
            <a:ahLst/>
            <a:cxnLst/>
            <a:rect l="l" t="t" r="r" b="b"/>
            <a:pathLst>
              <a:path w="320039" h="70485">
                <a:moveTo>
                  <a:pt x="244766" y="70148"/>
                </a:moveTo>
                <a:lnTo>
                  <a:pt x="319982" y="0"/>
                </a:lnTo>
                <a:lnTo>
                  <a:pt x="84555" y="0"/>
                </a:lnTo>
                <a:lnTo>
                  <a:pt x="0" y="70148"/>
                </a:lnTo>
                <a:lnTo>
                  <a:pt x="244766" y="70148"/>
                </a:lnTo>
                <a:close/>
              </a:path>
            </a:pathLst>
          </a:custGeom>
          <a:ln w="9938">
            <a:solidFill>
              <a:srgbClr val="000000"/>
            </a:solidFill>
          </a:ln>
        </p:spPr>
        <p:txBody>
          <a:bodyPr wrap="square" lIns="0" tIns="0" rIns="0" bIns="0" rtlCol="0"/>
          <a:lstStyle/>
          <a:p>
            <a:pPr defTabSz="801668"/>
            <a:endParaRPr>
              <a:solidFill>
                <a:prstClr val="black"/>
              </a:solidFill>
            </a:endParaRPr>
          </a:p>
        </p:txBody>
      </p:sp>
      <p:sp>
        <p:nvSpPr>
          <p:cNvPr id="19" name="object 19"/>
          <p:cNvSpPr/>
          <p:nvPr/>
        </p:nvSpPr>
        <p:spPr>
          <a:xfrm>
            <a:off x="2459961" y="4330533"/>
            <a:ext cx="72761" cy="1196404"/>
          </a:xfrm>
          <a:custGeom>
            <a:avLst/>
            <a:gdLst/>
            <a:ahLst/>
            <a:cxnLst/>
            <a:rect l="l" t="t" r="r" b="b"/>
            <a:pathLst>
              <a:path w="85089" h="1318260">
                <a:moveTo>
                  <a:pt x="84994" y="0"/>
                </a:moveTo>
                <a:lnTo>
                  <a:pt x="0" y="59785"/>
                </a:lnTo>
                <a:lnTo>
                  <a:pt x="0" y="1317943"/>
                </a:lnTo>
                <a:lnTo>
                  <a:pt x="84994" y="1257825"/>
                </a:lnTo>
                <a:lnTo>
                  <a:pt x="84994" y="0"/>
                </a:lnTo>
                <a:close/>
              </a:path>
            </a:pathLst>
          </a:custGeom>
          <a:solidFill>
            <a:srgbClr val="008000"/>
          </a:solidFill>
        </p:spPr>
        <p:txBody>
          <a:bodyPr wrap="square" lIns="0" tIns="0" rIns="0" bIns="0" rtlCol="0"/>
          <a:lstStyle/>
          <a:p>
            <a:pPr defTabSz="801668"/>
            <a:endParaRPr>
              <a:solidFill>
                <a:prstClr val="black"/>
              </a:solidFill>
            </a:endParaRPr>
          </a:p>
        </p:txBody>
      </p:sp>
      <p:sp>
        <p:nvSpPr>
          <p:cNvPr id="20" name="object 20"/>
          <p:cNvSpPr/>
          <p:nvPr/>
        </p:nvSpPr>
        <p:spPr>
          <a:xfrm>
            <a:off x="2459961" y="4330533"/>
            <a:ext cx="72761" cy="1196404"/>
          </a:xfrm>
          <a:custGeom>
            <a:avLst/>
            <a:gdLst/>
            <a:ahLst/>
            <a:cxnLst/>
            <a:rect l="l" t="t" r="r" b="b"/>
            <a:pathLst>
              <a:path w="85089" h="1318260">
                <a:moveTo>
                  <a:pt x="0" y="1317943"/>
                </a:moveTo>
                <a:lnTo>
                  <a:pt x="0" y="59785"/>
                </a:lnTo>
                <a:lnTo>
                  <a:pt x="84994" y="0"/>
                </a:lnTo>
                <a:lnTo>
                  <a:pt x="84994" y="1257825"/>
                </a:lnTo>
                <a:lnTo>
                  <a:pt x="0" y="1317943"/>
                </a:lnTo>
                <a:close/>
              </a:path>
            </a:pathLst>
          </a:custGeom>
          <a:ln w="9404">
            <a:solidFill>
              <a:srgbClr val="000000"/>
            </a:solidFill>
          </a:ln>
        </p:spPr>
        <p:txBody>
          <a:bodyPr wrap="square" lIns="0" tIns="0" rIns="0" bIns="0" rtlCol="0"/>
          <a:lstStyle/>
          <a:p>
            <a:pPr defTabSz="801668"/>
            <a:endParaRPr>
              <a:solidFill>
                <a:prstClr val="black"/>
              </a:solidFill>
            </a:endParaRPr>
          </a:p>
        </p:txBody>
      </p:sp>
      <p:sp>
        <p:nvSpPr>
          <p:cNvPr id="21" name="object 21"/>
          <p:cNvSpPr/>
          <p:nvPr/>
        </p:nvSpPr>
        <p:spPr>
          <a:xfrm>
            <a:off x="2258965" y="4384792"/>
            <a:ext cx="201450" cy="1142232"/>
          </a:xfrm>
          <a:custGeom>
            <a:avLst/>
            <a:gdLst/>
            <a:ahLst/>
            <a:cxnLst/>
            <a:rect l="l" t="t" r="r" b="b"/>
            <a:pathLst>
              <a:path w="235585" h="1258570">
                <a:moveTo>
                  <a:pt x="0" y="1258158"/>
                </a:moveTo>
                <a:lnTo>
                  <a:pt x="235051" y="1258158"/>
                </a:lnTo>
                <a:lnTo>
                  <a:pt x="235051" y="0"/>
                </a:lnTo>
                <a:lnTo>
                  <a:pt x="0" y="0"/>
                </a:lnTo>
                <a:lnTo>
                  <a:pt x="0" y="1258158"/>
                </a:lnTo>
                <a:close/>
              </a:path>
            </a:pathLst>
          </a:custGeom>
          <a:solidFill>
            <a:srgbClr val="00FF00"/>
          </a:solidFill>
        </p:spPr>
        <p:txBody>
          <a:bodyPr wrap="square" lIns="0" tIns="0" rIns="0" bIns="0" rtlCol="0"/>
          <a:lstStyle/>
          <a:p>
            <a:pPr defTabSz="801668"/>
            <a:endParaRPr>
              <a:solidFill>
                <a:prstClr val="black"/>
              </a:solidFill>
            </a:endParaRPr>
          </a:p>
        </p:txBody>
      </p:sp>
      <p:sp>
        <p:nvSpPr>
          <p:cNvPr id="22" name="object 22"/>
          <p:cNvSpPr/>
          <p:nvPr/>
        </p:nvSpPr>
        <p:spPr>
          <a:xfrm>
            <a:off x="2258965" y="4384792"/>
            <a:ext cx="201450" cy="1142232"/>
          </a:xfrm>
          <a:custGeom>
            <a:avLst/>
            <a:gdLst/>
            <a:ahLst/>
            <a:cxnLst/>
            <a:rect l="l" t="t" r="r" b="b"/>
            <a:pathLst>
              <a:path w="235585" h="1258570">
                <a:moveTo>
                  <a:pt x="0" y="1258158"/>
                </a:moveTo>
                <a:lnTo>
                  <a:pt x="235051" y="1258158"/>
                </a:lnTo>
                <a:lnTo>
                  <a:pt x="235051" y="0"/>
                </a:lnTo>
                <a:lnTo>
                  <a:pt x="0" y="0"/>
                </a:lnTo>
                <a:lnTo>
                  <a:pt x="0" y="1258158"/>
                </a:lnTo>
                <a:close/>
              </a:path>
            </a:pathLst>
          </a:custGeom>
          <a:ln w="9421">
            <a:solidFill>
              <a:srgbClr val="000000"/>
            </a:solidFill>
          </a:ln>
        </p:spPr>
        <p:txBody>
          <a:bodyPr wrap="square" lIns="0" tIns="0" rIns="0" bIns="0" rtlCol="0"/>
          <a:lstStyle/>
          <a:p>
            <a:pPr defTabSz="801668"/>
            <a:endParaRPr>
              <a:solidFill>
                <a:prstClr val="black"/>
              </a:solidFill>
            </a:endParaRPr>
          </a:p>
        </p:txBody>
      </p:sp>
      <p:sp>
        <p:nvSpPr>
          <p:cNvPr id="23" name="object 23"/>
          <p:cNvSpPr/>
          <p:nvPr/>
        </p:nvSpPr>
        <p:spPr>
          <a:xfrm>
            <a:off x="2258965" y="4330541"/>
            <a:ext cx="273668" cy="54749"/>
          </a:xfrm>
          <a:custGeom>
            <a:avLst/>
            <a:gdLst/>
            <a:ahLst/>
            <a:cxnLst/>
            <a:rect l="l" t="t" r="r" b="b"/>
            <a:pathLst>
              <a:path w="320039" h="60325">
                <a:moveTo>
                  <a:pt x="320045" y="0"/>
                </a:moveTo>
                <a:lnTo>
                  <a:pt x="75216" y="0"/>
                </a:lnTo>
                <a:lnTo>
                  <a:pt x="0" y="59785"/>
                </a:lnTo>
                <a:lnTo>
                  <a:pt x="235051" y="59785"/>
                </a:lnTo>
                <a:lnTo>
                  <a:pt x="320045" y="0"/>
                </a:lnTo>
                <a:close/>
              </a:path>
            </a:pathLst>
          </a:custGeom>
          <a:solidFill>
            <a:srgbClr val="00BF00"/>
          </a:solidFill>
        </p:spPr>
        <p:txBody>
          <a:bodyPr wrap="square" lIns="0" tIns="0" rIns="0" bIns="0" rtlCol="0"/>
          <a:lstStyle/>
          <a:p>
            <a:pPr defTabSz="801668"/>
            <a:endParaRPr>
              <a:solidFill>
                <a:prstClr val="black"/>
              </a:solidFill>
            </a:endParaRPr>
          </a:p>
        </p:txBody>
      </p:sp>
      <p:sp>
        <p:nvSpPr>
          <p:cNvPr id="24" name="object 24"/>
          <p:cNvSpPr/>
          <p:nvPr/>
        </p:nvSpPr>
        <p:spPr>
          <a:xfrm>
            <a:off x="2258965" y="4330541"/>
            <a:ext cx="273668" cy="54749"/>
          </a:xfrm>
          <a:custGeom>
            <a:avLst/>
            <a:gdLst/>
            <a:ahLst/>
            <a:cxnLst/>
            <a:rect l="l" t="t" r="r" b="b"/>
            <a:pathLst>
              <a:path w="320039" h="60325">
                <a:moveTo>
                  <a:pt x="235051" y="59785"/>
                </a:moveTo>
                <a:lnTo>
                  <a:pt x="320045" y="0"/>
                </a:lnTo>
                <a:lnTo>
                  <a:pt x="75216" y="0"/>
                </a:lnTo>
                <a:lnTo>
                  <a:pt x="0" y="59785"/>
                </a:lnTo>
                <a:lnTo>
                  <a:pt x="235051" y="59785"/>
                </a:lnTo>
                <a:close/>
              </a:path>
            </a:pathLst>
          </a:custGeom>
          <a:ln w="9945">
            <a:solidFill>
              <a:srgbClr val="000000"/>
            </a:solidFill>
          </a:ln>
        </p:spPr>
        <p:txBody>
          <a:bodyPr wrap="square" lIns="0" tIns="0" rIns="0" bIns="0" rtlCol="0"/>
          <a:lstStyle/>
          <a:p>
            <a:pPr defTabSz="801668"/>
            <a:endParaRPr>
              <a:solidFill>
                <a:prstClr val="black"/>
              </a:solidFill>
            </a:endParaRPr>
          </a:p>
        </p:txBody>
      </p:sp>
      <p:sp>
        <p:nvSpPr>
          <p:cNvPr id="25" name="object 25"/>
          <p:cNvSpPr/>
          <p:nvPr/>
        </p:nvSpPr>
        <p:spPr>
          <a:xfrm>
            <a:off x="2967321" y="3261022"/>
            <a:ext cx="72761" cy="2266022"/>
          </a:xfrm>
          <a:custGeom>
            <a:avLst/>
            <a:gdLst/>
            <a:ahLst/>
            <a:cxnLst/>
            <a:rect l="l" t="t" r="r" b="b"/>
            <a:pathLst>
              <a:path w="85089" h="2496820">
                <a:moveTo>
                  <a:pt x="84618" y="0"/>
                </a:moveTo>
                <a:lnTo>
                  <a:pt x="0" y="70148"/>
                </a:lnTo>
                <a:lnTo>
                  <a:pt x="0" y="2496387"/>
                </a:lnTo>
                <a:lnTo>
                  <a:pt x="84618" y="2436269"/>
                </a:lnTo>
                <a:lnTo>
                  <a:pt x="84618" y="0"/>
                </a:lnTo>
                <a:close/>
              </a:path>
            </a:pathLst>
          </a:custGeom>
          <a:solidFill>
            <a:srgbClr val="80804D"/>
          </a:solidFill>
        </p:spPr>
        <p:txBody>
          <a:bodyPr wrap="square" lIns="0" tIns="0" rIns="0" bIns="0" rtlCol="0"/>
          <a:lstStyle/>
          <a:p>
            <a:pPr defTabSz="801668"/>
            <a:endParaRPr>
              <a:solidFill>
                <a:prstClr val="black"/>
              </a:solidFill>
            </a:endParaRPr>
          </a:p>
        </p:txBody>
      </p:sp>
      <p:sp>
        <p:nvSpPr>
          <p:cNvPr id="26" name="object 26"/>
          <p:cNvSpPr/>
          <p:nvPr/>
        </p:nvSpPr>
        <p:spPr>
          <a:xfrm>
            <a:off x="2967321" y="3261022"/>
            <a:ext cx="72761" cy="2266022"/>
          </a:xfrm>
          <a:custGeom>
            <a:avLst/>
            <a:gdLst/>
            <a:ahLst/>
            <a:cxnLst/>
            <a:rect l="l" t="t" r="r" b="b"/>
            <a:pathLst>
              <a:path w="85089" h="2496820">
                <a:moveTo>
                  <a:pt x="0" y="2496387"/>
                </a:moveTo>
                <a:lnTo>
                  <a:pt x="0" y="70148"/>
                </a:lnTo>
                <a:lnTo>
                  <a:pt x="84618" y="0"/>
                </a:lnTo>
                <a:lnTo>
                  <a:pt x="84618" y="2436269"/>
                </a:lnTo>
                <a:lnTo>
                  <a:pt x="0" y="2496387"/>
                </a:lnTo>
                <a:close/>
              </a:path>
            </a:pathLst>
          </a:custGeom>
          <a:ln w="9402">
            <a:solidFill>
              <a:srgbClr val="000000"/>
            </a:solidFill>
          </a:ln>
        </p:spPr>
        <p:txBody>
          <a:bodyPr wrap="square" lIns="0" tIns="0" rIns="0" bIns="0" rtlCol="0"/>
          <a:lstStyle/>
          <a:p>
            <a:pPr defTabSz="801668"/>
            <a:endParaRPr>
              <a:solidFill>
                <a:prstClr val="black"/>
              </a:solidFill>
            </a:endParaRPr>
          </a:p>
        </p:txBody>
      </p:sp>
      <p:sp>
        <p:nvSpPr>
          <p:cNvPr id="27" name="object 27"/>
          <p:cNvSpPr/>
          <p:nvPr/>
        </p:nvSpPr>
        <p:spPr>
          <a:xfrm>
            <a:off x="2766005" y="3324564"/>
            <a:ext cx="201450" cy="2202628"/>
          </a:xfrm>
          <a:custGeom>
            <a:avLst/>
            <a:gdLst/>
            <a:ahLst/>
            <a:cxnLst/>
            <a:rect l="l" t="t" r="r" b="b"/>
            <a:pathLst>
              <a:path w="235585" h="2426970">
                <a:moveTo>
                  <a:pt x="0" y="2426371"/>
                </a:moveTo>
                <a:lnTo>
                  <a:pt x="235364" y="2426371"/>
                </a:lnTo>
                <a:lnTo>
                  <a:pt x="235364" y="0"/>
                </a:lnTo>
                <a:lnTo>
                  <a:pt x="0" y="0"/>
                </a:lnTo>
                <a:lnTo>
                  <a:pt x="0" y="2426371"/>
                </a:lnTo>
                <a:close/>
              </a:path>
            </a:pathLst>
          </a:custGeom>
          <a:solidFill>
            <a:srgbClr val="FFFF99"/>
          </a:solidFill>
        </p:spPr>
        <p:txBody>
          <a:bodyPr wrap="square" lIns="0" tIns="0" rIns="0" bIns="0" rtlCol="0"/>
          <a:lstStyle/>
          <a:p>
            <a:pPr defTabSz="801668"/>
            <a:endParaRPr>
              <a:solidFill>
                <a:prstClr val="black"/>
              </a:solidFill>
            </a:endParaRPr>
          </a:p>
        </p:txBody>
      </p:sp>
      <p:sp>
        <p:nvSpPr>
          <p:cNvPr id="28" name="object 28"/>
          <p:cNvSpPr/>
          <p:nvPr/>
        </p:nvSpPr>
        <p:spPr>
          <a:xfrm>
            <a:off x="2766005" y="3324564"/>
            <a:ext cx="201450" cy="2202628"/>
          </a:xfrm>
          <a:custGeom>
            <a:avLst/>
            <a:gdLst/>
            <a:ahLst/>
            <a:cxnLst/>
            <a:rect l="l" t="t" r="r" b="b"/>
            <a:pathLst>
              <a:path w="235585" h="2426970">
                <a:moveTo>
                  <a:pt x="0" y="2426371"/>
                </a:moveTo>
                <a:lnTo>
                  <a:pt x="235364" y="2426371"/>
                </a:lnTo>
                <a:lnTo>
                  <a:pt x="235364" y="0"/>
                </a:lnTo>
                <a:lnTo>
                  <a:pt x="0" y="0"/>
                </a:lnTo>
                <a:lnTo>
                  <a:pt x="0" y="2426371"/>
                </a:lnTo>
                <a:close/>
              </a:path>
            </a:pathLst>
          </a:custGeom>
          <a:ln w="9407">
            <a:solidFill>
              <a:srgbClr val="000000"/>
            </a:solidFill>
          </a:ln>
        </p:spPr>
        <p:txBody>
          <a:bodyPr wrap="square" lIns="0" tIns="0" rIns="0" bIns="0" rtlCol="0"/>
          <a:lstStyle/>
          <a:p>
            <a:pPr defTabSz="801668"/>
            <a:endParaRPr>
              <a:solidFill>
                <a:prstClr val="black"/>
              </a:solidFill>
            </a:endParaRPr>
          </a:p>
        </p:txBody>
      </p:sp>
      <p:sp>
        <p:nvSpPr>
          <p:cNvPr id="29" name="object 29"/>
          <p:cNvSpPr/>
          <p:nvPr/>
        </p:nvSpPr>
        <p:spPr>
          <a:xfrm>
            <a:off x="2766004" y="3261021"/>
            <a:ext cx="273668" cy="63970"/>
          </a:xfrm>
          <a:custGeom>
            <a:avLst/>
            <a:gdLst/>
            <a:ahLst/>
            <a:cxnLst/>
            <a:rect l="l" t="t" r="r" b="b"/>
            <a:pathLst>
              <a:path w="320039" h="70485">
                <a:moveTo>
                  <a:pt x="320045" y="0"/>
                </a:moveTo>
                <a:lnTo>
                  <a:pt x="84618" y="0"/>
                </a:lnTo>
                <a:lnTo>
                  <a:pt x="0" y="70148"/>
                </a:lnTo>
                <a:lnTo>
                  <a:pt x="235427" y="70148"/>
                </a:lnTo>
                <a:lnTo>
                  <a:pt x="320045" y="0"/>
                </a:lnTo>
                <a:close/>
              </a:path>
            </a:pathLst>
          </a:custGeom>
          <a:solidFill>
            <a:srgbClr val="BFBF73"/>
          </a:solidFill>
        </p:spPr>
        <p:txBody>
          <a:bodyPr wrap="square" lIns="0" tIns="0" rIns="0" bIns="0" rtlCol="0"/>
          <a:lstStyle/>
          <a:p>
            <a:pPr defTabSz="801668"/>
            <a:endParaRPr>
              <a:solidFill>
                <a:prstClr val="black"/>
              </a:solidFill>
            </a:endParaRPr>
          </a:p>
        </p:txBody>
      </p:sp>
      <p:sp>
        <p:nvSpPr>
          <p:cNvPr id="30" name="object 30"/>
          <p:cNvSpPr/>
          <p:nvPr/>
        </p:nvSpPr>
        <p:spPr>
          <a:xfrm>
            <a:off x="2766004" y="3261021"/>
            <a:ext cx="273668" cy="63970"/>
          </a:xfrm>
          <a:custGeom>
            <a:avLst/>
            <a:gdLst/>
            <a:ahLst/>
            <a:cxnLst/>
            <a:rect l="l" t="t" r="r" b="b"/>
            <a:pathLst>
              <a:path w="320039" h="70485">
                <a:moveTo>
                  <a:pt x="235427" y="70148"/>
                </a:moveTo>
                <a:lnTo>
                  <a:pt x="320045" y="0"/>
                </a:lnTo>
                <a:lnTo>
                  <a:pt x="84618" y="0"/>
                </a:lnTo>
                <a:lnTo>
                  <a:pt x="0" y="70148"/>
                </a:lnTo>
                <a:lnTo>
                  <a:pt x="235427" y="70148"/>
                </a:lnTo>
                <a:close/>
              </a:path>
            </a:pathLst>
          </a:custGeom>
          <a:ln w="9938">
            <a:solidFill>
              <a:srgbClr val="000000"/>
            </a:solidFill>
          </a:ln>
        </p:spPr>
        <p:txBody>
          <a:bodyPr wrap="square" lIns="0" tIns="0" rIns="0" bIns="0" rtlCol="0"/>
          <a:lstStyle/>
          <a:p>
            <a:pPr defTabSz="801668"/>
            <a:endParaRPr>
              <a:solidFill>
                <a:prstClr val="black"/>
              </a:solidFill>
            </a:endParaRPr>
          </a:p>
        </p:txBody>
      </p:sp>
      <p:sp>
        <p:nvSpPr>
          <p:cNvPr id="31" name="object 31"/>
          <p:cNvSpPr/>
          <p:nvPr/>
        </p:nvSpPr>
        <p:spPr>
          <a:xfrm>
            <a:off x="3176569" y="2753635"/>
            <a:ext cx="72761" cy="2773168"/>
          </a:xfrm>
          <a:custGeom>
            <a:avLst/>
            <a:gdLst/>
            <a:ahLst/>
            <a:cxnLst/>
            <a:rect l="l" t="t" r="r" b="b"/>
            <a:pathLst>
              <a:path w="85089" h="3055620">
                <a:moveTo>
                  <a:pt x="84618" y="0"/>
                </a:moveTo>
                <a:lnTo>
                  <a:pt x="0" y="59785"/>
                </a:lnTo>
                <a:lnTo>
                  <a:pt x="0" y="3055450"/>
                </a:lnTo>
                <a:lnTo>
                  <a:pt x="84618" y="2995333"/>
                </a:lnTo>
                <a:lnTo>
                  <a:pt x="84618" y="0"/>
                </a:lnTo>
                <a:close/>
              </a:path>
            </a:pathLst>
          </a:custGeom>
          <a:solidFill>
            <a:srgbClr val="008000"/>
          </a:solidFill>
        </p:spPr>
        <p:txBody>
          <a:bodyPr wrap="square" lIns="0" tIns="0" rIns="0" bIns="0" rtlCol="0"/>
          <a:lstStyle/>
          <a:p>
            <a:pPr defTabSz="801668"/>
            <a:endParaRPr>
              <a:solidFill>
                <a:prstClr val="black"/>
              </a:solidFill>
            </a:endParaRPr>
          </a:p>
        </p:txBody>
      </p:sp>
      <p:sp>
        <p:nvSpPr>
          <p:cNvPr id="32" name="object 32"/>
          <p:cNvSpPr/>
          <p:nvPr/>
        </p:nvSpPr>
        <p:spPr>
          <a:xfrm>
            <a:off x="3176569" y="2753635"/>
            <a:ext cx="72761" cy="2773168"/>
          </a:xfrm>
          <a:custGeom>
            <a:avLst/>
            <a:gdLst/>
            <a:ahLst/>
            <a:cxnLst/>
            <a:rect l="l" t="t" r="r" b="b"/>
            <a:pathLst>
              <a:path w="85089" h="3055620">
                <a:moveTo>
                  <a:pt x="0" y="3055450"/>
                </a:moveTo>
                <a:lnTo>
                  <a:pt x="0" y="59785"/>
                </a:lnTo>
                <a:lnTo>
                  <a:pt x="84618" y="0"/>
                </a:lnTo>
                <a:lnTo>
                  <a:pt x="84618" y="2995333"/>
                </a:lnTo>
                <a:lnTo>
                  <a:pt x="0" y="3055450"/>
                </a:lnTo>
                <a:close/>
              </a:path>
            </a:pathLst>
          </a:custGeom>
          <a:ln w="9402">
            <a:solidFill>
              <a:srgbClr val="000000"/>
            </a:solidFill>
          </a:ln>
        </p:spPr>
        <p:txBody>
          <a:bodyPr wrap="square" lIns="0" tIns="0" rIns="0" bIns="0" rtlCol="0"/>
          <a:lstStyle/>
          <a:p>
            <a:pPr defTabSz="801668"/>
            <a:endParaRPr>
              <a:solidFill>
                <a:prstClr val="black"/>
              </a:solidFill>
            </a:endParaRPr>
          </a:p>
        </p:txBody>
      </p:sp>
      <p:sp>
        <p:nvSpPr>
          <p:cNvPr id="33" name="object 33"/>
          <p:cNvSpPr/>
          <p:nvPr/>
        </p:nvSpPr>
        <p:spPr>
          <a:xfrm>
            <a:off x="2967320" y="2807896"/>
            <a:ext cx="209595" cy="2718995"/>
          </a:xfrm>
          <a:custGeom>
            <a:avLst/>
            <a:gdLst/>
            <a:ahLst/>
            <a:cxnLst/>
            <a:rect l="l" t="t" r="r" b="b"/>
            <a:pathLst>
              <a:path w="245110" h="2995929">
                <a:moveTo>
                  <a:pt x="0" y="2995665"/>
                </a:moveTo>
                <a:lnTo>
                  <a:pt x="244766" y="2995665"/>
                </a:lnTo>
                <a:lnTo>
                  <a:pt x="244766" y="0"/>
                </a:lnTo>
                <a:lnTo>
                  <a:pt x="0" y="0"/>
                </a:lnTo>
                <a:lnTo>
                  <a:pt x="0" y="2995665"/>
                </a:lnTo>
                <a:close/>
              </a:path>
            </a:pathLst>
          </a:custGeom>
          <a:solidFill>
            <a:srgbClr val="00FF00"/>
          </a:solidFill>
        </p:spPr>
        <p:txBody>
          <a:bodyPr wrap="square" lIns="0" tIns="0" rIns="0" bIns="0" rtlCol="0"/>
          <a:lstStyle/>
          <a:p>
            <a:pPr defTabSz="801668"/>
            <a:endParaRPr>
              <a:solidFill>
                <a:prstClr val="black"/>
              </a:solidFill>
            </a:endParaRPr>
          </a:p>
        </p:txBody>
      </p:sp>
      <p:sp>
        <p:nvSpPr>
          <p:cNvPr id="34" name="object 34"/>
          <p:cNvSpPr/>
          <p:nvPr/>
        </p:nvSpPr>
        <p:spPr>
          <a:xfrm>
            <a:off x="2967320" y="2807896"/>
            <a:ext cx="209595" cy="2718995"/>
          </a:xfrm>
          <a:custGeom>
            <a:avLst/>
            <a:gdLst/>
            <a:ahLst/>
            <a:cxnLst/>
            <a:rect l="l" t="t" r="r" b="b"/>
            <a:pathLst>
              <a:path w="245110" h="2995929">
                <a:moveTo>
                  <a:pt x="0" y="2995665"/>
                </a:moveTo>
                <a:lnTo>
                  <a:pt x="244766" y="2995665"/>
                </a:lnTo>
                <a:lnTo>
                  <a:pt x="244766" y="0"/>
                </a:lnTo>
                <a:lnTo>
                  <a:pt x="0" y="0"/>
                </a:lnTo>
                <a:lnTo>
                  <a:pt x="0" y="2995665"/>
                </a:lnTo>
                <a:close/>
              </a:path>
            </a:pathLst>
          </a:custGeom>
          <a:ln w="9405">
            <a:solidFill>
              <a:srgbClr val="000000"/>
            </a:solidFill>
          </a:ln>
        </p:spPr>
        <p:txBody>
          <a:bodyPr wrap="square" lIns="0" tIns="0" rIns="0" bIns="0" rtlCol="0"/>
          <a:lstStyle/>
          <a:p>
            <a:pPr defTabSz="801668"/>
            <a:endParaRPr>
              <a:solidFill>
                <a:prstClr val="black"/>
              </a:solidFill>
            </a:endParaRPr>
          </a:p>
        </p:txBody>
      </p:sp>
      <p:sp>
        <p:nvSpPr>
          <p:cNvPr id="35" name="object 35"/>
          <p:cNvSpPr/>
          <p:nvPr/>
        </p:nvSpPr>
        <p:spPr>
          <a:xfrm>
            <a:off x="2967323" y="2753642"/>
            <a:ext cx="281813" cy="54749"/>
          </a:xfrm>
          <a:custGeom>
            <a:avLst/>
            <a:gdLst/>
            <a:ahLst/>
            <a:cxnLst/>
            <a:rect l="l" t="t" r="r" b="b"/>
            <a:pathLst>
              <a:path w="329564" h="60325">
                <a:moveTo>
                  <a:pt x="329322" y="0"/>
                </a:moveTo>
                <a:lnTo>
                  <a:pt x="84618" y="0"/>
                </a:lnTo>
                <a:lnTo>
                  <a:pt x="0" y="59785"/>
                </a:lnTo>
                <a:lnTo>
                  <a:pt x="244703" y="59785"/>
                </a:lnTo>
                <a:lnTo>
                  <a:pt x="329322" y="0"/>
                </a:lnTo>
                <a:close/>
              </a:path>
            </a:pathLst>
          </a:custGeom>
          <a:solidFill>
            <a:srgbClr val="00BF00"/>
          </a:solidFill>
        </p:spPr>
        <p:txBody>
          <a:bodyPr wrap="square" lIns="0" tIns="0" rIns="0" bIns="0" rtlCol="0"/>
          <a:lstStyle/>
          <a:p>
            <a:pPr defTabSz="801668"/>
            <a:endParaRPr>
              <a:solidFill>
                <a:prstClr val="black"/>
              </a:solidFill>
            </a:endParaRPr>
          </a:p>
        </p:txBody>
      </p:sp>
      <p:sp>
        <p:nvSpPr>
          <p:cNvPr id="36" name="object 36"/>
          <p:cNvSpPr/>
          <p:nvPr/>
        </p:nvSpPr>
        <p:spPr>
          <a:xfrm>
            <a:off x="2967323" y="2753642"/>
            <a:ext cx="281813" cy="54749"/>
          </a:xfrm>
          <a:custGeom>
            <a:avLst/>
            <a:gdLst/>
            <a:ahLst/>
            <a:cxnLst/>
            <a:rect l="l" t="t" r="r" b="b"/>
            <a:pathLst>
              <a:path w="329564" h="60325">
                <a:moveTo>
                  <a:pt x="244703" y="59785"/>
                </a:moveTo>
                <a:lnTo>
                  <a:pt x="329322" y="0"/>
                </a:lnTo>
                <a:lnTo>
                  <a:pt x="84618" y="0"/>
                </a:lnTo>
                <a:lnTo>
                  <a:pt x="0" y="59785"/>
                </a:lnTo>
                <a:lnTo>
                  <a:pt x="244703" y="59785"/>
                </a:lnTo>
                <a:close/>
              </a:path>
            </a:pathLst>
          </a:custGeom>
          <a:ln w="9946">
            <a:solidFill>
              <a:srgbClr val="000000"/>
            </a:solidFill>
          </a:ln>
        </p:spPr>
        <p:txBody>
          <a:bodyPr wrap="square" lIns="0" tIns="0" rIns="0" bIns="0" rtlCol="0"/>
          <a:lstStyle/>
          <a:p>
            <a:pPr defTabSz="801668"/>
            <a:endParaRPr>
              <a:solidFill>
                <a:prstClr val="black"/>
              </a:solidFill>
            </a:endParaRPr>
          </a:p>
        </p:txBody>
      </p:sp>
      <p:sp>
        <p:nvSpPr>
          <p:cNvPr id="37" name="object 37"/>
          <p:cNvSpPr/>
          <p:nvPr/>
        </p:nvSpPr>
        <p:spPr>
          <a:xfrm>
            <a:off x="3683609" y="3360859"/>
            <a:ext cx="72761" cy="2166321"/>
          </a:xfrm>
          <a:custGeom>
            <a:avLst/>
            <a:gdLst/>
            <a:ahLst/>
            <a:cxnLst/>
            <a:rect l="l" t="t" r="r" b="b"/>
            <a:pathLst>
              <a:path w="85089" h="2386965">
                <a:moveTo>
                  <a:pt x="84618" y="0"/>
                </a:moveTo>
                <a:lnTo>
                  <a:pt x="0" y="69750"/>
                </a:lnTo>
                <a:lnTo>
                  <a:pt x="0" y="2386381"/>
                </a:lnTo>
                <a:lnTo>
                  <a:pt x="84618" y="2326263"/>
                </a:lnTo>
                <a:lnTo>
                  <a:pt x="84618" y="0"/>
                </a:lnTo>
                <a:close/>
              </a:path>
            </a:pathLst>
          </a:custGeom>
          <a:solidFill>
            <a:srgbClr val="80804D"/>
          </a:solidFill>
        </p:spPr>
        <p:txBody>
          <a:bodyPr wrap="square" lIns="0" tIns="0" rIns="0" bIns="0" rtlCol="0"/>
          <a:lstStyle/>
          <a:p>
            <a:pPr defTabSz="801668"/>
            <a:endParaRPr>
              <a:solidFill>
                <a:prstClr val="black"/>
              </a:solidFill>
            </a:endParaRPr>
          </a:p>
        </p:txBody>
      </p:sp>
      <p:sp>
        <p:nvSpPr>
          <p:cNvPr id="38" name="object 38"/>
          <p:cNvSpPr/>
          <p:nvPr/>
        </p:nvSpPr>
        <p:spPr>
          <a:xfrm>
            <a:off x="3683609" y="3360859"/>
            <a:ext cx="72761" cy="2166321"/>
          </a:xfrm>
          <a:custGeom>
            <a:avLst/>
            <a:gdLst/>
            <a:ahLst/>
            <a:cxnLst/>
            <a:rect l="l" t="t" r="r" b="b"/>
            <a:pathLst>
              <a:path w="85089" h="2386965">
                <a:moveTo>
                  <a:pt x="0" y="2386381"/>
                </a:moveTo>
                <a:lnTo>
                  <a:pt x="0" y="69750"/>
                </a:lnTo>
                <a:lnTo>
                  <a:pt x="84618" y="0"/>
                </a:lnTo>
                <a:lnTo>
                  <a:pt x="84618" y="2326263"/>
                </a:lnTo>
                <a:lnTo>
                  <a:pt x="0" y="2386381"/>
                </a:lnTo>
                <a:close/>
              </a:path>
            </a:pathLst>
          </a:custGeom>
          <a:ln w="9402">
            <a:solidFill>
              <a:srgbClr val="000000"/>
            </a:solidFill>
          </a:ln>
        </p:spPr>
        <p:txBody>
          <a:bodyPr wrap="square" lIns="0" tIns="0" rIns="0" bIns="0" rtlCol="0"/>
          <a:lstStyle/>
          <a:p>
            <a:pPr defTabSz="801668"/>
            <a:endParaRPr>
              <a:solidFill>
                <a:prstClr val="black"/>
              </a:solidFill>
            </a:endParaRPr>
          </a:p>
        </p:txBody>
      </p:sp>
      <p:sp>
        <p:nvSpPr>
          <p:cNvPr id="39" name="object 39"/>
          <p:cNvSpPr/>
          <p:nvPr/>
        </p:nvSpPr>
        <p:spPr>
          <a:xfrm>
            <a:off x="3482399" y="3424041"/>
            <a:ext cx="201450" cy="2102928"/>
          </a:xfrm>
          <a:custGeom>
            <a:avLst/>
            <a:gdLst/>
            <a:ahLst/>
            <a:cxnLst/>
            <a:rect l="l" t="t" r="r" b="b"/>
            <a:pathLst>
              <a:path w="235585" h="2317115">
                <a:moveTo>
                  <a:pt x="0" y="2316764"/>
                </a:moveTo>
                <a:lnTo>
                  <a:pt x="235364" y="2316764"/>
                </a:lnTo>
                <a:lnTo>
                  <a:pt x="235364" y="0"/>
                </a:lnTo>
                <a:lnTo>
                  <a:pt x="0" y="0"/>
                </a:lnTo>
                <a:lnTo>
                  <a:pt x="0" y="2316764"/>
                </a:lnTo>
                <a:close/>
              </a:path>
            </a:pathLst>
          </a:custGeom>
          <a:solidFill>
            <a:srgbClr val="FFFF99"/>
          </a:solidFill>
        </p:spPr>
        <p:txBody>
          <a:bodyPr wrap="square" lIns="0" tIns="0" rIns="0" bIns="0" rtlCol="0"/>
          <a:lstStyle/>
          <a:p>
            <a:pPr defTabSz="801668"/>
            <a:endParaRPr>
              <a:solidFill>
                <a:prstClr val="black"/>
              </a:solidFill>
            </a:endParaRPr>
          </a:p>
        </p:txBody>
      </p:sp>
      <p:sp>
        <p:nvSpPr>
          <p:cNvPr id="40" name="object 40"/>
          <p:cNvSpPr/>
          <p:nvPr/>
        </p:nvSpPr>
        <p:spPr>
          <a:xfrm>
            <a:off x="3482399" y="3424041"/>
            <a:ext cx="201450" cy="2102928"/>
          </a:xfrm>
          <a:custGeom>
            <a:avLst/>
            <a:gdLst/>
            <a:ahLst/>
            <a:cxnLst/>
            <a:rect l="l" t="t" r="r" b="b"/>
            <a:pathLst>
              <a:path w="235585" h="2317115">
                <a:moveTo>
                  <a:pt x="0" y="2316764"/>
                </a:moveTo>
                <a:lnTo>
                  <a:pt x="235364" y="2316764"/>
                </a:lnTo>
                <a:lnTo>
                  <a:pt x="235364" y="0"/>
                </a:lnTo>
                <a:lnTo>
                  <a:pt x="0" y="0"/>
                </a:lnTo>
                <a:lnTo>
                  <a:pt x="0" y="2316764"/>
                </a:lnTo>
                <a:close/>
              </a:path>
            </a:pathLst>
          </a:custGeom>
          <a:ln w="9407">
            <a:solidFill>
              <a:srgbClr val="000000"/>
            </a:solidFill>
          </a:ln>
        </p:spPr>
        <p:txBody>
          <a:bodyPr wrap="square" lIns="0" tIns="0" rIns="0" bIns="0" rtlCol="0"/>
          <a:lstStyle/>
          <a:p>
            <a:pPr defTabSz="801668"/>
            <a:endParaRPr>
              <a:solidFill>
                <a:prstClr val="black"/>
              </a:solidFill>
            </a:endParaRPr>
          </a:p>
        </p:txBody>
      </p:sp>
      <p:sp>
        <p:nvSpPr>
          <p:cNvPr id="41" name="object 41"/>
          <p:cNvSpPr/>
          <p:nvPr/>
        </p:nvSpPr>
        <p:spPr>
          <a:xfrm>
            <a:off x="3482401" y="3360864"/>
            <a:ext cx="273668" cy="63393"/>
          </a:xfrm>
          <a:custGeom>
            <a:avLst/>
            <a:gdLst/>
            <a:ahLst/>
            <a:cxnLst/>
            <a:rect l="l" t="t" r="r" b="b"/>
            <a:pathLst>
              <a:path w="320039" h="69850">
                <a:moveTo>
                  <a:pt x="319920" y="0"/>
                </a:moveTo>
                <a:lnTo>
                  <a:pt x="84618" y="0"/>
                </a:lnTo>
                <a:lnTo>
                  <a:pt x="0" y="69750"/>
                </a:lnTo>
                <a:lnTo>
                  <a:pt x="235301" y="69750"/>
                </a:lnTo>
                <a:lnTo>
                  <a:pt x="319920" y="0"/>
                </a:lnTo>
                <a:close/>
              </a:path>
            </a:pathLst>
          </a:custGeom>
          <a:solidFill>
            <a:srgbClr val="BFBF73"/>
          </a:solidFill>
        </p:spPr>
        <p:txBody>
          <a:bodyPr wrap="square" lIns="0" tIns="0" rIns="0" bIns="0" rtlCol="0"/>
          <a:lstStyle/>
          <a:p>
            <a:pPr defTabSz="801668"/>
            <a:endParaRPr>
              <a:solidFill>
                <a:prstClr val="black"/>
              </a:solidFill>
            </a:endParaRPr>
          </a:p>
        </p:txBody>
      </p:sp>
      <p:sp>
        <p:nvSpPr>
          <p:cNvPr id="42" name="object 42"/>
          <p:cNvSpPr/>
          <p:nvPr/>
        </p:nvSpPr>
        <p:spPr>
          <a:xfrm>
            <a:off x="3482401" y="3360864"/>
            <a:ext cx="273668" cy="63393"/>
          </a:xfrm>
          <a:custGeom>
            <a:avLst/>
            <a:gdLst/>
            <a:ahLst/>
            <a:cxnLst/>
            <a:rect l="l" t="t" r="r" b="b"/>
            <a:pathLst>
              <a:path w="320039" h="69850">
                <a:moveTo>
                  <a:pt x="235301" y="69750"/>
                </a:moveTo>
                <a:lnTo>
                  <a:pt x="319920" y="0"/>
                </a:lnTo>
                <a:lnTo>
                  <a:pt x="84618" y="0"/>
                </a:lnTo>
                <a:lnTo>
                  <a:pt x="0" y="69750"/>
                </a:lnTo>
                <a:lnTo>
                  <a:pt x="235301" y="69750"/>
                </a:lnTo>
                <a:close/>
              </a:path>
            </a:pathLst>
          </a:custGeom>
          <a:ln w="9938">
            <a:solidFill>
              <a:srgbClr val="000000"/>
            </a:solidFill>
          </a:ln>
        </p:spPr>
        <p:txBody>
          <a:bodyPr wrap="square" lIns="0" tIns="0" rIns="0" bIns="0" rtlCol="0"/>
          <a:lstStyle/>
          <a:p>
            <a:pPr defTabSz="801668"/>
            <a:endParaRPr>
              <a:solidFill>
                <a:prstClr val="black"/>
              </a:solidFill>
            </a:endParaRPr>
          </a:p>
        </p:txBody>
      </p:sp>
      <p:sp>
        <p:nvSpPr>
          <p:cNvPr id="43" name="object 43"/>
          <p:cNvSpPr/>
          <p:nvPr/>
        </p:nvSpPr>
        <p:spPr>
          <a:xfrm>
            <a:off x="3892966" y="3406075"/>
            <a:ext cx="64616" cy="2120793"/>
          </a:xfrm>
          <a:custGeom>
            <a:avLst/>
            <a:gdLst/>
            <a:ahLst/>
            <a:cxnLst/>
            <a:rect l="l" t="t" r="r" b="b"/>
            <a:pathLst>
              <a:path w="75564" h="2336800">
                <a:moveTo>
                  <a:pt x="75216" y="0"/>
                </a:moveTo>
                <a:lnTo>
                  <a:pt x="0" y="70015"/>
                </a:lnTo>
                <a:lnTo>
                  <a:pt x="0" y="2336560"/>
                </a:lnTo>
                <a:lnTo>
                  <a:pt x="75216" y="2276442"/>
                </a:lnTo>
                <a:lnTo>
                  <a:pt x="75216" y="0"/>
                </a:lnTo>
                <a:close/>
              </a:path>
            </a:pathLst>
          </a:custGeom>
          <a:solidFill>
            <a:srgbClr val="008000"/>
          </a:solidFill>
        </p:spPr>
        <p:txBody>
          <a:bodyPr wrap="square" lIns="0" tIns="0" rIns="0" bIns="0" rtlCol="0"/>
          <a:lstStyle/>
          <a:p>
            <a:pPr defTabSz="801668"/>
            <a:endParaRPr>
              <a:solidFill>
                <a:prstClr val="black"/>
              </a:solidFill>
            </a:endParaRPr>
          </a:p>
        </p:txBody>
      </p:sp>
      <p:sp>
        <p:nvSpPr>
          <p:cNvPr id="44" name="object 44"/>
          <p:cNvSpPr/>
          <p:nvPr/>
        </p:nvSpPr>
        <p:spPr>
          <a:xfrm>
            <a:off x="3892966" y="3406075"/>
            <a:ext cx="64616" cy="2120793"/>
          </a:xfrm>
          <a:custGeom>
            <a:avLst/>
            <a:gdLst/>
            <a:ahLst/>
            <a:cxnLst/>
            <a:rect l="l" t="t" r="r" b="b"/>
            <a:pathLst>
              <a:path w="75564" h="2336800">
                <a:moveTo>
                  <a:pt x="0" y="2336560"/>
                </a:moveTo>
                <a:lnTo>
                  <a:pt x="0" y="70015"/>
                </a:lnTo>
                <a:lnTo>
                  <a:pt x="75216" y="0"/>
                </a:lnTo>
                <a:lnTo>
                  <a:pt x="75216" y="2276442"/>
                </a:lnTo>
                <a:lnTo>
                  <a:pt x="0" y="2336560"/>
                </a:lnTo>
                <a:close/>
              </a:path>
            </a:pathLst>
          </a:custGeom>
          <a:ln w="9402">
            <a:solidFill>
              <a:srgbClr val="000000"/>
            </a:solidFill>
          </a:ln>
        </p:spPr>
        <p:txBody>
          <a:bodyPr wrap="square" lIns="0" tIns="0" rIns="0" bIns="0" rtlCol="0"/>
          <a:lstStyle/>
          <a:p>
            <a:pPr defTabSz="801668"/>
            <a:endParaRPr>
              <a:solidFill>
                <a:prstClr val="black"/>
              </a:solidFill>
            </a:endParaRPr>
          </a:p>
        </p:txBody>
      </p:sp>
      <p:sp>
        <p:nvSpPr>
          <p:cNvPr id="45" name="object 45"/>
          <p:cNvSpPr/>
          <p:nvPr/>
        </p:nvSpPr>
        <p:spPr>
          <a:xfrm>
            <a:off x="3683606" y="3469618"/>
            <a:ext cx="209595" cy="2057400"/>
          </a:xfrm>
          <a:custGeom>
            <a:avLst/>
            <a:gdLst/>
            <a:ahLst/>
            <a:cxnLst/>
            <a:rect l="l" t="t" r="r" b="b"/>
            <a:pathLst>
              <a:path w="245110" h="2266950">
                <a:moveTo>
                  <a:pt x="0" y="2266544"/>
                </a:moveTo>
                <a:lnTo>
                  <a:pt x="244766" y="2266544"/>
                </a:lnTo>
                <a:lnTo>
                  <a:pt x="244766" y="0"/>
                </a:lnTo>
                <a:lnTo>
                  <a:pt x="0" y="0"/>
                </a:lnTo>
                <a:lnTo>
                  <a:pt x="0" y="2266544"/>
                </a:lnTo>
                <a:close/>
              </a:path>
            </a:pathLst>
          </a:custGeom>
          <a:solidFill>
            <a:srgbClr val="00FF00"/>
          </a:solidFill>
        </p:spPr>
        <p:txBody>
          <a:bodyPr wrap="square" lIns="0" tIns="0" rIns="0" bIns="0" rtlCol="0"/>
          <a:lstStyle/>
          <a:p>
            <a:pPr defTabSz="801668"/>
            <a:endParaRPr>
              <a:solidFill>
                <a:prstClr val="black"/>
              </a:solidFill>
            </a:endParaRPr>
          </a:p>
        </p:txBody>
      </p:sp>
      <p:sp>
        <p:nvSpPr>
          <p:cNvPr id="46" name="object 46"/>
          <p:cNvSpPr/>
          <p:nvPr/>
        </p:nvSpPr>
        <p:spPr>
          <a:xfrm>
            <a:off x="3683606" y="3469618"/>
            <a:ext cx="209595" cy="2057400"/>
          </a:xfrm>
          <a:custGeom>
            <a:avLst/>
            <a:gdLst/>
            <a:ahLst/>
            <a:cxnLst/>
            <a:rect l="l" t="t" r="r" b="b"/>
            <a:pathLst>
              <a:path w="245110" h="2266950">
                <a:moveTo>
                  <a:pt x="0" y="2266544"/>
                </a:moveTo>
                <a:lnTo>
                  <a:pt x="244766" y="2266544"/>
                </a:lnTo>
                <a:lnTo>
                  <a:pt x="244766" y="0"/>
                </a:lnTo>
                <a:lnTo>
                  <a:pt x="0" y="0"/>
                </a:lnTo>
                <a:lnTo>
                  <a:pt x="0" y="2266544"/>
                </a:lnTo>
                <a:close/>
              </a:path>
            </a:pathLst>
          </a:custGeom>
          <a:ln w="9408">
            <a:solidFill>
              <a:srgbClr val="000000"/>
            </a:solidFill>
          </a:ln>
        </p:spPr>
        <p:txBody>
          <a:bodyPr wrap="square" lIns="0" tIns="0" rIns="0" bIns="0" rtlCol="0"/>
          <a:lstStyle/>
          <a:p>
            <a:pPr defTabSz="801668"/>
            <a:endParaRPr>
              <a:solidFill>
                <a:prstClr val="black"/>
              </a:solidFill>
            </a:endParaRPr>
          </a:p>
        </p:txBody>
      </p:sp>
      <p:sp>
        <p:nvSpPr>
          <p:cNvPr id="47" name="object 47"/>
          <p:cNvSpPr/>
          <p:nvPr/>
        </p:nvSpPr>
        <p:spPr>
          <a:xfrm>
            <a:off x="3683608" y="3406074"/>
            <a:ext cx="273668" cy="63970"/>
          </a:xfrm>
          <a:custGeom>
            <a:avLst/>
            <a:gdLst/>
            <a:ahLst/>
            <a:cxnLst/>
            <a:rect l="l" t="t" r="r" b="b"/>
            <a:pathLst>
              <a:path w="320039" h="70485">
                <a:moveTo>
                  <a:pt x="320045" y="0"/>
                </a:moveTo>
                <a:lnTo>
                  <a:pt x="84618" y="0"/>
                </a:lnTo>
                <a:lnTo>
                  <a:pt x="0" y="70015"/>
                </a:lnTo>
                <a:lnTo>
                  <a:pt x="244829" y="70015"/>
                </a:lnTo>
                <a:lnTo>
                  <a:pt x="320045" y="0"/>
                </a:lnTo>
                <a:close/>
              </a:path>
            </a:pathLst>
          </a:custGeom>
          <a:solidFill>
            <a:srgbClr val="00BF00"/>
          </a:solidFill>
        </p:spPr>
        <p:txBody>
          <a:bodyPr wrap="square" lIns="0" tIns="0" rIns="0" bIns="0" rtlCol="0"/>
          <a:lstStyle/>
          <a:p>
            <a:pPr defTabSz="801668"/>
            <a:endParaRPr>
              <a:solidFill>
                <a:prstClr val="black"/>
              </a:solidFill>
            </a:endParaRPr>
          </a:p>
        </p:txBody>
      </p:sp>
      <p:sp>
        <p:nvSpPr>
          <p:cNvPr id="48" name="object 48"/>
          <p:cNvSpPr/>
          <p:nvPr/>
        </p:nvSpPr>
        <p:spPr>
          <a:xfrm>
            <a:off x="3683608" y="3406074"/>
            <a:ext cx="273668" cy="63970"/>
          </a:xfrm>
          <a:custGeom>
            <a:avLst/>
            <a:gdLst/>
            <a:ahLst/>
            <a:cxnLst/>
            <a:rect l="l" t="t" r="r" b="b"/>
            <a:pathLst>
              <a:path w="320039" h="70485">
                <a:moveTo>
                  <a:pt x="244829" y="70015"/>
                </a:moveTo>
                <a:lnTo>
                  <a:pt x="320045" y="0"/>
                </a:lnTo>
                <a:lnTo>
                  <a:pt x="84618" y="0"/>
                </a:lnTo>
                <a:lnTo>
                  <a:pt x="0" y="70015"/>
                </a:lnTo>
                <a:lnTo>
                  <a:pt x="244829" y="70015"/>
                </a:lnTo>
                <a:close/>
              </a:path>
            </a:pathLst>
          </a:custGeom>
          <a:ln w="9938">
            <a:solidFill>
              <a:srgbClr val="000000"/>
            </a:solidFill>
          </a:ln>
        </p:spPr>
        <p:txBody>
          <a:bodyPr wrap="square" lIns="0" tIns="0" rIns="0" bIns="0" rtlCol="0"/>
          <a:lstStyle/>
          <a:p>
            <a:pPr defTabSz="801668"/>
            <a:endParaRPr>
              <a:solidFill>
                <a:prstClr val="black"/>
              </a:solidFill>
            </a:endParaRPr>
          </a:p>
        </p:txBody>
      </p:sp>
      <p:sp>
        <p:nvSpPr>
          <p:cNvPr id="49" name="object 49"/>
          <p:cNvSpPr/>
          <p:nvPr/>
        </p:nvSpPr>
        <p:spPr>
          <a:xfrm>
            <a:off x="4400005" y="3451539"/>
            <a:ext cx="72761" cy="2075265"/>
          </a:xfrm>
          <a:custGeom>
            <a:avLst/>
            <a:gdLst/>
            <a:ahLst/>
            <a:cxnLst/>
            <a:rect l="l" t="t" r="r" b="b"/>
            <a:pathLst>
              <a:path w="85089" h="2286635">
                <a:moveTo>
                  <a:pt x="84618" y="0"/>
                </a:moveTo>
                <a:lnTo>
                  <a:pt x="0" y="69750"/>
                </a:lnTo>
                <a:lnTo>
                  <a:pt x="0" y="2286473"/>
                </a:lnTo>
                <a:lnTo>
                  <a:pt x="84618" y="2226355"/>
                </a:lnTo>
                <a:lnTo>
                  <a:pt x="84618" y="0"/>
                </a:lnTo>
                <a:close/>
              </a:path>
            </a:pathLst>
          </a:custGeom>
          <a:solidFill>
            <a:srgbClr val="80804D"/>
          </a:solidFill>
        </p:spPr>
        <p:txBody>
          <a:bodyPr wrap="square" lIns="0" tIns="0" rIns="0" bIns="0" rtlCol="0"/>
          <a:lstStyle/>
          <a:p>
            <a:pPr defTabSz="801668"/>
            <a:endParaRPr>
              <a:solidFill>
                <a:prstClr val="black"/>
              </a:solidFill>
            </a:endParaRPr>
          </a:p>
        </p:txBody>
      </p:sp>
      <p:sp>
        <p:nvSpPr>
          <p:cNvPr id="50" name="object 50"/>
          <p:cNvSpPr/>
          <p:nvPr/>
        </p:nvSpPr>
        <p:spPr>
          <a:xfrm>
            <a:off x="4400005" y="3451539"/>
            <a:ext cx="72761" cy="2075265"/>
          </a:xfrm>
          <a:custGeom>
            <a:avLst/>
            <a:gdLst/>
            <a:ahLst/>
            <a:cxnLst/>
            <a:rect l="l" t="t" r="r" b="b"/>
            <a:pathLst>
              <a:path w="85089" h="2286635">
                <a:moveTo>
                  <a:pt x="0" y="2286473"/>
                </a:moveTo>
                <a:lnTo>
                  <a:pt x="0" y="69750"/>
                </a:lnTo>
                <a:lnTo>
                  <a:pt x="84618" y="0"/>
                </a:lnTo>
                <a:lnTo>
                  <a:pt x="84618" y="2226355"/>
                </a:lnTo>
                <a:lnTo>
                  <a:pt x="0" y="2286473"/>
                </a:lnTo>
                <a:close/>
              </a:path>
            </a:pathLst>
          </a:custGeom>
          <a:ln w="9402">
            <a:solidFill>
              <a:srgbClr val="000000"/>
            </a:solidFill>
          </a:ln>
        </p:spPr>
        <p:txBody>
          <a:bodyPr wrap="square" lIns="0" tIns="0" rIns="0" bIns="0" rtlCol="0"/>
          <a:lstStyle/>
          <a:p>
            <a:pPr defTabSz="801668"/>
            <a:endParaRPr>
              <a:solidFill>
                <a:prstClr val="black"/>
              </a:solidFill>
            </a:endParaRPr>
          </a:p>
        </p:txBody>
      </p:sp>
      <p:sp>
        <p:nvSpPr>
          <p:cNvPr id="51" name="object 51"/>
          <p:cNvSpPr/>
          <p:nvPr/>
        </p:nvSpPr>
        <p:spPr>
          <a:xfrm>
            <a:off x="4198687" y="3514834"/>
            <a:ext cx="201450" cy="2011872"/>
          </a:xfrm>
          <a:custGeom>
            <a:avLst/>
            <a:gdLst/>
            <a:ahLst/>
            <a:cxnLst/>
            <a:rect l="l" t="t" r="r" b="b"/>
            <a:pathLst>
              <a:path w="235585" h="2216785">
                <a:moveTo>
                  <a:pt x="0" y="2216723"/>
                </a:moveTo>
                <a:lnTo>
                  <a:pt x="235364" y="2216723"/>
                </a:lnTo>
                <a:lnTo>
                  <a:pt x="235364" y="0"/>
                </a:lnTo>
                <a:lnTo>
                  <a:pt x="0" y="0"/>
                </a:lnTo>
                <a:lnTo>
                  <a:pt x="0" y="2216723"/>
                </a:lnTo>
                <a:close/>
              </a:path>
            </a:pathLst>
          </a:custGeom>
          <a:solidFill>
            <a:srgbClr val="FFFF99"/>
          </a:solidFill>
        </p:spPr>
        <p:txBody>
          <a:bodyPr wrap="square" lIns="0" tIns="0" rIns="0" bIns="0" rtlCol="0"/>
          <a:lstStyle/>
          <a:p>
            <a:pPr defTabSz="801668"/>
            <a:endParaRPr>
              <a:solidFill>
                <a:prstClr val="black"/>
              </a:solidFill>
            </a:endParaRPr>
          </a:p>
        </p:txBody>
      </p:sp>
      <p:sp>
        <p:nvSpPr>
          <p:cNvPr id="52" name="object 52"/>
          <p:cNvSpPr/>
          <p:nvPr/>
        </p:nvSpPr>
        <p:spPr>
          <a:xfrm>
            <a:off x="4198687" y="3514834"/>
            <a:ext cx="201450" cy="2011872"/>
          </a:xfrm>
          <a:custGeom>
            <a:avLst/>
            <a:gdLst/>
            <a:ahLst/>
            <a:cxnLst/>
            <a:rect l="l" t="t" r="r" b="b"/>
            <a:pathLst>
              <a:path w="235585" h="2216785">
                <a:moveTo>
                  <a:pt x="0" y="2216723"/>
                </a:moveTo>
                <a:lnTo>
                  <a:pt x="235364" y="2216723"/>
                </a:lnTo>
                <a:lnTo>
                  <a:pt x="235364" y="0"/>
                </a:lnTo>
                <a:lnTo>
                  <a:pt x="0" y="0"/>
                </a:lnTo>
                <a:lnTo>
                  <a:pt x="0" y="2216723"/>
                </a:lnTo>
                <a:close/>
              </a:path>
            </a:pathLst>
          </a:custGeom>
          <a:ln w="9408">
            <a:solidFill>
              <a:srgbClr val="000000"/>
            </a:solidFill>
          </a:ln>
        </p:spPr>
        <p:txBody>
          <a:bodyPr wrap="square" lIns="0" tIns="0" rIns="0" bIns="0" rtlCol="0"/>
          <a:lstStyle/>
          <a:p>
            <a:pPr defTabSz="801668"/>
            <a:endParaRPr>
              <a:solidFill>
                <a:prstClr val="black"/>
              </a:solidFill>
            </a:endParaRPr>
          </a:p>
        </p:txBody>
      </p:sp>
      <p:sp>
        <p:nvSpPr>
          <p:cNvPr id="53" name="object 53"/>
          <p:cNvSpPr/>
          <p:nvPr/>
        </p:nvSpPr>
        <p:spPr>
          <a:xfrm>
            <a:off x="4198687" y="3451532"/>
            <a:ext cx="273668" cy="63393"/>
          </a:xfrm>
          <a:custGeom>
            <a:avLst/>
            <a:gdLst/>
            <a:ahLst/>
            <a:cxnLst/>
            <a:rect l="l" t="t" r="r" b="b"/>
            <a:pathLst>
              <a:path w="320039" h="69850">
                <a:moveTo>
                  <a:pt x="320045" y="0"/>
                </a:moveTo>
                <a:lnTo>
                  <a:pt x="84618" y="0"/>
                </a:lnTo>
                <a:lnTo>
                  <a:pt x="0" y="69750"/>
                </a:lnTo>
                <a:lnTo>
                  <a:pt x="235427" y="69750"/>
                </a:lnTo>
                <a:lnTo>
                  <a:pt x="320045" y="0"/>
                </a:lnTo>
                <a:close/>
              </a:path>
            </a:pathLst>
          </a:custGeom>
          <a:solidFill>
            <a:srgbClr val="BFBF73"/>
          </a:solidFill>
        </p:spPr>
        <p:txBody>
          <a:bodyPr wrap="square" lIns="0" tIns="0" rIns="0" bIns="0" rtlCol="0"/>
          <a:lstStyle/>
          <a:p>
            <a:pPr defTabSz="801668"/>
            <a:endParaRPr>
              <a:solidFill>
                <a:prstClr val="black"/>
              </a:solidFill>
            </a:endParaRPr>
          </a:p>
        </p:txBody>
      </p:sp>
      <p:sp>
        <p:nvSpPr>
          <p:cNvPr id="54" name="object 54"/>
          <p:cNvSpPr/>
          <p:nvPr/>
        </p:nvSpPr>
        <p:spPr>
          <a:xfrm>
            <a:off x="4198687" y="3451532"/>
            <a:ext cx="273668" cy="63393"/>
          </a:xfrm>
          <a:custGeom>
            <a:avLst/>
            <a:gdLst/>
            <a:ahLst/>
            <a:cxnLst/>
            <a:rect l="l" t="t" r="r" b="b"/>
            <a:pathLst>
              <a:path w="320039" h="69850">
                <a:moveTo>
                  <a:pt x="235427" y="69750"/>
                </a:moveTo>
                <a:lnTo>
                  <a:pt x="320045" y="0"/>
                </a:lnTo>
                <a:lnTo>
                  <a:pt x="84618" y="0"/>
                </a:lnTo>
                <a:lnTo>
                  <a:pt x="0" y="69750"/>
                </a:lnTo>
                <a:lnTo>
                  <a:pt x="235427" y="69750"/>
                </a:lnTo>
                <a:close/>
              </a:path>
            </a:pathLst>
          </a:custGeom>
          <a:ln w="9938">
            <a:solidFill>
              <a:srgbClr val="000000"/>
            </a:solidFill>
          </a:ln>
        </p:spPr>
        <p:txBody>
          <a:bodyPr wrap="square" lIns="0" tIns="0" rIns="0" bIns="0" rtlCol="0"/>
          <a:lstStyle/>
          <a:p>
            <a:pPr defTabSz="801668"/>
            <a:endParaRPr>
              <a:solidFill>
                <a:prstClr val="black"/>
              </a:solidFill>
            </a:endParaRPr>
          </a:p>
        </p:txBody>
      </p:sp>
      <p:sp>
        <p:nvSpPr>
          <p:cNvPr id="55" name="object 55"/>
          <p:cNvSpPr/>
          <p:nvPr/>
        </p:nvSpPr>
        <p:spPr>
          <a:xfrm>
            <a:off x="4609252" y="3233892"/>
            <a:ext cx="64616" cy="2293108"/>
          </a:xfrm>
          <a:custGeom>
            <a:avLst/>
            <a:gdLst/>
            <a:ahLst/>
            <a:cxnLst/>
            <a:rect l="l" t="t" r="r" b="b"/>
            <a:pathLst>
              <a:path w="75564" h="2526665">
                <a:moveTo>
                  <a:pt x="75216" y="0"/>
                </a:moveTo>
                <a:lnTo>
                  <a:pt x="0" y="59785"/>
                </a:lnTo>
                <a:lnTo>
                  <a:pt x="0" y="2526280"/>
                </a:lnTo>
                <a:lnTo>
                  <a:pt x="75216" y="2466162"/>
                </a:lnTo>
                <a:lnTo>
                  <a:pt x="75216" y="0"/>
                </a:lnTo>
                <a:close/>
              </a:path>
            </a:pathLst>
          </a:custGeom>
          <a:solidFill>
            <a:srgbClr val="008000"/>
          </a:solidFill>
        </p:spPr>
        <p:txBody>
          <a:bodyPr wrap="square" lIns="0" tIns="0" rIns="0" bIns="0" rtlCol="0"/>
          <a:lstStyle/>
          <a:p>
            <a:pPr defTabSz="801668"/>
            <a:endParaRPr>
              <a:solidFill>
                <a:prstClr val="black"/>
              </a:solidFill>
            </a:endParaRPr>
          </a:p>
        </p:txBody>
      </p:sp>
      <p:sp>
        <p:nvSpPr>
          <p:cNvPr id="56" name="object 56"/>
          <p:cNvSpPr/>
          <p:nvPr/>
        </p:nvSpPr>
        <p:spPr>
          <a:xfrm>
            <a:off x="4609252" y="3233892"/>
            <a:ext cx="64616" cy="2293108"/>
          </a:xfrm>
          <a:custGeom>
            <a:avLst/>
            <a:gdLst/>
            <a:ahLst/>
            <a:cxnLst/>
            <a:rect l="l" t="t" r="r" b="b"/>
            <a:pathLst>
              <a:path w="75564" h="2526665">
                <a:moveTo>
                  <a:pt x="0" y="2526280"/>
                </a:moveTo>
                <a:lnTo>
                  <a:pt x="0" y="59785"/>
                </a:lnTo>
                <a:lnTo>
                  <a:pt x="75216" y="0"/>
                </a:lnTo>
                <a:lnTo>
                  <a:pt x="75216" y="2466162"/>
                </a:lnTo>
                <a:lnTo>
                  <a:pt x="0" y="2526280"/>
                </a:lnTo>
                <a:close/>
              </a:path>
            </a:pathLst>
          </a:custGeom>
          <a:ln w="9402">
            <a:solidFill>
              <a:srgbClr val="000000"/>
            </a:solidFill>
          </a:ln>
        </p:spPr>
        <p:txBody>
          <a:bodyPr wrap="square" lIns="0" tIns="0" rIns="0" bIns="0" rtlCol="0"/>
          <a:lstStyle/>
          <a:p>
            <a:pPr defTabSz="801668"/>
            <a:endParaRPr>
              <a:solidFill>
                <a:prstClr val="black"/>
              </a:solidFill>
            </a:endParaRPr>
          </a:p>
        </p:txBody>
      </p:sp>
      <p:sp>
        <p:nvSpPr>
          <p:cNvPr id="57" name="object 57"/>
          <p:cNvSpPr/>
          <p:nvPr/>
        </p:nvSpPr>
        <p:spPr>
          <a:xfrm>
            <a:off x="4400003" y="3288155"/>
            <a:ext cx="209595" cy="2238935"/>
          </a:xfrm>
          <a:custGeom>
            <a:avLst/>
            <a:gdLst/>
            <a:ahLst/>
            <a:cxnLst/>
            <a:rect l="l" t="t" r="r" b="b"/>
            <a:pathLst>
              <a:path w="245110" h="2466975">
                <a:moveTo>
                  <a:pt x="0" y="2466494"/>
                </a:moveTo>
                <a:lnTo>
                  <a:pt x="244766" y="2466494"/>
                </a:lnTo>
                <a:lnTo>
                  <a:pt x="244766" y="0"/>
                </a:lnTo>
                <a:lnTo>
                  <a:pt x="0" y="0"/>
                </a:lnTo>
                <a:lnTo>
                  <a:pt x="0" y="2466494"/>
                </a:lnTo>
                <a:close/>
              </a:path>
            </a:pathLst>
          </a:custGeom>
          <a:solidFill>
            <a:srgbClr val="00FF00"/>
          </a:solidFill>
        </p:spPr>
        <p:txBody>
          <a:bodyPr wrap="square" lIns="0" tIns="0" rIns="0" bIns="0" rtlCol="0"/>
          <a:lstStyle/>
          <a:p>
            <a:pPr defTabSz="801668"/>
            <a:endParaRPr>
              <a:solidFill>
                <a:prstClr val="black"/>
              </a:solidFill>
            </a:endParaRPr>
          </a:p>
        </p:txBody>
      </p:sp>
      <p:sp>
        <p:nvSpPr>
          <p:cNvPr id="58" name="object 58"/>
          <p:cNvSpPr/>
          <p:nvPr/>
        </p:nvSpPr>
        <p:spPr>
          <a:xfrm>
            <a:off x="4400003" y="3288155"/>
            <a:ext cx="209595" cy="2238935"/>
          </a:xfrm>
          <a:custGeom>
            <a:avLst/>
            <a:gdLst/>
            <a:ahLst/>
            <a:cxnLst/>
            <a:rect l="l" t="t" r="r" b="b"/>
            <a:pathLst>
              <a:path w="245110" h="2466975">
                <a:moveTo>
                  <a:pt x="0" y="2466494"/>
                </a:moveTo>
                <a:lnTo>
                  <a:pt x="244766" y="2466494"/>
                </a:lnTo>
                <a:lnTo>
                  <a:pt x="244766" y="0"/>
                </a:lnTo>
                <a:lnTo>
                  <a:pt x="0" y="0"/>
                </a:lnTo>
                <a:lnTo>
                  <a:pt x="0" y="2466494"/>
                </a:lnTo>
                <a:close/>
              </a:path>
            </a:pathLst>
          </a:custGeom>
          <a:ln w="9407">
            <a:solidFill>
              <a:srgbClr val="000000"/>
            </a:solidFill>
          </a:ln>
        </p:spPr>
        <p:txBody>
          <a:bodyPr wrap="square" lIns="0" tIns="0" rIns="0" bIns="0" rtlCol="0"/>
          <a:lstStyle/>
          <a:p>
            <a:pPr defTabSz="801668"/>
            <a:endParaRPr>
              <a:solidFill>
                <a:prstClr val="black"/>
              </a:solidFill>
            </a:endParaRPr>
          </a:p>
        </p:txBody>
      </p:sp>
      <p:sp>
        <p:nvSpPr>
          <p:cNvPr id="59" name="object 59"/>
          <p:cNvSpPr/>
          <p:nvPr/>
        </p:nvSpPr>
        <p:spPr>
          <a:xfrm>
            <a:off x="4400002" y="3233899"/>
            <a:ext cx="273668" cy="54749"/>
          </a:xfrm>
          <a:custGeom>
            <a:avLst/>
            <a:gdLst/>
            <a:ahLst/>
            <a:cxnLst/>
            <a:rect l="l" t="t" r="r" b="b"/>
            <a:pathLst>
              <a:path w="320039" h="60325">
                <a:moveTo>
                  <a:pt x="319920" y="0"/>
                </a:moveTo>
                <a:lnTo>
                  <a:pt x="84618" y="0"/>
                </a:lnTo>
                <a:lnTo>
                  <a:pt x="0" y="59785"/>
                </a:lnTo>
                <a:lnTo>
                  <a:pt x="244703" y="59785"/>
                </a:lnTo>
                <a:lnTo>
                  <a:pt x="319920" y="0"/>
                </a:lnTo>
                <a:close/>
              </a:path>
            </a:pathLst>
          </a:custGeom>
          <a:solidFill>
            <a:srgbClr val="00BF00"/>
          </a:solidFill>
        </p:spPr>
        <p:txBody>
          <a:bodyPr wrap="square" lIns="0" tIns="0" rIns="0" bIns="0" rtlCol="0"/>
          <a:lstStyle/>
          <a:p>
            <a:pPr defTabSz="801668"/>
            <a:endParaRPr>
              <a:solidFill>
                <a:prstClr val="black"/>
              </a:solidFill>
            </a:endParaRPr>
          </a:p>
        </p:txBody>
      </p:sp>
      <p:sp>
        <p:nvSpPr>
          <p:cNvPr id="60" name="object 60"/>
          <p:cNvSpPr/>
          <p:nvPr/>
        </p:nvSpPr>
        <p:spPr>
          <a:xfrm>
            <a:off x="4400002" y="3233899"/>
            <a:ext cx="273668" cy="54749"/>
          </a:xfrm>
          <a:custGeom>
            <a:avLst/>
            <a:gdLst/>
            <a:ahLst/>
            <a:cxnLst/>
            <a:rect l="l" t="t" r="r" b="b"/>
            <a:pathLst>
              <a:path w="320039" h="60325">
                <a:moveTo>
                  <a:pt x="244703" y="59785"/>
                </a:moveTo>
                <a:lnTo>
                  <a:pt x="319920" y="0"/>
                </a:lnTo>
                <a:lnTo>
                  <a:pt x="84618" y="0"/>
                </a:lnTo>
                <a:lnTo>
                  <a:pt x="0" y="59785"/>
                </a:lnTo>
                <a:lnTo>
                  <a:pt x="244703" y="59785"/>
                </a:lnTo>
                <a:close/>
              </a:path>
            </a:pathLst>
          </a:custGeom>
          <a:ln w="9945">
            <a:solidFill>
              <a:srgbClr val="000000"/>
            </a:solidFill>
          </a:ln>
        </p:spPr>
        <p:txBody>
          <a:bodyPr wrap="square" lIns="0" tIns="0" rIns="0" bIns="0" rtlCol="0"/>
          <a:lstStyle/>
          <a:p>
            <a:pPr defTabSz="801668"/>
            <a:endParaRPr>
              <a:solidFill>
                <a:prstClr val="black"/>
              </a:solidFill>
            </a:endParaRPr>
          </a:p>
        </p:txBody>
      </p:sp>
      <p:sp>
        <p:nvSpPr>
          <p:cNvPr id="61" name="object 61"/>
          <p:cNvSpPr/>
          <p:nvPr/>
        </p:nvSpPr>
        <p:spPr>
          <a:xfrm>
            <a:off x="5116293" y="3487704"/>
            <a:ext cx="72761" cy="2038958"/>
          </a:xfrm>
          <a:custGeom>
            <a:avLst/>
            <a:gdLst/>
            <a:ahLst/>
            <a:cxnLst/>
            <a:rect l="l" t="t" r="r" b="b"/>
            <a:pathLst>
              <a:path w="85089" h="2246629">
                <a:moveTo>
                  <a:pt x="84618" y="0"/>
                </a:moveTo>
                <a:lnTo>
                  <a:pt x="0" y="69750"/>
                </a:lnTo>
                <a:lnTo>
                  <a:pt x="0" y="2246616"/>
                </a:lnTo>
                <a:lnTo>
                  <a:pt x="84618" y="2186498"/>
                </a:lnTo>
                <a:lnTo>
                  <a:pt x="84618" y="0"/>
                </a:lnTo>
                <a:close/>
              </a:path>
            </a:pathLst>
          </a:custGeom>
          <a:solidFill>
            <a:srgbClr val="80804D"/>
          </a:solidFill>
        </p:spPr>
        <p:txBody>
          <a:bodyPr wrap="square" lIns="0" tIns="0" rIns="0" bIns="0" rtlCol="0"/>
          <a:lstStyle/>
          <a:p>
            <a:pPr defTabSz="801668"/>
            <a:endParaRPr>
              <a:solidFill>
                <a:prstClr val="black"/>
              </a:solidFill>
            </a:endParaRPr>
          </a:p>
        </p:txBody>
      </p:sp>
      <p:sp>
        <p:nvSpPr>
          <p:cNvPr id="62" name="object 62"/>
          <p:cNvSpPr/>
          <p:nvPr/>
        </p:nvSpPr>
        <p:spPr>
          <a:xfrm>
            <a:off x="5116293" y="3487704"/>
            <a:ext cx="72761" cy="2038958"/>
          </a:xfrm>
          <a:custGeom>
            <a:avLst/>
            <a:gdLst/>
            <a:ahLst/>
            <a:cxnLst/>
            <a:rect l="l" t="t" r="r" b="b"/>
            <a:pathLst>
              <a:path w="85089" h="2246629">
                <a:moveTo>
                  <a:pt x="0" y="2246616"/>
                </a:moveTo>
                <a:lnTo>
                  <a:pt x="0" y="69750"/>
                </a:lnTo>
                <a:lnTo>
                  <a:pt x="84618" y="0"/>
                </a:lnTo>
                <a:lnTo>
                  <a:pt x="84618" y="2186498"/>
                </a:lnTo>
                <a:lnTo>
                  <a:pt x="0" y="2246616"/>
                </a:lnTo>
                <a:close/>
              </a:path>
            </a:pathLst>
          </a:custGeom>
          <a:ln w="9402">
            <a:solidFill>
              <a:srgbClr val="000000"/>
            </a:solidFill>
          </a:ln>
        </p:spPr>
        <p:txBody>
          <a:bodyPr wrap="square" lIns="0" tIns="0" rIns="0" bIns="0" rtlCol="0"/>
          <a:lstStyle/>
          <a:p>
            <a:pPr defTabSz="801668"/>
            <a:endParaRPr>
              <a:solidFill>
                <a:prstClr val="black"/>
              </a:solidFill>
            </a:endParaRPr>
          </a:p>
        </p:txBody>
      </p:sp>
      <p:sp>
        <p:nvSpPr>
          <p:cNvPr id="63" name="object 63"/>
          <p:cNvSpPr/>
          <p:nvPr/>
        </p:nvSpPr>
        <p:spPr>
          <a:xfrm>
            <a:off x="4915083" y="3551014"/>
            <a:ext cx="201450" cy="1976141"/>
          </a:xfrm>
          <a:custGeom>
            <a:avLst/>
            <a:gdLst/>
            <a:ahLst/>
            <a:cxnLst/>
            <a:rect l="l" t="t" r="r" b="b"/>
            <a:pathLst>
              <a:path w="235585" h="2177415">
                <a:moveTo>
                  <a:pt x="0" y="2176865"/>
                </a:moveTo>
                <a:lnTo>
                  <a:pt x="235364" y="2176865"/>
                </a:lnTo>
                <a:lnTo>
                  <a:pt x="235364" y="0"/>
                </a:lnTo>
                <a:lnTo>
                  <a:pt x="0" y="0"/>
                </a:lnTo>
                <a:lnTo>
                  <a:pt x="0" y="2176865"/>
                </a:lnTo>
                <a:close/>
              </a:path>
            </a:pathLst>
          </a:custGeom>
          <a:solidFill>
            <a:srgbClr val="FFFF99"/>
          </a:solidFill>
        </p:spPr>
        <p:txBody>
          <a:bodyPr wrap="square" lIns="0" tIns="0" rIns="0" bIns="0" rtlCol="0"/>
          <a:lstStyle/>
          <a:p>
            <a:pPr defTabSz="801668"/>
            <a:endParaRPr>
              <a:solidFill>
                <a:prstClr val="black"/>
              </a:solidFill>
            </a:endParaRPr>
          </a:p>
        </p:txBody>
      </p:sp>
      <p:sp>
        <p:nvSpPr>
          <p:cNvPr id="64" name="object 64"/>
          <p:cNvSpPr/>
          <p:nvPr/>
        </p:nvSpPr>
        <p:spPr>
          <a:xfrm>
            <a:off x="4915083" y="3551014"/>
            <a:ext cx="201450" cy="1976141"/>
          </a:xfrm>
          <a:custGeom>
            <a:avLst/>
            <a:gdLst/>
            <a:ahLst/>
            <a:cxnLst/>
            <a:rect l="l" t="t" r="r" b="b"/>
            <a:pathLst>
              <a:path w="235585" h="2177415">
                <a:moveTo>
                  <a:pt x="0" y="2176865"/>
                </a:moveTo>
                <a:lnTo>
                  <a:pt x="235364" y="2176865"/>
                </a:lnTo>
                <a:lnTo>
                  <a:pt x="235364" y="0"/>
                </a:lnTo>
                <a:lnTo>
                  <a:pt x="0" y="0"/>
                </a:lnTo>
                <a:lnTo>
                  <a:pt x="0" y="2176865"/>
                </a:lnTo>
                <a:close/>
              </a:path>
            </a:pathLst>
          </a:custGeom>
          <a:ln w="9408">
            <a:solidFill>
              <a:srgbClr val="000000"/>
            </a:solidFill>
          </a:ln>
        </p:spPr>
        <p:txBody>
          <a:bodyPr wrap="square" lIns="0" tIns="0" rIns="0" bIns="0" rtlCol="0"/>
          <a:lstStyle/>
          <a:p>
            <a:pPr defTabSz="801668"/>
            <a:endParaRPr>
              <a:solidFill>
                <a:prstClr val="black"/>
              </a:solidFill>
            </a:endParaRPr>
          </a:p>
        </p:txBody>
      </p:sp>
      <p:sp>
        <p:nvSpPr>
          <p:cNvPr id="65" name="object 65"/>
          <p:cNvSpPr/>
          <p:nvPr/>
        </p:nvSpPr>
        <p:spPr>
          <a:xfrm>
            <a:off x="4915084" y="3487711"/>
            <a:ext cx="273668" cy="63393"/>
          </a:xfrm>
          <a:custGeom>
            <a:avLst/>
            <a:gdLst/>
            <a:ahLst/>
            <a:cxnLst/>
            <a:rect l="l" t="t" r="r" b="b"/>
            <a:pathLst>
              <a:path w="320039" h="69850">
                <a:moveTo>
                  <a:pt x="319920" y="0"/>
                </a:moveTo>
                <a:lnTo>
                  <a:pt x="75216" y="0"/>
                </a:lnTo>
                <a:lnTo>
                  <a:pt x="0" y="69750"/>
                </a:lnTo>
                <a:lnTo>
                  <a:pt x="235301" y="69750"/>
                </a:lnTo>
                <a:lnTo>
                  <a:pt x="319920" y="0"/>
                </a:lnTo>
                <a:close/>
              </a:path>
            </a:pathLst>
          </a:custGeom>
          <a:solidFill>
            <a:srgbClr val="BFBF73"/>
          </a:solidFill>
        </p:spPr>
        <p:txBody>
          <a:bodyPr wrap="square" lIns="0" tIns="0" rIns="0" bIns="0" rtlCol="0"/>
          <a:lstStyle/>
          <a:p>
            <a:pPr defTabSz="801668"/>
            <a:endParaRPr>
              <a:solidFill>
                <a:prstClr val="black"/>
              </a:solidFill>
            </a:endParaRPr>
          </a:p>
        </p:txBody>
      </p:sp>
      <p:sp>
        <p:nvSpPr>
          <p:cNvPr id="66" name="object 66"/>
          <p:cNvSpPr/>
          <p:nvPr/>
        </p:nvSpPr>
        <p:spPr>
          <a:xfrm>
            <a:off x="4915084" y="3487711"/>
            <a:ext cx="273668" cy="63393"/>
          </a:xfrm>
          <a:custGeom>
            <a:avLst/>
            <a:gdLst/>
            <a:ahLst/>
            <a:cxnLst/>
            <a:rect l="l" t="t" r="r" b="b"/>
            <a:pathLst>
              <a:path w="320039" h="69850">
                <a:moveTo>
                  <a:pt x="235301" y="69750"/>
                </a:moveTo>
                <a:lnTo>
                  <a:pt x="319920" y="0"/>
                </a:lnTo>
                <a:lnTo>
                  <a:pt x="75216" y="0"/>
                </a:lnTo>
                <a:lnTo>
                  <a:pt x="0" y="69750"/>
                </a:lnTo>
                <a:lnTo>
                  <a:pt x="235301" y="69750"/>
                </a:lnTo>
                <a:close/>
              </a:path>
            </a:pathLst>
          </a:custGeom>
          <a:ln w="9938">
            <a:solidFill>
              <a:srgbClr val="000000"/>
            </a:solidFill>
          </a:ln>
        </p:spPr>
        <p:txBody>
          <a:bodyPr wrap="square" lIns="0" tIns="0" rIns="0" bIns="0" rtlCol="0"/>
          <a:lstStyle/>
          <a:p>
            <a:pPr defTabSz="801668"/>
            <a:endParaRPr>
              <a:solidFill>
                <a:prstClr val="black"/>
              </a:solidFill>
            </a:endParaRPr>
          </a:p>
        </p:txBody>
      </p:sp>
      <p:sp>
        <p:nvSpPr>
          <p:cNvPr id="67" name="object 67"/>
          <p:cNvSpPr/>
          <p:nvPr/>
        </p:nvSpPr>
        <p:spPr>
          <a:xfrm>
            <a:off x="5317608" y="3061708"/>
            <a:ext cx="72761" cy="2465422"/>
          </a:xfrm>
          <a:custGeom>
            <a:avLst/>
            <a:gdLst/>
            <a:ahLst/>
            <a:cxnLst/>
            <a:rect l="l" t="t" r="r" b="b"/>
            <a:pathLst>
              <a:path w="85089" h="2716529">
                <a:moveTo>
                  <a:pt x="84618" y="0"/>
                </a:moveTo>
                <a:lnTo>
                  <a:pt x="0" y="59785"/>
                </a:lnTo>
                <a:lnTo>
                  <a:pt x="0" y="2716000"/>
                </a:lnTo>
                <a:lnTo>
                  <a:pt x="84618" y="2655882"/>
                </a:lnTo>
                <a:lnTo>
                  <a:pt x="84618" y="0"/>
                </a:lnTo>
                <a:close/>
              </a:path>
            </a:pathLst>
          </a:custGeom>
          <a:solidFill>
            <a:srgbClr val="008000"/>
          </a:solidFill>
        </p:spPr>
        <p:txBody>
          <a:bodyPr wrap="square" lIns="0" tIns="0" rIns="0" bIns="0" rtlCol="0"/>
          <a:lstStyle/>
          <a:p>
            <a:pPr defTabSz="801668"/>
            <a:endParaRPr>
              <a:solidFill>
                <a:prstClr val="black"/>
              </a:solidFill>
            </a:endParaRPr>
          </a:p>
        </p:txBody>
      </p:sp>
      <p:sp>
        <p:nvSpPr>
          <p:cNvPr id="68" name="object 68"/>
          <p:cNvSpPr/>
          <p:nvPr/>
        </p:nvSpPr>
        <p:spPr>
          <a:xfrm>
            <a:off x="5317608" y="3061708"/>
            <a:ext cx="72761" cy="2465422"/>
          </a:xfrm>
          <a:custGeom>
            <a:avLst/>
            <a:gdLst/>
            <a:ahLst/>
            <a:cxnLst/>
            <a:rect l="l" t="t" r="r" b="b"/>
            <a:pathLst>
              <a:path w="85089" h="2716529">
                <a:moveTo>
                  <a:pt x="0" y="2716000"/>
                </a:moveTo>
                <a:lnTo>
                  <a:pt x="0" y="59785"/>
                </a:lnTo>
                <a:lnTo>
                  <a:pt x="84618" y="0"/>
                </a:lnTo>
                <a:lnTo>
                  <a:pt x="84618" y="2655882"/>
                </a:lnTo>
                <a:lnTo>
                  <a:pt x="0" y="2716000"/>
                </a:lnTo>
                <a:close/>
              </a:path>
            </a:pathLst>
          </a:custGeom>
          <a:ln w="9402">
            <a:solidFill>
              <a:srgbClr val="000000"/>
            </a:solidFill>
          </a:ln>
        </p:spPr>
        <p:txBody>
          <a:bodyPr wrap="square" lIns="0" tIns="0" rIns="0" bIns="0" rtlCol="0"/>
          <a:lstStyle/>
          <a:p>
            <a:pPr defTabSz="801668"/>
            <a:endParaRPr>
              <a:solidFill>
                <a:prstClr val="black"/>
              </a:solidFill>
            </a:endParaRPr>
          </a:p>
        </p:txBody>
      </p:sp>
      <p:sp>
        <p:nvSpPr>
          <p:cNvPr id="69" name="object 69"/>
          <p:cNvSpPr/>
          <p:nvPr/>
        </p:nvSpPr>
        <p:spPr>
          <a:xfrm>
            <a:off x="5116292" y="3115974"/>
            <a:ext cx="201450" cy="2410673"/>
          </a:xfrm>
          <a:custGeom>
            <a:avLst/>
            <a:gdLst/>
            <a:ahLst/>
            <a:cxnLst/>
            <a:rect l="l" t="t" r="r" b="b"/>
            <a:pathLst>
              <a:path w="235585" h="2656204">
                <a:moveTo>
                  <a:pt x="0" y="2656214"/>
                </a:moveTo>
                <a:lnTo>
                  <a:pt x="235364" y="2656214"/>
                </a:lnTo>
                <a:lnTo>
                  <a:pt x="235364" y="0"/>
                </a:lnTo>
                <a:lnTo>
                  <a:pt x="0" y="0"/>
                </a:lnTo>
                <a:lnTo>
                  <a:pt x="0" y="2656214"/>
                </a:lnTo>
                <a:close/>
              </a:path>
            </a:pathLst>
          </a:custGeom>
          <a:solidFill>
            <a:srgbClr val="00FF00"/>
          </a:solidFill>
        </p:spPr>
        <p:txBody>
          <a:bodyPr wrap="square" lIns="0" tIns="0" rIns="0" bIns="0" rtlCol="0"/>
          <a:lstStyle/>
          <a:p>
            <a:pPr defTabSz="801668"/>
            <a:endParaRPr>
              <a:solidFill>
                <a:prstClr val="black"/>
              </a:solidFill>
            </a:endParaRPr>
          </a:p>
        </p:txBody>
      </p:sp>
      <p:sp>
        <p:nvSpPr>
          <p:cNvPr id="70" name="object 70"/>
          <p:cNvSpPr/>
          <p:nvPr/>
        </p:nvSpPr>
        <p:spPr>
          <a:xfrm>
            <a:off x="5116292" y="3115974"/>
            <a:ext cx="201450" cy="2410673"/>
          </a:xfrm>
          <a:custGeom>
            <a:avLst/>
            <a:gdLst/>
            <a:ahLst/>
            <a:cxnLst/>
            <a:rect l="l" t="t" r="r" b="b"/>
            <a:pathLst>
              <a:path w="235585" h="2656204">
                <a:moveTo>
                  <a:pt x="0" y="2656214"/>
                </a:moveTo>
                <a:lnTo>
                  <a:pt x="235364" y="2656214"/>
                </a:lnTo>
                <a:lnTo>
                  <a:pt x="235364" y="0"/>
                </a:lnTo>
                <a:lnTo>
                  <a:pt x="0" y="0"/>
                </a:lnTo>
                <a:lnTo>
                  <a:pt x="0" y="2656214"/>
                </a:lnTo>
                <a:close/>
              </a:path>
            </a:pathLst>
          </a:custGeom>
          <a:ln w="9406">
            <a:solidFill>
              <a:srgbClr val="000000"/>
            </a:solidFill>
          </a:ln>
        </p:spPr>
        <p:txBody>
          <a:bodyPr wrap="square" lIns="0" tIns="0" rIns="0" bIns="0" rtlCol="0"/>
          <a:lstStyle/>
          <a:p>
            <a:pPr defTabSz="801668"/>
            <a:endParaRPr>
              <a:solidFill>
                <a:prstClr val="black"/>
              </a:solidFill>
            </a:endParaRPr>
          </a:p>
        </p:txBody>
      </p:sp>
      <p:sp>
        <p:nvSpPr>
          <p:cNvPr id="71" name="object 71"/>
          <p:cNvSpPr/>
          <p:nvPr/>
        </p:nvSpPr>
        <p:spPr>
          <a:xfrm>
            <a:off x="5116291" y="3061716"/>
            <a:ext cx="273668" cy="54749"/>
          </a:xfrm>
          <a:custGeom>
            <a:avLst/>
            <a:gdLst/>
            <a:ahLst/>
            <a:cxnLst/>
            <a:rect l="l" t="t" r="r" b="b"/>
            <a:pathLst>
              <a:path w="320039" h="60325">
                <a:moveTo>
                  <a:pt x="320045" y="0"/>
                </a:moveTo>
                <a:lnTo>
                  <a:pt x="84618" y="0"/>
                </a:lnTo>
                <a:lnTo>
                  <a:pt x="0" y="59785"/>
                </a:lnTo>
                <a:lnTo>
                  <a:pt x="235427" y="59785"/>
                </a:lnTo>
                <a:lnTo>
                  <a:pt x="320045" y="0"/>
                </a:lnTo>
                <a:close/>
              </a:path>
            </a:pathLst>
          </a:custGeom>
          <a:solidFill>
            <a:srgbClr val="00BF00"/>
          </a:solidFill>
        </p:spPr>
        <p:txBody>
          <a:bodyPr wrap="square" lIns="0" tIns="0" rIns="0" bIns="0" rtlCol="0"/>
          <a:lstStyle/>
          <a:p>
            <a:pPr defTabSz="801668"/>
            <a:endParaRPr>
              <a:solidFill>
                <a:prstClr val="black"/>
              </a:solidFill>
            </a:endParaRPr>
          </a:p>
        </p:txBody>
      </p:sp>
      <p:sp>
        <p:nvSpPr>
          <p:cNvPr id="72" name="object 72"/>
          <p:cNvSpPr/>
          <p:nvPr/>
        </p:nvSpPr>
        <p:spPr>
          <a:xfrm>
            <a:off x="5116291" y="3061716"/>
            <a:ext cx="273668" cy="54749"/>
          </a:xfrm>
          <a:custGeom>
            <a:avLst/>
            <a:gdLst/>
            <a:ahLst/>
            <a:cxnLst/>
            <a:rect l="l" t="t" r="r" b="b"/>
            <a:pathLst>
              <a:path w="320039" h="60325">
                <a:moveTo>
                  <a:pt x="235427" y="59785"/>
                </a:moveTo>
                <a:lnTo>
                  <a:pt x="320045" y="0"/>
                </a:lnTo>
                <a:lnTo>
                  <a:pt x="84618" y="0"/>
                </a:lnTo>
                <a:lnTo>
                  <a:pt x="0" y="59785"/>
                </a:lnTo>
                <a:lnTo>
                  <a:pt x="235427" y="59785"/>
                </a:lnTo>
                <a:close/>
              </a:path>
            </a:pathLst>
          </a:custGeom>
          <a:ln w="9945">
            <a:solidFill>
              <a:srgbClr val="000000"/>
            </a:solidFill>
          </a:ln>
        </p:spPr>
        <p:txBody>
          <a:bodyPr wrap="square" lIns="0" tIns="0" rIns="0" bIns="0" rtlCol="0"/>
          <a:lstStyle/>
          <a:p>
            <a:pPr defTabSz="801668"/>
            <a:endParaRPr>
              <a:solidFill>
                <a:prstClr val="black"/>
              </a:solidFill>
            </a:endParaRPr>
          </a:p>
        </p:txBody>
      </p:sp>
      <p:sp>
        <p:nvSpPr>
          <p:cNvPr id="73" name="object 73"/>
          <p:cNvSpPr/>
          <p:nvPr/>
        </p:nvSpPr>
        <p:spPr>
          <a:xfrm>
            <a:off x="5832583" y="4121935"/>
            <a:ext cx="72761" cy="1405026"/>
          </a:xfrm>
          <a:custGeom>
            <a:avLst/>
            <a:gdLst/>
            <a:ahLst/>
            <a:cxnLst/>
            <a:rect l="l" t="t" r="r" b="b"/>
            <a:pathLst>
              <a:path w="85090" h="1548129">
                <a:moveTo>
                  <a:pt x="84618" y="0"/>
                </a:moveTo>
                <a:lnTo>
                  <a:pt x="0" y="59785"/>
                </a:lnTo>
                <a:lnTo>
                  <a:pt x="0" y="1547786"/>
                </a:lnTo>
                <a:lnTo>
                  <a:pt x="84618" y="1487669"/>
                </a:lnTo>
                <a:lnTo>
                  <a:pt x="84618" y="0"/>
                </a:lnTo>
                <a:close/>
              </a:path>
            </a:pathLst>
          </a:custGeom>
          <a:solidFill>
            <a:srgbClr val="80804D"/>
          </a:solidFill>
        </p:spPr>
        <p:txBody>
          <a:bodyPr wrap="square" lIns="0" tIns="0" rIns="0" bIns="0" rtlCol="0"/>
          <a:lstStyle/>
          <a:p>
            <a:pPr defTabSz="801668"/>
            <a:endParaRPr>
              <a:solidFill>
                <a:prstClr val="black"/>
              </a:solidFill>
            </a:endParaRPr>
          </a:p>
        </p:txBody>
      </p:sp>
      <p:sp>
        <p:nvSpPr>
          <p:cNvPr id="74" name="object 74"/>
          <p:cNvSpPr/>
          <p:nvPr/>
        </p:nvSpPr>
        <p:spPr>
          <a:xfrm>
            <a:off x="5832583" y="4121935"/>
            <a:ext cx="72761" cy="1405026"/>
          </a:xfrm>
          <a:custGeom>
            <a:avLst/>
            <a:gdLst/>
            <a:ahLst/>
            <a:cxnLst/>
            <a:rect l="l" t="t" r="r" b="b"/>
            <a:pathLst>
              <a:path w="85090" h="1548129">
                <a:moveTo>
                  <a:pt x="0" y="1547786"/>
                </a:moveTo>
                <a:lnTo>
                  <a:pt x="0" y="59785"/>
                </a:lnTo>
                <a:lnTo>
                  <a:pt x="84618" y="0"/>
                </a:lnTo>
                <a:lnTo>
                  <a:pt x="84618" y="1487669"/>
                </a:lnTo>
                <a:lnTo>
                  <a:pt x="0" y="1547786"/>
                </a:lnTo>
                <a:close/>
              </a:path>
            </a:pathLst>
          </a:custGeom>
          <a:ln w="9403">
            <a:solidFill>
              <a:srgbClr val="000000"/>
            </a:solidFill>
          </a:ln>
        </p:spPr>
        <p:txBody>
          <a:bodyPr wrap="square" lIns="0" tIns="0" rIns="0" bIns="0" rtlCol="0"/>
          <a:lstStyle/>
          <a:p>
            <a:pPr defTabSz="801668"/>
            <a:endParaRPr>
              <a:solidFill>
                <a:prstClr val="black"/>
              </a:solidFill>
            </a:endParaRPr>
          </a:p>
        </p:txBody>
      </p:sp>
      <p:sp>
        <p:nvSpPr>
          <p:cNvPr id="75" name="object 75"/>
          <p:cNvSpPr/>
          <p:nvPr/>
        </p:nvSpPr>
        <p:spPr>
          <a:xfrm>
            <a:off x="5631371" y="4176200"/>
            <a:ext cx="201450" cy="1350853"/>
          </a:xfrm>
          <a:custGeom>
            <a:avLst/>
            <a:gdLst/>
            <a:ahLst/>
            <a:cxnLst/>
            <a:rect l="l" t="t" r="r" b="b"/>
            <a:pathLst>
              <a:path w="235584" h="1488439">
                <a:moveTo>
                  <a:pt x="0" y="1488001"/>
                </a:moveTo>
                <a:lnTo>
                  <a:pt x="235364" y="1488001"/>
                </a:lnTo>
                <a:lnTo>
                  <a:pt x="235364" y="0"/>
                </a:lnTo>
                <a:lnTo>
                  <a:pt x="0" y="0"/>
                </a:lnTo>
                <a:lnTo>
                  <a:pt x="0" y="1488001"/>
                </a:lnTo>
                <a:close/>
              </a:path>
            </a:pathLst>
          </a:custGeom>
          <a:solidFill>
            <a:srgbClr val="FFFF99"/>
          </a:solidFill>
        </p:spPr>
        <p:txBody>
          <a:bodyPr wrap="square" lIns="0" tIns="0" rIns="0" bIns="0" rtlCol="0"/>
          <a:lstStyle/>
          <a:p>
            <a:pPr defTabSz="801668"/>
            <a:endParaRPr>
              <a:solidFill>
                <a:prstClr val="black"/>
              </a:solidFill>
            </a:endParaRPr>
          </a:p>
        </p:txBody>
      </p:sp>
      <p:sp>
        <p:nvSpPr>
          <p:cNvPr id="76" name="object 76"/>
          <p:cNvSpPr/>
          <p:nvPr/>
        </p:nvSpPr>
        <p:spPr>
          <a:xfrm>
            <a:off x="5631371" y="4176200"/>
            <a:ext cx="201450" cy="1350853"/>
          </a:xfrm>
          <a:custGeom>
            <a:avLst/>
            <a:gdLst/>
            <a:ahLst/>
            <a:cxnLst/>
            <a:rect l="l" t="t" r="r" b="b"/>
            <a:pathLst>
              <a:path w="235584" h="1488439">
                <a:moveTo>
                  <a:pt x="0" y="1488001"/>
                </a:moveTo>
                <a:lnTo>
                  <a:pt x="235364" y="1488001"/>
                </a:lnTo>
                <a:lnTo>
                  <a:pt x="235364" y="0"/>
                </a:lnTo>
                <a:lnTo>
                  <a:pt x="0" y="0"/>
                </a:lnTo>
                <a:lnTo>
                  <a:pt x="0" y="1488001"/>
                </a:lnTo>
                <a:close/>
              </a:path>
            </a:pathLst>
          </a:custGeom>
          <a:ln w="9415">
            <a:solidFill>
              <a:srgbClr val="000000"/>
            </a:solidFill>
          </a:ln>
        </p:spPr>
        <p:txBody>
          <a:bodyPr wrap="square" lIns="0" tIns="0" rIns="0" bIns="0" rtlCol="0"/>
          <a:lstStyle/>
          <a:p>
            <a:pPr defTabSz="801668"/>
            <a:endParaRPr>
              <a:solidFill>
                <a:prstClr val="black"/>
              </a:solidFill>
            </a:endParaRPr>
          </a:p>
        </p:txBody>
      </p:sp>
      <p:sp>
        <p:nvSpPr>
          <p:cNvPr id="77" name="object 77"/>
          <p:cNvSpPr/>
          <p:nvPr/>
        </p:nvSpPr>
        <p:spPr>
          <a:xfrm>
            <a:off x="5631373" y="4121943"/>
            <a:ext cx="273668" cy="54749"/>
          </a:xfrm>
          <a:custGeom>
            <a:avLst/>
            <a:gdLst/>
            <a:ahLst/>
            <a:cxnLst/>
            <a:rect l="l" t="t" r="r" b="b"/>
            <a:pathLst>
              <a:path w="320040" h="60325">
                <a:moveTo>
                  <a:pt x="319920" y="0"/>
                </a:moveTo>
                <a:lnTo>
                  <a:pt x="75467" y="0"/>
                </a:lnTo>
                <a:lnTo>
                  <a:pt x="0" y="59785"/>
                </a:lnTo>
                <a:lnTo>
                  <a:pt x="235301" y="59785"/>
                </a:lnTo>
                <a:lnTo>
                  <a:pt x="319920" y="0"/>
                </a:lnTo>
                <a:close/>
              </a:path>
            </a:pathLst>
          </a:custGeom>
          <a:solidFill>
            <a:srgbClr val="BFBF73"/>
          </a:solidFill>
        </p:spPr>
        <p:txBody>
          <a:bodyPr wrap="square" lIns="0" tIns="0" rIns="0" bIns="0" rtlCol="0"/>
          <a:lstStyle/>
          <a:p>
            <a:pPr defTabSz="801668"/>
            <a:endParaRPr>
              <a:solidFill>
                <a:prstClr val="black"/>
              </a:solidFill>
            </a:endParaRPr>
          </a:p>
        </p:txBody>
      </p:sp>
      <p:sp>
        <p:nvSpPr>
          <p:cNvPr id="78" name="object 78"/>
          <p:cNvSpPr/>
          <p:nvPr/>
        </p:nvSpPr>
        <p:spPr>
          <a:xfrm>
            <a:off x="5631373" y="4121943"/>
            <a:ext cx="273668" cy="54749"/>
          </a:xfrm>
          <a:custGeom>
            <a:avLst/>
            <a:gdLst/>
            <a:ahLst/>
            <a:cxnLst/>
            <a:rect l="l" t="t" r="r" b="b"/>
            <a:pathLst>
              <a:path w="320040" h="60325">
                <a:moveTo>
                  <a:pt x="235301" y="59785"/>
                </a:moveTo>
                <a:lnTo>
                  <a:pt x="319920" y="0"/>
                </a:lnTo>
                <a:lnTo>
                  <a:pt x="75467" y="0"/>
                </a:lnTo>
                <a:lnTo>
                  <a:pt x="0" y="59785"/>
                </a:lnTo>
                <a:lnTo>
                  <a:pt x="235301" y="59785"/>
                </a:lnTo>
                <a:close/>
              </a:path>
            </a:pathLst>
          </a:custGeom>
          <a:ln w="9945">
            <a:solidFill>
              <a:srgbClr val="000000"/>
            </a:solidFill>
          </a:ln>
        </p:spPr>
        <p:txBody>
          <a:bodyPr wrap="square" lIns="0" tIns="0" rIns="0" bIns="0" rtlCol="0"/>
          <a:lstStyle/>
          <a:p>
            <a:pPr defTabSz="801668"/>
            <a:endParaRPr>
              <a:solidFill>
                <a:prstClr val="black"/>
              </a:solidFill>
            </a:endParaRPr>
          </a:p>
        </p:txBody>
      </p:sp>
      <p:sp>
        <p:nvSpPr>
          <p:cNvPr id="79" name="object 79"/>
          <p:cNvSpPr/>
          <p:nvPr/>
        </p:nvSpPr>
        <p:spPr>
          <a:xfrm>
            <a:off x="6033897" y="4239739"/>
            <a:ext cx="72761" cy="1287460"/>
          </a:xfrm>
          <a:custGeom>
            <a:avLst/>
            <a:gdLst/>
            <a:ahLst/>
            <a:cxnLst/>
            <a:rect l="l" t="t" r="r" b="b"/>
            <a:pathLst>
              <a:path w="85090" h="1418589">
                <a:moveTo>
                  <a:pt x="84618" y="0"/>
                </a:moveTo>
                <a:lnTo>
                  <a:pt x="0" y="69750"/>
                </a:lnTo>
                <a:lnTo>
                  <a:pt x="0" y="1417985"/>
                </a:lnTo>
                <a:lnTo>
                  <a:pt x="84618" y="1357867"/>
                </a:lnTo>
                <a:lnTo>
                  <a:pt x="84618" y="0"/>
                </a:lnTo>
                <a:close/>
              </a:path>
            </a:pathLst>
          </a:custGeom>
          <a:solidFill>
            <a:srgbClr val="008000"/>
          </a:solidFill>
        </p:spPr>
        <p:txBody>
          <a:bodyPr wrap="square" lIns="0" tIns="0" rIns="0" bIns="0" rtlCol="0"/>
          <a:lstStyle/>
          <a:p>
            <a:pPr defTabSz="801668"/>
            <a:endParaRPr>
              <a:solidFill>
                <a:prstClr val="black"/>
              </a:solidFill>
            </a:endParaRPr>
          </a:p>
        </p:txBody>
      </p:sp>
      <p:sp>
        <p:nvSpPr>
          <p:cNvPr id="80" name="object 80"/>
          <p:cNvSpPr/>
          <p:nvPr/>
        </p:nvSpPr>
        <p:spPr>
          <a:xfrm>
            <a:off x="6033897" y="4239739"/>
            <a:ext cx="72761" cy="1287460"/>
          </a:xfrm>
          <a:custGeom>
            <a:avLst/>
            <a:gdLst/>
            <a:ahLst/>
            <a:cxnLst/>
            <a:rect l="l" t="t" r="r" b="b"/>
            <a:pathLst>
              <a:path w="85090" h="1418589">
                <a:moveTo>
                  <a:pt x="0" y="1417985"/>
                </a:moveTo>
                <a:lnTo>
                  <a:pt x="0" y="69750"/>
                </a:lnTo>
                <a:lnTo>
                  <a:pt x="84618" y="0"/>
                </a:lnTo>
                <a:lnTo>
                  <a:pt x="84618" y="1357867"/>
                </a:lnTo>
                <a:lnTo>
                  <a:pt x="0" y="1417985"/>
                </a:lnTo>
                <a:close/>
              </a:path>
            </a:pathLst>
          </a:custGeom>
          <a:ln w="9404">
            <a:solidFill>
              <a:srgbClr val="000000"/>
            </a:solidFill>
          </a:ln>
        </p:spPr>
        <p:txBody>
          <a:bodyPr wrap="square" lIns="0" tIns="0" rIns="0" bIns="0" rtlCol="0"/>
          <a:lstStyle/>
          <a:p>
            <a:pPr defTabSz="801668"/>
            <a:endParaRPr>
              <a:solidFill>
                <a:prstClr val="black"/>
              </a:solidFill>
            </a:endParaRPr>
          </a:p>
        </p:txBody>
      </p:sp>
      <p:sp>
        <p:nvSpPr>
          <p:cNvPr id="81" name="object 81"/>
          <p:cNvSpPr/>
          <p:nvPr/>
        </p:nvSpPr>
        <p:spPr>
          <a:xfrm>
            <a:off x="5832580" y="4303047"/>
            <a:ext cx="201450" cy="1224067"/>
          </a:xfrm>
          <a:custGeom>
            <a:avLst/>
            <a:gdLst/>
            <a:ahLst/>
            <a:cxnLst/>
            <a:rect l="l" t="t" r="r" b="b"/>
            <a:pathLst>
              <a:path w="235584" h="1348739">
                <a:moveTo>
                  <a:pt x="0" y="1348235"/>
                </a:moveTo>
                <a:lnTo>
                  <a:pt x="235364" y="1348235"/>
                </a:lnTo>
                <a:lnTo>
                  <a:pt x="235364" y="0"/>
                </a:lnTo>
                <a:lnTo>
                  <a:pt x="0" y="0"/>
                </a:lnTo>
                <a:lnTo>
                  <a:pt x="0" y="1348235"/>
                </a:lnTo>
                <a:close/>
              </a:path>
            </a:pathLst>
          </a:custGeom>
          <a:solidFill>
            <a:srgbClr val="00FF00"/>
          </a:solidFill>
        </p:spPr>
        <p:txBody>
          <a:bodyPr wrap="square" lIns="0" tIns="0" rIns="0" bIns="0" rtlCol="0"/>
          <a:lstStyle/>
          <a:p>
            <a:pPr defTabSz="801668"/>
            <a:endParaRPr>
              <a:solidFill>
                <a:prstClr val="black"/>
              </a:solidFill>
            </a:endParaRPr>
          </a:p>
        </p:txBody>
      </p:sp>
      <p:sp>
        <p:nvSpPr>
          <p:cNvPr id="82" name="object 82"/>
          <p:cNvSpPr/>
          <p:nvPr/>
        </p:nvSpPr>
        <p:spPr>
          <a:xfrm>
            <a:off x="5832580" y="4303047"/>
            <a:ext cx="201450" cy="1224067"/>
          </a:xfrm>
          <a:custGeom>
            <a:avLst/>
            <a:gdLst/>
            <a:ahLst/>
            <a:cxnLst/>
            <a:rect l="l" t="t" r="r" b="b"/>
            <a:pathLst>
              <a:path w="235584" h="1348739">
                <a:moveTo>
                  <a:pt x="0" y="1348235"/>
                </a:moveTo>
                <a:lnTo>
                  <a:pt x="235364" y="1348235"/>
                </a:lnTo>
                <a:lnTo>
                  <a:pt x="235364" y="0"/>
                </a:lnTo>
                <a:lnTo>
                  <a:pt x="0" y="0"/>
                </a:lnTo>
                <a:lnTo>
                  <a:pt x="0" y="1348235"/>
                </a:lnTo>
                <a:close/>
              </a:path>
            </a:pathLst>
          </a:custGeom>
          <a:ln w="9418">
            <a:solidFill>
              <a:srgbClr val="000000"/>
            </a:solidFill>
          </a:ln>
        </p:spPr>
        <p:txBody>
          <a:bodyPr wrap="square" lIns="0" tIns="0" rIns="0" bIns="0" rtlCol="0"/>
          <a:lstStyle/>
          <a:p>
            <a:pPr defTabSz="801668"/>
            <a:endParaRPr>
              <a:solidFill>
                <a:prstClr val="black"/>
              </a:solidFill>
            </a:endParaRPr>
          </a:p>
        </p:txBody>
      </p:sp>
      <p:sp>
        <p:nvSpPr>
          <p:cNvPr id="83" name="object 83"/>
          <p:cNvSpPr/>
          <p:nvPr/>
        </p:nvSpPr>
        <p:spPr>
          <a:xfrm>
            <a:off x="5832580" y="4239746"/>
            <a:ext cx="273668" cy="63393"/>
          </a:xfrm>
          <a:custGeom>
            <a:avLst/>
            <a:gdLst/>
            <a:ahLst/>
            <a:cxnLst/>
            <a:rect l="l" t="t" r="r" b="b"/>
            <a:pathLst>
              <a:path w="320040" h="69850">
                <a:moveTo>
                  <a:pt x="320045" y="0"/>
                </a:moveTo>
                <a:lnTo>
                  <a:pt x="84618" y="0"/>
                </a:lnTo>
                <a:lnTo>
                  <a:pt x="0" y="69750"/>
                </a:lnTo>
                <a:lnTo>
                  <a:pt x="235427" y="69750"/>
                </a:lnTo>
                <a:lnTo>
                  <a:pt x="320045" y="0"/>
                </a:lnTo>
                <a:close/>
              </a:path>
            </a:pathLst>
          </a:custGeom>
          <a:solidFill>
            <a:srgbClr val="00BF00"/>
          </a:solidFill>
        </p:spPr>
        <p:txBody>
          <a:bodyPr wrap="square" lIns="0" tIns="0" rIns="0" bIns="0" rtlCol="0"/>
          <a:lstStyle/>
          <a:p>
            <a:pPr defTabSz="801668"/>
            <a:endParaRPr>
              <a:solidFill>
                <a:prstClr val="black"/>
              </a:solidFill>
            </a:endParaRPr>
          </a:p>
        </p:txBody>
      </p:sp>
      <p:sp>
        <p:nvSpPr>
          <p:cNvPr id="84" name="object 84"/>
          <p:cNvSpPr/>
          <p:nvPr/>
        </p:nvSpPr>
        <p:spPr>
          <a:xfrm>
            <a:off x="5832580" y="4239746"/>
            <a:ext cx="273668" cy="63393"/>
          </a:xfrm>
          <a:custGeom>
            <a:avLst/>
            <a:gdLst/>
            <a:ahLst/>
            <a:cxnLst/>
            <a:rect l="l" t="t" r="r" b="b"/>
            <a:pathLst>
              <a:path w="320040" h="69850">
                <a:moveTo>
                  <a:pt x="235427" y="69750"/>
                </a:moveTo>
                <a:lnTo>
                  <a:pt x="320045" y="0"/>
                </a:lnTo>
                <a:lnTo>
                  <a:pt x="84618" y="0"/>
                </a:lnTo>
                <a:lnTo>
                  <a:pt x="0" y="69750"/>
                </a:lnTo>
                <a:lnTo>
                  <a:pt x="235427" y="69750"/>
                </a:lnTo>
                <a:close/>
              </a:path>
            </a:pathLst>
          </a:custGeom>
          <a:ln w="9938">
            <a:solidFill>
              <a:srgbClr val="000000"/>
            </a:solidFill>
          </a:ln>
        </p:spPr>
        <p:txBody>
          <a:bodyPr wrap="square" lIns="0" tIns="0" rIns="0" bIns="0" rtlCol="0"/>
          <a:lstStyle/>
          <a:p>
            <a:pPr defTabSz="801668"/>
            <a:endParaRPr>
              <a:solidFill>
                <a:prstClr val="black"/>
              </a:solidFill>
            </a:endParaRPr>
          </a:p>
        </p:txBody>
      </p:sp>
      <p:sp>
        <p:nvSpPr>
          <p:cNvPr id="85" name="object 85"/>
          <p:cNvSpPr/>
          <p:nvPr/>
        </p:nvSpPr>
        <p:spPr>
          <a:xfrm>
            <a:off x="6548978" y="4194529"/>
            <a:ext cx="72761" cy="1332411"/>
          </a:xfrm>
          <a:custGeom>
            <a:avLst/>
            <a:gdLst/>
            <a:ahLst/>
            <a:cxnLst/>
            <a:rect l="l" t="t" r="r" b="b"/>
            <a:pathLst>
              <a:path w="85090" h="1468120">
                <a:moveTo>
                  <a:pt x="84994" y="0"/>
                </a:moveTo>
                <a:lnTo>
                  <a:pt x="0" y="69750"/>
                </a:lnTo>
                <a:lnTo>
                  <a:pt x="0" y="1467806"/>
                </a:lnTo>
                <a:lnTo>
                  <a:pt x="84994" y="1407688"/>
                </a:lnTo>
                <a:lnTo>
                  <a:pt x="84994" y="0"/>
                </a:lnTo>
                <a:close/>
              </a:path>
            </a:pathLst>
          </a:custGeom>
          <a:solidFill>
            <a:srgbClr val="80804D"/>
          </a:solidFill>
        </p:spPr>
        <p:txBody>
          <a:bodyPr wrap="square" lIns="0" tIns="0" rIns="0" bIns="0" rtlCol="0"/>
          <a:lstStyle/>
          <a:p>
            <a:pPr defTabSz="801668"/>
            <a:endParaRPr>
              <a:solidFill>
                <a:prstClr val="black"/>
              </a:solidFill>
            </a:endParaRPr>
          </a:p>
        </p:txBody>
      </p:sp>
      <p:sp>
        <p:nvSpPr>
          <p:cNvPr id="86" name="object 86"/>
          <p:cNvSpPr/>
          <p:nvPr/>
        </p:nvSpPr>
        <p:spPr>
          <a:xfrm>
            <a:off x="6548978" y="4194529"/>
            <a:ext cx="72761" cy="1332411"/>
          </a:xfrm>
          <a:custGeom>
            <a:avLst/>
            <a:gdLst/>
            <a:ahLst/>
            <a:cxnLst/>
            <a:rect l="l" t="t" r="r" b="b"/>
            <a:pathLst>
              <a:path w="85090" h="1468120">
                <a:moveTo>
                  <a:pt x="0" y="1467806"/>
                </a:moveTo>
                <a:lnTo>
                  <a:pt x="0" y="69750"/>
                </a:lnTo>
                <a:lnTo>
                  <a:pt x="84994" y="0"/>
                </a:lnTo>
                <a:lnTo>
                  <a:pt x="84994" y="1407688"/>
                </a:lnTo>
                <a:lnTo>
                  <a:pt x="0" y="1467806"/>
                </a:lnTo>
                <a:close/>
              </a:path>
            </a:pathLst>
          </a:custGeom>
          <a:ln w="9403">
            <a:solidFill>
              <a:srgbClr val="000000"/>
            </a:solidFill>
          </a:ln>
        </p:spPr>
        <p:txBody>
          <a:bodyPr wrap="square" lIns="0" tIns="0" rIns="0" bIns="0" rtlCol="0"/>
          <a:lstStyle/>
          <a:p>
            <a:pPr defTabSz="801668"/>
            <a:endParaRPr>
              <a:solidFill>
                <a:prstClr val="black"/>
              </a:solidFill>
            </a:endParaRPr>
          </a:p>
        </p:txBody>
      </p:sp>
      <p:sp>
        <p:nvSpPr>
          <p:cNvPr id="87" name="object 87"/>
          <p:cNvSpPr/>
          <p:nvPr/>
        </p:nvSpPr>
        <p:spPr>
          <a:xfrm>
            <a:off x="6339728" y="4257826"/>
            <a:ext cx="209595" cy="1269018"/>
          </a:xfrm>
          <a:custGeom>
            <a:avLst/>
            <a:gdLst/>
            <a:ahLst/>
            <a:cxnLst/>
            <a:rect l="l" t="t" r="r" b="b"/>
            <a:pathLst>
              <a:path w="245109" h="1398270">
                <a:moveTo>
                  <a:pt x="0" y="1398056"/>
                </a:moveTo>
                <a:lnTo>
                  <a:pt x="244766" y="1398056"/>
                </a:lnTo>
                <a:lnTo>
                  <a:pt x="244766" y="0"/>
                </a:lnTo>
                <a:lnTo>
                  <a:pt x="0" y="0"/>
                </a:lnTo>
                <a:lnTo>
                  <a:pt x="0" y="1398056"/>
                </a:lnTo>
                <a:close/>
              </a:path>
            </a:pathLst>
          </a:custGeom>
          <a:solidFill>
            <a:srgbClr val="FFFF99"/>
          </a:solidFill>
        </p:spPr>
        <p:txBody>
          <a:bodyPr wrap="square" lIns="0" tIns="0" rIns="0" bIns="0" rtlCol="0"/>
          <a:lstStyle/>
          <a:p>
            <a:pPr defTabSz="801668"/>
            <a:endParaRPr>
              <a:solidFill>
                <a:prstClr val="black"/>
              </a:solidFill>
            </a:endParaRPr>
          </a:p>
        </p:txBody>
      </p:sp>
      <p:sp>
        <p:nvSpPr>
          <p:cNvPr id="88" name="object 88"/>
          <p:cNvSpPr/>
          <p:nvPr/>
        </p:nvSpPr>
        <p:spPr>
          <a:xfrm>
            <a:off x="6339728" y="4257826"/>
            <a:ext cx="209595" cy="1269018"/>
          </a:xfrm>
          <a:custGeom>
            <a:avLst/>
            <a:gdLst/>
            <a:ahLst/>
            <a:cxnLst/>
            <a:rect l="l" t="t" r="r" b="b"/>
            <a:pathLst>
              <a:path w="245109" h="1398270">
                <a:moveTo>
                  <a:pt x="0" y="1398056"/>
                </a:moveTo>
                <a:lnTo>
                  <a:pt x="244766" y="1398056"/>
                </a:lnTo>
                <a:lnTo>
                  <a:pt x="244766" y="0"/>
                </a:lnTo>
                <a:lnTo>
                  <a:pt x="0" y="0"/>
                </a:lnTo>
                <a:lnTo>
                  <a:pt x="0" y="1398056"/>
                </a:lnTo>
                <a:close/>
              </a:path>
            </a:pathLst>
          </a:custGeom>
          <a:ln w="9418">
            <a:solidFill>
              <a:srgbClr val="000000"/>
            </a:solidFill>
          </a:ln>
        </p:spPr>
        <p:txBody>
          <a:bodyPr wrap="square" lIns="0" tIns="0" rIns="0" bIns="0" rtlCol="0"/>
          <a:lstStyle/>
          <a:p>
            <a:pPr defTabSz="801668"/>
            <a:endParaRPr>
              <a:solidFill>
                <a:prstClr val="black"/>
              </a:solidFill>
            </a:endParaRPr>
          </a:p>
        </p:txBody>
      </p:sp>
      <p:sp>
        <p:nvSpPr>
          <p:cNvPr id="89" name="object 89"/>
          <p:cNvSpPr/>
          <p:nvPr/>
        </p:nvSpPr>
        <p:spPr>
          <a:xfrm>
            <a:off x="6339727" y="4194529"/>
            <a:ext cx="282356" cy="63393"/>
          </a:xfrm>
          <a:custGeom>
            <a:avLst/>
            <a:gdLst/>
            <a:ahLst/>
            <a:cxnLst/>
            <a:rect l="l" t="t" r="r" b="b"/>
            <a:pathLst>
              <a:path w="330200" h="69850">
                <a:moveTo>
                  <a:pt x="329698" y="0"/>
                </a:moveTo>
                <a:lnTo>
                  <a:pt x="84869" y="0"/>
                </a:lnTo>
                <a:lnTo>
                  <a:pt x="0" y="69750"/>
                </a:lnTo>
                <a:lnTo>
                  <a:pt x="244703" y="69750"/>
                </a:lnTo>
                <a:lnTo>
                  <a:pt x="329698" y="0"/>
                </a:lnTo>
                <a:close/>
              </a:path>
            </a:pathLst>
          </a:custGeom>
          <a:solidFill>
            <a:srgbClr val="BFBF73"/>
          </a:solidFill>
        </p:spPr>
        <p:txBody>
          <a:bodyPr wrap="square" lIns="0" tIns="0" rIns="0" bIns="0" rtlCol="0"/>
          <a:lstStyle/>
          <a:p>
            <a:pPr defTabSz="801668"/>
            <a:endParaRPr>
              <a:solidFill>
                <a:prstClr val="black"/>
              </a:solidFill>
            </a:endParaRPr>
          </a:p>
        </p:txBody>
      </p:sp>
      <p:sp>
        <p:nvSpPr>
          <p:cNvPr id="90" name="object 90"/>
          <p:cNvSpPr/>
          <p:nvPr/>
        </p:nvSpPr>
        <p:spPr>
          <a:xfrm>
            <a:off x="6339727" y="4194529"/>
            <a:ext cx="282356" cy="63393"/>
          </a:xfrm>
          <a:custGeom>
            <a:avLst/>
            <a:gdLst/>
            <a:ahLst/>
            <a:cxnLst/>
            <a:rect l="l" t="t" r="r" b="b"/>
            <a:pathLst>
              <a:path w="330200" h="69850">
                <a:moveTo>
                  <a:pt x="244703" y="69750"/>
                </a:moveTo>
                <a:lnTo>
                  <a:pt x="329698" y="0"/>
                </a:lnTo>
                <a:lnTo>
                  <a:pt x="84869" y="0"/>
                </a:lnTo>
                <a:lnTo>
                  <a:pt x="0" y="69750"/>
                </a:lnTo>
                <a:lnTo>
                  <a:pt x="244703" y="69750"/>
                </a:lnTo>
                <a:close/>
              </a:path>
            </a:pathLst>
          </a:custGeom>
          <a:ln w="9940">
            <a:solidFill>
              <a:srgbClr val="000000"/>
            </a:solidFill>
          </a:ln>
        </p:spPr>
        <p:txBody>
          <a:bodyPr wrap="square" lIns="0" tIns="0" rIns="0" bIns="0" rtlCol="0"/>
          <a:lstStyle/>
          <a:p>
            <a:pPr defTabSz="801668"/>
            <a:endParaRPr>
              <a:solidFill>
                <a:prstClr val="black"/>
              </a:solidFill>
            </a:endParaRPr>
          </a:p>
        </p:txBody>
      </p:sp>
      <p:sp>
        <p:nvSpPr>
          <p:cNvPr id="91" name="object 91"/>
          <p:cNvSpPr/>
          <p:nvPr/>
        </p:nvSpPr>
        <p:spPr>
          <a:xfrm>
            <a:off x="6750293" y="3532923"/>
            <a:ext cx="72761" cy="1994007"/>
          </a:xfrm>
          <a:custGeom>
            <a:avLst/>
            <a:gdLst/>
            <a:ahLst/>
            <a:cxnLst/>
            <a:rect l="l" t="t" r="r" b="b"/>
            <a:pathLst>
              <a:path w="85090" h="2197100">
                <a:moveTo>
                  <a:pt x="84869" y="0"/>
                </a:moveTo>
                <a:lnTo>
                  <a:pt x="0" y="70015"/>
                </a:lnTo>
                <a:lnTo>
                  <a:pt x="0" y="2196794"/>
                </a:lnTo>
                <a:lnTo>
                  <a:pt x="84869" y="2136676"/>
                </a:lnTo>
                <a:lnTo>
                  <a:pt x="84869" y="0"/>
                </a:lnTo>
                <a:close/>
              </a:path>
            </a:pathLst>
          </a:custGeom>
          <a:solidFill>
            <a:srgbClr val="008000"/>
          </a:solidFill>
        </p:spPr>
        <p:txBody>
          <a:bodyPr wrap="square" lIns="0" tIns="0" rIns="0" bIns="0" rtlCol="0"/>
          <a:lstStyle/>
          <a:p>
            <a:pPr defTabSz="801668"/>
            <a:endParaRPr>
              <a:solidFill>
                <a:prstClr val="black"/>
              </a:solidFill>
            </a:endParaRPr>
          </a:p>
        </p:txBody>
      </p:sp>
      <p:sp>
        <p:nvSpPr>
          <p:cNvPr id="92" name="object 92"/>
          <p:cNvSpPr/>
          <p:nvPr/>
        </p:nvSpPr>
        <p:spPr>
          <a:xfrm>
            <a:off x="6750293" y="3532923"/>
            <a:ext cx="72761" cy="1994007"/>
          </a:xfrm>
          <a:custGeom>
            <a:avLst/>
            <a:gdLst/>
            <a:ahLst/>
            <a:cxnLst/>
            <a:rect l="l" t="t" r="r" b="b"/>
            <a:pathLst>
              <a:path w="85090" h="2197100">
                <a:moveTo>
                  <a:pt x="0" y="2196794"/>
                </a:moveTo>
                <a:lnTo>
                  <a:pt x="0" y="70015"/>
                </a:lnTo>
                <a:lnTo>
                  <a:pt x="84869" y="0"/>
                </a:lnTo>
                <a:lnTo>
                  <a:pt x="84869" y="2136676"/>
                </a:lnTo>
                <a:lnTo>
                  <a:pt x="0" y="2196794"/>
                </a:lnTo>
                <a:close/>
              </a:path>
            </a:pathLst>
          </a:custGeom>
          <a:ln w="9402">
            <a:solidFill>
              <a:srgbClr val="000000"/>
            </a:solidFill>
          </a:ln>
        </p:spPr>
        <p:txBody>
          <a:bodyPr wrap="square" lIns="0" tIns="0" rIns="0" bIns="0" rtlCol="0"/>
          <a:lstStyle/>
          <a:p>
            <a:pPr defTabSz="801668"/>
            <a:endParaRPr>
              <a:solidFill>
                <a:prstClr val="black"/>
              </a:solidFill>
            </a:endParaRPr>
          </a:p>
        </p:txBody>
      </p:sp>
      <p:sp>
        <p:nvSpPr>
          <p:cNvPr id="93" name="object 93"/>
          <p:cNvSpPr/>
          <p:nvPr/>
        </p:nvSpPr>
        <p:spPr>
          <a:xfrm>
            <a:off x="6548974" y="3596470"/>
            <a:ext cx="201450" cy="1930613"/>
          </a:xfrm>
          <a:custGeom>
            <a:avLst/>
            <a:gdLst/>
            <a:ahLst/>
            <a:cxnLst/>
            <a:rect l="l" t="t" r="r" b="b"/>
            <a:pathLst>
              <a:path w="235584" h="2127250">
                <a:moveTo>
                  <a:pt x="0" y="2126778"/>
                </a:moveTo>
                <a:lnTo>
                  <a:pt x="235364" y="2126778"/>
                </a:lnTo>
                <a:lnTo>
                  <a:pt x="235364" y="0"/>
                </a:lnTo>
                <a:lnTo>
                  <a:pt x="0" y="0"/>
                </a:lnTo>
                <a:lnTo>
                  <a:pt x="0" y="2126778"/>
                </a:lnTo>
                <a:close/>
              </a:path>
            </a:pathLst>
          </a:custGeom>
          <a:solidFill>
            <a:srgbClr val="00FF00"/>
          </a:solidFill>
        </p:spPr>
        <p:txBody>
          <a:bodyPr wrap="square" lIns="0" tIns="0" rIns="0" bIns="0" rtlCol="0"/>
          <a:lstStyle/>
          <a:p>
            <a:pPr defTabSz="801668"/>
            <a:endParaRPr>
              <a:solidFill>
                <a:prstClr val="black"/>
              </a:solidFill>
            </a:endParaRPr>
          </a:p>
        </p:txBody>
      </p:sp>
      <p:sp>
        <p:nvSpPr>
          <p:cNvPr id="94" name="object 94"/>
          <p:cNvSpPr/>
          <p:nvPr/>
        </p:nvSpPr>
        <p:spPr>
          <a:xfrm>
            <a:off x="6548974" y="3596470"/>
            <a:ext cx="201450" cy="1930613"/>
          </a:xfrm>
          <a:custGeom>
            <a:avLst/>
            <a:gdLst/>
            <a:ahLst/>
            <a:cxnLst/>
            <a:rect l="l" t="t" r="r" b="b"/>
            <a:pathLst>
              <a:path w="235584" h="2127250">
                <a:moveTo>
                  <a:pt x="0" y="2126778"/>
                </a:moveTo>
                <a:lnTo>
                  <a:pt x="235364" y="2126778"/>
                </a:lnTo>
                <a:lnTo>
                  <a:pt x="235364" y="0"/>
                </a:lnTo>
                <a:lnTo>
                  <a:pt x="0" y="0"/>
                </a:lnTo>
                <a:lnTo>
                  <a:pt x="0" y="2126778"/>
                </a:lnTo>
                <a:close/>
              </a:path>
            </a:pathLst>
          </a:custGeom>
          <a:ln w="9408">
            <a:solidFill>
              <a:srgbClr val="000000"/>
            </a:solidFill>
          </a:ln>
        </p:spPr>
        <p:txBody>
          <a:bodyPr wrap="square" lIns="0" tIns="0" rIns="0" bIns="0" rtlCol="0"/>
          <a:lstStyle/>
          <a:p>
            <a:pPr defTabSz="801668"/>
            <a:endParaRPr>
              <a:solidFill>
                <a:prstClr val="black"/>
              </a:solidFill>
            </a:endParaRPr>
          </a:p>
        </p:txBody>
      </p:sp>
      <p:sp>
        <p:nvSpPr>
          <p:cNvPr id="95" name="object 95"/>
          <p:cNvSpPr/>
          <p:nvPr/>
        </p:nvSpPr>
        <p:spPr>
          <a:xfrm>
            <a:off x="6548978" y="3532922"/>
            <a:ext cx="274211" cy="63970"/>
          </a:xfrm>
          <a:custGeom>
            <a:avLst/>
            <a:gdLst/>
            <a:ahLst/>
            <a:cxnLst/>
            <a:rect l="l" t="t" r="r" b="b"/>
            <a:pathLst>
              <a:path w="320675" h="70485">
                <a:moveTo>
                  <a:pt x="320296" y="0"/>
                </a:moveTo>
                <a:lnTo>
                  <a:pt x="84994" y="0"/>
                </a:lnTo>
                <a:lnTo>
                  <a:pt x="0" y="70015"/>
                </a:lnTo>
                <a:lnTo>
                  <a:pt x="235427" y="70015"/>
                </a:lnTo>
                <a:lnTo>
                  <a:pt x="320296" y="0"/>
                </a:lnTo>
                <a:close/>
              </a:path>
            </a:pathLst>
          </a:custGeom>
          <a:solidFill>
            <a:srgbClr val="00BF00"/>
          </a:solidFill>
        </p:spPr>
        <p:txBody>
          <a:bodyPr wrap="square" lIns="0" tIns="0" rIns="0" bIns="0" rtlCol="0"/>
          <a:lstStyle/>
          <a:p>
            <a:pPr defTabSz="801668"/>
            <a:endParaRPr>
              <a:solidFill>
                <a:prstClr val="black"/>
              </a:solidFill>
            </a:endParaRPr>
          </a:p>
        </p:txBody>
      </p:sp>
      <p:sp>
        <p:nvSpPr>
          <p:cNvPr id="96" name="object 96"/>
          <p:cNvSpPr/>
          <p:nvPr/>
        </p:nvSpPr>
        <p:spPr>
          <a:xfrm>
            <a:off x="6548978" y="3532922"/>
            <a:ext cx="274211" cy="63970"/>
          </a:xfrm>
          <a:custGeom>
            <a:avLst/>
            <a:gdLst/>
            <a:ahLst/>
            <a:cxnLst/>
            <a:rect l="l" t="t" r="r" b="b"/>
            <a:pathLst>
              <a:path w="320675" h="70485">
                <a:moveTo>
                  <a:pt x="235427" y="70015"/>
                </a:moveTo>
                <a:lnTo>
                  <a:pt x="320296" y="0"/>
                </a:lnTo>
                <a:lnTo>
                  <a:pt x="84994" y="0"/>
                </a:lnTo>
                <a:lnTo>
                  <a:pt x="0" y="70015"/>
                </a:lnTo>
                <a:lnTo>
                  <a:pt x="235427" y="70015"/>
                </a:lnTo>
                <a:close/>
              </a:path>
            </a:pathLst>
          </a:custGeom>
          <a:ln w="9938">
            <a:solidFill>
              <a:srgbClr val="000000"/>
            </a:solidFill>
          </a:ln>
        </p:spPr>
        <p:txBody>
          <a:bodyPr wrap="square" lIns="0" tIns="0" rIns="0" bIns="0" rtlCol="0"/>
          <a:lstStyle/>
          <a:p>
            <a:pPr defTabSz="801668"/>
            <a:endParaRPr>
              <a:solidFill>
                <a:prstClr val="black"/>
              </a:solidFill>
            </a:endParaRPr>
          </a:p>
        </p:txBody>
      </p:sp>
      <p:sp>
        <p:nvSpPr>
          <p:cNvPr id="97" name="object 97"/>
          <p:cNvSpPr/>
          <p:nvPr/>
        </p:nvSpPr>
        <p:spPr>
          <a:xfrm>
            <a:off x="7265266" y="4593028"/>
            <a:ext cx="65159" cy="934186"/>
          </a:xfrm>
          <a:custGeom>
            <a:avLst/>
            <a:gdLst/>
            <a:ahLst/>
            <a:cxnLst/>
            <a:rect l="l" t="t" r="r" b="b"/>
            <a:pathLst>
              <a:path w="76200" h="1029335">
                <a:moveTo>
                  <a:pt x="75592" y="0"/>
                </a:moveTo>
                <a:lnTo>
                  <a:pt x="0" y="70148"/>
                </a:lnTo>
                <a:lnTo>
                  <a:pt x="0" y="1028713"/>
                </a:lnTo>
                <a:lnTo>
                  <a:pt x="75592" y="968595"/>
                </a:lnTo>
                <a:lnTo>
                  <a:pt x="75592" y="0"/>
                </a:lnTo>
                <a:close/>
              </a:path>
            </a:pathLst>
          </a:custGeom>
          <a:solidFill>
            <a:srgbClr val="80804D"/>
          </a:solidFill>
        </p:spPr>
        <p:txBody>
          <a:bodyPr wrap="square" lIns="0" tIns="0" rIns="0" bIns="0" rtlCol="0"/>
          <a:lstStyle/>
          <a:p>
            <a:pPr defTabSz="801668"/>
            <a:endParaRPr>
              <a:solidFill>
                <a:prstClr val="black"/>
              </a:solidFill>
            </a:endParaRPr>
          </a:p>
        </p:txBody>
      </p:sp>
      <p:sp>
        <p:nvSpPr>
          <p:cNvPr id="98" name="object 98"/>
          <p:cNvSpPr/>
          <p:nvPr/>
        </p:nvSpPr>
        <p:spPr>
          <a:xfrm>
            <a:off x="7265266" y="4593028"/>
            <a:ext cx="65159" cy="934186"/>
          </a:xfrm>
          <a:custGeom>
            <a:avLst/>
            <a:gdLst/>
            <a:ahLst/>
            <a:cxnLst/>
            <a:rect l="l" t="t" r="r" b="b"/>
            <a:pathLst>
              <a:path w="76200" h="1029335">
                <a:moveTo>
                  <a:pt x="0" y="1028713"/>
                </a:moveTo>
                <a:lnTo>
                  <a:pt x="0" y="70148"/>
                </a:lnTo>
                <a:lnTo>
                  <a:pt x="75592" y="0"/>
                </a:lnTo>
                <a:lnTo>
                  <a:pt x="75592" y="968595"/>
                </a:lnTo>
                <a:lnTo>
                  <a:pt x="0" y="1028713"/>
                </a:lnTo>
                <a:close/>
              </a:path>
            </a:pathLst>
          </a:custGeom>
          <a:ln w="9405">
            <a:solidFill>
              <a:srgbClr val="000000"/>
            </a:solidFill>
          </a:ln>
        </p:spPr>
        <p:txBody>
          <a:bodyPr wrap="square" lIns="0" tIns="0" rIns="0" bIns="0" rtlCol="0"/>
          <a:lstStyle/>
          <a:p>
            <a:pPr defTabSz="801668"/>
            <a:endParaRPr>
              <a:solidFill>
                <a:prstClr val="black"/>
              </a:solidFill>
            </a:endParaRPr>
          </a:p>
        </p:txBody>
      </p:sp>
      <p:sp>
        <p:nvSpPr>
          <p:cNvPr id="99" name="object 99"/>
          <p:cNvSpPr/>
          <p:nvPr/>
        </p:nvSpPr>
        <p:spPr>
          <a:xfrm>
            <a:off x="7056230" y="4656697"/>
            <a:ext cx="209052" cy="870217"/>
          </a:xfrm>
          <a:custGeom>
            <a:avLst/>
            <a:gdLst/>
            <a:ahLst/>
            <a:cxnLst/>
            <a:rect l="l" t="t" r="r" b="b"/>
            <a:pathLst>
              <a:path w="244475" h="958850">
                <a:moveTo>
                  <a:pt x="0" y="958565"/>
                </a:moveTo>
                <a:lnTo>
                  <a:pt x="244453" y="958565"/>
                </a:lnTo>
                <a:lnTo>
                  <a:pt x="244453" y="0"/>
                </a:lnTo>
                <a:lnTo>
                  <a:pt x="0" y="0"/>
                </a:lnTo>
                <a:lnTo>
                  <a:pt x="0" y="958565"/>
                </a:lnTo>
                <a:close/>
              </a:path>
            </a:pathLst>
          </a:custGeom>
          <a:solidFill>
            <a:srgbClr val="FFFF99"/>
          </a:solidFill>
        </p:spPr>
        <p:txBody>
          <a:bodyPr wrap="square" lIns="0" tIns="0" rIns="0" bIns="0" rtlCol="0"/>
          <a:lstStyle/>
          <a:p>
            <a:pPr defTabSz="801668"/>
            <a:endParaRPr>
              <a:solidFill>
                <a:prstClr val="black"/>
              </a:solidFill>
            </a:endParaRPr>
          </a:p>
        </p:txBody>
      </p:sp>
      <p:sp>
        <p:nvSpPr>
          <p:cNvPr id="100" name="object 100"/>
          <p:cNvSpPr/>
          <p:nvPr/>
        </p:nvSpPr>
        <p:spPr>
          <a:xfrm>
            <a:off x="7056230" y="4656697"/>
            <a:ext cx="209052" cy="870217"/>
          </a:xfrm>
          <a:custGeom>
            <a:avLst/>
            <a:gdLst/>
            <a:ahLst/>
            <a:cxnLst/>
            <a:rect l="l" t="t" r="r" b="b"/>
            <a:pathLst>
              <a:path w="244475" h="958850">
                <a:moveTo>
                  <a:pt x="0" y="958565"/>
                </a:moveTo>
                <a:lnTo>
                  <a:pt x="244453" y="958565"/>
                </a:lnTo>
                <a:lnTo>
                  <a:pt x="244453" y="0"/>
                </a:lnTo>
                <a:lnTo>
                  <a:pt x="0" y="0"/>
                </a:lnTo>
                <a:lnTo>
                  <a:pt x="0" y="958565"/>
                </a:lnTo>
                <a:close/>
              </a:path>
            </a:pathLst>
          </a:custGeom>
          <a:ln w="9436">
            <a:solidFill>
              <a:srgbClr val="000000"/>
            </a:solidFill>
          </a:ln>
        </p:spPr>
        <p:txBody>
          <a:bodyPr wrap="square" lIns="0" tIns="0" rIns="0" bIns="0" rtlCol="0"/>
          <a:lstStyle/>
          <a:p>
            <a:pPr defTabSz="801668"/>
            <a:endParaRPr>
              <a:solidFill>
                <a:prstClr val="black"/>
              </a:solidFill>
            </a:endParaRPr>
          </a:p>
        </p:txBody>
      </p:sp>
      <p:sp>
        <p:nvSpPr>
          <p:cNvPr id="101" name="object 101"/>
          <p:cNvSpPr/>
          <p:nvPr/>
        </p:nvSpPr>
        <p:spPr>
          <a:xfrm>
            <a:off x="7056229" y="4593029"/>
            <a:ext cx="273668" cy="63970"/>
          </a:xfrm>
          <a:custGeom>
            <a:avLst/>
            <a:gdLst/>
            <a:ahLst/>
            <a:cxnLst/>
            <a:rect l="l" t="t" r="r" b="b"/>
            <a:pathLst>
              <a:path w="320040" h="70485">
                <a:moveTo>
                  <a:pt x="320045" y="0"/>
                </a:moveTo>
                <a:lnTo>
                  <a:pt x="84618" y="0"/>
                </a:lnTo>
                <a:lnTo>
                  <a:pt x="0" y="70148"/>
                </a:lnTo>
                <a:lnTo>
                  <a:pt x="244453" y="70148"/>
                </a:lnTo>
                <a:lnTo>
                  <a:pt x="320045" y="0"/>
                </a:lnTo>
                <a:close/>
              </a:path>
            </a:pathLst>
          </a:custGeom>
          <a:solidFill>
            <a:srgbClr val="BFBF73"/>
          </a:solidFill>
        </p:spPr>
        <p:txBody>
          <a:bodyPr wrap="square" lIns="0" tIns="0" rIns="0" bIns="0" rtlCol="0"/>
          <a:lstStyle/>
          <a:p>
            <a:pPr defTabSz="801668"/>
            <a:endParaRPr>
              <a:solidFill>
                <a:prstClr val="black"/>
              </a:solidFill>
            </a:endParaRPr>
          </a:p>
        </p:txBody>
      </p:sp>
      <p:sp>
        <p:nvSpPr>
          <p:cNvPr id="102" name="object 102"/>
          <p:cNvSpPr/>
          <p:nvPr/>
        </p:nvSpPr>
        <p:spPr>
          <a:xfrm>
            <a:off x="7056229" y="4593029"/>
            <a:ext cx="273668" cy="63970"/>
          </a:xfrm>
          <a:custGeom>
            <a:avLst/>
            <a:gdLst/>
            <a:ahLst/>
            <a:cxnLst/>
            <a:rect l="l" t="t" r="r" b="b"/>
            <a:pathLst>
              <a:path w="320040" h="70485">
                <a:moveTo>
                  <a:pt x="244453" y="70148"/>
                </a:moveTo>
                <a:lnTo>
                  <a:pt x="320045" y="0"/>
                </a:lnTo>
                <a:lnTo>
                  <a:pt x="84618" y="0"/>
                </a:lnTo>
                <a:lnTo>
                  <a:pt x="0" y="70148"/>
                </a:lnTo>
                <a:lnTo>
                  <a:pt x="244453" y="70148"/>
                </a:lnTo>
                <a:close/>
              </a:path>
            </a:pathLst>
          </a:custGeom>
          <a:ln w="9938">
            <a:solidFill>
              <a:srgbClr val="000000"/>
            </a:solidFill>
          </a:ln>
        </p:spPr>
        <p:txBody>
          <a:bodyPr wrap="square" lIns="0" tIns="0" rIns="0" bIns="0" rtlCol="0"/>
          <a:lstStyle/>
          <a:p>
            <a:pPr defTabSz="801668"/>
            <a:endParaRPr>
              <a:solidFill>
                <a:prstClr val="black"/>
              </a:solidFill>
            </a:endParaRPr>
          </a:p>
        </p:txBody>
      </p:sp>
      <p:sp>
        <p:nvSpPr>
          <p:cNvPr id="103" name="object 103"/>
          <p:cNvSpPr/>
          <p:nvPr/>
        </p:nvSpPr>
        <p:spPr>
          <a:xfrm>
            <a:off x="7466582" y="4556862"/>
            <a:ext cx="72761" cy="969917"/>
          </a:xfrm>
          <a:custGeom>
            <a:avLst/>
            <a:gdLst/>
            <a:ahLst/>
            <a:cxnLst/>
            <a:rect l="l" t="t" r="r" b="b"/>
            <a:pathLst>
              <a:path w="85090" h="1068704">
                <a:moveTo>
                  <a:pt x="84994" y="0"/>
                </a:moveTo>
                <a:lnTo>
                  <a:pt x="0" y="69750"/>
                </a:lnTo>
                <a:lnTo>
                  <a:pt x="0" y="1068570"/>
                </a:lnTo>
                <a:lnTo>
                  <a:pt x="84994" y="1008452"/>
                </a:lnTo>
                <a:lnTo>
                  <a:pt x="84994" y="0"/>
                </a:lnTo>
                <a:close/>
              </a:path>
            </a:pathLst>
          </a:custGeom>
          <a:solidFill>
            <a:srgbClr val="008000"/>
          </a:solidFill>
        </p:spPr>
        <p:txBody>
          <a:bodyPr wrap="square" lIns="0" tIns="0" rIns="0" bIns="0" rtlCol="0"/>
          <a:lstStyle/>
          <a:p>
            <a:pPr defTabSz="801668"/>
            <a:endParaRPr>
              <a:solidFill>
                <a:prstClr val="black"/>
              </a:solidFill>
            </a:endParaRPr>
          </a:p>
        </p:txBody>
      </p:sp>
      <p:sp>
        <p:nvSpPr>
          <p:cNvPr id="104" name="object 104"/>
          <p:cNvSpPr/>
          <p:nvPr/>
        </p:nvSpPr>
        <p:spPr>
          <a:xfrm>
            <a:off x="7466582" y="4556862"/>
            <a:ext cx="72761" cy="969917"/>
          </a:xfrm>
          <a:custGeom>
            <a:avLst/>
            <a:gdLst/>
            <a:ahLst/>
            <a:cxnLst/>
            <a:rect l="l" t="t" r="r" b="b"/>
            <a:pathLst>
              <a:path w="85090" h="1068704">
                <a:moveTo>
                  <a:pt x="0" y="1068570"/>
                </a:moveTo>
                <a:lnTo>
                  <a:pt x="0" y="69750"/>
                </a:lnTo>
                <a:lnTo>
                  <a:pt x="84994" y="0"/>
                </a:lnTo>
                <a:lnTo>
                  <a:pt x="84994" y="1008452"/>
                </a:lnTo>
                <a:lnTo>
                  <a:pt x="0" y="1068570"/>
                </a:lnTo>
                <a:close/>
              </a:path>
            </a:pathLst>
          </a:custGeom>
          <a:ln w="9405">
            <a:solidFill>
              <a:srgbClr val="000000"/>
            </a:solidFill>
          </a:ln>
        </p:spPr>
        <p:txBody>
          <a:bodyPr wrap="square" lIns="0" tIns="0" rIns="0" bIns="0" rtlCol="0"/>
          <a:lstStyle/>
          <a:p>
            <a:pPr defTabSz="801668"/>
            <a:endParaRPr>
              <a:solidFill>
                <a:prstClr val="black"/>
              </a:solidFill>
            </a:endParaRPr>
          </a:p>
        </p:txBody>
      </p:sp>
      <p:sp>
        <p:nvSpPr>
          <p:cNvPr id="105" name="object 105"/>
          <p:cNvSpPr/>
          <p:nvPr/>
        </p:nvSpPr>
        <p:spPr>
          <a:xfrm>
            <a:off x="7265262" y="4620219"/>
            <a:ext cx="201450" cy="906524"/>
          </a:xfrm>
          <a:custGeom>
            <a:avLst/>
            <a:gdLst/>
            <a:ahLst/>
            <a:cxnLst/>
            <a:rect l="l" t="t" r="r" b="b"/>
            <a:pathLst>
              <a:path w="235584" h="998854">
                <a:moveTo>
                  <a:pt x="0" y="998754"/>
                </a:moveTo>
                <a:lnTo>
                  <a:pt x="235364" y="998754"/>
                </a:lnTo>
                <a:lnTo>
                  <a:pt x="235364" y="0"/>
                </a:lnTo>
                <a:lnTo>
                  <a:pt x="0" y="0"/>
                </a:lnTo>
                <a:lnTo>
                  <a:pt x="0" y="998754"/>
                </a:lnTo>
                <a:close/>
              </a:path>
            </a:pathLst>
          </a:custGeom>
          <a:solidFill>
            <a:srgbClr val="00FF00"/>
          </a:solidFill>
        </p:spPr>
        <p:txBody>
          <a:bodyPr wrap="square" lIns="0" tIns="0" rIns="0" bIns="0" rtlCol="0"/>
          <a:lstStyle/>
          <a:p>
            <a:pPr defTabSz="801668"/>
            <a:endParaRPr>
              <a:solidFill>
                <a:prstClr val="black"/>
              </a:solidFill>
            </a:endParaRPr>
          </a:p>
        </p:txBody>
      </p:sp>
      <p:sp>
        <p:nvSpPr>
          <p:cNvPr id="106" name="object 106"/>
          <p:cNvSpPr/>
          <p:nvPr/>
        </p:nvSpPr>
        <p:spPr>
          <a:xfrm>
            <a:off x="7265262" y="4620219"/>
            <a:ext cx="201450" cy="906524"/>
          </a:xfrm>
          <a:custGeom>
            <a:avLst/>
            <a:gdLst/>
            <a:ahLst/>
            <a:cxnLst/>
            <a:rect l="l" t="t" r="r" b="b"/>
            <a:pathLst>
              <a:path w="235584" h="998854">
                <a:moveTo>
                  <a:pt x="0" y="998754"/>
                </a:moveTo>
                <a:lnTo>
                  <a:pt x="235364" y="998754"/>
                </a:lnTo>
                <a:lnTo>
                  <a:pt x="235364" y="0"/>
                </a:lnTo>
                <a:lnTo>
                  <a:pt x="0" y="0"/>
                </a:lnTo>
                <a:lnTo>
                  <a:pt x="0" y="998754"/>
                </a:lnTo>
                <a:close/>
              </a:path>
            </a:pathLst>
          </a:custGeom>
          <a:ln w="9431">
            <a:solidFill>
              <a:srgbClr val="000000"/>
            </a:solidFill>
          </a:ln>
        </p:spPr>
        <p:txBody>
          <a:bodyPr wrap="square" lIns="0" tIns="0" rIns="0" bIns="0" rtlCol="0"/>
          <a:lstStyle/>
          <a:p>
            <a:pPr defTabSz="801668"/>
            <a:endParaRPr>
              <a:solidFill>
                <a:prstClr val="black"/>
              </a:solidFill>
            </a:endParaRPr>
          </a:p>
        </p:txBody>
      </p:sp>
      <p:sp>
        <p:nvSpPr>
          <p:cNvPr id="107" name="object 107"/>
          <p:cNvSpPr/>
          <p:nvPr/>
        </p:nvSpPr>
        <p:spPr>
          <a:xfrm>
            <a:off x="7265266" y="4556860"/>
            <a:ext cx="274211" cy="63393"/>
          </a:xfrm>
          <a:custGeom>
            <a:avLst/>
            <a:gdLst/>
            <a:ahLst/>
            <a:cxnLst/>
            <a:rect l="l" t="t" r="r" b="b"/>
            <a:pathLst>
              <a:path w="320675" h="69850">
                <a:moveTo>
                  <a:pt x="320421" y="0"/>
                </a:moveTo>
                <a:lnTo>
                  <a:pt x="75592" y="0"/>
                </a:lnTo>
                <a:lnTo>
                  <a:pt x="0" y="69750"/>
                </a:lnTo>
                <a:lnTo>
                  <a:pt x="235427" y="69750"/>
                </a:lnTo>
                <a:lnTo>
                  <a:pt x="320421" y="0"/>
                </a:lnTo>
                <a:close/>
              </a:path>
            </a:pathLst>
          </a:custGeom>
          <a:solidFill>
            <a:srgbClr val="00BF00"/>
          </a:solidFill>
        </p:spPr>
        <p:txBody>
          <a:bodyPr wrap="square" lIns="0" tIns="0" rIns="0" bIns="0" rtlCol="0"/>
          <a:lstStyle/>
          <a:p>
            <a:pPr defTabSz="801668"/>
            <a:endParaRPr>
              <a:solidFill>
                <a:prstClr val="black"/>
              </a:solidFill>
            </a:endParaRPr>
          </a:p>
        </p:txBody>
      </p:sp>
      <p:sp>
        <p:nvSpPr>
          <p:cNvPr id="108" name="object 108"/>
          <p:cNvSpPr/>
          <p:nvPr/>
        </p:nvSpPr>
        <p:spPr>
          <a:xfrm>
            <a:off x="7265266" y="4556860"/>
            <a:ext cx="274211" cy="63393"/>
          </a:xfrm>
          <a:custGeom>
            <a:avLst/>
            <a:gdLst/>
            <a:ahLst/>
            <a:cxnLst/>
            <a:rect l="l" t="t" r="r" b="b"/>
            <a:pathLst>
              <a:path w="320675" h="69850">
                <a:moveTo>
                  <a:pt x="235427" y="69750"/>
                </a:moveTo>
                <a:lnTo>
                  <a:pt x="320421" y="0"/>
                </a:lnTo>
                <a:lnTo>
                  <a:pt x="75592" y="0"/>
                </a:lnTo>
                <a:lnTo>
                  <a:pt x="0" y="69750"/>
                </a:lnTo>
                <a:lnTo>
                  <a:pt x="235427" y="69750"/>
                </a:lnTo>
                <a:close/>
              </a:path>
            </a:pathLst>
          </a:custGeom>
          <a:ln w="9938">
            <a:solidFill>
              <a:srgbClr val="000000"/>
            </a:solidFill>
          </a:ln>
        </p:spPr>
        <p:txBody>
          <a:bodyPr wrap="square" lIns="0" tIns="0" rIns="0" bIns="0" rtlCol="0"/>
          <a:lstStyle/>
          <a:p>
            <a:pPr defTabSz="801668"/>
            <a:endParaRPr>
              <a:solidFill>
                <a:prstClr val="black"/>
              </a:solidFill>
            </a:endParaRPr>
          </a:p>
        </p:txBody>
      </p:sp>
      <p:sp>
        <p:nvSpPr>
          <p:cNvPr id="109" name="object 109"/>
          <p:cNvSpPr/>
          <p:nvPr/>
        </p:nvSpPr>
        <p:spPr>
          <a:xfrm>
            <a:off x="1896638" y="2372979"/>
            <a:ext cx="0" cy="3154103"/>
          </a:xfrm>
          <a:custGeom>
            <a:avLst/>
            <a:gdLst/>
            <a:ahLst/>
            <a:cxnLst/>
            <a:rect l="l" t="t" r="r" b="b"/>
            <a:pathLst>
              <a:path h="3475354">
                <a:moveTo>
                  <a:pt x="0" y="3474881"/>
                </a:moveTo>
                <a:lnTo>
                  <a:pt x="0" y="0"/>
                </a:lnTo>
              </a:path>
            </a:pathLst>
          </a:custGeom>
          <a:ln w="9402">
            <a:solidFill>
              <a:srgbClr val="000000"/>
            </a:solidFill>
          </a:ln>
        </p:spPr>
        <p:txBody>
          <a:bodyPr wrap="square" lIns="0" tIns="0" rIns="0" bIns="0" rtlCol="0"/>
          <a:lstStyle/>
          <a:p>
            <a:pPr defTabSz="801668"/>
            <a:endParaRPr>
              <a:solidFill>
                <a:prstClr val="black"/>
              </a:solidFill>
            </a:endParaRPr>
          </a:p>
        </p:txBody>
      </p:sp>
      <p:sp>
        <p:nvSpPr>
          <p:cNvPr id="110" name="object 110"/>
          <p:cNvSpPr/>
          <p:nvPr/>
        </p:nvSpPr>
        <p:spPr>
          <a:xfrm>
            <a:off x="1856440" y="5526650"/>
            <a:ext cx="40724" cy="0"/>
          </a:xfrm>
          <a:custGeom>
            <a:avLst/>
            <a:gdLst/>
            <a:ahLst/>
            <a:cxnLst/>
            <a:rect l="l" t="t" r="r" b="b"/>
            <a:pathLst>
              <a:path w="47625">
                <a:moveTo>
                  <a:pt x="47010" y="0"/>
                </a:moveTo>
                <a:lnTo>
                  <a:pt x="0" y="0"/>
                </a:lnTo>
              </a:path>
            </a:pathLst>
          </a:custGeom>
          <a:ln w="9964">
            <a:solidFill>
              <a:srgbClr val="000000"/>
            </a:solidFill>
          </a:ln>
        </p:spPr>
        <p:txBody>
          <a:bodyPr wrap="square" lIns="0" tIns="0" rIns="0" bIns="0" rtlCol="0"/>
          <a:lstStyle/>
          <a:p>
            <a:pPr defTabSz="801668"/>
            <a:endParaRPr>
              <a:solidFill>
                <a:prstClr val="black"/>
              </a:solidFill>
            </a:endParaRPr>
          </a:p>
        </p:txBody>
      </p:sp>
      <p:sp>
        <p:nvSpPr>
          <p:cNvPr id="111" name="object 111"/>
          <p:cNvSpPr/>
          <p:nvPr/>
        </p:nvSpPr>
        <p:spPr>
          <a:xfrm>
            <a:off x="1856440" y="5000937"/>
            <a:ext cx="40724" cy="0"/>
          </a:xfrm>
          <a:custGeom>
            <a:avLst/>
            <a:gdLst/>
            <a:ahLst/>
            <a:cxnLst/>
            <a:rect l="l" t="t" r="r" b="b"/>
            <a:pathLst>
              <a:path w="47625">
                <a:moveTo>
                  <a:pt x="47010" y="0"/>
                </a:moveTo>
                <a:lnTo>
                  <a:pt x="0" y="0"/>
                </a:lnTo>
              </a:path>
            </a:pathLst>
          </a:custGeom>
          <a:ln w="9964">
            <a:solidFill>
              <a:srgbClr val="000000"/>
            </a:solidFill>
          </a:ln>
        </p:spPr>
        <p:txBody>
          <a:bodyPr wrap="square" lIns="0" tIns="0" rIns="0" bIns="0" rtlCol="0"/>
          <a:lstStyle/>
          <a:p>
            <a:pPr defTabSz="801668"/>
            <a:endParaRPr>
              <a:solidFill>
                <a:prstClr val="black"/>
              </a:solidFill>
            </a:endParaRPr>
          </a:p>
        </p:txBody>
      </p:sp>
      <p:sp>
        <p:nvSpPr>
          <p:cNvPr id="112" name="object 112"/>
          <p:cNvSpPr/>
          <p:nvPr/>
        </p:nvSpPr>
        <p:spPr>
          <a:xfrm>
            <a:off x="1856440" y="4475224"/>
            <a:ext cx="40724" cy="0"/>
          </a:xfrm>
          <a:custGeom>
            <a:avLst/>
            <a:gdLst/>
            <a:ahLst/>
            <a:cxnLst/>
            <a:rect l="l" t="t" r="r" b="b"/>
            <a:pathLst>
              <a:path w="47625">
                <a:moveTo>
                  <a:pt x="47010" y="0"/>
                </a:moveTo>
                <a:lnTo>
                  <a:pt x="0" y="0"/>
                </a:lnTo>
              </a:path>
            </a:pathLst>
          </a:custGeom>
          <a:ln w="9964">
            <a:solidFill>
              <a:srgbClr val="000000"/>
            </a:solidFill>
          </a:ln>
        </p:spPr>
        <p:txBody>
          <a:bodyPr wrap="square" lIns="0" tIns="0" rIns="0" bIns="0" rtlCol="0"/>
          <a:lstStyle/>
          <a:p>
            <a:pPr defTabSz="801668"/>
            <a:endParaRPr>
              <a:solidFill>
                <a:prstClr val="black"/>
              </a:solidFill>
            </a:endParaRPr>
          </a:p>
        </p:txBody>
      </p:sp>
      <p:sp>
        <p:nvSpPr>
          <p:cNvPr id="113" name="object 113"/>
          <p:cNvSpPr/>
          <p:nvPr/>
        </p:nvSpPr>
        <p:spPr>
          <a:xfrm>
            <a:off x="1856440" y="3949752"/>
            <a:ext cx="40724" cy="0"/>
          </a:xfrm>
          <a:custGeom>
            <a:avLst/>
            <a:gdLst/>
            <a:ahLst/>
            <a:cxnLst/>
            <a:rect l="l" t="t" r="r" b="b"/>
            <a:pathLst>
              <a:path w="47625">
                <a:moveTo>
                  <a:pt x="47010" y="0"/>
                </a:moveTo>
                <a:lnTo>
                  <a:pt x="0" y="0"/>
                </a:lnTo>
              </a:path>
            </a:pathLst>
          </a:custGeom>
          <a:ln w="9964">
            <a:solidFill>
              <a:srgbClr val="000000"/>
            </a:solidFill>
          </a:ln>
        </p:spPr>
        <p:txBody>
          <a:bodyPr wrap="square" lIns="0" tIns="0" rIns="0" bIns="0" rtlCol="0"/>
          <a:lstStyle/>
          <a:p>
            <a:pPr defTabSz="801668"/>
            <a:endParaRPr>
              <a:solidFill>
                <a:prstClr val="black"/>
              </a:solidFill>
            </a:endParaRPr>
          </a:p>
        </p:txBody>
      </p:sp>
      <p:sp>
        <p:nvSpPr>
          <p:cNvPr id="114" name="object 114"/>
          <p:cNvSpPr/>
          <p:nvPr/>
        </p:nvSpPr>
        <p:spPr>
          <a:xfrm>
            <a:off x="1856440" y="3424161"/>
            <a:ext cx="40724" cy="0"/>
          </a:xfrm>
          <a:custGeom>
            <a:avLst/>
            <a:gdLst/>
            <a:ahLst/>
            <a:cxnLst/>
            <a:rect l="l" t="t" r="r" b="b"/>
            <a:pathLst>
              <a:path w="47625">
                <a:moveTo>
                  <a:pt x="47010" y="0"/>
                </a:moveTo>
                <a:lnTo>
                  <a:pt x="0" y="0"/>
                </a:lnTo>
              </a:path>
            </a:pathLst>
          </a:custGeom>
          <a:ln w="9964">
            <a:solidFill>
              <a:srgbClr val="000000"/>
            </a:solidFill>
          </a:ln>
        </p:spPr>
        <p:txBody>
          <a:bodyPr wrap="square" lIns="0" tIns="0" rIns="0" bIns="0" rtlCol="0"/>
          <a:lstStyle/>
          <a:p>
            <a:pPr defTabSz="801668"/>
            <a:endParaRPr>
              <a:solidFill>
                <a:prstClr val="black"/>
              </a:solidFill>
            </a:endParaRPr>
          </a:p>
        </p:txBody>
      </p:sp>
      <p:sp>
        <p:nvSpPr>
          <p:cNvPr id="115" name="object 115"/>
          <p:cNvSpPr/>
          <p:nvPr/>
        </p:nvSpPr>
        <p:spPr>
          <a:xfrm>
            <a:off x="1856440" y="2898689"/>
            <a:ext cx="40724" cy="0"/>
          </a:xfrm>
          <a:custGeom>
            <a:avLst/>
            <a:gdLst/>
            <a:ahLst/>
            <a:cxnLst/>
            <a:rect l="l" t="t" r="r" b="b"/>
            <a:pathLst>
              <a:path w="47625">
                <a:moveTo>
                  <a:pt x="47010" y="0"/>
                </a:moveTo>
                <a:lnTo>
                  <a:pt x="0" y="0"/>
                </a:lnTo>
              </a:path>
            </a:pathLst>
          </a:custGeom>
          <a:ln w="9964">
            <a:solidFill>
              <a:srgbClr val="000000"/>
            </a:solidFill>
          </a:ln>
        </p:spPr>
        <p:txBody>
          <a:bodyPr wrap="square" lIns="0" tIns="0" rIns="0" bIns="0" rtlCol="0"/>
          <a:lstStyle/>
          <a:p>
            <a:pPr defTabSz="801668"/>
            <a:endParaRPr>
              <a:solidFill>
                <a:prstClr val="black"/>
              </a:solidFill>
            </a:endParaRPr>
          </a:p>
        </p:txBody>
      </p:sp>
      <p:sp>
        <p:nvSpPr>
          <p:cNvPr id="116" name="object 116"/>
          <p:cNvSpPr/>
          <p:nvPr/>
        </p:nvSpPr>
        <p:spPr>
          <a:xfrm>
            <a:off x="1856440" y="2372976"/>
            <a:ext cx="40724" cy="0"/>
          </a:xfrm>
          <a:custGeom>
            <a:avLst/>
            <a:gdLst/>
            <a:ahLst/>
            <a:cxnLst/>
            <a:rect l="l" t="t" r="r" b="b"/>
            <a:pathLst>
              <a:path w="47625">
                <a:moveTo>
                  <a:pt x="47010" y="0"/>
                </a:moveTo>
                <a:lnTo>
                  <a:pt x="0" y="0"/>
                </a:lnTo>
              </a:path>
            </a:pathLst>
          </a:custGeom>
          <a:ln w="9964">
            <a:solidFill>
              <a:srgbClr val="000000"/>
            </a:solidFill>
          </a:ln>
        </p:spPr>
        <p:txBody>
          <a:bodyPr wrap="square" lIns="0" tIns="0" rIns="0" bIns="0" rtlCol="0"/>
          <a:lstStyle/>
          <a:p>
            <a:pPr defTabSz="801668"/>
            <a:endParaRPr>
              <a:solidFill>
                <a:prstClr val="black"/>
              </a:solidFill>
            </a:endParaRPr>
          </a:p>
        </p:txBody>
      </p:sp>
      <p:sp>
        <p:nvSpPr>
          <p:cNvPr id="117" name="object 117"/>
          <p:cNvSpPr txBox="1"/>
          <p:nvPr/>
        </p:nvSpPr>
        <p:spPr>
          <a:xfrm>
            <a:off x="1246147" y="2970740"/>
            <a:ext cx="314936" cy="2016183"/>
          </a:xfrm>
          <a:prstGeom prst="rect">
            <a:avLst/>
          </a:prstGeom>
        </p:spPr>
        <p:txBody>
          <a:bodyPr vert="horz" wrap="square" lIns="0" tIns="2784" rIns="0" bIns="0" rtlCol="0">
            <a:spAutoFit/>
          </a:bodyPr>
          <a:lstStyle/>
          <a:p>
            <a:pPr defTabSz="801668">
              <a:spcBef>
                <a:spcPts val="22"/>
              </a:spcBef>
            </a:pPr>
            <a:endParaRPr sz="1100">
              <a:solidFill>
                <a:prstClr val="black"/>
              </a:solidFill>
              <a:latin typeface="Times New Roman"/>
              <a:cs typeface="Times New Roman"/>
            </a:endParaRPr>
          </a:p>
          <a:p>
            <a:pPr marL="77384" marR="18928" defTabSz="801668">
              <a:lnSpc>
                <a:spcPct val="48600"/>
              </a:lnSpc>
            </a:pPr>
            <a:r>
              <a:rPr sz="1500" b="1" spc="57" dirty="0">
                <a:solidFill>
                  <a:prstClr val="black"/>
                </a:solidFill>
                <a:latin typeface="Times New Roman"/>
                <a:cs typeface="Times New Roman"/>
              </a:rPr>
              <a:t>a  </a:t>
            </a:r>
            <a:r>
              <a:rPr sz="1500" b="1" spc="66" dirty="0">
                <a:solidFill>
                  <a:prstClr val="black"/>
                </a:solidFill>
                <a:latin typeface="Times New Roman"/>
                <a:cs typeface="Times New Roman"/>
              </a:rPr>
              <a:t>h</a:t>
            </a:r>
            <a:endParaRPr sz="1500">
              <a:solidFill>
                <a:prstClr val="black"/>
              </a:solidFill>
              <a:latin typeface="Times New Roman"/>
              <a:cs typeface="Times New Roman"/>
            </a:endParaRPr>
          </a:p>
          <a:p>
            <a:pPr defTabSz="801668">
              <a:spcBef>
                <a:spcPts val="31"/>
              </a:spcBef>
            </a:pPr>
            <a:endParaRPr sz="700">
              <a:solidFill>
                <a:prstClr val="black"/>
              </a:solidFill>
              <a:latin typeface="Times New Roman"/>
              <a:cs typeface="Times New Roman"/>
            </a:endParaRPr>
          </a:p>
          <a:p>
            <a:pPr marL="77384" defTabSz="801668">
              <a:lnSpc>
                <a:spcPts val="1749"/>
              </a:lnSpc>
            </a:pPr>
            <a:r>
              <a:rPr sz="1500" b="1" spc="61" dirty="0">
                <a:solidFill>
                  <a:prstClr val="black"/>
                </a:solidFill>
                <a:latin typeface="Times New Roman"/>
                <a:cs typeface="Times New Roman"/>
              </a:rPr>
              <a:t>m3/</a:t>
            </a:r>
            <a:endParaRPr sz="1500">
              <a:solidFill>
                <a:prstClr val="black"/>
              </a:solidFill>
              <a:latin typeface="Times New Roman"/>
              <a:cs typeface="Times New Roman"/>
            </a:endParaRPr>
          </a:p>
          <a:p>
            <a:pPr marL="77384" marR="18928" defTabSz="801668">
              <a:lnSpc>
                <a:spcPct val="48600"/>
              </a:lnSpc>
              <a:spcBef>
                <a:spcPts val="850"/>
              </a:spcBef>
            </a:pPr>
            <a:r>
              <a:rPr sz="1500" b="1" spc="44" dirty="0">
                <a:solidFill>
                  <a:prstClr val="black"/>
                </a:solidFill>
                <a:latin typeface="Times New Roman"/>
                <a:cs typeface="Times New Roman"/>
              </a:rPr>
              <a:t>a,  </a:t>
            </a:r>
            <a:r>
              <a:rPr sz="1500" b="1" spc="66" dirty="0">
                <a:solidFill>
                  <a:prstClr val="black"/>
                </a:solidFill>
                <a:latin typeface="Times New Roman"/>
                <a:cs typeface="Times New Roman"/>
              </a:rPr>
              <a:t>n</a:t>
            </a:r>
            <a:endParaRPr sz="1500">
              <a:solidFill>
                <a:prstClr val="black"/>
              </a:solidFill>
              <a:latin typeface="Times New Roman"/>
              <a:cs typeface="Times New Roman"/>
            </a:endParaRPr>
          </a:p>
          <a:p>
            <a:pPr marL="77384" defTabSz="801668">
              <a:lnSpc>
                <a:spcPts val="1298"/>
              </a:lnSpc>
              <a:spcBef>
                <a:spcPts val="13"/>
              </a:spcBef>
            </a:pPr>
            <a:r>
              <a:rPr sz="1500" b="1" spc="66" dirty="0">
                <a:solidFill>
                  <a:prstClr val="black"/>
                </a:solidFill>
                <a:latin typeface="Times New Roman"/>
                <a:cs typeface="Times New Roman"/>
              </a:rPr>
              <a:t>mi</a:t>
            </a:r>
            <a:endParaRPr sz="1500">
              <a:solidFill>
                <a:prstClr val="black"/>
              </a:solidFill>
              <a:latin typeface="Times New Roman"/>
              <a:cs typeface="Times New Roman"/>
            </a:endParaRPr>
          </a:p>
          <a:p>
            <a:pPr marL="77384" marR="18928" defTabSz="801668">
              <a:lnSpc>
                <a:spcPct val="41000"/>
              </a:lnSpc>
              <a:spcBef>
                <a:spcPts val="539"/>
              </a:spcBef>
            </a:pPr>
            <a:r>
              <a:rPr sz="1500" b="1" spc="53" dirty="0">
                <a:solidFill>
                  <a:prstClr val="black"/>
                </a:solidFill>
                <a:latin typeface="Times New Roman"/>
                <a:cs typeface="Times New Roman"/>
              </a:rPr>
              <a:t>e  r</a:t>
            </a:r>
            <a:endParaRPr sz="1500">
              <a:solidFill>
                <a:prstClr val="black"/>
              </a:solidFill>
              <a:latin typeface="Times New Roman"/>
              <a:cs typeface="Times New Roman"/>
            </a:endParaRPr>
          </a:p>
          <a:p>
            <a:pPr defTabSz="801668">
              <a:spcBef>
                <a:spcPts val="4"/>
              </a:spcBef>
            </a:pPr>
            <a:endParaRPr sz="800">
              <a:solidFill>
                <a:prstClr val="black"/>
              </a:solidFill>
              <a:latin typeface="Times New Roman"/>
              <a:cs typeface="Times New Roman"/>
            </a:endParaRPr>
          </a:p>
          <a:p>
            <a:pPr marL="77384" marR="18928" defTabSz="801668">
              <a:lnSpc>
                <a:spcPct val="41000"/>
              </a:lnSpc>
            </a:pPr>
            <a:r>
              <a:rPr sz="1500" b="1" spc="48" dirty="0">
                <a:solidFill>
                  <a:prstClr val="black"/>
                </a:solidFill>
                <a:latin typeface="Times New Roman"/>
                <a:cs typeface="Times New Roman"/>
              </a:rPr>
              <a:t>ap z</a:t>
            </a:r>
            <a:endParaRPr sz="1500">
              <a:solidFill>
                <a:prstClr val="black"/>
              </a:solidFill>
              <a:latin typeface="Times New Roman"/>
              <a:cs typeface="Times New Roman"/>
            </a:endParaRPr>
          </a:p>
        </p:txBody>
      </p:sp>
      <p:sp>
        <p:nvSpPr>
          <p:cNvPr id="118" name="object 118"/>
          <p:cNvSpPr/>
          <p:nvPr/>
        </p:nvSpPr>
        <p:spPr>
          <a:xfrm>
            <a:off x="1896638" y="5526650"/>
            <a:ext cx="5723145" cy="0"/>
          </a:xfrm>
          <a:custGeom>
            <a:avLst/>
            <a:gdLst/>
            <a:ahLst/>
            <a:cxnLst/>
            <a:rect l="l" t="t" r="r" b="b"/>
            <a:pathLst>
              <a:path w="6692900">
                <a:moveTo>
                  <a:pt x="0" y="0"/>
                </a:moveTo>
                <a:lnTo>
                  <a:pt x="6692749" y="0"/>
                </a:lnTo>
              </a:path>
            </a:pathLst>
          </a:custGeom>
          <a:ln w="9964">
            <a:solidFill>
              <a:srgbClr val="000000"/>
            </a:solidFill>
          </a:ln>
        </p:spPr>
        <p:txBody>
          <a:bodyPr wrap="square" lIns="0" tIns="0" rIns="0" bIns="0" rtlCol="0"/>
          <a:lstStyle/>
          <a:p>
            <a:pPr defTabSz="801668"/>
            <a:endParaRPr>
              <a:solidFill>
                <a:prstClr val="black"/>
              </a:solidFill>
            </a:endParaRPr>
          </a:p>
        </p:txBody>
      </p:sp>
      <p:sp>
        <p:nvSpPr>
          <p:cNvPr id="119" name="object 119"/>
          <p:cNvSpPr/>
          <p:nvPr/>
        </p:nvSpPr>
        <p:spPr>
          <a:xfrm>
            <a:off x="1896638" y="5526651"/>
            <a:ext cx="0" cy="45528"/>
          </a:xfrm>
          <a:custGeom>
            <a:avLst/>
            <a:gdLst/>
            <a:ahLst/>
            <a:cxnLst/>
            <a:rect l="l" t="t" r="r" b="b"/>
            <a:pathLst>
              <a:path h="50164">
                <a:moveTo>
                  <a:pt x="0" y="0"/>
                </a:moveTo>
                <a:lnTo>
                  <a:pt x="0" y="49821"/>
                </a:lnTo>
              </a:path>
            </a:pathLst>
          </a:custGeom>
          <a:ln w="9402">
            <a:solidFill>
              <a:srgbClr val="000000"/>
            </a:solidFill>
          </a:ln>
        </p:spPr>
        <p:txBody>
          <a:bodyPr wrap="square" lIns="0" tIns="0" rIns="0" bIns="0" rtlCol="0"/>
          <a:lstStyle/>
          <a:p>
            <a:pPr defTabSz="801668"/>
            <a:endParaRPr>
              <a:solidFill>
                <a:prstClr val="black"/>
              </a:solidFill>
            </a:endParaRPr>
          </a:p>
        </p:txBody>
      </p:sp>
      <p:sp>
        <p:nvSpPr>
          <p:cNvPr id="120" name="object 120"/>
          <p:cNvSpPr/>
          <p:nvPr/>
        </p:nvSpPr>
        <p:spPr>
          <a:xfrm>
            <a:off x="2613034" y="5526651"/>
            <a:ext cx="0" cy="45528"/>
          </a:xfrm>
          <a:custGeom>
            <a:avLst/>
            <a:gdLst/>
            <a:ahLst/>
            <a:cxnLst/>
            <a:rect l="l" t="t" r="r" b="b"/>
            <a:pathLst>
              <a:path h="50164">
                <a:moveTo>
                  <a:pt x="0" y="0"/>
                </a:moveTo>
                <a:lnTo>
                  <a:pt x="0" y="49821"/>
                </a:lnTo>
              </a:path>
            </a:pathLst>
          </a:custGeom>
          <a:ln w="9402">
            <a:solidFill>
              <a:srgbClr val="000000"/>
            </a:solidFill>
          </a:ln>
        </p:spPr>
        <p:txBody>
          <a:bodyPr wrap="square" lIns="0" tIns="0" rIns="0" bIns="0" rtlCol="0"/>
          <a:lstStyle/>
          <a:p>
            <a:pPr defTabSz="801668"/>
            <a:endParaRPr>
              <a:solidFill>
                <a:prstClr val="black"/>
              </a:solidFill>
            </a:endParaRPr>
          </a:p>
        </p:txBody>
      </p:sp>
      <p:sp>
        <p:nvSpPr>
          <p:cNvPr id="121" name="object 121"/>
          <p:cNvSpPr/>
          <p:nvPr/>
        </p:nvSpPr>
        <p:spPr>
          <a:xfrm>
            <a:off x="3329322" y="5526651"/>
            <a:ext cx="0" cy="45528"/>
          </a:xfrm>
          <a:custGeom>
            <a:avLst/>
            <a:gdLst/>
            <a:ahLst/>
            <a:cxnLst/>
            <a:rect l="l" t="t" r="r" b="b"/>
            <a:pathLst>
              <a:path h="50164">
                <a:moveTo>
                  <a:pt x="0" y="0"/>
                </a:moveTo>
                <a:lnTo>
                  <a:pt x="0" y="49821"/>
                </a:lnTo>
              </a:path>
            </a:pathLst>
          </a:custGeom>
          <a:ln w="9402">
            <a:solidFill>
              <a:srgbClr val="000000"/>
            </a:solidFill>
          </a:ln>
        </p:spPr>
        <p:txBody>
          <a:bodyPr wrap="square" lIns="0" tIns="0" rIns="0" bIns="0" rtlCol="0"/>
          <a:lstStyle/>
          <a:p>
            <a:pPr defTabSz="801668"/>
            <a:endParaRPr>
              <a:solidFill>
                <a:prstClr val="black"/>
              </a:solidFill>
            </a:endParaRPr>
          </a:p>
        </p:txBody>
      </p:sp>
      <p:sp>
        <p:nvSpPr>
          <p:cNvPr id="122" name="object 122"/>
          <p:cNvSpPr/>
          <p:nvPr/>
        </p:nvSpPr>
        <p:spPr>
          <a:xfrm>
            <a:off x="4045717" y="5526651"/>
            <a:ext cx="0" cy="45528"/>
          </a:xfrm>
          <a:custGeom>
            <a:avLst/>
            <a:gdLst/>
            <a:ahLst/>
            <a:cxnLst/>
            <a:rect l="l" t="t" r="r" b="b"/>
            <a:pathLst>
              <a:path h="50164">
                <a:moveTo>
                  <a:pt x="0" y="0"/>
                </a:moveTo>
                <a:lnTo>
                  <a:pt x="0" y="49821"/>
                </a:lnTo>
              </a:path>
            </a:pathLst>
          </a:custGeom>
          <a:ln w="9402">
            <a:solidFill>
              <a:srgbClr val="000000"/>
            </a:solidFill>
          </a:ln>
        </p:spPr>
        <p:txBody>
          <a:bodyPr wrap="square" lIns="0" tIns="0" rIns="0" bIns="0" rtlCol="0"/>
          <a:lstStyle/>
          <a:p>
            <a:pPr defTabSz="801668"/>
            <a:endParaRPr>
              <a:solidFill>
                <a:prstClr val="black"/>
              </a:solidFill>
            </a:endParaRPr>
          </a:p>
        </p:txBody>
      </p:sp>
      <p:sp>
        <p:nvSpPr>
          <p:cNvPr id="123" name="object 123"/>
          <p:cNvSpPr/>
          <p:nvPr/>
        </p:nvSpPr>
        <p:spPr>
          <a:xfrm>
            <a:off x="4762006" y="5526651"/>
            <a:ext cx="0" cy="45528"/>
          </a:xfrm>
          <a:custGeom>
            <a:avLst/>
            <a:gdLst/>
            <a:ahLst/>
            <a:cxnLst/>
            <a:rect l="l" t="t" r="r" b="b"/>
            <a:pathLst>
              <a:path h="50164">
                <a:moveTo>
                  <a:pt x="0" y="0"/>
                </a:moveTo>
                <a:lnTo>
                  <a:pt x="0" y="49821"/>
                </a:lnTo>
              </a:path>
            </a:pathLst>
          </a:custGeom>
          <a:ln w="9402">
            <a:solidFill>
              <a:srgbClr val="000000"/>
            </a:solidFill>
          </a:ln>
        </p:spPr>
        <p:txBody>
          <a:bodyPr wrap="square" lIns="0" tIns="0" rIns="0" bIns="0" rtlCol="0"/>
          <a:lstStyle/>
          <a:p>
            <a:pPr defTabSz="801668"/>
            <a:endParaRPr>
              <a:solidFill>
                <a:prstClr val="black"/>
              </a:solidFill>
            </a:endParaRPr>
          </a:p>
        </p:txBody>
      </p:sp>
      <p:sp>
        <p:nvSpPr>
          <p:cNvPr id="124" name="object 124"/>
          <p:cNvSpPr/>
          <p:nvPr/>
        </p:nvSpPr>
        <p:spPr>
          <a:xfrm>
            <a:off x="5478615" y="5526651"/>
            <a:ext cx="0" cy="45528"/>
          </a:xfrm>
          <a:custGeom>
            <a:avLst/>
            <a:gdLst/>
            <a:ahLst/>
            <a:cxnLst/>
            <a:rect l="l" t="t" r="r" b="b"/>
            <a:pathLst>
              <a:path h="50164">
                <a:moveTo>
                  <a:pt x="0" y="0"/>
                </a:moveTo>
                <a:lnTo>
                  <a:pt x="0" y="49821"/>
                </a:lnTo>
              </a:path>
            </a:pathLst>
          </a:custGeom>
          <a:ln w="9402">
            <a:solidFill>
              <a:srgbClr val="000000"/>
            </a:solidFill>
          </a:ln>
        </p:spPr>
        <p:txBody>
          <a:bodyPr wrap="square" lIns="0" tIns="0" rIns="0" bIns="0" rtlCol="0"/>
          <a:lstStyle/>
          <a:p>
            <a:pPr defTabSz="801668"/>
            <a:endParaRPr>
              <a:solidFill>
                <a:prstClr val="black"/>
              </a:solidFill>
            </a:endParaRPr>
          </a:p>
        </p:txBody>
      </p:sp>
      <p:sp>
        <p:nvSpPr>
          <p:cNvPr id="125" name="object 125"/>
          <p:cNvSpPr/>
          <p:nvPr/>
        </p:nvSpPr>
        <p:spPr>
          <a:xfrm>
            <a:off x="6186970" y="5526651"/>
            <a:ext cx="0" cy="45528"/>
          </a:xfrm>
          <a:custGeom>
            <a:avLst/>
            <a:gdLst/>
            <a:ahLst/>
            <a:cxnLst/>
            <a:rect l="l" t="t" r="r" b="b"/>
            <a:pathLst>
              <a:path h="50164">
                <a:moveTo>
                  <a:pt x="0" y="0"/>
                </a:moveTo>
                <a:lnTo>
                  <a:pt x="0" y="49821"/>
                </a:lnTo>
              </a:path>
            </a:pathLst>
          </a:custGeom>
          <a:ln w="9402">
            <a:solidFill>
              <a:srgbClr val="000000"/>
            </a:solidFill>
          </a:ln>
        </p:spPr>
        <p:txBody>
          <a:bodyPr wrap="square" lIns="0" tIns="0" rIns="0" bIns="0" rtlCol="0"/>
          <a:lstStyle/>
          <a:p>
            <a:pPr defTabSz="801668"/>
            <a:endParaRPr>
              <a:solidFill>
                <a:prstClr val="black"/>
              </a:solidFill>
            </a:endParaRPr>
          </a:p>
        </p:txBody>
      </p:sp>
      <p:sp>
        <p:nvSpPr>
          <p:cNvPr id="126" name="object 126"/>
          <p:cNvSpPr/>
          <p:nvPr/>
        </p:nvSpPr>
        <p:spPr>
          <a:xfrm>
            <a:off x="6903259" y="5526651"/>
            <a:ext cx="0" cy="45528"/>
          </a:xfrm>
          <a:custGeom>
            <a:avLst/>
            <a:gdLst/>
            <a:ahLst/>
            <a:cxnLst/>
            <a:rect l="l" t="t" r="r" b="b"/>
            <a:pathLst>
              <a:path h="50164">
                <a:moveTo>
                  <a:pt x="0" y="0"/>
                </a:moveTo>
                <a:lnTo>
                  <a:pt x="0" y="49821"/>
                </a:lnTo>
              </a:path>
            </a:pathLst>
          </a:custGeom>
          <a:ln w="9402">
            <a:solidFill>
              <a:srgbClr val="000000"/>
            </a:solidFill>
          </a:ln>
        </p:spPr>
        <p:txBody>
          <a:bodyPr wrap="square" lIns="0" tIns="0" rIns="0" bIns="0" rtlCol="0"/>
          <a:lstStyle/>
          <a:p>
            <a:pPr defTabSz="801668"/>
            <a:endParaRPr>
              <a:solidFill>
                <a:prstClr val="black"/>
              </a:solidFill>
            </a:endParaRPr>
          </a:p>
        </p:txBody>
      </p:sp>
      <p:sp>
        <p:nvSpPr>
          <p:cNvPr id="127" name="object 127"/>
          <p:cNvSpPr/>
          <p:nvPr/>
        </p:nvSpPr>
        <p:spPr>
          <a:xfrm>
            <a:off x="7619655" y="5526651"/>
            <a:ext cx="0" cy="45528"/>
          </a:xfrm>
          <a:custGeom>
            <a:avLst/>
            <a:gdLst/>
            <a:ahLst/>
            <a:cxnLst/>
            <a:rect l="l" t="t" r="r" b="b"/>
            <a:pathLst>
              <a:path h="50164">
                <a:moveTo>
                  <a:pt x="0" y="0"/>
                </a:moveTo>
                <a:lnTo>
                  <a:pt x="0" y="49821"/>
                </a:lnTo>
              </a:path>
            </a:pathLst>
          </a:custGeom>
          <a:ln w="9402">
            <a:solidFill>
              <a:srgbClr val="000000"/>
            </a:solidFill>
          </a:ln>
        </p:spPr>
        <p:txBody>
          <a:bodyPr wrap="square" lIns="0" tIns="0" rIns="0" bIns="0" rtlCol="0"/>
          <a:lstStyle/>
          <a:p>
            <a:pPr defTabSz="801668"/>
            <a:endParaRPr>
              <a:solidFill>
                <a:prstClr val="black"/>
              </a:solidFill>
            </a:endParaRPr>
          </a:p>
        </p:txBody>
      </p:sp>
      <p:sp>
        <p:nvSpPr>
          <p:cNvPr id="128" name="object 128"/>
          <p:cNvSpPr txBox="1"/>
          <p:nvPr/>
        </p:nvSpPr>
        <p:spPr>
          <a:xfrm>
            <a:off x="2030762" y="5607279"/>
            <a:ext cx="460458" cy="200055"/>
          </a:xfrm>
          <a:prstGeom prst="rect">
            <a:avLst/>
          </a:prstGeom>
        </p:spPr>
        <p:txBody>
          <a:bodyPr vert="horz" wrap="square" lIns="0" tIns="0" rIns="0" bIns="0" rtlCol="0">
            <a:spAutoFit/>
          </a:bodyPr>
          <a:lstStyle/>
          <a:p>
            <a:pPr marL="11134" defTabSz="801668"/>
            <a:r>
              <a:rPr sz="1300" spc="-61" dirty="0">
                <a:solidFill>
                  <a:prstClr val="black"/>
                </a:solidFill>
                <a:latin typeface="Times New Roman"/>
                <a:cs typeface="Times New Roman"/>
              </a:rPr>
              <a:t>PE4/86</a:t>
            </a:r>
            <a:endParaRPr sz="1300">
              <a:solidFill>
                <a:prstClr val="black"/>
              </a:solidFill>
              <a:latin typeface="Times New Roman"/>
              <a:cs typeface="Times New Roman"/>
            </a:endParaRPr>
          </a:p>
        </p:txBody>
      </p:sp>
      <p:sp>
        <p:nvSpPr>
          <p:cNvPr id="129" name="object 129"/>
          <p:cNvSpPr txBox="1"/>
          <p:nvPr/>
        </p:nvSpPr>
        <p:spPr>
          <a:xfrm>
            <a:off x="2803381" y="5607279"/>
            <a:ext cx="339914" cy="200055"/>
          </a:xfrm>
          <a:prstGeom prst="rect">
            <a:avLst/>
          </a:prstGeom>
        </p:spPr>
        <p:txBody>
          <a:bodyPr vert="horz" wrap="square" lIns="0" tIns="0" rIns="0" bIns="0" rtlCol="0">
            <a:spAutoFit/>
          </a:bodyPr>
          <a:lstStyle/>
          <a:p>
            <a:pPr marL="11134" defTabSz="801668"/>
            <a:r>
              <a:rPr sz="1300" spc="-105" dirty="0">
                <a:solidFill>
                  <a:prstClr val="black"/>
                </a:solidFill>
                <a:latin typeface="Times New Roman"/>
                <a:cs typeface="Times New Roman"/>
              </a:rPr>
              <a:t>B</a:t>
            </a:r>
            <a:r>
              <a:rPr sz="1300" spc="-79" dirty="0">
                <a:solidFill>
                  <a:prstClr val="black"/>
                </a:solidFill>
                <a:latin typeface="Times New Roman"/>
                <a:cs typeface="Times New Roman"/>
              </a:rPr>
              <a:t>22</a:t>
            </a:r>
            <a:r>
              <a:rPr sz="1300" spc="-44" dirty="0">
                <a:solidFill>
                  <a:prstClr val="black"/>
                </a:solidFill>
                <a:latin typeface="Times New Roman"/>
                <a:cs typeface="Times New Roman"/>
              </a:rPr>
              <a:t>9</a:t>
            </a:r>
            <a:endParaRPr sz="1300">
              <a:solidFill>
                <a:prstClr val="black"/>
              </a:solidFill>
              <a:latin typeface="Times New Roman"/>
              <a:cs typeface="Times New Roman"/>
            </a:endParaRPr>
          </a:p>
        </p:txBody>
      </p:sp>
      <p:sp>
        <p:nvSpPr>
          <p:cNvPr id="130" name="object 130"/>
          <p:cNvSpPr txBox="1"/>
          <p:nvPr/>
        </p:nvSpPr>
        <p:spPr>
          <a:xfrm>
            <a:off x="6441639" y="5607279"/>
            <a:ext cx="219912" cy="200055"/>
          </a:xfrm>
          <a:prstGeom prst="rect">
            <a:avLst/>
          </a:prstGeom>
        </p:spPr>
        <p:txBody>
          <a:bodyPr vert="horz" wrap="square" lIns="0" tIns="0" rIns="0" bIns="0" rtlCol="0">
            <a:spAutoFit/>
          </a:bodyPr>
          <a:lstStyle/>
          <a:p>
            <a:pPr marL="11134" defTabSz="801668"/>
            <a:r>
              <a:rPr sz="1300" spc="-118" dirty="0">
                <a:solidFill>
                  <a:prstClr val="black"/>
                </a:solidFill>
                <a:latin typeface="Times New Roman"/>
                <a:cs typeface="Times New Roman"/>
              </a:rPr>
              <a:t>M1</a:t>
            </a:r>
            <a:endParaRPr sz="1300">
              <a:solidFill>
                <a:prstClr val="black"/>
              </a:solidFill>
              <a:latin typeface="Times New Roman"/>
              <a:cs typeface="Times New Roman"/>
            </a:endParaRPr>
          </a:p>
        </p:txBody>
      </p:sp>
      <p:sp>
        <p:nvSpPr>
          <p:cNvPr id="131" name="object 131"/>
          <p:cNvSpPr txBox="1"/>
          <p:nvPr/>
        </p:nvSpPr>
        <p:spPr>
          <a:xfrm>
            <a:off x="7053410" y="5607279"/>
            <a:ext cx="424077" cy="200055"/>
          </a:xfrm>
          <a:prstGeom prst="rect">
            <a:avLst/>
          </a:prstGeom>
        </p:spPr>
        <p:txBody>
          <a:bodyPr vert="horz" wrap="square" lIns="0" tIns="0" rIns="0" bIns="0" rtlCol="0">
            <a:spAutoFit/>
          </a:bodyPr>
          <a:lstStyle/>
          <a:p>
            <a:pPr marL="11134" defTabSz="801668"/>
            <a:r>
              <a:rPr sz="1300" spc="-79" dirty="0">
                <a:solidFill>
                  <a:prstClr val="black"/>
                </a:solidFill>
                <a:latin typeface="Times New Roman"/>
                <a:cs typeface="Times New Roman"/>
              </a:rPr>
              <a:t>181</a:t>
            </a:r>
            <a:r>
              <a:rPr sz="1300" spc="-48" dirty="0">
                <a:solidFill>
                  <a:prstClr val="black"/>
                </a:solidFill>
                <a:latin typeface="Times New Roman"/>
                <a:cs typeface="Times New Roman"/>
              </a:rPr>
              <a:t>/</a:t>
            </a:r>
            <a:r>
              <a:rPr sz="1300" spc="-79" dirty="0">
                <a:solidFill>
                  <a:prstClr val="black"/>
                </a:solidFill>
                <a:latin typeface="Times New Roman"/>
                <a:cs typeface="Times New Roman"/>
              </a:rPr>
              <a:t>81</a:t>
            </a:r>
            <a:endParaRPr sz="1300">
              <a:solidFill>
                <a:prstClr val="black"/>
              </a:solidFill>
              <a:latin typeface="Times New Roman"/>
              <a:cs typeface="Times New Roman"/>
            </a:endParaRPr>
          </a:p>
        </p:txBody>
      </p:sp>
      <p:sp>
        <p:nvSpPr>
          <p:cNvPr id="132" name="object 132"/>
          <p:cNvSpPr/>
          <p:nvPr/>
        </p:nvSpPr>
        <p:spPr>
          <a:xfrm>
            <a:off x="3450241" y="5988766"/>
            <a:ext cx="2044911" cy="299101"/>
          </a:xfrm>
          <a:custGeom>
            <a:avLst/>
            <a:gdLst/>
            <a:ahLst/>
            <a:cxnLst/>
            <a:rect l="l" t="t" r="r" b="b"/>
            <a:pathLst>
              <a:path w="2391410" h="329565">
                <a:moveTo>
                  <a:pt x="0" y="329485"/>
                </a:moveTo>
                <a:lnTo>
                  <a:pt x="2390876" y="329485"/>
                </a:lnTo>
                <a:lnTo>
                  <a:pt x="2390876" y="0"/>
                </a:lnTo>
                <a:lnTo>
                  <a:pt x="0" y="0"/>
                </a:lnTo>
                <a:lnTo>
                  <a:pt x="0" y="329485"/>
                </a:lnTo>
                <a:close/>
              </a:path>
            </a:pathLst>
          </a:custGeom>
          <a:ln w="9953">
            <a:solidFill>
              <a:srgbClr val="000000"/>
            </a:solidFill>
          </a:ln>
        </p:spPr>
        <p:txBody>
          <a:bodyPr wrap="square" lIns="0" tIns="0" rIns="0" bIns="0" rtlCol="0"/>
          <a:lstStyle/>
          <a:p>
            <a:pPr defTabSz="801668"/>
            <a:endParaRPr>
              <a:solidFill>
                <a:prstClr val="black"/>
              </a:solidFill>
            </a:endParaRPr>
          </a:p>
        </p:txBody>
      </p:sp>
      <p:sp>
        <p:nvSpPr>
          <p:cNvPr id="133" name="object 133"/>
          <p:cNvSpPr/>
          <p:nvPr/>
        </p:nvSpPr>
        <p:spPr>
          <a:xfrm>
            <a:off x="3506518" y="6088235"/>
            <a:ext cx="104798" cy="118142"/>
          </a:xfrm>
          <a:custGeom>
            <a:avLst/>
            <a:gdLst/>
            <a:ahLst/>
            <a:cxnLst/>
            <a:rect l="l" t="t" r="r" b="b"/>
            <a:pathLst>
              <a:path w="122554" h="130175">
                <a:moveTo>
                  <a:pt x="0" y="129867"/>
                </a:moveTo>
                <a:lnTo>
                  <a:pt x="122226" y="129867"/>
                </a:lnTo>
                <a:lnTo>
                  <a:pt x="122226" y="0"/>
                </a:lnTo>
                <a:lnTo>
                  <a:pt x="0" y="0"/>
                </a:lnTo>
                <a:lnTo>
                  <a:pt x="0" y="129867"/>
                </a:lnTo>
                <a:close/>
              </a:path>
            </a:pathLst>
          </a:custGeom>
          <a:ln w="9666">
            <a:solidFill>
              <a:srgbClr val="000000"/>
            </a:solidFill>
          </a:ln>
        </p:spPr>
        <p:txBody>
          <a:bodyPr wrap="square" lIns="0" tIns="0" rIns="0" bIns="0" rtlCol="0"/>
          <a:lstStyle/>
          <a:p>
            <a:pPr defTabSz="801668"/>
            <a:endParaRPr>
              <a:solidFill>
                <a:prstClr val="black"/>
              </a:solidFill>
            </a:endParaRPr>
          </a:p>
        </p:txBody>
      </p:sp>
      <p:sp>
        <p:nvSpPr>
          <p:cNvPr id="134" name="object 134"/>
          <p:cNvSpPr/>
          <p:nvPr/>
        </p:nvSpPr>
        <p:spPr>
          <a:xfrm>
            <a:off x="4512559" y="6088235"/>
            <a:ext cx="104798" cy="118142"/>
          </a:xfrm>
          <a:custGeom>
            <a:avLst/>
            <a:gdLst/>
            <a:ahLst/>
            <a:cxnLst/>
            <a:rect l="l" t="t" r="r" b="b"/>
            <a:pathLst>
              <a:path w="122554" h="130175">
                <a:moveTo>
                  <a:pt x="0" y="129867"/>
                </a:moveTo>
                <a:lnTo>
                  <a:pt x="122539" y="129867"/>
                </a:lnTo>
                <a:lnTo>
                  <a:pt x="122539" y="0"/>
                </a:lnTo>
                <a:lnTo>
                  <a:pt x="0" y="0"/>
                </a:lnTo>
                <a:lnTo>
                  <a:pt x="0" y="129867"/>
                </a:lnTo>
                <a:close/>
              </a:path>
            </a:pathLst>
          </a:custGeom>
          <a:ln w="9666">
            <a:solidFill>
              <a:srgbClr val="000000"/>
            </a:solidFill>
          </a:ln>
        </p:spPr>
        <p:txBody>
          <a:bodyPr wrap="square" lIns="0" tIns="0" rIns="0" bIns="0" rtlCol="0"/>
          <a:lstStyle/>
          <a:p>
            <a:pPr defTabSz="801668"/>
            <a:endParaRPr>
              <a:solidFill>
                <a:prstClr val="black"/>
              </a:solidFill>
            </a:endParaRPr>
          </a:p>
        </p:txBody>
      </p:sp>
      <p:sp>
        <p:nvSpPr>
          <p:cNvPr id="135" name="object 135"/>
          <p:cNvSpPr txBox="1"/>
          <p:nvPr/>
        </p:nvSpPr>
        <p:spPr>
          <a:xfrm>
            <a:off x="2169234" y="5821993"/>
            <a:ext cx="5295810" cy="452390"/>
          </a:xfrm>
          <a:prstGeom prst="rect">
            <a:avLst/>
          </a:prstGeom>
        </p:spPr>
        <p:txBody>
          <a:bodyPr vert="horz" wrap="square" lIns="0" tIns="173695" rIns="0" bIns="0" rtlCol="0">
            <a:spAutoFit/>
          </a:bodyPr>
          <a:lstStyle/>
          <a:p>
            <a:pPr marL="1535973" defTabSz="801668">
              <a:spcBef>
                <a:spcPts val="1368"/>
              </a:spcBef>
              <a:tabLst>
                <a:tab pos="2567564" algn="l"/>
              </a:tabLst>
            </a:pPr>
            <a:r>
              <a:rPr b="1" spc="-35" dirty="0">
                <a:solidFill>
                  <a:prstClr val="black"/>
                </a:solidFill>
                <a:latin typeface="Times New Roman"/>
                <a:cs typeface="Times New Roman"/>
              </a:rPr>
              <a:t>staniste</a:t>
            </a:r>
            <a:r>
              <a:rPr b="1" spc="9" dirty="0">
                <a:solidFill>
                  <a:prstClr val="black"/>
                </a:solidFill>
                <a:latin typeface="Times New Roman"/>
                <a:cs typeface="Times New Roman"/>
              </a:rPr>
              <a:t> </a:t>
            </a:r>
            <a:r>
              <a:rPr b="1" spc="-35" dirty="0">
                <a:solidFill>
                  <a:prstClr val="black"/>
                </a:solidFill>
                <a:latin typeface="Times New Roman"/>
                <a:cs typeface="Times New Roman"/>
              </a:rPr>
              <a:t>1	staniste</a:t>
            </a:r>
            <a:r>
              <a:rPr b="1" spc="-61" dirty="0">
                <a:solidFill>
                  <a:prstClr val="black"/>
                </a:solidFill>
                <a:latin typeface="Times New Roman"/>
                <a:cs typeface="Times New Roman"/>
              </a:rPr>
              <a:t> </a:t>
            </a:r>
            <a:r>
              <a:rPr b="1" spc="-35" dirty="0">
                <a:solidFill>
                  <a:prstClr val="black"/>
                </a:solidFill>
                <a:latin typeface="Times New Roman"/>
                <a:cs typeface="Times New Roman"/>
              </a:rPr>
              <a:t>2</a:t>
            </a:r>
            <a:endParaRPr>
              <a:solidFill>
                <a:prstClr val="black"/>
              </a:solidFill>
              <a:latin typeface="Times New Roman"/>
              <a:cs typeface="Times New Roman"/>
            </a:endParaRPr>
          </a:p>
        </p:txBody>
      </p:sp>
      <p:sp>
        <p:nvSpPr>
          <p:cNvPr id="136" name="object 136"/>
          <p:cNvSpPr/>
          <p:nvPr/>
        </p:nvSpPr>
        <p:spPr>
          <a:xfrm>
            <a:off x="661073" y="316867"/>
            <a:ext cx="7819097" cy="955424"/>
          </a:xfrm>
          <a:prstGeom prst="rect">
            <a:avLst/>
          </a:prstGeom>
          <a:blipFill>
            <a:blip r:embed="rId2" cstate="print"/>
            <a:stretch>
              <a:fillRect/>
            </a:stretch>
          </a:blipFill>
        </p:spPr>
        <p:txBody>
          <a:bodyPr wrap="square" lIns="0" tIns="0" rIns="0" bIns="0" rtlCol="0"/>
          <a:lstStyle/>
          <a:p>
            <a:pPr defTabSz="801668"/>
            <a:endParaRPr>
              <a:solidFill>
                <a:prstClr val="black"/>
              </a:solidFill>
            </a:endParaRPr>
          </a:p>
        </p:txBody>
      </p:sp>
      <p:sp>
        <p:nvSpPr>
          <p:cNvPr id="137" name="object 137"/>
          <p:cNvSpPr/>
          <p:nvPr/>
        </p:nvSpPr>
        <p:spPr>
          <a:xfrm>
            <a:off x="661073" y="1272091"/>
            <a:ext cx="7819097" cy="131397"/>
          </a:xfrm>
          <a:custGeom>
            <a:avLst/>
            <a:gdLst/>
            <a:ahLst/>
            <a:cxnLst/>
            <a:rect l="l" t="t" r="r" b="b"/>
            <a:pathLst>
              <a:path w="9144000" h="144780">
                <a:moveTo>
                  <a:pt x="0" y="144462"/>
                </a:moveTo>
                <a:lnTo>
                  <a:pt x="9144000" y="144462"/>
                </a:lnTo>
                <a:lnTo>
                  <a:pt x="9144000" y="0"/>
                </a:lnTo>
                <a:lnTo>
                  <a:pt x="0" y="0"/>
                </a:lnTo>
                <a:lnTo>
                  <a:pt x="0" y="144462"/>
                </a:lnTo>
                <a:close/>
              </a:path>
            </a:pathLst>
          </a:custGeom>
          <a:solidFill>
            <a:srgbClr val="FFCA00"/>
          </a:solidFill>
        </p:spPr>
        <p:txBody>
          <a:bodyPr wrap="square" lIns="0" tIns="0" rIns="0" bIns="0" rtlCol="0"/>
          <a:lstStyle/>
          <a:p>
            <a:pPr defTabSz="801668"/>
            <a:endParaRPr>
              <a:solidFill>
                <a:prstClr val="black"/>
              </a:solidFill>
            </a:endParaRPr>
          </a:p>
        </p:txBody>
      </p:sp>
      <p:sp>
        <p:nvSpPr>
          <p:cNvPr id="138" name="object 138"/>
          <p:cNvSpPr txBox="1">
            <a:spLocks noGrp="1"/>
          </p:cNvSpPr>
          <p:nvPr>
            <p:ph type="title"/>
          </p:nvPr>
        </p:nvSpPr>
        <p:spPr>
          <a:xfrm>
            <a:off x="728402" y="660915"/>
            <a:ext cx="1506261" cy="1077218"/>
          </a:xfrm>
          <a:prstGeom prst="rect">
            <a:avLst/>
          </a:prstGeom>
        </p:spPr>
        <p:txBody>
          <a:bodyPr vert="horz" wrap="square" lIns="0" tIns="0" rIns="0" bIns="0" rtlCol="0">
            <a:spAutoFit/>
          </a:bodyPr>
          <a:lstStyle/>
          <a:p>
            <a:pPr marL="11134"/>
            <a:r>
              <a:rPr spc="-4" dirty="0">
                <a:latin typeface="Arial Narrow"/>
                <a:cs typeface="Arial Narrow"/>
              </a:rPr>
              <a:t>Rezultati</a:t>
            </a:r>
          </a:p>
        </p:txBody>
      </p:sp>
      <p:sp>
        <p:nvSpPr>
          <p:cNvPr id="139" name="object 139"/>
          <p:cNvSpPr txBox="1"/>
          <p:nvPr/>
        </p:nvSpPr>
        <p:spPr>
          <a:xfrm>
            <a:off x="1628240" y="1707631"/>
            <a:ext cx="5674276" cy="6101670"/>
          </a:xfrm>
          <a:prstGeom prst="rect">
            <a:avLst/>
          </a:prstGeom>
        </p:spPr>
        <p:txBody>
          <a:bodyPr vert="horz" wrap="square" lIns="0" tIns="0" rIns="0" bIns="0" rtlCol="0">
            <a:spAutoFit/>
          </a:bodyPr>
          <a:lstStyle/>
          <a:p>
            <a:pPr marL="231593" defTabSz="801668"/>
            <a:r>
              <a:rPr sz="2100" b="1" spc="-4" dirty="0">
                <a:solidFill>
                  <a:prstClr val="black"/>
                </a:solidFill>
                <a:latin typeface="Arial Narrow"/>
                <a:cs typeface="Arial Narrow"/>
              </a:rPr>
              <a:t>Grafikon </a:t>
            </a:r>
            <a:r>
              <a:rPr sz="2100" b="1" dirty="0">
                <a:solidFill>
                  <a:prstClr val="black"/>
                </a:solidFill>
                <a:latin typeface="Arial Narrow"/>
                <a:cs typeface="Arial Narrow"/>
              </a:rPr>
              <a:t>2. </a:t>
            </a:r>
            <a:r>
              <a:rPr sz="2100" spc="-4" dirty="0">
                <a:solidFill>
                  <a:prstClr val="black"/>
                </a:solidFill>
                <a:latin typeface="Arial Narrow"/>
                <a:cs typeface="Arial Narrow"/>
              </a:rPr>
              <a:t>Drvna zapremina </a:t>
            </a:r>
            <a:r>
              <a:rPr sz="2100" dirty="0">
                <a:solidFill>
                  <a:prstClr val="black"/>
                </a:solidFill>
                <a:latin typeface="Arial Narrow"/>
                <a:cs typeface="Arial Narrow"/>
              </a:rPr>
              <a:t>posle </a:t>
            </a:r>
            <a:r>
              <a:rPr sz="2100" spc="-4" dirty="0">
                <a:solidFill>
                  <a:prstClr val="black"/>
                </a:solidFill>
                <a:latin typeface="Arial Narrow"/>
                <a:cs typeface="Arial Narrow"/>
              </a:rPr>
              <a:t>druge </a:t>
            </a:r>
            <a:r>
              <a:rPr sz="2100" dirty="0">
                <a:solidFill>
                  <a:prstClr val="black"/>
                </a:solidFill>
                <a:latin typeface="Arial Narrow"/>
                <a:cs typeface="Arial Narrow"/>
              </a:rPr>
              <a:t>godine</a:t>
            </a:r>
            <a:r>
              <a:rPr sz="2100" spc="44" dirty="0">
                <a:solidFill>
                  <a:prstClr val="black"/>
                </a:solidFill>
                <a:latin typeface="Arial Narrow"/>
                <a:cs typeface="Arial Narrow"/>
              </a:rPr>
              <a:t> </a:t>
            </a:r>
            <a:r>
              <a:rPr sz="2100" spc="-4" dirty="0">
                <a:solidFill>
                  <a:prstClr val="black"/>
                </a:solidFill>
                <a:latin typeface="Arial Narrow"/>
                <a:cs typeface="Arial Narrow"/>
              </a:rPr>
              <a:t>(m</a:t>
            </a:r>
            <a:r>
              <a:rPr sz="2100" spc="-6" baseline="24305" dirty="0">
                <a:solidFill>
                  <a:prstClr val="black"/>
                </a:solidFill>
                <a:latin typeface="Arial Narrow"/>
                <a:cs typeface="Arial Narrow"/>
              </a:rPr>
              <a:t>3</a:t>
            </a:r>
            <a:r>
              <a:rPr sz="2100" spc="-4" dirty="0">
                <a:solidFill>
                  <a:prstClr val="black"/>
                </a:solidFill>
                <a:latin typeface="Arial Narrow"/>
                <a:cs typeface="Arial Narrow"/>
              </a:rPr>
              <a:t>/ha)</a:t>
            </a:r>
            <a:endParaRPr sz="2100">
              <a:solidFill>
                <a:prstClr val="black"/>
              </a:solidFill>
              <a:latin typeface="Arial Narrow"/>
              <a:cs typeface="Arial Narrow"/>
            </a:endParaRPr>
          </a:p>
          <a:p>
            <a:pPr marR="5589963" algn="ctr" defTabSz="801668">
              <a:spcBef>
                <a:spcPts val="1464"/>
              </a:spcBef>
            </a:pPr>
            <a:r>
              <a:rPr b="1" spc="-35" dirty="0">
                <a:solidFill>
                  <a:prstClr val="black"/>
                </a:solidFill>
                <a:latin typeface="Times New Roman"/>
                <a:cs typeface="Times New Roman"/>
              </a:rPr>
              <a:t>60</a:t>
            </a:r>
            <a:endParaRPr>
              <a:solidFill>
                <a:prstClr val="black"/>
              </a:solidFill>
              <a:latin typeface="Times New Roman"/>
              <a:cs typeface="Times New Roman"/>
            </a:endParaRPr>
          </a:p>
          <a:p>
            <a:pPr defTabSz="801668">
              <a:spcBef>
                <a:spcPts val="26"/>
              </a:spcBef>
            </a:pPr>
            <a:endParaRPr>
              <a:solidFill>
                <a:prstClr val="black"/>
              </a:solidFill>
              <a:latin typeface="Times New Roman"/>
              <a:cs typeface="Times New Roman"/>
            </a:endParaRPr>
          </a:p>
          <a:p>
            <a:pPr marR="5589963" algn="ctr" defTabSz="801668">
              <a:spcBef>
                <a:spcPts val="4"/>
              </a:spcBef>
            </a:pPr>
            <a:r>
              <a:rPr b="1" spc="-35" dirty="0">
                <a:solidFill>
                  <a:prstClr val="black"/>
                </a:solidFill>
                <a:latin typeface="Times New Roman"/>
                <a:cs typeface="Times New Roman"/>
              </a:rPr>
              <a:t>50</a:t>
            </a:r>
            <a:endParaRPr>
              <a:solidFill>
                <a:prstClr val="black"/>
              </a:solidFill>
              <a:latin typeface="Times New Roman"/>
              <a:cs typeface="Times New Roman"/>
            </a:endParaRPr>
          </a:p>
          <a:p>
            <a:pPr defTabSz="801668">
              <a:spcBef>
                <a:spcPts val="35"/>
              </a:spcBef>
            </a:pPr>
            <a:endParaRPr>
              <a:solidFill>
                <a:prstClr val="black"/>
              </a:solidFill>
              <a:latin typeface="Times New Roman"/>
              <a:cs typeface="Times New Roman"/>
            </a:endParaRPr>
          </a:p>
          <a:p>
            <a:pPr marR="5589963" algn="ctr" defTabSz="801668"/>
            <a:r>
              <a:rPr b="1" spc="-35" dirty="0">
                <a:solidFill>
                  <a:prstClr val="black"/>
                </a:solidFill>
                <a:latin typeface="Times New Roman"/>
                <a:cs typeface="Times New Roman"/>
              </a:rPr>
              <a:t>40</a:t>
            </a:r>
            <a:endParaRPr>
              <a:solidFill>
                <a:prstClr val="black"/>
              </a:solidFill>
              <a:latin typeface="Times New Roman"/>
              <a:cs typeface="Times New Roman"/>
            </a:endParaRPr>
          </a:p>
          <a:p>
            <a:pPr defTabSz="801668">
              <a:spcBef>
                <a:spcPts val="31"/>
              </a:spcBef>
            </a:pPr>
            <a:endParaRPr>
              <a:solidFill>
                <a:prstClr val="black"/>
              </a:solidFill>
              <a:latin typeface="Times New Roman"/>
              <a:cs typeface="Times New Roman"/>
            </a:endParaRPr>
          </a:p>
          <a:p>
            <a:pPr marR="5589963" algn="ctr" defTabSz="801668"/>
            <a:r>
              <a:rPr b="1" spc="-35" dirty="0">
                <a:solidFill>
                  <a:prstClr val="black"/>
                </a:solidFill>
                <a:latin typeface="Times New Roman"/>
                <a:cs typeface="Times New Roman"/>
              </a:rPr>
              <a:t>30</a:t>
            </a:r>
            <a:endParaRPr>
              <a:solidFill>
                <a:prstClr val="black"/>
              </a:solidFill>
              <a:latin typeface="Times New Roman"/>
              <a:cs typeface="Times New Roman"/>
            </a:endParaRPr>
          </a:p>
          <a:p>
            <a:pPr defTabSz="801668">
              <a:spcBef>
                <a:spcPts val="31"/>
              </a:spcBef>
            </a:pPr>
            <a:endParaRPr>
              <a:solidFill>
                <a:prstClr val="black"/>
              </a:solidFill>
              <a:latin typeface="Times New Roman"/>
              <a:cs typeface="Times New Roman"/>
            </a:endParaRPr>
          </a:p>
          <a:p>
            <a:pPr marR="5589963" algn="ctr" defTabSz="801668">
              <a:spcBef>
                <a:spcPts val="4"/>
              </a:spcBef>
            </a:pPr>
            <a:r>
              <a:rPr b="1" spc="-35" dirty="0">
                <a:solidFill>
                  <a:prstClr val="black"/>
                </a:solidFill>
                <a:latin typeface="Times New Roman"/>
                <a:cs typeface="Times New Roman"/>
              </a:rPr>
              <a:t>20</a:t>
            </a:r>
            <a:endParaRPr>
              <a:solidFill>
                <a:prstClr val="black"/>
              </a:solidFill>
              <a:latin typeface="Times New Roman"/>
              <a:cs typeface="Times New Roman"/>
            </a:endParaRPr>
          </a:p>
          <a:p>
            <a:pPr defTabSz="801668">
              <a:spcBef>
                <a:spcPts val="35"/>
              </a:spcBef>
            </a:pPr>
            <a:endParaRPr>
              <a:solidFill>
                <a:prstClr val="black"/>
              </a:solidFill>
              <a:latin typeface="Times New Roman"/>
              <a:cs typeface="Times New Roman"/>
            </a:endParaRPr>
          </a:p>
          <a:p>
            <a:pPr marR="5589963" algn="ctr" defTabSz="801668"/>
            <a:r>
              <a:rPr b="1" spc="-35" dirty="0">
                <a:solidFill>
                  <a:prstClr val="black"/>
                </a:solidFill>
                <a:latin typeface="Times New Roman"/>
                <a:cs typeface="Times New Roman"/>
              </a:rPr>
              <a:t>10</a:t>
            </a:r>
            <a:endParaRPr>
              <a:solidFill>
                <a:prstClr val="black"/>
              </a:solidFill>
              <a:latin typeface="Times New Roman"/>
              <a:cs typeface="Times New Roman"/>
            </a:endParaRPr>
          </a:p>
          <a:p>
            <a:pPr defTabSz="801668">
              <a:spcBef>
                <a:spcPts val="31"/>
              </a:spcBef>
            </a:pPr>
            <a:endParaRPr>
              <a:solidFill>
                <a:prstClr val="black"/>
              </a:solidFill>
              <a:latin typeface="Times New Roman"/>
              <a:cs typeface="Times New Roman"/>
            </a:endParaRPr>
          </a:p>
          <a:p>
            <a:pPr marR="5491426" algn="ctr" defTabSz="801668"/>
            <a:r>
              <a:rPr b="1" spc="-35" dirty="0">
                <a:solidFill>
                  <a:prstClr val="black"/>
                </a:solidFill>
                <a:latin typeface="Times New Roman"/>
                <a:cs typeface="Times New Roman"/>
              </a:rPr>
              <a:t>0</a:t>
            </a:r>
            <a:endParaRPr>
              <a:solidFill>
                <a:prstClr val="black"/>
              </a:solidFill>
              <a:latin typeface="Times New Roman"/>
              <a:cs typeface="Times New Roman"/>
            </a:endParaRPr>
          </a:p>
        </p:txBody>
      </p:sp>
      <p:sp>
        <p:nvSpPr>
          <p:cNvPr id="140" name="object 140"/>
          <p:cNvSpPr/>
          <p:nvPr/>
        </p:nvSpPr>
        <p:spPr>
          <a:xfrm>
            <a:off x="1246147" y="2970741"/>
            <a:ext cx="314936" cy="1896035"/>
          </a:xfrm>
          <a:custGeom>
            <a:avLst/>
            <a:gdLst/>
            <a:ahLst/>
            <a:cxnLst/>
            <a:rect l="l" t="t" r="r" b="b"/>
            <a:pathLst>
              <a:path w="368300" h="2089150">
                <a:moveTo>
                  <a:pt x="0" y="2089150"/>
                </a:moveTo>
                <a:lnTo>
                  <a:pt x="368299" y="2089150"/>
                </a:lnTo>
                <a:lnTo>
                  <a:pt x="368299" y="0"/>
                </a:lnTo>
                <a:lnTo>
                  <a:pt x="0" y="0"/>
                </a:lnTo>
                <a:lnTo>
                  <a:pt x="0" y="2089150"/>
                </a:lnTo>
                <a:close/>
              </a:path>
            </a:pathLst>
          </a:custGeom>
          <a:solidFill>
            <a:srgbClr val="FFFFFF"/>
          </a:solidFill>
        </p:spPr>
        <p:txBody>
          <a:bodyPr wrap="square" lIns="0" tIns="0" rIns="0" bIns="0" rtlCol="0"/>
          <a:lstStyle/>
          <a:p>
            <a:pPr defTabSz="801668"/>
            <a:endParaRPr>
              <a:solidFill>
                <a:prstClr val="black"/>
              </a:solidFill>
            </a:endParaRPr>
          </a:p>
        </p:txBody>
      </p:sp>
      <p:sp>
        <p:nvSpPr>
          <p:cNvPr id="141" name="object 141"/>
          <p:cNvSpPr txBox="1"/>
          <p:nvPr/>
        </p:nvSpPr>
        <p:spPr>
          <a:xfrm>
            <a:off x="1292903" y="3042096"/>
            <a:ext cx="461665" cy="1749078"/>
          </a:xfrm>
          <a:prstGeom prst="rect">
            <a:avLst/>
          </a:prstGeom>
        </p:spPr>
        <p:txBody>
          <a:bodyPr vert="vert270" wrap="square" lIns="0" tIns="0" rIns="0" bIns="0" rtlCol="0">
            <a:spAutoFit/>
          </a:bodyPr>
          <a:lstStyle/>
          <a:p>
            <a:pPr marL="11134" defTabSz="801668">
              <a:lnSpc>
                <a:spcPts val="1833"/>
              </a:lnSpc>
            </a:pPr>
            <a:r>
              <a:rPr dirty="0">
                <a:solidFill>
                  <a:prstClr val="black"/>
                </a:solidFill>
                <a:latin typeface="Arial"/>
                <a:cs typeface="Arial"/>
              </a:rPr>
              <a:t>Zapremina (</a:t>
            </a:r>
            <a:r>
              <a:rPr spc="-4" dirty="0">
                <a:solidFill>
                  <a:prstClr val="black"/>
                </a:solidFill>
                <a:latin typeface="Arial"/>
                <a:cs typeface="Arial"/>
              </a:rPr>
              <a:t>m</a:t>
            </a:r>
            <a:r>
              <a:rPr baseline="25462" dirty="0">
                <a:solidFill>
                  <a:prstClr val="black"/>
                </a:solidFill>
                <a:latin typeface="Arial"/>
                <a:cs typeface="Arial"/>
              </a:rPr>
              <a:t>3</a:t>
            </a:r>
            <a:r>
              <a:rPr dirty="0">
                <a:solidFill>
                  <a:prstClr val="black"/>
                </a:solidFill>
                <a:latin typeface="Arial"/>
                <a:cs typeface="Arial"/>
              </a:rPr>
              <a:t>/ha)</a:t>
            </a:r>
            <a:endParaRPr>
              <a:solidFill>
                <a:prstClr val="black"/>
              </a:solidFill>
              <a:latin typeface="Arial"/>
              <a:cs typeface="Arial"/>
            </a:endParaRPr>
          </a:p>
        </p:txBody>
      </p:sp>
      <p:sp>
        <p:nvSpPr>
          <p:cNvPr id="142" name="object 142"/>
          <p:cNvSpPr/>
          <p:nvPr/>
        </p:nvSpPr>
        <p:spPr>
          <a:xfrm>
            <a:off x="2169234" y="5821999"/>
            <a:ext cx="5295810" cy="694445"/>
          </a:xfrm>
          <a:custGeom>
            <a:avLst/>
            <a:gdLst/>
            <a:ahLst/>
            <a:cxnLst/>
            <a:rect l="l" t="t" r="r" b="b"/>
            <a:pathLst>
              <a:path w="6193155" h="765175">
                <a:moveTo>
                  <a:pt x="0" y="765174"/>
                </a:moveTo>
                <a:lnTo>
                  <a:pt x="6192837" y="765174"/>
                </a:lnTo>
                <a:lnTo>
                  <a:pt x="6192837" y="0"/>
                </a:lnTo>
                <a:lnTo>
                  <a:pt x="0" y="0"/>
                </a:lnTo>
                <a:lnTo>
                  <a:pt x="0" y="765174"/>
                </a:lnTo>
                <a:close/>
              </a:path>
            </a:pathLst>
          </a:custGeom>
          <a:solidFill>
            <a:srgbClr val="FFFFFF"/>
          </a:solidFill>
        </p:spPr>
        <p:txBody>
          <a:bodyPr wrap="square" lIns="0" tIns="0" rIns="0" bIns="0" rtlCol="0"/>
          <a:lstStyle/>
          <a:p>
            <a:pPr defTabSz="801668"/>
            <a:endParaRPr>
              <a:solidFill>
                <a:prstClr val="black"/>
              </a:solidFill>
            </a:endParaRPr>
          </a:p>
        </p:txBody>
      </p:sp>
      <p:sp>
        <p:nvSpPr>
          <p:cNvPr id="143" name="object 143"/>
          <p:cNvSpPr/>
          <p:nvPr/>
        </p:nvSpPr>
        <p:spPr>
          <a:xfrm>
            <a:off x="3276944" y="5968950"/>
            <a:ext cx="3818869" cy="335984"/>
          </a:xfrm>
          <a:custGeom>
            <a:avLst/>
            <a:gdLst/>
            <a:ahLst/>
            <a:cxnLst/>
            <a:rect l="l" t="t" r="r" b="b"/>
            <a:pathLst>
              <a:path w="4465955" h="370204">
                <a:moveTo>
                  <a:pt x="0" y="369886"/>
                </a:moveTo>
                <a:lnTo>
                  <a:pt x="4465637" y="369886"/>
                </a:lnTo>
                <a:lnTo>
                  <a:pt x="4465637" y="0"/>
                </a:lnTo>
                <a:lnTo>
                  <a:pt x="0" y="0"/>
                </a:lnTo>
                <a:lnTo>
                  <a:pt x="0" y="369886"/>
                </a:lnTo>
                <a:close/>
              </a:path>
            </a:pathLst>
          </a:custGeom>
          <a:solidFill>
            <a:srgbClr val="FFFFFF"/>
          </a:solidFill>
        </p:spPr>
        <p:txBody>
          <a:bodyPr wrap="square" lIns="0" tIns="0" rIns="0" bIns="0" rtlCol="0"/>
          <a:lstStyle/>
          <a:p>
            <a:pPr defTabSz="801668"/>
            <a:endParaRPr>
              <a:solidFill>
                <a:prstClr val="black"/>
              </a:solidFill>
            </a:endParaRPr>
          </a:p>
        </p:txBody>
      </p:sp>
      <p:sp>
        <p:nvSpPr>
          <p:cNvPr id="144" name="object 144"/>
          <p:cNvSpPr txBox="1"/>
          <p:nvPr/>
        </p:nvSpPr>
        <p:spPr>
          <a:xfrm>
            <a:off x="3344271" y="5607271"/>
            <a:ext cx="1267888" cy="1077218"/>
          </a:xfrm>
          <a:prstGeom prst="rect">
            <a:avLst/>
          </a:prstGeom>
        </p:spPr>
        <p:txBody>
          <a:bodyPr vert="horz" wrap="square" lIns="0" tIns="0" rIns="0" bIns="0" rtlCol="0">
            <a:spAutoFit/>
          </a:bodyPr>
          <a:lstStyle/>
          <a:p>
            <a:pPr marL="239943" defTabSz="801668">
              <a:tabLst>
                <a:tab pos="875711" algn="l"/>
              </a:tabLst>
            </a:pPr>
            <a:r>
              <a:rPr sz="1300" spc="-79" dirty="0">
                <a:solidFill>
                  <a:prstClr val="black"/>
                </a:solidFill>
                <a:latin typeface="Times New Roman"/>
                <a:cs typeface="Times New Roman"/>
              </a:rPr>
              <a:t>66</a:t>
            </a:r>
            <a:r>
              <a:rPr sz="1300" spc="-44" dirty="0">
                <a:solidFill>
                  <a:prstClr val="black"/>
                </a:solidFill>
                <a:latin typeface="Times New Roman"/>
                <a:cs typeface="Times New Roman"/>
              </a:rPr>
              <a:t>5</a:t>
            </a:r>
            <a:r>
              <a:rPr sz="1300" dirty="0">
                <a:solidFill>
                  <a:prstClr val="black"/>
                </a:solidFill>
                <a:latin typeface="Times New Roman"/>
                <a:cs typeface="Times New Roman"/>
              </a:rPr>
              <a:t>	</a:t>
            </a:r>
            <a:r>
              <a:rPr sz="1300" spc="-79" dirty="0">
                <a:solidFill>
                  <a:prstClr val="black"/>
                </a:solidFill>
                <a:latin typeface="Times New Roman"/>
                <a:cs typeface="Times New Roman"/>
              </a:rPr>
              <a:t>129</a:t>
            </a:r>
            <a:r>
              <a:rPr sz="1300" spc="-48" dirty="0">
                <a:solidFill>
                  <a:prstClr val="black"/>
                </a:solidFill>
                <a:latin typeface="Times New Roman"/>
                <a:cs typeface="Times New Roman"/>
              </a:rPr>
              <a:t>/</a:t>
            </a:r>
            <a:r>
              <a:rPr sz="1300" spc="-79" dirty="0">
                <a:solidFill>
                  <a:prstClr val="black"/>
                </a:solidFill>
                <a:latin typeface="Times New Roman"/>
                <a:cs typeface="Times New Roman"/>
              </a:rPr>
              <a:t>81</a:t>
            </a:r>
            <a:endParaRPr sz="1300">
              <a:solidFill>
                <a:prstClr val="black"/>
              </a:solidFill>
              <a:latin typeface="Times New Roman"/>
              <a:cs typeface="Times New Roman"/>
            </a:endParaRPr>
          </a:p>
          <a:p>
            <a:pPr defTabSz="801668">
              <a:spcBef>
                <a:spcPts val="26"/>
              </a:spcBef>
            </a:pPr>
            <a:endParaRPr sz="1300">
              <a:solidFill>
                <a:prstClr val="black"/>
              </a:solidFill>
              <a:latin typeface="Times New Roman"/>
              <a:cs typeface="Times New Roman"/>
            </a:endParaRPr>
          </a:p>
          <a:p>
            <a:pPr marL="11134" defTabSz="801668"/>
            <a:r>
              <a:rPr spc="-13" dirty="0">
                <a:solidFill>
                  <a:prstClr val="black"/>
                </a:solidFill>
                <a:latin typeface="Arial Narrow"/>
                <a:cs typeface="Arial Narrow"/>
              </a:rPr>
              <a:t>Tip </a:t>
            </a:r>
            <a:r>
              <a:rPr dirty="0">
                <a:solidFill>
                  <a:prstClr val="black"/>
                </a:solidFill>
                <a:latin typeface="Arial Narrow"/>
                <a:cs typeface="Arial Narrow"/>
              </a:rPr>
              <a:t>zemljišta</a:t>
            </a:r>
            <a:r>
              <a:rPr spc="-66" dirty="0">
                <a:solidFill>
                  <a:prstClr val="black"/>
                </a:solidFill>
                <a:latin typeface="Arial Narrow"/>
                <a:cs typeface="Arial Narrow"/>
              </a:rPr>
              <a:t> </a:t>
            </a:r>
            <a:r>
              <a:rPr dirty="0">
                <a:solidFill>
                  <a:prstClr val="black"/>
                </a:solidFill>
                <a:latin typeface="Arial Narrow"/>
                <a:cs typeface="Arial Narrow"/>
              </a:rPr>
              <a:t>1</a:t>
            </a:r>
            <a:endParaRPr>
              <a:solidFill>
                <a:prstClr val="black"/>
              </a:solidFill>
              <a:latin typeface="Arial Narrow"/>
              <a:cs typeface="Arial Narrow"/>
            </a:endParaRPr>
          </a:p>
        </p:txBody>
      </p:sp>
      <p:sp>
        <p:nvSpPr>
          <p:cNvPr id="145" name="object 145"/>
          <p:cNvSpPr txBox="1"/>
          <p:nvPr/>
        </p:nvSpPr>
        <p:spPr>
          <a:xfrm>
            <a:off x="4984834" y="5607274"/>
            <a:ext cx="1238024" cy="954107"/>
          </a:xfrm>
          <a:prstGeom prst="rect">
            <a:avLst/>
          </a:prstGeom>
        </p:spPr>
        <p:txBody>
          <a:bodyPr vert="horz" wrap="square" lIns="0" tIns="0" rIns="0" bIns="0" rtlCol="0">
            <a:spAutoFit/>
          </a:bodyPr>
          <a:lstStyle/>
          <a:p>
            <a:pPr marL="11134" defTabSz="801668">
              <a:tabLst>
                <a:tab pos="662490" algn="l"/>
              </a:tabLst>
            </a:pPr>
            <a:r>
              <a:rPr sz="1300" spc="-75" dirty="0">
                <a:solidFill>
                  <a:prstClr val="black"/>
                </a:solidFill>
                <a:latin typeface="Times New Roman"/>
                <a:cs typeface="Times New Roman"/>
              </a:rPr>
              <a:t>B81	</a:t>
            </a:r>
            <a:r>
              <a:rPr sz="1300" spc="-70" dirty="0">
                <a:solidFill>
                  <a:prstClr val="black"/>
                </a:solidFill>
                <a:latin typeface="Times New Roman"/>
                <a:cs typeface="Times New Roman"/>
              </a:rPr>
              <a:t>182/81</a:t>
            </a:r>
            <a:endParaRPr sz="1300">
              <a:solidFill>
                <a:prstClr val="black"/>
              </a:solidFill>
              <a:latin typeface="Times New Roman"/>
              <a:cs typeface="Times New Roman"/>
            </a:endParaRPr>
          </a:p>
          <a:p>
            <a:pPr defTabSz="801668">
              <a:spcBef>
                <a:spcPts val="26"/>
              </a:spcBef>
            </a:pPr>
            <a:endParaRPr sz="1300">
              <a:solidFill>
                <a:prstClr val="black"/>
              </a:solidFill>
              <a:latin typeface="Times New Roman"/>
              <a:cs typeface="Times New Roman"/>
            </a:endParaRPr>
          </a:p>
          <a:p>
            <a:pPr marL="210995" defTabSz="801668"/>
            <a:r>
              <a:rPr spc="-13" dirty="0">
                <a:solidFill>
                  <a:prstClr val="black"/>
                </a:solidFill>
                <a:latin typeface="Arial Narrow"/>
                <a:cs typeface="Arial Narrow"/>
              </a:rPr>
              <a:t>Tip </a:t>
            </a:r>
            <a:r>
              <a:rPr dirty="0">
                <a:solidFill>
                  <a:prstClr val="black"/>
                </a:solidFill>
                <a:latin typeface="Arial Narrow"/>
                <a:cs typeface="Arial Narrow"/>
              </a:rPr>
              <a:t>zemljišta</a:t>
            </a:r>
            <a:r>
              <a:rPr spc="-66" dirty="0">
                <a:solidFill>
                  <a:prstClr val="black"/>
                </a:solidFill>
                <a:latin typeface="Arial Narrow"/>
                <a:cs typeface="Arial Narrow"/>
              </a:rPr>
              <a:t> </a:t>
            </a:r>
            <a:r>
              <a:rPr dirty="0">
                <a:solidFill>
                  <a:prstClr val="black"/>
                </a:solidFill>
                <a:latin typeface="Arial Narrow"/>
                <a:cs typeface="Arial Narrow"/>
              </a:rPr>
              <a:t>2</a:t>
            </a:r>
            <a:endParaRPr>
              <a:solidFill>
                <a:prstClr val="black"/>
              </a:solidFill>
              <a:latin typeface="Arial Narrow"/>
              <a:cs typeface="Arial Narrow"/>
            </a:endParaRPr>
          </a:p>
        </p:txBody>
      </p:sp>
      <p:sp>
        <p:nvSpPr>
          <p:cNvPr id="146" name="object 146"/>
          <p:cNvSpPr/>
          <p:nvPr/>
        </p:nvSpPr>
        <p:spPr>
          <a:xfrm>
            <a:off x="2970150" y="6040993"/>
            <a:ext cx="184618" cy="195943"/>
          </a:xfrm>
          <a:custGeom>
            <a:avLst/>
            <a:gdLst/>
            <a:ahLst/>
            <a:cxnLst/>
            <a:rect l="l" t="t" r="r" b="b"/>
            <a:pathLst>
              <a:path w="215900" h="215900">
                <a:moveTo>
                  <a:pt x="0" y="215900"/>
                </a:moveTo>
                <a:lnTo>
                  <a:pt x="215900" y="215900"/>
                </a:lnTo>
                <a:lnTo>
                  <a:pt x="215900" y="0"/>
                </a:lnTo>
                <a:lnTo>
                  <a:pt x="0" y="0"/>
                </a:lnTo>
                <a:lnTo>
                  <a:pt x="0" y="215900"/>
                </a:lnTo>
                <a:close/>
              </a:path>
            </a:pathLst>
          </a:custGeom>
          <a:solidFill>
            <a:srgbClr val="FFFED5"/>
          </a:solidFill>
        </p:spPr>
        <p:txBody>
          <a:bodyPr wrap="square" lIns="0" tIns="0" rIns="0" bIns="0" rtlCol="0"/>
          <a:lstStyle/>
          <a:p>
            <a:pPr defTabSz="801668"/>
            <a:endParaRPr>
              <a:solidFill>
                <a:prstClr val="black"/>
              </a:solidFill>
            </a:endParaRPr>
          </a:p>
        </p:txBody>
      </p:sp>
      <p:sp>
        <p:nvSpPr>
          <p:cNvPr id="147" name="object 147"/>
          <p:cNvSpPr/>
          <p:nvPr/>
        </p:nvSpPr>
        <p:spPr>
          <a:xfrm>
            <a:off x="2970150" y="6040993"/>
            <a:ext cx="184618" cy="195943"/>
          </a:xfrm>
          <a:custGeom>
            <a:avLst/>
            <a:gdLst/>
            <a:ahLst/>
            <a:cxnLst/>
            <a:rect l="l" t="t" r="r" b="b"/>
            <a:pathLst>
              <a:path w="215900" h="215900">
                <a:moveTo>
                  <a:pt x="0" y="0"/>
                </a:moveTo>
                <a:lnTo>
                  <a:pt x="215899" y="0"/>
                </a:lnTo>
                <a:lnTo>
                  <a:pt x="215899" y="215899"/>
                </a:lnTo>
                <a:lnTo>
                  <a:pt x="0" y="215899"/>
                </a:lnTo>
                <a:lnTo>
                  <a:pt x="0" y="0"/>
                </a:lnTo>
                <a:close/>
              </a:path>
            </a:pathLst>
          </a:custGeom>
          <a:ln w="4156">
            <a:solidFill>
              <a:srgbClr val="000000"/>
            </a:solidFill>
          </a:ln>
        </p:spPr>
        <p:txBody>
          <a:bodyPr wrap="square" lIns="0" tIns="0" rIns="0" bIns="0" rtlCol="0"/>
          <a:lstStyle/>
          <a:p>
            <a:pPr defTabSz="801668"/>
            <a:endParaRPr>
              <a:solidFill>
                <a:prstClr val="black"/>
              </a:solidFill>
            </a:endParaRPr>
          </a:p>
        </p:txBody>
      </p:sp>
      <p:sp>
        <p:nvSpPr>
          <p:cNvPr id="148" name="object 148"/>
          <p:cNvSpPr/>
          <p:nvPr/>
        </p:nvSpPr>
        <p:spPr>
          <a:xfrm>
            <a:off x="4631709" y="6035229"/>
            <a:ext cx="184618" cy="195943"/>
          </a:xfrm>
          <a:custGeom>
            <a:avLst/>
            <a:gdLst/>
            <a:ahLst/>
            <a:cxnLst/>
            <a:rect l="l" t="t" r="r" b="b"/>
            <a:pathLst>
              <a:path w="215900" h="215900">
                <a:moveTo>
                  <a:pt x="0" y="215899"/>
                </a:moveTo>
                <a:lnTo>
                  <a:pt x="215900" y="215899"/>
                </a:lnTo>
                <a:lnTo>
                  <a:pt x="215900" y="0"/>
                </a:lnTo>
                <a:lnTo>
                  <a:pt x="0" y="0"/>
                </a:lnTo>
                <a:lnTo>
                  <a:pt x="0" y="215899"/>
                </a:lnTo>
                <a:close/>
              </a:path>
            </a:pathLst>
          </a:custGeom>
          <a:solidFill>
            <a:srgbClr val="00F900"/>
          </a:solidFill>
        </p:spPr>
        <p:txBody>
          <a:bodyPr wrap="square" lIns="0" tIns="0" rIns="0" bIns="0" rtlCol="0"/>
          <a:lstStyle/>
          <a:p>
            <a:pPr defTabSz="801668"/>
            <a:endParaRPr>
              <a:solidFill>
                <a:prstClr val="black"/>
              </a:solidFill>
            </a:endParaRPr>
          </a:p>
        </p:txBody>
      </p:sp>
      <p:sp>
        <p:nvSpPr>
          <p:cNvPr id="149" name="object 149"/>
          <p:cNvSpPr/>
          <p:nvPr/>
        </p:nvSpPr>
        <p:spPr>
          <a:xfrm>
            <a:off x="4631709" y="6035229"/>
            <a:ext cx="184618" cy="195943"/>
          </a:xfrm>
          <a:custGeom>
            <a:avLst/>
            <a:gdLst/>
            <a:ahLst/>
            <a:cxnLst/>
            <a:rect l="l" t="t" r="r" b="b"/>
            <a:pathLst>
              <a:path w="215900" h="215900">
                <a:moveTo>
                  <a:pt x="0" y="0"/>
                </a:moveTo>
                <a:lnTo>
                  <a:pt x="215899" y="0"/>
                </a:lnTo>
                <a:lnTo>
                  <a:pt x="215899" y="215899"/>
                </a:lnTo>
                <a:lnTo>
                  <a:pt x="0" y="215899"/>
                </a:lnTo>
                <a:lnTo>
                  <a:pt x="0" y="0"/>
                </a:lnTo>
                <a:close/>
              </a:path>
            </a:pathLst>
          </a:custGeom>
          <a:ln w="4156">
            <a:solidFill>
              <a:srgbClr val="000000"/>
            </a:solidFill>
          </a:ln>
        </p:spPr>
        <p:txBody>
          <a:bodyPr wrap="square" lIns="0" tIns="0" rIns="0" bIns="0" rtlCol="0"/>
          <a:lstStyle/>
          <a:p>
            <a:pPr defTabSz="801668"/>
            <a:endParaRPr>
              <a:solidFill>
                <a:prstClr val="black"/>
              </a:solidFill>
            </a:endParaRPr>
          </a:p>
        </p:txBody>
      </p:sp>
    </p:spTree>
    <p:extLst>
      <p:ext uri="{BB962C8B-B14F-4D97-AF65-F5344CB8AC3E}">
        <p14:creationId xmlns:p14="http://schemas.microsoft.com/office/powerpoint/2010/main" val="3680356022"/>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61073" y="1272091"/>
            <a:ext cx="7819097" cy="131397"/>
          </a:xfrm>
          <a:custGeom>
            <a:avLst/>
            <a:gdLst/>
            <a:ahLst/>
            <a:cxnLst/>
            <a:rect l="l" t="t" r="r" b="b"/>
            <a:pathLst>
              <a:path w="9144000" h="144780">
                <a:moveTo>
                  <a:pt x="0" y="144462"/>
                </a:moveTo>
                <a:lnTo>
                  <a:pt x="9144000" y="144462"/>
                </a:lnTo>
                <a:lnTo>
                  <a:pt x="9144000" y="0"/>
                </a:lnTo>
                <a:lnTo>
                  <a:pt x="0" y="0"/>
                </a:lnTo>
                <a:lnTo>
                  <a:pt x="0" y="144462"/>
                </a:lnTo>
                <a:close/>
              </a:path>
            </a:pathLst>
          </a:custGeom>
          <a:solidFill>
            <a:srgbClr val="FFCA00"/>
          </a:solidFill>
        </p:spPr>
        <p:txBody>
          <a:bodyPr wrap="square" lIns="0" tIns="0" rIns="0" bIns="0" rtlCol="0"/>
          <a:lstStyle/>
          <a:p>
            <a:pPr defTabSz="801668"/>
            <a:endParaRPr>
              <a:solidFill>
                <a:prstClr val="black"/>
              </a:solidFill>
            </a:endParaRPr>
          </a:p>
        </p:txBody>
      </p:sp>
      <p:sp>
        <p:nvSpPr>
          <p:cNvPr id="3" name="object 3"/>
          <p:cNvSpPr txBox="1">
            <a:spLocks noGrp="1"/>
          </p:cNvSpPr>
          <p:nvPr>
            <p:ph type="title"/>
          </p:nvPr>
        </p:nvSpPr>
        <p:spPr>
          <a:xfrm>
            <a:off x="728402" y="660915"/>
            <a:ext cx="1427527" cy="1077218"/>
          </a:xfrm>
          <a:prstGeom prst="rect">
            <a:avLst/>
          </a:prstGeom>
        </p:spPr>
        <p:txBody>
          <a:bodyPr vert="horz" wrap="square" lIns="0" tIns="0" rIns="0" bIns="0" rtlCol="0">
            <a:spAutoFit/>
          </a:bodyPr>
          <a:lstStyle/>
          <a:p>
            <a:pPr marL="11134"/>
            <a:r>
              <a:rPr spc="-4" dirty="0">
                <a:latin typeface="Arial Narrow"/>
                <a:cs typeface="Arial Narrow"/>
              </a:rPr>
              <a:t>Energija</a:t>
            </a:r>
          </a:p>
        </p:txBody>
      </p:sp>
      <p:sp>
        <p:nvSpPr>
          <p:cNvPr id="4" name="object 4"/>
          <p:cNvSpPr txBox="1"/>
          <p:nvPr/>
        </p:nvSpPr>
        <p:spPr>
          <a:xfrm>
            <a:off x="1189950" y="1767415"/>
            <a:ext cx="5673733" cy="4585871"/>
          </a:xfrm>
          <a:prstGeom prst="rect">
            <a:avLst/>
          </a:prstGeom>
        </p:spPr>
        <p:txBody>
          <a:bodyPr vert="horz" wrap="square" lIns="0" tIns="0" rIns="0" bIns="0" rtlCol="0">
            <a:spAutoFit/>
          </a:bodyPr>
          <a:lstStyle/>
          <a:p>
            <a:pPr marL="11134" defTabSz="801668"/>
            <a:r>
              <a:rPr sz="2100" u="heavy" dirty="0">
                <a:solidFill>
                  <a:prstClr val="black"/>
                </a:solidFill>
                <a:latin typeface="Arial Narrow"/>
                <a:cs typeface="Arial Narrow"/>
              </a:rPr>
              <a:t>Dobijena</a:t>
            </a:r>
            <a:r>
              <a:rPr sz="2100" u="heavy" spc="-57" dirty="0">
                <a:solidFill>
                  <a:prstClr val="black"/>
                </a:solidFill>
                <a:latin typeface="Arial Narrow"/>
                <a:cs typeface="Arial Narrow"/>
              </a:rPr>
              <a:t> </a:t>
            </a:r>
            <a:r>
              <a:rPr sz="2100" u="heavy" spc="-4" dirty="0">
                <a:solidFill>
                  <a:prstClr val="black"/>
                </a:solidFill>
                <a:latin typeface="Arial Narrow"/>
                <a:cs typeface="Arial Narrow"/>
              </a:rPr>
              <a:t>energija</a:t>
            </a:r>
            <a:endParaRPr sz="2100">
              <a:solidFill>
                <a:prstClr val="black"/>
              </a:solidFill>
              <a:latin typeface="Arial Narrow"/>
              <a:cs typeface="Arial Narrow"/>
            </a:endParaRPr>
          </a:p>
          <a:p>
            <a:pPr defTabSz="801668">
              <a:spcBef>
                <a:spcPts val="39"/>
              </a:spcBef>
            </a:pPr>
            <a:endParaRPr sz="2200">
              <a:solidFill>
                <a:prstClr val="black"/>
              </a:solidFill>
              <a:latin typeface="Times New Roman"/>
              <a:cs typeface="Times New Roman"/>
            </a:endParaRPr>
          </a:p>
          <a:p>
            <a:pPr marL="11134" defTabSz="801668"/>
            <a:r>
              <a:rPr sz="2100" b="1" dirty="0">
                <a:solidFill>
                  <a:prstClr val="black"/>
                </a:solidFill>
                <a:latin typeface="Arial Narrow"/>
                <a:cs typeface="Arial Narrow"/>
              </a:rPr>
              <a:t>Posle </a:t>
            </a:r>
            <a:r>
              <a:rPr sz="2100" b="1" spc="-4" dirty="0">
                <a:solidFill>
                  <a:prstClr val="black"/>
                </a:solidFill>
                <a:latin typeface="Arial Narrow"/>
                <a:cs typeface="Arial Narrow"/>
              </a:rPr>
              <a:t>prve</a:t>
            </a:r>
            <a:r>
              <a:rPr sz="2100" b="1" spc="-48" dirty="0">
                <a:solidFill>
                  <a:prstClr val="black"/>
                </a:solidFill>
                <a:latin typeface="Arial Narrow"/>
                <a:cs typeface="Arial Narrow"/>
              </a:rPr>
              <a:t> </a:t>
            </a:r>
            <a:r>
              <a:rPr sz="2100" b="1" spc="-4" dirty="0">
                <a:solidFill>
                  <a:prstClr val="black"/>
                </a:solidFill>
                <a:latin typeface="Arial Narrow"/>
                <a:cs typeface="Arial Narrow"/>
              </a:rPr>
              <a:t>godine:</a:t>
            </a:r>
            <a:endParaRPr sz="2100">
              <a:solidFill>
                <a:prstClr val="black"/>
              </a:solidFill>
              <a:latin typeface="Arial Narrow"/>
              <a:cs typeface="Arial Narrow"/>
            </a:endParaRPr>
          </a:p>
          <a:p>
            <a:pPr defTabSz="801668">
              <a:spcBef>
                <a:spcPts val="39"/>
              </a:spcBef>
            </a:pPr>
            <a:endParaRPr sz="2200">
              <a:solidFill>
                <a:prstClr val="black"/>
              </a:solidFill>
              <a:latin typeface="Times New Roman"/>
              <a:cs typeface="Times New Roman"/>
            </a:endParaRPr>
          </a:p>
          <a:p>
            <a:pPr marL="250522" indent="-239387" defTabSz="801668">
              <a:buFontTx/>
              <a:buChar char="-"/>
              <a:tabLst>
                <a:tab pos="249964" algn="l"/>
                <a:tab pos="250522" algn="l"/>
              </a:tabLst>
            </a:pPr>
            <a:r>
              <a:rPr sz="2100" spc="-4" dirty="0">
                <a:solidFill>
                  <a:prstClr val="black"/>
                </a:solidFill>
                <a:latin typeface="Arial Narrow"/>
                <a:cs typeface="Arial Narrow"/>
              </a:rPr>
              <a:t>Prosek </a:t>
            </a:r>
            <a:r>
              <a:rPr sz="2100" dirty="0">
                <a:solidFill>
                  <a:prstClr val="black"/>
                </a:solidFill>
                <a:latin typeface="Arial Narrow"/>
                <a:cs typeface="Arial Narrow"/>
              </a:rPr>
              <a:t>za sve klonove - </a:t>
            </a:r>
            <a:r>
              <a:rPr sz="2100" spc="-4" dirty="0">
                <a:solidFill>
                  <a:prstClr val="black"/>
                </a:solidFill>
                <a:latin typeface="Arial Narrow"/>
                <a:cs typeface="Arial Narrow"/>
              </a:rPr>
              <a:t>sorte </a:t>
            </a:r>
            <a:r>
              <a:rPr sz="2100" dirty="0">
                <a:solidFill>
                  <a:prstClr val="black"/>
                </a:solidFill>
                <a:latin typeface="Arial Narrow"/>
                <a:cs typeface="Arial Narrow"/>
              </a:rPr>
              <a:t>64.883</a:t>
            </a:r>
            <a:r>
              <a:rPr sz="2100" spc="-48" dirty="0">
                <a:solidFill>
                  <a:prstClr val="black"/>
                </a:solidFill>
                <a:latin typeface="Arial Narrow"/>
                <a:cs typeface="Arial Narrow"/>
              </a:rPr>
              <a:t> </a:t>
            </a:r>
            <a:r>
              <a:rPr sz="2100" dirty="0">
                <a:solidFill>
                  <a:prstClr val="black"/>
                </a:solidFill>
                <a:latin typeface="Arial Narrow"/>
                <a:cs typeface="Arial Narrow"/>
              </a:rPr>
              <a:t>GJ/ha</a:t>
            </a:r>
            <a:endParaRPr sz="2100">
              <a:solidFill>
                <a:prstClr val="black"/>
              </a:solidFill>
              <a:latin typeface="Arial Narrow"/>
              <a:cs typeface="Arial Narrow"/>
            </a:endParaRPr>
          </a:p>
          <a:p>
            <a:pPr defTabSz="801668">
              <a:buFont typeface="Arial Narrow"/>
              <a:buChar char="-"/>
            </a:pPr>
            <a:endParaRPr sz="2100">
              <a:solidFill>
                <a:prstClr val="black"/>
              </a:solidFill>
              <a:latin typeface="Times New Roman"/>
              <a:cs typeface="Times New Roman"/>
            </a:endParaRPr>
          </a:p>
          <a:p>
            <a:pPr marL="11134" defTabSz="801668"/>
            <a:r>
              <a:rPr sz="2100" b="1" dirty="0">
                <a:solidFill>
                  <a:prstClr val="black"/>
                </a:solidFill>
                <a:latin typeface="Arial Narrow"/>
                <a:cs typeface="Arial Narrow"/>
              </a:rPr>
              <a:t>Posle </a:t>
            </a:r>
            <a:r>
              <a:rPr sz="2100" b="1" spc="-4" dirty="0">
                <a:solidFill>
                  <a:prstClr val="black"/>
                </a:solidFill>
                <a:latin typeface="Arial Narrow"/>
                <a:cs typeface="Arial Narrow"/>
              </a:rPr>
              <a:t>druge</a:t>
            </a:r>
            <a:r>
              <a:rPr sz="2100" b="1" spc="-44" dirty="0">
                <a:solidFill>
                  <a:prstClr val="black"/>
                </a:solidFill>
                <a:latin typeface="Arial Narrow"/>
                <a:cs typeface="Arial Narrow"/>
              </a:rPr>
              <a:t> </a:t>
            </a:r>
            <a:r>
              <a:rPr sz="2100" b="1" spc="-4" dirty="0">
                <a:solidFill>
                  <a:prstClr val="black"/>
                </a:solidFill>
                <a:latin typeface="Arial Narrow"/>
                <a:cs typeface="Arial Narrow"/>
              </a:rPr>
              <a:t>godine:</a:t>
            </a:r>
            <a:endParaRPr sz="2100">
              <a:solidFill>
                <a:prstClr val="black"/>
              </a:solidFill>
              <a:latin typeface="Arial Narrow"/>
              <a:cs typeface="Arial Narrow"/>
            </a:endParaRPr>
          </a:p>
          <a:p>
            <a:pPr defTabSz="801668">
              <a:spcBef>
                <a:spcPts val="35"/>
              </a:spcBef>
            </a:pPr>
            <a:endParaRPr sz="2200">
              <a:solidFill>
                <a:prstClr val="black"/>
              </a:solidFill>
              <a:latin typeface="Times New Roman"/>
              <a:cs typeface="Times New Roman"/>
            </a:endParaRPr>
          </a:p>
          <a:p>
            <a:pPr marL="250522" indent="-239387" defTabSz="801668">
              <a:buFontTx/>
              <a:buChar char="-"/>
              <a:tabLst>
                <a:tab pos="249964" algn="l"/>
                <a:tab pos="250522" algn="l"/>
              </a:tabLst>
            </a:pPr>
            <a:r>
              <a:rPr sz="2100" spc="-4" dirty="0">
                <a:solidFill>
                  <a:prstClr val="black"/>
                </a:solidFill>
                <a:latin typeface="Arial Narrow"/>
                <a:cs typeface="Arial Narrow"/>
              </a:rPr>
              <a:t>Prosek </a:t>
            </a:r>
            <a:r>
              <a:rPr sz="2100" dirty="0">
                <a:solidFill>
                  <a:prstClr val="black"/>
                </a:solidFill>
                <a:latin typeface="Arial Narrow"/>
                <a:cs typeface="Arial Narrow"/>
              </a:rPr>
              <a:t>za sve klonove - </a:t>
            </a:r>
            <a:r>
              <a:rPr sz="2100" spc="-4" dirty="0">
                <a:solidFill>
                  <a:prstClr val="black"/>
                </a:solidFill>
                <a:latin typeface="Arial Narrow"/>
                <a:cs typeface="Arial Narrow"/>
              </a:rPr>
              <a:t>sorte: </a:t>
            </a:r>
            <a:r>
              <a:rPr sz="2100" dirty="0">
                <a:solidFill>
                  <a:prstClr val="black"/>
                </a:solidFill>
                <a:latin typeface="Arial Narrow"/>
                <a:cs typeface="Arial Narrow"/>
              </a:rPr>
              <a:t>260.741 GJ/ha </a:t>
            </a:r>
            <a:r>
              <a:rPr sz="2100" spc="-4" dirty="0">
                <a:solidFill>
                  <a:prstClr val="black"/>
                </a:solidFill>
                <a:latin typeface="Arial Narrow"/>
                <a:cs typeface="Arial Narrow"/>
              </a:rPr>
              <a:t>(all</a:t>
            </a:r>
            <a:r>
              <a:rPr sz="2100" spc="-39" dirty="0">
                <a:solidFill>
                  <a:prstClr val="black"/>
                </a:solidFill>
                <a:latin typeface="Arial Narrow"/>
                <a:cs typeface="Arial Narrow"/>
              </a:rPr>
              <a:t> </a:t>
            </a:r>
            <a:r>
              <a:rPr sz="2100" dirty="0">
                <a:solidFill>
                  <a:prstClr val="black"/>
                </a:solidFill>
                <a:latin typeface="Arial Narrow"/>
                <a:cs typeface="Arial Narrow"/>
              </a:rPr>
              <a:t>clones)</a:t>
            </a:r>
            <a:endParaRPr sz="2100">
              <a:solidFill>
                <a:prstClr val="black"/>
              </a:solidFill>
              <a:latin typeface="Arial Narrow"/>
              <a:cs typeface="Arial Narrow"/>
            </a:endParaRPr>
          </a:p>
          <a:p>
            <a:pPr defTabSz="801668">
              <a:buFont typeface="Arial Narrow"/>
              <a:buChar char="-"/>
            </a:pPr>
            <a:endParaRPr sz="2100">
              <a:solidFill>
                <a:prstClr val="black"/>
              </a:solidFill>
              <a:latin typeface="Times New Roman"/>
              <a:cs typeface="Times New Roman"/>
            </a:endParaRPr>
          </a:p>
          <a:p>
            <a:pPr marL="250522" indent="-239387" defTabSz="801668">
              <a:buFontTx/>
              <a:buChar char="-"/>
              <a:tabLst>
                <a:tab pos="249964" algn="l"/>
                <a:tab pos="250522" algn="l"/>
              </a:tabLst>
            </a:pPr>
            <a:r>
              <a:rPr sz="2100" dirty="0">
                <a:solidFill>
                  <a:prstClr val="black"/>
                </a:solidFill>
                <a:latin typeface="Arial Narrow"/>
                <a:cs typeface="Arial Narrow"/>
              </a:rPr>
              <a:t>Najbolji klon 408.843 GJ/ha (cl.</a:t>
            </a:r>
            <a:r>
              <a:rPr sz="2100" spc="-100" dirty="0">
                <a:solidFill>
                  <a:prstClr val="black"/>
                </a:solidFill>
                <a:latin typeface="Arial Narrow"/>
                <a:cs typeface="Arial Narrow"/>
              </a:rPr>
              <a:t> </a:t>
            </a:r>
            <a:r>
              <a:rPr sz="2100" dirty="0">
                <a:solidFill>
                  <a:prstClr val="black"/>
                </a:solidFill>
                <a:latin typeface="Arial Narrow"/>
                <a:cs typeface="Arial Narrow"/>
              </a:rPr>
              <a:t>B229)</a:t>
            </a:r>
            <a:endParaRPr sz="2100">
              <a:solidFill>
                <a:prstClr val="black"/>
              </a:solidFill>
              <a:latin typeface="Arial Narrow"/>
              <a:cs typeface="Arial Narrow"/>
            </a:endParaRPr>
          </a:p>
          <a:p>
            <a:pPr defTabSz="801668">
              <a:spcBef>
                <a:spcPts val="39"/>
              </a:spcBef>
              <a:buFont typeface="Arial Narrow"/>
              <a:buChar char="-"/>
            </a:pPr>
            <a:endParaRPr sz="2200">
              <a:solidFill>
                <a:prstClr val="black"/>
              </a:solidFill>
              <a:latin typeface="Times New Roman"/>
              <a:cs typeface="Times New Roman"/>
            </a:endParaRPr>
          </a:p>
          <a:p>
            <a:pPr marL="250522" indent="-239387" defTabSz="801668">
              <a:buFontTx/>
              <a:buChar char="-"/>
              <a:tabLst>
                <a:tab pos="249964" algn="l"/>
                <a:tab pos="250522" algn="l"/>
              </a:tabLst>
            </a:pPr>
            <a:r>
              <a:rPr sz="2100" dirty="0">
                <a:solidFill>
                  <a:prstClr val="black"/>
                </a:solidFill>
                <a:latin typeface="Arial Narrow"/>
                <a:cs typeface="Arial Narrow"/>
              </a:rPr>
              <a:t>Najslabiji klon 132.134 GJ/ha (cl.</a:t>
            </a:r>
            <a:r>
              <a:rPr sz="2100" spc="-100" dirty="0">
                <a:solidFill>
                  <a:prstClr val="black"/>
                </a:solidFill>
                <a:latin typeface="Arial Narrow"/>
                <a:cs typeface="Arial Narrow"/>
              </a:rPr>
              <a:t> </a:t>
            </a:r>
            <a:r>
              <a:rPr sz="2100" dirty="0">
                <a:solidFill>
                  <a:prstClr val="black"/>
                </a:solidFill>
                <a:latin typeface="Arial Narrow"/>
                <a:cs typeface="Arial Narrow"/>
              </a:rPr>
              <a:t>181/81)</a:t>
            </a:r>
            <a:endParaRPr sz="2100">
              <a:solidFill>
                <a:prstClr val="black"/>
              </a:solidFill>
              <a:latin typeface="Arial Narrow"/>
              <a:cs typeface="Arial Narrow"/>
            </a:endParaRPr>
          </a:p>
        </p:txBody>
      </p:sp>
    </p:spTree>
    <p:extLst>
      <p:ext uri="{BB962C8B-B14F-4D97-AF65-F5344CB8AC3E}">
        <p14:creationId xmlns:p14="http://schemas.microsoft.com/office/powerpoint/2010/main" val="2181630294"/>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967545" y="5424028"/>
            <a:ext cx="5827400" cy="53019"/>
          </a:xfrm>
          <a:custGeom>
            <a:avLst/>
            <a:gdLst/>
            <a:ahLst/>
            <a:cxnLst/>
            <a:rect l="l" t="t" r="r" b="b"/>
            <a:pathLst>
              <a:path w="6814820" h="58420">
                <a:moveTo>
                  <a:pt x="6814743" y="0"/>
                </a:moveTo>
                <a:lnTo>
                  <a:pt x="85877" y="0"/>
                </a:lnTo>
                <a:lnTo>
                  <a:pt x="0" y="57835"/>
                </a:lnTo>
                <a:lnTo>
                  <a:pt x="6729183" y="57835"/>
                </a:lnTo>
                <a:lnTo>
                  <a:pt x="6814743" y="0"/>
                </a:lnTo>
                <a:close/>
              </a:path>
            </a:pathLst>
          </a:custGeom>
          <a:solidFill>
            <a:srgbClr val="808080"/>
          </a:solidFill>
        </p:spPr>
        <p:txBody>
          <a:bodyPr wrap="square" lIns="0" tIns="0" rIns="0" bIns="0" rtlCol="0"/>
          <a:lstStyle/>
          <a:p>
            <a:pPr defTabSz="801668"/>
            <a:endParaRPr>
              <a:solidFill>
                <a:prstClr val="black"/>
              </a:solidFill>
            </a:endParaRPr>
          </a:p>
        </p:txBody>
      </p:sp>
      <p:sp>
        <p:nvSpPr>
          <p:cNvPr id="3" name="object 3"/>
          <p:cNvSpPr/>
          <p:nvPr/>
        </p:nvSpPr>
        <p:spPr>
          <a:xfrm>
            <a:off x="1967542" y="5424032"/>
            <a:ext cx="5827400" cy="53019"/>
          </a:xfrm>
          <a:custGeom>
            <a:avLst/>
            <a:gdLst/>
            <a:ahLst/>
            <a:cxnLst/>
            <a:rect l="l" t="t" r="r" b="b"/>
            <a:pathLst>
              <a:path w="6814820" h="58420">
                <a:moveTo>
                  <a:pt x="0" y="57828"/>
                </a:moveTo>
                <a:lnTo>
                  <a:pt x="85876" y="0"/>
                </a:lnTo>
                <a:lnTo>
                  <a:pt x="6814743" y="0"/>
                </a:lnTo>
              </a:path>
            </a:pathLst>
          </a:custGeom>
          <a:ln w="9584">
            <a:solidFill>
              <a:srgbClr val="000000"/>
            </a:solidFill>
          </a:ln>
        </p:spPr>
        <p:txBody>
          <a:bodyPr wrap="square" lIns="0" tIns="0" rIns="0" bIns="0" rtlCol="0"/>
          <a:lstStyle/>
          <a:p>
            <a:pPr defTabSz="801668"/>
            <a:endParaRPr>
              <a:solidFill>
                <a:prstClr val="black"/>
              </a:solidFill>
            </a:endParaRPr>
          </a:p>
        </p:txBody>
      </p:sp>
      <p:sp>
        <p:nvSpPr>
          <p:cNvPr id="4" name="object 4"/>
          <p:cNvSpPr/>
          <p:nvPr/>
        </p:nvSpPr>
        <p:spPr>
          <a:xfrm>
            <a:off x="1967542" y="4988209"/>
            <a:ext cx="5827400" cy="61664"/>
          </a:xfrm>
          <a:custGeom>
            <a:avLst/>
            <a:gdLst/>
            <a:ahLst/>
            <a:cxnLst/>
            <a:rect l="l" t="t" r="r" b="b"/>
            <a:pathLst>
              <a:path w="6814820" h="67945">
                <a:moveTo>
                  <a:pt x="0" y="67477"/>
                </a:moveTo>
                <a:lnTo>
                  <a:pt x="85876" y="0"/>
                </a:lnTo>
                <a:lnTo>
                  <a:pt x="6814743" y="0"/>
                </a:lnTo>
              </a:path>
            </a:pathLst>
          </a:custGeom>
          <a:ln w="9584">
            <a:solidFill>
              <a:srgbClr val="000000"/>
            </a:solidFill>
          </a:ln>
        </p:spPr>
        <p:txBody>
          <a:bodyPr wrap="square" lIns="0" tIns="0" rIns="0" bIns="0" rtlCol="0"/>
          <a:lstStyle/>
          <a:p>
            <a:pPr defTabSz="801668"/>
            <a:endParaRPr>
              <a:solidFill>
                <a:prstClr val="black"/>
              </a:solidFill>
            </a:endParaRPr>
          </a:p>
        </p:txBody>
      </p:sp>
      <p:sp>
        <p:nvSpPr>
          <p:cNvPr id="5" name="object 5"/>
          <p:cNvSpPr/>
          <p:nvPr/>
        </p:nvSpPr>
        <p:spPr>
          <a:xfrm>
            <a:off x="1967542" y="4561034"/>
            <a:ext cx="5827400" cy="61088"/>
          </a:xfrm>
          <a:custGeom>
            <a:avLst/>
            <a:gdLst/>
            <a:ahLst/>
            <a:cxnLst/>
            <a:rect l="l" t="t" r="r" b="b"/>
            <a:pathLst>
              <a:path w="6814820" h="67310">
                <a:moveTo>
                  <a:pt x="0" y="67094"/>
                </a:moveTo>
                <a:lnTo>
                  <a:pt x="85876" y="0"/>
                </a:lnTo>
                <a:lnTo>
                  <a:pt x="6814743" y="0"/>
                </a:lnTo>
              </a:path>
            </a:pathLst>
          </a:custGeom>
          <a:ln w="9584">
            <a:solidFill>
              <a:srgbClr val="000000"/>
            </a:solidFill>
          </a:ln>
        </p:spPr>
        <p:txBody>
          <a:bodyPr wrap="square" lIns="0" tIns="0" rIns="0" bIns="0" rtlCol="0"/>
          <a:lstStyle/>
          <a:p>
            <a:pPr defTabSz="801668"/>
            <a:endParaRPr>
              <a:solidFill>
                <a:prstClr val="black"/>
              </a:solidFill>
            </a:endParaRPr>
          </a:p>
        </p:txBody>
      </p:sp>
      <p:sp>
        <p:nvSpPr>
          <p:cNvPr id="6" name="object 6"/>
          <p:cNvSpPr/>
          <p:nvPr/>
        </p:nvSpPr>
        <p:spPr>
          <a:xfrm>
            <a:off x="1967542" y="4125277"/>
            <a:ext cx="5827400" cy="61088"/>
          </a:xfrm>
          <a:custGeom>
            <a:avLst/>
            <a:gdLst/>
            <a:ahLst/>
            <a:cxnLst/>
            <a:rect l="l" t="t" r="r" b="b"/>
            <a:pathLst>
              <a:path w="6814820" h="67310">
                <a:moveTo>
                  <a:pt x="0" y="67094"/>
                </a:moveTo>
                <a:lnTo>
                  <a:pt x="85876" y="0"/>
                </a:lnTo>
                <a:lnTo>
                  <a:pt x="6814743" y="0"/>
                </a:lnTo>
              </a:path>
            </a:pathLst>
          </a:custGeom>
          <a:ln w="9584">
            <a:solidFill>
              <a:srgbClr val="000000"/>
            </a:solidFill>
          </a:ln>
        </p:spPr>
        <p:txBody>
          <a:bodyPr wrap="square" lIns="0" tIns="0" rIns="0" bIns="0" rtlCol="0"/>
          <a:lstStyle/>
          <a:p>
            <a:pPr defTabSz="801668"/>
            <a:endParaRPr>
              <a:solidFill>
                <a:prstClr val="black"/>
              </a:solidFill>
            </a:endParaRPr>
          </a:p>
        </p:txBody>
      </p:sp>
      <p:sp>
        <p:nvSpPr>
          <p:cNvPr id="7" name="object 7"/>
          <p:cNvSpPr/>
          <p:nvPr/>
        </p:nvSpPr>
        <p:spPr>
          <a:xfrm>
            <a:off x="1967542" y="3698219"/>
            <a:ext cx="5827400" cy="61088"/>
          </a:xfrm>
          <a:custGeom>
            <a:avLst/>
            <a:gdLst/>
            <a:ahLst/>
            <a:cxnLst/>
            <a:rect l="l" t="t" r="r" b="b"/>
            <a:pathLst>
              <a:path w="6814820" h="67310">
                <a:moveTo>
                  <a:pt x="0" y="67094"/>
                </a:moveTo>
                <a:lnTo>
                  <a:pt x="85876" y="0"/>
                </a:lnTo>
                <a:lnTo>
                  <a:pt x="6814743" y="0"/>
                </a:lnTo>
              </a:path>
            </a:pathLst>
          </a:custGeom>
          <a:ln w="9584">
            <a:solidFill>
              <a:srgbClr val="000000"/>
            </a:solidFill>
          </a:ln>
        </p:spPr>
        <p:txBody>
          <a:bodyPr wrap="square" lIns="0" tIns="0" rIns="0" bIns="0" rtlCol="0"/>
          <a:lstStyle/>
          <a:p>
            <a:pPr defTabSz="801668"/>
            <a:endParaRPr>
              <a:solidFill>
                <a:prstClr val="black"/>
              </a:solidFill>
            </a:endParaRPr>
          </a:p>
        </p:txBody>
      </p:sp>
      <p:sp>
        <p:nvSpPr>
          <p:cNvPr id="8" name="object 8"/>
          <p:cNvSpPr/>
          <p:nvPr/>
        </p:nvSpPr>
        <p:spPr>
          <a:xfrm>
            <a:off x="1967542" y="3262345"/>
            <a:ext cx="5827400" cy="61088"/>
          </a:xfrm>
          <a:custGeom>
            <a:avLst/>
            <a:gdLst/>
            <a:ahLst/>
            <a:cxnLst/>
            <a:rect l="l" t="t" r="r" b="b"/>
            <a:pathLst>
              <a:path w="6814820" h="67310">
                <a:moveTo>
                  <a:pt x="0" y="67094"/>
                </a:moveTo>
                <a:lnTo>
                  <a:pt x="85876" y="0"/>
                </a:lnTo>
                <a:lnTo>
                  <a:pt x="6814743" y="0"/>
                </a:lnTo>
              </a:path>
            </a:pathLst>
          </a:custGeom>
          <a:ln w="9584">
            <a:solidFill>
              <a:srgbClr val="000000"/>
            </a:solidFill>
          </a:ln>
        </p:spPr>
        <p:txBody>
          <a:bodyPr wrap="square" lIns="0" tIns="0" rIns="0" bIns="0" rtlCol="0"/>
          <a:lstStyle/>
          <a:p>
            <a:pPr defTabSz="801668"/>
            <a:endParaRPr>
              <a:solidFill>
                <a:prstClr val="black"/>
              </a:solidFill>
            </a:endParaRPr>
          </a:p>
        </p:txBody>
      </p:sp>
      <p:sp>
        <p:nvSpPr>
          <p:cNvPr id="9" name="object 9"/>
          <p:cNvSpPr/>
          <p:nvPr/>
        </p:nvSpPr>
        <p:spPr>
          <a:xfrm>
            <a:off x="1967542" y="2835171"/>
            <a:ext cx="5827400" cy="61088"/>
          </a:xfrm>
          <a:custGeom>
            <a:avLst/>
            <a:gdLst/>
            <a:ahLst/>
            <a:cxnLst/>
            <a:rect l="l" t="t" r="r" b="b"/>
            <a:pathLst>
              <a:path w="6814820" h="67310">
                <a:moveTo>
                  <a:pt x="0" y="67094"/>
                </a:moveTo>
                <a:lnTo>
                  <a:pt x="85876" y="0"/>
                </a:lnTo>
                <a:lnTo>
                  <a:pt x="6814743" y="0"/>
                </a:lnTo>
              </a:path>
            </a:pathLst>
          </a:custGeom>
          <a:ln w="9584">
            <a:solidFill>
              <a:srgbClr val="000000"/>
            </a:solidFill>
          </a:ln>
        </p:spPr>
        <p:txBody>
          <a:bodyPr wrap="square" lIns="0" tIns="0" rIns="0" bIns="0" rtlCol="0"/>
          <a:lstStyle/>
          <a:p>
            <a:pPr defTabSz="801668"/>
            <a:endParaRPr>
              <a:solidFill>
                <a:prstClr val="black"/>
              </a:solidFill>
            </a:endParaRPr>
          </a:p>
        </p:txBody>
      </p:sp>
      <p:sp>
        <p:nvSpPr>
          <p:cNvPr id="10" name="object 10"/>
          <p:cNvSpPr/>
          <p:nvPr/>
        </p:nvSpPr>
        <p:spPr>
          <a:xfrm>
            <a:off x="1967542" y="2408113"/>
            <a:ext cx="5827400" cy="52444"/>
          </a:xfrm>
          <a:custGeom>
            <a:avLst/>
            <a:gdLst/>
            <a:ahLst/>
            <a:cxnLst/>
            <a:rect l="l" t="t" r="r" b="b"/>
            <a:pathLst>
              <a:path w="6814820" h="57785">
                <a:moveTo>
                  <a:pt x="0" y="57509"/>
                </a:moveTo>
                <a:lnTo>
                  <a:pt x="85876" y="0"/>
                </a:lnTo>
                <a:lnTo>
                  <a:pt x="6814743" y="0"/>
                </a:lnTo>
              </a:path>
            </a:pathLst>
          </a:custGeom>
          <a:ln w="9584">
            <a:solidFill>
              <a:srgbClr val="000000"/>
            </a:solidFill>
          </a:ln>
        </p:spPr>
        <p:txBody>
          <a:bodyPr wrap="square" lIns="0" tIns="0" rIns="0" bIns="0" rtlCol="0"/>
          <a:lstStyle/>
          <a:p>
            <a:pPr defTabSz="801668"/>
            <a:endParaRPr>
              <a:solidFill>
                <a:prstClr val="black"/>
              </a:solidFill>
            </a:endParaRPr>
          </a:p>
        </p:txBody>
      </p:sp>
      <p:sp>
        <p:nvSpPr>
          <p:cNvPr id="11" name="object 11"/>
          <p:cNvSpPr/>
          <p:nvPr/>
        </p:nvSpPr>
        <p:spPr>
          <a:xfrm>
            <a:off x="1967542" y="5424032"/>
            <a:ext cx="5827400" cy="53019"/>
          </a:xfrm>
          <a:custGeom>
            <a:avLst/>
            <a:gdLst/>
            <a:ahLst/>
            <a:cxnLst/>
            <a:rect l="l" t="t" r="r" b="b"/>
            <a:pathLst>
              <a:path w="6814820" h="58420">
                <a:moveTo>
                  <a:pt x="6814743" y="0"/>
                </a:moveTo>
                <a:lnTo>
                  <a:pt x="6729183" y="57828"/>
                </a:lnTo>
                <a:lnTo>
                  <a:pt x="0" y="57828"/>
                </a:lnTo>
                <a:lnTo>
                  <a:pt x="85876" y="0"/>
                </a:lnTo>
                <a:lnTo>
                  <a:pt x="6814743" y="0"/>
                </a:lnTo>
                <a:close/>
              </a:path>
            </a:pathLst>
          </a:custGeom>
          <a:ln w="9584">
            <a:solidFill>
              <a:srgbClr val="000000"/>
            </a:solidFill>
          </a:ln>
        </p:spPr>
        <p:txBody>
          <a:bodyPr wrap="square" lIns="0" tIns="0" rIns="0" bIns="0" rtlCol="0"/>
          <a:lstStyle/>
          <a:p>
            <a:pPr defTabSz="801668"/>
            <a:endParaRPr>
              <a:solidFill>
                <a:prstClr val="black"/>
              </a:solidFill>
            </a:endParaRPr>
          </a:p>
        </p:txBody>
      </p:sp>
      <p:sp>
        <p:nvSpPr>
          <p:cNvPr id="12" name="object 12"/>
          <p:cNvSpPr/>
          <p:nvPr/>
        </p:nvSpPr>
        <p:spPr>
          <a:xfrm>
            <a:off x="1967544" y="2408117"/>
            <a:ext cx="73847" cy="3068811"/>
          </a:xfrm>
          <a:custGeom>
            <a:avLst/>
            <a:gdLst/>
            <a:ahLst/>
            <a:cxnLst/>
            <a:rect l="l" t="t" r="r" b="b"/>
            <a:pathLst>
              <a:path w="86360" h="3381375">
                <a:moveTo>
                  <a:pt x="0" y="3380917"/>
                </a:moveTo>
                <a:lnTo>
                  <a:pt x="0" y="57509"/>
                </a:lnTo>
                <a:lnTo>
                  <a:pt x="85876" y="0"/>
                </a:lnTo>
                <a:lnTo>
                  <a:pt x="85876" y="3323088"/>
                </a:lnTo>
                <a:lnTo>
                  <a:pt x="0" y="3380917"/>
                </a:lnTo>
              </a:path>
            </a:pathLst>
          </a:custGeom>
          <a:ln w="9506">
            <a:solidFill>
              <a:srgbClr val="000000"/>
            </a:solidFill>
          </a:ln>
        </p:spPr>
        <p:txBody>
          <a:bodyPr wrap="square" lIns="0" tIns="0" rIns="0" bIns="0" rtlCol="0"/>
          <a:lstStyle/>
          <a:p>
            <a:pPr defTabSz="801668"/>
            <a:endParaRPr>
              <a:solidFill>
                <a:prstClr val="black"/>
              </a:solidFill>
            </a:endParaRPr>
          </a:p>
        </p:txBody>
      </p:sp>
      <p:sp>
        <p:nvSpPr>
          <p:cNvPr id="13" name="object 13"/>
          <p:cNvSpPr/>
          <p:nvPr/>
        </p:nvSpPr>
        <p:spPr>
          <a:xfrm>
            <a:off x="2040978" y="2408058"/>
            <a:ext cx="5754095" cy="3016367"/>
          </a:xfrm>
          <a:custGeom>
            <a:avLst/>
            <a:gdLst/>
            <a:ahLst/>
            <a:cxnLst/>
            <a:rect l="l" t="t" r="r" b="b"/>
            <a:pathLst>
              <a:path w="6729095" h="3323590">
                <a:moveTo>
                  <a:pt x="0" y="3323152"/>
                </a:moveTo>
                <a:lnTo>
                  <a:pt x="6728803" y="3323152"/>
                </a:lnTo>
                <a:lnTo>
                  <a:pt x="6728803" y="0"/>
                </a:lnTo>
                <a:lnTo>
                  <a:pt x="0" y="0"/>
                </a:lnTo>
                <a:lnTo>
                  <a:pt x="0" y="3323152"/>
                </a:lnTo>
              </a:path>
            </a:pathLst>
          </a:custGeom>
          <a:ln w="9569">
            <a:solidFill>
              <a:srgbClr val="000000"/>
            </a:solidFill>
          </a:ln>
        </p:spPr>
        <p:txBody>
          <a:bodyPr wrap="square" lIns="0" tIns="0" rIns="0" bIns="0" rtlCol="0"/>
          <a:lstStyle/>
          <a:p>
            <a:pPr defTabSz="801668"/>
            <a:endParaRPr>
              <a:solidFill>
                <a:prstClr val="black"/>
              </a:solidFill>
            </a:endParaRPr>
          </a:p>
        </p:txBody>
      </p:sp>
      <p:sp>
        <p:nvSpPr>
          <p:cNvPr id="14" name="object 14"/>
          <p:cNvSpPr/>
          <p:nvPr/>
        </p:nvSpPr>
        <p:spPr>
          <a:xfrm>
            <a:off x="2325769" y="3794141"/>
            <a:ext cx="73304" cy="1682803"/>
          </a:xfrm>
          <a:custGeom>
            <a:avLst/>
            <a:gdLst/>
            <a:ahLst/>
            <a:cxnLst/>
            <a:rect l="l" t="t" r="r" b="b"/>
            <a:pathLst>
              <a:path w="85725" h="1854200">
                <a:moveTo>
                  <a:pt x="85559" y="0"/>
                </a:moveTo>
                <a:lnTo>
                  <a:pt x="0" y="67094"/>
                </a:lnTo>
                <a:lnTo>
                  <a:pt x="0" y="1853721"/>
                </a:lnTo>
                <a:lnTo>
                  <a:pt x="85559" y="1795892"/>
                </a:lnTo>
                <a:lnTo>
                  <a:pt x="85559" y="0"/>
                </a:lnTo>
                <a:close/>
              </a:path>
            </a:pathLst>
          </a:custGeom>
          <a:solidFill>
            <a:srgbClr val="80804D"/>
          </a:solidFill>
        </p:spPr>
        <p:txBody>
          <a:bodyPr wrap="square" lIns="0" tIns="0" rIns="0" bIns="0" rtlCol="0"/>
          <a:lstStyle/>
          <a:p>
            <a:pPr defTabSz="801668"/>
            <a:endParaRPr>
              <a:solidFill>
                <a:prstClr val="black"/>
              </a:solidFill>
            </a:endParaRPr>
          </a:p>
        </p:txBody>
      </p:sp>
      <p:sp>
        <p:nvSpPr>
          <p:cNvPr id="15" name="object 15"/>
          <p:cNvSpPr/>
          <p:nvPr/>
        </p:nvSpPr>
        <p:spPr>
          <a:xfrm>
            <a:off x="2325769" y="3794141"/>
            <a:ext cx="73304" cy="1682803"/>
          </a:xfrm>
          <a:custGeom>
            <a:avLst/>
            <a:gdLst/>
            <a:ahLst/>
            <a:cxnLst/>
            <a:rect l="l" t="t" r="r" b="b"/>
            <a:pathLst>
              <a:path w="85725" h="1854200">
                <a:moveTo>
                  <a:pt x="0" y="1853721"/>
                </a:moveTo>
                <a:lnTo>
                  <a:pt x="0" y="67094"/>
                </a:lnTo>
                <a:lnTo>
                  <a:pt x="85559" y="0"/>
                </a:lnTo>
                <a:lnTo>
                  <a:pt x="85559" y="1795892"/>
                </a:lnTo>
                <a:lnTo>
                  <a:pt x="0" y="1853721"/>
                </a:lnTo>
                <a:close/>
              </a:path>
            </a:pathLst>
          </a:custGeom>
          <a:ln w="9506">
            <a:solidFill>
              <a:srgbClr val="000000"/>
            </a:solidFill>
          </a:ln>
        </p:spPr>
        <p:txBody>
          <a:bodyPr wrap="square" lIns="0" tIns="0" rIns="0" bIns="0" rtlCol="0"/>
          <a:lstStyle/>
          <a:p>
            <a:pPr defTabSz="801668"/>
            <a:endParaRPr>
              <a:solidFill>
                <a:prstClr val="black"/>
              </a:solidFill>
            </a:endParaRPr>
          </a:p>
        </p:txBody>
      </p:sp>
      <p:sp>
        <p:nvSpPr>
          <p:cNvPr id="16" name="object 16"/>
          <p:cNvSpPr/>
          <p:nvPr/>
        </p:nvSpPr>
        <p:spPr>
          <a:xfrm>
            <a:off x="2122213" y="3855033"/>
            <a:ext cx="203622" cy="1621714"/>
          </a:xfrm>
          <a:custGeom>
            <a:avLst/>
            <a:gdLst/>
            <a:ahLst/>
            <a:cxnLst/>
            <a:rect l="l" t="t" r="r" b="b"/>
            <a:pathLst>
              <a:path w="238125" h="1786889">
                <a:moveTo>
                  <a:pt x="0" y="1786627"/>
                </a:moveTo>
                <a:lnTo>
                  <a:pt x="237983" y="1786627"/>
                </a:lnTo>
                <a:lnTo>
                  <a:pt x="237983" y="0"/>
                </a:lnTo>
                <a:lnTo>
                  <a:pt x="0" y="0"/>
                </a:lnTo>
                <a:lnTo>
                  <a:pt x="0" y="1786627"/>
                </a:lnTo>
                <a:close/>
              </a:path>
            </a:pathLst>
          </a:custGeom>
          <a:solidFill>
            <a:srgbClr val="FFFF99"/>
          </a:solidFill>
        </p:spPr>
        <p:txBody>
          <a:bodyPr wrap="square" lIns="0" tIns="0" rIns="0" bIns="0" rtlCol="0"/>
          <a:lstStyle/>
          <a:p>
            <a:pPr defTabSz="801668"/>
            <a:endParaRPr>
              <a:solidFill>
                <a:prstClr val="black"/>
              </a:solidFill>
            </a:endParaRPr>
          </a:p>
        </p:txBody>
      </p:sp>
      <p:sp>
        <p:nvSpPr>
          <p:cNvPr id="17" name="object 17"/>
          <p:cNvSpPr/>
          <p:nvPr/>
        </p:nvSpPr>
        <p:spPr>
          <a:xfrm>
            <a:off x="2122213" y="3855033"/>
            <a:ext cx="203622" cy="1621714"/>
          </a:xfrm>
          <a:custGeom>
            <a:avLst/>
            <a:gdLst/>
            <a:ahLst/>
            <a:cxnLst/>
            <a:rect l="l" t="t" r="r" b="b"/>
            <a:pathLst>
              <a:path w="238125" h="1786889">
                <a:moveTo>
                  <a:pt x="0" y="1786627"/>
                </a:moveTo>
                <a:lnTo>
                  <a:pt x="237983" y="1786627"/>
                </a:lnTo>
                <a:lnTo>
                  <a:pt x="237983" y="0"/>
                </a:lnTo>
                <a:lnTo>
                  <a:pt x="0" y="0"/>
                </a:lnTo>
                <a:lnTo>
                  <a:pt x="0" y="1786627"/>
                </a:lnTo>
                <a:close/>
              </a:path>
            </a:pathLst>
          </a:custGeom>
          <a:ln w="9508">
            <a:solidFill>
              <a:srgbClr val="000000"/>
            </a:solidFill>
          </a:ln>
        </p:spPr>
        <p:txBody>
          <a:bodyPr wrap="square" lIns="0" tIns="0" rIns="0" bIns="0" rtlCol="0"/>
          <a:lstStyle/>
          <a:p>
            <a:pPr defTabSz="801668"/>
            <a:endParaRPr>
              <a:solidFill>
                <a:prstClr val="black"/>
              </a:solidFill>
            </a:endParaRPr>
          </a:p>
        </p:txBody>
      </p:sp>
      <p:sp>
        <p:nvSpPr>
          <p:cNvPr id="18" name="object 18"/>
          <p:cNvSpPr/>
          <p:nvPr/>
        </p:nvSpPr>
        <p:spPr>
          <a:xfrm>
            <a:off x="2122213" y="3794138"/>
            <a:ext cx="276926" cy="61088"/>
          </a:xfrm>
          <a:custGeom>
            <a:avLst/>
            <a:gdLst/>
            <a:ahLst/>
            <a:cxnLst/>
            <a:rect l="l" t="t" r="r" b="b"/>
            <a:pathLst>
              <a:path w="323850" h="67310">
                <a:moveTo>
                  <a:pt x="323606" y="0"/>
                </a:moveTo>
                <a:lnTo>
                  <a:pt x="85559" y="0"/>
                </a:lnTo>
                <a:lnTo>
                  <a:pt x="0" y="67094"/>
                </a:lnTo>
                <a:lnTo>
                  <a:pt x="238046" y="67094"/>
                </a:lnTo>
                <a:lnTo>
                  <a:pt x="323606" y="0"/>
                </a:lnTo>
                <a:close/>
              </a:path>
            </a:pathLst>
          </a:custGeom>
          <a:solidFill>
            <a:srgbClr val="BFBF73"/>
          </a:solidFill>
        </p:spPr>
        <p:txBody>
          <a:bodyPr wrap="square" lIns="0" tIns="0" rIns="0" bIns="0" rtlCol="0"/>
          <a:lstStyle/>
          <a:p>
            <a:pPr defTabSz="801668"/>
            <a:endParaRPr>
              <a:solidFill>
                <a:prstClr val="black"/>
              </a:solidFill>
            </a:endParaRPr>
          </a:p>
        </p:txBody>
      </p:sp>
      <p:sp>
        <p:nvSpPr>
          <p:cNvPr id="19" name="object 19"/>
          <p:cNvSpPr/>
          <p:nvPr/>
        </p:nvSpPr>
        <p:spPr>
          <a:xfrm>
            <a:off x="2122213" y="3794138"/>
            <a:ext cx="276926" cy="61088"/>
          </a:xfrm>
          <a:custGeom>
            <a:avLst/>
            <a:gdLst/>
            <a:ahLst/>
            <a:cxnLst/>
            <a:rect l="l" t="t" r="r" b="b"/>
            <a:pathLst>
              <a:path w="323850" h="67310">
                <a:moveTo>
                  <a:pt x="238046" y="67094"/>
                </a:moveTo>
                <a:lnTo>
                  <a:pt x="323606" y="0"/>
                </a:lnTo>
                <a:lnTo>
                  <a:pt x="85559" y="0"/>
                </a:lnTo>
                <a:lnTo>
                  <a:pt x="0" y="67094"/>
                </a:lnTo>
                <a:lnTo>
                  <a:pt x="238046" y="67094"/>
                </a:lnTo>
                <a:close/>
              </a:path>
            </a:pathLst>
          </a:custGeom>
          <a:ln w="9581">
            <a:solidFill>
              <a:srgbClr val="000000"/>
            </a:solidFill>
          </a:ln>
        </p:spPr>
        <p:txBody>
          <a:bodyPr wrap="square" lIns="0" tIns="0" rIns="0" bIns="0" rtlCol="0"/>
          <a:lstStyle/>
          <a:p>
            <a:pPr defTabSz="801668"/>
            <a:endParaRPr>
              <a:solidFill>
                <a:prstClr val="black"/>
              </a:solidFill>
            </a:endParaRPr>
          </a:p>
        </p:txBody>
      </p:sp>
      <p:sp>
        <p:nvSpPr>
          <p:cNvPr id="20" name="object 20"/>
          <p:cNvSpPr/>
          <p:nvPr/>
        </p:nvSpPr>
        <p:spPr>
          <a:xfrm>
            <a:off x="2537456" y="3933553"/>
            <a:ext cx="65159" cy="1543338"/>
          </a:xfrm>
          <a:custGeom>
            <a:avLst/>
            <a:gdLst/>
            <a:ahLst/>
            <a:cxnLst/>
            <a:rect l="l" t="t" r="r" b="b"/>
            <a:pathLst>
              <a:path w="76200" h="1700529">
                <a:moveTo>
                  <a:pt x="76053" y="0"/>
                </a:moveTo>
                <a:lnTo>
                  <a:pt x="0" y="67094"/>
                </a:lnTo>
                <a:lnTo>
                  <a:pt x="0" y="1700107"/>
                </a:lnTo>
                <a:lnTo>
                  <a:pt x="76053" y="1642278"/>
                </a:lnTo>
                <a:lnTo>
                  <a:pt x="76053" y="0"/>
                </a:lnTo>
                <a:close/>
              </a:path>
            </a:pathLst>
          </a:custGeom>
          <a:solidFill>
            <a:srgbClr val="008000"/>
          </a:solidFill>
        </p:spPr>
        <p:txBody>
          <a:bodyPr wrap="square" lIns="0" tIns="0" rIns="0" bIns="0" rtlCol="0"/>
          <a:lstStyle/>
          <a:p>
            <a:pPr defTabSz="801668"/>
            <a:endParaRPr>
              <a:solidFill>
                <a:prstClr val="black"/>
              </a:solidFill>
            </a:endParaRPr>
          </a:p>
        </p:txBody>
      </p:sp>
      <p:sp>
        <p:nvSpPr>
          <p:cNvPr id="21" name="object 21"/>
          <p:cNvSpPr/>
          <p:nvPr/>
        </p:nvSpPr>
        <p:spPr>
          <a:xfrm>
            <a:off x="2537456" y="3933553"/>
            <a:ext cx="65159" cy="1543338"/>
          </a:xfrm>
          <a:custGeom>
            <a:avLst/>
            <a:gdLst/>
            <a:ahLst/>
            <a:cxnLst/>
            <a:rect l="l" t="t" r="r" b="b"/>
            <a:pathLst>
              <a:path w="76200" h="1700529">
                <a:moveTo>
                  <a:pt x="0" y="1700107"/>
                </a:moveTo>
                <a:lnTo>
                  <a:pt x="0" y="67094"/>
                </a:lnTo>
                <a:lnTo>
                  <a:pt x="76053" y="0"/>
                </a:lnTo>
                <a:lnTo>
                  <a:pt x="76053" y="1642278"/>
                </a:lnTo>
                <a:lnTo>
                  <a:pt x="0" y="1700107"/>
                </a:lnTo>
                <a:close/>
              </a:path>
            </a:pathLst>
          </a:custGeom>
          <a:ln w="9506">
            <a:solidFill>
              <a:srgbClr val="000000"/>
            </a:solidFill>
          </a:ln>
        </p:spPr>
        <p:txBody>
          <a:bodyPr wrap="square" lIns="0" tIns="0" rIns="0" bIns="0" rtlCol="0"/>
          <a:lstStyle/>
          <a:p>
            <a:pPr defTabSz="801668"/>
            <a:endParaRPr>
              <a:solidFill>
                <a:prstClr val="black"/>
              </a:solidFill>
            </a:endParaRPr>
          </a:p>
        </p:txBody>
      </p:sp>
      <p:sp>
        <p:nvSpPr>
          <p:cNvPr id="22" name="object 22"/>
          <p:cNvSpPr/>
          <p:nvPr/>
        </p:nvSpPr>
        <p:spPr>
          <a:xfrm>
            <a:off x="2325770" y="3994445"/>
            <a:ext cx="211767" cy="1482250"/>
          </a:xfrm>
          <a:custGeom>
            <a:avLst/>
            <a:gdLst/>
            <a:ahLst/>
            <a:cxnLst/>
            <a:rect l="l" t="t" r="r" b="b"/>
            <a:pathLst>
              <a:path w="247650" h="1633220">
                <a:moveTo>
                  <a:pt x="0" y="1633013"/>
                </a:moveTo>
                <a:lnTo>
                  <a:pt x="247489" y="1633013"/>
                </a:lnTo>
                <a:lnTo>
                  <a:pt x="247489" y="0"/>
                </a:lnTo>
                <a:lnTo>
                  <a:pt x="0" y="0"/>
                </a:lnTo>
                <a:lnTo>
                  <a:pt x="0" y="1633013"/>
                </a:lnTo>
                <a:close/>
              </a:path>
            </a:pathLst>
          </a:custGeom>
          <a:solidFill>
            <a:srgbClr val="00FF00"/>
          </a:solidFill>
        </p:spPr>
        <p:txBody>
          <a:bodyPr wrap="square" lIns="0" tIns="0" rIns="0" bIns="0" rtlCol="0"/>
          <a:lstStyle/>
          <a:p>
            <a:pPr defTabSz="801668"/>
            <a:endParaRPr>
              <a:solidFill>
                <a:prstClr val="black"/>
              </a:solidFill>
            </a:endParaRPr>
          </a:p>
        </p:txBody>
      </p:sp>
      <p:sp>
        <p:nvSpPr>
          <p:cNvPr id="23" name="object 23"/>
          <p:cNvSpPr/>
          <p:nvPr/>
        </p:nvSpPr>
        <p:spPr>
          <a:xfrm>
            <a:off x="2325770" y="3994445"/>
            <a:ext cx="211767" cy="1482250"/>
          </a:xfrm>
          <a:custGeom>
            <a:avLst/>
            <a:gdLst/>
            <a:ahLst/>
            <a:cxnLst/>
            <a:rect l="l" t="t" r="r" b="b"/>
            <a:pathLst>
              <a:path w="247650" h="1633220">
                <a:moveTo>
                  <a:pt x="0" y="1633013"/>
                </a:moveTo>
                <a:lnTo>
                  <a:pt x="247489" y="1633013"/>
                </a:lnTo>
                <a:lnTo>
                  <a:pt x="247489" y="0"/>
                </a:lnTo>
                <a:lnTo>
                  <a:pt x="0" y="0"/>
                </a:lnTo>
                <a:lnTo>
                  <a:pt x="0" y="1633013"/>
                </a:lnTo>
                <a:close/>
              </a:path>
            </a:pathLst>
          </a:custGeom>
          <a:ln w="9508">
            <a:solidFill>
              <a:srgbClr val="000000"/>
            </a:solidFill>
          </a:ln>
        </p:spPr>
        <p:txBody>
          <a:bodyPr wrap="square" lIns="0" tIns="0" rIns="0" bIns="0" rtlCol="0"/>
          <a:lstStyle/>
          <a:p>
            <a:pPr defTabSz="801668"/>
            <a:endParaRPr>
              <a:solidFill>
                <a:prstClr val="black"/>
              </a:solidFill>
            </a:endParaRPr>
          </a:p>
        </p:txBody>
      </p:sp>
      <p:sp>
        <p:nvSpPr>
          <p:cNvPr id="24" name="object 24"/>
          <p:cNvSpPr/>
          <p:nvPr/>
        </p:nvSpPr>
        <p:spPr>
          <a:xfrm>
            <a:off x="2325769" y="3933553"/>
            <a:ext cx="276926" cy="61088"/>
          </a:xfrm>
          <a:custGeom>
            <a:avLst/>
            <a:gdLst/>
            <a:ahLst/>
            <a:cxnLst/>
            <a:rect l="l" t="t" r="r" b="b"/>
            <a:pathLst>
              <a:path w="323850" h="67310">
                <a:moveTo>
                  <a:pt x="323606" y="0"/>
                </a:moveTo>
                <a:lnTo>
                  <a:pt x="85559" y="0"/>
                </a:lnTo>
                <a:lnTo>
                  <a:pt x="0" y="67094"/>
                </a:lnTo>
                <a:lnTo>
                  <a:pt x="247553" y="67094"/>
                </a:lnTo>
                <a:lnTo>
                  <a:pt x="323606" y="0"/>
                </a:lnTo>
                <a:close/>
              </a:path>
            </a:pathLst>
          </a:custGeom>
          <a:solidFill>
            <a:srgbClr val="00BF00"/>
          </a:solidFill>
        </p:spPr>
        <p:txBody>
          <a:bodyPr wrap="square" lIns="0" tIns="0" rIns="0" bIns="0" rtlCol="0"/>
          <a:lstStyle/>
          <a:p>
            <a:pPr defTabSz="801668"/>
            <a:endParaRPr>
              <a:solidFill>
                <a:prstClr val="black"/>
              </a:solidFill>
            </a:endParaRPr>
          </a:p>
        </p:txBody>
      </p:sp>
      <p:sp>
        <p:nvSpPr>
          <p:cNvPr id="25" name="object 25"/>
          <p:cNvSpPr/>
          <p:nvPr/>
        </p:nvSpPr>
        <p:spPr>
          <a:xfrm>
            <a:off x="2325769" y="3933553"/>
            <a:ext cx="276926" cy="61088"/>
          </a:xfrm>
          <a:custGeom>
            <a:avLst/>
            <a:gdLst/>
            <a:ahLst/>
            <a:cxnLst/>
            <a:rect l="l" t="t" r="r" b="b"/>
            <a:pathLst>
              <a:path w="323850" h="67310">
                <a:moveTo>
                  <a:pt x="247553" y="67094"/>
                </a:moveTo>
                <a:lnTo>
                  <a:pt x="323606" y="0"/>
                </a:lnTo>
                <a:lnTo>
                  <a:pt x="85559" y="0"/>
                </a:lnTo>
                <a:lnTo>
                  <a:pt x="0" y="67094"/>
                </a:lnTo>
                <a:lnTo>
                  <a:pt x="247553" y="67094"/>
                </a:lnTo>
                <a:close/>
              </a:path>
            </a:pathLst>
          </a:custGeom>
          <a:ln w="9581">
            <a:solidFill>
              <a:srgbClr val="000000"/>
            </a:solidFill>
          </a:ln>
        </p:spPr>
        <p:txBody>
          <a:bodyPr wrap="square" lIns="0" tIns="0" rIns="0" bIns="0" rtlCol="0"/>
          <a:lstStyle/>
          <a:p>
            <a:pPr defTabSz="801668"/>
            <a:endParaRPr>
              <a:solidFill>
                <a:prstClr val="black"/>
              </a:solidFill>
            </a:endParaRPr>
          </a:p>
        </p:txBody>
      </p:sp>
      <p:sp>
        <p:nvSpPr>
          <p:cNvPr id="26" name="object 26"/>
          <p:cNvSpPr/>
          <p:nvPr/>
        </p:nvSpPr>
        <p:spPr>
          <a:xfrm>
            <a:off x="3050138" y="3567389"/>
            <a:ext cx="65159" cy="1909290"/>
          </a:xfrm>
          <a:custGeom>
            <a:avLst/>
            <a:gdLst/>
            <a:ahLst/>
            <a:cxnLst/>
            <a:rect l="l" t="t" r="r" b="b"/>
            <a:pathLst>
              <a:path w="76200" h="2103754">
                <a:moveTo>
                  <a:pt x="76053" y="0"/>
                </a:moveTo>
                <a:lnTo>
                  <a:pt x="0" y="67094"/>
                </a:lnTo>
                <a:lnTo>
                  <a:pt x="0" y="2103568"/>
                </a:lnTo>
                <a:lnTo>
                  <a:pt x="76053" y="2045739"/>
                </a:lnTo>
                <a:lnTo>
                  <a:pt x="76053" y="0"/>
                </a:lnTo>
                <a:close/>
              </a:path>
            </a:pathLst>
          </a:custGeom>
          <a:solidFill>
            <a:srgbClr val="80804D"/>
          </a:solidFill>
        </p:spPr>
        <p:txBody>
          <a:bodyPr wrap="square" lIns="0" tIns="0" rIns="0" bIns="0" rtlCol="0"/>
          <a:lstStyle/>
          <a:p>
            <a:pPr defTabSz="801668"/>
            <a:endParaRPr>
              <a:solidFill>
                <a:prstClr val="black"/>
              </a:solidFill>
            </a:endParaRPr>
          </a:p>
        </p:txBody>
      </p:sp>
      <p:sp>
        <p:nvSpPr>
          <p:cNvPr id="27" name="object 27"/>
          <p:cNvSpPr/>
          <p:nvPr/>
        </p:nvSpPr>
        <p:spPr>
          <a:xfrm>
            <a:off x="3050138" y="3567389"/>
            <a:ext cx="65159" cy="1909290"/>
          </a:xfrm>
          <a:custGeom>
            <a:avLst/>
            <a:gdLst/>
            <a:ahLst/>
            <a:cxnLst/>
            <a:rect l="l" t="t" r="r" b="b"/>
            <a:pathLst>
              <a:path w="76200" h="2103754">
                <a:moveTo>
                  <a:pt x="0" y="2103568"/>
                </a:moveTo>
                <a:lnTo>
                  <a:pt x="0" y="67094"/>
                </a:lnTo>
                <a:lnTo>
                  <a:pt x="76053" y="0"/>
                </a:lnTo>
                <a:lnTo>
                  <a:pt x="76053" y="2045739"/>
                </a:lnTo>
                <a:lnTo>
                  <a:pt x="0" y="2103568"/>
                </a:lnTo>
                <a:close/>
              </a:path>
            </a:pathLst>
          </a:custGeom>
          <a:ln w="9506">
            <a:solidFill>
              <a:srgbClr val="000000"/>
            </a:solidFill>
          </a:ln>
        </p:spPr>
        <p:txBody>
          <a:bodyPr wrap="square" lIns="0" tIns="0" rIns="0" bIns="0" rtlCol="0"/>
          <a:lstStyle/>
          <a:p>
            <a:pPr defTabSz="801668"/>
            <a:endParaRPr>
              <a:solidFill>
                <a:prstClr val="black"/>
              </a:solidFill>
            </a:endParaRPr>
          </a:p>
        </p:txBody>
      </p:sp>
      <p:sp>
        <p:nvSpPr>
          <p:cNvPr id="28" name="object 28"/>
          <p:cNvSpPr/>
          <p:nvPr/>
        </p:nvSpPr>
        <p:spPr>
          <a:xfrm>
            <a:off x="2838452" y="3628279"/>
            <a:ext cx="211767" cy="1848778"/>
          </a:xfrm>
          <a:custGeom>
            <a:avLst/>
            <a:gdLst/>
            <a:ahLst/>
            <a:cxnLst/>
            <a:rect l="l" t="t" r="r" b="b"/>
            <a:pathLst>
              <a:path w="247650" h="2037079">
                <a:moveTo>
                  <a:pt x="0" y="2036474"/>
                </a:moveTo>
                <a:lnTo>
                  <a:pt x="247489" y="2036474"/>
                </a:lnTo>
                <a:lnTo>
                  <a:pt x="247489" y="0"/>
                </a:lnTo>
                <a:lnTo>
                  <a:pt x="0" y="0"/>
                </a:lnTo>
                <a:lnTo>
                  <a:pt x="0" y="2036474"/>
                </a:lnTo>
                <a:close/>
              </a:path>
            </a:pathLst>
          </a:custGeom>
          <a:solidFill>
            <a:srgbClr val="FFFF99"/>
          </a:solidFill>
        </p:spPr>
        <p:txBody>
          <a:bodyPr wrap="square" lIns="0" tIns="0" rIns="0" bIns="0" rtlCol="0"/>
          <a:lstStyle/>
          <a:p>
            <a:pPr defTabSz="801668"/>
            <a:endParaRPr>
              <a:solidFill>
                <a:prstClr val="black"/>
              </a:solidFill>
            </a:endParaRPr>
          </a:p>
        </p:txBody>
      </p:sp>
      <p:sp>
        <p:nvSpPr>
          <p:cNvPr id="29" name="object 29"/>
          <p:cNvSpPr/>
          <p:nvPr/>
        </p:nvSpPr>
        <p:spPr>
          <a:xfrm>
            <a:off x="2838452" y="3628279"/>
            <a:ext cx="211767" cy="1848778"/>
          </a:xfrm>
          <a:custGeom>
            <a:avLst/>
            <a:gdLst/>
            <a:ahLst/>
            <a:cxnLst/>
            <a:rect l="l" t="t" r="r" b="b"/>
            <a:pathLst>
              <a:path w="247650" h="2037079">
                <a:moveTo>
                  <a:pt x="0" y="2036474"/>
                </a:moveTo>
                <a:lnTo>
                  <a:pt x="247489" y="2036474"/>
                </a:lnTo>
                <a:lnTo>
                  <a:pt x="247489" y="0"/>
                </a:lnTo>
                <a:lnTo>
                  <a:pt x="0" y="0"/>
                </a:lnTo>
                <a:lnTo>
                  <a:pt x="0" y="2036474"/>
                </a:lnTo>
                <a:close/>
              </a:path>
            </a:pathLst>
          </a:custGeom>
          <a:ln w="9507">
            <a:solidFill>
              <a:srgbClr val="000000"/>
            </a:solidFill>
          </a:ln>
        </p:spPr>
        <p:txBody>
          <a:bodyPr wrap="square" lIns="0" tIns="0" rIns="0" bIns="0" rtlCol="0"/>
          <a:lstStyle/>
          <a:p>
            <a:pPr defTabSz="801668"/>
            <a:endParaRPr>
              <a:solidFill>
                <a:prstClr val="black"/>
              </a:solidFill>
            </a:endParaRPr>
          </a:p>
        </p:txBody>
      </p:sp>
      <p:sp>
        <p:nvSpPr>
          <p:cNvPr id="30" name="object 30"/>
          <p:cNvSpPr/>
          <p:nvPr/>
        </p:nvSpPr>
        <p:spPr>
          <a:xfrm>
            <a:off x="2838451" y="3567387"/>
            <a:ext cx="276926" cy="61088"/>
          </a:xfrm>
          <a:custGeom>
            <a:avLst/>
            <a:gdLst/>
            <a:ahLst/>
            <a:cxnLst/>
            <a:rect l="l" t="t" r="r" b="b"/>
            <a:pathLst>
              <a:path w="323850" h="67310">
                <a:moveTo>
                  <a:pt x="323606" y="0"/>
                </a:moveTo>
                <a:lnTo>
                  <a:pt x="85559" y="0"/>
                </a:lnTo>
                <a:lnTo>
                  <a:pt x="0" y="67094"/>
                </a:lnTo>
                <a:lnTo>
                  <a:pt x="247553" y="67094"/>
                </a:lnTo>
                <a:lnTo>
                  <a:pt x="323606" y="0"/>
                </a:lnTo>
                <a:close/>
              </a:path>
            </a:pathLst>
          </a:custGeom>
          <a:solidFill>
            <a:srgbClr val="BFBF73"/>
          </a:solidFill>
        </p:spPr>
        <p:txBody>
          <a:bodyPr wrap="square" lIns="0" tIns="0" rIns="0" bIns="0" rtlCol="0"/>
          <a:lstStyle/>
          <a:p>
            <a:pPr defTabSz="801668"/>
            <a:endParaRPr>
              <a:solidFill>
                <a:prstClr val="black"/>
              </a:solidFill>
            </a:endParaRPr>
          </a:p>
        </p:txBody>
      </p:sp>
      <p:sp>
        <p:nvSpPr>
          <p:cNvPr id="31" name="object 31"/>
          <p:cNvSpPr/>
          <p:nvPr/>
        </p:nvSpPr>
        <p:spPr>
          <a:xfrm>
            <a:off x="2838451" y="3567387"/>
            <a:ext cx="276926" cy="61088"/>
          </a:xfrm>
          <a:custGeom>
            <a:avLst/>
            <a:gdLst/>
            <a:ahLst/>
            <a:cxnLst/>
            <a:rect l="l" t="t" r="r" b="b"/>
            <a:pathLst>
              <a:path w="323850" h="67310">
                <a:moveTo>
                  <a:pt x="247553" y="67094"/>
                </a:moveTo>
                <a:lnTo>
                  <a:pt x="323606" y="0"/>
                </a:lnTo>
                <a:lnTo>
                  <a:pt x="85559" y="0"/>
                </a:lnTo>
                <a:lnTo>
                  <a:pt x="0" y="67094"/>
                </a:lnTo>
                <a:lnTo>
                  <a:pt x="247553" y="67094"/>
                </a:lnTo>
                <a:close/>
              </a:path>
            </a:pathLst>
          </a:custGeom>
          <a:ln w="9581">
            <a:solidFill>
              <a:srgbClr val="000000"/>
            </a:solidFill>
          </a:ln>
        </p:spPr>
        <p:txBody>
          <a:bodyPr wrap="square" lIns="0" tIns="0" rIns="0" bIns="0" rtlCol="0"/>
          <a:lstStyle/>
          <a:p>
            <a:pPr defTabSz="801668"/>
            <a:endParaRPr>
              <a:solidFill>
                <a:prstClr val="black"/>
              </a:solidFill>
            </a:endParaRPr>
          </a:p>
        </p:txBody>
      </p:sp>
      <p:sp>
        <p:nvSpPr>
          <p:cNvPr id="32" name="object 32"/>
          <p:cNvSpPr/>
          <p:nvPr/>
        </p:nvSpPr>
        <p:spPr>
          <a:xfrm>
            <a:off x="3253582" y="3218852"/>
            <a:ext cx="73304" cy="2257953"/>
          </a:xfrm>
          <a:custGeom>
            <a:avLst/>
            <a:gdLst/>
            <a:ahLst/>
            <a:cxnLst/>
            <a:rect l="l" t="t" r="r" b="b"/>
            <a:pathLst>
              <a:path w="85725" h="2487929">
                <a:moveTo>
                  <a:pt x="85559" y="0"/>
                </a:moveTo>
                <a:lnTo>
                  <a:pt x="0" y="67094"/>
                </a:lnTo>
                <a:lnTo>
                  <a:pt x="0" y="2487604"/>
                </a:lnTo>
                <a:lnTo>
                  <a:pt x="85559" y="2429775"/>
                </a:lnTo>
                <a:lnTo>
                  <a:pt x="85559" y="0"/>
                </a:lnTo>
                <a:close/>
              </a:path>
            </a:pathLst>
          </a:custGeom>
          <a:solidFill>
            <a:srgbClr val="008000"/>
          </a:solidFill>
        </p:spPr>
        <p:txBody>
          <a:bodyPr wrap="square" lIns="0" tIns="0" rIns="0" bIns="0" rtlCol="0"/>
          <a:lstStyle/>
          <a:p>
            <a:pPr defTabSz="801668"/>
            <a:endParaRPr>
              <a:solidFill>
                <a:prstClr val="black"/>
              </a:solidFill>
            </a:endParaRPr>
          </a:p>
        </p:txBody>
      </p:sp>
      <p:sp>
        <p:nvSpPr>
          <p:cNvPr id="33" name="object 33"/>
          <p:cNvSpPr/>
          <p:nvPr/>
        </p:nvSpPr>
        <p:spPr>
          <a:xfrm>
            <a:off x="3253582" y="3218852"/>
            <a:ext cx="73304" cy="2257953"/>
          </a:xfrm>
          <a:custGeom>
            <a:avLst/>
            <a:gdLst/>
            <a:ahLst/>
            <a:cxnLst/>
            <a:rect l="l" t="t" r="r" b="b"/>
            <a:pathLst>
              <a:path w="85725" h="2487929">
                <a:moveTo>
                  <a:pt x="0" y="2487604"/>
                </a:moveTo>
                <a:lnTo>
                  <a:pt x="0" y="67094"/>
                </a:lnTo>
                <a:lnTo>
                  <a:pt x="85559" y="0"/>
                </a:lnTo>
                <a:lnTo>
                  <a:pt x="85559" y="2429775"/>
                </a:lnTo>
                <a:lnTo>
                  <a:pt x="0" y="2487604"/>
                </a:lnTo>
                <a:close/>
              </a:path>
            </a:pathLst>
          </a:custGeom>
          <a:ln w="9506">
            <a:solidFill>
              <a:srgbClr val="000000"/>
            </a:solidFill>
          </a:ln>
        </p:spPr>
        <p:txBody>
          <a:bodyPr wrap="square" lIns="0" tIns="0" rIns="0" bIns="0" rtlCol="0"/>
          <a:lstStyle/>
          <a:p>
            <a:pPr defTabSz="801668"/>
            <a:endParaRPr>
              <a:solidFill>
                <a:prstClr val="black"/>
              </a:solidFill>
            </a:endParaRPr>
          </a:p>
        </p:txBody>
      </p:sp>
      <p:sp>
        <p:nvSpPr>
          <p:cNvPr id="34" name="object 34"/>
          <p:cNvSpPr/>
          <p:nvPr/>
        </p:nvSpPr>
        <p:spPr>
          <a:xfrm>
            <a:off x="3050134" y="3279749"/>
            <a:ext cx="203622" cy="2196865"/>
          </a:xfrm>
          <a:custGeom>
            <a:avLst/>
            <a:gdLst/>
            <a:ahLst/>
            <a:cxnLst/>
            <a:rect l="l" t="t" r="r" b="b"/>
            <a:pathLst>
              <a:path w="238125" h="2420620">
                <a:moveTo>
                  <a:pt x="0" y="2420509"/>
                </a:moveTo>
                <a:lnTo>
                  <a:pt x="237983" y="2420509"/>
                </a:lnTo>
                <a:lnTo>
                  <a:pt x="237983" y="0"/>
                </a:lnTo>
                <a:lnTo>
                  <a:pt x="0" y="0"/>
                </a:lnTo>
                <a:lnTo>
                  <a:pt x="0" y="2420509"/>
                </a:lnTo>
                <a:close/>
              </a:path>
            </a:pathLst>
          </a:custGeom>
          <a:solidFill>
            <a:srgbClr val="00FF00"/>
          </a:solidFill>
        </p:spPr>
        <p:txBody>
          <a:bodyPr wrap="square" lIns="0" tIns="0" rIns="0" bIns="0" rtlCol="0"/>
          <a:lstStyle/>
          <a:p>
            <a:pPr defTabSz="801668"/>
            <a:endParaRPr>
              <a:solidFill>
                <a:prstClr val="black"/>
              </a:solidFill>
            </a:endParaRPr>
          </a:p>
        </p:txBody>
      </p:sp>
      <p:sp>
        <p:nvSpPr>
          <p:cNvPr id="35" name="object 35"/>
          <p:cNvSpPr/>
          <p:nvPr/>
        </p:nvSpPr>
        <p:spPr>
          <a:xfrm>
            <a:off x="3050134" y="3279749"/>
            <a:ext cx="203622" cy="2196865"/>
          </a:xfrm>
          <a:custGeom>
            <a:avLst/>
            <a:gdLst/>
            <a:ahLst/>
            <a:cxnLst/>
            <a:rect l="l" t="t" r="r" b="b"/>
            <a:pathLst>
              <a:path w="238125" h="2420620">
                <a:moveTo>
                  <a:pt x="0" y="2420509"/>
                </a:moveTo>
                <a:lnTo>
                  <a:pt x="237983" y="2420509"/>
                </a:lnTo>
                <a:lnTo>
                  <a:pt x="237983" y="0"/>
                </a:lnTo>
                <a:lnTo>
                  <a:pt x="0" y="0"/>
                </a:lnTo>
                <a:lnTo>
                  <a:pt x="0" y="2420509"/>
                </a:lnTo>
                <a:close/>
              </a:path>
            </a:pathLst>
          </a:custGeom>
          <a:ln w="9507">
            <a:solidFill>
              <a:srgbClr val="000000"/>
            </a:solidFill>
          </a:ln>
        </p:spPr>
        <p:txBody>
          <a:bodyPr wrap="square" lIns="0" tIns="0" rIns="0" bIns="0" rtlCol="0"/>
          <a:lstStyle/>
          <a:p>
            <a:pPr defTabSz="801668"/>
            <a:endParaRPr>
              <a:solidFill>
                <a:prstClr val="black"/>
              </a:solidFill>
            </a:endParaRPr>
          </a:p>
        </p:txBody>
      </p:sp>
      <p:sp>
        <p:nvSpPr>
          <p:cNvPr id="36" name="object 36"/>
          <p:cNvSpPr/>
          <p:nvPr/>
        </p:nvSpPr>
        <p:spPr>
          <a:xfrm>
            <a:off x="3050134" y="3218850"/>
            <a:ext cx="276926" cy="61088"/>
          </a:xfrm>
          <a:custGeom>
            <a:avLst/>
            <a:gdLst/>
            <a:ahLst/>
            <a:cxnLst/>
            <a:rect l="l" t="t" r="r" b="b"/>
            <a:pathLst>
              <a:path w="323850" h="67310">
                <a:moveTo>
                  <a:pt x="323479" y="0"/>
                </a:moveTo>
                <a:lnTo>
                  <a:pt x="76053" y="0"/>
                </a:lnTo>
                <a:lnTo>
                  <a:pt x="0" y="67094"/>
                </a:lnTo>
                <a:lnTo>
                  <a:pt x="237919" y="67094"/>
                </a:lnTo>
                <a:lnTo>
                  <a:pt x="323479" y="0"/>
                </a:lnTo>
                <a:close/>
              </a:path>
            </a:pathLst>
          </a:custGeom>
          <a:solidFill>
            <a:srgbClr val="00BF00"/>
          </a:solidFill>
        </p:spPr>
        <p:txBody>
          <a:bodyPr wrap="square" lIns="0" tIns="0" rIns="0" bIns="0" rtlCol="0"/>
          <a:lstStyle/>
          <a:p>
            <a:pPr defTabSz="801668"/>
            <a:endParaRPr>
              <a:solidFill>
                <a:prstClr val="black"/>
              </a:solidFill>
            </a:endParaRPr>
          </a:p>
        </p:txBody>
      </p:sp>
      <p:sp>
        <p:nvSpPr>
          <p:cNvPr id="37" name="object 37"/>
          <p:cNvSpPr/>
          <p:nvPr/>
        </p:nvSpPr>
        <p:spPr>
          <a:xfrm>
            <a:off x="3050134" y="3218850"/>
            <a:ext cx="276926" cy="61088"/>
          </a:xfrm>
          <a:custGeom>
            <a:avLst/>
            <a:gdLst/>
            <a:ahLst/>
            <a:cxnLst/>
            <a:rect l="l" t="t" r="r" b="b"/>
            <a:pathLst>
              <a:path w="323850" h="67310">
                <a:moveTo>
                  <a:pt x="237919" y="67094"/>
                </a:moveTo>
                <a:lnTo>
                  <a:pt x="323479" y="0"/>
                </a:lnTo>
                <a:lnTo>
                  <a:pt x="76053" y="0"/>
                </a:lnTo>
                <a:lnTo>
                  <a:pt x="0" y="67094"/>
                </a:lnTo>
                <a:lnTo>
                  <a:pt x="237919" y="67094"/>
                </a:lnTo>
                <a:close/>
              </a:path>
            </a:pathLst>
          </a:custGeom>
          <a:ln w="9581">
            <a:solidFill>
              <a:srgbClr val="000000"/>
            </a:solidFill>
          </a:ln>
        </p:spPr>
        <p:txBody>
          <a:bodyPr wrap="square" lIns="0" tIns="0" rIns="0" bIns="0" rtlCol="0"/>
          <a:lstStyle/>
          <a:p>
            <a:pPr defTabSz="801668"/>
            <a:endParaRPr>
              <a:solidFill>
                <a:prstClr val="black"/>
              </a:solidFill>
            </a:endParaRPr>
          </a:p>
        </p:txBody>
      </p:sp>
      <p:sp>
        <p:nvSpPr>
          <p:cNvPr id="38" name="object 38"/>
          <p:cNvSpPr/>
          <p:nvPr/>
        </p:nvSpPr>
        <p:spPr>
          <a:xfrm>
            <a:off x="3766264" y="4255998"/>
            <a:ext cx="73304" cy="1220609"/>
          </a:xfrm>
          <a:custGeom>
            <a:avLst/>
            <a:gdLst/>
            <a:ahLst/>
            <a:cxnLst/>
            <a:rect l="l" t="t" r="r" b="b"/>
            <a:pathLst>
              <a:path w="85725" h="1344929">
                <a:moveTo>
                  <a:pt x="85559" y="0"/>
                </a:moveTo>
                <a:lnTo>
                  <a:pt x="0" y="67094"/>
                </a:lnTo>
                <a:lnTo>
                  <a:pt x="0" y="1344827"/>
                </a:lnTo>
                <a:lnTo>
                  <a:pt x="85559" y="1286998"/>
                </a:lnTo>
                <a:lnTo>
                  <a:pt x="85559" y="0"/>
                </a:lnTo>
                <a:close/>
              </a:path>
            </a:pathLst>
          </a:custGeom>
          <a:solidFill>
            <a:srgbClr val="80804D"/>
          </a:solidFill>
        </p:spPr>
        <p:txBody>
          <a:bodyPr wrap="square" lIns="0" tIns="0" rIns="0" bIns="0" rtlCol="0"/>
          <a:lstStyle/>
          <a:p>
            <a:pPr defTabSz="801668"/>
            <a:endParaRPr>
              <a:solidFill>
                <a:prstClr val="black"/>
              </a:solidFill>
            </a:endParaRPr>
          </a:p>
        </p:txBody>
      </p:sp>
      <p:sp>
        <p:nvSpPr>
          <p:cNvPr id="39" name="object 39"/>
          <p:cNvSpPr/>
          <p:nvPr/>
        </p:nvSpPr>
        <p:spPr>
          <a:xfrm>
            <a:off x="3766264" y="4255998"/>
            <a:ext cx="73304" cy="1220609"/>
          </a:xfrm>
          <a:custGeom>
            <a:avLst/>
            <a:gdLst/>
            <a:ahLst/>
            <a:cxnLst/>
            <a:rect l="l" t="t" r="r" b="b"/>
            <a:pathLst>
              <a:path w="85725" h="1344929">
                <a:moveTo>
                  <a:pt x="0" y="1344827"/>
                </a:moveTo>
                <a:lnTo>
                  <a:pt x="0" y="67094"/>
                </a:lnTo>
                <a:lnTo>
                  <a:pt x="85559" y="0"/>
                </a:lnTo>
                <a:lnTo>
                  <a:pt x="85559" y="1286998"/>
                </a:lnTo>
                <a:lnTo>
                  <a:pt x="0" y="1344827"/>
                </a:lnTo>
                <a:close/>
              </a:path>
            </a:pathLst>
          </a:custGeom>
          <a:ln w="9506">
            <a:solidFill>
              <a:srgbClr val="000000"/>
            </a:solidFill>
          </a:ln>
        </p:spPr>
        <p:txBody>
          <a:bodyPr wrap="square" lIns="0" tIns="0" rIns="0" bIns="0" rtlCol="0"/>
          <a:lstStyle/>
          <a:p>
            <a:pPr defTabSz="801668"/>
            <a:endParaRPr>
              <a:solidFill>
                <a:prstClr val="black"/>
              </a:solidFill>
            </a:endParaRPr>
          </a:p>
        </p:txBody>
      </p:sp>
      <p:sp>
        <p:nvSpPr>
          <p:cNvPr id="40" name="object 40"/>
          <p:cNvSpPr/>
          <p:nvPr/>
        </p:nvSpPr>
        <p:spPr>
          <a:xfrm>
            <a:off x="3562815" y="4316951"/>
            <a:ext cx="203622" cy="1160097"/>
          </a:xfrm>
          <a:custGeom>
            <a:avLst/>
            <a:gdLst/>
            <a:ahLst/>
            <a:cxnLst/>
            <a:rect l="l" t="t" r="r" b="b"/>
            <a:pathLst>
              <a:path w="238125" h="1278254">
                <a:moveTo>
                  <a:pt x="0" y="1277668"/>
                </a:moveTo>
                <a:lnTo>
                  <a:pt x="237983" y="1277668"/>
                </a:lnTo>
                <a:lnTo>
                  <a:pt x="237983" y="0"/>
                </a:lnTo>
                <a:lnTo>
                  <a:pt x="0" y="0"/>
                </a:lnTo>
                <a:lnTo>
                  <a:pt x="0" y="1277668"/>
                </a:lnTo>
                <a:close/>
              </a:path>
            </a:pathLst>
          </a:custGeom>
          <a:solidFill>
            <a:srgbClr val="FFFF99"/>
          </a:solidFill>
        </p:spPr>
        <p:txBody>
          <a:bodyPr wrap="square" lIns="0" tIns="0" rIns="0" bIns="0" rtlCol="0"/>
          <a:lstStyle/>
          <a:p>
            <a:pPr defTabSz="801668"/>
            <a:endParaRPr>
              <a:solidFill>
                <a:prstClr val="black"/>
              </a:solidFill>
            </a:endParaRPr>
          </a:p>
        </p:txBody>
      </p:sp>
      <p:sp>
        <p:nvSpPr>
          <p:cNvPr id="41" name="object 41"/>
          <p:cNvSpPr/>
          <p:nvPr/>
        </p:nvSpPr>
        <p:spPr>
          <a:xfrm>
            <a:off x="3562815" y="4316951"/>
            <a:ext cx="203622" cy="1160097"/>
          </a:xfrm>
          <a:custGeom>
            <a:avLst/>
            <a:gdLst/>
            <a:ahLst/>
            <a:cxnLst/>
            <a:rect l="l" t="t" r="r" b="b"/>
            <a:pathLst>
              <a:path w="238125" h="1278254">
                <a:moveTo>
                  <a:pt x="0" y="1277668"/>
                </a:moveTo>
                <a:lnTo>
                  <a:pt x="237983" y="1277668"/>
                </a:lnTo>
                <a:lnTo>
                  <a:pt x="237983" y="0"/>
                </a:lnTo>
                <a:lnTo>
                  <a:pt x="0" y="0"/>
                </a:lnTo>
                <a:lnTo>
                  <a:pt x="0" y="1277668"/>
                </a:lnTo>
                <a:close/>
              </a:path>
            </a:pathLst>
          </a:custGeom>
          <a:ln w="9509">
            <a:solidFill>
              <a:srgbClr val="000000"/>
            </a:solidFill>
          </a:ln>
        </p:spPr>
        <p:txBody>
          <a:bodyPr wrap="square" lIns="0" tIns="0" rIns="0" bIns="0" rtlCol="0"/>
          <a:lstStyle/>
          <a:p>
            <a:pPr defTabSz="801668"/>
            <a:endParaRPr>
              <a:solidFill>
                <a:prstClr val="black"/>
              </a:solidFill>
            </a:endParaRPr>
          </a:p>
        </p:txBody>
      </p:sp>
      <p:sp>
        <p:nvSpPr>
          <p:cNvPr id="42" name="object 42"/>
          <p:cNvSpPr/>
          <p:nvPr/>
        </p:nvSpPr>
        <p:spPr>
          <a:xfrm>
            <a:off x="3562816" y="4255992"/>
            <a:ext cx="276926" cy="61088"/>
          </a:xfrm>
          <a:custGeom>
            <a:avLst/>
            <a:gdLst/>
            <a:ahLst/>
            <a:cxnLst/>
            <a:rect l="l" t="t" r="r" b="b"/>
            <a:pathLst>
              <a:path w="323850" h="67310">
                <a:moveTo>
                  <a:pt x="323479" y="0"/>
                </a:moveTo>
                <a:lnTo>
                  <a:pt x="76053" y="0"/>
                </a:lnTo>
                <a:lnTo>
                  <a:pt x="0" y="67094"/>
                </a:lnTo>
                <a:lnTo>
                  <a:pt x="237919" y="67094"/>
                </a:lnTo>
                <a:lnTo>
                  <a:pt x="323479" y="0"/>
                </a:lnTo>
                <a:close/>
              </a:path>
            </a:pathLst>
          </a:custGeom>
          <a:solidFill>
            <a:srgbClr val="BFBF73"/>
          </a:solidFill>
        </p:spPr>
        <p:txBody>
          <a:bodyPr wrap="square" lIns="0" tIns="0" rIns="0" bIns="0" rtlCol="0"/>
          <a:lstStyle/>
          <a:p>
            <a:pPr defTabSz="801668"/>
            <a:endParaRPr>
              <a:solidFill>
                <a:prstClr val="black"/>
              </a:solidFill>
            </a:endParaRPr>
          </a:p>
        </p:txBody>
      </p:sp>
      <p:sp>
        <p:nvSpPr>
          <p:cNvPr id="43" name="object 43"/>
          <p:cNvSpPr/>
          <p:nvPr/>
        </p:nvSpPr>
        <p:spPr>
          <a:xfrm>
            <a:off x="3562816" y="4255992"/>
            <a:ext cx="276926" cy="61088"/>
          </a:xfrm>
          <a:custGeom>
            <a:avLst/>
            <a:gdLst/>
            <a:ahLst/>
            <a:cxnLst/>
            <a:rect l="l" t="t" r="r" b="b"/>
            <a:pathLst>
              <a:path w="323850" h="67310">
                <a:moveTo>
                  <a:pt x="237919" y="67094"/>
                </a:moveTo>
                <a:lnTo>
                  <a:pt x="323479" y="0"/>
                </a:lnTo>
                <a:lnTo>
                  <a:pt x="76053" y="0"/>
                </a:lnTo>
                <a:lnTo>
                  <a:pt x="0" y="67094"/>
                </a:lnTo>
                <a:lnTo>
                  <a:pt x="237919" y="67094"/>
                </a:lnTo>
                <a:close/>
              </a:path>
            </a:pathLst>
          </a:custGeom>
          <a:ln w="9581">
            <a:solidFill>
              <a:srgbClr val="000000"/>
            </a:solidFill>
          </a:ln>
        </p:spPr>
        <p:txBody>
          <a:bodyPr wrap="square" lIns="0" tIns="0" rIns="0" bIns="0" rtlCol="0"/>
          <a:lstStyle/>
          <a:p>
            <a:pPr defTabSz="801668"/>
            <a:endParaRPr>
              <a:solidFill>
                <a:prstClr val="black"/>
              </a:solidFill>
            </a:endParaRPr>
          </a:p>
        </p:txBody>
      </p:sp>
      <p:sp>
        <p:nvSpPr>
          <p:cNvPr id="44" name="object 44"/>
          <p:cNvSpPr/>
          <p:nvPr/>
        </p:nvSpPr>
        <p:spPr>
          <a:xfrm>
            <a:off x="3969817" y="3846339"/>
            <a:ext cx="73304" cy="1630359"/>
          </a:xfrm>
          <a:custGeom>
            <a:avLst/>
            <a:gdLst/>
            <a:ahLst/>
            <a:cxnLst/>
            <a:rect l="l" t="t" r="r" b="b"/>
            <a:pathLst>
              <a:path w="85725" h="1796414">
                <a:moveTo>
                  <a:pt x="85559" y="0"/>
                </a:moveTo>
                <a:lnTo>
                  <a:pt x="0" y="57509"/>
                </a:lnTo>
                <a:lnTo>
                  <a:pt x="0" y="1796212"/>
                </a:lnTo>
                <a:lnTo>
                  <a:pt x="85559" y="1738383"/>
                </a:lnTo>
                <a:lnTo>
                  <a:pt x="85559" y="0"/>
                </a:lnTo>
                <a:close/>
              </a:path>
            </a:pathLst>
          </a:custGeom>
          <a:solidFill>
            <a:srgbClr val="008000"/>
          </a:solidFill>
        </p:spPr>
        <p:txBody>
          <a:bodyPr wrap="square" lIns="0" tIns="0" rIns="0" bIns="0" rtlCol="0"/>
          <a:lstStyle/>
          <a:p>
            <a:pPr defTabSz="801668"/>
            <a:endParaRPr>
              <a:solidFill>
                <a:prstClr val="black"/>
              </a:solidFill>
            </a:endParaRPr>
          </a:p>
        </p:txBody>
      </p:sp>
      <p:sp>
        <p:nvSpPr>
          <p:cNvPr id="45" name="object 45"/>
          <p:cNvSpPr/>
          <p:nvPr/>
        </p:nvSpPr>
        <p:spPr>
          <a:xfrm>
            <a:off x="3969817" y="3846339"/>
            <a:ext cx="73304" cy="1630359"/>
          </a:xfrm>
          <a:custGeom>
            <a:avLst/>
            <a:gdLst/>
            <a:ahLst/>
            <a:cxnLst/>
            <a:rect l="l" t="t" r="r" b="b"/>
            <a:pathLst>
              <a:path w="85725" h="1796414">
                <a:moveTo>
                  <a:pt x="0" y="1796212"/>
                </a:moveTo>
                <a:lnTo>
                  <a:pt x="0" y="57509"/>
                </a:lnTo>
                <a:lnTo>
                  <a:pt x="85559" y="0"/>
                </a:lnTo>
                <a:lnTo>
                  <a:pt x="85559" y="1738383"/>
                </a:lnTo>
                <a:lnTo>
                  <a:pt x="0" y="1796212"/>
                </a:lnTo>
                <a:close/>
              </a:path>
            </a:pathLst>
          </a:custGeom>
          <a:ln w="9506">
            <a:solidFill>
              <a:srgbClr val="000000"/>
            </a:solidFill>
          </a:ln>
        </p:spPr>
        <p:txBody>
          <a:bodyPr wrap="square" lIns="0" tIns="0" rIns="0" bIns="0" rtlCol="0"/>
          <a:lstStyle/>
          <a:p>
            <a:pPr defTabSz="801668"/>
            <a:endParaRPr>
              <a:solidFill>
                <a:prstClr val="black"/>
              </a:solidFill>
            </a:endParaRPr>
          </a:p>
        </p:txBody>
      </p:sp>
      <p:sp>
        <p:nvSpPr>
          <p:cNvPr id="46" name="object 46"/>
          <p:cNvSpPr/>
          <p:nvPr/>
        </p:nvSpPr>
        <p:spPr>
          <a:xfrm>
            <a:off x="3766262" y="3898525"/>
            <a:ext cx="203622" cy="1578492"/>
          </a:xfrm>
          <a:custGeom>
            <a:avLst/>
            <a:gdLst/>
            <a:ahLst/>
            <a:cxnLst/>
            <a:rect l="l" t="t" r="r" b="b"/>
            <a:pathLst>
              <a:path w="238125" h="1739264">
                <a:moveTo>
                  <a:pt x="0" y="1738703"/>
                </a:moveTo>
                <a:lnTo>
                  <a:pt x="237983" y="1738703"/>
                </a:lnTo>
                <a:lnTo>
                  <a:pt x="237983" y="0"/>
                </a:lnTo>
                <a:lnTo>
                  <a:pt x="0" y="0"/>
                </a:lnTo>
                <a:lnTo>
                  <a:pt x="0" y="1738703"/>
                </a:lnTo>
                <a:close/>
              </a:path>
            </a:pathLst>
          </a:custGeom>
          <a:solidFill>
            <a:srgbClr val="00FF00"/>
          </a:solidFill>
        </p:spPr>
        <p:txBody>
          <a:bodyPr wrap="square" lIns="0" tIns="0" rIns="0" bIns="0" rtlCol="0"/>
          <a:lstStyle/>
          <a:p>
            <a:pPr defTabSz="801668"/>
            <a:endParaRPr>
              <a:solidFill>
                <a:prstClr val="black"/>
              </a:solidFill>
            </a:endParaRPr>
          </a:p>
        </p:txBody>
      </p:sp>
      <p:sp>
        <p:nvSpPr>
          <p:cNvPr id="47" name="object 47"/>
          <p:cNvSpPr/>
          <p:nvPr/>
        </p:nvSpPr>
        <p:spPr>
          <a:xfrm>
            <a:off x="3766262" y="3898525"/>
            <a:ext cx="203622" cy="1578492"/>
          </a:xfrm>
          <a:custGeom>
            <a:avLst/>
            <a:gdLst/>
            <a:ahLst/>
            <a:cxnLst/>
            <a:rect l="l" t="t" r="r" b="b"/>
            <a:pathLst>
              <a:path w="238125" h="1739264">
                <a:moveTo>
                  <a:pt x="0" y="1738703"/>
                </a:moveTo>
                <a:lnTo>
                  <a:pt x="237983" y="1738703"/>
                </a:lnTo>
                <a:lnTo>
                  <a:pt x="237983" y="0"/>
                </a:lnTo>
                <a:lnTo>
                  <a:pt x="0" y="0"/>
                </a:lnTo>
                <a:lnTo>
                  <a:pt x="0" y="1738703"/>
                </a:lnTo>
                <a:close/>
              </a:path>
            </a:pathLst>
          </a:custGeom>
          <a:ln w="9508">
            <a:solidFill>
              <a:srgbClr val="000000"/>
            </a:solidFill>
          </a:ln>
        </p:spPr>
        <p:txBody>
          <a:bodyPr wrap="square" lIns="0" tIns="0" rIns="0" bIns="0" rtlCol="0"/>
          <a:lstStyle/>
          <a:p>
            <a:pPr defTabSz="801668"/>
            <a:endParaRPr>
              <a:solidFill>
                <a:prstClr val="black"/>
              </a:solidFill>
            </a:endParaRPr>
          </a:p>
        </p:txBody>
      </p:sp>
      <p:sp>
        <p:nvSpPr>
          <p:cNvPr id="48" name="object 48"/>
          <p:cNvSpPr/>
          <p:nvPr/>
        </p:nvSpPr>
        <p:spPr>
          <a:xfrm>
            <a:off x="3766264" y="3846332"/>
            <a:ext cx="276926" cy="52444"/>
          </a:xfrm>
          <a:custGeom>
            <a:avLst/>
            <a:gdLst/>
            <a:ahLst/>
            <a:cxnLst/>
            <a:rect l="l" t="t" r="r" b="b"/>
            <a:pathLst>
              <a:path w="323850" h="57785">
                <a:moveTo>
                  <a:pt x="323606" y="0"/>
                </a:moveTo>
                <a:lnTo>
                  <a:pt x="85559" y="0"/>
                </a:lnTo>
                <a:lnTo>
                  <a:pt x="0" y="57509"/>
                </a:lnTo>
                <a:lnTo>
                  <a:pt x="238046" y="57509"/>
                </a:lnTo>
                <a:lnTo>
                  <a:pt x="323606" y="0"/>
                </a:lnTo>
                <a:close/>
              </a:path>
            </a:pathLst>
          </a:custGeom>
          <a:solidFill>
            <a:srgbClr val="00BF00"/>
          </a:solidFill>
        </p:spPr>
        <p:txBody>
          <a:bodyPr wrap="square" lIns="0" tIns="0" rIns="0" bIns="0" rtlCol="0"/>
          <a:lstStyle/>
          <a:p>
            <a:pPr defTabSz="801668"/>
            <a:endParaRPr>
              <a:solidFill>
                <a:prstClr val="black"/>
              </a:solidFill>
            </a:endParaRPr>
          </a:p>
        </p:txBody>
      </p:sp>
      <p:sp>
        <p:nvSpPr>
          <p:cNvPr id="49" name="object 49"/>
          <p:cNvSpPr/>
          <p:nvPr/>
        </p:nvSpPr>
        <p:spPr>
          <a:xfrm>
            <a:off x="3766264" y="3846332"/>
            <a:ext cx="276926" cy="52444"/>
          </a:xfrm>
          <a:custGeom>
            <a:avLst/>
            <a:gdLst/>
            <a:ahLst/>
            <a:cxnLst/>
            <a:rect l="l" t="t" r="r" b="b"/>
            <a:pathLst>
              <a:path w="323850" h="57785">
                <a:moveTo>
                  <a:pt x="238046" y="57509"/>
                </a:moveTo>
                <a:lnTo>
                  <a:pt x="323606" y="0"/>
                </a:lnTo>
                <a:lnTo>
                  <a:pt x="85559" y="0"/>
                </a:lnTo>
                <a:lnTo>
                  <a:pt x="0" y="57509"/>
                </a:lnTo>
                <a:lnTo>
                  <a:pt x="238046" y="57509"/>
                </a:lnTo>
                <a:close/>
              </a:path>
            </a:pathLst>
          </a:custGeom>
          <a:ln w="9582">
            <a:solidFill>
              <a:srgbClr val="000000"/>
            </a:solidFill>
          </a:ln>
        </p:spPr>
        <p:txBody>
          <a:bodyPr wrap="square" lIns="0" tIns="0" rIns="0" bIns="0" rtlCol="0"/>
          <a:lstStyle/>
          <a:p>
            <a:pPr defTabSz="801668"/>
            <a:endParaRPr>
              <a:solidFill>
                <a:prstClr val="black"/>
              </a:solidFill>
            </a:endParaRPr>
          </a:p>
        </p:txBody>
      </p:sp>
      <p:sp>
        <p:nvSpPr>
          <p:cNvPr id="50" name="object 50"/>
          <p:cNvSpPr/>
          <p:nvPr/>
        </p:nvSpPr>
        <p:spPr>
          <a:xfrm>
            <a:off x="4482499" y="3881133"/>
            <a:ext cx="73304" cy="1595781"/>
          </a:xfrm>
          <a:custGeom>
            <a:avLst/>
            <a:gdLst/>
            <a:ahLst/>
            <a:cxnLst/>
            <a:rect l="l" t="t" r="r" b="b"/>
            <a:pathLst>
              <a:path w="85725" h="1758314">
                <a:moveTo>
                  <a:pt x="85559" y="0"/>
                </a:moveTo>
                <a:lnTo>
                  <a:pt x="0" y="57765"/>
                </a:lnTo>
                <a:lnTo>
                  <a:pt x="0" y="1757872"/>
                </a:lnTo>
                <a:lnTo>
                  <a:pt x="85559" y="1700043"/>
                </a:lnTo>
                <a:lnTo>
                  <a:pt x="85559" y="0"/>
                </a:lnTo>
                <a:close/>
              </a:path>
            </a:pathLst>
          </a:custGeom>
          <a:solidFill>
            <a:srgbClr val="80804D"/>
          </a:solidFill>
        </p:spPr>
        <p:txBody>
          <a:bodyPr wrap="square" lIns="0" tIns="0" rIns="0" bIns="0" rtlCol="0"/>
          <a:lstStyle/>
          <a:p>
            <a:pPr defTabSz="801668"/>
            <a:endParaRPr>
              <a:solidFill>
                <a:prstClr val="black"/>
              </a:solidFill>
            </a:endParaRPr>
          </a:p>
        </p:txBody>
      </p:sp>
      <p:sp>
        <p:nvSpPr>
          <p:cNvPr id="51" name="object 51"/>
          <p:cNvSpPr/>
          <p:nvPr/>
        </p:nvSpPr>
        <p:spPr>
          <a:xfrm>
            <a:off x="4482499" y="3881133"/>
            <a:ext cx="73304" cy="1595781"/>
          </a:xfrm>
          <a:custGeom>
            <a:avLst/>
            <a:gdLst/>
            <a:ahLst/>
            <a:cxnLst/>
            <a:rect l="l" t="t" r="r" b="b"/>
            <a:pathLst>
              <a:path w="85725" h="1758314">
                <a:moveTo>
                  <a:pt x="0" y="1757872"/>
                </a:moveTo>
                <a:lnTo>
                  <a:pt x="0" y="57765"/>
                </a:lnTo>
                <a:lnTo>
                  <a:pt x="85559" y="0"/>
                </a:lnTo>
                <a:lnTo>
                  <a:pt x="85559" y="1700043"/>
                </a:lnTo>
                <a:lnTo>
                  <a:pt x="0" y="1757872"/>
                </a:lnTo>
                <a:close/>
              </a:path>
            </a:pathLst>
          </a:custGeom>
          <a:ln w="9506">
            <a:solidFill>
              <a:srgbClr val="000000"/>
            </a:solidFill>
          </a:ln>
        </p:spPr>
        <p:txBody>
          <a:bodyPr wrap="square" lIns="0" tIns="0" rIns="0" bIns="0" rtlCol="0"/>
          <a:lstStyle/>
          <a:p>
            <a:pPr defTabSz="801668"/>
            <a:endParaRPr>
              <a:solidFill>
                <a:prstClr val="black"/>
              </a:solidFill>
            </a:endParaRPr>
          </a:p>
        </p:txBody>
      </p:sp>
      <p:sp>
        <p:nvSpPr>
          <p:cNvPr id="52" name="object 52"/>
          <p:cNvSpPr/>
          <p:nvPr/>
        </p:nvSpPr>
        <p:spPr>
          <a:xfrm>
            <a:off x="4278943" y="3933553"/>
            <a:ext cx="203622" cy="1543338"/>
          </a:xfrm>
          <a:custGeom>
            <a:avLst/>
            <a:gdLst/>
            <a:ahLst/>
            <a:cxnLst/>
            <a:rect l="l" t="t" r="r" b="b"/>
            <a:pathLst>
              <a:path w="238125" h="1700529">
                <a:moveTo>
                  <a:pt x="0" y="1700107"/>
                </a:moveTo>
                <a:lnTo>
                  <a:pt x="237983" y="1700107"/>
                </a:lnTo>
                <a:lnTo>
                  <a:pt x="237983" y="0"/>
                </a:lnTo>
                <a:lnTo>
                  <a:pt x="0" y="0"/>
                </a:lnTo>
                <a:lnTo>
                  <a:pt x="0" y="1700107"/>
                </a:lnTo>
                <a:close/>
              </a:path>
            </a:pathLst>
          </a:custGeom>
          <a:solidFill>
            <a:srgbClr val="FFFF99"/>
          </a:solidFill>
        </p:spPr>
        <p:txBody>
          <a:bodyPr wrap="square" lIns="0" tIns="0" rIns="0" bIns="0" rtlCol="0"/>
          <a:lstStyle/>
          <a:p>
            <a:pPr defTabSz="801668"/>
            <a:endParaRPr>
              <a:solidFill>
                <a:prstClr val="black"/>
              </a:solidFill>
            </a:endParaRPr>
          </a:p>
        </p:txBody>
      </p:sp>
      <p:sp>
        <p:nvSpPr>
          <p:cNvPr id="53" name="object 53"/>
          <p:cNvSpPr/>
          <p:nvPr/>
        </p:nvSpPr>
        <p:spPr>
          <a:xfrm>
            <a:off x="4278943" y="3933553"/>
            <a:ext cx="203622" cy="1543338"/>
          </a:xfrm>
          <a:custGeom>
            <a:avLst/>
            <a:gdLst/>
            <a:ahLst/>
            <a:cxnLst/>
            <a:rect l="l" t="t" r="r" b="b"/>
            <a:pathLst>
              <a:path w="238125" h="1700529">
                <a:moveTo>
                  <a:pt x="0" y="1700107"/>
                </a:moveTo>
                <a:lnTo>
                  <a:pt x="237983" y="1700107"/>
                </a:lnTo>
                <a:lnTo>
                  <a:pt x="237983" y="0"/>
                </a:lnTo>
                <a:lnTo>
                  <a:pt x="0" y="0"/>
                </a:lnTo>
                <a:lnTo>
                  <a:pt x="0" y="1700107"/>
                </a:lnTo>
                <a:close/>
              </a:path>
            </a:pathLst>
          </a:custGeom>
          <a:ln w="9508">
            <a:solidFill>
              <a:srgbClr val="000000"/>
            </a:solidFill>
          </a:ln>
        </p:spPr>
        <p:txBody>
          <a:bodyPr wrap="square" lIns="0" tIns="0" rIns="0" bIns="0" rtlCol="0"/>
          <a:lstStyle/>
          <a:p>
            <a:pPr defTabSz="801668"/>
            <a:endParaRPr>
              <a:solidFill>
                <a:prstClr val="black"/>
              </a:solidFill>
            </a:endParaRPr>
          </a:p>
        </p:txBody>
      </p:sp>
      <p:sp>
        <p:nvSpPr>
          <p:cNvPr id="54" name="object 54"/>
          <p:cNvSpPr/>
          <p:nvPr/>
        </p:nvSpPr>
        <p:spPr>
          <a:xfrm>
            <a:off x="4278943" y="3881128"/>
            <a:ext cx="276926" cy="52444"/>
          </a:xfrm>
          <a:custGeom>
            <a:avLst/>
            <a:gdLst/>
            <a:ahLst/>
            <a:cxnLst/>
            <a:rect l="l" t="t" r="r" b="b"/>
            <a:pathLst>
              <a:path w="323850" h="57785">
                <a:moveTo>
                  <a:pt x="323606" y="0"/>
                </a:moveTo>
                <a:lnTo>
                  <a:pt x="85940" y="0"/>
                </a:lnTo>
                <a:lnTo>
                  <a:pt x="0" y="57765"/>
                </a:lnTo>
                <a:lnTo>
                  <a:pt x="238046" y="57765"/>
                </a:lnTo>
                <a:lnTo>
                  <a:pt x="323606" y="0"/>
                </a:lnTo>
                <a:close/>
              </a:path>
            </a:pathLst>
          </a:custGeom>
          <a:solidFill>
            <a:srgbClr val="BFBF73"/>
          </a:solidFill>
        </p:spPr>
        <p:txBody>
          <a:bodyPr wrap="square" lIns="0" tIns="0" rIns="0" bIns="0" rtlCol="0"/>
          <a:lstStyle/>
          <a:p>
            <a:pPr defTabSz="801668"/>
            <a:endParaRPr>
              <a:solidFill>
                <a:prstClr val="black"/>
              </a:solidFill>
            </a:endParaRPr>
          </a:p>
        </p:txBody>
      </p:sp>
      <p:sp>
        <p:nvSpPr>
          <p:cNvPr id="55" name="object 55"/>
          <p:cNvSpPr/>
          <p:nvPr/>
        </p:nvSpPr>
        <p:spPr>
          <a:xfrm>
            <a:off x="4278943" y="3881128"/>
            <a:ext cx="276926" cy="52444"/>
          </a:xfrm>
          <a:custGeom>
            <a:avLst/>
            <a:gdLst/>
            <a:ahLst/>
            <a:cxnLst/>
            <a:rect l="l" t="t" r="r" b="b"/>
            <a:pathLst>
              <a:path w="323850" h="57785">
                <a:moveTo>
                  <a:pt x="238046" y="57765"/>
                </a:moveTo>
                <a:lnTo>
                  <a:pt x="323606" y="0"/>
                </a:lnTo>
                <a:lnTo>
                  <a:pt x="85940" y="0"/>
                </a:lnTo>
                <a:lnTo>
                  <a:pt x="0" y="57765"/>
                </a:lnTo>
                <a:lnTo>
                  <a:pt x="238046" y="57765"/>
                </a:lnTo>
                <a:close/>
              </a:path>
            </a:pathLst>
          </a:custGeom>
          <a:ln w="9582">
            <a:solidFill>
              <a:srgbClr val="000000"/>
            </a:solidFill>
          </a:ln>
        </p:spPr>
        <p:txBody>
          <a:bodyPr wrap="square" lIns="0" tIns="0" rIns="0" bIns="0" rtlCol="0"/>
          <a:lstStyle/>
          <a:p>
            <a:pPr defTabSz="801668"/>
            <a:endParaRPr>
              <a:solidFill>
                <a:prstClr val="black"/>
              </a:solidFill>
            </a:endParaRPr>
          </a:p>
        </p:txBody>
      </p:sp>
      <p:sp>
        <p:nvSpPr>
          <p:cNvPr id="56" name="object 56"/>
          <p:cNvSpPr/>
          <p:nvPr/>
        </p:nvSpPr>
        <p:spPr>
          <a:xfrm>
            <a:off x="4694076" y="3314544"/>
            <a:ext cx="65159" cy="2162287"/>
          </a:xfrm>
          <a:custGeom>
            <a:avLst/>
            <a:gdLst/>
            <a:ahLst/>
            <a:cxnLst/>
            <a:rect l="l" t="t" r="r" b="b"/>
            <a:pathLst>
              <a:path w="76200" h="2382520">
                <a:moveTo>
                  <a:pt x="76053" y="0"/>
                </a:moveTo>
                <a:lnTo>
                  <a:pt x="0" y="57892"/>
                </a:lnTo>
                <a:lnTo>
                  <a:pt x="0" y="2382170"/>
                </a:lnTo>
                <a:lnTo>
                  <a:pt x="76053" y="2324341"/>
                </a:lnTo>
                <a:lnTo>
                  <a:pt x="76053" y="0"/>
                </a:lnTo>
                <a:close/>
              </a:path>
            </a:pathLst>
          </a:custGeom>
          <a:solidFill>
            <a:srgbClr val="008000"/>
          </a:solidFill>
        </p:spPr>
        <p:txBody>
          <a:bodyPr wrap="square" lIns="0" tIns="0" rIns="0" bIns="0" rtlCol="0"/>
          <a:lstStyle/>
          <a:p>
            <a:pPr defTabSz="801668"/>
            <a:endParaRPr>
              <a:solidFill>
                <a:prstClr val="black"/>
              </a:solidFill>
            </a:endParaRPr>
          </a:p>
        </p:txBody>
      </p:sp>
      <p:sp>
        <p:nvSpPr>
          <p:cNvPr id="57" name="object 57"/>
          <p:cNvSpPr/>
          <p:nvPr/>
        </p:nvSpPr>
        <p:spPr>
          <a:xfrm>
            <a:off x="4694076" y="3314544"/>
            <a:ext cx="65159" cy="2162287"/>
          </a:xfrm>
          <a:custGeom>
            <a:avLst/>
            <a:gdLst/>
            <a:ahLst/>
            <a:cxnLst/>
            <a:rect l="l" t="t" r="r" b="b"/>
            <a:pathLst>
              <a:path w="76200" h="2382520">
                <a:moveTo>
                  <a:pt x="0" y="2382170"/>
                </a:moveTo>
                <a:lnTo>
                  <a:pt x="0" y="57892"/>
                </a:lnTo>
                <a:lnTo>
                  <a:pt x="76053" y="0"/>
                </a:lnTo>
                <a:lnTo>
                  <a:pt x="76053" y="2324341"/>
                </a:lnTo>
                <a:lnTo>
                  <a:pt x="0" y="2382170"/>
                </a:lnTo>
                <a:close/>
              </a:path>
            </a:pathLst>
          </a:custGeom>
          <a:ln w="9506">
            <a:solidFill>
              <a:srgbClr val="000000"/>
            </a:solidFill>
          </a:ln>
        </p:spPr>
        <p:txBody>
          <a:bodyPr wrap="square" lIns="0" tIns="0" rIns="0" bIns="0" rtlCol="0"/>
          <a:lstStyle/>
          <a:p>
            <a:pPr defTabSz="801668"/>
            <a:endParaRPr>
              <a:solidFill>
                <a:prstClr val="black"/>
              </a:solidFill>
            </a:endParaRPr>
          </a:p>
        </p:txBody>
      </p:sp>
      <p:sp>
        <p:nvSpPr>
          <p:cNvPr id="58" name="object 58"/>
          <p:cNvSpPr/>
          <p:nvPr/>
        </p:nvSpPr>
        <p:spPr>
          <a:xfrm>
            <a:off x="4482500" y="3366964"/>
            <a:ext cx="211767" cy="2109844"/>
          </a:xfrm>
          <a:custGeom>
            <a:avLst/>
            <a:gdLst/>
            <a:ahLst/>
            <a:cxnLst/>
            <a:rect l="l" t="t" r="r" b="b"/>
            <a:pathLst>
              <a:path w="247650" h="2324735">
                <a:moveTo>
                  <a:pt x="0" y="2324405"/>
                </a:moveTo>
                <a:lnTo>
                  <a:pt x="247489" y="2324405"/>
                </a:lnTo>
                <a:lnTo>
                  <a:pt x="247489" y="0"/>
                </a:lnTo>
                <a:lnTo>
                  <a:pt x="0" y="0"/>
                </a:lnTo>
                <a:lnTo>
                  <a:pt x="0" y="2324405"/>
                </a:lnTo>
                <a:close/>
              </a:path>
            </a:pathLst>
          </a:custGeom>
          <a:solidFill>
            <a:srgbClr val="00FF00"/>
          </a:solidFill>
        </p:spPr>
        <p:txBody>
          <a:bodyPr wrap="square" lIns="0" tIns="0" rIns="0" bIns="0" rtlCol="0"/>
          <a:lstStyle/>
          <a:p>
            <a:pPr defTabSz="801668"/>
            <a:endParaRPr>
              <a:solidFill>
                <a:prstClr val="black"/>
              </a:solidFill>
            </a:endParaRPr>
          </a:p>
        </p:txBody>
      </p:sp>
      <p:sp>
        <p:nvSpPr>
          <p:cNvPr id="59" name="object 59"/>
          <p:cNvSpPr/>
          <p:nvPr/>
        </p:nvSpPr>
        <p:spPr>
          <a:xfrm>
            <a:off x="4482500" y="3366964"/>
            <a:ext cx="211767" cy="2109844"/>
          </a:xfrm>
          <a:custGeom>
            <a:avLst/>
            <a:gdLst/>
            <a:ahLst/>
            <a:cxnLst/>
            <a:rect l="l" t="t" r="r" b="b"/>
            <a:pathLst>
              <a:path w="247650" h="2324735">
                <a:moveTo>
                  <a:pt x="0" y="2324405"/>
                </a:moveTo>
                <a:lnTo>
                  <a:pt x="247489" y="2324405"/>
                </a:lnTo>
                <a:lnTo>
                  <a:pt x="247489" y="0"/>
                </a:lnTo>
                <a:lnTo>
                  <a:pt x="0" y="0"/>
                </a:lnTo>
                <a:lnTo>
                  <a:pt x="0" y="2324405"/>
                </a:lnTo>
                <a:close/>
              </a:path>
            </a:pathLst>
          </a:custGeom>
          <a:ln w="9507">
            <a:solidFill>
              <a:srgbClr val="000000"/>
            </a:solidFill>
          </a:ln>
        </p:spPr>
        <p:txBody>
          <a:bodyPr wrap="square" lIns="0" tIns="0" rIns="0" bIns="0" rtlCol="0"/>
          <a:lstStyle/>
          <a:p>
            <a:pPr defTabSz="801668"/>
            <a:endParaRPr>
              <a:solidFill>
                <a:prstClr val="black"/>
              </a:solidFill>
            </a:endParaRPr>
          </a:p>
        </p:txBody>
      </p:sp>
      <p:sp>
        <p:nvSpPr>
          <p:cNvPr id="60" name="object 60"/>
          <p:cNvSpPr/>
          <p:nvPr/>
        </p:nvSpPr>
        <p:spPr>
          <a:xfrm>
            <a:off x="4482499" y="3314546"/>
            <a:ext cx="276926" cy="53019"/>
          </a:xfrm>
          <a:custGeom>
            <a:avLst/>
            <a:gdLst/>
            <a:ahLst/>
            <a:cxnLst/>
            <a:rect l="l" t="t" r="r" b="b"/>
            <a:pathLst>
              <a:path w="323850" h="58420">
                <a:moveTo>
                  <a:pt x="323479" y="0"/>
                </a:moveTo>
                <a:lnTo>
                  <a:pt x="85559" y="0"/>
                </a:lnTo>
                <a:lnTo>
                  <a:pt x="0" y="57892"/>
                </a:lnTo>
                <a:lnTo>
                  <a:pt x="247426" y="57892"/>
                </a:lnTo>
                <a:lnTo>
                  <a:pt x="323479" y="0"/>
                </a:lnTo>
                <a:close/>
              </a:path>
            </a:pathLst>
          </a:custGeom>
          <a:solidFill>
            <a:srgbClr val="00BF00"/>
          </a:solidFill>
        </p:spPr>
        <p:txBody>
          <a:bodyPr wrap="square" lIns="0" tIns="0" rIns="0" bIns="0" rtlCol="0"/>
          <a:lstStyle/>
          <a:p>
            <a:pPr defTabSz="801668"/>
            <a:endParaRPr>
              <a:solidFill>
                <a:prstClr val="black"/>
              </a:solidFill>
            </a:endParaRPr>
          </a:p>
        </p:txBody>
      </p:sp>
      <p:sp>
        <p:nvSpPr>
          <p:cNvPr id="61" name="object 61"/>
          <p:cNvSpPr/>
          <p:nvPr/>
        </p:nvSpPr>
        <p:spPr>
          <a:xfrm>
            <a:off x="4482499" y="3314546"/>
            <a:ext cx="276926" cy="53019"/>
          </a:xfrm>
          <a:custGeom>
            <a:avLst/>
            <a:gdLst/>
            <a:ahLst/>
            <a:cxnLst/>
            <a:rect l="l" t="t" r="r" b="b"/>
            <a:pathLst>
              <a:path w="323850" h="58420">
                <a:moveTo>
                  <a:pt x="247426" y="57892"/>
                </a:moveTo>
                <a:lnTo>
                  <a:pt x="323479" y="0"/>
                </a:lnTo>
                <a:lnTo>
                  <a:pt x="85559" y="0"/>
                </a:lnTo>
                <a:lnTo>
                  <a:pt x="0" y="57892"/>
                </a:lnTo>
                <a:lnTo>
                  <a:pt x="247426" y="57892"/>
                </a:lnTo>
                <a:close/>
              </a:path>
            </a:pathLst>
          </a:custGeom>
          <a:ln w="9582">
            <a:solidFill>
              <a:srgbClr val="000000"/>
            </a:solidFill>
          </a:ln>
        </p:spPr>
        <p:txBody>
          <a:bodyPr wrap="square" lIns="0" tIns="0" rIns="0" bIns="0" rtlCol="0"/>
          <a:lstStyle/>
          <a:p>
            <a:pPr defTabSz="801668"/>
            <a:endParaRPr>
              <a:solidFill>
                <a:prstClr val="black"/>
              </a:solidFill>
            </a:endParaRPr>
          </a:p>
        </p:txBody>
      </p:sp>
      <p:sp>
        <p:nvSpPr>
          <p:cNvPr id="62" name="object 62"/>
          <p:cNvSpPr/>
          <p:nvPr/>
        </p:nvSpPr>
        <p:spPr>
          <a:xfrm>
            <a:off x="5206758" y="4561042"/>
            <a:ext cx="73847" cy="915745"/>
          </a:xfrm>
          <a:custGeom>
            <a:avLst/>
            <a:gdLst/>
            <a:ahLst/>
            <a:cxnLst/>
            <a:rect l="l" t="t" r="r" b="b"/>
            <a:pathLst>
              <a:path w="86360" h="1009014">
                <a:moveTo>
                  <a:pt x="85940" y="0"/>
                </a:moveTo>
                <a:lnTo>
                  <a:pt x="0" y="57509"/>
                </a:lnTo>
                <a:lnTo>
                  <a:pt x="0" y="1008716"/>
                </a:lnTo>
                <a:lnTo>
                  <a:pt x="85940" y="950887"/>
                </a:lnTo>
                <a:lnTo>
                  <a:pt x="85940" y="0"/>
                </a:lnTo>
                <a:close/>
              </a:path>
            </a:pathLst>
          </a:custGeom>
          <a:solidFill>
            <a:srgbClr val="80804D"/>
          </a:solidFill>
        </p:spPr>
        <p:txBody>
          <a:bodyPr wrap="square" lIns="0" tIns="0" rIns="0" bIns="0" rtlCol="0"/>
          <a:lstStyle/>
          <a:p>
            <a:pPr defTabSz="801668"/>
            <a:endParaRPr>
              <a:solidFill>
                <a:prstClr val="black"/>
              </a:solidFill>
            </a:endParaRPr>
          </a:p>
        </p:txBody>
      </p:sp>
      <p:sp>
        <p:nvSpPr>
          <p:cNvPr id="63" name="object 63"/>
          <p:cNvSpPr/>
          <p:nvPr/>
        </p:nvSpPr>
        <p:spPr>
          <a:xfrm>
            <a:off x="5206758" y="4561042"/>
            <a:ext cx="73847" cy="915745"/>
          </a:xfrm>
          <a:custGeom>
            <a:avLst/>
            <a:gdLst/>
            <a:ahLst/>
            <a:cxnLst/>
            <a:rect l="l" t="t" r="r" b="b"/>
            <a:pathLst>
              <a:path w="86360" h="1009014">
                <a:moveTo>
                  <a:pt x="0" y="1008716"/>
                </a:moveTo>
                <a:lnTo>
                  <a:pt x="0" y="57509"/>
                </a:lnTo>
                <a:lnTo>
                  <a:pt x="85940" y="0"/>
                </a:lnTo>
                <a:lnTo>
                  <a:pt x="85940" y="950887"/>
                </a:lnTo>
                <a:lnTo>
                  <a:pt x="0" y="1008716"/>
                </a:lnTo>
                <a:close/>
              </a:path>
            </a:pathLst>
          </a:custGeom>
          <a:ln w="9507">
            <a:solidFill>
              <a:srgbClr val="000000"/>
            </a:solidFill>
          </a:ln>
        </p:spPr>
        <p:txBody>
          <a:bodyPr wrap="square" lIns="0" tIns="0" rIns="0" bIns="0" rtlCol="0"/>
          <a:lstStyle/>
          <a:p>
            <a:pPr defTabSz="801668"/>
            <a:endParaRPr>
              <a:solidFill>
                <a:prstClr val="black"/>
              </a:solidFill>
            </a:endParaRPr>
          </a:p>
        </p:txBody>
      </p:sp>
      <p:sp>
        <p:nvSpPr>
          <p:cNvPr id="64" name="object 64"/>
          <p:cNvSpPr/>
          <p:nvPr/>
        </p:nvSpPr>
        <p:spPr>
          <a:xfrm>
            <a:off x="5003311" y="4613291"/>
            <a:ext cx="203622" cy="863301"/>
          </a:xfrm>
          <a:custGeom>
            <a:avLst/>
            <a:gdLst/>
            <a:ahLst/>
            <a:cxnLst/>
            <a:rect l="l" t="t" r="r" b="b"/>
            <a:pathLst>
              <a:path w="238125" h="951229">
                <a:moveTo>
                  <a:pt x="0" y="951142"/>
                </a:moveTo>
                <a:lnTo>
                  <a:pt x="237983" y="951142"/>
                </a:lnTo>
                <a:lnTo>
                  <a:pt x="237983" y="0"/>
                </a:lnTo>
                <a:lnTo>
                  <a:pt x="0" y="0"/>
                </a:lnTo>
                <a:lnTo>
                  <a:pt x="0" y="951142"/>
                </a:lnTo>
                <a:close/>
              </a:path>
            </a:pathLst>
          </a:custGeom>
          <a:solidFill>
            <a:srgbClr val="FFFF99"/>
          </a:solidFill>
        </p:spPr>
        <p:txBody>
          <a:bodyPr wrap="square" lIns="0" tIns="0" rIns="0" bIns="0" rtlCol="0"/>
          <a:lstStyle/>
          <a:p>
            <a:pPr defTabSz="801668"/>
            <a:endParaRPr>
              <a:solidFill>
                <a:prstClr val="black"/>
              </a:solidFill>
            </a:endParaRPr>
          </a:p>
        </p:txBody>
      </p:sp>
      <p:sp>
        <p:nvSpPr>
          <p:cNvPr id="65" name="object 65"/>
          <p:cNvSpPr/>
          <p:nvPr/>
        </p:nvSpPr>
        <p:spPr>
          <a:xfrm>
            <a:off x="5003311" y="4613291"/>
            <a:ext cx="203622" cy="863301"/>
          </a:xfrm>
          <a:custGeom>
            <a:avLst/>
            <a:gdLst/>
            <a:ahLst/>
            <a:cxnLst/>
            <a:rect l="l" t="t" r="r" b="b"/>
            <a:pathLst>
              <a:path w="238125" h="951229">
                <a:moveTo>
                  <a:pt x="0" y="951142"/>
                </a:moveTo>
                <a:lnTo>
                  <a:pt x="237983" y="951142"/>
                </a:lnTo>
                <a:lnTo>
                  <a:pt x="237983" y="0"/>
                </a:lnTo>
                <a:lnTo>
                  <a:pt x="0" y="0"/>
                </a:lnTo>
                <a:lnTo>
                  <a:pt x="0" y="951142"/>
                </a:lnTo>
                <a:close/>
              </a:path>
            </a:pathLst>
          </a:custGeom>
          <a:ln w="9511">
            <a:solidFill>
              <a:srgbClr val="000000"/>
            </a:solidFill>
          </a:ln>
        </p:spPr>
        <p:txBody>
          <a:bodyPr wrap="square" lIns="0" tIns="0" rIns="0" bIns="0" rtlCol="0"/>
          <a:lstStyle/>
          <a:p>
            <a:pPr defTabSz="801668"/>
            <a:endParaRPr>
              <a:solidFill>
                <a:prstClr val="black"/>
              </a:solidFill>
            </a:endParaRPr>
          </a:p>
        </p:txBody>
      </p:sp>
      <p:sp>
        <p:nvSpPr>
          <p:cNvPr id="66" name="object 66"/>
          <p:cNvSpPr/>
          <p:nvPr/>
        </p:nvSpPr>
        <p:spPr>
          <a:xfrm>
            <a:off x="5003311" y="4561034"/>
            <a:ext cx="276926" cy="52444"/>
          </a:xfrm>
          <a:custGeom>
            <a:avLst/>
            <a:gdLst/>
            <a:ahLst/>
            <a:cxnLst/>
            <a:rect l="l" t="t" r="r" b="b"/>
            <a:pathLst>
              <a:path w="323850" h="57785">
                <a:moveTo>
                  <a:pt x="323859" y="0"/>
                </a:moveTo>
                <a:lnTo>
                  <a:pt x="76306" y="0"/>
                </a:lnTo>
                <a:lnTo>
                  <a:pt x="0" y="57509"/>
                </a:lnTo>
                <a:lnTo>
                  <a:pt x="237919" y="57509"/>
                </a:lnTo>
                <a:lnTo>
                  <a:pt x="323859" y="0"/>
                </a:lnTo>
                <a:close/>
              </a:path>
            </a:pathLst>
          </a:custGeom>
          <a:solidFill>
            <a:srgbClr val="BFBF73"/>
          </a:solidFill>
        </p:spPr>
        <p:txBody>
          <a:bodyPr wrap="square" lIns="0" tIns="0" rIns="0" bIns="0" rtlCol="0"/>
          <a:lstStyle/>
          <a:p>
            <a:pPr defTabSz="801668"/>
            <a:endParaRPr>
              <a:solidFill>
                <a:prstClr val="black"/>
              </a:solidFill>
            </a:endParaRPr>
          </a:p>
        </p:txBody>
      </p:sp>
      <p:sp>
        <p:nvSpPr>
          <p:cNvPr id="67" name="object 67"/>
          <p:cNvSpPr/>
          <p:nvPr/>
        </p:nvSpPr>
        <p:spPr>
          <a:xfrm>
            <a:off x="5003311" y="4561034"/>
            <a:ext cx="276926" cy="52444"/>
          </a:xfrm>
          <a:custGeom>
            <a:avLst/>
            <a:gdLst/>
            <a:ahLst/>
            <a:cxnLst/>
            <a:rect l="l" t="t" r="r" b="b"/>
            <a:pathLst>
              <a:path w="323850" h="57785">
                <a:moveTo>
                  <a:pt x="237919" y="57509"/>
                </a:moveTo>
                <a:lnTo>
                  <a:pt x="323859" y="0"/>
                </a:lnTo>
                <a:lnTo>
                  <a:pt x="76306" y="0"/>
                </a:lnTo>
                <a:lnTo>
                  <a:pt x="0" y="57509"/>
                </a:lnTo>
                <a:lnTo>
                  <a:pt x="237919" y="57509"/>
                </a:lnTo>
                <a:close/>
              </a:path>
            </a:pathLst>
          </a:custGeom>
          <a:ln w="9582">
            <a:solidFill>
              <a:srgbClr val="000000"/>
            </a:solidFill>
          </a:ln>
        </p:spPr>
        <p:txBody>
          <a:bodyPr wrap="square" lIns="0" tIns="0" rIns="0" bIns="0" rtlCol="0"/>
          <a:lstStyle/>
          <a:p>
            <a:pPr defTabSz="801668"/>
            <a:endParaRPr>
              <a:solidFill>
                <a:prstClr val="black"/>
              </a:solidFill>
            </a:endParaRPr>
          </a:p>
        </p:txBody>
      </p:sp>
      <p:sp>
        <p:nvSpPr>
          <p:cNvPr id="68" name="object 68"/>
          <p:cNvSpPr/>
          <p:nvPr/>
        </p:nvSpPr>
        <p:spPr>
          <a:xfrm>
            <a:off x="5410312" y="2800379"/>
            <a:ext cx="73304" cy="2676349"/>
          </a:xfrm>
          <a:custGeom>
            <a:avLst/>
            <a:gdLst/>
            <a:ahLst/>
            <a:cxnLst/>
            <a:rect l="l" t="t" r="r" b="b"/>
            <a:pathLst>
              <a:path w="85725" h="2948940">
                <a:moveTo>
                  <a:pt x="85559" y="0"/>
                </a:moveTo>
                <a:lnTo>
                  <a:pt x="0" y="67094"/>
                </a:lnTo>
                <a:lnTo>
                  <a:pt x="0" y="2948702"/>
                </a:lnTo>
                <a:lnTo>
                  <a:pt x="85559" y="2890873"/>
                </a:lnTo>
                <a:lnTo>
                  <a:pt x="85559" y="0"/>
                </a:lnTo>
                <a:close/>
              </a:path>
            </a:pathLst>
          </a:custGeom>
          <a:solidFill>
            <a:srgbClr val="008000"/>
          </a:solidFill>
        </p:spPr>
        <p:txBody>
          <a:bodyPr wrap="square" lIns="0" tIns="0" rIns="0" bIns="0" rtlCol="0"/>
          <a:lstStyle/>
          <a:p>
            <a:pPr defTabSz="801668"/>
            <a:endParaRPr>
              <a:solidFill>
                <a:prstClr val="black"/>
              </a:solidFill>
            </a:endParaRPr>
          </a:p>
        </p:txBody>
      </p:sp>
      <p:sp>
        <p:nvSpPr>
          <p:cNvPr id="69" name="object 69"/>
          <p:cNvSpPr/>
          <p:nvPr/>
        </p:nvSpPr>
        <p:spPr>
          <a:xfrm>
            <a:off x="5410312" y="2800379"/>
            <a:ext cx="73304" cy="2676349"/>
          </a:xfrm>
          <a:custGeom>
            <a:avLst/>
            <a:gdLst/>
            <a:ahLst/>
            <a:cxnLst/>
            <a:rect l="l" t="t" r="r" b="b"/>
            <a:pathLst>
              <a:path w="85725" h="2948940">
                <a:moveTo>
                  <a:pt x="0" y="2948702"/>
                </a:moveTo>
                <a:lnTo>
                  <a:pt x="0" y="67094"/>
                </a:lnTo>
                <a:lnTo>
                  <a:pt x="85559" y="0"/>
                </a:lnTo>
                <a:lnTo>
                  <a:pt x="85559" y="2890873"/>
                </a:lnTo>
                <a:lnTo>
                  <a:pt x="0" y="2948702"/>
                </a:lnTo>
                <a:close/>
              </a:path>
            </a:pathLst>
          </a:custGeom>
          <a:ln w="9506">
            <a:solidFill>
              <a:srgbClr val="000000"/>
            </a:solidFill>
          </a:ln>
        </p:spPr>
        <p:txBody>
          <a:bodyPr wrap="square" lIns="0" tIns="0" rIns="0" bIns="0" rtlCol="0"/>
          <a:lstStyle/>
          <a:p>
            <a:pPr defTabSz="801668"/>
            <a:endParaRPr>
              <a:solidFill>
                <a:prstClr val="black"/>
              </a:solidFill>
            </a:endParaRPr>
          </a:p>
        </p:txBody>
      </p:sp>
      <p:sp>
        <p:nvSpPr>
          <p:cNvPr id="70" name="object 70"/>
          <p:cNvSpPr/>
          <p:nvPr/>
        </p:nvSpPr>
        <p:spPr>
          <a:xfrm>
            <a:off x="5206757" y="2861268"/>
            <a:ext cx="203622" cy="2615261"/>
          </a:xfrm>
          <a:custGeom>
            <a:avLst/>
            <a:gdLst/>
            <a:ahLst/>
            <a:cxnLst/>
            <a:rect l="l" t="t" r="r" b="b"/>
            <a:pathLst>
              <a:path w="238125" h="2881629">
                <a:moveTo>
                  <a:pt x="0" y="2881607"/>
                </a:moveTo>
                <a:lnTo>
                  <a:pt x="237983" y="2881607"/>
                </a:lnTo>
                <a:lnTo>
                  <a:pt x="237983" y="0"/>
                </a:lnTo>
                <a:lnTo>
                  <a:pt x="0" y="0"/>
                </a:lnTo>
                <a:lnTo>
                  <a:pt x="0" y="2881607"/>
                </a:lnTo>
                <a:close/>
              </a:path>
            </a:pathLst>
          </a:custGeom>
          <a:solidFill>
            <a:srgbClr val="00FF00"/>
          </a:solidFill>
        </p:spPr>
        <p:txBody>
          <a:bodyPr wrap="square" lIns="0" tIns="0" rIns="0" bIns="0" rtlCol="0"/>
          <a:lstStyle/>
          <a:p>
            <a:pPr defTabSz="801668"/>
            <a:endParaRPr>
              <a:solidFill>
                <a:prstClr val="black"/>
              </a:solidFill>
            </a:endParaRPr>
          </a:p>
        </p:txBody>
      </p:sp>
      <p:sp>
        <p:nvSpPr>
          <p:cNvPr id="71" name="object 71"/>
          <p:cNvSpPr/>
          <p:nvPr/>
        </p:nvSpPr>
        <p:spPr>
          <a:xfrm>
            <a:off x="5206757" y="2861268"/>
            <a:ext cx="203622" cy="2615261"/>
          </a:xfrm>
          <a:custGeom>
            <a:avLst/>
            <a:gdLst/>
            <a:ahLst/>
            <a:cxnLst/>
            <a:rect l="l" t="t" r="r" b="b"/>
            <a:pathLst>
              <a:path w="238125" h="2881629">
                <a:moveTo>
                  <a:pt x="0" y="2881607"/>
                </a:moveTo>
                <a:lnTo>
                  <a:pt x="237983" y="2881607"/>
                </a:lnTo>
                <a:lnTo>
                  <a:pt x="237983" y="0"/>
                </a:lnTo>
                <a:lnTo>
                  <a:pt x="0" y="0"/>
                </a:lnTo>
                <a:lnTo>
                  <a:pt x="0" y="2881607"/>
                </a:lnTo>
                <a:close/>
              </a:path>
            </a:pathLst>
          </a:custGeom>
          <a:ln w="9507">
            <a:solidFill>
              <a:srgbClr val="000000"/>
            </a:solidFill>
          </a:ln>
        </p:spPr>
        <p:txBody>
          <a:bodyPr wrap="square" lIns="0" tIns="0" rIns="0" bIns="0" rtlCol="0"/>
          <a:lstStyle/>
          <a:p>
            <a:pPr defTabSz="801668"/>
            <a:endParaRPr>
              <a:solidFill>
                <a:prstClr val="black"/>
              </a:solidFill>
            </a:endParaRPr>
          </a:p>
        </p:txBody>
      </p:sp>
      <p:sp>
        <p:nvSpPr>
          <p:cNvPr id="72" name="object 72"/>
          <p:cNvSpPr/>
          <p:nvPr/>
        </p:nvSpPr>
        <p:spPr>
          <a:xfrm>
            <a:off x="5206756" y="2800375"/>
            <a:ext cx="276926" cy="61088"/>
          </a:xfrm>
          <a:custGeom>
            <a:avLst/>
            <a:gdLst/>
            <a:ahLst/>
            <a:cxnLst/>
            <a:rect l="l" t="t" r="r" b="b"/>
            <a:pathLst>
              <a:path w="323850" h="67310">
                <a:moveTo>
                  <a:pt x="323606" y="0"/>
                </a:moveTo>
                <a:lnTo>
                  <a:pt x="85940" y="0"/>
                </a:lnTo>
                <a:lnTo>
                  <a:pt x="0" y="67094"/>
                </a:lnTo>
                <a:lnTo>
                  <a:pt x="238046" y="67094"/>
                </a:lnTo>
                <a:lnTo>
                  <a:pt x="323606" y="0"/>
                </a:lnTo>
                <a:close/>
              </a:path>
            </a:pathLst>
          </a:custGeom>
          <a:solidFill>
            <a:srgbClr val="00BF00"/>
          </a:solidFill>
        </p:spPr>
        <p:txBody>
          <a:bodyPr wrap="square" lIns="0" tIns="0" rIns="0" bIns="0" rtlCol="0"/>
          <a:lstStyle/>
          <a:p>
            <a:pPr defTabSz="801668"/>
            <a:endParaRPr>
              <a:solidFill>
                <a:prstClr val="black"/>
              </a:solidFill>
            </a:endParaRPr>
          </a:p>
        </p:txBody>
      </p:sp>
      <p:sp>
        <p:nvSpPr>
          <p:cNvPr id="73" name="object 73"/>
          <p:cNvSpPr/>
          <p:nvPr/>
        </p:nvSpPr>
        <p:spPr>
          <a:xfrm>
            <a:off x="5206756" y="2800375"/>
            <a:ext cx="276926" cy="61088"/>
          </a:xfrm>
          <a:custGeom>
            <a:avLst/>
            <a:gdLst/>
            <a:ahLst/>
            <a:cxnLst/>
            <a:rect l="l" t="t" r="r" b="b"/>
            <a:pathLst>
              <a:path w="323850" h="67310">
                <a:moveTo>
                  <a:pt x="238046" y="67094"/>
                </a:moveTo>
                <a:lnTo>
                  <a:pt x="323606" y="0"/>
                </a:lnTo>
                <a:lnTo>
                  <a:pt x="85940" y="0"/>
                </a:lnTo>
                <a:lnTo>
                  <a:pt x="0" y="67094"/>
                </a:lnTo>
                <a:lnTo>
                  <a:pt x="238046" y="67094"/>
                </a:lnTo>
                <a:close/>
              </a:path>
            </a:pathLst>
          </a:custGeom>
          <a:ln w="9581">
            <a:solidFill>
              <a:srgbClr val="000000"/>
            </a:solidFill>
          </a:ln>
        </p:spPr>
        <p:txBody>
          <a:bodyPr wrap="square" lIns="0" tIns="0" rIns="0" bIns="0" rtlCol="0"/>
          <a:lstStyle/>
          <a:p>
            <a:pPr defTabSz="801668"/>
            <a:endParaRPr>
              <a:solidFill>
                <a:prstClr val="black"/>
              </a:solidFill>
            </a:endParaRPr>
          </a:p>
        </p:txBody>
      </p:sp>
      <p:sp>
        <p:nvSpPr>
          <p:cNvPr id="74" name="object 74"/>
          <p:cNvSpPr/>
          <p:nvPr/>
        </p:nvSpPr>
        <p:spPr>
          <a:xfrm>
            <a:off x="5922886" y="4186177"/>
            <a:ext cx="73847" cy="1290341"/>
          </a:xfrm>
          <a:custGeom>
            <a:avLst/>
            <a:gdLst/>
            <a:ahLst/>
            <a:cxnLst/>
            <a:rect l="l" t="t" r="r" b="b"/>
            <a:pathLst>
              <a:path w="86359" h="1421764">
                <a:moveTo>
                  <a:pt x="85940" y="0"/>
                </a:moveTo>
                <a:lnTo>
                  <a:pt x="0" y="57765"/>
                </a:lnTo>
                <a:lnTo>
                  <a:pt x="0" y="1421761"/>
                </a:lnTo>
                <a:lnTo>
                  <a:pt x="85940" y="1363932"/>
                </a:lnTo>
                <a:lnTo>
                  <a:pt x="85940" y="0"/>
                </a:lnTo>
                <a:close/>
              </a:path>
            </a:pathLst>
          </a:custGeom>
          <a:solidFill>
            <a:srgbClr val="80804D"/>
          </a:solidFill>
        </p:spPr>
        <p:txBody>
          <a:bodyPr wrap="square" lIns="0" tIns="0" rIns="0" bIns="0" rtlCol="0"/>
          <a:lstStyle/>
          <a:p>
            <a:pPr defTabSz="801668"/>
            <a:endParaRPr>
              <a:solidFill>
                <a:prstClr val="black"/>
              </a:solidFill>
            </a:endParaRPr>
          </a:p>
        </p:txBody>
      </p:sp>
      <p:sp>
        <p:nvSpPr>
          <p:cNvPr id="75" name="object 75"/>
          <p:cNvSpPr/>
          <p:nvPr/>
        </p:nvSpPr>
        <p:spPr>
          <a:xfrm>
            <a:off x="5922886" y="4186177"/>
            <a:ext cx="73847" cy="1290341"/>
          </a:xfrm>
          <a:custGeom>
            <a:avLst/>
            <a:gdLst/>
            <a:ahLst/>
            <a:cxnLst/>
            <a:rect l="l" t="t" r="r" b="b"/>
            <a:pathLst>
              <a:path w="86359" h="1421764">
                <a:moveTo>
                  <a:pt x="0" y="1421761"/>
                </a:moveTo>
                <a:lnTo>
                  <a:pt x="0" y="57765"/>
                </a:lnTo>
                <a:lnTo>
                  <a:pt x="85940" y="0"/>
                </a:lnTo>
                <a:lnTo>
                  <a:pt x="85940" y="1363932"/>
                </a:lnTo>
                <a:lnTo>
                  <a:pt x="0" y="1421761"/>
                </a:lnTo>
                <a:close/>
              </a:path>
            </a:pathLst>
          </a:custGeom>
          <a:ln w="9506">
            <a:solidFill>
              <a:srgbClr val="000000"/>
            </a:solidFill>
          </a:ln>
        </p:spPr>
        <p:txBody>
          <a:bodyPr wrap="square" lIns="0" tIns="0" rIns="0" bIns="0" rtlCol="0"/>
          <a:lstStyle/>
          <a:p>
            <a:pPr defTabSz="801668"/>
            <a:endParaRPr>
              <a:solidFill>
                <a:prstClr val="black"/>
              </a:solidFill>
            </a:endParaRPr>
          </a:p>
        </p:txBody>
      </p:sp>
      <p:sp>
        <p:nvSpPr>
          <p:cNvPr id="76" name="object 76"/>
          <p:cNvSpPr/>
          <p:nvPr/>
        </p:nvSpPr>
        <p:spPr>
          <a:xfrm>
            <a:off x="5719438" y="4238597"/>
            <a:ext cx="203622" cy="1238474"/>
          </a:xfrm>
          <a:custGeom>
            <a:avLst/>
            <a:gdLst/>
            <a:ahLst/>
            <a:cxnLst/>
            <a:rect l="l" t="t" r="r" b="b"/>
            <a:pathLst>
              <a:path w="238125" h="1364614">
                <a:moveTo>
                  <a:pt x="0" y="1363996"/>
                </a:moveTo>
                <a:lnTo>
                  <a:pt x="237981" y="1363996"/>
                </a:lnTo>
                <a:lnTo>
                  <a:pt x="237981" y="0"/>
                </a:lnTo>
                <a:lnTo>
                  <a:pt x="0" y="0"/>
                </a:lnTo>
                <a:lnTo>
                  <a:pt x="0" y="1363996"/>
                </a:lnTo>
                <a:close/>
              </a:path>
            </a:pathLst>
          </a:custGeom>
          <a:solidFill>
            <a:srgbClr val="FFFF99"/>
          </a:solidFill>
        </p:spPr>
        <p:txBody>
          <a:bodyPr wrap="square" lIns="0" tIns="0" rIns="0" bIns="0" rtlCol="0"/>
          <a:lstStyle/>
          <a:p>
            <a:pPr defTabSz="801668"/>
            <a:endParaRPr>
              <a:solidFill>
                <a:prstClr val="black"/>
              </a:solidFill>
            </a:endParaRPr>
          </a:p>
        </p:txBody>
      </p:sp>
      <p:sp>
        <p:nvSpPr>
          <p:cNvPr id="77" name="object 77"/>
          <p:cNvSpPr/>
          <p:nvPr/>
        </p:nvSpPr>
        <p:spPr>
          <a:xfrm>
            <a:off x="5719438" y="4238597"/>
            <a:ext cx="203622" cy="1238474"/>
          </a:xfrm>
          <a:custGeom>
            <a:avLst/>
            <a:gdLst/>
            <a:ahLst/>
            <a:cxnLst/>
            <a:rect l="l" t="t" r="r" b="b"/>
            <a:pathLst>
              <a:path w="238125" h="1364614">
                <a:moveTo>
                  <a:pt x="0" y="1363996"/>
                </a:moveTo>
                <a:lnTo>
                  <a:pt x="237981" y="1363996"/>
                </a:lnTo>
                <a:lnTo>
                  <a:pt x="237981" y="0"/>
                </a:lnTo>
                <a:lnTo>
                  <a:pt x="0" y="0"/>
                </a:lnTo>
                <a:lnTo>
                  <a:pt x="0" y="1363996"/>
                </a:lnTo>
                <a:close/>
              </a:path>
            </a:pathLst>
          </a:custGeom>
          <a:ln w="9508">
            <a:solidFill>
              <a:srgbClr val="000000"/>
            </a:solidFill>
          </a:ln>
        </p:spPr>
        <p:txBody>
          <a:bodyPr wrap="square" lIns="0" tIns="0" rIns="0" bIns="0" rtlCol="0"/>
          <a:lstStyle/>
          <a:p>
            <a:pPr defTabSz="801668"/>
            <a:endParaRPr>
              <a:solidFill>
                <a:prstClr val="black"/>
              </a:solidFill>
            </a:endParaRPr>
          </a:p>
        </p:txBody>
      </p:sp>
      <p:sp>
        <p:nvSpPr>
          <p:cNvPr id="78" name="object 78"/>
          <p:cNvSpPr/>
          <p:nvPr/>
        </p:nvSpPr>
        <p:spPr>
          <a:xfrm>
            <a:off x="5719438" y="4186169"/>
            <a:ext cx="276926" cy="52444"/>
          </a:xfrm>
          <a:custGeom>
            <a:avLst/>
            <a:gdLst/>
            <a:ahLst/>
            <a:cxnLst/>
            <a:rect l="l" t="t" r="r" b="b"/>
            <a:pathLst>
              <a:path w="323850" h="57785">
                <a:moveTo>
                  <a:pt x="323859" y="0"/>
                </a:moveTo>
                <a:lnTo>
                  <a:pt x="85813" y="0"/>
                </a:lnTo>
                <a:lnTo>
                  <a:pt x="0" y="57765"/>
                </a:lnTo>
                <a:lnTo>
                  <a:pt x="237919" y="57765"/>
                </a:lnTo>
                <a:lnTo>
                  <a:pt x="323859" y="0"/>
                </a:lnTo>
                <a:close/>
              </a:path>
            </a:pathLst>
          </a:custGeom>
          <a:solidFill>
            <a:srgbClr val="BFBF73"/>
          </a:solidFill>
        </p:spPr>
        <p:txBody>
          <a:bodyPr wrap="square" lIns="0" tIns="0" rIns="0" bIns="0" rtlCol="0"/>
          <a:lstStyle/>
          <a:p>
            <a:pPr defTabSz="801668"/>
            <a:endParaRPr>
              <a:solidFill>
                <a:prstClr val="black"/>
              </a:solidFill>
            </a:endParaRPr>
          </a:p>
        </p:txBody>
      </p:sp>
      <p:sp>
        <p:nvSpPr>
          <p:cNvPr id="79" name="object 79"/>
          <p:cNvSpPr/>
          <p:nvPr/>
        </p:nvSpPr>
        <p:spPr>
          <a:xfrm>
            <a:off x="5719438" y="4186169"/>
            <a:ext cx="276926" cy="52444"/>
          </a:xfrm>
          <a:custGeom>
            <a:avLst/>
            <a:gdLst/>
            <a:ahLst/>
            <a:cxnLst/>
            <a:rect l="l" t="t" r="r" b="b"/>
            <a:pathLst>
              <a:path w="323850" h="57785">
                <a:moveTo>
                  <a:pt x="237919" y="57765"/>
                </a:moveTo>
                <a:lnTo>
                  <a:pt x="323859" y="0"/>
                </a:lnTo>
                <a:lnTo>
                  <a:pt x="85813" y="0"/>
                </a:lnTo>
                <a:lnTo>
                  <a:pt x="0" y="57765"/>
                </a:lnTo>
                <a:lnTo>
                  <a:pt x="237919" y="57765"/>
                </a:lnTo>
                <a:close/>
              </a:path>
            </a:pathLst>
          </a:custGeom>
          <a:ln w="9582">
            <a:solidFill>
              <a:srgbClr val="000000"/>
            </a:solidFill>
          </a:ln>
        </p:spPr>
        <p:txBody>
          <a:bodyPr wrap="square" lIns="0" tIns="0" rIns="0" bIns="0" rtlCol="0"/>
          <a:lstStyle/>
          <a:p>
            <a:pPr defTabSz="801668"/>
            <a:endParaRPr>
              <a:solidFill>
                <a:prstClr val="black"/>
              </a:solidFill>
            </a:endParaRPr>
          </a:p>
        </p:txBody>
      </p:sp>
      <p:sp>
        <p:nvSpPr>
          <p:cNvPr id="80" name="object 80"/>
          <p:cNvSpPr/>
          <p:nvPr/>
        </p:nvSpPr>
        <p:spPr>
          <a:xfrm>
            <a:off x="6134569" y="4255998"/>
            <a:ext cx="65702" cy="1220609"/>
          </a:xfrm>
          <a:custGeom>
            <a:avLst/>
            <a:gdLst/>
            <a:ahLst/>
            <a:cxnLst/>
            <a:rect l="l" t="t" r="r" b="b"/>
            <a:pathLst>
              <a:path w="76834" h="1344929">
                <a:moveTo>
                  <a:pt x="76433" y="0"/>
                </a:moveTo>
                <a:lnTo>
                  <a:pt x="0" y="57509"/>
                </a:lnTo>
                <a:lnTo>
                  <a:pt x="0" y="1344827"/>
                </a:lnTo>
                <a:lnTo>
                  <a:pt x="76433" y="1286998"/>
                </a:lnTo>
                <a:lnTo>
                  <a:pt x="76433" y="0"/>
                </a:lnTo>
                <a:close/>
              </a:path>
            </a:pathLst>
          </a:custGeom>
          <a:solidFill>
            <a:srgbClr val="008000"/>
          </a:solidFill>
        </p:spPr>
        <p:txBody>
          <a:bodyPr wrap="square" lIns="0" tIns="0" rIns="0" bIns="0" rtlCol="0"/>
          <a:lstStyle/>
          <a:p>
            <a:pPr defTabSz="801668"/>
            <a:endParaRPr>
              <a:solidFill>
                <a:prstClr val="black"/>
              </a:solidFill>
            </a:endParaRPr>
          </a:p>
        </p:txBody>
      </p:sp>
      <p:sp>
        <p:nvSpPr>
          <p:cNvPr id="81" name="object 81"/>
          <p:cNvSpPr/>
          <p:nvPr/>
        </p:nvSpPr>
        <p:spPr>
          <a:xfrm>
            <a:off x="6134569" y="4255998"/>
            <a:ext cx="65702" cy="1220609"/>
          </a:xfrm>
          <a:custGeom>
            <a:avLst/>
            <a:gdLst/>
            <a:ahLst/>
            <a:cxnLst/>
            <a:rect l="l" t="t" r="r" b="b"/>
            <a:pathLst>
              <a:path w="76834" h="1344929">
                <a:moveTo>
                  <a:pt x="0" y="1344827"/>
                </a:moveTo>
                <a:lnTo>
                  <a:pt x="0" y="57509"/>
                </a:lnTo>
                <a:lnTo>
                  <a:pt x="76433" y="0"/>
                </a:lnTo>
                <a:lnTo>
                  <a:pt x="76433" y="1286998"/>
                </a:lnTo>
                <a:lnTo>
                  <a:pt x="0" y="1344827"/>
                </a:lnTo>
                <a:close/>
              </a:path>
            </a:pathLst>
          </a:custGeom>
          <a:ln w="9506">
            <a:solidFill>
              <a:srgbClr val="000000"/>
            </a:solidFill>
          </a:ln>
        </p:spPr>
        <p:txBody>
          <a:bodyPr wrap="square" lIns="0" tIns="0" rIns="0" bIns="0" rtlCol="0"/>
          <a:lstStyle/>
          <a:p>
            <a:pPr defTabSz="801668"/>
            <a:endParaRPr>
              <a:solidFill>
                <a:prstClr val="black"/>
              </a:solidFill>
            </a:endParaRPr>
          </a:p>
        </p:txBody>
      </p:sp>
      <p:sp>
        <p:nvSpPr>
          <p:cNvPr id="82" name="object 82"/>
          <p:cNvSpPr/>
          <p:nvPr/>
        </p:nvSpPr>
        <p:spPr>
          <a:xfrm>
            <a:off x="5922884" y="4308186"/>
            <a:ext cx="211767" cy="1168742"/>
          </a:xfrm>
          <a:custGeom>
            <a:avLst/>
            <a:gdLst/>
            <a:ahLst/>
            <a:cxnLst/>
            <a:rect l="l" t="t" r="r" b="b"/>
            <a:pathLst>
              <a:path w="247650" h="1287779">
                <a:moveTo>
                  <a:pt x="0" y="1287317"/>
                </a:moveTo>
                <a:lnTo>
                  <a:pt x="247490" y="1287317"/>
                </a:lnTo>
                <a:lnTo>
                  <a:pt x="247490" y="0"/>
                </a:lnTo>
                <a:lnTo>
                  <a:pt x="0" y="0"/>
                </a:lnTo>
                <a:lnTo>
                  <a:pt x="0" y="1287317"/>
                </a:lnTo>
                <a:close/>
              </a:path>
            </a:pathLst>
          </a:custGeom>
          <a:solidFill>
            <a:srgbClr val="00FF00"/>
          </a:solidFill>
        </p:spPr>
        <p:txBody>
          <a:bodyPr wrap="square" lIns="0" tIns="0" rIns="0" bIns="0" rtlCol="0"/>
          <a:lstStyle/>
          <a:p>
            <a:pPr defTabSz="801668"/>
            <a:endParaRPr>
              <a:solidFill>
                <a:prstClr val="black"/>
              </a:solidFill>
            </a:endParaRPr>
          </a:p>
        </p:txBody>
      </p:sp>
      <p:sp>
        <p:nvSpPr>
          <p:cNvPr id="83" name="object 83"/>
          <p:cNvSpPr/>
          <p:nvPr/>
        </p:nvSpPr>
        <p:spPr>
          <a:xfrm>
            <a:off x="5922884" y="4308186"/>
            <a:ext cx="211767" cy="1168742"/>
          </a:xfrm>
          <a:custGeom>
            <a:avLst/>
            <a:gdLst/>
            <a:ahLst/>
            <a:cxnLst/>
            <a:rect l="l" t="t" r="r" b="b"/>
            <a:pathLst>
              <a:path w="247650" h="1287779">
                <a:moveTo>
                  <a:pt x="0" y="1287317"/>
                </a:moveTo>
                <a:lnTo>
                  <a:pt x="247490" y="1287317"/>
                </a:lnTo>
                <a:lnTo>
                  <a:pt x="247490" y="0"/>
                </a:lnTo>
                <a:lnTo>
                  <a:pt x="0" y="0"/>
                </a:lnTo>
                <a:lnTo>
                  <a:pt x="0" y="1287317"/>
                </a:lnTo>
                <a:close/>
              </a:path>
            </a:pathLst>
          </a:custGeom>
          <a:ln w="9509">
            <a:solidFill>
              <a:srgbClr val="000000"/>
            </a:solidFill>
          </a:ln>
        </p:spPr>
        <p:txBody>
          <a:bodyPr wrap="square" lIns="0" tIns="0" rIns="0" bIns="0" rtlCol="0"/>
          <a:lstStyle/>
          <a:p>
            <a:pPr defTabSz="801668"/>
            <a:endParaRPr>
              <a:solidFill>
                <a:prstClr val="black"/>
              </a:solidFill>
            </a:endParaRPr>
          </a:p>
        </p:txBody>
      </p:sp>
      <p:sp>
        <p:nvSpPr>
          <p:cNvPr id="84" name="object 84"/>
          <p:cNvSpPr/>
          <p:nvPr/>
        </p:nvSpPr>
        <p:spPr>
          <a:xfrm>
            <a:off x="5922888" y="4255993"/>
            <a:ext cx="277469" cy="52444"/>
          </a:xfrm>
          <a:custGeom>
            <a:avLst/>
            <a:gdLst/>
            <a:ahLst/>
            <a:cxnLst/>
            <a:rect l="l" t="t" r="r" b="b"/>
            <a:pathLst>
              <a:path w="324484" h="57785">
                <a:moveTo>
                  <a:pt x="323986" y="0"/>
                </a:moveTo>
                <a:lnTo>
                  <a:pt x="85940" y="0"/>
                </a:lnTo>
                <a:lnTo>
                  <a:pt x="0" y="57509"/>
                </a:lnTo>
                <a:lnTo>
                  <a:pt x="247553" y="57509"/>
                </a:lnTo>
                <a:lnTo>
                  <a:pt x="323986" y="0"/>
                </a:lnTo>
                <a:close/>
              </a:path>
            </a:pathLst>
          </a:custGeom>
          <a:solidFill>
            <a:srgbClr val="00BF00"/>
          </a:solidFill>
        </p:spPr>
        <p:txBody>
          <a:bodyPr wrap="square" lIns="0" tIns="0" rIns="0" bIns="0" rtlCol="0"/>
          <a:lstStyle/>
          <a:p>
            <a:pPr defTabSz="801668"/>
            <a:endParaRPr>
              <a:solidFill>
                <a:prstClr val="black"/>
              </a:solidFill>
            </a:endParaRPr>
          </a:p>
        </p:txBody>
      </p:sp>
      <p:sp>
        <p:nvSpPr>
          <p:cNvPr id="85" name="object 85"/>
          <p:cNvSpPr/>
          <p:nvPr/>
        </p:nvSpPr>
        <p:spPr>
          <a:xfrm>
            <a:off x="5922888" y="4255993"/>
            <a:ext cx="277469" cy="52444"/>
          </a:xfrm>
          <a:custGeom>
            <a:avLst/>
            <a:gdLst/>
            <a:ahLst/>
            <a:cxnLst/>
            <a:rect l="l" t="t" r="r" b="b"/>
            <a:pathLst>
              <a:path w="324484" h="57785">
                <a:moveTo>
                  <a:pt x="247553" y="57509"/>
                </a:moveTo>
                <a:lnTo>
                  <a:pt x="323986" y="0"/>
                </a:lnTo>
                <a:lnTo>
                  <a:pt x="85940" y="0"/>
                </a:lnTo>
                <a:lnTo>
                  <a:pt x="0" y="57509"/>
                </a:lnTo>
                <a:lnTo>
                  <a:pt x="247553" y="57509"/>
                </a:lnTo>
                <a:close/>
              </a:path>
            </a:pathLst>
          </a:custGeom>
          <a:ln w="9582">
            <a:solidFill>
              <a:srgbClr val="000000"/>
            </a:solidFill>
          </a:ln>
        </p:spPr>
        <p:txBody>
          <a:bodyPr wrap="square" lIns="0" tIns="0" rIns="0" bIns="0" rtlCol="0"/>
          <a:lstStyle/>
          <a:p>
            <a:pPr defTabSz="801668"/>
            <a:endParaRPr>
              <a:solidFill>
                <a:prstClr val="black"/>
              </a:solidFill>
            </a:endParaRPr>
          </a:p>
        </p:txBody>
      </p:sp>
      <p:sp>
        <p:nvSpPr>
          <p:cNvPr id="86" name="object 86"/>
          <p:cNvSpPr/>
          <p:nvPr/>
        </p:nvSpPr>
        <p:spPr>
          <a:xfrm>
            <a:off x="6647578" y="4569733"/>
            <a:ext cx="65159" cy="907100"/>
          </a:xfrm>
          <a:custGeom>
            <a:avLst/>
            <a:gdLst/>
            <a:ahLst/>
            <a:cxnLst/>
            <a:rect l="l" t="t" r="r" b="b"/>
            <a:pathLst>
              <a:path w="76200" h="999489">
                <a:moveTo>
                  <a:pt x="76053" y="0"/>
                </a:moveTo>
                <a:lnTo>
                  <a:pt x="0" y="67477"/>
                </a:lnTo>
                <a:lnTo>
                  <a:pt x="0" y="999131"/>
                </a:lnTo>
                <a:lnTo>
                  <a:pt x="76053" y="941302"/>
                </a:lnTo>
                <a:lnTo>
                  <a:pt x="76053" y="0"/>
                </a:lnTo>
                <a:close/>
              </a:path>
            </a:pathLst>
          </a:custGeom>
          <a:solidFill>
            <a:srgbClr val="80804D"/>
          </a:solidFill>
        </p:spPr>
        <p:txBody>
          <a:bodyPr wrap="square" lIns="0" tIns="0" rIns="0" bIns="0" rtlCol="0"/>
          <a:lstStyle/>
          <a:p>
            <a:pPr defTabSz="801668"/>
            <a:endParaRPr>
              <a:solidFill>
                <a:prstClr val="black"/>
              </a:solidFill>
            </a:endParaRPr>
          </a:p>
        </p:txBody>
      </p:sp>
      <p:sp>
        <p:nvSpPr>
          <p:cNvPr id="87" name="object 87"/>
          <p:cNvSpPr/>
          <p:nvPr/>
        </p:nvSpPr>
        <p:spPr>
          <a:xfrm>
            <a:off x="6647578" y="4569733"/>
            <a:ext cx="65159" cy="907100"/>
          </a:xfrm>
          <a:custGeom>
            <a:avLst/>
            <a:gdLst/>
            <a:ahLst/>
            <a:cxnLst/>
            <a:rect l="l" t="t" r="r" b="b"/>
            <a:pathLst>
              <a:path w="76200" h="999489">
                <a:moveTo>
                  <a:pt x="0" y="999131"/>
                </a:moveTo>
                <a:lnTo>
                  <a:pt x="0" y="67477"/>
                </a:lnTo>
                <a:lnTo>
                  <a:pt x="76053" y="0"/>
                </a:lnTo>
                <a:lnTo>
                  <a:pt x="76053" y="941302"/>
                </a:lnTo>
                <a:lnTo>
                  <a:pt x="0" y="999131"/>
                </a:lnTo>
                <a:close/>
              </a:path>
            </a:pathLst>
          </a:custGeom>
          <a:ln w="9507">
            <a:solidFill>
              <a:srgbClr val="000000"/>
            </a:solidFill>
          </a:ln>
        </p:spPr>
        <p:txBody>
          <a:bodyPr wrap="square" lIns="0" tIns="0" rIns="0" bIns="0" rtlCol="0"/>
          <a:lstStyle/>
          <a:p>
            <a:pPr defTabSz="801668"/>
            <a:endParaRPr>
              <a:solidFill>
                <a:prstClr val="black"/>
              </a:solidFill>
            </a:endParaRPr>
          </a:p>
        </p:txBody>
      </p:sp>
      <p:sp>
        <p:nvSpPr>
          <p:cNvPr id="88" name="object 88"/>
          <p:cNvSpPr/>
          <p:nvPr/>
        </p:nvSpPr>
        <p:spPr>
          <a:xfrm>
            <a:off x="6435890" y="4630974"/>
            <a:ext cx="211767" cy="846012"/>
          </a:xfrm>
          <a:custGeom>
            <a:avLst/>
            <a:gdLst/>
            <a:ahLst/>
            <a:cxnLst/>
            <a:rect l="l" t="t" r="r" b="b"/>
            <a:pathLst>
              <a:path w="247650" h="932179">
                <a:moveTo>
                  <a:pt x="0" y="931653"/>
                </a:moveTo>
                <a:lnTo>
                  <a:pt x="247489" y="931653"/>
                </a:lnTo>
                <a:lnTo>
                  <a:pt x="247489" y="0"/>
                </a:lnTo>
                <a:lnTo>
                  <a:pt x="0" y="0"/>
                </a:lnTo>
                <a:lnTo>
                  <a:pt x="0" y="931653"/>
                </a:lnTo>
                <a:close/>
              </a:path>
            </a:pathLst>
          </a:custGeom>
          <a:solidFill>
            <a:srgbClr val="FFFF99"/>
          </a:solidFill>
        </p:spPr>
        <p:txBody>
          <a:bodyPr wrap="square" lIns="0" tIns="0" rIns="0" bIns="0" rtlCol="0"/>
          <a:lstStyle/>
          <a:p>
            <a:pPr defTabSz="801668"/>
            <a:endParaRPr>
              <a:solidFill>
                <a:prstClr val="black"/>
              </a:solidFill>
            </a:endParaRPr>
          </a:p>
        </p:txBody>
      </p:sp>
      <p:sp>
        <p:nvSpPr>
          <p:cNvPr id="89" name="object 89"/>
          <p:cNvSpPr/>
          <p:nvPr/>
        </p:nvSpPr>
        <p:spPr>
          <a:xfrm>
            <a:off x="6435890" y="4630974"/>
            <a:ext cx="211767" cy="846012"/>
          </a:xfrm>
          <a:custGeom>
            <a:avLst/>
            <a:gdLst/>
            <a:ahLst/>
            <a:cxnLst/>
            <a:rect l="l" t="t" r="r" b="b"/>
            <a:pathLst>
              <a:path w="247650" h="932179">
                <a:moveTo>
                  <a:pt x="0" y="931653"/>
                </a:moveTo>
                <a:lnTo>
                  <a:pt x="247489" y="931653"/>
                </a:lnTo>
                <a:lnTo>
                  <a:pt x="247489" y="0"/>
                </a:lnTo>
                <a:lnTo>
                  <a:pt x="0" y="0"/>
                </a:lnTo>
                <a:lnTo>
                  <a:pt x="0" y="931653"/>
                </a:lnTo>
                <a:close/>
              </a:path>
            </a:pathLst>
          </a:custGeom>
          <a:ln w="9511">
            <a:solidFill>
              <a:srgbClr val="000000"/>
            </a:solidFill>
          </a:ln>
        </p:spPr>
        <p:txBody>
          <a:bodyPr wrap="square" lIns="0" tIns="0" rIns="0" bIns="0" rtlCol="0"/>
          <a:lstStyle/>
          <a:p>
            <a:pPr defTabSz="801668"/>
            <a:endParaRPr>
              <a:solidFill>
                <a:prstClr val="black"/>
              </a:solidFill>
            </a:endParaRPr>
          </a:p>
        </p:txBody>
      </p:sp>
      <p:sp>
        <p:nvSpPr>
          <p:cNvPr id="90" name="object 90"/>
          <p:cNvSpPr/>
          <p:nvPr/>
        </p:nvSpPr>
        <p:spPr>
          <a:xfrm>
            <a:off x="6435892" y="4569735"/>
            <a:ext cx="276926" cy="61664"/>
          </a:xfrm>
          <a:custGeom>
            <a:avLst/>
            <a:gdLst/>
            <a:ahLst/>
            <a:cxnLst/>
            <a:rect l="l" t="t" r="r" b="b"/>
            <a:pathLst>
              <a:path w="323850" h="67945">
                <a:moveTo>
                  <a:pt x="323606" y="0"/>
                </a:moveTo>
                <a:lnTo>
                  <a:pt x="85559" y="0"/>
                </a:lnTo>
                <a:lnTo>
                  <a:pt x="0" y="67477"/>
                </a:lnTo>
                <a:lnTo>
                  <a:pt x="247553" y="67477"/>
                </a:lnTo>
                <a:lnTo>
                  <a:pt x="323606" y="0"/>
                </a:lnTo>
                <a:close/>
              </a:path>
            </a:pathLst>
          </a:custGeom>
          <a:solidFill>
            <a:srgbClr val="BFBF73"/>
          </a:solidFill>
        </p:spPr>
        <p:txBody>
          <a:bodyPr wrap="square" lIns="0" tIns="0" rIns="0" bIns="0" rtlCol="0"/>
          <a:lstStyle/>
          <a:p>
            <a:pPr defTabSz="801668"/>
            <a:endParaRPr>
              <a:solidFill>
                <a:prstClr val="black"/>
              </a:solidFill>
            </a:endParaRPr>
          </a:p>
        </p:txBody>
      </p:sp>
      <p:sp>
        <p:nvSpPr>
          <p:cNvPr id="91" name="object 91"/>
          <p:cNvSpPr/>
          <p:nvPr/>
        </p:nvSpPr>
        <p:spPr>
          <a:xfrm>
            <a:off x="6435892" y="4569735"/>
            <a:ext cx="276926" cy="61664"/>
          </a:xfrm>
          <a:custGeom>
            <a:avLst/>
            <a:gdLst/>
            <a:ahLst/>
            <a:cxnLst/>
            <a:rect l="l" t="t" r="r" b="b"/>
            <a:pathLst>
              <a:path w="323850" h="67945">
                <a:moveTo>
                  <a:pt x="247553" y="67477"/>
                </a:moveTo>
                <a:lnTo>
                  <a:pt x="323606" y="0"/>
                </a:lnTo>
                <a:lnTo>
                  <a:pt x="85559" y="0"/>
                </a:lnTo>
                <a:lnTo>
                  <a:pt x="0" y="67477"/>
                </a:lnTo>
                <a:lnTo>
                  <a:pt x="247553" y="67477"/>
                </a:lnTo>
                <a:close/>
              </a:path>
            </a:pathLst>
          </a:custGeom>
          <a:ln w="9581">
            <a:solidFill>
              <a:srgbClr val="000000"/>
            </a:solidFill>
          </a:ln>
        </p:spPr>
        <p:txBody>
          <a:bodyPr wrap="square" lIns="0" tIns="0" rIns="0" bIns="0" rtlCol="0"/>
          <a:lstStyle/>
          <a:p>
            <a:pPr defTabSz="801668"/>
            <a:endParaRPr>
              <a:solidFill>
                <a:prstClr val="black"/>
              </a:solidFill>
            </a:endParaRPr>
          </a:p>
        </p:txBody>
      </p:sp>
      <p:sp>
        <p:nvSpPr>
          <p:cNvPr id="92" name="object 92"/>
          <p:cNvSpPr/>
          <p:nvPr/>
        </p:nvSpPr>
        <p:spPr>
          <a:xfrm>
            <a:off x="6850807" y="4657078"/>
            <a:ext cx="73847" cy="819501"/>
          </a:xfrm>
          <a:custGeom>
            <a:avLst/>
            <a:gdLst/>
            <a:ahLst/>
            <a:cxnLst/>
            <a:rect l="l" t="t" r="r" b="b"/>
            <a:pathLst>
              <a:path w="86359" h="902970">
                <a:moveTo>
                  <a:pt x="85813" y="0"/>
                </a:moveTo>
                <a:lnTo>
                  <a:pt x="0" y="57509"/>
                </a:lnTo>
                <a:lnTo>
                  <a:pt x="0" y="902898"/>
                </a:lnTo>
                <a:lnTo>
                  <a:pt x="85813" y="845069"/>
                </a:lnTo>
                <a:lnTo>
                  <a:pt x="85813" y="0"/>
                </a:lnTo>
                <a:close/>
              </a:path>
            </a:pathLst>
          </a:custGeom>
          <a:solidFill>
            <a:srgbClr val="008000"/>
          </a:solidFill>
        </p:spPr>
        <p:txBody>
          <a:bodyPr wrap="square" lIns="0" tIns="0" rIns="0" bIns="0" rtlCol="0"/>
          <a:lstStyle/>
          <a:p>
            <a:pPr defTabSz="801668"/>
            <a:endParaRPr>
              <a:solidFill>
                <a:prstClr val="black"/>
              </a:solidFill>
            </a:endParaRPr>
          </a:p>
        </p:txBody>
      </p:sp>
      <p:sp>
        <p:nvSpPr>
          <p:cNvPr id="93" name="object 93"/>
          <p:cNvSpPr/>
          <p:nvPr/>
        </p:nvSpPr>
        <p:spPr>
          <a:xfrm>
            <a:off x="6850807" y="4657078"/>
            <a:ext cx="73847" cy="819501"/>
          </a:xfrm>
          <a:custGeom>
            <a:avLst/>
            <a:gdLst/>
            <a:ahLst/>
            <a:cxnLst/>
            <a:rect l="l" t="t" r="r" b="b"/>
            <a:pathLst>
              <a:path w="86359" h="902970">
                <a:moveTo>
                  <a:pt x="0" y="902898"/>
                </a:moveTo>
                <a:lnTo>
                  <a:pt x="0" y="57509"/>
                </a:lnTo>
                <a:lnTo>
                  <a:pt x="85813" y="0"/>
                </a:lnTo>
                <a:lnTo>
                  <a:pt x="85813" y="845069"/>
                </a:lnTo>
                <a:lnTo>
                  <a:pt x="0" y="902898"/>
                </a:lnTo>
                <a:close/>
              </a:path>
            </a:pathLst>
          </a:custGeom>
          <a:ln w="9507">
            <a:solidFill>
              <a:srgbClr val="000000"/>
            </a:solidFill>
          </a:ln>
        </p:spPr>
        <p:txBody>
          <a:bodyPr wrap="square" lIns="0" tIns="0" rIns="0" bIns="0" rtlCol="0"/>
          <a:lstStyle/>
          <a:p>
            <a:pPr defTabSz="801668"/>
            <a:endParaRPr>
              <a:solidFill>
                <a:prstClr val="black"/>
              </a:solidFill>
            </a:endParaRPr>
          </a:p>
        </p:txBody>
      </p:sp>
      <p:sp>
        <p:nvSpPr>
          <p:cNvPr id="94" name="object 94"/>
          <p:cNvSpPr/>
          <p:nvPr/>
        </p:nvSpPr>
        <p:spPr>
          <a:xfrm>
            <a:off x="6647575" y="4709264"/>
            <a:ext cx="203622" cy="767634"/>
          </a:xfrm>
          <a:custGeom>
            <a:avLst/>
            <a:gdLst/>
            <a:ahLst/>
            <a:cxnLst/>
            <a:rect l="l" t="t" r="r" b="b"/>
            <a:pathLst>
              <a:path w="238125" h="845820">
                <a:moveTo>
                  <a:pt x="0" y="845389"/>
                </a:moveTo>
                <a:lnTo>
                  <a:pt x="237666" y="845389"/>
                </a:lnTo>
                <a:lnTo>
                  <a:pt x="237666" y="0"/>
                </a:lnTo>
                <a:lnTo>
                  <a:pt x="0" y="0"/>
                </a:lnTo>
                <a:lnTo>
                  <a:pt x="0" y="845389"/>
                </a:lnTo>
                <a:close/>
              </a:path>
            </a:pathLst>
          </a:custGeom>
          <a:solidFill>
            <a:srgbClr val="00FF00"/>
          </a:solidFill>
        </p:spPr>
        <p:txBody>
          <a:bodyPr wrap="square" lIns="0" tIns="0" rIns="0" bIns="0" rtlCol="0"/>
          <a:lstStyle/>
          <a:p>
            <a:pPr defTabSz="801668"/>
            <a:endParaRPr>
              <a:solidFill>
                <a:prstClr val="black"/>
              </a:solidFill>
            </a:endParaRPr>
          </a:p>
        </p:txBody>
      </p:sp>
      <p:sp>
        <p:nvSpPr>
          <p:cNvPr id="95" name="object 95"/>
          <p:cNvSpPr/>
          <p:nvPr/>
        </p:nvSpPr>
        <p:spPr>
          <a:xfrm>
            <a:off x="6647575" y="4709264"/>
            <a:ext cx="203622" cy="767634"/>
          </a:xfrm>
          <a:custGeom>
            <a:avLst/>
            <a:gdLst/>
            <a:ahLst/>
            <a:cxnLst/>
            <a:rect l="l" t="t" r="r" b="b"/>
            <a:pathLst>
              <a:path w="238125" h="845820">
                <a:moveTo>
                  <a:pt x="0" y="845389"/>
                </a:moveTo>
                <a:lnTo>
                  <a:pt x="237666" y="845389"/>
                </a:lnTo>
                <a:lnTo>
                  <a:pt x="237666" y="0"/>
                </a:lnTo>
                <a:lnTo>
                  <a:pt x="0" y="0"/>
                </a:lnTo>
                <a:lnTo>
                  <a:pt x="0" y="845389"/>
                </a:lnTo>
                <a:close/>
              </a:path>
            </a:pathLst>
          </a:custGeom>
          <a:ln w="9512">
            <a:solidFill>
              <a:srgbClr val="000000"/>
            </a:solidFill>
          </a:ln>
        </p:spPr>
        <p:txBody>
          <a:bodyPr wrap="square" lIns="0" tIns="0" rIns="0" bIns="0" rtlCol="0"/>
          <a:lstStyle/>
          <a:p>
            <a:pPr defTabSz="801668"/>
            <a:endParaRPr>
              <a:solidFill>
                <a:prstClr val="black"/>
              </a:solidFill>
            </a:endParaRPr>
          </a:p>
        </p:txBody>
      </p:sp>
      <p:sp>
        <p:nvSpPr>
          <p:cNvPr id="96" name="object 96"/>
          <p:cNvSpPr/>
          <p:nvPr/>
        </p:nvSpPr>
        <p:spPr>
          <a:xfrm>
            <a:off x="6647575" y="4657071"/>
            <a:ext cx="276926" cy="52444"/>
          </a:xfrm>
          <a:custGeom>
            <a:avLst/>
            <a:gdLst/>
            <a:ahLst/>
            <a:cxnLst/>
            <a:rect l="l" t="t" r="r" b="b"/>
            <a:pathLst>
              <a:path w="323850" h="57785">
                <a:moveTo>
                  <a:pt x="323479" y="0"/>
                </a:moveTo>
                <a:lnTo>
                  <a:pt x="76053" y="0"/>
                </a:lnTo>
                <a:lnTo>
                  <a:pt x="0" y="57509"/>
                </a:lnTo>
                <a:lnTo>
                  <a:pt x="237666" y="57509"/>
                </a:lnTo>
                <a:lnTo>
                  <a:pt x="323479" y="0"/>
                </a:lnTo>
                <a:close/>
              </a:path>
            </a:pathLst>
          </a:custGeom>
          <a:solidFill>
            <a:srgbClr val="00BF00"/>
          </a:solidFill>
        </p:spPr>
        <p:txBody>
          <a:bodyPr wrap="square" lIns="0" tIns="0" rIns="0" bIns="0" rtlCol="0"/>
          <a:lstStyle/>
          <a:p>
            <a:pPr defTabSz="801668"/>
            <a:endParaRPr>
              <a:solidFill>
                <a:prstClr val="black"/>
              </a:solidFill>
            </a:endParaRPr>
          </a:p>
        </p:txBody>
      </p:sp>
      <p:sp>
        <p:nvSpPr>
          <p:cNvPr id="97" name="object 97"/>
          <p:cNvSpPr/>
          <p:nvPr/>
        </p:nvSpPr>
        <p:spPr>
          <a:xfrm>
            <a:off x="6647575" y="4657071"/>
            <a:ext cx="276926" cy="52444"/>
          </a:xfrm>
          <a:custGeom>
            <a:avLst/>
            <a:gdLst/>
            <a:ahLst/>
            <a:cxnLst/>
            <a:rect l="l" t="t" r="r" b="b"/>
            <a:pathLst>
              <a:path w="323850" h="57785">
                <a:moveTo>
                  <a:pt x="237666" y="57509"/>
                </a:moveTo>
                <a:lnTo>
                  <a:pt x="323479" y="0"/>
                </a:lnTo>
                <a:lnTo>
                  <a:pt x="76053" y="0"/>
                </a:lnTo>
                <a:lnTo>
                  <a:pt x="0" y="57509"/>
                </a:lnTo>
                <a:lnTo>
                  <a:pt x="237666" y="57509"/>
                </a:lnTo>
                <a:close/>
              </a:path>
            </a:pathLst>
          </a:custGeom>
          <a:ln w="9582">
            <a:solidFill>
              <a:srgbClr val="000000"/>
            </a:solidFill>
          </a:ln>
        </p:spPr>
        <p:txBody>
          <a:bodyPr wrap="square" lIns="0" tIns="0" rIns="0" bIns="0" rtlCol="0"/>
          <a:lstStyle/>
          <a:p>
            <a:pPr defTabSz="801668"/>
            <a:endParaRPr>
              <a:solidFill>
                <a:prstClr val="black"/>
              </a:solidFill>
            </a:endParaRPr>
          </a:p>
        </p:txBody>
      </p:sp>
      <p:sp>
        <p:nvSpPr>
          <p:cNvPr id="98" name="object 98"/>
          <p:cNvSpPr/>
          <p:nvPr/>
        </p:nvSpPr>
        <p:spPr>
          <a:xfrm>
            <a:off x="7363705" y="4840097"/>
            <a:ext cx="73304" cy="636814"/>
          </a:xfrm>
          <a:custGeom>
            <a:avLst/>
            <a:gdLst/>
            <a:ahLst/>
            <a:cxnLst/>
            <a:rect l="l" t="t" r="r" b="b"/>
            <a:pathLst>
              <a:path w="85725" h="701675">
                <a:moveTo>
                  <a:pt x="85559" y="0"/>
                </a:moveTo>
                <a:lnTo>
                  <a:pt x="0" y="57509"/>
                </a:lnTo>
                <a:lnTo>
                  <a:pt x="0" y="701232"/>
                </a:lnTo>
                <a:lnTo>
                  <a:pt x="85559" y="643403"/>
                </a:lnTo>
                <a:lnTo>
                  <a:pt x="85559" y="0"/>
                </a:lnTo>
                <a:close/>
              </a:path>
            </a:pathLst>
          </a:custGeom>
          <a:solidFill>
            <a:srgbClr val="80804D"/>
          </a:solidFill>
        </p:spPr>
        <p:txBody>
          <a:bodyPr wrap="square" lIns="0" tIns="0" rIns="0" bIns="0" rtlCol="0"/>
          <a:lstStyle/>
          <a:p>
            <a:pPr defTabSz="801668"/>
            <a:endParaRPr>
              <a:solidFill>
                <a:prstClr val="black"/>
              </a:solidFill>
            </a:endParaRPr>
          </a:p>
        </p:txBody>
      </p:sp>
      <p:sp>
        <p:nvSpPr>
          <p:cNvPr id="99" name="object 99"/>
          <p:cNvSpPr/>
          <p:nvPr/>
        </p:nvSpPr>
        <p:spPr>
          <a:xfrm>
            <a:off x="7363705" y="4840097"/>
            <a:ext cx="73304" cy="636814"/>
          </a:xfrm>
          <a:custGeom>
            <a:avLst/>
            <a:gdLst/>
            <a:ahLst/>
            <a:cxnLst/>
            <a:rect l="l" t="t" r="r" b="b"/>
            <a:pathLst>
              <a:path w="85725" h="701675">
                <a:moveTo>
                  <a:pt x="0" y="701232"/>
                </a:moveTo>
                <a:lnTo>
                  <a:pt x="0" y="57509"/>
                </a:lnTo>
                <a:lnTo>
                  <a:pt x="85559" y="0"/>
                </a:lnTo>
                <a:lnTo>
                  <a:pt x="85559" y="643403"/>
                </a:lnTo>
                <a:lnTo>
                  <a:pt x="0" y="701232"/>
                </a:lnTo>
                <a:close/>
              </a:path>
            </a:pathLst>
          </a:custGeom>
          <a:ln w="9507">
            <a:solidFill>
              <a:srgbClr val="000000"/>
            </a:solidFill>
          </a:ln>
        </p:spPr>
        <p:txBody>
          <a:bodyPr wrap="square" lIns="0" tIns="0" rIns="0" bIns="0" rtlCol="0"/>
          <a:lstStyle/>
          <a:p>
            <a:pPr defTabSz="801668"/>
            <a:endParaRPr>
              <a:solidFill>
                <a:prstClr val="black"/>
              </a:solidFill>
            </a:endParaRPr>
          </a:p>
        </p:txBody>
      </p:sp>
      <p:sp>
        <p:nvSpPr>
          <p:cNvPr id="100" name="object 100"/>
          <p:cNvSpPr/>
          <p:nvPr/>
        </p:nvSpPr>
        <p:spPr>
          <a:xfrm>
            <a:off x="7160148" y="4892237"/>
            <a:ext cx="203622" cy="584371"/>
          </a:xfrm>
          <a:custGeom>
            <a:avLst/>
            <a:gdLst/>
            <a:ahLst/>
            <a:cxnLst/>
            <a:rect l="l" t="t" r="r" b="b"/>
            <a:pathLst>
              <a:path w="238125" h="643889">
                <a:moveTo>
                  <a:pt x="0" y="643786"/>
                </a:moveTo>
                <a:lnTo>
                  <a:pt x="237983" y="643786"/>
                </a:lnTo>
                <a:lnTo>
                  <a:pt x="237983" y="0"/>
                </a:lnTo>
                <a:lnTo>
                  <a:pt x="0" y="0"/>
                </a:lnTo>
                <a:lnTo>
                  <a:pt x="0" y="643786"/>
                </a:lnTo>
                <a:close/>
              </a:path>
            </a:pathLst>
          </a:custGeom>
          <a:solidFill>
            <a:srgbClr val="FFFF99"/>
          </a:solidFill>
        </p:spPr>
        <p:txBody>
          <a:bodyPr wrap="square" lIns="0" tIns="0" rIns="0" bIns="0" rtlCol="0"/>
          <a:lstStyle/>
          <a:p>
            <a:pPr defTabSz="801668"/>
            <a:endParaRPr>
              <a:solidFill>
                <a:prstClr val="black"/>
              </a:solidFill>
            </a:endParaRPr>
          </a:p>
        </p:txBody>
      </p:sp>
      <p:sp>
        <p:nvSpPr>
          <p:cNvPr id="101" name="object 101"/>
          <p:cNvSpPr/>
          <p:nvPr/>
        </p:nvSpPr>
        <p:spPr>
          <a:xfrm>
            <a:off x="7160148" y="4892237"/>
            <a:ext cx="203622" cy="584371"/>
          </a:xfrm>
          <a:custGeom>
            <a:avLst/>
            <a:gdLst/>
            <a:ahLst/>
            <a:cxnLst/>
            <a:rect l="l" t="t" r="r" b="b"/>
            <a:pathLst>
              <a:path w="238125" h="643889">
                <a:moveTo>
                  <a:pt x="0" y="643786"/>
                </a:moveTo>
                <a:lnTo>
                  <a:pt x="237983" y="643786"/>
                </a:lnTo>
                <a:lnTo>
                  <a:pt x="237983" y="0"/>
                </a:lnTo>
                <a:lnTo>
                  <a:pt x="0" y="0"/>
                </a:lnTo>
                <a:lnTo>
                  <a:pt x="0" y="643786"/>
                </a:lnTo>
                <a:close/>
              </a:path>
            </a:pathLst>
          </a:custGeom>
          <a:ln w="9516">
            <a:solidFill>
              <a:srgbClr val="000000"/>
            </a:solidFill>
          </a:ln>
        </p:spPr>
        <p:txBody>
          <a:bodyPr wrap="square" lIns="0" tIns="0" rIns="0" bIns="0" rtlCol="0"/>
          <a:lstStyle/>
          <a:p>
            <a:pPr defTabSz="801668"/>
            <a:endParaRPr>
              <a:solidFill>
                <a:prstClr val="black"/>
              </a:solidFill>
            </a:endParaRPr>
          </a:p>
        </p:txBody>
      </p:sp>
      <p:sp>
        <p:nvSpPr>
          <p:cNvPr id="102" name="object 102"/>
          <p:cNvSpPr/>
          <p:nvPr/>
        </p:nvSpPr>
        <p:spPr>
          <a:xfrm>
            <a:off x="7160149" y="4840096"/>
            <a:ext cx="276926" cy="52444"/>
          </a:xfrm>
          <a:custGeom>
            <a:avLst/>
            <a:gdLst/>
            <a:ahLst/>
            <a:cxnLst/>
            <a:rect l="l" t="t" r="r" b="b"/>
            <a:pathLst>
              <a:path w="323850" h="57785">
                <a:moveTo>
                  <a:pt x="323606" y="0"/>
                </a:moveTo>
                <a:lnTo>
                  <a:pt x="76053" y="0"/>
                </a:lnTo>
                <a:lnTo>
                  <a:pt x="0" y="57509"/>
                </a:lnTo>
                <a:lnTo>
                  <a:pt x="238046" y="57509"/>
                </a:lnTo>
                <a:lnTo>
                  <a:pt x="323606" y="0"/>
                </a:lnTo>
                <a:close/>
              </a:path>
            </a:pathLst>
          </a:custGeom>
          <a:solidFill>
            <a:srgbClr val="BFBF73"/>
          </a:solidFill>
        </p:spPr>
        <p:txBody>
          <a:bodyPr wrap="square" lIns="0" tIns="0" rIns="0" bIns="0" rtlCol="0"/>
          <a:lstStyle/>
          <a:p>
            <a:pPr defTabSz="801668"/>
            <a:endParaRPr>
              <a:solidFill>
                <a:prstClr val="black"/>
              </a:solidFill>
            </a:endParaRPr>
          </a:p>
        </p:txBody>
      </p:sp>
      <p:sp>
        <p:nvSpPr>
          <p:cNvPr id="103" name="object 103"/>
          <p:cNvSpPr/>
          <p:nvPr/>
        </p:nvSpPr>
        <p:spPr>
          <a:xfrm>
            <a:off x="7160149" y="4840096"/>
            <a:ext cx="276926" cy="52444"/>
          </a:xfrm>
          <a:custGeom>
            <a:avLst/>
            <a:gdLst/>
            <a:ahLst/>
            <a:cxnLst/>
            <a:rect l="l" t="t" r="r" b="b"/>
            <a:pathLst>
              <a:path w="323850" h="57785">
                <a:moveTo>
                  <a:pt x="238046" y="57509"/>
                </a:moveTo>
                <a:lnTo>
                  <a:pt x="323606" y="0"/>
                </a:lnTo>
                <a:lnTo>
                  <a:pt x="76053" y="0"/>
                </a:lnTo>
                <a:lnTo>
                  <a:pt x="0" y="57509"/>
                </a:lnTo>
                <a:lnTo>
                  <a:pt x="238046" y="57509"/>
                </a:lnTo>
                <a:close/>
              </a:path>
            </a:pathLst>
          </a:custGeom>
          <a:ln w="9582">
            <a:solidFill>
              <a:srgbClr val="000000"/>
            </a:solidFill>
          </a:ln>
        </p:spPr>
        <p:txBody>
          <a:bodyPr wrap="square" lIns="0" tIns="0" rIns="0" bIns="0" rtlCol="0"/>
          <a:lstStyle/>
          <a:p>
            <a:pPr defTabSz="801668"/>
            <a:endParaRPr>
              <a:solidFill>
                <a:prstClr val="black"/>
              </a:solidFill>
            </a:endParaRPr>
          </a:p>
        </p:txBody>
      </p:sp>
      <p:sp>
        <p:nvSpPr>
          <p:cNvPr id="104" name="object 104"/>
          <p:cNvSpPr/>
          <p:nvPr/>
        </p:nvSpPr>
        <p:spPr>
          <a:xfrm>
            <a:off x="7566935" y="4709264"/>
            <a:ext cx="73847" cy="767634"/>
          </a:xfrm>
          <a:custGeom>
            <a:avLst/>
            <a:gdLst/>
            <a:ahLst/>
            <a:cxnLst/>
            <a:rect l="l" t="t" r="r" b="b"/>
            <a:pathLst>
              <a:path w="86359" h="845820">
                <a:moveTo>
                  <a:pt x="85940" y="0"/>
                </a:moveTo>
                <a:lnTo>
                  <a:pt x="0" y="57509"/>
                </a:lnTo>
                <a:lnTo>
                  <a:pt x="0" y="845389"/>
                </a:lnTo>
                <a:lnTo>
                  <a:pt x="85940" y="787560"/>
                </a:lnTo>
                <a:lnTo>
                  <a:pt x="85940" y="0"/>
                </a:lnTo>
                <a:close/>
              </a:path>
            </a:pathLst>
          </a:custGeom>
          <a:solidFill>
            <a:srgbClr val="008000"/>
          </a:solidFill>
        </p:spPr>
        <p:txBody>
          <a:bodyPr wrap="square" lIns="0" tIns="0" rIns="0" bIns="0" rtlCol="0"/>
          <a:lstStyle/>
          <a:p>
            <a:pPr defTabSz="801668"/>
            <a:endParaRPr>
              <a:solidFill>
                <a:prstClr val="black"/>
              </a:solidFill>
            </a:endParaRPr>
          </a:p>
        </p:txBody>
      </p:sp>
      <p:sp>
        <p:nvSpPr>
          <p:cNvPr id="105" name="object 105"/>
          <p:cNvSpPr/>
          <p:nvPr/>
        </p:nvSpPr>
        <p:spPr>
          <a:xfrm>
            <a:off x="7566935" y="4709264"/>
            <a:ext cx="73847" cy="767634"/>
          </a:xfrm>
          <a:custGeom>
            <a:avLst/>
            <a:gdLst/>
            <a:ahLst/>
            <a:cxnLst/>
            <a:rect l="l" t="t" r="r" b="b"/>
            <a:pathLst>
              <a:path w="86359" h="845820">
                <a:moveTo>
                  <a:pt x="0" y="845389"/>
                </a:moveTo>
                <a:lnTo>
                  <a:pt x="0" y="57509"/>
                </a:lnTo>
                <a:lnTo>
                  <a:pt x="85940" y="0"/>
                </a:lnTo>
                <a:lnTo>
                  <a:pt x="85940" y="787560"/>
                </a:lnTo>
                <a:lnTo>
                  <a:pt x="0" y="845389"/>
                </a:lnTo>
                <a:close/>
              </a:path>
            </a:pathLst>
          </a:custGeom>
          <a:ln w="9507">
            <a:solidFill>
              <a:srgbClr val="000000"/>
            </a:solidFill>
          </a:ln>
        </p:spPr>
        <p:txBody>
          <a:bodyPr wrap="square" lIns="0" tIns="0" rIns="0" bIns="0" rtlCol="0"/>
          <a:lstStyle/>
          <a:p>
            <a:pPr defTabSz="801668"/>
            <a:endParaRPr>
              <a:solidFill>
                <a:prstClr val="black"/>
              </a:solidFill>
            </a:endParaRPr>
          </a:p>
        </p:txBody>
      </p:sp>
      <p:sp>
        <p:nvSpPr>
          <p:cNvPr id="106" name="object 106"/>
          <p:cNvSpPr/>
          <p:nvPr/>
        </p:nvSpPr>
        <p:spPr>
          <a:xfrm>
            <a:off x="7363703" y="4761465"/>
            <a:ext cx="203622" cy="715191"/>
          </a:xfrm>
          <a:custGeom>
            <a:avLst/>
            <a:gdLst/>
            <a:ahLst/>
            <a:cxnLst/>
            <a:rect l="l" t="t" r="r" b="b"/>
            <a:pathLst>
              <a:path w="238125" h="788035">
                <a:moveTo>
                  <a:pt x="0" y="787879"/>
                </a:moveTo>
                <a:lnTo>
                  <a:pt x="237666" y="787879"/>
                </a:lnTo>
                <a:lnTo>
                  <a:pt x="237666" y="0"/>
                </a:lnTo>
                <a:lnTo>
                  <a:pt x="0" y="0"/>
                </a:lnTo>
                <a:lnTo>
                  <a:pt x="0" y="787879"/>
                </a:lnTo>
                <a:close/>
              </a:path>
            </a:pathLst>
          </a:custGeom>
          <a:solidFill>
            <a:srgbClr val="00FF00"/>
          </a:solidFill>
        </p:spPr>
        <p:txBody>
          <a:bodyPr wrap="square" lIns="0" tIns="0" rIns="0" bIns="0" rtlCol="0"/>
          <a:lstStyle/>
          <a:p>
            <a:pPr defTabSz="801668"/>
            <a:endParaRPr>
              <a:solidFill>
                <a:prstClr val="black"/>
              </a:solidFill>
            </a:endParaRPr>
          </a:p>
        </p:txBody>
      </p:sp>
      <p:sp>
        <p:nvSpPr>
          <p:cNvPr id="107" name="object 107"/>
          <p:cNvSpPr/>
          <p:nvPr/>
        </p:nvSpPr>
        <p:spPr>
          <a:xfrm>
            <a:off x="7363703" y="4761465"/>
            <a:ext cx="203622" cy="715191"/>
          </a:xfrm>
          <a:custGeom>
            <a:avLst/>
            <a:gdLst/>
            <a:ahLst/>
            <a:cxnLst/>
            <a:rect l="l" t="t" r="r" b="b"/>
            <a:pathLst>
              <a:path w="238125" h="788035">
                <a:moveTo>
                  <a:pt x="0" y="787879"/>
                </a:moveTo>
                <a:lnTo>
                  <a:pt x="237666" y="787879"/>
                </a:lnTo>
                <a:lnTo>
                  <a:pt x="237666" y="0"/>
                </a:lnTo>
                <a:lnTo>
                  <a:pt x="0" y="0"/>
                </a:lnTo>
                <a:lnTo>
                  <a:pt x="0" y="787879"/>
                </a:lnTo>
                <a:close/>
              </a:path>
            </a:pathLst>
          </a:custGeom>
          <a:ln w="9513">
            <a:solidFill>
              <a:srgbClr val="000000"/>
            </a:solidFill>
          </a:ln>
        </p:spPr>
        <p:txBody>
          <a:bodyPr wrap="square" lIns="0" tIns="0" rIns="0" bIns="0" rtlCol="0"/>
          <a:lstStyle/>
          <a:p>
            <a:pPr defTabSz="801668"/>
            <a:endParaRPr>
              <a:solidFill>
                <a:prstClr val="black"/>
              </a:solidFill>
            </a:endParaRPr>
          </a:p>
        </p:txBody>
      </p:sp>
      <p:sp>
        <p:nvSpPr>
          <p:cNvPr id="108" name="object 108"/>
          <p:cNvSpPr/>
          <p:nvPr/>
        </p:nvSpPr>
        <p:spPr>
          <a:xfrm>
            <a:off x="7363705" y="4709264"/>
            <a:ext cx="276926" cy="52444"/>
          </a:xfrm>
          <a:custGeom>
            <a:avLst/>
            <a:gdLst/>
            <a:ahLst/>
            <a:cxnLst/>
            <a:rect l="l" t="t" r="r" b="b"/>
            <a:pathLst>
              <a:path w="323850" h="57785">
                <a:moveTo>
                  <a:pt x="323606" y="0"/>
                </a:moveTo>
                <a:lnTo>
                  <a:pt x="85559" y="0"/>
                </a:lnTo>
                <a:lnTo>
                  <a:pt x="0" y="57509"/>
                </a:lnTo>
                <a:lnTo>
                  <a:pt x="237666" y="57509"/>
                </a:lnTo>
                <a:lnTo>
                  <a:pt x="323606" y="0"/>
                </a:lnTo>
                <a:close/>
              </a:path>
            </a:pathLst>
          </a:custGeom>
          <a:solidFill>
            <a:srgbClr val="00BF00"/>
          </a:solidFill>
        </p:spPr>
        <p:txBody>
          <a:bodyPr wrap="square" lIns="0" tIns="0" rIns="0" bIns="0" rtlCol="0"/>
          <a:lstStyle/>
          <a:p>
            <a:pPr defTabSz="801668"/>
            <a:endParaRPr>
              <a:solidFill>
                <a:prstClr val="black"/>
              </a:solidFill>
            </a:endParaRPr>
          </a:p>
        </p:txBody>
      </p:sp>
      <p:sp>
        <p:nvSpPr>
          <p:cNvPr id="109" name="object 109"/>
          <p:cNvSpPr/>
          <p:nvPr/>
        </p:nvSpPr>
        <p:spPr>
          <a:xfrm>
            <a:off x="7363705" y="4709264"/>
            <a:ext cx="276926" cy="52444"/>
          </a:xfrm>
          <a:custGeom>
            <a:avLst/>
            <a:gdLst/>
            <a:ahLst/>
            <a:cxnLst/>
            <a:rect l="l" t="t" r="r" b="b"/>
            <a:pathLst>
              <a:path w="323850" h="57785">
                <a:moveTo>
                  <a:pt x="237666" y="57509"/>
                </a:moveTo>
                <a:lnTo>
                  <a:pt x="323606" y="0"/>
                </a:lnTo>
                <a:lnTo>
                  <a:pt x="85559" y="0"/>
                </a:lnTo>
                <a:lnTo>
                  <a:pt x="0" y="57509"/>
                </a:lnTo>
                <a:lnTo>
                  <a:pt x="237666" y="57509"/>
                </a:lnTo>
                <a:close/>
              </a:path>
            </a:pathLst>
          </a:custGeom>
          <a:ln w="9582">
            <a:solidFill>
              <a:srgbClr val="000000"/>
            </a:solidFill>
          </a:ln>
        </p:spPr>
        <p:txBody>
          <a:bodyPr wrap="square" lIns="0" tIns="0" rIns="0" bIns="0" rtlCol="0"/>
          <a:lstStyle/>
          <a:p>
            <a:pPr defTabSz="801668"/>
            <a:endParaRPr>
              <a:solidFill>
                <a:prstClr val="black"/>
              </a:solidFill>
            </a:endParaRPr>
          </a:p>
        </p:txBody>
      </p:sp>
      <p:sp>
        <p:nvSpPr>
          <p:cNvPr id="110" name="object 110"/>
          <p:cNvSpPr/>
          <p:nvPr/>
        </p:nvSpPr>
        <p:spPr>
          <a:xfrm>
            <a:off x="1967541" y="2460306"/>
            <a:ext cx="0" cy="3016367"/>
          </a:xfrm>
          <a:custGeom>
            <a:avLst/>
            <a:gdLst/>
            <a:ahLst/>
            <a:cxnLst/>
            <a:rect l="l" t="t" r="r" b="b"/>
            <a:pathLst>
              <a:path h="3323590">
                <a:moveTo>
                  <a:pt x="0" y="3323408"/>
                </a:moveTo>
                <a:lnTo>
                  <a:pt x="0" y="0"/>
                </a:lnTo>
              </a:path>
            </a:pathLst>
          </a:custGeom>
          <a:ln w="9506">
            <a:solidFill>
              <a:srgbClr val="000000"/>
            </a:solidFill>
          </a:ln>
        </p:spPr>
        <p:txBody>
          <a:bodyPr wrap="square" lIns="0" tIns="0" rIns="0" bIns="0" rtlCol="0"/>
          <a:lstStyle/>
          <a:p>
            <a:pPr defTabSz="801668"/>
            <a:endParaRPr>
              <a:solidFill>
                <a:prstClr val="black"/>
              </a:solidFill>
            </a:endParaRPr>
          </a:p>
        </p:txBody>
      </p:sp>
      <p:sp>
        <p:nvSpPr>
          <p:cNvPr id="111" name="object 111"/>
          <p:cNvSpPr/>
          <p:nvPr/>
        </p:nvSpPr>
        <p:spPr>
          <a:xfrm>
            <a:off x="1926898" y="5476508"/>
            <a:ext cx="40724" cy="0"/>
          </a:xfrm>
          <a:custGeom>
            <a:avLst/>
            <a:gdLst/>
            <a:ahLst/>
            <a:cxnLst/>
            <a:rect l="l" t="t" r="r" b="b"/>
            <a:pathLst>
              <a:path w="47625">
                <a:moveTo>
                  <a:pt x="47533" y="0"/>
                </a:moveTo>
                <a:lnTo>
                  <a:pt x="0" y="0"/>
                </a:lnTo>
              </a:path>
            </a:pathLst>
          </a:custGeom>
          <a:ln w="9584">
            <a:solidFill>
              <a:srgbClr val="000000"/>
            </a:solidFill>
          </a:ln>
        </p:spPr>
        <p:txBody>
          <a:bodyPr wrap="square" lIns="0" tIns="0" rIns="0" bIns="0" rtlCol="0"/>
          <a:lstStyle/>
          <a:p>
            <a:pPr defTabSz="801668"/>
            <a:endParaRPr>
              <a:solidFill>
                <a:prstClr val="black"/>
              </a:solidFill>
            </a:endParaRPr>
          </a:p>
        </p:txBody>
      </p:sp>
      <p:sp>
        <p:nvSpPr>
          <p:cNvPr id="112" name="object 112"/>
          <p:cNvSpPr/>
          <p:nvPr/>
        </p:nvSpPr>
        <p:spPr>
          <a:xfrm>
            <a:off x="1926898" y="5049449"/>
            <a:ext cx="40724" cy="0"/>
          </a:xfrm>
          <a:custGeom>
            <a:avLst/>
            <a:gdLst/>
            <a:ahLst/>
            <a:cxnLst/>
            <a:rect l="l" t="t" r="r" b="b"/>
            <a:pathLst>
              <a:path w="47625">
                <a:moveTo>
                  <a:pt x="47533" y="0"/>
                </a:moveTo>
                <a:lnTo>
                  <a:pt x="0" y="0"/>
                </a:lnTo>
              </a:path>
            </a:pathLst>
          </a:custGeom>
          <a:ln w="9584">
            <a:solidFill>
              <a:srgbClr val="000000"/>
            </a:solidFill>
          </a:ln>
        </p:spPr>
        <p:txBody>
          <a:bodyPr wrap="square" lIns="0" tIns="0" rIns="0" bIns="0" rtlCol="0"/>
          <a:lstStyle/>
          <a:p>
            <a:pPr defTabSz="801668"/>
            <a:endParaRPr>
              <a:solidFill>
                <a:prstClr val="black"/>
              </a:solidFill>
            </a:endParaRPr>
          </a:p>
        </p:txBody>
      </p:sp>
      <p:sp>
        <p:nvSpPr>
          <p:cNvPr id="113" name="object 113"/>
          <p:cNvSpPr/>
          <p:nvPr/>
        </p:nvSpPr>
        <p:spPr>
          <a:xfrm>
            <a:off x="1926898" y="4621927"/>
            <a:ext cx="40724" cy="0"/>
          </a:xfrm>
          <a:custGeom>
            <a:avLst/>
            <a:gdLst/>
            <a:ahLst/>
            <a:cxnLst/>
            <a:rect l="l" t="t" r="r" b="b"/>
            <a:pathLst>
              <a:path w="47625">
                <a:moveTo>
                  <a:pt x="47533" y="0"/>
                </a:moveTo>
                <a:lnTo>
                  <a:pt x="0" y="0"/>
                </a:lnTo>
              </a:path>
            </a:pathLst>
          </a:custGeom>
          <a:ln w="9584">
            <a:solidFill>
              <a:srgbClr val="000000"/>
            </a:solidFill>
          </a:ln>
        </p:spPr>
        <p:txBody>
          <a:bodyPr wrap="square" lIns="0" tIns="0" rIns="0" bIns="0" rtlCol="0"/>
          <a:lstStyle/>
          <a:p>
            <a:pPr defTabSz="801668"/>
            <a:endParaRPr>
              <a:solidFill>
                <a:prstClr val="black"/>
              </a:solidFill>
            </a:endParaRPr>
          </a:p>
        </p:txBody>
      </p:sp>
      <p:sp>
        <p:nvSpPr>
          <p:cNvPr id="114" name="object 114"/>
          <p:cNvSpPr/>
          <p:nvPr/>
        </p:nvSpPr>
        <p:spPr>
          <a:xfrm>
            <a:off x="1926898" y="4186169"/>
            <a:ext cx="40724" cy="0"/>
          </a:xfrm>
          <a:custGeom>
            <a:avLst/>
            <a:gdLst/>
            <a:ahLst/>
            <a:cxnLst/>
            <a:rect l="l" t="t" r="r" b="b"/>
            <a:pathLst>
              <a:path w="47625">
                <a:moveTo>
                  <a:pt x="47533" y="0"/>
                </a:moveTo>
                <a:lnTo>
                  <a:pt x="0" y="0"/>
                </a:lnTo>
              </a:path>
            </a:pathLst>
          </a:custGeom>
          <a:ln w="9584">
            <a:solidFill>
              <a:srgbClr val="000000"/>
            </a:solidFill>
          </a:ln>
        </p:spPr>
        <p:txBody>
          <a:bodyPr wrap="square" lIns="0" tIns="0" rIns="0" bIns="0" rtlCol="0"/>
          <a:lstStyle/>
          <a:p>
            <a:pPr defTabSz="801668"/>
            <a:endParaRPr>
              <a:solidFill>
                <a:prstClr val="black"/>
              </a:solidFill>
            </a:endParaRPr>
          </a:p>
        </p:txBody>
      </p:sp>
      <p:sp>
        <p:nvSpPr>
          <p:cNvPr id="115" name="object 115"/>
          <p:cNvSpPr/>
          <p:nvPr/>
        </p:nvSpPr>
        <p:spPr>
          <a:xfrm>
            <a:off x="1926898" y="3759111"/>
            <a:ext cx="40724" cy="0"/>
          </a:xfrm>
          <a:custGeom>
            <a:avLst/>
            <a:gdLst/>
            <a:ahLst/>
            <a:cxnLst/>
            <a:rect l="l" t="t" r="r" b="b"/>
            <a:pathLst>
              <a:path w="47625">
                <a:moveTo>
                  <a:pt x="47533" y="0"/>
                </a:moveTo>
                <a:lnTo>
                  <a:pt x="0" y="0"/>
                </a:lnTo>
              </a:path>
            </a:pathLst>
          </a:custGeom>
          <a:ln w="9584">
            <a:solidFill>
              <a:srgbClr val="000000"/>
            </a:solidFill>
          </a:ln>
        </p:spPr>
        <p:txBody>
          <a:bodyPr wrap="square" lIns="0" tIns="0" rIns="0" bIns="0" rtlCol="0"/>
          <a:lstStyle/>
          <a:p>
            <a:pPr defTabSz="801668"/>
            <a:endParaRPr>
              <a:solidFill>
                <a:prstClr val="black"/>
              </a:solidFill>
            </a:endParaRPr>
          </a:p>
        </p:txBody>
      </p:sp>
      <p:sp>
        <p:nvSpPr>
          <p:cNvPr id="116" name="object 116"/>
          <p:cNvSpPr/>
          <p:nvPr/>
        </p:nvSpPr>
        <p:spPr>
          <a:xfrm>
            <a:off x="1926898" y="3323237"/>
            <a:ext cx="40724" cy="0"/>
          </a:xfrm>
          <a:custGeom>
            <a:avLst/>
            <a:gdLst/>
            <a:ahLst/>
            <a:cxnLst/>
            <a:rect l="l" t="t" r="r" b="b"/>
            <a:pathLst>
              <a:path w="47625">
                <a:moveTo>
                  <a:pt x="47533" y="0"/>
                </a:moveTo>
                <a:lnTo>
                  <a:pt x="0" y="0"/>
                </a:lnTo>
              </a:path>
            </a:pathLst>
          </a:custGeom>
          <a:ln w="9584">
            <a:solidFill>
              <a:srgbClr val="000000"/>
            </a:solidFill>
          </a:ln>
        </p:spPr>
        <p:txBody>
          <a:bodyPr wrap="square" lIns="0" tIns="0" rIns="0" bIns="0" rtlCol="0"/>
          <a:lstStyle/>
          <a:p>
            <a:pPr defTabSz="801668"/>
            <a:endParaRPr>
              <a:solidFill>
                <a:prstClr val="black"/>
              </a:solidFill>
            </a:endParaRPr>
          </a:p>
        </p:txBody>
      </p:sp>
      <p:sp>
        <p:nvSpPr>
          <p:cNvPr id="117" name="object 117"/>
          <p:cNvSpPr/>
          <p:nvPr/>
        </p:nvSpPr>
        <p:spPr>
          <a:xfrm>
            <a:off x="1926898" y="2896063"/>
            <a:ext cx="40724" cy="0"/>
          </a:xfrm>
          <a:custGeom>
            <a:avLst/>
            <a:gdLst/>
            <a:ahLst/>
            <a:cxnLst/>
            <a:rect l="l" t="t" r="r" b="b"/>
            <a:pathLst>
              <a:path w="47625">
                <a:moveTo>
                  <a:pt x="47533" y="0"/>
                </a:moveTo>
                <a:lnTo>
                  <a:pt x="0" y="0"/>
                </a:lnTo>
              </a:path>
            </a:pathLst>
          </a:custGeom>
          <a:ln w="9584">
            <a:solidFill>
              <a:srgbClr val="000000"/>
            </a:solidFill>
          </a:ln>
        </p:spPr>
        <p:txBody>
          <a:bodyPr wrap="square" lIns="0" tIns="0" rIns="0" bIns="0" rtlCol="0"/>
          <a:lstStyle/>
          <a:p>
            <a:pPr defTabSz="801668"/>
            <a:endParaRPr>
              <a:solidFill>
                <a:prstClr val="black"/>
              </a:solidFill>
            </a:endParaRPr>
          </a:p>
        </p:txBody>
      </p:sp>
      <p:sp>
        <p:nvSpPr>
          <p:cNvPr id="118" name="object 118"/>
          <p:cNvSpPr/>
          <p:nvPr/>
        </p:nvSpPr>
        <p:spPr>
          <a:xfrm>
            <a:off x="1926898" y="2460305"/>
            <a:ext cx="40724" cy="0"/>
          </a:xfrm>
          <a:custGeom>
            <a:avLst/>
            <a:gdLst/>
            <a:ahLst/>
            <a:cxnLst/>
            <a:rect l="l" t="t" r="r" b="b"/>
            <a:pathLst>
              <a:path w="47625">
                <a:moveTo>
                  <a:pt x="47533" y="0"/>
                </a:moveTo>
                <a:lnTo>
                  <a:pt x="0" y="0"/>
                </a:lnTo>
              </a:path>
            </a:pathLst>
          </a:custGeom>
          <a:ln w="9584">
            <a:solidFill>
              <a:srgbClr val="000000"/>
            </a:solidFill>
          </a:ln>
        </p:spPr>
        <p:txBody>
          <a:bodyPr wrap="square" lIns="0" tIns="0" rIns="0" bIns="0" rtlCol="0"/>
          <a:lstStyle/>
          <a:p>
            <a:pPr defTabSz="801668"/>
            <a:endParaRPr>
              <a:solidFill>
                <a:prstClr val="black"/>
              </a:solidFill>
            </a:endParaRPr>
          </a:p>
        </p:txBody>
      </p:sp>
      <p:sp>
        <p:nvSpPr>
          <p:cNvPr id="119" name="object 119"/>
          <p:cNvSpPr txBox="1"/>
          <p:nvPr/>
        </p:nvSpPr>
        <p:spPr>
          <a:xfrm>
            <a:off x="1246147" y="2970735"/>
            <a:ext cx="314936" cy="2112501"/>
          </a:xfrm>
          <a:prstGeom prst="rect">
            <a:avLst/>
          </a:prstGeom>
        </p:spPr>
        <p:txBody>
          <a:bodyPr vert="horz" wrap="square" lIns="0" tIns="0" rIns="0" bIns="0" rtlCol="0">
            <a:spAutoFit/>
          </a:bodyPr>
          <a:lstStyle/>
          <a:p>
            <a:pPr defTabSz="801668"/>
            <a:endParaRPr sz="800">
              <a:solidFill>
                <a:prstClr val="black"/>
              </a:solidFill>
              <a:latin typeface="Times New Roman"/>
              <a:cs typeface="Times New Roman"/>
            </a:endParaRPr>
          </a:p>
          <a:p>
            <a:pPr marL="43424" defTabSz="801668">
              <a:lnSpc>
                <a:spcPts val="1377"/>
              </a:lnSpc>
              <a:spcBef>
                <a:spcPts val="482"/>
              </a:spcBef>
            </a:pPr>
            <a:r>
              <a:rPr b="1" spc="4" dirty="0">
                <a:solidFill>
                  <a:prstClr val="black"/>
                </a:solidFill>
                <a:latin typeface="Times New Roman"/>
                <a:cs typeface="Times New Roman"/>
              </a:rPr>
              <a:t>a</a:t>
            </a:r>
            <a:endParaRPr>
              <a:solidFill>
                <a:prstClr val="black"/>
              </a:solidFill>
              <a:latin typeface="Times New Roman"/>
              <a:cs typeface="Times New Roman"/>
            </a:endParaRPr>
          </a:p>
          <a:p>
            <a:pPr marL="43424" defTabSz="801668">
              <a:lnSpc>
                <a:spcPts val="1057"/>
              </a:lnSpc>
            </a:pPr>
            <a:r>
              <a:rPr b="1" spc="4" dirty="0">
                <a:solidFill>
                  <a:prstClr val="black"/>
                </a:solidFill>
                <a:latin typeface="Times New Roman"/>
                <a:cs typeface="Times New Roman"/>
              </a:rPr>
              <a:t>h</a:t>
            </a:r>
            <a:endParaRPr>
              <a:solidFill>
                <a:prstClr val="black"/>
              </a:solidFill>
              <a:latin typeface="Times New Roman"/>
              <a:cs typeface="Times New Roman"/>
            </a:endParaRPr>
          </a:p>
          <a:p>
            <a:pPr marL="43424" marR="50104" defTabSz="801668">
              <a:lnSpc>
                <a:spcPct val="66300"/>
              </a:lnSpc>
              <a:spcBef>
                <a:spcPts val="320"/>
              </a:spcBef>
            </a:pPr>
            <a:r>
              <a:rPr b="1" spc="4" dirty="0">
                <a:solidFill>
                  <a:prstClr val="black"/>
                </a:solidFill>
                <a:latin typeface="Times New Roman"/>
                <a:cs typeface="Times New Roman"/>
              </a:rPr>
              <a:t>J/  </a:t>
            </a:r>
            <a:r>
              <a:rPr b="1" spc="9" dirty="0">
                <a:solidFill>
                  <a:prstClr val="black"/>
                </a:solidFill>
                <a:latin typeface="Times New Roman"/>
                <a:cs typeface="Times New Roman"/>
              </a:rPr>
              <a:t>G</a:t>
            </a:r>
            <a:endParaRPr>
              <a:solidFill>
                <a:prstClr val="black"/>
              </a:solidFill>
              <a:latin typeface="Times New Roman"/>
              <a:cs typeface="Times New Roman"/>
            </a:endParaRPr>
          </a:p>
          <a:p>
            <a:pPr marL="43424" defTabSz="801668">
              <a:lnSpc>
                <a:spcPts val="1574"/>
              </a:lnSpc>
              <a:spcBef>
                <a:spcPts val="223"/>
              </a:spcBef>
            </a:pPr>
            <a:r>
              <a:rPr b="1" spc="4" dirty="0">
                <a:solidFill>
                  <a:prstClr val="black"/>
                </a:solidFill>
                <a:latin typeface="Times New Roman"/>
                <a:cs typeface="Times New Roman"/>
              </a:rPr>
              <a:t>ja,</a:t>
            </a:r>
            <a:endParaRPr>
              <a:solidFill>
                <a:prstClr val="black"/>
              </a:solidFill>
              <a:latin typeface="Times New Roman"/>
              <a:cs typeface="Times New Roman"/>
            </a:endParaRPr>
          </a:p>
          <a:p>
            <a:pPr marL="43424" defTabSz="801668">
              <a:lnSpc>
                <a:spcPts val="991"/>
              </a:lnSpc>
            </a:pPr>
            <a:r>
              <a:rPr b="1" spc="4" dirty="0">
                <a:solidFill>
                  <a:prstClr val="black"/>
                </a:solidFill>
                <a:latin typeface="Times New Roman"/>
                <a:cs typeface="Times New Roman"/>
              </a:rPr>
              <a:t>gi</a:t>
            </a:r>
            <a:endParaRPr>
              <a:solidFill>
                <a:prstClr val="black"/>
              </a:solidFill>
              <a:latin typeface="Times New Roman"/>
              <a:cs typeface="Times New Roman"/>
            </a:endParaRPr>
          </a:p>
          <a:p>
            <a:pPr marL="43424" marR="50104" defTabSz="801668">
              <a:lnSpc>
                <a:spcPct val="38400"/>
              </a:lnSpc>
              <a:spcBef>
                <a:spcPts val="583"/>
              </a:spcBef>
            </a:pPr>
            <a:r>
              <a:rPr b="1" spc="4" dirty="0">
                <a:solidFill>
                  <a:prstClr val="black"/>
                </a:solidFill>
                <a:latin typeface="Times New Roman"/>
                <a:cs typeface="Times New Roman"/>
              </a:rPr>
              <a:t>r  e</a:t>
            </a:r>
            <a:endParaRPr>
              <a:solidFill>
                <a:prstClr val="black"/>
              </a:solidFill>
              <a:latin typeface="Times New Roman"/>
              <a:cs typeface="Times New Roman"/>
            </a:endParaRPr>
          </a:p>
          <a:p>
            <a:pPr marL="43424" defTabSz="801668">
              <a:spcBef>
                <a:spcPts val="26"/>
              </a:spcBef>
            </a:pPr>
            <a:r>
              <a:rPr b="1" spc="4" dirty="0">
                <a:solidFill>
                  <a:prstClr val="black"/>
                </a:solidFill>
                <a:latin typeface="Times New Roman"/>
                <a:cs typeface="Times New Roman"/>
              </a:rPr>
              <a:t>En</a:t>
            </a:r>
            <a:endParaRPr>
              <a:solidFill>
                <a:prstClr val="black"/>
              </a:solidFill>
              <a:latin typeface="Times New Roman"/>
              <a:cs typeface="Times New Roman"/>
            </a:endParaRPr>
          </a:p>
        </p:txBody>
      </p:sp>
      <p:sp>
        <p:nvSpPr>
          <p:cNvPr id="120" name="object 120"/>
          <p:cNvSpPr/>
          <p:nvPr/>
        </p:nvSpPr>
        <p:spPr>
          <a:xfrm>
            <a:off x="1967542" y="5476508"/>
            <a:ext cx="5754638" cy="0"/>
          </a:xfrm>
          <a:custGeom>
            <a:avLst/>
            <a:gdLst/>
            <a:ahLst/>
            <a:cxnLst/>
            <a:rect l="l" t="t" r="r" b="b"/>
            <a:pathLst>
              <a:path w="6729730">
                <a:moveTo>
                  <a:pt x="0" y="0"/>
                </a:moveTo>
                <a:lnTo>
                  <a:pt x="6729183" y="0"/>
                </a:lnTo>
              </a:path>
            </a:pathLst>
          </a:custGeom>
          <a:ln w="9584">
            <a:solidFill>
              <a:srgbClr val="000000"/>
            </a:solidFill>
          </a:ln>
        </p:spPr>
        <p:txBody>
          <a:bodyPr wrap="square" lIns="0" tIns="0" rIns="0" bIns="0" rtlCol="0"/>
          <a:lstStyle/>
          <a:p>
            <a:pPr defTabSz="801668"/>
            <a:endParaRPr>
              <a:solidFill>
                <a:prstClr val="black"/>
              </a:solidFill>
            </a:endParaRPr>
          </a:p>
        </p:txBody>
      </p:sp>
      <p:sp>
        <p:nvSpPr>
          <p:cNvPr id="121" name="object 121"/>
          <p:cNvSpPr/>
          <p:nvPr/>
        </p:nvSpPr>
        <p:spPr>
          <a:xfrm>
            <a:off x="1967541" y="5476514"/>
            <a:ext cx="0" cy="43799"/>
          </a:xfrm>
          <a:custGeom>
            <a:avLst/>
            <a:gdLst/>
            <a:ahLst/>
            <a:cxnLst/>
            <a:rect l="l" t="t" r="r" b="b"/>
            <a:pathLst>
              <a:path h="48260">
                <a:moveTo>
                  <a:pt x="0" y="0"/>
                </a:moveTo>
                <a:lnTo>
                  <a:pt x="0" y="47924"/>
                </a:lnTo>
              </a:path>
            </a:pathLst>
          </a:custGeom>
          <a:ln w="9506">
            <a:solidFill>
              <a:srgbClr val="000000"/>
            </a:solidFill>
          </a:ln>
        </p:spPr>
        <p:txBody>
          <a:bodyPr wrap="square" lIns="0" tIns="0" rIns="0" bIns="0" rtlCol="0"/>
          <a:lstStyle/>
          <a:p>
            <a:pPr defTabSz="801668"/>
            <a:endParaRPr>
              <a:solidFill>
                <a:prstClr val="black"/>
              </a:solidFill>
            </a:endParaRPr>
          </a:p>
        </p:txBody>
      </p:sp>
      <p:sp>
        <p:nvSpPr>
          <p:cNvPr id="122" name="object 122"/>
          <p:cNvSpPr/>
          <p:nvPr/>
        </p:nvSpPr>
        <p:spPr>
          <a:xfrm>
            <a:off x="2691906" y="5476514"/>
            <a:ext cx="0" cy="43799"/>
          </a:xfrm>
          <a:custGeom>
            <a:avLst/>
            <a:gdLst/>
            <a:ahLst/>
            <a:cxnLst/>
            <a:rect l="l" t="t" r="r" b="b"/>
            <a:pathLst>
              <a:path h="48260">
                <a:moveTo>
                  <a:pt x="0" y="0"/>
                </a:moveTo>
                <a:lnTo>
                  <a:pt x="0" y="47924"/>
                </a:lnTo>
              </a:path>
            </a:pathLst>
          </a:custGeom>
          <a:ln w="9506">
            <a:solidFill>
              <a:srgbClr val="000000"/>
            </a:solidFill>
          </a:ln>
        </p:spPr>
        <p:txBody>
          <a:bodyPr wrap="square" lIns="0" tIns="0" rIns="0" bIns="0" rtlCol="0"/>
          <a:lstStyle/>
          <a:p>
            <a:pPr defTabSz="801668"/>
            <a:endParaRPr>
              <a:solidFill>
                <a:prstClr val="black"/>
              </a:solidFill>
            </a:endParaRPr>
          </a:p>
        </p:txBody>
      </p:sp>
      <p:sp>
        <p:nvSpPr>
          <p:cNvPr id="123" name="object 123"/>
          <p:cNvSpPr/>
          <p:nvPr/>
        </p:nvSpPr>
        <p:spPr>
          <a:xfrm>
            <a:off x="3408034" y="5476514"/>
            <a:ext cx="0" cy="43799"/>
          </a:xfrm>
          <a:custGeom>
            <a:avLst/>
            <a:gdLst/>
            <a:ahLst/>
            <a:cxnLst/>
            <a:rect l="l" t="t" r="r" b="b"/>
            <a:pathLst>
              <a:path h="48260">
                <a:moveTo>
                  <a:pt x="0" y="0"/>
                </a:moveTo>
                <a:lnTo>
                  <a:pt x="0" y="47924"/>
                </a:lnTo>
              </a:path>
            </a:pathLst>
          </a:custGeom>
          <a:ln w="9506">
            <a:solidFill>
              <a:srgbClr val="000000"/>
            </a:solidFill>
          </a:ln>
        </p:spPr>
        <p:txBody>
          <a:bodyPr wrap="square" lIns="0" tIns="0" rIns="0" bIns="0" rtlCol="0"/>
          <a:lstStyle/>
          <a:p>
            <a:pPr defTabSz="801668"/>
            <a:endParaRPr>
              <a:solidFill>
                <a:prstClr val="black"/>
              </a:solidFill>
            </a:endParaRPr>
          </a:p>
        </p:txBody>
      </p:sp>
      <p:sp>
        <p:nvSpPr>
          <p:cNvPr id="124" name="object 124"/>
          <p:cNvSpPr/>
          <p:nvPr/>
        </p:nvSpPr>
        <p:spPr>
          <a:xfrm>
            <a:off x="4124488" y="5476514"/>
            <a:ext cx="0" cy="43799"/>
          </a:xfrm>
          <a:custGeom>
            <a:avLst/>
            <a:gdLst/>
            <a:ahLst/>
            <a:cxnLst/>
            <a:rect l="l" t="t" r="r" b="b"/>
            <a:pathLst>
              <a:path h="48260">
                <a:moveTo>
                  <a:pt x="0" y="0"/>
                </a:moveTo>
                <a:lnTo>
                  <a:pt x="0" y="47924"/>
                </a:lnTo>
              </a:path>
            </a:pathLst>
          </a:custGeom>
          <a:ln w="9506">
            <a:solidFill>
              <a:srgbClr val="000000"/>
            </a:solidFill>
          </a:ln>
        </p:spPr>
        <p:txBody>
          <a:bodyPr wrap="square" lIns="0" tIns="0" rIns="0" bIns="0" rtlCol="0"/>
          <a:lstStyle/>
          <a:p>
            <a:pPr defTabSz="801668"/>
            <a:endParaRPr>
              <a:solidFill>
                <a:prstClr val="black"/>
              </a:solidFill>
            </a:endParaRPr>
          </a:p>
        </p:txBody>
      </p:sp>
      <p:sp>
        <p:nvSpPr>
          <p:cNvPr id="125" name="object 125"/>
          <p:cNvSpPr/>
          <p:nvPr/>
        </p:nvSpPr>
        <p:spPr>
          <a:xfrm>
            <a:off x="4848854" y="5476514"/>
            <a:ext cx="0" cy="43799"/>
          </a:xfrm>
          <a:custGeom>
            <a:avLst/>
            <a:gdLst/>
            <a:ahLst/>
            <a:cxnLst/>
            <a:rect l="l" t="t" r="r" b="b"/>
            <a:pathLst>
              <a:path h="48260">
                <a:moveTo>
                  <a:pt x="0" y="0"/>
                </a:moveTo>
                <a:lnTo>
                  <a:pt x="0" y="47924"/>
                </a:lnTo>
              </a:path>
            </a:pathLst>
          </a:custGeom>
          <a:ln w="9506">
            <a:solidFill>
              <a:srgbClr val="000000"/>
            </a:solidFill>
          </a:ln>
        </p:spPr>
        <p:txBody>
          <a:bodyPr wrap="square" lIns="0" tIns="0" rIns="0" bIns="0" rtlCol="0"/>
          <a:lstStyle/>
          <a:p>
            <a:pPr defTabSz="801668"/>
            <a:endParaRPr>
              <a:solidFill>
                <a:prstClr val="black"/>
              </a:solidFill>
            </a:endParaRPr>
          </a:p>
        </p:txBody>
      </p:sp>
      <p:sp>
        <p:nvSpPr>
          <p:cNvPr id="126" name="object 126"/>
          <p:cNvSpPr/>
          <p:nvPr/>
        </p:nvSpPr>
        <p:spPr>
          <a:xfrm>
            <a:off x="5564982" y="5476514"/>
            <a:ext cx="0" cy="43799"/>
          </a:xfrm>
          <a:custGeom>
            <a:avLst/>
            <a:gdLst/>
            <a:ahLst/>
            <a:cxnLst/>
            <a:rect l="l" t="t" r="r" b="b"/>
            <a:pathLst>
              <a:path h="48260">
                <a:moveTo>
                  <a:pt x="0" y="0"/>
                </a:moveTo>
                <a:lnTo>
                  <a:pt x="0" y="47924"/>
                </a:lnTo>
              </a:path>
            </a:pathLst>
          </a:custGeom>
          <a:ln w="9506">
            <a:solidFill>
              <a:srgbClr val="000000"/>
            </a:solidFill>
          </a:ln>
        </p:spPr>
        <p:txBody>
          <a:bodyPr wrap="square" lIns="0" tIns="0" rIns="0" bIns="0" rtlCol="0"/>
          <a:lstStyle/>
          <a:p>
            <a:pPr defTabSz="801668"/>
            <a:endParaRPr>
              <a:solidFill>
                <a:prstClr val="black"/>
              </a:solidFill>
            </a:endParaRPr>
          </a:p>
        </p:txBody>
      </p:sp>
      <p:sp>
        <p:nvSpPr>
          <p:cNvPr id="127" name="object 127"/>
          <p:cNvSpPr/>
          <p:nvPr/>
        </p:nvSpPr>
        <p:spPr>
          <a:xfrm>
            <a:off x="6281218" y="5476514"/>
            <a:ext cx="0" cy="43799"/>
          </a:xfrm>
          <a:custGeom>
            <a:avLst/>
            <a:gdLst/>
            <a:ahLst/>
            <a:cxnLst/>
            <a:rect l="l" t="t" r="r" b="b"/>
            <a:pathLst>
              <a:path h="48260">
                <a:moveTo>
                  <a:pt x="0" y="0"/>
                </a:moveTo>
                <a:lnTo>
                  <a:pt x="0" y="47924"/>
                </a:lnTo>
              </a:path>
            </a:pathLst>
          </a:custGeom>
          <a:ln w="9506">
            <a:solidFill>
              <a:srgbClr val="000000"/>
            </a:solidFill>
          </a:ln>
        </p:spPr>
        <p:txBody>
          <a:bodyPr wrap="square" lIns="0" tIns="0" rIns="0" bIns="0" rtlCol="0"/>
          <a:lstStyle/>
          <a:p>
            <a:pPr defTabSz="801668"/>
            <a:endParaRPr>
              <a:solidFill>
                <a:prstClr val="black"/>
              </a:solidFill>
            </a:endParaRPr>
          </a:p>
        </p:txBody>
      </p:sp>
      <p:sp>
        <p:nvSpPr>
          <p:cNvPr id="128" name="object 128"/>
          <p:cNvSpPr/>
          <p:nvPr/>
        </p:nvSpPr>
        <p:spPr>
          <a:xfrm>
            <a:off x="7005476" y="5476514"/>
            <a:ext cx="0" cy="43799"/>
          </a:xfrm>
          <a:custGeom>
            <a:avLst/>
            <a:gdLst/>
            <a:ahLst/>
            <a:cxnLst/>
            <a:rect l="l" t="t" r="r" b="b"/>
            <a:pathLst>
              <a:path h="48260">
                <a:moveTo>
                  <a:pt x="0" y="0"/>
                </a:moveTo>
                <a:lnTo>
                  <a:pt x="0" y="47924"/>
                </a:lnTo>
              </a:path>
            </a:pathLst>
          </a:custGeom>
          <a:ln w="9506">
            <a:solidFill>
              <a:srgbClr val="000000"/>
            </a:solidFill>
          </a:ln>
        </p:spPr>
        <p:txBody>
          <a:bodyPr wrap="square" lIns="0" tIns="0" rIns="0" bIns="0" rtlCol="0"/>
          <a:lstStyle/>
          <a:p>
            <a:pPr defTabSz="801668"/>
            <a:endParaRPr>
              <a:solidFill>
                <a:prstClr val="black"/>
              </a:solidFill>
            </a:endParaRPr>
          </a:p>
        </p:txBody>
      </p:sp>
      <p:sp>
        <p:nvSpPr>
          <p:cNvPr id="129" name="object 129"/>
          <p:cNvSpPr/>
          <p:nvPr/>
        </p:nvSpPr>
        <p:spPr>
          <a:xfrm>
            <a:off x="7721712" y="5476514"/>
            <a:ext cx="0" cy="43799"/>
          </a:xfrm>
          <a:custGeom>
            <a:avLst/>
            <a:gdLst/>
            <a:ahLst/>
            <a:cxnLst/>
            <a:rect l="l" t="t" r="r" b="b"/>
            <a:pathLst>
              <a:path h="48260">
                <a:moveTo>
                  <a:pt x="0" y="0"/>
                </a:moveTo>
                <a:lnTo>
                  <a:pt x="0" y="47924"/>
                </a:lnTo>
              </a:path>
            </a:pathLst>
          </a:custGeom>
          <a:ln w="9506">
            <a:solidFill>
              <a:srgbClr val="000000"/>
            </a:solidFill>
          </a:ln>
        </p:spPr>
        <p:txBody>
          <a:bodyPr wrap="square" lIns="0" tIns="0" rIns="0" bIns="0" rtlCol="0"/>
          <a:lstStyle/>
          <a:p>
            <a:pPr defTabSz="801668"/>
            <a:endParaRPr>
              <a:solidFill>
                <a:prstClr val="black"/>
              </a:solidFill>
            </a:endParaRPr>
          </a:p>
        </p:txBody>
      </p:sp>
      <p:sp>
        <p:nvSpPr>
          <p:cNvPr id="130" name="object 130"/>
          <p:cNvSpPr txBox="1"/>
          <p:nvPr/>
        </p:nvSpPr>
        <p:spPr>
          <a:xfrm>
            <a:off x="2095097" y="5559001"/>
            <a:ext cx="465345" cy="184666"/>
          </a:xfrm>
          <a:prstGeom prst="rect">
            <a:avLst/>
          </a:prstGeom>
        </p:spPr>
        <p:txBody>
          <a:bodyPr vert="horz" wrap="square" lIns="0" tIns="0" rIns="0" bIns="0" rtlCol="0">
            <a:spAutoFit/>
          </a:bodyPr>
          <a:lstStyle/>
          <a:p>
            <a:pPr marL="11134" defTabSz="801668"/>
            <a:r>
              <a:rPr sz="1200" spc="31" dirty="0">
                <a:solidFill>
                  <a:prstClr val="black"/>
                </a:solidFill>
                <a:latin typeface="Times New Roman"/>
                <a:cs typeface="Times New Roman"/>
              </a:rPr>
              <a:t>P</a:t>
            </a:r>
            <a:r>
              <a:rPr sz="1200" spc="-31" dirty="0">
                <a:solidFill>
                  <a:prstClr val="black"/>
                </a:solidFill>
                <a:latin typeface="Times New Roman"/>
                <a:cs typeface="Times New Roman"/>
              </a:rPr>
              <a:t>E</a:t>
            </a:r>
            <a:r>
              <a:rPr sz="1200" spc="-26" dirty="0">
                <a:solidFill>
                  <a:prstClr val="black"/>
                </a:solidFill>
                <a:latin typeface="Times New Roman"/>
                <a:cs typeface="Times New Roman"/>
              </a:rPr>
              <a:t>4</a:t>
            </a:r>
            <a:r>
              <a:rPr sz="1200" spc="-18" dirty="0">
                <a:solidFill>
                  <a:prstClr val="black"/>
                </a:solidFill>
                <a:latin typeface="Times New Roman"/>
                <a:cs typeface="Times New Roman"/>
              </a:rPr>
              <a:t>/</a:t>
            </a:r>
            <a:r>
              <a:rPr sz="1200" spc="-26" dirty="0">
                <a:solidFill>
                  <a:prstClr val="black"/>
                </a:solidFill>
                <a:latin typeface="Times New Roman"/>
                <a:cs typeface="Times New Roman"/>
              </a:rPr>
              <a:t>8</a:t>
            </a:r>
            <a:r>
              <a:rPr sz="1200" spc="9" dirty="0">
                <a:solidFill>
                  <a:prstClr val="black"/>
                </a:solidFill>
                <a:latin typeface="Times New Roman"/>
                <a:cs typeface="Times New Roman"/>
              </a:rPr>
              <a:t>6</a:t>
            </a:r>
            <a:endParaRPr sz="1200">
              <a:solidFill>
                <a:prstClr val="black"/>
              </a:solidFill>
              <a:latin typeface="Times New Roman"/>
              <a:cs typeface="Times New Roman"/>
            </a:endParaRPr>
          </a:p>
        </p:txBody>
      </p:sp>
      <p:sp>
        <p:nvSpPr>
          <p:cNvPr id="131" name="object 131"/>
          <p:cNvSpPr txBox="1"/>
          <p:nvPr/>
        </p:nvSpPr>
        <p:spPr>
          <a:xfrm>
            <a:off x="2884498" y="5559001"/>
            <a:ext cx="343171" cy="184666"/>
          </a:xfrm>
          <a:prstGeom prst="rect">
            <a:avLst/>
          </a:prstGeom>
        </p:spPr>
        <p:txBody>
          <a:bodyPr vert="horz" wrap="square" lIns="0" tIns="0" rIns="0" bIns="0" rtlCol="0">
            <a:spAutoFit/>
          </a:bodyPr>
          <a:lstStyle/>
          <a:p>
            <a:pPr marL="11134" defTabSz="801668"/>
            <a:r>
              <a:rPr sz="1200" spc="-35" dirty="0">
                <a:solidFill>
                  <a:prstClr val="black"/>
                </a:solidFill>
                <a:latin typeface="Times New Roman"/>
                <a:cs typeface="Times New Roman"/>
              </a:rPr>
              <a:t>B</a:t>
            </a:r>
            <a:r>
              <a:rPr sz="1200" spc="-26" dirty="0">
                <a:solidFill>
                  <a:prstClr val="black"/>
                </a:solidFill>
                <a:latin typeface="Times New Roman"/>
                <a:cs typeface="Times New Roman"/>
              </a:rPr>
              <a:t>22</a:t>
            </a:r>
            <a:r>
              <a:rPr sz="1200" spc="9" dirty="0">
                <a:solidFill>
                  <a:prstClr val="black"/>
                </a:solidFill>
                <a:latin typeface="Times New Roman"/>
                <a:cs typeface="Times New Roman"/>
              </a:rPr>
              <a:t>9</a:t>
            </a:r>
            <a:endParaRPr sz="1200">
              <a:solidFill>
                <a:prstClr val="black"/>
              </a:solidFill>
              <a:latin typeface="Times New Roman"/>
              <a:cs typeface="Times New Roman"/>
            </a:endParaRPr>
          </a:p>
        </p:txBody>
      </p:sp>
      <p:sp>
        <p:nvSpPr>
          <p:cNvPr id="132" name="object 132"/>
          <p:cNvSpPr txBox="1"/>
          <p:nvPr/>
        </p:nvSpPr>
        <p:spPr>
          <a:xfrm>
            <a:off x="3649722" y="5559001"/>
            <a:ext cx="241632" cy="184666"/>
          </a:xfrm>
          <a:prstGeom prst="rect">
            <a:avLst/>
          </a:prstGeom>
        </p:spPr>
        <p:txBody>
          <a:bodyPr vert="horz" wrap="square" lIns="0" tIns="0" rIns="0" bIns="0" rtlCol="0">
            <a:spAutoFit/>
          </a:bodyPr>
          <a:lstStyle/>
          <a:p>
            <a:pPr marL="11134" defTabSz="801668"/>
            <a:r>
              <a:rPr sz="1200" spc="-26" dirty="0">
                <a:solidFill>
                  <a:prstClr val="black"/>
                </a:solidFill>
                <a:latin typeface="Times New Roman"/>
                <a:cs typeface="Times New Roman"/>
              </a:rPr>
              <a:t>665</a:t>
            </a:r>
            <a:endParaRPr sz="1200">
              <a:solidFill>
                <a:prstClr val="black"/>
              </a:solidFill>
              <a:latin typeface="Times New Roman"/>
              <a:cs typeface="Times New Roman"/>
            </a:endParaRPr>
          </a:p>
        </p:txBody>
      </p:sp>
      <p:sp>
        <p:nvSpPr>
          <p:cNvPr id="133" name="object 133"/>
          <p:cNvSpPr txBox="1"/>
          <p:nvPr/>
        </p:nvSpPr>
        <p:spPr>
          <a:xfrm>
            <a:off x="4268087" y="5559001"/>
            <a:ext cx="428421" cy="184666"/>
          </a:xfrm>
          <a:prstGeom prst="rect">
            <a:avLst/>
          </a:prstGeom>
        </p:spPr>
        <p:txBody>
          <a:bodyPr vert="horz" wrap="square" lIns="0" tIns="0" rIns="0" bIns="0" rtlCol="0">
            <a:spAutoFit/>
          </a:bodyPr>
          <a:lstStyle/>
          <a:p>
            <a:pPr marL="11134" defTabSz="801668"/>
            <a:r>
              <a:rPr sz="1200" spc="-26" dirty="0">
                <a:solidFill>
                  <a:prstClr val="black"/>
                </a:solidFill>
                <a:latin typeface="Times New Roman"/>
                <a:cs typeface="Times New Roman"/>
              </a:rPr>
              <a:t>129</a:t>
            </a:r>
            <a:r>
              <a:rPr sz="1200" spc="-18" dirty="0">
                <a:solidFill>
                  <a:prstClr val="black"/>
                </a:solidFill>
                <a:latin typeface="Times New Roman"/>
                <a:cs typeface="Times New Roman"/>
              </a:rPr>
              <a:t>/</a:t>
            </a:r>
            <a:r>
              <a:rPr sz="1200" spc="-26" dirty="0">
                <a:solidFill>
                  <a:prstClr val="black"/>
                </a:solidFill>
                <a:latin typeface="Times New Roman"/>
                <a:cs typeface="Times New Roman"/>
              </a:rPr>
              <a:t>81</a:t>
            </a:r>
            <a:endParaRPr sz="1200">
              <a:solidFill>
                <a:prstClr val="black"/>
              </a:solidFill>
              <a:latin typeface="Times New Roman"/>
              <a:cs typeface="Times New Roman"/>
            </a:endParaRPr>
          </a:p>
        </p:txBody>
      </p:sp>
      <p:sp>
        <p:nvSpPr>
          <p:cNvPr id="134" name="object 134"/>
          <p:cNvSpPr txBox="1"/>
          <p:nvPr/>
        </p:nvSpPr>
        <p:spPr>
          <a:xfrm>
            <a:off x="5073962" y="5559001"/>
            <a:ext cx="269867" cy="184666"/>
          </a:xfrm>
          <a:prstGeom prst="rect">
            <a:avLst/>
          </a:prstGeom>
        </p:spPr>
        <p:txBody>
          <a:bodyPr vert="horz" wrap="square" lIns="0" tIns="0" rIns="0" bIns="0" rtlCol="0">
            <a:spAutoFit/>
          </a:bodyPr>
          <a:lstStyle/>
          <a:p>
            <a:pPr marL="11134" defTabSz="801668"/>
            <a:r>
              <a:rPr sz="1200" spc="-35" dirty="0">
                <a:solidFill>
                  <a:prstClr val="black"/>
                </a:solidFill>
                <a:latin typeface="Times New Roman"/>
                <a:cs typeface="Times New Roman"/>
              </a:rPr>
              <a:t>B</a:t>
            </a:r>
            <a:r>
              <a:rPr sz="1200" spc="-26" dirty="0">
                <a:solidFill>
                  <a:prstClr val="black"/>
                </a:solidFill>
                <a:latin typeface="Times New Roman"/>
                <a:cs typeface="Times New Roman"/>
              </a:rPr>
              <a:t>8</a:t>
            </a:r>
            <a:r>
              <a:rPr sz="1200" spc="9" dirty="0">
                <a:solidFill>
                  <a:prstClr val="black"/>
                </a:solidFill>
                <a:latin typeface="Times New Roman"/>
                <a:cs typeface="Times New Roman"/>
              </a:rPr>
              <a:t>1</a:t>
            </a:r>
            <a:endParaRPr sz="1200">
              <a:solidFill>
                <a:prstClr val="black"/>
              </a:solidFill>
              <a:latin typeface="Times New Roman"/>
              <a:cs typeface="Times New Roman"/>
            </a:endParaRPr>
          </a:p>
        </p:txBody>
      </p:sp>
      <p:sp>
        <p:nvSpPr>
          <p:cNvPr id="135" name="object 135"/>
          <p:cNvSpPr txBox="1"/>
          <p:nvPr/>
        </p:nvSpPr>
        <p:spPr>
          <a:xfrm>
            <a:off x="5708579" y="5559001"/>
            <a:ext cx="428421" cy="184666"/>
          </a:xfrm>
          <a:prstGeom prst="rect">
            <a:avLst/>
          </a:prstGeom>
        </p:spPr>
        <p:txBody>
          <a:bodyPr vert="horz" wrap="square" lIns="0" tIns="0" rIns="0" bIns="0" rtlCol="0">
            <a:spAutoFit/>
          </a:bodyPr>
          <a:lstStyle/>
          <a:p>
            <a:pPr marL="11134" defTabSz="801668"/>
            <a:r>
              <a:rPr sz="1200" spc="-26" dirty="0">
                <a:solidFill>
                  <a:prstClr val="black"/>
                </a:solidFill>
                <a:latin typeface="Times New Roman"/>
                <a:cs typeface="Times New Roman"/>
              </a:rPr>
              <a:t>182</a:t>
            </a:r>
            <a:r>
              <a:rPr sz="1200" spc="-18" dirty="0">
                <a:solidFill>
                  <a:prstClr val="black"/>
                </a:solidFill>
                <a:latin typeface="Times New Roman"/>
                <a:cs typeface="Times New Roman"/>
              </a:rPr>
              <a:t>/</a:t>
            </a:r>
            <a:r>
              <a:rPr sz="1200" spc="-26" dirty="0">
                <a:solidFill>
                  <a:prstClr val="black"/>
                </a:solidFill>
                <a:latin typeface="Times New Roman"/>
                <a:cs typeface="Times New Roman"/>
              </a:rPr>
              <a:t>81</a:t>
            </a:r>
            <a:endParaRPr sz="1200">
              <a:solidFill>
                <a:prstClr val="black"/>
              </a:solidFill>
              <a:latin typeface="Times New Roman"/>
              <a:cs typeface="Times New Roman"/>
            </a:endParaRPr>
          </a:p>
        </p:txBody>
      </p:sp>
      <p:sp>
        <p:nvSpPr>
          <p:cNvPr id="136" name="object 136"/>
          <p:cNvSpPr txBox="1"/>
          <p:nvPr/>
        </p:nvSpPr>
        <p:spPr>
          <a:xfrm>
            <a:off x="6538840" y="5559001"/>
            <a:ext cx="222084" cy="184666"/>
          </a:xfrm>
          <a:prstGeom prst="rect">
            <a:avLst/>
          </a:prstGeom>
        </p:spPr>
        <p:txBody>
          <a:bodyPr vert="horz" wrap="square" lIns="0" tIns="0" rIns="0" bIns="0" rtlCol="0">
            <a:spAutoFit/>
          </a:bodyPr>
          <a:lstStyle/>
          <a:p>
            <a:pPr marL="11134" defTabSz="801668"/>
            <a:r>
              <a:rPr sz="1200" spc="-48" dirty="0">
                <a:solidFill>
                  <a:prstClr val="black"/>
                </a:solidFill>
                <a:latin typeface="Times New Roman"/>
                <a:cs typeface="Times New Roman"/>
              </a:rPr>
              <a:t>M1</a:t>
            </a:r>
            <a:endParaRPr sz="1200">
              <a:solidFill>
                <a:prstClr val="black"/>
              </a:solidFill>
              <a:latin typeface="Times New Roman"/>
              <a:cs typeface="Times New Roman"/>
            </a:endParaRPr>
          </a:p>
        </p:txBody>
      </p:sp>
      <p:sp>
        <p:nvSpPr>
          <p:cNvPr id="137" name="object 137"/>
          <p:cNvSpPr txBox="1"/>
          <p:nvPr/>
        </p:nvSpPr>
        <p:spPr>
          <a:xfrm>
            <a:off x="7149290" y="5559001"/>
            <a:ext cx="428421" cy="184666"/>
          </a:xfrm>
          <a:prstGeom prst="rect">
            <a:avLst/>
          </a:prstGeom>
        </p:spPr>
        <p:txBody>
          <a:bodyPr vert="horz" wrap="square" lIns="0" tIns="0" rIns="0" bIns="0" rtlCol="0">
            <a:spAutoFit/>
          </a:bodyPr>
          <a:lstStyle/>
          <a:p>
            <a:pPr marL="11134" defTabSz="801668"/>
            <a:r>
              <a:rPr sz="1200" spc="-26" dirty="0">
                <a:solidFill>
                  <a:prstClr val="black"/>
                </a:solidFill>
                <a:latin typeface="Times New Roman"/>
                <a:cs typeface="Times New Roman"/>
              </a:rPr>
              <a:t>181</a:t>
            </a:r>
            <a:r>
              <a:rPr sz="1200" spc="-18" dirty="0">
                <a:solidFill>
                  <a:prstClr val="black"/>
                </a:solidFill>
                <a:latin typeface="Times New Roman"/>
                <a:cs typeface="Times New Roman"/>
              </a:rPr>
              <a:t>/</a:t>
            </a:r>
            <a:r>
              <a:rPr sz="1200" spc="-26" dirty="0">
                <a:solidFill>
                  <a:prstClr val="black"/>
                </a:solidFill>
                <a:latin typeface="Times New Roman"/>
                <a:cs typeface="Times New Roman"/>
              </a:rPr>
              <a:t>81</a:t>
            </a:r>
            <a:endParaRPr sz="1200">
              <a:solidFill>
                <a:prstClr val="black"/>
              </a:solidFill>
              <a:latin typeface="Times New Roman"/>
              <a:cs typeface="Times New Roman"/>
            </a:endParaRPr>
          </a:p>
        </p:txBody>
      </p:sp>
      <p:sp>
        <p:nvSpPr>
          <p:cNvPr id="138" name="object 138"/>
          <p:cNvSpPr/>
          <p:nvPr/>
        </p:nvSpPr>
        <p:spPr>
          <a:xfrm>
            <a:off x="3449011" y="5921023"/>
            <a:ext cx="2116043" cy="305440"/>
          </a:xfrm>
          <a:custGeom>
            <a:avLst/>
            <a:gdLst/>
            <a:ahLst/>
            <a:cxnLst/>
            <a:rect l="l" t="t" r="r" b="b"/>
            <a:pathLst>
              <a:path w="2474595" h="336550">
                <a:moveTo>
                  <a:pt x="0" y="336110"/>
                </a:moveTo>
                <a:lnTo>
                  <a:pt x="2474516" y="336110"/>
                </a:lnTo>
                <a:lnTo>
                  <a:pt x="2474516" y="0"/>
                </a:lnTo>
                <a:lnTo>
                  <a:pt x="0" y="0"/>
                </a:lnTo>
                <a:lnTo>
                  <a:pt x="0" y="336110"/>
                </a:lnTo>
                <a:close/>
              </a:path>
            </a:pathLst>
          </a:custGeom>
          <a:ln w="9583">
            <a:solidFill>
              <a:srgbClr val="000000"/>
            </a:solidFill>
          </a:ln>
        </p:spPr>
        <p:txBody>
          <a:bodyPr wrap="square" lIns="0" tIns="0" rIns="0" bIns="0" rtlCol="0"/>
          <a:lstStyle/>
          <a:p>
            <a:pPr defTabSz="801668"/>
            <a:endParaRPr>
              <a:solidFill>
                <a:prstClr val="black"/>
              </a:solidFill>
            </a:endParaRPr>
          </a:p>
        </p:txBody>
      </p:sp>
      <p:sp>
        <p:nvSpPr>
          <p:cNvPr id="139" name="object 139"/>
          <p:cNvSpPr/>
          <p:nvPr/>
        </p:nvSpPr>
        <p:spPr>
          <a:xfrm>
            <a:off x="3514044" y="6016718"/>
            <a:ext cx="122173" cy="130821"/>
          </a:xfrm>
          <a:custGeom>
            <a:avLst/>
            <a:gdLst/>
            <a:ahLst/>
            <a:cxnLst/>
            <a:rect l="l" t="t" r="r" b="b"/>
            <a:pathLst>
              <a:path w="142875" h="144145">
                <a:moveTo>
                  <a:pt x="0" y="144093"/>
                </a:moveTo>
                <a:lnTo>
                  <a:pt x="142599" y="144093"/>
                </a:lnTo>
                <a:lnTo>
                  <a:pt x="142599" y="0"/>
                </a:lnTo>
                <a:lnTo>
                  <a:pt x="0" y="0"/>
                </a:lnTo>
                <a:lnTo>
                  <a:pt x="0" y="144093"/>
                </a:lnTo>
                <a:close/>
              </a:path>
            </a:pathLst>
          </a:custGeom>
          <a:ln w="9545">
            <a:solidFill>
              <a:srgbClr val="000000"/>
            </a:solidFill>
          </a:ln>
        </p:spPr>
        <p:txBody>
          <a:bodyPr wrap="square" lIns="0" tIns="0" rIns="0" bIns="0" rtlCol="0"/>
          <a:lstStyle/>
          <a:p>
            <a:pPr defTabSz="801668"/>
            <a:endParaRPr>
              <a:solidFill>
                <a:prstClr val="black"/>
              </a:solidFill>
            </a:endParaRPr>
          </a:p>
        </p:txBody>
      </p:sp>
      <p:sp>
        <p:nvSpPr>
          <p:cNvPr id="140" name="object 140"/>
          <p:cNvSpPr/>
          <p:nvPr/>
        </p:nvSpPr>
        <p:spPr>
          <a:xfrm>
            <a:off x="4555662" y="6016718"/>
            <a:ext cx="122716" cy="130821"/>
          </a:xfrm>
          <a:custGeom>
            <a:avLst/>
            <a:gdLst/>
            <a:ahLst/>
            <a:cxnLst/>
            <a:rect l="l" t="t" r="r" b="b"/>
            <a:pathLst>
              <a:path w="143510" h="144145">
                <a:moveTo>
                  <a:pt x="0" y="144093"/>
                </a:moveTo>
                <a:lnTo>
                  <a:pt x="142916" y="144093"/>
                </a:lnTo>
                <a:lnTo>
                  <a:pt x="142916" y="0"/>
                </a:lnTo>
                <a:lnTo>
                  <a:pt x="0" y="0"/>
                </a:lnTo>
                <a:lnTo>
                  <a:pt x="0" y="144093"/>
                </a:lnTo>
                <a:close/>
              </a:path>
            </a:pathLst>
          </a:custGeom>
          <a:ln w="9545">
            <a:solidFill>
              <a:srgbClr val="000000"/>
            </a:solidFill>
          </a:ln>
        </p:spPr>
        <p:txBody>
          <a:bodyPr wrap="square" lIns="0" tIns="0" rIns="0" bIns="0" rtlCol="0"/>
          <a:lstStyle/>
          <a:p>
            <a:pPr defTabSz="801668"/>
            <a:endParaRPr>
              <a:solidFill>
                <a:prstClr val="black"/>
              </a:solidFill>
            </a:endParaRPr>
          </a:p>
        </p:txBody>
      </p:sp>
      <p:sp>
        <p:nvSpPr>
          <p:cNvPr id="141" name="object 141"/>
          <p:cNvSpPr txBox="1"/>
          <p:nvPr/>
        </p:nvSpPr>
        <p:spPr>
          <a:xfrm>
            <a:off x="2353852" y="5821992"/>
            <a:ext cx="5295810" cy="400672"/>
          </a:xfrm>
          <a:prstGeom prst="rect">
            <a:avLst/>
          </a:prstGeom>
        </p:spPr>
        <p:txBody>
          <a:bodyPr vert="horz" wrap="square" lIns="0" tIns="122477" rIns="0" bIns="0" rtlCol="0">
            <a:spAutoFit/>
          </a:bodyPr>
          <a:lstStyle/>
          <a:p>
            <a:pPr marL="1372857" defTabSz="801668">
              <a:spcBef>
                <a:spcPts val="964"/>
              </a:spcBef>
              <a:tabLst>
                <a:tab pos="2440633" algn="l"/>
              </a:tabLst>
            </a:pPr>
            <a:r>
              <a:rPr b="1" spc="-9" dirty="0">
                <a:solidFill>
                  <a:prstClr val="black"/>
                </a:solidFill>
                <a:latin typeface="Times New Roman"/>
                <a:cs typeface="Times New Roman"/>
              </a:rPr>
              <a:t>staniste</a:t>
            </a:r>
            <a:r>
              <a:rPr b="1" spc="18" dirty="0">
                <a:solidFill>
                  <a:prstClr val="black"/>
                </a:solidFill>
                <a:latin typeface="Times New Roman"/>
                <a:cs typeface="Times New Roman"/>
              </a:rPr>
              <a:t> </a:t>
            </a:r>
            <a:r>
              <a:rPr b="1" spc="-4" dirty="0">
                <a:solidFill>
                  <a:prstClr val="black"/>
                </a:solidFill>
                <a:latin typeface="Times New Roman"/>
                <a:cs typeface="Times New Roman"/>
              </a:rPr>
              <a:t>1	</a:t>
            </a:r>
            <a:r>
              <a:rPr b="1" spc="-9" dirty="0">
                <a:solidFill>
                  <a:prstClr val="black"/>
                </a:solidFill>
                <a:latin typeface="Times New Roman"/>
                <a:cs typeface="Times New Roman"/>
              </a:rPr>
              <a:t>staniste</a:t>
            </a:r>
            <a:r>
              <a:rPr b="1" spc="-61" dirty="0">
                <a:solidFill>
                  <a:prstClr val="black"/>
                </a:solidFill>
                <a:latin typeface="Times New Roman"/>
                <a:cs typeface="Times New Roman"/>
              </a:rPr>
              <a:t> </a:t>
            </a:r>
            <a:r>
              <a:rPr b="1" spc="-4" dirty="0">
                <a:solidFill>
                  <a:prstClr val="black"/>
                </a:solidFill>
                <a:latin typeface="Times New Roman"/>
                <a:cs typeface="Times New Roman"/>
              </a:rPr>
              <a:t>2</a:t>
            </a:r>
            <a:endParaRPr>
              <a:solidFill>
                <a:prstClr val="black"/>
              </a:solidFill>
              <a:latin typeface="Times New Roman"/>
              <a:cs typeface="Times New Roman"/>
            </a:endParaRPr>
          </a:p>
        </p:txBody>
      </p:sp>
      <p:sp>
        <p:nvSpPr>
          <p:cNvPr id="142" name="object 142"/>
          <p:cNvSpPr/>
          <p:nvPr/>
        </p:nvSpPr>
        <p:spPr>
          <a:xfrm>
            <a:off x="661073" y="316867"/>
            <a:ext cx="7819097" cy="955424"/>
          </a:xfrm>
          <a:prstGeom prst="rect">
            <a:avLst/>
          </a:prstGeom>
          <a:blipFill>
            <a:blip r:embed="rId2" cstate="print"/>
            <a:stretch>
              <a:fillRect/>
            </a:stretch>
          </a:blipFill>
        </p:spPr>
        <p:txBody>
          <a:bodyPr wrap="square" lIns="0" tIns="0" rIns="0" bIns="0" rtlCol="0"/>
          <a:lstStyle/>
          <a:p>
            <a:pPr defTabSz="801668"/>
            <a:endParaRPr>
              <a:solidFill>
                <a:prstClr val="black"/>
              </a:solidFill>
            </a:endParaRPr>
          </a:p>
        </p:txBody>
      </p:sp>
      <p:sp>
        <p:nvSpPr>
          <p:cNvPr id="143" name="object 143"/>
          <p:cNvSpPr/>
          <p:nvPr/>
        </p:nvSpPr>
        <p:spPr>
          <a:xfrm>
            <a:off x="661073" y="1272091"/>
            <a:ext cx="7819097" cy="131397"/>
          </a:xfrm>
          <a:custGeom>
            <a:avLst/>
            <a:gdLst/>
            <a:ahLst/>
            <a:cxnLst/>
            <a:rect l="l" t="t" r="r" b="b"/>
            <a:pathLst>
              <a:path w="9144000" h="144780">
                <a:moveTo>
                  <a:pt x="0" y="144462"/>
                </a:moveTo>
                <a:lnTo>
                  <a:pt x="9144000" y="144462"/>
                </a:lnTo>
                <a:lnTo>
                  <a:pt x="9144000" y="0"/>
                </a:lnTo>
                <a:lnTo>
                  <a:pt x="0" y="0"/>
                </a:lnTo>
                <a:lnTo>
                  <a:pt x="0" y="144462"/>
                </a:lnTo>
                <a:close/>
              </a:path>
            </a:pathLst>
          </a:custGeom>
          <a:solidFill>
            <a:srgbClr val="FFCA00"/>
          </a:solidFill>
        </p:spPr>
        <p:txBody>
          <a:bodyPr wrap="square" lIns="0" tIns="0" rIns="0" bIns="0" rtlCol="0"/>
          <a:lstStyle/>
          <a:p>
            <a:pPr defTabSz="801668"/>
            <a:endParaRPr>
              <a:solidFill>
                <a:prstClr val="black"/>
              </a:solidFill>
            </a:endParaRPr>
          </a:p>
        </p:txBody>
      </p:sp>
      <p:sp>
        <p:nvSpPr>
          <p:cNvPr id="144" name="object 144"/>
          <p:cNvSpPr txBox="1">
            <a:spLocks noGrp="1"/>
          </p:cNvSpPr>
          <p:nvPr>
            <p:ph type="title"/>
          </p:nvPr>
        </p:nvSpPr>
        <p:spPr>
          <a:xfrm>
            <a:off x="728402" y="660915"/>
            <a:ext cx="1506261" cy="1077218"/>
          </a:xfrm>
          <a:prstGeom prst="rect">
            <a:avLst/>
          </a:prstGeom>
        </p:spPr>
        <p:txBody>
          <a:bodyPr vert="horz" wrap="square" lIns="0" tIns="0" rIns="0" bIns="0" rtlCol="0">
            <a:spAutoFit/>
          </a:bodyPr>
          <a:lstStyle/>
          <a:p>
            <a:pPr marL="11134"/>
            <a:r>
              <a:rPr spc="-4" dirty="0">
                <a:latin typeface="Arial Narrow"/>
                <a:cs typeface="Arial Narrow"/>
              </a:rPr>
              <a:t>Rezultati</a:t>
            </a:r>
          </a:p>
        </p:txBody>
      </p:sp>
      <p:sp>
        <p:nvSpPr>
          <p:cNvPr id="145" name="object 145"/>
          <p:cNvSpPr txBox="1"/>
          <p:nvPr/>
        </p:nvSpPr>
        <p:spPr>
          <a:xfrm>
            <a:off x="1598727" y="1707633"/>
            <a:ext cx="5664502" cy="6073458"/>
          </a:xfrm>
          <a:prstGeom prst="rect">
            <a:avLst/>
          </a:prstGeom>
        </p:spPr>
        <p:txBody>
          <a:bodyPr vert="horz" wrap="square" lIns="0" tIns="0" rIns="0" bIns="0" rtlCol="0">
            <a:spAutoFit/>
          </a:bodyPr>
          <a:lstStyle/>
          <a:p>
            <a:pPr marL="302295" defTabSz="801668"/>
            <a:r>
              <a:rPr sz="2100" b="1" spc="-4" dirty="0">
                <a:solidFill>
                  <a:prstClr val="black"/>
                </a:solidFill>
                <a:latin typeface="Arial Narrow"/>
                <a:cs typeface="Arial Narrow"/>
              </a:rPr>
              <a:t>Grafikon </a:t>
            </a:r>
            <a:r>
              <a:rPr sz="2100" b="1" dirty="0">
                <a:solidFill>
                  <a:prstClr val="black"/>
                </a:solidFill>
                <a:latin typeface="Arial Narrow"/>
                <a:cs typeface="Arial Narrow"/>
              </a:rPr>
              <a:t>3. </a:t>
            </a:r>
            <a:r>
              <a:rPr sz="2100" dirty="0">
                <a:solidFill>
                  <a:prstClr val="black"/>
                </a:solidFill>
                <a:latin typeface="Arial Narrow"/>
                <a:cs typeface="Arial Narrow"/>
              </a:rPr>
              <a:t>Dobijena </a:t>
            </a:r>
            <a:r>
              <a:rPr sz="2100" spc="-4" dirty="0">
                <a:solidFill>
                  <a:prstClr val="black"/>
                </a:solidFill>
                <a:latin typeface="Arial Narrow"/>
                <a:cs typeface="Arial Narrow"/>
              </a:rPr>
              <a:t>energija </a:t>
            </a:r>
            <a:r>
              <a:rPr sz="2100" dirty="0">
                <a:solidFill>
                  <a:prstClr val="black"/>
                </a:solidFill>
                <a:latin typeface="Arial Narrow"/>
                <a:cs typeface="Arial Narrow"/>
              </a:rPr>
              <a:t>posle </a:t>
            </a:r>
            <a:r>
              <a:rPr sz="2100" spc="-4" dirty="0">
                <a:solidFill>
                  <a:prstClr val="black"/>
                </a:solidFill>
                <a:latin typeface="Arial Narrow"/>
                <a:cs typeface="Arial Narrow"/>
              </a:rPr>
              <a:t>prve </a:t>
            </a:r>
            <a:r>
              <a:rPr sz="2100" dirty="0">
                <a:solidFill>
                  <a:prstClr val="black"/>
                </a:solidFill>
                <a:latin typeface="Arial Narrow"/>
                <a:cs typeface="Arial Narrow"/>
              </a:rPr>
              <a:t>godine</a:t>
            </a:r>
            <a:r>
              <a:rPr sz="2100" spc="18" dirty="0">
                <a:solidFill>
                  <a:prstClr val="black"/>
                </a:solidFill>
                <a:latin typeface="Arial Narrow"/>
                <a:cs typeface="Arial Narrow"/>
              </a:rPr>
              <a:t> </a:t>
            </a:r>
            <a:r>
              <a:rPr sz="2100" spc="-4" dirty="0">
                <a:solidFill>
                  <a:prstClr val="black"/>
                </a:solidFill>
                <a:latin typeface="Arial Narrow"/>
                <a:cs typeface="Arial Narrow"/>
              </a:rPr>
              <a:t>(GJ/ha)</a:t>
            </a:r>
            <a:endParaRPr sz="2100">
              <a:solidFill>
                <a:prstClr val="black"/>
              </a:solidFill>
              <a:latin typeface="Arial Narrow"/>
              <a:cs typeface="Arial Narrow"/>
            </a:endParaRPr>
          </a:p>
          <a:p>
            <a:pPr defTabSz="801668"/>
            <a:endParaRPr sz="1900">
              <a:solidFill>
                <a:prstClr val="black"/>
              </a:solidFill>
              <a:latin typeface="Times New Roman"/>
              <a:cs typeface="Times New Roman"/>
            </a:endParaRPr>
          </a:p>
          <a:p>
            <a:pPr marR="5477507" algn="ctr" defTabSz="801668"/>
            <a:r>
              <a:rPr b="1" spc="-4" dirty="0">
                <a:solidFill>
                  <a:prstClr val="black"/>
                </a:solidFill>
                <a:latin typeface="Times New Roman"/>
                <a:cs typeface="Times New Roman"/>
              </a:rPr>
              <a:t>140</a:t>
            </a:r>
            <a:endParaRPr>
              <a:solidFill>
                <a:prstClr val="black"/>
              </a:solidFill>
              <a:latin typeface="Times New Roman"/>
              <a:cs typeface="Times New Roman"/>
            </a:endParaRPr>
          </a:p>
          <a:p>
            <a:pPr marR="5477507" algn="ctr" defTabSz="801668">
              <a:spcBef>
                <a:spcPts val="1415"/>
              </a:spcBef>
            </a:pPr>
            <a:r>
              <a:rPr b="1" spc="-4" dirty="0">
                <a:solidFill>
                  <a:prstClr val="black"/>
                </a:solidFill>
                <a:latin typeface="Times New Roman"/>
                <a:cs typeface="Times New Roman"/>
              </a:rPr>
              <a:t>120</a:t>
            </a:r>
            <a:endParaRPr>
              <a:solidFill>
                <a:prstClr val="black"/>
              </a:solidFill>
              <a:latin typeface="Times New Roman"/>
              <a:cs typeface="Times New Roman"/>
            </a:endParaRPr>
          </a:p>
          <a:p>
            <a:pPr marR="5477507" algn="ctr" defTabSz="801668">
              <a:spcBef>
                <a:spcPts val="1350"/>
              </a:spcBef>
            </a:pPr>
            <a:r>
              <a:rPr b="1" spc="-4" dirty="0">
                <a:solidFill>
                  <a:prstClr val="black"/>
                </a:solidFill>
                <a:latin typeface="Times New Roman"/>
                <a:cs typeface="Times New Roman"/>
              </a:rPr>
              <a:t>100</a:t>
            </a:r>
            <a:endParaRPr>
              <a:solidFill>
                <a:prstClr val="black"/>
              </a:solidFill>
              <a:latin typeface="Times New Roman"/>
              <a:cs typeface="Times New Roman"/>
            </a:endParaRPr>
          </a:p>
          <a:p>
            <a:pPr marR="5377855" algn="ctr" defTabSz="801668">
              <a:spcBef>
                <a:spcPts val="1415"/>
              </a:spcBef>
            </a:pPr>
            <a:r>
              <a:rPr b="1" spc="-4" dirty="0">
                <a:solidFill>
                  <a:prstClr val="black"/>
                </a:solidFill>
                <a:latin typeface="Times New Roman"/>
                <a:cs typeface="Times New Roman"/>
              </a:rPr>
              <a:t>80</a:t>
            </a:r>
            <a:endParaRPr>
              <a:solidFill>
                <a:prstClr val="black"/>
              </a:solidFill>
              <a:latin typeface="Times New Roman"/>
              <a:cs typeface="Times New Roman"/>
            </a:endParaRPr>
          </a:p>
          <a:p>
            <a:pPr marR="5377855" algn="ctr" defTabSz="801668">
              <a:spcBef>
                <a:spcPts val="1350"/>
              </a:spcBef>
            </a:pPr>
            <a:r>
              <a:rPr b="1" spc="-4" dirty="0">
                <a:solidFill>
                  <a:prstClr val="black"/>
                </a:solidFill>
                <a:latin typeface="Times New Roman"/>
                <a:cs typeface="Times New Roman"/>
              </a:rPr>
              <a:t>60</a:t>
            </a:r>
            <a:endParaRPr>
              <a:solidFill>
                <a:prstClr val="black"/>
              </a:solidFill>
              <a:latin typeface="Times New Roman"/>
              <a:cs typeface="Times New Roman"/>
            </a:endParaRPr>
          </a:p>
          <a:p>
            <a:pPr marR="5377855" algn="ctr" defTabSz="801668">
              <a:spcBef>
                <a:spcPts val="1415"/>
              </a:spcBef>
            </a:pPr>
            <a:r>
              <a:rPr b="1" spc="-4" dirty="0">
                <a:solidFill>
                  <a:prstClr val="black"/>
                </a:solidFill>
                <a:latin typeface="Times New Roman"/>
                <a:cs typeface="Times New Roman"/>
              </a:rPr>
              <a:t>40</a:t>
            </a:r>
            <a:endParaRPr>
              <a:solidFill>
                <a:prstClr val="black"/>
              </a:solidFill>
              <a:latin typeface="Times New Roman"/>
              <a:cs typeface="Times New Roman"/>
            </a:endParaRPr>
          </a:p>
          <a:p>
            <a:pPr marR="5377855" algn="ctr" defTabSz="801668">
              <a:spcBef>
                <a:spcPts val="1350"/>
              </a:spcBef>
            </a:pPr>
            <a:r>
              <a:rPr b="1" spc="-4" dirty="0">
                <a:solidFill>
                  <a:prstClr val="black"/>
                </a:solidFill>
                <a:latin typeface="Times New Roman"/>
                <a:cs typeface="Times New Roman"/>
              </a:rPr>
              <a:t>20</a:t>
            </a:r>
            <a:endParaRPr>
              <a:solidFill>
                <a:prstClr val="black"/>
              </a:solidFill>
              <a:latin typeface="Times New Roman"/>
              <a:cs typeface="Times New Roman"/>
            </a:endParaRPr>
          </a:p>
          <a:p>
            <a:pPr marR="5278204" algn="ctr" defTabSz="801668">
              <a:spcBef>
                <a:spcPts val="1355"/>
              </a:spcBef>
            </a:pPr>
            <a:r>
              <a:rPr b="1" spc="-4" dirty="0">
                <a:solidFill>
                  <a:prstClr val="black"/>
                </a:solidFill>
                <a:latin typeface="Times New Roman"/>
                <a:cs typeface="Times New Roman"/>
              </a:rPr>
              <a:t>0</a:t>
            </a:r>
            <a:endParaRPr>
              <a:solidFill>
                <a:prstClr val="black"/>
              </a:solidFill>
              <a:latin typeface="Times New Roman"/>
              <a:cs typeface="Times New Roman"/>
            </a:endParaRPr>
          </a:p>
        </p:txBody>
      </p:sp>
      <p:sp>
        <p:nvSpPr>
          <p:cNvPr id="146" name="object 146"/>
          <p:cNvSpPr/>
          <p:nvPr/>
        </p:nvSpPr>
        <p:spPr>
          <a:xfrm>
            <a:off x="1246147" y="2970741"/>
            <a:ext cx="314936" cy="1896035"/>
          </a:xfrm>
          <a:custGeom>
            <a:avLst/>
            <a:gdLst/>
            <a:ahLst/>
            <a:cxnLst/>
            <a:rect l="l" t="t" r="r" b="b"/>
            <a:pathLst>
              <a:path w="368300" h="2089150">
                <a:moveTo>
                  <a:pt x="0" y="2089150"/>
                </a:moveTo>
                <a:lnTo>
                  <a:pt x="368299" y="2089150"/>
                </a:lnTo>
                <a:lnTo>
                  <a:pt x="368299" y="0"/>
                </a:lnTo>
                <a:lnTo>
                  <a:pt x="0" y="0"/>
                </a:lnTo>
                <a:lnTo>
                  <a:pt x="0" y="2089150"/>
                </a:lnTo>
                <a:close/>
              </a:path>
            </a:pathLst>
          </a:custGeom>
          <a:solidFill>
            <a:srgbClr val="FFFFFF"/>
          </a:solidFill>
        </p:spPr>
        <p:txBody>
          <a:bodyPr wrap="square" lIns="0" tIns="0" rIns="0" bIns="0" rtlCol="0"/>
          <a:lstStyle/>
          <a:p>
            <a:pPr defTabSz="801668"/>
            <a:endParaRPr>
              <a:solidFill>
                <a:prstClr val="black"/>
              </a:solidFill>
            </a:endParaRPr>
          </a:p>
        </p:txBody>
      </p:sp>
      <p:sp>
        <p:nvSpPr>
          <p:cNvPr id="147" name="object 147"/>
          <p:cNvSpPr txBox="1"/>
          <p:nvPr/>
        </p:nvSpPr>
        <p:spPr>
          <a:xfrm>
            <a:off x="1292903" y="3149606"/>
            <a:ext cx="461665" cy="1534117"/>
          </a:xfrm>
          <a:prstGeom prst="rect">
            <a:avLst/>
          </a:prstGeom>
        </p:spPr>
        <p:txBody>
          <a:bodyPr vert="vert270" wrap="square" lIns="0" tIns="0" rIns="0" bIns="0" rtlCol="0">
            <a:spAutoFit/>
          </a:bodyPr>
          <a:lstStyle/>
          <a:p>
            <a:pPr marL="11134" defTabSz="801668">
              <a:lnSpc>
                <a:spcPts val="1833"/>
              </a:lnSpc>
            </a:pPr>
            <a:r>
              <a:rPr dirty="0">
                <a:solidFill>
                  <a:prstClr val="black"/>
                </a:solidFill>
                <a:latin typeface="Arial"/>
                <a:cs typeface="Arial"/>
              </a:rPr>
              <a:t>Energija (GJ/ha)</a:t>
            </a:r>
            <a:endParaRPr>
              <a:solidFill>
                <a:prstClr val="black"/>
              </a:solidFill>
              <a:latin typeface="Arial"/>
              <a:cs typeface="Arial"/>
            </a:endParaRPr>
          </a:p>
        </p:txBody>
      </p:sp>
      <p:sp>
        <p:nvSpPr>
          <p:cNvPr id="148" name="object 148"/>
          <p:cNvSpPr/>
          <p:nvPr/>
        </p:nvSpPr>
        <p:spPr>
          <a:xfrm>
            <a:off x="2353852" y="5821999"/>
            <a:ext cx="5295810" cy="694445"/>
          </a:xfrm>
          <a:custGeom>
            <a:avLst/>
            <a:gdLst/>
            <a:ahLst/>
            <a:cxnLst/>
            <a:rect l="l" t="t" r="r" b="b"/>
            <a:pathLst>
              <a:path w="6193155" h="765175">
                <a:moveTo>
                  <a:pt x="0" y="765174"/>
                </a:moveTo>
                <a:lnTo>
                  <a:pt x="6192837" y="765174"/>
                </a:lnTo>
                <a:lnTo>
                  <a:pt x="6192837" y="0"/>
                </a:lnTo>
                <a:lnTo>
                  <a:pt x="0" y="0"/>
                </a:lnTo>
                <a:lnTo>
                  <a:pt x="0" y="765174"/>
                </a:lnTo>
                <a:close/>
              </a:path>
            </a:pathLst>
          </a:custGeom>
          <a:solidFill>
            <a:srgbClr val="FFFFFF"/>
          </a:solidFill>
        </p:spPr>
        <p:txBody>
          <a:bodyPr wrap="square" lIns="0" tIns="0" rIns="0" bIns="0" rtlCol="0"/>
          <a:lstStyle/>
          <a:p>
            <a:pPr defTabSz="801668"/>
            <a:endParaRPr>
              <a:solidFill>
                <a:prstClr val="black"/>
              </a:solidFill>
            </a:endParaRPr>
          </a:p>
        </p:txBody>
      </p:sp>
      <p:sp>
        <p:nvSpPr>
          <p:cNvPr id="149" name="object 149"/>
          <p:cNvSpPr/>
          <p:nvPr/>
        </p:nvSpPr>
        <p:spPr>
          <a:xfrm>
            <a:off x="3461562" y="5968950"/>
            <a:ext cx="3818869" cy="335984"/>
          </a:xfrm>
          <a:custGeom>
            <a:avLst/>
            <a:gdLst/>
            <a:ahLst/>
            <a:cxnLst/>
            <a:rect l="l" t="t" r="r" b="b"/>
            <a:pathLst>
              <a:path w="4465955" h="370204">
                <a:moveTo>
                  <a:pt x="0" y="369886"/>
                </a:moveTo>
                <a:lnTo>
                  <a:pt x="4465637" y="369886"/>
                </a:lnTo>
                <a:lnTo>
                  <a:pt x="4465637" y="0"/>
                </a:lnTo>
                <a:lnTo>
                  <a:pt x="0" y="0"/>
                </a:lnTo>
                <a:lnTo>
                  <a:pt x="0" y="369886"/>
                </a:lnTo>
                <a:close/>
              </a:path>
            </a:pathLst>
          </a:custGeom>
          <a:solidFill>
            <a:srgbClr val="FFFFFF"/>
          </a:solidFill>
        </p:spPr>
        <p:txBody>
          <a:bodyPr wrap="square" lIns="0" tIns="0" rIns="0" bIns="0" rtlCol="0"/>
          <a:lstStyle/>
          <a:p>
            <a:pPr defTabSz="801668"/>
            <a:endParaRPr>
              <a:solidFill>
                <a:prstClr val="black"/>
              </a:solidFill>
            </a:endParaRPr>
          </a:p>
        </p:txBody>
      </p:sp>
      <p:sp>
        <p:nvSpPr>
          <p:cNvPr id="150" name="object 150"/>
          <p:cNvSpPr txBox="1"/>
          <p:nvPr/>
        </p:nvSpPr>
        <p:spPr>
          <a:xfrm>
            <a:off x="3528892" y="6010446"/>
            <a:ext cx="521816" cy="553998"/>
          </a:xfrm>
          <a:prstGeom prst="rect">
            <a:avLst/>
          </a:prstGeom>
        </p:spPr>
        <p:txBody>
          <a:bodyPr vert="horz" wrap="square" lIns="0" tIns="0" rIns="0" bIns="0" rtlCol="0">
            <a:spAutoFit/>
          </a:bodyPr>
          <a:lstStyle/>
          <a:p>
            <a:pPr marL="11134" defTabSz="801668"/>
            <a:r>
              <a:rPr dirty="0">
                <a:solidFill>
                  <a:prstClr val="black"/>
                </a:solidFill>
                <a:latin typeface="Arial"/>
                <a:cs typeface="Arial"/>
              </a:rPr>
              <a:t>Site</a:t>
            </a:r>
            <a:r>
              <a:rPr spc="-88" dirty="0">
                <a:solidFill>
                  <a:prstClr val="black"/>
                </a:solidFill>
                <a:latin typeface="Arial"/>
                <a:cs typeface="Arial"/>
              </a:rPr>
              <a:t> </a:t>
            </a:r>
            <a:r>
              <a:rPr dirty="0">
                <a:solidFill>
                  <a:prstClr val="black"/>
                </a:solidFill>
                <a:latin typeface="Arial"/>
                <a:cs typeface="Arial"/>
              </a:rPr>
              <a:t>1</a:t>
            </a:r>
            <a:endParaRPr>
              <a:solidFill>
                <a:prstClr val="black"/>
              </a:solidFill>
              <a:latin typeface="Arial"/>
              <a:cs typeface="Arial"/>
            </a:endParaRPr>
          </a:p>
        </p:txBody>
      </p:sp>
      <p:sp>
        <p:nvSpPr>
          <p:cNvPr id="151" name="object 151"/>
          <p:cNvSpPr txBox="1"/>
          <p:nvPr/>
        </p:nvSpPr>
        <p:spPr>
          <a:xfrm>
            <a:off x="5277748" y="6010446"/>
            <a:ext cx="521816" cy="553998"/>
          </a:xfrm>
          <a:prstGeom prst="rect">
            <a:avLst/>
          </a:prstGeom>
        </p:spPr>
        <p:txBody>
          <a:bodyPr vert="horz" wrap="square" lIns="0" tIns="0" rIns="0" bIns="0" rtlCol="0">
            <a:spAutoFit/>
          </a:bodyPr>
          <a:lstStyle/>
          <a:p>
            <a:pPr marL="11134" defTabSz="801668"/>
            <a:r>
              <a:rPr dirty="0">
                <a:solidFill>
                  <a:prstClr val="black"/>
                </a:solidFill>
                <a:latin typeface="Arial"/>
                <a:cs typeface="Arial"/>
              </a:rPr>
              <a:t>Site</a:t>
            </a:r>
            <a:r>
              <a:rPr spc="-88" dirty="0">
                <a:solidFill>
                  <a:prstClr val="black"/>
                </a:solidFill>
                <a:latin typeface="Arial"/>
                <a:cs typeface="Arial"/>
              </a:rPr>
              <a:t> </a:t>
            </a:r>
            <a:r>
              <a:rPr dirty="0">
                <a:solidFill>
                  <a:prstClr val="black"/>
                </a:solidFill>
                <a:latin typeface="Arial"/>
                <a:cs typeface="Arial"/>
              </a:rPr>
              <a:t>2</a:t>
            </a:r>
            <a:endParaRPr>
              <a:solidFill>
                <a:prstClr val="black"/>
              </a:solidFill>
              <a:latin typeface="Arial"/>
              <a:cs typeface="Arial"/>
            </a:endParaRPr>
          </a:p>
        </p:txBody>
      </p:sp>
      <p:sp>
        <p:nvSpPr>
          <p:cNvPr id="152" name="object 152"/>
          <p:cNvSpPr/>
          <p:nvPr/>
        </p:nvSpPr>
        <p:spPr>
          <a:xfrm>
            <a:off x="3154766" y="6040993"/>
            <a:ext cx="184618" cy="195943"/>
          </a:xfrm>
          <a:custGeom>
            <a:avLst/>
            <a:gdLst/>
            <a:ahLst/>
            <a:cxnLst/>
            <a:rect l="l" t="t" r="r" b="b"/>
            <a:pathLst>
              <a:path w="215900" h="215900">
                <a:moveTo>
                  <a:pt x="0" y="215900"/>
                </a:moveTo>
                <a:lnTo>
                  <a:pt x="215900" y="215900"/>
                </a:lnTo>
                <a:lnTo>
                  <a:pt x="215900" y="0"/>
                </a:lnTo>
                <a:lnTo>
                  <a:pt x="0" y="0"/>
                </a:lnTo>
                <a:lnTo>
                  <a:pt x="0" y="215900"/>
                </a:lnTo>
                <a:close/>
              </a:path>
            </a:pathLst>
          </a:custGeom>
          <a:solidFill>
            <a:srgbClr val="FFFED5"/>
          </a:solidFill>
        </p:spPr>
        <p:txBody>
          <a:bodyPr wrap="square" lIns="0" tIns="0" rIns="0" bIns="0" rtlCol="0"/>
          <a:lstStyle/>
          <a:p>
            <a:pPr defTabSz="801668"/>
            <a:endParaRPr>
              <a:solidFill>
                <a:prstClr val="black"/>
              </a:solidFill>
            </a:endParaRPr>
          </a:p>
        </p:txBody>
      </p:sp>
      <p:sp>
        <p:nvSpPr>
          <p:cNvPr id="153" name="object 153"/>
          <p:cNvSpPr/>
          <p:nvPr/>
        </p:nvSpPr>
        <p:spPr>
          <a:xfrm>
            <a:off x="3154766" y="6040993"/>
            <a:ext cx="184618" cy="195943"/>
          </a:xfrm>
          <a:custGeom>
            <a:avLst/>
            <a:gdLst/>
            <a:ahLst/>
            <a:cxnLst/>
            <a:rect l="l" t="t" r="r" b="b"/>
            <a:pathLst>
              <a:path w="215900" h="215900">
                <a:moveTo>
                  <a:pt x="0" y="0"/>
                </a:moveTo>
                <a:lnTo>
                  <a:pt x="215899" y="0"/>
                </a:lnTo>
                <a:lnTo>
                  <a:pt x="215899" y="215899"/>
                </a:lnTo>
                <a:lnTo>
                  <a:pt x="0" y="215899"/>
                </a:lnTo>
                <a:lnTo>
                  <a:pt x="0" y="0"/>
                </a:lnTo>
                <a:close/>
              </a:path>
            </a:pathLst>
          </a:custGeom>
          <a:ln w="4156">
            <a:solidFill>
              <a:srgbClr val="000000"/>
            </a:solidFill>
          </a:ln>
        </p:spPr>
        <p:txBody>
          <a:bodyPr wrap="square" lIns="0" tIns="0" rIns="0" bIns="0" rtlCol="0"/>
          <a:lstStyle/>
          <a:p>
            <a:pPr defTabSz="801668"/>
            <a:endParaRPr>
              <a:solidFill>
                <a:prstClr val="black"/>
              </a:solidFill>
            </a:endParaRPr>
          </a:p>
        </p:txBody>
      </p:sp>
      <p:sp>
        <p:nvSpPr>
          <p:cNvPr id="154" name="object 154"/>
          <p:cNvSpPr/>
          <p:nvPr/>
        </p:nvSpPr>
        <p:spPr>
          <a:xfrm>
            <a:off x="4816326" y="6040993"/>
            <a:ext cx="184618" cy="195943"/>
          </a:xfrm>
          <a:custGeom>
            <a:avLst/>
            <a:gdLst/>
            <a:ahLst/>
            <a:cxnLst/>
            <a:rect l="l" t="t" r="r" b="b"/>
            <a:pathLst>
              <a:path w="215900" h="215900">
                <a:moveTo>
                  <a:pt x="0" y="215900"/>
                </a:moveTo>
                <a:lnTo>
                  <a:pt x="215900" y="215900"/>
                </a:lnTo>
                <a:lnTo>
                  <a:pt x="215900" y="0"/>
                </a:lnTo>
                <a:lnTo>
                  <a:pt x="0" y="0"/>
                </a:lnTo>
                <a:lnTo>
                  <a:pt x="0" y="215900"/>
                </a:lnTo>
                <a:close/>
              </a:path>
            </a:pathLst>
          </a:custGeom>
          <a:solidFill>
            <a:srgbClr val="00F900"/>
          </a:solidFill>
        </p:spPr>
        <p:txBody>
          <a:bodyPr wrap="square" lIns="0" tIns="0" rIns="0" bIns="0" rtlCol="0"/>
          <a:lstStyle/>
          <a:p>
            <a:pPr defTabSz="801668"/>
            <a:endParaRPr>
              <a:solidFill>
                <a:prstClr val="black"/>
              </a:solidFill>
            </a:endParaRPr>
          </a:p>
        </p:txBody>
      </p:sp>
      <p:sp>
        <p:nvSpPr>
          <p:cNvPr id="155" name="object 155"/>
          <p:cNvSpPr/>
          <p:nvPr/>
        </p:nvSpPr>
        <p:spPr>
          <a:xfrm>
            <a:off x="4816326" y="6040993"/>
            <a:ext cx="184618" cy="195943"/>
          </a:xfrm>
          <a:custGeom>
            <a:avLst/>
            <a:gdLst/>
            <a:ahLst/>
            <a:cxnLst/>
            <a:rect l="l" t="t" r="r" b="b"/>
            <a:pathLst>
              <a:path w="215900" h="215900">
                <a:moveTo>
                  <a:pt x="0" y="0"/>
                </a:moveTo>
                <a:lnTo>
                  <a:pt x="215899" y="0"/>
                </a:lnTo>
                <a:lnTo>
                  <a:pt x="215899" y="215899"/>
                </a:lnTo>
                <a:lnTo>
                  <a:pt x="0" y="215899"/>
                </a:lnTo>
                <a:lnTo>
                  <a:pt x="0" y="0"/>
                </a:lnTo>
                <a:close/>
              </a:path>
            </a:pathLst>
          </a:custGeom>
          <a:ln w="4156">
            <a:solidFill>
              <a:srgbClr val="000000"/>
            </a:solidFill>
          </a:ln>
        </p:spPr>
        <p:txBody>
          <a:bodyPr wrap="square" lIns="0" tIns="0" rIns="0" bIns="0" rtlCol="0"/>
          <a:lstStyle/>
          <a:p>
            <a:pPr defTabSz="801668"/>
            <a:endParaRPr>
              <a:solidFill>
                <a:prstClr val="black"/>
              </a:solidFill>
            </a:endParaRPr>
          </a:p>
        </p:txBody>
      </p:sp>
    </p:spTree>
    <p:extLst>
      <p:ext uri="{BB962C8B-B14F-4D97-AF65-F5344CB8AC3E}">
        <p14:creationId xmlns:p14="http://schemas.microsoft.com/office/powerpoint/2010/main" val="21149411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2" y="347723"/>
            <a:ext cx="2038525" cy="774640"/>
          </a:xfrm>
          <a:prstGeom prst="rect">
            <a:avLst/>
          </a:prstGeom>
          <a:ln>
            <a:noFill/>
          </a:ln>
          <a:effectLst>
            <a:outerShdw blurRad="292100" dist="139700" dir="2700000" algn="tl" rotWithShape="0">
              <a:srgbClr val="333333">
                <a:alpha val="65000"/>
              </a:srgbClr>
            </a:outerShdw>
          </a:effectLst>
        </p:spPr>
      </p:pic>
      <p:pic>
        <p:nvPicPr>
          <p:cNvPr id="5" name="Kép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9657" y="347729"/>
            <a:ext cx="2210361" cy="867943"/>
          </a:xfrm>
          <a:prstGeom prst="rect">
            <a:avLst/>
          </a:prstGeom>
          <a:ln>
            <a:noFill/>
          </a:ln>
          <a:effectLst>
            <a:outerShdw blurRad="292100" dist="139700" dir="2700000" algn="tl" rotWithShape="0">
              <a:srgbClr val="333333">
                <a:alpha val="65000"/>
              </a:srgbClr>
            </a:outerShdw>
          </a:effectLst>
        </p:spPr>
      </p:pic>
      <p:sp>
        <p:nvSpPr>
          <p:cNvPr id="6" name="Szövegdoboz 5"/>
          <p:cNvSpPr txBox="1"/>
          <p:nvPr/>
        </p:nvSpPr>
        <p:spPr>
          <a:xfrm>
            <a:off x="75501" y="6526635"/>
            <a:ext cx="5637402" cy="261590"/>
          </a:xfrm>
          <a:prstGeom prst="rect">
            <a:avLst/>
          </a:prstGeom>
          <a:noFill/>
        </p:spPr>
        <p:txBody>
          <a:bodyPr wrap="square" lIns="91422" tIns="45710" rIns="91422" bIns="45710" rtlCol="0">
            <a:spAutoFit/>
          </a:bodyPr>
          <a:lstStyle/>
          <a:p>
            <a:r>
              <a:rPr lang="hu-HU" sz="1100" i="1" dirty="0">
                <a:solidFill>
                  <a:schemeClr val="accent5">
                    <a:lumMod val="75000"/>
                  </a:schemeClr>
                </a:solidFill>
              </a:rPr>
              <a:t>BIOMASS – POTENTIAL FOR GROWTH, </a:t>
            </a:r>
            <a:r>
              <a:rPr lang="hu-HU" sz="1100" i="1" dirty="0" err="1">
                <a:solidFill>
                  <a:schemeClr val="accent5">
                    <a:lumMod val="75000"/>
                  </a:schemeClr>
                </a:solidFill>
              </a:rPr>
              <a:t>Novi</a:t>
            </a:r>
            <a:r>
              <a:rPr lang="hu-HU" sz="1100" i="1" dirty="0">
                <a:solidFill>
                  <a:schemeClr val="accent5">
                    <a:lumMod val="75000"/>
                  </a:schemeClr>
                </a:solidFill>
              </a:rPr>
              <a:t> </a:t>
            </a:r>
            <a:r>
              <a:rPr lang="hu-HU" sz="1100" i="1" dirty="0" err="1">
                <a:solidFill>
                  <a:schemeClr val="accent5">
                    <a:lumMod val="75000"/>
                  </a:schemeClr>
                </a:solidFill>
              </a:rPr>
              <a:t>Sad</a:t>
            </a:r>
            <a:r>
              <a:rPr lang="hu-HU" sz="1100" i="1" dirty="0">
                <a:solidFill>
                  <a:schemeClr val="accent5">
                    <a:lumMod val="75000"/>
                  </a:schemeClr>
                </a:solidFill>
              </a:rPr>
              <a:t> (</a:t>
            </a:r>
            <a:r>
              <a:rPr lang="hu-HU" sz="1100" i="1" dirty="0" err="1">
                <a:solidFill>
                  <a:schemeClr val="accent5">
                    <a:lumMod val="75000"/>
                  </a:schemeClr>
                </a:solidFill>
              </a:rPr>
              <a:t>Serbia</a:t>
            </a:r>
            <a:r>
              <a:rPr lang="hu-HU" sz="1100" i="1" dirty="0">
                <a:solidFill>
                  <a:schemeClr val="accent5">
                    <a:lumMod val="75000"/>
                  </a:schemeClr>
                </a:solidFill>
              </a:rPr>
              <a:t>), Assembly of AP </a:t>
            </a:r>
            <a:r>
              <a:rPr lang="hu-HU" sz="1100" i="1" dirty="0" err="1">
                <a:solidFill>
                  <a:schemeClr val="accent5">
                    <a:lumMod val="75000"/>
                  </a:schemeClr>
                </a:solidFill>
              </a:rPr>
              <a:t>Vojvodina</a:t>
            </a:r>
            <a:r>
              <a:rPr lang="hu-HU" sz="1100" i="1" dirty="0">
                <a:solidFill>
                  <a:schemeClr val="accent5">
                    <a:lumMod val="75000"/>
                  </a:schemeClr>
                </a:solidFill>
              </a:rPr>
              <a:t>, 16.11.2017.</a:t>
            </a:r>
          </a:p>
        </p:txBody>
      </p:sp>
      <p:pic>
        <p:nvPicPr>
          <p:cNvPr id="8" name="Kép 7"/>
          <p:cNvPicPr>
            <a:picLocks noChangeAspect="1"/>
          </p:cNvPicPr>
          <p:nvPr/>
        </p:nvPicPr>
        <p:blipFill rotWithShape="1">
          <a:blip r:embed="rId4" cstate="print">
            <a:extLst>
              <a:ext uri="{28A0092B-C50C-407E-A947-70E740481C1C}">
                <a14:useLocalDpi xmlns:a14="http://schemas.microsoft.com/office/drawing/2010/main" val="0"/>
              </a:ext>
            </a:extLst>
          </a:blip>
          <a:srcRect l="27993"/>
          <a:stretch/>
        </p:blipFill>
        <p:spPr>
          <a:xfrm>
            <a:off x="6354751" y="360239"/>
            <a:ext cx="2789252" cy="762124"/>
          </a:xfrm>
          <a:prstGeom prst="rect">
            <a:avLst/>
          </a:prstGeom>
        </p:spPr>
      </p:pic>
      <p:sp>
        <p:nvSpPr>
          <p:cNvPr id="10" name="Cím 1"/>
          <p:cNvSpPr>
            <a:spLocks noGrp="1"/>
          </p:cNvSpPr>
          <p:nvPr>
            <p:ph type="ctrTitle"/>
          </p:nvPr>
        </p:nvSpPr>
        <p:spPr>
          <a:xfrm>
            <a:off x="685800" y="1600524"/>
            <a:ext cx="7772400" cy="889233"/>
          </a:xfrm>
        </p:spPr>
        <p:txBody>
          <a:bodyPr anchor="t" anchorCtr="0">
            <a:noAutofit/>
          </a:bodyPr>
          <a:lstStyle/>
          <a:p>
            <a:r>
              <a:rPr lang="hu-HU" sz="2400" b="1" dirty="0" err="1">
                <a:solidFill>
                  <a:schemeClr val="accent5">
                    <a:lumMod val="75000"/>
                  </a:schemeClr>
                </a:solidFill>
              </a:rPr>
              <a:t>Calls</a:t>
            </a:r>
            <a:r>
              <a:rPr lang="hu-HU" sz="2400" b="1" dirty="0">
                <a:solidFill>
                  <a:schemeClr val="accent5">
                    <a:lumMod val="75000"/>
                  </a:schemeClr>
                </a:solidFill>
              </a:rPr>
              <a:t> </a:t>
            </a:r>
            <a:r>
              <a:rPr lang="hu-HU" sz="2400" b="1" dirty="0" err="1">
                <a:solidFill>
                  <a:schemeClr val="accent5">
                    <a:lumMod val="75000"/>
                  </a:schemeClr>
                </a:solidFill>
              </a:rPr>
              <a:t>targeting</a:t>
            </a:r>
            <a:r>
              <a:rPr lang="hu-HU" sz="2400" b="1" dirty="0">
                <a:solidFill>
                  <a:schemeClr val="accent5">
                    <a:lumMod val="75000"/>
                  </a:schemeClr>
                </a:solidFill>
              </a:rPr>
              <a:t> </a:t>
            </a:r>
            <a:r>
              <a:rPr lang="hu-HU" sz="2400" b="1" dirty="0" err="1">
                <a:solidFill>
                  <a:schemeClr val="accent5">
                    <a:lumMod val="75000"/>
                  </a:schemeClr>
                </a:solidFill>
              </a:rPr>
              <a:t>energy</a:t>
            </a:r>
            <a:r>
              <a:rPr lang="hu-HU" sz="2400" b="1" dirty="0">
                <a:solidFill>
                  <a:schemeClr val="accent5">
                    <a:lumMod val="75000"/>
                  </a:schemeClr>
                </a:solidFill>
              </a:rPr>
              <a:t> </a:t>
            </a:r>
            <a:r>
              <a:rPr lang="hu-HU" sz="2400" b="1" dirty="0" err="1">
                <a:solidFill>
                  <a:schemeClr val="accent5">
                    <a:lumMod val="75000"/>
                  </a:schemeClr>
                </a:solidFill>
              </a:rPr>
              <a:t>efficiency</a:t>
            </a:r>
            <a:r>
              <a:rPr lang="hu-HU" sz="2400" b="1" dirty="0">
                <a:solidFill>
                  <a:schemeClr val="accent5">
                    <a:lumMod val="75000"/>
                  </a:schemeClr>
                </a:solidFill>
              </a:rPr>
              <a:t> and </a:t>
            </a:r>
            <a:r>
              <a:rPr lang="hu-HU" sz="2400" b="1" dirty="0" err="1">
                <a:solidFill>
                  <a:schemeClr val="accent5">
                    <a:lumMod val="75000"/>
                  </a:schemeClr>
                </a:solidFill>
              </a:rPr>
              <a:t>use</a:t>
            </a:r>
            <a:r>
              <a:rPr lang="hu-HU" sz="2400" b="1" dirty="0">
                <a:solidFill>
                  <a:schemeClr val="accent5">
                    <a:lumMod val="75000"/>
                  </a:schemeClr>
                </a:solidFill>
              </a:rPr>
              <a:t> of </a:t>
            </a:r>
            <a:r>
              <a:rPr lang="hu-HU" sz="2400" b="1" dirty="0" err="1">
                <a:solidFill>
                  <a:schemeClr val="accent5">
                    <a:lumMod val="75000"/>
                  </a:schemeClr>
                </a:solidFill>
              </a:rPr>
              <a:t>renewable</a:t>
            </a:r>
            <a:r>
              <a:rPr lang="hu-HU" sz="2400" b="1" dirty="0">
                <a:solidFill>
                  <a:schemeClr val="accent5">
                    <a:lumMod val="75000"/>
                  </a:schemeClr>
                </a:solidFill>
              </a:rPr>
              <a:t> </a:t>
            </a:r>
            <a:r>
              <a:rPr lang="hu-HU" sz="2400" b="1" dirty="0" err="1">
                <a:solidFill>
                  <a:schemeClr val="accent5">
                    <a:lumMod val="75000"/>
                  </a:schemeClr>
                </a:solidFill>
              </a:rPr>
              <a:t>energy</a:t>
            </a:r>
            <a:r>
              <a:rPr lang="hu-HU" sz="2400" b="1" dirty="0">
                <a:solidFill>
                  <a:schemeClr val="accent5">
                    <a:lumMod val="75000"/>
                  </a:schemeClr>
                </a:solidFill>
              </a:rPr>
              <a:t> (2014-2020)</a:t>
            </a:r>
          </a:p>
        </p:txBody>
      </p:sp>
      <p:pic>
        <p:nvPicPr>
          <p:cNvPr id="3" name="Kép 2"/>
          <p:cNvPicPr>
            <a:picLocks noChangeAspect="1"/>
          </p:cNvPicPr>
          <p:nvPr/>
        </p:nvPicPr>
        <p:blipFill>
          <a:blip r:embed="rId5"/>
          <a:stretch>
            <a:fillRect/>
          </a:stretch>
        </p:blipFill>
        <p:spPr>
          <a:xfrm>
            <a:off x="685802" y="2489757"/>
            <a:ext cx="7616737" cy="3894271"/>
          </a:xfrm>
          <a:prstGeom prst="rect">
            <a:avLst/>
          </a:prstGeom>
        </p:spPr>
      </p:pic>
    </p:spTree>
    <p:extLst>
      <p:ext uri="{BB962C8B-B14F-4D97-AF65-F5344CB8AC3E}">
        <p14:creationId xmlns:p14="http://schemas.microsoft.com/office/powerpoint/2010/main" val="2066551683"/>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951278" y="5416939"/>
            <a:ext cx="5860522" cy="53019"/>
          </a:xfrm>
          <a:custGeom>
            <a:avLst/>
            <a:gdLst/>
            <a:ahLst/>
            <a:cxnLst/>
            <a:rect l="l" t="t" r="r" b="b"/>
            <a:pathLst>
              <a:path w="6853555" h="58420">
                <a:moveTo>
                  <a:pt x="6853034" y="0"/>
                </a:moveTo>
                <a:lnTo>
                  <a:pt x="85559" y="0"/>
                </a:lnTo>
                <a:lnTo>
                  <a:pt x="0" y="57823"/>
                </a:lnTo>
                <a:lnTo>
                  <a:pt x="6767220" y="57823"/>
                </a:lnTo>
                <a:lnTo>
                  <a:pt x="6853034" y="0"/>
                </a:lnTo>
                <a:close/>
              </a:path>
            </a:pathLst>
          </a:custGeom>
          <a:solidFill>
            <a:srgbClr val="808080"/>
          </a:solidFill>
        </p:spPr>
        <p:txBody>
          <a:bodyPr wrap="square" lIns="0" tIns="0" rIns="0" bIns="0" rtlCol="0"/>
          <a:lstStyle/>
          <a:p>
            <a:pPr defTabSz="801668"/>
            <a:endParaRPr>
              <a:solidFill>
                <a:prstClr val="black"/>
              </a:solidFill>
            </a:endParaRPr>
          </a:p>
        </p:txBody>
      </p:sp>
      <p:sp>
        <p:nvSpPr>
          <p:cNvPr id="3" name="object 3"/>
          <p:cNvSpPr/>
          <p:nvPr/>
        </p:nvSpPr>
        <p:spPr>
          <a:xfrm>
            <a:off x="1951284" y="5416937"/>
            <a:ext cx="5860522" cy="53019"/>
          </a:xfrm>
          <a:custGeom>
            <a:avLst/>
            <a:gdLst/>
            <a:ahLst/>
            <a:cxnLst/>
            <a:rect l="l" t="t" r="r" b="b"/>
            <a:pathLst>
              <a:path w="6853555" h="58420">
                <a:moveTo>
                  <a:pt x="0" y="57828"/>
                </a:moveTo>
                <a:lnTo>
                  <a:pt x="85559" y="0"/>
                </a:lnTo>
                <a:lnTo>
                  <a:pt x="6853023" y="0"/>
                </a:lnTo>
              </a:path>
            </a:pathLst>
          </a:custGeom>
          <a:ln w="9584">
            <a:solidFill>
              <a:srgbClr val="000000"/>
            </a:solidFill>
          </a:ln>
        </p:spPr>
        <p:txBody>
          <a:bodyPr wrap="square" lIns="0" tIns="0" rIns="0" bIns="0" rtlCol="0"/>
          <a:lstStyle/>
          <a:p>
            <a:pPr defTabSz="801668"/>
            <a:endParaRPr>
              <a:solidFill>
                <a:prstClr val="black"/>
              </a:solidFill>
            </a:endParaRPr>
          </a:p>
        </p:txBody>
      </p:sp>
      <p:sp>
        <p:nvSpPr>
          <p:cNvPr id="4" name="object 4"/>
          <p:cNvSpPr/>
          <p:nvPr/>
        </p:nvSpPr>
        <p:spPr>
          <a:xfrm>
            <a:off x="1951284" y="5077150"/>
            <a:ext cx="5860522" cy="61088"/>
          </a:xfrm>
          <a:custGeom>
            <a:avLst/>
            <a:gdLst/>
            <a:ahLst/>
            <a:cxnLst/>
            <a:rect l="l" t="t" r="r" b="b"/>
            <a:pathLst>
              <a:path w="6853555" h="67310">
                <a:moveTo>
                  <a:pt x="0" y="67030"/>
                </a:moveTo>
                <a:lnTo>
                  <a:pt x="85559" y="0"/>
                </a:lnTo>
                <a:lnTo>
                  <a:pt x="6853023" y="0"/>
                </a:lnTo>
              </a:path>
            </a:pathLst>
          </a:custGeom>
          <a:ln w="9584">
            <a:solidFill>
              <a:srgbClr val="000000"/>
            </a:solidFill>
          </a:ln>
        </p:spPr>
        <p:txBody>
          <a:bodyPr wrap="square" lIns="0" tIns="0" rIns="0" bIns="0" rtlCol="0"/>
          <a:lstStyle/>
          <a:p>
            <a:pPr defTabSz="801668"/>
            <a:endParaRPr>
              <a:solidFill>
                <a:prstClr val="black"/>
              </a:solidFill>
            </a:endParaRPr>
          </a:p>
        </p:txBody>
      </p:sp>
      <p:sp>
        <p:nvSpPr>
          <p:cNvPr id="5" name="object 5"/>
          <p:cNvSpPr/>
          <p:nvPr/>
        </p:nvSpPr>
        <p:spPr>
          <a:xfrm>
            <a:off x="1951284" y="4736965"/>
            <a:ext cx="5860522" cy="61664"/>
          </a:xfrm>
          <a:custGeom>
            <a:avLst/>
            <a:gdLst/>
            <a:ahLst/>
            <a:cxnLst/>
            <a:rect l="l" t="t" r="r" b="b"/>
            <a:pathLst>
              <a:path w="6853555" h="67945">
                <a:moveTo>
                  <a:pt x="0" y="67477"/>
                </a:moveTo>
                <a:lnTo>
                  <a:pt x="85559" y="0"/>
                </a:lnTo>
                <a:lnTo>
                  <a:pt x="6853023" y="0"/>
                </a:lnTo>
              </a:path>
            </a:pathLst>
          </a:custGeom>
          <a:ln w="9584">
            <a:solidFill>
              <a:srgbClr val="000000"/>
            </a:solidFill>
          </a:ln>
        </p:spPr>
        <p:txBody>
          <a:bodyPr wrap="square" lIns="0" tIns="0" rIns="0" bIns="0" rtlCol="0"/>
          <a:lstStyle/>
          <a:p>
            <a:pPr defTabSz="801668"/>
            <a:endParaRPr>
              <a:solidFill>
                <a:prstClr val="black"/>
              </a:solidFill>
            </a:endParaRPr>
          </a:p>
        </p:txBody>
      </p:sp>
      <p:sp>
        <p:nvSpPr>
          <p:cNvPr id="6" name="object 6"/>
          <p:cNvSpPr/>
          <p:nvPr/>
        </p:nvSpPr>
        <p:spPr>
          <a:xfrm>
            <a:off x="1951284" y="4405827"/>
            <a:ext cx="5860522" cy="52444"/>
          </a:xfrm>
          <a:custGeom>
            <a:avLst/>
            <a:gdLst/>
            <a:ahLst/>
            <a:cxnLst/>
            <a:rect l="l" t="t" r="r" b="b"/>
            <a:pathLst>
              <a:path w="6853555" h="57785">
                <a:moveTo>
                  <a:pt x="0" y="57509"/>
                </a:moveTo>
                <a:lnTo>
                  <a:pt x="85559" y="0"/>
                </a:lnTo>
                <a:lnTo>
                  <a:pt x="6853023" y="0"/>
                </a:lnTo>
              </a:path>
            </a:pathLst>
          </a:custGeom>
          <a:ln w="9584">
            <a:solidFill>
              <a:srgbClr val="000000"/>
            </a:solidFill>
          </a:ln>
        </p:spPr>
        <p:txBody>
          <a:bodyPr wrap="square" lIns="0" tIns="0" rIns="0" bIns="0" rtlCol="0"/>
          <a:lstStyle/>
          <a:p>
            <a:pPr defTabSz="801668"/>
            <a:endParaRPr>
              <a:solidFill>
                <a:prstClr val="black"/>
              </a:solidFill>
            </a:endParaRPr>
          </a:p>
        </p:txBody>
      </p:sp>
      <p:sp>
        <p:nvSpPr>
          <p:cNvPr id="7" name="object 7"/>
          <p:cNvSpPr/>
          <p:nvPr/>
        </p:nvSpPr>
        <p:spPr>
          <a:xfrm>
            <a:off x="1951284" y="4065989"/>
            <a:ext cx="5860522" cy="61088"/>
          </a:xfrm>
          <a:custGeom>
            <a:avLst/>
            <a:gdLst/>
            <a:ahLst/>
            <a:cxnLst/>
            <a:rect l="l" t="t" r="r" b="b"/>
            <a:pathLst>
              <a:path w="6853555" h="67310">
                <a:moveTo>
                  <a:pt x="0" y="67094"/>
                </a:moveTo>
                <a:lnTo>
                  <a:pt x="85559" y="0"/>
                </a:lnTo>
                <a:lnTo>
                  <a:pt x="6853023" y="0"/>
                </a:lnTo>
              </a:path>
            </a:pathLst>
          </a:custGeom>
          <a:ln w="9584">
            <a:solidFill>
              <a:srgbClr val="000000"/>
            </a:solidFill>
          </a:ln>
        </p:spPr>
        <p:txBody>
          <a:bodyPr wrap="square" lIns="0" tIns="0" rIns="0" bIns="0" rtlCol="0"/>
          <a:lstStyle/>
          <a:p>
            <a:pPr defTabSz="801668"/>
            <a:endParaRPr>
              <a:solidFill>
                <a:prstClr val="black"/>
              </a:solidFill>
            </a:endParaRPr>
          </a:p>
        </p:txBody>
      </p:sp>
      <p:sp>
        <p:nvSpPr>
          <p:cNvPr id="8" name="object 8"/>
          <p:cNvSpPr/>
          <p:nvPr/>
        </p:nvSpPr>
        <p:spPr>
          <a:xfrm>
            <a:off x="1951284" y="3725921"/>
            <a:ext cx="5860522" cy="61664"/>
          </a:xfrm>
          <a:custGeom>
            <a:avLst/>
            <a:gdLst/>
            <a:ahLst/>
            <a:cxnLst/>
            <a:rect l="l" t="t" r="r" b="b"/>
            <a:pathLst>
              <a:path w="6853555" h="67945">
                <a:moveTo>
                  <a:pt x="0" y="67349"/>
                </a:moveTo>
                <a:lnTo>
                  <a:pt x="85559" y="0"/>
                </a:lnTo>
                <a:lnTo>
                  <a:pt x="6853023" y="0"/>
                </a:lnTo>
              </a:path>
            </a:pathLst>
          </a:custGeom>
          <a:ln w="9584">
            <a:solidFill>
              <a:srgbClr val="000000"/>
            </a:solidFill>
          </a:ln>
        </p:spPr>
        <p:txBody>
          <a:bodyPr wrap="square" lIns="0" tIns="0" rIns="0" bIns="0" rtlCol="0"/>
          <a:lstStyle/>
          <a:p>
            <a:pPr defTabSz="801668"/>
            <a:endParaRPr>
              <a:solidFill>
                <a:prstClr val="black"/>
              </a:solidFill>
            </a:endParaRPr>
          </a:p>
        </p:txBody>
      </p:sp>
      <p:sp>
        <p:nvSpPr>
          <p:cNvPr id="9" name="object 9"/>
          <p:cNvSpPr/>
          <p:nvPr/>
        </p:nvSpPr>
        <p:spPr>
          <a:xfrm>
            <a:off x="1951284" y="3394781"/>
            <a:ext cx="5860522" cy="52444"/>
          </a:xfrm>
          <a:custGeom>
            <a:avLst/>
            <a:gdLst/>
            <a:ahLst/>
            <a:cxnLst/>
            <a:rect l="l" t="t" r="r" b="b"/>
            <a:pathLst>
              <a:path w="6853555" h="57785">
                <a:moveTo>
                  <a:pt x="0" y="57509"/>
                </a:moveTo>
                <a:lnTo>
                  <a:pt x="85559" y="0"/>
                </a:lnTo>
                <a:lnTo>
                  <a:pt x="6853023" y="0"/>
                </a:lnTo>
              </a:path>
            </a:pathLst>
          </a:custGeom>
          <a:ln w="9584">
            <a:solidFill>
              <a:srgbClr val="000000"/>
            </a:solidFill>
          </a:ln>
        </p:spPr>
        <p:txBody>
          <a:bodyPr wrap="square" lIns="0" tIns="0" rIns="0" bIns="0" rtlCol="0"/>
          <a:lstStyle/>
          <a:p>
            <a:pPr defTabSz="801668"/>
            <a:endParaRPr>
              <a:solidFill>
                <a:prstClr val="black"/>
              </a:solidFill>
            </a:endParaRPr>
          </a:p>
        </p:txBody>
      </p:sp>
      <p:sp>
        <p:nvSpPr>
          <p:cNvPr id="10" name="object 10"/>
          <p:cNvSpPr/>
          <p:nvPr/>
        </p:nvSpPr>
        <p:spPr>
          <a:xfrm>
            <a:off x="1951284" y="3054827"/>
            <a:ext cx="5860522" cy="61088"/>
          </a:xfrm>
          <a:custGeom>
            <a:avLst/>
            <a:gdLst/>
            <a:ahLst/>
            <a:cxnLst/>
            <a:rect l="l" t="t" r="r" b="b"/>
            <a:pathLst>
              <a:path w="6853555" h="67310">
                <a:moveTo>
                  <a:pt x="0" y="67094"/>
                </a:moveTo>
                <a:lnTo>
                  <a:pt x="85559" y="0"/>
                </a:lnTo>
                <a:lnTo>
                  <a:pt x="6853023" y="0"/>
                </a:lnTo>
              </a:path>
            </a:pathLst>
          </a:custGeom>
          <a:ln w="9584">
            <a:solidFill>
              <a:srgbClr val="000000"/>
            </a:solidFill>
          </a:ln>
        </p:spPr>
        <p:txBody>
          <a:bodyPr wrap="square" lIns="0" tIns="0" rIns="0" bIns="0" rtlCol="0"/>
          <a:lstStyle/>
          <a:p>
            <a:pPr defTabSz="801668"/>
            <a:endParaRPr>
              <a:solidFill>
                <a:prstClr val="black"/>
              </a:solidFill>
            </a:endParaRPr>
          </a:p>
        </p:txBody>
      </p:sp>
      <p:sp>
        <p:nvSpPr>
          <p:cNvPr id="11" name="object 11"/>
          <p:cNvSpPr/>
          <p:nvPr/>
        </p:nvSpPr>
        <p:spPr>
          <a:xfrm>
            <a:off x="1951284" y="2714759"/>
            <a:ext cx="5860522" cy="61664"/>
          </a:xfrm>
          <a:custGeom>
            <a:avLst/>
            <a:gdLst/>
            <a:ahLst/>
            <a:cxnLst/>
            <a:rect l="l" t="t" r="r" b="b"/>
            <a:pathLst>
              <a:path w="6853555" h="67944">
                <a:moveTo>
                  <a:pt x="0" y="67349"/>
                </a:moveTo>
                <a:lnTo>
                  <a:pt x="85559" y="0"/>
                </a:lnTo>
                <a:lnTo>
                  <a:pt x="6853023" y="0"/>
                </a:lnTo>
              </a:path>
            </a:pathLst>
          </a:custGeom>
          <a:ln w="9584">
            <a:solidFill>
              <a:srgbClr val="000000"/>
            </a:solidFill>
          </a:ln>
        </p:spPr>
        <p:txBody>
          <a:bodyPr wrap="square" lIns="0" tIns="0" rIns="0" bIns="0" rtlCol="0"/>
          <a:lstStyle/>
          <a:p>
            <a:pPr defTabSz="801668"/>
            <a:endParaRPr>
              <a:solidFill>
                <a:prstClr val="black"/>
              </a:solidFill>
            </a:endParaRPr>
          </a:p>
        </p:txBody>
      </p:sp>
      <p:sp>
        <p:nvSpPr>
          <p:cNvPr id="12" name="object 12"/>
          <p:cNvSpPr/>
          <p:nvPr/>
        </p:nvSpPr>
        <p:spPr>
          <a:xfrm>
            <a:off x="1951284" y="2383619"/>
            <a:ext cx="5860522" cy="52444"/>
          </a:xfrm>
          <a:custGeom>
            <a:avLst/>
            <a:gdLst/>
            <a:ahLst/>
            <a:cxnLst/>
            <a:rect l="l" t="t" r="r" b="b"/>
            <a:pathLst>
              <a:path w="6853555" h="57785">
                <a:moveTo>
                  <a:pt x="0" y="57509"/>
                </a:moveTo>
                <a:lnTo>
                  <a:pt x="85559" y="0"/>
                </a:lnTo>
                <a:lnTo>
                  <a:pt x="6853023" y="0"/>
                </a:lnTo>
              </a:path>
            </a:pathLst>
          </a:custGeom>
          <a:ln w="9584">
            <a:solidFill>
              <a:srgbClr val="000000"/>
            </a:solidFill>
          </a:ln>
        </p:spPr>
        <p:txBody>
          <a:bodyPr wrap="square" lIns="0" tIns="0" rIns="0" bIns="0" rtlCol="0"/>
          <a:lstStyle/>
          <a:p>
            <a:pPr defTabSz="801668"/>
            <a:endParaRPr>
              <a:solidFill>
                <a:prstClr val="black"/>
              </a:solidFill>
            </a:endParaRPr>
          </a:p>
        </p:txBody>
      </p:sp>
      <p:sp>
        <p:nvSpPr>
          <p:cNvPr id="13" name="object 13"/>
          <p:cNvSpPr/>
          <p:nvPr/>
        </p:nvSpPr>
        <p:spPr>
          <a:xfrm>
            <a:off x="1951284" y="5416937"/>
            <a:ext cx="5860522" cy="53019"/>
          </a:xfrm>
          <a:custGeom>
            <a:avLst/>
            <a:gdLst/>
            <a:ahLst/>
            <a:cxnLst/>
            <a:rect l="l" t="t" r="r" b="b"/>
            <a:pathLst>
              <a:path w="6853555" h="58420">
                <a:moveTo>
                  <a:pt x="6853023" y="0"/>
                </a:moveTo>
                <a:lnTo>
                  <a:pt x="6767210" y="57828"/>
                </a:lnTo>
                <a:lnTo>
                  <a:pt x="0" y="57828"/>
                </a:lnTo>
                <a:lnTo>
                  <a:pt x="85559" y="0"/>
                </a:lnTo>
                <a:lnTo>
                  <a:pt x="6853023" y="0"/>
                </a:lnTo>
                <a:close/>
              </a:path>
            </a:pathLst>
          </a:custGeom>
          <a:ln w="9584">
            <a:solidFill>
              <a:srgbClr val="000000"/>
            </a:solidFill>
          </a:ln>
        </p:spPr>
        <p:txBody>
          <a:bodyPr wrap="square" lIns="0" tIns="0" rIns="0" bIns="0" rtlCol="0"/>
          <a:lstStyle/>
          <a:p>
            <a:pPr defTabSz="801668"/>
            <a:endParaRPr>
              <a:solidFill>
                <a:prstClr val="black"/>
              </a:solidFill>
            </a:endParaRPr>
          </a:p>
        </p:txBody>
      </p:sp>
      <p:sp>
        <p:nvSpPr>
          <p:cNvPr id="14" name="object 14"/>
          <p:cNvSpPr/>
          <p:nvPr/>
        </p:nvSpPr>
        <p:spPr>
          <a:xfrm>
            <a:off x="1951285" y="2383619"/>
            <a:ext cx="73304" cy="3086100"/>
          </a:xfrm>
          <a:custGeom>
            <a:avLst/>
            <a:gdLst/>
            <a:ahLst/>
            <a:cxnLst/>
            <a:rect l="l" t="t" r="r" b="b"/>
            <a:pathLst>
              <a:path w="85725" h="3400425">
                <a:moveTo>
                  <a:pt x="0" y="3400087"/>
                </a:moveTo>
                <a:lnTo>
                  <a:pt x="0" y="57509"/>
                </a:lnTo>
                <a:lnTo>
                  <a:pt x="85559" y="0"/>
                </a:lnTo>
                <a:lnTo>
                  <a:pt x="85559" y="3342258"/>
                </a:lnTo>
                <a:lnTo>
                  <a:pt x="0" y="3400087"/>
                </a:lnTo>
              </a:path>
            </a:pathLst>
          </a:custGeom>
          <a:ln w="9506">
            <a:solidFill>
              <a:srgbClr val="000000"/>
            </a:solidFill>
          </a:ln>
        </p:spPr>
        <p:txBody>
          <a:bodyPr wrap="square" lIns="0" tIns="0" rIns="0" bIns="0" rtlCol="0"/>
          <a:lstStyle/>
          <a:p>
            <a:pPr defTabSz="801668"/>
            <a:endParaRPr>
              <a:solidFill>
                <a:prstClr val="black"/>
              </a:solidFill>
            </a:endParaRPr>
          </a:p>
        </p:txBody>
      </p:sp>
      <p:sp>
        <p:nvSpPr>
          <p:cNvPr id="15" name="object 15"/>
          <p:cNvSpPr/>
          <p:nvPr/>
        </p:nvSpPr>
        <p:spPr>
          <a:xfrm>
            <a:off x="2024446" y="2383561"/>
            <a:ext cx="5787218" cy="3033656"/>
          </a:xfrm>
          <a:custGeom>
            <a:avLst/>
            <a:gdLst/>
            <a:ahLst/>
            <a:cxnLst/>
            <a:rect l="l" t="t" r="r" b="b"/>
            <a:pathLst>
              <a:path w="6767830" h="3342640">
                <a:moveTo>
                  <a:pt x="0" y="3342322"/>
                </a:moveTo>
                <a:lnTo>
                  <a:pt x="6767463" y="3342322"/>
                </a:lnTo>
                <a:lnTo>
                  <a:pt x="6767463" y="0"/>
                </a:lnTo>
                <a:lnTo>
                  <a:pt x="0" y="0"/>
                </a:lnTo>
                <a:lnTo>
                  <a:pt x="0" y="3342322"/>
                </a:lnTo>
              </a:path>
            </a:pathLst>
          </a:custGeom>
          <a:ln w="9569">
            <a:solidFill>
              <a:srgbClr val="000000"/>
            </a:solidFill>
          </a:ln>
        </p:spPr>
        <p:txBody>
          <a:bodyPr wrap="square" lIns="0" tIns="0" rIns="0" bIns="0" rtlCol="0"/>
          <a:lstStyle/>
          <a:p>
            <a:pPr defTabSz="801668"/>
            <a:endParaRPr>
              <a:solidFill>
                <a:prstClr val="black"/>
              </a:solidFill>
            </a:endParaRPr>
          </a:p>
        </p:txBody>
      </p:sp>
      <p:sp>
        <p:nvSpPr>
          <p:cNvPr id="16" name="object 16"/>
          <p:cNvSpPr/>
          <p:nvPr/>
        </p:nvSpPr>
        <p:spPr>
          <a:xfrm>
            <a:off x="2317641" y="3141818"/>
            <a:ext cx="65159" cy="2327686"/>
          </a:xfrm>
          <a:custGeom>
            <a:avLst/>
            <a:gdLst/>
            <a:ahLst/>
            <a:cxnLst/>
            <a:rect l="l" t="t" r="r" b="b"/>
            <a:pathLst>
              <a:path w="76200" h="2564765">
                <a:moveTo>
                  <a:pt x="76053" y="0"/>
                </a:moveTo>
                <a:lnTo>
                  <a:pt x="0" y="57892"/>
                </a:lnTo>
                <a:lnTo>
                  <a:pt x="0" y="2564666"/>
                </a:lnTo>
                <a:lnTo>
                  <a:pt x="76053" y="2506837"/>
                </a:lnTo>
                <a:lnTo>
                  <a:pt x="76053" y="0"/>
                </a:lnTo>
                <a:close/>
              </a:path>
            </a:pathLst>
          </a:custGeom>
          <a:solidFill>
            <a:srgbClr val="80804D"/>
          </a:solidFill>
        </p:spPr>
        <p:txBody>
          <a:bodyPr wrap="square" lIns="0" tIns="0" rIns="0" bIns="0" rtlCol="0"/>
          <a:lstStyle/>
          <a:p>
            <a:pPr defTabSz="801668"/>
            <a:endParaRPr>
              <a:solidFill>
                <a:prstClr val="black"/>
              </a:solidFill>
            </a:endParaRPr>
          </a:p>
        </p:txBody>
      </p:sp>
      <p:sp>
        <p:nvSpPr>
          <p:cNvPr id="17" name="object 17"/>
          <p:cNvSpPr/>
          <p:nvPr/>
        </p:nvSpPr>
        <p:spPr>
          <a:xfrm>
            <a:off x="2317641" y="3141818"/>
            <a:ext cx="65159" cy="2327686"/>
          </a:xfrm>
          <a:custGeom>
            <a:avLst/>
            <a:gdLst/>
            <a:ahLst/>
            <a:cxnLst/>
            <a:rect l="l" t="t" r="r" b="b"/>
            <a:pathLst>
              <a:path w="76200" h="2564765">
                <a:moveTo>
                  <a:pt x="0" y="2564666"/>
                </a:moveTo>
                <a:lnTo>
                  <a:pt x="0" y="57892"/>
                </a:lnTo>
                <a:lnTo>
                  <a:pt x="76053" y="0"/>
                </a:lnTo>
                <a:lnTo>
                  <a:pt x="76053" y="2506837"/>
                </a:lnTo>
                <a:lnTo>
                  <a:pt x="0" y="2564666"/>
                </a:lnTo>
                <a:close/>
              </a:path>
            </a:pathLst>
          </a:custGeom>
          <a:ln w="9506">
            <a:solidFill>
              <a:srgbClr val="000000"/>
            </a:solidFill>
          </a:ln>
        </p:spPr>
        <p:txBody>
          <a:bodyPr wrap="square" lIns="0" tIns="0" rIns="0" bIns="0" rtlCol="0"/>
          <a:lstStyle/>
          <a:p>
            <a:pPr defTabSz="801668"/>
            <a:endParaRPr>
              <a:solidFill>
                <a:prstClr val="black"/>
              </a:solidFill>
            </a:endParaRPr>
          </a:p>
        </p:txBody>
      </p:sp>
      <p:sp>
        <p:nvSpPr>
          <p:cNvPr id="18" name="object 18"/>
          <p:cNvSpPr/>
          <p:nvPr/>
        </p:nvSpPr>
        <p:spPr>
          <a:xfrm>
            <a:off x="2105957" y="3194358"/>
            <a:ext cx="211767" cy="2275242"/>
          </a:xfrm>
          <a:custGeom>
            <a:avLst/>
            <a:gdLst/>
            <a:ahLst/>
            <a:cxnLst/>
            <a:rect l="l" t="t" r="r" b="b"/>
            <a:pathLst>
              <a:path w="247650" h="2506979">
                <a:moveTo>
                  <a:pt x="0" y="2506773"/>
                </a:moveTo>
                <a:lnTo>
                  <a:pt x="247489" y="2506773"/>
                </a:lnTo>
                <a:lnTo>
                  <a:pt x="247489" y="0"/>
                </a:lnTo>
                <a:lnTo>
                  <a:pt x="0" y="0"/>
                </a:lnTo>
                <a:lnTo>
                  <a:pt x="0" y="2506773"/>
                </a:lnTo>
                <a:close/>
              </a:path>
            </a:pathLst>
          </a:custGeom>
          <a:solidFill>
            <a:srgbClr val="FFFF99"/>
          </a:solidFill>
        </p:spPr>
        <p:txBody>
          <a:bodyPr wrap="square" lIns="0" tIns="0" rIns="0" bIns="0" rtlCol="0"/>
          <a:lstStyle/>
          <a:p>
            <a:pPr defTabSz="801668"/>
            <a:endParaRPr>
              <a:solidFill>
                <a:prstClr val="black"/>
              </a:solidFill>
            </a:endParaRPr>
          </a:p>
        </p:txBody>
      </p:sp>
      <p:sp>
        <p:nvSpPr>
          <p:cNvPr id="19" name="object 19"/>
          <p:cNvSpPr/>
          <p:nvPr/>
        </p:nvSpPr>
        <p:spPr>
          <a:xfrm>
            <a:off x="2105957" y="3194358"/>
            <a:ext cx="211767" cy="2275242"/>
          </a:xfrm>
          <a:custGeom>
            <a:avLst/>
            <a:gdLst/>
            <a:ahLst/>
            <a:cxnLst/>
            <a:rect l="l" t="t" r="r" b="b"/>
            <a:pathLst>
              <a:path w="247650" h="2506979">
                <a:moveTo>
                  <a:pt x="0" y="2506773"/>
                </a:moveTo>
                <a:lnTo>
                  <a:pt x="247489" y="2506773"/>
                </a:lnTo>
                <a:lnTo>
                  <a:pt x="247489" y="0"/>
                </a:lnTo>
                <a:lnTo>
                  <a:pt x="0" y="0"/>
                </a:lnTo>
                <a:lnTo>
                  <a:pt x="0" y="2506773"/>
                </a:lnTo>
                <a:close/>
              </a:path>
            </a:pathLst>
          </a:custGeom>
          <a:ln w="9507">
            <a:solidFill>
              <a:srgbClr val="000000"/>
            </a:solidFill>
          </a:ln>
        </p:spPr>
        <p:txBody>
          <a:bodyPr wrap="square" lIns="0" tIns="0" rIns="0" bIns="0" rtlCol="0"/>
          <a:lstStyle/>
          <a:p>
            <a:pPr defTabSz="801668"/>
            <a:endParaRPr>
              <a:solidFill>
                <a:prstClr val="black"/>
              </a:solidFill>
            </a:endParaRPr>
          </a:p>
        </p:txBody>
      </p:sp>
      <p:sp>
        <p:nvSpPr>
          <p:cNvPr id="20" name="object 20"/>
          <p:cNvSpPr/>
          <p:nvPr/>
        </p:nvSpPr>
        <p:spPr>
          <a:xfrm>
            <a:off x="2105956" y="3141824"/>
            <a:ext cx="276926" cy="53019"/>
          </a:xfrm>
          <a:custGeom>
            <a:avLst/>
            <a:gdLst/>
            <a:ahLst/>
            <a:cxnLst/>
            <a:rect l="l" t="t" r="r" b="b"/>
            <a:pathLst>
              <a:path w="323850" h="58420">
                <a:moveTo>
                  <a:pt x="323606" y="0"/>
                </a:moveTo>
                <a:lnTo>
                  <a:pt x="85559" y="0"/>
                </a:lnTo>
                <a:lnTo>
                  <a:pt x="0" y="57892"/>
                </a:lnTo>
                <a:lnTo>
                  <a:pt x="247553" y="57892"/>
                </a:lnTo>
                <a:lnTo>
                  <a:pt x="323606" y="0"/>
                </a:lnTo>
                <a:close/>
              </a:path>
            </a:pathLst>
          </a:custGeom>
          <a:solidFill>
            <a:srgbClr val="BFBF73"/>
          </a:solidFill>
        </p:spPr>
        <p:txBody>
          <a:bodyPr wrap="square" lIns="0" tIns="0" rIns="0" bIns="0" rtlCol="0"/>
          <a:lstStyle/>
          <a:p>
            <a:pPr defTabSz="801668"/>
            <a:endParaRPr>
              <a:solidFill>
                <a:prstClr val="black"/>
              </a:solidFill>
            </a:endParaRPr>
          </a:p>
        </p:txBody>
      </p:sp>
      <p:sp>
        <p:nvSpPr>
          <p:cNvPr id="21" name="object 21"/>
          <p:cNvSpPr/>
          <p:nvPr/>
        </p:nvSpPr>
        <p:spPr>
          <a:xfrm>
            <a:off x="2105956" y="3141824"/>
            <a:ext cx="276926" cy="53019"/>
          </a:xfrm>
          <a:custGeom>
            <a:avLst/>
            <a:gdLst/>
            <a:ahLst/>
            <a:cxnLst/>
            <a:rect l="l" t="t" r="r" b="b"/>
            <a:pathLst>
              <a:path w="323850" h="58420">
                <a:moveTo>
                  <a:pt x="247553" y="57892"/>
                </a:moveTo>
                <a:lnTo>
                  <a:pt x="323606" y="0"/>
                </a:lnTo>
                <a:lnTo>
                  <a:pt x="85559" y="0"/>
                </a:lnTo>
                <a:lnTo>
                  <a:pt x="0" y="57892"/>
                </a:lnTo>
                <a:lnTo>
                  <a:pt x="247553" y="57892"/>
                </a:lnTo>
                <a:close/>
              </a:path>
            </a:pathLst>
          </a:custGeom>
          <a:ln w="9582">
            <a:solidFill>
              <a:srgbClr val="000000"/>
            </a:solidFill>
          </a:ln>
        </p:spPr>
        <p:txBody>
          <a:bodyPr wrap="square" lIns="0" tIns="0" rIns="0" bIns="0" rtlCol="0"/>
          <a:lstStyle/>
          <a:p>
            <a:pPr defTabSz="801668"/>
            <a:endParaRPr>
              <a:solidFill>
                <a:prstClr val="black"/>
              </a:solidFill>
            </a:endParaRPr>
          </a:p>
        </p:txBody>
      </p:sp>
      <p:sp>
        <p:nvSpPr>
          <p:cNvPr id="22" name="object 22"/>
          <p:cNvSpPr/>
          <p:nvPr/>
        </p:nvSpPr>
        <p:spPr>
          <a:xfrm>
            <a:off x="2521195" y="4423231"/>
            <a:ext cx="73304" cy="1046565"/>
          </a:xfrm>
          <a:custGeom>
            <a:avLst/>
            <a:gdLst/>
            <a:ahLst/>
            <a:cxnLst/>
            <a:rect l="l" t="t" r="r" b="b"/>
            <a:pathLst>
              <a:path w="85725" h="1153160">
                <a:moveTo>
                  <a:pt x="85559" y="0"/>
                </a:moveTo>
                <a:lnTo>
                  <a:pt x="0" y="57765"/>
                </a:lnTo>
                <a:lnTo>
                  <a:pt x="0" y="1152745"/>
                </a:lnTo>
                <a:lnTo>
                  <a:pt x="85559" y="1094916"/>
                </a:lnTo>
                <a:lnTo>
                  <a:pt x="85559" y="0"/>
                </a:lnTo>
                <a:close/>
              </a:path>
            </a:pathLst>
          </a:custGeom>
          <a:solidFill>
            <a:srgbClr val="008000"/>
          </a:solidFill>
        </p:spPr>
        <p:txBody>
          <a:bodyPr wrap="square" lIns="0" tIns="0" rIns="0" bIns="0" rtlCol="0"/>
          <a:lstStyle/>
          <a:p>
            <a:pPr defTabSz="801668"/>
            <a:endParaRPr>
              <a:solidFill>
                <a:prstClr val="black"/>
              </a:solidFill>
            </a:endParaRPr>
          </a:p>
        </p:txBody>
      </p:sp>
      <p:sp>
        <p:nvSpPr>
          <p:cNvPr id="23" name="object 23"/>
          <p:cNvSpPr/>
          <p:nvPr/>
        </p:nvSpPr>
        <p:spPr>
          <a:xfrm>
            <a:off x="2521195" y="4423231"/>
            <a:ext cx="73304" cy="1046565"/>
          </a:xfrm>
          <a:custGeom>
            <a:avLst/>
            <a:gdLst/>
            <a:ahLst/>
            <a:cxnLst/>
            <a:rect l="l" t="t" r="r" b="b"/>
            <a:pathLst>
              <a:path w="85725" h="1153160">
                <a:moveTo>
                  <a:pt x="0" y="1152745"/>
                </a:moveTo>
                <a:lnTo>
                  <a:pt x="0" y="57765"/>
                </a:lnTo>
                <a:lnTo>
                  <a:pt x="85559" y="0"/>
                </a:lnTo>
                <a:lnTo>
                  <a:pt x="85559" y="1094916"/>
                </a:lnTo>
                <a:lnTo>
                  <a:pt x="0" y="1152745"/>
                </a:lnTo>
                <a:close/>
              </a:path>
            </a:pathLst>
          </a:custGeom>
          <a:ln w="9507">
            <a:solidFill>
              <a:srgbClr val="000000"/>
            </a:solidFill>
          </a:ln>
        </p:spPr>
        <p:txBody>
          <a:bodyPr wrap="square" lIns="0" tIns="0" rIns="0" bIns="0" rtlCol="0"/>
          <a:lstStyle/>
          <a:p>
            <a:pPr defTabSz="801668"/>
            <a:endParaRPr>
              <a:solidFill>
                <a:prstClr val="black"/>
              </a:solidFill>
            </a:endParaRPr>
          </a:p>
        </p:txBody>
      </p:sp>
      <p:sp>
        <p:nvSpPr>
          <p:cNvPr id="24" name="object 24"/>
          <p:cNvSpPr/>
          <p:nvPr/>
        </p:nvSpPr>
        <p:spPr>
          <a:xfrm>
            <a:off x="2317640" y="4475707"/>
            <a:ext cx="203622" cy="994122"/>
          </a:xfrm>
          <a:custGeom>
            <a:avLst/>
            <a:gdLst/>
            <a:ahLst/>
            <a:cxnLst/>
            <a:rect l="l" t="t" r="r" b="b"/>
            <a:pathLst>
              <a:path w="238125" h="1095375">
                <a:moveTo>
                  <a:pt x="0" y="1094916"/>
                </a:moveTo>
                <a:lnTo>
                  <a:pt x="237983" y="1094916"/>
                </a:lnTo>
                <a:lnTo>
                  <a:pt x="237983" y="0"/>
                </a:lnTo>
                <a:lnTo>
                  <a:pt x="0" y="0"/>
                </a:lnTo>
                <a:lnTo>
                  <a:pt x="0" y="1094916"/>
                </a:lnTo>
                <a:close/>
              </a:path>
            </a:pathLst>
          </a:custGeom>
          <a:solidFill>
            <a:srgbClr val="00FF00"/>
          </a:solidFill>
        </p:spPr>
        <p:txBody>
          <a:bodyPr wrap="square" lIns="0" tIns="0" rIns="0" bIns="0" rtlCol="0"/>
          <a:lstStyle/>
          <a:p>
            <a:pPr defTabSz="801668"/>
            <a:endParaRPr>
              <a:solidFill>
                <a:prstClr val="black"/>
              </a:solidFill>
            </a:endParaRPr>
          </a:p>
        </p:txBody>
      </p:sp>
      <p:sp>
        <p:nvSpPr>
          <p:cNvPr id="25" name="object 25"/>
          <p:cNvSpPr/>
          <p:nvPr/>
        </p:nvSpPr>
        <p:spPr>
          <a:xfrm>
            <a:off x="2317640" y="4475707"/>
            <a:ext cx="203622" cy="994122"/>
          </a:xfrm>
          <a:custGeom>
            <a:avLst/>
            <a:gdLst/>
            <a:ahLst/>
            <a:cxnLst/>
            <a:rect l="l" t="t" r="r" b="b"/>
            <a:pathLst>
              <a:path w="238125" h="1095375">
                <a:moveTo>
                  <a:pt x="0" y="1094916"/>
                </a:moveTo>
                <a:lnTo>
                  <a:pt x="237983" y="1094916"/>
                </a:lnTo>
                <a:lnTo>
                  <a:pt x="237983" y="0"/>
                </a:lnTo>
                <a:lnTo>
                  <a:pt x="0" y="0"/>
                </a:lnTo>
                <a:lnTo>
                  <a:pt x="0" y="1094916"/>
                </a:lnTo>
                <a:close/>
              </a:path>
            </a:pathLst>
          </a:custGeom>
          <a:ln w="9510">
            <a:solidFill>
              <a:srgbClr val="000000"/>
            </a:solidFill>
          </a:ln>
        </p:spPr>
        <p:txBody>
          <a:bodyPr wrap="square" lIns="0" tIns="0" rIns="0" bIns="0" rtlCol="0"/>
          <a:lstStyle/>
          <a:p>
            <a:pPr defTabSz="801668"/>
            <a:endParaRPr>
              <a:solidFill>
                <a:prstClr val="black"/>
              </a:solidFill>
            </a:endParaRPr>
          </a:p>
        </p:txBody>
      </p:sp>
      <p:sp>
        <p:nvSpPr>
          <p:cNvPr id="26" name="object 26"/>
          <p:cNvSpPr/>
          <p:nvPr/>
        </p:nvSpPr>
        <p:spPr>
          <a:xfrm>
            <a:off x="2317639" y="4423224"/>
            <a:ext cx="276926" cy="52444"/>
          </a:xfrm>
          <a:custGeom>
            <a:avLst/>
            <a:gdLst/>
            <a:ahLst/>
            <a:cxnLst/>
            <a:rect l="l" t="t" r="r" b="b"/>
            <a:pathLst>
              <a:path w="323850" h="57785">
                <a:moveTo>
                  <a:pt x="323606" y="0"/>
                </a:moveTo>
                <a:lnTo>
                  <a:pt x="76053" y="0"/>
                </a:lnTo>
                <a:lnTo>
                  <a:pt x="0" y="57765"/>
                </a:lnTo>
                <a:lnTo>
                  <a:pt x="238046" y="57765"/>
                </a:lnTo>
                <a:lnTo>
                  <a:pt x="323606" y="0"/>
                </a:lnTo>
                <a:close/>
              </a:path>
            </a:pathLst>
          </a:custGeom>
          <a:solidFill>
            <a:srgbClr val="00BF00"/>
          </a:solidFill>
        </p:spPr>
        <p:txBody>
          <a:bodyPr wrap="square" lIns="0" tIns="0" rIns="0" bIns="0" rtlCol="0"/>
          <a:lstStyle/>
          <a:p>
            <a:pPr defTabSz="801668"/>
            <a:endParaRPr>
              <a:solidFill>
                <a:prstClr val="black"/>
              </a:solidFill>
            </a:endParaRPr>
          </a:p>
        </p:txBody>
      </p:sp>
      <p:sp>
        <p:nvSpPr>
          <p:cNvPr id="27" name="object 27"/>
          <p:cNvSpPr/>
          <p:nvPr/>
        </p:nvSpPr>
        <p:spPr>
          <a:xfrm>
            <a:off x="2317639" y="4423224"/>
            <a:ext cx="276926" cy="52444"/>
          </a:xfrm>
          <a:custGeom>
            <a:avLst/>
            <a:gdLst/>
            <a:ahLst/>
            <a:cxnLst/>
            <a:rect l="l" t="t" r="r" b="b"/>
            <a:pathLst>
              <a:path w="323850" h="57785">
                <a:moveTo>
                  <a:pt x="238046" y="57765"/>
                </a:moveTo>
                <a:lnTo>
                  <a:pt x="323606" y="0"/>
                </a:lnTo>
                <a:lnTo>
                  <a:pt x="76053" y="0"/>
                </a:lnTo>
                <a:lnTo>
                  <a:pt x="0" y="57765"/>
                </a:lnTo>
                <a:lnTo>
                  <a:pt x="238046" y="57765"/>
                </a:lnTo>
                <a:close/>
              </a:path>
            </a:pathLst>
          </a:custGeom>
          <a:ln w="9582">
            <a:solidFill>
              <a:srgbClr val="000000"/>
            </a:solidFill>
          </a:ln>
        </p:spPr>
        <p:txBody>
          <a:bodyPr wrap="square" lIns="0" tIns="0" rIns="0" bIns="0" rtlCol="0"/>
          <a:lstStyle/>
          <a:p>
            <a:pPr defTabSz="801668"/>
            <a:endParaRPr>
              <a:solidFill>
                <a:prstClr val="black"/>
              </a:solidFill>
            </a:endParaRPr>
          </a:p>
        </p:txBody>
      </p:sp>
      <p:sp>
        <p:nvSpPr>
          <p:cNvPr id="28" name="object 28"/>
          <p:cNvSpPr/>
          <p:nvPr/>
        </p:nvSpPr>
        <p:spPr>
          <a:xfrm>
            <a:off x="3033877" y="3176612"/>
            <a:ext cx="73304" cy="2293108"/>
          </a:xfrm>
          <a:custGeom>
            <a:avLst/>
            <a:gdLst/>
            <a:ahLst/>
            <a:cxnLst/>
            <a:rect l="l" t="t" r="r" b="b"/>
            <a:pathLst>
              <a:path w="85725" h="2526665">
                <a:moveTo>
                  <a:pt x="85559" y="0"/>
                </a:moveTo>
                <a:lnTo>
                  <a:pt x="0" y="57892"/>
                </a:lnTo>
                <a:lnTo>
                  <a:pt x="0" y="2526327"/>
                </a:lnTo>
                <a:lnTo>
                  <a:pt x="85559" y="2468498"/>
                </a:lnTo>
                <a:lnTo>
                  <a:pt x="85559" y="0"/>
                </a:lnTo>
                <a:close/>
              </a:path>
            </a:pathLst>
          </a:custGeom>
          <a:solidFill>
            <a:srgbClr val="80804D"/>
          </a:solidFill>
        </p:spPr>
        <p:txBody>
          <a:bodyPr wrap="square" lIns="0" tIns="0" rIns="0" bIns="0" rtlCol="0"/>
          <a:lstStyle/>
          <a:p>
            <a:pPr defTabSz="801668"/>
            <a:endParaRPr>
              <a:solidFill>
                <a:prstClr val="black"/>
              </a:solidFill>
            </a:endParaRPr>
          </a:p>
        </p:txBody>
      </p:sp>
      <p:sp>
        <p:nvSpPr>
          <p:cNvPr id="29" name="object 29"/>
          <p:cNvSpPr/>
          <p:nvPr/>
        </p:nvSpPr>
        <p:spPr>
          <a:xfrm>
            <a:off x="3033877" y="3176612"/>
            <a:ext cx="73304" cy="2293108"/>
          </a:xfrm>
          <a:custGeom>
            <a:avLst/>
            <a:gdLst/>
            <a:ahLst/>
            <a:cxnLst/>
            <a:rect l="l" t="t" r="r" b="b"/>
            <a:pathLst>
              <a:path w="85725" h="2526665">
                <a:moveTo>
                  <a:pt x="0" y="2526327"/>
                </a:moveTo>
                <a:lnTo>
                  <a:pt x="0" y="57892"/>
                </a:lnTo>
                <a:lnTo>
                  <a:pt x="85559" y="0"/>
                </a:lnTo>
                <a:lnTo>
                  <a:pt x="85559" y="2468498"/>
                </a:lnTo>
                <a:lnTo>
                  <a:pt x="0" y="2526327"/>
                </a:lnTo>
                <a:close/>
              </a:path>
            </a:pathLst>
          </a:custGeom>
          <a:ln w="9506">
            <a:solidFill>
              <a:srgbClr val="000000"/>
            </a:solidFill>
          </a:ln>
        </p:spPr>
        <p:txBody>
          <a:bodyPr wrap="square" lIns="0" tIns="0" rIns="0" bIns="0" rtlCol="0"/>
          <a:lstStyle/>
          <a:p>
            <a:pPr defTabSz="801668"/>
            <a:endParaRPr>
              <a:solidFill>
                <a:prstClr val="black"/>
              </a:solidFill>
            </a:endParaRPr>
          </a:p>
        </p:txBody>
      </p:sp>
      <p:sp>
        <p:nvSpPr>
          <p:cNvPr id="30" name="object 30"/>
          <p:cNvSpPr/>
          <p:nvPr/>
        </p:nvSpPr>
        <p:spPr>
          <a:xfrm>
            <a:off x="2830321" y="3229153"/>
            <a:ext cx="203622" cy="2240664"/>
          </a:xfrm>
          <a:custGeom>
            <a:avLst/>
            <a:gdLst/>
            <a:ahLst/>
            <a:cxnLst/>
            <a:rect l="l" t="t" r="r" b="b"/>
            <a:pathLst>
              <a:path w="238125" h="2468879">
                <a:moveTo>
                  <a:pt x="0" y="2468434"/>
                </a:moveTo>
                <a:lnTo>
                  <a:pt x="237983" y="2468434"/>
                </a:lnTo>
                <a:lnTo>
                  <a:pt x="237983" y="0"/>
                </a:lnTo>
                <a:lnTo>
                  <a:pt x="0" y="0"/>
                </a:lnTo>
                <a:lnTo>
                  <a:pt x="0" y="2468434"/>
                </a:lnTo>
                <a:close/>
              </a:path>
            </a:pathLst>
          </a:custGeom>
          <a:solidFill>
            <a:srgbClr val="FFFF99"/>
          </a:solidFill>
        </p:spPr>
        <p:txBody>
          <a:bodyPr wrap="square" lIns="0" tIns="0" rIns="0" bIns="0" rtlCol="0"/>
          <a:lstStyle/>
          <a:p>
            <a:pPr defTabSz="801668"/>
            <a:endParaRPr>
              <a:solidFill>
                <a:prstClr val="black"/>
              </a:solidFill>
            </a:endParaRPr>
          </a:p>
        </p:txBody>
      </p:sp>
      <p:sp>
        <p:nvSpPr>
          <p:cNvPr id="31" name="object 31"/>
          <p:cNvSpPr/>
          <p:nvPr/>
        </p:nvSpPr>
        <p:spPr>
          <a:xfrm>
            <a:off x="2830321" y="3229153"/>
            <a:ext cx="203622" cy="2240664"/>
          </a:xfrm>
          <a:custGeom>
            <a:avLst/>
            <a:gdLst/>
            <a:ahLst/>
            <a:cxnLst/>
            <a:rect l="l" t="t" r="r" b="b"/>
            <a:pathLst>
              <a:path w="238125" h="2468879">
                <a:moveTo>
                  <a:pt x="0" y="2468434"/>
                </a:moveTo>
                <a:lnTo>
                  <a:pt x="237983" y="2468434"/>
                </a:lnTo>
                <a:lnTo>
                  <a:pt x="237983" y="0"/>
                </a:lnTo>
                <a:lnTo>
                  <a:pt x="0" y="0"/>
                </a:lnTo>
                <a:lnTo>
                  <a:pt x="0" y="2468434"/>
                </a:lnTo>
                <a:close/>
              </a:path>
            </a:pathLst>
          </a:custGeom>
          <a:ln w="9507">
            <a:solidFill>
              <a:srgbClr val="000000"/>
            </a:solidFill>
          </a:ln>
        </p:spPr>
        <p:txBody>
          <a:bodyPr wrap="square" lIns="0" tIns="0" rIns="0" bIns="0" rtlCol="0"/>
          <a:lstStyle/>
          <a:p>
            <a:pPr defTabSz="801668"/>
            <a:endParaRPr>
              <a:solidFill>
                <a:prstClr val="black"/>
              </a:solidFill>
            </a:endParaRPr>
          </a:p>
        </p:txBody>
      </p:sp>
      <p:sp>
        <p:nvSpPr>
          <p:cNvPr id="32" name="object 32"/>
          <p:cNvSpPr/>
          <p:nvPr/>
        </p:nvSpPr>
        <p:spPr>
          <a:xfrm>
            <a:off x="2830321" y="3176620"/>
            <a:ext cx="276926" cy="53019"/>
          </a:xfrm>
          <a:custGeom>
            <a:avLst/>
            <a:gdLst/>
            <a:ahLst/>
            <a:cxnLst/>
            <a:rect l="l" t="t" r="r" b="b"/>
            <a:pathLst>
              <a:path w="323850" h="58420">
                <a:moveTo>
                  <a:pt x="323606" y="0"/>
                </a:moveTo>
                <a:lnTo>
                  <a:pt x="85559" y="0"/>
                </a:lnTo>
                <a:lnTo>
                  <a:pt x="0" y="57892"/>
                </a:lnTo>
                <a:lnTo>
                  <a:pt x="238046" y="57892"/>
                </a:lnTo>
                <a:lnTo>
                  <a:pt x="323606" y="0"/>
                </a:lnTo>
                <a:close/>
              </a:path>
            </a:pathLst>
          </a:custGeom>
          <a:solidFill>
            <a:srgbClr val="BFBF73"/>
          </a:solidFill>
        </p:spPr>
        <p:txBody>
          <a:bodyPr wrap="square" lIns="0" tIns="0" rIns="0" bIns="0" rtlCol="0"/>
          <a:lstStyle/>
          <a:p>
            <a:pPr defTabSz="801668"/>
            <a:endParaRPr>
              <a:solidFill>
                <a:prstClr val="black"/>
              </a:solidFill>
            </a:endParaRPr>
          </a:p>
        </p:txBody>
      </p:sp>
      <p:sp>
        <p:nvSpPr>
          <p:cNvPr id="33" name="object 33"/>
          <p:cNvSpPr/>
          <p:nvPr/>
        </p:nvSpPr>
        <p:spPr>
          <a:xfrm>
            <a:off x="2830321" y="3176620"/>
            <a:ext cx="276926" cy="53019"/>
          </a:xfrm>
          <a:custGeom>
            <a:avLst/>
            <a:gdLst/>
            <a:ahLst/>
            <a:cxnLst/>
            <a:rect l="l" t="t" r="r" b="b"/>
            <a:pathLst>
              <a:path w="323850" h="58420">
                <a:moveTo>
                  <a:pt x="238046" y="57892"/>
                </a:moveTo>
                <a:lnTo>
                  <a:pt x="323606" y="0"/>
                </a:lnTo>
                <a:lnTo>
                  <a:pt x="85559" y="0"/>
                </a:lnTo>
                <a:lnTo>
                  <a:pt x="0" y="57892"/>
                </a:lnTo>
                <a:lnTo>
                  <a:pt x="238046" y="57892"/>
                </a:lnTo>
                <a:close/>
              </a:path>
            </a:pathLst>
          </a:custGeom>
          <a:ln w="9582">
            <a:solidFill>
              <a:srgbClr val="000000"/>
            </a:solidFill>
          </a:ln>
        </p:spPr>
        <p:txBody>
          <a:bodyPr wrap="square" lIns="0" tIns="0" rIns="0" bIns="0" rtlCol="0"/>
          <a:lstStyle/>
          <a:p>
            <a:pPr defTabSz="801668"/>
            <a:endParaRPr>
              <a:solidFill>
                <a:prstClr val="black"/>
              </a:solidFill>
            </a:endParaRPr>
          </a:p>
        </p:txBody>
      </p:sp>
      <p:sp>
        <p:nvSpPr>
          <p:cNvPr id="34" name="object 34"/>
          <p:cNvSpPr/>
          <p:nvPr/>
        </p:nvSpPr>
        <p:spPr>
          <a:xfrm>
            <a:off x="3245452" y="2653865"/>
            <a:ext cx="73304" cy="2815814"/>
          </a:xfrm>
          <a:custGeom>
            <a:avLst/>
            <a:gdLst/>
            <a:ahLst/>
            <a:cxnLst/>
            <a:rect l="l" t="t" r="r" b="b"/>
            <a:pathLst>
              <a:path w="85725" h="3102610">
                <a:moveTo>
                  <a:pt x="85559" y="0"/>
                </a:moveTo>
                <a:lnTo>
                  <a:pt x="0" y="67094"/>
                </a:lnTo>
                <a:lnTo>
                  <a:pt x="0" y="3102316"/>
                </a:lnTo>
                <a:lnTo>
                  <a:pt x="85559" y="3044487"/>
                </a:lnTo>
                <a:lnTo>
                  <a:pt x="85559" y="0"/>
                </a:lnTo>
                <a:close/>
              </a:path>
            </a:pathLst>
          </a:custGeom>
          <a:solidFill>
            <a:srgbClr val="008000"/>
          </a:solidFill>
        </p:spPr>
        <p:txBody>
          <a:bodyPr wrap="square" lIns="0" tIns="0" rIns="0" bIns="0" rtlCol="0"/>
          <a:lstStyle/>
          <a:p>
            <a:pPr defTabSz="801668"/>
            <a:endParaRPr>
              <a:solidFill>
                <a:prstClr val="black"/>
              </a:solidFill>
            </a:endParaRPr>
          </a:p>
        </p:txBody>
      </p:sp>
      <p:sp>
        <p:nvSpPr>
          <p:cNvPr id="35" name="object 35"/>
          <p:cNvSpPr/>
          <p:nvPr/>
        </p:nvSpPr>
        <p:spPr>
          <a:xfrm>
            <a:off x="3245452" y="2653865"/>
            <a:ext cx="73304" cy="2815814"/>
          </a:xfrm>
          <a:custGeom>
            <a:avLst/>
            <a:gdLst/>
            <a:ahLst/>
            <a:cxnLst/>
            <a:rect l="l" t="t" r="r" b="b"/>
            <a:pathLst>
              <a:path w="85725" h="3102610">
                <a:moveTo>
                  <a:pt x="0" y="3102316"/>
                </a:moveTo>
                <a:lnTo>
                  <a:pt x="0" y="67094"/>
                </a:lnTo>
                <a:lnTo>
                  <a:pt x="85559" y="0"/>
                </a:lnTo>
                <a:lnTo>
                  <a:pt x="85559" y="3044487"/>
                </a:lnTo>
                <a:lnTo>
                  <a:pt x="0" y="3102316"/>
                </a:lnTo>
                <a:close/>
              </a:path>
            </a:pathLst>
          </a:custGeom>
          <a:ln w="9506">
            <a:solidFill>
              <a:srgbClr val="000000"/>
            </a:solidFill>
          </a:ln>
        </p:spPr>
        <p:txBody>
          <a:bodyPr wrap="square" lIns="0" tIns="0" rIns="0" bIns="0" rtlCol="0"/>
          <a:lstStyle/>
          <a:p>
            <a:pPr defTabSz="801668"/>
            <a:endParaRPr>
              <a:solidFill>
                <a:prstClr val="black"/>
              </a:solidFill>
            </a:endParaRPr>
          </a:p>
        </p:txBody>
      </p:sp>
      <p:sp>
        <p:nvSpPr>
          <p:cNvPr id="36" name="object 36"/>
          <p:cNvSpPr/>
          <p:nvPr/>
        </p:nvSpPr>
        <p:spPr>
          <a:xfrm>
            <a:off x="3033878" y="2714758"/>
            <a:ext cx="211767" cy="2754726"/>
          </a:xfrm>
          <a:custGeom>
            <a:avLst/>
            <a:gdLst/>
            <a:ahLst/>
            <a:cxnLst/>
            <a:rect l="l" t="t" r="r" b="b"/>
            <a:pathLst>
              <a:path w="247650" h="3035300">
                <a:moveTo>
                  <a:pt x="0" y="3035222"/>
                </a:moveTo>
                <a:lnTo>
                  <a:pt x="247489" y="3035222"/>
                </a:lnTo>
                <a:lnTo>
                  <a:pt x="247489" y="0"/>
                </a:lnTo>
                <a:lnTo>
                  <a:pt x="0" y="0"/>
                </a:lnTo>
                <a:lnTo>
                  <a:pt x="0" y="3035222"/>
                </a:lnTo>
                <a:close/>
              </a:path>
            </a:pathLst>
          </a:custGeom>
          <a:solidFill>
            <a:srgbClr val="00FF00"/>
          </a:solidFill>
        </p:spPr>
        <p:txBody>
          <a:bodyPr wrap="square" lIns="0" tIns="0" rIns="0" bIns="0" rtlCol="0"/>
          <a:lstStyle/>
          <a:p>
            <a:pPr defTabSz="801668"/>
            <a:endParaRPr>
              <a:solidFill>
                <a:prstClr val="black"/>
              </a:solidFill>
            </a:endParaRPr>
          </a:p>
        </p:txBody>
      </p:sp>
      <p:sp>
        <p:nvSpPr>
          <p:cNvPr id="37" name="object 37"/>
          <p:cNvSpPr/>
          <p:nvPr/>
        </p:nvSpPr>
        <p:spPr>
          <a:xfrm>
            <a:off x="3033878" y="2714758"/>
            <a:ext cx="211767" cy="2754726"/>
          </a:xfrm>
          <a:custGeom>
            <a:avLst/>
            <a:gdLst/>
            <a:ahLst/>
            <a:cxnLst/>
            <a:rect l="l" t="t" r="r" b="b"/>
            <a:pathLst>
              <a:path w="247650" h="3035300">
                <a:moveTo>
                  <a:pt x="0" y="3035222"/>
                </a:moveTo>
                <a:lnTo>
                  <a:pt x="247489" y="3035222"/>
                </a:lnTo>
                <a:lnTo>
                  <a:pt x="247489" y="0"/>
                </a:lnTo>
                <a:lnTo>
                  <a:pt x="0" y="0"/>
                </a:lnTo>
                <a:lnTo>
                  <a:pt x="0" y="3035222"/>
                </a:lnTo>
                <a:close/>
              </a:path>
            </a:pathLst>
          </a:custGeom>
          <a:ln w="9507">
            <a:solidFill>
              <a:srgbClr val="000000"/>
            </a:solidFill>
          </a:ln>
        </p:spPr>
        <p:txBody>
          <a:bodyPr wrap="square" lIns="0" tIns="0" rIns="0" bIns="0" rtlCol="0"/>
          <a:lstStyle/>
          <a:p>
            <a:pPr defTabSz="801668"/>
            <a:endParaRPr>
              <a:solidFill>
                <a:prstClr val="black"/>
              </a:solidFill>
            </a:endParaRPr>
          </a:p>
        </p:txBody>
      </p:sp>
      <p:sp>
        <p:nvSpPr>
          <p:cNvPr id="38" name="object 38"/>
          <p:cNvSpPr/>
          <p:nvPr/>
        </p:nvSpPr>
        <p:spPr>
          <a:xfrm>
            <a:off x="3033876" y="2653865"/>
            <a:ext cx="285071" cy="61088"/>
          </a:xfrm>
          <a:custGeom>
            <a:avLst/>
            <a:gdLst/>
            <a:ahLst/>
            <a:cxnLst/>
            <a:rect l="l" t="t" r="r" b="b"/>
            <a:pathLst>
              <a:path w="333375" h="67310">
                <a:moveTo>
                  <a:pt x="332986" y="0"/>
                </a:moveTo>
                <a:lnTo>
                  <a:pt x="85559" y="0"/>
                </a:lnTo>
                <a:lnTo>
                  <a:pt x="0" y="67094"/>
                </a:lnTo>
                <a:lnTo>
                  <a:pt x="247426" y="67094"/>
                </a:lnTo>
                <a:lnTo>
                  <a:pt x="332986" y="0"/>
                </a:lnTo>
                <a:close/>
              </a:path>
            </a:pathLst>
          </a:custGeom>
          <a:solidFill>
            <a:srgbClr val="00BF00"/>
          </a:solidFill>
        </p:spPr>
        <p:txBody>
          <a:bodyPr wrap="square" lIns="0" tIns="0" rIns="0" bIns="0" rtlCol="0"/>
          <a:lstStyle/>
          <a:p>
            <a:pPr defTabSz="801668"/>
            <a:endParaRPr>
              <a:solidFill>
                <a:prstClr val="black"/>
              </a:solidFill>
            </a:endParaRPr>
          </a:p>
        </p:txBody>
      </p:sp>
      <p:sp>
        <p:nvSpPr>
          <p:cNvPr id="39" name="object 39"/>
          <p:cNvSpPr/>
          <p:nvPr/>
        </p:nvSpPr>
        <p:spPr>
          <a:xfrm>
            <a:off x="3033876" y="2653865"/>
            <a:ext cx="285071" cy="61088"/>
          </a:xfrm>
          <a:custGeom>
            <a:avLst/>
            <a:gdLst/>
            <a:ahLst/>
            <a:cxnLst/>
            <a:rect l="l" t="t" r="r" b="b"/>
            <a:pathLst>
              <a:path w="333375" h="67310">
                <a:moveTo>
                  <a:pt x="247426" y="67094"/>
                </a:moveTo>
                <a:lnTo>
                  <a:pt x="332986" y="0"/>
                </a:lnTo>
                <a:lnTo>
                  <a:pt x="85559" y="0"/>
                </a:lnTo>
                <a:lnTo>
                  <a:pt x="0" y="67094"/>
                </a:lnTo>
                <a:lnTo>
                  <a:pt x="247426" y="67094"/>
                </a:lnTo>
                <a:close/>
              </a:path>
            </a:pathLst>
          </a:custGeom>
          <a:ln w="9581">
            <a:solidFill>
              <a:srgbClr val="000000"/>
            </a:solidFill>
          </a:ln>
        </p:spPr>
        <p:txBody>
          <a:bodyPr wrap="square" lIns="0" tIns="0" rIns="0" bIns="0" rtlCol="0"/>
          <a:lstStyle/>
          <a:p>
            <a:pPr defTabSz="801668"/>
            <a:endParaRPr>
              <a:solidFill>
                <a:prstClr val="black"/>
              </a:solidFill>
            </a:endParaRPr>
          </a:p>
        </p:txBody>
      </p:sp>
      <p:sp>
        <p:nvSpPr>
          <p:cNvPr id="40" name="object 40"/>
          <p:cNvSpPr/>
          <p:nvPr/>
        </p:nvSpPr>
        <p:spPr>
          <a:xfrm>
            <a:off x="3758134" y="3595087"/>
            <a:ext cx="73304" cy="1874712"/>
          </a:xfrm>
          <a:custGeom>
            <a:avLst/>
            <a:gdLst/>
            <a:ahLst/>
            <a:cxnLst/>
            <a:rect l="l" t="t" r="r" b="b"/>
            <a:pathLst>
              <a:path w="85725" h="2065654">
                <a:moveTo>
                  <a:pt x="85559" y="0"/>
                </a:moveTo>
                <a:lnTo>
                  <a:pt x="0" y="57892"/>
                </a:lnTo>
                <a:lnTo>
                  <a:pt x="0" y="2065229"/>
                </a:lnTo>
                <a:lnTo>
                  <a:pt x="85559" y="2007400"/>
                </a:lnTo>
                <a:lnTo>
                  <a:pt x="85559" y="0"/>
                </a:lnTo>
                <a:close/>
              </a:path>
            </a:pathLst>
          </a:custGeom>
          <a:solidFill>
            <a:srgbClr val="80804D"/>
          </a:solidFill>
        </p:spPr>
        <p:txBody>
          <a:bodyPr wrap="square" lIns="0" tIns="0" rIns="0" bIns="0" rtlCol="0"/>
          <a:lstStyle/>
          <a:p>
            <a:pPr defTabSz="801668"/>
            <a:endParaRPr>
              <a:solidFill>
                <a:prstClr val="black"/>
              </a:solidFill>
            </a:endParaRPr>
          </a:p>
        </p:txBody>
      </p:sp>
      <p:sp>
        <p:nvSpPr>
          <p:cNvPr id="41" name="object 41"/>
          <p:cNvSpPr/>
          <p:nvPr/>
        </p:nvSpPr>
        <p:spPr>
          <a:xfrm>
            <a:off x="3758134" y="3595087"/>
            <a:ext cx="73304" cy="1874712"/>
          </a:xfrm>
          <a:custGeom>
            <a:avLst/>
            <a:gdLst/>
            <a:ahLst/>
            <a:cxnLst/>
            <a:rect l="l" t="t" r="r" b="b"/>
            <a:pathLst>
              <a:path w="85725" h="2065654">
                <a:moveTo>
                  <a:pt x="0" y="2065229"/>
                </a:moveTo>
                <a:lnTo>
                  <a:pt x="0" y="57892"/>
                </a:lnTo>
                <a:lnTo>
                  <a:pt x="85559" y="0"/>
                </a:lnTo>
                <a:lnTo>
                  <a:pt x="85559" y="2007400"/>
                </a:lnTo>
                <a:lnTo>
                  <a:pt x="0" y="2065229"/>
                </a:lnTo>
                <a:close/>
              </a:path>
            </a:pathLst>
          </a:custGeom>
          <a:ln w="9506">
            <a:solidFill>
              <a:srgbClr val="000000"/>
            </a:solidFill>
          </a:ln>
        </p:spPr>
        <p:txBody>
          <a:bodyPr wrap="square" lIns="0" tIns="0" rIns="0" bIns="0" rtlCol="0"/>
          <a:lstStyle/>
          <a:p>
            <a:pPr defTabSz="801668"/>
            <a:endParaRPr>
              <a:solidFill>
                <a:prstClr val="black"/>
              </a:solidFill>
            </a:endParaRPr>
          </a:p>
        </p:txBody>
      </p:sp>
      <p:sp>
        <p:nvSpPr>
          <p:cNvPr id="42" name="object 42"/>
          <p:cNvSpPr/>
          <p:nvPr/>
        </p:nvSpPr>
        <p:spPr>
          <a:xfrm>
            <a:off x="3554687" y="3647514"/>
            <a:ext cx="203622" cy="1822269"/>
          </a:xfrm>
          <a:custGeom>
            <a:avLst/>
            <a:gdLst/>
            <a:ahLst/>
            <a:cxnLst/>
            <a:rect l="l" t="t" r="r" b="b"/>
            <a:pathLst>
              <a:path w="238125" h="2007870">
                <a:moveTo>
                  <a:pt x="0" y="2007463"/>
                </a:moveTo>
                <a:lnTo>
                  <a:pt x="237983" y="2007463"/>
                </a:lnTo>
                <a:lnTo>
                  <a:pt x="237983" y="0"/>
                </a:lnTo>
                <a:lnTo>
                  <a:pt x="0" y="0"/>
                </a:lnTo>
                <a:lnTo>
                  <a:pt x="0" y="2007463"/>
                </a:lnTo>
                <a:close/>
              </a:path>
            </a:pathLst>
          </a:custGeom>
          <a:solidFill>
            <a:srgbClr val="FFFF99"/>
          </a:solidFill>
        </p:spPr>
        <p:txBody>
          <a:bodyPr wrap="square" lIns="0" tIns="0" rIns="0" bIns="0" rtlCol="0"/>
          <a:lstStyle/>
          <a:p>
            <a:pPr defTabSz="801668"/>
            <a:endParaRPr>
              <a:solidFill>
                <a:prstClr val="black"/>
              </a:solidFill>
            </a:endParaRPr>
          </a:p>
        </p:txBody>
      </p:sp>
      <p:sp>
        <p:nvSpPr>
          <p:cNvPr id="43" name="object 43"/>
          <p:cNvSpPr/>
          <p:nvPr/>
        </p:nvSpPr>
        <p:spPr>
          <a:xfrm>
            <a:off x="3554687" y="3647514"/>
            <a:ext cx="203622" cy="1822269"/>
          </a:xfrm>
          <a:custGeom>
            <a:avLst/>
            <a:gdLst/>
            <a:ahLst/>
            <a:cxnLst/>
            <a:rect l="l" t="t" r="r" b="b"/>
            <a:pathLst>
              <a:path w="238125" h="2007870">
                <a:moveTo>
                  <a:pt x="0" y="2007463"/>
                </a:moveTo>
                <a:lnTo>
                  <a:pt x="237983" y="2007463"/>
                </a:lnTo>
                <a:lnTo>
                  <a:pt x="237983" y="0"/>
                </a:lnTo>
                <a:lnTo>
                  <a:pt x="0" y="0"/>
                </a:lnTo>
                <a:lnTo>
                  <a:pt x="0" y="2007463"/>
                </a:lnTo>
                <a:close/>
              </a:path>
            </a:pathLst>
          </a:custGeom>
          <a:ln w="9507">
            <a:solidFill>
              <a:srgbClr val="000000"/>
            </a:solidFill>
          </a:ln>
        </p:spPr>
        <p:txBody>
          <a:bodyPr wrap="square" lIns="0" tIns="0" rIns="0" bIns="0" rtlCol="0"/>
          <a:lstStyle/>
          <a:p>
            <a:pPr defTabSz="801668"/>
            <a:endParaRPr>
              <a:solidFill>
                <a:prstClr val="black"/>
              </a:solidFill>
            </a:endParaRPr>
          </a:p>
        </p:txBody>
      </p:sp>
      <p:sp>
        <p:nvSpPr>
          <p:cNvPr id="44" name="object 44"/>
          <p:cNvSpPr/>
          <p:nvPr/>
        </p:nvSpPr>
        <p:spPr>
          <a:xfrm>
            <a:off x="3554686" y="3595090"/>
            <a:ext cx="276926" cy="53019"/>
          </a:xfrm>
          <a:custGeom>
            <a:avLst/>
            <a:gdLst/>
            <a:ahLst/>
            <a:cxnLst/>
            <a:rect l="l" t="t" r="r" b="b"/>
            <a:pathLst>
              <a:path w="323850" h="58420">
                <a:moveTo>
                  <a:pt x="323479" y="0"/>
                </a:moveTo>
                <a:lnTo>
                  <a:pt x="85559" y="0"/>
                </a:lnTo>
                <a:lnTo>
                  <a:pt x="0" y="57892"/>
                </a:lnTo>
                <a:lnTo>
                  <a:pt x="237919" y="57892"/>
                </a:lnTo>
                <a:lnTo>
                  <a:pt x="323479" y="0"/>
                </a:lnTo>
                <a:close/>
              </a:path>
            </a:pathLst>
          </a:custGeom>
          <a:solidFill>
            <a:srgbClr val="BFBF73"/>
          </a:solidFill>
        </p:spPr>
        <p:txBody>
          <a:bodyPr wrap="square" lIns="0" tIns="0" rIns="0" bIns="0" rtlCol="0"/>
          <a:lstStyle/>
          <a:p>
            <a:pPr defTabSz="801668"/>
            <a:endParaRPr>
              <a:solidFill>
                <a:prstClr val="black"/>
              </a:solidFill>
            </a:endParaRPr>
          </a:p>
        </p:txBody>
      </p:sp>
      <p:sp>
        <p:nvSpPr>
          <p:cNvPr id="45" name="object 45"/>
          <p:cNvSpPr/>
          <p:nvPr/>
        </p:nvSpPr>
        <p:spPr>
          <a:xfrm>
            <a:off x="3554686" y="3595090"/>
            <a:ext cx="276926" cy="53019"/>
          </a:xfrm>
          <a:custGeom>
            <a:avLst/>
            <a:gdLst/>
            <a:ahLst/>
            <a:cxnLst/>
            <a:rect l="l" t="t" r="r" b="b"/>
            <a:pathLst>
              <a:path w="323850" h="58420">
                <a:moveTo>
                  <a:pt x="237919" y="57892"/>
                </a:moveTo>
                <a:lnTo>
                  <a:pt x="323479" y="0"/>
                </a:lnTo>
                <a:lnTo>
                  <a:pt x="85559" y="0"/>
                </a:lnTo>
                <a:lnTo>
                  <a:pt x="0" y="57892"/>
                </a:lnTo>
                <a:lnTo>
                  <a:pt x="237919" y="57892"/>
                </a:lnTo>
                <a:close/>
              </a:path>
            </a:pathLst>
          </a:custGeom>
          <a:ln w="9582">
            <a:solidFill>
              <a:srgbClr val="000000"/>
            </a:solidFill>
          </a:ln>
        </p:spPr>
        <p:txBody>
          <a:bodyPr wrap="square" lIns="0" tIns="0" rIns="0" bIns="0" rtlCol="0"/>
          <a:lstStyle/>
          <a:p>
            <a:pPr defTabSz="801668"/>
            <a:endParaRPr>
              <a:solidFill>
                <a:prstClr val="black"/>
              </a:solidFill>
            </a:endParaRPr>
          </a:p>
        </p:txBody>
      </p:sp>
      <p:sp>
        <p:nvSpPr>
          <p:cNvPr id="46" name="object 46"/>
          <p:cNvSpPr/>
          <p:nvPr/>
        </p:nvSpPr>
        <p:spPr>
          <a:xfrm>
            <a:off x="3969821" y="3638932"/>
            <a:ext cx="65159" cy="1830913"/>
          </a:xfrm>
          <a:custGeom>
            <a:avLst/>
            <a:gdLst/>
            <a:ahLst/>
            <a:cxnLst/>
            <a:rect l="l" t="t" r="r" b="b"/>
            <a:pathLst>
              <a:path w="76200" h="2017395">
                <a:moveTo>
                  <a:pt x="76053" y="0"/>
                </a:moveTo>
                <a:lnTo>
                  <a:pt x="0" y="57509"/>
                </a:lnTo>
                <a:lnTo>
                  <a:pt x="0" y="2016921"/>
                </a:lnTo>
                <a:lnTo>
                  <a:pt x="76053" y="1959092"/>
                </a:lnTo>
                <a:lnTo>
                  <a:pt x="76053" y="0"/>
                </a:lnTo>
                <a:close/>
              </a:path>
            </a:pathLst>
          </a:custGeom>
          <a:solidFill>
            <a:srgbClr val="008000"/>
          </a:solidFill>
        </p:spPr>
        <p:txBody>
          <a:bodyPr wrap="square" lIns="0" tIns="0" rIns="0" bIns="0" rtlCol="0"/>
          <a:lstStyle/>
          <a:p>
            <a:pPr defTabSz="801668"/>
            <a:endParaRPr>
              <a:solidFill>
                <a:prstClr val="black"/>
              </a:solidFill>
            </a:endParaRPr>
          </a:p>
        </p:txBody>
      </p:sp>
      <p:sp>
        <p:nvSpPr>
          <p:cNvPr id="47" name="object 47"/>
          <p:cNvSpPr/>
          <p:nvPr/>
        </p:nvSpPr>
        <p:spPr>
          <a:xfrm>
            <a:off x="3969821" y="3638932"/>
            <a:ext cx="65159" cy="1830913"/>
          </a:xfrm>
          <a:custGeom>
            <a:avLst/>
            <a:gdLst/>
            <a:ahLst/>
            <a:cxnLst/>
            <a:rect l="l" t="t" r="r" b="b"/>
            <a:pathLst>
              <a:path w="76200" h="2017395">
                <a:moveTo>
                  <a:pt x="0" y="2016921"/>
                </a:moveTo>
                <a:lnTo>
                  <a:pt x="0" y="57509"/>
                </a:lnTo>
                <a:lnTo>
                  <a:pt x="76053" y="0"/>
                </a:lnTo>
                <a:lnTo>
                  <a:pt x="76053" y="1959092"/>
                </a:lnTo>
                <a:lnTo>
                  <a:pt x="0" y="2016921"/>
                </a:lnTo>
                <a:close/>
              </a:path>
            </a:pathLst>
          </a:custGeom>
          <a:ln w="9506">
            <a:solidFill>
              <a:srgbClr val="000000"/>
            </a:solidFill>
          </a:ln>
        </p:spPr>
        <p:txBody>
          <a:bodyPr wrap="square" lIns="0" tIns="0" rIns="0" bIns="0" rtlCol="0"/>
          <a:lstStyle/>
          <a:p>
            <a:pPr defTabSz="801668"/>
            <a:endParaRPr>
              <a:solidFill>
                <a:prstClr val="black"/>
              </a:solidFill>
            </a:endParaRPr>
          </a:p>
        </p:txBody>
      </p:sp>
      <p:sp>
        <p:nvSpPr>
          <p:cNvPr id="48" name="object 48"/>
          <p:cNvSpPr/>
          <p:nvPr/>
        </p:nvSpPr>
        <p:spPr>
          <a:xfrm>
            <a:off x="3758132" y="3691007"/>
            <a:ext cx="211767" cy="1778470"/>
          </a:xfrm>
          <a:custGeom>
            <a:avLst/>
            <a:gdLst/>
            <a:ahLst/>
            <a:cxnLst/>
            <a:rect l="l" t="t" r="r" b="b"/>
            <a:pathLst>
              <a:path w="247650" h="1959610">
                <a:moveTo>
                  <a:pt x="0" y="1959539"/>
                </a:moveTo>
                <a:lnTo>
                  <a:pt x="247489" y="1959539"/>
                </a:lnTo>
                <a:lnTo>
                  <a:pt x="247489" y="0"/>
                </a:lnTo>
                <a:lnTo>
                  <a:pt x="0" y="0"/>
                </a:lnTo>
                <a:lnTo>
                  <a:pt x="0" y="1959539"/>
                </a:lnTo>
                <a:close/>
              </a:path>
            </a:pathLst>
          </a:custGeom>
          <a:solidFill>
            <a:srgbClr val="00FF00"/>
          </a:solidFill>
        </p:spPr>
        <p:txBody>
          <a:bodyPr wrap="square" lIns="0" tIns="0" rIns="0" bIns="0" rtlCol="0"/>
          <a:lstStyle/>
          <a:p>
            <a:pPr defTabSz="801668"/>
            <a:endParaRPr>
              <a:solidFill>
                <a:prstClr val="black"/>
              </a:solidFill>
            </a:endParaRPr>
          </a:p>
        </p:txBody>
      </p:sp>
      <p:sp>
        <p:nvSpPr>
          <p:cNvPr id="49" name="object 49"/>
          <p:cNvSpPr/>
          <p:nvPr/>
        </p:nvSpPr>
        <p:spPr>
          <a:xfrm>
            <a:off x="3758132" y="3691007"/>
            <a:ext cx="211767" cy="1778470"/>
          </a:xfrm>
          <a:custGeom>
            <a:avLst/>
            <a:gdLst/>
            <a:ahLst/>
            <a:cxnLst/>
            <a:rect l="l" t="t" r="r" b="b"/>
            <a:pathLst>
              <a:path w="247650" h="1959610">
                <a:moveTo>
                  <a:pt x="0" y="1959539"/>
                </a:moveTo>
                <a:lnTo>
                  <a:pt x="247489" y="1959539"/>
                </a:lnTo>
                <a:lnTo>
                  <a:pt x="247489" y="0"/>
                </a:lnTo>
                <a:lnTo>
                  <a:pt x="0" y="0"/>
                </a:lnTo>
                <a:lnTo>
                  <a:pt x="0" y="1959539"/>
                </a:lnTo>
                <a:close/>
              </a:path>
            </a:pathLst>
          </a:custGeom>
          <a:ln w="9507">
            <a:solidFill>
              <a:srgbClr val="000000"/>
            </a:solidFill>
          </a:ln>
        </p:spPr>
        <p:txBody>
          <a:bodyPr wrap="square" lIns="0" tIns="0" rIns="0" bIns="0" rtlCol="0"/>
          <a:lstStyle/>
          <a:p>
            <a:pPr defTabSz="801668"/>
            <a:endParaRPr>
              <a:solidFill>
                <a:prstClr val="black"/>
              </a:solidFill>
            </a:endParaRPr>
          </a:p>
        </p:txBody>
      </p:sp>
      <p:sp>
        <p:nvSpPr>
          <p:cNvPr id="50" name="object 50"/>
          <p:cNvSpPr/>
          <p:nvPr/>
        </p:nvSpPr>
        <p:spPr>
          <a:xfrm>
            <a:off x="3758134" y="3638930"/>
            <a:ext cx="276926" cy="52444"/>
          </a:xfrm>
          <a:custGeom>
            <a:avLst/>
            <a:gdLst/>
            <a:ahLst/>
            <a:cxnLst/>
            <a:rect l="l" t="t" r="r" b="b"/>
            <a:pathLst>
              <a:path w="323850" h="57785">
                <a:moveTo>
                  <a:pt x="323606" y="0"/>
                </a:moveTo>
                <a:lnTo>
                  <a:pt x="85559" y="0"/>
                </a:lnTo>
                <a:lnTo>
                  <a:pt x="0" y="57509"/>
                </a:lnTo>
                <a:lnTo>
                  <a:pt x="247553" y="57509"/>
                </a:lnTo>
                <a:lnTo>
                  <a:pt x="323606" y="0"/>
                </a:lnTo>
                <a:close/>
              </a:path>
            </a:pathLst>
          </a:custGeom>
          <a:solidFill>
            <a:srgbClr val="00BF00"/>
          </a:solidFill>
        </p:spPr>
        <p:txBody>
          <a:bodyPr wrap="square" lIns="0" tIns="0" rIns="0" bIns="0" rtlCol="0"/>
          <a:lstStyle/>
          <a:p>
            <a:pPr defTabSz="801668"/>
            <a:endParaRPr>
              <a:solidFill>
                <a:prstClr val="black"/>
              </a:solidFill>
            </a:endParaRPr>
          </a:p>
        </p:txBody>
      </p:sp>
      <p:sp>
        <p:nvSpPr>
          <p:cNvPr id="51" name="object 51"/>
          <p:cNvSpPr/>
          <p:nvPr/>
        </p:nvSpPr>
        <p:spPr>
          <a:xfrm>
            <a:off x="3758134" y="3638930"/>
            <a:ext cx="276926" cy="52444"/>
          </a:xfrm>
          <a:custGeom>
            <a:avLst/>
            <a:gdLst/>
            <a:ahLst/>
            <a:cxnLst/>
            <a:rect l="l" t="t" r="r" b="b"/>
            <a:pathLst>
              <a:path w="323850" h="57785">
                <a:moveTo>
                  <a:pt x="247553" y="57509"/>
                </a:moveTo>
                <a:lnTo>
                  <a:pt x="323606" y="0"/>
                </a:lnTo>
                <a:lnTo>
                  <a:pt x="85559" y="0"/>
                </a:lnTo>
                <a:lnTo>
                  <a:pt x="0" y="57509"/>
                </a:lnTo>
                <a:lnTo>
                  <a:pt x="247553" y="57509"/>
                </a:lnTo>
                <a:close/>
              </a:path>
            </a:pathLst>
          </a:custGeom>
          <a:ln w="9582">
            <a:solidFill>
              <a:srgbClr val="000000"/>
            </a:solidFill>
          </a:ln>
        </p:spPr>
        <p:txBody>
          <a:bodyPr wrap="square" lIns="0" tIns="0" rIns="0" bIns="0" rtlCol="0"/>
          <a:lstStyle/>
          <a:p>
            <a:pPr defTabSz="801668"/>
            <a:endParaRPr>
              <a:solidFill>
                <a:prstClr val="black"/>
              </a:solidFill>
            </a:endParaRPr>
          </a:p>
        </p:txBody>
      </p:sp>
      <p:sp>
        <p:nvSpPr>
          <p:cNvPr id="52" name="object 52"/>
          <p:cNvSpPr/>
          <p:nvPr/>
        </p:nvSpPr>
        <p:spPr>
          <a:xfrm>
            <a:off x="4482499" y="3586388"/>
            <a:ext cx="73304" cy="1883357"/>
          </a:xfrm>
          <a:custGeom>
            <a:avLst/>
            <a:gdLst/>
            <a:ahLst/>
            <a:cxnLst/>
            <a:rect l="l" t="t" r="r" b="b"/>
            <a:pathLst>
              <a:path w="85725" h="2075179">
                <a:moveTo>
                  <a:pt x="85559" y="0"/>
                </a:moveTo>
                <a:lnTo>
                  <a:pt x="0" y="57892"/>
                </a:lnTo>
                <a:lnTo>
                  <a:pt x="0" y="2074813"/>
                </a:lnTo>
                <a:lnTo>
                  <a:pt x="85559" y="2016984"/>
                </a:lnTo>
                <a:lnTo>
                  <a:pt x="85559" y="0"/>
                </a:lnTo>
                <a:close/>
              </a:path>
            </a:pathLst>
          </a:custGeom>
          <a:solidFill>
            <a:srgbClr val="80804D"/>
          </a:solidFill>
        </p:spPr>
        <p:txBody>
          <a:bodyPr wrap="square" lIns="0" tIns="0" rIns="0" bIns="0" rtlCol="0"/>
          <a:lstStyle/>
          <a:p>
            <a:pPr defTabSz="801668"/>
            <a:endParaRPr>
              <a:solidFill>
                <a:prstClr val="black"/>
              </a:solidFill>
            </a:endParaRPr>
          </a:p>
        </p:txBody>
      </p:sp>
      <p:sp>
        <p:nvSpPr>
          <p:cNvPr id="53" name="object 53"/>
          <p:cNvSpPr/>
          <p:nvPr/>
        </p:nvSpPr>
        <p:spPr>
          <a:xfrm>
            <a:off x="4482499" y="3586388"/>
            <a:ext cx="73304" cy="1883357"/>
          </a:xfrm>
          <a:custGeom>
            <a:avLst/>
            <a:gdLst/>
            <a:ahLst/>
            <a:cxnLst/>
            <a:rect l="l" t="t" r="r" b="b"/>
            <a:pathLst>
              <a:path w="85725" h="2075179">
                <a:moveTo>
                  <a:pt x="0" y="2074813"/>
                </a:moveTo>
                <a:lnTo>
                  <a:pt x="0" y="57892"/>
                </a:lnTo>
                <a:lnTo>
                  <a:pt x="85559" y="0"/>
                </a:lnTo>
                <a:lnTo>
                  <a:pt x="85559" y="2016984"/>
                </a:lnTo>
                <a:lnTo>
                  <a:pt x="0" y="2074813"/>
                </a:lnTo>
                <a:close/>
              </a:path>
            </a:pathLst>
          </a:custGeom>
          <a:ln w="9506">
            <a:solidFill>
              <a:srgbClr val="000000"/>
            </a:solidFill>
          </a:ln>
        </p:spPr>
        <p:txBody>
          <a:bodyPr wrap="square" lIns="0" tIns="0" rIns="0" bIns="0" rtlCol="0"/>
          <a:lstStyle/>
          <a:p>
            <a:pPr defTabSz="801668"/>
            <a:endParaRPr>
              <a:solidFill>
                <a:prstClr val="black"/>
              </a:solidFill>
            </a:endParaRPr>
          </a:p>
        </p:txBody>
      </p:sp>
      <p:sp>
        <p:nvSpPr>
          <p:cNvPr id="54" name="object 54"/>
          <p:cNvSpPr/>
          <p:nvPr/>
        </p:nvSpPr>
        <p:spPr>
          <a:xfrm>
            <a:off x="4278943" y="3638822"/>
            <a:ext cx="203622" cy="1830913"/>
          </a:xfrm>
          <a:custGeom>
            <a:avLst/>
            <a:gdLst/>
            <a:ahLst/>
            <a:cxnLst/>
            <a:rect l="l" t="t" r="r" b="b"/>
            <a:pathLst>
              <a:path w="238125" h="2017395">
                <a:moveTo>
                  <a:pt x="0" y="2017048"/>
                </a:moveTo>
                <a:lnTo>
                  <a:pt x="237983" y="2017048"/>
                </a:lnTo>
                <a:lnTo>
                  <a:pt x="237983" y="0"/>
                </a:lnTo>
                <a:lnTo>
                  <a:pt x="0" y="0"/>
                </a:lnTo>
                <a:lnTo>
                  <a:pt x="0" y="2017048"/>
                </a:lnTo>
                <a:close/>
              </a:path>
            </a:pathLst>
          </a:custGeom>
          <a:solidFill>
            <a:srgbClr val="FFFF99"/>
          </a:solidFill>
        </p:spPr>
        <p:txBody>
          <a:bodyPr wrap="square" lIns="0" tIns="0" rIns="0" bIns="0" rtlCol="0"/>
          <a:lstStyle/>
          <a:p>
            <a:pPr defTabSz="801668"/>
            <a:endParaRPr>
              <a:solidFill>
                <a:prstClr val="black"/>
              </a:solidFill>
            </a:endParaRPr>
          </a:p>
        </p:txBody>
      </p:sp>
      <p:sp>
        <p:nvSpPr>
          <p:cNvPr id="55" name="object 55"/>
          <p:cNvSpPr/>
          <p:nvPr/>
        </p:nvSpPr>
        <p:spPr>
          <a:xfrm>
            <a:off x="4278943" y="3638822"/>
            <a:ext cx="203622" cy="1830913"/>
          </a:xfrm>
          <a:custGeom>
            <a:avLst/>
            <a:gdLst/>
            <a:ahLst/>
            <a:cxnLst/>
            <a:rect l="l" t="t" r="r" b="b"/>
            <a:pathLst>
              <a:path w="238125" h="2017395">
                <a:moveTo>
                  <a:pt x="0" y="2017048"/>
                </a:moveTo>
                <a:lnTo>
                  <a:pt x="237983" y="2017048"/>
                </a:lnTo>
                <a:lnTo>
                  <a:pt x="237983" y="0"/>
                </a:lnTo>
                <a:lnTo>
                  <a:pt x="0" y="0"/>
                </a:lnTo>
                <a:lnTo>
                  <a:pt x="0" y="2017048"/>
                </a:lnTo>
                <a:close/>
              </a:path>
            </a:pathLst>
          </a:custGeom>
          <a:ln w="9507">
            <a:solidFill>
              <a:srgbClr val="000000"/>
            </a:solidFill>
          </a:ln>
        </p:spPr>
        <p:txBody>
          <a:bodyPr wrap="square" lIns="0" tIns="0" rIns="0" bIns="0" rtlCol="0"/>
          <a:lstStyle/>
          <a:p>
            <a:pPr defTabSz="801668"/>
            <a:endParaRPr>
              <a:solidFill>
                <a:prstClr val="black"/>
              </a:solidFill>
            </a:endParaRPr>
          </a:p>
        </p:txBody>
      </p:sp>
      <p:sp>
        <p:nvSpPr>
          <p:cNvPr id="56" name="object 56"/>
          <p:cNvSpPr/>
          <p:nvPr/>
        </p:nvSpPr>
        <p:spPr>
          <a:xfrm>
            <a:off x="4278943" y="3586392"/>
            <a:ext cx="276926" cy="53019"/>
          </a:xfrm>
          <a:custGeom>
            <a:avLst/>
            <a:gdLst/>
            <a:ahLst/>
            <a:cxnLst/>
            <a:rect l="l" t="t" r="r" b="b"/>
            <a:pathLst>
              <a:path w="323850" h="58420">
                <a:moveTo>
                  <a:pt x="323606" y="0"/>
                </a:moveTo>
                <a:lnTo>
                  <a:pt x="85940" y="0"/>
                </a:lnTo>
                <a:lnTo>
                  <a:pt x="0" y="57892"/>
                </a:lnTo>
                <a:lnTo>
                  <a:pt x="238046" y="57892"/>
                </a:lnTo>
                <a:lnTo>
                  <a:pt x="323606" y="0"/>
                </a:lnTo>
                <a:close/>
              </a:path>
            </a:pathLst>
          </a:custGeom>
          <a:solidFill>
            <a:srgbClr val="BFBF73"/>
          </a:solidFill>
        </p:spPr>
        <p:txBody>
          <a:bodyPr wrap="square" lIns="0" tIns="0" rIns="0" bIns="0" rtlCol="0"/>
          <a:lstStyle/>
          <a:p>
            <a:pPr defTabSz="801668"/>
            <a:endParaRPr>
              <a:solidFill>
                <a:prstClr val="black"/>
              </a:solidFill>
            </a:endParaRPr>
          </a:p>
        </p:txBody>
      </p:sp>
      <p:sp>
        <p:nvSpPr>
          <p:cNvPr id="57" name="object 57"/>
          <p:cNvSpPr/>
          <p:nvPr/>
        </p:nvSpPr>
        <p:spPr>
          <a:xfrm>
            <a:off x="4278943" y="3586392"/>
            <a:ext cx="276926" cy="53019"/>
          </a:xfrm>
          <a:custGeom>
            <a:avLst/>
            <a:gdLst/>
            <a:ahLst/>
            <a:cxnLst/>
            <a:rect l="l" t="t" r="r" b="b"/>
            <a:pathLst>
              <a:path w="323850" h="58420">
                <a:moveTo>
                  <a:pt x="238046" y="57892"/>
                </a:moveTo>
                <a:lnTo>
                  <a:pt x="323606" y="0"/>
                </a:lnTo>
                <a:lnTo>
                  <a:pt x="85940" y="0"/>
                </a:lnTo>
                <a:lnTo>
                  <a:pt x="0" y="57892"/>
                </a:lnTo>
                <a:lnTo>
                  <a:pt x="238046" y="57892"/>
                </a:lnTo>
                <a:close/>
              </a:path>
            </a:pathLst>
          </a:custGeom>
          <a:ln w="9582">
            <a:solidFill>
              <a:srgbClr val="000000"/>
            </a:solidFill>
          </a:ln>
        </p:spPr>
        <p:txBody>
          <a:bodyPr wrap="square" lIns="0" tIns="0" rIns="0" bIns="0" rtlCol="0"/>
          <a:lstStyle/>
          <a:p>
            <a:pPr defTabSz="801668"/>
            <a:endParaRPr>
              <a:solidFill>
                <a:prstClr val="black"/>
              </a:solidFill>
            </a:endParaRPr>
          </a:p>
        </p:txBody>
      </p:sp>
      <p:sp>
        <p:nvSpPr>
          <p:cNvPr id="58" name="object 58"/>
          <p:cNvSpPr/>
          <p:nvPr/>
        </p:nvSpPr>
        <p:spPr>
          <a:xfrm>
            <a:off x="4694076" y="3386083"/>
            <a:ext cx="65159" cy="2083334"/>
          </a:xfrm>
          <a:custGeom>
            <a:avLst/>
            <a:gdLst/>
            <a:ahLst/>
            <a:cxnLst/>
            <a:rect l="l" t="t" r="r" b="b"/>
            <a:pathLst>
              <a:path w="76200" h="2295525">
                <a:moveTo>
                  <a:pt x="76053" y="0"/>
                </a:moveTo>
                <a:lnTo>
                  <a:pt x="0" y="57509"/>
                </a:lnTo>
                <a:lnTo>
                  <a:pt x="0" y="2295522"/>
                </a:lnTo>
                <a:lnTo>
                  <a:pt x="76053" y="2237693"/>
                </a:lnTo>
                <a:lnTo>
                  <a:pt x="76053" y="0"/>
                </a:lnTo>
                <a:close/>
              </a:path>
            </a:pathLst>
          </a:custGeom>
          <a:solidFill>
            <a:srgbClr val="008000"/>
          </a:solidFill>
        </p:spPr>
        <p:txBody>
          <a:bodyPr wrap="square" lIns="0" tIns="0" rIns="0" bIns="0" rtlCol="0"/>
          <a:lstStyle/>
          <a:p>
            <a:pPr defTabSz="801668"/>
            <a:endParaRPr>
              <a:solidFill>
                <a:prstClr val="black"/>
              </a:solidFill>
            </a:endParaRPr>
          </a:p>
        </p:txBody>
      </p:sp>
      <p:sp>
        <p:nvSpPr>
          <p:cNvPr id="59" name="object 59"/>
          <p:cNvSpPr/>
          <p:nvPr/>
        </p:nvSpPr>
        <p:spPr>
          <a:xfrm>
            <a:off x="4694076" y="3386083"/>
            <a:ext cx="65159" cy="2083334"/>
          </a:xfrm>
          <a:custGeom>
            <a:avLst/>
            <a:gdLst/>
            <a:ahLst/>
            <a:cxnLst/>
            <a:rect l="l" t="t" r="r" b="b"/>
            <a:pathLst>
              <a:path w="76200" h="2295525">
                <a:moveTo>
                  <a:pt x="0" y="2295522"/>
                </a:moveTo>
                <a:lnTo>
                  <a:pt x="0" y="57509"/>
                </a:lnTo>
                <a:lnTo>
                  <a:pt x="76053" y="0"/>
                </a:lnTo>
                <a:lnTo>
                  <a:pt x="76053" y="2237693"/>
                </a:lnTo>
                <a:lnTo>
                  <a:pt x="0" y="2295522"/>
                </a:lnTo>
                <a:close/>
              </a:path>
            </a:pathLst>
          </a:custGeom>
          <a:ln w="9506">
            <a:solidFill>
              <a:srgbClr val="000000"/>
            </a:solidFill>
          </a:ln>
        </p:spPr>
        <p:txBody>
          <a:bodyPr wrap="square" lIns="0" tIns="0" rIns="0" bIns="0" rtlCol="0"/>
          <a:lstStyle/>
          <a:p>
            <a:pPr defTabSz="801668"/>
            <a:endParaRPr>
              <a:solidFill>
                <a:prstClr val="black"/>
              </a:solidFill>
            </a:endParaRPr>
          </a:p>
        </p:txBody>
      </p:sp>
      <p:sp>
        <p:nvSpPr>
          <p:cNvPr id="60" name="object 60"/>
          <p:cNvSpPr/>
          <p:nvPr/>
        </p:nvSpPr>
        <p:spPr>
          <a:xfrm>
            <a:off x="4482500" y="3438161"/>
            <a:ext cx="211767" cy="2031466"/>
          </a:xfrm>
          <a:custGeom>
            <a:avLst/>
            <a:gdLst/>
            <a:ahLst/>
            <a:cxnLst/>
            <a:rect l="l" t="t" r="r" b="b"/>
            <a:pathLst>
              <a:path w="247650" h="2238375">
                <a:moveTo>
                  <a:pt x="0" y="2238140"/>
                </a:moveTo>
                <a:lnTo>
                  <a:pt x="247489" y="2238140"/>
                </a:lnTo>
                <a:lnTo>
                  <a:pt x="247489" y="0"/>
                </a:lnTo>
                <a:lnTo>
                  <a:pt x="0" y="0"/>
                </a:lnTo>
                <a:lnTo>
                  <a:pt x="0" y="2238140"/>
                </a:lnTo>
                <a:close/>
              </a:path>
            </a:pathLst>
          </a:custGeom>
          <a:solidFill>
            <a:srgbClr val="00FF00"/>
          </a:solidFill>
        </p:spPr>
        <p:txBody>
          <a:bodyPr wrap="square" lIns="0" tIns="0" rIns="0" bIns="0" rtlCol="0"/>
          <a:lstStyle/>
          <a:p>
            <a:pPr defTabSz="801668"/>
            <a:endParaRPr>
              <a:solidFill>
                <a:prstClr val="black"/>
              </a:solidFill>
            </a:endParaRPr>
          </a:p>
        </p:txBody>
      </p:sp>
      <p:sp>
        <p:nvSpPr>
          <p:cNvPr id="61" name="object 61"/>
          <p:cNvSpPr/>
          <p:nvPr/>
        </p:nvSpPr>
        <p:spPr>
          <a:xfrm>
            <a:off x="4482500" y="3438161"/>
            <a:ext cx="211767" cy="2031466"/>
          </a:xfrm>
          <a:custGeom>
            <a:avLst/>
            <a:gdLst/>
            <a:ahLst/>
            <a:cxnLst/>
            <a:rect l="l" t="t" r="r" b="b"/>
            <a:pathLst>
              <a:path w="247650" h="2238375">
                <a:moveTo>
                  <a:pt x="0" y="2238140"/>
                </a:moveTo>
                <a:lnTo>
                  <a:pt x="247489" y="2238140"/>
                </a:lnTo>
                <a:lnTo>
                  <a:pt x="247489" y="0"/>
                </a:lnTo>
                <a:lnTo>
                  <a:pt x="0" y="0"/>
                </a:lnTo>
                <a:lnTo>
                  <a:pt x="0" y="2238140"/>
                </a:lnTo>
                <a:close/>
              </a:path>
            </a:pathLst>
          </a:custGeom>
          <a:ln w="9507">
            <a:solidFill>
              <a:srgbClr val="000000"/>
            </a:solidFill>
          </a:ln>
        </p:spPr>
        <p:txBody>
          <a:bodyPr wrap="square" lIns="0" tIns="0" rIns="0" bIns="0" rtlCol="0"/>
          <a:lstStyle/>
          <a:p>
            <a:pPr defTabSz="801668"/>
            <a:endParaRPr>
              <a:solidFill>
                <a:prstClr val="black"/>
              </a:solidFill>
            </a:endParaRPr>
          </a:p>
        </p:txBody>
      </p:sp>
      <p:sp>
        <p:nvSpPr>
          <p:cNvPr id="62" name="object 62"/>
          <p:cNvSpPr/>
          <p:nvPr/>
        </p:nvSpPr>
        <p:spPr>
          <a:xfrm>
            <a:off x="4482499" y="3386082"/>
            <a:ext cx="276926" cy="52444"/>
          </a:xfrm>
          <a:custGeom>
            <a:avLst/>
            <a:gdLst/>
            <a:ahLst/>
            <a:cxnLst/>
            <a:rect l="l" t="t" r="r" b="b"/>
            <a:pathLst>
              <a:path w="323850" h="57785">
                <a:moveTo>
                  <a:pt x="323479" y="0"/>
                </a:moveTo>
                <a:lnTo>
                  <a:pt x="85559" y="0"/>
                </a:lnTo>
                <a:lnTo>
                  <a:pt x="0" y="57509"/>
                </a:lnTo>
                <a:lnTo>
                  <a:pt x="247426" y="57509"/>
                </a:lnTo>
                <a:lnTo>
                  <a:pt x="323479" y="0"/>
                </a:lnTo>
                <a:close/>
              </a:path>
            </a:pathLst>
          </a:custGeom>
          <a:solidFill>
            <a:srgbClr val="00BF00"/>
          </a:solidFill>
        </p:spPr>
        <p:txBody>
          <a:bodyPr wrap="square" lIns="0" tIns="0" rIns="0" bIns="0" rtlCol="0"/>
          <a:lstStyle/>
          <a:p>
            <a:pPr defTabSz="801668"/>
            <a:endParaRPr>
              <a:solidFill>
                <a:prstClr val="black"/>
              </a:solidFill>
            </a:endParaRPr>
          </a:p>
        </p:txBody>
      </p:sp>
      <p:sp>
        <p:nvSpPr>
          <p:cNvPr id="63" name="object 63"/>
          <p:cNvSpPr/>
          <p:nvPr/>
        </p:nvSpPr>
        <p:spPr>
          <a:xfrm>
            <a:off x="4482499" y="3386082"/>
            <a:ext cx="276926" cy="52444"/>
          </a:xfrm>
          <a:custGeom>
            <a:avLst/>
            <a:gdLst/>
            <a:ahLst/>
            <a:cxnLst/>
            <a:rect l="l" t="t" r="r" b="b"/>
            <a:pathLst>
              <a:path w="323850" h="57785">
                <a:moveTo>
                  <a:pt x="247426" y="57509"/>
                </a:moveTo>
                <a:lnTo>
                  <a:pt x="323479" y="0"/>
                </a:lnTo>
                <a:lnTo>
                  <a:pt x="85559" y="0"/>
                </a:lnTo>
                <a:lnTo>
                  <a:pt x="0" y="57509"/>
                </a:lnTo>
                <a:lnTo>
                  <a:pt x="247426" y="57509"/>
                </a:lnTo>
                <a:close/>
              </a:path>
            </a:pathLst>
          </a:custGeom>
          <a:ln w="9582">
            <a:solidFill>
              <a:srgbClr val="000000"/>
            </a:solidFill>
          </a:ln>
        </p:spPr>
        <p:txBody>
          <a:bodyPr wrap="square" lIns="0" tIns="0" rIns="0" bIns="0" rtlCol="0"/>
          <a:lstStyle/>
          <a:p>
            <a:pPr defTabSz="801668"/>
            <a:endParaRPr>
              <a:solidFill>
                <a:prstClr val="black"/>
              </a:solidFill>
            </a:endParaRPr>
          </a:p>
        </p:txBody>
      </p:sp>
      <p:sp>
        <p:nvSpPr>
          <p:cNvPr id="64" name="object 64"/>
          <p:cNvSpPr/>
          <p:nvPr/>
        </p:nvSpPr>
        <p:spPr>
          <a:xfrm>
            <a:off x="5206758" y="3342590"/>
            <a:ext cx="73847" cy="2127133"/>
          </a:xfrm>
          <a:custGeom>
            <a:avLst/>
            <a:gdLst/>
            <a:ahLst/>
            <a:cxnLst/>
            <a:rect l="l" t="t" r="r" b="b"/>
            <a:pathLst>
              <a:path w="86360" h="2343785">
                <a:moveTo>
                  <a:pt x="85940" y="0"/>
                </a:moveTo>
                <a:lnTo>
                  <a:pt x="0" y="57509"/>
                </a:lnTo>
                <a:lnTo>
                  <a:pt x="0" y="2343447"/>
                </a:lnTo>
                <a:lnTo>
                  <a:pt x="85940" y="2285618"/>
                </a:lnTo>
                <a:lnTo>
                  <a:pt x="85940" y="0"/>
                </a:lnTo>
                <a:close/>
              </a:path>
            </a:pathLst>
          </a:custGeom>
          <a:solidFill>
            <a:srgbClr val="80804D"/>
          </a:solidFill>
        </p:spPr>
        <p:txBody>
          <a:bodyPr wrap="square" lIns="0" tIns="0" rIns="0" bIns="0" rtlCol="0"/>
          <a:lstStyle/>
          <a:p>
            <a:pPr defTabSz="801668"/>
            <a:endParaRPr>
              <a:solidFill>
                <a:prstClr val="black"/>
              </a:solidFill>
            </a:endParaRPr>
          </a:p>
        </p:txBody>
      </p:sp>
      <p:sp>
        <p:nvSpPr>
          <p:cNvPr id="65" name="object 65"/>
          <p:cNvSpPr/>
          <p:nvPr/>
        </p:nvSpPr>
        <p:spPr>
          <a:xfrm>
            <a:off x="5206758" y="3342590"/>
            <a:ext cx="73847" cy="2127133"/>
          </a:xfrm>
          <a:custGeom>
            <a:avLst/>
            <a:gdLst/>
            <a:ahLst/>
            <a:cxnLst/>
            <a:rect l="l" t="t" r="r" b="b"/>
            <a:pathLst>
              <a:path w="86360" h="2343785">
                <a:moveTo>
                  <a:pt x="0" y="2343447"/>
                </a:moveTo>
                <a:lnTo>
                  <a:pt x="0" y="57509"/>
                </a:lnTo>
                <a:lnTo>
                  <a:pt x="85940" y="0"/>
                </a:lnTo>
                <a:lnTo>
                  <a:pt x="85940" y="2285618"/>
                </a:lnTo>
                <a:lnTo>
                  <a:pt x="0" y="2343447"/>
                </a:lnTo>
                <a:close/>
              </a:path>
            </a:pathLst>
          </a:custGeom>
          <a:ln w="9506">
            <a:solidFill>
              <a:srgbClr val="000000"/>
            </a:solidFill>
          </a:ln>
        </p:spPr>
        <p:txBody>
          <a:bodyPr wrap="square" lIns="0" tIns="0" rIns="0" bIns="0" rtlCol="0"/>
          <a:lstStyle/>
          <a:p>
            <a:pPr defTabSz="801668"/>
            <a:endParaRPr>
              <a:solidFill>
                <a:prstClr val="black"/>
              </a:solidFill>
            </a:endParaRPr>
          </a:p>
        </p:txBody>
      </p:sp>
      <p:sp>
        <p:nvSpPr>
          <p:cNvPr id="66" name="object 66"/>
          <p:cNvSpPr/>
          <p:nvPr/>
        </p:nvSpPr>
        <p:spPr>
          <a:xfrm>
            <a:off x="5003311" y="3394667"/>
            <a:ext cx="203622" cy="2075265"/>
          </a:xfrm>
          <a:custGeom>
            <a:avLst/>
            <a:gdLst/>
            <a:ahLst/>
            <a:cxnLst/>
            <a:rect l="l" t="t" r="r" b="b"/>
            <a:pathLst>
              <a:path w="238125" h="2286635">
                <a:moveTo>
                  <a:pt x="0" y="2286065"/>
                </a:moveTo>
                <a:lnTo>
                  <a:pt x="237983" y="2286065"/>
                </a:lnTo>
                <a:lnTo>
                  <a:pt x="237983" y="0"/>
                </a:lnTo>
                <a:lnTo>
                  <a:pt x="0" y="0"/>
                </a:lnTo>
                <a:lnTo>
                  <a:pt x="0" y="2286065"/>
                </a:lnTo>
                <a:close/>
              </a:path>
            </a:pathLst>
          </a:custGeom>
          <a:solidFill>
            <a:srgbClr val="FFFF99"/>
          </a:solidFill>
        </p:spPr>
        <p:txBody>
          <a:bodyPr wrap="square" lIns="0" tIns="0" rIns="0" bIns="0" rtlCol="0"/>
          <a:lstStyle/>
          <a:p>
            <a:pPr defTabSz="801668"/>
            <a:endParaRPr>
              <a:solidFill>
                <a:prstClr val="black"/>
              </a:solidFill>
            </a:endParaRPr>
          </a:p>
        </p:txBody>
      </p:sp>
      <p:sp>
        <p:nvSpPr>
          <p:cNvPr id="67" name="object 67"/>
          <p:cNvSpPr/>
          <p:nvPr/>
        </p:nvSpPr>
        <p:spPr>
          <a:xfrm>
            <a:off x="5003311" y="3394667"/>
            <a:ext cx="203622" cy="2075265"/>
          </a:xfrm>
          <a:custGeom>
            <a:avLst/>
            <a:gdLst/>
            <a:ahLst/>
            <a:cxnLst/>
            <a:rect l="l" t="t" r="r" b="b"/>
            <a:pathLst>
              <a:path w="238125" h="2286635">
                <a:moveTo>
                  <a:pt x="0" y="2286065"/>
                </a:moveTo>
                <a:lnTo>
                  <a:pt x="237983" y="2286065"/>
                </a:lnTo>
                <a:lnTo>
                  <a:pt x="237983" y="0"/>
                </a:lnTo>
                <a:lnTo>
                  <a:pt x="0" y="0"/>
                </a:lnTo>
                <a:lnTo>
                  <a:pt x="0" y="2286065"/>
                </a:lnTo>
                <a:close/>
              </a:path>
            </a:pathLst>
          </a:custGeom>
          <a:ln w="9507">
            <a:solidFill>
              <a:srgbClr val="000000"/>
            </a:solidFill>
          </a:ln>
        </p:spPr>
        <p:txBody>
          <a:bodyPr wrap="square" lIns="0" tIns="0" rIns="0" bIns="0" rtlCol="0"/>
          <a:lstStyle/>
          <a:p>
            <a:pPr defTabSz="801668"/>
            <a:endParaRPr>
              <a:solidFill>
                <a:prstClr val="black"/>
              </a:solidFill>
            </a:endParaRPr>
          </a:p>
        </p:txBody>
      </p:sp>
      <p:sp>
        <p:nvSpPr>
          <p:cNvPr id="68" name="object 68"/>
          <p:cNvSpPr/>
          <p:nvPr/>
        </p:nvSpPr>
        <p:spPr>
          <a:xfrm>
            <a:off x="5003311" y="3342588"/>
            <a:ext cx="276926" cy="52444"/>
          </a:xfrm>
          <a:custGeom>
            <a:avLst/>
            <a:gdLst/>
            <a:ahLst/>
            <a:cxnLst/>
            <a:rect l="l" t="t" r="r" b="b"/>
            <a:pathLst>
              <a:path w="323850" h="57785">
                <a:moveTo>
                  <a:pt x="323859" y="0"/>
                </a:moveTo>
                <a:lnTo>
                  <a:pt x="76306" y="0"/>
                </a:lnTo>
                <a:lnTo>
                  <a:pt x="0" y="57509"/>
                </a:lnTo>
                <a:lnTo>
                  <a:pt x="237919" y="57509"/>
                </a:lnTo>
                <a:lnTo>
                  <a:pt x="323859" y="0"/>
                </a:lnTo>
                <a:close/>
              </a:path>
            </a:pathLst>
          </a:custGeom>
          <a:solidFill>
            <a:srgbClr val="BFBF73"/>
          </a:solidFill>
        </p:spPr>
        <p:txBody>
          <a:bodyPr wrap="square" lIns="0" tIns="0" rIns="0" bIns="0" rtlCol="0"/>
          <a:lstStyle/>
          <a:p>
            <a:pPr defTabSz="801668"/>
            <a:endParaRPr>
              <a:solidFill>
                <a:prstClr val="black"/>
              </a:solidFill>
            </a:endParaRPr>
          </a:p>
        </p:txBody>
      </p:sp>
      <p:sp>
        <p:nvSpPr>
          <p:cNvPr id="69" name="object 69"/>
          <p:cNvSpPr/>
          <p:nvPr/>
        </p:nvSpPr>
        <p:spPr>
          <a:xfrm>
            <a:off x="5003311" y="3342588"/>
            <a:ext cx="276926" cy="52444"/>
          </a:xfrm>
          <a:custGeom>
            <a:avLst/>
            <a:gdLst/>
            <a:ahLst/>
            <a:cxnLst/>
            <a:rect l="l" t="t" r="r" b="b"/>
            <a:pathLst>
              <a:path w="323850" h="57785">
                <a:moveTo>
                  <a:pt x="237919" y="57509"/>
                </a:moveTo>
                <a:lnTo>
                  <a:pt x="323859" y="0"/>
                </a:lnTo>
                <a:lnTo>
                  <a:pt x="76306" y="0"/>
                </a:lnTo>
                <a:lnTo>
                  <a:pt x="0" y="57509"/>
                </a:lnTo>
                <a:lnTo>
                  <a:pt x="237919" y="57509"/>
                </a:lnTo>
                <a:close/>
              </a:path>
            </a:pathLst>
          </a:custGeom>
          <a:ln w="9582">
            <a:solidFill>
              <a:srgbClr val="000000"/>
            </a:solidFill>
          </a:ln>
        </p:spPr>
        <p:txBody>
          <a:bodyPr wrap="square" lIns="0" tIns="0" rIns="0" bIns="0" rtlCol="0"/>
          <a:lstStyle/>
          <a:p>
            <a:pPr defTabSz="801668"/>
            <a:endParaRPr>
              <a:solidFill>
                <a:prstClr val="black"/>
              </a:solidFill>
            </a:endParaRPr>
          </a:p>
        </p:txBody>
      </p:sp>
      <p:sp>
        <p:nvSpPr>
          <p:cNvPr id="70" name="object 70"/>
          <p:cNvSpPr/>
          <p:nvPr/>
        </p:nvSpPr>
        <p:spPr>
          <a:xfrm>
            <a:off x="5410312" y="2888967"/>
            <a:ext cx="73304" cy="2580683"/>
          </a:xfrm>
          <a:custGeom>
            <a:avLst/>
            <a:gdLst/>
            <a:ahLst/>
            <a:cxnLst/>
            <a:rect l="l" t="t" r="r" b="b"/>
            <a:pathLst>
              <a:path w="85725" h="2843529">
                <a:moveTo>
                  <a:pt x="85559" y="0"/>
                </a:moveTo>
                <a:lnTo>
                  <a:pt x="0" y="57892"/>
                </a:lnTo>
                <a:lnTo>
                  <a:pt x="0" y="2843268"/>
                </a:lnTo>
                <a:lnTo>
                  <a:pt x="85559" y="2785439"/>
                </a:lnTo>
                <a:lnTo>
                  <a:pt x="85559" y="0"/>
                </a:lnTo>
                <a:close/>
              </a:path>
            </a:pathLst>
          </a:custGeom>
          <a:solidFill>
            <a:srgbClr val="008000"/>
          </a:solidFill>
        </p:spPr>
        <p:txBody>
          <a:bodyPr wrap="square" lIns="0" tIns="0" rIns="0" bIns="0" rtlCol="0"/>
          <a:lstStyle/>
          <a:p>
            <a:pPr defTabSz="801668"/>
            <a:endParaRPr>
              <a:solidFill>
                <a:prstClr val="black"/>
              </a:solidFill>
            </a:endParaRPr>
          </a:p>
        </p:txBody>
      </p:sp>
      <p:sp>
        <p:nvSpPr>
          <p:cNvPr id="71" name="object 71"/>
          <p:cNvSpPr/>
          <p:nvPr/>
        </p:nvSpPr>
        <p:spPr>
          <a:xfrm>
            <a:off x="5410312" y="2888967"/>
            <a:ext cx="73304" cy="2580683"/>
          </a:xfrm>
          <a:custGeom>
            <a:avLst/>
            <a:gdLst/>
            <a:ahLst/>
            <a:cxnLst/>
            <a:rect l="l" t="t" r="r" b="b"/>
            <a:pathLst>
              <a:path w="85725" h="2843529">
                <a:moveTo>
                  <a:pt x="0" y="2843268"/>
                </a:moveTo>
                <a:lnTo>
                  <a:pt x="0" y="57892"/>
                </a:lnTo>
                <a:lnTo>
                  <a:pt x="85559" y="0"/>
                </a:lnTo>
                <a:lnTo>
                  <a:pt x="85559" y="2785439"/>
                </a:lnTo>
                <a:lnTo>
                  <a:pt x="0" y="2843268"/>
                </a:lnTo>
                <a:close/>
              </a:path>
            </a:pathLst>
          </a:custGeom>
          <a:ln w="9506">
            <a:solidFill>
              <a:srgbClr val="000000"/>
            </a:solidFill>
          </a:ln>
        </p:spPr>
        <p:txBody>
          <a:bodyPr wrap="square" lIns="0" tIns="0" rIns="0" bIns="0" rtlCol="0"/>
          <a:lstStyle/>
          <a:p>
            <a:pPr defTabSz="801668"/>
            <a:endParaRPr>
              <a:solidFill>
                <a:prstClr val="black"/>
              </a:solidFill>
            </a:endParaRPr>
          </a:p>
        </p:txBody>
      </p:sp>
      <p:sp>
        <p:nvSpPr>
          <p:cNvPr id="72" name="object 72"/>
          <p:cNvSpPr/>
          <p:nvPr/>
        </p:nvSpPr>
        <p:spPr>
          <a:xfrm>
            <a:off x="5206757" y="2941510"/>
            <a:ext cx="203622" cy="2528239"/>
          </a:xfrm>
          <a:custGeom>
            <a:avLst/>
            <a:gdLst/>
            <a:ahLst/>
            <a:cxnLst/>
            <a:rect l="l" t="t" r="r" b="b"/>
            <a:pathLst>
              <a:path w="238125" h="2785745">
                <a:moveTo>
                  <a:pt x="0" y="2785375"/>
                </a:moveTo>
                <a:lnTo>
                  <a:pt x="237983" y="2785375"/>
                </a:lnTo>
                <a:lnTo>
                  <a:pt x="237983" y="0"/>
                </a:lnTo>
                <a:lnTo>
                  <a:pt x="0" y="0"/>
                </a:lnTo>
                <a:lnTo>
                  <a:pt x="0" y="2785375"/>
                </a:lnTo>
                <a:close/>
              </a:path>
            </a:pathLst>
          </a:custGeom>
          <a:solidFill>
            <a:srgbClr val="00FF00"/>
          </a:solidFill>
        </p:spPr>
        <p:txBody>
          <a:bodyPr wrap="square" lIns="0" tIns="0" rIns="0" bIns="0" rtlCol="0"/>
          <a:lstStyle/>
          <a:p>
            <a:pPr defTabSz="801668"/>
            <a:endParaRPr>
              <a:solidFill>
                <a:prstClr val="black"/>
              </a:solidFill>
            </a:endParaRPr>
          </a:p>
        </p:txBody>
      </p:sp>
      <p:sp>
        <p:nvSpPr>
          <p:cNvPr id="73" name="object 73"/>
          <p:cNvSpPr/>
          <p:nvPr/>
        </p:nvSpPr>
        <p:spPr>
          <a:xfrm>
            <a:off x="5206757" y="2941510"/>
            <a:ext cx="203622" cy="2528239"/>
          </a:xfrm>
          <a:custGeom>
            <a:avLst/>
            <a:gdLst/>
            <a:ahLst/>
            <a:cxnLst/>
            <a:rect l="l" t="t" r="r" b="b"/>
            <a:pathLst>
              <a:path w="238125" h="2785745">
                <a:moveTo>
                  <a:pt x="0" y="2785375"/>
                </a:moveTo>
                <a:lnTo>
                  <a:pt x="237983" y="2785375"/>
                </a:lnTo>
                <a:lnTo>
                  <a:pt x="237983" y="0"/>
                </a:lnTo>
                <a:lnTo>
                  <a:pt x="0" y="0"/>
                </a:lnTo>
                <a:lnTo>
                  <a:pt x="0" y="2785375"/>
                </a:lnTo>
                <a:close/>
              </a:path>
            </a:pathLst>
          </a:custGeom>
          <a:ln w="9507">
            <a:solidFill>
              <a:srgbClr val="000000"/>
            </a:solidFill>
          </a:ln>
        </p:spPr>
        <p:txBody>
          <a:bodyPr wrap="square" lIns="0" tIns="0" rIns="0" bIns="0" rtlCol="0"/>
          <a:lstStyle/>
          <a:p>
            <a:pPr defTabSz="801668"/>
            <a:endParaRPr>
              <a:solidFill>
                <a:prstClr val="black"/>
              </a:solidFill>
            </a:endParaRPr>
          </a:p>
        </p:txBody>
      </p:sp>
      <p:sp>
        <p:nvSpPr>
          <p:cNvPr id="74" name="object 74"/>
          <p:cNvSpPr/>
          <p:nvPr/>
        </p:nvSpPr>
        <p:spPr>
          <a:xfrm>
            <a:off x="5206756" y="2888975"/>
            <a:ext cx="276926" cy="53019"/>
          </a:xfrm>
          <a:custGeom>
            <a:avLst/>
            <a:gdLst/>
            <a:ahLst/>
            <a:cxnLst/>
            <a:rect l="l" t="t" r="r" b="b"/>
            <a:pathLst>
              <a:path w="323850" h="58419">
                <a:moveTo>
                  <a:pt x="323606" y="0"/>
                </a:moveTo>
                <a:lnTo>
                  <a:pt x="85940" y="0"/>
                </a:lnTo>
                <a:lnTo>
                  <a:pt x="0" y="57892"/>
                </a:lnTo>
                <a:lnTo>
                  <a:pt x="238046" y="57892"/>
                </a:lnTo>
                <a:lnTo>
                  <a:pt x="323606" y="0"/>
                </a:lnTo>
                <a:close/>
              </a:path>
            </a:pathLst>
          </a:custGeom>
          <a:solidFill>
            <a:srgbClr val="00BF00"/>
          </a:solidFill>
        </p:spPr>
        <p:txBody>
          <a:bodyPr wrap="square" lIns="0" tIns="0" rIns="0" bIns="0" rtlCol="0"/>
          <a:lstStyle/>
          <a:p>
            <a:pPr defTabSz="801668"/>
            <a:endParaRPr>
              <a:solidFill>
                <a:prstClr val="black"/>
              </a:solidFill>
            </a:endParaRPr>
          </a:p>
        </p:txBody>
      </p:sp>
      <p:sp>
        <p:nvSpPr>
          <p:cNvPr id="75" name="object 75"/>
          <p:cNvSpPr/>
          <p:nvPr/>
        </p:nvSpPr>
        <p:spPr>
          <a:xfrm>
            <a:off x="5206756" y="2888975"/>
            <a:ext cx="276926" cy="53019"/>
          </a:xfrm>
          <a:custGeom>
            <a:avLst/>
            <a:gdLst/>
            <a:ahLst/>
            <a:cxnLst/>
            <a:rect l="l" t="t" r="r" b="b"/>
            <a:pathLst>
              <a:path w="323850" h="58419">
                <a:moveTo>
                  <a:pt x="238046" y="57892"/>
                </a:moveTo>
                <a:lnTo>
                  <a:pt x="323606" y="0"/>
                </a:lnTo>
                <a:lnTo>
                  <a:pt x="85940" y="0"/>
                </a:lnTo>
                <a:lnTo>
                  <a:pt x="0" y="57892"/>
                </a:lnTo>
                <a:lnTo>
                  <a:pt x="238046" y="57892"/>
                </a:lnTo>
                <a:close/>
              </a:path>
            </a:pathLst>
          </a:custGeom>
          <a:ln w="9582">
            <a:solidFill>
              <a:srgbClr val="000000"/>
            </a:solidFill>
          </a:ln>
        </p:spPr>
        <p:txBody>
          <a:bodyPr wrap="square" lIns="0" tIns="0" rIns="0" bIns="0" rtlCol="0"/>
          <a:lstStyle/>
          <a:p>
            <a:pPr defTabSz="801668"/>
            <a:endParaRPr>
              <a:solidFill>
                <a:prstClr val="black"/>
              </a:solidFill>
            </a:endParaRPr>
          </a:p>
        </p:txBody>
      </p:sp>
      <p:sp>
        <p:nvSpPr>
          <p:cNvPr id="76" name="object 76"/>
          <p:cNvSpPr/>
          <p:nvPr/>
        </p:nvSpPr>
        <p:spPr>
          <a:xfrm>
            <a:off x="5931017" y="4057295"/>
            <a:ext cx="73847" cy="1412517"/>
          </a:xfrm>
          <a:custGeom>
            <a:avLst/>
            <a:gdLst/>
            <a:ahLst/>
            <a:cxnLst/>
            <a:rect l="l" t="t" r="r" b="b"/>
            <a:pathLst>
              <a:path w="86359" h="1556385">
                <a:moveTo>
                  <a:pt x="85940" y="0"/>
                </a:moveTo>
                <a:lnTo>
                  <a:pt x="0" y="57509"/>
                </a:lnTo>
                <a:lnTo>
                  <a:pt x="0" y="1555950"/>
                </a:lnTo>
                <a:lnTo>
                  <a:pt x="85940" y="1498121"/>
                </a:lnTo>
                <a:lnTo>
                  <a:pt x="85940" y="0"/>
                </a:lnTo>
                <a:close/>
              </a:path>
            </a:pathLst>
          </a:custGeom>
          <a:solidFill>
            <a:srgbClr val="80804D"/>
          </a:solidFill>
        </p:spPr>
        <p:txBody>
          <a:bodyPr wrap="square" lIns="0" tIns="0" rIns="0" bIns="0" rtlCol="0"/>
          <a:lstStyle/>
          <a:p>
            <a:pPr defTabSz="801668"/>
            <a:endParaRPr>
              <a:solidFill>
                <a:prstClr val="black"/>
              </a:solidFill>
            </a:endParaRPr>
          </a:p>
        </p:txBody>
      </p:sp>
      <p:sp>
        <p:nvSpPr>
          <p:cNvPr id="77" name="object 77"/>
          <p:cNvSpPr/>
          <p:nvPr/>
        </p:nvSpPr>
        <p:spPr>
          <a:xfrm>
            <a:off x="5931017" y="4057295"/>
            <a:ext cx="73847" cy="1412517"/>
          </a:xfrm>
          <a:custGeom>
            <a:avLst/>
            <a:gdLst/>
            <a:ahLst/>
            <a:cxnLst/>
            <a:rect l="l" t="t" r="r" b="b"/>
            <a:pathLst>
              <a:path w="86359" h="1556385">
                <a:moveTo>
                  <a:pt x="0" y="1555950"/>
                </a:moveTo>
                <a:lnTo>
                  <a:pt x="0" y="57509"/>
                </a:lnTo>
                <a:lnTo>
                  <a:pt x="85940" y="0"/>
                </a:lnTo>
                <a:lnTo>
                  <a:pt x="85940" y="1498121"/>
                </a:lnTo>
                <a:lnTo>
                  <a:pt x="0" y="1555950"/>
                </a:lnTo>
                <a:close/>
              </a:path>
            </a:pathLst>
          </a:custGeom>
          <a:ln w="9506">
            <a:solidFill>
              <a:srgbClr val="000000"/>
            </a:solidFill>
          </a:ln>
        </p:spPr>
        <p:txBody>
          <a:bodyPr wrap="square" lIns="0" tIns="0" rIns="0" bIns="0" rtlCol="0"/>
          <a:lstStyle/>
          <a:p>
            <a:pPr defTabSz="801668"/>
            <a:endParaRPr>
              <a:solidFill>
                <a:prstClr val="black"/>
              </a:solidFill>
            </a:endParaRPr>
          </a:p>
        </p:txBody>
      </p:sp>
      <p:sp>
        <p:nvSpPr>
          <p:cNvPr id="78" name="object 78"/>
          <p:cNvSpPr/>
          <p:nvPr/>
        </p:nvSpPr>
        <p:spPr>
          <a:xfrm>
            <a:off x="5727784" y="4109483"/>
            <a:ext cx="203622" cy="1360074"/>
          </a:xfrm>
          <a:custGeom>
            <a:avLst/>
            <a:gdLst/>
            <a:ahLst/>
            <a:cxnLst/>
            <a:rect l="l" t="t" r="r" b="b"/>
            <a:pathLst>
              <a:path w="238125" h="1498600">
                <a:moveTo>
                  <a:pt x="0" y="1498441"/>
                </a:moveTo>
                <a:lnTo>
                  <a:pt x="237666" y="1498441"/>
                </a:lnTo>
                <a:lnTo>
                  <a:pt x="237666" y="0"/>
                </a:lnTo>
                <a:lnTo>
                  <a:pt x="0" y="0"/>
                </a:lnTo>
                <a:lnTo>
                  <a:pt x="0" y="1498441"/>
                </a:lnTo>
                <a:close/>
              </a:path>
            </a:pathLst>
          </a:custGeom>
          <a:solidFill>
            <a:srgbClr val="FFFF99"/>
          </a:solidFill>
        </p:spPr>
        <p:txBody>
          <a:bodyPr wrap="square" lIns="0" tIns="0" rIns="0" bIns="0" rtlCol="0"/>
          <a:lstStyle/>
          <a:p>
            <a:pPr defTabSz="801668"/>
            <a:endParaRPr>
              <a:solidFill>
                <a:prstClr val="black"/>
              </a:solidFill>
            </a:endParaRPr>
          </a:p>
        </p:txBody>
      </p:sp>
      <p:sp>
        <p:nvSpPr>
          <p:cNvPr id="79" name="object 79"/>
          <p:cNvSpPr/>
          <p:nvPr/>
        </p:nvSpPr>
        <p:spPr>
          <a:xfrm>
            <a:off x="5727784" y="4109483"/>
            <a:ext cx="203622" cy="1360074"/>
          </a:xfrm>
          <a:custGeom>
            <a:avLst/>
            <a:gdLst/>
            <a:ahLst/>
            <a:cxnLst/>
            <a:rect l="l" t="t" r="r" b="b"/>
            <a:pathLst>
              <a:path w="238125" h="1498600">
                <a:moveTo>
                  <a:pt x="0" y="1498441"/>
                </a:moveTo>
                <a:lnTo>
                  <a:pt x="237666" y="1498441"/>
                </a:lnTo>
                <a:lnTo>
                  <a:pt x="237666" y="0"/>
                </a:lnTo>
                <a:lnTo>
                  <a:pt x="0" y="0"/>
                </a:lnTo>
                <a:lnTo>
                  <a:pt x="0" y="1498441"/>
                </a:lnTo>
                <a:close/>
              </a:path>
            </a:pathLst>
          </a:custGeom>
          <a:ln w="9508">
            <a:solidFill>
              <a:srgbClr val="000000"/>
            </a:solidFill>
          </a:ln>
        </p:spPr>
        <p:txBody>
          <a:bodyPr wrap="square" lIns="0" tIns="0" rIns="0" bIns="0" rtlCol="0"/>
          <a:lstStyle/>
          <a:p>
            <a:pPr defTabSz="801668"/>
            <a:endParaRPr>
              <a:solidFill>
                <a:prstClr val="black"/>
              </a:solidFill>
            </a:endParaRPr>
          </a:p>
        </p:txBody>
      </p:sp>
      <p:sp>
        <p:nvSpPr>
          <p:cNvPr id="80" name="object 80"/>
          <p:cNvSpPr/>
          <p:nvPr/>
        </p:nvSpPr>
        <p:spPr>
          <a:xfrm>
            <a:off x="5727784" y="4057290"/>
            <a:ext cx="276926" cy="52444"/>
          </a:xfrm>
          <a:custGeom>
            <a:avLst/>
            <a:gdLst/>
            <a:ahLst/>
            <a:cxnLst/>
            <a:rect l="l" t="t" r="r" b="b"/>
            <a:pathLst>
              <a:path w="323850" h="57785">
                <a:moveTo>
                  <a:pt x="323606" y="0"/>
                </a:moveTo>
                <a:lnTo>
                  <a:pt x="76053" y="0"/>
                </a:lnTo>
                <a:lnTo>
                  <a:pt x="0" y="57509"/>
                </a:lnTo>
                <a:lnTo>
                  <a:pt x="237666" y="57509"/>
                </a:lnTo>
                <a:lnTo>
                  <a:pt x="323606" y="0"/>
                </a:lnTo>
                <a:close/>
              </a:path>
            </a:pathLst>
          </a:custGeom>
          <a:solidFill>
            <a:srgbClr val="BFBF73"/>
          </a:solidFill>
        </p:spPr>
        <p:txBody>
          <a:bodyPr wrap="square" lIns="0" tIns="0" rIns="0" bIns="0" rtlCol="0"/>
          <a:lstStyle/>
          <a:p>
            <a:pPr defTabSz="801668"/>
            <a:endParaRPr>
              <a:solidFill>
                <a:prstClr val="black"/>
              </a:solidFill>
            </a:endParaRPr>
          </a:p>
        </p:txBody>
      </p:sp>
      <p:sp>
        <p:nvSpPr>
          <p:cNvPr id="81" name="object 81"/>
          <p:cNvSpPr/>
          <p:nvPr/>
        </p:nvSpPr>
        <p:spPr>
          <a:xfrm>
            <a:off x="5727784" y="4057290"/>
            <a:ext cx="276926" cy="52444"/>
          </a:xfrm>
          <a:custGeom>
            <a:avLst/>
            <a:gdLst/>
            <a:ahLst/>
            <a:cxnLst/>
            <a:rect l="l" t="t" r="r" b="b"/>
            <a:pathLst>
              <a:path w="323850" h="57785">
                <a:moveTo>
                  <a:pt x="237666" y="57509"/>
                </a:moveTo>
                <a:lnTo>
                  <a:pt x="323606" y="0"/>
                </a:lnTo>
                <a:lnTo>
                  <a:pt x="76053" y="0"/>
                </a:lnTo>
                <a:lnTo>
                  <a:pt x="0" y="57509"/>
                </a:lnTo>
                <a:lnTo>
                  <a:pt x="237666" y="57509"/>
                </a:lnTo>
                <a:close/>
              </a:path>
            </a:pathLst>
          </a:custGeom>
          <a:ln w="9582">
            <a:solidFill>
              <a:srgbClr val="000000"/>
            </a:solidFill>
          </a:ln>
        </p:spPr>
        <p:txBody>
          <a:bodyPr wrap="square" lIns="0" tIns="0" rIns="0" bIns="0" rtlCol="0"/>
          <a:lstStyle/>
          <a:p>
            <a:pPr defTabSz="801668"/>
            <a:endParaRPr>
              <a:solidFill>
                <a:prstClr val="black"/>
              </a:solidFill>
            </a:endParaRPr>
          </a:p>
        </p:txBody>
      </p:sp>
      <p:sp>
        <p:nvSpPr>
          <p:cNvPr id="82" name="object 82"/>
          <p:cNvSpPr/>
          <p:nvPr/>
        </p:nvSpPr>
        <p:spPr>
          <a:xfrm>
            <a:off x="6134571" y="4179309"/>
            <a:ext cx="73847" cy="1290341"/>
          </a:xfrm>
          <a:custGeom>
            <a:avLst/>
            <a:gdLst/>
            <a:ahLst/>
            <a:cxnLst/>
            <a:rect l="l" t="t" r="r" b="b"/>
            <a:pathLst>
              <a:path w="86359" h="1421764">
                <a:moveTo>
                  <a:pt x="85940" y="0"/>
                </a:moveTo>
                <a:lnTo>
                  <a:pt x="0" y="57509"/>
                </a:lnTo>
                <a:lnTo>
                  <a:pt x="0" y="1421506"/>
                </a:lnTo>
                <a:lnTo>
                  <a:pt x="85940" y="1363677"/>
                </a:lnTo>
                <a:lnTo>
                  <a:pt x="85940" y="0"/>
                </a:lnTo>
                <a:close/>
              </a:path>
            </a:pathLst>
          </a:custGeom>
          <a:solidFill>
            <a:srgbClr val="008000"/>
          </a:solidFill>
        </p:spPr>
        <p:txBody>
          <a:bodyPr wrap="square" lIns="0" tIns="0" rIns="0" bIns="0" rtlCol="0"/>
          <a:lstStyle/>
          <a:p>
            <a:pPr defTabSz="801668"/>
            <a:endParaRPr>
              <a:solidFill>
                <a:prstClr val="black"/>
              </a:solidFill>
            </a:endParaRPr>
          </a:p>
        </p:txBody>
      </p:sp>
      <p:sp>
        <p:nvSpPr>
          <p:cNvPr id="83" name="object 83"/>
          <p:cNvSpPr/>
          <p:nvPr/>
        </p:nvSpPr>
        <p:spPr>
          <a:xfrm>
            <a:off x="6134571" y="4179309"/>
            <a:ext cx="73847" cy="1290341"/>
          </a:xfrm>
          <a:custGeom>
            <a:avLst/>
            <a:gdLst/>
            <a:ahLst/>
            <a:cxnLst/>
            <a:rect l="l" t="t" r="r" b="b"/>
            <a:pathLst>
              <a:path w="86359" h="1421764">
                <a:moveTo>
                  <a:pt x="0" y="1421506"/>
                </a:moveTo>
                <a:lnTo>
                  <a:pt x="0" y="57509"/>
                </a:lnTo>
                <a:lnTo>
                  <a:pt x="85940" y="0"/>
                </a:lnTo>
                <a:lnTo>
                  <a:pt x="85940" y="1363677"/>
                </a:lnTo>
                <a:lnTo>
                  <a:pt x="0" y="1421506"/>
                </a:lnTo>
                <a:close/>
              </a:path>
            </a:pathLst>
          </a:custGeom>
          <a:ln w="9506">
            <a:solidFill>
              <a:srgbClr val="000000"/>
            </a:solidFill>
          </a:ln>
        </p:spPr>
        <p:txBody>
          <a:bodyPr wrap="square" lIns="0" tIns="0" rIns="0" bIns="0" rtlCol="0"/>
          <a:lstStyle/>
          <a:p>
            <a:pPr defTabSz="801668"/>
            <a:endParaRPr>
              <a:solidFill>
                <a:prstClr val="black"/>
              </a:solidFill>
            </a:endParaRPr>
          </a:p>
        </p:txBody>
      </p:sp>
      <p:sp>
        <p:nvSpPr>
          <p:cNvPr id="84" name="object 84"/>
          <p:cNvSpPr/>
          <p:nvPr/>
        </p:nvSpPr>
        <p:spPr>
          <a:xfrm>
            <a:off x="5931013" y="4231500"/>
            <a:ext cx="203622" cy="1238474"/>
          </a:xfrm>
          <a:custGeom>
            <a:avLst/>
            <a:gdLst/>
            <a:ahLst/>
            <a:cxnLst/>
            <a:rect l="l" t="t" r="r" b="b"/>
            <a:pathLst>
              <a:path w="238125" h="1364614">
                <a:moveTo>
                  <a:pt x="0" y="1363996"/>
                </a:moveTo>
                <a:lnTo>
                  <a:pt x="237983" y="1363996"/>
                </a:lnTo>
                <a:lnTo>
                  <a:pt x="237983" y="0"/>
                </a:lnTo>
                <a:lnTo>
                  <a:pt x="0" y="0"/>
                </a:lnTo>
                <a:lnTo>
                  <a:pt x="0" y="1363996"/>
                </a:lnTo>
                <a:close/>
              </a:path>
            </a:pathLst>
          </a:custGeom>
          <a:solidFill>
            <a:srgbClr val="00FF00"/>
          </a:solidFill>
        </p:spPr>
        <p:txBody>
          <a:bodyPr wrap="square" lIns="0" tIns="0" rIns="0" bIns="0" rtlCol="0"/>
          <a:lstStyle/>
          <a:p>
            <a:pPr defTabSz="801668"/>
            <a:endParaRPr>
              <a:solidFill>
                <a:prstClr val="black"/>
              </a:solidFill>
            </a:endParaRPr>
          </a:p>
        </p:txBody>
      </p:sp>
      <p:sp>
        <p:nvSpPr>
          <p:cNvPr id="85" name="object 85"/>
          <p:cNvSpPr/>
          <p:nvPr/>
        </p:nvSpPr>
        <p:spPr>
          <a:xfrm>
            <a:off x="5931013" y="4231500"/>
            <a:ext cx="203622" cy="1238474"/>
          </a:xfrm>
          <a:custGeom>
            <a:avLst/>
            <a:gdLst/>
            <a:ahLst/>
            <a:cxnLst/>
            <a:rect l="l" t="t" r="r" b="b"/>
            <a:pathLst>
              <a:path w="238125" h="1364614">
                <a:moveTo>
                  <a:pt x="0" y="1363996"/>
                </a:moveTo>
                <a:lnTo>
                  <a:pt x="237983" y="1363996"/>
                </a:lnTo>
                <a:lnTo>
                  <a:pt x="237983" y="0"/>
                </a:lnTo>
                <a:lnTo>
                  <a:pt x="0" y="0"/>
                </a:lnTo>
                <a:lnTo>
                  <a:pt x="0" y="1363996"/>
                </a:lnTo>
                <a:close/>
              </a:path>
            </a:pathLst>
          </a:custGeom>
          <a:ln w="9508">
            <a:solidFill>
              <a:srgbClr val="000000"/>
            </a:solidFill>
          </a:ln>
        </p:spPr>
        <p:txBody>
          <a:bodyPr wrap="square" lIns="0" tIns="0" rIns="0" bIns="0" rtlCol="0"/>
          <a:lstStyle/>
          <a:p>
            <a:pPr defTabSz="801668"/>
            <a:endParaRPr>
              <a:solidFill>
                <a:prstClr val="black"/>
              </a:solidFill>
            </a:endParaRPr>
          </a:p>
        </p:txBody>
      </p:sp>
      <p:sp>
        <p:nvSpPr>
          <p:cNvPr id="86" name="object 86"/>
          <p:cNvSpPr/>
          <p:nvPr/>
        </p:nvSpPr>
        <p:spPr>
          <a:xfrm>
            <a:off x="5931017" y="4179306"/>
            <a:ext cx="277469" cy="52444"/>
          </a:xfrm>
          <a:custGeom>
            <a:avLst/>
            <a:gdLst/>
            <a:ahLst/>
            <a:cxnLst/>
            <a:rect l="l" t="t" r="r" b="b"/>
            <a:pathLst>
              <a:path w="324484" h="57785">
                <a:moveTo>
                  <a:pt x="323986" y="0"/>
                </a:moveTo>
                <a:lnTo>
                  <a:pt x="85940" y="0"/>
                </a:lnTo>
                <a:lnTo>
                  <a:pt x="0" y="57509"/>
                </a:lnTo>
                <a:lnTo>
                  <a:pt x="238046" y="57509"/>
                </a:lnTo>
                <a:lnTo>
                  <a:pt x="323986" y="0"/>
                </a:lnTo>
                <a:close/>
              </a:path>
            </a:pathLst>
          </a:custGeom>
          <a:solidFill>
            <a:srgbClr val="00BF00"/>
          </a:solidFill>
        </p:spPr>
        <p:txBody>
          <a:bodyPr wrap="square" lIns="0" tIns="0" rIns="0" bIns="0" rtlCol="0"/>
          <a:lstStyle/>
          <a:p>
            <a:pPr defTabSz="801668"/>
            <a:endParaRPr>
              <a:solidFill>
                <a:prstClr val="black"/>
              </a:solidFill>
            </a:endParaRPr>
          </a:p>
        </p:txBody>
      </p:sp>
      <p:sp>
        <p:nvSpPr>
          <p:cNvPr id="87" name="object 87"/>
          <p:cNvSpPr/>
          <p:nvPr/>
        </p:nvSpPr>
        <p:spPr>
          <a:xfrm>
            <a:off x="5931017" y="4179306"/>
            <a:ext cx="277469" cy="52444"/>
          </a:xfrm>
          <a:custGeom>
            <a:avLst/>
            <a:gdLst/>
            <a:ahLst/>
            <a:cxnLst/>
            <a:rect l="l" t="t" r="r" b="b"/>
            <a:pathLst>
              <a:path w="324484" h="57785">
                <a:moveTo>
                  <a:pt x="238046" y="57509"/>
                </a:moveTo>
                <a:lnTo>
                  <a:pt x="323986" y="0"/>
                </a:lnTo>
                <a:lnTo>
                  <a:pt x="85940" y="0"/>
                </a:lnTo>
                <a:lnTo>
                  <a:pt x="0" y="57509"/>
                </a:lnTo>
                <a:lnTo>
                  <a:pt x="238046" y="57509"/>
                </a:lnTo>
                <a:close/>
              </a:path>
            </a:pathLst>
          </a:custGeom>
          <a:ln w="9582">
            <a:solidFill>
              <a:srgbClr val="000000"/>
            </a:solidFill>
          </a:ln>
        </p:spPr>
        <p:txBody>
          <a:bodyPr wrap="square" lIns="0" tIns="0" rIns="0" bIns="0" rtlCol="0"/>
          <a:lstStyle/>
          <a:p>
            <a:pPr defTabSz="801668"/>
            <a:endParaRPr>
              <a:solidFill>
                <a:prstClr val="black"/>
              </a:solidFill>
            </a:endParaRPr>
          </a:p>
        </p:txBody>
      </p:sp>
      <p:sp>
        <p:nvSpPr>
          <p:cNvPr id="88" name="object 88"/>
          <p:cNvSpPr/>
          <p:nvPr/>
        </p:nvSpPr>
        <p:spPr>
          <a:xfrm>
            <a:off x="6655705" y="4065995"/>
            <a:ext cx="73304" cy="1403873"/>
          </a:xfrm>
          <a:custGeom>
            <a:avLst/>
            <a:gdLst/>
            <a:ahLst/>
            <a:cxnLst/>
            <a:rect l="l" t="t" r="r" b="b"/>
            <a:pathLst>
              <a:path w="85725" h="1546860">
                <a:moveTo>
                  <a:pt x="85559" y="0"/>
                </a:moveTo>
                <a:lnTo>
                  <a:pt x="0" y="67094"/>
                </a:lnTo>
                <a:lnTo>
                  <a:pt x="0" y="1546365"/>
                </a:lnTo>
                <a:lnTo>
                  <a:pt x="85559" y="1488536"/>
                </a:lnTo>
                <a:lnTo>
                  <a:pt x="85559" y="0"/>
                </a:lnTo>
                <a:close/>
              </a:path>
            </a:pathLst>
          </a:custGeom>
          <a:solidFill>
            <a:srgbClr val="80804D"/>
          </a:solidFill>
        </p:spPr>
        <p:txBody>
          <a:bodyPr wrap="square" lIns="0" tIns="0" rIns="0" bIns="0" rtlCol="0"/>
          <a:lstStyle/>
          <a:p>
            <a:pPr defTabSz="801668"/>
            <a:endParaRPr>
              <a:solidFill>
                <a:prstClr val="black"/>
              </a:solidFill>
            </a:endParaRPr>
          </a:p>
        </p:txBody>
      </p:sp>
      <p:sp>
        <p:nvSpPr>
          <p:cNvPr id="89" name="object 89"/>
          <p:cNvSpPr/>
          <p:nvPr/>
        </p:nvSpPr>
        <p:spPr>
          <a:xfrm>
            <a:off x="6655705" y="4065995"/>
            <a:ext cx="73304" cy="1403873"/>
          </a:xfrm>
          <a:custGeom>
            <a:avLst/>
            <a:gdLst/>
            <a:ahLst/>
            <a:cxnLst/>
            <a:rect l="l" t="t" r="r" b="b"/>
            <a:pathLst>
              <a:path w="85725" h="1546860">
                <a:moveTo>
                  <a:pt x="0" y="1546365"/>
                </a:moveTo>
                <a:lnTo>
                  <a:pt x="0" y="67094"/>
                </a:lnTo>
                <a:lnTo>
                  <a:pt x="85559" y="0"/>
                </a:lnTo>
                <a:lnTo>
                  <a:pt x="85559" y="1488536"/>
                </a:lnTo>
                <a:lnTo>
                  <a:pt x="0" y="1546365"/>
                </a:lnTo>
                <a:close/>
              </a:path>
            </a:pathLst>
          </a:custGeom>
          <a:ln w="9506">
            <a:solidFill>
              <a:srgbClr val="000000"/>
            </a:solidFill>
          </a:ln>
        </p:spPr>
        <p:txBody>
          <a:bodyPr wrap="square" lIns="0" tIns="0" rIns="0" bIns="0" rtlCol="0"/>
          <a:lstStyle/>
          <a:p>
            <a:pPr defTabSz="801668"/>
            <a:endParaRPr>
              <a:solidFill>
                <a:prstClr val="black"/>
              </a:solidFill>
            </a:endParaRPr>
          </a:p>
        </p:txBody>
      </p:sp>
      <p:sp>
        <p:nvSpPr>
          <p:cNvPr id="90" name="object 90"/>
          <p:cNvSpPr/>
          <p:nvPr/>
        </p:nvSpPr>
        <p:spPr>
          <a:xfrm>
            <a:off x="6444020" y="4126884"/>
            <a:ext cx="211767" cy="1342785"/>
          </a:xfrm>
          <a:custGeom>
            <a:avLst/>
            <a:gdLst/>
            <a:ahLst/>
            <a:cxnLst/>
            <a:rect l="l" t="t" r="r" b="b"/>
            <a:pathLst>
              <a:path w="247650" h="1479550">
                <a:moveTo>
                  <a:pt x="0" y="1479271"/>
                </a:moveTo>
                <a:lnTo>
                  <a:pt x="247489" y="1479271"/>
                </a:lnTo>
                <a:lnTo>
                  <a:pt x="247489" y="0"/>
                </a:lnTo>
                <a:lnTo>
                  <a:pt x="0" y="0"/>
                </a:lnTo>
                <a:lnTo>
                  <a:pt x="0" y="1479271"/>
                </a:lnTo>
                <a:close/>
              </a:path>
            </a:pathLst>
          </a:custGeom>
          <a:solidFill>
            <a:srgbClr val="FFFF99"/>
          </a:solidFill>
        </p:spPr>
        <p:txBody>
          <a:bodyPr wrap="square" lIns="0" tIns="0" rIns="0" bIns="0" rtlCol="0"/>
          <a:lstStyle/>
          <a:p>
            <a:pPr defTabSz="801668"/>
            <a:endParaRPr>
              <a:solidFill>
                <a:prstClr val="black"/>
              </a:solidFill>
            </a:endParaRPr>
          </a:p>
        </p:txBody>
      </p:sp>
      <p:sp>
        <p:nvSpPr>
          <p:cNvPr id="91" name="object 91"/>
          <p:cNvSpPr/>
          <p:nvPr/>
        </p:nvSpPr>
        <p:spPr>
          <a:xfrm>
            <a:off x="6444020" y="4126884"/>
            <a:ext cx="211767" cy="1342785"/>
          </a:xfrm>
          <a:custGeom>
            <a:avLst/>
            <a:gdLst/>
            <a:ahLst/>
            <a:cxnLst/>
            <a:rect l="l" t="t" r="r" b="b"/>
            <a:pathLst>
              <a:path w="247650" h="1479550">
                <a:moveTo>
                  <a:pt x="0" y="1479271"/>
                </a:moveTo>
                <a:lnTo>
                  <a:pt x="247489" y="1479271"/>
                </a:lnTo>
                <a:lnTo>
                  <a:pt x="247489" y="0"/>
                </a:lnTo>
                <a:lnTo>
                  <a:pt x="0" y="0"/>
                </a:lnTo>
                <a:lnTo>
                  <a:pt x="0" y="1479271"/>
                </a:lnTo>
                <a:close/>
              </a:path>
            </a:pathLst>
          </a:custGeom>
          <a:ln w="9508">
            <a:solidFill>
              <a:srgbClr val="000000"/>
            </a:solidFill>
          </a:ln>
        </p:spPr>
        <p:txBody>
          <a:bodyPr wrap="square" lIns="0" tIns="0" rIns="0" bIns="0" rtlCol="0"/>
          <a:lstStyle/>
          <a:p>
            <a:pPr defTabSz="801668"/>
            <a:endParaRPr>
              <a:solidFill>
                <a:prstClr val="black"/>
              </a:solidFill>
            </a:endParaRPr>
          </a:p>
        </p:txBody>
      </p:sp>
      <p:sp>
        <p:nvSpPr>
          <p:cNvPr id="92" name="object 92"/>
          <p:cNvSpPr/>
          <p:nvPr/>
        </p:nvSpPr>
        <p:spPr>
          <a:xfrm>
            <a:off x="6444023" y="4065989"/>
            <a:ext cx="285071" cy="61088"/>
          </a:xfrm>
          <a:custGeom>
            <a:avLst/>
            <a:gdLst/>
            <a:ahLst/>
            <a:cxnLst/>
            <a:rect l="l" t="t" r="r" b="b"/>
            <a:pathLst>
              <a:path w="333375" h="67310">
                <a:moveTo>
                  <a:pt x="333112" y="0"/>
                </a:moveTo>
                <a:lnTo>
                  <a:pt x="85559" y="0"/>
                </a:lnTo>
                <a:lnTo>
                  <a:pt x="0" y="67094"/>
                </a:lnTo>
                <a:lnTo>
                  <a:pt x="247553" y="67094"/>
                </a:lnTo>
                <a:lnTo>
                  <a:pt x="333112" y="0"/>
                </a:lnTo>
                <a:close/>
              </a:path>
            </a:pathLst>
          </a:custGeom>
          <a:solidFill>
            <a:srgbClr val="BFBF73"/>
          </a:solidFill>
        </p:spPr>
        <p:txBody>
          <a:bodyPr wrap="square" lIns="0" tIns="0" rIns="0" bIns="0" rtlCol="0"/>
          <a:lstStyle/>
          <a:p>
            <a:pPr defTabSz="801668"/>
            <a:endParaRPr>
              <a:solidFill>
                <a:prstClr val="black"/>
              </a:solidFill>
            </a:endParaRPr>
          </a:p>
        </p:txBody>
      </p:sp>
      <p:sp>
        <p:nvSpPr>
          <p:cNvPr id="93" name="object 93"/>
          <p:cNvSpPr/>
          <p:nvPr/>
        </p:nvSpPr>
        <p:spPr>
          <a:xfrm>
            <a:off x="6444023" y="4065989"/>
            <a:ext cx="285071" cy="61088"/>
          </a:xfrm>
          <a:custGeom>
            <a:avLst/>
            <a:gdLst/>
            <a:ahLst/>
            <a:cxnLst/>
            <a:rect l="l" t="t" r="r" b="b"/>
            <a:pathLst>
              <a:path w="333375" h="67310">
                <a:moveTo>
                  <a:pt x="247553" y="67094"/>
                </a:moveTo>
                <a:lnTo>
                  <a:pt x="333112" y="0"/>
                </a:lnTo>
                <a:lnTo>
                  <a:pt x="85559" y="0"/>
                </a:lnTo>
                <a:lnTo>
                  <a:pt x="0" y="67094"/>
                </a:lnTo>
                <a:lnTo>
                  <a:pt x="247553" y="67094"/>
                </a:lnTo>
                <a:close/>
              </a:path>
            </a:pathLst>
          </a:custGeom>
          <a:ln w="9581">
            <a:solidFill>
              <a:srgbClr val="000000"/>
            </a:solidFill>
          </a:ln>
        </p:spPr>
        <p:txBody>
          <a:bodyPr wrap="square" lIns="0" tIns="0" rIns="0" bIns="0" rtlCol="0"/>
          <a:lstStyle/>
          <a:p>
            <a:pPr defTabSz="801668"/>
            <a:endParaRPr>
              <a:solidFill>
                <a:prstClr val="black"/>
              </a:solidFill>
            </a:endParaRPr>
          </a:p>
        </p:txBody>
      </p:sp>
      <p:sp>
        <p:nvSpPr>
          <p:cNvPr id="94" name="object 94"/>
          <p:cNvSpPr/>
          <p:nvPr/>
        </p:nvSpPr>
        <p:spPr>
          <a:xfrm>
            <a:off x="6858938" y="3377383"/>
            <a:ext cx="73847" cy="2092554"/>
          </a:xfrm>
          <a:custGeom>
            <a:avLst/>
            <a:gdLst/>
            <a:ahLst/>
            <a:cxnLst/>
            <a:rect l="l" t="t" r="r" b="b"/>
            <a:pathLst>
              <a:path w="86359" h="2305685">
                <a:moveTo>
                  <a:pt x="85813" y="0"/>
                </a:moveTo>
                <a:lnTo>
                  <a:pt x="0" y="57509"/>
                </a:lnTo>
                <a:lnTo>
                  <a:pt x="0" y="2305107"/>
                </a:lnTo>
                <a:lnTo>
                  <a:pt x="85813" y="2247278"/>
                </a:lnTo>
                <a:lnTo>
                  <a:pt x="85813" y="0"/>
                </a:lnTo>
                <a:close/>
              </a:path>
            </a:pathLst>
          </a:custGeom>
          <a:solidFill>
            <a:srgbClr val="008000"/>
          </a:solidFill>
        </p:spPr>
        <p:txBody>
          <a:bodyPr wrap="square" lIns="0" tIns="0" rIns="0" bIns="0" rtlCol="0"/>
          <a:lstStyle/>
          <a:p>
            <a:pPr defTabSz="801668"/>
            <a:endParaRPr>
              <a:solidFill>
                <a:prstClr val="black"/>
              </a:solidFill>
            </a:endParaRPr>
          </a:p>
        </p:txBody>
      </p:sp>
      <p:sp>
        <p:nvSpPr>
          <p:cNvPr id="95" name="object 95"/>
          <p:cNvSpPr/>
          <p:nvPr/>
        </p:nvSpPr>
        <p:spPr>
          <a:xfrm>
            <a:off x="6858938" y="3377383"/>
            <a:ext cx="73847" cy="2092554"/>
          </a:xfrm>
          <a:custGeom>
            <a:avLst/>
            <a:gdLst/>
            <a:ahLst/>
            <a:cxnLst/>
            <a:rect l="l" t="t" r="r" b="b"/>
            <a:pathLst>
              <a:path w="86359" h="2305685">
                <a:moveTo>
                  <a:pt x="0" y="2305107"/>
                </a:moveTo>
                <a:lnTo>
                  <a:pt x="0" y="57509"/>
                </a:lnTo>
                <a:lnTo>
                  <a:pt x="85813" y="0"/>
                </a:lnTo>
                <a:lnTo>
                  <a:pt x="85813" y="2247278"/>
                </a:lnTo>
                <a:lnTo>
                  <a:pt x="0" y="2305107"/>
                </a:lnTo>
                <a:close/>
              </a:path>
            </a:pathLst>
          </a:custGeom>
          <a:ln w="9506">
            <a:solidFill>
              <a:srgbClr val="000000"/>
            </a:solidFill>
          </a:ln>
        </p:spPr>
        <p:txBody>
          <a:bodyPr wrap="square" lIns="0" tIns="0" rIns="0" bIns="0" rtlCol="0"/>
          <a:lstStyle/>
          <a:p>
            <a:pPr defTabSz="801668"/>
            <a:endParaRPr>
              <a:solidFill>
                <a:prstClr val="black"/>
              </a:solidFill>
            </a:endParaRPr>
          </a:p>
        </p:txBody>
      </p:sp>
      <p:sp>
        <p:nvSpPr>
          <p:cNvPr id="96" name="object 96"/>
          <p:cNvSpPr/>
          <p:nvPr/>
        </p:nvSpPr>
        <p:spPr>
          <a:xfrm>
            <a:off x="6655705" y="3429463"/>
            <a:ext cx="203622" cy="2040111"/>
          </a:xfrm>
          <a:custGeom>
            <a:avLst/>
            <a:gdLst/>
            <a:ahLst/>
            <a:cxnLst/>
            <a:rect l="l" t="t" r="r" b="b"/>
            <a:pathLst>
              <a:path w="238125" h="2247900">
                <a:moveTo>
                  <a:pt x="0" y="2247725"/>
                </a:moveTo>
                <a:lnTo>
                  <a:pt x="237667" y="2247725"/>
                </a:lnTo>
                <a:lnTo>
                  <a:pt x="237667" y="0"/>
                </a:lnTo>
                <a:lnTo>
                  <a:pt x="0" y="0"/>
                </a:lnTo>
                <a:lnTo>
                  <a:pt x="0" y="2247725"/>
                </a:lnTo>
                <a:close/>
              </a:path>
            </a:pathLst>
          </a:custGeom>
          <a:solidFill>
            <a:srgbClr val="00FF00"/>
          </a:solidFill>
        </p:spPr>
        <p:txBody>
          <a:bodyPr wrap="square" lIns="0" tIns="0" rIns="0" bIns="0" rtlCol="0"/>
          <a:lstStyle/>
          <a:p>
            <a:pPr defTabSz="801668"/>
            <a:endParaRPr>
              <a:solidFill>
                <a:prstClr val="black"/>
              </a:solidFill>
            </a:endParaRPr>
          </a:p>
        </p:txBody>
      </p:sp>
      <p:sp>
        <p:nvSpPr>
          <p:cNvPr id="97" name="object 97"/>
          <p:cNvSpPr/>
          <p:nvPr/>
        </p:nvSpPr>
        <p:spPr>
          <a:xfrm>
            <a:off x="6655705" y="3429463"/>
            <a:ext cx="203622" cy="2040111"/>
          </a:xfrm>
          <a:custGeom>
            <a:avLst/>
            <a:gdLst/>
            <a:ahLst/>
            <a:cxnLst/>
            <a:rect l="l" t="t" r="r" b="b"/>
            <a:pathLst>
              <a:path w="238125" h="2247900">
                <a:moveTo>
                  <a:pt x="0" y="2247725"/>
                </a:moveTo>
                <a:lnTo>
                  <a:pt x="237667" y="2247725"/>
                </a:lnTo>
                <a:lnTo>
                  <a:pt x="237667" y="0"/>
                </a:lnTo>
                <a:lnTo>
                  <a:pt x="0" y="0"/>
                </a:lnTo>
                <a:lnTo>
                  <a:pt x="0" y="2247725"/>
                </a:lnTo>
                <a:close/>
              </a:path>
            </a:pathLst>
          </a:custGeom>
          <a:ln w="9507">
            <a:solidFill>
              <a:srgbClr val="000000"/>
            </a:solidFill>
          </a:ln>
        </p:spPr>
        <p:txBody>
          <a:bodyPr wrap="square" lIns="0" tIns="0" rIns="0" bIns="0" rtlCol="0"/>
          <a:lstStyle/>
          <a:p>
            <a:pPr defTabSz="801668"/>
            <a:endParaRPr>
              <a:solidFill>
                <a:prstClr val="black"/>
              </a:solidFill>
            </a:endParaRPr>
          </a:p>
        </p:txBody>
      </p:sp>
      <p:sp>
        <p:nvSpPr>
          <p:cNvPr id="98" name="object 98"/>
          <p:cNvSpPr/>
          <p:nvPr/>
        </p:nvSpPr>
        <p:spPr>
          <a:xfrm>
            <a:off x="6655705" y="3377383"/>
            <a:ext cx="276926" cy="52444"/>
          </a:xfrm>
          <a:custGeom>
            <a:avLst/>
            <a:gdLst/>
            <a:ahLst/>
            <a:cxnLst/>
            <a:rect l="l" t="t" r="r" b="b"/>
            <a:pathLst>
              <a:path w="323850" h="57785">
                <a:moveTo>
                  <a:pt x="323479" y="0"/>
                </a:moveTo>
                <a:lnTo>
                  <a:pt x="85559" y="0"/>
                </a:lnTo>
                <a:lnTo>
                  <a:pt x="0" y="57509"/>
                </a:lnTo>
                <a:lnTo>
                  <a:pt x="237666" y="57509"/>
                </a:lnTo>
                <a:lnTo>
                  <a:pt x="323479" y="0"/>
                </a:lnTo>
                <a:close/>
              </a:path>
            </a:pathLst>
          </a:custGeom>
          <a:solidFill>
            <a:srgbClr val="00BF00"/>
          </a:solidFill>
        </p:spPr>
        <p:txBody>
          <a:bodyPr wrap="square" lIns="0" tIns="0" rIns="0" bIns="0" rtlCol="0"/>
          <a:lstStyle/>
          <a:p>
            <a:pPr defTabSz="801668"/>
            <a:endParaRPr>
              <a:solidFill>
                <a:prstClr val="black"/>
              </a:solidFill>
            </a:endParaRPr>
          </a:p>
        </p:txBody>
      </p:sp>
      <p:sp>
        <p:nvSpPr>
          <p:cNvPr id="99" name="object 99"/>
          <p:cNvSpPr/>
          <p:nvPr/>
        </p:nvSpPr>
        <p:spPr>
          <a:xfrm>
            <a:off x="6655705" y="3377383"/>
            <a:ext cx="276926" cy="52444"/>
          </a:xfrm>
          <a:custGeom>
            <a:avLst/>
            <a:gdLst/>
            <a:ahLst/>
            <a:cxnLst/>
            <a:rect l="l" t="t" r="r" b="b"/>
            <a:pathLst>
              <a:path w="323850" h="57785">
                <a:moveTo>
                  <a:pt x="237666" y="57509"/>
                </a:moveTo>
                <a:lnTo>
                  <a:pt x="323479" y="0"/>
                </a:lnTo>
                <a:lnTo>
                  <a:pt x="85559" y="0"/>
                </a:lnTo>
                <a:lnTo>
                  <a:pt x="0" y="57509"/>
                </a:lnTo>
                <a:lnTo>
                  <a:pt x="237666" y="57509"/>
                </a:lnTo>
                <a:close/>
              </a:path>
            </a:pathLst>
          </a:custGeom>
          <a:ln w="9582">
            <a:solidFill>
              <a:srgbClr val="000000"/>
            </a:solidFill>
          </a:ln>
        </p:spPr>
        <p:txBody>
          <a:bodyPr wrap="square" lIns="0" tIns="0" rIns="0" bIns="0" rtlCol="0"/>
          <a:lstStyle/>
          <a:p>
            <a:pPr defTabSz="801668"/>
            <a:endParaRPr>
              <a:solidFill>
                <a:prstClr val="black"/>
              </a:solidFill>
            </a:endParaRPr>
          </a:p>
        </p:txBody>
      </p:sp>
      <p:sp>
        <p:nvSpPr>
          <p:cNvPr id="100" name="object 100"/>
          <p:cNvSpPr/>
          <p:nvPr/>
        </p:nvSpPr>
        <p:spPr>
          <a:xfrm>
            <a:off x="7379965" y="4527843"/>
            <a:ext cx="65159" cy="941678"/>
          </a:xfrm>
          <a:custGeom>
            <a:avLst/>
            <a:gdLst/>
            <a:ahLst/>
            <a:cxnLst/>
            <a:rect l="l" t="t" r="r" b="b"/>
            <a:pathLst>
              <a:path w="76200" h="1037589">
                <a:moveTo>
                  <a:pt x="76053" y="0"/>
                </a:moveTo>
                <a:lnTo>
                  <a:pt x="0" y="57509"/>
                </a:lnTo>
                <a:lnTo>
                  <a:pt x="0" y="1037470"/>
                </a:lnTo>
                <a:lnTo>
                  <a:pt x="76053" y="979641"/>
                </a:lnTo>
                <a:lnTo>
                  <a:pt x="76053" y="0"/>
                </a:lnTo>
                <a:close/>
              </a:path>
            </a:pathLst>
          </a:custGeom>
          <a:solidFill>
            <a:srgbClr val="80804D"/>
          </a:solidFill>
        </p:spPr>
        <p:txBody>
          <a:bodyPr wrap="square" lIns="0" tIns="0" rIns="0" bIns="0" rtlCol="0"/>
          <a:lstStyle/>
          <a:p>
            <a:pPr defTabSz="801668"/>
            <a:endParaRPr>
              <a:solidFill>
                <a:prstClr val="black"/>
              </a:solidFill>
            </a:endParaRPr>
          </a:p>
        </p:txBody>
      </p:sp>
      <p:sp>
        <p:nvSpPr>
          <p:cNvPr id="101" name="object 101"/>
          <p:cNvSpPr/>
          <p:nvPr/>
        </p:nvSpPr>
        <p:spPr>
          <a:xfrm>
            <a:off x="7379965" y="4527843"/>
            <a:ext cx="65159" cy="941678"/>
          </a:xfrm>
          <a:custGeom>
            <a:avLst/>
            <a:gdLst/>
            <a:ahLst/>
            <a:cxnLst/>
            <a:rect l="l" t="t" r="r" b="b"/>
            <a:pathLst>
              <a:path w="76200" h="1037589">
                <a:moveTo>
                  <a:pt x="0" y="1037470"/>
                </a:moveTo>
                <a:lnTo>
                  <a:pt x="0" y="57509"/>
                </a:lnTo>
                <a:lnTo>
                  <a:pt x="76053" y="0"/>
                </a:lnTo>
                <a:lnTo>
                  <a:pt x="76053" y="979641"/>
                </a:lnTo>
                <a:lnTo>
                  <a:pt x="0" y="1037470"/>
                </a:lnTo>
                <a:close/>
              </a:path>
            </a:pathLst>
          </a:custGeom>
          <a:ln w="9507">
            <a:solidFill>
              <a:srgbClr val="000000"/>
            </a:solidFill>
          </a:ln>
        </p:spPr>
        <p:txBody>
          <a:bodyPr wrap="square" lIns="0" tIns="0" rIns="0" bIns="0" rtlCol="0"/>
          <a:lstStyle/>
          <a:p>
            <a:pPr defTabSz="801668"/>
            <a:endParaRPr>
              <a:solidFill>
                <a:prstClr val="black"/>
              </a:solidFill>
            </a:endParaRPr>
          </a:p>
        </p:txBody>
      </p:sp>
      <p:sp>
        <p:nvSpPr>
          <p:cNvPr id="102" name="object 102"/>
          <p:cNvSpPr/>
          <p:nvPr/>
        </p:nvSpPr>
        <p:spPr>
          <a:xfrm>
            <a:off x="7168277" y="4580101"/>
            <a:ext cx="211767" cy="889811"/>
          </a:xfrm>
          <a:custGeom>
            <a:avLst/>
            <a:gdLst/>
            <a:ahLst/>
            <a:cxnLst/>
            <a:rect l="l" t="t" r="r" b="b"/>
            <a:pathLst>
              <a:path w="247650" h="980439">
                <a:moveTo>
                  <a:pt x="0" y="979897"/>
                </a:moveTo>
                <a:lnTo>
                  <a:pt x="247489" y="979897"/>
                </a:lnTo>
                <a:lnTo>
                  <a:pt x="247489" y="0"/>
                </a:lnTo>
                <a:lnTo>
                  <a:pt x="0" y="0"/>
                </a:lnTo>
                <a:lnTo>
                  <a:pt x="0" y="979897"/>
                </a:lnTo>
                <a:close/>
              </a:path>
            </a:pathLst>
          </a:custGeom>
          <a:solidFill>
            <a:srgbClr val="FFFF99"/>
          </a:solidFill>
        </p:spPr>
        <p:txBody>
          <a:bodyPr wrap="square" lIns="0" tIns="0" rIns="0" bIns="0" rtlCol="0"/>
          <a:lstStyle/>
          <a:p>
            <a:pPr defTabSz="801668"/>
            <a:endParaRPr>
              <a:solidFill>
                <a:prstClr val="black"/>
              </a:solidFill>
            </a:endParaRPr>
          </a:p>
        </p:txBody>
      </p:sp>
      <p:sp>
        <p:nvSpPr>
          <p:cNvPr id="103" name="object 103"/>
          <p:cNvSpPr/>
          <p:nvPr/>
        </p:nvSpPr>
        <p:spPr>
          <a:xfrm>
            <a:off x="7168277" y="4580101"/>
            <a:ext cx="211767" cy="889811"/>
          </a:xfrm>
          <a:custGeom>
            <a:avLst/>
            <a:gdLst/>
            <a:ahLst/>
            <a:cxnLst/>
            <a:rect l="l" t="t" r="r" b="b"/>
            <a:pathLst>
              <a:path w="247650" h="980439">
                <a:moveTo>
                  <a:pt x="0" y="979897"/>
                </a:moveTo>
                <a:lnTo>
                  <a:pt x="247489" y="979897"/>
                </a:lnTo>
                <a:lnTo>
                  <a:pt x="247489" y="0"/>
                </a:lnTo>
                <a:lnTo>
                  <a:pt x="0" y="0"/>
                </a:lnTo>
                <a:lnTo>
                  <a:pt x="0" y="979897"/>
                </a:lnTo>
                <a:close/>
              </a:path>
            </a:pathLst>
          </a:custGeom>
          <a:ln w="9511">
            <a:solidFill>
              <a:srgbClr val="000000"/>
            </a:solidFill>
          </a:ln>
        </p:spPr>
        <p:txBody>
          <a:bodyPr wrap="square" lIns="0" tIns="0" rIns="0" bIns="0" rtlCol="0"/>
          <a:lstStyle/>
          <a:p>
            <a:pPr defTabSz="801668"/>
            <a:endParaRPr>
              <a:solidFill>
                <a:prstClr val="black"/>
              </a:solidFill>
            </a:endParaRPr>
          </a:p>
        </p:txBody>
      </p:sp>
      <p:sp>
        <p:nvSpPr>
          <p:cNvPr id="104" name="object 104"/>
          <p:cNvSpPr/>
          <p:nvPr/>
        </p:nvSpPr>
        <p:spPr>
          <a:xfrm>
            <a:off x="7168279" y="4527843"/>
            <a:ext cx="276926" cy="52444"/>
          </a:xfrm>
          <a:custGeom>
            <a:avLst/>
            <a:gdLst/>
            <a:ahLst/>
            <a:cxnLst/>
            <a:rect l="l" t="t" r="r" b="b"/>
            <a:pathLst>
              <a:path w="323850" h="57785">
                <a:moveTo>
                  <a:pt x="323606" y="0"/>
                </a:moveTo>
                <a:lnTo>
                  <a:pt x="85559" y="0"/>
                </a:lnTo>
                <a:lnTo>
                  <a:pt x="0" y="57509"/>
                </a:lnTo>
                <a:lnTo>
                  <a:pt x="247553" y="57509"/>
                </a:lnTo>
                <a:lnTo>
                  <a:pt x="323606" y="0"/>
                </a:lnTo>
                <a:close/>
              </a:path>
            </a:pathLst>
          </a:custGeom>
          <a:solidFill>
            <a:srgbClr val="BFBF73"/>
          </a:solidFill>
        </p:spPr>
        <p:txBody>
          <a:bodyPr wrap="square" lIns="0" tIns="0" rIns="0" bIns="0" rtlCol="0"/>
          <a:lstStyle/>
          <a:p>
            <a:pPr defTabSz="801668"/>
            <a:endParaRPr>
              <a:solidFill>
                <a:prstClr val="black"/>
              </a:solidFill>
            </a:endParaRPr>
          </a:p>
        </p:txBody>
      </p:sp>
      <p:sp>
        <p:nvSpPr>
          <p:cNvPr id="105" name="object 105"/>
          <p:cNvSpPr/>
          <p:nvPr/>
        </p:nvSpPr>
        <p:spPr>
          <a:xfrm>
            <a:off x="7168279" y="4527843"/>
            <a:ext cx="276926" cy="52444"/>
          </a:xfrm>
          <a:custGeom>
            <a:avLst/>
            <a:gdLst/>
            <a:ahLst/>
            <a:cxnLst/>
            <a:rect l="l" t="t" r="r" b="b"/>
            <a:pathLst>
              <a:path w="323850" h="57785">
                <a:moveTo>
                  <a:pt x="247553" y="57509"/>
                </a:moveTo>
                <a:lnTo>
                  <a:pt x="323606" y="0"/>
                </a:lnTo>
                <a:lnTo>
                  <a:pt x="85559" y="0"/>
                </a:lnTo>
                <a:lnTo>
                  <a:pt x="0" y="57509"/>
                </a:lnTo>
                <a:lnTo>
                  <a:pt x="247553" y="57509"/>
                </a:lnTo>
                <a:close/>
              </a:path>
            </a:pathLst>
          </a:custGeom>
          <a:ln w="9582">
            <a:solidFill>
              <a:srgbClr val="000000"/>
            </a:solidFill>
          </a:ln>
        </p:spPr>
        <p:txBody>
          <a:bodyPr wrap="square" lIns="0" tIns="0" rIns="0" bIns="0" rtlCol="0"/>
          <a:lstStyle/>
          <a:p>
            <a:pPr defTabSz="801668"/>
            <a:endParaRPr>
              <a:solidFill>
                <a:prstClr val="black"/>
              </a:solidFill>
            </a:endParaRPr>
          </a:p>
        </p:txBody>
      </p:sp>
      <p:sp>
        <p:nvSpPr>
          <p:cNvPr id="106" name="object 106"/>
          <p:cNvSpPr/>
          <p:nvPr/>
        </p:nvSpPr>
        <p:spPr>
          <a:xfrm>
            <a:off x="7583518" y="4484355"/>
            <a:ext cx="73304" cy="985477"/>
          </a:xfrm>
          <a:custGeom>
            <a:avLst/>
            <a:gdLst/>
            <a:ahLst/>
            <a:cxnLst/>
            <a:rect l="l" t="t" r="r" b="b"/>
            <a:pathLst>
              <a:path w="85725" h="1085850">
                <a:moveTo>
                  <a:pt x="85559" y="0"/>
                </a:moveTo>
                <a:lnTo>
                  <a:pt x="0" y="67094"/>
                </a:lnTo>
                <a:lnTo>
                  <a:pt x="0" y="1085395"/>
                </a:lnTo>
                <a:lnTo>
                  <a:pt x="85559" y="1027566"/>
                </a:lnTo>
                <a:lnTo>
                  <a:pt x="85559" y="0"/>
                </a:lnTo>
                <a:close/>
              </a:path>
            </a:pathLst>
          </a:custGeom>
          <a:solidFill>
            <a:srgbClr val="008000"/>
          </a:solidFill>
        </p:spPr>
        <p:txBody>
          <a:bodyPr wrap="square" lIns="0" tIns="0" rIns="0" bIns="0" rtlCol="0"/>
          <a:lstStyle/>
          <a:p>
            <a:pPr defTabSz="801668"/>
            <a:endParaRPr>
              <a:solidFill>
                <a:prstClr val="black"/>
              </a:solidFill>
            </a:endParaRPr>
          </a:p>
        </p:txBody>
      </p:sp>
      <p:sp>
        <p:nvSpPr>
          <p:cNvPr id="107" name="object 107"/>
          <p:cNvSpPr/>
          <p:nvPr/>
        </p:nvSpPr>
        <p:spPr>
          <a:xfrm>
            <a:off x="7583518" y="4484355"/>
            <a:ext cx="73304" cy="985477"/>
          </a:xfrm>
          <a:custGeom>
            <a:avLst/>
            <a:gdLst/>
            <a:ahLst/>
            <a:cxnLst/>
            <a:rect l="l" t="t" r="r" b="b"/>
            <a:pathLst>
              <a:path w="85725" h="1085850">
                <a:moveTo>
                  <a:pt x="0" y="1085395"/>
                </a:moveTo>
                <a:lnTo>
                  <a:pt x="0" y="67094"/>
                </a:lnTo>
                <a:lnTo>
                  <a:pt x="85559" y="0"/>
                </a:lnTo>
                <a:lnTo>
                  <a:pt x="85559" y="1027566"/>
                </a:lnTo>
                <a:lnTo>
                  <a:pt x="0" y="1085395"/>
                </a:lnTo>
                <a:close/>
              </a:path>
            </a:pathLst>
          </a:custGeom>
          <a:ln w="9507">
            <a:solidFill>
              <a:srgbClr val="000000"/>
            </a:solidFill>
          </a:ln>
        </p:spPr>
        <p:txBody>
          <a:bodyPr wrap="square" lIns="0" tIns="0" rIns="0" bIns="0" rtlCol="0"/>
          <a:lstStyle/>
          <a:p>
            <a:pPr defTabSz="801668"/>
            <a:endParaRPr>
              <a:solidFill>
                <a:prstClr val="black"/>
              </a:solidFill>
            </a:endParaRPr>
          </a:p>
        </p:txBody>
      </p:sp>
      <p:sp>
        <p:nvSpPr>
          <p:cNvPr id="108" name="object 108"/>
          <p:cNvSpPr/>
          <p:nvPr/>
        </p:nvSpPr>
        <p:spPr>
          <a:xfrm>
            <a:off x="7379961" y="4545304"/>
            <a:ext cx="203622" cy="924389"/>
          </a:xfrm>
          <a:custGeom>
            <a:avLst/>
            <a:gdLst/>
            <a:ahLst/>
            <a:cxnLst/>
            <a:rect l="l" t="t" r="r" b="b"/>
            <a:pathLst>
              <a:path w="238125" h="1018539">
                <a:moveTo>
                  <a:pt x="0" y="1018237"/>
                </a:moveTo>
                <a:lnTo>
                  <a:pt x="237983" y="1018237"/>
                </a:lnTo>
                <a:lnTo>
                  <a:pt x="237983" y="0"/>
                </a:lnTo>
                <a:lnTo>
                  <a:pt x="0" y="0"/>
                </a:lnTo>
                <a:lnTo>
                  <a:pt x="0" y="1018237"/>
                </a:lnTo>
                <a:close/>
              </a:path>
            </a:pathLst>
          </a:custGeom>
          <a:solidFill>
            <a:srgbClr val="00FF00"/>
          </a:solidFill>
        </p:spPr>
        <p:txBody>
          <a:bodyPr wrap="square" lIns="0" tIns="0" rIns="0" bIns="0" rtlCol="0"/>
          <a:lstStyle/>
          <a:p>
            <a:pPr defTabSz="801668"/>
            <a:endParaRPr>
              <a:solidFill>
                <a:prstClr val="black"/>
              </a:solidFill>
            </a:endParaRPr>
          </a:p>
        </p:txBody>
      </p:sp>
      <p:sp>
        <p:nvSpPr>
          <p:cNvPr id="109" name="object 109"/>
          <p:cNvSpPr/>
          <p:nvPr/>
        </p:nvSpPr>
        <p:spPr>
          <a:xfrm>
            <a:off x="7379961" y="4545304"/>
            <a:ext cx="203622" cy="924389"/>
          </a:xfrm>
          <a:custGeom>
            <a:avLst/>
            <a:gdLst/>
            <a:ahLst/>
            <a:cxnLst/>
            <a:rect l="l" t="t" r="r" b="b"/>
            <a:pathLst>
              <a:path w="238125" h="1018539">
                <a:moveTo>
                  <a:pt x="0" y="1018237"/>
                </a:moveTo>
                <a:lnTo>
                  <a:pt x="237983" y="1018237"/>
                </a:lnTo>
                <a:lnTo>
                  <a:pt x="237983" y="0"/>
                </a:lnTo>
                <a:lnTo>
                  <a:pt x="0" y="0"/>
                </a:lnTo>
                <a:lnTo>
                  <a:pt x="0" y="1018237"/>
                </a:lnTo>
                <a:close/>
              </a:path>
            </a:pathLst>
          </a:custGeom>
          <a:ln w="9510">
            <a:solidFill>
              <a:srgbClr val="000000"/>
            </a:solidFill>
          </a:ln>
        </p:spPr>
        <p:txBody>
          <a:bodyPr wrap="square" lIns="0" tIns="0" rIns="0" bIns="0" rtlCol="0"/>
          <a:lstStyle/>
          <a:p>
            <a:pPr defTabSz="801668"/>
            <a:endParaRPr>
              <a:solidFill>
                <a:prstClr val="black"/>
              </a:solidFill>
            </a:endParaRPr>
          </a:p>
        </p:txBody>
      </p:sp>
      <p:sp>
        <p:nvSpPr>
          <p:cNvPr id="110" name="object 110"/>
          <p:cNvSpPr/>
          <p:nvPr/>
        </p:nvSpPr>
        <p:spPr>
          <a:xfrm>
            <a:off x="7379962" y="4484348"/>
            <a:ext cx="276926" cy="61088"/>
          </a:xfrm>
          <a:custGeom>
            <a:avLst/>
            <a:gdLst/>
            <a:ahLst/>
            <a:cxnLst/>
            <a:rect l="l" t="t" r="r" b="b"/>
            <a:pathLst>
              <a:path w="323850" h="67310">
                <a:moveTo>
                  <a:pt x="323606" y="0"/>
                </a:moveTo>
                <a:lnTo>
                  <a:pt x="76053" y="0"/>
                </a:lnTo>
                <a:lnTo>
                  <a:pt x="0" y="67094"/>
                </a:lnTo>
                <a:lnTo>
                  <a:pt x="238046" y="67094"/>
                </a:lnTo>
                <a:lnTo>
                  <a:pt x="323606" y="0"/>
                </a:lnTo>
                <a:close/>
              </a:path>
            </a:pathLst>
          </a:custGeom>
          <a:solidFill>
            <a:srgbClr val="00BF00"/>
          </a:solidFill>
        </p:spPr>
        <p:txBody>
          <a:bodyPr wrap="square" lIns="0" tIns="0" rIns="0" bIns="0" rtlCol="0"/>
          <a:lstStyle/>
          <a:p>
            <a:pPr defTabSz="801668"/>
            <a:endParaRPr>
              <a:solidFill>
                <a:prstClr val="black"/>
              </a:solidFill>
            </a:endParaRPr>
          </a:p>
        </p:txBody>
      </p:sp>
      <p:sp>
        <p:nvSpPr>
          <p:cNvPr id="111" name="object 111"/>
          <p:cNvSpPr/>
          <p:nvPr/>
        </p:nvSpPr>
        <p:spPr>
          <a:xfrm>
            <a:off x="7379962" y="4484348"/>
            <a:ext cx="276926" cy="61088"/>
          </a:xfrm>
          <a:custGeom>
            <a:avLst/>
            <a:gdLst/>
            <a:ahLst/>
            <a:cxnLst/>
            <a:rect l="l" t="t" r="r" b="b"/>
            <a:pathLst>
              <a:path w="323850" h="67310">
                <a:moveTo>
                  <a:pt x="238046" y="67094"/>
                </a:moveTo>
                <a:lnTo>
                  <a:pt x="323606" y="0"/>
                </a:lnTo>
                <a:lnTo>
                  <a:pt x="76053" y="0"/>
                </a:lnTo>
                <a:lnTo>
                  <a:pt x="0" y="67094"/>
                </a:lnTo>
                <a:lnTo>
                  <a:pt x="238046" y="67094"/>
                </a:lnTo>
                <a:close/>
              </a:path>
            </a:pathLst>
          </a:custGeom>
          <a:ln w="9581">
            <a:solidFill>
              <a:srgbClr val="000000"/>
            </a:solidFill>
          </a:ln>
        </p:spPr>
        <p:txBody>
          <a:bodyPr wrap="square" lIns="0" tIns="0" rIns="0" bIns="0" rtlCol="0"/>
          <a:lstStyle/>
          <a:p>
            <a:pPr defTabSz="801668"/>
            <a:endParaRPr>
              <a:solidFill>
                <a:prstClr val="black"/>
              </a:solidFill>
            </a:endParaRPr>
          </a:p>
        </p:txBody>
      </p:sp>
      <p:sp>
        <p:nvSpPr>
          <p:cNvPr id="112" name="object 112"/>
          <p:cNvSpPr/>
          <p:nvPr/>
        </p:nvSpPr>
        <p:spPr>
          <a:xfrm>
            <a:off x="1951283" y="2435812"/>
            <a:ext cx="0" cy="3033656"/>
          </a:xfrm>
          <a:custGeom>
            <a:avLst/>
            <a:gdLst/>
            <a:ahLst/>
            <a:cxnLst/>
            <a:rect l="l" t="t" r="r" b="b"/>
            <a:pathLst>
              <a:path h="3342640">
                <a:moveTo>
                  <a:pt x="0" y="3342578"/>
                </a:moveTo>
                <a:lnTo>
                  <a:pt x="0" y="0"/>
                </a:lnTo>
              </a:path>
            </a:pathLst>
          </a:custGeom>
          <a:ln w="9506">
            <a:solidFill>
              <a:srgbClr val="000000"/>
            </a:solidFill>
          </a:ln>
        </p:spPr>
        <p:txBody>
          <a:bodyPr wrap="square" lIns="0" tIns="0" rIns="0" bIns="0" rtlCol="0"/>
          <a:lstStyle/>
          <a:p>
            <a:pPr defTabSz="801668"/>
            <a:endParaRPr>
              <a:solidFill>
                <a:prstClr val="black"/>
              </a:solidFill>
            </a:endParaRPr>
          </a:p>
        </p:txBody>
      </p:sp>
      <p:sp>
        <p:nvSpPr>
          <p:cNvPr id="113" name="object 113"/>
          <p:cNvSpPr/>
          <p:nvPr/>
        </p:nvSpPr>
        <p:spPr>
          <a:xfrm>
            <a:off x="1910638" y="5469413"/>
            <a:ext cx="40724" cy="0"/>
          </a:xfrm>
          <a:custGeom>
            <a:avLst/>
            <a:gdLst/>
            <a:ahLst/>
            <a:cxnLst/>
            <a:rect l="l" t="t" r="r" b="b"/>
            <a:pathLst>
              <a:path w="47625">
                <a:moveTo>
                  <a:pt x="47533" y="0"/>
                </a:moveTo>
                <a:lnTo>
                  <a:pt x="0" y="0"/>
                </a:lnTo>
              </a:path>
            </a:pathLst>
          </a:custGeom>
          <a:ln w="9584">
            <a:solidFill>
              <a:srgbClr val="000000"/>
            </a:solidFill>
          </a:ln>
        </p:spPr>
        <p:txBody>
          <a:bodyPr wrap="square" lIns="0" tIns="0" rIns="0" bIns="0" rtlCol="0"/>
          <a:lstStyle/>
          <a:p>
            <a:pPr defTabSz="801668"/>
            <a:endParaRPr>
              <a:solidFill>
                <a:prstClr val="black"/>
              </a:solidFill>
            </a:endParaRPr>
          </a:p>
        </p:txBody>
      </p:sp>
      <p:sp>
        <p:nvSpPr>
          <p:cNvPr id="114" name="object 114"/>
          <p:cNvSpPr/>
          <p:nvPr/>
        </p:nvSpPr>
        <p:spPr>
          <a:xfrm>
            <a:off x="1910638" y="5137984"/>
            <a:ext cx="40724" cy="0"/>
          </a:xfrm>
          <a:custGeom>
            <a:avLst/>
            <a:gdLst/>
            <a:ahLst/>
            <a:cxnLst/>
            <a:rect l="l" t="t" r="r" b="b"/>
            <a:pathLst>
              <a:path w="47625">
                <a:moveTo>
                  <a:pt x="47533" y="0"/>
                </a:moveTo>
                <a:lnTo>
                  <a:pt x="0" y="0"/>
                </a:lnTo>
              </a:path>
            </a:pathLst>
          </a:custGeom>
          <a:ln w="9584">
            <a:solidFill>
              <a:srgbClr val="000000"/>
            </a:solidFill>
          </a:ln>
        </p:spPr>
        <p:txBody>
          <a:bodyPr wrap="square" lIns="0" tIns="0" rIns="0" bIns="0" rtlCol="0"/>
          <a:lstStyle/>
          <a:p>
            <a:pPr defTabSz="801668"/>
            <a:endParaRPr>
              <a:solidFill>
                <a:prstClr val="black"/>
              </a:solidFill>
            </a:endParaRPr>
          </a:p>
        </p:txBody>
      </p:sp>
      <p:sp>
        <p:nvSpPr>
          <p:cNvPr id="115" name="object 115"/>
          <p:cNvSpPr/>
          <p:nvPr/>
        </p:nvSpPr>
        <p:spPr>
          <a:xfrm>
            <a:off x="1910638" y="4798205"/>
            <a:ext cx="40724" cy="0"/>
          </a:xfrm>
          <a:custGeom>
            <a:avLst/>
            <a:gdLst/>
            <a:ahLst/>
            <a:cxnLst/>
            <a:rect l="l" t="t" r="r" b="b"/>
            <a:pathLst>
              <a:path w="47625">
                <a:moveTo>
                  <a:pt x="47533" y="0"/>
                </a:moveTo>
                <a:lnTo>
                  <a:pt x="0" y="0"/>
                </a:lnTo>
              </a:path>
            </a:pathLst>
          </a:custGeom>
          <a:ln w="9584">
            <a:solidFill>
              <a:srgbClr val="000000"/>
            </a:solidFill>
          </a:ln>
        </p:spPr>
        <p:txBody>
          <a:bodyPr wrap="square" lIns="0" tIns="0" rIns="0" bIns="0" rtlCol="0"/>
          <a:lstStyle/>
          <a:p>
            <a:pPr defTabSz="801668"/>
            <a:endParaRPr>
              <a:solidFill>
                <a:prstClr val="black"/>
              </a:solidFill>
            </a:endParaRPr>
          </a:p>
        </p:txBody>
      </p:sp>
      <p:sp>
        <p:nvSpPr>
          <p:cNvPr id="116" name="object 116"/>
          <p:cNvSpPr/>
          <p:nvPr/>
        </p:nvSpPr>
        <p:spPr>
          <a:xfrm>
            <a:off x="1910638" y="4458019"/>
            <a:ext cx="40724" cy="0"/>
          </a:xfrm>
          <a:custGeom>
            <a:avLst/>
            <a:gdLst/>
            <a:ahLst/>
            <a:cxnLst/>
            <a:rect l="l" t="t" r="r" b="b"/>
            <a:pathLst>
              <a:path w="47625">
                <a:moveTo>
                  <a:pt x="47533" y="0"/>
                </a:moveTo>
                <a:lnTo>
                  <a:pt x="0" y="0"/>
                </a:lnTo>
              </a:path>
            </a:pathLst>
          </a:custGeom>
          <a:ln w="9584">
            <a:solidFill>
              <a:srgbClr val="000000"/>
            </a:solidFill>
          </a:ln>
        </p:spPr>
        <p:txBody>
          <a:bodyPr wrap="square" lIns="0" tIns="0" rIns="0" bIns="0" rtlCol="0"/>
          <a:lstStyle/>
          <a:p>
            <a:pPr defTabSz="801668"/>
            <a:endParaRPr>
              <a:solidFill>
                <a:prstClr val="black"/>
              </a:solidFill>
            </a:endParaRPr>
          </a:p>
        </p:txBody>
      </p:sp>
      <p:sp>
        <p:nvSpPr>
          <p:cNvPr id="117" name="object 117"/>
          <p:cNvSpPr/>
          <p:nvPr/>
        </p:nvSpPr>
        <p:spPr>
          <a:xfrm>
            <a:off x="1910638" y="4126881"/>
            <a:ext cx="40724" cy="0"/>
          </a:xfrm>
          <a:custGeom>
            <a:avLst/>
            <a:gdLst/>
            <a:ahLst/>
            <a:cxnLst/>
            <a:rect l="l" t="t" r="r" b="b"/>
            <a:pathLst>
              <a:path w="47625">
                <a:moveTo>
                  <a:pt x="47533" y="0"/>
                </a:moveTo>
                <a:lnTo>
                  <a:pt x="0" y="0"/>
                </a:lnTo>
              </a:path>
            </a:pathLst>
          </a:custGeom>
          <a:ln w="9584">
            <a:solidFill>
              <a:srgbClr val="000000"/>
            </a:solidFill>
          </a:ln>
        </p:spPr>
        <p:txBody>
          <a:bodyPr wrap="square" lIns="0" tIns="0" rIns="0" bIns="0" rtlCol="0"/>
          <a:lstStyle/>
          <a:p>
            <a:pPr defTabSz="801668"/>
            <a:endParaRPr>
              <a:solidFill>
                <a:prstClr val="black"/>
              </a:solidFill>
            </a:endParaRPr>
          </a:p>
        </p:txBody>
      </p:sp>
      <p:sp>
        <p:nvSpPr>
          <p:cNvPr id="118" name="object 118"/>
          <p:cNvSpPr/>
          <p:nvPr/>
        </p:nvSpPr>
        <p:spPr>
          <a:xfrm>
            <a:off x="1910638" y="3787044"/>
            <a:ext cx="40724" cy="0"/>
          </a:xfrm>
          <a:custGeom>
            <a:avLst/>
            <a:gdLst/>
            <a:ahLst/>
            <a:cxnLst/>
            <a:rect l="l" t="t" r="r" b="b"/>
            <a:pathLst>
              <a:path w="47625">
                <a:moveTo>
                  <a:pt x="47533" y="0"/>
                </a:moveTo>
                <a:lnTo>
                  <a:pt x="0" y="0"/>
                </a:lnTo>
              </a:path>
            </a:pathLst>
          </a:custGeom>
          <a:ln w="9584">
            <a:solidFill>
              <a:srgbClr val="000000"/>
            </a:solidFill>
          </a:ln>
        </p:spPr>
        <p:txBody>
          <a:bodyPr wrap="square" lIns="0" tIns="0" rIns="0" bIns="0" rtlCol="0"/>
          <a:lstStyle/>
          <a:p>
            <a:pPr defTabSz="801668"/>
            <a:endParaRPr>
              <a:solidFill>
                <a:prstClr val="black"/>
              </a:solidFill>
            </a:endParaRPr>
          </a:p>
        </p:txBody>
      </p:sp>
      <p:sp>
        <p:nvSpPr>
          <p:cNvPr id="119" name="object 119"/>
          <p:cNvSpPr/>
          <p:nvPr/>
        </p:nvSpPr>
        <p:spPr>
          <a:xfrm>
            <a:off x="1910638" y="3446973"/>
            <a:ext cx="40724" cy="0"/>
          </a:xfrm>
          <a:custGeom>
            <a:avLst/>
            <a:gdLst/>
            <a:ahLst/>
            <a:cxnLst/>
            <a:rect l="l" t="t" r="r" b="b"/>
            <a:pathLst>
              <a:path w="47625">
                <a:moveTo>
                  <a:pt x="47533" y="0"/>
                </a:moveTo>
                <a:lnTo>
                  <a:pt x="0" y="0"/>
                </a:lnTo>
              </a:path>
            </a:pathLst>
          </a:custGeom>
          <a:ln w="9584">
            <a:solidFill>
              <a:srgbClr val="000000"/>
            </a:solidFill>
          </a:ln>
        </p:spPr>
        <p:txBody>
          <a:bodyPr wrap="square" lIns="0" tIns="0" rIns="0" bIns="0" rtlCol="0"/>
          <a:lstStyle/>
          <a:p>
            <a:pPr defTabSz="801668"/>
            <a:endParaRPr>
              <a:solidFill>
                <a:prstClr val="black"/>
              </a:solidFill>
            </a:endParaRPr>
          </a:p>
        </p:txBody>
      </p:sp>
      <p:sp>
        <p:nvSpPr>
          <p:cNvPr id="120" name="object 120"/>
          <p:cNvSpPr/>
          <p:nvPr/>
        </p:nvSpPr>
        <p:spPr>
          <a:xfrm>
            <a:off x="1910638" y="3115719"/>
            <a:ext cx="40724" cy="0"/>
          </a:xfrm>
          <a:custGeom>
            <a:avLst/>
            <a:gdLst/>
            <a:ahLst/>
            <a:cxnLst/>
            <a:rect l="l" t="t" r="r" b="b"/>
            <a:pathLst>
              <a:path w="47625">
                <a:moveTo>
                  <a:pt x="47533" y="0"/>
                </a:moveTo>
                <a:lnTo>
                  <a:pt x="0" y="0"/>
                </a:lnTo>
              </a:path>
            </a:pathLst>
          </a:custGeom>
          <a:ln w="9584">
            <a:solidFill>
              <a:srgbClr val="000000"/>
            </a:solidFill>
          </a:ln>
        </p:spPr>
        <p:txBody>
          <a:bodyPr wrap="square" lIns="0" tIns="0" rIns="0" bIns="0" rtlCol="0"/>
          <a:lstStyle/>
          <a:p>
            <a:pPr defTabSz="801668"/>
            <a:endParaRPr>
              <a:solidFill>
                <a:prstClr val="black"/>
              </a:solidFill>
            </a:endParaRPr>
          </a:p>
        </p:txBody>
      </p:sp>
      <p:sp>
        <p:nvSpPr>
          <p:cNvPr id="121" name="object 121"/>
          <p:cNvSpPr/>
          <p:nvPr/>
        </p:nvSpPr>
        <p:spPr>
          <a:xfrm>
            <a:off x="1910638" y="2775881"/>
            <a:ext cx="40724" cy="0"/>
          </a:xfrm>
          <a:custGeom>
            <a:avLst/>
            <a:gdLst/>
            <a:ahLst/>
            <a:cxnLst/>
            <a:rect l="l" t="t" r="r" b="b"/>
            <a:pathLst>
              <a:path w="47625">
                <a:moveTo>
                  <a:pt x="47533" y="0"/>
                </a:moveTo>
                <a:lnTo>
                  <a:pt x="0" y="0"/>
                </a:lnTo>
              </a:path>
            </a:pathLst>
          </a:custGeom>
          <a:ln w="9584">
            <a:solidFill>
              <a:srgbClr val="000000"/>
            </a:solidFill>
          </a:ln>
        </p:spPr>
        <p:txBody>
          <a:bodyPr wrap="square" lIns="0" tIns="0" rIns="0" bIns="0" rtlCol="0"/>
          <a:lstStyle/>
          <a:p>
            <a:pPr defTabSz="801668"/>
            <a:endParaRPr>
              <a:solidFill>
                <a:prstClr val="black"/>
              </a:solidFill>
            </a:endParaRPr>
          </a:p>
        </p:txBody>
      </p:sp>
      <p:sp>
        <p:nvSpPr>
          <p:cNvPr id="122" name="object 122"/>
          <p:cNvSpPr/>
          <p:nvPr/>
        </p:nvSpPr>
        <p:spPr>
          <a:xfrm>
            <a:off x="1910638" y="2435812"/>
            <a:ext cx="40724" cy="0"/>
          </a:xfrm>
          <a:custGeom>
            <a:avLst/>
            <a:gdLst/>
            <a:ahLst/>
            <a:cxnLst/>
            <a:rect l="l" t="t" r="r" b="b"/>
            <a:pathLst>
              <a:path w="47625">
                <a:moveTo>
                  <a:pt x="47533" y="0"/>
                </a:moveTo>
                <a:lnTo>
                  <a:pt x="0" y="0"/>
                </a:lnTo>
              </a:path>
            </a:pathLst>
          </a:custGeom>
          <a:ln w="9584">
            <a:solidFill>
              <a:srgbClr val="000000"/>
            </a:solidFill>
          </a:ln>
        </p:spPr>
        <p:txBody>
          <a:bodyPr wrap="square" lIns="0" tIns="0" rIns="0" bIns="0" rtlCol="0"/>
          <a:lstStyle/>
          <a:p>
            <a:pPr defTabSz="801668"/>
            <a:endParaRPr>
              <a:solidFill>
                <a:prstClr val="black"/>
              </a:solidFill>
            </a:endParaRPr>
          </a:p>
        </p:txBody>
      </p:sp>
      <p:sp>
        <p:nvSpPr>
          <p:cNvPr id="123" name="object 123"/>
          <p:cNvSpPr txBox="1"/>
          <p:nvPr/>
        </p:nvSpPr>
        <p:spPr>
          <a:xfrm>
            <a:off x="1246147" y="2970736"/>
            <a:ext cx="314936" cy="1818674"/>
          </a:xfrm>
          <a:prstGeom prst="rect">
            <a:avLst/>
          </a:prstGeom>
        </p:spPr>
        <p:txBody>
          <a:bodyPr vert="horz" wrap="square" lIns="0" tIns="1114" rIns="0" bIns="0" rtlCol="0">
            <a:spAutoFit/>
          </a:bodyPr>
          <a:lstStyle/>
          <a:p>
            <a:pPr defTabSz="801668">
              <a:spcBef>
                <a:spcPts val="9"/>
              </a:spcBef>
            </a:pPr>
            <a:endParaRPr sz="1100">
              <a:solidFill>
                <a:prstClr val="black"/>
              </a:solidFill>
              <a:latin typeface="Times New Roman"/>
              <a:cs typeface="Times New Roman"/>
            </a:endParaRPr>
          </a:p>
          <a:p>
            <a:pPr marL="26722" defTabSz="801668">
              <a:lnSpc>
                <a:spcPts val="1377"/>
              </a:lnSpc>
            </a:pPr>
            <a:r>
              <a:rPr b="1" spc="4" dirty="0">
                <a:solidFill>
                  <a:prstClr val="black"/>
                </a:solidFill>
                <a:latin typeface="Times New Roman"/>
                <a:cs typeface="Times New Roman"/>
              </a:rPr>
              <a:t>a</a:t>
            </a:r>
            <a:endParaRPr>
              <a:solidFill>
                <a:prstClr val="black"/>
              </a:solidFill>
              <a:latin typeface="Times New Roman"/>
              <a:cs typeface="Times New Roman"/>
            </a:endParaRPr>
          </a:p>
          <a:p>
            <a:pPr marL="26722" defTabSz="801668">
              <a:lnSpc>
                <a:spcPts val="1057"/>
              </a:lnSpc>
            </a:pPr>
            <a:r>
              <a:rPr b="1" spc="4" dirty="0">
                <a:solidFill>
                  <a:prstClr val="black"/>
                </a:solidFill>
                <a:latin typeface="Times New Roman"/>
                <a:cs typeface="Times New Roman"/>
              </a:rPr>
              <a:t>h</a:t>
            </a:r>
            <a:endParaRPr>
              <a:solidFill>
                <a:prstClr val="black"/>
              </a:solidFill>
              <a:latin typeface="Times New Roman"/>
              <a:cs typeface="Times New Roman"/>
            </a:endParaRPr>
          </a:p>
          <a:p>
            <a:pPr marL="26722" marR="66805" defTabSz="801668">
              <a:lnSpc>
                <a:spcPct val="66300"/>
              </a:lnSpc>
              <a:spcBef>
                <a:spcPts val="320"/>
              </a:spcBef>
            </a:pPr>
            <a:r>
              <a:rPr b="1" spc="4" dirty="0">
                <a:solidFill>
                  <a:prstClr val="black"/>
                </a:solidFill>
                <a:latin typeface="Times New Roman"/>
                <a:cs typeface="Times New Roman"/>
              </a:rPr>
              <a:t>J/  </a:t>
            </a:r>
            <a:r>
              <a:rPr b="1" spc="9" dirty="0">
                <a:solidFill>
                  <a:prstClr val="black"/>
                </a:solidFill>
                <a:latin typeface="Times New Roman"/>
                <a:cs typeface="Times New Roman"/>
              </a:rPr>
              <a:t>G</a:t>
            </a:r>
            <a:endParaRPr>
              <a:solidFill>
                <a:prstClr val="black"/>
              </a:solidFill>
              <a:latin typeface="Times New Roman"/>
              <a:cs typeface="Times New Roman"/>
            </a:endParaRPr>
          </a:p>
          <a:p>
            <a:pPr marL="26722" defTabSz="801668">
              <a:lnSpc>
                <a:spcPts val="1574"/>
              </a:lnSpc>
              <a:spcBef>
                <a:spcPts val="223"/>
              </a:spcBef>
            </a:pPr>
            <a:r>
              <a:rPr b="1" spc="4" dirty="0">
                <a:solidFill>
                  <a:prstClr val="black"/>
                </a:solidFill>
                <a:latin typeface="Times New Roman"/>
                <a:cs typeface="Times New Roman"/>
              </a:rPr>
              <a:t>ja,</a:t>
            </a:r>
            <a:endParaRPr>
              <a:solidFill>
                <a:prstClr val="black"/>
              </a:solidFill>
              <a:latin typeface="Times New Roman"/>
              <a:cs typeface="Times New Roman"/>
            </a:endParaRPr>
          </a:p>
          <a:p>
            <a:pPr marL="26722" defTabSz="801668">
              <a:lnSpc>
                <a:spcPts val="991"/>
              </a:lnSpc>
            </a:pPr>
            <a:r>
              <a:rPr b="1" spc="4" dirty="0">
                <a:solidFill>
                  <a:prstClr val="black"/>
                </a:solidFill>
                <a:latin typeface="Times New Roman"/>
                <a:cs typeface="Times New Roman"/>
              </a:rPr>
              <a:t>gi</a:t>
            </a:r>
            <a:endParaRPr>
              <a:solidFill>
                <a:prstClr val="black"/>
              </a:solidFill>
              <a:latin typeface="Times New Roman"/>
              <a:cs typeface="Times New Roman"/>
            </a:endParaRPr>
          </a:p>
          <a:p>
            <a:pPr marL="26722" marR="66805" defTabSz="801668">
              <a:lnSpc>
                <a:spcPct val="38400"/>
              </a:lnSpc>
              <a:spcBef>
                <a:spcPts val="583"/>
              </a:spcBef>
            </a:pPr>
            <a:r>
              <a:rPr b="1" spc="4" dirty="0">
                <a:solidFill>
                  <a:prstClr val="black"/>
                </a:solidFill>
                <a:latin typeface="Times New Roman"/>
                <a:cs typeface="Times New Roman"/>
              </a:rPr>
              <a:t>r  e</a:t>
            </a:r>
            <a:endParaRPr>
              <a:solidFill>
                <a:prstClr val="black"/>
              </a:solidFill>
              <a:latin typeface="Times New Roman"/>
              <a:cs typeface="Times New Roman"/>
            </a:endParaRPr>
          </a:p>
          <a:p>
            <a:pPr marL="26722" defTabSz="801668">
              <a:spcBef>
                <a:spcPts val="26"/>
              </a:spcBef>
            </a:pPr>
            <a:r>
              <a:rPr b="1" spc="4" dirty="0">
                <a:solidFill>
                  <a:prstClr val="black"/>
                </a:solidFill>
                <a:latin typeface="Times New Roman"/>
                <a:cs typeface="Times New Roman"/>
              </a:rPr>
              <a:t>En</a:t>
            </a:r>
            <a:endParaRPr>
              <a:solidFill>
                <a:prstClr val="black"/>
              </a:solidFill>
              <a:latin typeface="Times New Roman"/>
              <a:cs typeface="Times New Roman"/>
            </a:endParaRPr>
          </a:p>
        </p:txBody>
      </p:sp>
      <p:sp>
        <p:nvSpPr>
          <p:cNvPr id="124" name="object 124"/>
          <p:cNvSpPr/>
          <p:nvPr/>
        </p:nvSpPr>
        <p:spPr>
          <a:xfrm>
            <a:off x="1951285" y="5469413"/>
            <a:ext cx="5787218" cy="0"/>
          </a:xfrm>
          <a:custGeom>
            <a:avLst/>
            <a:gdLst/>
            <a:ahLst/>
            <a:cxnLst/>
            <a:rect l="l" t="t" r="r" b="b"/>
            <a:pathLst>
              <a:path w="6767830">
                <a:moveTo>
                  <a:pt x="0" y="0"/>
                </a:moveTo>
                <a:lnTo>
                  <a:pt x="6767210" y="0"/>
                </a:lnTo>
              </a:path>
            </a:pathLst>
          </a:custGeom>
          <a:ln w="9584">
            <a:solidFill>
              <a:srgbClr val="000000"/>
            </a:solidFill>
          </a:ln>
        </p:spPr>
        <p:txBody>
          <a:bodyPr wrap="square" lIns="0" tIns="0" rIns="0" bIns="0" rtlCol="0"/>
          <a:lstStyle/>
          <a:p>
            <a:pPr defTabSz="801668"/>
            <a:endParaRPr>
              <a:solidFill>
                <a:prstClr val="black"/>
              </a:solidFill>
            </a:endParaRPr>
          </a:p>
        </p:txBody>
      </p:sp>
      <p:sp>
        <p:nvSpPr>
          <p:cNvPr id="125" name="object 125"/>
          <p:cNvSpPr/>
          <p:nvPr/>
        </p:nvSpPr>
        <p:spPr>
          <a:xfrm>
            <a:off x="1951283" y="5469419"/>
            <a:ext cx="0" cy="43799"/>
          </a:xfrm>
          <a:custGeom>
            <a:avLst/>
            <a:gdLst/>
            <a:ahLst/>
            <a:cxnLst/>
            <a:rect l="l" t="t" r="r" b="b"/>
            <a:pathLst>
              <a:path h="48260">
                <a:moveTo>
                  <a:pt x="0" y="0"/>
                </a:moveTo>
                <a:lnTo>
                  <a:pt x="0" y="47924"/>
                </a:lnTo>
              </a:path>
            </a:pathLst>
          </a:custGeom>
          <a:ln w="9506">
            <a:solidFill>
              <a:srgbClr val="000000"/>
            </a:solidFill>
          </a:ln>
        </p:spPr>
        <p:txBody>
          <a:bodyPr wrap="square" lIns="0" tIns="0" rIns="0" bIns="0" rtlCol="0"/>
          <a:lstStyle/>
          <a:p>
            <a:pPr defTabSz="801668"/>
            <a:endParaRPr>
              <a:solidFill>
                <a:prstClr val="black"/>
              </a:solidFill>
            </a:endParaRPr>
          </a:p>
        </p:txBody>
      </p:sp>
      <p:sp>
        <p:nvSpPr>
          <p:cNvPr id="126" name="object 126"/>
          <p:cNvSpPr/>
          <p:nvPr/>
        </p:nvSpPr>
        <p:spPr>
          <a:xfrm>
            <a:off x="2675648" y="5469419"/>
            <a:ext cx="0" cy="43799"/>
          </a:xfrm>
          <a:custGeom>
            <a:avLst/>
            <a:gdLst/>
            <a:ahLst/>
            <a:cxnLst/>
            <a:rect l="l" t="t" r="r" b="b"/>
            <a:pathLst>
              <a:path h="48260">
                <a:moveTo>
                  <a:pt x="0" y="0"/>
                </a:moveTo>
                <a:lnTo>
                  <a:pt x="0" y="47924"/>
                </a:lnTo>
              </a:path>
            </a:pathLst>
          </a:custGeom>
          <a:ln w="9506">
            <a:solidFill>
              <a:srgbClr val="000000"/>
            </a:solidFill>
          </a:ln>
        </p:spPr>
        <p:txBody>
          <a:bodyPr wrap="square" lIns="0" tIns="0" rIns="0" bIns="0" rtlCol="0"/>
          <a:lstStyle/>
          <a:p>
            <a:pPr defTabSz="801668"/>
            <a:endParaRPr>
              <a:solidFill>
                <a:prstClr val="black"/>
              </a:solidFill>
            </a:endParaRPr>
          </a:p>
        </p:txBody>
      </p:sp>
      <p:sp>
        <p:nvSpPr>
          <p:cNvPr id="127" name="object 127"/>
          <p:cNvSpPr/>
          <p:nvPr/>
        </p:nvSpPr>
        <p:spPr>
          <a:xfrm>
            <a:off x="3399906" y="5469419"/>
            <a:ext cx="0" cy="43799"/>
          </a:xfrm>
          <a:custGeom>
            <a:avLst/>
            <a:gdLst/>
            <a:ahLst/>
            <a:cxnLst/>
            <a:rect l="l" t="t" r="r" b="b"/>
            <a:pathLst>
              <a:path h="48260">
                <a:moveTo>
                  <a:pt x="0" y="0"/>
                </a:moveTo>
                <a:lnTo>
                  <a:pt x="0" y="47924"/>
                </a:lnTo>
              </a:path>
            </a:pathLst>
          </a:custGeom>
          <a:ln w="9506">
            <a:solidFill>
              <a:srgbClr val="000000"/>
            </a:solidFill>
          </a:ln>
        </p:spPr>
        <p:txBody>
          <a:bodyPr wrap="square" lIns="0" tIns="0" rIns="0" bIns="0" rtlCol="0"/>
          <a:lstStyle/>
          <a:p>
            <a:pPr defTabSz="801668"/>
            <a:endParaRPr>
              <a:solidFill>
                <a:prstClr val="black"/>
              </a:solidFill>
            </a:endParaRPr>
          </a:p>
        </p:txBody>
      </p:sp>
      <p:sp>
        <p:nvSpPr>
          <p:cNvPr id="128" name="object 128"/>
          <p:cNvSpPr/>
          <p:nvPr/>
        </p:nvSpPr>
        <p:spPr>
          <a:xfrm>
            <a:off x="4124488" y="5469419"/>
            <a:ext cx="0" cy="43799"/>
          </a:xfrm>
          <a:custGeom>
            <a:avLst/>
            <a:gdLst/>
            <a:ahLst/>
            <a:cxnLst/>
            <a:rect l="l" t="t" r="r" b="b"/>
            <a:pathLst>
              <a:path h="48260">
                <a:moveTo>
                  <a:pt x="0" y="0"/>
                </a:moveTo>
                <a:lnTo>
                  <a:pt x="0" y="47924"/>
                </a:lnTo>
              </a:path>
            </a:pathLst>
          </a:custGeom>
          <a:ln w="9506">
            <a:solidFill>
              <a:srgbClr val="000000"/>
            </a:solidFill>
          </a:ln>
        </p:spPr>
        <p:txBody>
          <a:bodyPr wrap="square" lIns="0" tIns="0" rIns="0" bIns="0" rtlCol="0"/>
          <a:lstStyle/>
          <a:p>
            <a:pPr defTabSz="801668"/>
            <a:endParaRPr>
              <a:solidFill>
                <a:prstClr val="black"/>
              </a:solidFill>
            </a:endParaRPr>
          </a:p>
        </p:txBody>
      </p:sp>
      <p:sp>
        <p:nvSpPr>
          <p:cNvPr id="129" name="object 129"/>
          <p:cNvSpPr/>
          <p:nvPr/>
        </p:nvSpPr>
        <p:spPr>
          <a:xfrm>
            <a:off x="4848854" y="5469419"/>
            <a:ext cx="0" cy="43799"/>
          </a:xfrm>
          <a:custGeom>
            <a:avLst/>
            <a:gdLst/>
            <a:ahLst/>
            <a:cxnLst/>
            <a:rect l="l" t="t" r="r" b="b"/>
            <a:pathLst>
              <a:path h="48260">
                <a:moveTo>
                  <a:pt x="0" y="0"/>
                </a:moveTo>
                <a:lnTo>
                  <a:pt x="0" y="47924"/>
                </a:lnTo>
              </a:path>
            </a:pathLst>
          </a:custGeom>
          <a:ln w="9506">
            <a:solidFill>
              <a:srgbClr val="000000"/>
            </a:solidFill>
          </a:ln>
        </p:spPr>
        <p:txBody>
          <a:bodyPr wrap="square" lIns="0" tIns="0" rIns="0" bIns="0" rtlCol="0"/>
          <a:lstStyle/>
          <a:p>
            <a:pPr defTabSz="801668"/>
            <a:endParaRPr>
              <a:solidFill>
                <a:prstClr val="black"/>
              </a:solidFill>
            </a:endParaRPr>
          </a:p>
        </p:txBody>
      </p:sp>
      <p:sp>
        <p:nvSpPr>
          <p:cNvPr id="130" name="object 130"/>
          <p:cNvSpPr/>
          <p:nvPr/>
        </p:nvSpPr>
        <p:spPr>
          <a:xfrm>
            <a:off x="5573111" y="5469419"/>
            <a:ext cx="0" cy="43799"/>
          </a:xfrm>
          <a:custGeom>
            <a:avLst/>
            <a:gdLst/>
            <a:ahLst/>
            <a:cxnLst/>
            <a:rect l="l" t="t" r="r" b="b"/>
            <a:pathLst>
              <a:path h="48260">
                <a:moveTo>
                  <a:pt x="0" y="0"/>
                </a:moveTo>
                <a:lnTo>
                  <a:pt x="0" y="47924"/>
                </a:lnTo>
              </a:path>
            </a:pathLst>
          </a:custGeom>
          <a:ln w="9506">
            <a:solidFill>
              <a:srgbClr val="000000"/>
            </a:solidFill>
          </a:ln>
        </p:spPr>
        <p:txBody>
          <a:bodyPr wrap="square" lIns="0" tIns="0" rIns="0" bIns="0" rtlCol="0"/>
          <a:lstStyle/>
          <a:p>
            <a:pPr defTabSz="801668"/>
            <a:endParaRPr>
              <a:solidFill>
                <a:prstClr val="black"/>
              </a:solidFill>
            </a:endParaRPr>
          </a:p>
        </p:txBody>
      </p:sp>
      <p:sp>
        <p:nvSpPr>
          <p:cNvPr id="131" name="object 131"/>
          <p:cNvSpPr/>
          <p:nvPr/>
        </p:nvSpPr>
        <p:spPr>
          <a:xfrm>
            <a:off x="6289348" y="5469419"/>
            <a:ext cx="0" cy="43799"/>
          </a:xfrm>
          <a:custGeom>
            <a:avLst/>
            <a:gdLst/>
            <a:ahLst/>
            <a:cxnLst/>
            <a:rect l="l" t="t" r="r" b="b"/>
            <a:pathLst>
              <a:path h="48260">
                <a:moveTo>
                  <a:pt x="0" y="0"/>
                </a:moveTo>
                <a:lnTo>
                  <a:pt x="0" y="47924"/>
                </a:lnTo>
              </a:path>
            </a:pathLst>
          </a:custGeom>
          <a:ln w="9506">
            <a:solidFill>
              <a:srgbClr val="000000"/>
            </a:solidFill>
          </a:ln>
        </p:spPr>
        <p:txBody>
          <a:bodyPr wrap="square" lIns="0" tIns="0" rIns="0" bIns="0" rtlCol="0"/>
          <a:lstStyle/>
          <a:p>
            <a:pPr defTabSz="801668"/>
            <a:endParaRPr>
              <a:solidFill>
                <a:prstClr val="black"/>
              </a:solidFill>
            </a:endParaRPr>
          </a:p>
        </p:txBody>
      </p:sp>
      <p:sp>
        <p:nvSpPr>
          <p:cNvPr id="132" name="object 132"/>
          <p:cNvSpPr/>
          <p:nvPr/>
        </p:nvSpPr>
        <p:spPr>
          <a:xfrm>
            <a:off x="7013605" y="5469419"/>
            <a:ext cx="0" cy="43799"/>
          </a:xfrm>
          <a:custGeom>
            <a:avLst/>
            <a:gdLst/>
            <a:ahLst/>
            <a:cxnLst/>
            <a:rect l="l" t="t" r="r" b="b"/>
            <a:pathLst>
              <a:path h="48260">
                <a:moveTo>
                  <a:pt x="0" y="0"/>
                </a:moveTo>
                <a:lnTo>
                  <a:pt x="0" y="47924"/>
                </a:lnTo>
              </a:path>
            </a:pathLst>
          </a:custGeom>
          <a:ln w="9506">
            <a:solidFill>
              <a:srgbClr val="000000"/>
            </a:solidFill>
          </a:ln>
        </p:spPr>
        <p:txBody>
          <a:bodyPr wrap="square" lIns="0" tIns="0" rIns="0" bIns="0" rtlCol="0"/>
          <a:lstStyle/>
          <a:p>
            <a:pPr defTabSz="801668"/>
            <a:endParaRPr>
              <a:solidFill>
                <a:prstClr val="black"/>
              </a:solidFill>
            </a:endParaRPr>
          </a:p>
        </p:txBody>
      </p:sp>
      <p:sp>
        <p:nvSpPr>
          <p:cNvPr id="133" name="object 133"/>
          <p:cNvSpPr/>
          <p:nvPr/>
        </p:nvSpPr>
        <p:spPr>
          <a:xfrm>
            <a:off x="7737971" y="5469419"/>
            <a:ext cx="0" cy="43799"/>
          </a:xfrm>
          <a:custGeom>
            <a:avLst/>
            <a:gdLst/>
            <a:ahLst/>
            <a:cxnLst/>
            <a:rect l="l" t="t" r="r" b="b"/>
            <a:pathLst>
              <a:path h="48260">
                <a:moveTo>
                  <a:pt x="0" y="0"/>
                </a:moveTo>
                <a:lnTo>
                  <a:pt x="0" y="47924"/>
                </a:lnTo>
              </a:path>
            </a:pathLst>
          </a:custGeom>
          <a:ln w="9506">
            <a:solidFill>
              <a:srgbClr val="000000"/>
            </a:solidFill>
          </a:ln>
        </p:spPr>
        <p:txBody>
          <a:bodyPr wrap="square" lIns="0" tIns="0" rIns="0" bIns="0" rtlCol="0"/>
          <a:lstStyle/>
          <a:p>
            <a:pPr defTabSz="801668"/>
            <a:endParaRPr>
              <a:solidFill>
                <a:prstClr val="black"/>
              </a:solidFill>
            </a:endParaRPr>
          </a:p>
        </p:txBody>
      </p:sp>
      <p:sp>
        <p:nvSpPr>
          <p:cNvPr id="134" name="object 134"/>
          <p:cNvSpPr txBox="1"/>
          <p:nvPr/>
        </p:nvSpPr>
        <p:spPr>
          <a:xfrm>
            <a:off x="2086967" y="5551908"/>
            <a:ext cx="465345" cy="184666"/>
          </a:xfrm>
          <a:prstGeom prst="rect">
            <a:avLst/>
          </a:prstGeom>
        </p:spPr>
        <p:txBody>
          <a:bodyPr vert="horz" wrap="square" lIns="0" tIns="0" rIns="0" bIns="0" rtlCol="0">
            <a:spAutoFit/>
          </a:bodyPr>
          <a:lstStyle/>
          <a:p>
            <a:pPr marL="11134" defTabSz="801668"/>
            <a:r>
              <a:rPr sz="1200" spc="31" dirty="0">
                <a:solidFill>
                  <a:prstClr val="black"/>
                </a:solidFill>
                <a:latin typeface="Times New Roman"/>
                <a:cs typeface="Times New Roman"/>
              </a:rPr>
              <a:t>P</a:t>
            </a:r>
            <a:r>
              <a:rPr sz="1200" spc="-31" dirty="0">
                <a:solidFill>
                  <a:prstClr val="black"/>
                </a:solidFill>
                <a:latin typeface="Times New Roman"/>
                <a:cs typeface="Times New Roman"/>
              </a:rPr>
              <a:t>E</a:t>
            </a:r>
            <a:r>
              <a:rPr sz="1200" spc="-26" dirty="0">
                <a:solidFill>
                  <a:prstClr val="black"/>
                </a:solidFill>
                <a:latin typeface="Times New Roman"/>
                <a:cs typeface="Times New Roman"/>
              </a:rPr>
              <a:t>4</a:t>
            </a:r>
            <a:r>
              <a:rPr sz="1200" spc="-18" dirty="0">
                <a:solidFill>
                  <a:prstClr val="black"/>
                </a:solidFill>
                <a:latin typeface="Times New Roman"/>
                <a:cs typeface="Times New Roman"/>
              </a:rPr>
              <a:t>/</a:t>
            </a:r>
            <a:r>
              <a:rPr sz="1200" spc="-26" dirty="0">
                <a:solidFill>
                  <a:prstClr val="black"/>
                </a:solidFill>
                <a:latin typeface="Times New Roman"/>
                <a:cs typeface="Times New Roman"/>
              </a:rPr>
              <a:t>8</a:t>
            </a:r>
            <a:r>
              <a:rPr sz="1200" spc="9" dirty="0">
                <a:solidFill>
                  <a:prstClr val="black"/>
                </a:solidFill>
                <a:latin typeface="Times New Roman"/>
                <a:cs typeface="Times New Roman"/>
              </a:rPr>
              <a:t>6</a:t>
            </a:r>
            <a:endParaRPr sz="1200">
              <a:solidFill>
                <a:prstClr val="black"/>
              </a:solidFill>
              <a:latin typeface="Times New Roman"/>
              <a:cs typeface="Times New Roman"/>
            </a:endParaRPr>
          </a:p>
        </p:txBody>
      </p:sp>
      <p:sp>
        <p:nvSpPr>
          <p:cNvPr id="135" name="object 135"/>
          <p:cNvSpPr txBox="1"/>
          <p:nvPr/>
        </p:nvSpPr>
        <p:spPr>
          <a:xfrm>
            <a:off x="2868240" y="5551908"/>
            <a:ext cx="343171" cy="184666"/>
          </a:xfrm>
          <a:prstGeom prst="rect">
            <a:avLst/>
          </a:prstGeom>
        </p:spPr>
        <p:txBody>
          <a:bodyPr vert="horz" wrap="square" lIns="0" tIns="0" rIns="0" bIns="0" rtlCol="0">
            <a:spAutoFit/>
          </a:bodyPr>
          <a:lstStyle/>
          <a:p>
            <a:pPr marL="11134" defTabSz="801668"/>
            <a:r>
              <a:rPr sz="1200" spc="-35" dirty="0">
                <a:solidFill>
                  <a:prstClr val="black"/>
                </a:solidFill>
                <a:latin typeface="Times New Roman"/>
                <a:cs typeface="Times New Roman"/>
              </a:rPr>
              <a:t>B</a:t>
            </a:r>
            <a:r>
              <a:rPr sz="1200" spc="-26" dirty="0">
                <a:solidFill>
                  <a:prstClr val="black"/>
                </a:solidFill>
                <a:latin typeface="Times New Roman"/>
                <a:cs typeface="Times New Roman"/>
              </a:rPr>
              <a:t>22</a:t>
            </a:r>
            <a:r>
              <a:rPr sz="1200" spc="9" dirty="0">
                <a:solidFill>
                  <a:prstClr val="black"/>
                </a:solidFill>
                <a:latin typeface="Times New Roman"/>
                <a:cs typeface="Times New Roman"/>
              </a:rPr>
              <a:t>9</a:t>
            </a:r>
            <a:endParaRPr sz="1200">
              <a:solidFill>
                <a:prstClr val="black"/>
              </a:solidFill>
              <a:latin typeface="Times New Roman"/>
              <a:cs typeface="Times New Roman"/>
            </a:endParaRPr>
          </a:p>
        </p:txBody>
      </p:sp>
      <p:sp>
        <p:nvSpPr>
          <p:cNvPr id="136" name="object 136"/>
          <p:cNvSpPr txBox="1"/>
          <p:nvPr/>
        </p:nvSpPr>
        <p:spPr>
          <a:xfrm>
            <a:off x="3641594" y="5551908"/>
            <a:ext cx="241632" cy="184666"/>
          </a:xfrm>
          <a:prstGeom prst="rect">
            <a:avLst/>
          </a:prstGeom>
        </p:spPr>
        <p:txBody>
          <a:bodyPr vert="horz" wrap="square" lIns="0" tIns="0" rIns="0" bIns="0" rtlCol="0">
            <a:spAutoFit/>
          </a:bodyPr>
          <a:lstStyle/>
          <a:p>
            <a:pPr marL="11134" defTabSz="801668"/>
            <a:r>
              <a:rPr sz="1200" spc="-26" dirty="0">
                <a:solidFill>
                  <a:prstClr val="black"/>
                </a:solidFill>
                <a:latin typeface="Times New Roman"/>
                <a:cs typeface="Times New Roman"/>
              </a:rPr>
              <a:t>665</a:t>
            </a:r>
            <a:endParaRPr sz="1200">
              <a:solidFill>
                <a:prstClr val="black"/>
              </a:solidFill>
              <a:latin typeface="Times New Roman"/>
              <a:cs typeface="Times New Roman"/>
            </a:endParaRPr>
          </a:p>
        </p:txBody>
      </p:sp>
      <p:sp>
        <p:nvSpPr>
          <p:cNvPr id="137" name="object 137"/>
          <p:cNvSpPr txBox="1"/>
          <p:nvPr/>
        </p:nvSpPr>
        <p:spPr>
          <a:xfrm>
            <a:off x="4268087" y="5551908"/>
            <a:ext cx="428421" cy="184666"/>
          </a:xfrm>
          <a:prstGeom prst="rect">
            <a:avLst/>
          </a:prstGeom>
        </p:spPr>
        <p:txBody>
          <a:bodyPr vert="horz" wrap="square" lIns="0" tIns="0" rIns="0" bIns="0" rtlCol="0">
            <a:spAutoFit/>
          </a:bodyPr>
          <a:lstStyle/>
          <a:p>
            <a:pPr marL="11134" defTabSz="801668"/>
            <a:r>
              <a:rPr sz="1200" spc="-26" dirty="0">
                <a:solidFill>
                  <a:prstClr val="black"/>
                </a:solidFill>
                <a:latin typeface="Times New Roman"/>
                <a:cs typeface="Times New Roman"/>
              </a:rPr>
              <a:t>129</a:t>
            </a:r>
            <a:r>
              <a:rPr sz="1200" spc="-18" dirty="0">
                <a:solidFill>
                  <a:prstClr val="black"/>
                </a:solidFill>
                <a:latin typeface="Times New Roman"/>
                <a:cs typeface="Times New Roman"/>
              </a:rPr>
              <a:t>/</a:t>
            </a:r>
            <a:r>
              <a:rPr sz="1200" spc="-26" dirty="0">
                <a:solidFill>
                  <a:prstClr val="black"/>
                </a:solidFill>
                <a:latin typeface="Times New Roman"/>
                <a:cs typeface="Times New Roman"/>
              </a:rPr>
              <a:t>81</a:t>
            </a:r>
            <a:endParaRPr sz="1200">
              <a:solidFill>
                <a:prstClr val="black"/>
              </a:solidFill>
              <a:latin typeface="Times New Roman"/>
              <a:cs typeface="Times New Roman"/>
            </a:endParaRPr>
          </a:p>
        </p:txBody>
      </p:sp>
      <p:sp>
        <p:nvSpPr>
          <p:cNvPr id="138" name="object 138"/>
          <p:cNvSpPr txBox="1"/>
          <p:nvPr/>
        </p:nvSpPr>
        <p:spPr>
          <a:xfrm>
            <a:off x="5073962" y="5551908"/>
            <a:ext cx="269867" cy="184666"/>
          </a:xfrm>
          <a:prstGeom prst="rect">
            <a:avLst/>
          </a:prstGeom>
        </p:spPr>
        <p:txBody>
          <a:bodyPr vert="horz" wrap="square" lIns="0" tIns="0" rIns="0" bIns="0" rtlCol="0">
            <a:spAutoFit/>
          </a:bodyPr>
          <a:lstStyle/>
          <a:p>
            <a:pPr marL="11134" defTabSz="801668"/>
            <a:r>
              <a:rPr sz="1200" spc="-35" dirty="0">
                <a:solidFill>
                  <a:prstClr val="black"/>
                </a:solidFill>
                <a:latin typeface="Times New Roman"/>
                <a:cs typeface="Times New Roman"/>
              </a:rPr>
              <a:t>B</a:t>
            </a:r>
            <a:r>
              <a:rPr sz="1200" spc="-26" dirty="0">
                <a:solidFill>
                  <a:prstClr val="black"/>
                </a:solidFill>
                <a:latin typeface="Times New Roman"/>
                <a:cs typeface="Times New Roman"/>
              </a:rPr>
              <a:t>8</a:t>
            </a:r>
            <a:r>
              <a:rPr sz="1200" spc="9" dirty="0">
                <a:solidFill>
                  <a:prstClr val="black"/>
                </a:solidFill>
                <a:latin typeface="Times New Roman"/>
                <a:cs typeface="Times New Roman"/>
              </a:rPr>
              <a:t>1</a:t>
            </a:r>
            <a:endParaRPr sz="1200">
              <a:solidFill>
                <a:prstClr val="black"/>
              </a:solidFill>
              <a:latin typeface="Times New Roman"/>
              <a:cs typeface="Times New Roman"/>
            </a:endParaRPr>
          </a:p>
        </p:txBody>
      </p:sp>
      <p:sp>
        <p:nvSpPr>
          <p:cNvPr id="139" name="object 139"/>
          <p:cNvSpPr txBox="1"/>
          <p:nvPr/>
        </p:nvSpPr>
        <p:spPr>
          <a:xfrm>
            <a:off x="5716925" y="5551908"/>
            <a:ext cx="428421" cy="184666"/>
          </a:xfrm>
          <a:prstGeom prst="rect">
            <a:avLst/>
          </a:prstGeom>
        </p:spPr>
        <p:txBody>
          <a:bodyPr vert="horz" wrap="square" lIns="0" tIns="0" rIns="0" bIns="0" rtlCol="0">
            <a:spAutoFit/>
          </a:bodyPr>
          <a:lstStyle/>
          <a:p>
            <a:pPr marL="11134" defTabSz="801668"/>
            <a:r>
              <a:rPr sz="1200" spc="-26" dirty="0">
                <a:solidFill>
                  <a:prstClr val="black"/>
                </a:solidFill>
                <a:latin typeface="Times New Roman"/>
                <a:cs typeface="Times New Roman"/>
              </a:rPr>
              <a:t>182</a:t>
            </a:r>
            <a:r>
              <a:rPr sz="1200" spc="-18" dirty="0">
                <a:solidFill>
                  <a:prstClr val="black"/>
                </a:solidFill>
                <a:latin typeface="Times New Roman"/>
                <a:cs typeface="Times New Roman"/>
              </a:rPr>
              <a:t>/</a:t>
            </a:r>
            <a:r>
              <a:rPr sz="1200" spc="-26" dirty="0">
                <a:solidFill>
                  <a:prstClr val="black"/>
                </a:solidFill>
                <a:latin typeface="Times New Roman"/>
                <a:cs typeface="Times New Roman"/>
              </a:rPr>
              <a:t>81</a:t>
            </a:r>
            <a:endParaRPr sz="1200">
              <a:solidFill>
                <a:prstClr val="black"/>
              </a:solidFill>
              <a:latin typeface="Times New Roman"/>
              <a:cs typeface="Times New Roman"/>
            </a:endParaRPr>
          </a:p>
        </p:txBody>
      </p:sp>
      <p:sp>
        <p:nvSpPr>
          <p:cNvPr id="140" name="object 140"/>
          <p:cNvSpPr txBox="1"/>
          <p:nvPr/>
        </p:nvSpPr>
        <p:spPr>
          <a:xfrm>
            <a:off x="6546969" y="5551908"/>
            <a:ext cx="222084" cy="184666"/>
          </a:xfrm>
          <a:prstGeom prst="rect">
            <a:avLst/>
          </a:prstGeom>
        </p:spPr>
        <p:txBody>
          <a:bodyPr vert="horz" wrap="square" lIns="0" tIns="0" rIns="0" bIns="0" rtlCol="0">
            <a:spAutoFit/>
          </a:bodyPr>
          <a:lstStyle/>
          <a:p>
            <a:pPr marL="11134" defTabSz="801668"/>
            <a:r>
              <a:rPr sz="1200" spc="-48" dirty="0">
                <a:solidFill>
                  <a:prstClr val="black"/>
                </a:solidFill>
                <a:latin typeface="Times New Roman"/>
                <a:cs typeface="Times New Roman"/>
              </a:rPr>
              <a:t>M1</a:t>
            </a:r>
            <a:endParaRPr sz="1200">
              <a:solidFill>
                <a:prstClr val="black"/>
              </a:solidFill>
              <a:latin typeface="Times New Roman"/>
              <a:cs typeface="Times New Roman"/>
            </a:endParaRPr>
          </a:p>
        </p:txBody>
      </p:sp>
      <p:sp>
        <p:nvSpPr>
          <p:cNvPr id="141" name="object 141"/>
          <p:cNvSpPr txBox="1"/>
          <p:nvPr/>
        </p:nvSpPr>
        <p:spPr>
          <a:xfrm>
            <a:off x="7165550" y="5551908"/>
            <a:ext cx="428421" cy="184666"/>
          </a:xfrm>
          <a:prstGeom prst="rect">
            <a:avLst/>
          </a:prstGeom>
        </p:spPr>
        <p:txBody>
          <a:bodyPr vert="horz" wrap="square" lIns="0" tIns="0" rIns="0" bIns="0" rtlCol="0">
            <a:spAutoFit/>
          </a:bodyPr>
          <a:lstStyle/>
          <a:p>
            <a:pPr marL="11134" defTabSz="801668"/>
            <a:r>
              <a:rPr sz="1200" spc="-26" dirty="0">
                <a:solidFill>
                  <a:prstClr val="black"/>
                </a:solidFill>
                <a:latin typeface="Times New Roman"/>
                <a:cs typeface="Times New Roman"/>
              </a:rPr>
              <a:t>181</a:t>
            </a:r>
            <a:r>
              <a:rPr sz="1200" spc="-18" dirty="0">
                <a:solidFill>
                  <a:prstClr val="black"/>
                </a:solidFill>
                <a:latin typeface="Times New Roman"/>
                <a:cs typeface="Times New Roman"/>
              </a:rPr>
              <a:t>/</a:t>
            </a:r>
            <a:r>
              <a:rPr sz="1200" spc="-26" dirty="0">
                <a:solidFill>
                  <a:prstClr val="black"/>
                </a:solidFill>
                <a:latin typeface="Times New Roman"/>
                <a:cs typeface="Times New Roman"/>
              </a:rPr>
              <a:t>81</a:t>
            </a:r>
            <a:endParaRPr sz="1200">
              <a:solidFill>
                <a:prstClr val="black"/>
              </a:solidFill>
              <a:latin typeface="Times New Roman"/>
              <a:cs typeface="Times New Roman"/>
            </a:endParaRPr>
          </a:p>
        </p:txBody>
      </p:sp>
      <p:sp>
        <p:nvSpPr>
          <p:cNvPr id="142" name="object 142"/>
          <p:cNvSpPr/>
          <p:nvPr/>
        </p:nvSpPr>
        <p:spPr>
          <a:xfrm>
            <a:off x="3473396" y="5913935"/>
            <a:ext cx="2067717" cy="288151"/>
          </a:xfrm>
          <a:custGeom>
            <a:avLst/>
            <a:gdLst/>
            <a:ahLst/>
            <a:cxnLst/>
            <a:rect l="l" t="t" r="r" b="b"/>
            <a:pathLst>
              <a:path w="2418079" h="317500">
                <a:moveTo>
                  <a:pt x="0" y="316941"/>
                </a:moveTo>
                <a:lnTo>
                  <a:pt x="2417476" y="316941"/>
                </a:lnTo>
                <a:lnTo>
                  <a:pt x="2417476" y="0"/>
                </a:lnTo>
                <a:lnTo>
                  <a:pt x="0" y="0"/>
                </a:lnTo>
                <a:lnTo>
                  <a:pt x="0" y="316941"/>
                </a:lnTo>
                <a:close/>
              </a:path>
            </a:pathLst>
          </a:custGeom>
          <a:ln w="9583">
            <a:solidFill>
              <a:srgbClr val="000000"/>
            </a:solidFill>
          </a:ln>
        </p:spPr>
        <p:txBody>
          <a:bodyPr wrap="square" lIns="0" tIns="0" rIns="0" bIns="0" rtlCol="0"/>
          <a:lstStyle/>
          <a:p>
            <a:pPr defTabSz="801668"/>
            <a:endParaRPr>
              <a:solidFill>
                <a:prstClr val="black"/>
              </a:solidFill>
            </a:endParaRPr>
          </a:p>
        </p:txBody>
      </p:sp>
      <p:sp>
        <p:nvSpPr>
          <p:cNvPr id="143" name="object 143"/>
          <p:cNvSpPr/>
          <p:nvPr/>
        </p:nvSpPr>
        <p:spPr>
          <a:xfrm>
            <a:off x="3530299" y="6009616"/>
            <a:ext cx="105884" cy="113532"/>
          </a:xfrm>
          <a:custGeom>
            <a:avLst/>
            <a:gdLst/>
            <a:ahLst/>
            <a:cxnLst/>
            <a:rect l="l" t="t" r="r" b="b"/>
            <a:pathLst>
              <a:path w="123825" h="125095">
                <a:moveTo>
                  <a:pt x="0" y="124923"/>
                </a:moveTo>
                <a:lnTo>
                  <a:pt x="123586" y="124923"/>
                </a:lnTo>
                <a:lnTo>
                  <a:pt x="123586" y="0"/>
                </a:lnTo>
                <a:lnTo>
                  <a:pt x="0" y="0"/>
                </a:lnTo>
                <a:lnTo>
                  <a:pt x="0" y="124923"/>
                </a:lnTo>
                <a:close/>
              </a:path>
            </a:pathLst>
          </a:custGeom>
          <a:ln w="9545">
            <a:solidFill>
              <a:srgbClr val="000000"/>
            </a:solidFill>
          </a:ln>
        </p:spPr>
        <p:txBody>
          <a:bodyPr wrap="square" lIns="0" tIns="0" rIns="0" bIns="0" rtlCol="0"/>
          <a:lstStyle/>
          <a:p>
            <a:pPr defTabSz="801668"/>
            <a:endParaRPr>
              <a:solidFill>
                <a:prstClr val="black"/>
              </a:solidFill>
            </a:endParaRPr>
          </a:p>
        </p:txBody>
      </p:sp>
      <p:sp>
        <p:nvSpPr>
          <p:cNvPr id="144" name="object 144"/>
          <p:cNvSpPr/>
          <p:nvPr/>
        </p:nvSpPr>
        <p:spPr>
          <a:xfrm>
            <a:off x="4547535" y="6009616"/>
            <a:ext cx="106427" cy="113532"/>
          </a:xfrm>
          <a:custGeom>
            <a:avLst/>
            <a:gdLst/>
            <a:ahLst/>
            <a:cxnLst/>
            <a:rect l="l" t="t" r="r" b="b"/>
            <a:pathLst>
              <a:path w="124460" h="125095">
                <a:moveTo>
                  <a:pt x="0" y="124923"/>
                </a:moveTo>
                <a:lnTo>
                  <a:pt x="123903" y="124923"/>
                </a:lnTo>
                <a:lnTo>
                  <a:pt x="123903" y="0"/>
                </a:lnTo>
                <a:lnTo>
                  <a:pt x="0" y="0"/>
                </a:lnTo>
                <a:lnTo>
                  <a:pt x="0" y="124923"/>
                </a:lnTo>
                <a:close/>
              </a:path>
            </a:pathLst>
          </a:custGeom>
          <a:ln w="9545">
            <a:solidFill>
              <a:srgbClr val="000000"/>
            </a:solidFill>
          </a:ln>
        </p:spPr>
        <p:txBody>
          <a:bodyPr wrap="square" lIns="0" tIns="0" rIns="0" bIns="0" rtlCol="0"/>
          <a:lstStyle/>
          <a:p>
            <a:pPr defTabSz="801668"/>
            <a:endParaRPr>
              <a:solidFill>
                <a:prstClr val="black"/>
              </a:solidFill>
            </a:endParaRPr>
          </a:p>
        </p:txBody>
      </p:sp>
      <p:sp>
        <p:nvSpPr>
          <p:cNvPr id="145" name="object 145"/>
          <p:cNvSpPr txBox="1"/>
          <p:nvPr/>
        </p:nvSpPr>
        <p:spPr>
          <a:xfrm>
            <a:off x="2353852" y="5821998"/>
            <a:ext cx="5295810" cy="376499"/>
          </a:xfrm>
          <a:prstGeom prst="rect">
            <a:avLst/>
          </a:prstGeom>
        </p:spPr>
        <p:txBody>
          <a:bodyPr vert="horz" wrap="square" lIns="0" tIns="98538" rIns="0" bIns="0" rtlCol="0">
            <a:spAutoFit/>
          </a:bodyPr>
          <a:lstStyle/>
          <a:p>
            <a:pPr marL="1372857" defTabSz="801668">
              <a:spcBef>
                <a:spcPts val="776"/>
              </a:spcBef>
              <a:tabLst>
                <a:tab pos="2415581" algn="l"/>
              </a:tabLst>
            </a:pPr>
            <a:r>
              <a:rPr b="1" spc="-9" dirty="0">
                <a:solidFill>
                  <a:prstClr val="black"/>
                </a:solidFill>
                <a:latin typeface="Times New Roman"/>
                <a:cs typeface="Times New Roman"/>
              </a:rPr>
              <a:t>staniste</a:t>
            </a:r>
            <a:r>
              <a:rPr b="1" spc="18" dirty="0">
                <a:solidFill>
                  <a:prstClr val="black"/>
                </a:solidFill>
                <a:latin typeface="Times New Roman"/>
                <a:cs typeface="Times New Roman"/>
              </a:rPr>
              <a:t> </a:t>
            </a:r>
            <a:r>
              <a:rPr b="1" spc="-4" dirty="0">
                <a:solidFill>
                  <a:prstClr val="black"/>
                </a:solidFill>
                <a:latin typeface="Times New Roman"/>
                <a:cs typeface="Times New Roman"/>
              </a:rPr>
              <a:t>1	</a:t>
            </a:r>
            <a:r>
              <a:rPr b="1" spc="-9" dirty="0">
                <a:solidFill>
                  <a:prstClr val="black"/>
                </a:solidFill>
                <a:latin typeface="Times New Roman"/>
                <a:cs typeface="Times New Roman"/>
              </a:rPr>
              <a:t>staniste</a:t>
            </a:r>
            <a:r>
              <a:rPr b="1" spc="-61" dirty="0">
                <a:solidFill>
                  <a:prstClr val="black"/>
                </a:solidFill>
                <a:latin typeface="Times New Roman"/>
                <a:cs typeface="Times New Roman"/>
              </a:rPr>
              <a:t> </a:t>
            </a:r>
            <a:r>
              <a:rPr b="1" spc="-4" dirty="0">
                <a:solidFill>
                  <a:prstClr val="black"/>
                </a:solidFill>
                <a:latin typeface="Times New Roman"/>
                <a:cs typeface="Times New Roman"/>
              </a:rPr>
              <a:t>2</a:t>
            </a:r>
            <a:endParaRPr>
              <a:solidFill>
                <a:prstClr val="black"/>
              </a:solidFill>
              <a:latin typeface="Times New Roman"/>
              <a:cs typeface="Times New Roman"/>
            </a:endParaRPr>
          </a:p>
        </p:txBody>
      </p:sp>
      <p:sp>
        <p:nvSpPr>
          <p:cNvPr id="146" name="object 146"/>
          <p:cNvSpPr/>
          <p:nvPr/>
        </p:nvSpPr>
        <p:spPr>
          <a:xfrm>
            <a:off x="661073" y="316867"/>
            <a:ext cx="7819097" cy="955424"/>
          </a:xfrm>
          <a:prstGeom prst="rect">
            <a:avLst/>
          </a:prstGeom>
          <a:blipFill>
            <a:blip r:embed="rId2" cstate="print"/>
            <a:stretch>
              <a:fillRect/>
            </a:stretch>
          </a:blipFill>
        </p:spPr>
        <p:txBody>
          <a:bodyPr wrap="square" lIns="0" tIns="0" rIns="0" bIns="0" rtlCol="0"/>
          <a:lstStyle/>
          <a:p>
            <a:pPr defTabSz="801668"/>
            <a:endParaRPr>
              <a:solidFill>
                <a:prstClr val="black"/>
              </a:solidFill>
            </a:endParaRPr>
          </a:p>
        </p:txBody>
      </p:sp>
      <p:sp>
        <p:nvSpPr>
          <p:cNvPr id="147" name="object 147"/>
          <p:cNvSpPr/>
          <p:nvPr/>
        </p:nvSpPr>
        <p:spPr>
          <a:xfrm>
            <a:off x="661073" y="1272091"/>
            <a:ext cx="7819097" cy="131397"/>
          </a:xfrm>
          <a:custGeom>
            <a:avLst/>
            <a:gdLst/>
            <a:ahLst/>
            <a:cxnLst/>
            <a:rect l="l" t="t" r="r" b="b"/>
            <a:pathLst>
              <a:path w="9144000" h="144780">
                <a:moveTo>
                  <a:pt x="0" y="144462"/>
                </a:moveTo>
                <a:lnTo>
                  <a:pt x="9144000" y="144462"/>
                </a:lnTo>
                <a:lnTo>
                  <a:pt x="9144000" y="0"/>
                </a:lnTo>
                <a:lnTo>
                  <a:pt x="0" y="0"/>
                </a:lnTo>
                <a:lnTo>
                  <a:pt x="0" y="144462"/>
                </a:lnTo>
                <a:close/>
              </a:path>
            </a:pathLst>
          </a:custGeom>
          <a:solidFill>
            <a:srgbClr val="FFCA00"/>
          </a:solidFill>
        </p:spPr>
        <p:txBody>
          <a:bodyPr wrap="square" lIns="0" tIns="0" rIns="0" bIns="0" rtlCol="0"/>
          <a:lstStyle/>
          <a:p>
            <a:pPr defTabSz="801668"/>
            <a:endParaRPr>
              <a:solidFill>
                <a:prstClr val="black"/>
              </a:solidFill>
            </a:endParaRPr>
          </a:p>
        </p:txBody>
      </p:sp>
      <p:sp>
        <p:nvSpPr>
          <p:cNvPr id="148" name="object 148"/>
          <p:cNvSpPr txBox="1">
            <a:spLocks noGrp="1"/>
          </p:cNvSpPr>
          <p:nvPr>
            <p:ph type="title"/>
          </p:nvPr>
        </p:nvSpPr>
        <p:spPr>
          <a:xfrm>
            <a:off x="728402" y="660915"/>
            <a:ext cx="1506261" cy="1077218"/>
          </a:xfrm>
          <a:prstGeom prst="rect">
            <a:avLst/>
          </a:prstGeom>
        </p:spPr>
        <p:txBody>
          <a:bodyPr vert="horz" wrap="square" lIns="0" tIns="0" rIns="0" bIns="0" rtlCol="0">
            <a:spAutoFit/>
          </a:bodyPr>
          <a:lstStyle/>
          <a:p>
            <a:pPr marL="11134"/>
            <a:r>
              <a:rPr spc="-4" dirty="0">
                <a:latin typeface="Arial Narrow"/>
                <a:cs typeface="Arial Narrow"/>
              </a:rPr>
              <a:t>Rezultati</a:t>
            </a:r>
          </a:p>
        </p:txBody>
      </p:sp>
      <p:sp>
        <p:nvSpPr>
          <p:cNvPr id="149" name="object 149"/>
          <p:cNvSpPr txBox="1"/>
          <p:nvPr/>
        </p:nvSpPr>
        <p:spPr>
          <a:xfrm>
            <a:off x="1582468" y="1707631"/>
            <a:ext cx="5745951" cy="8874224"/>
          </a:xfrm>
          <a:prstGeom prst="rect">
            <a:avLst/>
          </a:prstGeom>
        </p:spPr>
        <p:txBody>
          <a:bodyPr vert="horz" wrap="square" lIns="0" tIns="0" rIns="0" bIns="0" rtlCol="0">
            <a:spAutoFit/>
          </a:bodyPr>
          <a:lstStyle/>
          <a:p>
            <a:pPr marL="251635" defTabSz="801668"/>
            <a:r>
              <a:rPr sz="2100" b="1" spc="-4" dirty="0">
                <a:solidFill>
                  <a:prstClr val="black"/>
                </a:solidFill>
                <a:latin typeface="Arial Narrow"/>
                <a:cs typeface="Arial Narrow"/>
              </a:rPr>
              <a:t>Grafikon </a:t>
            </a:r>
            <a:r>
              <a:rPr sz="2100" b="1" dirty="0">
                <a:solidFill>
                  <a:prstClr val="black"/>
                </a:solidFill>
                <a:latin typeface="Arial Narrow"/>
                <a:cs typeface="Arial Narrow"/>
              </a:rPr>
              <a:t>4. </a:t>
            </a:r>
            <a:r>
              <a:rPr sz="2100" dirty="0">
                <a:solidFill>
                  <a:prstClr val="black"/>
                </a:solidFill>
                <a:latin typeface="Arial Narrow"/>
                <a:cs typeface="Arial Narrow"/>
              </a:rPr>
              <a:t>Dobijena </a:t>
            </a:r>
            <a:r>
              <a:rPr sz="2100" spc="-4" dirty="0">
                <a:solidFill>
                  <a:prstClr val="black"/>
                </a:solidFill>
                <a:latin typeface="Arial Narrow"/>
                <a:cs typeface="Arial Narrow"/>
              </a:rPr>
              <a:t>energija </a:t>
            </a:r>
            <a:r>
              <a:rPr sz="2100" dirty="0">
                <a:solidFill>
                  <a:prstClr val="black"/>
                </a:solidFill>
                <a:latin typeface="Arial Narrow"/>
                <a:cs typeface="Arial Narrow"/>
              </a:rPr>
              <a:t>posle </a:t>
            </a:r>
            <a:r>
              <a:rPr sz="2100" spc="-4" dirty="0">
                <a:solidFill>
                  <a:prstClr val="black"/>
                </a:solidFill>
                <a:latin typeface="Arial Narrow"/>
                <a:cs typeface="Arial Narrow"/>
              </a:rPr>
              <a:t>druge </a:t>
            </a:r>
            <a:r>
              <a:rPr sz="2100" dirty="0">
                <a:solidFill>
                  <a:prstClr val="black"/>
                </a:solidFill>
                <a:latin typeface="Arial Narrow"/>
                <a:cs typeface="Arial Narrow"/>
              </a:rPr>
              <a:t>godine</a:t>
            </a:r>
            <a:r>
              <a:rPr sz="2100" spc="22" dirty="0">
                <a:solidFill>
                  <a:prstClr val="black"/>
                </a:solidFill>
                <a:latin typeface="Arial Narrow"/>
                <a:cs typeface="Arial Narrow"/>
              </a:rPr>
              <a:t> </a:t>
            </a:r>
            <a:r>
              <a:rPr sz="2100" spc="-4" dirty="0">
                <a:solidFill>
                  <a:prstClr val="black"/>
                </a:solidFill>
                <a:latin typeface="Arial Narrow"/>
                <a:cs typeface="Arial Narrow"/>
              </a:rPr>
              <a:t>(GJ/ha)</a:t>
            </a:r>
            <a:endParaRPr sz="2100">
              <a:solidFill>
                <a:prstClr val="black"/>
              </a:solidFill>
              <a:latin typeface="Arial Narrow"/>
              <a:cs typeface="Arial Narrow"/>
            </a:endParaRPr>
          </a:p>
          <a:p>
            <a:pPr marR="5561571" algn="ctr" defTabSz="801668">
              <a:spcBef>
                <a:spcPts val="1968"/>
              </a:spcBef>
            </a:pPr>
            <a:r>
              <a:rPr b="1" spc="-4" dirty="0">
                <a:solidFill>
                  <a:prstClr val="black"/>
                </a:solidFill>
                <a:latin typeface="Times New Roman"/>
                <a:cs typeface="Times New Roman"/>
              </a:rPr>
              <a:t>450</a:t>
            </a:r>
            <a:endParaRPr>
              <a:solidFill>
                <a:prstClr val="black"/>
              </a:solidFill>
              <a:latin typeface="Times New Roman"/>
              <a:cs typeface="Times New Roman"/>
            </a:endParaRPr>
          </a:p>
          <a:p>
            <a:pPr marR="5561571" algn="ctr" defTabSz="801668">
              <a:spcBef>
                <a:spcPts val="688"/>
              </a:spcBef>
            </a:pPr>
            <a:r>
              <a:rPr b="1" spc="-4" dirty="0">
                <a:solidFill>
                  <a:prstClr val="black"/>
                </a:solidFill>
                <a:latin typeface="Times New Roman"/>
                <a:cs typeface="Times New Roman"/>
              </a:rPr>
              <a:t>400</a:t>
            </a:r>
            <a:endParaRPr>
              <a:solidFill>
                <a:prstClr val="black"/>
              </a:solidFill>
              <a:latin typeface="Times New Roman"/>
              <a:cs typeface="Times New Roman"/>
            </a:endParaRPr>
          </a:p>
          <a:p>
            <a:pPr marR="5561571" algn="ctr" defTabSz="801668">
              <a:spcBef>
                <a:spcPts val="688"/>
              </a:spcBef>
            </a:pPr>
            <a:r>
              <a:rPr b="1" spc="-4" dirty="0">
                <a:solidFill>
                  <a:prstClr val="black"/>
                </a:solidFill>
                <a:latin typeface="Times New Roman"/>
                <a:cs typeface="Times New Roman"/>
              </a:rPr>
              <a:t>350</a:t>
            </a:r>
            <a:endParaRPr>
              <a:solidFill>
                <a:prstClr val="black"/>
              </a:solidFill>
              <a:latin typeface="Times New Roman"/>
              <a:cs typeface="Times New Roman"/>
            </a:endParaRPr>
          </a:p>
          <a:p>
            <a:pPr marR="5561571" algn="ctr" defTabSz="801668">
              <a:spcBef>
                <a:spcPts val="627"/>
              </a:spcBef>
            </a:pPr>
            <a:r>
              <a:rPr b="1" spc="-4" dirty="0">
                <a:solidFill>
                  <a:prstClr val="black"/>
                </a:solidFill>
                <a:latin typeface="Times New Roman"/>
                <a:cs typeface="Times New Roman"/>
              </a:rPr>
              <a:t>300</a:t>
            </a:r>
            <a:endParaRPr>
              <a:solidFill>
                <a:prstClr val="black"/>
              </a:solidFill>
              <a:latin typeface="Times New Roman"/>
              <a:cs typeface="Times New Roman"/>
            </a:endParaRPr>
          </a:p>
          <a:p>
            <a:pPr marR="5561571" algn="ctr" defTabSz="801668">
              <a:spcBef>
                <a:spcPts val="688"/>
              </a:spcBef>
            </a:pPr>
            <a:r>
              <a:rPr b="1" spc="-4" dirty="0">
                <a:solidFill>
                  <a:prstClr val="black"/>
                </a:solidFill>
                <a:latin typeface="Times New Roman"/>
                <a:cs typeface="Times New Roman"/>
              </a:rPr>
              <a:t>250</a:t>
            </a:r>
            <a:endParaRPr>
              <a:solidFill>
                <a:prstClr val="black"/>
              </a:solidFill>
              <a:latin typeface="Times New Roman"/>
              <a:cs typeface="Times New Roman"/>
            </a:endParaRPr>
          </a:p>
          <a:p>
            <a:pPr marR="5561571" algn="ctr" defTabSz="801668">
              <a:spcBef>
                <a:spcPts val="688"/>
              </a:spcBef>
            </a:pPr>
            <a:r>
              <a:rPr b="1" spc="-4" dirty="0">
                <a:solidFill>
                  <a:prstClr val="black"/>
                </a:solidFill>
                <a:latin typeface="Times New Roman"/>
                <a:cs typeface="Times New Roman"/>
              </a:rPr>
              <a:t>200</a:t>
            </a:r>
            <a:endParaRPr>
              <a:solidFill>
                <a:prstClr val="black"/>
              </a:solidFill>
              <a:latin typeface="Times New Roman"/>
              <a:cs typeface="Times New Roman"/>
            </a:endParaRPr>
          </a:p>
          <a:p>
            <a:pPr marR="5561571" algn="ctr" defTabSz="801668">
              <a:spcBef>
                <a:spcPts val="623"/>
              </a:spcBef>
            </a:pPr>
            <a:r>
              <a:rPr b="1" spc="-4" dirty="0">
                <a:solidFill>
                  <a:prstClr val="black"/>
                </a:solidFill>
                <a:latin typeface="Times New Roman"/>
                <a:cs typeface="Times New Roman"/>
              </a:rPr>
              <a:t>150</a:t>
            </a:r>
            <a:endParaRPr>
              <a:solidFill>
                <a:prstClr val="black"/>
              </a:solidFill>
              <a:latin typeface="Times New Roman"/>
              <a:cs typeface="Times New Roman"/>
            </a:endParaRPr>
          </a:p>
          <a:p>
            <a:pPr marR="5561571" algn="ctr" defTabSz="801668">
              <a:spcBef>
                <a:spcPts val="688"/>
              </a:spcBef>
            </a:pPr>
            <a:r>
              <a:rPr b="1" spc="-4" dirty="0">
                <a:solidFill>
                  <a:prstClr val="black"/>
                </a:solidFill>
                <a:latin typeface="Times New Roman"/>
                <a:cs typeface="Times New Roman"/>
              </a:rPr>
              <a:t>100</a:t>
            </a:r>
            <a:endParaRPr>
              <a:solidFill>
                <a:prstClr val="black"/>
              </a:solidFill>
              <a:latin typeface="Times New Roman"/>
              <a:cs typeface="Times New Roman"/>
            </a:endParaRPr>
          </a:p>
          <a:p>
            <a:pPr marR="5461363" algn="ctr" defTabSz="801668">
              <a:spcBef>
                <a:spcPts val="688"/>
              </a:spcBef>
            </a:pPr>
            <a:r>
              <a:rPr b="1" spc="-4" dirty="0">
                <a:solidFill>
                  <a:prstClr val="black"/>
                </a:solidFill>
                <a:latin typeface="Times New Roman"/>
                <a:cs typeface="Times New Roman"/>
              </a:rPr>
              <a:t>50</a:t>
            </a:r>
            <a:endParaRPr>
              <a:solidFill>
                <a:prstClr val="black"/>
              </a:solidFill>
              <a:latin typeface="Times New Roman"/>
              <a:cs typeface="Times New Roman"/>
            </a:endParaRPr>
          </a:p>
          <a:p>
            <a:pPr marL="210995" defTabSz="801668">
              <a:spcBef>
                <a:spcPts val="623"/>
              </a:spcBef>
            </a:pPr>
            <a:r>
              <a:rPr b="1" spc="-4" dirty="0">
                <a:solidFill>
                  <a:prstClr val="black"/>
                </a:solidFill>
                <a:latin typeface="Times New Roman"/>
                <a:cs typeface="Times New Roman"/>
              </a:rPr>
              <a:t>0</a:t>
            </a:r>
            <a:endParaRPr>
              <a:solidFill>
                <a:prstClr val="black"/>
              </a:solidFill>
              <a:latin typeface="Times New Roman"/>
              <a:cs typeface="Times New Roman"/>
            </a:endParaRPr>
          </a:p>
        </p:txBody>
      </p:sp>
      <p:sp>
        <p:nvSpPr>
          <p:cNvPr id="150" name="object 150"/>
          <p:cNvSpPr/>
          <p:nvPr/>
        </p:nvSpPr>
        <p:spPr>
          <a:xfrm>
            <a:off x="1246147" y="2970741"/>
            <a:ext cx="314936" cy="1896035"/>
          </a:xfrm>
          <a:custGeom>
            <a:avLst/>
            <a:gdLst/>
            <a:ahLst/>
            <a:cxnLst/>
            <a:rect l="l" t="t" r="r" b="b"/>
            <a:pathLst>
              <a:path w="368300" h="2089150">
                <a:moveTo>
                  <a:pt x="0" y="2089150"/>
                </a:moveTo>
                <a:lnTo>
                  <a:pt x="368299" y="2089150"/>
                </a:lnTo>
                <a:lnTo>
                  <a:pt x="368299" y="0"/>
                </a:lnTo>
                <a:lnTo>
                  <a:pt x="0" y="0"/>
                </a:lnTo>
                <a:lnTo>
                  <a:pt x="0" y="2089150"/>
                </a:lnTo>
                <a:close/>
              </a:path>
            </a:pathLst>
          </a:custGeom>
          <a:solidFill>
            <a:srgbClr val="FFFFFF"/>
          </a:solidFill>
        </p:spPr>
        <p:txBody>
          <a:bodyPr wrap="square" lIns="0" tIns="0" rIns="0" bIns="0" rtlCol="0"/>
          <a:lstStyle/>
          <a:p>
            <a:pPr defTabSz="801668"/>
            <a:endParaRPr>
              <a:solidFill>
                <a:prstClr val="black"/>
              </a:solidFill>
            </a:endParaRPr>
          </a:p>
        </p:txBody>
      </p:sp>
      <p:sp>
        <p:nvSpPr>
          <p:cNvPr id="151" name="object 151"/>
          <p:cNvSpPr txBox="1"/>
          <p:nvPr/>
        </p:nvSpPr>
        <p:spPr>
          <a:xfrm>
            <a:off x="1292903" y="3149606"/>
            <a:ext cx="461665" cy="1534117"/>
          </a:xfrm>
          <a:prstGeom prst="rect">
            <a:avLst/>
          </a:prstGeom>
        </p:spPr>
        <p:txBody>
          <a:bodyPr vert="vert270" wrap="square" lIns="0" tIns="0" rIns="0" bIns="0" rtlCol="0">
            <a:spAutoFit/>
          </a:bodyPr>
          <a:lstStyle/>
          <a:p>
            <a:pPr marL="11134" defTabSz="801668">
              <a:lnSpc>
                <a:spcPts val="1833"/>
              </a:lnSpc>
            </a:pPr>
            <a:r>
              <a:rPr dirty="0">
                <a:solidFill>
                  <a:prstClr val="black"/>
                </a:solidFill>
                <a:latin typeface="Arial"/>
                <a:cs typeface="Arial"/>
              </a:rPr>
              <a:t>Energija (GJ/ha)</a:t>
            </a:r>
            <a:endParaRPr>
              <a:solidFill>
                <a:prstClr val="black"/>
              </a:solidFill>
              <a:latin typeface="Arial"/>
              <a:cs typeface="Arial"/>
            </a:endParaRPr>
          </a:p>
        </p:txBody>
      </p:sp>
      <p:sp>
        <p:nvSpPr>
          <p:cNvPr id="152" name="object 152"/>
          <p:cNvSpPr/>
          <p:nvPr/>
        </p:nvSpPr>
        <p:spPr>
          <a:xfrm>
            <a:off x="2353852" y="5821999"/>
            <a:ext cx="5295810" cy="694445"/>
          </a:xfrm>
          <a:custGeom>
            <a:avLst/>
            <a:gdLst/>
            <a:ahLst/>
            <a:cxnLst/>
            <a:rect l="l" t="t" r="r" b="b"/>
            <a:pathLst>
              <a:path w="6193155" h="765175">
                <a:moveTo>
                  <a:pt x="0" y="765174"/>
                </a:moveTo>
                <a:lnTo>
                  <a:pt x="6192837" y="765174"/>
                </a:lnTo>
                <a:lnTo>
                  <a:pt x="6192837" y="0"/>
                </a:lnTo>
                <a:lnTo>
                  <a:pt x="0" y="0"/>
                </a:lnTo>
                <a:lnTo>
                  <a:pt x="0" y="765174"/>
                </a:lnTo>
                <a:close/>
              </a:path>
            </a:pathLst>
          </a:custGeom>
          <a:solidFill>
            <a:srgbClr val="FFFFFF"/>
          </a:solidFill>
        </p:spPr>
        <p:txBody>
          <a:bodyPr wrap="square" lIns="0" tIns="0" rIns="0" bIns="0" rtlCol="0"/>
          <a:lstStyle/>
          <a:p>
            <a:pPr defTabSz="801668"/>
            <a:endParaRPr>
              <a:solidFill>
                <a:prstClr val="black"/>
              </a:solidFill>
            </a:endParaRPr>
          </a:p>
        </p:txBody>
      </p:sp>
      <p:sp>
        <p:nvSpPr>
          <p:cNvPr id="153" name="object 153"/>
          <p:cNvSpPr/>
          <p:nvPr/>
        </p:nvSpPr>
        <p:spPr>
          <a:xfrm>
            <a:off x="3461562" y="5968950"/>
            <a:ext cx="3818869" cy="335984"/>
          </a:xfrm>
          <a:custGeom>
            <a:avLst/>
            <a:gdLst/>
            <a:ahLst/>
            <a:cxnLst/>
            <a:rect l="l" t="t" r="r" b="b"/>
            <a:pathLst>
              <a:path w="4465955" h="370204">
                <a:moveTo>
                  <a:pt x="0" y="369886"/>
                </a:moveTo>
                <a:lnTo>
                  <a:pt x="4465637" y="369886"/>
                </a:lnTo>
                <a:lnTo>
                  <a:pt x="4465637" y="0"/>
                </a:lnTo>
                <a:lnTo>
                  <a:pt x="0" y="0"/>
                </a:lnTo>
                <a:lnTo>
                  <a:pt x="0" y="369886"/>
                </a:lnTo>
                <a:close/>
              </a:path>
            </a:pathLst>
          </a:custGeom>
          <a:solidFill>
            <a:srgbClr val="FFFFFF"/>
          </a:solidFill>
        </p:spPr>
        <p:txBody>
          <a:bodyPr wrap="square" lIns="0" tIns="0" rIns="0" bIns="0" rtlCol="0"/>
          <a:lstStyle/>
          <a:p>
            <a:pPr defTabSz="801668"/>
            <a:endParaRPr>
              <a:solidFill>
                <a:prstClr val="black"/>
              </a:solidFill>
            </a:endParaRPr>
          </a:p>
        </p:txBody>
      </p:sp>
      <p:sp>
        <p:nvSpPr>
          <p:cNvPr id="154" name="object 154"/>
          <p:cNvSpPr txBox="1"/>
          <p:nvPr/>
        </p:nvSpPr>
        <p:spPr>
          <a:xfrm>
            <a:off x="3528888" y="6010446"/>
            <a:ext cx="913314" cy="553998"/>
          </a:xfrm>
          <a:prstGeom prst="rect">
            <a:avLst/>
          </a:prstGeom>
        </p:spPr>
        <p:txBody>
          <a:bodyPr vert="horz" wrap="square" lIns="0" tIns="0" rIns="0" bIns="0" rtlCol="0">
            <a:spAutoFit/>
          </a:bodyPr>
          <a:lstStyle/>
          <a:p>
            <a:pPr marL="11134" defTabSz="801668"/>
            <a:r>
              <a:rPr dirty="0">
                <a:solidFill>
                  <a:prstClr val="black"/>
                </a:solidFill>
                <a:latin typeface="Arial"/>
                <a:cs typeface="Arial"/>
              </a:rPr>
              <a:t>Lokalitet</a:t>
            </a:r>
            <a:r>
              <a:rPr spc="-92" dirty="0">
                <a:solidFill>
                  <a:prstClr val="black"/>
                </a:solidFill>
                <a:latin typeface="Arial"/>
                <a:cs typeface="Arial"/>
              </a:rPr>
              <a:t> </a:t>
            </a:r>
            <a:r>
              <a:rPr dirty="0">
                <a:solidFill>
                  <a:prstClr val="black"/>
                </a:solidFill>
                <a:latin typeface="Arial"/>
                <a:cs typeface="Arial"/>
              </a:rPr>
              <a:t>1</a:t>
            </a:r>
            <a:endParaRPr>
              <a:solidFill>
                <a:prstClr val="black"/>
              </a:solidFill>
              <a:latin typeface="Arial"/>
              <a:cs typeface="Arial"/>
            </a:endParaRPr>
          </a:p>
        </p:txBody>
      </p:sp>
      <p:sp>
        <p:nvSpPr>
          <p:cNvPr id="155" name="object 155"/>
          <p:cNvSpPr txBox="1"/>
          <p:nvPr/>
        </p:nvSpPr>
        <p:spPr>
          <a:xfrm>
            <a:off x="5506103" y="6010446"/>
            <a:ext cx="913314" cy="553998"/>
          </a:xfrm>
          <a:prstGeom prst="rect">
            <a:avLst/>
          </a:prstGeom>
        </p:spPr>
        <p:txBody>
          <a:bodyPr vert="horz" wrap="square" lIns="0" tIns="0" rIns="0" bIns="0" rtlCol="0">
            <a:spAutoFit/>
          </a:bodyPr>
          <a:lstStyle/>
          <a:p>
            <a:pPr marL="11134" defTabSz="801668"/>
            <a:r>
              <a:rPr dirty="0">
                <a:solidFill>
                  <a:prstClr val="black"/>
                </a:solidFill>
                <a:latin typeface="Arial"/>
                <a:cs typeface="Arial"/>
              </a:rPr>
              <a:t>Lokalitet</a:t>
            </a:r>
            <a:r>
              <a:rPr spc="-92" dirty="0">
                <a:solidFill>
                  <a:prstClr val="black"/>
                </a:solidFill>
                <a:latin typeface="Arial"/>
                <a:cs typeface="Arial"/>
              </a:rPr>
              <a:t> </a:t>
            </a:r>
            <a:r>
              <a:rPr dirty="0">
                <a:solidFill>
                  <a:prstClr val="black"/>
                </a:solidFill>
                <a:latin typeface="Arial"/>
                <a:cs typeface="Arial"/>
              </a:rPr>
              <a:t>2</a:t>
            </a:r>
            <a:endParaRPr>
              <a:solidFill>
                <a:prstClr val="black"/>
              </a:solidFill>
              <a:latin typeface="Arial"/>
              <a:cs typeface="Arial"/>
            </a:endParaRPr>
          </a:p>
        </p:txBody>
      </p:sp>
      <p:sp>
        <p:nvSpPr>
          <p:cNvPr id="156" name="object 156"/>
          <p:cNvSpPr/>
          <p:nvPr/>
        </p:nvSpPr>
        <p:spPr>
          <a:xfrm>
            <a:off x="3154766" y="6040993"/>
            <a:ext cx="184618" cy="195943"/>
          </a:xfrm>
          <a:custGeom>
            <a:avLst/>
            <a:gdLst/>
            <a:ahLst/>
            <a:cxnLst/>
            <a:rect l="l" t="t" r="r" b="b"/>
            <a:pathLst>
              <a:path w="215900" h="215900">
                <a:moveTo>
                  <a:pt x="0" y="215900"/>
                </a:moveTo>
                <a:lnTo>
                  <a:pt x="215900" y="215900"/>
                </a:lnTo>
                <a:lnTo>
                  <a:pt x="215900" y="0"/>
                </a:lnTo>
                <a:lnTo>
                  <a:pt x="0" y="0"/>
                </a:lnTo>
                <a:lnTo>
                  <a:pt x="0" y="215900"/>
                </a:lnTo>
                <a:close/>
              </a:path>
            </a:pathLst>
          </a:custGeom>
          <a:solidFill>
            <a:srgbClr val="FFFED5"/>
          </a:solidFill>
        </p:spPr>
        <p:txBody>
          <a:bodyPr wrap="square" lIns="0" tIns="0" rIns="0" bIns="0" rtlCol="0"/>
          <a:lstStyle/>
          <a:p>
            <a:pPr defTabSz="801668"/>
            <a:endParaRPr>
              <a:solidFill>
                <a:prstClr val="black"/>
              </a:solidFill>
            </a:endParaRPr>
          </a:p>
        </p:txBody>
      </p:sp>
      <p:sp>
        <p:nvSpPr>
          <p:cNvPr id="157" name="object 157"/>
          <p:cNvSpPr/>
          <p:nvPr/>
        </p:nvSpPr>
        <p:spPr>
          <a:xfrm>
            <a:off x="3154766" y="6040993"/>
            <a:ext cx="184618" cy="195943"/>
          </a:xfrm>
          <a:custGeom>
            <a:avLst/>
            <a:gdLst/>
            <a:ahLst/>
            <a:cxnLst/>
            <a:rect l="l" t="t" r="r" b="b"/>
            <a:pathLst>
              <a:path w="215900" h="215900">
                <a:moveTo>
                  <a:pt x="0" y="0"/>
                </a:moveTo>
                <a:lnTo>
                  <a:pt x="215899" y="0"/>
                </a:lnTo>
                <a:lnTo>
                  <a:pt x="215899" y="215899"/>
                </a:lnTo>
                <a:lnTo>
                  <a:pt x="0" y="215899"/>
                </a:lnTo>
                <a:lnTo>
                  <a:pt x="0" y="0"/>
                </a:lnTo>
                <a:close/>
              </a:path>
            </a:pathLst>
          </a:custGeom>
          <a:ln w="4156">
            <a:solidFill>
              <a:srgbClr val="000000"/>
            </a:solidFill>
          </a:ln>
        </p:spPr>
        <p:txBody>
          <a:bodyPr wrap="square" lIns="0" tIns="0" rIns="0" bIns="0" rtlCol="0"/>
          <a:lstStyle/>
          <a:p>
            <a:pPr defTabSz="801668"/>
            <a:endParaRPr>
              <a:solidFill>
                <a:prstClr val="black"/>
              </a:solidFill>
            </a:endParaRPr>
          </a:p>
        </p:txBody>
      </p:sp>
      <p:sp>
        <p:nvSpPr>
          <p:cNvPr id="158" name="object 158"/>
          <p:cNvSpPr/>
          <p:nvPr/>
        </p:nvSpPr>
        <p:spPr>
          <a:xfrm>
            <a:off x="5248005" y="6040993"/>
            <a:ext cx="184618" cy="195943"/>
          </a:xfrm>
          <a:custGeom>
            <a:avLst/>
            <a:gdLst/>
            <a:ahLst/>
            <a:cxnLst/>
            <a:rect l="l" t="t" r="r" b="b"/>
            <a:pathLst>
              <a:path w="215900" h="215900">
                <a:moveTo>
                  <a:pt x="0" y="215900"/>
                </a:moveTo>
                <a:lnTo>
                  <a:pt x="215900" y="215900"/>
                </a:lnTo>
                <a:lnTo>
                  <a:pt x="215900" y="0"/>
                </a:lnTo>
                <a:lnTo>
                  <a:pt x="0" y="0"/>
                </a:lnTo>
                <a:lnTo>
                  <a:pt x="0" y="215900"/>
                </a:lnTo>
                <a:close/>
              </a:path>
            </a:pathLst>
          </a:custGeom>
          <a:solidFill>
            <a:srgbClr val="00F900"/>
          </a:solidFill>
        </p:spPr>
        <p:txBody>
          <a:bodyPr wrap="square" lIns="0" tIns="0" rIns="0" bIns="0" rtlCol="0"/>
          <a:lstStyle/>
          <a:p>
            <a:pPr defTabSz="801668"/>
            <a:endParaRPr>
              <a:solidFill>
                <a:prstClr val="black"/>
              </a:solidFill>
            </a:endParaRPr>
          </a:p>
        </p:txBody>
      </p:sp>
      <p:sp>
        <p:nvSpPr>
          <p:cNvPr id="159" name="object 159"/>
          <p:cNvSpPr/>
          <p:nvPr/>
        </p:nvSpPr>
        <p:spPr>
          <a:xfrm>
            <a:off x="5248005" y="6040993"/>
            <a:ext cx="184618" cy="195943"/>
          </a:xfrm>
          <a:custGeom>
            <a:avLst/>
            <a:gdLst/>
            <a:ahLst/>
            <a:cxnLst/>
            <a:rect l="l" t="t" r="r" b="b"/>
            <a:pathLst>
              <a:path w="215900" h="215900">
                <a:moveTo>
                  <a:pt x="0" y="0"/>
                </a:moveTo>
                <a:lnTo>
                  <a:pt x="215899" y="0"/>
                </a:lnTo>
                <a:lnTo>
                  <a:pt x="215899" y="215899"/>
                </a:lnTo>
                <a:lnTo>
                  <a:pt x="0" y="215899"/>
                </a:lnTo>
                <a:lnTo>
                  <a:pt x="0" y="0"/>
                </a:lnTo>
                <a:close/>
              </a:path>
            </a:pathLst>
          </a:custGeom>
          <a:ln w="4156">
            <a:solidFill>
              <a:srgbClr val="000000"/>
            </a:solidFill>
          </a:ln>
        </p:spPr>
        <p:txBody>
          <a:bodyPr wrap="square" lIns="0" tIns="0" rIns="0" bIns="0" rtlCol="0"/>
          <a:lstStyle/>
          <a:p>
            <a:pPr defTabSz="801668"/>
            <a:endParaRPr>
              <a:solidFill>
                <a:prstClr val="black"/>
              </a:solidFill>
            </a:endParaRPr>
          </a:p>
        </p:txBody>
      </p:sp>
    </p:spTree>
    <p:extLst>
      <p:ext uri="{BB962C8B-B14F-4D97-AF65-F5344CB8AC3E}">
        <p14:creationId xmlns:p14="http://schemas.microsoft.com/office/powerpoint/2010/main" val="2281283623"/>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61073" y="1272091"/>
            <a:ext cx="7819097" cy="131397"/>
          </a:xfrm>
          <a:custGeom>
            <a:avLst/>
            <a:gdLst/>
            <a:ahLst/>
            <a:cxnLst/>
            <a:rect l="l" t="t" r="r" b="b"/>
            <a:pathLst>
              <a:path w="9144000" h="144780">
                <a:moveTo>
                  <a:pt x="0" y="144462"/>
                </a:moveTo>
                <a:lnTo>
                  <a:pt x="9144000" y="144462"/>
                </a:lnTo>
                <a:lnTo>
                  <a:pt x="9144000" y="0"/>
                </a:lnTo>
                <a:lnTo>
                  <a:pt x="0" y="0"/>
                </a:lnTo>
                <a:lnTo>
                  <a:pt x="0" y="144462"/>
                </a:lnTo>
                <a:close/>
              </a:path>
            </a:pathLst>
          </a:custGeom>
          <a:solidFill>
            <a:srgbClr val="FFCA00"/>
          </a:solidFill>
        </p:spPr>
        <p:txBody>
          <a:bodyPr wrap="square" lIns="0" tIns="0" rIns="0" bIns="0" rtlCol="0"/>
          <a:lstStyle/>
          <a:p>
            <a:pPr defTabSz="801668"/>
            <a:endParaRPr>
              <a:solidFill>
                <a:prstClr val="black"/>
              </a:solidFill>
            </a:endParaRPr>
          </a:p>
        </p:txBody>
      </p:sp>
      <p:sp>
        <p:nvSpPr>
          <p:cNvPr id="3" name="object 3"/>
          <p:cNvSpPr txBox="1">
            <a:spLocks noGrp="1"/>
          </p:cNvSpPr>
          <p:nvPr>
            <p:ph type="title"/>
          </p:nvPr>
        </p:nvSpPr>
        <p:spPr>
          <a:xfrm>
            <a:off x="728404" y="660915"/>
            <a:ext cx="3030443" cy="1077218"/>
          </a:xfrm>
          <a:prstGeom prst="rect">
            <a:avLst/>
          </a:prstGeom>
        </p:spPr>
        <p:txBody>
          <a:bodyPr vert="horz" wrap="square" lIns="0" tIns="0" rIns="0" bIns="0" rtlCol="0">
            <a:spAutoFit/>
          </a:bodyPr>
          <a:lstStyle/>
          <a:p>
            <a:pPr marL="11134"/>
            <a:r>
              <a:rPr spc="-4" dirty="0">
                <a:latin typeface="Arial Narrow"/>
                <a:cs typeface="Arial Narrow"/>
              </a:rPr>
              <a:t>Bagrem </a:t>
            </a:r>
            <a:r>
              <a:rPr dirty="0">
                <a:latin typeface="Arial Narrow"/>
                <a:cs typeface="Arial Narrow"/>
              </a:rPr>
              <a:t>-</a:t>
            </a:r>
            <a:r>
              <a:rPr spc="-44" dirty="0">
                <a:latin typeface="Arial Narrow"/>
                <a:cs typeface="Arial Narrow"/>
              </a:rPr>
              <a:t> </a:t>
            </a:r>
            <a:r>
              <a:rPr spc="-4" dirty="0">
                <a:latin typeface="Arial Narrow"/>
                <a:cs typeface="Arial Narrow"/>
              </a:rPr>
              <a:t>rezultati</a:t>
            </a:r>
          </a:p>
        </p:txBody>
      </p:sp>
      <p:sp>
        <p:nvSpPr>
          <p:cNvPr id="4" name="object 4"/>
          <p:cNvSpPr txBox="1"/>
          <p:nvPr/>
        </p:nvSpPr>
        <p:spPr>
          <a:xfrm>
            <a:off x="1189949" y="1767419"/>
            <a:ext cx="5486943" cy="4555093"/>
          </a:xfrm>
          <a:prstGeom prst="rect">
            <a:avLst/>
          </a:prstGeom>
        </p:spPr>
        <p:txBody>
          <a:bodyPr vert="horz" wrap="square" lIns="0" tIns="0" rIns="0" bIns="0" rtlCol="0">
            <a:spAutoFit/>
          </a:bodyPr>
          <a:lstStyle/>
          <a:p>
            <a:pPr marL="11134" defTabSz="801668"/>
            <a:r>
              <a:rPr sz="2100" u="heavy" dirty="0">
                <a:solidFill>
                  <a:prstClr val="black"/>
                </a:solidFill>
                <a:latin typeface="Arial Narrow"/>
                <a:cs typeface="Arial Narrow"/>
              </a:rPr>
              <a:t>Najbolji klonovi </a:t>
            </a:r>
            <a:r>
              <a:rPr sz="2100" u="heavy" spc="-4" dirty="0">
                <a:solidFill>
                  <a:prstClr val="black"/>
                </a:solidFill>
                <a:latin typeface="Arial Narrow"/>
                <a:cs typeface="Arial Narrow"/>
              </a:rPr>
              <a:t>bagrema (6667 </a:t>
            </a:r>
            <a:r>
              <a:rPr sz="2100" u="heavy" dirty="0">
                <a:solidFill>
                  <a:prstClr val="black"/>
                </a:solidFill>
                <a:latin typeface="Arial Narrow"/>
                <a:cs typeface="Arial Narrow"/>
              </a:rPr>
              <a:t>biljaka po</a:t>
            </a:r>
            <a:r>
              <a:rPr sz="2100" u="heavy" spc="-44" dirty="0">
                <a:solidFill>
                  <a:prstClr val="black"/>
                </a:solidFill>
                <a:latin typeface="Arial Narrow"/>
                <a:cs typeface="Arial Narrow"/>
              </a:rPr>
              <a:t> </a:t>
            </a:r>
            <a:r>
              <a:rPr sz="2100" u="heavy" dirty="0">
                <a:solidFill>
                  <a:prstClr val="black"/>
                </a:solidFill>
                <a:latin typeface="Arial Narrow"/>
                <a:cs typeface="Arial Narrow"/>
              </a:rPr>
              <a:t>ha)</a:t>
            </a:r>
            <a:endParaRPr sz="2100">
              <a:solidFill>
                <a:prstClr val="black"/>
              </a:solidFill>
              <a:latin typeface="Arial Narrow"/>
              <a:cs typeface="Arial Narrow"/>
            </a:endParaRPr>
          </a:p>
          <a:p>
            <a:pPr defTabSz="801668">
              <a:spcBef>
                <a:spcPts val="39"/>
              </a:spcBef>
            </a:pPr>
            <a:endParaRPr sz="2200">
              <a:solidFill>
                <a:prstClr val="black"/>
              </a:solidFill>
              <a:latin typeface="Times New Roman"/>
              <a:cs typeface="Times New Roman"/>
            </a:endParaRPr>
          </a:p>
          <a:p>
            <a:pPr marL="11134" defTabSz="801668"/>
            <a:r>
              <a:rPr sz="2100" b="1" dirty="0">
                <a:solidFill>
                  <a:prstClr val="black"/>
                </a:solidFill>
                <a:latin typeface="Arial Narrow"/>
                <a:cs typeface="Arial Narrow"/>
              </a:rPr>
              <a:t>U </a:t>
            </a:r>
            <a:r>
              <a:rPr sz="2100" b="1" spc="-4" dirty="0">
                <a:solidFill>
                  <a:prstClr val="black"/>
                </a:solidFill>
                <a:latin typeface="Arial Narrow"/>
                <a:cs typeface="Arial Narrow"/>
              </a:rPr>
              <a:t>trećoj</a:t>
            </a:r>
            <a:r>
              <a:rPr sz="2100" b="1" spc="-48" dirty="0">
                <a:solidFill>
                  <a:prstClr val="black"/>
                </a:solidFill>
                <a:latin typeface="Arial Narrow"/>
                <a:cs typeface="Arial Narrow"/>
              </a:rPr>
              <a:t> </a:t>
            </a:r>
            <a:r>
              <a:rPr sz="2100" b="1" spc="-4" dirty="0">
                <a:solidFill>
                  <a:prstClr val="black"/>
                </a:solidFill>
                <a:latin typeface="Arial Narrow"/>
                <a:cs typeface="Arial Narrow"/>
              </a:rPr>
              <a:t>godini:</a:t>
            </a:r>
            <a:endParaRPr sz="2100">
              <a:solidFill>
                <a:prstClr val="black"/>
              </a:solidFill>
              <a:latin typeface="Arial Narrow"/>
              <a:cs typeface="Arial Narrow"/>
            </a:endParaRPr>
          </a:p>
          <a:p>
            <a:pPr marL="11134" defTabSz="801668">
              <a:spcBef>
                <a:spcPts val="18"/>
              </a:spcBef>
            </a:pPr>
            <a:r>
              <a:rPr sz="2100" dirty="0">
                <a:solidFill>
                  <a:prstClr val="black"/>
                </a:solidFill>
                <a:latin typeface="Arial Narrow"/>
                <a:cs typeface="Arial Narrow"/>
              </a:rPr>
              <a:t>‘</a:t>
            </a:r>
            <a:r>
              <a:rPr sz="2100" i="1" dirty="0">
                <a:solidFill>
                  <a:prstClr val="black"/>
                </a:solidFill>
                <a:latin typeface="Arial Narrow"/>
                <a:cs typeface="Arial Narrow"/>
              </a:rPr>
              <a:t>Kiscsalai’ – </a:t>
            </a:r>
            <a:r>
              <a:rPr sz="2100" dirty="0">
                <a:solidFill>
                  <a:prstClr val="black"/>
                </a:solidFill>
                <a:latin typeface="Arial Narrow"/>
                <a:cs typeface="Arial Narrow"/>
              </a:rPr>
              <a:t>12.5 t apsolutno suve</a:t>
            </a:r>
            <a:r>
              <a:rPr sz="2100" spc="-171" dirty="0">
                <a:solidFill>
                  <a:prstClr val="black"/>
                </a:solidFill>
                <a:latin typeface="Arial Narrow"/>
                <a:cs typeface="Arial Narrow"/>
              </a:rPr>
              <a:t> </a:t>
            </a:r>
            <a:r>
              <a:rPr sz="2100" dirty="0">
                <a:solidFill>
                  <a:prstClr val="black"/>
                </a:solidFill>
                <a:latin typeface="Arial Narrow"/>
                <a:cs typeface="Arial Narrow"/>
              </a:rPr>
              <a:t>mase/ha</a:t>
            </a:r>
            <a:endParaRPr sz="2100">
              <a:solidFill>
                <a:prstClr val="black"/>
              </a:solidFill>
              <a:latin typeface="Arial Narrow"/>
              <a:cs typeface="Arial Narrow"/>
            </a:endParaRPr>
          </a:p>
          <a:p>
            <a:pPr defTabSz="801668"/>
            <a:endParaRPr sz="2100">
              <a:solidFill>
                <a:prstClr val="black"/>
              </a:solidFill>
              <a:latin typeface="Times New Roman"/>
              <a:cs typeface="Times New Roman"/>
            </a:endParaRPr>
          </a:p>
          <a:p>
            <a:pPr marL="71816" defTabSz="801668"/>
            <a:r>
              <a:rPr sz="2100" b="1" dirty="0">
                <a:solidFill>
                  <a:prstClr val="black"/>
                </a:solidFill>
                <a:latin typeface="Arial Narrow"/>
                <a:cs typeface="Arial Narrow"/>
              </a:rPr>
              <a:t>U </a:t>
            </a:r>
            <a:r>
              <a:rPr sz="2100" b="1" spc="-4" dirty="0">
                <a:solidFill>
                  <a:prstClr val="black"/>
                </a:solidFill>
                <a:latin typeface="Arial Narrow"/>
                <a:cs typeface="Arial Narrow"/>
              </a:rPr>
              <a:t>petoj</a:t>
            </a:r>
            <a:r>
              <a:rPr sz="2100" b="1" spc="-75" dirty="0">
                <a:solidFill>
                  <a:prstClr val="black"/>
                </a:solidFill>
                <a:latin typeface="Arial Narrow"/>
                <a:cs typeface="Arial Narrow"/>
              </a:rPr>
              <a:t> </a:t>
            </a:r>
            <a:r>
              <a:rPr sz="2100" b="1" dirty="0">
                <a:solidFill>
                  <a:prstClr val="black"/>
                </a:solidFill>
                <a:latin typeface="Arial Narrow"/>
                <a:cs typeface="Arial Narrow"/>
              </a:rPr>
              <a:t>godini:</a:t>
            </a:r>
            <a:endParaRPr sz="2100">
              <a:solidFill>
                <a:prstClr val="black"/>
              </a:solidFill>
              <a:latin typeface="Arial Narrow"/>
              <a:cs typeface="Arial Narrow"/>
            </a:endParaRPr>
          </a:p>
          <a:p>
            <a:pPr marL="11134" defTabSz="801668">
              <a:spcBef>
                <a:spcPts val="13"/>
              </a:spcBef>
            </a:pPr>
            <a:r>
              <a:rPr sz="2100" dirty="0">
                <a:solidFill>
                  <a:prstClr val="black"/>
                </a:solidFill>
                <a:latin typeface="Arial"/>
                <a:cs typeface="Arial"/>
              </a:rPr>
              <a:t>‘</a:t>
            </a:r>
            <a:r>
              <a:rPr sz="2100" i="1" dirty="0">
                <a:solidFill>
                  <a:prstClr val="black"/>
                </a:solidFill>
                <a:latin typeface="Arial"/>
                <a:cs typeface="Arial"/>
              </a:rPr>
              <a:t>Ülli’ – </a:t>
            </a:r>
            <a:r>
              <a:rPr sz="2100" spc="-4" dirty="0">
                <a:solidFill>
                  <a:prstClr val="black"/>
                </a:solidFill>
                <a:latin typeface="Arial"/>
                <a:cs typeface="Arial"/>
              </a:rPr>
              <a:t>40.1 </a:t>
            </a:r>
            <a:r>
              <a:rPr sz="2100" dirty="0">
                <a:solidFill>
                  <a:prstClr val="black"/>
                </a:solidFill>
                <a:latin typeface="Arial Narrow"/>
                <a:cs typeface="Arial Narrow"/>
              </a:rPr>
              <a:t>t apsolutno suve</a:t>
            </a:r>
            <a:r>
              <a:rPr sz="2100" spc="-201" dirty="0">
                <a:solidFill>
                  <a:prstClr val="black"/>
                </a:solidFill>
                <a:latin typeface="Arial Narrow"/>
                <a:cs typeface="Arial Narrow"/>
              </a:rPr>
              <a:t> </a:t>
            </a:r>
            <a:r>
              <a:rPr sz="2100" dirty="0">
                <a:solidFill>
                  <a:prstClr val="black"/>
                </a:solidFill>
                <a:latin typeface="Arial Narrow"/>
                <a:cs typeface="Arial Narrow"/>
              </a:rPr>
              <a:t>mase/ha</a:t>
            </a:r>
            <a:endParaRPr sz="2100">
              <a:solidFill>
                <a:prstClr val="black"/>
              </a:solidFill>
              <a:latin typeface="Arial Narrow"/>
              <a:cs typeface="Arial Narrow"/>
            </a:endParaRPr>
          </a:p>
          <a:p>
            <a:pPr defTabSz="801668">
              <a:spcBef>
                <a:spcPts val="35"/>
              </a:spcBef>
            </a:pPr>
            <a:endParaRPr sz="2200">
              <a:solidFill>
                <a:prstClr val="black"/>
              </a:solidFill>
              <a:latin typeface="Times New Roman"/>
              <a:cs typeface="Times New Roman"/>
            </a:endParaRPr>
          </a:p>
          <a:p>
            <a:pPr marL="71816" defTabSz="801668"/>
            <a:r>
              <a:rPr sz="2100" b="1" dirty="0">
                <a:solidFill>
                  <a:prstClr val="black"/>
                </a:solidFill>
                <a:latin typeface="Arial Narrow"/>
                <a:cs typeface="Arial Narrow"/>
              </a:rPr>
              <a:t>U sedmoj</a:t>
            </a:r>
            <a:r>
              <a:rPr sz="2100" b="1" spc="-66" dirty="0">
                <a:solidFill>
                  <a:prstClr val="black"/>
                </a:solidFill>
                <a:latin typeface="Arial Narrow"/>
                <a:cs typeface="Arial Narrow"/>
              </a:rPr>
              <a:t> </a:t>
            </a:r>
            <a:r>
              <a:rPr sz="2100" b="1" spc="-4" dirty="0">
                <a:solidFill>
                  <a:prstClr val="black"/>
                </a:solidFill>
                <a:latin typeface="Arial Narrow"/>
                <a:cs typeface="Arial Narrow"/>
              </a:rPr>
              <a:t>godini:</a:t>
            </a:r>
            <a:endParaRPr sz="2100">
              <a:solidFill>
                <a:prstClr val="black"/>
              </a:solidFill>
              <a:latin typeface="Arial Narrow"/>
              <a:cs typeface="Arial Narrow"/>
            </a:endParaRPr>
          </a:p>
          <a:p>
            <a:pPr marL="11134" defTabSz="801668">
              <a:spcBef>
                <a:spcPts val="13"/>
              </a:spcBef>
            </a:pPr>
            <a:r>
              <a:rPr sz="2100" dirty="0">
                <a:solidFill>
                  <a:prstClr val="black"/>
                </a:solidFill>
                <a:latin typeface="Arial"/>
                <a:cs typeface="Arial"/>
              </a:rPr>
              <a:t>‘</a:t>
            </a:r>
            <a:r>
              <a:rPr sz="2100" i="1" dirty="0">
                <a:solidFill>
                  <a:prstClr val="black"/>
                </a:solidFill>
                <a:latin typeface="Arial"/>
                <a:cs typeface="Arial"/>
              </a:rPr>
              <a:t>Ülli’ – </a:t>
            </a:r>
            <a:r>
              <a:rPr sz="2100" spc="-4" dirty="0">
                <a:solidFill>
                  <a:prstClr val="black"/>
                </a:solidFill>
                <a:latin typeface="Arial"/>
                <a:cs typeface="Arial"/>
              </a:rPr>
              <a:t>68.1 </a:t>
            </a:r>
            <a:r>
              <a:rPr sz="2100" dirty="0">
                <a:solidFill>
                  <a:prstClr val="black"/>
                </a:solidFill>
                <a:latin typeface="Arial Narrow"/>
                <a:cs typeface="Arial Narrow"/>
              </a:rPr>
              <a:t>t apsolutno suve</a:t>
            </a:r>
            <a:r>
              <a:rPr sz="2100" spc="-201" dirty="0">
                <a:solidFill>
                  <a:prstClr val="black"/>
                </a:solidFill>
                <a:latin typeface="Arial Narrow"/>
                <a:cs typeface="Arial Narrow"/>
              </a:rPr>
              <a:t> </a:t>
            </a:r>
            <a:r>
              <a:rPr sz="2100" dirty="0">
                <a:solidFill>
                  <a:prstClr val="black"/>
                </a:solidFill>
                <a:latin typeface="Arial Narrow"/>
                <a:cs typeface="Arial Narrow"/>
              </a:rPr>
              <a:t>mase/ha</a:t>
            </a:r>
            <a:endParaRPr sz="2100">
              <a:solidFill>
                <a:prstClr val="black"/>
              </a:solidFill>
              <a:latin typeface="Arial Narrow"/>
              <a:cs typeface="Arial Narrow"/>
            </a:endParaRPr>
          </a:p>
          <a:p>
            <a:pPr defTabSz="801668"/>
            <a:endParaRPr sz="2100">
              <a:solidFill>
                <a:prstClr val="black"/>
              </a:solidFill>
              <a:latin typeface="Times New Roman"/>
              <a:cs typeface="Times New Roman"/>
            </a:endParaRPr>
          </a:p>
          <a:p>
            <a:pPr marL="11134" defTabSz="801668"/>
            <a:r>
              <a:rPr sz="2100" spc="-4" dirty="0">
                <a:solidFill>
                  <a:prstClr val="black"/>
                </a:solidFill>
                <a:latin typeface="Arial Narrow"/>
                <a:cs typeface="Arial Narrow"/>
              </a:rPr>
              <a:t>-3-10 </a:t>
            </a:r>
            <a:r>
              <a:rPr sz="2100" dirty="0">
                <a:solidFill>
                  <a:prstClr val="black"/>
                </a:solidFill>
                <a:latin typeface="Arial Narrow"/>
                <a:cs typeface="Arial Narrow"/>
              </a:rPr>
              <a:t>t/ha/godišnje u </a:t>
            </a:r>
            <a:r>
              <a:rPr sz="2100" spc="-4" dirty="0">
                <a:solidFill>
                  <a:prstClr val="black"/>
                </a:solidFill>
                <a:latin typeface="Arial Narrow"/>
                <a:cs typeface="Arial Narrow"/>
              </a:rPr>
              <a:t>Mađarskoj (54 </a:t>
            </a:r>
            <a:r>
              <a:rPr sz="2100" dirty="0">
                <a:solidFill>
                  <a:prstClr val="black"/>
                </a:solidFill>
                <a:latin typeface="Arial Narrow"/>
                <a:cs typeface="Arial Narrow"/>
              </a:rPr>
              <a:t>- 180</a:t>
            </a:r>
            <a:r>
              <a:rPr sz="2100" spc="-22" dirty="0">
                <a:solidFill>
                  <a:prstClr val="black"/>
                </a:solidFill>
                <a:latin typeface="Arial Narrow"/>
                <a:cs typeface="Arial Narrow"/>
              </a:rPr>
              <a:t> </a:t>
            </a:r>
            <a:r>
              <a:rPr sz="2100" dirty="0">
                <a:solidFill>
                  <a:prstClr val="black"/>
                </a:solidFill>
                <a:latin typeface="Arial Narrow"/>
                <a:cs typeface="Arial Narrow"/>
              </a:rPr>
              <a:t>GJ/ha/godišnje)</a:t>
            </a:r>
            <a:endParaRPr sz="2100">
              <a:solidFill>
                <a:prstClr val="black"/>
              </a:solidFill>
              <a:latin typeface="Arial Narrow"/>
              <a:cs typeface="Arial Narrow"/>
            </a:endParaRPr>
          </a:p>
          <a:p>
            <a:pPr marL="11134" defTabSz="801668">
              <a:spcBef>
                <a:spcPts val="18"/>
              </a:spcBef>
            </a:pPr>
            <a:r>
              <a:rPr sz="2100" dirty="0">
                <a:solidFill>
                  <a:prstClr val="black"/>
                </a:solidFill>
                <a:latin typeface="Arial Narrow"/>
                <a:cs typeface="Arial Narrow"/>
              </a:rPr>
              <a:t>-12.5 t/ha/godišnje u Italiji </a:t>
            </a:r>
            <a:r>
              <a:rPr sz="2100" spc="-4" dirty="0">
                <a:solidFill>
                  <a:prstClr val="black"/>
                </a:solidFill>
                <a:latin typeface="Arial Narrow"/>
                <a:cs typeface="Arial Narrow"/>
              </a:rPr>
              <a:t>(226</a:t>
            </a:r>
            <a:r>
              <a:rPr sz="2100" spc="-79" dirty="0">
                <a:solidFill>
                  <a:prstClr val="black"/>
                </a:solidFill>
                <a:latin typeface="Arial Narrow"/>
                <a:cs typeface="Arial Narrow"/>
              </a:rPr>
              <a:t> </a:t>
            </a:r>
            <a:r>
              <a:rPr sz="2100" dirty="0">
                <a:solidFill>
                  <a:prstClr val="black"/>
                </a:solidFill>
                <a:latin typeface="Arial Narrow"/>
                <a:cs typeface="Arial Narrow"/>
              </a:rPr>
              <a:t>GJ/ha/godišnje)</a:t>
            </a:r>
            <a:endParaRPr sz="2100">
              <a:solidFill>
                <a:prstClr val="black"/>
              </a:solidFill>
              <a:latin typeface="Arial Narrow"/>
              <a:cs typeface="Arial Narrow"/>
            </a:endParaRPr>
          </a:p>
        </p:txBody>
      </p:sp>
    </p:spTree>
    <p:extLst>
      <p:ext uri="{BB962C8B-B14F-4D97-AF65-F5344CB8AC3E}">
        <p14:creationId xmlns:p14="http://schemas.microsoft.com/office/powerpoint/2010/main" val="2534016129"/>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61073" y="1272091"/>
            <a:ext cx="7819097" cy="131397"/>
          </a:xfrm>
          <a:custGeom>
            <a:avLst/>
            <a:gdLst/>
            <a:ahLst/>
            <a:cxnLst/>
            <a:rect l="l" t="t" r="r" b="b"/>
            <a:pathLst>
              <a:path w="9144000" h="144780">
                <a:moveTo>
                  <a:pt x="0" y="144462"/>
                </a:moveTo>
                <a:lnTo>
                  <a:pt x="9144000" y="144462"/>
                </a:lnTo>
                <a:lnTo>
                  <a:pt x="9144000" y="0"/>
                </a:lnTo>
                <a:lnTo>
                  <a:pt x="0" y="0"/>
                </a:lnTo>
                <a:lnTo>
                  <a:pt x="0" y="144462"/>
                </a:lnTo>
                <a:close/>
              </a:path>
            </a:pathLst>
          </a:custGeom>
          <a:solidFill>
            <a:srgbClr val="FFCA00"/>
          </a:solidFill>
        </p:spPr>
        <p:txBody>
          <a:bodyPr wrap="square" lIns="0" tIns="0" rIns="0" bIns="0" rtlCol="0"/>
          <a:lstStyle/>
          <a:p>
            <a:pPr defTabSz="801668"/>
            <a:endParaRPr>
              <a:solidFill>
                <a:prstClr val="black"/>
              </a:solidFill>
            </a:endParaRPr>
          </a:p>
        </p:txBody>
      </p:sp>
      <p:sp>
        <p:nvSpPr>
          <p:cNvPr id="3" name="object 3"/>
          <p:cNvSpPr txBox="1">
            <a:spLocks noGrp="1"/>
          </p:cNvSpPr>
          <p:nvPr>
            <p:ph type="title"/>
          </p:nvPr>
        </p:nvSpPr>
        <p:spPr>
          <a:xfrm>
            <a:off x="728400" y="660915"/>
            <a:ext cx="1803822" cy="1077218"/>
          </a:xfrm>
          <a:prstGeom prst="rect">
            <a:avLst/>
          </a:prstGeom>
        </p:spPr>
        <p:txBody>
          <a:bodyPr vert="horz" wrap="square" lIns="0" tIns="0" rIns="0" bIns="0" rtlCol="0">
            <a:spAutoFit/>
          </a:bodyPr>
          <a:lstStyle/>
          <a:p>
            <a:pPr marL="11134"/>
            <a:r>
              <a:rPr dirty="0">
                <a:latin typeface="Arial Narrow"/>
                <a:cs typeface="Arial Narrow"/>
              </a:rPr>
              <a:t>Paulovnija</a:t>
            </a:r>
          </a:p>
        </p:txBody>
      </p:sp>
      <p:sp>
        <p:nvSpPr>
          <p:cNvPr id="4" name="object 4"/>
          <p:cNvSpPr txBox="1"/>
          <p:nvPr/>
        </p:nvSpPr>
        <p:spPr>
          <a:xfrm>
            <a:off x="1189947" y="1767421"/>
            <a:ext cx="6965806" cy="3042915"/>
          </a:xfrm>
          <a:prstGeom prst="rect">
            <a:avLst/>
          </a:prstGeom>
        </p:spPr>
        <p:txBody>
          <a:bodyPr vert="horz" wrap="square" lIns="0" tIns="0" rIns="0" bIns="0" rtlCol="0">
            <a:spAutoFit/>
          </a:bodyPr>
          <a:lstStyle/>
          <a:p>
            <a:pPr marL="11134" defTabSz="801668"/>
            <a:r>
              <a:rPr sz="2100" u="heavy" dirty="0">
                <a:solidFill>
                  <a:prstClr val="black"/>
                </a:solidFill>
                <a:latin typeface="Arial Narrow"/>
                <a:cs typeface="Arial Narrow"/>
              </a:rPr>
              <a:t>3000 biljaka po</a:t>
            </a:r>
            <a:r>
              <a:rPr sz="2100" u="heavy" spc="-61" dirty="0">
                <a:solidFill>
                  <a:prstClr val="black"/>
                </a:solidFill>
                <a:latin typeface="Arial Narrow"/>
                <a:cs typeface="Arial Narrow"/>
              </a:rPr>
              <a:t> </a:t>
            </a:r>
            <a:r>
              <a:rPr sz="2100" u="heavy" spc="-4" dirty="0">
                <a:solidFill>
                  <a:prstClr val="black"/>
                </a:solidFill>
                <a:latin typeface="Arial Narrow"/>
                <a:cs typeface="Arial Narrow"/>
              </a:rPr>
              <a:t>hektaru</a:t>
            </a:r>
            <a:endParaRPr sz="2100" dirty="0">
              <a:solidFill>
                <a:prstClr val="black"/>
              </a:solidFill>
              <a:latin typeface="Arial Narrow"/>
              <a:cs typeface="Arial Narrow"/>
            </a:endParaRPr>
          </a:p>
          <a:p>
            <a:pPr defTabSz="801668">
              <a:spcBef>
                <a:spcPts val="39"/>
              </a:spcBef>
            </a:pPr>
            <a:endParaRPr sz="2200" dirty="0">
              <a:solidFill>
                <a:prstClr val="black"/>
              </a:solidFill>
              <a:latin typeface="Times New Roman"/>
              <a:cs typeface="Times New Roman"/>
            </a:endParaRPr>
          </a:p>
          <a:p>
            <a:pPr marL="11134" defTabSz="801668"/>
            <a:r>
              <a:rPr sz="2100" b="1" dirty="0">
                <a:solidFill>
                  <a:prstClr val="black"/>
                </a:solidFill>
                <a:latin typeface="Arial Narrow"/>
                <a:cs typeface="Arial Narrow"/>
              </a:rPr>
              <a:t>Posle </a:t>
            </a:r>
            <a:r>
              <a:rPr sz="2100" b="1" spc="-4" dirty="0">
                <a:solidFill>
                  <a:prstClr val="black"/>
                </a:solidFill>
                <a:latin typeface="Arial Narrow"/>
                <a:cs typeface="Arial Narrow"/>
              </a:rPr>
              <a:t>3-4</a:t>
            </a:r>
            <a:r>
              <a:rPr sz="2100" b="1" spc="-53" dirty="0">
                <a:solidFill>
                  <a:prstClr val="black"/>
                </a:solidFill>
                <a:latin typeface="Arial Narrow"/>
                <a:cs typeface="Arial Narrow"/>
              </a:rPr>
              <a:t> </a:t>
            </a:r>
            <a:r>
              <a:rPr sz="2100" b="1" spc="-4" dirty="0">
                <a:solidFill>
                  <a:prstClr val="black"/>
                </a:solidFill>
                <a:latin typeface="Arial Narrow"/>
                <a:cs typeface="Arial Narrow"/>
              </a:rPr>
              <a:t>godine:</a:t>
            </a:r>
            <a:endParaRPr sz="2100" dirty="0">
              <a:solidFill>
                <a:prstClr val="black"/>
              </a:solidFill>
              <a:latin typeface="Arial Narrow"/>
              <a:cs typeface="Arial Narrow"/>
            </a:endParaRPr>
          </a:p>
          <a:p>
            <a:pPr marL="11134" marR="4453" defTabSz="801668">
              <a:lnSpc>
                <a:spcPct val="197900"/>
              </a:lnSpc>
              <a:spcBef>
                <a:spcPts val="88"/>
              </a:spcBef>
            </a:pPr>
            <a:r>
              <a:rPr sz="2100" dirty="0">
                <a:solidFill>
                  <a:prstClr val="black"/>
                </a:solidFill>
                <a:latin typeface="Arial Narrow"/>
                <a:cs typeface="Arial Narrow"/>
              </a:rPr>
              <a:t>27.3 - 69.42 t apsolutno suve mase/ha </a:t>
            </a:r>
            <a:r>
              <a:rPr sz="2100" spc="-4" dirty="0">
                <a:solidFill>
                  <a:prstClr val="black"/>
                </a:solidFill>
                <a:latin typeface="Arial Narrow"/>
                <a:cs typeface="Arial Narrow"/>
              </a:rPr>
              <a:t>(rotacija </a:t>
            </a:r>
            <a:r>
              <a:rPr sz="2100" dirty="0" err="1">
                <a:solidFill>
                  <a:prstClr val="black"/>
                </a:solidFill>
                <a:latin typeface="Arial Narrow"/>
                <a:cs typeface="Arial Narrow"/>
              </a:rPr>
              <a:t>na</a:t>
            </a:r>
            <a:r>
              <a:rPr sz="2100" dirty="0">
                <a:solidFill>
                  <a:prstClr val="black"/>
                </a:solidFill>
                <a:latin typeface="Arial Narrow"/>
                <a:cs typeface="Arial Narrow"/>
              </a:rPr>
              <a:t> </a:t>
            </a:r>
            <a:r>
              <a:rPr sz="2100" spc="-4" dirty="0">
                <a:solidFill>
                  <a:prstClr val="black"/>
                </a:solidFill>
                <a:latin typeface="Arial Narrow"/>
                <a:cs typeface="Arial Narrow"/>
              </a:rPr>
              <a:t>3-4</a:t>
            </a:r>
            <a:r>
              <a:rPr lang="en-US" sz="2100" spc="-4" dirty="0">
                <a:solidFill>
                  <a:prstClr val="black"/>
                </a:solidFill>
                <a:latin typeface="Arial Narrow"/>
                <a:cs typeface="Arial Narrow"/>
              </a:rPr>
              <a:t> </a:t>
            </a:r>
            <a:r>
              <a:rPr sz="2100" dirty="0" err="1">
                <a:solidFill>
                  <a:prstClr val="black"/>
                </a:solidFill>
                <a:latin typeface="Arial Narrow"/>
                <a:cs typeface="Arial Narrow"/>
              </a:rPr>
              <a:t>godine</a:t>
            </a:r>
            <a:r>
              <a:rPr sz="2100" dirty="0">
                <a:solidFill>
                  <a:prstClr val="black"/>
                </a:solidFill>
                <a:latin typeface="Arial Narrow"/>
                <a:cs typeface="Arial Narrow"/>
              </a:rPr>
              <a:t>!)  </a:t>
            </a:r>
            <a:endParaRPr lang="en-US" sz="2100" dirty="0">
              <a:solidFill>
                <a:prstClr val="black"/>
              </a:solidFill>
              <a:latin typeface="Arial Narrow"/>
              <a:cs typeface="Arial Narrow"/>
            </a:endParaRPr>
          </a:p>
          <a:p>
            <a:pPr marL="11134" marR="4453" defTabSz="801668">
              <a:lnSpc>
                <a:spcPct val="197900"/>
              </a:lnSpc>
              <a:spcBef>
                <a:spcPts val="88"/>
              </a:spcBef>
            </a:pPr>
            <a:r>
              <a:rPr sz="2100" dirty="0">
                <a:solidFill>
                  <a:prstClr val="black"/>
                </a:solidFill>
                <a:latin typeface="Arial Narrow"/>
                <a:cs typeface="Arial Narrow"/>
              </a:rPr>
              <a:t>Od 464 - </a:t>
            </a:r>
            <a:r>
              <a:rPr sz="2100" spc="-35" dirty="0">
                <a:solidFill>
                  <a:prstClr val="black"/>
                </a:solidFill>
                <a:latin typeface="Arial Narrow"/>
                <a:cs typeface="Arial Narrow"/>
              </a:rPr>
              <a:t>1173 </a:t>
            </a:r>
            <a:r>
              <a:rPr sz="2100" dirty="0">
                <a:solidFill>
                  <a:prstClr val="black"/>
                </a:solidFill>
                <a:latin typeface="Arial Narrow"/>
                <a:cs typeface="Arial Narrow"/>
              </a:rPr>
              <a:t>GJ/ha/3</a:t>
            </a:r>
            <a:r>
              <a:rPr sz="2100" spc="-44" dirty="0">
                <a:solidFill>
                  <a:prstClr val="black"/>
                </a:solidFill>
                <a:latin typeface="Arial Narrow"/>
                <a:cs typeface="Arial Narrow"/>
              </a:rPr>
              <a:t> </a:t>
            </a:r>
            <a:r>
              <a:rPr sz="2100" dirty="0">
                <a:solidFill>
                  <a:prstClr val="black"/>
                </a:solidFill>
                <a:latin typeface="Arial Narrow"/>
                <a:cs typeface="Arial Narrow"/>
              </a:rPr>
              <a:t>godine</a:t>
            </a:r>
          </a:p>
          <a:p>
            <a:pPr defTabSz="801668">
              <a:spcBef>
                <a:spcPts val="39"/>
              </a:spcBef>
            </a:pPr>
            <a:endParaRPr sz="2200" dirty="0">
              <a:solidFill>
                <a:prstClr val="black"/>
              </a:solidFill>
              <a:latin typeface="Times New Roman"/>
              <a:cs typeface="Times New Roman"/>
            </a:endParaRPr>
          </a:p>
          <a:p>
            <a:pPr marL="11134" defTabSz="801668"/>
            <a:r>
              <a:rPr sz="2100" dirty="0">
                <a:solidFill>
                  <a:prstClr val="black"/>
                </a:solidFill>
                <a:latin typeface="Arial Narrow"/>
                <a:cs typeface="Arial Narrow"/>
              </a:rPr>
              <a:t>Ili za 1 godinu od </a:t>
            </a:r>
            <a:r>
              <a:rPr sz="2100" spc="-22" dirty="0">
                <a:solidFill>
                  <a:prstClr val="black"/>
                </a:solidFill>
                <a:latin typeface="Arial Narrow"/>
                <a:cs typeface="Arial Narrow"/>
              </a:rPr>
              <a:t>116-293</a:t>
            </a:r>
            <a:r>
              <a:rPr sz="2100" spc="-70" dirty="0">
                <a:solidFill>
                  <a:prstClr val="black"/>
                </a:solidFill>
                <a:latin typeface="Arial Narrow"/>
                <a:cs typeface="Arial Narrow"/>
              </a:rPr>
              <a:t> </a:t>
            </a:r>
            <a:r>
              <a:rPr sz="2100" dirty="0">
                <a:solidFill>
                  <a:prstClr val="black"/>
                </a:solidFill>
                <a:latin typeface="Arial Narrow"/>
                <a:cs typeface="Arial Narrow"/>
              </a:rPr>
              <a:t>GJ/ha</a:t>
            </a:r>
          </a:p>
        </p:txBody>
      </p:sp>
    </p:spTree>
    <p:extLst>
      <p:ext uri="{BB962C8B-B14F-4D97-AF65-F5344CB8AC3E}">
        <p14:creationId xmlns:p14="http://schemas.microsoft.com/office/powerpoint/2010/main" val="158546776"/>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61073" y="1272091"/>
            <a:ext cx="7819097" cy="131397"/>
          </a:xfrm>
          <a:custGeom>
            <a:avLst/>
            <a:gdLst/>
            <a:ahLst/>
            <a:cxnLst/>
            <a:rect l="l" t="t" r="r" b="b"/>
            <a:pathLst>
              <a:path w="9144000" h="144780">
                <a:moveTo>
                  <a:pt x="0" y="144462"/>
                </a:moveTo>
                <a:lnTo>
                  <a:pt x="9144000" y="144462"/>
                </a:lnTo>
                <a:lnTo>
                  <a:pt x="9144000" y="0"/>
                </a:lnTo>
                <a:lnTo>
                  <a:pt x="0" y="0"/>
                </a:lnTo>
                <a:lnTo>
                  <a:pt x="0" y="144462"/>
                </a:lnTo>
                <a:close/>
              </a:path>
            </a:pathLst>
          </a:custGeom>
          <a:solidFill>
            <a:srgbClr val="FFCA00"/>
          </a:solidFill>
        </p:spPr>
        <p:txBody>
          <a:bodyPr wrap="square" lIns="0" tIns="0" rIns="0" bIns="0" rtlCol="0"/>
          <a:lstStyle/>
          <a:p>
            <a:pPr defTabSz="801668"/>
            <a:endParaRPr>
              <a:solidFill>
                <a:prstClr val="black"/>
              </a:solidFill>
            </a:endParaRPr>
          </a:p>
        </p:txBody>
      </p:sp>
      <p:sp>
        <p:nvSpPr>
          <p:cNvPr id="3" name="object 3"/>
          <p:cNvSpPr txBox="1">
            <a:spLocks noGrp="1"/>
          </p:cNvSpPr>
          <p:nvPr>
            <p:ph type="title"/>
          </p:nvPr>
        </p:nvSpPr>
        <p:spPr>
          <a:xfrm>
            <a:off x="728400" y="660915"/>
            <a:ext cx="1981924" cy="1077218"/>
          </a:xfrm>
          <a:prstGeom prst="rect">
            <a:avLst/>
          </a:prstGeom>
        </p:spPr>
        <p:txBody>
          <a:bodyPr vert="horz" wrap="square" lIns="0" tIns="0" rIns="0" bIns="0" rtlCol="0">
            <a:spAutoFit/>
          </a:bodyPr>
          <a:lstStyle/>
          <a:p>
            <a:pPr marL="11134"/>
            <a:r>
              <a:rPr spc="-4" dirty="0">
                <a:latin typeface="Arial Narrow"/>
                <a:cs typeface="Arial Narrow"/>
              </a:rPr>
              <a:t>Miscanthus</a:t>
            </a:r>
          </a:p>
        </p:txBody>
      </p:sp>
      <p:sp>
        <p:nvSpPr>
          <p:cNvPr id="4" name="object 4"/>
          <p:cNvSpPr txBox="1"/>
          <p:nvPr/>
        </p:nvSpPr>
        <p:spPr>
          <a:xfrm>
            <a:off x="1189947" y="1767417"/>
            <a:ext cx="3183024" cy="2917273"/>
          </a:xfrm>
          <a:prstGeom prst="rect">
            <a:avLst/>
          </a:prstGeom>
        </p:spPr>
        <p:txBody>
          <a:bodyPr vert="horz" wrap="square" lIns="0" tIns="0" rIns="0" bIns="0" rtlCol="0">
            <a:spAutoFit/>
          </a:bodyPr>
          <a:lstStyle/>
          <a:p>
            <a:pPr marL="11134" defTabSz="801668"/>
            <a:r>
              <a:rPr sz="2100" u="heavy" dirty="0">
                <a:solidFill>
                  <a:prstClr val="black"/>
                </a:solidFill>
                <a:latin typeface="Arial Narrow"/>
                <a:cs typeface="Arial Narrow"/>
              </a:rPr>
              <a:t>20 000 biljaka po</a:t>
            </a:r>
            <a:r>
              <a:rPr sz="2100" u="heavy" spc="-61" dirty="0">
                <a:solidFill>
                  <a:prstClr val="black"/>
                </a:solidFill>
                <a:latin typeface="Arial Narrow"/>
                <a:cs typeface="Arial Narrow"/>
              </a:rPr>
              <a:t> </a:t>
            </a:r>
            <a:r>
              <a:rPr sz="2100" u="heavy" spc="-4" dirty="0">
                <a:solidFill>
                  <a:prstClr val="black"/>
                </a:solidFill>
                <a:latin typeface="Arial Narrow"/>
                <a:cs typeface="Arial Narrow"/>
              </a:rPr>
              <a:t>hektaru</a:t>
            </a:r>
            <a:endParaRPr sz="2100">
              <a:solidFill>
                <a:prstClr val="black"/>
              </a:solidFill>
              <a:latin typeface="Arial Narrow"/>
              <a:cs typeface="Arial Narrow"/>
            </a:endParaRPr>
          </a:p>
          <a:p>
            <a:pPr defTabSz="801668">
              <a:spcBef>
                <a:spcPts val="39"/>
              </a:spcBef>
            </a:pPr>
            <a:endParaRPr sz="2200">
              <a:solidFill>
                <a:prstClr val="black"/>
              </a:solidFill>
              <a:latin typeface="Times New Roman"/>
              <a:cs typeface="Times New Roman"/>
            </a:endParaRPr>
          </a:p>
          <a:p>
            <a:pPr marL="11134" defTabSz="801668"/>
            <a:r>
              <a:rPr sz="2100" b="1" dirty="0">
                <a:solidFill>
                  <a:prstClr val="black"/>
                </a:solidFill>
                <a:latin typeface="Arial Narrow"/>
                <a:cs typeface="Arial Narrow"/>
              </a:rPr>
              <a:t>Posle 1</a:t>
            </a:r>
            <a:r>
              <a:rPr sz="2100" b="1" spc="-61" dirty="0">
                <a:solidFill>
                  <a:prstClr val="black"/>
                </a:solidFill>
                <a:latin typeface="Arial Narrow"/>
                <a:cs typeface="Arial Narrow"/>
              </a:rPr>
              <a:t> </a:t>
            </a:r>
            <a:r>
              <a:rPr sz="2100" b="1" spc="-4" dirty="0">
                <a:solidFill>
                  <a:prstClr val="black"/>
                </a:solidFill>
                <a:latin typeface="Arial Narrow"/>
                <a:cs typeface="Arial Narrow"/>
              </a:rPr>
              <a:t>godine:</a:t>
            </a:r>
            <a:endParaRPr sz="2100">
              <a:solidFill>
                <a:prstClr val="black"/>
              </a:solidFill>
              <a:latin typeface="Arial Narrow"/>
              <a:cs typeface="Arial Narrow"/>
            </a:endParaRPr>
          </a:p>
          <a:p>
            <a:pPr marL="11134" marR="4453" defTabSz="801668">
              <a:lnSpc>
                <a:spcPct val="197900"/>
              </a:lnSpc>
              <a:spcBef>
                <a:spcPts val="88"/>
              </a:spcBef>
            </a:pPr>
            <a:r>
              <a:rPr sz="2100" dirty="0">
                <a:solidFill>
                  <a:prstClr val="black"/>
                </a:solidFill>
                <a:latin typeface="Arial Narrow"/>
                <a:cs typeface="Arial Narrow"/>
              </a:rPr>
              <a:t>12 - 14 t apsolutno suve</a:t>
            </a:r>
            <a:r>
              <a:rPr sz="2100" spc="-96" dirty="0">
                <a:solidFill>
                  <a:prstClr val="black"/>
                </a:solidFill>
                <a:latin typeface="Arial Narrow"/>
                <a:cs typeface="Arial Narrow"/>
              </a:rPr>
              <a:t> </a:t>
            </a:r>
            <a:r>
              <a:rPr sz="2100" dirty="0">
                <a:solidFill>
                  <a:prstClr val="black"/>
                </a:solidFill>
                <a:latin typeface="Arial Narrow"/>
                <a:cs typeface="Arial Narrow"/>
              </a:rPr>
              <a:t>mase/ha  Ili za 1 godinu od 280</a:t>
            </a:r>
            <a:r>
              <a:rPr sz="2100" spc="-92" dirty="0">
                <a:solidFill>
                  <a:prstClr val="black"/>
                </a:solidFill>
                <a:latin typeface="Arial Narrow"/>
                <a:cs typeface="Arial Narrow"/>
              </a:rPr>
              <a:t> </a:t>
            </a:r>
            <a:r>
              <a:rPr sz="2100" dirty="0">
                <a:solidFill>
                  <a:prstClr val="black"/>
                </a:solidFill>
                <a:latin typeface="Arial Narrow"/>
                <a:cs typeface="Arial Narrow"/>
              </a:rPr>
              <a:t>GJ/ha/</a:t>
            </a:r>
            <a:endParaRPr sz="2100">
              <a:solidFill>
                <a:prstClr val="black"/>
              </a:solidFill>
              <a:latin typeface="Arial Narrow"/>
              <a:cs typeface="Arial Narrow"/>
            </a:endParaRPr>
          </a:p>
        </p:txBody>
      </p:sp>
    </p:spTree>
    <p:extLst>
      <p:ext uri="{BB962C8B-B14F-4D97-AF65-F5344CB8AC3E}">
        <p14:creationId xmlns:p14="http://schemas.microsoft.com/office/powerpoint/2010/main" val="611475788"/>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61073" y="1272091"/>
            <a:ext cx="7819097" cy="131397"/>
          </a:xfrm>
          <a:custGeom>
            <a:avLst/>
            <a:gdLst/>
            <a:ahLst/>
            <a:cxnLst/>
            <a:rect l="l" t="t" r="r" b="b"/>
            <a:pathLst>
              <a:path w="9144000" h="144780">
                <a:moveTo>
                  <a:pt x="0" y="144462"/>
                </a:moveTo>
                <a:lnTo>
                  <a:pt x="9144000" y="144462"/>
                </a:lnTo>
                <a:lnTo>
                  <a:pt x="9144000" y="0"/>
                </a:lnTo>
                <a:lnTo>
                  <a:pt x="0" y="0"/>
                </a:lnTo>
                <a:lnTo>
                  <a:pt x="0" y="144462"/>
                </a:lnTo>
                <a:close/>
              </a:path>
            </a:pathLst>
          </a:custGeom>
          <a:solidFill>
            <a:srgbClr val="FFCA00"/>
          </a:solidFill>
        </p:spPr>
        <p:txBody>
          <a:bodyPr wrap="square" lIns="0" tIns="0" rIns="0" bIns="0" rtlCol="0"/>
          <a:lstStyle/>
          <a:p>
            <a:pPr defTabSz="801668"/>
            <a:endParaRPr>
              <a:solidFill>
                <a:prstClr val="black"/>
              </a:solidFill>
            </a:endParaRPr>
          </a:p>
        </p:txBody>
      </p:sp>
      <p:sp>
        <p:nvSpPr>
          <p:cNvPr id="3" name="object 3"/>
          <p:cNvSpPr txBox="1">
            <a:spLocks noGrp="1"/>
          </p:cNvSpPr>
          <p:nvPr>
            <p:ph type="title"/>
          </p:nvPr>
        </p:nvSpPr>
        <p:spPr>
          <a:xfrm>
            <a:off x="728400" y="660915"/>
            <a:ext cx="1745722" cy="1077218"/>
          </a:xfrm>
          <a:prstGeom prst="rect">
            <a:avLst/>
          </a:prstGeom>
        </p:spPr>
        <p:txBody>
          <a:bodyPr vert="horz" wrap="square" lIns="0" tIns="0" rIns="0" bIns="0" rtlCol="0">
            <a:spAutoFit/>
          </a:bodyPr>
          <a:lstStyle/>
          <a:p>
            <a:pPr marL="11134"/>
            <a:r>
              <a:rPr spc="-4" dirty="0">
                <a:latin typeface="Arial Narrow"/>
                <a:cs typeface="Arial Narrow"/>
              </a:rPr>
              <a:t>Poređenje</a:t>
            </a:r>
          </a:p>
        </p:txBody>
      </p:sp>
      <p:sp>
        <p:nvSpPr>
          <p:cNvPr id="4" name="object 4"/>
          <p:cNvSpPr txBox="1"/>
          <p:nvPr/>
        </p:nvSpPr>
        <p:spPr>
          <a:xfrm>
            <a:off x="1153296" y="1794794"/>
            <a:ext cx="3954617" cy="3277820"/>
          </a:xfrm>
          <a:prstGeom prst="rect">
            <a:avLst/>
          </a:prstGeom>
        </p:spPr>
        <p:txBody>
          <a:bodyPr vert="horz" wrap="square" lIns="0" tIns="0" rIns="0" bIns="0" rtlCol="0">
            <a:spAutoFit/>
          </a:bodyPr>
          <a:lstStyle/>
          <a:p>
            <a:pPr marL="11134" defTabSz="801668"/>
            <a:r>
              <a:rPr sz="2100" b="1" u="heavy" dirty="0">
                <a:solidFill>
                  <a:prstClr val="black"/>
                </a:solidFill>
                <a:latin typeface="Arial Narrow"/>
                <a:cs typeface="Arial Narrow"/>
              </a:rPr>
              <a:t>Godišnje</a:t>
            </a:r>
            <a:endParaRPr sz="2100">
              <a:solidFill>
                <a:prstClr val="black"/>
              </a:solidFill>
              <a:latin typeface="Arial Narrow"/>
              <a:cs typeface="Arial Narrow"/>
            </a:endParaRPr>
          </a:p>
          <a:p>
            <a:pPr defTabSz="801668">
              <a:spcBef>
                <a:spcPts val="39"/>
              </a:spcBef>
            </a:pPr>
            <a:endParaRPr sz="2200">
              <a:solidFill>
                <a:prstClr val="black"/>
              </a:solidFill>
              <a:latin typeface="Times New Roman"/>
              <a:cs typeface="Times New Roman"/>
            </a:endParaRPr>
          </a:p>
          <a:p>
            <a:pPr marL="11134" defTabSz="801668"/>
            <a:r>
              <a:rPr sz="2100" b="1" spc="-22" dirty="0">
                <a:solidFill>
                  <a:prstClr val="black"/>
                </a:solidFill>
                <a:latin typeface="Arial Narrow"/>
                <a:cs typeface="Arial Narrow"/>
              </a:rPr>
              <a:t>Topola: </a:t>
            </a:r>
            <a:r>
              <a:rPr sz="2100" dirty="0">
                <a:solidFill>
                  <a:prstClr val="black"/>
                </a:solidFill>
                <a:latin typeface="Arial Narrow"/>
                <a:cs typeface="Arial Narrow"/>
              </a:rPr>
              <a:t>14 t ili 204 GJ/ha </a:t>
            </a:r>
            <a:r>
              <a:rPr sz="2100" spc="-4" dirty="0">
                <a:solidFill>
                  <a:prstClr val="black"/>
                </a:solidFill>
                <a:latin typeface="Arial Narrow"/>
                <a:cs typeface="Arial Narrow"/>
              </a:rPr>
              <a:t>(2</a:t>
            </a:r>
            <a:r>
              <a:rPr sz="2100" spc="-48" dirty="0">
                <a:solidFill>
                  <a:prstClr val="black"/>
                </a:solidFill>
                <a:latin typeface="Arial Narrow"/>
                <a:cs typeface="Arial Narrow"/>
              </a:rPr>
              <a:t> </a:t>
            </a:r>
            <a:r>
              <a:rPr sz="2100" dirty="0">
                <a:solidFill>
                  <a:prstClr val="black"/>
                </a:solidFill>
                <a:latin typeface="Arial Narrow"/>
                <a:cs typeface="Arial Narrow"/>
              </a:rPr>
              <a:t>godine)</a:t>
            </a:r>
            <a:endParaRPr sz="2100">
              <a:solidFill>
                <a:prstClr val="black"/>
              </a:solidFill>
              <a:latin typeface="Arial Narrow"/>
              <a:cs typeface="Arial Narrow"/>
            </a:endParaRPr>
          </a:p>
          <a:p>
            <a:pPr defTabSz="801668">
              <a:spcBef>
                <a:spcPts val="39"/>
              </a:spcBef>
            </a:pPr>
            <a:endParaRPr sz="2200">
              <a:solidFill>
                <a:prstClr val="black"/>
              </a:solidFill>
              <a:latin typeface="Times New Roman"/>
              <a:cs typeface="Times New Roman"/>
            </a:endParaRPr>
          </a:p>
          <a:p>
            <a:pPr marL="11134" defTabSz="801668"/>
            <a:r>
              <a:rPr sz="2100" b="1" spc="-4" dirty="0">
                <a:solidFill>
                  <a:prstClr val="black"/>
                </a:solidFill>
                <a:latin typeface="Arial Narrow"/>
                <a:cs typeface="Arial Narrow"/>
              </a:rPr>
              <a:t>Bagrem: </a:t>
            </a:r>
            <a:r>
              <a:rPr sz="2100" dirty="0">
                <a:solidFill>
                  <a:prstClr val="black"/>
                </a:solidFill>
                <a:latin typeface="Arial Narrow"/>
                <a:cs typeface="Arial Narrow"/>
              </a:rPr>
              <a:t>12.5 t ili 226 GJ/ha </a:t>
            </a:r>
            <a:r>
              <a:rPr sz="2100" spc="-4" dirty="0">
                <a:solidFill>
                  <a:prstClr val="black"/>
                </a:solidFill>
                <a:latin typeface="Arial Narrow"/>
                <a:cs typeface="Arial Narrow"/>
              </a:rPr>
              <a:t>(3</a:t>
            </a:r>
            <a:r>
              <a:rPr sz="2100" spc="-66" dirty="0">
                <a:solidFill>
                  <a:prstClr val="black"/>
                </a:solidFill>
                <a:latin typeface="Arial Narrow"/>
                <a:cs typeface="Arial Narrow"/>
              </a:rPr>
              <a:t> </a:t>
            </a:r>
            <a:r>
              <a:rPr sz="2100" dirty="0">
                <a:solidFill>
                  <a:prstClr val="black"/>
                </a:solidFill>
                <a:latin typeface="Arial Narrow"/>
                <a:cs typeface="Arial Narrow"/>
              </a:rPr>
              <a:t>godine)</a:t>
            </a:r>
            <a:endParaRPr sz="2100">
              <a:solidFill>
                <a:prstClr val="black"/>
              </a:solidFill>
              <a:latin typeface="Arial Narrow"/>
              <a:cs typeface="Arial Narrow"/>
            </a:endParaRPr>
          </a:p>
          <a:p>
            <a:pPr defTabSz="801668"/>
            <a:endParaRPr sz="2100">
              <a:solidFill>
                <a:prstClr val="black"/>
              </a:solidFill>
              <a:latin typeface="Times New Roman"/>
              <a:cs typeface="Times New Roman"/>
            </a:endParaRPr>
          </a:p>
          <a:p>
            <a:pPr marL="11134" defTabSz="801668"/>
            <a:r>
              <a:rPr sz="2100" b="1" spc="-4" dirty="0">
                <a:solidFill>
                  <a:prstClr val="black"/>
                </a:solidFill>
                <a:latin typeface="Arial Narrow"/>
                <a:cs typeface="Arial Narrow"/>
              </a:rPr>
              <a:t>Paulovnija: </a:t>
            </a:r>
            <a:r>
              <a:rPr sz="2100" dirty="0">
                <a:solidFill>
                  <a:prstClr val="black"/>
                </a:solidFill>
                <a:latin typeface="Arial Narrow"/>
                <a:cs typeface="Arial Narrow"/>
              </a:rPr>
              <a:t>18 t ili 293 GJ/ha </a:t>
            </a:r>
            <a:r>
              <a:rPr sz="2100" spc="-4" dirty="0">
                <a:solidFill>
                  <a:prstClr val="black"/>
                </a:solidFill>
                <a:latin typeface="Arial Narrow"/>
                <a:cs typeface="Arial Narrow"/>
              </a:rPr>
              <a:t>(3</a:t>
            </a:r>
            <a:r>
              <a:rPr sz="2100" spc="-48" dirty="0">
                <a:solidFill>
                  <a:prstClr val="black"/>
                </a:solidFill>
                <a:latin typeface="Arial Narrow"/>
                <a:cs typeface="Arial Narrow"/>
              </a:rPr>
              <a:t> </a:t>
            </a:r>
            <a:r>
              <a:rPr sz="2100" dirty="0">
                <a:solidFill>
                  <a:prstClr val="black"/>
                </a:solidFill>
                <a:latin typeface="Arial Narrow"/>
                <a:cs typeface="Arial Narrow"/>
              </a:rPr>
              <a:t>godine)</a:t>
            </a:r>
            <a:endParaRPr sz="2100">
              <a:solidFill>
                <a:prstClr val="black"/>
              </a:solidFill>
              <a:latin typeface="Arial Narrow"/>
              <a:cs typeface="Arial Narrow"/>
            </a:endParaRPr>
          </a:p>
          <a:p>
            <a:pPr defTabSz="801668">
              <a:spcBef>
                <a:spcPts val="35"/>
              </a:spcBef>
            </a:pPr>
            <a:endParaRPr sz="2200">
              <a:solidFill>
                <a:prstClr val="black"/>
              </a:solidFill>
              <a:latin typeface="Times New Roman"/>
              <a:cs typeface="Times New Roman"/>
            </a:endParaRPr>
          </a:p>
          <a:p>
            <a:pPr marL="11134" defTabSz="801668"/>
            <a:r>
              <a:rPr sz="2100" b="1" spc="-4" dirty="0">
                <a:solidFill>
                  <a:prstClr val="black"/>
                </a:solidFill>
                <a:latin typeface="Arial Narrow"/>
                <a:cs typeface="Arial Narrow"/>
              </a:rPr>
              <a:t>Miscanthus: </a:t>
            </a:r>
            <a:r>
              <a:rPr sz="2100" dirty="0">
                <a:solidFill>
                  <a:prstClr val="black"/>
                </a:solidFill>
                <a:latin typeface="Arial Narrow"/>
                <a:cs typeface="Arial Narrow"/>
              </a:rPr>
              <a:t>14 t ili 280 GJ/ha </a:t>
            </a:r>
            <a:r>
              <a:rPr sz="2100" spc="-4" dirty="0">
                <a:solidFill>
                  <a:prstClr val="black"/>
                </a:solidFill>
                <a:latin typeface="Arial Narrow"/>
                <a:cs typeface="Arial Narrow"/>
              </a:rPr>
              <a:t>(1</a:t>
            </a:r>
            <a:r>
              <a:rPr sz="2100" spc="-44" dirty="0">
                <a:solidFill>
                  <a:prstClr val="black"/>
                </a:solidFill>
                <a:latin typeface="Arial Narrow"/>
                <a:cs typeface="Arial Narrow"/>
              </a:rPr>
              <a:t> </a:t>
            </a:r>
            <a:r>
              <a:rPr sz="2100" dirty="0">
                <a:solidFill>
                  <a:prstClr val="black"/>
                </a:solidFill>
                <a:latin typeface="Arial Narrow"/>
                <a:cs typeface="Arial Narrow"/>
              </a:rPr>
              <a:t>godina)</a:t>
            </a:r>
            <a:endParaRPr sz="2100">
              <a:solidFill>
                <a:prstClr val="black"/>
              </a:solidFill>
              <a:latin typeface="Arial Narrow"/>
              <a:cs typeface="Arial Narrow"/>
            </a:endParaRPr>
          </a:p>
        </p:txBody>
      </p:sp>
    </p:spTree>
    <p:extLst>
      <p:ext uri="{BB962C8B-B14F-4D97-AF65-F5344CB8AC3E}">
        <p14:creationId xmlns:p14="http://schemas.microsoft.com/office/powerpoint/2010/main" val="4128331226"/>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61073" y="1272091"/>
            <a:ext cx="7819097" cy="131397"/>
          </a:xfrm>
          <a:custGeom>
            <a:avLst/>
            <a:gdLst/>
            <a:ahLst/>
            <a:cxnLst/>
            <a:rect l="l" t="t" r="r" b="b"/>
            <a:pathLst>
              <a:path w="9144000" h="144780">
                <a:moveTo>
                  <a:pt x="0" y="144462"/>
                </a:moveTo>
                <a:lnTo>
                  <a:pt x="9144000" y="144462"/>
                </a:lnTo>
                <a:lnTo>
                  <a:pt x="9144000" y="0"/>
                </a:lnTo>
                <a:lnTo>
                  <a:pt x="0" y="0"/>
                </a:lnTo>
                <a:lnTo>
                  <a:pt x="0" y="144462"/>
                </a:lnTo>
                <a:close/>
              </a:path>
            </a:pathLst>
          </a:custGeom>
          <a:solidFill>
            <a:srgbClr val="FFCA00"/>
          </a:solidFill>
        </p:spPr>
        <p:txBody>
          <a:bodyPr wrap="square" lIns="0" tIns="0" rIns="0" bIns="0" rtlCol="0"/>
          <a:lstStyle/>
          <a:p>
            <a:pPr defTabSz="801668"/>
            <a:endParaRPr>
              <a:solidFill>
                <a:prstClr val="black"/>
              </a:solidFill>
            </a:endParaRPr>
          </a:p>
        </p:txBody>
      </p:sp>
      <p:sp>
        <p:nvSpPr>
          <p:cNvPr id="3" name="object 3"/>
          <p:cNvSpPr txBox="1">
            <a:spLocks noGrp="1"/>
          </p:cNvSpPr>
          <p:nvPr>
            <p:ph type="title"/>
          </p:nvPr>
        </p:nvSpPr>
        <p:spPr>
          <a:xfrm>
            <a:off x="728400" y="660916"/>
            <a:ext cx="6050027" cy="954107"/>
          </a:xfrm>
          <a:prstGeom prst="rect">
            <a:avLst/>
          </a:prstGeom>
        </p:spPr>
        <p:txBody>
          <a:bodyPr vert="horz" wrap="square" lIns="0" tIns="0" rIns="0" bIns="0" rtlCol="0">
            <a:spAutoFit/>
          </a:bodyPr>
          <a:lstStyle/>
          <a:p>
            <a:pPr marL="11134"/>
            <a:r>
              <a:rPr sz="3100" dirty="0">
                <a:latin typeface="Arial Narrow"/>
                <a:cs typeface="Arial Narrow"/>
              </a:rPr>
              <a:t>Zakon o </a:t>
            </a:r>
            <a:r>
              <a:rPr sz="3100" spc="-4" dirty="0">
                <a:latin typeface="Arial Narrow"/>
                <a:cs typeface="Arial Narrow"/>
              </a:rPr>
              <a:t>poljoprivednom zemljištu</a:t>
            </a:r>
            <a:r>
              <a:rPr sz="3100" spc="22" dirty="0">
                <a:latin typeface="Arial Narrow"/>
                <a:cs typeface="Arial Narrow"/>
              </a:rPr>
              <a:t> </a:t>
            </a:r>
            <a:r>
              <a:rPr sz="3100" spc="-4" dirty="0">
                <a:latin typeface="Arial Narrow"/>
                <a:cs typeface="Arial Narrow"/>
              </a:rPr>
              <a:t>(2009)</a:t>
            </a:r>
            <a:endParaRPr sz="3100">
              <a:latin typeface="Arial Narrow"/>
              <a:cs typeface="Arial Narrow"/>
            </a:endParaRPr>
          </a:p>
        </p:txBody>
      </p:sp>
      <p:sp>
        <p:nvSpPr>
          <p:cNvPr id="4" name="object 4"/>
          <p:cNvSpPr txBox="1"/>
          <p:nvPr/>
        </p:nvSpPr>
        <p:spPr>
          <a:xfrm>
            <a:off x="1153298" y="1472062"/>
            <a:ext cx="6578901" cy="3576620"/>
          </a:xfrm>
          <a:prstGeom prst="rect">
            <a:avLst/>
          </a:prstGeom>
        </p:spPr>
        <p:txBody>
          <a:bodyPr vert="horz" wrap="square" lIns="0" tIns="0" rIns="0" bIns="0" rtlCol="0">
            <a:spAutoFit/>
          </a:bodyPr>
          <a:lstStyle/>
          <a:p>
            <a:pPr marL="11134" defTabSz="801668"/>
            <a:r>
              <a:rPr sz="2100" b="1" dirty="0">
                <a:solidFill>
                  <a:prstClr val="black"/>
                </a:solidFill>
                <a:latin typeface="Arial Narrow"/>
                <a:cs typeface="Arial Narrow"/>
              </a:rPr>
              <a:t>Član</a:t>
            </a:r>
            <a:r>
              <a:rPr sz="2100" b="1" spc="-88" dirty="0">
                <a:solidFill>
                  <a:prstClr val="black"/>
                </a:solidFill>
                <a:latin typeface="Arial Narrow"/>
                <a:cs typeface="Arial Narrow"/>
              </a:rPr>
              <a:t> </a:t>
            </a:r>
            <a:r>
              <a:rPr sz="2100" b="1" dirty="0">
                <a:solidFill>
                  <a:prstClr val="black"/>
                </a:solidFill>
                <a:latin typeface="Arial Narrow"/>
                <a:cs typeface="Arial Narrow"/>
              </a:rPr>
              <a:t>23</a:t>
            </a:r>
            <a:endParaRPr sz="2100">
              <a:solidFill>
                <a:prstClr val="black"/>
              </a:solidFill>
              <a:latin typeface="Arial Narrow"/>
              <a:cs typeface="Arial Narrow"/>
            </a:endParaRPr>
          </a:p>
          <a:p>
            <a:pPr defTabSz="801668">
              <a:spcBef>
                <a:spcPts val="35"/>
              </a:spcBef>
            </a:pPr>
            <a:endParaRPr sz="2100">
              <a:solidFill>
                <a:prstClr val="black"/>
              </a:solidFill>
              <a:latin typeface="Times New Roman"/>
              <a:cs typeface="Times New Roman"/>
            </a:endParaRPr>
          </a:p>
          <a:p>
            <a:pPr marL="11134" marR="4453" defTabSz="801668">
              <a:lnSpc>
                <a:spcPct val="100699"/>
              </a:lnSpc>
            </a:pPr>
            <a:r>
              <a:rPr sz="2100" b="1" spc="-4" dirty="0">
                <a:solidFill>
                  <a:prstClr val="black"/>
                </a:solidFill>
                <a:latin typeface="Arial Narrow"/>
                <a:cs typeface="Arial Narrow"/>
              </a:rPr>
              <a:t>Izuzetak zabrane korišćenja obradivog poljoprivrednog zemljišta  </a:t>
            </a:r>
            <a:r>
              <a:rPr sz="2100" b="1" dirty="0">
                <a:solidFill>
                  <a:prstClr val="black"/>
                </a:solidFill>
                <a:latin typeface="Arial Narrow"/>
                <a:cs typeface="Arial Narrow"/>
              </a:rPr>
              <a:t>u </a:t>
            </a:r>
            <a:r>
              <a:rPr sz="2100" b="1" spc="-4" dirty="0">
                <a:solidFill>
                  <a:prstClr val="black"/>
                </a:solidFill>
                <a:latin typeface="Arial Narrow"/>
                <a:cs typeface="Arial Narrow"/>
              </a:rPr>
              <a:t>nepoljoprivredne</a:t>
            </a:r>
            <a:r>
              <a:rPr sz="2100" b="1" spc="-9" dirty="0">
                <a:solidFill>
                  <a:prstClr val="black"/>
                </a:solidFill>
                <a:latin typeface="Arial Narrow"/>
                <a:cs typeface="Arial Narrow"/>
              </a:rPr>
              <a:t> </a:t>
            </a:r>
            <a:r>
              <a:rPr sz="2100" b="1" spc="-4" dirty="0">
                <a:solidFill>
                  <a:prstClr val="black"/>
                </a:solidFill>
                <a:latin typeface="Arial Narrow"/>
                <a:cs typeface="Arial Narrow"/>
              </a:rPr>
              <a:t>svrhe</a:t>
            </a:r>
            <a:endParaRPr sz="2100">
              <a:solidFill>
                <a:prstClr val="black"/>
              </a:solidFill>
              <a:latin typeface="Arial Narrow"/>
              <a:cs typeface="Arial Narrow"/>
            </a:endParaRPr>
          </a:p>
          <a:p>
            <a:pPr defTabSz="801668">
              <a:spcBef>
                <a:spcPts val="26"/>
              </a:spcBef>
            </a:pPr>
            <a:endParaRPr sz="2300">
              <a:solidFill>
                <a:prstClr val="black"/>
              </a:solidFill>
              <a:latin typeface="Times New Roman"/>
              <a:cs typeface="Times New Roman"/>
            </a:endParaRPr>
          </a:p>
          <a:p>
            <a:pPr marL="11134" marR="1476963" defTabSz="801668">
              <a:lnSpc>
                <a:spcPts val="2455"/>
              </a:lnSpc>
            </a:pPr>
            <a:r>
              <a:rPr sz="2100" spc="-4" dirty="0">
                <a:solidFill>
                  <a:prstClr val="black"/>
                </a:solidFill>
                <a:latin typeface="Arial Narrow"/>
                <a:cs typeface="Arial Narrow"/>
              </a:rPr>
              <a:t>Obradivo poljoprivredno </a:t>
            </a:r>
            <a:r>
              <a:rPr sz="2100" dirty="0">
                <a:solidFill>
                  <a:prstClr val="black"/>
                </a:solidFill>
                <a:latin typeface="Arial Narrow"/>
                <a:cs typeface="Arial Narrow"/>
              </a:rPr>
              <a:t>zemljište može da se </a:t>
            </a:r>
            <a:r>
              <a:rPr sz="2100" spc="-4" dirty="0">
                <a:solidFill>
                  <a:prstClr val="black"/>
                </a:solidFill>
                <a:latin typeface="Arial Narrow"/>
                <a:cs typeface="Arial Narrow"/>
              </a:rPr>
              <a:t>koristi </a:t>
            </a:r>
            <a:r>
              <a:rPr sz="2100" dirty="0">
                <a:solidFill>
                  <a:prstClr val="black"/>
                </a:solidFill>
                <a:latin typeface="Arial Narrow"/>
                <a:cs typeface="Arial Narrow"/>
              </a:rPr>
              <a:t>u  </a:t>
            </a:r>
            <a:r>
              <a:rPr sz="2100" spc="-4" dirty="0">
                <a:solidFill>
                  <a:prstClr val="black"/>
                </a:solidFill>
                <a:latin typeface="Arial Narrow"/>
                <a:cs typeface="Arial Narrow"/>
              </a:rPr>
              <a:t>nepoljoprivredne svrhe </a:t>
            </a:r>
            <a:r>
              <a:rPr sz="2100" dirty="0">
                <a:solidFill>
                  <a:prstClr val="black"/>
                </a:solidFill>
                <a:latin typeface="Arial Narrow"/>
                <a:cs typeface="Arial Narrow"/>
              </a:rPr>
              <a:t>u sledećim slučajevima:</a:t>
            </a:r>
            <a:endParaRPr sz="2100">
              <a:solidFill>
                <a:prstClr val="black"/>
              </a:solidFill>
              <a:latin typeface="Arial Narrow"/>
              <a:cs typeface="Arial Narrow"/>
            </a:endParaRPr>
          </a:p>
          <a:p>
            <a:pPr marL="11134" marR="307306" defTabSz="801668">
              <a:lnSpc>
                <a:spcPts val="2543"/>
              </a:lnSpc>
              <a:spcBef>
                <a:spcPts val="13"/>
              </a:spcBef>
            </a:pPr>
            <a:r>
              <a:rPr sz="2100" dirty="0">
                <a:solidFill>
                  <a:prstClr val="black"/>
                </a:solidFill>
                <a:latin typeface="Arial Narrow"/>
                <a:cs typeface="Arial Narrow"/>
              </a:rPr>
              <a:t>1) za podizanje veštačkih livada i pašnjaka na </a:t>
            </a:r>
            <a:r>
              <a:rPr sz="2100" spc="-4" dirty="0">
                <a:solidFill>
                  <a:prstClr val="black"/>
                </a:solidFill>
                <a:latin typeface="Arial Narrow"/>
                <a:cs typeface="Arial Narrow"/>
              </a:rPr>
              <a:t>obradivom  poljoprivrednom </a:t>
            </a:r>
            <a:r>
              <a:rPr sz="2100" dirty="0">
                <a:solidFill>
                  <a:prstClr val="black"/>
                </a:solidFill>
                <a:latin typeface="Arial Narrow"/>
                <a:cs typeface="Arial Narrow"/>
              </a:rPr>
              <a:t>zemljištu </a:t>
            </a:r>
            <a:r>
              <a:rPr sz="2100" spc="-4" dirty="0">
                <a:solidFill>
                  <a:prstClr val="black"/>
                </a:solidFill>
                <a:latin typeface="Arial Narrow"/>
                <a:cs typeface="Arial Narrow"/>
              </a:rPr>
              <a:t>četvrte </a:t>
            </a:r>
            <a:r>
              <a:rPr sz="2100" dirty="0">
                <a:solidFill>
                  <a:prstClr val="black"/>
                </a:solidFill>
                <a:latin typeface="Arial Narrow"/>
                <a:cs typeface="Arial Narrow"/>
              </a:rPr>
              <a:t>i pete </a:t>
            </a:r>
            <a:r>
              <a:rPr sz="2100" spc="-4" dirty="0">
                <a:solidFill>
                  <a:prstClr val="black"/>
                </a:solidFill>
                <a:latin typeface="Arial Narrow"/>
                <a:cs typeface="Arial Narrow"/>
              </a:rPr>
              <a:t>katastarske </a:t>
            </a:r>
            <a:r>
              <a:rPr sz="2100" dirty="0">
                <a:solidFill>
                  <a:prstClr val="black"/>
                </a:solidFill>
                <a:latin typeface="Arial Narrow"/>
                <a:cs typeface="Arial Narrow"/>
              </a:rPr>
              <a:t>klase, kao i za  podizanje šuma bez </a:t>
            </a:r>
            <a:r>
              <a:rPr sz="2100" spc="-4" dirty="0">
                <a:solidFill>
                  <a:prstClr val="black"/>
                </a:solidFill>
                <a:latin typeface="Arial Narrow"/>
                <a:cs typeface="Arial Narrow"/>
              </a:rPr>
              <a:t>obzira </a:t>
            </a:r>
            <a:r>
              <a:rPr sz="2100" dirty="0">
                <a:solidFill>
                  <a:prstClr val="black"/>
                </a:solidFill>
                <a:latin typeface="Arial Narrow"/>
                <a:cs typeface="Arial Narrow"/>
              </a:rPr>
              <a:t>na klasu zemljišta, po </a:t>
            </a:r>
            <a:r>
              <a:rPr sz="2100" spc="-4" dirty="0">
                <a:solidFill>
                  <a:prstClr val="black"/>
                </a:solidFill>
                <a:latin typeface="Arial Narrow"/>
                <a:cs typeface="Arial Narrow"/>
              </a:rPr>
              <a:t>prethodno  pribavljenoj </a:t>
            </a:r>
            <a:r>
              <a:rPr sz="2100" dirty="0">
                <a:solidFill>
                  <a:prstClr val="black"/>
                </a:solidFill>
                <a:latin typeface="Arial Narrow"/>
                <a:cs typeface="Arial Narrow"/>
              </a:rPr>
              <a:t>saglasnosti</a:t>
            </a:r>
            <a:r>
              <a:rPr sz="2100" spc="9" dirty="0">
                <a:solidFill>
                  <a:prstClr val="black"/>
                </a:solidFill>
                <a:latin typeface="Arial Narrow"/>
                <a:cs typeface="Arial Narrow"/>
              </a:rPr>
              <a:t> </a:t>
            </a:r>
            <a:r>
              <a:rPr sz="2100" spc="-4" dirty="0">
                <a:solidFill>
                  <a:prstClr val="black"/>
                </a:solidFill>
                <a:latin typeface="Arial Narrow"/>
                <a:cs typeface="Arial Narrow"/>
              </a:rPr>
              <a:t>Ministarstva;</a:t>
            </a:r>
            <a:endParaRPr sz="2100">
              <a:solidFill>
                <a:prstClr val="black"/>
              </a:solidFill>
              <a:latin typeface="Arial Narrow"/>
              <a:cs typeface="Arial Narrow"/>
            </a:endParaRPr>
          </a:p>
        </p:txBody>
      </p:sp>
    </p:spTree>
    <p:extLst>
      <p:ext uri="{BB962C8B-B14F-4D97-AF65-F5344CB8AC3E}">
        <p14:creationId xmlns:p14="http://schemas.microsoft.com/office/powerpoint/2010/main" val="1305872950"/>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61073" y="1272091"/>
            <a:ext cx="7819097" cy="131397"/>
          </a:xfrm>
          <a:custGeom>
            <a:avLst/>
            <a:gdLst/>
            <a:ahLst/>
            <a:cxnLst/>
            <a:rect l="l" t="t" r="r" b="b"/>
            <a:pathLst>
              <a:path w="9144000" h="144780">
                <a:moveTo>
                  <a:pt x="0" y="144462"/>
                </a:moveTo>
                <a:lnTo>
                  <a:pt x="9144000" y="144462"/>
                </a:lnTo>
                <a:lnTo>
                  <a:pt x="9144000" y="0"/>
                </a:lnTo>
                <a:lnTo>
                  <a:pt x="0" y="0"/>
                </a:lnTo>
                <a:lnTo>
                  <a:pt x="0" y="144462"/>
                </a:lnTo>
                <a:close/>
              </a:path>
            </a:pathLst>
          </a:custGeom>
          <a:solidFill>
            <a:srgbClr val="FFCA00"/>
          </a:solidFill>
        </p:spPr>
        <p:txBody>
          <a:bodyPr wrap="square" lIns="0" tIns="0" rIns="0" bIns="0" rtlCol="0"/>
          <a:lstStyle/>
          <a:p>
            <a:pPr defTabSz="801668"/>
            <a:endParaRPr>
              <a:solidFill>
                <a:prstClr val="black"/>
              </a:solidFill>
            </a:endParaRPr>
          </a:p>
        </p:txBody>
      </p:sp>
      <p:sp>
        <p:nvSpPr>
          <p:cNvPr id="3" name="object 3"/>
          <p:cNvSpPr txBox="1">
            <a:spLocks noGrp="1"/>
          </p:cNvSpPr>
          <p:nvPr>
            <p:ph type="title"/>
          </p:nvPr>
        </p:nvSpPr>
        <p:spPr>
          <a:xfrm>
            <a:off x="728404" y="660915"/>
            <a:ext cx="4476433" cy="1077218"/>
          </a:xfrm>
          <a:prstGeom prst="rect">
            <a:avLst/>
          </a:prstGeom>
        </p:spPr>
        <p:txBody>
          <a:bodyPr vert="horz" wrap="square" lIns="0" tIns="0" rIns="0" bIns="0" rtlCol="0">
            <a:spAutoFit/>
          </a:bodyPr>
          <a:lstStyle/>
          <a:p>
            <a:pPr marL="11134"/>
            <a:r>
              <a:rPr dirty="0">
                <a:latin typeface="Arial Narrow"/>
                <a:cs typeface="Arial Narrow"/>
              </a:rPr>
              <a:t>Zakon o šumama</a:t>
            </a:r>
            <a:r>
              <a:rPr spc="-75" dirty="0">
                <a:latin typeface="Arial Narrow"/>
                <a:cs typeface="Arial Narrow"/>
              </a:rPr>
              <a:t> </a:t>
            </a:r>
            <a:r>
              <a:rPr spc="-4" dirty="0">
                <a:latin typeface="Arial Narrow"/>
                <a:cs typeface="Arial Narrow"/>
              </a:rPr>
              <a:t>(2010.g.)</a:t>
            </a:r>
          </a:p>
        </p:txBody>
      </p:sp>
      <p:sp>
        <p:nvSpPr>
          <p:cNvPr id="4" name="object 4"/>
          <p:cNvSpPr txBox="1"/>
          <p:nvPr/>
        </p:nvSpPr>
        <p:spPr>
          <a:xfrm>
            <a:off x="1153299" y="1794795"/>
            <a:ext cx="6772207" cy="3745897"/>
          </a:xfrm>
          <a:prstGeom prst="rect">
            <a:avLst/>
          </a:prstGeom>
        </p:spPr>
        <p:txBody>
          <a:bodyPr vert="horz" wrap="square" lIns="0" tIns="0" rIns="0" bIns="0" rtlCol="0">
            <a:spAutoFit/>
          </a:bodyPr>
          <a:lstStyle/>
          <a:p>
            <a:pPr marL="11134" defTabSz="801668"/>
            <a:r>
              <a:rPr sz="2100" spc="-4" dirty="0">
                <a:solidFill>
                  <a:prstClr val="black"/>
                </a:solidFill>
                <a:latin typeface="Arial"/>
                <a:cs typeface="Arial"/>
              </a:rPr>
              <a:t>Član</a:t>
            </a:r>
            <a:r>
              <a:rPr sz="2100" spc="-79" dirty="0">
                <a:solidFill>
                  <a:prstClr val="black"/>
                </a:solidFill>
                <a:latin typeface="Arial"/>
                <a:cs typeface="Arial"/>
              </a:rPr>
              <a:t> </a:t>
            </a:r>
            <a:r>
              <a:rPr sz="2100" dirty="0">
                <a:solidFill>
                  <a:prstClr val="black"/>
                </a:solidFill>
                <a:latin typeface="Arial"/>
                <a:cs typeface="Arial"/>
              </a:rPr>
              <a:t>33.</a:t>
            </a:r>
            <a:endParaRPr sz="2100">
              <a:solidFill>
                <a:prstClr val="black"/>
              </a:solidFill>
              <a:latin typeface="Arial"/>
              <a:cs typeface="Arial"/>
            </a:endParaRPr>
          </a:p>
          <a:p>
            <a:pPr defTabSz="801668">
              <a:spcBef>
                <a:spcPts val="22"/>
              </a:spcBef>
            </a:pPr>
            <a:endParaRPr sz="2200">
              <a:solidFill>
                <a:prstClr val="black"/>
              </a:solidFill>
              <a:latin typeface="Times New Roman"/>
              <a:cs typeface="Times New Roman"/>
            </a:endParaRPr>
          </a:p>
          <a:p>
            <a:pPr marL="3015162" marR="267779" indent="-2747383" defTabSz="801668">
              <a:lnSpc>
                <a:spcPct val="100699"/>
              </a:lnSpc>
            </a:pPr>
            <a:r>
              <a:rPr sz="2100" b="1" dirty="0">
                <a:solidFill>
                  <a:prstClr val="black"/>
                </a:solidFill>
                <a:latin typeface="Arial"/>
                <a:cs typeface="Arial"/>
              </a:rPr>
              <a:t>Projekat za podizanje zasada kratkog</a:t>
            </a:r>
            <a:r>
              <a:rPr sz="2100" b="1" spc="-92" dirty="0">
                <a:solidFill>
                  <a:prstClr val="black"/>
                </a:solidFill>
                <a:latin typeface="Arial"/>
                <a:cs typeface="Arial"/>
              </a:rPr>
              <a:t> </a:t>
            </a:r>
            <a:r>
              <a:rPr sz="2100" b="1" dirty="0">
                <a:solidFill>
                  <a:prstClr val="black"/>
                </a:solidFill>
                <a:latin typeface="Arial"/>
                <a:cs typeface="Arial"/>
              </a:rPr>
              <a:t>proizvodnog  ciklusa</a:t>
            </a:r>
            <a:endParaRPr sz="2100">
              <a:solidFill>
                <a:prstClr val="black"/>
              </a:solidFill>
              <a:latin typeface="Arial"/>
              <a:cs typeface="Arial"/>
            </a:endParaRPr>
          </a:p>
          <a:p>
            <a:pPr defTabSz="801668">
              <a:spcBef>
                <a:spcPts val="13"/>
              </a:spcBef>
            </a:pPr>
            <a:endParaRPr sz="2300">
              <a:solidFill>
                <a:prstClr val="black"/>
              </a:solidFill>
              <a:latin typeface="Times New Roman"/>
              <a:cs typeface="Times New Roman"/>
            </a:endParaRPr>
          </a:p>
          <a:p>
            <a:pPr marL="11134" marR="4453" indent="821710" algn="just" defTabSz="801668">
              <a:lnSpc>
                <a:spcPct val="100400"/>
              </a:lnSpc>
              <a:spcBef>
                <a:spcPts val="4"/>
              </a:spcBef>
            </a:pPr>
            <a:r>
              <a:rPr sz="1900" i="1" dirty="0">
                <a:solidFill>
                  <a:prstClr val="black"/>
                </a:solidFill>
                <a:latin typeface="Arial"/>
                <a:cs typeface="Arial"/>
              </a:rPr>
              <a:t>Za zasade šumskih vrsta drveća u kratkim proizvodnim  </a:t>
            </a:r>
            <a:r>
              <a:rPr sz="1900" i="1" spc="44" dirty="0">
                <a:solidFill>
                  <a:prstClr val="black"/>
                </a:solidFill>
                <a:latin typeface="Arial"/>
                <a:cs typeface="Arial"/>
              </a:rPr>
              <a:t>ciklusima </a:t>
            </a:r>
            <a:r>
              <a:rPr sz="1900" i="1" spc="26" dirty="0">
                <a:solidFill>
                  <a:prstClr val="black"/>
                </a:solidFill>
                <a:latin typeface="Arial"/>
                <a:cs typeface="Arial"/>
              </a:rPr>
              <a:t>do </a:t>
            </a:r>
            <a:r>
              <a:rPr sz="1900" i="1" spc="39" dirty="0">
                <a:solidFill>
                  <a:prstClr val="black"/>
                </a:solidFill>
                <a:latin typeface="Arial"/>
                <a:cs typeface="Arial"/>
              </a:rPr>
              <a:t>deset </a:t>
            </a:r>
            <a:r>
              <a:rPr sz="1900" i="1" spc="44" dirty="0">
                <a:solidFill>
                  <a:prstClr val="black"/>
                </a:solidFill>
                <a:latin typeface="Arial"/>
                <a:cs typeface="Arial"/>
              </a:rPr>
              <a:t>godina, namenjenih </a:t>
            </a:r>
            <a:r>
              <a:rPr sz="1900" i="1" spc="26" dirty="0">
                <a:solidFill>
                  <a:prstClr val="black"/>
                </a:solidFill>
                <a:latin typeface="Arial"/>
                <a:cs typeface="Arial"/>
              </a:rPr>
              <a:t>za </a:t>
            </a:r>
            <a:r>
              <a:rPr sz="1900" i="1" spc="53" dirty="0">
                <a:solidFill>
                  <a:prstClr val="black"/>
                </a:solidFill>
                <a:latin typeface="Arial"/>
                <a:cs typeface="Arial"/>
              </a:rPr>
              <a:t>proizvodnju  </a:t>
            </a:r>
            <a:r>
              <a:rPr sz="1900" i="1" spc="39" dirty="0">
                <a:solidFill>
                  <a:prstClr val="black"/>
                </a:solidFill>
                <a:latin typeface="Arial"/>
                <a:cs typeface="Arial"/>
              </a:rPr>
              <a:t>određenih </a:t>
            </a:r>
            <a:r>
              <a:rPr sz="1900" i="1" spc="44" dirty="0">
                <a:solidFill>
                  <a:prstClr val="black"/>
                </a:solidFill>
                <a:latin typeface="Arial"/>
                <a:cs typeface="Arial"/>
              </a:rPr>
              <a:t>sortimenata, </a:t>
            </a:r>
            <a:r>
              <a:rPr sz="1900" i="1" spc="39" dirty="0">
                <a:solidFill>
                  <a:prstClr val="black"/>
                </a:solidFill>
                <a:latin typeface="Arial"/>
                <a:cs typeface="Arial"/>
              </a:rPr>
              <a:t>donosi </a:t>
            </a:r>
            <a:r>
              <a:rPr sz="1900" i="1" spc="22" dirty="0">
                <a:solidFill>
                  <a:prstClr val="black"/>
                </a:solidFill>
                <a:latin typeface="Arial"/>
                <a:cs typeface="Arial"/>
              </a:rPr>
              <a:t>se </a:t>
            </a:r>
            <a:r>
              <a:rPr sz="1900" i="1" spc="39" dirty="0">
                <a:solidFill>
                  <a:prstClr val="black"/>
                </a:solidFill>
                <a:latin typeface="Arial"/>
                <a:cs typeface="Arial"/>
              </a:rPr>
              <a:t>poseban projekat </a:t>
            </a:r>
            <a:r>
              <a:rPr sz="1900" i="1" spc="48" dirty="0">
                <a:solidFill>
                  <a:prstClr val="black"/>
                </a:solidFill>
                <a:latin typeface="Arial"/>
                <a:cs typeface="Arial"/>
              </a:rPr>
              <a:t>za  </a:t>
            </a:r>
            <a:r>
              <a:rPr sz="1900" i="1" dirty="0">
                <a:solidFill>
                  <a:prstClr val="black"/>
                </a:solidFill>
                <a:latin typeface="Arial"/>
                <a:cs typeface="Arial"/>
              </a:rPr>
              <a:t>podizanje zasada kratkog proizvodnog ciklusa, čija se sadržina  utvrđuje u skladu sa članom 31. ovog zakona. Na zasade iz  stava 1. ovog člana ne primenjuju se odredbe čl. 9. do 12. ovog  </a:t>
            </a:r>
            <a:r>
              <a:rPr sz="1900" i="1" spc="-4" dirty="0">
                <a:solidFill>
                  <a:prstClr val="black"/>
                </a:solidFill>
                <a:latin typeface="Arial"/>
                <a:cs typeface="Arial"/>
              </a:rPr>
              <a:t>zakona</a:t>
            </a:r>
            <a:r>
              <a:rPr sz="2100" i="1" spc="-4" dirty="0">
                <a:solidFill>
                  <a:prstClr val="black"/>
                </a:solidFill>
                <a:latin typeface="Arial"/>
                <a:cs typeface="Arial"/>
              </a:rPr>
              <a:t>.</a:t>
            </a:r>
            <a:endParaRPr sz="2100">
              <a:solidFill>
                <a:prstClr val="black"/>
              </a:solidFill>
              <a:latin typeface="Arial"/>
              <a:cs typeface="Arial"/>
            </a:endParaRPr>
          </a:p>
        </p:txBody>
      </p:sp>
    </p:spTree>
    <p:extLst>
      <p:ext uri="{BB962C8B-B14F-4D97-AF65-F5344CB8AC3E}">
        <p14:creationId xmlns:p14="http://schemas.microsoft.com/office/powerpoint/2010/main" val="3017263479"/>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61073" y="1272091"/>
            <a:ext cx="7819097" cy="131397"/>
          </a:xfrm>
          <a:custGeom>
            <a:avLst/>
            <a:gdLst/>
            <a:ahLst/>
            <a:cxnLst/>
            <a:rect l="l" t="t" r="r" b="b"/>
            <a:pathLst>
              <a:path w="9144000" h="144780">
                <a:moveTo>
                  <a:pt x="0" y="144462"/>
                </a:moveTo>
                <a:lnTo>
                  <a:pt x="9144000" y="144462"/>
                </a:lnTo>
                <a:lnTo>
                  <a:pt x="9144000" y="0"/>
                </a:lnTo>
                <a:lnTo>
                  <a:pt x="0" y="0"/>
                </a:lnTo>
                <a:lnTo>
                  <a:pt x="0" y="144462"/>
                </a:lnTo>
                <a:close/>
              </a:path>
            </a:pathLst>
          </a:custGeom>
          <a:solidFill>
            <a:srgbClr val="FFCA00"/>
          </a:solidFill>
        </p:spPr>
        <p:txBody>
          <a:bodyPr wrap="square" lIns="0" tIns="0" rIns="0" bIns="0" rtlCol="0"/>
          <a:lstStyle/>
          <a:p>
            <a:pPr defTabSz="801668"/>
            <a:endParaRPr>
              <a:solidFill>
                <a:prstClr val="black"/>
              </a:solidFill>
            </a:endParaRPr>
          </a:p>
        </p:txBody>
      </p:sp>
      <p:sp>
        <p:nvSpPr>
          <p:cNvPr id="3" name="object 3"/>
          <p:cNvSpPr txBox="1">
            <a:spLocks noGrp="1"/>
          </p:cNvSpPr>
          <p:nvPr>
            <p:ph type="title"/>
          </p:nvPr>
        </p:nvSpPr>
        <p:spPr>
          <a:xfrm>
            <a:off x="728400" y="660915"/>
            <a:ext cx="1546986" cy="1077218"/>
          </a:xfrm>
          <a:prstGeom prst="rect">
            <a:avLst/>
          </a:prstGeom>
        </p:spPr>
        <p:txBody>
          <a:bodyPr vert="horz" wrap="square" lIns="0" tIns="0" rIns="0" bIns="0" rtlCol="0">
            <a:spAutoFit/>
          </a:bodyPr>
          <a:lstStyle/>
          <a:p>
            <a:pPr marL="11134"/>
            <a:r>
              <a:rPr spc="-4" dirty="0">
                <a:latin typeface="Arial Narrow"/>
                <a:cs typeface="Arial Narrow"/>
              </a:rPr>
              <a:t>Zaključci</a:t>
            </a:r>
          </a:p>
        </p:txBody>
      </p:sp>
      <p:sp>
        <p:nvSpPr>
          <p:cNvPr id="4" name="object 4"/>
          <p:cNvSpPr txBox="1"/>
          <p:nvPr/>
        </p:nvSpPr>
        <p:spPr>
          <a:xfrm>
            <a:off x="1189951" y="1767418"/>
            <a:ext cx="5356625" cy="1308050"/>
          </a:xfrm>
          <a:prstGeom prst="rect">
            <a:avLst/>
          </a:prstGeom>
        </p:spPr>
        <p:txBody>
          <a:bodyPr vert="horz" wrap="square" lIns="0" tIns="0" rIns="0" bIns="0" rtlCol="0">
            <a:spAutoFit/>
          </a:bodyPr>
          <a:lstStyle/>
          <a:p>
            <a:pPr marL="11134" defTabSz="801668"/>
            <a:r>
              <a:rPr sz="2100" spc="-4" dirty="0">
                <a:solidFill>
                  <a:prstClr val="black"/>
                </a:solidFill>
                <a:latin typeface="Arial Narrow"/>
                <a:cs typeface="Arial Narrow"/>
              </a:rPr>
              <a:t>-Energetske </a:t>
            </a:r>
            <a:r>
              <a:rPr sz="2100" dirty="0">
                <a:solidFill>
                  <a:prstClr val="black"/>
                </a:solidFill>
                <a:latin typeface="Arial Narrow"/>
                <a:cs typeface="Arial Narrow"/>
              </a:rPr>
              <a:t>plantaže u </a:t>
            </a:r>
            <a:r>
              <a:rPr sz="2100" spc="-4" dirty="0">
                <a:solidFill>
                  <a:prstClr val="black"/>
                </a:solidFill>
                <a:latin typeface="Arial Narrow"/>
                <a:cs typeface="Arial Narrow"/>
              </a:rPr>
              <a:t>Srbiji </a:t>
            </a:r>
            <a:r>
              <a:rPr sz="2100" dirty="0">
                <a:solidFill>
                  <a:prstClr val="black"/>
                </a:solidFill>
                <a:latin typeface="Arial Narrow"/>
                <a:cs typeface="Arial Narrow"/>
              </a:rPr>
              <a:t>postoje samo kao</a:t>
            </a:r>
            <a:r>
              <a:rPr sz="2100" spc="-18" dirty="0">
                <a:solidFill>
                  <a:prstClr val="black"/>
                </a:solidFill>
                <a:latin typeface="Arial Narrow"/>
                <a:cs typeface="Arial Narrow"/>
              </a:rPr>
              <a:t> </a:t>
            </a:r>
            <a:r>
              <a:rPr sz="2100" dirty="0">
                <a:solidFill>
                  <a:prstClr val="black"/>
                </a:solidFill>
                <a:latin typeface="Arial Narrow"/>
                <a:cs typeface="Arial Narrow"/>
              </a:rPr>
              <a:t>ogledi</a:t>
            </a:r>
            <a:endParaRPr sz="2100">
              <a:solidFill>
                <a:prstClr val="black"/>
              </a:solidFill>
              <a:latin typeface="Arial Narrow"/>
              <a:cs typeface="Arial Narrow"/>
            </a:endParaRPr>
          </a:p>
          <a:p>
            <a:pPr defTabSz="801668">
              <a:spcBef>
                <a:spcPts val="39"/>
              </a:spcBef>
            </a:pPr>
            <a:endParaRPr sz="2200">
              <a:solidFill>
                <a:prstClr val="black"/>
              </a:solidFill>
              <a:latin typeface="Times New Roman"/>
              <a:cs typeface="Times New Roman"/>
            </a:endParaRPr>
          </a:p>
          <a:p>
            <a:pPr marL="11134" defTabSz="801668"/>
            <a:r>
              <a:rPr sz="2100" dirty="0">
                <a:solidFill>
                  <a:prstClr val="black"/>
                </a:solidFill>
                <a:latin typeface="Arial Narrow"/>
                <a:cs typeface="Arial Narrow"/>
              </a:rPr>
              <a:t>-Marginalna i napuštena </a:t>
            </a:r>
            <a:r>
              <a:rPr sz="2100" spc="-4" dirty="0">
                <a:solidFill>
                  <a:prstClr val="black"/>
                </a:solidFill>
                <a:latin typeface="Arial Narrow"/>
                <a:cs typeface="Arial Narrow"/>
              </a:rPr>
              <a:t>poljoprivredna </a:t>
            </a:r>
            <a:r>
              <a:rPr sz="2100" dirty="0">
                <a:solidFill>
                  <a:prstClr val="black"/>
                </a:solidFill>
                <a:latin typeface="Arial Narrow"/>
                <a:cs typeface="Arial Narrow"/>
              </a:rPr>
              <a:t>zemljišta</a:t>
            </a:r>
            <a:r>
              <a:rPr sz="2100" spc="-39" dirty="0">
                <a:solidFill>
                  <a:prstClr val="black"/>
                </a:solidFill>
                <a:latin typeface="Arial Narrow"/>
                <a:cs typeface="Arial Narrow"/>
              </a:rPr>
              <a:t> </a:t>
            </a:r>
            <a:r>
              <a:rPr sz="2100" dirty="0">
                <a:solidFill>
                  <a:prstClr val="black"/>
                </a:solidFill>
                <a:latin typeface="Arial Narrow"/>
                <a:cs typeface="Arial Narrow"/>
              </a:rPr>
              <a:t>postoje</a:t>
            </a:r>
            <a:endParaRPr sz="2100">
              <a:solidFill>
                <a:prstClr val="black"/>
              </a:solidFill>
              <a:latin typeface="Arial Narrow"/>
              <a:cs typeface="Arial Narrow"/>
            </a:endParaRPr>
          </a:p>
        </p:txBody>
      </p:sp>
      <p:sp>
        <p:nvSpPr>
          <p:cNvPr id="5" name="object 5"/>
          <p:cNvSpPr txBox="1"/>
          <p:nvPr/>
        </p:nvSpPr>
        <p:spPr>
          <a:xfrm>
            <a:off x="7490217" y="3473271"/>
            <a:ext cx="465888" cy="553998"/>
          </a:xfrm>
          <a:prstGeom prst="rect">
            <a:avLst/>
          </a:prstGeom>
        </p:spPr>
        <p:txBody>
          <a:bodyPr vert="horz" wrap="square" lIns="0" tIns="0" rIns="0" bIns="0" rtlCol="0">
            <a:spAutoFit/>
          </a:bodyPr>
          <a:lstStyle/>
          <a:p>
            <a:pPr marL="11134" defTabSz="801668"/>
            <a:r>
              <a:rPr dirty="0">
                <a:solidFill>
                  <a:prstClr val="black"/>
                </a:solidFill>
                <a:latin typeface="Arial"/>
                <a:cs typeface="Arial"/>
              </a:rPr>
              <a:t>cl.</a:t>
            </a:r>
            <a:r>
              <a:rPr spc="83" dirty="0">
                <a:solidFill>
                  <a:prstClr val="black"/>
                </a:solidFill>
                <a:latin typeface="Arial"/>
                <a:cs typeface="Arial"/>
              </a:rPr>
              <a:t> </a:t>
            </a:r>
            <a:r>
              <a:rPr dirty="0">
                <a:solidFill>
                  <a:prstClr val="black"/>
                </a:solidFill>
                <a:latin typeface="Arial"/>
                <a:cs typeface="Arial"/>
              </a:rPr>
              <a:t>B</a:t>
            </a:r>
            <a:endParaRPr>
              <a:solidFill>
                <a:prstClr val="black"/>
              </a:solidFill>
              <a:latin typeface="Arial"/>
              <a:cs typeface="Arial"/>
            </a:endParaRPr>
          </a:p>
        </p:txBody>
      </p:sp>
      <p:sp>
        <p:nvSpPr>
          <p:cNvPr id="6" name="object 6"/>
          <p:cNvSpPr txBox="1"/>
          <p:nvPr/>
        </p:nvSpPr>
        <p:spPr>
          <a:xfrm>
            <a:off x="1189948" y="3104440"/>
            <a:ext cx="6137991" cy="2208297"/>
          </a:xfrm>
          <a:prstGeom prst="rect">
            <a:avLst/>
          </a:prstGeom>
        </p:spPr>
        <p:txBody>
          <a:bodyPr vert="horz" wrap="square" lIns="0" tIns="0" rIns="0" bIns="0" rtlCol="0">
            <a:spAutoFit/>
          </a:bodyPr>
          <a:lstStyle/>
          <a:p>
            <a:pPr marL="11134" defTabSz="801668">
              <a:lnSpc>
                <a:spcPts val="2490"/>
              </a:lnSpc>
              <a:tabLst>
                <a:tab pos="2778001" algn="l"/>
              </a:tabLst>
            </a:pPr>
            <a:r>
              <a:rPr sz="2100" dirty="0">
                <a:solidFill>
                  <a:prstClr val="black"/>
                </a:solidFill>
                <a:latin typeface="Arial Narrow"/>
                <a:cs typeface="Arial Narrow"/>
              </a:rPr>
              <a:t>-Klonovi - </a:t>
            </a:r>
            <a:r>
              <a:rPr sz="2100" spc="-4" dirty="0">
                <a:solidFill>
                  <a:prstClr val="black"/>
                </a:solidFill>
                <a:latin typeface="Arial Narrow"/>
                <a:cs typeface="Arial Narrow"/>
              </a:rPr>
              <a:t>sorte </a:t>
            </a:r>
            <a:r>
              <a:rPr sz="2100" i="1" spc="-136" dirty="0">
                <a:solidFill>
                  <a:prstClr val="black"/>
                </a:solidFill>
                <a:latin typeface="Arial Narrow"/>
                <a:cs typeface="Arial Narrow"/>
              </a:rPr>
              <a:t>P.</a:t>
            </a:r>
            <a:r>
              <a:rPr sz="2100" i="1" spc="-4" dirty="0">
                <a:solidFill>
                  <a:prstClr val="black"/>
                </a:solidFill>
                <a:latin typeface="Arial Narrow"/>
                <a:cs typeface="Arial Narrow"/>
              </a:rPr>
              <a:t> </a:t>
            </a:r>
            <a:r>
              <a:rPr sz="2100" i="1" dirty="0">
                <a:solidFill>
                  <a:prstClr val="black"/>
                </a:solidFill>
                <a:latin typeface="Arial Narrow"/>
                <a:cs typeface="Arial Narrow"/>
              </a:rPr>
              <a:t>deltoides	</a:t>
            </a:r>
            <a:r>
              <a:rPr sz="2100" dirty="0">
                <a:solidFill>
                  <a:prstClr val="black"/>
                </a:solidFill>
                <a:latin typeface="Arial Narrow"/>
                <a:cs typeface="Arial Narrow"/>
              </a:rPr>
              <a:t>postižu:</a:t>
            </a:r>
            <a:endParaRPr sz="2100">
              <a:solidFill>
                <a:prstClr val="black"/>
              </a:solidFill>
              <a:latin typeface="Arial Narrow"/>
              <a:cs typeface="Arial Narrow"/>
            </a:endParaRPr>
          </a:p>
          <a:p>
            <a:pPr marL="411968" defTabSz="801668">
              <a:lnSpc>
                <a:spcPts val="2490"/>
              </a:lnSpc>
              <a:tabLst>
                <a:tab pos="712037" algn="l"/>
              </a:tabLst>
            </a:pPr>
            <a:r>
              <a:rPr sz="2100" spc="-482" dirty="0">
                <a:solidFill>
                  <a:prstClr val="black"/>
                </a:solidFill>
                <a:latin typeface="Wingdings"/>
                <a:cs typeface="Wingdings"/>
              </a:rPr>
              <a:t></a:t>
            </a:r>
            <a:r>
              <a:rPr sz="2100" spc="-482" dirty="0">
                <a:solidFill>
                  <a:prstClr val="black"/>
                </a:solidFill>
                <a:latin typeface="Times New Roman"/>
                <a:cs typeface="Times New Roman"/>
              </a:rPr>
              <a:t>	</a:t>
            </a:r>
            <a:r>
              <a:rPr sz="2100" spc="-22" dirty="0">
                <a:solidFill>
                  <a:prstClr val="black"/>
                </a:solidFill>
                <a:latin typeface="Arial Narrow"/>
                <a:cs typeface="Arial Narrow"/>
              </a:rPr>
              <a:t>Veliku </a:t>
            </a:r>
            <a:r>
              <a:rPr sz="2100" spc="-4" dirty="0">
                <a:solidFill>
                  <a:prstClr val="black"/>
                </a:solidFill>
                <a:latin typeface="Arial Narrow"/>
                <a:cs typeface="Arial Narrow"/>
              </a:rPr>
              <a:t>drvnu zapreminu posle druge godine </a:t>
            </a:r>
            <a:r>
              <a:rPr sz="2100" i="1" spc="-136" dirty="0">
                <a:solidFill>
                  <a:prstClr val="black"/>
                </a:solidFill>
                <a:latin typeface="Arial Narrow"/>
                <a:cs typeface="Arial Narrow"/>
              </a:rPr>
              <a:t>P.    </a:t>
            </a:r>
            <a:r>
              <a:rPr sz="2100" i="1" spc="48" dirty="0">
                <a:solidFill>
                  <a:prstClr val="black"/>
                </a:solidFill>
                <a:latin typeface="Arial Narrow"/>
                <a:cs typeface="Arial Narrow"/>
              </a:rPr>
              <a:t> </a:t>
            </a:r>
            <a:r>
              <a:rPr i="1" dirty="0">
                <a:solidFill>
                  <a:prstClr val="black"/>
                </a:solidFill>
                <a:latin typeface="Arial"/>
                <a:cs typeface="Arial"/>
              </a:rPr>
              <a:t>deltoides</a:t>
            </a:r>
            <a:endParaRPr>
              <a:solidFill>
                <a:prstClr val="black"/>
              </a:solidFill>
              <a:latin typeface="Arial"/>
              <a:cs typeface="Arial"/>
            </a:endParaRPr>
          </a:p>
          <a:p>
            <a:pPr marL="712594" defTabSz="801668">
              <a:spcBef>
                <a:spcPts val="18"/>
              </a:spcBef>
            </a:pPr>
            <a:r>
              <a:rPr spc="-4" dirty="0">
                <a:solidFill>
                  <a:prstClr val="black"/>
                </a:solidFill>
                <a:latin typeface="Arial"/>
                <a:cs typeface="Arial"/>
              </a:rPr>
              <a:t>229 </a:t>
            </a:r>
            <a:r>
              <a:rPr dirty="0">
                <a:solidFill>
                  <a:prstClr val="black"/>
                </a:solidFill>
                <a:latin typeface="Arial"/>
                <a:cs typeface="Arial"/>
              </a:rPr>
              <a:t>– najveća zapremina (51.71</a:t>
            </a:r>
            <a:r>
              <a:rPr spc="-79" dirty="0">
                <a:solidFill>
                  <a:prstClr val="black"/>
                </a:solidFill>
                <a:latin typeface="Arial"/>
                <a:cs typeface="Arial"/>
              </a:rPr>
              <a:t> </a:t>
            </a:r>
            <a:r>
              <a:rPr dirty="0">
                <a:solidFill>
                  <a:prstClr val="black"/>
                </a:solidFill>
                <a:latin typeface="Arial"/>
                <a:cs typeface="Arial"/>
              </a:rPr>
              <a:t>m</a:t>
            </a:r>
            <a:r>
              <a:rPr sz="1700" baseline="25641" dirty="0">
                <a:solidFill>
                  <a:prstClr val="black"/>
                </a:solidFill>
                <a:latin typeface="Arial"/>
                <a:cs typeface="Arial"/>
              </a:rPr>
              <a:t>3</a:t>
            </a:r>
            <a:r>
              <a:rPr dirty="0">
                <a:solidFill>
                  <a:prstClr val="black"/>
                </a:solidFill>
                <a:latin typeface="Arial"/>
                <a:cs typeface="Arial"/>
              </a:rPr>
              <a:t>/ha)</a:t>
            </a:r>
            <a:endParaRPr>
              <a:solidFill>
                <a:prstClr val="black"/>
              </a:solidFill>
              <a:latin typeface="Arial"/>
              <a:cs typeface="Arial"/>
            </a:endParaRPr>
          </a:p>
          <a:p>
            <a:pPr marL="411968" defTabSz="801668">
              <a:tabLst>
                <a:tab pos="712037" algn="l"/>
              </a:tabLst>
            </a:pPr>
            <a:r>
              <a:rPr sz="2100" spc="-482" dirty="0">
                <a:solidFill>
                  <a:prstClr val="black"/>
                </a:solidFill>
                <a:latin typeface="Wingdings"/>
                <a:cs typeface="Wingdings"/>
              </a:rPr>
              <a:t></a:t>
            </a:r>
            <a:r>
              <a:rPr sz="2100" spc="-482" dirty="0">
                <a:solidFill>
                  <a:prstClr val="black"/>
                </a:solidFill>
                <a:latin typeface="Times New Roman"/>
                <a:cs typeface="Times New Roman"/>
              </a:rPr>
              <a:t>	</a:t>
            </a:r>
            <a:r>
              <a:rPr sz="2100" spc="-18" dirty="0">
                <a:solidFill>
                  <a:prstClr val="black"/>
                </a:solidFill>
                <a:latin typeface="Arial Narrow"/>
                <a:cs typeface="Arial Narrow"/>
              </a:rPr>
              <a:t>Veliki </a:t>
            </a:r>
            <a:r>
              <a:rPr sz="2100" spc="-4" dirty="0">
                <a:solidFill>
                  <a:prstClr val="black"/>
                </a:solidFill>
                <a:latin typeface="Arial Narrow"/>
                <a:cs typeface="Arial Narrow"/>
              </a:rPr>
              <a:t>prinos </a:t>
            </a:r>
            <a:r>
              <a:rPr sz="2100" dirty="0">
                <a:solidFill>
                  <a:prstClr val="black"/>
                </a:solidFill>
                <a:latin typeface="Arial Narrow"/>
                <a:cs typeface="Arial Narrow"/>
              </a:rPr>
              <a:t>biomase po </a:t>
            </a:r>
            <a:r>
              <a:rPr sz="2100" spc="-4" dirty="0">
                <a:solidFill>
                  <a:prstClr val="black"/>
                </a:solidFill>
                <a:latin typeface="Arial Narrow"/>
                <a:cs typeface="Arial Narrow"/>
              </a:rPr>
              <a:t>hektaru (više </a:t>
            </a:r>
            <a:r>
              <a:rPr sz="2100" dirty="0">
                <a:solidFill>
                  <a:prstClr val="black"/>
                </a:solidFill>
                <a:latin typeface="Arial Narrow"/>
                <a:cs typeface="Arial Narrow"/>
              </a:rPr>
              <a:t>od</a:t>
            </a:r>
            <a:r>
              <a:rPr sz="2100" spc="13" dirty="0">
                <a:solidFill>
                  <a:prstClr val="black"/>
                </a:solidFill>
                <a:latin typeface="Arial Narrow"/>
                <a:cs typeface="Arial Narrow"/>
              </a:rPr>
              <a:t> </a:t>
            </a:r>
            <a:r>
              <a:rPr sz="2100" dirty="0">
                <a:solidFill>
                  <a:prstClr val="black"/>
                </a:solidFill>
                <a:latin typeface="Arial Narrow"/>
                <a:cs typeface="Arial Narrow"/>
              </a:rPr>
              <a:t>22t/ha)</a:t>
            </a:r>
            <a:endParaRPr sz="2100">
              <a:solidFill>
                <a:prstClr val="black"/>
              </a:solidFill>
              <a:latin typeface="Arial Narrow"/>
              <a:cs typeface="Arial Narrow"/>
            </a:endParaRPr>
          </a:p>
          <a:p>
            <a:pPr marL="411968" defTabSz="801668">
              <a:spcBef>
                <a:spcPts val="18"/>
              </a:spcBef>
              <a:tabLst>
                <a:tab pos="712037" algn="l"/>
              </a:tabLst>
            </a:pPr>
            <a:r>
              <a:rPr sz="2100" spc="-482" dirty="0">
                <a:solidFill>
                  <a:prstClr val="black"/>
                </a:solidFill>
                <a:latin typeface="Wingdings"/>
                <a:cs typeface="Wingdings"/>
              </a:rPr>
              <a:t></a:t>
            </a:r>
            <a:r>
              <a:rPr sz="2100" spc="-482" dirty="0">
                <a:solidFill>
                  <a:prstClr val="black"/>
                </a:solidFill>
                <a:latin typeface="Times New Roman"/>
                <a:cs typeface="Times New Roman"/>
              </a:rPr>
              <a:t>	</a:t>
            </a:r>
            <a:r>
              <a:rPr sz="2100" spc="-18" dirty="0">
                <a:solidFill>
                  <a:prstClr val="black"/>
                </a:solidFill>
                <a:latin typeface="Arial Narrow"/>
                <a:cs typeface="Arial Narrow"/>
              </a:rPr>
              <a:t>Veliku </a:t>
            </a:r>
            <a:r>
              <a:rPr sz="2100" spc="-4" dirty="0">
                <a:solidFill>
                  <a:prstClr val="black"/>
                </a:solidFill>
                <a:latin typeface="Arial Narrow"/>
                <a:cs typeface="Arial Narrow"/>
              </a:rPr>
              <a:t>energiju (400</a:t>
            </a:r>
            <a:r>
              <a:rPr sz="2100" spc="-13" dirty="0">
                <a:solidFill>
                  <a:prstClr val="black"/>
                </a:solidFill>
                <a:latin typeface="Arial Narrow"/>
                <a:cs typeface="Arial Narrow"/>
              </a:rPr>
              <a:t> </a:t>
            </a:r>
            <a:r>
              <a:rPr sz="2100" dirty="0">
                <a:solidFill>
                  <a:prstClr val="black"/>
                </a:solidFill>
                <a:latin typeface="Arial Narrow"/>
                <a:cs typeface="Arial Narrow"/>
              </a:rPr>
              <a:t>GJ/ha)</a:t>
            </a:r>
            <a:endParaRPr sz="2100">
              <a:solidFill>
                <a:prstClr val="black"/>
              </a:solidFill>
              <a:latin typeface="Arial Narrow"/>
              <a:cs typeface="Arial Narrow"/>
            </a:endParaRPr>
          </a:p>
          <a:p>
            <a:pPr marL="411968" defTabSz="801668">
              <a:spcBef>
                <a:spcPts val="18"/>
              </a:spcBef>
            </a:pPr>
            <a:r>
              <a:rPr sz="2100" dirty="0">
                <a:solidFill>
                  <a:prstClr val="black"/>
                </a:solidFill>
                <a:latin typeface="Arial Narrow"/>
                <a:cs typeface="Arial Narrow"/>
              </a:rPr>
              <a:t>- </a:t>
            </a:r>
            <a:r>
              <a:rPr sz="2100" spc="-4" dirty="0">
                <a:solidFill>
                  <a:prstClr val="black"/>
                </a:solidFill>
                <a:latin typeface="Arial Narrow"/>
                <a:cs typeface="Arial Narrow"/>
              </a:rPr>
              <a:t>Registracija </a:t>
            </a:r>
            <a:r>
              <a:rPr sz="2100" dirty="0">
                <a:solidFill>
                  <a:prstClr val="black"/>
                </a:solidFill>
                <a:latin typeface="Arial Narrow"/>
                <a:cs typeface="Arial Narrow"/>
              </a:rPr>
              <a:t>klonova – </a:t>
            </a:r>
            <a:r>
              <a:rPr sz="2100" spc="-4" dirty="0">
                <a:solidFill>
                  <a:prstClr val="black"/>
                </a:solidFill>
                <a:latin typeface="Arial Narrow"/>
                <a:cs typeface="Arial Narrow"/>
              </a:rPr>
              <a:t>sorti </a:t>
            </a:r>
            <a:r>
              <a:rPr sz="2100" dirty="0">
                <a:solidFill>
                  <a:prstClr val="black"/>
                </a:solidFill>
                <a:latin typeface="Arial Narrow"/>
                <a:cs typeface="Arial Narrow"/>
              </a:rPr>
              <a:t>je u</a:t>
            </a:r>
            <a:r>
              <a:rPr sz="2100" spc="-22" dirty="0">
                <a:solidFill>
                  <a:prstClr val="black"/>
                </a:solidFill>
                <a:latin typeface="Arial Narrow"/>
                <a:cs typeface="Arial Narrow"/>
              </a:rPr>
              <a:t> </a:t>
            </a:r>
            <a:r>
              <a:rPr sz="2100" dirty="0">
                <a:solidFill>
                  <a:prstClr val="black"/>
                </a:solidFill>
                <a:latin typeface="Arial Narrow"/>
                <a:cs typeface="Arial Narrow"/>
              </a:rPr>
              <a:t>toku</a:t>
            </a:r>
            <a:endParaRPr sz="2100">
              <a:solidFill>
                <a:prstClr val="black"/>
              </a:solidFill>
              <a:latin typeface="Arial Narrow"/>
              <a:cs typeface="Arial Narrow"/>
            </a:endParaRPr>
          </a:p>
        </p:txBody>
      </p:sp>
      <p:sp>
        <p:nvSpPr>
          <p:cNvPr id="7" name="object 7"/>
          <p:cNvSpPr txBox="1"/>
          <p:nvPr/>
        </p:nvSpPr>
        <p:spPr>
          <a:xfrm>
            <a:off x="1189948" y="5363549"/>
            <a:ext cx="4350459" cy="646331"/>
          </a:xfrm>
          <a:prstGeom prst="rect">
            <a:avLst/>
          </a:prstGeom>
        </p:spPr>
        <p:txBody>
          <a:bodyPr vert="horz" wrap="square" lIns="0" tIns="0" rIns="0" bIns="0" rtlCol="0">
            <a:spAutoFit/>
          </a:bodyPr>
          <a:lstStyle/>
          <a:p>
            <a:pPr marL="11134" defTabSz="801668"/>
            <a:r>
              <a:rPr sz="2100" spc="-9" dirty="0">
                <a:solidFill>
                  <a:prstClr val="black"/>
                </a:solidFill>
                <a:latin typeface="Arial Narrow"/>
                <a:cs typeface="Arial Narrow"/>
              </a:rPr>
              <a:t>-Tržište </a:t>
            </a:r>
            <a:r>
              <a:rPr sz="2100" spc="-4" dirty="0">
                <a:solidFill>
                  <a:prstClr val="black"/>
                </a:solidFill>
                <a:latin typeface="Arial Narrow"/>
                <a:cs typeface="Arial Narrow"/>
              </a:rPr>
              <a:t>drvne </a:t>
            </a:r>
            <a:r>
              <a:rPr sz="2100" dirty="0">
                <a:solidFill>
                  <a:prstClr val="black"/>
                </a:solidFill>
                <a:latin typeface="Arial Narrow"/>
                <a:cs typeface="Arial Narrow"/>
              </a:rPr>
              <a:t>biomase nije dovoljno</a:t>
            </a:r>
            <a:r>
              <a:rPr sz="2100" spc="-22" dirty="0">
                <a:solidFill>
                  <a:prstClr val="black"/>
                </a:solidFill>
                <a:latin typeface="Arial Narrow"/>
                <a:cs typeface="Arial Narrow"/>
              </a:rPr>
              <a:t> </a:t>
            </a:r>
            <a:r>
              <a:rPr sz="2100" spc="-4" dirty="0">
                <a:solidFill>
                  <a:prstClr val="black"/>
                </a:solidFill>
                <a:latin typeface="Arial Narrow"/>
                <a:cs typeface="Arial Narrow"/>
              </a:rPr>
              <a:t>razvijeno</a:t>
            </a:r>
            <a:endParaRPr sz="2100">
              <a:solidFill>
                <a:prstClr val="black"/>
              </a:solidFill>
              <a:latin typeface="Arial Narrow"/>
              <a:cs typeface="Arial Narrow"/>
            </a:endParaRPr>
          </a:p>
        </p:txBody>
      </p:sp>
    </p:spTree>
    <p:extLst>
      <p:ext uri="{BB962C8B-B14F-4D97-AF65-F5344CB8AC3E}">
        <p14:creationId xmlns:p14="http://schemas.microsoft.com/office/powerpoint/2010/main" val="484788481"/>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61073" y="1272091"/>
            <a:ext cx="7819097" cy="131397"/>
          </a:xfrm>
          <a:custGeom>
            <a:avLst/>
            <a:gdLst/>
            <a:ahLst/>
            <a:cxnLst/>
            <a:rect l="l" t="t" r="r" b="b"/>
            <a:pathLst>
              <a:path w="9144000" h="144780">
                <a:moveTo>
                  <a:pt x="0" y="144462"/>
                </a:moveTo>
                <a:lnTo>
                  <a:pt x="9144000" y="144462"/>
                </a:lnTo>
                <a:lnTo>
                  <a:pt x="9144000" y="0"/>
                </a:lnTo>
                <a:lnTo>
                  <a:pt x="0" y="0"/>
                </a:lnTo>
                <a:lnTo>
                  <a:pt x="0" y="144462"/>
                </a:lnTo>
                <a:close/>
              </a:path>
            </a:pathLst>
          </a:custGeom>
          <a:solidFill>
            <a:srgbClr val="FFCA00"/>
          </a:solidFill>
        </p:spPr>
        <p:txBody>
          <a:bodyPr wrap="square" lIns="0" tIns="0" rIns="0" bIns="0" rtlCol="0"/>
          <a:lstStyle/>
          <a:p>
            <a:pPr defTabSz="801668"/>
            <a:endParaRPr>
              <a:solidFill>
                <a:prstClr val="black"/>
              </a:solidFill>
            </a:endParaRPr>
          </a:p>
        </p:txBody>
      </p:sp>
      <p:sp>
        <p:nvSpPr>
          <p:cNvPr id="3" name="object 3"/>
          <p:cNvSpPr txBox="1">
            <a:spLocks noGrp="1"/>
          </p:cNvSpPr>
          <p:nvPr>
            <p:ph type="title"/>
          </p:nvPr>
        </p:nvSpPr>
        <p:spPr>
          <a:xfrm>
            <a:off x="728400" y="660915"/>
            <a:ext cx="4693630" cy="1077218"/>
          </a:xfrm>
          <a:prstGeom prst="rect">
            <a:avLst/>
          </a:prstGeom>
        </p:spPr>
        <p:txBody>
          <a:bodyPr vert="horz" wrap="square" lIns="0" tIns="0" rIns="0" bIns="0" rtlCol="0">
            <a:spAutoFit/>
          </a:bodyPr>
          <a:lstStyle/>
          <a:p>
            <a:pPr marL="11134"/>
            <a:r>
              <a:rPr spc="-4" dirty="0">
                <a:latin typeface="Arial Narrow"/>
                <a:cs typeface="Arial Narrow"/>
              </a:rPr>
              <a:t>Jednogodišnji </a:t>
            </a:r>
            <a:r>
              <a:rPr dirty="0">
                <a:latin typeface="Arial Narrow"/>
                <a:cs typeface="Arial Narrow"/>
              </a:rPr>
              <a:t>zasad</a:t>
            </a:r>
            <a:r>
              <a:rPr spc="-13" dirty="0">
                <a:latin typeface="Arial Narrow"/>
                <a:cs typeface="Arial Narrow"/>
              </a:rPr>
              <a:t> </a:t>
            </a:r>
            <a:r>
              <a:rPr spc="-4" dirty="0">
                <a:latin typeface="Arial Narrow"/>
                <a:cs typeface="Arial Narrow"/>
              </a:rPr>
              <a:t>topola</a:t>
            </a:r>
          </a:p>
        </p:txBody>
      </p:sp>
      <p:sp>
        <p:nvSpPr>
          <p:cNvPr id="4" name="object 4"/>
          <p:cNvSpPr/>
          <p:nvPr/>
        </p:nvSpPr>
        <p:spPr>
          <a:xfrm>
            <a:off x="661073" y="1403193"/>
            <a:ext cx="7819097" cy="5137737"/>
          </a:xfrm>
          <a:prstGeom prst="rect">
            <a:avLst/>
          </a:prstGeom>
          <a:blipFill>
            <a:blip r:embed="rId2" cstate="print"/>
            <a:stretch>
              <a:fillRect/>
            </a:stretch>
          </a:blipFill>
        </p:spPr>
        <p:txBody>
          <a:bodyPr wrap="square" lIns="0" tIns="0" rIns="0" bIns="0" rtlCol="0"/>
          <a:lstStyle/>
          <a:p>
            <a:pPr defTabSz="801668"/>
            <a:endParaRPr>
              <a:solidFill>
                <a:prstClr val="black"/>
              </a:solidFill>
            </a:endParaRPr>
          </a:p>
        </p:txBody>
      </p:sp>
      <p:sp>
        <p:nvSpPr>
          <p:cNvPr id="5" name="object 5"/>
          <p:cNvSpPr/>
          <p:nvPr/>
        </p:nvSpPr>
        <p:spPr>
          <a:xfrm>
            <a:off x="661073" y="6121670"/>
            <a:ext cx="7819097" cy="419548"/>
          </a:xfrm>
          <a:custGeom>
            <a:avLst/>
            <a:gdLst/>
            <a:ahLst/>
            <a:cxnLst/>
            <a:rect l="l" t="t" r="r" b="b"/>
            <a:pathLst>
              <a:path w="9144000" h="462279">
                <a:moveTo>
                  <a:pt x="0" y="461961"/>
                </a:moveTo>
                <a:lnTo>
                  <a:pt x="9144000" y="461961"/>
                </a:lnTo>
                <a:lnTo>
                  <a:pt x="9144000" y="0"/>
                </a:lnTo>
                <a:lnTo>
                  <a:pt x="0" y="0"/>
                </a:lnTo>
                <a:lnTo>
                  <a:pt x="0" y="461961"/>
                </a:lnTo>
                <a:close/>
              </a:path>
            </a:pathLst>
          </a:custGeom>
          <a:solidFill>
            <a:srgbClr val="FFFFFF">
              <a:alpha val="50979"/>
            </a:srgbClr>
          </a:solidFill>
        </p:spPr>
        <p:txBody>
          <a:bodyPr wrap="square" lIns="0" tIns="0" rIns="0" bIns="0" rtlCol="0"/>
          <a:lstStyle/>
          <a:p>
            <a:pPr defTabSz="801668"/>
            <a:endParaRPr>
              <a:solidFill>
                <a:prstClr val="black"/>
              </a:solidFill>
            </a:endParaRPr>
          </a:p>
        </p:txBody>
      </p:sp>
    </p:spTree>
    <p:extLst>
      <p:ext uri="{BB962C8B-B14F-4D97-AF65-F5344CB8AC3E}">
        <p14:creationId xmlns:p14="http://schemas.microsoft.com/office/powerpoint/2010/main" val="2076211528"/>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61073" y="316861"/>
            <a:ext cx="7819097" cy="6224065"/>
          </a:xfrm>
          <a:prstGeom prst="rect">
            <a:avLst/>
          </a:prstGeom>
          <a:blipFill>
            <a:blip r:embed="rId2" cstate="print"/>
            <a:stretch>
              <a:fillRect/>
            </a:stretch>
          </a:blipFill>
        </p:spPr>
        <p:txBody>
          <a:bodyPr wrap="square" lIns="0" tIns="0" rIns="0" bIns="0" rtlCol="0"/>
          <a:lstStyle/>
          <a:p>
            <a:pPr defTabSz="801668"/>
            <a:endParaRPr>
              <a:solidFill>
                <a:prstClr val="black"/>
              </a:solidFill>
            </a:endParaRPr>
          </a:p>
        </p:txBody>
      </p:sp>
      <p:sp>
        <p:nvSpPr>
          <p:cNvPr id="3" name="object 3"/>
          <p:cNvSpPr/>
          <p:nvPr/>
        </p:nvSpPr>
        <p:spPr>
          <a:xfrm>
            <a:off x="1552938" y="5323491"/>
            <a:ext cx="5139428" cy="419548"/>
          </a:xfrm>
          <a:custGeom>
            <a:avLst/>
            <a:gdLst/>
            <a:ahLst/>
            <a:cxnLst/>
            <a:rect l="l" t="t" r="r" b="b"/>
            <a:pathLst>
              <a:path w="6010275" h="462279">
                <a:moveTo>
                  <a:pt x="0" y="461961"/>
                </a:moveTo>
                <a:lnTo>
                  <a:pt x="6010275" y="461961"/>
                </a:lnTo>
                <a:lnTo>
                  <a:pt x="6010275" y="0"/>
                </a:lnTo>
                <a:lnTo>
                  <a:pt x="0" y="0"/>
                </a:lnTo>
                <a:lnTo>
                  <a:pt x="0" y="461961"/>
                </a:lnTo>
                <a:close/>
              </a:path>
            </a:pathLst>
          </a:custGeom>
          <a:solidFill>
            <a:srgbClr val="FFFFFF">
              <a:alpha val="39999"/>
            </a:srgbClr>
          </a:solidFill>
        </p:spPr>
        <p:txBody>
          <a:bodyPr wrap="square" lIns="0" tIns="0" rIns="0" bIns="0" rtlCol="0"/>
          <a:lstStyle/>
          <a:p>
            <a:pPr defTabSz="801668"/>
            <a:endParaRPr>
              <a:solidFill>
                <a:prstClr val="black"/>
              </a:solidFill>
            </a:endParaRPr>
          </a:p>
        </p:txBody>
      </p:sp>
      <p:sp>
        <p:nvSpPr>
          <p:cNvPr id="4" name="object 4"/>
          <p:cNvSpPr txBox="1"/>
          <p:nvPr/>
        </p:nvSpPr>
        <p:spPr>
          <a:xfrm>
            <a:off x="1620272" y="5364990"/>
            <a:ext cx="4948837" cy="646331"/>
          </a:xfrm>
          <a:prstGeom prst="rect">
            <a:avLst/>
          </a:prstGeom>
        </p:spPr>
        <p:txBody>
          <a:bodyPr vert="horz" wrap="square" lIns="0" tIns="0" rIns="0" bIns="0" rtlCol="0">
            <a:spAutoFit/>
          </a:bodyPr>
          <a:lstStyle/>
          <a:p>
            <a:pPr marL="11134" defTabSz="801668"/>
            <a:r>
              <a:rPr sz="2100" dirty="0">
                <a:solidFill>
                  <a:prstClr val="black"/>
                </a:solidFill>
                <a:latin typeface="Arial"/>
                <a:cs typeface="Arial"/>
              </a:rPr>
              <a:t>Mehanizovana sadnja sa </a:t>
            </a:r>
            <a:r>
              <a:rPr sz="2100" spc="-4" dirty="0">
                <a:solidFill>
                  <a:prstClr val="black"/>
                </a:solidFill>
                <a:latin typeface="Arial"/>
                <a:cs typeface="Arial"/>
              </a:rPr>
              <a:t>12 000</a:t>
            </a:r>
            <a:r>
              <a:rPr sz="2100" spc="-44" dirty="0">
                <a:solidFill>
                  <a:prstClr val="black"/>
                </a:solidFill>
                <a:latin typeface="Arial"/>
                <a:cs typeface="Arial"/>
              </a:rPr>
              <a:t> </a:t>
            </a:r>
            <a:r>
              <a:rPr sz="2100" spc="-4" dirty="0">
                <a:solidFill>
                  <a:prstClr val="black"/>
                </a:solidFill>
                <a:latin typeface="Arial"/>
                <a:cs typeface="Arial"/>
              </a:rPr>
              <a:t>biljaka/ha</a:t>
            </a:r>
            <a:endParaRPr sz="2100">
              <a:solidFill>
                <a:prstClr val="black"/>
              </a:solidFill>
              <a:latin typeface="Arial"/>
              <a:cs typeface="Arial"/>
            </a:endParaRPr>
          </a:p>
        </p:txBody>
      </p:sp>
    </p:spTree>
    <p:extLst>
      <p:ext uri="{BB962C8B-B14F-4D97-AF65-F5344CB8AC3E}">
        <p14:creationId xmlns:p14="http://schemas.microsoft.com/office/powerpoint/2010/main" val="4793896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40000"/>
                <a:satMod val="350000"/>
              </a:schemeClr>
            </a:gs>
            <a:gs pos="66000">
              <a:schemeClr val="bg1">
                <a:tint val="45000"/>
                <a:shade val="99000"/>
                <a:satMod val="350000"/>
                <a:lumMod val="95000"/>
                <a:lumOff val="5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 t="4736" r="-3574" b="7919"/>
          <a:stretch/>
        </p:blipFill>
        <p:spPr bwMode="auto">
          <a:xfrm>
            <a:off x="1" y="-99389"/>
            <a:ext cx="9517604" cy="6893621"/>
          </a:xfrm>
          <a:prstGeom prst="rect">
            <a:avLst/>
          </a:prstGeom>
          <a:noFill/>
          <a:ln>
            <a:noFill/>
          </a:ln>
          <a:effectLst>
            <a:outerShdw sx="1000" sy="1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83569" y="2348880"/>
            <a:ext cx="7848872" cy="369312"/>
          </a:xfrm>
          <a:prstGeom prst="rect">
            <a:avLst/>
          </a:prstGeom>
          <a:noFill/>
        </p:spPr>
        <p:txBody>
          <a:bodyPr wrap="square" lIns="91422" tIns="45710" rIns="91422" bIns="45710" rtlCol="0">
            <a:spAutoFit/>
          </a:bodyPr>
          <a:lstStyle/>
          <a:p>
            <a:endParaRPr lang="en-US" dirty="0"/>
          </a:p>
        </p:txBody>
      </p:sp>
      <p:sp>
        <p:nvSpPr>
          <p:cNvPr id="6" name="TextBox 5"/>
          <p:cNvSpPr txBox="1">
            <a:spLocks/>
          </p:cNvSpPr>
          <p:nvPr/>
        </p:nvSpPr>
        <p:spPr>
          <a:xfrm>
            <a:off x="61910" y="836712"/>
            <a:ext cx="9116505" cy="4339629"/>
          </a:xfrm>
          <a:prstGeom prst="rect">
            <a:avLst/>
          </a:prstGeom>
          <a:gradFill>
            <a:gsLst>
              <a:gs pos="100000">
                <a:sysClr val="window" lastClr="FFFFFF">
                  <a:tint val="45000"/>
                  <a:shade val="99000"/>
                  <a:satMod val="350000"/>
                  <a:lumMod val="5000"/>
                  <a:lumOff val="95000"/>
                  <a:alpha val="80000"/>
                </a:sysClr>
              </a:gs>
              <a:gs pos="100000">
                <a:sysClr val="window" lastClr="FFFFFF">
                  <a:shade val="20000"/>
                  <a:satMod val="255000"/>
                </a:sysClr>
              </a:gs>
            </a:gsLst>
            <a:path path="circle">
              <a:fillToRect l="50000" t="-80000" r="50000" b="180000"/>
            </a:path>
          </a:gradFill>
        </p:spPr>
        <p:txBody>
          <a:bodyPr wrap="square" lIns="91422" tIns="45710" rIns="91422" bIns="45710" rtlCol="0">
            <a:spAutoFit/>
          </a:bodyPr>
          <a:lstStyle/>
          <a:p>
            <a:pPr>
              <a:defRPr/>
            </a:pPr>
            <a:endParaRPr lang="en-US" sz="4000" b="1" kern="0" dirty="0">
              <a:solidFill>
                <a:prstClr val="black"/>
              </a:solidFill>
              <a:ea typeface="Times New Roman"/>
              <a:cs typeface="Cambria"/>
            </a:endParaRPr>
          </a:p>
          <a:p>
            <a:pPr>
              <a:defRPr/>
            </a:pPr>
            <a:endParaRPr lang="en-US" sz="4000" b="1" kern="0" dirty="0">
              <a:solidFill>
                <a:prstClr val="black"/>
              </a:solidFill>
              <a:ea typeface="Times New Roman"/>
              <a:cs typeface="Cambria"/>
            </a:endParaRPr>
          </a:p>
          <a:p>
            <a:pPr algn="ctr">
              <a:defRPr/>
            </a:pPr>
            <a:r>
              <a:rPr lang="sr-Cyrl-RS" sz="4800" b="1" kern="0" dirty="0">
                <a:solidFill>
                  <a:prstClr val="black"/>
                </a:solidFill>
                <a:ea typeface="Times New Roman"/>
                <a:cs typeface="Cambria"/>
              </a:rPr>
              <a:t>ИШТВАН ПАСТОР</a:t>
            </a:r>
            <a:r>
              <a:rPr lang="sr-Cyrl-RS" sz="4000" b="1" kern="0" dirty="0">
                <a:solidFill>
                  <a:prstClr val="black"/>
                </a:solidFill>
                <a:ea typeface="Times New Roman"/>
                <a:cs typeface="Cambria"/>
              </a:rPr>
              <a:t> </a:t>
            </a:r>
            <a:endParaRPr lang="en-US" sz="4000" b="1" kern="0" dirty="0">
              <a:solidFill>
                <a:prstClr val="black"/>
              </a:solidFill>
              <a:ea typeface="Times New Roman"/>
              <a:cs typeface="Cambria"/>
            </a:endParaRPr>
          </a:p>
          <a:p>
            <a:pPr algn="ctr">
              <a:spcAft>
                <a:spcPts val="1199"/>
              </a:spcAft>
              <a:defRPr/>
            </a:pPr>
            <a:r>
              <a:rPr lang="sr-Cyrl-RS" sz="3600" b="1" kern="0" dirty="0">
                <a:solidFill>
                  <a:prstClr val="black"/>
                </a:solidFill>
                <a:ea typeface="Times New Roman"/>
                <a:cs typeface="Cambria"/>
              </a:rPr>
              <a:t>председник Скупштине АП Војводине</a:t>
            </a:r>
            <a:endParaRPr lang="en-US" sz="3600" b="1" kern="0" dirty="0">
              <a:solidFill>
                <a:prstClr val="black"/>
              </a:solidFill>
              <a:ea typeface="Times New Roman"/>
              <a:cs typeface="Cambria"/>
            </a:endParaRPr>
          </a:p>
          <a:p>
            <a:pPr>
              <a:spcAft>
                <a:spcPts val="1199"/>
              </a:spcAft>
              <a:defRPr/>
            </a:pPr>
            <a:endParaRPr lang="en-US" sz="800" b="1" kern="0" dirty="0">
              <a:solidFill>
                <a:prstClr val="black"/>
              </a:solidFill>
              <a:ea typeface="Times New Roman"/>
              <a:cs typeface="Cambria"/>
            </a:endParaRPr>
          </a:p>
          <a:p>
            <a:pPr lvl="0" algn="ctr"/>
            <a:r>
              <a:rPr lang="en-US" sz="4800" b="1" dirty="0">
                <a:solidFill>
                  <a:prstClr val="black"/>
                </a:solidFill>
              </a:rPr>
              <a:t>PÁSZTOR ISTVÁN</a:t>
            </a:r>
            <a:r>
              <a:rPr lang="en-US" sz="4000" b="1" dirty="0">
                <a:solidFill>
                  <a:prstClr val="black"/>
                </a:solidFill>
              </a:rPr>
              <a:t> </a:t>
            </a:r>
          </a:p>
          <a:p>
            <a:pPr lvl="0" algn="ctr"/>
            <a:r>
              <a:rPr lang="en-US" sz="3600" b="1" dirty="0">
                <a:solidFill>
                  <a:prstClr val="black"/>
                </a:solidFill>
              </a:rPr>
              <a:t>President of the Assembly of AP Vojvodina</a:t>
            </a:r>
            <a:endParaRPr lang="en-US" sz="3600" b="1" kern="0" dirty="0">
              <a:solidFill>
                <a:prstClr val="black"/>
              </a:solidFill>
            </a:endParaRPr>
          </a:p>
        </p:txBody>
      </p:sp>
    </p:spTree>
    <p:extLst>
      <p:ext uri="{BB962C8B-B14F-4D97-AF65-F5344CB8AC3E}">
        <p14:creationId xmlns:p14="http://schemas.microsoft.com/office/powerpoint/2010/main" val="38311451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2" y="347723"/>
            <a:ext cx="2038525" cy="774640"/>
          </a:xfrm>
          <a:prstGeom prst="rect">
            <a:avLst/>
          </a:prstGeom>
          <a:ln>
            <a:noFill/>
          </a:ln>
          <a:effectLst>
            <a:outerShdw blurRad="292100" dist="139700" dir="2700000" algn="tl" rotWithShape="0">
              <a:srgbClr val="333333">
                <a:alpha val="65000"/>
              </a:srgbClr>
            </a:outerShdw>
          </a:effectLst>
        </p:spPr>
      </p:pic>
      <p:pic>
        <p:nvPicPr>
          <p:cNvPr id="5" name="Kép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9657" y="347729"/>
            <a:ext cx="2210361" cy="867943"/>
          </a:xfrm>
          <a:prstGeom prst="rect">
            <a:avLst/>
          </a:prstGeom>
          <a:ln>
            <a:noFill/>
          </a:ln>
          <a:effectLst>
            <a:outerShdw blurRad="292100" dist="139700" dir="2700000" algn="tl" rotWithShape="0">
              <a:srgbClr val="333333">
                <a:alpha val="65000"/>
              </a:srgbClr>
            </a:outerShdw>
          </a:effectLst>
        </p:spPr>
      </p:pic>
      <p:sp>
        <p:nvSpPr>
          <p:cNvPr id="6" name="Szövegdoboz 5"/>
          <p:cNvSpPr txBox="1"/>
          <p:nvPr/>
        </p:nvSpPr>
        <p:spPr>
          <a:xfrm>
            <a:off x="75501" y="6526635"/>
            <a:ext cx="5637402" cy="261590"/>
          </a:xfrm>
          <a:prstGeom prst="rect">
            <a:avLst/>
          </a:prstGeom>
          <a:noFill/>
        </p:spPr>
        <p:txBody>
          <a:bodyPr wrap="square" lIns="91422" tIns="45710" rIns="91422" bIns="45710" rtlCol="0">
            <a:spAutoFit/>
          </a:bodyPr>
          <a:lstStyle/>
          <a:p>
            <a:r>
              <a:rPr lang="hu-HU" sz="1100" i="1" dirty="0">
                <a:solidFill>
                  <a:schemeClr val="accent5">
                    <a:lumMod val="75000"/>
                  </a:schemeClr>
                </a:solidFill>
              </a:rPr>
              <a:t>BIOMASS – POTENTIAL FOR GROWTH, </a:t>
            </a:r>
            <a:r>
              <a:rPr lang="hu-HU" sz="1100" i="1" dirty="0" err="1">
                <a:solidFill>
                  <a:schemeClr val="accent5">
                    <a:lumMod val="75000"/>
                  </a:schemeClr>
                </a:solidFill>
              </a:rPr>
              <a:t>Novi</a:t>
            </a:r>
            <a:r>
              <a:rPr lang="hu-HU" sz="1100" i="1" dirty="0">
                <a:solidFill>
                  <a:schemeClr val="accent5">
                    <a:lumMod val="75000"/>
                  </a:schemeClr>
                </a:solidFill>
              </a:rPr>
              <a:t> </a:t>
            </a:r>
            <a:r>
              <a:rPr lang="hu-HU" sz="1100" i="1" dirty="0" err="1">
                <a:solidFill>
                  <a:schemeClr val="accent5">
                    <a:lumMod val="75000"/>
                  </a:schemeClr>
                </a:solidFill>
              </a:rPr>
              <a:t>Sad</a:t>
            </a:r>
            <a:r>
              <a:rPr lang="hu-HU" sz="1100" i="1" dirty="0">
                <a:solidFill>
                  <a:schemeClr val="accent5">
                    <a:lumMod val="75000"/>
                  </a:schemeClr>
                </a:solidFill>
              </a:rPr>
              <a:t> (</a:t>
            </a:r>
            <a:r>
              <a:rPr lang="hu-HU" sz="1100" i="1" dirty="0" err="1">
                <a:solidFill>
                  <a:schemeClr val="accent5">
                    <a:lumMod val="75000"/>
                  </a:schemeClr>
                </a:solidFill>
              </a:rPr>
              <a:t>Serbia</a:t>
            </a:r>
            <a:r>
              <a:rPr lang="hu-HU" sz="1100" i="1" dirty="0">
                <a:solidFill>
                  <a:schemeClr val="accent5">
                    <a:lumMod val="75000"/>
                  </a:schemeClr>
                </a:solidFill>
              </a:rPr>
              <a:t>), Assembly of AP </a:t>
            </a:r>
            <a:r>
              <a:rPr lang="hu-HU" sz="1100" i="1" dirty="0" err="1">
                <a:solidFill>
                  <a:schemeClr val="accent5">
                    <a:lumMod val="75000"/>
                  </a:schemeClr>
                </a:solidFill>
              </a:rPr>
              <a:t>Vojvodina</a:t>
            </a:r>
            <a:r>
              <a:rPr lang="hu-HU" sz="1100" i="1" dirty="0">
                <a:solidFill>
                  <a:schemeClr val="accent5">
                    <a:lumMod val="75000"/>
                  </a:schemeClr>
                </a:solidFill>
              </a:rPr>
              <a:t>, 16.11.2017.</a:t>
            </a:r>
          </a:p>
        </p:txBody>
      </p:sp>
      <p:pic>
        <p:nvPicPr>
          <p:cNvPr id="8" name="Kép 7"/>
          <p:cNvPicPr>
            <a:picLocks noChangeAspect="1"/>
          </p:cNvPicPr>
          <p:nvPr/>
        </p:nvPicPr>
        <p:blipFill rotWithShape="1">
          <a:blip r:embed="rId4" cstate="print">
            <a:extLst>
              <a:ext uri="{28A0092B-C50C-407E-A947-70E740481C1C}">
                <a14:useLocalDpi xmlns:a14="http://schemas.microsoft.com/office/drawing/2010/main" val="0"/>
              </a:ext>
            </a:extLst>
          </a:blip>
          <a:srcRect l="27993"/>
          <a:stretch/>
        </p:blipFill>
        <p:spPr>
          <a:xfrm>
            <a:off x="6354751" y="360239"/>
            <a:ext cx="2789252" cy="762124"/>
          </a:xfrm>
          <a:prstGeom prst="rect">
            <a:avLst/>
          </a:prstGeom>
        </p:spPr>
      </p:pic>
      <p:sp>
        <p:nvSpPr>
          <p:cNvPr id="10" name="Cím 1"/>
          <p:cNvSpPr>
            <a:spLocks noGrp="1"/>
          </p:cNvSpPr>
          <p:nvPr>
            <p:ph type="ctrTitle"/>
          </p:nvPr>
        </p:nvSpPr>
        <p:spPr>
          <a:xfrm>
            <a:off x="685800" y="2082498"/>
            <a:ext cx="7772400" cy="889233"/>
          </a:xfrm>
        </p:spPr>
        <p:txBody>
          <a:bodyPr anchor="t" anchorCtr="0">
            <a:noAutofit/>
          </a:bodyPr>
          <a:lstStyle/>
          <a:p>
            <a:r>
              <a:rPr lang="hu-HU" sz="2400" b="1" dirty="0" err="1">
                <a:solidFill>
                  <a:schemeClr val="accent5">
                    <a:lumMod val="75000"/>
                  </a:schemeClr>
                </a:solidFill>
              </a:rPr>
              <a:t>Calls</a:t>
            </a:r>
            <a:r>
              <a:rPr lang="hu-HU" sz="2400" b="1" dirty="0">
                <a:solidFill>
                  <a:schemeClr val="accent5">
                    <a:lumMod val="75000"/>
                  </a:schemeClr>
                </a:solidFill>
              </a:rPr>
              <a:t> </a:t>
            </a:r>
            <a:r>
              <a:rPr lang="hu-HU" sz="2400" b="1" dirty="0" err="1">
                <a:solidFill>
                  <a:schemeClr val="accent5">
                    <a:lumMod val="75000"/>
                  </a:schemeClr>
                </a:solidFill>
              </a:rPr>
              <a:t>targeting</a:t>
            </a:r>
            <a:r>
              <a:rPr lang="hu-HU" sz="2400" b="1" dirty="0">
                <a:solidFill>
                  <a:schemeClr val="accent5">
                    <a:lumMod val="75000"/>
                  </a:schemeClr>
                </a:solidFill>
              </a:rPr>
              <a:t> </a:t>
            </a:r>
            <a:r>
              <a:rPr lang="hu-HU" sz="2400" b="1" dirty="0" err="1">
                <a:solidFill>
                  <a:schemeClr val="accent5">
                    <a:lumMod val="75000"/>
                  </a:schemeClr>
                </a:solidFill>
              </a:rPr>
              <a:t>energy</a:t>
            </a:r>
            <a:r>
              <a:rPr lang="hu-HU" sz="2400" b="1" dirty="0">
                <a:solidFill>
                  <a:schemeClr val="accent5">
                    <a:lumMod val="75000"/>
                  </a:schemeClr>
                </a:solidFill>
              </a:rPr>
              <a:t> </a:t>
            </a:r>
            <a:r>
              <a:rPr lang="hu-HU" sz="2400" b="1" dirty="0" err="1">
                <a:solidFill>
                  <a:schemeClr val="accent5">
                    <a:lumMod val="75000"/>
                  </a:schemeClr>
                </a:solidFill>
              </a:rPr>
              <a:t>efficiency</a:t>
            </a:r>
            <a:r>
              <a:rPr lang="hu-HU" sz="2400" b="1" dirty="0">
                <a:solidFill>
                  <a:schemeClr val="accent5">
                    <a:lumMod val="75000"/>
                  </a:schemeClr>
                </a:solidFill>
              </a:rPr>
              <a:t> and </a:t>
            </a:r>
            <a:r>
              <a:rPr lang="hu-HU" sz="2400" b="1" dirty="0" err="1">
                <a:solidFill>
                  <a:schemeClr val="accent5">
                    <a:lumMod val="75000"/>
                  </a:schemeClr>
                </a:solidFill>
              </a:rPr>
              <a:t>use</a:t>
            </a:r>
            <a:r>
              <a:rPr lang="hu-HU" sz="2400" b="1" dirty="0">
                <a:solidFill>
                  <a:schemeClr val="accent5">
                    <a:lumMod val="75000"/>
                  </a:schemeClr>
                </a:solidFill>
              </a:rPr>
              <a:t> of </a:t>
            </a:r>
            <a:r>
              <a:rPr lang="hu-HU" sz="2400" b="1" dirty="0" err="1">
                <a:solidFill>
                  <a:schemeClr val="accent5">
                    <a:lumMod val="75000"/>
                  </a:schemeClr>
                </a:solidFill>
              </a:rPr>
              <a:t>renewable</a:t>
            </a:r>
            <a:r>
              <a:rPr lang="hu-HU" sz="2400" b="1" dirty="0">
                <a:solidFill>
                  <a:schemeClr val="accent5">
                    <a:lumMod val="75000"/>
                  </a:schemeClr>
                </a:solidFill>
              </a:rPr>
              <a:t> </a:t>
            </a:r>
            <a:r>
              <a:rPr lang="hu-HU" sz="2400" b="1" dirty="0" err="1">
                <a:solidFill>
                  <a:schemeClr val="accent5">
                    <a:lumMod val="75000"/>
                  </a:schemeClr>
                </a:solidFill>
              </a:rPr>
              <a:t>energy</a:t>
            </a:r>
            <a:r>
              <a:rPr lang="hu-HU" sz="2400" b="1" dirty="0">
                <a:solidFill>
                  <a:schemeClr val="accent5">
                    <a:lumMod val="75000"/>
                  </a:schemeClr>
                </a:solidFill>
              </a:rPr>
              <a:t> (2014-2020)</a:t>
            </a:r>
          </a:p>
        </p:txBody>
      </p:sp>
      <p:sp>
        <p:nvSpPr>
          <p:cNvPr id="9" name="Szövegdoboz 8"/>
          <p:cNvSpPr txBox="1"/>
          <p:nvPr/>
        </p:nvSpPr>
        <p:spPr>
          <a:xfrm>
            <a:off x="1205989" y="3715948"/>
            <a:ext cx="6937695" cy="1938972"/>
          </a:xfrm>
          <a:prstGeom prst="rect">
            <a:avLst/>
          </a:prstGeom>
          <a:noFill/>
        </p:spPr>
        <p:txBody>
          <a:bodyPr wrap="square" lIns="91422" tIns="45710" rIns="91422" bIns="45710" rtlCol="0">
            <a:spAutoFit/>
          </a:bodyPr>
          <a:lstStyle>
            <a:defPPr>
              <a:defRPr lang="hu-HU"/>
            </a:defPPr>
            <a:lvl1pPr marL="342900" indent="-342900">
              <a:buFontTx/>
              <a:buChar char="-"/>
              <a:defRPr sz="2400">
                <a:solidFill>
                  <a:schemeClr val="accent5">
                    <a:lumMod val="75000"/>
                  </a:schemeClr>
                </a:solidFill>
              </a:defRPr>
            </a:lvl1pPr>
          </a:lstStyle>
          <a:p>
            <a:r>
              <a:rPr lang="hu-HU" sz="2000" dirty="0" err="1"/>
              <a:t>Climate</a:t>
            </a:r>
            <a:r>
              <a:rPr lang="hu-HU" sz="2000" dirty="0"/>
              <a:t> </a:t>
            </a:r>
            <a:r>
              <a:rPr lang="hu-HU" sz="2000" dirty="0" err="1"/>
              <a:t>Strategy</a:t>
            </a:r>
            <a:r>
              <a:rPr lang="hu-HU" sz="2000" dirty="0"/>
              <a:t> of Csongrád </a:t>
            </a:r>
            <a:r>
              <a:rPr lang="hu-HU" sz="2000" dirty="0" err="1"/>
              <a:t>County</a:t>
            </a:r>
            <a:endParaRPr lang="hu-HU" sz="2000" dirty="0"/>
          </a:p>
          <a:p>
            <a:endParaRPr lang="hu-HU" sz="2000" dirty="0"/>
          </a:p>
          <a:p>
            <a:r>
              <a:rPr lang="hu-HU" sz="2000" dirty="0" err="1"/>
              <a:t>Establishing</a:t>
            </a:r>
            <a:r>
              <a:rPr lang="hu-HU" sz="2000" dirty="0"/>
              <a:t> and </a:t>
            </a:r>
            <a:r>
              <a:rPr lang="hu-HU" sz="2000" dirty="0" err="1"/>
              <a:t>operating</a:t>
            </a:r>
            <a:r>
              <a:rPr lang="hu-HU" sz="2000" dirty="0"/>
              <a:t> a </a:t>
            </a:r>
            <a:r>
              <a:rPr lang="hu-HU" sz="2000" dirty="0" err="1"/>
              <a:t>Climate</a:t>
            </a:r>
            <a:r>
              <a:rPr lang="hu-HU" sz="2000" dirty="0"/>
              <a:t> </a:t>
            </a:r>
            <a:r>
              <a:rPr lang="hu-HU" sz="2000" dirty="0" err="1"/>
              <a:t>Paltform</a:t>
            </a:r>
            <a:r>
              <a:rPr lang="hu-HU" sz="2000" dirty="0"/>
              <a:t> </a:t>
            </a:r>
            <a:r>
              <a:rPr lang="hu-HU" sz="2000" dirty="0" err="1"/>
              <a:t>in</a:t>
            </a:r>
            <a:r>
              <a:rPr lang="hu-HU" sz="2000" dirty="0"/>
              <a:t> Csongrád </a:t>
            </a:r>
            <a:r>
              <a:rPr lang="hu-HU" sz="2000" dirty="0" err="1"/>
              <a:t>County</a:t>
            </a:r>
            <a:endParaRPr lang="hu-HU" sz="2000" dirty="0"/>
          </a:p>
          <a:p>
            <a:endParaRPr lang="hu-HU" sz="2000" dirty="0"/>
          </a:p>
          <a:p>
            <a:r>
              <a:rPr lang="hu-HU" sz="2000" dirty="0" err="1"/>
              <a:t>Organizing</a:t>
            </a:r>
            <a:r>
              <a:rPr lang="hu-HU" sz="2000" dirty="0"/>
              <a:t> </a:t>
            </a:r>
            <a:r>
              <a:rPr lang="hu-HU" sz="2000" dirty="0" err="1"/>
              <a:t>events</a:t>
            </a:r>
            <a:r>
              <a:rPr lang="hu-HU" sz="2000" dirty="0"/>
              <a:t>, </a:t>
            </a:r>
            <a:r>
              <a:rPr lang="hu-HU" sz="2000" dirty="0" err="1"/>
              <a:t>rasing</a:t>
            </a:r>
            <a:r>
              <a:rPr lang="hu-HU" sz="2000" dirty="0"/>
              <a:t> </a:t>
            </a:r>
            <a:r>
              <a:rPr lang="hu-HU" sz="2000" dirty="0" err="1"/>
              <a:t>awarness</a:t>
            </a:r>
            <a:endParaRPr lang="hu-HU" sz="2000" dirty="0"/>
          </a:p>
        </p:txBody>
      </p:sp>
    </p:spTree>
    <p:extLst>
      <p:ext uri="{BB962C8B-B14F-4D97-AF65-F5344CB8AC3E}">
        <p14:creationId xmlns:p14="http://schemas.microsoft.com/office/powerpoint/2010/main" val="2381205177"/>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661073" y="316865"/>
            <a:ext cx="7819097" cy="6033455"/>
          </a:xfrm>
          <a:prstGeom prst="rect">
            <a:avLst/>
          </a:prstGeom>
        </p:spPr>
        <p:txBody>
          <a:bodyPr vert="horz" wrap="square" lIns="0" tIns="0" rIns="0" bIns="0" rtlCol="0">
            <a:spAutoFit/>
          </a:bodyPr>
          <a:lstStyle/>
          <a:p>
            <a:pPr defTabSz="801668"/>
            <a:endParaRPr sz="3100">
              <a:solidFill>
                <a:prstClr val="black"/>
              </a:solidFill>
              <a:latin typeface="Times New Roman"/>
              <a:cs typeface="Times New Roman"/>
            </a:endParaRPr>
          </a:p>
          <a:p>
            <a:pPr defTabSz="801668"/>
            <a:endParaRPr sz="3100">
              <a:solidFill>
                <a:prstClr val="black"/>
              </a:solidFill>
              <a:latin typeface="Times New Roman"/>
              <a:cs typeface="Times New Roman"/>
            </a:endParaRPr>
          </a:p>
          <a:p>
            <a:pPr defTabSz="801668"/>
            <a:endParaRPr sz="3100">
              <a:solidFill>
                <a:prstClr val="black"/>
              </a:solidFill>
              <a:latin typeface="Times New Roman"/>
              <a:cs typeface="Times New Roman"/>
            </a:endParaRPr>
          </a:p>
          <a:p>
            <a:pPr defTabSz="801668"/>
            <a:endParaRPr sz="3100">
              <a:solidFill>
                <a:prstClr val="black"/>
              </a:solidFill>
              <a:latin typeface="Times New Roman"/>
              <a:cs typeface="Times New Roman"/>
            </a:endParaRPr>
          </a:p>
          <a:p>
            <a:pPr defTabSz="801668"/>
            <a:endParaRPr sz="3100">
              <a:solidFill>
                <a:prstClr val="black"/>
              </a:solidFill>
              <a:latin typeface="Times New Roman"/>
              <a:cs typeface="Times New Roman"/>
            </a:endParaRPr>
          </a:p>
          <a:p>
            <a:pPr defTabSz="801668"/>
            <a:endParaRPr sz="3100">
              <a:solidFill>
                <a:prstClr val="black"/>
              </a:solidFill>
              <a:latin typeface="Times New Roman"/>
              <a:cs typeface="Times New Roman"/>
            </a:endParaRPr>
          </a:p>
          <a:p>
            <a:pPr defTabSz="801668"/>
            <a:endParaRPr sz="3100">
              <a:solidFill>
                <a:prstClr val="black"/>
              </a:solidFill>
              <a:latin typeface="Times New Roman"/>
              <a:cs typeface="Times New Roman"/>
            </a:endParaRPr>
          </a:p>
          <a:p>
            <a:pPr defTabSz="801668"/>
            <a:endParaRPr sz="3100">
              <a:solidFill>
                <a:prstClr val="black"/>
              </a:solidFill>
              <a:latin typeface="Times New Roman"/>
              <a:cs typeface="Times New Roman"/>
            </a:endParaRPr>
          </a:p>
          <a:p>
            <a:pPr defTabSz="801668"/>
            <a:endParaRPr sz="3100">
              <a:solidFill>
                <a:prstClr val="black"/>
              </a:solidFill>
              <a:latin typeface="Times New Roman"/>
              <a:cs typeface="Times New Roman"/>
            </a:endParaRPr>
          </a:p>
          <a:p>
            <a:pPr defTabSz="801668"/>
            <a:endParaRPr sz="3100">
              <a:solidFill>
                <a:prstClr val="black"/>
              </a:solidFill>
              <a:latin typeface="Times New Roman"/>
              <a:cs typeface="Times New Roman"/>
            </a:endParaRPr>
          </a:p>
          <a:p>
            <a:pPr defTabSz="801668">
              <a:spcBef>
                <a:spcPts val="13"/>
              </a:spcBef>
            </a:pPr>
            <a:endParaRPr sz="4400">
              <a:solidFill>
                <a:prstClr val="black"/>
              </a:solidFill>
              <a:latin typeface="Times New Roman"/>
              <a:cs typeface="Times New Roman"/>
            </a:endParaRPr>
          </a:p>
          <a:p>
            <a:pPr marR="712594" algn="r" defTabSz="801668"/>
            <a:r>
              <a:rPr sz="2800" dirty="0">
                <a:solidFill>
                  <a:prstClr val="black"/>
                </a:solidFill>
                <a:latin typeface="Times New Roman"/>
                <a:cs typeface="Times New Roman"/>
              </a:rPr>
              <a:t>9</a:t>
            </a:r>
            <a:endParaRPr sz="2800">
              <a:solidFill>
                <a:prstClr val="black"/>
              </a:solidFill>
              <a:latin typeface="Times New Roman"/>
              <a:cs typeface="Times New Roman"/>
            </a:endParaRPr>
          </a:p>
        </p:txBody>
      </p:sp>
      <p:sp>
        <p:nvSpPr>
          <p:cNvPr id="3" name="object 3"/>
          <p:cNvSpPr/>
          <p:nvPr/>
        </p:nvSpPr>
        <p:spPr>
          <a:xfrm>
            <a:off x="661073" y="316865"/>
            <a:ext cx="7819097" cy="6224065"/>
          </a:xfrm>
          <a:prstGeom prst="rect">
            <a:avLst/>
          </a:prstGeom>
          <a:blipFill>
            <a:blip r:embed="rId2" cstate="print"/>
            <a:stretch>
              <a:fillRect/>
            </a:stretch>
          </a:blipFill>
        </p:spPr>
        <p:txBody>
          <a:bodyPr wrap="square" lIns="0" tIns="0" rIns="0" bIns="0" rtlCol="0"/>
          <a:lstStyle/>
          <a:p>
            <a:pPr defTabSz="801668"/>
            <a:endParaRPr>
              <a:solidFill>
                <a:prstClr val="black"/>
              </a:solidFill>
            </a:endParaRPr>
          </a:p>
        </p:txBody>
      </p:sp>
    </p:spTree>
    <p:extLst>
      <p:ext uri="{BB962C8B-B14F-4D97-AF65-F5344CB8AC3E}">
        <p14:creationId xmlns:p14="http://schemas.microsoft.com/office/powerpoint/2010/main" val="930069854"/>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61073" y="316861"/>
            <a:ext cx="7819097" cy="6224065"/>
          </a:xfrm>
          <a:prstGeom prst="rect">
            <a:avLst/>
          </a:prstGeom>
          <a:blipFill>
            <a:blip r:embed="rId2" cstate="print"/>
            <a:stretch>
              <a:fillRect/>
            </a:stretch>
          </a:blipFill>
        </p:spPr>
        <p:txBody>
          <a:bodyPr wrap="square" lIns="0" tIns="0" rIns="0" bIns="0" rtlCol="0"/>
          <a:lstStyle/>
          <a:p>
            <a:pPr defTabSz="801668"/>
            <a:endParaRPr>
              <a:solidFill>
                <a:prstClr val="black"/>
              </a:solidFill>
            </a:endParaRPr>
          </a:p>
        </p:txBody>
      </p:sp>
    </p:spTree>
    <p:extLst>
      <p:ext uri="{BB962C8B-B14F-4D97-AF65-F5344CB8AC3E}">
        <p14:creationId xmlns:p14="http://schemas.microsoft.com/office/powerpoint/2010/main" val="3032732755"/>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61073" y="316864"/>
            <a:ext cx="7819097" cy="6224067"/>
          </a:xfrm>
          <a:prstGeom prst="rect">
            <a:avLst/>
          </a:prstGeom>
          <a:blipFill>
            <a:blip r:embed="rId2" cstate="print"/>
            <a:stretch>
              <a:fillRect/>
            </a:stretch>
          </a:blipFill>
        </p:spPr>
        <p:txBody>
          <a:bodyPr wrap="square" lIns="0" tIns="0" rIns="0" bIns="0" rtlCol="0"/>
          <a:lstStyle/>
          <a:p>
            <a:pPr defTabSz="801668"/>
            <a:endParaRPr>
              <a:solidFill>
                <a:prstClr val="black"/>
              </a:solidFill>
            </a:endParaRPr>
          </a:p>
        </p:txBody>
      </p:sp>
      <p:sp>
        <p:nvSpPr>
          <p:cNvPr id="3" name="object 3"/>
          <p:cNvSpPr/>
          <p:nvPr/>
        </p:nvSpPr>
        <p:spPr>
          <a:xfrm>
            <a:off x="3708619" y="5650541"/>
            <a:ext cx="4771821" cy="475450"/>
          </a:xfrm>
          <a:custGeom>
            <a:avLst/>
            <a:gdLst/>
            <a:ahLst/>
            <a:cxnLst/>
            <a:rect l="l" t="t" r="r" b="b"/>
            <a:pathLst>
              <a:path w="5580380" h="523875">
                <a:moveTo>
                  <a:pt x="0" y="523874"/>
                </a:moveTo>
                <a:lnTo>
                  <a:pt x="5580058" y="523874"/>
                </a:lnTo>
                <a:lnTo>
                  <a:pt x="5580058" y="0"/>
                </a:lnTo>
                <a:lnTo>
                  <a:pt x="0" y="0"/>
                </a:lnTo>
                <a:lnTo>
                  <a:pt x="0" y="523874"/>
                </a:lnTo>
                <a:close/>
              </a:path>
            </a:pathLst>
          </a:custGeom>
          <a:solidFill>
            <a:srgbClr val="CBCBCB">
              <a:alpha val="79998"/>
            </a:srgbClr>
          </a:solidFill>
        </p:spPr>
        <p:txBody>
          <a:bodyPr wrap="square" lIns="0" tIns="0" rIns="0" bIns="0" rtlCol="0"/>
          <a:lstStyle/>
          <a:p>
            <a:pPr defTabSz="801668"/>
            <a:endParaRPr>
              <a:solidFill>
                <a:prstClr val="black"/>
              </a:solidFill>
            </a:endParaRPr>
          </a:p>
        </p:txBody>
      </p:sp>
      <p:sp>
        <p:nvSpPr>
          <p:cNvPr id="4" name="object 4"/>
          <p:cNvSpPr txBox="1"/>
          <p:nvPr/>
        </p:nvSpPr>
        <p:spPr>
          <a:xfrm>
            <a:off x="3775950" y="5692043"/>
            <a:ext cx="4636073" cy="769441"/>
          </a:xfrm>
          <a:prstGeom prst="rect">
            <a:avLst/>
          </a:prstGeom>
        </p:spPr>
        <p:txBody>
          <a:bodyPr vert="horz" wrap="square" lIns="0" tIns="0" rIns="0" bIns="0" rtlCol="0">
            <a:spAutoFit/>
          </a:bodyPr>
          <a:lstStyle/>
          <a:p>
            <a:pPr marL="11134" defTabSz="801668"/>
            <a:r>
              <a:rPr sz="2500" dirty="0">
                <a:solidFill>
                  <a:prstClr val="black"/>
                </a:solidFill>
                <a:latin typeface="Arial"/>
                <a:cs typeface="Arial"/>
              </a:rPr>
              <a:t>Iskorišćavanje zimi , posle 2</a:t>
            </a:r>
            <a:r>
              <a:rPr sz="2500" spc="-92" dirty="0">
                <a:solidFill>
                  <a:prstClr val="black"/>
                </a:solidFill>
                <a:latin typeface="Arial"/>
                <a:cs typeface="Arial"/>
              </a:rPr>
              <a:t> </a:t>
            </a:r>
            <a:r>
              <a:rPr sz="2500" dirty="0">
                <a:solidFill>
                  <a:prstClr val="black"/>
                </a:solidFill>
                <a:latin typeface="Arial"/>
                <a:cs typeface="Arial"/>
              </a:rPr>
              <a:t>godin</a:t>
            </a:r>
            <a:endParaRPr sz="2500">
              <a:solidFill>
                <a:prstClr val="black"/>
              </a:solidFill>
              <a:latin typeface="Arial"/>
              <a:cs typeface="Arial"/>
            </a:endParaRPr>
          </a:p>
        </p:txBody>
      </p:sp>
    </p:spTree>
    <p:extLst>
      <p:ext uri="{BB962C8B-B14F-4D97-AF65-F5344CB8AC3E}">
        <p14:creationId xmlns:p14="http://schemas.microsoft.com/office/powerpoint/2010/main" val="3916803074"/>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092324" y="316864"/>
            <a:ext cx="5387846" cy="6224067"/>
          </a:xfrm>
          <a:prstGeom prst="rect">
            <a:avLst/>
          </a:prstGeom>
          <a:blipFill>
            <a:blip r:embed="rId2" cstate="print"/>
            <a:stretch>
              <a:fillRect/>
            </a:stretch>
          </a:blipFill>
        </p:spPr>
        <p:txBody>
          <a:bodyPr wrap="square" lIns="0" tIns="0" rIns="0" bIns="0" rtlCol="0"/>
          <a:lstStyle/>
          <a:p>
            <a:pPr defTabSz="801668"/>
            <a:endParaRPr>
              <a:solidFill>
                <a:prstClr val="black"/>
              </a:solidFill>
            </a:endParaRPr>
          </a:p>
        </p:txBody>
      </p:sp>
      <p:sp>
        <p:nvSpPr>
          <p:cNvPr id="3" name="object 3"/>
          <p:cNvSpPr/>
          <p:nvPr/>
        </p:nvSpPr>
        <p:spPr>
          <a:xfrm>
            <a:off x="661073" y="316861"/>
            <a:ext cx="3813167" cy="6224065"/>
          </a:xfrm>
          <a:prstGeom prst="rect">
            <a:avLst/>
          </a:prstGeom>
          <a:blipFill>
            <a:blip r:embed="rId3" cstate="print"/>
            <a:stretch>
              <a:fillRect/>
            </a:stretch>
          </a:blipFill>
        </p:spPr>
        <p:txBody>
          <a:bodyPr wrap="square" lIns="0" tIns="0" rIns="0" bIns="0" rtlCol="0"/>
          <a:lstStyle/>
          <a:p>
            <a:pPr defTabSz="801668"/>
            <a:endParaRPr>
              <a:solidFill>
                <a:prstClr val="black"/>
              </a:solidFill>
            </a:endParaRPr>
          </a:p>
        </p:txBody>
      </p:sp>
      <p:sp>
        <p:nvSpPr>
          <p:cNvPr id="4" name="object 4"/>
          <p:cNvSpPr/>
          <p:nvPr/>
        </p:nvSpPr>
        <p:spPr>
          <a:xfrm>
            <a:off x="1312663" y="800956"/>
            <a:ext cx="7167506" cy="419548"/>
          </a:xfrm>
          <a:custGeom>
            <a:avLst/>
            <a:gdLst/>
            <a:ahLst/>
            <a:cxnLst/>
            <a:rect l="l" t="t" r="r" b="b"/>
            <a:pathLst>
              <a:path w="8382000" h="462280">
                <a:moveTo>
                  <a:pt x="0" y="461962"/>
                </a:moveTo>
                <a:lnTo>
                  <a:pt x="8381996" y="461962"/>
                </a:lnTo>
                <a:lnTo>
                  <a:pt x="8381996" y="0"/>
                </a:lnTo>
                <a:lnTo>
                  <a:pt x="0" y="0"/>
                </a:lnTo>
                <a:lnTo>
                  <a:pt x="0" y="461962"/>
                </a:lnTo>
                <a:close/>
              </a:path>
            </a:pathLst>
          </a:custGeom>
          <a:solidFill>
            <a:srgbClr val="929292">
              <a:alpha val="79998"/>
            </a:srgbClr>
          </a:solidFill>
        </p:spPr>
        <p:txBody>
          <a:bodyPr wrap="square" lIns="0" tIns="0" rIns="0" bIns="0" rtlCol="0"/>
          <a:lstStyle/>
          <a:p>
            <a:pPr defTabSz="801668"/>
            <a:endParaRPr>
              <a:solidFill>
                <a:prstClr val="black"/>
              </a:solidFill>
            </a:endParaRPr>
          </a:p>
        </p:txBody>
      </p:sp>
      <p:sp>
        <p:nvSpPr>
          <p:cNvPr id="5" name="object 5"/>
          <p:cNvSpPr txBox="1">
            <a:spLocks noGrp="1"/>
          </p:cNvSpPr>
          <p:nvPr>
            <p:ph type="title"/>
          </p:nvPr>
        </p:nvSpPr>
        <p:spPr>
          <a:xfrm>
            <a:off x="1379996" y="842455"/>
            <a:ext cx="7077369" cy="646331"/>
          </a:xfrm>
          <a:prstGeom prst="rect">
            <a:avLst/>
          </a:prstGeom>
        </p:spPr>
        <p:txBody>
          <a:bodyPr vert="horz" wrap="square" lIns="0" tIns="0" rIns="0" bIns="0" rtlCol="0">
            <a:spAutoFit/>
          </a:bodyPr>
          <a:lstStyle/>
          <a:p>
            <a:pPr marL="11134"/>
            <a:r>
              <a:rPr sz="2100" b="0" dirty="0">
                <a:solidFill>
                  <a:srgbClr val="000000"/>
                </a:solidFill>
                <a:latin typeface="Arial"/>
                <a:cs typeface="Arial"/>
              </a:rPr>
              <a:t>Čips (sečka) se koristi za kombinovano grejanje i</a:t>
            </a:r>
            <a:r>
              <a:rPr sz="2100" b="0" spc="-88" dirty="0">
                <a:solidFill>
                  <a:srgbClr val="000000"/>
                </a:solidFill>
                <a:latin typeface="Arial"/>
                <a:cs typeface="Arial"/>
              </a:rPr>
              <a:t> </a:t>
            </a:r>
            <a:r>
              <a:rPr sz="2100" b="0" dirty="0">
                <a:solidFill>
                  <a:srgbClr val="000000"/>
                </a:solidFill>
                <a:latin typeface="Arial"/>
                <a:cs typeface="Arial"/>
              </a:rPr>
              <a:t>proizvodnju</a:t>
            </a:r>
            <a:endParaRPr sz="2100">
              <a:latin typeface="Arial"/>
              <a:cs typeface="Arial"/>
            </a:endParaRPr>
          </a:p>
        </p:txBody>
      </p:sp>
    </p:spTree>
    <p:extLst>
      <p:ext uri="{BB962C8B-B14F-4D97-AF65-F5344CB8AC3E}">
        <p14:creationId xmlns:p14="http://schemas.microsoft.com/office/powerpoint/2010/main" val="107001467"/>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61073" y="316864"/>
            <a:ext cx="7819097" cy="6224067"/>
          </a:xfrm>
          <a:prstGeom prst="rect">
            <a:avLst/>
          </a:prstGeom>
          <a:blipFill>
            <a:blip r:embed="rId2" cstate="print"/>
            <a:stretch>
              <a:fillRect/>
            </a:stretch>
          </a:blipFill>
        </p:spPr>
        <p:txBody>
          <a:bodyPr wrap="square" lIns="0" tIns="0" rIns="0" bIns="0" rtlCol="0"/>
          <a:lstStyle/>
          <a:p>
            <a:pPr defTabSz="801668"/>
            <a:endParaRPr>
              <a:solidFill>
                <a:prstClr val="black"/>
              </a:solidFill>
            </a:endParaRPr>
          </a:p>
        </p:txBody>
      </p:sp>
      <p:sp>
        <p:nvSpPr>
          <p:cNvPr id="3" name="object 3"/>
          <p:cNvSpPr txBox="1">
            <a:spLocks noGrp="1"/>
          </p:cNvSpPr>
          <p:nvPr>
            <p:ph type="title"/>
          </p:nvPr>
        </p:nvSpPr>
        <p:spPr>
          <a:xfrm>
            <a:off x="1251034" y="369883"/>
            <a:ext cx="5781788" cy="1077218"/>
          </a:xfrm>
          <a:prstGeom prst="rect">
            <a:avLst/>
          </a:prstGeom>
        </p:spPr>
        <p:txBody>
          <a:bodyPr vert="horz" wrap="square" lIns="0" tIns="0" rIns="0" bIns="0" rtlCol="0">
            <a:spAutoFit/>
          </a:bodyPr>
          <a:lstStyle/>
          <a:p>
            <a:pPr marL="11134"/>
            <a:r>
              <a:rPr spc="-4" dirty="0">
                <a:solidFill>
                  <a:srgbClr val="000000"/>
                </a:solidFill>
                <a:latin typeface="Arial Narrow"/>
                <a:cs typeface="Arial Narrow"/>
              </a:rPr>
              <a:t>Multifunkcionalno korišćenje</a:t>
            </a:r>
            <a:r>
              <a:rPr spc="-13" dirty="0">
                <a:solidFill>
                  <a:srgbClr val="000000"/>
                </a:solidFill>
                <a:latin typeface="Arial Narrow"/>
                <a:cs typeface="Arial Narrow"/>
              </a:rPr>
              <a:t> </a:t>
            </a:r>
            <a:r>
              <a:rPr dirty="0">
                <a:solidFill>
                  <a:srgbClr val="000000"/>
                </a:solidFill>
                <a:latin typeface="Arial Narrow"/>
                <a:cs typeface="Arial Narrow"/>
              </a:rPr>
              <a:t>SRC</a:t>
            </a:r>
          </a:p>
        </p:txBody>
      </p:sp>
      <p:sp>
        <p:nvSpPr>
          <p:cNvPr id="4" name="object 4"/>
          <p:cNvSpPr txBox="1"/>
          <p:nvPr/>
        </p:nvSpPr>
        <p:spPr>
          <a:xfrm>
            <a:off x="784059" y="4712329"/>
            <a:ext cx="3783574" cy="1646605"/>
          </a:xfrm>
          <a:prstGeom prst="rect">
            <a:avLst/>
          </a:prstGeom>
        </p:spPr>
        <p:txBody>
          <a:bodyPr vert="horz" wrap="square" lIns="0" tIns="0" rIns="0" bIns="0" rtlCol="0">
            <a:spAutoFit/>
          </a:bodyPr>
          <a:lstStyle/>
          <a:p>
            <a:pPr marL="11134" defTabSz="801668"/>
            <a:r>
              <a:rPr sz="2100" b="1" spc="-4" dirty="0">
                <a:solidFill>
                  <a:srgbClr val="FFFFFF"/>
                </a:solidFill>
                <a:latin typeface="Arial Narrow"/>
                <a:cs typeface="Arial Narrow"/>
              </a:rPr>
              <a:t>Filter sistemi </a:t>
            </a:r>
            <a:r>
              <a:rPr sz="2100" b="1" dirty="0">
                <a:solidFill>
                  <a:srgbClr val="FFFFFF"/>
                </a:solidFill>
                <a:latin typeface="Arial Narrow"/>
                <a:cs typeface="Arial Narrow"/>
              </a:rPr>
              <a:t>-</a:t>
            </a:r>
            <a:r>
              <a:rPr sz="2100" b="1" spc="13" dirty="0">
                <a:solidFill>
                  <a:srgbClr val="FFFFFF"/>
                </a:solidFill>
                <a:latin typeface="Arial Narrow"/>
                <a:cs typeface="Arial Narrow"/>
              </a:rPr>
              <a:t> </a:t>
            </a:r>
            <a:r>
              <a:rPr sz="2100" b="1" spc="-4" dirty="0">
                <a:solidFill>
                  <a:srgbClr val="FFFFFF"/>
                </a:solidFill>
                <a:latin typeface="Arial Narrow"/>
                <a:cs typeface="Arial Narrow"/>
              </a:rPr>
              <a:t>Fitoremedijacija</a:t>
            </a:r>
            <a:endParaRPr sz="2100">
              <a:solidFill>
                <a:prstClr val="black"/>
              </a:solidFill>
              <a:latin typeface="Arial Narrow"/>
              <a:cs typeface="Arial Narrow"/>
            </a:endParaRPr>
          </a:p>
          <a:p>
            <a:pPr defTabSz="801668"/>
            <a:endParaRPr sz="2400">
              <a:solidFill>
                <a:prstClr val="black"/>
              </a:solidFill>
              <a:latin typeface="Times New Roman"/>
              <a:cs typeface="Times New Roman"/>
            </a:endParaRPr>
          </a:p>
          <a:p>
            <a:pPr defTabSz="801668">
              <a:spcBef>
                <a:spcPts val="22"/>
              </a:spcBef>
            </a:pPr>
            <a:endParaRPr sz="2000">
              <a:solidFill>
                <a:prstClr val="black"/>
              </a:solidFill>
              <a:latin typeface="Times New Roman"/>
              <a:cs typeface="Times New Roman"/>
            </a:endParaRPr>
          </a:p>
          <a:p>
            <a:pPr marL="11134" defTabSz="801668"/>
            <a:r>
              <a:rPr sz="2100" b="1" spc="-4" dirty="0">
                <a:solidFill>
                  <a:srgbClr val="FFFFFF"/>
                </a:solidFill>
                <a:latin typeface="Arial Narrow"/>
                <a:cs typeface="Arial Narrow"/>
              </a:rPr>
              <a:t>Rekeracija </a:t>
            </a:r>
            <a:r>
              <a:rPr sz="2100" b="1" spc="-26" dirty="0">
                <a:solidFill>
                  <a:srgbClr val="FFFFFF"/>
                </a:solidFill>
                <a:latin typeface="Arial Narrow"/>
                <a:cs typeface="Arial Narrow"/>
              </a:rPr>
              <a:t>(Lov, </a:t>
            </a:r>
            <a:r>
              <a:rPr sz="2100" b="1" spc="-4" dirty="0">
                <a:solidFill>
                  <a:srgbClr val="FFFFFF"/>
                </a:solidFill>
                <a:latin typeface="Arial Narrow"/>
                <a:cs typeface="Arial Narrow"/>
              </a:rPr>
              <a:t>posmatranje</a:t>
            </a:r>
            <a:r>
              <a:rPr sz="2100" b="1" spc="53" dirty="0">
                <a:solidFill>
                  <a:srgbClr val="FFFFFF"/>
                </a:solidFill>
                <a:latin typeface="Arial Narrow"/>
                <a:cs typeface="Arial Narrow"/>
              </a:rPr>
              <a:t> </a:t>
            </a:r>
            <a:r>
              <a:rPr sz="2100" b="1" spc="-4" dirty="0">
                <a:solidFill>
                  <a:srgbClr val="FFFFFF"/>
                </a:solidFill>
                <a:latin typeface="Arial Narrow"/>
                <a:cs typeface="Arial Narrow"/>
              </a:rPr>
              <a:t>ptica...)</a:t>
            </a:r>
            <a:endParaRPr sz="2100">
              <a:solidFill>
                <a:prstClr val="black"/>
              </a:solidFill>
              <a:latin typeface="Arial Narrow"/>
              <a:cs typeface="Arial Narrow"/>
            </a:endParaRPr>
          </a:p>
        </p:txBody>
      </p:sp>
    </p:spTree>
    <p:extLst>
      <p:ext uri="{BB962C8B-B14F-4D97-AF65-F5344CB8AC3E}">
        <p14:creationId xmlns:p14="http://schemas.microsoft.com/office/powerpoint/2010/main" val="1682802981"/>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61073" y="316864"/>
            <a:ext cx="7819097" cy="6224067"/>
          </a:xfrm>
          <a:prstGeom prst="rect">
            <a:avLst/>
          </a:prstGeom>
          <a:blipFill>
            <a:blip r:embed="rId2" cstate="print"/>
            <a:stretch>
              <a:fillRect/>
            </a:stretch>
          </a:blipFill>
        </p:spPr>
        <p:txBody>
          <a:bodyPr wrap="square" lIns="0" tIns="0" rIns="0" bIns="0" rtlCol="0"/>
          <a:lstStyle/>
          <a:p>
            <a:pPr defTabSz="801668"/>
            <a:endParaRPr>
              <a:solidFill>
                <a:prstClr val="black"/>
              </a:solidFill>
            </a:endParaRPr>
          </a:p>
        </p:txBody>
      </p:sp>
    </p:spTree>
    <p:extLst>
      <p:ext uri="{BB962C8B-B14F-4D97-AF65-F5344CB8AC3E}">
        <p14:creationId xmlns:p14="http://schemas.microsoft.com/office/powerpoint/2010/main" val="3865207312"/>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61073" y="2996281"/>
            <a:ext cx="7819097" cy="955424"/>
          </a:xfrm>
          <a:prstGeom prst="rect">
            <a:avLst/>
          </a:prstGeom>
          <a:blipFill>
            <a:blip r:embed="rId2" cstate="print"/>
            <a:stretch>
              <a:fillRect/>
            </a:stretch>
          </a:blipFill>
        </p:spPr>
        <p:txBody>
          <a:bodyPr wrap="square" lIns="0" tIns="0" rIns="0" bIns="0" rtlCol="0"/>
          <a:lstStyle/>
          <a:p>
            <a:pPr defTabSz="801668"/>
            <a:endParaRPr>
              <a:solidFill>
                <a:prstClr val="black"/>
              </a:solidFill>
            </a:endParaRPr>
          </a:p>
        </p:txBody>
      </p:sp>
      <p:sp>
        <p:nvSpPr>
          <p:cNvPr id="3" name="object 3"/>
          <p:cNvSpPr/>
          <p:nvPr/>
        </p:nvSpPr>
        <p:spPr>
          <a:xfrm>
            <a:off x="661073" y="3951898"/>
            <a:ext cx="7819097" cy="131397"/>
          </a:xfrm>
          <a:custGeom>
            <a:avLst/>
            <a:gdLst/>
            <a:ahLst/>
            <a:cxnLst/>
            <a:rect l="l" t="t" r="r" b="b"/>
            <a:pathLst>
              <a:path w="9144000" h="144779">
                <a:moveTo>
                  <a:pt x="0" y="144462"/>
                </a:moveTo>
                <a:lnTo>
                  <a:pt x="9144000" y="144462"/>
                </a:lnTo>
                <a:lnTo>
                  <a:pt x="9144000" y="0"/>
                </a:lnTo>
                <a:lnTo>
                  <a:pt x="0" y="0"/>
                </a:lnTo>
                <a:lnTo>
                  <a:pt x="0" y="144462"/>
                </a:lnTo>
                <a:close/>
              </a:path>
            </a:pathLst>
          </a:custGeom>
          <a:solidFill>
            <a:srgbClr val="FFCA00"/>
          </a:solidFill>
        </p:spPr>
        <p:txBody>
          <a:bodyPr wrap="square" lIns="0" tIns="0" rIns="0" bIns="0" rtlCol="0"/>
          <a:lstStyle/>
          <a:p>
            <a:pPr defTabSz="801668"/>
            <a:endParaRPr>
              <a:solidFill>
                <a:prstClr val="black"/>
              </a:solidFill>
            </a:endParaRPr>
          </a:p>
        </p:txBody>
      </p:sp>
      <p:sp>
        <p:nvSpPr>
          <p:cNvPr id="4" name="object 4"/>
          <p:cNvSpPr txBox="1"/>
          <p:nvPr/>
        </p:nvSpPr>
        <p:spPr>
          <a:xfrm>
            <a:off x="2779851" y="3107322"/>
            <a:ext cx="3586468" cy="1292662"/>
          </a:xfrm>
          <a:prstGeom prst="rect">
            <a:avLst/>
          </a:prstGeom>
        </p:spPr>
        <p:txBody>
          <a:bodyPr vert="horz" wrap="square" lIns="0" tIns="0" rIns="0" bIns="0" rtlCol="0">
            <a:spAutoFit/>
          </a:bodyPr>
          <a:lstStyle/>
          <a:p>
            <a:pPr marL="11134" defTabSz="801668">
              <a:tabLst>
                <a:tab pos="1525953" algn="l"/>
                <a:tab pos="2268610" algn="l"/>
              </a:tabLst>
            </a:pPr>
            <a:r>
              <a:rPr sz="4200" dirty="0">
                <a:solidFill>
                  <a:prstClr val="black"/>
                </a:solidFill>
                <a:latin typeface="Arial"/>
                <a:cs typeface="Arial"/>
              </a:rPr>
              <a:t>Hvala	na	pažnji</a:t>
            </a:r>
            <a:endParaRPr sz="4200">
              <a:solidFill>
                <a:prstClr val="black"/>
              </a:solidFill>
              <a:latin typeface="Arial"/>
              <a:cs typeface="Arial"/>
            </a:endParaRPr>
          </a:p>
        </p:txBody>
      </p:sp>
      <p:sp>
        <p:nvSpPr>
          <p:cNvPr id="5" name="object 5"/>
          <p:cNvSpPr txBox="1"/>
          <p:nvPr/>
        </p:nvSpPr>
        <p:spPr>
          <a:xfrm>
            <a:off x="1346097" y="4516379"/>
            <a:ext cx="6454012" cy="989282"/>
          </a:xfrm>
          <a:prstGeom prst="rect">
            <a:avLst/>
          </a:prstGeom>
        </p:spPr>
        <p:txBody>
          <a:bodyPr vert="horz" wrap="square" lIns="0" tIns="0" rIns="0" bIns="0" rtlCol="0">
            <a:spAutoFit/>
          </a:bodyPr>
          <a:lstStyle/>
          <a:p>
            <a:pPr algn="ctr" defTabSz="801668">
              <a:lnSpc>
                <a:spcPts val="1868"/>
              </a:lnSpc>
            </a:pPr>
            <a:r>
              <a:rPr dirty="0">
                <a:solidFill>
                  <a:prstClr val="black"/>
                </a:solidFill>
                <a:latin typeface="Arial"/>
                <a:cs typeface="Arial"/>
              </a:rPr>
              <a:t>Prof. dr Saša</a:t>
            </a:r>
            <a:r>
              <a:rPr spc="-92" dirty="0">
                <a:solidFill>
                  <a:prstClr val="black"/>
                </a:solidFill>
                <a:latin typeface="Arial"/>
                <a:cs typeface="Arial"/>
              </a:rPr>
              <a:t> </a:t>
            </a:r>
            <a:r>
              <a:rPr dirty="0">
                <a:solidFill>
                  <a:prstClr val="black"/>
                </a:solidFill>
                <a:latin typeface="Arial"/>
                <a:cs typeface="Arial"/>
              </a:rPr>
              <a:t>Orlović</a:t>
            </a:r>
            <a:endParaRPr>
              <a:solidFill>
                <a:prstClr val="black"/>
              </a:solidFill>
              <a:latin typeface="Arial"/>
              <a:cs typeface="Arial"/>
            </a:endParaRPr>
          </a:p>
          <a:p>
            <a:pPr marL="10578" marR="4453" algn="ctr" defTabSz="801668">
              <a:lnSpc>
                <a:spcPts val="1929"/>
              </a:lnSpc>
              <a:spcBef>
                <a:spcPts val="9"/>
              </a:spcBef>
            </a:pPr>
            <a:r>
              <a:rPr dirty="0">
                <a:solidFill>
                  <a:prstClr val="black"/>
                </a:solidFill>
                <a:latin typeface="Arial"/>
                <a:cs typeface="Arial"/>
              </a:rPr>
              <a:t>Univerzitet u Novom Sadu, Institut za nizijsko šumarstvo i životnu sredinu</a:t>
            </a:r>
            <a:r>
              <a:rPr spc="-100" dirty="0">
                <a:solidFill>
                  <a:prstClr val="black"/>
                </a:solidFill>
                <a:latin typeface="Arial"/>
                <a:cs typeface="Arial"/>
              </a:rPr>
              <a:t> </a:t>
            </a:r>
            <a:r>
              <a:rPr dirty="0">
                <a:solidFill>
                  <a:prstClr val="black"/>
                </a:solidFill>
                <a:latin typeface="Arial"/>
                <a:cs typeface="Arial"/>
              </a:rPr>
              <a:t>i  Poljoprivredni fakultet Novi</a:t>
            </a:r>
            <a:r>
              <a:rPr spc="-92" dirty="0">
                <a:solidFill>
                  <a:prstClr val="black"/>
                </a:solidFill>
                <a:latin typeface="Arial"/>
                <a:cs typeface="Arial"/>
              </a:rPr>
              <a:t> </a:t>
            </a:r>
            <a:r>
              <a:rPr dirty="0">
                <a:solidFill>
                  <a:prstClr val="black"/>
                </a:solidFill>
                <a:latin typeface="Arial"/>
                <a:cs typeface="Arial"/>
              </a:rPr>
              <a:t>Sad</a:t>
            </a:r>
            <a:endParaRPr>
              <a:solidFill>
                <a:prstClr val="black"/>
              </a:solidFill>
              <a:latin typeface="Arial"/>
              <a:cs typeface="Arial"/>
            </a:endParaRPr>
          </a:p>
          <a:p>
            <a:pPr algn="ctr" defTabSz="801668">
              <a:lnSpc>
                <a:spcPts val="1771"/>
              </a:lnSpc>
            </a:pPr>
            <a:r>
              <a:rPr dirty="0">
                <a:solidFill>
                  <a:prstClr val="black"/>
                </a:solidFill>
                <a:latin typeface="Arial"/>
                <a:cs typeface="Arial"/>
                <a:hlinkClick r:id="rId3"/>
              </a:rPr>
              <a:t>sasao@uns.ac.rs</a:t>
            </a:r>
            <a:endParaRPr>
              <a:solidFill>
                <a:prstClr val="black"/>
              </a:solidFill>
              <a:latin typeface="Arial"/>
              <a:cs typeface="Arial"/>
            </a:endParaRPr>
          </a:p>
        </p:txBody>
      </p:sp>
      <p:sp>
        <p:nvSpPr>
          <p:cNvPr id="6" name="object 6"/>
          <p:cNvSpPr/>
          <p:nvPr/>
        </p:nvSpPr>
        <p:spPr>
          <a:xfrm>
            <a:off x="3752060" y="1272085"/>
            <a:ext cx="1569249" cy="1110822"/>
          </a:xfrm>
          <a:prstGeom prst="rect">
            <a:avLst/>
          </a:prstGeom>
          <a:blipFill>
            <a:blip r:embed="rId4" cstate="print"/>
            <a:stretch>
              <a:fillRect/>
            </a:stretch>
          </a:blipFill>
        </p:spPr>
        <p:txBody>
          <a:bodyPr wrap="square" lIns="0" tIns="0" rIns="0" bIns="0" rtlCol="0"/>
          <a:lstStyle/>
          <a:p>
            <a:pPr defTabSz="801668"/>
            <a:endParaRPr>
              <a:solidFill>
                <a:prstClr val="black"/>
              </a:solidFill>
            </a:endParaRPr>
          </a:p>
        </p:txBody>
      </p:sp>
    </p:spTree>
    <p:extLst>
      <p:ext uri="{BB962C8B-B14F-4D97-AF65-F5344CB8AC3E}">
        <p14:creationId xmlns:p14="http://schemas.microsoft.com/office/powerpoint/2010/main" val="2657279419"/>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40000"/>
                <a:satMod val="350000"/>
              </a:schemeClr>
            </a:gs>
            <a:gs pos="66000">
              <a:schemeClr val="bg1">
                <a:tint val="45000"/>
                <a:shade val="99000"/>
                <a:satMod val="350000"/>
                <a:lumMod val="95000"/>
                <a:lumOff val="5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 t="4736" r="-3574" b="7919"/>
          <a:stretch/>
        </p:blipFill>
        <p:spPr bwMode="auto">
          <a:xfrm>
            <a:off x="1" y="-99389"/>
            <a:ext cx="9517604" cy="6893621"/>
          </a:xfrm>
          <a:prstGeom prst="rect">
            <a:avLst/>
          </a:prstGeom>
          <a:noFill/>
          <a:ln>
            <a:noFill/>
          </a:ln>
          <a:effectLst>
            <a:outerShdw sx="1000" sy="1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83569" y="2348880"/>
            <a:ext cx="7848872" cy="369312"/>
          </a:xfrm>
          <a:prstGeom prst="rect">
            <a:avLst/>
          </a:prstGeom>
          <a:noFill/>
        </p:spPr>
        <p:txBody>
          <a:bodyPr wrap="square" lIns="91422" tIns="45710" rIns="91422" bIns="45710" rtlCol="0">
            <a:spAutoFit/>
          </a:bodyPr>
          <a:lstStyle/>
          <a:p>
            <a:endParaRPr lang="en-US" dirty="0">
              <a:solidFill>
                <a:prstClr val="black"/>
              </a:solidFill>
            </a:endParaRPr>
          </a:p>
        </p:txBody>
      </p:sp>
      <p:sp>
        <p:nvSpPr>
          <p:cNvPr id="6" name="TextBox 5"/>
          <p:cNvSpPr txBox="1">
            <a:spLocks/>
          </p:cNvSpPr>
          <p:nvPr/>
        </p:nvSpPr>
        <p:spPr>
          <a:xfrm>
            <a:off x="55469" y="392767"/>
            <a:ext cx="9105075" cy="5816957"/>
          </a:xfrm>
          <a:prstGeom prst="rect">
            <a:avLst/>
          </a:prstGeom>
          <a:gradFill>
            <a:gsLst>
              <a:gs pos="100000">
                <a:sysClr val="window" lastClr="FFFFFF">
                  <a:tint val="45000"/>
                  <a:shade val="99000"/>
                  <a:satMod val="350000"/>
                  <a:lumMod val="5000"/>
                  <a:lumOff val="95000"/>
                  <a:alpha val="80000"/>
                </a:sysClr>
              </a:gs>
              <a:gs pos="100000">
                <a:sysClr val="window" lastClr="FFFFFF">
                  <a:shade val="20000"/>
                  <a:satMod val="255000"/>
                </a:sysClr>
              </a:gs>
            </a:gsLst>
            <a:path path="circle">
              <a:fillToRect l="50000" t="-80000" r="50000" b="180000"/>
            </a:path>
          </a:gradFill>
        </p:spPr>
        <p:txBody>
          <a:bodyPr wrap="square" lIns="91422" tIns="45710" rIns="91422" bIns="45710" rtlCol="0">
            <a:spAutoFit/>
          </a:bodyPr>
          <a:lstStyle/>
          <a:p>
            <a:pPr algn="ctr"/>
            <a:endParaRPr lang="en-US" sz="3200" b="1" kern="0" dirty="0">
              <a:solidFill>
                <a:prstClr val="black"/>
              </a:solidFill>
              <a:ea typeface="Times New Roman"/>
              <a:cs typeface="Cambria"/>
            </a:endParaRPr>
          </a:p>
          <a:p>
            <a:pPr algn="ctr"/>
            <a:r>
              <a:rPr lang="ru-RU" sz="4000" b="1" kern="0" dirty="0">
                <a:solidFill>
                  <a:prstClr val="black"/>
                </a:solidFill>
                <a:ea typeface="Times New Roman"/>
                <a:cs typeface="Cambria"/>
              </a:rPr>
              <a:t> </a:t>
            </a:r>
            <a:r>
              <a:rPr lang="ru-RU" sz="4800" b="1" kern="0" dirty="0">
                <a:solidFill>
                  <a:prstClr val="black"/>
                </a:solidFill>
                <a:ea typeface="Times New Roman"/>
                <a:cs typeface="Cambria"/>
              </a:rPr>
              <a:t>МАРКО БЛАГОЈЕВИЋ </a:t>
            </a:r>
            <a:endParaRPr lang="en-US" sz="4800" b="1" kern="0" dirty="0">
              <a:solidFill>
                <a:prstClr val="black"/>
              </a:solidFill>
              <a:ea typeface="Times New Roman"/>
              <a:cs typeface="Cambria"/>
            </a:endParaRPr>
          </a:p>
          <a:p>
            <a:pPr algn="ctr"/>
            <a:r>
              <a:rPr lang="ru-RU" sz="3200" b="1" kern="0" dirty="0">
                <a:solidFill>
                  <a:prstClr val="black"/>
                </a:solidFill>
                <a:ea typeface="Times New Roman"/>
                <a:cs typeface="Cambria"/>
              </a:rPr>
              <a:t>Канцеларија за управљање јавним улагањима </a:t>
            </a:r>
            <a:endParaRPr lang="en-US" sz="3200" b="1" kern="0" dirty="0">
              <a:solidFill>
                <a:prstClr val="black"/>
              </a:solidFill>
              <a:ea typeface="Times New Roman"/>
              <a:cs typeface="Cambria"/>
            </a:endParaRPr>
          </a:p>
          <a:p>
            <a:pPr algn="ctr"/>
            <a:r>
              <a:rPr lang="en-US" sz="3600" b="1" kern="0" dirty="0">
                <a:solidFill>
                  <a:prstClr val="black"/>
                </a:solidFill>
                <a:ea typeface="Times New Roman"/>
                <a:cs typeface="Cambria"/>
              </a:rPr>
              <a:t>“</a:t>
            </a:r>
            <a:r>
              <a:rPr lang="ru-RU" sz="3600" b="1" kern="0" dirty="0">
                <a:solidFill>
                  <a:prstClr val="black"/>
                </a:solidFill>
                <a:ea typeface="Times New Roman"/>
                <a:cs typeface="Cambria"/>
              </a:rPr>
              <a:t>Подршка за развој и финансирање пројеката</a:t>
            </a:r>
            <a:r>
              <a:rPr lang="en-US" sz="3600" b="1" kern="0" dirty="0">
                <a:solidFill>
                  <a:prstClr val="black"/>
                </a:solidFill>
                <a:ea typeface="Times New Roman"/>
                <a:cs typeface="Cambria"/>
              </a:rPr>
              <a:t>”</a:t>
            </a:r>
            <a:r>
              <a:rPr lang="ru-RU" sz="3600" b="1" kern="0" dirty="0">
                <a:solidFill>
                  <a:prstClr val="black"/>
                </a:solidFill>
                <a:ea typeface="Times New Roman"/>
                <a:cs typeface="Cambria"/>
              </a:rPr>
              <a:t> </a:t>
            </a:r>
            <a:endParaRPr lang="en-US" sz="3600" b="1" kern="0" dirty="0">
              <a:solidFill>
                <a:prstClr val="black"/>
              </a:solidFill>
              <a:ea typeface="Times New Roman"/>
              <a:cs typeface="Cambria"/>
            </a:endParaRPr>
          </a:p>
          <a:p>
            <a:pPr algn="ctr"/>
            <a:endParaRPr lang="en-US" sz="3600" b="1" kern="0" dirty="0">
              <a:solidFill>
                <a:prstClr val="black"/>
              </a:solidFill>
              <a:ea typeface="Times New Roman"/>
              <a:cs typeface="Cambria"/>
            </a:endParaRPr>
          </a:p>
          <a:p>
            <a:pPr algn="ctr"/>
            <a:r>
              <a:rPr lang="en-US" sz="4800" b="1" kern="0" dirty="0">
                <a:solidFill>
                  <a:prstClr val="black"/>
                </a:solidFill>
                <a:ea typeface="Times New Roman"/>
                <a:cs typeface="Cambria"/>
              </a:rPr>
              <a:t>MARKO BLAGOJEVIĆ </a:t>
            </a:r>
          </a:p>
          <a:p>
            <a:pPr algn="ctr"/>
            <a:r>
              <a:rPr lang="en-US" sz="3200" b="1" kern="0" dirty="0">
                <a:solidFill>
                  <a:prstClr val="black"/>
                </a:solidFill>
                <a:ea typeface="Times New Roman"/>
                <a:cs typeface="Cambria"/>
              </a:rPr>
              <a:t>State Public Investment Management Office </a:t>
            </a:r>
          </a:p>
          <a:p>
            <a:pPr algn="ctr"/>
            <a:r>
              <a:rPr lang="en-US" sz="3600" b="1" kern="0" dirty="0">
                <a:solidFill>
                  <a:prstClr val="black"/>
                </a:solidFill>
                <a:ea typeface="Times New Roman"/>
                <a:cs typeface="Cambria"/>
              </a:rPr>
              <a:t>“Support Policy for Project Development and Financing” </a:t>
            </a:r>
          </a:p>
        </p:txBody>
      </p:sp>
    </p:spTree>
    <p:extLst>
      <p:ext uri="{BB962C8B-B14F-4D97-AF65-F5344CB8AC3E}">
        <p14:creationId xmlns:p14="http://schemas.microsoft.com/office/powerpoint/2010/main" val="764772087"/>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40000"/>
                <a:satMod val="350000"/>
              </a:schemeClr>
            </a:gs>
            <a:gs pos="66000">
              <a:schemeClr val="bg1">
                <a:tint val="45000"/>
                <a:shade val="99000"/>
                <a:satMod val="350000"/>
                <a:lumMod val="95000"/>
                <a:lumOff val="5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 t="4736" r="-3574" b="7919"/>
          <a:stretch/>
        </p:blipFill>
        <p:spPr bwMode="auto">
          <a:xfrm>
            <a:off x="1" y="-99389"/>
            <a:ext cx="9517604" cy="6893621"/>
          </a:xfrm>
          <a:prstGeom prst="rect">
            <a:avLst/>
          </a:prstGeom>
          <a:noFill/>
          <a:ln>
            <a:noFill/>
          </a:ln>
          <a:effectLst>
            <a:outerShdw sx="1000" sy="1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83569" y="2348880"/>
            <a:ext cx="7848872" cy="369312"/>
          </a:xfrm>
          <a:prstGeom prst="rect">
            <a:avLst/>
          </a:prstGeom>
          <a:noFill/>
        </p:spPr>
        <p:txBody>
          <a:bodyPr wrap="square" lIns="91422" tIns="45710" rIns="91422" bIns="45710" rtlCol="0">
            <a:spAutoFit/>
          </a:bodyPr>
          <a:lstStyle/>
          <a:p>
            <a:endParaRPr lang="en-US" dirty="0">
              <a:solidFill>
                <a:prstClr val="black"/>
              </a:solidFill>
            </a:endParaRPr>
          </a:p>
        </p:txBody>
      </p:sp>
      <p:sp>
        <p:nvSpPr>
          <p:cNvPr id="6" name="TextBox 5"/>
          <p:cNvSpPr txBox="1">
            <a:spLocks/>
          </p:cNvSpPr>
          <p:nvPr/>
        </p:nvSpPr>
        <p:spPr>
          <a:xfrm>
            <a:off x="55469" y="392767"/>
            <a:ext cx="9105075" cy="5816957"/>
          </a:xfrm>
          <a:prstGeom prst="rect">
            <a:avLst/>
          </a:prstGeom>
          <a:gradFill>
            <a:gsLst>
              <a:gs pos="100000">
                <a:sysClr val="window" lastClr="FFFFFF">
                  <a:tint val="45000"/>
                  <a:shade val="99000"/>
                  <a:satMod val="350000"/>
                  <a:lumMod val="5000"/>
                  <a:lumOff val="95000"/>
                  <a:alpha val="80000"/>
                </a:sysClr>
              </a:gs>
              <a:gs pos="100000">
                <a:sysClr val="window" lastClr="FFFFFF">
                  <a:shade val="20000"/>
                  <a:satMod val="255000"/>
                </a:sysClr>
              </a:gs>
            </a:gsLst>
            <a:path path="circle">
              <a:fillToRect l="50000" t="-80000" r="50000" b="180000"/>
            </a:path>
          </a:gradFill>
        </p:spPr>
        <p:txBody>
          <a:bodyPr wrap="square" lIns="91422" tIns="45710" rIns="91422" bIns="45710" rtlCol="0">
            <a:spAutoFit/>
          </a:bodyPr>
          <a:lstStyle/>
          <a:p>
            <a:pPr algn="ctr"/>
            <a:r>
              <a:rPr lang="ru-RU" sz="4800" b="1" kern="0" dirty="0">
                <a:solidFill>
                  <a:prstClr val="black"/>
                </a:solidFill>
                <a:ea typeface="Times New Roman"/>
                <a:cs typeface="Cambria"/>
              </a:rPr>
              <a:t>ДЕЈАН СТОЈАНОВИЋ </a:t>
            </a:r>
            <a:endParaRPr lang="en-US" sz="4800" b="1" kern="0" dirty="0">
              <a:solidFill>
                <a:prstClr val="black"/>
              </a:solidFill>
              <a:ea typeface="Times New Roman"/>
              <a:cs typeface="Cambria"/>
            </a:endParaRPr>
          </a:p>
          <a:p>
            <a:pPr algn="ctr"/>
            <a:r>
              <a:rPr lang="ru-RU" sz="2800" b="1" kern="0" dirty="0">
                <a:solidFill>
                  <a:prstClr val="black"/>
                </a:solidFill>
                <a:ea typeface="Times New Roman"/>
                <a:cs typeface="Cambria"/>
              </a:rPr>
              <a:t>Пословно удружење јавних комуналних предузећа на даљинско грејање у Србији</a:t>
            </a:r>
            <a:r>
              <a:rPr lang="ru-RU" sz="3200" b="1" kern="0" dirty="0">
                <a:solidFill>
                  <a:prstClr val="black"/>
                </a:solidFill>
                <a:ea typeface="Times New Roman"/>
                <a:cs typeface="Cambria"/>
              </a:rPr>
              <a:t> </a:t>
            </a:r>
            <a:endParaRPr lang="en-US" sz="3200" b="1" kern="0" dirty="0">
              <a:solidFill>
                <a:prstClr val="black"/>
              </a:solidFill>
              <a:ea typeface="Times New Roman"/>
              <a:cs typeface="Cambria"/>
            </a:endParaRPr>
          </a:p>
          <a:p>
            <a:pPr algn="ctr"/>
            <a:r>
              <a:rPr lang="en-US" sz="3600" b="1" kern="0" dirty="0">
                <a:solidFill>
                  <a:prstClr val="black"/>
                </a:solidFill>
                <a:ea typeface="Times New Roman"/>
                <a:cs typeface="Cambria"/>
              </a:rPr>
              <a:t>“</a:t>
            </a:r>
            <a:r>
              <a:rPr lang="ru-RU" sz="3600" b="1" kern="0" dirty="0">
                <a:solidFill>
                  <a:prstClr val="black"/>
                </a:solidFill>
                <a:ea typeface="Times New Roman"/>
                <a:cs typeface="Cambria"/>
              </a:rPr>
              <a:t>Инвестиције које се односе на замену фосилних горива биомасом</a:t>
            </a:r>
            <a:r>
              <a:rPr lang="en-US" sz="3600" b="1" kern="0" dirty="0">
                <a:solidFill>
                  <a:prstClr val="black"/>
                </a:solidFill>
                <a:ea typeface="Times New Roman"/>
                <a:cs typeface="Cambria"/>
              </a:rPr>
              <a:t>”</a:t>
            </a:r>
          </a:p>
          <a:p>
            <a:pPr algn="ctr"/>
            <a:r>
              <a:rPr lang="ru-RU" sz="1600" b="1" kern="0" dirty="0">
                <a:solidFill>
                  <a:prstClr val="black"/>
                </a:solidFill>
                <a:ea typeface="Times New Roman"/>
                <a:cs typeface="Cambria"/>
              </a:rPr>
              <a:t> </a:t>
            </a:r>
            <a:endParaRPr lang="en-US" sz="1600" b="1" kern="0" dirty="0">
              <a:solidFill>
                <a:prstClr val="black"/>
              </a:solidFill>
              <a:ea typeface="Times New Roman"/>
              <a:cs typeface="Cambria"/>
            </a:endParaRPr>
          </a:p>
          <a:p>
            <a:pPr algn="ctr"/>
            <a:r>
              <a:rPr lang="en-US" sz="4800" b="1" kern="0" dirty="0">
                <a:solidFill>
                  <a:prstClr val="black"/>
                </a:solidFill>
                <a:ea typeface="Times New Roman"/>
                <a:cs typeface="Cambria"/>
              </a:rPr>
              <a:t>DEJAN STOJANOVIĆ </a:t>
            </a:r>
          </a:p>
          <a:p>
            <a:pPr algn="ctr"/>
            <a:r>
              <a:rPr lang="en-US" sz="2800" b="1" kern="0" dirty="0">
                <a:solidFill>
                  <a:prstClr val="black"/>
                </a:solidFill>
                <a:ea typeface="Times New Roman"/>
                <a:cs typeface="Cambria"/>
              </a:rPr>
              <a:t>Business Association of Public Utility Companied – Public Distant Heating Serbia</a:t>
            </a:r>
          </a:p>
          <a:p>
            <a:pPr algn="ctr"/>
            <a:r>
              <a:rPr lang="en-US" sz="3600" b="1" kern="0" dirty="0">
                <a:solidFill>
                  <a:prstClr val="black"/>
                </a:solidFill>
                <a:ea typeface="Times New Roman"/>
                <a:cs typeface="Cambria"/>
              </a:rPr>
              <a:t>“Investments in a field of replacement of fossil fuels by biomass”</a:t>
            </a:r>
          </a:p>
        </p:txBody>
      </p:sp>
    </p:spTree>
    <p:extLst>
      <p:ext uri="{BB962C8B-B14F-4D97-AF65-F5344CB8AC3E}">
        <p14:creationId xmlns:p14="http://schemas.microsoft.com/office/powerpoint/2010/main" val="1482603468"/>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4"/>
          <p:cNvSpPr>
            <a:spLocks noGrp="1" noChangeArrowheads="1"/>
          </p:cNvSpPr>
          <p:nvPr>
            <p:ph type="sldNum" sz="quarter" idx="4"/>
          </p:nvPr>
        </p:nvSpPr>
        <p:spPr/>
        <p:txBody>
          <a:bodyPr/>
          <a:lstStyle/>
          <a:p>
            <a:fld id="{8932973F-7F1F-49E8-B64A-DC9B8D4058EC}" type="slidenum">
              <a:rPr lang="sr-Latn-CS" altLang="en-US">
                <a:solidFill>
                  <a:srgbClr val="000000"/>
                </a:solidFill>
              </a:rPr>
              <a:pPr/>
              <a:t>209</a:t>
            </a:fld>
            <a:endParaRPr lang="sr-Latn-CS" altLang="en-US" dirty="0">
              <a:solidFill>
                <a:srgbClr val="000000"/>
              </a:solidFill>
            </a:endParaRPr>
          </a:p>
        </p:txBody>
      </p:sp>
      <p:sp>
        <p:nvSpPr>
          <p:cNvPr id="36868" name="Rectangle 4"/>
          <p:cNvSpPr>
            <a:spLocks noGrp="1" noChangeArrowheads="1"/>
          </p:cNvSpPr>
          <p:nvPr>
            <p:ph type="ctrTitle"/>
          </p:nvPr>
        </p:nvSpPr>
        <p:spPr>
          <a:xfrm>
            <a:off x="395291" y="2060581"/>
            <a:ext cx="8497887" cy="2303463"/>
          </a:xfrm>
          <a:noFill/>
        </p:spPr>
        <p:txBody>
          <a:bodyPr lIns="0" rIns="0"/>
          <a:lstStyle/>
          <a:p>
            <a:r>
              <a:rPr lang="en-US" altLang="en-US" sz="3600" b="1" dirty="0" err="1">
                <a:solidFill>
                  <a:srgbClr val="000066"/>
                </a:solidFill>
                <a:effectLst/>
              </a:rPr>
              <a:t>Metodologija</a:t>
            </a:r>
            <a:r>
              <a:rPr lang="en-US" altLang="en-US" sz="3600" b="1" dirty="0">
                <a:solidFill>
                  <a:srgbClr val="000066"/>
                </a:solidFill>
                <a:effectLst/>
              </a:rPr>
              <a:t> </a:t>
            </a:r>
            <a:r>
              <a:rPr lang="sr-Latn-RS" altLang="en-US" sz="3600" b="1" dirty="0">
                <a:solidFill>
                  <a:srgbClr val="000066"/>
                </a:solidFill>
                <a:effectLst/>
              </a:rPr>
              <a:t>z</a:t>
            </a:r>
            <a:r>
              <a:rPr lang="en-US" altLang="en-US" sz="3600" b="1" dirty="0">
                <a:solidFill>
                  <a:srgbClr val="000066"/>
                </a:solidFill>
                <a:effectLst/>
              </a:rPr>
              <a:t>a </a:t>
            </a:r>
            <a:r>
              <a:rPr lang="en-US" altLang="en-US" sz="3600" b="1" dirty="0" err="1">
                <a:solidFill>
                  <a:srgbClr val="000066"/>
                </a:solidFill>
                <a:effectLst/>
              </a:rPr>
              <a:t>odre</a:t>
            </a:r>
            <a:r>
              <a:rPr lang="sr-Latn-RS" altLang="en-US" sz="3600" b="1" dirty="0">
                <a:solidFill>
                  <a:srgbClr val="000066"/>
                </a:solidFill>
                <a:effectLst/>
              </a:rPr>
              <a:t>đ</a:t>
            </a:r>
            <a:r>
              <a:rPr lang="en-US" altLang="en-US" sz="3600" b="1" dirty="0" err="1">
                <a:solidFill>
                  <a:srgbClr val="000066"/>
                </a:solidFill>
                <a:effectLst/>
              </a:rPr>
              <a:t>ivanje</a:t>
            </a:r>
            <a:r>
              <a:rPr lang="en-US" altLang="en-US" sz="3600" b="1" dirty="0">
                <a:solidFill>
                  <a:srgbClr val="000066"/>
                </a:solidFill>
                <a:effectLst/>
              </a:rPr>
              <a:t> </a:t>
            </a:r>
            <a:r>
              <a:rPr lang="en-US" altLang="en-US" sz="3600" b="1" dirty="0" err="1">
                <a:solidFill>
                  <a:srgbClr val="000066"/>
                </a:solidFill>
                <a:effectLst/>
              </a:rPr>
              <a:t>cene</a:t>
            </a:r>
            <a:r>
              <a:rPr lang="sr-Latn-RS" altLang="en-US" sz="3600" b="1" dirty="0">
                <a:solidFill>
                  <a:srgbClr val="000066"/>
                </a:solidFill>
                <a:effectLst/>
              </a:rPr>
              <a:t> toplotne energije i korišćenje biomase u sistemima daljinskog grejanja Republike Srbije</a:t>
            </a:r>
            <a:endParaRPr lang="sr-Latn-CS" altLang="en-US" sz="3600" b="1" dirty="0">
              <a:solidFill>
                <a:srgbClr val="000066"/>
              </a:solidFill>
              <a:effectLst/>
            </a:endParaRPr>
          </a:p>
        </p:txBody>
      </p:sp>
      <p:sp>
        <p:nvSpPr>
          <p:cNvPr id="36872" name="Rectangle 8"/>
          <p:cNvSpPr>
            <a:spLocks noChangeArrowheads="1"/>
          </p:cNvSpPr>
          <p:nvPr/>
        </p:nvSpPr>
        <p:spPr bwMode="auto">
          <a:xfrm>
            <a:off x="0" y="5661248"/>
            <a:ext cx="9144000" cy="1052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2" tIns="45710" rIns="91422" bIns="45710"/>
          <a:lstStyle>
            <a:lvl1pPr>
              <a:defRPr sz="3200">
                <a:solidFill>
                  <a:schemeClr val="tx1"/>
                </a:solidFill>
                <a:effectLst>
                  <a:outerShdw blurRad="38100" dist="38100" dir="2700000" algn="tl">
                    <a:srgbClr val="C0C0C0"/>
                  </a:outerShdw>
                </a:effectLst>
                <a:latin typeface="Arial" charset="0"/>
              </a:defRPr>
            </a:lvl1pPr>
            <a:lvl2pPr>
              <a:buClr>
                <a:schemeClr val="tx2"/>
              </a:buClr>
              <a:defRPr sz="2800">
                <a:solidFill>
                  <a:schemeClr val="tx1"/>
                </a:solidFill>
                <a:effectLst>
                  <a:outerShdw blurRad="38100" dist="38100" dir="2700000" algn="tl">
                    <a:srgbClr val="C0C0C0"/>
                  </a:outerShdw>
                </a:effectLst>
                <a:latin typeface="Arial" charset="0"/>
              </a:defRPr>
            </a:lvl2pPr>
            <a:lvl3pPr>
              <a:buClr>
                <a:schemeClr val="accent2"/>
              </a:buClr>
              <a:defRPr sz="2400">
                <a:solidFill>
                  <a:schemeClr val="tx1"/>
                </a:solidFill>
                <a:effectLst>
                  <a:outerShdw blurRad="38100" dist="38100" dir="2700000" algn="tl">
                    <a:srgbClr val="C0C0C0"/>
                  </a:outerShdw>
                </a:effectLst>
                <a:latin typeface="Arial" charset="0"/>
              </a:defRPr>
            </a:lvl3pPr>
            <a:lvl4pPr>
              <a:buClr>
                <a:schemeClr val="folHlink"/>
              </a:buClr>
              <a:defRPr sz="2000">
                <a:solidFill>
                  <a:schemeClr val="tx1"/>
                </a:solidFill>
                <a:effectLst>
                  <a:outerShdw blurRad="38100" dist="38100" dir="2700000" algn="tl">
                    <a:srgbClr val="C0C0C0"/>
                  </a:outerShdw>
                </a:effectLst>
                <a:latin typeface="Arial" charset="0"/>
              </a:defRPr>
            </a:lvl4pPr>
            <a:lvl5pPr>
              <a:buClr>
                <a:schemeClr val="tx1"/>
              </a:buClr>
              <a:defRPr sz="2000">
                <a:solidFill>
                  <a:schemeClr val="tx1"/>
                </a:solidFill>
                <a:effectLst>
                  <a:outerShdw blurRad="38100" dist="38100" dir="2700000" algn="tl">
                    <a:srgbClr val="C0C0C0"/>
                  </a:outerShdw>
                </a:effectLst>
                <a:latin typeface="Arial"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C0C0C0"/>
                  </a:outerShdw>
                </a:effectLst>
                <a:latin typeface="Arial"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C0C0C0"/>
                  </a:outerShdw>
                </a:effectLst>
                <a:latin typeface="Arial"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C0C0C0"/>
                  </a:outerShdw>
                </a:effectLst>
                <a:latin typeface="Arial"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C0C0C0"/>
                  </a:outerShdw>
                </a:effectLst>
                <a:latin typeface="Arial" charset="0"/>
              </a:defRPr>
            </a:lvl9pPr>
          </a:lstStyle>
          <a:p>
            <a:pPr algn="ctr" fontAlgn="base">
              <a:spcBef>
                <a:spcPct val="20000"/>
              </a:spcBef>
              <a:spcAft>
                <a:spcPct val="0"/>
              </a:spcAft>
              <a:buClr>
                <a:srgbClr val="0000FF"/>
              </a:buClr>
              <a:buSzPct val="75000"/>
              <a:buFont typeface="Wingdings" pitchFamily="2" charset="2"/>
              <a:buNone/>
            </a:pPr>
            <a:r>
              <a:rPr lang="en-US" altLang="en-US" sz="1400" b="1" dirty="0">
                <a:solidFill>
                  <a:srgbClr val="FF0000"/>
                </a:solidFill>
                <a:effectLst/>
              </a:rPr>
              <a:t/>
            </a:r>
            <a:br>
              <a:rPr lang="en-US" altLang="en-US" sz="1400" b="1" dirty="0">
                <a:solidFill>
                  <a:srgbClr val="FF0000"/>
                </a:solidFill>
                <a:effectLst/>
              </a:rPr>
            </a:br>
            <a:r>
              <a:rPr lang="sr-Latn-RS" altLang="en-US" sz="1600" b="1" dirty="0">
                <a:solidFill>
                  <a:srgbClr val="0070C0"/>
                </a:solidFill>
                <a:effectLst/>
              </a:rPr>
              <a:t>Dejan Stojanović dipl.inž.maš</a:t>
            </a:r>
          </a:p>
          <a:p>
            <a:pPr algn="ctr" fontAlgn="base">
              <a:spcBef>
                <a:spcPct val="20000"/>
              </a:spcBef>
              <a:spcAft>
                <a:spcPct val="0"/>
              </a:spcAft>
              <a:buClr>
                <a:srgbClr val="0000FF"/>
              </a:buClr>
              <a:buSzPct val="75000"/>
              <a:buFont typeface="Wingdings" pitchFamily="2" charset="2"/>
              <a:buNone/>
            </a:pPr>
            <a:r>
              <a:rPr lang="sr-Latn-RS" altLang="en-US" sz="1600" b="1" dirty="0">
                <a:solidFill>
                  <a:srgbClr val="0070C0"/>
                </a:solidFill>
                <a:effectLst/>
              </a:rPr>
              <a:t>„Biomass – potential for growth“, </a:t>
            </a:r>
            <a:r>
              <a:rPr lang="en-US" altLang="en-US" sz="1600" b="1" dirty="0">
                <a:solidFill>
                  <a:srgbClr val="0070C0"/>
                </a:solidFill>
                <a:effectLst/>
              </a:rPr>
              <a:t>Novi Sad 16</a:t>
            </a:r>
            <a:r>
              <a:rPr lang="sr-Latn-RS" altLang="en-US" sz="1600" b="1" dirty="0">
                <a:solidFill>
                  <a:srgbClr val="0070C0"/>
                </a:solidFill>
                <a:effectLst/>
              </a:rPr>
              <a:t>.</a:t>
            </a:r>
            <a:r>
              <a:rPr lang="en-US" altLang="en-US" sz="1600" b="1" dirty="0">
                <a:solidFill>
                  <a:srgbClr val="0070C0"/>
                </a:solidFill>
                <a:effectLst/>
              </a:rPr>
              <a:t>11</a:t>
            </a:r>
            <a:r>
              <a:rPr lang="sr-Latn-RS" altLang="en-US" sz="1600" b="1" dirty="0">
                <a:solidFill>
                  <a:srgbClr val="0070C0"/>
                </a:solidFill>
                <a:effectLst/>
              </a:rPr>
              <a:t>.2017</a:t>
            </a:r>
            <a:r>
              <a:rPr lang="en-US" altLang="en-US" sz="1600" b="1" dirty="0">
                <a:solidFill>
                  <a:srgbClr val="0070C0"/>
                </a:solidFill>
                <a:effectLst/>
              </a:rPr>
              <a:t>.</a:t>
            </a:r>
            <a:r>
              <a:rPr lang="sr-Latn-RS" altLang="en-US" sz="1600" b="1" dirty="0">
                <a:solidFill>
                  <a:srgbClr val="0070C0"/>
                </a:solidFill>
                <a:effectLst/>
              </a:rPr>
              <a:t>.</a:t>
            </a:r>
          </a:p>
          <a:p>
            <a:pPr algn="ctr" fontAlgn="base">
              <a:spcBef>
                <a:spcPct val="20000"/>
              </a:spcBef>
              <a:spcAft>
                <a:spcPct val="0"/>
              </a:spcAft>
              <a:buClr>
                <a:srgbClr val="0000FF"/>
              </a:buClr>
              <a:buSzPct val="75000"/>
              <a:buFont typeface="Wingdings" pitchFamily="2" charset="2"/>
              <a:buNone/>
            </a:pPr>
            <a:endParaRPr lang="en-US" altLang="en-US" sz="1400" b="1" dirty="0">
              <a:solidFill>
                <a:srgbClr val="FF0000"/>
              </a:solidFill>
              <a:effectLst/>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33" y="5934305"/>
            <a:ext cx="835025" cy="50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4291" y="5803145"/>
            <a:ext cx="1440160" cy="790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03463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a:xfrm>
            <a:off x="585132" y="1829911"/>
            <a:ext cx="7772400" cy="889233"/>
          </a:xfrm>
        </p:spPr>
        <p:txBody>
          <a:bodyPr anchor="t" anchorCtr="0">
            <a:noAutofit/>
          </a:bodyPr>
          <a:lstStyle/>
          <a:p>
            <a:pPr algn="l"/>
            <a:r>
              <a:rPr lang="hu-HU" sz="4000" b="1" dirty="0" err="1">
                <a:solidFill>
                  <a:schemeClr val="accent5">
                    <a:lumMod val="75000"/>
                  </a:schemeClr>
                </a:solidFill>
              </a:rPr>
              <a:t>Potential</a:t>
            </a:r>
            <a:r>
              <a:rPr lang="hu-HU" sz="4000" b="1" dirty="0">
                <a:solidFill>
                  <a:schemeClr val="accent5">
                    <a:lumMod val="75000"/>
                  </a:schemeClr>
                </a:solidFill>
              </a:rPr>
              <a:t> of Csongrád </a:t>
            </a:r>
            <a:r>
              <a:rPr lang="hu-HU" sz="4000" b="1" dirty="0" err="1">
                <a:solidFill>
                  <a:schemeClr val="accent5">
                    <a:lumMod val="75000"/>
                  </a:schemeClr>
                </a:solidFill>
              </a:rPr>
              <a:t>County</a:t>
            </a:r>
            <a:r>
              <a:rPr lang="hu-HU" sz="4000" b="1" dirty="0">
                <a:solidFill>
                  <a:schemeClr val="accent5">
                    <a:lumMod val="75000"/>
                  </a:schemeClr>
                </a:solidFill>
              </a:rPr>
              <a:t>:</a:t>
            </a:r>
          </a:p>
        </p:txBody>
      </p:sp>
      <p:pic>
        <p:nvPicPr>
          <p:cNvPr id="4" name="Kép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2" y="347723"/>
            <a:ext cx="2038525" cy="774640"/>
          </a:xfrm>
          <a:prstGeom prst="rect">
            <a:avLst/>
          </a:prstGeom>
          <a:ln>
            <a:noFill/>
          </a:ln>
          <a:effectLst>
            <a:outerShdw blurRad="292100" dist="139700" dir="2700000" algn="tl" rotWithShape="0">
              <a:srgbClr val="333333">
                <a:alpha val="65000"/>
              </a:srgbClr>
            </a:outerShdw>
          </a:effectLst>
        </p:spPr>
      </p:pic>
      <p:pic>
        <p:nvPicPr>
          <p:cNvPr id="5" name="Kép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9657" y="347729"/>
            <a:ext cx="2210361" cy="867943"/>
          </a:xfrm>
          <a:prstGeom prst="rect">
            <a:avLst/>
          </a:prstGeom>
          <a:ln>
            <a:noFill/>
          </a:ln>
          <a:effectLst>
            <a:outerShdw blurRad="292100" dist="139700" dir="2700000" algn="tl" rotWithShape="0">
              <a:srgbClr val="333333">
                <a:alpha val="65000"/>
              </a:srgbClr>
            </a:outerShdw>
          </a:effectLst>
        </p:spPr>
      </p:pic>
      <p:sp>
        <p:nvSpPr>
          <p:cNvPr id="6" name="Szövegdoboz 5"/>
          <p:cNvSpPr txBox="1"/>
          <p:nvPr/>
        </p:nvSpPr>
        <p:spPr>
          <a:xfrm>
            <a:off x="75501" y="6526635"/>
            <a:ext cx="5637402" cy="261590"/>
          </a:xfrm>
          <a:prstGeom prst="rect">
            <a:avLst/>
          </a:prstGeom>
          <a:noFill/>
        </p:spPr>
        <p:txBody>
          <a:bodyPr wrap="square" lIns="91422" tIns="45710" rIns="91422" bIns="45710" rtlCol="0">
            <a:spAutoFit/>
          </a:bodyPr>
          <a:lstStyle/>
          <a:p>
            <a:r>
              <a:rPr lang="hu-HU" sz="1100" i="1" dirty="0">
                <a:solidFill>
                  <a:schemeClr val="accent5">
                    <a:lumMod val="75000"/>
                  </a:schemeClr>
                </a:solidFill>
              </a:rPr>
              <a:t>BIOMASS – POTENTIAL FOR GROWTH, </a:t>
            </a:r>
            <a:r>
              <a:rPr lang="hu-HU" sz="1100" i="1" dirty="0" err="1">
                <a:solidFill>
                  <a:schemeClr val="accent5">
                    <a:lumMod val="75000"/>
                  </a:schemeClr>
                </a:solidFill>
              </a:rPr>
              <a:t>Novi</a:t>
            </a:r>
            <a:r>
              <a:rPr lang="hu-HU" sz="1100" i="1" dirty="0">
                <a:solidFill>
                  <a:schemeClr val="accent5">
                    <a:lumMod val="75000"/>
                  </a:schemeClr>
                </a:solidFill>
              </a:rPr>
              <a:t> </a:t>
            </a:r>
            <a:r>
              <a:rPr lang="hu-HU" sz="1100" i="1" dirty="0" err="1">
                <a:solidFill>
                  <a:schemeClr val="accent5">
                    <a:lumMod val="75000"/>
                  </a:schemeClr>
                </a:solidFill>
              </a:rPr>
              <a:t>Sad</a:t>
            </a:r>
            <a:r>
              <a:rPr lang="hu-HU" sz="1100" i="1" dirty="0">
                <a:solidFill>
                  <a:schemeClr val="accent5">
                    <a:lumMod val="75000"/>
                  </a:schemeClr>
                </a:solidFill>
              </a:rPr>
              <a:t> (</a:t>
            </a:r>
            <a:r>
              <a:rPr lang="hu-HU" sz="1100" i="1" dirty="0" err="1">
                <a:solidFill>
                  <a:schemeClr val="accent5">
                    <a:lumMod val="75000"/>
                  </a:schemeClr>
                </a:solidFill>
              </a:rPr>
              <a:t>Serbia</a:t>
            </a:r>
            <a:r>
              <a:rPr lang="hu-HU" sz="1100" i="1" dirty="0">
                <a:solidFill>
                  <a:schemeClr val="accent5">
                    <a:lumMod val="75000"/>
                  </a:schemeClr>
                </a:solidFill>
              </a:rPr>
              <a:t>), Assembly of AP </a:t>
            </a:r>
            <a:r>
              <a:rPr lang="hu-HU" sz="1100" i="1" dirty="0" err="1">
                <a:solidFill>
                  <a:schemeClr val="accent5">
                    <a:lumMod val="75000"/>
                  </a:schemeClr>
                </a:solidFill>
              </a:rPr>
              <a:t>Vojvodina</a:t>
            </a:r>
            <a:r>
              <a:rPr lang="hu-HU" sz="1100" i="1" dirty="0">
                <a:solidFill>
                  <a:schemeClr val="accent5">
                    <a:lumMod val="75000"/>
                  </a:schemeClr>
                </a:solidFill>
              </a:rPr>
              <a:t>, 16.11.2017.</a:t>
            </a:r>
          </a:p>
        </p:txBody>
      </p:sp>
      <p:pic>
        <p:nvPicPr>
          <p:cNvPr id="8" name="Kép 7"/>
          <p:cNvPicPr>
            <a:picLocks noChangeAspect="1"/>
          </p:cNvPicPr>
          <p:nvPr/>
        </p:nvPicPr>
        <p:blipFill rotWithShape="1">
          <a:blip r:embed="rId4" cstate="print">
            <a:extLst>
              <a:ext uri="{28A0092B-C50C-407E-A947-70E740481C1C}">
                <a14:useLocalDpi xmlns:a14="http://schemas.microsoft.com/office/drawing/2010/main" val="0"/>
              </a:ext>
            </a:extLst>
          </a:blip>
          <a:srcRect l="27993"/>
          <a:stretch/>
        </p:blipFill>
        <p:spPr>
          <a:xfrm>
            <a:off x="6354751" y="360239"/>
            <a:ext cx="2789252" cy="762124"/>
          </a:xfrm>
          <a:prstGeom prst="rect">
            <a:avLst/>
          </a:prstGeom>
        </p:spPr>
      </p:pic>
      <p:sp>
        <p:nvSpPr>
          <p:cNvPr id="3" name="Szövegdoboz 2"/>
          <p:cNvSpPr txBox="1"/>
          <p:nvPr/>
        </p:nvSpPr>
        <p:spPr>
          <a:xfrm>
            <a:off x="852637" y="2719140"/>
            <a:ext cx="7687359" cy="3046968"/>
          </a:xfrm>
          <a:prstGeom prst="rect">
            <a:avLst/>
          </a:prstGeom>
          <a:noFill/>
        </p:spPr>
        <p:txBody>
          <a:bodyPr wrap="square" lIns="91422" tIns="45710" rIns="91422" bIns="45710" rtlCol="0">
            <a:spAutoFit/>
          </a:bodyPr>
          <a:lstStyle/>
          <a:p>
            <a:pPr marL="342834" indent="-342834">
              <a:buFontTx/>
              <a:buChar char="-"/>
            </a:pPr>
            <a:r>
              <a:rPr lang="hu-HU" sz="2400" dirty="0" err="1">
                <a:solidFill>
                  <a:schemeClr val="accent5">
                    <a:lumMod val="75000"/>
                  </a:schemeClr>
                </a:solidFill>
              </a:rPr>
              <a:t>Solar</a:t>
            </a:r>
            <a:r>
              <a:rPr lang="hu-HU" sz="2400" dirty="0">
                <a:solidFill>
                  <a:schemeClr val="accent5">
                    <a:lumMod val="75000"/>
                  </a:schemeClr>
                </a:solidFill>
              </a:rPr>
              <a:t> </a:t>
            </a:r>
            <a:r>
              <a:rPr lang="hu-HU" sz="2400" dirty="0" err="1">
                <a:solidFill>
                  <a:schemeClr val="accent5">
                    <a:lumMod val="75000"/>
                  </a:schemeClr>
                </a:solidFill>
              </a:rPr>
              <a:t>energy</a:t>
            </a:r>
            <a:r>
              <a:rPr lang="hu-HU" sz="2400" dirty="0">
                <a:solidFill>
                  <a:schemeClr val="accent5">
                    <a:lumMod val="75000"/>
                  </a:schemeClr>
                </a:solidFill>
              </a:rPr>
              <a:t> (</a:t>
            </a:r>
            <a:r>
              <a:rPr lang="hu-HU" sz="2400" dirty="0" err="1">
                <a:solidFill>
                  <a:schemeClr val="accent5">
                    <a:lumMod val="75000"/>
                  </a:schemeClr>
                </a:solidFill>
              </a:rPr>
              <a:t>high</a:t>
            </a:r>
            <a:r>
              <a:rPr lang="hu-HU" sz="2400" dirty="0">
                <a:solidFill>
                  <a:schemeClr val="accent5">
                    <a:lumMod val="75000"/>
                  </a:schemeClr>
                </a:solidFill>
              </a:rPr>
              <a:t> </a:t>
            </a:r>
            <a:r>
              <a:rPr lang="hu-HU" sz="2400" dirty="0" err="1">
                <a:solidFill>
                  <a:schemeClr val="accent5">
                    <a:lumMod val="75000"/>
                  </a:schemeClr>
                </a:solidFill>
              </a:rPr>
              <a:t>number</a:t>
            </a:r>
            <a:r>
              <a:rPr lang="hu-HU" sz="2400" dirty="0">
                <a:solidFill>
                  <a:schemeClr val="accent5">
                    <a:lumMod val="75000"/>
                  </a:schemeClr>
                </a:solidFill>
              </a:rPr>
              <a:t> </a:t>
            </a:r>
            <a:r>
              <a:rPr lang="hu-HU" sz="2400" dirty="0" err="1">
                <a:solidFill>
                  <a:schemeClr val="accent5">
                    <a:lumMod val="75000"/>
                  </a:schemeClr>
                </a:solidFill>
              </a:rPr>
              <a:t>sunshine</a:t>
            </a:r>
            <a:r>
              <a:rPr lang="hu-HU" sz="2400" dirty="0">
                <a:solidFill>
                  <a:schemeClr val="accent5">
                    <a:lumMod val="75000"/>
                  </a:schemeClr>
                </a:solidFill>
              </a:rPr>
              <a:t> </a:t>
            </a:r>
            <a:r>
              <a:rPr lang="hu-HU" sz="2400" dirty="0" err="1">
                <a:solidFill>
                  <a:schemeClr val="accent5">
                    <a:lumMod val="75000"/>
                  </a:schemeClr>
                </a:solidFill>
              </a:rPr>
              <a:t>hours</a:t>
            </a:r>
            <a:r>
              <a:rPr lang="hu-HU" sz="2400" dirty="0">
                <a:solidFill>
                  <a:schemeClr val="accent5">
                    <a:lumMod val="75000"/>
                  </a:schemeClr>
                </a:solidFill>
              </a:rPr>
              <a:t>, </a:t>
            </a:r>
            <a:r>
              <a:rPr lang="hu-HU" sz="2400" dirty="0" err="1">
                <a:solidFill>
                  <a:schemeClr val="accent5">
                    <a:lumMod val="75000"/>
                  </a:schemeClr>
                </a:solidFill>
              </a:rPr>
              <a:t>solar</a:t>
            </a:r>
            <a:r>
              <a:rPr lang="hu-HU" sz="2400" dirty="0">
                <a:solidFill>
                  <a:schemeClr val="accent5">
                    <a:lumMod val="75000"/>
                  </a:schemeClr>
                </a:solidFill>
              </a:rPr>
              <a:t> </a:t>
            </a:r>
            <a:r>
              <a:rPr lang="hu-HU" sz="2400" dirty="0" err="1">
                <a:solidFill>
                  <a:schemeClr val="accent5">
                    <a:lumMod val="75000"/>
                  </a:schemeClr>
                </a:solidFill>
              </a:rPr>
              <a:t>panels</a:t>
            </a:r>
            <a:r>
              <a:rPr lang="hu-HU" sz="2400" dirty="0">
                <a:solidFill>
                  <a:schemeClr val="accent5">
                    <a:lumMod val="75000"/>
                  </a:schemeClr>
                </a:solidFill>
              </a:rPr>
              <a:t>)</a:t>
            </a:r>
          </a:p>
          <a:p>
            <a:pPr marL="342834" indent="-342834">
              <a:buFontTx/>
              <a:buChar char="-"/>
            </a:pPr>
            <a:endParaRPr lang="hu-HU" sz="2400" dirty="0">
              <a:solidFill>
                <a:schemeClr val="accent5">
                  <a:lumMod val="75000"/>
                </a:schemeClr>
              </a:solidFill>
            </a:endParaRPr>
          </a:p>
          <a:p>
            <a:pPr marL="342834" indent="-342834">
              <a:buFontTx/>
              <a:buChar char="-"/>
            </a:pPr>
            <a:r>
              <a:rPr lang="hu-HU" sz="2400" dirty="0" err="1">
                <a:solidFill>
                  <a:schemeClr val="accent5">
                    <a:lumMod val="75000"/>
                  </a:schemeClr>
                </a:solidFill>
              </a:rPr>
              <a:t>Bioenergy</a:t>
            </a:r>
            <a:r>
              <a:rPr lang="hu-HU" sz="2400" dirty="0">
                <a:solidFill>
                  <a:schemeClr val="accent5">
                    <a:lumMod val="75000"/>
                  </a:schemeClr>
                </a:solidFill>
              </a:rPr>
              <a:t>, </a:t>
            </a:r>
            <a:r>
              <a:rPr lang="hu-HU" sz="2400" dirty="0" err="1">
                <a:solidFill>
                  <a:schemeClr val="accent5">
                    <a:lumMod val="75000"/>
                  </a:schemeClr>
                </a:solidFill>
              </a:rPr>
              <a:t>biomass</a:t>
            </a:r>
            <a:r>
              <a:rPr lang="hu-HU" sz="2400" dirty="0">
                <a:solidFill>
                  <a:schemeClr val="accent5">
                    <a:lumMod val="75000"/>
                  </a:schemeClr>
                </a:solidFill>
              </a:rPr>
              <a:t> (</a:t>
            </a:r>
            <a:r>
              <a:rPr lang="hu-HU" sz="2400" dirty="0" err="1">
                <a:solidFill>
                  <a:schemeClr val="accent5">
                    <a:lumMod val="75000"/>
                  </a:schemeClr>
                </a:solidFill>
              </a:rPr>
              <a:t>plant-growing</a:t>
            </a:r>
            <a:r>
              <a:rPr lang="hu-HU" sz="2400" dirty="0">
                <a:solidFill>
                  <a:schemeClr val="accent5">
                    <a:lumMod val="75000"/>
                  </a:schemeClr>
                </a:solidFill>
              </a:rPr>
              <a:t>, </a:t>
            </a:r>
            <a:r>
              <a:rPr lang="hu-HU" sz="2400" dirty="0" err="1">
                <a:solidFill>
                  <a:schemeClr val="accent5">
                    <a:lumMod val="75000"/>
                  </a:schemeClr>
                </a:solidFill>
              </a:rPr>
              <a:t>livestock</a:t>
            </a:r>
            <a:r>
              <a:rPr lang="hu-HU" sz="2400" dirty="0">
                <a:solidFill>
                  <a:schemeClr val="accent5">
                    <a:lumMod val="75000"/>
                  </a:schemeClr>
                </a:solidFill>
              </a:rPr>
              <a:t> </a:t>
            </a:r>
            <a:r>
              <a:rPr lang="hu-HU" sz="2400" dirty="0" err="1">
                <a:solidFill>
                  <a:schemeClr val="accent5">
                    <a:lumMod val="75000"/>
                  </a:schemeClr>
                </a:solidFill>
              </a:rPr>
              <a:t>breeding</a:t>
            </a:r>
            <a:r>
              <a:rPr lang="hu-HU" sz="2400" dirty="0">
                <a:solidFill>
                  <a:schemeClr val="accent5">
                    <a:lumMod val="75000"/>
                  </a:schemeClr>
                </a:solidFill>
              </a:rPr>
              <a:t>; 2,3 </a:t>
            </a:r>
            <a:r>
              <a:rPr lang="hu-HU" sz="2400" dirty="0" err="1">
                <a:solidFill>
                  <a:schemeClr val="accent5">
                    <a:lumMod val="75000"/>
                  </a:schemeClr>
                </a:solidFill>
              </a:rPr>
              <a:t>ton</a:t>
            </a:r>
            <a:r>
              <a:rPr lang="hu-HU" sz="2400" dirty="0">
                <a:solidFill>
                  <a:schemeClr val="accent5">
                    <a:lumMod val="75000"/>
                  </a:schemeClr>
                </a:solidFill>
              </a:rPr>
              <a:t> per </a:t>
            </a:r>
            <a:r>
              <a:rPr lang="hu-HU" sz="2400" dirty="0" err="1">
                <a:solidFill>
                  <a:schemeClr val="accent5">
                    <a:lumMod val="75000"/>
                  </a:schemeClr>
                </a:solidFill>
              </a:rPr>
              <a:t>year</a:t>
            </a:r>
            <a:r>
              <a:rPr lang="hu-HU" sz="2400" dirty="0">
                <a:solidFill>
                  <a:schemeClr val="accent5">
                    <a:lumMod val="75000"/>
                  </a:schemeClr>
                </a:solidFill>
              </a:rPr>
              <a:t>; 45 PJ </a:t>
            </a:r>
            <a:r>
              <a:rPr lang="hu-HU" sz="2400" dirty="0" err="1">
                <a:solidFill>
                  <a:schemeClr val="accent5">
                    <a:lumMod val="75000"/>
                  </a:schemeClr>
                </a:solidFill>
              </a:rPr>
              <a:t>energy</a:t>
            </a:r>
            <a:r>
              <a:rPr lang="hu-HU" sz="2400" dirty="0">
                <a:solidFill>
                  <a:schemeClr val="accent5">
                    <a:lumMod val="75000"/>
                  </a:schemeClr>
                </a:solidFill>
              </a:rPr>
              <a:t> </a:t>
            </a:r>
            <a:r>
              <a:rPr lang="hu-HU" sz="2400" dirty="0" err="1">
                <a:solidFill>
                  <a:schemeClr val="accent5">
                    <a:lumMod val="75000"/>
                  </a:schemeClr>
                </a:solidFill>
              </a:rPr>
              <a:t>content</a:t>
            </a:r>
            <a:r>
              <a:rPr lang="hu-HU" sz="2400" dirty="0">
                <a:solidFill>
                  <a:schemeClr val="accent5">
                    <a:lumMod val="75000"/>
                  </a:schemeClr>
                </a:solidFill>
              </a:rPr>
              <a:t>); </a:t>
            </a:r>
            <a:r>
              <a:rPr lang="hu-HU" sz="2400" dirty="0" err="1">
                <a:solidFill>
                  <a:schemeClr val="accent5">
                    <a:lumMod val="75000"/>
                  </a:schemeClr>
                </a:solidFill>
              </a:rPr>
              <a:t>recultivation</a:t>
            </a:r>
            <a:r>
              <a:rPr lang="hu-HU" sz="2400" dirty="0">
                <a:solidFill>
                  <a:schemeClr val="accent5">
                    <a:lumMod val="75000"/>
                  </a:schemeClr>
                </a:solidFill>
              </a:rPr>
              <a:t> of </a:t>
            </a:r>
            <a:r>
              <a:rPr lang="hu-HU" sz="2400" dirty="0" err="1">
                <a:solidFill>
                  <a:schemeClr val="accent5">
                    <a:lumMod val="75000"/>
                  </a:schemeClr>
                </a:solidFill>
              </a:rPr>
              <a:t>growing</a:t>
            </a:r>
            <a:r>
              <a:rPr lang="hu-HU" sz="2400" dirty="0">
                <a:solidFill>
                  <a:schemeClr val="accent5">
                    <a:lumMod val="75000"/>
                  </a:schemeClr>
                </a:solidFill>
              </a:rPr>
              <a:t> and </a:t>
            </a:r>
            <a:r>
              <a:rPr lang="hu-HU" sz="2400" dirty="0" err="1">
                <a:solidFill>
                  <a:schemeClr val="accent5">
                    <a:lumMod val="75000"/>
                  </a:schemeClr>
                </a:solidFill>
              </a:rPr>
              <a:t>processing</a:t>
            </a:r>
            <a:r>
              <a:rPr lang="hu-HU" sz="2400" dirty="0">
                <a:solidFill>
                  <a:schemeClr val="accent5">
                    <a:lumMod val="75000"/>
                  </a:schemeClr>
                </a:solidFill>
              </a:rPr>
              <a:t> of </a:t>
            </a:r>
            <a:r>
              <a:rPr lang="hu-HU" sz="2400" dirty="0" err="1">
                <a:solidFill>
                  <a:schemeClr val="accent5">
                    <a:lumMod val="75000"/>
                  </a:schemeClr>
                </a:solidFill>
              </a:rPr>
              <a:t>industrial</a:t>
            </a:r>
            <a:r>
              <a:rPr lang="hu-HU" sz="2400" dirty="0">
                <a:solidFill>
                  <a:schemeClr val="accent5">
                    <a:lumMod val="75000"/>
                  </a:schemeClr>
                </a:solidFill>
              </a:rPr>
              <a:t> </a:t>
            </a:r>
            <a:r>
              <a:rPr lang="hu-HU" sz="2400" dirty="0" err="1">
                <a:solidFill>
                  <a:schemeClr val="accent5">
                    <a:lumMod val="75000"/>
                  </a:schemeClr>
                </a:solidFill>
              </a:rPr>
              <a:t>hemp</a:t>
            </a:r>
            <a:endParaRPr lang="hu-HU" sz="2400" dirty="0">
              <a:solidFill>
                <a:schemeClr val="accent5">
                  <a:lumMod val="75000"/>
                </a:schemeClr>
              </a:solidFill>
            </a:endParaRPr>
          </a:p>
          <a:p>
            <a:pPr marL="342834" indent="-342834">
              <a:buFontTx/>
              <a:buChar char="-"/>
            </a:pPr>
            <a:endParaRPr lang="hu-HU" sz="2400" dirty="0">
              <a:solidFill>
                <a:schemeClr val="accent5">
                  <a:lumMod val="75000"/>
                </a:schemeClr>
              </a:solidFill>
            </a:endParaRPr>
          </a:p>
          <a:p>
            <a:pPr marL="342834" indent="-342834">
              <a:buFontTx/>
              <a:buChar char="-"/>
            </a:pPr>
            <a:r>
              <a:rPr lang="hu-HU" sz="2400" dirty="0" err="1">
                <a:solidFill>
                  <a:schemeClr val="accent5">
                    <a:lumMod val="75000"/>
                  </a:schemeClr>
                </a:solidFill>
              </a:rPr>
              <a:t>Geothermal</a:t>
            </a:r>
            <a:r>
              <a:rPr lang="hu-HU" sz="2400" dirty="0">
                <a:solidFill>
                  <a:schemeClr val="accent5">
                    <a:lumMod val="75000"/>
                  </a:schemeClr>
                </a:solidFill>
              </a:rPr>
              <a:t> </a:t>
            </a:r>
            <a:r>
              <a:rPr lang="hu-HU" sz="2400" dirty="0" err="1">
                <a:solidFill>
                  <a:schemeClr val="accent5">
                    <a:lumMod val="75000"/>
                  </a:schemeClr>
                </a:solidFill>
              </a:rPr>
              <a:t>energy</a:t>
            </a:r>
            <a:r>
              <a:rPr lang="hu-HU" sz="2400" dirty="0">
                <a:solidFill>
                  <a:schemeClr val="accent5">
                    <a:lumMod val="75000"/>
                  </a:schemeClr>
                </a:solidFill>
              </a:rPr>
              <a:t> (</a:t>
            </a:r>
            <a:r>
              <a:rPr lang="hu-HU" sz="2400" dirty="0" err="1">
                <a:solidFill>
                  <a:schemeClr val="accent5">
                    <a:lumMod val="75000"/>
                  </a:schemeClr>
                </a:solidFill>
              </a:rPr>
              <a:t>heating</a:t>
            </a:r>
            <a:r>
              <a:rPr lang="hu-HU" sz="2400" dirty="0">
                <a:solidFill>
                  <a:schemeClr val="accent5">
                    <a:lumMod val="75000"/>
                  </a:schemeClr>
                </a:solidFill>
              </a:rPr>
              <a:t> of </a:t>
            </a:r>
            <a:r>
              <a:rPr lang="hu-HU" sz="2400" dirty="0" err="1">
                <a:solidFill>
                  <a:schemeClr val="accent5">
                    <a:lumMod val="75000"/>
                  </a:schemeClr>
                </a:solidFill>
              </a:rPr>
              <a:t>spas</a:t>
            </a:r>
            <a:r>
              <a:rPr lang="hu-HU" sz="2400" dirty="0">
                <a:solidFill>
                  <a:schemeClr val="accent5">
                    <a:lumMod val="75000"/>
                  </a:schemeClr>
                </a:solidFill>
              </a:rPr>
              <a:t>, </a:t>
            </a:r>
            <a:r>
              <a:rPr lang="hu-HU" sz="2400" dirty="0" err="1">
                <a:solidFill>
                  <a:schemeClr val="accent5">
                    <a:lumMod val="75000"/>
                  </a:schemeClr>
                </a:solidFill>
              </a:rPr>
              <a:t>public</a:t>
            </a:r>
            <a:r>
              <a:rPr lang="hu-HU" sz="2400" dirty="0">
                <a:solidFill>
                  <a:schemeClr val="accent5">
                    <a:lumMod val="75000"/>
                  </a:schemeClr>
                </a:solidFill>
              </a:rPr>
              <a:t> </a:t>
            </a:r>
            <a:r>
              <a:rPr lang="hu-HU" sz="2400" dirty="0" err="1">
                <a:solidFill>
                  <a:schemeClr val="accent5">
                    <a:lumMod val="75000"/>
                  </a:schemeClr>
                </a:solidFill>
              </a:rPr>
              <a:t>institutions</a:t>
            </a:r>
            <a:r>
              <a:rPr lang="hu-HU" sz="2400" dirty="0">
                <a:solidFill>
                  <a:schemeClr val="accent5">
                    <a:lumMod val="75000"/>
                  </a:schemeClr>
                </a:solidFill>
              </a:rPr>
              <a:t>, </a:t>
            </a:r>
            <a:r>
              <a:rPr lang="hu-HU" sz="2400" dirty="0" err="1">
                <a:solidFill>
                  <a:schemeClr val="accent5">
                    <a:lumMod val="75000"/>
                  </a:schemeClr>
                </a:solidFill>
              </a:rPr>
              <a:t>horticultures</a:t>
            </a:r>
            <a:r>
              <a:rPr lang="hu-HU" sz="2400" dirty="0">
                <a:solidFill>
                  <a:schemeClr val="accent5">
                    <a:lumMod val="75000"/>
                  </a:schemeClr>
                </a:solidFill>
              </a:rPr>
              <a:t>)</a:t>
            </a:r>
          </a:p>
        </p:txBody>
      </p:sp>
    </p:spTree>
    <p:extLst>
      <p:ext uri="{BB962C8B-B14F-4D97-AF65-F5344CB8AC3E}">
        <p14:creationId xmlns:p14="http://schemas.microsoft.com/office/powerpoint/2010/main" val="1252559200"/>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RS" sz="3200" b="1" dirty="0">
                <a:solidFill>
                  <a:srgbClr val="0070C0"/>
                </a:solidFill>
                <a:effectLst>
                  <a:outerShdw blurRad="38100" dist="38100" dir="2700000" algn="tl">
                    <a:srgbClr val="000000">
                      <a:alpha val="43137"/>
                    </a:srgbClr>
                  </a:outerShdw>
                </a:effectLst>
              </a:rPr>
              <a:t>Energetika u ekonomiji Srbije</a:t>
            </a:r>
            <a:endParaRPr lang="en-US" sz="3200" b="1" dirty="0">
              <a:solidFill>
                <a:srgbClr val="0070C0"/>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pPr>
              <a:defRPr/>
            </a:pPr>
            <a:fld id="{998E25EC-EFBF-46CA-9693-BFBC79988B8C}" type="slidenum">
              <a:rPr lang="sr-Latn-CS" altLang="en-US" smtClean="0">
                <a:solidFill>
                  <a:srgbClr val="000000"/>
                </a:solidFill>
              </a:rPr>
              <a:pPr>
                <a:defRPr/>
              </a:pPr>
              <a:t>210</a:t>
            </a:fld>
            <a:endParaRPr lang="sr-Latn-CS" altLang="en-US">
              <a:solidFill>
                <a:srgbClr val="000000"/>
              </a:solidFill>
            </a:endParaRPr>
          </a:p>
        </p:txBody>
      </p:sp>
      <p:sp>
        <p:nvSpPr>
          <p:cNvPr id="7" name="Content Placeholder 2"/>
          <p:cNvSpPr>
            <a:spLocks noGrp="1"/>
          </p:cNvSpPr>
          <p:nvPr>
            <p:ph idx="1"/>
          </p:nvPr>
        </p:nvSpPr>
        <p:spPr/>
        <p:txBody>
          <a:bodyPr/>
          <a:lstStyle/>
          <a:p>
            <a:pPr>
              <a:buFont typeface="Wingdings" panose="05000000000000000000" pitchFamily="2" charset="2"/>
              <a:buChar char="§"/>
            </a:pPr>
            <a:endParaRPr lang="sr-Latn-RS" sz="2400" dirty="0"/>
          </a:p>
          <a:p>
            <a:pPr>
              <a:buFont typeface="Wingdings" panose="05000000000000000000" pitchFamily="2" charset="2"/>
              <a:buChar char="§"/>
            </a:pPr>
            <a:endParaRPr lang="sr-Latn-RS" sz="2400" dirty="0"/>
          </a:p>
          <a:p>
            <a:pPr>
              <a:buClr>
                <a:srgbClr val="FF0000"/>
              </a:buClr>
              <a:buFont typeface="Wingdings" panose="05000000000000000000" pitchFamily="2" charset="2"/>
              <a:buChar char="v"/>
            </a:pPr>
            <a:r>
              <a:rPr lang="en-US" sz="2000" dirty="0" err="1">
                <a:effectLst/>
              </a:rPr>
              <a:t>Energetika</a:t>
            </a:r>
            <a:r>
              <a:rPr lang="en-US" sz="2000" dirty="0">
                <a:effectLst/>
              </a:rPr>
              <a:t> u BDP                          </a:t>
            </a:r>
            <a:r>
              <a:rPr lang="sr-Latn-RS" sz="2000" dirty="0">
                <a:effectLst/>
              </a:rPr>
              <a:t>                       </a:t>
            </a:r>
            <a:r>
              <a:rPr lang="en-US" sz="2000" dirty="0">
                <a:effectLst/>
              </a:rPr>
              <a:t>5%</a:t>
            </a:r>
            <a:endParaRPr lang="sr-Latn-RS" sz="2000" dirty="0">
              <a:effectLst/>
            </a:endParaRPr>
          </a:p>
          <a:p>
            <a:pPr>
              <a:buClr>
                <a:srgbClr val="FF0000"/>
              </a:buClr>
              <a:buFont typeface="Wingdings" panose="05000000000000000000" pitchFamily="2" charset="2"/>
              <a:buChar char="v"/>
            </a:pPr>
            <a:endParaRPr lang="en-US" sz="2000" dirty="0">
              <a:effectLst/>
            </a:endParaRPr>
          </a:p>
          <a:p>
            <a:pPr>
              <a:buClr>
                <a:srgbClr val="FF0000"/>
              </a:buClr>
              <a:buFont typeface="Wingdings" panose="05000000000000000000" pitchFamily="2" charset="2"/>
              <a:buChar char="v"/>
            </a:pPr>
            <a:endParaRPr lang="sr-Latn-RS" sz="2000" dirty="0">
              <a:effectLst/>
            </a:endParaRPr>
          </a:p>
          <a:p>
            <a:pPr>
              <a:buClr>
                <a:srgbClr val="FF0000"/>
              </a:buClr>
              <a:buFont typeface="Wingdings" panose="05000000000000000000" pitchFamily="2" charset="2"/>
              <a:buChar char="v"/>
            </a:pPr>
            <a:r>
              <a:rPr lang="sr-Latn-RS" sz="2000" dirty="0">
                <a:effectLst/>
              </a:rPr>
              <a:t>U</a:t>
            </a:r>
            <a:r>
              <a:rPr lang="en-US" sz="2000" dirty="0" err="1">
                <a:effectLst/>
              </a:rPr>
              <a:t>vo</a:t>
            </a:r>
            <a:r>
              <a:rPr lang="sr-Latn-RS" sz="2000" dirty="0">
                <a:effectLst/>
              </a:rPr>
              <a:t>z energije  u 2015. godini                              1.2 mlrd.€</a:t>
            </a:r>
          </a:p>
          <a:p>
            <a:pPr>
              <a:buClr>
                <a:srgbClr val="FF0000"/>
              </a:buClr>
              <a:buFont typeface="Wingdings" panose="05000000000000000000" pitchFamily="2" charset="2"/>
              <a:buChar char="v"/>
            </a:pPr>
            <a:endParaRPr lang="sr-Latn-RS" sz="2000" dirty="0">
              <a:effectLst/>
            </a:endParaRPr>
          </a:p>
          <a:p>
            <a:pPr>
              <a:buClr>
                <a:srgbClr val="FF0000"/>
              </a:buClr>
              <a:buFont typeface="Wingdings" panose="05000000000000000000" pitchFamily="2" charset="2"/>
              <a:buChar char="v"/>
            </a:pPr>
            <a:endParaRPr lang="sr-Latn-RS" sz="2000" dirty="0">
              <a:effectLst/>
            </a:endParaRPr>
          </a:p>
          <a:p>
            <a:pPr>
              <a:buClr>
                <a:srgbClr val="FF0000"/>
              </a:buClr>
              <a:buFont typeface="Wingdings" panose="05000000000000000000" pitchFamily="2" charset="2"/>
              <a:buChar char="v"/>
            </a:pPr>
            <a:r>
              <a:rPr lang="sr-Latn-RS" sz="2000" dirty="0">
                <a:effectLst/>
              </a:rPr>
              <a:t>Energetska  uvozna zavisnost  2015. godini       27.7% (EU 54 %) </a:t>
            </a:r>
          </a:p>
          <a:p>
            <a:pPr>
              <a:buClr>
                <a:srgbClr val="FF0000"/>
              </a:buClr>
              <a:buFont typeface="Wingdings" panose="05000000000000000000" pitchFamily="2" charset="2"/>
              <a:buChar char="v"/>
            </a:pPr>
            <a:endParaRPr lang="sr-Latn-RS" sz="2000" dirty="0">
              <a:effectLst/>
            </a:endParaRPr>
          </a:p>
          <a:p>
            <a:pPr marL="0" indent="0">
              <a:buNone/>
            </a:pPr>
            <a:endParaRPr lang="en-US" sz="2400" dirty="0"/>
          </a:p>
          <a:p>
            <a:pPr marL="0" indent="0">
              <a:buNone/>
            </a:pPr>
            <a:endParaRPr lang="en-US" dirty="0"/>
          </a:p>
        </p:txBody>
      </p:sp>
      <p:pic>
        <p:nvPicPr>
          <p:cNvPr id="8" name="Picture 7"/>
          <p:cNvPicPr>
            <a:picLocks noChangeAspect="1"/>
          </p:cNvPicPr>
          <p:nvPr/>
        </p:nvPicPr>
        <p:blipFill>
          <a:blip r:embed="rId2"/>
          <a:stretch>
            <a:fillRect/>
          </a:stretch>
        </p:blipFill>
        <p:spPr>
          <a:xfrm>
            <a:off x="683570" y="1196758"/>
            <a:ext cx="8169348" cy="85351"/>
          </a:xfrm>
          <a:prstGeom prst="rect">
            <a:avLst/>
          </a:prstGeom>
        </p:spPr>
      </p:pic>
    </p:spTree>
    <p:extLst>
      <p:ext uri="{BB962C8B-B14F-4D97-AF65-F5344CB8AC3E}">
        <p14:creationId xmlns:p14="http://schemas.microsoft.com/office/powerpoint/2010/main" val="250265308"/>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err="1">
                <a:solidFill>
                  <a:srgbClr val="0070C0"/>
                </a:solidFill>
                <a:effectLst>
                  <a:outerShdw blurRad="38100" dist="38100" dir="2700000" algn="tl">
                    <a:srgbClr val="000000">
                      <a:alpha val="43137"/>
                    </a:srgbClr>
                  </a:outerShdw>
                </a:effectLst>
              </a:rPr>
              <a:t>Srbija</a:t>
            </a:r>
            <a:r>
              <a:rPr lang="en-US" sz="3200" b="1" dirty="0">
                <a:solidFill>
                  <a:srgbClr val="0070C0"/>
                </a:solidFill>
                <a:effectLst>
                  <a:outerShdw blurRad="38100" dist="38100" dir="2700000" algn="tl">
                    <a:srgbClr val="000000">
                      <a:alpha val="43137"/>
                    </a:srgbClr>
                  </a:outerShdw>
                </a:effectLst>
              </a:rPr>
              <a:t> </a:t>
            </a:r>
            <a:r>
              <a:rPr lang="en-US" sz="3200" b="1" dirty="0" err="1">
                <a:solidFill>
                  <a:srgbClr val="0070C0"/>
                </a:solidFill>
                <a:effectLst>
                  <a:outerShdw blurRad="38100" dist="38100" dir="2700000" algn="tl">
                    <a:srgbClr val="000000">
                      <a:alpha val="43137"/>
                    </a:srgbClr>
                  </a:outerShdw>
                </a:effectLst>
              </a:rPr>
              <a:t>i</a:t>
            </a:r>
            <a:r>
              <a:rPr lang="en-US" sz="3200" b="1" dirty="0">
                <a:solidFill>
                  <a:srgbClr val="0070C0"/>
                </a:solidFill>
                <a:effectLst>
                  <a:outerShdw blurRad="38100" dist="38100" dir="2700000" algn="tl">
                    <a:srgbClr val="000000">
                      <a:alpha val="43137"/>
                    </a:srgbClr>
                  </a:outerShdw>
                </a:effectLst>
              </a:rPr>
              <a:t> EU</a:t>
            </a:r>
          </a:p>
        </p:txBody>
      </p:sp>
      <p:sp>
        <p:nvSpPr>
          <p:cNvPr id="3" name="Content Placeholder 2"/>
          <p:cNvSpPr>
            <a:spLocks noGrp="1"/>
          </p:cNvSpPr>
          <p:nvPr>
            <p:ph idx="1"/>
          </p:nvPr>
        </p:nvSpPr>
        <p:spPr>
          <a:xfrm>
            <a:off x="457201" y="1600200"/>
            <a:ext cx="8291264" cy="5257800"/>
          </a:xfrm>
        </p:spPr>
        <p:txBody>
          <a:bodyPr/>
          <a:lstStyle/>
          <a:p>
            <a:pPr marL="0" indent="0">
              <a:buNone/>
            </a:pPr>
            <a:endParaRPr lang="en-US" dirty="0"/>
          </a:p>
        </p:txBody>
      </p:sp>
      <p:sp>
        <p:nvSpPr>
          <p:cNvPr id="4" name="Slide Number Placeholder 3"/>
          <p:cNvSpPr>
            <a:spLocks noGrp="1"/>
          </p:cNvSpPr>
          <p:nvPr>
            <p:ph type="sldNum" sz="quarter" idx="12"/>
          </p:nvPr>
        </p:nvSpPr>
        <p:spPr/>
        <p:txBody>
          <a:bodyPr/>
          <a:lstStyle/>
          <a:p>
            <a:fld id="{998E25EC-EFBF-46CA-9693-BFBC79988B8C}" type="slidenum">
              <a:rPr lang="sr-Latn-CS" altLang="en-US" smtClean="0">
                <a:solidFill>
                  <a:srgbClr val="000000"/>
                </a:solidFill>
              </a:rPr>
              <a:pPr/>
              <a:t>211</a:t>
            </a:fld>
            <a:endParaRPr lang="sr-Latn-CS" altLang="en-US">
              <a:solidFill>
                <a:srgbClr val="000000"/>
              </a:solidFill>
            </a:endParaRPr>
          </a:p>
        </p:txBody>
      </p:sp>
      <p:graphicFrame>
        <p:nvGraphicFramePr>
          <p:cNvPr id="5" name="Chart 4"/>
          <p:cNvGraphicFramePr/>
          <p:nvPr>
            <p:extLst>
              <p:ext uri="{D42A27DB-BD31-4B8C-83A1-F6EECF244321}">
                <p14:modId xmlns:p14="http://schemas.microsoft.com/office/powerpoint/2010/main" val="3905642535"/>
              </p:ext>
            </p:extLst>
          </p:nvPr>
        </p:nvGraphicFramePr>
        <p:xfrm>
          <a:off x="539552" y="1628800"/>
          <a:ext cx="7766248" cy="4752528"/>
        </p:xfrm>
        <a:graphic>
          <a:graphicData uri="http://schemas.openxmlformats.org/drawingml/2006/chart">
            <c:chart xmlns:c="http://schemas.openxmlformats.org/drawingml/2006/chart" xmlns:r="http://schemas.openxmlformats.org/officeDocument/2006/relationships" r:id="rId2"/>
          </a:graphicData>
        </a:graphic>
      </p:graphicFrame>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224" y="1091065"/>
            <a:ext cx="8169275" cy="85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8372754"/>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z="3200" b="1" dirty="0">
                <a:solidFill>
                  <a:srgbClr val="0070C0"/>
                </a:solidFill>
                <a:effectLst>
                  <a:outerShdw blurRad="38100" dist="38100" dir="2700000" algn="tl">
                    <a:srgbClr val="000000">
                      <a:alpha val="43137"/>
                    </a:srgbClr>
                  </a:outerShdw>
                </a:effectLst>
              </a:rPr>
              <a:t>Osnovni finansijski podaci u SDG </a:t>
            </a:r>
            <a:endParaRPr lang="en-US" sz="3200" b="1" dirty="0">
              <a:solidFill>
                <a:srgbClr val="0070C0"/>
              </a:solidFill>
              <a:effectLst>
                <a:outerShdw blurRad="38100" dist="38100" dir="2700000" algn="tl">
                  <a:srgbClr val="000000">
                    <a:alpha val="43137"/>
                  </a:srgbClr>
                </a:outerShdw>
              </a:effectLst>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906696537"/>
              </p:ext>
            </p:extLst>
          </p:nvPr>
        </p:nvGraphicFramePr>
        <p:xfrm>
          <a:off x="457200" y="1600204"/>
          <a:ext cx="8229600" cy="4530725"/>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2"/>
          </p:nvPr>
        </p:nvSpPr>
        <p:spPr/>
        <p:txBody>
          <a:bodyPr/>
          <a:lstStyle/>
          <a:p>
            <a:fld id="{998E25EC-EFBF-46CA-9693-BFBC79988B8C}" type="slidenum">
              <a:rPr lang="sr-Latn-CS" altLang="en-US" smtClean="0">
                <a:solidFill>
                  <a:srgbClr val="000000"/>
                </a:solidFill>
              </a:rPr>
              <a:pPr/>
              <a:t>212</a:t>
            </a:fld>
            <a:endParaRPr lang="sr-Latn-CS" altLang="en-US">
              <a:solidFill>
                <a:srgbClr val="000000"/>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367" y="1124751"/>
            <a:ext cx="8169275" cy="85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3376097"/>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RS" sz="3200" b="1" dirty="0">
                <a:solidFill>
                  <a:srgbClr val="0070C0"/>
                </a:solidFill>
                <a:effectLst>
                  <a:outerShdw blurRad="38100" dist="38100" dir="2700000" algn="tl">
                    <a:srgbClr val="000000">
                      <a:alpha val="43137"/>
                    </a:srgbClr>
                  </a:outerShdw>
                </a:effectLst>
              </a:rPr>
              <a:t>Neizvesnost prognoza u SDG !?</a:t>
            </a:r>
            <a:endParaRPr lang="en-US" sz="3200" b="1" dirty="0">
              <a:solidFill>
                <a:srgbClr val="0070C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pPr marL="0" indent="0">
              <a:buNone/>
            </a:pPr>
            <a:r>
              <a:rPr lang="sr-Latn-RS" sz="2000" b="1" dirty="0">
                <a:effectLst/>
              </a:rPr>
              <a:t>Ključna pitanja koja se otvaraju:</a:t>
            </a:r>
          </a:p>
          <a:p>
            <a:endParaRPr lang="sr-Latn-RS" sz="2000" dirty="0">
              <a:effectLst/>
            </a:endParaRPr>
          </a:p>
          <a:p>
            <a:pPr>
              <a:buClr>
                <a:srgbClr val="FF0000"/>
              </a:buClr>
              <a:buFont typeface="Wingdings" panose="05000000000000000000" pitchFamily="2" charset="2"/>
              <a:buChar char="v"/>
            </a:pPr>
            <a:r>
              <a:rPr lang="sr-Latn-RS" sz="2000" dirty="0">
                <a:effectLst/>
              </a:rPr>
              <a:t>Koliki će biti ekonomski rast i rast potrošnje toplotne energije?</a:t>
            </a:r>
          </a:p>
          <a:p>
            <a:pPr>
              <a:buClr>
                <a:srgbClr val="FF0000"/>
              </a:buClr>
              <a:buFont typeface="Wingdings" panose="05000000000000000000" pitchFamily="2" charset="2"/>
              <a:buChar char="v"/>
            </a:pPr>
            <a:r>
              <a:rPr lang="sr-Latn-RS" sz="2000" dirty="0">
                <a:effectLst/>
              </a:rPr>
              <a:t>Kako zaštiti planetu od klimatskih promena?</a:t>
            </a:r>
          </a:p>
          <a:p>
            <a:pPr>
              <a:buClr>
                <a:srgbClr val="FF0000"/>
              </a:buClr>
              <a:buFont typeface="Wingdings" panose="05000000000000000000" pitchFamily="2" charset="2"/>
              <a:buChar char="v"/>
            </a:pPr>
            <a:r>
              <a:rPr lang="sr-Latn-RS" sz="2000" dirty="0">
                <a:effectLst/>
              </a:rPr>
              <a:t>Kakve će biti promene cena energenata i energije i paritet cena?</a:t>
            </a:r>
          </a:p>
          <a:p>
            <a:pPr>
              <a:buClr>
                <a:srgbClr val="FF0000"/>
              </a:buClr>
              <a:buFont typeface="Wingdings" panose="05000000000000000000" pitchFamily="2" charset="2"/>
              <a:buChar char="v"/>
            </a:pPr>
            <a:r>
              <a:rPr lang="sr-Latn-RS" sz="2000" dirty="0">
                <a:effectLst/>
              </a:rPr>
              <a:t>Koliko se toplotne energije može obezbediti iz obnovljivih izvora?</a:t>
            </a:r>
          </a:p>
          <a:p>
            <a:pPr>
              <a:buClr>
                <a:srgbClr val="FF0000"/>
              </a:buClr>
              <a:buFont typeface="Wingdings" panose="05000000000000000000" pitchFamily="2" charset="2"/>
              <a:buChar char="v"/>
            </a:pPr>
            <a:r>
              <a:rPr lang="sr-Latn-RS" sz="2000" dirty="0">
                <a:effectLst/>
              </a:rPr>
              <a:t>Da li postoji mogućnost podsticaja za proizvodnju TE iz OIE?</a:t>
            </a:r>
          </a:p>
          <a:p>
            <a:pPr>
              <a:buClr>
                <a:srgbClr val="FF0000"/>
              </a:buClr>
              <a:buFont typeface="Wingdings" panose="05000000000000000000" pitchFamily="2" charset="2"/>
              <a:buChar char="v"/>
            </a:pPr>
            <a:r>
              <a:rPr lang="en-US" sz="2000" dirty="0">
                <a:effectLst/>
              </a:rPr>
              <a:t>K</a:t>
            </a:r>
            <a:r>
              <a:rPr lang="sr-Latn-RS" sz="2000" dirty="0">
                <a:effectLst/>
              </a:rPr>
              <a:t>olika će biti cena kapitala?</a:t>
            </a:r>
          </a:p>
          <a:p>
            <a:pPr>
              <a:buClr>
                <a:srgbClr val="FF0000"/>
              </a:buClr>
              <a:buFont typeface="Wingdings" panose="05000000000000000000" pitchFamily="2" charset="2"/>
              <a:buChar char="v"/>
            </a:pPr>
            <a:r>
              <a:rPr lang="sr-Latn-RS" sz="2000" dirty="0">
                <a:effectLst/>
              </a:rPr>
              <a:t>Kuda idu tržišne reforme u oblasti energetike?</a:t>
            </a:r>
          </a:p>
          <a:p>
            <a:pPr>
              <a:buClr>
                <a:srgbClr val="FF0000"/>
              </a:buClr>
              <a:buFont typeface="Wingdings" panose="05000000000000000000" pitchFamily="2" charset="2"/>
              <a:buChar char="v"/>
            </a:pPr>
            <a:r>
              <a:rPr lang="sr-Latn-RS" sz="2000" dirty="0">
                <a:effectLst/>
              </a:rPr>
              <a:t>Kako rešiti socijalnu komponentu?</a:t>
            </a:r>
            <a:endParaRPr lang="en-US" sz="2000" dirty="0">
              <a:effectLst/>
            </a:endParaRPr>
          </a:p>
        </p:txBody>
      </p:sp>
      <p:sp>
        <p:nvSpPr>
          <p:cNvPr id="4" name="Slide Number Placeholder 3"/>
          <p:cNvSpPr>
            <a:spLocks noGrp="1"/>
          </p:cNvSpPr>
          <p:nvPr>
            <p:ph type="sldNum" sz="quarter" idx="12"/>
          </p:nvPr>
        </p:nvSpPr>
        <p:spPr>
          <a:xfrm>
            <a:off x="6553201" y="6237312"/>
            <a:ext cx="2173514" cy="468288"/>
          </a:xfrm>
        </p:spPr>
        <p:txBody>
          <a:bodyPr/>
          <a:lstStyle/>
          <a:p>
            <a:fld id="{998E25EC-EFBF-46CA-9693-BFBC79988B8C}" type="slidenum">
              <a:rPr lang="sr-Latn-CS" altLang="en-US" smtClean="0">
                <a:solidFill>
                  <a:srgbClr val="000000"/>
                </a:solidFill>
              </a:rPr>
              <a:pPr/>
              <a:t>213</a:t>
            </a:fld>
            <a:endParaRPr lang="sr-Latn-CS" altLang="en-US" dirty="0">
              <a:solidFill>
                <a:srgbClr val="000000"/>
              </a:solidFill>
            </a:endParaRPr>
          </a:p>
        </p:txBody>
      </p:sp>
      <p:graphicFrame>
        <p:nvGraphicFramePr>
          <p:cNvPr id="5" name="Content Placeholder 4"/>
          <p:cNvGraphicFramePr>
            <a:graphicFrameLocks/>
          </p:cNvGraphicFramePr>
          <p:nvPr>
            <p:extLst>
              <p:ext uri="{D42A27DB-BD31-4B8C-83A1-F6EECF244321}">
                <p14:modId xmlns:p14="http://schemas.microsoft.com/office/powerpoint/2010/main" val="974943456"/>
              </p:ext>
            </p:extLst>
          </p:nvPr>
        </p:nvGraphicFramePr>
        <p:xfrm>
          <a:off x="5868145" y="4581136"/>
          <a:ext cx="2664296" cy="17021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4"/>
          <p:cNvSpPr>
            <a:spLocks noChangeArrowheads="1"/>
          </p:cNvSpPr>
          <p:nvPr/>
        </p:nvSpPr>
        <p:spPr bwMode="auto">
          <a:xfrm>
            <a:off x="573314" y="1295401"/>
            <a:ext cx="8153400" cy="76200"/>
          </a:xfrm>
          <a:prstGeom prst="rect">
            <a:avLst/>
          </a:prstGeom>
          <a:gradFill rotWithShape="1">
            <a:gsLst>
              <a:gs pos="0">
                <a:srgbClr val="A50021"/>
              </a:gs>
              <a:gs pos="100000">
                <a:schemeClr val="bg1"/>
              </a:gs>
            </a:gsLst>
            <a:lin ang="0" scaled="1"/>
          </a:gradFill>
          <a:ln>
            <a:solidFill>
              <a:srgbClr val="FF0000"/>
            </a:solidFill>
          </a:ln>
          <a:extLst/>
        </p:spPr>
        <p:txBody>
          <a:bodyPr wrap="none" lIns="91422" tIns="45710" rIns="91422" bIns="45710" anchor="ctr"/>
          <a:lstStyle/>
          <a:p>
            <a:pPr algn="ctr" fontAlgn="base">
              <a:spcBef>
                <a:spcPct val="20000"/>
              </a:spcBef>
              <a:spcAft>
                <a:spcPct val="0"/>
              </a:spcAft>
              <a:buClr>
                <a:srgbClr val="0000FF"/>
              </a:buClr>
              <a:buSzPct val="75000"/>
              <a:buFont typeface="Wingdings" pitchFamily="2" charset="2"/>
              <a:buNone/>
              <a:defRPr/>
            </a:pPr>
            <a:endParaRPr lang="sr-Latn-CS" b="1">
              <a:solidFill>
                <a:srgbClr val="C5D9ED">
                  <a:lumMod val="75000"/>
                </a:srgbClr>
              </a:solidFill>
              <a:cs typeface="Arial" charset="0"/>
            </a:endParaRPr>
          </a:p>
        </p:txBody>
      </p:sp>
    </p:spTree>
    <p:extLst>
      <p:ext uri="{BB962C8B-B14F-4D97-AF65-F5344CB8AC3E}">
        <p14:creationId xmlns:p14="http://schemas.microsoft.com/office/powerpoint/2010/main" val="3974373336"/>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692699"/>
            <a:ext cx="7776864" cy="724943"/>
          </a:xfrm>
        </p:spPr>
        <p:txBody>
          <a:bodyPr/>
          <a:lstStyle/>
          <a:p>
            <a:r>
              <a:rPr lang="sr-Latn-RS" sz="3200" b="1" dirty="0">
                <a:solidFill>
                  <a:srgbClr val="0070C0"/>
                </a:solidFill>
              </a:rPr>
              <a:t>Metodologija za određivanje cene snabdevanja krajnjeg kupca toplotnom energijom</a:t>
            </a:r>
            <a:r>
              <a:rPr lang="sr-Latn-RS" b="1" dirty="0" smtClean="0">
                <a:solidFill>
                  <a:srgbClr val="0070C0"/>
                </a:solidFill>
              </a:rPr>
              <a:t/>
            </a:r>
            <a:br>
              <a:rPr lang="sr-Latn-RS" b="1" dirty="0" smtClean="0">
                <a:solidFill>
                  <a:srgbClr val="0070C0"/>
                </a:solidFill>
              </a:rPr>
            </a:br>
            <a:endParaRPr lang="en-US" b="1" dirty="0">
              <a:solidFill>
                <a:srgbClr val="0070C0"/>
              </a:solidFill>
            </a:endParaRPr>
          </a:p>
        </p:txBody>
      </p:sp>
      <p:sp>
        <p:nvSpPr>
          <p:cNvPr id="4" name="Slide Number Placeholder 3"/>
          <p:cNvSpPr>
            <a:spLocks noGrp="1"/>
          </p:cNvSpPr>
          <p:nvPr>
            <p:ph type="sldNum" sz="quarter" idx="12"/>
          </p:nvPr>
        </p:nvSpPr>
        <p:spPr/>
        <p:txBody>
          <a:bodyPr/>
          <a:lstStyle/>
          <a:p>
            <a:fld id="{998E25EC-EFBF-46CA-9693-BFBC79988B8C}" type="slidenum">
              <a:rPr lang="sr-Latn-CS" altLang="en-US" smtClean="0">
                <a:solidFill>
                  <a:srgbClr val="000000"/>
                </a:solidFill>
              </a:rPr>
              <a:pPr/>
              <a:t>214</a:t>
            </a:fld>
            <a:endParaRPr lang="sr-Latn-CS" altLang="en-US">
              <a:solidFill>
                <a:srgbClr val="000000"/>
              </a:solidFill>
            </a:endParaRPr>
          </a:p>
        </p:txBody>
      </p:sp>
      <p:sp>
        <p:nvSpPr>
          <p:cNvPr id="8" name="Content Placeholder 2"/>
          <p:cNvSpPr>
            <a:spLocks noGrp="1"/>
          </p:cNvSpPr>
          <p:nvPr>
            <p:ph idx="1"/>
          </p:nvPr>
        </p:nvSpPr>
        <p:spPr>
          <a:xfrm>
            <a:off x="395536" y="1600202"/>
            <a:ext cx="8424936" cy="5141168"/>
          </a:xfrm>
          <a:ln w="12700"/>
        </p:spPr>
        <p:txBody>
          <a:bodyPr>
            <a:noAutofit/>
          </a:bodyPr>
          <a:lstStyle/>
          <a:p>
            <a:pPr>
              <a:buClr>
                <a:srgbClr val="FF0000"/>
              </a:buClr>
              <a:buFont typeface="Wingdings" panose="05000000000000000000" pitchFamily="2" charset="2"/>
              <a:buChar char="v"/>
            </a:pPr>
            <a:r>
              <a:rPr lang="sr-Latn-RS" sz="2000" dirty="0">
                <a:effectLst/>
                <a:latin typeface="Calibri" panose="020F0502020204030204" pitchFamily="34" charset="0"/>
              </a:rPr>
              <a:t>Usvojena 10.07.2015. Vlada Republike Srbije</a:t>
            </a:r>
          </a:p>
          <a:p>
            <a:pPr>
              <a:buClr>
                <a:srgbClr val="FF0000"/>
              </a:buClr>
              <a:buFont typeface="Wingdings" panose="05000000000000000000" pitchFamily="2" charset="2"/>
              <a:buChar char="v"/>
            </a:pPr>
            <a:r>
              <a:rPr lang="sr-Latn-RS" sz="2000" dirty="0">
                <a:effectLst/>
                <a:latin typeface="Calibri" panose="020F0502020204030204" pitchFamily="34" charset="0"/>
              </a:rPr>
              <a:t>Kriterijumi i pravila za određivanje Maksimalne Visine Prihoda (MVP) u regulisanim delatnostima</a:t>
            </a:r>
            <a:r>
              <a:rPr lang="ru-RU" sz="2000" dirty="0">
                <a:effectLst/>
                <a:latin typeface="Calibri" panose="020F0502020204030204" pitchFamily="34" charset="0"/>
              </a:rPr>
              <a:t>, </a:t>
            </a:r>
            <a:r>
              <a:rPr lang="sr-Latn-RS" sz="2000" dirty="0">
                <a:effectLst/>
                <a:latin typeface="Calibri" panose="020F0502020204030204" pitchFamily="34" charset="0"/>
              </a:rPr>
              <a:t>koji se može ostvariti kroz cenu proizvoda i usluga i raspoređivanje tog prihoda na tarifne elemente za pojedine grupe kupaca</a:t>
            </a:r>
          </a:p>
          <a:p>
            <a:pPr marL="0" indent="0">
              <a:buClr>
                <a:srgbClr val="FF0000"/>
              </a:buClr>
              <a:buNone/>
            </a:pPr>
            <a:endParaRPr lang="sr-Latn-RS" sz="2000" dirty="0">
              <a:effectLst/>
              <a:latin typeface="Calibri" panose="020F0502020204030204" pitchFamily="34" charset="0"/>
            </a:endParaRPr>
          </a:p>
          <a:p>
            <a:pPr>
              <a:buClr>
                <a:srgbClr val="FF0000"/>
              </a:buClr>
              <a:buFont typeface="Wingdings" panose="05000000000000000000" pitchFamily="2" charset="2"/>
              <a:buChar char="v"/>
            </a:pPr>
            <a:r>
              <a:rPr lang="sr-Latn-RS" sz="2000" dirty="0">
                <a:effectLst/>
                <a:latin typeface="Calibri" panose="020F0502020204030204" pitchFamily="34" charset="0"/>
              </a:rPr>
              <a:t>MVP</a:t>
            </a:r>
            <a:r>
              <a:rPr lang="sr-Cyrl-RS" sz="2000" dirty="0">
                <a:effectLst/>
                <a:latin typeface="Calibri" panose="020F0502020204030204" pitchFamily="34" charset="0"/>
              </a:rPr>
              <a:t>=О</a:t>
            </a:r>
            <a:r>
              <a:rPr lang="sr-Latn-RS" sz="2000" dirty="0">
                <a:effectLst/>
                <a:latin typeface="Calibri" panose="020F0502020204030204" pitchFamily="34" charset="0"/>
              </a:rPr>
              <a:t>T</a:t>
            </a:r>
            <a:r>
              <a:rPr lang="sr-Cyrl-RS" sz="2000" dirty="0">
                <a:effectLst/>
                <a:latin typeface="Calibri" panose="020F0502020204030204" pitchFamily="34" charset="0"/>
              </a:rPr>
              <a:t>+АМ+</a:t>
            </a:r>
            <a:r>
              <a:rPr lang="sr-Latn-RS" sz="2000" dirty="0">
                <a:effectLst/>
                <a:latin typeface="Calibri" panose="020F0502020204030204" pitchFamily="34" charset="0"/>
              </a:rPr>
              <a:t>PR</a:t>
            </a:r>
            <a:r>
              <a:rPr lang="sr-Cyrl-RS" sz="2000" dirty="0">
                <a:effectLst/>
                <a:latin typeface="Calibri" panose="020F0502020204030204" pitchFamily="34" charset="0"/>
              </a:rPr>
              <a:t>*</a:t>
            </a:r>
            <a:r>
              <a:rPr lang="sr-Latn-RS" sz="2000" dirty="0">
                <a:effectLst/>
                <a:latin typeface="Calibri" panose="020F0502020204030204" pitchFamily="34" charset="0"/>
              </a:rPr>
              <a:t>RS</a:t>
            </a:r>
            <a:r>
              <a:rPr lang="sr-Cyrl-RS" sz="2000" dirty="0">
                <a:effectLst/>
                <a:latin typeface="Calibri" panose="020F0502020204030204" pitchFamily="34" charset="0"/>
              </a:rPr>
              <a:t>-О</a:t>
            </a:r>
            <a:r>
              <a:rPr lang="sr-Latn-RS" sz="2000" dirty="0">
                <a:effectLst/>
                <a:latin typeface="Calibri" panose="020F0502020204030204" pitchFamily="34" charset="0"/>
              </a:rPr>
              <a:t>P</a:t>
            </a:r>
            <a:r>
              <a:rPr lang="sr-Cyrl-RS" sz="2000" dirty="0">
                <a:effectLst/>
                <a:latin typeface="Calibri" panose="020F0502020204030204" pitchFamily="34" charset="0"/>
              </a:rPr>
              <a:t>+К</a:t>
            </a:r>
            <a:r>
              <a:rPr lang="sr-Latn-RS" sz="2000" dirty="0">
                <a:effectLst/>
                <a:latin typeface="Calibri" panose="020F0502020204030204" pitchFamily="34" charset="0"/>
              </a:rPr>
              <a:t>E</a:t>
            </a:r>
          </a:p>
          <a:p>
            <a:pPr marL="0" indent="0">
              <a:buClr>
                <a:srgbClr val="FF0000"/>
              </a:buClr>
              <a:buNone/>
            </a:pPr>
            <a:r>
              <a:rPr lang="sr-Latn-RS" sz="1600" b="1" dirty="0">
                <a:effectLst/>
                <a:latin typeface="Calibri" panose="020F0502020204030204" pitchFamily="34" charset="0"/>
              </a:rPr>
              <a:t>OT- Operativni troškovI</a:t>
            </a:r>
          </a:p>
          <a:p>
            <a:pPr marL="0" indent="0">
              <a:buClr>
                <a:srgbClr val="FF0000"/>
              </a:buClr>
              <a:buNone/>
            </a:pPr>
            <a:r>
              <a:rPr lang="sr-Latn-RS" sz="1600" b="1" dirty="0">
                <a:effectLst/>
                <a:latin typeface="Calibri" panose="020F0502020204030204" pitchFamily="34" charset="0"/>
              </a:rPr>
              <a:t>AM-Troškovi amortizacije</a:t>
            </a:r>
          </a:p>
          <a:p>
            <a:pPr marL="0" indent="0">
              <a:buClr>
                <a:srgbClr val="FF0000"/>
              </a:buClr>
              <a:buNone/>
            </a:pPr>
            <a:r>
              <a:rPr lang="sr-Latn-RS" sz="1600" b="1" dirty="0">
                <a:effectLst/>
                <a:latin typeface="Calibri" panose="020F0502020204030204" pitchFamily="34" charset="0"/>
              </a:rPr>
              <a:t>PR-Prinos na angažovana sredstva</a:t>
            </a:r>
          </a:p>
          <a:p>
            <a:pPr marL="0" indent="0">
              <a:buClr>
                <a:srgbClr val="FF0000"/>
              </a:buClr>
              <a:buNone/>
            </a:pPr>
            <a:r>
              <a:rPr lang="sr-Latn-RS" sz="1600" b="1" dirty="0">
                <a:effectLst/>
                <a:latin typeface="Calibri" panose="020F0502020204030204" pitchFamily="34" charset="0"/>
              </a:rPr>
              <a:t>RS-Regulisana sredstva</a:t>
            </a:r>
          </a:p>
          <a:p>
            <a:pPr marL="0" indent="0">
              <a:buClr>
                <a:srgbClr val="FF0000"/>
              </a:buClr>
              <a:buNone/>
            </a:pPr>
            <a:r>
              <a:rPr lang="sr-Latn-RS" sz="1600" b="1" dirty="0">
                <a:effectLst/>
                <a:latin typeface="Calibri" panose="020F0502020204030204" pitchFamily="34" charset="0"/>
              </a:rPr>
              <a:t>OP-Ostali prihodi</a:t>
            </a:r>
          </a:p>
          <a:p>
            <a:pPr marL="0" indent="0">
              <a:buClr>
                <a:srgbClr val="FF0000"/>
              </a:buClr>
              <a:buNone/>
            </a:pPr>
            <a:r>
              <a:rPr lang="sr-Latn-RS" sz="1600" b="1" dirty="0">
                <a:effectLst/>
                <a:latin typeface="Calibri" panose="020F0502020204030204" pitchFamily="34" charset="0"/>
              </a:rPr>
              <a:t>KE-Korekcioni element</a:t>
            </a:r>
          </a:p>
          <a:p>
            <a:pPr marL="0" indent="0">
              <a:buClr>
                <a:srgbClr val="FF0000"/>
              </a:buClr>
              <a:buNone/>
            </a:pPr>
            <a:endParaRPr lang="sr-Latn-RS" sz="1600" b="1" dirty="0">
              <a:effectLst/>
              <a:latin typeface="Calibri" panose="020F0502020204030204" pitchFamily="34" charset="0"/>
            </a:endParaRPr>
          </a:p>
          <a:p>
            <a:pPr>
              <a:buClr>
                <a:srgbClr val="FF0000"/>
              </a:buClr>
              <a:buFont typeface="Wingdings" panose="05000000000000000000" pitchFamily="2" charset="2"/>
              <a:buChar char="v"/>
            </a:pPr>
            <a:r>
              <a:rPr lang="sr-Latn-RS" sz="2000" dirty="0">
                <a:effectLst/>
                <a:latin typeface="Calibri" panose="020F0502020204030204" pitchFamily="34" charset="0"/>
              </a:rPr>
              <a:t>Samo fiksni deo (din /m2);  Samo varijabilni deo (din/KWh) ili </a:t>
            </a:r>
          </a:p>
          <a:p>
            <a:pPr marL="0" indent="0">
              <a:buClr>
                <a:srgbClr val="FF0000"/>
              </a:buClr>
              <a:buNone/>
            </a:pPr>
            <a:r>
              <a:rPr lang="sr-Latn-RS" sz="2000" dirty="0">
                <a:effectLst/>
                <a:latin typeface="Calibri" panose="020F0502020204030204" pitchFamily="34" charset="0"/>
              </a:rPr>
              <a:t>Dvodelno : fiksni (din/m2) + varijabilni (din/KWh)  </a:t>
            </a:r>
            <a:r>
              <a:rPr lang="sr-Latn-RS" sz="2000" dirty="0">
                <a:solidFill>
                  <a:srgbClr val="FF0000"/>
                </a:solidFill>
                <a:effectLst/>
                <a:latin typeface="Calibri" panose="020F0502020204030204" pitchFamily="34" charset="0"/>
              </a:rPr>
              <a:t>  </a:t>
            </a:r>
            <a:r>
              <a:rPr lang="sr-Latn-RS" sz="2000" dirty="0">
                <a:effectLst/>
                <a:latin typeface="Calibri" panose="020F0502020204030204" pitchFamily="34" charset="0"/>
              </a:rPr>
              <a:t>   </a:t>
            </a:r>
          </a:p>
          <a:p>
            <a:pPr>
              <a:buClr>
                <a:srgbClr val="FF0000"/>
              </a:buClr>
              <a:buFont typeface="Wingdings" panose="05000000000000000000" pitchFamily="2" charset="2"/>
              <a:buChar char="v"/>
            </a:pPr>
            <a:endParaRPr lang="sr-Latn-RS" sz="1600" dirty="0">
              <a:effectLst/>
              <a:latin typeface="Calibri" panose="020F0502020204030204" pitchFamily="34" charset="0"/>
            </a:endParaRPr>
          </a:p>
          <a:p>
            <a:pPr>
              <a:buClr>
                <a:srgbClr val="FF0000"/>
              </a:buClr>
              <a:buFont typeface="Wingdings" panose="05000000000000000000" pitchFamily="2" charset="2"/>
              <a:buChar char="v"/>
            </a:pPr>
            <a:endParaRPr lang="sr-Latn-RS" sz="1600" dirty="0">
              <a:effectLst/>
              <a:latin typeface="Calibri" panose="020F0502020204030204" pitchFamily="34" charset="0"/>
            </a:endParaRPr>
          </a:p>
          <a:p>
            <a:pPr>
              <a:buClr>
                <a:srgbClr val="FF0000"/>
              </a:buClr>
              <a:buFont typeface="Wingdings" panose="05000000000000000000" pitchFamily="2" charset="2"/>
              <a:buChar char="v"/>
            </a:pPr>
            <a:endParaRPr lang="sr-Latn-RS" sz="1600" dirty="0">
              <a:effectLst/>
              <a:latin typeface="Calibri" panose="020F0502020204030204" pitchFamily="34" charset="0"/>
            </a:endParaRPr>
          </a:p>
          <a:p>
            <a:pPr>
              <a:buClr>
                <a:srgbClr val="FF0000"/>
              </a:buClr>
              <a:buFont typeface="Wingdings" panose="05000000000000000000" pitchFamily="2" charset="2"/>
              <a:buChar char="v"/>
            </a:pPr>
            <a:endParaRPr lang="sr-Latn-RS" sz="1600" dirty="0">
              <a:effectLst/>
              <a:latin typeface="Calibri" panose="020F0502020204030204" pitchFamily="34" charset="0"/>
            </a:endParaRPr>
          </a:p>
          <a:p>
            <a:pPr marL="0" indent="0">
              <a:buClr>
                <a:srgbClr val="FF0000"/>
              </a:buClr>
              <a:buNone/>
            </a:pPr>
            <a:endParaRPr lang="sr-Latn-RS" sz="1600" dirty="0">
              <a:latin typeface="Calibri" panose="020F0502020204030204" pitchFamily="34" charset="0"/>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1613" y="3357000"/>
            <a:ext cx="1743075"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4"/>
          <p:cNvSpPr>
            <a:spLocks noChangeArrowheads="1"/>
          </p:cNvSpPr>
          <p:nvPr/>
        </p:nvSpPr>
        <p:spPr bwMode="auto">
          <a:xfrm>
            <a:off x="579788" y="1409702"/>
            <a:ext cx="8153400" cy="76200"/>
          </a:xfrm>
          <a:prstGeom prst="rect">
            <a:avLst/>
          </a:prstGeom>
          <a:gradFill rotWithShape="1">
            <a:gsLst>
              <a:gs pos="0">
                <a:srgbClr val="A50021"/>
              </a:gs>
              <a:gs pos="100000">
                <a:schemeClr val="bg1"/>
              </a:gs>
            </a:gsLst>
            <a:lin ang="0" scaled="1"/>
          </a:gradFill>
          <a:ln>
            <a:solidFill>
              <a:srgbClr val="FF0000"/>
            </a:solidFill>
          </a:ln>
          <a:extLst/>
        </p:spPr>
        <p:txBody>
          <a:bodyPr wrap="none" lIns="91422" tIns="45710" rIns="91422" bIns="45710" anchor="ctr"/>
          <a:lstStyle/>
          <a:p>
            <a:pPr algn="ctr" fontAlgn="base">
              <a:spcBef>
                <a:spcPct val="20000"/>
              </a:spcBef>
              <a:spcAft>
                <a:spcPct val="0"/>
              </a:spcAft>
              <a:buClr>
                <a:srgbClr val="0000FF"/>
              </a:buClr>
              <a:buSzPct val="75000"/>
              <a:buFont typeface="Wingdings" pitchFamily="2" charset="2"/>
              <a:buNone/>
              <a:defRPr/>
            </a:pPr>
            <a:endParaRPr lang="sr-Latn-CS" b="1">
              <a:solidFill>
                <a:srgbClr val="C5D9ED">
                  <a:lumMod val="75000"/>
                </a:srgbClr>
              </a:solidFill>
              <a:cs typeface="Arial" charset="0"/>
            </a:endParaRPr>
          </a:p>
        </p:txBody>
      </p:sp>
    </p:spTree>
    <p:extLst>
      <p:ext uri="{BB962C8B-B14F-4D97-AF65-F5344CB8AC3E}">
        <p14:creationId xmlns:p14="http://schemas.microsoft.com/office/powerpoint/2010/main" val="1486645228"/>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RS" sz="3200" b="1" dirty="0">
                <a:solidFill>
                  <a:srgbClr val="0070C0"/>
                </a:solidFill>
              </a:rPr>
              <a:t>Iz</a:t>
            </a:r>
            <a:r>
              <a:rPr lang="en-US" sz="3200" b="1" dirty="0">
                <a:solidFill>
                  <a:srgbClr val="0070C0"/>
                </a:solidFill>
              </a:rPr>
              <a:t>b</a:t>
            </a:r>
            <a:r>
              <a:rPr lang="sr-Latn-RS" sz="3200" b="1" dirty="0">
                <a:solidFill>
                  <a:srgbClr val="0070C0"/>
                </a:solidFill>
              </a:rPr>
              <a:t>o</a:t>
            </a:r>
            <a:r>
              <a:rPr lang="en-US" sz="3200" b="1" dirty="0">
                <a:solidFill>
                  <a:srgbClr val="0070C0"/>
                </a:solidFill>
              </a:rPr>
              <a:t>r </a:t>
            </a:r>
            <a:r>
              <a:rPr lang="en-US" sz="3200" b="1" dirty="0" err="1">
                <a:solidFill>
                  <a:srgbClr val="0070C0"/>
                </a:solidFill>
              </a:rPr>
              <a:t>tarifnih</a:t>
            </a:r>
            <a:r>
              <a:rPr lang="en-US" sz="3200" b="1" dirty="0">
                <a:solidFill>
                  <a:srgbClr val="0070C0"/>
                </a:solidFill>
              </a:rPr>
              <a:t> </a:t>
            </a:r>
            <a:r>
              <a:rPr lang="en-US" sz="3200" b="1" dirty="0" err="1">
                <a:solidFill>
                  <a:srgbClr val="0070C0"/>
                </a:solidFill>
              </a:rPr>
              <a:t>elemenata</a:t>
            </a:r>
            <a:endParaRPr lang="en-US" sz="3200" b="1" dirty="0">
              <a:solidFill>
                <a:srgbClr val="0070C0"/>
              </a:solidFill>
            </a:endParaRPr>
          </a:p>
        </p:txBody>
      </p:sp>
      <p:sp>
        <p:nvSpPr>
          <p:cNvPr id="4" name="Slide Number Placeholder 3"/>
          <p:cNvSpPr>
            <a:spLocks noGrp="1"/>
          </p:cNvSpPr>
          <p:nvPr>
            <p:ph type="sldNum" sz="quarter" idx="12"/>
          </p:nvPr>
        </p:nvSpPr>
        <p:spPr/>
        <p:txBody>
          <a:bodyPr/>
          <a:lstStyle/>
          <a:p>
            <a:fld id="{998E25EC-EFBF-46CA-9693-BFBC79988B8C}" type="slidenum">
              <a:rPr lang="sr-Latn-CS" altLang="en-US" smtClean="0">
                <a:solidFill>
                  <a:srgbClr val="000000"/>
                </a:solidFill>
              </a:rPr>
              <a:pPr/>
              <a:t>215</a:t>
            </a:fld>
            <a:endParaRPr lang="sr-Latn-CS" altLang="en-US">
              <a:solidFill>
                <a:srgbClr val="000000"/>
              </a:solidFill>
            </a:endParaRPr>
          </a:p>
        </p:txBody>
      </p:sp>
      <p:sp>
        <p:nvSpPr>
          <p:cNvPr id="5" name="Rectangle 4"/>
          <p:cNvSpPr>
            <a:spLocks noChangeArrowheads="1"/>
          </p:cNvSpPr>
          <p:nvPr/>
        </p:nvSpPr>
        <p:spPr bwMode="auto">
          <a:xfrm>
            <a:off x="573314" y="1295401"/>
            <a:ext cx="8153400" cy="76200"/>
          </a:xfrm>
          <a:prstGeom prst="rect">
            <a:avLst/>
          </a:prstGeom>
          <a:gradFill rotWithShape="1">
            <a:gsLst>
              <a:gs pos="0">
                <a:srgbClr val="A50021"/>
              </a:gs>
              <a:gs pos="100000">
                <a:schemeClr val="bg1"/>
              </a:gs>
            </a:gsLst>
            <a:lin ang="0" scaled="1"/>
          </a:gradFill>
          <a:ln>
            <a:solidFill>
              <a:srgbClr val="FF0000"/>
            </a:solidFill>
          </a:ln>
          <a:extLst/>
        </p:spPr>
        <p:txBody>
          <a:bodyPr wrap="none" lIns="91422" tIns="45710" rIns="91422" bIns="45710" anchor="ctr"/>
          <a:lstStyle/>
          <a:p>
            <a:pPr algn="ctr" fontAlgn="base">
              <a:spcBef>
                <a:spcPct val="20000"/>
              </a:spcBef>
              <a:spcAft>
                <a:spcPct val="0"/>
              </a:spcAft>
              <a:buClr>
                <a:srgbClr val="0000FF"/>
              </a:buClr>
              <a:buSzPct val="75000"/>
              <a:buFont typeface="Wingdings" pitchFamily="2" charset="2"/>
              <a:buNone/>
              <a:defRPr/>
            </a:pPr>
            <a:endParaRPr lang="sr-Latn-CS" b="1">
              <a:solidFill>
                <a:srgbClr val="C5D9ED">
                  <a:lumMod val="75000"/>
                </a:srgbClr>
              </a:solidFill>
              <a:cs typeface="Arial" charset="0"/>
            </a:endParaRP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3592374692"/>
              </p:ext>
            </p:extLst>
          </p:nvPr>
        </p:nvGraphicFramePr>
        <p:xfrm>
          <a:off x="457205" y="1642590"/>
          <a:ext cx="8229599" cy="4445953"/>
        </p:xfrm>
        <a:graphic>
          <a:graphicData uri="http://schemas.openxmlformats.org/drawingml/2006/table">
            <a:tbl>
              <a:tblPr/>
              <a:tblGrid>
                <a:gridCol w="1622040">
                  <a:extLst>
                    <a:ext uri="{9D8B030D-6E8A-4147-A177-3AD203B41FA5}">
                      <a16:colId xmlns:a16="http://schemas.microsoft.com/office/drawing/2014/main" xmlns="" val="20000"/>
                    </a:ext>
                  </a:extLst>
                </a:gridCol>
                <a:gridCol w="1155703">
                  <a:extLst>
                    <a:ext uri="{9D8B030D-6E8A-4147-A177-3AD203B41FA5}">
                      <a16:colId xmlns:a16="http://schemas.microsoft.com/office/drawing/2014/main" xmlns="" val="20001"/>
                    </a:ext>
                  </a:extLst>
                </a:gridCol>
                <a:gridCol w="1622040">
                  <a:extLst>
                    <a:ext uri="{9D8B030D-6E8A-4147-A177-3AD203B41FA5}">
                      <a16:colId xmlns:a16="http://schemas.microsoft.com/office/drawing/2014/main" xmlns="" val="20002"/>
                    </a:ext>
                  </a:extLst>
                </a:gridCol>
                <a:gridCol w="1090371">
                  <a:extLst>
                    <a:ext uri="{9D8B030D-6E8A-4147-A177-3AD203B41FA5}">
                      <a16:colId xmlns:a16="http://schemas.microsoft.com/office/drawing/2014/main" xmlns="" val="20003"/>
                    </a:ext>
                  </a:extLst>
                </a:gridCol>
                <a:gridCol w="982235">
                  <a:extLst>
                    <a:ext uri="{9D8B030D-6E8A-4147-A177-3AD203B41FA5}">
                      <a16:colId xmlns:a16="http://schemas.microsoft.com/office/drawing/2014/main" xmlns="" val="20004"/>
                    </a:ext>
                  </a:extLst>
                </a:gridCol>
                <a:gridCol w="1757210">
                  <a:extLst>
                    <a:ext uri="{9D8B030D-6E8A-4147-A177-3AD203B41FA5}">
                      <a16:colId xmlns:a16="http://schemas.microsoft.com/office/drawing/2014/main" xmlns="" val="20005"/>
                    </a:ext>
                  </a:extLst>
                </a:gridCol>
              </a:tblGrid>
              <a:tr h="176147">
                <a:tc rowSpan="2">
                  <a:txBody>
                    <a:bodyPr/>
                    <a:lstStyle/>
                    <a:p>
                      <a:pPr algn="l" rtl="0" fontAlgn="t"/>
                      <a:r>
                        <a:rPr lang="en-US" sz="1000" b="1" i="0" u="none" strike="noStrike" dirty="0" err="1">
                          <a:solidFill>
                            <a:srgbClr val="000000"/>
                          </a:solidFill>
                          <a:effectLst/>
                          <a:latin typeface="Calibri"/>
                        </a:rPr>
                        <a:t>Struktura</a:t>
                      </a:r>
                      <a:r>
                        <a:rPr lang="en-US" sz="1000" b="1" i="0" u="none" strike="noStrike" dirty="0">
                          <a:solidFill>
                            <a:srgbClr val="000000"/>
                          </a:solidFill>
                          <a:effectLst/>
                          <a:latin typeface="Calibri"/>
                        </a:rPr>
                        <a:t> </a:t>
                      </a:r>
                      <a:r>
                        <a:rPr lang="en-US" sz="1000" b="1" i="0" u="none" strike="noStrike" dirty="0" err="1">
                          <a:solidFill>
                            <a:srgbClr val="000000"/>
                          </a:solidFill>
                          <a:effectLst/>
                          <a:latin typeface="Calibri"/>
                        </a:rPr>
                        <a:t>troškova</a:t>
                      </a:r>
                      <a:endParaRPr lang="en-US" sz="1000" b="1" i="0" u="none" strike="noStrike" dirty="0">
                        <a:solidFill>
                          <a:srgbClr val="000000"/>
                        </a:solidFill>
                        <a:effectLst/>
                        <a:latin typeface="Calibri"/>
                      </a:endParaRPr>
                    </a:p>
                  </a:txBody>
                  <a:tcPr marL="7046" marR="7046" marT="7046"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2F2F2"/>
                    </a:solidFill>
                  </a:tcPr>
                </a:tc>
                <a:tc rowSpan="2">
                  <a:txBody>
                    <a:bodyPr/>
                    <a:lstStyle/>
                    <a:p>
                      <a:pPr algn="ctr" rtl="0" fontAlgn="t"/>
                      <a:r>
                        <a:rPr lang="en-US" sz="1000" b="1" i="0" u="none" strike="noStrike">
                          <a:solidFill>
                            <a:srgbClr val="000000"/>
                          </a:solidFill>
                          <a:effectLst/>
                          <a:latin typeface="Calibri"/>
                        </a:rPr>
                        <a:t>Odobreni prihod (€)</a:t>
                      </a:r>
                    </a:p>
                  </a:txBody>
                  <a:tcPr marL="7046" marR="7046" marT="7046"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2F2F2"/>
                    </a:solidFill>
                  </a:tcPr>
                </a:tc>
                <a:tc>
                  <a:txBody>
                    <a:bodyPr/>
                    <a:lstStyle/>
                    <a:p>
                      <a:pPr algn="l" rtl="0" fontAlgn="ctr"/>
                      <a:r>
                        <a:rPr lang="en-US" sz="1000" b="1" i="0" u="none" strike="noStrike">
                          <a:solidFill>
                            <a:srgbClr val="000000"/>
                          </a:solidFill>
                          <a:effectLst/>
                          <a:latin typeface="Calibri"/>
                        </a:rPr>
                        <a:t>Smanjenje potrošnje </a:t>
                      </a:r>
                    </a:p>
                  </a:txBody>
                  <a:tcPr marL="7046" marR="7046" marT="704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F2F2F2"/>
                    </a:solidFill>
                  </a:tcPr>
                </a:tc>
                <a:tc rowSpan="2">
                  <a:txBody>
                    <a:bodyPr/>
                    <a:lstStyle/>
                    <a:p>
                      <a:pPr algn="l" rtl="0" fontAlgn="t"/>
                      <a:r>
                        <a:rPr lang="en-US" sz="1000" b="1" i="0" u="none" strike="noStrike">
                          <a:solidFill>
                            <a:srgbClr val="000000"/>
                          </a:solidFill>
                          <a:effectLst/>
                          <a:latin typeface="Calibri"/>
                        </a:rPr>
                        <a:t>100 % var.</a:t>
                      </a:r>
                    </a:p>
                  </a:txBody>
                  <a:tcPr marL="7046" marR="7046" marT="7046"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2F2F2"/>
                    </a:solidFill>
                  </a:tcPr>
                </a:tc>
                <a:tc rowSpan="2">
                  <a:txBody>
                    <a:bodyPr/>
                    <a:lstStyle/>
                    <a:p>
                      <a:pPr algn="l" rtl="0" fontAlgn="t"/>
                      <a:r>
                        <a:rPr lang="en-US" sz="1000" b="1" i="0" u="none" strike="noStrike">
                          <a:solidFill>
                            <a:srgbClr val="000000"/>
                          </a:solidFill>
                          <a:effectLst/>
                          <a:latin typeface="Calibri"/>
                        </a:rPr>
                        <a:t>100 % fix.</a:t>
                      </a:r>
                    </a:p>
                  </a:txBody>
                  <a:tcPr marL="7046" marR="7046" marT="7046"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2F2F2"/>
                    </a:solidFill>
                  </a:tcPr>
                </a:tc>
                <a:tc rowSpan="2">
                  <a:txBody>
                    <a:bodyPr/>
                    <a:lstStyle/>
                    <a:p>
                      <a:pPr algn="l" rtl="0" fontAlgn="t"/>
                      <a:r>
                        <a:rPr lang="en-US" sz="1000" b="1" i="0" u="none" strike="noStrike">
                          <a:solidFill>
                            <a:srgbClr val="000000"/>
                          </a:solidFill>
                          <a:effectLst/>
                          <a:latin typeface="Calibri"/>
                        </a:rPr>
                        <a:t>Realni troškovi</a:t>
                      </a:r>
                    </a:p>
                  </a:txBody>
                  <a:tcPr marL="7046" marR="7046" marT="7046"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xmlns="" val="10000"/>
                  </a:ext>
                </a:extLst>
              </a:tr>
              <a:tr h="183193">
                <a:tc vMerge="1">
                  <a:txBody>
                    <a:bodyPr/>
                    <a:lstStyle/>
                    <a:p>
                      <a:endParaRPr lang="en-US"/>
                    </a:p>
                  </a:txBody>
                  <a:tcPr/>
                </a:tc>
                <a:tc vMerge="1">
                  <a:txBody>
                    <a:bodyPr/>
                    <a:lstStyle/>
                    <a:p>
                      <a:endParaRPr lang="en-US"/>
                    </a:p>
                  </a:txBody>
                  <a:tcPr/>
                </a:tc>
                <a:tc>
                  <a:txBody>
                    <a:bodyPr/>
                    <a:lstStyle/>
                    <a:p>
                      <a:pPr algn="l" rtl="0" fontAlgn="b"/>
                      <a:r>
                        <a:rPr lang="en-US" sz="1000" b="1" i="0" u="none" strike="noStrike">
                          <a:solidFill>
                            <a:srgbClr val="000000"/>
                          </a:solidFill>
                          <a:effectLst/>
                          <a:latin typeface="Calibri"/>
                        </a:rPr>
                        <a:t> – 20%</a:t>
                      </a:r>
                    </a:p>
                  </a:txBody>
                  <a:tcPr marL="7046" marR="7046" marT="704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F2F2F2"/>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10001"/>
                  </a:ext>
                </a:extLst>
              </a:tr>
              <a:tr h="366386">
                <a:tc>
                  <a:txBody>
                    <a:bodyPr/>
                    <a:lstStyle/>
                    <a:p>
                      <a:pPr algn="l" rtl="0" fontAlgn="ctr"/>
                      <a:r>
                        <a:rPr lang="en-US" sz="1000" b="1" i="0" u="none" strike="noStrike">
                          <a:solidFill>
                            <a:srgbClr val="000000"/>
                          </a:solidFill>
                          <a:effectLst/>
                          <a:latin typeface="Calibri"/>
                        </a:rPr>
                        <a:t>Fiksni troškovi (€/god) </a:t>
                      </a:r>
                    </a:p>
                  </a:txBody>
                  <a:tcPr marL="7046" marR="7046" marT="704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E9D9"/>
                    </a:solidFill>
                  </a:tcPr>
                </a:tc>
                <a:tc>
                  <a:txBody>
                    <a:bodyPr/>
                    <a:lstStyle/>
                    <a:p>
                      <a:pPr algn="r" rtl="0" fontAlgn="ctr"/>
                      <a:r>
                        <a:rPr lang="en-US" sz="1000" b="1" i="0" u="none" strike="noStrike">
                          <a:solidFill>
                            <a:srgbClr val="000000"/>
                          </a:solidFill>
                          <a:effectLst/>
                          <a:latin typeface="Calibri"/>
                        </a:rPr>
                        <a:t>         10,000,000.00 </a:t>
                      </a:r>
                    </a:p>
                  </a:txBody>
                  <a:tcPr marL="7046" marR="63413" marT="704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E9D9"/>
                    </a:solidFill>
                  </a:tcPr>
                </a:tc>
                <a:tc>
                  <a:txBody>
                    <a:bodyPr/>
                    <a:lstStyle/>
                    <a:p>
                      <a:pPr algn="r" rtl="0" fontAlgn="ctr"/>
                      <a:r>
                        <a:rPr lang="en-US" sz="1000" b="1" i="0" u="none" strike="noStrike">
                          <a:solidFill>
                            <a:srgbClr val="000000"/>
                          </a:solidFill>
                          <a:effectLst/>
                          <a:latin typeface="Calibri"/>
                        </a:rPr>
                        <a:t>                          10,000,000.00 </a:t>
                      </a:r>
                    </a:p>
                  </a:txBody>
                  <a:tcPr marL="7046" marR="63413" marT="704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E9D9"/>
                    </a:solidFill>
                  </a:tcPr>
                </a:tc>
                <a:tc>
                  <a:txBody>
                    <a:bodyPr/>
                    <a:lstStyle/>
                    <a:p>
                      <a:pPr algn="l" fontAlgn="t"/>
                      <a:r>
                        <a:rPr lang="en-US" sz="1300" b="1" i="0" u="none" strike="noStrike">
                          <a:solidFill>
                            <a:srgbClr val="000000"/>
                          </a:solidFill>
                          <a:effectLst/>
                          <a:latin typeface="Calibri"/>
                        </a:rPr>
                        <a:t> </a:t>
                      </a:r>
                    </a:p>
                  </a:txBody>
                  <a:tcPr marL="7046" marR="7046" marT="7046"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E9D9"/>
                    </a:solidFill>
                  </a:tcPr>
                </a:tc>
                <a:tc>
                  <a:txBody>
                    <a:bodyPr/>
                    <a:lstStyle/>
                    <a:p>
                      <a:pPr algn="l" fontAlgn="t"/>
                      <a:r>
                        <a:rPr lang="en-US" sz="1300" b="1" i="0" u="none" strike="noStrike">
                          <a:solidFill>
                            <a:srgbClr val="000000"/>
                          </a:solidFill>
                          <a:effectLst/>
                          <a:latin typeface="Calibri"/>
                        </a:rPr>
                        <a:t> </a:t>
                      </a:r>
                    </a:p>
                  </a:txBody>
                  <a:tcPr marL="7046" marR="7046" marT="7046"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E9D9"/>
                    </a:solidFill>
                  </a:tcPr>
                </a:tc>
                <a:tc>
                  <a:txBody>
                    <a:bodyPr/>
                    <a:lstStyle/>
                    <a:p>
                      <a:pPr algn="l" fontAlgn="t"/>
                      <a:r>
                        <a:rPr lang="en-US" sz="1300" b="1" i="0" u="none" strike="noStrike">
                          <a:solidFill>
                            <a:srgbClr val="000000"/>
                          </a:solidFill>
                          <a:effectLst/>
                          <a:latin typeface="Calibri"/>
                        </a:rPr>
                        <a:t> </a:t>
                      </a:r>
                    </a:p>
                  </a:txBody>
                  <a:tcPr marL="7046" marR="7046" marT="7046"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E9D9"/>
                    </a:solidFill>
                  </a:tcPr>
                </a:tc>
                <a:extLst>
                  <a:ext uri="{0D108BD9-81ED-4DB2-BD59-A6C34878D82A}">
                    <a16:rowId xmlns:a16="http://schemas.microsoft.com/office/drawing/2014/main" xmlns="" val="10002"/>
                  </a:ext>
                </a:extLst>
              </a:tr>
              <a:tr h="359340">
                <a:tc>
                  <a:txBody>
                    <a:bodyPr/>
                    <a:lstStyle/>
                    <a:p>
                      <a:pPr algn="l" rtl="0" fontAlgn="ctr"/>
                      <a:r>
                        <a:rPr lang="en-US" sz="1000" b="1" i="0" u="none" strike="noStrike">
                          <a:solidFill>
                            <a:srgbClr val="000000"/>
                          </a:solidFill>
                          <a:effectLst/>
                          <a:latin typeface="Calibri"/>
                        </a:rPr>
                        <a:t>Varijabilni troškovi (€/god)</a:t>
                      </a:r>
                    </a:p>
                  </a:txBody>
                  <a:tcPr marL="7046" marR="7046" marT="704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D5B4"/>
                    </a:solidFill>
                  </a:tcPr>
                </a:tc>
                <a:tc>
                  <a:txBody>
                    <a:bodyPr/>
                    <a:lstStyle/>
                    <a:p>
                      <a:pPr algn="r" rtl="0" fontAlgn="ctr"/>
                      <a:r>
                        <a:rPr lang="en-US" sz="1000" b="1" i="0" u="none" strike="noStrike">
                          <a:solidFill>
                            <a:srgbClr val="000000"/>
                          </a:solidFill>
                          <a:effectLst/>
                          <a:latin typeface="Calibri"/>
                        </a:rPr>
                        <a:t>         20,000,000.00 </a:t>
                      </a:r>
                    </a:p>
                  </a:txBody>
                  <a:tcPr marL="7046" marR="63413" marT="704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D5B4"/>
                    </a:solidFill>
                  </a:tcPr>
                </a:tc>
                <a:tc>
                  <a:txBody>
                    <a:bodyPr/>
                    <a:lstStyle/>
                    <a:p>
                      <a:pPr algn="r" rtl="0" fontAlgn="ctr"/>
                      <a:r>
                        <a:rPr lang="en-US" sz="1000" b="1" i="0" u="none" strike="noStrike">
                          <a:solidFill>
                            <a:srgbClr val="FF0000"/>
                          </a:solidFill>
                          <a:effectLst/>
                          <a:latin typeface="Calibri"/>
                        </a:rPr>
                        <a:t>                          16,000,000.00 </a:t>
                      </a:r>
                    </a:p>
                  </a:txBody>
                  <a:tcPr marL="7046" marR="63413" marT="704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D5B4"/>
                    </a:solidFill>
                  </a:tcPr>
                </a:tc>
                <a:tc>
                  <a:txBody>
                    <a:bodyPr/>
                    <a:lstStyle/>
                    <a:p>
                      <a:pPr algn="l" fontAlgn="t"/>
                      <a:r>
                        <a:rPr lang="en-US" sz="1300" b="1" i="0" u="none" strike="noStrike">
                          <a:solidFill>
                            <a:srgbClr val="000000"/>
                          </a:solidFill>
                          <a:effectLst/>
                          <a:latin typeface="Calibri"/>
                        </a:rPr>
                        <a:t> </a:t>
                      </a:r>
                    </a:p>
                  </a:txBody>
                  <a:tcPr marL="7046" marR="7046" marT="7046"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D5B4"/>
                    </a:solidFill>
                  </a:tcPr>
                </a:tc>
                <a:tc>
                  <a:txBody>
                    <a:bodyPr/>
                    <a:lstStyle/>
                    <a:p>
                      <a:pPr algn="l" fontAlgn="t"/>
                      <a:r>
                        <a:rPr lang="en-US" sz="1300" b="1" i="0" u="none" strike="noStrike">
                          <a:solidFill>
                            <a:srgbClr val="000000"/>
                          </a:solidFill>
                          <a:effectLst/>
                          <a:latin typeface="Calibri"/>
                        </a:rPr>
                        <a:t> </a:t>
                      </a:r>
                    </a:p>
                  </a:txBody>
                  <a:tcPr marL="7046" marR="7046" marT="7046"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D5B4"/>
                    </a:solidFill>
                  </a:tcPr>
                </a:tc>
                <a:tc>
                  <a:txBody>
                    <a:bodyPr/>
                    <a:lstStyle/>
                    <a:p>
                      <a:pPr algn="l" fontAlgn="t"/>
                      <a:r>
                        <a:rPr lang="en-US" sz="1300" b="1" i="0" u="none" strike="noStrike">
                          <a:solidFill>
                            <a:srgbClr val="000000"/>
                          </a:solidFill>
                          <a:effectLst/>
                          <a:latin typeface="Calibri"/>
                        </a:rPr>
                        <a:t> </a:t>
                      </a:r>
                    </a:p>
                  </a:txBody>
                  <a:tcPr marL="7046" marR="7046" marT="7046"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D5B4"/>
                    </a:solidFill>
                  </a:tcPr>
                </a:tc>
                <a:extLst>
                  <a:ext uri="{0D108BD9-81ED-4DB2-BD59-A6C34878D82A}">
                    <a16:rowId xmlns:a16="http://schemas.microsoft.com/office/drawing/2014/main" xmlns="" val="10003"/>
                  </a:ext>
                </a:extLst>
              </a:tr>
              <a:tr h="359340">
                <a:tc>
                  <a:txBody>
                    <a:bodyPr/>
                    <a:lstStyle/>
                    <a:p>
                      <a:pPr algn="l" rtl="0" fontAlgn="ctr"/>
                      <a:r>
                        <a:rPr lang="en-US" sz="1000" b="1" i="0" u="none" strike="noStrike">
                          <a:solidFill>
                            <a:srgbClr val="000000"/>
                          </a:solidFill>
                          <a:effectLst/>
                          <a:latin typeface="Calibri"/>
                        </a:rPr>
                        <a:t>Ukupni troškovi (€/god)</a:t>
                      </a:r>
                    </a:p>
                  </a:txBody>
                  <a:tcPr marL="7046" marR="7046" marT="704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8E4BC"/>
                    </a:solidFill>
                  </a:tcPr>
                </a:tc>
                <a:tc>
                  <a:txBody>
                    <a:bodyPr/>
                    <a:lstStyle/>
                    <a:p>
                      <a:pPr algn="r" rtl="0" fontAlgn="ctr"/>
                      <a:r>
                        <a:rPr lang="en-US" sz="1000" b="1" i="0" u="none" strike="noStrike">
                          <a:solidFill>
                            <a:srgbClr val="00B050"/>
                          </a:solidFill>
                          <a:effectLst/>
                          <a:latin typeface="Calibri"/>
                        </a:rPr>
                        <a:t>         30,000,000.00 </a:t>
                      </a:r>
                    </a:p>
                  </a:txBody>
                  <a:tcPr marL="7046" marR="63413" marT="704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8E4BC"/>
                    </a:solidFill>
                  </a:tcPr>
                </a:tc>
                <a:tc>
                  <a:txBody>
                    <a:bodyPr/>
                    <a:lstStyle/>
                    <a:p>
                      <a:pPr algn="r" rtl="0" fontAlgn="ctr"/>
                      <a:r>
                        <a:rPr lang="en-US" sz="1000" b="1" i="0" u="none" strike="noStrike">
                          <a:solidFill>
                            <a:srgbClr val="FF0000"/>
                          </a:solidFill>
                          <a:effectLst/>
                          <a:latin typeface="Calibri"/>
                        </a:rPr>
                        <a:t>                          26,000,000.00 </a:t>
                      </a:r>
                    </a:p>
                  </a:txBody>
                  <a:tcPr marL="7046" marR="63413" marT="704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8E4BC"/>
                    </a:solidFill>
                  </a:tcPr>
                </a:tc>
                <a:tc>
                  <a:txBody>
                    <a:bodyPr/>
                    <a:lstStyle/>
                    <a:p>
                      <a:pPr algn="l" fontAlgn="t"/>
                      <a:r>
                        <a:rPr lang="en-US" sz="1300" b="1" i="0" u="none" strike="noStrike">
                          <a:solidFill>
                            <a:srgbClr val="000000"/>
                          </a:solidFill>
                          <a:effectLst/>
                          <a:latin typeface="Calibri"/>
                        </a:rPr>
                        <a:t> </a:t>
                      </a:r>
                    </a:p>
                  </a:txBody>
                  <a:tcPr marL="7046" marR="7046" marT="7046"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8E4BC"/>
                    </a:solidFill>
                  </a:tcPr>
                </a:tc>
                <a:tc>
                  <a:txBody>
                    <a:bodyPr/>
                    <a:lstStyle/>
                    <a:p>
                      <a:pPr algn="l" fontAlgn="t"/>
                      <a:r>
                        <a:rPr lang="en-US" sz="1300" b="1" i="0" u="none" strike="noStrike">
                          <a:solidFill>
                            <a:srgbClr val="000000"/>
                          </a:solidFill>
                          <a:effectLst/>
                          <a:latin typeface="Calibri"/>
                        </a:rPr>
                        <a:t> </a:t>
                      </a:r>
                    </a:p>
                  </a:txBody>
                  <a:tcPr marL="7046" marR="7046" marT="7046"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8E4BC"/>
                    </a:solidFill>
                  </a:tcPr>
                </a:tc>
                <a:tc>
                  <a:txBody>
                    <a:bodyPr/>
                    <a:lstStyle/>
                    <a:p>
                      <a:pPr algn="l" fontAlgn="t"/>
                      <a:r>
                        <a:rPr lang="en-US" sz="1300" b="1" i="0" u="none" strike="noStrike">
                          <a:solidFill>
                            <a:srgbClr val="000000"/>
                          </a:solidFill>
                          <a:effectLst/>
                          <a:latin typeface="Calibri"/>
                        </a:rPr>
                        <a:t> </a:t>
                      </a:r>
                    </a:p>
                  </a:txBody>
                  <a:tcPr marL="7046" marR="7046" marT="7046"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8E4BC"/>
                    </a:solidFill>
                  </a:tcPr>
                </a:tc>
                <a:extLst>
                  <a:ext uri="{0D108BD9-81ED-4DB2-BD59-A6C34878D82A}">
                    <a16:rowId xmlns:a16="http://schemas.microsoft.com/office/drawing/2014/main" xmlns="" val="10004"/>
                  </a:ext>
                </a:extLst>
              </a:tr>
              <a:tr h="225468">
                <a:tc>
                  <a:txBody>
                    <a:bodyPr/>
                    <a:lstStyle/>
                    <a:p>
                      <a:pPr algn="l" fontAlgn="t"/>
                      <a:r>
                        <a:rPr lang="en-US" sz="1300" b="1" i="0" u="none" strike="noStrike">
                          <a:solidFill>
                            <a:srgbClr val="000000"/>
                          </a:solidFill>
                          <a:effectLst/>
                          <a:latin typeface="Calibri"/>
                        </a:rPr>
                        <a:t> </a:t>
                      </a:r>
                    </a:p>
                  </a:txBody>
                  <a:tcPr marL="7046" marR="7046" marT="7046"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F9FA"/>
                    </a:solidFill>
                  </a:tcPr>
                </a:tc>
                <a:tc>
                  <a:txBody>
                    <a:bodyPr/>
                    <a:lstStyle/>
                    <a:p>
                      <a:pPr algn="l" fontAlgn="t"/>
                      <a:r>
                        <a:rPr lang="en-US" sz="1300" b="1" i="0" u="none" strike="noStrike">
                          <a:solidFill>
                            <a:srgbClr val="000000"/>
                          </a:solidFill>
                          <a:effectLst/>
                          <a:latin typeface="Calibri"/>
                        </a:rPr>
                        <a:t> </a:t>
                      </a:r>
                    </a:p>
                  </a:txBody>
                  <a:tcPr marL="7046" marR="7046" marT="7046"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F9FA"/>
                    </a:solidFill>
                  </a:tcPr>
                </a:tc>
                <a:tc>
                  <a:txBody>
                    <a:bodyPr/>
                    <a:lstStyle/>
                    <a:p>
                      <a:pPr algn="r" fontAlgn="t"/>
                      <a:r>
                        <a:rPr lang="en-US" sz="1300" b="1" i="0" u="none" strike="noStrike">
                          <a:solidFill>
                            <a:srgbClr val="000000"/>
                          </a:solidFill>
                          <a:effectLst/>
                          <a:latin typeface="Calibri"/>
                        </a:rPr>
                        <a:t> </a:t>
                      </a:r>
                    </a:p>
                  </a:txBody>
                  <a:tcPr marL="7046" marR="63413" marT="7046"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F9FA"/>
                    </a:solidFill>
                  </a:tcPr>
                </a:tc>
                <a:tc>
                  <a:txBody>
                    <a:bodyPr/>
                    <a:lstStyle/>
                    <a:p>
                      <a:pPr algn="l" fontAlgn="t"/>
                      <a:r>
                        <a:rPr lang="en-US" sz="1300" b="1" i="0" u="none" strike="noStrike">
                          <a:solidFill>
                            <a:srgbClr val="000000"/>
                          </a:solidFill>
                          <a:effectLst/>
                          <a:latin typeface="Calibri"/>
                        </a:rPr>
                        <a:t> </a:t>
                      </a:r>
                    </a:p>
                  </a:txBody>
                  <a:tcPr marL="7046" marR="7046" marT="7046"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F9FA"/>
                    </a:solidFill>
                  </a:tcPr>
                </a:tc>
                <a:tc>
                  <a:txBody>
                    <a:bodyPr/>
                    <a:lstStyle/>
                    <a:p>
                      <a:pPr algn="l" fontAlgn="t"/>
                      <a:r>
                        <a:rPr lang="en-US" sz="1300" b="1" i="0" u="none" strike="noStrike">
                          <a:solidFill>
                            <a:srgbClr val="000000"/>
                          </a:solidFill>
                          <a:effectLst/>
                          <a:latin typeface="Calibri"/>
                        </a:rPr>
                        <a:t> </a:t>
                      </a:r>
                    </a:p>
                  </a:txBody>
                  <a:tcPr marL="7046" marR="7046" marT="7046"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F9FA"/>
                    </a:solidFill>
                  </a:tcPr>
                </a:tc>
                <a:tc>
                  <a:txBody>
                    <a:bodyPr/>
                    <a:lstStyle/>
                    <a:p>
                      <a:pPr algn="l" fontAlgn="t"/>
                      <a:r>
                        <a:rPr lang="en-US" sz="1300" b="1" i="0" u="none" strike="noStrike">
                          <a:solidFill>
                            <a:srgbClr val="000000"/>
                          </a:solidFill>
                          <a:effectLst/>
                          <a:latin typeface="Calibri"/>
                        </a:rPr>
                        <a:t> </a:t>
                      </a:r>
                    </a:p>
                  </a:txBody>
                  <a:tcPr marL="7046" marR="7046" marT="7046"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F9FA"/>
                    </a:solidFill>
                  </a:tcPr>
                </a:tc>
                <a:extLst>
                  <a:ext uri="{0D108BD9-81ED-4DB2-BD59-A6C34878D82A}">
                    <a16:rowId xmlns:a16="http://schemas.microsoft.com/office/drawing/2014/main" xmlns="" val="10005"/>
                  </a:ext>
                </a:extLst>
              </a:tr>
              <a:tr h="359340">
                <a:tc>
                  <a:txBody>
                    <a:bodyPr/>
                    <a:lstStyle/>
                    <a:p>
                      <a:pPr algn="l" rtl="0" fontAlgn="ctr"/>
                      <a:r>
                        <a:rPr lang="en-US" sz="1000" b="1" i="0" u="none" strike="noStrike">
                          <a:solidFill>
                            <a:srgbClr val="000000"/>
                          </a:solidFill>
                          <a:effectLst/>
                          <a:latin typeface="Calibri"/>
                        </a:rPr>
                        <a:t>Isporučena toplotna energija ( kWh/god)</a:t>
                      </a:r>
                    </a:p>
                  </a:txBody>
                  <a:tcPr marL="7046" marR="7046" marT="704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D5B4"/>
                    </a:solidFill>
                  </a:tcPr>
                </a:tc>
                <a:tc>
                  <a:txBody>
                    <a:bodyPr/>
                    <a:lstStyle/>
                    <a:p>
                      <a:pPr algn="r" rtl="0" fontAlgn="ctr"/>
                      <a:r>
                        <a:rPr lang="en-US" sz="1000" b="1" i="0" u="none" strike="noStrike">
                          <a:solidFill>
                            <a:srgbClr val="0070C0"/>
                          </a:solidFill>
                          <a:effectLst/>
                          <a:latin typeface="Calibri"/>
                        </a:rPr>
                        <a:t>      500,000,000.00 </a:t>
                      </a:r>
                    </a:p>
                  </a:txBody>
                  <a:tcPr marL="7046" marR="63413" marT="704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D5B4"/>
                    </a:solidFill>
                  </a:tcPr>
                </a:tc>
                <a:tc>
                  <a:txBody>
                    <a:bodyPr/>
                    <a:lstStyle/>
                    <a:p>
                      <a:pPr algn="r" rtl="0" fontAlgn="ctr"/>
                      <a:r>
                        <a:rPr lang="en-US" sz="1000" b="1" i="0" u="none" strike="noStrike">
                          <a:solidFill>
                            <a:srgbClr val="FF0000"/>
                          </a:solidFill>
                          <a:effectLst/>
                          <a:latin typeface="Calibri"/>
                        </a:rPr>
                        <a:t>                       400,000,000.00 </a:t>
                      </a:r>
                    </a:p>
                  </a:txBody>
                  <a:tcPr marL="7046" marR="63413" marT="704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D5B4"/>
                    </a:solidFill>
                  </a:tcPr>
                </a:tc>
                <a:tc>
                  <a:txBody>
                    <a:bodyPr/>
                    <a:lstStyle/>
                    <a:p>
                      <a:pPr algn="l" fontAlgn="t"/>
                      <a:r>
                        <a:rPr lang="en-US" sz="1300" b="1" i="0" u="none" strike="noStrike">
                          <a:solidFill>
                            <a:srgbClr val="000000"/>
                          </a:solidFill>
                          <a:effectLst/>
                          <a:latin typeface="Calibri"/>
                        </a:rPr>
                        <a:t> </a:t>
                      </a:r>
                    </a:p>
                  </a:txBody>
                  <a:tcPr marL="7046" marR="7046" marT="7046"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D5B4"/>
                    </a:solidFill>
                  </a:tcPr>
                </a:tc>
                <a:tc>
                  <a:txBody>
                    <a:bodyPr/>
                    <a:lstStyle/>
                    <a:p>
                      <a:pPr algn="l" fontAlgn="t"/>
                      <a:r>
                        <a:rPr lang="en-US" sz="1300" b="1" i="0" u="none" strike="noStrike">
                          <a:solidFill>
                            <a:srgbClr val="000000"/>
                          </a:solidFill>
                          <a:effectLst/>
                          <a:latin typeface="Calibri"/>
                        </a:rPr>
                        <a:t> </a:t>
                      </a:r>
                    </a:p>
                  </a:txBody>
                  <a:tcPr marL="7046" marR="7046" marT="7046"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D5B4"/>
                    </a:solidFill>
                  </a:tcPr>
                </a:tc>
                <a:tc>
                  <a:txBody>
                    <a:bodyPr/>
                    <a:lstStyle/>
                    <a:p>
                      <a:pPr algn="l" fontAlgn="t"/>
                      <a:r>
                        <a:rPr lang="en-US" sz="1300" b="1" i="0" u="none" strike="noStrike">
                          <a:solidFill>
                            <a:srgbClr val="000000"/>
                          </a:solidFill>
                          <a:effectLst/>
                          <a:latin typeface="Calibri"/>
                        </a:rPr>
                        <a:t> </a:t>
                      </a:r>
                    </a:p>
                  </a:txBody>
                  <a:tcPr marL="7046" marR="7046" marT="7046"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D5B4"/>
                    </a:solidFill>
                  </a:tcPr>
                </a:tc>
                <a:extLst>
                  <a:ext uri="{0D108BD9-81ED-4DB2-BD59-A6C34878D82A}">
                    <a16:rowId xmlns:a16="http://schemas.microsoft.com/office/drawing/2014/main" xmlns="" val="10006"/>
                  </a:ext>
                </a:extLst>
              </a:tr>
              <a:tr h="359340">
                <a:tc>
                  <a:txBody>
                    <a:bodyPr/>
                    <a:lstStyle/>
                    <a:p>
                      <a:pPr algn="l" rtl="0" fontAlgn="ctr"/>
                      <a:r>
                        <a:rPr lang="en-US" sz="1000" b="1" i="0" u="none" strike="noStrike">
                          <a:solidFill>
                            <a:srgbClr val="000000"/>
                          </a:solidFill>
                          <a:effectLst/>
                          <a:latin typeface="Calibri"/>
                        </a:rPr>
                        <a:t>Ukupna grejana površina (m2)</a:t>
                      </a:r>
                    </a:p>
                  </a:txBody>
                  <a:tcPr marL="7046" marR="7046" marT="704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E9D9"/>
                    </a:solidFill>
                  </a:tcPr>
                </a:tc>
                <a:tc>
                  <a:txBody>
                    <a:bodyPr/>
                    <a:lstStyle/>
                    <a:p>
                      <a:pPr algn="r" rtl="0" fontAlgn="ctr"/>
                      <a:r>
                        <a:rPr lang="en-US" sz="1000" b="1" i="0" u="none" strike="noStrike">
                          <a:solidFill>
                            <a:srgbClr val="00B050"/>
                          </a:solidFill>
                          <a:effectLst/>
                          <a:latin typeface="Calibri"/>
                        </a:rPr>
                        <a:t>           4,000,000.00 </a:t>
                      </a:r>
                    </a:p>
                  </a:txBody>
                  <a:tcPr marL="7046" marR="63413" marT="704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E9D9"/>
                    </a:solidFill>
                  </a:tcPr>
                </a:tc>
                <a:tc>
                  <a:txBody>
                    <a:bodyPr/>
                    <a:lstStyle/>
                    <a:p>
                      <a:pPr algn="r" rtl="0" fontAlgn="ctr"/>
                      <a:r>
                        <a:rPr lang="en-US" sz="1000" b="1" i="0" u="none" strike="noStrike">
                          <a:solidFill>
                            <a:srgbClr val="00B050"/>
                          </a:solidFill>
                          <a:effectLst/>
                          <a:latin typeface="Calibri"/>
                        </a:rPr>
                        <a:t>                            4,000,000.00 </a:t>
                      </a:r>
                    </a:p>
                  </a:txBody>
                  <a:tcPr marL="7046" marR="63413" marT="704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E9D9"/>
                    </a:solidFill>
                  </a:tcPr>
                </a:tc>
                <a:tc>
                  <a:txBody>
                    <a:bodyPr/>
                    <a:lstStyle/>
                    <a:p>
                      <a:pPr algn="l" fontAlgn="t"/>
                      <a:r>
                        <a:rPr lang="en-US" sz="1300" b="1" i="0" u="none" strike="noStrike">
                          <a:solidFill>
                            <a:srgbClr val="000000"/>
                          </a:solidFill>
                          <a:effectLst/>
                          <a:latin typeface="Calibri"/>
                        </a:rPr>
                        <a:t> </a:t>
                      </a:r>
                    </a:p>
                  </a:txBody>
                  <a:tcPr marL="7046" marR="7046" marT="7046"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E9D9"/>
                    </a:solidFill>
                  </a:tcPr>
                </a:tc>
                <a:tc>
                  <a:txBody>
                    <a:bodyPr/>
                    <a:lstStyle/>
                    <a:p>
                      <a:pPr algn="l" fontAlgn="t"/>
                      <a:r>
                        <a:rPr lang="en-US" sz="1300" b="1" i="0" u="none" strike="noStrike">
                          <a:solidFill>
                            <a:srgbClr val="000000"/>
                          </a:solidFill>
                          <a:effectLst/>
                          <a:latin typeface="Calibri"/>
                        </a:rPr>
                        <a:t> </a:t>
                      </a:r>
                    </a:p>
                  </a:txBody>
                  <a:tcPr marL="7046" marR="7046" marT="7046"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E9D9"/>
                    </a:solidFill>
                  </a:tcPr>
                </a:tc>
                <a:tc>
                  <a:txBody>
                    <a:bodyPr/>
                    <a:lstStyle/>
                    <a:p>
                      <a:pPr algn="l" fontAlgn="t"/>
                      <a:r>
                        <a:rPr lang="en-US" sz="1300" b="1" i="0" u="none" strike="noStrike">
                          <a:solidFill>
                            <a:srgbClr val="000000"/>
                          </a:solidFill>
                          <a:effectLst/>
                          <a:latin typeface="Calibri"/>
                        </a:rPr>
                        <a:t> </a:t>
                      </a:r>
                    </a:p>
                  </a:txBody>
                  <a:tcPr marL="7046" marR="7046" marT="7046"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E9D9"/>
                    </a:solidFill>
                  </a:tcPr>
                </a:tc>
                <a:extLst>
                  <a:ext uri="{0D108BD9-81ED-4DB2-BD59-A6C34878D82A}">
                    <a16:rowId xmlns:a16="http://schemas.microsoft.com/office/drawing/2014/main" xmlns="" val="10007"/>
                  </a:ext>
                </a:extLst>
              </a:tr>
              <a:tr h="225468">
                <a:tc>
                  <a:txBody>
                    <a:bodyPr/>
                    <a:lstStyle/>
                    <a:p>
                      <a:pPr algn="l" fontAlgn="t"/>
                      <a:r>
                        <a:rPr lang="en-US" sz="1000" b="1" i="0" u="none" strike="noStrike">
                          <a:solidFill>
                            <a:srgbClr val="000000"/>
                          </a:solidFill>
                          <a:effectLst/>
                          <a:latin typeface="Calibri"/>
                        </a:rPr>
                        <a:t> </a:t>
                      </a:r>
                    </a:p>
                  </a:txBody>
                  <a:tcPr marL="7046" marR="7046" marT="7046"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F3F4"/>
                    </a:solidFill>
                  </a:tcPr>
                </a:tc>
                <a:tc>
                  <a:txBody>
                    <a:bodyPr/>
                    <a:lstStyle/>
                    <a:p>
                      <a:pPr algn="l" fontAlgn="t"/>
                      <a:r>
                        <a:rPr lang="en-US" sz="1300" b="1" i="0" u="none" strike="noStrike">
                          <a:solidFill>
                            <a:srgbClr val="000000"/>
                          </a:solidFill>
                          <a:effectLst/>
                          <a:latin typeface="Calibri"/>
                        </a:rPr>
                        <a:t> </a:t>
                      </a:r>
                    </a:p>
                  </a:txBody>
                  <a:tcPr marL="7046" marR="7046" marT="7046"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F3F4"/>
                    </a:solidFill>
                  </a:tcPr>
                </a:tc>
                <a:tc>
                  <a:txBody>
                    <a:bodyPr/>
                    <a:lstStyle/>
                    <a:p>
                      <a:pPr algn="l" fontAlgn="t"/>
                      <a:r>
                        <a:rPr lang="en-US" sz="1300" b="1" i="0" u="none" strike="noStrike">
                          <a:solidFill>
                            <a:srgbClr val="000000"/>
                          </a:solidFill>
                          <a:effectLst/>
                          <a:latin typeface="Calibri"/>
                        </a:rPr>
                        <a:t> </a:t>
                      </a:r>
                    </a:p>
                  </a:txBody>
                  <a:tcPr marL="7046" marR="7046" marT="7046"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F3F4"/>
                    </a:solidFill>
                  </a:tcPr>
                </a:tc>
                <a:tc>
                  <a:txBody>
                    <a:bodyPr/>
                    <a:lstStyle/>
                    <a:p>
                      <a:pPr algn="l" fontAlgn="t"/>
                      <a:r>
                        <a:rPr lang="en-US" sz="1300" b="1" i="0" u="none" strike="noStrike">
                          <a:solidFill>
                            <a:srgbClr val="000000"/>
                          </a:solidFill>
                          <a:effectLst/>
                          <a:latin typeface="Calibri"/>
                        </a:rPr>
                        <a:t> </a:t>
                      </a:r>
                    </a:p>
                  </a:txBody>
                  <a:tcPr marL="7046" marR="7046" marT="7046"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F3F4"/>
                    </a:solidFill>
                  </a:tcPr>
                </a:tc>
                <a:tc>
                  <a:txBody>
                    <a:bodyPr/>
                    <a:lstStyle/>
                    <a:p>
                      <a:pPr algn="l" fontAlgn="t"/>
                      <a:r>
                        <a:rPr lang="en-US" sz="1300" b="1" i="0" u="none" strike="noStrike">
                          <a:solidFill>
                            <a:srgbClr val="000000"/>
                          </a:solidFill>
                          <a:effectLst/>
                          <a:latin typeface="Calibri"/>
                        </a:rPr>
                        <a:t> </a:t>
                      </a:r>
                    </a:p>
                  </a:txBody>
                  <a:tcPr marL="7046" marR="7046" marT="7046"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F3F4"/>
                    </a:solidFill>
                  </a:tcPr>
                </a:tc>
                <a:tc>
                  <a:txBody>
                    <a:bodyPr/>
                    <a:lstStyle/>
                    <a:p>
                      <a:pPr algn="l" fontAlgn="t"/>
                      <a:r>
                        <a:rPr lang="en-US" sz="1300" b="1" i="0" u="none" strike="noStrike">
                          <a:solidFill>
                            <a:srgbClr val="000000"/>
                          </a:solidFill>
                          <a:effectLst/>
                          <a:latin typeface="Calibri"/>
                        </a:rPr>
                        <a:t> </a:t>
                      </a:r>
                    </a:p>
                  </a:txBody>
                  <a:tcPr marL="7046" marR="7046" marT="7046"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F3F4"/>
                    </a:solidFill>
                  </a:tcPr>
                </a:tc>
                <a:extLst>
                  <a:ext uri="{0D108BD9-81ED-4DB2-BD59-A6C34878D82A}">
                    <a16:rowId xmlns:a16="http://schemas.microsoft.com/office/drawing/2014/main" xmlns="" val="10008"/>
                  </a:ext>
                </a:extLst>
              </a:tr>
              <a:tr h="359340">
                <a:tc>
                  <a:txBody>
                    <a:bodyPr/>
                    <a:lstStyle/>
                    <a:p>
                      <a:pPr algn="l" rtl="0" fontAlgn="ctr"/>
                      <a:r>
                        <a:rPr lang="en-US" sz="1000" b="1" i="0" u="none" strike="noStrike">
                          <a:solidFill>
                            <a:srgbClr val="000000"/>
                          </a:solidFill>
                          <a:effectLst/>
                          <a:latin typeface="Calibri"/>
                        </a:rPr>
                        <a:t>Tarifni element "Energija" - €/kWh</a:t>
                      </a:r>
                    </a:p>
                  </a:txBody>
                  <a:tcPr marL="7046" marR="7046" marT="704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D5B4"/>
                    </a:solidFill>
                  </a:tcPr>
                </a:tc>
                <a:tc>
                  <a:txBody>
                    <a:bodyPr/>
                    <a:lstStyle/>
                    <a:p>
                      <a:pPr algn="l" rtl="0" fontAlgn="ctr"/>
                      <a:r>
                        <a:rPr lang="en-US" sz="1000" b="1" i="0" u="none" strike="noStrike">
                          <a:solidFill>
                            <a:srgbClr val="00B050"/>
                          </a:solidFill>
                          <a:effectLst/>
                          <a:latin typeface="Calibri"/>
                        </a:rPr>
                        <a:t>                               0.04 </a:t>
                      </a:r>
                    </a:p>
                  </a:txBody>
                  <a:tcPr marL="7046" marR="7046" marT="704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D5B4"/>
                    </a:solidFill>
                  </a:tcPr>
                </a:tc>
                <a:tc>
                  <a:txBody>
                    <a:bodyPr/>
                    <a:lstStyle/>
                    <a:p>
                      <a:pPr algn="ctr" fontAlgn="t"/>
                      <a:r>
                        <a:rPr lang="en-US" sz="1300" b="1" i="0" u="none" strike="noStrike">
                          <a:solidFill>
                            <a:srgbClr val="000000"/>
                          </a:solidFill>
                          <a:effectLst/>
                          <a:latin typeface="Calibri"/>
                        </a:rPr>
                        <a:t> </a:t>
                      </a:r>
                    </a:p>
                  </a:txBody>
                  <a:tcPr marL="7046" marR="7046" marT="7046"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D5B4"/>
                    </a:solidFill>
                  </a:tcPr>
                </a:tc>
                <a:tc>
                  <a:txBody>
                    <a:bodyPr/>
                    <a:lstStyle/>
                    <a:p>
                      <a:pPr algn="ctr" rtl="0" fontAlgn="ctr"/>
                      <a:r>
                        <a:rPr lang="en-US" sz="1000" b="1" i="0" u="none" strike="noStrike">
                          <a:solidFill>
                            <a:srgbClr val="000000"/>
                          </a:solidFill>
                          <a:effectLst/>
                          <a:latin typeface="Calibri"/>
                        </a:rPr>
                        <a:t>0.06</a:t>
                      </a:r>
                    </a:p>
                  </a:txBody>
                  <a:tcPr marL="7046" marR="7046" marT="704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D5B4"/>
                    </a:solidFill>
                  </a:tcPr>
                </a:tc>
                <a:tc>
                  <a:txBody>
                    <a:bodyPr/>
                    <a:lstStyle/>
                    <a:p>
                      <a:pPr algn="ctr" rtl="0" fontAlgn="ctr"/>
                      <a:endParaRPr lang="en-US" sz="1000" b="1" i="0" u="none" strike="noStrike" dirty="0">
                        <a:solidFill>
                          <a:srgbClr val="000000"/>
                        </a:solidFill>
                        <a:effectLst/>
                        <a:latin typeface="Calibri"/>
                      </a:endParaRPr>
                    </a:p>
                  </a:txBody>
                  <a:tcPr marL="7046" marR="7046" marT="704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D5B4"/>
                    </a:solidFill>
                  </a:tcPr>
                </a:tc>
                <a:tc>
                  <a:txBody>
                    <a:bodyPr/>
                    <a:lstStyle/>
                    <a:p>
                      <a:pPr algn="l" rtl="0" fontAlgn="ctr"/>
                      <a:r>
                        <a:rPr lang="en-US" sz="1000" b="1" i="0" u="none" strike="noStrike">
                          <a:solidFill>
                            <a:srgbClr val="FF0000"/>
                          </a:solidFill>
                          <a:effectLst/>
                          <a:latin typeface="Calibri"/>
                        </a:rPr>
                        <a:t>                                                     0.04 </a:t>
                      </a:r>
                    </a:p>
                  </a:txBody>
                  <a:tcPr marL="7046" marR="7046" marT="704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D5B4"/>
                    </a:solidFill>
                  </a:tcPr>
                </a:tc>
                <a:extLst>
                  <a:ext uri="{0D108BD9-81ED-4DB2-BD59-A6C34878D82A}">
                    <a16:rowId xmlns:a16="http://schemas.microsoft.com/office/drawing/2014/main" xmlns="" val="10009"/>
                  </a:ext>
                </a:extLst>
              </a:tr>
              <a:tr h="711635">
                <a:tc>
                  <a:txBody>
                    <a:bodyPr/>
                    <a:lstStyle/>
                    <a:p>
                      <a:pPr algn="l" rtl="0" fontAlgn="ctr"/>
                      <a:r>
                        <a:rPr lang="en-US" sz="1000" b="1" i="0" u="none" strike="noStrike">
                          <a:solidFill>
                            <a:srgbClr val="000000"/>
                          </a:solidFill>
                          <a:effectLst/>
                          <a:latin typeface="Calibri"/>
                        </a:rPr>
                        <a:t>Tarifni element "Površina" (€/m2) ili "Instalisana snaga" (€/kW)</a:t>
                      </a:r>
                    </a:p>
                  </a:txBody>
                  <a:tcPr marL="7046" marR="7046" marT="704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E9D9"/>
                    </a:solidFill>
                  </a:tcPr>
                </a:tc>
                <a:tc>
                  <a:txBody>
                    <a:bodyPr/>
                    <a:lstStyle/>
                    <a:p>
                      <a:pPr algn="l" rtl="0" fontAlgn="ctr"/>
                      <a:r>
                        <a:rPr lang="en-US" sz="1000" b="1" i="0" u="none" strike="noStrike">
                          <a:solidFill>
                            <a:srgbClr val="00B050"/>
                          </a:solidFill>
                          <a:effectLst/>
                          <a:latin typeface="Calibri"/>
                        </a:rPr>
                        <a:t>                               2.50 </a:t>
                      </a:r>
                    </a:p>
                  </a:txBody>
                  <a:tcPr marL="7046" marR="7046" marT="704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E9D9"/>
                    </a:solidFill>
                  </a:tcPr>
                </a:tc>
                <a:tc>
                  <a:txBody>
                    <a:bodyPr/>
                    <a:lstStyle/>
                    <a:p>
                      <a:pPr algn="ctr" fontAlgn="t"/>
                      <a:r>
                        <a:rPr lang="en-US" sz="1300" b="1" i="0" u="none" strike="noStrike">
                          <a:solidFill>
                            <a:srgbClr val="000000"/>
                          </a:solidFill>
                          <a:effectLst/>
                          <a:latin typeface="Calibri"/>
                        </a:rPr>
                        <a:t> </a:t>
                      </a:r>
                    </a:p>
                  </a:txBody>
                  <a:tcPr marL="7046" marR="7046" marT="7046"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E9D9"/>
                    </a:solidFill>
                  </a:tcPr>
                </a:tc>
                <a:tc>
                  <a:txBody>
                    <a:bodyPr/>
                    <a:lstStyle/>
                    <a:p>
                      <a:pPr algn="ctr" rtl="0" fontAlgn="ctr"/>
                      <a:r>
                        <a:rPr lang="en-US" sz="1000" b="1" i="0" u="none" strike="noStrike">
                          <a:solidFill>
                            <a:srgbClr val="000000"/>
                          </a:solidFill>
                          <a:effectLst/>
                          <a:latin typeface="Calibri"/>
                        </a:rPr>
                        <a:t> </a:t>
                      </a:r>
                    </a:p>
                  </a:txBody>
                  <a:tcPr marL="7046" marR="7046" marT="704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E9D9"/>
                    </a:solidFill>
                  </a:tcPr>
                </a:tc>
                <a:tc>
                  <a:txBody>
                    <a:bodyPr/>
                    <a:lstStyle/>
                    <a:p>
                      <a:pPr algn="ctr" rtl="0" fontAlgn="ctr"/>
                      <a:r>
                        <a:rPr lang="sr-Latn-RS" sz="1000" b="1" i="0" u="none" strike="noStrike" dirty="0" smtClean="0">
                          <a:solidFill>
                            <a:srgbClr val="000000"/>
                          </a:solidFill>
                          <a:effectLst/>
                          <a:latin typeface="Calibri"/>
                        </a:rPr>
                        <a:t>7.5</a:t>
                      </a:r>
                    </a:p>
                    <a:p>
                      <a:pPr algn="ctr" rtl="0" fontAlgn="ctr"/>
                      <a:r>
                        <a:rPr lang="en-US" sz="1000" b="1" i="0" u="none" strike="noStrike" dirty="0">
                          <a:solidFill>
                            <a:srgbClr val="000000"/>
                          </a:solidFill>
                          <a:effectLst/>
                          <a:latin typeface="Calibri"/>
                        </a:rPr>
                        <a:t> </a:t>
                      </a:r>
                    </a:p>
                  </a:txBody>
                  <a:tcPr marL="7046" marR="7046" marT="704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E9D9"/>
                    </a:solidFill>
                  </a:tcPr>
                </a:tc>
                <a:tc>
                  <a:txBody>
                    <a:bodyPr/>
                    <a:lstStyle/>
                    <a:p>
                      <a:pPr algn="l" rtl="0" fontAlgn="ctr"/>
                      <a:r>
                        <a:rPr lang="en-US" sz="1000" b="1" i="0" u="none" strike="noStrike">
                          <a:solidFill>
                            <a:srgbClr val="FF0000"/>
                          </a:solidFill>
                          <a:effectLst/>
                          <a:latin typeface="Calibri"/>
                        </a:rPr>
                        <a:t>                                                     2.50 </a:t>
                      </a:r>
                    </a:p>
                  </a:txBody>
                  <a:tcPr marL="7046" marR="7046" marT="704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E9D9"/>
                    </a:solidFill>
                  </a:tcPr>
                </a:tc>
                <a:extLst>
                  <a:ext uri="{0D108BD9-81ED-4DB2-BD59-A6C34878D82A}">
                    <a16:rowId xmlns:a16="http://schemas.microsoft.com/office/drawing/2014/main" xmlns="" val="10010"/>
                  </a:ext>
                </a:extLst>
              </a:tr>
              <a:tr h="225468">
                <a:tc>
                  <a:txBody>
                    <a:bodyPr/>
                    <a:lstStyle/>
                    <a:p>
                      <a:pPr algn="l" rtl="0" fontAlgn="ctr"/>
                      <a:r>
                        <a:rPr lang="en-US" sz="1000" b="1" i="0" u="none" strike="noStrike">
                          <a:solidFill>
                            <a:srgbClr val="000000"/>
                          </a:solidFill>
                          <a:effectLst/>
                          <a:latin typeface="Calibri"/>
                        </a:rPr>
                        <a:t>Ukupni prihod (€)</a:t>
                      </a:r>
                    </a:p>
                  </a:txBody>
                  <a:tcPr marL="7046" marR="7046" marT="704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8E4BC"/>
                    </a:solidFill>
                  </a:tcPr>
                </a:tc>
                <a:tc>
                  <a:txBody>
                    <a:bodyPr/>
                    <a:lstStyle/>
                    <a:p>
                      <a:pPr algn="l" fontAlgn="t"/>
                      <a:r>
                        <a:rPr lang="en-US" sz="1300" b="1" i="0" u="none" strike="noStrike">
                          <a:solidFill>
                            <a:srgbClr val="000000"/>
                          </a:solidFill>
                          <a:effectLst/>
                          <a:latin typeface="Calibri"/>
                        </a:rPr>
                        <a:t> </a:t>
                      </a:r>
                    </a:p>
                  </a:txBody>
                  <a:tcPr marL="7046" marR="7046" marT="7046"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8E4BC"/>
                    </a:solidFill>
                  </a:tcPr>
                </a:tc>
                <a:tc>
                  <a:txBody>
                    <a:bodyPr/>
                    <a:lstStyle/>
                    <a:p>
                      <a:pPr algn="r" fontAlgn="t"/>
                      <a:r>
                        <a:rPr lang="en-US" sz="1300" b="1" i="0" u="none" strike="noStrike">
                          <a:solidFill>
                            <a:srgbClr val="000000"/>
                          </a:solidFill>
                          <a:effectLst/>
                          <a:latin typeface="Calibri"/>
                        </a:rPr>
                        <a:t> </a:t>
                      </a:r>
                    </a:p>
                  </a:txBody>
                  <a:tcPr marL="7046" marR="63413" marT="7046"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8E4BC"/>
                    </a:solidFill>
                  </a:tcPr>
                </a:tc>
                <a:tc>
                  <a:txBody>
                    <a:bodyPr/>
                    <a:lstStyle/>
                    <a:p>
                      <a:pPr algn="ctr" rtl="0" fontAlgn="ctr"/>
                      <a:r>
                        <a:rPr lang="en-US" sz="1000" b="1" i="0" u="none" strike="noStrike">
                          <a:solidFill>
                            <a:srgbClr val="000000"/>
                          </a:solidFill>
                          <a:effectLst/>
                          <a:latin typeface="Calibri"/>
                        </a:rPr>
                        <a:t>        24,000,000.00 </a:t>
                      </a:r>
                    </a:p>
                  </a:txBody>
                  <a:tcPr marL="7046" marR="7046" marT="704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8E4BC"/>
                    </a:solidFill>
                  </a:tcPr>
                </a:tc>
                <a:tc>
                  <a:txBody>
                    <a:bodyPr/>
                    <a:lstStyle/>
                    <a:p>
                      <a:pPr algn="ctr" rtl="0" fontAlgn="ctr"/>
                      <a:r>
                        <a:rPr lang="en-US" sz="1000" b="1" i="0" u="none" strike="noStrike">
                          <a:solidFill>
                            <a:srgbClr val="000000"/>
                          </a:solidFill>
                          <a:effectLst/>
                          <a:latin typeface="Calibri"/>
                        </a:rPr>
                        <a:t>    30,000,000.00 </a:t>
                      </a:r>
                    </a:p>
                  </a:txBody>
                  <a:tcPr marL="7046" marR="7046" marT="704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8E4BC"/>
                    </a:solidFill>
                  </a:tcPr>
                </a:tc>
                <a:tc>
                  <a:txBody>
                    <a:bodyPr/>
                    <a:lstStyle/>
                    <a:p>
                      <a:pPr algn="ctr" rtl="0" fontAlgn="ctr"/>
                      <a:r>
                        <a:rPr lang="en-US" sz="1000" b="1" i="0" u="none" strike="noStrike">
                          <a:solidFill>
                            <a:srgbClr val="000000"/>
                          </a:solidFill>
                          <a:effectLst/>
                          <a:latin typeface="Calibri"/>
                        </a:rPr>
                        <a:t>                                 26,000,000.00 </a:t>
                      </a:r>
                    </a:p>
                  </a:txBody>
                  <a:tcPr marL="7046" marR="7046" marT="704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8E4BC"/>
                    </a:solidFill>
                  </a:tcPr>
                </a:tc>
                <a:extLst>
                  <a:ext uri="{0D108BD9-81ED-4DB2-BD59-A6C34878D82A}">
                    <a16:rowId xmlns:a16="http://schemas.microsoft.com/office/drawing/2014/main" xmlns="" val="10011"/>
                  </a:ext>
                </a:extLst>
              </a:tr>
              <a:tr h="535488">
                <a:tc>
                  <a:txBody>
                    <a:bodyPr/>
                    <a:lstStyle/>
                    <a:p>
                      <a:pPr algn="l" rtl="0" fontAlgn="ctr"/>
                      <a:r>
                        <a:rPr lang="en-US" sz="1000" b="1" i="0" u="none" strike="noStrike">
                          <a:solidFill>
                            <a:srgbClr val="000000"/>
                          </a:solidFill>
                          <a:effectLst/>
                          <a:latin typeface="Calibri"/>
                        </a:rPr>
                        <a:t>Profit u funkciji odabira tarifnih elemenata (€)</a:t>
                      </a:r>
                    </a:p>
                  </a:txBody>
                  <a:tcPr marL="7046" marR="7046" marT="704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5D9F1"/>
                    </a:solidFill>
                  </a:tcPr>
                </a:tc>
                <a:tc>
                  <a:txBody>
                    <a:bodyPr/>
                    <a:lstStyle/>
                    <a:p>
                      <a:pPr algn="l" fontAlgn="t"/>
                      <a:r>
                        <a:rPr lang="en-US" sz="1300" b="1" i="0" u="none" strike="noStrike">
                          <a:solidFill>
                            <a:srgbClr val="000000"/>
                          </a:solidFill>
                          <a:effectLst/>
                          <a:latin typeface="Calibri"/>
                        </a:rPr>
                        <a:t> </a:t>
                      </a:r>
                    </a:p>
                  </a:txBody>
                  <a:tcPr marL="7046" marR="7046" marT="7046"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5D9F1"/>
                    </a:solidFill>
                  </a:tcPr>
                </a:tc>
                <a:tc>
                  <a:txBody>
                    <a:bodyPr/>
                    <a:lstStyle/>
                    <a:p>
                      <a:pPr algn="r" fontAlgn="t"/>
                      <a:r>
                        <a:rPr lang="en-US" sz="1300" b="1" i="0" u="none" strike="noStrike">
                          <a:solidFill>
                            <a:srgbClr val="000000"/>
                          </a:solidFill>
                          <a:effectLst/>
                          <a:latin typeface="Calibri"/>
                        </a:rPr>
                        <a:t> </a:t>
                      </a:r>
                    </a:p>
                  </a:txBody>
                  <a:tcPr marL="7046" marR="63413" marT="7046"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5D9F1"/>
                    </a:solidFill>
                  </a:tcPr>
                </a:tc>
                <a:tc>
                  <a:txBody>
                    <a:bodyPr/>
                    <a:lstStyle/>
                    <a:p>
                      <a:pPr algn="ctr" rtl="0" fontAlgn="ctr"/>
                      <a:r>
                        <a:rPr lang="en-US" sz="1000" b="1" i="0" u="none" strike="noStrike">
                          <a:solidFill>
                            <a:srgbClr val="000000"/>
                          </a:solidFill>
                          <a:effectLst/>
                          <a:latin typeface="Calibri"/>
                        </a:rPr>
                        <a:t>         (2,000,000.00)</a:t>
                      </a:r>
                    </a:p>
                  </a:txBody>
                  <a:tcPr marL="7046" marR="7046" marT="704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5D9F1"/>
                    </a:solidFill>
                  </a:tcPr>
                </a:tc>
                <a:tc>
                  <a:txBody>
                    <a:bodyPr/>
                    <a:lstStyle/>
                    <a:p>
                      <a:pPr algn="ctr" rtl="0" fontAlgn="ctr"/>
                      <a:r>
                        <a:rPr lang="en-US" sz="1000" b="1" i="0" u="none" strike="noStrike">
                          <a:solidFill>
                            <a:srgbClr val="000000"/>
                          </a:solidFill>
                          <a:effectLst/>
                          <a:latin typeface="Calibri"/>
                        </a:rPr>
                        <a:t>       4,000,000.00 </a:t>
                      </a:r>
                    </a:p>
                  </a:txBody>
                  <a:tcPr marL="7046" marR="7046" marT="704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5D9F1"/>
                    </a:solidFill>
                  </a:tcPr>
                </a:tc>
                <a:tc>
                  <a:txBody>
                    <a:bodyPr/>
                    <a:lstStyle/>
                    <a:p>
                      <a:pPr algn="ctr" rtl="0" fontAlgn="ctr"/>
                      <a:r>
                        <a:rPr lang="en-US" sz="1000" b="1" i="0" u="none" strike="noStrike" dirty="0">
                          <a:solidFill>
                            <a:srgbClr val="000000"/>
                          </a:solidFill>
                          <a:effectLst/>
                          <a:latin typeface="Calibri"/>
                        </a:rPr>
                        <a:t>0.00</a:t>
                      </a:r>
                    </a:p>
                  </a:txBody>
                  <a:tcPr marL="7046" marR="7046" marT="704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5D9F1"/>
                    </a:solidFill>
                  </a:tcPr>
                </a:tc>
                <a:extLst>
                  <a:ext uri="{0D108BD9-81ED-4DB2-BD59-A6C34878D82A}">
                    <a16:rowId xmlns:a16="http://schemas.microsoft.com/office/drawing/2014/main" xmlns="" val="10012"/>
                  </a:ext>
                </a:extLst>
              </a:tr>
            </a:tbl>
          </a:graphicData>
        </a:graphic>
      </p:graphicFrame>
    </p:spTree>
    <p:extLst>
      <p:ext uri="{BB962C8B-B14F-4D97-AF65-F5344CB8AC3E}">
        <p14:creationId xmlns:p14="http://schemas.microsoft.com/office/powerpoint/2010/main" val="1431125209"/>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RS" sz="3200" b="1" dirty="0">
                <a:solidFill>
                  <a:srgbClr val="0070C0"/>
                </a:solidFill>
                <a:effectLst>
                  <a:outerShdw blurRad="38100" dist="38100" dir="2700000" algn="tl">
                    <a:srgbClr val="000000">
                      <a:alpha val="43137"/>
                    </a:srgbClr>
                  </a:outerShdw>
                </a:effectLst>
              </a:rPr>
              <a:t>Podaci o šumama i potencijalu drvne biomase</a:t>
            </a:r>
            <a:endParaRPr lang="en-US" sz="3200" b="1" dirty="0">
              <a:solidFill>
                <a:srgbClr val="0070C0"/>
              </a:solidFill>
              <a:effectLst>
                <a:outerShdw blurRad="38100" dist="38100" dir="2700000" algn="tl">
                  <a:srgbClr val="000000">
                    <a:alpha val="43137"/>
                  </a:srgbClr>
                </a:outerShdw>
              </a:effectLst>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438375124"/>
              </p:ext>
            </p:extLst>
          </p:nvPr>
        </p:nvGraphicFramePr>
        <p:xfrm>
          <a:off x="467546" y="1988842"/>
          <a:ext cx="8229601" cy="746777"/>
        </p:xfrm>
        <a:graphic>
          <a:graphicData uri="http://schemas.openxmlformats.org/drawingml/2006/table">
            <a:tbl>
              <a:tblPr/>
              <a:tblGrid>
                <a:gridCol w="1640089">
                  <a:extLst>
                    <a:ext uri="{9D8B030D-6E8A-4147-A177-3AD203B41FA5}">
                      <a16:colId xmlns:a16="http://schemas.microsoft.com/office/drawing/2014/main" xmlns="" val="20000"/>
                    </a:ext>
                  </a:extLst>
                </a:gridCol>
                <a:gridCol w="962185">
                  <a:extLst>
                    <a:ext uri="{9D8B030D-6E8A-4147-A177-3AD203B41FA5}">
                      <a16:colId xmlns:a16="http://schemas.microsoft.com/office/drawing/2014/main" xmlns="" val="20001"/>
                    </a:ext>
                  </a:extLst>
                </a:gridCol>
                <a:gridCol w="896582">
                  <a:extLst>
                    <a:ext uri="{9D8B030D-6E8A-4147-A177-3AD203B41FA5}">
                      <a16:colId xmlns:a16="http://schemas.microsoft.com/office/drawing/2014/main" xmlns="" val="20002"/>
                    </a:ext>
                  </a:extLst>
                </a:gridCol>
                <a:gridCol w="845557">
                  <a:extLst>
                    <a:ext uri="{9D8B030D-6E8A-4147-A177-3AD203B41FA5}">
                      <a16:colId xmlns:a16="http://schemas.microsoft.com/office/drawing/2014/main" xmlns="" val="20003"/>
                    </a:ext>
                  </a:extLst>
                </a:gridCol>
                <a:gridCol w="583143">
                  <a:extLst>
                    <a:ext uri="{9D8B030D-6E8A-4147-A177-3AD203B41FA5}">
                      <a16:colId xmlns:a16="http://schemas.microsoft.com/office/drawing/2014/main" xmlns="" val="20004"/>
                    </a:ext>
                  </a:extLst>
                </a:gridCol>
                <a:gridCol w="1290203">
                  <a:extLst>
                    <a:ext uri="{9D8B030D-6E8A-4147-A177-3AD203B41FA5}">
                      <a16:colId xmlns:a16="http://schemas.microsoft.com/office/drawing/2014/main" xmlns="" val="20005"/>
                    </a:ext>
                  </a:extLst>
                </a:gridCol>
                <a:gridCol w="736217">
                  <a:extLst>
                    <a:ext uri="{9D8B030D-6E8A-4147-A177-3AD203B41FA5}">
                      <a16:colId xmlns:a16="http://schemas.microsoft.com/office/drawing/2014/main" xmlns="" val="20006"/>
                    </a:ext>
                  </a:extLst>
                </a:gridCol>
                <a:gridCol w="947607">
                  <a:extLst>
                    <a:ext uri="{9D8B030D-6E8A-4147-A177-3AD203B41FA5}">
                      <a16:colId xmlns:a16="http://schemas.microsoft.com/office/drawing/2014/main" xmlns="" val="20007"/>
                    </a:ext>
                  </a:extLst>
                </a:gridCol>
                <a:gridCol w="328018">
                  <a:extLst>
                    <a:ext uri="{9D8B030D-6E8A-4147-A177-3AD203B41FA5}">
                      <a16:colId xmlns:a16="http://schemas.microsoft.com/office/drawing/2014/main" xmlns="" val="20008"/>
                    </a:ext>
                  </a:extLst>
                </a:gridCol>
              </a:tblGrid>
              <a:tr h="135381">
                <a:tc rowSpan="2">
                  <a:txBody>
                    <a:bodyPr/>
                    <a:lstStyle/>
                    <a:p>
                      <a:pPr algn="l" fontAlgn="ctr"/>
                      <a:r>
                        <a:rPr lang="en-US" sz="800" b="0" i="0" u="none" strike="noStrike" dirty="0" err="1">
                          <a:solidFill>
                            <a:srgbClr val="000000"/>
                          </a:solidFill>
                          <a:effectLst/>
                          <a:latin typeface="Arial"/>
                        </a:rPr>
                        <a:t>Vlasništvo</a:t>
                      </a:r>
                      <a:endParaRPr lang="en-US" sz="800" b="0" i="0" u="none" strike="noStrike" dirty="0">
                        <a:solidFill>
                          <a:srgbClr val="000000"/>
                        </a:solidFill>
                        <a:effectLst/>
                        <a:latin typeface="Arial"/>
                      </a:endParaRPr>
                    </a:p>
                  </a:txBody>
                  <a:tcPr marL="262027" marR="7279" marT="72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gridSpan="2">
                  <a:txBody>
                    <a:bodyPr/>
                    <a:lstStyle/>
                    <a:p>
                      <a:pPr algn="ctr" fontAlgn="ctr"/>
                      <a:r>
                        <a:rPr lang="en-US" sz="800" b="0" i="0" u="none" strike="noStrike">
                          <a:solidFill>
                            <a:srgbClr val="000000"/>
                          </a:solidFill>
                          <a:effectLst/>
                          <a:latin typeface="Arial"/>
                        </a:rPr>
                        <a:t>Površina</a:t>
                      </a:r>
                    </a:p>
                  </a:txBody>
                  <a:tcPr marL="7279" marR="7279" marT="72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hMerge="1">
                  <a:txBody>
                    <a:bodyPr/>
                    <a:lstStyle/>
                    <a:p>
                      <a:endParaRPr lang="en-US"/>
                    </a:p>
                  </a:txBody>
                  <a:tcPr/>
                </a:tc>
                <a:tc gridSpan="3">
                  <a:txBody>
                    <a:bodyPr/>
                    <a:lstStyle/>
                    <a:p>
                      <a:pPr algn="ctr" fontAlgn="ctr"/>
                      <a:r>
                        <a:rPr lang="en-US" sz="800" b="0" i="0" u="none" strike="noStrike">
                          <a:solidFill>
                            <a:srgbClr val="000000"/>
                          </a:solidFill>
                          <a:effectLst/>
                          <a:latin typeface="Arial"/>
                        </a:rPr>
                        <a:t>Zapremina</a:t>
                      </a:r>
                    </a:p>
                  </a:txBody>
                  <a:tcPr marL="7279" marR="7279" marT="72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hMerge="1">
                  <a:txBody>
                    <a:bodyPr/>
                    <a:lstStyle/>
                    <a:p>
                      <a:endParaRPr lang="en-US"/>
                    </a:p>
                  </a:txBody>
                  <a:tcPr/>
                </a:tc>
                <a:tc hMerge="1">
                  <a:txBody>
                    <a:bodyPr/>
                    <a:lstStyle/>
                    <a:p>
                      <a:endParaRPr lang="en-US"/>
                    </a:p>
                  </a:txBody>
                  <a:tcPr/>
                </a:tc>
                <a:tc gridSpan="3">
                  <a:txBody>
                    <a:bodyPr/>
                    <a:lstStyle/>
                    <a:p>
                      <a:pPr algn="ctr" fontAlgn="ctr"/>
                      <a:r>
                        <a:rPr lang="en-US" sz="800" b="0" i="0" u="none" strike="noStrike" dirty="0" err="1">
                          <a:solidFill>
                            <a:srgbClr val="000000"/>
                          </a:solidFill>
                          <a:effectLst/>
                          <a:latin typeface="Arial"/>
                        </a:rPr>
                        <a:t>Zapreminski</a:t>
                      </a:r>
                      <a:r>
                        <a:rPr lang="en-US" sz="800" b="0" i="0" u="none" strike="noStrike" dirty="0">
                          <a:solidFill>
                            <a:srgbClr val="000000"/>
                          </a:solidFill>
                          <a:effectLst/>
                          <a:latin typeface="Arial"/>
                        </a:rPr>
                        <a:t> </a:t>
                      </a:r>
                      <a:r>
                        <a:rPr lang="en-US" sz="800" b="0" i="0" u="none" strike="noStrike" dirty="0" err="1">
                          <a:solidFill>
                            <a:srgbClr val="000000"/>
                          </a:solidFill>
                          <a:effectLst/>
                          <a:latin typeface="Arial"/>
                        </a:rPr>
                        <a:t>prirast</a:t>
                      </a:r>
                      <a:endParaRPr lang="en-US" sz="800" b="0" i="0" u="none" strike="noStrike" dirty="0">
                        <a:solidFill>
                          <a:srgbClr val="000000"/>
                        </a:solidFill>
                        <a:effectLst/>
                        <a:latin typeface="Arial"/>
                      </a:endParaRPr>
                    </a:p>
                  </a:txBody>
                  <a:tcPr marL="7279" marR="7279" marT="72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0"/>
                  </a:ext>
                </a:extLst>
              </a:tr>
              <a:tr h="152849">
                <a:tc vMerge="1">
                  <a:txBody>
                    <a:bodyPr/>
                    <a:lstStyle/>
                    <a:p>
                      <a:endParaRPr lang="en-US"/>
                    </a:p>
                  </a:txBody>
                  <a:tcPr/>
                </a:tc>
                <a:tc>
                  <a:txBody>
                    <a:bodyPr/>
                    <a:lstStyle/>
                    <a:p>
                      <a:pPr algn="ctr" fontAlgn="b"/>
                      <a:r>
                        <a:rPr lang="en-US" sz="800" b="0" i="0" u="none" strike="noStrike" dirty="0">
                          <a:solidFill>
                            <a:srgbClr val="000000"/>
                          </a:solidFill>
                          <a:effectLst/>
                          <a:latin typeface="Arial"/>
                        </a:rPr>
                        <a:t>ha</a:t>
                      </a:r>
                    </a:p>
                  </a:txBody>
                  <a:tcPr marL="7279" marR="7279" marT="72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800" b="0" i="0" u="none" strike="noStrike">
                          <a:solidFill>
                            <a:srgbClr val="000000"/>
                          </a:solidFill>
                          <a:effectLst/>
                          <a:latin typeface="Arial"/>
                        </a:rPr>
                        <a:t>%</a:t>
                      </a:r>
                    </a:p>
                  </a:txBody>
                  <a:tcPr marL="7279" marR="7279" marT="72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800" b="0" i="0" u="none" strike="noStrike">
                          <a:solidFill>
                            <a:srgbClr val="000000"/>
                          </a:solidFill>
                          <a:effectLst/>
                          <a:latin typeface="Arial"/>
                        </a:rPr>
                        <a:t>m³</a:t>
                      </a:r>
                    </a:p>
                  </a:txBody>
                  <a:tcPr marL="7279" marR="7279" marT="72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800" b="0" i="0" u="none" strike="noStrike">
                          <a:solidFill>
                            <a:srgbClr val="000000"/>
                          </a:solidFill>
                          <a:effectLst/>
                          <a:latin typeface="Arial"/>
                        </a:rPr>
                        <a:t>%</a:t>
                      </a:r>
                    </a:p>
                  </a:txBody>
                  <a:tcPr marL="7279" marR="7279" marT="72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800" b="0" i="0" u="none" strike="noStrike">
                          <a:solidFill>
                            <a:srgbClr val="000000"/>
                          </a:solidFill>
                          <a:effectLst/>
                          <a:latin typeface="Arial"/>
                        </a:rPr>
                        <a:t>m³/ha</a:t>
                      </a:r>
                    </a:p>
                  </a:txBody>
                  <a:tcPr marL="7279" marR="7279" marT="72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800" b="0" i="0" u="none" strike="noStrike">
                          <a:solidFill>
                            <a:srgbClr val="000000"/>
                          </a:solidFill>
                          <a:effectLst/>
                          <a:latin typeface="Arial"/>
                        </a:rPr>
                        <a:t>m³</a:t>
                      </a:r>
                    </a:p>
                  </a:txBody>
                  <a:tcPr marL="7279" marR="7279" marT="72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800" b="0" i="0" u="none" strike="noStrike">
                          <a:solidFill>
                            <a:srgbClr val="000000"/>
                          </a:solidFill>
                          <a:effectLst/>
                          <a:latin typeface="Arial"/>
                        </a:rPr>
                        <a:t>%</a:t>
                      </a:r>
                    </a:p>
                  </a:txBody>
                  <a:tcPr marL="7279" marR="7279" marT="72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800" b="0" i="0" u="none" strike="noStrike">
                          <a:solidFill>
                            <a:srgbClr val="000000"/>
                          </a:solidFill>
                          <a:effectLst/>
                          <a:latin typeface="Arial"/>
                        </a:rPr>
                        <a:t>m³/ha</a:t>
                      </a:r>
                    </a:p>
                  </a:txBody>
                  <a:tcPr marL="7279" marR="7279" marT="72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xmlns="" val="10001"/>
                  </a:ext>
                </a:extLst>
              </a:tr>
              <a:tr h="152849">
                <a:tc>
                  <a:txBody>
                    <a:bodyPr/>
                    <a:lstStyle/>
                    <a:p>
                      <a:pPr algn="l" fontAlgn="b"/>
                      <a:r>
                        <a:rPr lang="en-US" sz="800" b="0" i="0" u="none" strike="noStrike" dirty="0" err="1">
                          <a:solidFill>
                            <a:srgbClr val="000000"/>
                          </a:solidFill>
                          <a:effectLst/>
                          <a:latin typeface="Arial"/>
                        </a:rPr>
                        <a:t>Državno</a:t>
                      </a:r>
                      <a:endParaRPr lang="en-US" sz="800" b="0" i="0" u="none" strike="noStrike" dirty="0">
                        <a:solidFill>
                          <a:srgbClr val="000000"/>
                        </a:solidFill>
                        <a:effectLst/>
                        <a:latin typeface="Arial"/>
                      </a:endParaRPr>
                    </a:p>
                  </a:txBody>
                  <a:tcPr marL="7279" marR="7279" marT="72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n-US" sz="800" b="0" i="0" u="none" strike="noStrike" dirty="0">
                          <a:solidFill>
                            <a:srgbClr val="000000"/>
                          </a:solidFill>
                          <a:effectLst/>
                          <a:latin typeface="Arial"/>
                        </a:rPr>
                        <a:t>         1,194,000.00 </a:t>
                      </a:r>
                    </a:p>
                  </a:txBody>
                  <a:tcPr marL="7279" marR="7279" marT="72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Arial"/>
                        </a:rPr>
                        <a:t>                   53.00 </a:t>
                      </a:r>
                    </a:p>
                  </a:txBody>
                  <a:tcPr marL="7279" marR="7279" marT="72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Arial"/>
                        </a:rPr>
                        <a:t> 221,417,935.90 </a:t>
                      </a:r>
                    </a:p>
                  </a:txBody>
                  <a:tcPr marL="7279" marR="7279" marT="72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Arial"/>
                        </a:rPr>
                        <a:t>        61.10 </a:t>
                      </a:r>
                    </a:p>
                  </a:txBody>
                  <a:tcPr marL="7279" marR="7279" marT="72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Arial"/>
                        </a:rPr>
                        <a:t>                               185.40 </a:t>
                      </a:r>
                    </a:p>
                  </a:txBody>
                  <a:tcPr marL="7279" marR="7279" marT="72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Arial"/>
                        </a:rPr>
                        <a:t>  5,395,093.00 </a:t>
                      </a:r>
                    </a:p>
                  </a:txBody>
                  <a:tcPr marL="7279" marR="7279" marT="72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Arial"/>
                        </a:rPr>
                        <a:t>                     59.40 </a:t>
                      </a:r>
                    </a:p>
                  </a:txBody>
                  <a:tcPr marL="7279" marR="7279" marT="72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Arial"/>
                        </a:rPr>
                        <a:t>  4.50 </a:t>
                      </a:r>
                    </a:p>
                  </a:txBody>
                  <a:tcPr marL="7279" marR="7279" marT="72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152849">
                <a:tc>
                  <a:txBody>
                    <a:bodyPr/>
                    <a:lstStyle/>
                    <a:p>
                      <a:pPr algn="l" fontAlgn="b"/>
                      <a:r>
                        <a:rPr lang="en-US" sz="800" b="0" i="0" u="none" strike="noStrike" dirty="0" err="1">
                          <a:solidFill>
                            <a:srgbClr val="000000"/>
                          </a:solidFill>
                          <a:effectLst/>
                          <a:latin typeface="Arial"/>
                        </a:rPr>
                        <a:t>Privatno</a:t>
                      </a:r>
                      <a:endParaRPr lang="en-US" sz="800" b="0" i="0" u="none" strike="noStrike" dirty="0">
                        <a:solidFill>
                          <a:srgbClr val="000000"/>
                        </a:solidFill>
                        <a:effectLst/>
                        <a:latin typeface="Arial"/>
                      </a:endParaRPr>
                    </a:p>
                  </a:txBody>
                  <a:tcPr marL="7279" marR="7279" marT="72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n-US" sz="800" b="0" i="0" u="none" strike="noStrike" dirty="0">
                          <a:solidFill>
                            <a:srgbClr val="000000"/>
                          </a:solidFill>
                          <a:effectLst/>
                          <a:latin typeface="Arial"/>
                        </a:rPr>
                        <a:t>         1,058,400.00 </a:t>
                      </a:r>
                    </a:p>
                  </a:txBody>
                  <a:tcPr marL="7279" marR="7279" marT="72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Arial"/>
                        </a:rPr>
                        <a:t>                   47.00 </a:t>
                      </a:r>
                    </a:p>
                  </a:txBody>
                  <a:tcPr marL="7279" marR="7279" marT="72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Arial"/>
                        </a:rPr>
                        <a:t> 141,069,481.70 </a:t>
                      </a:r>
                    </a:p>
                  </a:txBody>
                  <a:tcPr marL="7279" marR="7279" marT="72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Arial"/>
                        </a:rPr>
                        <a:t>        38.90 </a:t>
                      </a:r>
                    </a:p>
                  </a:txBody>
                  <a:tcPr marL="7279" marR="7279" marT="72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Arial"/>
                        </a:rPr>
                        <a:t>                               133.30 </a:t>
                      </a:r>
                    </a:p>
                  </a:txBody>
                  <a:tcPr marL="7279" marR="7279" marT="72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Arial"/>
                        </a:rPr>
                        <a:t>  3,684,680.00 </a:t>
                      </a:r>
                    </a:p>
                  </a:txBody>
                  <a:tcPr marL="7279" marR="7279" marT="72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Arial"/>
                        </a:rPr>
                        <a:t>                     40.60 </a:t>
                      </a:r>
                    </a:p>
                  </a:txBody>
                  <a:tcPr marL="7279" marR="7279" marT="72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Arial"/>
                        </a:rPr>
                        <a:t>  3.50 </a:t>
                      </a:r>
                    </a:p>
                  </a:txBody>
                  <a:tcPr marL="7279" marR="7279" marT="72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152849">
                <a:tc>
                  <a:txBody>
                    <a:bodyPr/>
                    <a:lstStyle/>
                    <a:p>
                      <a:pPr algn="l" fontAlgn="b"/>
                      <a:r>
                        <a:rPr lang="en-US" sz="800" b="0" i="0" u="none" strike="noStrike">
                          <a:solidFill>
                            <a:srgbClr val="000000"/>
                          </a:solidFill>
                          <a:effectLst/>
                          <a:latin typeface="Arial"/>
                        </a:rPr>
                        <a:t>Ukupno</a:t>
                      </a:r>
                    </a:p>
                  </a:txBody>
                  <a:tcPr marL="7279" marR="7279" marT="72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n-US" sz="800" b="0" i="0" u="none" strike="noStrike" dirty="0">
                          <a:solidFill>
                            <a:srgbClr val="000000"/>
                          </a:solidFill>
                          <a:effectLst/>
                          <a:latin typeface="Arial"/>
                        </a:rPr>
                        <a:t>         2,252,400.00 </a:t>
                      </a:r>
                    </a:p>
                  </a:txBody>
                  <a:tcPr marL="7279" marR="7279" marT="72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Arial"/>
                        </a:rPr>
                        <a:t>                 100.00 </a:t>
                      </a:r>
                    </a:p>
                  </a:txBody>
                  <a:tcPr marL="7279" marR="7279" marT="72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Arial"/>
                        </a:rPr>
                        <a:t> 362,487,417.60 </a:t>
                      </a:r>
                    </a:p>
                  </a:txBody>
                  <a:tcPr marL="7279" marR="7279" marT="72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Arial"/>
                        </a:rPr>
                        <a:t>      100.00 </a:t>
                      </a:r>
                    </a:p>
                  </a:txBody>
                  <a:tcPr marL="7279" marR="7279" marT="72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Arial"/>
                        </a:rPr>
                        <a:t>160.9</a:t>
                      </a:r>
                    </a:p>
                  </a:txBody>
                  <a:tcPr marL="7279" marR="7279" marT="72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Arial"/>
                        </a:rPr>
                        <a:t>  9,079,773.00 </a:t>
                      </a:r>
                    </a:p>
                  </a:txBody>
                  <a:tcPr marL="7279" marR="7279" marT="72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Arial"/>
                        </a:rPr>
                        <a:t>                   100.00 </a:t>
                      </a:r>
                    </a:p>
                  </a:txBody>
                  <a:tcPr marL="7279" marR="7279" marT="72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Arial"/>
                        </a:rPr>
                        <a:t>  4.00 </a:t>
                      </a:r>
                    </a:p>
                  </a:txBody>
                  <a:tcPr marL="7279" marR="7279" marT="72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sp>
        <p:nvSpPr>
          <p:cNvPr id="4" name="Slide Number Placeholder 3"/>
          <p:cNvSpPr>
            <a:spLocks noGrp="1"/>
          </p:cNvSpPr>
          <p:nvPr>
            <p:ph type="sldNum" sz="quarter" idx="12"/>
          </p:nvPr>
        </p:nvSpPr>
        <p:spPr/>
        <p:txBody>
          <a:bodyPr/>
          <a:lstStyle/>
          <a:p>
            <a:fld id="{998E25EC-EFBF-46CA-9693-BFBC79988B8C}" type="slidenum">
              <a:rPr lang="sr-Latn-CS" altLang="en-US" smtClean="0">
                <a:solidFill>
                  <a:srgbClr val="000000"/>
                </a:solidFill>
              </a:rPr>
              <a:pPr/>
              <a:t>216</a:t>
            </a:fld>
            <a:endParaRPr lang="sr-Latn-CS" altLang="en-US">
              <a:solidFill>
                <a:srgbClr val="000000"/>
              </a:solidFill>
            </a:endParaRPr>
          </a:p>
        </p:txBody>
      </p:sp>
      <p:sp>
        <p:nvSpPr>
          <p:cNvPr id="6" name="Rectangle 5"/>
          <p:cNvSpPr/>
          <p:nvPr/>
        </p:nvSpPr>
        <p:spPr>
          <a:xfrm>
            <a:off x="539553" y="2939643"/>
            <a:ext cx="7488832" cy="7466639"/>
          </a:xfrm>
          <a:prstGeom prst="rect">
            <a:avLst/>
          </a:prstGeom>
        </p:spPr>
        <p:txBody>
          <a:bodyPr wrap="square" lIns="91422" tIns="45710" rIns="91422" bIns="45710">
            <a:spAutoFit/>
          </a:bodyPr>
          <a:lstStyle/>
          <a:p>
            <a:pPr algn="ctr" fontAlgn="base">
              <a:spcBef>
                <a:spcPct val="20000"/>
              </a:spcBef>
              <a:spcAft>
                <a:spcPct val="0"/>
              </a:spcAft>
              <a:buClr>
                <a:srgbClr val="0000FF"/>
              </a:buClr>
              <a:buSzPct val="75000"/>
              <a:buFont typeface="Wingdings" pitchFamily="2" charset="2"/>
              <a:buNone/>
            </a:pPr>
            <a:r>
              <a:rPr lang="en-US" sz="2000" dirty="0" err="1">
                <a:solidFill>
                  <a:srgbClr val="000066"/>
                </a:solidFill>
              </a:rPr>
              <a:t>Stanje</a:t>
            </a:r>
            <a:r>
              <a:rPr lang="en-US" sz="2000" dirty="0">
                <a:solidFill>
                  <a:srgbClr val="000066"/>
                </a:solidFill>
              </a:rPr>
              <a:t> </a:t>
            </a:r>
            <a:r>
              <a:rPr lang="en-US" sz="2000" dirty="0" err="1">
                <a:solidFill>
                  <a:srgbClr val="000066"/>
                </a:solidFill>
              </a:rPr>
              <a:t>šuma</a:t>
            </a:r>
            <a:r>
              <a:rPr lang="en-US" sz="2000" dirty="0">
                <a:solidFill>
                  <a:srgbClr val="000066"/>
                </a:solidFill>
              </a:rPr>
              <a:t> </a:t>
            </a:r>
            <a:r>
              <a:rPr lang="en-US" sz="2000" dirty="0" err="1">
                <a:solidFill>
                  <a:srgbClr val="000066"/>
                </a:solidFill>
              </a:rPr>
              <a:t>prema</a:t>
            </a:r>
            <a:r>
              <a:rPr lang="en-US" sz="2000" dirty="0">
                <a:solidFill>
                  <a:srgbClr val="000066"/>
                </a:solidFill>
              </a:rPr>
              <a:t> </a:t>
            </a:r>
            <a:r>
              <a:rPr lang="en-US" sz="2000" dirty="0" err="1">
                <a:solidFill>
                  <a:srgbClr val="000066"/>
                </a:solidFill>
              </a:rPr>
              <a:t>vlasništvu</a:t>
            </a:r>
            <a:r>
              <a:rPr lang="sr-Latn-RS" sz="2000" dirty="0">
                <a:solidFill>
                  <a:srgbClr val="000066"/>
                </a:solidFill>
              </a:rPr>
              <a:t>  </a:t>
            </a:r>
            <a:r>
              <a:rPr lang="en-US" sz="2000" dirty="0">
                <a:solidFill>
                  <a:srgbClr val="000066"/>
                </a:solidFill>
              </a:rPr>
              <a:t>(</a:t>
            </a:r>
            <a:r>
              <a:rPr lang="en-US" sz="2000" dirty="0" err="1">
                <a:solidFill>
                  <a:srgbClr val="000066"/>
                </a:solidFill>
              </a:rPr>
              <a:t>Izvor</a:t>
            </a:r>
            <a:r>
              <a:rPr lang="en-US" sz="2000" dirty="0">
                <a:solidFill>
                  <a:srgbClr val="000066"/>
                </a:solidFill>
              </a:rPr>
              <a:t>: </a:t>
            </a:r>
            <a:r>
              <a:rPr lang="en-US" sz="2000" dirty="0" err="1">
                <a:solidFill>
                  <a:srgbClr val="000066"/>
                </a:solidFill>
              </a:rPr>
              <a:t>Glasnik</a:t>
            </a:r>
            <a:r>
              <a:rPr lang="en-US" sz="2000" dirty="0">
                <a:solidFill>
                  <a:srgbClr val="000066"/>
                </a:solidFill>
              </a:rPr>
              <a:t> </a:t>
            </a:r>
            <a:r>
              <a:rPr lang="en-US" sz="2000" dirty="0" err="1">
                <a:solidFill>
                  <a:srgbClr val="000066"/>
                </a:solidFill>
              </a:rPr>
              <a:t>Šumarskog</a:t>
            </a:r>
            <a:r>
              <a:rPr lang="en-US" sz="2000" dirty="0">
                <a:solidFill>
                  <a:srgbClr val="000066"/>
                </a:solidFill>
              </a:rPr>
              <a:t> </a:t>
            </a:r>
            <a:r>
              <a:rPr lang="en-US" sz="2000" dirty="0" err="1">
                <a:solidFill>
                  <a:srgbClr val="000066"/>
                </a:solidFill>
              </a:rPr>
              <a:t>fakulteta</a:t>
            </a:r>
            <a:r>
              <a:rPr lang="en-US" sz="2000" dirty="0">
                <a:solidFill>
                  <a:srgbClr val="000066"/>
                </a:solidFill>
              </a:rPr>
              <a:t> </a:t>
            </a:r>
            <a:r>
              <a:rPr lang="en-US" sz="2000" dirty="0" err="1">
                <a:solidFill>
                  <a:srgbClr val="000066"/>
                </a:solidFill>
              </a:rPr>
              <a:t>Univerziteta</a:t>
            </a:r>
            <a:r>
              <a:rPr lang="en-US" sz="2000" dirty="0">
                <a:solidFill>
                  <a:srgbClr val="000066"/>
                </a:solidFill>
              </a:rPr>
              <a:t> u </a:t>
            </a:r>
            <a:r>
              <a:rPr lang="en-US" sz="2000" dirty="0" err="1">
                <a:solidFill>
                  <a:srgbClr val="000066"/>
                </a:solidFill>
              </a:rPr>
              <a:t>Beogradu</a:t>
            </a:r>
            <a:r>
              <a:rPr lang="en-US" sz="2000" dirty="0">
                <a:solidFill>
                  <a:srgbClr val="000066"/>
                </a:solidFill>
              </a:rPr>
              <a:t>, 2009</a:t>
            </a:r>
            <a:r>
              <a:rPr lang="sr-Latn-RS" sz="2000" dirty="0">
                <a:solidFill>
                  <a:srgbClr val="000066"/>
                </a:solidFill>
              </a:rPr>
              <a:t>)</a:t>
            </a:r>
          </a:p>
          <a:p>
            <a:pPr algn="ctr" fontAlgn="base">
              <a:spcBef>
                <a:spcPct val="20000"/>
              </a:spcBef>
              <a:spcAft>
                <a:spcPct val="0"/>
              </a:spcAft>
              <a:buClr>
                <a:srgbClr val="0000FF"/>
              </a:buClr>
              <a:buSzPct val="75000"/>
              <a:buFont typeface="Wingdings" pitchFamily="2" charset="2"/>
              <a:buNone/>
            </a:pPr>
            <a:endParaRPr lang="sr-Latn-RS" dirty="0">
              <a:solidFill>
                <a:srgbClr val="000066"/>
              </a:solidFill>
            </a:endParaRPr>
          </a:p>
          <a:p>
            <a:pPr algn="ctr" fontAlgn="base">
              <a:spcBef>
                <a:spcPct val="20000"/>
              </a:spcBef>
              <a:spcAft>
                <a:spcPct val="0"/>
              </a:spcAft>
              <a:buClr>
                <a:srgbClr val="0000FF"/>
              </a:buClr>
              <a:buSzPct val="75000"/>
              <a:buFont typeface="Wingdings" pitchFamily="2" charset="2"/>
              <a:buNone/>
            </a:pPr>
            <a:r>
              <a:rPr lang="sr-Latn-RS" sz="2400" b="1" dirty="0">
                <a:solidFill>
                  <a:srgbClr val="FF0000"/>
                </a:solidFill>
                <a:effectLst>
                  <a:outerShdw blurRad="38100" dist="38100" dir="2700000" algn="tl">
                    <a:srgbClr val="000000">
                      <a:alpha val="43137"/>
                    </a:srgbClr>
                  </a:outerShdw>
                </a:effectLst>
              </a:rPr>
              <a:t>PREMA PROCENAMA U REPUBLICI SRBIJI OKO 800 000 DOMAĆINSTAVA KORISTI OGREVNO DRVO ZA GREJANJE I DOGREVANJE!!!!!!</a:t>
            </a:r>
          </a:p>
          <a:p>
            <a:pPr algn="ctr" fontAlgn="base">
              <a:spcBef>
                <a:spcPct val="20000"/>
              </a:spcBef>
              <a:spcAft>
                <a:spcPct val="0"/>
              </a:spcAft>
              <a:buClr>
                <a:srgbClr val="0000FF"/>
              </a:buClr>
              <a:buSzPct val="75000"/>
              <a:buFont typeface="Wingdings" pitchFamily="2" charset="2"/>
              <a:buNone/>
            </a:pPr>
            <a:endParaRPr lang="sr-Latn-RS" sz="1600" b="1" dirty="0">
              <a:solidFill>
                <a:srgbClr val="FF0000"/>
              </a:solidFill>
              <a:effectLst>
                <a:outerShdw blurRad="38100" dist="38100" dir="2700000" algn="tl">
                  <a:srgbClr val="000000">
                    <a:alpha val="43137"/>
                  </a:srgbClr>
                </a:outerShdw>
              </a:effectLst>
            </a:endParaRPr>
          </a:p>
          <a:p>
            <a:pPr algn="ctr" fontAlgn="base">
              <a:spcBef>
                <a:spcPct val="20000"/>
              </a:spcBef>
              <a:spcAft>
                <a:spcPct val="0"/>
              </a:spcAft>
              <a:buClr>
                <a:srgbClr val="0000FF"/>
              </a:buClr>
              <a:buSzPct val="75000"/>
              <a:buFont typeface="Wingdings" pitchFamily="2" charset="2"/>
              <a:buNone/>
            </a:pPr>
            <a:endParaRPr lang="sr-Latn-RS" sz="1600" b="1" dirty="0">
              <a:solidFill>
                <a:srgbClr val="FF0000"/>
              </a:solidFill>
              <a:effectLst>
                <a:outerShdw blurRad="38100" dist="38100" dir="2700000" algn="tl">
                  <a:srgbClr val="000000">
                    <a:alpha val="43137"/>
                  </a:srgbClr>
                </a:outerShdw>
              </a:effectLst>
            </a:endParaRPr>
          </a:p>
          <a:p>
            <a:pPr algn="ctr" fontAlgn="base">
              <a:spcBef>
                <a:spcPct val="20000"/>
              </a:spcBef>
              <a:spcAft>
                <a:spcPct val="0"/>
              </a:spcAft>
              <a:buClr>
                <a:srgbClr val="0000FF"/>
              </a:buClr>
              <a:buSzPct val="75000"/>
              <a:buFont typeface="Wingdings" pitchFamily="2" charset="2"/>
              <a:buNone/>
            </a:pPr>
            <a:endParaRPr lang="sr-Latn-RS" sz="2400" b="1" dirty="0">
              <a:solidFill>
                <a:srgbClr val="FF0000"/>
              </a:solidFill>
            </a:endParaRPr>
          </a:p>
          <a:p>
            <a:pPr algn="ctr" fontAlgn="base">
              <a:spcBef>
                <a:spcPct val="20000"/>
              </a:spcBef>
              <a:spcAft>
                <a:spcPct val="0"/>
              </a:spcAft>
              <a:buClr>
                <a:srgbClr val="0000FF"/>
              </a:buClr>
              <a:buSzPct val="75000"/>
              <a:buFont typeface="Wingdings" pitchFamily="2" charset="2"/>
              <a:buNone/>
            </a:pPr>
            <a:endParaRPr lang="sr-Latn-RS" sz="2400" b="1" dirty="0">
              <a:solidFill>
                <a:srgbClr val="FF0000"/>
              </a:solidFill>
            </a:endParaRPr>
          </a:p>
          <a:p>
            <a:pPr algn="ctr" fontAlgn="base">
              <a:spcBef>
                <a:spcPct val="20000"/>
              </a:spcBef>
              <a:spcAft>
                <a:spcPct val="0"/>
              </a:spcAft>
              <a:buClr>
                <a:srgbClr val="0000FF"/>
              </a:buClr>
              <a:buSzPct val="75000"/>
              <a:buFont typeface="Wingdings" pitchFamily="2" charset="2"/>
              <a:buNone/>
            </a:pPr>
            <a:endParaRPr lang="sr-Latn-RS" sz="2400" b="1" dirty="0">
              <a:solidFill>
                <a:srgbClr val="FF0000"/>
              </a:solidFill>
            </a:endParaRPr>
          </a:p>
          <a:p>
            <a:pPr algn="ctr" fontAlgn="base">
              <a:spcBef>
                <a:spcPct val="20000"/>
              </a:spcBef>
              <a:spcAft>
                <a:spcPct val="0"/>
              </a:spcAft>
              <a:buClr>
                <a:srgbClr val="0000FF"/>
              </a:buClr>
              <a:buSzPct val="75000"/>
              <a:buFont typeface="Wingdings" pitchFamily="2" charset="2"/>
              <a:buNone/>
            </a:pPr>
            <a:endParaRPr lang="sr-Latn-RS" b="1" dirty="0" smtClean="0">
              <a:solidFill>
                <a:srgbClr val="000066"/>
              </a:solidFill>
            </a:endParaRPr>
          </a:p>
          <a:p>
            <a:pPr algn="ctr" fontAlgn="base">
              <a:spcBef>
                <a:spcPct val="20000"/>
              </a:spcBef>
              <a:spcAft>
                <a:spcPct val="0"/>
              </a:spcAft>
              <a:buClr>
                <a:srgbClr val="0000FF"/>
              </a:buClr>
              <a:buSzPct val="75000"/>
              <a:buFont typeface="Wingdings" pitchFamily="2" charset="2"/>
              <a:buNone/>
            </a:pPr>
            <a:endParaRPr lang="sr-Latn-RS" b="1" dirty="0" smtClean="0">
              <a:solidFill>
                <a:srgbClr val="000066"/>
              </a:solidFill>
            </a:endParaRPr>
          </a:p>
          <a:p>
            <a:pPr algn="ctr" fontAlgn="base">
              <a:spcBef>
                <a:spcPct val="20000"/>
              </a:spcBef>
              <a:spcAft>
                <a:spcPct val="0"/>
              </a:spcAft>
              <a:buClr>
                <a:srgbClr val="0000FF"/>
              </a:buClr>
              <a:buSzPct val="75000"/>
              <a:buFont typeface="Wingdings" pitchFamily="2" charset="2"/>
              <a:buNone/>
            </a:pPr>
            <a:endParaRPr lang="sr-Latn-RS" b="1" dirty="0" smtClean="0">
              <a:solidFill>
                <a:srgbClr val="000066"/>
              </a:solidFill>
            </a:endParaRPr>
          </a:p>
          <a:p>
            <a:pPr algn="ctr" fontAlgn="base">
              <a:spcBef>
                <a:spcPct val="20000"/>
              </a:spcBef>
              <a:spcAft>
                <a:spcPct val="0"/>
              </a:spcAft>
              <a:buClr>
                <a:srgbClr val="0000FF"/>
              </a:buClr>
              <a:buSzPct val="75000"/>
              <a:buFont typeface="Wingdings" pitchFamily="2" charset="2"/>
              <a:buNone/>
            </a:pPr>
            <a:endParaRPr lang="sr-Latn-RS" b="1" dirty="0">
              <a:solidFill>
                <a:srgbClr val="000066"/>
              </a:solidFill>
            </a:endParaRPr>
          </a:p>
          <a:p>
            <a:pPr algn="ctr" fontAlgn="base">
              <a:spcBef>
                <a:spcPct val="20000"/>
              </a:spcBef>
              <a:spcAft>
                <a:spcPct val="0"/>
              </a:spcAft>
              <a:buClr>
                <a:srgbClr val="0000FF"/>
              </a:buClr>
              <a:buSzPct val="75000"/>
              <a:buFont typeface="Wingdings" pitchFamily="2" charset="2"/>
              <a:buNone/>
            </a:pPr>
            <a:endParaRPr lang="sr-Latn-RS" b="1" dirty="0" smtClean="0">
              <a:solidFill>
                <a:srgbClr val="000066"/>
              </a:solidFill>
            </a:endParaRPr>
          </a:p>
          <a:p>
            <a:pPr algn="ctr" fontAlgn="base">
              <a:spcBef>
                <a:spcPct val="20000"/>
              </a:spcBef>
              <a:spcAft>
                <a:spcPct val="0"/>
              </a:spcAft>
              <a:buClr>
                <a:srgbClr val="0000FF"/>
              </a:buClr>
              <a:buSzPct val="75000"/>
              <a:buFont typeface="Wingdings" pitchFamily="2" charset="2"/>
              <a:buNone/>
            </a:pPr>
            <a:endParaRPr lang="sr-Latn-RS" b="1" dirty="0">
              <a:solidFill>
                <a:srgbClr val="000066"/>
              </a:solidFill>
            </a:endParaRPr>
          </a:p>
          <a:p>
            <a:pPr algn="ctr" fontAlgn="base">
              <a:spcBef>
                <a:spcPct val="20000"/>
              </a:spcBef>
              <a:spcAft>
                <a:spcPct val="0"/>
              </a:spcAft>
              <a:buClr>
                <a:srgbClr val="0000FF"/>
              </a:buClr>
              <a:buSzPct val="75000"/>
              <a:buFont typeface="Wingdings" pitchFamily="2" charset="2"/>
              <a:buNone/>
            </a:pPr>
            <a:endParaRPr lang="sr-Latn-RS" b="1" dirty="0" smtClean="0">
              <a:solidFill>
                <a:srgbClr val="000066"/>
              </a:solidFill>
            </a:endParaRPr>
          </a:p>
          <a:p>
            <a:pPr algn="ctr" fontAlgn="base">
              <a:spcBef>
                <a:spcPct val="20000"/>
              </a:spcBef>
              <a:spcAft>
                <a:spcPct val="0"/>
              </a:spcAft>
              <a:buClr>
                <a:srgbClr val="0000FF"/>
              </a:buClr>
              <a:buSzPct val="75000"/>
              <a:buFont typeface="Wingdings" pitchFamily="2" charset="2"/>
              <a:buNone/>
            </a:pPr>
            <a:endParaRPr lang="sr-Latn-RS" b="1" dirty="0">
              <a:solidFill>
                <a:srgbClr val="000066"/>
              </a:solidFill>
            </a:endParaRPr>
          </a:p>
          <a:p>
            <a:pPr algn="ctr" fontAlgn="base">
              <a:spcBef>
                <a:spcPct val="20000"/>
              </a:spcBef>
              <a:spcAft>
                <a:spcPct val="0"/>
              </a:spcAft>
              <a:buClr>
                <a:srgbClr val="0000FF"/>
              </a:buClr>
              <a:buSzPct val="75000"/>
              <a:buFont typeface="Wingdings" pitchFamily="2" charset="2"/>
              <a:buNone/>
            </a:pPr>
            <a:endParaRPr lang="sr-Latn-RS" b="1" dirty="0" smtClean="0">
              <a:solidFill>
                <a:srgbClr val="000066"/>
              </a:solidFill>
            </a:endParaRPr>
          </a:p>
          <a:p>
            <a:pPr algn="ctr" fontAlgn="base">
              <a:spcBef>
                <a:spcPct val="20000"/>
              </a:spcBef>
              <a:spcAft>
                <a:spcPct val="0"/>
              </a:spcAft>
              <a:buClr>
                <a:srgbClr val="0000FF"/>
              </a:buClr>
              <a:buSzPct val="75000"/>
              <a:buFont typeface="Wingdings" pitchFamily="2" charset="2"/>
              <a:buNone/>
            </a:pPr>
            <a:endParaRPr lang="en-US" b="1" dirty="0">
              <a:solidFill>
                <a:srgbClr val="000066"/>
              </a:solidFill>
            </a:endParaRPr>
          </a:p>
        </p:txBody>
      </p:sp>
      <p:sp>
        <p:nvSpPr>
          <p:cNvPr id="7" name="Rectangle 4"/>
          <p:cNvSpPr>
            <a:spLocks noChangeArrowheads="1"/>
          </p:cNvSpPr>
          <p:nvPr/>
        </p:nvSpPr>
        <p:spPr bwMode="auto">
          <a:xfrm>
            <a:off x="573314" y="1295401"/>
            <a:ext cx="8153400" cy="76200"/>
          </a:xfrm>
          <a:prstGeom prst="rect">
            <a:avLst/>
          </a:prstGeom>
          <a:gradFill rotWithShape="1">
            <a:gsLst>
              <a:gs pos="0">
                <a:srgbClr val="A50021"/>
              </a:gs>
              <a:gs pos="100000">
                <a:schemeClr val="bg1"/>
              </a:gs>
            </a:gsLst>
            <a:lin ang="0" scaled="1"/>
          </a:gradFill>
          <a:ln>
            <a:solidFill>
              <a:srgbClr val="FF0000"/>
            </a:solidFill>
          </a:ln>
          <a:extLst/>
        </p:spPr>
        <p:txBody>
          <a:bodyPr wrap="none" lIns="91422" tIns="45710" rIns="91422" bIns="45710" anchor="ctr"/>
          <a:lstStyle/>
          <a:p>
            <a:pPr algn="ctr" fontAlgn="base">
              <a:spcBef>
                <a:spcPct val="20000"/>
              </a:spcBef>
              <a:spcAft>
                <a:spcPct val="0"/>
              </a:spcAft>
              <a:buClr>
                <a:srgbClr val="0000FF"/>
              </a:buClr>
              <a:buSzPct val="75000"/>
              <a:buFont typeface="Wingdings" pitchFamily="2" charset="2"/>
              <a:buNone/>
              <a:defRPr/>
            </a:pPr>
            <a:endParaRPr lang="sr-Latn-CS" b="1">
              <a:solidFill>
                <a:srgbClr val="C5D9ED">
                  <a:lumMod val="75000"/>
                </a:srgbClr>
              </a:solidFill>
              <a:cs typeface="Arial" charset="0"/>
            </a:endParaRPr>
          </a:p>
        </p:txBody>
      </p:sp>
    </p:spTree>
    <p:extLst>
      <p:ext uri="{BB962C8B-B14F-4D97-AF65-F5344CB8AC3E}">
        <p14:creationId xmlns:p14="http://schemas.microsoft.com/office/powerpoint/2010/main" val="3875888911"/>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RS" sz="3200" b="1" dirty="0">
                <a:solidFill>
                  <a:srgbClr val="0070C0"/>
                </a:solidFill>
                <a:effectLst>
                  <a:outerShdw blurRad="38100" dist="38100" dir="2700000" algn="tl">
                    <a:srgbClr val="000000">
                      <a:alpha val="43137"/>
                    </a:srgbClr>
                  </a:outerShdw>
                </a:effectLst>
              </a:rPr>
              <a:t>Benefiti korišćenja biomase u SDG</a:t>
            </a:r>
            <a:endParaRPr lang="en-US" sz="3200" b="1" dirty="0">
              <a:solidFill>
                <a:srgbClr val="0070C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1" y="1600200"/>
            <a:ext cx="4186808" cy="4709120"/>
          </a:xfrm>
        </p:spPr>
        <p:txBody>
          <a:bodyPr/>
          <a:lstStyle/>
          <a:p>
            <a:pPr marL="0" indent="0">
              <a:buNone/>
            </a:pPr>
            <a:r>
              <a:rPr lang="sr-Latn-RS" sz="2000" dirty="0">
                <a:solidFill>
                  <a:srgbClr val="FF0000"/>
                </a:solidFill>
                <a:effectLst/>
              </a:rPr>
              <a:t>Direktni benefiti</a:t>
            </a:r>
          </a:p>
          <a:p>
            <a:pPr>
              <a:buFont typeface="Courier New" panose="02070309020205020404" pitchFamily="49" charset="0"/>
              <a:buChar char="o"/>
            </a:pPr>
            <a:r>
              <a:rPr lang="sr-Latn-RS" sz="2000" dirty="0">
                <a:effectLst/>
              </a:rPr>
              <a:t>Značajno godišnje smanjenje troškova </a:t>
            </a:r>
            <a:r>
              <a:rPr lang="sr-Latn-RS" sz="2000" u="sng" dirty="0">
                <a:solidFill>
                  <a:schemeClr val="accent6">
                    <a:lumMod val="75000"/>
                  </a:schemeClr>
                </a:solidFill>
                <a:effectLst/>
              </a:rPr>
              <a:t>posle otplate kapitalnih troškova;</a:t>
            </a:r>
          </a:p>
          <a:p>
            <a:pPr>
              <a:buFont typeface="Courier New" panose="02070309020205020404" pitchFamily="49" charset="0"/>
              <a:buChar char="o"/>
            </a:pPr>
            <a:r>
              <a:rPr lang="sr-Latn-RS" sz="2000" dirty="0">
                <a:effectLst/>
              </a:rPr>
              <a:t>CO2 neutralan.</a:t>
            </a:r>
          </a:p>
          <a:p>
            <a:pPr marL="0" indent="0">
              <a:buNone/>
            </a:pPr>
            <a:r>
              <a:rPr lang="sr-Latn-RS" sz="2000" dirty="0">
                <a:solidFill>
                  <a:srgbClr val="FF0000"/>
                </a:solidFill>
                <a:effectLst/>
              </a:rPr>
              <a:t>Indirektni benefiti</a:t>
            </a:r>
          </a:p>
          <a:p>
            <a:pPr>
              <a:buFont typeface="Courier New" panose="02070309020205020404" pitchFamily="49" charset="0"/>
              <a:buChar char="o"/>
            </a:pPr>
            <a:r>
              <a:rPr lang="sr-Latn-RS" sz="2000" dirty="0">
                <a:effectLst/>
              </a:rPr>
              <a:t>U odnosu na fosilna goriva, najviše novca ostaje lokalnoj zajednici;</a:t>
            </a:r>
          </a:p>
          <a:p>
            <a:pPr>
              <a:buFont typeface="Courier New" panose="02070309020205020404" pitchFamily="49" charset="0"/>
              <a:buChar char="o"/>
            </a:pPr>
            <a:r>
              <a:rPr lang="sr-Latn-RS" sz="2000" dirty="0">
                <a:effectLst/>
              </a:rPr>
              <a:t>Sigurnost snabdevanja se povećava, a zavisnost od promena cena nafte na svetskom tržištu se anulira;</a:t>
            </a:r>
          </a:p>
          <a:p>
            <a:pPr>
              <a:buFont typeface="Courier New" panose="02070309020205020404" pitchFamily="49" charset="0"/>
              <a:buChar char="o"/>
            </a:pPr>
            <a:r>
              <a:rPr lang="sr-Latn-RS" sz="2000" dirty="0">
                <a:effectLst/>
              </a:rPr>
              <a:t>Povećanje broja zaposlenih u sakupljanju i pripremi biomase.</a:t>
            </a:r>
          </a:p>
        </p:txBody>
      </p:sp>
      <p:sp>
        <p:nvSpPr>
          <p:cNvPr id="4" name="Slide Number Placeholder 3"/>
          <p:cNvSpPr>
            <a:spLocks noGrp="1"/>
          </p:cNvSpPr>
          <p:nvPr>
            <p:ph type="sldNum" sz="quarter" idx="12"/>
          </p:nvPr>
        </p:nvSpPr>
        <p:spPr/>
        <p:txBody>
          <a:bodyPr/>
          <a:lstStyle/>
          <a:p>
            <a:fld id="{998E25EC-EFBF-46CA-9693-BFBC79988B8C}" type="slidenum">
              <a:rPr lang="sr-Latn-CS" altLang="en-US" smtClean="0">
                <a:solidFill>
                  <a:srgbClr val="000000"/>
                </a:solidFill>
              </a:rPr>
              <a:pPr/>
              <a:t>217</a:t>
            </a:fld>
            <a:endParaRPr lang="sr-Latn-CS" altLang="en-US">
              <a:solidFill>
                <a:srgbClr val="000000"/>
              </a:solidFill>
            </a:endParaRPr>
          </a:p>
        </p:txBody>
      </p:sp>
      <p:pic>
        <p:nvPicPr>
          <p:cNvPr id="8197" name="Picture 5" descr="3">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152" y="1628805"/>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069" y="4365110"/>
            <a:ext cx="3227827" cy="1882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4"/>
          <p:cNvSpPr>
            <a:spLocks noChangeArrowheads="1"/>
          </p:cNvSpPr>
          <p:nvPr/>
        </p:nvSpPr>
        <p:spPr bwMode="auto">
          <a:xfrm>
            <a:off x="573314" y="1295401"/>
            <a:ext cx="8153400" cy="76200"/>
          </a:xfrm>
          <a:prstGeom prst="rect">
            <a:avLst/>
          </a:prstGeom>
          <a:gradFill rotWithShape="1">
            <a:gsLst>
              <a:gs pos="0">
                <a:srgbClr val="A50021"/>
              </a:gs>
              <a:gs pos="100000">
                <a:schemeClr val="bg1"/>
              </a:gs>
            </a:gsLst>
            <a:lin ang="0" scaled="1"/>
          </a:gradFill>
          <a:ln>
            <a:solidFill>
              <a:srgbClr val="FF0000"/>
            </a:solidFill>
          </a:ln>
          <a:extLst/>
        </p:spPr>
        <p:txBody>
          <a:bodyPr wrap="none" lIns="91422" tIns="45710" rIns="91422" bIns="45710" anchor="ctr"/>
          <a:lstStyle/>
          <a:p>
            <a:pPr algn="ctr" fontAlgn="base">
              <a:spcBef>
                <a:spcPct val="20000"/>
              </a:spcBef>
              <a:spcAft>
                <a:spcPct val="0"/>
              </a:spcAft>
              <a:buClr>
                <a:srgbClr val="0000FF"/>
              </a:buClr>
              <a:buSzPct val="75000"/>
              <a:buFont typeface="Wingdings" pitchFamily="2" charset="2"/>
              <a:buNone/>
              <a:defRPr/>
            </a:pPr>
            <a:endParaRPr lang="sr-Latn-CS" b="1">
              <a:solidFill>
                <a:srgbClr val="C5D9ED">
                  <a:lumMod val="75000"/>
                </a:srgbClr>
              </a:solidFill>
              <a:cs typeface="Arial" charset="0"/>
            </a:endParaRPr>
          </a:p>
        </p:txBody>
      </p:sp>
    </p:spTree>
    <p:extLst>
      <p:ext uri="{BB962C8B-B14F-4D97-AF65-F5344CB8AC3E}">
        <p14:creationId xmlns:p14="http://schemas.microsoft.com/office/powerpoint/2010/main" val="2096721687"/>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RS" sz="3200" b="1" dirty="0">
                <a:solidFill>
                  <a:srgbClr val="0070C0"/>
                </a:solidFill>
                <a:effectLst>
                  <a:outerShdw blurRad="38100" dist="38100" dir="2700000" algn="tl">
                    <a:srgbClr val="000000">
                      <a:alpha val="43137"/>
                    </a:srgbClr>
                  </a:outerShdw>
                </a:effectLst>
              </a:rPr>
              <a:t>Razvijati koncept malih ili velikih toplotnih postrojenja?</a:t>
            </a:r>
            <a:endParaRPr lang="en-US" sz="3200" b="1" dirty="0">
              <a:solidFill>
                <a:srgbClr val="0070C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pPr>
              <a:buClr>
                <a:srgbClr val="FF0000"/>
              </a:buClr>
              <a:buFont typeface="Wingdings" panose="05000000000000000000" pitchFamily="2" charset="2"/>
              <a:buChar char="v"/>
            </a:pPr>
            <a:r>
              <a:rPr lang="sr-Latn-RS" sz="2000" dirty="0">
                <a:effectLst/>
              </a:rPr>
              <a:t>Teorijske i realno dostupne količine biomase danas i procene do 2020 i posle</a:t>
            </a:r>
          </a:p>
          <a:p>
            <a:pPr>
              <a:buClr>
                <a:srgbClr val="FF0000"/>
              </a:buClr>
              <a:buFont typeface="Wingdings" panose="05000000000000000000" pitchFamily="2" charset="2"/>
              <a:buChar char="v"/>
            </a:pPr>
            <a:r>
              <a:rPr lang="sr-Latn-RS" sz="2000" dirty="0">
                <a:effectLst/>
              </a:rPr>
              <a:t>Da li je raspoloživi potencijal biomase dovoljan za koncept „velikih“ toplotnih postrojenja u svim delovima Srbije?</a:t>
            </a:r>
          </a:p>
          <a:p>
            <a:pPr>
              <a:buClr>
                <a:srgbClr val="FF0000"/>
              </a:buClr>
              <a:buFont typeface="Wingdings" panose="05000000000000000000" pitchFamily="2" charset="2"/>
              <a:buChar char="v"/>
            </a:pPr>
            <a:r>
              <a:rPr lang="sr-Latn-RS" sz="2000" dirty="0">
                <a:effectLst/>
              </a:rPr>
              <a:t>Ne postoji tržište biomase (iskustva zemalja u okruženju pokazuju da je to period od 5 do 7 godina)</a:t>
            </a:r>
          </a:p>
          <a:p>
            <a:pPr>
              <a:buClr>
                <a:srgbClr val="FF0000"/>
              </a:buClr>
              <a:buFont typeface="Wingdings" panose="05000000000000000000" pitchFamily="2" charset="2"/>
              <a:buChar char="v"/>
            </a:pPr>
            <a:r>
              <a:rPr lang="sr-Latn-RS" sz="2000" dirty="0">
                <a:effectLst/>
              </a:rPr>
              <a:t> Slediti koncept „energetski nezavisnih sela“ ? </a:t>
            </a:r>
          </a:p>
          <a:p>
            <a:pPr>
              <a:buClr>
                <a:srgbClr val="FF0000"/>
              </a:buClr>
              <a:buFont typeface="Wingdings" panose="05000000000000000000" pitchFamily="2" charset="2"/>
              <a:buChar char="v"/>
            </a:pPr>
            <a:r>
              <a:rPr lang="sr-Latn-RS" sz="2000" dirty="0">
                <a:effectLst/>
              </a:rPr>
              <a:t>Pored Opština /Gradova koji imaju razvijene SDG postoje prigradska naselja i sela gde je ekonomski i tehnički neracionalno širiti mrežu SDG </a:t>
            </a:r>
          </a:p>
          <a:p>
            <a:pPr>
              <a:buClr>
                <a:srgbClr val="FF0000"/>
              </a:buClr>
              <a:buFont typeface="Wingdings" panose="05000000000000000000" pitchFamily="2" charset="2"/>
              <a:buChar char="v"/>
            </a:pPr>
            <a:r>
              <a:rPr lang="sr-Latn-RS" sz="2000" dirty="0">
                <a:effectLst/>
              </a:rPr>
              <a:t>Lokalno organizovati lanac snabdevanja biomasom i proizvesti toplotnu energiju</a:t>
            </a:r>
          </a:p>
        </p:txBody>
      </p:sp>
      <p:sp>
        <p:nvSpPr>
          <p:cNvPr id="4" name="Slide Number Placeholder 3"/>
          <p:cNvSpPr>
            <a:spLocks noGrp="1"/>
          </p:cNvSpPr>
          <p:nvPr>
            <p:ph type="sldNum" sz="quarter" idx="12"/>
          </p:nvPr>
        </p:nvSpPr>
        <p:spPr/>
        <p:txBody>
          <a:bodyPr/>
          <a:lstStyle/>
          <a:p>
            <a:fld id="{998E25EC-EFBF-46CA-9693-BFBC79988B8C}" type="slidenum">
              <a:rPr lang="sr-Latn-CS" altLang="en-US" smtClean="0">
                <a:solidFill>
                  <a:srgbClr val="000000"/>
                </a:solidFill>
              </a:rPr>
              <a:pPr/>
              <a:t>218</a:t>
            </a:fld>
            <a:endParaRPr lang="sr-Latn-CS" altLang="en-US">
              <a:solidFill>
                <a:srgbClr val="000000"/>
              </a:solidFill>
            </a:endParaRPr>
          </a:p>
        </p:txBody>
      </p:sp>
      <p:sp>
        <p:nvSpPr>
          <p:cNvPr id="5" name="Rectangle 4"/>
          <p:cNvSpPr>
            <a:spLocks noChangeArrowheads="1"/>
          </p:cNvSpPr>
          <p:nvPr/>
        </p:nvSpPr>
        <p:spPr bwMode="auto">
          <a:xfrm>
            <a:off x="573314" y="1390092"/>
            <a:ext cx="8153400" cy="94692"/>
          </a:xfrm>
          <a:prstGeom prst="rect">
            <a:avLst/>
          </a:prstGeom>
          <a:gradFill rotWithShape="1">
            <a:gsLst>
              <a:gs pos="0">
                <a:srgbClr val="A50021"/>
              </a:gs>
              <a:gs pos="100000">
                <a:schemeClr val="bg1"/>
              </a:gs>
            </a:gsLst>
            <a:lin ang="0" scaled="1"/>
          </a:gradFill>
          <a:ln>
            <a:solidFill>
              <a:srgbClr val="FF0000"/>
            </a:solidFill>
          </a:ln>
          <a:extLst/>
        </p:spPr>
        <p:txBody>
          <a:bodyPr wrap="none" lIns="91422" tIns="45710" rIns="91422" bIns="45710" anchor="ctr"/>
          <a:lstStyle/>
          <a:p>
            <a:pPr algn="ctr" fontAlgn="base">
              <a:spcBef>
                <a:spcPct val="20000"/>
              </a:spcBef>
              <a:spcAft>
                <a:spcPct val="0"/>
              </a:spcAft>
              <a:buClr>
                <a:srgbClr val="0000FF"/>
              </a:buClr>
              <a:buSzPct val="75000"/>
              <a:buFont typeface="Wingdings" pitchFamily="2" charset="2"/>
              <a:buNone/>
              <a:defRPr/>
            </a:pPr>
            <a:endParaRPr lang="sr-Latn-CS" b="1">
              <a:solidFill>
                <a:srgbClr val="C5D9ED">
                  <a:lumMod val="75000"/>
                </a:srgbClr>
              </a:solidFill>
              <a:cs typeface="Arial" charset="0"/>
            </a:endParaRPr>
          </a:p>
        </p:txBody>
      </p:sp>
    </p:spTree>
    <p:extLst>
      <p:ext uri="{BB962C8B-B14F-4D97-AF65-F5344CB8AC3E}">
        <p14:creationId xmlns:p14="http://schemas.microsoft.com/office/powerpoint/2010/main" val="4101244871"/>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sr-Latn-RS" sz="3200" b="1" dirty="0">
                <a:solidFill>
                  <a:srgbClr val="0070C0"/>
                </a:solidFill>
              </a:rPr>
              <a:t>Srbija i EU toplotna energija</a:t>
            </a:r>
            <a:endParaRPr lang="en-US" sz="3200" b="1" dirty="0">
              <a:solidFill>
                <a:srgbClr val="0070C0"/>
              </a:solidFill>
            </a:endParaRPr>
          </a:p>
        </p:txBody>
      </p:sp>
      <p:sp>
        <p:nvSpPr>
          <p:cNvPr id="4" name="Slide Number Placeholder 3"/>
          <p:cNvSpPr>
            <a:spLocks noGrp="1"/>
          </p:cNvSpPr>
          <p:nvPr>
            <p:ph type="sldNum" sz="quarter" idx="12"/>
          </p:nvPr>
        </p:nvSpPr>
        <p:spPr/>
        <p:txBody>
          <a:bodyPr/>
          <a:lstStyle/>
          <a:p>
            <a:fld id="{998E25EC-EFBF-46CA-9693-BFBC79988B8C}" type="slidenum">
              <a:rPr lang="sr-Latn-CS" altLang="en-US" smtClean="0">
                <a:solidFill>
                  <a:srgbClr val="000000"/>
                </a:solidFill>
              </a:rPr>
              <a:pPr/>
              <a:t>219</a:t>
            </a:fld>
            <a:endParaRPr lang="sr-Latn-CS" altLang="en-US">
              <a:solidFill>
                <a:srgbClr val="000000"/>
              </a:solidFill>
            </a:endParaRPr>
          </a:p>
        </p:txBody>
      </p:sp>
      <p:pic>
        <p:nvPicPr>
          <p:cNvPr id="3074"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043646" y="3716197"/>
            <a:ext cx="865707" cy="298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449" y="2405717"/>
            <a:ext cx="4305545" cy="2771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4648200" y="2420888"/>
            <a:ext cx="4244280"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28575" y="5301215"/>
            <a:ext cx="4572000" cy="319025"/>
          </a:xfrm>
          <a:prstGeom prst="rect">
            <a:avLst/>
          </a:prstGeom>
        </p:spPr>
        <p:txBody>
          <a:bodyPr lIns="91422" tIns="45710" rIns="91422" bIns="45710">
            <a:spAutoFit/>
          </a:bodyPr>
          <a:lstStyle/>
          <a:p>
            <a:pPr algn="ctr" fontAlgn="base">
              <a:spcBef>
                <a:spcPct val="20000"/>
              </a:spcBef>
              <a:spcAft>
                <a:spcPct val="0"/>
              </a:spcAft>
              <a:buClr>
                <a:srgbClr val="0000FF"/>
              </a:buClr>
              <a:buSzPct val="75000"/>
              <a:buFont typeface="Wingdings" pitchFamily="2" charset="2"/>
              <a:buNone/>
            </a:pPr>
            <a:r>
              <a:rPr lang="en-US" sz="1400" b="1" dirty="0">
                <a:solidFill>
                  <a:srgbClr val="000066"/>
                </a:solidFill>
              </a:rPr>
              <a:t>Primary energy for heating and cooling, 2012</a:t>
            </a:r>
            <a:r>
              <a:rPr lang="sr-Latn-RS" sz="1400" b="1" dirty="0">
                <a:solidFill>
                  <a:srgbClr val="000066"/>
                </a:solidFill>
              </a:rPr>
              <a:t> EU</a:t>
            </a:r>
            <a:endParaRPr lang="en-US" sz="1400" b="1" dirty="0">
              <a:solidFill>
                <a:srgbClr val="000066"/>
              </a:solidFill>
            </a:endParaRPr>
          </a:p>
        </p:txBody>
      </p:sp>
      <p:sp>
        <p:nvSpPr>
          <p:cNvPr id="9" name="Rectangle 8"/>
          <p:cNvSpPr/>
          <p:nvPr/>
        </p:nvSpPr>
        <p:spPr bwMode="auto">
          <a:xfrm>
            <a:off x="194451" y="2405718"/>
            <a:ext cx="4305544" cy="2771716"/>
          </a:xfrm>
          <a:prstGeom prst="rect">
            <a:avLst/>
          </a:prstGeom>
          <a:noFill/>
          <a:ln w="28575" cap="flat" cmpd="sng" algn="ctr">
            <a:solidFill>
              <a:srgbClr val="000000"/>
            </a:solidFill>
            <a:prstDash val="solid"/>
            <a:round/>
            <a:headEnd type="none" w="med" len="med"/>
            <a:tailEnd type="none" w="med" len="med"/>
          </a:ln>
          <a:effectLst/>
          <a:extLst/>
        </p:spPr>
        <p:txBody>
          <a:bodyPr vert="horz" wrap="square" lIns="91422" tIns="45710" rIns="91422" bIns="45710" numCol="1" rtlCol="0" anchor="t" anchorCtr="0" compatLnSpc="1">
            <a:prstTxWarp prst="textNoShape">
              <a:avLst/>
            </a:prstTxWarp>
          </a:bodyPr>
          <a:lstStyle/>
          <a:p>
            <a:pPr marL="342834" indent="-342834" algn="ctr" fontAlgn="base">
              <a:spcBef>
                <a:spcPct val="20000"/>
              </a:spcBef>
              <a:spcAft>
                <a:spcPct val="0"/>
              </a:spcAft>
              <a:buClr>
                <a:srgbClr val="0000FF"/>
              </a:buClr>
              <a:buSzPct val="75000"/>
            </a:pPr>
            <a:endParaRPr lang="en-US" b="1" smtClean="0">
              <a:solidFill>
                <a:srgbClr val="FF0000"/>
              </a:solidFill>
            </a:endParaRPr>
          </a:p>
        </p:txBody>
      </p:sp>
      <p:sp>
        <p:nvSpPr>
          <p:cNvPr id="10" name="Rectangle 9"/>
          <p:cNvSpPr/>
          <p:nvPr/>
        </p:nvSpPr>
        <p:spPr bwMode="auto">
          <a:xfrm>
            <a:off x="4716019" y="2405720"/>
            <a:ext cx="4176464" cy="2751474"/>
          </a:xfrm>
          <a:prstGeom prst="rect">
            <a:avLst/>
          </a:prstGeom>
          <a:noFill/>
          <a:ln w="28575" cap="flat" cmpd="sng" algn="ctr">
            <a:solidFill>
              <a:srgbClr val="000000"/>
            </a:solidFill>
            <a:prstDash val="solid"/>
            <a:round/>
            <a:headEnd type="none" w="med" len="med"/>
            <a:tailEnd type="none" w="med" len="med"/>
          </a:ln>
          <a:effectLst/>
          <a:extLst/>
        </p:spPr>
        <p:txBody>
          <a:bodyPr vert="horz" wrap="square" lIns="91422" tIns="45710" rIns="91422" bIns="45710" numCol="1" rtlCol="0" anchor="t" anchorCtr="0" compatLnSpc="1">
            <a:prstTxWarp prst="textNoShape">
              <a:avLst/>
            </a:prstTxWarp>
          </a:bodyPr>
          <a:lstStyle/>
          <a:p>
            <a:pPr marL="342834" indent="-342834" algn="ctr" fontAlgn="base">
              <a:spcBef>
                <a:spcPct val="20000"/>
              </a:spcBef>
              <a:spcAft>
                <a:spcPct val="0"/>
              </a:spcAft>
              <a:buClr>
                <a:srgbClr val="0000FF"/>
              </a:buClr>
              <a:buSzPct val="75000"/>
            </a:pPr>
            <a:endParaRPr lang="en-US" b="1" smtClean="0">
              <a:solidFill>
                <a:srgbClr val="000066"/>
              </a:solidFill>
            </a:endParaRPr>
          </a:p>
        </p:txBody>
      </p:sp>
      <p:sp>
        <p:nvSpPr>
          <p:cNvPr id="11" name="Rectangle 10"/>
          <p:cNvSpPr/>
          <p:nvPr/>
        </p:nvSpPr>
        <p:spPr>
          <a:xfrm rot="10800000" flipV="1">
            <a:off x="4716018" y="5361825"/>
            <a:ext cx="4104455" cy="738644"/>
          </a:xfrm>
          <a:prstGeom prst="rect">
            <a:avLst/>
          </a:prstGeom>
        </p:spPr>
        <p:txBody>
          <a:bodyPr wrap="square" lIns="91422" tIns="45710" rIns="91422" bIns="45710">
            <a:spAutoFit/>
          </a:bodyPr>
          <a:lstStyle/>
          <a:p>
            <a:pPr algn="ctr" fontAlgn="base">
              <a:spcBef>
                <a:spcPct val="20000"/>
              </a:spcBef>
              <a:spcAft>
                <a:spcPct val="0"/>
              </a:spcAft>
              <a:buClr>
                <a:srgbClr val="0000FF"/>
              </a:buClr>
              <a:buSzPct val="75000"/>
              <a:buFont typeface="Wingdings" pitchFamily="2" charset="2"/>
              <a:buNone/>
            </a:pPr>
            <a:r>
              <a:rPr lang="en-US" sz="1400" b="1" dirty="0" err="1">
                <a:solidFill>
                  <a:srgbClr val="000066"/>
                </a:solidFill>
              </a:rPr>
              <a:t>Promena</a:t>
            </a:r>
            <a:r>
              <a:rPr lang="en-US" sz="1400" b="1" dirty="0">
                <a:solidFill>
                  <a:srgbClr val="000066"/>
                </a:solidFill>
              </a:rPr>
              <a:t> </a:t>
            </a:r>
            <a:r>
              <a:rPr lang="en-US" sz="1400" b="1" dirty="0" err="1">
                <a:solidFill>
                  <a:srgbClr val="000066"/>
                </a:solidFill>
              </a:rPr>
              <a:t>strukture</a:t>
            </a:r>
            <a:r>
              <a:rPr lang="en-US" sz="1400" b="1" dirty="0">
                <a:solidFill>
                  <a:srgbClr val="000066"/>
                </a:solidFill>
              </a:rPr>
              <a:t> </a:t>
            </a:r>
            <a:r>
              <a:rPr lang="en-US" sz="1400" b="1" dirty="0" err="1">
                <a:solidFill>
                  <a:srgbClr val="000066"/>
                </a:solidFill>
              </a:rPr>
              <a:t>goriva</a:t>
            </a:r>
            <a:r>
              <a:rPr lang="en-US" sz="1400" b="1" dirty="0">
                <a:solidFill>
                  <a:srgbClr val="000066"/>
                </a:solidFill>
              </a:rPr>
              <a:t> u </a:t>
            </a:r>
            <a:r>
              <a:rPr lang="en-US" sz="1400" b="1" dirty="0" err="1">
                <a:solidFill>
                  <a:srgbClr val="000066"/>
                </a:solidFill>
              </a:rPr>
              <a:t>sektoru</a:t>
            </a:r>
            <a:r>
              <a:rPr lang="en-US" sz="1400" b="1" dirty="0">
                <a:solidFill>
                  <a:srgbClr val="000066"/>
                </a:solidFill>
              </a:rPr>
              <a:t> </a:t>
            </a:r>
            <a:r>
              <a:rPr lang="en-US" sz="1400" b="1" dirty="0" err="1">
                <a:solidFill>
                  <a:srgbClr val="000066"/>
                </a:solidFill>
              </a:rPr>
              <a:t>proizvodnje</a:t>
            </a:r>
            <a:r>
              <a:rPr lang="en-US" sz="1400" b="1" dirty="0">
                <a:solidFill>
                  <a:srgbClr val="000066"/>
                </a:solidFill>
              </a:rPr>
              <a:t> </a:t>
            </a:r>
            <a:r>
              <a:rPr lang="en-US" sz="1400" b="1" dirty="0" err="1">
                <a:solidFill>
                  <a:srgbClr val="000066"/>
                </a:solidFill>
              </a:rPr>
              <a:t>toplotne</a:t>
            </a:r>
            <a:r>
              <a:rPr lang="en-US" sz="1400" b="1" dirty="0">
                <a:solidFill>
                  <a:srgbClr val="000066"/>
                </a:solidFill>
              </a:rPr>
              <a:t> </a:t>
            </a:r>
            <a:r>
              <a:rPr lang="en-US" sz="1400" b="1" dirty="0" err="1">
                <a:solidFill>
                  <a:srgbClr val="000066"/>
                </a:solidFill>
              </a:rPr>
              <a:t>energije</a:t>
            </a:r>
            <a:r>
              <a:rPr lang="en-US" sz="1400" b="1" dirty="0">
                <a:solidFill>
                  <a:srgbClr val="000066"/>
                </a:solidFill>
              </a:rPr>
              <a:t> 2010-2030. </a:t>
            </a:r>
            <a:r>
              <a:rPr lang="en-US" sz="1400" b="1" dirty="0" err="1">
                <a:solidFill>
                  <a:srgbClr val="000066"/>
                </a:solidFill>
              </a:rPr>
              <a:t>godine</a:t>
            </a:r>
            <a:endParaRPr lang="en-US" sz="1400" b="1" dirty="0">
              <a:solidFill>
                <a:srgbClr val="000066"/>
              </a:solidFill>
            </a:endParaRPr>
          </a:p>
        </p:txBody>
      </p:sp>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5" y="1268766"/>
            <a:ext cx="8169275" cy="85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1721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a:xfrm>
            <a:off x="585132" y="1829911"/>
            <a:ext cx="7772400" cy="889233"/>
          </a:xfrm>
        </p:spPr>
        <p:txBody>
          <a:bodyPr anchor="t" anchorCtr="0">
            <a:noAutofit/>
          </a:bodyPr>
          <a:lstStyle/>
          <a:p>
            <a:pPr algn="l"/>
            <a:r>
              <a:rPr lang="hu-HU" sz="4000" b="1" dirty="0" err="1">
                <a:solidFill>
                  <a:schemeClr val="accent5">
                    <a:lumMod val="75000"/>
                  </a:schemeClr>
                </a:solidFill>
              </a:rPr>
              <a:t>Potential</a:t>
            </a:r>
            <a:r>
              <a:rPr lang="hu-HU" sz="4000" b="1" dirty="0">
                <a:solidFill>
                  <a:schemeClr val="accent5">
                    <a:lumMod val="75000"/>
                  </a:schemeClr>
                </a:solidFill>
              </a:rPr>
              <a:t> of Csongrád </a:t>
            </a:r>
            <a:r>
              <a:rPr lang="hu-HU" sz="4000" b="1" dirty="0" err="1">
                <a:solidFill>
                  <a:schemeClr val="accent5">
                    <a:lumMod val="75000"/>
                  </a:schemeClr>
                </a:solidFill>
              </a:rPr>
              <a:t>County</a:t>
            </a:r>
            <a:r>
              <a:rPr lang="hu-HU" sz="4000" b="1" dirty="0">
                <a:solidFill>
                  <a:schemeClr val="accent5">
                    <a:lumMod val="75000"/>
                  </a:schemeClr>
                </a:solidFill>
              </a:rPr>
              <a:t>:</a:t>
            </a:r>
          </a:p>
        </p:txBody>
      </p:sp>
      <p:pic>
        <p:nvPicPr>
          <p:cNvPr id="4" name="Kép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2" y="347723"/>
            <a:ext cx="2038525" cy="774640"/>
          </a:xfrm>
          <a:prstGeom prst="rect">
            <a:avLst/>
          </a:prstGeom>
          <a:ln>
            <a:noFill/>
          </a:ln>
          <a:effectLst>
            <a:outerShdw blurRad="292100" dist="139700" dir="2700000" algn="tl" rotWithShape="0">
              <a:srgbClr val="333333">
                <a:alpha val="65000"/>
              </a:srgbClr>
            </a:outerShdw>
          </a:effectLst>
        </p:spPr>
      </p:pic>
      <p:pic>
        <p:nvPicPr>
          <p:cNvPr id="5" name="Kép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9657" y="347729"/>
            <a:ext cx="2210361" cy="867943"/>
          </a:xfrm>
          <a:prstGeom prst="rect">
            <a:avLst/>
          </a:prstGeom>
          <a:ln>
            <a:noFill/>
          </a:ln>
          <a:effectLst>
            <a:outerShdw blurRad="292100" dist="139700" dir="2700000" algn="tl" rotWithShape="0">
              <a:srgbClr val="333333">
                <a:alpha val="65000"/>
              </a:srgbClr>
            </a:outerShdw>
          </a:effectLst>
        </p:spPr>
      </p:pic>
      <p:sp>
        <p:nvSpPr>
          <p:cNvPr id="6" name="Szövegdoboz 5"/>
          <p:cNvSpPr txBox="1"/>
          <p:nvPr/>
        </p:nvSpPr>
        <p:spPr>
          <a:xfrm>
            <a:off x="75501" y="6526635"/>
            <a:ext cx="5637402" cy="261590"/>
          </a:xfrm>
          <a:prstGeom prst="rect">
            <a:avLst/>
          </a:prstGeom>
          <a:noFill/>
        </p:spPr>
        <p:txBody>
          <a:bodyPr wrap="square" lIns="91422" tIns="45710" rIns="91422" bIns="45710" rtlCol="0">
            <a:spAutoFit/>
          </a:bodyPr>
          <a:lstStyle/>
          <a:p>
            <a:r>
              <a:rPr lang="hu-HU" sz="1100" i="1" dirty="0">
                <a:solidFill>
                  <a:schemeClr val="accent5">
                    <a:lumMod val="75000"/>
                  </a:schemeClr>
                </a:solidFill>
              </a:rPr>
              <a:t>BIOMASS – POTENTIAL FOR GROWTH, </a:t>
            </a:r>
            <a:r>
              <a:rPr lang="hu-HU" sz="1100" i="1" dirty="0" err="1">
                <a:solidFill>
                  <a:schemeClr val="accent5">
                    <a:lumMod val="75000"/>
                  </a:schemeClr>
                </a:solidFill>
              </a:rPr>
              <a:t>Novi</a:t>
            </a:r>
            <a:r>
              <a:rPr lang="hu-HU" sz="1100" i="1" dirty="0">
                <a:solidFill>
                  <a:schemeClr val="accent5">
                    <a:lumMod val="75000"/>
                  </a:schemeClr>
                </a:solidFill>
              </a:rPr>
              <a:t> </a:t>
            </a:r>
            <a:r>
              <a:rPr lang="hu-HU" sz="1100" i="1" dirty="0" err="1">
                <a:solidFill>
                  <a:schemeClr val="accent5">
                    <a:lumMod val="75000"/>
                  </a:schemeClr>
                </a:solidFill>
              </a:rPr>
              <a:t>Sad</a:t>
            </a:r>
            <a:r>
              <a:rPr lang="hu-HU" sz="1100" i="1" dirty="0">
                <a:solidFill>
                  <a:schemeClr val="accent5">
                    <a:lumMod val="75000"/>
                  </a:schemeClr>
                </a:solidFill>
              </a:rPr>
              <a:t> (</a:t>
            </a:r>
            <a:r>
              <a:rPr lang="hu-HU" sz="1100" i="1" dirty="0" err="1">
                <a:solidFill>
                  <a:schemeClr val="accent5">
                    <a:lumMod val="75000"/>
                  </a:schemeClr>
                </a:solidFill>
              </a:rPr>
              <a:t>Serbia</a:t>
            </a:r>
            <a:r>
              <a:rPr lang="hu-HU" sz="1100" i="1" dirty="0">
                <a:solidFill>
                  <a:schemeClr val="accent5">
                    <a:lumMod val="75000"/>
                  </a:schemeClr>
                </a:solidFill>
              </a:rPr>
              <a:t>), Assembly of AP </a:t>
            </a:r>
            <a:r>
              <a:rPr lang="hu-HU" sz="1100" i="1" dirty="0" err="1">
                <a:solidFill>
                  <a:schemeClr val="accent5">
                    <a:lumMod val="75000"/>
                  </a:schemeClr>
                </a:solidFill>
              </a:rPr>
              <a:t>Vojvodina</a:t>
            </a:r>
            <a:r>
              <a:rPr lang="hu-HU" sz="1100" i="1" dirty="0">
                <a:solidFill>
                  <a:schemeClr val="accent5">
                    <a:lumMod val="75000"/>
                  </a:schemeClr>
                </a:solidFill>
              </a:rPr>
              <a:t>, 16.11.2017.</a:t>
            </a:r>
          </a:p>
        </p:txBody>
      </p:sp>
      <p:pic>
        <p:nvPicPr>
          <p:cNvPr id="8" name="Kép 7"/>
          <p:cNvPicPr>
            <a:picLocks noChangeAspect="1"/>
          </p:cNvPicPr>
          <p:nvPr/>
        </p:nvPicPr>
        <p:blipFill rotWithShape="1">
          <a:blip r:embed="rId4" cstate="print">
            <a:extLst>
              <a:ext uri="{28A0092B-C50C-407E-A947-70E740481C1C}">
                <a14:useLocalDpi xmlns:a14="http://schemas.microsoft.com/office/drawing/2010/main" val="0"/>
              </a:ext>
            </a:extLst>
          </a:blip>
          <a:srcRect l="27993"/>
          <a:stretch/>
        </p:blipFill>
        <p:spPr>
          <a:xfrm>
            <a:off x="6354751" y="360239"/>
            <a:ext cx="2789252" cy="762124"/>
          </a:xfrm>
          <a:prstGeom prst="rect">
            <a:avLst/>
          </a:prstGeom>
        </p:spPr>
      </p:pic>
      <p:sp>
        <p:nvSpPr>
          <p:cNvPr id="3" name="Szövegdoboz 2"/>
          <p:cNvSpPr txBox="1"/>
          <p:nvPr/>
        </p:nvSpPr>
        <p:spPr>
          <a:xfrm>
            <a:off x="852634" y="2719141"/>
            <a:ext cx="3367028" cy="2862302"/>
          </a:xfrm>
          <a:prstGeom prst="rect">
            <a:avLst/>
          </a:prstGeom>
          <a:noFill/>
        </p:spPr>
        <p:txBody>
          <a:bodyPr wrap="square" lIns="91422" tIns="45710" rIns="91422" bIns="45710" rtlCol="0">
            <a:spAutoFit/>
          </a:bodyPr>
          <a:lstStyle/>
          <a:p>
            <a:r>
              <a:rPr lang="hu-HU" sz="2000" b="1" dirty="0" err="1">
                <a:solidFill>
                  <a:schemeClr val="accent5">
                    <a:lumMod val="75000"/>
                  </a:schemeClr>
                </a:solidFill>
              </a:rPr>
              <a:t>Tri-border</a:t>
            </a:r>
            <a:r>
              <a:rPr lang="hu-HU" sz="2000" b="1" dirty="0">
                <a:solidFill>
                  <a:schemeClr val="accent5">
                    <a:lumMod val="75000"/>
                  </a:schemeClr>
                </a:solidFill>
              </a:rPr>
              <a:t> </a:t>
            </a:r>
            <a:r>
              <a:rPr lang="hu-HU" sz="2000" b="1" dirty="0" err="1">
                <a:solidFill>
                  <a:schemeClr val="accent5">
                    <a:lumMod val="75000"/>
                  </a:schemeClr>
                </a:solidFill>
              </a:rPr>
              <a:t>position</a:t>
            </a:r>
            <a:r>
              <a:rPr lang="hu-HU" sz="2000" b="1" dirty="0">
                <a:solidFill>
                  <a:schemeClr val="accent5">
                    <a:lumMod val="75000"/>
                  </a:schemeClr>
                </a:solidFill>
              </a:rPr>
              <a:t>:</a:t>
            </a:r>
          </a:p>
          <a:p>
            <a:endParaRPr lang="hu-HU" sz="2000" dirty="0">
              <a:solidFill>
                <a:schemeClr val="accent5">
                  <a:lumMod val="75000"/>
                </a:schemeClr>
              </a:solidFill>
            </a:endParaRPr>
          </a:p>
          <a:p>
            <a:pPr marL="342834" indent="-342834">
              <a:buFontTx/>
              <a:buChar char="-"/>
            </a:pPr>
            <a:r>
              <a:rPr lang="hu-HU" sz="2000" dirty="0" err="1">
                <a:solidFill>
                  <a:schemeClr val="accent5">
                    <a:lumMod val="75000"/>
                  </a:schemeClr>
                </a:solidFill>
              </a:rPr>
              <a:t>external</a:t>
            </a:r>
            <a:r>
              <a:rPr lang="hu-HU" sz="2000" dirty="0">
                <a:solidFill>
                  <a:schemeClr val="accent5">
                    <a:lumMod val="75000"/>
                  </a:schemeClr>
                </a:solidFill>
              </a:rPr>
              <a:t> </a:t>
            </a:r>
            <a:r>
              <a:rPr lang="hu-HU" sz="2000" dirty="0" err="1">
                <a:solidFill>
                  <a:schemeClr val="accent5">
                    <a:lumMod val="75000"/>
                  </a:schemeClr>
                </a:solidFill>
              </a:rPr>
              <a:t>border</a:t>
            </a:r>
            <a:r>
              <a:rPr lang="hu-HU" sz="2000" dirty="0">
                <a:solidFill>
                  <a:schemeClr val="accent5">
                    <a:lumMod val="75000"/>
                  </a:schemeClr>
                </a:solidFill>
              </a:rPr>
              <a:t> of </a:t>
            </a:r>
            <a:r>
              <a:rPr lang="hu-HU" sz="2000" dirty="0" err="1">
                <a:solidFill>
                  <a:schemeClr val="accent5">
                    <a:lumMod val="75000"/>
                  </a:schemeClr>
                </a:solidFill>
              </a:rPr>
              <a:t>the</a:t>
            </a:r>
            <a:r>
              <a:rPr lang="hu-HU" sz="2000" dirty="0">
                <a:solidFill>
                  <a:schemeClr val="accent5">
                    <a:lumMod val="75000"/>
                  </a:schemeClr>
                </a:solidFill>
              </a:rPr>
              <a:t> EU</a:t>
            </a:r>
          </a:p>
          <a:p>
            <a:pPr marL="342834" indent="-342834">
              <a:buFontTx/>
              <a:buChar char="-"/>
            </a:pPr>
            <a:endParaRPr lang="hu-HU" sz="2000" dirty="0">
              <a:solidFill>
                <a:schemeClr val="accent5">
                  <a:lumMod val="75000"/>
                </a:schemeClr>
              </a:solidFill>
            </a:endParaRPr>
          </a:p>
          <a:p>
            <a:pPr marL="342834" indent="-342834">
              <a:buFontTx/>
              <a:buChar char="-"/>
            </a:pPr>
            <a:r>
              <a:rPr lang="hu-HU" sz="2000" dirty="0" err="1">
                <a:solidFill>
                  <a:schemeClr val="accent5">
                    <a:lumMod val="75000"/>
                  </a:schemeClr>
                </a:solidFill>
              </a:rPr>
              <a:t>popularization</a:t>
            </a:r>
            <a:r>
              <a:rPr lang="hu-HU" sz="2000" dirty="0">
                <a:solidFill>
                  <a:schemeClr val="accent5">
                    <a:lumMod val="75000"/>
                  </a:schemeClr>
                </a:solidFill>
              </a:rPr>
              <a:t> of </a:t>
            </a:r>
            <a:r>
              <a:rPr lang="hu-HU" sz="2000" dirty="0" err="1">
                <a:solidFill>
                  <a:schemeClr val="accent5">
                    <a:lumMod val="75000"/>
                  </a:schemeClr>
                </a:solidFill>
              </a:rPr>
              <a:t>renewable</a:t>
            </a:r>
            <a:r>
              <a:rPr lang="hu-HU" sz="2000" dirty="0">
                <a:solidFill>
                  <a:schemeClr val="accent5">
                    <a:lumMod val="75000"/>
                  </a:schemeClr>
                </a:solidFill>
              </a:rPr>
              <a:t> </a:t>
            </a:r>
            <a:r>
              <a:rPr lang="hu-HU" sz="2000" dirty="0" err="1">
                <a:solidFill>
                  <a:schemeClr val="accent5">
                    <a:lumMod val="75000"/>
                  </a:schemeClr>
                </a:solidFill>
              </a:rPr>
              <a:t>energy</a:t>
            </a:r>
            <a:r>
              <a:rPr lang="hu-HU" sz="2000" dirty="0">
                <a:solidFill>
                  <a:schemeClr val="accent5">
                    <a:lumMod val="75000"/>
                  </a:schemeClr>
                </a:solidFill>
              </a:rPr>
              <a:t> </a:t>
            </a:r>
            <a:r>
              <a:rPr lang="hu-HU" sz="2000" dirty="0" err="1">
                <a:solidFill>
                  <a:schemeClr val="accent5">
                    <a:lumMod val="75000"/>
                  </a:schemeClr>
                </a:solidFill>
              </a:rPr>
              <a:t>use</a:t>
            </a:r>
            <a:endParaRPr lang="hu-HU" sz="2000" dirty="0">
              <a:solidFill>
                <a:schemeClr val="accent5">
                  <a:lumMod val="75000"/>
                </a:schemeClr>
              </a:solidFill>
            </a:endParaRPr>
          </a:p>
          <a:p>
            <a:pPr marL="342834" indent="-342834">
              <a:buFontTx/>
              <a:buChar char="-"/>
            </a:pPr>
            <a:endParaRPr lang="hu-HU" sz="2000" dirty="0">
              <a:solidFill>
                <a:schemeClr val="accent5">
                  <a:lumMod val="75000"/>
                </a:schemeClr>
              </a:solidFill>
            </a:endParaRPr>
          </a:p>
          <a:p>
            <a:pPr marL="342834" indent="-342834">
              <a:buFontTx/>
              <a:buChar char="-"/>
            </a:pPr>
            <a:r>
              <a:rPr lang="hu-HU" sz="2000" dirty="0" err="1">
                <a:solidFill>
                  <a:schemeClr val="accent5">
                    <a:lumMod val="75000"/>
                  </a:schemeClr>
                </a:solidFill>
              </a:rPr>
              <a:t>extension</a:t>
            </a:r>
            <a:r>
              <a:rPr lang="hu-HU" sz="2000" dirty="0">
                <a:solidFill>
                  <a:schemeClr val="accent5">
                    <a:lumMod val="75000"/>
                  </a:schemeClr>
                </a:solidFill>
              </a:rPr>
              <a:t> of  </a:t>
            </a:r>
            <a:r>
              <a:rPr lang="hu-HU" sz="2000" dirty="0" err="1">
                <a:solidFill>
                  <a:schemeClr val="accent5">
                    <a:lumMod val="75000"/>
                  </a:schemeClr>
                </a:solidFill>
              </a:rPr>
              <a:t>energy</a:t>
            </a:r>
            <a:r>
              <a:rPr lang="hu-HU" sz="2000" dirty="0">
                <a:solidFill>
                  <a:schemeClr val="accent5">
                    <a:lumMod val="75000"/>
                  </a:schemeClr>
                </a:solidFill>
              </a:rPr>
              <a:t> </a:t>
            </a:r>
            <a:r>
              <a:rPr lang="hu-HU" sz="2000" dirty="0" err="1">
                <a:solidFill>
                  <a:schemeClr val="accent5">
                    <a:lumMod val="75000"/>
                  </a:schemeClr>
                </a:solidFill>
              </a:rPr>
              <a:t>programmes</a:t>
            </a:r>
            <a:endParaRPr lang="hu-HU" sz="2000" dirty="0">
              <a:solidFill>
                <a:schemeClr val="accent5">
                  <a:lumMod val="75000"/>
                </a:schemeClr>
              </a:solidFill>
            </a:endParaRPr>
          </a:p>
        </p:txBody>
      </p:sp>
      <p:grpSp>
        <p:nvGrpSpPr>
          <p:cNvPr id="9" name="Csoportba foglalás 8"/>
          <p:cNvGrpSpPr/>
          <p:nvPr/>
        </p:nvGrpSpPr>
        <p:grpSpPr>
          <a:xfrm>
            <a:off x="4387444" y="2495508"/>
            <a:ext cx="4387442" cy="4031133"/>
            <a:chOff x="4759803" y="609600"/>
            <a:chExt cx="7122120" cy="6154297"/>
          </a:xfrm>
        </p:grpSpPr>
        <p:grpSp>
          <p:nvGrpSpPr>
            <p:cNvPr id="10" name="Csoportba foglalás 9"/>
            <p:cNvGrpSpPr/>
            <p:nvPr/>
          </p:nvGrpSpPr>
          <p:grpSpPr>
            <a:xfrm>
              <a:off x="4759803" y="609600"/>
              <a:ext cx="6770492" cy="5675863"/>
              <a:chOff x="4759803" y="609600"/>
              <a:chExt cx="6770492" cy="5675863"/>
            </a:xfrm>
          </p:grpSpPr>
          <p:grpSp>
            <p:nvGrpSpPr>
              <p:cNvPr id="26" name="Csoportba foglalás 25"/>
              <p:cNvGrpSpPr/>
              <p:nvPr/>
            </p:nvGrpSpPr>
            <p:grpSpPr>
              <a:xfrm>
                <a:off x="4759803" y="609600"/>
                <a:ext cx="6396663" cy="5675863"/>
                <a:chOff x="5213350" y="609600"/>
                <a:chExt cx="6396663" cy="5675863"/>
              </a:xfrm>
            </p:grpSpPr>
            <p:grpSp>
              <p:nvGrpSpPr>
                <p:cNvPr id="28" name="Group 4"/>
                <p:cNvGrpSpPr>
                  <a:grpSpLocks noChangeAspect="1"/>
                </p:cNvGrpSpPr>
                <p:nvPr/>
              </p:nvGrpSpPr>
              <p:grpSpPr bwMode="auto">
                <a:xfrm>
                  <a:off x="5213350" y="609600"/>
                  <a:ext cx="6396663" cy="5675863"/>
                  <a:chOff x="3036" y="767"/>
                  <a:chExt cx="3674" cy="3260"/>
                </a:xfrm>
                <a:effectLst>
                  <a:outerShdw blurRad="330200" sx="105000" sy="105000" algn="ctr" rotWithShape="0">
                    <a:prstClr val="black">
                      <a:alpha val="40000"/>
                    </a:prstClr>
                  </a:outerShdw>
                </a:effectLst>
              </p:grpSpPr>
              <p:sp>
                <p:nvSpPr>
                  <p:cNvPr id="48" name="AutoShape 3"/>
                  <p:cNvSpPr>
                    <a:spLocks noChangeAspect="1" noChangeArrowheads="1" noTextEdit="1"/>
                  </p:cNvSpPr>
                  <p:nvPr/>
                </p:nvSpPr>
                <p:spPr bwMode="auto">
                  <a:xfrm>
                    <a:off x="3036" y="767"/>
                    <a:ext cx="3674" cy="3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hu-HU"/>
                  </a:p>
                </p:txBody>
              </p:sp>
              <p:sp>
                <p:nvSpPr>
                  <p:cNvPr id="49" name="Freeform 5"/>
                  <p:cNvSpPr>
                    <a:spLocks/>
                  </p:cNvSpPr>
                  <p:nvPr/>
                </p:nvSpPr>
                <p:spPr bwMode="auto">
                  <a:xfrm>
                    <a:off x="3044" y="775"/>
                    <a:ext cx="3656" cy="3241"/>
                  </a:xfrm>
                  <a:custGeom>
                    <a:avLst/>
                    <a:gdLst>
                      <a:gd name="T0" fmla="*/ 185 w 3656"/>
                      <a:gd name="T1" fmla="*/ 2133 h 3241"/>
                      <a:gd name="T2" fmla="*/ 463 w 3656"/>
                      <a:gd name="T3" fmla="*/ 2082 h 3241"/>
                      <a:gd name="T4" fmla="*/ 786 w 3656"/>
                      <a:gd name="T5" fmla="*/ 1934 h 3241"/>
                      <a:gd name="T6" fmla="*/ 662 w 3656"/>
                      <a:gd name="T7" fmla="*/ 1423 h 3241"/>
                      <a:gd name="T8" fmla="*/ 651 w 3656"/>
                      <a:gd name="T9" fmla="*/ 1186 h 3241"/>
                      <a:gd name="T10" fmla="*/ 1119 w 3656"/>
                      <a:gd name="T11" fmla="*/ 961 h 3241"/>
                      <a:gd name="T12" fmla="*/ 1167 w 3656"/>
                      <a:gd name="T13" fmla="*/ 635 h 3241"/>
                      <a:gd name="T14" fmla="*/ 1101 w 3656"/>
                      <a:gd name="T15" fmla="*/ 478 h 3241"/>
                      <a:gd name="T16" fmla="*/ 1336 w 3656"/>
                      <a:gd name="T17" fmla="*/ 98 h 3241"/>
                      <a:gd name="T18" fmla="*/ 1408 w 3656"/>
                      <a:gd name="T19" fmla="*/ 167 h 3241"/>
                      <a:gd name="T20" fmla="*/ 1475 w 3656"/>
                      <a:gd name="T21" fmla="*/ 222 h 3241"/>
                      <a:gd name="T22" fmla="*/ 1480 w 3656"/>
                      <a:gd name="T23" fmla="*/ 142 h 3241"/>
                      <a:gd name="T24" fmla="*/ 1705 w 3656"/>
                      <a:gd name="T25" fmla="*/ 269 h 3241"/>
                      <a:gd name="T26" fmla="*/ 1774 w 3656"/>
                      <a:gd name="T27" fmla="*/ 143 h 3241"/>
                      <a:gd name="T28" fmla="*/ 1845 w 3656"/>
                      <a:gd name="T29" fmla="*/ 140 h 3241"/>
                      <a:gd name="T30" fmla="*/ 1884 w 3656"/>
                      <a:gd name="T31" fmla="*/ 74 h 3241"/>
                      <a:gd name="T32" fmla="*/ 2208 w 3656"/>
                      <a:gd name="T33" fmla="*/ 233 h 3241"/>
                      <a:gd name="T34" fmla="*/ 2345 w 3656"/>
                      <a:gd name="T35" fmla="*/ 119 h 3241"/>
                      <a:gd name="T36" fmla="*/ 2485 w 3656"/>
                      <a:gd name="T37" fmla="*/ 61 h 3241"/>
                      <a:gd name="T38" fmla="*/ 2616 w 3656"/>
                      <a:gd name="T39" fmla="*/ 39 h 3241"/>
                      <a:gd name="T40" fmla="*/ 2848 w 3656"/>
                      <a:gd name="T41" fmla="*/ 175 h 3241"/>
                      <a:gd name="T42" fmla="*/ 2993 w 3656"/>
                      <a:gd name="T43" fmla="*/ 423 h 3241"/>
                      <a:gd name="T44" fmla="*/ 2980 w 3656"/>
                      <a:gd name="T45" fmla="*/ 888 h 3241"/>
                      <a:gd name="T46" fmla="*/ 3115 w 3656"/>
                      <a:gd name="T47" fmla="*/ 1315 h 3241"/>
                      <a:gd name="T48" fmla="*/ 3084 w 3656"/>
                      <a:gd name="T49" fmla="*/ 1420 h 3241"/>
                      <a:gd name="T50" fmla="*/ 3075 w 3656"/>
                      <a:gd name="T51" fmla="*/ 1527 h 3241"/>
                      <a:gd name="T52" fmla="*/ 3089 w 3656"/>
                      <a:gd name="T53" fmla="*/ 1640 h 3241"/>
                      <a:gd name="T54" fmla="*/ 3013 w 3656"/>
                      <a:gd name="T55" fmla="*/ 2037 h 3241"/>
                      <a:gd name="T56" fmla="*/ 3161 w 3656"/>
                      <a:gd name="T57" fmla="*/ 2111 h 3241"/>
                      <a:gd name="T58" fmla="*/ 3579 w 3656"/>
                      <a:gd name="T59" fmla="*/ 2411 h 3241"/>
                      <a:gd name="T60" fmla="*/ 3526 w 3656"/>
                      <a:gd name="T61" fmla="*/ 2849 h 3241"/>
                      <a:gd name="T62" fmla="*/ 3512 w 3656"/>
                      <a:gd name="T63" fmla="*/ 2873 h 3241"/>
                      <a:gd name="T64" fmla="*/ 3473 w 3656"/>
                      <a:gd name="T65" fmla="*/ 2976 h 3241"/>
                      <a:gd name="T66" fmla="*/ 3431 w 3656"/>
                      <a:gd name="T67" fmla="*/ 3005 h 3241"/>
                      <a:gd name="T68" fmla="*/ 3396 w 3656"/>
                      <a:gd name="T69" fmla="*/ 3059 h 3241"/>
                      <a:gd name="T70" fmla="*/ 3330 w 3656"/>
                      <a:gd name="T71" fmla="*/ 3056 h 3241"/>
                      <a:gd name="T72" fmla="*/ 3266 w 3656"/>
                      <a:gd name="T73" fmla="*/ 3077 h 3241"/>
                      <a:gd name="T74" fmla="*/ 3240 w 3656"/>
                      <a:gd name="T75" fmla="*/ 3164 h 3241"/>
                      <a:gd name="T76" fmla="*/ 3184 w 3656"/>
                      <a:gd name="T77" fmla="*/ 3136 h 3241"/>
                      <a:gd name="T78" fmla="*/ 3145 w 3656"/>
                      <a:gd name="T79" fmla="*/ 3096 h 3241"/>
                      <a:gd name="T80" fmla="*/ 3083 w 3656"/>
                      <a:gd name="T81" fmla="*/ 3062 h 3241"/>
                      <a:gd name="T82" fmla="*/ 3044 w 3656"/>
                      <a:gd name="T83" fmla="*/ 3022 h 3241"/>
                      <a:gd name="T84" fmla="*/ 2994 w 3656"/>
                      <a:gd name="T85" fmla="*/ 2985 h 3241"/>
                      <a:gd name="T86" fmla="*/ 2949 w 3656"/>
                      <a:gd name="T87" fmla="*/ 2952 h 3241"/>
                      <a:gd name="T88" fmla="*/ 2896 w 3656"/>
                      <a:gd name="T89" fmla="*/ 2924 h 3241"/>
                      <a:gd name="T90" fmla="*/ 2788 w 3656"/>
                      <a:gd name="T91" fmla="*/ 2884 h 3241"/>
                      <a:gd name="T92" fmla="*/ 2771 w 3656"/>
                      <a:gd name="T93" fmla="*/ 2910 h 3241"/>
                      <a:gd name="T94" fmla="*/ 2694 w 3656"/>
                      <a:gd name="T95" fmla="*/ 3059 h 3241"/>
                      <a:gd name="T96" fmla="*/ 2363 w 3656"/>
                      <a:gd name="T97" fmla="*/ 3059 h 3241"/>
                      <a:gd name="T98" fmla="*/ 2054 w 3656"/>
                      <a:gd name="T99" fmla="*/ 3156 h 3241"/>
                      <a:gd name="T100" fmla="*/ 1977 w 3656"/>
                      <a:gd name="T101" fmla="*/ 3223 h 3241"/>
                      <a:gd name="T102" fmla="*/ 1715 w 3656"/>
                      <a:gd name="T103" fmla="*/ 3072 h 3241"/>
                      <a:gd name="T104" fmla="*/ 1506 w 3656"/>
                      <a:gd name="T105" fmla="*/ 3017 h 3241"/>
                      <a:gd name="T106" fmla="*/ 1406 w 3656"/>
                      <a:gd name="T107" fmla="*/ 3064 h 3241"/>
                      <a:gd name="T108" fmla="*/ 1305 w 3656"/>
                      <a:gd name="T109" fmla="*/ 3117 h 3241"/>
                      <a:gd name="T110" fmla="*/ 1249 w 3656"/>
                      <a:gd name="T111" fmla="*/ 3011 h 3241"/>
                      <a:gd name="T112" fmla="*/ 1080 w 3656"/>
                      <a:gd name="T113" fmla="*/ 2974 h 3241"/>
                      <a:gd name="T114" fmla="*/ 839 w 3656"/>
                      <a:gd name="T115" fmla="*/ 3051 h 3241"/>
                      <a:gd name="T116" fmla="*/ 580 w 3656"/>
                      <a:gd name="T117" fmla="*/ 3199 h 3241"/>
                      <a:gd name="T118" fmla="*/ 503 w 3656"/>
                      <a:gd name="T119" fmla="*/ 3146 h 3241"/>
                      <a:gd name="T120" fmla="*/ 400 w 3656"/>
                      <a:gd name="T121" fmla="*/ 3115 h 3241"/>
                      <a:gd name="T122" fmla="*/ 288 w 3656"/>
                      <a:gd name="T123" fmla="*/ 3017 h 3241"/>
                      <a:gd name="T124" fmla="*/ 195 w 3656"/>
                      <a:gd name="T125" fmla="*/ 2926 h 3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656" h="3241">
                        <a:moveTo>
                          <a:pt x="0" y="2574"/>
                        </a:moveTo>
                        <a:lnTo>
                          <a:pt x="21" y="2543"/>
                        </a:lnTo>
                        <a:lnTo>
                          <a:pt x="47" y="2509"/>
                        </a:lnTo>
                        <a:lnTo>
                          <a:pt x="72" y="2482"/>
                        </a:lnTo>
                        <a:lnTo>
                          <a:pt x="92" y="2460"/>
                        </a:lnTo>
                        <a:lnTo>
                          <a:pt x="162" y="2379"/>
                        </a:lnTo>
                        <a:lnTo>
                          <a:pt x="132" y="2325"/>
                        </a:lnTo>
                        <a:lnTo>
                          <a:pt x="95" y="2281"/>
                        </a:lnTo>
                        <a:lnTo>
                          <a:pt x="76" y="2264"/>
                        </a:lnTo>
                        <a:lnTo>
                          <a:pt x="55" y="2190"/>
                        </a:lnTo>
                        <a:lnTo>
                          <a:pt x="76" y="2182"/>
                        </a:lnTo>
                        <a:lnTo>
                          <a:pt x="95" y="2172"/>
                        </a:lnTo>
                        <a:lnTo>
                          <a:pt x="127" y="2161"/>
                        </a:lnTo>
                        <a:lnTo>
                          <a:pt x="154" y="2145"/>
                        </a:lnTo>
                        <a:lnTo>
                          <a:pt x="185" y="2133"/>
                        </a:lnTo>
                        <a:lnTo>
                          <a:pt x="207" y="2130"/>
                        </a:lnTo>
                        <a:lnTo>
                          <a:pt x="240" y="2124"/>
                        </a:lnTo>
                        <a:lnTo>
                          <a:pt x="265" y="2119"/>
                        </a:lnTo>
                        <a:lnTo>
                          <a:pt x="293" y="2141"/>
                        </a:lnTo>
                        <a:lnTo>
                          <a:pt x="302" y="2148"/>
                        </a:lnTo>
                        <a:lnTo>
                          <a:pt x="307" y="2151"/>
                        </a:lnTo>
                        <a:lnTo>
                          <a:pt x="321" y="2164"/>
                        </a:lnTo>
                        <a:lnTo>
                          <a:pt x="333" y="2173"/>
                        </a:lnTo>
                        <a:lnTo>
                          <a:pt x="360" y="2159"/>
                        </a:lnTo>
                        <a:lnTo>
                          <a:pt x="375" y="2148"/>
                        </a:lnTo>
                        <a:lnTo>
                          <a:pt x="389" y="2137"/>
                        </a:lnTo>
                        <a:lnTo>
                          <a:pt x="410" y="2119"/>
                        </a:lnTo>
                        <a:lnTo>
                          <a:pt x="423" y="2109"/>
                        </a:lnTo>
                        <a:lnTo>
                          <a:pt x="434" y="2103"/>
                        </a:lnTo>
                        <a:lnTo>
                          <a:pt x="463" y="2082"/>
                        </a:lnTo>
                        <a:lnTo>
                          <a:pt x="473" y="2075"/>
                        </a:lnTo>
                        <a:lnTo>
                          <a:pt x="495" y="2061"/>
                        </a:lnTo>
                        <a:lnTo>
                          <a:pt x="537" y="2029"/>
                        </a:lnTo>
                        <a:lnTo>
                          <a:pt x="575" y="1992"/>
                        </a:lnTo>
                        <a:lnTo>
                          <a:pt x="603" y="2011"/>
                        </a:lnTo>
                        <a:lnTo>
                          <a:pt x="620" y="2018"/>
                        </a:lnTo>
                        <a:lnTo>
                          <a:pt x="645" y="2032"/>
                        </a:lnTo>
                        <a:lnTo>
                          <a:pt x="662" y="2040"/>
                        </a:lnTo>
                        <a:lnTo>
                          <a:pt x="683" y="2055"/>
                        </a:lnTo>
                        <a:lnTo>
                          <a:pt x="699" y="2064"/>
                        </a:lnTo>
                        <a:lnTo>
                          <a:pt x="714" y="2055"/>
                        </a:lnTo>
                        <a:lnTo>
                          <a:pt x="728" y="2045"/>
                        </a:lnTo>
                        <a:lnTo>
                          <a:pt x="754" y="2024"/>
                        </a:lnTo>
                        <a:lnTo>
                          <a:pt x="775" y="2001"/>
                        </a:lnTo>
                        <a:lnTo>
                          <a:pt x="786" y="1934"/>
                        </a:lnTo>
                        <a:lnTo>
                          <a:pt x="816" y="1897"/>
                        </a:lnTo>
                        <a:lnTo>
                          <a:pt x="828" y="1847"/>
                        </a:lnTo>
                        <a:lnTo>
                          <a:pt x="828" y="1821"/>
                        </a:lnTo>
                        <a:lnTo>
                          <a:pt x="808" y="1789"/>
                        </a:lnTo>
                        <a:lnTo>
                          <a:pt x="789" y="1759"/>
                        </a:lnTo>
                        <a:lnTo>
                          <a:pt x="776" y="1731"/>
                        </a:lnTo>
                        <a:lnTo>
                          <a:pt x="800" y="1698"/>
                        </a:lnTo>
                        <a:lnTo>
                          <a:pt x="829" y="1657"/>
                        </a:lnTo>
                        <a:lnTo>
                          <a:pt x="833" y="1632"/>
                        </a:lnTo>
                        <a:lnTo>
                          <a:pt x="834" y="1622"/>
                        </a:lnTo>
                        <a:lnTo>
                          <a:pt x="815" y="1564"/>
                        </a:lnTo>
                        <a:lnTo>
                          <a:pt x="786" y="1529"/>
                        </a:lnTo>
                        <a:lnTo>
                          <a:pt x="746" y="1502"/>
                        </a:lnTo>
                        <a:lnTo>
                          <a:pt x="712" y="1473"/>
                        </a:lnTo>
                        <a:lnTo>
                          <a:pt x="662" y="1423"/>
                        </a:lnTo>
                        <a:lnTo>
                          <a:pt x="630" y="1437"/>
                        </a:lnTo>
                        <a:lnTo>
                          <a:pt x="606" y="1439"/>
                        </a:lnTo>
                        <a:lnTo>
                          <a:pt x="569" y="1444"/>
                        </a:lnTo>
                        <a:lnTo>
                          <a:pt x="538" y="1449"/>
                        </a:lnTo>
                        <a:lnTo>
                          <a:pt x="529" y="1436"/>
                        </a:lnTo>
                        <a:lnTo>
                          <a:pt x="492" y="1386"/>
                        </a:lnTo>
                        <a:lnTo>
                          <a:pt x="481" y="1373"/>
                        </a:lnTo>
                        <a:lnTo>
                          <a:pt x="444" y="1330"/>
                        </a:lnTo>
                        <a:lnTo>
                          <a:pt x="503" y="1285"/>
                        </a:lnTo>
                        <a:lnTo>
                          <a:pt x="534" y="1262"/>
                        </a:lnTo>
                        <a:lnTo>
                          <a:pt x="556" y="1244"/>
                        </a:lnTo>
                        <a:lnTo>
                          <a:pt x="595" y="1222"/>
                        </a:lnTo>
                        <a:lnTo>
                          <a:pt x="622" y="1206"/>
                        </a:lnTo>
                        <a:lnTo>
                          <a:pt x="633" y="1196"/>
                        </a:lnTo>
                        <a:lnTo>
                          <a:pt x="651" y="1186"/>
                        </a:lnTo>
                        <a:lnTo>
                          <a:pt x="681" y="1170"/>
                        </a:lnTo>
                        <a:lnTo>
                          <a:pt x="800" y="1111"/>
                        </a:lnTo>
                        <a:lnTo>
                          <a:pt x="863" y="1159"/>
                        </a:lnTo>
                        <a:lnTo>
                          <a:pt x="924" y="1207"/>
                        </a:lnTo>
                        <a:lnTo>
                          <a:pt x="966" y="1248"/>
                        </a:lnTo>
                        <a:lnTo>
                          <a:pt x="1022" y="1159"/>
                        </a:lnTo>
                        <a:lnTo>
                          <a:pt x="1027" y="1153"/>
                        </a:lnTo>
                        <a:lnTo>
                          <a:pt x="1070" y="1103"/>
                        </a:lnTo>
                        <a:lnTo>
                          <a:pt x="1103" y="1072"/>
                        </a:lnTo>
                        <a:lnTo>
                          <a:pt x="1115" y="1060"/>
                        </a:lnTo>
                        <a:lnTo>
                          <a:pt x="1128" y="1045"/>
                        </a:lnTo>
                        <a:lnTo>
                          <a:pt x="1120" y="1021"/>
                        </a:lnTo>
                        <a:lnTo>
                          <a:pt x="1111" y="992"/>
                        </a:lnTo>
                        <a:lnTo>
                          <a:pt x="1112" y="982"/>
                        </a:lnTo>
                        <a:lnTo>
                          <a:pt x="1119" y="961"/>
                        </a:lnTo>
                        <a:lnTo>
                          <a:pt x="1125" y="912"/>
                        </a:lnTo>
                        <a:lnTo>
                          <a:pt x="1125" y="904"/>
                        </a:lnTo>
                        <a:lnTo>
                          <a:pt x="1125" y="900"/>
                        </a:lnTo>
                        <a:lnTo>
                          <a:pt x="1112" y="857"/>
                        </a:lnTo>
                        <a:lnTo>
                          <a:pt x="1107" y="854"/>
                        </a:lnTo>
                        <a:lnTo>
                          <a:pt x="1096" y="846"/>
                        </a:lnTo>
                        <a:lnTo>
                          <a:pt x="1080" y="836"/>
                        </a:lnTo>
                        <a:lnTo>
                          <a:pt x="1086" y="801"/>
                        </a:lnTo>
                        <a:lnTo>
                          <a:pt x="1095" y="754"/>
                        </a:lnTo>
                        <a:lnTo>
                          <a:pt x="1096" y="749"/>
                        </a:lnTo>
                        <a:lnTo>
                          <a:pt x="1115" y="725"/>
                        </a:lnTo>
                        <a:lnTo>
                          <a:pt x="1119" y="720"/>
                        </a:lnTo>
                        <a:lnTo>
                          <a:pt x="1135" y="693"/>
                        </a:lnTo>
                        <a:lnTo>
                          <a:pt x="1152" y="661"/>
                        </a:lnTo>
                        <a:lnTo>
                          <a:pt x="1167" y="635"/>
                        </a:lnTo>
                        <a:lnTo>
                          <a:pt x="1168" y="614"/>
                        </a:lnTo>
                        <a:lnTo>
                          <a:pt x="1168" y="609"/>
                        </a:lnTo>
                        <a:lnTo>
                          <a:pt x="1172" y="595"/>
                        </a:lnTo>
                        <a:lnTo>
                          <a:pt x="1172" y="574"/>
                        </a:lnTo>
                        <a:lnTo>
                          <a:pt x="1173" y="568"/>
                        </a:lnTo>
                        <a:lnTo>
                          <a:pt x="1173" y="564"/>
                        </a:lnTo>
                        <a:lnTo>
                          <a:pt x="1173" y="561"/>
                        </a:lnTo>
                        <a:lnTo>
                          <a:pt x="1170" y="547"/>
                        </a:lnTo>
                        <a:lnTo>
                          <a:pt x="1167" y="540"/>
                        </a:lnTo>
                        <a:lnTo>
                          <a:pt x="1157" y="526"/>
                        </a:lnTo>
                        <a:lnTo>
                          <a:pt x="1143" y="515"/>
                        </a:lnTo>
                        <a:lnTo>
                          <a:pt x="1133" y="508"/>
                        </a:lnTo>
                        <a:lnTo>
                          <a:pt x="1120" y="492"/>
                        </a:lnTo>
                        <a:lnTo>
                          <a:pt x="1117" y="490"/>
                        </a:lnTo>
                        <a:lnTo>
                          <a:pt x="1101" y="478"/>
                        </a:lnTo>
                        <a:lnTo>
                          <a:pt x="1082" y="458"/>
                        </a:lnTo>
                        <a:lnTo>
                          <a:pt x="1072" y="450"/>
                        </a:lnTo>
                        <a:lnTo>
                          <a:pt x="1058" y="437"/>
                        </a:lnTo>
                        <a:lnTo>
                          <a:pt x="1038" y="420"/>
                        </a:lnTo>
                        <a:lnTo>
                          <a:pt x="1058" y="394"/>
                        </a:lnTo>
                        <a:lnTo>
                          <a:pt x="1075" y="365"/>
                        </a:lnTo>
                        <a:lnTo>
                          <a:pt x="1117" y="317"/>
                        </a:lnTo>
                        <a:lnTo>
                          <a:pt x="1133" y="298"/>
                        </a:lnTo>
                        <a:lnTo>
                          <a:pt x="1212" y="167"/>
                        </a:lnTo>
                        <a:lnTo>
                          <a:pt x="1249" y="130"/>
                        </a:lnTo>
                        <a:lnTo>
                          <a:pt x="1326" y="45"/>
                        </a:lnTo>
                        <a:lnTo>
                          <a:pt x="1326" y="53"/>
                        </a:lnTo>
                        <a:lnTo>
                          <a:pt x="1329" y="73"/>
                        </a:lnTo>
                        <a:lnTo>
                          <a:pt x="1332" y="84"/>
                        </a:lnTo>
                        <a:lnTo>
                          <a:pt x="1336" y="98"/>
                        </a:lnTo>
                        <a:lnTo>
                          <a:pt x="1337" y="106"/>
                        </a:lnTo>
                        <a:lnTo>
                          <a:pt x="1339" y="111"/>
                        </a:lnTo>
                        <a:lnTo>
                          <a:pt x="1342" y="116"/>
                        </a:lnTo>
                        <a:lnTo>
                          <a:pt x="1345" y="118"/>
                        </a:lnTo>
                        <a:lnTo>
                          <a:pt x="1347" y="119"/>
                        </a:lnTo>
                        <a:lnTo>
                          <a:pt x="1350" y="122"/>
                        </a:lnTo>
                        <a:lnTo>
                          <a:pt x="1355" y="124"/>
                        </a:lnTo>
                        <a:lnTo>
                          <a:pt x="1360" y="126"/>
                        </a:lnTo>
                        <a:lnTo>
                          <a:pt x="1363" y="126"/>
                        </a:lnTo>
                        <a:lnTo>
                          <a:pt x="1374" y="124"/>
                        </a:lnTo>
                        <a:lnTo>
                          <a:pt x="1381" y="126"/>
                        </a:lnTo>
                        <a:lnTo>
                          <a:pt x="1389" y="127"/>
                        </a:lnTo>
                        <a:lnTo>
                          <a:pt x="1393" y="132"/>
                        </a:lnTo>
                        <a:lnTo>
                          <a:pt x="1400" y="140"/>
                        </a:lnTo>
                        <a:lnTo>
                          <a:pt x="1408" y="167"/>
                        </a:lnTo>
                        <a:lnTo>
                          <a:pt x="1411" y="175"/>
                        </a:lnTo>
                        <a:lnTo>
                          <a:pt x="1416" y="185"/>
                        </a:lnTo>
                        <a:lnTo>
                          <a:pt x="1424" y="193"/>
                        </a:lnTo>
                        <a:lnTo>
                          <a:pt x="1426" y="198"/>
                        </a:lnTo>
                        <a:lnTo>
                          <a:pt x="1426" y="203"/>
                        </a:lnTo>
                        <a:lnTo>
                          <a:pt x="1422" y="216"/>
                        </a:lnTo>
                        <a:lnTo>
                          <a:pt x="1419" y="225"/>
                        </a:lnTo>
                        <a:lnTo>
                          <a:pt x="1419" y="232"/>
                        </a:lnTo>
                        <a:lnTo>
                          <a:pt x="1421" y="243"/>
                        </a:lnTo>
                        <a:lnTo>
                          <a:pt x="1424" y="249"/>
                        </a:lnTo>
                        <a:lnTo>
                          <a:pt x="1451" y="241"/>
                        </a:lnTo>
                        <a:lnTo>
                          <a:pt x="1459" y="238"/>
                        </a:lnTo>
                        <a:lnTo>
                          <a:pt x="1466" y="233"/>
                        </a:lnTo>
                        <a:lnTo>
                          <a:pt x="1475" y="225"/>
                        </a:lnTo>
                        <a:lnTo>
                          <a:pt x="1475" y="222"/>
                        </a:lnTo>
                        <a:lnTo>
                          <a:pt x="1475" y="220"/>
                        </a:lnTo>
                        <a:lnTo>
                          <a:pt x="1475" y="217"/>
                        </a:lnTo>
                        <a:lnTo>
                          <a:pt x="1475" y="212"/>
                        </a:lnTo>
                        <a:lnTo>
                          <a:pt x="1474" y="211"/>
                        </a:lnTo>
                        <a:lnTo>
                          <a:pt x="1467" y="204"/>
                        </a:lnTo>
                        <a:lnTo>
                          <a:pt x="1464" y="199"/>
                        </a:lnTo>
                        <a:lnTo>
                          <a:pt x="1459" y="182"/>
                        </a:lnTo>
                        <a:lnTo>
                          <a:pt x="1459" y="175"/>
                        </a:lnTo>
                        <a:lnTo>
                          <a:pt x="1459" y="167"/>
                        </a:lnTo>
                        <a:lnTo>
                          <a:pt x="1461" y="158"/>
                        </a:lnTo>
                        <a:lnTo>
                          <a:pt x="1464" y="153"/>
                        </a:lnTo>
                        <a:lnTo>
                          <a:pt x="1467" y="150"/>
                        </a:lnTo>
                        <a:lnTo>
                          <a:pt x="1471" y="145"/>
                        </a:lnTo>
                        <a:lnTo>
                          <a:pt x="1477" y="143"/>
                        </a:lnTo>
                        <a:lnTo>
                          <a:pt x="1480" y="142"/>
                        </a:lnTo>
                        <a:lnTo>
                          <a:pt x="1487" y="142"/>
                        </a:lnTo>
                        <a:lnTo>
                          <a:pt x="1501" y="145"/>
                        </a:lnTo>
                        <a:lnTo>
                          <a:pt x="1508" y="146"/>
                        </a:lnTo>
                        <a:lnTo>
                          <a:pt x="1514" y="151"/>
                        </a:lnTo>
                        <a:lnTo>
                          <a:pt x="1519" y="156"/>
                        </a:lnTo>
                        <a:lnTo>
                          <a:pt x="1536" y="171"/>
                        </a:lnTo>
                        <a:lnTo>
                          <a:pt x="1543" y="179"/>
                        </a:lnTo>
                        <a:lnTo>
                          <a:pt x="1554" y="190"/>
                        </a:lnTo>
                        <a:lnTo>
                          <a:pt x="1562" y="199"/>
                        </a:lnTo>
                        <a:lnTo>
                          <a:pt x="1583" y="212"/>
                        </a:lnTo>
                        <a:lnTo>
                          <a:pt x="1612" y="230"/>
                        </a:lnTo>
                        <a:lnTo>
                          <a:pt x="1635" y="246"/>
                        </a:lnTo>
                        <a:lnTo>
                          <a:pt x="1663" y="264"/>
                        </a:lnTo>
                        <a:lnTo>
                          <a:pt x="1694" y="281"/>
                        </a:lnTo>
                        <a:lnTo>
                          <a:pt x="1705" y="269"/>
                        </a:lnTo>
                        <a:lnTo>
                          <a:pt x="1713" y="254"/>
                        </a:lnTo>
                        <a:lnTo>
                          <a:pt x="1718" y="245"/>
                        </a:lnTo>
                        <a:lnTo>
                          <a:pt x="1725" y="230"/>
                        </a:lnTo>
                        <a:lnTo>
                          <a:pt x="1731" y="224"/>
                        </a:lnTo>
                        <a:lnTo>
                          <a:pt x="1737" y="201"/>
                        </a:lnTo>
                        <a:lnTo>
                          <a:pt x="1750" y="183"/>
                        </a:lnTo>
                        <a:lnTo>
                          <a:pt x="1749" y="182"/>
                        </a:lnTo>
                        <a:lnTo>
                          <a:pt x="1749" y="180"/>
                        </a:lnTo>
                        <a:lnTo>
                          <a:pt x="1749" y="177"/>
                        </a:lnTo>
                        <a:lnTo>
                          <a:pt x="1750" y="172"/>
                        </a:lnTo>
                        <a:lnTo>
                          <a:pt x="1766" y="154"/>
                        </a:lnTo>
                        <a:lnTo>
                          <a:pt x="1768" y="151"/>
                        </a:lnTo>
                        <a:lnTo>
                          <a:pt x="1768" y="146"/>
                        </a:lnTo>
                        <a:lnTo>
                          <a:pt x="1771" y="145"/>
                        </a:lnTo>
                        <a:lnTo>
                          <a:pt x="1774" y="143"/>
                        </a:lnTo>
                        <a:lnTo>
                          <a:pt x="1778" y="143"/>
                        </a:lnTo>
                        <a:lnTo>
                          <a:pt x="1782" y="145"/>
                        </a:lnTo>
                        <a:lnTo>
                          <a:pt x="1797" y="151"/>
                        </a:lnTo>
                        <a:lnTo>
                          <a:pt x="1798" y="151"/>
                        </a:lnTo>
                        <a:lnTo>
                          <a:pt x="1810" y="161"/>
                        </a:lnTo>
                        <a:lnTo>
                          <a:pt x="1813" y="163"/>
                        </a:lnTo>
                        <a:lnTo>
                          <a:pt x="1818" y="163"/>
                        </a:lnTo>
                        <a:lnTo>
                          <a:pt x="1821" y="163"/>
                        </a:lnTo>
                        <a:lnTo>
                          <a:pt x="1823" y="163"/>
                        </a:lnTo>
                        <a:lnTo>
                          <a:pt x="1827" y="159"/>
                        </a:lnTo>
                        <a:lnTo>
                          <a:pt x="1834" y="154"/>
                        </a:lnTo>
                        <a:lnTo>
                          <a:pt x="1837" y="151"/>
                        </a:lnTo>
                        <a:lnTo>
                          <a:pt x="1842" y="148"/>
                        </a:lnTo>
                        <a:lnTo>
                          <a:pt x="1845" y="143"/>
                        </a:lnTo>
                        <a:lnTo>
                          <a:pt x="1845" y="140"/>
                        </a:lnTo>
                        <a:lnTo>
                          <a:pt x="1845" y="137"/>
                        </a:lnTo>
                        <a:lnTo>
                          <a:pt x="1843" y="134"/>
                        </a:lnTo>
                        <a:lnTo>
                          <a:pt x="1840" y="130"/>
                        </a:lnTo>
                        <a:lnTo>
                          <a:pt x="1834" y="126"/>
                        </a:lnTo>
                        <a:lnTo>
                          <a:pt x="1826" y="124"/>
                        </a:lnTo>
                        <a:lnTo>
                          <a:pt x="1827" y="121"/>
                        </a:lnTo>
                        <a:lnTo>
                          <a:pt x="1826" y="119"/>
                        </a:lnTo>
                        <a:lnTo>
                          <a:pt x="1826" y="113"/>
                        </a:lnTo>
                        <a:lnTo>
                          <a:pt x="1829" y="106"/>
                        </a:lnTo>
                        <a:lnTo>
                          <a:pt x="1845" y="103"/>
                        </a:lnTo>
                        <a:lnTo>
                          <a:pt x="1843" y="93"/>
                        </a:lnTo>
                        <a:lnTo>
                          <a:pt x="1851" y="84"/>
                        </a:lnTo>
                        <a:lnTo>
                          <a:pt x="1855" y="81"/>
                        </a:lnTo>
                        <a:lnTo>
                          <a:pt x="1868" y="74"/>
                        </a:lnTo>
                        <a:lnTo>
                          <a:pt x="1884" y="74"/>
                        </a:lnTo>
                        <a:lnTo>
                          <a:pt x="1905" y="74"/>
                        </a:lnTo>
                        <a:lnTo>
                          <a:pt x="1954" y="93"/>
                        </a:lnTo>
                        <a:lnTo>
                          <a:pt x="1977" y="103"/>
                        </a:lnTo>
                        <a:lnTo>
                          <a:pt x="2011" y="151"/>
                        </a:lnTo>
                        <a:lnTo>
                          <a:pt x="2019" y="154"/>
                        </a:lnTo>
                        <a:lnTo>
                          <a:pt x="2040" y="180"/>
                        </a:lnTo>
                        <a:lnTo>
                          <a:pt x="2060" y="216"/>
                        </a:lnTo>
                        <a:lnTo>
                          <a:pt x="2126" y="225"/>
                        </a:lnTo>
                        <a:lnTo>
                          <a:pt x="2141" y="228"/>
                        </a:lnTo>
                        <a:lnTo>
                          <a:pt x="2155" y="228"/>
                        </a:lnTo>
                        <a:lnTo>
                          <a:pt x="2176" y="232"/>
                        </a:lnTo>
                        <a:lnTo>
                          <a:pt x="2195" y="240"/>
                        </a:lnTo>
                        <a:lnTo>
                          <a:pt x="2203" y="233"/>
                        </a:lnTo>
                        <a:lnTo>
                          <a:pt x="2205" y="233"/>
                        </a:lnTo>
                        <a:lnTo>
                          <a:pt x="2208" y="233"/>
                        </a:lnTo>
                        <a:lnTo>
                          <a:pt x="2223" y="228"/>
                        </a:lnTo>
                        <a:lnTo>
                          <a:pt x="2234" y="214"/>
                        </a:lnTo>
                        <a:lnTo>
                          <a:pt x="2236" y="201"/>
                        </a:lnTo>
                        <a:lnTo>
                          <a:pt x="2236" y="183"/>
                        </a:lnTo>
                        <a:lnTo>
                          <a:pt x="2236" y="171"/>
                        </a:lnTo>
                        <a:lnTo>
                          <a:pt x="2237" y="158"/>
                        </a:lnTo>
                        <a:lnTo>
                          <a:pt x="2239" y="156"/>
                        </a:lnTo>
                        <a:lnTo>
                          <a:pt x="2242" y="151"/>
                        </a:lnTo>
                        <a:lnTo>
                          <a:pt x="2255" y="132"/>
                        </a:lnTo>
                        <a:lnTo>
                          <a:pt x="2289" y="135"/>
                        </a:lnTo>
                        <a:lnTo>
                          <a:pt x="2300" y="132"/>
                        </a:lnTo>
                        <a:lnTo>
                          <a:pt x="2311" y="127"/>
                        </a:lnTo>
                        <a:lnTo>
                          <a:pt x="2332" y="122"/>
                        </a:lnTo>
                        <a:lnTo>
                          <a:pt x="2345" y="121"/>
                        </a:lnTo>
                        <a:lnTo>
                          <a:pt x="2345" y="119"/>
                        </a:lnTo>
                        <a:lnTo>
                          <a:pt x="2372" y="121"/>
                        </a:lnTo>
                        <a:lnTo>
                          <a:pt x="2388" y="119"/>
                        </a:lnTo>
                        <a:lnTo>
                          <a:pt x="2409" y="113"/>
                        </a:lnTo>
                        <a:lnTo>
                          <a:pt x="2420" y="113"/>
                        </a:lnTo>
                        <a:lnTo>
                          <a:pt x="2422" y="109"/>
                        </a:lnTo>
                        <a:lnTo>
                          <a:pt x="2427" y="100"/>
                        </a:lnTo>
                        <a:lnTo>
                          <a:pt x="2430" y="97"/>
                        </a:lnTo>
                        <a:lnTo>
                          <a:pt x="2436" y="95"/>
                        </a:lnTo>
                        <a:lnTo>
                          <a:pt x="2443" y="92"/>
                        </a:lnTo>
                        <a:lnTo>
                          <a:pt x="2446" y="90"/>
                        </a:lnTo>
                        <a:lnTo>
                          <a:pt x="2453" y="90"/>
                        </a:lnTo>
                        <a:lnTo>
                          <a:pt x="2461" y="89"/>
                        </a:lnTo>
                        <a:lnTo>
                          <a:pt x="2462" y="84"/>
                        </a:lnTo>
                        <a:lnTo>
                          <a:pt x="2462" y="81"/>
                        </a:lnTo>
                        <a:lnTo>
                          <a:pt x="2485" y="61"/>
                        </a:lnTo>
                        <a:lnTo>
                          <a:pt x="2483" y="40"/>
                        </a:lnTo>
                        <a:lnTo>
                          <a:pt x="2494" y="39"/>
                        </a:lnTo>
                        <a:lnTo>
                          <a:pt x="2504" y="37"/>
                        </a:lnTo>
                        <a:lnTo>
                          <a:pt x="2514" y="34"/>
                        </a:lnTo>
                        <a:lnTo>
                          <a:pt x="2520" y="34"/>
                        </a:lnTo>
                        <a:lnTo>
                          <a:pt x="2530" y="26"/>
                        </a:lnTo>
                        <a:lnTo>
                          <a:pt x="2543" y="23"/>
                        </a:lnTo>
                        <a:lnTo>
                          <a:pt x="2557" y="13"/>
                        </a:lnTo>
                        <a:lnTo>
                          <a:pt x="2565" y="5"/>
                        </a:lnTo>
                        <a:lnTo>
                          <a:pt x="2576" y="0"/>
                        </a:lnTo>
                        <a:lnTo>
                          <a:pt x="2586" y="11"/>
                        </a:lnTo>
                        <a:lnTo>
                          <a:pt x="2592" y="16"/>
                        </a:lnTo>
                        <a:lnTo>
                          <a:pt x="2597" y="21"/>
                        </a:lnTo>
                        <a:lnTo>
                          <a:pt x="2608" y="31"/>
                        </a:lnTo>
                        <a:lnTo>
                          <a:pt x="2616" y="39"/>
                        </a:lnTo>
                        <a:lnTo>
                          <a:pt x="2623" y="47"/>
                        </a:lnTo>
                        <a:lnTo>
                          <a:pt x="2634" y="58"/>
                        </a:lnTo>
                        <a:lnTo>
                          <a:pt x="2653" y="69"/>
                        </a:lnTo>
                        <a:lnTo>
                          <a:pt x="2663" y="74"/>
                        </a:lnTo>
                        <a:lnTo>
                          <a:pt x="2666" y="77"/>
                        </a:lnTo>
                        <a:lnTo>
                          <a:pt x="2678" y="90"/>
                        </a:lnTo>
                        <a:lnTo>
                          <a:pt x="2705" y="113"/>
                        </a:lnTo>
                        <a:lnTo>
                          <a:pt x="2715" y="137"/>
                        </a:lnTo>
                        <a:lnTo>
                          <a:pt x="2726" y="156"/>
                        </a:lnTo>
                        <a:lnTo>
                          <a:pt x="2739" y="177"/>
                        </a:lnTo>
                        <a:lnTo>
                          <a:pt x="2751" y="179"/>
                        </a:lnTo>
                        <a:lnTo>
                          <a:pt x="2796" y="177"/>
                        </a:lnTo>
                        <a:lnTo>
                          <a:pt x="2837" y="175"/>
                        </a:lnTo>
                        <a:lnTo>
                          <a:pt x="2838" y="175"/>
                        </a:lnTo>
                        <a:lnTo>
                          <a:pt x="2848" y="175"/>
                        </a:lnTo>
                        <a:lnTo>
                          <a:pt x="2862" y="172"/>
                        </a:lnTo>
                        <a:lnTo>
                          <a:pt x="2862" y="174"/>
                        </a:lnTo>
                        <a:lnTo>
                          <a:pt x="2927" y="161"/>
                        </a:lnTo>
                        <a:lnTo>
                          <a:pt x="2951" y="179"/>
                        </a:lnTo>
                        <a:lnTo>
                          <a:pt x="2967" y="188"/>
                        </a:lnTo>
                        <a:lnTo>
                          <a:pt x="2968" y="190"/>
                        </a:lnTo>
                        <a:lnTo>
                          <a:pt x="2978" y="196"/>
                        </a:lnTo>
                        <a:lnTo>
                          <a:pt x="2983" y="199"/>
                        </a:lnTo>
                        <a:lnTo>
                          <a:pt x="3034" y="235"/>
                        </a:lnTo>
                        <a:lnTo>
                          <a:pt x="3030" y="254"/>
                        </a:lnTo>
                        <a:lnTo>
                          <a:pt x="3018" y="298"/>
                        </a:lnTo>
                        <a:lnTo>
                          <a:pt x="3020" y="298"/>
                        </a:lnTo>
                        <a:lnTo>
                          <a:pt x="3002" y="365"/>
                        </a:lnTo>
                        <a:lnTo>
                          <a:pt x="3001" y="368"/>
                        </a:lnTo>
                        <a:lnTo>
                          <a:pt x="2993" y="423"/>
                        </a:lnTo>
                        <a:lnTo>
                          <a:pt x="3002" y="449"/>
                        </a:lnTo>
                        <a:lnTo>
                          <a:pt x="3002" y="468"/>
                        </a:lnTo>
                        <a:lnTo>
                          <a:pt x="3004" y="497"/>
                        </a:lnTo>
                        <a:lnTo>
                          <a:pt x="3004" y="529"/>
                        </a:lnTo>
                        <a:lnTo>
                          <a:pt x="3013" y="564"/>
                        </a:lnTo>
                        <a:lnTo>
                          <a:pt x="3020" y="590"/>
                        </a:lnTo>
                        <a:lnTo>
                          <a:pt x="3031" y="605"/>
                        </a:lnTo>
                        <a:lnTo>
                          <a:pt x="2976" y="611"/>
                        </a:lnTo>
                        <a:lnTo>
                          <a:pt x="2981" y="675"/>
                        </a:lnTo>
                        <a:lnTo>
                          <a:pt x="2978" y="677"/>
                        </a:lnTo>
                        <a:lnTo>
                          <a:pt x="2975" y="701"/>
                        </a:lnTo>
                        <a:lnTo>
                          <a:pt x="2965" y="777"/>
                        </a:lnTo>
                        <a:lnTo>
                          <a:pt x="2960" y="825"/>
                        </a:lnTo>
                        <a:lnTo>
                          <a:pt x="2985" y="830"/>
                        </a:lnTo>
                        <a:lnTo>
                          <a:pt x="2980" y="888"/>
                        </a:lnTo>
                        <a:lnTo>
                          <a:pt x="2981" y="913"/>
                        </a:lnTo>
                        <a:lnTo>
                          <a:pt x="2981" y="915"/>
                        </a:lnTo>
                        <a:lnTo>
                          <a:pt x="2983" y="939"/>
                        </a:lnTo>
                        <a:lnTo>
                          <a:pt x="2996" y="1105"/>
                        </a:lnTo>
                        <a:lnTo>
                          <a:pt x="2999" y="1143"/>
                        </a:lnTo>
                        <a:lnTo>
                          <a:pt x="3083" y="1251"/>
                        </a:lnTo>
                        <a:lnTo>
                          <a:pt x="3095" y="1260"/>
                        </a:lnTo>
                        <a:lnTo>
                          <a:pt x="3108" y="1265"/>
                        </a:lnTo>
                        <a:lnTo>
                          <a:pt x="3115" y="1264"/>
                        </a:lnTo>
                        <a:lnTo>
                          <a:pt x="3116" y="1265"/>
                        </a:lnTo>
                        <a:lnTo>
                          <a:pt x="3102" y="1270"/>
                        </a:lnTo>
                        <a:lnTo>
                          <a:pt x="3111" y="1304"/>
                        </a:lnTo>
                        <a:lnTo>
                          <a:pt x="3116" y="1304"/>
                        </a:lnTo>
                        <a:lnTo>
                          <a:pt x="3120" y="1310"/>
                        </a:lnTo>
                        <a:lnTo>
                          <a:pt x="3115" y="1315"/>
                        </a:lnTo>
                        <a:lnTo>
                          <a:pt x="3113" y="1320"/>
                        </a:lnTo>
                        <a:lnTo>
                          <a:pt x="3113" y="1323"/>
                        </a:lnTo>
                        <a:lnTo>
                          <a:pt x="3113" y="1331"/>
                        </a:lnTo>
                        <a:lnTo>
                          <a:pt x="3111" y="1338"/>
                        </a:lnTo>
                        <a:lnTo>
                          <a:pt x="3111" y="1347"/>
                        </a:lnTo>
                        <a:lnTo>
                          <a:pt x="3107" y="1354"/>
                        </a:lnTo>
                        <a:lnTo>
                          <a:pt x="3105" y="1365"/>
                        </a:lnTo>
                        <a:lnTo>
                          <a:pt x="3103" y="1370"/>
                        </a:lnTo>
                        <a:lnTo>
                          <a:pt x="3099" y="1376"/>
                        </a:lnTo>
                        <a:lnTo>
                          <a:pt x="3094" y="1378"/>
                        </a:lnTo>
                        <a:lnTo>
                          <a:pt x="3091" y="1379"/>
                        </a:lnTo>
                        <a:lnTo>
                          <a:pt x="3089" y="1391"/>
                        </a:lnTo>
                        <a:lnTo>
                          <a:pt x="3086" y="1404"/>
                        </a:lnTo>
                        <a:lnTo>
                          <a:pt x="3086" y="1410"/>
                        </a:lnTo>
                        <a:lnTo>
                          <a:pt x="3084" y="1420"/>
                        </a:lnTo>
                        <a:lnTo>
                          <a:pt x="3078" y="1429"/>
                        </a:lnTo>
                        <a:lnTo>
                          <a:pt x="3079" y="1442"/>
                        </a:lnTo>
                        <a:lnTo>
                          <a:pt x="3079" y="1447"/>
                        </a:lnTo>
                        <a:lnTo>
                          <a:pt x="3076" y="1455"/>
                        </a:lnTo>
                        <a:lnTo>
                          <a:pt x="3078" y="1461"/>
                        </a:lnTo>
                        <a:lnTo>
                          <a:pt x="3078" y="1468"/>
                        </a:lnTo>
                        <a:lnTo>
                          <a:pt x="3078" y="1471"/>
                        </a:lnTo>
                        <a:lnTo>
                          <a:pt x="3071" y="1487"/>
                        </a:lnTo>
                        <a:lnTo>
                          <a:pt x="3071" y="1489"/>
                        </a:lnTo>
                        <a:lnTo>
                          <a:pt x="3068" y="1497"/>
                        </a:lnTo>
                        <a:lnTo>
                          <a:pt x="3070" y="1510"/>
                        </a:lnTo>
                        <a:lnTo>
                          <a:pt x="3070" y="1518"/>
                        </a:lnTo>
                        <a:lnTo>
                          <a:pt x="3071" y="1521"/>
                        </a:lnTo>
                        <a:lnTo>
                          <a:pt x="3073" y="1524"/>
                        </a:lnTo>
                        <a:lnTo>
                          <a:pt x="3075" y="1527"/>
                        </a:lnTo>
                        <a:lnTo>
                          <a:pt x="3076" y="1534"/>
                        </a:lnTo>
                        <a:lnTo>
                          <a:pt x="3073" y="1537"/>
                        </a:lnTo>
                        <a:lnTo>
                          <a:pt x="3065" y="1540"/>
                        </a:lnTo>
                        <a:lnTo>
                          <a:pt x="3060" y="1545"/>
                        </a:lnTo>
                        <a:lnTo>
                          <a:pt x="3057" y="1547"/>
                        </a:lnTo>
                        <a:lnTo>
                          <a:pt x="3060" y="1561"/>
                        </a:lnTo>
                        <a:lnTo>
                          <a:pt x="3062" y="1561"/>
                        </a:lnTo>
                        <a:lnTo>
                          <a:pt x="3063" y="1561"/>
                        </a:lnTo>
                        <a:lnTo>
                          <a:pt x="3070" y="1585"/>
                        </a:lnTo>
                        <a:lnTo>
                          <a:pt x="3071" y="1587"/>
                        </a:lnTo>
                        <a:lnTo>
                          <a:pt x="3081" y="1584"/>
                        </a:lnTo>
                        <a:lnTo>
                          <a:pt x="3089" y="1611"/>
                        </a:lnTo>
                        <a:lnTo>
                          <a:pt x="3087" y="1611"/>
                        </a:lnTo>
                        <a:lnTo>
                          <a:pt x="3097" y="1637"/>
                        </a:lnTo>
                        <a:lnTo>
                          <a:pt x="3089" y="1640"/>
                        </a:lnTo>
                        <a:lnTo>
                          <a:pt x="3092" y="1649"/>
                        </a:lnTo>
                        <a:lnTo>
                          <a:pt x="3058" y="1654"/>
                        </a:lnTo>
                        <a:lnTo>
                          <a:pt x="3020" y="1659"/>
                        </a:lnTo>
                        <a:lnTo>
                          <a:pt x="3020" y="1706"/>
                        </a:lnTo>
                        <a:lnTo>
                          <a:pt x="3025" y="1865"/>
                        </a:lnTo>
                        <a:lnTo>
                          <a:pt x="3020" y="1865"/>
                        </a:lnTo>
                        <a:lnTo>
                          <a:pt x="2997" y="1863"/>
                        </a:lnTo>
                        <a:lnTo>
                          <a:pt x="2988" y="1862"/>
                        </a:lnTo>
                        <a:lnTo>
                          <a:pt x="2986" y="1862"/>
                        </a:lnTo>
                        <a:lnTo>
                          <a:pt x="2952" y="1879"/>
                        </a:lnTo>
                        <a:lnTo>
                          <a:pt x="2933" y="1908"/>
                        </a:lnTo>
                        <a:lnTo>
                          <a:pt x="2928" y="1918"/>
                        </a:lnTo>
                        <a:lnTo>
                          <a:pt x="2917" y="1947"/>
                        </a:lnTo>
                        <a:lnTo>
                          <a:pt x="2946" y="1973"/>
                        </a:lnTo>
                        <a:lnTo>
                          <a:pt x="3013" y="2037"/>
                        </a:lnTo>
                        <a:lnTo>
                          <a:pt x="3017" y="2037"/>
                        </a:lnTo>
                        <a:lnTo>
                          <a:pt x="3010" y="2043"/>
                        </a:lnTo>
                        <a:lnTo>
                          <a:pt x="3009" y="2047"/>
                        </a:lnTo>
                        <a:lnTo>
                          <a:pt x="3005" y="2051"/>
                        </a:lnTo>
                        <a:lnTo>
                          <a:pt x="2999" y="2058"/>
                        </a:lnTo>
                        <a:lnTo>
                          <a:pt x="2993" y="2064"/>
                        </a:lnTo>
                        <a:lnTo>
                          <a:pt x="3039" y="2092"/>
                        </a:lnTo>
                        <a:lnTo>
                          <a:pt x="3046" y="2074"/>
                        </a:lnTo>
                        <a:lnTo>
                          <a:pt x="3070" y="2090"/>
                        </a:lnTo>
                        <a:lnTo>
                          <a:pt x="3071" y="2088"/>
                        </a:lnTo>
                        <a:lnTo>
                          <a:pt x="3099" y="2104"/>
                        </a:lnTo>
                        <a:lnTo>
                          <a:pt x="3128" y="2112"/>
                        </a:lnTo>
                        <a:lnTo>
                          <a:pt x="3155" y="2127"/>
                        </a:lnTo>
                        <a:lnTo>
                          <a:pt x="3158" y="2119"/>
                        </a:lnTo>
                        <a:lnTo>
                          <a:pt x="3161" y="2111"/>
                        </a:lnTo>
                        <a:lnTo>
                          <a:pt x="3259" y="2117"/>
                        </a:lnTo>
                        <a:lnTo>
                          <a:pt x="3351" y="2124"/>
                        </a:lnTo>
                        <a:lnTo>
                          <a:pt x="3354" y="2108"/>
                        </a:lnTo>
                        <a:lnTo>
                          <a:pt x="3383" y="1985"/>
                        </a:lnTo>
                        <a:lnTo>
                          <a:pt x="3526" y="1966"/>
                        </a:lnTo>
                        <a:lnTo>
                          <a:pt x="3537" y="2005"/>
                        </a:lnTo>
                        <a:lnTo>
                          <a:pt x="3542" y="2021"/>
                        </a:lnTo>
                        <a:lnTo>
                          <a:pt x="3545" y="2027"/>
                        </a:lnTo>
                        <a:lnTo>
                          <a:pt x="3560" y="2042"/>
                        </a:lnTo>
                        <a:lnTo>
                          <a:pt x="3576" y="2071"/>
                        </a:lnTo>
                        <a:lnTo>
                          <a:pt x="3579" y="2075"/>
                        </a:lnTo>
                        <a:lnTo>
                          <a:pt x="3603" y="2148"/>
                        </a:lnTo>
                        <a:lnTo>
                          <a:pt x="3610" y="2164"/>
                        </a:lnTo>
                        <a:lnTo>
                          <a:pt x="3568" y="2402"/>
                        </a:lnTo>
                        <a:lnTo>
                          <a:pt x="3579" y="2411"/>
                        </a:lnTo>
                        <a:lnTo>
                          <a:pt x="3600" y="2432"/>
                        </a:lnTo>
                        <a:lnTo>
                          <a:pt x="3618" y="2448"/>
                        </a:lnTo>
                        <a:lnTo>
                          <a:pt x="3640" y="2460"/>
                        </a:lnTo>
                        <a:lnTo>
                          <a:pt x="3656" y="2464"/>
                        </a:lnTo>
                        <a:lnTo>
                          <a:pt x="3573" y="2585"/>
                        </a:lnTo>
                        <a:lnTo>
                          <a:pt x="3619" y="2799"/>
                        </a:lnTo>
                        <a:lnTo>
                          <a:pt x="3508" y="2788"/>
                        </a:lnTo>
                        <a:lnTo>
                          <a:pt x="3513" y="2799"/>
                        </a:lnTo>
                        <a:lnTo>
                          <a:pt x="3508" y="2821"/>
                        </a:lnTo>
                        <a:lnTo>
                          <a:pt x="3507" y="2825"/>
                        </a:lnTo>
                        <a:lnTo>
                          <a:pt x="3504" y="2839"/>
                        </a:lnTo>
                        <a:lnTo>
                          <a:pt x="3521" y="2842"/>
                        </a:lnTo>
                        <a:lnTo>
                          <a:pt x="3523" y="2845"/>
                        </a:lnTo>
                        <a:lnTo>
                          <a:pt x="3525" y="2847"/>
                        </a:lnTo>
                        <a:lnTo>
                          <a:pt x="3526" y="2849"/>
                        </a:lnTo>
                        <a:lnTo>
                          <a:pt x="3529" y="2847"/>
                        </a:lnTo>
                        <a:lnTo>
                          <a:pt x="3531" y="2849"/>
                        </a:lnTo>
                        <a:lnTo>
                          <a:pt x="3529" y="2855"/>
                        </a:lnTo>
                        <a:lnTo>
                          <a:pt x="3529" y="2857"/>
                        </a:lnTo>
                        <a:lnTo>
                          <a:pt x="3526" y="2860"/>
                        </a:lnTo>
                        <a:lnTo>
                          <a:pt x="3523" y="2865"/>
                        </a:lnTo>
                        <a:lnTo>
                          <a:pt x="3521" y="2865"/>
                        </a:lnTo>
                        <a:lnTo>
                          <a:pt x="3521" y="2866"/>
                        </a:lnTo>
                        <a:lnTo>
                          <a:pt x="3521" y="2865"/>
                        </a:lnTo>
                        <a:lnTo>
                          <a:pt x="3520" y="2865"/>
                        </a:lnTo>
                        <a:lnTo>
                          <a:pt x="3520" y="2868"/>
                        </a:lnTo>
                        <a:lnTo>
                          <a:pt x="3518" y="2870"/>
                        </a:lnTo>
                        <a:lnTo>
                          <a:pt x="3515" y="2873"/>
                        </a:lnTo>
                        <a:lnTo>
                          <a:pt x="3513" y="2871"/>
                        </a:lnTo>
                        <a:lnTo>
                          <a:pt x="3512" y="2873"/>
                        </a:lnTo>
                        <a:lnTo>
                          <a:pt x="3512" y="2874"/>
                        </a:lnTo>
                        <a:lnTo>
                          <a:pt x="3507" y="2874"/>
                        </a:lnTo>
                        <a:lnTo>
                          <a:pt x="3505" y="2876"/>
                        </a:lnTo>
                        <a:lnTo>
                          <a:pt x="3502" y="2878"/>
                        </a:lnTo>
                        <a:lnTo>
                          <a:pt x="3502" y="2879"/>
                        </a:lnTo>
                        <a:lnTo>
                          <a:pt x="3499" y="2879"/>
                        </a:lnTo>
                        <a:lnTo>
                          <a:pt x="3494" y="2879"/>
                        </a:lnTo>
                        <a:lnTo>
                          <a:pt x="3483" y="2926"/>
                        </a:lnTo>
                        <a:lnTo>
                          <a:pt x="3475" y="2963"/>
                        </a:lnTo>
                        <a:lnTo>
                          <a:pt x="3476" y="2963"/>
                        </a:lnTo>
                        <a:lnTo>
                          <a:pt x="3475" y="2969"/>
                        </a:lnTo>
                        <a:lnTo>
                          <a:pt x="3473" y="2969"/>
                        </a:lnTo>
                        <a:lnTo>
                          <a:pt x="3473" y="2971"/>
                        </a:lnTo>
                        <a:lnTo>
                          <a:pt x="3473" y="2974"/>
                        </a:lnTo>
                        <a:lnTo>
                          <a:pt x="3473" y="2976"/>
                        </a:lnTo>
                        <a:lnTo>
                          <a:pt x="3470" y="2977"/>
                        </a:lnTo>
                        <a:lnTo>
                          <a:pt x="3470" y="2980"/>
                        </a:lnTo>
                        <a:lnTo>
                          <a:pt x="3467" y="2982"/>
                        </a:lnTo>
                        <a:lnTo>
                          <a:pt x="3465" y="2982"/>
                        </a:lnTo>
                        <a:lnTo>
                          <a:pt x="3462" y="2982"/>
                        </a:lnTo>
                        <a:lnTo>
                          <a:pt x="3455" y="2984"/>
                        </a:lnTo>
                        <a:lnTo>
                          <a:pt x="3452" y="2987"/>
                        </a:lnTo>
                        <a:lnTo>
                          <a:pt x="3449" y="2992"/>
                        </a:lnTo>
                        <a:lnTo>
                          <a:pt x="3449" y="2993"/>
                        </a:lnTo>
                        <a:lnTo>
                          <a:pt x="3444" y="2998"/>
                        </a:lnTo>
                        <a:lnTo>
                          <a:pt x="3443" y="3000"/>
                        </a:lnTo>
                        <a:lnTo>
                          <a:pt x="3443" y="3001"/>
                        </a:lnTo>
                        <a:lnTo>
                          <a:pt x="3441" y="3003"/>
                        </a:lnTo>
                        <a:lnTo>
                          <a:pt x="3435" y="3005"/>
                        </a:lnTo>
                        <a:lnTo>
                          <a:pt x="3431" y="3005"/>
                        </a:lnTo>
                        <a:lnTo>
                          <a:pt x="3423" y="3006"/>
                        </a:lnTo>
                        <a:lnTo>
                          <a:pt x="3418" y="3008"/>
                        </a:lnTo>
                        <a:lnTo>
                          <a:pt x="3414" y="3009"/>
                        </a:lnTo>
                        <a:lnTo>
                          <a:pt x="3410" y="3011"/>
                        </a:lnTo>
                        <a:lnTo>
                          <a:pt x="3409" y="3013"/>
                        </a:lnTo>
                        <a:lnTo>
                          <a:pt x="3406" y="3016"/>
                        </a:lnTo>
                        <a:lnTo>
                          <a:pt x="3406" y="3019"/>
                        </a:lnTo>
                        <a:lnTo>
                          <a:pt x="3404" y="3024"/>
                        </a:lnTo>
                        <a:lnTo>
                          <a:pt x="3404" y="3030"/>
                        </a:lnTo>
                        <a:lnTo>
                          <a:pt x="3404" y="3032"/>
                        </a:lnTo>
                        <a:lnTo>
                          <a:pt x="3406" y="3034"/>
                        </a:lnTo>
                        <a:lnTo>
                          <a:pt x="3406" y="3037"/>
                        </a:lnTo>
                        <a:lnTo>
                          <a:pt x="3401" y="3046"/>
                        </a:lnTo>
                        <a:lnTo>
                          <a:pt x="3398" y="3054"/>
                        </a:lnTo>
                        <a:lnTo>
                          <a:pt x="3396" y="3059"/>
                        </a:lnTo>
                        <a:lnTo>
                          <a:pt x="3394" y="3061"/>
                        </a:lnTo>
                        <a:lnTo>
                          <a:pt x="3391" y="3064"/>
                        </a:lnTo>
                        <a:lnTo>
                          <a:pt x="3386" y="3069"/>
                        </a:lnTo>
                        <a:lnTo>
                          <a:pt x="3378" y="3075"/>
                        </a:lnTo>
                        <a:lnTo>
                          <a:pt x="3377" y="3080"/>
                        </a:lnTo>
                        <a:lnTo>
                          <a:pt x="3375" y="3080"/>
                        </a:lnTo>
                        <a:lnTo>
                          <a:pt x="3373" y="3080"/>
                        </a:lnTo>
                        <a:lnTo>
                          <a:pt x="3367" y="3082"/>
                        </a:lnTo>
                        <a:lnTo>
                          <a:pt x="3364" y="3080"/>
                        </a:lnTo>
                        <a:lnTo>
                          <a:pt x="3354" y="3077"/>
                        </a:lnTo>
                        <a:lnTo>
                          <a:pt x="3348" y="3074"/>
                        </a:lnTo>
                        <a:lnTo>
                          <a:pt x="3345" y="3070"/>
                        </a:lnTo>
                        <a:lnTo>
                          <a:pt x="3338" y="3067"/>
                        </a:lnTo>
                        <a:lnTo>
                          <a:pt x="3332" y="3058"/>
                        </a:lnTo>
                        <a:lnTo>
                          <a:pt x="3330" y="3056"/>
                        </a:lnTo>
                        <a:lnTo>
                          <a:pt x="3328" y="3054"/>
                        </a:lnTo>
                        <a:lnTo>
                          <a:pt x="3328" y="3053"/>
                        </a:lnTo>
                        <a:lnTo>
                          <a:pt x="3324" y="3051"/>
                        </a:lnTo>
                        <a:lnTo>
                          <a:pt x="3314" y="3050"/>
                        </a:lnTo>
                        <a:lnTo>
                          <a:pt x="3311" y="3050"/>
                        </a:lnTo>
                        <a:lnTo>
                          <a:pt x="3309" y="3050"/>
                        </a:lnTo>
                        <a:lnTo>
                          <a:pt x="3301" y="3054"/>
                        </a:lnTo>
                        <a:lnTo>
                          <a:pt x="3300" y="3054"/>
                        </a:lnTo>
                        <a:lnTo>
                          <a:pt x="3296" y="3054"/>
                        </a:lnTo>
                        <a:lnTo>
                          <a:pt x="3293" y="3054"/>
                        </a:lnTo>
                        <a:lnTo>
                          <a:pt x="3287" y="3058"/>
                        </a:lnTo>
                        <a:lnTo>
                          <a:pt x="3282" y="3061"/>
                        </a:lnTo>
                        <a:lnTo>
                          <a:pt x="3272" y="3069"/>
                        </a:lnTo>
                        <a:lnTo>
                          <a:pt x="3269" y="3072"/>
                        </a:lnTo>
                        <a:lnTo>
                          <a:pt x="3266" y="3077"/>
                        </a:lnTo>
                        <a:lnTo>
                          <a:pt x="3264" y="3088"/>
                        </a:lnTo>
                        <a:lnTo>
                          <a:pt x="3264" y="3095"/>
                        </a:lnTo>
                        <a:lnTo>
                          <a:pt x="3264" y="3098"/>
                        </a:lnTo>
                        <a:lnTo>
                          <a:pt x="3266" y="3101"/>
                        </a:lnTo>
                        <a:lnTo>
                          <a:pt x="3266" y="3104"/>
                        </a:lnTo>
                        <a:lnTo>
                          <a:pt x="3263" y="3111"/>
                        </a:lnTo>
                        <a:lnTo>
                          <a:pt x="3261" y="3117"/>
                        </a:lnTo>
                        <a:lnTo>
                          <a:pt x="3261" y="3120"/>
                        </a:lnTo>
                        <a:lnTo>
                          <a:pt x="3259" y="3127"/>
                        </a:lnTo>
                        <a:lnTo>
                          <a:pt x="3258" y="3132"/>
                        </a:lnTo>
                        <a:lnTo>
                          <a:pt x="3258" y="3136"/>
                        </a:lnTo>
                        <a:lnTo>
                          <a:pt x="3253" y="3144"/>
                        </a:lnTo>
                        <a:lnTo>
                          <a:pt x="3250" y="3151"/>
                        </a:lnTo>
                        <a:lnTo>
                          <a:pt x="3245" y="3159"/>
                        </a:lnTo>
                        <a:lnTo>
                          <a:pt x="3240" y="3164"/>
                        </a:lnTo>
                        <a:lnTo>
                          <a:pt x="3235" y="3167"/>
                        </a:lnTo>
                        <a:lnTo>
                          <a:pt x="3234" y="3167"/>
                        </a:lnTo>
                        <a:lnTo>
                          <a:pt x="3229" y="3169"/>
                        </a:lnTo>
                        <a:lnTo>
                          <a:pt x="3221" y="3169"/>
                        </a:lnTo>
                        <a:lnTo>
                          <a:pt x="3219" y="3169"/>
                        </a:lnTo>
                        <a:lnTo>
                          <a:pt x="3214" y="3169"/>
                        </a:lnTo>
                        <a:lnTo>
                          <a:pt x="3210" y="3165"/>
                        </a:lnTo>
                        <a:lnTo>
                          <a:pt x="3203" y="3160"/>
                        </a:lnTo>
                        <a:lnTo>
                          <a:pt x="3201" y="3159"/>
                        </a:lnTo>
                        <a:lnTo>
                          <a:pt x="3195" y="3149"/>
                        </a:lnTo>
                        <a:lnTo>
                          <a:pt x="3193" y="3146"/>
                        </a:lnTo>
                        <a:lnTo>
                          <a:pt x="3192" y="3146"/>
                        </a:lnTo>
                        <a:lnTo>
                          <a:pt x="3189" y="3143"/>
                        </a:lnTo>
                        <a:lnTo>
                          <a:pt x="3185" y="3140"/>
                        </a:lnTo>
                        <a:lnTo>
                          <a:pt x="3184" y="3136"/>
                        </a:lnTo>
                        <a:lnTo>
                          <a:pt x="3182" y="3130"/>
                        </a:lnTo>
                        <a:lnTo>
                          <a:pt x="3181" y="3128"/>
                        </a:lnTo>
                        <a:lnTo>
                          <a:pt x="3179" y="3127"/>
                        </a:lnTo>
                        <a:lnTo>
                          <a:pt x="3176" y="3124"/>
                        </a:lnTo>
                        <a:lnTo>
                          <a:pt x="3174" y="3122"/>
                        </a:lnTo>
                        <a:lnTo>
                          <a:pt x="3173" y="3120"/>
                        </a:lnTo>
                        <a:lnTo>
                          <a:pt x="3171" y="3119"/>
                        </a:lnTo>
                        <a:lnTo>
                          <a:pt x="3169" y="3114"/>
                        </a:lnTo>
                        <a:lnTo>
                          <a:pt x="3168" y="3111"/>
                        </a:lnTo>
                        <a:lnTo>
                          <a:pt x="3166" y="3109"/>
                        </a:lnTo>
                        <a:lnTo>
                          <a:pt x="3163" y="3109"/>
                        </a:lnTo>
                        <a:lnTo>
                          <a:pt x="3156" y="3107"/>
                        </a:lnTo>
                        <a:lnTo>
                          <a:pt x="3155" y="3107"/>
                        </a:lnTo>
                        <a:lnTo>
                          <a:pt x="3153" y="3104"/>
                        </a:lnTo>
                        <a:lnTo>
                          <a:pt x="3145" y="3096"/>
                        </a:lnTo>
                        <a:lnTo>
                          <a:pt x="3144" y="3090"/>
                        </a:lnTo>
                        <a:lnTo>
                          <a:pt x="3140" y="3083"/>
                        </a:lnTo>
                        <a:lnTo>
                          <a:pt x="3137" y="3080"/>
                        </a:lnTo>
                        <a:lnTo>
                          <a:pt x="3136" y="3079"/>
                        </a:lnTo>
                        <a:lnTo>
                          <a:pt x="3131" y="3077"/>
                        </a:lnTo>
                        <a:lnTo>
                          <a:pt x="3124" y="3077"/>
                        </a:lnTo>
                        <a:lnTo>
                          <a:pt x="3123" y="3075"/>
                        </a:lnTo>
                        <a:lnTo>
                          <a:pt x="3121" y="3070"/>
                        </a:lnTo>
                        <a:lnTo>
                          <a:pt x="3120" y="3070"/>
                        </a:lnTo>
                        <a:lnTo>
                          <a:pt x="3111" y="3069"/>
                        </a:lnTo>
                        <a:lnTo>
                          <a:pt x="3103" y="3069"/>
                        </a:lnTo>
                        <a:lnTo>
                          <a:pt x="3094" y="3066"/>
                        </a:lnTo>
                        <a:lnTo>
                          <a:pt x="3089" y="3064"/>
                        </a:lnTo>
                        <a:lnTo>
                          <a:pt x="3084" y="3064"/>
                        </a:lnTo>
                        <a:lnTo>
                          <a:pt x="3083" y="3062"/>
                        </a:lnTo>
                        <a:lnTo>
                          <a:pt x="3079" y="3059"/>
                        </a:lnTo>
                        <a:lnTo>
                          <a:pt x="3078" y="3054"/>
                        </a:lnTo>
                        <a:lnTo>
                          <a:pt x="3076" y="3053"/>
                        </a:lnTo>
                        <a:lnTo>
                          <a:pt x="3075" y="3050"/>
                        </a:lnTo>
                        <a:lnTo>
                          <a:pt x="3075" y="3046"/>
                        </a:lnTo>
                        <a:lnTo>
                          <a:pt x="3075" y="3045"/>
                        </a:lnTo>
                        <a:lnTo>
                          <a:pt x="3073" y="3045"/>
                        </a:lnTo>
                        <a:lnTo>
                          <a:pt x="3068" y="3043"/>
                        </a:lnTo>
                        <a:lnTo>
                          <a:pt x="3065" y="3043"/>
                        </a:lnTo>
                        <a:lnTo>
                          <a:pt x="3062" y="3040"/>
                        </a:lnTo>
                        <a:lnTo>
                          <a:pt x="3058" y="3037"/>
                        </a:lnTo>
                        <a:lnTo>
                          <a:pt x="3058" y="3035"/>
                        </a:lnTo>
                        <a:lnTo>
                          <a:pt x="3049" y="3030"/>
                        </a:lnTo>
                        <a:lnTo>
                          <a:pt x="3047" y="3030"/>
                        </a:lnTo>
                        <a:lnTo>
                          <a:pt x="3044" y="3022"/>
                        </a:lnTo>
                        <a:lnTo>
                          <a:pt x="3042" y="3019"/>
                        </a:lnTo>
                        <a:lnTo>
                          <a:pt x="3038" y="3017"/>
                        </a:lnTo>
                        <a:lnTo>
                          <a:pt x="3038" y="3016"/>
                        </a:lnTo>
                        <a:lnTo>
                          <a:pt x="3036" y="3014"/>
                        </a:lnTo>
                        <a:lnTo>
                          <a:pt x="3031" y="3013"/>
                        </a:lnTo>
                        <a:lnTo>
                          <a:pt x="3028" y="3014"/>
                        </a:lnTo>
                        <a:lnTo>
                          <a:pt x="3026" y="3014"/>
                        </a:lnTo>
                        <a:lnTo>
                          <a:pt x="3023" y="3014"/>
                        </a:lnTo>
                        <a:lnTo>
                          <a:pt x="3021" y="3013"/>
                        </a:lnTo>
                        <a:lnTo>
                          <a:pt x="3020" y="3008"/>
                        </a:lnTo>
                        <a:lnTo>
                          <a:pt x="3018" y="3006"/>
                        </a:lnTo>
                        <a:lnTo>
                          <a:pt x="3012" y="3003"/>
                        </a:lnTo>
                        <a:lnTo>
                          <a:pt x="3009" y="3001"/>
                        </a:lnTo>
                        <a:lnTo>
                          <a:pt x="2996" y="2987"/>
                        </a:lnTo>
                        <a:lnTo>
                          <a:pt x="2994" y="2985"/>
                        </a:lnTo>
                        <a:lnTo>
                          <a:pt x="2988" y="2984"/>
                        </a:lnTo>
                        <a:lnTo>
                          <a:pt x="2985" y="2982"/>
                        </a:lnTo>
                        <a:lnTo>
                          <a:pt x="2983" y="2980"/>
                        </a:lnTo>
                        <a:lnTo>
                          <a:pt x="2981" y="2977"/>
                        </a:lnTo>
                        <a:lnTo>
                          <a:pt x="2976" y="2971"/>
                        </a:lnTo>
                        <a:lnTo>
                          <a:pt x="2972" y="2968"/>
                        </a:lnTo>
                        <a:lnTo>
                          <a:pt x="2968" y="2964"/>
                        </a:lnTo>
                        <a:lnTo>
                          <a:pt x="2967" y="2964"/>
                        </a:lnTo>
                        <a:lnTo>
                          <a:pt x="2959" y="2964"/>
                        </a:lnTo>
                        <a:lnTo>
                          <a:pt x="2957" y="2964"/>
                        </a:lnTo>
                        <a:lnTo>
                          <a:pt x="2954" y="2961"/>
                        </a:lnTo>
                        <a:lnTo>
                          <a:pt x="2952" y="2958"/>
                        </a:lnTo>
                        <a:lnTo>
                          <a:pt x="2951" y="2956"/>
                        </a:lnTo>
                        <a:lnTo>
                          <a:pt x="2951" y="2953"/>
                        </a:lnTo>
                        <a:lnTo>
                          <a:pt x="2949" y="2952"/>
                        </a:lnTo>
                        <a:lnTo>
                          <a:pt x="2949" y="2950"/>
                        </a:lnTo>
                        <a:lnTo>
                          <a:pt x="2946" y="2947"/>
                        </a:lnTo>
                        <a:lnTo>
                          <a:pt x="2943" y="2943"/>
                        </a:lnTo>
                        <a:lnTo>
                          <a:pt x="2940" y="2943"/>
                        </a:lnTo>
                        <a:lnTo>
                          <a:pt x="2936" y="2942"/>
                        </a:lnTo>
                        <a:lnTo>
                          <a:pt x="2935" y="2942"/>
                        </a:lnTo>
                        <a:lnTo>
                          <a:pt x="2927" y="2934"/>
                        </a:lnTo>
                        <a:lnTo>
                          <a:pt x="2923" y="2931"/>
                        </a:lnTo>
                        <a:lnTo>
                          <a:pt x="2919" y="2929"/>
                        </a:lnTo>
                        <a:lnTo>
                          <a:pt x="2917" y="2929"/>
                        </a:lnTo>
                        <a:lnTo>
                          <a:pt x="2912" y="2927"/>
                        </a:lnTo>
                        <a:lnTo>
                          <a:pt x="2907" y="2927"/>
                        </a:lnTo>
                        <a:lnTo>
                          <a:pt x="2899" y="2927"/>
                        </a:lnTo>
                        <a:lnTo>
                          <a:pt x="2898" y="2927"/>
                        </a:lnTo>
                        <a:lnTo>
                          <a:pt x="2896" y="2924"/>
                        </a:lnTo>
                        <a:lnTo>
                          <a:pt x="2895" y="2923"/>
                        </a:lnTo>
                        <a:lnTo>
                          <a:pt x="2891" y="2923"/>
                        </a:lnTo>
                        <a:lnTo>
                          <a:pt x="2883" y="2924"/>
                        </a:lnTo>
                        <a:lnTo>
                          <a:pt x="2880" y="2924"/>
                        </a:lnTo>
                        <a:lnTo>
                          <a:pt x="2870" y="2923"/>
                        </a:lnTo>
                        <a:lnTo>
                          <a:pt x="2861" y="2921"/>
                        </a:lnTo>
                        <a:lnTo>
                          <a:pt x="2858" y="2921"/>
                        </a:lnTo>
                        <a:lnTo>
                          <a:pt x="2853" y="2919"/>
                        </a:lnTo>
                        <a:lnTo>
                          <a:pt x="2846" y="2916"/>
                        </a:lnTo>
                        <a:lnTo>
                          <a:pt x="2825" y="2907"/>
                        </a:lnTo>
                        <a:lnTo>
                          <a:pt x="2811" y="2898"/>
                        </a:lnTo>
                        <a:lnTo>
                          <a:pt x="2806" y="2895"/>
                        </a:lnTo>
                        <a:lnTo>
                          <a:pt x="2800" y="2892"/>
                        </a:lnTo>
                        <a:lnTo>
                          <a:pt x="2793" y="2887"/>
                        </a:lnTo>
                        <a:lnTo>
                          <a:pt x="2788" y="2884"/>
                        </a:lnTo>
                        <a:lnTo>
                          <a:pt x="2782" y="2882"/>
                        </a:lnTo>
                        <a:lnTo>
                          <a:pt x="2779" y="2889"/>
                        </a:lnTo>
                        <a:lnTo>
                          <a:pt x="2776" y="2887"/>
                        </a:lnTo>
                        <a:lnTo>
                          <a:pt x="2771" y="2889"/>
                        </a:lnTo>
                        <a:lnTo>
                          <a:pt x="2768" y="2887"/>
                        </a:lnTo>
                        <a:lnTo>
                          <a:pt x="2768" y="2889"/>
                        </a:lnTo>
                        <a:lnTo>
                          <a:pt x="2766" y="2889"/>
                        </a:lnTo>
                        <a:lnTo>
                          <a:pt x="2763" y="2895"/>
                        </a:lnTo>
                        <a:lnTo>
                          <a:pt x="2763" y="2902"/>
                        </a:lnTo>
                        <a:lnTo>
                          <a:pt x="2768" y="2905"/>
                        </a:lnTo>
                        <a:lnTo>
                          <a:pt x="2769" y="2903"/>
                        </a:lnTo>
                        <a:lnTo>
                          <a:pt x="2771" y="2903"/>
                        </a:lnTo>
                        <a:lnTo>
                          <a:pt x="2772" y="2905"/>
                        </a:lnTo>
                        <a:lnTo>
                          <a:pt x="2772" y="2910"/>
                        </a:lnTo>
                        <a:lnTo>
                          <a:pt x="2771" y="2910"/>
                        </a:lnTo>
                        <a:lnTo>
                          <a:pt x="2761" y="2916"/>
                        </a:lnTo>
                        <a:lnTo>
                          <a:pt x="2751" y="2924"/>
                        </a:lnTo>
                        <a:lnTo>
                          <a:pt x="2758" y="2927"/>
                        </a:lnTo>
                        <a:lnTo>
                          <a:pt x="2758" y="2931"/>
                        </a:lnTo>
                        <a:lnTo>
                          <a:pt x="2768" y="2939"/>
                        </a:lnTo>
                        <a:lnTo>
                          <a:pt x="2768" y="2940"/>
                        </a:lnTo>
                        <a:lnTo>
                          <a:pt x="2761" y="2950"/>
                        </a:lnTo>
                        <a:lnTo>
                          <a:pt x="2756" y="2958"/>
                        </a:lnTo>
                        <a:lnTo>
                          <a:pt x="2761" y="2964"/>
                        </a:lnTo>
                        <a:lnTo>
                          <a:pt x="2764" y="2968"/>
                        </a:lnTo>
                        <a:lnTo>
                          <a:pt x="2763" y="2971"/>
                        </a:lnTo>
                        <a:lnTo>
                          <a:pt x="2760" y="2976"/>
                        </a:lnTo>
                        <a:lnTo>
                          <a:pt x="2758" y="2979"/>
                        </a:lnTo>
                        <a:lnTo>
                          <a:pt x="2706" y="3038"/>
                        </a:lnTo>
                        <a:lnTo>
                          <a:pt x="2694" y="3059"/>
                        </a:lnTo>
                        <a:lnTo>
                          <a:pt x="2650" y="3104"/>
                        </a:lnTo>
                        <a:lnTo>
                          <a:pt x="2605" y="3107"/>
                        </a:lnTo>
                        <a:lnTo>
                          <a:pt x="2544" y="3095"/>
                        </a:lnTo>
                        <a:lnTo>
                          <a:pt x="2490" y="3069"/>
                        </a:lnTo>
                        <a:lnTo>
                          <a:pt x="2472" y="3056"/>
                        </a:lnTo>
                        <a:lnTo>
                          <a:pt x="2467" y="3048"/>
                        </a:lnTo>
                        <a:lnTo>
                          <a:pt x="2449" y="3038"/>
                        </a:lnTo>
                        <a:lnTo>
                          <a:pt x="2441" y="3062"/>
                        </a:lnTo>
                        <a:lnTo>
                          <a:pt x="2416" y="3050"/>
                        </a:lnTo>
                        <a:lnTo>
                          <a:pt x="2398" y="3037"/>
                        </a:lnTo>
                        <a:lnTo>
                          <a:pt x="2387" y="3038"/>
                        </a:lnTo>
                        <a:lnTo>
                          <a:pt x="2374" y="3048"/>
                        </a:lnTo>
                        <a:lnTo>
                          <a:pt x="2372" y="3051"/>
                        </a:lnTo>
                        <a:lnTo>
                          <a:pt x="2369" y="3053"/>
                        </a:lnTo>
                        <a:lnTo>
                          <a:pt x="2363" y="3059"/>
                        </a:lnTo>
                        <a:lnTo>
                          <a:pt x="2361" y="3062"/>
                        </a:lnTo>
                        <a:lnTo>
                          <a:pt x="2359" y="3061"/>
                        </a:lnTo>
                        <a:lnTo>
                          <a:pt x="2358" y="3062"/>
                        </a:lnTo>
                        <a:lnTo>
                          <a:pt x="2350" y="3053"/>
                        </a:lnTo>
                        <a:lnTo>
                          <a:pt x="2314" y="2985"/>
                        </a:lnTo>
                        <a:lnTo>
                          <a:pt x="2176" y="3077"/>
                        </a:lnTo>
                        <a:lnTo>
                          <a:pt x="2166" y="3048"/>
                        </a:lnTo>
                        <a:lnTo>
                          <a:pt x="2134" y="3069"/>
                        </a:lnTo>
                        <a:lnTo>
                          <a:pt x="2126" y="3069"/>
                        </a:lnTo>
                        <a:lnTo>
                          <a:pt x="2083" y="3117"/>
                        </a:lnTo>
                        <a:lnTo>
                          <a:pt x="2078" y="3125"/>
                        </a:lnTo>
                        <a:lnTo>
                          <a:pt x="2065" y="3144"/>
                        </a:lnTo>
                        <a:lnTo>
                          <a:pt x="2059" y="3156"/>
                        </a:lnTo>
                        <a:lnTo>
                          <a:pt x="2056" y="3157"/>
                        </a:lnTo>
                        <a:lnTo>
                          <a:pt x="2054" y="3156"/>
                        </a:lnTo>
                        <a:lnTo>
                          <a:pt x="2051" y="3162"/>
                        </a:lnTo>
                        <a:lnTo>
                          <a:pt x="2048" y="3160"/>
                        </a:lnTo>
                        <a:lnTo>
                          <a:pt x="2046" y="3164"/>
                        </a:lnTo>
                        <a:lnTo>
                          <a:pt x="2044" y="3180"/>
                        </a:lnTo>
                        <a:lnTo>
                          <a:pt x="2043" y="3185"/>
                        </a:lnTo>
                        <a:lnTo>
                          <a:pt x="2038" y="3185"/>
                        </a:lnTo>
                        <a:lnTo>
                          <a:pt x="2031" y="3186"/>
                        </a:lnTo>
                        <a:lnTo>
                          <a:pt x="2020" y="3191"/>
                        </a:lnTo>
                        <a:lnTo>
                          <a:pt x="2019" y="3191"/>
                        </a:lnTo>
                        <a:lnTo>
                          <a:pt x="2019" y="3194"/>
                        </a:lnTo>
                        <a:lnTo>
                          <a:pt x="1993" y="3241"/>
                        </a:lnTo>
                        <a:lnTo>
                          <a:pt x="1988" y="3238"/>
                        </a:lnTo>
                        <a:lnTo>
                          <a:pt x="1983" y="3233"/>
                        </a:lnTo>
                        <a:lnTo>
                          <a:pt x="1982" y="3228"/>
                        </a:lnTo>
                        <a:lnTo>
                          <a:pt x="1977" y="3223"/>
                        </a:lnTo>
                        <a:lnTo>
                          <a:pt x="1978" y="3215"/>
                        </a:lnTo>
                        <a:lnTo>
                          <a:pt x="1977" y="3206"/>
                        </a:lnTo>
                        <a:lnTo>
                          <a:pt x="1982" y="3196"/>
                        </a:lnTo>
                        <a:lnTo>
                          <a:pt x="1982" y="3191"/>
                        </a:lnTo>
                        <a:lnTo>
                          <a:pt x="1977" y="3185"/>
                        </a:lnTo>
                        <a:lnTo>
                          <a:pt x="1972" y="3177"/>
                        </a:lnTo>
                        <a:lnTo>
                          <a:pt x="1924" y="3204"/>
                        </a:lnTo>
                        <a:lnTo>
                          <a:pt x="1911" y="3180"/>
                        </a:lnTo>
                        <a:lnTo>
                          <a:pt x="1848" y="3151"/>
                        </a:lnTo>
                        <a:lnTo>
                          <a:pt x="1840" y="3111"/>
                        </a:lnTo>
                        <a:lnTo>
                          <a:pt x="1827" y="3101"/>
                        </a:lnTo>
                        <a:lnTo>
                          <a:pt x="1805" y="3080"/>
                        </a:lnTo>
                        <a:lnTo>
                          <a:pt x="1755" y="3037"/>
                        </a:lnTo>
                        <a:lnTo>
                          <a:pt x="1749" y="3050"/>
                        </a:lnTo>
                        <a:lnTo>
                          <a:pt x="1715" y="3072"/>
                        </a:lnTo>
                        <a:lnTo>
                          <a:pt x="1643" y="3109"/>
                        </a:lnTo>
                        <a:lnTo>
                          <a:pt x="1612" y="3112"/>
                        </a:lnTo>
                        <a:lnTo>
                          <a:pt x="1612" y="3111"/>
                        </a:lnTo>
                        <a:lnTo>
                          <a:pt x="1610" y="3111"/>
                        </a:lnTo>
                        <a:lnTo>
                          <a:pt x="1610" y="3109"/>
                        </a:lnTo>
                        <a:lnTo>
                          <a:pt x="1610" y="3106"/>
                        </a:lnTo>
                        <a:lnTo>
                          <a:pt x="1612" y="3106"/>
                        </a:lnTo>
                        <a:lnTo>
                          <a:pt x="1612" y="3099"/>
                        </a:lnTo>
                        <a:lnTo>
                          <a:pt x="1604" y="3099"/>
                        </a:lnTo>
                        <a:lnTo>
                          <a:pt x="1596" y="3087"/>
                        </a:lnTo>
                        <a:lnTo>
                          <a:pt x="1578" y="3075"/>
                        </a:lnTo>
                        <a:lnTo>
                          <a:pt x="1577" y="3077"/>
                        </a:lnTo>
                        <a:lnTo>
                          <a:pt x="1541" y="3051"/>
                        </a:lnTo>
                        <a:lnTo>
                          <a:pt x="1514" y="3030"/>
                        </a:lnTo>
                        <a:lnTo>
                          <a:pt x="1506" y="3017"/>
                        </a:lnTo>
                        <a:lnTo>
                          <a:pt x="1503" y="2988"/>
                        </a:lnTo>
                        <a:lnTo>
                          <a:pt x="1511" y="2980"/>
                        </a:lnTo>
                        <a:lnTo>
                          <a:pt x="1512" y="2980"/>
                        </a:lnTo>
                        <a:lnTo>
                          <a:pt x="1511" y="2974"/>
                        </a:lnTo>
                        <a:lnTo>
                          <a:pt x="1503" y="2966"/>
                        </a:lnTo>
                        <a:lnTo>
                          <a:pt x="1498" y="2964"/>
                        </a:lnTo>
                        <a:lnTo>
                          <a:pt x="1491" y="2963"/>
                        </a:lnTo>
                        <a:lnTo>
                          <a:pt x="1480" y="2964"/>
                        </a:lnTo>
                        <a:lnTo>
                          <a:pt x="1477" y="2961"/>
                        </a:lnTo>
                        <a:lnTo>
                          <a:pt x="1477" y="2963"/>
                        </a:lnTo>
                        <a:lnTo>
                          <a:pt x="1471" y="2971"/>
                        </a:lnTo>
                        <a:lnTo>
                          <a:pt x="1437" y="3021"/>
                        </a:lnTo>
                        <a:lnTo>
                          <a:pt x="1429" y="3030"/>
                        </a:lnTo>
                        <a:lnTo>
                          <a:pt x="1414" y="3050"/>
                        </a:lnTo>
                        <a:lnTo>
                          <a:pt x="1406" y="3064"/>
                        </a:lnTo>
                        <a:lnTo>
                          <a:pt x="1400" y="3074"/>
                        </a:lnTo>
                        <a:lnTo>
                          <a:pt x="1390" y="3090"/>
                        </a:lnTo>
                        <a:lnTo>
                          <a:pt x="1377" y="3115"/>
                        </a:lnTo>
                        <a:lnTo>
                          <a:pt x="1376" y="3119"/>
                        </a:lnTo>
                        <a:lnTo>
                          <a:pt x="1371" y="3107"/>
                        </a:lnTo>
                        <a:lnTo>
                          <a:pt x="1368" y="3106"/>
                        </a:lnTo>
                        <a:lnTo>
                          <a:pt x="1365" y="3104"/>
                        </a:lnTo>
                        <a:lnTo>
                          <a:pt x="1361" y="3101"/>
                        </a:lnTo>
                        <a:lnTo>
                          <a:pt x="1358" y="3101"/>
                        </a:lnTo>
                        <a:lnTo>
                          <a:pt x="1355" y="3101"/>
                        </a:lnTo>
                        <a:lnTo>
                          <a:pt x="1347" y="3101"/>
                        </a:lnTo>
                        <a:lnTo>
                          <a:pt x="1328" y="3109"/>
                        </a:lnTo>
                        <a:lnTo>
                          <a:pt x="1318" y="3114"/>
                        </a:lnTo>
                        <a:lnTo>
                          <a:pt x="1311" y="3115"/>
                        </a:lnTo>
                        <a:lnTo>
                          <a:pt x="1305" y="3117"/>
                        </a:lnTo>
                        <a:lnTo>
                          <a:pt x="1297" y="3117"/>
                        </a:lnTo>
                        <a:lnTo>
                          <a:pt x="1292" y="3117"/>
                        </a:lnTo>
                        <a:lnTo>
                          <a:pt x="1287" y="3115"/>
                        </a:lnTo>
                        <a:lnTo>
                          <a:pt x="1283" y="3112"/>
                        </a:lnTo>
                        <a:lnTo>
                          <a:pt x="1276" y="3107"/>
                        </a:lnTo>
                        <a:lnTo>
                          <a:pt x="1273" y="3103"/>
                        </a:lnTo>
                        <a:lnTo>
                          <a:pt x="1271" y="3099"/>
                        </a:lnTo>
                        <a:lnTo>
                          <a:pt x="1266" y="3085"/>
                        </a:lnTo>
                        <a:lnTo>
                          <a:pt x="1265" y="3080"/>
                        </a:lnTo>
                        <a:lnTo>
                          <a:pt x="1262" y="3072"/>
                        </a:lnTo>
                        <a:lnTo>
                          <a:pt x="1257" y="3053"/>
                        </a:lnTo>
                        <a:lnTo>
                          <a:pt x="1255" y="3045"/>
                        </a:lnTo>
                        <a:lnTo>
                          <a:pt x="1252" y="3025"/>
                        </a:lnTo>
                        <a:lnTo>
                          <a:pt x="1250" y="3019"/>
                        </a:lnTo>
                        <a:lnTo>
                          <a:pt x="1249" y="3011"/>
                        </a:lnTo>
                        <a:lnTo>
                          <a:pt x="1246" y="2998"/>
                        </a:lnTo>
                        <a:lnTo>
                          <a:pt x="1244" y="2993"/>
                        </a:lnTo>
                        <a:lnTo>
                          <a:pt x="1242" y="2984"/>
                        </a:lnTo>
                        <a:lnTo>
                          <a:pt x="1241" y="2984"/>
                        </a:lnTo>
                        <a:lnTo>
                          <a:pt x="1225" y="2972"/>
                        </a:lnTo>
                        <a:lnTo>
                          <a:pt x="1220" y="2968"/>
                        </a:lnTo>
                        <a:lnTo>
                          <a:pt x="1218" y="2968"/>
                        </a:lnTo>
                        <a:lnTo>
                          <a:pt x="1217" y="2968"/>
                        </a:lnTo>
                        <a:lnTo>
                          <a:pt x="1217" y="2969"/>
                        </a:lnTo>
                        <a:lnTo>
                          <a:pt x="1172" y="2971"/>
                        </a:lnTo>
                        <a:lnTo>
                          <a:pt x="1168" y="2971"/>
                        </a:lnTo>
                        <a:lnTo>
                          <a:pt x="1165" y="2971"/>
                        </a:lnTo>
                        <a:lnTo>
                          <a:pt x="1131" y="2972"/>
                        </a:lnTo>
                        <a:lnTo>
                          <a:pt x="1090" y="2972"/>
                        </a:lnTo>
                        <a:lnTo>
                          <a:pt x="1080" y="2974"/>
                        </a:lnTo>
                        <a:lnTo>
                          <a:pt x="1078" y="2972"/>
                        </a:lnTo>
                        <a:lnTo>
                          <a:pt x="1056" y="2974"/>
                        </a:lnTo>
                        <a:lnTo>
                          <a:pt x="1033" y="2974"/>
                        </a:lnTo>
                        <a:lnTo>
                          <a:pt x="990" y="2974"/>
                        </a:lnTo>
                        <a:lnTo>
                          <a:pt x="980" y="2974"/>
                        </a:lnTo>
                        <a:lnTo>
                          <a:pt x="966" y="2974"/>
                        </a:lnTo>
                        <a:lnTo>
                          <a:pt x="960" y="2974"/>
                        </a:lnTo>
                        <a:lnTo>
                          <a:pt x="955" y="2977"/>
                        </a:lnTo>
                        <a:lnTo>
                          <a:pt x="935" y="2998"/>
                        </a:lnTo>
                        <a:lnTo>
                          <a:pt x="926" y="3009"/>
                        </a:lnTo>
                        <a:lnTo>
                          <a:pt x="918" y="3016"/>
                        </a:lnTo>
                        <a:lnTo>
                          <a:pt x="895" y="3030"/>
                        </a:lnTo>
                        <a:lnTo>
                          <a:pt x="879" y="3035"/>
                        </a:lnTo>
                        <a:lnTo>
                          <a:pt x="863" y="3042"/>
                        </a:lnTo>
                        <a:lnTo>
                          <a:pt x="839" y="3051"/>
                        </a:lnTo>
                        <a:lnTo>
                          <a:pt x="788" y="3077"/>
                        </a:lnTo>
                        <a:lnTo>
                          <a:pt x="776" y="3083"/>
                        </a:lnTo>
                        <a:lnTo>
                          <a:pt x="763" y="3090"/>
                        </a:lnTo>
                        <a:lnTo>
                          <a:pt x="762" y="3091"/>
                        </a:lnTo>
                        <a:lnTo>
                          <a:pt x="731" y="3098"/>
                        </a:lnTo>
                        <a:lnTo>
                          <a:pt x="723" y="3098"/>
                        </a:lnTo>
                        <a:lnTo>
                          <a:pt x="699" y="3099"/>
                        </a:lnTo>
                        <a:lnTo>
                          <a:pt x="696" y="3099"/>
                        </a:lnTo>
                        <a:lnTo>
                          <a:pt x="694" y="3101"/>
                        </a:lnTo>
                        <a:lnTo>
                          <a:pt x="685" y="3117"/>
                        </a:lnTo>
                        <a:lnTo>
                          <a:pt x="670" y="3135"/>
                        </a:lnTo>
                        <a:lnTo>
                          <a:pt x="669" y="3138"/>
                        </a:lnTo>
                        <a:lnTo>
                          <a:pt x="595" y="3189"/>
                        </a:lnTo>
                        <a:lnTo>
                          <a:pt x="583" y="3202"/>
                        </a:lnTo>
                        <a:lnTo>
                          <a:pt x="580" y="3199"/>
                        </a:lnTo>
                        <a:lnTo>
                          <a:pt x="572" y="3189"/>
                        </a:lnTo>
                        <a:lnTo>
                          <a:pt x="566" y="3185"/>
                        </a:lnTo>
                        <a:lnTo>
                          <a:pt x="564" y="3185"/>
                        </a:lnTo>
                        <a:lnTo>
                          <a:pt x="553" y="3183"/>
                        </a:lnTo>
                        <a:lnTo>
                          <a:pt x="546" y="3178"/>
                        </a:lnTo>
                        <a:lnTo>
                          <a:pt x="542" y="3177"/>
                        </a:lnTo>
                        <a:lnTo>
                          <a:pt x="530" y="3170"/>
                        </a:lnTo>
                        <a:lnTo>
                          <a:pt x="524" y="3162"/>
                        </a:lnTo>
                        <a:lnTo>
                          <a:pt x="518" y="3152"/>
                        </a:lnTo>
                        <a:lnTo>
                          <a:pt x="519" y="3151"/>
                        </a:lnTo>
                        <a:lnTo>
                          <a:pt x="516" y="3148"/>
                        </a:lnTo>
                        <a:lnTo>
                          <a:pt x="511" y="3148"/>
                        </a:lnTo>
                        <a:lnTo>
                          <a:pt x="506" y="3146"/>
                        </a:lnTo>
                        <a:lnTo>
                          <a:pt x="505" y="3146"/>
                        </a:lnTo>
                        <a:lnTo>
                          <a:pt x="503" y="3146"/>
                        </a:lnTo>
                        <a:lnTo>
                          <a:pt x="500" y="3149"/>
                        </a:lnTo>
                        <a:lnTo>
                          <a:pt x="498" y="3149"/>
                        </a:lnTo>
                        <a:lnTo>
                          <a:pt x="490" y="3146"/>
                        </a:lnTo>
                        <a:lnTo>
                          <a:pt x="484" y="3141"/>
                        </a:lnTo>
                        <a:lnTo>
                          <a:pt x="477" y="3135"/>
                        </a:lnTo>
                        <a:lnTo>
                          <a:pt x="471" y="3130"/>
                        </a:lnTo>
                        <a:lnTo>
                          <a:pt x="463" y="3125"/>
                        </a:lnTo>
                        <a:lnTo>
                          <a:pt x="461" y="3125"/>
                        </a:lnTo>
                        <a:lnTo>
                          <a:pt x="445" y="3128"/>
                        </a:lnTo>
                        <a:lnTo>
                          <a:pt x="436" y="3127"/>
                        </a:lnTo>
                        <a:lnTo>
                          <a:pt x="429" y="3125"/>
                        </a:lnTo>
                        <a:lnTo>
                          <a:pt x="426" y="3125"/>
                        </a:lnTo>
                        <a:lnTo>
                          <a:pt x="423" y="3124"/>
                        </a:lnTo>
                        <a:lnTo>
                          <a:pt x="415" y="3119"/>
                        </a:lnTo>
                        <a:lnTo>
                          <a:pt x="400" y="3115"/>
                        </a:lnTo>
                        <a:lnTo>
                          <a:pt x="392" y="3111"/>
                        </a:lnTo>
                        <a:lnTo>
                          <a:pt x="387" y="3106"/>
                        </a:lnTo>
                        <a:lnTo>
                          <a:pt x="383" y="3099"/>
                        </a:lnTo>
                        <a:lnTo>
                          <a:pt x="373" y="3090"/>
                        </a:lnTo>
                        <a:lnTo>
                          <a:pt x="362" y="3075"/>
                        </a:lnTo>
                        <a:lnTo>
                          <a:pt x="358" y="3070"/>
                        </a:lnTo>
                        <a:lnTo>
                          <a:pt x="347" y="3053"/>
                        </a:lnTo>
                        <a:lnTo>
                          <a:pt x="334" y="3029"/>
                        </a:lnTo>
                        <a:lnTo>
                          <a:pt x="333" y="3029"/>
                        </a:lnTo>
                        <a:lnTo>
                          <a:pt x="312" y="3009"/>
                        </a:lnTo>
                        <a:lnTo>
                          <a:pt x="307" y="3008"/>
                        </a:lnTo>
                        <a:lnTo>
                          <a:pt x="302" y="3011"/>
                        </a:lnTo>
                        <a:lnTo>
                          <a:pt x="299" y="3014"/>
                        </a:lnTo>
                        <a:lnTo>
                          <a:pt x="293" y="3017"/>
                        </a:lnTo>
                        <a:lnTo>
                          <a:pt x="288" y="3017"/>
                        </a:lnTo>
                        <a:lnTo>
                          <a:pt x="286" y="3017"/>
                        </a:lnTo>
                        <a:lnTo>
                          <a:pt x="283" y="3013"/>
                        </a:lnTo>
                        <a:lnTo>
                          <a:pt x="272" y="3011"/>
                        </a:lnTo>
                        <a:lnTo>
                          <a:pt x="259" y="3001"/>
                        </a:lnTo>
                        <a:lnTo>
                          <a:pt x="257" y="2993"/>
                        </a:lnTo>
                        <a:lnTo>
                          <a:pt x="259" y="2990"/>
                        </a:lnTo>
                        <a:lnTo>
                          <a:pt x="257" y="2987"/>
                        </a:lnTo>
                        <a:lnTo>
                          <a:pt x="259" y="2982"/>
                        </a:lnTo>
                        <a:lnTo>
                          <a:pt x="248" y="2972"/>
                        </a:lnTo>
                        <a:lnTo>
                          <a:pt x="236" y="2963"/>
                        </a:lnTo>
                        <a:lnTo>
                          <a:pt x="211" y="2945"/>
                        </a:lnTo>
                        <a:lnTo>
                          <a:pt x="209" y="2939"/>
                        </a:lnTo>
                        <a:lnTo>
                          <a:pt x="204" y="2932"/>
                        </a:lnTo>
                        <a:lnTo>
                          <a:pt x="201" y="2929"/>
                        </a:lnTo>
                        <a:lnTo>
                          <a:pt x="195" y="2926"/>
                        </a:lnTo>
                        <a:lnTo>
                          <a:pt x="199" y="2924"/>
                        </a:lnTo>
                        <a:lnTo>
                          <a:pt x="193" y="2916"/>
                        </a:lnTo>
                        <a:lnTo>
                          <a:pt x="186" y="2910"/>
                        </a:lnTo>
                        <a:lnTo>
                          <a:pt x="180" y="2890"/>
                        </a:lnTo>
                        <a:lnTo>
                          <a:pt x="158" y="2810"/>
                        </a:lnTo>
                        <a:lnTo>
                          <a:pt x="145" y="2791"/>
                        </a:lnTo>
                        <a:lnTo>
                          <a:pt x="130" y="2767"/>
                        </a:lnTo>
                        <a:lnTo>
                          <a:pt x="114" y="2744"/>
                        </a:lnTo>
                        <a:lnTo>
                          <a:pt x="103" y="2725"/>
                        </a:lnTo>
                        <a:lnTo>
                          <a:pt x="76" y="2685"/>
                        </a:lnTo>
                        <a:lnTo>
                          <a:pt x="53" y="2654"/>
                        </a:lnTo>
                        <a:lnTo>
                          <a:pt x="0" y="2574"/>
                        </a:ln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a:p>
                </p:txBody>
              </p:sp>
              <p:sp>
                <p:nvSpPr>
                  <p:cNvPr id="50" name="Freeform 6"/>
                  <p:cNvSpPr>
                    <a:spLocks/>
                  </p:cNvSpPr>
                  <p:nvPr/>
                </p:nvSpPr>
                <p:spPr bwMode="auto">
                  <a:xfrm>
                    <a:off x="3044" y="775"/>
                    <a:ext cx="3656" cy="3241"/>
                  </a:xfrm>
                  <a:custGeom>
                    <a:avLst/>
                    <a:gdLst>
                      <a:gd name="T0" fmla="*/ 185 w 3656"/>
                      <a:gd name="T1" fmla="*/ 2133 h 3241"/>
                      <a:gd name="T2" fmla="*/ 463 w 3656"/>
                      <a:gd name="T3" fmla="*/ 2082 h 3241"/>
                      <a:gd name="T4" fmla="*/ 786 w 3656"/>
                      <a:gd name="T5" fmla="*/ 1934 h 3241"/>
                      <a:gd name="T6" fmla="*/ 662 w 3656"/>
                      <a:gd name="T7" fmla="*/ 1423 h 3241"/>
                      <a:gd name="T8" fmla="*/ 651 w 3656"/>
                      <a:gd name="T9" fmla="*/ 1186 h 3241"/>
                      <a:gd name="T10" fmla="*/ 1119 w 3656"/>
                      <a:gd name="T11" fmla="*/ 961 h 3241"/>
                      <a:gd name="T12" fmla="*/ 1167 w 3656"/>
                      <a:gd name="T13" fmla="*/ 635 h 3241"/>
                      <a:gd name="T14" fmla="*/ 1101 w 3656"/>
                      <a:gd name="T15" fmla="*/ 478 h 3241"/>
                      <a:gd name="T16" fmla="*/ 1336 w 3656"/>
                      <a:gd name="T17" fmla="*/ 98 h 3241"/>
                      <a:gd name="T18" fmla="*/ 1408 w 3656"/>
                      <a:gd name="T19" fmla="*/ 167 h 3241"/>
                      <a:gd name="T20" fmla="*/ 1475 w 3656"/>
                      <a:gd name="T21" fmla="*/ 222 h 3241"/>
                      <a:gd name="T22" fmla="*/ 1480 w 3656"/>
                      <a:gd name="T23" fmla="*/ 142 h 3241"/>
                      <a:gd name="T24" fmla="*/ 1705 w 3656"/>
                      <a:gd name="T25" fmla="*/ 269 h 3241"/>
                      <a:gd name="T26" fmla="*/ 1774 w 3656"/>
                      <a:gd name="T27" fmla="*/ 143 h 3241"/>
                      <a:gd name="T28" fmla="*/ 1845 w 3656"/>
                      <a:gd name="T29" fmla="*/ 140 h 3241"/>
                      <a:gd name="T30" fmla="*/ 1884 w 3656"/>
                      <a:gd name="T31" fmla="*/ 74 h 3241"/>
                      <a:gd name="T32" fmla="*/ 2208 w 3656"/>
                      <a:gd name="T33" fmla="*/ 233 h 3241"/>
                      <a:gd name="T34" fmla="*/ 2345 w 3656"/>
                      <a:gd name="T35" fmla="*/ 119 h 3241"/>
                      <a:gd name="T36" fmla="*/ 2485 w 3656"/>
                      <a:gd name="T37" fmla="*/ 61 h 3241"/>
                      <a:gd name="T38" fmla="*/ 2616 w 3656"/>
                      <a:gd name="T39" fmla="*/ 39 h 3241"/>
                      <a:gd name="T40" fmla="*/ 2848 w 3656"/>
                      <a:gd name="T41" fmla="*/ 175 h 3241"/>
                      <a:gd name="T42" fmla="*/ 2993 w 3656"/>
                      <a:gd name="T43" fmla="*/ 423 h 3241"/>
                      <a:gd name="T44" fmla="*/ 2980 w 3656"/>
                      <a:gd name="T45" fmla="*/ 888 h 3241"/>
                      <a:gd name="T46" fmla="*/ 3115 w 3656"/>
                      <a:gd name="T47" fmla="*/ 1315 h 3241"/>
                      <a:gd name="T48" fmla="*/ 3084 w 3656"/>
                      <a:gd name="T49" fmla="*/ 1420 h 3241"/>
                      <a:gd name="T50" fmla="*/ 3075 w 3656"/>
                      <a:gd name="T51" fmla="*/ 1527 h 3241"/>
                      <a:gd name="T52" fmla="*/ 3089 w 3656"/>
                      <a:gd name="T53" fmla="*/ 1640 h 3241"/>
                      <a:gd name="T54" fmla="*/ 3013 w 3656"/>
                      <a:gd name="T55" fmla="*/ 2037 h 3241"/>
                      <a:gd name="T56" fmla="*/ 3161 w 3656"/>
                      <a:gd name="T57" fmla="*/ 2111 h 3241"/>
                      <a:gd name="T58" fmla="*/ 3579 w 3656"/>
                      <a:gd name="T59" fmla="*/ 2411 h 3241"/>
                      <a:gd name="T60" fmla="*/ 3526 w 3656"/>
                      <a:gd name="T61" fmla="*/ 2849 h 3241"/>
                      <a:gd name="T62" fmla="*/ 3512 w 3656"/>
                      <a:gd name="T63" fmla="*/ 2873 h 3241"/>
                      <a:gd name="T64" fmla="*/ 3473 w 3656"/>
                      <a:gd name="T65" fmla="*/ 2976 h 3241"/>
                      <a:gd name="T66" fmla="*/ 3431 w 3656"/>
                      <a:gd name="T67" fmla="*/ 3005 h 3241"/>
                      <a:gd name="T68" fmla="*/ 3396 w 3656"/>
                      <a:gd name="T69" fmla="*/ 3059 h 3241"/>
                      <a:gd name="T70" fmla="*/ 3330 w 3656"/>
                      <a:gd name="T71" fmla="*/ 3056 h 3241"/>
                      <a:gd name="T72" fmla="*/ 3266 w 3656"/>
                      <a:gd name="T73" fmla="*/ 3077 h 3241"/>
                      <a:gd name="T74" fmla="*/ 3240 w 3656"/>
                      <a:gd name="T75" fmla="*/ 3164 h 3241"/>
                      <a:gd name="T76" fmla="*/ 3184 w 3656"/>
                      <a:gd name="T77" fmla="*/ 3136 h 3241"/>
                      <a:gd name="T78" fmla="*/ 3145 w 3656"/>
                      <a:gd name="T79" fmla="*/ 3096 h 3241"/>
                      <a:gd name="T80" fmla="*/ 3083 w 3656"/>
                      <a:gd name="T81" fmla="*/ 3062 h 3241"/>
                      <a:gd name="T82" fmla="*/ 3044 w 3656"/>
                      <a:gd name="T83" fmla="*/ 3022 h 3241"/>
                      <a:gd name="T84" fmla="*/ 2994 w 3656"/>
                      <a:gd name="T85" fmla="*/ 2985 h 3241"/>
                      <a:gd name="T86" fmla="*/ 2949 w 3656"/>
                      <a:gd name="T87" fmla="*/ 2952 h 3241"/>
                      <a:gd name="T88" fmla="*/ 2896 w 3656"/>
                      <a:gd name="T89" fmla="*/ 2924 h 3241"/>
                      <a:gd name="T90" fmla="*/ 2788 w 3656"/>
                      <a:gd name="T91" fmla="*/ 2884 h 3241"/>
                      <a:gd name="T92" fmla="*/ 2771 w 3656"/>
                      <a:gd name="T93" fmla="*/ 2910 h 3241"/>
                      <a:gd name="T94" fmla="*/ 2694 w 3656"/>
                      <a:gd name="T95" fmla="*/ 3059 h 3241"/>
                      <a:gd name="T96" fmla="*/ 2363 w 3656"/>
                      <a:gd name="T97" fmla="*/ 3059 h 3241"/>
                      <a:gd name="T98" fmla="*/ 2054 w 3656"/>
                      <a:gd name="T99" fmla="*/ 3156 h 3241"/>
                      <a:gd name="T100" fmla="*/ 1977 w 3656"/>
                      <a:gd name="T101" fmla="*/ 3223 h 3241"/>
                      <a:gd name="T102" fmla="*/ 1715 w 3656"/>
                      <a:gd name="T103" fmla="*/ 3072 h 3241"/>
                      <a:gd name="T104" fmla="*/ 1506 w 3656"/>
                      <a:gd name="T105" fmla="*/ 3017 h 3241"/>
                      <a:gd name="T106" fmla="*/ 1406 w 3656"/>
                      <a:gd name="T107" fmla="*/ 3064 h 3241"/>
                      <a:gd name="T108" fmla="*/ 1305 w 3656"/>
                      <a:gd name="T109" fmla="*/ 3117 h 3241"/>
                      <a:gd name="T110" fmla="*/ 1249 w 3656"/>
                      <a:gd name="T111" fmla="*/ 3011 h 3241"/>
                      <a:gd name="T112" fmla="*/ 1080 w 3656"/>
                      <a:gd name="T113" fmla="*/ 2974 h 3241"/>
                      <a:gd name="T114" fmla="*/ 839 w 3656"/>
                      <a:gd name="T115" fmla="*/ 3051 h 3241"/>
                      <a:gd name="T116" fmla="*/ 580 w 3656"/>
                      <a:gd name="T117" fmla="*/ 3199 h 3241"/>
                      <a:gd name="T118" fmla="*/ 503 w 3656"/>
                      <a:gd name="T119" fmla="*/ 3146 h 3241"/>
                      <a:gd name="T120" fmla="*/ 400 w 3656"/>
                      <a:gd name="T121" fmla="*/ 3115 h 3241"/>
                      <a:gd name="T122" fmla="*/ 288 w 3656"/>
                      <a:gd name="T123" fmla="*/ 3017 h 3241"/>
                      <a:gd name="T124" fmla="*/ 195 w 3656"/>
                      <a:gd name="T125" fmla="*/ 2926 h 3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656" h="3241">
                        <a:moveTo>
                          <a:pt x="0" y="2574"/>
                        </a:moveTo>
                        <a:lnTo>
                          <a:pt x="21" y="2543"/>
                        </a:lnTo>
                        <a:lnTo>
                          <a:pt x="47" y="2509"/>
                        </a:lnTo>
                        <a:lnTo>
                          <a:pt x="72" y="2482"/>
                        </a:lnTo>
                        <a:lnTo>
                          <a:pt x="92" y="2460"/>
                        </a:lnTo>
                        <a:lnTo>
                          <a:pt x="162" y="2379"/>
                        </a:lnTo>
                        <a:lnTo>
                          <a:pt x="132" y="2325"/>
                        </a:lnTo>
                        <a:lnTo>
                          <a:pt x="95" y="2281"/>
                        </a:lnTo>
                        <a:lnTo>
                          <a:pt x="76" y="2264"/>
                        </a:lnTo>
                        <a:lnTo>
                          <a:pt x="55" y="2190"/>
                        </a:lnTo>
                        <a:lnTo>
                          <a:pt x="76" y="2182"/>
                        </a:lnTo>
                        <a:lnTo>
                          <a:pt x="95" y="2172"/>
                        </a:lnTo>
                        <a:lnTo>
                          <a:pt x="127" y="2161"/>
                        </a:lnTo>
                        <a:lnTo>
                          <a:pt x="154" y="2145"/>
                        </a:lnTo>
                        <a:lnTo>
                          <a:pt x="185" y="2133"/>
                        </a:lnTo>
                        <a:lnTo>
                          <a:pt x="207" y="2130"/>
                        </a:lnTo>
                        <a:lnTo>
                          <a:pt x="240" y="2124"/>
                        </a:lnTo>
                        <a:lnTo>
                          <a:pt x="265" y="2119"/>
                        </a:lnTo>
                        <a:lnTo>
                          <a:pt x="293" y="2141"/>
                        </a:lnTo>
                        <a:lnTo>
                          <a:pt x="302" y="2148"/>
                        </a:lnTo>
                        <a:lnTo>
                          <a:pt x="307" y="2151"/>
                        </a:lnTo>
                        <a:lnTo>
                          <a:pt x="321" y="2164"/>
                        </a:lnTo>
                        <a:lnTo>
                          <a:pt x="333" y="2173"/>
                        </a:lnTo>
                        <a:lnTo>
                          <a:pt x="360" y="2159"/>
                        </a:lnTo>
                        <a:lnTo>
                          <a:pt x="375" y="2148"/>
                        </a:lnTo>
                        <a:lnTo>
                          <a:pt x="389" y="2137"/>
                        </a:lnTo>
                        <a:lnTo>
                          <a:pt x="410" y="2119"/>
                        </a:lnTo>
                        <a:lnTo>
                          <a:pt x="423" y="2109"/>
                        </a:lnTo>
                        <a:lnTo>
                          <a:pt x="434" y="2103"/>
                        </a:lnTo>
                        <a:lnTo>
                          <a:pt x="463" y="2082"/>
                        </a:lnTo>
                        <a:lnTo>
                          <a:pt x="473" y="2075"/>
                        </a:lnTo>
                        <a:lnTo>
                          <a:pt x="495" y="2061"/>
                        </a:lnTo>
                        <a:lnTo>
                          <a:pt x="537" y="2029"/>
                        </a:lnTo>
                        <a:lnTo>
                          <a:pt x="575" y="1992"/>
                        </a:lnTo>
                        <a:lnTo>
                          <a:pt x="603" y="2011"/>
                        </a:lnTo>
                        <a:lnTo>
                          <a:pt x="620" y="2018"/>
                        </a:lnTo>
                        <a:lnTo>
                          <a:pt x="645" y="2032"/>
                        </a:lnTo>
                        <a:lnTo>
                          <a:pt x="662" y="2040"/>
                        </a:lnTo>
                        <a:lnTo>
                          <a:pt x="683" y="2055"/>
                        </a:lnTo>
                        <a:lnTo>
                          <a:pt x="699" y="2064"/>
                        </a:lnTo>
                        <a:lnTo>
                          <a:pt x="714" y="2055"/>
                        </a:lnTo>
                        <a:lnTo>
                          <a:pt x="728" y="2045"/>
                        </a:lnTo>
                        <a:lnTo>
                          <a:pt x="754" y="2024"/>
                        </a:lnTo>
                        <a:lnTo>
                          <a:pt x="775" y="2001"/>
                        </a:lnTo>
                        <a:lnTo>
                          <a:pt x="786" y="1934"/>
                        </a:lnTo>
                        <a:lnTo>
                          <a:pt x="816" y="1897"/>
                        </a:lnTo>
                        <a:lnTo>
                          <a:pt x="828" y="1847"/>
                        </a:lnTo>
                        <a:lnTo>
                          <a:pt x="828" y="1821"/>
                        </a:lnTo>
                        <a:lnTo>
                          <a:pt x="808" y="1789"/>
                        </a:lnTo>
                        <a:lnTo>
                          <a:pt x="789" y="1759"/>
                        </a:lnTo>
                        <a:lnTo>
                          <a:pt x="776" y="1731"/>
                        </a:lnTo>
                        <a:lnTo>
                          <a:pt x="800" y="1698"/>
                        </a:lnTo>
                        <a:lnTo>
                          <a:pt x="829" y="1657"/>
                        </a:lnTo>
                        <a:lnTo>
                          <a:pt x="833" y="1632"/>
                        </a:lnTo>
                        <a:lnTo>
                          <a:pt x="834" y="1622"/>
                        </a:lnTo>
                        <a:lnTo>
                          <a:pt x="815" y="1564"/>
                        </a:lnTo>
                        <a:lnTo>
                          <a:pt x="786" y="1529"/>
                        </a:lnTo>
                        <a:lnTo>
                          <a:pt x="746" y="1502"/>
                        </a:lnTo>
                        <a:lnTo>
                          <a:pt x="712" y="1473"/>
                        </a:lnTo>
                        <a:lnTo>
                          <a:pt x="662" y="1423"/>
                        </a:lnTo>
                        <a:lnTo>
                          <a:pt x="630" y="1437"/>
                        </a:lnTo>
                        <a:lnTo>
                          <a:pt x="606" y="1439"/>
                        </a:lnTo>
                        <a:lnTo>
                          <a:pt x="569" y="1444"/>
                        </a:lnTo>
                        <a:lnTo>
                          <a:pt x="538" y="1449"/>
                        </a:lnTo>
                        <a:lnTo>
                          <a:pt x="529" y="1436"/>
                        </a:lnTo>
                        <a:lnTo>
                          <a:pt x="492" y="1386"/>
                        </a:lnTo>
                        <a:lnTo>
                          <a:pt x="481" y="1373"/>
                        </a:lnTo>
                        <a:lnTo>
                          <a:pt x="444" y="1330"/>
                        </a:lnTo>
                        <a:lnTo>
                          <a:pt x="503" y="1285"/>
                        </a:lnTo>
                        <a:lnTo>
                          <a:pt x="534" y="1262"/>
                        </a:lnTo>
                        <a:lnTo>
                          <a:pt x="556" y="1244"/>
                        </a:lnTo>
                        <a:lnTo>
                          <a:pt x="595" y="1222"/>
                        </a:lnTo>
                        <a:lnTo>
                          <a:pt x="622" y="1206"/>
                        </a:lnTo>
                        <a:lnTo>
                          <a:pt x="633" y="1196"/>
                        </a:lnTo>
                        <a:lnTo>
                          <a:pt x="651" y="1186"/>
                        </a:lnTo>
                        <a:lnTo>
                          <a:pt x="681" y="1170"/>
                        </a:lnTo>
                        <a:lnTo>
                          <a:pt x="800" y="1111"/>
                        </a:lnTo>
                        <a:lnTo>
                          <a:pt x="863" y="1159"/>
                        </a:lnTo>
                        <a:lnTo>
                          <a:pt x="924" y="1207"/>
                        </a:lnTo>
                        <a:lnTo>
                          <a:pt x="966" y="1248"/>
                        </a:lnTo>
                        <a:lnTo>
                          <a:pt x="1022" y="1159"/>
                        </a:lnTo>
                        <a:lnTo>
                          <a:pt x="1027" y="1153"/>
                        </a:lnTo>
                        <a:lnTo>
                          <a:pt x="1070" y="1103"/>
                        </a:lnTo>
                        <a:lnTo>
                          <a:pt x="1103" y="1072"/>
                        </a:lnTo>
                        <a:lnTo>
                          <a:pt x="1115" y="1060"/>
                        </a:lnTo>
                        <a:lnTo>
                          <a:pt x="1128" y="1045"/>
                        </a:lnTo>
                        <a:lnTo>
                          <a:pt x="1120" y="1021"/>
                        </a:lnTo>
                        <a:lnTo>
                          <a:pt x="1111" y="992"/>
                        </a:lnTo>
                        <a:lnTo>
                          <a:pt x="1112" y="982"/>
                        </a:lnTo>
                        <a:lnTo>
                          <a:pt x="1119" y="961"/>
                        </a:lnTo>
                        <a:lnTo>
                          <a:pt x="1125" y="912"/>
                        </a:lnTo>
                        <a:lnTo>
                          <a:pt x="1125" y="904"/>
                        </a:lnTo>
                        <a:lnTo>
                          <a:pt x="1125" y="900"/>
                        </a:lnTo>
                        <a:lnTo>
                          <a:pt x="1112" y="857"/>
                        </a:lnTo>
                        <a:lnTo>
                          <a:pt x="1107" y="854"/>
                        </a:lnTo>
                        <a:lnTo>
                          <a:pt x="1096" y="846"/>
                        </a:lnTo>
                        <a:lnTo>
                          <a:pt x="1080" y="836"/>
                        </a:lnTo>
                        <a:lnTo>
                          <a:pt x="1086" y="801"/>
                        </a:lnTo>
                        <a:lnTo>
                          <a:pt x="1095" y="754"/>
                        </a:lnTo>
                        <a:lnTo>
                          <a:pt x="1096" y="749"/>
                        </a:lnTo>
                        <a:lnTo>
                          <a:pt x="1115" y="725"/>
                        </a:lnTo>
                        <a:lnTo>
                          <a:pt x="1119" y="720"/>
                        </a:lnTo>
                        <a:lnTo>
                          <a:pt x="1135" y="693"/>
                        </a:lnTo>
                        <a:lnTo>
                          <a:pt x="1152" y="661"/>
                        </a:lnTo>
                        <a:lnTo>
                          <a:pt x="1167" y="635"/>
                        </a:lnTo>
                        <a:lnTo>
                          <a:pt x="1168" y="614"/>
                        </a:lnTo>
                        <a:lnTo>
                          <a:pt x="1168" y="609"/>
                        </a:lnTo>
                        <a:lnTo>
                          <a:pt x="1172" y="595"/>
                        </a:lnTo>
                        <a:lnTo>
                          <a:pt x="1172" y="574"/>
                        </a:lnTo>
                        <a:lnTo>
                          <a:pt x="1173" y="568"/>
                        </a:lnTo>
                        <a:lnTo>
                          <a:pt x="1173" y="564"/>
                        </a:lnTo>
                        <a:lnTo>
                          <a:pt x="1173" y="561"/>
                        </a:lnTo>
                        <a:lnTo>
                          <a:pt x="1170" y="547"/>
                        </a:lnTo>
                        <a:lnTo>
                          <a:pt x="1167" y="540"/>
                        </a:lnTo>
                        <a:lnTo>
                          <a:pt x="1157" y="526"/>
                        </a:lnTo>
                        <a:lnTo>
                          <a:pt x="1143" y="515"/>
                        </a:lnTo>
                        <a:lnTo>
                          <a:pt x="1133" y="508"/>
                        </a:lnTo>
                        <a:lnTo>
                          <a:pt x="1120" y="492"/>
                        </a:lnTo>
                        <a:lnTo>
                          <a:pt x="1117" y="490"/>
                        </a:lnTo>
                        <a:lnTo>
                          <a:pt x="1101" y="478"/>
                        </a:lnTo>
                        <a:lnTo>
                          <a:pt x="1082" y="458"/>
                        </a:lnTo>
                        <a:lnTo>
                          <a:pt x="1072" y="450"/>
                        </a:lnTo>
                        <a:lnTo>
                          <a:pt x="1058" y="437"/>
                        </a:lnTo>
                        <a:lnTo>
                          <a:pt x="1038" y="420"/>
                        </a:lnTo>
                        <a:lnTo>
                          <a:pt x="1058" y="394"/>
                        </a:lnTo>
                        <a:lnTo>
                          <a:pt x="1075" y="365"/>
                        </a:lnTo>
                        <a:lnTo>
                          <a:pt x="1117" y="317"/>
                        </a:lnTo>
                        <a:lnTo>
                          <a:pt x="1133" y="298"/>
                        </a:lnTo>
                        <a:lnTo>
                          <a:pt x="1212" y="167"/>
                        </a:lnTo>
                        <a:lnTo>
                          <a:pt x="1249" y="130"/>
                        </a:lnTo>
                        <a:lnTo>
                          <a:pt x="1326" y="45"/>
                        </a:lnTo>
                        <a:lnTo>
                          <a:pt x="1326" y="53"/>
                        </a:lnTo>
                        <a:lnTo>
                          <a:pt x="1329" y="73"/>
                        </a:lnTo>
                        <a:lnTo>
                          <a:pt x="1332" y="84"/>
                        </a:lnTo>
                        <a:lnTo>
                          <a:pt x="1336" y="98"/>
                        </a:lnTo>
                        <a:lnTo>
                          <a:pt x="1337" y="106"/>
                        </a:lnTo>
                        <a:lnTo>
                          <a:pt x="1339" y="111"/>
                        </a:lnTo>
                        <a:lnTo>
                          <a:pt x="1342" y="116"/>
                        </a:lnTo>
                        <a:lnTo>
                          <a:pt x="1345" y="118"/>
                        </a:lnTo>
                        <a:lnTo>
                          <a:pt x="1347" y="119"/>
                        </a:lnTo>
                        <a:lnTo>
                          <a:pt x="1350" y="122"/>
                        </a:lnTo>
                        <a:lnTo>
                          <a:pt x="1355" y="124"/>
                        </a:lnTo>
                        <a:lnTo>
                          <a:pt x="1360" y="126"/>
                        </a:lnTo>
                        <a:lnTo>
                          <a:pt x="1363" y="126"/>
                        </a:lnTo>
                        <a:lnTo>
                          <a:pt x="1374" y="124"/>
                        </a:lnTo>
                        <a:lnTo>
                          <a:pt x="1381" y="126"/>
                        </a:lnTo>
                        <a:lnTo>
                          <a:pt x="1389" y="127"/>
                        </a:lnTo>
                        <a:lnTo>
                          <a:pt x="1393" y="132"/>
                        </a:lnTo>
                        <a:lnTo>
                          <a:pt x="1400" y="140"/>
                        </a:lnTo>
                        <a:lnTo>
                          <a:pt x="1408" y="167"/>
                        </a:lnTo>
                        <a:lnTo>
                          <a:pt x="1411" y="175"/>
                        </a:lnTo>
                        <a:lnTo>
                          <a:pt x="1416" y="185"/>
                        </a:lnTo>
                        <a:lnTo>
                          <a:pt x="1424" y="193"/>
                        </a:lnTo>
                        <a:lnTo>
                          <a:pt x="1426" y="198"/>
                        </a:lnTo>
                        <a:lnTo>
                          <a:pt x="1426" y="203"/>
                        </a:lnTo>
                        <a:lnTo>
                          <a:pt x="1422" y="216"/>
                        </a:lnTo>
                        <a:lnTo>
                          <a:pt x="1419" y="225"/>
                        </a:lnTo>
                        <a:lnTo>
                          <a:pt x="1419" y="232"/>
                        </a:lnTo>
                        <a:lnTo>
                          <a:pt x="1421" y="243"/>
                        </a:lnTo>
                        <a:lnTo>
                          <a:pt x="1424" y="249"/>
                        </a:lnTo>
                        <a:lnTo>
                          <a:pt x="1451" y="241"/>
                        </a:lnTo>
                        <a:lnTo>
                          <a:pt x="1459" y="238"/>
                        </a:lnTo>
                        <a:lnTo>
                          <a:pt x="1466" y="233"/>
                        </a:lnTo>
                        <a:lnTo>
                          <a:pt x="1475" y="225"/>
                        </a:lnTo>
                        <a:lnTo>
                          <a:pt x="1475" y="222"/>
                        </a:lnTo>
                        <a:lnTo>
                          <a:pt x="1475" y="220"/>
                        </a:lnTo>
                        <a:lnTo>
                          <a:pt x="1475" y="217"/>
                        </a:lnTo>
                        <a:lnTo>
                          <a:pt x="1475" y="212"/>
                        </a:lnTo>
                        <a:lnTo>
                          <a:pt x="1474" y="211"/>
                        </a:lnTo>
                        <a:lnTo>
                          <a:pt x="1467" y="204"/>
                        </a:lnTo>
                        <a:lnTo>
                          <a:pt x="1464" y="199"/>
                        </a:lnTo>
                        <a:lnTo>
                          <a:pt x="1459" y="182"/>
                        </a:lnTo>
                        <a:lnTo>
                          <a:pt x="1459" y="175"/>
                        </a:lnTo>
                        <a:lnTo>
                          <a:pt x="1459" y="167"/>
                        </a:lnTo>
                        <a:lnTo>
                          <a:pt x="1461" y="158"/>
                        </a:lnTo>
                        <a:lnTo>
                          <a:pt x="1464" y="153"/>
                        </a:lnTo>
                        <a:lnTo>
                          <a:pt x="1467" y="150"/>
                        </a:lnTo>
                        <a:lnTo>
                          <a:pt x="1471" y="145"/>
                        </a:lnTo>
                        <a:lnTo>
                          <a:pt x="1477" y="143"/>
                        </a:lnTo>
                        <a:lnTo>
                          <a:pt x="1480" y="142"/>
                        </a:lnTo>
                        <a:lnTo>
                          <a:pt x="1487" y="142"/>
                        </a:lnTo>
                        <a:lnTo>
                          <a:pt x="1501" y="145"/>
                        </a:lnTo>
                        <a:lnTo>
                          <a:pt x="1508" y="146"/>
                        </a:lnTo>
                        <a:lnTo>
                          <a:pt x="1514" y="151"/>
                        </a:lnTo>
                        <a:lnTo>
                          <a:pt x="1519" y="156"/>
                        </a:lnTo>
                        <a:lnTo>
                          <a:pt x="1536" y="171"/>
                        </a:lnTo>
                        <a:lnTo>
                          <a:pt x="1543" y="179"/>
                        </a:lnTo>
                        <a:lnTo>
                          <a:pt x="1554" y="190"/>
                        </a:lnTo>
                        <a:lnTo>
                          <a:pt x="1562" y="199"/>
                        </a:lnTo>
                        <a:lnTo>
                          <a:pt x="1583" y="212"/>
                        </a:lnTo>
                        <a:lnTo>
                          <a:pt x="1612" y="230"/>
                        </a:lnTo>
                        <a:lnTo>
                          <a:pt x="1635" y="246"/>
                        </a:lnTo>
                        <a:lnTo>
                          <a:pt x="1663" y="264"/>
                        </a:lnTo>
                        <a:lnTo>
                          <a:pt x="1694" y="281"/>
                        </a:lnTo>
                        <a:lnTo>
                          <a:pt x="1705" y="269"/>
                        </a:lnTo>
                        <a:lnTo>
                          <a:pt x="1713" y="254"/>
                        </a:lnTo>
                        <a:lnTo>
                          <a:pt x="1718" y="245"/>
                        </a:lnTo>
                        <a:lnTo>
                          <a:pt x="1725" y="230"/>
                        </a:lnTo>
                        <a:lnTo>
                          <a:pt x="1731" y="224"/>
                        </a:lnTo>
                        <a:lnTo>
                          <a:pt x="1737" y="201"/>
                        </a:lnTo>
                        <a:lnTo>
                          <a:pt x="1750" y="183"/>
                        </a:lnTo>
                        <a:lnTo>
                          <a:pt x="1749" y="182"/>
                        </a:lnTo>
                        <a:lnTo>
                          <a:pt x="1749" y="180"/>
                        </a:lnTo>
                        <a:lnTo>
                          <a:pt x="1749" y="177"/>
                        </a:lnTo>
                        <a:lnTo>
                          <a:pt x="1750" y="172"/>
                        </a:lnTo>
                        <a:lnTo>
                          <a:pt x="1766" y="154"/>
                        </a:lnTo>
                        <a:lnTo>
                          <a:pt x="1768" y="151"/>
                        </a:lnTo>
                        <a:lnTo>
                          <a:pt x="1768" y="146"/>
                        </a:lnTo>
                        <a:lnTo>
                          <a:pt x="1771" y="145"/>
                        </a:lnTo>
                        <a:lnTo>
                          <a:pt x="1774" y="143"/>
                        </a:lnTo>
                        <a:lnTo>
                          <a:pt x="1778" y="143"/>
                        </a:lnTo>
                        <a:lnTo>
                          <a:pt x="1782" y="145"/>
                        </a:lnTo>
                        <a:lnTo>
                          <a:pt x="1797" y="151"/>
                        </a:lnTo>
                        <a:lnTo>
                          <a:pt x="1798" y="151"/>
                        </a:lnTo>
                        <a:lnTo>
                          <a:pt x="1810" y="161"/>
                        </a:lnTo>
                        <a:lnTo>
                          <a:pt x="1813" y="163"/>
                        </a:lnTo>
                        <a:lnTo>
                          <a:pt x="1818" y="163"/>
                        </a:lnTo>
                        <a:lnTo>
                          <a:pt x="1821" y="163"/>
                        </a:lnTo>
                        <a:lnTo>
                          <a:pt x="1823" y="163"/>
                        </a:lnTo>
                        <a:lnTo>
                          <a:pt x="1827" y="159"/>
                        </a:lnTo>
                        <a:lnTo>
                          <a:pt x="1834" y="154"/>
                        </a:lnTo>
                        <a:lnTo>
                          <a:pt x="1837" y="151"/>
                        </a:lnTo>
                        <a:lnTo>
                          <a:pt x="1842" y="148"/>
                        </a:lnTo>
                        <a:lnTo>
                          <a:pt x="1845" y="143"/>
                        </a:lnTo>
                        <a:lnTo>
                          <a:pt x="1845" y="140"/>
                        </a:lnTo>
                        <a:lnTo>
                          <a:pt x="1845" y="137"/>
                        </a:lnTo>
                        <a:lnTo>
                          <a:pt x="1843" y="134"/>
                        </a:lnTo>
                        <a:lnTo>
                          <a:pt x="1840" y="130"/>
                        </a:lnTo>
                        <a:lnTo>
                          <a:pt x="1834" y="126"/>
                        </a:lnTo>
                        <a:lnTo>
                          <a:pt x="1826" y="124"/>
                        </a:lnTo>
                        <a:lnTo>
                          <a:pt x="1827" y="121"/>
                        </a:lnTo>
                        <a:lnTo>
                          <a:pt x="1826" y="119"/>
                        </a:lnTo>
                        <a:lnTo>
                          <a:pt x="1826" y="113"/>
                        </a:lnTo>
                        <a:lnTo>
                          <a:pt x="1829" y="106"/>
                        </a:lnTo>
                        <a:lnTo>
                          <a:pt x="1845" y="103"/>
                        </a:lnTo>
                        <a:lnTo>
                          <a:pt x="1843" y="93"/>
                        </a:lnTo>
                        <a:lnTo>
                          <a:pt x="1851" y="84"/>
                        </a:lnTo>
                        <a:lnTo>
                          <a:pt x="1855" y="81"/>
                        </a:lnTo>
                        <a:lnTo>
                          <a:pt x="1868" y="74"/>
                        </a:lnTo>
                        <a:lnTo>
                          <a:pt x="1884" y="74"/>
                        </a:lnTo>
                        <a:lnTo>
                          <a:pt x="1905" y="74"/>
                        </a:lnTo>
                        <a:lnTo>
                          <a:pt x="1954" y="93"/>
                        </a:lnTo>
                        <a:lnTo>
                          <a:pt x="1977" y="103"/>
                        </a:lnTo>
                        <a:lnTo>
                          <a:pt x="2011" y="151"/>
                        </a:lnTo>
                        <a:lnTo>
                          <a:pt x="2019" y="154"/>
                        </a:lnTo>
                        <a:lnTo>
                          <a:pt x="2040" y="180"/>
                        </a:lnTo>
                        <a:lnTo>
                          <a:pt x="2060" y="216"/>
                        </a:lnTo>
                        <a:lnTo>
                          <a:pt x="2126" y="225"/>
                        </a:lnTo>
                        <a:lnTo>
                          <a:pt x="2141" y="228"/>
                        </a:lnTo>
                        <a:lnTo>
                          <a:pt x="2155" y="228"/>
                        </a:lnTo>
                        <a:lnTo>
                          <a:pt x="2176" y="232"/>
                        </a:lnTo>
                        <a:lnTo>
                          <a:pt x="2195" y="240"/>
                        </a:lnTo>
                        <a:lnTo>
                          <a:pt x="2203" y="233"/>
                        </a:lnTo>
                        <a:lnTo>
                          <a:pt x="2205" y="233"/>
                        </a:lnTo>
                        <a:lnTo>
                          <a:pt x="2208" y="233"/>
                        </a:lnTo>
                        <a:lnTo>
                          <a:pt x="2223" y="228"/>
                        </a:lnTo>
                        <a:lnTo>
                          <a:pt x="2234" y="214"/>
                        </a:lnTo>
                        <a:lnTo>
                          <a:pt x="2236" y="201"/>
                        </a:lnTo>
                        <a:lnTo>
                          <a:pt x="2236" y="183"/>
                        </a:lnTo>
                        <a:lnTo>
                          <a:pt x="2236" y="171"/>
                        </a:lnTo>
                        <a:lnTo>
                          <a:pt x="2237" y="158"/>
                        </a:lnTo>
                        <a:lnTo>
                          <a:pt x="2239" y="156"/>
                        </a:lnTo>
                        <a:lnTo>
                          <a:pt x="2242" y="151"/>
                        </a:lnTo>
                        <a:lnTo>
                          <a:pt x="2255" y="132"/>
                        </a:lnTo>
                        <a:lnTo>
                          <a:pt x="2289" y="135"/>
                        </a:lnTo>
                        <a:lnTo>
                          <a:pt x="2300" y="132"/>
                        </a:lnTo>
                        <a:lnTo>
                          <a:pt x="2311" y="127"/>
                        </a:lnTo>
                        <a:lnTo>
                          <a:pt x="2332" y="122"/>
                        </a:lnTo>
                        <a:lnTo>
                          <a:pt x="2345" y="121"/>
                        </a:lnTo>
                        <a:lnTo>
                          <a:pt x="2345" y="119"/>
                        </a:lnTo>
                        <a:lnTo>
                          <a:pt x="2372" y="121"/>
                        </a:lnTo>
                        <a:lnTo>
                          <a:pt x="2388" y="119"/>
                        </a:lnTo>
                        <a:lnTo>
                          <a:pt x="2409" y="113"/>
                        </a:lnTo>
                        <a:lnTo>
                          <a:pt x="2420" y="113"/>
                        </a:lnTo>
                        <a:lnTo>
                          <a:pt x="2422" y="109"/>
                        </a:lnTo>
                        <a:lnTo>
                          <a:pt x="2427" y="100"/>
                        </a:lnTo>
                        <a:lnTo>
                          <a:pt x="2430" y="97"/>
                        </a:lnTo>
                        <a:lnTo>
                          <a:pt x="2436" y="95"/>
                        </a:lnTo>
                        <a:lnTo>
                          <a:pt x="2443" y="92"/>
                        </a:lnTo>
                        <a:lnTo>
                          <a:pt x="2446" y="90"/>
                        </a:lnTo>
                        <a:lnTo>
                          <a:pt x="2453" y="90"/>
                        </a:lnTo>
                        <a:lnTo>
                          <a:pt x="2461" y="89"/>
                        </a:lnTo>
                        <a:lnTo>
                          <a:pt x="2462" y="84"/>
                        </a:lnTo>
                        <a:lnTo>
                          <a:pt x="2462" y="81"/>
                        </a:lnTo>
                        <a:lnTo>
                          <a:pt x="2485" y="61"/>
                        </a:lnTo>
                        <a:lnTo>
                          <a:pt x="2483" y="40"/>
                        </a:lnTo>
                        <a:lnTo>
                          <a:pt x="2494" y="39"/>
                        </a:lnTo>
                        <a:lnTo>
                          <a:pt x="2504" y="37"/>
                        </a:lnTo>
                        <a:lnTo>
                          <a:pt x="2514" y="34"/>
                        </a:lnTo>
                        <a:lnTo>
                          <a:pt x="2520" y="34"/>
                        </a:lnTo>
                        <a:lnTo>
                          <a:pt x="2530" y="26"/>
                        </a:lnTo>
                        <a:lnTo>
                          <a:pt x="2543" y="23"/>
                        </a:lnTo>
                        <a:lnTo>
                          <a:pt x="2557" y="13"/>
                        </a:lnTo>
                        <a:lnTo>
                          <a:pt x="2565" y="5"/>
                        </a:lnTo>
                        <a:lnTo>
                          <a:pt x="2576" y="0"/>
                        </a:lnTo>
                        <a:lnTo>
                          <a:pt x="2586" y="11"/>
                        </a:lnTo>
                        <a:lnTo>
                          <a:pt x="2592" y="16"/>
                        </a:lnTo>
                        <a:lnTo>
                          <a:pt x="2597" y="21"/>
                        </a:lnTo>
                        <a:lnTo>
                          <a:pt x="2608" y="31"/>
                        </a:lnTo>
                        <a:lnTo>
                          <a:pt x="2616" y="39"/>
                        </a:lnTo>
                        <a:lnTo>
                          <a:pt x="2623" y="47"/>
                        </a:lnTo>
                        <a:lnTo>
                          <a:pt x="2634" y="58"/>
                        </a:lnTo>
                        <a:lnTo>
                          <a:pt x="2653" y="69"/>
                        </a:lnTo>
                        <a:lnTo>
                          <a:pt x="2663" y="74"/>
                        </a:lnTo>
                        <a:lnTo>
                          <a:pt x="2666" y="77"/>
                        </a:lnTo>
                        <a:lnTo>
                          <a:pt x="2678" y="90"/>
                        </a:lnTo>
                        <a:lnTo>
                          <a:pt x="2705" y="113"/>
                        </a:lnTo>
                        <a:lnTo>
                          <a:pt x="2715" y="137"/>
                        </a:lnTo>
                        <a:lnTo>
                          <a:pt x="2726" y="156"/>
                        </a:lnTo>
                        <a:lnTo>
                          <a:pt x="2739" y="177"/>
                        </a:lnTo>
                        <a:lnTo>
                          <a:pt x="2751" y="179"/>
                        </a:lnTo>
                        <a:lnTo>
                          <a:pt x="2796" y="177"/>
                        </a:lnTo>
                        <a:lnTo>
                          <a:pt x="2837" y="175"/>
                        </a:lnTo>
                        <a:lnTo>
                          <a:pt x="2838" y="175"/>
                        </a:lnTo>
                        <a:lnTo>
                          <a:pt x="2848" y="175"/>
                        </a:lnTo>
                        <a:lnTo>
                          <a:pt x="2862" y="172"/>
                        </a:lnTo>
                        <a:lnTo>
                          <a:pt x="2862" y="174"/>
                        </a:lnTo>
                        <a:lnTo>
                          <a:pt x="2927" y="161"/>
                        </a:lnTo>
                        <a:lnTo>
                          <a:pt x="2951" y="179"/>
                        </a:lnTo>
                        <a:lnTo>
                          <a:pt x="2967" y="188"/>
                        </a:lnTo>
                        <a:lnTo>
                          <a:pt x="2968" y="190"/>
                        </a:lnTo>
                        <a:lnTo>
                          <a:pt x="2978" y="196"/>
                        </a:lnTo>
                        <a:lnTo>
                          <a:pt x="2983" y="199"/>
                        </a:lnTo>
                        <a:lnTo>
                          <a:pt x="3034" y="235"/>
                        </a:lnTo>
                        <a:lnTo>
                          <a:pt x="3030" y="254"/>
                        </a:lnTo>
                        <a:lnTo>
                          <a:pt x="3018" y="298"/>
                        </a:lnTo>
                        <a:lnTo>
                          <a:pt x="3020" y="298"/>
                        </a:lnTo>
                        <a:lnTo>
                          <a:pt x="3002" y="365"/>
                        </a:lnTo>
                        <a:lnTo>
                          <a:pt x="3001" y="368"/>
                        </a:lnTo>
                        <a:lnTo>
                          <a:pt x="2993" y="423"/>
                        </a:lnTo>
                        <a:lnTo>
                          <a:pt x="3002" y="449"/>
                        </a:lnTo>
                        <a:lnTo>
                          <a:pt x="3002" y="468"/>
                        </a:lnTo>
                        <a:lnTo>
                          <a:pt x="3004" y="497"/>
                        </a:lnTo>
                        <a:lnTo>
                          <a:pt x="3004" y="529"/>
                        </a:lnTo>
                        <a:lnTo>
                          <a:pt x="3013" y="564"/>
                        </a:lnTo>
                        <a:lnTo>
                          <a:pt x="3020" y="590"/>
                        </a:lnTo>
                        <a:lnTo>
                          <a:pt x="3031" y="605"/>
                        </a:lnTo>
                        <a:lnTo>
                          <a:pt x="2976" y="611"/>
                        </a:lnTo>
                        <a:lnTo>
                          <a:pt x="2981" y="675"/>
                        </a:lnTo>
                        <a:lnTo>
                          <a:pt x="2978" y="677"/>
                        </a:lnTo>
                        <a:lnTo>
                          <a:pt x="2975" y="701"/>
                        </a:lnTo>
                        <a:lnTo>
                          <a:pt x="2965" y="777"/>
                        </a:lnTo>
                        <a:lnTo>
                          <a:pt x="2960" y="825"/>
                        </a:lnTo>
                        <a:lnTo>
                          <a:pt x="2985" y="830"/>
                        </a:lnTo>
                        <a:lnTo>
                          <a:pt x="2980" y="888"/>
                        </a:lnTo>
                        <a:lnTo>
                          <a:pt x="2981" y="913"/>
                        </a:lnTo>
                        <a:lnTo>
                          <a:pt x="2981" y="915"/>
                        </a:lnTo>
                        <a:lnTo>
                          <a:pt x="2983" y="939"/>
                        </a:lnTo>
                        <a:lnTo>
                          <a:pt x="2996" y="1105"/>
                        </a:lnTo>
                        <a:lnTo>
                          <a:pt x="2999" y="1143"/>
                        </a:lnTo>
                        <a:lnTo>
                          <a:pt x="3083" y="1251"/>
                        </a:lnTo>
                        <a:lnTo>
                          <a:pt x="3095" y="1260"/>
                        </a:lnTo>
                        <a:lnTo>
                          <a:pt x="3108" y="1265"/>
                        </a:lnTo>
                        <a:lnTo>
                          <a:pt x="3115" y="1264"/>
                        </a:lnTo>
                        <a:lnTo>
                          <a:pt x="3116" y="1265"/>
                        </a:lnTo>
                        <a:lnTo>
                          <a:pt x="3102" y="1270"/>
                        </a:lnTo>
                        <a:lnTo>
                          <a:pt x="3111" y="1304"/>
                        </a:lnTo>
                        <a:lnTo>
                          <a:pt x="3116" y="1304"/>
                        </a:lnTo>
                        <a:lnTo>
                          <a:pt x="3120" y="1310"/>
                        </a:lnTo>
                        <a:lnTo>
                          <a:pt x="3115" y="1315"/>
                        </a:lnTo>
                        <a:lnTo>
                          <a:pt x="3113" y="1320"/>
                        </a:lnTo>
                        <a:lnTo>
                          <a:pt x="3113" y="1323"/>
                        </a:lnTo>
                        <a:lnTo>
                          <a:pt x="3113" y="1331"/>
                        </a:lnTo>
                        <a:lnTo>
                          <a:pt x="3111" y="1338"/>
                        </a:lnTo>
                        <a:lnTo>
                          <a:pt x="3111" y="1347"/>
                        </a:lnTo>
                        <a:lnTo>
                          <a:pt x="3107" y="1354"/>
                        </a:lnTo>
                        <a:lnTo>
                          <a:pt x="3105" y="1365"/>
                        </a:lnTo>
                        <a:lnTo>
                          <a:pt x="3103" y="1370"/>
                        </a:lnTo>
                        <a:lnTo>
                          <a:pt x="3099" y="1376"/>
                        </a:lnTo>
                        <a:lnTo>
                          <a:pt x="3094" y="1378"/>
                        </a:lnTo>
                        <a:lnTo>
                          <a:pt x="3091" y="1379"/>
                        </a:lnTo>
                        <a:lnTo>
                          <a:pt x="3089" y="1391"/>
                        </a:lnTo>
                        <a:lnTo>
                          <a:pt x="3086" y="1404"/>
                        </a:lnTo>
                        <a:lnTo>
                          <a:pt x="3086" y="1410"/>
                        </a:lnTo>
                        <a:lnTo>
                          <a:pt x="3084" y="1420"/>
                        </a:lnTo>
                        <a:lnTo>
                          <a:pt x="3078" y="1429"/>
                        </a:lnTo>
                        <a:lnTo>
                          <a:pt x="3079" y="1442"/>
                        </a:lnTo>
                        <a:lnTo>
                          <a:pt x="3079" y="1447"/>
                        </a:lnTo>
                        <a:lnTo>
                          <a:pt x="3076" y="1455"/>
                        </a:lnTo>
                        <a:lnTo>
                          <a:pt x="3078" y="1461"/>
                        </a:lnTo>
                        <a:lnTo>
                          <a:pt x="3078" y="1468"/>
                        </a:lnTo>
                        <a:lnTo>
                          <a:pt x="3078" y="1471"/>
                        </a:lnTo>
                        <a:lnTo>
                          <a:pt x="3071" y="1487"/>
                        </a:lnTo>
                        <a:lnTo>
                          <a:pt x="3071" y="1489"/>
                        </a:lnTo>
                        <a:lnTo>
                          <a:pt x="3068" y="1497"/>
                        </a:lnTo>
                        <a:lnTo>
                          <a:pt x="3070" y="1510"/>
                        </a:lnTo>
                        <a:lnTo>
                          <a:pt x="3070" y="1518"/>
                        </a:lnTo>
                        <a:lnTo>
                          <a:pt x="3071" y="1521"/>
                        </a:lnTo>
                        <a:lnTo>
                          <a:pt x="3073" y="1524"/>
                        </a:lnTo>
                        <a:lnTo>
                          <a:pt x="3075" y="1527"/>
                        </a:lnTo>
                        <a:lnTo>
                          <a:pt x="3076" y="1534"/>
                        </a:lnTo>
                        <a:lnTo>
                          <a:pt x="3073" y="1537"/>
                        </a:lnTo>
                        <a:lnTo>
                          <a:pt x="3065" y="1540"/>
                        </a:lnTo>
                        <a:lnTo>
                          <a:pt x="3060" y="1545"/>
                        </a:lnTo>
                        <a:lnTo>
                          <a:pt x="3057" y="1547"/>
                        </a:lnTo>
                        <a:lnTo>
                          <a:pt x="3060" y="1561"/>
                        </a:lnTo>
                        <a:lnTo>
                          <a:pt x="3062" y="1561"/>
                        </a:lnTo>
                        <a:lnTo>
                          <a:pt x="3063" y="1561"/>
                        </a:lnTo>
                        <a:lnTo>
                          <a:pt x="3070" y="1585"/>
                        </a:lnTo>
                        <a:lnTo>
                          <a:pt x="3071" y="1587"/>
                        </a:lnTo>
                        <a:lnTo>
                          <a:pt x="3081" y="1584"/>
                        </a:lnTo>
                        <a:lnTo>
                          <a:pt x="3089" y="1611"/>
                        </a:lnTo>
                        <a:lnTo>
                          <a:pt x="3087" y="1611"/>
                        </a:lnTo>
                        <a:lnTo>
                          <a:pt x="3097" y="1637"/>
                        </a:lnTo>
                        <a:lnTo>
                          <a:pt x="3089" y="1640"/>
                        </a:lnTo>
                        <a:lnTo>
                          <a:pt x="3092" y="1649"/>
                        </a:lnTo>
                        <a:lnTo>
                          <a:pt x="3058" y="1654"/>
                        </a:lnTo>
                        <a:lnTo>
                          <a:pt x="3020" y="1659"/>
                        </a:lnTo>
                        <a:lnTo>
                          <a:pt x="3020" y="1706"/>
                        </a:lnTo>
                        <a:lnTo>
                          <a:pt x="3025" y="1865"/>
                        </a:lnTo>
                        <a:lnTo>
                          <a:pt x="3020" y="1865"/>
                        </a:lnTo>
                        <a:lnTo>
                          <a:pt x="2997" y="1863"/>
                        </a:lnTo>
                        <a:lnTo>
                          <a:pt x="2988" y="1862"/>
                        </a:lnTo>
                        <a:lnTo>
                          <a:pt x="2986" y="1862"/>
                        </a:lnTo>
                        <a:lnTo>
                          <a:pt x="2952" y="1879"/>
                        </a:lnTo>
                        <a:lnTo>
                          <a:pt x="2933" y="1908"/>
                        </a:lnTo>
                        <a:lnTo>
                          <a:pt x="2928" y="1918"/>
                        </a:lnTo>
                        <a:lnTo>
                          <a:pt x="2917" y="1947"/>
                        </a:lnTo>
                        <a:lnTo>
                          <a:pt x="2946" y="1973"/>
                        </a:lnTo>
                        <a:lnTo>
                          <a:pt x="3013" y="2037"/>
                        </a:lnTo>
                        <a:lnTo>
                          <a:pt x="3017" y="2037"/>
                        </a:lnTo>
                        <a:lnTo>
                          <a:pt x="3010" y="2043"/>
                        </a:lnTo>
                        <a:lnTo>
                          <a:pt x="3009" y="2047"/>
                        </a:lnTo>
                        <a:lnTo>
                          <a:pt x="3005" y="2051"/>
                        </a:lnTo>
                        <a:lnTo>
                          <a:pt x="2999" y="2058"/>
                        </a:lnTo>
                        <a:lnTo>
                          <a:pt x="2993" y="2064"/>
                        </a:lnTo>
                        <a:lnTo>
                          <a:pt x="3039" y="2092"/>
                        </a:lnTo>
                        <a:lnTo>
                          <a:pt x="3046" y="2074"/>
                        </a:lnTo>
                        <a:lnTo>
                          <a:pt x="3070" y="2090"/>
                        </a:lnTo>
                        <a:lnTo>
                          <a:pt x="3071" y="2088"/>
                        </a:lnTo>
                        <a:lnTo>
                          <a:pt x="3099" y="2104"/>
                        </a:lnTo>
                        <a:lnTo>
                          <a:pt x="3128" y="2112"/>
                        </a:lnTo>
                        <a:lnTo>
                          <a:pt x="3155" y="2127"/>
                        </a:lnTo>
                        <a:lnTo>
                          <a:pt x="3158" y="2119"/>
                        </a:lnTo>
                        <a:lnTo>
                          <a:pt x="3161" y="2111"/>
                        </a:lnTo>
                        <a:lnTo>
                          <a:pt x="3259" y="2117"/>
                        </a:lnTo>
                        <a:lnTo>
                          <a:pt x="3351" y="2124"/>
                        </a:lnTo>
                        <a:lnTo>
                          <a:pt x="3354" y="2108"/>
                        </a:lnTo>
                        <a:lnTo>
                          <a:pt x="3383" y="1985"/>
                        </a:lnTo>
                        <a:lnTo>
                          <a:pt x="3526" y="1966"/>
                        </a:lnTo>
                        <a:lnTo>
                          <a:pt x="3537" y="2005"/>
                        </a:lnTo>
                        <a:lnTo>
                          <a:pt x="3542" y="2021"/>
                        </a:lnTo>
                        <a:lnTo>
                          <a:pt x="3545" y="2027"/>
                        </a:lnTo>
                        <a:lnTo>
                          <a:pt x="3560" y="2042"/>
                        </a:lnTo>
                        <a:lnTo>
                          <a:pt x="3576" y="2071"/>
                        </a:lnTo>
                        <a:lnTo>
                          <a:pt x="3579" y="2075"/>
                        </a:lnTo>
                        <a:lnTo>
                          <a:pt x="3603" y="2148"/>
                        </a:lnTo>
                        <a:lnTo>
                          <a:pt x="3610" y="2164"/>
                        </a:lnTo>
                        <a:lnTo>
                          <a:pt x="3568" y="2402"/>
                        </a:lnTo>
                        <a:lnTo>
                          <a:pt x="3579" y="2411"/>
                        </a:lnTo>
                        <a:lnTo>
                          <a:pt x="3600" y="2432"/>
                        </a:lnTo>
                        <a:lnTo>
                          <a:pt x="3618" y="2448"/>
                        </a:lnTo>
                        <a:lnTo>
                          <a:pt x="3640" y="2460"/>
                        </a:lnTo>
                        <a:lnTo>
                          <a:pt x="3656" y="2464"/>
                        </a:lnTo>
                        <a:lnTo>
                          <a:pt x="3573" y="2585"/>
                        </a:lnTo>
                        <a:lnTo>
                          <a:pt x="3619" y="2799"/>
                        </a:lnTo>
                        <a:lnTo>
                          <a:pt x="3508" y="2788"/>
                        </a:lnTo>
                        <a:lnTo>
                          <a:pt x="3513" y="2799"/>
                        </a:lnTo>
                        <a:lnTo>
                          <a:pt x="3508" y="2821"/>
                        </a:lnTo>
                        <a:lnTo>
                          <a:pt x="3507" y="2825"/>
                        </a:lnTo>
                        <a:lnTo>
                          <a:pt x="3504" y="2839"/>
                        </a:lnTo>
                        <a:lnTo>
                          <a:pt x="3521" y="2842"/>
                        </a:lnTo>
                        <a:lnTo>
                          <a:pt x="3523" y="2845"/>
                        </a:lnTo>
                        <a:lnTo>
                          <a:pt x="3525" y="2847"/>
                        </a:lnTo>
                        <a:lnTo>
                          <a:pt x="3526" y="2849"/>
                        </a:lnTo>
                        <a:lnTo>
                          <a:pt x="3529" y="2847"/>
                        </a:lnTo>
                        <a:lnTo>
                          <a:pt x="3531" y="2849"/>
                        </a:lnTo>
                        <a:lnTo>
                          <a:pt x="3529" y="2855"/>
                        </a:lnTo>
                        <a:lnTo>
                          <a:pt x="3529" y="2857"/>
                        </a:lnTo>
                        <a:lnTo>
                          <a:pt x="3526" y="2860"/>
                        </a:lnTo>
                        <a:lnTo>
                          <a:pt x="3523" y="2865"/>
                        </a:lnTo>
                        <a:lnTo>
                          <a:pt x="3521" y="2865"/>
                        </a:lnTo>
                        <a:lnTo>
                          <a:pt x="3521" y="2866"/>
                        </a:lnTo>
                        <a:lnTo>
                          <a:pt x="3521" y="2865"/>
                        </a:lnTo>
                        <a:lnTo>
                          <a:pt x="3520" y="2865"/>
                        </a:lnTo>
                        <a:lnTo>
                          <a:pt x="3520" y="2868"/>
                        </a:lnTo>
                        <a:lnTo>
                          <a:pt x="3518" y="2870"/>
                        </a:lnTo>
                        <a:lnTo>
                          <a:pt x="3515" y="2873"/>
                        </a:lnTo>
                        <a:lnTo>
                          <a:pt x="3513" y="2871"/>
                        </a:lnTo>
                        <a:lnTo>
                          <a:pt x="3512" y="2873"/>
                        </a:lnTo>
                        <a:lnTo>
                          <a:pt x="3512" y="2874"/>
                        </a:lnTo>
                        <a:lnTo>
                          <a:pt x="3507" y="2874"/>
                        </a:lnTo>
                        <a:lnTo>
                          <a:pt x="3505" y="2876"/>
                        </a:lnTo>
                        <a:lnTo>
                          <a:pt x="3502" y="2878"/>
                        </a:lnTo>
                        <a:lnTo>
                          <a:pt x="3502" y="2879"/>
                        </a:lnTo>
                        <a:lnTo>
                          <a:pt x="3499" y="2879"/>
                        </a:lnTo>
                        <a:lnTo>
                          <a:pt x="3494" y="2879"/>
                        </a:lnTo>
                        <a:lnTo>
                          <a:pt x="3483" y="2926"/>
                        </a:lnTo>
                        <a:lnTo>
                          <a:pt x="3475" y="2963"/>
                        </a:lnTo>
                        <a:lnTo>
                          <a:pt x="3476" y="2963"/>
                        </a:lnTo>
                        <a:lnTo>
                          <a:pt x="3475" y="2969"/>
                        </a:lnTo>
                        <a:lnTo>
                          <a:pt x="3473" y="2969"/>
                        </a:lnTo>
                        <a:lnTo>
                          <a:pt x="3473" y="2971"/>
                        </a:lnTo>
                        <a:lnTo>
                          <a:pt x="3473" y="2974"/>
                        </a:lnTo>
                        <a:lnTo>
                          <a:pt x="3473" y="2976"/>
                        </a:lnTo>
                        <a:lnTo>
                          <a:pt x="3470" y="2977"/>
                        </a:lnTo>
                        <a:lnTo>
                          <a:pt x="3470" y="2980"/>
                        </a:lnTo>
                        <a:lnTo>
                          <a:pt x="3467" y="2982"/>
                        </a:lnTo>
                        <a:lnTo>
                          <a:pt x="3465" y="2982"/>
                        </a:lnTo>
                        <a:lnTo>
                          <a:pt x="3462" y="2982"/>
                        </a:lnTo>
                        <a:lnTo>
                          <a:pt x="3455" y="2984"/>
                        </a:lnTo>
                        <a:lnTo>
                          <a:pt x="3452" y="2987"/>
                        </a:lnTo>
                        <a:lnTo>
                          <a:pt x="3449" y="2992"/>
                        </a:lnTo>
                        <a:lnTo>
                          <a:pt x="3449" y="2993"/>
                        </a:lnTo>
                        <a:lnTo>
                          <a:pt x="3444" y="2998"/>
                        </a:lnTo>
                        <a:lnTo>
                          <a:pt x="3443" y="3000"/>
                        </a:lnTo>
                        <a:lnTo>
                          <a:pt x="3443" y="3001"/>
                        </a:lnTo>
                        <a:lnTo>
                          <a:pt x="3441" y="3003"/>
                        </a:lnTo>
                        <a:lnTo>
                          <a:pt x="3435" y="3005"/>
                        </a:lnTo>
                        <a:lnTo>
                          <a:pt x="3431" y="3005"/>
                        </a:lnTo>
                        <a:lnTo>
                          <a:pt x="3423" y="3006"/>
                        </a:lnTo>
                        <a:lnTo>
                          <a:pt x="3418" y="3008"/>
                        </a:lnTo>
                        <a:lnTo>
                          <a:pt x="3414" y="3009"/>
                        </a:lnTo>
                        <a:lnTo>
                          <a:pt x="3410" y="3011"/>
                        </a:lnTo>
                        <a:lnTo>
                          <a:pt x="3409" y="3013"/>
                        </a:lnTo>
                        <a:lnTo>
                          <a:pt x="3406" y="3016"/>
                        </a:lnTo>
                        <a:lnTo>
                          <a:pt x="3406" y="3019"/>
                        </a:lnTo>
                        <a:lnTo>
                          <a:pt x="3404" y="3024"/>
                        </a:lnTo>
                        <a:lnTo>
                          <a:pt x="3404" y="3030"/>
                        </a:lnTo>
                        <a:lnTo>
                          <a:pt x="3404" y="3032"/>
                        </a:lnTo>
                        <a:lnTo>
                          <a:pt x="3406" y="3034"/>
                        </a:lnTo>
                        <a:lnTo>
                          <a:pt x="3406" y="3037"/>
                        </a:lnTo>
                        <a:lnTo>
                          <a:pt x="3401" y="3046"/>
                        </a:lnTo>
                        <a:lnTo>
                          <a:pt x="3398" y="3054"/>
                        </a:lnTo>
                        <a:lnTo>
                          <a:pt x="3396" y="3059"/>
                        </a:lnTo>
                        <a:lnTo>
                          <a:pt x="3394" y="3061"/>
                        </a:lnTo>
                        <a:lnTo>
                          <a:pt x="3391" y="3064"/>
                        </a:lnTo>
                        <a:lnTo>
                          <a:pt x="3386" y="3069"/>
                        </a:lnTo>
                        <a:lnTo>
                          <a:pt x="3378" y="3075"/>
                        </a:lnTo>
                        <a:lnTo>
                          <a:pt x="3377" y="3080"/>
                        </a:lnTo>
                        <a:lnTo>
                          <a:pt x="3375" y="3080"/>
                        </a:lnTo>
                        <a:lnTo>
                          <a:pt x="3373" y="3080"/>
                        </a:lnTo>
                        <a:lnTo>
                          <a:pt x="3367" y="3082"/>
                        </a:lnTo>
                        <a:lnTo>
                          <a:pt x="3364" y="3080"/>
                        </a:lnTo>
                        <a:lnTo>
                          <a:pt x="3354" y="3077"/>
                        </a:lnTo>
                        <a:lnTo>
                          <a:pt x="3348" y="3074"/>
                        </a:lnTo>
                        <a:lnTo>
                          <a:pt x="3345" y="3070"/>
                        </a:lnTo>
                        <a:lnTo>
                          <a:pt x="3338" y="3067"/>
                        </a:lnTo>
                        <a:lnTo>
                          <a:pt x="3332" y="3058"/>
                        </a:lnTo>
                        <a:lnTo>
                          <a:pt x="3330" y="3056"/>
                        </a:lnTo>
                        <a:lnTo>
                          <a:pt x="3328" y="3054"/>
                        </a:lnTo>
                        <a:lnTo>
                          <a:pt x="3328" y="3053"/>
                        </a:lnTo>
                        <a:lnTo>
                          <a:pt x="3324" y="3051"/>
                        </a:lnTo>
                        <a:lnTo>
                          <a:pt x="3314" y="3050"/>
                        </a:lnTo>
                        <a:lnTo>
                          <a:pt x="3311" y="3050"/>
                        </a:lnTo>
                        <a:lnTo>
                          <a:pt x="3309" y="3050"/>
                        </a:lnTo>
                        <a:lnTo>
                          <a:pt x="3301" y="3054"/>
                        </a:lnTo>
                        <a:lnTo>
                          <a:pt x="3300" y="3054"/>
                        </a:lnTo>
                        <a:lnTo>
                          <a:pt x="3296" y="3054"/>
                        </a:lnTo>
                        <a:lnTo>
                          <a:pt x="3293" y="3054"/>
                        </a:lnTo>
                        <a:lnTo>
                          <a:pt x="3287" y="3058"/>
                        </a:lnTo>
                        <a:lnTo>
                          <a:pt x="3282" y="3061"/>
                        </a:lnTo>
                        <a:lnTo>
                          <a:pt x="3272" y="3069"/>
                        </a:lnTo>
                        <a:lnTo>
                          <a:pt x="3269" y="3072"/>
                        </a:lnTo>
                        <a:lnTo>
                          <a:pt x="3266" y="3077"/>
                        </a:lnTo>
                        <a:lnTo>
                          <a:pt x="3264" y="3088"/>
                        </a:lnTo>
                        <a:lnTo>
                          <a:pt x="3264" y="3095"/>
                        </a:lnTo>
                        <a:lnTo>
                          <a:pt x="3264" y="3098"/>
                        </a:lnTo>
                        <a:lnTo>
                          <a:pt x="3266" y="3101"/>
                        </a:lnTo>
                        <a:lnTo>
                          <a:pt x="3266" y="3104"/>
                        </a:lnTo>
                        <a:lnTo>
                          <a:pt x="3263" y="3111"/>
                        </a:lnTo>
                        <a:lnTo>
                          <a:pt x="3261" y="3117"/>
                        </a:lnTo>
                        <a:lnTo>
                          <a:pt x="3261" y="3120"/>
                        </a:lnTo>
                        <a:lnTo>
                          <a:pt x="3259" y="3127"/>
                        </a:lnTo>
                        <a:lnTo>
                          <a:pt x="3258" y="3132"/>
                        </a:lnTo>
                        <a:lnTo>
                          <a:pt x="3258" y="3136"/>
                        </a:lnTo>
                        <a:lnTo>
                          <a:pt x="3253" y="3144"/>
                        </a:lnTo>
                        <a:lnTo>
                          <a:pt x="3250" y="3151"/>
                        </a:lnTo>
                        <a:lnTo>
                          <a:pt x="3245" y="3159"/>
                        </a:lnTo>
                        <a:lnTo>
                          <a:pt x="3240" y="3164"/>
                        </a:lnTo>
                        <a:lnTo>
                          <a:pt x="3235" y="3167"/>
                        </a:lnTo>
                        <a:lnTo>
                          <a:pt x="3234" y="3167"/>
                        </a:lnTo>
                        <a:lnTo>
                          <a:pt x="3229" y="3169"/>
                        </a:lnTo>
                        <a:lnTo>
                          <a:pt x="3221" y="3169"/>
                        </a:lnTo>
                        <a:lnTo>
                          <a:pt x="3219" y="3169"/>
                        </a:lnTo>
                        <a:lnTo>
                          <a:pt x="3214" y="3169"/>
                        </a:lnTo>
                        <a:lnTo>
                          <a:pt x="3210" y="3165"/>
                        </a:lnTo>
                        <a:lnTo>
                          <a:pt x="3203" y="3160"/>
                        </a:lnTo>
                        <a:lnTo>
                          <a:pt x="3201" y="3159"/>
                        </a:lnTo>
                        <a:lnTo>
                          <a:pt x="3195" y="3149"/>
                        </a:lnTo>
                        <a:lnTo>
                          <a:pt x="3193" y="3146"/>
                        </a:lnTo>
                        <a:lnTo>
                          <a:pt x="3192" y="3146"/>
                        </a:lnTo>
                        <a:lnTo>
                          <a:pt x="3189" y="3143"/>
                        </a:lnTo>
                        <a:lnTo>
                          <a:pt x="3185" y="3140"/>
                        </a:lnTo>
                        <a:lnTo>
                          <a:pt x="3184" y="3136"/>
                        </a:lnTo>
                        <a:lnTo>
                          <a:pt x="3182" y="3130"/>
                        </a:lnTo>
                        <a:lnTo>
                          <a:pt x="3181" y="3128"/>
                        </a:lnTo>
                        <a:lnTo>
                          <a:pt x="3179" y="3127"/>
                        </a:lnTo>
                        <a:lnTo>
                          <a:pt x="3176" y="3124"/>
                        </a:lnTo>
                        <a:lnTo>
                          <a:pt x="3174" y="3122"/>
                        </a:lnTo>
                        <a:lnTo>
                          <a:pt x="3173" y="3120"/>
                        </a:lnTo>
                        <a:lnTo>
                          <a:pt x="3171" y="3119"/>
                        </a:lnTo>
                        <a:lnTo>
                          <a:pt x="3169" y="3114"/>
                        </a:lnTo>
                        <a:lnTo>
                          <a:pt x="3168" y="3111"/>
                        </a:lnTo>
                        <a:lnTo>
                          <a:pt x="3166" y="3109"/>
                        </a:lnTo>
                        <a:lnTo>
                          <a:pt x="3163" y="3109"/>
                        </a:lnTo>
                        <a:lnTo>
                          <a:pt x="3156" y="3107"/>
                        </a:lnTo>
                        <a:lnTo>
                          <a:pt x="3155" y="3107"/>
                        </a:lnTo>
                        <a:lnTo>
                          <a:pt x="3153" y="3104"/>
                        </a:lnTo>
                        <a:lnTo>
                          <a:pt x="3145" y="3096"/>
                        </a:lnTo>
                        <a:lnTo>
                          <a:pt x="3144" y="3090"/>
                        </a:lnTo>
                        <a:lnTo>
                          <a:pt x="3140" y="3083"/>
                        </a:lnTo>
                        <a:lnTo>
                          <a:pt x="3137" y="3080"/>
                        </a:lnTo>
                        <a:lnTo>
                          <a:pt x="3136" y="3079"/>
                        </a:lnTo>
                        <a:lnTo>
                          <a:pt x="3131" y="3077"/>
                        </a:lnTo>
                        <a:lnTo>
                          <a:pt x="3124" y="3077"/>
                        </a:lnTo>
                        <a:lnTo>
                          <a:pt x="3123" y="3075"/>
                        </a:lnTo>
                        <a:lnTo>
                          <a:pt x="3121" y="3070"/>
                        </a:lnTo>
                        <a:lnTo>
                          <a:pt x="3120" y="3070"/>
                        </a:lnTo>
                        <a:lnTo>
                          <a:pt x="3111" y="3069"/>
                        </a:lnTo>
                        <a:lnTo>
                          <a:pt x="3103" y="3069"/>
                        </a:lnTo>
                        <a:lnTo>
                          <a:pt x="3094" y="3066"/>
                        </a:lnTo>
                        <a:lnTo>
                          <a:pt x="3089" y="3064"/>
                        </a:lnTo>
                        <a:lnTo>
                          <a:pt x="3084" y="3064"/>
                        </a:lnTo>
                        <a:lnTo>
                          <a:pt x="3083" y="3062"/>
                        </a:lnTo>
                        <a:lnTo>
                          <a:pt x="3079" y="3059"/>
                        </a:lnTo>
                        <a:lnTo>
                          <a:pt x="3078" y="3054"/>
                        </a:lnTo>
                        <a:lnTo>
                          <a:pt x="3076" y="3053"/>
                        </a:lnTo>
                        <a:lnTo>
                          <a:pt x="3075" y="3050"/>
                        </a:lnTo>
                        <a:lnTo>
                          <a:pt x="3075" y="3046"/>
                        </a:lnTo>
                        <a:lnTo>
                          <a:pt x="3075" y="3045"/>
                        </a:lnTo>
                        <a:lnTo>
                          <a:pt x="3073" y="3045"/>
                        </a:lnTo>
                        <a:lnTo>
                          <a:pt x="3068" y="3043"/>
                        </a:lnTo>
                        <a:lnTo>
                          <a:pt x="3065" y="3043"/>
                        </a:lnTo>
                        <a:lnTo>
                          <a:pt x="3062" y="3040"/>
                        </a:lnTo>
                        <a:lnTo>
                          <a:pt x="3058" y="3037"/>
                        </a:lnTo>
                        <a:lnTo>
                          <a:pt x="3058" y="3035"/>
                        </a:lnTo>
                        <a:lnTo>
                          <a:pt x="3049" y="3030"/>
                        </a:lnTo>
                        <a:lnTo>
                          <a:pt x="3047" y="3030"/>
                        </a:lnTo>
                        <a:lnTo>
                          <a:pt x="3044" y="3022"/>
                        </a:lnTo>
                        <a:lnTo>
                          <a:pt x="3042" y="3019"/>
                        </a:lnTo>
                        <a:lnTo>
                          <a:pt x="3038" y="3017"/>
                        </a:lnTo>
                        <a:lnTo>
                          <a:pt x="3038" y="3016"/>
                        </a:lnTo>
                        <a:lnTo>
                          <a:pt x="3036" y="3014"/>
                        </a:lnTo>
                        <a:lnTo>
                          <a:pt x="3031" y="3013"/>
                        </a:lnTo>
                        <a:lnTo>
                          <a:pt x="3028" y="3014"/>
                        </a:lnTo>
                        <a:lnTo>
                          <a:pt x="3026" y="3014"/>
                        </a:lnTo>
                        <a:lnTo>
                          <a:pt x="3023" y="3014"/>
                        </a:lnTo>
                        <a:lnTo>
                          <a:pt x="3021" y="3013"/>
                        </a:lnTo>
                        <a:lnTo>
                          <a:pt x="3020" y="3008"/>
                        </a:lnTo>
                        <a:lnTo>
                          <a:pt x="3018" y="3006"/>
                        </a:lnTo>
                        <a:lnTo>
                          <a:pt x="3012" y="3003"/>
                        </a:lnTo>
                        <a:lnTo>
                          <a:pt x="3009" y="3001"/>
                        </a:lnTo>
                        <a:lnTo>
                          <a:pt x="2996" y="2987"/>
                        </a:lnTo>
                        <a:lnTo>
                          <a:pt x="2994" y="2985"/>
                        </a:lnTo>
                        <a:lnTo>
                          <a:pt x="2988" y="2984"/>
                        </a:lnTo>
                        <a:lnTo>
                          <a:pt x="2985" y="2982"/>
                        </a:lnTo>
                        <a:lnTo>
                          <a:pt x="2983" y="2980"/>
                        </a:lnTo>
                        <a:lnTo>
                          <a:pt x="2981" y="2977"/>
                        </a:lnTo>
                        <a:lnTo>
                          <a:pt x="2976" y="2971"/>
                        </a:lnTo>
                        <a:lnTo>
                          <a:pt x="2972" y="2968"/>
                        </a:lnTo>
                        <a:lnTo>
                          <a:pt x="2968" y="2964"/>
                        </a:lnTo>
                        <a:lnTo>
                          <a:pt x="2967" y="2964"/>
                        </a:lnTo>
                        <a:lnTo>
                          <a:pt x="2959" y="2964"/>
                        </a:lnTo>
                        <a:lnTo>
                          <a:pt x="2957" y="2964"/>
                        </a:lnTo>
                        <a:lnTo>
                          <a:pt x="2954" y="2961"/>
                        </a:lnTo>
                        <a:lnTo>
                          <a:pt x="2952" y="2958"/>
                        </a:lnTo>
                        <a:lnTo>
                          <a:pt x="2951" y="2956"/>
                        </a:lnTo>
                        <a:lnTo>
                          <a:pt x="2951" y="2953"/>
                        </a:lnTo>
                        <a:lnTo>
                          <a:pt x="2949" y="2952"/>
                        </a:lnTo>
                        <a:lnTo>
                          <a:pt x="2949" y="2950"/>
                        </a:lnTo>
                        <a:lnTo>
                          <a:pt x="2946" y="2947"/>
                        </a:lnTo>
                        <a:lnTo>
                          <a:pt x="2943" y="2943"/>
                        </a:lnTo>
                        <a:lnTo>
                          <a:pt x="2940" y="2943"/>
                        </a:lnTo>
                        <a:lnTo>
                          <a:pt x="2936" y="2942"/>
                        </a:lnTo>
                        <a:lnTo>
                          <a:pt x="2935" y="2942"/>
                        </a:lnTo>
                        <a:lnTo>
                          <a:pt x="2927" y="2934"/>
                        </a:lnTo>
                        <a:lnTo>
                          <a:pt x="2923" y="2931"/>
                        </a:lnTo>
                        <a:lnTo>
                          <a:pt x="2919" y="2929"/>
                        </a:lnTo>
                        <a:lnTo>
                          <a:pt x="2917" y="2929"/>
                        </a:lnTo>
                        <a:lnTo>
                          <a:pt x="2912" y="2927"/>
                        </a:lnTo>
                        <a:lnTo>
                          <a:pt x="2907" y="2927"/>
                        </a:lnTo>
                        <a:lnTo>
                          <a:pt x="2899" y="2927"/>
                        </a:lnTo>
                        <a:lnTo>
                          <a:pt x="2898" y="2927"/>
                        </a:lnTo>
                        <a:lnTo>
                          <a:pt x="2896" y="2924"/>
                        </a:lnTo>
                        <a:lnTo>
                          <a:pt x="2895" y="2923"/>
                        </a:lnTo>
                        <a:lnTo>
                          <a:pt x="2891" y="2923"/>
                        </a:lnTo>
                        <a:lnTo>
                          <a:pt x="2883" y="2924"/>
                        </a:lnTo>
                        <a:lnTo>
                          <a:pt x="2880" y="2924"/>
                        </a:lnTo>
                        <a:lnTo>
                          <a:pt x="2870" y="2923"/>
                        </a:lnTo>
                        <a:lnTo>
                          <a:pt x="2861" y="2921"/>
                        </a:lnTo>
                        <a:lnTo>
                          <a:pt x="2858" y="2921"/>
                        </a:lnTo>
                        <a:lnTo>
                          <a:pt x="2853" y="2919"/>
                        </a:lnTo>
                        <a:lnTo>
                          <a:pt x="2846" y="2916"/>
                        </a:lnTo>
                        <a:lnTo>
                          <a:pt x="2825" y="2907"/>
                        </a:lnTo>
                        <a:lnTo>
                          <a:pt x="2811" y="2898"/>
                        </a:lnTo>
                        <a:lnTo>
                          <a:pt x="2806" y="2895"/>
                        </a:lnTo>
                        <a:lnTo>
                          <a:pt x="2800" y="2892"/>
                        </a:lnTo>
                        <a:lnTo>
                          <a:pt x="2793" y="2887"/>
                        </a:lnTo>
                        <a:lnTo>
                          <a:pt x="2788" y="2884"/>
                        </a:lnTo>
                        <a:lnTo>
                          <a:pt x="2782" y="2882"/>
                        </a:lnTo>
                        <a:lnTo>
                          <a:pt x="2779" y="2889"/>
                        </a:lnTo>
                        <a:lnTo>
                          <a:pt x="2776" y="2887"/>
                        </a:lnTo>
                        <a:lnTo>
                          <a:pt x="2771" y="2889"/>
                        </a:lnTo>
                        <a:lnTo>
                          <a:pt x="2768" y="2887"/>
                        </a:lnTo>
                        <a:lnTo>
                          <a:pt x="2768" y="2889"/>
                        </a:lnTo>
                        <a:lnTo>
                          <a:pt x="2766" y="2889"/>
                        </a:lnTo>
                        <a:lnTo>
                          <a:pt x="2763" y="2895"/>
                        </a:lnTo>
                        <a:lnTo>
                          <a:pt x="2763" y="2902"/>
                        </a:lnTo>
                        <a:lnTo>
                          <a:pt x="2768" y="2905"/>
                        </a:lnTo>
                        <a:lnTo>
                          <a:pt x="2769" y="2903"/>
                        </a:lnTo>
                        <a:lnTo>
                          <a:pt x="2771" y="2903"/>
                        </a:lnTo>
                        <a:lnTo>
                          <a:pt x="2772" y="2905"/>
                        </a:lnTo>
                        <a:lnTo>
                          <a:pt x="2772" y="2910"/>
                        </a:lnTo>
                        <a:lnTo>
                          <a:pt x="2771" y="2910"/>
                        </a:lnTo>
                        <a:lnTo>
                          <a:pt x="2761" y="2916"/>
                        </a:lnTo>
                        <a:lnTo>
                          <a:pt x="2751" y="2924"/>
                        </a:lnTo>
                        <a:lnTo>
                          <a:pt x="2758" y="2927"/>
                        </a:lnTo>
                        <a:lnTo>
                          <a:pt x="2758" y="2931"/>
                        </a:lnTo>
                        <a:lnTo>
                          <a:pt x="2768" y="2939"/>
                        </a:lnTo>
                        <a:lnTo>
                          <a:pt x="2768" y="2940"/>
                        </a:lnTo>
                        <a:lnTo>
                          <a:pt x="2761" y="2950"/>
                        </a:lnTo>
                        <a:lnTo>
                          <a:pt x="2756" y="2958"/>
                        </a:lnTo>
                        <a:lnTo>
                          <a:pt x="2761" y="2964"/>
                        </a:lnTo>
                        <a:lnTo>
                          <a:pt x="2764" y="2968"/>
                        </a:lnTo>
                        <a:lnTo>
                          <a:pt x="2763" y="2971"/>
                        </a:lnTo>
                        <a:lnTo>
                          <a:pt x="2760" y="2976"/>
                        </a:lnTo>
                        <a:lnTo>
                          <a:pt x="2758" y="2979"/>
                        </a:lnTo>
                        <a:lnTo>
                          <a:pt x="2706" y="3038"/>
                        </a:lnTo>
                        <a:lnTo>
                          <a:pt x="2694" y="3059"/>
                        </a:lnTo>
                        <a:lnTo>
                          <a:pt x="2650" y="3104"/>
                        </a:lnTo>
                        <a:lnTo>
                          <a:pt x="2605" y="3107"/>
                        </a:lnTo>
                        <a:lnTo>
                          <a:pt x="2544" y="3095"/>
                        </a:lnTo>
                        <a:lnTo>
                          <a:pt x="2490" y="3069"/>
                        </a:lnTo>
                        <a:lnTo>
                          <a:pt x="2472" y="3056"/>
                        </a:lnTo>
                        <a:lnTo>
                          <a:pt x="2467" y="3048"/>
                        </a:lnTo>
                        <a:lnTo>
                          <a:pt x="2449" y="3038"/>
                        </a:lnTo>
                        <a:lnTo>
                          <a:pt x="2441" y="3062"/>
                        </a:lnTo>
                        <a:lnTo>
                          <a:pt x="2416" y="3050"/>
                        </a:lnTo>
                        <a:lnTo>
                          <a:pt x="2398" y="3037"/>
                        </a:lnTo>
                        <a:lnTo>
                          <a:pt x="2387" y="3038"/>
                        </a:lnTo>
                        <a:lnTo>
                          <a:pt x="2374" y="3048"/>
                        </a:lnTo>
                        <a:lnTo>
                          <a:pt x="2372" y="3051"/>
                        </a:lnTo>
                        <a:lnTo>
                          <a:pt x="2369" y="3053"/>
                        </a:lnTo>
                        <a:lnTo>
                          <a:pt x="2363" y="3059"/>
                        </a:lnTo>
                        <a:lnTo>
                          <a:pt x="2361" y="3062"/>
                        </a:lnTo>
                        <a:lnTo>
                          <a:pt x="2359" y="3061"/>
                        </a:lnTo>
                        <a:lnTo>
                          <a:pt x="2358" y="3062"/>
                        </a:lnTo>
                        <a:lnTo>
                          <a:pt x="2350" y="3053"/>
                        </a:lnTo>
                        <a:lnTo>
                          <a:pt x="2314" y="2985"/>
                        </a:lnTo>
                        <a:lnTo>
                          <a:pt x="2176" y="3077"/>
                        </a:lnTo>
                        <a:lnTo>
                          <a:pt x="2166" y="3048"/>
                        </a:lnTo>
                        <a:lnTo>
                          <a:pt x="2134" y="3069"/>
                        </a:lnTo>
                        <a:lnTo>
                          <a:pt x="2126" y="3069"/>
                        </a:lnTo>
                        <a:lnTo>
                          <a:pt x="2083" y="3117"/>
                        </a:lnTo>
                        <a:lnTo>
                          <a:pt x="2078" y="3125"/>
                        </a:lnTo>
                        <a:lnTo>
                          <a:pt x="2065" y="3144"/>
                        </a:lnTo>
                        <a:lnTo>
                          <a:pt x="2059" y="3156"/>
                        </a:lnTo>
                        <a:lnTo>
                          <a:pt x="2056" y="3157"/>
                        </a:lnTo>
                        <a:lnTo>
                          <a:pt x="2054" y="3156"/>
                        </a:lnTo>
                        <a:lnTo>
                          <a:pt x="2051" y="3162"/>
                        </a:lnTo>
                        <a:lnTo>
                          <a:pt x="2048" y="3160"/>
                        </a:lnTo>
                        <a:lnTo>
                          <a:pt x="2046" y="3164"/>
                        </a:lnTo>
                        <a:lnTo>
                          <a:pt x="2044" y="3180"/>
                        </a:lnTo>
                        <a:lnTo>
                          <a:pt x="2043" y="3185"/>
                        </a:lnTo>
                        <a:lnTo>
                          <a:pt x="2038" y="3185"/>
                        </a:lnTo>
                        <a:lnTo>
                          <a:pt x="2031" y="3186"/>
                        </a:lnTo>
                        <a:lnTo>
                          <a:pt x="2020" y="3191"/>
                        </a:lnTo>
                        <a:lnTo>
                          <a:pt x="2019" y="3191"/>
                        </a:lnTo>
                        <a:lnTo>
                          <a:pt x="2019" y="3194"/>
                        </a:lnTo>
                        <a:lnTo>
                          <a:pt x="1993" y="3241"/>
                        </a:lnTo>
                        <a:lnTo>
                          <a:pt x="1988" y="3238"/>
                        </a:lnTo>
                        <a:lnTo>
                          <a:pt x="1983" y="3233"/>
                        </a:lnTo>
                        <a:lnTo>
                          <a:pt x="1982" y="3228"/>
                        </a:lnTo>
                        <a:lnTo>
                          <a:pt x="1977" y="3223"/>
                        </a:lnTo>
                        <a:lnTo>
                          <a:pt x="1978" y="3215"/>
                        </a:lnTo>
                        <a:lnTo>
                          <a:pt x="1977" y="3206"/>
                        </a:lnTo>
                        <a:lnTo>
                          <a:pt x="1982" y="3196"/>
                        </a:lnTo>
                        <a:lnTo>
                          <a:pt x="1982" y="3191"/>
                        </a:lnTo>
                        <a:lnTo>
                          <a:pt x="1977" y="3185"/>
                        </a:lnTo>
                        <a:lnTo>
                          <a:pt x="1972" y="3177"/>
                        </a:lnTo>
                        <a:lnTo>
                          <a:pt x="1924" y="3204"/>
                        </a:lnTo>
                        <a:lnTo>
                          <a:pt x="1911" y="3180"/>
                        </a:lnTo>
                        <a:lnTo>
                          <a:pt x="1848" y="3151"/>
                        </a:lnTo>
                        <a:lnTo>
                          <a:pt x="1840" y="3111"/>
                        </a:lnTo>
                        <a:lnTo>
                          <a:pt x="1827" y="3101"/>
                        </a:lnTo>
                        <a:lnTo>
                          <a:pt x="1805" y="3080"/>
                        </a:lnTo>
                        <a:lnTo>
                          <a:pt x="1755" y="3037"/>
                        </a:lnTo>
                        <a:lnTo>
                          <a:pt x="1749" y="3050"/>
                        </a:lnTo>
                        <a:lnTo>
                          <a:pt x="1715" y="3072"/>
                        </a:lnTo>
                        <a:lnTo>
                          <a:pt x="1643" y="3109"/>
                        </a:lnTo>
                        <a:lnTo>
                          <a:pt x="1612" y="3112"/>
                        </a:lnTo>
                        <a:lnTo>
                          <a:pt x="1612" y="3111"/>
                        </a:lnTo>
                        <a:lnTo>
                          <a:pt x="1610" y="3111"/>
                        </a:lnTo>
                        <a:lnTo>
                          <a:pt x="1610" y="3109"/>
                        </a:lnTo>
                        <a:lnTo>
                          <a:pt x="1610" y="3106"/>
                        </a:lnTo>
                        <a:lnTo>
                          <a:pt x="1612" y="3106"/>
                        </a:lnTo>
                        <a:lnTo>
                          <a:pt x="1612" y="3099"/>
                        </a:lnTo>
                        <a:lnTo>
                          <a:pt x="1604" y="3099"/>
                        </a:lnTo>
                        <a:lnTo>
                          <a:pt x="1596" y="3087"/>
                        </a:lnTo>
                        <a:lnTo>
                          <a:pt x="1578" y="3075"/>
                        </a:lnTo>
                        <a:lnTo>
                          <a:pt x="1577" y="3077"/>
                        </a:lnTo>
                        <a:lnTo>
                          <a:pt x="1541" y="3051"/>
                        </a:lnTo>
                        <a:lnTo>
                          <a:pt x="1514" y="3030"/>
                        </a:lnTo>
                        <a:lnTo>
                          <a:pt x="1506" y="3017"/>
                        </a:lnTo>
                        <a:lnTo>
                          <a:pt x="1503" y="2988"/>
                        </a:lnTo>
                        <a:lnTo>
                          <a:pt x="1511" y="2980"/>
                        </a:lnTo>
                        <a:lnTo>
                          <a:pt x="1512" y="2980"/>
                        </a:lnTo>
                        <a:lnTo>
                          <a:pt x="1511" y="2974"/>
                        </a:lnTo>
                        <a:lnTo>
                          <a:pt x="1503" y="2966"/>
                        </a:lnTo>
                        <a:lnTo>
                          <a:pt x="1498" y="2964"/>
                        </a:lnTo>
                        <a:lnTo>
                          <a:pt x="1491" y="2963"/>
                        </a:lnTo>
                        <a:lnTo>
                          <a:pt x="1480" y="2964"/>
                        </a:lnTo>
                        <a:lnTo>
                          <a:pt x="1477" y="2961"/>
                        </a:lnTo>
                        <a:lnTo>
                          <a:pt x="1477" y="2963"/>
                        </a:lnTo>
                        <a:lnTo>
                          <a:pt x="1471" y="2971"/>
                        </a:lnTo>
                        <a:lnTo>
                          <a:pt x="1437" y="3021"/>
                        </a:lnTo>
                        <a:lnTo>
                          <a:pt x="1429" y="3030"/>
                        </a:lnTo>
                        <a:lnTo>
                          <a:pt x="1414" y="3050"/>
                        </a:lnTo>
                        <a:lnTo>
                          <a:pt x="1406" y="3064"/>
                        </a:lnTo>
                        <a:lnTo>
                          <a:pt x="1400" y="3074"/>
                        </a:lnTo>
                        <a:lnTo>
                          <a:pt x="1390" y="3090"/>
                        </a:lnTo>
                        <a:lnTo>
                          <a:pt x="1377" y="3115"/>
                        </a:lnTo>
                        <a:lnTo>
                          <a:pt x="1376" y="3119"/>
                        </a:lnTo>
                        <a:lnTo>
                          <a:pt x="1371" y="3107"/>
                        </a:lnTo>
                        <a:lnTo>
                          <a:pt x="1368" y="3106"/>
                        </a:lnTo>
                        <a:lnTo>
                          <a:pt x="1365" y="3104"/>
                        </a:lnTo>
                        <a:lnTo>
                          <a:pt x="1361" y="3101"/>
                        </a:lnTo>
                        <a:lnTo>
                          <a:pt x="1358" y="3101"/>
                        </a:lnTo>
                        <a:lnTo>
                          <a:pt x="1355" y="3101"/>
                        </a:lnTo>
                        <a:lnTo>
                          <a:pt x="1347" y="3101"/>
                        </a:lnTo>
                        <a:lnTo>
                          <a:pt x="1328" y="3109"/>
                        </a:lnTo>
                        <a:lnTo>
                          <a:pt x="1318" y="3114"/>
                        </a:lnTo>
                        <a:lnTo>
                          <a:pt x="1311" y="3115"/>
                        </a:lnTo>
                        <a:lnTo>
                          <a:pt x="1305" y="3117"/>
                        </a:lnTo>
                        <a:lnTo>
                          <a:pt x="1297" y="3117"/>
                        </a:lnTo>
                        <a:lnTo>
                          <a:pt x="1292" y="3117"/>
                        </a:lnTo>
                        <a:lnTo>
                          <a:pt x="1287" y="3115"/>
                        </a:lnTo>
                        <a:lnTo>
                          <a:pt x="1283" y="3112"/>
                        </a:lnTo>
                        <a:lnTo>
                          <a:pt x="1276" y="3107"/>
                        </a:lnTo>
                        <a:lnTo>
                          <a:pt x="1273" y="3103"/>
                        </a:lnTo>
                        <a:lnTo>
                          <a:pt x="1271" y="3099"/>
                        </a:lnTo>
                        <a:lnTo>
                          <a:pt x="1266" y="3085"/>
                        </a:lnTo>
                        <a:lnTo>
                          <a:pt x="1265" y="3080"/>
                        </a:lnTo>
                        <a:lnTo>
                          <a:pt x="1262" y="3072"/>
                        </a:lnTo>
                        <a:lnTo>
                          <a:pt x="1257" y="3053"/>
                        </a:lnTo>
                        <a:lnTo>
                          <a:pt x="1255" y="3045"/>
                        </a:lnTo>
                        <a:lnTo>
                          <a:pt x="1252" y="3025"/>
                        </a:lnTo>
                        <a:lnTo>
                          <a:pt x="1250" y="3019"/>
                        </a:lnTo>
                        <a:lnTo>
                          <a:pt x="1249" y="3011"/>
                        </a:lnTo>
                        <a:lnTo>
                          <a:pt x="1246" y="2998"/>
                        </a:lnTo>
                        <a:lnTo>
                          <a:pt x="1244" y="2993"/>
                        </a:lnTo>
                        <a:lnTo>
                          <a:pt x="1242" y="2984"/>
                        </a:lnTo>
                        <a:lnTo>
                          <a:pt x="1241" y="2984"/>
                        </a:lnTo>
                        <a:lnTo>
                          <a:pt x="1225" y="2972"/>
                        </a:lnTo>
                        <a:lnTo>
                          <a:pt x="1220" y="2968"/>
                        </a:lnTo>
                        <a:lnTo>
                          <a:pt x="1218" y="2968"/>
                        </a:lnTo>
                        <a:lnTo>
                          <a:pt x="1217" y="2968"/>
                        </a:lnTo>
                        <a:lnTo>
                          <a:pt x="1217" y="2969"/>
                        </a:lnTo>
                        <a:lnTo>
                          <a:pt x="1172" y="2971"/>
                        </a:lnTo>
                        <a:lnTo>
                          <a:pt x="1168" y="2971"/>
                        </a:lnTo>
                        <a:lnTo>
                          <a:pt x="1165" y="2971"/>
                        </a:lnTo>
                        <a:lnTo>
                          <a:pt x="1131" y="2972"/>
                        </a:lnTo>
                        <a:lnTo>
                          <a:pt x="1090" y="2972"/>
                        </a:lnTo>
                        <a:lnTo>
                          <a:pt x="1080" y="2974"/>
                        </a:lnTo>
                        <a:lnTo>
                          <a:pt x="1078" y="2972"/>
                        </a:lnTo>
                        <a:lnTo>
                          <a:pt x="1056" y="2974"/>
                        </a:lnTo>
                        <a:lnTo>
                          <a:pt x="1033" y="2974"/>
                        </a:lnTo>
                        <a:lnTo>
                          <a:pt x="990" y="2974"/>
                        </a:lnTo>
                        <a:lnTo>
                          <a:pt x="980" y="2974"/>
                        </a:lnTo>
                        <a:lnTo>
                          <a:pt x="966" y="2974"/>
                        </a:lnTo>
                        <a:lnTo>
                          <a:pt x="960" y="2974"/>
                        </a:lnTo>
                        <a:lnTo>
                          <a:pt x="955" y="2977"/>
                        </a:lnTo>
                        <a:lnTo>
                          <a:pt x="935" y="2998"/>
                        </a:lnTo>
                        <a:lnTo>
                          <a:pt x="926" y="3009"/>
                        </a:lnTo>
                        <a:lnTo>
                          <a:pt x="918" y="3016"/>
                        </a:lnTo>
                        <a:lnTo>
                          <a:pt x="895" y="3030"/>
                        </a:lnTo>
                        <a:lnTo>
                          <a:pt x="879" y="3035"/>
                        </a:lnTo>
                        <a:lnTo>
                          <a:pt x="863" y="3042"/>
                        </a:lnTo>
                        <a:lnTo>
                          <a:pt x="839" y="3051"/>
                        </a:lnTo>
                        <a:lnTo>
                          <a:pt x="788" y="3077"/>
                        </a:lnTo>
                        <a:lnTo>
                          <a:pt x="776" y="3083"/>
                        </a:lnTo>
                        <a:lnTo>
                          <a:pt x="763" y="3090"/>
                        </a:lnTo>
                        <a:lnTo>
                          <a:pt x="762" y="3091"/>
                        </a:lnTo>
                        <a:lnTo>
                          <a:pt x="731" y="3098"/>
                        </a:lnTo>
                        <a:lnTo>
                          <a:pt x="723" y="3098"/>
                        </a:lnTo>
                        <a:lnTo>
                          <a:pt x="699" y="3099"/>
                        </a:lnTo>
                        <a:lnTo>
                          <a:pt x="696" y="3099"/>
                        </a:lnTo>
                        <a:lnTo>
                          <a:pt x="694" y="3101"/>
                        </a:lnTo>
                        <a:lnTo>
                          <a:pt x="685" y="3117"/>
                        </a:lnTo>
                        <a:lnTo>
                          <a:pt x="670" y="3135"/>
                        </a:lnTo>
                        <a:lnTo>
                          <a:pt x="669" y="3138"/>
                        </a:lnTo>
                        <a:lnTo>
                          <a:pt x="595" y="3189"/>
                        </a:lnTo>
                        <a:lnTo>
                          <a:pt x="583" y="3202"/>
                        </a:lnTo>
                        <a:lnTo>
                          <a:pt x="580" y="3199"/>
                        </a:lnTo>
                        <a:lnTo>
                          <a:pt x="572" y="3189"/>
                        </a:lnTo>
                        <a:lnTo>
                          <a:pt x="566" y="3185"/>
                        </a:lnTo>
                        <a:lnTo>
                          <a:pt x="564" y="3185"/>
                        </a:lnTo>
                        <a:lnTo>
                          <a:pt x="553" y="3183"/>
                        </a:lnTo>
                        <a:lnTo>
                          <a:pt x="546" y="3178"/>
                        </a:lnTo>
                        <a:lnTo>
                          <a:pt x="542" y="3177"/>
                        </a:lnTo>
                        <a:lnTo>
                          <a:pt x="530" y="3170"/>
                        </a:lnTo>
                        <a:lnTo>
                          <a:pt x="524" y="3162"/>
                        </a:lnTo>
                        <a:lnTo>
                          <a:pt x="518" y="3152"/>
                        </a:lnTo>
                        <a:lnTo>
                          <a:pt x="519" y="3151"/>
                        </a:lnTo>
                        <a:lnTo>
                          <a:pt x="516" y="3148"/>
                        </a:lnTo>
                        <a:lnTo>
                          <a:pt x="511" y="3148"/>
                        </a:lnTo>
                        <a:lnTo>
                          <a:pt x="506" y="3146"/>
                        </a:lnTo>
                        <a:lnTo>
                          <a:pt x="505" y="3146"/>
                        </a:lnTo>
                        <a:lnTo>
                          <a:pt x="503" y="3146"/>
                        </a:lnTo>
                        <a:lnTo>
                          <a:pt x="500" y="3149"/>
                        </a:lnTo>
                        <a:lnTo>
                          <a:pt x="498" y="3149"/>
                        </a:lnTo>
                        <a:lnTo>
                          <a:pt x="490" y="3146"/>
                        </a:lnTo>
                        <a:lnTo>
                          <a:pt x="484" y="3141"/>
                        </a:lnTo>
                        <a:lnTo>
                          <a:pt x="477" y="3135"/>
                        </a:lnTo>
                        <a:lnTo>
                          <a:pt x="471" y="3130"/>
                        </a:lnTo>
                        <a:lnTo>
                          <a:pt x="463" y="3125"/>
                        </a:lnTo>
                        <a:lnTo>
                          <a:pt x="461" y="3125"/>
                        </a:lnTo>
                        <a:lnTo>
                          <a:pt x="445" y="3128"/>
                        </a:lnTo>
                        <a:lnTo>
                          <a:pt x="436" y="3127"/>
                        </a:lnTo>
                        <a:lnTo>
                          <a:pt x="429" y="3125"/>
                        </a:lnTo>
                        <a:lnTo>
                          <a:pt x="426" y="3125"/>
                        </a:lnTo>
                        <a:lnTo>
                          <a:pt x="423" y="3124"/>
                        </a:lnTo>
                        <a:lnTo>
                          <a:pt x="415" y="3119"/>
                        </a:lnTo>
                        <a:lnTo>
                          <a:pt x="400" y="3115"/>
                        </a:lnTo>
                        <a:lnTo>
                          <a:pt x="392" y="3111"/>
                        </a:lnTo>
                        <a:lnTo>
                          <a:pt x="387" y="3106"/>
                        </a:lnTo>
                        <a:lnTo>
                          <a:pt x="383" y="3099"/>
                        </a:lnTo>
                        <a:lnTo>
                          <a:pt x="373" y="3090"/>
                        </a:lnTo>
                        <a:lnTo>
                          <a:pt x="362" y="3075"/>
                        </a:lnTo>
                        <a:lnTo>
                          <a:pt x="358" y="3070"/>
                        </a:lnTo>
                        <a:lnTo>
                          <a:pt x="347" y="3053"/>
                        </a:lnTo>
                        <a:lnTo>
                          <a:pt x="334" y="3029"/>
                        </a:lnTo>
                        <a:lnTo>
                          <a:pt x="333" y="3029"/>
                        </a:lnTo>
                        <a:lnTo>
                          <a:pt x="312" y="3009"/>
                        </a:lnTo>
                        <a:lnTo>
                          <a:pt x="307" y="3008"/>
                        </a:lnTo>
                        <a:lnTo>
                          <a:pt x="302" y="3011"/>
                        </a:lnTo>
                        <a:lnTo>
                          <a:pt x="299" y="3014"/>
                        </a:lnTo>
                        <a:lnTo>
                          <a:pt x="293" y="3017"/>
                        </a:lnTo>
                        <a:lnTo>
                          <a:pt x="288" y="3017"/>
                        </a:lnTo>
                        <a:lnTo>
                          <a:pt x="286" y="3017"/>
                        </a:lnTo>
                        <a:lnTo>
                          <a:pt x="283" y="3013"/>
                        </a:lnTo>
                        <a:lnTo>
                          <a:pt x="272" y="3011"/>
                        </a:lnTo>
                        <a:lnTo>
                          <a:pt x="259" y="3001"/>
                        </a:lnTo>
                        <a:lnTo>
                          <a:pt x="257" y="2993"/>
                        </a:lnTo>
                        <a:lnTo>
                          <a:pt x="259" y="2990"/>
                        </a:lnTo>
                        <a:lnTo>
                          <a:pt x="257" y="2987"/>
                        </a:lnTo>
                        <a:lnTo>
                          <a:pt x="259" y="2982"/>
                        </a:lnTo>
                        <a:lnTo>
                          <a:pt x="248" y="2972"/>
                        </a:lnTo>
                        <a:lnTo>
                          <a:pt x="236" y="2963"/>
                        </a:lnTo>
                        <a:lnTo>
                          <a:pt x="211" y="2945"/>
                        </a:lnTo>
                        <a:lnTo>
                          <a:pt x="209" y="2939"/>
                        </a:lnTo>
                        <a:lnTo>
                          <a:pt x="204" y="2932"/>
                        </a:lnTo>
                        <a:lnTo>
                          <a:pt x="201" y="2929"/>
                        </a:lnTo>
                        <a:lnTo>
                          <a:pt x="195" y="2926"/>
                        </a:lnTo>
                        <a:lnTo>
                          <a:pt x="199" y="2924"/>
                        </a:lnTo>
                        <a:lnTo>
                          <a:pt x="193" y="2916"/>
                        </a:lnTo>
                        <a:lnTo>
                          <a:pt x="186" y="2910"/>
                        </a:lnTo>
                        <a:lnTo>
                          <a:pt x="180" y="2890"/>
                        </a:lnTo>
                        <a:lnTo>
                          <a:pt x="158" y="2810"/>
                        </a:lnTo>
                        <a:lnTo>
                          <a:pt x="145" y="2791"/>
                        </a:lnTo>
                        <a:lnTo>
                          <a:pt x="130" y="2767"/>
                        </a:lnTo>
                        <a:lnTo>
                          <a:pt x="114" y="2744"/>
                        </a:lnTo>
                        <a:lnTo>
                          <a:pt x="103" y="2725"/>
                        </a:lnTo>
                        <a:lnTo>
                          <a:pt x="76" y="2685"/>
                        </a:lnTo>
                        <a:lnTo>
                          <a:pt x="53" y="2654"/>
                        </a:lnTo>
                        <a:lnTo>
                          <a:pt x="0" y="2574"/>
                        </a:lnTo>
                      </a:path>
                    </a:pathLst>
                  </a:custGeom>
                  <a:noFill/>
                  <a:ln w="20638" cap="sq">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
                <p:nvSpPr>
                  <p:cNvPr id="51" name="Freeform 7"/>
                  <p:cNvSpPr>
                    <a:spLocks/>
                  </p:cNvSpPr>
                  <p:nvPr/>
                </p:nvSpPr>
                <p:spPr bwMode="auto">
                  <a:xfrm>
                    <a:off x="4015" y="3209"/>
                    <a:ext cx="439" cy="389"/>
                  </a:xfrm>
                  <a:custGeom>
                    <a:avLst/>
                    <a:gdLst>
                      <a:gd name="T0" fmla="*/ 146 w 439"/>
                      <a:gd name="T1" fmla="*/ 38 h 389"/>
                      <a:gd name="T2" fmla="*/ 217 w 439"/>
                      <a:gd name="T3" fmla="*/ 108 h 389"/>
                      <a:gd name="T4" fmla="*/ 283 w 439"/>
                      <a:gd name="T5" fmla="*/ 133 h 389"/>
                      <a:gd name="T6" fmla="*/ 345 w 439"/>
                      <a:gd name="T7" fmla="*/ 154 h 389"/>
                      <a:gd name="T8" fmla="*/ 384 w 439"/>
                      <a:gd name="T9" fmla="*/ 165 h 389"/>
                      <a:gd name="T10" fmla="*/ 432 w 439"/>
                      <a:gd name="T11" fmla="*/ 183 h 389"/>
                      <a:gd name="T12" fmla="*/ 435 w 439"/>
                      <a:gd name="T13" fmla="*/ 190 h 389"/>
                      <a:gd name="T14" fmla="*/ 439 w 439"/>
                      <a:gd name="T15" fmla="*/ 196 h 389"/>
                      <a:gd name="T16" fmla="*/ 432 w 439"/>
                      <a:gd name="T17" fmla="*/ 206 h 389"/>
                      <a:gd name="T18" fmla="*/ 437 w 439"/>
                      <a:gd name="T19" fmla="*/ 215 h 389"/>
                      <a:gd name="T20" fmla="*/ 432 w 439"/>
                      <a:gd name="T21" fmla="*/ 220 h 389"/>
                      <a:gd name="T22" fmla="*/ 430 w 439"/>
                      <a:gd name="T23" fmla="*/ 235 h 389"/>
                      <a:gd name="T24" fmla="*/ 434 w 439"/>
                      <a:gd name="T25" fmla="*/ 249 h 389"/>
                      <a:gd name="T26" fmla="*/ 405 w 439"/>
                      <a:gd name="T27" fmla="*/ 254 h 389"/>
                      <a:gd name="T28" fmla="*/ 371 w 439"/>
                      <a:gd name="T29" fmla="*/ 268 h 389"/>
                      <a:gd name="T30" fmla="*/ 363 w 439"/>
                      <a:gd name="T31" fmla="*/ 302 h 389"/>
                      <a:gd name="T32" fmla="*/ 357 w 439"/>
                      <a:gd name="T33" fmla="*/ 323 h 389"/>
                      <a:gd name="T34" fmla="*/ 345 w 439"/>
                      <a:gd name="T35" fmla="*/ 350 h 389"/>
                      <a:gd name="T36" fmla="*/ 357 w 439"/>
                      <a:gd name="T37" fmla="*/ 355 h 389"/>
                      <a:gd name="T38" fmla="*/ 369 w 439"/>
                      <a:gd name="T39" fmla="*/ 352 h 389"/>
                      <a:gd name="T40" fmla="*/ 361 w 439"/>
                      <a:gd name="T41" fmla="*/ 355 h 389"/>
                      <a:gd name="T42" fmla="*/ 365 w 439"/>
                      <a:gd name="T43" fmla="*/ 360 h 389"/>
                      <a:gd name="T44" fmla="*/ 377 w 439"/>
                      <a:gd name="T45" fmla="*/ 363 h 389"/>
                      <a:gd name="T46" fmla="*/ 345 w 439"/>
                      <a:gd name="T47" fmla="*/ 378 h 389"/>
                      <a:gd name="T48" fmla="*/ 307 w 439"/>
                      <a:gd name="T49" fmla="*/ 357 h 389"/>
                      <a:gd name="T50" fmla="*/ 276 w 439"/>
                      <a:gd name="T51" fmla="*/ 352 h 389"/>
                      <a:gd name="T52" fmla="*/ 234 w 439"/>
                      <a:gd name="T53" fmla="*/ 329 h 389"/>
                      <a:gd name="T54" fmla="*/ 199 w 439"/>
                      <a:gd name="T55" fmla="*/ 344 h 389"/>
                      <a:gd name="T56" fmla="*/ 181 w 439"/>
                      <a:gd name="T57" fmla="*/ 339 h 389"/>
                      <a:gd name="T58" fmla="*/ 165 w 439"/>
                      <a:gd name="T59" fmla="*/ 354 h 389"/>
                      <a:gd name="T60" fmla="*/ 143 w 439"/>
                      <a:gd name="T61" fmla="*/ 355 h 389"/>
                      <a:gd name="T62" fmla="*/ 119 w 439"/>
                      <a:gd name="T63" fmla="*/ 373 h 389"/>
                      <a:gd name="T64" fmla="*/ 101 w 439"/>
                      <a:gd name="T65" fmla="*/ 382 h 389"/>
                      <a:gd name="T66" fmla="*/ 80 w 439"/>
                      <a:gd name="T67" fmla="*/ 389 h 389"/>
                      <a:gd name="T68" fmla="*/ 58 w 439"/>
                      <a:gd name="T69" fmla="*/ 355 h 389"/>
                      <a:gd name="T70" fmla="*/ 56 w 439"/>
                      <a:gd name="T71" fmla="*/ 336 h 389"/>
                      <a:gd name="T72" fmla="*/ 48 w 439"/>
                      <a:gd name="T73" fmla="*/ 309 h 389"/>
                      <a:gd name="T74" fmla="*/ 42 w 439"/>
                      <a:gd name="T75" fmla="*/ 296 h 389"/>
                      <a:gd name="T76" fmla="*/ 27 w 439"/>
                      <a:gd name="T77" fmla="*/ 281 h 389"/>
                      <a:gd name="T78" fmla="*/ 5 w 439"/>
                      <a:gd name="T79" fmla="*/ 262 h 389"/>
                      <a:gd name="T80" fmla="*/ 17 w 439"/>
                      <a:gd name="T81" fmla="*/ 251 h 389"/>
                      <a:gd name="T82" fmla="*/ 25 w 439"/>
                      <a:gd name="T83" fmla="*/ 235 h 389"/>
                      <a:gd name="T84" fmla="*/ 27 w 439"/>
                      <a:gd name="T85" fmla="*/ 219 h 389"/>
                      <a:gd name="T86" fmla="*/ 37 w 439"/>
                      <a:gd name="T87" fmla="*/ 198 h 389"/>
                      <a:gd name="T88" fmla="*/ 54 w 439"/>
                      <a:gd name="T89" fmla="*/ 185 h 389"/>
                      <a:gd name="T90" fmla="*/ 85 w 439"/>
                      <a:gd name="T91" fmla="*/ 170 h 389"/>
                      <a:gd name="T92" fmla="*/ 77 w 439"/>
                      <a:gd name="T93" fmla="*/ 145 h 389"/>
                      <a:gd name="T94" fmla="*/ 67 w 439"/>
                      <a:gd name="T95" fmla="*/ 122 h 389"/>
                      <a:gd name="T96" fmla="*/ 59 w 439"/>
                      <a:gd name="T97" fmla="*/ 104 h 389"/>
                      <a:gd name="T98" fmla="*/ 69 w 439"/>
                      <a:gd name="T99" fmla="*/ 61 h 389"/>
                      <a:gd name="T100" fmla="*/ 77 w 439"/>
                      <a:gd name="T101" fmla="*/ 37 h 389"/>
                      <a:gd name="T102" fmla="*/ 79 w 439"/>
                      <a:gd name="T103" fmla="*/ 29 h 389"/>
                      <a:gd name="T104" fmla="*/ 88 w 439"/>
                      <a:gd name="T105" fmla="*/ 0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39" h="389">
                        <a:moveTo>
                          <a:pt x="101" y="10"/>
                        </a:moveTo>
                        <a:lnTo>
                          <a:pt x="103" y="10"/>
                        </a:lnTo>
                        <a:lnTo>
                          <a:pt x="117" y="21"/>
                        </a:lnTo>
                        <a:lnTo>
                          <a:pt x="133" y="29"/>
                        </a:lnTo>
                        <a:lnTo>
                          <a:pt x="146" y="38"/>
                        </a:lnTo>
                        <a:lnTo>
                          <a:pt x="159" y="47"/>
                        </a:lnTo>
                        <a:lnTo>
                          <a:pt x="162" y="51"/>
                        </a:lnTo>
                        <a:lnTo>
                          <a:pt x="178" y="66"/>
                        </a:lnTo>
                        <a:lnTo>
                          <a:pt x="201" y="87"/>
                        </a:lnTo>
                        <a:lnTo>
                          <a:pt x="217" y="108"/>
                        </a:lnTo>
                        <a:lnTo>
                          <a:pt x="231" y="111"/>
                        </a:lnTo>
                        <a:lnTo>
                          <a:pt x="246" y="117"/>
                        </a:lnTo>
                        <a:lnTo>
                          <a:pt x="263" y="125"/>
                        </a:lnTo>
                        <a:lnTo>
                          <a:pt x="271" y="129"/>
                        </a:lnTo>
                        <a:lnTo>
                          <a:pt x="283" y="133"/>
                        </a:lnTo>
                        <a:lnTo>
                          <a:pt x="299" y="137"/>
                        </a:lnTo>
                        <a:lnTo>
                          <a:pt x="318" y="146"/>
                        </a:lnTo>
                        <a:lnTo>
                          <a:pt x="324" y="149"/>
                        </a:lnTo>
                        <a:lnTo>
                          <a:pt x="340" y="154"/>
                        </a:lnTo>
                        <a:lnTo>
                          <a:pt x="345" y="154"/>
                        </a:lnTo>
                        <a:lnTo>
                          <a:pt x="355" y="154"/>
                        </a:lnTo>
                        <a:lnTo>
                          <a:pt x="360" y="156"/>
                        </a:lnTo>
                        <a:lnTo>
                          <a:pt x="366" y="157"/>
                        </a:lnTo>
                        <a:lnTo>
                          <a:pt x="381" y="162"/>
                        </a:lnTo>
                        <a:lnTo>
                          <a:pt x="384" y="165"/>
                        </a:lnTo>
                        <a:lnTo>
                          <a:pt x="390" y="167"/>
                        </a:lnTo>
                        <a:lnTo>
                          <a:pt x="403" y="174"/>
                        </a:lnTo>
                        <a:lnTo>
                          <a:pt x="405" y="174"/>
                        </a:lnTo>
                        <a:lnTo>
                          <a:pt x="430" y="182"/>
                        </a:lnTo>
                        <a:lnTo>
                          <a:pt x="432" y="183"/>
                        </a:lnTo>
                        <a:lnTo>
                          <a:pt x="434" y="183"/>
                        </a:lnTo>
                        <a:lnTo>
                          <a:pt x="434" y="183"/>
                        </a:lnTo>
                        <a:lnTo>
                          <a:pt x="435" y="188"/>
                        </a:lnTo>
                        <a:lnTo>
                          <a:pt x="435" y="188"/>
                        </a:lnTo>
                        <a:lnTo>
                          <a:pt x="435" y="190"/>
                        </a:lnTo>
                        <a:lnTo>
                          <a:pt x="435" y="190"/>
                        </a:lnTo>
                        <a:lnTo>
                          <a:pt x="437" y="191"/>
                        </a:lnTo>
                        <a:lnTo>
                          <a:pt x="439" y="193"/>
                        </a:lnTo>
                        <a:lnTo>
                          <a:pt x="439" y="196"/>
                        </a:lnTo>
                        <a:lnTo>
                          <a:pt x="439" y="196"/>
                        </a:lnTo>
                        <a:lnTo>
                          <a:pt x="437" y="198"/>
                        </a:lnTo>
                        <a:lnTo>
                          <a:pt x="434" y="201"/>
                        </a:lnTo>
                        <a:lnTo>
                          <a:pt x="434" y="201"/>
                        </a:lnTo>
                        <a:lnTo>
                          <a:pt x="432" y="206"/>
                        </a:lnTo>
                        <a:lnTo>
                          <a:pt x="432" y="206"/>
                        </a:lnTo>
                        <a:lnTo>
                          <a:pt x="432" y="207"/>
                        </a:lnTo>
                        <a:lnTo>
                          <a:pt x="437" y="212"/>
                        </a:lnTo>
                        <a:lnTo>
                          <a:pt x="437" y="214"/>
                        </a:lnTo>
                        <a:lnTo>
                          <a:pt x="437" y="215"/>
                        </a:lnTo>
                        <a:lnTo>
                          <a:pt x="437" y="215"/>
                        </a:lnTo>
                        <a:lnTo>
                          <a:pt x="437" y="215"/>
                        </a:lnTo>
                        <a:lnTo>
                          <a:pt x="434" y="215"/>
                        </a:lnTo>
                        <a:lnTo>
                          <a:pt x="434" y="217"/>
                        </a:lnTo>
                        <a:lnTo>
                          <a:pt x="432" y="219"/>
                        </a:lnTo>
                        <a:lnTo>
                          <a:pt x="432" y="220"/>
                        </a:lnTo>
                        <a:lnTo>
                          <a:pt x="430" y="220"/>
                        </a:lnTo>
                        <a:lnTo>
                          <a:pt x="429" y="227"/>
                        </a:lnTo>
                        <a:lnTo>
                          <a:pt x="429" y="231"/>
                        </a:lnTo>
                        <a:lnTo>
                          <a:pt x="429" y="231"/>
                        </a:lnTo>
                        <a:lnTo>
                          <a:pt x="430" y="235"/>
                        </a:lnTo>
                        <a:lnTo>
                          <a:pt x="435" y="244"/>
                        </a:lnTo>
                        <a:lnTo>
                          <a:pt x="435" y="244"/>
                        </a:lnTo>
                        <a:lnTo>
                          <a:pt x="435" y="246"/>
                        </a:lnTo>
                        <a:lnTo>
                          <a:pt x="435" y="247"/>
                        </a:lnTo>
                        <a:lnTo>
                          <a:pt x="434" y="249"/>
                        </a:lnTo>
                        <a:lnTo>
                          <a:pt x="432" y="251"/>
                        </a:lnTo>
                        <a:lnTo>
                          <a:pt x="430" y="251"/>
                        </a:lnTo>
                        <a:lnTo>
                          <a:pt x="414" y="252"/>
                        </a:lnTo>
                        <a:lnTo>
                          <a:pt x="410" y="252"/>
                        </a:lnTo>
                        <a:lnTo>
                          <a:pt x="405" y="254"/>
                        </a:lnTo>
                        <a:lnTo>
                          <a:pt x="400" y="256"/>
                        </a:lnTo>
                        <a:lnTo>
                          <a:pt x="395" y="256"/>
                        </a:lnTo>
                        <a:lnTo>
                          <a:pt x="373" y="257"/>
                        </a:lnTo>
                        <a:lnTo>
                          <a:pt x="371" y="260"/>
                        </a:lnTo>
                        <a:lnTo>
                          <a:pt x="371" y="268"/>
                        </a:lnTo>
                        <a:lnTo>
                          <a:pt x="368" y="278"/>
                        </a:lnTo>
                        <a:lnTo>
                          <a:pt x="366" y="288"/>
                        </a:lnTo>
                        <a:lnTo>
                          <a:pt x="363" y="294"/>
                        </a:lnTo>
                        <a:lnTo>
                          <a:pt x="363" y="302"/>
                        </a:lnTo>
                        <a:lnTo>
                          <a:pt x="363" y="302"/>
                        </a:lnTo>
                        <a:lnTo>
                          <a:pt x="363" y="309"/>
                        </a:lnTo>
                        <a:lnTo>
                          <a:pt x="363" y="309"/>
                        </a:lnTo>
                        <a:lnTo>
                          <a:pt x="363" y="310"/>
                        </a:lnTo>
                        <a:lnTo>
                          <a:pt x="358" y="317"/>
                        </a:lnTo>
                        <a:lnTo>
                          <a:pt x="357" y="323"/>
                        </a:lnTo>
                        <a:lnTo>
                          <a:pt x="353" y="333"/>
                        </a:lnTo>
                        <a:lnTo>
                          <a:pt x="347" y="341"/>
                        </a:lnTo>
                        <a:lnTo>
                          <a:pt x="347" y="344"/>
                        </a:lnTo>
                        <a:lnTo>
                          <a:pt x="344" y="349"/>
                        </a:lnTo>
                        <a:lnTo>
                          <a:pt x="345" y="350"/>
                        </a:lnTo>
                        <a:lnTo>
                          <a:pt x="345" y="350"/>
                        </a:lnTo>
                        <a:lnTo>
                          <a:pt x="347" y="354"/>
                        </a:lnTo>
                        <a:lnTo>
                          <a:pt x="349" y="355"/>
                        </a:lnTo>
                        <a:lnTo>
                          <a:pt x="355" y="357"/>
                        </a:lnTo>
                        <a:lnTo>
                          <a:pt x="357" y="355"/>
                        </a:lnTo>
                        <a:lnTo>
                          <a:pt x="363" y="354"/>
                        </a:lnTo>
                        <a:lnTo>
                          <a:pt x="366" y="354"/>
                        </a:lnTo>
                        <a:lnTo>
                          <a:pt x="366" y="352"/>
                        </a:lnTo>
                        <a:lnTo>
                          <a:pt x="369" y="352"/>
                        </a:lnTo>
                        <a:lnTo>
                          <a:pt x="369" y="352"/>
                        </a:lnTo>
                        <a:lnTo>
                          <a:pt x="369" y="352"/>
                        </a:lnTo>
                        <a:lnTo>
                          <a:pt x="366" y="354"/>
                        </a:lnTo>
                        <a:lnTo>
                          <a:pt x="365" y="355"/>
                        </a:lnTo>
                        <a:lnTo>
                          <a:pt x="361" y="355"/>
                        </a:lnTo>
                        <a:lnTo>
                          <a:pt x="361" y="355"/>
                        </a:lnTo>
                        <a:lnTo>
                          <a:pt x="358" y="357"/>
                        </a:lnTo>
                        <a:lnTo>
                          <a:pt x="357" y="357"/>
                        </a:lnTo>
                        <a:lnTo>
                          <a:pt x="358" y="357"/>
                        </a:lnTo>
                        <a:lnTo>
                          <a:pt x="361" y="360"/>
                        </a:lnTo>
                        <a:lnTo>
                          <a:pt x="365" y="360"/>
                        </a:lnTo>
                        <a:lnTo>
                          <a:pt x="366" y="360"/>
                        </a:lnTo>
                        <a:lnTo>
                          <a:pt x="371" y="360"/>
                        </a:lnTo>
                        <a:lnTo>
                          <a:pt x="373" y="362"/>
                        </a:lnTo>
                        <a:lnTo>
                          <a:pt x="373" y="362"/>
                        </a:lnTo>
                        <a:lnTo>
                          <a:pt x="377" y="363"/>
                        </a:lnTo>
                        <a:lnTo>
                          <a:pt x="376" y="363"/>
                        </a:lnTo>
                        <a:lnTo>
                          <a:pt x="365" y="376"/>
                        </a:lnTo>
                        <a:lnTo>
                          <a:pt x="358" y="381"/>
                        </a:lnTo>
                        <a:lnTo>
                          <a:pt x="347" y="379"/>
                        </a:lnTo>
                        <a:lnTo>
                          <a:pt x="345" y="378"/>
                        </a:lnTo>
                        <a:lnTo>
                          <a:pt x="337" y="373"/>
                        </a:lnTo>
                        <a:lnTo>
                          <a:pt x="337" y="373"/>
                        </a:lnTo>
                        <a:lnTo>
                          <a:pt x="332" y="370"/>
                        </a:lnTo>
                        <a:lnTo>
                          <a:pt x="316" y="362"/>
                        </a:lnTo>
                        <a:lnTo>
                          <a:pt x="307" y="357"/>
                        </a:lnTo>
                        <a:lnTo>
                          <a:pt x="307" y="355"/>
                        </a:lnTo>
                        <a:lnTo>
                          <a:pt x="305" y="357"/>
                        </a:lnTo>
                        <a:lnTo>
                          <a:pt x="297" y="354"/>
                        </a:lnTo>
                        <a:lnTo>
                          <a:pt x="294" y="354"/>
                        </a:lnTo>
                        <a:lnTo>
                          <a:pt x="276" y="352"/>
                        </a:lnTo>
                        <a:lnTo>
                          <a:pt x="254" y="344"/>
                        </a:lnTo>
                        <a:lnTo>
                          <a:pt x="250" y="344"/>
                        </a:lnTo>
                        <a:lnTo>
                          <a:pt x="247" y="341"/>
                        </a:lnTo>
                        <a:lnTo>
                          <a:pt x="242" y="336"/>
                        </a:lnTo>
                        <a:lnTo>
                          <a:pt x="234" y="329"/>
                        </a:lnTo>
                        <a:lnTo>
                          <a:pt x="220" y="336"/>
                        </a:lnTo>
                        <a:lnTo>
                          <a:pt x="218" y="334"/>
                        </a:lnTo>
                        <a:lnTo>
                          <a:pt x="209" y="339"/>
                        </a:lnTo>
                        <a:lnTo>
                          <a:pt x="204" y="341"/>
                        </a:lnTo>
                        <a:lnTo>
                          <a:pt x="199" y="344"/>
                        </a:lnTo>
                        <a:lnTo>
                          <a:pt x="196" y="344"/>
                        </a:lnTo>
                        <a:lnTo>
                          <a:pt x="193" y="344"/>
                        </a:lnTo>
                        <a:lnTo>
                          <a:pt x="191" y="341"/>
                        </a:lnTo>
                        <a:lnTo>
                          <a:pt x="189" y="336"/>
                        </a:lnTo>
                        <a:lnTo>
                          <a:pt x="181" y="339"/>
                        </a:lnTo>
                        <a:lnTo>
                          <a:pt x="180" y="341"/>
                        </a:lnTo>
                        <a:lnTo>
                          <a:pt x="173" y="347"/>
                        </a:lnTo>
                        <a:lnTo>
                          <a:pt x="172" y="347"/>
                        </a:lnTo>
                        <a:lnTo>
                          <a:pt x="172" y="346"/>
                        </a:lnTo>
                        <a:lnTo>
                          <a:pt x="165" y="354"/>
                        </a:lnTo>
                        <a:lnTo>
                          <a:pt x="151" y="342"/>
                        </a:lnTo>
                        <a:lnTo>
                          <a:pt x="148" y="347"/>
                        </a:lnTo>
                        <a:lnTo>
                          <a:pt x="148" y="347"/>
                        </a:lnTo>
                        <a:lnTo>
                          <a:pt x="148" y="349"/>
                        </a:lnTo>
                        <a:lnTo>
                          <a:pt x="143" y="355"/>
                        </a:lnTo>
                        <a:lnTo>
                          <a:pt x="133" y="366"/>
                        </a:lnTo>
                        <a:lnTo>
                          <a:pt x="128" y="366"/>
                        </a:lnTo>
                        <a:lnTo>
                          <a:pt x="124" y="370"/>
                        </a:lnTo>
                        <a:lnTo>
                          <a:pt x="122" y="373"/>
                        </a:lnTo>
                        <a:lnTo>
                          <a:pt x="119" y="373"/>
                        </a:lnTo>
                        <a:lnTo>
                          <a:pt x="117" y="374"/>
                        </a:lnTo>
                        <a:lnTo>
                          <a:pt x="114" y="378"/>
                        </a:lnTo>
                        <a:lnTo>
                          <a:pt x="107" y="379"/>
                        </a:lnTo>
                        <a:lnTo>
                          <a:pt x="104" y="381"/>
                        </a:lnTo>
                        <a:lnTo>
                          <a:pt x="101" y="382"/>
                        </a:lnTo>
                        <a:lnTo>
                          <a:pt x="99" y="382"/>
                        </a:lnTo>
                        <a:lnTo>
                          <a:pt x="96" y="384"/>
                        </a:lnTo>
                        <a:lnTo>
                          <a:pt x="91" y="387"/>
                        </a:lnTo>
                        <a:lnTo>
                          <a:pt x="88" y="389"/>
                        </a:lnTo>
                        <a:lnTo>
                          <a:pt x="80" y="389"/>
                        </a:lnTo>
                        <a:lnTo>
                          <a:pt x="69" y="371"/>
                        </a:lnTo>
                        <a:lnTo>
                          <a:pt x="64" y="366"/>
                        </a:lnTo>
                        <a:lnTo>
                          <a:pt x="62" y="365"/>
                        </a:lnTo>
                        <a:lnTo>
                          <a:pt x="61" y="362"/>
                        </a:lnTo>
                        <a:lnTo>
                          <a:pt x="58" y="355"/>
                        </a:lnTo>
                        <a:lnTo>
                          <a:pt x="58" y="354"/>
                        </a:lnTo>
                        <a:lnTo>
                          <a:pt x="59" y="349"/>
                        </a:lnTo>
                        <a:lnTo>
                          <a:pt x="59" y="347"/>
                        </a:lnTo>
                        <a:lnTo>
                          <a:pt x="58" y="337"/>
                        </a:lnTo>
                        <a:lnTo>
                          <a:pt x="56" y="336"/>
                        </a:lnTo>
                        <a:lnTo>
                          <a:pt x="54" y="333"/>
                        </a:lnTo>
                        <a:lnTo>
                          <a:pt x="53" y="328"/>
                        </a:lnTo>
                        <a:lnTo>
                          <a:pt x="54" y="317"/>
                        </a:lnTo>
                        <a:lnTo>
                          <a:pt x="51" y="312"/>
                        </a:lnTo>
                        <a:lnTo>
                          <a:pt x="48" y="309"/>
                        </a:lnTo>
                        <a:lnTo>
                          <a:pt x="46" y="305"/>
                        </a:lnTo>
                        <a:lnTo>
                          <a:pt x="46" y="304"/>
                        </a:lnTo>
                        <a:lnTo>
                          <a:pt x="46" y="299"/>
                        </a:lnTo>
                        <a:lnTo>
                          <a:pt x="46" y="297"/>
                        </a:lnTo>
                        <a:lnTo>
                          <a:pt x="42" y="296"/>
                        </a:lnTo>
                        <a:lnTo>
                          <a:pt x="38" y="294"/>
                        </a:lnTo>
                        <a:lnTo>
                          <a:pt x="37" y="294"/>
                        </a:lnTo>
                        <a:lnTo>
                          <a:pt x="35" y="291"/>
                        </a:lnTo>
                        <a:lnTo>
                          <a:pt x="30" y="286"/>
                        </a:lnTo>
                        <a:lnTo>
                          <a:pt x="27" y="281"/>
                        </a:lnTo>
                        <a:lnTo>
                          <a:pt x="19" y="283"/>
                        </a:lnTo>
                        <a:lnTo>
                          <a:pt x="9" y="272"/>
                        </a:lnTo>
                        <a:lnTo>
                          <a:pt x="8" y="270"/>
                        </a:lnTo>
                        <a:lnTo>
                          <a:pt x="0" y="262"/>
                        </a:lnTo>
                        <a:lnTo>
                          <a:pt x="5" y="262"/>
                        </a:lnTo>
                        <a:lnTo>
                          <a:pt x="9" y="260"/>
                        </a:lnTo>
                        <a:lnTo>
                          <a:pt x="11" y="259"/>
                        </a:lnTo>
                        <a:lnTo>
                          <a:pt x="13" y="254"/>
                        </a:lnTo>
                        <a:lnTo>
                          <a:pt x="16" y="251"/>
                        </a:lnTo>
                        <a:lnTo>
                          <a:pt x="17" y="251"/>
                        </a:lnTo>
                        <a:lnTo>
                          <a:pt x="17" y="247"/>
                        </a:lnTo>
                        <a:lnTo>
                          <a:pt x="17" y="244"/>
                        </a:lnTo>
                        <a:lnTo>
                          <a:pt x="22" y="239"/>
                        </a:lnTo>
                        <a:lnTo>
                          <a:pt x="24" y="236"/>
                        </a:lnTo>
                        <a:lnTo>
                          <a:pt x="25" y="235"/>
                        </a:lnTo>
                        <a:lnTo>
                          <a:pt x="27" y="230"/>
                        </a:lnTo>
                        <a:lnTo>
                          <a:pt x="32" y="228"/>
                        </a:lnTo>
                        <a:lnTo>
                          <a:pt x="32" y="228"/>
                        </a:lnTo>
                        <a:lnTo>
                          <a:pt x="29" y="223"/>
                        </a:lnTo>
                        <a:lnTo>
                          <a:pt x="27" y="219"/>
                        </a:lnTo>
                        <a:lnTo>
                          <a:pt x="27" y="217"/>
                        </a:lnTo>
                        <a:lnTo>
                          <a:pt x="29" y="212"/>
                        </a:lnTo>
                        <a:lnTo>
                          <a:pt x="37" y="202"/>
                        </a:lnTo>
                        <a:lnTo>
                          <a:pt x="37" y="199"/>
                        </a:lnTo>
                        <a:lnTo>
                          <a:pt x="37" y="198"/>
                        </a:lnTo>
                        <a:lnTo>
                          <a:pt x="42" y="198"/>
                        </a:lnTo>
                        <a:lnTo>
                          <a:pt x="50" y="193"/>
                        </a:lnTo>
                        <a:lnTo>
                          <a:pt x="51" y="191"/>
                        </a:lnTo>
                        <a:lnTo>
                          <a:pt x="51" y="186"/>
                        </a:lnTo>
                        <a:lnTo>
                          <a:pt x="54" y="185"/>
                        </a:lnTo>
                        <a:lnTo>
                          <a:pt x="66" y="177"/>
                        </a:lnTo>
                        <a:lnTo>
                          <a:pt x="66" y="177"/>
                        </a:lnTo>
                        <a:lnTo>
                          <a:pt x="74" y="174"/>
                        </a:lnTo>
                        <a:lnTo>
                          <a:pt x="77" y="172"/>
                        </a:lnTo>
                        <a:lnTo>
                          <a:pt x="85" y="170"/>
                        </a:lnTo>
                        <a:lnTo>
                          <a:pt x="87" y="170"/>
                        </a:lnTo>
                        <a:lnTo>
                          <a:pt x="90" y="167"/>
                        </a:lnTo>
                        <a:lnTo>
                          <a:pt x="91" y="167"/>
                        </a:lnTo>
                        <a:lnTo>
                          <a:pt x="85" y="157"/>
                        </a:lnTo>
                        <a:lnTo>
                          <a:pt x="77" y="145"/>
                        </a:lnTo>
                        <a:lnTo>
                          <a:pt x="77" y="143"/>
                        </a:lnTo>
                        <a:lnTo>
                          <a:pt x="75" y="137"/>
                        </a:lnTo>
                        <a:lnTo>
                          <a:pt x="74" y="135"/>
                        </a:lnTo>
                        <a:lnTo>
                          <a:pt x="74" y="130"/>
                        </a:lnTo>
                        <a:lnTo>
                          <a:pt x="67" y="122"/>
                        </a:lnTo>
                        <a:lnTo>
                          <a:pt x="64" y="119"/>
                        </a:lnTo>
                        <a:lnTo>
                          <a:pt x="64" y="117"/>
                        </a:lnTo>
                        <a:lnTo>
                          <a:pt x="64" y="111"/>
                        </a:lnTo>
                        <a:lnTo>
                          <a:pt x="59" y="104"/>
                        </a:lnTo>
                        <a:lnTo>
                          <a:pt x="59" y="104"/>
                        </a:lnTo>
                        <a:lnTo>
                          <a:pt x="61" y="100"/>
                        </a:lnTo>
                        <a:lnTo>
                          <a:pt x="59" y="92"/>
                        </a:lnTo>
                        <a:lnTo>
                          <a:pt x="56" y="87"/>
                        </a:lnTo>
                        <a:lnTo>
                          <a:pt x="56" y="71"/>
                        </a:lnTo>
                        <a:lnTo>
                          <a:pt x="69" y="61"/>
                        </a:lnTo>
                        <a:lnTo>
                          <a:pt x="69" y="61"/>
                        </a:lnTo>
                        <a:lnTo>
                          <a:pt x="82" y="53"/>
                        </a:lnTo>
                        <a:lnTo>
                          <a:pt x="80" y="50"/>
                        </a:lnTo>
                        <a:lnTo>
                          <a:pt x="85" y="45"/>
                        </a:lnTo>
                        <a:lnTo>
                          <a:pt x="77" y="37"/>
                        </a:lnTo>
                        <a:lnTo>
                          <a:pt x="79" y="35"/>
                        </a:lnTo>
                        <a:lnTo>
                          <a:pt x="79" y="37"/>
                        </a:lnTo>
                        <a:lnTo>
                          <a:pt x="79" y="37"/>
                        </a:lnTo>
                        <a:lnTo>
                          <a:pt x="79" y="34"/>
                        </a:lnTo>
                        <a:lnTo>
                          <a:pt x="79" y="29"/>
                        </a:lnTo>
                        <a:lnTo>
                          <a:pt x="74" y="19"/>
                        </a:lnTo>
                        <a:lnTo>
                          <a:pt x="77" y="16"/>
                        </a:lnTo>
                        <a:lnTo>
                          <a:pt x="75" y="16"/>
                        </a:lnTo>
                        <a:lnTo>
                          <a:pt x="82" y="10"/>
                        </a:lnTo>
                        <a:lnTo>
                          <a:pt x="88" y="0"/>
                        </a:lnTo>
                        <a:lnTo>
                          <a:pt x="101" y="10"/>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a:p>
                </p:txBody>
              </p:sp>
              <p:sp>
                <p:nvSpPr>
                  <p:cNvPr id="52" name="Freeform 8"/>
                  <p:cNvSpPr>
                    <a:spLocks/>
                  </p:cNvSpPr>
                  <p:nvPr/>
                </p:nvSpPr>
                <p:spPr bwMode="auto">
                  <a:xfrm>
                    <a:off x="4015" y="3209"/>
                    <a:ext cx="439" cy="389"/>
                  </a:xfrm>
                  <a:custGeom>
                    <a:avLst/>
                    <a:gdLst>
                      <a:gd name="T0" fmla="*/ 146 w 439"/>
                      <a:gd name="T1" fmla="*/ 38 h 389"/>
                      <a:gd name="T2" fmla="*/ 217 w 439"/>
                      <a:gd name="T3" fmla="*/ 108 h 389"/>
                      <a:gd name="T4" fmla="*/ 283 w 439"/>
                      <a:gd name="T5" fmla="*/ 133 h 389"/>
                      <a:gd name="T6" fmla="*/ 345 w 439"/>
                      <a:gd name="T7" fmla="*/ 154 h 389"/>
                      <a:gd name="T8" fmla="*/ 384 w 439"/>
                      <a:gd name="T9" fmla="*/ 165 h 389"/>
                      <a:gd name="T10" fmla="*/ 432 w 439"/>
                      <a:gd name="T11" fmla="*/ 183 h 389"/>
                      <a:gd name="T12" fmla="*/ 435 w 439"/>
                      <a:gd name="T13" fmla="*/ 190 h 389"/>
                      <a:gd name="T14" fmla="*/ 439 w 439"/>
                      <a:gd name="T15" fmla="*/ 196 h 389"/>
                      <a:gd name="T16" fmla="*/ 432 w 439"/>
                      <a:gd name="T17" fmla="*/ 206 h 389"/>
                      <a:gd name="T18" fmla="*/ 437 w 439"/>
                      <a:gd name="T19" fmla="*/ 215 h 389"/>
                      <a:gd name="T20" fmla="*/ 432 w 439"/>
                      <a:gd name="T21" fmla="*/ 220 h 389"/>
                      <a:gd name="T22" fmla="*/ 430 w 439"/>
                      <a:gd name="T23" fmla="*/ 235 h 389"/>
                      <a:gd name="T24" fmla="*/ 434 w 439"/>
                      <a:gd name="T25" fmla="*/ 249 h 389"/>
                      <a:gd name="T26" fmla="*/ 405 w 439"/>
                      <a:gd name="T27" fmla="*/ 254 h 389"/>
                      <a:gd name="T28" fmla="*/ 371 w 439"/>
                      <a:gd name="T29" fmla="*/ 268 h 389"/>
                      <a:gd name="T30" fmla="*/ 363 w 439"/>
                      <a:gd name="T31" fmla="*/ 302 h 389"/>
                      <a:gd name="T32" fmla="*/ 357 w 439"/>
                      <a:gd name="T33" fmla="*/ 323 h 389"/>
                      <a:gd name="T34" fmla="*/ 345 w 439"/>
                      <a:gd name="T35" fmla="*/ 350 h 389"/>
                      <a:gd name="T36" fmla="*/ 357 w 439"/>
                      <a:gd name="T37" fmla="*/ 355 h 389"/>
                      <a:gd name="T38" fmla="*/ 369 w 439"/>
                      <a:gd name="T39" fmla="*/ 352 h 389"/>
                      <a:gd name="T40" fmla="*/ 361 w 439"/>
                      <a:gd name="T41" fmla="*/ 355 h 389"/>
                      <a:gd name="T42" fmla="*/ 365 w 439"/>
                      <a:gd name="T43" fmla="*/ 360 h 389"/>
                      <a:gd name="T44" fmla="*/ 377 w 439"/>
                      <a:gd name="T45" fmla="*/ 363 h 389"/>
                      <a:gd name="T46" fmla="*/ 345 w 439"/>
                      <a:gd name="T47" fmla="*/ 378 h 389"/>
                      <a:gd name="T48" fmla="*/ 307 w 439"/>
                      <a:gd name="T49" fmla="*/ 357 h 389"/>
                      <a:gd name="T50" fmla="*/ 276 w 439"/>
                      <a:gd name="T51" fmla="*/ 352 h 389"/>
                      <a:gd name="T52" fmla="*/ 234 w 439"/>
                      <a:gd name="T53" fmla="*/ 329 h 389"/>
                      <a:gd name="T54" fmla="*/ 199 w 439"/>
                      <a:gd name="T55" fmla="*/ 344 h 389"/>
                      <a:gd name="T56" fmla="*/ 181 w 439"/>
                      <a:gd name="T57" fmla="*/ 339 h 389"/>
                      <a:gd name="T58" fmla="*/ 165 w 439"/>
                      <a:gd name="T59" fmla="*/ 354 h 389"/>
                      <a:gd name="T60" fmla="*/ 143 w 439"/>
                      <a:gd name="T61" fmla="*/ 355 h 389"/>
                      <a:gd name="T62" fmla="*/ 119 w 439"/>
                      <a:gd name="T63" fmla="*/ 373 h 389"/>
                      <a:gd name="T64" fmla="*/ 101 w 439"/>
                      <a:gd name="T65" fmla="*/ 382 h 389"/>
                      <a:gd name="T66" fmla="*/ 80 w 439"/>
                      <a:gd name="T67" fmla="*/ 389 h 389"/>
                      <a:gd name="T68" fmla="*/ 58 w 439"/>
                      <a:gd name="T69" fmla="*/ 355 h 389"/>
                      <a:gd name="T70" fmla="*/ 56 w 439"/>
                      <a:gd name="T71" fmla="*/ 336 h 389"/>
                      <a:gd name="T72" fmla="*/ 48 w 439"/>
                      <a:gd name="T73" fmla="*/ 309 h 389"/>
                      <a:gd name="T74" fmla="*/ 42 w 439"/>
                      <a:gd name="T75" fmla="*/ 296 h 389"/>
                      <a:gd name="T76" fmla="*/ 27 w 439"/>
                      <a:gd name="T77" fmla="*/ 281 h 389"/>
                      <a:gd name="T78" fmla="*/ 5 w 439"/>
                      <a:gd name="T79" fmla="*/ 262 h 389"/>
                      <a:gd name="T80" fmla="*/ 17 w 439"/>
                      <a:gd name="T81" fmla="*/ 251 h 389"/>
                      <a:gd name="T82" fmla="*/ 25 w 439"/>
                      <a:gd name="T83" fmla="*/ 235 h 389"/>
                      <a:gd name="T84" fmla="*/ 27 w 439"/>
                      <a:gd name="T85" fmla="*/ 219 h 389"/>
                      <a:gd name="T86" fmla="*/ 37 w 439"/>
                      <a:gd name="T87" fmla="*/ 198 h 389"/>
                      <a:gd name="T88" fmla="*/ 54 w 439"/>
                      <a:gd name="T89" fmla="*/ 185 h 389"/>
                      <a:gd name="T90" fmla="*/ 85 w 439"/>
                      <a:gd name="T91" fmla="*/ 170 h 389"/>
                      <a:gd name="T92" fmla="*/ 77 w 439"/>
                      <a:gd name="T93" fmla="*/ 145 h 389"/>
                      <a:gd name="T94" fmla="*/ 67 w 439"/>
                      <a:gd name="T95" fmla="*/ 122 h 389"/>
                      <a:gd name="T96" fmla="*/ 59 w 439"/>
                      <a:gd name="T97" fmla="*/ 104 h 389"/>
                      <a:gd name="T98" fmla="*/ 69 w 439"/>
                      <a:gd name="T99" fmla="*/ 61 h 389"/>
                      <a:gd name="T100" fmla="*/ 77 w 439"/>
                      <a:gd name="T101" fmla="*/ 37 h 389"/>
                      <a:gd name="T102" fmla="*/ 79 w 439"/>
                      <a:gd name="T103" fmla="*/ 29 h 389"/>
                      <a:gd name="T104" fmla="*/ 88 w 439"/>
                      <a:gd name="T105" fmla="*/ 0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39" h="389">
                        <a:moveTo>
                          <a:pt x="101" y="10"/>
                        </a:moveTo>
                        <a:lnTo>
                          <a:pt x="103" y="10"/>
                        </a:lnTo>
                        <a:lnTo>
                          <a:pt x="117" y="21"/>
                        </a:lnTo>
                        <a:lnTo>
                          <a:pt x="133" y="29"/>
                        </a:lnTo>
                        <a:lnTo>
                          <a:pt x="146" y="38"/>
                        </a:lnTo>
                        <a:lnTo>
                          <a:pt x="159" y="47"/>
                        </a:lnTo>
                        <a:lnTo>
                          <a:pt x="162" y="51"/>
                        </a:lnTo>
                        <a:lnTo>
                          <a:pt x="178" y="66"/>
                        </a:lnTo>
                        <a:lnTo>
                          <a:pt x="201" y="87"/>
                        </a:lnTo>
                        <a:lnTo>
                          <a:pt x="217" y="108"/>
                        </a:lnTo>
                        <a:lnTo>
                          <a:pt x="231" y="111"/>
                        </a:lnTo>
                        <a:lnTo>
                          <a:pt x="246" y="117"/>
                        </a:lnTo>
                        <a:lnTo>
                          <a:pt x="263" y="125"/>
                        </a:lnTo>
                        <a:lnTo>
                          <a:pt x="271" y="129"/>
                        </a:lnTo>
                        <a:lnTo>
                          <a:pt x="283" y="133"/>
                        </a:lnTo>
                        <a:lnTo>
                          <a:pt x="299" y="137"/>
                        </a:lnTo>
                        <a:lnTo>
                          <a:pt x="318" y="146"/>
                        </a:lnTo>
                        <a:lnTo>
                          <a:pt x="324" y="149"/>
                        </a:lnTo>
                        <a:lnTo>
                          <a:pt x="340" y="154"/>
                        </a:lnTo>
                        <a:lnTo>
                          <a:pt x="345" y="154"/>
                        </a:lnTo>
                        <a:lnTo>
                          <a:pt x="355" y="154"/>
                        </a:lnTo>
                        <a:lnTo>
                          <a:pt x="360" y="156"/>
                        </a:lnTo>
                        <a:lnTo>
                          <a:pt x="366" y="157"/>
                        </a:lnTo>
                        <a:lnTo>
                          <a:pt x="381" y="162"/>
                        </a:lnTo>
                        <a:lnTo>
                          <a:pt x="384" y="165"/>
                        </a:lnTo>
                        <a:lnTo>
                          <a:pt x="390" y="167"/>
                        </a:lnTo>
                        <a:lnTo>
                          <a:pt x="403" y="174"/>
                        </a:lnTo>
                        <a:lnTo>
                          <a:pt x="405" y="174"/>
                        </a:lnTo>
                        <a:lnTo>
                          <a:pt x="430" y="182"/>
                        </a:lnTo>
                        <a:lnTo>
                          <a:pt x="432" y="183"/>
                        </a:lnTo>
                        <a:lnTo>
                          <a:pt x="434" y="183"/>
                        </a:lnTo>
                        <a:lnTo>
                          <a:pt x="434" y="183"/>
                        </a:lnTo>
                        <a:lnTo>
                          <a:pt x="435" y="188"/>
                        </a:lnTo>
                        <a:lnTo>
                          <a:pt x="435" y="188"/>
                        </a:lnTo>
                        <a:lnTo>
                          <a:pt x="435" y="190"/>
                        </a:lnTo>
                        <a:lnTo>
                          <a:pt x="435" y="190"/>
                        </a:lnTo>
                        <a:lnTo>
                          <a:pt x="437" y="191"/>
                        </a:lnTo>
                        <a:lnTo>
                          <a:pt x="439" y="193"/>
                        </a:lnTo>
                        <a:lnTo>
                          <a:pt x="439" y="196"/>
                        </a:lnTo>
                        <a:lnTo>
                          <a:pt x="439" y="196"/>
                        </a:lnTo>
                        <a:lnTo>
                          <a:pt x="437" y="198"/>
                        </a:lnTo>
                        <a:lnTo>
                          <a:pt x="434" y="201"/>
                        </a:lnTo>
                        <a:lnTo>
                          <a:pt x="434" y="201"/>
                        </a:lnTo>
                        <a:lnTo>
                          <a:pt x="432" y="206"/>
                        </a:lnTo>
                        <a:lnTo>
                          <a:pt x="432" y="206"/>
                        </a:lnTo>
                        <a:lnTo>
                          <a:pt x="432" y="207"/>
                        </a:lnTo>
                        <a:lnTo>
                          <a:pt x="437" y="212"/>
                        </a:lnTo>
                        <a:lnTo>
                          <a:pt x="437" y="214"/>
                        </a:lnTo>
                        <a:lnTo>
                          <a:pt x="437" y="215"/>
                        </a:lnTo>
                        <a:lnTo>
                          <a:pt x="437" y="215"/>
                        </a:lnTo>
                        <a:lnTo>
                          <a:pt x="437" y="215"/>
                        </a:lnTo>
                        <a:lnTo>
                          <a:pt x="434" y="215"/>
                        </a:lnTo>
                        <a:lnTo>
                          <a:pt x="434" y="217"/>
                        </a:lnTo>
                        <a:lnTo>
                          <a:pt x="432" y="219"/>
                        </a:lnTo>
                        <a:lnTo>
                          <a:pt x="432" y="220"/>
                        </a:lnTo>
                        <a:lnTo>
                          <a:pt x="430" y="220"/>
                        </a:lnTo>
                        <a:lnTo>
                          <a:pt x="429" y="227"/>
                        </a:lnTo>
                        <a:lnTo>
                          <a:pt x="429" y="231"/>
                        </a:lnTo>
                        <a:lnTo>
                          <a:pt x="429" y="231"/>
                        </a:lnTo>
                        <a:lnTo>
                          <a:pt x="430" y="235"/>
                        </a:lnTo>
                        <a:lnTo>
                          <a:pt x="435" y="244"/>
                        </a:lnTo>
                        <a:lnTo>
                          <a:pt x="435" y="244"/>
                        </a:lnTo>
                        <a:lnTo>
                          <a:pt x="435" y="246"/>
                        </a:lnTo>
                        <a:lnTo>
                          <a:pt x="435" y="247"/>
                        </a:lnTo>
                        <a:lnTo>
                          <a:pt x="434" y="249"/>
                        </a:lnTo>
                        <a:lnTo>
                          <a:pt x="432" y="251"/>
                        </a:lnTo>
                        <a:lnTo>
                          <a:pt x="430" y="251"/>
                        </a:lnTo>
                        <a:lnTo>
                          <a:pt x="414" y="252"/>
                        </a:lnTo>
                        <a:lnTo>
                          <a:pt x="410" y="252"/>
                        </a:lnTo>
                        <a:lnTo>
                          <a:pt x="405" y="254"/>
                        </a:lnTo>
                        <a:lnTo>
                          <a:pt x="400" y="256"/>
                        </a:lnTo>
                        <a:lnTo>
                          <a:pt x="395" y="256"/>
                        </a:lnTo>
                        <a:lnTo>
                          <a:pt x="373" y="257"/>
                        </a:lnTo>
                        <a:lnTo>
                          <a:pt x="371" y="260"/>
                        </a:lnTo>
                        <a:lnTo>
                          <a:pt x="371" y="268"/>
                        </a:lnTo>
                        <a:lnTo>
                          <a:pt x="368" y="278"/>
                        </a:lnTo>
                        <a:lnTo>
                          <a:pt x="366" y="288"/>
                        </a:lnTo>
                        <a:lnTo>
                          <a:pt x="363" y="294"/>
                        </a:lnTo>
                        <a:lnTo>
                          <a:pt x="363" y="302"/>
                        </a:lnTo>
                        <a:lnTo>
                          <a:pt x="363" y="302"/>
                        </a:lnTo>
                        <a:lnTo>
                          <a:pt x="363" y="309"/>
                        </a:lnTo>
                        <a:lnTo>
                          <a:pt x="363" y="309"/>
                        </a:lnTo>
                        <a:lnTo>
                          <a:pt x="363" y="310"/>
                        </a:lnTo>
                        <a:lnTo>
                          <a:pt x="358" y="317"/>
                        </a:lnTo>
                        <a:lnTo>
                          <a:pt x="357" y="323"/>
                        </a:lnTo>
                        <a:lnTo>
                          <a:pt x="353" y="333"/>
                        </a:lnTo>
                        <a:lnTo>
                          <a:pt x="347" y="341"/>
                        </a:lnTo>
                        <a:lnTo>
                          <a:pt x="347" y="344"/>
                        </a:lnTo>
                        <a:lnTo>
                          <a:pt x="344" y="349"/>
                        </a:lnTo>
                        <a:lnTo>
                          <a:pt x="345" y="350"/>
                        </a:lnTo>
                        <a:lnTo>
                          <a:pt x="345" y="350"/>
                        </a:lnTo>
                        <a:lnTo>
                          <a:pt x="347" y="354"/>
                        </a:lnTo>
                        <a:lnTo>
                          <a:pt x="349" y="355"/>
                        </a:lnTo>
                        <a:lnTo>
                          <a:pt x="355" y="357"/>
                        </a:lnTo>
                        <a:lnTo>
                          <a:pt x="357" y="355"/>
                        </a:lnTo>
                        <a:lnTo>
                          <a:pt x="363" y="354"/>
                        </a:lnTo>
                        <a:lnTo>
                          <a:pt x="366" y="354"/>
                        </a:lnTo>
                        <a:lnTo>
                          <a:pt x="366" y="352"/>
                        </a:lnTo>
                        <a:lnTo>
                          <a:pt x="369" y="352"/>
                        </a:lnTo>
                        <a:lnTo>
                          <a:pt x="369" y="352"/>
                        </a:lnTo>
                        <a:lnTo>
                          <a:pt x="369" y="352"/>
                        </a:lnTo>
                        <a:lnTo>
                          <a:pt x="366" y="354"/>
                        </a:lnTo>
                        <a:lnTo>
                          <a:pt x="365" y="355"/>
                        </a:lnTo>
                        <a:lnTo>
                          <a:pt x="361" y="355"/>
                        </a:lnTo>
                        <a:lnTo>
                          <a:pt x="361" y="355"/>
                        </a:lnTo>
                        <a:lnTo>
                          <a:pt x="358" y="357"/>
                        </a:lnTo>
                        <a:lnTo>
                          <a:pt x="357" y="357"/>
                        </a:lnTo>
                        <a:lnTo>
                          <a:pt x="358" y="357"/>
                        </a:lnTo>
                        <a:lnTo>
                          <a:pt x="361" y="360"/>
                        </a:lnTo>
                        <a:lnTo>
                          <a:pt x="365" y="360"/>
                        </a:lnTo>
                        <a:lnTo>
                          <a:pt x="366" y="360"/>
                        </a:lnTo>
                        <a:lnTo>
                          <a:pt x="371" y="360"/>
                        </a:lnTo>
                        <a:lnTo>
                          <a:pt x="373" y="362"/>
                        </a:lnTo>
                        <a:lnTo>
                          <a:pt x="373" y="362"/>
                        </a:lnTo>
                        <a:lnTo>
                          <a:pt x="377" y="363"/>
                        </a:lnTo>
                        <a:lnTo>
                          <a:pt x="376" y="363"/>
                        </a:lnTo>
                        <a:lnTo>
                          <a:pt x="365" y="376"/>
                        </a:lnTo>
                        <a:lnTo>
                          <a:pt x="358" y="381"/>
                        </a:lnTo>
                        <a:lnTo>
                          <a:pt x="347" y="379"/>
                        </a:lnTo>
                        <a:lnTo>
                          <a:pt x="345" y="378"/>
                        </a:lnTo>
                        <a:lnTo>
                          <a:pt x="337" y="373"/>
                        </a:lnTo>
                        <a:lnTo>
                          <a:pt x="337" y="373"/>
                        </a:lnTo>
                        <a:lnTo>
                          <a:pt x="332" y="370"/>
                        </a:lnTo>
                        <a:lnTo>
                          <a:pt x="316" y="362"/>
                        </a:lnTo>
                        <a:lnTo>
                          <a:pt x="307" y="357"/>
                        </a:lnTo>
                        <a:lnTo>
                          <a:pt x="307" y="355"/>
                        </a:lnTo>
                        <a:lnTo>
                          <a:pt x="305" y="357"/>
                        </a:lnTo>
                        <a:lnTo>
                          <a:pt x="297" y="354"/>
                        </a:lnTo>
                        <a:lnTo>
                          <a:pt x="294" y="354"/>
                        </a:lnTo>
                        <a:lnTo>
                          <a:pt x="276" y="352"/>
                        </a:lnTo>
                        <a:lnTo>
                          <a:pt x="254" y="344"/>
                        </a:lnTo>
                        <a:lnTo>
                          <a:pt x="250" y="344"/>
                        </a:lnTo>
                        <a:lnTo>
                          <a:pt x="247" y="341"/>
                        </a:lnTo>
                        <a:lnTo>
                          <a:pt x="242" y="336"/>
                        </a:lnTo>
                        <a:lnTo>
                          <a:pt x="234" y="329"/>
                        </a:lnTo>
                        <a:lnTo>
                          <a:pt x="220" y="336"/>
                        </a:lnTo>
                        <a:lnTo>
                          <a:pt x="218" y="334"/>
                        </a:lnTo>
                        <a:lnTo>
                          <a:pt x="209" y="339"/>
                        </a:lnTo>
                        <a:lnTo>
                          <a:pt x="204" y="341"/>
                        </a:lnTo>
                        <a:lnTo>
                          <a:pt x="199" y="344"/>
                        </a:lnTo>
                        <a:lnTo>
                          <a:pt x="196" y="344"/>
                        </a:lnTo>
                        <a:lnTo>
                          <a:pt x="193" y="344"/>
                        </a:lnTo>
                        <a:lnTo>
                          <a:pt x="191" y="341"/>
                        </a:lnTo>
                        <a:lnTo>
                          <a:pt x="189" y="336"/>
                        </a:lnTo>
                        <a:lnTo>
                          <a:pt x="181" y="339"/>
                        </a:lnTo>
                        <a:lnTo>
                          <a:pt x="180" y="341"/>
                        </a:lnTo>
                        <a:lnTo>
                          <a:pt x="173" y="347"/>
                        </a:lnTo>
                        <a:lnTo>
                          <a:pt x="172" y="347"/>
                        </a:lnTo>
                        <a:lnTo>
                          <a:pt x="172" y="346"/>
                        </a:lnTo>
                        <a:lnTo>
                          <a:pt x="165" y="354"/>
                        </a:lnTo>
                        <a:lnTo>
                          <a:pt x="151" y="342"/>
                        </a:lnTo>
                        <a:lnTo>
                          <a:pt x="148" y="347"/>
                        </a:lnTo>
                        <a:lnTo>
                          <a:pt x="148" y="347"/>
                        </a:lnTo>
                        <a:lnTo>
                          <a:pt x="148" y="349"/>
                        </a:lnTo>
                        <a:lnTo>
                          <a:pt x="143" y="355"/>
                        </a:lnTo>
                        <a:lnTo>
                          <a:pt x="133" y="366"/>
                        </a:lnTo>
                        <a:lnTo>
                          <a:pt x="128" y="366"/>
                        </a:lnTo>
                        <a:lnTo>
                          <a:pt x="124" y="370"/>
                        </a:lnTo>
                        <a:lnTo>
                          <a:pt x="122" y="373"/>
                        </a:lnTo>
                        <a:lnTo>
                          <a:pt x="119" y="373"/>
                        </a:lnTo>
                        <a:lnTo>
                          <a:pt x="117" y="374"/>
                        </a:lnTo>
                        <a:lnTo>
                          <a:pt x="114" y="378"/>
                        </a:lnTo>
                        <a:lnTo>
                          <a:pt x="107" y="379"/>
                        </a:lnTo>
                        <a:lnTo>
                          <a:pt x="104" y="381"/>
                        </a:lnTo>
                        <a:lnTo>
                          <a:pt x="101" y="382"/>
                        </a:lnTo>
                        <a:lnTo>
                          <a:pt x="99" y="382"/>
                        </a:lnTo>
                        <a:lnTo>
                          <a:pt x="96" y="384"/>
                        </a:lnTo>
                        <a:lnTo>
                          <a:pt x="91" y="387"/>
                        </a:lnTo>
                        <a:lnTo>
                          <a:pt x="88" y="389"/>
                        </a:lnTo>
                        <a:lnTo>
                          <a:pt x="80" y="389"/>
                        </a:lnTo>
                        <a:lnTo>
                          <a:pt x="69" y="371"/>
                        </a:lnTo>
                        <a:lnTo>
                          <a:pt x="64" y="366"/>
                        </a:lnTo>
                        <a:lnTo>
                          <a:pt x="62" y="365"/>
                        </a:lnTo>
                        <a:lnTo>
                          <a:pt x="61" y="362"/>
                        </a:lnTo>
                        <a:lnTo>
                          <a:pt x="58" y="355"/>
                        </a:lnTo>
                        <a:lnTo>
                          <a:pt x="58" y="354"/>
                        </a:lnTo>
                        <a:lnTo>
                          <a:pt x="59" y="349"/>
                        </a:lnTo>
                        <a:lnTo>
                          <a:pt x="59" y="347"/>
                        </a:lnTo>
                        <a:lnTo>
                          <a:pt x="58" y="337"/>
                        </a:lnTo>
                        <a:lnTo>
                          <a:pt x="56" y="336"/>
                        </a:lnTo>
                        <a:lnTo>
                          <a:pt x="54" y="333"/>
                        </a:lnTo>
                        <a:lnTo>
                          <a:pt x="53" y="328"/>
                        </a:lnTo>
                        <a:lnTo>
                          <a:pt x="54" y="317"/>
                        </a:lnTo>
                        <a:lnTo>
                          <a:pt x="51" y="312"/>
                        </a:lnTo>
                        <a:lnTo>
                          <a:pt x="48" y="309"/>
                        </a:lnTo>
                        <a:lnTo>
                          <a:pt x="46" y="305"/>
                        </a:lnTo>
                        <a:lnTo>
                          <a:pt x="46" y="304"/>
                        </a:lnTo>
                        <a:lnTo>
                          <a:pt x="46" y="299"/>
                        </a:lnTo>
                        <a:lnTo>
                          <a:pt x="46" y="297"/>
                        </a:lnTo>
                        <a:lnTo>
                          <a:pt x="42" y="296"/>
                        </a:lnTo>
                        <a:lnTo>
                          <a:pt x="38" y="294"/>
                        </a:lnTo>
                        <a:lnTo>
                          <a:pt x="37" y="294"/>
                        </a:lnTo>
                        <a:lnTo>
                          <a:pt x="35" y="291"/>
                        </a:lnTo>
                        <a:lnTo>
                          <a:pt x="30" y="286"/>
                        </a:lnTo>
                        <a:lnTo>
                          <a:pt x="27" y="281"/>
                        </a:lnTo>
                        <a:lnTo>
                          <a:pt x="19" y="283"/>
                        </a:lnTo>
                        <a:lnTo>
                          <a:pt x="9" y="272"/>
                        </a:lnTo>
                        <a:lnTo>
                          <a:pt x="8" y="270"/>
                        </a:lnTo>
                        <a:lnTo>
                          <a:pt x="0" y="262"/>
                        </a:lnTo>
                        <a:lnTo>
                          <a:pt x="5" y="262"/>
                        </a:lnTo>
                        <a:lnTo>
                          <a:pt x="9" y="260"/>
                        </a:lnTo>
                        <a:lnTo>
                          <a:pt x="11" y="259"/>
                        </a:lnTo>
                        <a:lnTo>
                          <a:pt x="13" y="254"/>
                        </a:lnTo>
                        <a:lnTo>
                          <a:pt x="16" y="251"/>
                        </a:lnTo>
                        <a:lnTo>
                          <a:pt x="17" y="251"/>
                        </a:lnTo>
                        <a:lnTo>
                          <a:pt x="17" y="247"/>
                        </a:lnTo>
                        <a:lnTo>
                          <a:pt x="17" y="244"/>
                        </a:lnTo>
                        <a:lnTo>
                          <a:pt x="22" y="239"/>
                        </a:lnTo>
                        <a:lnTo>
                          <a:pt x="24" y="236"/>
                        </a:lnTo>
                        <a:lnTo>
                          <a:pt x="25" y="235"/>
                        </a:lnTo>
                        <a:lnTo>
                          <a:pt x="27" y="230"/>
                        </a:lnTo>
                        <a:lnTo>
                          <a:pt x="32" y="228"/>
                        </a:lnTo>
                        <a:lnTo>
                          <a:pt x="32" y="228"/>
                        </a:lnTo>
                        <a:lnTo>
                          <a:pt x="29" y="223"/>
                        </a:lnTo>
                        <a:lnTo>
                          <a:pt x="27" y="219"/>
                        </a:lnTo>
                        <a:lnTo>
                          <a:pt x="27" y="217"/>
                        </a:lnTo>
                        <a:lnTo>
                          <a:pt x="29" y="212"/>
                        </a:lnTo>
                        <a:lnTo>
                          <a:pt x="37" y="202"/>
                        </a:lnTo>
                        <a:lnTo>
                          <a:pt x="37" y="199"/>
                        </a:lnTo>
                        <a:lnTo>
                          <a:pt x="37" y="198"/>
                        </a:lnTo>
                        <a:lnTo>
                          <a:pt x="42" y="198"/>
                        </a:lnTo>
                        <a:lnTo>
                          <a:pt x="50" y="193"/>
                        </a:lnTo>
                        <a:lnTo>
                          <a:pt x="51" y="191"/>
                        </a:lnTo>
                        <a:lnTo>
                          <a:pt x="51" y="186"/>
                        </a:lnTo>
                        <a:lnTo>
                          <a:pt x="54" y="185"/>
                        </a:lnTo>
                        <a:lnTo>
                          <a:pt x="66" y="177"/>
                        </a:lnTo>
                        <a:lnTo>
                          <a:pt x="66" y="177"/>
                        </a:lnTo>
                        <a:lnTo>
                          <a:pt x="74" y="174"/>
                        </a:lnTo>
                        <a:lnTo>
                          <a:pt x="77" y="172"/>
                        </a:lnTo>
                        <a:lnTo>
                          <a:pt x="85" y="170"/>
                        </a:lnTo>
                        <a:lnTo>
                          <a:pt x="87" y="170"/>
                        </a:lnTo>
                        <a:lnTo>
                          <a:pt x="90" y="167"/>
                        </a:lnTo>
                        <a:lnTo>
                          <a:pt x="91" y="167"/>
                        </a:lnTo>
                        <a:lnTo>
                          <a:pt x="85" y="157"/>
                        </a:lnTo>
                        <a:lnTo>
                          <a:pt x="77" y="145"/>
                        </a:lnTo>
                        <a:lnTo>
                          <a:pt x="77" y="143"/>
                        </a:lnTo>
                        <a:lnTo>
                          <a:pt x="75" y="137"/>
                        </a:lnTo>
                        <a:lnTo>
                          <a:pt x="74" y="135"/>
                        </a:lnTo>
                        <a:lnTo>
                          <a:pt x="74" y="130"/>
                        </a:lnTo>
                        <a:lnTo>
                          <a:pt x="67" y="122"/>
                        </a:lnTo>
                        <a:lnTo>
                          <a:pt x="64" y="119"/>
                        </a:lnTo>
                        <a:lnTo>
                          <a:pt x="64" y="117"/>
                        </a:lnTo>
                        <a:lnTo>
                          <a:pt x="64" y="111"/>
                        </a:lnTo>
                        <a:lnTo>
                          <a:pt x="59" y="104"/>
                        </a:lnTo>
                        <a:lnTo>
                          <a:pt x="59" y="104"/>
                        </a:lnTo>
                        <a:lnTo>
                          <a:pt x="61" y="100"/>
                        </a:lnTo>
                        <a:lnTo>
                          <a:pt x="59" y="92"/>
                        </a:lnTo>
                        <a:lnTo>
                          <a:pt x="56" y="87"/>
                        </a:lnTo>
                        <a:lnTo>
                          <a:pt x="56" y="71"/>
                        </a:lnTo>
                        <a:lnTo>
                          <a:pt x="69" y="61"/>
                        </a:lnTo>
                        <a:lnTo>
                          <a:pt x="69" y="61"/>
                        </a:lnTo>
                        <a:lnTo>
                          <a:pt x="82" y="53"/>
                        </a:lnTo>
                        <a:lnTo>
                          <a:pt x="80" y="50"/>
                        </a:lnTo>
                        <a:lnTo>
                          <a:pt x="85" y="45"/>
                        </a:lnTo>
                        <a:lnTo>
                          <a:pt x="77" y="37"/>
                        </a:lnTo>
                        <a:lnTo>
                          <a:pt x="79" y="35"/>
                        </a:lnTo>
                        <a:lnTo>
                          <a:pt x="79" y="37"/>
                        </a:lnTo>
                        <a:lnTo>
                          <a:pt x="79" y="37"/>
                        </a:lnTo>
                        <a:lnTo>
                          <a:pt x="79" y="34"/>
                        </a:lnTo>
                        <a:lnTo>
                          <a:pt x="79" y="29"/>
                        </a:lnTo>
                        <a:lnTo>
                          <a:pt x="74" y="19"/>
                        </a:lnTo>
                        <a:lnTo>
                          <a:pt x="77" y="16"/>
                        </a:lnTo>
                        <a:lnTo>
                          <a:pt x="75" y="16"/>
                        </a:lnTo>
                        <a:lnTo>
                          <a:pt x="82" y="10"/>
                        </a:lnTo>
                        <a:lnTo>
                          <a:pt x="88" y="0"/>
                        </a:lnTo>
                        <a:lnTo>
                          <a:pt x="101" y="10"/>
                        </a:lnTo>
                      </a:path>
                    </a:pathLst>
                  </a:custGeom>
                  <a:noFill/>
                  <a:ln w="4763" cap="sq">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
                <p:nvSpPr>
                  <p:cNvPr id="53" name="Freeform 9"/>
                  <p:cNvSpPr>
                    <a:spLocks/>
                  </p:cNvSpPr>
                  <p:nvPr/>
                </p:nvSpPr>
                <p:spPr bwMode="auto">
                  <a:xfrm>
                    <a:off x="3586" y="3342"/>
                    <a:ext cx="520" cy="516"/>
                  </a:xfrm>
                  <a:custGeom>
                    <a:avLst/>
                    <a:gdLst>
                      <a:gd name="T0" fmla="*/ 458 w 520"/>
                      <a:gd name="T1" fmla="*/ 79 h 516"/>
                      <a:gd name="T2" fmla="*/ 461 w 520"/>
                      <a:gd name="T3" fmla="*/ 95 h 516"/>
                      <a:gd name="T4" fmla="*/ 453 w 520"/>
                      <a:gd name="T5" fmla="*/ 103 h 516"/>
                      <a:gd name="T6" fmla="*/ 446 w 520"/>
                      <a:gd name="T7" fmla="*/ 118 h 516"/>
                      <a:gd name="T8" fmla="*/ 438 w 520"/>
                      <a:gd name="T9" fmla="*/ 127 h 516"/>
                      <a:gd name="T10" fmla="*/ 438 w 520"/>
                      <a:gd name="T11" fmla="*/ 139 h 516"/>
                      <a:gd name="T12" fmla="*/ 464 w 520"/>
                      <a:gd name="T13" fmla="*/ 158 h 516"/>
                      <a:gd name="T14" fmla="*/ 475 w 520"/>
                      <a:gd name="T15" fmla="*/ 164 h 516"/>
                      <a:gd name="T16" fmla="*/ 477 w 520"/>
                      <a:gd name="T17" fmla="*/ 176 h 516"/>
                      <a:gd name="T18" fmla="*/ 483 w 520"/>
                      <a:gd name="T19" fmla="*/ 200 h 516"/>
                      <a:gd name="T20" fmla="*/ 488 w 520"/>
                      <a:gd name="T21" fmla="*/ 216 h 516"/>
                      <a:gd name="T22" fmla="*/ 491 w 520"/>
                      <a:gd name="T23" fmla="*/ 232 h 516"/>
                      <a:gd name="T24" fmla="*/ 509 w 520"/>
                      <a:gd name="T25" fmla="*/ 258 h 516"/>
                      <a:gd name="T26" fmla="*/ 519 w 520"/>
                      <a:gd name="T27" fmla="*/ 280 h 516"/>
                      <a:gd name="T28" fmla="*/ 517 w 520"/>
                      <a:gd name="T29" fmla="*/ 286 h 516"/>
                      <a:gd name="T30" fmla="*/ 509 w 520"/>
                      <a:gd name="T31" fmla="*/ 306 h 516"/>
                      <a:gd name="T32" fmla="*/ 509 w 520"/>
                      <a:gd name="T33" fmla="*/ 327 h 516"/>
                      <a:gd name="T34" fmla="*/ 506 w 520"/>
                      <a:gd name="T35" fmla="*/ 336 h 516"/>
                      <a:gd name="T36" fmla="*/ 490 w 520"/>
                      <a:gd name="T37" fmla="*/ 338 h 516"/>
                      <a:gd name="T38" fmla="*/ 479 w 520"/>
                      <a:gd name="T39" fmla="*/ 336 h 516"/>
                      <a:gd name="T40" fmla="*/ 450 w 520"/>
                      <a:gd name="T41" fmla="*/ 351 h 516"/>
                      <a:gd name="T42" fmla="*/ 438 w 520"/>
                      <a:gd name="T43" fmla="*/ 352 h 516"/>
                      <a:gd name="T44" fmla="*/ 426 w 520"/>
                      <a:gd name="T45" fmla="*/ 381 h 516"/>
                      <a:gd name="T46" fmla="*/ 418 w 520"/>
                      <a:gd name="T47" fmla="*/ 407 h 516"/>
                      <a:gd name="T48" fmla="*/ 376 w 520"/>
                      <a:gd name="T49" fmla="*/ 449 h 516"/>
                      <a:gd name="T50" fmla="*/ 297 w 520"/>
                      <a:gd name="T51" fmla="*/ 484 h 516"/>
                      <a:gd name="T52" fmla="*/ 217 w 520"/>
                      <a:gd name="T53" fmla="*/ 494 h 516"/>
                      <a:gd name="T54" fmla="*/ 215 w 520"/>
                      <a:gd name="T55" fmla="*/ 471 h 516"/>
                      <a:gd name="T56" fmla="*/ 196 w 520"/>
                      <a:gd name="T57" fmla="*/ 449 h 516"/>
                      <a:gd name="T58" fmla="*/ 201 w 520"/>
                      <a:gd name="T59" fmla="*/ 438 h 516"/>
                      <a:gd name="T60" fmla="*/ 188 w 520"/>
                      <a:gd name="T61" fmla="*/ 425 h 516"/>
                      <a:gd name="T62" fmla="*/ 186 w 520"/>
                      <a:gd name="T63" fmla="*/ 407 h 516"/>
                      <a:gd name="T64" fmla="*/ 172 w 520"/>
                      <a:gd name="T65" fmla="*/ 401 h 516"/>
                      <a:gd name="T66" fmla="*/ 135 w 520"/>
                      <a:gd name="T67" fmla="*/ 367 h 516"/>
                      <a:gd name="T68" fmla="*/ 127 w 520"/>
                      <a:gd name="T69" fmla="*/ 346 h 516"/>
                      <a:gd name="T70" fmla="*/ 115 w 520"/>
                      <a:gd name="T71" fmla="*/ 330 h 516"/>
                      <a:gd name="T72" fmla="*/ 120 w 520"/>
                      <a:gd name="T73" fmla="*/ 319 h 516"/>
                      <a:gd name="T74" fmla="*/ 104 w 520"/>
                      <a:gd name="T75" fmla="*/ 286 h 516"/>
                      <a:gd name="T76" fmla="*/ 107 w 520"/>
                      <a:gd name="T77" fmla="*/ 264 h 516"/>
                      <a:gd name="T78" fmla="*/ 56 w 520"/>
                      <a:gd name="T79" fmla="*/ 219 h 516"/>
                      <a:gd name="T80" fmla="*/ 46 w 520"/>
                      <a:gd name="T81" fmla="*/ 201 h 516"/>
                      <a:gd name="T82" fmla="*/ 46 w 520"/>
                      <a:gd name="T83" fmla="*/ 187 h 516"/>
                      <a:gd name="T84" fmla="*/ 61 w 520"/>
                      <a:gd name="T85" fmla="*/ 179 h 516"/>
                      <a:gd name="T86" fmla="*/ 14 w 520"/>
                      <a:gd name="T87" fmla="*/ 94 h 516"/>
                      <a:gd name="T88" fmla="*/ 25 w 520"/>
                      <a:gd name="T89" fmla="*/ 89 h 516"/>
                      <a:gd name="T90" fmla="*/ 48 w 520"/>
                      <a:gd name="T91" fmla="*/ 12 h 516"/>
                      <a:gd name="T92" fmla="*/ 111 w 520"/>
                      <a:gd name="T93" fmla="*/ 89 h 516"/>
                      <a:gd name="T94" fmla="*/ 209 w 520"/>
                      <a:gd name="T95" fmla="*/ 94 h 516"/>
                      <a:gd name="T96" fmla="*/ 234 w 520"/>
                      <a:gd name="T97" fmla="*/ 95 h 516"/>
                      <a:gd name="T98" fmla="*/ 283 w 520"/>
                      <a:gd name="T99" fmla="*/ 81 h 516"/>
                      <a:gd name="T100" fmla="*/ 339 w 520"/>
                      <a:gd name="T101" fmla="*/ 69 h 516"/>
                      <a:gd name="T102" fmla="*/ 392 w 520"/>
                      <a:gd name="T103" fmla="*/ 76 h 516"/>
                      <a:gd name="T104" fmla="*/ 418 w 520"/>
                      <a:gd name="T105" fmla="*/ 76 h 516"/>
                      <a:gd name="T106" fmla="*/ 466 w 520"/>
                      <a:gd name="T107" fmla="*/ 65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20" h="516">
                        <a:moveTo>
                          <a:pt x="466" y="65"/>
                        </a:moveTo>
                        <a:lnTo>
                          <a:pt x="466" y="66"/>
                        </a:lnTo>
                        <a:lnTo>
                          <a:pt x="466" y="69"/>
                        </a:lnTo>
                        <a:lnTo>
                          <a:pt x="458" y="79"/>
                        </a:lnTo>
                        <a:lnTo>
                          <a:pt x="456" y="84"/>
                        </a:lnTo>
                        <a:lnTo>
                          <a:pt x="456" y="86"/>
                        </a:lnTo>
                        <a:lnTo>
                          <a:pt x="458" y="90"/>
                        </a:lnTo>
                        <a:lnTo>
                          <a:pt x="461" y="95"/>
                        </a:lnTo>
                        <a:lnTo>
                          <a:pt x="461" y="95"/>
                        </a:lnTo>
                        <a:lnTo>
                          <a:pt x="456" y="97"/>
                        </a:lnTo>
                        <a:lnTo>
                          <a:pt x="454" y="102"/>
                        </a:lnTo>
                        <a:lnTo>
                          <a:pt x="453" y="103"/>
                        </a:lnTo>
                        <a:lnTo>
                          <a:pt x="451" y="106"/>
                        </a:lnTo>
                        <a:lnTo>
                          <a:pt x="446" y="111"/>
                        </a:lnTo>
                        <a:lnTo>
                          <a:pt x="446" y="114"/>
                        </a:lnTo>
                        <a:lnTo>
                          <a:pt x="446" y="118"/>
                        </a:lnTo>
                        <a:lnTo>
                          <a:pt x="445" y="118"/>
                        </a:lnTo>
                        <a:lnTo>
                          <a:pt x="442" y="121"/>
                        </a:lnTo>
                        <a:lnTo>
                          <a:pt x="440" y="126"/>
                        </a:lnTo>
                        <a:lnTo>
                          <a:pt x="438" y="127"/>
                        </a:lnTo>
                        <a:lnTo>
                          <a:pt x="434" y="129"/>
                        </a:lnTo>
                        <a:lnTo>
                          <a:pt x="429" y="129"/>
                        </a:lnTo>
                        <a:lnTo>
                          <a:pt x="437" y="137"/>
                        </a:lnTo>
                        <a:lnTo>
                          <a:pt x="438" y="139"/>
                        </a:lnTo>
                        <a:lnTo>
                          <a:pt x="448" y="150"/>
                        </a:lnTo>
                        <a:lnTo>
                          <a:pt x="456" y="148"/>
                        </a:lnTo>
                        <a:lnTo>
                          <a:pt x="459" y="153"/>
                        </a:lnTo>
                        <a:lnTo>
                          <a:pt x="464" y="158"/>
                        </a:lnTo>
                        <a:lnTo>
                          <a:pt x="466" y="161"/>
                        </a:lnTo>
                        <a:lnTo>
                          <a:pt x="467" y="161"/>
                        </a:lnTo>
                        <a:lnTo>
                          <a:pt x="471" y="163"/>
                        </a:lnTo>
                        <a:lnTo>
                          <a:pt x="475" y="164"/>
                        </a:lnTo>
                        <a:lnTo>
                          <a:pt x="475" y="166"/>
                        </a:lnTo>
                        <a:lnTo>
                          <a:pt x="475" y="171"/>
                        </a:lnTo>
                        <a:lnTo>
                          <a:pt x="475" y="172"/>
                        </a:lnTo>
                        <a:lnTo>
                          <a:pt x="477" y="176"/>
                        </a:lnTo>
                        <a:lnTo>
                          <a:pt x="480" y="179"/>
                        </a:lnTo>
                        <a:lnTo>
                          <a:pt x="483" y="184"/>
                        </a:lnTo>
                        <a:lnTo>
                          <a:pt x="482" y="195"/>
                        </a:lnTo>
                        <a:lnTo>
                          <a:pt x="483" y="200"/>
                        </a:lnTo>
                        <a:lnTo>
                          <a:pt x="485" y="203"/>
                        </a:lnTo>
                        <a:lnTo>
                          <a:pt x="487" y="204"/>
                        </a:lnTo>
                        <a:lnTo>
                          <a:pt x="488" y="214"/>
                        </a:lnTo>
                        <a:lnTo>
                          <a:pt x="488" y="216"/>
                        </a:lnTo>
                        <a:lnTo>
                          <a:pt x="487" y="221"/>
                        </a:lnTo>
                        <a:lnTo>
                          <a:pt x="487" y="222"/>
                        </a:lnTo>
                        <a:lnTo>
                          <a:pt x="490" y="229"/>
                        </a:lnTo>
                        <a:lnTo>
                          <a:pt x="491" y="232"/>
                        </a:lnTo>
                        <a:lnTo>
                          <a:pt x="493" y="233"/>
                        </a:lnTo>
                        <a:lnTo>
                          <a:pt x="498" y="238"/>
                        </a:lnTo>
                        <a:lnTo>
                          <a:pt x="509" y="256"/>
                        </a:lnTo>
                        <a:lnTo>
                          <a:pt x="509" y="258"/>
                        </a:lnTo>
                        <a:lnTo>
                          <a:pt x="511" y="259"/>
                        </a:lnTo>
                        <a:lnTo>
                          <a:pt x="512" y="264"/>
                        </a:lnTo>
                        <a:lnTo>
                          <a:pt x="516" y="272"/>
                        </a:lnTo>
                        <a:lnTo>
                          <a:pt x="519" y="280"/>
                        </a:lnTo>
                        <a:lnTo>
                          <a:pt x="520" y="282"/>
                        </a:lnTo>
                        <a:lnTo>
                          <a:pt x="517" y="285"/>
                        </a:lnTo>
                        <a:lnTo>
                          <a:pt x="517" y="285"/>
                        </a:lnTo>
                        <a:lnTo>
                          <a:pt x="517" y="286"/>
                        </a:lnTo>
                        <a:lnTo>
                          <a:pt x="516" y="290"/>
                        </a:lnTo>
                        <a:lnTo>
                          <a:pt x="514" y="291"/>
                        </a:lnTo>
                        <a:lnTo>
                          <a:pt x="506" y="301"/>
                        </a:lnTo>
                        <a:lnTo>
                          <a:pt x="509" y="306"/>
                        </a:lnTo>
                        <a:lnTo>
                          <a:pt x="501" y="311"/>
                        </a:lnTo>
                        <a:lnTo>
                          <a:pt x="495" y="312"/>
                        </a:lnTo>
                        <a:lnTo>
                          <a:pt x="496" y="314"/>
                        </a:lnTo>
                        <a:lnTo>
                          <a:pt x="509" y="327"/>
                        </a:lnTo>
                        <a:lnTo>
                          <a:pt x="512" y="328"/>
                        </a:lnTo>
                        <a:lnTo>
                          <a:pt x="514" y="328"/>
                        </a:lnTo>
                        <a:lnTo>
                          <a:pt x="512" y="330"/>
                        </a:lnTo>
                        <a:lnTo>
                          <a:pt x="506" y="336"/>
                        </a:lnTo>
                        <a:lnTo>
                          <a:pt x="503" y="338"/>
                        </a:lnTo>
                        <a:lnTo>
                          <a:pt x="503" y="338"/>
                        </a:lnTo>
                        <a:lnTo>
                          <a:pt x="496" y="338"/>
                        </a:lnTo>
                        <a:lnTo>
                          <a:pt x="490" y="338"/>
                        </a:lnTo>
                        <a:lnTo>
                          <a:pt x="485" y="333"/>
                        </a:lnTo>
                        <a:lnTo>
                          <a:pt x="485" y="333"/>
                        </a:lnTo>
                        <a:lnTo>
                          <a:pt x="479" y="336"/>
                        </a:lnTo>
                        <a:lnTo>
                          <a:pt x="479" y="336"/>
                        </a:lnTo>
                        <a:lnTo>
                          <a:pt x="474" y="340"/>
                        </a:lnTo>
                        <a:lnTo>
                          <a:pt x="459" y="348"/>
                        </a:lnTo>
                        <a:lnTo>
                          <a:pt x="461" y="349"/>
                        </a:lnTo>
                        <a:lnTo>
                          <a:pt x="450" y="351"/>
                        </a:lnTo>
                        <a:lnTo>
                          <a:pt x="450" y="351"/>
                        </a:lnTo>
                        <a:lnTo>
                          <a:pt x="445" y="352"/>
                        </a:lnTo>
                        <a:lnTo>
                          <a:pt x="443" y="352"/>
                        </a:lnTo>
                        <a:lnTo>
                          <a:pt x="438" y="352"/>
                        </a:lnTo>
                        <a:lnTo>
                          <a:pt x="440" y="356"/>
                        </a:lnTo>
                        <a:lnTo>
                          <a:pt x="453" y="370"/>
                        </a:lnTo>
                        <a:lnTo>
                          <a:pt x="434" y="388"/>
                        </a:lnTo>
                        <a:lnTo>
                          <a:pt x="426" y="381"/>
                        </a:lnTo>
                        <a:lnTo>
                          <a:pt x="414" y="391"/>
                        </a:lnTo>
                        <a:lnTo>
                          <a:pt x="409" y="396"/>
                        </a:lnTo>
                        <a:lnTo>
                          <a:pt x="424" y="407"/>
                        </a:lnTo>
                        <a:lnTo>
                          <a:pt x="418" y="407"/>
                        </a:lnTo>
                        <a:lnTo>
                          <a:pt x="413" y="410"/>
                        </a:lnTo>
                        <a:lnTo>
                          <a:pt x="393" y="431"/>
                        </a:lnTo>
                        <a:lnTo>
                          <a:pt x="384" y="442"/>
                        </a:lnTo>
                        <a:lnTo>
                          <a:pt x="376" y="449"/>
                        </a:lnTo>
                        <a:lnTo>
                          <a:pt x="353" y="463"/>
                        </a:lnTo>
                        <a:lnTo>
                          <a:pt x="337" y="468"/>
                        </a:lnTo>
                        <a:lnTo>
                          <a:pt x="321" y="475"/>
                        </a:lnTo>
                        <a:lnTo>
                          <a:pt x="297" y="484"/>
                        </a:lnTo>
                        <a:lnTo>
                          <a:pt x="246" y="510"/>
                        </a:lnTo>
                        <a:lnTo>
                          <a:pt x="234" y="516"/>
                        </a:lnTo>
                        <a:lnTo>
                          <a:pt x="223" y="502"/>
                        </a:lnTo>
                        <a:lnTo>
                          <a:pt x="217" y="494"/>
                        </a:lnTo>
                        <a:lnTo>
                          <a:pt x="212" y="487"/>
                        </a:lnTo>
                        <a:lnTo>
                          <a:pt x="221" y="481"/>
                        </a:lnTo>
                        <a:lnTo>
                          <a:pt x="220" y="479"/>
                        </a:lnTo>
                        <a:lnTo>
                          <a:pt x="215" y="471"/>
                        </a:lnTo>
                        <a:lnTo>
                          <a:pt x="210" y="460"/>
                        </a:lnTo>
                        <a:lnTo>
                          <a:pt x="207" y="452"/>
                        </a:lnTo>
                        <a:lnTo>
                          <a:pt x="204" y="444"/>
                        </a:lnTo>
                        <a:lnTo>
                          <a:pt x="196" y="449"/>
                        </a:lnTo>
                        <a:lnTo>
                          <a:pt x="196" y="449"/>
                        </a:lnTo>
                        <a:lnTo>
                          <a:pt x="194" y="449"/>
                        </a:lnTo>
                        <a:lnTo>
                          <a:pt x="191" y="444"/>
                        </a:lnTo>
                        <a:lnTo>
                          <a:pt x="201" y="438"/>
                        </a:lnTo>
                        <a:lnTo>
                          <a:pt x="196" y="431"/>
                        </a:lnTo>
                        <a:lnTo>
                          <a:pt x="194" y="428"/>
                        </a:lnTo>
                        <a:lnTo>
                          <a:pt x="193" y="430"/>
                        </a:lnTo>
                        <a:lnTo>
                          <a:pt x="188" y="425"/>
                        </a:lnTo>
                        <a:lnTo>
                          <a:pt x="186" y="425"/>
                        </a:lnTo>
                        <a:lnTo>
                          <a:pt x="181" y="420"/>
                        </a:lnTo>
                        <a:lnTo>
                          <a:pt x="191" y="413"/>
                        </a:lnTo>
                        <a:lnTo>
                          <a:pt x="186" y="407"/>
                        </a:lnTo>
                        <a:lnTo>
                          <a:pt x="186" y="407"/>
                        </a:lnTo>
                        <a:lnTo>
                          <a:pt x="181" y="401"/>
                        </a:lnTo>
                        <a:lnTo>
                          <a:pt x="176" y="407"/>
                        </a:lnTo>
                        <a:lnTo>
                          <a:pt x="172" y="401"/>
                        </a:lnTo>
                        <a:lnTo>
                          <a:pt x="172" y="401"/>
                        </a:lnTo>
                        <a:lnTo>
                          <a:pt x="165" y="391"/>
                        </a:lnTo>
                        <a:lnTo>
                          <a:pt x="149" y="380"/>
                        </a:lnTo>
                        <a:lnTo>
                          <a:pt x="135" y="367"/>
                        </a:lnTo>
                        <a:lnTo>
                          <a:pt x="135" y="367"/>
                        </a:lnTo>
                        <a:lnTo>
                          <a:pt x="130" y="360"/>
                        </a:lnTo>
                        <a:lnTo>
                          <a:pt x="122" y="349"/>
                        </a:lnTo>
                        <a:lnTo>
                          <a:pt x="127" y="346"/>
                        </a:lnTo>
                        <a:lnTo>
                          <a:pt x="125" y="343"/>
                        </a:lnTo>
                        <a:lnTo>
                          <a:pt x="123" y="341"/>
                        </a:lnTo>
                        <a:lnTo>
                          <a:pt x="123" y="341"/>
                        </a:lnTo>
                        <a:lnTo>
                          <a:pt x="115" y="330"/>
                        </a:lnTo>
                        <a:lnTo>
                          <a:pt x="120" y="327"/>
                        </a:lnTo>
                        <a:lnTo>
                          <a:pt x="125" y="325"/>
                        </a:lnTo>
                        <a:lnTo>
                          <a:pt x="127" y="323"/>
                        </a:lnTo>
                        <a:lnTo>
                          <a:pt x="120" y="319"/>
                        </a:lnTo>
                        <a:lnTo>
                          <a:pt x="117" y="317"/>
                        </a:lnTo>
                        <a:lnTo>
                          <a:pt x="111" y="306"/>
                        </a:lnTo>
                        <a:lnTo>
                          <a:pt x="115" y="296"/>
                        </a:lnTo>
                        <a:lnTo>
                          <a:pt x="104" y="286"/>
                        </a:lnTo>
                        <a:lnTo>
                          <a:pt x="123" y="272"/>
                        </a:lnTo>
                        <a:lnTo>
                          <a:pt x="120" y="269"/>
                        </a:lnTo>
                        <a:lnTo>
                          <a:pt x="114" y="272"/>
                        </a:lnTo>
                        <a:lnTo>
                          <a:pt x="107" y="264"/>
                        </a:lnTo>
                        <a:lnTo>
                          <a:pt x="107" y="264"/>
                        </a:lnTo>
                        <a:lnTo>
                          <a:pt x="103" y="258"/>
                        </a:lnTo>
                        <a:lnTo>
                          <a:pt x="90" y="238"/>
                        </a:lnTo>
                        <a:lnTo>
                          <a:pt x="56" y="219"/>
                        </a:lnTo>
                        <a:lnTo>
                          <a:pt x="58" y="219"/>
                        </a:lnTo>
                        <a:lnTo>
                          <a:pt x="53" y="213"/>
                        </a:lnTo>
                        <a:lnTo>
                          <a:pt x="48" y="204"/>
                        </a:lnTo>
                        <a:lnTo>
                          <a:pt x="46" y="201"/>
                        </a:lnTo>
                        <a:lnTo>
                          <a:pt x="46" y="198"/>
                        </a:lnTo>
                        <a:lnTo>
                          <a:pt x="46" y="195"/>
                        </a:lnTo>
                        <a:lnTo>
                          <a:pt x="45" y="192"/>
                        </a:lnTo>
                        <a:lnTo>
                          <a:pt x="46" y="187"/>
                        </a:lnTo>
                        <a:lnTo>
                          <a:pt x="48" y="184"/>
                        </a:lnTo>
                        <a:lnTo>
                          <a:pt x="49" y="184"/>
                        </a:lnTo>
                        <a:lnTo>
                          <a:pt x="51" y="182"/>
                        </a:lnTo>
                        <a:lnTo>
                          <a:pt x="61" y="179"/>
                        </a:lnTo>
                        <a:lnTo>
                          <a:pt x="29" y="139"/>
                        </a:lnTo>
                        <a:lnTo>
                          <a:pt x="0" y="102"/>
                        </a:lnTo>
                        <a:lnTo>
                          <a:pt x="14" y="94"/>
                        </a:lnTo>
                        <a:lnTo>
                          <a:pt x="14" y="94"/>
                        </a:lnTo>
                        <a:lnTo>
                          <a:pt x="21" y="94"/>
                        </a:lnTo>
                        <a:lnTo>
                          <a:pt x="22" y="90"/>
                        </a:lnTo>
                        <a:lnTo>
                          <a:pt x="22" y="90"/>
                        </a:lnTo>
                        <a:lnTo>
                          <a:pt x="25" y="89"/>
                        </a:lnTo>
                        <a:lnTo>
                          <a:pt x="40" y="63"/>
                        </a:lnTo>
                        <a:lnTo>
                          <a:pt x="53" y="36"/>
                        </a:lnTo>
                        <a:lnTo>
                          <a:pt x="56" y="29"/>
                        </a:lnTo>
                        <a:lnTo>
                          <a:pt x="48" y="12"/>
                        </a:lnTo>
                        <a:lnTo>
                          <a:pt x="59" y="0"/>
                        </a:lnTo>
                        <a:lnTo>
                          <a:pt x="58" y="0"/>
                        </a:lnTo>
                        <a:lnTo>
                          <a:pt x="59" y="0"/>
                        </a:lnTo>
                        <a:lnTo>
                          <a:pt x="111" y="89"/>
                        </a:lnTo>
                        <a:lnTo>
                          <a:pt x="112" y="90"/>
                        </a:lnTo>
                        <a:lnTo>
                          <a:pt x="160" y="94"/>
                        </a:lnTo>
                        <a:lnTo>
                          <a:pt x="160" y="89"/>
                        </a:lnTo>
                        <a:lnTo>
                          <a:pt x="209" y="94"/>
                        </a:lnTo>
                        <a:lnTo>
                          <a:pt x="209" y="97"/>
                        </a:lnTo>
                        <a:lnTo>
                          <a:pt x="215" y="98"/>
                        </a:lnTo>
                        <a:lnTo>
                          <a:pt x="218" y="98"/>
                        </a:lnTo>
                        <a:lnTo>
                          <a:pt x="234" y="95"/>
                        </a:lnTo>
                        <a:lnTo>
                          <a:pt x="244" y="95"/>
                        </a:lnTo>
                        <a:lnTo>
                          <a:pt x="244" y="94"/>
                        </a:lnTo>
                        <a:lnTo>
                          <a:pt x="270" y="82"/>
                        </a:lnTo>
                        <a:lnTo>
                          <a:pt x="283" y="81"/>
                        </a:lnTo>
                        <a:lnTo>
                          <a:pt x="303" y="74"/>
                        </a:lnTo>
                        <a:lnTo>
                          <a:pt x="311" y="73"/>
                        </a:lnTo>
                        <a:lnTo>
                          <a:pt x="332" y="69"/>
                        </a:lnTo>
                        <a:lnTo>
                          <a:pt x="339" y="69"/>
                        </a:lnTo>
                        <a:lnTo>
                          <a:pt x="345" y="68"/>
                        </a:lnTo>
                        <a:lnTo>
                          <a:pt x="366" y="68"/>
                        </a:lnTo>
                        <a:lnTo>
                          <a:pt x="377" y="73"/>
                        </a:lnTo>
                        <a:lnTo>
                          <a:pt x="392" y="76"/>
                        </a:lnTo>
                        <a:lnTo>
                          <a:pt x="403" y="79"/>
                        </a:lnTo>
                        <a:lnTo>
                          <a:pt x="405" y="79"/>
                        </a:lnTo>
                        <a:lnTo>
                          <a:pt x="406" y="79"/>
                        </a:lnTo>
                        <a:lnTo>
                          <a:pt x="418" y="76"/>
                        </a:lnTo>
                        <a:lnTo>
                          <a:pt x="445" y="63"/>
                        </a:lnTo>
                        <a:lnTo>
                          <a:pt x="446" y="63"/>
                        </a:lnTo>
                        <a:lnTo>
                          <a:pt x="456" y="65"/>
                        </a:lnTo>
                        <a:lnTo>
                          <a:pt x="466" y="65"/>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a:p>
                </p:txBody>
              </p:sp>
              <p:sp>
                <p:nvSpPr>
                  <p:cNvPr id="54" name="Freeform 10"/>
                  <p:cNvSpPr>
                    <a:spLocks/>
                  </p:cNvSpPr>
                  <p:nvPr/>
                </p:nvSpPr>
                <p:spPr bwMode="auto">
                  <a:xfrm>
                    <a:off x="3586" y="3342"/>
                    <a:ext cx="520" cy="516"/>
                  </a:xfrm>
                  <a:custGeom>
                    <a:avLst/>
                    <a:gdLst>
                      <a:gd name="T0" fmla="*/ 458 w 520"/>
                      <a:gd name="T1" fmla="*/ 79 h 516"/>
                      <a:gd name="T2" fmla="*/ 461 w 520"/>
                      <a:gd name="T3" fmla="*/ 95 h 516"/>
                      <a:gd name="T4" fmla="*/ 453 w 520"/>
                      <a:gd name="T5" fmla="*/ 103 h 516"/>
                      <a:gd name="T6" fmla="*/ 446 w 520"/>
                      <a:gd name="T7" fmla="*/ 118 h 516"/>
                      <a:gd name="T8" fmla="*/ 438 w 520"/>
                      <a:gd name="T9" fmla="*/ 127 h 516"/>
                      <a:gd name="T10" fmla="*/ 438 w 520"/>
                      <a:gd name="T11" fmla="*/ 139 h 516"/>
                      <a:gd name="T12" fmla="*/ 464 w 520"/>
                      <a:gd name="T13" fmla="*/ 158 h 516"/>
                      <a:gd name="T14" fmla="*/ 475 w 520"/>
                      <a:gd name="T15" fmla="*/ 164 h 516"/>
                      <a:gd name="T16" fmla="*/ 477 w 520"/>
                      <a:gd name="T17" fmla="*/ 176 h 516"/>
                      <a:gd name="T18" fmla="*/ 483 w 520"/>
                      <a:gd name="T19" fmla="*/ 200 h 516"/>
                      <a:gd name="T20" fmla="*/ 488 w 520"/>
                      <a:gd name="T21" fmla="*/ 216 h 516"/>
                      <a:gd name="T22" fmla="*/ 491 w 520"/>
                      <a:gd name="T23" fmla="*/ 232 h 516"/>
                      <a:gd name="T24" fmla="*/ 509 w 520"/>
                      <a:gd name="T25" fmla="*/ 258 h 516"/>
                      <a:gd name="T26" fmla="*/ 519 w 520"/>
                      <a:gd name="T27" fmla="*/ 280 h 516"/>
                      <a:gd name="T28" fmla="*/ 517 w 520"/>
                      <a:gd name="T29" fmla="*/ 286 h 516"/>
                      <a:gd name="T30" fmla="*/ 509 w 520"/>
                      <a:gd name="T31" fmla="*/ 306 h 516"/>
                      <a:gd name="T32" fmla="*/ 509 w 520"/>
                      <a:gd name="T33" fmla="*/ 327 h 516"/>
                      <a:gd name="T34" fmla="*/ 506 w 520"/>
                      <a:gd name="T35" fmla="*/ 336 h 516"/>
                      <a:gd name="T36" fmla="*/ 490 w 520"/>
                      <a:gd name="T37" fmla="*/ 338 h 516"/>
                      <a:gd name="T38" fmla="*/ 479 w 520"/>
                      <a:gd name="T39" fmla="*/ 336 h 516"/>
                      <a:gd name="T40" fmla="*/ 450 w 520"/>
                      <a:gd name="T41" fmla="*/ 351 h 516"/>
                      <a:gd name="T42" fmla="*/ 438 w 520"/>
                      <a:gd name="T43" fmla="*/ 352 h 516"/>
                      <a:gd name="T44" fmla="*/ 426 w 520"/>
                      <a:gd name="T45" fmla="*/ 381 h 516"/>
                      <a:gd name="T46" fmla="*/ 418 w 520"/>
                      <a:gd name="T47" fmla="*/ 407 h 516"/>
                      <a:gd name="T48" fmla="*/ 376 w 520"/>
                      <a:gd name="T49" fmla="*/ 449 h 516"/>
                      <a:gd name="T50" fmla="*/ 297 w 520"/>
                      <a:gd name="T51" fmla="*/ 484 h 516"/>
                      <a:gd name="T52" fmla="*/ 217 w 520"/>
                      <a:gd name="T53" fmla="*/ 494 h 516"/>
                      <a:gd name="T54" fmla="*/ 215 w 520"/>
                      <a:gd name="T55" fmla="*/ 471 h 516"/>
                      <a:gd name="T56" fmla="*/ 196 w 520"/>
                      <a:gd name="T57" fmla="*/ 449 h 516"/>
                      <a:gd name="T58" fmla="*/ 201 w 520"/>
                      <a:gd name="T59" fmla="*/ 438 h 516"/>
                      <a:gd name="T60" fmla="*/ 188 w 520"/>
                      <a:gd name="T61" fmla="*/ 425 h 516"/>
                      <a:gd name="T62" fmla="*/ 186 w 520"/>
                      <a:gd name="T63" fmla="*/ 407 h 516"/>
                      <a:gd name="T64" fmla="*/ 172 w 520"/>
                      <a:gd name="T65" fmla="*/ 401 h 516"/>
                      <a:gd name="T66" fmla="*/ 135 w 520"/>
                      <a:gd name="T67" fmla="*/ 367 h 516"/>
                      <a:gd name="T68" fmla="*/ 127 w 520"/>
                      <a:gd name="T69" fmla="*/ 346 h 516"/>
                      <a:gd name="T70" fmla="*/ 115 w 520"/>
                      <a:gd name="T71" fmla="*/ 330 h 516"/>
                      <a:gd name="T72" fmla="*/ 120 w 520"/>
                      <a:gd name="T73" fmla="*/ 319 h 516"/>
                      <a:gd name="T74" fmla="*/ 104 w 520"/>
                      <a:gd name="T75" fmla="*/ 286 h 516"/>
                      <a:gd name="T76" fmla="*/ 107 w 520"/>
                      <a:gd name="T77" fmla="*/ 264 h 516"/>
                      <a:gd name="T78" fmla="*/ 56 w 520"/>
                      <a:gd name="T79" fmla="*/ 219 h 516"/>
                      <a:gd name="T80" fmla="*/ 46 w 520"/>
                      <a:gd name="T81" fmla="*/ 201 h 516"/>
                      <a:gd name="T82" fmla="*/ 46 w 520"/>
                      <a:gd name="T83" fmla="*/ 187 h 516"/>
                      <a:gd name="T84" fmla="*/ 61 w 520"/>
                      <a:gd name="T85" fmla="*/ 179 h 516"/>
                      <a:gd name="T86" fmla="*/ 14 w 520"/>
                      <a:gd name="T87" fmla="*/ 94 h 516"/>
                      <a:gd name="T88" fmla="*/ 25 w 520"/>
                      <a:gd name="T89" fmla="*/ 89 h 516"/>
                      <a:gd name="T90" fmla="*/ 48 w 520"/>
                      <a:gd name="T91" fmla="*/ 12 h 516"/>
                      <a:gd name="T92" fmla="*/ 111 w 520"/>
                      <a:gd name="T93" fmla="*/ 89 h 516"/>
                      <a:gd name="T94" fmla="*/ 209 w 520"/>
                      <a:gd name="T95" fmla="*/ 94 h 516"/>
                      <a:gd name="T96" fmla="*/ 234 w 520"/>
                      <a:gd name="T97" fmla="*/ 95 h 516"/>
                      <a:gd name="T98" fmla="*/ 283 w 520"/>
                      <a:gd name="T99" fmla="*/ 81 h 516"/>
                      <a:gd name="T100" fmla="*/ 339 w 520"/>
                      <a:gd name="T101" fmla="*/ 69 h 516"/>
                      <a:gd name="T102" fmla="*/ 392 w 520"/>
                      <a:gd name="T103" fmla="*/ 76 h 516"/>
                      <a:gd name="T104" fmla="*/ 418 w 520"/>
                      <a:gd name="T105" fmla="*/ 76 h 516"/>
                      <a:gd name="T106" fmla="*/ 466 w 520"/>
                      <a:gd name="T107" fmla="*/ 65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20" h="516">
                        <a:moveTo>
                          <a:pt x="466" y="65"/>
                        </a:moveTo>
                        <a:lnTo>
                          <a:pt x="466" y="66"/>
                        </a:lnTo>
                        <a:lnTo>
                          <a:pt x="466" y="69"/>
                        </a:lnTo>
                        <a:lnTo>
                          <a:pt x="458" y="79"/>
                        </a:lnTo>
                        <a:lnTo>
                          <a:pt x="456" y="84"/>
                        </a:lnTo>
                        <a:lnTo>
                          <a:pt x="456" y="86"/>
                        </a:lnTo>
                        <a:lnTo>
                          <a:pt x="458" y="90"/>
                        </a:lnTo>
                        <a:lnTo>
                          <a:pt x="461" y="95"/>
                        </a:lnTo>
                        <a:lnTo>
                          <a:pt x="461" y="95"/>
                        </a:lnTo>
                        <a:lnTo>
                          <a:pt x="456" y="97"/>
                        </a:lnTo>
                        <a:lnTo>
                          <a:pt x="454" y="102"/>
                        </a:lnTo>
                        <a:lnTo>
                          <a:pt x="453" y="103"/>
                        </a:lnTo>
                        <a:lnTo>
                          <a:pt x="451" y="106"/>
                        </a:lnTo>
                        <a:lnTo>
                          <a:pt x="446" y="111"/>
                        </a:lnTo>
                        <a:lnTo>
                          <a:pt x="446" y="114"/>
                        </a:lnTo>
                        <a:lnTo>
                          <a:pt x="446" y="118"/>
                        </a:lnTo>
                        <a:lnTo>
                          <a:pt x="445" y="118"/>
                        </a:lnTo>
                        <a:lnTo>
                          <a:pt x="442" y="121"/>
                        </a:lnTo>
                        <a:lnTo>
                          <a:pt x="440" y="126"/>
                        </a:lnTo>
                        <a:lnTo>
                          <a:pt x="438" y="127"/>
                        </a:lnTo>
                        <a:lnTo>
                          <a:pt x="434" y="129"/>
                        </a:lnTo>
                        <a:lnTo>
                          <a:pt x="429" y="129"/>
                        </a:lnTo>
                        <a:lnTo>
                          <a:pt x="437" y="137"/>
                        </a:lnTo>
                        <a:lnTo>
                          <a:pt x="438" y="139"/>
                        </a:lnTo>
                        <a:lnTo>
                          <a:pt x="448" y="150"/>
                        </a:lnTo>
                        <a:lnTo>
                          <a:pt x="456" y="148"/>
                        </a:lnTo>
                        <a:lnTo>
                          <a:pt x="459" y="153"/>
                        </a:lnTo>
                        <a:lnTo>
                          <a:pt x="464" y="158"/>
                        </a:lnTo>
                        <a:lnTo>
                          <a:pt x="466" y="161"/>
                        </a:lnTo>
                        <a:lnTo>
                          <a:pt x="467" y="161"/>
                        </a:lnTo>
                        <a:lnTo>
                          <a:pt x="471" y="163"/>
                        </a:lnTo>
                        <a:lnTo>
                          <a:pt x="475" y="164"/>
                        </a:lnTo>
                        <a:lnTo>
                          <a:pt x="475" y="166"/>
                        </a:lnTo>
                        <a:lnTo>
                          <a:pt x="475" y="171"/>
                        </a:lnTo>
                        <a:lnTo>
                          <a:pt x="475" y="172"/>
                        </a:lnTo>
                        <a:lnTo>
                          <a:pt x="477" y="176"/>
                        </a:lnTo>
                        <a:lnTo>
                          <a:pt x="480" y="179"/>
                        </a:lnTo>
                        <a:lnTo>
                          <a:pt x="483" y="184"/>
                        </a:lnTo>
                        <a:lnTo>
                          <a:pt x="482" y="195"/>
                        </a:lnTo>
                        <a:lnTo>
                          <a:pt x="483" y="200"/>
                        </a:lnTo>
                        <a:lnTo>
                          <a:pt x="485" y="203"/>
                        </a:lnTo>
                        <a:lnTo>
                          <a:pt x="487" y="204"/>
                        </a:lnTo>
                        <a:lnTo>
                          <a:pt x="488" y="214"/>
                        </a:lnTo>
                        <a:lnTo>
                          <a:pt x="488" y="216"/>
                        </a:lnTo>
                        <a:lnTo>
                          <a:pt x="487" y="221"/>
                        </a:lnTo>
                        <a:lnTo>
                          <a:pt x="487" y="222"/>
                        </a:lnTo>
                        <a:lnTo>
                          <a:pt x="490" y="229"/>
                        </a:lnTo>
                        <a:lnTo>
                          <a:pt x="491" y="232"/>
                        </a:lnTo>
                        <a:lnTo>
                          <a:pt x="493" y="233"/>
                        </a:lnTo>
                        <a:lnTo>
                          <a:pt x="498" y="238"/>
                        </a:lnTo>
                        <a:lnTo>
                          <a:pt x="509" y="256"/>
                        </a:lnTo>
                        <a:lnTo>
                          <a:pt x="509" y="258"/>
                        </a:lnTo>
                        <a:lnTo>
                          <a:pt x="511" y="259"/>
                        </a:lnTo>
                        <a:lnTo>
                          <a:pt x="512" y="264"/>
                        </a:lnTo>
                        <a:lnTo>
                          <a:pt x="516" y="272"/>
                        </a:lnTo>
                        <a:lnTo>
                          <a:pt x="519" y="280"/>
                        </a:lnTo>
                        <a:lnTo>
                          <a:pt x="520" y="282"/>
                        </a:lnTo>
                        <a:lnTo>
                          <a:pt x="517" y="285"/>
                        </a:lnTo>
                        <a:lnTo>
                          <a:pt x="517" y="285"/>
                        </a:lnTo>
                        <a:lnTo>
                          <a:pt x="517" y="286"/>
                        </a:lnTo>
                        <a:lnTo>
                          <a:pt x="516" y="290"/>
                        </a:lnTo>
                        <a:lnTo>
                          <a:pt x="514" y="291"/>
                        </a:lnTo>
                        <a:lnTo>
                          <a:pt x="506" y="301"/>
                        </a:lnTo>
                        <a:lnTo>
                          <a:pt x="509" y="306"/>
                        </a:lnTo>
                        <a:lnTo>
                          <a:pt x="501" y="311"/>
                        </a:lnTo>
                        <a:lnTo>
                          <a:pt x="495" y="312"/>
                        </a:lnTo>
                        <a:lnTo>
                          <a:pt x="496" y="314"/>
                        </a:lnTo>
                        <a:lnTo>
                          <a:pt x="509" y="327"/>
                        </a:lnTo>
                        <a:lnTo>
                          <a:pt x="512" y="328"/>
                        </a:lnTo>
                        <a:lnTo>
                          <a:pt x="514" y="328"/>
                        </a:lnTo>
                        <a:lnTo>
                          <a:pt x="512" y="330"/>
                        </a:lnTo>
                        <a:lnTo>
                          <a:pt x="506" y="336"/>
                        </a:lnTo>
                        <a:lnTo>
                          <a:pt x="503" y="338"/>
                        </a:lnTo>
                        <a:lnTo>
                          <a:pt x="503" y="338"/>
                        </a:lnTo>
                        <a:lnTo>
                          <a:pt x="496" y="338"/>
                        </a:lnTo>
                        <a:lnTo>
                          <a:pt x="490" y="338"/>
                        </a:lnTo>
                        <a:lnTo>
                          <a:pt x="485" y="333"/>
                        </a:lnTo>
                        <a:lnTo>
                          <a:pt x="485" y="333"/>
                        </a:lnTo>
                        <a:lnTo>
                          <a:pt x="479" y="336"/>
                        </a:lnTo>
                        <a:lnTo>
                          <a:pt x="479" y="336"/>
                        </a:lnTo>
                        <a:lnTo>
                          <a:pt x="474" y="340"/>
                        </a:lnTo>
                        <a:lnTo>
                          <a:pt x="459" y="348"/>
                        </a:lnTo>
                        <a:lnTo>
                          <a:pt x="461" y="349"/>
                        </a:lnTo>
                        <a:lnTo>
                          <a:pt x="450" y="351"/>
                        </a:lnTo>
                        <a:lnTo>
                          <a:pt x="450" y="351"/>
                        </a:lnTo>
                        <a:lnTo>
                          <a:pt x="445" y="352"/>
                        </a:lnTo>
                        <a:lnTo>
                          <a:pt x="443" y="352"/>
                        </a:lnTo>
                        <a:lnTo>
                          <a:pt x="438" y="352"/>
                        </a:lnTo>
                        <a:lnTo>
                          <a:pt x="440" y="356"/>
                        </a:lnTo>
                        <a:lnTo>
                          <a:pt x="453" y="370"/>
                        </a:lnTo>
                        <a:lnTo>
                          <a:pt x="434" y="388"/>
                        </a:lnTo>
                        <a:lnTo>
                          <a:pt x="426" y="381"/>
                        </a:lnTo>
                        <a:lnTo>
                          <a:pt x="414" y="391"/>
                        </a:lnTo>
                        <a:lnTo>
                          <a:pt x="409" y="396"/>
                        </a:lnTo>
                        <a:lnTo>
                          <a:pt x="424" y="407"/>
                        </a:lnTo>
                        <a:lnTo>
                          <a:pt x="418" y="407"/>
                        </a:lnTo>
                        <a:lnTo>
                          <a:pt x="413" y="410"/>
                        </a:lnTo>
                        <a:lnTo>
                          <a:pt x="393" y="431"/>
                        </a:lnTo>
                        <a:lnTo>
                          <a:pt x="384" y="442"/>
                        </a:lnTo>
                        <a:lnTo>
                          <a:pt x="376" y="449"/>
                        </a:lnTo>
                        <a:lnTo>
                          <a:pt x="353" y="463"/>
                        </a:lnTo>
                        <a:lnTo>
                          <a:pt x="337" y="468"/>
                        </a:lnTo>
                        <a:lnTo>
                          <a:pt x="321" y="475"/>
                        </a:lnTo>
                        <a:lnTo>
                          <a:pt x="297" y="484"/>
                        </a:lnTo>
                        <a:lnTo>
                          <a:pt x="246" y="510"/>
                        </a:lnTo>
                        <a:lnTo>
                          <a:pt x="234" y="516"/>
                        </a:lnTo>
                        <a:lnTo>
                          <a:pt x="223" y="502"/>
                        </a:lnTo>
                        <a:lnTo>
                          <a:pt x="217" y="494"/>
                        </a:lnTo>
                        <a:lnTo>
                          <a:pt x="212" y="487"/>
                        </a:lnTo>
                        <a:lnTo>
                          <a:pt x="221" y="481"/>
                        </a:lnTo>
                        <a:lnTo>
                          <a:pt x="220" y="479"/>
                        </a:lnTo>
                        <a:lnTo>
                          <a:pt x="215" y="471"/>
                        </a:lnTo>
                        <a:lnTo>
                          <a:pt x="210" y="460"/>
                        </a:lnTo>
                        <a:lnTo>
                          <a:pt x="207" y="452"/>
                        </a:lnTo>
                        <a:lnTo>
                          <a:pt x="204" y="444"/>
                        </a:lnTo>
                        <a:lnTo>
                          <a:pt x="196" y="449"/>
                        </a:lnTo>
                        <a:lnTo>
                          <a:pt x="196" y="449"/>
                        </a:lnTo>
                        <a:lnTo>
                          <a:pt x="194" y="449"/>
                        </a:lnTo>
                        <a:lnTo>
                          <a:pt x="191" y="444"/>
                        </a:lnTo>
                        <a:lnTo>
                          <a:pt x="201" y="438"/>
                        </a:lnTo>
                        <a:lnTo>
                          <a:pt x="196" y="431"/>
                        </a:lnTo>
                        <a:lnTo>
                          <a:pt x="194" y="428"/>
                        </a:lnTo>
                        <a:lnTo>
                          <a:pt x="193" y="430"/>
                        </a:lnTo>
                        <a:lnTo>
                          <a:pt x="188" y="425"/>
                        </a:lnTo>
                        <a:lnTo>
                          <a:pt x="186" y="425"/>
                        </a:lnTo>
                        <a:lnTo>
                          <a:pt x="181" y="420"/>
                        </a:lnTo>
                        <a:lnTo>
                          <a:pt x="191" y="413"/>
                        </a:lnTo>
                        <a:lnTo>
                          <a:pt x="186" y="407"/>
                        </a:lnTo>
                        <a:lnTo>
                          <a:pt x="186" y="407"/>
                        </a:lnTo>
                        <a:lnTo>
                          <a:pt x="181" y="401"/>
                        </a:lnTo>
                        <a:lnTo>
                          <a:pt x="176" y="407"/>
                        </a:lnTo>
                        <a:lnTo>
                          <a:pt x="172" y="401"/>
                        </a:lnTo>
                        <a:lnTo>
                          <a:pt x="172" y="401"/>
                        </a:lnTo>
                        <a:lnTo>
                          <a:pt x="165" y="391"/>
                        </a:lnTo>
                        <a:lnTo>
                          <a:pt x="149" y="380"/>
                        </a:lnTo>
                        <a:lnTo>
                          <a:pt x="135" y="367"/>
                        </a:lnTo>
                        <a:lnTo>
                          <a:pt x="135" y="367"/>
                        </a:lnTo>
                        <a:lnTo>
                          <a:pt x="130" y="360"/>
                        </a:lnTo>
                        <a:lnTo>
                          <a:pt x="122" y="349"/>
                        </a:lnTo>
                        <a:lnTo>
                          <a:pt x="127" y="346"/>
                        </a:lnTo>
                        <a:lnTo>
                          <a:pt x="125" y="343"/>
                        </a:lnTo>
                        <a:lnTo>
                          <a:pt x="123" y="341"/>
                        </a:lnTo>
                        <a:lnTo>
                          <a:pt x="123" y="341"/>
                        </a:lnTo>
                        <a:lnTo>
                          <a:pt x="115" y="330"/>
                        </a:lnTo>
                        <a:lnTo>
                          <a:pt x="120" y="327"/>
                        </a:lnTo>
                        <a:lnTo>
                          <a:pt x="125" y="325"/>
                        </a:lnTo>
                        <a:lnTo>
                          <a:pt x="127" y="323"/>
                        </a:lnTo>
                        <a:lnTo>
                          <a:pt x="120" y="319"/>
                        </a:lnTo>
                        <a:lnTo>
                          <a:pt x="117" y="317"/>
                        </a:lnTo>
                        <a:lnTo>
                          <a:pt x="111" y="306"/>
                        </a:lnTo>
                        <a:lnTo>
                          <a:pt x="115" y="296"/>
                        </a:lnTo>
                        <a:lnTo>
                          <a:pt x="104" y="286"/>
                        </a:lnTo>
                        <a:lnTo>
                          <a:pt x="123" y="272"/>
                        </a:lnTo>
                        <a:lnTo>
                          <a:pt x="120" y="269"/>
                        </a:lnTo>
                        <a:lnTo>
                          <a:pt x="114" y="272"/>
                        </a:lnTo>
                        <a:lnTo>
                          <a:pt x="107" y="264"/>
                        </a:lnTo>
                        <a:lnTo>
                          <a:pt x="107" y="264"/>
                        </a:lnTo>
                        <a:lnTo>
                          <a:pt x="103" y="258"/>
                        </a:lnTo>
                        <a:lnTo>
                          <a:pt x="90" y="238"/>
                        </a:lnTo>
                        <a:lnTo>
                          <a:pt x="56" y="219"/>
                        </a:lnTo>
                        <a:lnTo>
                          <a:pt x="58" y="219"/>
                        </a:lnTo>
                        <a:lnTo>
                          <a:pt x="53" y="213"/>
                        </a:lnTo>
                        <a:lnTo>
                          <a:pt x="48" y="204"/>
                        </a:lnTo>
                        <a:lnTo>
                          <a:pt x="46" y="201"/>
                        </a:lnTo>
                        <a:lnTo>
                          <a:pt x="46" y="198"/>
                        </a:lnTo>
                        <a:lnTo>
                          <a:pt x="46" y="195"/>
                        </a:lnTo>
                        <a:lnTo>
                          <a:pt x="45" y="192"/>
                        </a:lnTo>
                        <a:lnTo>
                          <a:pt x="46" y="187"/>
                        </a:lnTo>
                        <a:lnTo>
                          <a:pt x="48" y="184"/>
                        </a:lnTo>
                        <a:lnTo>
                          <a:pt x="49" y="184"/>
                        </a:lnTo>
                        <a:lnTo>
                          <a:pt x="51" y="182"/>
                        </a:lnTo>
                        <a:lnTo>
                          <a:pt x="61" y="179"/>
                        </a:lnTo>
                        <a:lnTo>
                          <a:pt x="29" y="139"/>
                        </a:lnTo>
                        <a:lnTo>
                          <a:pt x="0" y="102"/>
                        </a:lnTo>
                        <a:lnTo>
                          <a:pt x="14" y="94"/>
                        </a:lnTo>
                        <a:lnTo>
                          <a:pt x="14" y="94"/>
                        </a:lnTo>
                        <a:lnTo>
                          <a:pt x="21" y="94"/>
                        </a:lnTo>
                        <a:lnTo>
                          <a:pt x="22" y="90"/>
                        </a:lnTo>
                        <a:lnTo>
                          <a:pt x="22" y="90"/>
                        </a:lnTo>
                        <a:lnTo>
                          <a:pt x="25" y="89"/>
                        </a:lnTo>
                        <a:lnTo>
                          <a:pt x="40" y="63"/>
                        </a:lnTo>
                        <a:lnTo>
                          <a:pt x="53" y="36"/>
                        </a:lnTo>
                        <a:lnTo>
                          <a:pt x="56" y="29"/>
                        </a:lnTo>
                        <a:lnTo>
                          <a:pt x="48" y="12"/>
                        </a:lnTo>
                        <a:lnTo>
                          <a:pt x="59" y="0"/>
                        </a:lnTo>
                        <a:lnTo>
                          <a:pt x="58" y="0"/>
                        </a:lnTo>
                        <a:lnTo>
                          <a:pt x="59" y="0"/>
                        </a:lnTo>
                        <a:lnTo>
                          <a:pt x="111" y="89"/>
                        </a:lnTo>
                        <a:lnTo>
                          <a:pt x="112" y="90"/>
                        </a:lnTo>
                        <a:lnTo>
                          <a:pt x="160" y="94"/>
                        </a:lnTo>
                        <a:lnTo>
                          <a:pt x="160" y="89"/>
                        </a:lnTo>
                        <a:lnTo>
                          <a:pt x="209" y="94"/>
                        </a:lnTo>
                        <a:lnTo>
                          <a:pt x="209" y="97"/>
                        </a:lnTo>
                        <a:lnTo>
                          <a:pt x="215" y="98"/>
                        </a:lnTo>
                        <a:lnTo>
                          <a:pt x="218" y="98"/>
                        </a:lnTo>
                        <a:lnTo>
                          <a:pt x="234" y="95"/>
                        </a:lnTo>
                        <a:lnTo>
                          <a:pt x="244" y="95"/>
                        </a:lnTo>
                        <a:lnTo>
                          <a:pt x="244" y="94"/>
                        </a:lnTo>
                        <a:lnTo>
                          <a:pt x="270" y="82"/>
                        </a:lnTo>
                        <a:lnTo>
                          <a:pt x="283" y="81"/>
                        </a:lnTo>
                        <a:lnTo>
                          <a:pt x="303" y="74"/>
                        </a:lnTo>
                        <a:lnTo>
                          <a:pt x="311" y="73"/>
                        </a:lnTo>
                        <a:lnTo>
                          <a:pt x="332" y="69"/>
                        </a:lnTo>
                        <a:lnTo>
                          <a:pt x="339" y="69"/>
                        </a:lnTo>
                        <a:lnTo>
                          <a:pt x="345" y="68"/>
                        </a:lnTo>
                        <a:lnTo>
                          <a:pt x="366" y="68"/>
                        </a:lnTo>
                        <a:lnTo>
                          <a:pt x="377" y="73"/>
                        </a:lnTo>
                        <a:lnTo>
                          <a:pt x="392" y="76"/>
                        </a:lnTo>
                        <a:lnTo>
                          <a:pt x="403" y="79"/>
                        </a:lnTo>
                        <a:lnTo>
                          <a:pt x="405" y="79"/>
                        </a:lnTo>
                        <a:lnTo>
                          <a:pt x="406" y="79"/>
                        </a:lnTo>
                        <a:lnTo>
                          <a:pt x="418" y="76"/>
                        </a:lnTo>
                        <a:lnTo>
                          <a:pt x="445" y="63"/>
                        </a:lnTo>
                        <a:lnTo>
                          <a:pt x="446" y="63"/>
                        </a:lnTo>
                        <a:lnTo>
                          <a:pt x="456" y="65"/>
                        </a:lnTo>
                        <a:lnTo>
                          <a:pt x="466" y="65"/>
                        </a:lnTo>
                      </a:path>
                    </a:pathLst>
                  </a:custGeom>
                  <a:noFill/>
                  <a:ln w="4763" cap="sq">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
                <p:nvSpPr>
                  <p:cNvPr id="55" name="Freeform 11"/>
                  <p:cNvSpPr>
                    <a:spLocks/>
                  </p:cNvSpPr>
                  <p:nvPr/>
                </p:nvSpPr>
                <p:spPr bwMode="auto">
                  <a:xfrm>
                    <a:off x="4862" y="3428"/>
                    <a:ext cx="496" cy="303"/>
                  </a:xfrm>
                  <a:custGeom>
                    <a:avLst/>
                    <a:gdLst>
                      <a:gd name="T0" fmla="*/ 115 w 496"/>
                      <a:gd name="T1" fmla="*/ 8 h 303"/>
                      <a:gd name="T2" fmla="*/ 128 w 496"/>
                      <a:gd name="T3" fmla="*/ 9 h 303"/>
                      <a:gd name="T4" fmla="*/ 140 w 496"/>
                      <a:gd name="T5" fmla="*/ 25 h 303"/>
                      <a:gd name="T6" fmla="*/ 165 w 496"/>
                      <a:gd name="T7" fmla="*/ 28 h 303"/>
                      <a:gd name="T8" fmla="*/ 201 w 496"/>
                      <a:gd name="T9" fmla="*/ 24 h 303"/>
                      <a:gd name="T10" fmla="*/ 233 w 496"/>
                      <a:gd name="T11" fmla="*/ 24 h 303"/>
                      <a:gd name="T12" fmla="*/ 263 w 496"/>
                      <a:gd name="T13" fmla="*/ 22 h 303"/>
                      <a:gd name="T14" fmla="*/ 294 w 496"/>
                      <a:gd name="T15" fmla="*/ 22 h 303"/>
                      <a:gd name="T16" fmla="*/ 320 w 496"/>
                      <a:gd name="T17" fmla="*/ 9 h 303"/>
                      <a:gd name="T18" fmla="*/ 339 w 496"/>
                      <a:gd name="T19" fmla="*/ 4 h 303"/>
                      <a:gd name="T20" fmla="*/ 353 w 496"/>
                      <a:gd name="T21" fmla="*/ 38 h 303"/>
                      <a:gd name="T22" fmla="*/ 352 w 496"/>
                      <a:gd name="T23" fmla="*/ 64 h 303"/>
                      <a:gd name="T24" fmla="*/ 348 w 496"/>
                      <a:gd name="T25" fmla="*/ 70 h 303"/>
                      <a:gd name="T26" fmla="*/ 336 w 496"/>
                      <a:gd name="T27" fmla="*/ 107 h 303"/>
                      <a:gd name="T28" fmla="*/ 373 w 496"/>
                      <a:gd name="T29" fmla="*/ 107 h 303"/>
                      <a:gd name="T30" fmla="*/ 385 w 496"/>
                      <a:gd name="T31" fmla="*/ 93 h 303"/>
                      <a:gd name="T32" fmla="*/ 387 w 496"/>
                      <a:gd name="T33" fmla="*/ 80 h 303"/>
                      <a:gd name="T34" fmla="*/ 390 w 496"/>
                      <a:gd name="T35" fmla="*/ 57 h 303"/>
                      <a:gd name="T36" fmla="*/ 403 w 496"/>
                      <a:gd name="T37" fmla="*/ 72 h 303"/>
                      <a:gd name="T38" fmla="*/ 397 w 496"/>
                      <a:gd name="T39" fmla="*/ 75 h 303"/>
                      <a:gd name="T40" fmla="*/ 419 w 496"/>
                      <a:gd name="T41" fmla="*/ 101 h 303"/>
                      <a:gd name="T42" fmla="*/ 403 w 496"/>
                      <a:gd name="T43" fmla="*/ 112 h 303"/>
                      <a:gd name="T44" fmla="*/ 397 w 496"/>
                      <a:gd name="T45" fmla="*/ 114 h 303"/>
                      <a:gd name="T46" fmla="*/ 389 w 496"/>
                      <a:gd name="T47" fmla="*/ 118 h 303"/>
                      <a:gd name="T48" fmla="*/ 377 w 496"/>
                      <a:gd name="T49" fmla="*/ 149 h 303"/>
                      <a:gd name="T50" fmla="*/ 348 w 496"/>
                      <a:gd name="T51" fmla="*/ 152 h 303"/>
                      <a:gd name="T52" fmla="*/ 368 w 496"/>
                      <a:gd name="T53" fmla="*/ 173 h 303"/>
                      <a:gd name="T54" fmla="*/ 397 w 496"/>
                      <a:gd name="T55" fmla="*/ 199 h 303"/>
                      <a:gd name="T56" fmla="*/ 419 w 496"/>
                      <a:gd name="T57" fmla="*/ 183 h 303"/>
                      <a:gd name="T58" fmla="*/ 427 w 496"/>
                      <a:gd name="T59" fmla="*/ 170 h 303"/>
                      <a:gd name="T60" fmla="*/ 466 w 496"/>
                      <a:gd name="T61" fmla="*/ 159 h 303"/>
                      <a:gd name="T62" fmla="*/ 492 w 496"/>
                      <a:gd name="T63" fmla="*/ 192 h 303"/>
                      <a:gd name="T64" fmla="*/ 424 w 496"/>
                      <a:gd name="T65" fmla="*/ 279 h 303"/>
                      <a:gd name="T66" fmla="*/ 268 w 496"/>
                      <a:gd name="T67" fmla="*/ 217 h 303"/>
                      <a:gd name="T68" fmla="*/ 239 w 496"/>
                      <a:gd name="T69" fmla="*/ 244 h 303"/>
                      <a:gd name="T70" fmla="*/ 197 w 496"/>
                      <a:gd name="T71" fmla="*/ 250 h 303"/>
                      <a:gd name="T72" fmla="*/ 133 w 496"/>
                      <a:gd name="T73" fmla="*/ 258 h 303"/>
                      <a:gd name="T74" fmla="*/ 117 w 496"/>
                      <a:gd name="T75" fmla="*/ 255 h 303"/>
                      <a:gd name="T76" fmla="*/ 62 w 496"/>
                      <a:gd name="T77" fmla="*/ 249 h 303"/>
                      <a:gd name="T78" fmla="*/ 22 w 496"/>
                      <a:gd name="T79" fmla="*/ 223 h 303"/>
                      <a:gd name="T80" fmla="*/ 8 w 496"/>
                      <a:gd name="T81" fmla="*/ 192 h 303"/>
                      <a:gd name="T82" fmla="*/ 3 w 496"/>
                      <a:gd name="T83" fmla="*/ 168 h 303"/>
                      <a:gd name="T84" fmla="*/ 1 w 496"/>
                      <a:gd name="T85" fmla="*/ 143 h 303"/>
                      <a:gd name="T86" fmla="*/ 11 w 496"/>
                      <a:gd name="T87" fmla="*/ 114 h 303"/>
                      <a:gd name="T88" fmla="*/ 22 w 496"/>
                      <a:gd name="T89" fmla="*/ 61 h 303"/>
                      <a:gd name="T90" fmla="*/ 8 w 496"/>
                      <a:gd name="T91" fmla="*/ 49 h 303"/>
                      <a:gd name="T92" fmla="*/ 8 w 496"/>
                      <a:gd name="T93" fmla="*/ 41 h 303"/>
                      <a:gd name="T94" fmla="*/ 24 w 496"/>
                      <a:gd name="T95" fmla="*/ 37 h 303"/>
                      <a:gd name="T96" fmla="*/ 43 w 496"/>
                      <a:gd name="T97" fmla="*/ 30 h 303"/>
                      <a:gd name="T98" fmla="*/ 46 w 496"/>
                      <a:gd name="T99" fmla="*/ 22 h 303"/>
                      <a:gd name="T100" fmla="*/ 40 w 496"/>
                      <a:gd name="T101" fmla="*/ 3 h 303"/>
                      <a:gd name="T102" fmla="*/ 64 w 496"/>
                      <a:gd name="T103" fmla="*/ 0 h 303"/>
                      <a:gd name="T104" fmla="*/ 85 w 496"/>
                      <a:gd name="T105" fmla="*/ 1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96" h="303">
                        <a:moveTo>
                          <a:pt x="90" y="16"/>
                        </a:moveTo>
                        <a:lnTo>
                          <a:pt x="93" y="16"/>
                        </a:lnTo>
                        <a:lnTo>
                          <a:pt x="99" y="14"/>
                        </a:lnTo>
                        <a:lnTo>
                          <a:pt x="115" y="8"/>
                        </a:lnTo>
                        <a:lnTo>
                          <a:pt x="119" y="6"/>
                        </a:lnTo>
                        <a:lnTo>
                          <a:pt x="122" y="4"/>
                        </a:lnTo>
                        <a:lnTo>
                          <a:pt x="125" y="6"/>
                        </a:lnTo>
                        <a:lnTo>
                          <a:pt x="128" y="9"/>
                        </a:lnTo>
                        <a:lnTo>
                          <a:pt x="130" y="12"/>
                        </a:lnTo>
                        <a:lnTo>
                          <a:pt x="135" y="20"/>
                        </a:lnTo>
                        <a:lnTo>
                          <a:pt x="136" y="24"/>
                        </a:lnTo>
                        <a:lnTo>
                          <a:pt x="140" y="25"/>
                        </a:lnTo>
                        <a:lnTo>
                          <a:pt x="144" y="28"/>
                        </a:lnTo>
                        <a:lnTo>
                          <a:pt x="149" y="30"/>
                        </a:lnTo>
                        <a:lnTo>
                          <a:pt x="157" y="30"/>
                        </a:lnTo>
                        <a:lnTo>
                          <a:pt x="165" y="28"/>
                        </a:lnTo>
                        <a:lnTo>
                          <a:pt x="173" y="27"/>
                        </a:lnTo>
                        <a:lnTo>
                          <a:pt x="181" y="27"/>
                        </a:lnTo>
                        <a:lnTo>
                          <a:pt x="189" y="25"/>
                        </a:lnTo>
                        <a:lnTo>
                          <a:pt x="201" y="24"/>
                        </a:lnTo>
                        <a:lnTo>
                          <a:pt x="202" y="24"/>
                        </a:lnTo>
                        <a:lnTo>
                          <a:pt x="217" y="24"/>
                        </a:lnTo>
                        <a:lnTo>
                          <a:pt x="222" y="24"/>
                        </a:lnTo>
                        <a:lnTo>
                          <a:pt x="233" y="24"/>
                        </a:lnTo>
                        <a:lnTo>
                          <a:pt x="241" y="24"/>
                        </a:lnTo>
                        <a:lnTo>
                          <a:pt x="250" y="24"/>
                        </a:lnTo>
                        <a:lnTo>
                          <a:pt x="257" y="22"/>
                        </a:lnTo>
                        <a:lnTo>
                          <a:pt x="263" y="22"/>
                        </a:lnTo>
                        <a:lnTo>
                          <a:pt x="271" y="19"/>
                        </a:lnTo>
                        <a:lnTo>
                          <a:pt x="278" y="19"/>
                        </a:lnTo>
                        <a:lnTo>
                          <a:pt x="281" y="19"/>
                        </a:lnTo>
                        <a:lnTo>
                          <a:pt x="294" y="22"/>
                        </a:lnTo>
                        <a:lnTo>
                          <a:pt x="299" y="24"/>
                        </a:lnTo>
                        <a:lnTo>
                          <a:pt x="307" y="19"/>
                        </a:lnTo>
                        <a:lnTo>
                          <a:pt x="313" y="14"/>
                        </a:lnTo>
                        <a:lnTo>
                          <a:pt x="320" y="9"/>
                        </a:lnTo>
                        <a:lnTo>
                          <a:pt x="324" y="6"/>
                        </a:lnTo>
                        <a:lnTo>
                          <a:pt x="331" y="4"/>
                        </a:lnTo>
                        <a:lnTo>
                          <a:pt x="336" y="4"/>
                        </a:lnTo>
                        <a:lnTo>
                          <a:pt x="339" y="4"/>
                        </a:lnTo>
                        <a:lnTo>
                          <a:pt x="339" y="6"/>
                        </a:lnTo>
                        <a:lnTo>
                          <a:pt x="353" y="14"/>
                        </a:lnTo>
                        <a:lnTo>
                          <a:pt x="352" y="17"/>
                        </a:lnTo>
                        <a:lnTo>
                          <a:pt x="353" y="38"/>
                        </a:lnTo>
                        <a:lnTo>
                          <a:pt x="350" y="59"/>
                        </a:lnTo>
                        <a:lnTo>
                          <a:pt x="352" y="62"/>
                        </a:lnTo>
                        <a:lnTo>
                          <a:pt x="352" y="64"/>
                        </a:lnTo>
                        <a:lnTo>
                          <a:pt x="352" y="64"/>
                        </a:lnTo>
                        <a:lnTo>
                          <a:pt x="352" y="65"/>
                        </a:lnTo>
                        <a:lnTo>
                          <a:pt x="350" y="64"/>
                        </a:lnTo>
                        <a:lnTo>
                          <a:pt x="347" y="70"/>
                        </a:lnTo>
                        <a:lnTo>
                          <a:pt x="348" y="70"/>
                        </a:lnTo>
                        <a:lnTo>
                          <a:pt x="347" y="70"/>
                        </a:lnTo>
                        <a:lnTo>
                          <a:pt x="352" y="82"/>
                        </a:lnTo>
                        <a:lnTo>
                          <a:pt x="336" y="85"/>
                        </a:lnTo>
                        <a:lnTo>
                          <a:pt x="336" y="107"/>
                        </a:lnTo>
                        <a:lnTo>
                          <a:pt x="337" y="107"/>
                        </a:lnTo>
                        <a:lnTo>
                          <a:pt x="337" y="109"/>
                        </a:lnTo>
                        <a:lnTo>
                          <a:pt x="369" y="107"/>
                        </a:lnTo>
                        <a:lnTo>
                          <a:pt x="373" y="107"/>
                        </a:lnTo>
                        <a:lnTo>
                          <a:pt x="374" y="104"/>
                        </a:lnTo>
                        <a:lnTo>
                          <a:pt x="387" y="104"/>
                        </a:lnTo>
                        <a:lnTo>
                          <a:pt x="389" y="98"/>
                        </a:lnTo>
                        <a:lnTo>
                          <a:pt x="385" y="93"/>
                        </a:lnTo>
                        <a:lnTo>
                          <a:pt x="385" y="91"/>
                        </a:lnTo>
                        <a:lnTo>
                          <a:pt x="387" y="83"/>
                        </a:lnTo>
                        <a:lnTo>
                          <a:pt x="387" y="82"/>
                        </a:lnTo>
                        <a:lnTo>
                          <a:pt x="387" y="80"/>
                        </a:lnTo>
                        <a:lnTo>
                          <a:pt x="390" y="72"/>
                        </a:lnTo>
                        <a:lnTo>
                          <a:pt x="390" y="67"/>
                        </a:lnTo>
                        <a:lnTo>
                          <a:pt x="389" y="57"/>
                        </a:lnTo>
                        <a:lnTo>
                          <a:pt x="390" y="57"/>
                        </a:lnTo>
                        <a:lnTo>
                          <a:pt x="392" y="64"/>
                        </a:lnTo>
                        <a:lnTo>
                          <a:pt x="393" y="67"/>
                        </a:lnTo>
                        <a:lnTo>
                          <a:pt x="400" y="70"/>
                        </a:lnTo>
                        <a:lnTo>
                          <a:pt x="403" y="72"/>
                        </a:lnTo>
                        <a:lnTo>
                          <a:pt x="403" y="73"/>
                        </a:lnTo>
                        <a:lnTo>
                          <a:pt x="403" y="75"/>
                        </a:lnTo>
                        <a:lnTo>
                          <a:pt x="397" y="73"/>
                        </a:lnTo>
                        <a:lnTo>
                          <a:pt x="397" y="75"/>
                        </a:lnTo>
                        <a:lnTo>
                          <a:pt x="395" y="82"/>
                        </a:lnTo>
                        <a:lnTo>
                          <a:pt x="403" y="96"/>
                        </a:lnTo>
                        <a:lnTo>
                          <a:pt x="416" y="96"/>
                        </a:lnTo>
                        <a:lnTo>
                          <a:pt x="419" y="101"/>
                        </a:lnTo>
                        <a:lnTo>
                          <a:pt x="418" y="102"/>
                        </a:lnTo>
                        <a:lnTo>
                          <a:pt x="419" y="106"/>
                        </a:lnTo>
                        <a:lnTo>
                          <a:pt x="402" y="109"/>
                        </a:lnTo>
                        <a:lnTo>
                          <a:pt x="403" y="112"/>
                        </a:lnTo>
                        <a:lnTo>
                          <a:pt x="403" y="115"/>
                        </a:lnTo>
                        <a:lnTo>
                          <a:pt x="402" y="115"/>
                        </a:lnTo>
                        <a:lnTo>
                          <a:pt x="398" y="115"/>
                        </a:lnTo>
                        <a:lnTo>
                          <a:pt x="397" y="114"/>
                        </a:lnTo>
                        <a:lnTo>
                          <a:pt x="393" y="114"/>
                        </a:lnTo>
                        <a:lnTo>
                          <a:pt x="390" y="115"/>
                        </a:lnTo>
                        <a:lnTo>
                          <a:pt x="389" y="115"/>
                        </a:lnTo>
                        <a:lnTo>
                          <a:pt x="389" y="118"/>
                        </a:lnTo>
                        <a:lnTo>
                          <a:pt x="387" y="118"/>
                        </a:lnTo>
                        <a:lnTo>
                          <a:pt x="382" y="128"/>
                        </a:lnTo>
                        <a:lnTo>
                          <a:pt x="384" y="141"/>
                        </a:lnTo>
                        <a:lnTo>
                          <a:pt x="377" y="149"/>
                        </a:lnTo>
                        <a:lnTo>
                          <a:pt x="376" y="154"/>
                        </a:lnTo>
                        <a:lnTo>
                          <a:pt x="363" y="155"/>
                        </a:lnTo>
                        <a:lnTo>
                          <a:pt x="352" y="155"/>
                        </a:lnTo>
                        <a:lnTo>
                          <a:pt x="348" y="152"/>
                        </a:lnTo>
                        <a:lnTo>
                          <a:pt x="339" y="157"/>
                        </a:lnTo>
                        <a:lnTo>
                          <a:pt x="329" y="167"/>
                        </a:lnTo>
                        <a:lnTo>
                          <a:pt x="366" y="173"/>
                        </a:lnTo>
                        <a:lnTo>
                          <a:pt x="368" y="173"/>
                        </a:lnTo>
                        <a:lnTo>
                          <a:pt x="368" y="175"/>
                        </a:lnTo>
                        <a:lnTo>
                          <a:pt x="397" y="180"/>
                        </a:lnTo>
                        <a:lnTo>
                          <a:pt x="398" y="180"/>
                        </a:lnTo>
                        <a:lnTo>
                          <a:pt x="397" y="199"/>
                        </a:lnTo>
                        <a:lnTo>
                          <a:pt x="427" y="212"/>
                        </a:lnTo>
                        <a:lnTo>
                          <a:pt x="429" y="194"/>
                        </a:lnTo>
                        <a:lnTo>
                          <a:pt x="419" y="191"/>
                        </a:lnTo>
                        <a:lnTo>
                          <a:pt x="419" y="183"/>
                        </a:lnTo>
                        <a:lnTo>
                          <a:pt x="434" y="186"/>
                        </a:lnTo>
                        <a:lnTo>
                          <a:pt x="430" y="183"/>
                        </a:lnTo>
                        <a:lnTo>
                          <a:pt x="432" y="172"/>
                        </a:lnTo>
                        <a:lnTo>
                          <a:pt x="427" y="170"/>
                        </a:lnTo>
                        <a:lnTo>
                          <a:pt x="438" y="151"/>
                        </a:lnTo>
                        <a:lnTo>
                          <a:pt x="442" y="144"/>
                        </a:lnTo>
                        <a:lnTo>
                          <a:pt x="467" y="157"/>
                        </a:lnTo>
                        <a:lnTo>
                          <a:pt x="466" y="159"/>
                        </a:lnTo>
                        <a:lnTo>
                          <a:pt x="496" y="163"/>
                        </a:lnTo>
                        <a:lnTo>
                          <a:pt x="492" y="191"/>
                        </a:lnTo>
                        <a:lnTo>
                          <a:pt x="492" y="192"/>
                        </a:lnTo>
                        <a:lnTo>
                          <a:pt x="492" y="192"/>
                        </a:lnTo>
                        <a:lnTo>
                          <a:pt x="487" y="220"/>
                        </a:lnTo>
                        <a:lnTo>
                          <a:pt x="485" y="244"/>
                        </a:lnTo>
                        <a:lnTo>
                          <a:pt x="482" y="303"/>
                        </a:lnTo>
                        <a:lnTo>
                          <a:pt x="424" y="279"/>
                        </a:lnTo>
                        <a:lnTo>
                          <a:pt x="424" y="263"/>
                        </a:lnTo>
                        <a:lnTo>
                          <a:pt x="366" y="239"/>
                        </a:lnTo>
                        <a:lnTo>
                          <a:pt x="365" y="257"/>
                        </a:lnTo>
                        <a:lnTo>
                          <a:pt x="268" y="217"/>
                        </a:lnTo>
                        <a:lnTo>
                          <a:pt x="263" y="225"/>
                        </a:lnTo>
                        <a:lnTo>
                          <a:pt x="255" y="233"/>
                        </a:lnTo>
                        <a:lnTo>
                          <a:pt x="246" y="239"/>
                        </a:lnTo>
                        <a:lnTo>
                          <a:pt x="239" y="244"/>
                        </a:lnTo>
                        <a:lnTo>
                          <a:pt x="223" y="244"/>
                        </a:lnTo>
                        <a:lnTo>
                          <a:pt x="212" y="247"/>
                        </a:lnTo>
                        <a:lnTo>
                          <a:pt x="201" y="250"/>
                        </a:lnTo>
                        <a:lnTo>
                          <a:pt x="197" y="250"/>
                        </a:lnTo>
                        <a:lnTo>
                          <a:pt x="181" y="252"/>
                        </a:lnTo>
                        <a:lnTo>
                          <a:pt x="167" y="255"/>
                        </a:lnTo>
                        <a:lnTo>
                          <a:pt x="151" y="257"/>
                        </a:lnTo>
                        <a:lnTo>
                          <a:pt x="133" y="258"/>
                        </a:lnTo>
                        <a:lnTo>
                          <a:pt x="125" y="258"/>
                        </a:lnTo>
                        <a:lnTo>
                          <a:pt x="122" y="255"/>
                        </a:lnTo>
                        <a:lnTo>
                          <a:pt x="120" y="254"/>
                        </a:lnTo>
                        <a:lnTo>
                          <a:pt x="117" y="255"/>
                        </a:lnTo>
                        <a:lnTo>
                          <a:pt x="112" y="258"/>
                        </a:lnTo>
                        <a:lnTo>
                          <a:pt x="107" y="257"/>
                        </a:lnTo>
                        <a:lnTo>
                          <a:pt x="85" y="254"/>
                        </a:lnTo>
                        <a:lnTo>
                          <a:pt x="62" y="249"/>
                        </a:lnTo>
                        <a:lnTo>
                          <a:pt x="48" y="244"/>
                        </a:lnTo>
                        <a:lnTo>
                          <a:pt x="37" y="234"/>
                        </a:lnTo>
                        <a:lnTo>
                          <a:pt x="29" y="226"/>
                        </a:lnTo>
                        <a:lnTo>
                          <a:pt x="22" y="223"/>
                        </a:lnTo>
                        <a:lnTo>
                          <a:pt x="14" y="210"/>
                        </a:lnTo>
                        <a:lnTo>
                          <a:pt x="11" y="204"/>
                        </a:lnTo>
                        <a:lnTo>
                          <a:pt x="8" y="196"/>
                        </a:lnTo>
                        <a:lnTo>
                          <a:pt x="8" y="192"/>
                        </a:lnTo>
                        <a:lnTo>
                          <a:pt x="8" y="188"/>
                        </a:lnTo>
                        <a:lnTo>
                          <a:pt x="5" y="178"/>
                        </a:lnTo>
                        <a:lnTo>
                          <a:pt x="5" y="175"/>
                        </a:lnTo>
                        <a:lnTo>
                          <a:pt x="3" y="168"/>
                        </a:lnTo>
                        <a:lnTo>
                          <a:pt x="0" y="159"/>
                        </a:lnTo>
                        <a:lnTo>
                          <a:pt x="0" y="151"/>
                        </a:lnTo>
                        <a:lnTo>
                          <a:pt x="0" y="151"/>
                        </a:lnTo>
                        <a:lnTo>
                          <a:pt x="1" y="143"/>
                        </a:lnTo>
                        <a:lnTo>
                          <a:pt x="5" y="133"/>
                        </a:lnTo>
                        <a:lnTo>
                          <a:pt x="11" y="114"/>
                        </a:lnTo>
                        <a:lnTo>
                          <a:pt x="11" y="114"/>
                        </a:lnTo>
                        <a:lnTo>
                          <a:pt x="11" y="114"/>
                        </a:lnTo>
                        <a:lnTo>
                          <a:pt x="11" y="112"/>
                        </a:lnTo>
                        <a:lnTo>
                          <a:pt x="16" y="106"/>
                        </a:lnTo>
                        <a:lnTo>
                          <a:pt x="22" y="62"/>
                        </a:lnTo>
                        <a:lnTo>
                          <a:pt x="22" y="61"/>
                        </a:lnTo>
                        <a:lnTo>
                          <a:pt x="14" y="57"/>
                        </a:lnTo>
                        <a:lnTo>
                          <a:pt x="9" y="54"/>
                        </a:lnTo>
                        <a:lnTo>
                          <a:pt x="9" y="53"/>
                        </a:lnTo>
                        <a:lnTo>
                          <a:pt x="8" y="49"/>
                        </a:lnTo>
                        <a:lnTo>
                          <a:pt x="8" y="46"/>
                        </a:lnTo>
                        <a:lnTo>
                          <a:pt x="8" y="45"/>
                        </a:lnTo>
                        <a:lnTo>
                          <a:pt x="8" y="43"/>
                        </a:lnTo>
                        <a:lnTo>
                          <a:pt x="8" y="41"/>
                        </a:lnTo>
                        <a:lnTo>
                          <a:pt x="9" y="38"/>
                        </a:lnTo>
                        <a:lnTo>
                          <a:pt x="11" y="38"/>
                        </a:lnTo>
                        <a:lnTo>
                          <a:pt x="13" y="37"/>
                        </a:lnTo>
                        <a:lnTo>
                          <a:pt x="24" y="37"/>
                        </a:lnTo>
                        <a:lnTo>
                          <a:pt x="32" y="37"/>
                        </a:lnTo>
                        <a:lnTo>
                          <a:pt x="37" y="35"/>
                        </a:lnTo>
                        <a:lnTo>
                          <a:pt x="42" y="32"/>
                        </a:lnTo>
                        <a:lnTo>
                          <a:pt x="43" y="30"/>
                        </a:lnTo>
                        <a:lnTo>
                          <a:pt x="45" y="27"/>
                        </a:lnTo>
                        <a:lnTo>
                          <a:pt x="45" y="25"/>
                        </a:lnTo>
                        <a:lnTo>
                          <a:pt x="46" y="22"/>
                        </a:lnTo>
                        <a:lnTo>
                          <a:pt x="46" y="22"/>
                        </a:lnTo>
                        <a:lnTo>
                          <a:pt x="46" y="17"/>
                        </a:lnTo>
                        <a:lnTo>
                          <a:pt x="46" y="16"/>
                        </a:lnTo>
                        <a:lnTo>
                          <a:pt x="40" y="4"/>
                        </a:lnTo>
                        <a:lnTo>
                          <a:pt x="40" y="3"/>
                        </a:lnTo>
                        <a:lnTo>
                          <a:pt x="43" y="3"/>
                        </a:lnTo>
                        <a:lnTo>
                          <a:pt x="53" y="0"/>
                        </a:lnTo>
                        <a:lnTo>
                          <a:pt x="56" y="0"/>
                        </a:lnTo>
                        <a:lnTo>
                          <a:pt x="64" y="0"/>
                        </a:lnTo>
                        <a:lnTo>
                          <a:pt x="70" y="1"/>
                        </a:lnTo>
                        <a:lnTo>
                          <a:pt x="74" y="4"/>
                        </a:lnTo>
                        <a:lnTo>
                          <a:pt x="82" y="11"/>
                        </a:lnTo>
                        <a:lnTo>
                          <a:pt x="85" y="12"/>
                        </a:lnTo>
                        <a:lnTo>
                          <a:pt x="90" y="16"/>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a:p>
                </p:txBody>
              </p:sp>
              <p:sp>
                <p:nvSpPr>
                  <p:cNvPr id="56" name="Freeform 12"/>
                  <p:cNvSpPr>
                    <a:spLocks/>
                  </p:cNvSpPr>
                  <p:nvPr/>
                </p:nvSpPr>
                <p:spPr bwMode="auto">
                  <a:xfrm>
                    <a:off x="4862" y="3428"/>
                    <a:ext cx="496" cy="303"/>
                  </a:xfrm>
                  <a:custGeom>
                    <a:avLst/>
                    <a:gdLst>
                      <a:gd name="T0" fmla="*/ 115 w 496"/>
                      <a:gd name="T1" fmla="*/ 8 h 303"/>
                      <a:gd name="T2" fmla="*/ 128 w 496"/>
                      <a:gd name="T3" fmla="*/ 9 h 303"/>
                      <a:gd name="T4" fmla="*/ 140 w 496"/>
                      <a:gd name="T5" fmla="*/ 25 h 303"/>
                      <a:gd name="T6" fmla="*/ 165 w 496"/>
                      <a:gd name="T7" fmla="*/ 28 h 303"/>
                      <a:gd name="T8" fmla="*/ 201 w 496"/>
                      <a:gd name="T9" fmla="*/ 24 h 303"/>
                      <a:gd name="T10" fmla="*/ 233 w 496"/>
                      <a:gd name="T11" fmla="*/ 24 h 303"/>
                      <a:gd name="T12" fmla="*/ 263 w 496"/>
                      <a:gd name="T13" fmla="*/ 22 h 303"/>
                      <a:gd name="T14" fmla="*/ 294 w 496"/>
                      <a:gd name="T15" fmla="*/ 22 h 303"/>
                      <a:gd name="T16" fmla="*/ 320 w 496"/>
                      <a:gd name="T17" fmla="*/ 9 h 303"/>
                      <a:gd name="T18" fmla="*/ 339 w 496"/>
                      <a:gd name="T19" fmla="*/ 4 h 303"/>
                      <a:gd name="T20" fmla="*/ 353 w 496"/>
                      <a:gd name="T21" fmla="*/ 38 h 303"/>
                      <a:gd name="T22" fmla="*/ 352 w 496"/>
                      <a:gd name="T23" fmla="*/ 64 h 303"/>
                      <a:gd name="T24" fmla="*/ 348 w 496"/>
                      <a:gd name="T25" fmla="*/ 70 h 303"/>
                      <a:gd name="T26" fmla="*/ 336 w 496"/>
                      <a:gd name="T27" fmla="*/ 107 h 303"/>
                      <a:gd name="T28" fmla="*/ 373 w 496"/>
                      <a:gd name="T29" fmla="*/ 107 h 303"/>
                      <a:gd name="T30" fmla="*/ 385 w 496"/>
                      <a:gd name="T31" fmla="*/ 93 h 303"/>
                      <a:gd name="T32" fmla="*/ 387 w 496"/>
                      <a:gd name="T33" fmla="*/ 80 h 303"/>
                      <a:gd name="T34" fmla="*/ 390 w 496"/>
                      <a:gd name="T35" fmla="*/ 57 h 303"/>
                      <a:gd name="T36" fmla="*/ 403 w 496"/>
                      <a:gd name="T37" fmla="*/ 72 h 303"/>
                      <a:gd name="T38" fmla="*/ 397 w 496"/>
                      <a:gd name="T39" fmla="*/ 75 h 303"/>
                      <a:gd name="T40" fmla="*/ 419 w 496"/>
                      <a:gd name="T41" fmla="*/ 101 h 303"/>
                      <a:gd name="T42" fmla="*/ 403 w 496"/>
                      <a:gd name="T43" fmla="*/ 112 h 303"/>
                      <a:gd name="T44" fmla="*/ 397 w 496"/>
                      <a:gd name="T45" fmla="*/ 114 h 303"/>
                      <a:gd name="T46" fmla="*/ 389 w 496"/>
                      <a:gd name="T47" fmla="*/ 118 h 303"/>
                      <a:gd name="T48" fmla="*/ 377 w 496"/>
                      <a:gd name="T49" fmla="*/ 149 h 303"/>
                      <a:gd name="T50" fmla="*/ 348 w 496"/>
                      <a:gd name="T51" fmla="*/ 152 h 303"/>
                      <a:gd name="T52" fmla="*/ 368 w 496"/>
                      <a:gd name="T53" fmla="*/ 173 h 303"/>
                      <a:gd name="T54" fmla="*/ 397 w 496"/>
                      <a:gd name="T55" fmla="*/ 199 h 303"/>
                      <a:gd name="T56" fmla="*/ 419 w 496"/>
                      <a:gd name="T57" fmla="*/ 183 h 303"/>
                      <a:gd name="T58" fmla="*/ 427 w 496"/>
                      <a:gd name="T59" fmla="*/ 170 h 303"/>
                      <a:gd name="T60" fmla="*/ 466 w 496"/>
                      <a:gd name="T61" fmla="*/ 159 h 303"/>
                      <a:gd name="T62" fmla="*/ 492 w 496"/>
                      <a:gd name="T63" fmla="*/ 192 h 303"/>
                      <a:gd name="T64" fmla="*/ 424 w 496"/>
                      <a:gd name="T65" fmla="*/ 279 h 303"/>
                      <a:gd name="T66" fmla="*/ 268 w 496"/>
                      <a:gd name="T67" fmla="*/ 217 h 303"/>
                      <a:gd name="T68" fmla="*/ 239 w 496"/>
                      <a:gd name="T69" fmla="*/ 244 h 303"/>
                      <a:gd name="T70" fmla="*/ 197 w 496"/>
                      <a:gd name="T71" fmla="*/ 250 h 303"/>
                      <a:gd name="T72" fmla="*/ 133 w 496"/>
                      <a:gd name="T73" fmla="*/ 258 h 303"/>
                      <a:gd name="T74" fmla="*/ 117 w 496"/>
                      <a:gd name="T75" fmla="*/ 255 h 303"/>
                      <a:gd name="T76" fmla="*/ 62 w 496"/>
                      <a:gd name="T77" fmla="*/ 249 h 303"/>
                      <a:gd name="T78" fmla="*/ 22 w 496"/>
                      <a:gd name="T79" fmla="*/ 223 h 303"/>
                      <a:gd name="T80" fmla="*/ 8 w 496"/>
                      <a:gd name="T81" fmla="*/ 192 h 303"/>
                      <a:gd name="T82" fmla="*/ 3 w 496"/>
                      <a:gd name="T83" fmla="*/ 168 h 303"/>
                      <a:gd name="T84" fmla="*/ 1 w 496"/>
                      <a:gd name="T85" fmla="*/ 143 h 303"/>
                      <a:gd name="T86" fmla="*/ 11 w 496"/>
                      <a:gd name="T87" fmla="*/ 114 h 303"/>
                      <a:gd name="T88" fmla="*/ 22 w 496"/>
                      <a:gd name="T89" fmla="*/ 61 h 303"/>
                      <a:gd name="T90" fmla="*/ 8 w 496"/>
                      <a:gd name="T91" fmla="*/ 49 h 303"/>
                      <a:gd name="T92" fmla="*/ 8 w 496"/>
                      <a:gd name="T93" fmla="*/ 41 h 303"/>
                      <a:gd name="T94" fmla="*/ 24 w 496"/>
                      <a:gd name="T95" fmla="*/ 37 h 303"/>
                      <a:gd name="T96" fmla="*/ 43 w 496"/>
                      <a:gd name="T97" fmla="*/ 30 h 303"/>
                      <a:gd name="T98" fmla="*/ 46 w 496"/>
                      <a:gd name="T99" fmla="*/ 22 h 303"/>
                      <a:gd name="T100" fmla="*/ 40 w 496"/>
                      <a:gd name="T101" fmla="*/ 3 h 303"/>
                      <a:gd name="T102" fmla="*/ 64 w 496"/>
                      <a:gd name="T103" fmla="*/ 0 h 303"/>
                      <a:gd name="T104" fmla="*/ 85 w 496"/>
                      <a:gd name="T105" fmla="*/ 1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96" h="303">
                        <a:moveTo>
                          <a:pt x="90" y="16"/>
                        </a:moveTo>
                        <a:lnTo>
                          <a:pt x="93" y="16"/>
                        </a:lnTo>
                        <a:lnTo>
                          <a:pt x="99" y="14"/>
                        </a:lnTo>
                        <a:lnTo>
                          <a:pt x="115" y="8"/>
                        </a:lnTo>
                        <a:lnTo>
                          <a:pt x="119" y="6"/>
                        </a:lnTo>
                        <a:lnTo>
                          <a:pt x="122" y="4"/>
                        </a:lnTo>
                        <a:lnTo>
                          <a:pt x="125" y="6"/>
                        </a:lnTo>
                        <a:lnTo>
                          <a:pt x="128" y="9"/>
                        </a:lnTo>
                        <a:lnTo>
                          <a:pt x="130" y="12"/>
                        </a:lnTo>
                        <a:lnTo>
                          <a:pt x="135" y="20"/>
                        </a:lnTo>
                        <a:lnTo>
                          <a:pt x="136" y="24"/>
                        </a:lnTo>
                        <a:lnTo>
                          <a:pt x="140" y="25"/>
                        </a:lnTo>
                        <a:lnTo>
                          <a:pt x="144" y="28"/>
                        </a:lnTo>
                        <a:lnTo>
                          <a:pt x="149" y="30"/>
                        </a:lnTo>
                        <a:lnTo>
                          <a:pt x="157" y="30"/>
                        </a:lnTo>
                        <a:lnTo>
                          <a:pt x="165" y="28"/>
                        </a:lnTo>
                        <a:lnTo>
                          <a:pt x="173" y="27"/>
                        </a:lnTo>
                        <a:lnTo>
                          <a:pt x="181" y="27"/>
                        </a:lnTo>
                        <a:lnTo>
                          <a:pt x="189" y="25"/>
                        </a:lnTo>
                        <a:lnTo>
                          <a:pt x="201" y="24"/>
                        </a:lnTo>
                        <a:lnTo>
                          <a:pt x="202" y="24"/>
                        </a:lnTo>
                        <a:lnTo>
                          <a:pt x="217" y="24"/>
                        </a:lnTo>
                        <a:lnTo>
                          <a:pt x="222" y="24"/>
                        </a:lnTo>
                        <a:lnTo>
                          <a:pt x="233" y="24"/>
                        </a:lnTo>
                        <a:lnTo>
                          <a:pt x="241" y="24"/>
                        </a:lnTo>
                        <a:lnTo>
                          <a:pt x="250" y="24"/>
                        </a:lnTo>
                        <a:lnTo>
                          <a:pt x="257" y="22"/>
                        </a:lnTo>
                        <a:lnTo>
                          <a:pt x="263" y="22"/>
                        </a:lnTo>
                        <a:lnTo>
                          <a:pt x="271" y="19"/>
                        </a:lnTo>
                        <a:lnTo>
                          <a:pt x="278" y="19"/>
                        </a:lnTo>
                        <a:lnTo>
                          <a:pt x="281" y="19"/>
                        </a:lnTo>
                        <a:lnTo>
                          <a:pt x="294" y="22"/>
                        </a:lnTo>
                        <a:lnTo>
                          <a:pt x="299" y="24"/>
                        </a:lnTo>
                        <a:lnTo>
                          <a:pt x="307" y="19"/>
                        </a:lnTo>
                        <a:lnTo>
                          <a:pt x="313" y="14"/>
                        </a:lnTo>
                        <a:lnTo>
                          <a:pt x="320" y="9"/>
                        </a:lnTo>
                        <a:lnTo>
                          <a:pt x="324" y="6"/>
                        </a:lnTo>
                        <a:lnTo>
                          <a:pt x="331" y="4"/>
                        </a:lnTo>
                        <a:lnTo>
                          <a:pt x="336" y="4"/>
                        </a:lnTo>
                        <a:lnTo>
                          <a:pt x="339" y="4"/>
                        </a:lnTo>
                        <a:lnTo>
                          <a:pt x="339" y="6"/>
                        </a:lnTo>
                        <a:lnTo>
                          <a:pt x="353" y="14"/>
                        </a:lnTo>
                        <a:lnTo>
                          <a:pt x="352" y="17"/>
                        </a:lnTo>
                        <a:lnTo>
                          <a:pt x="353" y="38"/>
                        </a:lnTo>
                        <a:lnTo>
                          <a:pt x="350" y="59"/>
                        </a:lnTo>
                        <a:lnTo>
                          <a:pt x="352" y="62"/>
                        </a:lnTo>
                        <a:lnTo>
                          <a:pt x="352" y="64"/>
                        </a:lnTo>
                        <a:lnTo>
                          <a:pt x="352" y="64"/>
                        </a:lnTo>
                        <a:lnTo>
                          <a:pt x="352" y="65"/>
                        </a:lnTo>
                        <a:lnTo>
                          <a:pt x="350" y="64"/>
                        </a:lnTo>
                        <a:lnTo>
                          <a:pt x="347" y="70"/>
                        </a:lnTo>
                        <a:lnTo>
                          <a:pt x="348" y="70"/>
                        </a:lnTo>
                        <a:lnTo>
                          <a:pt x="347" y="70"/>
                        </a:lnTo>
                        <a:lnTo>
                          <a:pt x="352" y="82"/>
                        </a:lnTo>
                        <a:lnTo>
                          <a:pt x="336" y="85"/>
                        </a:lnTo>
                        <a:lnTo>
                          <a:pt x="336" y="107"/>
                        </a:lnTo>
                        <a:lnTo>
                          <a:pt x="337" y="107"/>
                        </a:lnTo>
                        <a:lnTo>
                          <a:pt x="337" y="109"/>
                        </a:lnTo>
                        <a:lnTo>
                          <a:pt x="369" y="107"/>
                        </a:lnTo>
                        <a:lnTo>
                          <a:pt x="373" y="107"/>
                        </a:lnTo>
                        <a:lnTo>
                          <a:pt x="374" y="104"/>
                        </a:lnTo>
                        <a:lnTo>
                          <a:pt x="387" y="104"/>
                        </a:lnTo>
                        <a:lnTo>
                          <a:pt x="389" y="98"/>
                        </a:lnTo>
                        <a:lnTo>
                          <a:pt x="385" y="93"/>
                        </a:lnTo>
                        <a:lnTo>
                          <a:pt x="385" y="91"/>
                        </a:lnTo>
                        <a:lnTo>
                          <a:pt x="387" y="83"/>
                        </a:lnTo>
                        <a:lnTo>
                          <a:pt x="387" y="82"/>
                        </a:lnTo>
                        <a:lnTo>
                          <a:pt x="387" y="80"/>
                        </a:lnTo>
                        <a:lnTo>
                          <a:pt x="390" y="72"/>
                        </a:lnTo>
                        <a:lnTo>
                          <a:pt x="390" y="67"/>
                        </a:lnTo>
                        <a:lnTo>
                          <a:pt x="389" y="57"/>
                        </a:lnTo>
                        <a:lnTo>
                          <a:pt x="390" y="57"/>
                        </a:lnTo>
                        <a:lnTo>
                          <a:pt x="392" y="64"/>
                        </a:lnTo>
                        <a:lnTo>
                          <a:pt x="393" y="67"/>
                        </a:lnTo>
                        <a:lnTo>
                          <a:pt x="400" y="70"/>
                        </a:lnTo>
                        <a:lnTo>
                          <a:pt x="403" y="72"/>
                        </a:lnTo>
                        <a:lnTo>
                          <a:pt x="403" y="73"/>
                        </a:lnTo>
                        <a:lnTo>
                          <a:pt x="403" y="75"/>
                        </a:lnTo>
                        <a:lnTo>
                          <a:pt x="397" y="73"/>
                        </a:lnTo>
                        <a:lnTo>
                          <a:pt x="397" y="75"/>
                        </a:lnTo>
                        <a:lnTo>
                          <a:pt x="395" y="82"/>
                        </a:lnTo>
                        <a:lnTo>
                          <a:pt x="403" y="96"/>
                        </a:lnTo>
                        <a:lnTo>
                          <a:pt x="416" y="96"/>
                        </a:lnTo>
                        <a:lnTo>
                          <a:pt x="419" y="101"/>
                        </a:lnTo>
                        <a:lnTo>
                          <a:pt x="418" y="102"/>
                        </a:lnTo>
                        <a:lnTo>
                          <a:pt x="419" y="106"/>
                        </a:lnTo>
                        <a:lnTo>
                          <a:pt x="402" y="109"/>
                        </a:lnTo>
                        <a:lnTo>
                          <a:pt x="403" y="112"/>
                        </a:lnTo>
                        <a:lnTo>
                          <a:pt x="403" y="115"/>
                        </a:lnTo>
                        <a:lnTo>
                          <a:pt x="402" y="115"/>
                        </a:lnTo>
                        <a:lnTo>
                          <a:pt x="398" y="115"/>
                        </a:lnTo>
                        <a:lnTo>
                          <a:pt x="397" y="114"/>
                        </a:lnTo>
                        <a:lnTo>
                          <a:pt x="393" y="114"/>
                        </a:lnTo>
                        <a:lnTo>
                          <a:pt x="390" y="115"/>
                        </a:lnTo>
                        <a:lnTo>
                          <a:pt x="389" y="115"/>
                        </a:lnTo>
                        <a:lnTo>
                          <a:pt x="389" y="118"/>
                        </a:lnTo>
                        <a:lnTo>
                          <a:pt x="387" y="118"/>
                        </a:lnTo>
                        <a:lnTo>
                          <a:pt x="382" y="128"/>
                        </a:lnTo>
                        <a:lnTo>
                          <a:pt x="384" y="141"/>
                        </a:lnTo>
                        <a:lnTo>
                          <a:pt x="377" y="149"/>
                        </a:lnTo>
                        <a:lnTo>
                          <a:pt x="376" y="154"/>
                        </a:lnTo>
                        <a:lnTo>
                          <a:pt x="363" y="155"/>
                        </a:lnTo>
                        <a:lnTo>
                          <a:pt x="352" y="155"/>
                        </a:lnTo>
                        <a:lnTo>
                          <a:pt x="348" y="152"/>
                        </a:lnTo>
                        <a:lnTo>
                          <a:pt x="339" y="157"/>
                        </a:lnTo>
                        <a:lnTo>
                          <a:pt x="329" y="167"/>
                        </a:lnTo>
                        <a:lnTo>
                          <a:pt x="366" y="173"/>
                        </a:lnTo>
                        <a:lnTo>
                          <a:pt x="368" y="173"/>
                        </a:lnTo>
                        <a:lnTo>
                          <a:pt x="368" y="175"/>
                        </a:lnTo>
                        <a:lnTo>
                          <a:pt x="397" y="180"/>
                        </a:lnTo>
                        <a:lnTo>
                          <a:pt x="398" y="180"/>
                        </a:lnTo>
                        <a:lnTo>
                          <a:pt x="397" y="199"/>
                        </a:lnTo>
                        <a:lnTo>
                          <a:pt x="427" y="212"/>
                        </a:lnTo>
                        <a:lnTo>
                          <a:pt x="429" y="194"/>
                        </a:lnTo>
                        <a:lnTo>
                          <a:pt x="419" y="191"/>
                        </a:lnTo>
                        <a:lnTo>
                          <a:pt x="419" y="183"/>
                        </a:lnTo>
                        <a:lnTo>
                          <a:pt x="434" y="186"/>
                        </a:lnTo>
                        <a:lnTo>
                          <a:pt x="430" y="183"/>
                        </a:lnTo>
                        <a:lnTo>
                          <a:pt x="432" y="172"/>
                        </a:lnTo>
                        <a:lnTo>
                          <a:pt x="427" y="170"/>
                        </a:lnTo>
                        <a:lnTo>
                          <a:pt x="438" y="151"/>
                        </a:lnTo>
                        <a:lnTo>
                          <a:pt x="442" y="144"/>
                        </a:lnTo>
                        <a:lnTo>
                          <a:pt x="467" y="157"/>
                        </a:lnTo>
                        <a:lnTo>
                          <a:pt x="466" y="159"/>
                        </a:lnTo>
                        <a:lnTo>
                          <a:pt x="496" y="163"/>
                        </a:lnTo>
                        <a:lnTo>
                          <a:pt x="492" y="191"/>
                        </a:lnTo>
                        <a:lnTo>
                          <a:pt x="492" y="192"/>
                        </a:lnTo>
                        <a:lnTo>
                          <a:pt x="492" y="192"/>
                        </a:lnTo>
                        <a:lnTo>
                          <a:pt x="487" y="220"/>
                        </a:lnTo>
                        <a:lnTo>
                          <a:pt x="485" y="244"/>
                        </a:lnTo>
                        <a:lnTo>
                          <a:pt x="482" y="303"/>
                        </a:lnTo>
                        <a:lnTo>
                          <a:pt x="424" y="279"/>
                        </a:lnTo>
                        <a:lnTo>
                          <a:pt x="424" y="263"/>
                        </a:lnTo>
                        <a:lnTo>
                          <a:pt x="366" y="239"/>
                        </a:lnTo>
                        <a:lnTo>
                          <a:pt x="365" y="257"/>
                        </a:lnTo>
                        <a:lnTo>
                          <a:pt x="268" y="217"/>
                        </a:lnTo>
                        <a:lnTo>
                          <a:pt x="263" y="225"/>
                        </a:lnTo>
                        <a:lnTo>
                          <a:pt x="255" y="233"/>
                        </a:lnTo>
                        <a:lnTo>
                          <a:pt x="246" y="239"/>
                        </a:lnTo>
                        <a:lnTo>
                          <a:pt x="239" y="244"/>
                        </a:lnTo>
                        <a:lnTo>
                          <a:pt x="223" y="244"/>
                        </a:lnTo>
                        <a:lnTo>
                          <a:pt x="212" y="247"/>
                        </a:lnTo>
                        <a:lnTo>
                          <a:pt x="201" y="250"/>
                        </a:lnTo>
                        <a:lnTo>
                          <a:pt x="197" y="250"/>
                        </a:lnTo>
                        <a:lnTo>
                          <a:pt x="181" y="252"/>
                        </a:lnTo>
                        <a:lnTo>
                          <a:pt x="167" y="255"/>
                        </a:lnTo>
                        <a:lnTo>
                          <a:pt x="151" y="257"/>
                        </a:lnTo>
                        <a:lnTo>
                          <a:pt x="133" y="258"/>
                        </a:lnTo>
                        <a:lnTo>
                          <a:pt x="125" y="258"/>
                        </a:lnTo>
                        <a:lnTo>
                          <a:pt x="122" y="255"/>
                        </a:lnTo>
                        <a:lnTo>
                          <a:pt x="120" y="254"/>
                        </a:lnTo>
                        <a:lnTo>
                          <a:pt x="117" y="255"/>
                        </a:lnTo>
                        <a:lnTo>
                          <a:pt x="112" y="258"/>
                        </a:lnTo>
                        <a:lnTo>
                          <a:pt x="107" y="257"/>
                        </a:lnTo>
                        <a:lnTo>
                          <a:pt x="85" y="254"/>
                        </a:lnTo>
                        <a:lnTo>
                          <a:pt x="62" y="249"/>
                        </a:lnTo>
                        <a:lnTo>
                          <a:pt x="48" y="244"/>
                        </a:lnTo>
                        <a:lnTo>
                          <a:pt x="37" y="234"/>
                        </a:lnTo>
                        <a:lnTo>
                          <a:pt x="29" y="226"/>
                        </a:lnTo>
                        <a:lnTo>
                          <a:pt x="22" y="223"/>
                        </a:lnTo>
                        <a:lnTo>
                          <a:pt x="14" y="210"/>
                        </a:lnTo>
                        <a:lnTo>
                          <a:pt x="11" y="204"/>
                        </a:lnTo>
                        <a:lnTo>
                          <a:pt x="8" y="196"/>
                        </a:lnTo>
                        <a:lnTo>
                          <a:pt x="8" y="192"/>
                        </a:lnTo>
                        <a:lnTo>
                          <a:pt x="8" y="188"/>
                        </a:lnTo>
                        <a:lnTo>
                          <a:pt x="5" y="178"/>
                        </a:lnTo>
                        <a:lnTo>
                          <a:pt x="5" y="175"/>
                        </a:lnTo>
                        <a:lnTo>
                          <a:pt x="3" y="168"/>
                        </a:lnTo>
                        <a:lnTo>
                          <a:pt x="0" y="159"/>
                        </a:lnTo>
                        <a:lnTo>
                          <a:pt x="0" y="151"/>
                        </a:lnTo>
                        <a:lnTo>
                          <a:pt x="0" y="151"/>
                        </a:lnTo>
                        <a:lnTo>
                          <a:pt x="1" y="143"/>
                        </a:lnTo>
                        <a:lnTo>
                          <a:pt x="5" y="133"/>
                        </a:lnTo>
                        <a:lnTo>
                          <a:pt x="11" y="114"/>
                        </a:lnTo>
                        <a:lnTo>
                          <a:pt x="11" y="114"/>
                        </a:lnTo>
                        <a:lnTo>
                          <a:pt x="11" y="114"/>
                        </a:lnTo>
                        <a:lnTo>
                          <a:pt x="11" y="112"/>
                        </a:lnTo>
                        <a:lnTo>
                          <a:pt x="16" y="106"/>
                        </a:lnTo>
                        <a:lnTo>
                          <a:pt x="22" y="62"/>
                        </a:lnTo>
                        <a:lnTo>
                          <a:pt x="22" y="61"/>
                        </a:lnTo>
                        <a:lnTo>
                          <a:pt x="14" y="57"/>
                        </a:lnTo>
                        <a:lnTo>
                          <a:pt x="9" y="54"/>
                        </a:lnTo>
                        <a:lnTo>
                          <a:pt x="9" y="53"/>
                        </a:lnTo>
                        <a:lnTo>
                          <a:pt x="8" y="49"/>
                        </a:lnTo>
                        <a:lnTo>
                          <a:pt x="8" y="46"/>
                        </a:lnTo>
                        <a:lnTo>
                          <a:pt x="8" y="45"/>
                        </a:lnTo>
                        <a:lnTo>
                          <a:pt x="8" y="43"/>
                        </a:lnTo>
                        <a:lnTo>
                          <a:pt x="8" y="41"/>
                        </a:lnTo>
                        <a:lnTo>
                          <a:pt x="9" y="38"/>
                        </a:lnTo>
                        <a:lnTo>
                          <a:pt x="11" y="38"/>
                        </a:lnTo>
                        <a:lnTo>
                          <a:pt x="13" y="37"/>
                        </a:lnTo>
                        <a:lnTo>
                          <a:pt x="24" y="37"/>
                        </a:lnTo>
                        <a:lnTo>
                          <a:pt x="32" y="37"/>
                        </a:lnTo>
                        <a:lnTo>
                          <a:pt x="37" y="35"/>
                        </a:lnTo>
                        <a:lnTo>
                          <a:pt x="42" y="32"/>
                        </a:lnTo>
                        <a:lnTo>
                          <a:pt x="43" y="30"/>
                        </a:lnTo>
                        <a:lnTo>
                          <a:pt x="45" y="27"/>
                        </a:lnTo>
                        <a:lnTo>
                          <a:pt x="45" y="25"/>
                        </a:lnTo>
                        <a:lnTo>
                          <a:pt x="46" y="22"/>
                        </a:lnTo>
                        <a:lnTo>
                          <a:pt x="46" y="22"/>
                        </a:lnTo>
                        <a:lnTo>
                          <a:pt x="46" y="17"/>
                        </a:lnTo>
                        <a:lnTo>
                          <a:pt x="46" y="16"/>
                        </a:lnTo>
                        <a:lnTo>
                          <a:pt x="40" y="4"/>
                        </a:lnTo>
                        <a:lnTo>
                          <a:pt x="40" y="3"/>
                        </a:lnTo>
                        <a:lnTo>
                          <a:pt x="43" y="3"/>
                        </a:lnTo>
                        <a:lnTo>
                          <a:pt x="53" y="0"/>
                        </a:lnTo>
                        <a:lnTo>
                          <a:pt x="56" y="0"/>
                        </a:lnTo>
                        <a:lnTo>
                          <a:pt x="64" y="0"/>
                        </a:lnTo>
                        <a:lnTo>
                          <a:pt x="70" y="1"/>
                        </a:lnTo>
                        <a:lnTo>
                          <a:pt x="74" y="4"/>
                        </a:lnTo>
                        <a:lnTo>
                          <a:pt x="82" y="11"/>
                        </a:lnTo>
                        <a:lnTo>
                          <a:pt x="85" y="12"/>
                        </a:lnTo>
                        <a:lnTo>
                          <a:pt x="90" y="16"/>
                        </a:lnTo>
                      </a:path>
                    </a:pathLst>
                  </a:custGeom>
                  <a:noFill/>
                  <a:ln w="4763" cap="sq">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
                <p:nvSpPr>
                  <p:cNvPr id="57" name="Freeform 13"/>
                  <p:cNvSpPr>
                    <a:spLocks/>
                  </p:cNvSpPr>
                  <p:nvPr/>
                </p:nvSpPr>
                <p:spPr bwMode="auto">
                  <a:xfrm>
                    <a:off x="4103" y="2695"/>
                    <a:ext cx="445" cy="479"/>
                  </a:xfrm>
                  <a:custGeom>
                    <a:avLst/>
                    <a:gdLst>
                      <a:gd name="T0" fmla="*/ 383 w 445"/>
                      <a:gd name="T1" fmla="*/ 118 h 479"/>
                      <a:gd name="T2" fmla="*/ 376 w 445"/>
                      <a:gd name="T3" fmla="*/ 135 h 479"/>
                      <a:gd name="T4" fmla="*/ 373 w 445"/>
                      <a:gd name="T5" fmla="*/ 143 h 479"/>
                      <a:gd name="T6" fmla="*/ 362 w 445"/>
                      <a:gd name="T7" fmla="*/ 165 h 479"/>
                      <a:gd name="T8" fmla="*/ 384 w 445"/>
                      <a:gd name="T9" fmla="*/ 191 h 479"/>
                      <a:gd name="T10" fmla="*/ 404 w 445"/>
                      <a:gd name="T11" fmla="*/ 212 h 479"/>
                      <a:gd name="T12" fmla="*/ 421 w 445"/>
                      <a:gd name="T13" fmla="*/ 226 h 479"/>
                      <a:gd name="T14" fmla="*/ 431 w 445"/>
                      <a:gd name="T15" fmla="*/ 231 h 479"/>
                      <a:gd name="T16" fmla="*/ 437 w 445"/>
                      <a:gd name="T17" fmla="*/ 236 h 479"/>
                      <a:gd name="T18" fmla="*/ 445 w 445"/>
                      <a:gd name="T19" fmla="*/ 244 h 479"/>
                      <a:gd name="T20" fmla="*/ 434 w 445"/>
                      <a:gd name="T21" fmla="*/ 253 h 479"/>
                      <a:gd name="T22" fmla="*/ 391 w 445"/>
                      <a:gd name="T23" fmla="*/ 242 h 479"/>
                      <a:gd name="T24" fmla="*/ 352 w 445"/>
                      <a:gd name="T25" fmla="*/ 244 h 479"/>
                      <a:gd name="T26" fmla="*/ 349 w 445"/>
                      <a:gd name="T27" fmla="*/ 245 h 479"/>
                      <a:gd name="T28" fmla="*/ 347 w 445"/>
                      <a:gd name="T29" fmla="*/ 253 h 479"/>
                      <a:gd name="T30" fmla="*/ 352 w 445"/>
                      <a:gd name="T31" fmla="*/ 265 h 479"/>
                      <a:gd name="T32" fmla="*/ 354 w 445"/>
                      <a:gd name="T33" fmla="*/ 270 h 479"/>
                      <a:gd name="T34" fmla="*/ 347 w 445"/>
                      <a:gd name="T35" fmla="*/ 290 h 479"/>
                      <a:gd name="T36" fmla="*/ 357 w 445"/>
                      <a:gd name="T37" fmla="*/ 332 h 479"/>
                      <a:gd name="T38" fmla="*/ 370 w 445"/>
                      <a:gd name="T39" fmla="*/ 371 h 479"/>
                      <a:gd name="T40" fmla="*/ 355 w 445"/>
                      <a:gd name="T41" fmla="*/ 371 h 479"/>
                      <a:gd name="T42" fmla="*/ 351 w 445"/>
                      <a:gd name="T43" fmla="*/ 366 h 479"/>
                      <a:gd name="T44" fmla="*/ 334 w 445"/>
                      <a:gd name="T45" fmla="*/ 374 h 479"/>
                      <a:gd name="T46" fmla="*/ 330 w 445"/>
                      <a:gd name="T47" fmla="*/ 374 h 479"/>
                      <a:gd name="T48" fmla="*/ 322 w 445"/>
                      <a:gd name="T49" fmla="*/ 376 h 479"/>
                      <a:gd name="T50" fmla="*/ 310 w 445"/>
                      <a:gd name="T51" fmla="*/ 413 h 479"/>
                      <a:gd name="T52" fmla="*/ 331 w 445"/>
                      <a:gd name="T53" fmla="*/ 458 h 479"/>
                      <a:gd name="T54" fmla="*/ 333 w 445"/>
                      <a:gd name="T55" fmla="*/ 462 h 479"/>
                      <a:gd name="T56" fmla="*/ 334 w 445"/>
                      <a:gd name="T57" fmla="*/ 462 h 479"/>
                      <a:gd name="T58" fmla="*/ 334 w 445"/>
                      <a:gd name="T59" fmla="*/ 464 h 479"/>
                      <a:gd name="T60" fmla="*/ 334 w 445"/>
                      <a:gd name="T61" fmla="*/ 466 h 479"/>
                      <a:gd name="T62" fmla="*/ 334 w 445"/>
                      <a:gd name="T63" fmla="*/ 471 h 479"/>
                      <a:gd name="T64" fmla="*/ 334 w 445"/>
                      <a:gd name="T65" fmla="*/ 472 h 479"/>
                      <a:gd name="T66" fmla="*/ 326 w 445"/>
                      <a:gd name="T67" fmla="*/ 479 h 479"/>
                      <a:gd name="T68" fmla="*/ 293 w 445"/>
                      <a:gd name="T69" fmla="*/ 440 h 479"/>
                      <a:gd name="T70" fmla="*/ 259 w 445"/>
                      <a:gd name="T71" fmla="*/ 409 h 479"/>
                      <a:gd name="T72" fmla="*/ 175 w 445"/>
                      <a:gd name="T73" fmla="*/ 331 h 479"/>
                      <a:gd name="T74" fmla="*/ 121 w 445"/>
                      <a:gd name="T75" fmla="*/ 278 h 479"/>
                      <a:gd name="T76" fmla="*/ 53 w 445"/>
                      <a:gd name="T77" fmla="*/ 217 h 479"/>
                      <a:gd name="T78" fmla="*/ 0 w 445"/>
                      <a:gd name="T79" fmla="*/ 165 h 479"/>
                      <a:gd name="T80" fmla="*/ 34 w 445"/>
                      <a:gd name="T81" fmla="*/ 118 h 479"/>
                      <a:gd name="T82" fmla="*/ 39 w 445"/>
                      <a:gd name="T83" fmla="*/ 112 h 479"/>
                      <a:gd name="T84" fmla="*/ 56 w 445"/>
                      <a:gd name="T85" fmla="*/ 101 h 479"/>
                      <a:gd name="T86" fmla="*/ 71 w 445"/>
                      <a:gd name="T87" fmla="*/ 99 h 479"/>
                      <a:gd name="T88" fmla="*/ 85 w 445"/>
                      <a:gd name="T89" fmla="*/ 88 h 479"/>
                      <a:gd name="T90" fmla="*/ 106 w 445"/>
                      <a:gd name="T91" fmla="*/ 70 h 479"/>
                      <a:gd name="T92" fmla="*/ 119 w 445"/>
                      <a:gd name="T93" fmla="*/ 88 h 479"/>
                      <a:gd name="T94" fmla="*/ 151 w 445"/>
                      <a:gd name="T95" fmla="*/ 102 h 479"/>
                      <a:gd name="T96" fmla="*/ 164 w 445"/>
                      <a:gd name="T97" fmla="*/ 93 h 479"/>
                      <a:gd name="T98" fmla="*/ 211 w 445"/>
                      <a:gd name="T99" fmla="*/ 67 h 479"/>
                      <a:gd name="T100" fmla="*/ 232 w 445"/>
                      <a:gd name="T101" fmla="*/ 57 h 479"/>
                      <a:gd name="T102" fmla="*/ 243 w 445"/>
                      <a:gd name="T103" fmla="*/ 57 h 479"/>
                      <a:gd name="T104" fmla="*/ 264 w 445"/>
                      <a:gd name="T105" fmla="*/ 51 h 479"/>
                      <a:gd name="T106" fmla="*/ 278 w 445"/>
                      <a:gd name="T107" fmla="*/ 45 h 479"/>
                      <a:gd name="T108" fmla="*/ 293 w 445"/>
                      <a:gd name="T109" fmla="*/ 38 h 479"/>
                      <a:gd name="T110" fmla="*/ 306 w 445"/>
                      <a:gd name="T111" fmla="*/ 28 h 479"/>
                      <a:gd name="T112" fmla="*/ 312 w 445"/>
                      <a:gd name="T113" fmla="*/ 30 h 479"/>
                      <a:gd name="T114" fmla="*/ 330 w 445"/>
                      <a:gd name="T115" fmla="*/ 16 h 479"/>
                      <a:gd name="T116" fmla="*/ 354 w 445"/>
                      <a:gd name="T117" fmla="*/ 0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45" h="479">
                        <a:moveTo>
                          <a:pt x="354" y="0"/>
                        </a:moveTo>
                        <a:lnTo>
                          <a:pt x="381" y="109"/>
                        </a:lnTo>
                        <a:lnTo>
                          <a:pt x="383" y="118"/>
                        </a:lnTo>
                        <a:lnTo>
                          <a:pt x="383" y="118"/>
                        </a:lnTo>
                        <a:lnTo>
                          <a:pt x="378" y="130"/>
                        </a:lnTo>
                        <a:lnTo>
                          <a:pt x="376" y="135"/>
                        </a:lnTo>
                        <a:lnTo>
                          <a:pt x="373" y="143"/>
                        </a:lnTo>
                        <a:lnTo>
                          <a:pt x="373" y="143"/>
                        </a:lnTo>
                        <a:lnTo>
                          <a:pt x="373" y="143"/>
                        </a:lnTo>
                        <a:lnTo>
                          <a:pt x="371" y="144"/>
                        </a:lnTo>
                        <a:lnTo>
                          <a:pt x="370" y="151"/>
                        </a:lnTo>
                        <a:lnTo>
                          <a:pt x="362" y="165"/>
                        </a:lnTo>
                        <a:lnTo>
                          <a:pt x="365" y="170"/>
                        </a:lnTo>
                        <a:lnTo>
                          <a:pt x="378" y="184"/>
                        </a:lnTo>
                        <a:lnTo>
                          <a:pt x="384" y="191"/>
                        </a:lnTo>
                        <a:lnTo>
                          <a:pt x="386" y="194"/>
                        </a:lnTo>
                        <a:lnTo>
                          <a:pt x="394" y="202"/>
                        </a:lnTo>
                        <a:lnTo>
                          <a:pt x="404" y="212"/>
                        </a:lnTo>
                        <a:lnTo>
                          <a:pt x="410" y="218"/>
                        </a:lnTo>
                        <a:lnTo>
                          <a:pt x="420" y="225"/>
                        </a:lnTo>
                        <a:lnTo>
                          <a:pt x="421" y="226"/>
                        </a:lnTo>
                        <a:lnTo>
                          <a:pt x="428" y="229"/>
                        </a:lnTo>
                        <a:lnTo>
                          <a:pt x="431" y="231"/>
                        </a:lnTo>
                        <a:lnTo>
                          <a:pt x="431" y="231"/>
                        </a:lnTo>
                        <a:lnTo>
                          <a:pt x="434" y="234"/>
                        </a:lnTo>
                        <a:lnTo>
                          <a:pt x="436" y="236"/>
                        </a:lnTo>
                        <a:lnTo>
                          <a:pt x="437" y="236"/>
                        </a:lnTo>
                        <a:lnTo>
                          <a:pt x="437" y="236"/>
                        </a:lnTo>
                        <a:lnTo>
                          <a:pt x="445" y="244"/>
                        </a:lnTo>
                        <a:lnTo>
                          <a:pt x="445" y="244"/>
                        </a:lnTo>
                        <a:lnTo>
                          <a:pt x="445" y="244"/>
                        </a:lnTo>
                        <a:lnTo>
                          <a:pt x="445" y="244"/>
                        </a:lnTo>
                        <a:lnTo>
                          <a:pt x="434" y="253"/>
                        </a:lnTo>
                        <a:lnTo>
                          <a:pt x="432" y="255"/>
                        </a:lnTo>
                        <a:lnTo>
                          <a:pt x="397" y="244"/>
                        </a:lnTo>
                        <a:lnTo>
                          <a:pt x="391" y="242"/>
                        </a:lnTo>
                        <a:lnTo>
                          <a:pt x="389" y="242"/>
                        </a:lnTo>
                        <a:lnTo>
                          <a:pt x="378" y="242"/>
                        </a:lnTo>
                        <a:lnTo>
                          <a:pt x="352" y="244"/>
                        </a:lnTo>
                        <a:lnTo>
                          <a:pt x="351" y="244"/>
                        </a:lnTo>
                        <a:lnTo>
                          <a:pt x="351" y="244"/>
                        </a:lnTo>
                        <a:lnTo>
                          <a:pt x="349" y="245"/>
                        </a:lnTo>
                        <a:lnTo>
                          <a:pt x="347" y="250"/>
                        </a:lnTo>
                        <a:lnTo>
                          <a:pt x="347" y="253"/>
                        </a:lnTo>
                        <a:lnTo>
                          <a:pt x="347" y="253"/>
                        </a:lnTo>
                        <a:lnTo>
                          <a:pt x="349" y="253"/>
                        </a:lnTo>
                        <a:lnTo>
                          <a:pt x="351" y="255"/>
                        </a:lnTo>
                        <a:lnTo>
                          <a:pt x="352" y="265"/>
                        </a:lnTo>
                        <a:lnTo>
                          <a:pt x="355" y="266"/>
                        </a:lnTo>
                        <a:lnTo>
                          <a:pt x="355" y="268"/>
                        </a:lnTo>
                        <a:lnTo>
                          <a:pt x="354" y="270"/>
                        </a:lnTo>
                        <a:lnTo>
                          <a:pt x="354" y="276"/>
                        </a:lnTo>
                        <a:lnTo>
                          <a:pt x="351" y="281"/>
                        </a:lnTo>
                        <a:lnTo>
                          <a:pt x="347" y="290"/>
                        </a:lnTo>
                        <a:lnTo>
                          <a:pt x="347" y="290"/>
                        </a:lnTo>
                        <a:lnTo>
                          <a:pt x="349" y="311"/>
                        </a:lnTo>
                        <a:lnTo>
                          <a:pt x="357" y="332"/>
                        </a:lnTo>
                        <a:lnTo>
                          <a:pt x="359" y="345"/>
                        </a:lnTo>
                        <a:lnTo>
                          <a:pt x="367" y="358"/>
                        </a:lnTo>
                        <a:lnTo>
                          <a:pt x="370" y="371"/>
                        </a:lnTo>
                        <a:lnTo>
                          <a:pt x="370" y="371"/>
                        </a:lnTo>
                        <a:lnTo>
                          <a:pt x="368" y="372"/>
                        </a:lnTo>
                        <a:lnTo>
                          <a:pt x="355" y="371"/>
                        </a:lnTo>
                        <a:lnTo>
                          <a:pt x="354" y="369"/>
                        </a:lnTo>
                        <a:lnTo>
                          <a:pt x="351" y="366"/>
                        </a:lnTo>
                        <a:lnTo>
                          <a:pt x="351" y="366"/>
                        </a:lnTo>
                        <a:lnTo>
                          <a:pt x="342" y="368"/>
                        </a:lnTo>
                        <a:lnTo>
                          <a:pt x="336" y="371"/>
                        </a:lnTo>
                        <a:lnTo>
                          <a:pt x="334" y="374"/>
                        </a:lnTo>
                        <a:lnTo>
                          <a:pt x="334" y="374"/>
                        </a:lnTo>
                        <a:lnTo>
                          <a:pt x="331" y="374"/>
                        </a:lnTo>
                        <a:lnTo>
                          <a:pt x="330" y="374"/>
                        </a:lnTo>
                        <a:lnTo>
                          <a:pt x="328" y="374"/>
                        </a:lnTo>
                        <a:lnTo>
                          <a:pt x="323" y="374"/>
                        </a:lnTo>
                        <a:lnTo>
                          <a:pt x="322" y="376"/>
                        </a:lnTo>
                        <a:lnTo>
                          <a:pt x="304" y="374"/>
                        </a:lnTo>
                        <a:lnTo>
                          <a:pt x="304" y="374"/>
                        </a:lnTo>
                        <a:lnTo>
                          <a:pt x="310" y="413"/>
                        </a:lnTo>
                        <a:lnTo>
                          <a:pt x="330" y="454"/>
                        </a:lnTo>
                        <a:lnTo>
                          <a:pt x="331" y="458"/>
                        </a:lnTo>
                        <a:lnTo>
                          <a:pt x="331" y="458"/>
                        </a:lnTo>
                        <a:lnTo>
                          <a:pt x="331" y="458"/>
                        </a:lnTo>
                        <a:lnTo>
                          <a:pt x="331" y="458"/>
                        </a:lnTo>
                        <a:lnTo>
                          <a:pt x="333" y="462"/>
                        </a:lnTo>
                        <a:lnTo>
                          <a:pt x="333" y="462"/>
                        </a:lnTo>
                        <a:lnTo>
                          <a:pt x="334" y="462"/>
                        </a:lnTo>
                        <a:lnTo>
                          <a:pt x="334" y="462"/>
                        </a:lnTo>
                        <a:lnTo>
                          <a:pt x="334" y="462"/>
                        </a:lnTo>
                        <a:lnTo>
                          <a:pt x="334" y="462"/>
                        </a:lnTo>
                        <a:lnTo>
                          <a:pt x="334" y="464"/>
                        </a:lnTo>
                        <a:lnTo>
                          <a:pt x="334" y="464"/>
                        </a:lnTo>
                        <a:lnTo>
                          <a:pt x="334" y="466"/>
                        </a:lnTo>
                        <a:lnTo>
                          <a:pt x="334" y="466"/>
                        </a:lnTo>
                        <a:lnTo>
                          <a:pt x="333" y="466"/>
                        </a:lnTo>
                        <a:lnTo>
                          <a:pt x="333" y="467"/>
                        </a:lnTo>
                        <a:lnTo>
                          <a:pt x="334" y="471"/>
                        </a:lnTo>
                        <a:lnTo>
                          <a:pt x="334" y="471"/>
                        </a:lnTo>
                        <a:lnTo>
                          <a:pt x="334" y="471"/>
                        </a:lnTo>
                        <a:lnTo>
                          <a:pt x="334" y="472"/>
                        </a:lnTo>
                        <a:lnTo>
                          <a:pt x="328" y="477"/>
                        </a:lnTo>
                        <a:lnTo>
                          <a:pt x="328" y="475"/>
                        </a:lnTo>
                        <a:lnTo>
                          <a:pt x="326" y="479"/>
                        </a:lnTo>
                        <a:lnTo>
                          <a:pt x="326" y="479"/>
                        </a:lnTo>
                        <a:lnTo>
                          <a:pt x="325" y="474"/>
                        </a:lnTo>
                        <a:lnTo>
                          <a:pt x="293" y="440"/>
                        </a:lnTo>
                        <a:lnTo>
                          <a:pt x="293" y="440"/>
                        </a:lnTo>
                        <a:lnTo>
                          <a:pt x="291" y="440"/>
                        </a:lnTo>
                        <a:lnTo>
                          <a:pt x="259" y="409"/>
                        </a:lnTo>
                        <a:lnTo>
                          <a:pt x="228" y="380"/>
                        </a:lnTo>
                        <a:lnTo>
                          <a:pt x="196" y="348"/>
                        </a:lnTo>
                        <a:lnTo>
                          <a:pt x="175" y="331"/>
                        </a:lnTo>
                        <a:lnTo>
                          <a:pt x="161" y="318"/>
                        </a:lnTo>
                        <a:lnTo>
                          <a:pt x="151" y="305"/>
                        </a:lnTo>
                        <a:lnTo>
                          <a:pt x="121" y="278"/>
                        </a:lnTo>
                        <a:lnTo>
                          <a:pt x="114" y="271"/>
                        </a:lnTo>
                        <a:lnTo>
                          <a:pt x="100" y="260"/>
                        </a:lnTo>
                        <a:lnTo>
                          <a:pt x="53" y="217"/>
                        </a:lnTo>
                        <a:lnTo>
                          <a:pt x="29" y="191"/>
                        </a:lnTo>
                        <a:lnTo>
                          <a:pt x="10" y="173"/>
                        </a:lnTo>
                        <a:lnTo>
                          <a:pt x="0" y="165"/>
                        </a:lnTo>
                        <a:lnTo>
                          <a:pt x="15" y="143"/>
                        </a:lnTo>
                        <a:lnTo>
                          <a:pt x="32" y="133"/>
                        </a:lnTo>
                        <a:lnTo>
                          <a:pt x="34" y="118"/>
                        </a:lnTo>
                        <a:lnTo>
                          <a:pt x="34" y="118"/>
                        </a:lnTo>
                        <a:lnTo>
                          <a:pt x="36" y="114"/>
                        </a:lnTo>
                        <a:lnTo>
                          <a:pt x="39" y="112"/>
                        </a:lnTo>
                        <a:lnTo>
                          <a:pt x="40" y="109"/>
                        </a:lnTo>
                        <a:lnTo>
                          <a:pt x="47" y="106"/>
                        </a:lnTo>
                        <a:lnTo>
                          <a:pt x="56" y="101"/>
                        </a:lnTo>
                        <a:lnTo>
                          <a:pt x="64" y="99"/>
                        </a:lnTo>
                        <a:lnTo>
                          <a:pt x="68" y="99"/>
                        </a:lnTo>
                        <a:lnTo>
                          <a:pt x="71" y="99"/>
                        </a:lnTo>
                        <a:lnTo>
                          <a:pt x="74" y="94"/>
                        </a:lnTo>
                        <a:lnTo>
                          <a:pt x="79" y="91"/>
                        </a:lnTo>
                        <a:lnTo>
                          <a:pt x="85" y="88"/>
                        </a:lnTo>
                        <a:lnTo>
                          <a:pt x="90" y="83"/>
                        </a:lnTo>
                        <a:lnTo>
                          <a:pt x="98" y="77"/>
                        </a:lnTo>
                        <a:lnTo>
                          <a:pt x="106" y="70"/>
                        </a:lnTo>
                        <a:lnTo>
                          <a:pt x="109" y="67"/>
                        </a:lnTo>
                        <a:lnTo>
                          <a:pt x="113" y="75"/>
                        </a:lnTo>
                        <a:lnTo>
                          <a:pt x="119" y="88"/>
                        </a:lnTo>
                        <a:lnTo>
                          <a:pt x="127" y="94"/>
                        </a:lnTo>
                        <a:lnTo>
                          <a:pt x="137" y="104"/>
                        </a:lnTo>
                        <a:lnTo>
                          <a:pt x="151" y="102"/>
                        </a:lnTo>
                        <a:lnTo>
                          <a:pt x="158" y="99"/>
                        </a:lnTo>
                        <a:lnTo>
                          <a:pt x="166" y="99"/>
                        </a:lnTo>
                        <a:lnTo>
                          <a:pt x="164" y="93"/>
                        </a:lnTo>
                        <a:lnTo>
                          <a:pt x="177" y="88"/>
                        </a:lnTo>
                        <a:lnTo>
                          <a:pt x="180" y="85"/>
                        </a:lnTo>
                        <a:lnTo>
                          <a:pt x="211" y="67"/>
                        </a:lnTo>
                        <a:lnTo>
                          <a:pt x="227" y="57"/>
                        </a:lnTo>
                        <a:lnTo>
                          <a:pt x="230" y="57"/>
                        </a:lnTo>
                        <a:lnTo>
                          <a:pt x="232" y="57"/>
                        </a:lnTo>
                        <a:lnTo>
                          <a:pt x="240" y="57"/>
                        </a:lnTo>
                        <a:lnTo>
                          <a:pt x="241" y="57"/>
                        </a:lnTo>
                        <a:lnTo>
                          <a:pt x="243" y="57"/>
                        </a:lnTo>
                        <a:lnTo>
                          <a:pt x="256" y="45"/>
                        </a:lnTo>
                        <a:lnTo>
                          <a:pt x="261" y="49"/>
                        </a:lnTo>
                        <a:lnTo>
                          <a:pt x="264" y="51"/>
                        </a:lnTo>
                        <a:lnTo>
                          <a:pt x="267" y="46"/>
                        </a:lnTo>
                        <a:lnTo>
                          <a:pt x="272" y="45"/>
                        </a:lnTo>
                        <a:lnTo>
                          <a:pt x="278" y="45"/>
                        </a:lnTo>
                        <a:lnTo>
                          <a:pt x="286" y="43"/>
                        </a:lnTo>
                        <a:lnTo>
                          <a:pt x="288" y="41"/>
                        </a:lnTo>
                        <a:lnTo>
                          <a:pt x="293" y="38"/>
                        </a:lnTo>
                        <a:lnTo>
                          <a:pt x="302" y="28"/>
                        </a:lnTo>
                        <a:lnTo>
                          <a:pt x="304" y="28"/>
                        </a:lnTo>
                        <a:lnTo>
                          <a:pt x="306" y="28"/>
                        </a:lnTo>
                        <a:lnTo>
                          <a:pt x="307" y="32"/>
                        </a:lnTo>
                        <a:lnTo>
                          <a:pt x="309" y="32"/>
                        </a:lnTo>
                        <a:lnTo>
                          <a:pt x="312" y="30"/>
                        </a:lnTo>
                        <a:lnTo>
                          <a:pt x="314" y="28"/>
                        </a:lnTo>
                        <a:lnTo>
                          <a:pt x="328" y="14"/>
                        </a:lnTo>
                        <a:lnTo>
                          <a:pt x="330" y="16"/>
                        </a:lnTo>
                        <a:lnTo>
                          <a:pt x="354" y="0"/>
                        </a:lnTo>
                        <a:lnTo>
                          <a:pt x="354" y="0"/>
                        </a:lnTo>
                        <a:lnTo>
                          <a:pt x="354" y="0"/>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a:p>
                </p:txBody>
              </p:sp>
              <p:sp>
                <p:nvSpPr>
                  <p:cNvPr id="58" name="Freeform 14"/>
                  <p:cNvSpPr>
                    <a:spLocks/>
                  </p:cNvSpPr>
                  <p:nvPr/>
                </p:nvSpPr>
                <p:spPr bwMode="auto">
                  <a:xfrm>
                    <a:off x="4103" y="2695"/>
                    <a:ext cx="445" cy="479"/>
                  </a:xfrm>
                  <a:custGeom>
                    <a:avLst/>
                    <a:gdLst>
                      <a:gd name="T0" fmla="*/ 383 w 445"/>
                      <a:gd name="T1" fmla="*/ 118 h 479"/>
                      <a:gd name="T2" fmla="*/ 376 w 445"/>
                      <a:gd name="T3" fmla="*/ 135 h 479"/>
                      <a:gd name="T4" fmla="*/ 373 w 445"/>
                      <a:gd name="T5" fmla="*/ 143 h 479"/>
                      <a:gd name="T6" fmla="*/ 362 w 445"/>
                      <a:gd name="T7" fmla="*/ 165 h 479"/>
                      <a:gd name="T8" fmla="*/ 384 w 445"/>
                      <a:gd name="T9" fmla="*/ 191 h 479"/>
                      <a:gd name="T10" fmla="*/ 404 w 445"/>
                      <a:gd name="T11" fmla="*/ 212 h 479"/>
                      <a:gd name="T12" fmla="*/ 421 w 445"/>
                      <a:gd name="T13" fmla="*/ 226 h 479"/>
                      <a:gd name="T14" fmla="*/ 431 w 445"/>
                      <a:gd name="T15" fmla="*/ 231 h 479"/>
                      <a:gd name="T16" fmla="*/ 437 w 445"/>
                      <a:gd name="T17" fmla="*/ 236 h 479"/>
                      <a:gd name="T18" fmla="*/ 445 w 445"/>
                      <a:gd name="T19" fmla="*/ 244 h 479"/>
                      <a:gd name="T20" fmla="*/ 434 w 445"/>
                      <a:gd name="T21" fmla="*/ 253 h 479"/>
                      <a:gd name="T22" fmla="*/ 391 w 445"/>
                      <a:gd name="T23" fmla="*/ 242 h 479"/>
                      <a:gd name="T24" fmla="*/ 352 w 445"/>
                      <a:gd name="T25" fmla="*/ 244 h 479"/>
                      <a:gd name="T26" fmla="*/ 349 w 445"/>
                      <a:gd name="T27" fmla="*/ 245 h 479"/>
                      <a:gd name="T28" fmla="*/ 347 w 445"/>
                      <a:gd name="T29" fmla="*/ 253 h 479"/>
                      <a:gd name="T30" fmla="*/ 352 w 445"/>
                      <a:gd name="T31" fmla="*/ 265 h 479"/>
                      <a:gd name="T32" fmla="*/ 354 w 445"/>
                      <a:gd name="T33" fmla="*/ 270 h 479"/>
                      <a:gd name="T34" fmla="*/ 347 w 445"/>
                      <a:gd name="T35" fmla="*/ 290 h 479"/>
                      <a:gd name="T36" fmla="*/ 357 w 445"/>
                      <a:gd name="T37" fmla="*/ 332 h 479"/>
                      <a:gd name="T38" fmla="*/ 370 w 445"/>
                      <a:gd name="T39" fmla="*/ 371 h 479"/>
                      <a:gd name="T40" fmla="*/ 355 w 445"/>
                      <a:gd name="T41" fmla="*/ 371 h 479"/>
                      <a:gd name="T42" fmla="*/ 351 w 445"/>
                      <a:gd name="T43" fmla="*/ 366 h 479"/>
                      <a:gd name="T44" fmla="*/ 334 w 445"/>
                      <a:gd name="T45" fmla="*/ 374 h 479"/>
                      <a:gd name="T46" fmla="*/ 330 w 445"/>
                      <a:gd name="T47" fmla="*/ 374 h 479"/>
                      <a:gd name="T48" fmla="*/ 322 w 445"/>
                      <a:gd name="T49" fmla="*/ 376 h 479"/>
                      <a:gd name="T50" fmla="*/ 310 w 445"/>
                      <a:gd name="T51" fmla="*/ 413 h 479"/>
                      <a:gd name="T52" fmla="*/ 331 w 445"/>
                      <a:gd name="T53" fmla="*/ 458 h 479"/>
                      <a:gd name="T54" fmla="*/ 333 w 445"/>
                      <a:gd name="T55" fmla="*/ 462 h 479"/>
                      <a:gd name="T56" fmla="*/ 334 w 445"/>
                      <a:gd name="T57" fmla="*/ 462 h 479"/>
                      <a:gd name="T58" fmla="*/ 334 w 445"/>
                      <a:gd name="T59" fmla="*/ 464 h 479"/>
                      <a:gd name="T60" fmla="*/ 334 w 445"/>
                      <a:gd name="T61" fmla="*/ 466 h 479"/>
                      <a:gd name="T62" fmla="*/ 334 w 445"/>
                      <a:gd name="T63" fmla="*/ 471 h 479"/>
                      <a:gd name="T64" fmla="*/ 334 w 445"/>
                      <a:gd name="T65" fmla="*/ 472 h 479"/>
                      <a:gd name="T66" fmla="*/ 326 w 445"/>
                      <a:gd name="T67" fmla="*/ 479 h 479"/>
                      <a:gd name="T68" fmla="*/ 293 w 445"/>
                      <a:gd name="T69" fmla="*/ 440 h 479"/>
                      <a:gd name="T70" fmla="*/ 259 w 445"/>
                      <a:gd name="T71" fmla="*/ 409 h 479"/>
                      <a:gd name="T72" fmla="*/ 175 w 445"/>
                      <a:gd name="T73" fmla="*/ 331 h 479"/>
                      <a:gd name="T74" fmla="*/ 121 w 445"/>
                      <a:gd name="T75" fmla="*/ 278 h 479"/>
                      <a:gd name="T76" fmla="*/ 53 w 445"/>
                      <a:gd name="T77" fmla="*/ 217 h 479"/>
                      <a:gd name="T78" fmla="*/ 0 w 445"/>
                      <a:gd name="T79" fmla="*/ 165 h 479"/>
                      <a:gd name="T80" fmla="*/ 34 w 445"/>
                      <a:gd name="T81" fmla="*/ 118 h 479"/>
                      <a:gd name="T82" fmla="*/ 39 w 445"/>
                      <a:gd name="T83" fmla="*/ 112 h 479"/>
                      <a:gd name="T84" fmla="*/ 56 w 445"/>
                      <a:gd name="T85" fmla="*/ 101 h 479"/>
                      <a:gd name="T86" fmla="*/ 71 w 445"/>
                      <a:gd name="T87" fmla="*/ 99 h 479"/>
                      <a:gd name="T88" fmla="*/ 85 w 445"/>
                      <a:gd name="T89" fmla="*/ 88 h 479"/>
                      <a:gd name="T90" fmla="*/ 106 w 445"/>
                      <a:gd name="T91" fmla="*/ 70 h 479"/>
                      <a:gd name="T92" fmla="*/ 119 w 445"/>
                      <a:gd name="T93" fmla="*/ 88 h 479"/>
                      <a:gd name="T94" fmla="*/ 151 w 445"/>
                      <a:gd name="T95" fmla="*/ 102 h 479"/>
                      <a:gd name="T96" fmla="*/ 164 w 445"/>
                      <a:gd name="T97" fmla="*/ 93 h 479"/>
                      <a:gd name="T98" fmla="*/ 211 w 445"/>
                      <a:gd name="T99" fmla="*/ 67 h 479"/>
                      <a:gd name="T100" fmla="*/ 232 w 445"/>
                      <a:gd name="T101" fmla="*/ 57 h 479"/>
                      <a:gd name="T102" fmla="*/ 243 w 445"/>
                      <a:gd name="T103" fmla="*/ 57 h 479"/>
                      <a:gd name="T104" fmla="*/ 264 w 445"/>
                      <a:gd name="T105" fmla="*/ 51 h 479"/>
                      <a:gd name="T106" fmla="*/ 278 w 445"/>
                      <a:gd name="T107" fmla="*/ 45 h 479"/>
                      <a:gd name="T108" fmla="*/ 293 w 445"/>
                      <a:gd name="T109" fmla="*/ 38 h 479"/>
                      <a:gd name="T110" fmla="*/ 306 w 445"/>
                      <a:gd name="T111" fmla="*/ 28 h 479"/>
                      <a:gd name="T112" fmla="*/ 312 w 445"/>
                      <a:gd name="T113" fmla="*/ 30 h 479"/>
                      <a:gd name="T114" fmla="*/ 330 w 445"/>
                      <a:gd name="T115" fmla="*/ 16 h 479"/>
                      <a:gd name="T116" fmla="*/ 354 w 445"/>
                      <a:gd name="T117" fmla="*/ 0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45" h="479">
                        <a:moveTo>
                          <a:pt x="354" y="0"/>
                        </a:moveTo>
                        <a:lnTo>
                          <a:pt x="381" y="109"/>
                        </a:lnTo>
                        <a:lnTo>
                          <a:pt x="383" y="118"/>
                        </a:lnTo>
                        <a:lnTo>
                          <a:pt x="383" y="118"/>
                        </a:lnTo>
                        <a:lnTo>
                          <a:pt x="378" y="130"/>
                        </a:lnTo>
                        <a:lnTo>
                          <a:pt x="376" y="135"/>
                        </a:lnTo>
                        <a:lnTo>
                          <a:pt x="373" y="143"/>
                        </a:lnTo>
                        <a:lnTo>
                          <a:pt x="373" y="143"/>
                        </a:lnTo>
                        <a:lnTo>
                          <a:pt x="373" y="143"/>
                        </a:lnTo>
                        <a:lnTo>
                          <a:pt x="371" y="144"/>
                        </a:lnTo>
                        <a:lnTo>
                          <a:pt x="370" y="151"/>
                        </a:lnTo>
                        <a:lnTo>
                          <a:pt x="362" y="165"/>
                        </a:lnTo>
                        <a:lnTo>
                          <a:pt x="365" y="170"/>
                        </a:lnTo>
                        <a:lnTo>
                          <a:pt x="378" y="184"/>
                        </a:lnTo>
                        <a:lnTo>
                          <a:pt x="384" y="191"/>
                        </a:lnTo>
                        <a:lnTo>
                          <a:pt x="386" y="194"/>
                        </a:lnTo>
                        <a:lnTo>
                          <a:pt x="394" y="202"/>
                        </a:lnTo>
                        <a:lnTo>
                          <a:pt x="404" y="212"/>
                        </a:lnTo>
                        <a:lnTo>
                          <a:pt x="410" y="218"/>
                        </a:lnTo>
                        <a:lnTo>
                          <a:pt x="420" y="225"/>
                        </a:lnTo>
                        <a:lnTo>
                          <a:pt x="421" y="226"/>
                        </a:lnTo>
                        <a:lnTo>
                          <a:pt x="428" y="229"/>
                        </a:lnTo>
                        <a:lnTo>
                          <a:pt x="431" y="231"/>
                        </a:lnTo>
                        <a:lnTo>
                          <a:pt x="431" y="231"/>
                        </a:lnTo>
                        <a:lnTo>
                          <a:pt x="434" y="234"/>
                        </a:lnTo>
                        <a:lnTo>
                          <a:pt x="436" y="236"/>
                        </a:lnTo>
                        <a:lnTo>
                          <a:pt x="437" y="236"/>
                        </a:lnTo>
                        <a:lnTo>
                          <a:pt x="437" y="236"/>
                        </a:lnTo>
                        <a:lnTo>
                          <a:pt x="445" y="244"/>
                        </a:lnTo>
                        <a:lnTo>
                          <a:pt x="445" y="244"/>
                        </a:lnTo>
                        <a:lnTo>
                          <a:pt x="445" y="244"/>
                        </a:lnTo>
                        <a:lnTo>
                          <a:pt x="445" y="244"/>
                        </a:lnTo>
                        <a:lnTo>
                          <a:pt x="434" y="253"/>
                        </a:lnTo>
                        <a:lnTo>
                          <a:pt x="432" y="255"/>
                        </a:lnTo>
                        <a:lnTo>
                          <a:pt x="397" y="244"/>
                        </a:lnTo>
                        <a:lnTo>
                          <a:pt x="391" y="242"/>
                        </a:lnTo>
                        <a:lnTo>
                          <a:pt x="389" y="242"/>
                        </a:lnTo>
                        <a:lnTo>
                          <a:pt x="378" y="242"/>
                        </a:lnTo>
                        <a:lnTo>
                          <a:pt x="352" y="244"/>
                        </a:lnTo>
                        <a:lnTo>
                          <a:pt x="351" y="244"/>
                        </a:lnTo>
                        <a:lnTo>
                          <a:pt x="351" y="244"/>
                        </a:lnTo>
                        <a:lnTo>
                          <a:pt x="349" y="245"/>
                        </a:lnTo>
                        <a:lnTo>
                          <a:pt x="347" y="250"/>
                        </a:lnTo>
                        <a:lnTo>
                          <a:pt x="347" y="253"/>
                        </a:lnTo>
                        <a:lnTo>
                          <a:pt x="347" y="253"/>
                        </a:lnTo>
                        <a:lnTo>
                          <a:pt x="349" y="253"/>
                        </a:lnTo>
                        <a:lnTo>
                          <a:pt x="351" y="255"/>
                        </a:lnTo>
                        <a:lnTo>
                          <a:pt x="352" y="265"/>
                        </a:lnTo>
                        <a:lnTo>
                          <a:pt x="355" y="266"/>
                        </a:lnTo>
                        <a:lnTo>
                          <a:pt x="355" y="268"/>
                        </a:lnTo>
                        <a:lnTo>
                          <a:pt x="354" y="270"/>
                        </a:lnTo>
                        <a:lnTo>
                          <a:pt x="354" y="276"/>
                        </a:lnTo>
                        <a:lnTo>
                          <a:pt x="351" y="281"/>
                        </a:lnTo>
                        <a:lnTo>
                          <a:pt x="347" y="290"/>
                        </a:lnTo>
                        <a:lnTo>
                          <a:pt x="347" y="290"/>
                        </a:lnTo>
                        <a:lnTo>
                          <a:pt x="349" y="311"/>
                        </a:lnTo>
                        <a:lnTo>
                          <a:pt x="357" y="332"/>
                        </a:lnTo>
                        <a:lnTo>
                          <a:pt x="359" y="345"/>
                        </a:lnTo>
                        <a:lnTo>
                          <a:pt x="367" y="358"/>
                        </a:lnTo>
                        <a:lnTo>
                          <a:pt x="370" y="371"/>
                        </a:lnTo>
                        <a:lnTo>
                          <a:pt x="370" y="371"/>
                        </a:lnTo>
                        <a:lnTo>
                          <a:pt x="368" y="372"/>
                        </a:lnTo>
                        <a:lnTo>
                          <a:pt x="355" y="371"/>
                        </a:lnTo>
                        <a:lnTo>
                          <a:pt x="354" y="369"/>
                        </a:lnTo>
                        <a:lnTo>
                          <a:pt x="351" y="366"/>
                        </a:lnTo>
                        <a:lnTo>
                          <a:pt x="351" y="366"/>
                        </a:lnTo>
                        <a:lnTo>
                          <a:pt x="342" y="368"/>
                        </a:lnTo>
                        <a:lnTo>
                          <a:pt x="336" y="371"/>
                        </a:lnTo>
                        <a:lnTo>
                          <a:pt x="334" y="374"/>
                        </a:lnTo>
                        <a:lnTo>
                          <a:pt x="334" y="374"/>
                        </a:lnTo>
                        <a:lnTo>
                          <a:pt x="331" y="374"/>
                        </a:lnTo>
                        <a:lnTo>
                          <a:pt x="330" y="374"/>
                        </a:lnTo>
                        <a:lnTo>
                          <a:pt x="328" y="374"/>
                        </a:lnTo>
                        <a:lnTo>
                          <a:pt x="323" y="374"/>
                        </a:lnTo>
                        <a:lnTo>
                          <a:pt x="322" y="376"/>
                        </a:lnTo>
                        <a:lnTo>
                          <a:pt x="304" y="374"/>
                        </a:lnTo>
                        <a:lnTo>
                          <a:pt x="304" y="374"/>
                        </a:lnTo>
                        <a:lnTo>
                          <a:pt x="310" y="413"/>
                        </a:lnTo>
                        <a:lnTo>
                          <a:pt x="330" y="454"/>
                        </a:lnTo>
                        <a:lnTo>
                          <a:pt x="331" y="458"/>
                        </a:lnTo>
                        <a:lnTo>
                          <a:pt x="331" y="458"/>
                        </a:lnTo>
                        <a:lnTo>
                          <a:pt x="331" y="458"/>
                        </a:lnTo>
                        <a:lnTo>
                          <a:pt x="331" y="458"/>
                        </a:lnTo>
                        <a:lnTo>
                          <a:pt x="333" y="462"/>
                        </a:lnTo>
                        <a:lnTo>
                          <a:pt x="333" y="462"/>
                        </a:lnTo>
                        <a:lnTo>
                          <a:pt x="334" y="462"/>
                        </a:lnTo>
                        <a:lnTo>
                          <a:pt x="334" y="462"/>
                        </a:lnTo>
                        <a:lnTo>
                          <a:pt x="334" y="462"/>
                        </a:lnTo>
                        <a:lnTo>
                          <a:pt x="334" y="462"/>
                        </a:lnTo>
                        <a:lnTo>
                          <a:pt x="334" y="464"/>
                        </a:lnTo>
                        <a:lnTo>
                          <a:pt x="334" y="464"/>
                        </a:lnTo>
                        <a:lnTo>
                          <a:pt x="334" y="466"/>
                        </a:lnTo>
                        <a:lnTo>
                          <a:pt x="334" y="466"/>
                        </a:lnTo>
                        <a:lnTo>
                          <a:pt x="333" y="466"/>
                        </a:lnTo>
                        <a:lnTo>
                          <a:pt x="333" y="467"/>
                        </a:lnTo>
                        <a:lnTo>
                          <a:pt x="334" y="471"/>
                        </a:lnTo>
                        <a:lnTo>
                          <a:pt x="334" y="471"/>
                        </a:lnTo>
                        <a:lnTo>
                          <a:pt x="334" y="471"/>
                        </a:lnTo>
                        <a:lnTo>
                          <a:pt x="334" y="472"/>
                        </a:lnTo>
                        <a:lnTo>
                          <a:pt x="328" y="477"/>
                        </a:lnTo>
                        <a:lnTo>
                          <a:pt x="328" y="475"/>
                        </a:lnTo>
                        <a:lnTo>
                          <a:pt x="326" y="479"/>
                        </a:lnTo>
                        <a:lnTo>
                          <a:pt x="326" y="479"/>
                        </a:lnTo>
                        <a:lnTo>
                          <a:pt x="325" y="474"/>
                        </a:lnTo>
                        <a:lnTo>
                          <a:pt x="293" y="440"/>
                        </a:lnTo>
                        <a:lnTo>
                          <a:pt x="293" y="440"/>
                        </a:lnTo>
                        <a:lnTo>
                          <a:pt x="291" y="440"/>
                        </a:lnTo>
                        <a:lnTo>
                          <a:pt x="259" y="409"/>
                        </a:lnTo>
                        <a:lnTo>
                          <a:pt x="228" y="380"/>
                        </a:lnTo>
                        <a:lnTo>
                          <a:pt x="196" y="348"/>
                        </a:lnTo>
                        <a:lnTo>
                          <a:pt x="175" y="331"/>
                        </a:lnTo>
                        <a:lnTo>
                          <a:pt x="161" y="318"/>
                        </a:lnTo>
                        <a:lnTo>
                          <a:pt x="151" y="305"/>
                        </a:lnTo>
                        <a:lnTo>
                          <a:pt x="121" y="278"/>
                        </a:lnTo>
                        <a:lnTo>
                          <a:pt x="114" y="271"/>
                        </a:lnTo>
                        <a:lnTo>
                          <a:pt x="100" y="260"/>
                        </a:lnTo>
                        <a:lnTo>
                          <a:pt x="53" y="217"/>
                        </a:lnTo>
                        <a:lnTo>
                          <a:pt x="29" y="191"/>
                        </a:lnTo>
                        <a:lnTo>
                          <a:pt x="10" y="173"/>
                        </a:lnTo>
                        <a:lnTo>
                          <a:pt x="0" y="165"/>
                        </a:lnTo>
                        <a:lnTo>
                          <a:pt x="15" y="143"/>
                        </a:lnTo>
                        <a:lnTo>
                          <a:pt x="32" y="133"/>
                        </a:lnTo>
                        <a:lnTo>
                          <a:pt x="34" y="118"/>
                        </a:lnTo>
                        <a:lnTo>
                          <a:pt x="34" y="118"/>
                        </a:lnTo>
                        <a:lnTo>
                          <a:pt x="36" y="114"/>
                        </a:lnTo>
                        <a:lnTo>
                          <a:pt x="39" y="112"/>
                        </a:lnTo>
                        <a:lnTo>
                          <a:pt x="40" y="109"/>
                        </a:lnTo>
                        <a:lnTo>
                          <a:pt x="47" y="106"/>
                        </a:lnTo>
                        <a:lnTo>
                          <a:pt x="56" y="101"/>
                        </a:lnTo>
                        <a:lnTo>
                          <a:pt x="64" y="99"/>
                        </a:lnTo>
                        <a:lnTo>
                          <a:pt x="68" y="99"/>
                        </a:lnTo>
                        <a:lnTo>
                          <a:pt x="71" y="99"/>
                        </a:lnTo>
                        <a:lnTo>
                          <a:pt x="74" y="94"/>
                        </a:lnTo>
                        <a:lnTo>
                          <a:pt x="79" y="91"/>
                        </a:lnTo>
                        <a:lnTo>
                          <a:pt x="85" y="88"/>
                        </a:lnTo>
                        <a:lnTo>
                          <a:pt x="90" y="83"/>
                        </a:lnTo>
                        <a:lnTo>
                          <a:pt x="98" y="77"/>
                        </a:lnTo>
                        <a:lnTo>
                          <a:pt x="106" y="70"/>
                        </a:lnTo>
                        <a:lnTo>
                          <a:pt x="109" y="67"/>
                        </a:lnTo>
                        <a:lnTo>
                          <a:pt x="113" y="75"/>
                        </a:lnTo>
                        <a:lnTo>
                          <a:pt x="119" y="88"/>
                        </a:lnTo>
                        <a:lnTo>
                          <a:pt x="127" y="94"/>
                        </a:lnTo>
                        <a:lnTo>
                          <a:pt x="137" y="104"/>
                        </a:lnTo>
                        <a:lnTo>
                          <a:pt x="151" y="102"/>
                        </a:lnTo>
                        <a:lnTo>
                          <a:pt x="158" y="99"/>
                        </a:lnTo>
                        <a:lnTo>
                          <a:pt x="166" y="99"/>
                        </a:lnTo>
                        <a:lnTo>
                          <a:pt x="164" y="93"/>
                        </a:lnTo>
                        <a:lnTo>
                          <a:pt x="177" y="88"/>
                        </a:lnTo>
                        <a:lnTo>
                          <a:pt x="180" y="85"/>
                        </a:lnTo>
                        <a:lnTo>
                          <a:pt x="211" y="67"/>
                        </a:lnTo>
                        <a:lnTo>
                          <a:pt x="227" y="57"/>
                        </a:lnTo>
                        <a:lnTo>
                          <a:pt x="230" y="57"/>
                        </a:lnTo>
                        <a:lnTo>
                          <a:pt x="232" y="57"/>
                        </a:lnTo>
                        <a:lnTo>
                          <a:pt x="240" y="57"/>
                        </a:lnTo>
                        <a:lnTo>
                          <a:pt x="241" y="57"/>
                        </a:lnTo>
                        <a:lnTo>
                          <a:pt x="243" y="57"/>
                        </a:lnTo>
                        <a:lnTo>
                          <a:pt x="256" y="45"/>
                        </a:lnTo>
                        <a:lnTo>
                          <a:pt x="261" y="49"/>
                        </a:lnTo>
                        <a:lnTo>
                          <a:pt x="264" y="51"/>
                        </a:lnTo>
                        <a:lnTo>
                          <a:pt x="267" y="46"/>
                        </a:lnTo>
                        <a:lnTo>
                          <a:pt x="272" y="45"/>
                        </a:lnTo>
                        <a:lnTo>
                          <a:pt x="278" y="45"/>
                        </a:lnTo>
                        <a:lnTo>
                          <a:pt x="286" y="43"/>
                        </a:lnTo>
                        <a:lnTo>
                          <a:pt x="288" y="41"/>
                        </a:lnTo>
                        <a:lnTo>
                          <a:pt x="293" y="38"/>
                        </a:lnTo>
                        <a:lnTo>
                          <a:pt x="302" y="28"/>
                        </a:lnTo>
                        <a:lnTo>
                          <a:pt x="304" y="28"/>
                        </a:lnTo>
                        <a:lnTo>
                          <a:pt x="306" y="28"/>
                        </a:lnTo>
                        <a:lnTo>
                          <a:pt x="307" y="32"/>
                        </a:lnTo>
                        <a:lnTo>
                          <a:pt x="309" y="32"/>
                        </a:lnTo>
                        <a:lnTo>
                          <a:pt x="312" y="30"/>
                        </a:lnTo>
                        <a:lnTo>
                          <a:pt x="314" y="28"/>
                        </a:lnTo>
                        <a:lnTo>
                          <a:pt x="328" y="14"/>
                        </a:lnTo>
                        <a:lnTo>
                          <a:pt x="330" y="16"/>
                        </a:lnTo>
                        <a:lnTo>
                          <a:pt x="354" y="0"/>
                        </a:lnTo>
                        <a:lnTo>
                          <a:pt x="354" y="0"/>
                        </a:lnTo>
                        <a:lnTo>
                          <a:pt x="354" y="0"/>
                        </a:lnTo>
                      </a:path>
                    </a:pathLst>
                  </a:custGeom>
                  <a:noFill/>
                  <a:ln w="4763" cap="sq">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
                <p:nvSpPr>
                  <p:cNvPr id="59" name="Freeform 15"/>
                  <p:cNvSpPr>
                    <a:spLocks/>
                  </p:cNvSpPr>
                  <p:nvPr/>
                </p:nvSpPr>
                <p:spPr bwMode="auto">
                  <a:xfrm>
                    <a:off x="3833" y="1934"/>
                    <a:ext cx="479" cy="590"/>
                  </a:xfrm>
                  <a:custGeom>
                    <a:avLst/>
                    <a:gdLst>
                      <a:gd name="T0" fmla="*/ 177 w 479"/>
                      <a:gd name="T1" fmla="*/ 89 h 590"/>
                      <a:gd name="T2" fmla="*/ 209 w 479"/>
                      <a:gd name="T3" fmla="*/ 135 h 590"/>
                      <a:gd name="T4" fmla="*/ 222 w 479"/>
                      <a:gd name="T5" fmla="*/ 151 h 590"/>
                      <a:gd name="T6" fmla="*/ 243 w 479"/>
                      <a:gd name="T7" fmla="*/ 183 h 590"/>
                      <a:gd name="T8" fmla="*/ 267 w 479"/>
                      <a:gd name="T9" fmla="*/ 217 h 590"/>
                      <a:gd name="T10" fmla="*/ 275 w 479"/>
                      <a:gd name="T11" fmla="*/ 241 h 590"/>
                      <a:gd name="T12" fmla="*/ 294 w 479"/>
                      <a:gd name="T13" fmla="*/ 278 h 590"/>
                      <a:gd name="T14" fmla="*/ 301 w 479"/>
                      <a:gd name="T15" fmla="*/ 293 h 590"/>
                      <a:gd name="T16" fmla="*/ 362 w 479"/>
                      <a:gd name="T17" fmla="*/ 341 h 590"/>
                      <a:gd name="T18" fmla="*/ 396 w 479"/>
                      <a:gd name="T19" fmla="*/ 371 h 590"/>
                      <a:gd name="T20" fmla="*/ 400 w 479"/>
                      <a:gd name="T21" fmla="*/ 375 h 590"/>
                      <a:gd name="T22" fmla="*/ 418 w 479"/>
                      <a:gd name="T23" fmla="*/ 396 h 590"/>
                      <a:gd name="T24" fmla="*/ 455 w 479"/>
                      <a:gd name="T25" fmla="*/ 439 h 590"/>
                      <a:gd name="T26" fmla="*/ 471 w 479"/>
                      <a:gd name="T27" fmla="*/ 457 h 590"/>
                      <a:gd name="T28" fmla="*/ 479 w 479"/>
                      <a:gd name="T29" fmla="*/ 465 h 590"/>
                      <a:gd name="T30" fmla="*/ 477 w 479"/>
                      <a:gd name="T31" fmla="*/ 466 h 590"/>
                      <a:gd name="T32" fmla="*/ 442 w 479"/>
                      <a:gd name="T33" fmla="*/ 505 h 590"/>
                      <a:gd name="T34" fmla="*/ 404 w 479"/>
                      <a:gd name="T35" fmla="*/ 463 h 590"/>
                      <a:gd name="T36" fmla="*/ 359 w 479"/>
                      <a:gd name="T37" fmla="*/ 490 h 590"/>
                      <a:gd name="T38" fmla="*/ 339 w 479"/>
                      <a:gd name="T39" fmla="*/ 502 h 590"/>
                      <a:gd name="T40" fmla="*/ 301 w 479"/>
                      <a:gd name="T41" fmla="*/ 526 h 590"/>
                      <a:gd name="T42" fmla="*/ 301 w 479"/>
                      <a:gd name="T43" fmla="*/ 527 h 590"/>
                      <a:gd name="T44" fmla="*/ 304 w 479"/>
                      <a:gd name="T45" fmla="*/ 529 h 590"/>
                      <a:gd name="T46" fmla="*/ 306 w 479"/>
                      <a:gd name="T47" fmla="*/ 534 h 590"/>
                      <a:gd name="T48" fmla="*/ 307 w 479"/>
                      <a:gd name="T49" fmla="*/ 535 h 590"/>
                      <a:gd name="T50" fmla="*/ 314 w 479"/>
                      <a:gd name="T51" fmla="*/ 544 h 590"/>
                      <a:gd name="T52" fmla="*/ 320 w 479"/>
                      <a:gd name="T53" fmla="*/ 556 h 590"/>
                      <a:gd name="T54" fmla="*/ 251 w 479"/>
                      <a:gd name="T55" fmla="*/ 590 h 590"/>
                      <a:gd name="T56" fmla="*/ 212 w 479"/>
                      <a:gd name="T57" fmla="*/ 544 h 590"/>
                      <a:gd name="T58" fmla="*/ 188 w 479"/>
                      <a:gd name="T59" fmla="*/ 516 h 590"/>
                      <a:gd name="T60" fmla="*/ 166 w 479"/>
                      <a:gd name="T61" fmla="*/ 490 h 590"/>
                      <a:gd name="T62" fmla="*/ 162 w 479"/>
                      <a:gd name="T63" fmla="*/ 486 h 590"/>
                      <a:gd name="T64" fmla="*/ 156 w 479"/>
                      <a:gd name="T65" fmla="*/ 474 h 590"/>
                      <a:gd name="T66" fmla="*/ 137 w 479"/>
                      <a:gd name="T67" fmla="*/ 447 h 590"/>
                      <a:gd name="T68" fmla="*/ 116 w 479"/>
                      <a:gd name="T69" fmla="*/ 417 h 590"/>
                      <a:gd name="T70" fmla="*/ 42 w 479"/>
                      <a:gd name="T71" fmla="*/ 306 h 590"/>
                      <a:gd name="T72" fmla="*/ 24 w 479"/>
                      <a:gd name="T73" fmla="*/ 277 h 590"/>
                      <a:gd name="T74" fmla="*/ 0 w 479"/>
                      <a:gd name="T75" fmla="*/ 241 h 590"/>
                      <a:gd name="T76" fmla="*/ 45 w 479"/>
                      <a:gd name="T77" fmla="*/ 214 h 590"/>
                      <a:gd name="T78" fmla="*/ 24 w 479"/>
                      <a:gd name="T79" fmla="*/ 185 h 590"/>
                      <a:gd name="T80" fmla="*/ 58 w 479"/>
                      <a:gd name="T81" fmla="*/ 135 h 590"/>
                      <a:gd name="T82" fmla="*/ 50 w 479"/>
                      <a:gd name="T83" fmla="*/ 116 h 590"/>
                      <a:gd name="T84" fmla="*/ 40 w 479"/>
                      <a:gd name="T85" fmla="*/ 98 h 590"/>
                      <a:gd name="T86" fmla="*/ 19 w 479"/>
                      <a:gd name="T87" fmla="*/ 64 h 590"/>
                      <a:gd name="T88" fmla="*/ 64 w 479"/>
                      <a:gd name="T89" fmla="*/ 40 h 590"/>
                      <a:gd name="T90" fmla="*/ 47 w 479"/>
                      <a:gd name="T91" fmla="*/ 15 h 590"/>
                      <a:gd name="T92" fmla="*/ 74 w 479"/>
                      <a:gd name="T93" fmla="*/ 0 h 590"/>
                      <a:gd name="T94" fmla="*/ 135 w 479"/>
                      <a:gd name="T95" fmla="*/ 48 h 590"/>
                      <a:gd name="T96" fmla="*/ 177 w 479"/>
                      <a:gd name="T97" fmla="*/ 89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79" h="590">
                        <a:moveTo>
                          <a:pt x="177" y="89"/>
                        </a:moveTo>
                        <a:lnTo>
                          <a:pt x="209" y="135"/>
                        </a:lnTo>
                        <a:lnTo>
                          <a:pt x="222" y="151"/>
                        </a:lnTo>
                        <a:lnTo>
                          <a:pt x="243" y="183"/>
                        </a:lnTo>
                        <a:lnTo>
                          <a:pt x="267" y="217"/>
                        </a:lnTo>
                        <a:lnTo>
                          <a:pt x="275" y="241"/>
                        </a:lnTo>
                        <a:lnTo>
                          <a:pt x="294" y="278"/>
                        </a:lnTo>
                        <a:lnTo>
                          <a:pt x="301" y="293"/>
                        </a:lnTo>
                        <a:lnTo>
                          <a:pt x="362" y="341"/>
                        </a:lnTo>
                        <a:lnTo>
                          <a:pt x="396" y="371"/>
                        </a:lnTo>
                        <a:lnTo>
                          <a:pt x="400" y="375"/>
                        </a:lnTo>
                        <a:lnTo>
                          <a:pt x="418" y="396"/>
                        </a:lnTo>
                        <a:lnTo>
                          <a:pt x="455" y="439"/>
                        </a:lnTo>
                        <a:lnTo>
                          <a:pt x="471" y="457"/>
                        </a:lnTo>
                        <a:lnTo>
                          <a:pt x="479" y="465"/>
                        </a:lnTo>
                        <a:lnTo>
                          <a:pt x="477" y="466"/>
                        </a:lnTo>
                        <a:lnTo>
                          <a:pt x="442" y="505"/>
                        </a:lnTo>
                        <a:lnTo>
                          <a:pt x="404" y="463"/>
                        </a:lnTo>
                        <a:lnTo>
                          <a:pt x="359" y="490"/>
                        </a:lnTo>
                        <a:lnTo>
                          <a:pt x="339" y="502"/>
                        </a:lnTo>
                        <a:lnTo>
                          <a:pt x="301" y="526"/>
                        </a:lnTo>
                        <a:lnTo>
                          <a:pt x="301" y="527"/>
                        </a:lnTo>
                        <a:lnTo>
                          <a:pt x="304" y="529"/>
                        </a:lnTo>
                        <a:lnTo>
                          <a:pt x="306" y="534"/>
                        </a:lnTo>
                        <a:lnTo>
                          <a:pt x="307" y="535"/>
                        </a:lnTo>
                        <a:lnTo>
                          <a:pt x="314" y="544"/>
                        </a:lnTo>
                        <a:lnTo>
                          <a:pt x="320" y="556"/>
                        </a:lnTo>
                        <a:lnTo>
                          <a:pt x="251" y="590"/>
                        </a:lnTo>
                        <a:lnTo>
                          <a:pt x="212" y="544"/>
                        </a:lnTo>
                        <a:lnTo>
                          <a:pt x="188" y="516"/>
                        </a:lnTo>
                        <a:lnTo>
                          <a:pt x="166" y="490"/>
                        </a:lnTo>
                        <a:lnTo>
                          <a:pt x="162" y="486"/>
                        </a:lnTo>
                        <a:lnTo>
                          <a:pt x="156" y="474"/>
                        </a:lnTo>
                        <a:lnTo>
                          <a:pt x="137" y="447"/>
                        </a:lnTo>
                        <a:lnTo>
                          <a:pt x="116" y="417"/>
                        </a:lnTo>
                        <a:lnTo>
                          <a:pt x="42" y="306"/>
                        </a:lnTo>
                        <a:lnTo>
                          <a:pt x="24" y="277"/>
                        </a:lnTo>
                        <a:lnTo>
                          <a:pt x="0" y="241"/>
                        </a:lnTo>
                        <a:lnTo>
                          <a:pt x="45" y="214"/>
                        </a:lnTo>
                        <a:lnTo>
                          <a:pt x="24" y="185"/>
                        </a:lnTo>
                        <a:lnTo>
                          <a:pt x="58" y="135"/>
                        </a:lnTo>
                        <a:lnTo>
                          <a:pt x="50" y="116"/>
                        </a:lnTo>
                        <a:lnTo>
                          <a:pt x="40" y="98"/>
                        </a:lnTo>
                        <a:lnTo>
                          <a:pt x="19" y="64"/>
                        </a:lnTo>
                        <a:lnTo>
                          <a:pt x="64" y="40"/>
                        </a:lnTo>
                        <a:lnTo>
                          <a:pt x="47" y="15"/>
                        </a:lnTo>
                        <a:lnTo>
                          <a:pt x="74" y="0"/>
                        </a:lnTo>
                        <a:lnTo>
                          <a:pt x="135" y="48"/>
                        </a:lnTo>
                        <a:lnTo>
                          <a:pt x="177" y="89"/>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a:p>
                </p:txBody>
              </p:sp>
              <p:sp>
                <p:nvSpPr>
                  <p:cNvPr id="60" name="Freeform 16"/>
                  <p:cNvSpPr>
                    <a:spLocks/>
                  </p:cNvSpPr>
                  <p:nvPr/>
                </p:nvSpPr>
                <p:spPr bwMode="auto">
                  <a:xfrm>
                    <a:off x="3833" y="1934"/>
                    <a:ext cx="479" cy="590"/>
                  </a:xfrm>
                  <a:custGeom>
                    <a:avLst/>
                    <a:gdLst>
                      <a:gd name="T0" fmla="*/ 177 w 479"/>
                      <a:gd name="T1" fmla="*/ 89 h 590"/>
                      <a:gd name="T2" fmla="*/ 209 w 479"/>
                      <a:gd name="T3" fmla="*/ 135 h 590"/>
                      <a:gd name="T4" fmla="*/ 222 w 479"/>
                      <a:gd name="T5" fmla="*/ 151 h 590"/>
                      <a:gd name="T6" fmla="*/ 243 w 479"/>
                      <a:gd name="T7" fmla="*/ 183 h 590"/>
                      <a:gd name="T8" fmla="*/ 267 w 479"/>
                      <a:gd name="T9" fmla="*/ 217 h 590"/>
                      <a:gd name="T10" fmla="*/ 275 w 479"/>
                      <a:gd name="T11" fmla="*/ 241 h 590"/>
                      <a:gd name="T12" fmla="*/ 294 w 479"/>
                      <a:gd name="T13" fmla="*/ 278 h 590"/>
                      <a:gd name="T14" fmla="*/ 301 w 479"/>
                      <a:gd name="T15" fmla="*/ 293 h 590"/>
                      <a:gd name="T16" fmla="*/ 362 w 479"/>
                      <a:gd name="T17" fmla="*/ 341 h 590"/>
                      <a:gd name="T18" fmla="*/ 396 w 479"/>
                      <a:gd name="T19" fmla="*/ 371 h 590"/>
                      <a:gd name="T20" fmla="*/ 400 w 479"/>
                      <a:gd name="T21" fmla="*/ 375 h 590"/>
                      <a:gd name="T22" fmla="*/ 418 w 479"/>
                      <a:gd name="T23" fmla="*/ 396 h 590"/>
                      <a:gd name="T24" fmla="*/ 455 w 479"/>
                      <a:gd name="T25" fmla="*/ 439 h 590"/>
                      <a:gd name="T26" fmla="*/ 471 w 479"/>
                      <a:gd name="T27" fmla="*/ 457 h 590"/>
                      <a:gd name="T28" fmla="*/ 479 w 479"/>
                      <a:gd name="T29" fmla="*/ 465 h 590"/>
                      <a:gd name="T30" fmla="*/ 477 w 479"/>
                      <a:gd name="T31" fmla="*/ 466 h 590"/>
                      <a:gd name="T32" fmla="*/ 442 w 479"/>
                      <a:gd name="T33" fmla="*/ 505 h 590"/>
                      <a:gd name="T34" fmla="*/ 404 w 479"/>
                      <a:gd name="T35" fmla="*/ 463 h 590"/>
                      <a:gd name="T36" fmla="*/ 359 w 479"/>
                      <a:gd name="T37" fmla="*/ 490 h 590"/>
                      <a:gd name="T38" fmla="*/ 339 w 479"/>
                      <a:gd name="T39" fmla="*/ 502 h 590"/>
                      <a:gd name="T40" fmla="*/ 301 w 479"/>
                      <a:gd name="T41" fmla="*/ 526 h 590"/>
                      <a:gd name="T42" fmla="*/ 301 w 479"/>
                      <a:gd name="T43" fmla="*/ 527 h 590"/>
                      <a:gd name="T44" fmla="*/ 304 w 479"/>
                      <a:gd name="T45" fmla="*/ 529 h 590"/>
                      <a:gd name="T46" fmla="*/ 306 w 479"/>
                      <a:gd name="T47" fmla="*/ 534 h 590"/>
                      <a:gd name="T48" fmla="*/ 307 w 479"/>
                      <a:gd name="T49" fmla="*/ 535 h 590"/>
                      <a:gd name="T50" fmla="*/ 314 w 479"/>
                      <a:gd name="T51" fmla="*/ 544 h 590"/>
                      <a:gd name="T52" fmla="*/ 320 w 479"/>
                      <a:gd name="T53" fmla="*/ 556 h 590"/>
                      <a:gd name="T54" fmla="*/ 251 w 479"/>
                      <a:gd name="T55" fmla="*/ 590 h 590"/>
                      <a:gd name="T56" fmla="*/ 212 w 479"/>
                      <a:gd name="T57" fmla="*/ 544 h 590"/>
                      <a:gd name="T58" fmla="*/ 188 w 479"/>
                      <a:gd name="T59" fmla="*/ 516 h 590"/>
                      <a:gd name="T60" fmla="*/ 166 w 479"/>
                      <a:gd name="T61" fmla="*/ 490 h 590"/>
                      <a:gd name="T62" fmla="*/ 162 w 479"/>
                      <a:gd name="T63" fmla="*/ 486 h 590"/>
                      <a:gd name="T64" fmla="*/ 156 w 479"/>
                      <a:gd name="T65" fmla="*/ 474 h 590"/>
                      <a:gd name="T66" fmla="*/ 137 w 479"/>
                      <a:gd name="T67" fmla="*/ 447 h 590"/>
                      <a:gd name="T68" fmla="*/ 116 w 479"/>
                      <a:gd name="T69" fmla="*/ 417 h 590"/>
                      <a:gd name="T70" fmla="*/ 42 w 479"/>
                      <a:gd name="T71" fmla="*/ 306 h 590"/>
                      <a:gd name="T72" fmla="*/ 24 w 479"/>
                      <a:gd name="T73" fmla="*/ 277 h 590"/>
                      <a:gd name="T74" fmla="*/ 0 w 479"/>
                      <a:gd name="T75" fmla="*/ 241 h 590"/>
                      <a:gd name="T76" fmla="*/ 45 w 479"/>
                      <a:gd name="T77" fmla="*/ 214 h 590"/>
                      <a:gd name="T78" fmla="*/ 24 w 479"/>
                      <a:gd name="T79" fmla="*/ 185 h 590"/>
                      <a:gd name="T80" fmla="*/ 58 w 479"/>
                      <a:gd name="T81" fmla="*/ 135 h 590"/>
                      <a:gd name="T82" fmla="*/ 50 w 479"/>
                      <a:gd name="T83" fmla="*/ 116 h 590"/>
                      <a:gd name="T84" fmla="*/ 40 w 479"/>
                      <a:gd name="T85" fmla="*/ 98 h 590"/>
                      <a:gd name="T86" fmla="*/ 19 w 479"/>
                      <a:gd name="T87" fmla="*/ 64 h 590"/>
                      <a:gd name="T88" fmla="*/ 64 w 479"/>
                      <a:gd name="T89" fmla="*/ 40 h 590"/>
                      <a:gd name="T90" fmla="*/ 47 w 479"/>
                      <a:gd name="T91" fmla="*/ 15 h 590"/>
                      <a:gd name="T92" fmla="*/ 74 w 479"/>
                      <a:gd name="T93" fmla="*/ 0 h 590"/>
                      <a:gd name="T94" fmla="*/ 135 w 479"/>
                      <a:gd name="T95" fmla="*/ 48 h 590"/>
                      <a:gd name="T96" fmla="*/ 177 w 479"/>
                      <a:gd name="T97" fmla="*/ 89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79" h="590">
                        <a:moveTo>
                          <a:pt x="177" y="89"/>
                        </a:moveTo>
                        <a:lnTo>
                          <a:pt x="209" y="135"/>
                        </a:lnTo>
                        <a:lnTo>
                          <a:pt x="222" y="151"/>
                        </a:lnTo>
                        <a:lnTo>
                          <a:pt x="243" y="183"/>
                        </a:lnTo>
                        <a:lnTo>
                          <a:pt x="267" y="217"/>
                        </a:lnTo>
                        <a:lnTo>
                          <a:pt x="275" y="241"/>
                        </a:lnTo>
                        <a:lnTo>
                          <a:pt x="294" y="278"/>
                        </a:lnTo>
                        <a:lnTo>
                          <a:pt x="301" y="293"/>
                        </a:lnTo>
                        <a:lnTo>
                          <a:pt x="362" y="341"/>
                        </a:lnTo>
                        <a:lnTo>
                          <a:pt x="396" y="371"/>
                        </a:lnTo>
                        <a:lnTo>
                          <a:pt x="400" y="375"/>
                        </a:lnTo>
                        <a:lnTo>
                          <a:pt x="418" y="396"/>
                        </a:lnTo>
                        <a:lnTo>
                          <a:pt x="455" y="439"/>
                        </a:lnTo>
                        <a:lnTo>
                          <a:pt x="471" y="457"/>
                        </a:lnTo>
                        <a:lnTo>
                          <a:pt x="479" y="465"/>
                        </a:lnTo>
                        <a:lnTo>
                          <a:pt x="477" y="466"/>
                        </a:lnTo>
                        <a:lnTo>
                          <a:pt x="442" y="505"/>
                        </a:lnTo>
                        <a:lnTo>
                          <a:pt x="404" y="463"/>
                        </a:lnTo>
                        <a:lnTo>
                          <a:pt x="359" y="490"/>
                        </a:lnTo>
                        <a:lnTo>
                          <a:pt x="339" y="502"/>
                        </a:lnTo>
                        <a:lnTo>
                          <a:pt x="301" y="526"/>
                        </a:lnTo>
                        <a:lnTo>
                          <a:pt x="301" y="527"/>
                        </a:lnTo>
                        <a:lnTo>
                          <a:pt x="304" y="529"/>
                        </a:lnTo>
                        <a:lnTo>
                          <a:pt x="306" y="534"/>
                        </a:lnTo>
                        <a:lnTo>
                          <a:pt x="307" y="535"/>
                        </a:lnTo>
                        <a:lnTo>
                          <a:pt x="314" y="544"/>
                        </a:lnTo>
                        <a:lnTo>
                          <a:pt x="320" y="556"/>
                        </a:lnTo>
                        <a:lnTo>
                          <a:pt x="251" y="590"/>
                        </a:lnTo>
                        <a:lnTo>
                          <a:pt x="212" y="544"/>
                        </a:lnTo>
                        <a:lnTo>
                          <a:pt x="188" y="516"/>
                        </a:lnTo>
                        <a:lnTo>
                          <a:pt x="166" y="490"/>
                        </a:lnTo>
                        <a:lnTo>
                          <a:pt x="162" y="486"/>
                        </a:lnTo>
                        <a:lnTo>
                          <a:pt x="156" y="474"/>
                        </a:lnTo>
                        <a:lnTo>
                          <a:pt x="137" y="447"/>
                        </a:lnTo>
                        <a:lnTo>
                          <a:pt x="116" y="417"/>
                        </a:lnTo>
                        <a:lnTo>
                          <a:pt x="42" y="306"/>
                        </a:lnTo>
                        <a:lnTo>
                          <a:pt x="24" y="277"/>
                        </a:lnTo>
                        <a:lnTo>
                          <a:pt x="0" y="241"/>
                        </a:lnTo>
                        <a:lnTo>
                          <a:pt x="45" y="214"/>
                        </a:lnTo>
                        <a:lnTo>
                          <a:pt x="24" y="185"/>
                        </a:lnTo>
                        <a:lnTo>
                          <a:pt x="58" y="135"/>
                        </a:lnTo>
                        <a:lnTo>
                          <a:pt x="50" y="116"/>
                        </a:lnTo>
                        <a:lnTo>
                          <a:pt x="40" y="98"/>
                        </a:lnTo>
                        <a:lnTo>
                          <a:pt x="19" y="64"/>
                        </a:lnTo>
                        <a:lnTo>
                          <a:pt x="64" y="40"/>
                        </a:lnTo>
                        <a:lnTo>
                          <a:pt x="47" y="15"/>
                        </a:lnTo>
                        <a:lnTo>
                          <a:pt x="74" y="0"/>
                        </a:lnTo>
                        <a:lnTo>
                          <a:pt x="135" y="48"/>
                        </a:lnTo>
                        <a:lnTo>
                          <a:pt x="177" y="89"/>
                        </a:lnTo>
                      </a:path>
                    </a:pathLst>
                  </a:custGeom>
                  <a:noFill/>
                  <a:ln w="4763" cap="sq">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
                <p:nvSpPr>
                  <p:cNvPr id="61" name="Freeform 17"/>
                  <p:cNvSpPr>
                    <a:spLocks/>
                  </p:cNvSpPr>
                  <p:nvPr/>
                </p:nvSpPr>
                <p:spPr bwMode="auto">
                  <a:xfrm>
                    <a:off x="5156" y="3159"/>
                    <a:ext cx="389" cy="354"/>
                  </a:xfrm>
                  <a:custGeom>
                    <a:avLst/>
                    <a:gdLst>
                      <a:gd name="T0" fmla="*/ 1 w 389"/>
                      <a:gd name="T1" fmla="*/ 8 h 354"/>
                      <a:gd name="T2" fmla="*/ 22 w 389"/>
                      <a:gd name="T3" fmla="*/ 10 h 354"/>
                      <a:gd name="T4" fmla="*/ 42 w 389"/>
                      <a:gd name="T5" fmla="*/ 11 h 354"/>
                      <a:gd name="T6" fmla="*/ 135 w 389"/>
                      <a:gd name="T7" fmla="*/ 21 h 354"/>
                      <a:gd name="T8" fmla="*/ 276 w 389"/>
                      <a:gd name="T9" fmla="*/ 60 h 354"/>
                      <a:gd name="T10" fmla="*/ 281 w 389"/>
                      <a:gd name="T11" fmla="*/ 63 h 354"/>
                      <a:gd name="T12" fmla="*/ 347 w 389"/>
                      <a:gd name="T13" fmla="*/ 145 h 354"/>
                      <a:gd name="T14" fmla="*/ 376 w 389"/>
                      <a:gd name="T15" fmla="*/ 179 h 354"/>
                      <a:gd name="T16" fmla="*/ 387 w 389"/>
                      <a:gd name="T17" fmla="*/ 180 h 354"/>
                      <a:gd name="T18" fmla="*/ 369 w 389"/>
                      <a:gd name="T19" fmla="*/ 198 h 354"/>
                      <a:gd name="T20" fmla="*/ 349 w 389"/>
                      <a:gd name="T21" fmla="*/ 201 h 354"/>
                      <a:gd name="T22" fmla="*/ 336 w 389"/>
                      <a:gd name="T23" fmla="*/ 211 h 354"/>
                      <a:gd name="T24" fmla="*/ 324 w 389"/>
                      <a:gd name="T25" fmla="*/ 220 h 354"/>
                      <a:gd name="T26" fmla="*/ 297 w 389"/>
                      <a:gd name="T27" fmla="*/ 236 h 354"/>
                      <a:gd name="T28" fmla="*/ 286 w 389"/>
                      <a:gd name="T29" fmla="*/ 251 h 354"/>
                      <a:gd name="T30" fmla="*/ 267 w 389"/>
                      <a:gd name="T31" fmla="*/ 265 h 354"/>
                      <a:gd name="T32" fmla="*/ 254 w 389"/>
                      <a:gd name="T33" fmla="*/ 275 h 354"/>
                      <a:gd name="T34" fmla="*/ 189 w 389"/>
                      <a:gd name="T35" fmla="*/ 342 h 354"/>
                      <a:gd name="T36" fmla="*/ 177 w 389"/>
                      <a:gd name="T37" fmla="*/ 351 h 354"/>
                      <a:gd name="T38" fmla="*/ 165 w 389"/>
                      <a:gd name="T39" fmla="*/ 342 h 354"/>
                      <a:gd name="T40" fmla="*/ 149 w 389"/>
                      <a:gd name="T41" fmla="*/ 325 h 354"/>
                      <a:gd name="T42" fmla="*/ 140 w 389"/>
                      <a:gd name="T43" fmla="*/ 289 h 354"/>
                      <a:gd name="T44" fmla="*/ 136 w 389"/>
                      <a:gd name="T45" fmla="*/ 277 h 354"/>
                      <a:gd name="T46" fmla="*/ 132 w 389"/>
                      <a:gd name="T47" fmla="*/ 273 h 354"/>
                      <a:gd name="T48" fmla="*/ 114 w 389"/>
                      <a:gd name="T49" fmla="*/ 272 h 354"/>
                      <a:gd name="T50" fmla="*/ 99 w 389"/>
                      <a:gd name="T51" fmla="*/ 277 h 354"/>
                      <a:gd name="T52" fmla="*/ 79 w 389"/>
                      <a:gd name="T53" fmla="*/ 291 h 354"/>
                      <a:gd name="T54" fmla="*/ 71 w 389"/>
                      <a:gd name="T55" fmla="*/ 291 h 354"/>
                      <a:gd name="T56" fmla="*/ 59 w 389"/>
                      <a:gd name="T57" fmla="*/ 283 h 354"/>
                      <a:gd name="T58" fmla="*/ 37 w 389"/>
                      <a:gd name="T59" fmla="*/ 267 h 354"/>
                      <a:gd name="T60" fmla="*/ 27 w 389"/>
                      <a:gd name="T61" fmla="*/ 256 h 354"/>
                      <a:gd name="T62" fmla="*/ 26 w 389"/>
                      <a:gd name="T63" fmla="*/ 252 h 354"/>
                      <a:gd name="T64" fmla="*/ 27 w 389"/>
                      <a:gd name="T65" fmla="*/ 244 h 354"/>
                      <a:gd name="T66" fmla="*/ 42 w 389"/>
                      <a:gd name="T67" fmla="*/ 190 h 354"/>
                      <a:gd name="T68" fmla="*/ 42 w 389"/>
                      <a:gd name="T69" fmla="*/ 187 h 354"/>
                      <a:gd name="T70" fmla="*/ 34 w 389"/>
                      <a:gd name="T71" fmla="*/ 145 h 354"/>
                      <a:gd name="T72" fmla="*/ 22 w 389"/>
                      <a:gd name="T73" fmla="*/ 122 h 354"/>
                      <a:gd name="T74" fmla="*/ 22 w 389"/>
                      <a:gd name="T75" fmla="*/ 121 h 354"/>
                      <a:gd name="T76" fmla="*/ 22 w 389"/>
                      <a:gd name="T77" fmla="*/ 113 h 354"/>
                      <a:gd name="T78" fmla="*/ 22 w 389"/>
                      <a:gd name="T79" fmla="*/ 105 h 354"/>
                      <a:gd name="T80" fmla="*/ 22 w 389"/>
                      <a:gd name="T81" fmla="*/ 97 h 354"/>
                      <a:gd name="T82" fmla="*/ 21 w 389"/>
                      <a:gd name="T83" fmla="*/ 95 h 354"/>
                      <a:gd name="T84" fmla="*/ 14 w 389"/>
                      <a:gd name="T85" fmla="*/ 87 h 354"/>
                      <a:gd name="T86" fmla="*/ 11 w 389"/>
                      <a:gd name="T87" fmla="*/ 76 h 354"/>
                      <a:gd name="T88" fmla="*/ 14 w 389"/>
                      <a:gd name="T89" fmla="*/ 72 h 354"/>
                      <a:gd name="T90" fmla="*/ 18 w 389"/>
                      <a:gd name="T91" fmla="*/ 71 h 354"/>
                      <a:gd name="T92" fmla="*/ 18 w 389"/>
                      <a:gd name="T93" fmla="*/ 64 h 354"/>
                      <a:gd name="T94" fmla="*/ 16 w 389"/>
                      <a:gd name="T95" fmla="*/ 50 h 354"/>
                      <a:gd name="T96" fmla="*/ 9 w 389"/>
                      <a:gd name="T97" fmla="*/ 43 h 354"/>
                      <a:gd name="T98" fmla="*/ 5 w 389"/>
                      <a:gd name="T99" fmla="*/ 39 h 354"/>
                      <a:gd name="T100" fmla="*/ 3 w 389"/>
                      <a:gd name="T101" fmla="*/ 31 h 354"/>
                      <a:gd name="T102" fmla="*/ 0 w 389"/>
                      <a:gd name="T103" fmla="*/ 21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9" h="354">
                        <a:moveTo>
                          <a:pt x="0" y="8"/>
                        </a:moveTo>
                        <a:lnTo>
                          <a:pt x="1" y="8"/>
                        </a:lnTo>
                        <a:lnTo>
                          <a:pt x="14" y="5"/>
                        </a:lnTo>
                        <a:lnTo>
                          <a:pt x="22" y="10"/>
                        </a:lnTo>
                        <a:lnTo>
                          <a:pt x="34" y="11"/>
                        </a:lnTo>
                        <a:lnTo>
                          <a:pt x="42" y="11"/>
                        </a:lnTo>
                        <a:lnTo>
                          <a:pt x="71" y="19"/>
                        </a:lnTo>
                        <a:lnTo>
                          <a:pt x="135" y="21"/>
                        </a:lnTo>
                        <a:lnTo>
                          <a:pt x="236" y="0"/>
                        </a:lnTo>
                        <a:lnTo>
                          <a:pt x="276" y="60"/>
                        </a:lnTo>
                        <a:lnTo>
                          <a:pt x="279" y="63"/>
                        </a:lnTo>
                        <a:lnTo>
                          <a:pt x="281" y="63"/>
                        </a:lnTo>
                        <a:lnTo>
                          <a:pt x="336" y="111"/>
                        </a:lnTo>
                        <a:lnTo>
                          <a:pt x="347" y="145"/>
                        </a:lnTo>
                        <a:lnTo>
                          <a:pt x="357" y="159"/>
                        </a:lnTo>
                        <a:lnTo>
                          <a:pt x="376" y="179"/>
                        </a:lnTo>
                        <a:lnTo>
                          <a:pt x="389" y="172"/>
                        </a:lnTo>
                        <a:lnTo>
                          <a:pt x="387" y="180"/>
                        </a:lnTo>
                        <a:lnTo>
                          <a:pt x="381" y="188"/>
                        </a:lnTo>
                        <a:lnTo>
                          <a:pt x="369" y="198"/>
                        </a:lnTo>
                        <a:lnTo>
                          <a:pt x="369" y="199"/>
                        </a:lnTo>
                        <a:lnTo>
                          <a:pt x="349" y="201"/>
                        </a:lnTo>
                        <a:lnTo>
                          <a:pt x="344" y="203"/>
                        </a:lnTo>
                        <a:lnTo>
                          <a:pt x="336" y="211"/>
                        </a:lnTo>
                        <a:lnTo>
                          <a:pt x="331" y="215"/>
                        </a:lnTo>
                        <a:lnTo>
                          <a:pt x="324" y="220"/>
                        </a:lnTo>
                        <a:lnTo>
                          <a:pt x="305" y="230"/>
                        </a:lnTo>
                        <a:lnTo>
                          <a:pt x="297" y="236"/>
                        </a:lnTo>
                        <a:lnTo>
                          <a:pt x="292" y="241"/>
                        </a:lnTo>
                        <a:lnTo>
                          <a:pt x="286" y="251"/>
                        </a:lnTo>
                        <a:lnTo>
                          <a:pt x="275" y="260"/>
                        </a:lnTo>
                        <a:lnTo>
                          <a:pt x="267" y="265"/>
                        </a:lnTo>
                        <a:lnTo>
                          <a:pt x="262" y="269"/>
                        </a:lnTo>
                        <a:lnTo>
                          <a:pt x="254" y="275"/>
                        </a:lnTo>
                        <a:lnTo>
                          <a:pt x="209" y="323"/>
                        </a:lnTo>
                        <a:lnTo>
                          <a:pt x="189" y="342"/>
                        </a:lnTo>
                        <a:lnTo>
                          <a:pt x="185" y="354"/>
                        </a:lnTo>
                        <a:lnTo>
                          <a:pt x="177" y="351"/>
                        </a:lnTo>
                        <a:lnTo>
                          <a:pt x="170" y="346"/>
                        </a:lnTo>
                        <a:lnTo>
                          <a:pt x="165" y="342"/>
                        </a:lnTo>
                        <a:lnTo>
                          <a:pt x="153" y="331"/>
                        </a:lnTo>
                        <a:lnTo>
                          <a:pt x="149" y="325"/>
                        </a:lnTo>
                        <a:lnTo>
                          <a:pt x="146" y="318"/>
                        </a:lnTo>
                        <a:lnTo>
                          <a:pt x="140" y="289"/>
                        </a:lnTo>
                        <a:lnTo>
                          <a:pt x="138" y="278"/>
                        </a:lnTo>
                        <a:lnTo>
                          <a:pt x="136" y="277"/>
                        </a:lnTo>
                        <a:lnTo>
                          <a:pt x="133" y="273"/>
                        </a:lnTo>
                        <a:lnTo>
                          <a:pt x="132" y="273"/>
                        </a:lnTo>
                        <a:lnTo>
                          <a:pt x="125" y="272"/>
                        </a:lnTo>
                        <a:lnTo>
                          <a:pt x="114" y="272"/>
                        </a:lnTo>
                        <a:lnTo>
                          <a:pt x="108" y="273"/>
                        </a:lnTo>
                        <a:lnTo>
                          <a:pt x="99" y="277"/>
                        </a:lnTo>
                        <a:lnTo>
                          <a:pt x="83" y="289"/>
                        </a:lnTo>
                        <a:lnTo>
                          <a:pt x="79" y="291"/>
                        </a:lnTo>
                        <a:lnTo>
                          <a:pt x="75" y="291"/>
                        </a:lnTo>
                        <a:lnTo>
                          <a:pt x="71" y="291"/>
                        </a:lnTo>
                        <a:lnTo>
                          <a:pt x="64" y="288"/>
                        </a:lnTo>
                        <a:lnTo>
                          <a:pt x="59" y="283"/>
                        </a:lnTo>
                        <a:lnTo>
                          <a:pt x="45" y="275"/>
                        </a:lnTo>
                        <a:lnTo>
                          <a:pt x="37" y="267"/>
                        </a:lnTo>
                        <a:lnTo>
                          <a:pt x="34" y="264"/>
                        </a:lnTo>
                        <a:lnTo>
                          <a:pt x="27" y="256"/>
                        </a:lnTo>
                        <a:lnTo>
                          <a:pt x="26" y="252"/>
                        </a:lnTo>
                        <a:lnTo>
                          <a:pt x="26" y="252"/>
                        </a:lnTo>
                        <a:lnTo>
                          <a:pt x="26" y="248"/>
                        </a:lnTo>
                        <a:lnTo>
                          <a:pt x="27" y="244"/>
                        </a:lnTo>
                        <a:lnTo>
                          <a:pt x="34" y="236"/>
                        </a:lnTo>
                        <a:lnTo>
                          <a:pt x="42" y="190"/>
                        </a:lnTo>
                        <a:lnTo>
                          <a:pt x="42" y="188"/>
                        </a:lnTo>
                        <a:lnTo>
                          <a:pt x="42" y="187"/>
                        </a:lnTo>
                        <a:lnTo>
                          <a:pt x="35" y="162"/>
                        </a:lnTo>
                        <a:lnTo>
                          <a:pt x="34" y="145"/>
                        </a:lnTo>
                        <a:lnTo>
                          <a:pt x="22" y="124"/>
                        </a:lnTo>
                        <a:lnTo>
                          <a:pt x="22" y="122"/>
                        </a:lnTo>
                        <a:lnTo>
                          <a:pt x="22" y="121"/>
                        </a:lnTo>
                        <a:lnTo>
                          <a:pt x="22" y="121"/>
                        </a:lnTo>
                        <a:lnTo>
                          <a:pt x="22" y="116"/>
                        </a:lnTo>
                        <a:lnTo>
                          <a:pt x="22" y="113"/>
                        </a:lnTo>
                        <a:lnTo>
                          <a:pt x="22" y="111"/>
                        </a:lnTo>
                        <a:lnTo>
                          <a:pt x="22" y="105"/>
                        </a:lnTo>
                        <a:lnTo>
                          <a:pt x="22" y="105"/>
                        </a:lnTo>
                        <a:lnTo>
                          <a:pt x="22" y="97"/>
                        </a:lnTo>
                        <a:lnTo>
                          <a:pt x="22" y="97"/>
                        </a:lnTo>
                        <a:lnTo>
                          <a:pt x="21" y="95"/>
                        </a:lnTo>
                        <a:lnTo>
                          <a:pt x="18" y="92"/>
                        </a:lnTo>
                        <a:lnTo>
                          <a:pt x="14" y="87"/>
                        </a:lnTo>
                        <a:lnTo>
                          <a:pt x="13" y="80"/>
                        </a:lnTo>
                        <a:lnTo>
                          <a:pt x="11" y="76"/>
                        </a:lnTo>
                        <a:lnTo>
                          <a:pt x="11" y="74"/>
                        </a:lnTo>
                        <a:lnTo>
                          <a:pt x="14" y="72"/>
                        </a:lnTo>
                        <a:lnTo>
                          <a:pt x="18" y="71"/>
                        </a:lnTo>
                        <a:lnTo>
                          <a:pt x="18" y="71"/>
                        </a:lnTo>
                        <a:lnTo>
                          <a:pt x="18" y="71"/>
                        </a:lnTo>
                        <a:lnTo>
                          <a:pt x="18" y="64"/>
                        </a:lnTo>
                        <a:lnTo>
                          <a:pt x="18" y="55"/>
                        </a:lnTo>
                        <a:lnTo>
                          <a:pt x="16" y="50"/>
                        </a:lnTo>
                        <a:lnTo>
                          <a:pt x="13" y="47"/>
                        </a:lnTo>
                        <a:lnTo>
                          <a:pt x="9" y="43"/>
                        </a:lnTo>
                        <a:lnTo>
                          <a:pt x="6" y="40"/>
                        </a:lnTo>
                        <a:lnTo>
                          <a:pt x="5" y="39"/>
                        </a:lnTo>
                        <a:lnTo>
                          <a:pt x="3" y="35"/>
                        </a:lnTo>
                        <a:lnTo>
                          <a:pt x="3" y="31"/>
                        </a:lnTo>
                        <a:lnTo>
                          <a:pt x="1" y="26"/>
                        </a:lnTo>
                        <a:lnTo>
                          <a:pt x="0" y="21"/>
                        </a:lnTo>
                        <a:lnTo>
                          <a:pt x="0" y="8"/>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a:p>
                </p:txBody>
              </p:sp>
              <p:sp>
                <p:nvSpPr>
                  <p:cNvPr id="62" name="Freeform 18"/>
                  <p:cNvSpPr>
                    <a:spLocks/>
                  </p:cNvSpPr>
                  <p:nvPr/>
                </p:nvSpPr>
                <p:spPr bwMode="auto">
                  <a:xfrm>
                    <a:off x="5156" y="3159"/>
                    <a:ext cx="389" cy="354"/>
                  </a:xfrm>
                  <a:custGeom>
                    <a:avLst/>
                    <a:gdLst>
                      <a:gd name="T0" fmla="*/ 1 w 389"/>
                      <a:gd name="T1" fmla="*/ 8 h 354"/>
                      <a:gd name="T2" fmla="*/ 22 w 389"/>
                      <a:gd name="T3" fmla="*/ 10 h 354"/>
                      <a:gd name="T4" fmla="*/ 42 w 389"/>
                      <a:gd name="T5" fmla="*/ 11 h 354"/>
                      <a:gd name="T6" fmla="*/ 135 w 389"/>
                      <a:gd name="T7" fmla="*/ 21 h 354"/>
                      <a:gd name="T8" fmla="*/ 276 w 389"/>
                      <a:gd name="T9" fmla="*/ 60 h 354"/>
                      <a:gd name="T10" fmla="*/ 281 w 389"/>
                      <a:gd name="T11" fmla="*/ 63 h 354"/>
                      <a:gd name="T12" fmla="*/ 347 w 389"/>
                      <a:gd name="T13" fmla="*/ 145 h 354"/>
                      <a:gd name="T14" fmla="*/ 376 w 389"/>
                      <a:gd name="T15" fmla="*/ 179 h 354"/>
                      <a:gd name="T16" fmla="*/ 387 w 389"/>
                      <a:gd name="T17" fmla="*/ 180 h 354"/>
                      <a:gd name="T18" fmla="*/ 369 w 389"/>
                      <a:gd name="T19" fmla="*/ 198 h 354"/>
                      <a:gd name="T20" fmla="*/ 349 w 389"/>
                      <a:gd name="T21" fmla="*/ 201 h 354"/>
                      <a:gd name="T22" fmla="*/ 336 w 389"/>
                      <a:gd name="T23" fmla="*/ 211 h 354"/>
                      <a:gd name="T24" fmla="*/ 324 w 389"/>
                      <a:gd name="T25" fmla="*/ 220 h 354"/>
                      <a:gd name="T26" fmla="*/ 297 w 389"/>
                      <a:gd name="T27" fmla="*/ 236 h 354"/>
                      <a:gd name="T28" fmla="*/ 286 w 389"/>
                      <a:gd name="T29" fmla="*/ 251 h 354"/>
                      <a:gd name="T30" fmla="*/ 267 w 389"/>
                      <a:gd name="T31" fmla="*/ 265 h 354"/>
                      <a:gd name="T32" fmla="*/ 254 w 389"/>
                      <a:gd name="T33" fmla="*/ 275 h 354"/>
                      <a:gd name="T34" fmla="*/ 189 w 389"/>
                      <a:gd name="T35" fmla="*/ 342 h 354"/>
                      <a:gd name="T36" fmla="*/ 177 w 389"/>
                      <a:gd name="T37" fmla="*/ 351 h 354"/>
                      <a:gd name="T38" fmla="*/ 165 w 389"/>
                      <a:gd name="T39" fmla="*/ 342 h 354"/>
                      <a:gd name="T40" fmla="*/ 149 w 389"/>
                      <a:gd name="T41" fmla="*/ 325 h 354"/>
                      <a:gd name="T42" fmla="*/ 140 w 389"/>
                      <a:gd name="T43" fmla="*/ 289 h 354"/>
                      <a:gd name="T44" fmla="*/ 136 w 389"/>
                      <a:gd name="T45" fmla="*/ 277 h 354"/>
                      <a:gd name="T46" fmla="*/ 132 w 389"/>
                      <a:gd name="T47" fmla="*/ 273 h 354"/>
                      <a:gd name="T48" fmla="*/ 114 w 389"/>
                      <a:gd name="T49" fmla="*/ 272 h 354"/>
                      <a:gd name="T50" fmla="*/ 99 w 389"/>
                      <a:gd name="T51" fmla="*/ 277 h 354"/>
                      <a:gd name="T52" fmla="*/ 79 w 389"/>
                      <a:gd name="T53" fmla="*/ 291 h 354"/>
                      <a:gd name="T54" fmla="*/ 71 w 389"/>
                      <a:gd name="T55" fmla="*/ 291 h 354"/>
                      <a:gd name="T56" fmla="*/ 59 w 389"/>
                      <a:gd name="T57" fmla="*/ 283 h 354"/>
                      <a:gd name="T58" fmla="*/ 37 w 389"/>
                      <a:gd name="T59" fmla="*/ 267 h 354"/>
                      <a:gd name="T60" fmla="*/ 27 w 389"/>
                      <a:gd name="T61" fmla="*/ 256 h 354"/>
                      <a:gd name="T62" fmla="*/ 26 w 389"/>
                      <a:gd name="T63" fmla="*/ 252 h 354"/>
                      <a:gd name="T64" fmla="*/ 27 w 389"/>
                      <a:gd name="T65" fmla="*/ 244 h 354"/>
                      <a:gd name="T66" fmla="*/ 42 w 389"/>
                      <a:gd name="T67" fmla="*/ 190 h 354"/>
                      <a:gd name="T68" fmla="*/ 42 w 389"/>
                      <a:gd name="T69" fmla="*/ 187 h 354"/>
                      <a:gd name="T70" fmla="*/ 34 w 389"/>
                      <a:gd name="T71" fmla="*/ 145 h 354"/>
                      <a:gd name="T72" fmla="*/ 22 w 389"/>
                      <a:gd name="T73" fmla="*/ 122 h 354"/>
                      <a:gd name="T74" fmla="*/ 22 w 389"/>
                      <a:gd name="T75" fmla="*/ 121 h 354"/>
                      <a:gd name="T76" fmla="*/ 22 w 389"/>
                      <a:gd name="T77" fmla="*/ 113 h 354"/>
                      <a:gd name="T78" fmla="*/ 22 w 389"/>
                      <a:gd name="T79" fmla="*/ 105 h 354"/>
                      <a:gd name="T80" fmla="*/ 22 w 389"/>
                      <a:gd name="T81" fmla="*/ 97 h 354"/>
                      <a:gd name="T82" fmla="*/ 21 w 389"/>
                      <a:gd name="T83" fmla="*/ 95 h 354"/>
                      <a:gd name="T84" fmla="*/ 14 w 389"/>
                      <a:gd name="T85" fmla="*/ 87 h 354"/>
                      <a:gd name="T86" fmla="*/ 11 w 389"/>
                      <a:gd name="T87" fmla="*/ 76 h 354"/>
                      <a:gd name="T88" fmla="*/ 14 w 389"/>
                      <a:gd name="T89" fmla="*/ 72 h 354"/>
                      <a:gd name="T90" fmla="*/ 18 w 389"/>
                      <a:gd name="T91" fmla="*/ 71 h 354"/>
                      <a:gd name="T92" fmla="*/ 18 w 389"/>
                      <a:gd name="T93" fmla="*/ 64 h 354"/>
                      <a:gd name="T94" fmla="*/ 16 w 389"/>
                      <a:gd name="T95" fmla="*/ 50 h 354"/>
                      <a:gd name="T96" fmla="*/ 9 w 389"/>
                      <a:gd name="T97" fmla="*/ 43 h 354"/>
                      <a:gd name="T98" fmla="*/ 5 w 389"/>
                      <a:gd name="T99" fmla="*/ 39 h 354"/>
                      <a:gd name="T100" fmla="*/ 3 w 389"/>
                      <a:gd name="T101" fmla="*/ 31 h 354"/>
                      <a:gd name="T102" fmla="*/ 0 w 389"/>
                      <a:gd name="T103" fmla="*/ 21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9" h="354">
                        <a:moveTo>
                          <a:pt x="0" y="8"/>
                        </a:moveTo>
                        <a:lnTo>
                          <a:pt x="1" y="8"/>
                        </a:lnTo>
                        <a:lnTo>
                          <a:pt x="14" y="5"/>
                        </a:lnTo>
                        <a:lnTo>
                          <a:pt x="22" y="10"/>
                        </a:lnTo>
                        <a:lnTo>
                          <a:pt x="34" y="11"/>
                        </a:lnTo>
                        <a:lnTo>
                          <a:pt x="42" y="11"/>
                        </a:lnTo>
                        <a:lnTo>
                          <a:pt x="71" y="19"/>
                        </a:lnTo>
                        <a:lnTo>
                          <a:pt x="135" y="21"/>
                        </a:lnTo>
                        <a:lnTo>
                          <a:pt x="236" y="0"/>
                        </a:lnTo>
                        <a:lnTo>
                          <a:pt x="276" y="60"/>
                        </a:lnTo>
                        <a:lnTo>
                          <a:pt x="279" y="63"/>
                        </a:lnTo>
                        <a:lnTo>
                          <a:pt x="281" y="63"/>
                        </a:lnTo>
                        <a:lnTo>
                          <a:pt x="336" y="111"/>
                        </a:lnTo>
                        <a:lnTo>
                          <a:pt x="347" y="145"/>
                        </a:lnTo>
                        <a:lnTo>
                          <a:pt x="357" y="159"/>
                        </a:lnTo>
                        <a:lnTo>
                          <a:pt x="376" y="179"/>
                        </a:lnTo>
                        <a:lnTo>
                          <a:pt x="389" y="172"/>
                        </a:lnTo>
                        <a:lnTo>
                          <a:pt x="387" y="180"/>
                        </a:lnTo>
                        <a:lnTo>
                          <a:pt x="381" y="188"/>
                        </a:lnTo>
                        <a:lnTo>
                          <a:pt x="369" y="198"/>
                        </a:lnTo>
                        <a:lnTo>
                          <a:pt x="369" y="199"/>
                        </a:lnTo>
                        <a:lnTo>
                          <a:pt x="349" y="201"/>
                        </a:lnTo>
                        <a:lnTo>
                          <a:pt x="344" y="203"/>
                        </a:lnTo>
                        <a:lnTo>
                          <a:pt x="336" y="211"/>
                        </a:lnTo>
                        <a:lnTo>
                          <a:pt x="331" y="215"/>
                        </a:lnTo>
                        <a:lnTo>
                          <a:pt x="324" y="220"/>
                        </a:lnTo>
                        <a:lnTo>
                          <a:pt x="305" y="230"/>
                        </a:lnTo>
                        <a:lnTo>
                          <a:pt x="297" y="236"/>
                        </a:lnTo>
                        <a:lnTo>
                          <a:pt x="292" y="241"/>
                        </a:lnTo>
                        <a:lnTo>
                          <a:pt x="286" y="251"/>
                        </a:lnTo>
                        <a:lnTo>
                          <a:pt x="275" y="260"/>
                        </a:lnTo>
                        <a:lnTo>
                          <a:pt x="267" y="265"/>
                        </a:lnTo>
                        <a:lnTo>
                          <a:pt x="262" y="269"/>
                        </a:lnTo>
                        <a:lnTo>
                          <a:pt x="254" y="275"/>
                        </a:lnTo>
                        <a:lnTo>
                          <a:pt x="209" y="323"/>
                        </a:lnTo>
                        <a:lnTo>
                          <a:pt x="189" y="342"/>
                        </a:lnTo>
                        <a:lnTo>
                          <a:pt x="185" y="354"/>
                        </a:lnTo>
                        <a:lnTo>
                          <a:pt x="177" y="351"/>
                        </a:lnTo>
                        <a:lnTo>
                          <a:pt x="170" y="346"/>
                        </a:lnTo>
                        <a:lnTo>
                          <a:pt x="165" y="342"/>
                        </a:lnTo>
                        <a:lnTo>
                          <a:pt x="153" y="331"/>
                        </a:lnTo>
                        <a:lnTo>
                          <a:pt x="149" y="325"/>
                        </a:lnTo>
                        <a:lnTo>
                          <a:pt x="146" y="318"/>
                        </a:lnTo>
                        <a:lnTo>
                          <a:pt x="140" y="289"/>
                        </a:lnTo>
                        <a:lnTo>
                          <a:pt x="138" y="278"/>
                        </a:lnTo>
                        <a:lnTo>
                          <a:pt x="136" y="277"/>
                        </a:lnTo>
                        <a:lnTo>
                          <a:pt x="133" y="273"/>
                        </a:lnTo>
                        <a:lnTo>
                          <a:pt x="132" y="273"/>
                        </a:lnTo>
                        <a:lnTo>
                          <a:pt x="125" y="272"/>
                        </a:lnTo>
                        <a:lnTo>
                          <a:pt x="114" y="272"/>
                        </a:lnTo>
                        <a:lnTo>
                          <a:pt x="108" y="273"/>
                        </a:lnTo>
                        <a:lnTo>
                          <a:pt x="99" y="277"/>
                        </a:lnTo>
                        <a:lnTo>
                          <a:pt x="83" y="289"/>
                        </a:lnTo>
                        <a:lnTo>
                          <a:pt x="79" y="291"/>
                        </a:lnTo>
                        <a:lnTo>
                          <a:pt x="75" y="291"/>
                        </a:lnTo>
                        <a:lnTo>
                          <a:pt x="71" y="291"/>
                        </a:lnTo>
                        <a:lnTo>
                          <a:pt x="64" y="288"/>
                        </a:lnTo>
                        <a:lnTo>
                          <a:pt x="59" y="283"/>
                        </a:lnTo>
                        <a:lnTo>
                          <a:pt x="45" y="275"/>
                        </a:lnTo>
                        <a:lnTo>
                          <a:pt x="37" y="267"/>
                        </a:lnTo>
                        <a:lnTo>
                          <a:pt x="34" y="264"/>
                        </a:lnTo>
                        <a:lnTo>
                          <a:pt x="27" y="256"/>
                        </a:lnTo>
                        <a:lnTo>
                          <a:pt x="26" y="252"/>
                        </a:lnTo>
                        <a:lnTo>
                          <a:pt x="26" y="252"/>
                        </a:lnTo>
                        <a:lnTo>
                          <a:pt x="26" y="248"/>
                        </a:lnTo>
                        <a:lnTo>
                          <a:pt x="27" y="244"/>
                        </a:lnTo>
                        <a:lnTo>
                          <a:pt x="34" y="236"/>
                        </a:lnTo>
                        <a:lnTo>
                          <a:pt x="42" y="190"/>
                        </a:lnTo>
                        <a:lnTo>
                          <a:pt x="42" y="188"/>
                        </a:lnTo>
                        <a:lnTo>
                          <a:pt x="42" y="187"/>
                        </a:lnTo>
                        <a:lnTo>
                          <a:pt x="35" y="162"/>
                        </a:lnTo>
                        <a:lnTo>
                          <a:pt x="34" y="145"/>
                        </a:lnTo>
                        <a:lnTo>
                          <a:pt x="22" y="124"/>
                        </a:lnTo>
                        <a:lnTo>
                          <a:pt x="22" y="122"/>
                        </a:lnTo>
                        <a:lnTo>
                          <a:pt x="22" y="121"/>
                        </a:lnTo>
                        <a:lnTo>
                          <a:pt x="22" y="121"/>
                        </a:lnTo>
                        <a:lnTo>
                          <a:pt x="22" y="116"/>
                        </a:lnTo>
                        <a:lnTo>
                          <a:pt x="22" y="113"/>
                        </a:lnTo>
                        <a:lnTo>
                          <a:pt x="22" y="111"/>
                        </a:lnTo>
                        <a:lnTo>
                          <a:pt x="22" y="105"/>
                        </a:lnTo>
                        <a:lnTo>
                          <a:pt x="22" y="105"/>
                        </a:lnTo>
                        <a:lnTo>
                          <a:pt x="22" y="97"/>
                        </a:lnTo>
                        <a:lnTo>
                          <a:pt x="22" y="97"/>
                        </a:lnTo>
                        <a:lnTo>
                          <a:pt x="21" y="95"/>
                        </a:lnTo>
                        <a:lnTo>
                          <a:pt x="18" y="92"/>
                        </a:lnTo>
                        <a:lnTo>
                          <a:pt x="14" y="87"/>
                        </a:lnTo>
                        <a:lnTo>
                          <a:pt x="13" y="80"/>
                        </a:lnTo>
                        <a:lnTo>
                          <a:pt x="11" y="76"/>
                        </a:lnTo>
                        <a:lnTo>
                          <a:pt x="11" y="74"/>
                        </a:lnTo>
                        <a:lnTo>
                          <a:pt x="14" y="72"/>
                        </a:lnTo>
                        <a:lnTo>
                          <a:pt x="18" y="71"/>
                        </a:lnTo>
                        <a:lnTo>
                          <a:pt x="18" y="71"/>
                        </a:lnTo>
                        <a:lnTo>
                          <a:pt x="18" y="71"/>
                        </a:lnTo>
                        <a:lnTo>
                          <a:pt x="18" y="64"/>
                        </a:lnTo>
                        <a:lnTo>
                          <a:pt x="18" y="55"/>
                        </a:lnTo>
                        <a:lnTo>
                          <a:pt x="16" y="50"/>
                        </a:lnTo>
                        <a:lnTo>
                          <a:pt x="13" y="47"/>
                        </a:lnTo>
                        <a:lnTo>
                          <a:pt x="9" y="43"/>
                        </a:lnTo>
                        <a:lnTo>
                          <a:pt x="6" y="40"/>
                        </a:lnTo>
                        <a:lnTo>
                          <a:pt x="5" y="39"/>
                        </a:lnTo>
                        <a:lnTo>
                          <a:pt x="3" y="35"/>
                        </a:lnTo>
                        <a:lnTo>
                          <a:pt x="3" y="31"/>
                        </a:lnTo>
                        <a:lnTo>
                          <a:pt x="1" y="26"/>
                        </a:lnTo>
                        <a:lnTo>
                          <a:pt x="0" y="21"/>
                        </a:lnTo>
                        <a:lnTo>
                          <a:pt x="0" y="8"/>
                        </a:lnTo>
                      </a:path>
                    </a:pathLst>
                  </a:custGeom>
                  <a:noFill/>
                  <a:ln w="4763" cap="sq">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
                <p:nvSpPr>
                  <p:cNvPr id="63" name="Freeform 19"/>
                  <p:cNvSpPr>
                    <a:spLocks/>
                  </p:cNvSpPr>
                  <p:nvPr/>
                </p:nvSpPr>
                <p:spPr bwMode="auto">
                  <a:xfrm>
                    <a:off x="4449" y="2596"/>
                    <a:ext cx="411" cy="407"/>
                  </a:xfrm>
                  <a:custGeom>
                    <a:avLst/>
                    <a:gdLst>
                      <a:gd name="T0" fmla="*/ 352 w 411"/>
                      <a:gd name="T1" fmla="*/ 82 h 407"/>
                      <a:gd name="T2" fmla="*/ 365 w 411"/>
                      <a:gd name="T3" fmla="*/ 99 h 407"/>
                      <a:gd name="T4" fmla="*/ 395 w 411"/>
                      <a:gd name="T5" fmla="*/ 100 h 407"/>
                      <a:gd name="T6" fmla="*/ 408 w 411"/>
                      <a:gd name="T7" fmla="*/ 103 h 407"/>
                      <a:gd name="T8" fmla="*/ 411 w 411"/>
                      <a:gd name="T9" fmla="*/ 116 h 407"/>
                      <a:gd name="T10" fmla="*/ 408 w 411"/>
                      <a:gd name="T11" fmla="*/ 121 h 407"/>
                      <a:gd name="T12" fmla="*/ 395 w 411"/>
                      <a:gd name="T13" fmla="*/ 127 h 407"/>
                      <a:gd name="T14" fmla="*/ 387 w 411"/>
                      <a:gd name="T15" fmla="*/ 124 h 407"/>
                      <a:gd name="T16" fmla="*/ 371 w 411"/>
                      <a:gd name="T17" fmla="*/ 115 h 407"/>
                      <a:gd name="T18" fmla="*/ 339 w 411"/>
                      <a:gd name="T19" fmla="*/ 102 h 407"/>
                      <a:gd name="T20" fmla="*/ 315 w 411"/>
                      <a:gd name="T21" fmla="*/ 89 h 407"/>
                      <a:gd name="T22" fmla="*/ 302 w 411"/>
                      <a:gd name="T23" fmla="*/ 87 h 407"/>
                      <a:gd name="T24" fmla="*/ 276 w 411"/>
                      <a:gd name="T25" fmla="*/ 103 h 407"/>
                      <a:gd name="T26" fmla="*/ 265 w 411"/>
                      <a:gd name="T27" fmla="*/ 118 h 407"/>
                      <a:gd name="T28" fmla="*/ 265 w 411"/>
                      <a:gd name="T29" fmla="*/ 131 h 407"/>
                      <a:gd name="T30" fmla="*/ 265 w 411"/>
                      <a:gd name="T31" fmla="*/ 131 h 407"/>
                      <a:gd name="T32" fmla="*/ 258 w 411"/>
                      <a:gd name="T33" fmla="*/ 131 h 407"/>
                      <a:gd name="T34" fmla="*/ 252 w 411"/>
                      <a:gd name="T35" fmla="*/ 184 h 407"/>
                      <a:gd name="T36" fmla="*/ 246 w 411"/>
                      <a:gd name="T37" fmla="*/ 269 h 407"/>
                      <a:gd name="T38" fmla="*/ 242 w 411"/>
                      <a:gd name="T39" fmla="*/ 275 h 407"/>
                      <a:gd name="T40" fmla="*/ 249 w 411"/>
                      <a:gd name="T41" fmla="*/ 295 h 407"/>
                      <a:gd name="T42" fmla="*/ 252 w 411"/>
                      <a:gd name="T43" fmla="*/ 295 h 407"/>
                      <a:gd name="T44" fmla="*/ 263 w 411"/>
                      <a:gd name="T45" fmla="*/ 290 h 407"/>
                      <a:gd name="T46" fmla="*/ 271 w 411"/>
                      <a:gd name="T47" fmla="*/ 285 h 407"/>
                      <a:gd name="T48" fmla="*/ 315 w 411"/>
                      <a:gd name="T49" fmla="*/ 285 h 407"/>
                      <a:gd name="T50" fmla="*/ 339 w 411"/>
                      <a:gd name="T51" fmla="*/ 293 h 407"/>
                      <a:gd name="T52" fmla="*/ 353 w 411"/>
                      <a:gd name="T53" fmla="*/ 330 h 407"/>
                      <a:gd name="T54" fmla="*/ 355 w 411"/>
                      <a:gd name="T55" fmla="*/ 341 h 407"/>
                      <a:gd name="T56" fmla="*/ 336 w 411"/>
                      <a:gd name="T57" fmla="*/ 362 h 407"/>
                      <a:gd name="T58" fmla="*/ 318 w 411"/>
                      <a:gd name="T59" fmla="*/ 388 h 407"/>
                      <a:gd name="T60" fmla="*/ 307 w 411"/>
                      <a:gd name="T61" fmla="*/ 399 h 407"/>
                      <a:gd name="T62" fmla="*/ 284 w 411"/>
                      <a:gd name="T63" fmla="*/ 406 h 407"/>
                      <a:gd name="T64" fmla="*/ 278 w 411"/>
                      <a:gd name="T65" fmla="*/ 393 h 407"/>
                      <a:gd name="T66" fmla="*/ 254 w 411"/>
                      <a:gd name="T67" fmla="*/ 393 h 407"/>
                      <a:gd name="T68" fmla="*/ 194 w 411"/>
                      <a:gd name="T69" fmla="*/ 402 h 407"/>
                      <a:gd name="T70" fmla="*/ 186 w 411"/>
                      <a:gd name="T71" fmla="*/ 404 h 407"/>
                      <a:gd name="T72" fmla="*/ 188 w 411"/>
                      <a:gd name="T73" fmla="*/ 396 h 407"/>
                      <a:gd name="T74" fmla="*/ 185 w 411"/>
                      <a:gd name="T75" fmla="*/ 378 h 407"/>
                      <a:gd name="T76" fmla="*/ 162 w 411"/>
                      <a:gd name="T77" fmla="*/ 356 h 407"/>
                      <a:gd name="T78" fmla="*/ 156 w 411"/>
                      <a:gd name="T79" fmla="*/ 354 h 407"/>
                      <a:gd name="T80" fmla="*/ 120 w 411"/>
                      <a:gd name="T81" fmla="*/ 357 h 407"/>
                      <a:gd name="T82" fmla="*/ 107 w 411"/>
                      <a:gd name="T83" fmla="*/ 351 h 407"/>
                      <a:gd name="T84" fmla="*/ 99 w 411"/>
                      <a:gd name="T85" fmla="*/ 343 h 407"/>
                      <a:gd name="T86" fmla="*/ 91 w 411"/>
                      <a:gd name="T87" fmla="*/ 335 h 407"/>
                      <a:gd name="T88" fmla="*/ 85 w 411"/>
                      <a:gd name="T89" fmla="*/ 330 h 407"/>
                      <a:gd name="T90" fmla="*/ 75 w 411"/>
                      <a:gd name="T91" fmla="*/ 325 h 407"/>
                      <a:gd name="T92" fmla="*/ 58 w 411"/>
                      <a:gd name="T93" fmla="*/ 311 h 407"/>
                      <a:gd name="T94" fmla="*/ 38 w 411"/>
                      <a:gd name="T95" fmla="*/ 290 h 407"/>
                      <a:gd name="T96" fmla="*/ 16 w 411"/>
                      <a:gd name="T97" fmla="*/ 264 h 407"/>
                      <a:gd name="T98" fmla="*/ 27 w 411"/>
                      <a:gd name="T99" fmla="*/ 242 h 407"/>
                      <a:gd name="T100" fmla="*/ 30 w 411"/>
                      <a:gd name="T101" fmla="*/ 234 h 407"/>
                      <a:gd name="T102" fmla="*/ 37 w 411"/>
                      <a:gd name="T103" fmla="*/ 217 h 407"/>
                      <a:gd name="T104" fmla="*/ 8 w 411"/>
                      <a:gd name="T105" fmla="*/ 99 h 407"/>
                      <a:gd name="T106" fmla="*/ 8 w 411"/>
                      <a:gd name="T107" fmla="*/ 97 h 407"/>
                      <a:gd name="T108" fmla="*/ 6 w 411"/>
                      <a:gd name="T109" fmla="*/ 73 h 407"/>
                      <a:gd name="T110" fmla="*/ 6 w 411"/>
                      <a:gd name="T111" fmla="*/ 65 h 407"/>
                      <a:gd name="T112" fmla="*/ 1 w 411"/>
                      <a:gd name="T113" fmla="*/ 29 h 407"/>
                      <a:gd name="T114" fmla="*/ 0 w 411"/>
                      <a:gd name="T115" fmla="*/ 15 h 407"/>
                      <a:gd name="T116" fmla="*/ 53 w 411"/>
                      <a:gd name="T117" fmla="*/ 5 h 407"/>
                      <a:gd name="T118" fmla="*/ 111 w 411"/>
                      <a:gd name="T119" fmla="*/ 13 h 407"/>
                      <a:gd name="T120" fmla="*/ 344 w 411"/>
                      <a:gd name="T121" fmla="*/ 31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11" h="407">
                        <a:moveTo>
                          <a:pt x="345" y="68"/>
                        </a:moveTo>
                        <a:lnTo>
                          <a:pt x="348" y="78"/>
                        </a:lnTo>
                        <a:lnTo>
                          <a:pt x="352" y="82"/>
                        </a:lnTo>
                        <a:lnTo>
                          <a:pt x="353" y="86"/>
                        </a:lnTo>
                        <a:lnTo>
                          <a:pt x="358" y="94"/>
                        </a:lnTo>
                        <a:lnTo>
                          <a:pt x="365" y="99"/>
                        </a:lnTo>
                        <a:lnTo>
                          <a:pt x="371" y="102"/>
                        </a:lnTo>
                        <a:lnTo>
                          <a:pt x="376" y="102"/>
                        </a:lnTo>
                        <a:lnTo>
                          <a:pt x="395" y="100"/>
                        </a:lnTo>
                        <a:lnTo>
                          <a:pt x="400" y="100"/>
                        </a:lnTo>
                        <a:lnTo>
                          <a:pt x="405" y="100"/>
                        </a:lnTo>
                        <a:lnTo>
                          <a:pt x="408" y="103"/>
                        </a:lnTo>
                        <a:lnTo>
                          <a:pt x="411" y="115"/>
                        </a:lnTo>
                        <a:lnTo>
                          <a:pt x="411" y="116"/>
                        </a:lnTo>
                        <a:lnTo>
                          <a:pt x="411" y="116"/>
                        </a:lnTo>
                        <a:lnTo>
                          <a:pt x="410" y="118"/>
                        </a:lnTo>
                        <a:lnTo>
                          <a:pt x="410" y="119"/>
                        </a:lnTo>
                        <a:lnTo>
                          <a:pt x="408" y="121"/>
                        </a:lnTo>
                        <a:lnTo>
                          <a:pt x="401" y="126"/>
                        </a:lnTo>
                        <a:lnTo>
                          <a:pt x="400" y="127"/>
                        </a:lnTo>
                        <a:lnTo>
                          <a:pt x="395" y="127"/>
                        </a:lnTo>
                        <a:lnTo>
                          <a:pt x="395" y="127"/>
                        </a:lnTo>
                        <a:lnTo>
                          <a:pt x="390" y="126"/>
                        </a:lnTo>
                        <a:lnTo>
                          <a:pt x="387" y="124"/>
                        </a:lnTo>
                        <a:lnTo>
                          <a:pt x="382" y="123"/>
                        </a:lnTo>
                        <a:lnTo>
                          <a:pt x="376" y="118"/>
                        </a:lnTo>
                        <a:lnTo>
                          <a:pt x="371" y="115"/>
                        </a:lnTo>
                        <a:lnTo>
                          <a:pt x="356" y="108"/>
                        </a:lnTo>
                        <a:lnTo>
                          <a:pt x="344" y="105"/>
                        </a:lnTo>
                        <a:lnTo>
                          <a:pt x="339" y="102"/>
                        </a:lnTo>
                        <a:lnTo>
                          <a:pt x="336" y="100"/>
                        </a:lnTo>
                        <a:lnTo>
                          <a:pt x="318" y="90"/>
                        </a:lnTo>
                        <a:lnTo>
                          <a:pt x="315" y="89"/>
                        </a:lnTo>
                        <a:lnTo>
                          <a:pt x="310" y="87"/>
                        </a:lnTo>
                        <a:lnTo>
                          <a:pt x="305" y="87"/>
                        </a:lnTo>
                        <a:lnTo>
                          <a:pt x="302" y="87"/>
                        </a:lnTo>
                        <a:lnTo>
                          <a:pt x="299" y="89"/>
                        </a:lnTo>
                        <a:lnTo>
                          <a:pt x="291" y="94"/>
                        </a:lnTo>
                        <a:lnTo>
                          <a:pt x="276" y="103"/>
                        </a:lnTo>
                        <a:lnTo>
                          <a:pt x="268" y="111"/>
                        </a:lnTo>
                        <a:lnTo>
                          <a:pt x="266" y="115"/>
                        </a:lnTo>
                        <a:lnTo>
                          <a:pt x="265" y="118"/>
                        </a:lnTo>
                        <a:lnTo>
                          <a:pt x="265" y="121"/>
                        </a:lnTo>
                        <a:lnTo>
                          <a:pt x="263" y="126"/>
                        </a:lnTo>
                        <a:lnTo>
                          <a:pt x="265" y="131"/>
                        </a:lnTo>
                        <a:lnTo>
                          <a:pt x="265" y="131"/>
                        </a:lnTo>
                        <a:lnTo>
                          <a:pt x="265" y="131"/>
                        </a:lnTo>
                        <a:lnTo>
                          <a:pt x="265" y="131"/>
                        </a:lnTo>
                        <a:lnTo>
                          <a:pt x="262" y="131"/>
                        </a:lnTo>
                        <a:lnTo>
                          <a:pt x="260" y="131"/>
                        </a:lnTo>
                        <a:lnTo>
                          <a:pt x="258" y="131"/>
                        </a:lnTo>
                        <a:lnTo>
                          <a:pt x="257" y="131"/>
                        </a:lnTo>
                        <a:lnTo>
                          <a:pt x="254" y="171"/>
                        </a:lnTo>
                        <a:lnTo>
                          <a:pt x="252" y="184"/>
                        </a:lnTo>
                        <a:lnTo>
                          <a:pt x="250" y="206"/>
                        </a:lnTo>
                        <a:lnTo>
                          <a:pt x="249" y="229"/>
                        </a:lnTo>
                        <a:lnTo>
                          <a:pt x="246" y="269"/>
                        </a:lnTo>
                        <a:lnTo>
                          <a:pt x="246" y="269"/>
                        </a:lnTo>
                        <a:lnTo>
                          <a:pt x="244" y="274"/>
                        </a:lnTo>
                        <a:lnTo>
                          <a:pt x="242" y="275"/>
                        </a:lnTo>
                        <a:lnTo>
                          <a:pt x="241" y="280"/>
                        </a:lnTo>
                        <a:lnTo>
                          <a:pt x="241" y="280"/>
                        </a:lnTo>
                        <a:lnTo>
                          <a:pt x="249" y="295"/>
                        </a:lnTo>
                        <a:lnTo>
                          <a:pt x="249" y="295"/>
                        </a:lnTo>
                        <a:lnTo>
                          <a:pt x="250" y="295"/>
                        </a:lnTo>
                        <a:lnTo>
                          <a:pt x="252" y="295"/>
                        </a:lnTo>
                        <a:lnTo>
                          <a:pt x="257" y="295"/>
                        </a:lnTo>
                        <a:lnTo>
                          <a:pt x="262" y="291"/>
                        </a:lnTo>
                        <a:lnTo>
                          <a:pt x="263" y="290"/>
                        </a:lnTo>
                        <a:lnTo>
                          <a:pt x="268" y="287"/>
                        </a:lnTo>
                        <a:lnTo>
                          <a:pt x="270" y="285"/>
                        </a:lnTo>
                        <a:lnTo>
                          <a:pt x="271" y="285"/>
                        </a:lnTo>
                        <a:lnTo>
                          <a:pt x="281" y="283"/>
                        </a:lnTo>
                        <a:lnTo>
                          <a:pt x="297" y="285"/>
                        </a:lnTo>
                        <a:lnTo>
                          <a:pt x="315" y="285"/>
                        </a:lnTo>
                        <a:lnTo>
                          <a:pt x="321" y="285"/>
                        </a:lnTo>
                        <a:lnTo>
                          <a:pt x="337" y="291"/>
                        </a:lnTo>
                        <a:lnTo>
                          <a:pt x="339" y="293"/>
                        </a:lnTo>
                        <a:lnTo>
                          <a:pt x="340" y="295"/>
                        </a:lnTo>
                        <a:lnTo>
                          <a:pt x="347" y="317"/>
                        </a:lnTo>
                        <a:lnTo>
                          <a:pt x="353" y="330"/>
                        </a:lnTo>
                        <a:lnTo>
                          <a:pt x="355" y="335"/>
                        </a:lnTo>
                        <a:lnTo>
                          <a:pt x="358" y="340"/>
                        </a:lnTo>
                        <a:lnTo>
                          <a:pt x="355" y="341"/>
                        </a:lnTo>
                        <a:lnTo>
                          <a:pt x="355" y="341"/>
                        </a:lnTo>
                        <a:lnTo>
                          <a:pt x="332" y="357"/>
                        </a:lnTo>
                        <a:lnTo>
                          <a:pt x="336" y="362"/>
                        </a:lnTo>
                        <a:lnTo>
                          <a:pt x="320" y="383"/>
                        </a:lnTo>
                        <a:lnTo>
                          <a:pt x="320" y="386"/>
                        </a:lnTo>
                        <a:lnTo>
                          <a:pt x="318" y="388"/>
                        </a:lnTo>
                        <a:lnTo>
                          <a:pt x="311" y="394"/>
                        </a:lnTo>
                        <a:lnTo>
                          <a:pt x="311" y="396"/>
                        </a:lnTo>
                        <a:lnTo>
                          <a:pt x="307" y="399"/>
                        </a:lnTo>
                        <a:lnTo>
                          <a:pt x="286" y="407"/>
                        </a:lnTo>
                        <a:lnTo>
                          <a:pt x="286" y="407"/>
                        </a:lnTo>
                        <a:lnTo>
                          <a:pt x="284" y="406"/>
                        </a:lnTo>
                        <a:lnTo>
                          <a:pt x="284" y="407"/>
                        </a:lnTo>
                        <a:lnTo>
                          <a:pt x="283" y="407"/>
                        </a:lnTo>
                        <a:lnTo>
                          <a:pt x="278" y="393"/>
                        </a:lnTo>
                        <a:lnTo>
                          <a:pt x="278" y="393"/>
                        </a:lnTo>
                        <a:lnTo>
                          <a:pt x="262" y="393"/>
                        </a:lnTo>
                        <a:lnTo>
                          <a:pt x="254" y="393"/>
                        </a:lnTo>
                        <a:lnTo>
                          <a:pt x="215" y="399"/>
                        </a:lnTo>
                        <a:lnTo>
                          <a:pt x="197" y="401"/>
                        </a:lnTo>
                        <a:lnTo>
                          <a:pt x="194" y="402"/>
                        </a:lnTo>
                        <a:lnTo>
                          <a:pt x="189" y="404"/>
                        </a:lnTo>
                        <a:lnTo>
                          <a:pt x="188" y="404"/>
                        </a:lnTo>
                        <a:lnTo>
                          <a:pt x="186" y="404"/>
                        </a:lnTo>
                        <a:lnTo>
                          <a:pt x="186" y="404"/>
                        </a:lnTo>
                        <a:lnTo>
                          <a:pt x="188" y="402"/>
                        </a:lnTo>
                        <a:lnTo>
                          <a:pt x="188" y="396"/>
                        </a:lnTo>
                        <a:lnTo>
                          <a:pt x="188" y="394"/>
                        </a:lnTo>
                        <a:lnTo>
                          <a:pt x="186" y="383"/>
                        </a:lnTo>
                        <a:lnTo>
                          <a:pt x="185" y="378"/>
                        </a:lnTo>
                        <a:lnTo>
                          <a:pt x="185" y="377"/>
                        </a:lnTo>
                        <a:lnTo>
                          <a:pt x="172" y="364"/>
                        </a:lnTo>
                        <a:lnTo>
                          <a:pt x="162" y="356"/>
                        </a:lnTo>
                        <a:lnTo>
                          <a:pt x="160" y="352"/>
                        </a:lnTo>
                        <a:lnTo>
                          <a:pt x="160" y="352"/>
                        </a:lnTo>
                        <a:lnTo>
                          <a:pt x="156" y="354"/>
                        </a:lnTo>
                        <a:lnTo>
                          <a:pt x="131" y="365"/>
                        </a:lnTo>
                        <a:lnTo>
                          <a:pt x="120" y="357"/>
                        </a:lnTo>
                        <a:lnTo>
                          <a:pt x="120" y="357"/>
                        </a:lnTo>
                        <a:lnTo>
                          <a:pt x="119" y="357"/>
                        </a:lnTo>
                        <a:lnTo>
                          <a:pt x="114" y="356"/>
                        </a:lnTo>
                        <a:lnTo>
                          <a:pt x="107" y="351"/>
                        </a:lnTo>
                        <a:lnTo>
                          <a:pt x="99" y="343"/>
                        </a:lnTo>
                        <a:lnTo>
                          <a:pt x="99" y="343"/>
                        </a:lnTo>
                        <a:lnTo>
                          <a:pt x="99" y="343"/>
                        </a:lnTo>
                        <a:lnTo>
                          <a:pt x="99" y="343"/>
                        </a:lnTo>
                        <a:lnTo>
                          <a:pt x="91" y="335"/>
                        </a:lnTo>
                        <a:lnTo>
                          <a:pt x="91" y="335"/>
                        </a:lnTo>
                        <a:lnTo>
                          <a:pt x="90" y="335"/>
                        </a:lnTo>
                        <a:lnTo>
                          <a:pt x="88" y="333"/>
                        </a:lnTo>
                        <a:lnTo>
                          <a:pt x="85" y="330"/>
                        </a:lnTo>
                        <a:lnTo>
                          <a:pt x="85" y="330"/>
                        </a:lnTo>
                        <a:lnTo>
                          <a:pt x="82" y="328"/>
                        </a:lnTo>
                        <a:lnTo>
                          <a:pt x="75" y="325"/>
                        </a:lnTo>
                        <a:lnTo>
                          <a:pt x="74" y="324"/>
                        </a:lnTo>
                        <a:lnTo>
                          <a:pt x="64" y="317"/>
                        </a:lnTo>
                        <a:lnTo>
                          <a:pt x="58" y="311"/>
                        </a:lnTo>
                        <a:lnTo>
                          <a:pt x="48" y="301"/>
                        </a:lnTo>
                        <a:lnTo>
                          <a:pt x="40" y="293"/>
                        </a:lnTo>
                        <a:lnTo>
                          <a:pt x="38" y="290"/>
                        </a:lnTo>
                        <a:lnTo>
                          <a:pt x="32" y="283"/>
                        </a:lnTo>
                        <a:lnTo>
                          <a:pt x="19" y="269"/>
                        </a:lnTo>
                        <a:lnTo>
                          <a:pt x="16" y="264"/>
                        </a:lnTo>
                        <a:lnTo>
                          <a:pt x="24" y="250"/>
                        </a:lnTo>
                        <a:lnTo>
                          <a:pt x="25" y="243"/>
                        </a:lnTo>
                        <a:lnTo>
                          <a:pt x="27" y="242"/>
                        </a:lnTo>
                        <a:lnTo>
                          <a:pt x="27" y="242"/>
                        </a:lnTo>
                        <a:lnTo>
                          <a:pt x="27" y="242"/>
                        </a:lnTo>
                        <a:lnTo>
                          <a:pt x="30" y="234"/>
                        </a:lnTo>
                        <a:lnTo>
                          <a:pt x="32" y="229"/>
                        </a:lnTo>
                        <a:lnTo>
                          <a:pt x="37" y="217"/>
                        </a:lnTo>
                        <a:lnTo>
                          <a:pt x="37" y="217"/>
                        </a:lnTo>
                        <a:lnTo>
                          <a:pt x="35" y="208"/>
                        </a:lnTo>
                        <a:lnTo>
                          <a:pt x="8" y="99"/>
                        </a:lnTo>
                        <a:lnTo>
                          <a:pt x="8" y="99"/>
                        </a:lnTo>
                        <a:lnTo>
                          <a:pt x="8" y="97"/>
                        </a:lnTo>
                        <a:lnTo>
                          <a:pt x="8" y="97"/>
                        </a:lnTo>
                        <a:lnTo>
                          <a:pt x="8" y="97"/>
                        </a:lnTo>
                        <a:lnTo>
                          <a:pt x="8" y="97"/>
                        </a:lnTo>
                        <a:lnTo>
                          <a:pt x="6" y="74"/>
                        </a:lnTo>
                        <a:lnTo>
                          <a:pt x="6" y="73"/>
                        </a:lnTo>
                        <a:lnTo>
                          <a:pt x="6" y="73"/>
                        </a:lnTo>
                        <a:lnTo>
                          <a:pt x="6" y="73"/>
                        </a:lnTo>
                        <a:lnTo>
                          <a:pt x="6" y="65"/>
                        </a:lnTo>
                        <a:lnTo>
                          <a:pt x="6" y="58"/>
                        </a:lnTo>
                        <a:lnTo>
                          <a:pt x="5" y="52"/>
                        </a:lnTo>
                        <a:lnTo>
                          <a:pt x="1" y="29"/>
                        </a:lnTo>
                        <a:lnTo>
                          <a:pt x="1" y="23"/>
                        </a:lnTo>
                        <a:lnTo>
                          <a:pt x="1" y="23"/>
                        </a:lnTo>
                        <a:lnTo>
                          <a:pt x="0" y="15"/>
                        </a:lnTo>
                        <a:lnTo>
                          <a:pt x="0" y="7"/>
                        </a:lnTo>
                        <a:lnTo>
                          <a:pt x="13" y="5"/>
                        </a:lnTo>
                        <a:lnTo>
                          <a:pt x="53" y="5"/>
                        </a:lnTo>
                        <a:lnTo>
                          <a:pt x="103" y="0"/>
                        </a:lnTo>
                        <a:lnTo>
                          <a:pt x="109" y="0"/>
                        </a:lnTo>
                        <a:lnTo>
                          <a:pt x="111" y="13"/>
                        </a:lnTo>
                        <a:lnTo>
                          <a:pt x="241" y="23"/>
                        </a:lnTo>
                        <a:lnTo>
                          <a:pt x="344" y="29"/>
                        </a:lnTo>
                        <a:lnTo>
                          <a:pt x="344" y="31"/>
                        </a:lnTo>
                        <a:lnTo>
                          <a:pt x="344" y="39"/>
                        </a:lnTo>
                        <a:lnTo>
                          <a:pt x="345" y="68"/>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a:p>
                </p:txBody>
              </p:sp>
              <p:sp>
                <p:nvSpPr>
                  <p:cNvPr id="64" name="Freeform 20"/>
                  <p:cNvSpPr>
                    <a:spLocks/>
                  </p:cNvSpPr>
                  <p:nvPr/>
                </p:nvSpPr>
                <p:spPr bwMode="auto">
                  <a:xfrm>
                    <a:off x="4449" y="2596"/>
                    <a:ext cx="411" cy="407"/>
                  </a:xfrm>
                  <a:custGeom>
                    <a:avLst/>
                    <a:gdLst>
                      <a:gd name="T0" fmla="*/ 352 w 411"/>
                      <a:gd name="T1" fmla="*/ 82 h 407"/>
                      <a:gd name="T2" fmla="*/ 365 w 411"/>
                      <a:gd name="T3" fmla="*/ 99 h 407"/>
                      <a:gd name="T4" fmla="*/ 395 w 411"/>
                      <a:gd name="T5" fmla="*/ 100 h 407"/>
                      <a:gd name="T6" fmla="*/ 408 w 411"/>
                      <a:gd name="T7" fmla="*/ 103 h 407"/>
                      <a:gd name="T8" fmla="*/ 411 w 411"/>
                      <a:gd name="T9" fmla="*/ 116 h 407"/>
                      <a:gd name="T10" fmla="*/ 408 w 411"/>
                      <a:gd name="T11" fmla="*/ 121 h 407"/>
                      <a:gd name="T12" fmla="*/ 395 w 411"/>
                      <a:gd name="T13" fmla="*/ 127 h 407"/>
                      <a:gd name="T14" fmla="*/ 387 w 411"/>
                      <a:gd name="T15" fmla="*/ 124 h 407"/>
                      <a:gd name="T16" fmla="*/ 371 w 411"/>
                      <a:gd name="T17" fmla="*/ 115 h 407"/>
                      <a:gd name="T18" fmla="*/ 339 w 411"/>
                      <a:gd name="T19" fmla="*/ 102 h 407"/>
                      <a:gd name="T20" fmla="*/ 315 w 411"/>
                      <a:gd name="T21" fmla="*/ 89 h 407"/>
                      <a:gd name="T22" fmla="*/ 302 w 411"/>
                      <a:gd name="T23" fmla="*/ 87 h 407"/>
                      <a:gd name="T24" fmla="*/ 276 w 411"/>
                      <a:gd name="T25" fmla="*/ 103 h 407"/>
                      <a:gd name="T26" fmla="*/ 265 w 411"/>
                      <a:gd name="T27" fmla="*/ 118 h 407"/>
                      <a:gd name="T28" fmla="*/ 265 w 411"/>
                      <a:gd name="T29" fmla="*/ 131 h 407"/>
                      <a:gd name="T30" fmla="*/ 265 w 411"/>
                      <a:gd name="T31" fmla="*/ 131 h 407"/>
                      <a:gd name="T32" fmla="*/ 258 w 411"/>
                      <a:gd name="T33" fmla="*/ 131 h 407"/>
                      <a:gd name="T34" fmla="*/ 252 w 411"/>
                      <a:gd name="T35" fmla="*/ 184 h 407"/>
                      <a:gd name="T36" fmla="*/ 246 w 411"/>
                      <a:gd name="T37" fmla="*/ 269 h 407"/>
                      <a:gd name="T38" fmla="*/ 242 w 411"/>
                      <a:gd name="T39" fmla="*/ 275 h 407"/>
                      <a:gd name="T40" fmla="*/ 249 w 411"/>
                      <a:gd name="T41" fmla="*/ 295 h 407"/>
                      <a:gd name="T42" fmla="*/ 252 w 411"/>
                      <a:gd name="T43" fmla="*/ 295 h 407"/>
                      <a:gd name="T44" fmla="*/ 263 w 411"/>
                      <a:gd name="T45" fmla="*/ 290 h 407"/>
                      <a:gd name="T46" fmla="*/ 271 w 411"/>
                      <a:gd name="T47" fmla="*/ 285 h 407"/>
                      <a:gd name="T48" fmla="*/ 315 w 411"/>
                      <a:gd name="T49" fmla="*/ 285 h 407"/>
                      <a:gd name="T50" fmla="*/ 339 w 411"/>
                      <a:gd name="T51" fmla="*/ 293 h 407"/>
                      <a:gd name="T52" fmla="*/ 353 w 411"/>
                      <a:gd name="T53" fmla="*/ 330 h 407"/>
                      <a:gd name="T54" fmla="*/ 355 w 411"/>
                      <a:gd name="T55" fmla="*/ 341 h 407"/>
                      <a:gd name="T56" fmla="*/ 336 w 411"/>
                      <a:gd name="T57" fmla="*/ 362 h 407"/>
                      <a:gd name="T58" fmla="*/ 318 w 411"/>
                      <a:gd name="T59" fmla="*/ 388 h 407"/>
                      <a:gd name="T60" fmla="*/ 307 w 411"/>
                      <a:gd name="T61" fmla="*/ 399 h 407"/>
                      <a:gd name="T62" fmla="*/ 284 w 411"/>
                      <a:gd name="T63" fmla="*/ 406 h 407"/>
                      <a:gd name="T64" fmla="*/ 278 w 411"/>
                      <a:gd name="T65" fmla="*/ 393 h 407"/>
                      <a:gd name="T66" fmla="*/ 254 w 411"/>
                      <a:gd name="T67" fmla="*/ 393 h 407"/>
                      <a:gd name="T68" fmla="*/ 194 w 411"/>
                      <a:gd name="T69" fmla="*/ 402 h 407"/>
                      <a:gd name="T70" fmla="*/ 186 w 411"/>
                      <a:gd name="T71" fmla="*/ 404 h 407"/>
                      <a:gd name="T72" fmla="*/ 188 w 411"/>
                      <a:gd name="T73" fmla="*/ 396 h 407"/>
                      <a:gd name="T74" fmla="*/ 185 w 411"/>
                      <a:gd name="T75" fmla="*/ 378 h 407"/>
                      <a:gd name="T76" fmla="*/ 162 w 411"/>
                      <a:gd name="T77" fmla="*/ 356 h 407"/>
                      <a:gd name="T78" fmla="*/ 156 w 411"/>
                      <a:gd name="T79" fmla="*/ 354 h 407"/>
                      <a:gd name="T80" fmla="*/ 120 w 411"/>
                      <a:gd name="T81" fmla="*/ 357 h 407"/>
                      <a:gd name="T82" fmla="*/ 107 w 411"/>
                      <a:gd name="T83" fmla="*/ 351 h 407"/>
                      <a:gd name="T84" fmla="*/ 99 w 411"/>
                      <a:gd name="T85" fmla="*/ 343 h 407"/>
                      <a:gd name="T86" fmla="*/ 91 w 411"/>
                      <a:gd name="T87" fmla="*/ 335 h 407"/>
                      <a:gd name="T88" fmla="*/ 85 w 411"/>
                      <a:gd name="T89" fmla="*/ 330 h 407"/>
                      <a:gd name="T90" fmla="*/ 75 w 411"/>
                      <a:gd name="T91" fmla="*/ 325 h 407"/>
                      <a:gd name="T92" fmla="*/ 58 w 411"/>
                      <a:gd name="T93" fmla="*/ 311 h 407"/>
                      <a:gd name="T94" fmla="*/ 38 w 411"/>
                      <a:gd name="T95" fmla="*/ 290 h 407"/>
                      <a:gd name="T96" fmla="*/ 16 w 411"/>
                      <a:gd name="T97" fmla="*/ 264 h 407"/>
                      <a:gd name="T98" fmla="*/ 27 w 411"/>
                      <a:gd name="T99" fmla="*/ 242 h 407"/>
                      <a:gd name="T100" fmla="*/ 30 w 411"/>
                      <a:gd name="T101" fmla="*/ 234 h 407"/>
                      <a:gd name="T102" fmla="*/ 37 w 411"/>
                      <a:gd name="T103" fmla="*/ 217 h 407"/>
                      <a:gd name="T104" fmla="*/ 8 w 411"/>
                      <a:gd name="T105" fmla="*/ 99 h 407"/>
                      <a:gd name="T106" fmla="*/ 8 w 411"/>
                      <a:gd name="T107" fmla="*/ 97 h 407"/>
                      <a:gd name="T108" fmla="*/ 6 w 411"/>
                      <a:gd name="T109" fmla="*/ 73 h 407"/>
                      <a:gd name="T110" fmla="*/ 6 w 411"/>
                      <a:gd name="T111" fmla="*/ 65 h 407"/>
                      <a:gd name="T112" fmla="*/ 1 w 411"/>
                      <a:gd name="T113" fmla="*/ 29 h 407"/>
                      <a:gd name="T114" fmla="*/ 0 w 411"/>
                      <a:gd name="T115" fmla="*/ 15 h 407"/>
                      <a:gd name="T116" fmla="*/ 53 w 411"/>
                      <a:gd name="T117" fmla="*/ 5 h 407"/>
                      <a:gd name="T118" fmla="*/ 111 w 411"/>
                      <a:gd name="T119" fmla="*/ 13 h 407"/>
                      <a:gd name="T120" fmla="*/ 344 w 411"/>
                      <a:gd name="T121" fmla="*/ 31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11" h="407">
                        <a:moveTo>
                          <a:pt x="345" y="68"/>
                        </a:moveTo>
                        <a:lnTo>
                          <a:pt x="348" y="78"/>
                        </a:lnTo>
                        <a:lnTo>
                          <a:pt x="352" y="82"/>
                        </a:lnTo>
                        <a:lnTo>
                          <a:pt x="353" y="86"/>
                        </a:lnTo>
                        <a:lnTo>
                          <a:pt x="358" y="94"/>
                        </a:lnTo>
                        <a:lnTo>
                          <a:pt x="365" y="99"/>
                        </a:lnTo>
                        <a:lnTo>
                          <a:pt x="371" y="102"/>
                        </a:lnTo>
                        <a:lnTo>
                          <a:pt x="376" y="102"/>
                        </a:lnTo>
                        <a:lnTo>
                          <a:pt x="395" y="100"/>
                        </a:lnTo>
                        <a:lnTo>
                          <a:pt x="400" y="100"/>
                        </a:lnTo>
                        <a:lnTo>
                          <a:pt x="405" y="100"/>
                        </a:lnTo>
                        <a:lnTo>
                          <a:pt x="408" y="103"/>
                        </a:lnTo>
                        <a:lnTo>
                          <a:pt x="411" y="115"/>
                        </a:lnTo>
                        <a:lnTo>
                          <a:pt x="411" y="116"/>
                        </a:lnTo>
                        <a:lnTo>
                          <a:pt x="411" y="116"/>
                        </a:lnTo>
                        <a:lnTo>
                          <a:pt x="410" y="118"/>
                        </a:lnTo>
                        <a:lnTo>
                          <a:pt x="410" y="119"/>
                        </a:lnTo>
                        <a:lnTo>
                          <a:pt x="408" y="121"/>
                        </a:lnTo>
                        <a:lnTo>
                          <a:pt x="401" y="126"/>
                        </a:lnTo>
                        <a:lnTo>
                          <a:pt x="400" y="127"/>
                        </a:lnTo>
                        <a:lnTo>
                          <a:pt x="395" y="127"/>
                        </a:lnTo>
                        <a:lnTo>
                          <a:pt x="395" y="127"/>
                        </a:lnTo>
                        <a:lnTo>
                          <a:pt x="390" y="126"/>
                        </a:lnTo>
                        <a:lnTo>
                          <a:pt x="387" y="124"/>
                        </a:lnTo>
                        <a:lnTo>
                          <a:pt x="382" y="123"/>
                        </a:lnTo>
                        <a:lnTo>
                          <a:pt x="376" y="118"/>
                        </a:lnTo>
                        <a:lnTo>
                          <a:pt x="371" y="115"/>
                        </a:lnTo>
                        <a:lnTo>
                          <a:pt x="356" y="108"/>
                        </a:lnTo>
                        <a:lnTo>
                          <a:pt x="344" y="105"/>
                        </a:lnTo>
                        <a:lnTo>
                          <a:pt x="339" y="102"/>
                        </a:lnTo>
                        <a:lnTo>
                          <a:pt x="336" y="100"/>
                        </a:lnTo>
                        <a:lnTo>
                          <a:pt x="318" y="90"/>
                        </a:lnTo>
                        <a:lnTo>
                          <a:pt x="315" y="89"/>
                        </a:lnTo>
                        <a:lnTo>
                          <a:pt x="310" y="87"/>
                        </a:lnTo>
                        <a:lnTo>
                          <a:pt x="305" y="87"/>
                        </a:lnTo>
                        <a:lnTo>
                          <a:pt x="302" y="87"/>
                        </a:lnTo>
                        <a:lnTo>
                          <a:pt x="299" y="89"/>
                        </a:lnTo>
                        <a:lnTo>
                          <a:pt x="291" y="94"/>
                        </a:lnTo>
                        <a:lnTo>
                          <a:pt x="276" y="103"/>
                        </a:lnTo>
                        <a:lnTo>
                          <a:pt x="268" y="111"/>
                        </a:lnTo>
                        <a:lnTo>
                          <a:pt x="266" y="115"/>
                        </a:lnTo>
                        <a:lnTo>
                          <a:pt x="265" y="118"/>
                        </a:lnTo>
                        <a:lnTo>
                          <a:pt x="265" y="121"/>
                        </a:lnTo>
                        <a:lnTo>
                          <a:pt x="263" y="126"/>
                        </a:lnTo>
                        <a:lnTo>
                          <a:pt x="265" y="131"/>
                        </a:lnTo>
                        <a:lnTo>
                          <a:pt x="265" y="131"/>
                        </a:lnTo>
                        <a:lnTo>
                          <a:pt x="265" y="131"/>
                        </a:lnTo>
                        <a:lnTo>
                          <a:pt x="265" y="131"/>
                        </a:lnTo>
                        <a:lnTo>
                          <a:pt x="262" y="131"/>
                        </a:lnTo>
                        <a:lnTo>
                          <a:pt x="260" y="131"/>
                        </a:lnTo>
                        <a:lnTo>
                          <a:pt x="258" y="131"/>
                        </a:lnTo>
                        <a:lnTo>
                          <a:pt x="257" y="131"/>
                        </a:lnTo>
                        <a:lnTo>
                          <a:pt x="254" y="171"/>
                        </a:lnTo>
                        <a:lnTo>
                          <a:pt x="252" y="184"/>
                        </a:lnTo>
                        <a:lnTo>
                          <a:pt x="250" y="206"/>
                        </a:lnTo>
                        <a:lnTo>
                          <a:pt x="249" y="229"/>
                        </a:lnTo>
                        <a:lnTo>
                          <a:pt x="246" y="269"/>
                        </a:lnTo>
                        <a:lnTo>
                          <a:pt x="246" y="269"/>
                        </a:lnTo>
                        <a:lnTo>
                          <a:pt x="244" y="274"/>
                        </a:lnTo>
                        <a:lnTo>
                          <a:pt x="242" y="275"/>
                        </a:lnTo>
                        <a:lnTo>
                          <a:pt x="241" y="280"/>
                        </a:lnTo>
                        <a:lnTo>
                          <a:pt x="241" y="280"/>
                        </a:lnTo>
                        <a:lnTo>
                          <a:pt x="249" y="295"/>
                        </a:lnTo>
                        <a:lnTo>
                          <a:pt x="249" y="295"/>
                        </a:lnTo>
                        <a:lnTo>
                          <a:pt x="250" y="295"/>
                        </a:lnTo>
                        <a:lnTo>
                          <a:pt x="252" y="295"/>
                        </a:lnTo>
                        <a:lnTo>
                          <a:pt x="257" y="295"/>
                        </a:lnTo>
                        <a:lnTo>
                          <a:pt x="262" y="291"/>
                        </a:lnTo>
                        <a:lnTo>
                          <a:pt x="263" y="290"/>
                        </a:lnTo>
                        <a:lnTo>
                          <a:pt x="268" y="287"/>
                        </a:lnTo>
                        <a:lnTo>
                          <a:pt x="270" y="285"/>
                        </a:lnTo>
                        <a:lnTo>
                          <a:pt x="271" y="285"/>
                        </a:lnTo>
                        <a:lnTo>
                          <a:pt x="281" y="283"/>
                        </a:lnTo>
                        <a:lnTo>
                          <a:pt x="297" y="285"/>
                        </a:lnTo>
                        <a:lnTo>
                          <a:pt x="315" y="285"/>
                        </a:lnTo>
                        <a:lnTo>
                          <a:pt x="321" y="285"/>
                        </a:lnTo>
                        <a:lnTo>
                          <a:pt x="337" y="291"/>
                        </a:lnTo>
                        <a:lnTo>
                          <a:pt x="339" y="293"/>
                        </a:lnTo>
                        <a:lnTo>
                          <a:pt x="340" y="295"/>
                        </a:lnTo>
                        <a:lnTo>
                          <a:pt x="347" y="317"/>
                        </a:lnTo>
                        <a:lnTo>
                          <a:pt x="353" y="330"/>
                        </a:lnTo>
                        <a:lnTo>
                          <a:pt x="355" y="335"/>
                        </a:lnTo>
                        <a:lnTo>
                          <a:pt x="358" y="340"/>
                        </a:lnTo>
                        <a:lnTo>
                          <a:pt x="355" y="341"/>
                        </a:lnTo>
                        <a:lnTo>
                          <a:pt x="355" y="341"/>
                        </a:lnTo>
                        <a:lnTo>
                          <a:pt x="332" y="357"/>
                        </a:lnTo>
                        <a:lnTo>
                          <a:pt x="336" y="362"/>
                        </a:lnTo>
                        <a:lnTo>
                          <a:pt x="320" y="383"/>
                        </a:lnTo>
                        <a:lnTo>
                          <a:pt x="320" y="386"/>
                        </a:lnTo>
                        <a:lnTo>
                          <a:pt x="318" y="388"/>
                        </a:lnTo>
                        <a:lnTo>
                          <a:pt x="311" y="394"/>
                        </a:lnTo>
                        <a:lnTo>
                          <a:pt x="311" y="396"/>
                        </a:lnTo>
                        <a:lnTo>
                          <a:pt x="307" y="399"/>
                        </a:lnTo>
                        <a:lnTo>
                          <a:pt x="286" y="407"/>
                        </a:lnTo>
                        <a:lnTo>
                          <a:pt x="286" y="407"/>
                        </a:lnTo>
                        <a:lnTo>
                          <a:pt x="284" y="406"/>
                        </a:lnTo>
                        <a:lnTo>
                          <a:pt x="284" y="407"/>
                        </a:lnTo>
                        <a:lnTo>
                          <a:pt x="283" y="407"/>
                        </a:lnTo>
                        <a:lnTo>
                          <a:pt x="278" y="393"/>
                        </a:lnTo>
                        <a:lnTo>
                          <a:pt x="278" y="393"/>
                        </a:lnTo>
                        <a:lnTo>
                          <a:pt x="262" y="393"/>
                        </a:lnTo>
                        <a:lnTo>
                          <a:pt x="254" y="393"/>
                        </a:lnTo>
                        <a:lnTo>
                          <a:pt x="215" y="399"/>
                        </a:lnTo>
                        <a:lnTo>
                          <a:pt x="197" y="401"/>
                        </a:lnTo>
                        <a:lnTo>
                          <a:pt x="194" y="402"/>
                        </a:lnTo>
                        <a:lnTo>
                          <a:pt x="189" y="404"/>
                        </a:lnTo>
                        <a:lnTo>
                          <a:pt x="188" y="404"/>
                        </a:lnTo>
                        <a:lnTo>
                          <a:pt x="186" y="404"/>
                        </a:lnTo>
                        <a:lnTo>
                          <a:pt x="186" y="404"/>
                        </a:lnTo>
                        <a:lnTo>
                          <a:pt x="188" y="402"/>
                        </a:lnTo>
                        <a:lnTo>
                          <a:pt x="188" y="396"/>
                        </a:lnTo>
                        <a:lnTo>
                          <a:pt x="188" y="394"/>
                        </a:lnTo>
                        <a:lnTo>
                          <a:pt x="186" y="383"/>
                        </a:lnTo>
                        <a:lnTo>
                          <a:pt x="185" y="378"/>
                        </a:lnTo>
                        <a:lnTo>
                          <a:pt x="185" y="377"/>
                        </a:lnTo>
                        <a:lnTo>
                          <a:pt x="172" y="364"/>
                        </a:lnTo>
                        <a:lnTo>
                          <a:pt x="162" y="356"/>
                        </a:lnTo>
                        <a:lnTo>
                          <a:pt x="160" y="352"/>
                        </a:lnTo>
                        <a:lnTo>
                          <a:pt x="160" y="352"/>
                        </a:lnTo>
                        <a:lnTo>
                          <a:pt x="156" y="354"/>
                        </a:lnTo>
                        <a:lnTo>
                          <a:pt x="131" y="365"/>
                        </a:lnTo>
                        <a:lnTo>
                          <a:pt x="120" y="357"/>
                        </a:lnTo>
                        <a:lnTo>
                          <a:pt x="120" y="357"/>
                        </a:lnTo>
                        <a:lnTo>
                          <a:pt x="119" y="357"/>
                        </a:lnTo>
                        <a:lnTo>
                          <a:pt x="114" y="356"/>
                        </a:lnTo>
                        <a:lnTo>
                          <a:pt x="107" y="351"/>
                        </a:lnTo>
                        <a:lnTo>
                          <a:pt x="99" y="343"/>
                        </a:lnTo>
                        <a:lnTo>
                          <a:pt x="99" y="343"/>
                        </a:lnTo>
                        <a:lnTo>
                          <a:pt x="99" y="343"/>
                        </a:lnTo>
                        <a:lnTo>
                          <a:pt x="99" y="343"/>
                        </a:lnTo>
                        <a:lnTo>
                          <a:pt x="91" y="335"/>
                        </a:lnTo>
                        <a:lnTo>
                          <a:pt x="91" y="335"/>
                        </a:lnTo>
                        <a:lnTo>
                          <a:pt x="90" y="335"/>
                        </a:lnTo>
                        <a:lnTo>
                          <a:pt x="88" y="333"/>
                        </a:lnTo>
                        <a:lnTo>
                          <a:pt x="85" y="330"/>
                        </a:lnTo>
                        <a:lnTo>
                          <a:pt x="85" y="330"/>
                        </a:lnTo>
                        <a:lnTo>
                          <a:pt x="82" y="328"/>
                        </a:lnTo>
                        <a:lnTo>
                          <a:pt x="75" y="325"/>
                        </a:lnTo>
                        <a:lnTo>
                          <a:pt x="74" y="324"/>
                        </a:lnTo>
                        <a:lnTo>
                          <a:pt x="64" y="317"/>
                        </a:lnTo>
                        <a:lnTo>
                          <a:pt x="58" y="311"/>
                        </a:lnTo>
                        <a:lnTo>
                          <a:pt x="48" y="301"/>
                        </a:lnTo>
                        <a:lnTo>
                          <a:pt x="40" y="293"/>
                        </a:lnTo>
                        <a:lnTo>
                          <a:pt x="38" y="290"/>
                        </a:lnTo>
                        <a:lnTo>
                          <a:pt x="32" y="283"/>
                        </a:lnTo>
                        <a:lnTo>
                          <a:pt x="19" y="269"/>
                        </a:lnTo>
                        <a:lnTo>
                          <a:pt x="16" y="264"/>
                        </a:lnTo>
                        <a:lnTo>
                          <a:pt x="24" y="250"/>
                        </a:lnTo>
                        <a:lnTo>
                          <a:pt x="25" y="243"/>
                        </a:lnTo>
                        <a:lnTo>
                          <a:pt x="27" y="242"/>
                        </a:lnTo>
                        <a:lnTo>
                          <a:pt x="27" y="242"/>
                        </a:lnTo>
                        <a:lnTo>
                          <a:pt x="27" y="242"/>
                        </a:lnTo>
                        <a:lnTo>
                          <a:pt x="30" y="234"/>
                        </a:lnTo>
                        <a:lnTo>
                          <a:pt x="32" y="229"/>
                        </a:lnTo>
                        <a:lnTo>
                          <a:pt x="37" y="217"/>
                        </a:lnTo>
                        <a:lnTo>
                          <a:pt x="37" y="217"/>
                        </a:lnTo>
                        <a:lnTo>
                          <a:pt x="35" y="208"/>
                        </a:lnTo>
                        <a:lnTo>
                          <a:pt x="8" y="99"/>
                        </a:lnTo>
                        <a:lnTo>
                          <a:pt x="8" y="99"/>
                        </a:lnTo>
                        <a:lnTo>
                          <a:pt x="8" y="97"/>
                        </a:lnTo>
                        <a:lnTo>
                          <a:pt x="8" y="97"/>
                        </a:lnTo>
                        <a:lnTo>
                          <a:pt x="8" y="97"/>
                        </a:lnTo>
                        <a:lnTo>
                          <a:pt x="8" y="97"/>
                        </a:lnTo>
                        <a:lnTo>
                          <a:pt x="6" y="74"/>
                        </a:lnTo>
                        <a:lnTo>
                          <a:pt x="6" y="73"/>
                        </a:lnTo>
                        <a:lnTo>
                          <a:pt x="6" y="73"/>
                        </a:lnTo>
                        <a:lnTo>
                          <a:pt x="6" y="73"/>
                        </a:lnTo>
                        <a:lnTo>
                          <a:pt x="6" y="65"/>
                        </a:lnTo>
                        <a:lnTo>
                          <a:pt x="6" y="58"/>
                        </a:lnTo>
                        <a:lnTo>
                          <a:pt x="5" y="52"/>
                        </a:lnTo>
                        <a:lnTo>
                          <a:pt x="1" y="29"/>
                        </a:lnTo>
                        <a:lnTo>
                          <a:pt x="1" y="23"/>
                        </a:lnTo>
                        <a:lnTo>
                          <a:pt x="1" y="23"/>
                        </a:lnTo>
                        <a:lnTo>
                          <a:pt x="0" y="15"/>
                        </a:lnTo>
                        <a:lnTo>
                          <a:pt x="0" y="7"/>
                        </a:lnTo>
                        <a:lnTo>
                          <a:pt x="13" y="5"/>
                        </a:lnTo>
                        <a:lnTo>
                          <a:pt x="53" y="5"/>
                        </a:lnTo>
                        <a:lnTo>
                          <a:pt x="103" y="0"/>
                        </a:lnTo>
                        <a:lnTo>
                          <a:pt x="109" y="0"/>
                        </a:lnTo>
                        <a:lnTo>
                          <a:pt x="111" y="13"/>
                        </a:lnTo>
                        <a:lnTo>
                          <a:pt x="241" y="23"/>
                        </a:lnTo>
                        <a:lnTo>
                          <a:pt x="344" y="29"/>
                        </a:lnTo>
                        <a:lnTo>
                          <a:pt x="344" y="31"/>
                        </a:lnTo>
                        <a:lnTo>
                          <a:pt x="344" y="39"/>
                        </a:lnTo>
                        <a:lnTo>
                          <a:pt x="345" y="68"/>
                        </a:lnTo>
                      </a:path>
                    </a:pathLst>
                  </a:custGeom>
                  <a:noFill/>
                  <a:ln w="4763" cap="sq">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
                <p:nvSpPr>
                  <p:cNvPr id="65" name="Freeform 21"/>
                  <p:cNvSpPr>
                    <a:spLocks/>
                  </p:cNvSpPr>
                  <p:nvPr/>
                </p:nvSpPr>
                <p:spPr bwMode="auto">
                  <a:xfrm>
                    <a:off x="6474" y="3559"/>
                    <a:ext cx="101" cy="221"/>
                  </a:xfrm>
                  <a:custGeom>
                    <a:avLst/>
                    <a:gdLst>
                      <a:gd name="T0" fmla="*/ 78 w 101"/>
                      <a:gd name="T1" fmla="*/ 4 h 221"/>
                      <a:gd name="T2" fmla="*/ 83 w 101"/>
                      <a:gd name="T3" fmla="*/ 15 h 221"/>
                      <a:gd name="T4" fmla="*/ 78 w 101"/>
                      <a:gd name="T5" fmla="*/ 37 h 221"/>
                      <a:gd name="T6" fmla="*/ 77 w 101"/>
                      <a:gd name="T7" fmla="*/ 41 h 221"/>
                      <a:gd name="T8" fmla="*/ 74 w 101"/>
                      <a:gd name="T9" fmla="*/ 55 h 221"/>
                      <a:gd name="T10" fmla="*/ 91 w 101"/>
                      <a:gd name="T11" fmla="*/ 58 h 221"/>
                      <a:gd name="T12" fmla="*/ 93 w 101"/>
                      <a:gd name="T13" fmla="*/ 61 h 221"/>
                      <a:gd name="T14" fmla="*/ 95 w 101"/>
                      <a:gd name="T15" fmla="*/ 63 h 221"/>
                      <a:gd name="T16" fmla="*/ 96 w 101"/>
                      <a:gd name="T17" fmla="*/ 65 h 221"/>
                      <a:gd name="T18" fmla="*/ 99 w 101"/>
                      <a:gd name="T19" fmla="*/ 63 h 221"/>
                      <a:gd name="T20" fmla="*/ 101 w 101"/>
                      <a:gd name="T21" fmla="*/ 65 h 221"/>
                      <a:gd name="T22" fmla="*/ 101 w 101"/>
                      <a:gd name="T23" fmla="*/ 65 h 221"/>
                      <a:gd name="T24" fmla="*/ 99 w 101"/>
                      <a:gd name="T25" fmla="*/ 71 h 221"/>
                      <a:gd name="T26" fmla="*/ 99 w 101"/>
                      <a:gd name="T27" fmla="*/ 73 h 221"/>
                      <a:gd name="T28" fmla="*/ 96 w 101"/>
                      <a:gd name="T29" fmla="*/ 76 h 221"/>
                      <a:gd name="T30" fmla="*/ 93 w 101"/>
                      <a:gd name="T31" fmla="*/ 81 h 221"/>
                      <a:gd name="T32" fmla="*/ 91 w 101"/>
                      <a:gd name="T33" fmla="*/ 81 h 221"/>
                      <a:gd name="T34" fmla="*/ 91 w 101"/>
                      <a:gd name="T35" fmla="*/ 82 h 221"/>
                      <a:gd name="T36" fmla="*/ 91 w 101"/>
                      <a:gd name="T37" fmla="*/ 81 h 221"/>
                      <a:gd name="T38" fmla="*/ 91 w 101"/>
                      <a:gd name="T39" fmla="*/ 81 h 221"/>
                      <a:gd name="T40" fmla="*/ 90 w 101"/>
                      <a:gd name="T41" fmla="*/ 81 h 221"/>
                      <a:gd name="T42" fmla="*/ 90 w 101"/>
                      <a:gd name="T43" fmla="*/ 84 h 221"/>
                      <a:gd name="T44" fmla="*/ 88 w 101"/>
                      <a:gd name="T45" fmla="*/ 86 h 221"/>
                      <a:gd name="T46" fmla="*/ 85 w 101"/>
                      <a:gd name="T47" fmla="*/ 89 h 221"/>
                      <a:gd name="T48" fmla="*/ 83 w 101"/>
                      <a:gd name="T49" fmla="*/ 87 h 221"/>
                      <a:gd name="T50" fmla="*/ 82 w 101"/>
                      <a:gd name="T51" fmla="*/ 89 h 221"/>
                      <a:gd name="T52" fmla="*/ 82 w 101"/>
                      <a:gd name="T53" fmla="*/ 90 h 221"/>
                      <a:gd name="T54" fmla="*/ 77 w 101"/>
                      <a:gd name="T55" fmla="*/ 90 h 221"/>
                      <a:gd name="T56" fmla="*/ 77 w 101"/>
                      <a:gd name="T57" fmla="*/ 90 h 221"/>
                      <a:gd name="T58" fmla="*/ 75 w 101"/>
                      <a:gd name="T59" fmla="*/ 92 h 221"/>
                      <a:gd name="T60" fmla="*/ 72 w 101"/>
                      <a:gd name="T61" fmla="*/ 94 h 221"/>
                      <a:gd name="T62" fmla="*/ 72 w 101"/>
                      <a:gd name="T63" fmla="*/ 95 h 221"/>
                      <a:gd name="T64" fmla="*/ 69 w 101"/>
                      <a:gd name="T65" fmla="*/ 95 h 221"/>
                      <a:gd name="T66" fmla="*/ 64 w 101"/>
                      <a:gd name="T67" fmla="*/ 95 h 221"/>
                      <a:gd name="T68" fmla="*/ 53 w 101"/>
                      <a:gd name="T69" fmla="*/ 142 h 221"/>
                      <a:gd name="T70" fmla="*/ 45 w 101"/>
                      <a:gd name="T71" fmla="*/ 179 h 221"/>
                      <a:gd name="T72" fmla="*/ 46 w 101"/>
                      <a:gd name="T73" fmla="*/ 179 h 221"/>
                      <a:gd name="T74" fmla="*/ 45 w 101"/>
                      <a:gd name="T75" fmla="*/ 185 h 221"/>
                      <a:gd name="T76" fmla="*/ 43 w 101"/>
                      <a:gd name="T77" fmla="*/ 185 h 221"/>
                      <a:gd name="T78" fmla="*/ 43 w 101"/>
                      <a:gd name="T79" fmla="*/ 187 h 221"/>
                      <a:gd name="T80" fmla="*/ 43 w 101"/>
                      <a:gd name="T81" fmla="*/ 190 h 221"/>
                      <a:gd name="T82" fmla="*/ 43 w 101"/>
                      <a:gd name="T83" fmla="*/ 192 h 221"/>
                      <a:gd name="T84" fmla="*/ 40 w 101"/>
                      <a:gd name="T85" fmla="*/ 193 h 221"/>
                      <a:gd name="T86" fmla="*/ 40 w 101"/>
                      <a:gd name="T87" fmla="*/ 196 h 221"/>
                      <a:gd name="T88" fmla="*/ 37 w 101"/>
                      <a:gd name="T89" fmla="*/ 198 h 221"/>
                      <a:gd name="T90" fmla="*/ 35 w 101"/>
                      <a:gd name="T91" fmla="*/ 198 h 221"/>
                      <a:gd name="T92" fmla="*/ 32 w 101"/>
                      <a:gd name="T93" fmla="*/ 198 h 221"/>
                      <a:gd name="T94" fmla="*/ 25 w 101"/>
                      <a:gd name="T95" fmla="*/ 200 h 221"/>
                      <a:gd name="T96" fmla="*/ 22 w 101"/>
                      <a:gd name="T97" fmla="*/ 203 h 221"/>
                      <a:gd name="T98" fmla="*/ 22 w 101"/>
                      <a:gd name="T99" fmla="*/ 203 h 221"/>
                      <a:gd name="T100" fmla="*/ 19 w 101"/>
                      <a:gd name="T101" fmla="*/ 208 h 221"/>
                      <a:gd name="T102" fmla="*/ 19 w 101"/>
                      <a:gd name="T103" fmla="*/ 209 h 221"/>
                      <a:gd name="T104" fmla="*/ 14 w 101"/>
                      <a:gd name="T105" fmla="*/ 214 h 221"/>
                      <a:gd name="T106" fmla="*/ 13 w 101"/>
                      <a:gd name="T107" fmla="*/ 216 h 221"/>
                      <a:gd name="T108" fmla="*/ 13 w 101"/>
                      <a:gd name="T109" fmla="*/ 217 h 221"/>
                      <a:gd name="T110" fmla="*/ 11 w 101"/>
                      <a:gd name="T111" fmla="*/ 219 h 221"/>
                      <a:gd name="T112" fmla="*/ 5 w 101"/>
                      <a:gd name="T113" fmla="*/ 221 h 221"/>
                      <a:gd name="T114" fmla="*/ 1 w 101"/>
                      <a:gd name="T115" fmla="*/ 221 h 221"/>
                      <a:gd name="T116" fmla="*/ 0 w 101"/>
                      <a:gd name="T117" fmla="*/ 216 h 221"/>
                      <a:gd name="T118" fmla="*/ 6 w 101"/>
                      <a:gd name="T119" fmla="*/ 192 h 221"/>
                      <a:gd name="T120" fmla="*/ 6 w 101"/>
                      <a:gd name="T121" fmla="*/ 190 h 221"/>
                      <a:gd name="T122" fmla="*/ 51 w 101"/>
                      <a:gd name="T123" fmla="*/ 0 h 221"/>
                      <a:gd name="T124" fmla="*/ 78 w 101"/>
                      <a:gd name="T125" fmla="*/ 4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1" h="221">
                        <a:moveTo>
                          <a:pt x="78" y="4"/>
                        </a:moveTo>
                        <a:lnTo>
                          <a:pt x="83" y="15"/>
                        </a:lnTo>
                        <a:lnTo>
                          <a:pt x="78" y="37"/>
                        </a:lnTo>
                        <a:lnTo>
                          <a:pt x="77" y="41"/>
                        </a:lnTo>
                        <a:lnTo>
                          <a:pt x="74" y="55"/>
                        </a:lnTo>
                        <a:lnTo>
                          <a:pt x="91" y="58"/>
                        </a:lnTo>
                        <a:lnTo>
                          <a:pt x="93" y="61"/>
                        </a:lnTo>
                        <a:lnTo>
                          <a:pt x="95" y="63"/>
                        </a:lnTo>
                        <a:lnTo>
                          <a:pt x="96" y="65"/>
                        </a:lnTo>
                        <a:lnTo>
                          <a:pt x="99" y="63"/>
                        </a:lnTo>
                        <a:lnTo>
                          <a:pt x="101" y="65"/>
                        </a:lnTo>
                        <a:lnTo>
                          <a:pt x="101" y="65"/>
                        </a:lnTo>
                        <a:lnTo>
                          <a:pt x="99" y="71"/>
                        </a:lnTo>
                        <a:lnTo>
                          <a:pt x="99" y="73"/>
                        </a:lnTo>
                        <a:lnTo>
                          <a:pt x="96" y="76"/>
                        </a:lnTo>
                        <a:lnTo>
                          <a:pt x="93" y="81"/>
                        </a:lnTo>
                        <a:lnTo>
                          <a:pt x="91" y="81"/>
                        </a:lnTo>
                        <a:lnTo>
                          <a:pt x="91" y="82"/>
                        </a:lnTo>
                        <a:lnTo>
                          <a:pt x="91" y="81"/>
                        </a:lnTo>
                        <a:lnTo>
                          <a:pt x="91" y="81"/>
                        </a:lnTo>
                        <a:lnTo>
                          <a:pt x="90" y="81"/>
                        </a:lnTo>
                        <a:lnTo>
                          <a:pt x="90" y="84"/>
                        </a:lnTo>
                        <a:lnTo>
                          <a:pt x="88" y="86"/>
                        </a:lnTo>
                        <a:lnTo>
                          <a:pt x="85" y="89"/>
                        </a:lnTo>
                        <a:lnTo>
                          <a:pt x="83" y="87"/>
                        </a:lnTo>
                        <a:lnTo>
                          <a:pt x="82" y="89"/>
                        </a:lnTo>
                        <a:lnTo>
                          <a:pt x="82" y="90"/>
                        </a:lnTo>
                        <a:lnTo>
                          <a:pt x="77" y="90"/>
                        </a:lnTo>
                        <a:lnTo>
                          <a:pt x="77" y="90"/>
                        </a:lnTo>
                        <a:lnTo>
                          <a:pt x="75" y="92"/>
                        </a:lnTo>
                        <a:lnTo>
                          <a:pt x="72" y="94"/>
                        </a:lnTo>
                        <a:lnTo>
                          <a:pt x="72" y="95"/>
                        </a:lnTo>
                        <a:lnTo>
                          <a:pt x="69" y="95"/>
                        </a:lnTo>
                        <a:lnTo>
                          <a:pt x="64" y="95"/>
                        </a:lnTo>
                        <a:lnTo>
                          <a:pt x="53" y="142"/>
                        </a:lnTo>
                        <a:lnTo>
                          <a:pt x="45" y="179"/>
                        </a:lnTo>
                        <a:lnTo>
                          <a:pt x="46" y="179"/>
                        </a:lnTo>
                        <a:lnTo>
                          <a:pt x="45" y="185"/>
                        </a:lnTo>
                        <a:lnTo>
                          <a:pt x="43" y="185"/>
                        </a:lnTo>
                        <a:lnTo>
                          <a:pt x="43" y="187"/>
                        </a:lnTo>
                        <a:lnTo>
                          <a:pt x="43" y="190"/>
                        </a:lnTo>
                        <a:lnTo>
                          <a:pt x="43" y="192"/>
                        </a:lnTo>
                        <a:lnTo>
                          <a:pt x="40" y="193"/>
                        </a:lnTo>
                        <a:lnTo>
                          <a:pt x="40" y="196"/>
                        </a:lnTo>
                        <a:lnTo>
                          <a:pt x="37" y="198"/>
                        </a:lnTo>
                        <a:lnTo>
                          <a:pt x="35" y="198"/>
                        </a:lnTo>
                        <a:lnTo>
                          <a:pt x="32" y="198"/>
                        </a:lnTo>
                        <a:lnTo>
                          <a:pt x="25" y="200"/>
                        </a:lnTo>
                        <a:lnTo>
                          <a:pt x="22" y="203"/>
                        </a:lnTo>
                        <a:lnTo>
                          <a:pt x="22" y="203"/>
                        </a:lnTo>
                        <a:lnTo>
                          <a:pt x="19" y="208"/>
                        </a:lnTo>
                        <a:lnTo>
                          <a:pt x="19" y="209"/>
                        </a:lnTo>
                        <a:lnTo>
                          <a:pt x="14" y="214"/>
                        </a:lnTo>
                        <a:lnTo>
                          <a:pt x="13" y="216"/>
                        </a:lnTo>
                        <a:lnTo>
                          <a:pt x="13" y="217"/>
                        </a:lnTo>
                        <a:lnTo>
                          <a:pt x="11" y="219"/>
                        </a:lnTo>
                        <a:lnTo>
                          <a:pt x="5" y="221"/>
                        </a:lnTo>
                        <a:lnTo>
                          <a:pt x="1" y="221"/>
                        </a:lnTo>
                        <a:lnTo>
                          <a:pt x="0" y="216"/>
                        </a:lnTo>
                        <a:lnTo>
                          <a:pt x="6" y="192"/>
                        </a:lnTo>
                        <a:lnTo>
                          <a:pt x="6" y="190"/>
                        </a:lnTo>
                        <a:lnTo>
                          <a:pt x="51" y="0"/>
                        </a:lnTo>
                        <a:lnTo>
                          <a:pt x="78" y="4"/>
                        </a:ln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a:p>
                </p:txBody>
              </p:sp>
              <p:sp>
                <p:nvSpPr>
                  <p:cNvPr id="66" name="Freeform 22"/>
                  <p:cNvSpPr>
                    <a:spLocks/>
                  </p:cNvSpPr>
                  <p:nvPr/>
                </p:nvSpPr>
                <p:spPr bwMode="auto">
                  <a:xfrm>
                    <a:off x="6474" y="3559"/>
                    <a:ext cx="101" cy="221"/>
                  </a:xfrm>
                  <a:custGeom>
                    <a:avLst/>
                    <a:gdLst>
                      <a:gd name="T0" fmla="*/ 78 w 101"/>
                      <a:gd name="T1" fmla="*/ 4 h 221"/>
                      <a:gd name="T2" fmla="*/ 83 w 101"/>
                      <a:gd name="T3" fmla="*/ 15 h 221"/>
                      <a:gd name="T4" fmla="*/ 78 w 101"/>
                      <a:gd name="T5" fmla="*/ 37 h 221"/>
                      <a:gd name="T6" fmla="*/ 77 w 101"/>
                      <a:gd name="T7" fmla="*/ 41 h 221"/>
                      <a:gd name="T8" fmla="*/ 74 w 101"/>
                      <a:gd name="T9" fmla="*/ 55 h 221"/>
                      <a:gd name="T10" fmla="*/ 91 w 101"/>
                      <a:gd name="T11" fmla="*/ 58 h 221"/>
                      <a:gd name="T12" fmla="*/ 93 w 101"/>
                      <a:gd name="T13" fmla="*/ 61 h 221"/>
                      <a:gd name="T14" fmla="*/ 95 w 101"/>
                      <a:gd name="T15" fmla="*/ 63 h 221"/>
                      <a:gd name="T16" fmla="*/ 96 w 101"/>
                      <a:gd name="T17" fmla="*/ 65 h 221"/>
                      <a:gd name="T18" fmla="*/ 99 w 101"/>
                      <a:gd name="T19" fmla="*/ 63 h 221"/>
                      <a:gd name="T20" fmla="*/ 101 w 101"/>
                      <a:gd name="T21" fmla="*/ 65 h 221"/>
                      <a:gd name="T22" fmla="*/ 101 w 101"/>
                      <a:gd name="T23" fmla="*/ 65 h 221"/>
                      <a:gd name="T24" fmla="*/ 99 w 101"/>
                      <a:gd name="T25" fmla="*/ 71 h 221"/>
                      <a:gd name="T26" fmla="*/ 99 w 101"/>
                      <a:gd name="T27" fmla="*/ 73 h 221"/>
                      <a:gd name="T28" fmla="*/ 96 w 101"/>
                      <a:gd name="T29" fmla="*/ 76 h 221"/>
                      <a:gd name="T30" fmla="*/ 93 w 101"/>
                      <a:gd name="T31" fmla="*/ 81 h 221"/>
                      <a:gd name="T32" fmla="*/ 91 w 101"/>
                      <a:gd name="T33" fmla="*/ 81 h 221"/>
                      <a:gd name="T34" fmla="*/ 91 w 101"/>
                      <a:gd name="T35" fmla="*/ 82 h 221"/>
                      <a:gd name="T36" fmla="*/ 91 w 101"/>
                      <a:gd name="T37" fmla="*/ 81 h 221"/>
                      <a:gd name="T38" fmla="*/ 91 w 101"/>
                      <a:gd name="T39" fmla="*/ 81 h 221"/>
                      <a:gd name="T40" fmla="*/ 90 w 101"/>
                      <a:gd name="T41" fmla="*/ 81 h 221"/>
                      <a:gd name="T42" fmla="*/ 90 w 101"/>
                      <a:gd name="T43" fmla="*/ 84 h 221"/>
                      <a:gd name="T44" fmla="*/ 88 w 101"/>
                      <a:gd name="T45" fmla="*/ 86 h 221"/>
                      <a:gd name="T46" fmla="*/ 85 w 101"/>
                      <a:gd name="T47" fmla="*/ 89 h 221"/>
                      <a:gd name="T48" fmla="*/ 83 w 101"/>
                      <a:gd name="T49" fmla="*/ 87 h 221"/>
                      <a:gd name="T50" fmla="*/ 82 w 101"/>
                      <a:gd name="T51" fmla="*/ 89 h 221"/>
                      <a:gd name="T52" fmla="*/ 82 w 101"/>
                      <a:gd name="T53" fmla="*/ 90 h 221"/>
                      <a:gd name="T54" fmla="*/ 77 w 101"/>
                      <a:gd name="T55" fmla="*/ 90 h 221"/>
                      <a:gd name="T56" fmla="*/ 77 w 101"/>
                      <a:gd name="T57" fmla="*/ 90 h 221"/>
                      <a:gd name="T58" fmla="*/ 75 w 101"/>
                      <a:gd name="T59" fmla="*/ 92 h 221"/>
                      <a:gd name="T60" fmla="*/ 72 w 101"/>
                      <a:gd name="T61" fmla="*/ 94 h 221"/>
                      <a:gd name="T62" fmla="*/ 72 w 101"/>
                      <a:gd name="T63" fmla="*/ 95 h 221"/>
                      <a:gd name="T64" fmla="*/ 69 w 101"/>
                      <a:gd name="T65" fmla="*/ 95 h 221"/>
                      <a:gd name="T66" fmla="*/ 64 w 101"/>
                      <a:gd name="T67" fmla="*/ 95 h 221"/>
                      <a:gd name="T68" fmla="*/ 53 w 101"/>
                      <a:gd name="T69" fmla="*/ 142 h 221"/>
                      <a:gd name="T70" fmla="*/ 45 w 101"/>
                      <a:gd name="T71" fmla="*/ 179 h 221"/>
                      <a:gd name="T72" fmla="*/ 46 w 101"/>
                      <a:gd name="T73" fmla="*/ 179 h 221"/>
                      <a:gd name="T74" fmla="*/ 45 w 101"/>
                      <a:gd name="T75" fmla="*/ 185 h 221"/>
                      <a:gd name="T76" fmla="*/ 43 w 101"/>
                      <a:gd name="T77" fmla="*/ 185 h 221"/>
                      <a:gd name="T78" fmla="*/ 43 w 101"/>
                      <a:gd name="T79" fmla="*/ 187 h 221"/>
                      <a:gd name="T80" fmla="*/ 43 w 101"/>
                      <a:gd name="T81" fmla="*/ 190 h 221"/>
                      <a:gd name="T82" fmla="*/ 43 w 101"/>
                      <a:gd name="T83" fmla="*/ 192 h 221"/>
                      <a:gd name="T84" fmla="*/ 40 w 101"/>
                      <a:gd name="T85" fmla="*/ 193 h 221"/>
                      <a:gd name="T86" fmla="*/ 40 w 101"/>
                      <a:gd name="T87" fmla="*/ 196 h 221"/>
                      <a:gd name="T88" fmla="*/ 37 w 101"/>
                      <a:gd name="T89" fmla="*/ 198 h 221"/>
                      <a:gd name="T90" fmla="*/ 35 w 101"/>
                      <a:gd name="T91" fmla="*/ 198 h 221"/>
                      <a:gd name="T92" fmla="*/ 32 w 101"/>
                      <a:gd name="T93" fmla="*/ 198 h 221"/>
                      <a:gd name="T94" fmla="*/ 25 w 101"/>
                      <a:gd name="T95" fmla="*/ 200 h 221"/>
                      <a:gd name="T96" fmla="*/ 22 w 101"/>
                      <a:gd name="T97" fmla="*/ 203 h 221"/>
                      <a:gd name="T98" fmla="*/ 22 w 101"/>
                      <a:gd name="T99" fmla="*/ 203 h 221"/>
                      <a:gd name="T100" fmla="*/ 19 w 101"/>
                      <a:gd name="T101" fmla="*/ 208 h 221"/>
                      <a:gd name="T102" fmla="*/ 19 w 101"/>
                      <a:gd name="T103" fmla="*/ 209 h 221"/>
                      <a:gd name="T104" fmla="*/ 14 w 101"/>
                      <a:gd name="T105" fmla="*/ 214 h 221"/>
                      <a:gd name="T106" fmla="*/ 13 w 101"/>
                      <a:gd name="T107" fmla="*/ 216 h 221"/>
                      <a:gd name="T108" fmla="*/ 13 w 101"/>
                      <a:gd name="T109" fmla="*/ 217 h 221"/>
                      <a:gd name="T110" fmla="*/ 11 w 101"/>
                      <a:gd name="T111" fmla="*/ 219 h 221"/>
                      <a:gd name="T112" fmla="*/ 5 w 101"/>
                      <a:gd name="T113" fmla="*/ 221 h 221"/>
                      <a:gd name="T114" fmla="*/ 1 w 101"/>
                      <a:gd name="T115" fmla="*/ 221 h 221"/>
                      <a:gd name="T116" fmla="*/ 0 w 101"/>
                      <a:gd name="T117" fmla="*/ 216 h 221"/>
                      <a:gd name="T118" fmla="*/ 6 w 101"/>
                      <a:gd name="T119" fmla="*/ 192 h 221"/>
                      <a:gd name="T120" fmla="*/ 6 w 101"/>
                      <a:gd name="T121" fmla="*/ 190 h 221"/>
                      <a:gd name="T122" fmla="*/ 51 w 101"/>
                      <a:gd name="T123" fmla="*/ 0 h 221"/>
                      <a:gd name="T124" fmla="*/ 78 w 101"/>
                      <a:gd name="T125" fmla="*/ 4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1" h="221">
                        <a:moveTo>
                          <a:pt x="78" y="4"/>
                        </a:moveTo>
                        <a:lnTo>
                          <a:pt x="83" y="15"/>
                        </a:lnTo>
                        <a:lnTo>
                          <a:pt x="78" y="37"/>
                        </a:lnTo>
                        <a:lnTo>
                          <a:pt x="77" y="41"/>
                        </a:lnTo>
                        <a:lnTo>
                          <a:pt x="74" y="55"/>
                        </a:lnTo>
                        <a:lnTo>
                          <a:pt x="91" y="58"/>
                        </a:lnTo>
                        <a:lnTo>
                          <a:pt x="93" y="61"/>
                        </a:lnTo>
                        <a:lnTo>
                          <a:pt x="95" y="63"/>
                        </a:lnTo>
                        <a:lnTo>
                          <a:pt x="96" y="65"/>
                        </a:lnTo>
                        <a:lnTo>
                          <a:pt x="99" y="63"/>
                        </a:lnTo>
                        <a:lnTo>
                          <a:pt x="101" y="65"/>
                        </a:lnTo>
                        <a:lnTo>
                          <a:pt x="101" y="65"/>
                        </a:lnTo>
                        <a:lnTo>
                          <a:pt x="99" y="71"/>
                        </a:lnTo>
                        <a:lnTo>
                          <a:pt x="99" y="73"/>
                        </a:lnTo>
                        <a:lnTo>
                          <a:pt x="96" y="76"/>
                        </a:lnTo>
                        <a:lnTo>
                          <a:pt x="93" y="81"/>
                        </a:lnTo>
                        <a:lnTo>
                          <a:pt x="91" y="81"/>
                        </a:lnTo>
                        <a:lnTo>
                          <a:pt x="91" y="82"/>
                        </a:lnTo>
                        <a:lnTo>
                          <a:pt x="91" y="81"/>
                        </a:lnTo>
                        <a:lnTo>
                          <a:pt x="91" y="81"/>
                        </a:lnTo>
                        <a:lnTo>
                          <a:pt x="90" y="81"/>
                        </a:lnTo>
                        <a:lnTo>
                          <a:pt x="90" y="84"/>
                        </a:lnTo>
                        <a:lnTo>
                          <a:pt x="88" y="86"/>
                        </a:lnTo>
                        <a:lnTo>
                          <a:pt x="85" y="89"/>
                        </a:lnTo>
                        <a:lnTo>
                          <a:pt x="83" y="87"/>
                        </a:lnTo>
                        <a:lnTo>
                          <a:pt x="82" y="89"/>
                        </a:lnTo>
                        <a:lnTo>
                          <a:pt x="82" y="90"/>
                        </a:lnTo>
                        <a:lnTo>
                          <a:pt x="77" y="90"/>
                        </a:lnTo>
                        <a:lnTo>
                          <a:pt x="77" y="90"/>
                        </a:lnTo>
                        <a:lnTo>
                          <a:pt x="75" y="92"/>
                        </a:lnTo>
                        <a:lnTo>
                          <a:pt x="72" y="94"/>
                        </a:lnTo>
                        <a:lnTo>
                          <a:pt x="72" y="95"/>
                        </a:lnTo>
                        <a:lnTo>
                          <a:pt x="69" y="95"/>
                        </a:lnTo>
                        <a:lnTo>
                          <a:pt x="64" y="95"/>
                        </a:lnTo>
                        <a:lnTo>
                          <a:pt x="53" y="142"/>
                        </a:lnTo>
                        <a:lnTo>
                          <a:pt x="45" y="179"/>
                        </a:lnTo>
                        <a:lnTo>
                          <a:pt x="46" y="179"/>
                        </a:lnTo>
                        <a:lnTo>
                          <a:pt x="45" y="185"/>
                        </a:lnTo>
                        <a:lnTo>
                          <a:pt x="43" y="185"/>
                        </a:lnTo>
                        <a:lnTo>
                          <a:pt x="43" y="187"/>
                        </a:lnTo>
                        <a:lnTo>
                          <a:pt x="43" y="190"/>
                        </a:lnTo>
                        <a:lnTo>
                          <a:pt x="43" y="192"/>
                        </a:lnTo>
                        <a:lnTo>
                          <a:pt x="40" y="193"/>
                        </a:lnTo>
                        <a:lnTo>
                          <a:pt x="40" y="196"/>
                        </a:lnTo>
                        <a:lnTo>
                          <a:pt x="37" y="198"/>
                        </a:lnTo>
                        <a:lnTo>
                          <a:pt x="35" y="198"/>
                        </a:lnTo>
                        <a:lnTo>
                          <a:pt x="32" y="198"/>
                        </a:lnTo>
                        <a:lnTo>
                          <a:pt x="25" y="200"/>
                        </a:lnTo>
                        <a:lnTo>
                          <a:pt x="22" y="203"/>
                        </a:lnTo>
                        <a:lnTo>
                          <a:pt x="22" y="203"/>
                        </a:lnTo>
                        <a:lnTo>
                          <a:pt x="19" y="208"/>
                        </a:lnTo>
                        <a:lnTo>
                          <a:pt x="19" y="209"/>
                        </a:lnTo>
                        <a:lnTo>
                          <a:pt x="14" y="214"/>
                        </a:lnTo>
                        <a:lnTo>
                          <a:pt x="13" y="216"/>
                        </a:lnTo>
                        <a:lnTo>
                          <a:pt x="13" y="217"/>
                        </a:lnTo>
                        <a:lnTo>
                          <a:pt x="11" y="219"/>
                        </a:lnTo>
                        <a:lnTo>
                          <a:pt x="5" y="221"/>
                        </a:lnTo>
                        <a:lnTo>
                          <a:pt x="1" y="221"/>
                        </a:lnTo>
                        <a:lnTo>
                          <a:pt x="0" y="216"/>
                        </a:lnTo>
                        <a:lnTo>
                          <a:pt x="6" y="192"/>
                        </a:lnTo>
                        <a:lnTo>
                          <a:pt x="6" y="190"/>
                        </a:lnTo>
                        <a:lnTo>
                          <a:pt x="51" y="0"/>
                        </a:lnTo>
                        <a:lnTo>
                          <a:pt x="78" y="4"/>
                        </a:lnTo>
                      </a:path>
                    </a:pathLst>
                  </a:custGeom>
                  <a:solidFill>
                    <a:schemeClr val="accent1">
                      <a:lumMod val="60000"/>
                      <a:lumOff val="40000"/>
                    </a:schemeClr>
                  </a:solidFill>
                  <a:ln w="4763" cap="sq">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67" name="Freeform 23"/>
                  <p:cNvSpPr>
                    <a:spLocks/>
                  </p:cNvSpPr>
                  <p:nvPr/>
                </p:nvSpPr>
                <p:spPr bwMode="auto">
                  <a:xfrm>
                    <a:off x="6083" y="3045"/>
                    <a:ext cx="347" cy="294"/>
                  </a:xfrm>
                  <a:custGeom>
                    <a:avLst/>
                    <a:gdLst>
                      <a:gd name="T0" fmla="*/ 347 w 347"/>
                      <a:gd name="T1" fmla="*/ 67 h 294"/>
                      <a:gd name="T2" fmla="*/ 320 w 347"/>
                      <a:gd name="T3" fmla="*/ 74 h 294"/>
                      <a:gd name="T4" fmla="*/ 269 w 347"/>
                      <a:gd name="T5" fmla="*/ 90 h 294"/>
                      <a:gd name="T6" fmla="*/ 267 w 347"/>
                      <a:gd name="T7" fmla="*/ 93 h 294"/>
                      <a:gd name="T8" fmla="*/ 269 w 347"/>
                      <a:gd name="T9" fmla="*/ 101 h 294"/>
                      <a:gd name="T10" fmla="*/ 273 w 347"/>
                      <a:gd name="T11" fmla="*/ 106 h 294"/>
                      <a:gd name="T12" fmla="*/ 277 w 347"/>
                      <a:gd name="T13" fmla="*/ 151 h 294"/>
                      <a:gd name="T14" fmla="*/ 273 w 347"/>
                      <a:gd name="T15" fmla="*/ 177 h 294"/>
                      <a:gd name="T16" fmla="*/ 277 w 347"/>
                      <a:gd name="T17" fmla="*/ 186 h 294"/>
                      <a:gd name="T18" fmla="*/ 273 w 347"/>
                      <a:gd name="T19" fmla="*/ 185 h 294"/>
                      <a:gd name="T20" fmla="*/ 277 w 347"/>
                      <a:gd name="T21" fmla="*/ 191 h 294"/>
                      <a:gd name="T22" fmla="*/ 299 w 347"/>
                      <a:gd name="T23" fmla="*/ 219 h 294"/>
                      <a:gd name="T24" fmla="*/ 294 w 347"/>
                      <a:gd name="T25" fmla="*/ 270 h 294"/>
                      <a:gd name="T26" fmla="*/ 315 w 347"/>
                      <a:gd name="T27" fmla="*/ 294 h 294"/>
                      <a:gd name="T28" fmla="*/ 288 w 347"/>
                      <a:gd name="T29" fmla="*/ 291 h 294"/>
                      <a:gd name="T30" fmla="*/ 225 w 347"/>
                      <a:gd name="T31" fmla="*/ 293 h 294"/>
                      <a:gd name="T32" fmla="*/ 166 w 347"/>
                      <a:gd name="T33" fmla="*/ 293 h 294"/>
                      <a:gd name="T34" fmla="*/ 151 w 347"/>
                      <a:gd name="T35" fmla="*/ 273 h 294"/>
                      <a:gd name="T36" fmla="*/ 137 w 347"/>
                      <a:gd name="T37" fmla="*/ 275 h 294"/>
                      <a:gd name="T38" fmla="*/ 98 w 347"/>
                      <a:gd name="T39" fmla="*/ 276 h 294"/>
                      <a:gd name="T40" fmla="*/ 34 w 347"/>
                      <a:gd name="T41" fmla="*/ 281 h 294"/>
                      <a:gd name="T42" fmla="*/ 23 w 347"/>
                      <a:gd name="T43" fmla="*/ 265 h 294"/>
                      <a:gd name="T44" fmla="*/ 8 w 347"/>
                      <a:gd name="T45" fmla="*/ 249 h 294"/>
                      <a:gd name="T46" fmla="*/ 0 w 347"/>
                      <a:gd name="T47" fmla="*/ 228 h 294"/>
                      <a:gd name="T48" fmla="*/ 10 w 347"/>
                      <a:gd name="T49" fmla="*/ 214 h 294"/>
                      <a:gd name="T50" fmla="*/ 27 w 347"/>
                      <a:gd name="T51" fmla="*/ 202 h 294"/>
                      <a:gd name="T52" fmla="*/ 53 w 347"/>
                      <a:gd name="T53" fmla="*/ 199 h 294"/>
                      <a:gd name="T54" fmla="*/ 82 w 347"/>
                      <a:gd name="T55" fmla="*/ 174 h 294"/>
                      <a:gd name="T56" fmla="*/ 95 w 347"/>
                      <a:gd name="T57" fmla="*/ 157 h 294"/>
                      <a:gd name="T58" fmla="*/ 98 w 347"/>
                      <a:gd name="T59" fmla="*/ 153 h 294"/>
                      <a:gd name="T60" fmla="*/ 108 w 347"/>
                      <a:gd name="T61" fmla="*/ 146 h 294"/>
                      <a:gd name="T62" fmla="*/ 116 w 347"/>
                      <a:gd name="T63" fmla="*/ 135 h 294"/>
                      <a:gd name="T64" fmla="*/ 127 w 347"/>
                      <a:gd name="T65" fmla="*/ 124 h 294"/>
                      <a:gd name="T66" fmla="*/ 146 w 347"/>
                      <a:gd name="T67" fmla="*/ 101 h 294"/>
                      <a:gd name="T68" fmla="*/ 191 w 347"/>
                      <a:gd name="T69" fmla="*/ 55 h 294"/>
                      <a:gd name="T70" fmla="*/ 222 w 347"/>
                      <a:gd name="T71" fmla="*/ 37 h 294"/>
                      <a:gd name="T72" fmla="*/ 277 w 347"/>
                      <a:gd name="T73" fmla="*/ 0 h 294"/>
                      <a:gd name="T74" fmla="*/ 291 w 347"/>
                      <a:gd name="T75" fmla="*/ 13 h 294"/>
                      <a:gd name="T76" fmla="*/ 347 w 347"/>
                      <a:gd name="T77" fmla="*/ 64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47" h="294">
                        <a:moveTo>
                          <a:pt x="347" y="64"/>
                        </a:moveTo>
                        <a:lnTo>
                          <a:pt x="347" y="67"/>
                        </a:lnTo>
                        <a:lnTo>
                          <a:pt x="344" y="71"/>
                        </a:lnTo>
                        <a:lnTo>
                          <a:pt x="320" y="74"/>
                        </a:lnTo>
                        <a:lnTo>
                          <a:pt x="307" y="80"/>
                        </a:lnTo>
                        <a:lnTo>
                          <a:pt x="269" y="90"/>
                        </a:lnTo>
                        <a:lnTo>
                          <a:pt x="269" y="92"/>
                        </a:lnTo>
                        <a:lnTo>
                          <a:pt x="267" y="93"/>
                        </a:lnTo>
                        <a:lnTo>
                          <a:pt x="267" y="100"/>
                        </a:lnTo>
                        <a:lnTo>
                          <a:pt x="269" y="101"/>
                        </a:lnTo>
                        <a:lnTo>
                          <a:pt x="270" y="100"/>
                        </a:lnTo>
                        <a:lnTo>
                          <a:pt x="273" y="106"/>
                        </a:lnTo>
                        <a:lnTo>
                          <a:pt x="277" y="121"/>
                        </a:lnTo>
                        <a:lnTo>
                          <a:pt x="277" y="151"/>
                        </a:lnTo>
                        <a:lnTo>
                          <a:pt x="272" y="151"/>
                        </a:lnTo>
                        <a:lnTo>
                          <a:pt x="273" y="177"/>
                        </a:lnTo>
                        <a:lnTo>
                          <a:pt x="280" y="185"/>
                        </a:lnTo>
                        <a:lnTo>
                          <a:pt x="277" y="186"/>
                        </a:lnTo>
                        <a:lnTo>
                          <a:pt x="275" y="188"/>
                        </a:lnTo>
                        <a:lnTo>
                          <a:pt x="273" y="185"/>
                        </a:lnTo>
                        <a:lnTo>
                          <a:pt x="272" y="186"/>
                        </a:lnTo>
                        <a:lnTo>
                          <a:pt x="277" y="191"/>
                        </a:lnTo>
                        <a:lnTo>
                          <a:pt x="275" y="191"/>
                        </a:lnTo>
                        <a:lnTo>
                          <a:pt x="299" y="219"/>
                        </a:lnTo>
                        <a:lnTo>
                          <a:pt x="294" y="223"/>
                        </a:lnTo>
                        <a:lnTo>
                          <a:pt x="294" y="270"/>
                        </a:lnTo>
                        <a:lnTo>
                          <a:pt x="334" y="270"/>
                        </a:lnTo>
                        <a:lnTo>
                          <a:pt x="315" y="294"/>
                        </a:lnTo>
                        <a:lnTo>
                          <a:pt x="289" y="289"/>
                        </a:lnTo>
                        <a:lnTo>
                          <a:pt x="288" y="291"/>
                        </a:lnTo>
                        <a:lnTo>
                          <a:pt x="288" y="291"/>
                        </a:lnTo>
                        <a:lnTo>
                          <a:pt x="225" y="293"/>
                        </a:lnTo>
                        <a:lnTo>
                          <a:pt x="196" y="293"/>
                        </a:lnTo>
                        <a:lnTo>
                          <a:pt x="166" y="293"/>
                        </a:lnTo>
                        <a:lnTo>
                          <a:pt x="164" y="273"/>
                        </a:lnTo>
                        <a:lnTo>
                          <a:pt x="151" y="273"/>
                        </a:lnTo>
                        <a:lnTo>
                          <a:pt x="150" y="275"/>
                        </a:lnTo>
                        <a:lnTo>
                          <a:pt x="137" y="275"/>
                        </a:lnTo>
                        <a:lnTo>
                          <a:pt x="134" y="278"/>
                        </a:lnTo>
                        <a:lnTo>
                          <a:pt x="98" y="276"/>
                        </a:lnTo>
                        <a:lnTo>
                          <a:pt x="47" y="280"/>
                        </a:lnTo>
                        <a:lnTo>
                          <a:pt x="34" y="281"/>
                        </a:lnTo>
                        <a:lnTo>
                          <a:pt x="32" y="280"/>
                        </a:lnTo>
                        <a:lnTo>
                          <a:pt x="23" y="265"/>
                        </a:lnTo>
                        <a:lnTo>
                          <a:pt x="13" y="257"/>
                        </a:lnTo>
                        <a:lnTo>
                          <a:pt x="8" y="249"/>
                        </a:lnTo>
                        <a:lnTo>
                          <a:pt x="5" y="243"/>
                        </a:lnTo>
                        <a:lnTo>
                          <a:pt x="0" y="228"/>
                        </a:lnTo>
                        <a:lnTo>
                          <a:pt x="3" y="223"/>
                        </a:lnTo>
                        <a:lnTo>
                          <a:pt x="10" y="214"/>
                        </a:lnTo>
                        <a:lnTo>
                          <a:pt x="19" y="201"/>
                        </a:lnTo>
                        <a:lnTo>
                          <a:pt x="27" y="202"/>
                        </a:lnTo>
                        <a:lnTo>
                          <a:pt x="40" y="201"/>
                        </a:lnTo>
                        <a:lnTo>
                          <a:pt x="53" y="199"/>
                        </a:lnTo>
                        <a:lnTo>
                          <a:pt x="76" y="180"/>
                        </a:lnTo>
                        <a:lnTo>
                          <a:pt x="82" y="174"/>
                        </a:lnTo>
                        <a:lnTo>
                          <a:pt x="90" y="162"/>
                        </a:lnTo>
                        <a:lnTo>
                          <a:pt x="95" y="157"/>
                        </a:lnTo>
                        <a:lnTo>
                          <a:pt x="97" y="157"/>
                        </a:lnTo>
                        <a:lnTo>
                          <a:pt x="98" y="153"/>
                        </a:lnTo>
                        <a:lnTo>
                          <a:pt x="105" y="148"/>
                        </a:lnTo>
                        <a:lnTo>
                          <a:pt x="108" y="146"/>
                        </a:lnTo>
                        <a:lnTo>
                          <a:pt x="114" y="138"/>
                        </a:lnTo>
                        <a:lnTo>
                          <a:pt x="116" y="135"/>
                        </a:lnTo>
                        <a:lnTo>
                          <a:pt x="124" y="127"/>
                        </a:lnTo>
                        <a:lnTo>
                          <a:pt x="127" y="124"/>
                        </a:lnTo>
                        <a:lnTo>
                          <a:pt x="127" y="124"/>
                        </a:lnTo>
                        <a:lnTo>
                          <a:pt x="146" y="101"/>
                        </a:lnTo>
                        <a:lnTo>
                          <a:pt x="174" y="71"/>
                        </a:lnTo>
                        <a:lnTo>
                          <a:pt x="191" y="55"/>
                        </a:lnTo>
                        <a:lnTo>
                          <a:pt x="206" y="47"/>
                        </a:lnTo>
                        <a:lnTo>
                          <a:pt x="222" y="37"/>
                        </a:lnTo>
                        <a:lnTo>
                          <a:pt x="248" y="21"/>
                        </a:lnTo>
                        <a:lnTo>
                          <a:pt x="277" y="0"/>
                        </a:lnTo>
                        <a:lnTo>
                          <a:pt x="286" y="10"/>
                        </a:lnTo>
                        <a:lnTo>
                          <a:pt x="291" y="13"/>
                        </a:lnTo>
                        <a:lnTo>
                          <a:pt x="297" y="19"/>
                        </a:lnTo>
                        <a:lnTo>
                          <a:pt x="347" y="64"/>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a:p>
                </p:txBody>
              </p:sp>
              <p:sp>
                <p:nvSpPr>
                  <p:cNvPr id="68" name="Freeform 24"/>
                  <p:cNvSpPr>
                    <a:spLocks/>
                  </p:cNvSpPr>
                  <p:nvPr/>
                </p:nvSpPr>
                <p:spPr bwMode="auto">
                  <a:xfrm>
                    <a:off x="6083" y="3045"/>
                    <a:ext cx="347" cy="294"/>
                  </a:xfrm>
                  <a:custGeom>
                    <a:avLst/>
                    <a:gdLst>
                      <a:gd name="T0" fmla="*/ 347 w 347"/>
                      <a:gd name="T1" fmla="*/ 67 h 294"/>
                      <a:gd name="T2" fmla="*/ 320 w 347"/>
                      <a:gd name="T3" fmla="*/ 74 h 294"/>
                      <a:gd name="T4" fmla="*/ 269 w 347"/>
                      <a:gd name="T5" fmla="*/ 90 h 294"/>
                      <a:gd name="T6" fmla="*/ 267 w 347"/>
                      <a:gd name="T7" fmla="*/ 93 h 294"/>
                      <a:gd name="T8" fmla="*/ 269 w 347"/>
                      <a:gd name="T9" fmla="*/ 101 h 294"/>
                      <a:gd name="T10" fmla="*/ 273 w 347"/>
                      <a:gd name="T11" fmla="*/ 106 h 294"/>
                      <a:gd name="T12" fmla="*/ 277 w 347"/>
                      <a:gd name="T13" fmla="*/ 151 h 294"/>
                      <a:gd name="T14" fmla="*/ 273 w 347"/>
                      <a:gd name="T15" fmla="*/ 177 h 294"/>
                      <a:gd name="T16" fmla="*/ 277 w 347"/>
                      <a:gd name="T17" fmla="*/ 186 h 294"/>
                      <a:gd name="T18" fmla="*/ 273 w 347"/>
                      <a:gd name="T19" fmla="*/ 185 h 294"/>
                      <a:gd name="T20" fmla="*/ 277 w 347"/>
                      <a:gd name="T21" fmla="*/ 191 h 294"/>
                      <a:gd name="T22" fmla="*/ 299 w 347"/>
                      <a:gd name="T23" fmla="*/ 219 h 294"/>
                      <a:gd name="T24" fmla="*/ 294 w 347"/>
                      <a:gd name="T25" fmla="*/ 270 h 294"/>
                      <a:gd name="T26" fmla="*/ 315 w 347"/>
                      <a:gd name="T27" fmla="*/ 294 h 294"/>
                      <a:gd name="T28" fmla="*/ 288 w 347"/>
                      <a:gd name="T29" fmla="*/ 291 h 294"/>
                      <a:gd name="T30" fmla="*/ 225 w 347"/>
                      <a:gd name="T31" fmla="*/ 293 h 294"/>
                      <a:gd name="T32" fmla="*/ 166 w 347"/>
                      <a:gd name="T33" fmla="*/ 293 h 294"/>
                      <a:gd name="T34" fmla="*/ 151 w 347"/>
                      <a:gd name="T35" fmla="*/ 273 h 294"/>
                      <a:gd name="T36" fmla="*/ 137 w 347"/>
                      <a:gd name="T37" fmla="*/ 275 h 294"/>
                      <a:gd name="T38" fmla="*/ 98 w 347"/>
                      <a:gd name="T39" fmla="*/ 276 h 294"/>
                      <a:gd name="T40" fmla="*/ 34 w 347"/>
                      <a:gd name="T41" fmla="*/ 281 h 294"/>
                      <a:gd name="T42" fmla="*/ 23 w 347"/>
                      <a:gd name="T43" fmla="*/ 265 h 294"/>
                      <a:gd name="T44" fmla="*/ 8 w 347"/>
                      <a:gd name="T45" fmla="*/ 249 h 294"/>
                      <a:gd name="T46" fmla="*/ 0 w 347"/>
                      <a:gd name="T47" fmla="*/ 228 h 294"/>
                      <a:gd name="T48" fmla="*/ 10 w 347"/>
                      <a:gd name="T49" fmla="*/ 214 h 294"/>
                      <a:gd name="T50" fmla="*/ 27 w 347"/>
                      <a:gd name="T51" fmla="*/ 202 h 294"/>
                      <a:gd name="T52" fmla="*/ 53 w 347"/>
                      <a:gd name="T53" fmla="*/ 199 h 294"/>
                      <a:gd name="T54" fmla="*/ 82 w 347"/>
                      <a:gd name="T55" fmla="*/ 174 h 294"/>
                      <a:gd name="T56" fmla="*/ 95 w 347"/>
                      <a:gd name="T57" fmla="*/ 157 h 294"/>
                      <a:gd name="T58" fmla="*/ 98 w 347"/>
                      <a:gd name="T59" fmla="*/ 153 h 294"/>
                      <a:gd name="T60" fmla="*/ 108 w 347"/>
                      <a:gd name="T61" fmla="*/ 146 h 294"/>
                      <a:gd name="T62" fmla="*/ 116 w 347"/>
                      <a:gd name="T63" fmla="*/ 135 h 294"/>
                      <a:gd name="T64" fmla="*/ 127 w 347"/>
                      <a:gd name="T65" fmla="*/ 124 h 294"/>
                      <a:gd name="T66" fmla="*/ 146 w 347"/>
                      <a:gd name="T67" fmla="*/ 101 h 294"/>
                      <a:gd name="T68" fmla="*/ 191 w 347"/>
                      <a:gd name="T69" fmla="*/ 55 h 294"/>
                      <a:gd name="T70" fmla="*/ 222 w 347"/>
                      <a:gd name="T71" fmla="*/ 37 h 294"/>
                      <a:gd name="T72" fmla="*/ 277 w 347"/>
                      <a:gd name="T73" fmla="*/ 0 h 294"/>
                      <a:gd name="T74" fmla="*/ 291 w 347"/>
                      <a:gd name="T75" fmla="*/ 13 h 294"/>
                      <a:gd name="T76" fmla="*/ 347 w 347"/>
                      <a:gd name="T77" fmla="*/ 64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47" h="294">
                        <a:moveTo>
                          <a:pt x="347" y="64"/>
                        </a:moveTo>
                        <a:lnTo>
                          <a:pt x="347" y="67"/>
                        </a:lnTo>
                        <a:lnTo>
                          <a:pt x="344" y="71"/>
                        </a:lnTo>
                        <a:lnTo>
                          <a:pt x="320" y="74"/>
                        </a:lnTo>
                        <a:lnTo>
                          <a:pt x="307" y="80"/>
                        </a:lnTo>
                        <a:lnTo>
                          <a:pt x="269" y="90"/>
                        </a:lnTo>
                        <a:lnTo>
                          <a:pt x="269" y="92"/>
                        </a:lnTo>
                        <a:lnTo>
                          <a:pt x="267" y="93"/>
                        </a:lnTo>
                        <a:lnTo>
                          <a:pt x="267" y="100"/>
                        </a:lnTo>
                        <a:lnTo>
                          <a:pt x="269" y="101"/>
                        </a:lnTo>
                        <a:lnTo>
                          <a:pt x="270" y="100"/>
                        </a:lnTo>
                        <a:lnTo>
                          <a:pt x="273" y="106"/>
                        </a:lnTo>
                        <a:lnTo>
                          <a:pt x="277" y="121"/>
                        </a:lnTo>
                        <a:lnTo>
                          <a:pt x="277" y="151"/>
                        </a:lnTo>
                        <a:lnTo>
                          <a:pt x="272" y="151"/>
                        </a:lnTo>
                        <a:lnTo>
                          <a:pt x="273" y="177"/>
                        </a:lnTo>
                        <a:lnTo>
                          <a:pt x="280" y="185"/>
                        </a:lnTo>
                        <a:lnTo>
                          <a:pt x="277" y="186"/>
                        </a:lnTo>
                        <a:lnTo>
                          <a:pt x="275" y="188"/>
                        </a:lnTo>
                        <a:lnTo>
                          <a:pt x="273" y="185"/>
                        </a:lnTo>
                        <a:lnTo>
                          <a:pt x="272" y="186"/>
                        </a:lnTo>
                        <a:lnTo>
                          <a:pt x="277" y="191"/>
                        </a:lnTo>
                        <a:lnTo>
                          <a:pt x="275" y="191"/>
                        </a:lnTo>
                        <a:lnTo>
                          <a:pt x="299" y="219"/>
                        </a:lnTo>
                        <a:lnTo>
                          <a:pt x="294" y="223"/>
                        </a:lnTo>
                        <a:lnTo>
                          <a:pt x="294" y="270"/>
                        </a:lnTo>
                        <a:lnTo>
                          <a:pt x="334" y="270"/>
                        </a:lnTo>
                        <a:lnTo>
                          <a:pt x="315" y="294"/>
                        </a:lnTo>
                        <a:lnTo>
                          <a:pt x="289" y="289"/>
                        </a:lnTo>
                        <a:lnTo>
                          <a:pt x="288" y="291"/>
                        </a:lnTo>
                        <a:lnTo>
                          <a:pt x="288" y="291"/>
                        </a:lnTo>
                        <a:lnTo>
                          <a:pt x="225" y="293"/>
                        </a:lnTo>
                        <a:lnTo>
                          <a:pt x="196" y="293"/>
                        </a:lnTo>
                        <a:lnTo>
                          <a:pt x="166" y="293"/>
                        </a:lnTo>
                        <a:lnTo>
                          <a:pt x="164" y="273"/>
                        </a:lnTo>
                        <a:lnTo>
                          <a:pt x="151" y="273"/>
                        </a:lnTo>
                        <a:lnTo>
                          <a:pt x="150" y="275"/>
                        </a:lnTo>
                        <a:lnTo>
                          <a:pt x="137" y="275"/>
                        </a:lnTo>
                        <a:lnTo>
                          <a:pt x="134" y="278"/>
                        </a:lnTo>
                        <a:lnTo>
                          <a:pt x="98" y="276"/>
                        </a:lnTo>
                        <a:lnTo>
                          <a:pt x="47" y="280"/>
                        </a:lnTo>
                        <a:lnTo>
                          <a:pt x="34" y="281"/>
                        </a:lnTo>
                        <a:lnTo>
                          <a:pt x="32" y="280"/>
                        </a:lnTo>
                        <a:lnTo>
                          <a:pt x="23" y="265"/>
                        </a:lnTo>
                        <a:lnTo>
                          <a:pt x="13" y="257"/>
                        </a:lnTo>
                        <a:lnTo>
                          <a:pt x="8" y="249"/>
                        </a:lnTo>
                        <a:lnTo>
                          <a:pt x="5" y="243"/>
                        </a:lnTo>
                        <a:lnTo>
                          <a:pt x="0" y="228"/>
                        </a:lnTo>
                        <a:lnTo>
                          <a:pt x="3" y="223"/>
                        </a:lnTo>
                        <a:lnTo>
                          <a:pt x="10" y="214"/>
                        </a:lnTo>
                        <a:lnTo>
                          <a:pt x="19" y="201"/>
                        </a:lnTo>
                        <a:lnTo>
                          <a:pt x="27" y="202"/>
                        </a:lnTo>
                        <a:lnTo>
                          <a:pt x="40" y="201"/>
                        </a:lnTo>
                        <a:lnTo>
                          <a:pt x="53" y="199"/>
                        </a:lnTo>
                        <a:lnTo>
                          <a:pt x="76" y="180"/>
                        </a:lnTo>
                        <a:lnTo>
                          <a:pt x="82" y="174"/>
                        </a:lnTo>
                        <a:lnTo>
                          <a:pt x="90" y="162"/>
                        </a:lnTo>
                        <a:lnTo>
                          <a:pt x="95" y="157"/>
                        </a:lnTo>
                        <a:lnTo>
                          <a:pt x="97" y="157"/>
                        </a:lnTo>
                        <a:lnTo>
                          <a:pt x="98" y="153"/>
                        </a:lnTo>
                        <a:lnTo>
                          <a:pt x="105" y="148"/>
                        </a:lnTo>
                        <a:lnTo>
                          <a:pt x="108" y="146"/>
                        </a:lnTo>
                        <a:lnTo>
                          <a:pt x="114" y="138"/>
                        </a:lnTo>
                        <a:lnTo>
                          <a:pt x="116" y="135"/>
                        </a:lnTo>
                        <a:lnTo>
                          <a:pt x="124" y="127"/>
                        </a:lnTo>
                        <a:lnTo>
                          <a:pt x="127" y="124"/>
                        </a:lnTo>
                        <a:lnTo>
                          <a:pt x="127" y="124"/>
                        </a:lnTo>
                        <a:lnTo>
                          <a:pt x="146" y="101"/>
                        </a:lnTo>
                        <a:lnTo>
                          <a:pt x="174" y="71"/>
                        </a:lnTo>
                        <a:lnTo>
                          <a:pt x="191" y="55"/>
                        </a:lnTo>
                        <a:lnTo>
                          <a:pt x="206" y="47"/>
                        </a:lnTo>
                        <a:lnTo>
                          <a:pt x="222" y="37"/>
                        </a:lnTo>
                        <a:lnTo>
                          <a:pt x="248" y="21"/>
                        </a:lnTo>
                        <a:lnTo>
                          <a:pt x="277" y="0"/>
                        </a:lnTo>
                        <a:lnTo>
                          <a:pt x="286" y="10"/>
                        </a:lnTo>
                        <a:lnTo>
                          <a:pt x="291" y="13"/>
                        </a:lnTo>
                        <a:lnTo>
                          <a:pt x="297" y="19"/>
                        </a:lnTo>
                        <a:lnTo>
                          <a:pt x="347" y="64"/>
                        </a:lnTo>
                      </a:path>
                    </a:pathLst>
                  </a:custGeom>
                  <a:noFill/>
                  <a:ln w="4763" cap="sq">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
                <p:nvSpPr>
                  <p:cNvPr id="69" name="Freeform 25"/>
                  <p:cNvSpPr>
                    <a:spLocks/>
                  </p:cNvSpPr>
                  <p:nvPr/>
                </p:nvSpPr>
                <p:spPr bwMode="auto">
                  <a:xfrm>
                    <a:off x="6337" y="3434"/>
                    <a:ext cx="187" cy="124"/>
                  </a:xfrm>
                  <a:custGeom>
                    <a:avLst/>
                    <a:gdLst>
                      <a:gd name="T0" fmla="*/ 0 w 187"/>
                      <a:gd name="T1" fmla="*/ 0 h 124"/>
                      <a:gd name="T2" fmla="*/ 15 w 187"/>
                      <a:gd name="T3" fmla="*/ 2 h 124"/>
                      <a:gd name="T4" fmla="*/ 129 w 187"/>
                      <a:gd name="T5" fmla="*/ 13 h 124"/>
                      <a:gd name="T6" fmla="*/ 130 w 187"/>
                      <a:gd name="T7" fmla="*/ 34 h 124"/>
                      <a:gd name="T8" fmla="*/ 153 w 187"/>
                      <a:gd name="T9" fmla="*/ 37 h 124"/>
                      <a:gd name="T10" fmla="*/ 187 w 187"/>
                      <a:gd name="T11" fmla="*/ 124 h 124"/>
                      <a:gd name="T12" fmla="*/ 140 w 187"/>
                      <a:gd name="T13" fmla="*/ 121 h 124"/>
                      <a:gd name="T14" fmla="*/ 140 w 187"/>
                      <a:gd name="T15" fmla="*/ 121 h 124"/>
                      <a:gd name="T16" fmla="*/ 98 w 187"/>
                      <a:gd name="T17" fmla="*/ 117 h 124"/>
                      <a:gd name="T18" fmla="*/ 8 w 187"/>
                      <a:gd name="T19" fmla="*/ 108 h 124"/>
                      <a:gd name="T20" fmla="*/ 0 w 187"/>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7" h="124">
                        <a:moveTo>
                          <a:pt x="0" y="0"/>
                        </a:moveTo>
                        <a:lnTo>
                          <a:pt x="15" y="2"/>
                        </a:lnTo>
                        <a:lnTo>
                          <a:pt x="129" y="13"/>
                        </a:lnTo>
                        <a:lnTo>
                          <a:pt x="130" y="34"/>
                        </a:lnTo>
                        <a:lnTo>
                          <a:pt x="153" y="37"/>
                        </a:lnTo>
                        <a:lnTo>
                          <a:pt x="187" y="124"/>
                        </a:lnTo>
                        <a:lnTo>
                          <a:pt x="140" y="121"/>
                        </a:lnTo>
                        <a:lnTo>
                          <a:pt x="140" y="121"/>
                        </a:lnTo>
                        <a:lnTo>
                          <a:pt x="98" y="117"/>
                        </a:lnTo>
                        <a:lnTo>
                          <a:pt x="8" y="108"/>
                        </a:lnTo>
                        <a:lnTo>
                          <a:pt x="0" y="0"/>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a:p>
                </p:txBody>
              </p:sp>
              <p:sp>
                <p:nvSpPr>
                  <p:cNvPr id="70" name="Freeform 26"/>
                  <p:cNvSpPr>
                    <a:spLocks/>
                  </p:cNvSpPr>
                  <p:nvPr/>
                </p:nvSpPr>
                <p:spPr bwMode="auto">
                  <a:xfrm>
                    <a:off x="6337" y="3434"/>
                    <a:ext cx="187" cy="124"/>
                  </a:xfrm>
                  <a:custGeom>
                    <a:avLst/>
                    <a:gdLst>
                      <a:gd name="T0" fmla="*/ 0 w 187"/>
                      <a:gd name="T1" fmla="*/ 0 h 124"/>
                      <a:gd name="T2" fmla="*/ 15 w 187"/>
                      <a:gd name="T3" fmla="*/ 2 h 124"/>
                      <a:gd name="T4" fmla="*/ 129 w 187"/>
                      <a:gd name="T5" fmla="*/ 13 h 124"/>
                      <a:gd name="T6" fmla="*/ 130 w 187"/>
                      <a:gd name="T7" fmla="*/ 34 h 124"/>
                      <a:gd name="T8" fmla="*/ 153 w 187"/>
                      <a:gd name="T9" fmla="*/ 37 h 124"/>
                      <a:gd name="T10" fmla="*/ 187 w 187"/>
                      <a:gd name="T11" fmla="*/ 124 h 124"/>
                      <a:gd name="T12" fmla="*/ 140 w 187"/>
                      <a:gd name="T13" fmla="*/ 121 h 124"/>
                      <a:gd name="T14" fmla="*/ 140 w 187"/>
                      <a:gd name="T15" fmla="*/ 121 h 124"/>
                      <a:gd name="T16" fmla="*/ 98 w 187"/>
                      <a:gd name="T17" fmla="*/ 117 h 124"/>
                      <a:gd name="T18" fmla="*/ 8 w 187"/>
                      <a:gd name="T19" fmla="*/ 108 h 124"/>
                      <a:gd name="T20" fmla="*/ 0 w 187"/>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7" h="124">
                        <a:moveTo>
                          <a:pt x="0" y="0"/>
                        </a:moveTo>
                        <a:lnTo>
                          <a:pt x="15" y="2"/>
                        </a:lnTo>
                        <a:lnTo>
                          <a:pt x="129" y="13"/>
                        </a:lnTo>
                        <a:lnTo>
                          <a:pt x="130" y="34"/>
                        </a:lnTo>
                        <a:lnTo>
                          <a:pt x="153" y="37"/>
                        </a:lnTo>
                        <a:lnTo>
                          <a:pt x="187" y="124"/>
                        </a:lnTo>
                        <a:lnTo>
                          <a:pt x="140" y="121"/>
                        </a:lnTo>
                        <a:lnTo>
                          <a:pt x="140" y="121"/>
                        </a:lnTo>
                        <a:lnTo>
                          <a:pt x="98" y="117"/>
                        </a:lnTo>
                        <a:lnTo>
                          <a:pt x="8" y="108"/>
                        </a:lnTo>
                        <a:lnTo>
                          <a:pt x="0" y="0"/>
                        </a:lnTo>
                      </a:path>
                    </a:pathLst>
                  </a:custGeom>
                  <a:noFill/>
                  <a:ln w="4763" cap="sq">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
                <p:nvSpPr>
                  <p:cNvPr id="71" name="Freeform 27"/>
                  <p:cNvSpPr>
                    <a:spLocks/>
                  </p:cNvSpPr>
                  <p:nvPr/>
                </p:nvSpPr>
                <p:spPr bwMode="auto">
                  <a:xfrm>
                    <a:off x="5574" y="2926"/>
                    <a:ext cx="289" cy="360"/>
                  </a:xfrm>
                  <a:custGeom>
                    <a:avLst/>
                    <a:gdLst>
                      <a:gd name="T0" fmla="*/ 0 w 289"/>
                      <a:gd name="T1" fmla="*/ 82 h 360"/>
                      <a:gd name="T2" fmla="*/ 6 w 289"/>
                      <a:gd name="T3" fmla="*/ 80 h 360"/>
                      <a:gd name="T4" fmla="*/ 40 w 289"/>
                      <a:gd name="T5" fmla="*/ 66 h 360"/>
                      <a:gd name="T6" fmla="*/ 29 w 289"/>
                      <a:gd name="T7" fmla="*/ 43 h 360"/>
                      <a:gd name="T8" fmla="*/ 62 w 289"/>
                      <a:gd name="T9" fmla="*/ 26 h 360"/>
                      <a:gd name="T10" fmla="*/ 77 w 289"/>
                      <a:gd name="T11" fmla="*/ 19 h 360"/>
                      <a:gd name="T12" fmla="*/ 88 w 289"/>
                      <a:gd name="T13" fmla="*/ 16 h 360"/>
                      <a:gd name="T14" fmla="*/ 101 w 289"/>
                      <a:gd name="T15" fmla="*/ 14 h 360"/>
                      <a:gd name="T16" fmla="*/ 115 w 289"/>
                      <a:gd name="T17" fmla="*/ 13 h 360"/>
                      <a:gd name="T18" fmla="*/ 125 w 289"/>
                      <a:gd name="T19" fmla="*/ 13 h 360"/>
                      <a:gd name="T20" fmla="*/ 127 w 289"/>
                      <a:gd name="T21" fmla="*/ 13 h 360"/>
                      <a:gd name="T22" fmla="*/ 154 w 289"/>
                      <a:gd name="T23" fmla="*/ 8 h 360"/>
                      <a:gd name="T24" fmla="*/ 180 w 289"/>
                      <a:gd name="T25" fmla="*/ 8 h 360"/>
                      <a:gd name="T26" fmla="*/ 186 w 289"/>
                      <a:gd name="T27" fmla="*/ 6 h 360"/>
                      <a:gd name="T28" fmla="*/ 197 w 289"/>
                      <a:gd name="T29" fmla="*/ 5 h 360"/>
                      <a:gd name="T30" fmla="*/ 221 w 289"/>
                      <a:gd name="T31" fmla="*/ 0 h 360"/>
                      <a:gd name="T32" fmla="*/ 241 w 289"/>
                      <a:gd name="T33" fmla="*/ 39 h 360"/>
                      <a:gd name="T34" fmla="*/ 250 w 289"/>
                      <a:gd name="T35" fmla="*/ 51 h 360"/>
                      <a:gd name="T36" fmla="*/ 247 w 289"/>
                      <a:gd name="T37" fmla="*/ 79 h 360"/>
                      <a:gd name="T38" fmla="*/ 257 w 289"/>
                      <a:gd name="T39" fmla="*/ 93 h 360"/>
                      <a:gd name="T40" fmla="*/ 265 w 289"/>
                      <a:gd name="T41" fmla="*/ 106 h 360"/>
                      <a:gd name="T42" fmla="*/ 271 w 289"/>
                      <a:gd name="T43" fmla="*/ 116 h 360"/>
                      <a:gd name="T44" fmla="*/ 278 w 289"/>
                      <a:gd name="T45" fmla="*/ 132 h 360"/>
                      <a:gd name="T46" fmla="*/ 284 w 289"/>
                      <a:gd name="T47" fmla="*/ 148 h 360"/>
                      <a:gd name="T48" fmla="*/ 289 w 289"/>
                      <a:gd name="T49" fmla="*/ 153 h 360"/>
                      <a:gd name="T50" fmla="*/ 279 w 289"/>
                      <a:gd name="T51" fmla="*/ 166 h 360"/>
                      <a:gd name="T52" fmla="*/ 276 w 289"/>
                      <a:gd name="T53" fmla="*/ 174 h 360"/>
                      <a:gd name="T54" fmla="*/ 276 w 289"/>
                      <a:gd name="T55" fmla="*/ 175 h 360"/>
                      <a:gd name="T56" fmla="*/ 271 w 289"/>
                      <a:gd name="T57" fmla="*/ 185 h 360"/>
                      <a:gd name="T58" fmla="*/ 270 w 289"/>
                      <a:gd name="T59" fmla="*/ 207 h 360"/>
                      <a:gd name="T60" fmla="*/ 270 w 289"/>
                      <a:gd name="T61" fmla="*/ 222 h 360"/>
                      <a:gd name="T62" fmla="*/ 266 w 289"/>
                      <a:gd name="T63" fmla="*/ 235 h 360"/>
                      <a:gd name="T64" fmla="*/ 263 w 289"/>
                      <a:gd name="T65" fmla="*/ 244 h 360"/>
                      <a:gd name="T66" fmla="*/ 257 w 289"/>
                      <a:gd name="T67" fmla="*/ 257 h 360"/>
                      <a:gd name="T68" fmla="*/ 252 w 289"/>
                      <a:gd name="T69" fmla="*/ 265 h 360"/>
                      <a:gd name="T70" fmla="*/ 247 w 289"/>
                      <a:gd name="T71" fmla="*/ 275 h 360"/>
                      <a:gd name="T72" fmla="*/ 244 w 289"/>
                      <a:gd name="T73" fmla="*/ 285 h 360"/>
                      <a:gd name="T74" fmla="*/ 231 w 289"/>
                      <a:gd name="T75" fmla="*/ 304 h 360"/>
                      <a:gd name="T76" fmla="*/ 209 w 289"/>
                      <a:gd name="T77" fmla="*/ 333 h 360"/>
                      <a:gd name="T78" fmla="*/ 189 w 289"/>
                      <a:gd name="T79" fmla="*/ 354 h 360"/>
                      <a:gd name="T80" fmla="*/ 180 w 289"/>
                      <a:gd name="T81" fmla="*/ 357 h 360"/>
                      <a:gd name="T82" fmla="*/ 180 w 289"/>
                      <a:gd name="T83" fmla="*/ 357 h 360"/>
                      <a:gd name="T84" fmla="*/ 159 w 289"/>
                      <a:gd name="T85" fmla="*/ 360 h 360"/>
                      <a:gd name="T86" fmla="*/ 135 w 289"/>
                      <a:gd name="T87" fmla="*/ 326 h 360"/>
                      <a:gd name="T88" fmla="*/ 144 w 289"/>
                      <a:gd name="T89" fmla="*/ 323 h 360"/>
                      <a:gd name="T90" fmla="*/ 114 w 289"/>
                      <a:gd name="T91" fmla="*/ 265 h 360"/>
                      <a:gd name="T92" fmla="*/ 111 w 289"/>
                      <a:gd name="T93" fmla="*/ 268 h 360"/>
                      <a:gd name="T94" fmla="*/ 103 w 289"/>
                      <a:gd name="T95" fmla="*/ 257 h 360"/>
                      <a:gd name="T96" fmla="*/ 103 w 289"/>
                      <a:gd name="T97" fmla="*/ 257 h 360"/>
                      <a:gd name="T98" fmla="*/ 83 w 289"/>
                      <a:gd name="T99" fmla="*/ 220 h 360"/>
                      <a:gd name="T100" fmla="*/ 75 w 289"/>
                      <a:gd name="T101" fmla="*/ 223 h 360"/>
                      <a:gd name="T102" fmla="*/ 67 w 289"/>
                      <a:gd name="T103" fmla="*/ 206 h 360"/>
                      <a:gd name="T104" fmla="*/ 67 w 289"/>
                      <a:gd name="T105" fmla="*/ 206 h 360"/>
                      <a:gd name="T106" fmla="*/ 67 w 289"/>
                      <a:gd name="T107" fmla="*/ 204 h 360"/>
                      <a:gd name="T108" fmla="*/ 67 w 289"/>
                      <a:gd name="T109" fmla="*/ 203 h 360"/>
                      <a:gd name="T110" fmla="*/ 53 w 289"/>
                      <a:gd name="T111" fmla="*/ 169 h 360"/>
                      <a:gd name="T112" fmla="*/ 53 w 289"/>
                      <a:gd name="T113" fmla="*/ 170 h 360"/>
                      <a:gd name="T114" fmla="*/ 51 w 289"/>
                      <a:gd name="T115" fmla="*/ 166 h 360"/>
                      <a:gd name="T116" fmla="*/ 33 w 289"/>
                      <a:gd name="T117" fmla="*/ 177 h 360"/>
                      <a:gd name="T118" fmla="*/ 19 w 289"/>
                      <a:gd name="T119" fmla="*/ 143 h 360"/>
                      <a:gd name="T120" fmla="*/ 0 w 289"/>
                      <a:gd name="T121" fmla="*/ 82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9" h="360">
                        <a:moveTo>
                          <a:pt x="0" y="82"/>
                        </a:moveTo>
                        <a:lnTo>
                          <a:pt x="6" y="80"/>
                        </a:lnTo>
                        <a:lnTo>
                          <a:pt x="40" y="66"/>
                        </a:lnTo>
                        <a:lnTo>
                          <a:pt x="29" y="43"/>
                        </a:lnTo>
                        <a:lnTo>
                          <a:pt x="62" y="26"/>
                        </a:lnTo>
                        <a:lnTo>
                          <a:pt x="77" y="19"/>
                        </a:lnTo>
                        <a:lnTo>
                          <a:pt x="88" y="16"/>
                        </a:lnTo>
                        <a:lnTo>
                          <a:pt x="101" y="14"/>
                        </a:lnTo>
                        <a:lnTo>
                          <a:pt x="115" y="13"/>
                        </a:lnTo>
                        <a:lnTo>
                          <a:pt x="125" y="13"/>
                        </a:lnTo>
                        <a:lnTo>
                          <a:pt x="127" y="13"/>
                        </a:lnTo>
                        <a:lnTo>
                          <a:pt x="154" y="8"/>
                        </a:lnTo>
                        <a:lnTo>
                          <a:pt x="180" y="8"/>
                        </a:lnTo>
                        <a:lnTo>
                          <a:pt x="186" y="6"/>
                        </a:lnTo>
                        <a:lnTo>
                          <a:pt x="197" y="5"/>
                        </a:lnTo>
                        <a:lnTo>
                          <a:pt x="221" y="0"/>
                        </a:lnTo>
                        <a:lnTo>
                          <a:pt x="241" y="39"/>
                        </a:lnTo>
                        <a:lnTo>
                          <a:pt x="250" y="51"/>
                        </a:lnTo>
                        <a:lnTo>
                          <a:pt x="247" y="79"/>
                        </a:lnTo>
                        <a:lnTo>
                          <a:pt x="257" y="93"/>
                        </a:lnTo>
                        <a:lnTo>
                          <a:pt x="265" y="106"/>
                        </a:lnTo>
                        <a:lnTo>
                          <a:pt x="271" y="116"/>
                        </a:lnTo>
                        <a:lnTo>
                          <a:pt x="278" y="132"/>
                        </a:lnTo>
                        <a:lnTo>
                          <a:pt x="284" y="148"/>
                        </a:lnTo>
                        <a:lnTo>
                          <a:pt x="289" y="153"/>
                        </a:lnTo>
                        <a:lnTo>
                          <a:pt x="279" y="166"/>
                        </a:lnTo>
                        <a:lnTo>
                          <a:pt x="276" y="174"/>
                        </a:lnTo>
                        <a:lnTo>
                          <a:pt x="276" y="175"/>
                        </a:lnTo>
                        <a:lnTo>
                          <a:pt x="271" y="185"/>
                        </a:lnTo>
                        <a:lnTo>
                          <a:pt x="270" y="207"/>
                        </a:lnTo>
                        <a:lnTo>
                          <a:pt x="270" y="222"/>
                        </a:lnTo>
                        <a:lnTo>
                          <a:pt x="266" y="235"/>
                        </a:lnTo>
                        <a:lnTo>
                          <a:pt x="263" y="244"/>
                        </a:lnTo>
                        <a:lnTo>
                          <a:pt x="257" y="257"/>
                        </a:lnTo>
                        <a:lnTo>
                          <a:pt x="252" y="265"/>
                        </a:lnTo>
                        <a:lnTo>
                          <a:pt x="247" y="275"/>
                        </a:lnTo>
                        <a:lnTo>
                          <a:pt x="244" y="285"/>
                        </a:lnTo>
                        <a:lnTo>
                          <a:pt x="231" y="304"/>
                        </a:lnTo>
                        <a:lnTo>
                          <a:pt x="209" y="333"/>
                        </a:lnTo>
                        <a:lnTo>
                          <a:pt x="189" y="354"/>
                        </a:lnTo>
                        <a:lnTo>
                          <a:pt x="180" y="357"/>
                        </a:lnTo>
                        <a:lnTo>
                          <a:pt x="180" y="357"/>
                        </a:lnTo>
                        <a:lnTo>
                          <a:pt x="159" y="360"/>
                        </a:lnTo>
                        <a:lnTo>
                          <a:pt x="135" y="326"/>
                        </a:lnTo>
                        <a:lnTo>
                          <a:pt x="144" y="323"/>
                        </a:lnTo>
                        <a:lnTo>
                          <a:pt x="114" y="265"/>
                        </a:lnTo>
                        <a:lnTo>
                          <a:pt x="111" y="268"/>
                        </a:lnTo>
                        <a:lnTo>
                          <a:pt x="103" y="257"/>
                        </a:lnTo>
                        <a:lnTo>
                          <a:pt x="103" y="257"/>
                        </a:lnTo>
                        <a:lnTo>
                          <a:pt x="83" y="220"/>
                        </a:lnTo>
                        <a:lnTo>
                          <a:pt x="75" y="223"/>
                        </a:lnTo>
                        <a:lnTo>
                          <a:pt x="67" y="206"/>
                        </a:lnTo>
                        <a:lnTo>
                          <a:pt x="67" y="206"/>
                        </a:lnTo>
                        <a:lnTo>
                          <a:pt x="67" y="204"/>
                        </a:lnTo>
                        <a:lnTo>
                          <a:pt x="67" y="203"/>
                        </a:lnTo>
                        <a:lnTo>
                          <a:pt x="53" y="169"/>
                        </a:lnTo>
                        <a:lnTo>
                          <a:pt x="53" y="170"/>
                        </a:lnTo>
                        <a:lnTo>
                          <a:pt x="51" y="166"/>
                        </a:lnTo>
                        <a:lnTo>
                          <a:pt x="33" y="177"/>
                        </a:lnTo>
                        <a:lnTo>
                          <a:pt x="19" y="143"/>
                        </a:lnTo>
                        <a:lnTo>
                          <a:pt x="0" y="82"/>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a:p>
                </p:txBody>
              </p:sp>
              <p:sp>
                <p:nvSpPr>
                  <p:cNvPr id="72" name="Freeform 28"/>
                  <p:cNvSpPr>
                    <a:spLocks/>
                  </p:cNvSpPr>
                  <p:nvPr/>
                </p:nvSpPr>
                <p:spPr bwMode="auto">
                  <a:xfrm>
                    <a:off x="5574" y="2926"/>
                    <a:ext cx="289" cy="360"/>
                  </a:xfrm>
                  <a:custGeom>
                    <a:avLst/>
                    <a:gdLst>
                      <a:gd name="T0" fmla="*/ 0 w 289"/>
                      <a:gd name="T1" fmla="*/ 82 h 360"/>
                      <a:gd name="T2" fmla="*/ 6 w 289"/>
                      <a:gd name="T3" fmla="*/ 80 h 360"/>
                      <a:gd name="T4" fmla="*/ 40 w 289"/>
                      <a:gd name="T5" fmla="*/ 66 h 360"/>
                      <a:gd name="T6" fmla="*/ 29 w 289"/>
                      <a:gd name="T7" fmla="*/ 43 h 360"/>
                      <a:gd name="T8" fmla="*/ 62 w 289"/>
                      <a:gd name="T9" fmla="*/ 26 h 360"/>
                      <a:gd name="T10" fmla="*/ 77 w 289"/>
                      <a:gd name="T11" fmla="*/ 19 h 360"/>
                      <a:gd name="T12" fmla="*/ 88 w 289"/>
                      <a:gd name="T13" fmla="*/ 16 h 360"/>
                      <a:gd name="T14" fmla="*/ 101 w 289"/>
                      <a:gd name="T15" fmla="*/ 14 h 360"/>
                      <a:gd name="T16" fmla="*/ 115 w 289"/>
                      <a:gd name="T17" fmla="*/ 13 h 360"/>
                      <a:gd name="T18" fmla="*/ 125 w 289"/>
                      <a:gd name="T19" fmla="*/ 13 h 360"/>
                      <a:gd name="T20" fmla="*/ 127 w 289"/>
                      <a:gd name="T21" fmla="*/ 13 h 360"/>
                      <a:gd name="T22" fmla="*/ 154 w 289"/>
                      <a:gd name="T23" fmla="*/ 8 h 360"/>
                      <a:gd name="T24" fmla="*/ 180 w 289"/>
                      <a:gd name="T25" fmla="*/ 8 h 360"/>
                      <a:gd name="T26" fmla="*/ 186 w 289"/>
                      <a:gd name="T27" fmla="*/ 6 h 360"/>
                      <a:gd name="T28" fmla="*/ 197 w 289"/>
                      <a:gd name="T29" fmla="*/ 5 h 360"/>
                      <a:gd name="T30" fmla="*/ 221 w 289"/>
                      <a:gd name="T31" fmla="*/ 0 h 360"/>
                      <a:gd name="T32" fmla="*/ 241 w 289"/>
                      <a:gd name="T33" fmla="*/ 39 h 360"/>
                      <a:gd name="T34" fmla="*/ 250 w 289"/>
                      <a:gd name="T35" fmla="*/ 51 h 360"/>
                      <a:gd name="T36" fmla="*/ 247 w 289"/>
                      <a:gd name="T37" fmla="*/ 79 h 360"/>
                      <a:gd name="T38" fmla="*/ 257 w 289"/>
                      <a:gd name="T39" fmla="*/ 93 h 360"/>
                      <a:gd name="T40" fmla="*/ 265 w 289"/>
                      <a:gd name="T41" fmla="*/ 106 h 360"/>
                      <a:gd name="T42" fmla="*/ 271 w 289"/>
                      <a:gd name="T43" fmla="*/ 116 h 360"/>
                      <a:gd name="T44" fmla="*/ 278 w 289"/>
                      <a:gd name="T45" fmla="*/ 132 h 360"/>
                      <a:gd name="T46" fmla="*/ 284 w 289"/>
                      <a:gd name="T47" fmla="*/ 148 h 360"/>
                      <a:gd name="T48" fmla="*/ 289 w 289"/>
                      <a:gd name="T49" fmla="*/ 153 h 360"/>
                      <a:gd name="T50" fmla="*/ 279 w 289"/>
                      <a:gd name="T51" fmla="*/ 166 h 360"/>
                      <a:gd name="T52" fmla="*/ 276 w 289"/>
                      <a:gd name="T53" fmla="*/ 174 h 360"/>
                      <a:gd name="T54" fmla="*/ 276 w 289"/>
                      <a:gd name="T55" fmla="*/ 175 h 360"/>
                      <a:gd name="T56" fmla="*/ 271 w 289"/>
                      <a:gd name="T57" fmla="*/ 185 h 360"/>
                      <a:gd name="T58" fmla="*/ 270 w 289"/>
                      <a:gd name="T59" fmla="*/ 207 h 360"/>
                      <a:gd name="T60" fmla="*/ 270 w 289"/>
                      <a:gd name="T61" fmla="*/ 222 h 360"/>
                      <a:gd name="T62" fmla="*/ 266 w 289"/>
                      <a:gd name="T63" fmla="*/ 235 h 360"/>
                      <a:gd name="T64" fmla="*/ 263 w 289"/>
                      <a:gd name="T65" fmla="*/ 244 h 360"/>
                      <a:gd name="T66" fmla="*/ 257 w 289"/>
                      <a:gd name="T67" fmla="*/ 257 h 360"/>
                      <a:gd name="T68" fmla="*/ 252 w 289"/>
                      <a:gd name="T69" fmla="*/ 265 h 360"/>
                      <a:gd name="T70" fmla="*/ 247 w 289"/>
                      <a:gd name="T71" fmla="*/ 275 h 360"/>
                      <a:gd name="T72" fmla="*/ 244 w 289"/>
                      <a:gd name="T73" fmla="*/ 285 h 360"/>
                      <a:gd name="T74" fmla="*/ 231 w 289"/>
                      <a:gd name="T75" fmla="*/ 304 h 360"/>
                      <a:gd name="T76" fmla="*/ 209 w 289"/>
                      <a:gd name="T77" fmla="*/ 333 h 360"/>
                      <a:gd name="T78" fmla="*/ 189 w 289"/>
                      <a:gd name="T79" fmla="*/ 354 h 360"/>
                      <a:gd name="T80" fmla="*/ 180 w 289"/>
                      <a:gd name="T81" fmla="*/ 357 h 360"/>
                      <a:gd name="T82" fmla="*/ 180 w 289"/>
                      <a:gd name="T83" fmla="*/ 357 h 360"/>
                      <a:gd name="T84" fmla="*/ 159 w 289"/>
                      <a:gd name="T85" fmla="*/ 360 h 360"/>
                      <a:gd name="T86" fmla="*/ 135 w 289"/>
                      <a:gd name="T87" fmla="*/ 326 h 360"/>
                      <a:gd name="T88" fmla="*/ 144 w 289"/>
                      <a:gd name="T89" fmla="*/ 323 h 360"/>
                      <a:gd name="T90" fmla="*/ 114 w 289"/>
                      <a:gd name="T91" fmla="*/ 265 h 360"/>
                      <a:gd name="T92" fmla="*/ 111 w 289"/>
                      <a:gd name="T93" fmla="*/ 268 h 360"/>
                      <a:gd name="T94" fmla="*/ 103 w 289"/>
                      <a:gd name="T95" fmla="*/ 257 h 360"/>
                      <a:gd name="T96" fmla="*/ 103 w 289"/>
                      <a:gd name="T97" fmla="*/ 257 h 360"/>
                      <a:gd name="T98" fmla="*/ 83 w 289"/>
                      <a:gd name="T99" fmla="*/ 220 h 360"/>
                      <a:gd name="T100" fmla="*/ 75 w 289"/>
                      <a:gd name="T101" fmla="*/ 223 h 360"/>
                      <a:gd name="T102" fmla="*/ 67 w 289"/>
                      <a:gd name="T103" fmla="*/ 206 h 360"/>
                      <a:gd name="T104" fmla="*/ 67 w 289"/>
                      <a:gd name="T105" fmla="*/ 206 h 360"/>
                      <a:gd name="T106" fmla="*/ 67 w 289"/>
                      <a:gd name="T107" fmla="*/ 204 h 360"/>
                      <a:gd name="T108" fmla="*/ 67 w 289"/>
                      <a:gd name="T109" fmla="*/ 203 h 360"/>
                      <a:gd name="T110" fmla="*/ 53 w 289"/>
                      <a:gd name="T111" fmla="*/ 169 h 360"/>
                      <a:gd name="T112" fmla="*/ 53 w 289"/>
                      <a:gd name="T113" fmla="*/ 170 h 360"/>
                      <a:gd name="T114" fmla="*/ 51 w 289"/>
                      <a:gd name="T115" fmla="*/ 166 h 360"/>
                      <a:gd name="T116" fmla="*/ 33 w 289"/>
                      <a:gd name="T117" fmla="*/ 177 h 360"/>
                      <a:gd name="T118" fmla="*/ 19 w 289"/>
                      <a:gd name="T119" fmla="*/ 143 h 360"/>
                      <a:gd name="T120" fmla="*/ 0 w 289"/>
                      <a:gd name="T121" fmla="*/ 82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9" h="360">
                        <a:moveTo>
                          <a:pt x="0" y="82"/>
                        </a:moveTo>
                        <a:lnTo>
                          <a:pt x="6" y="80"/>
                        </a:lnTo>
                        <a:lnTo>
                          <a:pt x="40" y="66"/>
                        </a:lnTo>
                        <a:lnTo>
                          <a:pt x="29" y="43"/>
                        </a:lnTo>
                        <a:lnTo>
                          <a:pt x="62" y="26"/>
                        </a:lnTo>
                        <a:lnTo>
                          <a:pt x="77" y="19"/>
                        </a:lnTo>
                        <a:lnTo>
                          <a:pt x="88" y="16"/>
                        </a:lnTo>
                        <a:lnTo>
                          <a:pt x="101" y="14"/>
                        </a:lnTo>
                        <a:lnTo>
                          <a:pt x="115" y="13"/>
                        </a:lnTo>
                        <a:lnTo>
                          <a:pt x="125" y="13"/>
                        </a:lnTo>
                        <a:lnTo>
                          <a:pt x="127" y="13"/>
                        </a:lnTo>
                        <a:lnTo>
                          <a:pt x="154" y="8"/>
                        </a:lnTo>
                        <a:lnTo>
                          <a:pt x="180" y="8"/>
                        </a:lnTo>
                        <a:lnTo>
                          <a:pt x="186" y="6"/>
                        </a:lnTo>
                        <a:lnTo>
                          <a:pt x="197" y="5"/>
                        </a:lnTo>
                        <a:lnTo>
                          <a:pt x="221" y="0"/>
                        </a:lnTo>
                        <a:lnTo>
                          <a:pt x="241" y="39"/>
                        </a:lnTo>
                        <a:lnTo>
                          <a:pt x="250" y="51"/>
                        </a:lnTo>
                        <a:lnTo>
                          <a:pt x="247" y="79"/>
                        </a:lnTo>
                        <a:lnTo>
                          <a:pt x="257" y="93"/>
                        </a:lnTo>
                        <a:lnTo>
                          <a:pt x="265" y="106"/>
                        </a:lnTo>
                        <a:lnTo>
                          <a:pt x="271" y="116"/>
                        </a:lnTo>
                        <a:lnTo>
                          <a:pt x="278" y="132"/>
                        </a:lnTo>
                        <a:lnTo>
                          <a:pt x="284" y="148"/>
                        </a:lnTo>
                        <a:lnTo>
                          <a:pt x="289" y="153"/>
                        </a:lnTo>
                        <a:lnTo>
                          <a:pt x="279" y="166"/>
                        </a:lnTo>
                        <a:lnTo>
                          <a:pt x="276" y="174"/>
                        </a:lnTo>
                        <a:lnTo>
                          <a:pt x="276" y="175"/>
                        </a:lnTo>
                        <a:lnTo>
                          <a:pt x="271" y="185"/>
                        </a:lnTo>
                        <a:lnTo>
                          <a:pt x="270" y="207"/>
                        </a:lnTo>
                        <a:lnTo>
                          <a:pt x="270" y="222"/>
                        </a:lnTo>
                        <a:lnTo>
                          <a:pt x="266" y="235"/>
                        </a:lnTo>
                        <a:lnTo>
                          <a:pt x="263" y="244"/>
                        </a:lnTo>
                        <a:lnTo>
                          <a:pt x="257" y="257"/>
                        </a:lnTo>
                        <a:lnTo>
                          <a:pt x="252" y="265"/>
                        </a:lnTo>
                        <a:lnTo>
                          <a:pt x="247" y="275"/>
                        </a:lnTo>
                        <a:lnTo>
                          <a:pt x="244" y="285"/>
                        </a:lnTo>
                        <a:lnTo>
                          <a:pt x="231" y="304"/>
                        </a:lnTo>
                        <a:lnTo>
                          <a:pt x="209" y="333"/>
                        </a:lnTo>
                        <a:lnTo>
                          <a:pt x="189" y="354"/>
                        </a:lnTo>
                        <a:lnTo>
                          <a:pt x="180" y="357"/>
                        </a:lnTo>
                        <a:lnTo>
                          <a:pt x="180" y="357"/>
                        </a:lnTo>
                        <a:lnTo>
                          <a:pt x="159" y="360"/>
                        </a:lnTo>
                        <a:lnTo>
                          <a:pt x="135" y="326"/>
                        </a:lnTo>
                        <a:lnTo>
                          <a:pt x="144" y="323"/>
                        </a:lnTo>
                        <a:lnTo>
                          <a:pt x="114" y="265"/>
                        </a:lnTo>
                        <a:lnTo>
                          <a:pt x="111" y="268"/>
                        </a:lnTo>
                        <a:lnTo>
                          <a:pt x="103" y="257"/>
                        </a:lnTo>
                        <a:lnTo>
                          <a:pt x="103" y="257"/>
                        </a:lnTo>
                        <a:lnTo>
                          <a:pt x="83" y="220"/>
                        </a:lnTo>
                        <a:lnTo>
                          <a:pt x="75" y="223"/>
                        </a:lnTo>
                        <a:lnTo>
                          <a:pt x="67" y="206"/>
                        </a:lnTo>
                        <a:lnTo>
                          <a:pt x="67" y="206"/>
                        </a:lnTo>
                        <a:lnTo>
                          <a:pt x="67" y="204"/>
                        </a:lnTo>
                        <a:lnTo>
                          <a:pt x="67" y="203"/>
                        </a:lnTo>
                        <a:lnTo>
                          <a:pt x="53" y="169"/>
                        </a:lnTo>
                        <a:lnTo>
                          <a:pt x="53" y="170"/>
                        </a:lnTo>
                        <a:lnTo>
                          <a:pt x="51" y="166"/>
                        </a:lnTo>
                        <a:lnTo>
                          <a:pt x="33" y="177"/>
                        </a:lnTo>
                        <a:lnTo>
                          <a:pt x="19" y="143"/>
                        </a:lnTo>
                        <a:lnTo>
                          <a:pt x="0" y="82"/>
                        </a:lnTo>
                      </a:path>
                    </a:pathLst>
                  </a:custGeom>
                  <a:noFill/>
                  <a:ln w="4763" cap="sq">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
                <p:nvSpPr>
                  <p:cNvPr id="73" name="Freeform 29"/>
                  <p:cNvSpPr>
                    <a:spLocks/>
                  </p:cNvSpPr>
                  <p:nvPr/>
                </p:nvSpPr>
                <p:spPr bwMode="auto">
                  <a:xfrm>
                    <a:off x="4425" y="1638"/>
                    <a:ext cx="287" cy="340"/>
                  </a:xfrm>
                  <a:custGeom>
                    <a:avLst/>
                    <a:gdLst>
                      <a:gd name="T0" fmla="*/ 282 w 287"/>
                      <a:gd name="T1" fmla="*/ 124 h 340"/>
                      <a:gd name="T2" fmla="*/ 282 w 287"/>
                      <a:gd name="T3" fmla="*/ 143 h 340"/>
                      <a:gd name="T4" fmla="*/ 286 w 287"/>
                      <a:gd name="T5" fmla="*/ 156 h 340"/>
                      <a:gd name="T6" fmla="*/ 284 w 287"/>
                      <a:gd name="T7" fmla="*/ 172 h 340"/>
                      <a:gd name="T8" fmla="*/ 274 w 287"/>
                      <a:gd name="T9" fmla="*/ 193 h 340"/>
                      <a:gd name="T10" fmla="*/ 260 w 287"/>
                      <a:gd name="T11" fmla="*/ 200 h 340"/>
                      <a:gd name="T12" fmla="*/ 252 w 287"/>
                      <a:gd name="T13" fmla="*/ 198 h 340"/>
                      <a:gd name="T14" fmla="*/ 234 w 287"/>
                      <a:gd name="T15" fmla="*/ 187 h 340"/>
                      <a:gd name="T16" fmla="*/ 225 w 287"/>
                      <a:gd name="T17" fmla="*/ 185 h 340"/>
                      <a:gd name="T18" fmla="*/ 213 w 287"/>
                      <a:gd name="T19" fmla="*/ 201 h 340"/>
                      <a:gd name="T20" fmla="*/ 210 w 287"/>
                      <a:gd name="T21" fmla="*/ 225 h 340"/>
                      <a:gd name="T22" fmla="*/ 215 w 287"/>
                      <a:gd name="T23" fmla="*/ 251 h 340"/>
                      <a:gd name="T24" fmla="*/ 223 w 287"/>
                      <a:gd name="T25" fmla="*/ 275 h 340"/>
                      <a:gd name="T26" fmla="*/ 225 w 287"/>
                      <a:gd name="T27" fmla="*/ 311 h 340"/>
                      <a:gd name="T28" fmla="*/ 220 w 287"/>
                      <a:gd name="T29" fmla="*/ 315 h 340"/>
                      <a:gd name="T30" fmla="*/ 202 w 287"/>
                      <a:gd name="T31" fmla="*/ 293 h 340"/>
                      <a:gd name="T32" fmla="*/ 192 w 287"/>
                      <a:gd name="T33" fmla="*/ 293 h 340"/>
                      <a:gd name="T34" fmla="*/ 167 w 287"/>
                      <a:gd name="T35" fmla="*/ 283 h 340"/>
                      <a:gd name="T36" fmla="*/ 164 w 287"/>
                      <a:gd name="T37" fmla="*/ 285 h 340"/>
                      <a:gd name="T38" fmla="*/ 144 w 287"/>
                      <a:gd name="T39" fmla="*/ 301 h 340"/>
                      <a:gd name="T40" fmla="*/ 128 w 287"/>
                      <a:gd name="T41" fmla="*/ 307 h 340"/>
                      <a:gd name="T42" fmla="*/ 127 w 287"/>
                      <a:gd name="T43" fmla="*/ 307 h 340"/>
                      <a:gd name="T44" fmla="*/ 96 w 287"/>
                      <a:gd name="T45" fmla="*/ 311 h 340"/>
                      <a:gd name="T46" fmla="*/ 88 w 287"/>
                      <a:gd name="T47" fmla="*/ 311 h 340"/>
                      <a:gd name="T48" fmla="*/ 88 w 287"/>
                      <a:gd name="T49" fmla="*/ 311 h 340"/>
                      <a:gd name="T50" fmla="*/ 78 w 287"/>
                      <a:gd name="T51" fmla="*/ 322 h 340"/>
                      <a:gd name="T52" fmla="*/ 62 w 287"/>
                      <a:gd name="T53" fmla="*/ 330 h 340"/>
                      <a:gd name="T54" fmla="*/ 51 w 287"/>
                      <a:gd name="T55" fmla="*/ 335 h 340"/>
                      <a:gd name="T56" fmla="*/ 46 w 287"/>
                      <a:gd name="T57" fmla="*/ 340 h 340"/>
                      <a:gd name="T58" fmla="*/ 40 w 287"/>
                      <a:gd name="T59" fmla="*/ 336 h 340"/>
                      <a:gd name="T60" fmla="*/ 11 w 287"/>
                      <a:gd name="T61" fmla="*/ 325 h 340"/>
                      <a:gd name="T62" fmla="*/ 4 w 287"/>
                      <a:gd name="T63" fmla="*/ 299 h 340"/>
                      <a:gd name="T64" fmla="*/ 64 w 287"/>
                      <a:gd name="T65" fmla="*/ 209 h 340"/>
                      <a:gd name="T66" fmla="*/ 57 w 287"/>
                      <a:gd name="T67" fmla="*/ 198 h 340"/>
                      <a:gd name="T68" fmla="*/ 51 w 287"/>
                      <a:gd name="T69" fmla="*/ 174 h 340"/>
                      <a:gd name="T70" fmla="*/ 22 w 287"/>
                      <a:gd name="T71" fmla="*/ 110 h 340"/>
                      <a:gd name="T72" fmla="*/ 8 w 287"/>
                      <a:gd name="T73" fmla="*/ 53 h 340"/>
                      <a:gd name="T74" fmla="*/ 32 w 287"/>
                      <a:gd name="T75" fmla="*/ 66 h 340"/>
                      <a:gd name="T76" fmla="*/ 64 w 287"/>
                      <a:gd name="T77" fmla="*/ 66 h 340"/>
                      <a:gd name="T78" fmla="*/ 98 w 287"/>
                      <a:gd name="T79" fmla="*/ 52 h 340"/>
                      <a:gd name="T80" fmla="*/ 146 w 287"/>
                      <a:gd name="T81" fmla="*/ 57 h 340"/>
                      <a:gd name="T82" fmla="*/ 170 w 287"/>
                      <a:gd name="T83" fmla="*/ 23 h 340"/>
                      <a:gd name="T84" fmla="*/ 176 w 287"/>
                      <a:gd name="T85" fmla="*/ 8 h 340"/>
                      <a:gd name="T86" fmla="*/ 192 w 287"/>
                      <a:gd name="T87" fmla="*/ 0 h 340"/>
                      <a:gd name="T88" fmla="*/ 250 w 287"/>
                      <a:gd name="T89" fmla="*/ 20 h 340"/>
                      <a:gd name="T90" fmla="*/ 250 w 287"/>
                      <a:gd name="T91" fmla="*/ 25 h 340"/>
                      <a:gd name="T92" fmla="*/ 257 w 287"/>
                      <a:gd name="T93" fmla="*/ 25 h 340"/>
                      <a:gd name="T94" fmla="*/ 258 w 287"/>
                      <a:gd name="T95" fmla="*/ 57 h 340"/>
                      <a:gd name="T96" fmla="*/ 282 w 287"/>
                      <a:gd name="T97" fmla="*/ 61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7" h="340">
                        <a:moveTo>
                          <a:pt x="287" y="110"/>
                        </a:moveTo>
                        <a:lnTo>
                          <a:pt x="286" y="113"/>
                        </a:lnTo>
                        <a:lnTo>
                          <a:pt x="282" y="124"/>
                        </a:lnTo>
                        <a:lnTo>
                          <a:pt x="281" y="132"/>
                        </a:lnTo>
                        <a:lnTo>
                          <a:pt x="281" y="139"/>
                        </a:lnTo>
                        <a:lnTo>
                          <a:pt x="282" y="143"/>
                        </a:lnTo>
                        <a:lnTo>
                          <a:pt x="282" y="147"/>
                        </a:lnTo>
                        <a:lnTo>
                          <a:pt x="284" y="148"/>
                        </a:lnTo>
                        <a:lnTo>
                          <a:pt x="286" y="156"/>
                        </a:lnTo>
                        <a:lnTo>
                          <a:pt x="286" y="163"/>
                        </a:lnTo>
                        <a:lnTo>
                          <a:pt x="286" y="166"/>
                        </a:lnTo>
                        <a:lnTo>
                          <a:pt x="284" y="172"/>
                        </a:lnTo>
                        <a:lnTo>
                          <a:pt x="281" y="180"/>
                        </a:lnTo>
                        <a:lnTo>
                          <a:pt x="276" y="190"/>
                        </a:lnTo>
                        <a:lnTo>
                          <a:pt x="274" y="193"/>
                        </a:lnTo>
                        <a:lnTo>
                          <a:pt x="271" y="197"/>
                        </a:lnTo>
                        <a:lnTo>
                          <a:pt x="266" y="198"/>
                        </a:lnTo>
                        <a:lnTo>
                          <a:pt x="260" y="200"/>
                        </a:lnTo>
                        <a:lnTo>
                          <a:pt x="257" y="200"/>
                        </a:lnTo>
                        <a:lnTo>
                          <a:pt x="255" y="200"/>
                        </a:lnTo>
                        <a:lnTo>
                          <a:pt x="252" y="198"/>
                        </a:lnTo>
                        <a:lnTo>
                          <a:pt x="249" y="197"/>
                        </a:lnTo>
                        <a:lnTo>
                          <a:pt x="237" y="190"/>
                        </a:lnTo>
                        <a:lnTo>
                          <a:pt x="234" y="187"/>
                        </a:lnTo>
                        <a:lnTo>
                          <a:pt x="229" y="184"/>
                        </a:lnTo>
                        <a:lnTo>
                          <a:pt x="226" y="184"/>
                        </a:lnTo>
                        <a:lnTo>
                          <a:pt x="225" y="185"/>
                        </a:lnTo>
                        <a:lnTo>
                          <a:pt x="220" y="188"/>
                        </a:lnTo>
                        <a:lnTo>
                          <a:pt x="217" y="193"/>
                        </a:lnTo>
                        <a:lnTo>
                          <a:pt x="213" y="201"/>
                        </a:lnTo>
                        <a:lnTo>
                          <a:pt x="210" y="211"/>
                        </a:lnTo>
                        <a:lnTo>
                          <a:pt x="210" y="216"/>
                        </a:lnTo>
                        <a:lnTo>
                          <a:pt x="210" y="225"/>
                        </a:lnTo>
                        <a:lnTo>
                          <a:pt x="210" y="238"/>
                        </a:lnTo>
                        <a:lnTo>
                          <a:pt x="212" y="243"/>
                        </a:lnTo>
                        <a:lnTo>
                          <a:pt x="215" y="251"/>
                        </a:lnTo>
                        <a:lnTo>
                          <a:pt x="215" y="258"/>
                        </a:lnTo>
                        <a:lnTo>
                          <a:pt x="220" y="266"/>
                        </a:lnTo>
                        <a:lnTo>
                          <a:pt x="223" y="275"/>
                        </a:lnTo>
                        <a:lnTo>
                          <a:pt x="226" y="287"/>
                        </a:lnTo>
                        <a:lnTo>
                          <a:pt x="226" y="301"/>
                        </a:lnTo>
                        <a:lnTo>
                          <a:pt x="225" y="311"/>
                        </a:lnTo>
                        <a:lnTo>
                          <a:pt x="223" y="315"/>
                        </a:lnTo>
                        <a:lnTo>
                          <a:pt x="221" y="319"/>
                        </a:lnTo>
                        <a:lnTo>
                          <a:pt x="220" y="315"/>
                        </a:lnTo>
                        <a:lnTo>
                          <a:pt x="213" y="306"/>
                        </a:lnTo>
                        <a:lnTo>
                          <a:pt x="213" y="293"/>
                        </a:lnTo>
                        <a:lnTo>
                          <a:pt x="202" y="293"/>
                        </a:lnTo>
                        <a:lnTo>
                          <a:pt x="202" y="301"/>
                        </a:lnTo>
                        <a:lnTo>
                          <a:pt x="192" y="293"/>
                        </a:lnTo>
                        <a:lnTo>
                          <a:pt x="192" y="293"/>
                        </a:lnTo>
                        <a:lnTo>
                          <a:pt x="191" y="291"/>
                        </a:lnTo>
                        <a:lnTo>
                          <a:pt x="172" y="285"/>
                        </a:lnTo>
                        <a:lnTo>
                          <a:pt x="167" y="283"/>
                        </a:lnTo>
                        <a:lnTo>
                          <a:pt x="165" y="285"/>
                        </a:lnTo>
                        <a:lnTo>
                          <a:pt x="164" y="285"/>
                        </a:lnTo>
                        <a:lnTo>
                          <a:pt x="164" y="285"/>
                        </a:lnTo>
                        <a:lnTo>
                          <a:pt x="157" y="290"/>
                        </a:lnTo>
                        <a:lnTo>
                          <a:pt x="147" y="298"/>
                        </a:lnTo>
                        <a:lnTo>
                          <a:pt x="144" y="301"/>
                        </a:lnTo>
                        <a:lnTo>
                          <a:pt x="139" y="304"/>
                        </a:lnTo>
                        <a:lnTo>
                          <a:pt x="136" y="306"/>
                        </a:lnTo>
                        <a:lnTo>
                          <a:pt x="128" y="307"/>
                        </a:lnTo>
                        <a:lnTo>
                          <a:pt x="128" y="306"/>
                        </a:lnTo>
                        <a:lnTo>
                          <a:pt x="127" y="306"/>
                        </a:lnTo>
                        <a:lnTo>
                          <a:pt x="127" y="307"/>
                        </a:lnTo>
                        <a:lnTo>
                          <a:pt x="117" y="309"/>
                        </a:lnTo>
                        <a:lnTo>
                          <a:pt x="109" y="307"/>
                        </a:lnTo>
                        <a:lnTo>
                          <a:pt x="96" y="311"/>
                        </a:lnTo>
                        <a:lnTo>
                          <a:pt x="91" y="311"/>
                        </a:lnTo>
                        <a:lnTo>
                          <a:pt x="91" y="309"/>
                        </a:lnTo>
                        <a:lnTo>
                          <a:pt x="88" y="311"/>
                        </a:lnTo>
                        <a:lnTo>
                          <a:pt x="85" y="306"/>
                        </a:lnTo>
                        <a:lnTo>
                          <a:pt x="85" y="306"/>
                        </a:lnTo>
                        <a:lnTo>
                          <a:pt x="88" y="311"/>
                        </a:lnTo>
                        <a:lnTo>
                          <a:pt x="85" y="314"/>
                        </a:lnTo>
                        <a:lnTo>
                          <a:pt x="83" y="317"/>
                        </a:lnTo>
                        <a:lnTo>
                          <a:pt x="78" y="322"/>
                        </a:lnTo>
                        <a:lnTo>
                          <a:pt x="74" y="323"/>
                        </a:lnTo>
                        <a:lnTo>
                          <a:pt x="74" y="323"/>
                        </a:lnTo>
                        <a:lnTo>
                          <a:pt x="62" y="330"/>
                        </a:lnTo>
                        <a:lnTo>
                          <a:pt x="61" y="332"/>
                        </a:lnTo>
                        <a:lnTo>
                          <a:pt x="53" y="336"/>
                        </a:lnTo>
                        <a:lnTo>
                          <a:pt x="51" y="335"/>
                        </a:lnTo>
                        <a:lnTo>
                          <a:pt x="51" y="338"/>
                        </a:lnTo>
                        <a:lnTo>
                          <a:pt x="48" y="340"/>
                        </a:lnTo>
                        <a:lnTo>
                          <a:pt x="46" y="340"/>
                        </a:lnTo>
                        <a:lnTo>
                          <a:pt x="43" y="340"/>
                        </a:lnTo>
                        <a:lnTo>
                          <a:pt x="40" y="340"/>
                        </a:lnTo>
                        <a:lnTo>
                          <a:pt x="40" y="336"/>
                        </a:lnTo>
                        <a:lnTo>
                          <a:pt x="35" y="333"/>
                        </a:lnTo>
                        <a:lnTo>
                          <a:pt x="25" y="333"/>
                        </a:lnTo>
                        <a:lnTo>
                          <a:pt x="11" y="325"/>
                        </a:lnTo>
                        <a:lnTo>
                          <a:pt x="9" y="322"/>
                        </a:lnTo>
                        <a:lnTo>
                          <a:pt x="8" y="306"/>
                        </a:lnTo>
                        <a:lnTo>
                          <a:pt x="4" y="299"/>
                        </a:lnTo>
                        <a:lnTo>
                          <a:pt x="0" y="299"/>
                        </a:lnTo>
                        <a:lnTo>
                          <a:pt x="65" y="209"/>
                        </a:lnTo>
                        <a:lnTo>
                          <a:pt x="64" y="209"/>
                        </a:lnTo>
                        <a:lnTo>
                          <a:pt x="62" y="206"/>
                        </a:lnTo>
                        <a:lnTo>
                          <a:pt x="57" y="200"/>
                        </a:lnTo>
                        <a:lnTo>
                          <a:pt x="57" y="198"/>
                        </a:lnTo>
                        <a:lnTo>
                          <a:pt x="57" y="193"/>
                        </a:lnTo>
                        <a:lnTo>
                          <a:pt x="54" y="182"/>
                        </a:lnTo>
                        <a:lnTo>
                          <a:pt x="51" y="174"/>
                        </a:lnTo>
                        <a:lnTo>
                          <a:pt x="35" y="171"/>
                        </a:lnTo>
                        <a:lnTo>
                          <a:pt x="33" y="147"/>
                        </a:lnTo>
                        <a:lnTo>
                          <a:pt x="22" y="110"/>
                        </a:lnTo>
                        <a:lnTo>
                          <a:pt x="22" y="105"/>
                        </a:lnTo>
                        <a:lnTo>
                          <a:pt x="22" y="105"/>
                        </a:lnTo>
                        <a:lnTo>
                          <a:pt x="8" y="53"/>
                        </a:lnTo>
                        <a:lnTo>
                          <a:pt x="22" y="61"/>
                        </a:lnTo>
                        <a:lnTo>
                          <a:pt x="33" y="66"/>
                        </a:lnTo>
                        <a:lnTo>
                          <a:pt x="32" y="66"/>
                        </a:lnTo>
                        <a:lnTo>
                          <a:pt x="45" y="70"/>
                        </a:lnTo>
                        <a:lnTo>
                          <a:pt x="61" y="68"/>
                        </a:lnTo>
                        <a:lnTo>
                          <a:pt x="64" y="66"/>
                        </a:lnTo>
                        <a:lnTo>
                          <a:pt x="64" y="66"/>
                        </a:lnTo>
                        <a:lnTo>
                          <a:pt x="80" y="57"/>
                        </a:lnTo>
                        <a:lnTo>
                          <a:pt x="98" y="52"/>
                        </a:lnTo>
                        <a:lnTo>
                          <a:pt x="112" y="52"/>
                        </a:lnTo>
                        <a:lnTo>
                          <a:pt x="139" y="55"/>
                        </a:lnTo>
                        <a:lnTo>
                          <a:pt x="146" y="57"/>
                        </a:lnTo>
                        <a:lnTo>
                          <a:pt x="154" y="47"/>
                        </a:lnTo>
                        <a:lnTo>
                          <a:pt x="168" y="28"/>
                        </a:lnTo>
                        <a:lnTo>
                          <a:pt x="170" y="23"/>
                        </a:lnTo>
                        <a:lnTo>
                          <a:pt x="173" y="18"/>
                        </a:lnTo>
                        <a:lnTo>
                          <a:pt x="173" y="12"/>
                        </a:lnTo>
                        <a:lnTo>
                          <a:pt x="176" y="8"/>
                        </a:lnTo>
                        <a:lnTo>
                          <a:pt x="184" y="4"/>
                        </a:lnTo>
                        <a:lnTo>
                          <a:pt x="188" y="0"/>
                        </a:lnTo>
                        <a:lnTo>
                          <a:pt x="192" y="0"/>
                        </a:lnTo>
                        <a:lnTo>
                          <a:pt x="237" y="12"/>
                        </a:lnTo>
                        <a:lnTo>
                          <a:pt x="249" y="18"/>
                        </a:lnTo>
                        <a:lnTo>
                          <a:pt x="250" y="20"/>
                        </a:lnTo>
                        <a:lnTo>
                          <a:pt x="249" y="20"/>
                        </a:lnTo>
                        <a:lnTo>
                          <a:pt x="249" y="23"/>
                        </a:lnTo>
                        <a:lnTo>
                          <a:pt x="250" y="25"/>
                        </a:lnTo>
                        <a:lnTo>
                          <a:pt x="252" y="28"/>
                        </a:lnTo>
                        <a:lnTo>
                          <a:pt x="255" y="28"/>
                        </a:lnTo>
                        <a:lnTo>
                          <a:pt x="257" y="25"/>
                        </a:lnTo>
                        <a:lnTo>
                          <a:pt x="258" y="25"/>
                        </a:lnTo>
                        <a:lnTo>
                          <a:pt x="258" y="29"/>
                        </a:lnTo>
                        <a:lnTo>
                          <a:pt x="258" y="57"/>
                        </a:lnTo>
                        <a:lnTo>
                          <a:pt x="255" y="57"/>
                        </a:lnTo>
                        <a:lnTo>
                          <a:pt x="279" y="58"/>
                        </a:lnTo>
                        <a:lnTo>
                          <a:pt x="282" y="61"/>
                        </a:lnTo>
                        <a:lnTo>
                          <a:pt x="284" y="81"/>
                        </a:lnTo>
                        <a:lnTo>
                          <a:pt x="287" y="110"/>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a:p>
                </p:txBody>
              </p:sp>
              <p:sp>
                <p:nvSpPr>
                  <p:cNvPr id="74" name="Freeform 30"/>
                  <p:cNvSpPr>
                    <a:spLocks/>
                  </p:cNvSpPr>
                  <p:nvPr/>
                </p:nvSpPr>
                <p:spPr bwMode="auto">
                  <a:xfrm>
                    <a:off x="4425" y="1638"/>
                    <a:ext cx="287" cy="340"/>
                  </a:xfrm>
                  <a:custGeom>
                    <a:avLst/>
                    <a:gdLst>
                      <a:gd name="T0" fmla="*/ 282 w 287"/>
                      <a:gd name="T1" fmla="*/ 124 h 340"/>
                      <a:gd name="T2" fmla="*/ 282 w 287"/>
                      <a:gd name="T3" fmla="*/ 143 h 340"/>
                      <a:gd name="T4" fmla="*/ 286 w 287"/>
                      <a:gd name="T5" fmla="*/ 156 h 340"/>
                      <a:gd name="T6" fmla="*/ 284 w 287"/>
                      <a:gd name="T7" fmla="*/ 172 h 340"/>
                      <a:gd name="T8" fmla="*/ 274 w 287"/>
                      <a:gd name="T9" fmla="*/ 193 h 340"/>
                      <a:gd name="T10" fmla="*/ 260 w 287"/>
                      <a:gd name="T11" fmla="*/ 200 h 340"/>
                      <a:gd name="T12" fmla="*/ 252 w 287"/>
                      <a:gd name="T13" fmla="*/ 198 h 340"/>
                      <a:gd name="T14" fmla="*/ 234 w 287"/>
                      <a:gd name="T15" fmla="*/ 187 h 340"/>
                      <a:gd name="T16" fmla="*/ 225 w 287"/>
                      <a:gd name="T17" fmla="*/ 185 h 340"/>
                      <a:gd name="T18" fmla="*/ 213 w 287"/>
                      <a:gd name="T19" fmla="*/ 201 h 340"/>
                      <a:gd name="T20" fmla="*/ 210 w 287"/>
                      <a:gd name="T21" fmla="*/ 225 h 340"/>
                      <a:gd name="T22" fmla="*/ 215 w 287"/>
                      <a:gd name="T23" fmla="*/ 251 h 340"/>
                      <a:gd name="T24" fmla="*/ 223 w 287"/>
                      <a:gd name="T25" fmla="*/ 275 h 340"/>
                      <a:gd name="T26" fmla="*/ 225 w 287"/>
                      <a:gd name="T27" fmla="*/ 311 h 340"/>
                      <a:gd name="T28" fmla="*/ 220 w 287"/>
                      <a:gd name="T29" fmla="*/ 315 h 340"/>
                      <a:gd name="T30" fmla="*/ 202 w 287"/>
                      <a:gd name="T31" fmla="*/ 293 h 340"/>
                      <a:gd name="T32" fmla="*/ 192 w 287"/>
                      <a:gd name="T33" fmla="*/ 293 h 340"/>
                      <a:gd name="T34" fmla="*/ 167 w 287"/>
                      <a:gd name="T35" fmla="*/ 283 h 340"/>
                      <a:gd name="T36" fmla="*/ 164 w 287"/>
                      <a:gd name="T37" fmla="*/ 285 h 340"/>
                      <a:gd name="T38" fmla="*/ 144 w 287"/>
                      <a:gd name="T39" fmla="*/ 301 h 340"/>
                      <a:gd name="T40" fmla="*/ 128 w 287"/>
                      <a:gd name="T41" fmla="*/ 307 h 340"/>
                      <a:gd name="T42" fmla="*/ 127 w 287"/>
                      <a:gd name="T43" fmla="*/ 307 h 340"/>
                      <a:gd name="T44" fmla="*/ 96 w 287"/>
                      <a:gd name="T45" fmla="*/ 311 h 340"/>
                      <a:gd name="T46" fmla="*/ 88 w 287"/>
                      <a:gd name="T47" fmla="*/ 311 h 340"/>
                      <a:gd name="T48" fmla="*/ 88 w 287"/>
                      <a:gd name="T49" fmla="*/ 311 h 340"/>
                      <a:gd name="T50" fmla="*/ 78 w 287"/>
                      <a:gd name="T51" fmla="*/ 322 h 340"/>
                      <a:gd name="T52" fmla="*/ 62 w 287"/>
                      <a:gd name="T53" fmla="*/ 330 h 340"/>
                      <a:gd name="T54" fmla="*/ 51 w 287"/>
                      <a:gd name="T55" fmla="*/ 335 h 340"/>
                      <a:gd name="T56" fmla="*/ 46 w 287"/>
                      <a:gd name="T57" fmla="*/ 340 h 340"/>
                      <a:gd name="T58" fmla="*/ 40 w 287"/>
                      <a:gd name="T59" fmla="*/ 336 h 340"/>
                      <a:gd name="T60" fmla="*/ 11 w 287"/>
                      <a:gd name="T61" fmla="*/ 325 h 340"/>
                      <a:gd name="T62" fmla="*/ 4 w 287"/>
                      <a:gd name="T63" fmla="*/ 299 h 340"/>
                      <a:gd name="T64" fmla="*/ 64 w 287"/>
                      <a:gd name="T65" fmla="*/ 209 h 340"/>
                      <a:gd name="T66" fmla="*/ 57 w 287"/>
                      <a:gd name="T67" fmla="*/ 198 h 340"/>
                      <a:gd name="T68" fmla="*/ 51 w 287"/>
                      <a:gd name="T69" fmla="*/ 174 h 340"/>
                      <a:gd name="T70" fmla="*/ 22 w 287"/>
                      <a:gd name="T71" fmla="*/ 110 h 340"/>
                      <a:gd name="T72" fmla="*/ 8 w 287"/>
                      <a:gd name="T73" fmla="*/ 53 h 340"/>
                      <a:gd name="T74" fmla="*/ 32 w 287"/>
                      <a:gd name="T75" fmla="*/ 66 h 340"/>
                      <a:gd name="T76" fmla="*/ 64 w 287"/>
                      <a:gd name="T77" fmla="*/ 66 h 340"/>
                      <a:gd name="T78" fmla="*/ 98 w 287"/>
                      <a:gd name="T79" fmla="*/ 52 h 340"/>
                      <a:gd name="T80" fmla="*/ 146 w 287"/>
                      <a:gd name="T81" fmla="*/ 57 h 340"/>
                      <a:gd name="T82" fmla="*/ 170 w 287"/>
                      <a:gd name="T83" fmla="*/ 23 h 340"/>
                      <a:gd name="T84" fmla="*/ 176 w 287"/>
                      <a:gd name="T85" fmla="*/ 8 h 340"/>
                      <a:gd name="T86" fmla="*/ 192 w 287"/>
                      <a:gd name="T87" fmla="*/ 0 h 340"/>
                      <a:gd name="T88" fmla="*/ 250 w 287"/>
                      <a:gd name="T89" fmla="*/ 20 h 340"/>
                      <a:gd name="T90" fmla="*/ 250 w 287"/>
                      <a:gd name="T91" fmla="*/ 25 h 340"/>
                      <a:gd name="T92" fmla="*/ 257 w 287"/>
                      <a:gd name="T93" fmla="*/ 25 h 340"/>
                      <a:gd name="T94" fmla="*/ 258 w 287"/>
                      <a:gd name="T95" fmla="*/ 57 h 340"/>
                      <a:gd name="T96" fmla="*/ 282 w 287"/>
                      <a:gd name="T97" fmla="*/ 61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7" h="340">
                        <a:moveTo>
                          <a:pt x="287" y="110"/>
                        </a:moveTo>
                        <a:lnTo>
                          <a:pt x="286" y="113"/>
                        </a:lnTo>
                        <a:lnTo>
                          <a:pt x="282" y="124"/>
                        </a:lnTo>
                        <a:lnTo>
                          <a:pt x="281" y="132"/>
                        </a:lnTo>
                        <a:lnTo>
                          <a:pt x="281" y="139"/>
                        </a:lnTo>
                        <a:lnTo>
                          <a:pt x="282" y="143"/>
                        </a:lnTo>
                        <a:lnTo>
                          <a:pt x="282" y="147"/>
                        </a:lnTo>
                        <a:lnTo>
                          <a:pt x="284" y="148"/>
                        </a:lnTo>
                        <a:lnTo>
                          <a:pt x="286" y="156"/>
                        </a:lnTo>
                        <a:lnTo>
                          <a:pt x="286" y="163"/>
                        </a:lnTo>
                        <a:lnTo>
                          <a:pt x="286" y="166"/>
                        </a:lnTo>
                        <a:lnTo>
                          <a:pt x="284" y="172"/>
                        </a:lnTo>
                        <a:lnTo>
                          <a:pt x="281" y="180"/>
                        </a:lnTo>
                        <a:lnTo>
                          <a:pt x="276" y="190"/>
                        </a:lnTo>
                        <a:lnTo>
                          <a:pt x="274" y="193"/>
                        </a:lnTo>
                        <a:lnTo>
                          <a:pt x="271" y="197"/>
                        </a:lnTo>
                        <a:lnTo>
                          <a:pt x="266" y="198"/>
                        </a:lnTo>
                        <a:lnTo>
                          <a:pt x="260" y="200"/>
                        </a:lnTo>
                        <a:lnTo>
                          <a:pt x="257" y="200"/>
                        </a:lnTo>
                        <a:lnTo>
                          <a:pt x="255" y="200"/>
                        </a:lnTo>
                        <a:lnTo>
                          <a:pt x="252" y="198"/>
                        </a:lnTo>
                        <a:lnTo>
                          <a:pt x="249" y="197"/>
                        </a:lnTo>
                        <a:lnTo>
                          <a:pt x="237" y="190"/>
                        </a:lnTo>
                        <a:lnTo>
                          <a:pt x="234" y="187"/>
                        </a:lnTo>
                        <a:lnTo>
                          <a:pt x="229" y="184"/>
                        </a:lnTo>
                        <a:lnTo>
                          <a:pt x="226" y="184"/>
                        </a:lnTo>
                        <a:lnTo>
                          <a:pt x="225" y="185"/>
                        </a:lnTo>
                        <a:lnTo>
                          <a:pt x="220" y="188"/>
                        </a:lnTo>
                        <a:lnTo>
                          <a:pt x="217" y="193"/>
                        </a:lnTo>
                        <a:lnTo>
                          <a:pt x="213" y="201"/>
                        </a:lnTo>
                        <a:lnTo>
                          <a:pt x="210" y="211"/>
                        </a:lnTo>
                        <a:lnTo>
                          <a:pt x="210" y="216"/>
                        </a:lnTo>
                        <a:lnTo>
                          <a:pt x="210" y="225"/>
                        </a:lnTo>
                        <a:lnTo>
                          <a:pt x="210" y="238"/>
                        </a:lnTo>
                        <a:lnTo>
                          <a:pt x="212" y="243"/>
                        </a:lnTo>
                        <a:lnTo>
                          <a:pt x="215" y="251"/>
                        </a:lnTo>
                        <a:lnTo>
                          <a:pt x="215" y="258"/>
                        </a:lnTo>
                        <a:lnTo>
                          <a:pt x="220" y="266"/>
                        </a:lnTo>
                        <a:lnTo>
                          <a:pt x="223" y="275"/>
                        </a:lnTo>
                        <a:lnTo>
                          <a:pt x="226" y="287"/>
                        </a:lnTo>
                        <a:lnTo>
                          <a:pt x="226" y="301"/>
                        </a:lnTo>
                        <a:lnTo>
                          <a:pt x="225" y="311"/>
                        </a:lnTo>
                        <a:lnTo>
                          <a:pt x="223" y="315"/>
                        </a:lnTo>
                        <a:lnTo>
                          <a:pt x="221" y="319"/>
                        </a:lnTo>
                        <a:lnTo>
                          <a:pt x="220" y="315"/>
                        </a:lnTo>
                        <a:lnTo>
                          <a:pt x="213" y="306"/>
                        </a:lnTo>
                        <a:lnTo>
                          <a:pt x="213" y="293"/>
                        </a:lnTo>
                        <a:lnTo>
                          <a:pt x="202" y="293"/>
                        </a:lnTo>
                        <a:lnTo>
                          <a:pt x="202" y="301"/>
                        </a:lnTo>
                        <a:lnTo>
                          <a:pt x="192" y="293"/>
                        </a:lnTo>
                        <a:lnTo>
                          <a:pt x="192" y="293"/>
                        </a:lnTo>
                        <a:lnTo>
                          <a:pt x="191" y="291"/>
                        </a:lnTo>
                        <a:lnTo>
                          <a:pt x="172" y="285"/>
                        </a:lnTo>
                        <a:lnTo>
                          <a:pt x="167" y="283"/>
                        </a:lnTo>
                        <a:lnTo>
                          <a:pt x="165" y="285"/>
                        </a:lnTo>
                        <a:lnTo>
                          <a:pt x="164" y="285"/>
                        </a:lnTo>
                        <a:lnTo>
                          <a:pt x="164" y="285"/>
                        </a:lnTo>
                        <a:lnTo>
                          <a:pt x="157" y="290"/>
                        </a:lnTo>
                        <a:lnTo>
                          <a:pt x="147" y="298"/>
                        </a:lnTo>
                        <a:lnTo>
                          <a:pt x="144" y="301"/>
                        </a:lnTo>
                        <a:lnTo>
                          <a:pt x="139" y="304"/>
                        </a:lnTo>
                        <a:lnTo>
                          <a:pt x="136" y="306"/>
                        </a:lnTo>
                        <a:lnTo>
                          <a:pt x="128" y="307"/>
                        </a:lnTo>
                        <a:lnTo>
                          <a:pt x="128" y="306"/>
                        </a:lnTo>
                        <a:lnTo>
                          <a:pt x="127" y="306"/>
                        </a:lnTo>
                        <a:lnTo>
                          <a:pt x="127" y="307"/>
                        </a:lnTo>
                        <a:lnTo>
                          <a:pt x="117" y="309"/>
                        </a:lnTo>
                        <a:lnTo>
                          <a:pt x="109" y="307"/>
                        </a:lnTo>
                        <a:lnTo>
                          <a:pt x="96" y="311"/>
                        </a:lnTo>
                        <a:lnTo>
                          <a:pt x="91" y="311"/>
                        </a:lnTo>
                        <a:lnTo>
                          <a:pt x="91" y="309"/>
                        </a:lnTo>
                        <a:lnTo>
                          <a:pt x="88" y="311"/>
                        </a:lnTo>
                        <a:lnTo>
                          <a:pt x="85" y="306"/>
                        </a:lnTo>
                        <a:lnTo>
                          <a:pt x="85" y="306"/>
                        </a:lnTo>
                        <a:lnTo>
                          <a:pt x="88" y="311"/>
                        </a:lnTo>
                        <a:lnTo>
                          <a:pt x="85" y="314"/>
                        </a:lnTo>
                        <a:lnTo>
                          <a:pt x="83" y="317"/>
                        </a:lnTo>
                        <a:lnTo>
                          <a:pt x="78" y="322"/>
                        </a:lnTo>
                        <a:lnTo>
                          <a:pt x="74" y="323"/>
                        </a:lnTo>
                        <a:lnTo>
                          <a:pt x="74" y="323"/>
                        </a:lnTo>
                        <a:lnTo>
                          <a:pt x="62" y="330"/>
                        </a:lnTo>
                        <a:lnTo>
                          <a:pt x="61" y="332"/>
                        </a:lnTo>
                        <a:lnTo>
                          <a:pt x="53" y="336"/>
                        </a:lnTo>
                        <a:lnTo>
                          <a:pt x="51" y="335"/>
                        </a:lnTo>
                        <a:lnTo>
                          <a:pt x="51" y="338"/>
                        </a:lnTo>
                        <a:lnTo>
                          <a:pt x="48" y="340"/>
                        </a:lnTo>
                        <a:lnTo>
                          <a:pt x="46" y="340"/>
                        </a:lnTo>
                        <a:lnTo>
                          <a:pt x="43" y="340"/>
                        </a:lnTo>
                        <a:lnTo>
                          <a:pt x="40" y="340"/>
                        </a:lnTo>
                        <a:lnTo>
                          <a:pt x="40" y="336"/>
                        </a:lnTo>
                        <a:lnTo>
                          <a:pt x="35" y="333"/>
                        </a:lnTo>
                        <a:lnTo>
                          <a:pt x="25" y="333"/>
                        </a:lnTo>
                        <a:lnTo>
                          <a:pt x="11" y="325"/>
                        </a:lnTo>
                        <a:lnTo>
                          <a:pt x="9" y="322"/>
                        </a:lnTo>
                        <a:lnTo>
                          <a:pt x="8" y="306"/>
                        </a:lnTo>
                        <a:lnTo>
                          <a:pt x="4" y="299"/>
                        </a:lnTo>
                        <a:lnTo>
                          <a:pt x="0" y="299"/>
                        </a:lnTo>
                        <a:lnTo>
                          <a:pt x="65" y="209"/>
                        </a:lnTo>
                        <a:lnTo>
                          <a:pt x="64" y="209"/>
                        </a:lnTo>
                        <a:lnTo>
                          <a:pt x="62" y="206"/>
                        </a:lnTo>
                        <a:lnTo>
                          <a:pt x="57" y="200"/>
                        </a:lnTo>
                        <a:lnTo>
                          <a:pt x="57" y="198"/>
                        </a:lnTo>
                        <a:lnTo>
                          <a:pt x="57" y="193"/>
                        </a:lnTo>
                        <a:lnTo>
                          <a:pt x="54" y="182"/>
                        </a:lnTo>
                        <a:lnTo>
                          <a:pt x="51" y="174"/>
                        </a:lnTo>
                        <a:lnTo>
                          <a:pt x="35" y="171"/>
                        </a:lnTo>
                        <a:lnTo>
                          <a:pt x="33" y="147"/>
                        </a:lnTo>
                        <a:lnTo>
                          <a:pt x="22" y="110"/>
                        </a:lnTo>
                        <a:lnTo>
                          <a:pt x="22" y="105"/>
                        </a:lnTo>
                        <a:lnTo>
                          <a:pt x="22" y="105"/>
                        </a:lnTo>
                        <a:lnTo>
                          <a:pt x="8" y="53"/>
                        </a:lnTo>
                        <a:lnTo>
                          <a:pt x="22" y="61"/>
                        </a:lnTo>
                        <a:lnTo>
                          <a:pt x="33" y="66"/>
                        </a:lnTo>
                        <a:lnTo>
                          <a:pt x="32" y="66"/>
                        </a:lnTo>
                        <a:lnTo>
                          <a:pt x="45" y="70"/>
                        </a:lnTo>
                        <a:lnTo>
                          <a:pt x="61" y="68"/>
                        </a:lnTo>
                        <a:lnTo>
                          <a:pt x="64" y="66"/>
                        </a:lnTo>
                        <a:lnTo>
                          <a:pt x="64" y="66"/>
                        </a:lnTo>
                        <a:lnTo>
                          <a:pt x="80" y="57"/>
                        </a:lnTo>
                        <a:lnTo>
                          <a:pt x="98" y="52"/>
                        </a:lnTo>
                        <a:lnTo>
                          <a:pt x="112" y="52"/>
                        </a:lnTo>
                        <a:lnTo>
                          <a:pt x="139" y="55"/>
                        </a:lnTo>
                        <a:lnTo>
                          <a:pt x="146" y="57"/>
                        </a:lnTo>
                        <a:lnTo>
                          <a:pt x="154" y="47"/>
                        </a:lnTo>
                        <a:lnTo>
                          <a:pt x="168" y="28"/>
                        </a:lnTo>
                        <a:lnTo>
                          <a:pt x="170" y="23"/>
                        </a:lnTo>
                        <a:lnTo>
                          <a:pt x="173" y="18"/>
                        </a:lnTo>
                        <a:lnTo>
                          <a:pt x="173" y="12"/>
                        </a:lnTo>
                        <a:lnTo>
                          <a:pt x="176" y="8"/>
                        </a:lnTo>
                        <a:lnTo>
                          <a:pt x="184" y="4"/>
                        </a:lnTo>
                        <a:lnTo>
                          <a:pt x="188" y="0"/>
                        </a:lnTo>
                        <a:lnTo>
                          <a:pt x="192" y="0"/>
                        </a:lnTo>
                        <a:lnTo>
                          <a:pt x="237" y="12"/>
                        </a:lnTo>
                        <a:lnTo>
                          <a:pt x="249" y="18"/>
                        </a:lnTo>
                        <a:lnTo>
                          <a:pt x="250" y="20"/>
                        </a:lnTo>
                        <a:lnTo>
                          <a:pt x="249" y="20"/>
                        </a:lnTo>
                        <a:lnTo>
                          <a:pt x="249" y="23"/>
                        </a:lnTo>
                        <a:lnTo>
                          <a:pt x="250" y="25"/>
                        </a:lnTo>
                        <a:lnTo>
                          <a:pt x="252" y="28"/>
                        </a:lnTo>
                        <a:lnTo>
                          <a:pt x="255" y="28"/>
                        </a:lnTo>
                        <a:lnTo>
                          <a:pt x="257" y="25"/>
                        </a:lnTo>
                        <a:lnTo>
                          <a:pt x="258" y="25"/>
                        </a:lnTo>
                        <a:lnTo>
                          <a:pt x="258" y="29"/>
                        </a:lnTo>
                        <a:lnTo>
                          <a:pt x="258" y="57"/>
                        </a:lnTo>
                        <a:lnTo>
                          <a:pt x="255" y="57"/>
                        </a:lnTo>
                        <a:lnTo>
                          <a:pt x="279" y="58"/>
                        </a:lnTo>
                        <a:lnTo>
                          <a:pt x="282" y="61"/>
                        </a:lnTo>
                        <a:lnTo>
                          <a:pt x="284" y="81"/>
                        </a:lnTo>
                        <a:lnTo>
                          <a:pt x="287" y="110"/>
                        </a:lnTo>
                      </a:path>
                    </a:pathLst>
                  </a:custGeom>
                  <a:noFill/>
                  <a:ln w="4763" cap="sq">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
                <p:nvSpPr>
                  <p:cNvPr id="75" name="Freeform 31"/>
                  <p:cNvSpPr>
                    <a:spLocks/>
                  </p:cNvSpPr>
                  <p:nvPr/>
                </p:nvSpPr>
                <p:spPr bwMode="auto">
                  <a:xfrm>
                    <a:off x="5341" y="2722"/>
                    <a:ext cx="1054" cy="945"/>
                  </a:xfrm>
                  <a:custGeom>
                    <a:avLst/>
                    <a:gdLst>
                      <a:gd name="T0" fmla="*/ 461 w 1054"/>
                      <a:gd name="T1" fmla="*/ 167 h 945"/>
                      <a:gd name="T2" fmla="*/ 524 w 1054"/>
                      <a:gd name="T3" fmla="*/ 80 h 945"/>
                      <a:gd name="T4" fmla="*/ 649 w 1054"/>
                      <a:gd name="T5" fmla="*/ 26 h 945"/>
                      <a:gd name="T6" fmla="*/ 712 w 1054"/>
                      <a:gd name="T7" fmla="*/ 100 h 945"/>
                      <a:gd name="T8" fmla="*/ 742 w 1054"/>
                      <a:gd name="T9" fmla="*/ 145 h 945"/>
                      <a:gd name="T10" fmla="*/ 802 w 1054"/>
                      <a:gd name="T11" fmla="*/ 157 h 945"/>
                      <a:gd name="T12" fmla="*/ 861 w 1054"/>
                      <a:gd name="T13" fmla="*/ 172 h 945"/>
                      <a:gd name="T14" fmla="*/ 1036 w 1054"/>
                      <a:gd name="T15" fmla="*/ 246 h 945"/>
                      <a:gd name="T16" fmla="*/ 948 w 1054"/>
                      <a:gd name="T17" fmla="*/ 370 h 945"/>
                      <a:gd name="T18" fmla="*/ 869 w 1054"/>
                      <a:gd name="T19" fmla="*/ 447 h 945"/>
                      <a:gd name="T20" fmla="*/ 856 w 1054"/>
                      <a:gd name="T21" fmla="*/ 461 h 945"/>
                      <a:gd name="T22" fmla="*/ 839 w 1054"/>
                      <a:gd name="T23" fmla="*/ 480 h 945"/>
                      <a:gd name="T24" fmla="*/ 818 w 1054"/>
                      <a:gd name="T25" fmla="*/ 503 h 945"/>
                      <a:gd name="T26" fmla="*/ 761 w 1054"/>
                      <a:gd name="T27" fmla="*/ 524 h 945"/>
                      <a:gd name="T28" fmla="*/ 747 w 1054"/>
                      <a:gd name="T29" fmla="*/ 566 h 945"/>
                      <a:gd name="T30" fmla="*/ 774 w 1054"/>
                      <a:gd name="T31" fmla="*/ 603 h 945"/>
                      <a:gd name="T32" fmla="*/ 787 w 1054"/>
                      <a:gd name="T33" fmla="*/ 678 h 945"/>
                      <a:gd name="T34" fmla="*/ 802 w 1054"/>
                      <a:gd name="T35" fmla="*/ 717 h 945"/>
                      <a:gd name="T36" fmla="*/ 805 w 1054"/>
                      <a:gd name="T37" fmla="*/ 767 h 945"/>
                      <a:gd name="T38" fmla="*/ 781 w 1054"/>
                      <a:gd name="T39" fmla="*/ 815 h 945"/>
                      <a:gd name="T40" fmla="*/ 733 w 1054"/>
                      <a:gd name="T41" fmla="*/ 821 h 945"/>
                      <a:gd name="T42" fmla="*/ 673 w 1054"/>
                      <a:gd name="T43" fmla="*/ 818 h 945"/>
                      <a:gd name="T44" fmla="*/ 626 w 1054"/>
                      <a:gd name="T45" fmla="*/ 829 h 945"/>
                      <a:gd name="T46" fmla="*/ 577 w 1054"/>
                      <a:gd name="T47" fmla="*/ 849 h 945"/>
                      <a:gd name="T48" fmla="*/ 496 w 1054"/>
                      <a:gd name="T49" fmla="*/ 940 h 945"/>
                      <a:gd name="T50" fmla="*/ 483 w 1054"/>
                      <a:gd name="T51" fmla="*/ 931 h 945"/>
                      <a:gd name="T52" fmla="*/ 432 w 1054"/>
                      <a:gd name="T53" fmla="*/ 913 h 945"/>
                      <a:gd name="T54" fmla="*/ 390 w 1054"/>
                      <a:gd name="T55" fmla="*/ 908 h 945"/>
                      <a:gd name="T56" fmla="*/ 363 w 1054"/>
                      <a:gd name="T57" fmla="*/ 892 h 945"/>
                      <a:gd name="T58" fmla="*/ 319 w 1054"/>
                      <a:gd name="T59" fmla="*/ 874 h 945"/>
                      <a:gd name="T60" fmla="*/ 254 w 1054"/>
                      <a:gd name="T61" fmla="*/ 845 h 945"/>
                      <a:gd name="T62" fmla="*/ 186 w 1054"/>
                      <a:gd name="T63" fmla="*/ 831 h 945"/>
                      <a:gd name="T64" fmla="*/ 154 w 1054"/>
                      <a:gd name="T65" fmla="*/ 821 h 945"/>
                      <a:gd name="T66" fmla="*/ 131 w 1054"/>
                      <a:gd name="T67" fmla="*/ 808 h 945"/>
                      <a:gd name="T68" fmla="*/ 109 w 1054"/>
                      <a:gd name="T69" fmla="*/ 808 h 945"/>
                      <a:gd name="T70" fmla="*/ 86 w 1054"/>
                      <a:gd name="T71" fmla="*/ 810 h 945"/>
                      <a:gd name="T72" fmla="*/ 80 w 1054"/>
                      <a:gd name="T73" fmla="*/ 792 h 945"/>
                      <a:gd name="T74" fmla="*/ 69 w 1054"/>
                      <a:gd name="T75" fmla="*/ 763 h 945"/>
                      <a:gd name="T76" fmla="*/ 54 w 1054"/>
                      <a:gd name="T77" fmla="*/ 759 h 945"/>
                      <a:gd name="T78" fmla="*/ 35 w 1054"/>
                      <a:gd name="T79" fmla="*/ 770 h 945"/>
                      <a:gd name="T80" fmla="*/ 24 w 1054"/>
                      <a:gd name="T81" fmla="*/ 791 h 945"/>
                      <a:gd name="T82" fmla="*/ 4 w 1054"/>
                      <a:gd name="T83" fmla="*/ 779 h 945"/>
                      <a:gd name="T84" fmla="*/ 82 w 1054"/>
                      <a:gd name="T85" fmla="*/ 702 h 945"/>
                      <a:gd name="T86" fmla="*/ 112 w 1054"/>
                      <a:gd name="T87" fmla="*/ 673 h 945"/>
                      <a:gd name="T88" fmla="*/ 151 w 1054"/>
                      <a:gd name="T89" fmla="*/ 648 h 945"/>
                      <a:gd name="T90" fmla="*/ 184 w 1054"/>
                      <a:gd name="T91" fmla="*/ 635 h 945"/>
                      <a:gd name="T92" fmla="*/ 209 w 1054"/>
                      <a:gd name="T93" fmla="*/ 607 h 945"/>
                      <a:gd name="T94" fmla="*/ 292 w 1054"/>
                      <a:gd name="T95" fmla="*/ 612 h 945"/>
                      <a:gd name="T96" fmla="*/ 348 w 1054"/>
                      <a:gd name="T97" fmla="*/ 591 h 945"/>
                      <a:gd name="T98" fmla="*/ 374 w 1054"/>
                      <a:gd name="T99" fmla="*/ 561 h 945"/>
                      <a:gd name="T100" fmla="*/ 413 w 1054"/>
                      <a:gd name="T101" fmla="*/ 561 h 945"/>
                      <a:gd name="T102" fmla="*/ 477 w 1054"/>
                      <a:gd name="T103" fmla="*/ 489 h 945"/>
                      <a:gd name="T104" fmla="*/ 496 w 1054"/>
                      <a:gd name="T105" fmla="*/ 448 h 945"/>
                      <a:gd name="T106" fmla="*/ 504 w 1054"/>
                      <a:gd name="T107" fmla="*/ 389 h 945"/>
                      <a:gd name="T108" fmla="*/ 522 w 1054"/>
                      <a:gd name="T109" fmla="*/ 357 h 945"/>
                      <a:gd name="T110" fmla="*/ 498 w 1054"/>
                      <a:gd name="T111" fmla="*/ 310 h 945"/>
                      <a:gd name="T112" fmla="*/ 474 w 1054"/>
                      <a:gd name="T113" fmla="*/ 243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54" h="945">
                        <a:moveTo>
                          <a:pt x="454" y="204"/>
                        </a:moveTo>
                        <a:lnTo>
                          <a:pt x="454" y="193"/>
                        </a:lnTo>
                        <a:lnTo>
                          <a:pt x="456" y="181"/>
                        </a:lnTo>
                        <a:lnTo>
                          <a:pt x="461" y="167"/>
                        </a:lnTo>
                        <a:lnTo>
                          <a:pt x="467" y="162"/>
                        </a:lnTo>
                        <a:lnTo>
                          <a:pt x="508" y="101"/>
                        </a:lnTo>
                        <a:lnTo>
                          <a:pt x="522" y="80"/>
                        </a:lnTo>
                        <a:lnTo>
                          <a:pt x="524" y="80"/>
                        </a:lnTo>
                        <a:lnTo>
                          <a:pt x="606" y="34"/>
                        </a:lnTo>
                        <a:lnTo>
                          <a:pt x="615" y="9"/>
                        </a:lnTo>
                        <a:lnTo>
                          <a:pt x="620" y="0"/>
                        </a:lnTo>
                        <a:lnTo>
                          <a:pt x="649" y="26"/>
                        </a:lnTo>
                        <a:lnTo>
                          <a:pt x="716" y="90"/>
                        </a:lnTo>
                        <a:lnTo>
                          <a:pt x="720" y="90"/>
                        </a:lnTo>
                        <a:lnTo>
                          <a:pt x="713" y="96"/>
                        </a:lnTo>
                        <a:lnTo>
                          <a:pt x="712" y="100"/>
                        </a:lnTo>
                        <a:lnTo>
                          <a:pt x="708" y="104"/>
                        </a:lnTo>
                        <a:lnTo>
                          <a:pt x="702" y="111"/>
                        </a:lnTo>
                        <a:lnTo>
                          <a:pt x="696" y="117"/>
                        </a:lnTo>
                        <a:lnTo>
                          <a:pt x="742" y="145"/>
                        </a:lnTo>
                        <a:lnTo>
                          <a:pt x="749" y="127"/>
                        </a:lnTo>
                        <a:lnTo>
                          <a:pt x="773" y="143"/>
                        </a:lnTo>
                        <a:lnTo>
                          <a:pt x="774" y="141"/>
                        </a:lnTo>
                        <a:lnTo>
                          <a:pt x="802" y="157"/>
                        </a:lnTo>
                        <a:lnTo>
                          <a:pt x="831" y="165"/>
                        </a:lnTo>
                        <a:lnTo>
                          <a:pt x="831" y="165"/>
                        </a:lnTo>
                        <a:lnTo>
                          <a:pt x="858" y="180"/>
                        </a:lnTo>
                        <a:lnTo>
                          <a:pt x="861" y="172"/>
                        </a:lnTo>
                        <a:lnTo>
                          <a:pt x="864" y="164"/>
                        </a:lnTo>
                        <a:lnTo>
                          <a:pt x="962" y="170"/>
                        </a:lnTo>
                        <a:lnTo>
                          <a:pt x="1054" y="177"/>
                        </a:lnTo>
                        <a:lnTo>
                          <a:pt x="1036" y="246"/>
                        </a:lnTo>
                        <a:lnTo>
                          <a:pt x="1019" y="323"/>
                        </a:lnTo>
                        <a:lnTo>
                          <a:pt x="990" y="344"/>
                        </a:lnTo>
                        <a:lnTo>
                          <a:pt x="964" y="360"/>
                        </a:lnTo>
                        <a:lnTo>
                          <a:pt x="948" y="370"/>
                        </a:lnTo>
                        <a:lnTo>
                          <a:pt x="933" y="378"/>
                        </a:lnTo>
                        <a:lnTo>
                          <a:pt x="916" y="394"/>
                        </a:lnTo>
                        <a:lnTo>
                          <a:pt x="888" y="424"/>
                        </a:lnTo>
                        <a:lnTo>
                          <a:pt x="869" y="447"/>
                        </a:lnTo>
                        <a:lnTo>
                          <a:pt x="869" y="447"/>
                        </a:lnTo>
                        <a:lnTo>
                          <a:pt x="866" y="450"/>
                        </a:lnTo>
                        <a:lnTo>
                          <a:pt x="858" y="458"/>
                        </a:lnTo>
                        <a:lnTo>
                          <a:pt x="856" y="461"/>
                        </a:lnTo>
                        <a:lnTo>
                          <a:pt x="850" y="469"/>
                        </a:lnTo>
                        <a:lnTo>
                          <a:pt x="847" y="471"/>
                        </a:lnTo>
                        <a:lnTo>
                          <a:pt x="840" y="476"/>
                        </a:lnTo>
                        <a:lnTo>
                          <a:pt x="839" y="480"/>
                        </a:lnTo>
                        <a:lnTo>
                          <a:pt x="837" y="480"/>
                        </a:lnTo>
                        <a:lnTo>
                          <a:pt x="832" y="485"/>
                        </a:lnTo>
                        <a:lnTo>
                          <a:pt x="824" y="497"/>
                        </a:lnTo>
                        <a:lnTo>
                          <a:pt x="818" y="503"/>
                        </a:lnTo>
                        <a:lnTo>
                          <a:pt x="795" y="522"/>
                        </a:lnTo>
                        <a:lnTo>
                          <a:pt x="782" y="524"/>
                        </a:lnTo>
                        <a:lnTo>
                          <a:pt x="769" y="525"/>
                        </a:lnTo>
                        <a:lnTo>
                          <a:pt x="761" y="524"/>
                        </a:lnTo>
                        <a:lnTo>
                          <a:pt x="752" y="537"/>
                        </a:lnTo>
                        <a:lnTo>
                          <a:pt x="745" y="546"/>
                        </a:lnTo>
                        <a:lnTo>
                          <a:pt x="742" y="551"/>
                        </a:lnTo>
                        <a:lnTo>
                          <a:pt x="747" y="566"/>
                        </a:lnTo>
                        <a:lnTo>
                          <a:pt x="750" y="572"/>
                        </a:lnTo>
                        <a:lnTo>
                          <a:pt x="755" y="580"/>
                        </a:lnTo>
                        <a:lnTo>
                          <a:pt x="765" y="588"/>
                        </a:lnTo>
                        <a:lnTo>
                          <a:pt x="774" y="603"/>
                        </a:lnTo>
                        <a:lnTo>
                          <a:pt x="776" y="604"/>
                        </a:lnTo>
                        <a:lnTo>
                          <a:pt x="781" y="619"/>
                        </a:lnTo>
                        <a:lnTo>
                          <a:pt x="782" y="641"/>
                        </a:lnTo>
                        <a:lnTo>
                          <a:pt x="787" y="678"/>
                        </a:lnTo>
                        <a:lnTo>
                          <a:pt x="790" y="685"/>
                        </a:lnTo>
                        <a:lnTo>
                          <a:pt x="795" y="697"/>
                        </a:lnTo>
                        <a:lnTo>
                          <a:pt x="800" y="706"/>
                        </a:lnTo>
                        <a:lnTo>
                          <a:pt x="802" y="717"/>
                        </a:lnTo>
                        <a:lnTo>
                          <a:pt x="803" y="726"/>
                        </a:lnTo>
                        <a:lnTo>
                          <a:pt x="803" y="736"/>
                        </a:lnTo>
                        <a:lnTo>
                          <a:pt x="805" y="747"/>
                        </a:lnTo>
                        <a:lnTo>
                          <a:pt x="805" y="767"/>
                        </a:lnTo>
                        <a:lnTo>
                          <a:pt x="802" y="779"/>
                        </a:lnTo>
                        <a:lnTo>
                          <a:pt x="794" y="805"/>
                        </a:lnTo>
                        <a:lnTo>
                          <a:pt x="787" y="812"/>
                        </a:lnTo>
                        <a:lnTo>
                          <a:pt x="781" y="815"/>
                        </a:lnTo>
                        <a:lnTo>
                          <a:pt x="768" y="818"/>
                        </a:lnTo>
                        <a:lnTo>
                          <a:pt x="758" y="823"/>
                        </a:lnTo>
                        <a:lnTo>
                          <a:pt x="747" y="823"/>
                        </a:lnTo>
                        <a:lnTo>
                          <a:pt x="733" y="821"/>
                        </a:lnTo>
                        <a:lnTo>
                          <a:pt x="718" y="820"/>
                        </a:lnTo>
                        <a:lnTo>
                          <a:pt x="696" y="820"/>
                        </a:lnTo>
                        <a:lnTo>
                          <a:pt x="686" y="818"/>
                        </a:lnTo>
                        <a:lnTo>
                          <a:pt x="673" y="818"/>
                        </a:lnTo>
                        <a:lnTo>
                          <a:pt x="660" y="818"/>
                        </a:lnTo>
                        <a:lnTo>
                          <a:pt x="647" y="816"/>
                        </a:lnTo>
                        <a:lnTo>
                          <a:pt x="633" y="826"/>
                        </a:lnTo>
                        <a:lnTo>
                          <a:pt x="626" y="829"/>
                        </a:lnTo>
                        <a:lnTo>
                          <a:pt x="610" y="839"/>
                        </a:lnTo>
                        <a:lnTo>
                          <a:pt x="598" y="839"/>
                        </a:lnTo>
                        <a:lnTo>
                          <a:pt x="585" y="842"/>
                        </a:lnTo>
                        <a:lnTo>
                          <a:pt x="577" y="849"/>
                        </a:lnTo>
                        <a:lnTo>
                          <a:pt x="570" y="853"/>
                        </a:lnTo>
                        <a:lnTo>
                          <a:pt x="557" y="863"/>
                        </a:lnTo>
                        <a:lnTo>
                          <a:pt x="503" y="945"/>
                        </a:lnTo>
                        <a:lnTo>
                          <a:pt x="496" y="940"/>
                        </a:lnTo>
                        <a:lnTo>
                          <a:pt x="491" y="937"/>
                        </a:lnTo>
                        <a:lnTo>
                          <a:pt x="485" y="935"/>
                        </a:lnTo>
                        <a:lnTo>
                          <a:pt x="485" y="934"/>
                        </a:lnTo>
                        <a:lnTo>
                          <a:pt x="483" y="931"/>
                        </a:lnTo>
                        <a:lnTo>
                          <a:pt x="467" y="923"/>
                        </a:lnTo>
                        <a:lnTo>
                          <a:pt x="454" y="918"/>
                        </a:lnTo>
                        <a:lnTo>
                          <a:pt x="437" y="913"/>
                        </a:lnTo>
                        <a:lnTo>
                          <a:pt x="432" y="913"/>
                        </a:lnTo>
                        <a:lnTo>
                          <a:pt x="416" y="913"/>
                        </a:lnTo>
                        <a:lnTo>
                          <a:pt x="406" y="913"/>
                        </a:lnTo>
                        <a:lnTo>
                          <a:pt x="397" y="911"/>
                        </a:lnTo>
                        <a:lnTo>
                          <a:pt x="390" y="908"/>
                        </a:lnTo>
                        <a:lnTo>
                          <a:pt x="385" y="906"/>
                        </a:lnTo>
                        <a:lnTo>
                          <a:pt x="381" y="903"/>
                        </a:lnTo>
                        <a:lnTo>
                          <a:pt x="371" y="897"/>
                        </a:lnTo>
                        <a:lnTo>
                          <a:pt x="363" y="892"/>
                        </a:lnTo>
                        <a:lnTo>
                          <a:pt x="352" y="889"/>
                        </a:lnTo>
                        <a:lnTo>
                          <a:pt x="347" y="886"/>
                        </a:lnTo>
                        <a:lnTo>
                          <a:pt x="329" y="879"/>
                        </a:lnTo>
                        <a:lnTo>
                          <a:pt x="319" y="874"/>
                        </a:lnTo>
                        <a:lnTo>
                          <a:pt x="307" y="869"/>
                        </a:lnTo>
                        <a:lnTo>
                          <a:pt x="271" y="853"/>
                        </a:lnTo>
                        <a:lnTo>
                          <a:pt x="255" y="845"/>
                        </a:lnTo>
                        <a:lnTo>
                          <a:pt x="254" y="845"/>
                        </a:lnTo>
                        <a:lnTo>
                          <a:pt x="234" y="836"/>
                        </a:lnTo>
                        <a:lnTo>
                          <a:pt x="215" y="828"/>
                        </a:lnTo>
                        <a:lnTo>
                          <a:pt x="202" y="828"/>
                        </a:lnTo>
                        <a:lnTo>
                          <a:pt x="186" y="831"/>
                        </a:lnTo>
                        <a:lnTo>
                          <a:pt x="176" y="833"/>
                        </a:lnTo>
                        <a:lnTo>
                          <a:pt x="175" y="831"/>
                        </a:lnTo>
                        <a:lnTo>
                          <a:pt x="164" y="826"/>
                        </a:lnTo>
                        <a:lnTo>
                          <a:pt x="154" y="821"/>
                        </a:lnTo>
                        <a:lnTo>
                          <a:pt x="152" y="820"/>
                        </a:lnTo>
                        <a:lnTo>
                          <a:pt x="146" y="815"/>
                        </a:lnTo>
                        <a:lnTo>
                          <a:pt x="133" y="808"/>
                        </a:lnTo>
                        <a:lnTo>
                          <a:pt x="131" y="808"/>
                        </a:lnTo>
                        <a:lnTo>
                          <a:pt x="128" y="807"/>
                        </a:lnTo>
                        <a:lnTo>
                          <a:pt x="122" y="807"/>
                        </a:lnTo>
                        <a:lnTo>
                          <a:pt x="115" y="807"/>
                        </a:lnTo>
                        <a:lnTo>
                          <a:pt x="109" y="808"/>
                        </a:lnTo>
                        <a:lnTo>
                          <a:pt x="96" y="813"/>
                        </a:lnTo>
                        <a:lnTo>
                          <a:pt x="93" y="813"/>
                        </a:lnTo>
                        <a:lnTo>
                          <a:pt x="90" y="812"/>
                        </a:lnTo>
                        <a:lnTo>
                          <a:pt x="86" y="810"/>
                        </a:lnTo>
                        <a:lnTo>
                          <a:pt x="83" y="805"/>
                        </a:lnTo>
                        <a:lnTo>
                          <a:pt x="83" y="802"/>
                        </a:lnTo>
                        <a:lnTo>
                          <a:pt x="80" y="794"/>
                        </a:lnTo>
                        <a:lnTo>
                          <a:pt x="80" y="792"/>
                        </a:lnTo>
                        <a:lnTo>
                          <a:pt x="75" y="775"/>
                        </a:lnTo>
                        <a:lnTo>
                          <a:pt x="75" y="773"/>
                        </a:lnTo>
                        <a:lnTo>
                          <a:pt x="74" y="770"/>
                        </a:lnTo>
                        <a:lnTo>
                          <a:pt x="69" y="763"/>
                        </a:lnTo>
                        <a:lnTo>
                          <a:pt x="69" y="762"/>
                        </a:lnTo>
                        <a:lnTo>
                          <a:pt x="64" y="759"/>
                        </a:lnTo>
                        <a:lnTo>
                          <a:pt x="58" y="759"/>
                        </a:lnTo>
                        <a:lnTo>
                          <a:pt x="54" y="759"/>
                        </a:lnTo>
                        <a:lnTo>
                          <a:pt x="48" y="759"/>
                        </a:lnTo>
                        <a:lnTo>
                          <a:pt x="46" y="760"/>
                        </a:lnTo>
                        <a:lnTo>
                          <a:pt x="40" y="763"/>
                        </a:lnTo>
                        <a:lnTo>
                          <a:pt x="35" y="770"/>
                        </a:lnTo>
                        <a:lnTo>
                          <a:pt x="30" y="776"/>
                        </a:lnTo>
                        <a:lnTo>
                          <a:pt x="30" y="779"/>
                        </a:lnTo>
                        <a:lnTo>
                          <a:pt x="25" y="788"/>
                        </a:lnTo>
                        <a:lnTo>
                          <a:pt x="24" y="791"/>
                        </a:lnTo>
                        <a:lnTo>
                          <a:pt x="17" y="796"/>
                        </a:lnTo>
                        <a:lnTo>
                          <a:pt x="13" y="796"/>
                        </a:lnTo>
                        <a:lnTo>
                          <a:pt x="0" y="791"/>
                        </a:lnTo>
                        <a:lnTo>
                          <a:pt x="4" y="779"/>
                        </a:lnTo>
                        <a:lnTo>
                          <a:pt x="24" y="760"/>
                        </a:lnTo>
                        <a:lnTo>
                          <a:pt x="69" y="712"/>
                        </a:lnTo>
                        <a:lnTo>
                          <a:pt x="77" y="706"/>
                        </a:lnTo>
                        <a:lnTo>
                          <a:pt x="82" y="702"/>
                        </a:lnTo>
                        <a:lnTo>
                          <a:pt x="90" y="697"/>
                        </a:lnTo>
                        <a:lnTo>
                          <a:pt x="101" y="688"/>
                        </a:lnTo>
                        <a:lnTo>
                          <a:pt x="107" y="678"/>
                        </a:lnTo>
                        <a:lnTo>
                          <a:pt x="112" y="673"/>
                        </a:lnTo>
                        <a:lnTo>
                          <a:pt x="120" y="667"/>
                        </a:lnTo>
                        <a:lnTo>
                          <a:pt x="139" y="657"/>
                        </a:lnTo>
                        <a:lnTo>
                          <a:pt x="146" y="652"/>
                        </a:lnTo>
                        <a:lnTo>
                          <a:pt x="151" y="648"/>
                        </a:lnTo>
                        <a:lnTo>
                          <a:pt x="159" y="640"/>
                        </a:lnTo>
                        <a:lnTo>
                          <a:pt x="164" y="638"/>
                        </a:lnTo>
                        <a:lnTo>
                          <a:pt x="184" y="636"/>
                        </a:lnTo>
                        <a:lnTo>
                          <a:pt x="184" y="635"/>
                        </a:lnTo>
                        <a:lnTo>
                          <a:pt x="196" y="625"/>
                        </a:lnTo>
                        <a:lnTo>
                          <a:pt x="202" y="617"/>
                        </a:lnTo>
                        <a:lnTo>
                          <a:pt x="204" y="609"/>
                        </a:lnTo>
                        <a:lnTo>
                          <a:pt x="209" y="607"/>
                        </a:lnTo>
                        <a:lnTo>
                          <a:pt x="209" y="607"/>
                        </a:lnTo>
                        <a:lnTo>
                          <a:pt x="246" y="611"/>
                        </a:lnTo>
                        <a:lnTo>
                          <a:pt x="257" y="616"/>
                        </a:lnTo>
                        <a:lnTo>
                          <a:pt x="292" y="612"/>
                        </a:lnTo>
                        <a:lnTo>
                          <a:pt x="326" y="604"/>
                        </a:lnTo>
                        <a:lnTo>
                          <a:pt x="339" y="599"/>
                        </a:lnTo>
                        <a:lnTo>
                          <a:pt x="342" y="599"/>
                        </a:lnTo>
                        <a:lnTo>
                          <a:pt x="348" y="591"/>
                        </a:lnTo>
                        <a:lnTo>
                          <a:pt x="350" y="587"/>
                        </a:lnTo>
                        <a:lnTo>
                          <a:pt x="355" y="585"/>
                        </a:lnTo>
                        <a:lnTo>
                          <a:pt x="348" y="577"/>
                        </a:lnTo>
                        <a:lnTo>
                          <a:pt x="374" y="561"/>
                        </a:lnTo>
                        <a:lnTo>
                          <a:pt x="379" y="562"/>
                        </a:lnTo>
                        <a:lnTo>
                          <a:pt x="392" y="564"/>
                        </a:lnTo>
                        <a:lnTo>
                          <a:pt x="413" y="561"/>
                        </a:lnTo>
                        <a:lnTo>
                          <a:pt x="413" y="561"/>
                        </a:lnTo>
                        <a:lnTo>
                          <a:pt x="422" y="558"/>
                        </a:lnTo>
                        <a:lnTo>
                          <a:pt x="442" y="537"/>
                        </a:lnTo>
                        <a:lnTo>
                          <a:pt x="464" y="508"/>
                        </a:lnTo>
                        <a:lnTo>
                          <a:pt x="477" y="489"/>
                        </a:lnTo>
                        <a:lnTo>
                          <a:pt x="480" y="479"/>
                        </a:lnTo>
                        <a:lnTo>
                          <a:pt x="485" y="469"/>
                        </a:lnTo>
                        <a:lnTo>
                          <a:pt x="490" y="461"/>
                        </a:lnTo>
                        <a:lnTo>
                          <a:pt x="496" y="448"/>
                        </a:lnTo>
                        <a:lnTo>
                          <a:pt x="499" y="439"/>
                        </a:lnTo>
                        <a:lnTo>
                          <a:pt x="503" y="426"/>
                        </a:lnTo>
                        <a:lnTo>
                          <a:pt x="503" y="411"/>
                        </a:lnTo>
                        <a:lnTo>
                          <a:pt x="504" y="389"/>
                        </a:lnTo>
                        <a:lnTo>
                          <a:pt x="509" y="379"/>
                        </a:lnTo>
                        <a:lnTo>
                          <a:pt x="509" y="378"/>
                        </a:lnTo>
                        <a:lnTo>
                          <a:pt x="512" y="370"/>
                        </a:lnTo>
                        <a:lnTo>
                          <a:pt x="522" y="357"/>
                        </a:lnTo>
                        <a:lnTo>
                          <a:pt x="517" y="352"/>
                        </a:lnTo>
                        <a:lnTo>
                          <a:pt x="511" y="336"/>
                        </a:lnTo>
                        <a:lnTo>
                          <a:pt x="504" y="320"/>
                        </a:lnTo>
                        <a:lnTo>
                          <a:pt x="498" y="310"/>
                        </a:lnTo>
                        <a:lnTo>
                          <a:pt x="490" y="297"/>
                        </a:lnTo>
                        <a:lnTo>
                          <a:pt x="480" y="283"/>
                        </a:lnTo>
                        <a:lnTo>
                          <a:pt x="483" y="255"/>
                        </a:lnTo>
                        <a:lnTo>
                          <a:pt x="474" y="243"/>
                        </a:lnTo>
                        <a:lnTo>
                          <a:pt x="454" y="204"/>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a:p>
                </p:txBody>
              </p:sp>
              <p:sp>
                <p:nvSpPr>
                  <p:cNvPr id="76" name="Freeform 32"/>
                  <p:cNvSpPr>
                    <a:spLocks/>
                  </p:cNvSpPr>
                  <p:nvPr/>
                </p:nvSpPr>
                <p:spPr bwMode="auto">
                  <a:xfrm>
                    <a:off x="5341" y="2722"/>
                    <a:ext cx="1054" cy="945"/>
                  </a:xfrm>
                  <a:custGeom>
                    <a:avLst/>
                    <a:gdLst>
                      <a:gd name="T0" fmla="*/ 461 w 1054"/>
                      <a:gd name="T1" fmla="*/ 167 h 945"/>
                      <a:gd name="T2" fmla="*/ 524 w 1054"/>
                      <a:gd name="T3" fmla="*/ 80 h 945"/>
                      <a:gd name="T4" fmla="*/ 649 w 1054"/>
                      <a:gd name="T5" fmla="*/ 26 h 945"/>
                      <a:gd name="T6" fmla="*/ 712 w 1054"/>
                      <a:gd name="T7" fmla="*/ 100 h 945"/>
                      <a:gd name="T8" fmla="*/ 742 w 1054"/>
                      <a:gd name="T9" fmla="*/ 145 h 945"/>
                      <a:gd name="T10" fmla="*/ 802 w 1054"/>
                      <a:gd name="T11" fmla="*/ 157 h 945"/>
                      <a:gd name="T12" fmla="*/ 861 w 1054"/>
                      <a:gd name="T13" fmla="*/ 172 h 945"/>
                      <a:gd name="T14" fmla="*/ 1036 w 1054"/>
                      <a:gd name="T15" fmla="*/ 246 h 945"/>
                      <a:gd name="T16" fmla="*/ 948 w 1054"/>
                      <a:gd name="T17" fmla="*/ 370 h 945"/>
                      <a:gd name="T18" fmla="*/ 869 w 1054"/>
                      <a:gd name="T19" fmla="*/ 447 h 945"/>
                      <a:gd name="T20" fmla="*/ 856 w 1054"/>
                      <a:gd name="T21" fmla="*/ 461 h 945"/>
                      <a:gd name="T22" fmla="*/ 839 w 1054"/>
                      <a:gd name="T23" fmla="*/ 480 h 945"/>
                      <a:gd name="T24" fmla="*/ 818 w 1054"/>
                      <a:gd name="T25" fmla="*/ 503 h 945"/>
                      <a:gd name="T26" fmla="*/ 761 w 1054"/>
                      <a:gd name="T27" fmla="*/ 524 h 945"/>
                      <a:gd name="T28" fmla="*/ 747 w 1054"/>
                      <a:gd name="T29" fmla="*/ 566 h 945"/>
                      <a:gd name="T30" fmla="*/ 774 w 1054"/>
                      <a:gd name="T31" fmla="*/ 603 h 945"/>
                      <a:gd name="T32" fmla="*/ 787 w 1054"/>
                      <a:gd name="T33" fmla="*/ 678 h 945"/>
                      <a:gd name="T34" fmla="*/ 802 w 1054"/>
                      <a:gd name="T35" fmla="*/ 717 h 945"/>
                      <a:gd name="T36" fmla="*/ 805 w 1054"/>
                      <a:gd name="T37" fmla="*/ 767 h 945"/>
                      <a:gd name="T38" fmla="*/ 781 w 1054"/>
                      <a:gd name="T39" fmla="*/ 815 h 945"/>
                      <a:gd name="T40" fmla="*/ 733 w 1054"/>
                      <a:gd name="T41" fmla="*/ 821 h 945"/>
                      <a:gd name="T42" fmla="*/ 673 w 1054"/>
                      <a:gd name="T43" fmla="*/ 818 h 945"/>
                      <a:gd name="T44" fmla="*/ 626 w 1054"/>
                      <a:gd name="T45" fmla="*/ 829 h 945"/>
                      <a:gd name="T46" fmla="*/ 577 w 1054"/>
                      <a:gd name="T47" fmla="*/ 849 h 945"/>
                      <a:gd name="T48" fmla="*/ 496 w 1054"/>
                      <a:gd name="T49" fmla="*/ 940 h 945"/>
                      <a:gd name="T50" fmla="*/ 483 w 1054"/>
                      <a:gd name="T51" fmla="*/ 931 h 945"/>
                      <a:gd name="T52" fmla="*/ 432 w 1054"/>
                      <a:gd name="T53" fmla="*/ 913 h 945"/>
                      <a:gd name="T54" fmla="*/ 390 w 1054"/>
                      <a:gd name="T55" fmla="*/ 908 h 945"/>
                      <a:gd name="T56" fmla="*/ 363 w 1054"/>
                      <a:gd name="T57" fmla="*/ 892 h 945"/>
                      <a:gd name="T58" fmla="*/ 319 w 1054"/>
                      <a:gd name="T59" fmla="*/ 874 h 945"/>
                      <a:gd name="T60" fmla="*/ 254 w 1054"/>
                      <a:gd name="T61" fmla="*/ 845 h 945"/>
                      <a:gd name="T62" fmla="*/ 186 w 1054"/>
                      <a:gd name="T63" fmla="*/ 831 h 945"/>
                      <a:gd name="T64" fmla="*/ 154 w 1054"/>
                      <a:gd name="T65" fmla="*/ 821 h 945"/>
                      <a:gd name="T66" fmla="*/ 131 w 1054"/>
                      <a:gd name="T67" fmla="*/ 808 h 945"/>
                      <a:gd name="T68" fmla="*/ 109 w 1054"/>
                      <a:gd name="T69" fmla="*/ 808 h 945"/>
                      <a:gd name="T70" fmla="*/ 86 w 1054"/>
                      <a:gd name="T71" fmla="*/ 810 h 945"/>
                      <a:gd name="T72" fmla="*/ 80 w 1054"/>
                      <a:gd name="T73" fmla="*/ 792 h 945"/>
                      <a:gd name="T74" fmla="*/ 69 w 1054"/>
                      <a:gd name="T75" fmla="*/ 763 h 945"/>
                      <a:gd name="T76" fmla="*/ 54 w 1054"/>
                      <a:gd name="T77" fmla="*/ 759 h 945"/>
                      <a:gd name="T78" fmla="*/ 35 w 1054"/>
                      <a:gd name="T79" fmla="*/ 770 h 945"/>
                      <a:gd name="T80" fmla="*/ 24 w 1054"/>
                      <a:gd name="T81" fmla="*/ 791 h 945"/>
                      <a:gd name="T82" fmla="*/ 4 w 1054"/>
                      <a:gd name="T83" fmla="*/ 779 h 945"/>
                      <a:gd name="T84" fmla="*/ 82 w 1054"/>
                      <a:gd name="T85" fmla="*/ 702 h 945"/>
                      <a:gd name="T86" fmla="*/ 112 w 1054"/>
                      <a:gd name="T87" fmla="*/ 673 h 945"/>
                      <a:gd name="T88" fmla="*/ 151 w 1054"/>
                      <a:gd name="T89" fmla="*/ 648 h 945"/>
                      <a:gd name="T90" fmla="*/ 184 w 1054"/>
                      <a:gd name="T91" fmla="*/ 635 h 945"/>
                      <a:gd name="T92" fmla="*/ 209 w 1054"/>
                      <a:gd name="T93" fmla="*/ 607 h 945"/>
                      <a:gd name="T94" fmla="*/ 292 w 1054"/>
                      <a:gd name="T95" fmla="*/ 612 h 945"/>
                      <a:gd name="T96" fmla="*/ 348 w 1054"/>
                      <a:gd name="T97" fmla="*/ 591 h 945"/>
                      <a:gd name="T98" fmla="*/ 374 w 1054"/>
                      <a:gd name="T99" fmla="*/ 561 h 945"/>
                      <a:gd name="T100" fmla="*/ 413 w 1054"/>
                      <a:gd name="T101" fmla="*/ 561 h 945"/>
                      <a:gd name="T102" fmla="*/ 477 w 1054"/>
                      <a:gd name="T103" fmla="*/ 489 h 945"/>
                      <a:gd name="T104" fmla="*/ 496 w 1054"/>
                      <a:gd name="T105" fmla="*/ 448 h 945"/>
                      <a:gd name="T106" fmla="*/ 504 w 1054"/>
                      <a:gd name="T107" fmla="*/ 389 h 945"/>
                      <a:gd name="T108" fmla="*/ 522 w 1054"/>
                      <a:gd name="T109" fmla="*/ 357 h 945"/>
                      <a:gd name="T110" fmla="*/ 498 w 1054"/>
                      <a:gd name="T111" fmla="*/ 310 h 945"/>
                      <a:gd name="T112" fmla="*/ 474 w 1054"/>
                      <a:gd name="T113" fmla="*/ 243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54" h="945">
                        <a:moveTo>
                          <a:pt x="454" y="204"/>
                        </a:moveTo>
                        <a:lnTo>
                          <a:pt x="454" y="193"/>
                        </a:lnTo>
                        <a:lnTo>
                          <a:pt x="456" y="181"/>
                        </a:lnTo>
                        <a:lnTo>
                          <a:pt x="461" y="167"/>
                        </a:lnTo>
                        <a:lnTo>
                          <a:pt x="467" y="162"/>
                        </a:lnTo>
                        <a:lnTo>
                          <a:pt x="508" y="101"/>
                        </a:lnTo>
                        <a:lnTo>
                          <a:pt x="522" y="80"/>
                        </a:lnTo>
                        <a:lnTo>
                          <a:pt x="524" y="80"/>
                        </a:lnTo>
                        <a:lnTo>
                          <a:pt x="606" y="34"/>
                        </a:lnTo>
                        <a:lnTo>
                          <a:pt x="615" y="9"/>
                        </a:lnTo>
                        <a:lnTo>
                          <a:pt x="620" y="0"/>
                        </a:lnTo>
                        <a:lnTo>
                          <a:pt x="649" y="26"/>
                        </a:lnTo>
                        <a:lnTo>
                          <a:pt x="716" y="90"/>
                        </a:lnTo>
                        <a:lnTo>
                          <a:pt x="720" y="90"/>
                        </a:lnTo>
                        <a:lnTo>
                          <a:pt x="713" y="96"/>
                        </a:lnTo>
                        <a:lnTo>
                          <a:pt x="712" y="100"/>
                        </a:lnTo>
                        <a:lnTo>
                          <a:pt x="708" y="104"/>
                        </a:lnTo>
                        <a:lnTo>
                          <a:pt x="702" y="111"/>
                        </a:lnTo>
                        <a:lnTo>
                          <a:pt x="696" y="117"/>
                        </a:lnTo>
                        <a:lnTo>
                          <a:pt x="742" y="145"/>
                        </a:lnTo>
                        <a:lnTo>
                          <a:pt x="749" y="127"/>
                        </a:lnTo>
                        <a:lnTo>
                          <a:pt x="773" y="143"/>
                        </a:lnTo>
                        <a:lnTo>
                          <a:pt x="774" y="141"/>
                        </a:lnTo>
                        <a:lnTo>
                          <a:pt x="802" y="157"/>
                        </a:lnTo>
                        <a:lnTo>
                          <a:pt x="831" y="165"/>
                        </a:lnTo>
                        <a:lnTo>
                          <a:pt x="831" y="165"/>
                        </a:lnTo>
                        <a:lnTo>
                          <a:pt x="858" y="180"/>
                        </a:lnTo>
                        <a:lnTo>
                          <a:pt x="861" y="172"/>
                        </a:lnTo>
                        <a:lnTo>
                          <a:pt x="864" y="164"/>
                        </a:lnTo>
                        <a:lnTo>
                          <a:pt x="962" y="170"/>
                        </a:lnTo>
                        <a:lnTo>
                          <a:pt x="1054" y="177"/>
                        </a:lnTo>
                        <a:lnTo>
                          <a:pt x="1036" y="246"/>
                        </a:lnTo>
                        <a:lnTo>
                          <a:pt x="1019" y="323"/>
                        </a:lnTo>
                        <a:lnTo>
                          <a:pt x="990" y="344"/>
                        </a:lnTo>
                        <a:lnTo>
                          <a:pt x="964" y="360"/>
                        </a:lnTo>
                        <a:lnTo>
                          <a:pt x="948" y="370"/>
                        </a:lnTo>
                        <a:lnTo>
                          <a:pt x="933" y="378"/>
                        </a:lnTo>
                        <a:lnTo>
                          <a:pt x="916" y="394"/>
                        </a:lnTo>
                        <a:lnTo>
                          <a:pt x="888" y="424"/>
                        </a:lnTo>
                        <a:lnTo>
                          <a:pt x="869" y="447"/>
                        </a:lnTo>
                        <a:lnTo>
                          <a:pt x="869" y="447"/>
                        </a:lnTo>
                        <a:lnTo>
                          <a:pt x="866" y="450"/>
                        </a:lnTo>
                        <a:lnTo>
                          <a:pt x="858" y="458"/>
                        </a:lnTo>
                        <a:lnTo>
                          <a:pt x="856" y="461"/>
                        </a:lnTo>
                        <a:lnTo>
                          <a:pt x="850" y="469"/>
                        </a:lnTo>
                        <a:lnTo>
                          <a:pt x="847" y="471"/>
                        </a:lnTo>
                        <a:lnTo>
                          <a:pt x="840" y="476"/>
                        </a:lnTo>
                        <a:lnTo>
                          <a:pt x="839" y="480"/>
                        </a:lnTo>
                        <a:lnTo>
                          <a:pt x="837" y="480"/>
                        </a:lnTo>
                        <a:lnTo>
                          <a:pt x="832" y="485"/>
                        </a:lnTo>
                        <a:lnTo>
                          <a:pt x="824" y="497"/>
                        </a:lnTo>
                        <a:lnTo>
                          <a:pt x="818" y="503"/>
                        </a:lnTo>
                        <a:lnTo>
                          <a:pt x="795" y="522"/>
                        </a:lnTo>
                        <a:lnTo>
                          <a:pt x="782" y="524"/>
                        </a:lnTo>
                        <a:lnTo>
                          <a:pt x="769" y="525"/>
                        </a:lnTo>
                        <a:lnTo>
                          <a:pt x="761" y="524"/>
                        </a:lnTo>
                        <a:lnTo>
                          <a:pt x="752" y="537"/>
                        </a:lnTo>
                        <a:lnTo>
                          <a:pt x="745" y="546"/>
                        </a:lnTo>
                        <a:lnTo>
                          <a:pt x="742" y="551"/>
                        </a:lnTo>
                        <a:lnTo>
                          <a:pt x="747" y="566"/>
                        </a:lnTo>
                        <a:lnTo>
                          <a:pt x="750" y="572"/>
                        </a:lnTo>
                        <a:lnTo>
                          <a:pt x="755" y="580"/>
                        </a:lnTo>
                        <a:lnTo>
                          <a:pt x="765" y="588"/>
                        </a:lnTo>
                        <a:lnTo>
                          <a:pt x="774" y="603"/>
                        </a:lnTo>
                        <a:lnTo>
                          <a:pt x="776" y="604"/>
                        </a:lnTo>
                        <a:lnTo>
                          <a:pt x="781" y="619"/>
                        </a:lnTo>
                        <a:lnTo>
                          <a:pt x="782" y="641"/>
                        </a:lnTo>
                        <a:lnTo>
                          <a:pt x="787" y="678"/>
                        </a:lnTo>
                        <a:lnTo>
                          <a:pt x="790" y="685"/>
                        </a:lnTo>
                        <a:lnTo>
                          <a:pt x="795" y="697"/>
                        </a:lnTo>
                        <a:lnTo>
                          <a:pt x="800" y="706"/>
                        </a:lnTo>
                        <a:lnTo>
                          <a:pt x="802" y="717"/>
                        </a:lnTo>
                        <a:lnTo>
                          <a:pt x="803" y="726"/>
                        </a:lnTo>
                        <a:lnTo>
                          <a:pt x="803" y="736"/>
                        </a:lnTo>
                        <a:lnTo>
                          <a:pt x="805" y="747"/>
                        </a:lnTo>
                        <a:lnTo>
                          <a:pt x="805" y="767"/>
                        </a:lnTo>
                        <a:lnTo>
                          <a:pt x="802" y="779"/>
                        </a:lnTo>
                        <a:lnTo>
                          <a:pt x="794" y="805"/>
                        </a:lnTo>
                        <a:lnTo>
                          <a:pt x="787" y="812"/>
                        </a:lnTo>
                        <a:lnTo>
                          <a:pt x="781" y="815"/>
                        </a:lnTo>
                        <a:lnTo>
                          <a:pt x="768" y="818"/>
                        </a:lnTo>
                        <a:lnTo>
                          <a:pt x="758" y="823"/>
                        </a:lnTo>
                        <a:lnTo>
                          <a:pt x="747" y="823"/>
                        </a:lnTo>
                        <a:lnTo>
                          <a:pt x="733" y="821"/>
                        </a:lnTo>
                        <a:lnTo>
                          <a:pt x="718" y="820"/>
                        </a:lnTo>
                        <a:lnTo>
                          <a:pt x="696" y="820"/>
                        </a:lnTo>
                        <a:lnTo>
                          <a:pt x="686" y="818"/>
                        </a:lnTo>
                        <a:lnTo>
                          <a:pt x="673" y="818"/>
                        </a:lnTo>
                        <a:lnTo>
                          <a:pt x="660" y="818"/>
                        </a:lnTo>
                        <a:lnTo>
                          <a:pt x="647" y="816"/>
                        </a:lnTo>
                        <a:lnTo>
                          <a:pt x="633" y="826"/>
                        </a:lnTo>
                        <a:lnTo>
                          <a:pt x="626" y="829"/>
                        </a:lnTo>
                        <a:lnTo>
                          <a:pt x="610" y="839"/>
                        </a:lnTo>
                        <a:lnTo>
                          <a:pt x="598" y="839"/>
                        </a:lnTo>
                        <a:lnTo>
                          <a:pt x="585" y="842"/>
                        </a:lnTo>
                        <a:lnTo>
                          <a:pt x="577" y="849"/>
                        </a:lnTo>
                        <a:lnTo>
                          <a:pt x="570" y="853"/>
                        </a:lnTo>
                        <a:lnTo>
                          <a:pt x="557" y="863"/>
                        </a:lnTo>
                        <a:lnTo>
                          <a:pt x="503" y="945"/>
                        </a:lnTo>
                        <a:lnTo>
                          <a:pt x="496" y="940"/>
                        </a:lnTo>
                        <a:lnTo>
                          <a:pt x="491" y="937"/>
                        </a:lnTo>
                        <a:lnTo>
                          <a:pt x="485" y="935"/>
                        </a:lnTo>
                        <a:lnTo>
                          <a:pt x="485" y="934"/>
                        </a:lnTo>
                        <a:lnTo>
                          <a:pt x="483" y="931"/>
                        </a:lnTo>
                        <a:lnTo>
                          <a:pt x="467" y="923"/>
                        </a:lnTo>
                        <a:lnTo>
                          <a:pt x="454" y="918"/>
                        </a:lnTo>
                        <a:lnTo>
                          <a:pt x="437" y="913"/>
                        </a:lnTo>
                        <a:lnTo>
                          <a:pt x="432" y="913"/>
                        </a:lnTo>
                        <a:lnTo>
                          <a:pt x="416" y="913"/>
                        </a:lnTo>
                        <a:lnTo>
                          <a:pt x="406" y="913"/>
                        </a:lnTo>
                        <a:lnTo>
                          <a:pt x="397" y="911"/>
                        </a:lnTo>
                        <a:lnTo>
                          <a:pt x="390" y="908"/>
                        </a:lnTo>
                        <a:lnTo>
                          <a:pt x="385" y="906"/>
                        </a:lnTo>
                        <a:lnTo>
                          <a:pt x="381" y="903"/>
                        </a:lnTo>
                        <a:lnTo>
                          <a:pt x="371" y="897"/>
                        </a:lnTo>
                        <a:lnTo>
                          <a:pt x="363" y="892"/>
                        </a:lnTo>
                        <a:lnTo>
                          <a:pt x="352" y="889"/>
                        </a:lnTo>
                        <a:lnTo>
                          <a:pt x="347" y="886"/>
                        </a:lnTo>
                        <a:lnTo>
                          <a:pt x="329" y="879"/>
                        </a:lnTo>
                        <a:lnTo>
                          <a:pt x="319" y="874"/>
                        </a:lnTo>
                        <a:lnTo>
                          <a:pt x="307" y="869"/>
                        </a:lnTo>
                        <a:lnTo>
                          <a:pt x="271" y="853"/>
                        </a:lnTo>
                        <a:lnTo>
                          <a:pt x="255" y="845"/>
                        </a:lnTo>
                        <a:lnTo>
                          <a:pt x="254" y="845"/>
                        </a:lnTo>
                        <a:lnTo>
                          <a:pt x="234" y="836"/>
                        </a:lnTo>
                        <a:lnTo>
                          <a:pt x="215" y="828"/>
                        </a:lnTo>
                        <a:lnTo>
                          <a:pt x="202" y="828"/>
                        </a:lnTo>
                        <a:lnTo>
                          <a:pt x="186" y="831"/>
                        </a:lnTo>
                        <a:lnTo>
                          <a:pt x="176" y="833"/>
                        </a:lnTo>
                        <a:lnTo>
                          <a:pt x="175" y="831"/>
                        </a:lnTo>
                        <a:lnTo>
                          <a:pt x="164" y="826"/>
                        </a:lnTo>
                        <a:lnTo>
                          <a:pt x="154" y="821"/>
                        </a:lnTo>
                        <a:lnTo>
                          <a:pt x="152" y="820"/>
                        </a:lnTo>
                        <a:lnTo>
                          <a:pt x="146" y="815"/>
                        </a:lnTo>
                        <a:lnTo>
                          <a:pt x="133" y="808"/>
                        </a:lnTo>
                        <a:lnTo>
                          <a:pt x="131" y="808"/>
                        </a:lnTo>
                        <a:lnTo>
                          <a:pt x="128" y="807"/>
                        </a:lnTo>
                        <a:lnTo>
                          <a:pt x="122" y="807"/>
                        </a:lnTo>
                        <a:lnTo>
                          <a:pt x="115" y="807"/>
                        </a:lnTo>
                        <a:lnTo>
                          <a:pt x="109" y="808"/>
                        </a:lnTo>
                        <a:lnTo>
                          <a:pt x="96" y="813"/>
                        </a:lnTo>
                        <a:lnTo>
                          <a:pt x="93" y="813"/>
                        </a:lnTo>
                        <a:lnTo>
                          <a:pt x="90" y="812"/>
                        </a:lnTo>
                        <a:lnTo>
                          <a:pt x="86" y="810"/>
                        </a:lnTo>
                        <a:lnTo>
                          <a:pt x="83" y="805"/>
                        </a:lnTo>
                        <a:lnTo>
                          <a:pt x="83" y="802"/>
                        </a:lnTo>
                        <a:lnTo>
                          <a:pt x="80" y="794"/>
                        </a:lnTo>
                        <a:lnTo>
                          <a:pt x="80" y="792"/>
                        </a:lnTo>
                        <a:lnTo>
                          <a:pt x="75" y="775"/>
                        </a:lnTo>
                        <a:lnTo>
                          <a:pt x="75" y="773"/>
                        </a:lnTo>
                        <a:lnTo>
                          <a:pt x="74" y="770"/>
                        </a:lnTo>
                        <a:lnTo>
                          <a:pt x="69" y="763"/>
                        </a:lnTo>
                        <a:lnTo>
                          <a:pt x="69" y="762"/>
                        </a:lnTo>
                        <a:lnTo>
                          <a:pt x="64" y="759"/>
                        </a:lnTo>
                        <a:lnTo>
                          <a:pt x="58" y="759"/>
                        </a:lnTo>
                        <a:lnTo>
                          <a:pt x="54" y="759"/>
                        </a:lnTo>
                        <a:lnTo>
                          <a:pt x="48" y="759"/>
                        </a:lnTo>
                        <a:lnTo>
                          <a:pt x="46" y="760"/>
                        </a:lnTo>
                        <a:lnTo>
                          <a:pt x="40" y="763"/>
                        </a:lnTo>
                        <a:lnTo>
                          <a:pt x="35" y="770"/>
                        </a:lnTo>
                        <a:lnTo>
                          <a:pt x="30" y="776"/>
                        </a:lnTo>
                        <a:lnTo>
                          <a:pt x="30" y="779"/>
                        </a:lnTo>
                        <a:lnTo>
                          <a:pt x="25" y="788"/>
                        </a:lnTo>
                        <a:lnTo>
                          <a:pt x="24" y="791"/>
                        </a:lnTo>
                        <a:lnTo>
                          <a:pt x="17" y="796"/>
                        </a:lnTo>
                        <a:lnTo>
                          <a:pt x="13" y="796"/>
                        </a:lnTo>
                        <a:lnTo>
                          <a:pt x="0" y="791"/>
                        </a:lnTo>
                        <a:lnTo>
                          <a:pt x="4" y="779"/>
                        </a:lnTo>
                        <a:lnTo>
                          <a:pt x="24" y="760"/>
                        </a:lnTo>
                        <a:lnTo>
                          <a:pt x="69" y="712"/>
                        </a:lnTo>
                        <a:lnTo>
                          <a:pt x="77" y="706"/>
                        </a:lnTo>
                        <a:lnTo>
                          <a:pt x="82" y="702"/>
                        </a:lnTo>
                        <a:lnTo>
                          <a:pt x="90" y="697"/>
                        </a:lnTo>
                        <a:lnTo>
                          <a:pt x="101" y="688"/>
                        </a:lnTo>
                        <a:lnTo>
                          <a:pt x="107" y="678"/>
                        </a:lnTo>
                        <a:lnTo>
                          <a:pt x="112" y="673"/>
                        </a:lnTo>
                        <a:lnTo>
                          <a:pt x="120" y="667"/>
                        </a:lnTo>
                        <a:lnTo>
                          <a:pt x="139" y="657"/>
                        </a:lnTo>
                        <a:lnTo>
                          <a:pt x="146" y="652"/>
                        </a:lnTo>
                        <a:lnTo>
                          <a:pt x="151" y="648"/>
                        </a:lnTo>
                        <a:lnTo>
                          <a:pt x="159" y="640"/>
                        </a:lnTo>
                        <a:lnTo>
                          <a:pt x="164" y="638"/>
                        </a:lnTo>
                        <a:lnTo>
                          <a:pt x="184" y="636"/>
                        </a:lnTo>
                        <a:lnTo>
                          <a:pt x="184" y="635"/>
                        </a:lnTo>
                        <a:lnTo>
                          <a:pt x="196" y="625"/>
                        </a:lnTo>
                        <a:lnTo>
                          <a:pt x="202" y="617"/>
                        </a:lnTo>
                        <a:lnTo>
                          <a:pt x="204" y="609"/>
                        </a:lnTo>
                        <a:lnTo>
                          <a:pt x="209" y="607"/>
                        </a:lnTo>
                        <a:lnTo>
                          <a:pt x="209" y="607"/>
                        </a:lnTo>
                        <a:lnTo>
                          <a:pt x="246" y="611"/>
                        </a:lnTo>
                        <a:lnTo>
                          <a:pt x="257" y="616"/>
                        </a:lnTo>
                        <a:lnTo>
                          <a:pt x="292" y="612"/>
                        </a:lnTo>
                        <a:lnTo>
                          <a:pt x="326" y="604"/>
                        </a:lnTo>
                        <a:lnTo>
                          <a:pt x="339" y="599"/>
                        </a:lnTo>
                        <a:lnTo>
                          <a:pt x="342" y="599"/>
                        </a:lnTo>
                        <a:lnTo>
                          <a:pt x="348" y="591"/>
                        </a:lnTo>
                        <a:lnTo>
                          <a:pt x="350" y="587"/>
                        </a:lnTo>
                        <a:lnTo>
                          <a:pt x="355" y="585"/>
                        </a:lnTo>
                        <a:lnTo>
                          <a:pt x="348" y="577"/>
                        </a:lnTo>
                        <a:lnTo>
                          <a:pt x="374" y="561"/>
                        </a:lnTo>
                        <a:lnTo>
                          <a:pt x="379" y="562"/>
                        </a:lnTo>
                        <a:lnTo>
                          <a:pt x="392" y="564"/>
                        </a:lnTo>
                        <a:lnTo>
                          <a:pt x="413" y="561"/>
                        </a:lnTo>
                        <a:lnTo>
                          <a:pt x="413" y="561"/>
                        </a:lnTo>
                        <a:lnTo>
                          <a:pt x="422" y="558"/>
                        </a:lnTo>
                        <a:lnTo>
                          <a:pt x="442" y="537"/>
                        </a:lnTo>
                        <a:lnTo>
                          <a:pt x="464" y="508"/>
                        </a:lnTo>
                        <a:lnTo>
                          <a:pt x="477" y="489"/>
                        </a:lnTo>
                        <a:lnTo>
                          <a:pt x="480" y="479"/>
                        </a:lnTo>
                        <a:lnTo>
                          <a:pt x="485" y="469"/>
                        </a:lnTo>
                        <a:lnTo>
                          <a:pt x="490" y="461"/>
                        </a:lnTo>
                        <a:lnTo>
                          <a:pt x="496" y="448"/>
                        </a:lnTo>
                        <a:lnTo>
                          <a:pt x="499" y="439"/>
                        </a:lnTo>
                        <a:lnTo>
                          <a:pt x="503" y="426"/>
                        </a:lnTo>
                        <a:lnTo>
                          <a:pt x="503" y="411"/>
                        </a:lnTo>
                        <a:lnTo>
                          <a:pt x="504" y="389"/>
                        </a:lnTo>
                        <a:lnTo>
                          <a:pt x="509" y="379"/>
                        </a:lnTo>
                        <a:lnTo>
                          <a:pt x="509" y="378"/>
                        </a:lnTo>
                        <a:lnTo>
                          <a:pt x="512" y="370"/>
                        </a:lnTo>
                        <a:lnTo>
                          <a:pt x="522" y="357"/>
                        </a:lnTo>
                        <a:lnTo>
                          <a:pt x="517" y="352"/>
                        </a:lnTo>
                        <a:lnTo>
                          <a:pt x="511" y="336"/>
                        </a:lnTo>
                        <a:lnTo>
                          <a:pt x="504" y="320"/>
                        </a:lnTo>
                        <a:lnTo>
                          <a:pt x="498" y="310"/>
                        </a:lnTo>
                        <a:lnTo>
                          <a:pt x="490" y="297"/>
                        </a:lnTo>
                        <a:lnTo>
                          <a:pt x="480" y="283"/>
                        </a:lnTo>
                        <a:lnTo>
                          <a:pt x="483" y="255"/>
                        </a:lnTo>
                        <a:lnTo>
                          <a:pt x="474" y="243"/>
                        </a:lnTo>
                        <a:lnTo>
                          <a:pt x="454" y="204"/>
                        </a:lnTo>
                      </a:path>
                    </a:pathLst>
                  </a:custGeom>
                  <a:noFill/>
                  <a:ln w="4763" cap="sq">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
                <p:nvSpPr>
                  <p:cNvPr id="77" name="Freeform 33"/>
                  <p:cNvSpPr>
                    <a:spLocks/>
                  </p:cNvSpPr>
                  <p:nvPr/>
                </p:nvSpPr>
                <p:spPr bwMode="auto">
                  <a:xfrm>
                    <a:off x="4376" y="1921"/>
                    <a:ext cx="433" cy="478"/>
                  </a:xfrm>
                  <a:custGeom>
                    <a:avLst/>
                    <a:gdLst>
                      <a:gd name="T0" fmla="*/ 272 w 433"/>
                      <a:gd name="T1" fmla="*/ 52 h 478"/>
                      <a:gd name="T2" fmla="*/ 291 w 433"/>
                      <a:gd name="T3" fmla="*/ 66 h 478"/>
                      <a:gd name="T4" fmla="*/ 322 w 433"/>
                      <a:gd name="T5" fmla="*/ 81 h 478"/>
                      <a:gd name="T6" fmla="*/ 343 w 433"/>
                      <a:gd name="T7" fmla="*/ 100 h 478"/>
                      <a:gd name="T8" fmla="*/ 354 w 433"/>
                      <a:gd name="T9" fmla="*/ 122 h 478"/>
                      <a:gd name="T10" fmla="*/ 349 w 433"/>
                      <a:gd name="T11" fmla="*/ 143 h 478"/>
                      <a:gd name="T12" fmla="*/ 327 w 433"/>
                      <a:gd name="T13" fmla="*/ 192 h 478"/>
                      <a:gd name="T14" fmla="*/ 339 w 433"/>
                      <a:gd name="T15" fmla="*/ 217 h 478"/>
                      <a:gd name="T16" fmla="*/ 364 w 433"/>
                      <a:gd name="T17" fmla="*/ 238 h 478"/>
                      <a:gd name="T18" fmla="*/ 396 w 433"/>
                      <a:gd name="T19" fmla="*/ 253 h 478"/>
                      <a:gd name="T20" fmla="*/ 412 w 433"/>
                      <a:gd name="T21" fmla="*/ 275 h 478"/>
                      <a:gd name="T22" fmla="*/ 407 w 433"/>
                      <a:gd name="T23" fmla="*/ 298 h 478"/>
                      <a:gd name="T24" fmla="*/ 393 w 433"/>
                      <a:gd name="T25" fmla="*/ 311 h 478"/>
                      <a:gd name="T26" fmla="*/ 384 w 433"/>
                      <a:gd name="T27" fmla="*/ 319 h 478"/>
                      <a:gd name="T28" fmla="*/ 393 w 433"/>
                      <a:gd name="T29" fmla="*/ 330 h 478"/>
                      <a:gd name="T30" fmla="*/ 404 w 433"/>
                      <a:gd name="T31" fmla="*/ 333 h 478"/>
                      <a:gd name="T32" fmla="*/ 418 w 433"/>
                      <a:gd name="T33" fmla="*/ 349 h 478"/>
                      <a:gd name="T34" fmla="*/ 426 w 433"/>
                      <a:gd name="T35" fmla="*/ 380 h 478"/>
                      <a:gd name="T36" fmla="*/ 420 w 433"/>
                      <a:gd name="T37" fmla="*/ 383 h 478"/>
                      <a:gd name="T38" fmla="*/ 404 w 433"/>
                      <a:gd name="T39" fmla="*/ 421 h 478"/>
                      <a:gd name="T40" fmla="*/ 386 w 433"/>
                      <a:gd name="T41" fmla="*/ 458 h 478"/>
                      <a:gd name="T42" fmla="*/ 375 w 433"/>
                      <a:gd name="T43" fmla="*/ 478 h 478"/>
                      <a:gd name="T44" fmla="*/ 246 w 433"/>
                      <a:gd name="T45" fmla="*/ 426 h 478"/>
                      <a:gd name="T46" fmla="*/ 249 w 433"/>
                      <a:gd name="T47" fmla="*/ 415 h 478"/>
                      <a:gd name="T48" fmla="*/ 237 w 433"/>
                      <a:gd name="T49" fmla="*/ 370 h 478"/>
                      <a:gd name="T50" fmla="*/ 209 w 433"/>
                      <a:gd name="T51" fmla="*/ 338 h 478"/>
                      <a:gd name="T52" fmla="*/ 188 w 433"/>
                      <a:gd name="T53" fmla="*/ 331 h 478"/>
                      <a:gd name="T54" fmla="*/ 174 w 433"/>
                      <a:gd name="T55" fmla="*/ 335 h 478"/>
                      <a:gd name="T56" fmla="*/ 87 w 433"/>
                      <a:gd name="T57" fmla="*/ 222 h 478"/>
                      <a:gd name="T58" fmla="*/ 37 w 433"/>
                      <a:gd name="T59" fmla="*/ 147 h 478"/>
                      <a:gd name="T60" fmla="*/ 5 w 433"/>
                      <a:gd name="T61" fmla="*/ 92 h 478"/>
                      <a:gd name="T62" fmla="*/ 4 w 433"/>
                      <a:gd name="T63" fmla="*/ 74 h 478"/>
                      <a:gd name="T64" fmla="*/ 20 w 433"/>
                      <a:gd name="T65" fmla="*/ 74 h 478"/>
                      <a:gd name="T66" fmla="*/ 20 w 433"/>
                      <a:gd name="T67" fmla="*/ 61 h 478"/>
                      <a:gd name="T68" fmla="*/ 10 w 433"/>
                      <a:gd name="T69" fmla="*/ 55 h 478"/>
                      <a:gd name="T70" fmla="*/ 29 w 433"/>
                      <a:gd name="T71" fmla="*/ 42 h 478"/>
                      <a:gd name="T72" fmla="*/ 57 w 433"/>
                      <a:gd name="T73" fmla="*/ 47 h 478"/>
                      <a:gd name="T74" fmla="*/ 89 w 433"/>
                      <a:gd name="T75" fmla="*/ 53 h 478"/>
                      <a:gd name="T76" fmla="*/ 97 w 433"/>
                      <a:gd name="T77" fmla="*/ 57 h 478"/>
                      <a:gd name="T78" fmla="*/ 110 w 433"/>
                      <a:gd name="T79" fmla="*/ 49 h 478"/>
                      <a:gd name="T80" fmla="*/ 127 w 433"/>
                      <a:gd name="T81" fmla="*/ 39 h 478"/>
                      <a:gd name="T82" fmla="*/ 134 w 433"/>
                      <a:gd name="T83" fmla="*/ 23 h 478"/>
                      <a:gd name="T84" fmla="*/ 140 w 433"/>
                      <a:gd name="T85" fmla="*/ 28 h 478"/>
                      <a:gd name="T86" fmla="*/ 176 w 433"/>
                      <a:gd name="T87" fmla="*/ 24 h 478"/>
                      <a:gd name="T88" fmla="*/ 185 w 433"/>
                      <a:gd name="T89" fmla="*/ 23 h 478"/>
                      <a:gd name="T90" fmla="*/ 206 w 433"/>
                      <a:gd name="T91" fmla="*/ 7 h 478"/>
                      <a:gd name="T92" fmla="*/ 216 w 433"/>
                      <a:gd name="T93" fmla="*/ 0 h 478"/>
                      <a:gd name="T94" fmla="*/ 241 w 433"/>
                      <a:gd name="T95" fmla="*/ 10 h 478"/>
                      <a:gd name="T96" fmla="*/ 262 w 433"/>
                      <a:gd name="T97" fmla="*/ 23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33" h="478">
                        <a:moveTo>
                          <a:pt x="270" y="36"/>
                        </a:moveTo>
                        <a:lnTo>
                          <a:pt x="272" y="42"/>
                        </a:lnTo>
                        <a:lnTo>
                          <a:pt x="272" y="45"/>
                        </a:lnTo>
                        <a:lnTo>
                          <a:pt x="272" y="52"/>
                        </a:lnTo>
                        <a:lnTo>
                          <a:pt x="274" y="53"/>
                        </a:lnTo>
                        <a:lnTo>
                          <a:pt x="277" y="58"/>
                        </a:lnTo>
                        <a:lnTo>
                          <a:pt x="280" y="60"/>
                        </a:lnTo>
                        <a:lnTo>
                          <a:pt x="291" y="66"/>
                        </a:lnTo>
                        <a:lnTo>
                          <a:pt x="303" y="69"/>
                        </a:lnTo>
                        <a:lnTo>
                          <a:pt x="309" y="73"/>
                        </a:lnTo>
                        <a:lnTo>
                          <a:pt x="314" y="76"/>
                        </a:lnTo>
                        <a:lnTo>
                          <a:pt x="322" y="81"/>
                        </a:lnTo>
                        <a:lnTo>
                          <a:pt x="330" y="86"/>
                        </a:lnTo>
                        <a:lnTo>
                          <a:pt x="333" y="90"/>
                        </a:lnTo>
                        <a:lnTo>
                          <a:pt x="336" y="90"/>
                        </a:lnTo>
                        <a:lnTo>
                          <a:pt x="343" y="100"/>
                        </a:lnTo>
                        <a:lnTo>
                          <a:pt x="348" y="105"/>
                        </a:lnTo>
                        <a:lnTo>
                          <a:pt x="349" y="110"/>
                        </a:lnTo>
                        <a:lnTo>
                          <a:pt x="352" y="119"/>
                        </a:lnTo>
                        <a:lnTo>
                          <a:pt x="354" y="122"/>
                        </a:lnTo>
                        <a:lnTo>
                          <a:pt x="354" y="127"/>
                        </a:lnTo>
                        <a:lnTo>
                          <a:pt x="354" y="134"/>
                        </a:lnTo>
                        <a:lnTo>
                          <a:pt x="352" y="137"/>
                        </a:lnTo>
                        <a:lnTo>
                          <a:pt x="349" y="143"/>
                        </a:lnTo>
                        <a:lnTo>
                          <a:pt x="338" y="161"/>
                        </a:lnTo>
                        <a:lnTo>
                          <a:pt x="335" y="169"/>
                        </a:lnTo>
                        <a:lnTo>
                          <a:pt x="328" y="187"/>
                        </a:lnTo>
                        <a:lnTo>
                          <a:pt x="327" y="192"/>
                        </a:lnTo>
                        <a:lnTo>
                          <a:pt x="327" y="192"/>
                        </a:lnTo>
                        <a:lnTo>
                          <a:pt x="328" y="201"/>
                        </a:lnTo>
                        <a:lnTo>
                          <a:pt x="330" y="204"/>
                        </a:lnTo>
                        <a:lnTo>
                          <a:pt x="339" y="217"/>
                        </a:lnTo>
                        <a:lnTo>
                          <a:pt x="343" y="224"/>
                        </a:lnTo>
                        <a:lnTo>
                          <a:pt x="348" y="229"/>
                        </a:lnTo>
                        <a:lnTo>
                          <a:pt x="357" y="233"/>
                        </a:lnTo>
                        <a:lnTo>
                          <a:pt x="364" y="238"/>
                        </a:lnTo>
                        <a:lnTo>
                          <a:pt x="370" y="240"/>
                        </a:lnTo>
                        <a:lnTo>
                          <a:pt x="381" y="245"/>
                        </a:lnTo>
                        <a:lnTo>
                          <a:pt x="391" y="249"/>
                        </a:lnTo>
                        <a:lnTo>
                          <a:pt x="396" y="253"/>
                        </a:lnTo>
                        <a:lnTo>
                          <a:pt x="402" y="258"/>
                        </a:lnTo>
                        <a:lnTo>
                          <a:pt x="410" y="269"/>
                        </a:lnTo>
                        <a:lnTo>
                          <a:pt x="412" y="272"/>
                        </a:lnTo>
                        <a:lnTo>
                          <a:pt x="412" y="275"/>
                        </a:lnTo>
                        <a:lnTo>
                          <a:pt x="412" y="278"/>
                        </a:lnTo>
                        <a:lnTo>
                          <a:pt x="410" y="286"/>
                        </a:lnTo>
                        <a:lnTo>
                          <a:pt x="409" y="291"/>
                        </a:lnTo>
                        <a:lnTo>
                          <a:pt x="407" y="298"/>
                        </a:lnTo>
                        <a:lnTo>
                          <a:pt x="404" y="303"/>
                        </a:lnTo>
                        <a:lnTo>
                          <a:pt x="401" y="304"/>
                        </a:lnTo>
                        <a:lnTo>
                          <a:pt x="399" y="307"/>
                        </a:lnTo>
                        <a:lnTo>
                          <a:pt x="393" y="311"/>
                        </a:lnTo>
                        <a:lnTo>
                          <a:pt x="389" y="311"/>
                        </a:lnTo>
                        <a:lnTo>
                          <a:pt x="384" y="315"/>
                        </a:lnTo>
                        <a:lnTo>
                          <a:pt x="384" y="317"/>
                        </a:lnTo>
                        <a:lnTo>
                          <a:pt x="384" y="319"/>
                        </a:lnTo>
                        <a:lnTo>
                          <a:pt x="386" y="325"/>
                        </a:lnTo>
                        <a:lnTo>
                          <a:pt x="388" y="327"/>
                        </a:lnTo>
                        <a:lnTo>
                          <a:pt x="389" y="328"/>
                        </a:lnTo>
                        <a:lnTo>
                          <a:pt x="393" y="330"/>
                        </a:lnTo>
                        <a:lnTo>
                          <a:pt x="394" y="331"/>
                        </a:lnTo>
                        <a:lnTo>
                          <a:pt x="397" y="331"/>
                        </a:lnTo>
                        <a:lnTo>
                          <a:pt x="401" y="331"/>
                        </a:lnTo>
                        <a:lnTo>
                          <a:pt x="404" y="333"/>
                        </a:lnTo>
                        <a:lnTo>
                          <a:pt x="409" y="336"/>
                        </a:lnTo>
                        <a:lnTo>
                          <a:pt x="413" y="339"/>
                        </a:lnTo>
                        <a:lnTo>
                          <a:pt x="417" y="343"/>
                        </a:lnTo>
                        <a:lnTo>
                          <a:pt x="418" y="349"/>
                        </a:lnTo>
                        <a:lnTo>
                          <a:pt x="425" y="356"/>
                        </a:lnTo>
                        <a:lnTo>
                          <a:pt x="429" y="367"/>
                        </a:lnTo>
                        <a:lnTo>
                          <a:pt x="433" y="375"/>
                        </a:lnTo>
                        <a:lnTo>
                          <a:pt x="426" y="380"/>
                        </a:lnTo>
                        <a:lnTo>
                          <a:pt x="428" y="380"/>
                        </a:lnTo>
                        <a:lnTo>
                          <a:pt x="421" y="383"/>
                        </a:lnTo>
                        <a:lnTo>
                          <a:pt x="420" y="383"/>
                        </a:lnTo>
                        <a:lnTo>
                          <a:pt x="420" y="383"/>
                        </a:lnTo>
                        <a:lnTo>
                          <a:pt x="417" y="384"/>
                        </a:lnTo>
                        <a:lnTo>
                          <a:pt x="412" y="388"/>
                        </a:lnTo>
                        <a:lnTo>
                          <a:pt x="412" y="410"/>
                        </a:lnTo>
                        <a:lnTo>
                          <a:pt x="404" y="421"/>
                        </a:lnTo>
                        <a:lnTo>
                          <a:pt x="402" y="433"/>
                        </a:lnTo>
                        <a:lnTo>
                          <a:pt x="404" y="438"/>
                        </a:lnTo>
                        <a:lnTo>
                          <a:pt x="402" y="441"/>
                        </a:lnTo>
                        <a:lnTo>
                          <a:pt x="386" y="458"/>
                        </a:lnTo>
                        <a:lnTo>
                          <a:pt x="378" y="468"/>
                        </a:lnTo>
                        <a:lnTo>
                          <a:pt x="378" y="473"/>
                        </a:lnTo>
                        <a:lnTo>
                          <a:pt x="376" y="476"/>
                        </a:lnTo>
                        <a:lnTo>
                          <a:pt x="375" y="478"/>
                        </a:lnTo>
                        <a:lnTo>
                          <a:pt x="331" y="476"/>
                        </a:lnTo>
                        <a:lnTo>
                          <a:pt x="317" y="478"/>
                        </a:lnTo>
                        <a:lnTo>
                          <a:pt x="278" y="449"/>
                        </a:lnTo>
                        <a:lnTo>
                          <a:pt x="246" y="426"/>
                        </a:lnTo>
                        <a:lnTo>
                          <a:pt x="246" y="423"/>
                        </a:lnTo>
                        <a:lnTo>
                          <a:pt x="248" y="420"/>
                        </a:lnTo>
                        <a:lnTo>
                          <a:pt x="249" y="418"/>
                        </a:lnTo>
                        <a:lnTo>
                          <a:pt x="249" y="415"/>
                        </a:lnTo>
                        <a:lnTo>
                          <a:pt x="248" y="407"/>
                        </a:lnTo>
                        <a:lnTo>
                          <a:pt x="243" y="391"/>
                        </a:lnTo>
                        <a:lnTo>
                          <a:pt x="238" y="373"/>
                        </a:lnTo>
                        <a:lnTo>
                          <a:pt x="237" y="370"/>
                        </a:lnTo>
                        <a:lnTo>
                          <a:pt x="232" y="362"/>
                        </a:lnTo>
                        <a:lnTo>
                          <a:pt x="227" y="354"/>
                        </a:lnTo>
                        <a:lnTo>
                          <a:pt x="216" y="343"/>
                        </a:lnTo>
                        <a:lnTo>
                          <a:pt x="209" y="338"/>
                        </a:lnTo>
                        <a:lnTo>
                          <a:pt x="204" y="335"/>
                        </a:lnTo>
                        <a:lnTo>
                          <a:pt x="200" y="333"/>
                        </a:lnTo>
                        <a:lnTo>
                          <a:pt x="195" y="331"/>
                        </a:lnTo>
                        <a:lnTo>
                          <a:pt x="188" y="331"/>
                        </a:lnTo>
                        <a:lnTo>
                          <a:pt x="187" y="331"/>
                        </a:lnTo>
                        <a:lnTo>
                          <a:pt x="179" y="335"/>
                        </a:lnTo>
                        <a:lnTo>
                          <a:pt x="176" y="335"/>
                        </a:lnTo>
                        <a:lnTo>
                          <a:pt x="174" y="335"/>
                        </a:lnTo>
                        <a:lnTo>
                          <a:pt x="171" y="331"/>
                        </a:lnTo>
                        <a:lnTo>
                          <a:pt x="89" y="238"/>
                        </a:lnTo>
                        <a:lnTo>
                          <a:pt x="81" y="232"/>
                        </a:lnTo>
                        <a:lnTo>
                          <a:pt x="87" y="222"/>
                        </a:lnTo>
                        <a:lnTo>
                          <a:pt x="78" y="214"/>
                        </a:lnTo>
                        <a:lnTo>
                          <a:pt x="81" y="211"/>
                        </a:lnTo>
                        <a:lnTo>
                          <a:pt x="36" y="148"/>
                        </a:lnTo>
                        <a:lnTo>
                          <a:pt x="37" y="147"/>
                        </a:lnTo>
                        <a:lnTo>
                          <a:pt x="8" y="108"/>
                        </a:lnTo>
                        <a:lnTo>
                          <a:pt x="0" y="92"/>
                        </a:lnTo>
                        <a:lnTo>
                          <a:pt x="4" y="92"/>
                        </a:lnTo>
                        <a:lnTo>
                          <a:pt x="5" y="92"/>
                        </a:lnTo>
                        <a:lnTo>
                          <a:pt x="7" y="89"/>
                        </a:lnTo>
                        <a:lnTo>
                          <a:pt x="7" y="82"/>
                        </a:lnTo>
                        <a:lnTo>
                          <a:pt x="4" y="79"/>
                        </a:lnTo>
                        <a:lnTo>
                          <a:pt x="4" y="74"/>
                        </a:lnTo>
                        <a:lnTo>
                          <a:pt x="5" y="71"/>
                        </a:lnTo>
                        <a:lnTo>
                          <a:pt x="7" y="71"/>
                        </a:lnTo>
                        <a:lnTo>
                          <a:pt x="16" y="76"/>
                        </a:lnTo>
                        <a:lnTo>
                          <a:pt x="20" y="74"/>
                        </a:lnTo>
                        <a:lnTo>
                          <a:pt x="23" y="74"/>
                        </a:lnTo>
                        <a:lnTo>
                          <a:pt x="24" y="71"/>
                        </a:lnTo>
                        <a:lnTo>
                          <a:pt x="24" y="66"/>
                        </a:lnTo>
                        <a:lnTo>
                          <a:pt x="20" y="61"/>
                        </a:lnTo>
                        <a:lnTo>
                          <a:pt x="15" y="58"/>
                        </a:lnTo>
                        <a:lnTo>
                          <a:pt x="10" y="57"/>
                        </a:lnTo>
                        <a:lnTo>
                          <a:pt x="10" y="55"/>
                        </a:lnTo>
                        <a:lnTo>
                          <a:pt x="10" y="55"/>
                        </a:lnTo>
                        <a:lnTo>
                          <a:pt x="12" y="53"/>
                        </a:lnTo>
                        <a:lnTo>
                          <a:pt x="18" y="50"/>
                        </a:lnTo>
                        <a:lnTo>
                          <a:pt x="26" y="45"/>
                        </a:lnTo>
                        <a:lnTo>
                          <a:pt x="29" y="42"/>
                        </a:lnTo>
                        <a:lnTo>
                          <a:pt x="36" y="44"/>
                        </a:lnTo>
                        <a:lnTo>
                          <a:pt x="36" y="42"/>
                        </a:lnTo>
                        <a:lnTo>
                          <a:pt x="49" y="45"/>
                        </a:lnTo>
                        <a:lnTo>
                          <a:pt x="57" y="47"/>
                        </a:lnTo>
                        <a:lnTo>
                          <a:pt x="60" y="42"/>
                        </a:lnTo>
                        <a:lnTo>
                          <a:pt x="74" y="50"/>
                        </a:lnTo>
                        <a:lnTo>
                          <a:pt x="84" y="50"/>
                        </a:lnTo>
                        <a:lnTo>
                          <a:pt x="89" y="53"/>
                        </a:lnTo>
                        <a:lnTo>
                          <a:pt x="89" y="57"/>
                        </a:lnTo>
                        <a:lnTo>
                          <a:pt x="92" y="57"/>
                        </a:lnTo>
                        <a:lnTo>
                          <a:pt x="95" y="57"/>
                        </a:lnTo>
                        <a:lnTo>
                          <a:pt x="97" y="57"/>
                        </a:lnTo>
                        <a:lnTo>
                          <a:pt x="100" y="55"/>
                        </a:lnTo>
                        <a:lnTo>
                          <a:pt x="100" y="52"/>
                        </a:lnTo>
                        <a:lnTo>
                          <a:pt x="102" y="53"/>
                        </a:lnTo>
                        <a:lnTo>
                          <a:pt x="110" y="49"/>
                        </a:lnTo>
                        <a:lnTo>
                          <a:pt x="111" y="47"/>
                        </a:lnTo>
                        <a:lnTo>
                          <a:pt x="123" y="40"/>
                        </a:lnTo>
                        <a:lnTo>
                          <a:pt x="123" y="40"/>
                        </a:lnTo>
                        <a:lnTo>
                          <a:pt x="127" y="39"/>
                        </a:lnTo>
                        <a:lnTo>
                          <a:pt x="132" y="34"/>
                        </a:lnTo>
                        <a:lnTo>
                          <a:pt x="134" y="31"/>
                        </a:lnTo>
                        <a:lnTo>
                          <a:pt x="137" y="28"/>
                        </a:lnTo>
                        <a:lnTo>
                          <a:pt x="134" y="23"/>
                        </a:lnTo>
                        <a:lnTo>
                          <a:pt x="134" y="23"/>
                        </a:lnTo>
                        <a:lnTo>
                          <a:pt x="137" y="28"/>
                        </a:lnTo>
                        <a:lnTo>
                          <a:pt x="140" y="26"/>
                        </a:lnTo>
                        <a:lnTo>
                          <a:pt x="140" y="28"/>
                        </a:lnTo>
                        <a:lnTo>
                          <a:pt x="145" y="28"/>
                        </a:lnTo>
                        <a:lnTo>
                          <a:pt x="158" y="24"/>
                        </a:lnTo>
                        <a:lnTo>
                          <a:pt x="166" y="26"/>
                        </a:lnTo>
                        <a:lnTo>
                          <a:pt x="176" y="24"/>
                        </a:lnTo>
                        <a:lnTo>
                          <a:pt x="176" y="23"/>
                        </a:lnTo>
                        <a:lnTo>
                          <a:pt x="177" y="23"/>
                        </a:lnTo>
                        <a:lnTo>
                          <a:pt x="177" y="24"/>
                        </a:lnTo>
                        <a:lnTo>
                          <a:pt x="185" y="23"/>
                        </a:lnTo>
                        <a:lnTo>
                          <a:pt x="188" y="21"/>
                        </a:lnTo>
                        <a:lnTo>
                          <a:pt x="193" y="18"/>
                        </a:lnTo>
                        <a:lnTo>
                          <a:pt x="196" y="15"/>
                        </a:lnTo>
                        <a:lnTo>
                          <a:pt x="206" y="7"/>
                        </a:lnTo>
                        <a:lnTo>
                          <a:pt x="213" y="2"/>
                        </a:lnTo>
                        <a:lnTo>
                          <a:pt x="213" y="2"/>
                        </a:lnTo>
                        <a:lnTo>
                          <a:pt x="214" y="2"/>
                        </a:lnTo>
                        <a:lnTo>
                          <a:pt x="216" y="0"/>
                        </a:lnTo>
                        <a:lnTo>
                          <a:pt x="221" y="2"/>
                        </a:lnTo>
                        <a:lnTo>
                          <a:pt x="240" y="8"/>
                        </a:lnTo>
                        <a:lnTo>
                          <a:pt x="241" y="10"/>
                        </a:lnTo>
                        <a:lnTo>
                          <a:pt x="241" y="10"/>
                        </a:lnTo>
                        <a:lnTo>
                          <a:pt x="251" y="18"/>
                        </a:lnTo>
                        <a:lnTo>
                          <a:pt x="251" y="10"/>
                        </a:lnTo>
                        <a:lnTo>
                          <a:pt x="262" y="10"/>
                        </a:lnTo>
                        <a:lnTo>
                          <a:pt x="262" y="23"/>
                        </a:lnTo>
                        <a:lnTo>
                          <a:pt x="269" y="32"/>
                        </a:lnTo>
                        <a:lnTo>
                          <a:pt x="270" y="36"/>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a:p>
                </p:txBody>
              </p:sp>
              <p:sp>
                <p:nvSpPr>
                  <p:cNvPr id="78" name="Freeform 34"/>
                  <p:cNvSpPr>
                    <a:spLocks/>
                  </p:cNvSpPr>
                  <p:nvPr/>
                </p:nvSpPr>
                <p:spPr bwMode="auto">
                  <a:xfrm>
                    <a:off x="4376" y="1921"/>
                    <a:ext cx="433" cy="478"/>
                  </a:xfrm>
                  <a:custGeom>
                    <a:avLst/>
                    <a:gdLst>
                      <a:gd name="T0" fmla="*/ 272 w 433"/>
                      <a:gd name="T1" fmla="*/ 52 h 478"/>
                      <a:gd name="T2" fmla="*/ 291 w 433"/>
                      <a:gd name="T3" fmla="*/ 66 h 478"/>
                      <a:gd name="T4" fmla="*/ 322 w 433"/>
                      <a:gd name="T5" fmla="*/ 81 h 478"/>
                      <a:gd name="T6" fmla="*/ 343 w 433"/>
                      <a:gd name="T7" fmla="*/ 100 h 478"/>
                      <a:gd name="T8" fmla="*/ 354 w 433"/>
                      <a:gd name="T9" fmla="*/ 122 h 478"/>
                      <a:gd name="T10" fmla="*/ 349 w 433"/>
                      <a:gd name="T11" fmla="*/ 143 h 478"/>
                      <a:gd name="T12" fmla="*/ 327 w 433"/>
                      <a:gd name="T13" fmla="*/ 192 h 478"/>
                      <a:gd name="T14" fmla="*/ 339 w 433"/>
                      <a:gd name="T15" fmla="*/ 217 h 478"/>
                      <a:gd name="T16" fmla="*/ 364 w 433"/>
                      <a:gd name="T17" fmla="*/ 238 h 478"/>
                      <a:gd name="T18" fmla="*/ 396 w 433"/>
                      <a:gd name="T19" fmla="*/ 253 h 478"/>
                      <a:gd name="T20" fmla="*/ 412 w 433"/>
                      <a:gd name="T21" fmla="*/ 275 h 478"/>
                      <a:gd name="T22" fmla="*/ 407 w 433"/>
                      <a:gd name="T23" fmla="*/ 298 h 478"/>
                      <a:gd name="T24" fmla="*/ 393 w 433"/>
                      <a:gd name="T25" fmla="*/ 311 h 478"/>
                      <a:gd name="T26" fmla="*/ 384 w 433"/>
                      <a:gd name="T27" fmla="*/ 319 h 478"/>
                      <a:gd name="T28" fmla="*/ 393 w 433"/>
                      <a:gd name="T29" fmla="*/ 330 h 478"/>
                      <a:gd name="T30" fmla="*/ 404 w 433"/>
                      <a:gd name="T31" fmla="*/ 333 h 478"/>
                      <a:gd name="T32" fmla="*/ 418 w 433"/>
                      <a:gd name="T33" fmla="*/ 349 h 478"/>
                      <a:gd name="T34" fmla="*/ 426 w 433"/>
                      <a:gd name="T35" fmla="*/ 380 h 478"/>
                      <a:gd name="T36" fmla="*/ 420 w 433"/>
                      <a:gd name="T37" fmla="*/ 383 h 478"/>
                      <a:gd name="T38" fmla="*/ 404 w 433"/>
                      <a:gd name="T39" fmla="*/ 421 h 478"/>
                      <a:gd name="T40" fmla="*/ 386 w 433"/>
                      <a:gd name="T41" fmla="*/ 458 h 478"/>
                      <a:gd name="T42" fmla="*/ 375 w 433"/>
                      <a:gd name="T43" fmla="*/ 478 h 478"/>
                      <a:gd name="T44" fmla="*/ 246 w 433"/>
                      <a:gd name="T45" fmla="*/ 426 h 478"/>
                      <a:gd name="T46" fmla="*/ 249 w 433"/>
                      <a:gd name="T47" fmla="*/ 415 h 478"/>
                      <a:gd name="T48" fmla="*/ 237 w 433"/>
                      <a:gd name="T49" fmla="*/ 370 h 478"/>
                      <a:gd name="T50" fmla="*/ 209 w 433"/>
                      <a:gd name="T51" fmla="*/ 338 h 478"/>
                      <a:gd name="T52" fmla="*/ 188 w 433"/>
                      <a:gd name="T53" fmla="*/ 331 h 478"/>
                      <a:gd name="T54" fmla="*/ 174 w 433"/>
                      <a:gd name="T55" fmla="*/ 335 h 478"/>
                      <a:gd name="T56" fmla="*/ 87 w 433"/>
                      <a:gd name="T57" fmla="*/ 222 h 478"/>
                      <a:gd name="T58" fmla="*/ 37 w 433"/>
                      <a:gd name="T59" fmla="*/ 147 h 478"/>
                      <a:gd name="T60" fmla="*/ 5 w 433"/>
                      <a:gd name="T61" fmla="*/ 92 h 478"/>
                      <a:gd name="T62" fmla="*/ 4 w 433"/>
                      <a:gd name="T63" fmla="*/ 74 h 478"/>
                      <a:gd name="T64" fmla="*/ 20 w 433"/>
                      <a:gd name="T65" fmla="*/ 74 h 478"/>
                      <a:gd name="T66" fmla="*/ 20 w 433"/>
                      <a:gd name="T67" fmla="*/ 61 h 478"/>
                      <a:gd name="T68" fmla="*/ 10 w 433"/>
                      <a:gd name="T69" fmla="*/ 55 h 478"/>
                      <a:gd name="T70" fmla="*/ 29 w 433"/>
                      <a:gd name="T71" fmla="*/ 42 h 478"/>
                      <a:gd name="T72" fmla="*/ 57 w 433"/>
                      <a:gd name="T73" fmla="*/ 47 h 478"/>
                      <a:gd name="T74" fmla="*/ 89 w 433"/>
                      <a:gd name="T75" fmla="*/ 53 h 478"/>
                      <a:gd name="T76" fmla="*/ 97 w 433"/>
                      <a:gd name="T77" fmla="*/ 57 h 478"/>
                      <a:gd name="T78" fmla="*/ 110 w 433"/>
                      <a:gd name="T79" fmla="*/ 49 h 478"/>
                      <a:gd name="T80" fmla="*/ 127 w 433"/>
                      <a:gd name="T81" fmla="*/ 39 h 478"/>
                      <a:gd name="T82" fmla="*/ 134 w 433"/>
                      <a:gd name="T83" fmla="*/ 23 h 478"/>
                      <a:gd name="T84" fmla="*/ 140 w 433"/>
                      <a:gd name="T85" fmla="*/ 28 h 478"/>
                      <a:gd name="T86" fmla="*/ 176 w 433"/>
                      <a:gd name="T87" fmla="*/ 24 h 478"/>
                      <a:gd name="T88" fmla="*/ 185 w 433"/>
                      <a:gd name="T89" fmla="*/ 23 h 478"/>
                      <a:gd name="T90" fmla="*/ 206 w 433"/>
                      <a:gd name="T91" fmla="*/ 7 h 478"/>
                      <a:gd name="T92" fmla="*/ 216 w 433"/>
                      <a:gd name="T93" fmla="*/ 0 h 478"/>
                      <a:gd name="T94" fmla="*/ 241 w 433"/>
                      <a:gd name="T95" fmla="*/ 10 h 478"/>
                      <a:gd name="T96" fmla="*/ 262 w 433"/>
                      <a:gd name="T97" fmla="*/ 23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33" h="478">
                        <a:moveTo>
                          <a:pt x="270" y="36"/>
                        </a:moveTo>
                        <a:lnTo>
                          <a:pt x="272" y="42"/>
                        </a:lnTo>
                        <a:lnTo>
                          <a:pt x="272" y="45"/>
                        </a:lnTo>
                        <a:lnTo>
                          <a:pt x="272" y="52"/>
                        </a:lnTo>
                        <a:lnTo>
                          <a:pt x="274" y="53"/>
                        </a:lnTo>
                        <a:lnTo>
                          <a:pt x="277" y="58"/>
                        </a:lnTo>
                        <a:lnTo>
                          <a:pt x="280" y="60"/>
                        </a:lnTo>
                        <a:lnTo>
                          <a:pt x="291" y="66"/>
                        </a:lnTo>
                        <a:lnTo>
                          <a:pt x="303" y="69"/>
                        </a:lnTo>
                        <a:lnTo>
                          <a:pt x="309" y="73"/>
                        </a:lnTo>
                        <a:lnTo>
                          <a:pt x="314" y="76"/>
                        </a:lnTo>
                        <a:lnTo>
                          <a:pt x="322" y="81"/>
                        </a:lnTo>
                        <a:lnTo>
                          <a:pt x="330" y="86"/>
                        </a:lnTo>
                        <a:lnTo>
                          <a:pt x="333" y="90"/>
                        </a:lnTo>
                        <a:lnTo>
                          <a:pt x="336" y="90"/>
                        </a:lnTo>
                        <a:lnTo>
                          <a:pt x="343" y="100"/>
                        </a:lnTo>
                        <a:lnTo>
                          <a:pt x="348" y="105"/>
                        </a:lnTo>
                        <a:lnTo>
                          <a:pt x="349" y="110"/>
                        </a:lnTo>
                        <a:lnTo>
                          <a:pt x="352" y="119"/>
                        </a:lnTo>
                        <a:lnTo>
                          <a:pt x="354" y="122"/>
                        </a:lnTo>
                        <a:lnTo>
                          <a:pt x="354" y="127"/>
                        </a:lnTo>
                        <a:lnTo>
                          <a:pt x="354" y="134"/>
                        </a:lnTo>
                        <a:lnTo>
                          <a:pt x="352" y="137"/>
                        </a:lnTo>
                        <a:lnTo>
                          <a:pt x="349" y="143"/>
                        </a:lnTo>
                        <a:lnTo>
                          <a:pt x="338" y="161"/>
                        </a:lnTo>
                        <a:lnTo>
                          <a:pt x="335" y="169"/>
                        </a:lnTo>
                        <a:lnTo>
                          <a:pt x="328" y="187"/>
                        </a:lnTo>
                        <a:lnTo>
                          <a:pt x="327" y="192"/>
                        </a:lnTo>
                        <a:lnTo>
                          <a:pt x="327" y="192"/>
                        </a:lnTo>
                        <a:lnTo>
                          <a:pt x="328" y="201"/>
                        </a:lnTo>
                        <a:lnTo>
                          <a:pt x="330" y="204"/>
                        </a:lnTo>
                        <a:lnTo>
                          <a:pt x="339" y="217"/>
                        </a:lnTo>
                        <a:lnTo>
                          <a:pt x="343" y="224"/>
                        </a:lnTo>
                        <a:lnTo>
                          <a:pt x="348" y="229"/>
                        </a:lnTo>
                        <a:lnTo>
                          <a:pt x="357" y="233"/>
                        </a:lnTo>
                        <a:lnTo>
                          <a:pt x="364" y="238"/>
                        </a:lnTo>
                        <a:lnTo>
                          <a:pt x="370" y="240"/>
                        </a:lnTo>
                        <a:lnTo>
                          <a:pt x="381" y="245"/>
                        </a:lnTo>
                        <a:lnTo>
                          <a:pt x="391" y="249"/>
                        </a:lnTo>
                        <a:lnTo>
                          <a:pt x="396" y="253"/>
                        </a:lnTo>
                        <a:lnTo>
                          <a:pt x="402" y="258"/>
                        </a:lnTo>
                        <a:lnTo>
                          <a:pt x="410" y="269"/>
                        </a:lnTo>
                        <a:lnTo>
                          <a:pt x="412" y="272"/>
                        </a:lnTo>
                        <a:lnTo>
                          <a:pt x="412" y="275"/>
                        </a:lnTo>
                        <a:lnTo>
                          <a:pt x="412" y="278"/>
                        </a:lnTo>
                        <a:lnTo>
                          <a:pt x="410" y="286"/>
                        </a:lnTo>
                        <a:lnTo>
                          <a:pt x="409" y="291"/>
                        </a:lnTo>
                        <a:lnTo>
                          <a:pt x="407" y="298"/>
                        </a:lnTo>
                        <a:lnTo>
                          <a:pt x="404" y="303"/>
                        </a:lnTo>
                        <a:lnTo>
                          <a:pt x="401" y="304"/>
                        </a:lnTo>
                        <a:lnTo>
                          <a:pt x="399" y="307"/>
                        </a:lnTo>
                        <a:lnTo>
                          <a:pt x="393" y="311"/>
                        </a:lnTo>
                        <a:lnTo>
                          <a:pt x="389" y="311"/>
                        </a:lnTo>
                        <a:lnTo>
                          <a:pt x="384" y="315"/>
                        </a:lnTo>
                        <a:lnTo>
                          <a:pt x="384" y="317"/>
                        </a:lnTo>
                        <a:lnTo>
                          <a:pt x="384" y="319"/>
                        </a:lnTo>
                        <a:lnTo>
                          <a:pt x="386" y="325"/>
                        </a:lnTo>
                        <a:lnTo>
                          <a:pt x="388" y="327"/>
                        </a:lnTo>
                        <a:lnTo>
                          <a:pt x="389" y="328"/>
                        </a:lnTo>
                        <a:lnTo>
                          <a:pt x="393" y="330"/>
                        </a:lnTo>
                        <a:lnTo>
                          <a:pt x="394" y="331"/>
                        </a:lnTo>
                        <a:lnTo>
                          <a:pt x="397" y="331"/>
                        </a:lnTo>
                        <a:lnTo>
                          <a:pt x="401" y="331"/>
                        </a:lnTo>
                        <a:lnTo>
                          <a:pt x="404" y="333"/>
                        </a:lnTo>
                        <a:lnTo>
                          <a:pt x="409" y="336"/>
                        </a:lnTo>
                        <a:lnTo>
                          <a:pt x="413" y="339"/>
                        </a:lnTo>
                        <a:lnTo>
                          <a:pt x="417" y="343"/>
                        </a:lnTo>
                        <a:lnTo>
                          <a:pt x="418" y="349"/>
                        </a:lnTo>
                        <a:lnTo>
                          <a:pt x="425" y="356"/>
                        </a:lnTo>
                        <a:lnTo>
                          <a:pt x="429" y="367"/>
                        </a:lnTo>
                        <a:lnTo>
                          <a:pt x="433" y="375"/>
                        </a:lnTo>
                        <a:lnTo>
                          <a:pt x="426" y="380"/>
                        </a:lnTo>
                        <a:lnTo>
                          <a:pt x="428" y="380"/>
                        </a:lnTo>
                        <a:lnTo>
                          <a:pt x="421" y="383"/>
                        </a:lnTo>
                        <a:lnTo>
                          <a:pt x="420" y="383"/>
                        </a:lnTo>
                        <a:lnTo>
                          <a:pt x="420" y="383"/>
                        </a:lnTo>
                        <a:lnTo>
                          <a:pt x="417" y="384"/>
                        </a:lnTo>
                        <a:lnTo>
                          <a:pt x="412" y="388"/>
                        </a:lnTo>
                        <a:lnTo>
                          <a:pt x="412" y="410"/>
                        </a:lnTo>
                        <a:lnTo>
                          <a:pt x="404" y="421"/>
                        </a:lnTo>
                        <a:lnTo>
                          <a:pt x="402" y="433"/>
                        </a:lnTo>
                        <a:lnTo>
                          <a:pt x="404" y="438"/>
                        </a:lnTo>
                        <a:lnTo>
                          <a:pt x="402" y="441"/>
                        </a:lnTo>
                        <a:lnTo>
                          <a:pt x="386" y="458"/>
                        </a:lnTo>
                        <a:lnTo>
                          <a:pt x="378" y="468"/>
                        </a:lnTo>
                        <a:lnTo>
                          <a:pt x="378" y="473"/>
                        </a:lnTo>
                        <a:lnTo>
                          <a:pt x="376" y="476"/>
                        </a:lnTo>
                        <a:lnTo>
                          <a:pt x="375" y="478"/>
                        </a:lnTo>
                        <a:lnTo>
                          <a:pt x="331" y="476"/>
                        </a:lnTo>
                        <a:lnTo>
                          <a:pt x="317" y="478"/>
                        </a:lnTo>
                        <a:lnTo>
                          <a:pt x="278" y="449"/>
                        </a:lnTo>
                        <a:lnTo>
                          <a:pt x="246" y="426"/>
                        </a:lnTo>
                        <a:lnTo>
                          <a:pt x="246" y="423"/>
                        </a:lnTo>
                        <a:lnTo>
                          <a:pt x="248" y="420"/>
                        </a:lnTo>
                        <a:lnTo>
                          <a:pt x="249" y="418"/>
                        </a:lnTo>
                        <a:lnTo>
                          <a:pt x="249" y="415"/>
                        </a:lnTo>
                        <a:lnTo>
                          <a:pt x="248" y="407"/>
                        </a:lnTo>
                        <a:lnTo>
                          <a:pt x="243" y="391"/>
                        </a:lnTo>
                        <a:lnTo>
                          <a:pt x="238" y="373"/>
                        </a:lnTo>
                        <a:lnTo>
                          <a:pt x="237" y="370"/>
                        </a:lnTo>
                        <a:lnTo>
                          <a:pt x="232" y="362"/>
                        </a:lnTo>
                        <a:lnTo>
                          <a:pt x="227" y="354"/>
                        </a:lnTo>
                        <a:lnTo>
                          <a:pt x="216" y="343"/>
                        </a:lnTo>
                        <a:lnTo>
                          <a:pt x="209" y="338"/>
                        </a:lnTo>
                        <a:lnTo>
                          <a:pt x="204" y="335"/>
                        </a:lnTo>
                        <a:lnTo>
                          <a:pt x="200" y="333"/>
                        </a:lnTo>
                        <a:lnTo>
                          <a:pt x="195" y="331"/>
                        </a:lnTo>
                        <a:lnTo>
                          <a:pt x="188" y="331"/>
                        </a:lnTo>
                        <a:lnTo>
                          <a:pt x="187" y="331"/>
                        </a:lnTo>
                        <a:lnTo>
                          <a:pt x="179" y="335"/>
                        </a:lnTo>
                        <a:lnTo>
                          <a:pt x="176" y="335"/>
                        </a:lnTo>
                        <a:lnTo>
                          <a:pt x="174" y="335"/>
                        </a:lnTo>
                        <a:lnTo>
                          <a:pt x="171" y="331"/>
                        </a:lnTo>
                        <a:lnTo>
                          <a:pt x="89" y="238"/>
                        </a:lnTo>
                        <a:lnTo>
                          <a:pt x="81" y="232"/>
                        </a:lnTo>
                        <a:lnTo>
                          <a:pt x="87" y="222"/>
                        </a:lnTo>
                        <a:lnTo>
                          <a:pt x="78" y="214"/>
                        </a:lnTo>
                        <a:lnTo>
                          <a:pt x="81" y="211"/>
                        </a:lnTo>
                        <a:lnTo>
                          <a:pt x="36" y="148"/>
                        </a:lnTo>
                        <a:lnTo>
                          <a:pt x="37" y="147"/>
                        </a:lnTo>
                        <a:lnTo>
                          <a:pt x="8" y="108"/>
                        </a:lnTo>
                        <a:lnTo>
                          <a:pt x="0" y="92"/>
                        </a:lnTo>
                        <a:lnTo>
                          <a:pt x="4" y="92"/>
                        </a:lnTo>
                        <a:lnTo>
                          <a:pt x="5" y="92"/>
                        </a:lnTo>
                        <a:lnTo>
                          <a:pt x="7" y="89"/>
                        </a:lnTo>
                        <a:lnTo>
                          <a:pt x="7" y="82"/>
                        </a:lnTo>
                        <a:lnTo>
                          <a:pt x="4" y="79"/>
                        </a:lnTo>
                        <a:lnTo>
                          <a:pt x="4" y="74"/>
                        </a:lnTo>
                        <a:lnTo>
                          <a:pt x="5" y="71"/>
                        </a:lnTo>
                        <a:lnTo>
                          <a:pt x="7" y="71"/>
                        </a:lnTo>
                        <a:lnTo>
                          <a:pt x="16" y="76"/>
                        </a:lnTo>
                        <a:lnTo>
                          <a:pt x="20" y="74"/>
                        </a:lnTo>
                        <a:lnTo>
                          <a:pt x="23" y="74"/>
                        </a:lnTo>
                        <a:lnTo>
                          <a:pt x="24" y="71"/>
                        </a:lnTo>
                        <a:lnTo>
                          <a:pt x="24" y="66"/>
                        </a:lnTo>
                        <a:lnTo>
                          <a:pt x="20" y="61"/>
                        </a:lnTo>
                        <a:lnTo>
                          <a:pt x="15" y="58"/>
                        </a:lnTo>
                        <a:lnTo>
                          <a:pt x="10" y="57"/>
                        </a:lnTo>
                        <a:lnTo>
                          <a:pt x="10" y="55"/>
                        </a:lnTo>
                        <a:lnTo>
                          <a:pt x="10" y="55"/>
                        </a:lnTo>
                        <a:lnTo>
                          <a:pt x="12" y="53"/>
                        </a:lnTo>
                        <a:lnTo>
                          <a:pt x="18" y="50"/>
                        </a:lnTo>
                        <a:lnTo>
                          <a:pt x="26" y="45"/>
                        </a:lnTo>
                        <a:lnTo>
                          <a:pt x="29" y="42"/>
                        </a:lnTo>
                        <a:lnTo>
                          <a:pt x="36" y="44"/>
                        </a:lnTo>
                        <a:lnTo>
                          <a:pt x="36" y="42"/>
                        </a:lnTo>
                        <a:lnTo>
                          <a:pt x="49" y="45"/>
                        </a:lnTo>
                        <a:lnTo>
                          <a:pt x="57" y="47"/>
                        </a:lnTo>
                        <a:lnTo>
                          <a:pt x="60" y="42"/>
                        </a:lnTo>
                        <a:lnTo>
                          <a:pt x="74" y="50"/>
                        </a:lnTo>
                        <a:lnTo>
                          <a:pt x="84" y="50"/>
                        </a:lnTo>
                        <a:lnTo>
                          <a:pt x="89" y="53"/>
                        </a:lnTo>
                        <a:lnTo>
                          <a:pt x="89" y="57"/>
                        </a:lnTo>
                        <a:lnTo>
                          <a:pt x="92" y="57"/>
                        </a:lnTo>
                        <a:lnTo>
                          <a:pt x="95" y="57"/>
                        </a:lnTo>
                        <a:lnTo>
                          <a:pt x="97" y="57"/>
                        </a:lnTo>
                        <a:lnTo>
                          <a:pt x="100" y="55"/>
                        </a:lnTo>
                        <a:lnTo>
                          <a:pt x="100" y="52"/>
                        </a:lnTo>
                        <a:lnTo>
                          <a:pt x="102" y="53"/>
                        </a:lnTo>
                        <a:lnTo>
                          <a:pt x="110" y="49"/>
                        </a:lnTo>
                        <a:lnTo>
                          <a:pt x="111" y="47"/>
                        </a:lnTo>
                        <a:lnTo>
                          <a:pt x="123" y="40"/>
                        </a:lnTo>
                        <a:lnTo>
                          <a:pt x="123" y="40"/>
                        </a:lnTo>
                        <a:lnTo>
                          <a:pt x="127" y="39"/>
                        </a:lnTo>
                        <a:lnTo>
                          <a:pt x="132" y="34"/>
                        </a:lnTo>
                        <a:lnTo>
                          <a:pt x="134" y="31"/>
                        </a:lnTo>
                        <a:lnTo>
                          <a:pt x="137" y="28"/>
                        </a:lnTo>
                        <a:lnTo>
                          <a:pt x="134" y="23"/>
                        </a:lnTo>
                        <a:lnTo>
                          <a:pt x="134" y="23"/>
                        </a:lnTo>
                        <a:lnTo>
                          <a:pt x="137" y="28"/>
                        </a:lnTo>
                        <a:lnTo>
                          <a:pt x="140" y="26"/>
                        </a:lnTo>
                        <a:lnTo>
                          <a:pt x="140" y="28"/>
                        </a:lnTo>
                        <a:lnTo>
                          <a:pt x="145" y="28"/>
                        </a:lnTo>
                        <a:lnTo>
                          <a:pt x="158" y="24"/>
                        </a:lnTo>
                        <a:lnTo>
                          <a:pt x="166" y="26"/>
                        </a:lnTo>
                        <a:lnTo>
                          <a:pt x="176" y="24"/>
                        </a:lnTo>
                        <a:lnTo>
                          <a:pt x="176" y="23"/>
                        </a:lnTo>
                        <a:lnTo>
                          <a:pt x="177" y="23"/>
                        </a:lnTo>
                        <a:lnTo>
                          <a:pt x="177" y="24"/>
                        </a:lnTo>
                        <a:lnTo>
                          <a:pt x="185" y="23"/>
                        </a:lnTo>
                        <a:lnTo>
                          <a:pt x="188" y="21"/>
                        </a:lnTo>
                        <a:lnTo>
                          <a:pt x="193" y="18"/>
                        </a:lnTo>
                        <a:lnTo>
                          <a:pt x="196" y="15"/>
                        </a:lnTo>
                        <a:lnTo>
                          <a:pt x="206" y="7"/>
                        </a:lnTo>
                        <a:lnTo>
                          <a:pt x="213" y="2"/>
                        </a:lnTo>
                        <a:lnTo>
                          <a:pt x="213" y="2"/>
                        </a:lnTo>
                        <a:lnTo>
                          <a:pt x="214" y="2"/>
                        </a:lnTo>
                        <a:lnTo>
                          <a:pt x="216" y="0"/>
                        </a:lnTo>
                        <a:lnTo>
                          <a:pt x="221" y="2"/>
                        </a:lnTo>
                        <a:lnTo>
                          <a:pt x="240" y="8"/>
                        </a:lnTo>
                        <a:lnTo>
                          <a:pt x="241" y="10"/>
                        </a:lnTo>
                        <a:lnTo>
                          <a:pt x="241" y="10"/>
                        </a:lnTo>
                        <a:lnTo>
                          <a:pt x="251" y="18"/>
                        </a:lnTo>
                        <a:lnTo>
                          <a:pt x="251" y="10"/>
                        </a:lnTo>
                        <a:lnTo>
                          <a:pt x="262" y="10"/>
                        </a:lnTo>
                        <a:lnTo>
                          <a:pt x="262" y="23"/>
                        </a:lnTo>
                        <a:lnTo>
                          <a:pt x="269" y="32"/>
                        </a:lnTo>
                        <a:lnTo>
                          <a:pt x="270" y="36"/>
                        </a:lnTo>
                      </a:path>
                    </a:pathLst>
                  </a:custGeom>
                  <a:noFill/>
                  <a:ln w="4763" cap="sq">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
                <p:nvSpPr>
                  <p:cNvPr id="79" name="Freeform 35"/>
                  <p:cNvSpPr>
                    <a:spLocks/>
                  </p:cNvSpPr>
                  <p:nvPr/>
                </p:nvSpPr>
                <p:spPr bwMode="auto">
                  <a:xfrm>
                    <a:off x="4127" y="2005"/>
                    <a:ext cx="498" cy="484"/>
                  </a:xfrm>
                  <a:custGeom>
                    <a:avLst/>
                    <a:gdLst>
                      <a:gd name="T0" fmla="*/ 257 w 498"/>
                      <a:gd name="T1" fmla="*/ 24 h 484"/>
                      <a:gd name="T2" fmla="*/ 285 w 498"/>
                      <a:gd name="T3" fmla="*/ 64 h 484"/>
                      <a:gd name="T4" fmla="*/ 327 w 498"/>
                      <a:gd name="T5" fmla="*/ 130 h 484"/>
                      <a:gd name="T6" fmla="*/ 330 w 498"/>
                      <a:gd name="T7" fmla="*/ 148 h 484"/>
                      <a:gd name="T8" fmla="*/ 420 w 498"/>
                      <a:gd name="T9" fmla="*/ 247 h 484"/>
                      <a:gd name="T10" fmla="*/ 425 w 498"/>
                      <a:gd name="T11" fmla="*/ 251 h 484"/>
                      <a:gd name="T12" fmla="*/ 436 w 498"/>
                      <a:gd name="T13" fmla="*/ 247 h 484"/>
                      <a:gd name="T14" fmla="*/ 444 w 498"/>
                      <a:gd name="T15" fmla="*/ 247 h 484"/>
                      <a:gd name="T16" fmla="*/ 453 w 498"/>
                      <a:gd name="T17" fmla="*/ 251 h 484"/>
                      <a:gd name="T18" fmla="*/ 465 w 498"/>
                      <a:gd name="T19" fmla="*/ 259 h 484"/>
                      <a:gd name="T20" fmla="*/ 481 w 498"/>
                      <a:gd name="T21" fmla="*/ 278 h 484"/>
                      <a:gd name="T22" fmla="*/ 487 w 498"/>
                      <a:gd name="T23" fmla="*/ 289 h 484"/>
                      <a:gd name="T24" fmla="*/ 497 w 498"/>
                      <a:gd name="T25" fmla="*/ 323 h 484"/>
                      <a:gd name="T26" fmla="*/ 498 w 498"/>
                      <a:gd name="T27" fmla="*/ 334 h 484"/>
                      <a:gd name="T28" fmla="*/ 495 w 498"/>
                      <a:gd name="T29" fmla="*/ 339 h 484"/>
                      <a:gd name="T30" fmla="*/ 450 w 498"/>
                      <a:gd name="T31" fmla="*/ 378 h 484"/>
                      <a:gd name="T32" fmla="*/ 405 w 498"/>
                      <a:gd name="T33" fmla="*/ 432 h 484"/>
                      <a:gd name="T34" fmla="*/ 397 w 498"/>
                      <a:gd name="T35" fmla="*/ 456 h 484"/>
                      <a:gd name="T36" fmla="*/ 391 w 498"/>
                      <a:gd name="T37" fmla="*/ 450 h 484"/>
                      <a:gd name="T38" fmla="*/ 372 w 498"/>
                      <a:gd name="T39" fmla="*/ 463 h 484"/>
                      <a:gd name="T40" fmla="*/ 370 w 498"/>
                      <a:gd name="T41" fmla="*/ 461 h 484"/>
                      <a:gd name="T42" fmla="*/ 357 w 498"/>
                      <a:gd name="T43" fmla="*/ 460 h 484"/>
                      <a:gd name="T44" fmla="*/ 338 w 498"/>
                      <a:gd name="T45" fmla="*/ 461 h 484"/>
                      <a:gd name="T46" fmla="*/ 327 w 498"/>
                      <a:gd name="T47" fmla="*/ 455 h 484"/>
                      <a:gd name="T48" fmla="*/ 273 w 498"/>
                      <a:gd name="T49" fmla="*/ 464 h 484"/>
                      <a:gd name="T50" fmla="*/ 209 w 498"/>
                      <a:gd name="T51" fmla="*/ 419 h 484"/>
                      <a:gd name="T52" fmla="*/ 177 w 498"/>
                      <a:gd name="T53" fmla="*/ 386 h 484"/>
                      <a:gd name="T54" fmla="*/ 124 w 498"/>
                      <a:gd name="T55" fmla="*/ 325 h 484"/>
                      <a:gd name="T56" fmla="*/ 102 w 498"/>
                      <a:gd name="T57" fmla="*/ 300 h 484"/>
                      <a:gd name="T58" fmla="*/ 7 w 498"/>
                      <a:gd name="T59" fmla="*/ 222 h 484"/>
                      <a:gd name="T60" fmla="*/ 103 w 498"/>
                      <a:gd name="T61" fmla="*/ 185 h 484"/>
                      <a:gd name="T62" fmla="*/ 277 w 498"/>
                      <a:gd name="T63" fmla="*/ 100 h 484"/>
                      <a:gd name="T64" fmla="*/ 238 w 498"/>
                      <a:gd name="T65" fmla="*/ 0 h 484"/>
                      <a:gd name="T66" fmla="*/ 243 w 498"/>
                      <a:gd name="T67" fmla="*/ 5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8" h="484">
                        <a:moveTo>
                          <a:pt x="249" y="8"/>
                        </a:moveTo>
                        <a:lnTo>
                          <a:pt x="257" y="24"/>
                        </a:lnTo>
                        <a:lnTo>
                          <a:pt x="286" y="63"/>
                        </a:lnTo>
                        <a:lnTo>
                          <a:pt x="285" y="64"/>
                        </a:lnTo>
                        <a:lnTo>
                          <a:pt x="330" y="127"/>
                        </a:lnTo>
                        <a:lnTo>
                          <a:pt x="327" y="130"/>
                        </a:lnTo>
                        <a:lnTo>
                          <a:pt x="336" y="138"/>
                        </a:lnTo>
                        <a:lnTo>
                          <a:pt x="330" y="148"/>
                        </a:lnTo>
                        <a:lnTo>
                          <a:pt x="338" y="154"/>
                        </a:lnTo>
                        <a:lnTo>
                          <a:pt x="420" y="247"/>
                        </a:lnTo>
                        <a:lnTo>
                          <a:pt x="423" y="251"/>
                        </a:lnTo>
                        <a:lnTo>
                          <a:pt x="425" y="251"/>
                        </a:lnTo>
                        <a:lnTo>
                          <a:pt x="428" y="251"/>
                        </a:lnTo>
                        <a:lnTo>
                          <a:pt x="436" y="247"/>
                        </a:lnTo>
                        <a:lnTo>
                          <a:pt x="437" y="247"/>
                        </a:lnTo>
                        <a:lnTo>
                          <a:pt x="444" y="247"/>
                        </a:lnTo>
                        <a:lnTo>
                          <a:pt x="449" y="249"/>
                        </a:lnTo>
                        <a:lnTo>
                          <a:pt x="453" y="251"/>
                        </a:lnTo>
                        <a:lnTo>
                          <a:pt x="458" y="254"/>
                        </a:lnTo>
                        <a:lnTo>
                          <a:pt x="465" y="259"/>
                        </a:lnTo>
                        <a:lnTo>
                          <a:pt x="476" y="270"/>
                        </a:lnTo>
                        <a:lnTo>
                          <a:pt x="481" y="278"/>
                        </a:lnTo>
                        <a:lnTo>
                          <a:pt x="486" y="286"/>
                        </a:lnTo>
                        <a:lnTo>
                          <a:pt x="487" y="289"/>
                        </a:lnTo>
                        <a:lnTo>
                          <a:pt x="492" y="307"/>
                        </a:lnTo>
                        <a:lnTo>
                          <a:pt x="497" y="323"/>
                        </a:lnTo>
                        <a:lnTo>
                          <a:pt x="498" y="331"/>
                        </a:lnTo>
                        <a:lnTo>
                          <a:pt x="498" y="334"/>
                        </a:lnTo>
                        <a:lnTo>
                          <a:pt x="497" y="336"/>
                        </a:lnTo>
                        <a:lnTo>
                          <a:pt x="495" y="339"/>
                        </a:lnTo>
                        <a:lnTo>
                          <a:pt x="495" y="342"/>
                        </a:lnTo>
                        <a:lnTo>
                          <a:pt x="450" y="378"/>
                        </a:lnTo>
                        <a:lnTo>
                          <a:pt x="439" y="384"/>
                        </a:lnTo>
                        <a:lnTo>
                          <a:pt x="405" y="432"/>
                        </a:lnTo>
                        <a:lnTo>
                          <a:pt x="410" y="437"/>
                        </a:lnTo>
                        <a:lnTo>
                          <a:pt x="397" y="456"/>
                        </a:lnTo>
                        <a:lnTo>
                          <a:pt x="396" y="453"/>
                        </a:lnTo>
                        <a:lnTo>
                          <a:pt x="391" y="450"/>
                        </a:lnTo>
                        <a:lnTo>
                          <a:pt x="384" y="456"/>
                        </a:lnTo>
                        <a:lnTo>
                          <a:pt x="372" y="463"/>
                        </a:lnTo>
                        <a:lnTo>
                          <a:pt x="370" y="463"/>
                        </a:lnTo>
                        <a:lnTo>
                          <a:pt x="370" y="461"/>
                        </a:lnTo>
                        <a:lnTo>
                          <a:pt x="367" y="460"/>
                        </a:lnTo>
                        <a:lnTo>
                          <a:pt x="357" y="460"/>
                        </a:lnTo>
                        <a:lnTo>
                          <a:pt x="347" y="460"/>
                        </a:lnTo>
                        <a:lnTo>
                          <a:pt x="338" y="461"/>
                        </a:lnTo>
                        <a:lnTo>
                          <a:pt x="333" y="463"/>
                        </a:lnTo>
                        <a:lnTo>
                          <a:pt x="327" y="455"/>
                        </a:lnTo>
                        <a:lnTo>
                          <a:pt x="285" y="484"/>
                        </a:lnTo>
                        <a:lnTo>
                          <a:pt x="273" y="464"/>
                        </a:lnTo>
                        <a:lnTo>
                          <a:pt x="246" y="447"/>
                        </a:lnTo>
                        <a:lnTo>
                          <a:pt x="209" y="419"/>
                        </a:lnTo>
                        <a:lnTo>
                          <a:pt x="185" y="394"/>
                        </a:lnTo>
                        <a:lnTo>
                          <a:pt x="177" y="386"/>
                        </a:lnTo>
                        <a:lnTo>
                          <a:pt x="161" y="368"/>
                        </a:lnTo>
                        <a:lnTo>
                          <a:pt x="124" y="325"/>
                        </a:lnTo>
                        <a:lnTo>
                          <a:pt x="106" y="304"/>
                        </a:lnTo>
                        <a:lnTo>
                          <a:pt x="102" y="300"/>
                        </a:lnTo>
                        <a:lnTo>
                          <a:pt x="68" y="270"/>
                        </a:lnTo>
                        <a:lnTo>
                          <a:pt x="7" y="222"/>
                        </a:lnTo>
                        <a:lnTo>
                          <a:pt x="0" y="207"/>
                        </a:lnTo>
                        <a:lnTo>
                          <a:pt x="103" y="185"/>
                        </a:lnTo>
                        <a:lnTo>
                          <a:pt x="240" y="138"/>
                        </a:lnTo>
                        <a:lnTo>
                          <a:pt x="277" y="100"/>
                        </a:lnTo>
                        <a:lnTo>
                          <a:pt x="230" y="10"/>
                        </a:lnTo>
                        <a:lnTo>
                          <a:pt x="238" y="0"/>
                        </a:lnTo>
                        <a:lnTo>
                          <a:pt x="240" y="0"/>
                        </a:lnTo>
                        <a:lnTo>
                          <a:pt x="243" y="5"/>
                        </a:lnTo>
                        <a:lnTo>
                          <a:pt x="249" y="8"/>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a:p>
                </p:txBody>
              </p:sp>
              <p:sp>
                <p:nvSpPr>
                  <p:cNvPr id="80" name="Freeform 36"/>
                  <p:cNvSpPr>
                    <a:spLocks/>
                  </p:cNvSpPr>
                  <p:nvPr/>
                </p:nvSpPr>
                <p:spPr bwMode="auto">
                  <a:xfrm>
                    <a:off x="4127" y="2005"/>
                    <a:ext cx="498" cy="484"/>
                  </a:xfrm>
                  <a:custGeom>
                    <a:avLst/>
                    <a:gdLst>
                      <a:gd name="T0" fmla="*/ 257 w 498"/>
                      <a:gd name="T1" fmla="*/ 24 h 484"/>
                      <a:gd name="T2" fmla="*/ 285 w 498"/>
                      <a:gd name="T3" fmla="*/ 64 h 484"/>
                      <a:gd name="T4" fmla="*/ 327 w 498"/>
                      <a:gd name="T5" fmla="*/ 130 h 484"/>
                      <a:gd name="T6" fmla="*/ 330 w 498"/>
                      <a:gd name="T7" fmla="*/ 148 h 484"/>
                      <a:gd name="T8" fmla="*/ 420 w 498"/>
                      <a:gd name="T9" fmla="*/ 247 h 484"/>
                      <a:gd name="T10" fmla="*/ 425 w 498"/>
                      <a:gd name="T11" fmla="*/ 251 h 484"/>
                      <a:gd name="T12" fmla="*/ 436 w 498"/>
                      <a:gd name="T13" fmla="*/ 247 h 484"/>
                      <a:gd name="T14" fmla="*/ 444 w 498"/>
                      <a:gd name="T15" fmla="*/ 247 h 484"/>
                      <a:gd name="T16" fmla="*/ 453 w 498"/>
                      <a:gd name="T17" fmla="*/ 251 h 484"/>
                      <a:gd name="T18" fmla="*/ 465 w 498"/>
                      <a:gd name="T19" fmla="*/ 259 h 484"/>
                      <a:gd name="T20" fmla="*/ 481 w 498"/>
                      <a:gd name="T21" fmla="*/ 278 h 484"/>
                      <a:gd name="T22" fmla="*/ 487 w 498"/>
                      <a:gd name="T23" fmla="*/ 289 h 484"/>
                      <a:gd name="T24" fmla="*/ 497 w 498"/>
                      <a:gd name="T25" fmla="*/ 323 h 484"/>
                      <a:gd name="T26" fmla="*/ 498 w 498"/>
                      <a:gd name="T27" fmla="*/ 334 h 484"/>
                      <a:gd name="T28" fmla="*/ 495 w 498"/>
                      <a:gd name="T29" fmla="*/ 339 h 484"/>
                      <a:gd name="T30" fmla="*/ 450 w 498"/>
                      <a:gd name="T31" fmla="*/ 378 h 484"/>
                      <a:gd name="T32" fmla="*/ 405 w 498"/>
                      <a:gd name="T33" fmla="*/ 432 h 484"/>
                      <a:gd name="T34" fmla="*/ 397 w 498"/>
                      <a:gd name="T35" fmla="*/ 456 h 484"/>
                      <a:gd name="T36" fmla="*/ 391 w 498"/>
                      <a:gd name="T37" fmla="*/ 450 h 484"/>
                      <a:gd name="T38" fmla="*/ 372 w 498"/>
                      <a:gd name="T39" fmla="*/ 463 h 484"/>
                      <a:gd name="T40" fmla="*/ 370 w 498"/>
                      <a:gd name="T41" fmla="*/ 461 h 484"/>
                      <a:gd name="T42" fmla="*/ 357 w 498"/>
                      <a:gd name="T43" fmla="*/ 460 h 484"/>
                      <a:gd name="T44" fmla="*/ 338 w 498"/>
                      <a:gd name="T45" fmla="*/ 461 h 484"/>
                      <a:gd name="T46" fmla="*/ 327 w 498"/>
                      <a:gd name="T47" fmla="*/ 455 h 484"/>
                      <a:gd name="T48" fmla="*/ 273 w 498"/>
                      <a:gd name="T49" fmla="*/ 464 h 484"/>
                      <a:gd name="T50" fmla="*/ 209 w 498"/>
                      <a:gd name="T51" fmla="*/ 419 h 484"/>
                      <a:gd name="T52" fmla="*/ 177 w 498"/>
                      <a:gd name="T53" fmla="*/ 386 h 484"/>
                      <a:gd name="T54" fmla="*/ 124 w 498"/>
                      <a:gd name="T55" fmla="*/ 325 h 484"/>
                      <a:gd name="T56" fmla="*/ 102 w 498"/>
                      <a:gd name="T57" fmla="*/ 300 h 484"/>
                      <a:gd name="T58" fmla="*/ 7 w 498"/>
                      <a:gd name="T59" fmla="*/ 222 h 484"/>
                      <a:gd name="T60" fmla="*/ 103 w 498"/>
                      <a:gd name="T61" fmla="*/ 185 h 484"/>
                      <a:gd name="T62" fmla="*/ 277 w 498"/>
                      <a:gd name="T63" fmla="*/ 100 h 484"/>
                      <a:gd name="T64" fmla="*/ 238 w 498"/>
                      <a:gd name="T65" fmla="*/ 0 h 484"/>
                      <a:gd name="T66" fmla="*/ 243 w 498"/>
                      <a:gd name="T67" fmla="*/ 5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8" h="484">
                        <a:moveTo>
                          <a:pt x="249" y="8"/>
                        </a:moveTo>
                        <a:lnTo>
                          <a:pt x="257" y="24"/>
                        </a:lnTo>
                        <a:lnTo>
                          <a:pt x="286" y="63"/>
                        </a:lnTo>
                        <a:lnTo>
                          <a:pt x="285" y="64"/>
                        </a:lnTo>
                        <a:lnTo>
                          <a:pt x="330" y="127"/>
                        </a:lnTo>
                        <a:lnTo>
                          <a:pt x="327" y="130"/>
                        </a:lnTo>
                        <a:lnTo>
                          <a:pt x="336" y="138"/>
                        </a:lnTo>
                        <a:lnTo>
                          <a:pt x="330" y="148"/>
                        </a:lnTo>
                        <a:lnTo>
                          <a:pt x="338" y="154"/>
                        </a:lnTo>
                        <a:lnTo>
                          <a:pt x="420" y="247"/>
                        </a:lnTo>
                        <a:lnTo>
                          <a:pt x="423" y="251"/>
                        </a:lnTo>
                        <a:lnTo>
                          <a:pt x="425" y="251"/>
                        </a:lnTo>
                        <a:lnTo>
                          <a:pt x="428" y="251"/>
                        </a:lnTo>
                        <a:lnTo>
                          <a:pt x="436" y="247"/>
                        </a:lnTo>
                        <a:lnTo>
                          <a:pt x="437" y="247"/>
                        </a:lnTo>
                        <a:lnTo>
                          <a:pt x="444" y="247"/>
                        </a:lnTo>
                        <a:lnTo>
                          <a:pt x="449" y="249"/>
                        </a:lnTo>
                        <a:lnTo>
                          <a:pt x="453" y="251"/>
                        </a:lnTo>
                        <a:lnTo>
                          <a:pt x="458" y="254"/>
                        </a:lnTo>
                        <a:lnTo>
                          <a:pt x="465" y="259"/>
                        </a:lnTo>
                        <a:lnTo>
                          <a:pt x="476" y="270"/>
                        </a:lnTo>
                        <a:lnTo>
                          <a:pt x="481" y="278"/>
                        </a:lnTo>
                        <a:lnTo>
                          <a:pt x="486" y="286"/>
                        </a:lnTo>
                        <a:lnTo>
                          <a:pt x="487" y="289"/>
                        </a:lnTo>
                        <a:lnTo>
                          <a:pt x="492" y="307"/>
                        </a:lnTo>
                        <a:lnTo>
                          <a:pt x="497" y="323"/>
                        </a:lnTo>
                        <a:lnTo>
                          <a:pt x="498" y="331"/>
                        </a:lnTo>
                        <a:lnTo>
                          <a:pt x="498" y="334"/>
                        </a:lnTo>
                        <a:lnTo>
                          <a:pt x="497" y="336"/>
                        </a:lnTo>
                        <a:lnTo>
                          <a:pt x="495" y="339"/>
                        </a:lnTo>
                        <a:lnTo>
                          <a:pt x="495" y="342"/>
                        </a:lnTo>
                        <a:lnTo>
                          <a:pt x="450" y="378"/>
                        </a:lnTo>
                        <a:lnTo>
                          <a:pt x="439" y="384"/>
                        </a:lnTo>
                        <a:lnTo>
                          <a:pt x="405" y="432"/>
                        </a:lnTo>
                        <a:lnTo>
                          <a:pt x="410" y="437"/>
                        </a:lnTo>
                        <a:lnTo>
                          <a:pt x="397" y="456"/>
                        </a:lnTo>
                        <a:lnTo>
                          <a:pt x="396" y="453"/>
                        </a:lnTo>
                        <a:lnTo>
                          <a:pt x="391" y="450"/>
                        </a:lnTo>
                        <a:lnTo>
                          <a:pt x="384" y="456"/>
                        </a:lnTo>
                        <a:lnTo>
                          <a:pt x="372" y="463"/>
                        </a:lnTo>
                        <a:lnTo>
                          <a:pt x="370" y="463"/>
                        </a:lnTo>
                        <a:lnTo>
                          <a:pt x="370" y="461"/>
                        </a:lnTo>
                        <a:lnTo>
                          <a:pt x="367" y="460"/>
                        </a:lnTo>
                        <a:lnTo>
                          <a:pt x="357" y="460"/>
                        </a:lnTo>
                        <a:lnTo>
                          <a:pt x="347" y="460"/>
                        </a:lnTo>
                        <a:lnTo>
                          <a:pt x="338" y="461"/>
                        </a:lnTo>
                        <a:lnTo>
                          <a:pt x="333" y="463"/>
                        </a:lnTo>
                        <a:lnTo>
                          <a:pt x="327" y="455"/>
                        </a:lnTo>
                        <a:lnTo>
                          <a:pt x="285" y="484"/>
                        </a:lnTo>
                        <a:lnTo>
                          <a:pt x="273" y="464"/>
                        </a:lnTo>
                        <a:lnTo>
                          <a:pt x="246" y="447"/>
                        </a:lnTo>
                        <a:lnTo>
                          <a:pt x="209" y="419"/>
                        </a:lnTo>
                        <a:lnTo>
                          <a:pt x="185" y="394"/>
                        </a:lnTo>
                        <a:lnTo>
                          <a:pt x="177" y="386"/>
                        </a:lnTo>
                        <a:lnTo>
                          <a:pt x="161" y="368"/>
                        </a:lnTo>
                        <a:lnTo>
                          <a:pt x="124" y="325"/>
                        </a:lnTo>
                        <a:lnTo>
                          <a:pt x="106" y="304"/>
                        </a:lnTo>
                        <a:lnTo>
                          <a:pt x="102" y="300"/>
                        </a:lnTo>
                        <a:lnTo>
                          <a:pt x="68" y="270"/>
                        </a:lnTo>
                        <a:lnTo>
                          <a:pt x="7" y="222"/>
                        </a:lnTo>
                        <a:lnTo>
                          <a:pt x="0" y="207"/>
                        </a:lnTo>
                        <a:lnTo>
                          <a:pt x="103" y="185"/>
                        </a:lnTo>
                        <a:lnTo>
                          <a:pt x="240" y="138"/>
                        </a:lnTo>
                        <a:lnTo>
                          <a:pt x="277" y="100"/>
                        </a:lnTo>
                        <a:lnTo>
                          <a:pt x="230" y="10"/>
                        </a:lnTo>
                        <a:lnTo>
                          <a:pt x="238" y="0"/>
                        </a:lnTo>
                        <a:lnTo>
                          <a:pt x="240" y="0"/>
                        </a:lnTo>
                        <a:lnTo>
                          <a:pt x="243" y="5"/>
                        </a:lnTo>
                        <a:lnTo>
                          <a:pt x="249" y="8"/>
                        </a:lnTo>
                      </a:path>
                    </a:pathLst>
                  </a:custGeom>
                  <a:noFill/>
                  <a:ln w="4763" cap="sq">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
                <p:nvSpPr>
                  <p:cNvPr id="81" name="Freeform 37"/>
                  <p:cNvSpPr>
                    <a:spLocks/>
                  </p:cNvSpPr>
                  <p:nvPr/>
                </p:nvSpPr>
                <p:spPr bwMode="auto">
                  <a:xfrm>
                    <a:off x="3206" y="2948"/>
                    <a:ext cx="479" cy="513"/>
                  </a:xfrm>
                  <a:custGeom>
                    <a:avLst/>
                    <a:gdLst>
                      <a:gd name="T0" fmla="*/ 462 w 479"/>
                      <a:gd name="T1" fmla="*/ 179 h 513"/>
                      <a:gd name="T2" fmla="*/ 455 w 479"/>
                      <a:gd name="T3" fmla="*/ 184 h 513"/>
                      <a:gd name="T4" fmla="*/ 433 w 479"/>
                      <a:gd name="T5" fmla="*/ 195 h 513"/>
                      <a:gd name="T6" fmla="*/ 444 w 479"/>
                      <a:gd name="T7" fmla="*/ 214 h 513"/>
                      <a:gd name="T8" fmla="*/ 450 w 479"/>
                      <a:gd name="T9" fmla="*/ 226 h 513"/>
                      <a:gd name="T10" fmla="*/ 441 w 479"/>
                      <a:gd name="T11" fmla="*/ 235 h 513"/>
                      <a:gd name="T12" fmla="*/ 386 w 479"/>
                      <a:gd name="T13" fmla="*/ 282 h 513"/>
                      <a:gd name="T14" fmla="*/ 381 w 479"/>
                      <a:gd name="T15" fmla="*/ 287 h 513"/>
                      <a:gd name="T16" fmla="*/ 370 w 479"/>
                      <a:gd name="T17" fmla="*/ 291 h 513"/>
                      <a:gd name="T18" fmla="*/ 372 w 479"/>
                      <a:gd name="T19" fmla="*/ 295 h 513"/>
                      <a:gd name="T20" fmla="*/ 373 w 479"/>
                      <a:gd name="T21" fmla="*/ 306 h 513"/>
                      <a:gd name="T22" fmla="*/ 389 w 479"/>
                      <a:gd name="T23" fmla="*/ 325 h 513"/>
                      <a:gd name="T24" fmla="*/ 426 w 479"/>
                      <a:gd name="T25" fmla="*/ 372 h 513"/>
                      <a:gd name="T26" fmla="*/ 438 w 479"/>
                      <a:gd name="T27" fmla="*/ 394 h 513"/>
                      <a:gd name="T28" fmla="*/ 428 w 479"/>
                      <a:gd name="T29" fmla="*/ 406 h 513"/>
                      <a:gd name="T30" fmla="*/ 433 w 479"/>
                      <a:gd name="T31" fmla="*/ 430 h 513"/>
                      <a:gd name="T32" fmla="*/ 405 w 479"/>
                      <a:gd name="T33" fmla="*/ 483 h 513"/>
                      <a:gd name="T34" fmla="*/ 402 w 479"/>
                      <a:gd name="T35" fmla="*/ 484 h 513"/>
                      <a:gd name="T36" fmla="*/ 394 w 479"/>
                      <a:gd name="T37" fmla="*/ 488 h 513"/>
                      <a:gd name="T38" fmla="*/ 380 w 479"/>
                      <a:gd name="T39" fmla="*/ 496 h 513"/>
                      <a:gd name="T40" fmla="*/ 348 w 479"/>
                      <a:gd name="T41" fmla="*/ 513 h 513"/>
                      <a:gd name="T42" fmla="*/ 319 w 479"/>
                      <a:gd name="T43" fmla="*/ 483 h 513"/>
                      <a:gd name="T44" fmla="*/ 301 w 479"/>
                      <a:gd name="T45" fmla="*/ 465 h 513"/>
                      <a:gd name="T46" fmla="*/ 293 w 479"/>
                      <a:gd name="T47" fmla="*/ 455 h 513"/>
                      <a:gd name="T48" fmla="*/ 277 w 479"/>
                      <a:gd name="T49" fmla="*/ 462 h 513"/>
                      <a:gd name="T50" fmla="*/ 264 w 479"/>
                      <a:gd name="T51" fmla="*/ 465 h 513"/>
                      <a:gd name="T52" fmla="*/ 259 w 479"/>
                      <a:gd name="T53" fmla="*/ 475 h 513"/>
                      <a:gd name="T54" fmla="*/ 203 w 479"/>
                      <a:gd name="T55" fmla="*/ 480 h 513"/>
                      <a:gd name="T56" fmla="*/ 119 w 479"/>
                      <a:gd name="T57" fmla="*/ 447 h 513"/>
                      <a:gd name="T58" fmla="*/ 100 w 479"/>
                      <a:gd name="T59" fmla="*/ 410 h 513"/>
                      <a:gd name="T60" fmla="*/ 21 w 479"/>
                      <a:gd name="T61" fmla="*/ 346 h 513"/>
                      <a:gd name="T62" fmla="*/ 26 w 479"/>
                      <a:gd name="T63" fmla="*/ 245 h 513"/>
                      <a:gd name="T64" fmla="*/ 33 w 479"/>
                      <a:gd name="T65" fmla="*/ 185 h 513"/>
                      <a:gd name="T66" fmla="*/ 66 w 479"/>
                      <a:gd name="T67" fmla="*/ 163 h 513"/>
                      <a:gd name="T68" fmla="*/ 119 w 479"/>
                      <a:gd name="T69" fmla="*/ 97 h 513"/>
                      <a:gd name="T70" fmla="*/ 155 w 479"/>
                      <a:gd name="T71" fmla="*/ 31 h 513"/>
                      <a:gd name="T72" fmla="*/ 288 w 479"/>
                      <a:gd name="T73" fmla="*/ 63 h 513"/>
                      <a:gd name="T74" fmla="*/ 359 w 479"/>
                      <a:gd name="T75" fmla="*/ 99 h 513"/>
                      <a:gd name="T76" fmla="*/ 396 w 479"/>
                      <a:gd name="T77" fmla="*/ 110 h 513"/>
                      <a:gd name="T78" fmla="*/ 447 w 479"/>
                      <a:gd name="T79" fmla="*/ 150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79" h="513">
                        <a:moveTo>
                          <a:pt x="479" y="164"/>
                        </a:moveTo>
                        <a:lnTo>
                          <a:pt x="462" y="179"/>
                        </a:lnTo>
                        <a:lnTo>
                          <a:pt x="455" y="184"/>
                        </a:lnTo>
                        <a:lnTo>
                          <a:pt x="455" y="184"/>
                        </a:lnTo>
                        <a:lnTo>
                          <a:pt x="455" y="184"/>
                        </a:lnTo>
                        <a:lnTo>
                          <a:pt x="433" y="195"/>
                        </a:lnTo>
                        <a:lnTo>
                          <a:pt x="433" y="197"/>
                        </a:lnTo>
                        <a:lnTo>
                          <a:pt x="444" y="214"/>
                        </a:lnTo>
                        <a:lnTo>
                          <a:pt x="447" y="222"/>
                        </a:lnTo>
                        <a:lnTo>
                          <a:pt x="450" y="226"/>
                        </a:lnTo>
                        <a:lnTo>
                          <a:pt x="447" y="230"/>
                        </a:lnTo>
                        <a:lnTo>
                          <a:pt x="441" y="235"/>
                        </a:lnTo>
                        <a:lnTo>
                          <a:pt x="388" y="282"/>
                        </a:lnTo>
                        <a:lnTo>
                          <a:pt x="386" y="282"/>
                        </a:lnTo>
                        <a:lnTo>
                          <a:pt x="386" y="285"/>
                        </a:lnTo>
                        <a:lnTo>
                          <a:pt x="381" y="287"/>
                        </a:lnTo>
                        <a:lnTo>
                          <a:pt x="373" y="290"/>
                        </a:lnTo>
                        <a:lnTo>
                          <a:pt x="370" y="291"/>
                        </a:lnTo>
                        <a:lnTo>
                          <a:pt x="372" y="293"/>
                        </a:lnTo>
                        <a:lnTo>
                          <a:pt x="372" y="295"/>
                        </a:lnTo>
                        <a:lnTo>
                          <a:pt x="372" y="304"/>
                        </a:lnTo>
                        <a:lnTo>
                          <a:pt x="373" y="306"/>
                        </a:lnTo>
                        <a:lnTo>
                          <a:pt x="380" y="312"/>
                        </a:lnTo>
                        <a:lnTo>
                          <a:pt x="389" y="325"/>
                        </a:lnTo>
                        <a:lnTo>
                          <a:pt x="413" y="356"/>
                        </a:lnTo>
                        <a:lnTo>
                          <a:pt x="426" y="372"/>
                        </a:lnTo>
                        <a:lnTo>
                          <a:pt x="439" y="394"/>
                        </a:lnTo>
                        <a:lnTo>
                          <a:pt x="438" y="394"/>
                        </a:lnTo>
                        <a:lnTo>
                          <a:pt x="439" y="394"/>
                        </a:lnTo>
                        <a:lnTo>
                          <a:pt x="428" y="406"/>
                        </a:lnTo>
                        <a:lnTo>
                          <a:pt x="436" y="423"/>
                        </a:lnTo>
                        <a:lnTo>
                          <a:pt x="433" y="430"/>
                        </a:lnTo>
                        <a:lnTo>
                          <a:pt x="420" y="457"/>
                        </a:lnTo>
                        <a:lnTo>
                          <a:pt x="405" y="483"/>
                        </a:lnTo>
                        <a:lnTo>
                          <a:pt x="402" y="484"/>
                        </a:lnTo>
                        <a:lnTo>
                          <a:pt x="402" y="484"/>
                        </a:lnTo>
                        <a:lnTo>
                          <a:pt x="401" y="488"/>
                        </a:lnTo>
                        <a:lnTo>
                          <a:pt x="394" y="488"/>
                        </a:lnTo>
                        <a:lnTo>
                          <a:pt x="394" y="488"/>
                        </a:lnTo>
                        <a:lnTo>
                          <a:pt x="380" y="496"/>
                        </a:lnTo>
                        <a:lnTo>
                          <a:pt x="349" y="513"/>
                        </a:lnTo>
                        <a:lnTo>
                          <a:pt x="348" y="513"/>
                        </a:lnTo>
                        <a:lnTo>
                          <a:pt x="341" y="513"/>
                        </a:lnTo>
                        <a:lnTo>
                          <a:pt x="319" y="483"/>
                        </a:lnTo>
                        <a:lnTo>
                          <a:pt x="303" y="463"/>
                        </a:lnTo>
                        <a:lnTo>
                          <a:pt x="301" y="465"/>
                        </a:lnTo>
                        <a:lnTo>
                          <a:pt x="298" y="462"/>
                        </a:lnTo>
                        <a:lnTo>
                          <a:pt x="293" y="455"/>
                        </a:lnTo>
                        <a:lnTo>
                          <a:pt x="283" y="459"/>
                        </a:lnTo>
                        <a:lnTo>
                          <a:pt x="277" y="462"/>
                        </a:lnTo>
                        <a:lnTo>
                          <a:pt x="269" y="468"/>
                        </a:lnTo>
                        <a:lnTo>
                          <a:pt x="264" y="465"/>
                        </a:lnTo>
                        <a:lnTo>
                          <a:pt x="262" y="468"/>
                        </a:lnTo>
                        <a:lnTo>
                          <a:pt x="259" y="475"/>
                        </a:lnTo>
                        <a:lnTo>
                          <a:pt x="256" y="481"/>
                        </a:lnTo>
                        <a:lnTo>
                          <a:pt x="203" y="480"/>
                        </a:lnTo>
                        <a:lnTo>
                          <a:pt x="134" y="459"/>
                        </a:lnTo>
                        <a:lnTo>
                          <a:pt x="119" y="447"/>
                        </a:lnTo>
                        <a:lnTo>
                          <a:pt x="123" y="446"/>
                        </a:lnTo>
                        <a:lnTo>
                          <a:pt x="100" y="410"/>
                        </a:lnTo>
                        <a:lnTo>
                          <a:pt x="41" y="361"/>
                        </a:lnTo>
                        <a:lnTo>
                          <a:pt x="21" y="346"/>
                        </a:lnTo>
                        <a:lnTo>
                          <a:pt x="63" y="298"/>
                        </a:lnTo>
                        <a:lnTo>
                          <a:pt x="26" y="245"/>
                        </a:lnTo>
                        <a:lnTo>
                          <a:pt x="0" y="206"/>
                        </a:lnTo>
                        <a:lnTo>
                          <a:pt x="33" y="185"/>
                        </a:lnTo>
                        <a:lnTo>
                          <a:pt x="49" y="174"/>
                        </a:lnTo>
                        <a:lnTo>
                          <a:pt x="66" y="163"/>
                        </a:lnTo>
                        <a:lnTo>
                          <a:pt x="90" y="147"/>
                        </a:lnTo>
                        <a:lnTo>
                          <a:pt x="119" y="97"/>
                        </a:lnTo>
                        <a:lnTo>
                          <a:pt x="151" y="37"/>
                        </a:lnTo>
                        <a:lnTo>
                          <a:pt x="155" y="31"/>
                        </a:lnTo>
                        <a:lnTo>
                          <a:pt x="171" y="0"/>
                        </a:lnTo>
                        <a:lnTo>
                          <a:pt x="288" y="63"/>
                        </a:lnTo>
                        <a:lnTo>
                          <a:pt x="327" y="86"/>
                        </a:lnTo>
                        <a:lnTo>
                          <a:pt x="359" y="99"/>
                        </a:lnTo>
                        <a:lnTo>
                          <a:pt x="380" y="105"/>
                        </a:lnTo>
                        <a:lnTo>
                          <a:pt x="396" y="110"/>
                        </a:lnTo>
                        <a:lnTo>
                          <a:pt x="431" y="136"/>
                        </a:lnTo>
                        <a:lnTo>
                          <a:pt x="447" y="150"/>
                        </a:lnTo>
                        <a:lnTo>
                          <a:pt x="479" y="164"/>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a:p>
                </p:txBody>
              </p:sp>
              <p:sp>
                <p:nvSpPr>
                  <p:cNvPr id="82" name="Freeform 38"/>
                  <p:cNvSpPr>
                    <a:spLocks/>
                  </p:cNvSpPr>
                  <p:nvPr/>
                </p:nvSpPr>
                <p:spPr bwMode="auto">
                  <a:xfrm>
                    <a:off x="3206" y="2948"/>
                    <a:ext cx="479" cy="513"/>
                  </a:xfrm>
                  <a:custGeom>
                    <a:avLst/>
                    <a:gdLst>
                      <a:gd name="T0" fmla="*/ 462 w 479"/>
                      <a:gd name="T1" fmla="*/ 179 h 513"/>
                      <a:gd name="T2" fmla="*/ 455 w 479"/>
                      <a:gd name="T3" fmla="*/ 184 h 513"/>
                      <a:gd name="T4" fmla="*/ 433 w 479"/>
                      <a:gd name="T5" fmla="*/ 195 h 513"/>
                      <a:gd name="T6" fmla="*/ 444 w 479"/>
                      <a:gd name="T7" fmla="*/ 214 h 513"/>
                      <a:gd name="T8" fmla="*/ 450 w 479"/>
                      <a:gd name="T9" fmla="*/ 226 h 513"/>
                      <a:gd name="T10" fmla="*/ 441 w 479"/>
                      <a:gd name="T11" fmla="*/ 235 h 513"/>
                      <a:gd name="T12" fmla="*/ 386 w 479"/>
                      <a:gd name="T13" fmla="*/ 282 h 513"/>
                      <a:gd name="T14" fmla="*/ 381 w 479"/>
                      <a:gd name="T15" fmla="*/ 287 h 513"/>
                      <a:gd name="T16" fmla="*/ 370 w 479"/>
                      <a:gd name="T17" fmla="*/ 291 h 513"/>
                      <a:gd name="T18" fmla="*/ 372 w 479"/>
                      <a:gd name="T19" fmla="*/ 295 h 513"/>
                      <a:gd name="T20" fmla="*/ 373 w 479"/>
                      <a:gd name="T21" fmla="*/ 306 h 513"/>
                      <a:gd name="T22" fmla="*/ 389 w 479"/>
                      <a:gd name="T23" fmla="*/ 325 h 513"/>
                      <a:gd name="T24" fmla="*/ 426 w 479"/>
                      <a:gd name="T25" fmla="*/ 372 h 513"/>
                      <a:gd name="T26" fmla="*/ 438 w 479"/>
                      <a:gd name="T27" fmla="*/ 394 h 513"/>
                      <a:gd name="T28" fmla="*/ 428 w 479"/>
                      <a:gd name="T29" fmla="*/ 406 h 513"/>
                      <a:gd name="T30" fmla="*/ 433 w 479"/>
                      <a:gd name="T31" fmla="*/ 430 h 513"/>
                      <a:gd name="T32" fmla="*/ 405 w 479"/>
                      <a:gd name="T33" fmla="*/ 483 h 513"/>
                      <a:gd name="T34" fmla="*/ 402 w 479"/>
                      <a:gd name="T35" fmla="*/ 484 h 513"/>
                      <a:gd name="T36" fmla="*/ 394 w 479"/>
                      <a:gd name="T37" fmla="*/ 488 h 513"/>
                      <a:gd name="T38" fmla="*/ 380 w 479"/>
                      <a:gd name="T39" fmla="*/ 496 h 513"/>
                      <a:gd name="T40" fmla="*/ 348 w 479"/>
                      <a:gd name="T41" fmla="*/ 513 h 513"/>
                      <a:gd name="T42" fmla="*/ 319 w 479"/>
                      <a:gd name="T43" fmla="*/ 483 h 513"/>
                      <a:gd name="T44" fmla="*/ 301 w 479"/>
                      <a:gd name="T45" fmla="*/ 465 h 513"/>
                      <a:gd name="T46" fmla="*/ 293 w 479"/>
                      <a:gd name="T47" fmla="*/ 455 h 513"/>
                      <a:gd name="T48" fmla="*/ 277 w 479"/>
                      <a:gd name="T49" fmla="*/ 462 h 513"/>
                      <a:gd name="T50" fmla="*/ 264 w 479"/>
                      <a:gd name="T51" fmla="*/ 465 h 513"/>
                      <a:gd name="T52" fmla="*/ 259 w 479"/>
                      <a:gd name="T53" fmla="*/ 475 h 513"/>
                      <a:gd name="T54" fmla="*/ 203 w 479"/>
                      <a:gd name="T55" fmla="*/ 480 h 513"/>
                      <a:gd name="T56" fmla="*/ 119 w 479"/>
                      <a:gd name="T57" fmla="*/ 447 h 513"/>
                      <a:gd name="T58" fmla="*/ 100 w 479"/>
                      <a:gd name="T59" fmla="*/ 410 h 513"/>
                      <a:gd name="T60" fmla="*/ 21 w 479"/>
                      <a:gd name="T61" fmla="*/ 346 h 513"/>
                      <a:gd name="T62" fmla="*/ 26 w 479"/>
                      <a:gd name="T63" fmla="*/ 245 h 513"/>
                      <a:gd name="T64" fmla="*/ 33 w 479"/>
                      <a:gd name="T65" fmla="*/ 185 h 513"/>
                      <a:gd name="T66" fmla="*/ 66 w 479"/>
                      <a:gd name="T67" fmla="*/ 163 h 513"/>
                      <a:gd name="T68" fmla="*/ 119 w 479"/>
                      <a:gd name="T69" fmla="*/ 97 h 513"/>
                      <a:gd name="T70" fmla="*/ 155 w 479"/>
                      <a:gd name="T71" fmla="*/ 31 h 513"/>
                      <a:gd name="T72" fmla="*/ 288 w 479"/>
                      <a:gd name="T73" fmla="*/ 63 h 513"/>
                      <a:gd name="T74" fmla="*/ 359 w 479"/>
                      <a:gd name="T75" fmla="*/ 99 h 513"/>
                      <a:gd name="T76" fmla="*/ 396 w 479"/>
                      <a:gd name="T77" fmla="*/ 110 h 513"/>
                      <a:gd name="T78" fmla="*/ 447 w 479"/>
                      <a:gd name="T79" fmla="*/ 150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79" h="513">
                        <a:moveTo>
                          <a:pt x="479" y="164"/>
                        </a:moveTo>
                        <a:lnTo>
                          <a:pt x="462" y="179"/>
                        </a:lnTo>
                        <a:lnTo>
                          <a:pt x="455" y="184"/>
                        </a:lnTo>
                        <a:lnTo>
                          <a:pt x="455" y="184"/>
                        </a:lnTo>
                        <a:lnTo>
                          <a:pt x="455" y="184"/>
                        </a:lnTo>
                        <a:lnTo>
                          <a:pt x="433" y="195"/>
                        </a:lnTo>
                        <a:lnTo>
                          <a:pt x="433" y="197"/>
                        </a:lnTo>
                        <a:lnTo>
                          <a:pt x="444" y="214"/>
                        </a:lnTo>
                        <a:lnTo>
                          <a:pt x="447" y="222"/>
                        </a:lnTo>
                        <a:lnTo>
                          <a:pt x="450" y="226"/>
                        </a:lnTo>
                        <a:lnTo>
                          <a:pt x="447" y="230"/>
                        </a:lnTo>
                        <a:lnTo>
                          <a:pt x="441" y="235"/>
                        </a:lnTo>
                        <a:lnTo>
                          <a:pt x="388" y="282"/>
                        </a:lnTo>
                        <a:lnTo>
                          <a:pt x="386" y="282"/>
                        </a:lnTo>
                        <a:lnTo>
                          <a:pt x="386" y="285"/>
                        </a:lnTo>
                        <a:lnTo>
                          <a:pt x="381" y="287"/>
                        </a:lnTo>
                        <a:lnTo>
                          <a:pt x="373" y="290"/>
                        </a:lnTo>
                        <a:lnTo>
                          <a:pt x="370" y="291"/>
                        </a:lnTo>
                        <a:lnTo>
                          <a:pt x="372" y="293"/>
                        </a:lnTo>
                        <a:lnTo>
                          <a:pt x="372" y="295"/>
                        </a:lnTo>
                        <a:lnTo>
                          <a:pt x="372" y="304"/>
                        </a:lnTo>
                        <a:lnTo>
                          <a:pt x="373" y="306"/>
                        </a:lnTo>
                        <a:lnTo>
                          <a:pt x="380" y="312"/>
                        </a:lnTo>
                        <a:lnTo>
                          <a:pt x="389" y="325"/>
                        </a:lnTo>
                        <a:lnTo>
                          <a:pt x="413" y="356"/>
                        </a:lnTo>
                        <a:lnTo>
                          <a:pt x="426" y="372"/>
                        </a:lnTo>
                        <a:lnTo>
                          <a:pt x="439" y="394"/>
                        </a:lnTo>
                        <a:lnTo>
                          <a:pt x="438" y="394"/>
                        </a:lnTo>
                        <a:lnTo>
                          <a:pt x="439" y="394"/>
                        </a:lnTo>
                        <a:lnTo>
                          <a:pt x="428" y="406"/>
                        </a:lnTo>
                        <a:lnTo>
                          <a:pt x="436" y="423"/>
                        </a:lnTo>
                        <a:lnTo>
                          <a:pt x="433" y="430"/>
                        </a:lnTo>
                        <a:lnTo>
                          <a:pt x="420" y="457"/>
                        </a:lnTo>
                        <a:lnTo>
                          <a:pt x="405" y="483"/>
                        </a:lnTo>
                        <a:lnTo>
                          <a:pt x="402" y="484"/>
                        </a:lnTo>
                        <a:lnTo>
                          <a:pt x="402" y="484"/>
                        </a:lnTo>
                        <a:lnTo>
                          <a:pt x="401" y="488"/>
                        </a:lnTo>
                        <a:lnTo>
                          <a:pt x="394" y="488"/>
                        </a:lnTo>
                        <a:lnTo>
                          <a:pt x="394" y="488"/>
                        </a:lnTo>
                        <a:lnTo>
                          <a:pt x="380" y="496"/>
                        </a:lnTo>
                        <a:lnTo>
                          <a:pt x="349" y="513"/>
                        </a:lnTo>
                        <a:lnTo>
                          <a:pt x="348" y="513"/>
                        </a:lnTo>
                        <a:lnTo>
                          <a:pt x="341" y="513"/>
                        </a:lnTo>
                        <a:lnTo>
                          <a:pt x="319" y="483"/>
                        </a:lnTo>
                        <a:lnTo>
                          <a:pt x="303" y="463"/>
                        </a:lnTo>
                        <a:lnTo>
                          <a:pt x="301" y="465"/>
                        </a:lnTo>
                        <a:lnTo>
                          <a:pt x="298" y="462"/>
                        </a:lnTo>
                        <a:lnTo>
                          <a:pt x="293" y="455"/>
                        </a:lnTo>
                        <a:lnTo>
                          <a:pt x="283" y="459"/>
                        </a:lnTo>
                        <a:lnTo>
                          <a:pt x="277" y="462"/>
                        </a:lnTo>
                        <a:lnTo>
                          <a:pt x="269" y="468"/>
                        </a:lnTo>
                        <a:lnTo>
                          <a:pt x="264" y="465"/>
                        </a:lnTo>
                        <a:lnTo>
                          <a:pt x="262" y="468"/>
                        </a:lnTo>
                        <a:lnTo>
                          <a:pt x="259" y="475"/>
                        </a:lnTo>
                        <a:lnTo>
                          <a:pt x="256" y="481"/>
                        </a:lnTo>
                        <a:lnTo>
                          <a:pt x="203" y="480"/>
                        </a:lnTo>
                        <a:lnTo>
                          <a:pt x="134" y="459"/>
                        </a:lnTo>
                        <a:lnTo>
                          <a:pt x="119" y="447"/>
                        </a:lnTo>
                        <a:lnTo>
                          <a:pt x="123" y="446"/>
                        </a:lnTo>
                        <a:lnTo>
                          <a:pt x="100" y="410"/>
                        </a:lnTo>
                        <a:lnTo>
                          <a:pt x="41" y="361"/>
                        </a:lnTo>
                        <a:lnTo>
                          <a:pt x="21" y="346"/>
                        </a:lnTo>
                        <a:lnTo>
                          <a:pt x="63" y="298"/>
                        </a:lnTo>
                        <a:lnTo>
                          <a:pt x="26" y="245"/>
                        </a:lnTo>
                        <a:lnTo>
                          <a:pt x="0" y="206"/>
                        </a:lnTo>
                        <a:lnTo>
                          <a:pt x="33" y="185"/>
                        </a:lnTo>
                        <a:lnTo>
                          <a:pt x="49" y="174"/>
                        </a:lnTo>
                        <a:lnTo>
                          <a:pt x="66" y="163"/>
                        </a:lnTo>
                        <a:lnTo>
                          <a:pt x="90" y="147"/>
                        </a:lnTo>
                        <a:lnTo>
                          <a:pt x="119" y="97"/>
                        </a:lnTo>
                        <a:lnTo>
                          <a:pt x="151" y="37"/>
                        </a:lnTo>
                        <a:lnTo>
                          <a:pt x="155" y="31"/>
                        </a:lnTo>
                        <a:lnTo>
                          <a:pt x="171" y="0"/>
                        </a:lnTo>
                        <a:lnTo>
                          <a:pt x="288" y="63"/>
                        </a:lnTo>
                        <a:lnTo>
                          <a:pt x="327" y="86"/>
                        </a:lnTo>
                        <a:lnTo>
                          <a:pt x="359" y="99"/>
                        </a:lnTo>
                        <a:lnTo>
                          <a:pt x="380" y="105"/>
                        </a:lnTo>
                        <a:lnTo>
                          <a:pt x="396" y="110"/>
                        </a:lnTo>
                        <a:lnTo>
                          <a:pt x="431" y="136"/>
                        </a:lnTo>
                        <a:lnTo>
                          <a:pt x="447" y="150"/>
                        </a:lnTo>
                        <a:lnTo>
                          <a:pt x="479" y="164"/>
                        </a:lnTo>
                      </a:path>
                    </a:pathLst>
                  </a:custGeom>
                  <a:noFill/>
                  <a:ln w="4763" cap="sq">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
                <p:nvSpPr>
                  <p:cNvPr id="83" name="Freeform 39"/>
                  <p:cNvSpPr>
                    <a:spLocks/>
                  </p:cNvSpPr>
                  <p:nvPr/>
                </p:nvSpPr>
                <p:spPr bwMode="auto">
                  <a:xfrm>
                    <a:off x="4159" y="1375"/>
                    <a:ext cx="622" cy="373"/>
                  </a:xfrm>
                  <a:custGeom>
                    <a:avLst/>
                    <a:gdLst>
                      <a:gd name="T0" fmla="*/ 618 w 622"/>
                      <a:gd name="T1" fmla="*/ 239 h 373"/>
                      <a:gd name="T2" fmla="*/ 605 w 622"/>
                      <a:gd name="T3" fmla="*/ 255 h 373"/>
                      <a:gd name="T4" fmla="*/ 579 w 622"/>
                      <a:gd name="T5" fmla="*/ 238 h 373"/>
                      <a:gd name="T6" fmla="*/ 568 w 622"/>
                      <a:gd name="T7" fmla="*/ 242 h 373"/>
                      <a:gd name="T8" fmla="*/ 587 w 622"/>
                      <a:gd name="T9" fmla="*/ 308 h 373"/>
                      <a:gd name="T10" fmla="*/ 576 w 622"/>
                      <a:gd name="T11" fmla="*/ 341 h 373"/>
                      <a:gd name="T12" fmla="*/ 560 w 622"/>
                      <a:gd name="T13" fmla="*/ 363 h 373"/>
                      <a:gd name="T14" fmla="*/ 548 w 622"/>
                      <a:gd name="T15" fmla="*/ 324 h 373"/>
                      <a:gd name="T16" fmla="*/ 524 w 622"/>
                      <a:gd name="T17" fmla="*/ 292 h 373"/>
                      <a:gd name="T18" fmla="*/ 518 w 622"/>
                      <a:gd name="T19" fmla="*/ 291 h 373"/>
                      <a:gd name="T20" fmla="*/ 516 w 622"/>
                      <a:gd name="T21" fmla="*/ 283 h 373"/>
                      <a:gd name="T22" fmla="*/ 454 w 622"/>
                      <a:gd name="T23" fmla="*/ 263 h 373"/>
                      <a:gd name="T24" fmla="*/ 439 w 622"/>
                      <a:gd name="T25" fmla="*/ 281 h 373"/>
                      <a:gd name="T26" fmla="*/ 412 w 622"/>
                      <a:gd name="T27" fmla="*/ 320 h 373"/>
                      <a:gd name="T28" fmla="*/ 346 w 622"/>
                      <a:gd name="T29" fmla="*/ 320 h 373"/>
                      <a:gd name="T30" fmla="*/ 311 w 622"/>
                      <a:gd name="T31" fmla="*/ 333 h 373"/>
                      <a:gd name="T32" fmla="*/ 274 w 622"/>
                      <a:gd name="T33" fmla="*/ 316 h 373"/>
                      <a:gd name="T34" fmla="*/ 216 w 622"/>
                      <a:gd name="T35" fmla="*/ 281 h 373"/>
                      <a:gd name="T36" fmla="*/ 134 w 622"/>
                      <a:gd name="T37" fmla="*/ 251 h 373"/>
                      <a:gd name="T38" fmla="*/ 57 w 622"/>
                      <a:gd name="T39" fmla="*/ 214 h 373"/>
                      <a:gd name="T40" fmla="*/ 45 w 622"/>
                      <a:gd name="T41" fmla="*/ 191 h 373"/>
                      <a:gd name="T42" fmla="*/ 23 w 622"/>
                      <a:gd name="T43" fmla="*/ 154 h 373"/>
                      <a:gd name="T44" fmla="*/ 41 w 622"/>
                      <a:gd name="T45" fmla="*/ 83 h 373"/>
                      <a:gd name="T46" fmla="*/ 192 w 622"/>
                      <a:gd name="T47" fmla="*/ 8 h 373"/>
                      <a:gd name="T48" fmla="*/ 200 w 622"/>
                      <a:gd name="T49" fmla="*/ 9 h 373"/>
                      <a:gd name="T50" fmla="*/ 209 w 622"/>
                      <a:gd name="T51" fmla="*/ 3 h 373"/>
                      <a:gd name="T52" fmla="*/ 216 w 622"/>
                      <a:gd name="T53" fmla="*/ 3 h 373"/>
                      <a:gd name="T54" fmla="*/ 222 w 622"/>
                      <a:gd name="T55" fmla="*/ 1 h 373"/>
                      <a:gd name="T56" fmla="*/ 230 w 622"/>
                      <a:gd name="T57" fmla="*/ 5 h 373"/>
                      <a:gd name="T58" fmla="*/ 243 w 622"/>
                      <a:gd name="T59" fmla="*/ 9 h 373"/>
                      <a:gd name="T60" fmla="*/ 269 w 622"/>
                      <a:gd name="T61" fmla="*/ 11 h 373"/>
                      <a:gd name="T62" fmla="*/ 272 w 622"/>
                      <a:gd name="T63" fmla="*/ 21 h 373"/>
                      <a:gd name="T64" fmla="*/ 288 w 622"/>
                      <a:gd name="T65" fmla="*/ 17 h 373"/>
                      <a:gd name="T66" fmla="*/ 298 w 622"/>
                      <a:gd name="T67" fmla="*/ 16 h 373"/>
                      <a:gd name="T68" fmla="*/ 314 w 622"/>
                      <a:gd name="T69" fmla="*/ 29 h 373"/>
                      <a:gd name="T70" fmla="*/ 314 w 622"/>
                      <a:gd name="T71" fmla="*/ 38 h 373"/>
                      <a:gd name="T72" fmla="*/ 325 w 622"/>
                      <a:gd name="T73" fmla="*/ 40 h 373"/>
                      <a:gd name="T74" fmla="*/ 333 w 622"/>
                      <a:gd name="T75" fmla="*/ 43 h 373"/>
                      <a:gd name="T76" fmla="*/ 343 w 622"/>
                      <a:gd name="T77" fmla="*/ 37 h 373"/>
                      <a:gd name="T78" fmla="*/ 354 w 622"/>
                      <a:gd name="T79" fmla="*/ 42 h 373"/>
                      <a:gd name="T80" fmla="*/ 359 w 622"/>
                      <a:gd name="T81" fmla="*/ 32 h 373"/>
                      <a:gd name="T82" fmla="*/ 367 w 622"/>
                      <a:gd name="T83" fmla="*/ 34 h 373"/>
                      <a:gd name="T84" fmla="*/ 380 w 622"/>
                      <a:gd name="T85" fmla="*/ 37 h 373"/>
                      <a:gd name="T86" fmla="*/ 388 w 622"/>
                      <a:gd name="T87" fmla="*/ 48 h 373"/>
                      <a:gd name="T88" fmla="*/ 396 w 622"/>
                      <a:gd name="T89" fmla="*/ 67 h 373"/>
                      <a:gd name="T90" fmla="*/ 484 w 622"/>
                      <a:gd name="T91" fmla="*/ 115 h 373"/>
                      <a:gd name="T92" fmla="*/ 499 w 622"/>
                      <a:gd name="T93" fmla="*/ 103 h 373"/>
                      <a:gd name="T94" fmla="*/ 523 w 622"/>
                      <a:gd name="T95" fmla="*/ 87 h 373"/>
                      <a:gd name="T96" fmla="*/ 531 w 622"/>
                      <a:gd name="T97" fmla="*/ 66 h 373"/>
                      <a:gd name="T98" fmla="*/ 540 w 622"/>
                      <a:gd name="T99" fmla="*/ 70 h 373"/>
                      <a:gd name="T100" fmla="*/ 569 w 622"/>
                      <a:gd name="T101" fmla="*/ 104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22" h="373">
                        <a:moveTo>
                          <a:pt x="622" y="169"/>
                        </a:moveTo>
                        <a:lnTo>
                          <a:pt x="619" y="197"/>
                        </a:lnTo>
                        <a:lnTo>
                          <a:pt x="618" y="204"/>
                        </a:lnTo>
                        <a:lnTo>
                          <a:pt x="618" y="239"/>
                        </a:lnTo>
                        <a:lnTo>
                          <a:pt x="618" y="246"/>
                        </a:lnTo>
                        <a:lnTo>
                          <a:pt x="616" y="252"/>
                        </a:lnTo>
                        <a:lnTo>
                          <a:pt x="614" y="255"/>
                        </a:lnTo>
                        <a:lnTo>
                          <a:pt x="605" y="255"/>
                        </a:lnTo>
                        <a:lnTo>
                          <a:pt x="600" y="255"/>
                        </a:lnTo>
                        <a:lnTo>
                          <a:pt x="598" y="255"/>
                        </a:lnTo>
                        <a:lnTo>
                          <a:pt x="590" y="249"/>
                        </a:lnTo>
                        <a:lnTo>
                          <a:pt x="579" y="238"/>
                        </a:lnTo>
                        <a:lnTo>
                          <a:pt x="573" y="234"/>
                        </a:lnTo>
                        <a:lnTo>
                          <a:pt x="569" y="236"/>
                        </a:lnTo>
                        <a:lnTo>
                          <a:pt x="568" y="239"/>
                        </a:lnTo>
                        <a:lnTo>
                          <a:pt x="568" y="242"/>
                        </a:lnTo>
                        <a:lnTo>
                          <a:pt x="571" y="247"/>
                        </a:lnTo>
                        <a:lnTo>
                          <a:pt x="574" y="255"/>
                        </a:lnTo>
                        <a:lnTo>
                          <a:pt x="584" y="292"/>
                        </a:lnTo>
                        <a:lnTo>
                          <a:pt x="587" y="308"/>
                        </a:lnTo>
                        <a:lnTo>
                          <a:pt x="584" y="316"/>
                        </a:lnTo>
                        <a:lnTo>
                          <a:pt x="579" y="329"/>
                        </a:lnTo>
                        <a:lnTo>
                          <a:pt x="576" y="339"/>
                        </a:lnTo>
                        <a:lnTo>
                          <a:pt x="576" y="341"/>
                        </a:lnTo>
                        <a:lnTo>
                          <a:pt x="573" y="344"/>
                        </a:lnTo>
                        <a:lnTo>
                          <a:pt x="568" y="353"/>
                        </a:lnTo>
                        <a:lnTo>
                          <a:pt x="561" y="360"/>
                        </a:lnTo>
                        <a:lnTo>
                          <a:pt x="560" y="363"/>
                        </a:lnTo>
                        <a:lnTo>
                          <a:pt x="556" y="368"/>
                        </a:lnTo>
                        <a:lnTo>
                          <a:pt x="553" y="373"/>
                        </a:lnTo>
                        <a:lnTo>
                          <a:pt x="550" y="344"/>
                        </a:lnTo>
                        <a:lnTo>
                          <a:pt x="548" y="324"/>
                        </a:lnTo>
                        <a:lnTo>
                          <a:pt x="545" y="321"/>
                        </a:lnTo>
                        <a:lnTo>
                          <a:pt x="521" y="320"/>
                        </a:lnTo>
                        <a:lnTo>
                          <a:pt x="524" y="320"/>
                        </a:lnTo>
                        <a:lnTo>
                          <a:pt x="524" y="292"/>
                        </a:lnTo>
                        <a:lnTo>
                          <a:pt x="524" y="288"/>
                        </a:lnTo>
                        <a:lnTo>
                          <a:pt x="523" y="288"/>
                        </a:lnTo>
                        <a:lnTo>
                          <a:pt x="521" y="291"/>
                        </a:lnTo>
                        <a:lnTo>
                          <a:pt x="518" y="291"/>
                        </a:lnTo>
                        <a:lnTo>
                          <a:pt x="516" y="288"/>
                        </a:lnTo>
                        <a:lnTo>
                          <a:pt x="515" y="286"/>
                        </a:lnTo>
                        <a:lnTo>
                          <a:pt x="515" y="283"/>
                        </a:lnTo>
                        <a:lnTo>
                          <a:pt x="516" y="283"/>
                        </a:lnTo>
                        <a:lnTo>
                          <a:pt x="515" y="281"/>
                        </a:lnTo>
                        <a:lnTo>
                          <a:pt x="503" y="275"/>
                        </a:lnTo>
                        <a:lnTo>
                          <a:pt x="458" y="263"/>
                        </a:lnTo>
                        <a:lnTo>
                          <a:pt x="454" y="263"/>
                        </a:lnTo>
                        <a:lnTo>
                          <a:pt x="450" y="267"/>
                        </a:lnTo>
                        <a:lnTo>
                          <a:pt x="442" y="271"/>
                        </a:lnTo>
                        <a:lnTo>
                          <a:pt x="439" y="275"/>
                        </a:lnTo>
                        <a:lnTo>
                          <a:pt x="439" y="281"/>
                        </a:lnTo>
                        <a:lnTo>
                          <a:pt x="436" y="286"/>
                        </a:lnTo>
                        <a:lnTo>
                          <a:pt x="434" y="291"/>
                        </a:lnTo>
                        <a:lnTo>
                          <a:pt x="420" y="310"/>
                        </a:lnTo>
                        <a:lnTo>
                          <a:pt x="412" y="320"/>
                        </a:lnTo>
                        <a:lnTo>
                          <a:pt x="405" y="318"/>
                        </a:lnTo>
                        <a:lnTo>
                          <a:pt x="378" y="315"/>
                        </a:lnTo>
                        <a:lnTo>
                          <a:pt x="364" y="315"/>
                        </a:lnTo>
                        <a:lnTo>
                          <a:pt x="346" y="320"/>
                        </a:lnTo>
                        <a:lnTo>
                          <a:pt x="330" y="329"/>
                        </a:lnTo>
                        <a:lnTo>
                          <a:pt x="330" y="329"/>
                        </a:lnTo>
                        <a:lnTo>
                          <a:pt x="327" y="331"/>
                        </a:lnTo>
                        <a:lnTo>
                          <a:pt x="311" y="333"/>
                        </a:lnTo>
                        <a:lnTo>
                          <a:pt x="298" y="329"/>
                        </a:lnTo>
                        <a:lnTo>
                          <a:pt x="299" y="329"/>
                        </a:lnTo>
                        <a:lnTo>
                          <a:pt x="288" y="324"/>
                        </a:lnTo>
                        <a:lnTo>
                          <a:pt x="274" y="316"/>
                        </a:lnTo>
                        <a:lnTo>
                          <a:pt x="261" y="308"/>
                        </a:lnTo>
                        <a:lnTo>
                          <a:pt x="250" y="300"/>
                        </a:lnTo>
                        <a:lnTo>
                          <a:pt x="227" y="286"/>
                        </a:lnTo>
                        <a:lnTo>
                          <a:pt x="216" y="281"/>
                        </a:lnTo>
                        <a:lnTo>
                          <a:pt x="179" y="279"/>
                        </a:lnTo>
                        <a:lnTo>
                          <a:pt x="163" y="273"/>
                        </a:lnTo>
                        <a:lnTo>
                          <a:pt x="153" y="263"/>
                        </a:lnTo>
                        <a:lnTo>
                          <a:pt x="134" y="251"/>
                        </a:lnTo>
                        <a:lnTo>
                          <a:pt x="116" y="242"/>
                        </a:lnTo>
                        <a:lnTo>
                          <a:pt x="84" y="234"/>
                        </a:lnTo>
                        <a:lnTo>
                          <a:pt x="70" y="234"/>
                        </a:lnTo>
                        <a:lnTo>
                          <a:pt x="57" y="214"/>
                        </a:lnTo>
                        <a:lnTo>
                          <a:pt x="55" y="207"/>
                        </a:lnTo>
                        <a:lnTo>
                          <a:pt x="53" y="207"/>
                        </a:lnTo>
                        <a:lnTo>
                          <a:pt x="49" y="201"/>
                        </a:lnTo>
                        <a:lnTo>
                          <a:pt x="45" y="191"/>
                        </a:lnTo>
                        <a:lnTo>
                          <a:pt x="42" y="181"/>
                        </a:lnTo>
                        <a:lnTo>
                          <a:pt x="36" y="167"/>
                        </a:lnTo>
                        <a:lnTo>
                          <a:pt x="34" y="165"/>
                        </a:lnTo>
                        <a:lnTo>
                          <a:pt x="23" y="154"/>
                        </a:lnTo>
                        <a:lnTo>
                          <a:pt x="0" y="125"/>
                        </a:lnTo>
                        <a:lnTo>
                          <a:pt x="4" y="120"/>
                        </a:lnTo>
                        <a:lnTo>
                          <a:pt x="20" y="93"/>
                        </a:lnTo>
                        <a:lnTo>
                          <a:pt x="41" y="83"/>
                        </a:lnTo>
                        <a:lnTo>
                          <a:pt x="180" y="13"/>
                        </a:lnTo>
                        <a:lnTo>
                          <a:pt x="187" y="11"/>
                        </a:lnTo>
                        <a:lnTo>
                          <a:pt x="188" y="8"/>
                        </a:lnTo>
                        <a:lnTo>
                          <a:pt x="192" y="8"/>
                        </a:lnTo>
                        <a:lnTo>
                          <a:pt x="195" y="6"/>
                        </a:lnTo>
                        <a:lnTo>
                          <a:pt x="196" y="6"/>
                        </a:lnTo>
                        <a:lnTo>
                          <a:pt x="198" y="8"/>
                        </a:lnTo>
                        <a:lnTo>
                          <a:pt x="200" y="9"/>
                        </a:lnTo>
                        <a:lnTo>
                          <a:pt x="203" y="9"/>
                        </a:lnTo>
                        <a:lnTo>
                          <a:pt x="203" y="8"/>
                        </a:lnTo>
                        <a:lnTo>
                          <a:pt x="203" y="6"/>
                        </a:lnTo>
                        <a:lnTo>
                          <a:pt x="209" y="3"/>
                        </a:lnTo>
                        <a:lnTo>
                          <a:pt x="213" y="0"/>
                        </a:lnTo>
                        <a:lnTo>
                          <a:pt x="213" y="0"/>
                        </a:lnTo>
                        <a:lnTo>
                          <a:pt x="214" y="1"/>
                        </a:lnTo>
                        <a:lnTo>
                          <a:pt x="216" y="3"/>
                        </a:lnTo>
                        <a:lnTo>
                          <a:pt x="219" y="3"/>
                        </a:lnTo>
                        <a:lnTo>
                          <a:pt x="221" y="1"/>
                        </a:lnTo>
                        <a:lnTo>
                          <a:pt x="222" y="1"/>
                        </a:lnTo>
                        <a:lnTo>
                          <a:pt x="222" y="1"/>
                        </a:lnTo>
                        <a:lnTo>
                          <a:pt x="224" y="3"/>
                        </a:lnTo>
                        <a:lnTo>
                          <a:pt x="225" y="5"/>
                        </a:lnTo>
                        <a:lnTo>
                          <a:pt x="230" y="5"/>
                        </a:lnTo>
                        <a:lnTo>
                          <a:pt x="230" y="5"/>
                        </a:lnTo>
                        <a:lnTo>
                          <a:pt x="232" y="5"/>
                        </a:lnTo>
                        <a:lnTo>
                          <a:pt x="237" y="11"/>
                        </a:lnTo>
                        <a:lnTo>
                          <a:pt x="240" y="11"/>
                        </a:lnTo>
                        <a:lnTo>
                          <a:pt x="243" y="9"/>
                        </a:lnTo>
                        <a:lnTo>
                          <a:pt x="251" y="8"/>
                        </a:lnTo>
                        <a:lnTo>
                          <a:pt x="258" y="8"/>
                        </a:lnTo>
                        <a:lnTo>
                          <a:pt x="261" y="8"/>
                        </a:lnTo>
                        <a:lnTo>
                          <a:pt x="269" y="11"/>
                        </a:lnTo>
                        <a:lnTo>
                          <a:pt x="270" y="13"/>
                        </a:lnTo>
                        <a:lnTo>
                          <a:pt x="269" y="19"/>
                        </a:lnTo>
                        <a:lnTo>
                          <a:pt x="270" y="21"/>
                        </a:lnTo>
                        <a:lnTo>
                          <a:pt x="272" y="21"/>
                        </a:lnTo>
                        <a:lnTo>
                          <a:pt x="275" y="21"/>
                        </a:lnTo>
                        <a:lnTo>
                          <a:pt x="278" y="19"/>
                        </a:lnTo>
                        <a:lnTo>
                          <a:pt x="283" y="17"/>
                        </a:lnTo>
                        <a:lnTo>
                          <a:pt x="288" y="17"/>
                        </a:lnTo>
                        <a:lnTo>
                          <a:pt x="290" y="17"/>
                        </a:lnTo>
                        <a:lnTo>
                          <a:pt x="293" y="17"/>
                        </a:lnTo>
                        <a:lnTo>
                          <a:pt x="295" y="16"/>
                        </a:lnTo>
                        <a:lnTo>
                          <a:pt x="298" y="16"/>
                        </a:lnTo>
                        <a:lnTo>
                          <a:pt x="299" y="17"/>
                        </a:lnTo>
                        <a:lnTo>
                          <a:pt x="303" y="25"/>
                        </a:lnTo>
                        <a:lnTo>
                          <a:pt x="304" y="27"/>
                        </a:lnTo>
                        <a:lnTo>
                          <a:pt x="314" y="29"/>
                        </a:lnTo>
                        <a:lnTo>
                          <a:pt x="314" y="29"/>
                        </a:lnTo>
                        <a:lnTo>
                          <a:pt x="315" y="32"/>
                        </a:lnTo>
                        <a:lnTo>
                          <a:pt x="314" y="35"/>
                        </a:lnTo>
                        <a:lnTo>
                          <a:pt x="314" y="38"/>
                        </a:lnTo>
                        <a:lnTo>
                          <a:pt x="315" y="40"/>
                        </a:lnTo>
                        <a:lnTo>
                          <a:pt x="320" y="40"/>
                        </a:lnTo>
                        <a:lnTo>
                          <a:pt x="323" y="42"/>
                        </a:lnTo>
                        <a:lnTo>
                          <a:pt x="325" y="40"/>
                        </a:lnTo>
                        <a:lnTo>
                          <a:pt x="327" y="40"/>
                        </a:lnTo>
                        <a:lnTo>
                          <a:pt x="327" y="42"/>
                        </a:lnTo>
                        <a:lnTo>
                          <a:pt x="330" y="43"/>
                        </a:lnTo>
                        <a:lnTo>
                          <a:pt x="333" y="43"/>
                        </a:lnTo>
                        <a:lnTo>
                          <a:pt x="335" y="42"/>
                        </a:lnTo>
                        <a:lnTo>
                          <a:pt x="336" y="38"/>
                        </a:lnTo>
                        <a:lnTo>
                          <a:pt x="340" y="37"/>
                        </a:lnTo>
                        <a:lnTo>
                          <a:pt x="343" y="37"/>
                        </a:lnTo>
                        <a:lnTo>
                          <a:pt x="348" y="38"/>
                        </a:lnTo>
                        <a:lnTo>
                          <a:pt x="351" y="42"/>
                        </a:lnTo>
                        <a:lnTo>
                          <a:pt x="354" y="42"/>
                        </a:lnTo>
                        <a:lnTo>
                          <a:pt x="354" y="42"/>
                        </a:lnTo>
                        <a:lnTo>
                          <a:pt x="356" y="40"/>
                        </a:lnTo>
                        <a:lnTo>
                          <a:pt x="357" y="38"/>
                        </a:lnTo>
                        <a:lnTo>
                          <a:pt x="357" y="32"/>
                        </a:lnTo>
                        <a:lnTo>
                          <a:pt x="359" y="32"/>
                        </a:lnTo>
                        <a:lnTo>
                          <a:pt x="360" y="30"/>
                        </a:lnTo>
                        <a:lnTo>
                          <a:pt x="364" y="30"/>
                        </a:lnTo>
                        <a:lnTo>
                          <a:pt x="365" y="30"/>
                        </a:lnTo>
                        <a:lnTo>
                          <a:pt x="367" y="34"/>
                        </a:lnTo>
                        <a:lnTo>
                          <a:pt x="370" y="35"/>
                        </a:lnTo>
                        <a:lnTo>
                          <a:pt x="373" y="38"/>
                        </a:lnTo>
                        <a:lnTo>
                          <a:pt x="375" y="38"/>
                        </a:lnTo>
                        <a:lnTo>
                          <a:pt x="380" y="37"/>
                        </a:lnTo>
                        <a:lnTo>
                          <a:pt x="383" y="35"/>
                        </a:lnTo>
                        <a:lnTo>
                          <a:pt x="386" y="37"/>
                        </a:lnTo>
                        <a:lnTo>
                          <a:pt x="388" y="42"/>
                        </a:lnTo>
                        <a:lnTo>
                          <a:pt x="388" y="48"/>
                        </a:lnTo>
                        <a:lnTo>
                          <a:pt x="393" y="54"/>
                        </a:lnTo>
                        <a:lnTo>
                          <a:pt x="396" y="64"/>
                        </a:lnTo>
                        <a:lnTo>
                          <a:pt x="397" y="66"/>
                        </a:lnTo>
                        <a:lnTo>
                          <a:pt x="396" y="67"/>
                        </a:lnTo>
                        <a:lnTo>
                          <a:pt x="401" y="66"/>
                        </a:lnTo>
                        <a:lnTo>
                          <a:pt x="481" y="124"/>
                        </a:lnTo>
                        <a:lnTo>
                          <a:pt x="483" y="124"/>
                        </a:lnTo>
                        <a:lnTo>
                          <a:pt x="484" y="115"/>
                        </a:lnTo>
                        <a:lnTo>
                          <a:pt x="486" y="111"/>
                        </a:lnTo>
                        <a:lnTo>
                          <a:pt x="489" y="103"/>
                        </a:lnTo>
                        <a:lnTo>
                          <a:pt x="494" y="104"/>
                        </a:lnTo>
                        <a:lnTo>
                          <a:pt x="499" y="103"/>
                        </a:lnTo>
                        <a:lnTo>
                          <a:pt x="503" y="96"/>
                        </a:lnTo>
                        <a:lnTo>
                          <a:pt x="515" y="96"/>
                        </a:lnTo>
                        <a:lnTo>
                          <a:pt x="520" y="95"/>
                        </a:lnTo>
                        <a:lnTo>
                          <a:pt x="523" y="87"/>
                        </a:lnTo>
                        <a:lnTo>
                          <a:pt x="524" y="83"/>
                        </a:lnTo>
                        <a:lnTo>
                          <a:pt x="526" y="79"/>
                        </a:lnTo>
                        <a:lnTo>
                          <a:pt x="528" y="77"/>
                        </a:lnTo>
                        <a:lnTo>
                          <a:pt x="531" y="66"/>
                        </a:lnTo>
                        <a:lnTo>
                          <a:pt x="531" y="64"/>
                        </a:lnTo>
                        <a:lnTo>
                          <a:pt x="532" y="61"/>
                        </a:lnTo>
                        <a:lnTo>
                          <a:pt x="537" y="58"/>
                        </a:lnTo>
                        <a:lnTo>
                          <a:pt x="540" y="70"/>
                        </a:lnTo>
                        <a:lnTo>
                          <a:pt x="563" y="98"/>
                        </a:lnTo>
                        <a:lnTo>
                          <a:pt x="568" y="103"/>
                        </a:lnTo>
                        <a:lnTo>
                          <a:pt x="568" y="104"/>
                        </a:lnTo>
                        <a:lnTo>
                          <a:pt x="569" y="104"/>
                        </a:lnTo>
                        <a:lnTo>
                          <a:pt x="601" y="144"/>
                        </a:lnTo>
                        <a:lnTo>
                          <a:pt x="622" y="169"/>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a:p>
                </p:txBody>
              </p:sp>
              <p:sp>
                <p:nvSpPr>
                  <p:cNvPr id="84" name="Freeform 40"/>
                  <p:cNvSpPr>
                    <a:spLocks/>
                  </p:cNvSpPr>
                  <p:nvPr/>
                </p:nvSpPr>
                <p:spPr bwMode="auto">
                  <a:xfrm>
                    <a:off x="4159" y="1375"/>
                    <a:ext cx="622" cy="373"/>
                  </a:xfrm>
                  <a:custGeom>
                    <a:avLst/>
                    <a:gdLst>
                      <a:gd name="T0" fmla="*/ 618 w 622"/>
                      <a:gd name="T1" fmla="*/ 239 h 373"/>
                      <a:gd name="T2" fmla="*/ 605 w 622"/>
                      <a:gd name="T3" fmla="*/ 255 h 373"/>
                      <a:gd name="T4" fmla="*/ 579 w 622"/>
                      <a:gd name="T5" fmla="*/ 238 h 373"/>
                      <a:gd name="T6" fmla="*/ 568 w 622"/>
                      <a:gd name="T7" fmla="*/ 242 h 373"/>
                      <a:gd name="T8" fmla="*/ 587 w 622"/>
                      <a:gd name="T9" fmla="*/ 308 h 373"/>
                      <a:gd name="T10" fmla="*/ 576 w 622"/>
                      <a:gd name="T11" fmla="*/ 341 h 373"/>
                      <a:gd name="T12" fmla="*/ 560 w 622"/>
                      <a:gd name="T13" fmla="*/ 363 h 373"/>
                      <a:gd name="T14" fmla="*/ 548 w 622"/>
                      <a:gd name="T15" fmla="*/ 324 h 373"/>
                      <a:gd name="T16" fmla="*/ 524 w 622"/>
                      <a:gd name="T17" fmla="*/ 292 h 373"/>
                      <a:gd name="T18" fmla="*/ 518 w 622"/>
                      <a:gd name="T19" fmla="*/ 291 h 373"/>
                      <a:gd name="T20" fmla="*/ 516 w 622"/>
                      <a:gd name="T21" fmla="*/ 283 h 373"/>
                      <a:gd name="T22" fmla="*/ 454 w 622"/>
                      <a:gd name="T23" fmla="*/ 263 h 373"/>
                      <a:gd name="T24" fmla="*/ 439 w 622"/>
                      <a:gd name="T25" fmla="*/ 281 h 373"/>
                      <a:gd name="T26" fmla="*/ 412 w 622"/>
                      <a:gd name="T27" fmla="*/ 320 h 373"/>
                      <a:gd name="T28" fmla="*/ 346 w 622"/>
                      <a:gd name="T29" fmla="*/ 320 h 373"/>
                      <a:gd name="T30" fmla="*/ 311 w 622"/>
                      <a:gd name="T31" fmla="*/ 333 h 373"/>
                      <a:gd name="T32" fmla="*/ 274 w 622"/>
                      <a:gd name="T33" fmla="*/ 316 h 373"/>
                      <a:gd name="T34" fmla="*/ 216 w 622"/>
                      <a:gd name="T35" fmla="*/ 281 h 373"/>
                      <a:gd name="T36" fmla="*/ 134 w 622"/>
                      <a:gd name="T37" fmla="*/ 251 h 373"/>
                      <a:gd name="T38" fmla="*/ 57 w 622"/>
                      <a:gd name="T39" fmla="*/ 214 h 373"/>
                      <a:gd name="T40" fmla="*/ 45 w 622"/>
                      <a:gd name="T41" fmla="*/ 191 h 373"/>
                      <a:gd name="T42" fmla="*/ 23 w 622"/>
                      <a:gd name="T43" fmla="*/ 154 h 373"/>
                      <a:gd name="T44" fmla="*/ 41 w 622"/>
                      <a:gd name="T45" fmla="*/ 83 h 373"/>
                      <a:gd name="T46" fmla="*/ 192 w 622"/>
                      <a:gd name="T47" fmla="*/ 8 h 373"/>
                      <a:gd name="T48" fmla="*/ 200 w 622"/>
                      <a:gd name="T49" fmla="*/ 9 h 373"/>
                      <a:gd name="T50" fmla="*/ 209 w 622"/>
                      <a:gd name="T51" fmla="*/ 3 h 373"/>
                      <a:gd name="T52" fmla="*/ 216 w 622"/>
                      <a:gd name="T53" fmla="*/ 3 h 373"/>
                      <a:gd name="T54" fmla="*/ 222 w 622"/>
                      <a:gd name="T55" fmla="*/ 1 h 373"/>
                      <a:gd name="T56" fmla="*/ 230 w 622"/>
                      <a:gd name="T57" fmla="*/ 5 h 373"/>
                      <a:gd name="T58" fmla="*/ 243 w 622"/>
                      <a:gd name="T59" fmla="*/ 9 h 373"/>
                      <a:gd name="T60" fmla="*/ 269 w 622"/>
                      <a:gd name="T61" fmla="*/ 11 h 373"/>
                      <a:gd name="T62" fmla="*/ 272 w 622"/>
                      <a:gd name="T63" fmla="*/ 21 h 373"/>
                      <a:gd name="T64" fmla="*/ 288 w 622"/>
                      <a:gd name="T65" fmla="*/ 17 h 373"/>
                      <a:gd name="T66" fmla="*/ 298 w 622"/>
                      <a:gd name="T67" fmla="*/ 16 h 373"/>
                      <a:gd name="T68" fmla="*/ 314 w 622"/>
                      <a:gd name="T69" fmla="*/ 29 h 373"/>
                      <a:gd name="T70" fmla="*/ 314 w 622"/>
                      <a:gd name="T71" fmla="*/ 38 h 373"/>
                      <a:gd name="T72" fmla="*/ 325 w 622"/>
                      <a:gd name="T73" fmla="*/ 40 h 373"/>
                      <a:gd name="T74" fmla="*/ 333 w 622"/>
                      <a:gd name="T75" fmla="*/ 43 h 373"/>
                      <a:gd name="T76" fmla="*/ 343 w 622"/>
                      <a:gd name="T77" fmla="*/ 37 h 373"/>
                      <a:gd name="T78" fmla="*/ 354 w 622"/>
                      <a:gd name="T79" fmla="*/ 42 h 373"/>
                      <a:gd name="T80" fmla="*/ 359 w 622"/>
                      <a:gd name="T81" fmla="*/ 32 h 373"/>
                      <a:gd name="T82" fmla="*/ 367 w 622"/>
                      <a:gd name="T83" fmla="*/ 34 h 373"/>
                      <a:gd name="T84" fmla="*/ 380 w 622"/>
                      <a:gd name="T85" fmla="*/ 37 h 373"/>
                      <a:gd name="T86" fmla="*/ 388 w 622"/>
                      <a:gd name="T87" fmla="*/ 48 h 373"/>
                      <a:gd name="T88" fmla="*/ 396 w 622"/>
                      <a:gd name="T89" fmla="*/ 67 h 373"/>
                      <a:gd name="T90" fmla="*/ 484 w 622"/>
                      <a:gd name="T91" fmla="*/ 115 h 373"/>
                      <a:gd name="T92" fmla="*/ 499 w 622"/>
                      <a:gd name="T93" fmla="*/ 103 h 373"/>
                      <a:gd name="T94" fmla="*/ 523 w 622"/>
                      <a:gd name="T95" fmla="*/ 87 h 373"/>
                      <a:gd name="T96" fmla="*/ 531 w 622"/>
                      <a:gd name="T97" fmla="*/ 66 h 373"/>
                      <a:gd name="T98" fmla="*/ 540 w 622"/>
                      <a:gd name="T99" fmla="*/ 70 h 373"/>
                      <a:gd name="T100" fmla="*/ 569 w 622"/>
                      <a:gd name="T101" fmla="*/ 104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22" h="373">
                        <a:moveTo>
                          <a:pt x="622" y="169"/>
                        </a:moveTo>
                        <a:lnTo>
                          <a:pt x="619" y="197"/>
                        </a:lnTo>
                        <a:lnTo>
                          <a:pt x="618" y="204"/>
                        </a:lnTo>
                        <a:lnTo>
                          <a:pt x="618" y="239"/>
                        </a:lnTo>
                        <a:lnTo>
                          <a:pt x="618" y="246"/>
                        </a:lnTo>
                        <a:lnTo>
                          <a:pt x="616" y="252"/>
                        </a:lnTo>
                        <a:lnTo>
                          <a:pt x="614" y="255"/>
                        </a:lnTo>
                        <a:lnTo>
                          <a:pt x="605" y="255"/>
                        </a:lnTo>
                        <a:lnTo>
                          <a:pt x="600" y="255"/>
                        </a:lnTo>
                        <a:lnTo>
                          <a:pt x="598" y="255"/>
                        </a:lnTo>
                        <a:lnTo>
                          <a:pt x="590" y="249"/>
                        </a:lnTo>
                        <a:lnTo>
                          <a:pt x="579" y="238"/>
                        </a:lnTo>
                        <a:lnTo>
                          <a:pt x="573" y="234"/>
                        </a:lnTo>
                        <a:lnTo>
                          <a:pt x="569" y="236"/>
                        </a:lnTo>
                        <a:lnTo>
                          <a:pt x="568" y="239"/>
                        </a:lnTo>
                        <a:lnTo>
                          <a:pt x="568" y="242"/>
                        </a:lnTo>
                        <a:lnTo>
                          <a:pt x="571" y="247"/>
                        </a:lnTo>
                        <a:lnTo>
                          <a:pt x="574" y="255"/>
                        </a:lnTo>
                        <a:lnTo>
                          <a:pt x="584" y="292"/>
                        </a:lnTo>
                        <a:lnTo>
                          <a:pt x="587" y="308"/>
                        </a:lnTo>
                        <a:lnTo>
                          <a:pt x="584" y="316"/>
                        </a:lnTo>
                        <a:lnTo>
                          <a:pt x="579" y="329"/>
                        </a:lnTo>
                        <a:lnTo>
                          <a:pt x="576" y="339"/>
                        </a:lnTo>
                        <a:lnTo>
                          <a:pt x="576" y="341"/>
                        </a:lnTo>
                        <a:lnTo>
                          <a:pt x="573" y="344"/>
                        </a:lnTo>
                        <a:lnTo>
                          <a:pt x="568" y="353"/>
                        </a:lnTo>
                        <a:lnTo>
                          <a:pt x="561" y="360"/>
                        </a:lnTo>
                        <a:lnTo>
                          <a:pt x="560" y="363"/>
                        </a:lnTo>
                        <a:lnTo>
                          <a:pt x="556" y="368"/>
                        </a:lnTo>
                        <a:lnTo>
                          <a:pt x="553" y="373"/>
                        </a:lnTo>
                        <a:lnTo>
                          <a:pt x="550" y="344"/>
                        </a:lnTo>
                        <a:lnTo>
                          <a:pt x="548" y="324"/>
                        </a:lnTo>
                        <a:lnTo>
                          <a:pt x="545" y="321"/>
                        </a:lnTo>
                        <a:lnTo>
                          <a:pt x="521" y="320"/>
                        </a:lnTo>
                        <a:lnTo>
                          <a:pt x="524" y="320"/>
                        </a:lnTo>
                        <a:lnTo>
                          <a:pt x="524" y="292"/>
                        </a:lnTo>
                        <a:lnTo>
                          <a:pt x="524" y="288"/>
                        </a:lnTo>
                        <a:lnTo>
                          <a:pt x="523" y="288"/>
                        </a:lnTo>
                        <a:lnTo>
                          <a:pt x="521" y="291"/>
                        </a:lnTo>
                        <a:lnTo>
                          <a:pt x="518" y="291"/>
                        </a:lnTo>
                        <a:lnTo>
                          <a:pt x="516" y="288"/>
                        </a:lnTo>
                        <a:lnTo>
                          <a:pt x="515" y="286"/>
                        </a:lnTo>
                        <a:lnTo>
                          <a:pt x="515" y="283"/>
                        </a:lnTo>
                        <a:lnTo>
                          <a:pt x="516" y="283"/>
                        </a:lnTo>
                        <a:lnTo>
                          <a:pt x="515" y="281"/>
                        </a:lnTo>
                        <a:lnTo>
                          <a:pt x="503" y="275"/>
                        </a:lnTo>
                        <a:lnTo>
                          <a:pt x="458" y="263"/>
                        </a:lnTo>
                        <a:lnTo>
                          <a:pt x="454" y="263"/>
                        </a:lnTo>
                        <a:lnTo>
                          <a:pt x="450" y="267"/>
                        </a:lnTo>
                        <a:lnTo>
                          <a:pt x="442" y="271"/>
                        </a:lnTo>
                        <a:lnTo>
                          <a:pt x="439" y="275"/>
                        </a:lnTo>
                        <a:lnTo>
                          <a:pt x="439" y="281"/>
                        </a:lnTo>
                        <a:lnTo>
                          <a:pt x="436" y="286"/>
                        </a:lnTo>
                        <a:lnTo>
                          <a:pt x="434" y="291"/>
                        </a:lnTo>
                        <a:lnTo>
                          <a:pt x="420" y="310"/>
                        </a:lnTo>
                        <a:lnTo>
                          <a:pt x="412" y="320"/>
                        </a:lnTo>
                        <a:lnTo>
                          <a:pt x="405" y="318"/>
                        </a:lnTo>
                        <a:lnTo>
                          <a:pt x="378" y="315"/>
                        </a:lnTo>
                        <a:lnTo>
                          <a:pt x="364" y="315"/>
                        </a:lnTo>
                        <a:lnTo>
                          <a:pt x="346" y="320"/>
                        </a:lnTo>
                        <a:lnTo>
                          <a:pt x="330" y="329"/>
                        </a:lnTo>
                        <a:lnTo>
                          <a:pt x="330" y="329"/>
                        </a:lnTo>
                        <a:lnTo>
                          <a:pt x="327" y="331"/>
                        </a:lnTo>
                        <a:lnTo>
                          <a:pt x="311" y="333"/>
                        </a:lnTo>
                        <a:lnTo>
                          <a:pt x="298" y="329"/>
                        </a:lnTo>
                        <a:lnTo>
                          <a:pt x="299" y="329"/>
                        </a:lnTo>
                        <a:lnTo>
                          <a:pt x="288" y="324"/>
                        </a:lnTo>
                        <a:lnTo>
                          <a:pt x="274" y="316"/>
                        </a:lnTo>
                        <a:lnTo>
                          <a:pt x="261" y="308"/>
                        </a:lnTo>
                        <a:lnTo>
                          <a:pt x="250" y="300"/>
                        </a:lnTo>
                        <a:lnTo>
                          <a:pt x="227" y="286"/>
                        </a:lnTo>
                        <a:lnTo>
                          <a:pt x="216" y="281"/>
                        </a:lnTo>
                        <a:lnTo>
                          <a:pt x="179" y="279"/>
                        </a:lnTo>
                        <a:lnTo>
                          <a:pt x="163" y="273"/>
                        </a:lnTo>
                        <a:lnTo>
                          <a:pt x="153" y="263"/>
                        </a:lnTo>
                        <a:lnTo>
                          <a:pt x="134" y="251"/>
                        </a:lnTo>
                        <a:lnTo>
                          <a:pt x="116" y="242"/>
                        </a:lnTo>
                        <a:lnTo>
                          <a:pt x="84" y="234"/>
                        </a:lnTo>
                        <a:lnTo>
                          <a:pt x="70" y="234"/>
                        </a:lnTo>
                        <a:lnTo>
                          <a:pt x="57" y="214"/>
                        </a:lnTo>
                        <a:lnTo>
                          <a:pt x="55" y="207"/>
                        </a:lnTo>
                        <a:lnTo>
                          <a:pt x="53" y="207"/>
                        </a:lnTo>
                        <a:lnTo>
                          <a:pt x="49" y="201"/>
                        </a:lnTo>
                        <a:lnTo>
                          <a:pt x="45" y="191"/>
                        </a:lnTo>
                        <a:lnTo>
                          <a:pt x="42" y="181"/>
                        </a:lnTo>
                        <a:lnTo>
                          <a:pt x="36" y="167"/>
                        </a:lnTo>
                        <a:lnTo>
                          <a:pt x="34" y="165"/>
                        </a:lnTo>
                        <a:lnTo>
                          <a:pt x="23" y="154"/>
                        </a:lnTo>
                        <a:lnTo>
                          <a:pt x="0" y="125"/>
                        </a:lnTo>
                        <a:lnTo>
                          <a:pt x="4" y="120"/>
                        </a:lnTo>
                        <a:lnTo>
                          <a:pt x="20" y="93"/>
                        </a:lnTo>
                        <a:lnTo>
                          <a:pt x="41" y="83"/>
                        </a:lnTo>
                        <a:lnTo>
                          <a:pt x="180" y="13"/>
                        </a:lnTo>
                        <a:lnTo>
                          <a:pt x="187" y="11"/>
                        </a:lnTo>
                        <a:lnTo>
                          <a:pt x="188" y="8"/>
                        </a:lnTo>
                        <a:lnTo>
                          <a:pt x="192" y="8"/>
                        </a:lnTo>
                        <a:lnTo>
                          <a:pt x="195" y="6"/>
                        </a:lnTo>
                        <a:lnTo>
                          <a:pt x="196" y="6"/>
                        </a:lnTo>
                        <a:lnTo>
                          <a:pt x="198" y="8"/>
                        </a:lnTo>
                        <a:lnTo>
                          <a:pt x="200" y="9"/>
                        </a:lnTo>
                        <a:lnTo>
                          <a:pt x="203" y="9"/>
                        </a:lnTo>
                        <a:lnTo>
                          <a:pt x="203" y="8"/>
                        </a:lnTo>
                        <a:lnTo>
                          <a:pt x="203" y="6"/>
                        </a:lnTo>
                        <a:lnTo>
                          <a:pt x="209" y="3"/>
                        </a:lnTo>
                        <a:lnTo>
                          <a:pt x="213" y="0"/>
                        </a:lnTo>
                        <a:lnTo>
                          <a:pt x="213" y="0"/>
                        </a:lnTo>
                        <a:lnTo>
                          <a:pt x="214" y="1"/>
                        </a:lnTo>
                        <a:lnTo>
                          <a:pt x="216" y="3"/>
                        </a:lnTo>
                        <a:lnTo>
                          <a:pt x="219" y="3"/>
                        </a:lnTo>
                        <a:lnTo>
                          <a:pt x="221" y="1"/>
                        </a:lnTo>
                        <a:lnTo>
                          <a:pt x="222" y="1"/>
                        </a:lnTo>
                        <a:lnTo>
                          <a:pt x="222" y="1"/>
                        </a:lnTo>
                        <a:lnTo>
                          <a:pt x="224" y="3"/>
                        </a:lnTo>
                        <a:lnTo>
                          <a:pt x="225" y="5"/>
                        </a:lnTo>
                        <a:lnTo>
                          <a:pt x="230" y="5"/>
                        </a:lnTo>
                        <a:lnTo>
                          <a:pt x="230" y="5"/>
                        </a:lnTo>
                        <a:lnTo>
                          <a:pt x="232" y="5"/>
                        </a:lnTo>
                        <a:lnTo>
                          <a:pt x="237" y="11"/>
                        </a:lnTo>
                        <a:lnTo>
                          <a:pt x="240" y="11"/>
                        </a:lnTo>
                        <a:lnTo>
                          <a:pt x="243" y="9"/>
                        </a:lnTo>
                        <a:lnTo>
                          <a:pt x="251" y="8"/>
                        </a:lnTo>
                        <a:lnTo>
                          <a:pt x="258" y="8"/>
                        </a:lnTo>
                        <a:lnTo>
                          <a:pt x="261" y="8"/>
                        </a:lnTo>
                        <a:lnTo>
                          <a:pt x="269" y="11"/>
                        </a:lnTo>
                        <a:lnTo>
                          <a:pt x="270" y="13"/>
                        </a:lnTo>
                        <a:lnTo>
                          <a:pt x="269" y="19"/>
                        </a:lnTo>
                        <a:lnTo>
                          <a:pt x="270" y="21"/>
                        </a:lnTo>
                        <a:lnTo>
                          <a:pt x="272" y="21"/>
                        </a:lnTo>
                        <a:lnTo>
                          <a:pt x="275" y="21"/>
                        </a:lnTo>
                        <a:lnTo>
                          <a:pt x="278" y="19"/>
                        </a:lnTo>
                        <a:lnTo>
                          <a:pt x="283" y="17"/>
                        </a:lnTo>
                        <a:lnTo>
                          <a:pt x="288" y="17"/>
                        </a:lnTo>
                        <a:lnTo>
                          <a:pt x="290" y="17"/>
                        </a:lnTo>
                        <a:lnTo>
                          <a:pt x="293" y="17"/>
                        </a:lnTo>
                        <a:lnTo>
                          <a:pt x="295" y="16"/>
                        </a:lnTo>
                        <a:lnTo>
                          <a:pt x="298" y="16"/>
                        </a:lnTo>
                        <a:lnTo>
                          <a:pt x="299" y="17"/>
                        </a:lnTo>
                        <a:lnTo>
                          <a:pt x="303" y="25"/>
                        </a:lnTo>
                        <a:lnTo>
                          <a:pt x="304" y="27"/>
                        </a:lnTo>
                        <a:lnTo>
                          <a:pt x="314" y="29"/>
                        </a:lnTo>
                        <a:lnTo>
                          <a:pt x="314" y="29"/>
                        </a:lnTo>
                        <a:lnTo>
                          <a:pt x="315" y="32"/>
                        </a:lnTo>
                        <a:lnTo>
                          <a:pt x="314" y="35"/>
                        </a:lnTo>
                        <a:lnTo>
                          <a:pt x="314" y="38"/>
                        </a:lnTo>
                        <a:lnTo>
                          <a:pt x="315" y="40"/>
                        </a:lnTo>
                        <a:lnTo>
                          <a:pt x="320" y="40"/>
                        </a:lnTo>
                        <a:lnTo>
                          <a:pt x="323" y="42"/>
                        </a:lnTo>
                        <a:lnTo>
                          <a:pt x="325" y="40"/>
                        </a:lnTo>
                        <a:lnTo>
                          <a:pt x="327" y="40"/>
                        </a:lnTo>
                        <a:lnTo>
                          <a:pt x="327" y="42"/>
                        </a:lnTo>
                        <a:lnTo>
                          <a:pt x="330" y="43"/>
                        </a:lnTo>
                        <a:lnTo>
                          <a:pt x="333" y="43"/>
                        </a:lnTo>
                        <a:lnTo>
                          <a:pt x="335" y="42"/>
                        </a:lnTo>
                        <a:lnTo>
                          <a:pt x="336" y="38"/>
                        </a:lnTo>
                        <a:lnTo>
                          <a:pt x="340" y="37"/>
                        </a:lnTo>
                        <a:lnTo>
                          <a:pt x="343" y="37"/>
                        </a:lnTo>
                        <a:lnTo>
                          <a:pt x="348" y="38"/>
                        </a:lnTo>
                        <a:lnTo>
                          <a:pt x="351" y="42"/>
                        </a:lnTo>
                        <a:lnTo>
                          <a:pt x="354" y="42"/>
                        </a:lnTo>
                        <a:lnTo>
                          <a:pt x="354" y="42"/>
                        </a:lnTo>
                        <a:lnTo>
                          <a:pt x="356" y="40"/>
                        </a:lnTo>
                        <a:lnTo>
                          <a:pt x="357" y="38"/>
                        </a:lnTo>
                        <a:lnTo>
                          <a:pt x="357" y="32"/>
                        </a:lnTo>
                        <a:lnTo>
                          <a:pt x="359" y="32"/>
                        </a:lnTo>
                        <a:lnTo>
                          <a:pt x="360" y="30"/>
                        </a:lnTo>
                        <a:lnTo>
                          <a:pt x="364" y="30"/>
                        </a:lnTo>
                        <a:lnTo>
                          <a:pt x="365" y="30"/>
                        </a:lnTo>
                        <a:lnTo>
                          <a:pt x="367" y="34"/>
                        </a:lnTo>
                        <a:lnTo>
                          <a:pt x="370" y="35"/>
                        </a:lnTo>
                        <a:lnTo>
                          <a:pt x="373" y="38"/>
                        </a:lnTo>
                        <a:lnTo>
                          <a:pt x="375" y="38"/>
                        </a:lnTo>
                        <a:lnTo>
                          <a:pt x="380" y="37"/>
                        </a:lnTo>
                        <a:lnTo>
                          <a:pt x="383" y="35"/>
                        </a:lnTo>
                        <a:lnTo>
                          <a:pt x="386" y="37"/>
                        </a:lnTo>
                        <a:lnTo>
                          <a:pt x="388" y="42"/>
                        </a:lnTo>
                        <a:lnTo>
                          <a:pt x="388" y="48"/>
                        </a:lnTo>
                        <a:lnTo>
                          <a:pt x="393" y="54"/>
                        </a:lnTo>
                        <a:lnTo>
                          <a:pt x="396" y="64"/>
                        </a:lnTo>
                        <a:lnTo>
                          <a:pt x="397" y="66"/>
                        </a:lnTo>
                        <a:lnTo>
                          <a:pt x="396" y="67"/>
                        </a:lnTo>
                        <a:lnTo>
                          <a:pt x="401" y="66"/>
                        </a:lnTo>
                        <a:lnTo>
                          <a:pt x="481" y="124"/>
                        </a:lnTo>
                        <a:lnTo>
                          <a:pt x="483" y="124"/>
                        </a:lnTo>
                        <a:lnTo>
                          <a:pt x="484" y="115"/>
                        </a:lnTo>
                        <a:lnTo>
                          <a:pt x="486" y="111"/>
                        </a:lnTo>
                        <a:lnTo>
                          <a:pt x="489" y="103"/>
                        </a:lnTo>
                        <a:lnTo>
                          <a:pt x="494" y="104"/>
                        </a:lnTo>
                        <a:lnTo>
                          <a:pt x="499" y="103"/>
                        </a:lnTo>
                        <a:lnTo>
                          <a:pt x="503" y="96"/>
                        </a:lnTo>
                        <a:lnTo>
                          <a:pt x="515" y="96"/>
                        </a:lnTo>
                        <a:lnTo>
                          <a:pt x="520" y="95"/>
                        </a:lnTo>
                        <a:lnTo>
                          <a:pt x="523" y="87"/>
                        </a:lnTo>
                        <a:lnTo>
                          <a:pt x="524" y="83"/>
                        </a:lnTo>
                        <a:lnTo>
                          <a:pt x="526" y="79"/>
                        </a:lnTo>
                        <a:lnTo>
                          <a:pt x="528" y="77"/>
                        </a:lnTo>
                        <a:lnTo>
                          <a:pt x="531" y="66"/>
                        </a:lnTo>
                        <a:lnTo>
                          <a:pt x="531" y="64"/>
                        </a:lnTo>
                        <a:lnTo>
                          <a:pt x="532" y="61"/>
                        </a:lnTo>
                        <a:lnTo>
                          <a:pt x="537" y="58"/>
                        </a:lnTo>
                        <a:lnTo>
                          <a:pt x="540" y="70"/>
                        </a:lnTo>
                        <a:lnTo>
                          <a:pt x="563" y="98"/>
                        </a:lnTo>
                        <a:lnTo>
                          <a:pt x="568" y="103"/>
                        </a:lnTo>
                        <a:lnTo>
                          <a:pt x="568" y="104"/>
                        </a:lnTo>
                        <a:lnTo>
                          <a:pt x="569" y="104"/>
                        </a:lnTo>
                        <a:lnTo>
                          <a:pt x="601" y="144"/>
                        </a:lnTo>
                        <a:lnTo>
                          <a:pt x="622" y="169"/>
                        </a:lnTo>
                      </a:path>
                    </a:pathLst>
                  </a:custGeom>
                  <a:noFill/>
                  <a:ln w="4763" cap="sq">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
                <p:nvSpPr>
                  <p:cNvPr id="85" name="Freeform 41"/>
                  <p:cNvSpPr>
                    <a:spLocks/>
                  </p:cNvSpPr>
                  <p:nvPr/>
                </p:nvSpPr>
                <p:spPr bwMode="auto">
                  <a:xfrm>
                    <a:off x="3742" y="2952"/>
                    <a:ext cx="433" cy="267"/>
                  </a:xfrm>
                  <a:custGeom>
                    <a:avLst/>
                    <a:gdLst>
                      <a:gd name="T0" fmla="*/ 165 w 433"/>
                      <a:gd name="T1" fmla="*/ 40 h 267"/>
                      <a:gd name="T2" fmla="*/ 186 w 433"/>
                      <a:gd name="T3" fmla="*/ 48 h 267"/>
                      <a:gd name="T4" fmla="*/ 217 w 433"/>
                      <a:gd name="T5" fmla="*/ 37 h 267"/>
                      <a:gd name="T6" fmla="*/ 237 w 433"/>
                      <a:gd name="T7" fmla="*/ 22 h 267"/>
                      <a:gd name="T8" fmla="*/ 273 w 433"/>
                      <a:gd name="T9" fmla="*/ 50 h 267"/>
                      <a:gd name="T10" fmla="*/ 287 w 433"/>
                      <a:gd name="T11" fmla="*/ 59 h 267"/>
                      <a:gd name="T12" fmla="*/ 290 w 433"/>
                      <a:gd name="T13" fmla="*/ 62 h 267"/>
                      <a:gd name="T14" fmla="*/ 302 w 433"/>
                      <a:gd name="T15" fmla="*/ 72 h 267"/>
                      <a:gd name="T16" fmla="*/ 315 w 433"/>
                      <a:gd name="T17" fmla="*/ 87 h 267"/>
                      <a:gd name="T18" fmla="*/ 311 w 433"/>
                      <a:gd name="T19" fmla="*/ 93 h 267"/>
                      <a:gd name="T20" fmla="*/ 319 w 433"/>
                      <a:gd name="T21" fmla="*/ 103 h 267"/>
                      <a:gd name="T22" fmla="*/ 327 w 433"/>
                      <a:gd name="T23" fmla="*/ 109 h 267"/>
                      <a:gd name="T24" fmla="*/ 337 w 433"/>
                      <a:gd name="T25" fmla="*/ 120 h 267"/>
                      <a:gd name="T26" fmla="*/ 353 w 433"/>
                      <a:gd name="T27" fmla="*/ 143 h 267"/>
                      <a:gd name="T28" fmla="*/ 366 w 433"/>
                      <a:gd name="T29" fmla="*/ 157 h 267"/>
                      <a:gd name="T30" fmla="*/ 376 w 433"/>
                      <a:gd name="T31" fmla="*/ 168 h 267"/>
                      <a:gd name="T32" fmla="*/ 387 w 433"/>
                      <a:gd name="T33" fmla="*/ 178 h 267"/>
                      <a:gd name="T34" fmla="*/ 393 w 433"/>
                      <a:gd name="T35" fmla="*/ 185 h 267"/>
                      <a:gd name="T36" fmla="*/ 400 w 433"/>
                      <a:gd name="T37" fmla="*/ 197 h 267"/>
                      <a:gd name="T38" fmla="*/ 413 w 433"/>
                      <a:gd name="T39" fmla="*/ 209 h 267"/>
                      <a:gd name="T40" fmla="*/ 425 w 433"/>
                      <a:gd name="T41" fmla="*/ 223 h 267"/>
                      <a:gd name="T42" fmla="*/ 433 w 433"/>
                      <a:gd name="T43" fmla="*/ 233 h 267"/>
                      <a:gd name="T44" fmla="*/ 429 w 433"/>
                      <a:gd name="T45" fmla="*/ 231 h 267"/>
                      <a:gd name="T46" fmla="*/ 427 w 433"/>
                      <a:gd name="T47" fmla="*/ 233 h 267"/>
                      <a:gd name="T48" fmla="*/ 427 w 433"/>
                      <a:gd name="T49" fmla="*/ 233 h 267"/>
                      <a:gd name="T50" fmla="*/ 400 w 433"/>
                      <a:gd name="T51" fmla="*/ 246 h 267"/>
                      <a:gd name="T52" fmla="*/ 361 w 433"/>
                      <a:gd name="T53" fmla="*/ 257 h 267"/>
                      <a:gd name="T54" fmla="*/ 343 w 433"/>
                      <a:gd name="T55" fmla="*/ 247 h 267"/>
                      <a:gd name="T56" fmla="*/ 332 w 433"/>
                      <a:gd name="T57" fmla="*/ 250 h 267"/>
                      <a:gd name="T58" fmla="*/ 287 w 433"/>
                      <a:gd name="T59" fmla="*/ 260 h 267"/>
                      <a:gd name="T60" fmla="*/ 257 w 433"/>
                      <a:gd name="T61" fmla="*/ 252 h 267"/>
                      <a:gd name="T62" fmla="*/ 173 w 433"/>
                      <a:gd name="T63" fmla="*/ 233 h 267"/>
                      <a:gd name="T64" fmla="*/ 115 w 433"/>
                      <a:gd name="T65" fmla="*/ 218 h 267"/>
                      <a:gd name="T66" fmla="*/ 0 w 433"/>
                      <a:gd name="T67" fmla="*/ 181 h 267"/>
                      <a:gd name="T68" fmla="*/ 11 w 433"/>
                      <a:gd name="T69" fmla="*/ 168 h 267"/>
                      <a:gd name="T70" fmla="*/ 28 w 433"/>
                      <a:gd name="T71" fmla="*/ 159 h 267"/>
                      <a:gd name="T72" fmla="*/ 28 w 433"/>
                      <a:gd name="T73" fmla="*/ 151 h 267"/>
                      <a:gd name="T74" fmla="*/ 41 w 433"/>
                      <a:gd name="T75" fmla="*/ 140 h 267"/>
                      <a:gd name="T76" fmla="*/ 45 w 433"/>
                      <a:gd name="T77" fmla="*/ 141 h 267"/>
                      <a:gd name="T78" fmla="*/ 49 w 433"/>
                      <a:gd name="T79" fmla="*/ 125 h 267"/>
                      <a:gd name="T80" fmla="*/ 57 w 433"/>
                      <a:gd name="T81" fmla="*/ 122 h 267"/>
                      <a:gd name="T82" fmla="*/ 48 w 433"/>
                      <a:gd name="T83" fmla="*/ 103 h 267"/>
                      <a:gd name="T84" fmla="*/ 46 w 433"/>
                      <a:gd name="T85" fmla="*/ 90 h 267"/>
                      <a:gd name="T86" fmla="*/ 53 w 433"/>
                      <a:gd name="T87" fmla="*/ 85 h 267"/>
                      <a:gd name="T88" fmla="*/ 57 w 433"/>
                      <a:gd name="T89" fmla="*/ 77 h 267"/>
                      <a:gd name="T90" fmla="*/ 64 w 433"/>
                      <a:gd name="T91" fmla="*/ 67 h 267"/>
                      <a:gd name="T92" fmla="*/ 75 w 433"/>
                      <a:gd name="T93" fmla="*/ 56 h 267"/>
                      <a:gd name="T94" fmla="*/ 86 w 433"/>
                      <a:gd name="T95" fmla="*/ 42 h 267"/>
                      <a:gd name="T96" fmla="*/ 99 w 433"/>
                      <a:gd name="T97" fmla="*/ 27 h 267"/>
                      <a:gd name="T98" fmla="*/ 127 w 433"/>
                      <a:gd name="T99" fmla="*/ 1 h 267"/>
                      <a:gd name="T100" fmla="*/ 144 w 433"/>
                      <a:gd name="T101" fmla="*/ 16 h 267"/>
                      <a:gd name="T102" fmla="*/ 155 w 433"/>
                      <a:gd name="T103" fmla="*/ 32 h 267"/>
                      <a:gd name="T104" fmla="*/ 163 w 433"/>
                      <a:gd name="T105" fmla="*/ 38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33" h="267">
                        <a:moveTo>
                          <a:pt x="163" y="38"/>
                        </a:moveTo>
                        <a:lnTo>
                          <a:pt x="165" y="40"/>
                        </a:lnTo>
                        <a:lnTo>
                          <a:pt x="168" y="33"/>
                        </a:lnTo>
                        <a:lnTo>
                          <a:pt x="186" y="48"/>
                        </a:lnTo>
                        <a:lnTo>
                          <a:pt x="200" y="22"/>
                        </a:lnTo>
                        <a:lnTo>
                          <a:pt x="217" y="37"/>
                        </a:lnTo>
                        <a:lnTo>
                          <a:pt x="229" y="17"/>
                        </a:lnTo>
                        <a:lnTo>
                          <a:pt x="237" y="22"/>
                        </a:lnTo>
                        <a:lnTo>
                          <a:pt x="245" y="32"/>
                        </a:lnTo>
                        <a:lnTo>
                          <a:pt x="273" y="50"/>
                        </a:lnTo>
                        <a:lnTo>
                          <a:pt x="282" y="59"/>
                        </a:lnTo>
                        <a:lnTo>
                          <a:pt x="287" y="59"/>
                        </a:lnTo>
                        <a:lnTo>
                          <a:pt x="289" y="61"/>
                        </a:lnTo>
                        <a:lnTo>
                          <a:pt x="290" y="62"/>
                        </a:lnTo>
                        <a:lnTo>
                          <a:pt x="297" y="67"/>
                        </a:lnTo>
                        <a:lnTo>
                          <a:pt x="302" y="72"/>
                        </a:lnTo>
                        <a:lnTo>
                          <a:pt x="307" y="77"/>
                        </a:lnTo>
                        <a:lnTo>
                          <a:pt x="315" y="87"/>
                        </a:lnTo>
                        <a:lnTo>
                          <a:pt x="310" y="91"/>
                        </a:lnTo>
                        <a:lnTo>
                          <a:pt x="311" y="93"/>
                        </a:lnTo>
                        <a:lnTo>
                          <a:pt x="316" y="99"/>
                        </a:lnTo>
                        <a:lnTo>
                          <a:pt x="319" y="103"/>
                        </a:lnTo>
                        <a:lnTo>
                          <a:pt x="321" y="104"/>
                        </a:lnTo>
                        <a:lnTo>
                          <a:pt x="327" y="109"/>
                        </a:lnTo>
                        <a:lnTo>
                          <a:pt x="335" y="117"/>
                        </a:lnTo>
                        <a:lnTo>
                          <a:pt x="337" y="120"/>
                        </a:lnTo>
                        <a:lnTo>
                          <a:pt x="340" y="123"/>
                        </a:lnTo>
                        <a:lnTo>
                          <a:pt x="353" y="143"/>
                        </a:lnTo>
                        <a:lnTo>
                          <a:pt x="355" y="146"/>
                        </a:lnTo>
                        <a:lnTo>
                          <a:pt x="366" y="157"/>
                        </a:lnTo>
                        <a:lnTo>
                          <a:pt x="371" y="164"/>
                        </a:lnTo>
                        <a:lnTo>
                          <a:pt x="376" y="168"/>
                        </a:lnTo>
                        <a:lnTo>
                          <a:pt x="380" y="172"/>
                        </a:lnTo>
                        <a:lnTo>
                          <a:pt x="387" y="178"/>
                        </a:lnTo>
                        <a:lnTo>
                          <a:pt x="388" y="181"/>
                        </a:lnTo>
                        <a:lnTo>
                          <a:pt x="393" y="185"/>
                        </a:lnTo>
                        <a:lnTo>
                          <a:pt x="398" y="194"/>
                        </a:lnTo>
                        <a:lnTo>
                          <a:pt x="400" y="197"/>
                        </a:lnTo>
                        <a:lnTo>
                          <a:pt x="406" y="204"/>
                        </a:lnTo>
                        <a:lnTo>
                          <a:pt x="413" y="209"/>
                        </a:lnTo>
                        <a:lnTo>
                          <a:pt x="419" y="215"/>
                        </a:lnTo>
                        <a:lnTo>
                          <a:pt x="425" y="223"/>
                        </a:lnTo>
                        <a:lnTo>
                          <a:pt x="433" y="231"/>
                        </a:lnTo>
                        <a:lnTo>
                          <a:pt x="433" y="233"/>
                        </a:lnTo>
                        <a:lnTo>
                          <a:pt x="433" y="233"/>
                        </a:lnTo>
                        <a:lnTo>
                          <a:pt x="429" y="231"/>
                        </a:lnTo>
                        <a:lnTo>
                          <a:pt x="427" y="231"/>
                        </a:lnTo>
                        <a:lnTo>
                          <a:pt x="427" y="233"/>
                        </a:lnTo>
                        <a:lnTo>
                          <a:pt x="427" y="233"/>
                        </a:lnTo>
                        <a:lnTo>
                          <a:pt x="427" y="233"/>
                        </a:lnTo>
                        <a:lnTo>
                          <a:pt x="406" y="249"/>
                        </a:lnTo>
                        <a:lnTo>
                          <a:pt x="400" y="246"/>
                        </a:lnTo>
                        <a:lnTo>
                          <a:pt x="374" y="267"/>
                        </a:lnTo>
                        <a:lnTo>
                          <a:pt x="361" y="257"/>
                        </a:lnTo>
                        <a:lnTo>
                          <a:pt x="358" y="255"/>
                        </a:lnTo>
                        <a:lnTo>
                          <a:pt x="343" y="247"/>
                        </a:lnTo>
                        <a:lnTo>
                          <a:pt x="340" y="247"/>
                        </a:lnTo>
                        <a:lnTo>
                          <a:pt x="332" y="250"/>
                        </a:lnTo>
                        <a:lnTo>
                          <a:pt x="303" y="262"/>
                        </a:lnTo>
                        <a:lnTo>
                          <a:pt x="287" y="260"/>
                        </a:lnTo>
                        <a:lnTo>
                          <a:pt x="270" y="255"/>
                        </a:lnTo>
                        <a:lnTo>
                          <a:pt x="257" y="252"/>
                        </a:lnTo>
                        <a:lnTo>
                          <a:pt x="241" y="249"/>
                        </a:lnTo>
                        <a:lnTo>
                          <a:pt x="173" y="233"/>
                        </a:lnTo>
                        <a:lnTo>
                          <a:pt x="135" y="222"/>
                        </a:lnTo>
                        <a:lnTo>
                          <a:pt x="115" y="218"/>
                        </a:lnTo>
                        <a:lnTo>
                          <a:pt x="43" y="199"/>
                        </a:lnTo>
                        <a:lnTo>
                          <a:pt x="0" y="181"/>
                        </a:lnTo>
                        <a:lnTo>
                          <a:pt x="8" y="172"/>
                        </a:lnTo>
                        <a:lnTo>
                          <a:pt x="11" y="168"/>
                        </a:lnTo>
                        <a:lnTo>
                          <a:pt x="14" y="165"/>
                        </a:lnTo>
                        <a:lnTo>
                          <a:pt x="28" y="159"/>
                        </a:lnTo>
                        <a:lnTo>
                          <a:pt x="33" y="156"/>
                        </a:lnTo>
                        <a:lnTo>
                          <a:pt x="28" y="151"/>
                        </a:lnTo>
                        <a:lnTo>
                          <a:pt x="28" y="149"/>
                        </a:lnTo>
                        <a:lnTo>
                          <a:pt x="41" y="140"/>
                        </a:lnTo>
                        <a:lnTo>
                          <a:pt x="43" y="140"/>
                        </a:lnTo>
                        <a:lnTo>
                          <a:pt x="45" y="141"/>
                        </a:lnTo>
                        <a:lnTo>
                          <a:pt x="53" y="130"/>
                        </a:lnTo>
                        <a:lnTo>
                          <a:pt x="49" y="125"/>
                        </a:lnTo>
                        <a:lnTo>
                          <a:pt x="53" y="125"/>
                        </a:lnTo>
                        <a:lnTo>
                          <a:pt x="57" y="122"/>
                        </a:lnTo>
                        <a:lnTo>
                          <a:pt x="45" y="104"/>
                        </a:lnTo>
                        <a:lnTo>
                          <a:pt x="48" y="103"/>
                        </a:lnTo>
                        <a:lnTo>
                          <a:pt x="38" y="96"/>
                        </a:lnTo>
                        <a:lnTo>
                          <a:pt x="46" y="90"/>
                        </a:lnTo>
                        <a:lnTo>
                          <a:pt x="48" y="90"/>
                        </a:lnTo>
                        <a:lnTo>
                          <a:pt x="53" y="85"/>
                        </a:lnTo>
                        <a:lnTo>
                          <a:pt x="51" y="83"/>
                        </a:lnTo>
                        <a:lnTo>
                          <a:pt x="57" y="77"/>
                        </a:lnTo>
                        <a:lnTo>
                          <a:pt x="65" y="69"/>
                        </a:lnTo>
                        <a:lnTo>
                          <a:pt x="64" y="67"/>
                        </a:lnTo>
                        <a:lnTo>
                          <a:pt x="75" y="56"/>
                        </a:lnTo>
                        <a:lnTo>
                          <a:pt x="75" y="56"/>
                        </a:lnTo>
                        <a:lnTo>
                          <a:pt x="69" y="54"/>
                        </a:lnTo>
                        <a:lnTo>
                          <a:pt x="86" y="42"/>
                        </a:lnTo>
                        <a:lnTo>
                          <a:pt x="94" y="30"/>
                        </a:lnTo>
                        <a:lnTo>
                          <a:pt x="99" y="27"/>
                        </a:lnTo>
                        <a:lnTo>
                          <a:pt x="123" y="0"/>
                        </a:lnTo>
                        <a:lnTo>
                          <a:pt x="127" y="1"/>
                        </a:lnTo>
                        <a:lnTo>
                          <a:pt x="138" y="11"/>
                        </a:lnTo>
                        <a:lnTo>
                          <a:pt x="144" y="16"/>
                        </a:lnTo>
                        <a:lnTo>
                          <a:pt x="149" y="22"/>
                        </a:lnTo>
                        <a:lnTo>
                          <a:pt x="155" y="32"/>
                        </a:lnTo>
                        <a:lnTo>
                          <a:pt x="157" y="38"/>
                        </a:lnTo>
                        <a:lnTo>
                          <a:pt x="163" y="38"/>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a:p>
                </p:txBody>
              </p:sp>
              <p:sp>
                <p:nvSpPr>
                  <p:cNvPr id="86" name="Freeform 42"/>
                  <p:cNvSpPr>
                    <a:spLocks/>
                  </p:cNvSpPr>
                  <p:nvPr/>
                </p:nvSpPr>
                <p:spPr bwMode="auto">
                  <a:xfrm>
                    <a:off x="3742" y="2952"/>
                    <a:ext cx="433" cy="267"/>
                  </a:xfrm>
                  <a:custGeom>
                    <a:avLst/>
                    <a:gdLst>
                      <a:gd name="T0" fmla="*/ 165 w 433"/>
                      <a:gd name="T1" fmla="*/ 40 h 267"/>
                      <a:gd name="T2" fmla="*/ 186 w 433"/>
                      <a:gd name="T3" fmla="*/ 48 h 267"/>
                      <a:gd name="T4" fmla="*/ 217 w 433"/>
                      <a:gd name="T5" fmla="*/ 37 h 267"/>
                      <a:gd name="T6" fmla="*/ 237 w 433"/>
                      <a:gd name="T7" fmla="*/ 22 h 267"/>
                      <a:gd name="T8" fmla="*/ 273 w 433"/>
                      <a:gd name="T9" fmla="*/ 50 h 267"/>
                      <a:gd name="T10" fmla="*/ 287 w 433"/>
                      <a:gd name="T11" fmla="*/ 59 h 267"/>
                      <a:gd name="T12" fmla="*/ 290 w 433"/>
                      <a:gd name="T13" fmla="*/ 62 h 267"/>
                      <a:gd name="T14" fmla="*/ 302 w 433"/>
                      <a:gd name="T15" fmla="*/ 72 h 267"/>
                      <a:gd name="T16" fmla="*/ 315 w 433"/>
                      <a:gd name="T17" fmla="*/ 87 h 267"/>
                      <a:gd name="T18" fmla="*/ 311 w 433"/>
                      <a:gd name="T19" fmla="*/ 93 h 267"/>
                      <a:gd name="T20" fmla="*/ 319 w 433"/>
                      <a:gd name="T21" fmla="*/ 103 h 267"/>
                      <a:gd name="T22" fmla="*/ 327 w 433"/>
                      <a:gd name="T23" fmla="*/ 109 h 267"/>
                      <a:gd name="T24" fmla="*/ 337 w 433"/>
                      <a:gd name="T25" fmla="*/ 120 h 267"/>
                      <a:gd name="T26" fmla="*/ 353 w 433"/>
                      <a:gd name="T27" fmla="*/ 143 h 267"/>
                      <a:gd name="T28" fmla="*/ 366 w 433"/>
                      <a:gd name="T29" fmla="*/ 157 h 267"/>
                      <a:gd name="T30" fmla="*/ 376 w 433"/>
                      <a:gd name="T31" fmla="*/ 168 h 267"/>
                      <a:gd name="T32" fmla="*/ 387 w 433"/>
                      <a:gd name="T33" fmla="*/ 178 h 267"/>
                      <a:gd name="T34" fmla="*/ 393 w 433"/>
                      <a:gd name="T35" fmla="*/ 185 h 267"/>
                      <a:gd name="T36" fmla="*/ 400 w 433"/>
                      <a:gd name="T37" fmla="*/ 197 h 267"/>
                      <a:gd name="T38" fmla="*/ 413 w 433"/>
                      <a:gd name="T39" fmla="*/ 209 h 267"/>
                      <a:gd name="T40" fmla="*/ 425 w 433"/>
                      <a:gd name="T41" fmla="*/ 223 h 267"/>
                      <a:gd name="T42" fmla="*/ 433 w 433"/>
                      <a:gd name="T43" fmla="*/ 233 h 267"/>
                      <a:gd name="T44" fmla="*/ 429 w 433"/>
                      <a:gd name="T45" fmla="*/ 231 h 267"/>
                      <a:gd name="T46" fmla="*/ 427 w 433"/>
                      <a:gd name="T47" fmla="*/ 233 h 267"/>
                      <a:gd name="T48" fmla="*/ 427 w 433"/>
                      <a:gd name="T49" fmla="*/ 233 h 267"/>
                      <a:gd name="T50" fmla="*/ 400 w 433"/>
                      <a:gd name="T51" fmla="*/ 246 h 267"/>
                      <a:gd name="T52" fmla="*/ 361 w 433"/>
                      <a:gd name="T53" fmla="*/ 257 h 267"/>
                      <a:gd name="T54" fmla="*/ 343 w 433"/>
                      <a:gd name="T55" fmla="*/ 247 h 267"/>
                      <a:gd name="T56" fmla="*/ 332 w 433"/>
                      <a:gd name="T57" fmla="*/ 250 h 267"/>
                      <a:gd name="T58" fmla="*/ 287 w 433"/>
                      <a:gd name="T59" fmla="*/ 260 h 267"/>
                      <a:gd name="T60" fmla="*/ 257 w 433"/>
                      <a:gd name="T61" fmla="*/ 252 h 267"/>
                      <a:gd name="T62" fmla="*/ 173 w 433"/>
                      <a:gd name="T63" fmla="*/ 233 h 267"/>
                      <a:gd name="T64" fmla="*/ 115 w 433"/>
                      <a:gd name="T65" fmla="*/ 218 h 267"/>
                      <a:gd name="T66" fmla="*/ 0 w 433"/>
                      <a:gd name="T67" fmla="*/ 181 h 267"/>
                      <a:gd name="T68" fmla="*/ 11 w 433"/>
                      <a:gd name="T69" fmla="*/ 168 h 267"/>
                      <a:gd name="T70" fmla="*/ 28 w 433"/>
                      <a:gd name="T71" fmla="*/ 159 h 267"/>
                      <a:gd name="T72" fmla="*/ 28 w 433"/>
                      <a:gd name="T73" fmla="*/ 151 h 267"/>
                      <a:gd name="T74" fmla="*/ 41 w 433"/>
                      <a:gd name="T75" fmla="*/ 140 h 267"/>
                      <a:gd name="T76" fmla="*/ 45 w 433"/>
                      <a:gd name="T77" fmla="*/ 141 h 267"/>
                      <a:gd name="T78" fmla="*/ 49 w 433"/>
                      <a:gd name="T79" fmla="*/ 125 h 267"/>
                      <a:gd name="T80" fmla="*/ 57 w 433"/>
                      <a:gd name="T81" fmla="*/ 122 h 267"/>
                      <a:gd name="T82" fmla="*/ 48 w 433"/>
                      <a:gd name="T83" fmla="*/ 103 h 267"/>
                      <a:gd name="T84" fmla="*/ 46 w 433"/>
                      <a:gd name="T85" fmla="*/ 90 h 267"/>
                      <a:gd name="T86" fmla="*/ 53 w 433"/>
                      <a:gd name="T87" fmla="*/ 85 h 267"/>
                      <a:gd name="T88" fmla="*/ 57 w 433"/>
                      <a:gd name="T89" fmla="*/ 77 h 267"/>
                      <a:gd name="T90" fmla="*/ 64 w 433"/>
                      <a:gd name="T91" fmla="*/ 67 h 267"/>
                      <a:gd name="T92" fmla="*/ 75 w 433"/>
                      <a:gd name="T93" fmla="*/ 56 h 267"/>
                      <a:gd name="T94" fmla="*/ 86 w 433"/>
                      <a:gd name="T95" fmla="*/ 42 h 267"/>
                      <a:gd name="T96" fmla="*/ 99 w 433"/>
                      <a:gd name="T97" fmla="*/ 27 h 267"/>
                      <a:gd name="T98" fmla="*/ 127 w 433"/>
                      <a:gd name="T99" fmla="*/ 1 h 267"/>
                      <a:gd name="T100" fmla="*/ 144 w 433"/>
                      <a:gd name="T101" fmla="*/ 16 h 267"/>
                      <a:gd name="T102" fmla="*/ 155 w 433"/>
                      <a:gd name="T103" fmla="*/ 32 h 267"/>
                      <a:gd name="T104" fmla="*/ 163 w 433"/>
                      <a:gd name="T105" fmla="*/ 38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33" h="267">
                        <a:moveTo>
                          <a:pt x="163" y="38"/>
                        </a:moveTo>
                        <a:lnTo>
                          <a:pt x="165" y="40"/>
                        </a:lnTo>
                        <a:lnTo>
                          <a:pt x="168" y="33"/>
                        </a:lnTo>
                        <a:lnTo>
                          <a:pt x="186" y="48"/>
                        </a:lnTo>
                        <a:lnTo>
                          <a:pt x="200" y="22"/>
                        </a:lnTo>
                        <a:lnTo>
                          <a:pt x="217" y="37"/>
                        </a:lnTo>
                        <a:lnTo>
                          <a:pt x="229" y="17"/>
                        </a:lnTo>
                        <a:lnTo>
                          <a:pt x="237" y="22"/>
                        </a:lnTo>
                        <a:lnTo>
                          <a:pt x="245" y="32"/>
                        </a:lnTo>
                        <a:lnTo>
                          <a:pt x="273" y="50"/>
                        </a:lnTo>
                        <a:lnTo>
                          <a:pt x="282" y="59"/>
                        </a:lnTo>
                        <a:lnTo>
                          <a:pt x="287" y="59"/>
                        </a:lnTo>
                        <a:lnTo>
                          <a:pt x="289" y="61"/>
                        </a:lnTo>
                        <a:lnTo>
                          <a:pt x="290" y="62"/>
                        </a:lnTo>
                        <a:lnTo>
                          <a:pt x="297" y="67"/>
                        </a:lnTo>
                        <a:lnTo>
                          <a:pt x="302" y="72"/>
                        </a:lnTo>
                        <a:lnTo>
                          <a:pt x="307" y="77"/>
                        </a:lnTo>
                        <a:lnTo>
                          <a:pt x="315" y="87"/>
                        </a:lnTo>
                        <a:lnTo>
                          <a:pt x="310" y="91"/>
                        </a:lnTo>
                        <a:lnTo>
                          <a:pt x="311" y="93"/>
                        </a:lnTo>
                        <a:lnTo>
                          <a:pt x="316" y="99"/>
                        </a:lnTo>
                        <a:lnTo>
                          <a:pt x="319" y="103"/>
                        </a:lnTo>
                        <a:lnTo>
                          <a:pt x="321" y="104"/>
                        </a:lnTo>
                        <a:lnTo>
                          <a:pt x="327" y="109"/>
                        </a:lnTo>
                        <a:lnTo>
                          <a:pt x="335" y="117"/>
                        </a:lnTo>
                        <a:lnTo>
                          <a:pt x="337" y="120"/>
                        </a:lnTo>
                        <a:lnTo>
                          <a:pt x="340" y="123"/>
                        </a:lnTo>
                        <a:lnTo>
                          <a:pt x="353" y="143"/>
                        </a:lnTo>
                        <a:lnTo>
                          <a:pt x="355" y="146"/>
                        </a:lnTo>
                        <a:lnTo>
                          <a:pt x="366" y="157"/>
                        </a:lnTo>
                        <a:lnTo>
                          <a:pt x="371" y="164"/>
                        </a:lnTo>
                        <a:lnTo>
                          <a:pt x="376" y="168"/>
                        </a:lnTo>
                        <a:lnTo>
                          <a:pt x="380" y="172"/>
                        </a:lnTo>
                        <a:lnTo>
                          <a:pt x="387" y="178"/>
                        </a:lnTo>
                        <a:lnTo>
                          <a:pt x="388" y="181"/>
                        </a:lnTo>
                        <a:lnTo>
                          <a:pt x="393" y="185"/>
                        </a:lnTo>
                        <a:lnTo>
                          <a:pt x="398" y="194"/>
                        </a:lnTo>
                        <a:lnTo>
                          <a:pt x="400" y="197"/>
                        </a:lnTo>
                        <a:lnTo>
                          <a:pt x="406" y="204"/>
                        </a:lnTo>
                        <a:lnTo>
                          <a:pt x="413" y="209"/>
                        </a:lnTo>
                        <a:lnTo>
                          <a:pt x="419" y="215"/>
                        </a:lnTo>
                        <a:lnTo>
                          <a:pt x="425" y="223"/>
                        </a:lnTo>
                        <a:lnTo>
                          <a:pt x="433" y="231"/>
                        </a:lnTo>
                        <a:lnTo>
                          <a:pt x="433" y="233"/>
                        </a:lnTo>
                        <a:lnTo>
                          <a:pt x="433" y="233"/>
                        </a:lnTo>
                        <a:lnTo>
                          <a:pt x="429" y="231"/>
                        </a:lnTo>
                        <a:lnTo>
                          <a:pt x="427" y="231"/>
                        </a:lnTo>
                        <a:lnTo>
                          <a:pt x="427" y="233"/>
                        </a:lnTo>
                        <a:lnTo>
                          <a:pt x="427" y="233"/>
                        </a:lnTo>
                        <a:lnTo>
                          <a:pt x="427" y="233"/>
                        </a:lnTo>
                        <a:lnTo>
                          <a:pt x="406" y="249"/>
                        </a:lnTo>
                        <a:lnTo>
                          <a:pt x="400" y="246"/>
                        </a:lnTo>
                        <a:lnTo>
                          <a:pt x="374" y="267"/>
                        </a:lnTo>
                        <a:lnTo>
                          <a:pt x="361" y="257"/>
                        </a:lnTo>
                        <a:lnTo>
                          <a:pt x="358" y="255"/>
                        </a:lnTo>
                        <a:lnTo>
                          <a:pt x="343" y="247"/>
                        </a:lnTo>
                        <a:lnTo>
                          <a:pt x="340" y="247"/>
                        </a:lnTo>
                        <a:lnTo>
                          <a:pt x="332" y="250"/>
                        </a:lnTo>
                        <a:lnTo>
                          <a:pt x="303" y="262"/>
                        </a:lnTo>
                        <a:lnTo>
                          <a:pt x="287" y="260"/>
                        </a:lnTo>
                        <a:lnTo>
                          <a:pt x="270" y="255"/>
                        </a:lnTo>
                        <a:lnTo>
                          <a:pt x="257" y="252"/>
                        </a:lnTo>
                        <a:lnTo>
                          <a:pt x="241" y="249"/>
                        </a:lnTo>
                        <a:lnTo>
                          <a:pt x="173" y="233"/>
                        </a:lnTo>
                        <a:lnTo>
                          <a:pt x="135" y="222"/>
                        </a:lnTo>
                        <a:lnTo>
                          <a:pt x="115" y="218"/>
                        </a:lnTo>
                        <a:lnTo>
                          <a:pt x="43" y="199"/>
                        </a:lnTo>
                        <a:lnTo>
                          <a:pt x="0" y="181"/>
                        </a:lnTo>
                        <a:lnTo>
                          <a:pt x="8" y="172"/>
                        </a:lnTo>
                        <a:lnTo>
                          <a:pt x="11" y="168"/>
                        </a:lnTo>
                        <a:lnTo>
                          <a:pt x="14" y="165"/>
                        </a:lnTo>
                        <a:lnTo>
                          <a:pt x="28" y="159"/>
                        </a:lnTo>
                        <a:lnTo>
                          <a:pt x="33" y="156"/>
                        </a:lnTo>
                        <a:lnTo>
                          <a:pt x="28" y="151"/>
                        </a:lnTo>
                        <a:lnTo>
                          <a:pt x="28" y="149"/>
                        </a:lnTo>
                        <a:lnTo>
                          <a:pt x="41" y="140"/>
                        </a:lnTo>
                        <a:lnTo>
                          <a:pt x="43" y="140"/>
                        </a:lnTo>
                        <a:lnTo>
                          <a:pt x="45" y="141"/>
                        </a:lnTo>
                        <a:lnTo>
                          <a:pt x="53" y="130"/>
                        </a:lnTo>
                        <a:lnTo>
                          <a:pt x="49" y="125"/>
                        </a:lnTo>
                        <a:lnTo>
                          <a:pt x="53" y="125"/>
                        </a:lnTo>
                        <a:lnTo>
                          <a:pt x="57" y="122"/>
                        </a:lnTo>
                        <a:lnTo>
                          <a:pt x="45" y="104"/>
                        </a:lnTo>
                        <a:lnTo>
                          <a:pt x="48" y="103"/>
                        </a:lnTo>
                        <a:lnTo>
                          <a:pt x="38" y="96"/>
                        </a:lnTo>
                        <a:lnTo>
                          <a:pt x="46" y="90"/>
                        </a:lnTo>
                        <a:lnTo>
                          <a:pt x="48" y="90"/>
                        </a:lnTo>
                        <a:lnTo>
                          <a:pt x="53" y="85"/>
                        </a:lnTo>
                        <a:lnTo>
                          <a:pt x="51" y="83"/>
                        </a:lnTo>
                        <a:lnTo>
                          <a:pt x="57" y="77"/>
                        </a:lnTo>
                        <a:lnTo>
                          <a:pt x="65" y="69"/>
                        </a:lnTo>
                        <a:lnTo>
                          <a:pt x="64" y="67"/>
                        </a:lnTo>
                        <a:lnTo>
                          <a:pt x="75" y="56"/>
                        </a:lnTo>
                        <a:lnTo>
                          <a:pt x="75" y="56"/>
                        </a:lnTo>
                        <a:lnTo>
                          <a:pt x="69" y="54"/>
                        </a:lnTo>
                        <a:lnTo>
                          <a:pt x="86" y="42"/>
                        </a:lnTo>
                        <a:lnTo>
                          <a:pt x="94" y="30"/>
                        </a:lnTo>
                        <a:lnTo>
                          <a:pt x="99" y="27"/>
                        </a:lnTo>
                        <a:lnTo>
                          <a:pt x="123" y="0"/>
                        </a:lnTo>
                        <a:lnTo>
                          <a:pt x="127" y="1"/>
                        </a:lnTo>
                        <a:lnTo>
                          <a:pt x="138" y="11"/>
                        </a:lnTo>
                        <a:lnTo>
                          <a:pt x="144" y="16"/>
                        </a:lnTo>
                        <a:lnTo>
                          <a:pt x="149" y="22"/>
                        </a:lnTo>
                        <a:lnTo>
                          <a:pt x="155" y="32"/>
                        </a:lnTo>
                        <a:lnTo>
                          <a:pt x="157" y="38"/>
                        </a:lnTo>
                        <a:lnTo>
                          <a:pt x="163" y="38"/>
                        </a:lnTo>
                      </a:path>
                    </a:pathLst>
                  </a:custGeom>
                  <a:noFill/>
                  <a:ln w="4763" cap="sq">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
                <p:nvSpPr>
                  <p:cNvPr id="87" name="Freeform 43"/>
                  <p:cNvSpPr>
                    <a:spLocks/>
                  </p:cNvSpPr>
                  <p:nvPr/>
                </p:nvSpPr>
                <p:spPr bwMode="auto">
                  <a:xfrm>
                    <a:off x="3995" y="3538"/>
                    <a:ext cx="459" cy="222"/>
                  </a:xfrm>
                  <a:custGeom>
                    <a:avLst/>
                    <a:gdLst>
                      <a:gd name="T0" fmla="*/ 381 w 459"/>
                      <a:gd name="T1" fmla="*/ 50 h 222"/>
                      <a:gd name="T2" fmla="*/ 423 w 459"/>
                      <a:gd name="T3" fmla="*/ 41 h 222"/>
                      <a:gd name="T4" fmla="*/ 431 w 459"/>
                      <a:gd name="T5" fmla="*/ 50 h 222"/>
                      <a:gd name="T6" fmla="*/ 434 w 459"/>
                      <a:gd name="T7" fmla="*/ 55 h 222"/>
                      <a:gd name="T8" fmla="*/ 422 w 459"/>
                      <a:gd name="T9" fmla="*/ 68 h 222"/>
                      <a:gd name="T10" fmla="*/ 422 w 459"/>
                      <a:gd name="T11" fmla="*/ 70 h 222"/>
                      <a:gd name="T12" fmla="*/ 407 w 459"/>
                      <a:gd name="T13" fmla="*/ 82 h 222"/>
                      <a:gd name="T14" fmla="*/ 414 w 459"/>
                      <a:gd name="T15" fmla="*/ 87 h 222"/>
                      <a:gd name="T16" fmla="*/ 402 w 459"/>
                      <a:gd name="T17" fmla="*/ 100 h 222"/>
                      <a:gd name="T18" fmla="*/ 405 w 459"/>
                      <a:gd name="T19" fmla="*/ 115 h 222"/>
                      <a:gd name="T20" fmla="*/ 442 w 459"/>
                      <a:gd name="T21" fmla="*/ 148 h 222"/>
                      <a:gd name="T22" fmla="*/ 459 w 459"/>
                      <a:gd name="T23" fmla="*/ 137 h 222"/>
                      <a:gd name="T24" fmla="*/ 454 w 459"/>
                      <a:gd name="T25" fmla="*/ 147 h 222"/>
                      <a:gd name="T26" fmla="*/ 433 w 459"/>
                      <a:gd name="T27" fmla="*/ 185 h 222"/>
                      <a:gd name="T28" fmla="*/ 409 w 459"/>
                      <a:gd name="T29" fmla="*/ 208 h 222"/>
                      <a:gd name="T30" fmla="*/ 386 w 459"/>
                      <a:gd name="T31" fmla="*/ 219 h 222"/>
                      <a:gd name="T32" fmla="*/ 375 w 459"/>
                      <a:gd name="T33" fmla="*/ 222 h 222"/>
                      <a:gd name="T34" fmla="*/ 349 w 459"/>
                      <a:gd name="T35" fmla="*/ 219 h 222"/>
                      <a:gd name="T36" fmla="*/ 307 w 459"/>
                      <a:gd name="T37" fmla="*/ 203 h 222"/>
                      <a:gd name="T38" fmla="*/ 298 w 459"/>
                      <a:gd name="T39" fmla="*/ 205 h 222"/>
                      <a:gd name="T40" fmla="*/ 293 w 459"/>
                      <a:gd name="T41" fmla="*/ 214 h 222"/>
                      <a:gd name="T42" fmla="*/ 274 w 459"/>
                      <a:gd name="T43" fmla="*/ 209 h 222"/>
                      <a:gd name="T44" fmla="*/ 266 w 459"/>
                      <a:gd name="T45" fmla="*/ 205 h 222"/>
                      <a:gd name="T46" fmla="*/ 217 w 459"/>
                      <a:gd name="T47" fmla="*/ 208 h 222"/>
                      <a:gd name="T48" fmla="*/ 180 w 459"/>
                      <a:gd name="T49" fmla="*/ 209 h 222"/>
                      <a:gd name="T50" fmla="*/ 127 w 459"/>
                      <a:gd name="T51" fmla="*/ 209 h 222"/>
                      <a:gd name="T52" fmla="*/ 39 w 459"/>
                      <a:gd name="T53" fmla="*/ 211 h 222"/>
                      <a:gd name="T54" fmla="*/ 15 w 459"/>
                      <a:gd name="T55" fmla="*/ 211 h 222"/>
                      <a:gd name="T56" fmla="*/ 17 w 459"/>
                      <a:gd name="T57" fmla="*/ 185 h 222"/>
                      <a:gd name="T58" fmla="*/ 31 w 459"/>
                      <a:gd name="T59" fmla="*/ 160 h 222"/>
                      <a:gd name="T60" fmla="*/ 36 w 459"/>
                      <a:gd name="T61" fmla="*/ 156 h 222"/>
                      <a:gd name="T62" fmla="*/ 52 w 459"/>
                      <a:gd name="T63" fmla="*/ 153 h 222"/>
                      <a:gd name="T64" fmla="*/ 70 w 459"/>
                      <a:gd name="T65" fmla="*/ 140 h 222"/>
                      <a:gd name="T66" fmla="*/ 76 w 459"/>
                      <a:gd name="T67" fmla="*/ 137 h 222"/>
                      <a:gd name="T68" fmla="*/ 94 w 459"/>
                      <a:gd name="T69" fmla="*/ 142 h 222"/>
                      <a:gd name="T70" fmla="*/ 103 w 459"/>
                      <a:gd name="T71" fmla="*/ 134 h 222"/>
                      <a:gd name="T72" fmla="*/ 100 w 459"/>
                      <a:gd name="T73" fmla="*/ 131 h 222"/>
                      <a:gd name="T74" fmla="*/ 92 w 459"/>
                      <a:gd name="T75" fmla="*/ 115 h 222"/>
                      <a:gd name="T76" fmla="*/ 105 w 459"/>
                      <a:gd name="T77" fmla="*/ 95 h 222"/>
                      <a:gd name="T78" fmla="*/ 108 w 459"/>
                      <a:gd name="T79" fmla="*/ 89 h 222"/>
                      <a:gd name="T80" fmla="*/ 110 w 459"/>
                      <a:gd name="T81" fmla="*/ 84 h 222"/>
                      <a:gd name="T82" fmla="*/ 102 w 459"/>
                      <a:gd name="T83" fmla="*/ 63 h 222"/>
                      <a:gd name="T84" fmla="*/ 108 w 459"/>
                      <a:gd name="T85" fmla="*/ 60 h 222"/>
                      <a:gd name="T86" fmla="*/ 119 w 459"/>
                      <a:gd name="T87" fmla="*/ 53 h 222"/>
                      <a:gd name="T88" fmla="*/ 127 w 459"/>
                      <a:gd name="T89" fmla="*/ 50 h 222"/>
                      <a:gd name="T90" fmla="*/ 139 w 459"/>
                      <a:gd name="T91" fmla="*/ 44 h 222"/>
                      <a:gd name="T92" fmla="*/ 148 w 459"/>
                      <a:gd name="T93" fmla="*/ 37 h 222"/>
                      <a:gd name="T94" fmla="*/ 168 w 459"/>
                      <a:gd name="T95" fmla="*/ 20 h 222"/>
                      <a:gd name="T96" fmla="*/ 171 w 459"/>
                      <a:gd name="T97" fmla="*/ 13 h 222"/>
                      <a:gd name="T98" fmla="*/ 192 w 459"/>
                      <a:gd name="T99" fmla="*/ 18 h 222"/>
                      <a:gd name="T100" fmla="*/ 201 w 459"/>
                      <a:gd name="T101" fmla="*/ 10 h 222"/>
                      <a:gd name="T102" fmla="*/ 213 w 459"/>
                      <a:gd name="T103" fmla="*/ 15 h 222"/>
                      <a:gd name="T104" fmla="*/ 224 w 459"/>
                      <a:gd name="T105" fmla="*/ 12 h 222"/>
                      <a:gd name="T106" fmla="*/ 240 w 459"/>
                      <a:gd name="T107" fmla="*/ 7 h 222"/>
                      <a:gd name="T108" fmla="*/ 267 w 459"/>
                      <a:gd name="T109" fmla="*/ 12 h 222"/>
                      <a:gd name="T110" fmla="*/ 296 w 459"/>
                      <a:gd name="T111" fmla="*/ 23 h 222"/>
                      <a:gd name="T112" fmla="*/ 325 w 459"/>
                      <a:gd name="T113" fmla="*/ 28 h 222"/>
                      <a:gd name="T114" fmla="*/ 336 w 459"/>
                      <a:gd name="T115" fmla="*/ 33 h 222"/>
                      <a:gd name="T116" fmla="*/ 357 w 459"/>
                      <a:gd name="T117" fmla="*/ 44 h 222"/>
                      <a:gd name="T118" fmla="*/ 378 w 459"/>
                      <a:gd name="T119" fmla="*/ 52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59" h="222">
                        <a:moveTo>
                          <a:pt x="378" y="52"/>
                        </a:moveTo>
                        <a:lnTo>
                          <a:pt x="380" y="50"/>
                        </a:lnTo>
                        <a:lnTo>
                          <a:pt x="381" y="50"/>
                        </a:lnTo>
                        <a:lnTo>
                          <a:pt x="397" y="44"/>
                        </a:lnTo>
                        <a:lnTo>
                          <a:pt x="417" y="42"/>
                        </a:lnTo>
                        <a:lnTo>
                          <a:pt x="423" y="41"/>
                        </a:lnTo>
                        <a:lnTo>
                          <a:pt x="425" y="42"/>
                        </a:lnTo>
                        <a:lnTo>
                          <a:pt x="428" y="47"/>
                        </a:lnTo>
                        <a:lnTo>
                          <a:pt x="431" y="50"/>
                        </a:lnTo>
                        <a:lnTo>
                          <a:pt x="436" y="53"/>
                        </a:lnTo>
                        <a:lnTo>
                          <a:pt x="436" y="53"/>
                        </a:lnTo>
                        <a:lnTo>
                          <a:pt x="434" y="55"/>
                        </a:lnTo>
                        <a:lnTo>
                          <a:pt x="428" y="63"/>
                        </a:lnTo>
                        <a:lnTo>
                          <a:pt x="422" y="68"/>
                        </a:lnTo>
                        <a:lnTo>
                          <a:pt x="422" y="68"/>
                        </a:lnTo>
                        <a:lnTo>
                          <a:pt x="422" y="70"/>
                        </a:lnTo>
                        <a:lnTo>
                          <a:pt x="422" y="70"/>
                        </a:lnTo>
                        <a:lnTo>
                          <a:pt x="422" y="70"/>
                        </a:lnTo>
                        <a:lnTo>
                          <a:pt x="414" y="76"/>
                        </a:lnTo>
                        <a:lnTo>
                          <a:pt x="410" y="79"/>
                        </a:lnTo>
                        <a:lnTo>
                          <a:pt x="407" y="82"/>
                        </a:lnTo>
                        <a:lnTo>
                          <a:pt x="409" y="82"/>
                        </a:lnTo>
                        <a:lnTo>
                          <a:pt x="414" y="86"/>
                        </a:lnTo>
                        <a:lnTo>
                          <a:pt x="414" y="87"/>
                        </a:lnTo>
                        <a:lnTo>
                          <a:pt x="407" y="97"/>
                        </a:lnTo>
                        <a:lnTo>
                          <a:pt x="402" y="100"/>
                        </a:lnTo>
                        <a:lnTo>
                          <a:pt x="402" y="100"/>
                        </a:lnTo>
                        <a:lnTo>
                          <a:pt x="410" y="108"/>
                        </a:lnTo>
                        <a:lnTo>
                          <a:pt x="410" y="108"/>
                        </a:lnTo>
                        <a:lnTo>
                          <a:pt x="405" y="115"/>
                        </a:lnTo>
                        <a:lnTo>
                          <a:pt x="405" y="115"/>
                        </a:lnTo>
                        <a:lnTo>
                          <a:pt x="434" y="140"/>
                        </a:lnTo>
                        <a:lnTo>
                          <a:pt x="442" y="148"/>
                        </a:lnTo>
                        <a:lnTo>
                          <a:pt x="446" y="134"/>
                        </a:lnTo>
                        <a:lnTo>
                          <a:pt x="459" y="135"/>
                        </a:lnTo>
                        <a:lnTo>
                          <a:pt x="459" y="137"/>
                        </a:lnTo>
                        <a:lnTo>
                          <a:pt x="457" y="140"/>
                        </a:lnTo>
                        <a:lnTo>
                          <a:pt x="455" y="145"/>
                        </a:lnTo>
                        <a:lnTo>
                          <a:pt x="454" y="147"/>
                        </a:lnTo>
                        <a:lnTo>
                          <a:pt x="452" y="153"/>
                        </a:lnTo>
                        <a:lnTo>
                          <a:pt x="439" y="174"/>
                        </a:lnTo>
                        <a:lnTo>
                          <a:pt x="433" y="185"/>
                        </a:lnTo>
                        <a:lnTo>
                          <a:pt x="423" y="193"/>
                        </a:lnTo>
                        <a:lnTo>
                          <a:pt x="415" y="201"/>
                        </a:lnTo>
                        <a:lnTo>
                          <a:pt x="409" y="208"/>
                        </a:lnTo>
                        <a:lnTo>
                          <a:pt x="402" y="211"/>
                        </a:lnTo>
                        <a:lnTo>
                          <a:pt x="391" y="217"/>
                        </a:lnTo>
                        <a:lnTo>
                          <a:pt x="386" y="219"/>
                        </a:lnTo>
                        <a:lnTo>
                          <a:pt x="386" y="219"/>
                        </a:lnTo>
                        <a:lnTo>
                          <a:pt x="385" y="219"/>
                        </a:lnTo>
                        <a:lnTo>
                          <a:pt x="375" y="222"/>
                        </a:lnTo>
                        <a:lnTo>
                          <a:pt x="365" y="222"/>
                        </a:lnTo>
                        <a:lnTo>
                          <a:pt x="352" y="221"/>
                        </a:lnTo>
                        <a:lnTo>
                          <a:pt x="349" y="219"/>
                        </a:lnTo>
                        <a:lnTo>
                          <a:pt x="340" y="216"/>
                        </a:lnTo>
                        <a:lnTo>
                          <a:pt x="320" y="208"/>
                        </a:lnTo>
                        <a:lnTo>
                          <a:pt x="307" y="203"/>
                        </a:lnTo>
                        <a:lnTo>
                          <a:pt x="303" y="203"/>
                        </a:lnTo>
                        <a:lnTo>
                          <a:pt x="298" y="203"/>
                        </a:lnTo>
                        <a:lnTo>
                          <a:pt x="298" y="205"/>
                        </a:lnTo>
                        <a:lnTo>
                          <a:pt x="296" y="206"/>
                        </a:lnTo>
                        <a:lnTo>
                          <a:pt x="293" y="211"/>
                        </a:lnTo>
                        <a:lnTo>
                          <a:pt x="293" y="214"/>
                        </a:lnTo>
                        <a:lnTo>
                          <a:pt x="291" y="221"/>
                        </a:lnTo>
                        <a:lnTo>
                          <a:pt x="290" y="221"/>
                        </a:lnTo>
                        <a:lnTo>
                          <a:pt x="274" y="209"/>
                        </a:lnTo>
                        <a:lnTo>
                          <a:pt x="269" y="205"/>
                        </a:lnTo>
                        <a:lnTo>
                          <a:pt x="267" y="205"/>
                        </a:lnTo>
                        <a:lnTo>
                          <a:pt x="266" y="205"/>
                        </a:lnTo>
                        <a:lnTo>
                          <a:pt x="266" y="206"/>
                        </a:lnTo>
                        <a:lnTo>
                          <a:pt x="221" y="208"/>
                        </a:lnTo>
                        <a:lnTo>
                          <a:pt x="217" y="208"/>
                        </a:lnTo>
                        <a:lnTo>
                          <a:pt x="214" y="208"/>
                        </a:lnTo>
                        <a:lnTo>
                          <a:pt x="214" y="208"/>
                        </a:lnTo>
                        <a:lnTo>
                          <a:pt x="180" y="209"/>
                        </a:lnTo>
                        <a:lnTo>
                          <a:pt x="139" y="209"/>
                        </a:lnTo>
                        <a:lnTo>
                          <a:pt x="129" y="211"/>
                        </a:lnTo>
                        <a:lnTo>
                          <a:pt x="127" y="209"/>
                        </a:lnTo>
                        <a:lnTo>
                          <a:pt x="105" y="211"/>
                        </a:lnTo>
                        <a:lnTo>
                          <a:pt x="82" y="211"/>
                        </a:lnTo>
                        <a:lnTo>
                          <a:pt x="39" y="211"/>
                        </a:lnTo>
                        <a:lnTo>
                          <a:pt x="29" y="211"/>
                        </a:lnTo>
                        <a:lnTo>
                          <a:pt x="29" y="211"/>
                        </a:lnTo>
                        <a:lnTo>
                          <a:pt x="15" y="211"/>
                        </a:lnTo>
                        <a:lnTo>
                          <a:pt x="0" y="200"/>
                        </a:lnTo>
                        <a:lnTo>
                          <a:pt x="5" y="195"/>
                        </a:lnTo>
                        <a:lnTo>
                          <a:pt x="17" y="185"/>
                        </a:lnTo>
                        <a:lnTo>
                          <a:pt x="25" y="192"/>
                        </a:lnTo>
                        <a:lnTo>
                          <a:pt x="44" y="174"/>
                        </a:lnTo>
                        <a:lnTo>
                          <a:pt x="31" y="160"/>
                        </a:lnTo>
                        <a:lnTo>
                          <a:pt x="29" y="156"/>
                        </a:lnTo>
                        <a:lnTo>
                          <a:pt x="34" y="156"/>
                        </a:lnTo>
                        <a:lnTo>
                          <a:pt x="36" y="156"/>
                        </a:lnTo>
                        <a:lnTo>
                          <a:pt x="41" y="155"/>
                        </a:lnTo>
                        <a:lnTo>
                          <a:pt x="41" y="155"/>
                        </a:lnTo>
                        <a:lnTo>
                          <a:pt x="52" y="153"/>
                        </a:lnTo>
                        <a:lnTo>
                          <a:pt x="50" y="152"/>
                        </a:lnTo>
                        <a:lnTo>
                          <a:pt x="65" y="144"/>
                        </a:lnTo>
                        <a:lnTo>
                          <a:pt x="70" y="140"/>
                        </a:lnTo>
                        <a:lnTo>
                          <a:pt x="70" y="140"/>
                        </a:lnTo>
                        <a:lnTo>
                          <a:pt x="76" y="137"/>
                        </a:lnTo>
                        <a:lnTo>
                          <a:pt x="76" y="137"/>
                        </a:lnTo>
                        <a:lnTo>
                          <a:pt x="81" y="142"/>
                        </a:lnTo>
                        <a:lnTo>
                          <a:pt x="87" y="142"/>
                        </a:lnTo>
                        <a:lnTo>
                          <a:pt x="94" y="142"/>
                        </a:lnTo>
                        <a:lnTo>
                          <a:pt x="94" y="142"/>
                        </a:lnTo>
                        <a:lnTo>
                          <a:pt x="97" y="140"/>
                        </a:lnTo>
                        <a:lnTo>
                          <a:pt x="103" y="134"/>
                        </a:lnTo>
                        <a:lnTo>
                          <a:pt x="105" y="132"/>
                        </a:lnTo>
                        <a:lnTo>
                          <a:pt x="103" y="132"/>
                        </a:lnTo>
                        <a:lnTo>
                          <a:pt x="100" y="131"/>
                        </a:lnTo>
                        <a:lnTo>
                          <a:pt x="87" y="118"/>
                        </a:lnTo>
                        <a:lnTo>
                          <a:pt x="86" y="116"/>
                        </a:lnTo>
                        <a:lnTo>
                          <a:pt x="92" y="115"/>
                        </a:lnTo>
                        <a:lnTo>
                          <a:pt x="100" y="110"/>
                        </a:lnTo>
                        <a:lnTo>
                          <a:pt x="97" y="105"/>
                        </a:lnTo>
                        <a:lnTo>
                          <a:pt x="105" y="95"/>
                        </a:lnTo>
                        <a:lnTo>
                          <a:pt x="107" y="94"/>
                        </a:lnTo>
                        <a:lnTo>
                          <a:pt x="108" y="90"/>
                        </a:lnTo>
                        <a:lnTo>
                          <a:pt x="108" y="89"/>
                        </a:lnTo>
                        <a:lnTo>
                          <a:pt x="108" y="89"/>
                        </a:lnTo>
                        <a:lnTo>
                          <a:pt x="111" y="86"/>
                        </a:lnTo>
                        <a:lnTo>
                          <a:pt x="110" y="84"/>
                        </a:lnTo>
                        <a:lnTo>
                          <a:pt x="107" y="76"/>
                        </a:lnTo>
                        <a:lnTo>
                          <a:pt x="103" y="68"/>
                        </a:lnTo>
                        <a:lnTo>
                          <a:pt x="102" y="63"/>
                        </a:lnTo>
                        <a:lnTo>
                          <a:pt x="100" y="62"/>
                        </a:lnTo>
                        <a:lnTo>
                          <a:pt x="100" y="60"/>
                        </a:lnTo>
                        <a:lnTo>
                          <a:pt x="108" y="60"/>
                        </a:lnTo>
                        <a:lnTo>
                          <a:pt x="111" y="58"/>
                        </a:lnTo>
                        <a:lnTo>
                          <a:pt x="116" y="55"/>
                        </a:lnTo>
                        <a:lnTo>
                          <a:pt x="119" y="53"/>
                        </a:lnTo>
                        <a:lnTo>
                          <a:pt x="121" y="53"/>
                        </a:lnTo>
                        <a:lnTo>
                          <a:pt x="124" y="52"/>
                        </a:lnTo>
                        <a:lnTo>
                          <a:pt x="127" y="50"/>
                        </a:lnTo>
                        <a:lnTo>
                          <a:pt x="134" y="49"/>
                        </a:lnTo>
                        <a:lnTo>
                          <a:pt x="137" y="45"/>
                        </a:lnTo>
                        <a:lnTo>
                          <a:pt x="139" y="44"/>
                        </a:lnTo>
                        <a:lnTo>
                          <a:pt x="142" y="44"/>
                        </a:lnTo>
                        <a:lnTo>
                          <a:pt x="144" y="41"/>
                        </a:lnTo>
                        <a:lnTo>
                          <a:pt x="148" y="37"/>
                        </a:lnTo>
                        <a:lnTo>
                          <a:pt x="153" y="37"/>
                        </a:lnTo>
                        <a:lnTo>
                          <a:pt x="163" y="26"/>
                        </a:lnTo>
                        <a:lnTo>
                          <a:pt x="168" y="20"/>
                        </a:lnTo>
                        <a:lnTo>
                          <a:pt x="168" y="18"/>
                        </a:lnTo>
                        <a:lnTo>
                          <a:pt x="168" y="18"/>
                        </a:lnTo>
                        <a:lnTo>
                          <a:pt x="171" y="13"/>
                        </a:lnTo>
                        <a:lnTo>
                          <a:pt x="185" y="25"/>
                        </a:lnTo>
                        <a:lnTo>
                          <a:pt x="192" y="17"/>
                        </a:lnTo>
                        <a:lnTo>
                          <a:pt x="192" y="18"/>
                        </a:lnTo>
                        <a:lnTo>
                          <a:pt x="193" y="18"/>
                        </a:lnTo>
                        <a:lnTo>
                          <a:pt x="200" y="12"/>
                        </a:lnTo>
                        <a:lnTo>
                          <a:pt x="201" y="10"/>
                        </a:lnTo>
                        <a:lnTo>
                          <a:pt x="209" y="7"/>
                        </a:lnTo>
                        <a:lnTo>
                          <a:pt x="211" y="12"/>
                        </a:lnTo>
                        <a:lnTo>
                          <a:pt x="213" y="15"/>
                        </a:lnTo>
                        <a:lnTo>
                          <a:pt x="216" y="15"/>
                        </a:lnTo>
                        <a:lnTo>
                          <a:pt x="219" y="15"/>
                        </a:lnTo>
                        <a:lnTo>
                          <a:pt x="224" y="12"/>
                        </a:lnTo>
                        <a:lnTo>
                          <a:pt x="229" y="10"/>
                        </a:lnTo>
                        <a:lnTo>
                          <a:pt x="238" y="5"/>
                        </a:lnTo>
                        <a:lnTo>
                          <a:pt x="240" y="7"/>
                        </a:lnTo>
                        <a:lnTo>
                          <a:pt x="254" y="0"/>
                        </a:lnTo>
                        <a:lnTo>
                          <a:pt x="262" y="7"/>
                        </a:lnTo>
                        <a:lnTo>
                          <a:pt x="267" y="12"/>
                        </a:lnTo>
                        <a:lnTo>
                          <a:pt x="270" y="15"/>
                        </a:lnTo>
                        <a:lnTo>
                          <a:pt x="274" y="15"/>
                        </a:lnTo>
                        <a:lnTo>
                          <a:pt x="296" y="23"/>
                        </a:lnTo>
                        <a:lnTo>
                          <a:pt x="314" y="25"/>
                        </a:lnTo>
                        <a:lnTo>
                          <a:pt x="317" y="25"/>
                        </a:lnTo>
                        <a:lnTo>
                          <a:pt x="325" y="28"/>
                        </a:lnTo>
                        <a:lnTo>
                          <a:pt x="327" y="26"/>
                        </a:lnTo>
                        <a:lnTo>
                          <a:pt x="327" y="28"/>
                        </a:lnTo>
                        <a:lnTo>
                          <a:pt x="336" y="33"/>
                        </a:lnTo>
                        <a:lnTo>
                          <a:pt x="352" y="41"/>
                        </a:lnTo>
                        <a:lnTo>
                          <a:pt x="357" y="44"/>
                        </a:lnTo>
                        <a:lnTo>
                          <a:pt x="357" y="44"/>
                        </a:lnTo>
                        <a:lnTo>
                          <a:pt x="365" y="49"/>
                        </a:lnTo>
                        <a:lnTo>
                          <a:pt x="367" y="50"/>
                        </a:lnTo>
                        <a:lnTo>
                          <a:pt x="378" y="52"/>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a:p>
                </p:txBody>
              </p:sp>
              <p:sp>
                <p:nvSpPr>
                  <p:cNvPr id="88" name="Freeform 44"/>
                  <p:cNvSpPr>
                    <a:spLocks/>
                  </p:cNvSpPr>
                  <p:nvPr/>
                </p:nvSpPr>
                <p:spPr bwMode="auto">
                  <a:xfrm>
                    <a:off x="3995" y="3538"/>
                    <a:ext cx="459" cy="222"/>
                  </a:xfrm>
                  <a:custGeom>
                    <a:avLst/>
                    <a:gdLst>
                      <a:gd name="T0" fmla="*/ 381 w 459"/>
                      <a:gd name="T1" fmla="*/ 50 h 222"/>
                      <a:gd name="T2" fmla="*/ 423 w 459"/>
                      <a:gd name="T3" fmla="*/ 41 h 222"/>
                      <a:gd name="T4" fmla="*/ 431 w 459"/>
                      <a:gd name="T5" fmla="*/ 50 h 222"/>
                      <a:gd name="T6" fmla="*/ 434 w 459"/>
                      <a:gd name="T7" fmla="*/ 55 h 222"/>
                      <a:gd name="T8" fmla="*/ 422 w 459"/>
                      <a:gd name="T9" fmla="*/ 68 h 222"/>
                      <a:gd name="T10" fmla="*/ 422 w 459"/>
                      <a:gd name="T11" fmla="*/ 70 h 222"/>
                      <a:gd name="T12" fmla="*/ 407 w 459"/>
                      <a:gd name="T13" fmla="*/ 82 h 222"/>
                      <a:gd name="T14" fmla="*/ 414 w 459"/>
                      <a:gd name="T15" fmla="*/ 87 h 222"/>
                      <a:gd name="T16" fmla="*/ 402 w 459"/>
                      <a:gd name="T17" fmla="*/ 100 h 222"/>
                      <a:gd name="T18" fmla="*/ 405 w 459"/>
                      <a:gd name="T19" fmla="*/ 115 h 222"/>
                      <a:gd name="T20" fmla="*/ 442 w 459"/>
                      <a:gd name="T21" fmla="*/ 148 h 222"/>
                      <a:gd name="T22" fmla="*/ 459 w 459"/>
                      <a:gd name="T23" fmla="*/ 137 h 222"/>
                      <a:gd name="T24" fmla="*/ 454 w 459"/>
                      <a:gd name="T25" fmla="*/ 147 h 222"/>
                      <a:gd name="T26" fmla="*/ 433 w 459"/>
                      <a:gd name="T27" fmla="*/ 185 h 222"/>
                      <a:gd name="T28" fmla="*/ 409 w 459"/>
                      <a:gd name="T29" fmla="*/ 208 h 222"/>
                      <a:gd name="T30" fmla="*/ 386 w 459"/>
                      <a:gd name="T31" fmla="*/ 219 h 222"/>
                      <a:gd name="T32" fmla="*/ 375 w 459"/>
                      <a:gd name="T33" fmla="*/ 222 h 222"/>
                      <a:gd name="T34" fmla="*/ 349 w 459"/>
                      <a:gd name="T35" fmla="*/ 219 h 222"/>
                      <a:gd name="T36" fmla="*/ 307 w 459"/>
                      <a:gd name="T37" fmla="*/ 203 h 222"/>
                      <a:gd name="T38" fmla="*/ 298 w 459"/>
                      <a:gd name="T39" fmla="*/ 205 h 222"/>
                      <a:gd name="T40" fmla="*/ 293 w 459"/>
                      <a:gd name="T41" fmla="*/ 214 h 222"/>
                      <a:gd name="T42" fmla="*/ 274 w 459"/>
                      <a:gd name="T43" fmla="*/ 209 h 222"/>
                      <a:gd name="T44" fmla="*/ 266 w 459"/>
                      <a:gd name="T45" fmla="*/ 205 h 222"/>
                      <a:gd name="T46" fmla="*/ 217 w 459"/>
                      <a:gd name="T47" fmla="*/ 208 h 222"/>
                      <a:gd name="T48" fmla="*/ 180 w 459"/>
                      <a:gd name="T49" fmla="*/ 209 h 222"/>
                      <a:gd name="T50" fmla="*/ 127 w 459"/>
                      <a:gd name="T51" fmla="*/ 209 h 222"/>
                      <a:gd name="T52" fmla="*/ 39 w 459"/>
                      <a:gd name="T53" fmla="*/ 211 h 222"/>
                      <a:gd name="T54" fmla="*/ 15 w 459"/>
                      <a:gd name="T55" fmla="*/ 211 h 222"/>
                      <a:gd name="T56" fmla="*/ 17 w 459"/>
                      <a:gd name="T57" fmla="*/ 185 h 222"/>
                      <a:gd name="T58" fmla="*/ 31 w 459"/>
                      <a:gd name="T59" fmla="*/ 160 h 222"/>
                      <a:gd name="T60" fmla="*/ 36 w 459"/>
                      <a:gd name="T61" fmla="*/ 156 h 222"/>
                      <a:gd name="T62" fmla="*/ 52 w 459"/>
                      <a:gd name="T63" fmla="*/ 153 h 222"/>
                      <a:gd name="T64" fmla="*/ 70 w 459"/>
                      <a:gd name="T65" fmla="*/ 140 h 222"/>
                      <a:gd name="T66" fmla="*/ 76 w 459"/>
                      <a:gd name="T67" fmla="*/ 137 h 222"/>
                      <a:gd name="T68" fmla="*/ 94 w 459"/>
                      <a:gd name="T69" fmla="*/ 142 h 222"/>
                      <a:gd name="T70" fmla="*/ 103 w 459"/>
                      <a:gd name="T71" fmla="*/ 134 h 222"/>
                      <a:gd name="T72" fmla="*/ 100 w 459"/>
                      <a:gd name="T73" fmla="*/ 131 h 222"/>
                      <a:gd name="T74" fmla="*/ 92 w 459"/>
                      <a:gd name="T75" fmla="*/ 115 h 222"/>
                      <a:gd name="T76" fmla="*/ 105 w 459"/>
                      <a:gd name="T77" fmla="*/ 95 h 222"/>
                      <a:gd name="T78" fmla="*/ 108 w 459"/>
                      <a:gd name="T79" fmla="*/ 89 h 222"/>
                      <a:gd name="T80" fmla="*/ 110 w 459"/>
                      <a:gd name="T81" fmla="*/ 84 h 222"/>
                      <a:gd name="T82" fmla="*/ 102 w 459"/>
                      <a:gd name="T83" fmla="*/ 63 h 222"/>
                      <a:gd name="T84" fmla="*/ 108 w 459"/>
                      <a:gd name="T85" fmla="*/ 60 h 222"/>
                      <a:gd name="T86" fmla="*/ 119 w 459"/>
                      <a:gd name="T87" fmla="*/ 53 h 222"/>
                      <a:gd name="T88" fmla="*/ 127 w 459"/>
                      <a:gd name="T89" fmla="*/ 50 h 222"/>
                      <a:gd name="T90" fmla="*/ 139 w 459"/>
                      <a:gd name="T91" fmla="*/ 44 h 222"/>
                      <a:gd name="T92" fmla="*/ 148 w 459"/>
                      <a:gd name="T93" fmla="*/ 37 h 222"/>
                      <a:gd name="T94" fmla="*/ 168 w 459"/>
                      <a:gd name="T95" fmla="*/ 20 h 222"/>
                      <a:gd name="T96" fmla="*/ 171 w 459"/>
                      <a:gd name="T97" fmla="*/ 13 h 222"/>
                      <a:gd name="T98" fmla="*/ 192 w 459"/>
                      <a:gd name="T99" fmla="*/ 18 h 222"/>
                      <a:gd name="T100" fmla="*/ 201 w 459"/>
                      <a:gd name="T101" fmla="*/ 10 h 222"/>
                      <a:gd name="T102" fmla="*/ 213 w 459"/>
                      <a:gd name="T103" fmla="*/ 15 h 222"/>
                      <a:gd name="T104" fmla="*/ 224 w 459"/>
                      <a:gd name="T105" fmla="*/ 12 h 222"/>
                      <a:gd name="T106" fmla="*/ 240 w 459"/>
                      <a:gd name="T107" fmla="*/ 7 h 222"/>
                      <a:gd name="T108" fmla="*/ 267 w 459"/>
                      <a:gd name="T109" fmla="*/ 12 h 222"/>
                      <a:gd name="T110" fmla="*/ 296 w 459"/>
                      <a:gd name="T111" fmla="*/ 23 h 222"/>
                      <a:gd name="T112" fmla="*/ 325 w 459"/>
                      <a:gd name="T113" fmla="*/ 28 h 222"/>
                      <a:gd name="T114" fmla="*/ 336 w 459"/>
                      <a:gd name="T115" fmla="*/ 33 h 222"/>
                      <a:gd name="T116" fmla="*/ 357 w 459"/>
                      <a:gd name="T117" fmla="*/ 44 h 222"/>
                      <a:gd name="T118" fmla="*/ 378 w 459"/>
                      <a:gd name="T119" fmla="*/ 52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59" h="222">
                        <a:moveTo>
                          <a:pt x="378" y="52"/>
                        </a:moveTo>
                        <a:lnTo>
                          <a:pt x="380" y="50"/>
                        </a:lnTo>
                        <a:lnTo>
                          <a:pt x="381" y="50"/>
                        </a:lnTo>
                        <a:lnTo>
                          <a:pt x="397" y="44"/>
                        </a:lnTo>
                        <a:lnTo>
                          <a:pt x="417" y="42"/>
                        </a:lnTo>
                        <a:lnTo>
                          <a:pt x="423" y="41"/>
                        </a:lnTo>
                        <a:lnTo>
                          <a:pt x="425" y="42"/>
                        </a:lnTo>
                        <a:lnTo>
                          <a:pt x="428" y="47"/>
                        </a:lnTo>
                        <a:lnTo>
                          <a:pt x="431" y="50"/>
                        </a:lnTo>
                        <a:lnTo>
                          <a:pt x="436" y="53"/>
                        </a:lnTo>
                        <a:lnTo>
                          <a:pt x="436" y="53"/>
                        </a:lnTo>
                        <a:lnTo>
                          <a:pt x="434" y="55"/>
                        </a:lnTo>
                        <a:lnTo>
                          <a:pt x="428" y="63"/>
                        </a:lnTo>
                        <a:lnTo>
                          <a:pt x="422" y="68"/>
                        </a:lnTo>
                        <a:lnTo>
                          <a:pt x="422" y="68"/>
                        </a:lnTo>
                        <a:lnTo>
                          <a:pt x="422" y="70"/>
                        </a:lnTo>
                        <a:lnTo>
                          <a:pt x="422" y="70"/>
                        </a:lnTo>
                        <a:lnTo>
                          <a:pt x="422" y="70"/>
                        </a:lnTo>
                        <a:lnTo>
                          <a:pt x="414" y="76"/>
                        </a:lnTo>
                        <a:lnTo>
                          <a:pt x="410" y="79"/>
                        </a:lnTo>
                        <a:lnTo>
                          <a:pt x="407" y="82"/>
                        </a:lnTo>
                        <a:lnTo>
                          <a:pt x="409" y="82"/>
                        </a:lnTo>
                        <a:lnTo>
                          <a:pt x="414" y="86"/>
                        </a:lnTo>
                        <a:lnTo>
                          <a:pt x="414" y="87"/>
                        </a:lnTo>
                        <a:lnTo>
                          <a:pt x="407" y="97"/>
                        </a:lnTo>
                        <a:lnTo>
                          <a:pt x="402" y="100"/>
                        </a:lnTo>
                        <a:lnTo>
                          <a:pt x="402" y="100"/>
                        </a:lnTo>
                        <a:lnTo>
                          <a:pt x="410" y="108"/>
                        </a:lnTo>
                        <a:lnTo>
                          <a:pt x="410" y="108"/>
                        </a:lnTo>
                        <a:lnTo>
                          <a:pt x="405" y="115"/>
                        </a:lnTo>
                        <a:lnTo>
                          <a:pt x="405" y="115"/>
                        </a:lnTo>
                        <a:lnTo>
                          <a:pt x="434" y="140"/>
                        </a:lnTo>
                        <a:lnTo>
                          <a:pt x="442" y="148"/>
                        </a:lnTo>
                        <a:lnTo>
                          <a:pt x="446" y="134"/>
                        </a:lnTo>
                        <a:lnTo>
                          <a:pt x="459" y="135"/>
                        </a:lnTo>
                        <a:lnTo>
                          <a:pt x="459" y="137"/>
                        </a:lnTo>
                        <a:lnTo>
                          <a:pt x="457" y="140"/>
                        </a:lnTo>
                        <a:lnTo>
                          <a:pt x="455" y="145"/>
                        </a:lnTo>
                        <a:lnTo>
                          <a:pt x="454" y="147"/>
                        </a:lnTo>
                        <a:lnTo>
                          <a:pt x="452" y="153"/>
                        </a:lnTo>
                        <a:lnTo>
                          <a:pt x="439" y="174"/>
                        </a:lnTo>
                        <a:lnTo>
                          <a:pt x="433" y="185"/>
                        </a:lnTo>
                        <a:lnTo>
                          <a:pt x="423" y="193"/>
                        </a:lnTo>
                        <a:lnTo>
                          <a:pt x="415" y="201"/>
                        </a:lnTo>
                        <a:lnTo>
                          <a:pt x="409" y="208"/>
                        </a:lnTo>
                        <a:lnTo>
                          <a:pt x="402" y="211"/>
                        </a:lnTo>
                        <a:lnTo>
                          <a:pt x="391" y="217"/>
                        </a:lnTo>
                        <a:lnTo>
                          <a:pt x="386" y="219"/>
                        </a:lnTo>
                        <a:lnTo>
                          <a:pt x="386" y="219"/>
                        </a:lnTo>
                        <a:lnTo>
                          <a:pt x="385" y="219"/>
                        </a:lnTo>
                        <a:lnTo>
                          <a:pt x="375" y="222"/>
                        </a:lnTo>
                        <a:lnTo>
                          <a:pt x="365" y="222"/>
                        </a:lnTo>
                        <a:lnTo>
                          <a:pt x="352" y="221"/>
                        </a:lnTo>
                        <a:lnTo>
                          <a:pt x="349" y="219"/>
                        </a:lnTo>
                        <a:lnTo>
                          <a:pt x="340" y="216"/>
                        </a:lnTo>
                        <a:lnTo>
                          <a:pt x="320" y="208"/>
                        </a:lnTo>
                        <a:lnTo>
                          <a:pt x="307" y="203"/>
                        </a:lnTo>
                        <a:lnTo>
                          <a:pt x="303" y="203"/>
                        </a:lnTo>
                        <a:lnTo>
                          <a:pt x="298" y="203"/>
                        </a:lnTo>
                        <a:lnTo>
                          <a:pt x="298" y="205"/>
                        </a:lnTo>
                        <a:lnTo>
                          <a:pt x="296" y="206"/>
                        </a:lnTo>
                        <a:lnTo>
                          <a:pt x="293" y="211"/>
                        </a:lnTo>
                        <a:lnTo>
                          <a:pt x="293" y="214"/>
                        </a:lnTo>
                        <a:lnTo>
                          <a:pt x="291" y="221"/>
                        </a:lnTo>
                        <a:lnTo>
                          <a:pt x="290" y="221"/>
                        </a:lnTo>
                        <a:lnTo>
                          <a:pt x="274" y="209"/>
                        </a:lnTo>
                        <a:lnTo>
                          <a:pt x="269" y="205"/>
                        </a:lnTo>
                        <a:lnTo>
                          <a:pt x="267" y="205"/>
                        </a:lnTo>
                        <a:lnTo>
                          <a:pt x="266" y="205"/>
                        </a:lnTo>
                        <a:lnTo>
                          <a:pt x="266" y="206"/>
                        </a:lnTo>
                        <a:lnTo>
                          <a:pt x="221" y="208"/>
                        </a:lnTo>
                        <a:lnTo>
                          <a:pt x="217" y="208"/>
                        </a:lnTo>
                        <a:lnTo>
                          <a:pt x="214" y="208"/>
                        </a:lnTo>
                        <a:lnTo>
                          <a:pt x="214" y="208"/>
                        </a:lnTo>
                        <a:lnTo>
                          <a:pt x="180" y="209"/>
                        </a:lnTo>
                        <a:lnTo>
                          <a:pt x="139" y="209"/>
                        </a:lnTo>
                        <a:lnTo>
                          <a:pt x="129" y="211"/>
                        </a:lnTo>
                        <a:lnTo>
                          <a:pt x="127" y="209"/>
                        </a:lnTo>
                        <a:lnTo>
                          <a:pt x="105" y="211"/>
                        </a:lnTo>
                        <a:lnTo>
                          <a:pt x="82" y="211"/>
                        </a:lnTo>
                        <a:lnTo>
                          <a:pt x="39" y="211"/>
                        </a:lnTo>
                        <a:lnTo>
                          <a:pt x="29" y="211"/>
                        </a:lnTo>
                        <a:lnTo>
                          <a:pt x="29" y="211"/>
                        </a:lnTo>
                        <a:lnTo>
                          <a:pt x="15" y="211"/>
                        </a:lnTo>
                        <a:lnTo>
                          <a:pt x="0" y="200"/>
                        </a:lnTo>
                        <a:lnTo>
                          <a:pt x="5" y="195"/>
                        </a:lnTo>
                        <a:lnTo>
                          <a:pt x="17" y="185"/>
                        </a:lnTo>
                        <a:lnTo>
                          <a:pt x="25" y="192"/>
                        </a:lnTo>
                        <a:lnTo>
                          <a:pt x="44" y="174"/>
                        </a:lnTo>
                        <a:lnTo>
                          <a:pt x="31" y="160"/>
                        </a:lnTo>
                        <a:lnTo>
                          <a:pt x="29" y="156"/>
                        </a:lnTo>
                        <a:lnTo>
                          <a:pt x="34" y="156"/>
                        </a:lnTo>
                        <a:lnTo>
                          <a:pt x="36" y="156"/>
                        </a:lnTo>
                        <a:lnTo>
                          <a:pt x="41" y="155"/>
                        </a:lnTo>
                        <a:lnTo>
                          <a:pt x="41" y="155"/>
                        </a:lnTo>
                        <a:lnTo>
                          <a:pt x="52" y="153"/>
                        </a:lnTo>
                        <a:lnTo>
                          <a:pt x="50" y="152"/>
                        </a:lnTo>
                        <a:lnTo>
                          <a:pt x="65" y="144"/>
                        </a:lnTo>
                        <a:lnTo>
                          <a:pt x="70" y="140"/>
                        </a:lnTo>
                        <a:lnTo>
                          <a:pt x="70" y="140"/>
                        </a:lnTo>
                        <a:lnTo>
                          <a:pt x="76" y="137"/>
                        </a:lnTo>
                        <a:lnTo>
                          <a:pt x="76" y="137"/>
                        </a:lnTo>
                        <a:lnTo>
                          <a:pt x="81" y="142"/>
                        </a:lnTo>
                        <a:lnTo>
                          <a:pt x="87" y="142"/>
                        </a:lnTo>
                        <a:lnTo>
                          <a:pt x="94" y="142"/>
                        </a:lnTo>
                        <a:lnTo>
                          <a:pt x="94" y="142"/>
                        </a:lnTo>
                        <a:lnTo>
                          <a:pt x="97" y="140"/>
                        </a:lnTo>
                        <a:lnTo>
                          <a:pt x="103" y="134"/>
                        </a:lnTo>
                        <a:lnTo>
                          <a:pt x="105" y="132"/>
                        </a:lnTo>
                        <a:lnTo>
                          <a:pt x="103" y="132"/>
                        </a:lnTo>
                        <a:lnTo>
                          <a:pt x="100" y="131"/>
                        </a:lnTo>
                        <a:lnTo>
                          <a:pt x="87" y="118"/>
                        </a:lnTo>
                        <a:lnTo>
                          <a:pt x="86" y="116"/>
                        </a:lnTo>
                        <a:lnTo>
                          <a:pt x="92" y="115"/>
                        </a:lnTo>
                        <a:lnTo>
                          <a:pt x="100" y="110"/>
                        </a:lnTo>
                        <a:lnTo>
                          <a:pt x="97" y="105"/>
                        </a:lnTo>
                        <a:lnTo>
                          <a:pt x="105" y="95"/>
                        </a:lnTo>
                        <a:lnTo>
                          <a:pt x="107" y="94"/>
                        </a:lnTo>
                        <a:lnTo>
                          <a:pt x="108" y="90"/>
                        </a:lnTo>
                        <a:lnTo>
                          <a:pt x="108" y="89"/>
                        </a:lnTo>
                        <a:lnTo>
                          <a:pt x="108" y="89"/>
                        </a:lnTo>
                        <a:lnTo>
                          <a:pt x="111" y="86"/>
                        </a:lnTo>
                        <a:lnTo>
                          <a:pt x="110" y="84"/>
                        </a:lnTo>
                        <a:lnTo>
                          <a:pt x="107" y="76"/>
                        </a:lnTo>
                        <a:lnTo>
                          <a:pt x="103" y="68"/>
                        </a:lnTo>
                        <a:lnTo>
                          <a:pt x="102" y="63"/>
                        </a:lnTo>
                        <a:lnTo>
                          <a:pt x="100" y="62"/>
                        </a:lnTo>
                        <a:lnTo>
                          <a:pt x="100" y="60"/>
                        </a:lnTo>
                        <a:lnTo>
                          <a:pt x="108" y="60"/>
                        </a:lnTo>
                        <a:lnTo>
                          <a:pt x="111" y="58"/>
                        </a:lnTo>
                        <a:lnTo>
                          <a:pt x="116" y="55"/>
                        </a:lnTo>
                        <a:lnTo>
                          <a:pt x="119" y="53"/>
                        </a:lnTo>
                        <a:lnTo>
                          <a:pt x="121" y="53"/>
                        </a:lnTo>
                        <a:lnTo>
                          <a:pt x="124" y="52"/>
                        </a:lnTo>
                        <a:lnTo>
                          <a:pt x="127" y="50"/>
                        </a:lnTo>
                        <a:lnTo>
                          <a:pt x="134" y="49"/>
                        </a:lnTo>
                        <a:lnTo>
                          <a:pt x="137" y="45"/>
                        </a:lnTo>
                        <a:lnTo>
                          <a:pt x="139" y="44"/>
                        </a:lnTo>
                        <a:lnTo>
                          <a:pt x="142" y="44"/>
                        </a:lnTo>
                        <a:lnTo>
                          <a:pt x="144" y="41"/>
                        </a:lnTo>
                        <a:lnTo>
                          <a:pt x="148" y="37"/>
                        </a:lnTo>
                        <a:lnTo>
                          <a:pt x="153" y="37"/>
                        </a:lnTo>
                        <a:lnTo>
                          <a:pt x="163" y="26"/>
                        </a:lnTo>
                        <a:lnTo>
                          <a:pt x="168" y="20"/>
                        </a:lnTo>
                        <a:lnTo>
                          <a:pt x="168" y="18"/>
                        </a:lnTo>
                        <a:lnTo>
                          <a:pt x="168" y="18"/>
                        </a:lnTo>
                        <a:lnTo>
                          <a:pt x="171" y="13"/>
                        </a:lnTo>
                        <a:lnTo>
                          <a:pt x="185" y="25"/>
                        </a:lnTo>
                        <a:lnTo>
                          <a:pt x="192" y="17"/>
                        </a:lnTo>
                        <a:lnTo>
                          <a:pt x="192" y="18"/>
                        </a:lnTo>
                        <a:lnTo>
                          <a:pt x="193" y="18"/>
                        </a:lnTo>
                        <a:lnTo>
                          <a:pt x="200" y="12"/>
                        </a:lnTo>
                        <a:lnTo>
                          <a:pt x="201" y="10"/>
                        </a:lnTo>
                        <a:lnTo>
                          <a:pt x="209" y="7"/>
                        </a:lnTo>
                        <a:lnTo>
                          <a:pt x="211" y="12"/>
                        </a:lnTo>
                        <a:lnTo>
                          <a:pt x="213" y="15"/>
                        </a:lnTo>
                        <a:lnTo>
                          <a:pt x="216" y="15"/>
                        </a:lnTo>
                        <a:lnTo>
                          <a:pt x="219" y="15"/>
                        </a:lnTo>
                        <a:lnTo>
                          <a:pt x="224" y="12"/>
                        </a:lnTo>
                        <a:lnTo>
                          <a:pt x="229" y="10"/>
                        </a:lnTo>
                        <a:lnTo>
                          <a:pt x="238" y="5"/>
                        </a:lnTo>
                        <a:lnTo>
                          <a:pt x="240" y="7"/>
                        </a:lnTo>
                        <a:lnTo>
                          <a:pt x="254" y="0"/>
                        </a:lnTo>
                        <a:lnTo>
                          <a:pt x="262" y="7"/>
                        </a:lnTo>
                        <a:lnTo>
                          <a:pt x="267" y="12"/>
                        </a:lnTo>
                        <a:lnTo>
                          <a:pt x="270" y="15"/>
                        </a:lnTo>
                        <a:lnTo>
                          <a:pt x="274" y="15"/>
                        </a:lnTo>
                        <a:lnTo>
                          <a:pt x="296" y="23"/>
                        </a:lnTo>
                        <a:lnTo>
                          <a:pt x="314" y="25"/>
                        </a:lnTo>
                        <a:lnTo>
                          <a:pt x="317" y="25"/>
                        </a:lnTo>
                        <a:lnTo>
                          <a:pt x="325" y="28"/>
                        </a:lnTo>
                        <a:lnTo>
                          <a:pt x="327" y="26"/>
                        </a:lnTo>
                        <a:lnTo>
                          <a:pt x="327" y="28"/>
                        </a:lnTo>
                        <a:lnTo>
                          <a:pt x="336" y="33"/>
                        </a:lnTo>
                        <a:lnTo>
                          <a:pt x="352" y="41"/>
                        </a:lnTo>
                        <a:lnTo>
                          <a:pt x="357" y="44"/>
                        </a:lnTo>
                        <a:lnTo>
                          <a:pt x="357" y="44"/>
                        </a:lnTo>
                        <a:lnTo>
                          <a:pt x="365" y="49"/>
                        </a:lnTo>
                        <a:lnTo>
                          <a:pt x="367" y="50"/>
                        </a:lnTo>
                        <a:lnTo>
                          <a:pt x="378" y="52"/>
                        </a:lnTo>
                      </a:path>
                    </a:pathLst>
                  </a:custGeom>
                  <a:noFill/>
                  <a:ln w="4763" cap="sq">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
                <p:nvSpPr>
                  <p:cNvPr id="89" name="Freeform 45"/>
                  <p:cNvSpPr>
                    <a:spLocks/>
                  </p:cNvSpPr>
                  <p:nvPr/>
                </p:nvSpPr>
                <p:spPr bwMode="auto">
                  <a:xfrm>
                    <a:off x="3488" y="1886"/>
                    <a:ext cx="507" cy="534"/>
                  </a:xfrm>
                  <a:custGeom>
                    <a:avLst/>
                    <a:gdLst>
                      <a:gd name="T0" fmla="*/ 419 w 507"/>
                      <a:gd name="T1" fmla="*/ 48 h 534"/>
                      <a:gd name="T2" fmla="*/ 392 w 507"/>
                      <a:gd name="T3" fmla="*/ 63 h 534"/>
                      <a:gd name="T4" fmla="*/ 409 w 507"/>
                      <a:gd name="T5" fmla="*/ 88 h 534"/>
                      <a:gd name="T6" fmla="*/ 364 w 507"/>
                      <a:gd name="T7" fmla="*/ 112 h 534"/>
                      <a:gd name="T8" fmla="*/ 385 w 507"/>
                      <a:gd name="T9" fmla="*/ 146 h 534"/>
                      <a:gd name="T10" fmla="*/ 395 w 507"/>
                      <a:gd name="T11" fmla="*/ 164 h 534"/>
                      <a:gd name="T12" fmla="*/ 403 w 507"/>
                      <a:gd name="T13" fmla="*/ 183 h 534"/>
                      <a:gd name="T14" fmla="*/ 369 w 507"/>
                      <a:gd name="T15" fmla="*/ 233 h 534"/>
                      <a:gd name="T16" fmla="*/ 390 w 507"/>
                      <a:gd name="T17" fmla="*/ 262 h 534"/>
                      <a:gd name="T18" fmla="*/ 345 w 507"/>
                      <a:gd name="T19" fmla="*/ 289 h 534"/>
                      <a:gd name="T20" fmla="*/ 369 w 507"/>
                      <a:gd name="T21" fmla="*/ 325 h 534"/>
                      <a:gd name="T22" fmla="*/ 387 w 507"/>
                      <a:gd name="T23" fmla="*/ 354 h 534"/>
                      <a:gd name="T24" fmla="*/ 461 w 507"/>
                      <a:gd name="T25" fmla="*/ 465 h 534"/>
                      <a:gd name="T26" fmla="*/ 482 w 507"/>
                      <a:gd name="T27" fmla="*/ 495 h 534"/>
                      <a:gd name="T28" fmla="*/ 501 w 507"/>
                      <a:gd name="T29" fmla="*/ 522 h 534"/>
                      <a:gd name="T30" fmla="*/ 507 w 507"/>
                      <a:gd name="T31" fmla="*/ 534 h 534"/>
                      <a:gd name="T32" fmla="*/ 451 w 507"/>
                      <a:gd name="T33" fmla="*/ 521 h 534"/>
                      <a:gd name="T34" fmla="*/ 403 w 507"/>
                      <a:gd name="T35" fmla="*/ 522 h 534"/>
                      <a:gd name="T36" fmla="*/ 389 w 507"/>
                      <a:gd name="T37" fmla="*/ 521 h 534"/>
                      <a:gd name="T38" fmla="*/ 390 w 507"/>
                      <a:gd name="T39" fmla="*/ 511 h 534"/>
                      <a:gd name="T40" fmla="*/ 371 w 507"/>
                      <a:gd name="T41" fmla="*/ 453 h 534"/>
                      <a:gd name="T42" fmla="*/ 342 w 507"/>
                      <a:gd name="T43" fmla="*/ 418 h 534"/>
                      <a:gd name="T44" fmla="*/ 302 w 507"/>
                      <a:gd name="T45" fmla="*/ 391 h 534"/>
                      <a:gd name="T46" fmla="*/ 268 w 507"/>
                      <a:gd name="T47" fmla="*/ 362 h 534"/>
                      <a:gd name="T48" fmla="*/ 218 w 507"/>
                      <a:gd name="T49" fmla="*/ 312 h 534"/>
                      <a:gd name="T50" fmla="*/ 186 w 507"/>
                      <a:gd name="T51" fmla="*/ 326 h 534"/>
                      <a:gd name="T52" fmla="*/ 162 w 507"/>
                      <a:gd name="T53" fmla="*/ 328 h 534"/>
                      <a:gd name="T54" fmla="*/ 125 w 507"/>
                      <a:gd name="T55" fmla="*/ 333 h 534"/>
                      <a:gd name="T56" fmla="*/ 94 w 507"/>
                      <a:gd name="T57" fmla="*/ 338 h 534"/>
                      <a:gd name="T58" fmla="*/ 85 w 507"/>
                      <a:gd name="T59" fmla="*/ 325 h 534"/>
                      <a:gd name="T60" fmla="*/ 48 w 507"/>
                      <a:gd name="T61" fmla="*/ 275 h 534"/>
                      <a:gd name="T62" fmla="*/ 37 w 507"/>
                      <a:gd name="T63" fmla="*/ 262 h 534"/>
                      <a:gd name="T64" fmla="*/ 0 w 507"/>
                      <a:gd name="T65" fmla="*/ 219 h 534"/>
                      <a:gd name="T66" fmla="*/ 59 w 507"/>
                      <a:gd name="T67" fmla="*/ 174 h 534"/>
                      <a:gd name="T68" fmla="*/ 90 w 507"/>
                      <a:gd name="T69" fmla="*/ 151 h 534"/>
                      <a:gd name="T70" fmla="*/ 112 w 507"/>
                      <a:gd name="T71" fmla="*/ 133 h 534"/>
                      <a:gd name="T72" fmla="*/ 151 w 507"/>
                      <a:gd name="T73" fmla="*/ 111 h 534"/>
                      <a:gd name="T74" fmla="*/ 178 w 507"/>
                      <a:gd name="T75" fmla="*/ 95 h 534"/>
                      <a:gd name="T76" fmla="*/ 189 w 507"/>
                      <a:gd name="T77" fmla="*/ 85 h 534"/>
                      <a:gd name="T78" fmla="*/ 207 w 507"/>
                      <a:gd name="T79" fmla="*/ 75 h 534"/>
                      <a:gd name="T80" fmla="*/ 237 w 507"/>
                      <a:gd name="T81" fmla="*/ 59 h 534"/>
                      <a:gd name="T82" fmla="*/ 356 w 507"/>
                      <a:gd name="T83" fmla="*/ 0 h 534"/>
                      <a:gd name="T84" fmla="*/ 419 w 507"/>
                      <a:gd name="T85" fmla="*/ 48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07" h="534">
                        <a:moveTo>
                          <a:pt x="419" y="48"/>
                        </a:moveTo>
                        <a:lnTo>
                          <a:pt x="392" y="63"/>
                        </a:lnTo>
                        <a:lnTo>
                          <a:pt x="409" y="88"/>
                        </a:lnTo>
                        <a:lnTo>
                          <a:pt x="364" y="112"/>
                        </a:lnTo>
                        <a:lnTo>
                          <a:pt x="385" y="146"/>
                        </a:lnTo>
                        <a:lnTo>
                          <a:pt x="395" y="164"/>
                        </a:lnTo>
                        <a:lnTo>
                          <a:pt x="403" y="183"/>
                        </a:lnTo>
                        <a:lnTo>
                          <a:pt x="369" y="233"/>
                        </a:lnTo>
                        <a:lnTo>
                          <a:pt x="390" y="262"/>
                        </a:lnTo>
                        <a:lnTo>
                          <a:pt x="345" y="289"/>
                        </a:lnTo>
                        <a:lnTo>
                          <a:pt x="369" y="325"/>
                        </a:lnTo>
                        <a:lnTo>
                          <a:pt x="387" y="354"/>
                        </a:lnTo>
                        <a:lnTo>
                          <a:pt x="461" y="465"/>
                        </a:lnTo>
                        <a:lnTo>
                          <a:pt x="482" y="495"/>
                        </a:lnTo>
                        <a:lnTo>
                          <a:pt x="501" y="522"/>
                        </a:lnTo>
                        <a:lnTo>
                          <a:pt x="507" y="534"/>
                        </a:lnTo>
                        <a:lnTo>
                          <a:pt x="451" y="521"/>
                        </a:lnTo>
                        <a:lnTo>
                          <a:pt x="403" y="522"/>
                        </a:lnTo>
                        <a:lnTo>
                          <a:pt x="389" y="521"/>
                        </a:lnTo>
                        <a:lnTo>
                          <a:pt x="390" y="511"/>
                        </a:lnTo>
                        <a:lnTo>
                          <a:pt x="371" y="453"/>
                        </a:lnTo>
                        <a:lnTo>
                          <a:pt x="342" y="418"/>
                        </a:lnTo>
                        <a:lnTo>
                          <a:pt x="302" y="391"/>
                        </a:lnTo>
                        <a:lnTo>
                          <a:pt x="268" y="362"/>
                        </a:lnTo>
                        <a:lnTo>
                          <a:pt x="218" y="312"/>
                        </a:lnTo>
                        <a:lnTo>
                          <a:pt x="186" y="326"/>
                        </a:lnTo>
                        <a:lnTo>
                          <a:pt x="162" y="328"/>
                        </a:lnTo>
                        <a:lnTo>
                          <a:pt x="125" y="333"/>
                        </a:lnTo>
                        <a:lnTo>
                          <a:pt x="94" y="338"/>
                        </a:lnTo>
                        <a:lnTo>
                          <a:pt x="85" y="325"/>
                        </a:lnTo>
                        <a:lnTo>
                          <a:pt x="48" y="275"/>
                        </a:lnTo>
                        <a:lnTo>
                          <a:pt x="37" y="262"/>
                        </a:lnTo>
                        <a:lnTo>
                          <a:pt x="0" y="219"/>
                        </a:lnTo>
                        <a:lnTo>
                          <a:pt x="59" y="174"/>
                        </a:lnTo>
                        <a:lnTo>
                          <a:pt x="90" y="151"/>
                        </a:lnTo>
                        <a:lnTo>
                          <a:pt x="112" y="133"/>
                        </a:lnTo>
                        <a:lnTo>
                          <a:pt x="151" y="111"/>
                        </a:lnTo>
                        <a:lnTo>
                          <a:pt x="178" y="95"/>
                        </a:lnTo>
                        <a:lnTo>
                          <a:pt x="189" y="85"/>
                        </a:lnTo>
                        <a:lnTo>
                          <a:pt x="207" y="75"/>
                        </a:lnTo>
                        <a:lnTo>
                          <a:pt x="237" y="59"/>
                        </a:lnTo>
                        <a:lnTo>
                          <a:pt x="356" y="0"/>
                        </a:lnTo>
                        <a:lnTo>
                          <a:pt x="419" y="48"/>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a:p>
                </p:txBody>
              </p:sp>
              <p:sp>
                <p:nvSpPr>
                  <p:cNvPr id="90" name="Freeform 46"/>
                  <p:cNvSpPr>
                    <a:spLocks/>
                  </p:cNvSpPr>
                  <p:nvPr/>
                </p:nvSpPr>
                <p:spPr bwMode="auto">
                  <a:xfrm>
                    <a:off x="3488" y="1886"/>
                    <a:ext cx="507" cy="534"/>
                  </a:xfrm>
                  <a:custGeom>
                    <a:avLst/>
                    <a:gdLst>
                      <a:gd name="T0" fmla="*/ 419 w 507"/>
                      <a:gd name="T1" fmla="*/ 48 h 534"/>
                      <a:gd name="T2" fmla="*/ 392 w 507"/>
                      <a:gd name="T3" fmla="*/ 63 h 534"/>
                      <a:gd name="T4" fmla="*/ 409 w 507"/>
                      <a:gd name="T5" fmla="*/ 88 h 534"/>
                      <a:gd name="T6" fmla="*/ 364 w 507"/>
                      <a:gd name="T7" fmla="*/ 112 h 534"/>
                      <a:gd name="T8" fmla="*/ 385 w 507"/>
                      <a:gd name="T9" fmla="*/ 146 h 534"/>
                      <a:gd name="T10" fmla="*/ 395 w 507"/>
                      <a:gd name="T11" fmla="*/ 164 h 534"/>
                      <a:gd name="T12" fmla="*/ 403 w 507"/>
                      <a:gd name="T13" fmla="*/ 183 h 534"/>
                      <a:gd name="T14" fmla="*/ 369 w 507"/>
                      <a:gd name="T15" fmla="*/ 233 h 534"/>
                      <a:gd name="T16" fmla="*/ 390 w 507"/>
                      <a:gd name="T17" fmla="*/ 262 h 534"/>
                      <a:gd name="T18" fmla="*/ 345 w 507"/>
                      <a:gd name="T19" fmla="*/ 289 h 534"/>
                      <a:gd name="T20" fmla="*/ 369 w 507"/>
                      <a:gd name="T21" fmla="*/ 325 h 534"/>
                      <a:gd name="T22" fmla="*/ 387 w 507"/>
                      <a:gd name="T23" fmla="*/ 354 h 534"/>
                      <a:gd name="T24" fmla="*/ 461 w 507"/>
                      <a:gd name="T25" fmla="*/ 465 h 534"/>
                      <a:gd name="T26" fmla="*/ 482 w 507"/>
                      <a:gd name="T27" fmla="*/ 495 h 534"/>
                      <a:gd name="T28" fmla="*/ 501 w 507"/>
                      <a:gd name="T29" fmla="*/ 522 h 534"/>
                      <a:gd name="T30" fmla="*/ 507 w 507"/>
                      <a:gd name="T31" fmla="*/ 534 h 534"/>
                      <a:gd name="T32" fmla="*/ 451 w 507"/>
                      <a:gd name="T33" fmla="*/ 521 h 534"/>
                      <a:gd name="T34" fmla="*/ 403 w 507"/>
                      <a:gd name="T35" fmla="*/ 522 h 534"/>
                      <a:gd name="T36" fmla="*/ 389 w 507"/>
                      <a:gd name="T37" fmla="*/ 521 h 534"/>
                      <a:gd name="T38" fmla="*/ 390 w 507"/>
                      <a:gd name="T39" fmla="*/ 511 h 534"/>
                      <a:gd name="T40" fmla="*/ 371 w 507"/>
                      <a:gd name="T41" fmla="*/ 453 h 534"/>
                      <a:gd name="T42" fmla="*/ 342 w 507"/>
                      <a:gd name="T43" fmla="*/ 418 h 534"/>
                      <a:gd name="T44" fmla="*/ 302 w 507"/>
                      <a:gd name="T45" fmla="*/ 391 h 534"/>
                      <a:gd name="T46" fmla="*/ 268 w 507"/>
                      <a:gd name="T47" fmla="*/ 362 h 534"/>
                      <a:gd name="T48" fmla="*/ 218 w 507"/>
                      <a:gd name="T49" fmla="*/ 312 h 534"/>
                      <a:gd name="T50" fmla="*/ 186 w 507"/>
                      <a:gd name="T51" fmla="*/ 326 h 534"/>
                      <a:gd name="T52" fmla="*/ 162 w 507"/>
                      <a:gd name="T53" fmla="*/ 328 h 534"/>
                      <a:gd name="T54" fmla="*/ 125 w 507"/>
                      <a:gd name="T55" fmla="*/ 333 h 534"/>
                      <a:gd name="T56" fmla="*/ 94 w 507"/>
                      <a:gd name="T57" fmla="*/ 338 h 534"/>
                      <a:gd name="T58" fmla="*/ 85 w 507"/>
                      <a:gd name="T59" fmla="*/ 325 h 534"/>
                      <a:gd name="T60" fmla="*/ 48 w 507"/>
                      <a:gd name="T61" fmla="*/ 275 h 534"/>
                      <a:gd name="T62" fmla="*/ 37 w 507"/>
                      <a:gd name="T63" fmla="*/ 262 h 534"/>
                      <a:gd name="T64" fmla="*/ 0 w 507"/>
                      <a:gd name="T65" fmla="*/ 219 h 534"/>
                      <a:gd name="T66" fmla="*/ 59 w 507"/>
                      <a:gd name="T67" fmla="*/ 174 h 534"/>
                      <a:gd name="T68" fmla="*/ 90 w 507"/>
                      <a:gd name="T69" fmla="*/ 151 h 534"/>
                      <a:gd name="T70" fmla="*/ 112 w 507"/>
                      <a:gd name="T71" fmla="*/ 133 h 534"/>
                      <a:gd name="T72" fmla="*/ 151 w 507"/>
                      <a:gd name="T73" fmla="*/ 111 h 534"/>
                      <a:gd name="T74" fmla="*/ 178 w 507"/>
                      <a:gd name="T75" fmla="*/ 95 h 534"/>
                      <a:gd name="T76" fmla="*/ 189 w 507"/>
                      <a:gd name="T77" fmla="*/ 85 h 534"/>
                      <a:gd name="T78" fmla="*/ 207 w 507"/>
                      <a:gd name="T79" fmla="*/ 75 h 534"/>
                      <a:gd name="T80" fmla="*/ 237 w 507"/>
                      <a:gd name="T81" fmla="*/ 59 h 534"/>
                      <a:gd name="T82" fmla="*/ 356 w 507"/>
                      <a:gd name="T83" fmla="*/ 0 h 534"/>
                      <a:gd name="T84" fmla="*/ 419 w 507"/>
                      <a:gd name="T85" fmla="*/ 48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07" h="534">
                        <a:moveTo>
                          <a:pt x="419" y="48"/>
                        </a:moveTo>
                        <a:lnTo>
                          <a:pt x="392" y="63"/>
                        </a:lnTo>
                        <a:lnTo>
                          <a:pt x="409" y="88"/>
                        </a:lnTo>
                        <a:lnTo>
                          <a:pt x="364" y="112"/>
                        </a:lnTo>
                        <a:lnTo>
                          <a:pt x="385" y="146"/>
                        </a:lnTo>
                        <a:lnTo>
                          <a:pt x="395" y="164"/>
                        </a:lnTo>
                        <a:lnTo>
                          <a:pt x="403" y="183"/>
                        </a:lnTo>
                        <a:lnTo>
                          <a:pt x="369" y="233"/>
                        </a:lnTo>
                        <a:lnTo>
                          <a:pt x="390" y="262"/>
                        </a:lnTo>
                        <a:lnTo>
                          <a:pt x="345" y="289"/>
                        </a:lnTo>
                        <a:lnTo>
                          <a:pt x="369" y="325"/>
                        </a:lnTo>
                        <a:lnTo>
                          <a:pt x="387" y="354"/>
                        </a:lnTo>
                        <a:lnTo>
                          <a:pt x="461" y="465"/>
                        </a:lnTo>
                        <a:lnTo>
                          <a:pt x="482" y="495"/>
                        </a:lnTo>
                        <a:lnTo>
                          <a:pt x="501" y="522"/>
                        </a:lnTo>
                        <a:lnTo>
                          <a:pt x="507" y="534"/>
                        </a:lnTo>
                        <a:lnTo>
                          <a:pt x="451" y="521"/>
                        </a:lnTo>
                        <a:lnTo>
                          <a:pt x="403" y="522"/>
                        </a:lnTo>
                        <a:lnTo>
                          <a:pt x="389" y="521"/>
                        </a:lnTo>
                        <a:lnTo>
                          <a:pt x="390" y="511"/>
                        </a:lnTo>
                        <a:lnTo>
                          <a:pt x="371" y="453"/>
                        </a:lnTo>
                        <a:lnTo>
                          <a:pt x="342" y="418"/>
                        </a:lnTo>
                        <a:lnTo>
                          <a:pt x="302" y="391"/>
                        </a:lnTo>
                        <a:lnTo>
                          <a:pt x="268" y="362"/>
                        </a:lnTo>
                        <a:lnTo>
                          <a:pt x="218" y="312"/>
                        </a:lnTo>
                        <a:lnTo>
                          <a:pt x="186" y="326"/>
                        </a:lnTo>
                        <a:lnTo>
                          <a:pt x="162" y="328"/>
                        </a:lnTo>
                        <a:lnTo>
                          <a:pt x="125" y="333"/>
                        </a:lnTo>
                        <a:lnTo>
                          <a:pt x="94" y="338"/>
                        </a:lnTo>
                        <a:lnTo>
                          <a:pt x="85" y="325"/>
                        </a:lnTo>
                        <a:lnTo>
                          <a:pt x="48" y="275"/>
                        </a:lnTo>
                        <a:lnTo>
                          <a:pt x="37" y="262"/>
                        </a:lnTo>
                        <a:lnTo>
                          <a:pt x="0" y="219"/>
                        </a:lnTo>
                        <a:lnTo>
                          <a:pt x="59" y="174"/>
                        </a:lnTo>
                        <a:lnTo>
                          <a:pt x="90" y="151"/>
                        </a:lnTo>
                        <a:lnTo>
                          <a:pt x="112" y="133"/>
                        </a:lnTo>
                        <a:lnTo>
                          <a:pt x="151" y="111"/>
                        </a:lnTo>
                        <a:lnTo>
                          <a:pt x="178" y="95"/>
                        </a:lnTo>
                        <a:lnTo>
                          <a:pt x="189" y="85"/>
                        </a:lnTo>
                        <a:lnTo>
                          <a:pt x="207" y="75"/>
                        </a:lnTo>
                        <a:lnTo>
                          <a:pt x="237" y="59"/>
                        </a:lnTo>
                        <a:lnTo>
                          <a:pt x="356" y="0"/>
                        </a:lnTo>
                        <a:lnTo>
                          <a:pt x="419" y="48"/>
                        </a:lnTo>
                      </a:path>
                    </a:pathLst>
                  </a:custGeom>
                  <a:noFill/>
                  <a:ln w="4763" cap="sq">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
                <p:nvSpPr>
                  <p:cNvPr id="91" name="Freeform 47"/>
                  <p:cNvSpPr>
                    <a:spLocks/>
                  </p:cNvSpPr>
                  <p:nvPr/>
                </p:nvSpPr>
                <p:spPr bwMode="auto">
                  <a:xfrm>
                    <a:off x="4839" y="849"/>
                    <a:ext cx="495" cy="388"/>
                  </a:xfrm>
                  <a:custGeom>
                    <a:avLst/>
                    <a:gdLst>
                      <a:gd name="T0" fmla="*/ 418 w 495"/>
                      <a:gd name="T1" fmla="*/ 164 h 388"/>
                      <a:gd name="T2" fmla="*/ 423 w 495"/>
                      <a:gd name="T3" fmla="*/ 169 h 388"/>
                      <a:gd name="T4" fmla="*/ 426 w 495"/>
                      <a:gd name="T5" fmla="*/ 180 h 388"/>
                      <a:gd name="T6" fmla="*/ 439 w 495"/>
                      <a:gd name="T7" fmla="*/ 193 h 388"/>
                      <a:gd name="T8" fmla="*/ 463 w 495"/>
                      <a:gd name="T9" fmla="*/ 227 h 388"/>
                      <a:gd name="T10" fmla="*/ 471 w 495"/>
                      <a:gd name="T11" fmla="*/ 248 h 388"/>
                      <a:gd name="T12" fmla="*/ 489 w 495"/>
                      <a:gd name="T13" fmla="*/ 296 h 388"/>
                      <a:gd name="T14" fmla="*/ 452 w 495"/>
                      <a:gd name="T15" fmla="*/ 293 h 388"/>
                      <a:gd name="T16" fmla="*/ 420 w 495"/>
                      <a:gd name="T17" fmla="*/ 270 h 388"/>
                      <a:gd name="T18" fmla="*/ 389 w 495"/>
                      <a:gd name="T19" fmla="*/ 270 h 388"/>
                      <a:gd name="T20" fmla="*/ 373 w 495"/>
                      <a:gd name="T21" fmla="*/ 265 h 388"/>
                      <a:gd name="T22" fmla="*/ 365 w 495"/>
                      <a:gd name="T23" fmla="*/ 269 h 388"/>
                      <a:gd name="T24" fmla="*/ 362 w 495"/>
                      <a:gd name="T25" fmla="*/ 275 h 388"/>
                      <a:gd name="T26" fmla="*/ 371 w 495"/>
                      <a:gd name="T27" fmla="*/ 283 h 388"/>
                      <a:gd name="T28" fmla="*/ 375 w 495"/>
                      <a:gd name="T29" fmla="*/ 289 h 388"/>
                      <a:gd name="T30" fmla="*/ 373 w 495"/>
                      <a:gd name="T31" fmla="*/ 296 h 388"/>
                      <a:gd name="T32" fmla="*/ 360 w 495"/>
                      <a:gd name="T33" fmla="*/ 301 h 388"/>
                      <a:gd name="T34" fmla="*/ 352 w 495"/>
                      <a:gd name="T35" fmla="*/ 296 h 388"/>
                      <a:gd name="T36" fmla="*/ 338 w 495"/>
                      <a:gd name="T37" fmla="*/ 267 h 388"/>
                      <a:gd name="T38" fmla="*/ 346 w 495"/>
                      <a:gd name="T39" fmla="*/ 296 h 388"/>
                      <a:gd name="T40" fmla="*/ 330 w 495"/>
                      <a:gd name="T41" fmla="*/ 323 h 388"/>
                      <a:gd name="T42" fmla="*/ 304 w 495"/>
                      <a:gd name="T43" fmla="*/ 314 h 388"/>
                      <a:gd name="T44" fmla="*/ 150 w 495"/>
                      <a:gd name="T45" fmla="*/ 388 h 388"/>
                      <a:gd name="T46" fmla="*/ 126 w 495"/>
                      <a:gd name="T47" fmla="*/ 354 h 388"/>
                      <a:gd name="T48" fmla="*/ 100 w 495"/>
                      <a:gd name="T49" fmla="*/ 288 h 388"/>
                      <a:gd name="T50" fmla="*/ 68 w 495"/>
                      <a:gd name="T51" fmla="*/ 261 h 388"/>
                      <a:gd name="T52" fmla="*/ 40 w 495"/>
                      <a:gd name="T53" fmla="*/ 249 h 388"/>
                      <a:gd name="T54" fmla="*/ 28 w 495"/>
                      <a:gd name="T55" fmla="*/ 201 h 388"/>
                      <a:gd name="T56" fmla="*/ 21 w 495"/>
                      <a:gd name="T57" fmla="*/ 188 h 388"/>
                      <a:gd name="T58" fmla="*/ 7 w 495"/>
                      <a:gd name="T59" fmla="*/ 177 h 388"/>
                      <a:gd name="T60" fmla="*/ 15 w 495"/>
                      <a:gd name="T61" fmla="*/ 171 h 388"/>
                      <a:gd name="T62" fmla="*/ 16 w 495"/>
                      <a:gd name="T63" fmla="*/ 159 h 388"/>
                      <a:gd name="T64" fmla="*/ 8 w 495"/>
                      <a:gd name="T65" fmla="*/ 135 h 388"/>
                      <a:gd name="T66" fmla="*/ 2 w 495"/>
                      <a:gd name="T67" fmla="*/ 116 h 388"/>
                      <a:gd name="T68" fmla="*/ 3 w 495"/>
                      <a:gd name="T69" fmla="*/ 77 h 388"/>
                      <a:gd name="T70" fmla="*/ 23 w 495"/>
                      <a:gd name="T71" fmla="*/ 89 h 388"/>
                      <a:gd name="T72" fmla="*/ 32 w 495"/>
                      <a:gd name="T73" fmla="*/ 85 h 388"/>
                      <a:gd name="T74" fmla="*/ 47 w 495"/>
                      <a:gd name="T75" fmla="*/ 74 h 388"/>
                      <a:gd name="T76" fmla="*/ 50 w 495"/>
                      <a:gd name="T77" fmla="*/ 63 h 388"/>
                      <a:gd name="T78" fmla="*/ 39 w 495"/>
                      <a:gd name="T79" fmla="*/ 52 h 388"/>
                      <a:gd name="T80" fmla="*/ 31 w 495"/>
                      <a:gd name="T81" fmla="*/ 45 h 388"/>
                      <a:gd name="T82" fmla="*/ 50 w 495"/>
                      <a:gd name="T83" fmla="*/ 29 h 388"/>
                      <a:gd name="T84" fmla="*/ 60 w 495"/>
                      <a:gd name="T85" fmla="*/ 7 h 388"/>
                      <a:gd name="T86" fmla="*/ 110 w 495"/>
                      <a:gd name="T87" fmla="*/ 0 h 388"/>
                      <a:gd name="T88" fmla="*/ 216 w 495"/>
                      <a:gd name="T89" fmla="*/ 77 h 388"/>
                      <a:gd name="T90" fmla="*/ 265 w 495"/>
                      <a:gd name="T91" fmla="*/ 142 h 388"/>
                      <a:gd name="T92" fmla="*/ 360 w 495"/>
                      <a:gd name="T93" fmla="*/ 154 h 388"/>
                      <a:gd name="T94" fmla="*/ 408 w 495"/>
                      <a:gd name="T95" fmla="*/ 159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95" h="388">
                        <a:moveTo>
                          <a:pt x="410" y="159"/>
                        </a:moveTo>
                        <a:lnTo>
                          <a:pt x="410" y="162"/>
                        </a:lnTo>
                        <a:lnTo>
                          <a:pt x="418" y="164"/>
                        </a:lnTo>
                        <a:lnTo>
                          <a:pt x="420" y="164"/>
                        </a:lnTo>
                        <a:lnTo>
                          <a:pt x="421" y="166"/>
                        </a:lnTo>
                        <a:lnTo>
                          <a:pt x="423" y="169"/>
                        </a:lnTo>
                        <a:lnTo>
                          <a:pt x="425" y="177"/>
                        </a:lnTo>
                        <a:lnTo>
                          <a:pt x="426" y="179"/>
                        </a:lnTo>
                        <a:lnTo>
                          <a:pt x="426" y="180"/>
                        </a:lnTo>
                        <a:lnTo>
                          <a:pt x="429" y="185"/>
                        </a:lnTo>
                        <a:lnTo>
                          <a:pt x="434" y="188"/>
                        </a:lnTo>
                        <a:lnTo>
                          <a:pt x="439" y="193"/>
                        </a:lnTo>
                        <a:lnTo>
                          <a:pt x="444" y="193"/>
                        </a:lnTo>
                        <a:lnTo>
                          <a:pt x="449" y="195"/>
                        </a:lnTo>
                        <a:lnTo>
                          <a:pt x="463" y="227"/>
                        </a:lnTo>
                        <a:lnTo>
                          <a:pt x="468" y="227"/>
                        </a:lnTo>
                        <a:lnTo>
                          <a:pt x="479" y="243"/>
                        </a:lnTo>
                        <a:lnTo>
                          <a:pt x="471" y="248"/>
                        </a:lnTo>
                        <a:lnTo>
                          <a:pt x="495" y="293"/>
                        </a:lnTo>
                        <a:lnTo>
                          <a:pt x="489" y="294"/>
                        </a:lnTo>
                        <a:lnTo>
                          <a:pt x="489" y="296"/>
                        </a:lnTo>
                        <a:lnTo>
                          <a:pt x="460" y="304"/>
                        </a:lnTo>
                        <a:lnTo>
                          <a:pt x="457" y="299"/>
                        </a:lnTo>
                        <a:lnTo>
                          <a:pt x="452" y="293"/>
                        </a:lnTo>
                        <a:lnTo>
                          <a:pt x="437" y="281"/>
                        </a:lnTo>
                        <a:lnTo>
                          <a:pt x="426" y="273"/>
                        </a:lnTo>
                        <a:lnTo>
                          <a:pt x="420" y="270"/>
                        </a:lnTo>
                        <a:lnTo>
                          <a:pt x="413" y="270"/>
                        </a:lnTo>
                        <a:lnTo>
                          <a:pt x="402" y="270"/>
                        </a:lnTo>
                        <a:lnTo>
                          <a:pt x="389" y="270"/>
                        </a:lnTo>
                        <a:lnTo>
                          <a:pt x="386" y="270"/>
                        </a:lnTo>
                        <a:lnTo>
                          <a:pt x="375" y="265"/>
                        </a:lnTo>
                        <a:lnTo>
                          <a:pt x="373" y="265"/>
                        </a:lnTo>
                        <a:lnTo>
                          <a:pt x="370" y="265"/>
                        </a:lnTo>
                        <a:lnTo>
                          <a:pt x="368" y="265"/>
                        </a:lnTo>
                        <a:lnTo>
                          <a:pt x="365" y="269"/>
                        </a:lnTo>
                        <a:lnTo>
                          <a:pt x="363" y="270"/>
                        </a:lnTo>
                        <a:lnTo>
                          <a:pt x="362" y="273"/>
                        </a:lnTo>
                        <a:lnTo>
                          <a:pt x="362" y="275"/>
                        </a:lnTo>
                        <a:lnTo>
                          <a:pt x="363" y="278"/>
                        </a:lnTo>
                        <a:lnTo>
                          <a:pt x="367" y="280"/>
                        </a:lnTo>
                        <a:lnTo>
                          <a:pt x="371" y="283"/>
                        </a:lnTo>
                        <a:lnTo>
                          <a:pt x="373" y="283"/>
                        </a:lnTo>
                        <a:lnTo>
                          <a:pt x="375" y="288"/>
                        </a:lnTo>
                        <a:lnTo>
                          <a:pt x="375" y="289"/>
                        </a:lnTo>
                        <a:lnTo>
                          <a:pt x="375" y="291"/>
                        </a:lnTo>
                        <a:lnTo>
                          <a:pt x="375" y="293"/>
                        </a:lnTo>
                        <a:lnTo>
                          <a:pt x="373" y="296"/>
                        </a:lnTo>
                        <a:lnTo>
                          <a:pt x="370" y="299"/>
                        </a:lnTo>
                        <a:lnTo>
                          <a:pt x="367" y="299"/>
                        </a:lnTo>
                        <a:lnTo>
                          <a:pt x="360" y="301"/>
                        </a:lnTo>
                        <a:lnTo>
                          <a:pt x="359" y="299"/>
                        </a:lnTo>
                        <a:lnTo>
                          <a:pt x="355" y="299"/>
                        </a:lnTo>
                        <a:lnTo>
                          <a:pt x="352" y="296"/>
                        </a:lnTo>
                        <a:lnTo>
                          <a:pt x="344" y="289"/>
                        </a:lnTo>
                        <a:lnTo>
                          <a:pt x="339" y="273"/>
                        </a:lnTo>
                        <a:lnTo>
                          <a:pt x="338" y="267"/>
                        </a:lnTo>
                        <a:lnTo>
                          <a:pt x="333" y="269"/>
                        </a:lnTo>
                        <a:lnTo>
                          <a:pt x="339" y="286"/>
                        </a:lnTo>
                        <a:lnTo>
                          <a:pt x="346" y="296"/>
                        </a:lnTo>
                        <a:lnTo>
                          <a:pt x="346" y="306"/>
                        </a:lnTo>
                        <a:lnTo>
                          <a:pt x="349" y="322"/>
                        </a:lnTo>
                        <a:lnTo>
                          <a:pt x="330" y="323"/>
                        </a:lnTo>
                        <a:lnTo>
                          <a:pt x="317" y="325"/>
                        </a:lnTo>
                        <a:lnTo>
                          <a:pt x="307" y="312"/>
                        </a:lnTo>
                        <a:lnTo>
                          <a:pt x="304" y="314"/>
                        </a:lnTo>
                        <a:lnTo>
                          <a:pt x="281" y="293"/>
                        </a:lnTo>
                        <a:lnTo>
                          <a:pt x="209" y="346"/>
                        </a:lnTo>
                        <a:lnTo>
                          <a:pt x="150" y="388"/>
                        </a:lnTo>
                        <a:lnTo>
                          <a:pt x="134" y="360"/>
                        </a:lnTo>
                        <a:lnTo>
                          <a:pt x="126" y="367"/>
                        </a:lnTo>
                        <a:lnTo>
                          <a:pt x="126" y="354"/>
                        </a:lnTo>
                        <a:lnTo>
                          <a:pt x="118" y="330"/>
                        </a:lnTo>
                        <a:lnTo>
                          <a:pt x="111" y="312"/>
                        </a:lnTo>
                        <a:lnTo>
                          <a:pt x="100" y="288"/>
                        </a:lnTo>
                        <a:lnTo>
                          <a:pt x="97" y="283"/>
                        </a:lnTo>
                        <a:lnTo>
                          <a:pt x="73" y="254"/>
                        </a:lnTo>
                        <a:lnTo>
                          <a:pt x="68" y="261"/>
                        </a:lnTo>
                        <a:lnTo>
                          <a:pt x="56" y="252"/>
                        </a:lnTo>
                        <a:lnTo>
                          <a:pt x="45" y="251"/>
                        </a:lnTo>
                        <a:lnTo>
                          <a:pt x="40" y="249"/>
                        </a:lnTo>
                        <a:lnTo>
                          <a:pt x="40" y="240"/>
                        </a:lnTo>
                        <a:lnTo>
                          <a:pt x="39" y="225"/>
                        </a:lnTo>
                        <a:lnTo>
                          <a:pt x="28" y="201"/>
                        </a:lnTo>
                        <a:lnTo>
                          <a:pt x="24" y="198"/>
                        </a:lnTo>
                        <a:lnTo>
                          <a:pt x="24" y="193"/>
                        </a:lnTo>
                        <a:lnTo>
                          <a:pt x="21" y="188"/>
                        </a:lnTo>
                        <a:lnTo>
                          <a:pt x="13" y="182"/>
                        </a:lnTo>
                        <a:lnTo>
                          <a:pt x="8" y="179"/>
                        </a:lnTo>
                        <a:lnTo>
                          <a:pt x="7" y="177"/>
                        </a:lnTo>
                        <a:lnTo>
                          <a:pt x="11" y="174"/>
                        </a:lnTo>
                        <a:lnTo>
                          <a:pt x="13" y="172"/>
                        </a:lnTo>
                        <a:lnTo>
                          <a:pt x="15" y="171"/>
                        </a:lnTo>
                        <a:lnTo>
                          <a:pt x="15" y="166"/>
                        </a:lnTo>
                        <a:lnTo>
                          <a:pt x="16" y="162"/>
                        </a:lnTo>
                        <a:lnTo>
                          <a:pt x="16" y="159"/>
                        </a:lnTo>
                        <a:lnTo>
                          <a:pt x="15" y="154"/>
                        </a:lnTo>
                        <a:lnTo>
                          <a:pt x="11" y="143"/>
                        </a:lnTo>
                        <a:lnTo>
                          <a:pt x="8" y="135"/>
                        </a:lnTo>
                        <a:lnTo>
                          <a:pt x="3" y="125"/>
                        </a:lnTo>
                        <a:lnTo>
                          <a:pt x="2" y="121"/>
                        </a:lnTo>
                        <a:lnTo>
                          <a:pt x="2" y="116"/>
                        </a:lnTo>
                        <a:lnTo>
                          <a:pt x="0" y="109"/>
                        </a:lnTo>
                        <a:lnTo>
                          <a:pt x="2" y="77"/>
                        </a:lnTo>
                        <a:lnTo>
                          <a:pt x="3" y="77"/>
                        </a:lnTo>
                        <a:lnTo>
                          <a:pt x="15" y="87"/>
                        </a:lnTo>
                        <a:lnTo>
                          <a:pt x="18" y="89"/>
                        </a:lnTo>
                        <a:lnTo>
                          <a:pt x="23" y="89"/>
                        </a:lnTo>
                        <a:lnTo>
                          <a:pt x="26" y="89"/>
                        </a:lnTo>
                        <a:lnTo>
                          <a:pt x="28" y="89"/>
                        </a:lnTo>
                        <a:lnTo>
                          <a:pt x="32" y="85"/>
                        </a:lnTo>
                        <a:lnTo>
                          <a:pt x="39" y="80"/>
                        </a:lnTo>
                        <a:lnTo>
                          <a:pt x="42" y="77"/>
                        </a:lnTo>
                        <a:lnTo>
                          <a:pt x="47" y="74"/>
                        </a:lnTo>
                        <a:lnTo>
                          <a:pt x="50" y="69"/>
                        </a:lnTo>
                        <a:lnTo>
                          <a:pt x="50" y="66"/>
                        </a:lnTo>
                        <a:lnTo>
                          <a:pt x="50" y="63"/>
                        </a:lnTo>
                        <a:lnTo>
                          <a:pt x="48" y="60"/>
                        </a:lnTo>
                        <a:lnTo>
                          <a:pt x="45" y="56"/>
                        </a:lnTo>
                        <a:lnTo>
                          <a:pt x="39" y="52"/>
                        </a:lnTo>
                        <a:lnTo>
                          <a:pt x="31" y="50"/>
                        </a:lnTo>
                        <a:lnTo>
                          <a:pt x="32" y="47"/>
                        </a:lnTo>
                        <a:lnTo>
                          <a:pt x="31" y="45"/>
                        </a:lnTo>
                        <a:lnTo>
                          <a:pt x="31" y="39"/>
                        </a:lnTo>
                        <a:lnTo>
                          <a:pt x="34" y="32"/>
                        </a:lnTo>
                        <a:lnTo>
                          <a:pt x="50" y="29"/>
                        </a:lnTo>
                        <a:lnTo>
                          <a:pt x="48" y="19"/>
                        </a:lnTo>
                        <a:lnTo>
                          <a:pt x="56" y="10"/>
                        </a:lnTo>
                        <a:lnTo>
                          <a:pt x="60" y="7"/>
                        </a:lnTo>
                        <a:lnTo>
                          <a:pt x="73" y="0"/>
                        </a:lnTo>
                        <a:lnTo>
                          <a:pt x="89" y="0"/>
                        </a:lnTo>
                        <a:lnTo>
                          <a:pt x="110" y="0"/>
                        </a:lnTo>
                        <a:lnTo>
                          <a:pt x="159" y="19"/>
                        </a:lnTo>
                        <a:lnTo>
                          <a:pt x="182" y="29"/>
                        </a:lnTo>
                        <a:lnTo>
                          <a:pt x="216" y="77"/>
                        </a:lnTo>
                        <a:lnTo>
                          <a:pt x="224" y="80"/>
                        </a:lnTo>
                        <a:lnTo>
                          <a:pt x="245" y="106"/>
                        </a:lnTo>
                        <a:lnTo>
                          <a:pt x="265" y="142"/>
                        </a:lnTo>
                        <a:lnTo>
                          <a:pt x="331" y="151"/>
                        </a:lnTo>
                        <a:lnTo>
                          <a:pt x="346" y="154"/>
                        </a:lnTo>
                        <a:lnTo>
                          <a:pt x="360" y="154"/>
                        </a:lnTo>
                        <a:lnTo>
                          <a:pt x="381" y="158"/>
                        </a:lnTo>
                        <a:lnTo>
                          <a:pt x="400" y="166"/>
                        </a:lnTo>
                        <a:lnTo>
                          <a:pt x="408" y="159"/>
                        </a:lnTo>
                        <a:lnTo>
                          <a:pt x="410" y="159"/>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a:p>
                </p:txBody>
              </p:sp>
              <p:sp>
                <p:nvSpPr>
                  <p:cNvPr id="92" name="Freeform 48"/>
                  <p:cNvSpPr>
                    <a:spLocks/>
                  </p:cNvSpPr>
                  <p:nvPr/>
                </p:nvSpPr>
                <p:spPr bwMode="auto">
                  <a:xfrm>
                    <a:off x="4839" y="849"/>
                    <a:ext cx="495" cy="388"/>
                  </a:xfrm>
                  <a:custGeom>
                    <a:avLst/>
                    <a:gdLst>
                      <a:gd name="T0" fmla="*/ 418 w 495"/>
                      <a:gd name="T1" fmla="*/ 164 h 388"/>
                      <a:gd name="T2" fmla="*/ 423 w 495"/>
                      <a:gd name="T3" fmla="*/ 169 h 388"/>
                      <a:gd name="T4" fmla="*/ 426 w 495"/>
                      <a:gd name="T5" fmla="*/ 180 h 388"/>
                      <a:gd name="T6" fmla="*/ 439 w 495"/>
                      <a:gd name="T7" fmla="*/ 193 h 388"/>
                      <a:gd name="T8" fmla="*/ 463 w 495"/>
                      <a:gd name="T9" fmla="*/ 227 h 388"/>
                      <a:gd name="T10" fmla="*/ 471 w 495"/>
                      <a:gd name="T11" fmla="*/ 248 h 388"/>
                      <a:gd name="T12" fmla="*/ 489 w 495"/>
                      <a:gd name="T13" fmla="*/ 296 h 388"/>
                      <a:gd name="T14" fmla="*/ 452 w 495"/>
                      <a:gd name="T15" fmla="*/ 293 h 388"/>
                      <a:gd name="T16" fmla="*/ 420 w 495"/>
                      <a:gd name="T17" fmla="*/ 270 h 388"/>
                      <a:gd name="T18" fmla="*/ 389 w 495"/>
                      <a:gd name="T19" fmla="*/ 270 h 388"/>
                      <a:gd name="T20" fmla="*/ 373 w 495"/>
                      <a:gd name="T21" fmla="*/ 265 h 388"/>
                      <a:gd name="T22" fmla="*/ 365 w 495"/>
                      <a:gd name="T23" fmla="*/ 269 h 388"/>
                      <a:gd name="T24" fmla="*/ 362 w 495"/>
                      <a:gd name="T25" fmla="*/ 275 h 388"/>
                      <a:gd name="T26" fmla="*/ 371 w 495"/>
                      <a:gd name="T27" fmla="*/ 283 h 388"/>
                      <a:gd name="T28" fmla="*/ 375 w 495"/>
                      <a:gd name="T29" fmla="*/ 289 h 388"/>
                      <a:gd name="T30" fmla="*/ 373 w 495"/>
                      <a:gd name="T31" fmla="*/ 296 h 388"/>
                      <a:gd name="T32" fmla="*/ 360 w 495"/>
                      <a:gd name="T33" fmla="*/ 301 h 388"/>
                      <a:gd name="T34" fmla="*/ 352 w 495"/>
                      <a:gd name="T35" fmla="*/ 296 h 388"/>
                      <a:gd name="T36" fmla="*/ 338 w 495"/>
                      <a:gd name="T37" fmla="*/ 267 h 388"/>
                      <a:gd name="T38" fmla="*/ 346 w 495"/>
                      <a:gd name="T39" fmla="*/ 296 h 388"/>
                      <a:gd name="T40" fmla="*/ 330 w 495"/>
                      <a:gd name="T41" fmla="*/ 323 h 388"/>
                      <a:gd name="T42" fmla="*/ 304 w 495"/>
                      <a:gd name="T43" fmla="*/ 314 h 388"/>
                      <a:gd name="T44" fmla="*/ 150 w 495"/>
                      <a:gd name="T45" fmla="*/ 388 h 388"/>
                      <a:gd name="T46" fmla="*/ 126 w 495"/>
                      <a:gd name="T47" fmla="*/ 354 h 388"/>
                      <a:gd name="T48" fmla="*/ 100 w 495"/>
                      <a:gd name="T49" fmla="*/ 288 h 388"/>
                      <a:gd name="T50" fmla="*/ 68 w 495"/>
                      <a:gd name="T51" fmla="*/ 261 h 388"/>
                      <a:gd name="T52" fmla="*/ 40 w 495"/>
                      <a:gd name="T53" fmla="*/ 249 h 388"/>
                      <a:gd name="T54" fmla="*/ 28 w 495"/>
                      <a:gd name="T55" fmla="*/ 201 h 388"/>
                      <a:gd name="T56" fmla="*/ 21 w 495"/>
                      <a:gd name="T57" fmla="*/ 188 h 388"/>
                      <a:gd name="T58" fmla="*/ 7 w 495"/>
                      <a:gd name="T59" fmla="*/ 177 h 388"/>
                      <a:gd name="T60" fmla="*/ 15 w 495"/>
                      <a:gd name="T61" fmla="*/ 171 h 388"/>
                      <a:gd name="T62" fmla="*/ 16 w 495"/>
                      <a:gd name="T63" fmla="*/ 159 h 388"/>
                      <a:gd name="T64" fmla="*/ 8 w 495"/>
                      <a:gd name="T65" fmla="*/ 135 h 388"/>
                      <a:gd name="T66" fmla="*/ 2 w 495"/>
                      <a:gd name="T67" fmla="*/ 116 h 388"/>
                      <a:gd name="T68" fmla="*/ 3 w 495"/>
                      <a:gd name="T69" fmla="*/ 77 h 388"/>
                      <a:gd name="T70" fmla="*/ 23 w 495"/>
                      <a:gd name="T71" fmla="*/ 89 h 388"/>
                      <a:gd name="T72" fmla="*/ 32 w 495"/>
                      <a:gd name="T73" fmla="*/ 85 h 388"/>
                      <a:gd name="T74" fmla="*/ 47 w 495"/>
                      <a:gd name="T75" fmla="*/ 74 h 388"/>
                      <a:gd name="T76" fmla="*/ 50 w 495"/>
                      <a:gd name="T77" fmla="*/ 63 h 388"/>
                      <a:gd name="T78" fmla="*/ 39 w 495"/>
                      <a:gd name="T79" fmla="*/ 52 h 388"/>
                      <a:gd name="T80" fmla="*/ 31 w 495"/>
                      <a:gd name="T81" fmla="*/ 45 h 388"/>
                      <a:gd name="T82" fmla="*/ 50 w 495"/>
                      <a:gd name="T83" fmla="*/ 29 h 388"/>
                      <a:gd name="T84" fmla="*/ 60 w 495"/>
                      <a:gd name="T85" fmla="*/ 7 h 388"/>
                      <a:gd name="T86" fmla="*/ 110 w 495"/>
                      <a:gd name="T87" fmla="*/ 0 h 388"/>
                      <a:gd name="T88" fmla="*/ 216 w 495"/>
                      <a:gd name="T89" fmla="*/ 77 h 388"/>
                      <a:gd name="T90" fmla="*/ 265 w 495"/>
                      <a:gd name="T91" fmla="*/ 142 h 388"/>
                      <a:gd name="T92" fmla="*/ 360 w 495"/>
                      <a:gd name="T93" fmla="*/ 154 h 388"/>
                      <a:gd name="T94" fmla="*/ 408 w 495"/>
                      <a:gd name="T95" fmla="*/ 159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95" h="388">
                        <a:moveTo>
                          <a:pt x="410" y="159"/>
                        </a:moveTo>
                        <a:lnTo>
                          <a:pt x="410" y="162"/>
                        </a:lnTo>
                        <a:lnTo>
                          <a:pt x="418" y="164"/>
                        </a:lnTo>
                        <a:lnTo>
                          <a:pt x="420" y="164"/>
                        </a:lnTo>
                        <a:lnTo>
                          <a:pt x="421" y="166"/>
                        </a:lnTo>
                        <a:lnTo>
                          <a:pt x="423" y="169"/>
                        </a:lnTo>
                        <a:lnTo>
                          <a:pt x="425" y="177"/>
                        </a:lnTo>
                        <a:lnTo>
                          <a:pt x="426" y="179"/>
                        </a:lnTo>
                        <a:lnTo>
                          <a:pt x="426" y="180"/>
                        </a:lnTo>
                        <a:lnTo>
                          <a:pt x="429" y="185"/>
                        </a:lnTo>
                        <a:lnTo>
                          <a:pt x="434" y="188"/>
                        </a:lnTo>
                        <a:lnTo>
                          <a:pt x="439" y="193"/>
                        </a:lnTo>
                        <a:lnTo>
                          <a:pt x="444" y="193"/>
                        </a:lnTo>
                        <a:lnTo>
                          <a:pt x="449" y="195"/>
                        </a:lnTo>
                        <a:lnTo>
                          <a:pt x="463" y="227"/>
                        </a:lnTo>
                        <a:lnTo>
                          <a:pt x="468" y="227"/>
                        </a:lnTo>
                        <a:lnTo>
                          <a:pt x="479" y="243"/>
                        </a:lnTo>
                        <a:lnTo>
                          <a:pt x="471" y="248"/>
                        </a:lnTo>
                        <a:lnTo>
                          <a:pt x="495" y="293"/>
                        </a:lnTo>
                        <a:lnTo>
                          <a:pt x="489" y="294"/>
                        </a:lnTo>
                        <a:lnTo>
                          <a:pt x="489" y="296"/>
                        </a:lnTo>
                        <a:lnTo>
                          <a:pt x="460" y="304"/>
                        </a:lnTo>
                        <a:lnTo>
                          <a:pt x="457" y="299"/>
                        </a:lnTo>
                        <a:lnTo>
                          <a:pt x="452" y="293"/>
                        </a:lnTo>
                        <a:lnTo>
                          <a:pt x="437" y="281"/>
                        </a:lnTo>
                        <a:lnTo>
                          <a:pt x="426" y="273"/>
                        </a:lnTo>
                        <a:lnTo>
                          <a:pt x="420" y="270"/>
                        </a:lnTo>
                        <a:lnTo>
                          <a:pt x="413" y="270"/>
                        </a:lnTo>
                        <a:lnTo>
                          <a:pt x="402" y="270"/>
                        </a:lnTo>
                        <a:lnTo>
                          <a:pt x="389" y="270"/>
                        </a:lnTo>
                        <a:lnTo>
                          <a:pt x="386" y="270"/>
                        </a:lnTo>
                        <a:lnTo>
                          <a:pt x="375" y="265"/>
                        </a:lnTo>
                        <a:lnTo>
                          <a:pt x="373" y="265"/>
                        </a:lnTo>
                        <a:lnTo>
                          <a:pt x="370" y="265"/>
                        </a:lnTo>
                        <a:lnTo>
                          <a:pt x="368" y="265"/>
                        </a:lnTo>
                        <a:lnTo>
                          <a:pt x="365" y="269"/>
                        </a:lnTo>
                        <a:lnTo>
                          <a:pt x="363" y="270"/>
                        </a:lnTo>
                        <a:lnTo>
                          <a:pt x="362" y="273"/>
                        </a:lnTo>
                        <a:lnTo>
                          <a:pt x="362" y="275"/>
                        </a:lnTo>
                        <a:lnTo>
                          <a:pt x="363" y="278"/>
                        </a:lnTo>
                        <a:lnTo>
                          <a:pt x="367" y="280"/>
                        </a:lnTo>
                        <a:lnTo>
                          <a:pt x="371" y="283"/>
                        </a:lnTo>
                        <a:lnTo>
                          <a:pt x="373" y="283"/>
                        </a:lnTo>
                        <a:lnTo>
                          <a:pt x="375" y="288"/>
                        </a:lnTo>
                        <a:lnTo>
                          <a:pt x="375" y="289"/>
                        </a:lnTo>
                        <a:lnTo>
                          <a:pt x="375" y="291"/>
                        </a:lnTo>
                        <a:lnTo>
                          <a:pt x="375" y="293"/>
                        </a:lnTo>
                        <a:lnTo>
                          <a:pt x="373" y="296"/>
                        </a:lnTo>
                        <a:lnTo>
                          <a:pt x="370" y="299"/>
                        </a:lnTo>
                        <a:lnTo>
                          <a:pt x="367" y="299"/>
                        </a:lnTo>
                        <a:lnTo>
                          <a:pt x="360" y="301"/>
                        </a:lnTo>
                        <a:lnTo>
                          <a:pt x="359" y="299"/>
                        </a:lnTo>
                        <a:lnTo>
                          <a:pt x="355" y="299"/>
                        </a:lnTo>
                        <a:lnTo>
                          <a:pt x="352" y="296"/>
                        </a:lnTo>
                        <a:lnTo>
                          <a:pt x="344" y="289"/>
                        </a:lnTo>
                        <a:lnTo>
                          <a:pt x="339" y="273"/>
                        </a:lnTo>
                        <a:lnTo>
                          <a:pt x="338" y="267"/>
                        </a:lnTo>
                        <a:lnTo>
                          <a:pt x="333" y="269"/>
                        </a:lnTo>
                        <a:lnTo>
                          <a:pt x="339" y="286"/>
                        </a:lnTo>
                        <a:lnTo>
                          <a:pt x="346" y="296"/>
                        </a:lnTo>
                        <a:lnTo>
                          <a:pt x="346" y="306"/>
                        </a:lnTo>
                        <a:lnTo>
                          <a:pt x="349" y="322"/>
                        </a:lnTo>
                        <a:lnTo>
                          <a:pt x="330" y="323"/>
                        </a:lnTo>
                        <a:lnTo>
                          <a:pt x="317" y="325"/>
                        </a:lnTo>
                        <a:lnTo>
                          <a:pt x="307" y="312"/>
                        </a:lnTo>
                        <a:lnTo>
                          <a:pt x="304" y="314"/>
                        </a:lnTo>
                        <a:lnTo>
                          <a:pt x="281" y="293"/>
                        </a:lnTo>
                        <a:lnTo>
                          <a:pt x="209" y="346"/>
                        </a:lnTo>
                        <a:lnTo>
                          <a:pt x="150" y="388"/>
                        </a:lnTo>
                        <a:lnTo>
                          <a:pt x="134" y="360"/>
                        </a:lnTo>
                        <a:lnTo>
                          <a:pt x="126" y="367"/>
                        </a:lnTo>
                        <a:lnTo>
                          <a:pt x="126" y="354"/>
                        </a:lnTo>
                        <a:lnTo>
                          <a:pt x="118" y="330"/>
                        </a:lnTo>
                        <a:lnTo>
                          <a:pt x="111" y="312"/>
                        </a:lnTo>
                        <a:lnTo>
                          <a:pt x="100" y="288"/>
                        </a:lnTo>
                        <a:lnTo>
                          <a:pt x="97" y="283"/>
                        </a:lnTo>
                        <a:lnTo>
                          <a:pt x="73" y="254"/>
                        </a:lnTo>
                        <a:lnTo>
                          <a:pt x="68" y="261"/>
                        </a:lnTo>
                        <a:lnTo>
                          <a:pt x="56" y="252"/>
                        </a:lnTo>
                        <a:lnTo>
                          <a:pt x="45" y="251"/>
                        </a:lnTo>
                        <a:lnTo>
                          <a:pt x="40" y="249"/>
                        </a:lnTo>
                        <a:lnTo>
                          <a:pt x="40" y="240"/>
                        </a:lnTo>
                        <a:lnTo>
                          <a:pt x="39" y="225"/>
                        </a:lnTo>
                        <a:lnTo>
                          <a:pt x="28" y="201"/>
                        </a:lnTo>
                        <a:lnTo>
                          <a:pt x="24" y="198"/>
                        </a:lnTo>
                        <a:lnTo>
                          <a:pt x="24" y="193"/>
                        </a:lnTo>
                        <a:lnTo>
                          <a:pt x="21" y="188"/>
                        </a:lnTo>
                        <a:lnTo>
                          <a:pt x="13" y="182"/>
                        </a:lnTo>
                        <a:lnTo>
                          <a:pt x="8" y="179"/>
                        </a:lnTo>
                        <a:lnTo>
                          <a:pt x="7" y="177"/>
                        </a:lnTo>
                        <a:lnTo>
                          <a:pt x="11" y="174"/>
                        </a:lnTo>
                        <a:lnTo>
                          <a:pt x="13" y="172"/>
                        </a:lnTo>
                        <a:lnTo>
                          <a:pt x="15" y="171"/>
                        </a:lnTo>
                        <a:lnTo>
                          <a:pt x="15" y="166"/>
                        </a:lnTo>
                        <a:lnTo>
                          <a:pt x="16" y="162"/>
                        </a:lnTo>
                        <a:lnTo>
                          <a:pt x="16" y="159"/>
                        </a:lnTo>
                        <a:lnTo>
                          <a:pt x="15" y="154"/>
                        </a:lnTo>
                        <a:lnTo>
                          <a:pt x="11" y="143"/>
                        </a:lnTo>
                        <a:lnTo>
                          <a:pt x="8" y="135"/>
                        </a:lnTo>
                        <a:lnTo>
                          <a:pt x="3" y="125"/>
                        </a:lnTo>
                        <a:lnTo>
                          <a:pt x="2" y="121"/>
                        </a:lnTo>
                        <a:lnTo>
                          <a:pt x="2" y="116"/>
                        </a:lnTo>
                        <a:lnTo>
                          <a:pt x="0" y="109"/>
                        </a:lnTo>
                        <a:lnTo>
                          <a:pt x="2" y="77"/>
                        </a:lnTo>
                        <a:lnTo>
                          <a:pt x="3" y="77"/>
                        </a:lnTo>
                        <a:lnTo>
                          <a:pt x="15" y="87"/>
                        </a:lnTo>
                        <a:lnTo>
                          <a:pt x="18" y="89"/>
                        </a:lnTo>
                        <a:lnTo>
                          <a:pt x="23" y="89"/>
                        </a:lnTo>
                        <a:lnTo>
                          <a:pt x="26" y="89"/>
                        </a:lnTo>
                        <a:lnTo>
                          <a:pt x="28" y="89"/>
                        </a:lnTo>
                        <a:lnTo>
                          <a:pt x="32" y="85"/>
                        </a:lnTo>
                        <a:lnTo>
                          <a:pt x="39" y="80"/>
                        </a:lnTo>
                        <a:lnTo>
                          <a:pt x="42" y="77"/>
                        </a:lnTo>
                        <a:lnTo>
                          <a:pt x="47" y="74"/>
                        </a:lnTo>
                        <a:lnTo>
                          <a:pt x="50" y="69"/>
                        </a:lnTo>
                        <a:lnTo>
                          <a:pt x="50" y="66"/>
                        </a:lnTo>
                        <a:lnTo>
                          <a:pt x="50" y="63"/>
                        </a:lnTo>
                        <a:lnTo>
                          <a:pt x="48" y="60"/>
                        </a:lnTo>
                        <a:lnTo>
                          <a:pt x="45" y="56"/>
                        </a:lnTo>
                        <a:lnTo>
                          <a:pt x="39" y="52"/>
                        </a:lnTo>
                        <a:lnTo>
                          <a:pt x="31" y="50"/>
                        </a:lnTo>
                        <a:lnTo>
                          <a:pt x="32" y="47"/>
                        </a:lnTo>
                        <a:lnTo>
                          <a:pt x="31" y="45"/>
                        </a:lnTo>
                        <a:lnTo>
                          <a:pt x="31" y="39"/>
                        </a:lnTo>
                        <a:lnTo>
                          <a:pt x="34" y="32"/>
                        </a:lnTo>
                        <a:lnTo>
                          <a:pt x="50" y="29"/>
                        </a:lnTo>
                        <a:lnTo>
                          <a:pt x="48" y="19"/>
                        </a:lnTo>
                        <a:lnTo>
                          <a:pt x="56" y="10"/>
                        </a:lnTo>
                        <a:lnTo>
                          <a:pt x="60" y="7"/>
                        </a:lnTo>
                        <a:lnTo>
                          <a:pt x="73" y="0"/>
                        </a:lnTo>
                        <a:lnTo>
                          <a:pt x="89" y="0"/>
                        </a:lnTo>
                        <a:lnTo>
                          <a:pt x="110" y="0"/>
                        </a:lnTo>
                        <a:lnTo>
                          <a:pt x="159" y="19"/>
                        </a:lnTo>
                        <a:lnTo>
                          <a:pt x="182" y="29"/>
                        </a:lnTo>
                        <a:lnTo>
                          <a:pt x="216" y="77"/>
                        </a:lnTo>
                        <a:lnTo>
                          <a:pt x="224" y="80"/>
                        </a:lnTo>
                        <a:lnTo>
                          <a:pt x="245" y="106"/>
                        </a:lnTo>
                        <a:lnTo>
                          <a:pt x="265" y="142"/>
                        </a:lnTo>
                        <a:lnTo>
                          <a:pt x="331" y="151"/>
                        </a:lnTo>
                        <a:lnTo>
                          <a:pt x="346" y="154"/>
                        </a:lnTo>
                        <a:lnTo>
                          <a:pt x="360" y="154"/>
                        </a:lnTo>
                        <a:lnTo>
                          <a:pt x="381" y="158"/>
                        </a:lnTo>
                        <a:lnTo>
                          <a:pt x="400" y="166"/>
                        </a:lnTo>
                        <a:lnTo>
                          <a:pt x="408" y="159"/>
                        </a:lnTo>
                        <a:lnTo>
                          <a:pt x="410" y="159"/>
                        </a:lnTo>
                      </a:path>
                    </a:pathLst>
                  </a:custGeom>
                  <a:noFill/>
                  <a:ln w="4763" cap="sq">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
                <p:nvSpPr>
                  <p:cNvPr id="93" name="Freeform 49"/>
                  <p:cNvSpPr>
                    <a:spLocks/>
                  </p:cNvSpPr>
                  <p:nvPr/>
                </p:nvSpPr>
                <p:spPr bwMode="auto">
                  <a:xfrm>
                    <a:off x="4635" y="1701"/>
                    <a:ext cx="608" cy="346"/>
                  </a:xfrm>
                  <a:custGeom>
                    <a:avLst/>
                    <a:gdLst>
                      <a:gd name="T0" fmla="*/ 604 w 608"/>
                      <a:gd name="T1" fmla="*/ 134 h 346"/>
                      <a:gd name="T2" fmla="*/ 567 w 608"/>
                      <a:gd name="T3" fmla="*/ 346 h 346"/>
                      <a:gd name="T4" fmla="*/ 381 w 608"/>
                      <a:gd name="T5" fmla="*/ 315 h 346"/>
                      <a:gd name="T6" fmla="*/ 342 w 608"/>
                      <a:gd name="T7" fmla="*/ 314 h 346"/>
                      <a:gd name="T8" fmla="*/ 270 w 608"/>
                      <a:gd name="T9" fmla="*/ 314 h 346"/>
                      <a:gd name="T10" fmla="*/ 230 w 608"/>
                      <a:gd name="T11" fmla="*/ 291 h 346"/>
                      <a:gd name="T12" fmla="*/ 98 w 608"/>
                      <a:gd name="T13" fmla="*/ 240 h 346"/>
                      <a:gd name="T14" fmla="*/ 56 w 608"/>
                      <a:gd name="T15" fmla="*/ 224 h 346"/>
                      <a:gd name="T16" fmla="*/ 44 w 608"/>
                      <a:gd name="T17" fmla="*/ 219 h 346"/>
                      <a:gd name="T18" fmla="*/ 29 w 608"/>
                      <a:gd name="T19" fmla="*/ 233 h 346"/>
                      <a:gd name="T20" fmla="*/ 13 w 608"/>
                      <a:gd name="T21" fmla="*/ 252 h 346"/>
                      <a:gd name="T22" fmla="*/ 16 w 608"/>
                      <a:gd name="T23" fmla="*/ 238 h 346"/>
                      <a:gd name="T24" fmla="*/ 13 w 608"/>
                      <a:gd name="T25" fmla="*/ 212 h 346"/>
                      <a:gd name="T26" fmla="*/ 5 w 608"/>
                      <a:gd name="T27" fmla="*/ 195 h 346"/>
                      <a:gd name="T28" fmla="*/ 2 w 608"/>
                      <a:gd name="T29" fmla="*/ 180 h 346"/>
                      <a:gd name="T30" fmla="*/ 0 w 608"/>
                      <a:gd name="T31" fmla="*/ 162 h 346"/>
                      <a:gd name="T32" fmla="*/ 0 w 608"/>
                      <a:gd name="T33" fmla="*/ 148 h 346"/>
                      <a:gd name="T34" fmla="*/ 7 w 608"/>
                      <a:gd name="T35" fmla="*/ 130 h 346"/>
                      <a:gd name="T36" fmla="*/ 15 w 608"/>
                      <a:gd name="T37" fmla="*/ 122 h 346"/>
                      <a:gd name="T38" fmla="*/ 19 w 608"/>
                      <a:gd name="T39" fmla="*/ 121 h 346"/>
                      <a:gd name="T40" fmla="*/ 27 w 608"/>
                      <a:gd name="T41" fmla="*/ 127 h 346"/>
                      <a:gd name="T42" fmla="*/ 42 w 608"/>
                      <a:gd name="T43" fmla="*/ 135 h 346"/>
                      <a:gd name="T44" fmla="*/ 47 w 608"/>
                      <a:gd name="T45" fmla="*/ 137 h 346"/>
                      <a:gd name="T46" fmla="*/ 56 w 608"/>
                      <a:gd name="T47" fmla="*/ 135 h 346"/>
                      <a:gd name="T48" fmla="*/ 64 w 608"/>
                      <a:gd name="T49" fmla="*/ 130 h 346"/>
                      <a:gd name="T50" fmla="*/ 71 w 608"/>
                      <a:gd name="T51" fmla="*/ 117 h 346"/>
                      <a:gd name="T52" fmla="*/ 76 w 608"/>
                      <a:gd name="T53" fmla="*/ 103 h 346"/>
                      <a:gd name="T54" fmla="*/ 76 w 608"/>
                      <a:gd name="T55" fmla="*/ 93 h 346"/>
                      <a:gd name="T56" fmla="*/ 72 w 608"/>
                      <a:gd name="T57" fmla="*/ 84 h 346"/>
                      <a:gd name="T58" fmla="*/ 71 w 608"/>
                      <a:gd name="T59" fmla="*/ 76 h 346"/>
                      <a:gd name="T60" fmla="*/ 72 w 608"/>
                      <a:gd name="T61" fmla="*/ 61 h 346"/>
                      <a:gd name="T62" fmla="*/ 77 w 608"/>
                      <a:gd name="T63" fmla="*/ 47 h 346"/>
                      <a:gd name="T64" fmla="*/ 84 w 608"/>
                      <a:gd name="T65" fmla="*/ 37 h 346"/>
                      <a:gd name="T66" fmla="*/ 92 w 608"/>
                      <a:gd name="T67" fmla="*/ 27 h 346"/>
                      <a:gd name="T68" fmla="*/ 100 w 608"/>
                      <a:gd name="T69" fmla="*/ 15 h 346"/>
                      <a:gd name="T70" fmla="*/ 103 w 608"/>
                      <a:gd name="T71" fmla="*/ 3 h 346"/>
                      <a:gd name="T72" fmla="*/ 108 w 608"/>
                      <a:gd name="T73" fmla="*/ 0 h 346"/>
                      <a:gd name="T74" fmla="*/ 124 w 608"/>
                      <a:gd name="T75" fmla="*/ 13 h 346"/>
                      <a:gd name="T76" fmla="*/ 167 w 608"/>
                      <a:gd name="T77" fmla="*/ 10 h 346"/>
                      <a:gd name="T78" fmla="*/ 215 w 608"/>
                      <a:gd name="T79" fmla="*/ 3 h 346"/>
                      <a:gd name="T80" fmla="*/ 249 w 608"/>
                      <a:gd name="T81" fmla="*/ 5 h 346"/>
                      <a:gd name="T82" fmla="*/ 413 w 608"/>
                      <a:gd name="T83" fmla="*/ 29 h 346"/>
                      <a:gd name="T84" fmla="*/ 498 w 608"/>
                      <a:gd name="T85" fmla="*/ 19 h 346"/>
                      <a:gd name="T86" fmla="*/ 521 w 608"/>
                      <a:gd name="T87" fmla="*/ 32 h 346"/>
                      <a:gd name="T88" fmla="*/ 532 w 608"/>
                      <a:gd name="T89" fmla="*/ 35 h 346"/>
                      <a:gd name="T90" fmla="*/ 537 w 608"/>
                      <a:gd name="T91" fmla="*/ 40 h 346"/>
                      <a:gd name="T92" fmla="*/ 540 w 608"/>
                      <a:gd name="T93" fmla="*/ 43 h 346"/>
                      <a:gd name="T94" fmla="*/ 540 w 608"/>
                      <a:gd name="T95" fmla="*/ 48 h 346"/>
                      <a:gd name="T96" fmla="*/ 535 w 608"/>
                      <a:gd name="T97" fmla="*/ 53 h 346"/>
                      <a:gd name="T98" fmla="*/ 534 w 608"/>
                      <a:gd name="T99" fmla="*/ 55 h 346"/>
                      <a:gd name="T100" fmla="*/ 534 w 608"/>
                      <a:gd name="T101" fmla="*/ 63 h 346"/>
                      <a:gd name="T102" fmla="*/ 547 w 608"/>
                      <a:gd name="T103" fmla="*/ 87 h 346"/>
                      <a:gd name="T104" fmla="*/ 553 w 608"/>
                      <a:gd name="T105" fmla="*/ 93 h 346"/>
                      <a:gd name="T106" fmla="*/ 559 w 608"/>
                      <a:gd name="T107" fmla="*/ 100 h 346"/>
                      <a:gd name="T108" fmla="*/ 571 w 608"/>
                      <a:gd name="T109" fmla="*/ 103 h 346"/>
                      <a:gd name="T110" fmla="*/ 577 w 608"/>
                      <a:gd name="T111" fmla="*/ 106 h 346"/>
                      <a:gd name="T112" fmla="*/ 595 w 608"/>
                      <a:gd name="T113" fmla="*/ 121 h 346"/>
                      <a:gd name="T114" fmla="*/ 603 w 608"/>
                      <a:gd name="T115" fmla="*/ 124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08" h="346">
                        <a:moveTo>
                          <a:pt x="608" y="127"/>
                        </a:moveTo>
                        <a:lnTo>
                          <a:pt x="604" y="134"/>
                        </a:lnTo>
                        <a:lnTo>
                          <a:pt x="596" y="187"/>
                        </a:lnTo>
                        <a:lnTo>
                          <a:pt x="567" y="346"/>
                        </a:lnTo>
                        <a:lnTo>
                          <a:pt x="405" y="317"/>
                        </a:lnTo>
                        <a:lnTo>
                          <a:pt x="381" y="315"/>
                        </a:lnTo>
                        <a:lnTo>
                          <a:pt x="371" y="310"/>
                        </a:lnTo>
                        <a:lnTo>
                          <a:pt x="342" y="314"/>
                        </a:lnTo>
                        <a:lnTo>
                          <a:pt x="315" y="307"/>
                        </a:lnTo>
                        <a:lnTo>
                          <a:pt x="270" y="314"/>
                        </a:lnTo>
                        <a:lnTo>
                          <a:pt x="254" y="310"/>
                        </a:lnTo>
                        <a:lnTo>
                          <a:pt x="230" y="291"/>
                        </a:lnTo>
                        <a:lnTo>
                          <a:pt x="209" y="283"/>
                        </a:lnTo>
                        <a:lnTo>
                          <a:pt x="98" y="240"/>
                        </a:lnTo>
                        <a:lnTo>
                          <a:pt x="79" y="232"/>
                        </a:lnTo>
                        <a:lnTo>
                          <a:pt x="56" y="224"/>
                        </a:lnTo>
                        <a:lnTo>
                          <a:pt x="50" y="222"/>
                        </a:lnTo>
                        <a:lnTo>
                          <a:pt x="44" y="219"/>
                        </a:lnTo>
                        <a:lnTo>
                          <a:pt x="35" y="227"/>
                        </a:lnTo>
                        <a:lnTo>
                          <a:pt x="29" y="233"/>
                        </a:lnTo>
                        <a:lnTo>
                          <a:pt x="11" y="256"/>
                        </a:lnTo>
                        <a:lnTo>
                          <a:pt x="13" y="252"/>
                        </a:lnTo>
                        <a:lnTo>
                          <a:pt x="15" y="248"/>
                        </a:lnTo>
                        <a:lnTo>
                          <a:pt x="16" y="238"/>
                        </a:lnTo>
                        <a:lnTo>
                          <a:pt x="16" y="224"/>
                        </a:lnTo>
                        <a:lnTo>
                          <a:pt x="13" y="212"/>
                        </a:lnTo>
                        <a:lnTo>
                          <a:pt x="10" y="203"/>
                        </a:lnTo>
                        <a:lnTo>
                          <a:pt x="5" y="195"/>
                        </a:lnTo>
                        <a:lnTo>
                          <a:pt x="5" y="188"/>
                        </a:lnTo>
                        <a:lnTo>
                          <a:pt x="2" y="180"/>
                        </a:lnTo>
                        <a:lnTo>
                          <a:pt x="0" y="175"/>
                        </a:lnTo>
                        <a:lnTo>
                          <a:pt x="0" y="162"/>
                        </a:lnTo>
                        <a:lnTo>
                          <a:pt x="0" y="153"/>
                        </a:lnTo>
                        <a:lnTo>
                          <a:pt x="0" y="148"/>
                        </a:lnTo>
                        <a:lnTo>
                          <a:pt x="3" y="138"/>
                        </a:lnTo>
                        <a:lnTo>
                          <a:pt x="7" y="130"/>
                        </a:lnTo>
                        <a:lnTo>
                          <a:pt x="10" y="125"/>
                        </a:lnTo>
                        <a:lnTo>
                          <a:pt x="15" y="122"/>
                        </a:lnTo>
                        <a:lnTo>
                          <a:pt x="16" y="121"/>
                        </a:lnTo>
                        <a:lnTo>
                          <a:pt x="19" y="121"/>
                        </a:lnTo>
                        <a:lnTo>
                          <a:pt x="24" y="124"/>
                        </a:lnTo>
                        <a:lnTo>
                          <a:pt x="27" y="127"/>
                        </a:lnTo>
                        <a:lnTo>
                          <a:pt x="39" y="134"/>
                        </a:lnTo>
                        <a:lnTo>
                          <a:pt x="42" y="135"/>
                        </a:lnTo>
                        <a:lnTo>
                          <a:pt x="45" y="137"/>
                        </a:lnTo>
                        <a:lnTo>
                          <a:pt x="47" y="137"/>
                        </a:lnTo>
                        <a:lnTo>
                          <a:pt x="50" y="137"/>
                        </a:lnTo>
                        <a:lnTo>
                          <a:pt x="56" y="135"/>
                        </a:lnTo>
                        <a:lnTo>
                          <a:pt x="61" y="134"/>
                        </a:lnTo>
                        <a:lnTo>
                          <a:pt x="64" y="130"/>
                        </a:lnTo>
                        <a:lnTo>
                          <a:pt x="66" y="127"/>
                        </a:lnTo>
                        <a:lnTo>
                          <a:pt x="71" y="117"/>
                        </a:lnTo>
                        <a:lnTo>
                          <a:pt x="74" y="109"/>
                        </a:lnTo>
                        <a:lnTo>
                          <a:pt x="76" y="103"/>
                        </a:lnTo>
                        <a:lnTo>
                          <a:pt x="76" y="100"/>
                        </a:lnTo>
                        <a:lnTo>
                          <a:pt x="76" y="93"/>
                        </a:lnTo>
                        <a:lnTo>
                          <a:pt x="74" y="85"/>
                        </a:lnTo>
                        <a:lnTo>
                          <a:pt x="72" y="84"/>
                        </a:lnTo>
                        <a:lnTo>
                          <a:pt x="72" y="80"/>
                        </a:lnTo>
                        <a:lnTo>
                          <a:pt x="71" y="76"/>
                        </a:lnTo>
                        <a:lnTo>
                          <a:pt x="71" y="69"/>
                        </a:lnTo>
                        <a:lnTo>
                          <a:pt x="72" y="61"/>
                        </a:lnTo>
                        <a:lnTo>
                          <a:pt x="76" y="50"/>
                        </a:lnTo>
                        <a:lnTo>
                          <a:pt x="77" y="47"/>
                        </a:lnTo>
                        <a:lnTo>
                          <a:pt x="80" y="42"/>
                        </a:lnTo>
                        <a:lnTo>
                          <a:pt x="84" y="37"/>
                        </a:lnTo>
                        <a:lnTo>
                          <a:pt x="85" y="34"/>
                        </a:lnTo>
                        <a:lnTo>
                          <a:pt x="92" y="27"/>
                        </a:lnTo>
                        <a:lnTo>
                          <a:pt x="97" y="18"/>
                        </a:lnTo>
                        <a:lnTo>
                          <a:pt x="100" y="15"/>
                        </a:lnTo>
                        <a:lnTo>
                          <a:pt x="100" y="13"/>
                        </a:lnTo>
                        <a:lnTo>
                          <a:pt x="103" y="3"/>
                        </a:lnTo>
                        <a:lnTo>
                          <a:pt x="108" y="2"/>
                        </a:lnTo>
                        <a:lnTo>
                          <a:pt x="108" y="0"/>
                        </a:lnTo>
                        <a:lnTo>
                          <a:pt x="109" y="15"/>
                        </a:lnTo>
                        <a:lnTo>
                          <a:pt x="124" y="13"/>
                        </a:lnTo>
                        <a:lnTo>
                          <a:pt x="130" y="13"/>
                        </a:lnTo>
                        <a:lnTo>
                          <a:pt x="167" y="10"/>
                        </a:lnTo>
                        <a:lnTo>
                          <a:pt x="187" y="8"/>
                        </a:lnTo>
                        <a:lnTo>
                          <a:pt x="215" y="3"/>
                        </a:lnTo>
                        <a:lnTo>
                          <a:pt x="235" y="3"/>
                        </a:lnTo>
                        <a:lnTo>
                          <a:pt x="249" y="5"/>
                        </a:lnTo>
                        <a:lnTo>
                          <a:pt x="368" y="21"/>
                        </a:lnTo>
                        <a:lnTo>
                          <a:pt x="413" y="29"/>
                        </a:lnTo>
                        <a:lnTo>
                          <a:pt x="474" y="23"/>
                        </a:lnTo>
                        <a:lnTo>
                          <a:pt x="498" y="19"/>
                        </a:lnTo>
                        <a:lnTo>
                          <a:pt x="524" y="29"/>
                        </a:lnTo>
                        <a:lnTo>
                          <a:pt x="521" y="32"/>
                        </a:lnTo>
                        <a:lnTo>
                          <a:pt x="529" y="34"/>
                        </a:lnTo>
                        <a:lnTo>
                          <a:pt x="532" y="35"/>
                        </a:lnTo>
                        <a:lnTo>
                          <a:pt x="535" y="37"/>
                        </a:lnTo>
                        <a:lnTo>
                          <a:pt x="537" y="40"/>
                        </a:lnTo>
                        <a:lnTo>
                          <a:pt x="539" y="40"/>
                        </a:lnTo>
                        <a:lnTo>
                          <a:pt x="540" y="43"/>
                        </a:lnTo>
                        <a:lnTo>
                          <a:pt x="540" y="45"/>
                        </a:lnTo>
                        <a:lnTo>
                          <a:pt x="540" y="48"/>
                        </a:lnTo>
                        <a:lnTo>
                          <a:pt x="540" y="48"/>
                        </a:lnTo>
                        <a:lnTo>
                          <a:pt x="535" y="53"/>
                        </a:lnTo>
                        <a:lnTo>
                          <a:pt x="534" y="53"/>
                        </a:lnTo>
                        <a:lnTo>
                          <a:pt x="534" y="55"/>
                        </a:lnTo>
                        <a:lnTo>
                          <a:pt x="534" y="60"/>
                        </a:lnTo>
                        <a:lnTo>
                          <a:pt x="534" y="63"/>
                        </a:lnTo>
                        <a:lnTo>
                          <a:pt x="542" y="77"/>
                        </a:lnTo>
                        <a:lnTo>
                          <a:pt x="547" y="87"/>
                        </a:lnTo>
                        <a:lnTo>
                          <a:pt x="548" y="88"/>
                        </a:lnTo>
                        <a:lnTo>
                          <a:pt x="553" y="93"/>
                        </a:lnTo>
                        <a:lnTo>
                          <a:pt x="558" y="98"/>
                        </a:lnTo>
                        <a:lnTo>
                          <a:pt x="559" y="100"/>
                        </a:lnTo>
                        <a:lnTo>
                          <a:pt x="561" y="100"/>
                        </a:lnTo>
                        <a:lnTo>
                          <a:pt x="571" y="103"/>
                        </a:lnTo>
                        <a:lnTo>
                          <a:pt x="574" y="105"/>
                        </a:lnTo>
                        <a:lnTo>
                          <a:pt x="577" y="106"/>
                        </a:lnTo>
                        <a:lnTo>
                          <a:pt x="584" y="109"/>
                        </a:lnTo>
                        <a:lnTo>
                          <a:pt x="595" y="121"/>
                        </a:lnTo>
                        <a:lnTo>
                          <a:pt x="598" y="122"/>
                        </a:lnTo>
                        <a:lnTo>
                          <a:pt x="603" y="124"/>
                        </a:lnTo>
                        <a:lnTo>
                          <a:pt x="608" y="127"/>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a:p>
                </p:txBody>
              </p:sp>
              <p:sp>
                <p:nvSpPr>
                  <p:cNvPr id="94" name="Freeform 50"/>
                  <p:cNvSpPr>
                    <a:spLocks/>
                  </p:cNvSpPr>
                  <p:nvPr/>
                </p:nvSpPr>
                <p:spPr bwMode="auto">
                  <a:xfrm>
                    <a:off x="4635" y="1701"/>
                    <a:ext cx="608" cy="346"/>
                  </a:xfrm>
                  <a:custGeom>
                    <a:avLst/>
                    <a:gdLst>
                      <a:gd name="T0" fmla="*/ 604 w 608"/>
                      <a:gd name="T1" fmla="*/ 134 h 346"/>
                      <a:gd name="T2" fmla="*/ 567 w 608"/>
                      <a:gd name="T3" fmla="*/ 346 h 346"/>
                      <a:gd name="T4" fmla="*/ 381 w 608"/>
                      <a:gd name="T5" fmla="*/ 315 h 346"/>
                      <a:gd name="T6" fmla="*/ 342 w 608"/>
                      <a:gd name="T7" fmla="*/ 314 h 346"/>
                      <a:gd name="T8" fmla="*/ 270 w 608"/>
                      <a:gd name="T9" fmla="*/ 314 h 346"/>
                      <a:gd name="T10" fmla="*/ 230 w 608"/>
                      <a:gd name="T11" fmla="*/ 291 h 346"/>
                      <a:gd name="T12" fmla="*/ 98 w 608"/>
                      <a:gd name="T13" fmla="*/ 240 h 346"/>
                      <a:gd name="T14" fmla="*/ 56 w 608"/>
                      <a:gd name="T15" fmla="*/ 224 h 346"/>
                      <a:gd name="T16" fmla="*/ 44 w 608"/>
                      <a:gd name="T17" fmla="*/ 219 h 346"/>
                      <a:gd name="T18" fmla="*/ 29 w 608"/>
                      <a:gd name="T19" fmla="*/ 233 h 346"/>
                      <a:gd name="T20" fmla="*/ 13 w 608"/>
                      <a:gd name="T21" fmla="*/ 252 h 346"/>
                      <a:gd name="T22" fmla="*/ 16 w 608"/>
                      <a:gd name="T23" fmla="*/ 238 h 346"/>
                      <a:gd name="T24" fmla="*/ 13 w 608"/>
                      <a:gd name="T25" fmla="*/ 212 h 346"/>
                      <a:gd name="T26" fmla="*/ 5 w 608"/>
                      <a:gd name="T27" fmla="*/ 195 h 346"/>
                      <a:gd name="T28" fmla="*/ 2 w 608"/>
                      <a:gd name="T29" fmla="*/ 180 h 346"/>
                      <a:gd name="T30" fmla="*/ 0 w 608"/>
                      <a:gd name="T31" fmla="*/ 162 h 346"/>
                      <a:gd name="T32" fmla="*/ 0 w 608"/>
                      <a:gd name="T33" fmla="*/ 148 h 346"/>
                      <a:gd name="T34" fmla="*/ 7 w 608"/>
                      <a:gd name="T35" fmla="*/ 130 h 346"/>
                      <a:gd name="T36" fmla="*/ 15 w 608"/>
                      <a:gd name="T37" fmla="*/ 122 h 346"/>
                      <a:gd name="T38" fmla="*/ 19 w 608"/>
                      <a:gd name="T39" fmla="*/ 121 h 346"/>
                      <a:gd name="T40" fmla="*/ 27 w 608"/>
                      <a:gd name="T41" fmla="*/ 127 h 346"/>
                      <a:gd name="T42" fmla="*/ 42 w 608"/>
                      <a:gd name="T43" fmla="*/ 135 h 346"/>
                      <a:gd name="T44" fmla="*/ 47 w 608"/>
                      <a:gd name="T45" fmla="*/ 137 h 346"/>
                      <a:gd name="T46" fmla="*/ 56 w 608"/>
                      <a:gd name="T47" fmla="*/ 135 h 346"/>
                      <a:gd name="T48" fmla="*/ 64 w 608"/>
                      <a:gd name="T49" fmla="*/ 130 h 346"/>
                      <a:gd name="T50" fmla="*/ 71 w 608"/>
                      <a:gd name="T51" fmla="*/ 117 h 346"/>
                      <a:gd name="T52" fmla="*/ 76 w 608"/>
                      <a:gd name="T53" fmla="*/ 103 h 346"/>
                      <a:gd name="T54" fmla="*/ 76 w 608"/>
                      <a:gd name="T55" fmla="*/ 93 h 346"/>
                      <a:gd name="T56" fmla="*/ 72 w 608"/>
                      <a:gd name="T57" fmla="*/ 84 h 346"/>
                      <a:gd name="T58" fmla="*/ 71 w 608"/>
                      <a:gd name="T59" fmla="*/ 76 h 346"/>
                      <a:gd name="T60" fmla="*/ 72 w 608"/>
                      <a:gd name="T61" fmla="*/ 61 h 346"/>
                      <a:gd name="T62" fmla="*/ 77 w 608"/>
                      <a:gd name="T63" fmla="*/ 47 h 346"/>
                      <a:gd name="T64" fmla="*/ 84 w 608"/>
                      <a:gd name="T65" fmla="*/ 37 h 346"/>
                      <a:gd name="T66" fmla="*/ 92 w 608"/>
                      <a:gd name="T67" fmla="*/ 27 h 346"/>
                      <a:gd name="T68" fmla="*/ 100 w 608"/>
                      <a:gd name="T69" fmla="*/ 15 h 346"/>
                      <a:gd name="T70" fmla="*/ 103 w 608"/>
                      <a:gd name="T71" fmla="*/ 3 h 346"/>
                      <a:gd name="T72" fmla="*/ 108 w 608"/>
                      <a:gd name="T73" fmla="*/ 0 h 346"/>
                      <a:gd name="T74" fmla="*/ 124 w 608"/>
                      <a:gd name="T75" fmla="*/ 13 h 346"/>
                      <a:gd name="T76" fmla="*/ 167 w 608"/>
                      <a:gd name="T77" fmla="*/ 10 h 346"/>
                      <a:gd name="T78" fmla="*/ 215 w 608"/>
                      <a:gd name="T79" fmla="*/ 3 h 346"/>
                      <a:gd name="T80" fmla="*/ 249 w 608"/>
                      <a:gd name="T81" fmla="*/ 5 h 346"/>
                      <a:gd name="T82" fmla="*/ 413 w 608"/>
                      <a:gd name="T83" fmla="*/ 29 h 346"/>
                      <a:gd name="T84" fmla="*/ 498 w 608"/>
                      <a:gd name="T85" fmla="*/ 19 h 346"/>
                      <a:gd name="T86" fmla="*/ 521 w 608"/>
                      <a:gd name="T87" fmla="*/ 32 h 346"/>
                      <a:gd name="T88" fmla="*/ 532 w 608"/>
                      <a:gd name="T89" fmla="*/ 35 h 346"/>
                      <a:gd name="T90" fmla="*/ 537 w 608"/>
                      <a:gd name="T91" fmla="*/ 40 h 346"/>
                      <a:gd name="T92" fmla="*/ 540 w 608"/>
                      <a:gd name="T93" fmla="*/ 43 h 346"/>
                      <a:gd name="T94" fmla="*/ 540 w 608"/>
                      <a:gd name="T95" fmla="*/ 48 h 346"/>
                      <a:gd name="T96" fmla="*/ 535 w 608"/>
                      <a:gd name="T97" fmla="*/ 53 h 346"/>
                      <a:gd name="T98" fmla="*/ 534 w 608"/>
                      <a:gd name="T99" fmla="*/ 55 h 346"/>
                      <a:gd name="T100" fmla="*/ 534 w 608"/>
                      <a:gd name="T101" fmla="*/ 63 h 346"/>
                      <a:gd name="T102" fmla="*/ 547 w 608"/>
                      <a:gd name="T103" fmla="*/ 87 h 346"/>
                      <a:gd name="T104" fmla="*/ 553 w 608"/>
                      <a:gd name="T105" fmla="*/ 93 h 346"/>
                      <a:gd name="T106" fmla="*/ 559 w 608"/>
                      <a:gd name="T107" fmla="*/ 100 h 346"/>
                      <a:gd name="T108" fmla="*/ 571 w 608"/>
                      <a:gd name="T109" fmla="*/ 103 h 346"/>
                      <a:gd name="T110" fmla="*/ 577 w 608"/>
                      <a:gd name="T111" fmla="*/ 106 h 346"/>
                      <a:gd name="T112" fmla="*/ 595 w 608"/>
                      <a:gd name="T113" fmla="*/ 121 h 346"/>
                      <a:gd name="T114" fmla="*/ 603 w 608"/>
                      <a:gd name="T115" fmla="*/ 124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08" h="346">
                        <a:moveTo>
                          <a:pt x="608" y="127"/>
                        </a:moveTo>
                        <a:lnTo>
                          <a:pt x="604" y="134"/>
                        </a:lnTo>
                        <a:lnTo>
                          <a:pt x="596" y="187"/>
                        </a:lnTo>
                        <a:lnTo>
                          <a:pt x="567" y="346"/>
                        </a:lnTo>
                        <a:lnTo>
                          <a:pt x="405" y="317"/>
                        </a:lnTo>
                        <a:lnTo>
                          <a:pt x="381" y="315"/>
                        </a:lnTo>
                        <a:lnTo>
                          <a:pt x="371" y="310"/>
                        </a:lnTo>
                        <a:lnTo>
                          <a:pt x="342" y="314"/>
                        </a:lnTo>
                        <a:lnTo>
                          <a:pt x="315" y="307"/>
                        </a:lnTo>
                        <a:lnTo>
                          <a:pt x="270" y="314"/>
                        </a:lnTo>
                        <a:lnTo>
                          <a:pt x="254" y="310"/>
                        </a:lnTo>
                        <a:lnTo>
                          <a:pt x="230" y="291"/>
                        </a:lnTo>
                        <a:lnTo>
                          <a:pt x="209" y="283"/>
                        </a:lnTo>
                        <a:lnTo>
                          <a:pt x="98" y="240"/>
                        </a:lnTo>
                        <a:lnTo>
                          <a:pt x="79" y="232"/>
                        </a:lnTo>
                        <a:lnTo>
                          <a:pt x="56" y="224"/>
                        </a:lnTo>
                        <a:lnTo>
                          <a:pt x="50" y="222"/>
                        </a:lnTo>
                        <a:lnTo>
                          <a:pt x="44" y="219"/>
                        </a:lnTo>
                        <a:lnTo>
                          <a:pt x="35" y="227"/>
                        </a:lnTo>
                        <a:lnTo>
                          <a:pt x="29" y="233"/>
                        </a:lnTo>
                        <a:lnTo>
                          <a:pt x="11" y="256"/>
                        </a:lnTo>
                        <a:lnTo>
                          <a:pt x="13" y="252"/>
                        </a:lnTo>
                        <a:lnTo>
                          <a:pt x="15" y="248"/>
                        </a:lnTo>
                        <a:lnTo>
                          <a:pt x="16" y="238"/>
                        </a:lnTo>
                        <a:lnTo>
                          <a:pt x="16" y="224"/>
                        </a:lnTo>
                        <a:lnTo>
                          <a:pt x="13" y="212"/>
                        </a:lnTo>
                        <a:lnTo>
                          <a:pt x="10" y="203"/>
                        </a:lnTo>
                        <a:lnTo>
                          <a:pt x="5" y="195"/>
                        </a:lnTo>
                        <a:lnTo>
                          <a:pt x="5" y="188"/>
                        </a:lnTo>
                        <a:lnTo>
                          <a:pt x="2" y="180"/>
                        </a:lnTo>
                        <a:lnTo>
                          <a:pt x="0" y="175"/>
                        </a:lnTo>
                        <a:lnTo>
                          <a:pt x="0" y="162"/>
                        </a:lnTo>
                        <a:lnTo>
                          <a:pt x="0" y="153"/>
                        </a:lnTo>
                        <a:lnTo>
                          <a:pt x="0" y="148"/>
                        </a:lnTo>
                        <a:lnTo>
                          <a:pt x="3" y="138"/>
                        </a:lnTo>
                        <a:lnTo>
                          <a:pt x="7" y="130"/>
                        </a:lnTo>
                        <a:lnTo>
                          <a:pt x="10" y="125"/>
                        </a:lnTo>
                        <a:lnTo>
                          <a:pt x="15" y="122"/>
                        </a:lnTo>
                        <a:lnTo>
                          <a:pt x="16" y="121"/>
                        </a:lnTo>
                        <a:lnTo>
                          <a:pt x="19" y="121"/>
                        </a:lnTo>
                        <a:lnTo>
                          <a:pt x="24" y="124"/>
                        </a:lnTo>
                        <a:lnTo>
                          <a:pt x="27" y="127"/>
                        </a:lnTo>
                        <a:lnTo>
                          <a:pt x="39" y="134"/>
                        </a:lnTo>
                        <a:lnTo>
                          <a:pt x="42" y="135"/>
                        </a:lnTo>
                        <a:lnTo>
                          <a:pt x="45" y="137"/>
                        </a:lnTo>
                        <a:lnTo>
                          <a:pt x="47" y="137"/>
                        </a:lnTo>
                        <a:lnTo>
                          <a:pt x="50" y="137"/>
                        </a:lnTo>
                        <a:lnTo>
                          <a:pt x="56" y="135"/>
                        </a:lnTo>
                        <a:lnTo>
                          <a:pt x="61" y="134"/>
                        </a:lnTo>
                        <a:lnTo>
                          <a:pt x="64" y="130"/>
                        </a:lnTo>
                        <a:lnTo>
                          <a:pt x="66" y="127"/>
                        </a:lnTo>
                        <a:lnTo>
                          <a:pt x="71" y="117"/>
                        </a:lnTo>
                        <a:lnTo>
                          <a:pt x="74" y="109"/>
                        </a:lnTo>
                        <a:lnTo>
                          <a:pt x="76" y="103"/>
                        </a:lnTo>
                        <a:lnTo>
                          <a:pt x="76" y="100"/>
                        </a:lnTo>
                        <a:lnTo>
                          <a:pt x="76" y="93"/>
                        </a:lnTo>
                        <a:lnTo>
                          <a:pt x="74" y="85"/>
                        </a:lnTo>
                        <a:lnTo>
                          <a:pt x="72" y="84"/>
                        </a:lnTo>
                        <a:lnTo>
                          <a:pt x="72" y="80"/>
                        </a:lnTo>
                        <a:lnTo>
                          <a:pt x="71" y="76"/>
                        </a:lnTo>
                        <a:lnTo>
                          <a:pt x="71" y="69"/>
                        </a:lnTo>
                        <a:lnTo>
                          <a:pt x="72" y="61"/>
                        </a:lnTo>
                        <a:lnTo>
                          <a:pt x="76" y="50"/>
                        </a:lnTo>
                        <a:lnTo>
                          <a:pt x="77" y="47"/>
                        </a:lnTo>
                        <a:lnTo>
                          <a:pt x="80" y="42"/>
                        </a:lnTo>
                        <a:lnTo>
                          <a:pt x="84" y="37"/>
                        </a:lnTo>
                        <a:lnTo>
                          <a:pt x="85" y="34"/>
                        </a:lnTo>
                        <a:lnTo>
                          <a:pt x="92" y="27"/>
                        </a:lnTo>
                        <a:lnTo>
                          <a:pt x="97" y="18"/>
                        </a:lnTo>
                        <a:lnTo>
                          <a:pt x="100" y="15"/>
                        </a:lnTo>
                        <a:lnTo>
                          <a:pt x="100" y="13"/>
                        </a:lnTo>
                        <a:lnTo>
                          <a:pt x="103" y="3"/>
                        </a:lnTo>
                        <a:lnTo>
                          <a:pt x="108" y="2"/>
                        </a:lnTo>
                        <a:lnTo>
                          <a:pt x="108" y="0"/>
                        </a:lnTo>
                        <a:lnTo>
                          <a:pt x="109" y="15"/>
                        </a:lnTo>
                        <a:lnTo>
                          <a:pt x="124" y="13"/>
                        </a:lnTo>
                        <a:lnTo>
                          <a:pt x="130" y="13"/>
                        </a:lnTo>
                        <a:lnTo>
                          <a:pt x="167" y="10"/>
                        </a:lnTo>
                        <a:lnTo>
                          <a:pt x="187" y="8"/>
                        </a:lnTo>
                        <a:lnTo>
                          <a:pt x="215" y="3"/>
                        </a:lnTo>
                        <a:lnTo>
                          <a:pt x="235" y="3"/>
                        </a:lnTo>
                        <a:lnTo>
                          <a:pt x="249" y="5"/>
                        </a:lnTo>
                        <a:lnTo>
                          <a:pt x="368" y="21"/>
                        </a:lnTo>
                        <a:lnTo>
                          <a:pt x="413" y="29"/>
                        </a:lnTo>
                        <a:lnTo>
                          <a:pt x="474" y="23"/>
                        </a:lnTo>
                        <a:lnTo>
                          <a:pt x="498" y="19"/>
                        </a:lnTo>
                        <a:lnTo>
                          <a:pt x="524" y="29"/>
                        </a:lnTo>
                        <a:lnTo>
                          <a:pt x="521" y="32"/>
                        </a:lnTo>
                        <a:lnTo>
                          <a:pt x="529" y="34"/>
                        </a:lnTo>
                        <a:lnTo>
                          <a:pt x="532" y="35"/>
                        </a:lnTo>
                        <a:lnTo>
                          <a:pt x="535" y="37"/>
                        </a:lnTo>
                        <a:lnTo>
                          <a:pt x="537" y="40"/>
                        </a:lnTo>
                        <a:lnTo>
                          <a:pt x="539" y="40"/>
                        </a:lnTo>
                        <a:lnTo>
                          <a:pt x="540" y="43"/>
                        </a:lnTo>
                        <a:lnTo>
                          <a:pt x="540" y="45"/>
                        </a:lnTo>
                        <a:lnTo>
                          <a:pt x="540" y="48"/>
                        </a:lnTo>
                        <a:lnTo>
                          <a:pt x="540" y="48"/>
                        </a:lnTo>
                        <a:lnTo>
                          <a:pt x="535" y="53"/>
                        </a:lnTo>
                        <a:lnTo>
                          <a:pt x="534" y="53"/>
                        </a:lnTo>
                        <a:lnTo>
                          <a:pt x="534" y="55"/>
                        </a:lnTo>
                        <a:lnTo>
                          <a:pt x="534" y="60"/>
                        </a:lnTo>
                        <a:lnTo>
                          <a:pt x="534" y="63"/>
                        </a:lnTo>
                        <a:lnTo>
                          <a:pt x="542" y="77"/>
                        </a:lnTo>
                        <a:lnTo>
                          <a:pt x="547" y="87"/>
                        </a:lnTo>
                        <a:lnTo>
                          <a:pt x="548" y="88"/>
                        </a:lnTo>
                        <a:lnTo>
                          <a:pt x="553" y="93"/>
                        </a:lnTo>
                        <a:lnTo>
                          <a:pt x="558" y="98"/>
                        </a:lnTo>
                        <a:lnTo>
                          <a:pt x="559" y="100"/>
                        </a:lnTo>
                        <a:lnTo>
                          <a:pt x="561" y="100"/>
                        </a:lnTo>
                        <a:lnTo>
                          <a:pt x="571" y="103"/>
                        </a:lnTo>
                        <a:lnTo>
                          <a:pt x="574" y="105"/>
                        </a:lnTo>
                        <a:lnTo>
                          <a:pt x="577" y="106"/>
                        </a:lnTo>
                        <a:lnTo>
                          <a:pt x="584" y="109"/>
                        </a:lnTo>
                        <a:lnTo>
                          <a:pt x="595" y="121"/>
                        </a:lnTo>
                        <a:lnTo>
                          <a:pt x="598" y="122"/>
                        </a:lnTo>
                        <a:lnTo>
                          <a:pt x="603" y="124"/>
                        </a:lnTo>
                        <a:lnTo>
                          <a:pt x="608" y="127"/>
                        </a:lnTo>
                      </a:path>
                    </a:pathLst>
                  </a:custGeom>
                  <a:noFill/>
                  <a:ln w="4763" cap="sq">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
                <p:nvSpPr>
                  <p:cNvPr id="95" name="Freeform 51"/>
                  <p:cNvSpPr>
                    <a:spLocks/>
                  </p:cNvSpPr>
                  <p:nvPr/>
                </p:nvSpPr>
                <p:spPr bwMode="auto">
                  <a:xfrm>
                    <a:off x="4412" y="2296"/>
                    <a:ext cx="447" cy="329"/>
                  </a:xfrm>
                  <a:custGeom>
                    <a:avLst/>
                    <a:gdLst>
                      <a:gd name="T0" fmla="*/ 278 w 447"/>
                      <a:gd name="T1" fmla="*/ 323 h 329"/>
                      <a:gd name="T2" fmla="*/ 146 w 447"/>
                      <a:gd name="T3" fmla="*/ 300 h 329"/>
                      <a:gd name="T4" fmla="*/ 90 w 447"/>
                      <a:gd name="T5" fmla="*/ 305 h 329"/>
                      <a:gd name="T6" fmla="*/ 37 w 447"/>
                      <a:gd name="T7" fmla="*/ 307 h 329"/>
                      <a:gd name="T8" fmla="*/ 21 w 447"/>
                      <a:gd name="T9" fmla="*/ 223 h 329"/>
                      <a:gd name="T10" fmla="*/ 42 w 447"/>
                      <a:gd name="T11" fmla="*/ 164 h 329"/>
                      <a:gd name="T12" fmla="*/ 53 w 447"/>
                      <a:gd name="T13" fmla="*/ 170 h 329"/>
                      <a:gd name="T14" fmla="*/ 72 w 447"/>
                      <a:gd name="T15" fmla="*/ 169 h 329"/>
                      <a:gd name="T16" fmla="*/ 85 w 447"/>
                      <a:gd name="T17" fmla="*/ 170 h 329"/>
                      <a:gd name="T18" fmla="*/ 87 w 447"/>
                      <a:gd name="T19" fmla="*/ 172 h 329"/>
                      <a:gd name="T20" fmla="*/ 106 w 447"/>
                      <a:gd name="T21" fmla="*/ 159 h 329"/>
                      <a:gd name="T22" fmla="*/ 112 w 447"/>
                      <a:gd name="T23" fmla="*/ 165 h 329"/>
                      <a:gd name="T24" fmla="*/ 120 w 447"/>
                      <a:gd name="T25" fmla="*/ 141 h 329"/>
                      <a:gd name="T26" fmla="*/ 165 w 447"/>
                      <a:gd name="T27" fmla="*/ 87 h 329"/>
                      <a:gd name="T28" fmla="*/ 242 w 447"/>
                      <a:gd name="T29" fmla="*/ 74 h 329"/>
                      <a:gd name="T30" fmla="*/ 295 w 447"/>
                      <a:gd name="T31" fmla="*/ 101 h 329"/>
                      <a:gd name="T32" fmla="*/ 340 w 447"/>
                      <a:gd name="T33" fmla="*/ 101 h 329"/>
                      <a:gd name="T34" fmla="*/ 342 w 447"/>
                      <a:gd name="T35" fmla="*/ 93 h 329"/>
                      <a:gd name="T36" fmla="*/ 366 w 447"/>
                      <a:gd name="T37" fmla="*/ 66 h 329"/>
                      <a:gd name="T38" fmla="*/ 366 w 447"/>
                      <a:gd name="T39" fmla="*/ 58 h 329"/>
                      <a:gd name="T40" fmla="*/ 376 w 447"/>
                      <a:gd name="T41" fmla="*/ 35 h 329"/>
                      <a:gd name="T42" fmla="*/ 381 w 447"/>
                      <a:gd name="T43" fmla="*/ 9 h 329"/>
                      <a:gd name="T44" fmla="*/ 384 w 447"/>
                      <a:gd name="T45" fmla="*/ 8 h 329"/>
                      <a:gd name="T46" fmla="*/ 392 w 447"/>
                      <a:gd name="T47" fmla="*/ 5 h 329"/>
                      <a:gd name="T48" fmla="*/ 397 w 447"/>
                      <a:gd name="T49" fmla="*/ 0 h 329"/>
                      <a:gd name="T50" fmla="*/ 414 w 447"/>
                      <a:gd name="T51" fmla="*/ 35 h 329"/>
                      <a:gd name="T52" fmla="*/ 437 w 447"/>
                      <a:gd name="T53" fmla="*/ 79 h 329"/>
                      <a:gd name="T54" fmla="*/ 445 w 447"/>
                      <a:gd name="T55" fmla="*/ 103 h 329"/>
                      <a:gd name="T56" fmla="*/ 447 w 447"/>
                      <a:gd name="T57" fmla="*/ 119 h 329"/>
                      <a:gd name="T58" fmla="*/ 445 w 447"/>
                      <a:gd name="T59" fmla="*/ 135 h 329"/>
                      <a:gd name="T60" fmla="*/ 437 w 447"/>
                      <a:gd name="T61" fmla="*/ 149 h 329"/>
                      <a:gd name="T62" fmla="*/ 427 w 447"/>
                      <a:gd name="T63" fmla="*/ 164 h 329"/>
                      <a:gd name="T64" fmla="*/ 419 w 447"/>
                      <a:gd name="T65" fmla="*/ 196 h 329"/>
                      <a:gd name="T66" fmla="*/ 408 w 447"/>
                      <a:gd name="T67" fmla="*/ 227 h 329"/>
                      <a:gd name="T68" fmla="*/ 395 w 447"/>
                      <a:gd name="T69" fmla="*/ 257 h 329"/>
                      <a:gd name="T70" fmla="*/ 387 w 447"/>
                      <a:gd name="T71" fmla="*/ 281 h 329"/>
                      <a:gd name="T72" fmla="*/ 381 w 447"/>
                      <a:gd name="T73" fmla="*/ 305 h 329"/>
                      <a:gd name="T74" fmla="*/ 381 w 447"/>
                      <a:gd name="T75" fmla="*/ 329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47" h="329">
                        <a:moveTo>
                          <a:pt x="381" y="329"/>
                        </a:moveTo>
                        <a:lnTo>
                          <a:pt x="278" y="323"/>
                        </a:lnTo>
                        <a:lnTo>
                          <a:pt x="148" y="313"/>
                        </a:lnTo>
                        <a:lnTo>
                          <a:pt x="146" y="300"/>
                        </a:lnTo>
                        <a:lnTo>
                          <a:pt x="140" y="300"/>
                        </a:lnTo>
                        <a:lnTo>
                          <a:pt x="90" y="305"/>
                        </a:lnTo>
                        <a:lnTo>
                          <a:pt x="50" y="305"/>
                        </a:lnTo>
                        <a:lnTo>
                          <a:pt x="37" y="307"/>
                        </a:lnTo>
                        <a:lnTo>
                          <a:pt x="25" y="247"/>
                        </a:lnTo>
                        <a:lnTo>
                          <a:pt x="21" y="223"/>
                        </a:lnTo>
                        <a:lnTo>
                          <a:pt x="0" y="193"/>
                        </a:lnTo>
                        <a:lnTo>
                          <a:pt x="42" y="164"/>
                        </a:lnTo>
                        <a:lnTo>
                          <a:pt x="48" y="172"/>
                        </a:lnTo>
                        <a:lnTo>
                          <a:pt x="53" y="170"/>
                        </a:lnTo>
                        <a:lnTo>
                          <a:pt x="62" y="169"/>
                        </a:lnTo>
                        <a:lnTo>
                          <a:pt x="72" y="169"/>
                        </a:lnTo>
                        <a:lnTo>
                          <a:pt x="82" y="169"/>
                        </a:lnTo>
                        <a:lnTo>
                          <a:pt x="85" y="170"/>
                        </a:lnTo>
                        <a:lnTo>
                          <a:pt x="85" y="172"/>
                        </a:lnTo>
                        <a:lnTo>
                          <a:pt x="87" y="172"/>
                        </a:lnTo>
                        <a:lnTo>
                          <a:pt x="99" y="165"/>
                        </a:lnTo>
                        <a:lnTo>
                          <a:pt x="106" y="159"/>
                        </a:lnTo>
                        <a:lnTo>
                          <a:pt x="111" y="162"/>
                        </a:lnTo>
                        <a:lnTo>
                          <a:pt x="112" y="165"/>
                        </a:lnTo>
                        <a:lnTo>
                          <a:pt x="125" y="146"/>
                        </a:lnTo>
                        <a:lnTo>
                          <a:pt x="120" y="141"/>
                        </a:lnTo>
                        <a:lnTo>
                          <a:pt x="154" y="93"/>
                        </a:lnTo>
                        <a:lnTo>
                          <a:pt x="165" y="87"/>
                        </a:lnTo>
                        <a:lnTo>
                          <a:pt x="210" y="51"/>
                        </a:lnTo>
                        <a:lnTo>
                          <a:pt x="242" y="74"/>
                        </a:lnTo>
                        <a:lnTo>
                          <a:pt x="281" y="103"/>
                        </a:lnTo>
                        <a:lnTo>
                          <a:pt x="295" y="101"/>
                        </a:lnTo>
                        <a:lnTo>
                          <a:pt x="339" y="103"/>
                        </a:lnTo>
                        <a:lnTo>
                          <a:pt x="340" y="101"/>
                        </a:lnTo>
                        <a:lnTo>
                          <a:pt x="342" y="98"/>
                        </a:lnTo>
                        <a:lnTo>
                          <a:pt x="342" y="93"/>
                        </a:lnTo>
                        <a:lnTo>
                          <a:pt x="350" y="83"/>
                        </a:lnTo>
                        <a:lnTo>
                          <a:pt x="366" y="66"/>
                        </a:lnTo>
                        <a:lnTo>
                          <a:pt x="368" y="63"/>
                        </a:lnTo>
                        <a:lnTo>
                          <a:pt x="366" y="58"/>
                        </a:lnTo>
                        <a:lnTo>
                          <a:pt x="368" y="46"/>
                        </a:lnTo>
                        <a:lnTo>
                          <a:pt x="376" y="35"/>
                        </a:lnTo>
                        <a:lnTo>
                          <a:pt x="376" y="13"/>
                        </a:lnTo>
                        <a:lnTo>
                          <a:pt x="381" y="9"/>
                        </a:lnTo>
                        <a:lnTo>
                          <a:pt x="384" y="8"/>
                        </a:lnTo>
                        <a:lnTo>
                          <a:pt x="384" y="8"/>
                        </a:lnTo>
                        <a:lnTo>
                          <a:pt x="385" y="8"/>
                        </a:lnTo>
                        <a:lnTo>
                          <a:pt x="392" y="5"/>
                        </a:lnTo>
                        <a:lnTo>
                          <a:pt x="390" y="5"/>
                        </a:lnTo>
                        <a:lnTo>
                          <a:pt x="397" y="0"/>
                        </a:lnTo>
                        <a:lnTo>
                          <a:pt x="406" y="22"/>
                        </a:lnTo>
                        <a:lnTo>
                          <a:pt x="414" y="35"/>
                        </a:lnTo>
                        <a:lnTo>
                          <a:pt x="430" y="63"/>
                        </a:lnTo>
                        <a:lnTo>
                          <a:pt x="437" y="79"/>
                        </a:lnTo>
                        <a:lnTo>
                          <a:pt x="443" y="93"/>
                        </a:lnTo>
                        <a:lnTo>
                          <a:pt x="445" y="103"/>
                        </a:lnTo>
                        <a:lnTo>
                          <a:pt x="447" y="111"/>
                        </a:lnTo>
                        <a:lnTo>
                          <a:pt x="447" y="119"/>
                        </a:lnTo>
                        <a:lnTo>
                          <a:pt x="447" y="128"/>
                        </a:lnTo>
                        <a:lnTo>
                          <a:pt x="445" y="135"/>
                        </a:lnTo>
                        <a:lnTo>
                          <a:pt x="442" y="143"/>
                        </a:lnTo>
                        <a:lnTo>
                          <a:pt x="437" y="149"/>
                        </a:lnTo>
                        <a:lnTo>
                          <a:pt x="429" y="161"/>
                        </a:lnTo>
                        <a:lnTo>
                          <a:pt x="427" y="164"/>
                        </a:lnTo>
                        <a:lnTo>
                          <a:pt x="424" y="170"/>
                        </a:lnTo>
                        <a:lnTo>
                          <a:pt x="419" y="196"/>
                        </a:lnTo>
                        <a:lnTo>
                          <a:pt x="413" y="210"/>
                        </a:lnTo>
                        <a:lnTo>
                          <a:pt x="408" y="227"/>
                        </a:lnTo>
                        <a:lnTo>
                          <a:pt x="398" y="251"/>
                        </a:lnTo>
                        <a:lnTo>
                          <a:pt x="395" y="257"/>
                        </a:lnTo>
                        <a:lnTo>
                          <a:pt x="393" y="265"/>
                        </a:lnTo>
                        <a:lnTo>
                          <a:pt x="387" y="281"/>
                        </a:lnTo>
                        <a:lnTo>
                          <a:pt x="385" y="289"/>
                        </a:lnTo>
                        <a:lnTo>
                          <a:pt x="381" y="305"/>
                        </a:lnTo>
                        <a:lnTo>
                          <a:pt x="381" y="321"/>
                        </a:lnTo>
                        <a:lnTo>
                          <a:pt x="381" y="329"/>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a:p>
                </p:txBody>
              </p:sp>
              <p:sp>
                <p:nvSpPr>
                  <p:cNvPr id="96" name="Freeform 52"/>
                  <p:cNvSpPr>
                    <a:spLocks/>
                  </p:cNvSpPr>
                  <p:nvPr/>
                </p:nvSpPr>
                <p:spPr bwMode="auto">
                  <a:xfrm>
                    <a:off x="4412" y="2296"/>
                    <a:ext cx="447" cy="329"/>
                  </a:xfrm>
                  <a:custGeom>
                    <a:avLst/>
                    <a:gdLst>
                      <a:gd name="T0" fmla="*/ 278 w 447"/>
                      <a:gd name="T1" fmla="*/ 323 h 329"/>
                      <a:gd name="T2" fmla="*/ 146 w 447"/>
                      <a:gd name="T3" fmla="*/ 300 h 329"/>
                      <a:gd name="T4" fmla="*/ 90 w 447"/>
                      <a:gd name="T5" fmla="*/ 305 h 329"/>
                      <a:gd name="T6" fmla="*/ 37 w 447"/>
                      <a:gd name="T7" fmla="*/ 307 h 329"/>
                      <a:gd name="T8" fmla="*/ 21 w 447"/>
                      <a:gd name="T9" fmla="*/ 223 h 329"/>
                      <a:gd name="T10" fmla="*/ 42 w 447"/>
                      <a:gd name="T11" fmla="*/ 164 h 329"/>
                      <a:gd name="T12" fmla="*/ 53 w 447"/>
                      <a:gd name="T13" fmla="*/ 170 h 329"/>
                      <a:gd name="T14" fmla="*/ 72 w 447"/>
                      <a:gd name="T15" fmla="*/ 169 h 329"/>
                      <a:gd name="T16" fmla="*/ 85 w 447"/>
                      <a:gd name="T17" fmla="*/ 170 h 329"/>
                      <a:gd name="T18" fmla="*/ 87 w 447"/>
                      <a:gd name="T19" fmla="*/ 172 h 329"/>
                      <a:gd name="T20" fmla="*/ 106 w 447"/>
                      <a:gd name="T21" fmla="*/ 159 h 329"/>
                      <a:gd name="T22" fmla="*/ 112 w 447"/>
                      <a:gd name="T23" fmla="*/ 165 h 329"/>
                      <a:gd name="T24" fmla="*/ 120 w 447"/>
                      <a:gd name="T25" fmla="*/ 141 h 329"/>
                      <a:gd name="T26" fmla="*/ 165 w 447"/>
                      <a:gd name="T27" fmla="*/ 87 h 329"/>
                      <a:gd name="T28" fmla="*/ 242 w 447"/>
                      <a:gd name="T29" fmla="*/ 74 h 329"/>
                      <a:gd name="T30" fmla="*/ 295 w 447"/>
                      <a:gd name="T31" fmla="*/ 101 h 329"/>
                      <a:gd name="T32" fmla="*/ 340 w 447"/>
                      <a:gd name="T33" fmla="*/ 101 h 329"/>
                      <a:gd name="T34" fmla="*/ 342 w 447"/>
                      <a:gd name="T35" fmla="*/ 93 h 329"/>
                      <a:gd name="T36" fmla="*/ 366 w 447"/>
                      <a:gd name="T37" fmla="*/ 66 h 329"/>
                      <a:gd name="T38" fmla="*/ 366 w 447"/>
                      <a:gd name="T39" fmla="*/ 58 h 329"/>
                      <a:gd name="T40" fmla="*/ 376 w 447"/>
                      <a:gd name="T41" fmla="*/ 35 h 329"/>
                      <a:gd name="T42" fmla="*/ 381 w 447"/>
                      <a:gd name="T43" fmla="*/ 9 h 329"/>
                      <a:gd name="T44" fmla="*/ 384 w 447"/>
                      <a:gd name="T45" fmla="*/ 8 h 329"/>
                      <a:gd name="T46" fmla="*/ 392 w 447"/>
                      <a:gd name="T47" fmla="*/ 5 h 329"/>
                      <a:gd name="T48" fmla="*/ 397 w 447"/>
                      <a:gd name="T49" fmla="*/ 0 h 329"/>
                      <a:gd name="T50" fmla="*/ 414 w 447"/>
                      <a:gd name="T51" fmla="*/ 35 h 329"/>
                      <a:gd name="T52" fmla="*/ 437 w 447"/>
                      <a:gd name="T53" fmla="*/ 79 h 329"/>
                      <a:gd name="T54" fmla="*/ 445 w 447"/>
                      <a:gd name="T55" fmla="*/ 103 h 329"/>
                      <a:gd name="T56" fmla="*/ 447 w 447"/>
                      <a:gd name="T57" fmla="*/ 119 h 329"/>
                      <a:gd name="T58" fmla="*/ 445 w 447"/>
                      <a:gd name="T59" fmla="*/ 135 h 329"/>
                      <a:gd name="T60" fmla="*/ 437 w 447"/>
                      <a:gd name="T61" fmla="*/ 149 h 329"/>
                      <a:gd name="T62" fmla="*/ 427 w 447"/>
                      <a:gd name="T63" fmla="*/ 164 h 329"/>
                      <a:gd name="T64" fmla="*/ 419 w 447"/>
                      <a:gd name="T65" fmla="*/ 196 h 329"/>
                      <a:gd name="T66" fmla="*/ 408 w 447"/>
                      <a:gd name="T67" fmla="*/ 227 h 329"/>
                      <a:gd name="T68" fmla="*/ 395 w 447"/>
                      <a:gd name="T69" fmla="*/ 257 h 329"/>
                      <a:gd name="T70" fmla="*/ 387 w 447"/>
                      <a:gd name="T71" fmla="*/ 281 h 329"/>
                      <a:gd name="T72" fmla="*/ 381 w 447"/>
                      <a:gd name="T73" fmla="*/ 305 h 329"/>
                      <a:gd name="T74" fmla="*/ 381 w 447"/>
                      <a:gd name="T75" fmla="*/ 329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47" h="329">
                        <a:moveTo>
                          <a:pt x="381" y="329"/>
                        </a:moveTo>
                        <a:lnTo>
                          <a:pt x="278" y="323"/>
                        </a:lnTo>
                        <a:lnTo>
                          <a:pt x="148" y="313"/>
                        </a:lnTo>
                        <a:lnTo>
                          <a:pt x="146" y="300"/>
                        </a:lnTo>
                        <a:lnTo>
                          <a:pt x="140" y="300"/>
                        </a:lnTo>
                        <a:lnTo>
                          <a:pt x="90" y="305"/>
                        </a:lnTo>
                        <a:lnTo>
                          <a:pt x="50" y="305"/>
                        </a:lnTo>
                        <a:lnTo>
                          <a:pt x="37" y="307"/>
                        </a:lnTo>
                        <a:lnTo>
                          <a:pt x="25" y="247"/>
                        </a:lnTo>
                        <a:lnTo>
                          <a:pt x="21" y="223"/>
                        </a:lnTo>
                        <a:lnTo>
                          <a:pt x="0" y="193"/>
                        </a:lnTo>
                        <a:lnTo>
                          <a:pt x="42" y="164"/>
                        </a:lnTo>
                        <a:lnTo>
                          <a:pt x="48" y="172"/>
                        </a:lnTo>
                        <a:lnTo>
                          <a:pt x="53" y="170"/>
                        </a:lnTo>
                        <a:lnTo>
                          <a:pt x="62" y="169"/>
                        </a:lnTo>
                        <a:lnTo>
                          <a:pt x="72" y="169"/>
                        </a:lnTo>
                        <a:lnTo>
                          <a:pt x="82" y="169"/>
                        </a:lnTo>
                        <a:lnTo>
                          <a:pt x="85" y="170"/>
                        </a:lnTo>
                        <a:lnTo>
                          <a:pt x="85" y="172"/>
                        </a:lnTo>
                        <a:lnTo>
                          <a:pt x="87" y="172"/>
                        </a:lnTo>
                        <a:lnTo>
                          <a:pt x="99" y="165"/>
                        </a:lnTo>
                        <a:lnTo>
                          <a:pt x="106" y="159"/>
                        </a:lnTo>
                        <a:lnTo>
                          <a:pt x="111" y="162"/>
                        </a:lnTo>
                        <a:lnTo>
                          <a:pt x="112" y="165"/>
                        </a:lnTo>
                        <a:lnTo>
                          <a:pt x="125" y="146"/>
                        </a:lnTo>
                        <a:lnTo>
                          <a:pt x="120" y="141"/>
                        </a:lnTo>
                        <a:lnTo>
                          <a:pt x="154" y="93"/>
                        </a:lnTo>
                        <a:lnTo>
                          <a:pt x="165" y="87"/>
                        </a:lnTo>
                        <a:lnTo>
                          <a:pt x="210" y="51"/>
                        </a:lnTo>
                        <a:lnTo>
                          <a:pt x="242" y="74"/>
                        </a:lnTo>
                        <a:lnTo>
                          <a:pt x="281" y="103"/>
                        </a:lnTo>
                        <a:lnTo>
                          <a:pt x="295" y="101"/>
                        </a:lnTo>
                        <a:lnTo>
                          <a:pt x="339" y="103"/>
                        </a:lnTo>
                        <a:lnTo>
                          <a:pt x="340" y="101"/>
                        </a:lnTo>
                        <a:lnTo>
                          <a:pt x="342" y="98"/>
                        </a:lnTo>
                        <a:lnTo>
                          <a:pt x="342" y="93"/>
                        </a:lnTo>
                        <a:lnTo>
                          <a:pt x="350" y="83"/>
                        </a:lnTo>
                        <a:lnTo>
                          <a:pt x="366" y="66"/>
                        </a:lnTo>
                        <a:lnTo>
                          <a:pt x="368" y="63"/>
                        </a:lnTo>
                        <a:lnTo>
                          <a:pt x="366" y="58"/>
                        </a:lnTo>
                        <a:lnTo>
                          <a:pt x="368" y="46"/>
                        </a:lnTo>
                        <a:lnTo>
                          <a:pt x="376" y="35"/>
                        </a:lnTo>
                        <a:lnTo>
                          <a:pt x="376" y="13"/>
                        </a:lnTo>
                        <a:lnTo>
                          <a:pt x="381" y="9"/>
                        </a:lnTo>
                        <a:lnTo>
                          <a:pt x="384" y="8"/>
                        </a:lnTo>
                        <a:lnTo>
                          <a:pt x="384" y="8"/>
                        </a:lnTo>
                        <a:lnTo>
                          <a:pt x="385" y="8"/>
                        </a:lnTo>
                        <a:lnTo>
                          <a:pt x="392" y="5"/>
                        </a:lnTo>
                        <a:lnTo>
                          <a:pt x="390" y="5"/>
                        </a:lnTo>
                        <a:lnTo>
                          <a:pt x="397" y="0"/>
                        </a:lnTo>
                        <a:lnTo>
                          <a:pt x="406" y="22"/>
                        </a:lnTo>
                        <a:lnTo>
                          <a:pt x="414" y="35"/>
                        </a:lnTo>
                        <a:lnTo>
                          <a:pt x="430" y="63"/>
                        </a:lnTo>
                        <a:lnTo>
                          <a:pt x="437" y="79"/>
                        </a:lnTo>
                        <a:lnTo>
                          <a:pt x="443" y="93"/>
                        </a:lnTo>
                        <a:lnTo>
                          <a:pt x="445" y="103"/>
                        </a:lnTo>
                        <a:lnTo>
                          <a:pt x="447" y="111"/>
                        </a:lnTo>
                        <a:lnTo>
                          <a:pt x="447" y="119"/>
                        </a:lnTo>
                        <a:lnTo>
                          <a:pt x="447" y="128"/>
                        </a:lnTo>
                        <a:lnTo>
                          <a:pt x="445" y="135"/>
                        </a:lnTo>
                        <a:lnTo>
                          <a:pt x="442" y="143"/>
                        </a:lnTo>
                        <a:lnTo>
                          <a:pt x="437" y="149"/>
                        </a:lnTo>
                        <a:lnTo>
                          <a:pt x="429" y="161"/>
                        </a:lnTo>
                        <a:lnTo>
                          <a:pt x="427" y="164"/>
                        </a:lnTo>
                        <a:lnTo>
                          <a:pt x="424" y="170"/>
                        </a:lnTo>
                        <a:lnTo>
                          <a:pt x="419" y="196"/>
                        </a:lnTo>
                        <a:lnTo>
                          <a:pt x="413" y="210"/>
                        </a:lnTo>
                        <a:lnTo>
                          <a:pt x="408" y="227"/>
                        </a:lnTo>
                        <a:lnTo>
                          <a:pt x="398" y="251"/>
                        </a:lnTo>
                        <a:lnTo>
                          <a:pt x="395" y="257"/>
                        </a:lnTo>
                        <a:lnTo>
                          <a:pt x="393" y="265"/>
                        </a:lnTo>
                        <a:lnTo>
                          <a:pt x="387" y="281"/>
                        </a:lnTo>
                        <a:lnTo>
                          <a:pt x="385" y="289"/>
                        </a:lnTo>
                        <a:lnTo>
                          <a:pt x="381" y="305"/>
                        </a:lnTo>
                        <a:lnTo>
                          <a:pt x="381" y="321"/>
                        </a:lnTo>
                        <a:lnTo>
                          <a:pt x="381" y="329"/>
                        </a:lnTo>
                      </a:path>
                    </a:pathLst>
                  </a:custGeom>
                  <a:noFill/>
                  <a:ln w="4763" cap="sq">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
                <p:nvSpPr>
                  <p:cNvPr id="97" name="Freeform 53"/>
                  <p:cNvSpPr>
                    <a:spLocks/>
                  </p:cNvSpPr>
                  <p:nvPr/>
                </p:nvSpPr>
                <p:spPr bwMode="auto">
                  <a:xfrm>
                    <a:off x="4600" y="3572"/>
                    <a:ext cx="355" cy="383"/>
                  </a:xfrm>
                  <a:custGeom>
                    <a:avLst/>
                    <a:gdLst>
                      <a:gd name="T0" fmla="*/ 355 w 355"/>
                      <a:gd name="T1" fmla="*/ 383 h 383"/>
                      <a:gd name="T2" fmla="*/ 292 w 355"/>
                      <a:gd name="T3" fmla="*/ 354 h 383"/>
                      <a:gd name="T4" fmla="*/ 284 w 355"/>
                      <a:gd name="T5" fmla="*/ 314 h 383"/>
                      <a:gd name="T6" fmla="*/ 271 w 355"/>
                      <a:gd name="T7" fmla="*/ 304 h 383"/>
                      <a:gd name="T8" fmla="*/ 249 w 355"/>
                      <a:gd name="T9" fmla="*/ 283 h 383"/>
                      <a:gd name="T10" fmla="*/ 222 w 355"/>
                      <a:gd name="T11" fmla="*/ 182 h 383"/>
                      <a:gd name="T12" fmla="*/ 222 w 355"/>
                      <a:gd name="T13" fmla="*/ 182 h 383"/>
                      <a:gd name="T14" fmla="*/ 220 w 355"/>
                      <a:gd name="T15" fmla="*/ 177 h 383"/>
                      <a:gd name="T16" fmla="*/ 188 w 355"/>
                      <a:gd name="T17" fmla="*/ 182 h 383"/>
                      <a:gd name="T18" fmla="*/ 172 w 355"/>
                      <a:gd name="T19" fmla="*/ 159 h 383"/>
                      <a:gd name="T20" fmla="*/ 173 w 355"/>
                      <a:gd name="T21" fmla="*/ 163 h 383"/>
                      <a:gd name="T22" fmla="*/ 170 w 355"/>
                      <a:gd name="T23" fmla="*/ 159 h 383"/>
                      <a:gd name="T24" fmla="*/ 151 w 355"/>
                      <a:gd name="T25" fmla="*/ 151 h 383"/>
                      <a:gd name="T26" fmla="*/ 149 w 355"/>
                      <a:gd name="T27" fmla="*/ 150 h 383"/>
                      <a:gd name="T28" fmla="*/ 148 w 355"/>
                      <a:gd name="T29" fmla="*/ 151 h 383"/>
                      <a:gd name="T30" fmla="*/ 146 w 355"/>
                      <a:gd name="T31" fmla="*/ 155 h 383"/>
                      <a:gd name="T32" fmla="*/ 146 w 355"/>
                      <a:gd name="T33" fmla="*/ 153 h 383"/>
                      <a:gd name="T34" fmla="*/ 144 w 355"/>
                      <a:gd name="T35" fmla="*/ 153 h 383"/>
                      <a:gd name="T36" fmla="*/ 136 w 355"/>
                      <a:gd name="T37" fmla="*/ 150 h 383"/>
                      <a:gd name="T38" fmla="*/ 136 w 355"/>
                      <a:gd name="T39" fmla="*/ 148 h 383"/>
                      <a:gd name="T40" fmla="*/ 140 w 355"/>
                      <a:gd name="T41" fmla="*/ 146 h 383"/>
                      <a:gd name="T42" fmla="*/ 154 w 355"/>
                      <a:gd name="T43" fmla="*/ 135 h 383"/>
                      <a:gd name="T44" fmla="*/ 64 w 355"/>
                      <a:gd name="T45" fmla="*/ 84 h 383"/>
                      <a:gd name="T46" fmla="*/ 64 w 355"/>
                      <a:gd name="T47" fmla="*/ 84 h 383"/>
                      <a:gd name="T48" fmla="*/ 16 w 355"/>
                      <a:gd name="T49" fmla="*/ 58 h 383"/>
                      <a:gd name="T50" fmla="*/ 14 w 355"/>
                      <a:gd name="T51" fmla="*/ 56 h 383"/>
                      <a:gd name="T52" fmla="*/ 8 w 355"/>
                      <a:gd name="T53" fmla="*/ 53 h 383"/>
                      <a:gd name="T54" fmla="*/ 0 w 355"/>
                      <a:gd name="T55" fmla="*/ 47 h 383"/>
                      <a:gd name="T56" fmla="*/ 3 w 355"/>
                      <a:gd name="T57" fmla="*/ 37 h 383"/>
                      <a:gd name="T58" fmla="*/ 3 w 355"/>
                      <a:gd name="T59" fmla="*/ 34 h 383"/>
                      <a:gd name="T60" fmla="*/ 19 w 355"/>
                      <a:gd name="T61" fmla="*/ 42 h 383"/>
                      <a:gd name="T62" fmla="*/ 38 w 355"/>
                      <a:gd name="T63" fmla="*/ 53 h 383"/>
                      <a:gd name="T64" fmla="*/ 117 w 355"/>
                      <a:gd name="T65" fmla="*/ 2 h 383"/>
                      <a:gd name="T66" fmla="*/ 120 w 355"/>
                      <a:gd name="T67" fmla="*/ 0 h 383"/>
                      <a:gd name="T68" fmla="*/ 120 w 355"/>
                      <a:gd name="T69" fmla="*/ 0 h 383"/>
                      <a:gd name="T70" fmla="*/ 183 w 355"/>
                      <a:gd name="T71" fmla="*/ 31 h 383"/>
                      <a:gd name="T72" fmla="*/ 183 w 355"/>
                      <a:gd name="T73" fmla="*/ 37 h 383"/>
                      <a:gd name="T74" fmla="*/ 186 w 355"/>
                      <a:gd name="T75" fmla="*/ 40 h 383"/>
                      <a:gd name="T76" fmla="*/ 201 w 355"/>
                      <a:gd name="T77" fmla="*/ 56 h 383"/>
                      <a:gd name="T78" fmla="*/ 202 w 355"/>
                      <a:gd name="T79" fmla="*/ 58 h 383"/>
                      <a:gd name="T80" fmla="*/ 217 w 355"/>
                      <a:gd name="T81" fmla="*/ 76 h 383"/>
                      <a:gd name="T82" fmla="*/ 223 w 355"/>
                      <a:gd name="T83" fmla="*/ 81 h 383"/>
                      <a:gd name="T84" fmla="*/ 225 w 355"/>
                      <a:gd name="T85" fmla="*/ 81 h 383"/>
                      <a:gd name="T86" fmla="*/ 226 w 355"/>
                      <a:gd name="T87" fmla="*/ 87 h 383"/>
                      <a:gd name="T88" fmla="*/ 230 w 355"/>
                      <a:gd name="T89" fmla="*/ 92 h 383"/>
                      <a:gd name="T90" fmla="*/ 236 w 355"/>
                      <a:gd name="T91" fmla="*/ 119 h 383"/>
                      <a:gd name="T92" fmla="*/ 281 w 355"/>
                      <a:gd name="T93" fmla="*/ 269 h 383"/>
                      <a:gd name="T94" fmla="*/ 315 w 355"/>
                      <a:gd name="T95" fmla="*/ 339 h 383"/>
                      <a:gd name="T96" fmla="*/ 316 w 355"/>
                      <a:gd name="T97" fmla="*/ 341 h 383"/>
                      <a:gd name="T98" fmla="*/ 318 w 355"/>
                      <a:gd name="T99" fmla="*/ 343 h 383"/>
                      <a:gd name="T100" fmla="*/ 321 w 355"/>
                      <a:gd name="T101" fmla="*/ 347 h 383"/>
                      <a:gd name="T102" fmla="*/ 355 w 355"/>
                      <a:gd name="T103" fmla="*/ 383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55" h="383">
                        <a:moveTo>
                          <a:pt x="355" y="383"/>
                        </a:moveTo>
                        <a:lnTo>
                          <a:pt x="292" y="354"/>
                        </a:lnTo>
                        <a:lnTo>
                          <a:pt x="284" y="314"/>
                        </a:lnTo>
                        <a:lnTo>
                          <a:pt x="271" y="304"/>
                        </a:lnTo>
                        <a:lnTo>
                          <a:pt x="249" y="283"/>
                        </a:lnTo>
                        <a:lnTo>
                          <a:pt x="222" y="182"/>
                        </a:lnTo>
                        <a:lnTo>
                          <a:pt x="222" y="182"/>
                        </a:lnTo>
                        <a:lnTo>
                          <a:pt x="220" y="177"/>
                        </a:lnTo>
                        <a:lnTo>
                          <a:pt x="188" y="182"/>
                        </a:lnTo>
                        <a:lnTo>
                          <a:pt x="172" y="159"/>
                        </a:lnTo>
                        <a:lnTo>
                          <a:pt x="173" y="163"/>
                        </a:lnTo>
                        <a:lnTo>
                          <a:pt x="170" y="159"/>
                        </a:lnTo>
                        <a:lnTo>
                          <a:pt x="151" y="151"/>
                        </a:lnTo>
                        <a:lnTo>
                          <a:pt x="149" y="150"/>
                        </a:lnTo>
                        <a:lnTo>
                          <a:pt x="148" y="151"/>
                        </a:lnTo>
                        <a:lnTo>
                          <a:pt x="146" y="155"/>
                        </a:lnTo>
                        <a:lnTo>
                          <a:pt x="146" y="153"/>
                        </a:lnTo>
                        <a:lnTo>
                          <a:pt x="144" y="153"/>
                        </a:lnTo>
                        <a:lnTo>
                          <a:pt x="136" y="150"/>
                        </a:lnTo>
                        <a:lnTo>
                          <a:pt x="136" y="148"/>
                        </a:lnTo>
                        <a:lnTo>
                          <a:pt x="140" y="146"/>
                        </a:lnTo>
                        <a:lnTo>
                          <a:pt x="154" y="135"/>
                        </a:lnTo>
                        <a:lnTo>
                          <a:pt x="64" y="84"/>
                        </a:lnTo>
                        <a:lnTo>
                          <a:pt x="64" y="84"/>
                        </a:lnTo>
                        <a:lnTo>
                          <a:pt x="16" y="58"/>
                        </a:lnTo>
                        <a:lnTo>
                          <a:pt x="14" y="56"/>
                        </a:lnTo>
                        <a:lnTo>
                          <a:pt x="8" y="53"/>
                        </a:lnTo>
                        <a:lnTo>
                          <a:pt x="0" y="47"/>
                        </a:lnTo>
                        <a:lnTo>
                          <a:pt x="3" y="37"/>
                        </a:lnTo>
                        <a:lnTo>
                          <a:pt x="3" y="34"/>
                        </a:lnTo>
                        <a:lnTo>
                          <a:pt x="19" y="42"/>
                        </a:lnTo>
                        <a:lnTo>
                          <a:pt x="38" y="53"/>
                        </a:lnTo>
                        <a:lnTo>
                          <a:pt x="117" y="2"/>
                        </a:lnTo>
                        <a:lnTo>
                          <a:pt x="120" y="0"/>
                        </a:lnTo>
                        <a:lnTo>
                          <a:pt x="120" y="0"/>
                        </a:lnTo>
                        <a:lnTo>
                          <a:pt x="183" y="31"/>
                        </a:lnTo>
                        <a:lnTo>
                          <a:pt x="183" y="37"/>
                        </a:lnTo>
                        <a:lnTo>
                          <a:pt x="186" y="40"/>
                        </a:lnTo>
                        <a:lnTo>
                          <a:pt x="201" y="56"/>
                        </a:lnTo>
                        <a:lnTo>
                          <a:pt x="202" y="58"/>
                        </a:lnTo>
                        <a:lnTo>
                          <a:pt x="217" y="76"/>
                        </a:lnTo>
                        <a:lnTo>
                          <a:pt x="223" y="81"/>
                        </a:lnTo>
                        <a:lnTo>
                          <a:pt x="225" y="81"/>
                        </a:lnTo>
                        <a:lnTo>
                          <a:pt x="226" y="87"/>
                        </a:lnTo>
                        <a:lnTo>
                          <a:pt x="230" y="92"/>
                        </a:lnTo>
                        <a:lnTo>
                          <a:pt x="236" y="119"/>
                        </a:lnTo>
                        <a:lnTo>
                          <a:pt x="281" y="269"/>
                        </a:lnTo>
                        <a:lnTo>
                          <a:pt x="315" y="339"/>
                        </a:lnTo>
                        <a:lnTo>
                          <a:pt x="316" y="341"/>
                        </a:lnTo>
                        <a:lnTo>
                          <a:pt x="318" y="343"/>
                        </a:lnTo>
                        <a:lnTo>
                          <a:pt x="321" y="347"/>
                        </a:lnTo>
                        <a:lnTo>
                          <a:pt x="355" y="383"/>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a:p>
                </p:txBody>
              </p:sp>
              <p:sp>
                <p:nvSpPr>
                  <p:cNvPr id="98" name="Freeform 54"/>
                  <p:cNvSpPr>
                    <a:spLocks/>
                  </p:cNvSpPr>
                  <p:nvPr/>
                </p:nvSpPr>
                <p:spPr bwMode="auto">
                  <a:xfrm>
                    <a:off x="4600" y="3572"/>
                    <a:ext cx="355" cy="383"/>
                  </a:xfrm>
                  <a:custGeom>
                    <a:avLst/>
                    <a:gdLst>
                      <a:gd name="T0" fmla="*/ 355 w 355"/>
                      <a:gd name="T1" fmla="*/ 383 h 383"/>
                      <a:gd name="T2" fmla="*/ 292 w 355"/>
                      <a:gd name="T3" fmla="*/ 354 h 383"/>
                      <a:gd name="T4" fmla="*/ 284 w 355"/>
                      <a:gd name="T5" fmla="*/ 314 h 383"/>
                      <a:gd name="T6" fmla="*/ 271 w 355"/>
                      <a:gd name="T7" fmla="*/ 304 h 383"/>
                      <a:gd name="T8" fmla="*/ 249 w 355"/>
                      <a:gd name="T9" fmla="*/ 283 h 383"/>
                      <a:gd name="T10" fmla="*/ 222 w 355"/>
                      <a:gd name="T11" fmla="*/ 182 h 383"/>
                      <a:gd name="T12" fmla="*/ 222 w 355"/>
                      <a:gd name="T13" fmla="*/ 182 h 383"/>
                      <a:gd name="T14" fmla="*/ 220 w 355"/>
                      <a:gd name="T15" fmla="*/ 177 h 383"/>
                      <a:gd name="T16" fmla="*/ 188 w 355"/>
                      <a:gd name="T17" fmla="*/ 182 h 383"/>
                      <a:gd name="T18" fmla="*/ 172 w 355"/>
                      <a:gd name="T19" fmla="*/ 159 h 383"/>
                      <a:gd name="T20" fmla="*/ 173 w 355"/>
                      <a:gd name="T21" fmla="*/ 163 h 383"/>
                      <a:gd name="T22" fmla="*/ 170 w 355"/>
                      <a:gd name="T23" fmla="*/ 159 h 383"/>
                      <a:gd name="T24" fmla="*/ 151 w 355"/>
                      <a:gd name="T25" fmla="*/ 151 h 383"/>
                      <a:gd name="T26" fmla="*/ 149 w 355"/>
                      <a:gd name="T27" fmla="*/ 150 h 383"/>
                      <a:gd name="T28" fmla="*/ 148 w 355"/>
                      <a:gd name="T29" fmla="*/ 151 h 383"/>
                      <a:gd name="T30" fmla="*/ 146 w 355"/>
                      <a:gd name="T31" fmla="*/ 155 h 383"/>
                      <a:gd name="T32" fmla="*/ 146 w 355"/>
                      <a:gd name="T33" fmla="*/ 153 h 383"/>
                      <a:gd name="T34" fmla="*/ 144 w 355"/>
                      <a:gd name="T35" fmla="*/ 153 h 383"/>
                      <a:gd name="T36" fmla="*/ 136 w 355"/>
                      <a:gd name="T37" fmla="*/ 150 h 383"/>
                      <a:gd name="T38" fmla="*/ 136 w 355"/>
                      <a:gd name="T39" fmla="*/ 148 h 383"/>
                      <a:gd name="T40" fmla="*/ 140 w 355"/>
                      <a:gd name="T41" fmla="*/ 146 h 383"/>
                      <a:gd name="T42" fmla="*/ 154 w 355"/>
                      <a:gd name="T43" fmla="*/ 135 h 383"/>
                      <a:gd name="T44" fmla="*/ 64 w 355"/>
                      <a:gd name="T45" fmla="*/ 84 h 383"/>
                      <a:gd name="T46" fmla="*/ 64 w 355"/>
                      <a:gd name="T47" fmla="*/ 84 h 383"/>
                      <a:gd name="T48" fmla="*/ 16 w 355"/>
                      <a:gd name="T49" fmla="*/ 58 h 383"/>
                      <a:gd name="T50" fmla="*/ 14 w 355"/>
                      <a:gd name="T51" fmla="*/ 56 h 383"/>
                      <a:gd name="T52" fmla="*/ 8 w 355"/>
                      <a:gd name="T53" fmla="*/ 53 h 383"/>
                      <a:gd name="T54" fmla="*/ 0 w 355"/>
                      <a:gd name="T55" fmla="*/ 47 h 383"/>
                      <a:gd name="T56" fmla="*/ 3 w 355"/>
                      <a:gd name="T57" fmla="*/ 37 h 383"/>
                      <a:gd name="T58" fmla="*/ 3 w 355"/>
                      <a:gd name="T59" fmla="*/ 34 h 383"/>
                      <a:gd name="T60" fmla="*/ 19 w 355"/>
                      <a:gd name="T61" fmla="*/ 42 h 383"/>
                      <a:gd name="T62" fmla="*/ 38 w 355"/>
                      <a:gd name="T63" fmla="*/ 53 h 383"/>
                      <a:gd name="T64" fmla="*/ 117 w 355"/>
                      <a:gd name="T65" fmla="*/ 2 h 383"/>
                      <a:gd name="T66" fmla="*/ 120 w 355"/>
                      <a:gd name="T67" fmla="*/ 0 h 383"/>
                      <a:gd name="T68" fmla="*/ 120 w 355"/>
                      <a:gd name="T69" fmla="*/ 0 h 383"/>
                      <a:gd name="T70" fmla="*/ 183 w 355"/>
                      <a:gd name="T71" fmla="*/ 31 h 383"/>
                      <a:gd name="T72" fmla="*/ 183 w 355"/>
                      <a:gd name="T73" fmla="*/ 37 h 383"/>
                      <a:gd name="T74" fmla="*/ 186 w 355"/>
                      <a:gd name="T75" fmla="*/ 40 h 383"/>
                      <a:gd name="T76" fmla="*/ 201 w 355"/>
                      <a:gd name="T77" fmla="*/ 56 h 383"/>
                      <a:gd name="T78" fmla="*/ 202 w 355"/>
                      <a:gd name="T79" fmla="*/ 58 h 383"/>
                      <a:gd name="T80" fmla="*/ 217 w 355"/>
                      <a:gd name="T81" fmla="*/ 76 h 383"/>
                      <a:gd name="T82" fmla="*/ 223 w 355"/>
                      <a:gd name="T83" fmla="*/ 81 h 383"/>
                      <a:gd name="T84" fmla="*/ 225 w 355"/>
                      <a:gd name="T85" fmla="*/ 81 h 383"/>
                      <a:gd name="T86" fmla="*/ 226 w 355"/>
                      <a:gd name="T87" fmla="*/ 87 h 383"/>
                      <a:gd name="T88" fmla="*/ 230 w 355"/>
                      <a:gd name="T89" fmla="*/ 92 h 383"/>
                      <a:gd name="T90" fmla="*/ 236 w 355"/>
                      <a:gd name="T91" fmla="*/ 119 h 383"/>
                      <a:gd name="T92" fmla="*/ 281 w 355"/>
                      <a:gd name="T93" fmla="*/ 269 h 383"/>
                      <a:gd name="T94" fmla="*/ 315 w 355"/>
                      <a:gd name="T95" fmla="*/ 339 h 383"/>
                      <a:gd name="T96" fmla="*/ 316 w 355"/>
                      <a:gd name="T97" fmla="*/ 341 h 383"/>
                      <a:gd name="T98" fmla="*/ 318 w 355"/>
                      <a:gd name="T99" fmla="*/ 343 h 383"/>
                      <a:gd name="T100" fmla="*/ 321 w 355"/>
                      <a:gd name="T101" fmla="*/ 347 h 383"/>
                      <a:gd name="T102" fmla="*/ 355 w 355"/>
                      <a:gd name="T103" fmla="*/ 383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55" h="383">
                        <a:moveTo>
                          <a:pt x="355" y="383"/>
                        </a:moveTo>
                        <a:lnTo>
                          <a:pt x="292" y="354"/>
                        </a:lnTo>
                        <a:lnTo>
                          <a:pt x="284" y="314"/>
                        </a:lnTo>
                        <a:lnTo>
                          <a:pt x="271" y="304"/>
                        </a:lnTo>
                        <a:lnTo>
                          <a:pt x="249" y="283"/>
                        </a:lnTo>
                        <a:lnTo>
                          <a:pt x="222" y="182"/>
                        </a:lnTo>
                        <a:lnTo>
                          <a:pt x="222" y="182"/>
                        </a:lnTo>
                        <a:lnTo>
                          <a:pt x="220" y="177"/>
                        </a:lnTo>
                        <a:lnTo>
                          <a:pt x="188" y="182"/>
                        </a:lnTo>
                        <a:lnTo>
                          <a:pt x="172" y="159"/>
                        </a:lnTo>
                        <a:lnTo>
                          <a:pt x="173" y="163"/>
                        </a:lnTo>
                        <a:lnTo>
                          <a:pt x="170" y="159"/>
                        </a:lnTo>
                        <a:lnTo>
                          <a:pt x="151" y="151"/>
                        </a:lnTo>
                        <a:lnTo>
                          <a:pt x="149" y="150"/>
                        </a:lnTo>
                        <a:lnTo>
                          <a:pt x="148" y="151"/>
                        </a:lnTo>
                        <a:lnTo>
                          <a:pt x="146" y="155"/>
                        </a:lnTo>
                        <a:lnTo>
                          <a:pt x="146" y="153"/>
                        </a:lnTo>
                        <a:lnTo>
                          <a:pt x="144" y="153"/>
                        </a:lnTo>
                        <a:lnTo>
                          <a:pt x="136" y="150"/>
                        </a:lnTo>
                        <a:lnTo>
                          <a:pt x="136" y="148"/>
                        </a:lnTo>
                        <a:lnTo>
                          <a:pt x="140" y="146"/>
                        </a:lnTo>
                        <a:lnTo>
                          <a:pt x="154" y="135"/>
                        </a:lnTo>
                        <a:lnTo>
                          <a:pt x="64" y="84"/>
                        </a:lnTo>
                        <a:lnTo>
                          <a:pt x="64" y="84"/>
                        </a:lnTo>
                        <a:lnTo>
                          <a:pt x="16" y="58"/>
                        </a:lnTo>
                        <a:lnTo>
                          <a:pt x="14" y="56"/>
                        </a:lnTo>
                        <a:lnTo>
                          <a:pt x="8" y="53"/>
                        </a:lnTo>
                        <a:lnTo>
                          <a:pt x="0" y="47"/>
                        </a:lnTo>
                        <a:lnTo>
                          <a:pt x="3" y="37"/>
                        </a:lnTo>
                        <a:lnTo>
                          <a:pt x="3" y="34"/>
                        </a:lnTo>
                        <a:lnTo>
                          <a:pt x="19" y="42"/>
                        </a:lnTo>
                        <a:lnTo>
                          <a:pt x="38" y="53"/>
                        </a:lnTo>
                        <a:lnTo>
                          <a:pt x="117" y="2"/>
                        </a:lnTo>
                        <a:lnTo>
                          <a:pt x="120" y="0"/>
                        </a:lnTo>
                        <a:lnTo>
                          <a:pt x="120" y="0"/>
                        </a:lnTo>
                        <a:lnTo>
                          <a:pt x="183" y="31"/>
                        </a:lnTo>
                        <a:lnTo>
                          <a:pt x="183" y="37"/>
                        </a:lnTo>
                        <a:lnTo>
                          <a:pt x="186" y="40"/>
                        </a:lnTo>
                        <a:lnTo>
                          <a:pt x="201" y="56"/>
                        </a:lnTo>
                        <a:lnTo>
                          <a:pt x="202" y="58"/>
                        </a:lnTo>
                        <a:lnTo>
                          <a:pt x="217" y="76"/>
                        </a:lnTo>
                        <a:lnTo>
                          <a:pt x="223" y="81"/>
                        </a:lnTo>
                        <a:lnTo>
                          <a:pt x="225" y="81"/>
                        </a:lnTo>
                        <a:lnTo>
                          <a:pt x="226" y="87"/>
                        </a:lnTo>
                        <a:lnTo>
                          <a:pt x="230" y="92"/>
                        </a:lnTo>
                        <a:lnTo>
                          <a:pt x="236" y="119"/>
                        </a:lnTo>
                        <a:lnTo>
                          <a:pt x="281" y="269"/>
                        </a:lnTo>
                        <a:lnTo>
                          <a:pt x="315" y="339"/>
                        </a:lnTo>
                        <a:lnTo>
                          <a:pt x="316" y="341"/>
                        </a:lnTo>
                        <a:lnTo>
                          <a:pt x="318" y="343"/>
                        </a:lnTo>
                        <a:lnTo>
                          <a:pt x="321" y="347"/>
                        </a:lnTo>
                        <a:lnTo>
                          <a:pt x="355" y="383"/>
                        </a:lnTo>
                      </a:path>
                    </a:pathLst>
                  </a:custGeom>
                  <a:noFill/>
                  <a:ln w="4763" cap="sq">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
                <p:nvSpPr>
                  <p:cNvPr id="99" name="Freeform 55"/>
                  <p:cNvSpPr>
                    <a:spLocks/>
                  </p:cNvSpPr>
                  <p:nvPr/>
                </p:nvSpPr>
                <p:spPr bwMode="auto">
                  <a:xfrm>
                    <a:off x="5686" y="936"/>
                    <a:ext cx="392" cy="542"/>
                  </a:xfrm>
                  <a:custGeom>
                    <a:avLst/>
                    <a:gdLst>
                      <a:gd name="T0" fmla="*/ 336 w 392"/>
                      <a:gd name="T1" fmla="*/ 516 h 542"/>
                      <a:gd name="T2" fmla="*/ 283 w 392"/>
                      <a:gd name="T3" fmla="*/ 524 h 542"/>
                      <a:gd name="T4" fmla="*/ 278 w 392"/>
                      <a:gd name="T5" fmla="*/ 526 h 542"/>
                      <a:gd name="T6" fmla="*/ 182 w 392"/>
                      <a:gd name="T7" fmla="*/ 542 h 542"/>
                      <a:gd name="T8" fmla="*/ 180 w 392"/>
                      <a:gd name="T9" fmla="*/ 542 h 542"/>
                      <a:gd name="T10" fmla="*/ 179 w 392"/>
                      <a:gd name="T11" fmla="*/ 542 h 542"/>
                      <a:gd name="T12" fmla="*/ 161 w 392"/>
                      <a:gd name="T13" fmla="*/ 534 h 542"/>
                      <a:gd name="T14" fmla="*/ 148 w 392"/>
                      <a:gd name="T15" fmla="*/ 529 h 542"/>
                      <a:gd name="T16" fmla="*/ 137 w 392"/>
                      <a:gd name="T17" fmla="*/ 474 h 542"/>
                      <a:gd name="T18" fmla="*/ 134 w 392"/>
                      <a:gd name="T19" fmla="*/ 456 h 542"/>
                      <a:gd name="T20" fmla="*/ 109 w 392"/>
                      <a:gd name="T21" fmla="*/ 350 h 542"/>
                      <a:gd name="T22" fmla="*/ 116 w 392"/>
                      <a:gd name="T23" fmla="*/ 347 h 542"/>
                      <a:gd name="T24" fmla="*/ 98 w 392"/>
                      <a:gd name="T25" fmla="*/ 328 h 542"/>
                      <a:gd name="T26" fmla="*/ 97 w 392"/>
                      <a:gd name="T27" fmla="*/ 326 h 542"/>
                      <a:gd name="T28" fmla="*/ 50 w 392"/>
                      <a:gd name="T29" fmla="*/ 325 h 542"/>
                      <a:gd name="T30" fmla="*/ 50 w 392"/>
                      <a:gd name="T31" fmla="*/ 299 h 542"/>
                      <a:gd name="T32" fmla="*/ 0 w 392"/>
                      <a:gd name="T33" fmla="*/ 272 h 542"/>
                      <a:gd name="T34" fmla="*/ 2 w 392"/>
                      <a:gd name="T35" fmla="*/ 270 h 542"/>
                      <a:gd name="T36" fmla="*/ 24 w 392"/>
                      <a:gd name="T37" fmla="*/ 233 h 542"/>
                      <a:gd name="T38" fmla="*/ 24 w 392"/>
                      <a:gd name="T39" fmla="*/ 231 h 542"/>
                      <a:gd name="T40" fmla="*/ 52 w 392"/>
                      <a:gd name="T41" fmla="*/ 183 h 542"/>
                      <a:gd name="T42" fmla="*/ 79 w 392"/>
                      <a:gd name="T43" fmla="*/ 206 h 542"/>
                      <a:gd name="T44" fmla="*/ 87 w 392"/>
                      <a:gd name="T45" fmla="*/ 204 h 542"/>
                      <a:gd name="T46" fmla="*/ 113 w 392"/>
                      <a:gd name="T47" fmla="*/ 220 h 542"/>
                      <a:gd name="T48" fmla="*/ 119 w 392"/>
                      <a:gd name="T49" fmla="*/ 210 h 542"/>
                      <a:gd name="T50" fmla="*/ 118 w 392"/>
                      <a:gd name="T51" fmla="*/ 210 h 542"/>
                      <a:gd name="T52" fmla="*/ 146 w 392"/>
                      <a:gd name="T53" fmla="*/ 162 h 542"/>
                      <a:gd name="T54" fmla="*/ 161 w 392"/>
                      <a:gd name="T55" fmla="*/ 106 h 542"/>
                      <a:gd name="T56" fmla="*/ 164 w 392"/>
                      <a:gd name="T57" fmla="*/ 96 h 542"/>
                      <a:gd name="T58" fmla="*/ 164 w 392"/>
                      <a:gd name="T59" fmla="*/ 96 h 542"/>
                      <a:gd name="T60" fmla="*/ 150 w 392"/>
                      <a:gd name="T61" fmla="*/ 92 h 542"/>
                      <a:gd name="T62" fmla="*/ 154 w 392"/>
                      <a:gd name="T63" fmla="*/ 16 h 542"/>
                      <a:gd name="T64" fmla="*/ 195 w 392"/>
                      <a:gd name="T65" fmla="*/ 14 h 542"/>
                      <a:gd name="T66" fmla="*/ 196 w 392"/>
                      <a:gd name="T67" fmla="*/ 14 h 542"/>
                      <a:gd name="T68" fmla="*/ 206 w 392"/>
                      <a:gd name="T69" fmla="*/ 14 h 542"/>
                      <a:gd name="T70" fmla="*/ 220 w 392"/>
                      <a:gd name="T71" fmla="*/ 11 h 542"/>
                      <a:gd name="T72" fmla="*/ 220 w 392"/>
                      <a:gd name="T73" fmla="*/ 13 h 542"/>
                      <a:gd name="T74" fmla="*/ 285 w 392"/>
                      <a:gd name="T75" fmla="*/ 0 h 542"/>
                      <a:gd name="T76" fmla="*/ 309 w 392"/>
                      <a:gd name="T77" fmla="*/ 18 h 542"/>
                      <a:gd name="T78" fmla="*/ 325 w 392"/>
                      <a:gd name="T79" fmla="*/ 27 h 542"/>
                      <a:gd name="T80" fmla="*/ 326 w 392"/>
                      <a:gd name="T81" fmla="*/ 29 h 542"/>
                      <a:gd name="T82" fmla="*/ 326 w 392"/>
                      <a:gd name="T83" fmla="*/ 29 h 542"/>
                      <a:gd name="T84" fmla="*/ 336 w 392"/>
                      <a:gd name="T85" fmla="*/ 35 h 542"/>
                      <a:gd name="T86" fmla="*/ 341 w 392"/>
                      <a:gd name="T87" fmla="*/ 38 h 542"/>
                      <a:gd name="T88" fmla="*/ 392 w 392"/>
                      <a:gd name="T89" fmla="*/ 74 h 542"/>
                      <a:gd name="T90" fmla="*/ 388 w 392"/>
                      <a:gd name="T91" fmla="*/ 93 h 542"/>
                      <a:gd name="T92" fmla="*/ 376 w 392"/>
                      <a:gd name="T93" fmla="*/ 137 h 542"/>
                      <a:gd name="T94" fmla="*/ 378 w 392"/>
                      <a:gd name="T95" fmla="*/ 137 h 542"/>
                      <a:gd name="T96" fmla="*/ 360 w 392"/>
                      <a:gd name="T97" fmla="*/ 204 h 542"/>
                      <a:gd name="T98" fmla="*/ 359 w 392"/>
                      <a:gd name="T99" fmla="*/ 207 h 542"/>
                      <a:gd name="T100" fmla="*/ 351 w 392"/>
                      <a:gd name="T101" fmla="*/ 262 h 542"/>
                      <a:gd name="T102" fmla="*/ 360 w 392"/>
                      <a:gd name="T103" fmla="*/ 288 h 542"/>
                      <a:gd name="T104" fmla="*/ 360 w 392"/>
                      <a:gd name="T105" fmla="*/ 307 h 542"/>
                      <a:gd name="T106" fmla="*/ 362 w 392"/>
                      <a:gd name="T107" fmla="*/ 336 h 542"/>
                      <a:gd name="T108" fmla="*/ 362 w 392"/>
                      <a:gd name="T109" fmla="*/ 368 h 542"/>
                      <a:gd name="T110" fmla="*/ 371 w 392"/>
                      <a:gd name="T111" fmla="*/ 403 h 542"/>
                      <a:gd name="T112" fmla="*/ 378 w 392"/>
                      <a:gd name="T113" fmla="*/ 429 h 542"/>
                      <a:gd name="T114" fmla="*/ 389 w 392"/>
                      <a:gd name="T115" fmla="*/ 444 h 542"/>
                      <a:gd name="T116" fmla="*/ 334 w 392"/>
                      <a:gd name="T117" fmla="*/ 450 h 542"/>
                      <a:gd name="T118" fmla="*/ 339 w 392"/>
                      <a:gd name="T119" fmla="*/ 514 h 542"/>
                      <a:gd name="T120" fmla="*/ 336 w 392"/>
                      <a:gd name="T121" fmla="*/ 516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92" h="542">
                        <a:moveTo>
                          <a:pt x="336" y="516"/>
                        </a:moveTo>
                        <a:lnTo>
                          <a:pt x="283" y="524"/>
                        </a:lnTo>
                        <a:lnTo>
                          <a:pt x="278" y="526"/>
                        </a:lnTo>
                        <a:lnTo>
                          <a:pt x="182" y="542"/>
                        </a:lnTo>
                        <a:lnTo>
                          <a:pt x="180" y="542"/>
                        </a:lnTo>
                        <a:lnTo>
                          <a:pt x="179" y="542"/>
                        </a:lnTo>
                        <a:lnTo>
                          <a:pt x="161" y="534"/>
                        </a:lnTo>
                        <a:lnTo>
                          <a:pt x="148" y="529"/>
                        </a:lnTo>
                        <a:lnTo>
                          <a:pt x="137" y="474"/>
                        </a:lnTo>
                        <a:lnTo>
                          <a:pt x="134" y="456"/>
                        </a:lnTo>
                        <a:lnTo>
                          <a:pt x="109" y="350"/>
                        </a:lnTo>
                        <a:lnTo>
                          <a:pt x="116" y="347"/>
                        </a:lnTo>
                        <a:lnTo>
                          <a:pt x="98" y="328"/>
                        </a:lnTo>
                        <a:lnTo>
                          <a:pt x="97" y="326"/>
                        </a:lnTo>
                        <a:lnTo>
                          <a:pt x="50" y="325"/>
                        </a:lnTo>
                        <a:lnTo>
                          <a:pt x="50" y="299"/>
                        </a:lnTo>
                        <a:lnTo>
                          <a:pt x="0" y="272"/>
                        </a:lnTo>
                        <a:lnTo>
                          <a:pt x="2" y="270"/>
                        </a:lnTo>
                        <a:lnTo>
                          <a:pt x="24" y="233"/>
                        </a:lnTo>
                        <a:lnTo>
                          <a:pt x="24" y="231"/>
                        </a:lnTo>
                        <a:lnTo>
                          <a:pt x="52" y="183"/>
                        </a:lnTo>
                        <a:lnTo>
                          <a:pt x="79" y="206"/>
                        </a:lnTo>
                        <a:lnTo>
                          <a:pt x="87" y="204"/>
                        </a:lnTo>
                        <a:lnTo>
                          <a:pt x="113" y="220"/>
                        </a:lnTo>
                        <a:lnTo>
                          <a:pt x="119" y="210"/>
                        </a:lnTo>
                        <a:lnTo>
                          <a:pt x="118" y="210"/>
                        </a:lnTo>
                        <a:lnTo>
                          <a:pt x="146" y="162"/>
                        </a:lnTo>
                        <a:lnTo>
                          <a:pt x="161" y="106"/>
                        </a:lnTo>
                        <a:lnTo>
                          <a:pt x="164" y="96"/>
                        </a:lnTo>
                        <a:lnTo>
                          <a:pt x="164" y="96"/>
                        </a:lnTo>
                        <a:lnTo>
                          <a:pt x="150" y="92"/>
                        </a:lnTo>
                        <a:lnTo>
                          <a:pt x="154" y="16"/>
                        </a:lnTo>
                        <a:lnTo>
                          <a:pt x="195" y="14"/>
                        </a:lnTo>
                        <a:lnTo>
                          <a:pt x="196" y="14"/>
                        </a:lnTo>
                        <a:lnTo>
                          <a:pt x="206" y="14"/>
                        </a:lnTo>
                        <a:lnTo>
                          <a:pt x="220" y="11"/>
                        </a:lnTo>
                        <a:lnTo>
                          <a:pt x="220" y="13"/>
                        </a:lnTo>
                        <a:lnTo>
                          <a:pt x="285" y="0"/>
                        </a:lnTo>
                        <a:lnTo>
                          <a:pt x="309" y="18"/>
                        </a:lnTo>
                        <a:lnTo>
                          <a:pt x="325" y="27"/>
                        </a:lnTo>
                        <a:lnTo>
                          <a:pt x="326" y="29"/>
                        </a:lnTo>
                        <a:lnTo>
                          <a:pt x="326" y="29"/>
                        </a:lnTo>
                        <a:lnTo>
                          <a:pt x="336" y="35"/>
                        </a:lnTo>
                        <a:lnTo>
                          <a:pt x="341" y="38"/>
                        </a:lnTo>
                        <a:lnTo>
                          <a:pt x="392" y="74"/>
                        </a:lnTo>
                        <a:lnTo>
                          <a:pt x="388" y="93"/>
                        </a:lnTo>
                        <a:lnTo>
                          <a:pt x="376" y="137"/>
                        </a:lnTo>
                        <a:lnTo>
                          <a:pt x="378" y="137"/>
                        </a:lnTo>
                        <a:lnTo>
                          <a:pt x="360" y="204"/>
                        </a:lnTo>
                        <a:lnTo>
                          <a:pt x="359" y="207"/>
                        </a:lnTo>
                        <a:lnTo>
                          <a:pt x="351" y="262"/>
                        </a:lnTo>
                        <a:lnTo>
                          <a:pt x="360" y="288"/>
                        </a:lnTo>
                        <a:lnTo>
                          <a:pt x="360" y="307"/>
                        </a:lnTo>
                        <a:lnTo>
                          <a:pt x="362" y="336"/>
                        </a:lnTo>
                        <a:lnTo>
                          <a:pt x="362" y="368"/>
                        </a:lnTo>
                        <a:lnTo>
                          <a:pt x="371" y="403"/>
                        </a:lnTo>
                        <a:lnTo>
                          <a:pt x="378" y="429"/>
                        </a:lnTo>
                        <a:lnTo>
                          <a:pt x="389" y="444"/>
                        </a:lnTo>
                        <a:lnTo>
                          <a:pt x="334" y="450"/>
                        </a:lnTo>
                        <a:lnTo>
                          <a:pt x="339" y="514"/>
                        </a:lnTo>
                        <a:lnTo>
                          <a:pt x="336" y="516"/>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a:p>
                </p:txBody>
              </p:sp>
              <p:sp>
                <p:nvSpPr>
                  <p:cNvPr id="100" name="Freeform 56"/>
                  <p:cNvSpPr>
                    <a:spLocks/>
                  </p:cNvSpPr>
                  <p:nvPr/>
                </p:nvSpPr>
                <p:spPr bwMode="auto">
                  <a:xfrm>
                    <a:off x="5686" y="936"/>
                    <a:ext cx="392" cy="542"/>
                  </a:xfrm>
                  <a:custGeom>
                    <a:avLst/>
                    <a:gdLst>
                      <a:gd name="T0" fmla="*/ 336 w 392"/>
                      <a:gd name="T1" fmla="*/ 516 h 542"/>
                      <a:gd name="T2" fmla="*/ 283 w 392"/>
                      <a:gd name="T3" fmla="*/ 524 h 542"/>
                      <a:gd name="T4" fmla="*/ 278 w 392"/>
                      <a:gd name="T5" fmla="*/ 526 h 542"/>
                      <a:gd name="T6" fmla="*/ 182 w 392"/>
                      <a:gd name="T7" fmla="*/ 542 h 542"/>
                      <a:gd name="T8" fmla="*/ 180 w 392"/>
                      <a:gd name="T9" fmla="*/ 542 h 542"/>
                      <a:gd name="T10" fmla="*/ 179 w 392"/>
                      <a:gd name="T11" fmla="*/ 542 h 542"/>
                      <a:gd name="T12" fmla="*/ 161 w 392"/>
                      <a:gd name="T13" fmla="*/ 534 h 542"/>
                      <a:gd name="T14" fmla="*/ 148 w 392"/>
                      <a:gd name="T15" fmla="*/ 529 h 542"/>
                      <a:gd name="T16" fmla="*/ 137 w 392"/>
                      <a:gd name="T17" fmla="*/ 474 h 542"/>
                      <a:gd name="T18" fmla="*/ 134 w 392"/>
                      <a:gd name="T19" fmla="*/ 456 h 542"/>
                      <a:gd name="T20" fmla="*/ 109 w 392"/>
                      <a:gd name="T21" fmla="*/ 350 h 542"/>
                      <a:gd name="T22" fmla="*/ 116 w 392"/>
                      <a:gd name="T23" fmla="*/ 347 h 542"/>
                      <a:gd name="T24" fmla="*/ 98 w 392"/>
                      <a:gd name="T25" fmla="*/ 328 h 542"/>
                      <a:gd name="T26" fmla="*/ 97 w 392"/>
                      <a:gd name="T27" fmla="*/ 326 h 542"/>
                      <a:gd name="T28" fmla="*/ 50 w 392"/>
                      <a:gd name="T29" fmla="*/ 325 h 542"/>
                      <a:gd name="T30" fmla="*/ 50 w 392"/>
                      <a:gd name="T31" fmla="*/ 299 h 542"/>
                      <a:gd name="T32" fmla="*/ 0 w 392"/>
                      <a:gd name="T33" fmla="*/ 272 h 542"/>
                      <a:gd name="T34" fmla="*/ 2 w 392"/>
                      <a:gd name="T35" fmla="*/ 270 h 542"/>
                      <a:gd name="T36" fmla="*/ 24 w 392"/>
                      <a:gd name="T37" fmla="*/ 233 h 542"/>
                      <a:gd name="T38" fmla="*/ 24 w 392"/>
                      <a:gd name="T39" fmla="*/ 231 h 542"/>
                      <a:gd name="T40" fmla="*/ 52 w 392"/>
                      <a:gd name="T41" fmla="*/ 183 h 542"/>
                      <a:gd name="T42" fmla="*/ 79 w 392"/>
                      <a:gd name="T43" fmla="*/ 206 h 542"/>
                      <a:gd name="T44" fmla="*/ 87 w 392"/>
                      <a:gd name="T45" fmla="*/ 204 h 542"/>
                      <a:gd name="T46" fmla="*/ 113 w 392"/>
                      <a:gd name="T47" fmla="*/ 220 h 542"/>
                      <a:gd name="T48" fmla="*/ 119 w 392"/>
                      <a:gd name="T49" fmla="*/ 210 h 542"/>
                      <a:gd name="T50" fmla="*/ 118 w 392"/>
                      <a:gd name="T51" fmla="*/ 210 h 542"/>
                      <a:gd name="T52" fmla="*/ 146 w 392"/>
                      <a:gd name="T53" fmla="*/ 162 h 542"/>
                      <a:gd name="T54" fmla="*/ 161 w 392"/>
                      <a:gd name="T55" fmla="*/ 106 h 542"/>
                      <a:gd name="T56" fmla="*/ 164 w 392"/>
                      <a:gd name="T57" fmla="*/ 96 h 542"/>
                      <a:gd name="T58" fmla="*/ 164 w 392"/>
                      <a:gd name="T59" fmla="*/ 96 h 542"/>
                      <a:gd name="T60" fmla="*/ 150 w 392"/>
                      <a:gd name="T61" fmla="*/ 92 h 542"/>
                      <a:gd name="T62" fmla="*/ 154 w 392"/>
                      <a:gd name="T63" fmla="*/ 16 h 542"/>
                      <a:gd name="T64" fmla="*/ 195 w 392"/>
                      <a:gd name="T65" fmla="*/ 14 h 542"/>
                      <a:gd name="T66" fmla="*/ 196 w 392"/>
                      <a:gd name="T67" fmla="*/ 14 h 542"/>
                      <a:gd name="T68" fmla="*/ 206 w 392"/>
                      <a:gd name="T69" fmla="*/ 14 h 542"/>
                      <a:gd name="T70" fmla="*/ 220 w 392"/>
                      <a:gd name="T71" fmla="*/ 11 h 542"/>
                      <a:gd name="T72" fmla="*/ 220 w 392"/>
                      <a:gd name="T73" fmla="*/ 13 h 542"/>
                      <a:gd name="T74" fmla="*/ 285 w 392"/>
                      <a:gd name="T75" fmla="*/ 0 h 542"/>
                      <a:gd name="T76" fmla="*/ 309 w 392"/>
                      <a:gd name="T77" fmla="*/ 18 h 542"/>
                      <a:gd name="T78" fmla="*/ 325 w 392"/>
                      <a:gd name="T79" fmla="*/ 27 h 542"/>
                      <a:gd name="T80" fmla="*/ 326 w 392"/>
                      <a:gd name="T81" fmla="*/ 29 h 542"/>
                      <a:gd name="T82" fmla="*/ 326 w 392"/>
                      <a:gd name="T83" fmla="*/ 29 h 542"/>
                      <a:gd name="T84" fmla="*/ 336 w 392"/>
                      <a:gd name="T85" fmla="*/ 35 h 542"/>
                      <a:gd name="T86" fmla="*/ 341 w 392"/>
                      <a:gd name="T87" fmla="*/ 38 h 542"/>
                      <a:gd name="T88" fmla="*/ 392 w 392"/>
                      <a:gd name="T89" fmla="*/ 74 h 542"/>
                      <a:gd name="T90" fmla="*/ 388 w 392"/>
                      <a:gd name="T91" fmla="*/ 93 h 542"/>
                      <a:gd name="T92" fmla="*/ 376 w 392"/>
                      <a:gd name="T93" fmla="*/ 137 h 542"/>
                      <a:gd name="T94" fmla="*/ 378 w 392"/>
                      <a:gd name="T95" fmla="*/ 137 h 542"/>
                      <a:gd name="T96" fmla="*/ 360 w 392"/>
                      <a:gd name="T97" fmla="*/ 204 h 542"/>
                      <a:gd name="T98" fmla="*/ 359 w 392"/>
                      <a:gd name="T99" fmla="*/ 207 h 542"/>
                      <a:gd name="T100" fmla="*/ 351 w 392"/>
                      <a:gd name="T101" fmla="*/ 262 h 542"/>
                      <a:gd name="T102" fmla="*/ 360 w 392"/>
                      <a:gd name="T103" fmla="*/ 288 h 542"/>
                      <a:gd name="T104" fmla="*/ 360 w 392"/>
                      <a:gd name="T105" fmla="*/ 307 h 542"/>
                      <a:gd name="T106" fmla="*/ 362 w 392"/>
                      <a:gd name="T107" fmla="*/ 336 h 542"/>
                      <a:gd name="T108" fmla="*/ 362 w 392"/>
                      <a:gd name="T109" fmla="*/ 368 h 542"/>
                      <a:gd name="T110" fmla="*/ 371 w 392"/>
                      <a:gd name="T111" fmla="*/ 403 h 542"/>
                      <a:gd name="T112" fmla="*/ 378 w 392"/>
                      <a:gd name="T113" fmla="*/ 429 h 542"/>
                      <a:gd name="T114" fmla="*/ 389 w 392"/>
                      <a:gd name="T115" fmla="*/ 444 h 542"/>
                      <a:gd name="T116" fmla="*/ 334 w 392"/>
                      <a:gd name="T117" fmla="*/ 450 h 542"/>
                      <a:gd name="T118" fmla="*/ 339 w 392"/>
                      <a:gd name="T119" fmla="*/ 514 h 542"/>
                      <a:gd name="T120" fmla="*/ 336 w 392"/>
                      <a:gd name="T121" fmla="*/ 516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92" h="542">
                        <a:moveTo>
                          <a:pt x="336" y="516"/>
                        </a:moveTo>
                        <a:lnTo>
                          <a:pt x="283" y="524"/>
                        </a:lnTo>
                        <a:lnTo>
                          <a:pt x="278" y="526"/>
                        </a:lnTo>
                        <a:lnTo>
                          <a:pt x="182" y="542"/>
                        </a:lnTo>
                        <a:lnTo>
                          <a:pt x="180" y="542"/>
                        </a:lnTo>
                        <a:lnTo>
                          <a:pt x="179" y="542"/>
                        </a:lnTo>
                        <a:lnTo>
                          <a:pt x="161" y="534"/>
                        </a:lnTo>
                        <a:lnTo>
                          <a:pt x="148" y="529"/>
                        </a:lnTo>
                        <a:lnTo>
                          <a:pt x="137" y="474"/>
                        </a:lnTo>
                        <a:lnTo>
                          <a:pt x="134" y="456"/>
                        </a:lnTo>
                        <a:lnTo>
                          <a:pt x="109" y="350"/>
                        </a:lnTo>
                        <a:lnTo>
                          <a:pt x="116" y="347"/>
                        </a:lnTo>
                        <a:lnTo>
                          <a:pt x="98" y="328"/>
                        </a:lnTo>
                        <a:lnTo>
                          <a:pt x="97" y="326"/>
                        </a:lnTo>
                        <a:lnTo>
                          <a:pt x="50" y="325"/>
                        </a:lnTo>
                        <a:lnTo>
                          <a:pt x="50" y="299"/>
                        </a:lnTo>
                        <a:lnTo>
                          <a:pt x="0" y="272"/>
                        </a:lnTo>
                        <a:lnTo>
                          <a:pt x="2" y="270"/>
                        </a:lnTo>
                        <a:lnTo>
                          <a:pt x="24" y="233"/>
                        </a:lnTo>
                        <a:lnTo>
                          <a:pt x="24" y="231"/>
                        </a:lnTo>
                        <a:lnTo>
                          <a:pt x="52" y="183"/>
                        </a:lnTo>
                        <a:lnTo>
                          <a:pt x="79" y="206"/>
                        </a:lnTo>
                        <a:lnTo>
                          <a:pt x="87" y="204"/>
                        </a:lnTo>
                        <a:lnTo>
                          <a:pt x="113" y="220"/>
                        </a:lnTo>
                        <a:lnTo>
                          <a:pt x="119" y="210"/>
                        </a:lnTo>
                        <a:lnTo>
                          <a:pt x="118" y="210"/>
                        </a:lnTo>
                        <a:lnTo>
                          <a:pt x="146" y="162"/>
                        </a:lnTo>
                        <a:lnTo>
                          <a:pt x="161" y="106"/>
                        </a:lnTo>
                        <a:lnTo>
                          <a:pt x="164" y="96"/>
                        </a:lnTo>
                        <a:lnTo>
                          <a:pt x="164" y="96"/>
                        </a:lnTo>
                        <a:lnTo>
                          <a:pt x="150" y="92"/>
                        </a:lnTo>
                        <a:lnTo>
                          <a:pt x="154" y="16"/>
                        </a:lnTo>
                        <a:lnTo>
                          <a:pt x="195" y="14"/>
                        </a:lnTo>
                        <a:lnTo>
                          <a:pt x="196" y="14"/>
                        </a:lnTo>
                        <a:lnTo>
                          <a:pt x="206" y="14"/>
                        </a:lnTo>
                        <a:lnTo>
                          <a:pt x="220" y="11"/>
                        </a:lnTo>
                        <a:lnTo>
                          <a:pt x="220" y="13"/>
                        </a:lnTo>
                        <a:lnTo>
                          <a:pt x="285" y="0"/>
                        </a:lnTo>
                        <a:lnTo>
                          <a:pt x="309" y="18"/>
                        </a:lnTo>
                        <a:lnTo>
                          <a:pt x="325" y="27"/>
                        </a:lnTo>
                        <a:lnTo>
                          <a:pt x="326" y="29"/>
                        </a:lnTo>
                        <a:lnTo>
                          <a:pt x="326" y="29"/>
                        </a:lnTo>
                        <a:lnTo>
                          <a:pt x="336" y="35"/>
                        </a:lnTo>
                        <a:lnTo>
                          <a:pt x="341" y="38"/>
                        </a:lnTo>
                        <a:lnTo>
                          <a:pt x="392" y="74"/>
                        </a:lnTo>
                        <a:lnTo>
                          <a:pt x="388" y="93"/>
                        </a:lnTo>
                        <a:lnTo>
                          <a:pt x="376" y="137"/>
                        </a:lnTo>
                        <a:lnTo>
                          <a:pt x="378" y="137"/>
                        </a:lnTo>
                        <a:lnTo>
                          <a:pt x="360" y="204"/>
                        </a:lnTo>
                        <a:lnTo>
                          <a:pt x="359" y="207"/>
                        </a:lnTo>
                        <a:lnTo>
                          <a:pt x="351" y="262"/>
                        </a:lnTo>
                        <a:lnTo>
                          <a:pt x="360" y="288"/>
                        </a:lnTo>
                        <a:lnTo>
                          <a:pt x="360" y="307"/>
                        </a:lnTo>
                        <a:lnTo>
                          <a:pt x="362" y="336"/>
                        </a:lnTo>
                        <a:lnTo>
                          <a:pt x="362" y="368"/>
                        </a:lnTo>
                        <a:lnTo>
                          <a:pt x="371" y="403"/>
                        </a:lnTo>
                        <a:lnTo>
                          <a:pt x="378" y="429"/>
                        </a:lnTo>
                        <a:lnTo>
                          <a:pt x="389" y="444"/>
                        </a:lnTo>
                        <a:lnTo>
                          <a:pt x="334" y="450"/>
                        </a:lnTo>
                        <a:lnTo>
                          <a:pt x="339" y="514"/>
                        </a:lnTo>
                        <a:lnTo>
                          <a:pt x="336" y="516"/>
                        </a:lnTo>
                      </a:path>
                    </a:pathLst>
                  </a:custGeom>
                  <a:noFill/>
                  <a:ln w="4763" cap="sq">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
                <p:nvSpPr>
                  <p:cNvPr id="101" name="Freeform 57"/>
                  <p:cNvSpPr>
                    <a:spLocks/>
                  </p:cNvSpPr>
                  <p:nvPr/>
                </p:nvSpPr>
                <p:spPr bwMode="auto">
                  <a:xfrm>
                    <a:off x="4082" y="820"/>
                    <a:ext cx="809" cy="724"/>
                  </a:xfrm>
                  <a:custGeom>
                    <a:avLst/>
                    <a:gdLst>
                      <a:gd name="T0" fmla="*/ 707 w 809"/>
                      <a:gd name="T1" fmla="*/ 270 h 724"/>
                      <a:gd name="T2" fmla="*/ 711 w 809"/>
                      <a:gd name="T3" fmla="*/ 304 h 724"/>
                      <a:gd name="T4" fmla="*/ 730 w 809"/>
                      <a:gd name="T5" fmla="*/ 312 h 724"/>
                      <a:gd name="T6" fmla="*/ 720 w 809"/>
                      <a:gd name="T7" fmla="*/ 333 h 724"/>
                      <a:gd name="T8" fmla="*/ 701 w 809"/>
                      <a:gd name="T9" fmla="*/ 370 h 724"/>
                      <a:gd name="T10" fmla="*/ 699 w 809"/>
                      <a:gd name="T11" fmla="*/ 412 h 724"/>
                      <a:gd name="T12" fmla="*/ 715 w 809"/>
                      <a:gd name="T13" fmla="*/ 431 h 724"/>
                      <a:gd name="T14" fmla="*/ 715 w 809"/>
                      <a:gd name="T15" fmla="*/ 479 h 724"/>
                      <a:gd name="T16" fmla="*/ 722 w 809"/>
                      <a:gd name="T17" fmla="*/ 532 h 724"/>
                      <a:gd name="T18" fmla="*/ 706 w 809"/>
                      <a:gd name="T19" fmla="*/ 552 h 724"/>
                      <a:gd name="T20" fmla="*/ 746 w 809"/>
                      <a:gd name="T21" fmla="*/ 576 h 724"/>
                      <a:gd name="T22" fmla="*/ 789 w 809"/>
                      <a:gd name="T23" fmla="*/ 600 h 724"/>
                      <a:gd name="T24" fmla="*/ 809 w 809"/>
                      <a:gd name="T25" fmla="*/ 625 h 724"/>
                      <a:gd name="T26" fmla="*/ 778 w 809"/>
                      <a:gd name="T27" fmla="*/ 650 h 724"/>
                      <a:gd name="T28" fmla="*/ 722 w 809"/>
                      <a:gd name="T29" fmla="*/ 666 h 724"/>
                      <a:gd name="T30" fmla="*/ 706 w 809"/>
                      <a:gd name="T31" fmla="*/ 682 h 724"/>
                      <a:gd name="T32" fmla="*/ 645 w 809"/>
                      <a:gd name="T33" fmla="*/ 659 h 724"/>
                      <a:gd name="T34" fmla="*/ 609 w 809"/>
                      <a:gd name="T35" fmla="*/ 616 h 724"/>
                      <a:gd name="T36" fmla="*/ 601 w 809"/>
                      <a:gd name="T37" fmla="*/ 638 h 724"/>
                      <a:gd name="T38" fmla="*/ 576 w 809"/>
                      <a:gd name="T39" fmla="*/ 658 h 724"/>
                      <a:gd name="T40" fmla="*/ 560 w 809"/>
                      <a:gd name="T41" fmla="*/ 679 h 724"/>
                      <a:gd name="T42" fmla="*/ 473 w 809"/>
                      <a:gd name="T43" fmla="*/ 619 h 724"/>
                      <a:gd name="T44" fmla="*/ 460 w 809"/>
                      <a:gd name="T45" fmla="*/ 590 h 724"/>
                      <a:gd name="T46" fmla="*/ 444 w 809"/>
                      <a:gd name="T47" fmla="*/ 589 h 724"/>
                      <a:gd name="T48" fmla="*/ 434 w 809"/>
                      <a:gd name="T49" fmla="*/ 587 h 724"/>
                      <a:gd name="T50" fmla="*/ 428 w 809"/>
                      <a:gd name="T51" fmla="*/ 597 h 724"/>
                      <a:gd name="T52" fmla="*/ 412 w 809"/>
                      <a:gd name="T53" fmla="*/ 597 h 724"/>
                      <a:gd name="T54" fmla="*/ 402 w 809"/>
                      <a:gd name="T55" fmla="*/ 595 h 724"/>
                      <a:gd name="T56" fmla="*/ 391 w 809"/>
                      <a:gd name="T57" fmla="*/ 590 h 724"/>
                      <a:gd name="T58" fmla="*/ 380 w 809"/>
                      <a:gd name="T59" fmla="*/ 580 h 724"/>
                      <a:gd name="T60" fmla="*/ 367 w 809"/>
                      <a:gd name="T61" fmla="*/ 572 h 724"/>
                      <a:gd name="T62" fmla="*/ 349 w 809"/>
                      <a:gd name="T63" fmla="*/ 576 h 724"/>
                      <a:gd name="T64" fmla="*/ 338 w 809"/>
                      <a:gd name="T65" fmla="*/ 563 h 724"/>
                      <a:gd name="T66" fmla="*/ 314 w 809"/>
                      <a:gd name="T67" fmla="*/ 566 h 724"/>
                      <a:gd name="T68" fmla="*/ 301 w 809"/>
                      <a:gd name="T69" fmla="*/ 558 h 724"/>
                      <a:gd name="T70" fmla="*/ 293 w 809"/>
                      <a:gd name="T71" fmla="*/ 558 h 724"/>
                      <a:gd name="T72" fmla="*/ 280 w 809"/>
                      <a:gd name="T73" fmla="*/ 561 h 724"/>
                      <a:gd name="T74" fmla="*/ 273 w 809"/>
                      <a:gd name="T75" fmla="*/ 561 h 724"/>
                      <a:gd name="T76" fmla="*/ 257 w 809"/>
                      <a:gd name="T77" fmla="*/ 568 h 724"/>
                      <a:gd name="T78" fmla="*/ 130 w 809"/>
                      <a:gd name="T79" fmla="*/ 569 h 724"/>
                      <a:gd name="T80" fmla="*/ 135 w 809"/>
                      <a:gd name="T81" fmla="*/ 519 h 724"/>
                      <a:gd name="T82" fmla="*/ 119 w 809"/>
                      <a:gd name="T83" fmla="*/ 481 h 724"/>
                      <a:gd name="T84" fmla="*/ 63 w 809"/>
                      <a:gd name="T85" fmla="*/ 433 h 724"/>
                      <a:gd name="T86" fmla="*/ 20 w 809"/>
                      <a:gd name="T87" fmla="*/ 349 h 724"/>
                      <a:gd name="T88" fmla="*/ 211 w 809"/>
                      <a:gd name="T89" fmla="*/ 85 h 724"/>
                      <a:gd name="T90" fmla="*/ 298 w 809"/>
                      <a:gd name="T91" fmla="*/ 53 h 724"/>
                      <a:gd name="T92" fmla="*/ 309 w 809"/>
                      <a:gd name="T93" fmla="*/ 74 h 724"/>
                      <a:gd name="T94" fmla="*/ 336 w 809"/>
                      <a:gd name="T95" fmla="*/ 79 h 724"/>
                      <a:gd name="T96" fmla="*/ 370 w 809"/>
                      <a:gd name="T97" fmla="*/ 122 h 724"/>
                      <a:gd name="T98" fmla="*/ 388 w 809"/>
                      <a:gd name="T99" fmla="*/ 158 h 724"/>
                      <a:gd name="T100" fmla="*/ 386 w 809"/>
                      <a:gd name="T101" fmla="*/ 204 h 724"/>
                      <a:gd name="T102" fmla="*/ 437 w 809"/>
                      <a:gd name="T103" fmla="*/ 177 h 724"/>
                      <a:gd name="T104" fmla="*/ 429 w 809"/>
                      <a:gd name="T105" fmla="*/ 159 h 724"/>
                      <a:gd name="T106" fmla="*/ 423 w 809"/>
                      <a:gd name="T107" fmla="*/ 113 h 724"/>
                      <a:gd name="T108" fmla="*/ 442 w 809"/>
                      <a:gd name="T109" fmla="*/ 97 h 724"/>
                      <a:gd name="T110" fmla="*/ 481 w 809"/>
                      <a:gd name="T111" fmla="*/ 111 h 724"/>
                      <a:gd name="T112" fmla="*/ 545 w 809"/>
                      <a:gd name="T113" fmla="*/ 167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09" h="724">
                        <a:moveTo>
                          <a:pt x="656" y="236"/>
                        </a:moveTo>
                        <a:lnTo>
                          <a:pt x="666" y="241"/>
                        </a:lnTo>
                        <a:lnTo>
                          <a:pt x="704" y="261"/>
                        </a:lnTo>
                        <a:lnTo>
                          <a:pt x="706" y="265"/>
                        </a:lnTo>
                        <a:lnTo>
                          <a:pt x="707" y="270"/>
                        </a:lnTo>
                        <a:lnTo>
                          <a:pt x="709" y="272"/>
                        </a:lnTo>
                        <a:lnTo>
                          <a:pt x="709" y="281"/>
                        </a:lnTo>
                        <a:lnTo>
                          <a:pt x="709" y="293"/>
                        </a:lnTo>
                        <a:lnTo>
                          <a:pt x="711" y="301"/>
                        </a:lnTo>
                        <a:lnTo>
                          <a:pt x="711" y="304"/>
                        </a:lnTo>
                        <a:lnTo>
                          <a:pt x="711" y="306"/>
                        </a:lnTo>
                        <a:lnTo>
                          <a:pt x="714" y="307"/>
                        </a:lnTo>
                        <a:lnTo>
                          <a:pt x="717" y="309"/>
                        </a:lnTo>
                        <a:lnTo>
                          <a:pt x="725" y="309"/>
                        </a:lnTo>
                        <a:lnTo>
                          <a:pt x="730" y="312"/>
                        </a:lnTo>
                        <a:lnTo>
                          <a:pt x="733" y="314"/>
                        </a:lnTo>
                        <a:lnTo>
                          <a:pt x="733" y="328"/>
                        </a:lnTo>
                        <a:lnTo>
                          <a:pt x="732" y="330"/>
                        </a:lnTo>
                        <a:lnTo>
                          <a:pt x="725" y="331"/>
                        </a:lnTo>
                        <a:lnTo>
                          <a:pt x="720" y="333"/>
                        </a:lnTo>
                        <a:lnTo>
                          <a:pt x="715" y="336"/>
                        </a:lnTo>
                        <a:lnTo>
                          <a:pt x="714" y="338"/>
                        </a:lnTo>
                        <a:lnTo>
                          <a:pt x="712" y="343"/>
                        </a:lnTo>
                        <a:lnTo>
                          <a:pt x="704" y="362"/>
                        </a:lnTo>
                        <a:lnTo>
                          <a:pt x="701" y="370"/>
                        </a:lnTo>
                        <a:lnTo>
                          <a:pt x="701" y="375"/>
                        </a:lnTo>
                        <a:lnTo>
                          <a:pt x="701" y="384"/>
                        </a:lnTo>
                        <a:lnTo>
                          <a:pt x="699" y="404"/>
                        </a:lnTo>
                        <a:lnTo>
                          <a:pt x="701" y="410"/>
                        </a:lnTo>
                        <a:lnTo>
                          <a:pt x="699" y="412"/>
                        </a:lnTo>
                        <a:lnTo>
                          <a:pt x="703" y="413"/>
                        </a:lnTo>
                        <a:lnTo>
                          <a:pt x="706" y="413"/>
                        </a:lnTo>
                        <a:lnTo>
                          <a:pt x="709" y="417"/>
                        </a:lnTo>
                        <a:lnTo>
                          <a:pt x="712" y="423"/>
                        </a:lnTo>
                        <a:lnTo>
                          <a:pt x="715" y="431"/>
                        </a:lnTo>
                        <a:lnTo>
                          <a:pt x="719" y="442"/>
                        </a:lnTo>
                        <a:lnTo>
                          <a:pt x="719" y="447"/>
                        </a:lnTo>
                        <a:lnTo>
                          <a:pt x="719" y="457"/>
                        </a:lnTo>
                        <a:lnTo>
                          <a:pt x="719" y="465"/>
                        </a:lnTo>
                        <a:lnTo>
                          <a:pt x="715" y="479"/>
                        </a:lnTo>
                        <a:lnTo>
                          <a:pt x="714" y="495"/>
                        </a:lnTo>
                        <a:lnTo>
                          <a:pt x="715" y="502"/>
                        </a:lnTo>
                        <a:lnTo>
                          <a:pt x="717" y="511"/>
                        </a:lnTo>
                        <a:lnTo>
                          <a:pt x="720" y="529"/>
                        </a:lnTo>
                        <a:lnTo>
                          <a:pt x="722" y="532"/>
                        </a:lnTo>
                        <a:lnTo>
                          <a:pt x="698" y="545"/>
                        </a:lnTo>
                        <a:lnTo>
                          <a:pt x="701" y="547"/>
                        </a:lnTo>
                        <a:lnTo>
                          <a:pt x="706" y="547"/>
                        </a:lnTo>
                        <a:lnTo>
                          <a:pt x="714" y="548"/>
                        </a:lnTo>
                        <a:lnTo>
                          <a:pt x="706" y="552"/>
                        </a:lnTo>
                        <a:lnTo>
                          <a:pt x="725" y="556"/>
                        </a:lnTo>
                        <a:lnTo>
                          <a:pt x="733" y="561"/>
                        </a:lnTo>
                        <a:lnTo>
                          <a:pt x="735" y="563"/>
                        </a:lnTo>
                        <a:lnTo>
                          <a:pt x="738" y="568"/>
                        </a:lnTo>
                        <a:lnTo>
                          <a:pt x="746" y="576"/>
                        </a:lnTo>
                        <a:lnTo>
                          <a:pt x="751" y="580"/>
                        </a:lnTo>
                        <a:lnTo>
                          <a:pt x="765" y="589"/>
                        </a:lnTo>
                        <a:lnTo>
                          <a:pt x="772" y="592"/>
                        </a:lnTo>
                        <a:lnTo>
                          <a:pt x="786" y="597"/>
                        </a:lnTo>
                        <a:lnTo>
                          <a:pt x="789" y="600"/>
                        </a:lnTo>
                        <a:lnTo>
                          <a:pt x="794" y="603"/>
                        </a:lnTo>
                        <a:lnTo>
                          <a:pt x="799" y="606"/>
                        </a:lnTo>
                        <a:lnTo>
                          <a:pt x="804" y="614"/>
                        </a:lnTo>
                        <a:lnTo>
                          <a:pt x="807" y="621"/>
                        </a:lnTo>
                        <a:lnTo>
                          <a:pt x="809" y="625"/>
                        </a:lnTo>
                        <a:lnTo>
                          <a:pt x="805" y="640"/>
                        </a:lnTo>
                        <a:lnTo>
                          <a:pt x="802" y="642"/>
                        </a:lnTo>
                        <a:lnTo>
                          <a:pt x="797" y="645"/>
                        </a:lnTo>
                        <a:lnTo>
                          <a:pt x="785" y="648"/>
                        </a:lnTo>
                        <a:lnTo>
                          <a:pt x="778" y="650"/>
                        </a:lnTo>
                        <a:lnTo>
                          <a:pt x="768" y="651"/>
                        </a:lnTo>
                        <a:lnTo>
                          <a:pt x="754" y="654"/>
                        </a:lnTo>
                        <a:lnTo>
                          <a:pt x="740" y="658"/>
                        </a:lnTo>
                        <a:lnTo>
                          <a:pt x="733" y="659"/>
                        </a:lnTo>
                        <a:lnTo>
                          <a:pt x="722" y="666"/>
                        </a:lnTo>
                        <a:lnTo>
                          <a:pt x="717" y="667"/>
                        </a:lnTo>
                        <a:lnTo>
                          <a:pt x="712" y="672"/>
                        </a:lnTo>
                        <a:lnTo>
                          <a:pt x="711" y="675"/>
                        </a:lnTo>
                        <a:lnTo>
                          <a:pt x="707" y="679"/>
                        </a:lnTo>
                        <a:lnTo>
                          <a:pt x="706" y="682"/>
                        </a:lnTo>
                        <a:lnTo>
                          <a:pt x="704" y="688"/>
                        </a:lnTo>
                        <a:lnTo>
                          <a:pt x="699" y="724"/>
                        </a:lnTo>
                        <a:lnTo>
                          <a:pt x="678" y="699"/>
                        </a:lnTo>
                        <a:lnTo>
                          <a:pt x="646" y="659"/>
                        </a:lnTo>
                        <a:lnTo>
                          <a:pt x="645" y="659"/>
                        </a:lnTo>
                        <a:lnTo>
                          <a:pt x="645" y="658"/>
                        </a:lnTo>
                        <a:lnTo>
                          <a:pt x="640" y="653"/>
                        </a:lnTo>
                        <a:lnTo>
                          <a:pt x="617" y="625"/>
                        </a:lnTo>
                        <a:lnTo>
                          <a:pt x="614" y="613"/>
                        </a:lnTo>
                        <a:lnTo>
                          <a:pt x="609" y="616"/>
                        </a:lnTo>
                        <a:lnTo>
                          <a:pt x="608" y="619"/>
                        </a:lnTo>
                        <a:lnTo>
                          <a:pt x="608" y="621"/>
                        </a:lnTo>
                        <a:lnTo>
                          <a:pt x="605" y="632"/>
                        </a:lnTo>
                        <a:lnTo>
                          <a:pt x="603" y="634"/>
                        </a:lnTo>
                        <a:lnTo>
                          <a:pt x="601" y="638"/>
                        </a:lnTo>
                        <a:lnTo>
                          <a:pt x="600" y="642"/>
                        </a:lnTo>
                        <a:lnTo>
                          <a:pt x="597" y="650"/>
                        </a:lnTo>
                        <a:lnTo>
                          <a:pt x="592" y="651"/>
                        </a:lnTo>
                        <a:lnTo>
                          <a:pt x="580" y="651"/>
                        </a:lnTo>
                        <a:lnTo>
                          <a:pt x="576" y="658"/>
                        </a:lnTo>
                        <a:lnTo>
                          <a:pt x="571" y="659"/>
                        </a:lnTo>
                        <a:lnTo>
                          <a:pt x="566" y="658"/>
                        </a:lnTo>
                        <a:lnTo>
                          <a:pt x="563" y="666"/>
                        </a:lnTo>
                        <a:lnTo>
                          <a:pt x="561" y="670"/>
                        </a:lnTo>
                        <a:lnTo>
                          <a:pt x="560" y="679"/>
                        </a:lnTo>
                        <a:lnTo>
                          <a:pt x="558" y="679"/>
                        </a:lnTo>
                        <a:lnTo>
                          <a:pt x="478" y="621"/>
                        </a:lnTo>
                        <a:lnTo>
                          <a:pt x="473" y="622"/>
                        </a:lnTo>
                        <a:lnTo>
                          <a:pt x="474" y="621"/>
                        </a:lnTo>
                        <a:lnTo>
                          <a:pt x="473" y="619"/>
                        </a:lnTo>
                        <a:lnTo>
                          <a:pt x="470" y="609"/>
                        </a:lnTo>
                        <a:lnTo>
                          <a:pt x="465" y="603"/>
                        </a:lnTo>
                        <a:lnTo>
                          <a:pt x="465" y="597"/>
                        </a:lnTo>
                        <a:lnTo>
                          <a:pt x="463" y="592"/>
                        </a:lnTo>
                        <a:lnTo>
                          <a:pt x="460" y="590"/>
                        </a:lnTo>
                        <a:lnTo>
                          <a:pt x="457" y="592"/>
                        </a:lnTo>
                        <a:lnTo>
                          <a:pt x="452" y="593"/>
                        </a:lnTo>
                        <a:lnTo>
                          <a:pt x="450" y="593"/>
                        </a:lnTo>
                        <a:lnTo>
                          <a:pt x="447" y="590"/>
                        </a:lnTo>
                        <a:lnTo>
                          <a:pt x="444" y="589"/>
                        </a:lnTo>
                        <a:lnTo>
                          <a:pt x="442" y="585"/>
                        </a:lnTo>
                        <a:lnTo>
                          <a:pt x="441" y="585"/>
                        </a:lnTo>
                        <a:lnTo>
                          <a:pt x="437" y="585"/>
                        </a:lnTo>
                        <a:lnTo>
                          <a:pt x="436" y="587"/>
                        </a:lnTo>
                        <a:lnTo>
                          <a:pt x="434" y="587"/>
                        </a:lnTo>
                        <a:lnTo>
                          <a:pt x="434" y="593"/>
                        </a:lnTo>
                        <a:lnTo>
                          <a:pt x="433" y="595"/>
                        </a:lnTo>
                        <a:lnTo>
                          <a:pt x="431" y="597"/>
                        </a:lnTo>
                        <a:lnTo>
                          <a:pt x="431" y="597"/>
                        </a:lnTo>
                        <a:lnTo>
                          <a:pt x="428" y="597"/>
                        </a:lnTo>
                        <a:lnTo>
                          <a:pt x="425" y="593"/>
                        </a:lnTo>
                        <a:lnTo>
                          <a:pt x="420" y="592"/>
                        </a:lnTo>
                        <a:lnTo>
                          <a:pt x="417" y="592"/>
                        </a:lnTo>
                        <a:lnTo>
                          <a:pt x="413" y="593"/>
                        </a:lnTo>
                        <a:lnTo>
                          <a:pt x="412" y="597"/>
                        </a:lnTo>
                        <a:lnTo>
                          <a:pt x="410" y="598"/>
                        </a:lnTo>
                        <a:lnTo>
                          <a:pt x="407" y="598"/>
                        </a:lnTo>
                        <a:lnTo>
                          <a:pt x="404" y="597"/>
                        </a:lnTo>
                        <a:lnTo>
                          <a:pt x="404" y="595"/>
                        </a:lnTo>
                        <a:lnTo>
                          <a:pt x="402" y="595"/>
                        </a:lnTo>
                        <a:lnTo>
                          <a:pt x="400" y="597"/>
                        </a:lnTo>
                        <a:lnTo>
                          <a:pt x="397" y="595"/>
                        </a:lnTo>
                        <a:lnTo>
                          <a:pt x="392" y="595"/>
                        </a:lnTo>
                        <a:lnTo>
                          <a:pt x="391" y="593"/>
                        </a:lnTo>
                        <a:lnTo>
                          <a:pt x="391" y="590"/>
                        </a:lnTo>
                        <a:lnTo>
                          <a:pt x="392" y="587"/>
                        </a:lnTo>
                        <a:lnTo>
                          <a:pt x="391" y="584"/>
                        </a:lnTo>
                        <a:lnTo>
                          <a:pt x="391" y="584"/>
                        </a:lnTo>
                        <a:lnTo>
                          <a:pt x="381" y="582"/>
                        </a:lnTo>
                        <a:lnTo>
                          <a:pt x="380" y="580"/>
                        </a:lnTo>
                        <a:lnTo>
                          <a:pt x="376" y="572"/>
                        </a:lnTo>
                        <a:lnTo>
                          <a:pt x="375" y="571"/>
                        </a:lnTo>
                        <a:lnTo>
                          <a:pt x="372" y="571"/>
                        </a:lnTo>
                        <a:lnTo>
                          <a:pt x="370" y="572"/>
                        </a:lnTo>
                        <a:lnTo>
                          <a:pt x="367" y="572"/>
                        </a:lnTo>
                        <a:lnTo>
                          <a:pt x="365" y="572"/>
                        </a:lnTo>
                        <a:lnTo>
                          <a:pt x="360" y="572"/>
                        </a:lnTo>
                        <a:lnTo>
                          <a:pt x="355" y="574"/>
                        </a:lnTo>
                        <a:lnTo>
                          <a:pt x="352" y="576"/>
                        </a:lnTo>
                        <a:lnTo>
                          <a:pt x="349" y="576"/>
                        </a:lnTo>
                        <a:lnTo>
                          <a:pt x="347" y="576"/>
                        </a:lnTo>
                        <a:lnTo>
                          <a:pt x="346" y="574"/>
                        </a:lnTo>
                        <a:lnTo>
                          <a:pt x="347" y="568"/>
                        </a:lnTo>
                        <a:lnTo>
                          <a:pt x="346" y="566"/>
                        </a:lnTo>
                        <a:lnTo>
                          <a:pt x="338" y="563"/>
                        </a:lnTo>
                        <a:lnTo>
                          <a:pt x="335" y="563"/>
                        </a:lnTo>
                        <a:lnTo>
                          <a:pt x="328" y="563"/>
                        </a:lnTo>
                        <a:lnTo>
                          <a:pt x="320" y="564"/>
                        </a:lnTo>
                        <a:lnTo>
                          <a:pt x="317" y="566"/>
                        </a:lnTo>
                        <a:lnTo>
                          <a:pt x="314" y="566"/>
                        </a:lnTo>
                        <a:lnTo>
                          <a:pt x="309" y="560"/>
                        </a:lnTo>
                        <a:lnTo>
                          <a:pt x="307" y="560"/>
                        </a:lnTo>
                        <a:lnTo>
                          <a:pt x="307" y="560"/>
                        </a:lnTo>
                        <a:lnTo>
                          <a:pt x="302" y="560"/>
                        </a:lnTo>
                        <a:lnTo>
                          <a:pt x="301" y="558"/>
                        </a:lnTo>
                        <a:lnTo>
                          <a:pt x="299" y="556"/>
                        </a:lnTo>
                        <a:lnTo>
                          <a:pt x="299" y="556"/>
                        </a:lnTo>
                        <a:lnTo>
                          <a:pt x="298" y="556"/>
                        </a:lnTo>
                        <a:lnTo>
                          <a:pt x="296" y="558"/>
                        </a:lnTo>
                        <a:lnTo>
                          <a:pt x="293" y="558"/>
                        </a:lnTo>
                        <a:lnTo>
                          <a:pt x="291" y="556"/>
                        </a:lnTo>
                        <a:lnTo>
                          <a:pt x="290" y="555"/>
                        </a:lnTo>
                        <a:lnTo>
                          <a:pt x="290" y="555"/>
                        </a:lnTo>
                        <a:lnTo>
                          <a:pt x="286" y="558"/>
                        </a:lnTo>
                        <a:lnTo>
                          <a:pt x="280" y="561"/>
                        </a:lnTo>
                        <a:lnTo>
                          <a:pt x="280" y="563"/>
                        </a:lnTo>
                        <a:lnTo>
                          <a:pt x="280" y="564"/>
                        </a:lnTo>
                        <a:lnTo>
                          <a:pt x="277" y="564"/>
                        </a:lnTo>
                        <a:lnTo>
                          <a:pt x="275" y="563"/>
                        </a:lnTo>
                        <a:lnTo>
                          <a:pt x="273" y="561"/>
                        </a:lnTo>
                        <a:lnTo>
                          <a:pt x="272" y="561"/>
                        </a:lnTo>
                        <a:lnTo>
                          <a:pt x="269" y="563"/>
                        </a:lnTo>
                        <a:lnTo>
                          <a:pt x="265" y="563"/>
                        </a:lnTo>
                        <a:lnTo>
                          <a:pt x="264" y="566"/>
                        </a:lnTo>
                        <a:lnTo>
                          <a:pt x="257" y="568"/>
                        </a:lnTo>
                        <a:lnTo>
                          <a:pt x="118" y="638"/>
                        </a:lnTo>
                        <a:lnTo>
                          <a:pt x="97" y="648"/>
                        </a:lnTo>
                        <a:lnTo>
                          <a:pt x="114" y="616"/>
                        </a:lnTo>
                        <a:lnTo>
                          <a:pt x="129" y="590"/>
                        </a:lnTo>
                        <a:lnTo>
                          <a:pt x="130" y="569"/>
                        </a:lnTo>
                        <a:lnTo>
                          <a:pt x="130" y="564"/>
                        </a:lnTo>
                        <a:lnTo>
                          <a:pt x="134" y="550"/>
                        </a:lnTo>
                        <a:lnTo>
                          <a:pt x="134" y="529"/>
                        </a:lnTo>
                        <a:lnTo>
                          <a:pt x="135" y="523"/>
                        </a:lnTo>
                        <a:lnTo>
                          <a:pt x="135" y="519"/>
                        </a:lnTo>
                        <a:lnTo>
                          <a:pt x="135" y="519"/>
                        </a:lnTo>
                        <a:lnTo>
                          <a:pt x="135" y="516"/>
                        </a:lnTo>
                        <a:lnTo>
                          <a:pt x="132" y="502"/>
                        </a:lnTo>
                        <a:lnTo>
                          <a:pt x="129" y="495"/>
                        </a:lnTo>
                        <a:lnTo>
                          <a:pt x="119" y="481"/>
                        </a:lnTo>
                        <a:lnTo>
                          <a:pt x="105" y="470"/>
                        </a:lnTo>
                        <a:lnTo>
                          <a:pt x="95" y="463"/>
                        </a:lnTo>
                        <a:lnTo>
                          <a:pt x="82" y="447"/>
                        </a:lnTo>
                        <a:lnTo>
                          <a:pt x="79" y="445"/>
                        </a:lnTo>
                        <a:lnTo>
                          <a:pt x="63" y="433"/>
                        </a:lnTo>
                        <a:lnTo>
                          <a:pt x="44" y="413"/>
                        </a:lnTo>
                        <a:lnTo>
                          <a:pt x="34" y="405"/>
                        </a:lnTo>
                        <a:lnTo>
                          <a:pt x="20" y="392"/>
                        </a:lnTo>
                        <a:lnTo>
                          <a:pt x="0" y="375"/>
                        </a:lnTo>
                        <a:lnTo>
                          <a:pt x="20" y="349"/>
                        </a:lnTo>
                        <a:lnTo>
                          <a:pt x="37" y="320"/>
                        </a:lnTo>
                        <a:lnTo>
                          <a:pt x="79" y="272"/>
                        </a:lnTo>
                        <a:lnTo>
                          <a:pt x="95" y="253"/>
                        </a:lnTo>
                        <a:lnTo>
                          <a:pt x="174" y="122"/>
                        </a:lnTo>
                        <a:lnTo>
                          <a:pt x="211" y="85"/>
                        </a:lnTo>
                        <a:lnTo>
                          <a:pt x="288" y="0"/>
                        </a:lnTo>
                        <a:lnTo>
                          <a:pt x="288" y="8"/>
                        </a:lnTo>
                        <a:lnTo>
                          <a:pt x="291" y="28"/>
                        </a:lnTo>
                        <a:lnTo>
                          <a:pt x="294" y="39"/>
                        </a:lnTo>
                        <a:lnTo>
                          <a:pt x="298" y="53"/>
                        </a:lnTo>
                        <a:lnTo>
                          <a:pt x="299" y="61"/>
                        </a:lnTo>
                        <a:lnTo>
                          <a:pt x="301" y="66"/>
                        </a:lnTo>
                        <a:lnTo>
                          <a:pt x="304" y="71"/>
                        </a:lnTo>
                        <a:lnTo>
                          <a:pt x="307" y="73"/>
                        </a:lnTo>
                        <a:lnTo>
                          <a:pt x="309" y="74"/>
                        </a:lnTo>
                        <a:lnTo>
                          <a:pt x="312" y="77"/>
                        </a:lnTo>
                        <a:lnTo>
                          <a:pt x="317" y="79"/>
                        </a:lnTo>
                        <a:lnTo>
                          <a:pt x="322" y="81"/>
                        </a:lnTo>
                        <a:lnTo>
                          <a:pt x="325" y="81"/>
                        </a:lnTo>
                        <a:lnTo>
                          <a:pt x="336" y="79"/>
                        </a:lnTo>
                        <a:lnTo>
                          <a:pt x="343" y="81"/>
                        </a:lnTo>
                        <a:lnTo>
                          <a:pt x="351" y="82"/>
                        </a:lnTo>
                        <a:lnTo>
                          <a:pt x="355" y="87"/>
                        </a:lnTo>
                        <a:lnTo>
                          <a:pt x="362" y="95"/>
                        </a:lnTo>
                        <a:lnTo>
                          <a:pt x="370" y="122"/>
                        </a:lnTo>
                        <a:lnTo>
                          <a:pt x="373" y="130"/>
                        </a:lnTo>
                        <a:lnTo>
                          <a:pt x="378" y="140"/>
                        </a:lnTo>
                        <a:lnTo>
                          <a:pt x="386" y="148"/>
                        </a:lnTo>
                        <a:lnTo>
                          <a:pt x="388" y="153"/>
                        </a:lnTo>
                        <a:lnTo>
                          <a:pt x="388" y="158"/>
                        </a:lnTo>
                        <a:lnTo>
                          <a:pt x="384" y="171"/>
                        </a:lnTo>
                        <a:lnTo>
                          <a:pt x="381" y="180"/>
                        </a:lnTo>
                        <a:lnTo>
                          <a:pt x="381" y="187"/>
                        </a:lnTo>
                        <a:lnTo>
                          <a:pt x="383" y="198"/>
                        </a:lnTo>
                        <a:lnTo>
                          <a:pt x="386" y="204"/>
                        </a:lnTo>
                        <a:lnTo>
                          <a:pt x="413" y="196"/>
                        </a:lnTo>
                        <a:lnTo>
                          <a:pt x="421" y="193"/>
                        </a:lnTo>
                        <a:lnTo>
                          <a:pt x="428" y="188"/>
                        </a:lnTo>
                        <a:lnTo>
                          <a:pt x="437" y="180"/>
                        </a:lnTo>
                        <a:lnTo>
                          <a:pt x="437" y="177"/>
                        </a:lnTo>
                        <a:lnTo>
                          <a:pt x="437" y="175"/>
                        </a:lnTo>
                        <a:lnTo>
                          <a:pt x="437" y="172"/>
                        </a:lnTo>
                        <a:lnTo>
                          <a:pt x="437" y="167"/>
                        </a:lnTo>
                        <a:lnTo>
                          <a:pt x="436" y="166"/>
                        </a:lnTo>
                        <a:lnTo>
                          <a:pt x="429" y="159"/>
                        </a:lnTo>
                        <a:lnTo>
                          <a:pt x="426" y="154"/>
                        </a:lnTo>
                        <a:lnTo>
                          <a:pt x="421" y="137"/>
                        </a:lnTo>
                        <a:lnTo>
                          <a:pt x="421" y="130"/>
                        </a:lnTo>
                        <a:lnTo>
                          <a:pt x="421" y="122"/>
                        </a:lnTo>
                        <a:lnTo>
                          <a:pt x="423" y="113"/>
                        </a:lnTo>
                        <a:lnTo>
                          <a:pt x="426" y="108"/>
                        </a:lnTo>
                        <a:lnTo>
                          <a:pt x="429" y="105"/>
                        </a:lnTo>
                        <a:lnTo>
                          <a:pt x="433" y="100"/>
                        </a:lnTo>
                        <a:lnTo>
                          <a:pt x="439" y="98"/>
                        </a:lnTo>
                        <a:lnTo>
                          <a:pt x="442" y="97"/>
                        </a:lnTo>
                        <a:lnTo>
                          <a:pt x="449" y="97"/>
                        </a:lnTo>
                        <a:lnTo>
                          <a:pt x="463" y="100"/>
                        </a:lnTo>
                        <a:lnTo>
                          <a:pt x="470" y="101"/>
                        </a:lnTo>
                        <a:lnTo>
                          <a:pt x="476" y="106"/>
                        </a:lnTo>
                        <a:lnTo>
                          <a:pt x="481" y="111"/>
                        </a:lnTo>
                        <a:lnTo>
                          <a:pt x="498" y="126"/>
                        </a:lnTo>
                        <a:lnTo>
                          <a:pt x="505" y="134"/>
                        </a:lnTo>
                        <a:lnTo>
                          <a:pt x="516" y="145"/>
                        </a:lnTo>
                        <a:lnTo>
                          <a:pt x="524" y="154"/>
                        </a:lnTo>
                        <a:lnTo>
                          <a:pt x="545" y="167"/>
                        </a:lnTo>
                        <a:lnTo>
                          <a:pt x="574" y="185"/>
                        </a:lnTo>
                        <a:lnTo>
                          <a:pt x="597" y="201"/>
                        </a:lnTo>
                        <a:lnTo>
                          <a:pt x="625" y="219"/>
                        </a:lnTo>
                        <a:lnTo>
                          <a:pt x="656" y="236"/>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a:p>
                </p:txBody>
              </p:sp>
              <p:sp>
                <p:nvSpPr>
                  <p:cNvPr id="102" name="Freeform 58"/>
                  <p:cNvSpPr>
                    <a:spLocks/>
                  </p:cNvSpPr>
                  <p:nvPr/>
                </p:nvSpPr>
                <p:spPr bwMode="auto">
                  <a:xfrm>
                    <a:off x="4082" y="820"/>
                    <a:ext cx="809" cy="724"/>
                  </a:xfrm>
                  <a:custGeom>
                    <a:avLst/>
                    <a:gdLst>
                      <a:gd name="T0" fmla="*/ 707 w 809"/>
                      <a:gd name="T1" fmla="*/ 270 h 724"/>
                      <a:gd name="T2" fmla="*/ 711 w 809"/>
                      <a:gd name="T3" fmla="*/ 304 h 724"/>
                      <a:gd name="T4" fmla="*/ 730 w 809"/>
                      <a:gd name="T5" fmla="*/ 312 h 724"/>
                      <a:gd name="T6" fmla="*/ 720 w 809"/>
                      <a:gd name="T7" fmla="*/ 333 h 724"/>
                      <a:gd name="T8" fmla="*/ 701 w 809"/>
                      <a:gd name="T9" fmla="*/ 370 h 724"/>
                      <a:gd name="T10" fmla="*/ 699 w 809"/>
                      <a:gd name="T11" fmla="*/ 412 h 724"/>
                      <a:gd name="T12" fmla="*/ 715 w 809"/>
                      <a:gd name="T13" fmla="*/ 431 h 724"/>
                      <a:gd name="T14" fmla="*/ 715 w 809"/>
                      <a:gd name="T15" fmla="*/ 479 h 724"/>
                      <a:gd name="T16" fmla="*/ 722 w 809"/>
                      <a:gd name="T17" fmla="*/ 532 h 724"/>
                      <a:gd name="T18" fmla="*/ 706 w 809"/>
                      <a:gd name="T19" fmla="*/ 552 h 724"/>
                      <a:gd name="T20" fmla="*/ 746 w 809"/>
                      <a:gd name="T21" fmla="*/ 576 h 724"/>
                      <a:gd name="T22" fmla="*/ 789 w 809"/>
                      <a:gd name="T23" fmla="*/ 600 h 724"/>
                      <a:gd name="T24" fmla="*/ 809 w 809"/>
                      <a:gd name="T25" fmla="*/ 625 h 724"/>
                      <a:gd name="T26" fmla="*/ 778 w 809"/>
                      <a:gd name="T27" fmla="*/ 650 h 724"/>
                      <a:gd name="T28" fmla="*/ 722 w 809"/>
                      <a:gd name="T29" fmla="*/ 666 h 724"/>
                      <a:gd name="T30" fmla="*/ 706 w 809"/>
                      <a:gd name="T31" fmla="*/ 682 h 724"/>
                      <a:gd name="T32" fmla="*/ 645 w 809"/>
                      <a:gd name="T33" fmla="*/ 659 h 724"/>
                      <a:gd name="T34" fmla="*/ 609 w 809"/>
                      <a:gd name="T35" fmla="*/ 616 h 724"/>
                      <a:gd name="T36" fmla="*/ 601 w 809"/>
                      <a:gd name="T37" fmla="*/ 638 h 724"/>
                      <a:gd name="T38" fmla="*/ 576 w 809"/>
                      <a:gd name="T39" fmla="*/ 658 h 724"/>
                      <a:gd name="T40" fmla="*/ 560 w 809"/>
                      <a:gd name="T41" fmla="*/ 679 h 724"/>
                      <a:gd name="T42" fmla="*/ 473 w 809"/>
                      <a:gd name="T43" fmla="*/ 619 h 724"/>
                      <a:gd name="T44" fmla="*/ 460 w 809"/>
                      <a:gd name="T45" fmla="*/ 590 h 724"/>
                      <a:gd name="T46" fmla="*/ 444 w 809"/>
                      <a:gd name="T47" fmla="*/ 589 h 724"/>
                      <a:gd name="T48" fmla="*/ 434 w 809"/>
                      <a:gd name="T49" fmla="*/ 587 h 724"/>
                      <a:gd name="T50" fmla="*/ 428 w 809"/>
                      <a:gd name="T51" fmla="*/ 597 h 724"/>
                      <a:gd name="T52" fmla="*/ 412 w 809"/>
                      <a:gd name="T53" fmla="*/ 597 h 724"/>
                      <a:gd name="T54" fmla="*/ 402 w 809"/>
                      <a:gd name="T55" fmla="*/ 595 h 724"/>
                      <a:gd name="T56" fmla="*/ 391 w 809"/>
                      <a:gd name="T57" fmla="*/ 590 h 724"/>
                      <a:gd name="T58" fmla="*/ 380 w 809"/>
                      <a:gd name="T59" fmla="*/ 580 h 724"/>
                      <a:gd name="T60" fmla="*/ 367 w 809"/>
                      <a:gd name="T61" fmla="*/ 572 h 724"/>
                      <a:gd name="T62" fmla="*/ 349 w 809"/>
                      <a:gd name="T63" fmla="*/ 576 h 724"/>
                      <a:gd name="T64" fmla="*/ 338 w 809"/>
                      <a:gd name="T65" fmla="*/ 563 h 724"/>
                      <a:gd name="T66" fmla="*/ 314 w 809"/>
                      <a:gd name="T67" fmla="*/ 566 h 724"/>
                      <a:gd name="T68" fmla="*/ 301 w 809"/>
                      <a:gd name="T69" fmla="*/ 558 h 724"/>
                      <a:gd name="T70" fmla="*/ 293 w 809"/>
                      <a:gd name="T71" fmla="*/ 558 h 724"/>
                      <a:gd name="T72" fmla="*/ 280 w 809"/>
                      <a:gd name="T73" fmla="*/ 561 h 724"/>
                      <a:gd name="T74" fmla="*/ 273 w 809"/>
                      <a:gd name="T75" fmla="*/ 561 h 724"/>
                      <a:gd name="T76" fmla="*/ 257 w 809"/>
                      <a:gd name="T77" fmla="*/ 568 h 724"/>
                      <a:gd name="T78" fmla="*/ 130 w 809"/>
                      <a:gd name="T79" fmla="*/ 569 h 724"/>
                      <a:gd name="T80" fmla="*/ 135 w 809"/>
                      <a:gd name="T81" fmla="*/ 519 h 724"/>
                      <a:gd name="T82" fmla="*/ 119 w 809"/>
                      <a:gd name="T83" fmla="*/ 481 h 724"/>
                      <a:gd name="T84" fmla="*/ 63 w 809"/>
                      <a:gd name="T85" fmla="*/ 433 h 724"/>
                      <a:gd name="T86" fmla="*/ 20 w 809"/>
                      <a:gd name="T87" fmla="*/ 349 h 724"/>
                      <a:gd name="T88" fmla="*/ 211 w 809"/>
                      <a:gd name="T89" fmla="*/ 85 h 724"/>
                      <a:gd name="T90" fmla="*/ 298 w 809"/>
                      <a:gd name="T91" fmla="*/ 53 h 724"/>
                      <a:gd name="T92" fmla="*/ 309 w 809"/>
                      <a:gd name="T93" fmla="*/ 74 h 724"/>
                      <a:gd name="T94" fmla="*/ 336 w 809"/>
                      <a:gd name="T95" fmla="*/ 79 h 724"/>
                      <a:gd name="T96" fmla="*/ 370 w 809"/>
                      <a:gd name="T97" fmla="*/ 122 h 724"/>
                      <a:gd name="T98" fmla="*/ 388 w 809"/>
                      <a:gd name="T99" fmla="*/ 158 h 724"/>
                      <a:gd name="T100" fmla="*/ 386 w 809"/>
                      <a:gd name="T101" fmla="*/ 204 h 724"/>
                      <a:gd name="T102" fmla="*/ 437 w 809"/>
                      <a:gd name="T103" fmla="*/ 177 h 724"/>
                      <a:gd name="T104" fmla="*/ 429 w 809"/>
                      <a:gd name="T105" fmla="*/ 159 h 724"/>
                      <a:gd name="T106" fmla="*/ 423 w 809"/>
                      <a:gd name="T107" fmla="*/ 113 h 724"/>
                      <a:gd name="T108" fmla="*/ 442 w 809"/>
                      <a:gd name="T109" fmla="*/ 97 h 724"/>
                      <a:gd name="T110" fmla="*/ 481 w 809"/>
                      <a:gd name="T111" fmla="*/ 111 h 724"/>
                      <a:gd name="T112" fmla="*/ 545 w 809"/>
                      <a:gd name="T113" fmla="*/ 167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09" h="724">
                        <a:moveTo>
                          <a:pt x="656" y="236"/>
                        </a:moveTo>
                        <a:lnTo>
                          <a:pt x="666" y="241"/>
                        </a:lnTo>
                        <a:lnTo>
                          <a:pt x="704" y="261"/>
                        </a:lnTo>
                        <a:lnTo>
                          <a:pt x="706" y="265"/>
                        </a:lnTo>
                        <a:lnTo>
                          <a:pt x="707" y="270"/>
                        </a:lnTo>
                        <a:lnTo>
                          <a:pt x="709" y="272"/>
                        </a:lnTo>
                        <a:lnTo>
                          <a:pt x="709" y="281"/>
                        </a:lnTo>
                        <a:lnTo>
                          <a:pt x="709" y="293"/>
                        </a:lnTo>
                        <a:lnTo>
                          <a:pt x="711" y="301"/>
                        </a:lnTo>
                        <a:lnTo>
                          <a:pt x="711" y="304"/>
                        </a:lnTo>
                        <a:lnTo>
                          <a:pt x="711" y="306"/>
                        </a:lnTo>
                        <a:lnTo>
                          <a:pt x="714" y="307"/>
                        </a:lnTo>
                        <a:lnTo>
                          <a:pt x="717" y="309"/>
                        </a:lnTo>
                        <a:lnTo>
                          <a:pt x="725" y="309"/>
                        </a:lnTo>
                        <a:lnTo>
                          <a:pt x="730" y="312"/>
                        </a:lnTo>
                        <a:lnTo>
                          <a:pt x="733" y="314"/>
                        </a:lnTo>
                        <a:lnTo>
                          <a:pt x="733" y="328"/>
                        </a:lnTo>
                        <a:lnTo>
                          <a:pt x="732" y="330"/>
                        </a:lnTo>
                        <a:lnTo>
                          <a:pt x="725" y="331"/>
                        </a:lnTo>
                        <a:lnTo>
                          <a:pt x="720" y="333"/>
                        </a:lnTo>
                        <a:lnTo>
                          <a:pt x="715" y="336"/>
                        </a:lnTo>
                        <a:lnTo>
                          <a:pt x="714" y="338"/>
                        </a:lnTo>
                        <a:lnTo>
                          <a:pt x="712" y="343"/>
                        </a:lnTo>
                        <a:lnTo>
                          <a:pt x="704" y="362"/>
                        </a:lnTo>
                        <a:lnTo>
                          <a:pt x="701" y="370"/>
                        </a:lnTo>
                        <a:lnTo>
                          <a:pt x="701" y="375"/>
                        </a:lnTo>
                        <a:lnTo>
                          <a:pt x="701" y="384"/>
                        </a:lnTo>
                        <a:lnTo>
                          <a:pt x="699" y="404"/>
                        </a:lnTo>
                        <a:lnTo>
                          <a:pt x="701" y="410"/>
                        </a:lnTo>
                        <a:lnTo>
                          <a:pt x="699" y="412"/>
                        </a:lnTo>
                        <a:lnTo>
                          <a:pt x="703" y="413"/>
                        </a:lnTo>
                        <a:lnTo>
                          <a:pt x="706" y="413"/>
                        </a:lnTo>
                        <a:lnTo>
                          <a:pt x="709" y="417"/>
                        </a:lnTo>
                        <a:lnTo>
                          <a:pt x="712" y="423"/>
                        </a:lnTo>
                        <a:lnTo>
                          <a:pt x="715" y="431"/>
                        </a:lnTo>
                        <a:lnTo>
                          <a:pt x="719" y="442"/>
                        </a:lnTo>
                        <a:lnTo>
                          <a:pt x="719" y="447"/>
                        </a:lnTo>
                        <a:lnTo>
                          <a:pt x="719" y="457"/>
                        </a:lnTo>
                        <a:lnTo>
                          <a:pt x="719" y="465"/>
                        </a:lnTo>
                        <a:lnTo>
                          <a:pt x="715" y="479"/>
                        </a:lnTo>
                        <a:lnTo>
                          <a:pt x="714" y="495"/>
                        </a:lnTo>
                        <a:lnTo>
                          <a:pt x="715" y="502"/>
                        </a:lnTo>
                        <a:lnTo>
                          <a:pt x="717" y="511"/>
                        </a:lnTo>
                        <a:lnTo>
                          <a:pt x="720" y="529"/>
                        </a:lnTo>
                        <a:lnTo>
                          <a:pt x="722" y="532"/>
                        </a:lnTo>
                        <a:lnTo>
                          <a:pt x="698" y="545"/>
                        </a:lnTo>
                        <a:lnTo>
                          <a:pt x="701" y="547"/>
                        </a:lnTo>
                        <a:lnTo>
                          <a:pt x="706" y="547"/>
                        </a:lnTo>
                        <a:lnTo>
                          <a:pt x="714" y="548"/>
                        </a:lnTo>
                        <a:lnTo>
                          <a:pt x="706" y="552"/>
                        </a:lnTo>
                        <a:lnTo>
                          <a:pt x="725" y="556"/>
                        </a:lnTo>
                        <a:lnTo>
                          <a:pt x="733" y="561"/>
                        </a:lnTo>
                        <a:lnTo>
                          <a:pt x="735" y="563"/>
                        </a:lnTo>
                        <a:lnTo>
                          <a:pt x="738" y="568"/>
                        </a:lnTo>
                        <a:lnTo>
                          <a:pt x="746" y="576"/>
                        </a:lnTo>
                        <a:lnTo>
                          <a:pt x="751" y="580"/>
                        </a:lnTo>
                        <a:lnTo>
                          <a:pt x="765" y="589"/>
                        </a:lnTo>
                        <a:lnTo>
                          <a:pt x="772" y="592"/>
                        </a:lnTo>
                        <a:lnTo>
                          <a:pt x="786" y="597"/>
                        </a:lnTo>
                        <a:lnTo>
                          <a:pt x="789" y="600"/>
                        </a:lnTo>
                        <a:lnTo>
                          <a:pt x="794" y="603"/>
                        </a:lnTo>
                        <a:lnTo>
                          <a:pt x="799" y="606"/>
                        </a:lnTo>
                        <a:lnTo>
                          <a:pt x="804" y="614"/>
                        </a:lnTo>
                        <a:lnTo>
                          <a:pt x="807" y="621"/>
                        </a:lnTo>
                        <a:lnTo>
                          <a:pt x="809" y="625"/>
                        </a:lnTo>
                        <a:lnTo>
                          <a:pt x="805" y="640"/>
                        </a:lnTo>
                        <a:lnTo>
                          <a:pt x="802" y="642"/>
                        </a:lnTo>
                        <a:lnTo>
                          <a:pt x="797" y="645"/>
                        </a:lnTo>
                        <a:lnTo>
                          <a:pt x="785" y="648"/>
                        </a:lnTo>
                        <a:lnTo>
                          <a:pt x="778" y="650"/>
                        </a:lnTo>
                        <a:lnTo>
                          <a:pt x="768" y="651"/>
                        </a:lnTo>
                        <a:lnTo>
                          <a:pt x="754" y="654"/>
                        </a:lnTo>
                        <a:lnTo>
                          <a:pt x="740" y="658"/>
                        </a:lnTo>
                        <a:lnTo>
                          <a:pt x="733" y="659"/>
                        </a:lnTo>
                        <a:lnTo>
                          <a:pt x="722" y="666"/>
                        </a:lnTo>
                        <a:lnTo>
                          <a:pt x="717" y="667"/>
                        </a:lnTo>
                        <a:lnTo>
                          <a:pt x="712" y="672"/>
                        </a:lnTo>
                        <a:lnTo>
                          <a:pt x="711" y="675"/>
                        </a:lnTo>
                        <a:lnTo>
                          <a:pt x="707" y="679"/>
                        </a:lnTo>
                        <a:lnTo>
                          <a:pt x="706" y="682"/>
                        </a:lnTo>
                        <a:lnTo>
                          <a:pt x="704" y="688"/>
                        </a:lnTo>
                        <a:lnTo>
                          <a:pt x="699" y="724"/>
                        </a:lnTo>
                        <a:lnTo>
                          <a:pt x="678" y="699"/>
                        </a:lnTo>
                        <a:lnTo>
                          <a:pt x="646" y="659"/>
                        </a:lnTo>
                        <a:lnTo>
                          <a:pt x="645" y="659"/>
                        </a:lnTo>
                        <a:lnTo>
                          <a:pt x="645" y="658"/>
                        </a:lnTo>
                        <a:lnTo>
                          <a:pt x="640" y="653"/>
                        </a:lnTo>
                        <a:lnTo>
                          <a:pt x="617" y="625"/>
                        </a:lnTo>
                        <a:lnTo>
                          <a:pt x="614" y="613"/>
                        </a:lnTo>
                        <a:lnTo>
                          <a:pt x="609" y="616"/>
                        </a:lnTo>
                        <a:lnTo>
                          <a:pt x="608" y="619"/>
                        </a:lnTo>
                        <a:lnTo>
                          <a:pt x="608" y="621"/>
                        </a:lnTo>
                        <a:lnTo>
                          <a:pt x="605" y="632"/>
                        </a:lnTo>
                        <a:lnTo>
                          <a:pt x="603" y="634"/>
                        </a:lnTo>
                        <a:lnTo>
                          <a:pt x="601" y="638"/>
                        </a:lnTo>
                        <a:lnTo>
                          <a:pt x="600" y="642"/>
                        </a:lnTo>
                        <a:lnTo>
                          <a:pt x="597" y="650"/>
                        </a:lnTo>
                        <a:lnTo>
                          <a:pt x="592" y="651"/>
                        </a:lnTo>
                        <a:lnTo>
                          <a:pt x="580" y="651"/>
                        </a:lnTo>
                        <a:lnTo>
                          <a:pt x="576" y="658"/>
                        </a:lnTo>
                        <a:lnTo>
                          <a:pt x="571" y="659"/>
                        </a:lnTo>
                        <a:lnTo>
                          <a:pt x="566" y="658"/>
                        </a:lnTo>
                        <a:lnTo>
                          <a:pt x="563" y="666"/>
                        </a:lnTo>
                        <a:lnTo>
                          <a:pt x="561" y="670"/>
                        </a:lnTo>
                        <a:lnTo>
                          <a:pt x="560" y="679"/>
                        </a:lnTo>
                        <a:lnTo>
                          <a:pt x="558" y="679"/>
                        </a:lnTo>
                        <a:lnTo>
                          <a:pt x="478" y="621"/>
                        </a:lnTo>
                        <a:lnTo>
                          <a:pt x="473" y="622"/>
                        </a:lnTo>
                        <a:lnTo>
                          <a:pt x="474" y="621"/>
                        </a:lnTo>
                        <a:lnTo>
                          <a:pt x="473" y="619"/>
                        </a:lnTo>
                        <a:lnTo>
                          <a:pt x="470" y="609"/>
                        </a:lnTo>
                        <a:lnTo>
                          <a:pt x="465" y="603"/>
                        </a:lnTo>
                        <a:lnTo>
                          <a:pt x="465" y="597"/>
                        </a:lnTo>
                        <a:lnTo>
                          <a:pt x="463" y="592"/>
                        </a:lnTo>
                        <a:lnTo>
                          <a:pt x="460" y="590"/>
                        </a:lnTo>
                        <a:lnTo>
                          <a:pt x="457" y="592"/>
                        </a:lnTo>
                        <a:lnTo>
                          <a:pt x="452" y="593"/>
                        </a:lnTo>
                        <a:lnTo>
                          <a:pt x="450" y="593"/>
                        </a:lnTo>
                        <a:lnTo>
                          <a:pt x="447" y="590"/>
                        </a:lnTo>
                        <a:lnTo>
                          <a:pt x="444" y="589"/>
                        </a:lnTo>
                        <a:lnTo>
                          <a:pt x="442" y="585"/>
                        </a:lnTo>
                        <a:lnTo>
                          <a:pt x="441" y="585"/>
                        </a:lnTo>
                        <a:lnTo>
                          <a:pt x="437" y="585"/>
                        </a:lnTo>
                        <a:lnTo>
                          <a:pt x="436" y="587"/>
                        </a:lnTo>
                        <a:lnTo>
                          <a:pt x="434" y="587"/>
                        </a:lnTo>
                        <a:lnTo>
                          <a:pt x="434" y="593"/>
                        </a:lnTo>
                        <a:lnTo>
                          <a:pt x="433" y="595"/>
                        </a:lnTo>
                        <a:lnTo>
                          <a:pt x="431" y="597"/>
                        </a:lnTo>
                        <a:lnTo>
                          <a:pt x="431" y="597"/>
                        </a:lnTo>
                        <a:lnTo>
                          <a:pt x="428" y="597"/>
                        </a:lnTo>
                        <a:lnTo>
                          <a:pt x="425" y="593"/>
                        </a:lnTo>
                        <a:lnTo>
                          <a:pt x="420" y="592"/>
                        </a:lnTo>
                        <a:lnTo>
                          <a:pt x="417" y="592"/>
                        </a:lnTo>
                        <a:lnTo>
                          <a:pt x="413" y="593"/>
                        </a:lnTo>
                        <a:lnTo>
                          <a:pt x="412" y="597"/>
                        </a:lnTo>
                        <a:lnTo>
                          <a:pt x="410" y="598"/>
                        </a:lnTo>
                        <a:lnTo>
                          <a:pt x="407" y="598"/>
                        </a:lnTo>
                        <a:lnTo>
                          <a:pt x="404" y="597"/>
                        </a:lnTo>
                        <a:lnTo>
                          <a:pt x="404" y="595"/>
                        </a:lnTo>
                        <a:lnTo>
                          <a:pt x="402" y="595"/>
                        </a:lnTo>
                        <a:lnTo>
                          <a:pt x="400" y="597"/>
                        </a:lnTo>
                        <a:lnTo>
                          <a:pt x="397" y="595"/>
                        </a:lnTo>
                        <a:lnTo>
                          <a:pt x="392" y="595"/>
                        </a:lnTo>
                        <a:lnTo>
                          <a:pt x="391" y="593"/>
                        </a:lnTo>
                        <a:lnTo>
                          <a:pt x="391" y="590"/>
                        </a:lnTo>
                        <a:lnTo>
                          <a:pt x="392" y="587"/>
                        </a:lnTo>
                        <a:lnTo>
                          <a:pt x="391" y="584"/>
                        </a:lnTo>
                        <a:lnTo>
                          <a:pt x="391" y="584"/>
                        </a:lnTo>
                        <a:lnTo>
                          <a:pt x="381" y="582"/>
                        </a:lnTo>
                        <a:lnTo>
                          <a:pt x="380" y="580"/>
                        </a:lnTo>
                        <a:lnTo>
                          <a:pt x="376" y="572"/>
                        </a:lnTo>
                        <a:lnTo>
                          <a:pt x="375" y="571"/>
                        </a:lnTo>
                        <a:lnTo>
                          <a:pt x="372" y="571"/>
                        </a:lnTo>
                        <a:lnTo>
                          <a:pt x="370" y="572"/>
                        </a:lnTo>
                        <a:lnTo>
                          <a:pt x="367" y="572"/>
                        </a:lnTo>
                        <a:lnTo>
                          <a:pt x="365" y="572"/>
                        </a:lnTo>
                        <a:lnTo>
                          <a:pt x="360" y="572"/>
                        </a:lnTo>
                        <a:lnTo>
                          <a:pt x="355" y="574"/>
                        </a:lnTo>
                        <a:lnTo>
                          <a:pt x="352" y="576"/>
                        </a:lnTo>
                        <a:lnTo>
                          <a:pt x="349" y="576"/>
                        </a:lnTo>
                        <a:lnTo>
                          <a:pt x="347" y="576"/>
                        </a:lnTo>
                        <a:lnTo>
                          <a:pt x="346" y="574"/>
                        </a:lnTo>
                        <a:lnTo>
                          <a:pt x="347" y="568"/>
                        </a:lnTo>
                        <a:lnTo>
                          <a:pt x="346" y="566"/>
                        </a:lnTo>
                        <a:lnTo>
                          <a:pt x="338" y="563"/>
                        </a:lnTo>
                        <a:lnTo>
                          <a:pt x="335" y="563"/>
                        </a:lnTo>
                        <a:lnTo>
                          <a:pt x="328" y="563"/>
                        </a:lnTo>
                        <a:lnTo>
                          <a:pt x="320" y="564"/>
                        </a:lnTo>
                        <a:lnTo>
                          <a:pt x="317" y="566"/>
                        </a:lnTo>
                        <a:lnTo>
                          <a:pt x="314" y="566"/>
                        </a:lnTo>
                        <a:lnTo>
                          <a:pt x="309" y="560"/>
                        </a:lnTo>
                        <a:lnTo>
                          <a:pt x="307" y="560"/>
                        </a:lnTo>
                        <a:lnTo>
                          <a:pt x="307" y="560"/>
                        </a:lnTo>
                        <a:lnTo>
                          <a:pt x="302" y="560"/>
                        </a:lnTo>
                        <a:lnTo>
                          <a:pt x="301" y="558"/>
                        </a:lnTo>
                        <a:lnTo>
                          <a:pt x="299" y="556"/>
                        </a:lnTo>
                        <a:lnTo>
                          <a:pt x="299" y="556"/>
                        </a:lnTo>
                        <a:lnTo>
                          <a:pt x="298" y="556"/>
                        </a:lnTo>
                        <a:lnTo>
                          <a:pt x="296" y="558"/>
                        </a:lnTo>
                        <a:lnTo>
                          <a:pt x="293" y="558"/>
                        </a:lnTo>
                        <a:lnTo>
                          <a:pt x="291" y="556"/>
                        </a:lnTo>
                        <a:lnTo>
                          <a:pt x="290" y="555"/>
                        </a:lnTo>
                        <a:lnTo>
                          <a:pt x="290" y="555"/>
                        </a:lnTo>
                        <a:lnTo>
                          <a:pt x="286" y="558"/>
                        </a:lnTo>
                        <a:lnTo>
                          <a:pt x="280" y="561"/>
                        </a:lnTo>
                        <a:lnTo>
                          <a:pt x="280" y="563"/>
                        </a:lnTo>
                        <a:lnTo>
                          <a:pt x="280" y="564"/>
                        </a:lnTo>
                        <a:lnTo>
                          <a:pt x="277" y="564"/>
                        </a:lnTo>
                        <a:lnTo>
                          <a:pt x="275" y="563"/>
                        </a:lnTo>
                        <a:lnTo>
                          <a:pt x="273" y="561"/>
                        </a:lnTo>
                        <a:lnTo>
                          <a:pt x="272" y="561"/>
                        </a:lnTo>
                        <a:lnTo>
                          <a:pt x="269" y="563"/>
                        </a:lnTo>
                        <a:lnTo>
                          <a:pt x="265" y="563"/>
                        </a:lnTo>
                        <a:lnTo>
                          <a:pt x="264" y="566"/>
                        </a:lnTo>
                        <a:lnTo>
                          <a:pt x="257" y="568"/>
                        </a:lnTo>
                        <a:lnTo>
                          <a:pt x="118" y="638"/>
                        </a:lnTo>
                        <a:lnTo>
                          <a:pt x="97" y="648"/>
                        </a:lnTo>
                        <a:lnTo>
                          <a:pt x="114" y="616"/>
                        </a:lnTo>
                        <a:lnTo>
                          <a:pt x="129" y="590"/>
                        </a:lnTo>
                        <a:lnTo>
                          <a:pt x="130" y="569"/>
                        </a:lnTo>
                        <a:lnTo>
                          <a:pt x="130" y="564"/>
                        </a:lnTo>
                        <a:lnTo>
                          <a:pt x="134" y="550"/>
                        </a:lnTo>
                        <a:lnTo>
                          <a:pt x="134" y="529"/>
                        </a:lnTo>
                        <a:lnTo>
                          <a:pt x="135" y="523"/>
                        </a:lnTo>
                        <a:lnTo>
                          <a:pt x="135" y="519"/>
                        </a:lnTo>
                        <a:lnTo>
                          <a:pt x="135" y="519"/>
                        </a:lnTo>
                        <a:lnTo>
                          <a:pt x="135" y="516"/>
                        </a:lnTo>
                        <a:lnTo>
                          <a:pt x="132" y="502"/>
                        </a:lnTo>
                        <a:lnTo>
                          <a:pt x="129" y="495"/>
                        </a:lnTo>
                        <a:lnTo>
                          <a:pt x="119" y="481"/>
                        </a:lnTo>
                        <a:lnTo>
                          <a:pt x="105" y="470"/>
                        </a:lnTo>
                        <a:lnTo>
                          <a:pt x="95" y="463"/>
                        </a:lnTo>
                        <a:lnTo>
                          <a:pt x="82" y="447"/>
                        </a:lnTo>
                        <a:lnTo>
                          <a:pt x="79" y="445"/>
                        </a:lnTo>
                        <a:lnTo>
                          <a:pt x="63" y="433"/>
                        </a:lnTo>
                        <a:lnTo>
                          <a:pt x="44" y="413"/>
                        </a:lnTo>
                        <a:lnTo>
                          <a:pt x="34" y="405"/>
                        </a:lnTo>
                        <a:lnTo>
                          <a:pt x="20" y="392"/>
                        </a:lnTo>
                        <a:lnTo>
                          <a:pt x="0" y="375"/>
                        </a:lnTo>
                        <a:lnTo>
                          <a:pt x="20" y="349"/>
                        </a:lnTo>
                        <a:lnTo>
                          <a:pt x="37" y="320"/>
                        </a:lnTo>
                        <a:lnTo>
                          <a:pt x="79" y="272"/>
                        </a:lnTo>
                        <a:lnTo>
                          <a:pt x="95" y="253"/>
                        </a:lnTo>
                        <a:lnTo>
                          <a:pt x="174" y="122"/>
                        </a:lnTo>
                        <a:lnTo>
                          <a:pt x="211" y="85"/>
                        </a:lnTo>
                        <a:lnTo>
                          <a:pt x="288" y="0"/>
                        </a:lnTo>
                        <a:lnTo>
                          <a:pt x="288" y="8"/>
                        </a:lnTo>
                        <a:lnTo>
                          <a:pt x="291" y="28"/>
                        </a:lnTo>
                        <a:lnTo>
                          <a:pt x="294" y="39"/>
                        </a:lnTo>
                        <a:lnTo>
                          <a:pt x="298" y="53"/>
                        </a:lnTo>
                        <a:lnTo>
                          <a:pt x="299" y="61"/>
                        </a:lnTo>
                        <a:lnTo>
                          <a:pt x="301" y="66"/>
                        </a:lnTo>
                        <a:lnTo>
                          <a:pt x="304" y="71"/>
                        </a:lnTo>
                        <a:lnTo>
                          <a:pt x="307" y="73"/>
                        </a:lnTo>
                        <a:lnTo>
                          <a:pt x="309" y="74"/>
                        </a:lnTo>
                        <a:lnTo>
                          <a:pt x="312" y="77"/>
                        </a:lnTo>
                        <a:lnTo>
                          <a:pt x="317" y="79"/>
                        </a:lnTo>
                        <a:lnTo>
                          <a:pt x="322" y="81"/>
                        </a:lnTo>
                        <a:lnTo>
                          <a:pt x="325" y="81"/>
                        </a:lnTo>
                        <a:lnTo>
                          <a:pt x="336" y="79"/>
                        </a:lnTo>
                        <a:lnTo>
                          <a:pt x="343" y="81"/>
                        </a:lnTo>
                        <a:lnTo>
                          <a:pt x="351" y="82"/>
                        </a:lnTo>
                        <a:lnTo>
                          <a:pt x="355" y="87"/>
                        </a:lnTo>
                        <a:lnTo>
                          <a:pt x="362" y="95"/>
                        </a:lnTo>
                        <a:lnTo>
                          <a:pt x="370" y="122"/>
                        </a:lnTo>
                        <a:lnTo>
                          <a:pt x="373" y="130"/>
                        </a:lnTo>
                        <a:lnTo>
                          <a:pt x="378" y="140"/>
                        </a:lnTo>
                        <a:lnTo>
                          <a:pt x="386" y="148"/>
                        </a:lnTo>
                        <a:lnTo>
                          <a:pt x="388" y="153"/>
                        </a:lnTo>
                        <a:lnTo>
                          <a:pt x="388" y="158"/>
                        </a:lnTo>
                        <a:lnTo>
                          <a:pt x="384" y="171"/>
                        </a:lnTo>
                        <a:lnTo>
                          <a:pt x="381" y="180"/>
                        </a:lnTo>
                        <a:lnTo>
                          <a:pt x="381" y="187"/>
                        </a:lnTo>
                        <a:lnTo>
                          <a:pt x="383" y="198"/>
                        </a:lnTo>
                        <a:lnTo>
                          <a:pt x="386" y="204"/>
                        </a:lnTo>
                        <a:lnTo>
                          <a:pt x="413" y="196"/>
                        </a:lnTo>
                        <a:lnTo>
                          <a:pt x="421" y="193"/>
                        </a:lnTo>
                        <a:lnTo>
                          <a:pt x="428" y="188"/>
                        </a:lnTo>
                        <a:lnTo>
                          <a:pt x="437" y="180"/>
                        </a:lnTo>
                        <a:lnTo>
                          <a:pt x="437" y="177"/>
                        </a:lnTo>
                        <a:lnTo>
                          <a:pt x="437" y="175"/>
                        </a:lnTo>
                        <a:lnTo>
                          <a:pt x="437" y="172"/>
                        </a:lnTo>
                        <a:lnTo>
                          <a:pt x="437" y="167"/>
                        </a:lnTo>
                        <a:lnTo>
                          <a:pt x="436" y="166"/>
                        </a:lnTo>
                        <a:lnTo>
                          <a:pt x="429" y="159"/>
                        </a:lnTo>
                        <a:lnTo>
                          <a:pt x="426" y="154"/>
                        </a:lnTo>
                        <a:lnTo>
                          <a:pt x="421" y="137"/>
                        </a:lnTo>
                        <a:lnTo>
                          <a:pt x="421" y="130"/>
                        </a:lnTo>
                        <a:lnTo>
                          <a:pt x="421" y="122"/>
                        </a:lnTo>
                        <a:lnTo>
                          <a:pt x="423" y="113"/>
                        </a:lnTo>
                        <a:lnTo>
                          <a:pt x="426" y="108"/>
                        </a:lnTo>
                        <a:lnTo>
                          <a:pt x="429" y="105"/>
                        </a:lnTo>
                        <a:lnTo>
                          <a:pt x="433" y="100"/>
                        </a:lnTo>
                        <a:lnTo>
                          <a:pt x="439" y="98"/>
                        </a:lnTo>
                        <a:lnTo>
                          <a:pt x="442" y="97"/>
                        </a:lnTo>
                        <a:lnTo>
                          <a:pt x="449" y="97"/>
                        </a:lnTo>
                        <a:lnTo>
                          <a:pt x="463" y="100"/>
                        </a:lnTo>
                        <a:lnTo>
                          <a:pt x="470" y="101"/>
                        </a:lnTo>
                        <a:lnTo>
                          <a:pt x="476" y="106"/>
                        </a:lnTo>
                        <a:lnTo>
                          <a:pt x="481" y="111"/>
                        </a:lnTo>
                        <a:lnTo>
                          <a:pt x="498" y="126"/>
                        </a:lnTo>
                        <a:lnTo>
                          <a:pt x="505" y="134"/>
                        </a:lnTo>
                        <a:lnTo>
                          <a:pt x="516" y="145"/>
                        </a:lnTo>
                        <a:lnTo>
                          <a:pt x="524" y="154"/>
                        </a:lnTo>
                        <a:lnTo>
                          <a:pt x="545" y="167"/>
                        </a:lnTo>
                        <a:lnTo>
                          <a:pt x="574" y="185"/>
                        </a:lnTo>
                        <a:lnTo>
                          <a:pt x="597" y="201"/>
                        </a:lnTo>
                        <a:lnTo>
                          <a:pt x="625" y="219"/>
                        </a:lnTo>
                        <a:lnTo>
                          <a:pt x="656" y="236"/>
                        </a:lnTo>
                      </a:path>
                    </a:pathLst>
                  </a:custGeom>
                  <a:noFill/>
                  <a:ln w="4763" cap="sq">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
                <p:nvSpPr>
                  <p:cNvPr id="103" name="Freeform 59"/>
                  <p:cNvSpPr>
                    <a:spLocks/>
                  </p:cNvSpPr>
                  <p:nvPr/>
                </p:nvSpPr>
                <p:spPr bwMode="auto">
                  <a:xfrm>
                    <a:off x="4727" y="775"/>
                    <a:ext cx="1123" cy="1101"/>
                  </a:xfrm>
                  <a:custGeom>
                    <a:avLst/>
                    <a:gdLst>
                      <a:gd name="T0" fmla="*/ 1077 w 1123"/>
                      <a:gd name="T1" fmla="*/ 371 h 1101"/>
                      <a:gd name="T2" fmla="*/ 983 w 1123"/>
                      <a:gd name="T3" fmla="*/ 394 h 1101"/>
                      <a:gd name="T4" fmla="*/ 657 w 1123"/>
                      <a:gd name="T5" fmla="*/ 413 h 1101"/>
                      <a:gd name="T6" fmla="*/ 633 w 1123"/>
                      <a:gd name="T7" fmla="*/ 662 h 1101"/>
                      <a:gd name="T8" fmla="*/ 837 w 1123"/>
                      <a:gd name="T9" fmla="*/ 751 h 1101"/>
                      <a:gd name="T10" fmla="*/ 813 w 1123"/>
                      <a:gd name="T11" fmla="*/ 998 h 1101"/>
                      <a:gd name="T12" fmla="*/ 707 w 1123"/>
                      <a:gd name="T13" fmla="*/ 1061 h 1101"/>
                      <a:gd name="T14" fmla="*/ 692 w 1123"/>
                      <a:gd name="T15" fmla="*/ 1096 h 1101"/>
                      <a:gd name="T16" fmla="*/ 657 w 1123"/>
                      <a:gd name="T17" fmla="*/ 1087 h 1101"/>
                      <a:gd name="T18" fmla="*/ 610 w 1123"/>
                      <a:gd name="T19" fmla="*/ 1056 h 1101"/>
                      <a:gd name="T20" fmla="*/ 583 w 1123"/>
                      <a:gd name="T21" fmla="*/ 1061 h 1101"/>
                      <a:gd name="T22" fmla="*/ 545 w 1123"/>
                      <a:gd name="T23" fmla="*/ 1074 h 1101"/>
                      <a:gd name="T24" fmla="*/ 511 w 1123"/>
                      <a:gd name="T25" fmla="*/ 1050 h 1101"/>
                      <a:gd name="T26" fmla="*/ 469 w 1123"/>
                      <a:gd name="T27" fmla="*/ 1026 h 1101"/>
                      <a:gd name="T28" fmla="*/ 442 w 1123"/>
                      <a:gd name="T29" fmla="*/ 989 h 1101"/>
                      <a:gd name="T30" fmla="*/ 448 w 1123"/>
                      <a:gd name="T31" fmla="*/ 971 h 1101"/>
                      <a:gd name="T32" fmla="*/ 429 w 1123"/>
                      <a:gd name="T33" fmla="*/ 958 h 1101"/>
                      <a:gd name="T34" fmla="*/ 143 w 1123"/>
                      <a:gd name="T35" fmla="*/ 929 h 1101"/>
                      <a:gd name="T36" fmla="*/ 16 w 1123"/>
                      <a:gd name="T37" fmla="*/ 926 h 1101"/>
                      <a:gd name="T38" fmla="*/ 3 w 1123"/>
                      <a:gd name="T39" fmla="*/ 847 h 1101"/>
                      <a:gd name="T40" fmla="*/ 30 w 1123"/>
                      <a:gd name="T41" fmla="*/ 855 h 1101"/>
                      <a:gd name="T42" fmla="*/ 50 w 1123"/>
                      <a:gd name="T43" fmla="*/ 804 h 1101"/>
                      <a:gd name="T44" fmla="*/ 67 w 1123"/>
                      <a:gd name="T45" fmla="*/ 717 h 1101"/>
                      <a:gd name="T46" fmla="*/ 133 w 1123"/>
                      <a:gd name="T47" fmla="*/ 695 h 1101"/>
                      <a:gd name="T48" fmla="*/ 159 w 1123"/>
                      <a:gd name="T49" fmla="*/ 659 h 1101"/>
                      <a:gd name="T50" fmla="*/ 106 w 1123"/>
                      <a:gd name="T51" fmla="*/ 625 h 1101"/>
                      <a:gd name="T52" fmla="*/ 69 w 1123"/>
                      <a:gd name="T53" fmla="*/ 593 h 1101"/>
                      <a:gd name="T54" fmla="*/ 70 w 1123"/>
                      <a:gd name="T55" fmla="*/ 547 h 1101"/>
                      <a:gd name="T56" fmla="*/ 70 w 1123"/>
                      <a:gd name="T57" fmla="*/ 476 h 1101"/>
                      <a:gd name="T58" fmla="*/ 54 w 1123"/>
                      <a:gd name="T59" fmla="*/ 449 h 1101"/>
                      <a:gd name="T60" fmla="*/ 70 w 1123"/>
                      <a:gd name="T61" fmla="*/ 381 h 1101"/>
                      <a:gd name="T62" fmla="*/ 80 w 1123"/>
                      <a:gd name="T63" fmla="*/ 354 h 1101"/>
                      <a:gd name="T64" fmla="*/ 64 w 1123"/>
                      <a:gd name="T65" fmla="*/ 326 h 1101"/>
                      <a:gd name="T66" fmla="*/ 22 w 1123"/>
                      <a:gd name="T67" fmla="*/ 269 h 1101"/>
                      <a:gd name="T68" fmla="*/ 66 w 1123"/>
                      <a:gd name="T69" fmla="*/ 182 h 1101"/>
                      <a:gd name="T70" fmla="*/ 88 w 1123"/>
                      <a:gd name="T71" fmla="*/ 145 h 1101"/>
                      <a:gd name="T72" fmla="*/ 114 w 1123"/>
                      <a:gd name="T73" fmla="*/ 195 h 1101"/>
                      <a:gd name="T74" fmla="*/ 127 w 1123"/>
                      <a:gd name="T75" fmla="*/ 240 h 1101"/>
                      <a:gd name="T76" fmla="*/ 133 w 1123"/>
                      <a:gd name="T77" fmla="*/ 262 h 1101"/>
                      <a:gd name="T78" fmla="*/ 157 w 1123"/>
                      <a:gd name="T79" fmla="*/ 325 h 1101"/>
                      <a:gd name="T80" fmla="*/ 230 w 1123"/>
                      <a:gd name="T81" fmla="*/ 404 h 1101"/>
                      <a:gd name="T82" fmla="*/ 416 w 1123"/>
                      <a:gd name="T83" fmla="*/ 388 h 1101"/>
                      <a:gd name="T84" fmla="*/ 451 w 1123"/>
                      <a:gd name="T85" fmla="*/ 360 h 1101"/>
                      <a:gd name="T86" fmla="*/ 471 w 1123"/>
                      <a:gd name="T87" fmla="*/ 373 h 1101"/>
                      <a:gd name="T88" fmla="*/ 487 w 1123"/>
                      <a:gd name="T89" fmla="*/ 363 h 1101"/>
                      <a:gd name="T90" fmla="*/ 474 w 1123"/>
                      <a:gd name="T91" fmla="*/ 347 h 1101"/>
                      <a:gd name="T92" fmla="*/ 498 w 1123"/>
                      <a:gd name="T93" fmla="*/ 344 h 1101"/>
                      <a:gd name="T94" fmla="*/ 564 w 1123"/>
                      <a:gd name="T95" fmla="*/ 367 h 1101"/>
                      <a:gd name="T96" fmla="*/ 591 w 1123"/>
                      <a:gd name="T97" fmla="*/ 317 h 1101"/>
                      <a:gd name="T98" fmla="*/ 541 w 1123"/>
                      <a:gd name="T99" fmla="*/ 259 h 1101"/>
                      <a:gd name="T100" fmla="*/ 530 w 1123"/>
                      <a:gd name="T101" fmla="*/ 238 h 1101"/>
                      <a:gd name="T102" fmla="*/ 553 w 1123"/>
                      <a:gd name="T103" fmla="*/ 183 h 1101"/>
                      <a:gd name="T104" fmla="*/ 617 w 1123"/>
                      <a:gd name="T105" fmla="*/ 132 h 1101"/>
                      <a:gd name="T106" fmla="*/ 726 w 1123"/>
                      <a:gd name="T107" fmla="*/ 113 h 1101"/>
                      <a:gd name="T108" fmla="*/ 763 w 1123"/>
                      <a:gd name="T109" fmla="*/ 90 h 1101"/>
                      <a:gd name="T110" fmla="*/ 811 w 1123"/>
                      <a:gd name="T111" fmla="*/ 39 h 1101"/>
                      <a:gd name="T112" fmla="*/ 882 w 1123"/>
                      <a:gd name="T113" fmla="*/ 5 h 1101"/>
                      <a:gd name="T114" fmla="*/ 940 w 1123"/>
                      <a:gd name="T115" fmla="*/ 47 h 1101"/>
                      <a:gd name="T116" fmla="*/ 1032 w 1123"/>
                      <a:gd name="T117" fmla="*/ 137 h 1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23" h="1101">
                        <a:moveTo>
                          <a:pt x="1113" y="177"/>
                        </a:moveTo>
                        <a:lnTo>
                          <a:pt x="1109" y="253"/>
                        </a:lnTo>
                        <a:lnTo>
                          <a:pt x="1123" y="257"/>
                        </a:lnTo>
                        <a:lnTo>
                          <a:pt x="1123" y="257"/>
                        </a:lnTo>
                        <a:lnTo>
                          <a:pt x="1120" y="267"/>
                        </a:lnTo>
                        <a:lnTo>
                          <a:pt x="1105" y="323"/>
                        </a:lnTo>
                        <a:lnTo>
                          <a:pt x="1077" y="371"/>
                        </a:lnTo>
                        <a:lnTo>
                          <a:pt x="1078" y="371"/>
                        </a:lnTo>
                        <a:lnTo>
                          <a:pt x="1072" y="381"/>
                        </a:lnTo>
                        <a:lnTo>
                          <a:pt x="1046" y="365"/>
                        </a:lnTo>
                        <a:lnTo>
                          <a:pt x="1038" y="367"/>
                        </a:lnTo>
                        <a:lnTo>
                          <a:pt x="1011" y="344"/>
                        </a:lnTo>
                        <a:lnTo>
                          <a:pt x="983" y="392"/>
                        </a:lnTo>
                        <a:lnTo>
                          <a:pt x="983" y="394"/>
                        </a:lnTo>
                        <a:lnTo>
                          <a:pt x="961" y="431"/>
                        </a:lnTo>
                        <a:lnTo>
                          <a:pt x="959" y="433"/>
                        </a:lnTo>
                        <a:lnTo>
                          <a:pt x="942" y="466"/>
                        </a:lnTo>
                        <a:lnTo>
                          <a:pt x="935" y="474"/>
                        </a:lnTo>
                        <a:lnTo>
                          <a:pt x="900" y="537"/>
                        </a:lnTo>
                        <a:lnTo>
                          <a:pt x="784" y="474"/>
                        </a:lnTo>
                        <a:lnTo>
                          <a:pt x="657" y="413"/>
                        </a:lnTo>
                        <a:lnTo>
                          <a:pt x="622" y="484"/>
                        </a:lnTo>
                        <a:lnTo>
                          <a:pt x="617" y="510"/>
                        </a:lnTo>
                        <a:lnTo>
                          <a:pt x="620" y="523"/>
                        </a:lnTo>
                        <a:lnTo>
                          <a:pt x="625" y="550"/>
                        </a:lnTo>
                        <a:lnTo>
                          <a:pt x="625" y="587"/>
                        </a:lnTo>
                        <a:lnTo>
                          <a:pt x="627" y="640"/>
                        </a:lnTo>
                        <a:lnTo>
                          <a:pt x="633" y="662"/>
                        </a:lnTo>
                        <a:lnTo>
                          <a:pt x="636" y="670"/>
                        </a:lnTo>
                        <a:lnTo>
                          <a:pt x="636" y="670"/>
                        </a:lnTo>
                        <a:lnTo>
                          <a:pt x="680" y="707"/>
                        </a:lnTo>
                        <a:lnTo>
                          <a:pt x="760" y="728"/>
                        </a:lnTo>
                        <a:lnTo>
                          <a:pt x="770" y="732"/>
                        </a:lnTo>
                        <a:lnTo>
                          <a:pt x="779" y="735"/>
                        </a:lnTo>
                        <a:lnTo>
                          <a:pt x="837" y="751"/>
                        </a:lnTo>
                        <a:lnTo>
                          <a:pt x="924" y="783"/>
                        </a:lnTo>
                        <a:lnTo>
                          <a:pt x="940" y="786"/>
                        </a:lnTo>
                        <a:lnTo>
                          <a:pt x="917" y="822"/>
                        </a:lnTo>
                        <a:lnTo>
                          <a:pt x="890" y="867"/>
                        </a:lnTo>
                        <a:lnTo>
                          <a:pt x="863" y="916"/>
                        </a:lnTo>
                        <a:lnTo>
                          <a:pt x="813" y="997"/>
                        </a:lnTo>
                        <a:lnTo>
                          <a:pt x="813" y="998"/>
                        </a:lnTo>
                        <a:lnTo>
                          <a:pt x="810" y="1003"/>
                        </a:lnTo>
                        <a:lnTo>
                          <a:pt x="800" y="1008"/>
                        </a:lnTo>
                        <a:lnTo>
                          <a:pt x="784" y="1016"/>
                        </a:lnTo>
                        <a:lnTo>
                          <a:pt x="752" y="1032"/>
                        </a:lnTo>
                        <a:lnTo>
                          <a:pt x="739" y="1039"/>
                        </a:lnTo>
                        <a:lnTo>
                          <a:pt x="726" y="1047"/>
                        </a:lnTo>
                        <a:lnTo>
                          <a:pt x="707" y="1061"/>
                        </a:lnTo>
                        <a:lnTo>
                          <a:pt x="702" y="1066"/>
                        </a:lnTo>
                        <a:lnTo>
                          <a:pt x="699" y="1072"/>
                        </a:lnTo>
                        <a:lnTo>
                          <a:pt x="699" y="1080"/>
                        </a:lnTo>
                        <a:lnTo>
                          <a:pt x="697" y="1084"/>
                        </a:lnTo>
                        <a:lnTo>
                          <a:pt x="696" y="1088"/>
                        </a:lnTo>
                        <a:lnTo>
                          <a:pt x="694" y="1092"/>
                        </a:lnTo>
                        <a:lnTo>
                          <a:pt x="692" y="1096"/>
                        </a:lnTo>
                        <a:lnTo>
                          <a:pt x="691" y="1098"/>
                        </a:lnTo>
                        <a:lnTo>
                          <a:pt x="681" y="1101"/>
                        </a:lnTo>
                        <a:lnTo>
                          <a:pt x="678" y="1100"/>
                        </a:lnTo>
                        <a:lnTo>
                          <a:pt x="675" y="1093"/>
                        </a:lnTo>
                        <a:lnTo>
                          <a:pt x="673" y="1092"/>
                        </a:lnTo>
                        <a:lnTo>
                          <a:pt x="672" y="1090"/>
                        </a:lnTo>
                        <a:lnTo>
                          <a:pt x="657" y="1087"/>
                        </a:lnTo>
                        <a:lnTo>
                          <a:pt x="649" y="1084"/>
                        </a:lnTo>
                        <a:lnTo>
                          <a:pt x="643" y="1077"/>
                        </a:lnTo>
                        <a:lnTo>
                          <a:pt x="643" y="1076"/>
                        </a:lnTo>
                        <a:lnTo>
                          <a:pt x="638" y="1072"/>
                        </a:lnTo>
                        <a:lnTo>
                          <a:pt x="630" y="1064"/>
                        </a:lnTo>
                        <a:lnTo>
                          <a:pt x="618" y="1060"/>
                        </a:lnTo>
                        <a:lnTo>
                          <a:pt x="610" y="1056"/>
                        </a:lnTo>
                        <a:lnTo>
                          <a:pt x="606" y="1055"/>
                        </a:lnTo>
                        <a:lnTo>
                          <a:pt x="604" y="1055"/>
                        </a:lnTo>
                        <a:lnTo>
                          <a:pt x="602" y="1056"/>
                        </a:lnTo>
                        <a:lnTo>
                          <a:pt x="601" y="1056"/>
                        </a:lnTo>
                        <a:lnTo>
                          <a:pt x="594" y="1061"/>
                        </a:lnTo>
                        <a:lnTo>
                          <a:pt x="593" y="1061"/>
                        </a:lnTo>
                        <a:lnTo>
                          <a:pt x="583" y="1061"/>
                        </a:lnTo>
                        <a:lnTo>
                          <a:pt x="573" y="1061"/>
                        </a:lnTo>
                        <a:lnTo>
                          <a:pt x="567" y="1064"/>
                        </a:lnTo>
                        <a:lnTo>
                          <a:pt x="567" y="1066"/>
                        </a:lnTo>
                        <a:lnTo>
                          <a:pt x="561" y="1072"/>
                        </a:lnTo>
                        <a:lnTo>
                          <a:pt x="559" y="1072"/>
                        </a:lnTo>
                        <a:lnTo>
                          <a:pt x="549" y="1074"/>
                        </a:lnTo>
                        <a:lnTo>
                          <a:pt x="545" y="1074"/>
                        </a:lnTo>
                        <a:lnTo>
                          <a:pt x="541" y="1072"/>
                        </a:lnTo>
                        <a:lnTo>
                          <a:pt x="537" y="1072"/>
                        </a:lnTo>
                        <a:lnTo>
                          <a:pt x="535" y="1069"/>
                        </a:lnTo>
                        <a:lnTo>
                          <a:pt x="530" y="1061"/>
                        </a:lnTo>
                        <a:lnTo>
                          <a:pt x="525" y="1058"/>
                        </a:lnTo>
                        <a:lnTo>
                          <a:pt x="516" y="1053"/>
                        </a:lnTo>
                        <a:lnTo>
                          <a:pt x="511" y="1050"/>
                        </a:lnTo>
                        <a:lnTo>
                          <a:pt x="506" y="1048"/>
                        </a:lnTo>
                        <a:lnTo>
                          <a:pt x="503" y="1047"/>
                        </a:lnTo>
                        <a:lnTo>
                          <a:pt x="492" y="1035"/>
                        </a:lnTo>
                        <a:lnTo>
                          <a:pt x="485" y="1032"/>
                        </a:lnTo>
                        <a:lnTo>
                          <a:pt x="482" y="1031"/>
                        </a:lnTo>
                        <a:lnTo>
                          <a:pt x="479" y="1029"/>
                        </a:lnTo>
                        <a:lnTo>
                          <a:pt x="469" y="1026"/>
                        </a:lnTo>
                        <a:lnTo>
                          <a:pt x="467" y="1026"/>
                        </a:lnTo>
                        <a:lnTo>
                          <a:pt x="466" y="1024"/>
                        </a:lnTo>
                        <a:lnTo>
                          <a:pt x="461" y="1019"/>
                        </a:lnTo>
                        <a:lnTo>
                          <a:pt x="456" y="1014"/>
                        </a:lnTo>
                        <a:lnTo>
                          <a:pt x="455" y="1013"/>
                        </a:lnTo>
                        <a:lnTo>
                          <a:pt x="450" y="1003"/>
                        </a:lnTo>
                        <a:lnTo>
                          <a:pt x="442" y="989"/>
                        </a:lnTo>
                        <a:lnTo>
                          <a:pt x="442" y="986"/>
                        </a:lnTo>
                        <a:lnTo>
                          <a:pt x="442" y="981"/>
                        </a:lnTo>
                        <a:lnTo>
                          <a:pt x="442" y="979"/>
                        </a:lnTo>
                        <a:lnTo>
                          <a:pt x="443" y="979"/>
                        </a:lnTo>
                        <a:lnTo>
                          <a:pt x="448" y="974"/>
                        </a:lnTo>
                        <a:lnTo>
                          <a:pt x="448" y="974"/>
                        </a:lnTo>
                        <a:lnTo>
                          <a:pt x="448" y="971"/>
                        </a:lnTo>
                        <a:lnTo>
                          <a:pt x="448" y="969"/>
                        </a:lnTo>
                        <a:lnTo>
                          <a:pt x="447" y="966"/>
                        </a:lnTo>
                        <a:lnTo>
                          <a:pt x="445" y="966"/>
                        </a:lnTo>
                        <a:lnTo>
                          <a:pt x="443" y="963"/>
                        </a:lnTo>
                        <a:lnTo>
                          <a:pt x="440" y="961"/>
                        </a:lnTo>
                        <a:lnTo>
                          <a:pt x="437" y="960"/>
                        </a:lnTo>
                        <a:lnTo>
                          <a:pt x="429" y="958"/>
                        </a:lnTo>
                        <a:lnTo>
                          <a:pt x="432" y="955"/>
                        </a:lnTo>
                        <a:lnTo>
                          <a:pt x="406" y="945"/>
                        </a:lnTo>
                        <a:lnTo>
                          <a:pt x="382" y="949"/>
                        </a:lnTo>
                        <a:lnTo>
                          <a:pt x="321" y="955"/>
                        </a:lnTo>
                        <a:lnTo>
                          <a:pt x="276" y="947"/>
                        </a:lnTo>
                        <a:lnTo>
                          <a:pt x="157" y="931"/>
                        </a:lnTo>
                        <a:lnTo>
                          <a:pt x="143" y="929"/>
                        </a:lnTo>
                        <a:lnTo>
                          <a:pt x="123" y="929"/>
                        </a:lnTo>
                        <a:lnTo>
                          <a:pt x="95" y="934"/>
                        </a:lnTo>
                        <a:lnTo>
                          <a:pt x="75" y="936"/>
                        </a:lnTo>
                        <a:lnTo>
                          <a:pt x="38" y="939"/>
                        </a:lnTo>
                        <a:lnTo>
                          <a:pt x="32" y="939"/>
                        </a:lnTo>
                        <a:lnTo>
                          <a:pt x="17" y="941"/>
                        </a:lnTo>
                        <a:lnTo>
                          <a:pt x="16" y="926"/>
                        </a:lnTo>
                        <a:lnTo>
                          <a:pt x="16" y="928"/>
                        </a:lnTo>
                        <a:lnTo>
                          <a:pt x="11" y="929"/>
                        </a:lnTo>
                        <a:lnTo>
                          <a:pt x="16" y="916"/>
                        </a:lnTo>
                        <a:lnTo>
                          <a:pt x="19" y="908"/>
                        </a:lnTo>
                        <a:lnTo>
                          <a:pt x="16" y="892"/>
                        </a:lnTo>
                        <a:lnTo>
                          <a:pt x="6" y="855"/>
                        </a:lnTo>
                        <a:lnTo>
                          <a:pt x="3" y="847"/>
                        </a:lnTo>
                        <a:lnTo>
                          <a:pt x="0" y="842"/>
                        </a:lnTo>
                        <a:lnTo>
                          <a:pt x="0" y="839"/>
                        </a:lnTo>
                        <a:lnTo>
                          <a:pt x="1" y="836"/>
                        </a:lnTo>
                        <a:lnTo>
                          <a:pt x="5" y="834"/>
                        </a:lnTo>
                        <a:lnTo>
                          <a:pt x="11" y="838"/>
                        </a:lnTo>
                        <a:lnTo>
                          <a:pt x="22" y="849"/>
                        </a:lnTo>
                        <a:lnTo>
                          <a:pt x="30" y="855"/>
                        </a:lnTo>
                        <a:lnTo>
                          <a:pt x="32" y="855"/>
                        </a:lnTo>
                        <a:lnTo>
                          <a:pt x="37" y="855"/>
                        </a:lnTo>
                        <a:lnTo>
                          <a:pt x="46" y="855"/>
                        </a:lnTo>
                        <a:lnTo>
                          <a:pt x="48" y="852"/>
                        </a:lnTo>
                        <a:lnTo>
                          <a:pt x="50" y="846"/>
                        </a:lnTo>
                        <a:lnTo>
                          <a:pt x="50" y="839"/>
                        </a:lnTo>
                        <a:lnTo>
                          <a:pt x="50" y="804"/>
                        </a:lnTo>
                        <a:lnTo>
                          <a:pt x="51" y="797"/>
                        </a:lnTo>
                        <a:lnTo>
                          <a:pt x="54" y="769"/>
                        </a:lnTo>
                        <a:lnTo>
                          <a:pt x="59" y="733"/>
                        </a:lnTo>
                        <a:lnTo>
                          <a:pt x="61" y="727"/>
                        </a:lnTo>
                        <a:lnTo>
                          <a:pt x="62" y="724"/>
                        </a:lnTo>
                        <a:lnTo>
                          <a:pt x="66" y="720"/>
                        </a:lnTo>
                        <a:lnTo>
                          <a:pt x="67" y="717"/>
                        </a:lnTo>
                        <a:lnTo>
                          <a:pt x="72" y="712"/>
                        </a:lnTo>
                        <a:lnTo>
                          <a:pt x="77" y="711"/>
                        </a:lnTo>
                        <a:lnTo>
                          <a:pt x="88" y="704"/>
                        </a:lnTo>
                        <a:lnTo>
                          <a:pt x="95" y="703"/>
                        </a:lnTo>
                        <a:lnTo>
                          <a:pt x="109" y="699"/>
                        </a:lnTo>
                        <a:lnTo>
                          <a:pt x="123" y="696"/>
                        </a:lnTo>
                        <a:lnTo>
                          <a:pt x="133" y="695"/>
                        </a:lnTo>
                        <a:lnTo>
                          <a:pt x="140" y="693"/>
                        </a:lnTo>
                        <a:lnTo>
                          <a:pt x="152" y="690"/>
                        </a:lnTo>
                        <a:lnTo>
                          <a:pt x="157" y="687"/>
                        </a:lnTo>
                        <a:lnTo>
                          <a:pt x="160" y="685"/>
                        </a:lnTo>
                        <a:lnTo>
                          <a:pt x="164" y="670"/>
                        </a:lnTo>
                        <a:lnTo>
                          <a:pt x="162" y="666"/>
                        </a:lnTo>
                        <a:lnTo>
                          <a:pt x="159" y="659"/>
                        </a:lnTo>
                        <a:lnTo>
                          <a:pt x="154" y="651"/>
                        </a:lnTo>
                        <a:lnTo>
                          <a:pt x="149" y="648"/>
                        </a:lnTo>
                        <a:lnTo>
                          <a:pt x="144" y="645"/>
                        </a:lnTo>
                        <a:lnTo>
                          <a:pt x="141" y="642"/>
                        </a:lnTo>
                        <a:lnTo>
                          <a:pt x="127" y="637"/>
                        </a:lnTo>
                        <a:lnTo>
                          <a:pt x="120" y="634"/>
                        </a:lnTo>
                        <a:lnTo>
                          <a:pt x="106" y="625"/>
                        </a:lnTo>
                        <a:lnTo>
                          <a:pt x="101" y="621"/>
                        </a:lnTo>
                        <a:lnTo>
                          <a:pt x="93" y="613"/>
                        </a:lnTo>
                        <a:lnTo>
                          <a:pt x="90" y="608"/>
                        </a:lnTo>
                        <a:lnTo>
                          <a:pt x="88" y="606"/>
                        </a:lnTo>
                        <a:lnTo>
                          <a:pt x="80" y="601"/>
                        </a:lnTo>
                        <a:lnTo>
                          <a:pt x="61" y="597"/>
                        </a:lnTo>
                        <a:lnTo>
                          <a:pt x="69" y="593"/>
                        </a:lnTo>
                        <a:lnTo>
                          <a:pt x="61" y="592"/>
                        </a:lnTo>
                        <a:lnTo>
                          <a:pt x="56" y="592"/>
                        </a:lnTo>
                        <a:lnTo>
                          <a:pt x="53" y="590"/>
                        </a:lnTo>
                        <a:lnTo>
                          <a:pt x="77" y="577"/>
                        </a:lnTo>
                        <a:lnTo>
                          <a:pt x="75" y="574"/>
                        </a:lnTo>
                        <a:lnTo>
                          <a:pt x="72" y="556"/>
                        </a:lnTo>
                        <a:lnTo>
                          <a:pt x="70" y="547"/>
                        </a:lnTo>
                        <a:lnTo>
                          <a:pt x="69" y="540"/>
                        </a:lnTo>
                        <a:lnTo>
                          <a:pt x="70" y="524"/>
                        </a:lnTo>
                        <a:lnTo>
                          <a:pt x="74" y="510"/>
                        </a:lnTo>
                        <a:lnTo>
                          <a:pt x="74" y="502"/>
                        </a:lnTo>
                        <a:lnTo>
                          <a:pt x="74" y="492"/>
                        </a:lnTo>
                        <a:lnTo>
                          <a:pt x="74" y="487"/>
                        </a:lnTo>
                        <a:lnTo>
                          <a:pt x="70" y="476"/>
                        </a:lnTo>
                        <a:lnTo>
                          <a:pt x="67" y="468"/>
                        </a:lnTo>
                        <a:lnTo>
                          <a:pt x="64" y="462"/>
                        </a:lnTo>
                        <a:lnTo>
                          <a:pt x="61" y="458"/>
                        </a:lnTo>
                        <a:lnTo>
                          <a:pt x="58" y="458"/>
                        </a:lnTo>
                        <a:lnTo>
                          <a:pt x="54" y="457"/>
                        </a:lnTo>
                        <a:lnTo>
                          <a:pt x="56" y="455"/>
                        </a:lnTo>
                        <a:lnTo>
                          <a:pt x="54" y="449"/>
                        </a:lnTo>
                        <a:lnTo>
                          <a:pt x="56" y="429"/>
                        </a:lnTo>
                        <a:lnTo>
                          <a:pt x="56" y="420"/>
                        </a:lnTo>
                        <a:lnTo>
                          <a:pt x="56" y="415"/>
                        </a:lnTo>
                        <a:lnTo>
                          <a:pt x="59" y="407"/>
                        </a:lnTo>
                        <a:lnTo>
                          <a:pt x="67" y="388"/>
                        </a:lnTo>
                        <a:lnTo>
                          <a:pt x="69" y="383"/>
                        </a:lnTo>
                        <a:lnTo>
                          <a:pt x="70" y="381"/>
                        </a:lnTo>
                        <a:lnTo>
                          <a:pt x="75" y="378"/>
                        </a:lnTo>
                        <a:lnTo>
                          <a:pt x="80" y="376"/>
                        </a:lnTo>
                        <a:lnTo>
                          <a:pt x="87" y="375"/>
                        </a:lnTo>
                        <a:lnTo>
                          <a:pt x="88" y="373"/>
                        </a:lnTo>
                        <a:lnTo>
                          <a:pt x="88" y="359"/>
                        </a:lnTo>
                        <a:lnTo>
                          <a:pt x="85" y="357"/>
                        </a:lnTo>
                        <a:lnTo>
                          <a:pt x="80" y="354"/>
                        </a:lnTo>
                        <a:lnTo>
                          <a:pt x="72" y="354"/>
                        </a:lnTo>
                        <a:lnTo>
                          <a:pt x="69" y="352"/>
                        </a:lnTo>
                        <a:lnTo>
                          <a:pt x="66" y="351"/>
                        </a:lnTo>
                        <a:lnTo>
                          <a:pt x="66" y="349"/>
                        </a:lnTo>
                        <a:lnTo>
                          <a:pt x="66" y="346"/>
                        </a:lnTo>
                        <a:lnTo>
                          <a:pt x="64" y="338"/>
                        </a:lnTo>
                        <a:lnTo>
                          <a:pt x="64" y="326"/>
                        </a:lnTo>
                        <a:lnTo>
                          <a:pt x="64" y="317"/>
                        </a:lnTo>
                        <a:lnTo>
                          <a:pt x="62" y="315"/>
                        </a:lnTo>
                        <a:lnTo>
                          <a:pt x="61" y="310"/>
                        </a:lnTo>
                        <a:lnTo>
                          <a:pt x="59" y="306"/>
                        </a:lnTo>
                        <a:lnTo>
                          <a:pt x="21" y="286"/>
                        </a:lnTo>
                        <a:lnTo>
                          <a:pt x="11" y="281"/>
                        </a:lnTo>
                        <a:lnTo>
                          <a:pt x="22" y="269"/>
                        </a:lnTo>
                        <a:lnTo>
                          <a:pt x="30" y="254"/>
                        </a:lnTo>
                        <a:lnTo>
                          <a:pt x="35" y="245"/>
                        </a:lnTo>
                        <a:lnTo>
                          <a:pt x="42" y="230"/>
                        </a:lnTo>
                        <a:lnTo>
                          <a:pt x="48" y="224"/>
                        </a:lnTo>
                        <a:lnTo>
                          <a:pt x="54" y="201"/>
                        </a:lnTo>
                        <a:lnTo>
                          <a:pt x="67" y="183"/>
                        </a:lnTo>
                        <a:lnTo>
                          <a:pt x="66" y="182"/>
                        </a:lnTo>
                        <a:lnTo>
                          <a:pt x="66" y="180"/>
                        </a:lnTo>
                        <a:lnTo>
                          <a:pt x="66" y="177"/>
                        </a:lnTo>
                        <a:lnTo>
                          <a:pt x="67" y="172"/>
                        </a:lnTo>
                        <a:lnTo>
                          <a:pt x="83" y="154"/>
                        </a:lnTo>
                        <a:lnTo>
                          <a:pt x="85" y="151"/>
                        </a:lnTo>
                        <a:lnTo>
                          <a:pt x="85" y="146"/>
                        </a:lnTo>
                        <a:lnTo>
                          <a:pt x="88" y="145"/>
                        </a:lnTo>
                        <a:lnTo>
                          <a:pt x="91" y="143"/>
                        </a:lnTo>
                        <a:lnTo>
                          <a:pt x="95" y="143"/>
                        </a:lnTo>
                        <a:lnTo>
                          <a:pt x="99" y="145"/>
                        </a:lnTo>
                        <a:lnTo>
                          <a:pt x="114" y="151"/>
                        </a:lnTo>
                        <a:lnTo>
                          <a:pt x="112" y="183"/>
                        </a:lnTo>
                        <a:lnTo>
                          <a:pt x="114" y="190"/>
                        </a:lnTo>
                        <a:lnTo>
                          <a:pt x="114" y="195"/>
                        </a:lnTo>
                        <a:lnTo>
                          <a:pt x="115" y="199"/>
                        </a:lnTo>
                        <a:lnTo>
                          <a:pt x="120" y="209"/>
                        </a:lnTo>
                        <a:lnTo>
                          <a:pt x="123" y="217"/>
                        </a:lnTo>
                        <a:lnTo>
                          <a:pt x="127" y="228"/>
                        </a:lnTo>
                        <a:lnTo>
                          <a:pt x="128" y="233"/>
                        </a:lnTo>
                        <a:lnTo>
                          <a:pt x="128" y="236"/>
                        </a:lnTo>
                        <a:lnTo>
                          <a:pt x="127" y="240"/>
                        </a:lnTo>
                        <a:lnTo>
                          <a:pt x="127" y="245"/>
                        </a:lnTo>
                        <a:lnTo>
                          <a:pt x="125" y="246"/>
                        </a:lnTo>
                        <a:lnTo>
                          <a:pt x="123" y="248"/>
                        </a:lnTo>
                        <a:lnTo>
                          <a:pt x="119" y="251"/>
                        </a:lnTo>
                        <a:lnTo>
                          <a:pt x="120" y="253"/>
                        </a:lnTo>
                        <a:lnTo>
                          <a:pt x="125" y="256"/>
                        </a:lnTo>
                        <a:lnTo>
                          <a:pt x="133" y="262"/>
                        </a:lnTo>
                        <a:lnTo>
                          <a:pt x="136" y="267"/>
                        </a:lnTo>
                        <a:lnTo>
                          <a:pt x="136" y="272"/>
                        </a:lnTo>
                        <a:lnTo>
                          <a:pt x="140" y="275"/>
                        </a:lnTo>
                        <a:lnTo>
                          <a:pt x="151" y="299"/>
                        </a:lnTo>
                        <a:lnTo>
                          <a:pt x="152" y="314"/>
                        </a:lnTo>
                        <a:lnTo>
                          <a:pt x="152" y="323"/>
                        </a:lnTo>
                        <a:lnTo>
                          <a:pt x="157" y="325"/>
                        </a:lnTo>
                        <a:lnTo>
                          <a:pt x="168" y="326"/>
                        </a:lnTo>
                        <a:lnTo>
                          <a:pt x="180" y="335"/>
                        </a:lnTo>
                        <a:lnTo>
                          <a:pt x="185" y="328"/>
                        </a:lnTo>
                        <a:lnTo>
                          <a:pt x="209" y="357"/>
                        </a:lnTo>
                        <a:lnTo>
                          <a:pt x="212" y="362"/>
                        </a:lnTo>
                        <a:lnTo>
                          <a:pt x="223" y="386"/>
                        </a:lnTo>
                        <a:lnTo>
                          <a:pt x="230" y="404"/>
                        </a:lnTo>
                        <a:lnTo>
                          <a:pt x="238" y="428"/>
                        </a:lnTo>
                        <a:lnTo>
                          <a:pt x="238" y="441"/>
                        </a:lnTo>
                        <a:lnTo>
                          <a:pt x="246" y="434"/>
                        </a:lnTo>
                        <a:lnTo>
                          <a:pt x="262" y="462"/>
                        </a:lnTo>
                        <a:lnTo>
                          <a:pt x="321" y="420"/>
                        </a:lnTo>
                        <a:lnTo>
                          <a:pt x="393" y="367"/>
                        </a:lnTo>
                        <a:lnTo>
                          <a:pt x="416" y="388"/>
                        </a:lnTo>
                        <a:lnTo>
                          <a:pt x="419" y="386"/>
                        </a:lnTo>
                        <a:lnTo>
                          <a:pt x="429" y="399"/>
                        </a:lnTo>
                        <a:lnTo>
                          <a:pt x="442" y="397"/>
                        </a:lnTo>
                        <a:lnTo>
                          <a:pt x="461" y="396"/>
                        </a:lnTo>
                        <a:lnTo>
                          <a:pt x="458" y="380"/>
                        </a:lnTo>
                        <a:lnTo>
                          <a:pt x="458" y="370"/>
                        </a:lnTo>
                        <a:lnTo>
                          <a:pt x="451" y="360"/>
                        </a:lnTo>
                        <a:lnTo>
                          <a:pt x="445" y="343"/>
                        </a:lnTo>
                        <a:lnTo>
                          <a:pt x="450" y="341"/>
                        </a:lnTo>
                        <a:lnTo>
                          <a:pt x="451" y="347"/>
                        </a:lnTo>
                        <a:lnTo>
                          <a:pt x="456" y="363"/>
                        </a:lnTo>
                        <a:lnTo>
                          <a:pt x="464" y="370"/>
                        </a:lnTo>
                        <a:lnTo>
                          <a:pt x="467" y="373"/>
                        </a:lnTo>
                        <a:lnTo>
                          <a:pt x="471" y="373"/>
                        </a:lnTo>
                        <a:lnTo>
                          <a:pt x="472" y="375"/>
                        </a:lnTo>
                        <a:lnTo>
                          <a:pt x="479" y="373"/>
                        </a:lnTo>
                        <a:lnTo>
                          <a:pt x="482" y="373"/>
                        </a:lnTo>
                        <a:lnTo>
                          <a:pt x="485" y="370"/>
                        </a:lnTo>
                        <a:lnTo>
                          <a:pt x="487" y="367"/>
                        </a:lnTo>
                        <a:lnTo>
                          <a:pt x="487" y="365"/>
                        </a:lnTo>
                        <a:lnTo>
                          <a:pt x="487" y="363"/>
                        </a:lnTo>
                        <a:lnTo>
                          <a:pt x="487" y="362"/>
                        </a:lnTo>
                        <a:lnTo>
                          <a:pt x="485" y="357"/>
                        </a:lnTo>
                        <a:lnTo>
                          <a:pt x="483" y="357"/>
                        </a:lnTo>
                        <a:lnTo>
                          <a:pt x="479" y="354"/>
                        </a:lnTo>
                        <a:lnTo>
                          <a:pt x="475" y="352"/>
                        </a:lnTo>
                        <a:lnTo>
                          <a:pt x="474" y="349"/>
                        </a:lnTo>
                        <a:lnTo>
                          <a:pt x="474" y="347"/>
                        </a:lnTo>
                        <a:lnTo>
                          <a:pt x="475" y="344"/>
                        </a:lnTo>
                        <a:lnTo>
                          <a:pt x="477" y="343"/>
                        </a:lnTo>
                        <a:lnTo>
                          <a:pt x="480" y="339"/>
                        </a:lnTo>
                        <a:lnTo>
                          <a:pt x="482" y="339"/>
                        </a:lnTo>
                        <a:lnTo>
                          <a:pt x="485" y="339"/>
                        </a:lnTo>
                        <a:lnTo>
                          <a:pt x="487" y="339"/>
                        </a:lnTo>
                        <a:lnTo>
                          <a:pt x="498" y="344"/>
                        </a:lnTo>
                        <a:lnTo>
                          <a:pt x="501" y="344"/>
                        </a:lnTo>
                        <a:lnTo>
                          <a:pt x="514" y="344"/>
                        </a:lnTo>
                        <a:lnTo>
                          <a:pt x="525" y="344"/>
                        </a:lnTo>
                        <a:lnTo>
                          <a:pt x="532" y="344"/>
                        </a:lnTo>
                        <a:lnTo>
                          <a:pt x="538" y="347"/>
                        </a:lnTo>
                        <a:lnTo>
                          <a:pt x="549" y="355"/>
                        </a:lnTo>
                        <a:lnTo>
                          <a:pt x="564" y="367"/>
                        </a:lnTo>
                        <a:lnTo>
                          <a:pt x="569" y="373"/>
                        </a:lnTo>
                        <a:lnTo>
                          <a:pt x="572" y="378"/>
                        </a:lnTo>
                        <a:lnTo>
                          <a:pt x="601" y="370"/>
                        </a:lnTo>
                        <a:lnTo>
                          <a:pt x="601" y="368"/>
                        </a:lnTo>
                        <a:lnTo>
                          <a:pt x="607" y="367"/>
                        </a:lnTo>
                        <a:lnTo>
                          <a:pt x="583" y="322"/>
                        </a:lnTo>
                        <a:lnTo>
                          <a:pt x="591" y="317"/>
                        </a:lnTo>
                        <a:lnTo>
                          <a:pt x="580" y="301"/>
                        </a:lnTo>
                        <a:lnTo>
                          <a:pt x="575" y="301"/>
                        </a:lnTo>
                        <a:lnTo>
                          <a:pt x="561" y="269"/>
                        </a:lnTo>
                        <a:lnTo>
                          <a:pt x="556" y="267"/>
                        </a:lnTo>
                        <a:lnTo>
                          <a:pt x="551" y="267"/>
                        </a:lnTo>
                        <a:lnTo>
                          <a:pt x="546" y="262"/>
                        </a:lnTo>
                        <a:lnTo>
                          <a:pt x="541" y="259"/>
                        </a:lnTo>
                        <a:lnTo>
                          <a:pt x="538" y="254"/>
                        </a:lnTo>
                        <a:lnTo>
                          <a:pt x="538" y="253"/>
                        </a:lnTo>
                        <a:lnTo>
                          <a:pt x="537" y="251"/>
                        </a:lnTo>
                        <a:lnTo>
                          <a:pt x="535" y="243"/>
                        </a:lnTo>
                        <a:lnTo>
                          <a:pt x="533" y="240"/>
                        </a:lnTo>
                        <a:lnTo>
                          <a:pt x="532" y="238"/>
                        </a:lnTo>
                        <a:lnTo>
                          <a:pt x="530" y="238"/>
                        </a:lnTo>
                        <a:lnTo>
                          <a:pt x="522" y="236"/>
                        </a:lnTo>
                        <a:lnTo>
                          <a:pt x="522" y="233"/>
                        </a:lnTo>
                        <a:lnTo>
                          <a:pt x="525" y="233"/>
                        </a:lnTo>
                        <a:lnTo>
                          <a:pt x="540" y="228"/>
                        </a:lnTo>
                        <a:lnTo>
                          <a:pt x="551" y="214"/>
                        </a:lnTo>
                        <a:lnTo>
                          <a:pt x="553" y="201"/>
                        </a:lnTo>
                        <a:lnTo>
                          <a:pt x="553" y="183"/>
                        </a:lnTo>
                        <a:lnTo>
                          <a:pt x="553" y="171"/>
                        </a:lnTo>
                        <a:lnTo>
                          <a:pt x="554" y="158"/>
                        </a:lnTo>
                        <a:lnTo>
                          <a:pt x="556" y="156"/>
                        </a:lnTo>
                        <a:lnTo>
                          <a:pt x="559" y="151"/>
                        </a:lnTo>
                        <a:lnTo>
                          <a:pt x="572" y="132"/>
                        </a:lnTo>
                        <a:lnTo>
                          <a:pt x="606" y="135"/>
                        </a:lnTo>
                        <a:lnTo>
                          <a:pt x="617" y="132"/>
                        </a:lnTo>
                        <a:lnTo>
                          <a:pt x="628" y="127"/>
                        </a:lnTo>
                        <a:lnTo>
                          <a:pt x="649" y="122"/>
                        </a:lnTo>
                        <a:lnTo>
                          <a:pt x="662" y="121"/>
                        </a:lnTo>
                        <a:lnTo>
                          <a:pt x="662" y="119"/>
                        </a:lnTo>
                        <a:lnTo>
                          <a:pt x="689" y="121"/>
                        </a:lnTo>
                        <a:lnTo>
                          <a:pt x="705" y="119"/>
                        </a:lnTo>
                        <a:lnTo>
                          <a:pt x="726" y="113"/>
                        </a:lnTo>
                        <a:lnTo>
                          <a:pt x="737" y="113"/>
                        </a:lnTo>
                        <a:lnTo>
                          <a:pt x="739" y="109"/>
                        </a:lnTo>
                        <a:lnTo>
                          <a:pt x="744" y="100"/>
                        </a:lnTo>
                        <a:lnTo>
                          <a:pt x="747" y="97"/>
                        </a:lnTo>
                        <a:lnTo>
                          <a:pt x="753" y="95"/>
                        </a:lnTo>
                        <a:lnTo>
                          <a:pt x="760" y="92"/>
                        </a:lnTo>
                        <a:lnTo>
                          <a:pt x="763" y="90"/>
                        </a:lnTo>
                        <a:lnTo>
                          <a:pt x="770" y="90"/>
                        </a:lnTo>
                        <a:lnTo>
                          <a:pt x="778" y="89"/>
                        </a:lnTo>
                        <a:lnTo>
                          <a:pt x="779" y="84"/>
                        </a:lnTo>
                        <a:lnTo>
                          <a:pt x="779" y="81"/>
                        </a:lnTo>
                        <a:lnTo>
                          <a:pt x="802" y="61"/>
                        </a:lnTo>
                        <a:lnTo>
                          <a:pt x="800" y="40"/>
                        </a:lnTo>
                        <a:lnTo>
                          <a:pt x="811" y="39"/>
                        </a:lnTo>
                        <a:lnTo>
                          <a:pt x="821" y="37"/>
                        </a:lnTo>
                        <a:lnTo>
                          <a:pt x="831" y="34"/>
                        </a:lnTo>
                        <a:lnTo>
                          <a:pt x="837" y="34"/>
                        </a:lnTo>
                        <a:lnTo>
                          <a:pt x="847" y="26"/>
                        </a:lnTo>
                        <a:lnTo>
                          <a:pt x="860" y="23"/>
                        </a:lnTo>
                        <a:lnTo>
                          <a:pt x="874" y="13"/>
                        </a:lnTo>
                        <a:lnTo>
                          <a:pt x="882" y="5"/>
                        </a:lnTo>
                        <a:lnTo>
                          <a:pt x="893" y="0"/>
                        </a:lnTo>
                        <a:lnTo>
                          <a:pt x="903" y="11"/>
                        </a:lnTo>
                        <a:lnTo>
                          <a:pt x="909" y="16"/>
                        </a:lnTo>
                        <a:lnTo>
                          <a:pt x="914" y="21"/>
                        </a:lnTo>
                        <a:lnTo>
                          <a:pt x="925" y="31"/>
                        </a:lnTo>
                        <a:lnTo>
                          <a:pt x="933" y="39"/>
                        </a:lnTo>
                        <a:lnTo>
                          <a:pt x="940" y="47"/>
                        </a:lnTo>
                        <a:lnTo>
                          <a:pt x="951" y="58"/>
                        </a:lnTo>
                        <a:lnTo>
                          <a:pt x="970" y="69"/>
                        </a:lnTo>
                        <a:lnTo>
                          <a:pt x="980" y="74"/>
                        </a:lnTo>
                        <a:lnTo>
                          <a:pt x="983" y="77"/>
                        </a:lnTo>
                        <a:lnTo>
                          <a:pt x="995" y="90"/>
                        </a:lnTo>
                        <a:lnTo>
                          <a:pt x="1022" y="113"/>
                        </a:lnTo>
                        <a:lnTo>
                          <a:pt x="1032" y="137"/>
                        </a:lnTo>
                        <a:lnTo>
                          <a:pt x="1043" y="156"/>
                        </a:lnTo>
                        <a:lnTo>
                          <a:pt x="1056" y="177"/>
                        </a:lnTo>
                        <a:lnTo>
                          <a:pt x="1068" y="179"/>
                        </a:lnTo>
                        <a:lnTo>
                          <a:pt x="1113" y="177"/>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a:p>
                </p:txBody>
              </p:sp>
              <p:sp>
                <p:nvSpPr>
                  <p:cNvPr id="104" name="Freeform 60"/>
                  <p:cNvSpPr>
                    <a:spLocks/>
                  </p:cNvSpPr>
                  <p:nvPr/>
                </p:nvSpPr>
                <p:spPr bwMode="auto">
                  <a:xfrm>
                    <a:off x="4727" y="775"/>
                    <a:ext cx="1123" cy="1101"/>
                  </a:xfrm>
                  <a:custGeom>
                    <a:avLst/>
                    <a:gdLst>
                      <a:gd name="T0" fmla="*/ 1077 w 1123"/>
                      <a:gd name="T1" fmla="*/ 371 h 1101"/>
                      <a:gd name="T2" fmla="*/ 983 w 1123"/>
                      <a:gd name="T3" fmla="*/ 394 h 1101"/>
                      <a:gd name="T4" fmla="*/ 657 w 1123"/>
                      <a:gd name="T5" fmla="*/ 413 h 1101"/>
                      <a:gd name="T6" fmla="*/ 633 w 1123"/>
                      <a:gd name="T7" fmla="*/ 662 h 1101"/>
                      <a:gd name="T8" fmla="*/ 837 w 1123"/>
                      <a:gd name="T9" fmla="*/ 751 h 1101"/>
                      <a:gd name="T10" fmla="*/ 813 w 1123"/>
                      <a:gd name="T11" fmla="*/ 998 h 1101"/>
                      <a:gd name="T12" fmla="*/ 707 w 1123"/>
                      <a:gd name="T13" fmla="*/ 1061 h 1101"/>
                      <a:gd name="T14" fmla="*/ 692 w 1123"/>
                      <a:gd name="T15" fmla="*/ 1096 h 1101"/>
                      <a:gd name="T16" fmla="*/ 657 w 1123"/>
                      <a:gd name="T17" fmla="*/ 1087 h 1101"/>
                      <a:gd name="T18" fmla="*/ 610 w 1123"/>
                      <a:gd name="T19" fmla="*/ 1056 h 1101"/>
                      <a:gd name="T20" fmla="*/ 583 w 1123"/>
                      <a:gd name="T21" fmla="*/ 1061 h 1101"/>
                      <a:gd name="T22" fmla="*/ 545 w 1123"/>
                      <a:gd name="T23" fmla="*/ 1074 h 1101"/>
                      <a:gd name="T24" fmla="*/ 511 w 1123"/>
                      <a:gd name="T25" fmla="*/ 1050 h 1101"/>
                      <a:gd name="T26" fmla="*/ 469 w 1123"/>
                      <a:gd name="T27" fmla="*/ 1026 h 1101"/>
                      <a:gd name="T28" fmla="*/ 442 w 1123"/>
                      <a:gd name="T29" fmla="*/ 989 h 1101"/>
                      <a:gd name="T30" fmla="*/ 448 w 1123"/>
                      <a:gd name="T31" fmla="*/ 971 h 1101"/>
                      <a:gd name="T32" fmla="*/ 429 w 1123"/>
                      <a:gd name="T33" fmla="*/ 958 h 1101"/>
                      <a:gd name="T34" fmla="*/ 143 w 1123"/>
                      <a:gd name="T35" fmla="*/ 929 h 1101"/>
                      <a:gd name="T36" fmla="*/ 16 w 1123"/>
                      <a:gd name="T37" fmla="*/ 926 h 1101"/>
                      <a:gd name="T38" fmla="*/ 3 w 1123"/>
                      <a:gd name="T39" fmla="*/ 847 h 1101"/>
                      <a:gd name="T40" fmla="*/ 30 w 1123"/>
                      <a:gd name="T41" fmla="*/ 855 h 1101"/>
                      <a:gd name="T42" fmla="*/ 50 w 1123"/>
                      <a:gd name="T43" fmla="*/ 804 h 1101"/>
                      <a:gd name="T44" fmla="*/ 67 w 1123"/>
                      <a:gd name="T45" fmla="*/ 717 h 1101"/>
                      <a:gd name="T46" fmla="*/ 133 w 1123"/>
                      <a:gd name="T47" fmla="*/ 695 h 1101"/>
                      <a:gd name="T48" fmla="*/ 159 w 1123"/>
                      <a:gd name="T49" fmla="*/ 659 h 1101"/>
                      <a:gd name="T50" fmla="*/ 106 w 1123"/>
                      <a:gd name="T51" fmla="*/ 625 h 1101"/>
                      <a:gd name="T52" fmla="*/ 69 w 1123"/>
                      <a:gd name="T53" fmla="*/ 593 h 1101"/>
                      <a:gd name="T54" fmla="*/ 70 w 1123"/>
                      <a:gd name="T55" fmla="*/ 547 h 1101"/>
                      <a:gd name="T56" fmla="*/ 70 w 1123"/>
                      <a:gd name="T57" fmla="*/ 476 h 1101"/>
                      <a:gd name="T58" fmla="*/ 54 w 1123"/>
                      <a:gd name="T59" fmla="*/ 449 h 1101"/>
                      <a:gd name="T60" fmla="*/ 70 w 1123"/>
                      <a:gd name="T61" fmla="*/ 381 h 1101"/>
                      <a:gd name="T62" fmla="*/ 80 w 1123"/>
                      <a:gd name="T63" fmla="*/ 354 h 1101"/>
                      <a:gd name="T64" fmla="*/ 64 w 1123"/>
                      <a:gd name="T65" fmla="*/ 326 h 1101"/>
                      <a:gd name="T66" fmla="*/ 22 w 1123"/>
                      <a:gd name="T67" fmla="*/ 269 h 1101"/>
                      <a:gd name="T68" fmla="*/ 66 w 1123"/>
                      <a:gd name="T69" fmla="*/ 182 h 1101"/>
                      <a:gd name="T70" fmla="*/ 88 w 1123"/>
                      <a:gd name="T71" fmla="*/ 145 h 1101"/>
                      <a:gd name="T72" fmla="*/ 114 w 1123"/>
                      <a:gd name="T73" fmla="*/ 195 h 1101"/>
                      <a:gd name="T74" fmla="*/ 127 w 1123"/>
                      <a:gd name="T75" fmla="*/ 240 h 1101"/>
                      <a:gd name="T76" fmla="*/ 133 w 1123"/>
                      <a:gd name="T77" fmla="*/ 262 h 1101"/>
                      <a:gd name="T78" fmla="*/ 157 w 1123"/>
                      <a:gd name="T79" fmla="*/ 325 h 1101"/>
                      <a:gd name="T80" fmla="*/ 230 w 1123"/>
                      <a:gd name="T81" fmla="*/ 404 h 1101"/>
                      <a:gd name="T82" fmla="*/ 416 w 1123"/>
                      <a:gd name="T83" fmla="*/ 388 h 1101"/>
                      <a:gd name="T84" fmla="*/ 451 w 1123"/>
                      <a:gd name="T85" fmla="*/ 360 h 1101"/>
                      <a:gd name="T86" fmla="*/ 471 w 1123"/>
                      <a:gd name="T87" fmla="*/ 373 h 1101"/>
                      <a:gd name="T88" fmla="*/ 487 w 1123"/>
                      <a:gd name="T89" fmla="*/ 363 h 1101"/>
                      <a:gd name="T90" fmla="*/ 474 w 1123"/>
                      <a:gd name="T91" fmla="*/ 347 h 1101"/>
                      <a:gd name="T92" fmla="*/ 498 w 1123"/>
                      <a:gd name="T93" fmla="*/ 344 h 1101"/>
                      <a:gd name="T94" fmla="*/ 564 w 1123"/>
                      <a:gd name="T95" fmla="*/ 367 h 1101"/>
                      <a:gd name="T96" fmla="*/ 591 w 1123"/>
                      <a:gd name="T97" fmla="*/ 317 h 1101"/>
                      <a:gd name="T98" fmla="*/ 541 w 1123"/>
                      <a:gd name="T99" fmla="*/ 259 h 1101"/>
                      <a:gd name="T100" fmla="*/ 530 w 1123"/>
                      <a:gd name="T101" fmla="*/ 238 h 1101"/>
                      <a:gd name="T102" fmla="*/ 553 w 1123"/>
                      <a:gd name="T103" fmla="*/ 183 h 1101"/>
                      <a:gd name="T104" fmla="*/ 617 w 1123"/>
                      <a:gd name="T105" fmla="*/ 132 h 1101"/>
                      <a:gd name="T106" fmla="*/ 726 w 1123"/>
                      <a:gd name="T107" fmla="*/ 113 h 1101"/>
                      <a:gd name="T108" fmla="*/ 763 w 1123"/>
                      <a:gd name="T109" fmla="*/ 90 h 1101"/>
                      <a:gd name="T110" fmla="*/ 811 w 1123"/>
                      <a:gd name="T111" fmla="*/ 39 h 1101"/>
                      <a:gd name="T112" fmla="*/ 882 w 1123"/>
                      <a:gd name="T113" fmla="*/ 5 h 1101"/>
                      <a:gd name="T114" fmla="*/ 940 w 1123"/>
                      <a:gd name="T115" fmla="*/ 47 h 1101"/>
                      <a:gd name="T116" fmla="*/ 1032 w 1123"/>
                      <a:gd name="T117" fmla="*/ 137 h 1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23" h="1101">
                        <a:moveTo>
                          <a:pt x="1113" y="177"/>
                        </a:moveTo>
                        <a:lnTo>
                          <a:pt x="1109" y="253"/>
                        </a:lnTo>
                        <a:lnTo>
                          <a:pt x="1123" y="257"/>
                        </a:lnTo>
                        <a:lnTo>
                          <a:pt x="1123" y="257"/>
                        </a:lnTo>
                        <a:lnTo>
                          <a:pt x="1120" y="267"/>
                        </a:lnTo>
                        <a:lnTo>
                          <a:pt x="1105" y="323"/>
                        </a:lnTo>
                        <a:lnTo>
                          <a:pt x="1077" y="371"/>
                        </a:lnTo>
                        <a:lnTo>
                          <a:pt x="1078" y="371"/>
                        </a:lnTo>
                        <a:lnTo>
                          <a:pt x="1072" y="381"/>
                        </a:lnTo>
                        <a:lnTo>
                          <a:pt x="1046" y="365"/>
                        </a:lnTo>
                        <a:lnTo>
                          <a:pt x="1038" y="367"/>
                        </a:lnTo>
                        <a:lnTo>
                          <a:pt x="1011" y="344"/>
                        </a:lnTo>
                        <a:lnTo>
                          <a:pt x="983" y="392"/>
                        </a:lnTo>
                        <a:lnTo>
                          <a:pt x="983" y="394"/>
                        </a:lnTo>
                        <a:lnTo>
                          <a:pt x="961" y="431"/>
                        </a:lnTo>
                        <a:lnTo>
                          <a:pt x="959" y="433"/>
                        </a:lnTo>
                        <a:lnTo>
                          <a:pt x="942" y="466"/>
                        </a:lnTo>
                        <a:lnTo>
                          <a:pt x="935" y="474"/>
                        </a:lnTo>
                        <a:lnTo>
                          <a:pt x="900" y="537"/>
                        </a:lnTo>
                        <a:lnTo>
                          <a:pt x="784" y="474"/>
                        </a:lnTo>
                        <a:lnTo>
                          <a:pt x="657" y="413"/>
                        </a:lnTo>
                        <a:lnTo>
                          <a:pt x="622" y="484"/>
                        </a:lnTo>
                        <a:lnTo>
                          <a:pt x="617" y="510"/>
                        </a:lnTo>
                        <a:lnTo>
                          <a:pt x="620" y="523"/>
                        </a:lnTo>
                        <a:lnTo>
                          <a:pt x="625" y="550"/>
                        </a:lnTo>
                        <a:lnTo>
                          <a:pt x="625" y="587"/>
                        </a:lnTo>
                        <a:lnTo>
                          <a:pt x="627" y="640"/>
                        </a:lnTo>
                        <a:lnTo>
                          <a:pt x="633" y="662"/>
                        </a:lnTo>
                        <a:lnTo>
                          <a:pt x="636" y="670"/>
                        </a:lnTo>
                        <a:lnTo>
                          <a:pt x="636" y="670"/>
                        </a:lnTo>
                        <a:lnTo>
                          <a:pt x="680" y="707"/>
                        </a:lnTo>
                        <a:lnTo>
                          <a:pt x="760" y="728"/>
                        </a:lnTo>
                        <a:lnTo>
                          <a:pt x="770" y="732"/>
                        </a:lnTo>
                        <a:lnTo>
                          <a:pt x="779" y="735"/>
                        </a:lnTo>
                        <a:lnTo>
                          <a:pt x="837" y="751"/>
                        </a:lnTo>
                        <a:lnTo>
                          <a:pt x="924" y="783"/>
                        </a:lnTo>
                        <a:lnTo>
                          <a:pt x="940" y="786"/>
                        </a:lnTo>
                        <a:lnTo>
                          <a:pt x="917" y="822"/>
                        </a:lnTo>
                        <a:lnTo>
                          <a:pt x="890" y="867"/>
                        </a:lnTo>
                        <a:lnTo>
                          <a:pt x="863" y="916"/>
                        </a:lnTo>
                        <a:lnTo>
                          <a:pt x="813" y="997"/>
                        </a:lnTo>
                        <a:lnTo>
                          <a:pt x="813" y="998"/>
                        </a:lnTo>
                        <a:lnTo>
                          <a:pt x="810" y="1003"/>
                        </a:lnTo>
                        <a:lnTo>
                          <a:pt x="800" y="1008"/>
                        </a:lnTo>
                        <a:lnTo>
                          <a:pt x="784" y="1016"/>
                        </a:lnTo>
                        <a:lnTo>
                          <a:pt x="752" y="1032"/>
                        </a:lnTo>
                        <a:lnTo>
                          <a:pt x="739" y="1039"/>
                        </a:lnTo>
                        <a:lnTo>
                          <a:pt x="726" y="1047"/>
                        </a:lnTo>
                        <a:lnTo>
                          <a:pt x="707" y="1061"/>
                        </a:lnTo>
                        <a:lnTo>
                          <a:pt x="702" y="1066"/>
                        </a:lnTo>
                        <a:lnTo>
                          <a:pt x="699" y="1072"/>
                        </a:lnTo>
                        <a:lnTo>
                          <a:pt x="699" y="1080"/>
                        </a:lnTo>
                        <a:lnTo>
                          <a:pt x="697" y="1084"/>
                        </a:lnTo>
                        <a:lnTo>
                          <a:pt x="696" y="1088"/>
                        </a:lnTo>
                        <a:lnTo>
                          <a:pt x="694" y="1092"/>
                        </a:lnTo>
                        <a:lnTo>
                          <a:pt x="692" y="1096"/>
                        </a:lnTo>
                        <a:lnTo>
                          <a:pt x="691" y="1098"/>
                        </a:lnTo>
                        <a:lnTo>
                          <a:pt x="681" y="1101"/>
                        </a:lnTo>
                        <a:lnTo>
                          <a:pt x="678" y="1100"/>
                        </a:lnTo>
                        <a:lnTo>
                          <a:pt x="675" y="1093"/>
                        </a:lnTo>
                        <a:lnTo>
                          <a:pt x="673" y="1092"/>
                        </a:lnTo>
                        <a:lnTo>
                          <a:pt x="672" y="1090"/>
                        </a:lnTo>
                        <a:lnTo>
                          <a:pt x="657" y="1087"/>
                        </a:lnTo>
                        <a:lnTo>
                          <a:pt x="649" y="1084"/>
                        </a:lnTo>
                        <a:lnTo>
                          <a:pt x="643" y="1077"/>
                        </a:lnTo>
                        <a:lnTo>
                          <a:pt x="643" y="1076"/>
                        </a:lnTo>
                        <a:lnTo>
                          <a:pt x="638" y="1072"/>
                        </a:lnTo>
                        <a:lnTo>
                          <a:pt x="630" y="1064"/>
                        </a:lnTo>
                        <a:lnTo>
                          <a:pt x="618" y="1060"/>
                        </a:lnTo>
                        <a:lnTo>
                          <a:pt x="610" y="1056"/>
                        </a:lnTo>
                        <a:lnTo>
                          <a:pt x="606" y="1055"/>
                        </a:lnTo>
                        <a:lnTo>
                          <a:pt x="604" y="1055"/>
                        </a:lnTo>
                        <a:lnTo>
                          <a:pt x="602" y="1056"/>
                        </a:lnTo>
                        <a:lnTo>
                          <a:pt x="601" y="1056"/>
                        </a:lnTo>
                        <a:lnTo>
                          <a:pt x="594" y="1061"/>
                        </a:lnTo>
                        <a:lnTo>
                          <a:pt x="593" y="1061"/>
                        </a:lnTo>
                        <a:lnTo>
                          <a:pt x="583" y="1061"/>
                        </a:lnTo>
                        <a:lnTo>
                          <a:pt x="573" y="1061"/>
                        </a:lnTo>
                        <a:lnTo>
                          <a:pt x="567" y="1064"/>
                        </a:lnTo>
                        <a:lnTo>
                          <a:pt x="567" y="1066"/>
                        </a:lnTo>
                        <a:lnTo>
                          <a:pt x="561" y="1072"/>
                        </a:lnTo>
                        <a:lnTo>
                          <a:pt x="559" y="1072"/>
                        </a:lnTo>
                        <a:lnTo>
                          <a:pt x="549" y="1074"/>
                        </a:lnTo>
                        <a:lnTo>
                          <a:pt x="545" y="1074"/>
                        </a:lnTo>
                        <a:lnTo>
                          <a:pt x="541" y="1072"/>
                        </a:lnTo>
                        <a:lnTo>
                          <a:pt x="537" y="1072"/>
                        </a:lnTo>
                        <a:lnTo>
                          <a:pt x="535" y="1069"/>
                        </a:lnTo>
                        <a:lnTo>
                          <a:pt x="530" y="1061"/>
                        </a:lnTo>
                        <a:lnTo>
                          <a:pt x="525" y="1058"/>
                        </a:lnTo>
                        <a:lnTo>
                          <a:pt x="516" y="1053"/>
                        </a:lnTo>
                        <a:lnTo>
                          <a:pt x="511" y="1050"/>
                        </a:lnTo>
                        <a:lnTo>
                          <a:pt x="506" y="1048"/>
                        </a:lnTo>
                        <a:lnTo>
                          <a:pt x="503" y="1047"/>
                        </a:lnTo>
                        <a:lnTo>
                          <a:pt x="492" y="1035"/>
                        </a:lnTo>
                        <a:lnTo>
                          <a:pt x="485" y="1032"/>
                        </a:lnTo>
                        <a:lnTo>
                          <a:pt x="482" y="1031"/>
                        </a:lnTo>
                        <a:lnTo>
                          <a:pt x="479" y="1029"/>
                        </a:lnTo>
                        <a:lnTo>
                          <a:pt x="469" y="1026"/>
                        </a:lnTo>
                        <a:lnTo>
                          <a:pt x="467" y="1026"/>
                        </a:lnTo>
                        <a:lnTo>
                          <a:pt x="466" y="1024"/>
                        </a:lnTo>
                        <a:lnTo>
                          <a:pt x="461" y="1019"/>
                        </a:lnTo>
                        <a:lnTo>
                          <a:pt x="456" y="1014"/>
                        </a:lnTo>
                        <a:lnTo>
                          <a:pt x="455" y="1013"/>
                        </a:lnTo>
                        <a:lnTo>
                          <a:pt x="450" y="1003"/>
                        </a:lnTo>
                        <a:lnTo>
                          <a:pt x="442" y="989"/>
                        </a:lnTo>
                        <a:lnTo>
                          <a:pt x="442" y="986"/>
                        </a:lnTo>
                        <a:lnTo>
                          <a:pt x="442" y="981"/>
                        </a:lnTo>
                        <a:lnTo>
                          <a:pt x="442" y="979"/>
                        </a:lnTo>
                        <a:lnTo>
                          <a:pt x="443" y="979"/>
                        </a:lnTo>
                        <a:lnTo>
                          <a:pt x="448" y="974"/>
                        </a:lnTo>
                        <a:lnTo>
                          <a:pt x="448" y="974"/>
                        </a:lnTo>
                        <a:lnTo>
                          <a:pt x="448" y="971"/>
                        </a:lnTo>
                        <a:lnTo>
                          <a:pt x="448" y="969"/>
                        </a:lnTo>
                        <a:lnTo>
                          <a:pt x="447" y="966"/>
                        </a:lnTo>
                        <a:lnTo>
                          <a:pt x="445" y="966"/>
                        </a:lnTo>
                        <a:lnTo>
                          <a:pt x="443" y="963"/>
                        </a:lnTo>
                        <a:lnTo>
                          <a:pt x="440" y="961"/>
                        </a:lnTo>
                        <a:lnTo>
                          <a:pt x="437" y="960"/>
                        </a:lnTo>
                        <a:lnTo>
                          <a:pt x="429" y="958"/>
                        </a:lnTo>
                        <a:lnTo>
                          <a:pt x="432" y="955"/>
                        </a:lnTo>
                        <a:lnTo>
                          <a:pt x="406" y="945"/>
                        </a:lnTo>
                        <a:lnTo>
                          <a:pt x="382" y="949"/>
                        </a:lnTo>
                        <a:lnTo>
                          <a:pt x="321" y="955"/>
                        </a:lnTo>
                        <a:lnTo>
                          <a:pt x="276" y="947"/>
                        </a:lnTo>
                        <a:lnTo>
                          <a:pt x="157" y="931"/>
                        </a:lnTo>
                        <a:lnTo>
                          <a:pt x="143" y="929"/>
                        </a:lnTo>
                        <a:lnTo>
                          <a:pt x="123" y="929"/>
                        </a:lnTo>
                        <a:lnTo>
                          <a:pt x="95" y="934"/>
                        </a:lnTo>
                        <a:lnTo>
                          <a:pt x="75" y="936"/>
                        </a:lnTo>
                        <a:lnTo>
                          <a:pt x="38" y="939"/>
                        </a:lnTo>
                        <a:lnTo>
                          <a:pt x="32" y="939"/>
                        </a:lnTo>
                        <a:lnTo>
                          <a:pt x="17" y="941"/>
                        </a:lnTo>
                        <a:lnTo>
                          <a:pt x="16" y="926"/>
                        </a:lnTo>
                        <a:lnTo>
                          <a:pt x="16" y="928"/>
                        </a:lnTo>
                        <a:lnTo>
                          <a:pt x="11" y="929"/>
                        </a:lnTo>
                        <a:lnTo>
                          <a:pt x="16" y="916"/>
                        </a:lnTo>
                        <a:lnTo>
                          <a:pt x="19" y="908"/>
                        </a:lnTo>
                        <a:lnTo>
                          <a:pt x="16" y="892"/>
                        </a:lnTo>
                        <a:lnTo>
                          <a:pt x="6" y="855"/>
                        </a:lnTo>
                        <a:lnTo>
                          <a:pt x="3" y="847"/>
                        </a:lnTo>
                        <a:lnTo>
                          <a:pt x="0" y="842"/>
                        </a:lnTo>
                        <a:lnTo>
                          <a:pt x="0" y="839"/>
                        </a:lnTo>
                        <a:lnTo>
                          <a:pt x="1" y="836"/>
                        </a:lnTo>
                        <a:lnTo>
                          <a:pt x="5" y="834"/>
                        </a:lnTo>
                        <a:lnTo>
                          <a:pt x="11" y="838"/>
                        </a:lnTo>
                        <a:lnTo>
                          <a:pt x="22" y="849"/>
                        </a:lnTo>
                        <a:lnTo>
                          <a:pt x="30" y="855"/>
                        </a:lnTo>
                        <a:lnTo>
                          <a:pt x="32" y="855"/>
                        </a:lnTo>
                        <a:lnTo>
                          <a:pt x="37" y="855"/>
                        </a:lnTo>
                        <a:lnTo>
                          <a:pt x="46" y="855"/>
                        </a:lnTo>
                        <a:lnTo>
                          <a:pt x="48" y="852"/>
                        </a:lnTo>
                        <a:lnTo>
                          <a:pt x="50" y="846"/>
                        </a:lnTo>
                        <a:lnTo>
                          <a:pt x="50" y="839"/>
                        </a:lnTo>
                        <a:lnTo>
                          <a:pt x="50" y="804"/>
                        </a:lnTo>
                        <a:lnTo>
                          <a:pt x="51" y="797"/>
                        </a:lnTo>
                        <a:lnTo>
                          <a:pt x="54" y="769"/>
                        </a:lnTo>
                        <a:lnTo>
                          <a:pt x="59" y="733"/>
                        </a:lnTo>
                        <a:lnTo>
                          <a:pt x="61" y="727"/>
                        </a:lnTo>
                        <a:lnTo>
                          <a:pt x="62" y="724"/>
                        </a:lnTo>
                        <a:lnTo>
                          <a:pt x="66" y="720"/>
                        </a:lnTo>
                        <a:lnTo>
                          <a:pt x="67" y="717"/>
                        </a:lnTo>
                        <a:lnTo>
                          <a:pt x="72" y="712"/>
                        </a:lnTo>
                        <a:lnTo>
                          <a:pt x="77" y="711"/>
                        </a:lnTo>
                        <a:lnTo>
                          <a:pt x="88" y="704"/>
                        </a:lnTo>
                        <a:lnTo>
                          <a:pt x="95" y="703"/>
                        </a:lnTo>
                        <a:lnTo>
                          <a:pt x="109" y="699"/>
                        </a:lnTo>
                        <a:lnTo>
                          <a:pt x="123" y="696"/>
                        </a:lnTo>
                        <a:lnTo>
                          <a:pt x="133" y="695"/>
                        </a:lnTo>
                        <a:lnTo>
                          <a:pt x="140" y="693"/>
                        </a:lnTo>
                        <a:lnTo>
                          <a:pt x="152" y="690"/>
                        </a:lnTo>
                        <a:lnTo>
                          <a:pt x="157" y="687"/>
                        </a:lnTo>
                        <a:lnTo>
                          <a:pt x="160" y="685"/>
                        </a:lnTo>
                        <a:lnTo>
                          <a:pt x="164" y="670"/>
                        </a:lnTo>
                        <a:lnTo>
                          <a:pt x="162" y="666"/>
                        </a:lnTo>
                        <a:lnTo>
                          <a:pt x="159" y="659"/>
                        </a:lnTo>
                        <a:lnTo>
                          <a:pt x="154" y="651"/>
                        </a:lnTo>
                        <a:lnTo>
                          <a:pt x="149" y="648"/>
                        </a:lnTo>
                        <a:lnTo>
                          <a:pt x="144" y="645"/>
                        </a:lnTo>
                        <a:lnTo>
                          <a:pt x="141" y="642"/>
                        </a:lnTo>
                        <a:lnTo>
                          <a:pt x="127" y="637"/>
                        </a:lnTo>
                        <a:lnTo>
                          <a:pt x="120" y="634"/>
                        </a:lnTo>
                        <a:lnTo>
                          <a:pt x="106" y="625"/>
                        </a:lnTo>
                        <a:lnTo>
                          <a:pt x="101" y="621"/>
                        </a:lnTo>
                        <a:lnTo>
                          <a:pt x="93" y="613"/>
                        </a:lnTo>
                        <a:lnTo>
                          <a:pt x="90" y="608"/>
                        </a:lnTo>
                        <a:lnTo>
                          <a:pt x="88" y="606"/>
                        </a:lnTo>
                        <a:lnTo>
                          <a:pt x="80" y="601"/>
                        </a:lnTo>
                        <a:lnTo>
                          <a:pt x="61" y="597"/>
                        </a:lnTo>
                        <a:lnTo>
                          <a:pt x="69" y="593"/>
                        </a:lnTo>
                        <a:lnTo>
                          <a:pt x="61" y="592"/>
                        </a:lnTo>
                        <a:lnTo>
                          <a:pt x="56" y="592"/>
                        </a:lnTo>
                        <a:lnTo>
                          <a:pt x="53" y="590"/>
                        </a:lnTo>
                        <a:lnTo>
                          <a:pt x="77" y="577"/>
                        </a:lnTo>
                        <a:lnTo>
                          <a:pt x="75" y="574"/>
                        </a:lnTo>
                        <a:lnTo>
                          <a:pt x="72" y="556"/>
                        </a:lnTo>
                        <a:lnTo>
                          <a:pt x="70" y="547"/>
                        </a:lnTo>
                        <a:lnTo>
                          <a:pt x="69" y="540"/>
                        </a:lnTo>
                        <a:lnTo>
                          <a:pt x="70" y="524"/>
                        </a:lnTo>
                        <a:lnTo>
                          <a:pt x="74" y="510"/>
                        </a:lnTo>
                        <a:lnTo>
                          <a:pt x="74" y="502"/>
                        </a:lnTo>
                        <a:lnTo>
                          <a:pt x="74" y="492"/>
                        </a:lnTo>
                        <a:lnTo>
                          <a:pt x="74" y="487"/>
                        </a:lnTo>
                        <a:lnTo>
                          <a:pt x="70" y="476"/>
                        </a:lnTo>
                        <a:lnTo>
                          <a:pt x="67" y="468"/>
                        </a:lnTo>
                        <a:lnTo>
                          <a:pt x="64" y="462"/>
                        </a:lnTo>
                        <a:lnTo>
                          <a:pt x="61" y="458"/>
                        </a:lnTo>
                        <a:lnTo>
                          <a:pt x="58" y="458"/>
                        </a:lnTo>
                        <a:lnTo>
                          <a:pt x="54" y="457"/>
                        </a:lnTo>
                        <a:lnTo>
                          <a:pt x="56" y="455"/>
                        </a:lnTo>
                        <a:lnTo>
                          <a:pt x="54" y="449"/>
                        </a:lnTo>
                        <a:lnTo>
                          <a:pt x="56" y="429"/>
                        </a:lnTo>
                        <a:lnTo>
                          <a:pt x="56" y="420"/>
                        </a:lnTo>
                        <a:lnTo>
                          <a:pt x="56" y="415"/>
                        </a:lnTo>
                        <a:lnTo>
                          <a:pt x="59" y="407"/>
                        </a:lnTo>
                        <a:lnTo>
                          <a:pt x="67" y="388"/>
                        </a:lnTo>
                        <a:lnTo>
                          <a:pt x="69" y="383"/>
                        </a:lnTo>
                        <a:lnTo>
                          <a:pt x="70" y="381"/>
                        </a:lnTo>
                        <a:lnTo>
                          <a:pt x="75" y="378"/>
                        </a:lnTo>
                        <a:lnTo>
                          <a:pt x="80" y="376"/>
                        </a:lnTo>
                        <a:lnTo>
                          <a:pt x="87" y="375"/>
                        </a:lnTo>
                        <a:lnTo>
                          <a:pt x="88" y="373"/>
                        </a:lnTo>
                        <a:lnTo>
                          <a:pt x="88" y="359"/>
                        </a:lnTo>
                        <a:lnTo>
                          <a:pt x="85" y="357"/>
                        </a:lnTo>
                        <a:lnTo>
                          <a:pt x="80" y="354"/>
                        </a:lnTo>
                        <a:lnTo>
                          <a:pt x="72" y="354"/>
                        </a:lnTo>
                        <a:lnTo>
                          <a:pt x="69" y="352"/>
                        </a:lnTo>
                        <a:lnTo>
                          <a:pt x="66" y="351"/>
                        </a:lnTo>
                        <a:lnTo>
                          <a:pt x="66" y="349"/>
                        </a:lnTo>
                        <a:lnTo>
                          <a:pt x="66" y="346"/>
                        </a:lnTo>
                        <a:lnTo>
                          <a:pt x="64" y="338"/>
                        </a:lnTo>
                        <a:lnTo>
                          <a:pt x="64" y="326"/>
                        </a:lnTo>
                        <a:lnTo>
                          <a:pt x="64" y="317"/>
                        </a:lnTo>
                        <a:lnTo>
                          <a:pt x="62" y="315"/>
                        </a:lnTo>
                        <a:lnTo>
                          <a:pt x="61" y="310"/>
                        </a:lnTo>
                        <a:lnTo>
                          <a:pt x="59" y="306"/>
                        </a:lnTo>
                        <a:lnTo>
                          <a:pt x="21" y="286"/>
                        </a:lnTo>
                        <a:lnTo>
                          <a:pt x="11" y="281"/>
                        </a:lnTo>
                        <a:lnTo>
                          <a:pt x="22" y="269"/>
                        </a:lnTo>
                        <a:lnTo>
                          <a:pt x="30" y="254"/>
                        </a:lnTo>
                        <a:lnTo>
                          <a:pt x="35" y="245"/>
                        </a:lnTo>
                        <a:lnTo>
                          <a:pt x="42" y="230"/>
                        </a:lnTo>
                        <a:lnTo>
                          <a:pt x="48" y="224"/>
                        </a:lnTo>
                        <a:lnTo>
                          <a:pt x="54" y="201"/>
                        </a:lnTo>
                        <a:lnTo>
                          <a:pt x="67" y="183"/>
                        </a:lnTo>
                        <a:lnTo>
                          <a:pt x="66" y="182"/>
                        </a:lnTo>
                        <a:lnTo>
                          <a:pt x="66" y="180"/>
                        </a:lnTo>
                        <a:lnTo>
                          <a:pt x="66" y="177"/>
                        </a:lnTo>
                        <a:lnTo>
                          <a:pt x="67" y="172"/>
                        </a:lnTo>
                        <a:lnTo>
                          <a:pt x="83" y="154"/>
                        </a:lnTo>
                        <a:lnTo>
                          <a:pt x="85" y="151"/>
                        </a:lnTo>
                        <a:lnTo>
                          <a:pt x="85" y="146"/>
                        </a:lnTo>
                        <a:lnTo>
                          <a:pt x="88" y="145"/>
                        </a:lnTo>
                        <a:lnTo>
                          <a:pt x="91" y="143"/>
                        </a:lnTo>
                        <a:lnTo>
                          <a:pt x="95" y="143"/>
                        </a:lnTo>
                        <a:lnTo>
                          <a:pt x="99" y="145"/>
                        </a:lnTo>
                        <a:lnTo>
                          <a:pt x="114" y="151"/>
                        </a:lnTo>
                        <a:lnTo>
                          <a:pt x="112" y="183"/>
                        </a:lnTo>
                        <a:lnTo>
                          <a:pt x="114" y="190"/>
                        </a:lnTo>
                        <a:lnTo>
                          <a:pt x="114" y="195"/>
                        </a:lnTo>
                        <a:lnTo>
                          <a:pt x="115" y="199"/>
                        </a:lnTo>
                        <a:lnTo>
                          <a:pt x="120" y="209"/>
                        </a:lnTo>
                        <a:lnTo>
                          <a:pt x="123" y="217"/>
                        </a:lnTo>
                        <a:lnTo>
                          <a:pt x="127" y="228"/>
                        </a:lnTo>
                        <a:lnTo>
                          <a:pt x="128" y="233"/>
                        </a:lnTo>
                        <a:lnTo>
                          <a:pt x="128" y="236"/>
                        </a:lnTo>
                        <a:lnTo>
                          <a:pt x="127" y="240"/>
                        </a:lnTo>
                        <a:lnTo>
                          <a:pt x="127" y="245"/>
                        </a:lnTo>
                        <a:lnTo>
                          <a:pt x="125" y="246"/>
                        </a:lnTo>
                        <a:lnTo>
                          <a:pt x="123" y="248"/>
                        </a:lnTo>
                        <a:lnTo>
                          <a:pt x="119" y="251"/>
                        </a:lnTo>
                        <a:lnTo>
                          <a:pt x="120" y="253"/>
                        </a:lnTo>
                        <a:lnTo>
                          <a:pt x="125" y="256"/>
                        </a:lnTo>
                        <a:lnTo>
                          <a:pt x="133" y="262"/>
                        </a:lnTo>
                        <a:lnTo>
                          <a:pt x="136" y="267"/>
                        </a:lnTo>
                        <a:lnTo>
                          <a:pt x="136" y="272"/>
                        </a:lnTo>
                        <a:lnTo>
                          <a:pt x="140" y="275"/>
                        </a:lnTo>
                        <a:lnTo>
                          <a:pt x="151" y="299"/>
                        </a:lnTo>
                        <a:lnTo>
                          <a:pt x="152" y="314"/>
                        </a:lnTo>
                        <a:lnTo>
                          <a:pt x="152" y="323"/>
                        </a:lnTo>
                        <a:lnTo>
                          <a:pt x="157" y="325"/>
                        </a:lnTo>
                        <a:lnTo>
                          <a:pt x="168" y="326"/>
                        </a:lnTo>
                        <a:lnTo>
                          <a:pt x="180" y="335"/>
                        </a:lnTo>
                        <a:lnTo>
                          <a:pt x="185" y="328"/>
                        </a:lnTo>
                        <a:lnTo>
                          <a:pt x="209" y="357"/>
                        </a:lnTo>
                        <a:lnTo>
                          <a:pt x="212" y="362"/>
                        </a:lnTo>
                        <a:lnTo>
                          <a:pt x="223" y="386"/>
                        </a:lnTo>
                        <a:lnTo>
                          <a:pt x="230" y="404"/>
                        </a:lnTo>
                        <a:lnTo>
                          <a:pt x="238" y="428"/>
                        </a:lnTo>
                        <a:lnTo>
                          <a:pt x="238" y="441"/>
                        </a:lnTo>
                        <a:lnTo>
                          <a:pt x="246" y="434"/>
                        </a:lnTo>
                        <a:lnTo>
                          <a:pt x="262" y="462"/>
                        </a:lnTo>
                        <a:lnTo>
                          <a:pt x="321" y="420"/>
                        </a:lnTo>
                        <a:lnTo>
                          <a:pt x="393" y="367"/>
                        </a:lnTo>
                        <a:lnTo>
                          <a:pt x="416" y="388"/>
                        </a:lnTo>
                        <a:lnTo>
                          <a:pt x="419" y="386"/>
                        </a:lnTo>
                        <a:lnTo>
                          <a:pt x="429" y="399"/>
                        </a:lnTo>
                        <a:lnTo>
                          <a:pt x="442" y="397"/>
                        </a:lnTo>
                        <a:lnTo>
                          <a:pt x="461" y="396"/>
                        </a:lnTo>
                        <a:lnTo>
                          <a:pt x="458" y="380"/>
                        </a:lnTo>
                        <a:lnTo>
                          <a:pt x="458" y="370"/>
                        </a:lnTo>
                        <a:lnTo>
                          <a:pt x="451" y="360"/>
                        </a:lnTo>
                        <a:lnTo>
                          <a:pt x="445" y="343"/>
                        </a:lnTo>
                        <a:lnTo>
                          <a:pt x="450" y="341"/>
                        </a:lnTo>
                        <a:lnTo>
                          <a:pt x="451" y="347"/>
                        </a:lnTo>
                        <a:lnTo>
                          <a:pt x="456" y="363"/>
                        </a:lnTo>
                        <a:lnTo>
                          <a:pt x="464" y="370"/>
                        </a:lnTo>
                        <a:lnTo>
                          <a:pt x="467" y="373"/>
                        </a:lnTo>
                        <a:lnTo>
                          <a:pt x="471" y="373"/>
                        </a:lnTo>
                        <a:lnTo>
                          <a:pt x="472" y="375"/>
                        </a:lnTo>
                        <a:lnTo>
                          <a:pt x="479" y="373"/>
                        </a:lnTo>
                        <a:lnTo>
                          <a:pt x="482" y="373"/>
                        </a:lnTo>
                        <a:lnTo>
                          <a:pt x="485" y="370"/>
                        </a:lnTo>
                        <a:lnTo>
                          <a:pt x="487" y="367"/>
                        </a:lnTo>
                        <a:lnTo>
                          <a:pt x="487" y="365"/>
                        </a:lnTo>
                        <a:lnTo>
                          <a:pt x="487" y="363"/>
                        </a:lnTo>
                        <a:lnTo>
                          <a:pt x="487" y="362"/>
                        </a:lnTo>
                        <a:lnTo>
                          <a:pt x="485" y="357"/>
                        </a:lnTo>
                        <a:lnTo>
                          <a:pt x="483" y="357"/>
                        </a:lnTo>
                        <a:lnTo>
                          <a:pt x="479" y="354"/>
                        </a:lnTo>
                        <a:lnTo>
                          <a:pt x="475" y="352"/>
                        </a:lnTo>
                        <a:lnTo>
                          <a:pt x="474" y="349"/>
                        </a:lnTo>
                        <a:lnTo>
                          <a:pt x="474" y="347"/>
                        </a:lnTo>
                        <a:lnTo>
                          <a:pt x="475" y="344"/>
                        </a:lnTo>
                        <a:lnTo>
                          <a:pt x="477" y="343"/>
                        </a:lnTo>
                        <a:lnTo>
                          <a:pt x="480" y="339"/>
                        </a:lnTo>
                        <a:lnTo>
                          <a:pt x="482" y="339"/>
                        </a:lnTo>
                        <a:lnTo>
                          <a:pt x="485" y="339"/>
                        </a:lnTo>
                        <a:lnTo>
                          <a:pt x="487" y="339"/>
                        </a:lnTo>
                        <a:lnTo>
                          <a:pt x="498" y="344"/>
                        </a:lnTo>
                        <a:lnTo>
                          <a:pt x="501" y="344"/>
                        </a:lnTo>
                        <a:lnTo>
                          <a:pt x="514" y="344"/>
                        </a:lnTo>
                        <a:lnTo>
                          <a:pt x="525" y="344"/>
                        </a:lnTo>
                        <a:lnTo>
                          <a:pt x="532" y="344"/>
                        </a:lnTo>
                        <a:lnTo>
                          <a:pt x="538" y="347"/>
                        </a:lnTo>
                        <a:lnTo>
                          <a:pt x="549" y="355"/>
                        </a:lnTo>
                        <a:lnTo>
                          <a:pt x="564" y="367"/>
                        </a:lnTo>
                        <a:lnTo>
                          <a:pt x="569" y="373"/>
                        </a:lnTo>
                        <a:lnTo>
                          <a:pt x="572" y="378"/>
                        </a:lnTo>
                        <a:lnTo>
                          <a:pt x="601" y="370"/>
                        </a:lnTo>
                        <a:lnTo>
                          <a:pt x="601" y="368"/>
                        </a:lnTo>
                        <a:lnTo>
                          <a:pt x="607" y="367"/>
                        </a:lnTo>
                        <a:lnTo>
                          <a:pt x="583" y="322"/>
                        </a:lnTo>
                        <a:lnTo>
                          <a:pt x="591" y="317"/>
                        </a:lnTo>
                        <a:lnTo>
                          <a:pt x="580" y="301"/>
                        </a:lnTo>
                        <a:lnTo>
                          <a:pt x="575" y="301"/>
                        </a:lnTo>
                        <a:lnTo>
                          <a:pt x="561" y="269"/>
                        </a:lnTo>
                        <a:lnTo>
                          <a:pt x="556" y="267"/>
                        </a:lnTo>
                        <a:lnTo>
                          <a:pt x="551" y="267"/>
                        </a:lnTo>
                        <a:lnTo>
                          <a:pt x="546" y="262"/>
                        </a:lnTo>
                        <a:lnTo>
                          <a:pt x="541" y="259"/>
                        </a:lnTo>
                        <a:lnTo>
                          <a:pt x="538" y="254"/>
                        </a:lnTo>
                        <a:lnTo>
                          <a:pt x="538" y="253"/>
                        </a:lnTo>
                        <a:lnTo>
                          <a:pt x="537" y="251"/>
                        </a:lnTo>
                        <a:lnTo>
                          <a:pt x="535" y="243"/>
                        </a:lnTo>
                        <a:lnTo>
                          <a:pt x="533" y="240"/>
                        </a:lnTo>
                        <a:lnTo>
                          <a:pt x="532" y="238"/>
                        </a:lnTo>
                        <a:lnTo>
                          <a:pt x="530" y="238"/>
                        </a:lnTo>
                        <a:lnTo>
                          <a:pt x="522" y="236"/>
                        </a:lnTo>
                        <a:lnTo>
                          <a:pt x="522" y="233"/>
                        </a:lnTo>
                        <a:lnTo>
                          <a:pt x="525" y="233"/>
                        </a:lnTo>
                        <a:lnTo>
                          <a:pt x="540" y="228"/>
                        </a:lnTo>
                        <a:lnTo>
                          <a:pt x="551" y="214"/>
                        </a:lnTo>
                        <a:lnTo>
                          <a:pt x="553" y="201"/>
                        </a:lnTo>
                        <a:lnTo>
                          <a:pt x="553" y="183"/>
                        </a:lnTo>
                        <a:lnTo>
                          <a:pt x="553" y="171"/>
                        </a:lnTo>
                        <a:lnTo>
                          <a:pt x="554" y="158"/>
                        </a:lnTo>
                        <a:lnTo>
                          <a:pt x="556" y="156"/>
                        </a:lnTo>
                        <a:lnTo>
                          <a:pt x="559" y="151"/>
                        </a:lnTo>
                        <a:lnTo>
                          <a:pt x="572" y="132"/>
                        </a:lnTo>
                        <a:lnTo>
                          <a:pt x="606" y="135"/>
                        </a:lnTo>
                        <a:lnTo>
                          <a:pt x="617" y="132"/>
                        </a:lnTo>
                        <a:lnTo>
                          <a:pt x="628" y="127"/>
                        </a:lnTo>
                        <a:lnTo>
                          <a:pt x="649" y="122"/>
                        </a:lnTo>
                        <a:lnTo>
                          <a:pt x="662" y="121"/>
                        </a:lnTo>
                        <a:lnTo>
                          <a:pt x="662" y="119"/>
                        </a:lnTo>
                        <a:lnTo>
                          <a:pt x="689" y="121"/>
                        </a:lnTo>
                        <a:lnTo>
                          <a:pt x="705" y="119"/>
                        </a:lnTo>
                        <a:lnTo>
                          <a:pt x="726" y="113"/>
                        </a:lnTo>
                        <a:lnTo>
                          <a:pt x="737" y="113"/>
                        </a:lnTo>
                        <a:lnTo>
                          <a:pt x="739" y="109"/>
                        </a:lnTo>
                        <a:lnTo>
                          <a:pt x="744" y="100"/>
                        </a:lnTo>
                        <a:lnTo>
                          <a:pt x="747" y="97"/>
                        </a:lnTo>
                        <a:lnTo>
                          <a:pt x="753" y="95"/>
                        </a:lnTo>
                        <a:lnTo>
                          <a:pt x="760" y="92"/>
                        </a:lnTo>
                        <a:lnTo>
                          <a:pt x="763" y="90"/>
                        </a:lnTo>
                        <a:lnTo>
                          <a:pt x="770" y="90"/>
                        </a:lnTo>
                        <a:lnTo>
                          <a:pt x="778" y="89"/>
                        </a:lnTo>
                        <a:lnTo>
                          <a:pt x="779" y="84"/>
                        </a:lnTo>
                        <a:lnTo>
                          <a:pt x="779" y="81"/>
                        </a:lnTo>
                        <a:lnTo>
                          <a:pt x="802" y="61"/>
                        </a:lnTo>
                        <a:lnTo>
                          <a:pt x="800" y="40"/>
                        </a:lnTo>
                        <a:lnTo>
                          <a:pt x="811" y="39"/>
                        </a:lnTo>
                        <a:lnTo>
                          <a:pt x="821" y="37"/>
                        </a:lnTo>
                        <a:lnTo>
                          <a:pt x="831" y="34"/>
                        </a:lnTo>
                        <a:lnTo>
                          <a:pt x="837" y="34"/>
                        </a:lnTo>
                        <a:lnTo>
                          <a:pt x="847" y="26"/>
                        </a:lnTo>
                        <a:lnTo>
                          <a:pt x="860" y="23"/>
                        </a:lnTo>
                        <a:lnTo>
                          <a:pt x="874" y="13"/>
                        </a:lnTo>
                        <a:lnTo>
                          <a:pt x="882" y="5"/>
                        </a:lnTo>
                        <a:lnTo>
                          <a:pt x="893" y="0"/>
                        </a:lnTo>
                        <a:lnTo>
                          <a:pt x="903" y="11"/>
                        </a:lnTo>
                        <a:lnTo>
                          <a:pt x="909" y="16"/>
                        </a:lnTo>
                        <a:lnTo>
                          <a:pt x="914" y="21"/>
                        </a:lnTo>
                        <a:lnTo>
                          <a:pt x="925" y="31"/>
                        </a:lnTo>
                        <a:lnTo>
                          <a:pt x="933" y="39"/>
                        </a:lnTo>
                        <a:lnTo>
                          <a:pt x="940" y="47"/>
                        </a:lnTo>
                        <a:lnTo>
                          <a:pt x="951" y="58"/>
                        </a:lnTo>
                        <a:lnTo>
                          <a:pt x="970" y="69"/>
                        </a:lnTo>
                        <a:lnTo>
                          <a:pt x="980" y="74"/>
                        </a:lnTo>
                        <a:lnTo>
                          <a:pt x="983" y="77"/>
                        </a:lnTo>
                        <a:lnTo>
                          <a:pt x="995" y="90"/>
                        </a:lnTo>
                        <a:lnTo>
                          <a:pt x="1022" y="113"/>
                        </a:lnTo>
                        <a:lnTo>
                          <a:pt x="1032" y="137"/>
                        </a:lnTo>
                        <a:lnTo>
                          <a:pt x="1043" y="156"/>
                        </a:lnTo>
                        <a:lnTo>
                          <a:pt x="1056" y="177"/>
                        </a:lnTo>
                        <a:lnTo>
                          <a:pt x="1068" y="179"/>
                        </a:lnTo>
                        <a:lnTo>
                          <a:pt x="1113" y="177"/>
                        </a:lnTo>
                      </a:path>
                    </a:pathLst>
                  </a:custGeom>
                  <a:noFill/>
                  <a:ln w="4763" cap="sq">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
                <p:nvSpPr>
                  <p:cNvPr id="105" name="Freeform 61"/>
                  <p:cNvSpPr>
                    <a:spLocks/>
                  </p:cNvSpPr>
                  <p:nvPr/>
                </p:nvSpPr>
                <p:spPr bwMode="auto">
                  <a:xfrm>
                    <a:off x="5344" y="3524"/>
                    <a:ext cx="482" cy="358"/>
                  </a:xfrm>
                  <a:custGeom>
                    <a:avLst/>
                    <a:gdLst>
                      <a:gd name="T0" fmla="*/ 479 w 482"/>
                      <a:gd name="T1" fmla="*/ 140 h 358"/>
                      <a:gd name="T2" fmla="*/ 471 w 482"/>
                      <a:gd name="T3" fmla="*/ 140 h 358"/>
                      <a:gd name="T4" fmla="*/ 468 w 482"/>
                      <a:gd name="T5" fmla="*/ 140 h 358"/>
                      <a:gd name="T6" fmla="*/ 463 w 482"/>
                      <a:gd name="T7" fmla="*/ 146 h 358"/>
                      <a:gd name="T8" fmla="*/ 468 w 482"/>
                      <a:gd name="T9" fmla="*/ 156 h 358"/>
                      <a:gd name="T10" fmla="*/ 471 w 482"/>
                      <a:gd name="T11" fmla="*/ 154 h 358"/>
                      <a:gd name="T12" fmla="*/ 472 w 482"/>
                      <a:gd name="T13" fmla="*/ 161 h 358"/>
                      <a:gd name="T14" fmla="*/ 461 w 482"/>
                      <a:gd name="T15" fmla="*/ 167 h 358"/>
                      <a:gd name="T16" fmla="*/ 458 w 482"/>
                      <a:gd name="T17" fmla="*/ 178 h 358"/>
                      <a:gd name="T18" fmla="*/ 468 w 482"/>
                      <a:gd name="T19" fmla="*/ 190 h 358"/>
                      <a:gd name="T20" fmla="*/ 461 w 482"/>
                      <a:gd name="T21" fmla="*/ 201 h 358"/>
                      <a:gd name="T22" fmla="*/ 461 w 482"/>
                      <a:gd name="T23" fmla="*/ 215 h 358"/>
                      <a:gd name="T24" fmla="*/ 463 w 482"/>
                      <a:gd name="T25" fmla="*/ 222 h 358"/>
                      <a:gd name="T26" fmla="*/ 458 w 482"/>
                      <a:gd name="T27" fmla="*/ 230 h 358"/>
                      <a:gd name="T28" fmla="*/ 394 w 482"/>
                      <a:gd name="T29" fmla="*/ 310 h 358"/>
                      <a:gd name="T30" fmla="*/ 305 w 482"/>
                      <a:gd name="T31" fmla="*/ 358 h 358"/>
                      <a:gd name="T32" fmla="*/ 190 w 482"/>
                      <a:gd name="T33" fmla="*/ 320 h 358"/>
                      <a:gd name="T34" fmla="*/ 167 w 482"/>
                      <a:gd name="T35" fmla="*/ 299 h 358"/>
                      <a:gd name="T36" fmla="*/ 141 w 482"/>
                      <a:gd name="T37" fmla="*/ 313 h 358"/>
                      <a:gd name="T38" fmla="*/ 98 w 482"/>
                      <a:gd name="T39" fmla="*/ 288 h 358"/>
                      <a:gd name="T40" fmla="*/ 74 w 482"/>
                      <a:gd name="T41" fmla="*/ 299 h 358"/>
                      <a:gd name="T42" fmla="*/ 69 w 482"/>
                      <a:gd name="T43" fmla="*/ 304 h 358"/>
                      <a:gd name="T44" fmla="*/ 61 w 482"/>
                      <a:gd name="T45" fmla="*/ 313 h 358"/>
                      <a:gd name="T46" fmla="*/ 58 w 482"/>
                      <a:gd name="T47" fmla="*/ 313 h 358"/>
                      <a:gd name="T48" fmla="*/ 14 w 482"/>
                      <a:gd name="T49" fmla="*/ 236 h 358"/>
                      <a:gd name="T50" fmla="*/ 3 w 482"/>
                      <a:gd name="T51" fmla="*/ 148 h 358"/>
                      <a:gd name="T52" fmla="*/ 34 w 482"/>
                      <a:gd name="T53" fmla="*/ 122 h 358"/>
                      <a:gd name="T54" fmla="*/ 46 w 482"/>
                      <a:gd name="T55" fmla="*/ 43 h 358"/>
                      <a:gd name="T56" fmla="*/ 80 w 482"/>
                      <a:gd name="T57" fmla="*/ 3 h 358"/>
                      <a:gd name="T58" fmla="*/ 87 w 482"/>
                      <a:gd name="T59" fmla="*/ 10 h 358"/>
                      <a:gd name="T60" fmla="*/ 93 w 482"/>
                      <a:gd name="T61" fmla="*/ 11 h 358"/>
                      <a:gd name="T62" fmla="*/ 112 w 482"/>
                      <a:gd name="T63" fmla="*/ 5 h 358"/>
                      <a:gd name="T64" fmla="*/ 125 w 482"/>
                      <a:gd name="T65" fmla="*/ 5 h 358"/>
                      <a:gd name="T66" fmla="*/ 130 w 482"/>
                      <a:gd name="T67" fmla="*/ 6 h 358"/>
                      <a:gd name="T68" fmla="*/ 149 w 482"/>
                      <a:gd name="T69" fmla="*/ 18 h 358"/>
                      <a:gd name="T70" fmla="*/ 161 w 482"/>
                      <a:gd name="T71" fmla="*/ 24 h 358"/>
                      <a:gd name="T72" fmla="*/ 173 w 482"/>
                      <a:gd name="T73" fmla="*/ 31 h 358"/>
                      <a:gd name="T74" fmla="*/ 199 w 482"/>
                      <a:gd name="T75" fmla="*/ 26 h 358"/>
                      <a:gd name="T76" fmla="*/ 231 w 482"/>
                      <a:gd name="T77" fmla="*/ 34 h 358"/>
                      <a:gd name="T78" fmla="*/ 252 w 482"/>
                      <a:gd name="T79" fmla="*/ 43 h 358"/>
                      <a:gd name="T80" fmla="*/ 304 w 482"/>
                      <a:gd name="T81" fmla="*/ 67 h 358"/>
                      <a:gd name="T82" fmla="*/ 326 w 482"/>
                      <a:gd name="T83" fmla="*/ 77 h 358"/>
                      <a:gd name="T84" fmla="*/ 349 w 482"/>
                      <a:gd name="T85" fmla="*/ 87 h 358"/>
                      <a:gd name="T86" fmla="*/ 368 w 482"/>
                      <a:gd name="T87" fmla="*/ 95 h 358"/>
                      <a:gd name="T88" fmla="*/ 382 w 482"/>
                      <a:gd name="T89" fmla="*/ 104 h 358"/>
                      <a:gd name="T90" fmla="*/ 394 w 482"/>
                      <a:gd name="T91" fmla="*/ 109 h 358"/>
                      <a:gd name="T92" fmla="*/ 413 w 482"/>
                      <a:gd name="T93" fmla="*/ 111 h 358"/>
                      <a:gd name="T94" fmla="*/ 434 w 482"/>
                      <a:gd name="T95" fmla="*/ 111 h 358"/>
                      <a:gd name="T96" fmla="*/ 464 w 482"/>
                      <a:gd name="T97" fmla="*/ 121 h 358"/>
                      <a:gd name="T98" fmla="*/ 482 w 482"/>
                      <a:gd name="T99" fmla="*/ 132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82" h="358">
                        <a:moveTo>
                          <a:pt x="482" y="133"/>
                        </a:moveTo>
                        <a:lnTo>
                          <a:pt x="479" y="140"/>
                        </a:lnTo>
                        <a:lnTo>
                          <a:pt x="476" y="138"/>
                        </a:lnTo>
                        <a:lnTo>
                          <a:pt x="471" y="140"/>
                        </a:lnTo>
                        <a:lnTo>
                          <a:pt x="468" y="138"/>
                        </a:lnTo>
                        <a:lnTo>
                          <a:pt x="468" y="140"/>
                        </a:lnTo>
                        <a:lnTo>
                          <a:pt x="466" y="140"/>
                        </a:lnTo>
                        <a:lnTo>
                          <a:pt x="463" y="146"/>
                        </a:lnTo>
                        <a:lnTo>
                          <a:pt x="463" y="153"/>
                        </a:lnTo>
                        <a:lnTo>
                          <a:pt x="468" y="156"/>
                        </a:lnTo>
                        <a:lnTo>
                          <a:pt x="469" y="154"/>
                        </a:lnTo>
                        <a:lnTo>
                          <a:pt x="471" y="154"/>
                        </a:lnTo>
                        <a:lnTo>
                          <a:pt x="472" y="156"/>
                        </a:lnTo>
                        <a:lnTo>
                          <a:pt x="472" y="161"/>
                        </a:lnTo>
                        <a:lnTo>
                          <a:pt x="471" y="161"/>
                        </a:lnTo>
                        <a:lnTo>
                          <a:pt x="461" y="167"/>
                        </a:lnTo>
                        <a:lnTo>
                          <a:pt x="451" y="175"/>
                        </a:lnTo>
                        <a:lnTo>
                          <a:pt x="458" y="178"/>
                        </a:lnTo>
                        <a:lnTo>
                          <a:pt x="458" y="182"/>
                        </a:lnTo>
                        <a:lnTo>
                          <a:pt x="468" y="190"/>
                        </a:lnTo>
                        <a:lnTo>
                          <a:pt x="468" y="191"/>
                        </a:lnTo>
                        <a:lnTo>
                          <a:pt x="461" y="201"/>
                        </a:lnTo>
                        <a:lnTo>
                          <a:pt x="456" y="209"/>
                        </a:lnTo>
                        <a:lnTo>
                          <a:pt x="461" y="215"/>
                        </a:lnTo>
                        <a:lnTo>
                          <a:pt x="464" y="219"/>
                        </a:lnTo>
                        <a:lnTo>
                          <a:pt x="463" y="222"/>
                        </a:lnTo>
                        <a:lnTo>
                          <a:pt x="460" y="227"/>
                        </a:lnTo>
                        <a:lnTo>
                          <a:pt x="458" y="230"/>
                        </a:lnTo>
                        <a:lnTo>
                          <a:pt x="406" y="289"/>
                        </a:lnTo>
                        <a:lnTo>
                          <a:pt x="394" y="310"/>
                        </a:lnTo>
                        <a:lnTo>
                          <a:pt x="350" y="355"/>
                        </a:lnTo>
                        <a:lnTo>
                          <a:pt x="305" y="358"/>
                        </a:lnTo>
                        <a:lnTo>
                          <a:pt x="244" y="346"/>
                        </a:lnTo>
                        <a:lnTo>
                          <a:pt x="190" y="320"/>
                        </a:lnTo>
                        <a:lnTo>
                          <a:pt x="172" y="307"/>
                        </a:lnTo>
                        <a:lnTo>
                          <a:pt x="167" y="299"/>
                        </a:lnTo>
                        <a:lnTo>
                          <a:pt x="149" y="289"/>
                        </a:lnTo>
                        <a:lnTo>
                          <a:pt x="141" y="313"/>
                        </a:lnTo>
                        <a:lnTo>
                          <a:pt x="116" y="301"/>
                        </a:lnTo>
                        <a:lnTo>
                          <a:pt x="98" y="288"/>
                        </a:lnTo>
                        <a:lnTo>
                          <a:pt x="87" y="289"/>
                        </a:lnTo>
                        <a:lnTo>
                          <a:pt x="74" y="299"/>
                        </a:lnTo>
                        <a:lnTo>
                          <a:pt x="72" y="302"/>
                        </a:lnTo>
                        <a:lnTo>
                          <a:pt x="69" y="304"/>
                        </a:lnTo>
                        <a:lnTo>
                          <a:pt x="63" y="310"/>
                        </a:lnTo>
                        <a:lnTo>
                          <a:pt x="61" y="313"/>
                        </a:lnTo>
                        <a:lnTo>
                          <a:pt x="59" y="312"/>
                        </a:lnTo>
                        <a:lnTo>
                          <a:pt x="58" y="313"/>
                        </a:lnTo>
                        <a:lnTo>
                          <a:pt x="50" y="304"/>
                        </a:lnTo>
                        <a:lnTo>
                          <a:pt x="14" y="236"/>
                        </a:lnTo>
                        <a:lnTo>
                          <a:pt x="0" y="207"/>
                        </a:lnTo>
                        <a:lnTo>
                          <a:pt x="3" y="148"/>
                        </a:lnTo>
                        <a:lnTo>
                          <a:pt x="32" y="146"/>
                        </a:lnTo>
                        <a:lnTo>
                          <a:pt x="34" y="122"/>
                        </a:lnTo>
                        <a:lnTo>
                          <a:pt x="37" y="103"/>
                        </a:lnTo>
                        <a:lnTo>
                          <a:pt x="46" y="43"/>
                        </a:lnTo>
                        <a:lnTo>
                          <a:pt x="80" y="0"/>
                        </a:lnTo>
                        <a:lnTo>
                          <a:pt x="80" y="3"/>
                        </a:lnTo>
                        <a:lnTo>
                          <a:pt x="83" y="8"/>
                        </a:lnTo>
                        <a:lnTo>
                          <a:pt x="87" y="10"/>
                        </a:lnTo>
                        <a:lnTo>
                          <a:pt x="90" y="11"/>
                        </a:lnTo>
                        <a:lnTo>
                          <a:pt x="93" y="11"/>
                        </a:lnTo>
                        <a:lnTo>
                          <a:pt x="106" y="6"/>
                        </a:lnTo>
                        <a:lnTo>
                          <a:pt x="112" y="5"/>
                        </a:lnTo>
                        <a:lnTo>
                          <a:pt x="119" y="5"/>
                        </a:lnTo>
                        <a:lnTo>
                          <a:pt x="125" y="5"/>
                        </a:lnTo>
                        <a:lnTo>
                          <a:pt x="128" y="6"/>
                        </a:lnTo>
                        <a:lnTo>
                          <a:pt x="130" y="6"/>
                        </a:lnTo>
                        <a:lnTo>
                          <a:pt x="143" y="13"/>
                        </a:lnTo>
                        <a:lnTo>
                          <a:pt x="149" y="18"/>
                        </a:lnTo>
                        <a:lnTo>
                          <a:pt x="151" y="19"/>
                        </a:lnTo>
                        <a:lnTo>
                          <a:pt x="161" y="24"/>
                        </a:lnTo>
                        <a:lnTo>
                          <a:pt x="172" y="29"/>
                        </a:lnTo>
                        <a:lnTo>
                          <a:pt x="173" y="31"/>
                        </a:lnTo>
                        <a:lnTo>
                          <a:pt x="183" y="29"/>
                        </a:lnTo>
                        <a:lnTo>
                          <a:pt x="199" y="26"/>
                        </a:lnTo>
                        <a:lnTo>
                          <a:pt x="212" y="26"/>
                        </a:lnTo>
                        <a:lnTo>
                          <a:pt x="231" y="34"/>
                        </a:lnTo>
                        <a:lnTo>
                          <a:pt x="251" y="43"/>
                        </a:lnTo>
                        <a:lnTo>
                          <a:pt x="252" y="43"/>
                        </a:lnTo>
                        <a:lnTo>
                          <a:pt x="268" y="51"/>
                        </a:lnTo>
                        <a:lnTo>
                          <a:pt x="304" y="67"/>
                        </a:lnTo>
                        <a:lnTo>
                          <a:pt x="316" y="72"/>
                        </a:lnTo>
                        <a:lnTo>
                          <a:pt x="326" y="77"/>
                        </a:lnTo>
                        <a:lnTo>
                          <a:pt x="344" y="84"/>
                        </a:lnTo>
                        <a:lnTo>
                          <a:pt x="349" y="87"/>
                        </a:lnTo>
                        <a:lnTo>
                          <a:pt x="360" y="90"/>
                        </a:lnTo>
                        <a:lnTo>
                          <a:pt x="368" y="95"/>
                        </a:lnTo>
                        <a:lnTo>
                          <a:pt x="378" y="101"/>
                        </a:lnTo>
                        <a:lnTo>
                          <a:pt x="382" y="104"/>
                        </a:lnTo>
                        <a:lnTo>
                          <a:pt x="387" y="106"/>
                        </a:lnTo>
                        <a:lnTo>
                          <a:pt x="394" y="109"/>
                        </a:lnTo>
                        <a:lnTo>
                          <a:pt x="403" y="111"/>
                        </a:lnTo>
                        <a:lnTo>
                          <a:pt x="413" y="111"/>
                        </a:lnTo>
                        <a:lnTo>
                          <a:pt x="429" y="111"/>
                        </a:lnTo>
                        <a:lnTo>
                          <a:pt x="434" y="111"/>
                        </a:lnTo>
                        <a:lnTo>
                          <a:pt x="451" y="116"/>
                        </a:lnTo>
                        <a:lnTo>
                          <a:pt x="464" y="121"/>
                        </a:lnTo>
                        <a:lnTo>
                          <a:pt x="480" y="129"/>
                        </a:lnTo>
                        <a:lnTo>
                          <a:pt x="482" y="132"/>
                        </a:lnTo>
                        <a:lnTo>
                          <a:pt x="482" y="133"/>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a:p>
                </p:txBody>
              </p:sp>
              <p:sp>
                <p:nvSpPr>
                  <p:cNvPr id="106" name="Freeform 62"/>
                  <p:cNvSpPr>
                    <a:spLocks/>
                  </p:cNvSpPr>
                  <p:nvPr/>
                </p:nvSpPr>
                <p:spPr bwMode="auto">
                  <a:xfrm>
                    <a:off x="5344" y="3524"/>
                    <a:ext cx="482" cy="358"/>
                  </a:xfrm>
                  <a:custGeom>
                    <a:avLst/>
                    <a:gdLst>
                      <a:gd name="T0" fmla="*/ 479 w 482"/>
                      <a:gd name="T1" fmla="*/ 140 h 358"/>
                      <a:gd name="T2" fmla="*/ 471 w 482"/>
                      <a:gd name="T3" fmla="*/ 140 h 358"/>
                      <a:gd name="T4" fmla="*/ 468 w 482"/>
                      <a:gd name="T5" fmla="*/ 140 h 358"/>
                      <a:gd name="T6" fmla="*/ 463 w 482"/>
                      <a:gd name="T7" fmla="*/ 146 h 358"/>
                      <a:gd name="T8" fmla="*/ 468 w 482"/>
                      <a:gd name="T9" fmla="*/ 156 h 358"/>
                      <a:gd name="T10" fmla="*/ 471 w 482"/>
                      <a:gd name="T11" fmla="*/ 154 h 358"/>
                      <a:gd name="T12" fmla="*/ 472 w 482"/>
                      <a:gd name="T13" fmla="*/ 161 h 358"/>
                      <a:gd name="T14" fmla="*/ 461 w 482"/>
                      <a:gd name="T15" fmla="*/ 167 h 358"/>
                      <a:gd name="T16" fmla="*/ 458 w 482"/>
                      <a:gd name="T17" fmla="*/ 178 h 358"/>
                      <a:gd name="T18" fmla="*/ 468 w 482"/>
                      <a:gd name="T19" fmla="*/ 190 h 358"/>
                      <a:gd name="T20" fmla="*/ 461 w 482"/>
                      <a:gd name="T21" fmla="*/ 201 h 358"/>
                      <a:gd name="T22" fmla="*/ 461 w 482"/>
                      <a:gd name="T23" fmla="*/ 215 h 358"/>
                      <a:gd name="T24" fmla="*/ 463 w 482"/>
                      <a:gd name="T25" fmla="*/ 222 h 358"/>
                      <a:gd name="T26" fmla="*/ 458 w 482"/>
                      <a:gd name="T27" fmla="*/ 230 h 358"/>
                      <a:gd name="T28" fmla="*/ 394 w 482"/>
                      <a:gd name="T29" fmla="*/ 310 h 358"/>
                      <a:gd name="T30" fmla="*/ 305 w 482"/>
                      <a:gd name="T31" fmla="*/ 358 h 358"/>
                      <a:gd name="T32" fmla="*/ 190 w 482"/>
                      <a:gd name="T33" fmla="*/ 320 h 358"/>
                      <a:gd name="T34" fmla="*/ 167 w 482"/>
                      <a:gd name="T35" fmla="*/ 299 h 358"/>
                      <a:gd name="T36" fmla="*/ 141 w 482"/>
                      <a:gd name="T37" fmla="*/ 313 h 358"/>
                      <a:gd name="T38" fmla="*/ 98 w 482"/>
                      <a:gd name="T39" fmla="*/ 288 h 358"/>
                      <a:gd name="T40" fmla="*/ 74 w 482"/>
                      <a:gd name="T41" fmla="*/ 299 h 358"/>
                      <a:gd name="T42" fmla="*/ 69 w 482"/>
                      <a:gd name="T43" fmla="*/ 304 h 358"/>
                      <a:gd name="T44" fmla="*/ 61 w 482"/>
                      <a:gd name="T45" fmla="*/ 313 h 358"/>
                      <a:gd name="T46" fmla="*/ 58 w 482"/>
                      <a:gd name="T47" fmla="*/ 313 h 358"/>
                      <a:gd name="T48" fmla="*/ 14 w 482"/>
                      <a:gd name="T49" fmla="*/ 236 h 358"/>
                      <a:gd name="T50" fmla="*/ 3 w 482"/>
                      <a:gd name="T51" fmla="*/ 148 h 358"/>
                      <a:gd name="T52" fmla="*/ 34 w 482"/>
                      <a:gd name="T53" fmla="*/ 122 h 358"/>
                      <a:gd name="T54" fmla="*/ 46 w 482"/>
                      <a:gd name="T55" fmla="*/ 43 h 358"/>
                      <a:gd name="T56" fmla="*/ 80 w 482"/>
                      <a:gd name="T57" fmla="*/ 3 h 358"/>
                      <a:gd name="T58" fmla="*/ 87 w 482"/>
                      <a:gd name="T59" fmla="*/ 10 h 358"/>
                      <a:gd name="T60" fmla="*/ 93 w 482"/>
                      <a:gd name="T61" fmla="*/ 11 h 358"/>
                      <a:gd name="T62" fmla="*/ 112 w 482"/>
                      <a:gd name="T63" fmla="*/ 5 h 358"/>
                      <a:gd name="T64" fmla="*/ 125 w 482"/>
                      <a:gd name="T65" fmla="*/ 5 h 358"/>
                      <a:gd name="T66" fmla="*/ 130 w 482"/>
                      <a:gd name="T67" fmla="*/ 6 h 358"/>
                      <a:gd name="T68" fmla="*/ 149 w 482"/>
                      <a:gd name="T69" fmla="*/ 18 h 358"/>
                      <a:gd name="T70" fmla="*/ 161 w 482"/>
                      <a:gd name="T71" fmla="*/ 24 h 358"/>
                      <a:gd name="T72" fmla="*/ 173 w 482"/>
                      <a:gd name="T73" fmla="*/ 31 h 358"/>
                      <a:gd name="T74" fmla="*/ 199 w 482"/>
                      <a:gd name="T75" fmla="*/ 26 h 358"/>
                      <a:gd name="T76" fmla="*/ 231 w 482"/>
                      <a:gd name="T77" fmla="*/ 34 h 358"/>
                      <a:gd name="T78" fmla="*/ 252 w 482"/>
                      <a:gd name="T79" fmla="*/ 43 h 358"/>
                      <a:gd name="T80" fmla="*/ 304 w 482"/>
                      <a:gd name="T81" fmla="*/ 67 h 358"/>
                      <a:gd name="T82" fmla="*/ 326 w 482"/>
                      <a:gd name="T83" fmla="*/ 77 h 358"/>
                      <a:gd name="T84" fmla="*/ 349 w 482"/>
                      <a:gd name="T85" fmla="*/ 87 h 358"/>
                      <a:gd name="T86" fmla="*/ 368 w 482"/>
                      <a:gd name="T87" fmla="*/ 95 h 358"/>
                      <a:gd name="T88" fmla="*/ 382 w 482"/>
                      <a:gd name="T89" fmla="*/ 104 h 358"/>
                      <a:gd name="T90" fmla="*/ 394 w 482"/>
                      <a:gd name="T91" fmla="*/ 109 h 358"/>
                      <a:gd name="T92" fmla="*/ 413 w 482"/>
                      <a:gd name="T93" fmla="*/ 111 h 358"/>
                      <a:gd name="T94" fmla="*/ 434 w 482"/>
                      <a:gd name="T95" fmla="*/ 111 h 358"/>
                      <a:gd name="T96" fmla="*/ 464 w 482"/>
                      <a:gd name="T97" fmla="*/ 121 h 358"/>
                      <a:gd name="T98" fmla="*/ 482 w 482"/>
                      <a:gd name="T99" fmla="*/ 132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82" h="358">
                        <a:moveTo>
                          <a:pt x="482" y="133"/>
                        </a:moveTo>
                        <a:lnTo>
                          <a:pt x="479" y="140"/>
                        </a:lnTo>
                        <a:lnTo>
                          <a:pt x="476" y="138"/>
                        </a:lnTo>
                        <a:lnTo>
                          <a:pt x="471" y="140"/>
                        </a:lnTo>
                        <a:lnTo>
                          <a:pt x="468" y="138"/>
                        </a:lnTo>
                        <a:lnTo>
                          <a:pt x="468" y="140"/>
                        </a:lnTo>
                        <a:lnTo>
                          <a:pt x="466" y="140"/>
                        </a:lnTo>
                        <a:lnTo>
                          <a:pt x="463" y="146"/>
                        </a:lnTo>
                        <a:lnTo>
                          <a:pt x="463" y="153"/>
                        </a:lnTo>
                        <a:lnTo>
                          <a:pt x="468" y="156"/>
                        </a:lnTo>
                        <a:lnTo>
                          <a:pt x="469" y="154"/>
                        </a:lnTo>
                        <a:lnTo>
                          <a:pt x="471" y="154"/>
                        </a:lnTo>
                        <a:lnTo>
                          <a:pt x="472" y="156"/>
                        </a:lnTo>
                        <a:lnTo>
                          <a:pt x="472" y="161"/>
                        </a:lnTo>
                        <a:lnTo>
                          <a:pt x="471" y="161"/>
                        </a:lnTo>
                        <a:lnTo>
                          <a:pt x="461" y="167"/>
                        </a:lnTo>
                        <a:lnTo>
                          <a:pt x="451" y="175"/>
                        </a:lnTo>
                        <a:lnTo>
                          <a:pt x="458" y="178"/>
                        </a:lnTo>
                        <a:lnTo>
                          <a:pt x="458" y="182"/>
                        </a:lnTo>
                        <a:lnTo>
                          <a:pt x="468" y="190"/>
                        </a:lnTo>
                        <a:lnTo>
                          <a:pt x="468" y="191"/>
                        </a:lnTo>
                        <a:lnTo>
                          <a:pt x="461" y="201"/>
                        </a:lnTo>
                        <a:lnTo>
                          <a:pt x="456" y="209"/>
                        </a:lnTo>
                        <a:lnTo>
                          <a:pt x="461" y="215"/>
                        </a:lnTo>
                        <a:lnTo>
                          <a:pt x="464" y="219"/>
                        </a:lnTo>
                        <a:lnTo>
                          <a:pt x="463" y="222"/>
                        </a:lnTo>
                        <a:lnTo>
                          <a:pt x="460" y="227"/>
                        </a:lnTo>
                        <a:lnTo>
                          <a:pt x="458" y="230"/>
                        </a:lnTo>
                        <a:lnTo>
                          <a:pt x="406" y="289"/>
                        </a:lnTo>
                        <a:lnTo>
                          <a:pt x="394" y="310"/>
                        </a:lnTo>
                        <a:lnTo>
                          <a:pt x="350" y="355"/>
                        </a:lnTo>
                        <a:lnTo>
                          <a:pt x="305" y="358"/>
                        </a:lnTo>
                        <a:lnTo>
                          <a:pt x="244" y="346"/>
                        </a:lnTo>
                        <a:lnTo>
                          <a:pt x="190" y="320"/>
                        </a:lnTo>
                        <a:lnTo>
                          <a:pt x="172" y="307"/>
                        </a:lnTo>
                        <a:lnTo>
                          <a:pt x="167" y="299"/>
                        </a:lnTo>
                        <a:lnTo>
                          <a:pt x="149" y="289"/>
                        </a:lnTo>
                        <a:lnTo>
                          <a:pt x="141" y="313"/>
                        </a:lnTo>
                        <a:lnTo>
                          <a:pt x="116" y="301"/>
                        </a:lnTo>
                        <a:lnTo>
                          <a:pt x="98" y="288"/>
                        </a:lnTo>
                        <a:lnTo>
                          <a:pt x="87" y="289"/>
                        </a:lnTo>
                        <a:lnTo>
                          <a:pt x="74" y="299"/>
                        </a:lnTo>
                        <a:lnTo>
                          <a:pt x="72" y="302"/>
                        </a:lnTo>
                        <a:lnTo>
                          <a:pt x="69" y="304"/>
                        </a:lnTo>
                        <a:lnTo>
                          <a:pt x="63" y="310"/>
                        </a:lnTo>
                        <a:lnTo>
                          <a:pt x="61" y="313"/>
                        </a:lnTo>
                        <a:lnTo>
                          <a:pt x="59" y="312"/>
                        </a:lnTo>
                        <a:lnTo>
                          <a:pt x="58" y="313"/>
                        </a:lnTo>
                        <a:lnTo>
                          <a:pt x="50" y="304"/>
                        </a:lnTo>
                        <a:lnTo>
                          <a:pt x="14" y="236"/>
                        </a:lnTo>
                        <a:lnTo>
                          <a:pt x="0" y="207"/>
                        </a:lnTo>
                        <a:lnTo>
                          <a:pt x="3" y="148"/>
                        </a:lnTo>
                        <a:lnTo>
                          <a:pt x="32" y="146"/>
                        </a:lnTo>
                        <a:lnTo>
                          <a:pt x="34" y="122"/>
                        </a:lnTo>
                        <a:lnTo>
                          <a:pt x="37" y="103"/>
                        </a:lnTo>
                        <a:lnTo>
                          <a:pt x="46" y="43"/>
                        </a:lnTo>
                        <a:lnTo>
                          <a:pt x="80" y="0"/>
                        </a:lnTo>
                        <a:lnTo>
                          <a:pt x="80" y="3"/>
                        </a:lnTo>
                        <a:lnTo>
                          <a:pt x="83" y="8"/>
                        </a:lnTo>
                        <a:lnTo>
                          <a:pt x="87" y="10"/>
                        </a:lnTo>
                        <a:lnTo>
                          <a:pt x="90" y="11"/>
                        </a:lnTo>
                        <a:lnTo>
                          <a:pt x="93" y="11"/>
                        </a:lnTo>
                        <a:lnTo>
                          <a:pt x="106" y="6"/>
                        </a:lnTo>
                        <a:lnTo>
                          <a:pt x="112" y="5"/>
                        </a:lnTo>
                        <a:lnTo>
                          <a:pt x="119" y="5"/>
                        </a:lnTo>
                        <a:lnTo>
                          <a:pt x="125" y="5"/>
                        </a:lnTo>
                        <a:lnTo>
                          <a:pt x="128" y="6"/>
                        </a:lnTo>
                        <a:lnTo>
                          <a:pt x="130" y="6"/>
                        </a:lnTo>
                        <a:lnTo>
                          <a:pt x="143" y="13"/>
                        </a:lnTo>
                        <a:lnTo>
                          <a:pt x="149" y="18"/>
                        </a:lnTo>
                        <a:lnTo>
                          <a:pt x="151" y="19"/>
                        </a:lnTo>
                        <a:lnTo>
                          <a:pt x="161" y="24"/>
                        </a:lnTo>
                        <a:lnTo>
                          <a:pt x="172" y="29"/>
                        </a:lnTo>
                        <a:lnTo>
                          <a:pt x="173" y="31"/>
                        </a:lnTo>
                        <a:lnTo>
                          <a:pt x="183" y="29"/>
                        </a:lnTo>
                        <a:lnTo>
                          <a:pt x="199" y="26"/>
                        </a:lnTo>
                        <a:lnTo>
                          <a:pt x="212" y="26"/>
                        </a:lnTo>
                        <a:lnTo>
                          <a:pt x="231" y="34"/>
                        </a:lnTo>
                        <a:lnTo>
                          <a:pt x="251" y="43"/>
                        </a:lnTo>
                        <a:lnTo>
                          <a:pt x="252" y="43"/>
                        </a:lnTo>
                        <a:lnTo>
                          <a:pt x="268" y="51"/>
                        </a:lnTo>
                        <a:lnTo>
                          <a:pt x="304" y="67"/>
                        </a:lnTo>
                        <a:lnTo>
                          <a:pt x="316" y="72"/>
                        </a:lnTo>
                        <a:lnTo>
                          <a:pt x="326" y="77"/>
                        </a:lnTo>
                        <a:lnTo>
                          <a:pt x="344" y="84"/>
                        </a:lnTo>
                        <a:lnTo>
                          <a:pt x="349" y="87"/>
                        </a:lnTo>
                        <a:lnTo>
                          <a:pt x="360" y="90"/>
                        </a:lnTo>
                        <a:lnTo>
                          <a:pt x="368" y="95"/>
                        </a:lnTo>
                        <a:lnTo>
                          <a:pt x="378" y="101"/>
                        </a:lnTo>
                        <a:lnTo>
                          <a:pt x="382" y="104"/>
                        </a:lnTo>
                        <a:lnTo>
                          <a:pt x="387" y="106"/>
                        </a:lnTo>
                        <a:lnTo>
                          <a:pt x="394" y="109"/>
                        </a:lnTo>
                        <a:lnTo>
                          <a:pt x="403" y="111"/>
                        </a:lnTo>
                        <a:lnTo>
                          <a:pt x="413" y="111"/>
                        </a:lnTo>
                        <a:lnTo>
                          <a:pt x="429" y="111"/>
                        </a:lnTo>
                        <a:lnTo>
                          <a:pt x="434" y="111"/>
                        </a:lnTo>
                        <a:lnTo>
                          <a:pt x="451" y="116"/>
                        </a:lnTo>
                        <a:lnTo>
                          <a:pt x="464" y="121"/>
                        </a:lnTo>
                        <a:lnTo>
                          <a:pt x="480" y="129"/>
                        </a:lnTo>
                        <a:lnTo>
                          <a:pt x="482" y="132"/>
                        </a:lnTo>
                        <a:lnTo>
                          <a:pt x="482" y="133"/>
                        </a:lnTo>
                      </a:path>
                    </a:pathLst>
                  </a:custGeom>
                  <a:noFill/>
                  <a:ln w="4763" cap="sq">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
                <p:nvSpPr>
                  <p:cNvPr id="107" name="Freeform 63"/>
                  <p:cNvSpPr>
                    <a:spLocks/>
                  </p:cNvSpPr>
                  <p:nvPr/>
                </p:nvSpPr>
                <p:spPr bwMode="auto">
                  <a:xfrm>
                    <a:off x="4010" y="1820"/>
                    <a:ext cx="394" cy="392"/>
                  </a:xfrm>
                  <a:custGeom>
                    <a:avLst/>
                    <a:gdLst>
                      <a:gd name="T0" fmla="*/ 347 w 394"/>
                      <a:gd name="T1" fmla="*/ 195 h 392"/>
                      <a:gd name="T2" fmla="*/ 394 w 394"/>
                      <a:gd name="T3" fmla="*/ 285 h 392"/>
                      <a:gd name="T4" fmla="*/ 357 w 394"/>
                      <a:gd name="T5" fmla="*/ 323 h 392"/>
                      <a:gd name="T6" fmla="*/ 220 w 394"/>
                      <a:gd name="T7" fmla="*/ 370 h 392"/>
                      <a:gd name="T8" fmla="*/ 117 w 394"/>
                      <a:gd name="T9" fmla="*/ 392 h 392"/>
                      <a:gd name="T10" fmla="*/ 98 w 394"/>
                      <a:gd name="T11" fmla="*/ 355 h 392"/>
                      <a:gd name="T12" fmla="*/ 90 w 394"/>
                      <a:gd name="T13" fmla="*/ 331 h 392"/>
                      <a:gd name="T14" fmla="*/ 66 w 394"/>
                      <a:gd name="T15" fmla="*/ 297 h 392"/>
                      <a:gd name="T16" fmla="*/ 45 w 394"/>
                      <a:gd name="T17" fmla="*/ 265 h 392"/>
                      <a:gd name="T18" fmla="*/ 32 w 394"/>
                      <a:gd name="T19" fmla="*/ 249 h 392"/>
                      <a:gd name="T20" fmla="*/ 0 w 394"/>
                      <a:gd name="T21" fmla="*/ 203 h 392"/>
                      <a:gd name="T22" fmla="*/ 56 w 394"/>
                      <a:gd name="T23" fmla="*/ 114 h 392"/>
                      <a:gd name="T24" fmla="*/ 61 w 394"/>
                      <a:gd name="T25" fmla="*/ 108 h 392"/>
                      <a:gd name="T26" fmla="*/ 104 w 394"/>
                      <a:gd name="T27" fmla="*/ 58 h 392"/>
                      <a:gd name="T28" fmla="*/ 137 w 394"/>
                      <a:gd name="T29" fmla="*/ 27 h 392"/>
                      <a:gd name="T30" fmla="*/ 149 w 394"/>
                      <a:gd name="T31" fmla="*/ 15 h 392"/>
                      <a:gd name="T32" fmla="*/ 162 w 394"/>
                      <a:gd name="T33" fmla="*/ 0 h 392"/>
                      <a:gd name="T34" fmla="*/ 177 w 394"/>
                      <a:gd name="T35" fmla="*/ 11 h 392"/>
                      <a:gd name="T36" fmla="*/ 217 w 394"/>
                      <a:gd name="T37" fmla="*/ 60 h 392"/>
                      <a:gd name="T38" fmla="*/ 231 w 394"/>
                      <a:gd name="T39" fmla="*/ 76 h 392"/>
                      <a:gd name="T40" fmla="*/ 249 w 394"/>
                      <a:gd name="T41" fmla="*/ 98 h 392"/>
                      <a:gd name="T42" fmla="*/ 251 w 394"/>
                      <a:gd name="T43" fmla="*/ 98 h 392"/>
                      <a:gd name="T44" fmla="*/ 251 w 394"/>
                      <a:gd name="T45" fmla="*/ 100 h 392"/>
                      <a:gd name="T46" fmla="*/ 257 w 394"/>
                      <a:gd name="T47" fmla="*/ 105 h 392"/>
                      <a:gd name="T48" fmla="*/ 257 w 394"/>
                      <a:gd name="T49" fmla="*/ 105 h 392"/>
                      <a:gd name="T50" fmla="*/ 257 w 394"/>
                      <a:gd name="T51" fmla="*/ 105 h 392"/>
                      <a:gd name="T52" fmla="*/ 257 w 394"/>
                      <a:gd name="T53" fmla="*/ 106 h 392"/>
                      <a:gd name="T54" fmla="*/ 286 w 394"/>
                      <a:gd name="T55" fmla="*/ 140 h 392"/>
                      <a:gd name="T56" fmla="*/ 286 w 394"/>
                      <a:gd name="T57" fmla="*/ 138 h 392"/>
                      <a:gd name="T58" fmla="*/ 286 w 394"/>
                      <a:gd name="T59" fmla="*/ 140 h 392"/>
                      <a:gd name="T60" fmla="*/ 296 w 394"/>
                      <a:gd name="T61" fmla="*/ 148 h 392"/>
                      <a:gd name="T62" fmla="*/ 296 w 394"/>
                      <a:gd name="T63" fmla="*/ 148 h 392"/>
                      <a:gd name="T64" fmla="*/ 307 w 394"/>
                      <a:gd name="T65" fmla="*/ 159 h 392"/>
                      <a:gd name="T66" fmla="*/ 347 w 394"/>
                      <a:gd name="T67" fmla="*/ 195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4" h="392">
                        <a:moveTo>
                          <a:pt x="347" y="195"/>
                        </a:moveTo>
                        <a:lnTo>
                          <a:pt x="394" y="285"/>
                        </a:lnTo>
                        <a:lnTo>
                          <a:pt x="357" y="323"/>
                        </a:lnTo>
                        <a:lnTo>
                          <a:pt x="220" y="370"/>
                        </a:lnTo>
                        <a:lnTo>
                          <a:pt x="117" y="392"/>
                        </a:lnTo>
                        <a:lnTo>
                          <a:pt x="98" y="355"/>
                        </a:lnTo>
                        <a:lnTo>
                          <a:pt x="90" y="331"/>
                        </a:lnTo>
                        <a:lnTo>
                          <a:pt x="66" y="297"/>
                        </a:lnTo>
                        <a:lnTo>
                          <a:pt x="45" y="265"/>
                        </a:lnTo>
                        <a:lnTo>
                          <a:pt x="32" y="249"/>
                        </a:lnTo>
                        <a:lnTo>
                          <a:pt x="0" y="203"/>
                        </a:lnTo>
                        <a:lnTo>
                          <a:pt x="56" y="114"/>
                        </a:lnTo>
                        <a:lnTo>
                          <a:pt x="61" y="108"/>
                        </a:lnTo>
                        <a:lnTo>
                          <a:pt x="104" y="58"/>
                        </a:lnTo>
                        <a:lnTo>
                          <a:pt x="137" y="27"/>
                        </a:lnTo>
                        <a:lnTo>
                          <a:pt x="149" y="15"/>
                        </a:lnTo>
                        <a:lnTo>
                          <a:pt x="162" y="0"/>
                        </a:lnTo>
                        <a:lnTo>
                          <a:pt x="177" y="11"/>
                        </a:lnTo>
                        <a:lnTo>
                          <a:pt x="217" y="60"/>
                        </a:lnTo>
                        <a:lnTo>
                          <a:pt x="231" y="76"/>
                        </a:lnTo>
                        <a:lnTo>
                          <a:pt x="249" y="98"/>
                        </a:lnTo>
                        <a:lnTo>
                          <a:pt x="251" y="98"/>
                        </a:lnTo>
                        <a:lnTo>
                          <a:pt x="251" y="100"/>
                        </a:lnTo>
                        <a:lnTo>
                          <a:pt x="257" y="105"/>
                        </a:lnTo>
                        <a:lnTo>
                          <a:pt x="257" y="105"/>
                        </a:lnTo>
                        <a:lnTo>
                          <a:pt x="257" y="105"/>
                        </a:lnTo>
                        <a:lnTo>
                          <a:pt x="257" y="106"/>
                        </a:lnTo>
                        <a:lnTo>
                          <a:pt x="286" y="140"/>
                        </a:lnTo>
                        <a:lnTo>
                          <a:pt x="286" y="138"/>
                        </a:lnTo>
                        <a:lnTo>
                          <a:pt x="286" y="140"/>
                        </a:lnTo>
                        <a:lnTo>
                          <a:pt x="296" y="148"/>
                        </a:lnTo>
                        <a:lnTo>
                          <a:pt x="296" y="148"/>
                        </a:lnTo>
                        <a:lnTo>
                          <a:pt x="307" y="159"/>
                        </a:lnTo>
                        <a:lnTo>
                          <a:pt x="347" y="195"/>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a:p>
                </p:txBody>
              </p:sp>
              <p:sp>
                <p:nvSpPr>
                  <p:cNvPr id="108" name="Freeform 64"/>
                  <p:cNvSpPr>
                    <a:spLocks/>
                  </p:cNvSpPr>
                  <p:nvPr/>
                </p:nvSpPr>
                <p:spPr bwMode="auto">
                  <a:xfrm>
                    <a:off x="4010" y="1820"/>
                    <a:ext cx="394" cy="392"/>
                  </a:xfrm>
                  <a:custGeom>
                    <a:avLst/>
                    <a:gdLst>
                      <a:gd name="T0" fmla="*/ 347 w 394"/>
                      <a:gd name="T1" fmla="*/ 195 h 392"/>
                      <a:gd name="T2" fmla="*/ 394 w 394"/>
                      <a:gd name="T3" fmla="*/ 285 h 392"/>
                      <a:gd name="T4" fmla="*/ 357 w 394"/>
                      <a:gd name="T5" fmla="*/ 323 h 392"/>
                      <a:gd name="T6" fmla="*/ 220 w 394"/>
                      <a:gd name="T7" fmla="*/ 370 h 392"/>
                      <a:gd name="T8" fmla="*/ 117 w 394"/>
                      <a:gd name="T9" fmla="*/ 392 h 392"/>
                      <a:gd name="T10" fmla="*/ 98 w 394"/>
                      <a:gd name="T11" fmla="*/ 355 h 392"/>
                      <a:gd name="T12" fmla="*/ 90 w 394"/>
                      <a:gd name="T13" fmla="*/ 331 h 392"/>
                      <a:gd name="T14" fmla="*/ 66 w 394"/>
                      <a:gd name="T15" fmla="*/ 297 h 392"/>
                      <a:gd name="T16" fmla="*/ 45 w 394"/>
                      <a:gd name="T17" fmla="*/ 265 h 392"/>
                      <a:gd name="T18" fmla="*/ 32 w 394"/>
                      <a:gd name="T19" fmla="*/ 249 h 392"/>
                      <a:gd name="T20" fmla="*/ 0 w 394"/>
                      <a:gd name="T21" fmla="*/ 203 h 392"/>
                      <a:gd name="T22" fmla="*/ 56 w 394"/>
                      <a:gd name="T23" fmla="*/ 114 h 392"/>
                      <a:gd name="T24" fmla="*/ 61 w 394"/>
                      <a:gd name="T25" fmla="*/ 108 h 392"/>
                      <a:gd name="T26" fmla="*/ 104 w 394"/>
                      <a:gd name="T27" fmla="*/ 58 h 392"/>
                      <a:gd name="T28" fmla="*/ 137 w 394"/>
                      <a:gd name="T29" fmla="*/ 27 h 392"/>
                      <a:gd name="T30" fmla="*/ 149 w 394"/>
                      <a:gd name="T31" fmla="*/ 15 h 392"/>
                      <a:gd name="T32" fmla="*/ 162 w 394"/>
                      <a:gd name="T33" fmla="*/ 0 h 392"/>
                      <a:gd name="T34" fmla="*/ 177 w 394"/>
                      <a:gd name="T35" fmla="*/ 11 h 392"/>
                      <a:gd name="T36" fmla="*/ 217 w 394"/>
                      <a:gd name="T37" fmla="*/ 60 h 392"/>
                      <a:gd name="T38" fmla="*/ 231 w 394"/>
                      <a:gd name="T39" fmla="*/ 76 h 392"/>
                      <a:gd name="T40" fmla="*/ 249 w 394"/>
                      <a:gd name="T41" fmla="*/ 98 h 392"/>
                      <a:gd name="T42" fmla="*/ 251 w 394"/>
                      <a:gd name="T43" fmla="*/ 98 h 392"/>
                      <a:gd name="T44" fmla="*/ 251 w 394"/>
                      <a:gd name="T45" fmla="*/ 100 h 392"/>
                      <a:gd name="T46" fmla="*/ 257 w 394"/>
                      <a:gd name="T47" fmla="*/ 105 h 392"/>
                      <a:gd name="T48" fmla="*/ 257 w 394"/>
                      <a:gd name="T49" fmla="*/ 105 h 392"/>
                      <a:gd name="T50" fmla="*/ 257 w 394"/>
                      <a:gd name="T51" fmla="*/ 105 h 392"/>
                      <a:gd name="T52" fmla="*/ 257 w 394"/>
                      <a:gd name="T53" fmla="*/ 106 h 392"/>
                      <a:gd name="T54" fmla="*/ 286 w 394"/>
                      <a:gd name="T55" fmla="*/ 140 h 392"/>
                      <a:gd name="T56" fmla="*/ 286 w 394"/>
                      <a:gd name="T57" fmla="*/ 138 h 392"/>
                      <a:gd name="T58" fmla="*/ 286 w 394"/>
                      <a:gd name="T59" fmla="*/ 140 h 392"/>
                      <a:gd name="T60" fmla="*/ 296 w 394"/>
                      <a:gd name="T61" fmla="*/ 148 h 392"/>
                      <a:gd name="T62" fmla="*/ 296 w 394"/>
                      <a:gd name="T63" fmla="*/ 148 h 392"/>
                      <a:gd name="T64" fmla="*/ 307 w 394"/>
                      <a:gd name="T65" fmla="*/ 159 h 392"/>
                      <a:gd name="T66" fmla="*/ 347 w 394"/>
                      <a:gd name="T67" fmla="*/ 195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4" h="392">
                        <a:moveTo>
                          <a:pt x="347" y="195"/>
                        </a:moveTo>
                        <a:lnTo>
                          <a:pt x="394" y="285"/>
                        </a:lnTo>
                        <a:lnTo>
                          <a:pt x="357" y="323"/>
                        </a:lnTo>
                        <a:lnTo>
                          <a:pt x="220" y="370"/>
                        </a:lnTo>
                        <a:lnTo>
                          <a:pt x="117" y="392"/>
                        </a:lnTo>
                        <a:lnTo>
                          <a:pt x="98" y="355"/>
                        </a:lnTo>
                        <a:lnTo>
                          <a:pt x="90" y="331"/>
                        </a:lnTo>
                        <a:lnTo>
                          <a:pt x="66" y="297"/>
                        </a:lnTo>
                        <a:lnTo>
                          <a:pt x="45" y="265"/>
                        </a:lnTo>
                        <a:lnTo>
                          <a:pt x="32" y="249"/>
                        </a:lnTo>
                        <a:lnTo>
                          <a:pt x="0" y="203"/>
                        </a:lnTo>
                        <a:lnTo>
                          <a:pt x="56" y="114"/>
                        </a:lnTo>
                        <a:lnTo>
                          <a:pt x="61" y="108"/>
                        </a:lnTo>
                        <a:lnTo>
                          <a:pt x="104" y="58"/>
                        </a:lnTo>
                        <a:lnTo>
                          <a:pt x="137" y="27"/>
                        </a:lnTo>
                        <a:lnTo>
                          <a:pt x="149" y="15"/>
                        </a:lnTo>
                        <a:lnTo>
                          <a:pt x="162" y="0"/>
                        </a:lnTo>
                        <a:lnTo>
                          <a:pt x="177" y="11"/>
                        </a:lnTo>
                        <a:lnTo>
                          <a:pt x="217" y="60"/>
                        </a:lnTo>
                        <a:lnTo>
                          <a:pt x="231" y="76"/>
                        </a:lnTo>
                        <a:lnTo>
                          <a:pt x="249" y="98"/>
                        </a:lnTo>
                        <a:lnTo>
                          <a:pt x="251" y="98"/>
                        </a:lnTo>
                        <a:lnTo>
                          <a:pt x="251" y="100"/>
                        </a:lnTo>
                        <a:lnTo>
                          <a:pt x="257" y="105"/>
                        </a:lnTo>
                        <a:lnTo>
                          <a:pt x="257" y="105"/>
                        </a:lnTo>
                        <a:lnTo>
                          <a:pt x="257" y="105"/>
                        </a:lnTo>
                        <a:lnTo>
                          <a:pt x="257" y="106"/>
                        </a:lnTo>
                        <a:lnTo>
                          <a:pt x="286" y="140"/>
                        </a:lnTo>
                        <a:lnTo>
                          <a:pt x="286" y="138"/>
                        </a:lnTo>
                        <a:lnTo>
                          <a:pt x="286" y="140"/>
                        </a:lnTo>
                        <a:lnTo>
                          <a:pt x="296" y="148"/>
                        </a:lnTo>
                        <a:lnTo>
                          <a:pt x="296" y="148"/>
                        </a:lnTo>
                        <a:lnTo>
                          <a:pt x="307" y="159"/>
                        </a:lnTo>
                        <a:lnTo>
                          <a:pt x="347" y="195"/>
                        </a:lnTo>
                      </a:path>
                    </a:pathLst>
                  </a:custGeom>
                  <a:noFill/>
                  <a:ln w="4763" cap="sq">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
                <p:nvSpPr>
                  <p:cNvPr id="109" name="Freeform 65"/>
                  <p:cNvSpPr>
                    <a:spLocks/>
                  </p:cNvSpPr>
                  <p:nvPr/>
                </p:nvSpPr>
                <p:spPr bwMode="auto">
                  <a:xfrm>
                    <a:off x="3576" y="3112"/>
                    <a:ext cx="530" cy="328"/>
                  </a:xfrm>
                  <a:custGeom>
                    <a:avLst/>
                    <a:gdLst>
                      <a:gd name="T0" fmla="*/ 209 w 530"/>
                      <a:gd name="T1" fmla="*/ 39 h 328"/>
                      <a:gd name="T2" fmla="*/ 301 w 530"/>
                      <a:gd name="T3" fmla="*/ 62 h 328"/>
                      <a:gd name="T4" fmla="*/ 407 w 530"/>
                      <a:gd name="T5" fmla="*/ 89 h 328"/>
                      <a:gd name="T6" fmla="*/ 436 w 530"/>
                      <a:gd name="T7" fmla="*/ 95 h 328"/>
                      <a:gd name="T8" fmla="*/ 469 w 530"/>
                      <a:gd name="T9" fmla="*/ 102 h 328"/>
                      <a:gd name="T10" fmla="*/ 506 w 530"/>
                      <a:gd name="T11" fmla="*/ 87 h 328"/>
                      <a:gd name="T12" fmla="*/ 524 w 530"/>
                      <a:gd name="T13" fmla="*/ 95 h 328"/>
                      <a:gd name="T14" fmla="*/ 521 w 530"/>
                      <a:gd name="T15" fmla="*/ 107 h 328"/>
                      <a:gd name="T16" fmla="*/ 516 w 530"/>
                      <a:gd name="T17" fmla="*/ 113 h 328"/>
                      <a:gd name="T18" fmla="*/ 518 w 530"/>
                      <a:gd name="T19" fmla="*/ 126 h 328"/>
                      <a:gd name="T20" fmla="*/ 518 w 530"/>
                      <a:gd name="T21" fmla="*/ 134 h 328"/>
                      <a:gd name="T22" fmla="*/ 518 w 530"/>
                      <a:gd name="T23" fmla="*/ 132 h 328"/>
                      <a:gd name="T24" fmla="*/ 524 w 530"/>
                      <a:gd name="T25" fmla="*/ 142 h 328"/>
                      <a:gd name="T26" fmla="*/ 521 w 530"/>
                      <a:gd name="T27" fmla="*/ 150 h 328"/>
                      <a:gd name="T28" fmla="*/ 508 w 530"/>
                      <a:gd name="T29" fmla="*/ 158 h 328"/>
                      <a:gd name="T30" fmla="*/ 495 w 530"/>
                      <a:gd name="T31" fmla="*/ 184 h 328"/>
                      <a:gd name="T32" fmla="*/ 500 w 530"/>
                      <a:gd name="T33" fmla="*/ 197 h 328"/>
                      <a:gd name="T34" fmla="*/ 498 w 530"/>
                      <a:gd name="T35" fmla="*/ 201 h 328"/>
                      <a:gd name="T36" fmla="*/ 503 w 530"/>
                      <a:gd name="T37" fmla="*/ 214 h 328"/>
                      <a:gd name="T38" fmla="*/ 506 w 530"/>
                      <a:gd name="T39" fmla="*/ 219 h 328"/>
                      <a:gd name="T40" fmla="*/ 513 w 530"/>
                      <a:gd name="T41" fmla="*/ 232 h 328"/>
                      <a:gd name="T42" fmla="*/ 516 w 530"/>
                      <a:gd name="T43" fmla="*/ 240 h 328"/>
                      <a:gd name="T44" fmla="*/ 524 w 530"/>
                      <a:gd name="T45" fmla="*/ 254 h 328"/>
                      <a:gd name="T46" fmla="*/ 529 w 530"/>
                      <a:gd name="T47" fmla="*/ 264 h 328"/>
                      <a:gd name="T48" fmla="*/ 524 w 530"/>
                      <a:gd name="T49" fmla="*/ 267 h 328"/>
                      <a:gd name="T50" fmla="*/ 513 w 530"/>
                      <a:gd name="T51" fmla="*/ 271 h 328"/>
                      <a:gd name="T52" fmla="*/ 505 w 530"/>
                      <a:gd name="T53" fmla="*/ 274 h 328"/>
                      <a:gd name="T54" fmla="*/ 490 w 530"/>
                      <a:gd name="T55" fmla="*/ 283 h 328"/>
                      <a:gd name="T56" fmla="*/ 489 w 530"/>
                      <a:gd name="T57" fmla="*/ 290 h 328"/>
                      <a:gd name="T58" fmla="*/ 476 w 530"/>
                      <a:gd name="T59" fmla="*/ 295 h 328"/>
                      <a:gd name="T60" fmla="*/ 456 w 530"/>
                      <a:gd name="T61" fmla="*/ 293 h 328"/>
                      <a:gd name="T62" fmla="*/ 428 w 530"/>
                      <a:gd name="T63" fmla="*/ 306 h 328"/>
                      <a:gd name="T64" fmla="*/ 415 w 530"/>
                      <a:gd name="T65" fmla="*/ 309 h 328"/>
                      <a:gd name="T66" fmla="*/ 402 w 530"/>
                      <a:gd name="T67" fmla="*/ 306 h 328"/>
                      <a:gd name="T68" fmla="*/ 376 w 530"/>
                      <a:gd name="T69" fmla="*/ 298 h 328"/>
                      <a:gd name="T70" fmla="*/ 349 w 530"/>
                      <a:gd name="T71" fmla="*/ 299 h 328"/>
                      <a:gd name="T72" fmla="*/ 321 w 530"/>
                      <a:gd name="T73" fmla="*/ 303 h 328"/>
                      <a:gd name="T74" fmla="*/ 293 w 530"/>
                      <a:gd name="T75" fmla="*/ 311 h 328"/>
                      <a:gd name="T76" fmla="*/ 254 w 530"/>
                      <a:gd name="T77" fmla="*/ 324 h 328"/>
                      <a:gd name="T78" fmla="*/ 244 w 530"/>
                      <a:gd name="T79" fmla="*/ 325 h 328"/>
                      <a:gd name="T80" fmla="*/ 225 w 530"/>
                      <a:gd name="T81" fmla="*/ 328 h 328"/>
                      <a:gd name="T82" fmla="*/ 219 w 530"/>
                      <a:gd name="T83" fmla="*/ 324 h 328"/>
                      <a:gd name="T84" fmla="*/ 170 w 530"/>
                      <a:gd name="T85" fmla="*/ 324 h 328"/>
                      <a:gd name="T86" fmla="*/ 121 w 530"/>
                      <a:gd name="T87" fmla="*/ 319 h 328"/>
                      <a:gd name="T88" fmla="*/ 56 w 530"/>
                      <a:gd name="T89" fmla="*/ 208 h 328"/>
                      <a:gd name="T90" fmla="*/ 19 w 530"/>
                      <a:gd name="T91" fmla="*/ 161 h 328"/>
                      <a:gd name="T92" fmla="*/ 3 w 530"/>
                      <a:gd name="T93" fmla="*/ 142 h 328"/>
                      <a:gd name="T94" fmla="*/ 2 w 530"/>
                      <a:gd name="T95" fmla="*/ 131 h 328"/>
                      <a:gd name="T96" fmla="*/ 0 w 530"/>
                      <a:gd name="T97" fmla="*/ 127 h 328"/>
                      <a:gd name="T98" fmla="*/ 11 w 530"/>
                      <a:gd name="T99" fmla="*/ 123 h 328"/>
                      <a:gd name="T100" fmla="*/ 16 w 530"/>
                      <a:gd name="T101" fmla="*/ 118 h 328"/>
                      <a:gd name="T102" fmla="*/ 71 w 530"/>
                      <a:gd name="T103" fmla="*/ 71 h 328"/>
                      <a:gd name="T104" fmla="*/ 80 w 530"/>
                      <a:gd name="T105" fmla="*/ 62 h 328"/>
                      <a:gd name="T106" fmla="*/ 74 w 530"/>
                      <a:gd name="T107" fmla="*/ 50 h 328"/>
                      <a:gd name="T108" fmla="*/ 63 w 530"/>
                      <a:gd name="T109" fmla="*/ 31 h 328"/>
                      <a:gd name="T110" fmla="*/ 85 w 530"/>
                      <a:gd name="T111" fmla="*/ 20 h 328"/>
                      <a:gd name="T112" fmla="*/ 92 w 530"/>
                      <a:gd name="T113" fmla="*/ 15 h 328"/>
                      <a:gd name="T114" fmla="*/ 166 w 530"/>
                      <a:gd name="T115" fmla="*/ 21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30" h="328">
                        <a:moveTo>
                          <a:pt x="166" y="21"/>
                        </a:moveTo>
                        <a:lnTo>
                          <a:pt x="209" y="39"/>
                        </a:lnTo>
                        <a:lnTo>
                          <a:pt x="281" y="58"/>
                        </a:lnTo>
                        <a:lnTo>
                          <a:pt x="301" y="62"/>
                        </a:lnTo>
                        <a:lnTo>
                          <a:pt x="339" y="73"/>
                        </a:lnTo>
                        <a:lnTo>
                          <a:pt x="407" y="89"/>
                        </a:lnTo>
                        <a:lnTo>
                          <a:pt x="423" y="92"/>
                        </a:lnTo>
                        <a:lnTo>
                          <a:pt x="436" y="95"/>
                        </a:lnTo>
                        <a:lnTo>
                          <a:pt x="453" y="100"/>
                        </a:lnTo>
                        <a:lnTo>
                          <a:pt x="469" y="102"/>
                        </a:lnTo>
                        <a:lnTo>
                          <a:pt x="498" y="90"/>
                        </a:lnTo>
                        <a:lnTo>
                          <a:pt x="506" y="87"/>
                        </a:lnTo>
                        <a:lnTo>
                          <a:pt x="509" y="87"/>
                        </a:lnTo>
                        <a:lnTo>
                          <a:pt x="524" y="95"/>
                        </a:lnTo>
                        <a:lnTo>
                          <a:pt x="527" y="97"/>
                        </a:lnTo>
                        <a:lnTo>
                          <a:pt x="521" y="107"/>
                        </a:lnTo>
                        <a:lnTo>
                          <a:pt x="514" y="113"/>
                        </a:lnTo>
                        <a:lnTo>
                          <a:pt x="516" y="113"/>
                        </a:lnTo>
                        <a:lnTo>
                          <a:pt x="513" y="116"/>
                        </a:lnTo>
                        <a:lnTo>
                          <a:pt x="518" y="126"/>
                        </a:lnTo>
                        <a:lnTo>
                          <a:pt x="518" y="131"/>
                        </a:lnTo>
                        <a:lnTo>
                          <a:pt x="518" y="134"/>
                        </a:lnTo>
                        <a:lnTo>
                          <a:pt x="518" y="134"/>
                        </a:lnTo>
                        <a:lnTo>
                          <a:pt x="518" y="132"/>
                        </a:lnTo>
                        <a:lnTo>
                          <a:pt x="516" y="134"/>
                        </a:lnTo>
                        <a:lnTo>
                          <a:pt x="524" y="142"/>
                        </a:lnTo>
                        <a:lnTo>
                          <a:pt x="519" y="147"/>
                        </a:lnTo>
                        <a:lnTo>
                          <a:pt x="521" y="150"/>
                        </a:lnTo>
                        <a:lnTo>
                          <a:pt x="508" y="158"/>
                        </a:lnTo>
                        <a:lnTo>
                          <a:pt x="508" y="158"/>
                        </a:lnTo>
                        <a:lnTo>
                          <a:pt x="495" y="168"/>
                        </a:lnTo>
                        <a:lnTo>
                          <a:pt x="495" y="184"/>
                        </a:lnTo>
                        <a:lnTo>
                          <a:pt x="498" y="189"/>
                        </a:lnTo>
                        <a:lnTo>
                          <a:pt x="500" y="197"/>
                        </a:lnTo>
                        <a:lnTo>
                          <a:pt x="498" y="201"/>
                        </a:lnTo>
                        <a:lnTo>
                          <a:pt x="498" y="201"/>
                        </a:lnTo>
                        <a:lnTo>
                          <a:pt x="503" y="208"/>
                        </a:lnTo>
                        <a:lnTo>
                          <a:pt x="503" y="214"/>
                        </a:lnTo>
                        <a:lnTo>
                          <a:pt x="503" y="216"/>
                        </a:lnTo>
                        <a:lnTo>
                          <a:pt x="506" y="219"/>
                        </a:lnTo>
                        <a:lnTo>
                          <a:pt x="513" y="227"/>
                        </a:lnTo>
                        <a:lnTo>
                          <a:pt x="513" y="232"/>
                        </a:lnTo>
                        <a:lnTo>
                          <a:pt x="514" y="234"/>
                        </a:lnTo>
                        <a:lnTo>
                          <a:pt x="516" y="240"/>
                        </a:lnTo>
                        <a:lnTo>
                          <a:pt x="516" y="242"/>
                        </a:lnTo>
                        <a:lnTo>
                          <a:pt x="524" y="254"/>
                        </a:lnTo>
                        <a:lnTo>
                          <a:pt x="530" y="264"/>
                        </a:lnTo>
                        <a:lnTo>
                          <a:pt x="529" y="264"/>
                        </a:lnTo>
                        <a:lnTo>
                          <a:pt x="526" y="267"/>
                        </a:lnTo>
                        <a:lnTo>
                          <a:pt x="524" y="267"/>
                        </a:lnTo>
                        <a:lnTo>
                          <a:pt x="516" y="269"/>
                        </a:lnTo>
                        <a:lnTo>
                          <a:pt x="513" y="271"/>
                        </a:lnTo>
                        <a:lnTo>
                          <a:pt x="505" y="274"/>
                        </a:lnTo>
                        <a:lnTo>
                          <a:pt x="505" y="274"/>
                        </a:lnTo>
                        <a:lnTo>
                          <a:pt x="493" y="282"/>
                        </a:lnTo>
                        <a:lnTo>
                          <a:pt x="490" y="283"/>
                        </a:lnTo>
                        <a:lnTo>
                          <a:pt x="490" y="288"/>
                        </a:lnTo>
                        <a:lnTo>
                          <a:pt x="489" y="290"/>
                        </a:lnTo>
                        <a:lnTo>
                          <a:pt x="481" y="295"/>
                        </a:lnTo>
                        <a:lnTo>
                          <a:pt x="476" y="295"/>
                        </a:lnTo>
                        <a:lnTo>
                          <a:pt x="466" y="295"/>
                        </a:lnTo>
                        <a:lnTo>
                          <a:pt x="456" y="293"/>
                        </a:lnTo>
                        <a:lnTo>
                          <a:pt x="455" y="293"/>
                        </a:lnTo>
                        <a:lnTo>
                          <a:pt x="428" y="306"/>
                        </a:lnTo>
                        <a:lnTo>
                          <a:pt x="416" y="309"/>
                        </a:lnTo>
                        <a:lnTo>
                          <a:pt x="415" y="309"/>
                        </a:lnTo>
                        <a:lnTo>
                          <a:pt x="413" y="309"/>
                        </a:lnTo>
                        <a:lnTo>
                          <a:pt x="402" y="306"/>
                        </a:lnTo>
                        <a:lnTo>
                          <a:pt x="387" y="303"/>
                        </a:lnTo>
                        <a:lnTo>
                          <a:pt x="376" y="298"/>
                        </a:lnTo>
                        <a:lnTo>
                          <a:pt x="355" y="298"/>
                        </a:lnTo>
                        <a:lnTo>
                          <a:pt x="349" y="299"/>
                        </a:lnTo>
                        <a:lnTo>
                          <a:pt x="342" y="299"/>
                        </a:lnTo>
                        <a:lnTo>
                          <a:pt x="321" y="303"/>
                        </a:lnTo>
                        <a:lnTo>
                          <a:pt x="313" y="304"/>
                        </a:lnTo>
                        <a:lnTo>
                          <a:pt x="293" y="311"/>
                        </a:lnTo>
                        <a:lnTo>
                          <a:pt x="280" y="312"/>
                        </a:lnTo>
                        <a:lnTo>
                          <a:pt x="254" y="324"/>
                        </a:lnTo>
                        <a:lnTo>
                          <a:pt x="254" y="325"/>
                        </a:lnTo>
                        <a:lnTo>
                          <a:pt x="244" y="325"/>
                        </a:lnTo>
                        <a:lnTo>
                          <a:pt x="228" y="328"/>
                        </a:lnTo>
                        <a:lnTo>
                          <a:pt x="225" y="328"/>
                        </a:lnTo>
                        <a:lnTo>
                          <a:pt x="219" y="327"/>
                        </a:lnTo>
                        <a:lnTo>
                          <a:pt x="219" y="324"/>
                        </a:lnTo>
                        <a:lnTo>
                          <a:pt x="170" y="319"/>
                        </a:lnTo>
                        <a:lnTo>
                          <a:pt x="170" y="324"/>
                        </a:lnTo>
                        <a:lnTo>
                          <a:pt x="122" y="320"/>
                        </a:lnTo>
                        <a:lnTo>
                          <a:pt x="121" y="319"/>
                        </a:lnTo>
                        <a:lnTo>
                          <a:pt x="69" y="230"/>
                        </a:lnTo>
                        <a:lnTo>
                          <a:pt x="56" y="208"/>
                        </a:lnTo>
                        <a:lnTo>
                          <a:pt x="43" y="192"/>
                        </a:lnTo>
                        <a:lnTo>
                          <a:pt x="19" y="161"/>
                        </a:lnTo>
                        <a:lnTo>
                          <a:pt x="10" y="148"/>
                        </a:lnTo>
                        <a:lnTo>
                          <a:pt x="3" y="142"/>
                        </a:lnTo>
                        <a:lnTo>
                          <a:pt x="2" y="140"/>
                        </a:lnTo>
                        <a:lnTo>
                          <a:pt x="2" y="131"/>
                        </a:lnTo>
                        <a:lnTo>
                          <a:pt x="2" y="129"/>
                        </a:lnTo>
                        <a:lnTo>
                          <a:pt x="0" y="127"/>
                        </a:lnTo>
                        <a:lnTo>
                          <a:pt x="3" y="126"/>
                        </a:lnTo>
                        <a:lnTo>
                          <a:pt x="11" y="123"/>
                        </a:lnTo>
                        <a:lnTo>
                          <a:pt x="16" y="121"/>
                        </a:lnTo>
                        <a:lnTo>
                          <a:pt x="16" y="118"/>
                        </a:lnTo>
                        <a:lnTo>
                          <a:pt x="18" y="118"/>
                        </a:lnTo>
                        <a:lnTo>
                          <a:pt x="71" y="71"/>
                        </a:lnTo>
                        <a:lnTo>
                          <a:pt x="77" y="66"/>
                        </a:lnTo>
                        <a:lnTo>
                          <a:pt x="80" y="62"/>
                        </a:lnTo>
                        <a:lnTo>
                          <a:pt x="77" y="58"/>
                        </a:lnTo>
                        <a:lnTo>
                          <a:pt x="74" y="50"/>
                        </a:lnTo>
                        <a:lnTo>
                          <a:pt x="63" y="33"/>
                        </a:lnTo>
                        <a:lnTo>
                          <a:pt x="63" y="31"/>
                        </a:lnTo>
                        <a:lnTo>
                          <a:pt x="85" y="20"/>
                        </a:lnTo>
                        <a:lnTo>
                          <a:pt x="85" y="20"/>
                        </a:lnTo>
                        <a:lnTo>
                          <a:pt x="85" y="20"/>
                        </a:lnTo>
                        <a:lnTo>
                          <a:pt x="92" y="15"/>
                        </a:lnTo>
                        <a:lnTo>
                          <a:pt x="109" y="0"/>
                        </a:lnTo>
                        <a:lnTo>
                          <a:pt x="166" y="21"/>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a:p>
                </p:txBody>
              </p:sp>
              <p:sp>
                <p:nvSpPr>
                  <p:cNvPr id="110" name="Freeform 66"/>
                  <p:cNvSpPr>
                    <a:spLocks/>
                  </p:cNvSpPr>
                  <p:nvPr/>
                </p:nvSpPr>
                <p:spPr bwMode="auto">
                  <a:xfrm>
                    <a:off x="3576" y="3112"/>
                    <a:ext cx="530" cy="328"/>
                  </a:xfrm>
                  <a:custGeom>
                    <a:avLst/>
                    <a:gdLst>
                      <a:gd name="T0" fmla="*/ 209 w 530"/>
                      <a:gd name="T1" fmla="*/ 39 h 328"/>
                      <a:gd name="T2" fmla="*/ 301 w 530"/>
                      <a:gd name="T3" fmla="*/ 62 h 328"/>
                      <a:gd name="T4" fmla="*/ 407 w 530"/>
                      <a:gd name="T5" fmla="*/ 89 h 328"/>
                      <a:gd name="T6" fmla="*/ 436 w 530"/>
                      <a:gd name="T7" fmla="*/ 95 h 328"/>
                      <a:gd name="T8" fmla="*/ 469 w 530"/>
                      <a:gd name="T9" fmla="*/ 102 h 328"/>
                      <a:gd name="T10" fmla="*/ 506 w 530"/>
                      <a:gd name="T11" fmla="*/ 87 h 328"/>
                      <a:gd name="T12" fmla="*/ 524 w 530"/>
                      <a:gd name="T13" fmla="*/ 95 h 328"/>
                      <a:gd name="T14" fmla="*/ 521 w 530"/>
                      <a:gd name="T15" fmla="*/ 107 h 328"/>
                      <a:gd name="T16" fmla="*/ 516 w 530"/>
                      <a:gd name="T17" fmla="*/ 113 h 328"/>
                      <a:gd name="T18" fmla="*/ 518 w 530"/>
                      <a:gd name="T19" fmla="*/ 126 h 328"/>
                      <a:gd name="T20" fmla="*/ 518 w 530"/>
                      <a:gd name="T21" fmla="*/ 134 h 328"/>
                      <a:gd name="T22" fmla="*/ 518 w 530"/>
                      <a:gd name="T23" fmla="*/ 132 h 328"/>
                      <a:gd name="T24" fmla="*/ 524 w 530"/>
                      <a:gd name="T25" fmla="*/ 142 h 328"/>
                      <a:gd name="T26" fmla="*/ 521 w 530"/>
                      <a:gd name="T27" fmla="*/ 150 h 328"/>
                      <a:gd name="T28" fmla="*/ 508 w 530"/>
                      <a:gd name="T29" fmla="*/ 158 h 328"/>
                      <a:gd name="T30" fmla="*/ 495 w 530"/>
                      <a:gd name="T31" fmla="*/ 184 h 328"/>
                      <a:gd name="T32" fmla="*/ 500 w 530"/>
                      <a:gd name="T33" fmla="*/ 197 h 328"/>
                      <a:gd name="T34" fmla="*/ 498 w 530"/>
                      <a:gd name="T35" fmla="*/ 201 h 328"/>
                      <a:gd name="T36" fmla="*/ 503 w 530"/>
                      <a:gd name="T37" fmla="*/ 214 h 328"/>
                      <a:gd name="T38" fmla="*/ 506 w 530"/>
                      <a:gd name="T39" fmla="*/ 219 h 328"/>
                      <a:gd name="T40" fmla="*/ 513 w 530"/>
                      <a:gd name="T41" fmla="*/ 232 h 328"/>
                      <a:gd name="T42" fmla="*/ 516 w 530"/>
                      <a:gd name="T43" fmla="*/ 240 h 328"/>
                      <a:gd name="T44" fmla="*/ 524 w 530"/>
                      <a:gd name="T45" fmla="*/ 254 h 328"/>
                      <a:gd name="T46" fmla="*/ 529 w 530"/>
                      <a:gd name="T47" fmla="*/ 264 h 328"/>
                      <a:gd name="T48" fmla="*/ 524 w 530"/>
                      <a:gd name="T49" fmla="*/ 267 h 328"/>
                      <a:gd name="T50" fmla="*/ 513 w 530"/>
                      <a:gd name="T51" fmla="*/ 271 h 328"/>
                      <a:gd name="T52" fmla="*/ 505 w 530"/>
                      <a:gd name="T53" fmla="*/ 274 h 328"/>
                      <a:gd name="T54" fmla="*/ 490 w 530"/>
                      <a:gd name="T55" fmla="*/ 283 h 328"/>
                      <a:gd name="T56" fmla="*/ 489 w 530"/>
                      <a:gd name="T57" fmla="*/ 290 h 328"/>
                      <a:gd name="T58" fmla="*/ 476 w 530"/>
                      <a:gd name="T59" fmla="*/ 295 h 328"/>
                      <a:gd name="T60" fmla="*/ 456 w 530"/>
                      <a:gd name="T61" fmla="*/ 293 h 328"/>
                      <a:gd name="T62" fmla="*/ 428 w 530"/>
                      <a:gd name="T63" fmla="*/ 306 h 328"/>
                      <a:gd name="T64" fmla="*/ 415 w 530"/>
                      <a:gd name="T65" fmla="*/ 309 h 328"/>
                      <a:gd name="T66" fmla="*/ 402 w 530"/>
                      <a:gd name="T67" fmla="*/ 306 h 328"/>
                      <a:gd name="T68" fmla="*/ 376 w 530"/>
                      <a:gd name="T69" fmla="*/ 298 h 328"/>
                      <a:gd name="T70" fmla="*/ 349 w 530"/>
                      <a:gd name="T71" fmla="*/ 299 h 328"/>
                      <a:gd name="T72" fmla="*/ 321 w 530"/>
                      <a:gd name="T73" fmla="*/ 303 h 328"/>
                      <a:gd name="T74" fmla="*/ 293 w 530"/>
                      <a:gd name="T75" fmla="*/ 311 h 328"/>
                      <a:gd name="T76" fmla="*/ 254 w 530"/>
                      <a:gd name="T77" fmla="*/ 324 h 328"/>
                      <a:gd name="T78" fmla="*/ 244 w 530"/>
                      <a:gd name="T79" fmla="*/ 325 h 328"/>
                      <a:gd name="T80" fmla="*/ 225 w 530"/>
                      <a:gd name="T81" fmla="*/ 328 h 328"/>
                      <a:gd name="T82" fmla="*/ 219 w 530"/>
                      <a:gd name="T83" fmla="*/ 324 h 328"/>
                      <a:gd name="T84" fmla="*/ 170 w 530"/>
                      <a:gd name="T85" fmla="*/ 324 h 328"/>
                      <a:gd name="T86" fmla="*/ 121 w 530"/>
                      <a:gd name="T87" fmla="*/ 319 h 328"/>
                      <a:gd name="T88" fmla="*/ 56 w 530"/>
                      <a:gd name="T89" fmla="*/ 208 h 328"/>
                      <a:gd name="T90" fmla="*/ 19 w 530"/>
                      <a:gd name="T91" fmla="*/ 161 h 328"/>
                      <a:gd name="T92" fmla="*/ 3 w 530"/>
                      <a:gd name="T93" fmla="*/ 142 h 328"/>
                      <a:gd name="T94" fmla="*/ 2 w 530"/>
                      <a:gd name="T95" fmla="*/ 131 h 328"/>
                      <a:gd name="T96" fmla="*/ 0 w 530"/>
                      <a:gd name="T97" fmla="*/ 127 h 328"/>
                      <a:gd name="T98" fmla="*/ 11 w 530"/>
                      <a:gd name="T99" fmla="*/ 123 h 328"/>
                      <a:gd name="T100" fmla="*/ 16 w 530"/>
                      <a:gd name="T101" fmla="*/ 118 h 328"/>
                      <a:gd name="T102" fmla="*/ 71 w 530"/>
                      <a:gd name="T103" fmla="*/ 71 h 328"/>
                      <a:gd name="T104" fmla="*/ 80 w 530"/>
                      <a:gd name="T105" fmla="*/ 62 h 328"/>
                      <a:gd name="T106" fmla="*/ 74 w 530"/>
                      <a:gd name="T107" fmla="*/ 50 h 328"/>
                      <a:gd name="T108" fmla="*/ 63 w 530"/>
                      <a:gd name="T109" fmla="*/ 31 h 328"/>
                      <a:gd name="T110" fmla="*/ 85 w 530"/>
                      <a:gd name="T111" fmla="*/ 20 h 328"/>
                      <a:gd name="T112" fmla="*/ 92 w 530"/>
                      <a:gd name="T113" fmla="*/ 15 h 328"/>
                      <a:gd name="T114" fmla="*/ 166 w 530"/>
                      <a:gd name="T115" fmla="*/ 21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30" h="328">
                        <a:moveTo>
                          <a:pt x="166" y="21"/>
                        </a:moveTo>
                        <a:lnTo>
                          <a:pt x="209" y="39"/>
                        </a:lnTo>
                        <a:lnTo>
                          <a:pt x="281" y="58"/>
                        </a:lnTo>
                        <a:lnTo>
                          <a:pt x="301" y="62"/>
                        </a:lnTo>
                        <a:lnTo>
                          <a:pt x="339" y="73"/>
                        </a:lnTo>
                        <a:lnTo>
                          <a:pt x="407" y="89"/>
                        </a:lnTo>
                        <a:lnTo>
                          <a:pt x="423" y="92"/>
                        </a:lnTo>
                        <a:lnTo>
                          <a:pt x="436" y="95"/>
                        </a:lnTo>
                        <a:lnTo>
                          <a:pt x="453" y="100"/>
                        </a:lnTo>
                        <a:lnTo>
                          <a:pt x="469" y="102"/>
                        </a:lnTo>
                        <a:lnTo>
                          <a:pt x="498" y="90"/>
                        </a:lnTo>
                        <a:lnTo>
                          <a:pt x="506" y="87"/>
                        </a:lnTo>
                        <a:lnTo>
                          <a:pt x="509" y="87"/>
                        </a:lnTo>
                        <a:lnTo>
                          <a:pt x="524" y="95"/>
                        </a:lnTo>
                        <a:lnTo>
                          <a:pt x="527" y="97"/>
                        </a:lnTo>
                        <a:lnTo>
                          <a:pt x="521" y="107"/>
                        </a:lnTo>
                        <a:lnTo>
                          <a:pt x="514" y="113"/>
                        </a:lnTo>
                        <a:lnTo>
                          <a:pt x="516" y="113"/>
                        </a:lnTo>
                        <a:lnTo>
                          <a:pt x="513" y="116"/>
                        </a:lnTo>
                        <a:lnTo>
                          <a:pt x="518" y="126"/>
                        </a:lnTo>
                        <a:lnTo>
                          <a:pt x="518" y="131"/>
                        </a:lnTo>
                        <a:lnTo>
                          <a:pt x="518" y="134"/>
                        </a:lnTo>
                        <a:lnTo>
                          <a:pt x="518" y="134"/>
                        </a:lnTo>
                        <a:lnTo>
                          <a:pt x="518" y="132"/>
                        </a:lnTo>
                        <a:lnTo>
                          <a:pt x="516" y="134"/>
                        </a:lnTo>
                        <a:lnTo>
                          <a:pt x="524" y="142"/>
                        </a:lnTo>
                        <a:lnTo>
                          <a:pt x="519" y="147"/>
                        </a:lnTo>
                        <a:lnTo>
                          <a:pt x="521" y="150"/>
                        </a:lnTo>
                        <a:lnTo>
                          <a:pt x="508" y="158"/>
                        </a:lnTo>
                        <a:lnTo>
                          <a:pt x="508" y="158"/>
                        </a:lnTo>
                        <a:lnTo>
                          <a:pt x="495" y="168"/>
                        </a:lnTo>
                        <a:lnTo>
                          <a:pt x="495" y="184"/>
                        </a:lnTo>
                        <a:lnTo>
                          <a:pt x="498" y="189"/>
                        </a:lnTo>
                        <a:lnTo>
                          <a:pt x="500" y="197"/>
                        </a:lnTo>
                        <a:lnTo>
                          <a:pt x="498" y="201"/>
                        </a:lnTo>
                        <a:lnTo>
                          <a:pt x="498" y="201"/>
                        </a:lnTo>
                        <a:lnTo>
                          <a:pt x="503" y="208"/>
                        </a:lnTo>
                        <a:lnTo>
                          <a:pt x="503" y="214"/>
                        </a:lnTo>
                        <a:lnTo>
                          <a:pt x="503" y="216"/>
                        </a:lnTo>
                        <a:lnTo>
                          <a:pt x="506" y="219"/>
                        </a:lnTo>
                        <a:lnTo>
                          <a:pt x="513" y="227"/>
                        </a:lnTo>
                        <a:lnTo>
                          <a:pt x="513" y="232"/>
                        </a:lnTo>
                        <a:lnTo>
                          <a:pt x="514" y="234"/>
                        </a:lnTo>
                        <a:lnTo>
                          <a:pt x="516" y="240"/>
                        </a:lnTo>
                        <a:lnTo>
                          <a:pt x="516" y="242"/>
                        </a:lnTo>
                        <a:lnTo>
                          <a:pt x="524" y="254"/>
                        </a:lnTo>
                        <a:lnTo>
                          <a:pt x="530" y="264"/>
                        </a:lnTo>
                        <a:lnTo>
                          <a:pt x="529" y="264"/>
                        </a:lnTo>
                        <a:lnTo>
                          <a:pt x="526" y="267"/>
                        </a:lnTo>
                        <a:lnTo>
                          <a:pt x="524" y="267"/>
                        </a:lnTo>
                        <a:lnTo>
                          <a:pt x="516" y="269"/>
                        </a:lnTo>
                        <a:lnTo>
                          <a:pt x="513" y="271"/>
                        </a:lnTo>
                        <a:lnTo>
                          <a:pt x="505" y="274"/>
                        </a:lnTo>
                        <a:lnTo>
                          <a:pt x="505" y="274"/>
                        </a:lnTo>
                        <a:lnTo>
                          <a:pt x="493" y="282"/>
                        </a:lnTo>
                        <a:lnTo>
                          <a:pt x="490" y="283"/>
                        </a:lnTo>
                        <a:lnTo>
                          <a:pt x="490" y="288"/>
                        </a:lnTo>
                        <a:lnTo>
                          <a:pt x="489" y="290"/>
                        </a:lnTo>
                        <a:lnTo>
                          <a:pt x="481" y="295"/>
                        </a:lnTo>
                        <a:lnTo>
                          <a:pt x="476" y="295"/>
                        </a:lnTo>
                        <a:lnTo>
                          <a:pt x="466" y="295"/>
                        </a:lnTo>
                        <a:lnTo>
                          <a:pt x="456" y="293"/>
                        </a:lnTo>
                        <a:lnTo>
                          <a:pt x="455" y="293"/>
                        </a:lnTo>
                        <a:lnTo>
                          <a:pt x="428" y="306"/>
                        </a:lnTo>
                        <a:lnTo>
                          <a:pt x="416" y="309"/>
                        </a:lnTo>
                        <a:lnTo>
                          <a:pt x="415" y="309"/>
                        </a:lnTo>
                        <a:lnTo>
                          <a:pt x="413" y="309"/>
                        </a:lnTo>
                        <a:lnTo>
                          <a:pt x="402" y="306"/>
                        </a:lnTo>
                        <a:lnTo>
                          <a:pt x="387" y="303"/>
                        </a:lnTo>
                        <a:lnTo>
                          <a:pt x="376" y="298"/>
                        </a:lnTo>
                        <a:lnTo>
                          <a:pt x="355" y="298"/>
                        </a:lnTo>
                        <a:lnTo>
                          <a:pt x="349" y="299"/>
                        </a:lnTo>
                        <a:lnTo>
                          <a:pt x="342" y="299"/>
                        </a:lnTo>
                        <a:lnTo>
                          <a:pt x="321" y="303"/>
                        </a:lnTo>
                        <a:lnTo>
                          <a:pt x="313" y="304"/>
                        </a:lnTo>
                        <a:lnTo>
                          <a:pt x="293" y="311"/>
                        </a:lnTo>
                        <a:lnTo>
                          <a:pt x="280" y="312"/>
                        </a:lnTo>
                        <a:lnTo>
                          <a:pt x="254" y="324"/>
                        </a:lnTo>
                        <a:lnTo>
                          <a:pt x="254" y="325"/>
                        </a:lnTo>
                        <a:lnTo>
                          <a:pt x="244" y="325"/>
                        </a:lnTo>
                        <a:lnTo>
                          <a:pt x="228" y="328"/>
                        </a:lnTo>
                        <a:lnTo>
                          <a:pt x="225" y="328"/>
                        </a:lnTo>
                        <a:lnTo>
                          <a:pt x="219" y="327"/>
                        </a:lnTo>
                        <a:lnTo>
                          <a:pt x="219" y="324"/>
                        </a:lnTo>
                        <a:lnTo>
                          <a:pt x="170" y="319"/>
                        </a:lnTo>
                        <a:lnTo>
                          <a:pt x="170" y="324"/>
                        </a:lnTo>
                        <a:lnTo>
                          <a:pt x="122" y="320"/>
                        </a:lnTo>
                        <a:lnTo>
                          <a:pt x="121" y="319"/>
                        </a:lnTo>
                        <a:lnTo>
                          <a:pt x="69" y="230"/>
                        </a:lnTo>
                        <a:lnTo>
                          <a:pt x="56" y="208"/>
                        </a:lnTo>
                        <a:lnTo>
                          <a:pt x="43" y="192"/>
                        </a:lnTo>
                        <a:lnTo>
                          <a:pt x="19" y="161"/>
                        </a:lnTo>
                        <a:lnTo>
                          <a:pt x="10" y="148"/>
                        </a:lnTo>
                        <a:lnTo>
                          <a:pt x="3" y="142"/>
                        </a:lnTo>
                        <a:lnTo>
                          <a:pt x="2" y="140"/>
                        </a:lnTo>
                        <a:lnTo>
                          <a:pt x="2" y="131"/>
                        </a:lnTo>
                        <a:lnTo>
                          <a:pt x="2" y="129"/>
                        </a:lnTo>
                        <a:lnTo>
                          <a:pt x="0" y="127"/>
                        </a:lnTo>
                        <a:lnTo>
                          <a:pt x="3" y="126"/>
                        </a:lnTo>
                        <a:lnTo>
                          <a:pt x="11" y="123"/>
                        </a:lnTo>
                        <a:lnTo>
                          <a:pt x="16" y="121"/>
                        </a:lnTo>
                        <a:lnTo>
                          <a:pt x="16" y="118"/>
                        </a:lnTo>
                        <a:lnTo>
                          <a:pt x="18" y="118"/>
                        </a:lnTo>
                        <a:lnTo>
                          <a:pt x="71" y="71"/>
                        </a:lnTo>
                        <a:lnTo>
                          <a:pt x="77" y="66"/>
                        </a:lnTo>
                        <a:lnTo>
                          <a:pt x="80" y="62"/>
                        </a:lnTo>
                        <a:lnTo>
                          <a:pt x="77" y="58"/>
                        </a:lnTo>
                        <a:lnTo>
                          <a:pt x="74" y="50"/>
                        </a:lnTo>
                        <a:lnTo>
                          <a:pt x="63" y="33"/>
                        </a:lnTo>
                        <a:lnTo>
                          <a:pt x="63" y="31"/>
                        </a:lnTo>
                        <a:lnTo>
                          <a:pt x="85" y="20"/>
                        </a:lnTo>
                        <a:lnTo>
                          <a:pt x="85" y="20"/>
                        </a:lnTo>
                        <a:lnTo>
                          <a:pt x="85" y="20"/>
                        </a:lnTo>
                        <a:lnTo>
                          <a:pt x="92" y="15"/>
                        </a:lnTo>
                        <a:lnTo>
                          <a:pt x="109" y="0"/>
                        </a:lnTo>
                        <a:lnTo>
                          <a:pt x="166" y="21"/>
                        </a:lnTo>
                      </a:path>
                    </a:pathLst>
                  </a:custGeom>
                  <a:noFill/>
                  <a:ln w="4763" cap="sq">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
                <p:nvSpPr>
                  <p:cNvPr id="111" name="Freeform 67"/>
                  <p:cNvSpPr>
                    <a:spLocks/>
                  </p:cNvSpPr>
                  <p:nvPr/>
                </p:nvSpPr>
                <p:spPr bwMode="auto">
                  <a:xfrm>
                    <a:off x="3820" y="2397"/>
                    <a:ext cx="637" cy="463"/>
                  </a:xfrm>
                  <a:custGeom>
                    <a:avLst/>
                    <a:gdLst>
                      <a:gd name="T0" fmla="*/ 613 w 637"/>
                      <a:gd name="T1" fmla="*/ 122 h 463"/>
                      <a:gd name="T2" fmla="*/ 629 w 637"/>
                      <a:gd name="T3" fmla="*/ 206 h 463"/>
                      <a:gd name="T4" fmla="*/ 630 w 637"/>
                      <a:gd name="T5" fmla="*/ 222 h 463"/>
                      <a:gd name="T6" fmla="*/ 630 w 637"/>
                      <a:gd name="T7" fmla="*/ 228 h 463"/>
                      <a:gd name="T8" fmla="*/ 635 w 637"/>
                      <a:gd name="T9" fmla="*/ 257 h 463"/>
                      <a:gd name="T10" fmla="*/ 635 w 637"/>
                      <a:gd name="T11" fmla="*/ 272 h 463"/>
                      <a:gd name="T12" fmla="*/ 635 w 637"/>
                      <a:gd name="T13" fmla="*/ 272 h 463"/>
                      <a:gd name="T14" fmla="*/ 637 w 637"/>
                      <a:gd name="T15" fmla="*/ 296 h 463"/>
                      <a:gd name="T16" fmla="*/ 637 w 637"/>
                      <a:gd name="T17" fmla="*/ 296 h 463"/>
                      <a:gd name="T18" fmla="*/ 637 w 637"/>
                      <a:gd name="T19" fmla="*/ 298 h 463"/>
                      <a:gd name="T20" fmla="*/ 613 w 637"/>
                      <a:gd name="T21" fmla="*/ 314 h 463"/>
                      <a:gd name="T22" fmla="*/ 597 w 637"/>
                      <a:gd name="T23" fmla="*/ 326 h 463"/>
                      <a:gd name="T24" fmla="*/ 592 w 637"/>
                      <a:gd name="T25" fmla="*/ 330 h 463"/>
                      <a:gd name="T26" fmla="*/ 589 w 637"/>
                      <a:gd name="T27" fmla="*/ 326 h 463"/>
                      <a:gd name="T28" fmla="*/ 585 w 637"/>
                      <a:gd name="T29" fmla="*/ 326 h 463"/>
                      <a:gd name="T30" fmla="*/ 571 w 637"/>
                      <a:gd name="T31" fmla="*/ 339 h 463"/>
                      <a:gd name="T32" fmla="*/ 561 w 637"/>
                      <a:gd name="T33" fmla="*/ 343 h 463"/>
                      <a:gd name="T34" fmla="*/ 550 w 637"/>
                      <a:gd name="T35" fmla="*/ 344 h 463"/>
                      <a:gd name="T36" fmla="*/ 544 w 637"/>
                      <a:gd name="T37" fmla="*/ 347 h 463"/>
                      <a:gd name="T38" fmla="*/ 526 w 637"/>
                      <a:gd name="T39" fmla="*/ 355 h 463"/>
                      <a:gd name="T40" fmla="*/ 523 w 637"/>
                      <a:gd name="T41" fmla="*/ 355 h 463"/>
                      <a:gd name="T42" fmla="*/ 513 w 637"/>
                      <a:gd name="T43" fmla="*/ 355 h 463"/>
                      <a:gd name="T44" fmla="*/ 494 w 637"/>
                      <a:gd name="T45" fmla="*/ 365 h 463"/>
                      <a:gd name="T46" fmla="*/ 460 w 637"/>
                      <a:gd name="T47" fmla="*/ 386 h 463"/>
                      <a:gd name="T48" fmla="*/ 449 w 637"/>
                      <a:gd name="T49" fmla="*/ 397 h 463"/>
                      <a:gd name="T50" fmla="*/ 434 w 637"/>
                      <a:gd name="T51" fmla="*/ 400 h 463"/>
                      <a:gd name="T52" fmla="*/ 410 w 637"/>
                      <a:gd name="T53" fmla="*/ 392 h 463"/>
                      <a:gd name="T54" fmla="*/ 396 w 637"/>
                      <a:gd name="T55" fmla="*/ 373 h 463"/>
                      <a:gd name="T56" fmla="*/ 389 w 637"/>
                      <a:gd name="T57" fmla="*/ 368 h 463"/>
                      <a:gd name="T58" fmla="*/ 373 w 637"/>
                      <a:gd name="T59" fmla="*/ 381 h 463"/>
                      <a:gd name="T60" fmla="*/ 362 w 637"/>
                      <a:gd name="T61" fmla="*/ 389 h 463"/>
                      <a:gd name="T62" fmla="*/ 354 w 637"/>
                      <a:gd name="T63" fmla="*/ 397 h 463"/>
                      <a:gd name="T64" fmla="*/ 347 w 637"/>
                      <a:gd name="T65" fmla="*/ 397 h 463"/>
                      <a:gd name="T66" fmla="*/ 330 w 637"/>
                      <a:gd name="T67" fmla="*/ 404 h 463"/>
                      <a:gd name="T68" fmla="*/ 322 w 637"/>
                      <a:gd name="T69" fmla="*/ 410 h 463"/>
                      <a:gd name="T70" fmla="*/ 317 w 637"/>
                      <a:gd name="T71" fmla="*/ 416 h 463"/>
                      <a:gd name="T72" fmla="*/ 315 w 637"/>
                      <a:gd name="T73" fmla="*/ 431 h 463"/>
                      <a:gd name="T74" fmla="*/ 283 w 637"/>
                      <a:gd name="T75" fmla="*/ 463 h 463"/>
                      <a:gd name="T76" fmla="*/ 203 w 637"/>
                      <a:gd name="T77" fmla="*/ 396 h 463"/>
                      <a:gd name="T78" fmla="*/ 167 w 637"/>
                      <a:gd name="T79" fmla="*/ 370 h 463"/>
                      <a:gd name="T80" fmla="*/ 139 w 637"/>
                      <a:gd name="T81" fmla="*/ 351 h 463"/>
                      <a:gd name="T82" fmla="*/ 94 w 637"/>
                      <a:gd name="T83" fmla="*/ 318 h 463"/>
                      <a:gd name="T84" fmla="*/ 50 w 637"/>
                      <a:gd name="T85" fmla="*/ 283 h 463"/>
                      <a:gd name="T86" fmla="*/ 52 w 637"/>
                      <a:gd name="T87" fmla="*/ 225 h 463"/>
                      <a:gd name="T88" fmla="*/ 32 w 637"/>
                      <a:gd name="T89" fmla="*/ 167 h 463"/>
                      <a:gd name="T90" fmla="*/ 0 w 637"/>
                      <a:gd name="T91" fmla="*/ 109 h 463"/>
                      <a:gd name="T92" fmla="*/ 53 w 637"/>
                      <a:gd name="T93" fmla="*/ 35 h 463"/>
                      <a:gd name="T94" fmla="*/ 71 w 637"/>
                      <a:gd name="T95" fmla="*/ 11 h 463"/>
                      <a:gd name="T96" fmla="*/ 175 w 637"/>
                      <a:gd name="T97" fmla="*/ 23 h 463"/>
                      <a:gd name="T98" fmla="*/ 201 w 637"/>
                      <a:gd name="T99" fmla="*/ 53 h 463"/>
                      <a:gd name="T100" fmla="*/ 264 w 637"/>
                      <a:gd name="T101" fmla="*/ 127 h 463"/>
                      <a:gd name="T102" fmla="*/ 327 w 637"/>
                      <a:gd name="T103" fmla="*/ 81 h 463"/>
                      <a:gd name="T104" fmla="*/ 319 w 637"/>
                      <a:gd name="T105" fmla="*/ 71 h 463"/>
                      <a:gd name="T106" fmla="*/ 314 w 637"/>
                      <a:gd name="T107" fmla="*/ 64 h 463"/>
                      <a:gd name="T108" fmla="*/ 352 w 637"/>
                      <a:gd name="T109" fmla="*/ 39 h 463"/>
                      <a:gd name="T110" fmla="*/ 417 w 637"/>
                      <a:gd name="T111" fmla="*/ 0 h 463"/>
                      <a:gd name="T112" fmla="*/ 490 w 637"/>
                      <a:gd name="T113" fmla="*/ 3 h 463"/>
                      <a:gd name="T114" fmla="*/ 516 w 637"/>
                      <a:gd name="T115" fmla="*/ 27 h 463"/>
                      <a:gd name="T116" fmla="*/ 580 w 637"/>
                      <a:gd name="T117" fmla="*/ 72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37" h="463">
                        <a:moveTo>
                          <a:pt x="592" y="92"/>
                        </a:moveTo>
                        <a:lnTo>
                          <a:pt x="613" y="122"/>
                        </a:lnTo>
                        <a:lnTo>
                          <a:pt x="617" y="146"/>
                        </a:lnTo>
                        <a:lnTo>
                          <a:pt x="629" y="206"/>
                        </a:lnTo>
                        <a:lnTo>
                          <a:pt x="629" y="214"/>
                        </a:lnTo>
                        <a:lnTo>
                          <a:pt x="630" y="222"/>
                        </a:lnTo>
                        <a:lnTo>
                          <a:pt x="630" y="222"/>
                        </a:lnTo>
                        <a:lnTo>
                          <a:pt x="630" y="228"/>
                        </a:lnTo>
                        <a:lnTo>
                          <a:pt x="634" y="251"/>
                        </a:lnTo>
                        <a:lnTo>
                          <a:pt x="635" y="257"/>
                        </a:lnTo>
                        <a:lnTo>
                          <a:pt x="635" y="264"/>
                        </a:lnTo>
                        <a:lnTo>
                          <a:pt x="635" y="272"/>
                        </a:lnTo>
                        <a:lnTo>
                          <a:pt x="635" y="272"/>
                        </a:lnTo>
                        <a:lnTo>
                          <a:pt x="635" y="272"/>
                        </a:lnTo>
                        <a:lnTo>
                          <a:pt x="635" y="273"/>
                        </a:lnTo>
                        <a:lnTo>
                          <a:pt x="637" y="296"/>
                        </a:lnTo>
                        <a:lnTo>
                          <a:pt x="637" y="296"/>
                        </a:lnTo>
                        <a:lnTo>
                          <a:pt x="637" y="296"/>
                        </a:lnTo>
                        <a:lnTo>
                          <a:pt x="637" y="296"/>
                        </a:lnTo>
                        <a:lnTo>
                          <a:pt x="637" y="298"/>
                        </a:lnTo>
                        <a:lnTo>
                          <a:pt x="637" y="298"/>
                        </a:lnTo>
                        <a:lnTo>
                          <a:pt x="613" y="314"/>
                        </a:lnTo>
                        <a:lnTo>
                          <a:pt x="611" y="312"/>
                        </a:lnTo>
                        <a:lnTo>
                          <a:pt x="597" y="326"/>
                        </a:lnTo>
                        <a:lnTo>
                          <a:pt x="595" y="328"/>
                        </a:lnTo>
                        <a:lnTo>
                          <a:pt x="592" y="330"/>
                        </a:lnTo>
                        <a:lnTo>
                          <a:pt x="590" y="330"/>
                        </a:lnTo>
                        <a:lnTo>
                          <a:pt x="589" y="326"/>
                        </a:lnTo>
                        <a:lnTo>
                          <a:pt x="587" y="326"/>
                        </a:lnTo>
                        <a:lnTo>
                          <a:pt x="585" y="326"/>
                        </a:lnTo>
                        <a:lnTo>
                          <a:pt x="576" y="336"/>
                        </a:lnTo>
                        <a:lnTo>
                          <a:pt x="571" y="339"/>
                        </a:lnTo>
                        <a:lnTo>
                          <a:pt x="569" y="341"/>
                        </a:lnTo>
                        <a:lnTo>
                          <a:pt x="561" y="343"/>
                        </a:lnTo>
                        <a:lnTo>
                          <a:pt x="555" y="343"/>
                        </a:lnTo>
                        <a:lnTo>
                          <a:pt x="550" y="344"/>
                        </a:lnTo>
                        <a:lnTo>
                          <a:pt x="547" y="349"/>
                        </a:lnTo>
                        <a:lnTo>
                          <a:pt x="544" y="347"/>
                        </a:lnTo>
                        <a:lnTo>
                          <a:pt x="539" y="343"/>
                        </a:lnTo>
                        <a:lnTo>
                          <a:pt x="526" y="355"/>
                        </a:lnTo>
                        <a:lnTo>
                          <a:pt x="524" y="355"/>
                        </a:lnTo>
                        <a:lnTo>
                          <a:pt x="523" y="355"/>
                        </a:lnTo>
                        <a:lnTo>
                          <a:pt x="515" y="355"/>
                        </a:lnTo>
                        <a:lnTo>
                          <a:pt x="513" y="355"/>
                        </a:lnTo>
                        <a:lnTo>
                          <a:pt x="510" y="355"/>
                        </a:lnTo>
                        <a:lnTo>
                          <a:pt x="494" y="365"/>
                        </a:lnTo>
                        <a:lnTo>
                          <a:pt x="463" y="383"/>
                        </a:lnTo>
                        <a:lnTo>
                          <a:pt x="460" y="386"/>
                        </a:lnTo>
                        <a:lnTo>
                          <a:pt x="447" y="391"/>
                        </a:lnTo>
                        <a:lnTo>
                          <a:pt x="449" y="397"/>
                        </a:lnTo>
                        <a:lnTo>
                          <a:pt x="441" y="397"/>
                        </a:lnTo>
                        <a:lnTo>
                          <a:pt x="434" y="400"/>
                        </a:lnTo>
                        <a:lnTo>
                          <a:pt x="420" y="402"/>
                        </a:lnTo>
                        <a:lnTo>
                          <a:pt x="410" y="392"/>
                        </a:lnTo>
                        <a:lnTo>
                          <a:pt x="402" y="386"/>
                        </a:lnTo>
                        <a:lnTo>
                          <a:pt x="396" y="373"/>
                        </a:lnTo>
                        <a:lnTo>
                          <a:pt x="392" y="365"/>
                        </a:lnTo>
                        <a:lnTo>
                          <a:pt x="389" y="368"/>
                        </a:lnTo>
                        <a:lnTo>
                          <a:pt x="381" y="375"/>
                        </a:lnTo>
                        <a:lnTo>
                          <a:pt x="373" y="381"/>
                        </a:lnTo>
                        <a:lnTo>
                          <a:pt x="368" y="386"/>
                        </a:lnTo>
                        <a:lnTo>
                          <a:pt x="362" y="389"/>
                        </a:lnTo>
                        <a:lnTo>
                          <a:pt x="357" y="392"/>
                        </a:lnTo>
                        <a:lnTo>
                          <a:pt x="354" y="397"/>
                        </a:lnTo>
                        <a:lnTo>
                          <a:pt x="351" y="397"/>
                        </a:lnTo>
                        <a:lnTo>
                          <a:pt x="347" y="397"/>
                        </a:lnTo>
                        <a:lnTo>
                          <a:pt x="339" y="399"/>
                        </a:lnTo>
                        <a:lnTo>
                          <a:pt x="330" y="404"/>
                        </a:lnTo>
                        <a:lnTo>
                          <a:pt x="323" y="407"/>
                        </a:lnTo>
                        <a:lnTo>
                          <a:pt x="322" y="410"/>
                        </a:lnTo>
                        <a:lnTo>
                          <a:pt x="319" y="412"/>
                        </a:lnTo>
                        <a:lnTo>
                          <a:pt x="317" y="416"/>
                        </a:lnTo>
                        <a:lnTo>
                          <a:pt x="317" y="416"/>
                        </a:lnTo>
                        <a:lnTo>
                          <a:pt x="315" y="431"/>
                        </a:lnTo>
                        <a:lnTo>
                          <a:pt x="298" y="441"/>
                        </a:lnTo>
                        <a:lnTo>
                          <a:pt x="283" y="463"/>
                        </a:lnTo>
                        <a:lnTo>
                          <a:pt x="219" y="408"/>
                        </a:lnTo>
                        <a:lnTo>
                          <a:pt x="203" y="396"/>
                        </a:lnTo>
                        <a:lnTo>
                          <a:pt x="177" y="375"/>
                        </a:lnTo>
                        <a:lnTo>
                          <a:pt x="167" y="370"/>
                        </a:lnTo>
                        <a:lnTo>
                          <a:pt x="150" y="359"/>
                        </a:lnTo>
                        <a:lnTo>
                          <a:pt x="139" y="351"/>
                        </a:lnTo>
                        <a:lnTo>
                          <a:pt x="118" y="334"/>
                        </a:lnTo>
                        <a:lnTo>
                          <a:pt x="94" y="318"/>
                        </a:lnTo>
                        <a:lnTo>
                          <a:pt x="81" y="306"/>
                        </a:lnTo>
                        <a:lnTo>
                          <a:pt x="50" y="283"/>
                        </a:lnTo>
                        <a:lnTo>
                          <a:pt x="40" y="275"/>
                        </a:lnTo>
                        <a:lnTo>
                          <a:pt x="52" y="225"/>
                        </a:lnTo>
                        <a:lnTo>
                          <a:pt x="52" y="199"/>
                        </a:lnTo>
                        <a:lnTo>
                          <a:pt x="32" y="167"/>
                        </a:lnTo>
                        <a:lnTo>
                          <a:pt x="13" y="137"/>
                        </a:lnTo>
                        <a:lnTo>
                          <a:pt x="0" y="109"/>
                        </a:lnTo>
                        <a:lnTo>
                          <a:pt x="24" y="76"/>
                        </a:lnTo>
                        <a:lnTo>
                          <a:pt x="53" y="35"/>
                        </a:lnTo>
                        <a:lnTo>
                          <a:pt x="57" y="10"/>
                        </a:lnTo>
                        <a:lnTo>
                          <a:pt x="71" y="11"/>
                        </a:lnTo>
                        <a:lnTo>
                          <a:pt x="119" y="10"/>
                        </a:lnTo>
                        <a:lnTo>
                          <a:pt x="175" y="23"/>
                        </a:lnTo>
                        <a:lnTo>
                          <a:pt x="179" y="27"/>
                        </a:lnTo>
                        <a:lnTo>
                          <a:pt x="201" y="53"/>
                        </a:lnTo>
                        <a:lnTo>
                          <a:pt x="225" y="81"/>
                        </a:lnTo>
                        <a:lnTo>
                          <a:pt x="264" y="127"/>
                        </a:lnTo>
                        <a:lnTo>
                          <a:pt x="333" y="93"/>
                        </a:lnTo>
                        <a:lnTo>
                          <a:pt x="327" y="81"/>
                        </a:lnTo>
                        <a:lnTo>
                          <a:pt x="320" y="72"/>
                        </a:lnTo>
                        <a:lnTo>
                          <a:pt x="319" y="71"/>
                        </a:lnTo>
                        <a:lnTo>
                          <a:pt x="317" y="66"/>
                        </a:lnTo>
                        <a:lnTo>
                          <a:pt x="314" y="64"/>
                        </a:lnTo>
                        <a:lnTo>
                          <a:pt x="314" y="63"/>
                        </a:lnTo>
                        <a:lnTo>
                          <a:pt x="352" y="39"/>
                        </a:lnTo>
                        <a:lnTo>
                          <a:pt x="372" y="27"/>
                        </a:lnTo>
                        <a:lnTo>
                          <a:pt x="417" y="0"/>
                        </a:lnTo>
                        <a:lnTo>
                          <a:pt x="455" y="42"/>
                        </a:lnTo>
                        <a:lnTo>
                          <a:pt x="490" y="3"/>
                        </a:lnTo>
                        <a:lnTo>
                          <a:pt x="492" y="2"/>
                        </a:lnTo>
                        <a:lnTo>
                          <a:pt x="516" y="27"/>
                        </a:lnTo>
                        <a:lnTo>
                          <a:pt x="553" y="55"/>
                        </a:lnTo>
                        <a:lnTo>
                          <a:pt x="580" y="72"/>
                        </a:lnTo>
                        <a:lnTo>
                          <a:pt x="592" y="92"/>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a:p>
                </p:txBody>
              </p:sp>
              <p:sp>
                <p:nvSpPr>
                  <p:cNvPr id="112" name="Freeform 68"/>
                  <p:cNvSpPr>
                    <a:spLocks/>
                  </p:cNvSpPr>
                  <p:nvPr/>
                </p:nvSpPr>
                <p:spPr bwMode="auto">
                  <a:xfrm>
                    <a:off x="3820" y="2397"/>
                    <a:ext cx="637" cy="463"/>
                  </a:xfrm>
                  <a:custGeom>
                    <a:avLst/>
                    <a:gdLst>
                      <a:gd name="T0" fmla="*/ 613 w 637"/>
                      <a:gd name="T1" fmla="*/ 122 h 463"/>
                      <a:gd name="T2" fmla="*/ 629 w 637"/>
                      <a:gd name="T3" fmla="*/ 206 h 463"/>
                      <a:gd name="T4" fmla="*/ 630 w 637"/>
                      <a:gd name="T5" fmla="*/ 222 h 463"/>
                      <a:gd name="T6" fmla="*/ 630 w 637"/>
                      <a:gd name="T7" fmla="*/ 228 h 463"/>
                      <a:gd name="T8" fmla="*/ 635 w 637"/>
                      <a:gd name="T9" fmla="*/ 257 h 463"/>
                      <a:gd name="T10" fmla="*/ 635 w 637"/>
                      <a:gd name="T11" fmla="*/ 272 h 463"/>
                      <a:gd name="T12" fmla="*/ 635 w 637"/>
                      <a:gd name="T13" fmla="*/ 272 h 463"/>
                      <a:gd name="T14" fmla="*/ 637 w 637"/>
                      <a:gd name="T15" fmla="*/ 296 h 463"/>
                      <a:gd name="T16" fmla="*/ 637 w 637"/>
                      <a:gd name="T17" fmla="*/ 296 h 463"/>
                      <a:gd name="T18" fmla="*/ 637 w 637"/>
                      <a:gd name="T19" fmla="*/ 298 h 463"/>
                      <a:gd name="T20" fmla="*/ 613 w 637"/>
                      <a:gd name="T21" fmla="*/ 314 h 463"/>
                      <a:gd name="T22" fmla="*/ 597 w 637"/>
                      <a:gd name="T23" fmla="*/ 326 h 463"/>
                      <a:gd name="T24" fmla="*/ 592 w 637"/>
                      <a:gd name="T25" fmla="*/ 330 h 463"/>
                      <a:gd name="T26" fmla="*/ 589 w 637"/>
                      <a:gd name="T27" fmla="*/ 326 h 463"/>
                      <a:gd name="T28" fmla="*/ 585 w 637"/>
                      <a:gd name="T29" fmla="*/ 326 h 463"/>
                      <a:gd name="T30" fmla="*/ 571 w 637"/>
                      <a:gd name="T31" fmla="*/ 339 h 463"/>
                      <a:gd name="T32" fmla="*/ 561 w 637"/>
                      <a:gd name="T33" fmla="*/ 343 h 463"/>
                      <a:gd name="T34" fmla="*/ 550 w 637"/>
                      <a:gd name="T35" fmla="*/ 344 h 463"/>
                      <a:gd name="T36" fmla="*/ 544 w 637"/>
                      <a:gd name="T37" fmla="*/ 347 h 463"/>
                      <a:gd name="T38" fmla="*/ 526 w 637"/>
                      <a:gd name="T39" fmla="*/ 355 h 463"/>
                      <a:gd name="T40" fmla="*/ 523 w 637"/>
                      <a:gd name="T41" fmla="*/ 355 h 463"/>
                      <a:gd name="T42" fmla="*/ 513 w 637"/>
                      <a:gd name="T43" fmla="*/ 355 h 463"/>
                      <a:gd name="T44" fmla="*/ 494 w 637"/>
                      <a:gd name="T45" fmla="*/ 365 h 463"/>
                      <a:gd name="T46" fmla="*/ 460 w 637"/>
                      <a:gd name="T47" fmla="*/ 386 h 463"/>
                      <a:gd name="T48" fmla="*/ 449 w 637"/>
                      <a:gd name="T49" fmla="*/ 397 h 463"/>
                      <a:gd name="T50" fmla="*/ 434 w 637"/>
                      <a:gd name="T51" fmla="*/ 400 h 463"/>
                      <a:gd name="T52" fmla="*/ 410 w 637"/>
                      <a:gd name="T53" fmla="*/ 392 h 463"/>
                      <a:gd name="T54" fmla="*/ 396 w 637"/>
                      <a:gd name="T55" fmla="*/ 373 h 463"/>
                      <a:gd name="T56" fmla="*/ 389 w 637"/>
                      <a:gd name="T57" fmla="*/ 368 h 463"/>
                      <a:gd name="T58" fmla="*/ 373 w 637"/>
                      <a:gd name="T59" fmla="*/ 381 h 463"/>
                      <a:gd name="T60" fmla="*/ 362 w 637"/>
                      <a:gd name="T61" fmla="*/ 389 h 463"/>
                      <a:gd name="T62" fmla="*/ 354 w 637"/>
                      <a:gd name="T63" fmla="*/ 397 h 463"/>
                      <a:gd name="T64" fmla="*/ 347 w 637"/>
                      <a:gd name="T65" fmla="*/ 397 h 463"/>
                      <a:gd name="T66" fmla="*/ 330 w 637"/>
                      <a:gd name="T67" fmla="*/ 404 h 463"/>
                      <a:gd name="T68" fmla="*/ 322 w 637"/>
                      <a:gd name="T69" fmla="*/ 410 h 463"/>
                      <a:gd name="T70" fmla="*/ 317 w 637"/>
                      <a:gd name="T71" fmla="*/ 416 h 463"/>
                      <a:gd name="T72" fmla="*/ 315 w 637"/>
                      <a:gd name="T73" fmla="*/ 431 h 463"/>
                      <a:gd name="T74" fmla="*/ 283 w 637"/>
                      <a:gd name="T75" fmla="*/ 463 h 463"/>
                      <a:gd name="T76" fmla="*/ 203 w 637"/>
                      <a:gd name="T77" fmla="*/ 396 h 463"/>
                      <a:gd name="T78" fmla="*/ 167 w 637"/>
                      <a:gd name="T79" fmla="*/ 370 h 463"/>
                      <a:gd name="T80" fmla="*/ 139 w 637"/>
                      <a:gd name="T81" fmla="*/ 351 h 463"/>
                      <a:gd name="T82" fmla="*/ 94 w 637"/>
                      <a:gd name="T83" fmla="*/ 318 h 463"/>
                      <a:gd name="T84" fmla="*/ 50 w 637"/>
                      <a:gd name="T85" fmla="*/ 283 h 463"/>
                      <a:gd name="T86" fmla="*/ 52 w 637"/>
                      <a:gd name="T87" fmla="*/ 225 h 463"/>
                      <a:gd name="T88" fmla="*/ 32 w 637"/>
                      <a:gd name="T89" fmla="*/ 167 h 463"/>
                      <a:gd name="T90" fmla="*/ 0 w 637"/>
                      <a:gd name="T91" fmla="*/ 109 h 463"/>
                      <a:gd name="T92" fmla="*/ 53 w 637"/>
                      <a:gd name="T93" fmla="*/ 35 h 463"/>
                      <a:gd name="T94" fmla="*/ 71 w 637"/>
                      <a:gd name="T95" fmla="*/ 11 h 463"/>
                      <a:gd name="T96" fmla="*/ 175 w 637"/>
                      <a:gd name="T97" fmla="*/ 23 h 463"/>
                      <a:gd name="T98" fmla="*/ 201 w 637"/>
                      <a:gd name="T99" fmla="*/ 53 h 463"/>
                      <a:gd name="T100" fmla="*/ 264 w 637"/>
                      <a:gd name="T101" fmla="*/ 127 h 463"/>
                      <a:gd name="T102" fmla="*/ 327 w 637"/>
                      <a:gd name="T103" fmla="*/ 81 h 463"/>
                      <a:gd name="T104" fmla="*/ 319 w 637"/>
                      <a:gd name="T105" fmla="*/ 71 h 463"/>
                      <a:gd name="T106" fmla="*/ 314 w 637"/>
                      <a:gd name="T107" fmla="*/ 64 h 463"/>
                      <a:gd name="T108" fmla="*/ 352 w 637"/>
                      <a:gd name="T109" fmla="*/ 39 h 463"/>
                      <a:gd name="T110" fmla="*/ 417 w 637"/>
                      <a:gd name="T111" fmla="*/ 0 h 463"/>
                      <a:gd name="T112" fmla="*/ 490 w 637"/>
                      <a:gd name="T113" fmla="*/ 3 h 463"/>
                      <a:gd name="T114" fmla="*/ 516 w 637"/>
                      <a:gd name="T115" fmla="*/ 27 h 463"/>
                      <a:gd name="T116" fmla="*/ 580 w 637"/>
                      <a:gd name="T117" fmla="*/ 72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37" h="463">
                        <a:moveTo>
                          <a:pt x="592" y="92"/>
                        </a:moveTo>
                        <a:lnTo>
                          <a:pt x="613" y="122"/>
                        </a:lnTo>
                        <a:lnTo>
                          <a:pt x="617" y="146"/>
                        </a:lnTo>
                        <a:lnTo>
                          <a:pt x="629" y="206"/>
                        </a:lnTo>
                        <a:lnTo>
                          <a:pt x="629" y="214"/>
                        </a:lnTo>
                        <a:lnTo>
                          <a:pt x="630" y="222"/>
                        </a:lnTo>
                        <a:lnTo>
                          <a:pt x="630" y="222"/>
                        </a:lnTo>
                        <a:lnTo>
                          <a:pt x="630" y="228"/>
                        </a:lnTo>
                        <a:lnTo>
                          <a:pt x="634" y="251"/>
                        </a:lnTo>
                        <a:lnTo>
                          <a:pt x="635" y="257"/>
                        </a:lnTo>
                        <a:lnTo>
                          <a:pt x="635" y="264"/>
                        </a:lnTo>
                        <a:lnTo>
                          <a:pt x="635" y="272"/>
                        </a:lnTo>
                        <a:lnTo>
                          <a:pt x="635" y="272"/>
                        </a:lnTo>
                        <a:lnTo>
                          <a:pt x="635" y="272"/>
                        </a:lnTo>
                        <a:lnTo>
                          <a:pt x="635" y="273"/>
                        </a:lnTo>
                        <a:lnTo>
                          <a:pt x="637" y="296"/>
                        </a:lnTo>
                        <a:lnTo>
                          <a:pt x="637" y="296"/>
                        </a:lnTo>
                        <a:lnTo>
                          <a:pt x="637" y="296"/>
                        </a:lnTo>
                        <a:lnTo>
                          <a:pt x="637" y="296"/>
                        </a:lnTo>
                        <a:lnTo>
                          <a:pt x="637" y="298"/>
                        </a:lnTo>
                        <a:lnTo>
                          <a:pt x="637" y="298"/>
                        </a:lnTo>
                        <a:lnTo>
                          <a:pt x="613" y="314"/>
                        </a:lnTo>
                        <a:lnTo>
                          <a:pt x="611" y="312"/>
                        </a:lnTo>
                        <a:lnTo>
                          <a:pt x="597" y="326"/>
                        </a:lnTo>
                        <a:lnTo>
                          <a:pt x="595" y="328"/>
                        </a:lnTo>
                        <a:lnTo>
                          <a:pt x="592" y="330"/>
                        </a:lnTo>
                        <a:lnTo>
                          <a:pt x="590" y="330"/>
                        </a:lnTo>
                        <a:lnTo>
                          <a:pt x="589" y="326"/>
                        </a:lnTo>
                        <a:lnTo>
                          <a:pt x="587" y="326"/>
                        </a:lnTo>
                        <a:lnTo>
                          <a:pt x="585" y="326"/>
                        </a:lnTo>
                        <a:lnTo>
                          <a:pt x="576" y="336"/>
                        </a:lnTo>
                        <a:lnTo>
                          <a:pt x="571" y="339"/>
                        </a:lnTo>
                        <a:lnTo>
                          <a:pt x="569" y="341"/>
                        </a:lnTo>
                        <a:lnTo>
                          <a:pt x="561" y="343"/>
                        </a:lnTo>
                        <a:lnTo>
                          <a:pt x="555" y="343"/>
                        </a:lnTo>
                        <a:lnTo>
                          <a:pt x="550" y="344"/>
                        </a:lnTo>
                        <a:lnTo>
                          <a:pt x="547" y="349"/>
                        </a:lnTo>
                        <a:lnTo>
                          <a:pt x="544" y="347"/>
                        </a:lnTo>
                        <a:lnTo>
                          <a:pt x="539" y="343"/>
                        </a:lnTo>
                        <a:lnTo>
                          <a:pt x="526" y="355"/>
                        </a:lnTo>
                        <a:lnTo>
                          <a:pt x="524" y="355"/>
                        </a:lnTo>
                        <a:lnTo>
                          <a:pt x="523" y="355"/>
                        </a:lnTo>
                        <a:lnTo>
                          <a:pt x="515" y="355"/>
                        </a:lnTo>
                        <a:lnTo>
                          <a:pt x="513" y="355"/>
                        </a:lnTo>
                        <a:lnTo>
                          <a:pt x="510" y="355"/>
                        </a:lnTo>
                        <a:lnTo>
                          <a:pt x="494" y="365"/>
                        </a:lnTo>
                        <a:lnTo>
                          <a:pt x="463" y="383"/>
                        </a:lnTo>
                        <a:lnTo>
                          <a:pt x="460" y="386"/>
                        </a:lnTo>
                        <a:lnTo>
                          <a:pt x="447" y="391"/>
                        </a:lnTo>
                        <a:lnTo>
                          <a:pt x="449" y="397"/>
                        </a:lnTo>
                        <a:lnTo>
                          <a:pt x="441" y="397"/>
                        </a:lnTo>
                        <a:lnTo>
                          <a:pt x="434" y="400"/>
                        </a:lnTo>
                        <a:lnTo>
                          <a:pt x="420" y="402"/>
                        </a:lnTo>
                        <a:lnTo>
                          <a:pt x="410" y="392"/>
                        </a:lnTo>
                        <a:lnTo>
                          <a:pt x="402" y="386"/>
                        </a:lnTo>
                        <a:lnTo>
                          <a:pt x="396" y="373"/>
                        </a:lnTo>
                        <a:lnTo>
                          <a:pt x="392" y="365"/>
                        </a:lnTo>
                        <a:lnTo>
                          <a:pt x="389" y="368"/>
                        </a:lnTo>
                        <a:lnTo>
                          <a:pt x="381" y="375"/>
                        </a:lnTo>
                        <a:lnTo>
                          <a:pt x="373" y="381"/>
                        </a:lnTo>
                        <a:lnTo>
                          <a:pt x="368" y="386"/>
                        </a:lnTo>
                        <a:lnTo>
                          <a:pt x="362" y="389"/>
                        </a:lnTo>
                        <a:lnTo>
                          <a:pt x="357" y="392"/>
                        </a:lnTo>
                        <a:lnTo>
                          <a:pt x="354" y="397"/>
                        </a:lnTo>
                        <a:lnTo>
                          <a:pt x="351" y="397"/>
                        </a:lnTo>
                        <a:lnTo>
                          <a:pt x="347" y="397"/>
                        </a:lnTo>
                        <a:lnTo>
                          <a:pt x="339" y="399"/>
                        </a:lnTo>
                        <a:lnTo>
                          <a:pt x="330" y="404"/>
                        </a:lnTo>
                        <a:lnTo>
                          <a:pt x="323" y="407"/>
                        </a:lnTo>
                        <a:lnTo>
                          <a:pt x="322" y="410"/>
                        </a:lnTo>
                        <a:lnTo>
                          <a:pt x="319" y="412"/>
                        </a:lnTo>
                        <a:lnTo>
                          <a:pt x="317" y="416"/>
                        </a:lnTo>
                        <a:lnTo>
                          <a:pt x="317" y="416"/>
                        </a:lnTo>
                        <a:lnTo>
                          <a:pt x="315" y="431"/>
                        </a:lnTo>
                        <a:lnTo>
                          <a:pt x="298" y="441"/>
                        </a:lnTo>
                        <a:lnTo>
                          <a:pt x="283" y="463"/>
                        </a:lnTo>
                        <a:lnTo>
                          <a:pt x="219" y="408"/>
                        </a:lnTo>
                        <a:lnTo>
                          <a:pt x="203" y="396"/>
                        </a:lnTo>
                        <a:lnTo>
                          <a:pt x="177" y="375"/>
                        </a:lnTo>
                        <a:lnTo>
                          <a:pt x="167" y="370"/>
                        </a:lnTo>
                        <a:lnTo>
                          <a:pt x="150" y="359"/>
                        </a:lnTo>
                        <a:lnTo>
                          <a:pt x="139" y="351"/>
                        </a:lnTo>
                        <a:lnTo>
                          <a:pt x="118" y="334"/>
                        </a:lnTo>
                        <a:lnTo>
                          <a:pt x="94" y="318"/>
                        </a:lnTo>
                        <a:lnTo>
                          <a:pt x="81" y="306"/>
                        </a:lnTo>
                        <a:lnTo>
                          <a:pt x="50" y="283"/>
                        </a:lnTo>
                        <a:lnTo>
                          <a:pt x="40" y="275"/>
                        </a:lnTo>
                        <a:lnTo>
                          <a:pt x="52" y="225"/>
                        </a:lnTo>
                        <a:lnTo>
                          <a:pt x="52" y="199"/>
                        </a:lnTo>
                        <a:lnTo>
                          <a:pt x="32" y="167"/>
                        </a:lnTo>
                        <a:lnTo>
                          <a:pt x="13" y="137"/>
                        </a:lnTo>
                        <a:lnTo>
                          <a:pt x="0" y="109"/>
                        </a:lnTo>
                        <a:lnTo>
                          <a:pt x="24" y="76"/>
                        </a:lnTo>
                        <a:lnTo>
                          <a:pt x="53" y="35"/>
                        </a:lnTo>
                        <a:lnTo>
                          <a:pt x="57" y="10"/>
                        </a:lnTo>
                        <a:lnTo>
                          <a:pt x="71" y="11"/>
                        </a:lnTo>
                        <a:lnTo>
                          <a:pt x="119" y="10"/>
                        </a:lnTo>
                        <a:lnTo>
                          <a:pt x="175" y="23"/>
                        </a:lnTo>
                        <a:lnTo>
                          <a:pt x="179" y="27"/>
                        </a:lnTo>
                        <a:lnTo>
                          <a:pt x="201" y="53"/>
                        </a:lnTo>
                        <a:lnTo>
                          <a:pt x="225" y="81"/>
                        </a:lnTo>
                        <a:lnTo>
                          <a:pt x="264" y="127"/>
                        </a:lnTo>
                        <a:lnTo>
                          <a:pt x="333" y="93"/>
                        </a:lnTo>
                        <a:lnTo>
                          <a:pt x="327" y="81"/>
                        </a:lnTo>
                        <a:lnTo>
                          <a:pt x="320" y="72"/>
                        </a:lnTo>
                        <a:lnTo>
                          <a:pt x="319" y="71"/>
                        </a:lnTo>
                        <a:lnTo>
                          <a:pt x="317" y="66"/>
                        </a:lnTo>
                        <a:lnTo>
                          <a:pt x="314" y="64"/>
                        </a:lnTo>
                        <a:lnTo>
                          <a:pt x="314" y="63"/>
                        </a:lnTo>
                        <a:lnTo>
                          <a:pt x="352" y="39"/>
                        </a:lnTo>
                        <a:lnTo>
                          <a:pt x="372" y="27"/>
                        </a:lnTo>
                        <a:lnTo>
                          <a:pt x="417" y="0"/>
                        </a:lnTo>
                        <a:lnTo>
                          <a:pt x="455" y="42"/>
                        </a:lnTo>
                        <a:lnTo>
                          <a:pt x="490" y="3"/>
                        </a:lnTo>
                        <a:lnTo>
                          <a:pt x="492" y="2"/>
                        </a:lnTo>
                        <a:lnTo>
                          <a:pt x="516" y="27"/>
                        </a:lnTo>
                        <a:lnTo>
                          <a:pt x="553" y="55"/>
                        </a:lnTo>
                        <a:lnTo>
                          <a:pt x="580" y="72"/>
                        </a:lnTo>
                        <a:lnTo>
                          <a:pt x="592" y="92"/>
                        </a:lnTo>
                      </a:path>
                    </a:pathLst>
                  </a:custGeom>
                  <a:noFill/>
                  <a:ln w="4763" cap="sq">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
                <p:nvSpPr>
                  <p:cNvPr id="113" name="Freeform 69"/>
                  <p:cNvSpPr>
                    <a:spLocks/>
                  </p:cNvSpPr>
                  <p:nvPr/>
                </p:nvSpPr>
                <p:spPr bwMode="auto">
                  <a:xfrm>
                    <a:off x="5775" y="1452"/>
                    <a:ext cx="265" cy="440"/>
                  </a:xfrm>
                  <a:custGeom>
                    <a:avLst/>
                    <a:gdLst>
                      <a:gd name="T0" fmla="*/ 265 w 265"/>
                      <a:gd name="T1" fmla="*/ 428 h 440"/>
                      <a:gd name="T2" fmla="*/ 233 w 265"/>
                      <a:gd name="T3" fmla="*/ 440 h 440"/>
                      <a:gd name="T4" fmla="*/ 133 w 265"/>
                      <a:gd name="T5" fmla="*/ 424 h 440"/>
                      <a:gd name="T6" fmla="*/ 122 w 265"/>
                      <a:gd name="T7" fmla="*/ 392 h 440"/>
                      <a:gd name="T8" fmla="*/ 127 w 265"/>
                      <a:gd name="T9" fmla="*/ 392 h 440"/>
                      <a:gd name="T10" fmla="*/ 117 w 265"/>
                      <a:gd name="T11" fmla="*/ 360 h 440"/>
                      <a:gd name="T12" fmla="*/ 98 w 265"/>
                      <a:gd name="T13" fmla="*/ 366 h 440"/>
                      <a:gd name="T14" fmla="*/ 104 w 265"/>
                      <a:gd name="T15" fmla="*/ 336 h 440"/>
                      <a:gd name="T16" fmla="*/ 59 w 265"/>
                      <a:gd name="T17" fmla="*/ 349 h 440"/>
                      <a:gd name="T18" fmla="*/ 85 w 265"/>
                      <a:gd name="T19" fmla="*/ 217 h 440"/>
                      <a:gd name="T20" fmla="*/ 20 w 265"/>
                      <a:gd name="T21" fmla="*/ 204 h 440"/>
                      <a:gd name="T22" fmla="*/ 40 w 265"/>
                      <a:gd name="T23" fmla="*/ 109 h 440"/>
                      <a:gd name="T24" fmla="*/ 0 w 265"/>
                      <a:gd name="T25" fmla="*/ 58 h 440"/>
                      <a:gd name="T26" fmla="*/ 59 w 265"/>
                      <a:gd name="T27" fmla="*/ 32 h 440"/>
                      <a:gd name="T28" fmla="*/ 91 w 265"/>
                      <a:gd name="T29" fmla="*/ 26 h 440"/>
                      <a:gd name="T30" fmla="*/ 93 w 265"/>
                      <a:gd name="T31" fmla="*/ 26 h 440"/>
                      <a:gd name="T32" fmla="*/ 189 w 265"/>
                      <a:gd name="T33" fmla="*/ 10 h 440"/>
                      <a:gd name="T34" fmla="*/ 194 w 265"/>
                      <a:gd name="T35" fmla="*/ 8 h 440"/>
                      <a:gd name="T36" fmla="*/ 247 w 265"/>
                      <a:gd name="T37" fmla="*/ 0 h 440"/>
                      <a:gd name="T38" fmla="*/ 244 w 265"/>
                      <a:gd name="T39" fmla="*/ 24 h 440"/>
                      <a:gd name="T40" fmla="*/ 234 w 265"/>
                      <a:gd name="T41" fmla="*/ 100 h 440"/>
                      <a:gd name="T42" fmla="*/ 229 w 265"/>
                      <a:gd name="T43" fmla="*/ 148 h 440"/>
                      <a:gd name="T44" fmla="*/ 254 w 265"/>
                      <a:gd name="T45" fmla="*/ 153 h 440"/>
                      <a:gd name="T46" fmla="*/ 249 w 265"/>
                      <a:gd name="T47" fmla="*/ 211 h 440"/>
                      <a:gd name="T48" fmla="*/ 249 w 265"/>
                      <a:gd name="T49" fmla="*/ 211 h 440"/>
                      <a:gd name="T50" fmla="*/ 250 w 265"/>
                      <a:gd name="T51" fmla="*/ 236 h 440"/>
                      <a:gd name="T52" fmla="*/ 250 w 265"/>
                      <a:gd name="T53" fmla="*/ 238 h 440"/>
                      <a:gd name="T54" fmla="*/ 252 w 265"/>
                      <a:gd name="T55" fmla="*/ 262 h 440"/>
                      <a:gd name="T56" fmla="*/ 265 w 265"/>
                      <a:gd name="T57" fmla="*/ 428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5" h="440">
                        <a:moveTo>
                          <a:pt x="265" y="428"/>
                        </a:moveTo>
                        <a:lnTo>
                          <a:pt x="233" y="440"/>
                        </a:lnTo>
                        <a:lnTo>
                          <a:pt x="133" y="424"/>
                        </a:lnTo>
                        <a:lnTo>
                          <a:pt x="122" y="392"/>
                        </a:lnTo>
                        <a:lnTo>
                          <a:pt x="127" y="392"/>
                        </a:lnTo>
                        <a:lnTo>
                          <a:pt x="117" y="360"/>
                        </a:lnTo>
                        <a:lnTo>
                          <a:pt x="98" y="366"/>
                        </a:lnTo>
                        <a:lnTo>
                          <a:pt x="104" y="336"/>
                        </a:lnTo>
                        <a:lnTo>
                          <a:pt x="59" y="349"/>
                        </a:lnTo>
                        <a:lnTo>
                          <a:pt x="85" y="217"/>
                        </a:lnTo>
                        <a:lnTo>
                          <a:pt x="20" y="204"/>
                        </a:lnTo>
                        <a:lnTo>
                          <a:pt x="40" y="109"/>
                        </a:lnTo>
                        <a:lnTo>
                          <a:pt x="0" y="58"/>
                        </a:lnTo>
                        <a:lnTo>
                          <a:pt x="59" y="32"/>
                        </a:lnTo>
                        <a:lnTo>
                          <a:pt x="91" y="26"/>
                        </a:lnTo>
                        <a:lnTo>
                          <a:pt x="93" y="26"/>
                        </a:lnTo>
                        <a:lnTo>
                          <a:pt x="189" y="10"/>
                        </a:lnTo>
                        <a:lnTo>
                          <a:pt x="194" y="8"/>
                        </a:lnTo>
                        <a:lnTo>
                          <a:pt x="247" y="0"/>
                        </a:lnTo>
                        <a:lnTo>
                          <a:pt x="244" y="24"/>
                        </a:lnTo>
                        <a:lnTo>
                          <a:pt x="234" y="100"/>
                        </a:lnTo>
                        <a:lnTo>
                          <a:pt x="229" y="148"/>
                        </a:lnTo>
                        <a:lnTo>
                          <a:pt x="254" y="153"/>
                        </a:lnTo>
                        <a:lnTo>
                          <a:pt x="249" y="211"/>
                        </a:lnTo>
                        <a:lnTo>
                          <a:pt x="249" y="211"/>
                        </a:lnTo>
                        <a:lnTo>
                          <a:pt x="250" y="236"/>
                        </a:lnTo>
                        <a:lnTo>
                          <a:pt x="250" y="238"/>
                        </a:lnTo>
                        <a:lnTo>
                          <a:pt x="252" y="262"/>
                        </a:lnTo>
                        <a:lnTo>
                          <a:pt x="265" y="428"/>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a:p>
                </p:txBody>
              </p:sp>
              <p:sp>
                <p:nvSpPr>
                  <p:cNvPr id="114" name="Freeform 70"/>
                  <p:cNvSpPr>
                    <a:spLocks/>
                  </p:cNvSpPr>
                  <p:nvPr/>
                </p:nvSpPr>
                <p:spPr bwMode="auto">
                  <a:xfrm>
                    <a:off x="5775" y="1452"/>
                    <a:ext cx="265" cy="440"/>
                  </a:xfrm>
                  <a:custGeom>
                    <a:avLst/>
                    <a:gdLst>
                      <a:gd name="T0" fmla="*/ 265 w 265"/>
                      <a:gd name="T1" fmla="*/ 428 h 440"/>
                      <a:gd name="T2" fmla="*/ 233 w 265"/>
                      <a:gd name="T3" fmla="*/ 440 h 440"/>
                      <a:gd name="T4" fmla="*/ 133 w 265"/>
                      <a:gd name="T5" fmla="*/ 424 h 440"/>
                      <a:gd name="T6" fmla="*/ 122 w 265"/>
                      <a:gd name="T7" fmla="*/ 392 h 440"/>
                      <a:gd name="T8" fmla="*/ 127 w 265"/>
                      <a:gd name="T9" fmla="*/ 392 h 440"/>
                      <a:gd name="T10" fmla="*/ 117 w 265"/>
                      <a:gd name="T11" fmla="*/ 360 h 440"/>
                      <a:gd name="T12" fmla="*/ 98 w 265"/>
                      <a:gd name="T13" fmla="*/ 366 h 440"/>
                      <a:gd name="T14" fmla="*/ 104 w 265"/>
                      <a:gd name="T15" fmla="*/ 336 h 440"/>
                      <a:gd name="T16" fmla="*/ 59 w 265"/>
                      <a:gd name="T17" fmla="*/ 349 h 440"/>
                      <a:gd name="T18" fmla="*/ 85 w 265"/>
                      <a:gd name="T19" fmla="*/ 217 h 440"/>
                      <a:gd name="T20" fmla="*/ 20 w 265"/>
                      <a:gd name="T21" fmla="*/ 204 h 440"/>
                      <a:gd name="T22" fmla="*/ 40 w 265"/>
                      <a:gd name="T23" fmla="*/ 109 h 440"/>
                      <a:gd name="T24" fmla="*/ 0 w 265"/>
                      <a:gd name="T25" fmla="*/ 58 h 440"/>
                      <a:gd name="T26" fmla="*/ 59 w 265"/>
                      <a:gd name="T27" fmla="*/ 32 h 440"/>
                      <a:gd name="T28" fmla="*/ 91 w 265"/>
                      <a:gd name="T29" fmla="*/ 26 h 440"/>
                      <a:gd name="T30" fmla="*/ 93 w 265"/>
                      <a:gd name="T31" fmla="*/ 26 h 440"/>
                      <a:gd name="T32" fmla="*/ 189 w 265"/>
                      <a:gd name="T33" fmla="*/ 10 h 440"/>
                      <a:gd name="T34" fmla="*/ 194 w 265"/>
                      <a:gd name="T35" fmla="*/ 8 h 440"/>
                      <a:gd name="T36" fmla="*/ 247 w 265"/>
                      <a:gd name="T37" fmla="*/ 0 h 440"/>
                      <a:gd name="T38" fmla="*/ 244 w 265"/>
                      <a:gd name="T39" fmla="*/ 24 h 440"/>
                      <a:gd name="T40" fmla="*/ 234 w 265"/>
                      <a:gd name="T41" fmla="*/ 100 h 440"/>
                      <a:gd name="T42" fmla="*/ 229 w 265"/>
                      <a:gd name="T43" fmla="*/ 148 h 440"/>
                      <a:gd name="T44" fmla="*/ 254 w 265"/>
                      <a:gd name="T45" fmla="*/ 153 h 440"/>
                      <a:gd name="T46" fmla="*/ 249 w 265"/>
                      <a:gd name="T47" fmla="*/ 211 h 440"/>
                      <a:gd name="T48" fmla="*/ 249 w 265"/>
                      <a:gd name="T49" fmla="*/ 211 h 440"/>
                      <a:gd name="T50" fmla="*/ 250 w 265"/>
                      <a:gd name="T51" fmla="*/ 236 h 440"/>
                      <a:gd name="T52" fmla="*/ 250 w 265"/>
                      <a:gd name="T53" fmla="*/ 238 h 440"/>
                      <a:gd name="T54" fmla="*/ 252 w 265"/>
                      <a:gd name="T55" fmla="*/ 262 h 440"/>
                      <a:gd name="T56" fmla="*/ 265 w 265"/>
                      <a:gd name="T57" fmla="*/ 428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5" h="440">
                        <a:moveTo>
                          <a:pt x="265" y="428"/>
                        </a:moveTo>
                        <a:lnTo>
                          <a:pt x="233" y="440"/>
                        </a:lnTo>
                        <a:lnTo>
                          <a:pt x="133" y="424"/>
                        </a:lnTo>
                        <a:lnTo>
                          <a:pt x="122" y="392"/>
                        </a:lnTo>
                        <a:lnTo>
                          <a:pt x="127" y="392"/>
                        </a:lnTo>
                        <a:lnTo>
                          <a:pt x="117" y="360"/>
                        </a:lnTo>
                        <a:lnTo>
                          <a:pt x="98" y="366"/>
                        </a:lnTo>
                        <a:lnTo>
                          <a:pt x="104" y="336"/>
                        </a:lnTo>
                        <a:lnTo>
                          <a:pt x="59" y="349"/>
                        </a:lnTo>
                        <a:lnTo>
                          <a:pt x="85" y="217"/>
                        </a:lnTo>
                        <a:lnTo>
                          <a:pt x="20" y="204"/>
                        </a:lnTo>
                        <a:lnTo>
                          <a:pt x="40" y="109"/>
                        </a:lnTo>
                        <a:lnTo>
                          <a:pt x="0" y="58"/>
                        </a:lnTo>
                        <a:lnTo>
                          <a:pt x="59" y="32"/>
                        </a:lnTo>
                        <a:lnTo>
                          <a:pt x="91" y="26"/>
                        </a:lnTo>
                        <a:lnTo>
                          <a:pt x="93" y="26"/>
                        </a:lnTo>
                        <a:lnTo>
                          <a:pt x="189" y="10"/>
                        </a:lnTo>
                        <a:lnTo>
                          <a:pt x="194" y="8"/>
                        </a:lnTo>
                        <a:lnTo>
                          <a:pt x="247" y="0"/>
                        </a:lnTo>
                        <a:lnTo>
                          <a:pt x="244" y="24"/>
                        </a:lnTo>
                        <a:lnTo>
                          <a:pt x="234" y="100"/>
                        </a:lnTo>
                        <a:lnTo>
                          <a:pt x="229" y="148"/>
                        </a:lnTo>
                        <a:lnTo>
                          <a:pt x="254" y="153"/>
                        </a:lnTo>
                        <a:lnTo>
                          <a:pt x="249" y="211"/>
                        </a:lnTo>
                        <a:lnTo>
                          <a:pt x="249" y="211"/>
                        </a:lnTo>
                        <a:lnTo>
                          <a:pt x="250" y="236"/>
                        </a:lnTo>
                        <a:lnTo>
                          <a:pt x="250" y="238"/>
                        </a:lnTo>
                        <a:lnTo>
                          <a:pt x="252" y="262"/>
                        </a:lnTo>
                        <a:lnTo>
                          <a:pt x="265" y="428"/>
                        </a:lnTo>
                      </a:path>
                    </a:pathLst>
                  </a:custGeom>
                  <a:noFill/>
                  <a:ln w="4763" cap="sq">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
                <p:nvSpPr>
                  <p:cNvPr id="115" name="Freeform 71"/>
                  <p:cNvSpPr>
                    <a:spLocks/>
                  </p:cNvSpPr>
                  <p:nvPr/>
                </p:nvSpPr>
                <p:spPr bwMode="auto">
                  <a:xfrm>
                    <a:off x="5844" y="3318"/>
                    <a:ext cx="419" cy="471"/>
                  </a:xfrm>
                  <a:custGeom>
                    <a:avLst/>
                    <a:gdLst>
                      <a:gd name="T0" fmla="*/ 419 w 419"/>
                      <a:gd name="T1" fmla="*/ 238 h 471"/>
                      <a:gd name="T2" fmla="*/ 389 w 419"/>
                      <a:gd name="T3" fmla="*/ 357 h 471"/>
                      <a:gd name="T4" fmla="*/ 371 w 419"/>
                      <a:gd name="T5" fmla="*/ 372 h 471"/>
                      <a:gd name="T6" fmla="*/ 365 w 419"/>
                      <a:gd name="T7" fmla="*/ 373 h 471"/>
                      <a:gd name="T8" fmla="*/ 318 w 419"/>
                      <a:gd name="T9" fmla="*/ 409 h 471"/>
                      <a:gd name="T10" fmla="*/ 310 w 419"/>
                      <a:gd name="T11" fmla="*/ 412 h 471"/>
                      <a:gd name="T12" fmla="*/ 308 w 419"/>
                      <a:gd name="T13" fmla="*/ 415 h 471"/>
                      <a:gd name="T14" fmla="*/ 242 w 419"/>
                      <a:gd name="T15" fmla="*/ 463 h 471"/>
                      <a:gd name="T16" fmla="*/ 231 w 419"/>
                      <a:gd name="T17" fmla="*/ 470 h 471"/>
                      <a:gd name="T18" fmla="*/ 226 w 419"/>
                      <a:gd name="T19" fmla="*/ 471 h 471"/>
                      <a:gd name="T20" fmla="*/ 221 w 419"/>
                      <a:gd name="T21" fmla="*/ 470 h 471"/>
                      <a:gd name="T22" fmla="*/ 218 w 419"/>
                      <a:gd name="T23" fmla="*/ 463 h 471"/>
                      <a:gd name="T24" fmla="*/ 209 w 419"/>
                      <a:gd name="T25" fmla="*/ 458 h 471"/>
                      <a:gd name="T26" fmla="*/ 194 w 419"/>
                      <a:gd name="T27" fmla="*/ 442 h 471"/>
                      <a:gd name="T28" fmla="*/ 185 w 419"/>
                      <a:gd name="T29" fmla="*/ 439 h 471"/>
                      <a:gd name="T30" fmla="*/ 181 w 419"/>
                      <a:gd name="T31" fmla="*/ 434 h 471"/>
                      <a:gd name="T32" fmla="*/ 172 w 419"/>
                      <a:gd name="T33" fmla="*/ 425 h 471"/>
                      <a:gd name="T34" fmla="*/ 167 w 419"/>
                      <a:gd name="T35" fmla="*/ 421 h 471"/>
                      <a:gd name="T36" fmla="*/ 157 w 419"/>
                      <a:gd name="T37" fmla="*/ 421 h 471"/>
                      <a:gd name="T38" fmla="*/ 152 w 419"/>
                      <a:gd name="T39" fmla="*/ 415 h 471"/>
                      <a:gd name="T40" fmla="*/ 151 w 419"/>
                      <a:gd name="T41" fmla="*/ 410 h 471"/>
                      <a:gd name="T42" fmla="*/ 149 w 419"/>
                      <a:gd name="T43" fmla="*/ 407 h 471"/>
                      <a:gd name="T44" fmla="*/ 143 w 419"/>
                      <a:gd name="T45" fmla="*/ 400 h 471"/>
                      <a:gd name="T46" fmla="*/ 136 w 419"/>
                      <a:gd name="T47" fmla="*/ 399 h 471"/>
                      <a:gd name="T48" fmla="*/ 127 w 419"/>
                      <a:gd name="T49" fmla="*/ 391 h 471"/>
                      <a:gd name="T50" fmla="*/ 119 w 419"/>
                      <a:gd name="T51" fmla="*/ 386 h 471"/>
                      <a:gd name="T52" fmla="*/ 112 w 419"/>
                      <a:gd name="T53" fmla="*/ 384 h 471"/>
                      <a:gd name="T54" fmla="*/ 99 w 419"/>
                      <a:gd name="T55" fmla="*/ 384 h 471"/>
                      <a:gd name="T56" fmla="*/ 96 w 419"/>
                      <a:gd name="T57" fmla="*/ 381 h 471"/>
                      <a:gd name="T58" fmla="*/ 91 w 419"/>
                      <a:gd name="T59" fmla="*/ 380 h 471"/>
                      <a:gd name="T60" fmla="*/ 80 w 419"/>
                      <a:gd name="T61" fmla="*/ 381 h 471"/>
                      <a:gd name="T62" fmla="*/ 61 w 419"/>
                      <a:gd name="T63" fmla="*/ 378 h 471"/>
                      <a:gd name="T64" fmla="*/ 53 w 419"/>
                      <a:gd name="T65" fmla="*/ 376 h 471"/>
                      <a:gd name="T66" fmla="*/ 25 w 419"/>
                      <a:gd name="T67" fmla="*/ 364 h 471"/>
                      <a:gd name="T68" fmla="*/ 6 w 419"/>
                      <a:gd name="T69" fmla="*/ 352 h 471"/>
                      <a:gd name="T70" fmla="*/ 54 w 419"/>
                      <a:gd name="T71" fmla="*/ 267 h 471"/>
                      <a:gd name="T72" fmla="*/ 74 w 419"/>
                      <a:gd name="T73" fmla="*/ 253 h 471"/>
                      <a:gd name="T74" fmla="*/ 95 w 419"/>
                      <a:gd name="T75" fmla="*/ 243 h 471"/>
                      <a:gd name="T76" fmla="*/ 123 w 419"/>
                      <a:gd name="T77" fmla="*/ 233 h 471"/>
                      <a:gd name="T78" fmla="*/ 144 w 419"/>
                      <a:gd name="T79" fmla="*/ 220 h 471"/>
                      <a:gd name="T80" fmla="*/ 170 w 419"/>
                      <a:gd name="T81" fmla="*/ 222 h 471"/>
                      <a:gd name="T82" fmla="*/ 193 w 419"/>
                      <a:gd name="T83" fmla="*/ 224 h 471"/>
                      <a:gd name="T84" fmla="*/ 230 w 419"/>
                      <a:gd name="T85" fmla="*/ 225 h 471"/>
                      <a:gd name="T86" fmla="*/ 255 w 419"/>
                      <a:gd name="T87" fmla="*/ 227 h 471"/>
                      <a:gd name="T88" fmla="*/ 278 w 419"/>
                      <a:gd name="T89" fmla="*/ 219 h 471"/>
                      <a:gd name="T90" fmla="*/ 291 w 419"/>
                      <a:gd name="T91" fmla="*/ 209 h 471"/>
                      <a:gd name="T92" fmla="*/ 302 w 419"/>
                      <a:gd name="T93" fmla="*/ 171 h 471"/>
                      <a:gd name="T94" fmla="*/ 300 w 419"/>
                      <a:gd name="T95" fmla="*/ 140 h 471"/>
                      <a:gd name="T96" fmla="*/ 299 w 419"/>
                      <a:gd name="T97" fmla="*/ 121 h 471"/>
                      <a:gd name="T98" fmla="*/ 292 w 419"/>
                      <a:gd name="T99" fmla="*/ 101 h 471"/>
                      <a:gd name="T100" fmla="*/ 284 w 419"/>
                      <a:gd name="T101" fmla="*/ 82 h 471"/>
                      <a:gd name="T102" fmla="*/ 278 w 419"/>
                      <a:gd name="T103" fmla="*/ 23 h 471"/>
                      <a:gd name="T104" fmla="*/ 286 w 419"/>
                      <a:gd name="T105" fmla="*/ 7 h 471"/>
                      <a:gd name="T106" fmla="*/ 373 w 419"/>
                      <a:gd name="T107" fmla="*/ 5 h 471"/>
                      <a:gd name="T108" fmla="*/ 389 w 419"/>
                      <a:gd name="T109" fmla="*/ 2 h 471"/>
                      <a:gd name="T110" fmla="*/ 403 w 419"/>
                      <a:gd name="T111" fmla="*/ 0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9" h="471">
                        <a:moveTo>
                          <a:pt x="405" y="20"/>
                        </a:moveTo>
                        <a:lnTo>
                          <a:pt x="419" y="238"/>
                        </a:lnTo>
                        <a:lnTo>
                          <a:pt x="397" y="338"/>
                        </a:lnTo>
                        <a:lnTo>
                          <a:pt x="389" y="357"/>
                        </a:lnTo>
                        <a:lnTo>
                          <a:pt x="371" y="370"/>
                        </a:lnTo>
                        <a:lnTo>
                          <a:pt x="371" y="372"/>
                        </a:lnTo>
                        <a:lnTo>
                          <a:pt x="371" y="372"/>
                        </a:lnTo>
                        <a:lnTo>
                          <a:pt x="365" y="373"/>
                        </a:lnTo>
                        <a:lnTo>
                          <a:pt x="324" y="404"/>
                        </a:lnTo>
                        <a:lnTo>
                          <a:pt x="318" y="409"/>
                        </a:lnTo>
                        <a:lnTo>
                          <a:pt x="315" y="412"/>
                        </a:lnTo>
                        <a:lnTo>
                          <a:pt x="310" y="412"/>
                        </a:lnTo>
                        <a:lnTo>
                          <a:pt x="308" y="415"/>
                        </a:lnTo>
                        <a:lnTo>
                          <a:pt x="308" y="415"/>
                        </a:lnTo>
                        <a:lnTo>
                          <a:pt x="295" y="425"/>
                        </a:lnTo>
                        <a:lnTo>
                          <a:pt x="242" y="463"/>
                        </a:lnTo>
                        <a:lnTo>
                          <a:pt x="236" y="471"/>
                        </a:lnTo>
                        <a:lnTo>
                          <a:pt x="231" y="470"/>
                        </a:lnTo>
                        <a:lnTo>
                          <a:pt x="228" y="471"/>
                        </a:lnTo>
                        <a:lnTo>
                          <a:pt x="226" y="471"/>
                        </a:lnTo>
                        <a:lnTo>
                          <a:pt x="223" y="471"/>
                        </a:lnTo>
                        <a:lnTo>
                          <a:pt x="221" y="470"/>
                        </a:lnTo>
                        <a:lnTo>
                          <a:pt x="220" y="465"/>
                        </a:lnTo>
                        <a:lnTo>
                          <a:pt x="218" y="463"/>
                        </a:lnTo>
                        <a:lnTo>
                          <a:pt x="212" y="460"/>
                        </a:lnTo>
                        <a:lnTo>
                          <a:pt x="209" y="458"/>
                        </a:lnTo>
                        <a:lnTo>
                          <a:pt x="196" y="444"/>
                        </a:lnTo>
                        <a:lnTo>
                          <a:pt x="194" y="442"/>
                        </a:lnTo>
                        <a:lnTo>
                          <a:pt x="188" y="441"/>
                        </a:lnTo>
                        <a:lnTo>
                          <a:pt x="185" y="439"/>
                        </a:lnTo>
                        <a:lnTo>
                          <a:pt x="183" y="437"/>
                        </a:lnTo>
                        <a:lnTo>
                          <a:pt x="181" y="434"/>
                        </a:lnTo>
                        <a:lnTo>
                          <a:pt x="176" y="428"/>
                        </a:lnTo>
                        <a:lnTo>
                          <a:pt x="172" y="425"/>
                        </a:lnTo>
                        <a:lnTo>
                          <a:pt x="168" y="421"/>
                        </a:lnTo>
                        <a:lnTo>
                          <a:pt x="167" y="421"/>
                        </a:lnTo>
                        <a:lnTo>
                          <a:pt x="159" y="421"/>
                        </a:lnTo>
                        <a:lnTo>
                          <a:pt x="157" y="421"/>
                        </a:lnTo>
                        <a:lnTo>
                          <a:pt x="154" y="418"/>
                        </a:lnTo>
                        <a:lnTo>
                          <a:pt x="152" y="415"/>
                        </a:lnTo>
                        <a:lnTo>
                          <a:pt x="151" y="413"/>
                        </a:lnTo>
                        <a:lnTo>
                          <a:pt x="151" y="410"/>
                        </a:lnTo>
                        <a:lnTo>
                          <a:pt x="149" y="409"/>
                        </a:lnTo>
                        <a:lnTo>
                          <a:pt x="149" y="407"/>
                        </a:lnTo>
                        <a:lnTo>
                          <a:pt x="146" y="404"/>
                        </a:lnTo>
                        <a:lnTo>
                          <a:pt x="143" y="400"/>
                        </a:lnTo>
                        <a:lnTo>
                          <a:pt x="140" y="400"/>
                        </a:lnTo>
                        <a:lnTo>
                          <a:pt x="136" y="399"/>
                        </a:lnTo>
                        <a:lnTo>
                          <a:pt x="135" y="399"/>
                        </a:lnTo>
                        <a:lnTo>
                          <a:pt x="127" y="391"/>
                        </a:lnTo>
                        <a:lnTo>
                          <a:pt x="123" y="388"/>
                        </a:lnTo>
                        <a:lnTo>
                          <a:pt x="119" y="386"/>
                        </a:lnTo>
                        <a:lnTo>
                          <a:pt x="117" y="386"/>
                        </a:lnTo>
                        <a:lnTo>
                          <a:pt x="112" y="384"/>
                        </a:lnTo>
                        <a:lnTo>
                          <a:pt x="107" y="384"/>
                        </a:lnTo>
                        <a:lnTo>
                          <a:pt x="99" y="384"/>
                        </a:lnTo>
                        <a:lnTo>
                          <a:pt x="98" y="384"/>
                        </a:lnTo>
                        <a:lnTo>
                          <a:pt x="96" y="381"/>
                        </a:lnTo>
                        <a:lnTo>
                          <a:pt x="95" y="380"/>
                        </a:lnTo>
                        <a:lnTo>
                          <a:pt x="91" y="380"/>
                        </a:lnTo>
                        <a:lnTo>
                          <a:pt x="83" y="381"/>
                        </a:lnTo>
                        <a:lnTo>
                          <a:pt x="80" y="381"/>
                        </a:lnTo>
                        <a:lnTo>
                          <a:pt x="70" y="380"/>
                        </a:lnTo>
                        <a:lnTo>
                          <a:pt x="61" y="378"/>
                        </a:lnTo>
                        <a:lnTo>
                          <a:pt x="58" y="378"/>
                        </a:lnTo>
                        <a:lnTo>
                          <a:pt x="53" y="376"/>
                        </a:lnTo>
                        <a:lnTo>
                          <a:pt x="46" y="373"/>
                        </a:lnTo>
                        <a:lnTo>
                          <a:pt x="25" y="364"/>
                        </a:lnTo>
                        <a:lnTo>
                          <a:pt x="11" y="355"/>
                        </a:lnTo>
                        <a:lnTo>
                          <a:pt x="6" y="352"/>
                        </a:lnTo>
                        <a:lnTo>
                          <a:pt x="0" y="349"/>
                        </a:lnTo>
                        <a:lnTo>
                          <a:pt x="54" y="267"/>
                        </a:lnTo>
                        <a:lnTo>
                          <a:pt x="67" y="257"/>
                        </a:lnTo>
                        <a:lnTo>
                          <a:pt x="74" y="253"/>
                        </a:lnTo>
                        <a:lnTo>
                          <a:pt x="82" y="246"/>
                        </a:lnTo>
                        <a:lnTo>
                          <a:pt x="95" y="243"/>
                        </a:lnTo>
                        <a:lnTo>
                          <a:pt x="107" y="243"/>
                        </a:lnTo>
                        <a:lnTo>
                          <a:pt x="123" y="233"/>
                        </a:lnTo>
                        <a:lnTo>
                          <a:pt x="130" y="230"/>
                        </a:lnTo>
                        <a:lnTo>
                          <a:pt x="144" y="220"/>
                        </a:lnTo>
                        <a:lnTo>
                          <a:pt x="157" y="222"/>
                        </a:lnTo>
                        <a:lnTo>
                          <a:pt x="170" y="222"/>
                        </a:lnTo>
                        <a:lnTo>
                          <a:pt x="183" y="222"/>
                        </a:lnTo>
                        <a:lnTo>
                          <a:pt x="193" y="224"/>
                        </a:lnTo>
                        <a:lnTo>
                          <a:pt x="215" y="224"/>
                        </a:lnTo>
                        <a:lnTo>
                          <a:pt x="230" y="225"/>
                        </a:lnTo>
                        <a:lnTo>
                          <a:pt x="244" y="227"/>
                        </a:lnTo>
                        <a:lnTo>
                          <a:pt x="255" y="227"/>
                        </a:lnTo>
                        <a:lnTo>
                          <a:pt x="265" y="222"/>
                        </a:lnTo>
                        <a:lnTo>
                          <a:pt x="278" y="219"/>
                        </a:lnTo>
                        <a:lnTo>
                          <a:pt x="284" y="216"/>
                        </a:lnTo>
                        <a:lnTo>
                          <a:pt x="291" y="209"/>
                        </a:lnTo>
                        <a:lnTo>
                          <a:pt x="299" y="183"/>
                        </a:lnTo>
                        <a:lnTo>
                          <a:pt x="302" y="171"/>
                        </a:lnTo>
                        <a:lnTo>
                          <a:pt x="302" y="151"/>
                        </a:lnTo>
                        <a:lnTo>
                          <a:pt x="300" y="140"/>
                        </a:lnTo>
                        <a:lnTo>
                          <a:pt x="300" y="130"/>
                        </a:lnTo>
                        <a:lnTo>
                          <a:pt x="299" y="121"/>
                        </a:lnTo>
                        <a:lnTo>
                          <a:pt x="297" y="110"/>
                        </a:lnTo>
                        <a:lnTo>
                          <a:pt x="292" y="101"/>
                        </a:lnTo>
                        <a:lnTo>
                          <a:pt x="287" y="89"/>
                        </a:lnTo>
                        <a:lnTo>
                          <a:pt x="284" y="82"/>
                        </a:lnTo>
                        <a:lnTo>
                          <a:pt x="279" y="45"/>
                        </a:lnTo>
                        <a:lnTo>
                          <a:pt x="278" y="23"/>
                        </a:lnTo>
                        <a:lnTo>
                          <a:pt x="273" y="8"/>
                        </a:lnTo>
                        <a:lnTo>
                          <a:pt x="286" y="7"/>
                        </a:lnTo>
                        <a:lnTo>
                          <a:pt x="337" y="3"/>
                        </a:lnTo>
                        <a:lnTo>
                          <a:pt x="373" y="5"/>
                        </a:lnTo>
                        <a:lnTo>
                          <a:pt x="376" y="2"/>
                        </a:lnTo>
                        <a:lnTo>
                          <a:pt x="389" y="2"/>
                        </a:lnTo>
                        <a:lnTo>
                          <a:pt x="390" y="0"/>
                        </a:lnTo>
                        <a:lnTo>
                          <a:pt x="403" y="0"/>
                        </a:lnTo>
                        <a:lnTo>
                          <a:pt x="405" y="20"/>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a:p>
                </p:txBody>
              </p:sp>
              <p:sp>
                <p:nvSpPr>
                  <p:cNvPr id="116" name="Freeform 72"/>
                  <p:cNvSpPr>
                    <a:spLocks/>
                  </p:cNvSpPr>
                  <p:nvPr/>
                </p:nvSpPr>
                <p:spPr bwMode="auto">
                  <a:xfrm>
                    <a:off x="5844" y="3318"/>
                    <a:ext cx="419" cy="471"/>
                  </a:xfrm>
                  <a:custGeom>
                    <a:avLst/>
                    <a:gdLst>
                      <a:gd name="T0" fmla="*/ 419 w 419"/>
                      <a:gd name="T1" fmla="*/ 238 h 471"/>
                      <a:gd name="T2" fmla="*/ 389 w 419"/>
                      <a:gd name="T3" fmla="*/ 357 h 471"/>
                      <a:gd name="T4" fmla="*/ 371 w 419"/>
                      <a:gd name="T5" fmla="*/ 372 h 471"/>
                      <a:gd name="T6" fmla="*/ 365 w 419"/>
                      <a:gd name="T7" fmla="*/ 373 h 471"/>
                      <a:gd name="T8" fmla="*/ 318 w 419"/>
                      <a:gd name="T9" fmla="*/ 409 h 471"/>
                      <a:gd name="T10" fmla="*/ 310 w 419"/>
                      <a:gd name="T11" fmla="*/ 412 h 471"/>
                      <a:gd name="T12" fmla="*/ 308 w 419"/>
                      <a:gd name="T13" fmla="*/ 415 h 471"/>
                      <a:gd name="T14" fmla="*/ 242 w 419"/>
                      <a:gd name="T15" fmla="*/ 463 h 471"/>
                      <a:gd name="T16" fmla="*/ 231 w 419"/>
                      <a:gd name="T17" fmla="*/ 470 h 471"/>
                      <a:gd name="T18" fmla="*/ 226 w 419"/>
                      <a:gd name="T19" fmla="*/ 471 h 471"/>
                      <a:gd name="T20" fmla="*/ 221 w 419"/>
                      <a:gd name="T21" fmla="*/ 470 h 471"/>
                      <a:gd name="T22" fmla="*/ 218 w 419"/>
                      <a:gd name="T23" fmla="*/ 463 h 471"/>
                      <a:gd name="T24" fmla="*/ 209 w 419"/>
                      <a:gd name="T25" fmla="*/ 458 h 471"/>
                      <a:gd name="T26" fmla="*/ 194 w 419"/>
                      <a:gd name="T27" fmla="*/ 442 h 471"/>
                      <a:gd name="T28" fmla="*/ 185 w 419"/>
                      <a:gd name="T29" fmla="*/ 439 h 471"/>
                      <a:gd name="T30" fmla="*/ 181 w 419"/>
                      <a:gd name="T31" fmla="*/ 434 h 471"/>
                      <a:gd name="T32" fmla="*/ 172 w 419"/>
                      <a:gd name="T33" fmla="*/ 425 h 471"/>
                      <a:gd name="T34" fmla="*/ 167 w 419"/>
                      <a:gd name="T35" fmla="*/ 421 h 471"/>
                      <a:gd name="T36" fmla="*/ 157 w 419"/>
                      <a:gd name="T37" fmla="*/ 421 h 471"/>
                      <a:gd name="T38" fmla="*/ 152 w 419"/>
                      <a:gd name="T39" fmla="*/ 415 h 471"/>
                      <a:gd name="T40" fmla="*/ 151 w 419"/>
                      <a:gd name="T41" fmla="*/ 410 h 471"/>
                      <a:gd name="T42" fmla="*/ 149 w 419"/>
                      <a:gd name="T43" fmla="*/ 407 h 471"/>
                      <a:gd name="T44" fmla="*/ 143 w 419"/>
                      <a:gd name="T45" fmla="*/ 400 h 471"/>
                      <a:gd name="T46" fmla="*/ 136 w 419"/>
                      <a:gd name="T47" fmla="*/ 399 h 471"/>
                      <a:gd name="T48" fmla="*/ 127 w 419"/>
                      <a:gd name="T49" fmla="*/ 391 h 471"/>
                      <a:gd name="T50" fmla="*/ 119 w 419"/>
                      <a:gd name="T51" fmla="*/ 386 h 471"/>
                      <a:gd name="T52" fmla="*/ 112 w 419"/>
                      <a:gd name="T53" fmla="*/ 384 h 471"/>
                      <a:gd name="T54" fmla="*/ 99 w 419"/>
                      <a:gd name="T55" fmla="*/ 384 h 471"/>
                      <a:gd name="T56" fmla="*/ 96 w 419"/>
                      <a:gd name="T57" fmla="*/ 381 h 471"/>
                      <a:gd name="T58" fmla="*/ 91 w 419"/>
                      <a:gd name="T59" fmla="*/ 380 h 471"/>
                      <a:gd name="T60" fmla="*/ 80 w 419"/>
                      <a:gd name="T61" fmla="*/ 381 h 471"/>
                      <a:gd name="T62" fmla="*/ 61 w 419"/>
                      <a:gd name="T63" fmla="*/ 378 h 471"/>
                      <a:gd name="T64" fmla="*/ 53 w 419"/>
                      <a:gd name="T65" fmla="*/ 376 h 471"/>
                      <a:gd name="T66" fmla="*/ 25 w 419"/>
                      <a:gd name="T67" fmla="*/ 364 h 471"/>
                      <a:gd name="T68" fmla="*/ 6 w 419"/>
                      <a:gd name="T69" fmla="*/ 352 h 471"/>
                      <a:gd name="T70" fmla="*/ 54 w 419"/>
                      <a:gd name="T71" fmla="*/ 267 h 471"/>
                      <a:gd name="T72" fmla="*/ 74 w 419"/>
                      <a:gd name="T73" fmla="*/ 253 h 471"/>
                      <a:gd name="T74" fmla="*/ 95 w 419"/>
                      <a:gd name="T75" fmla="*/ 243 h 471"/>
                      <a:gd name="T76" fmla="*/ 123 w 419"/>
                      <a:gd name="T77" fmla="*/ 233 h 471"/>
                      <a:gd name="T78" fmla="*/ 144 w 419"/>
                      <a:gd name="T79" fmla="*/ 220 h 471"/>
                      <a:gd name="T80" fmla="*/ 170 w 419"/>
                      <a:gd name="T81" fmla="*/ 222 h 471"/>
                      <a:gd name="T82" fmla="*/ 193 w 419"/>
                      <a:gd name="T83" fmla="*/ 224 h 471"/>
                      <a:gd name="T84" fmla="*/ 230 w 419"/>
                      <a:gd name="T85" fmla="*/ 225 h 471"/>
                      <a:gd name="T86" fmla="*/ 255 w 419"/>
                      <a:gd name="T87" fmla="*/ 227 h 471"/>
                      <a:gd name="T88" fmla="*/ 278 w 419"/>
                      <a:gd name="T89" fmla="*/ 219 h 471"/>
                      <a:gd name="T90" fmla="*/ 291 w 419"/>
                      <a:gd name="T91" fmla="*/ 209 h 471"/>
                      <a:gd name="T92" fmla="*/ 302 w 419"/>
                      <a:gd name="T93" fmla="*/ 171 h 471"/>
                      <a:gd name="T94" fmla="*/ 300 w 419"/>
                      <a:gd name="T95" fmla="*/ 140 h 471"/>
                      <a:gd name="T96" fmla="*/ 299 w 419"/>
                      <a:gd name="T97" fmla="*/ 121 h 471"/>
                      <a:gd name="T98" fmla="*/ 292 w 419"/>
                      <a:gd name="T99" fmla="*/ 101 h 471"/>
                      <a:gd name="T100" fmla="*/ 284 w 419"/>
                      <a:gd name="T101" fmla="*/ 82 h 471"/>
                      <a:gd name="T102" fmla="*/ 278 w 419"/>
                      <a:gd name="T103" fmla="*/ 23 h 471"/>
                      <a:gd name="T104" fmla="*/ 286 w 419"/>
                      <a:gd name="T105" fmla="*/ 7 h 471"/>
                      <a:gd name="T106" fmla="*/ 373 w 419"/>
                      <a:gd name="T107" fmla="*/ 5 h 471"/>
                      <a:gd name="T108" fmla="*/ 389 w 419"/>
                      <a:gd name="T109" fmla="*/ 2 h 471"/>
                      <a:gd name="T110" fmla="*/ 403 w 419"/>
                      <a:gd name="T111" fmla="*/ 0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9" h="471">
                        <a:moveTo>
                          <a:pt x="405" y="20"/>
                        </a:moveTo>
                        <a:lnTo>
                          <a:pt x="419" y="238"/>
                        </a:lnTo>
                        <a:lnTo>
                          <a:pt x="397" y="338"/>
                        </a:lnTo>
                        <a:lnTo>
                          <a:pt x="389" y="357"/>
                        </a:lnTo>
                        <a:lnTo>
                          <a:pt x="371" y="370"/>
                        </a:lnTo>
                        <a:lnTo>
                          <a:pt x="371" y="372"/>
                        </a:lnTo>
                        <a:lnTo>
                          <a:pt x="371" y="372"/>
                        </a:lnTo>
                        <a:lnTo>
                          <a:pt x="365" y="373"/>
                        </a:lnTo>
                        <a:lnTo>
                          <a:pt x="324" y="404"/>
                        </a:lnTo>
                        <a:lnTo>
                          <a:pt x="318" y="409"/>
                        </a:lnTo>
                        <a:lnTo>
                          <a:pt x="315" y="412"/>
                        </a:lnTo>
                        <a:lnTo>
                          <a:pt x="310" y="412"/>
                        </a:lnTo>
                        <a:lnTo>
                          <a:pt x="308" y="415"/>
                        </a:lnTo>
                        <a:lnTo>
                          <a:pt x="308" y="415"/>
                        </a:lnTo>
                        <a:lnTo>
                          <a:pt x="295" y="425"/>
                        </a:lnTo>
                        <a:lnTo>
                          <a:pt x="242" y="463"/>
                        </a:lnTo>
                        <a:lnTo>
                          <a:pt x="236" y="471"/>
                        </a:lnTo>
                        <a:lnTo>
                          <a:pt x="231" y="470"/>
                        </a:lnTo>
                        <a:lnTo>
                          <a:pt x="228" y="471"/>
                        </a:lnTo>
                        <a:lnTo>
                          <a:pt x="226" y="471"/>
                        </a:lnTo>
                        <a:lnTo>
                          <a:pt x="223" y="471"/>
                        </a:lnTo>
                        <a:lnTo>
                          <a:pt x="221" y="470"/>
                        </a:lnTo>
                        <a:lnTo>
                          <a:pt x="220" y="465"/>
                        </a:lnTo>
                        <a:lnTo>
                          <a:pt x="218" y="463"/>
                        </a:lnTo>
                        <a:lnTo>
                          <a:pt x="212" y="460"/>
                        </a:lnTo>
                        <a:lnTo>
                          <a:pt x="209" y="458"/>
                        </a:lnTo>
                        <a:lnTo>
                          <a:pt x="196" y="444"/>
                        </a:lnTo>
                        <a:lnTo>
                          <a:pt x="194" y="442"/>
                        </a:lnTo>
                        <a:lnTo>
                          <a:pt x="188" y="441"/>
                        </a:lnTo>
                        <a:lnTo>
                          <a:pt x="185" y="439"/>
                        </a:lnTo>
                        <a:lnTo>
                          <a:pt x="183" y="437"/>
                        </a:lnTo>
                        <a:lnTo>
                          <a:pt x="181" y="434"/>
                        </a:lnTo>
                        <a:lnTo>
                          <a:pt x="176" y="428"/>
                        </a:lnTo>
                        <a:lnTo>
                          <a:pt x="172" y="425"/>
                        </a:lnTo>
                        <a:lnTo>
                          <a:pt x="168" y="421"/>
                        </a:lnTo>
                        <a:lnTo>
                          <a:pt x="167" y="421"/>
                        </a:lnTo>
                        <a:lnTo>
                          <a:pt x="159" y="421"/>
                        </a:lnTo>
                        <a:lnTo>
                          <a:pt x="157" y="421"/>
                        </a:lnTo>
                        <a:lnTo>
                          <a:pt x="154" y="418"/>
                        </a:lnTo>
                        <a:lnTo>
                          <a:pt x="152" y="415"/>
                        </a:lnTo>
                        <a:lnTo>
                          <a:pt x="151" y="413"/>
                        </a:lnTo>
                        <a:lnTo>
                          <a:pt x="151" y="410"/>
                        </a:lnTo>
                        <a:lnTo>
                          <a:pt x="149" y="409"/>
                        </a:lnTo>
                        <a:lnTo>
                          <a:pt x="149" y="407"/>
                        </a:lnTo>
                        <a:lnTo>
                          <a:pt x="146" y="404"/>
                        </a:lnTo>
                        <a:lnTo>
                          <a:pt x="143" y="400"/>
                        </a:lnTo>
                        <a:lnTo>
                          <a:pt x="140" y="400"/>
                        </a:lnTo>
                        <a:lnTo>
                          <a:pt x="136" y="399"/>
                        </a:lnTo>
                        <a:lnTo>
                          <a:pt x="135" y="399"/>
                        </a:lnTo>
                        <a:lnTo>
                          <a:pt x="127" y="391"/>
                        </a:lnTo>
                        <a:lnTo>
                          <a:pt x="123" y="388"/>
                        </a:lnTo>
                        <a:lnTo>
                          <a:pt x="119" y="386"/>
                        </a:lnTo>
                        <a:lnTo>
                          <a:pt x="117" y="386"/>
                        </a:lnTo>
                        <a:lnTo>
                          <a:pt x="112" y="384"/>
                        </a:lnTo>
                        <a:lnTo>
                          <a:pt x="107" y="384"/>
                        </a:lnTo>
                        <a:lnTo>
                          <a:pt x="99" y="384"/>
                        </a:lnTo>
                        <a:lnTo>
                          <a:pt x="98" y="384"/>
                        </a:lnTo>
                        <a:lnTo>
                          <a:pt x="96" y="381"/>
                        </a:lnTo>
                        <a:lnTo>
                          <a:pt x="95" y="380"/>
                        </a:lnTo>
                        <a:lnTo>
                          <a:pt x="91" y="380"/>
                        </a:lnTo>
                        <a:lnTo>
                          <a:pt x="83" y="381"/>
                        </a:lnTo>
                        <a:lnTo>
                          <a:pt x="80" y="381"/>
                        </a:lnTo>
                        <a:lnTo>
                          <a:pt x="70" y="380"/>
                        </a:lnTo>
                        <a:lnTo>
                          <a:pt x="61" y="378"/>
                        </a:lnTo>
                        <a:lnTo>
                          <a:pt x="58" y="378"/>
                        </a:lnTo>
                        <a:lnTo>
                          <a:pt x="53" y="376"/>
                        </a:lnTo>
                        <a:lnTo>
                          <a:pt x="46" y="373"/>
                        </a:lnTo>
                        <a:lnTo>
                          <a:pt x="25" y="364"/>
                        </a:lnTo>
                        <a:lnTo>
                          <a:pt x="11" y="355"/>
                        </a:lnTo>
                        <a:lnTo>
                          <a:pt x="6" y="352"/>
                        </a:lnTo>
                        <a:lnTo>
                          <a:pt x="0" y="349"/>
                        </a:lnTo>
                        <a:lnTo>
                          <a:pt x="54" y="267"/>
                        </a:lnTo>
                        <a:lnTo>
                          <a:pt x="67" y="257"/>
                        </a:lnTo>
                        <a:lnTo>
                          <a:pt x="74" y="253"/>
                        </a:lnTo>
                        <a:lnTo>
                          <a:pt x="82" y="246"/>
                        </a:lnTo>
                        <a:lnTo>
                          <a:pt x="95" y="243"/>
                        </a:lnTo>
                        <a:lnTo>
                          <a:pt x="107" y="243"/>
                        </a:lnTo>
                        <a:lnTo>
                          <a:pt x="123" y="233"/>
                        </a:lnTo>
                        <a:lnTo>
                          <a:pt x="130" y="230"/>
                        </a:lnTo>
                        <a:lnTo>
                          <a:pt x="144" y="220"/>
                        </a:lnTo>
                        <a:lnTo>
                          <a:pt x="157" y="222"/>
                        </a:lnTo>
                        <a:lnTo>
                          <a:pt x="170" y="222"/>
                        </a:lnTo>
                        <a:lnTo>
                          <a:pt x="183" y="222"/>
                        </a:lnTo>
                        <a:lnTo>
                          <a:pt x="193" y="224"/>
                        </a:lnTo>
                        <a:lnTo>
                          <a:pt x="215" y="224"/>
                        </a:lnTo>
                        <a:lnTo>
                          <a:pt x="230" y="225"/>
                        </a:lnTo>
                        <a:lnTo>
                          <a:pt x="244" y="227"/>
                        </a:lnTo>
                        <a:lnTo>
                          <a:pt x="255" y="227"/>
                        </a:lnTo>
                        <a:lnTo>
                          <a:pt x="265" y="222"/>
                        </a:lnTo>
                        <a:lnTo>
                          <a:pt x="278" y="219"/>
                        </a:lnTo>
                        <a:lnTo>
                          <a:pt x="284" y="216"/>
                        </a:lnTo>
                        <a:lnTo>
                          <a:pt x="291" y="209"/>
                        </a:lnTo>
                        <a:lnTo>
                          <a:pt x="299" y="183"/>
                        </a:lnTo>
                        <a:lnTo>
                          <a:pt x="302" y="171"/>
                        </a:lnTo>
                        <a:lnTo>
                          <a:pt x="302" y="151"/>
                        </a:lnTo>
                        <a:lnTo>
                          <a:pt x="300" y="140"/>
                        </a:lnTo>
                        <a:lnTo>
                          <a:pt x="300" y="130"/>
                        </a:lnTo>
                        <a:lnTo>
                          <a:pt x="299" y="121"/>
                        </a:lnTo>
                        <a:lnTo>
                          <a:pt x="297" y="110"/>
                        </a:lnTo>
                        <a:lnTo>
                          <a:pt x="292" y="101"/>
                        </a:lnTo>
                        <a:lnTo>
                          <a:pt x="287" y="89"/>
                        </a:lnTo>
                        <a:lnTo>
                          <a:pt x="284" y="82"/>
                        </a:lnTo>
                        <a:lnTo>
                          <a:pt x="279" y="45"/>
                        </a:lnTo>
                        <a:lnTo>
                          <a:pt x="278" y="23"/>
                        </a:lnTo>
                        <a:lnTo>
                          <a:pt x="273" y="8"/>
                        </a:lnTo>
                        <a:lnTo>
                          <a:pt x="286" y="7"/>
                        </a:lnTo>
                        <a:lnTo>
                          <a:pt x="337" y="3"/>
                        </a:lnTo>
                        <a:lnTo>
                          <a:pt x="373" y="5"/>
                        </a:lnTo>
                        <a:lnTo>
                          <a:pt x="376" y="2"/>
                        </a:lnTo>
                        <a:lnTo>
                          <a:pt x="389" y="2"/>
                        </a:lnTo>
                        <a:lnTo>
                          <a:pt x="390" y="0"/>
                        </a:lnTo>
                        <a:lnTo>
                          <a:pt x="403" y="0"/>
                        </a:lnTo>
                        <a:lnTo>
                          <a:pt x="405" y="20"/>
                        </a:lnTo>
                      </a:path>
                    </a:pathLst>
                  </a:custGeom>
                  <a:noFill/>
                  <a:ln w="4763" cap="sq">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
                <p:nvSpPr>
                  <p:cNvPr id="117" name="Freeform 73"/>
                  <p:cNvSpPr>
                    <a:spLocks/>
                  </p:cNvSpPr>
                  <p:nvPr/>
                </p:nvSpPr>
                <p:spPr bwMode="auto">
                  <a:xfrm>
                    <a:off x="5161" y="1828"/>
                    <a:ext cx="466" cy="376"/>
                  </a:xfrm>
                  <a:custGeom>
                    <a:avLst/>
                    <a:gdLst>
                      <a:gd name="T0" fmla="*/ 35 w 466"/>
                      <a:gd name="T1" fmla="*/ 357 h 376"/>
                      <a:gd name="T2" fmla="*/ 30 w 466"/>
                      <a:gd name="T3" fmla="*/ 326 h 376"/>
                      <a:gd name="T4" fmla="*/ 13 w 466"/>
                      <a:gd name="T5" fmla="*/ 320 h 376"/>
                      <a:gd name="T6" fmla="*/ 0 w 466"/>
                      <a:gd name="T7" fmla="*/ 314 h 376"/>
                      <a:gd name="T8" fmla="*/ 25 w 466"/>
                      <a:gd name="T9" fmla="*/ 277 h 376"/>
                      <a:gd name="T10" fmla="*/ 33 w 466"/>
                      <a:gd name="T11" fmla="*/ 252 h 376"/>
                      <a:gd name="T12" fmla="*/ 41 w 466"/>
                      <a:gd name="T13" fmla="*/ 219 h 376"/>
                      <a:gd name="T14" fmla="*/ 78 w 466"/>
                      <a:gd name="T15" fmla="*/ 7 h 376"/>
                      <a:gd name="T16" fmla="*/ 91 w 466"/>
                      <a:gd name="T17" fmla="*/ 5 h 376"/>
                      <a:gd name="T18" fmla="*/ 101 w 466"/>
                      <a:gd name="T19" fmla="*/ 16 h 376"/>
                      <a:gd name="T20" fmla="*/ 107 w 466"/>
                      <a:gd name="T21" fmla="*/ 19 h 376"/>
                      <a:gd name="T22" fmla="*/ 115 w 466"/>
                      <a:gd name="T23" fmla="*/ 21 h 376"/>
                      <a:gd name="T24" fmla="*/ 127 w 466"/>
                      <a:gd name="T25" fmla="*/ 19 h 376"/>
                      <a:gd name="T26" fmla="*/ 133 w 466"/>
                      <a:gd name="T27" fmla="*/ 11 h 376"/>
                      <a:gd name="T28" fmla="*/ 149 w 466"/>
                      <a:gd name="T29" fmla="*/ 8 h 376"/>
                      <a:gd name="T30" fmla="*/ 160 w 466"/>
                      <a:gd name="T31" fmla="*/ 8 h 376"/>
                      <a:gd name="T32" fmla="*/ 168 w 466"/>
                      <a:gd name="T33" fmla="*/ 3 h 376"/>
                      <a:gd name="T34" fmla="*/ 172 w 466"/>
                      <a:gd name="T35" fmla="*/ 2 h 376"/>
                      <a:gd name="T36" fmla="*/ 184 w 466"/>
                      <a:gd name="T37" fmla="*/ 7 h 376"/>
                      <a:gd name="T38" fmla="*/ 204 w 466"/>
                      <a:gd name="T39" fmla="*/ 19 h 376"/>
                      <a:gd name="T40" fmla="*/ 209 w 466"/>
                      <a:gd name="T41" fmla="*/ 24 h 376"/>
                      <a:gd name="T42" fmla="*/ 223 w 466"/>
                      <a:gd name="T43" fmla="*/ 34 h 376"/>
                      <a:gd name="T44" fmla="*/ 239 w 466"/>
                      <a:gd name="T45" fmla="*/ 39 h 376"/>
                      <a:gd name="T46" fmla="*/ 244 w 466"/>
                      <a:gd name="T47" fmla="*/ 47 h 376"/>
                      <a:gd name="T48" fmla="*/ 257 w 466"/>
                      <a:gd name="T49" fmla="*/ 45 h 376"/>
                      <a:gd name="T50" fmla="*/ 260 w 466"/>
                      <a:gd name="T51" fmla="*/ 39 h 376"/>
                      <a:gd name="T52" fmla="*/ 310 w 466"/>
                      <a:gd name="T53" fmla="*/ 45 h 376"/>
                      <a:gd name="T54" fmla="*/ 466 w 466"/>
                      <a:gd name="T55" fmla="*/ 164 h 376"/>
                      <a:gd name="T56" fmla="*/ 414 w 466"/>
                      <a:gd name="T57" fmla="*/ 174 h 376"/>
                      <a:gd name="T58" fmla="*/ 390 w 466"/>
                      <a:gd name="T59" fmla="*/ 227 h 376"/>
                      <a:gd name="T60" fmla="*/ 382 w 466"/>
                      <a:gd name="T61" fmla="*/ 235 h 376"/>
                      <a:gd name="T62" fmla="*/ 363 w 466"/>
                      <a:gd name="T63" fmla="*/ 270 h 376"/>
                      <a:gd name="T64" fmla="*/ 302 w 466"/>
                      <a:gd name="T65" fmla="*/ 302 h 376"/>
                      <a:gd name="T66" fmla="*/ 229 w 466"/>
                      <a:gd name="T67" fmla="*/ 304 h 376"/>
                      <a:gd name="T68" fmla="*/ 143 w 466"/>
                      <a:gd name="T69" fmla="*/ 297 h 376"/>
                      <a:gd name="T70" fmla="*/ 54 w 466"/>
                      <a:gd name="T71" fmla="*/ 277 h 376"/>
                      <a:gd name="T72" fmla="*/ 51 w 466"/>
                      <a:gd name="T73" fmla="*/ 305 h 376"/>
                      <a:gd name="T74" fmla="*/ 64 w 466"/>
                      <a:gd name="T75" fmla="*/ 352 h 376"/>
                      <a:gd name="T76" fmla="*/ 59 w 466"/>
                      <a:gd name="T77" fmla="*/ 367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66" h="376">
                        <a:moveTo>
                          <a:pt x="38" y="376"/>
                        </a:moveTo>
                        <a:lnTo>
                          <a:pt x="35" y="357"/>
                        </a:lnTo>
                        <a:lnTo>
                          <a:pt x="30" y="331"/>
                        </a:lnTo>
                        <a:lnTo>
                          <a:pt x="30" y="326"/>
                        </a:lnTo>
                        <a:lnTo>
                          <a:pt x="27" y="325"/>
                        </a:lnTo>
                        <a:lnTo>
                          <a:pt x="13" y="320"/>
                        </a:lnTo>
                        <a:lnTo>
                          <a:pt x="6" y="318"/>
                        </a:lnTo>
                        <a:lnTo>
                          <a:pt x="0" y="314"/>
                        </a:lnTo>
                        <a:lnTo>
                          <a:pt x="17" y="293"/>
                        </a:lnTo>
                        <a:lnTo>
                          <a:pt x="25" y="277"/>
                        </a:lnTo>
                        <a:lnTo>
                          <a:pt x="29" y="262"/>
                        </a:lnTo>
                        <a:lnTo>
                          <a:pt x="33" y="252"/>
                        </a:lnTo>
                        <a:lnTo>
                          <a:pt x="32" y="244"/>
                        </a:lnTo>
                        <a:lnTo>
                          <a:pt x="41" y="219"/>
                        </a:lnTo>
                        <a:lnTo>
                          <a:pt x="70" y="60"/>
                        </a:lnTo>
                        <a:lnTo>
                          <a:pt x="78" y="7"/>
                        </a:lnTo>
                        <a:lnTo>
                          <a:pt x="82" y="0"/>
                        </a:lnTo>
                        <a:lnTo>
                          <a:pt x="91" y="5"/>
                        </a:lnTo>
                        <a:lnTo>
                          <a:pt x="96" y="8"/>
                        </a:lnTo>
                        <a:lnTo>
                          <a:pt x="101" y="16"/>
                        </a:lnTo>
                        <a:lnTo>
                          <a:pt x="103" y="19"/>
                        </a:lnTo>
                        <a:lnTo>
                          <a:pt x="107" y="19"/>
                        </a:lnTo>
                        <a:lnTo>
                          <a:pt x="111" y="21"/>
                        </a:lnTo>
                        <a:lnTo>
                          <a:pt x="115" y="21"/>
                        </a:lnTo>
                        <a:lnTo>
                          <a:pt x="125" y="19"/>
                        </a:lnTo>
                        <a:lnTo>
                          <a:pt x="127" y="19"/>
                        </a:lnTo>
                        <a:lnTo>
                          <a:pt x="133" y="13"/>
                        </a:lnTo>
                        <a:lnTo>
                          <a:pt x="133" y="11"/>
                        </a:lnTo>
                        <a:lnTo>
                          <a:pt x="139" y="8"/>
                        </a:lnTo>
                        <a:lnTo>
                          <a:pt x="149" y="8"/>
                        </a:lnTo>
                        <a:lnTo>
                          <a:pt x="159" y="8"/>
                        </a:lnTo>
                        <a:lnTo>
                          <a:pt x="160" y="8"/>
                        </a:lnTo>
                        <a:lnTo>
                          <a:pt x="167" y="3"/>
                        </a:lnTo>
                        <a:lnTo>
                          <a:pt x="168" y="3"/>
                        </a:lnTo>
                        <a:lnTo>
                          <a:pt x="170" y="2"/>
                        </a:lnTo>
                        <a:lnTo>
                          <a:pt x="172" y="2"/>
                        </a:lnTo>
                        <a:lnTo>
                          <a:pt x="176" y="3"/>
                        </a:lnTo>
                        <a:lnTo>
                          <a:pt x="184" y="7"/>
                        </a:lnTo>
                        <a:lnTo>
                          <a:pt x="196" y="11"/>
                        </a:lnTo>
                        <a:lnTo>
                          <a:pt x="204" y="19"/>
                        </a:lnTo>
                        <a:lnTo>
                          <a:pt x="209" y="23"/>
                        </a:lnTo>
                        <a:lnTo>
                          <a:pt x="209" y="24"/>
                        </a:lnTo>
                        <a:lnTo>
                          <a:pt x="215" y="31"/>
                        </a:lnTo>
                        <a:lnTo>
                          <a:pt x="223" y="34"/>
                        </a:lnTo>
                        <a:lnTo>
                          <a:pt x="238" y="37"/>
                        </a:lnTo>
                        <a:lnTo>
                          <a:pt x="239" y="39"/>
                        </a:lnTo>
                        <a:lnTo>
                          <a:pt x="241" y="40"/>
                        </a:lnTo>
                        <a:lnTo>
                          <a:pt x="244" y="47"/>
                        </a:lnTo>
                        <a:lnTo>
                          <a:pt x="247" y="48"/>
                        </a:lnTo>
                        <a:lnTo>
                          <a:pt x="257" y="45"/>
                        </a:lnTo>
                        <a:lnTo>
                          <a:pt x="258" y="43"/>
                        </a:lnTo>
                        <a:lnTo>
                          <a:pt x="260" y="39"/>
                        </a:lnTo>
                        <a:lnTo>
                          <a:pt x="279" y="53"/>
                        </a:lnTo>
                        <a:lnTo>
                          <a:pt x="310" y="45"/>
                        </a:lnTo>
                        <a:lnTo>
                          <a:pt x="313" y="45"/>
                        </a:lnTo>
                        <a:lnTo>
                          <a:pt x="466" y="164"/>
                        </a:lnTo>
                        <a:lnTo>
                          <a:pt x="424" y="183"/>
                        </a:lnTo>
                        <a:lnTo>
                          <a:pt x="414" y="174"/>
                        </a:lnTo>
                        <a:lnTo>
                          <a:pt x="373" y="207"/>
                        </a:lnTo>
                        <a:lnTo>
                          <a:pt x="390" y="227"/>
                        </a:lnTo>
                        <a:lnTo>
                          <a:pt x="387" y="232"/>
                        </a:lnTo>
                        <a:lnTo>
                          <a:pt x="382" y="235"/>
                        </a:lnTo>
                        <a:lnTo>
                          <a:pt x="371" y="252"/>
                        </a:lnTo>
                        <a:lnTo>
                          <a:pt x="363" y="270"/>
                        </a:lnTo>
                        <a:lnTo>
                          <a:pt x="361" y="278"/>
                        </a:lnTo>
                        <a:lnTo>
                          <a:pt x="302" y="302"/>
                        </a:lnTo>
                        <a:lnTo>
                          <a:pt x="239" y="331"/>
                        </a:lnTo>
                        <a:lnTo>
                          <a:pt x="229" y="304"/>
                        </a:lnTo>
                        <a:lnTo>
                          <a:pt x="194" y="315"/>
                        </a:lnTo>
                        <a:lnTo>
                          <a:pt x="143" y="297"/>
                        </a:lnTo>
                        <a:lnTo>
                          <a:pt x="53" y="270"/>
                        </a:lnTo>
                        <a:lnTo>
                          <a:pt x="54" y="277"/>
                        </a:lnTo>
                        <a:lnTo>
                          <a:pt x="53" y="285"/>
                        </a:lnTo>
                        <a:lnTo>
                          <a:pt x="51" y="305"/>
                        </a:lnTo>
                        <a:lnTo>
                          <a:pt x="59" y="344"/>
                        </a:lnTo>
                        <a:lnTo>
                          <a:pt x="64" y="352"/>
                        </a:lnTo>
                        <a:lnTo>
                          <a:pt x="64" y="365"/>
                        </a:lnTo>
                        <a:lnTo>
                          <a:pt x="59" y="367"/>
                        </a:lnTo>
                        <a:lnTo>
                          <a:pt x="38" y="376"/>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a:p>
                </p:txBody>
              </p:sp>
              <p:sp>
                <p:nvSpPr>
                  <p:cNvPr id="118" name="Freeform 74"/>
                  <p:cNvSpPr>
                    <a:spLocks/>
                  </p:cNvSpPr>
                  <p:nvPr/>
                </p:nvSpPr>
                <p:spPr bwMode="auto">
                  <a:xfrm>
                    <a:off x="5161" y="1828"/>
                    <a:ext cx="466" cy="376"/>
                  </a:xfrm>
                  <a:custGeom>
                    <a:avLst/>
                    <a:gdLst>
                      <a:gd name="T0" fmla="*/ 35 w 466"/>
                      <a:gd name="T1" fmla="*/ 357 h 376"/>
                      <a:gd name="T2" fmla="*/ 30 w 466"/>
                      <a:gd name="T3" fmla="*/ 326 h 376"/>
                      <a:gd name="T4" fmla="*/ 13 w 466"/>
                      <a:gd name="T5" fmla="*/ 320 h 376"/>
                      <a:gd name="T6" fmla="*/ 0 w 466"/>
                      <a:gd name="T7" fmla="*/ 314 h 376"/>
                      <a:gd name="T8" fmla="*/ 25 w 466"/>
                      <a:gd name="T9" fmla="*/ 277 h 376"/>
                      <a:gd name="T10" fmla="*/ 33 w 466"/>
                      <a:gd name="T11" fmla="*/ 252 h 376"/>
                      <a:gd name="T12" fmla="*/ 41 w 466"/>
                      <a:gd name="T13" fmla="*/ 219 h 376"/>
                      <a:gd name="T14" fmla="*/ 78 w 466"/>
                      <a:gd name="T15" fmla="*/ 7 h 376"/>
                      <a:gd name="T16" fmla="*/ 91 w 466"/>
                      <a:gd name="T17" fmla="*/ 5 h 376"/>
                      <a:gd name="T18" fmla="*/ 101 w 466"/>
                      <a:gd name="T19" fmla="*/ 16 h 376"/>
                      <a:gd name="T20" fmla="*/ 107 w 466"/>
                      <a:gd name="T21" fmla="*/ 19 h 376"/>
                      <a:gd name="T22" fmla="*/ 115 w 466"/>
                      <a:gd name="T23" fmla="*/ 21 h 376"/>
                      <a:gd name="T24" fmla="*/ 127 w 466"/>
                      <a:gd name="T25" fmla="*/ 19 h 376"/>
                      <a:gd name="T26" fmla="*/ 133 w 466"/>
                      <a:gd name="T27" fmla="*/ 11 h 376"/>
                      <a:gd name="T28" fmla="*/ 149 w 466"/>
                      <a:gd name="T29" fmla="*/ 8 h 376"/>
                      <a:gd name="T30" fmla="*/ 160 w 466"/>
                      <a:gd name="T31" fmla="*/ 8 h 376"/>
                      <a:gd name="T32" fmla="*/ 168 w 466"/>
                      <a:gd name="T33" fmla="*/ 3 h 376"/>
                      <a:gd name="T34" fmla="*/ 172 w 466"/>
                      <a:gd name="T35" fmla="*/ 2 h 376"/>
                      <a:gd name="T36" fmla="*/ 184 w 466"/>
                      <a:gd name="T37" fmla="*/ 7 h 376"/>
                      <a:gd name="T38" fmla="*/ 204 w 466"/>
                      <a:gd name="T39" fmla="*/ 19 h 376"/>
                      <a:gd name="T40" fmla="*/ 209 w 466"/>
                      <a:gd name="T41" fmla="*/ 24 h 376"/>
                      <a:gd name="T42" fmla="*/ 223 w 466"/>
                      <a:gd name="T43" fmla="*/ 34 h 376"/>
                      <a:gd name="T44" fmla="*/ 239 w 466"/>
                      <a:gd name="T45" fmla="*/ 39 h 376"/>
                      <a:gd name="T46" fmla="*/ 244 w 466"/>
                      <a:gd name="T47" fmla="*/ 47 h 376"/>
                      <a:gd name="T48" fmla="*/ 257 w 466"/>
                      <a:gd name="T49" fmla="*/ 45 h 376"/>
                      <a:gd name="T50" fmla="*/ 260 w 466"/>
                      <a:gd name="T51" fmla="*/ 39 h 376"/>
                      <a:gd name="T52" fmla="*/ 310 w 466"/>
                      <a:gd name="T53" fmla="*/ 45 h 376"/>
                      <a:gd name="T54" fmla="*/ 466 w 466"/>
                      <a:gd name="T55" fmla="*/ 164 h 376"/>
                      <a:gd name="T56" fmla="*/ 414 w 466"/>
                      <a:gd name="T57" fmla="*/ 174 h 376"/>
                      <a:gd name="T58" fmla="*/ 390 w 466"/>
                      <a:gd name="T59" fmla="*/ 227 h 376"/>
                      <a:gd name="T60" fmla="*/ 382 w 466"/>
                      <a:gd name="T61" fmla="*/ 235 h 376"/>
                      <a:gd name="T62" fmla="*/ 363 w 466"/>
                      <a:gd name="T63" fmla="*/ 270 h 376"/>
                      <a:gd name="T64" fmla="*/ 302 w 466"/>
                      <a:gd name="T65" fmla="*/ 302 h 376"/>
                      <a:gd name="T66" fmla="*/ 229 w 466"/>
                      <a:gd name="T67" fmla="*/ 304 h 376"/>
                      <a:gd name="T68" fmla="*/ 143 w 466"/>
                      <a:gd name="T69" fmla="*/ 297 h 376"/>
                      <a:gd name="T70" fmla="*/ 54 w 466"/>
                      <a:gd name="T71" fmla="*/ 277 h 376"/>
                      <a:gd name="T72" fmla="*/ 51 w 466"/>
                      <a:gd name="T73" fmla="*/ 305 h 376"/>
                      <a:gd name="T74" fmla="*/ 64 w 466"/>
                      <a:gd name="T75" fmla="*/ 352 h 376"/>
                      <a:gd name="T76" fmla="*/ 59 w 466"/>
                      <a:gd name="T77" fmla="*/ 367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66" h="376">
                        <a:moveTo>
                          <a:pt x="38" y="376"/>
                        </a:moveTo>
                        <a:lnTo>
                          <a:pt x="35" y="357"/>
                        </a:lnTo>
                        <a:lnTo>
                          <a:pt x="30" y="331"/>
                        </a:lnTo>
                        <a:lnTo>
                          <a:pt x="30" y="326"/>
                        </a:lnTo>
                        <a:lnTo>
                          <a:pt x="27" y="325"/>
                        </a:lnTo>
                        <a:lnTo>
                          <a:pt x="13" y="320"/>
                        </a:lnTo>
                        <a:lnTo>
                          <a:pt x="6" y="318"/>
                        </a:lnTo>
                        <a:lnTo>
                          <a:pt x="0" y="314"/>
                        </a:lnTo>
                        <a:lnTo>
                          <a:pt x="17" y="293"/>
                        </a:lnTo>
                        <a:lnTo>
                          <a:pt x="25" y="277"/>
                        </a:lnTo>
                        <a:lnTo>
                          <a:pt x="29" y="262"/>
                        </a:lnTo>
                        <a:lnTo>
                          <a:pt x="33" y="252"/>
                        </a:lnTo>
                        <a:lnTo>
                          <a:pt x="32" y="244"/>
                        </a:lnTo>
                        <a:lnTo>
                          <a:pt x="41" y="219"/>
                        </a:lnTo>
                        <a:lnTo>
                          <a:pt x="70" y="60"/>
                        </a:lnTo>
                        <a:lnTo>
                          <a:pt x="78" y="7"/>
                        </a:lnTo>
                        <a:lnTo>
                          <a:pt x="82" y="0"/>
                        </a:lnTo>
                        <a:lnTo>
                          <a:pt x="91" y="5"/>
                        </a:lnTo>
                        <a:lnTo>
                          <a:pt x="96" y="8"/>
                        </a:lnTo>
                        <a:lnTo>
                          <a:pt x="101" y="16"/>
                        </a:lnTo>
                        <a:lnTo>
                          <a:pt x="103" y="19"/>
                        </a:lnTo>
                        <a:lnTo>
                          <a:pt x="107" y="19"/>
                        </a:lnTo>
                        <a:lnTo>
                          <a:pt x="111" y="21"/>
                        </a:lnTo>
                        <a:lnTo>
                          <a:pt x="115" y="21"/>
                        </a:lnTo>
                        <a:lnTo>
                          <a:pt x="125" y="19"/>
                        </a:lnTo>
                        <a:lnTo>
                          <a:pt x="127" y="19"/>
                        </a:lnTo>
                        <a:lnTo>
                          <a:pt x="133" y="13"/>
                        </a:lnTo>
                        <a:lnTo>
                          <a:pt x="133" y="11"/>
                        </a:lnTo>
                        <a:lnTo>
                          <a:pt x="139" y="8"/>
                        </a:lnTo>
                        <a:lnTo>
                          <a:pt x="149" y="8"/>
                        </a:lnTo>
                        <a:lnTo>
                          <a:pt x="159" y="8"/>
                        </a:lnTo>
                        <a:lnTo>
                          <a:pt x="160" y="8"/>
                        </a:lnTo>
                        <a:lnTo>
                          <a:pt x="167" y="3"/>
                        </a:lnTo>
                        <a:lnTo>
                          <a:pt x="168" y="3"/>
                        </a:lnTo>
                        <a:lnTo>
                          <a:pt x="170" y="2"/>
                        </a:lnTo>
                        <a:lnTo>
                          <a:pt x="172" y="2"/>
                        </a:lnTo>
                        <a:lnTo>
                          <a:pt x="176" y="3"/>
                        </a:lnTo>
                        <a:lnTo>
                          <a:pt x="184" y="7"/>
                        </a:lnTo>
                        <a:lnTo>
                          <a:pt x="196" y="11"/>
                        </a:lnTo>
                        <a:lnTo>
                          <a:pt x="204" y="19"/>
                        </a:lnTo>
                        <a:lnTo>
                          <a:pt x="209" y="23"/>
                        </a:lnTo>
                        <a:lnTo>
                          <a:pt x="209" y="24"/>
                        </a:lnTo>
                        <a:lnTo>
                          <a:pt x="215" y="31"/>
                        </a:lnTo>
                        <a:lnTo>
                          <a:pt x="223" y="34"/>
                        </a:lnTo>
                        <a:lnTo>
                          <a:pt x="238" y="37"/>
                        </a:lnTo>
                        <a:lnTo>
                          <a:pt x="239" y="39"/>
                        </a:lnTo>
                        <a:lnTo>
                          <a:pt x="241" y="40"/>
                        </a:lnTo>
                        <a:lnTo>
                          <a:pt x="244" y="47"/>
                        </a:lnTo>
                        <a:lnTo>
                          <a:pt x="247" y="48"/>
                        </a:lnTo>
                        <a:lnTo>
                          <a:pt x="257" y="45"/>
                        </a:lnTo>
                        <a:lnTo>
                          <a:pt x="258" y="43"/>
                        </a:lnTo>
                        <a:lnTo>
                          <a:pt x="260" y="39"/>
                        </a:lnTo>
                        <a:lnTo>
                          <a:pt x="279" y="53"/>
                        </a:lnTo>
                        <a:lnTo>
                          <a:pt x="310" y="45"/>
                        </a:lnTo>
                        <a:lnTo>
                          <a:pt x="313" y="45"/>
                        </a:lnTo>
                        <a:lnTo>
                          <a:pt x="466" y="164"/>
                        </a:lnTo>
                        <a:lnTo>
                          <a:pt x="424" y="183"/>
                        </a:lnTo>
                        <a:lnTo>
                          <a:pt x="414" y="174"/>
                        </a:lnTo>
                        <a:lnTo>
                          <a:pt x="373" y="207"/>
                        </a:lnTo>
                        <a:lnTo>
                          <a:pt x="390" y="227"/>
                        </a:lnTo>
                        <a:lnTo>
                          <a:pt x="387" y="232"/>
                        </a:lnTo>
                        <a:lnTo>
                          <a:pt x="382" y="235"/>
                        </a:lnTo>
                        <a:lnTo>
                          <a:pt x="371" y="252"/>
                        </a:lnTo>
                        <a:lnTo>
                          <a:pt x="363" y="270"/>
                        </a:lnTo>
                        <a:lnTo>
                          <a:pt x="361" y="278"/>
                        </a:lnTo>
                        <a:lnTo>
                          <a:pt x="302" y="302"/>
                        </a:lnTo>
                        <a:lnTo>
                          <a:pt x="239" y="331"/>
                        </a:lnTo>
                        <a:lnTo>
                          <a:pt x="229" y="304"/>
                        </a:lnTo>
                        <a:lnTo>
                          <a:pt x="194" y="315"/>
                        </a:lnTo>
                        <a:lnTo>
                          <a:pt x="143" y="297"/>
                        </a:lnTo>
                        <a:lnTo>
                          <a:pt x="53" y="270"/>
                        </a:lnTo>
                        <a:lnTo>
                          <a:pt x="54" y="277"/>
                        </a:lnTo>
                        <a:lnTo>
                          <a:pt x="53" y="285"/>
                        </a:lnTo>
                        <a:lnTo>
                          <a:pt x="51" y="305"/>
                        </a:lnTo>
                        <a:lnTo>
                          <a:pt x="59" y="344"/>
                        </a:lnTo>
                        <a:lnTo>
                          <a:pt x="64" y="352"/>
                        </a:lnTo>
                        <a:lnTo>
                          <a:pt x="64" y="365"/>
                        </a:lnTo>
                        <a:lnTo>
                          <a:pt x="59" y="367"/>
                        </a:lnTo>
                        <a:lnTo>
                          <a:pt x="38" y="376"/>
                        </a:lnTo>
                      </a:path>
                    </a:pathLst>
                  </a:custGeom>
                  <a:noFill/>
                  <a:ln w="4763" cap="sq">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
                <p:nvSpPr>
                  <p:cNvPr id="119" name="Freeform 75"/>
                  <p:cNvSpPr>
                    <a:spLocks/>
                  </p:cNvSpPr>
                  <p:nvPr/>
                </p:nvSpPr>
                <p:spPr bwMode="auto">
                  <a:xfrm>
                    <a:off x="5191" y="3431"/>
                    <a:ext cx="150" cy="209"/>
                  </a:xfrm>
                  <a:custGeom>
                    <a:avLst/>
                    <a:gdLst>
                      <a:gd name="T0" fmla="*/ 118 w 150"/>
                      <a:gd name="T1" fmla="*/ 125 h 209"/>
                      <a:gd name="T2" fmla="*/ 122 w 150"/>
                      <a:gd name="T3" fmla="*/ 132 h 209"/>
                      <a:gd name="T4" fmla="*/ 113 w 150"/>
                      <a:gd name="T5" fmla="*/ 138 h 209"/>
                      <a:gd name="T6" fmla="*/ 109 w 150"/>
                      <a:gd name="T7" fmla="*/ 148 h 209"/>
                      <a:gd name="T8" fmla="*/ 103 w 150"/>
                      <a:gd name="T9" fmla="*/ 169 h 209"/>
                      <a:gd name="T10" fmla="*/ 105 w 150"/>
                      <a:gd name="T11" fmla="*/ 183 h 209"/>
                      <a:gd name="T12" fmla="*/ 90 w 150"/>
                      <a:gd name="T13" fmla="*/ 188 h 209"/>
                      <a:gd name="T14" fmla="*/ 98 w 150"/>
                      <a:gd name="T15" fmla="*/ 209 h 209"/>
                      <a:gd name="T16" fmla="*/ 69 w 150"/>
                      <a:gd name="T17" fmla="*/ 177 h 209"/>
                      <a:gd name="T18" fmla="*/ 39 w 150"/>
                      <a:gd name="T19" fmla="*/ 172 h 209"/>
                      <a:gd name="T20" fmla="*/ 37 w 150"/>
                      <a:gd name="T21" fmla="*/ 170 h 209"/>
                      <a:gd name="T22" fmla="*/ 10 w 150"/>
                      <a:gd name="T23" fmla="*/ 154 h 209"/>
                      <a:gd name="T24" fmla="*/ 23 w 150"/>
                      <a:gd name="T25" fmla="*/ 152 h 209"/>
                      <a:gd name="T26" fmla="*/ 47 w 150"/>
                      <a:gd name="T27" fmla="*/ 151 h 209"/>
                      <a:gd name="T28" fmla="*/ 55 w 150"/>
                      <a:gd name="T29" fmla="*/ 138 h 209"/>
                      <a:gd name="T30" fmla="*/ 58 w 150"/>
                      <a:gd name="T31" fmla="*/ 115 h 209"/>
                      <a:gd name="T32" fmla="*/ 60 w 150"/>
                      <a:gd name="T33" fmla="*/ 112 h 209"/>
                      <a:gd name="T34" fmla="*/ 64 w 150"/>
                      <a:gd name="T35" fmla="*/ 111 h 209"/>
                      <a:gd name="T36" fmla="*/ 69 w 150"/>
                      <a:gd name="T37" fmla="*/ 112 h 209"/>
                      <a:gd name="T38" fmla="*/ 74 w 150"/>
                      <a:gd name="T39" fmla="*/ 112 h 209"/>
                      <a:gd name="T40" fmla="*/ 73 w 150"/>
                      <a:gd name="T41" fmla="*/ 106 h 209"/>
                      <a:gd name="T42" fmla="*/ 89 w 150"/>
                      <a:gd name="T43" fmla="*/ 99 h 209"/>
                      <a:gd name="T44" fmla="*/ 87 w 150"/>
                      <a:gd name="T45" fmla="*/ 93 h 209"/>
                      <a:gd name="T46" fmla="*/ 66 w 150"/>
                      <a:gd name="T47" fmla="*/ 79 h 209"/>
                      <a:gd name="T48" fmla="*/ 68 w 150"/>
                      <a:gd name="T49" fmla="*/ 70 h 209"/>
                      <a:gd name="T50" fmla="*/ 74 w 150"/>
                      <a:gd name="T51" fmla="*/ 70 h 209"/>
                      <a:gd name="T52" fmla="*/ 71 w 150"/>
                      <a:gd name="T53" fmla="*/ 67 h 209"/>
                      <a:gd name="T54" fmla="*/ 63 w 150"/>
                      <a:gd name="T55" fmla="*/ 61 h 209"/>
                      <a:gd name="T56" fmla="*/ 60 w 150"/>
                      <a:gd name="T57" fmla="*/ 54 h 209"/>
                      <a:gd name="T58" fmla="*/ 61 w 150"/>
                      <a:gd name="T59" fmla="*/ 69 h 209"/>
                      <a:gd name="T60" fmla="*/ 58 w 150"/>
                      <a:gd name="T61" fmla="*/ 79 h 209"/>
                      <a:gd name="T62" fmla="*/ 56 w 150"/>
                      <a:gd name="T63" fmla="*/ 88 h 209"/>
                      <a:gd name="T64" fmla="*/ 60 w 150"/>
                      <a:gd name="T65" fmla="*/ 95 h 209"/>
                      <a:gd name="T66" fmla="*/ 45 w 150"/>
                      <a:gd name="T67" fmla="*/ 101 h 209"/>
                      <a:gd name="T68" fmla="*/ 40 w 150"/>
                      <a:gd name="T69" fmla="*/ 104 h 209"/>
                      <a:gd name="T70" fmla="*/ 8 w 150"/>
                      <a:gd name="T71" fmla="*/ 104 h 209"/>
                      <a:gd name="T72" fmla="*/ 7 w 150"/>
                      <a:gd name="T73" fmla="*/ 82 h 209"/>
                      <a:gd name="T74" fmla="*/ 18 w 150"/>
                      <a:gd name="T75" fmla="*/ 67 h 209"/>
                      <a:gd name="T76" fmla="*/ 18 w 150"/>
                      <a:gd name="T77" fmla="*/ 67 h 209"/>
                      <a:gd name="T78" fmla="*/ 23 w 150"/>
                      <a:gd name="T79" fmla="*/ 62 h 209"/>
                      <a:gd name="T80" fmla="*/ 23 w 150"/>
                      <a:gd name="T81" fmla="*/ 61 h 209"/>
                      <a:gd name="T82" fmla="*/ 21 w 150"/>
                      <a:gd name="T83" fmla="*/ 56 h 209"/>
                      <a:gd name="T84" fmla="*/ 23 w 150"/>
                      <a:gd name="T85" fmla="*/ 14 h 209"/>
                      <a:gd name="T86" fmla="*/ 29 w 150"/>
                      <a:gd name="T87" fmla="*/ 16 h 209"/>
                      <a:gd name="T88" fmla="*/ 40 w 150"/>
                      <a:gd name="T89" fmla="*/ 19 h 209"/>
                      <a:gd name="T90" fmla="*/ 48 w 150"/>
                      <a:gd name="T91" fmla="*/ 17 h 209"/>
                      <a:gd name="T92" fmla="*/ 73 w 150"/>
                      <a:gd name="T93" fmla="*/ 1 h 209"/>
                      <a:gd name="T94" fmla="*/ 90 w 150"/>
                      <a:gd name="T95" fmla="*/ 0 h 209"/>
                      <a:gd name="T96" fmla="*/ 98 w 150"/>
                      <a:gd name="T97" fmla="*/ 1 h 209"/>
                      <a:gd name="T98" fmla="*/ 103 w 150"/>
                      <a:gd name="T99" fmla="*/ 6 h 209"/>
                      <a:gd name="T100" fmla="*/ 111 w 150"/>
                      <a:gd name="T101" fmla="*/ 46 h 209"/>
                      <a:gd name="T102" fmla="*/ 118 w 150"/>
                      <a:gd name="T103" fmla="*/ 59 h 209"/>
                      <a:gd name="T104" fmla="*/ 135 w 150"/>
                      <a:gd name="T105" fmla="*/ 74 h 209"/>
                      <a:gd name="T106" fmla="*/ 150 w 150"/>
                      <a:gd name="T107" fmla="*/ 8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0" h="209">
                        <a:moveTo>
                          <a:pt x="150" y="82"/>
                        </a:moveTo>
                        <a:lnTo>
                          <a:pt x="118" y="125"/>
                        </a:lnTo>
                        <a:lnTo>
                          <a:pt x="121" y="127"/>
                        </a:lnTo>
                        <a:lnTo>
                          <a:pt x="122" y="132"/>
                        </a:lnTo>
                        <a:lnTo>
                          <a:pt x="119" y="136"/>
                        </a:lnTo>
                        <a:lnTo>
                          <a:pt x="113" y="138"/>
                        </a:lnTo>
                        <a:lnTo>
                          <a:pt x="113" y="141"/>
                        </a:lnTo>
                        <a:lnTo>
                          <a:pt x="109" y="148"/>
                        </a:lnTo>
                        <a:lnTo>
                          <a:pt x="98" y="167"/>
                        </a:lnTo>
                        <a:lnTo>
                          <a:pt x="103" y="169"/>
                        </a:lnTo>
                        <a:lnTo>
                          <a:pt x="101" y="180"/>
                        </a:lnTo>
                        <a:lnTo>
                          <a:pt x="105" y="183"/>
                        </a:lnTo>
                        <a:lnTo>
                          <a:pt x="90" y="180"/>
                        </a:lnTo>
                        <a:lnTo>
                          <a:pt x="90" y="188"/>
                        </a:lnTo>
                        <a:lnTo>
                          <a:pt x="100" y="191"/>
                        </a:lnTo>
                        <a:lnTo>
                          <a:pt x="98" y="209"/>
                        </a:lnTo>
                        <a:lnTo>
                          <a:pt x="68" y="196"/>
                        </a:lnTo>
                        <a:lnTo>
                          <a:pt x="69" y="177"/>
                        </a:lnTo>
                        <a:lnTo>
                          <a:pt x="68" y="177"/>
                        </a:lnTo>
                        <a:lnTo>
                          <a:pt x="39" y="172"/>
                        </a:lnTo>
                        <a:lnTo>
                          <a:pt x="39" y="170"/>
                        </a:lnTo>
                        <a:lnTo>
                          <a:pt x="37" y="170"/>
                        </a:lnTo>
                        <a:lnTo>
                          <a:pt x="0" y="164"/>
                        </a:lnTo>
                        <a:lnTo>
                          <a:pt x="10" y="154"/>
                        </a:lnTo>
                        <a:lnTo>
                          <a:pt x="19" y="149"/>
                        </a:lnTo>
                        <a:lnTo>
                          <a:pt x="23" y="152"/>
                        </a:lnTo>
                        <a:lnTo>
                          <a:pt x="34" y="152"/>
                        </a:lnTo>
                        <a:lnTo>
                          <a:pt x="47" y="151"/>
                        </a:lnTo>
                        <a:lnTo>
                          <a:pt x="48" y="146"/>
                        </a:lnTo>
                        <a:lnTo>
                          <a:pt x="55" y="138"/>
                        </a:lnTo>
                        <a:lnTo>
                          <a:pt x="53" y="125"/>
                        </a:lnTo>
                        <a:lnTo>
                          <a:pt x="58" y="115"/>
                        </a:lnTo>
                        <a:lnTo>
                          <a:pt x="60" y="115"/>
                        </a:lnTo>
                        <a:lnTo>
                          <a:pt x="60" y="112"/>
                        </a:lnTo>
                        <a:lnTo>
                          <a:pt x="61" y="112"/>
                        </a:lnTo>
                        <a:lnTo>
                          <a:pt x="64" y="111"/>
                        </a:lnTo>
                        <a:lnTo>
                          <a:pt x="68" y="111"/>
                        </a:lnTo>
                        <a:lnTo>
                          <a:pt x="69" y="112"/>
                        </a:lnTo>
                        <a:lnTo>
                          <a:pt x="73" y="112"/>
                        </a:lnTo>
                        <a:lnTo>
                          <a:pt x="74" y="112"/>
                        </a:lnTo>
                        <a:lnTo>
                          <a:pt x="74" y="109"/>
                        </a:lnTo>
                        <a:lnTo>
                          <a:pt x="73" y="106"/>
                        </a:lnTo>
                        <a:lnTo>
                          <a:pt x="90" y="103"/>
                        </a:lnTo>
                        <a:lnTo>
                          <a:pt x="89" y="99"/>
                        </a:lnTo>
                        <a:lnTo>
                          <a:pt x="90" y="98"/>
                        </a:lnTo>
                        <a:lnTo>
                          <a:pt x="87" y="93"/>
                        </a:lnTo>
                        <a:lnTo>
                          <a:pt x="74" y="93"/>
                        </a:lnTo>
                        <a:lnTo>
                          <a:pt x="66" y="79"/>
                        </a:lnTo>
                        <a:lnTo>
                          <a:pt x="68" y="72"/>
                        </a:lnTo>
                        <a:lnTo>
                          <a:pt x="68" y="70"/>
                        </a:lnTo>
                        <a:lnTo>
                          <a:pt x="74" y="72"/>
                        </a:lnTo>
                        <a:lnTo>
                          <a:pt x="74" y="70"/>
                        </a:lnTo>
                        <a:lnTo>
                          <a:pt x="74" y="69"/>
                        </a:lnTo>
                        <a:lnTo>
                          <a:pt x="71" y="67"/>
                        </a:lnTo>
                        <a:lnTo>
                          <a:pt x="64" y="64"/>
                        </a:lnTo>
                        <a:lnTo>
                          <a:pt x="63" y="61"/>
                        </a:lnTo>
                        <a:lnTo>
                          <a:pt x="61" y="54"/>
                        </a:lnTo>
                        <a:lnTo>
                          <a:pt x="60" y="54"/>
                        </a:lnTo>
                        <a:lnTo>
                          <a:pt x="61" y="64"/>
                        </a:lnTo>
                        <a:lnTo>
                          <a:pt x="61" y="69"/>
                        </a:lnTo>
                        <a:lnTo>
                          <a:pt x="58" y="77"/>
                        </a:lnTo>
                        <a:lnTo>
                          <a:pt x="58" y="79"/>
                        </a:lnTo>
                        <a:lnTo>
                          <a:pt x="58" y="80"/>
                        </a:lnTo>
                        <a:lnTo>
                          <a:pt x="56" y="88"/>
                        </a:lnTo>
                        <a:lnTo>
                          <a:pt x="56" y="90"/>
                        </a:lnTo>
                        <a:lnTo>
                          <a:pt x="60" y="95"/>
                        </a:lnTo>
                        <a:lnTo>
                          <a:pt x="58" y="101"/>
                        </a:lnTo>
                        <a:lnTo>
                          <a:pt x="45" y="101"/>
                        </a:lnTo>
                        <a:lnTo>
                          <a:pt x="44" y="104"/>
                        </a:lnTo>
                        <a:lnTo>
                          <a:pt x="40" y="104"/>
                        </a:lnTo>
                        <a:lnTo>
                          <a:pt x="8" y="106"/>
                        </a:lnTo>
                        <a:lnTo>
                          <a:pt x="8" y="104"/>
                        </a:lnTo>
                        <a:lnTo>
                          <a:pt x="7" y="104"/>
                        </a:lnTo>
                        <a:lnTo>
                          <a:pt x="7" y="82"/>
                        </a:lnTo>
                        <a:lnTo>
                          <a:pt x="23" y="79"/>
                        </a:lnTo>
                        <a:lnTo>
                          <a:pt x="18" y="67"/>
                        </a:lnTo>
                        <a:lnTo>
                          <a:pt x="19" y="67"/>
                        </a:lnTo>
                        <a:lnTo>
                          <a:pt x="18" y="67"/>
                        </a:lnTo>
                        <a:lnTo>
                          <a:pt x="21" y="61"/>
                        </a:lnTo>
                        <a:lnTo>
                          <a:pt x="23" y="62"/>
                        </a:lnTo>
                        <a:lnTo>
                          <a:pt x="23" y="61"/>
                        </a:lnTo>
                        <a:lnTo>
                          <a:pt x="23" y="61"/>
                        </a:lnTo>
                        <a:lnTo>
                          <a:pt x="23" y="59"/>
                        </a:lnTo>
                        <a:lnTo>
                          <a:pt x="21" y="56"/>
                        </a:lnTo>
                        <a:lnTo>
                          <a:pt x="24" y="35"/>
                        </a:lnTo>
                        <a:lnTo>
                          <a:pt x="23" y="14"/>
                        </a:lnTo>
                        <a:lnTo>
                          <a:pt x="24" y="11"/>
                        </a:lnTo>
                        <a:lnTo>
                          <a:pt x="29" y="16"/>
                        </a:lnTo>
                        <a:lnTo>
                          <a:pt x="36" y="19"/>
                        </a:lnTo>
                        <a:lnTo>
                          <a:pt x="40" y="19"/>
                        </a:lnTo>
                        <a:lnTo>
                          <a:pt x="44" y="19"/>
                        </a:lnTo>
                        <a:lnTo>
                          <a:pt x="48" y="17"/>
                        </a:lnTo>
                        <a:lnTo>
                          <a:pt x="64" y="5"/>
                        </a:lnTo>
                        <a:lnTo>
                          <a:pt x="73" y="1"/>
                        </a:lnTo>
                        <a:lnTo>
                          <a:pt x="79" y="0"/>
                        </a:lnTo>
                        <a:lnTo>
                          <a:pt x="90" y="0"/>
                        </a:lnTo>
                        <a:lnTo>
                          <a:pt x="97" y="1"/>
                        </a:lnTo>
                        <a:lnTo>
                          <a:pt x="98" y="1"/>
                        </a:lnTo>
                        <a:lnTo>
                          <a:pt x="101" y="5"/>
                        </a:lnTo>
                        <a:lnTo>
                          <a:pt x="103" y="6"/>
                        </a:lnTo>
                        <a:lnTo>
                          <a:pt x="105" y="17"/>
                        </a:lnTo>
                        <a:lnTo>
                          <a:pt x="111" y="46"/>
                        </a:lnTo>
                        <a:lnTo>
                          <a:pt x="114" y="53"/>
                        </a:lnTo>
                        <a:lnTo>
                          <a:pt x="118" y="59"/>
                        </a:lnTo>
                        <a:lnTo>
                          <a:pt x="130" y="70"/>
                        </a:lnTo>
                        <a:lnTo>
                          <a:pt x="135" y="74"/>
                        </a:lnTo>
                        <a:lnTo>
                          <a:pt x="142" y="79"/>
                        </a:lnTo>
                        <a:lnTo>
                          <a:pt x="150" y="82"/>
                        </a:ln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a:p>
                </p:txBody>
              </p:sp>
              <p:sp>
                <p:nvSpPr>
                  <p:cNvPr id="120" name="Freeform 76"/>
                  <p:cNvSpPr>
                    <a:spLocks/>
                  </p:cNvSpPr>
                  <p:nvPr/>
                </p:nvSpPr>
                <p:spPr bwMode="auto">
                  <a:xfrm>
                    <a:off x="5191" y="3431"/>
                    <a:ext cx="150" cy="209"/>
                  </a:xfrm>
                  <a:custGeom>
                    <a:avLst/>
                    <a:gdLst>
                      <a:gd name="T0" fmla="*/ 118 w 150"/>
                      <a:gd name="T1" fmla="*/ 125 h 209"/>
                      <a:gd name="T2" fmla="*/ 122 w 150"/>
                      <a:gd name="T3" fmla="*/ 132 h 209"/>
                      <a:gd name="T4" fmla="*/ 113 w 150"/>
                      <a:gd name="T5" fmla="*/ 138 h 209"/>
                      <a:gd name="T6" fmla="*/ 109 w 150"/>
                      <a:gd name="T7" fmla="*/ 148 h 209"/>
                      <a:gd name="T8" fmla="*/ 103 w 150"/>
                      <a:gd name="T9" fmla="*/ 169 h 209"/>
                      <a:gd name="T10" fmla="*/ 105 w 150"/>
                      <a:gd name="T11" fmla="*/ 183 h 209"/>
                      <a:gd name="T12" fmla="*/ 90 w 150"/>
                      <a:gd name="T13" fmla="*/ 188 h 209"/>
                      <a:gd name="T14" fmla="*/ 98 w 150"/>
                      <a:gd name="T15" fmla="*/ 209 h 209"/>
                      <a:gd name="T16" fmla="*/ 69 w 150"/>
                      <a:gd name="T17" fmla="*/ 177 h 209"/>
                      <a:gd name="T18" fmla="*/ 39 w 150"/>
                      <a:gd name="T19" fmla="*/ 172 h 209"/>
                      <a:gd name="T20" fmla="*/ 37 w 150"/>
                      <a:gd name="T21" fmla="*/ 170 h 209"/>
                      <a:gd name="T22" fmla="*/ 10 w 150"/>
                      <a:gd name="T23" fmla="*/ 154 h 209"/>
                      <a:gd name="T24" fmla="*/ 23 w 150"/>
                      <a:gd name="T25" fmla="*/ 152 h 209"/>
                      <a:gd name="T26" fmla="*/ 47 w 150"/>
                      <a:gd name="T27" fmla="*/ 151 h 209"/>
                      <a:gd name="T28" fmla="*/ 55 w 150"/>
                      <a:gd name="T29" fmla="*/ 138 h 209"/>
                      <a:gd name="T30" fmla="*/ 58 w 150"/>
                      <a:gd name="T31" fmla="*/ 115 h 209"/>
                      <a:gd name="T32" fmla="*/ 60 w 150"/>
                      <a:gd name="T33" fmla="*/ 112 h 209"/>
                      <a:gd name="T34" fmla="*/ 64 w 150"/>
                      <a:gd name="T35" fmla="*/ 111 h 209"/>
                      <a:gd name="T36" fmla="*/ 69 w 150"/>
                      <a:gd name="T37" fmla="*/ 112 h 209"/>
                      <a:gd name="T38" fmla="*/ 74 w 150"/>
                      <a:gd name="T39" fmla="*/ 112 h 209"/>
                      <a:gd name="T40" fmla="*/ 73 w 150"/>
                      <a:gd name="T41" fmla="*/ 106 h 209"/>
                      <a:gd name="T42" fmla="*/ 89 w 150"/>
                      <a:gd name="T43" fmla="*/ 99 h 209"/>
                      <a:gd name="T44" fmla="*/ 87 w 150"/>
                      <a:gd name="T45" fmla="*/ 93 h 209"/>
                      <a:gd name="T46" fmla="*/ 66 w 150"/>
                      <a:gd name="T47" fmla="*/ 79 h 209"/>
                      <a:gd name="T48" fmla="*/ 68 w 150"/>
                      <a:gd name="T49" fmla="*/ 70 h 209"/>
                      <a:gd name="T50" fmla="*/ 74 w 150"/>
                      <a:gd name="T51" fmla="*/ 70 h 209"/>
                      <a:gd name="T52" fmla="*/ 71 w 150"/>
                      <a:gd name="T53" fmla="*/ 67 h 209"/>
                      <a:gd name="T54" fmla="*/ 63 w 150"/>
                      <a:gd name="T55" fmla="*/ 61 h 209"/>
                      <a:gd name="T56" fmla="*/ 60 w 150"/>
                      <a:gd name="T57" fmla="*/ 54 h 209"/>
                      <a:gd name="T58" fmla="*/ 61 w 150"/>
                      <a:gd name="T59" fmla="*/ 69 h 209"/>
                      <a:gd name="T60" fmla="*/ 58 w 150"/>
                      <a:gd name="T61" fmla="*/ 79 h 209"/>
                      <a:gd name="T62" fmla="*/ 56 w 150"/>
                      <a:gd name="T63" fmla="*/ 88 h 209"/>
                      <a:gd name="T64" fmla="*/ 60 w 150"/>
                      <a:gd name="T65" fmla="*/ 95 h 209"/>
                      <a:gd name="T66" fmla="*/ 45 w 150"/>
                      <a:gd name="T67" fmla="*/ 101 h 209"/>
                      <a:gd name="T68" fmla="*/ 40 w 150"/>
                      <a:gd name="T69" fmla="*/ 104 h 209"/>
                      <a:gd name="T70" fmla="*/ 8 w 150"/>
                      <a:gd name="T71" fmla="*/ 104 h 209"/>
                      <a:gd name="T72" fmla="*/ 7 w 150"/>
                      <a:gd name="T73" fmla="*/ 82 h 209"/>
                      <a:gd name="T74" fmla="*/ 18 w 150"/>
                      <a:gd name="T75" fmla="*/ 67 h 209"/>
                      <a:gd name="T76" fmla="*/ 18 w 150"/>
                      <a:gd name="T77" fmla="*/ 67 h 209"/>
                      <a:gd name="T78" fmla="*/ 23 w 150"/>
                      <a:gd name="T79" fmla="*/ 62 h 209"/>
                      <a:gd name="T80" fmla="*/ 23 w 150"/>
                      <a:gd name="T81" fmla="*/ 61 h 209"/>
                      <a:gd name="T82" fmla="*/ 21 w 150"/>
                      <a:gd name="T83" fmla="*/ 56 h 209"/>
                      <a:gd name="T84" fmla="*/ 23 w 150"/>
                      <a:gd name="T85" fmla="*/ 14 h 209"/>
                      <a:gd name="T86" fmla="*/ 29 w 150"/>
                      <a:gd name="T87" fmla="*/ 16 h 209"/>
                      <a:gd name="T88" fmla="*/ 40 w 150"/>
                      <a:gd name="T89" fmla="*/ 19 h 209"/>
                      <a:gd name="T90" fmla="*/ 48 w 150"/>
                      <a:gd name="T91" fmla="*/ 17 h 209"/>
                      <a:gd name="T92" fmla="*/ 73 w 150"/>
                      <a:gd name="T93" fmla="*/ 1 h 209"/>
                      <a:gd name="T94" fmla="*/ 90 w 150"/>
                      <a:gd name="T95" fmla="*/ 0 h 209"/>
                      <a:gd name="T96" fmla="*/ 98 w 150"/>
                      <a:gd name="T97" fmla="*/ 1 h 209"/>
                      <a:gd name="T98" fmla="*/ 103 w 150"/>
                      <a:gd name="T99" fmla="*/ 6 h 209"/>
                      <a:gd name="T100" fmla="*/ 111 w 150"/>
                      <a:gd name="T101" fmla="*/ 46 h 209"/>
                      <a:gd name="T102" fmla="*/ 118 w 150"/>
                      <a:gd name="T103" fmla="*/ 59 h 209"/>
                      <a:gd name="T104" fmla="*/ 135 w 150"/>
                      <a:gd name="T105" fmla="*/ 74 h 209"/>
                      <a:gd name="T106" fmla="*/ 150 w 150"/>
                      <a:gd name="T107" fmla="*/ 8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0" h="209">
                        <a:moveTo>
                          <a:pt x="150" y="82"/>
                        </a:moveTo>
                        <a:lnTo>
                          <a:pt x="118" y="125"/>
                        </a:lnTo>
                        <a:lnTo>
                          <a:pt x="121" y="127"/>
                        </a:lnTo>
                        <a:lnTo>
                          <a:pt x="122" y="132"/>
                        </a:lnTo>
                        <a:lnTo>
                          <a:pt x="119" y="136"/>
                        </a:lnTo>
                        <a:lnTo>
                          <a:pt x="113" y="138"/>
                        </a:lnTo>
                        <a:lnTo>
                          <a:pt x="113" y="141"/>
                        </a:lnTo>
                        <a:lnTo>
                          <a:pt x="109" y="148"/>
                        </a:lnTo>
                        <a:lnTo>
                          <a:pt x="98" y="167"/>
                        </a:lnTo>
                        <a:lnTo>
                          <a:pt x="103" y="169"/>
                        </a:lnTo>
                        <a:lnTo>
                          <a:pt x="101" y="180"/>
                        </a:lnTo>
                        <a:lnTo>
                          <a:pt x="105" y="183"/>
                        </a:lnTo>
                        <a:lnTo>
                          <a:pt x="90" y="180"/>
                        </a:lnTo>
                        <a:lnTo>
                          <a:pt x="90" y="188"/>
                        </a:lnTo>
                        <a:lnTo>
                          <a:pt x="100" y="191"/>
                        </a:lnTo>
                        <a:lnTo>
                          <a:pt x="98" y="209"/>
                        </a:lnTo>
                        <a:lnTo>
                          <a:pt x="68" y="196"/>
                        </a:lnTo>
                        <a:lnTo>
                          <a:pt x="69" y="177"/>
                        </a:lnTo>
                        <a:lnTo>
                          <a:pt x="68" y="177"/>
                        </a:lnTo>
                        <a:lnTo>
                          <a:pt x="39" y="172"/>
                        </a:lnTo>
                        <a:lnTo>
                          <a:pt x="39" y="170"/>
                        </a:lnTo>
                        <a:lnTo>
                          <a:pt x="37" y="170"/>
                        </a:lnTo>
                        <a:lnTo>
                          <a:pt x="0" y="164"/>
                        </a:lnTo>
                        <a:lnTo>
                          <a:pt x="10" y="154"/>
                        </a:lnTo>
                        <a:lnTo>
                          <a:pt x="19" y="149"/>
                        </a:lnTo>
                        <a:lnTo>
                          <a:pt x="23" y="152"/>
                        </a:lnTo>
                        <a:lnTo>
                          <a:pt x="34" y="152"/>
                        </a:lnTo>
                        <a:lnTo>
                          <a:pt x="47" y="151"/>
                        </a:lnTo>
                        <a:lnTo>
                          <a:pt x="48" y="146"/>
                        </a:lnTo>
                        <a:lnTo>
                          <a:pt x="55" y="138"/>
                        </a:lnTo>
                        <a:lnTo>
                          <a:pt x="53" y="125"/>
                        </a:lnTo>
                        <a:lnTo>
                          <a:pt x="58" y="115"/>
                        </a:lnTo>
                        <a:lnTo>
                          <a:pt x="60" y="115"/>
                        </a:lnTo>
                        <a:lnTo>
                          <a:pt x="60" y="112"/>
                        </a:lnTo>
                        <a:lnTo>
                          <a:pt x="61" y="112"/>
                        </a:lnTo>
                        <a:lnTo>
                          <a:pt x="64" y="111"/>
                        </a:lnTo>
                        <a:lnTo>
                          <a:pt x="68" y="111"/>
                        </a:lnTo>
                        <a:lnTo>
                          <a:pt x="69" y="112"/>
                        </a:lnTo>
                        <a:lnTo>
                          <a:pt x="73" y="112"/>
                        </a:lnTo>
                        <a:lnTo>
                          <a:pt x="74" y="112"/>
                        </a:lnTo>
                        <a:lnTo>
                          <a:pt x="74" y="109"/>
                        </a:lnTo>
                        <a:lnTo>
                          <a:pt x="73" y="106"/>
                        </a:lnTo>
                        <a:lnTo>
                          <a:pt x="90" y="103"/>
                        </a:lnTo>
                        <a:lnTo>
                          <a:pt x="89" y="99"/>
                        </a:lnTo>
                        <a:lnTo>
                          <a:pt x="90" y="98"/>
                        </a:lnTo>
                        <a:lnTo>
                          <a:pt x="87" y="93"/>
                        </a:lnTo>
                        <a:lnTo>
                          <a:pt x="74" y="93"/>
                        </a:lnTo>
                        <a:lnTo>
                          <a:pt x="66" y="79"/>
                        </a:lnTo>
                        <a:lnTo>
                          <a:pt x="68" y="72"/>
                        </a:lnTo>
                        <a:lnTo>
                          <a:pt x="68" y="70"/>
                        </a:lnTo>
                        <a:lnTo>
                          <a:pt x="74" y="72"/>
                        </a:lnTo>
                        <a:lnTo>
                          <a:pt x="74" y="70"/>
                        </a:lnTo>
                        <a:lnTo>
                          <a:pt x="74" y="69"/>
                        </a:lnTo>
                        <a:lnTo>
                          <a:pt x="71" y="67"/>
                        </a:lnTo>
                        <a:lnTo>
                          <a:pt x="64" y="64"/>
                        </a:lnTo>
                        <a:lnTo>
                          <a:pt x="63" y="61"/>
                        </a:lnTo>
                        <a:lnTo>
                          <a:pt x="61" y="54"/>
                        </a:lnTo>
                        <a:lnTo>
                          <a:pt x="60" y="54"/>
                        </a:lnTo>
                        <a:lnTo>
                          <a:pt x="61" y="64"/>
                        </a:lnTo>
                        <a:lnTo>
                          <a:pt x="61" y="69"/>
                        </a:lnTo>
                        <a:lnTo>
                          <a:pt x="58" y="77"/>
                        </a:lnTo>
                        <a:lnTo>
                          <a:pt x="58" y="79"/>
                        </a:lnTo>
                        <a:lnTo>
                          <a:pt x="58" y="80"/>
                        </a:lnTo>
                        <a:lnTo>
                          <a:pt x="56" y="88"/>
                        </a:lnTo>
                        <a:lnTo>
                          <a:pt x="56" y="90"/>
                        </a:lnTo>
                        <a:lnTo>
                          <a:pt x="60" y="95"/>
                        </a:lnTo>
                        <a:lnTo>
                          <a:pt x="58" y="101"/>
                        </a:lnTo>
                        <a:lnTo>
                          <a:pt x="45" y="101"/>
                        </a:lnTo>
                        <a:lnTo>
                          <a:pt x="44" y="104"/>
                        </a:lnTo>
                        <a:lnTo>
                          <a:pt x="40" y="104"/>
                        </a:lnTo>
                        <a:lnTo>
                          <a:pt x="8" y="106"/>
                        </a:lnTo>
                        <a:lnTo>
                          <a:pt x="8" y="104"/>
                        </a:lnTo>
                        <a:lnTo>
                          <a:pt x="7" y="104"/>
                        </a:lnTo>
                        <a:lnTo>
                          <a:pt x="7" y="82"/>
                        </a:lnTo>
                        <a:lnTo>
                          <a:pt x="23" y="79"/>
                        </a:lnTo>
                        <a:lnTo>
                          <a:pt x="18" y="67"/>
                        </a:lnTo>
                        <a:lnTo>
                          <a:pt x="19" y="67"/>
                        </a:lnTo>
                        <a:lnTo>
                          <a:pt x="18" y="67"/>
                        </a:lnTo>
                        <a:lnTo>
                          <a:pt x="21" y="61"/>
                        </a:lnTo>
                        <a:lnTo>
                          <a:pt x="23" y="62"/>
                        </a:lnTo>
                        <a:lnTo>
                          <a:pt x="23" y="61"/>
                        </a:lnTo>
                        <a:lnTo>
                          <a:pt x="23" y="61"/>
                        </a:lnTo>
                        <a:lnTo>
                          <a:pt x="23" y="59"/>
                        </a:lnTo>
                        <a:lnTo>
                          <a:pt x="21" y="56"/>
                        </a:lnTo>
                        <a:lnTo>
                          <a:pt x="24" y="35"/>
                        </a:lnTo>
                        <a:lnTo>
                          <a:pt x="23" y="14"/>
                        </a:lnTo>
                        <a:lnTo>
                          <a:pt x="24" y="11"/>
                        </a:lnTo>
                        <a:lnTo>
                          <a:pt x="29" y="16"/>
                        </a:lnTo>
                        <a:lnTo>
                          <a:pt x="36" y="19"/>
                        </a:lnTo>
                        <a:lnTo>
                          <a:pt x="40" y="19"/>
                        </a:lnTo>
                        <a:lnTo>
                          <a:pt x="44" y="19"/>
                        </a:lnTo>
                        <a:lnTo>
                          <a:pt x="48" y="17"/>
                        </a:lnTo>
                        <a:lnTo>
                          <a:pt x="64" y="5"/>
                        </a:lnTo>
                        <a:lnTo>
                          <a:pt x="73" y="1"/>
                        </a:lnTo>
                        <a:lnTo>
                          <a:pt x="79" y="0"/>
                        </a:lnTo>
                        <a:lnTo>
                          <a:pt x="90" y="0"/>
                        </a:lnTo>
                        <a:lnTo>
                          <a:pt x="97" y="1"/>
                        </a:lnTo>
                        <a:lnTo>
                          <a:pt x="98" y="1"/>
                        </a:lnTo>
                        <a:lnTo>
                          <a:pt x="101" y="5"/>
                        </a:lnTo>
                        <a:lnTo>
                          <a:pt x="103" y="6"/>
                        </a:lnTo>
                        <a:lnTo>
                          <a:pt x="105" y="17"/>
                        </a:lnTo>
                        <a:lnTo>
                          <a:pt x="111" y="46"/>
                        </a:lnTo>
                        <a:lnTo>
                          <a:pt x="114" y="53"/>
                        </a:lnTo>
                        <a:lnTo>
                          <a:pt x="118" y="59"/>
                        </a:lnTo>
                        <a:lnTo>
                          <a:pt x="130" y="70"/>
                        </a:lnTo>
                        <a:lnTo>
                          <a:pt x="135" y="74"/>
                        </a:lnTo>
                        <a:lnTo>
                          <a:pt x="142" y="79"/>
                        </a:lnTo>
                        <a:lnTo>
                          <a:pt x="150" y="82"/>
                        </a:lnTo>
                      </a:path>
                    </a:pathLst>
                  </a:custGeom>
                  <a:solidFill>
                    <a:schemeClr val="accent1">
                      <a:lumMod val="60000"/>
                      <a:lumOff val="40000"/>
                    </a:schemeClr>
                  </a:solidFill>
                  <a:ln w="4763" cap="sq">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21" name="Freeform 77"/>
                  <p:cNvSpPr>
                    <a:spLocks/>
                  </p:cNvSpPr>
                  <p:nvPr/>
                </p:nvSpPr>
                <p:spPr bwMode="auto">
                  <a:xfrm>
                    <a:off x="5344" y="1188"/>
                    <a:ext cx="522" cy="373"/>
                  </a:xfrm>
                  <a:custGeom>
                    <a:avLst/>
                    <a:gdLst>
                      <a:gd name="T0" fmla="*/ 342 w 522"/>
                      <a:gd name="T1" fmla="*/ 20 h 373"/>
                      <a:gd name="T2" fmla="*/ 392 w 522"/>
                      <a:gd name="T3" fmla="*/ 47 h 373"/>
                      <a:gd name="T4" fmla="*/ 392 w 522"/>
                      <a:gd name="T5" fmla="*/ 73 h 373"/>
                      <a:gd name="T6" fmla="*/ 439 w 522"/>
                      <a:gd name="T7" fmla="*/ 74 h 373"/>
                      <a:gd name="T8" fmla="*/ 440 w 522"/>
                      <a:gd name="T9" fmla="*/ 76 h 373"/>
                      <a:gd name="T10" fmla="*/ 458 w 522"/>
                      <a:gd name="T11" fmla="*/ 95 h 373"/>
                      <a:gd name="T12" fmla="*/ 451 w 522"/>
                      <a:gd name="T13" fmla="*/ 98 h 373"/>
                      <a:gd name="T14" fmla="*/ 476 w 522"/>
                      <a:gd name="T15" fmla="*/ 204 h 373"/>
                      <a:gd name="T16" fmla="*/ 479 w 522"/>
                      <a:gd name="T17" fmla="*/ 222 h 373"/>
                      <a:gd name="T18" fmla="*/ 490 w 522"/>
                      <a:gd name="T19" fmla="*/ 277 h 373"/>
                      <a:gd name="T20" fmla="*/ 503 w 522"/>
                      <a:gd name="T21" fmla="*/ 282 h 373"/>
                      <a:gd name="T22" fmla="*/ 521 w 522"/>
                      <a:gd name="T23" fmla="*/ 290 h 373"/>
                      <a:gd name="T24" fmla="*/ 522 w 522"/>
                      <a:gd name="T25" fmla="*/ 290 h 373"/>
                      <a:gd name="T26" fmla="*/ 490 w 522"/>
                      <a:gd name="T27" fmla="*/ 296 h 373"/>
                      <a:gd name="T28" fmla="*/ 431 w 522"/>
                      <a:gd name="T29" fmla="*/ 322 h 373"/>
                      <a:gd name="T30" fmla="*/ 323 w 522"/>
                      <a:gd name="T31" fmla="*/ 373 h 373"/>
                      <a:gd name="T32" fmla="*/ 307 w 522"/>
                      <a:gd name="T33" fmla="*/ 370 h 373"/>
                      <a:gd name="T34" fmla="*/ 220 w 522"/>
                      <a:gd name="T35" fmla="*/ 338 h 373"/>
                      <a:gd name="T36" fmla="*/ 162 w 522"/>
                      <a:gd name="T37" fmla="*/ 322 h 373"/>
                      <a:gd name="T38" fmla="*/ 153 w 522"/>
                      <a:gd name="T39" fmla="*/ 319 h 373"/>
                      <a:gd name="T40" fmla="*/ 143 w 522"/>
                      <a:gd name="T41" fmla="*/ 315 h 373"/>
                      <a:gd name="T42" fmla="*/ 63 w 522"/>
                      <a:gd name="T43" fmla="*/ 294 h 373"/>
                      <a:gd name="T44" fmla="*/ 19 w 522"/>
                      <a:gd name="T45" fmla="*/ 257 h 373"/>
                      <a:gd name="T46" fmla="*/ 19 w 522"/>
                      <a:gd name="T47" fmla="*/ 257 h 373"/>
                      <a:gd name="T48" fmla="*/ 16 w 522"/>
                      <a:gd name="T49" fmla="*/ 249 h 373"/>
                      <a:gd name="T50" fmla="*/ 10 w 522"/>
                      <a:gd name="T51" fmla="*/ 227 h 373"/>
                      <a:gd name="T52" fmla="*/ 8 w 522"/>
                      <a:gd name="T53" fmla="*/ 174 h 373"/>
                      <a:gd name="T54" fmla="*/ 8 w 522"/>
                      <a:gd name="T55" fmla="*/ 137 h 373"/>
                      <a:gd name="T56" fmla="*/ 3 w 522"/>
                      <a:gd name="T57" fmla="*/ 110 h 373"/>
                      <a:gd name="T58" fmla="*/ 0 w 522"/>
                      <a:gd name="T59" fmla="*/ 97 h 373"/>
                      <a:gd name="T60" fmla="*/ 5 w 522"/>
                      <a:gd name="T61" fmla="*/ 71 h 373"/>
                      <a:gd name="T62" fmla="*/ 40 w 522"/>
                      <a:gd name="T63" fmla="*/ 0 h 373"/>
                      <a:gd name="T64" fmla="*/ 167 w 522"/>
                      <a:gd name="T65" fmla="*/ 61 h 373"/>
                      <a:gd name="T66" fmla="*/ 283 w 522"/>
                      <a:gd name="T67" fmla="*/ 124 h 373"/>
                      <a:gd name="T68" fmla="*/ 318 w 522"/>
                      <a:gd name="T69" fmla="*/ 61 h 373"/>
                      <a:gd name="T70" fmla="*/ 325 w 522"/>
                      <a:gd name="T71" fmla="*/ 53 h 373"/>
                      <a:gd name="T72" fmla="*/ 342 w 522"/>
                      <a:gd name="T73" fmla="*/ 20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22" h="373">
                        <a:moveTo>
                          <a:pt x="342" y="20"/>
                        </a:moveTo>
                        <a:lnTo>
                          <a:pt x="392" y="47"/>
                        </a:lnTo>
                        <a:lnTo>
                          <a:pt x="392" y="73"/>
                        </a:lnTo>
                        <a:lnTo>
                          <a:pt x="439" y="74"/>
                        </a:lnTo>
                        <a:lnTo>
                          <a:pt x="440" y="76"/>
                        </a:lnTo>
                        <a:lnTo>
                          <a:pt x="458" y="95"/>
                        </a:lnTo>
                        <a:lnTo>
                          <a:pt x="451" y="98"/>
                        </a:lnTo>
                        <a:lnTo>
                          <a:pt x="476" y="204"/>
                        </a:lnTo>
                        <a:lnTo>
                          <a:pt x="479" y="222"/>
                        </a:lnTo>
                        <a:lnTo>
                          <a:pt x="490" y="277"/>
                        </a:lnTo>
                        <a:lnTo>
                          <a:pt x="503" y="282"/>
                        </a:lnTo>
                        <a:lnTo>
                          <a:pt x="521" y="290"/>
                        </a:lnTo>
                        <a:lnTo>
                          <a:pt x="522" y="290"/>
                        </a:lnTo>
                        <a:lnTo>
                          <a:pt x="490" y="296"/>
                        </a:lnTo>
                        <a:lnTo>
                          <a:pt x="431" y="322"/>
                        </a:lnTo>
                        <a:lnTo>
                          <a:pt x="323" y="373"/>
                        </a:lnTo>
                        <a:lnTo>
                          <a:pt x="307" y="370"/>
                        </a:lnTo>
                        <a:lnTo>
                          <a:pt x="220" y="338"/>
                        </a:lnTo>
                        <a:lnTo>
                          <a:pt x="162" y="322"/>
                        </a:lnTo>
                        <a:lnTo>
                          <a:pt x="153" y="319"/>
                        </a:lnTo>
                        <a:lnTo>
                          <a:pt x="143" y="315"/>
                        </a:lnTo>
                        <a:lnTo>
                          <a:pt x="63" y="294"/>
                        </a:lnTo>
                        <a:lnTo>
                          <a:pt x="19" y="257"/>
                        </a:lnTo>
                        <a:lnTo>
                          <a:pt x="19" y="257"/>
                        </a:lnTo>
                        <a:lnTo>
                          <a:pt x="16" y="249"/>
                        </a:lnTo>
                        <a:lnTo>
                          <a:pt x="10" y="227"/>
                        </a:lnTo>
                        <a:lnTo>
                          <a:pt x="8" y="174"/>
                        </a:lnTo>
                        <a:lnTo>
                          <a:pt x="8" y="137"/>
                        </a:lnTo>
                        <a:lnTo>
                          <a:pt x="3" y="110"/>
                        </a:lnTo>
                        <a:lnTo>
                          <a:pt x="0" y="97"/>
                        </a:lnTo>
                        <a:lnTo>
                          <a:pt x="5" y="71"/>
                        </a:lnTo>
                        <a:lnTo>
                          <a:pt x="40" y="0"/>
                        </a:lnTo>
                        <a:lnTo>
                          <a:pt x="167" y="61"/>
                        </a:lnTo>
                        <a:lnTo>
                          <a:pt x="283" y="124"/>
                        </a:lnTo>
                        <a:lnTo>
                          <a:pt x="318" y="61"/>
                        </a:lnTo>
                        <a:lnTo>
                          <a:pt x="325" y="53"/>
                        </a:lnTo>
                        <a:lnTo>
                          <a:pt x="342" y="20"/>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a:p>
                </p:txBody>
              </p:sp>
              <p:sp>
                <p:nvSpPr>
                  <p:cNvPr id="122" name="Freeform 78"/>
                  <p:cNvSpPr>
                    <a:spLocks/>
                  </p:cNvSpPr>
                  <p:nvPr/>
                </p:nvSpPr>
                <p:spPr bwMode="auto">
                  <a:xfrm>
                    <a:off x="5344" y="1188"/>
                    <a:ext cx="522" cy="373"/>
                  </a:xfrm>
                  <a:custGeom>
                    <a:avLst/>
                    <a:gdLst>
                      <a:gd name="T0" fmla="*/ 342 w 522"/>
                      <a:gd name="T1" fmla="*/ 20 h 373"/>
                      <a:gd name="T2" fmla="*/ 392 w 522"/>
                      <a:gd name="T3" fmla="*/ 47 h 373"/>
                      <a:gd name="T4" fmla="*/ 392 w 522"/>
                      <a:gd name="T5" fmla="*/ 73 h 373"/>
                      <a:gd name="T6" fmla="*/ 439 w 522"/>
                      <a:gd name="T7" fmla="*/ 74 h 373"/>
                      <a:gd name="T8" fmla="*/ 440 w 522"/>
                      <a:gd name="T9" fmla="*/ 76 h 373"/>
                      <a:gd name="T10" fmla="*/ 458 w 522"/>
                      <a:gd name="T11" fmla="*/ 95 h 373"/>
                      <a:gd name="T12" fmla="*/ 451 w 522"/>
                      <a:gd name="T13" fmla="*/ 98 h 373"/>
                      <a:gd name="T14" fmla="*/ 476 w 522"/>
                      <a:gd name="T15" fmla="*/ 204 h 373"/>
                      <a:gd name="T16" fmla="*/ 479 w 522"/>
                      <a:gd name="T17" fmla="*/ 222 h 373"/>
                      <a:gd name="T18" fmla="*/ 490 w 522"/>
                      <a:gd name="T19" fmla="*/ 277 h 373"/>
                      <a:gd name="T20" fmla="*/ 503 w 522"/>
                      <a:gd name="T21" fmla="*/ 282 h 373"/>
                      <a:gd name="T22" fmla="*/ 521 w 522"/>
                      <a:gd name="T23" fmla="*/ 290 h 373"/>
                      <a:gd name="T24" fmla="*/ 522 w 522"/>
                      <a:gd name="T25" fmla="*/ 290 h 373"/>
                      <a:gd name="T26" fmla="*/ 490 w 522"/>
                      <a:gd name="T27" fmla="*/ 296 h 373"/>
                      <a:gd name="T28" fmla="*/ 431 w 522"/>
                      <a:gd name="T29" fmla="*/ 322 h 373"/>
                      <a:gd name="T30" fmla="*/ 323 w 522"/>
                      <a:gd name="T31" fmla="*/ 373 h 373"/>
                      <a:gd name="T32" fmla="*/ 307 w 522"/>
                      <a:gd name="T33" fmla="*/ 370 h 373"/>
                      <a:gd name="T34" fmla="*/ 220 w 522"/>
                      <a:gd name="T35" fmla="*/ 338 h 373"/>
                      <a:gd name="T36" fmla="*/ 162 w 522"/>
                      <a:gd name="T37" fmla="*/ 322 h 373"/>
                      <a:gd name="T38" fmla="*/ 153 w 522"/>
                      <a:gd name="T39" fmla="*/ 319 h 373"/>
                      <a:gd name="T40" fmla="*/ 143 w 522"/>
                      <a:gd name="T41" fmla="*/ 315 h 373"/>
                      <a:gd name="T42" fmla="*/ 63 w 522"/>
                      <a:gd name="T43" fmla="*/ 294 h 373"/>
                      <a:gd name="T44" fmla="*/ 19 w 522"/>
                      <a:gd name="T45" fmla="*/ 257 h 373"/>
                      <a:gd name="T46" fmla="*/ 19 w 522"/>
                      <a:gd name="T47" fmla="*/ 257 h 373"/>
                      <a:gd name="T48" fmla="*/ 16 w 522"/>
                      <a:gd name="T49" fmla="*/ 249 h 373"/>
                      <a:gd name="T50" fmla="*/ 10 w 522"/>
                      <a:gd name="T51" fmla="*/ 227 h 373"/>
                      <a:gd name="T52" fmla="*/ 8 w 522"/>
                      <a:gd name="T53" fmla="*/ 174 h 373"/>
                      <a:gd name="T54" fmla="*/ 8 w 522"/>
                      <a:gd name="T55" fmla="*/ 137 h 373"/>
                      <a:gd name="T56" fmla="*/ 3 w 522"/>
                      <a:gd name="T57" fmla="*/ 110 h 373"/>
                      <a:gd name="T58" fmla="*/ 0 w 522"/>
                      <a:gd name="T59" fmla="*/ 97 h 373"/>
                      <a:gd name="T60" fmla="*/ 5 w 522"/>
                      <a:gd name="T61" fmla="*/ 71 h 373"/>
                      <a:gd name="T62" fmla="*/ 40 w 522"/>
                      <a:gd name="T63" fmla="*/ 0 h 373"/>
                      <a:gd name="T64" fmla="*/ 167 w 522"/>
                      <a:gd name="T65" fmla="*/ 61 h 373"/>
                      <a:gd name="T66" fmla="*/ 283 w 522"/>
                      <a:gd name="T67" fmla="*/ 124 h 373"/>
                      <a:gd name="T68" fmla="*/ 318 w 522"/>
                      <a:gd name="T69" fmla="*/ 61 h 373"/>
                      <a:gd name="T70" fmla="*/ 325 w 522"/>
                      <a:gd name="T71" fmla="*/ 53 h 373"/>
                      <a:gd name="T72" fmla="*/ 342 w 522"/>
                      <a:gd name="T73" fmla="*/ 20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22" h="373">
                        <a:moveTo>
                          <a:pt x="342" y="20"/>
                        </a:moveTo>
                        <a:lnTo>
                          <a:pt x="392" y="47"/>
                        </a:lnTo>
                        <a:lnTo>
                          <a:pt x="392" y="73"/>
                        </a:lnTo>
                        <a:lnTo>
                          <a:pt x="439" y="74"/>
                        </a:lnTo>
                        <a:lnTo>
                          <a:pt x="440" y="76"/>
                        </a:lnTo>
                        <a:lnTo>
                          <a:pt x="458" y="95"/>
                        </a:lnTo>
                        <a:lnTo>
                          <a:pt x="451" y="98"/>
                        </a:lnTo>
                        <a:lnTo>
                          <a:pt x="476" y="204"/>
                        </a:lnTo>
                        <a:lnTo>
                          <a:pt x="479" y="222"/>
                        </a:lnTo>
                        <a:lnTo>
                          <a:pt x="490" y="277"/>
                        </a:lnTo>
                        <a:lnTo>
                          <a:pt x="503" y="282"/>
                        </a:lnTo>
                        <a:lnTo>
                          <a:pt x="521" y="290"/>
                        </a:lnTo>
                        <a:lnTo>
                          <a:pt x="522" y="290"/>
                        </a:lnTo>
                        <a:lnTo>
                          <a:pt x="490" y="296"/>
                        </a:lnTo>
                        <a:lnTo>
                          <a:pt x="431" y="322"/>
                        </a:lnTo>
                        <a:lnTo>
                          <a:pt x="323" y="373"/>
                        </a:lnTo>
                        <a:lnTo>
                          <a:pt x="307" y="370"/>
                        </a:lnTo>
                        <a:lnTo>
                          <a:pt x="220" y="338"/>
                        </a:lnTo>
                        <a:lnTo>
                          <a:pt x="162" y="322"/>
                        </a:lnTo>
                        <a:lnTo>
                          <a:pt x="153" y="319"/>
                        </a:lnTo>
                        <a:lnTo>
                          <a:pt x="143" y="315"/>
                        </a:lnTo>
                        <a:lnTo>
                          <a:pt x="63" y="294"/>
                        </a:lnTo>
                        <a:lnTo>
                          <a:pt x="19" y="257"/>
                        </a:lnTo>
                        <a:lnTo>
                          <a:pt x="19" y="257"/>
                        </a:lnTo>
                        <a:lnTo>
                          <a:pt x="16" y="249"/>
                        </a:lnTo>
                        <a:lnTo>
                          <a:pt x="10" y="227"/>
                        </a:lnTo>
                        <a:lnTo>
                          <a:pt x="8" y="174"/>
                        </a:lnTo>
                        <a:lnTo>
                          <a:pt x="8" y="137"/>
                        </a:lnTo>
                        <a:lnTo>
                          <a:pt x="3" y="110"/>
                        </a:lnTo>
                        <a:lnTo>
                          <a:pt x="0" y="97"/>
                        </a:lnTo>
                        <a:lnTo>
                          <a:pt x="5" y="71"/>
                        </a:lnTo>
                        <a:lnTo>
                          <a:pt x="40" y="0"/>
                        </a:lnTo>
                        <a:lnTo>
                          <a:pt x="167" y="61"/>
                        </a:lnTo>
                        <a:lnTo>
                          <a:pt x="283" y="124"/>
                        </a:lnTo>
                        <a:lnTo>
                          <a:pt x="318" y="61"/>
                        </a:lnTo>
                        <a:lnTo>
                          <a:pt x="325" y="53"/>
                        </a:lnTo>
                        <a:lnTo>
                          <a:pt x="342" y="20"/>
                        </a:lnTo>
                      </a:path>
                    </a:pathLst>
                  </a:custGeom>
                  <a:noFill/>
                  <a:ln w="4763" cap="sq">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
                <p:nvSpPr>
                  <p:cNvPr id="123" name="Freeform 79"/>
                  <p:cNvSpPr>
                    <a:spLocks/>
                  </p:cNvSpPr>
                  <p:nvPr/>
                </p:nvSpPr>
                <p:spPr bwMode="auto">
                  <a:xfrm>
                    <a:off x="6398" y="2741"/>
                    <a:ext cx="225" cy="142"/>
                  </a:xfrm>
                  <a:custGeom>
                    <a:avLst/>
                    <a:gdLst>
                      <a:gd name="T0" fmla="*/ 225 w 225"/>
                      <a:gd name="T1" fmla="*/ 109 h 142"/>
                      <a:gd name="T2" fmla="*/ 143 w 225"/>
                      <a:gd name="T3" fmla="*/ 122 h 142"/>
                      <a:gd name="T4" fmla="*/ 66 w 225"/>
                      <a:gd name="T5" fmla="*/ 134 h 142"/>
                      <a:gd name="T6" fmla="*/ 0 w 225"/>
                      <a:gd name="T7" fmla="*/ 142 h 142"/>
                      <a:gd name="T8" fmla="*/ 29 w 225"/>
                      <a:gd name="T9" fmla="*/ 19 h 142"/>
                      <a:gd name="T10" fmla="*/ 172 w 225"/>
                      <a:gd name="T11" fmla="*/ 0 h 142"/>
                      <a:gd name="T12" fmla="*/ 183 w 225"/>
                      <a:gd name="T13" fmla="*/ 39 h 142"/>
                      <a:gd name="T14" fmla="*/ 188 w 225"/>
                      <a:gd name="T15" fmla="*/ 55 h 142"/>
                      <a:gd name="T16" fmla="*/ 191 w 225"/>
                      <a:gd name="T17" fmla="*/ 61 h 142"/>
                      <a:gd name="T18" fmla="*/ 206 w 225"/>
                      <a:gd name="T19" fmla="*/ 76 h 142"/>
                      <a:gd name="T20" fmla="*/ 222 w 225"/>
                      <a:gd name="T21" fmla="*/ 105 h 142"/>
                      <a:gd name="T22" fmla="*/ 225 w 225"/>
                      <a:gd name="T23" fmla="*/ 109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 h="142">
                        <a:moveTo>
                          <a:pt x="225" y="109"/>
                        </a:moveTo>
                        <a:lnTo>
                          <a:pt x="143" y="122"/>
                        </a:lnTo>
                        <a:lnTo>
                          <a:pt x="66" y="134"/>
                        </a:lnTo>
                        <a:lnTo>
                          <a:pt x="0" y="142"/>
                        </a:lnTo>
                        <a:lnTo>
                          <a:pt x="29" y="19"/>
                        </a:lnTo>
                        <a:lnTo>
                          <a:pt x="172" y="0"/>
                        </a:lnTo>
                        <a:lnTo>
                          <a:pt x="183" y="39"/>
                        </a:lnTo>
                        <a:lnTo>
                          <a:pt x="188" y="55"/>
                        </a:lnTo>
                        <a:lnTo>
                          <a:pt x="191" y="61"/>
                        </a:lnTo>
                        <a:lnTo>
                          <a:pt x="206" y="76"/>
                        </a:lnTo>
                        <a:lnTo>
                          <a:pt x="222" y="105"/>
                        </a:lnTo>
                        <a:lnTo>
                          <a:pt x="225" y="109"/>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a:p>
                </p:txBody>
              </p:sp>
              <p:sp>
                <p:nvSpPr>
                  <p:cNvPr id="124" name="Freeform 80"/>
                  <p:cNvSpPr>
                    <a:spLocks/>
                  </p:cNvSpPr>
                  <p:nvPr/>
                </p:nvSpPr>
                <p:spPr bwMode="auto">
                  <a:xfrm>
                    <a:off x="6398" y="2741"/>
                    <a:ext cx="225" cy="142"/>
                  </a:xfrm>
                  <a:custGeom>
                    <a:avLst/>
                    <a:gdLst>
                      <a:gd name="T0" fmla="*/ 225 w 225"/>
                      <a:gd name="T1" fmla="*/ 109 h 142"/>
                      <a:gd name="T2" fmla="*/ 143 w 225"/>
                      <a:gd name="T3" fmla="*/ 122 h 142"/>
                      <a:gd name="T4" fmla="*/ 66 w 225"/>
                      <a:gd name="T5" fmla="*/ 134 h 142"/>
                      <a:gd name="T6" fmla="*/ 0 w 225"/>
                      <a:gd name="T7" fmla="*/ 142 h 142"/>
                      <a:gd name="T8" fmla="*/ 29 w 225"/>
                      <a:gd name="T9" fmla="*/ 19 h 142"/>
                      <a:gd name="T10" fmla="*/ 172 w 225"/>
                      <a:gd name="T11" fmla="*/ 0 h 142"/>
                      <a:gd name="T12" fmla="*/ 183 w 225"/>
                      <a:gd name="T13" fmla="*/ 39 h 142"/>
                      <a:gd name="T14" fmla="*/ 188 w 225"/>
                      <a:gd name="T15" fmla="*/ 55 h 142"/>
                      <a:gd name="T16" fmla="*/ 191 w 225"/>
                      <a:gd name="T17" fmla="*/ 61 h 142"/>
                      <a:gd name="T18" fmla="*/ 206 w 225"/>
                      <a:gd name="T19" fmla="*/ 76 h 142"/>
                      <a:gd name="T20" fmla="*/ 222 w 225"/>
                      <a:gd name="T21" fmla="*/ 105 h 142"/>
                      <a:gd name="T22" fmla="*/ 225 w 225"/>
                      <a:gd name="T23" fmla="*/ 109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 h="142">
                        <a:moveTo>
                          <a:pt x="225" y="109"/>
                        </a:moveTo>
                        <a:lnTo>
                          <a:pt x="143" y="122"/>
                        </a:lnTo>
                        <a:lnTo>
                          <a:pt x="66" y="134"/>
                        </a:lnTo>
                        <a:lnTo>
                          <a:pt x="0" y="142"/>
                        </a:lnTo>
                        <a:lnTo>
                          <a:pt x="29" y="19"/>
                        </a:lnTo>
                        <a:lnTo>
                          <a:pt x="172" y="0"/>
                        </a:lnTo>
                        <a:lnTo>
                          <a:pt x="183" y="39"/>
                        </a:lnTo>
                        <a:lnTo>
                          <a:pt x="188" y="55"/>
                        </a:lnTo>
                        <a:lnTo>
                          <a:pt x="191" y="61"/>
                        </a:lnTo>
                        <a:lnTo>
                          <a:pt x="206" y="76"/>
                        </a:lnTo>
                        <a:lnTo>
                          <a:pt x="222" y="105"/>
                        </a:lnTo>
                        <a:lnTo>
                          <a:pt x="225" y="109"/>
                        </a:lnTo>
                      </a:path>
                    </a:pathLst>
                  </a:custGeom>
                  <a:noFill/>
                  <a:ln w="4763" cap="sq">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
                <p:nvSpPr>
                  <p:cNvPr id="125" name="Freeform 81"/>
                  <p:cNvSpPr>
                    <a:spLocks/>
                  </p:cNvSpPr>
                  <p:nvPr/>
                </p:nvSpPr>
                <p:spPr bwMode="auto">
                  <a:xfrm>
                    <a:off x="4521" y="3619"/>
                    <a:ext cx="328" cy="268"/>
                  </a:xfrm>
                  <a:custGeom>
                    <a:avLst/>
                    <a:gdLst>
                      <a:gd name="T0" fmla="*/ 79 w 328"/>
                      <a:gd name="T1" fmla="*/ 0 h 268"/>
                      <a:gd name="T2" fmla="*/ 87 w 328"/>
                      <a:gd name="T3" fmla="*/ 6 h 268"/>
                      <a:gd name="T4" fmla="*/ 93 w 328"/>
                      <a:gd name="T5" fmla="*/ 9 h 268"/>
                      <a:gd name="T6" fmla="*/ 95 w 328"/>
                      <a:gd name="T7" fmla="*/ 11 h 268"/>
                      <a:gd name="T8" fmla="*/ 143 w 328"/>
                      <a:gd name="T9" fmla="*/ 37 h 268"/>
                      <a:gd name="T10" fmla="*/ 143 w 328"/>
                      <a:gd name="T11" fmla="*/ 37 h 268"/>
                      <a:gd name="T12" fmla="*/ 233 w 328"/>
                      <a:gd name="T13" fmla="*/ 88 h 268"/>
                      <a:gd name="T14" fmla="*/ 219 w 328"/>
                      <a:gd name="T15" fmla="*/ 99 h 268"/>
                      <a:gd name="T16" fmla="*/ 215 w 328"/>
                      <a:gd name="T17" fmla="*/ 101 h 268"/>
                      <a:gd name="T18" fmla="*/ 215 w 328"/>
                      <a:gd name="T19" fmla="*/ 103 h 268"/>
                      <a:gd name="T20" fmla="*/ 223 w 328"/>
                      <a:gd name="T21" fmla="*/ 106 h 268"/>
                      <a:gd name="T22" fmla="*/ 225 w 328"/>
                      <a:gd name="T23" fmla="*/ 106 h 268"/>
                      <a:gd name="T24" fmla="*/ 225 w 328"/>
                      <a:gd name="T25" fmla="*/ 108 h 268"/>
                      <a:gd name="T26" fmla="*/ 227 w 328"/>
                      <a:gd name="T27" fmla="*/ 104 h 268"/>
                      <a:gd name="T28" fmla="*/ 228 w 328"/>
                      <a:gd name="T29" fmla="*/ 103 h 268"/>
                      <a:gd name="T30" fmla="*/ 230 w 328"/>
                      <a:gd name="T31" fmla="*/ 104 h 268"/>
                      <a:gd name="T32" fmla="*/ 249 w 328"/>
                      <a:gd name="T33" fmla="*/ 112 h 268"/>
                      <a:gd name="T34" fmla="*/ 252 w 328"/>
                      <a:gd name="T35" fmla="*/ 116 h 268"/>
                      <a:gd name="T36" fmla="*/ 251 w 328"/>
                      <a:gd name="T37" fmla="*/ 112 h 268"/>
                      <a:gd name="T38" fmla="*/ 267 w 328"/>
                      <a:gd name="T39" fmla="*/ 135 h 268"/>
                      <a:gd name="T40" fmla="*/ 299 w 328"/>
                      <a:gd name="T41" fmla="*/ 130 h 268"/>
                      <a:gd name="T42" fmla="*/ 301 w 328"/>
                      <a:gd name="T43" fmla="*/ 135 h 268"/>
                      <a:gd name="T44" fmla="*/ 301 w 328"/>
                      <a:gd name="T45" fmla="*/ 135 h 268"/>
                      <a:gd name="T46" fmla="*/ 328 w 328"/>
                      <a:gd name="T47" fmla="*/ 236 h 268"/>
                      <a:gd name="T48" fmla="*/ 278 w 328"/>
                      <a:gd name="T49" fmla="*/ 193 h 268"/>
                      <a:gd name="T50" fmla="*/ 272 w 328"/>
                      <a:gd name="T51" fmla="*/ 206 h 268"/>
                      <a:gd name="T52" fmla="*/ 238 w 328"/>
                      <a:gd name="T53" fmla="*/ 228 h 268"/>
                      <a:gd name="T54" fmla="*/ 166 w 328"/>
                      <a:gd name="T55" fmla="*/ 265 h 268"/>
                      <a:gd name="T56" fmla="*/ 135 w 328"/>
                      <a:gd name="T57" fmla="*/ 268 h 268"/>
                      <a:gd name="T58" fmla="*/ 135 w 328"/>
                      <a:gd name="T59" fmla="*/ 267 h 268"/>
                      <a:gd name="T60" fmla="*/ 133 w 328"/>
                      <a:gd name="T61" fmla="*/ 267 h 268"/>
                      <a:gd name="T62" fmla="*/ 133 w 328"/>
                      <a:gd name="T63" fmla="*/ 265 h 268"/>
                      <a:gd name="T64" fmla="*/ 133 w 328"/>
                      <a:gd name="T65" fmla="*/ 262 h 268"/>
                      <a:gd name="T66" fmla="*/ 135 w 328"/>
                      <a:gd name="T67" fmla="*/ 262 h 268"/>
                      <a:gd name="T68" fmla="*/ 135 w 328"/>
                      <a:gd name="T69" fmla="*/ 255 h 268"/>
                      <a:gd name="T70" fmla="*/ 127 w 328"/>
                      <a:gd name="T71" fmla="*/ 255 h 268"/>
                      <a:gd name="T72" fmla="*/ 119 w 328"/>
                      <a:gd name="T73" fmla="*/ 243 h 268"/>
                      <a:gd name="T74" fmla="*/ 101 w 328"/>
                      <a:gd name="T75" fmla="*/ 231 h 268"/>
                      <a:gd name="T76" fmla="*/ 100 w 328"/>
                      <a:gd name="T77" fmla="*/ 233 h 268"/>
                      <a:gd name="T78" fmla="*/ 64 w 328"/>
                      <a:gd name="T79" fmla="*/ 207 h 268"/>
                      <a:gd name="T80" fmla="*/ 37 w 328"/>
                      <a:gd name="T81" fmla="*/ 186 h 268"/>
                      <a:gd name="T82" fmla="*/ 29 w 328"/>
                      <a:gd name="T83" fmla="*/ 173 h 268"/>
                      <a:gd name="T84" fmla="*/ 26 w 328"/>
                      <a:gd name="T85" fmla="*/ 144 h 268"/>
                      <a:gd name="T86" fmla="*/ 34 w 328"/>
                      <a:gd name="T87" fmla="*/ 136 h 268"/>
                      <a:gd name="T88" fmla="*/ 35 w 328"/>
                      <a:gd name="T89" fmla="*/ 136 h 268"/>
                      <a:gd name="T90" fmla="*/ 34 w 328"/>
                      <a:gd name="T91" fmla="*/ 130 h 268"/>
                      <a:gd name="T92" fmla="*/ 26 w 328"/>
                      <a:gd name="T93" fmla="*/ 122 h 268"/>
                      <a:gd name="T94" fmla="*/ 21 w 328"/>
                      <a:gd name="T95" fmla="*/ 120 h 268"/>
                      <a:gd name="T96" fmla="*/ 14 w 328"/>
                      <a:gd name="T97" fmla="*/ 119 h 268"/>
                      <a:gd name="T98" fmla="*/ 3 w 328"/>
                      <a:gd name="T99" fmla="*/ 120 h 268"/>
                      <a:gd name="T100" fmla="*/ 0 w 328"/>
                      <a:gd name="T101" fmla="*/ 117 h 268"/>
                      <a:gd name="T102" fmla="*/ 0 w 328"/>
                      <a:gd name="T103" fmla="*/ 117 h 268"/>
                      <a:gd name="T104" fmla="*/ 14 w 328"/>
                      <a:gd name="T105" fmla="*/ 98 h 268"/>
                      <a:gd name="T106" fmla="*/ 35 w 328"/>
                      <a:gd name="T107" fmla="*/ 69 h 268"/>
                      <a:gd name="T108" fmla="*/ 39 w 328"/>
                      <a:gd name="T109" fmla="*/ 66 h 268"/>
                      <a:gd name="T110" fmla="*/ 66 w 328"/>
                      <a:gd name="T111" fmla="*/ 29 h 268"/>
                      <a:gd name="T112" fmla="*/ 74 w 328"/>
                      <a:gd name="T113" fmla="*/ 14 h 268"/>
                      <a:gd name="T114" fmla="*/ 79 w 328"/>
                      <a:gd name="T115" fmla="*/ 0 h 268"/>
                      <a:gd name="T116" fmla="*/ 79 w 328"/>
                      <a:gd name="T117" fmla="*/ 0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8" h="268">
                        <a:moveTo>
                          <a:pt x="79" y="0"/>
                        </a:moveTo>
                        <a:lnTo>
                          <a:pt x="87" y="6"/>
                        </a:lnTo>
                        <a:lnTo>
                          <a:pt x="93" y="9"/>
                        </a:lnTo>
                        <a:lnTo>
                          <a:pt x="95" y="11"/>
                        </a:lnTo>
                        <a:lnTo>
                          <a:pt x="143" y="37"/>
                        </a:lnTo>
                        <a:lnTo>
                          <a:pt x="143" y="37"/>
                        </a:lnTo>
                        <a:lnTo>
                          <a:pt x="233" y="88"/>
                        </a:lnTo>
                        <a:lnTo>
                          <a:pt x="219" y="99"/>
                        </a:lnTo>
                        <a:lnTo>
                          <a:pt x="215" y="101"/>
                        </a:lnTo>
                        <a:lnTo>
                          <a:pt x="215" y="103"/>
                        </a:lnTo>
                        <a:lnTo>
                          <a:pt x="223" y="106"/>
                        </a:lnTo>
                        <a:lnTo>
                          <a:pt x="225" y="106"/>
                        </a:lnTo>
                        <a:lnTo>
                          <a:pt x="225" y="108"/>
                        </a:lnTo>
                        <a:lnTo>
                          <a:pt x="227" y="104"/>
                        </a:lnTo>
                        <a:lnTo>
                          <a:pt x="228" y="103"/>
                        </a:lnTo>
                        <a:lnTo>
                          <a:pt x="230" y="104"/>
                        </a:lnTo>
                        <a:lnTo>
                          <a:pt x="249" y="112"/>
                        </a:lnTo>
                        <a:lnTo>
                          <a:pt x="252" y="116"/>
                        </a:lnTo>
                        <a:lnTo>
                          <a:pt x="251" y="112"/>
                        </a:lnTo>
                        <a:lnTo>
                          <a:pt x="267" y="135"/>
                        </a:lnTo>
                        <a:lnTo>
                          <a:pt x="299" y="130"/>
                        </a:lnTo>
                        <a:lnTo>
                          <a:pt x="301" y="135"/>
                        </a:lnTo>
                        <a:lnTo>
                          <a:pt x="301" y="135"/>
                        </a:lnTo>
                        <a:lnTo>
                          <a:pt x="328" y="236"/>
                        </a:lnTo>
                        <a:lnTo>
                          <a:pt x="278" y="193"/>
                        </a:lnTo>
                        <a:lnTo>
                          <a:pt x="272" y="206"/>
                        </a:lnTo>
                        <a:lnTo>
                          <a:pt x="238" y="228"/>
                        </a:lnTo>
                        <a:lnTo>
                          <a:pt x="166" y="265"/>
                        </a:lnTo>
                        <a:lnTo>
                          <a:pt x="135" y="268"/>
                        </a:lnTo>
                        <a:lnTo>
                          <a:pt x="135" y="267"/>
                        </a:lnTo>
                        <a:lnTo>
                          <a:pt x="133" y="267"/>
                        </a:lnTo>
                        <a:lnTo>
                          <a:pt x="133" y="265"/>
                        </a:lnTo>
                        <a:lnTo>
                          <a:pt x="133" y="262"/>
                        </a:lnTo>
                        <a:lnTo>
                          <a:pt x="135" y="262"/>
                        </a:lnTo>
                        <a:lnTo>
                          <a:pt x="135" y="255"/>
                        </a:lnTo>
                        <a:lnTo>
                          <a:pt x="127" y="255"/>
                        </a:lnTo>
                        <a:lnTo>
                          <a:pt x="119" y="243"/>
                        </a:lnTo>
                        <a:lnTo>
                          <a:pt x="101" y="231"/>
                        </a:lnTo>
                        <a:lnTo>
                          <a:pt x="100" y="233"/>
                        </a:lnTo>
                        <a:lnTo>
                          <a:pt x="64" y="207"/>
                        </a:lnTo>
                        <a:lnTo>
                          <a:pt x="37" y="186"/>
                        </a:lnTo>
                        <a:lnTo>
                          <a:pt x="29" y="173"/>
                        </a:lnTo>
                        <a:lnTo>
                          <a:pt x="26" y="144"/>
                        </a:lnTo>
                        <a:lnTo>
                          <a:pt x="34" y="136"/>
                        </a:lnTo>
                        <a:lnTo>
                          <a:pt x="35" y="136"/>
                        </a:lnTo>
                        <a:lnTo>
                          <a:pt x="34" y="130"/>
                        </a:lnTo>
                        <a:lnTo>
                          <a:pt x="26" y="122"/>
                        </a:lnTo>
                        <a:lnTo>
                          <a:pt x="21" y="120"/>
                        </a:lnTo>
                        <a:lnTo>
                          <a:pt x="14" y="119"/>
                        </a:lnTo>
                        <a:lnTo>
                          <a:pt x="3" y="120"/>
                        </a:lnTo>
                        <a:lnTo>
                          <a:pt x="0" y="117"/>
                        </a:lnTo>
                        <a:lnTo>
                          <a:pt x="0" y="117"/>
                        </a:lnTo>
                        <a:lnTo>
                          <a:pt x="14" y="98"/>
                        </a:lnTo>
                        <a:lnTo>
                          <a:pt x="35" y="69"/>
                        </a:lnTo>
                        <a:lnTo>
                          <a:pt x="39" y="66"/>
                        </a:lnTo>
                        <a:lnTo>
                          <a:pt x="66" y="29"/>
                        </a:lnTo>
                        <a:lnTo>
                          <a:pt x="74" y="14"/>
                        </a:lnTo>
                        <a:lnTo>
                          <a:pt x="79" y="0"/>
                        </a:lnTo>
                        <a:lnTo>
                          <a:pt x="79" y="0"/>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a:p>
                </p:txBody>
              </p:sp>
              <p:sp>
                <p:nvSpPr>
                  <p:cNvPr id="126" name="Freeform 82"/>
                  <p:cNvSpPr>
                    <a:spLocks/>
                  </p:cNvSpPr>
                  <p:nvPr/>
                </p:nvSpPr>
                <p:spPr bwMode="auto">
                  <a:xfrm>
                    <a:off x="4521" y="3619"/>
                    <a:ext cx="328" cy="268"/>
                  </a:xfrm>
                  <a:custGeom>
                    <a:avLst/>
                    <a:gdLst>
                      <a:gd name="T0" fmla="*/ 79 w 328"/>
                      <a:gd name="T1" fmla="*/ 0 h 268"/>
                      <a:gd name="T2" fmla="*/ 87 w 328"/>
                      <a:gd name="T3" fmla="*/ 6 h 268"/>
                      <a:gd name="T4" fmla="*/ 93 w 328"/>
                      <a:gd name="T5" fmla="*/ 9 h 268"/>
                      <a:gd name="T6" fmla="*/ 95 w 328"/>
                      <a:gd name="T7" fmla="*/ 11 h 268"/>
                      <a:gd name="T8" fmla="*/ 143 w 328"/>
                      <a:gd name="T9" fmla="*/ 37 h 268"/>
                      <a:gd name="T10" fmla="*/ 143 w 328"/>
                      <a:gd name="T11" fmla="*/ 37 h 268"/>
                      <a:gd name="T12" fmla="*/ 233 w 328"/>
                      <a:gd name="T13" fmla="*/ 88 h 268"/>
                      <a:gd name="T14" fmla="*/ 219 w 328"/>
                      <a:gd name="T15" fmla="*/ 99 h 268"/>
                      <a:gd name="T16" fmla="*/ 215 w 328"/>
                      <a:gd name="T17" fmla="*/ 101 h 268"/>
                      <a:gd name="T18" fmla="*/ 215 w 328"/>
                      <a:gd name="T19" fmla="*/ 103 h 268"/>
                      <a:gd name="T20" fmla="*/ 223 w 328"/>
                      <a:gd name="T21" fmla="*/ 106 h 268"/>
                      <a:gd name="T22" fmla="*/ 225 w 328"/>
                      <a:gd name="T23" fmla="*/ 106 h 268"/>
                      <a:gd name="T24" fmla="*/ 225 w 328"/>
                      <a:gd name="T25" fmla="*/ 108 h 268"/>
                      <a:gd name="T26" fmla="*/ 227 w 328"/>
                      <a:gd name="T27" fmla="*/ 104 h 268"/>
                      <a:gd name="T28" fmla="*/ 228 w 328"/>
                      <a:gd name="T29" fmla="*/ 103 h 268"/>
                      <a:gd name="T30" fmla="*/ 230 w 328"/>
                      <a:gd name="T31" fmla="*/ 104 h 268"/>
                      <a:gd name="T32" fmla="*/ 249 w 328"/>
                      <a:gd name="T33" fmla="*/ 112 h 268"/>
                      <a:gd name="T34" fmla="*/ 252 w 328"/>
                      <a:gd name="T35" fmla="*/ 116 h 268"/>
                      <a:gd name="T36" fmla="*/ 251 w 328"/>
                      <a:gd name="T37" fmla="*/ 112 h 268"/>
                      <a:gd name="T38" fmla="*/ 267 w 328"/>
                      <a:gd name="T39" fmla="*/ 135 h 268"/>
                      <a:gd name="T40" fmla="*/ 299 w 328"/>
                      <a:gd name="T41" fmla="*/ 130 h 268"/>
                      <a:gd name="T42" fmla="*/ 301 w 328"/>
                      <a:gd name="T43" fmla="*/ 135 h 268"/>
                      <a:gd name="T44" fmla="*/ 301 w 328"/>
                      <a:gd name="T45" fmla="*/ 135 h 268"/>
                      <a:gd name="T46" fmla="*/ 328 w 328"/>
                      <a:gd name="T47" fmla="*/ 236 h 268"/>
                      <a:gd name="T48" fmla="*/ 278 w 328"/>
                      <a:gd name="T49" fmla="*/ 193 h 268"/>
                      <a:gd name="T50" fmla="*/ 272 w 328"/>
                      <a:gd name="T51" fmla="*/ 206 h 268"/>
                      <a:gd name="T52" fmla="*/ 238 w 328"/>
                      <a:gd name="T53" fmla="*/ 228 h 268"/>
                      <a:gd name="T54" fmla="*/ 166 w 328"/>
                      <a:gd name="T55" fmla="*/ 265 h 268"/>
                      <a:gd name="T56" fmla="*/ 135 w 328"/>
                      <a:gd name="T57" fmla="*/ 268 h 268"/>
                      <a:gd name="T58" fmla="*/ 135 w 328"/>
                      <a:gd name="T59" fmla="*/ 267 h 268"/>
                      <a:gd name="T60" fmla="*/ 133 w 328"/>
                      <a:gd name="T61" fmla="*/ 267 h 268"/>
                      <a:gd name="T62" fmla="*/ 133 w 328"/>
                      <a:gd name="T63" fmla="*/ 265 h 268"/>
                      <a:gd name="T64" fmla="*/ 133 w 328"/>
                      <a:gd name="T65" fmla="*/ 262 h 268"/>
                      <a:gd name="T66" fmla="*/ 135 w 328"/>
                      <a:gd name="T67" fmla="*/ 262 h 268"/>
                      <a:gd name="T68" fmla="*/ 135 w 328"/>
                      <a:gd name="T69" fmla="*/ 255 h 268"/>
                      <a:gd name="T70" fmla="*/ 127 w 328"/>
                      <a:gd name="T71" fmla="*/ 255 h 268"/>
                      <a:gd name="T72" fmla="*/ 119 w 328"/>
                      <a:gd name="T73" fmla="*/ 243 h 268"/>
                      <a:gd name="T74" fmla="*/ 101 w 328"/>
                      <a:gd name="T75" fmla="*/ 231 h 268"/>
                      <a:gd name="T76" fmla="*/ 100 w 328"/>
                      <a:gd name="T77" fmla="*/ 233 h 268"/>
                      <a:gd name="T78" fmla="*/ 64 w 328"/>
                      <a:gd name="T79" fmla="*/ 207 h 268"/>
                      <a:gd name="T80" fmla="*/ 37 w 328"/>
                      <a:gd name="T81" fmla="*/ 186 h 268"/>
                      <a:gd name="T82" fmla="*/ 29 w 328"/>
                      <a:gd name="T83" fmla="*/ 173 h 268"/>
                      <a:gd name="T84" fmla="*/ 26 w 328"/>
                      <a:gd name="T85" fmla="*/ 144 h 268"/>
                      <a:gd name="T86" fmla="*/ 34 w 328"/>
                      <a:gd name="T87" fmla="*/ 136 h 268"/>
                      <a:gd name="T88" fmla="*/ 35 w 328"/>
                      <a:gd name="T89" fmla="*/ 136 h 268"/>
                      <a:gd name="T90" fmla="*/ 34 w 328"/>
                      <a:gd name="T91" fmla="*/ 130 h 268"/>
                      <a:gd name="T92" fmla="*/ 26 w 328"/>
                      <a:gd name="T93" fmla="*/ 122 h 268"/>
                      <a:gd name="T94" fmla="*/ 21 w 328"/>
                      <a:gd name="T95" fmla="*/ 120 h 268"/>
                      <a:gd name="T96" fmla="*/ 14 w 328"/>
                      <a:gd name="T97" fmla="*/ 119 h 268"/>
                      <a:gd name="T98" fmla="*/ 3 w 328"/>
                      <a:gd name="T99" fmla="*/ 120 h 268"/>
                      <a:gd name="T100" fmla="*/ 0 w 328"/>
                      <a:gd name="T101" fmla="*/ 117 h 268"/>
                      <a:gd name="T102" fmla="*/ 0 w 328"/>
                      <a:gd name="T103" fmla="*/ 117 h 268"/>
                      <a:gd name="T104" fmla="*/ 14 w 328"/>
                      <a:gd name="T105" fmla="*/ 98 h 268"/>
                      <a:gd name="T106" fmla="*/ 35 w 328"/>
                      <a:gd name="T107" fmla="*/ 69 h 268"/>
                      <a:gd name="T108" fmla="*/ 39 w 328"/>
                      <a:gd name="T109" fmla="*/ 66 h 268"/>
                      <a:gd name="T110" fmla="*/ 66 w 328"/>
                      <a:gd name="T111" fmla="*/ 29 h 268"/>
                      <a:gd name="T112" fmla="*/ 74 w 328"/>
                      <a:gd name="T113" fmla="*/ 14 h 268"/>
                      <a:gd name="T114" fmla="*/ 79 w 328"/>
                      <a:gd name="T115" fmla="*/ 0 h 268"/>
                      <a:gd name="T116" fmla="*/ 79 w 328"/>
                      <a:gd name="T117" fmla="*/ 0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8" h="268">
                        <a:moveTo>
                          <a:pt x="79" y="0"/>
                        </a:moveTo>
                        <a:lnTo>
                          <a:pt x="87" y="6"/>
                        </a:lnTo>
                        <a:lnTo>
                          <a:pt x="93" y="9"/>
                        </a:lnTo>
                        <a:lnTo>
                          <a:pt x="95" y="11"/>
                        </a:lnTo>
                        <a:lnTo>
                          <a:pt x="143" y="37"/>
                        </a:lnTo>
                        <a:lnTo>
                          <a:pt x="143" y="37"/>
                        </a:lnTo>
                        <a:lnTo>
                          <a:pt x="233" y="88"/>
                        </a:lnTo>
                        <a:lnTo>
                          <a:pt x="219" y="99"/>
                        </a:lnTo>
                        <a:lnTo>
                          <a:pt x="215" y="101"/>
                        </a:lnTo>
                        <a:lnTo>
                          <a:pt x="215" y="103"/>
                        </a:lnTo>
                        <a:lnTo>
                          <a:pt x="223" y="106"/>
                        </a:lnTo>
                        <a:lnTo>
                          <a:pt x="225" y="106"/>
                        </a:lnTo>
                        <a:lnTo>
                          <a:pt x="225" y="108"/>
                        </a:lnTo>
                        <a:lnTo>
                          <a:pt x="227" y="104"/>
                        </a:lnTo>
                        <a:lnTo>
                          <a:pt x="228" y="103"/>
                        </a:lnTo>
                        <a:lnTo>
                          <a:pt x="230" y="104"/>
                        </a:lnTo>
                        <a:lnTo>
                          <a:pt x="249" y="112"/>
                        </a:lnTo>
                        <a:lnTo>
                          <a:pt x="252" y="116"/>
                        </a:lnTo>
                        <a:lnTo>
                          <a:pt x="251" y="112"/>
                        </a:lnTo>
                        <a:lnTo>
                          <a:pt x="267" y="135"/>
                        </a:lnTo>
                        <a:lnTo>
                          <a:pt x="299" y="130"/>
                        </a:lnTo>
                        <a:lnTo>
                          <a:pt x="301" y="135"/>
                        </a:lnTo>
                        <a:lnTo>
                          <a:pt x="301" y="135"/>
                        </a:lnTo>
                        <a:lnTo>
                          <a:pt x="328" y="236"/>
                        </a:lnTo>
                        <a:lnTo>
                          <a:pt x="278" y="193"/>
                        </a:lnTo>
                        <a:lnTo>
                          <a:pt x="272" y="206"/>
                        </a:lnTo>
                        <a:lnTo>
                          <a:pt x="238" y="228"/>
                        </a:lnTo>
                        <a:lnTo>
                          <a:pt x="166" y="265"/>
                        </a:lnTo>
                        <a:lnTo>
                          <a:pt x="135" y="268"/>
                        </a:lnTo>
                        <a:lnTo>
                          <a:pt x="135" y="267"/>
                        </a:lnTo>
                        <a:lnTo>
                          <a:pt x="133" y="267"/>
                        </a:lnTo>
                        <a:lnTo>
                          <a:pt x="133" y="265"/>
                        </a:lnTo>
                        <a:lnTo>
                          <a:pt x="133" y="262"/>
                        </a:lnTo>
                        <a:lnTo>
                          <a:pt x="135" y="262"/>
                        </a:lnTo>
                        <a:lnTo>
                          <a:pt x="135" y="255"/>
                        </a:lnTo>
                        <a:lnTo>
                          <a:pt x="127" y="255"/>
                        </a:lnTo>
                        <a:lnTo>
                          <a:pt x="119" y="243"/>
                        </a:lnTo>
                        <a:lnTo>
                          <a:pt x="101" y="231"/>
                        </a:lnTo>
                        <a:lnTo>
                          <a:pt x="100" y="233"/>
                        </a:lnTo>
                        <a:lnTo>
                          <a:pt x="64" y="207"/>
                        </a:lnTo>
                        <a:lnTo>
                          <a:pt x="37" y="186"/>
                        </a:lnTo>
                        <a:lnTo>
                          <a:pt x="29" y="173"/>
                        </a:lnTo>
                        <a:lnTo>
                          <a:pt x="26" y="144"/>
                        </a:lnTo>
                        <a:lnTo>
                          <a:pt x="34" y="136"/>
                        </a:lnTo>
                        <a:lnTo>
                          <a:pt x="35" y="136"/>
                        </a:lnTo>
                        <a:lnTo>
                          <a:pt x="34" y="130"/>
                        </a:lnTo>
                        <a:lnTo>
                          <a:pt x="26" y="122"/>
                        </a:lnTo>
                        <a:lnTo>
                          <a:pt x="21" y="120"/>
                        </a:lnTo>
                        <a:lnTo>
                          <a:pt x="14" y="119"/>
                        </a:lnTo>
                        <a:lnTo>
                          <a:pt x="3" y="120"/>
                        </a:lnTo>
                        <a:lnTo>
                          <a:pt x="0" y="117"/>
                        </a:lnTo>
                        <a:lnTo>
                          <a:pt x="0" y="117"/>
                        </a:lnTo>
                        <a:lnTo>
                          <a:pt x="14" y="98"/>
                        </a:lnTo>
                        <a:lnTo>
                          <a:pt x="35" y="69"/>
                        </a:lnTo>
                        <a:lnTo>
                          <a:pt x="39" y="66"/>
                        </a:lnTo>
                        <a:lnTo>
                          <a:pt x="66" y="29"/>
                        </a:lnTo>
                        <a:lnTo>
                          <a:pt x="74" y="14"/>
                        </a:lnTo>
                        <a:lnTo>
                          <a:pt x="79" y="0"/>
                        </a:lnTo>
                        <a:lnTo>
                          <a:pt x="79" y="0"/>
                        </a:lnTo>
                      </a:path>
                    </a:pathLst>
                  </a:custGeom>
                  <a:noFill/>
                  <a:ln w="4763" cap="sq">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
                <p:nvSpPr>
                  <p:cNvPr id="127" name="Freeform 83"/>
                  <p:cNvSpPr>
                    <a:spLocks/>
                  </p:cNvSpPr>
                  <p:nvPr/>
                </p:nvSpPr>
                <p:spPr bwMode="auto">
                  <a:xfrm>
                    <a:off x="4646" y="1920"/>
                    <a:ext cx="556" cy="398"/>
                  </a:xfrm>
                  <a:custGeom>
                    <a:avLst/>
                    <a:gdLst>
                      <a:gd name="T0" fmla="*/ 159 w 556"/>
                      <a:gd name="T1" fmla="*/ 368 h 398"/>
                      <a:gd name="T2" fmla="*/ 147 w 556"/>
                      <a:gd name="T3" fmla="*/ 344 h 398"/>
                      <a:gd name="T4" fmla="*/ 134 w 556"/>
                      <a:gd name="T5" fmla="*/ 334 h 398"/>
                      <a:gd name="T6" fmla="*/ 124 w 556"/>
                      <a:gd name="T7" fmla="*/ 332 h 398"/>
                      <a:gd name="T8" fmla="*/ 118 w 556"/>
                      <a:gd name="T9" fmla="*/ 328 h 398"/>
                      <a:gd name="T10" fmla="*/ 114 w 556"/>
                      <a:gd name="T11" fmla="*/ 318 h 398"/>
                      <a:gd name="T12" fmla="*/ 123 w 556"/>
                      <a:gd name="T13" fmla="*/ 312 h 398"/>
                      <a:gd name="T14" fmla="*/ 134 w 556"/>
                      <a:gd name="T15" fmla="*/ 304 h 398"/>
                      <a:gd name="T16" fmla="*/ 140 w 556"/>
                      <a:gd name="T17" fmla="*/ 287 h 398"/>
                      <a:gd name="T18" fmla="*/ 142 w 556"/>
                      <a:gd name="T19" fmla="*/ 273 h 398"/>
                      <a:gd name="T20" fmla="*/ 126 w 556"/>
                      <a:gd name="T21" fmla="*/ 254 h 398"/>
                      <a:gd name="T22" fmla="*/ 100 w 556"/>
                      <a:gd name="T23" fmla="*/ 241 h 398"/>
                      <a:gd name="T24" fmla="*/ 78 w 556"/>
                      <a:gd name="T25" fmla="*/ 230 h 398"/>
                      <a:gd name="T26" fmla="*/ 60 w 556"/>
                      <a:gd name="T27" fmla="*/ 205 h 398"/>
                      <a:gd name="T28" fmla="*/ 57 w 556"/>
                      <a:gd name="T29" fmla="*/ 193 h 398"/>
                      <a:gd name="T30" fmla="*/ 68 w 556"/>
                      <a:gd name="T31" fmla="*/ 162 h 398"/>
                      <a:gd name="T32" fmla="*/ 84 w 556"/>
                      <a:gd name="T33" fmla="*/ 135 h 398"/>
                      <a:gd name="T34" fmla="*/ 82 w 556"/>
                      <a:gd name="T35" fmla="*/ 120 h 398"/>
                      <a:gd name="T36" fmla="*/ 73 w 556"/>
                      <a:gd name="T37" fmla="*/ 101 h 398"/>
                      <a:gd name="T38" fmla="*/ 60 w 556"/>
                      <a:gd name="T39" fmla="*/ 87 h 398"/>
                      <a:gd name="T40" fmla="*/ 39 w 556"/>
                      <a:gd name="T41" fmla="*/ 74 h 398"/>
                      <a:gd name="T42" fmla="*/ 10 w 556"/>
                      <a:gd name="T43" fmla="*/ 61 h 398"/>
                      <a:gd name="T44" fmla="*/ 2 w 556"/>
                      <a:gd name="T45" fmla="*/ 53 h 398"/>
                      <a:gd name="T46" fmla="*/ 0 w 556"/>
                      <a:gd name="T47" fmla="*/ 37 h 398"/>
                      <a:gd name="T48" fmla="*/ 33 w 556"/>
                      <a:gd name="T49" fmla="*/ 0 h 398"/>
                      <a:gd name="T50" fmla="*/ 68 w 556"/>
                      <a:gd name="T51" fmla="*/ 13 h 398"/>
                      <a:gd name="T52" fmla="*/ 219 w 556"/>
                      <a:gd name="T53" fmla="*/ 72 h 398"/>
                      <a:gd name="T54" fmla="*/ 304 w 556"/>
                      <a:gd name="T55" fmla="*/ 88 h 398"/>
                      <a:gd name="T56" fmla="*/ 370 w 556"/>
                      <a:gd name="T57" fmla="*/ 96 h 398"/>
                      <a:gd name="T58" fmla="*/ 547 w 556"/>
                      <a:gd name="T59" fmla="*/ 152 h 398"/>
                      <a:gd name="T60" fmla="*/ 540 w 556"/>
                      <a:gd name="T61" fmla="*/ 185 h 398"/>
                      <a:gd name="T62" fmla="*/ 503 w 556"/>
                      <a:gd name="T63" fmla="*/ 212 h 398"/>
                      <a:gd name="T64" fmla="*/ 484 w 556"/>
                      <a:gd name="T65" fmla="*/ 212 h 398"/>
                      <a:gd name="T66" fmla="*/ 452 w 556"/>
                      <a:gd name="T67" fmla="*/ 234 h 398"/>
                      <a:gd name="T68" fmla="*/ 415 w 556"/>
                      <a:gd name="T69" fmla="*/ 262 h 398"/>
                      <a:gd name="T70" fmla="*/ 384 w 556"/>
                      <a:gd name="T71" fmla="*/ 275 h 398"/>
                      <a:gd name="T72" fmla="*/ 368 w 556"/>
                      <a:gd name="T73" fmla="*/ 279 h 398"/>
                      <a:gd name="T74" fmla="*/ 339 w 556"/>
                      <a:gd name="T75" fmla="*/ 292 h 398"/>
                      <a:gd name="T76" fmla="*/ 312 w 556"/>
                      <a:gd name="T77" fmla="*/ 308 h 398"/>
                      <a:gd name="T78" fmla="*/ 264 w 556"/>
                      <a:gd name="T79" fmla="*/ 350 h 398"/>
                      <a:gd name="T80" fmla="*/ 238 w 556"/>
                      <a:gd name="T81" fmla="*/ 365 h 398"/>
                      <a:gd name="T82" fmla="*/ 233 w 556"/>
                      <a:gd name="T83" fmla="*/ 366 h 398"/>
                      <a:gd name="T84" fmla="*/ 225 w 556"/>
                      <a:gd name="T85" fmla="*/ 379 h 398"/>
                      <a:gd name="T86" fmla="*/ 208 w 556"/>
                      <a:gd name="T87" fmla="*/ 387 h 398"/>
                      <a:gd name="T88" fmla="*/ 188 w 556"/>
                      <a:gd name="T89" fmla="*/ 392 h 398"/>
                      <a:gd name="T90" fmla="*/ 182 w 556"/>
                      <a:gd name="T91" fmla="*/ 397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56" h="398">
                        <a:moveTo>
                          <a:pt x="172" y="398"/>
                        </a:moveTo>
                        <a:lnTo>
                          <a:pt x="163" y="376"/>
                        </a:lnTo>
                        <a:lnTo>
                          <a:pt x="159" y="368"/>
                        </a:lnTo>
                        <a:lnTo>
                          <a:pt x="155" y="357"/>
                        </a:lnTo>
                        <a:lnTo>
                          <a:pt x="148" y="350"/>
                        </a:lnTo>
                        <a:lnTo>
                          <a:pt x="147" y="344"/>
                        </a:lnTo>
                        <a:lnTo>
                          <a:pt x="143" y="340"/>
                        </a:lnTo>
                        <a:lnTo>
                          <a:pt x="139" y="337"/>
                        </a:lnTo>
                        <a:lnTo>
                          <a:pt x="134" y="334"/>
                        </a:lnTo>
                        <a:lnTo>
                          <a:pt x="131" y="332"/>
                        </a:lnTo>
                        <a:lnTo>
                          <a:pt x="127" y="332"/>
                        </a:lnTo>
                        <a:lnTo>
                          <a:pt x="124" y="332"/>
                        </a:lnTo>
                        <a:lnTo>
                          <a:pt x="123" y="331"/>
                        </a:lnTo>
                        <a:lnTo>
                          <a:pt x="119" y="329"/>
                        </a:lnTo>
                        <a:lnTo>
                          <a:pt x="118" y="328"/>
                        </a:lnTo>
                        <a:lnTo>
                          <a:pt x="116" y="326"/>
                        </a:lnTo>
                        <a:lnTo>
                          <a:pt x="114" y="320"/>
                        </a:lnTo>
                        <a:lnTo>
                          <a:pt x="114" y="318"/>
                        </a:lnTo>
                        <a:lnTo>
                          <a:pt x="114" y="316"/>
                        </a:lnTo>
                        <a:lnTo>
                          <a:pt x="119" y="312"/>
                        </a:lnTo>
                        <a:lnTo>
                          <a:pt x="123" y="312"/>
                        </a:lnTo>
                        <a:lnTo>
                          <a:pt x="129" y="308"/>
                        </a:lnTo>
                        <a:lnTo>
                          <a:pt x="131" y="305"/>
                        </a:lnTo>
                        <a:lnTo>
                          <a:pt x="134" y="304"/>
                        </a:lnTo>
                        <a:lnTo>
                          <a:pt x="137" y="299"/>
                        </a:lnTo>
                        <a:lnTo>
                          <a:pt x="139" y="292"/>
                        </a:lnTo>
                        <a:lnTo>
                          <a:pt x="140" y="287"/>
                        </a:lnTo>
                        <a:lnTo>
                          <a:pt x="142" y="279"/>
                        </a:lnTo>
                        <a:lnTo>
                          <a:pt x="142" y="276"/>
                        </a:lnTo>
                        <a:lnTo>
                          <a:pt x="142" y="273"/>
                        </a:lnTo>
                        <a:lnTo>
                          <a:pt x="140" y="270"/>
                        </a:lnTo>
                        <a:lnTo>
                          <a:pt x="132" y="259"/>
                        </a:lnTo>
                        <a:lnTo>
                          <a:pt x="126" y="254"/>
                        </a:lnTo>
                        <a:lnTo>
                          <a:pt x="121" y="250"/>
                        </a:lnTo>
                        <a:lnTo>
                          <a:pt x="111" y="246"/>
                        </a:lnTo>
                        <a:lnTo>
                          <a:pt x="100" y="241"/>
                        </a:lnTo>
                        <a:lnTo>
                          <a:pt x="94" y="239"/>
                        </a:lnTo>
                        <a:lnTo>
                          <a:pt x="87" y="234"/>
                        </a:lnTo>
                        <a:lnTo>
                          <a:pt x="78" y="230"/>
                        </a:lnTo>
                        <a:lnTo>
                          <a:pt x="73" y="225"/>
                        </a:lnTo>
                        <a:lnTo>
                          <a:pt x="69" y="218"/>
                        </a:lnTo>
                        <a:lnTo>
                          <a:pt x="60" y="205"/>
                        </a:lnTo>
                        <a:lnTo>
                          <a:pt x="58" y="202"/>
                        </a:lnTo>
                        <a:lnTo>
                          <a:pt x="57" y="193"/>
                        </a:lnTo>
                        <a:lnTo>
                          <a:pt x="57" y="193"/>
                        </a:lnTo>
                        <a:lnTo>
                          <a:pt x="58" y="188"/>
                        </a:lnTo>
                        <a:lnTo>
                          <a:pt x="65" y="170"/>
                        </a:lnTo>
                        <a:lnTo>
                          <a:pt x="68" y="162"/>
                        </a:lnTo>
                        <a:lnTo>
                          <a:pt x="79" y="144"/>
                        </a:lnTo>
                        <a:lnTo>
                          <a:pt x="82" y="138"/>
                        </a:lnTo>
                        <a:lnTo>
                          <a:pt x="84" y="135"/>
                        </a:lnTo>
                        <a:lnTo>
                          <a:pt x="84" y="128"/>
                        </a:lnTo>
                        <a:lnTo>
                          <a:pt x="84" y="123"/>
                        </a:lnTo>
                        <a:lnTo>
                          <a:pt x="82" y="120"/>
                        </a:lnTo>
                        <a:lnTo>
                          <a:pt x="79" y="111"/>
                        </a:lnTo>
                        <a:lnTo>
                          <a:pt x="78" y="106"/>
                        </a:lnTo>
                        <a:lnTo>
                          <a:pt x="73" y="101"/>
                        </a:lnTo>
                        <a:lnTo>
                          <a:pt x="66" y="91"/>
                        </a:lnTo>
                        <a:lnTo>
                          <a:pt x="63" y="91"/>
                        </a:lnTo>
                        <a:lnTo>
                          <a:pt x="60" y="87"/>
                        </a:lnTo>
                        <a:lnTo>
                          <a:pt x="52" y="82"/>
                        </a:lnTo>
                        <a:lnTo>
                          <a:pt x="44" y="77"/>
                        </a:lnTo>
                        <a:lnTo>
                          <a:pt x="39" y="74"/>
                        </a:lnTo>
                        <a:lnTo>
                          <a:pt x="33" y="70"/>
                        </a:lnTo>
                        <a:lnTo>
                          <a:pt x="21" y="67"/>
                        </a:lnTo>
                        <a:lnTo>
                          <a:pt x="10" y="61"/>
                        </a:lnTo>
                        <a:lnTo>
                          <a:pt x="7" y="59"/>
                        </a:lnTo>
                        <a:lnTo>
                          <a:pt x="4" y="54"/>
                        </a:lnTo>
                        <a:lnTo>
                          <a:pt x="2" y="53"/>
                        </a:lnTo>
                        <a:lnTo>
                          <a:pt x="2" y="46"/>
                        </a:lnTo>
                        <a:lnTo>
                          <a:pt x="2" y="43"/>
                        </a:lnTo>
                        <a:lnTo>
                          <a:pt x="0" y="37"/>
                        </a:lnTo>
                        <a:lnTo>
                          <a:pt x="18" y="14"/>
                        </a:lnTo>
                        <a:lnTo>
                          <a:pt x="24" y="8"/>
                        </a:lnTo>
                        <a:lnTo>
                          <a:pt x="33" y="0"/>
                        </a:lnTo>
                        <a:lnTo>
                          <a:pt x="39" y="3"/>
                        </a:lnTo>
                        <a:lnTo>
                          <a:pt x="45" y="5"/>
                        </a:lnTo>
                        <a:lnTo>
                          <a:pt x="68" y="13"/>
                        </a:lnTo>
                        <a:lnTo>
                          <a:pt x="87" y="21"/>
                        </a:lnTo>
                        <a:lnTo>
                          <a:pt x="198" y="64"/>
                        </a:lnTo>
                        <a:lnTo>
                          <a:pt x="219" y="72"/>
                        </a:lnTo>
                        <a:lnTo>
                          <a:pt x="243" y="91"/>
                        </a:lnTo>
                        <a:lnTo>
                          <a:pt x="259" y="95"/>
                        </a:lnTo>
                        <a:lnTo>
                          <a:pt x="304" y="88"/>
                        </a:lnTo>
                        <a:lnTo>
                          <a:pt x="331" y="95"/>
                        </a:lnTo>
                        <a:lnTo>
                          <a:pt x="360" y="91"/>
                        </a:lnTo>
                        <a:lnTo>
                          <a:pt x="370" y="96"/>
                        </a:lnTo>
                        <a:lnTo>
                          <a:pt x="394" y="98"/>
                        </a:lnTo>
                        <a:lnTo>
                          <a:pt x="556" y="127"/>
                        </a:lnTo>
                        <a:lnTo>
                          <a:pt x="547" y="152"/>
                        </a:lnTo>
                        <a:lnTo>
                          <a:pt x="548" y="160"/>
                        </a:lnTo>
                        <a:lnTo>
                          <a:pt x="544" y="170"/>
                        </a:lnTo>
                        <a:lnTo>
                          <a:pt x="540" y="185"/>
                        </a:lnTo>
                        <a:lnTo>
                          <a:pt x="532" y="201"/>
                        </a:lnTo>
                        <a:lnTo>
                          <a:pt x="515" y="222"/>
                        </a:lnTo>
                        <a:lnTo>
                          <a:pt x="503" y="212"/>
                        </a:lnTo>
                        <a:lnTo>
                          <a:pt x="494" y="205"/>
                        </a:lnTo>
                        <a:lnTo>
                          <a:pt x="494" y="204"/>
                        </a:lnTo>
                        <a:lnTo>
                          <a:pt x="484" y="212"/>
                        </a:lnTo>
                        <a:lnTo>
                          <a:pt x="473" y="218"/>
                        </a:lnTo>
                        <a:lnTo>
                          <a:pt x="455" y="230"/>
                        </a:lnTo>
                        <a:lnTo>
                          <a:pt x="452" y="234"/>
                        </a:lnTo>
                        <a:lnTo>
                          <a:pt x="438" y="249"/>
                        </a:lnTo>
                        <a:lnTo>
                          <a:pt x="425" y="259"/>
                        </a:lnTo>
                        <a:lnTo>
                          <a:pt x="415" y="262"/>
                        </a:lnTo>
                        <a:lnTo>
                          <a:pt x="412" y="263"/>
                        </a:lnTo>
                        <a:lnTo>
                          <a:pt x="407" y="265"/>
                        </a:lnTo>
                        <a:lnTo>
                          <a:pt x="384" y="275"/>
                        </a:lnTo>
                        <a:lnTo>
                          <a:pt x="378" y="276"/>
                        </a:lnTo>
                        <a:lnTo>
                          <a:pt x="368" y="279"/>
                        </a:lnTo>
                        <a:lnTo>
                          <a:pt x="368" y="279"/>
                        </a:lnTo>
                        <a:lnTo>
                          <a:pt x="356" y="286"/>
                        </a:lnTo>
                        <a:lnTo>
                          <a:pt x="346" y="287"/>
                        </a:lnTo>
                        <a:lnTo>
                          <a:pt x="339" y="292"/>
                        </a:lnTo>
                        <a:lnTo>
                          <a:pt x="335" y="295"/>
                        </a:lnTo>
                        <a:lnTo>
                          <a:pt x="317" y="305"/>
                        </a:lnTo>
                        <a:lnTo>
                          <a:pt x="312" y="308"/>
                        </a:lnTo>
                        <a:lnTo>
                          <a:pt x="301" y="318"/>
                        </a:lnTo>
                        <a:lnTo>
                          <a:pt x="283" y="334"/>
                        </a:lnTo>
                        <a:lnTo>
                          <a:pt x="264" y="350"/>
                        </a:lnTo>
                        <a:lnTo>
                          <a:pt x="253" y="360"/>
                        </a:lnTo>
                        <a:lnTo>
                          <a:pt x="248" y="361"/>
                        </a:lnTo>
                        <a:lnTo>
                          <a:pt x="238" y="365"/>
                        </a:lnTo>
                        <a:lnTo>
                          <a:pt x="237" y="365"/>
                        </a:lnTo>
                        <a:lnTo>
                          <a:pt x="237" y="365"/>
                        </a:lnTo>
                        <a:lnTo>
                          <a:pt x="233" y="366"/>
                        </a:lnTo>
                        <a:lnTo>
                          <a:pt x="233" y="369"/>
                        </a:lnTo>
                        <a:lnTo>
                          <a:pt x="232" y="377"/>
                        </a:lnTo>
                        <a:lnTo>
                          <a:pt x="225" y="379"/>
                        </a:lnTo>
                        <a:lnTo>
                          <a:pt x="219" y="381"/>
                        </a:lnTo>
                        <a:lnTo>
                          <a:pt x="213" y="384"/>
                        </a:lnTo>
                        <a:lnTo>
                          <a:pt x="208" y="387"/>
                        </a:lnTo>
                        <a:lnTo>
                          <a:pt x="193" y="395"/>
                        </a:lnTo>
                        <a:lnTo>
                          <a:pt x="192" y="390"/>
                        </a:lnTo>
                        <a:lnTo>
                          <a:pt x="188" y="392"/>
                        </a:lnTo>
                        <a:lnTo>
                          <a:pt x="187" y="394"/>
                        </a:lnTo>
                        <a:lnTo>
                          <a:pt x="185" y="397"/>
                        </a:lnTo>
                        <a:lnTo>
                          <a:pt x="182" y="397"/>
                        </a:lnTo>
                        <a:lnTo>
                          <a:pt x="172" y="398"/>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a:p>
                </p:txBody>
              </p:sp>
              <p:sp>
                <p:nvSpPr>
                  <p:cNvPr id="128" name="Freeform 84"/>
                  <p:cNvSpPr>
                    <a:spLocks/>
                  </p:cNvSpPr>
                  <p:nvPr/>
                </p:nvSpPr>
                <p:spPr bwMode="auto">
                  <a:xfrm>
                    <a:off x="4646" y="1920"/>
                    <a:ext cx="556" cy="398"/>
                  </a:xfrm>
                  <a:custGeom>
                    <a:avLst/>
                    <a:gdLst>
                      <a:gd name="T0" fmla="*/ 159 w 556"/>
                      <a:gd name="T1" fmla="*/ 368 h 398"/>
                      <a:gd name="T2" fmla="*/ 147 w 556"/>
                      <a:gd name="T3" fmla="*/ 344 h 398"/>
                      <a:gd name="T4" fmla="*/ 134 w 556"/>
                      <a:gd name="T5" fmla="*/ 334 h 398"/>
                      <a:gd name="T6" fmla="*/ 124 w 556"/>
                      <a:gd name="T7" fmla="*/ 332 h 398"/>
                      <a:gd name="T8" fmla="*/ 118 w 556"/>
                      <a:gd name="T9" fmla="*/ 328 h 398"/>
                      <a:gd name="T10" fmla="*/ 114 w 556"/>
                      <a:gd name="T11" fmla="*/ 318 h 398"/>
                      <a:gd name="T12" fmla="*/ 123 w 556"/>
                      <a:gd name="T13" fmla="*/ 312 h 398"/>
                      <a:gd name="T14" fmla="*/ 134 w 556"/>
                      <a:gd name="T15" fmla="*/ 304 h 398"/>
                      <a:gd name="T16" fmla="*/ 140 w 556"/>
                      <a:gd name="T17" fmla="*/ 287 h 398"/>
                      <a:gd name="T18" fmla="*/ 142 w 556"/>
                      <a:gd name="T19" fmla="*/ 273 h 398"/>
                      <a:gd name="T20" fmla="*/ 126 w 556"/>
                      <a:gd name="T21" fmla="*/ 254 h 398"/>
                      <a:gd name="T22" fmla="*/ 100 w 556"/>
                      <a:gd name="T23" fmla="*/ 241 h 398"/>
                      <a:gd name="T24" fmla="*/ 78 w 556"/>
                      <a:gd name="T25" fmla="*/ 230 h 398"/>
                      <a:gd name="T26" fmla="*/ 60 w 556"/>
                      <a:gd name="T27" fmla="*/ 205 h 398"/>
                      <a:gd name="T28" fmla="*/ 57 w 556"/>
                      <a:gd name="T29" fmla="*/ 193 h 398"/>
                      <a:gd name="T30" fmla="*/ 68 w 556"/>
                      <a:gd name="T31" fmla="*/ 162 h 398"/>
                      <a:gd name="T32" fmla="*/ 84 w 556"/>
                      <a:gd name="T33" fmla="*/ 135 h 398"/>
                      <a:gd name="T34" fmla="*/ 82 w 556"/>
                      <a:gd name="T35" fmla="*/ 120 h 398"/>
                      <a:gd name="T36" fmla="*/ 73 w 556"/>
                      <a:gd name="T37" fmla="*/ 101 h 398"/>
                      <a:gd name="T38" fmla="*/ 60 w 556"/>
                      <a:gd name="T39" fmla="*/ 87 h 398"/>
                      <a:gd name="T40" fmla="*/ 39 w 556"/>
                      <a:gd name="T41" fmla="*/ 74 h 398"/>
                      <a:gd name="T42" fmla="*/ 10 w 556"/>
                      <a:gd name="T43" fmla="*/ 61 h 398"/>
                      <a:gd name="T44" fmla="*/ 2 w 556"/>
                      <a:gd name="T45" fmla="*/ 53 h 398"/>
                      <a:gd name="T46" fmla="*/ 0 w 556"/>
                      <a:gd name="T47" fmla="*/ 37 h 398"/>
                      <a:gd name="T48" fmla="*/ 33 w 556"/>
                      <a:gd name="T49" fmla="*/ 0 h 398"/>
                      <a:gd name="T50" fmla="*/ 68 w 556"/>
                      <a:gd name="T51" fmla="*/ 13 h 398"/>
                      <a:gd name="T52" fmla="*/ 219 w 556"/>
                      <a:gd name="T53" fmla="*/ 72 h 398"/>
                      <a:gd name="T54" fmla="*/ 304 w 556"/>
                      <a:gd name="T55" fmla="*/ 88 h 398"/>
                      <a:gd name="T56" fmla="*/ 370 w 556"/>
                      <a:gd name="T57" fmla="*/ 96 h 398"/>
                      <a:gd name="T58" fmla="*/ 547 w 556"/>
                      <a:gd name="T59" fmla="*/ 152 h 398"/>
                      <a:gd name="T60" fmla="*/ 540 w 556"/>
                      <a:gd name="T61" fmla="*/ 185 h 398"/>
                      <a:gd name="T62" fmla="*/ 503 w 556"/>
                      <a:gd name="T63" fmla="*/ 212 h 398"/>
                      <a:gd name="T64" fmla="*/ 484 w 556"/>
                      <a:gd name="T65" fmla="*/ 212 h 398"/>
                      <a:gd name="T66" fmla="*/ 452 w 556"/>
                      <a:gd name="T67" fmla="*/ 234 h 398"/>
                      <a:gd name="T68" fmla="*/ 415 w 556"/>
                      <a:gd name="T69" fmla="*/ 262 h 398"/>
                      <a:gd name="T70" fmla="*/ 384 w 556"/>
                      <a:gd name="T71" fmla="*/ 275 h 398"/>
                      <a:gd name="T72" fmla="*/ 368 w 556"/>
                      <a:gd name="T73" fmla="*/ 279 h 398"/>
                      <a:gd name="T74" fmla="*/ 339 w 556"/>
                      <a:gd name="T75" fmla="*/ 292 h 398"/>
                      <a:gd name="T76" fmla="*/ 312 w 556"/>
                      <a:gd name="T77" fmla="*/ 308 h 398"/>
                      <a:gd name="T78" fmla="*/ 264 w 556"/>
                      <a:gd name="T79" fmla="*/ 350 h 398"/>
                      <a:gd name="T80" fmla="*/ 238 w 556"/>
                      <a:gd name="T81" fmla="*/ 365 h 398"/>
                      <a:gd name="T82" fmla="*/ 233 w 556"/>
                      <a:gd name="T83" fmla="*/ 366 h 398"/>
                      <a:gd name="T84" fmla="*/ 225 w 556"/>
                      <a:gd name="T85" fmla="*/ 379 h 398"/>
                      <a:gd name="T86" fmla="*/ 208 w 556"/>
                      <a:gd name="T87" fmla="*/ 387 h 398"/>
                      <a:gd name="T88" fmla="*/ 188 w 556"/>
                      <a:gd name="T89" fmla="*/ 392 h 398"/>
                      <a:gd name="T90" fmla="*/ 182 w 556"/>
                      <a:gd name="T91" fmla="*/ 397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56" h="398">
                        <a:moveTo>
                          <a:pt x="172" y="398"/>
                        </a:moveTo>
                        <a:lnTo>
                          <a:pt x="163" y="376"/>
                        </a:lnTo>
                        <a:lnTo>
                          <a:pt x="159" y="368"/>
                        </a:lnTo>
                        <a:lnTo>
                          <a:pt x="155" y="357"/>
                        </a:lnTo>
                        <a:lnTo>
                          <a:pt x="148" y="350"/>
                        </a:lnTo>
                        <a:lnTo>
                          <a:pt x="147" y="344"/>
                        </a:lnTo>
                        <a:lnTo>
                          <a:pt x="143" y="340"/>
                        </a:lnTo>
                        <a:lnTo>
                          <a:pt x="139" y="337"/>
                        </a:lnTo>
                        <a:lnTo>
                          <a:pt x="134" y="334"/>
                        </a:lnTo>
                        <a:lnTo>
                          <a:pt x="131" y="332"/>
                        </a:lnTo>
                        <a:lnTo>
                          <a:pt x="127" y="332"/>
                        </a:lnTo>
                        <a:lnTo>
                          <a:pt x="124" y="332"/>
                        </a:lnTo>
                        <a:lnTo>
                          <a:pt x="123" y="331"/>
                        </a:lnTo>
                        <a:lnTo>
                          <a:pt x="119" y="329"/>
                        </a:lnTo>
                        <a:lnTo>
                          <a:pt x="118" y="328"/>
                        </a:lnTo>
                        <a:lnTo>
                          <a:pt x="116" y="326"/>
                        </a:lnTo>
                        <a:lnTo>
                          <a:pt x="114" y="320"/>
                        </a:lnTo>
                        <a:lnTo>
                          <a:pt x="114" y="318"/>
                        </a:lnTo>
                        <a:lnTo>
                          <a:pt x="114" y="316"/>
                        </a:lnTo>
                        <a:lnTo>
                          <a:pt x="119" y="312"/>
                        </a:lnTo>
                        <a:lnTo>
                          <a:pt x="123" y="312"/>
                        </a:lnTo>
                        <a:lnTo>
                          <a:pt x="129" y="308"/>
                        </a:lnTo>
                        <a:lnTo>
                          <a:pt x="131" y="305"/>
                        </a:lnTo>
                        <a:lnTo>
                          <a:pt x="134" y="304"/>
                        </a:lnTo>
                        <a:lnTo>
                          <a:pt x="137" y="299"/>
                        </a:lnTo>
                        <a:lnTo>
                          <a:pt x="139" y="292"/>
                        </a:lnTo>
                        <a:lnTo>
                          <a:pt x="140" y="287"/>
                        </a:lnTo>
                        <a:lnTo>
                          <a:pt x="142" y="279"/>
                        </a:lnTo>
                        <a:lnTo>
                          <a:pt x="142" y="276"/>
                        </a:lnTo>
                        <a:lnTo>
                          <a:pt x="142" y="273"/>
                        </a:lnTo>
                        <a:lnTo>
                          <a:pt x="140" y="270"/>
                        </a:lnTo>
                        <a:lnTo>
                          <a:pt x="132" y="259"/>
                        </a:lnTo>
                        <a:lnTo>
                          <a:pt x="126" y="254"/>
                        </a:lnTo>
                        <a:lnTo>
                          <a:pt x="121" y="250"/>
                        </a:lnTo>
                        <a:lnTo>
                          <a:pt x="111" y="246"/>
                        </a:lnTo>
                        <a:lnTo>
                          <a:pt x="100" y="241"/>
                        </a:lnTo>
                        <a:lnTo>
                          <a:pt x="94" y="239"/>
                        </a:lnTo>
                        <a:lnTo>
                          <a:pt x="87" y="234"/>
                        </a:lnTo>
                        <a:lnTo>
                          <a:pt x="78" y="230"/>
                        </a:lnTo>
                        <a:lnTo>
                          <a:pt x="73" y="225"/>
                        </a:lnTo>
                        <a:lnTo>
                          <a:pt x="69" y="218"/>
                        </a:lnTo>
                        <a:lnTo>
                          <a:pt x="60" y="205"/>
                        </a:lnTo>
                        <a:lnTo>
                          <a:pt x="58" y="202"/>
                        </a:lnTo>
                        <a:lnTo>
                          <a:pt x="57" y="193"/>
                        </a:lnTo>
                        <a:lnTo>
                          <a:pt x="57" y="193"/>
                        </a:lnTo>
                        <a:lnTo>
                          <a:pt x="58" y="188"/>
                        </a:lnTo>
                        <a:lnTo>
                          <a:pt x="65" y="170"/>
                        </a:lnTo>
                        <a:lnTo>
                          <a:pt x="68" y="162"/>
                        </a:lnTo>
                        <a:lnTo>
                          <a:pt x="79" y="144"/>
                        </a:lnTo>
                        <a:lnTo>
                          <a:pt x="82" y="138"/>
                        </a:lnTo>
                        <a:lnTo>
                          <a:pt x="84" y="135"/>
                        </a:lnTo>
                        <a:lnTo>
                          <a:pt x="84" y="128"/>
                        </a:lnTo>
                        <a:lnTo>
                          <a:pt x="84" y="123"/>
                        </a:lnTo>
                        <a:lnTo>
                          <a:pt x="82" y="120"/>
                        </a:lnTo>
                        <a:lnTo>
                          <a:pt x="79" y="111"/>
                        </a:lnTo>
                        <a:lnTo>
                          <a:pt x="78" y="106"/>
                        </a:lnTo>
                        <a:lnTo>
                          <a:pt x="73" y="101"/>
                        </a:lnTo>
                        <a:lnTo>
                          <a:pt x="66" y="91"/>
                        </a:lnTo>
                        <a:lnTo>
                          <a:pt x="63" y="91"/>
                        </a:lnTo>
                        <a:lnTo>
                          <a:pt x="60" y="87"/>
                        </a:lnTo>
                        <a:lnTo>
                          <a:pt x="52" y="82"/>
                        </a:lnTo>
                        <a:lnTo>
                          <a:pt x="44" y="77"/>
                        </a:lnTo>
                        <a:lnTo>
                          <a:pt x="39" y="74"/>
                        </a:lnTo>
                        <a:lnTo>
                          <a:pt x="33" y="70"/>
                        </a:lnTo>
                        <a:lnTo>
                          <a:pt x="21" y="67"/>
                        </a:lnTo>
                        <a:lnTo>
                          <a:pt x="10" y="61"/>
                        </a:lnTo>
                        <a:lnTo>
                          <a:pt x="7" y="59"/>
                        </a:lnTo>
                        <a:lnTo>
                          <a:pt x="4" y="54"/>
                        </a:lnTo>
                        <a:lnTo>
                          <a:pt x="2" y="53"/>
                        </a:lnTo>
                        <a:lnTo>
                          <a:pt x="2" y="46"/>
                        </a:lnTo>
                        <a:lnTo>
                          <a:pt x="2" y="43"/>
                        </a:lnTo>
                        <a:lnTo>
                          <a:pt x="0" y="37"/>
                        </a:lnTo>
                        <a:lnTo>
                          <a:pt x="18" y="14"/>
                        </a:lnTo>
                        <a:lnTo>
                          <a:pt x="24" y="8"/>
                        </a:lnTo>
                        <a:lnTo>
                          <a:pt x="33" y="0"/>
                        </a:lnTo>
                        <a:lnTo>
                          <a:pt x="39" y="3"/>
                        </a:lnTo>
                        <a:lnTo>
                          <a:pt x="45" y="5"/>
                        </a:lnTo>
                        <a:lnTo>
                          <a:pt x="68" y="13"/>
                        </a:lnTo>
                        <a:lnTo>
                          <a:pt x="87" y="21"/>
                        </a:lnTo>
                        <a:lnTo>
                          <a:pt x="198" y="64"/>
                        </a:lnTo>
                        <a:lnTo>
                          <a:pt x="219" y="72"/>
                        </a:lnTo>
                        <a:lnTo>
                          <a:pt x="243" y="91"/>
                        </a:lnTo>
                        <a:lnTo>
                          <a:pt x="259" y="95"/>
                        </a:lnTo>
                        <a:lnTo>
                          <a:pt x="304" y="88"/>
                        </a:lnTo>
                        <a:lnTo>
                          <a:pt x="331" y="95"/>
                        </a:lnTo>
                        <a:lnTo>
                          <a:pt x="360" y="91"/>
                        </a:lnTo>
                        <a:lnTo>
                          <a:pt x="370" y="96"/>
                        </a:lnTo>
                        <a:lnTo>
                          <a:pt x="394" y="98"/>
                        </a:lnTo>
                        <a:lnTo>
                          <a:pt x="556" y="127"/>
                        </a:lnTo>
                        <a:lnTo>
                          <a:pt x="547" y="152"/>
                        </a:lnTo>
                        <a:lnTo>
                          <a:pt x="548" y="160"/>
                        </a:lnTo>
                        <a:lnTo>
                          <a:pt x="544" y="170"/>
                        </a:lnTo>
                        <a:lnTo>
                          <a:pt x="540" y="185"/>
                        </a:lnTo>
                        <a:lnTo>
                          <a:pt x="532" y="201"/>
                        </a:lnTo>
                        <a:lnTo>
                          <a:pt x="515" y="222"/>
                        </a:lnTo>
                        <a:lnTo>
                          <a:pt x="503" y="212"/>
                        </a:lnTo>
                        <a:lnTo>
                          <a:pt x="494" y="205"/>
                        </a:lnTo>
                        <a:lnTo>
                          <a:pt x="494" y="204"/>
                        </a:lnTo>
                        <a:lnTo>
                          <a:pt x="484" y="212"/>
                        </a:lnTo>
                        <a:lnTo>
                          <a:pt x="473" y="218"/>
                        </a:lnTo>
                        <a:lnTo>
                          <a:pt x="455" y="230"/>
                        </a:lnTo>
                        <a:lnTo>
                          <a:pt x="452" y="234"/>
                        </a:lnTo>
                        <a:lnTo>
                          <a:pt x="438" y="249"/>
                        </a:lnTo>
                        <a:lnTo>
                          <a:pt x="425" y="259"/>
                        </a:lnTo>
                        <a:lnTo>
                          <a:pt x="415" y="262"/>
                        </a:lnTo>
                        <a:lnTo>
                          <a:pt x="412" y="263"/>
                        </a:lnTo>
                        <a:lnTo>
                          <a:pt x="407" y="265"/>
                        </a:lnTo>
                        <a:lnTo>
                          <a:pt x="384" y="275"/>
                        </a:lnTo>
                        <a:lnTo>
                          <a:pt x="378" y="276"/>
                        </a:lnTo>
                        <a:lnTo>
                          <a:pt x="368" y="279"/>
                        </a:lnTo>
                        <a:lnTo>
                          <a:pt x="368" y="279"/>
                        </a:lnTo>
                        <a:lnTo>
                          <a:pt x="356" y="286"/>
                        </a:lnTo>
                        <a:lnTo>
                          <a:pt x="346" y="287"/>
                        </a:lnTo>
                        <a:lnTo>
                          <a:pt x="339" y="292"/>
                        </a:lnTo>
                        <a:lnTo>
                          <a:pt x="335" y="295"/>
                        </a:lnTo>
                        <a:lnTo>
                          <a:pt x="317" y="305"/>
                        </a:lnTo>
                        <a:lnTo>
                          <a:pt x="312" y="308"/>
                        </a:lnTo>
                        <a:lnTo>
                          <a:pt x="301" y="318"/>
                        </a:lnTo>
                        <a:lnTo>
                          <a:pt x="283" y="334"/>
                        </a:lnTo>
                        <a:lnTo>
                          <a:pt x="264" y="350"/>
                        </a:lnTo>
                        <a:lnTo>
                          <a:pt x="253" y="360"/>
                        </a:lnTo>
                        <a:lnTo>
                          <a:pt x="248" y="361"/>
                        </a:lnTo>
                        <a:lnTo>
                          <a:pt x="238" y="365"/>
                        </a:lnTo>
                        <a:lnTo>
                          <a:pt x="237" y="365"/>
                        </a:lnTo>
                        <a:lnTo>
                          <a:pt x="237" y="365"/>
                        </a:lnTo>
                        <a:lnTo>
                          <a:pt x="233" y="366"/>
                        </a:lnTo>
                        <a:lnTo>
                          <a:pt x="233" y="369"/>
                        </a:lnTo>
                        <a:lnTo>
                          <a:pt x="232" y="377"/>
                        </a:lnTo>
                        <a:lnTo>
                          <a:pt x="225" y="379"/>
                        </a:lnTo>
                        <a:lnTo>
                          <a:pt x="219" y="381"/>
                        </a:lnTo>
                        <a:lnTo>
                          <a:pt x="213" y="384"/>
                        </a:lnTo>
                        <a:lnTo>
                          <a:pt x="208" y="387"/>
                        </a:lnTo>
                        <a:lnTo>
                          <a:pt x="193" y="395"/>
                        </a:lnTo>
                        <a:lnTo>
                          <a:pt x="192" y="390"/>
                        </a:lnTo>
                        <a:lnTo>
                          <a:pt x="188" y="392"/>
                        </a:lnTo>
                        <a:lnTo>
                          <a:pt x="187" y="394"/>
                        </a:lnTo>
                        <a:lnTo>
                          <a:pt x="185" y="397"/>
                        </a:lnTo>
                        <a:lnTo>
                          <a:pt x="182" y="397"/>
                        </a:lnTo>
                        <a:lnTo>
                          <a:pt x="172" y="398"/>
                        </a:lnTo>
                      </a:path>
                    </a:pathLst>
                  </a:custGeom>
                  <a:noFill/>
                  <a:ln w="4763" cap="sq">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
                <p:nvSpPr>
                  <p:cNvPr id="129" name="Freeform 85"/>
                  <p:cNvSpPr>
                    <a:spLocks/>
                  </p:cNvSpPr>
                  <p:nvPr/>
                </p:nvSpPr>
                <p:spPr bwMode="auto">
                  <a:xfrm>
                    <a:off x="6360" y="2948"/>
                    <a:ext cx="184" cy="211"/>
                  </a:xfrm>
                  <a:custGeom>
                    <a:avLst/>
                    <a:gdLst>
                      <a:gd name="T0" fmla="*/ 17 w 184"/>
                      <a:gd name="T1" fmla="*/ 20 h 211"/>
                      <a:gd name="T2" fmla="*/ 46 w 184"/>
                      <a:gd name="T3" fmla="*/ 15 h 211"/>
                      <a:gd name="T4" fmla="*/ 159 w 184"/>
                      <a:gd name="T5" fmla="*/ 0 h 211"/>
                      <a:gd name="T6" fmla="*/ 184 w 184"/>
                      <a:gd name="T7" fmla="*/ 193 h 211"/>
                      <a:gd name="T8" fmla="*/ 159 w 184"/>
                      <a:gd name="T9" fmla="*/ 200 h 211"/>
                      <a:gd name="T10" fmla="*/ 110 w 184"/>
                      <a:gd name="T11" fmla="*/ 211 h 211"/>
                      <a:gd name="T12" fmla="*/ 72 w 184"/>
                      <a:gd name="T13" fmla="*/ 161 h 211"/>
                      <a:gd name="T14" fmla="*/ 70 w 184"/>
                      <a:gd name="T15" fmla="*/ 161 h 211"/>
                      <a:gd name="T16" fmla="*/ 20 w 184"/>
                      <a:gd name="T17" fmla="*/ 116 h 211"/>
                      <a:gd name="T18" fmla="*/ 14 w 184"/>
                      <a:gd name="T19" fmla="*/ 110 h 211"/>
                      <a:gd name="T20" fmla="*/ 9 w 184"/>
                      <a:gd name="T21" fmla="*/ 107 h 211"/>
                      <a:gd name="T22" fmla="*/ 0 w 184"/>
                      <a:gd name="T23" fmla="*/ 97 h 211"/>
                      <a:gd name="T24" fmla="*/ 17 w 184"/>
                      <a:gd name="T25" fmla="*/ 2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 h="211">
                        <a:moveTo>
                          <a:pt x="17" y="20"/>
                        </a:moveTo>
                        <a:lnTo>
                          <a:pt x="46" y="15"/>
                        </a:lnTo>
                        <a:lnTo>
                          <a:pt x="159" y="0"/>
                        </a:lnTo>
                        <a:lnTo>
                          <a:pt x="184" y="193"/>
                        </a:lnTo>
                        <a:lnTo>
                          <a:pt x="159" y="200"/>
                        </a:lnTo>
                        <a:lnTo>
                          <a:pt x="110" y="211"/>
                        </a:lnTo>
                        <a:lnTo>
                          <a:pt x="72" y="161"/>
                        </a:lnTo>
                        <a:lnTo>
                          <a:pt x="70" y="161"/>
                        </a:lnTo>
                        <a:lnTo>
                          <a:pt x="20" y="116"/>
                        </a:lnTo>
                        <a:lnTo>
                          <a:pt x="14" y="110"/>
                        </a:lnTo>
                        <a:lnTo>
                          <a:pt x="9" y="107"/>
                        </a:lnTo>
                        <a:lnTo>
                          <a:pt x="0" y="97"/>
                        </a:lnTo>
                        <a:lnTo>
                          <a:pt x="17" y="20"/>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a:p>
                </p:txBody>
              </p:sp>
              <p:sp>
                <p:nvSpPr>
                  <p:cNvPr id="130" name="Freeform 86"/>
                  <p:cNvSpPr>
                    <a:spLocks/>
                  </p:cNvSpPr>
                  <p:nvPr/>
                </p:nvSpPr>
                <p:spPr bwMode="auto">
                  <a:xfrm>
                    <a:off x="6360" y="2948"/>
                    <a:ext cx="184" cy="211"/>
                  </a:xfrm>
                  <a:custGeom>
                    <a:avLst/>
                    <a:gdLst>
                      <a:gd name="T0" fmla="*/ 17 w 184"/>
                      <a:gd name="T1" fmla="*/ 20 h 211"/>
                      <a:gd name="T2" fmla="*/ 46 w 184"/>
                      <a:gd name="T3" fmla="*/ 15 h 211"/>
                      <a:gd name="T4" fmla="*/ 159 w 184"/>
                      <a:gd name="T5" fmla="*/ 0 h 211"/>
                      <a:gd name="T6" fmla="*/ 184 w 184"/>
                      <a:gd name="T7" fmla="*/ 193 h 211"/>
                      <a:gd name="T8" fmla="*/ 159 w 184"/>
                      <a:gd name="T9" fmla="*/ 200 h 211"/>
                      <a:gd name="T10" fmla="*/ 110 w 184"/>
                      <a:gd name="T11" fmla="*/ 211 h 211"/>
                      <a:gd name="T12" fmla="*/ 72 w 184"/>
                      <a:gd name="T13" fmla="*/ 161 h 211"/>
                      <a:gd name="T14" fmla="*/ 70 w 184"/>
                      <a:gd name="T15" fmla="*/ 161 h 211"/>
                      <a:gd name="T16" fmla="*/ 20 w 184"/>
                      <a:gd name="T17" fmla="*/ 116 h 211"/>
                      <a:gd name="T18" fmla="*/ 14 w 184"/>
                      <a:gd name="T19" fmla="*/ 110 h 211"/>
                      <a:gd name="T20" fmla="*/ 9 w 184"/>
                      <a:gd name="T21" fmla="*/ 107 h 211"/>
                      <a:gd name="T22" fmla="*/ 0 w 184"/>
                      <a:gd name="T23" fmla="*/ 97 h 211"/>
                      <a:gd name="T24" fmla="*/ 17 w 184"/>
                      <a:gd name="T25" fmla="*/ 2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 h="211">
                        <a:moveTo>
                          <a:pt x="17" y="20"/>
                        </a:moveTo>
                        <a:lnTo>
                          <a:pt x="46" y="15"/>
                        </a:lnTo>
                        <a:lnTo>
                          <a:pt x="159" y="0"/>
                        </a:lnTo>
                        <a:lnTo>
                          <a:pt x="184" y="193"/>
                        </a:lnTo>
                        <a:lnTo>
                          <a:pt x="159" y="200"/>
                        </a:lnTo>
                        <a:lnTo>
                          <a:pt x="110" y="211"/>
                        </a:lnTo>
                        <a:lnTo>
                          <a:pt x="72" y="161"/>
                        </a:lnTo>
                        <a:lnTo>
                          <a:pt x="70" y="161"/>
                        </a:lnTo>
                        <a:lnTo>
                          <a:pt x="20" y="116"/>
                        </a:lnTo>
                        <a:lnTo>
                          <a:pt x="14" y="110"/>
                        </a:lnTo>
                        <a:lnTo>
                          <a:pt x="9" y="107"/>
                        </a:lnTo>
                        <a:lnTo>
                          <a:pt x="0" y="97"/>
                        </a:lnTo>
                        <a:lnTo>
                          <a:pt x="17" y="20"/>
                        </a:lnTo>
                      </a:path>
                    </a:pathLst>
                  </a:custGeom>
                  <a:noFill/>
                  <a:ln w="4763" cap="sq">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
                <p:nvSpPr>
                  <p:cNvPr id="131" name="Freeform 87"/>
                  <p:cNvSpPr>
                    <a:spLocks/>
                  </p:cNvSpPr>
                  <p:nvPr/>
                </p:nvSpPr>
                <p:spPr bwMode="auto">
                  <a:xfrm>
                    <a:off x="3099" y="2894"/>
                    <a:ext cx="278" cy="260"/>
                  </a:xfrm>
                  <a:custGeom>
                    <a:avLst/>
                    <a:gdLst>
                      <a:gd name="T0" fmla="*/ 278 w 278"/>
                      <a:gd name="T1" fmla="*/ 54 h 260"/>
                      <a:gd name="T2" fmla="*/ 262 w 278"/>
                      <a:gd name="T3" fmla="*/ 85 h 260"/>
                      <a:gd name="T4" fmla="*/ 258 w 278"/>
                      <a:gd name="T5" fmla="*/ 91 h 260"/>
                      <a:gd name="T6" fmla="*/ 226 w 278"/>
                      <a:gd name="T7" fmla="*/ 151 h 260"/>
                      <a:gd name="T8" fmla="*/ 197 w 278"/>
                      <a:gd name="T9" fmla="*/ 201 h 260"/>
                      <a:gd name="T10" fmla="*/ 173 w 278"/>
                      <a:gd name="T11" fmla="*/ 217 h 260"/>
                      <a:gd name="T12" fmla="*/ 156 w 278"/>
                      <a:gd name="T13" fmla="*/ 228 h 260"/>
                      <a:gd name="T14" fmla="*/ 140 w 278"/>
                      <a:gd name="T15" fmla="*/ 239 h 260"/>
                      <a:gd name="T16" fmla="*/ 107 w 278"/>
                      <a:gd name="T17" fmla="*/ 260 h 260"/>
                      <a:gd name="T18" fmla="*/ 77 w 278"/>
                      <a:gd name="T19" fmla="*/ 206 h 260"/>
                      <a:gd name="T20" fmla="*/ 40 w 278"/>
                      <a:gd name="T21" fmla="*/ 162 h 260"/>
                      <a:gd name="T22" fmla="*/ 21 w 278"/>
                      <a:gd name="T23" fmla="*/ 145 h 260"/>
                      <a:gd name="T24" fmla="*/ 0 w 278"/>
                      <a:gd name="T25" fmla="*/ 71 h 260"/>
                      <a:gd name="T26" fmla="*/ 21 w 278"/>
                      <a:gd name="T27" fmla="*/ 63 h 260"/>
                      <a:gd name="T28" fmla="*/ 21 w 278"/>
                      <a:gd name="T29" fmla="*/ 63 h 260"/>
                      <a:gd name="T30" fmla="*/ 40 w 278"/>
                      <a:gd name="T31" fmla="*/ 53 h 260"/>
                      <a:gd name="T32" fmla="*/ 72 w 278"/>
                      <a:gd name="T33" fmla="*/ 42 h 260"/>
                      <a:gd name="T34" fmla="*/ 99 w 278"/>
                      <a:gd name="T35" fmla="*/ 26 h 260"/>
                      <a:gd name="T36" fmla="*/ 130 w 278"/>
                      <a:gd name="T37" fmla="*/ 14 h 260"/>
                      <a:gd name="T38" fmla="*/ 152 w 278"/>
                      <a:gd name="T39" fmla="*/ 11 h 260"/>
                      <a:gd name="T40" fmla="*/ 185 w 278"/>
                      <a:gd name="T41" fmla="*/ 5 h 260"/>
                      <a:gd name="T42" fmla="*/ 210 w 278"/>
                      <a:gd name="T43" fmla="*/ 0 h 260"/>
                      <a:gd name="T44" fmla="*/ 238 w 278"/>
                      <a:gd name="T45" fmla="*/ 22 h 260"/>
                      <a:gd name="T46" fmla="*/ 247 w 278"/>
                      <a:gd name="T47" fmla="*/ 29 h 260"/>
                      <a:gd name="T48" fmla="*/ 252 w 278"/>
                      <a:gd name="T49" fmla="*/ 32 h 260"/>
                      <a:gd name="T50" fmla="*/ 266 w 278"/>
                      <a:gd name="T51" fmla="*/ 45 h 260"/>
                      <a:gd name="T52" fmla="*/ 278 w 278"/>
                      <a:gd name="T53" fmla="*/ 54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8" h="260">
                        <a:moveTo>
                          <a:pt x="278" y="54"/>
                        </a:moveTo>
                        <a:lnTo>
                          <a:pt x="262" y="85"/>
                        </a:lnTo>
                        <a:lnTo>
                          <a:pt x="258" y="91"/>
                        </a:lnTo>
                        <a:lnTo>
                          <a:pt x="226" y="151"/>
                        </a:lnTo>
                        <a:lnTo>
                          <a:pt x="197" y="201"/>
                        </a:lnTo>
                        <a:lnTo>
                          <a:pt x="173" y="217"/>
                        </a:lnTo>
                        <a:lnTo>
                          <a:pt x="156" y="228"/>
                        </a:lnTo>
                        <a:lnTo>
                          <a:pt x="140" y="239"/>
                        </a:lnTo>
                        <a:lnTo>
                          <a:pt x="107" y="260"/>
                        </a:lnTo>
                        <a:lnTo>
                          <a:pt x="77" y="206"/>
                        </a:lnTo>
                        <a:lnTo>
                          <a:pt x="40" y="162"/>
                        </a:lnTo>
                        <a:lnTo>
                          <a:pt x="21" y="145"/>
                        </a:lnTo>
                        <a:lnTo>
                          <a:pt x="0" y="71"/>
                        </a:lnTo>
                        <a:lnTo>
                          <a:pt x="21" y="63"/>
                        </a:lnTo>
                        <a:lnTo>
                          <a:pt x="21" y="63"/>
                        </a:lnTo>
                        <a:lnTo>
                          <a:pt x="40" y="53"/>
                        </a:lnTo>
                        <a:lnTo>
                          <a:pt x="72" y="42"/>
                        </a:lnTo>
                        <a:lnTo>
                          <a:pt x="99" y="26"/>
                        </a:lnTo>
                        <a:lnTo>
                          <a:pt x="130" y="14"/>
                        </a:lnTo>
                        <a:lnTo>
                          <a:pt x="152" y="11"/>
                        </a:lnTo>
                        <a:lnTo>
                          <a:pt x="185" y="5"/>
                        </a:lnTo>
                        <a:lnTo>
                          <a:pt x="210" y="0"/>
                        </a:lnTo>
                        <a:lnTo>
                          <a:pt x="238" y="22"/>
                        </a:lnTo>
                        <a:lnTo>
                          <a:pt x="247" y="29"/>
                        </a:lnTo>
                        <a:lnTo>
                          <a:pt x="252" y="32"/>
                        </a:lnTo>
                        <a:lnTo>
                          <a:pt x="266" y="45"/>
                        </a:lnTo>
                        <a:lnTo>
                          <a:pt x="278" y="54"/>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a:p>
                </p:txBody>
              </p:sp>
              <p:sp>
                <p:nvSpPr>
                  <p:cNvPr id="132" name="Freeform 88"/>
                  <p:cNvSpPr>
                    <a:spLocks/>
                  </p:cNvSpPr>
                  <p:nvPr/>
                </p:nvSpPr>
                <p:spPr bwMode="auto">
                  <a:xfrm>
                    <a:off x="3099" y="2894"/>
                    <a:ext cx="278" cy="260"/>
                  </a:xfrm>
                  <a:custGeom>
                    <a:avLst/>
                    <a:gdLst>
                      <a:gd name="T0" fmla="*/ 278 w 278"/>
                      <a:gd name="T1" fmla="*/ 54 h 260"/>
                      <a:gd name="T2" fmla="*/ 262 w 278"/>
                      <a:gd name="T3" fmla="*/ 85 h 260"/>
                      <a:gd name="T4" fmla="*/ 258 w 278"/>
                      <a:gd name="T5" fmla="*/ 91 h 260"/>
                      <a:gd name="T6" fmla="*/ 226 w 278"/>
                      <a:gd name="T7" fmla="*/ 151 h 260"/>
                      <a:gd name="T8" fmla="*/ 197 w 278"/>
                      <a:gd name="T9" fmla="*/ 201 h 260"/>
                      <a:gd name="T10" fmla="*/ 173 w 278"/>
                      <a:gd name="T11" fmla="*/ 217 h 260"/>
                      <a:gd name="T12" fmla="*/ 156 w 278"/>
                      <a:gd name="T13" fmla="*/ 228 h 260"/>
                      <a:gd name="T14" fmla="*/ 140 w 278"/>
                      <a:gd name="T15" fmla="*/ 239 h 260"/>
                      <a:gd name="T16" fmla="*/ 107 w 278"/>
                      <a:gd name="T17" fmla="*/ 260 h 260"/>
                      <a:gd name="T18" fmla="*/ 77 w 278"/>
                      <a:gd name="T19" fmla="*/ 206 h 260"/>
                      <a:gd name="T20" fmla="*/ 40 w 278"/>
                      <a:gd name="T21" fmla="*/ 162 h 260"/>
                      <a:gd name="T22" fmla="*/ 21 w 278"/>
                      <a:gd name="T23" fmla="*/ 145 h 260"/>
                      <a:gd name="T24" fmla="*/ 0 w 278"/>
                      <a:gd name="T25" fmla="*/ 71 h 260"/>
                      <a:gd name="T26" fmla="*/ 21 w 278"/>
                      <a:gd name="T27" fmla="*/ 63 h 260"/>
                      <a:gd name="T28" fmla="*/ 21 w 278"/>
                      <a:gd name="T29" fmla="*/ 63 h 260"/>
                      <a:gd name="T30" fmla="*/ 40 w 278"/>
                      <a:gd name="T31" fmla="*/ 53 h 260"/>
                      <a:gd name="T32" fmla="*/ 72 w 278"/>
                      <a:gd name="T33" fmla="*/ 42 h 260"/>
                      <a:gd name="T34" fmla="*/ 99 w 278"/>
                      <a:gd name="T35" fmla="*/ 26 h 260"/>
                      <a:gd name="T36" fmla="*/ 130 w 278"/>
                      <a:gd name="T37" fmla="*/ 14 h 260"/>
                      <a:gd name="T38" fmla="*/ 152 w 278"/>
                      <a:gd name="T39" fmla="*/ 11 h 260"/>
                      <a:gd name="T40" fmla="*/ 185 w 278"/>
                      <a:gd name="T41" fmla="*/ 5 h 260"/>
                      <a:gd name="T42" fmla="*/ 210 w 278"/>
                      <a:gd name="T43" fmla="*/ 0 h 260"/>
                      <a:gd name="T44" fmla="*/ 238 w 278"/>
                      <a:gd name="T45" fmla="*/ 22 h 260"/>
                      <a:gd name="T46" fmla="*/ 247 w 278"/>
                      <a:gd name="T47" fmla="*/ 29 h 260"/>
                      <a:gd name="T48" fmla="*/ 252 w 278"/>
                      <a:gd name="T49" fmla="*/ 32 h 260"/>
                      <a:gd name="T50" fmla="*/ 266 w 278"/>
                      <a:gd name="T51" fmla="*/ 45 h 260"/>
                      <a:gd name="T52" fmla="*/ 278 w 278"/>
                      <a:gd name="T53" fmla="*/ 54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8" h="260">
                        <a:moveTo>
                          <a:pt x="278" y="54"/>
                        </a:moveTo>
                        <a:lnTo>
                          <a:pt x="262" y="85"/>
                        </a:lnTo>
                        <a:lnTo>
                          <a:pt x="258" y="91"/>
                        </a:lnTo>
                        <a:lnTo>
                          <a:pt x="226" y="151"/>
                        </a:lnTo>
                        <a:lnTo>
                          <a:pt x="197" y="201"/>
                        </a:lnTo>
                        <a:lnTo>
                          <a:pt x="173" y="217"/>
                        </a:lnTo>
                        <a:lnTo>
                          <a:pt x="156" y="228"/>
                        </a:lnTo>
                        <a:lnTo>
                          <a:pt x="140" y="239"/>
                        </a:lnTo>
                        <a:lnTo>
                          <a:pt x="107" y="260"/>
                        </a:lnTo>
                        <a:lnTo>
                          <a:pt x="77" y="206"/>
                        </a:lnTo>
                        <a:lnTo>
                          <a:pt x="40" y="162"/>
                        </a:lnTo>
                        <a:lnTo>
                          <a:pt x="21" y="145"/>
                        </a:lnTo>
                        <a:lnTo>
                          <a:pt x="0" y="71"/>
                        </a:lnTo>
                        <a:lnTo>
                          <a:pt x="21" y="63"/>
                        </a:lnTo>
                        <a:lnTo>
                          <a:pt x="21" y="63"/>
                        </a:lnTo>
                        <a:lnTo>
                          <a:pt x="40" y="53"/>
                        </a:lnTo>
                        <a:lnTo>
                          <a:pt x="72" y="42"/>
                        </a:lnTo>
                        <a:lnTo>
                          <a:pt x="99" y="26"/>
                        </a:lnTo>
                        <a:lnTo>
                          <a:pt x="130" y="14"/>
                        </a:lnTo>
                        <a:lnTo>
                          <a:pt x="152" y="11"/>
                        </a:lnTo>
                        <a:lnTo>
                          <a:pt x="185" y="5"/>
                        </a:lnTo>
                        <a:lnTo>
                          <a:pt x="210" y="0"/>
                        </a:lnTo>
                        <a:lnTo>
                          <a:pt x="238" y="22"/>
                        </a:lnTo>
                        <a:lnTo>
                          <a:pt x="247" y="29"/>
                        </a:lnTo>
                        <a:lnTo>
                          <a:pt x="252" y="32"/>
                        </a:lnTo>
                        <a:lnTo>
                          <a:pt x="266" y="45"/>
                        </a:lnTo>
                        <a:lnTo>
                          <a:pt x="278" y="54"/>
                        </a:lnTo>
                      </a:path>
                    </a:pathLst>
                  </a:custGeom>
                  <a:noFill/>
                  <a:ln w="4763" cap="sq">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
                <p:nvSpPr>
                  <p:cNvPr id="133" name="Freeform 89"/>
                  <p:cNvSpPr>
                    <a:spLocks/>
                  </p:cNvSpPr>
                  <p:nvPr/>
                </p:nvSpPr>
                <p:spPr bwMode="auto">
                  <a:xfrm>
                    <a:off x="4690" y="2727"/>
                    <a:ext cx="524" cy="580"/>
                  </a:xfrm>
                  <a:custGeom>
                    <a:avLst/>
                    <a:gdLst>
                      <a:gd name="T0" fmla="*/ 5 w 524"/>
                      <a:gd name="T1" fmla="*/ 138 h 580"/>
                      <a:gd name="T2" fmla="*/ 13 w 524"/>
                      <a:gd name="T3" fmla="*/ 40 h 580"/>
                      <a:gd name="T4" fmla="*/ 24 w 524"/>
                      <a:gd name="T5" fmla="*/ 0 h 580"/>
                      <a:gd name="T6" fmla="*/ 59 w 524"/>
                      <a:gd name="T7" fmla="*/ 25 h 580"/>
                      <a:gd name="T8" fmla="*/ 138 w 524"/>
                      <a:gd name="T9" fmla="*/ 51 h 580"/>
                      <a:gd name="T10" fmla="*/ 185 w 524"/>
                      <a:gd name="T11" fmla="*/ 83 h 580"/>
                      <a:gd name="T12" fmla="*/ 196 w 524"/>
                      <a:gd name="T13" fmla="*/ 123 h 580"/>
                      <a:gd name="T14" fmla="*/ 263 w 524"/>
                      <a:gd name="T15" fmla="*/ 223 h 580"/>
                      <a:gd name="T16" fmla="*/ 316 w 524"/>
                      <a:gd name="T17" fmla="*/ 295 h 580"/>
                      <a:gd name="T18" fmla="*/ 329 w 524"/>
                      <a:gd name="T19" fmla="*/ 308 h 580"/>
                      <a:gd name="T20" fmla="*/ 329 w 524"/>
                      <a:gd name="T21" fmla="*/ 320 h 580"/>
                      <a:gd name="T22" fmla="*/ 357 w 524"/>
                      <a:gd name="T23" fmla="*/ 328 h 580"/>
                      <a:gd name="T24" fmla="*/ 376 w 524"/>
                      <a:gd name="T25" fmla="*/ 332 h 580"/>
                      <a:gd name="T26" fmla="*/ 416 w 524"/>
                      <a:gd name="T27" fmla="*/ 332 h 580"/>
                      <a:gd name="T28" fmla="*/ 435 w 524"/>
                      <a:gd name="T29" fmla="*/ 345 h 580"/>
                      <a:gd name="T30" fmla="*/ 437 w 524"/>
                      <a:gd name="T31" fmla="*/ 355 h 580"/>
                      <a:gd name="T32" fmla="*/ 472 w 524"/>
                      <a:gd name="T33" fmla="*/ 350 h 580"/>
                      <a:gd name="T34" fmla="*/ 501 w 524"/>
                      <a:gd name="T35" fmla="*/ 361 h 580"/>
                      <a:gd name="T36" fmla="*/ 522 w 524"/>
                      <a:gd name="T37" fmla="*/ 393 h 580"/>
                      <a:gd name="T38" fmla="*/ 501 w 524"/>
                      <a:gd name="T39" fmla="*/ 426 h 580"/>
                      <a:gd name="T40" fmla="*/ 467 w 524"/>
                      <a:gd name="T41" fmla="*/ 432 h 580"/>
                      <a:gd name="T42" fmla="*/ 466 w 524"/>
                      <a:gd name="T43" fmla="*/ 440 h 580"/>
                      <a:gd name="T44" fmla="*/ 471 w 524"/>
                      <a:gd name="T45" fmla="*/ 471 h 580"/>
                      <a:gd name="T46" fmla="*/ 484 w 524"/>
                      <a:gd name="T47" fmla="*/ 487 h 580"/>
                      <a:gd name="T48" fmla="*/ 480 w 524"/>
                      <a:gd name="T49" fmla="*/ 504 h 580"/>
                      <a:gd name="T50" fmla="*/ 472 w 524"/>
                      <a:gd name="T51" fmla="*/ 504 h 580"/>
                      <a:gd name="T52" fmla="*/ 467 w 524"/>
                      <a:gd name="T53" fmla="*/ 511 h 580"/>
                      <a:gd name="T54" fmla="*/ 474 w 524"/>
                      <a:gd name="T55" fmla="*/ 524 h 580"/>
                      <a:gd name="T56" fmla="*/ 463 w 524"/>
                      <a:gd name="T57" fmla="*/ 535 h 580"/>
                      <a:gd name="T58" fmla="*/ 450 w 524"/>
                      <a:gd name="T59" fmla="*/ 530 h 580"/>
                      <a:gd name="T60" fmla="*/ 397 w 524"/>
                      <a:gd name="T61" fmla="*/ 546 h 580"/>
                      <a:gd name="T62" fmla="*/ 376 w 524"/>
                      <a:gd name="T63" fmla="*/ 564 h 580"/>
                      <a:gd name="T64" fmla="*/ 361 w 524"/>
                      <a:gd name="T65" fmla="*/ 577 h 580"/>
                      <a:gd name="T66" fmla="*/ 332 w 524"/>
                      <a:gd name="T67" fmla="*/ 578 h 580"/>
                      <a:gd name="T68" fmla="*/ 320 w 524"/>
                      <a:gd name="T69" fmla="*/ 570 h 580"/>
                      <a:gd name="T70" fmla="*/ 328 w 524"/>
                      <a:gd name="T71" fmla="*/ 551 h 580"/>
                      <a:gd name="T72" fmla="*/ 323 w 524"/>
                      <a:gd name="T73" fmla="*/ 538 h 580"/>
                      <a:gd name="T74" fmla="*/ 289 w 524"/>
                      <a:gd name="T75" fmla="*/ 514 h 580"/>
                      <a:gd name="T76" fmla="*/ 315 w 524"/>
                      <a:gd name="T77" fmla="*/ 475 h 580"/>
                      <a:gd name="T78" fmla="*/ 318 w 524"/>
                      <a:gd name="T79" fmla="*/ 455 h 580"/>
                      <a:gd name="T80" fmla="*/ 292 w 524"/>
                      <a:gd name="T81" fmla="*/ 416 h 580"/>
                      <a:gd name="T82" fmla="*/ 254 w 524"/>
                      <a:gd name="T83" fmla="*/ 427 h 580"/>
                      <a:gd name="T84" fmla="*/ 228 w 524"/>
                      <a:gd name="T85" fmla="*/ 434 h 580"/>
                      <a:gd name="T86" fmla="*/ 225 w 524"/>
                      <a:gd name="T87" fmla="*/ 474 h 580"/>
                      <a:gd name="T88" fmla="*/ 209 w 524"/>
                      <a:gd name="T89" fmla="*/ 492 h 580"/>
                      <a:gd name="T90" fmla="*/ 212 w 524"/>
                      <a:gd name="T91" fmla="*/ 503 h 580"/>
                      <a:gd name="T92" fmla="*/ 175 w 524"/>
                      <a:gd name="T93" fmla="*/ 525 h 580"/>
                      <a:gd name="T94" fmla="*/ 178 w 524"/>
                      <a:gd name="T95" fmla="*/ 500 h 580"/>
                      <a:gd name="T96" fmla="*/ 173 w 524"/>
                      <a:gd name="T97" fmla="*/ 466 h 580"/>
                      <a:gd name="T98" fmla="*/ 119 w 524"/>
                      <a:gd name="T99" fmla="*/ 467 h 580"/>
                      <a:gd name="T100" fmla="*/ 109 w 524"/>
                      <a:gd name="T101" fmla="*/ 402 h 580"/>
                      <a:gd name="T102" fmla="*/ 74 w 524"/>
                      <a:gd name="T103" fmla="*/ 397 h 580"/>
                      <a:gd name="T104" fmla="*/ 66 w 524"/>
                      <a:gd name="T105" fmla="*/ 268 h 580"/>
                      <a:gd name="T106" fmla="*/ 79 w 524"/>
                      <a:gd name="T107" fmla="*/ 252 h 580"/>
                      <a:gd name="T108" fmla="*/ 117 w 524"/>
                      <a:gd name="T109" fmla="*/ 209 h 580"/>
                      <a:gd name="T110" fmla="*/ 98 w 524"/>
                      <a:gd name="T111" fmla="*/ 162 h 580"/>
                      <a:gd name="T112" fmla="*/ 40 w 524"/>
                      <a:gd name="T113" fmla="*/ 152 h 580"/>
                      <a:gd name="T114" fmla="*/ 21 w 524"/>
                      <a:gd name="T115" fmla="*/ 160 h 580"/>
                      <a:gd name="T116" fmla="*/ 8 w 524"/>
                      <a:gd name="T117" fmla="*/ 164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24" h="580">
                        <a:moveTo>
                          <a:pt x="0" y="149"/>
                        </a:moveTo>
                        <a:lnTo>
                          <a:pt x="0" y="149"/>
                        </a:lnTo>
                        <a:lnTo>
                          <a:pt x="1" y="144"/>
                        </a:lnTo>
                        <a:lnTo>
                          <a:pt x="3" y="143"/>
                        </a:lnTo>
                        <a:lnTo>
                          <a:pt x="5" y="138"/>
                        </a:lnTo>
                        <a:lnTo>
                          <a:pt x="5" y="138"/>
                        </a:lnTo>
                        <a:lnTo>
                          <a:pt x="8" y="98"/>
                        </a:lnTo>
                        <a:lnTo>
                          <a:pt x="9" y="75"/>
                        </a:lnTo>
                        <a:lnTo>
                          <a:pt x="11" y="53"/>
                        </a:lnTo>
                        <a:lnTo>
                          <a:pt x="13" y="40"/>
                        </a:lnTo>
                        <a:lnTo>
                          <a:pt x="16" y="0"/>
                        </a:lnTo>
                        <a:lnTo>
                          <a:pt x="17" y="0"/>
                        </a:lnTo>
                        <a:lnTo>
                          <a:pt x="19" y="0"/>
                        </a:lnTo>
                        <a:lnTo>
                          <a:pt x="21" y="0"/>
                        </a:lnTo>
                        <a:lnTo>
                          <a:pt x="24" y="0"/>
                        </a:lnTo>
                        <a:lnTo>
                          <a:pt x="24" y="0"/>
                        </a:lnTo>
                        <a:lnTo>
                          <a:pt x="25" y="13"/>
                        </a:lnTo>
                        <a:lnTo>
                          <a:pt x="30" y="19"/>
                        </a:lnTo>
                        <a:lnTo>
                          <a:pt x="37" y="24"/>
                        </a:lnTo>
                        <a:lnTo>
                          <a:pt x="59" y="25"/>
                        </a:lnTo>
                        <a:lnTo>
                          <a:pt x="70" y="30"/>
                        </a:lnTo>
                        <a:lnTo>
                          <a:pt x="83" y="38"/>
                        </a:lnTo>
                        <a:lnTo>
                          <a:pt x="98" y="43"/>
                        </a:lnTo>
                        <a:lnTo>
                          <a:pt x="124" y="48"/>
                        </a:lnTo>
                        <a:lnTo>
                          <a:pt x="138" y="51"/>
                        </a:lnTo>
                        <a:lnTo>
                          <a:pt x="154" y="38"/>
                        </a:lnTo>
                        <a:lnTo>
                          <a:pt x="175" y="35"/>
                        </a:lnTo>
                        <a:lnTo>
                          <a:pt x="178" y="35"/>
                        </a:lnTo>
                        <a:lnTo>
                          <a:pt x="183" y="74"/>
                        </a:lnTo>
                        <a:lnTo>
                          <a:pt x="185" y="83"/>
                        </a:lnTo>
                        <a:lnTo>
                          <a:pt x="183" y="88"/>
                        </a:lnTo>
                        <a:lnTo>
                          <a:pt x="181" y="95"/>
                        </a:lnTo>
                        <a:lnTo>
                          <a:pt x="180" y="99"/>
                        </a:lnTo>
                        <a:lnTo>
                          <a:pt x="173" y="104"/>
                        </a:lnTo>
                        <a:lnTo>
                          <a:pt x="196" y="123"/>
                        </a:lnTo>
                        <a:lnTo>
                          <a:pt x="202" y="125"/>
                        </a:lnTo>
                        <a:lnTo>
                          <a:pt x="207" y="128"/>
                        </a:lnTo>
                        <a:lnTo>
                          <a:pt x="226" y="172"/>
                        </a:lnTo>
                        <a:lnTo>
                          <a:pt x="262" y="221"/>
                        </a:lnTo>
                        <a:lnTo>
                          <a:pt x="263" y="223"/>
                        </a:lnTo>
                        <a:lnTo>
                          <a:pt x="297" y="270"/>
                        </a:lnTo>
                        <a:lnTo>
                          <a:pt x="312" y="287"/>
                        </a:lnTo>
                        <a:lnTo>
                          <a:pt x="312" y="289"/>
                        </a:lnTo>
                        <a:lnTo>
                          <a:pt x="315" y="294"/>
                        </a:lnTo>
                        <a:lnTo>
                          <a:pt x="316" y="295"/>
                        </a:lnTo>
                        <a:lnTo>
                          <a:pt x="320" y="295"/>
                        </a:lnTo>
                        <a:lnTo>
                          <a:pt x="321" y="297"/>
                        </a:lnTo>
                        <a:lnTo>
                          <a:pt x="323" y="299"/>
                        </a:lnTo>
                        <a:lnTo>
                          <a:pt x="326" y="302"/>
                        </a:lnTo>
                        <a:lnTo>
                          <a:pt x="329" y="308"/>
                        </a:lnTo>
                        <a:lnTo>
                          <a:pt x="329" y="310"/>
                        </a:lnTo>
                        <a:lnTo>
                          <a:pt x="329" y="312"/>
                        </a:lnTo>
                        <a:lnTo>
                          <a:pt x="328" y="316"/>
                        </a:lnTo>
                        <a:lnTo>
                          <a:pt x="328" y="318"/>
                        </a:lnTo>
                        <a:lnTo>
                          <a:pt x="329" y="320"/>
                        </a:lnTo>
                        <a:lnTo>
                          <a:pt x="331" y="324"/>
                        </a:lnTo>
                        <a:lnTo>
                          <a:pt x="332" y="326"/>
                        </a:lnTo>
                        <a:lnTo>
                          <a:pt x="340" y="329"/>
                        </a:lnTo>
                        <a:lnTo>
                          <a:pt x="349" y="329"/>
                        </a:lnTo>
                        <a:lnTo>
                          <a:pt x="357" y="328"/>
                        </a:lnTo>
                        <a:lnTo>
                          <a:pt x="360" y="329"/>
                        </a:lnTo>
                        <a:lnTo>
                          <a:pt x="368" y="334"/>
                        </a:lnTo>
                        <a:lnTo>
                          <a:pt x="373" y="334"/>
                        </a:lnTo>
                        <a:lnTo>
                          <a:pt x="373" y="334"/>
                        </a:lnTo>
                        <a:lnTo>
                          <a:pt x="376" y="332"/>
                        </a:lnTo>
                        <a:lnTo>
                          <a:pt x="385" y="332"/>
                        </a:lnTo>
                        <a:lnTo>
                          <a:pt x="392" y="331"/>
                        </a:lnTo>
                        <a:lnTo>
                          <a:pt x="408" y="332"/>
                        </a:lnTo>
                        <a:lnTo>
                          <a:pt x="413" y="331"/>
                        </a:lnTo>
                        <a:lnTo>
                          <a:pt x="416" y="332"/>
                        </a:lnTo>
                        <a:lnTo>
                          <a:pt x="418" y="334"/>
                        </a:lnTo>
                        <a:lnTo>
                          <a:pt x="421" y="337"/>
                        </a:lnTo>
                        <a:lnTo>
                          <a:pt x="426" y="339"/>
                        </a:lnTo>
                        <a:lnTo>
                          <a:pt x="429" y="342"/>
                        </a:lnTo>
                        <a:lnTo>
                          <a:pt x="435" y="345"/>
                        </a:lnTo>
                        <a:lnTo>
                          <a:pt x="435" y="347"/>
                        </a:lnTo>
                        <a:lnTo>
                          <a:pt x="435" y="348"/>
                        </a:lnTo>
                        <a:lnTo>
                          <a:pt x="430" y="350"/>
                        </a:lnTo>
                        <a:lnTo>
                          <a:pt x="435" y="353"/>
                        </a:lnTo>
                        <a:lnTo>
                          <a:pt x="437" y="355"/>
                        </a:lnTo>
                        <a:lnTo>
                          <a:pt x="443" y="355"/>
                        </a:lnTo>
                        <a:lnTo>
                          <a:pt x="450" y="357"/>
                        </a:lnTo>
                        <a:lnTo>
                          <a:pt x="458" y="355"/>
                        </a:lnTo>
                        <a:lnTo>
                          <a:pt x="467" y="352"/>
                        </a:lnTo>
                        <a:lnTo>
                          <a:pt x="472" y="350"/>
                        </a:lnTo>
                        <a:lnTo>
                          <a:pt x="477" y="348"/>
                        </a:lnTo>
                        <a:lnTo>
                          <a:pt x="484" y="348"/>
                        </a:lnTo>
                        <a:lnTo>
                          <a:pt x="488" y="350"/>
                        </a:lnTo>
                        <a:lnTo>
                          <a:pt x="495" y="353"/>
                        </a:lnTo>
                        <a:lnTo>
                          <a:pt x="501" y="361"/>
                        </a:lnTo>
                        <a:lnTo>
                          <a:pt x="504" y="365"/>
                        </a:lnTo>
                        <a:lnTo>
                          <a:pt x="522" y="382"/>
                        </a:lnTo>
                        <a:lnTo>
                          <a:pt x="524" y="384"/>
                        </a:lnTo>
                        <a:lnTo>
                          <a:pt x="524" y="389"/>
                        </a:lnTo>
                        <a:lnTo>
                          <a:pt x="522" y="393"/>
                        </a:lnTo>
                        <a:lnTo>
                          <a:pt x="516" y="408"/>
                        </a:lnTo>
                        <a:lnTo>
                          <a:pt x="512" y="414"/>
                        </a:lnTo>
                        <a:lnTo>
                          <a:pt x="508" y="421"/>
                        </a:lnTo>
                        <a:lnTo>
                          <a:pt x="508" y="421"/>
                        </a:lnTo>
                        <a:lnTo>
                          <a:pt x="501" y="426"/>
                        </a:lnTo>
                        <a:lnTo>
                          <a:pt x="488" y="429"/>
                        </a:lnTo>
                        <a:lnTo>
                          <a:pt x="472" y="432"/>
                        </a:lnTo>
                        <a:lnTo>
                          <a:pt x="471" y="434"/>
                        </a:lnTo>
                        <a:lnTo>
                          <a:pt x="469" y="432"/>
                        </a:lnTo>
                        <a:lnTo>
                          <a:pt x="467" y="432"/>
                        </a:lnTo>
                        <a:lnTo>
                          <a:pt x="469" y="434"/>
                        </a:lnTo>
                        <a:lnTo>
                          <a:pt x="467" y="435"/>
                        </a:lnTo>
                        <a:lnTo>
                          <a:pt x="467" y="437"/>
                        </a:lnTo>
                        <a:lnTo>
                          <a:pt x="466" y="439"/>
                        </a:lnTo>
                        <a:lnTo>
                          <a:pt x="466" y="440"/>
                        </a:lnTo>
                        <a:lnTo>
                          <a:pt x="466" y="453"/>
                        </a:lnTo>
                        <a:lnTo>
                          <a:pt x="467" y="458"/>
                        </a:lnTo>
                        <a:lnTo>
                          <a:pt x="469" y="463"/>
                        </a:lnTo>
                        <a:lnTo>
                          <a:pt x="469" y="467"/>
                        </a:lnTo>
                        <a:lnTo>
                          <a:pt x="471" y="471"/>
                        </a:lnTo>
                        <a:lnTo>
                          <a:pt x="472" y="472"/>
                        </a:lnTo>
                        <a:lnTo>
                          <a:pt x="475" y="475"/>
                        </a:lnTo>
                        <a:lnTo>
                          <a:pt x="479" y="479"/>
                        </a:lnTo>
                        <a:lnTo>
                          <a:pt x="482" y="482"/>
                        </a:lnTo>
                        <a:lnTo>
                          <a:pt x="484" y="487"/>
                        </a:lnTo>
                        <a:lnTo>
                          <a:pt x="484" y="496"/>
                        </a:lnTo>
                        <a:lnTo>
                          <a:pt x="484" y="503"/>
                        </a:lnTo>
                        <a:lnTo>
                          <a:pt x="484" y="503"/>
                        </a:lnTo>
                        <a:lnTo>
                          <a:pt x="484" y="503"/>
                        </a:lnTo>
                        <a:lnTo>
                          <a:pt x="480" y="504"/>
                        </a:lnTo>
                        <a:lnTo>
                          <a:pt x="477" y="506"/>
                        </a:lnTo>
                        <a:lnTo>
                          <a:pt x="477" y="508"/>
                        </a:lnTo>
                        <a:lnTo>
                          <a:pt x="477" y="506"/>
                        </a:lnTo>
                        <a:lnTo>
                          <a:pt x="474" y="506"/>
                        </a:lnTo>
                        <a:lnTo>
                          <a:pt x="472" y="504"/>
                        </a:lnTo>
                        <a:lnTo>
                          <a:pt x="469" y="506"/>
                        </a:lnTo>
                        <a:lnTo>
                          <a:pt x="467" y="506"/>
                        </a:lnTo>
                        <a:lnTo>
                          <a:pt x="467" y="508"/>
                        </a:lnTo>
                        <a:lnTo>
                          <a:pt x="467" y="509"/>
                        </a:lnTo>
                        <a:lnTo>
                          <a:pt x="467" y="511"/>
                        </a:lnTo>
                        <a:lnTo>
                          <a:pt x="469" y="512"/>
                        </a:lnTo>
                        <a:lnTo>
                          <a:pt x="474" y="520"/>
                        </a:lnTo>
                        <a:lnTo>
                          <a:pt x="474" y="522"/>
                        </a:lnTo>
                        <a:lnTo>
                          <a:pt x="474" y="524"/>
                        </a:lnTo>
                        <a:lnTo>
                          <a:pt x="474" y="524"/>
                        </a:lnTo>
                        <a:lnTo>
                          <a:pt x="474" y="525"/>
                        </a:lnTo>
                        <a:lnTo>
                          <a:pt x="472" y="529"/>
                        </a:lnTo>
                        <a:lnTo>
                          <a:pt x="467" y="533"/>
                        </a:lnTo>
                        <a:lnTo>
                          <a:pt x="466" y="533"/>
                        </a:lnTo>
                        <a:lnTo>
                          <a:pt x="463" y="535"/>
                        </a:lnTo>
                        <a:lnTo>
                          <a:pt x="459" y="535"/>
                        </a:lnTo>
                        <a:lnTo>
                          <a:pt x="458" y="533"/>
                        </a:lnTo>
                        <a:lnTo>
                          <a:pt x="451" y="530"/>
                        </a:lnTo>
                        <a:lnTo>
                          <a:pt x="450" y="530"/>
                        </a:lnTo>
                        <a:lnTo>
                          <a:pt x="450" y="530"/>
                        </a:lnTo>
                        <a:lnTo>
                          <a:pt x="445" y="532"/>
                        </a:lnTo>
                        <a:lnTo>
                          <a:pt x="427" y="541"/>
                        </a:lnTo>
                        <a:lnTo>
                          <a:pt x="416" y="545"/>
                        </a:lnTo>
                        <a:lnTo>
                          <a:pt x="402" y="545"/>
                        </a:lnTo>
                        <a:lnTo>
                          <a:pt x="397" y="546"/>
                        </a:lnTo>
                        <a:lnTo>
                          <a:pt x="392" y="548"/>
                        </a:lnTo>
                        <a:lnTo>
                          <a:pt x="387" y="549"/>
                        </a:lnTo>
                        <a:lnTo>
                          <a:pt x="384" y="553"/>
                        </a:lnTo>
                        <a:lnTo>
                          <a:pt x="379" y="557"/>
                        </a:lnTo>
                        <a:lnTo>
                          <a:pt x="376" y="564"/>
                        </a:lnTo>
                        <a:lnTo>
                          <a:pt x="373" y="569"/>
                        </a:lnTo>
                        <a:lnTo>
                          <a:pt x="371" y="570"/>
                        </a:lnTo>
                        <a:lnTo>
                          <a:pt x="368" y="574"/>
                        </a:lnTo>
                        <a:lnTo>
                          <a:pt x="365" y="575"/>
                        </a:lnTo>
                        <a:lnTo>
                          <a:pt x="361" y="577"/>
                        </a:lnTo>
                        <a:lnTo>
                          <a:pt x="357" y="578"/>
                        </a:lnTo>
                        <a:lnTo>
                          <a:pt x="350" y="578"/>
                        </a:lnTo>
                        <a:lnTo>
                          <a:pt x="345" y="578"/>
                        </a:lnTo>
                        <a:lnTo>
                          <a:pt x="334" y="580"/>
                        </a:lnTo>
                        <a:lnTo>
                          <a:pt x="332" y="578"/>
                        </a:lnTo>
                        <a:lnTo>
                          <a:pt x="328" y="578"/>
                        </a:lnTo>
                        <a:lnTo>
                          <a:pt x="324" y="578"/>
                        </a:lnTo>
                        <a:lnTo>
                          <a:pt x="323" y="575"/>
                        </a:lnTo>
                        <a:lnTo>
                          <a:pt x="321" y="572"/>
                        </a:lnTo>
                        <a:lnTo>
                          <a:pt x="320" y="570"/>
                        </a:lnTo>
                        <a:lnTo>
                          <a:pt x="320" y="570"/>
                        </a:lnTo>
                        <a:lnTo>
                          <a:pt x="320" y="567"/>
                        </a:lnTo>
                        <a:lnTo>
                          <a:pt x="321" y="566"/>
                        </a:lnTo>
                        <a:lnTo>
                          <a:pt x="326" y="554"/>
                        </a:lnTo>
                        <a:lnTo>
                          <a:pt x="328" y="551"/>
                        </a:lnTo>
                        <a:lnTo>
                          <a:pt x="328" y="545"/>
                        </a:lnTo>
                        <a:lnTo>
                          <a:pt x="328" y="545"/>
                        </a:lnTo>
                        <a:lnTo>
                          <a:pt x="326" y="541"/>
                        </a:lnTo>
                        <a:lnTo>
                          <a:pt x="326" y="540"/>
                        </a:lnTo>
                        <a:lnTo>
                          <a:pt x="323" y="538"/>
                        </a:lnTo>
                        <a:lnTo>
                          <a:pt x="315" y="533"/>
                        </a:lnTo>
                        <a:lnTo>
                          <a:pt x="308" y="529"/>
                        </a:lnTo>
                        <a:lnTo>
                          <a:pt x="305" y="525"/>
                        </a:lnTo>
                        <a:lnTo>
                          <a:pt x="291" y="516"/>
                        </a:lnTo>
                        <a:lnTo>
                          <a:pt x="289" y="514"/>
                        </a:lnTo>
                        <a:lnTo>
                          <a:pt x="289" y="514"/>
                        </a:lnTo>
                        <a:lnTo>
                          <a:pt x="295" y="506"/>
                        </a:lnTo>
                        <a:lnTo>
                          <a:pt x="300" y="500"/>
                        </a:lnTo>
                        <a:lnTo>
                          <a:pt x="313" y="479"/>
                        </a:lnTo>
                        <a:lnTo>
                          <a:pt x="315" y="475"/>
                        </a:lnTo>
                        <a:lnTo>
                          <a:pt x="316" y="471"/>
                        </a:lnTo>
                        <a:lnTo>
                          <a:pt x="318" y="464"/>
                        </a:lnTo>
                        <a:lnTo>
                          <a:pt x="318" y="459"/>
                        </a:lnTo>
                        <a:lnTo>
                          <a:pt x="318" y="456"/>
                        </a:lnTo>
                        <a:lnTo>
                          <a:pt x="318" y="455"/>
                        </a:lnTo>
                        <a:lnTo>
                          <a:pt x="318" y="450"/>
                        </a:lnTo>
                        <a:lnTo>
                          <a:pt x="315" y="432"/>
                        </a:lnTo>
                        <a:lnTo>
                          <a:pt x="310" y="421"/>
                        </a:lnTo>
                        <a:lnTo>
                          <a:pt x="308" y="416"/>
                        </a:lnTo>
                        <a:lnTo>
                          <a:pt x="292" y="416"/>
                        </a:lnTo>
                        <a:lnTo>
                          <a:pt x="250" y="416"/>
                        </a:lnTo>
                        <a:lnTo>
                          <a:pt x="252" y="416"/>
                        </a:lnTo>
                        <a:lnTo>
                          <a:pt x="252" y="421"/>
                        </a:lnTo>
                        <a:lnTo>
                          <a:pt x="254" y="426"/>
                        </a:lnTo>
                        <a:lnTo>
                          <a:pt x="254" y="427"/>
                        </a:lnTo>
                        <a:lnTo>
                          <a:pt x="254" y="427"/>
                        </a:lnTo>
                        <a:lnTo>
                          <a:pt x="252" y="427"/>
                        </a:lnTo>
                        <a:lnTo>
                          <a:pt x="242" y="430"/>
                        </a:lnTo>
                        <a:lnTo>
                          <a:pt x="228" y="434"/>
                        </a:lnTo>
                        <a:lnTo>
                          <a:pt x="228" y="434"/>
                        </a:lnTo>
                        <a:lnTo>
                          <a:pt x="234" y="461"/>
                        </a:lnTo>
                        <a:lnTo>
                          <a:pt x="233" y="463"/>
                        </a:lnTo>
                        <a:lnTo>
                          <a:pt x="231" y="464"/>
                        </a:lnTo>
                        <a:lnTo>
                          <a:pt x="231" y="467"/>
                        </a:lnTo>
                        <a:lnTo>
                          <a:pt x="225" y="474"/>
                        </a:lnTo>
                        <a:lnTo>
                          <a:pt x="225" y="474"/>
                        </a:lnTo>
                        <a:lnTo>
                          <a:pt x="230" y="480"/>
                        </a:lnTo>
                        <a:lnTo>
                          <a:pt x="230" y="480"/>
                        </a:lnTo>
                        <a:lnTo>
                          <a:pt x="209" y="492"/>
                        </a:lnTo>
                        <a:lnTo>
                          <a:pt x="209" y="492"/>
                        </a:lnTo>
                        <a:lnTo>
                          <a:pt x="209" y="492"/>
                        </a:lnTo>
                        <a:lnTo>
                          <a:pt x="209" y="493"/>
                        </a:lnTo>
                        <a:lnTo>
                          <a:pt x="214" y="503"/>
                        </a:lnTo>
                        <a:lnTo>
                          <a:pt x="214" y="503"/>
                        </a:lnTo>
                        <a:lnTo>
                          <a:pt x="212" y="503"/>
                        </a:lnTo>
                        <a:lnTo>
                          <a:pt x="212" y="503"/>
                        </a:lnTo>
                        <a:lnTo>
                          <a:pt x="201" y="509"/>
                        </a:lnTo>
                        <a:lnTo>
                          <a:pt x="177" y="525"/>
                        </a:lnTo>
                        <a:lnTo>
                          <a:pt x="177" y="525"/>
                        </a:lnTo>
                        <a:lnTo>
                          <a:pt x="175" y="525"/>
                        </a:lnTo>
                        <a:lnTo>
                          <a:pt x="177" y="525"/>
                        </a:lnTo>
                        <a:lnTo>
                          <a:pt x="177" y="520"/>
                        </a:lnTo>
                        <a:lnTo>
                          <a:pt x="178" y="512"/>
                        </a:lnTo>
                        <a:lnTo>
                          <a:pt x="178" y="512"/>
                        </a:lnTo>
                        <a:lnTo>
                          <a:pt x="178" y="500"/>
                        </a:lnTo>
                        <a:lnTo>
                          <a:pt x="178" y="500"/>
                        </a:lnTo>
                        <a:lnTo>
                          <a:pt x="178" y="496"/>
                        </a:lnTo>
                        <a:lnTo>
                          <a:pt x="178" y="496"/>
                        </a:lnTo>
                        <a:lnTo>
                          <a:pt x="175" y="484"/>
                        </a:lnTo>
                        <a:lnTo>
                          <a:pt x="173" y="466"/>
                        </a:lnTo>
                        <a:lnTo>
                          <a:pt x="159" y="466"/>
                        </a:lnTo>
                        <a:lnTo>
                          <a:pt x="154" y="466"/>
                        </a:lnTo>
                        <a:lnTo>
                          <a:pt x="133" y="466"/>
                        </a:lnTo>
                        <a:lnTo>
                          <a:pt x="124" y="467"/>
                        </a:lnTo>
                        <a:lnTo>
                          <a:pt x="119" y="467"/>
                        </a:lnTo>
                        <a:lnTo>
                          <a:pt x="119" y="435"/>
                        </a:lnTo>
                        <a:lnTo>
                          <a:pt x="115" y="426"/>
                        </a:lnTo>
                        <a:lnTo>
                          <a:pt x="112" y="419"/>
                        </a:lnTo>
                        <a:lnTo>
                          <a:pt x="109" y="402"/>
                        </a:lnTo>
                        <a:lnTo>
                          <a:pt x="109" y="402"/>
                        </a:lnTo>
                        <a:lnTo>
                          <a:pt x="109" y="393"/>
                        </a:lnTo>
                        <a:lnTo>
                          <a:pt x="109" y="393"/>
                        </a:lnTo>
                        <a:lnTo>
                          <a:pt x="79" y="403"/>
                        </a:lnTo>
                        <a:lnTo>
                          <a:pt x="75" y="405"/>
                        </a:lnTo>
                        <a:lnTo>
                          <a:pt x="74" y="397"/>
                        </a:lnTo>
                        <a:lnTo>
                          <a:pt x="72" y="389"/>
                        </a:lnTo>
                        <a:lnTo>
                          <a:pt x="67" y="352"/>
                        </a:lnTo>
                        <a:lnTo>
                          <a:pt x="45" y="276"/>
                        </a:lnTo>
                        <a:lnTo>
                          <a:pt x="45" y="276"/>
                        </a:lnTo>
                        <a:lnTo>
                          <a:pt x="66" y="268"/>
                        </a:lnTo>
                        <a:lnTo>
                          <a:pt x="70" y="265"/>
                        </a:lnTo>
                        <a:lnTo>
                          <a:pt x="70" y="263"/>
                        </a:lnTo>
                        <a:lnTo>
                          <a:pt x="77" y="257"/>
                        </a:lnTo>
                        <a:lnTo>
                          <a:pt x="79" y="255"/>
                        </a:lnTo>
                        <a:lnTo>
                          <a:pt x="79" y="252"/>
                        </a:lnTo>
                        <a:lnTo>
                          <a:pt x="95" y="231"/>
                        </a:lnTo>
                        <a:lnTo>
                          <a:pt x="91" y="226"/>
                        </a:lnTo>
                        <a:lnTo>
                          <a:pt x="114" y="210"/>
                        </a:lnTo>
                        <a:lnTo>
                          <a:pt x="114" y="210"/>
                        </a:lnTo>
                        <a:lnTo>
                          <a:pt x="117" y="209"/>
                        </a:lnTo>
                        <a:lnTo>
                          <a:pt x="114" y="204"/>
                        </a:lnTo>
                        <a:lnTo>
                          <a:pt x="112" y="199"/>
                        </a:lnTo>
                        <a:lnTo>
                          <a:pt x="106" y="186"/>
                        </a:lnTo>
                        <a:lnTo>
                          <a:pt x="99" y="164"/>
                        </a:lnTo>
                        <a:lnTo>
                          <a:pt x="98" y="162"/>
                        </a:lnTo>
                        <a:lnTo>
                          <a:pt x="96" y="160"/>
                        </a:lnTo>
                        <a:lnTo>
                          <a:pt x="80" y="154"/>
                        </a:lnTo>
                        <a:lnTo>
                          <a:pt x="74" y="154"/>
                        </a:lnTo>
                        <a:lnTo>
                          <a:pt x="56" y="154"/>
                        </a:lnTo>
                        <a:lnTo>
                          <a:pt x="40" y="152"/>
                        </a:lnTo>
                        <a:lnTo>
                          <a:pt x="30" y="154"/>
                        </a:lnTo>
                        <a:lnTo>
                          <a:pt x="29" y="154"/>
                        </a:lnTo>
                        <a:lnTo>
                          <a:pt x="27" y="156"/>
                        </a:lnTo>
                        <a:lnTo>
                          <a:pt x="22" y="159"/>
                        </a:lnTo>
                        <a:lnTo>
                          <a:pt x="21" y="160"/>
                        </a:lnTo>
                        <a:lnTo>
                          <a:pt x="16" y="164"/>
                        </a:lnTo>
                        <a:lnTo>
                          <a:pt x="11" y="164"/>
                        </a:lnTo>
                        <a:lnTo>
                          <a:pt x="9" y="164"/>
                        </a:lnTo>
                        <a:lnTo>
                          <a:pt x="8" y="164"/>
                        </a:lnTo>
                        <a:lnTo>
                          <a:pt x="8" y="164"/>
                        </a:lnTo>
                        <a:lnTo>
                          <a:pt x="0" y="149"/>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a:p>
                </p:txBody>
              </p:sp>
              <p:sp>
                <p:nvSpPr>
                  <p:cNvPr id="134" name="Freeform 90"/>
                  <p:cNvSpPr>
                    <a:spLocks/>
                  </p:cNvSpPr>
                  <p:nvPr/>
                </p:nvSpPr>
                <p:spPr bwMode="auto">
                  <a:xfrm>
                    <a:off x="4690" y="2727"/>
                    <a:ext cx="524" cy="580"/>
                  </a:xfrm>
                  <a:custGeom>
                    <a:avLst/>
                    <a:gdLst>
                      <a:gd name="T0" fmla="*/ 5 w 524"/>
                      <a:gd name="T1" fmla="*/ 138 h 580"/>
                      <a:gd name="T2" fmla="*/ 13 w 524"/>
                      <a:gd name="T3" fmla="*/ 40 h 580"/>
                      <a:gd name="T4" fmla="*/ 24 w 524"/>
                      <a:gd name="T5" fmla="*/ 0 h 580"/>
                      <a:gd name="T6" fmla="*/ 59 w 524"/>
                      <a:gd name="T7" fmla="*/ 25 h 580"/>
                      <a:gd name="T8" fmla="*/ 138 w 524"/>
                      <a:gd name="T9" fmla="*/ 51 h 580"/>
                      <a:gd name="T10" fmla="*/ 185 w 524"/>
                      <a:gd name="T11" fmla="*/ 83 h 580"/>
                      <a:gd name="T12" fmla="*/ 196 w 524"/>
                      <a:gd name="T13" fmla="*/ 123 h 580"/>
                      <a:gd name="T14" fmla="*/ 263 w 524"/>
                      <a:gd name="T15" fmla="*/ 223 h 580"/>
                      <a:gd name="T16" fmla="*/ 316 w 524"/>
                      <a:gd name="T17" fmla="*/ 295 h 580"/>
                      <a:gd name="T18" fmla="*/ 329 w 524"/>
                      <a:gd name="T19" fmla="*/ 308 h 580"/>
                      <a:gd name="T20" fmla="*/ 329 w 524"/>
                      <a:gd name="T21" fmla="*/ 320 h 580"/>
                      <a:gd name="T22" fmla="*/ 357 w 524"/>
                      <a:gd name="T23" fmla="*/ 328 h 580"/>
                      <a:gd name="T24" fmla="*/ 376 w 524"/>
                      <a:gd name="T25" fmla="*/ 332 h 580"/>
                      <a:gd name="T26" fmla="*/ 416 w 524"/>
                      <a:gd name="T27" fmla="*/ 332 h 580"/>
                      <a:gd name="T28" fmla="*/ 435 w 524"/>
                      <a:gd name="T29" fmla="*/ 345 h 580"/>
                      <a:gd name="T30" fmla="*/ 437 w 524"/>
                      <a:gd name="T31" fmla="*/ 355 h 580"/>
                      <a:gd name="T32" fmla="*/ 472 w 524"/>
                      <a:gd name="T33" fmla="*/ 350 h 580"/>
                      <a:gd name="T34" fmla="*/ 501 w 524"/>
                      <a:gd name="T35" fmla="*/ 361 h 580"/>
                      <a:gd name="T36" fmla="*/ 522 w 524"/>
                      <a:gd name="T37" fmla="*/ 393 h 580"/>
                      <a:gd name="T38" fmla="*/ 501 w 524"/>
                      <a:gd name="T39" fmla="*/ 426 h 580"/>
                      <a:gd name="T40" fmla="*/ 467 w 524"/>
                      <a:gd name="T41" fmla="*/ 432 h 580"/>
                      <a:gd name="T42" fmla="*/ 466 w 524"/>
                      <a:gd name="T43" fmla="*/ 440 h 580"/>
                      <a:gd name="T44" fmla="*/ 471 w 524"/>
                      <a:gd name="T45" fmla="*/ 471 h 580"/>
                      <a:gd name="T46" fmla="*/ 484 w 524"/>
                      <a:gd name="T47" fmla="*/ 487 h 580"/>
                      <a:gd name="T48" fmla="*/ 480 w 524"/>
                      <a:gd name="T49" fmla="*/ 504 h 580"/>
                      <a:gd name="T50" fmla="*/ 472 w 524"/>
                      <a:gd name="T51" fmla="*/ 504 h 580"/>
                      <a:gd name="T52" fmla="*/ 467 w 524"/>
                      <a:gd name="T53" fmla="*/ 511 h 580"/>
                      <a:gd name="T54" fmla="*/ 474 w 524"/>
                      <a:gd name="T55" fmla="*/ 524 h 580"/>
                      <a:gd name="T56" fmla="*/ 463 w 524"/>
                      <a:gd name="T57" fmla="*/ 535 h 580"/>
                      <a:gd name="T58" fmla="*/ 450 w 524"/>
                      <a:gd name="T59" fmla="*/ 530 h 580"/>
                      <a:gd name="T60" fmla="*/ 397 w 524"/>
                      <a:gd name="T61" fmla="*/ 546 h 580"/>
                      <a:gd name="T62" fmla="*/ 376 w 524"/>
                      <a:gd name="T63" fmla="*/ 564 h 580"/>
                      <a:gd name="T64" fmla="*/ 361 w 524"/>
                      <a:gd name="T65" fmla="*/ 577 h 580"/>
                      <a:gd name="T66" fmla="*/ 332 w 524"/>
                      <a:gd name="T67" fmla="*/ 578 h 580"/>
                      <a:gd name="T68" fmla="*/ 320 w 524"/>
                      <a:gd name="T69" fmla="*/ 570 h 580"/>
                      <a:gd name="T70" fmla="*/ 328 w 524"/>
                      <a:gd name="T71" fmla="*/ 551 h 580"/>
                      <a:gd name="T72" fmla="*/ 323 w 524"/>
                      <a:gd name="T73" fmla="*/ 538 h 580"/>
                      <a:gd name="T74" fmla="*/ 289 w 524"/>
                      <a:gd name="T75" fmla="*/ 514 h 580"/>
                      <a:gd name="T76" fmla="*/ 315 w 524"/>
                      <a:gd name="T77" fmla="*/ 475 h 580"/>
                      <a:gd name="T78" fmla="*/ 318 w 524"/>
                      <a:gd name="T79" fmla="*/ 455 h 580"/>
                      <a:gd name="T80" fmla="*/ 292 w 524"/>
                      <a:gd name="T81" fmla="*/ 416 h 580"/>
                      <a:gd name="T82" fmla="*/ 254 w 524"/>
                      <a:gd name="T83" fmla="*/ 427 h 580"/>
                      <a:gd name="T84" fmla="*/ 228 w 524"/>
                      <a:gd name="T85" fmla="*/ 434 h 580"/>
                      <a:gd name="T86" fmla="*/ 225 w 524"/>
                      <a:gd name="T87" fmla="*/ 474 h 580"/>
                      <a:gd name="T88" fmla="*/ 209 w 524"/>
                      <a:gd name="T89" fmla="*/ 492 h 580"/>
                      <a:gd name="T90" fmla="*/ 212 w 524"/>
                      <a:gd name="T91" fmla="*/ 503 h 580"/>
                      <a:gd name="T92" fmla="*/ 175 w 524"/>
                      <a:gd name="T93" fmla="*/ 525 h 580"/>
                      <a:gd name="T94" fmla="*/ 178 w 524"/>
                      <a:gd name="T95" fmla="*/ 500 h 580"/>
                      <a:gd name="T96" fmla="*/ 173 w 524"/>
                      <a:gd name="T97" fmla="*/ 466 h 580"/>
                      <a:gd name="T98" fmla="*/ 119 w 524"/>
                      <a:gd name="T99" fmla="*/ 467 h 580"/>
                      <a:gd name="T100" fmla="*/ 109 w 524"/>
                      <a:gd name="T101" fmla="*/ 402 h 580"/>
                      <a:gd name="T102" fmla="*/ 74 w 524"/>
                      <a:gd name="T103" fmla="*/ 397 h 580"/>
                      <a:gd name="T104" fmla="*/ 66 w 524"/>
                      <a:gd name="T105" fmla="*/ 268 h 580"/>
                      <a:gd name="T106" fmla="*/ 79 w 524"/>
                      <a:gd name="T107" fmla="*/ 252 h 580"/>
                      <a:gd name="T108" fmla="*/ 117 w 524"/>
                      <a:gd name="T109" fmla="*/ 209 h 580"/>
                      <a:gd name="T110" fmla="*/ 98 w 524"/>
                      <a:gd name="T111" fmla="*/ 162 h 580"/>
                      <a:gd name="T112" fmla="*/ 40 w 524"/>
                      <a:gd name="T113" fmla="*/ 152 h 580"/>
                      <a:gd name="T114" fmla="*/ 21 w 524"/>
                      <a:gd name="T115" fmla="*/ 160 h 580"/>
                      <a:gd name="T116" fmla="*/ 8 w 524"/>
                      <a:gd name="T117" fmla="*/ 164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24" h="580">
                        <a:moveTo>
                          <a:pt x="0" y="149"/>
                        </a:moveTo>
                        <a:lnTo>
                          <a:pt x="0" y="149"/>
                        </a:lnTo>
                        <a:lnTo>
                          <a:pt x="1" y="144"/>
                        </a:lnTo>
                        <a:lnTo>
                          <a:pt x="3" y="143"/>
                        </a:lnTo>
                        <a:lnTo>
                          <a:pt x="5" y="138"/>
                        </a:lnTo>
                        <a:lnTo>
                          <a:pt x="5" y="138"/>
                        </a:lnTo>
                        <a:lnTo>
                          <a:pt x="8" y="98"/>
                        </a:lnTo>
                        <a:lnTo>
                          <a:pt x="9" y="75"/>
                        </a:lnTo>
                        <a:lnTo>
                          <a:pt x="11" y="53"/>
                        </a:lnTo>
                        <a:lnTo>
                          <a:pt x="13" y="40"/>
                        </a:lnTo>
                        <a:lnTo>
                          <a:pt x="16" y="0"/>
                        </a:lnTo>
                        <a:lnTo>
                          <a:pt x="17" y="0"/>
                        </a:lnTo>
                        <a:lnTo>
                          <a:pt x="19" y="0"/>
                        </a:lnTo>
                        <a:lnTo>
                          <a:pt x="21" y="0"/>
                        </a:lnTo>
                        <a:lnTo>
                          <a:pt x="24" y="0"/>
                        </a:lnTo>
                        <a:lnTo>
                          <a:pt x="24" y="0"/>
                        </a:lnTo>
                        <a:lnTo>
                          <a:pt x="25" y="13"/>
                        </a:lnTo>
                        <a:lnTo>
                          <a:pt x="30" y="19"/>
                        </a:lnTo>
                        <a:lnTo>
                          <a:pt x="37" y="24"/>
                        </a:lnTo>
                        <a:lnTo>
                          <a:pt x="59" y="25"/>
                        </a:lnTo>
                        <a:lnTo>
                          <a:pt x="70" y="30"/>
                        </a:lnTo>
                        <a:lnTo>
                          <a:pt x="83" y="38"/>
                        </a:lnTo>
                        <a:lnTo>
                          <a:pt x="98" y="43"/>
                        </a:lnTo>
                        <a:lnTo>
                          <a:pt x="124" y="48"/>
                        </a:lnTo>
                        <a:lnTo>
                          <a:pt x="138" y="51"/>
                        </a:lnTo>
                        <a:lnTo>
                          <a:pt x="154" y="38"/>
                        </a:lnTo>
                        <a:lnTo>
                          <a:pt x="175" y="35"/>
                        </a:lnTo>
                        <a:lnTo>
                          <a:pt x="178" y="35"/>
                        </a:lnTo>
                        <a:lnTo>
                          <a:pt x="183" y="74"/>
                        </a:lnTo>
                        <a:lnTo>
                          <a:pt x="185" y="83"/>
                        </a:lnTo>
                        <a:lnTo>
                          <a:pt x="183" y="88"/>
                        </a:lnTo>
                        <a:lnTo>
                          <a:pt x="181" y="95"/>
                        </a:lnTo>
                        <a:lnTo>
                          <a:pt x="180" y="99"/>
                        </a:lnTo>
                        <a:lnTo>
                          <a:pt x="173" y="104"/>
                        </a:lnTo>
                        <a:lnTo>
                          <a:pt x="196" y="123"/>
                        </a:lnTo>
                        <a:lnTo>
                          <a:pt x="202" y="125"/>
                        </a:lnTo>
                        <a:lnTo>
                          <a:pt x="207" y="128"/>
                        </a:lnTo>
                        <a:lnTo>
                          <a:pt x="226" y="172"/>
                        </a:lnTo>
                        <a:lnTo>
                          <a:pt x="262" y="221"/>
                        </a:lnTo>
                        <a:lnTo>
                          <a:pt x="263" y="223"/>
                        </a:lnTo>
                        <a:lnTo>
                          <a:pt x="297" y="270"/>
                        </a:lnTo>
                        <a:lnTo>
                          <a:pt x="312" y="287"/>
                        </a:lnTo>
                        <a:lnTo>
                          <a:pt x="312" y="289"/>
                        </a:lnTo>
                        <a:lnTo>
                          <a:pt x="315" y="294"/>
                        </a:lnTo>
                        <a:lnTo>
                          <a:pt x="316" y="295"/>
                        </a:lnTo>
                        <a:lnTo>
                          <a:pt x="320" y="295"/>
                        </a:lnTo>
                        <a:lnTo>
                          <a:pt x="321" y="297"/>
                        </a:lnTo>
                        <a:lnTo>
                          <a:pt x="323" y="299"/>
                        </a:lnTo>
                        <a:lnTo>
                          <a:pt x="326" y="302"/>
                        </a:lnTo>
                        <a:lnTo>
                          <a:pt x="329" y="308"/>
                        </a:lnTo>
                        <a:lnTo>
                          <a:pt x="329" y="310"/>
                        </a:lnTo>
                        <a:lnTo>
                          <a:pt x="329" y="312"/>
                        </a:lnTo>
                        <a:lnTo>
                          <a:pt x="328" y="316"/>
                        </a:lnTo>
                        <a:lnTo>
                          <a:pt x="328" y="318"/>
                        </a:lnTo>
                        <a:lnTo>
                          <a:pt x="329" y="320"/>
                        </a:lnTo>
                        <a:lnTo>
                          <a:pt x="331" y="324"/>
                        </a:lnTo>
                        <a:lnTo>
                          <a:pt x="332" y="326"/>
                        </a:lnTo>
                        <a:lnTo>
                          <a:pt x="340" y="329"/>
                        </a:lnTo>
                        <a:lnTo>
                          <a:pt x="349" y="329"/>
                        </a:lnTo>
                        <a:lnTo>
                          <a:pt x="357" y="328"/>
                        </a:lnTo>
                        <a:lnTo>
                          <a:pt x="360" y="329"/>
                        </a:lnTo>
                        <a:lnTo>
                          <a:pt x="368" y="334"/>
                        </a:lnTo>
                        <a:lnTo>
                          <a:pt x="373" y="334"/>
                        </a:lnTo>
                        <a:lnTo>
                          <a:pt x="373" y="334"/>
                        </a:lnTo>
                        <a:lnTo>
                          <a:pt x="376" y="332"/>
                        </a:lnTo>
                        <a:lnTo>
                          <a:pt x="385" y="332"/>
                        </a:lnTo>
                        <a:lnTo>
                          <a:pt x="392" y="331"/>
                        </a:lnTo>
                        <a:lnTo>
                          <a:pt x="408" y="332"/>
                        </a:lnTo>
                        <a:lnTo>
                          <a:pt x="413" y="331"/>
                        </a:lnTo>
                        <a:lnTo>
                          <a:pt x="416" y="332"/>
                        </a:lnTo>
                        <a:lnTo>
                          <a:pt x="418" y="334"/>
                        </a:lnTo>
                        <a:lnTo>
                          <a:pt x="421" y="337"/>
                        </a:lnTo>
                        <a:lnTo>
                          <a:pt x="426" y="339"/>
                        </a:lnTo>
                        <a:lnTo>
                          <a:pt x="429" y="342"/>
                        </a:lnTo>
                        <a:lnTo>
                          <a:pt x="435" y="345"/>
                        </a:lnTo>
                        <a:lnTo>
                          <a:pt x="435" y="347"/>
                        </a:lnTo>
                        <a:lnTo>
                          <a:pt x="435" y="348"/>
                        </a:lnTo>
                        <a:lnTo>
                          <a:pt x="430" y="350"/>
                        </a:lnTo>
                        <a:lnTo>
                          <a:pt x="435" y="353"/>
                        </a:lnTo>
                        <a:lnTo>
                          <a:pt x="437" y="355"/>
                        </a:lnTo>
                        <a:lnTo>
                          <a:pt x="443" y="355"/>
                        </a:lnTo>
                        <a:lnTo>
                          <a:pt x="450" y="357"/>
                        </a:lnTo>
                        <a:lnTo>
                          <a:pt x="458" y="355"/>
                        </a:lnTo>
                        <a:lnTo>
                          <a:pt x="467" y="352"/>
                        </a:lnTo>
                        <a:lnTo>
                          <a:pt x="472" y="350"/>
                        </a:lnTo>
                        <a:lnTo>
                          <a:pt x="477" y="348"/>
                        </a:lnTo>
                        <a:lnTo>
                          <a:pt x="484" y="348"/>
                        </a:lnTo>
                        <a:lnTo>
                          <a:pt x="488" y="350"/>
                        </a:lnTo>
                        <a:lnTo>
                          <a:pt x="495" y="353"/>
                        </a:lnTo>
                        <a:lnTo>
                          <a:pt x="501" y="361"/>
                        </a:lnTo>
                        <a:lnTo>
                          <a:pt x="504" y="365"/>
                        </a:lnTo>
                        <a:lnTo>
                          <a:pt x="522" y="382"/>
                        </a:lnTo>
                        <a:lnTo>
                          <a:pt x="524" y="384"/>
                        </a:lnTo>
                        <a:lnTo>
                          <a:pt x="524" y="389"/>
                        </a:lnTo>
                        <a:lnTo>
                          <a:pt x="522" y="393"/>
                        </a:lnTo>
                        <a:lnTo>
                          <a:pt x="516" y="408"/>
                        </a:lnTo>
                        <a:lnTo>
                          <a:pt x="512" y="414"/>
                        </a:lnTo>
                        <a:lnTo>
                          <a:pt x="508" y="421"/>
                        </a:lnTo>
                        <a:lnTo>
                          <a:pt x="508" y="421"/>
                        </a:lnTo>
                        <a:lnTo>
                          <a:pt x="501" y="426"/>
                        </a:lnTo>
                        <a:lnTo>
                          <a:pt x="488" y="429"/>
                        </a:lnTo>
                        <a:lnTo>
                          <a:pt x="472" y="432"/>
                        </a:lnTo>
                        <a:lnTo>
                          <a:pt x="471" y="434"/>
                        </a:lnTo>
                        <a:lnTo>
                          <a:pt x="469" y="432"/>
                        </a:lnTo>
                        <a:lnTo>
                          <a:pt x="467" y="432"/>
                        </a:lnTo>
                        <a:lnTo>
                          <a:pt x="469" y="434"/>
                        </a:lnTo>
                        <a:lnTo>
                          <a:pt x="467" y="435"/>
                        </a:lnTo>
                        <a:lnTo>
                          <a:pt x="467" y="437"/>
                        </a:lnTo>
                        <a:lnTo>
                          <a:pt x="466" y="439"/>
                        </a:lnTo>
                        <a:lnTo>
                          <a:pt x="466" y="440"/>
                        </a:lnTo>
                        <a:lnTo>
                          <a:pt x="466" y="453"/>
                        </a:lnTo>
                        <a:lnTo>
                          <a:pt x="467" y="458"/>
                        </a:lnTo>
                        <a:lnTo>
                          <a:pt x="469" y="463"/>
                        </a:lnTo>
                        <a:lnTo>
                          <a:pt x="469" y="467"/>
                        </a:lnTo>
                        <a:lnTo>
                          <a:pt x="471" y="471"/>
                        </a:lnTo>
                        <a:lnTo>
                          <a:pt x="472" y="472"/>
                        </a:lnTo>
                        <a:lnTo>
                          <a:pt x="475" y="475"/>
                        </a:lnTo>
                        <a:lnTo>
                          <a:pt x="479" y="479"/>
                        </a:lnTo>
                        <a:lnTo>
                          <a:pt x="482" y="482"/>
                        </a:lnTo>
                        <a:lnTo>
                          <a:pt x="484" y="487"/>
                        </a:lnTo>
                        <a:lnTo>
                          <a:pt x="484" y="496"/>
                        </a:lnTo>
                        <a:lnTo>
                          <a:pt x="484" y="503"/>
                        </a:lnTo>
                        <a:lnTo>
                          <a:pt x="484" y="503"/>
                        </a:lnTo>
                        <a:lnTo>
                          <a:pt x="484" y="503"/>
                        </a:lnTo>
                        <a:lnTo>
                          <a:pt x="480" y="504"/>
                        </a:lnTo>
                        <a:lnTo>
                          <a:pt x="477" y="506"/>
                        </a:lnTo>
                        <a:lnTo>
                          <a:pt x="477" y="508"/>
                        </a:lnTo>
                        <a:lnTo>
                          <a:pt x="477" y="506"/>
                        </a:lnTo>
                        <a:lnTo>
                          <a:pt x="474" y="506"/>
                        </a:lnTo>
                        <a:lnTo>
                          <a:pt x="472" y="504"/>
                        </a:lnTo>
                        <a:lnTo>
                          <a:pt x="469" y="506"/>
                        </a:lnTo>
                        <a:lnTo>
                          <a:pt x="467" y="506"/>
                        </a:lnTo>
                        <a:lnTo>
                          <a:pt x="467" y="508"/>
                        </a:lnTo>
                        <a:lnTo>
                          <a:pt x="467" y="509"/>
                        </a:lnTo>
                        <a:lnTo>
                          <a:pt x="467" y="511"/>
                        </a:lnTo>
                        <a:lnTo>
                          <a:pt x="469" y="512"/>
                        </a:lnTo>
                        <a:lnTo>
                          <a:pt x="474" y="520"/>
                        </a:lnTo>
                        <a:lnTo>
                          <a:pt x="474" y="522"/>
                        </a:lnTo>
                        <a:lnTo>
                          <a:pt x="474" y="524"/>
                        </a:lnTo>
                        <a:lnTo>
                          <a:pt x="474" y="524"/>
                        </a:lnTo>
                        <a:lnTo>
                          <a:pt x="474" y="525"/>
                        </a:lnTo>
                        <a:lnTo>
                          <a:pt x="472" y="529"/>
                        </a:lnTo>
                        <a:lnTo>
                          <a:pt x="467" y="533"/>
                        </a:lnTo>
                        <a:lnTo>
                          <a:pt x="466" y="533"/>
                        </a:lnTo>
                        <a:lnTo>
                          <a:pt x="463" y="535"/>
                        </a:lnTo>
                        <a:lnTo>
                          <a:pt x="459" y="535"/>
                        </a:lnTo>
                        <a:lnTo>
                          <a:pt x="458" y="533"/>
                        </a:lnTo>
                        <a:lnTo>
                          <a:pt x="451" y="530"/>
                        </a:lnTo>
                        <a:lnTo>
                          <a:pt x="450" y="530"/>
                        </a:lnTo>
                        <a:lnTo>
                          <a:pt x="450" y="530"/>
                        </a:lnTo>
                        <a:lnTo>
                          <a:pt x="445" y="532"/>
                        </a:lnTo>
                        <a:lnTo>
                          <a:pt x="427" y="541"/>
                        </a:lnTo>
                        <a:lnTo>
                          <a:pt x="416" y="545"/>
                        </a:lnTo>
                        <a:lnTo>
                          <a:pt x="402" y="545"/>
                        </a:lnTo>
                        <a:lnTo>
                          <a:pt x="397" y="546"/>
                        </a:lnTo>
                        <a:lnTo>
                          <a:pt x="392" y="548"/>
                        </a:lnTo>
                        <a:lnTo>
                          <a:pt x="387" y="549"/>
                        </a:lnTo>
                        <a:lnTo>
                          <a:pt x="384" y="553"/>
                        </a:lnTo>
                        <a:lnTo>
                          <a:pt x="379" y="557"/>
                        </a:lnTo>
                        <a:lnTo>
                          <a:pt x="376" y="564"/>
                        </a:lnTo>
                        <a:lnTo>
                          <a:pt x="373" y="569"/>
                        </a:lnTo>
                        <a:lnTo>
                          <a:pt x="371" y="570"/>
                        </a:lnTo>
                        <a:lnTo>
                          <a:pt x="368" y="574"/>
                        </a:lnTo>
                        <a:lnTo>
                          <a:pt x="365" y="575"/>
                        </a:lnTo>
                        <a:lnTo>
                          <a:pt x="361" y="577"/>
                        </a:lnTo>
                        <a:lnTo>
                          <a:pt x="357" y="578"/>
                        </a:lnTo>
                        <a:lnTo>
                          <a:pt x="350" y="578"/>
                        </a:lnTo>
                        <a:lnTo>
                          <a:pt x="345" y="578"/>
                        </a:lnTo>
                        <a:lnTo>
                          <a:pt x="334" y="580"/>
                        </a:lnTo>
                        <a:lnTo>
                          <a:pt x="332" y="578"/>
                        </a:lnTo>
                        <a:lnTo>
                          <a:pt x="328" y="578"/>
                        </a:lnTo>
                        <a:lnTo>
                          <a:pt x="324" y="578"/>
                        </a:lnTo>
                        <a:lnTo>
                          <a:pt x="323" y="575"/>
                        </a:lnTo>
                        <a:lnTo>
                          <a:pt x="321" y="572"/>
                        </a:lnTo>
                        <a:lnTo>
                          <a:pt x="320" y="570"/>
                        </a:lnTo>
                        <a:lnTo>
                          <a:pt x="320" y="570"/>
                        </a:lnTo>
                        <a:lnTo>
                          <a:pt x="320" y="567"/>
                        </a:lnTo>
                        <a:lnTo>
                          <a:pt x="321" y="566"/>
                        </a:lnTo>
                        <a:lnTo>
                          <a:pt x="326" y="554"/>
                        </a:lnTo>
                        <a:lnTo>
                          <a:pt x="328" y="551"/>
                        </a:lnTo>
                        <a:lnTo>
                          <a:pt x="328" y="545"/>
                        </a:lnTo>
                        <a:lnTo>
                          <a:pt x="328" y="545"/>
                        </a:lnTo>
                        <a:lnTo>
                          <a:pt x="326" y="541"/>
                        </a:lnTo>
                        <a:lnTo>
                          <a:pt x="326" y="540"/>
                        </a:lnTo>
                        <a:lnTo>
                          <a:pt x="323" y="538"/>
                        </a:lnTo>
                        <a:lnTo>
                          <a:pt x="315" y="533"/>
                        </a:lnTo>
                        <a:lnTo>
                          <a:pt x="308" y="529"/>
                        </a:lnTo>
                        <a:lnTo>
                          <a:pt x="305" y="525"/>
                        </a:lnTo>
                        <a:lnTo>
                          <a:pt x="291" y="516"/>
                        </a:lnTo>
                        <a:lnTo>
                          <a:pt x="289" y="514"/>
                        </a:lnTo>
                        <a:lnTo>
                          <a:pt x="289" y="514"/>
                        </a:lnTo>
                        <a:lnTo>
                          <a:pt x="295" y="506"/>
                        </a:lnTo>
                        <a:lnTo>
                          <a:pt x="300" y="500"/>
                        </a:lnTo>
                        <a:lnTo>
                          <a:pt x="313" y="479"/>
                        </a:lnTo>
                        <a:lnTo>
                          <a:pt x="315" y="475"/>
                        </a:lnTo>
                        <a:lnTo>
                          <a:pt x="316" y="471"/>
                        </a:lnTo>
                        <a:lnTo>
                          <a:pt x="318" y="464"/>
                        </a:lnTo>
                        <a:lnTo>
                          <a:pt x="318" y="459"/>
                        </a:lnTo>
                        <a:lnTo>
                          <a:pt x="318" y="456"/>
                        </a:lnTo>
                        <a:lnTo>
                          <a:pt x="318" y="455"/>
                        </a:lnTo>
                        <a:lnTo>
                          <a:pt x="318" y="450"/>
                        </a:lnTo>
                        <a:lnTo>
                          <a:pt x="315" y="432"/>
                        </a:lnTo>
                        <a:lnTo>
                          <a:pt x="310" y="421"/>
                        </a:lnTo>
                        <a:lnTo>
                          <a:pt x="308" y="416"/>
                        </a:lnTo>
                        <a:lnTo>
                          <a:pt x="292" y="416"/>
                        </a:lnTo>
                        <a:lnTo>
                          <a:pt x="250" y="416"/>
                        </a:lnTo>
                        <a:lnTo>
                          <a:pt x="252" y="416"/>
                        </a:lnTo>
                        <a:lnTo>
                          <a:pt x="252" y="421"/>
                        </a:lnTo>
                        <a:lnTo>
                          <a:pt x="254" y="426"/>
                        </a:lnTo>
                        <a:lnTo>
                          <a:pt x="254" y="427"/>
                        </a:lnTo>
                        <a:lnTo>
                          <a:pt x="254" y="427"/>
                        </a:lnTo>
                        <a:lnTo>
                          <a:pt x="252" y="427"/>
                        </a:lnTo>
                        <a:lnTo>
                          <a:pt x="242" y="430"/>
                        </a:lnTo>
                        <a:lnTo>
                          <a:pt x="228" y="434"/>
                        </a:lnTo>
                        <a:lnTo>
                          <a:pt x="228" y="434"/>
                        </a:lnTo>
                        <a:lnTo>
                          <a:pt x="234" y="461"/>
                        </a:lnTo>
                        <a:lnTo>
                          <a:pt x="233" y="463"/>
                        </a:lnTo>
                        <a:lnTo>
                          <a:pt x="231" y="464"/>
                        </a:lnTo>
                        <a:lnTo>
                          <a:pt x="231" y="467"/>
                        </a:lnTo>
                        <a:lnTo>
                          <a:pt x="225" y="474"/>
                        </a:lnTo>
                        <a:lnTo>
                          <a:pt x="225" y="474"/>
                        </a:lnTo>
                        <a:lnTo>
                          <a:pt x="230" y="480"/>
                        </a:lnTo>
                        <a:lnTo>
                          <a:pt x="230" y="480"/>
                        </a:lnTo>
                        <a:lnTo>
                          <a:pt x="209" y="492"/>
                        </a:lnTo>
                        <a:lnTo>
                          <a:pt x="209" y="492"/>
                        </a:lnTo>
                        <a:lnTo>
                          <a:pt x="209" y="492"/>
                        </a:lnTo>
                        <a:lnTo>
                          <a:pt x="209" y="493"/>
                        </a:lnTo>
                        <a:lnTo>
                          <a:pt x="214" y="503"/>
                        </a:lnTo>
                        <a:lnTo>
                          <a:pt x="214" y="503"/>
                        </a:lnTo>
                        <a:lnTo>
                          <a:pt x="212" y="503"/>
                        </a:lnTo>
                        <a:lnTo>
                          <a:pt x="212" y="503"/>
                        </a:lnTo>
                        <a:lnTo>
                          <a:pt x="201" y="509"/>
                        </a:lnTo>
                        <a:lnTo>
                          <a:pt x="177" y="525"/>
                        </a:lnTo>
                        <a:lnTo>
                          <a:pt x="177" y="525"/>
                        </a:lnTo>
                        <a:lnTo>
                          <a:pt x="175" y="525"/>
                        </a:lnTo>
                        <a:lnTo>
                          <a:pt x="177" y="525"/>
                        </a:lnTo>
                        <a:lnTo>
                          <a:pt x="177" y="520"/>
                        </a:lnTo>
                        <a:lnTo>
                          <a:pt x="178" y="512"/>
                        </a:lnTo>
                        <a:lnTo>
                          <a:pt x="178" y="512"/>
                        </a:lnTo>
                        <a:lnTo>
                          <a:pt x="178" y="500"/>
                        </a:lnTo>
                        <a:lnTo>
                          <a:pt x="178" y="500"/>
                        </a:lnTo>
                        <a:lnTo>
                          <a:pt x="178" y="496"/>
                        </a:lnTo>
                        <a:lnTo>
                          <a:pt x="178" y="496"/>
                        </a:lnTo>
                        <a:lnTo>
                          <a:pt x="175" y="484"/>
                        </a:lnTo>
                        <a:lnTo>
                          <a:pt x="173" y="466"/>
                        </a:lnTo>
                        <a:lnTo>
                          <a:pt x="159" y="466"/>
                        </a:lnTo>
                        <a:lnTo>
                          <a:pt x="154" y="466"/>
                        </a:lnTo>
                        <a:lnTo>
                          <a:pt x="133" y="466"/>
                        </a:lnTo>
                        <a:lnTo>
                          <a:pt x="124" y="467"/>
                        </a:lnTo>
                        <a:lnTo>
                          <a:pt x="119" y="467"/>
                        </a:lnTo>
                        <a:lnTo>
                          <a:pt x="119" y="435"/>
                        </a:lnTo>
                        <a:lnTo>
                          <a:pt x="115" y="426"/>
                        </a:lnTo>
                        <a:lnTo>
                          <a:pt x="112" y="419"/>
                        </a:lnTo>
                        <a:lnTo>
                          <a:pt x="109" y="402"/>
                        </a:lnTo>
                        <a:lnTo>
                          <a:pt x="109" y="402"/>
                        </a:lnTo>
                        <a:lnTo>
                          <a:pt x="109" y="393"/>
                        </a:lnTo>
                        <a:lnTo>
                          <a:pt x="109" y="393"/>
                        </a:lnTo>
                        <a:lnTo>
                          <a:pt x="79" y="403"/>
                        </a:lnTo>
                        <a:lnTo>
                          <a:pt x="75" y="405"/>
                        </a:lnTo>
                        <a:lnTo>
                          <a:pt x="74" y="397"/>
                        </a:lnTo>
                        <a:lnTo>
                          <a:pt x="72" y="389"/>
                        </a:lnTo>
                        <a:lnTo>
                          <a:pt x="67" y="352"/>
                        </a:lnTo>
                        <a:lnTo>
                          <a:pt x="45" y="276"/>
                        </a:lnTo>
                        <a:lnTo>
                          <a:pt x="45" y="276"/>
                        </a:lnTo>
                        <a:lnTo>
                          <a:pt x="66" y="268"/>
                        </a:lnTo>
                        <a:lnTo>
                          <a:pt x="70" y="265"/>
                        </a:lnTo>
                        <a:lnTo>
                          <a:pt x="70" y="263"/>
                        </a:lnTo>
                        <a:lnTo>
                          <a:pt x="77" y="257"/>
                        </a:lnTo>
                        <a:lnTo>
                          <a:pt x="79" y="255"/>
                        </a:lnTo>
                        <a:lnTo>
                          <a:pt x="79" y="252"/>
                        </a:lnTo>
                        <a:lnTo>
                          <a:pt x="95" y="231"/>
                        </a:lnTo>
                        <a:lnTo>
                          <a:pt x="91" y="226"/>
                        </a:lnTo>
                        <a:lnTo>
                          <a:pt x="114" y="210"/>
                        </a:lnTo>
                        <a:lnTo>
                          <a:pt x="114" y="210"/>
                        </a:lnTo>
                        <a:lnTo>
                          <a:pt x="117" y="209"/>
                        </a:lnTo>
                        <a:lnTo>
                          <a:pt x="114" y="204"/>
                        </a:lnTo>
                        <a:lnTo>
                          <a:pt x="112" y="199"/>
                        </a:lnTo>
                        <a:lnTo>
                          <a:pt x="106" y="186"/>
                        </a:lnTo>
                        <a:lnTo>
                          <a:pt x="99" y="164"/>
                        </a:lnTo>
                        <a:lnTo>
                          <a:pt x="98" y="162"/>
                        </a:lnTo>
                        <a:lnTo>
                          <a:pt x="96" y="160"/>
                        </a:lnTo>
                        <a:lnTo>
                          <a:pt x="80" y="154"/>
                        </a:lnTo>
                        <a:lnTo>
                          <a:pt x="74" y="154"/>
                        </a:lnTo>
                        <a:lnTo>
                          <a:pt x="56" y="154"/>
                        </a:lnTo>
                        <a:lnTo>
                          <a:pt x="40" y="152"/>
                        </a:lnTo>
                        <a:lnTo>
                          <a:pt x="30" y="154"/>
                        </a:lnTo>
                        <a:lnTo>
                          <a:pt x="29" y="154"/>
                        </a:lnTo>
                        <a:lnTo>
                          <a:pt x="27" y="156"/>
                        </a:lnTo>
                        <a:lnTo>
                          <a:pt x="22" y="159"/>
                        </a:lnTo>
                        <a:lnTo>
                          <a:pt x="21" y="160"/>
                        </a:lnTo>
                        <a:lnTo>
                          <a:pt x="16" y="164"/>
                        </a:lnTo>
                        <a:lnTo>
                          <a:pt x="11" y="164"/>
                        </a:lnTo>
                        <a:lnTo>
                          <a:pt x="9" y="164"/>
                        </a:lnTo>
                        <a:lnTo>
                          <a:pt x="8" y="164"/>
                        </a:lnTo>
                        <a:lnTo>
                          <a:pt x="8" y="164"/>
                        </a:lnTo>
                        <a:lnTo>
                          <a:pt x="0" y="149"/>
                        </a:lnTo>
                      </a:path>
                    </a:pathLst>
                  </a:custGeom>
                  <a:noFill/>
                  <a:ln w="4763" cap="sq">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
                <p:nvSpPr>
                  <p:cNvPr id="135" name="Freeform 91"/>
                  <p:cNvSpPr>
                    <a:spLocks/>
                  </p:cNvSpPr>
                  <p:nvPr/>
                </p:nvSpPr>
                <p:spPr bwMode="auto">
                  <a:xfrm>
                    <a:off x="5032" y="3645"/>
                    <a:ext cx="326" cy="324"/>
                  </a:xfrm>
                  <a:custGeom>
                    <a:avLst/>
                    <a:gdLst>
                      <a:gd name="T0" fmla="*/ 326 w 326"/>
                      <a:gd name="T1" fmla="*/ 115 h 324"/>
                      <a:gd name="T2" fmla="*/ 178 w 326"/>
                      <a:gd name="T3" fmla="*/ 178 h 324"/>
                      <a:gd name="T4" fmla="*/ 138 w 326"/>
                      <a:gd name="T5" fmla="*/ 199 h 324"/>
                      <a:gd name="T6" fmla="*/ 90 w 326"/>
                      <a:gd name="T7" fmla="*/ 255 h 324"/>
                      <a:gd name="T8" fmla="*/ 71 w 326"/>
                      <a:gd name="T9" fmla="*/ 286 h 324"/>
                      <a:gd name="T10" fmla="*/ 66 w 326"/>
                      <a:gd name="T11" fmla="*/ 286 h 324"/>
                      <a:gd name="T12" fmla="*/ 60 w 326"/>
                      <a:gd name="T13" fmla="*/ 290 h 324"/>
                      <a:gd name="T14" fmla="*/ 56 w 326"/>
                      <a:gd name="T15" fmla="*/ 310 h 324"/>
                      <a:gd name="T16" fmla="*/ 50 w 326"/>
                      <a:gd name="T17" fmla="*/ 315 h 324"/>
                      <a:gd name="T18" fmla="*/ 32 w 326"/>
                      <a:gd name="T19" fmla="*/ 321 h 324"/>
                      <a:gd name="T20" fmla="*/ 31 w 326"/>
                      <a:gd name="T21" fmla="*/ 324 h 324"/>
                      <a:gd name="T22" fmla="*/ 26 w 326"/>
                      <a:gd name="T23" fmla="*/ 324 h 324"/>
                      <a:gd name="T24" fmla="*/ 18 w 326"/>
                      <a:gd name="T25" fmla="*/ 319 h 324"/>
                      <a:gd name="T26" fmla="*/ 0 w 326"/>
                      <a:gd name="T27" fmla="*/ 308 h 324"/>
                      <a:gd name="T28" fmla="*/ 18 w 326"/>
                      <a:gd name="T29" fmla="*/ 274 h 324"/>
                      <a:gd name="T30" fmla="*/ 11 w 326"/>
                      <a:gd name="T31" fmla="*/ 271 h 324"/>
                      <a:gd name="T32" fmla="*/ 15 w 326"/>
                      <a:gd name="T33" fmla="*/ 263 h 324"/>
                      <a:gd name="T34" fmla="*/ 15 w 326"/>
                      <a:gd name="T35" fmla="*/ 263 h 324"/>
                      <a:gd name="T36" fmla="*/ 21 w 326"/>
                      <a:gd name="T37" fmla="*/ 250 h 324"/>
                      <a:gd name="T38" fmla="*/ 16 w 326"/>
                      <a:gd name="T39" fmla="*/ 244 h 324"/>
                      <a:gd name="T40" fmla="*/ 10 w 326"/>
                      <a:gd name="T41" fmla="*/ 239 h 324"/>
                      <a:gd name="T42" fmla="*/ 3 w 326"/>
                      <a:gd name="T43" fmla="*/ 225 h 324"/>
                      <a:gd name="T44" fmla="*/ 3 w 326"/>
                      <a:gd name="T45" fmla="*/ 223 h 324"/>
                      <a:gd name="T46" fmla="*/ 8 w 326"/>
                      <a:gd name="T47" fmla="*/ 204 h 324"/>
                      <a:gd name="T48" fmla="*/ 11 w 326"/>
                      <a:gd name="T49" fmla="*/ 197 h 324"/>
                      <a:gd name="T50" fmla="*/ 15 w 326"/>
                      <a:gd name="T51" fmla="*/ 192 h 324"/>
                      <a:gd name="T52" fmla="*/ 24 w 326"/>
                      <a:gd name="T53" fmla="*/ 188 h 324"/>
                      <a:gd name="T54" fmla="*/ 31 w 326"/>
                      <a:gd name="T55" fmla="*/ 184 h 324"/>
                      <a:gd name="T56" fmla="*/ 42 w 326"/>
                      <a:gd name="T57" fmla="*/ 155 h 324"/>
                      <a:gd name="T58" fmla="*/ 42 w 326"/>
                      <a:gd name="T59" fmla="*/ 155 h 324"/>
                      <a:gd name="T60" fmla="*/ 50 w 326"/>
                      <a:gd name="T61" fmla="*/ 133 h 324"/>
                      <a:gd name="T62" fmla="*/ 64 w 326"/>
                      <a:gd name="T63" fmla="*/ 93 h 324"/>
                      <a:gd name="T64" fmla="*/ 76 w 326"/>
                      <a:gd name="T65" fmla="*/ 24 h 324"/>
                      <a:gd name="T66" fmla="*/ 85 w 326"/>
                      <a:gd name="T67" fmla="*/ 16 h 324"/>
                      <a:gd name="T68" fmla="*/ 98 w 326"/>
                      <a:gd name="T69" fmla="*/ 0 h 324"/>
                      <a:gd name="T70" fmla="*/ 196 w 326"/>
                      <a:gd name="T71" fmla="*/ 22 h 324"/>
                      <a:gd name="T72" fmla="*/ 254 w 326"/>
                      <a:gd name="T73" fmla="*/ 62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6" h="324">
                        <a:moveTo>
                          <a:pt x="312" y="86"/>
                        </a:moveTo>
                        <a:lnTo>
                          <a:pt x="326" y="115"/>
                        </a:lnTo>
                        <a:lnTo>
                          <a:pt x="188" y="207"/>
                        </a:lnTo>
                        <a:lnTo>
                          <a:pt x="178" y="178"/>
                        </a:lnTo>
                        <a:lnTo>
                          <a:pt x="146" y="199"/>
                        </a:lnTo>
                        <a:lnTo>
                          <a:pt x="138" y="199"/>
                        </a:lnTo>
                        <a:lnTo>
                          <a:pt x="95" y="247"/>
                        </a:lnTo>
                        <a:lnTo>
                          <a:pt x="90" y="255"/>
                        </a:lnTo>
                        <a:lnTo>
                          <a:pt x="77" y="274"/>
                        </a:lnTo>
                        <a:lnTo>
                          <a:pt x="71" y="286"/>
                        </a:lnTo>
                        <a:lnTo>
                          <a:pt x="68" y="287"/>
                        </a:lnTo>
                        <a:lnTo>
                          <a:pt x="66" y="286"/>
                        </a:lnTo>
                        <a:lnTo>
                          <a:pt x="63" y="292"/>
                        </a:lnTo>
                        <a:lnTo>
                          <a:pt x="60" y="290"/>
                        </a:lnTo>
                        <a:lnTo>
                          <a:pt x="58" y="294"/>
                        </a:lnTo>
                        <a:lnTo>
                          <a:pt x="56" y="310"/>
                        </a:lnTo>
                        <a:lnTo>
                          <a:pt x="55" y="315"/>
                        </a:lnTo>
                        <a:lnTo>
                          <a:pt x="50" y="315"/>
                        </a:lnTo>
                        <a:lnTo>
                          <a:pt x="43" y="316"/>
                        </a:lnTo>
                        <a:lnTo>
                          <a:pt x="32" y="321"/>
                        </a:lnTo>
                        <a:lnTo>
                          <a:pt x="31" y="321"/>
                        </a:lnTo>
                        <a:lnTo>
                          <a:pt x="31" y="324"/>
                        </a:lnTo>
                        <a:lnTo>
                          <a:pt x="27" y="324"/>
                        </a:lnTo>
                        <a:lnTo>
                          <a:pt x="26" y="324"/>
                        </a:lnTo>
                        <a:lnTo>
                          <a:pt x="21" y="321"/>
                        </a:lnTo>
                        <a:lnTo>
                          <a:pt x="18" y="319"/>
                        </a:lnTo>
                        <a:lnTo>
                          <a:pt x="2" y="308"/>
                        </a:lnTo>
                        <a:lnTo>
                          <a:pt x="0" y="308"/>
                        </a:lnTo>
                        <a:lnTo>
                          <a:pt x="0" y="308"/>
                        </a:lnTo>
                        <a:lnTo>
                          <a:pt x="18" y="274"/>
                        </a:lnTo>
                        <a:lnTo>
                          <a:pt x="18" y="274"/>
                        </a:lnTo>
                        <a:lnTo>
                          <a:pt x="11" y="271"/>
                        </a:lnTo>
                        <a:lnTo>
                          <a:pt x="11" y="271"/>
                        </a:lnTo>
                        <a:lnTo>
                          <a:pt x="15" y="263"/>
                        </a:lnTo>
                        <a:lnTo>
                          <a:pt x="15" y="263"/>
                        </a:lnTo>
                        <a:lnTo>
                          <a:pt x="15" y="263"/>
                        </a:lnTo>
                        <a:lnTo>
                          <a:pt x="15" y="263"/>
                        </a:lnTo>
                        <a:lnTo>
                          <a:pt x="21" y="250"/>
                        </a:lnTo>
                        <a:lnTo>
                          <a:pt x="23" y="249"/>
                        </a:lnTo>
                        <a:lnTo>
                          <a:pt x="16" y="244"/>
                        </a:lnTo>
                        <a:lnTo>
                          <a:pt x="15" y="244"/>
                        </a:lnTo>
                        <a:lnTo>
                          <a:pt x="10" y="239"/>
                        </a:lnTo>
                        <a:lnTo>
                          <a:pt x="5" y="231"/>
                        </a:lnTo>
                        <a:lnTo>
                          <a:pt x="3" y="225"/>
                        </a:lnTo>
                        <a:lnTo>
                          <a:pt x="3" y="223"/>
                        </a:lnTo>
                        <a:lnTo>
                          <a:pt x="3" y="223"/>
                        </a:lnTo>
                        <a:lnTo>
                          <a:pt x="5" y="215"/>
                        </a:lnTo>
                        <a:lnTo>
                          <a:pt x="8" y="204"/>
                        </a:lnTo>
                        <a:lnTo>
                          <a:pt x="8" y="200"/>
                        </a:lnTo>
                        <a:lnTo>
                          <a:pt x="11" y="197"/>
                        </a:lnTo>
                        <a:lnTo>
                          <a:pt x="13" y="194"/>
                        </a:lnTo>
                        <a:lnTo>
                          <a:pt x="15" y="192"/>
                        </a:lnTo>
                        <a:lnTo>
                          <a:pt x="18" y="189"/>
                        </a:lnTo>
                        <a:lnTo>
                          <a:pt x="24" y="188"/>
                        </a:lnTo>
                        <a:lnTo>
                          <a:pt x="31" y="186"/>
                        </a:lnTo>
                        <a:lnTo>
                          <a:pt x="31" y="184"/>
                        </a:lnTo>
                        <a:lnTo>
                          <a:pt x="31" y="183"/>
                        </a:lnTo>
                        <a:lnTo>
                          <a:pt x="42" y="155"/>
                        </a:lnTo>
                        <a:lnTo>
                          <a:pt x="42" y="155"/>
                        </a:lnTo>
                        <a:lnTo>
                          <a:pt x="42" y="155"/>
                        </a:lnTo>
                        <a:lnTo>
                          <a:pt x="42" y="155"/>
                        </a:lnTo>
                        <a:lnTo>
                          <a:pt x="50" y="133"/>
                        </a:lnTo>
                        <a:lnTo>
                          <a:pt x="64" y="93"/>
                        </a:lnTo>
                        <a:lnTo>
                          <a:pt x="64" y="93"/>
                        </a:lnTo>
                        <a:lnTo>
                          <a:pt x="74" y="61"/>
                        </a:lnTo>
                        <a:lnTo>
                          <a:pt x="76" y="24"/>
                        </a:lnTo>
                        <a:lnTo>
                          <a:pt x="76" y="22"/>
                        </a:lnTo>
                        <a:lnTo>
                          <a:pt x="85" y="16"/>
                        </a:lnTo>
                        <a:lnTo>
                          <a:pt x="93" y="8"/>
                        </a:lnTo>
                        <a:lnTo>
                          <a:pt x="98" y="0"/>
                        </a:lnTo>
                        <a:lnTo>
                          <a:pt x="195" y="40"/>
                        </a:lnTo>
                        <a:lnTo>
                          <a:pt x="196" y="22"/>
                        </a:lnTo>
                        <a:lnTo>
                          <a:pt x="254" y="46"/>
                        </a:lnTo>
                        <a:lnTo>
                          <a:pt x="254" y="62"/>
                        </a:lnTo>
                        <a:lnTo>
                          <a:pt x="312" y="86"/>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a:p>
                </p:txBody>
              </p:sp>
              <p:sp>
                <p:nvSpPr>
                  <p:cNvPr id="136" name="Freeform 92"/>
                  <p:cNvSpPr>
                    <a:spLocks/>
                  </p:cNvSpPr>
                  <p:nvPr/>
                </p:nvSpPr>
                <p:spPr bwMode="auto">
                  <a:xfrm>
                    <a:off x="5032" y="3645"/>
                    <a:ext cx="326" cy="324"/>
                  </a:xfrm>
                  <a:custGeom>
                    <a:avLst/>
                    <a:gdLst>
                      <a:gd name="T0" fmla="*/ 326 w 326"/>
                      <a:gd name="T1" fmla="*/ 115 h 324"/>
                      <a:gd name="T2" fmla="*/ 178 w 326"/>
                      <a:gd name="T3" fmla="*/ 178 h 324"/>
                      <a:gd name="T4" fmla="*/ 138 w 326"/>
                      <a:gd name="T5" fmla="*/ 199 h 324"/>
                      <a:gd name="T6" fmla="*/ 90 w 326"/>
                      <a:gd name="T7" fmla="*/ 255 h 324"/>
                      <a:gd name="T8" fmla="*/ 71 w 326"/>
                      <a:gd name="T9" fmla="*/ 286 h 324"/>
                      <a:gd name="T10" fmla="*/ 66 w 326"/>
                      <a:gd name="T11" fmla="*/ 286 h 324"/>
                      <a:gd name="T12" fmla="*/ 60 w 326"/>
                      <a:gd name="T13" fmla="*/ 290 h 324"/>
                      <a:gd name="T14" fmla="*/ 56 w 326"/>
                      <a:gd name="T15" fmla="*/ 310 h 324"/>
                      <a:gd name="T16" fmla="*/ 50 w 326"/>
                      <a:gd name="T17" fmla="*/ 315 h 324"/>
                      <a:gd name="T18" fmla="*/ 32 w 326"/>
                      <a:gd name="T19" fmla="*/ 321 h 324"/>
                      <a:gd name="T20" fmla="*/ 31 w 326"/>
                      <a:gd name="T21" fmla="*/ 324 h 324"/>
                      <a:gd name="T22" fmla="*/ 26 w 326"/>
                      <a:gd name="T23" fmla="*/ 324 h 324"/>
                      <a:gd name="T24" fmla="*/ 18 w 326"/>
                      <a:gd name="T25" fmla="*/ 319 h 324"/>
                      <a:gd name="T26" fmla="*/ 0 w 326"/>
                      <a:gd name="T27" fmla="*/ 308 h 324"/>
                      <a:gd name="T28" fmla="*/ 18 w 326"/>
                      <a:gd name="T29" fmla="*/ 274 h 324"/>
                      <a:gd name="T30" fmla="*/ 11 w 326"/>
                      <a:gd name="T31" fmla="*/ 271 h 324"/>
                      <a:gd name="T32" fmla="*/ 15 w 326"/>
                      <a:gd name="T33" fmla="*/ 263 h 324"/>
                      <a:gd name="T34" fmla="*/ 15 w 326"/>
                      <a:gd name="T35" fmla="*/ 263 h 324"/>
                      <a:gd name="T36" fmla="*/ 21 w 326"/>
                      <a:gd name="T37" fmla="*/ 250 h 324"/>
                      <a:gd name="T38" fmla="*/ 16 w 326"/>
                      <a:gd name="T39" fmla="*/ 244 h 324"/>
                      <a:gd name="T40" fmla="*/ 10 w 326"/>
                      <a:gd name="T41" fmla="*/ 239 h 324"/>
                      <a:gd name="T42" fmla="*/ 3 w 326"/>
                      <a:gd name="T43" fmla="*/ 225 h 324"/>
                      <a:gd name="T44" fmla="*/ 3 w 326"/>
                      <a:gd name="T45" fmla="*/ 223 h 324"/>
                      <a:gd name="T46" fmla="*/ 8 w 326"/>
                      <a:gd name="T47" fmla="*/ 204 h 324"/>
                      <a:gd name="T48" fmla="*/ 11 w 326"/>
                      <a:gd name="T49" fmla="*/ 197 h 324"/>
                      <a:gd name="T50" fmla="*/ 15 w 326"/>
                      <a:gd name="T51" fmla="*/ 192 h 324"/>
                      <a:gd name="T52" fmla="*/ 24 w 326"/>
                      <a:gd name="T53" fmla="*/ 188 h 324"/>
                      <a:gd name="T54" fmla="*/ 31 w 326"/>
                      <a:gd name="T55" fmla="*/ 184 h 324"/>
                      <a:gd name="T56" fmla="*/ 42 w 326"/>
                      <a:gd name="T57" fmla="*/ 155 h 324"/>
                      <a:gd name="T58" fmla="*/ 42 w 326"/>
                      <a:gd name="T59" fmla="*/ 155 h 324"/>
                      <a:gd name="T60" fmla="*/ 50 w 326"/>
                      <a:gd name="T61" fmla="*/ 133 h 324"/>
                      <a:gd name="T62" fmla="*/ 64 w 326"/>
                      <a:gd name="T63" fmla="*/ 93 h 324"/>
                      <a:gd name="T64" fmla="*/ 76 w 326"/>
                      <a:gd name="T65" fmla="*/ 24 h 324"/>
                      <a:gd name="T66" fmla="*/ 85 w 326"/>
                      <a:gd name="T67" fmla="*/ 16 h 324"/>
                      <a:gd name="T68" fmla="*/ 98 w 326"/>
                      <a:gd name="T69" fmla="*/ 0 h 324"/>
                      <a:gd name="T70" fmla="*/ 196 w 326"/>
                      <a:gd name="T71" fmla="*/ 22 h 324"/>
                      <a:gd name="T72" fmla="*/ 254 w 326"/>
                      <a:gd name="T73" fmla="*/ 62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6" h="324">
                        <a:moveTo>
                          <a:pt x="312" y="86"/>
                        </a:moveTo>
                        <a:lnTo>
                          <a:pt x="326" y="115"/>
                        </a:lnTo>
                        <a:lnTo>
                          <a:pt x="188" y="207"/>
                        </a:lnTo>
                        <a:lnTo>
                          <a:pt x="178" y="178"/>
                        </a:lnTo>
                        <a:lnTo>
                          <a:pt x="146" y="199"/>
                        </a:lnTo>
                        <a:lnTo>
                          <a:pt x="138" y="199"/>
                        </a:lnTo>
                        <a:lnTo>
                          <a:pt x="95" y="247"/>
                        </a:lnTo>
                        <a:lnTo>
                          <a:pt x="90" y="255"/>
                        </a:lnTo>
                        <a:lnTo>
                          <a:pt x="77" y="274"/>
                        </a:lnTo>
                        <a:lnTo>
                          <a:pt x="71" y="286"/>
                        </a:lnTo>
                        <a:lnTo>
                          <a:pt x="68" y="287"/>
                        </a:lnTo>
                        <a:lnTo>
                          <a:pt x="66" y="286"/>
                        </a:lnTo>
                        <a:lnTo>
                          <a:pt x="63" y="292"/>
                        </a:lnTo>
                        <a:lnTo>
                          <a:pt x="60" y="290"/>
                        </a:lnTo>
                        <a:lnTo>
                          <a:pt x="58" y="294"/>
                        </a:lnTo>
                        <a:lnTo>
                          <a:pt x="56" y="310"/>
                        </a:lnTo>
                        <a:lnTo>
                          <a:pt x="55" y="315"/>
                        </a:lnTo>
                        <a:lnTo>
                          <a:pt x="50" y="315"/>
                        </a:lnTo>
                        <a:lnTo>
                          <a:pt x="43" y="316"/>
                        </a:lnTo>
                        <a:lnTo>
                          <a:pt x="32" y="321"/>
                        </a:lnTo>
                        <a:lnTo>
                          <a:pt x="31" y="321"/>
                        </a:lnTo>
                        <a:lnTo>
                          <a:pt x="31" y="324"/>
                        </a:lnTo>
                        <a:lnTo>
                          <a:pt x="27" y="324"/>
                        </a:lnTo>
                        <a:lnTo>
                          <a:pt x="26" y="324"/>
                        </a:lnTo>
                        <a:lnTo>
                          <a:pt x="21" y="321"/>
                        </a:lnTo>
                        <a:lnTo>
                          <a:pt x="18" y="319"/>
                        </a:lnTo>
                        <a:lnTo>
                          <a:pt x="2" y="308"/>
                        </a:lnTo>
                        <a:lnTo>
                          <a:pt x="0" y="308"/>
                        </a:lnTo>
                        <a:lnTo>
                          <a:pt x="0" y="308"/>
                        </a:lnTo>
                        <a:lnTo>
                          <a:pt x="18" y="274"/>
                        </a:lnTo>
                        <a:lnTo>
                          <a:pt x="18" y="274"/>
                        </a:lnTo>
                        <a:lnTo>
                          <a:pt x="11" y="271"/>
                        </a:lnTo>
                        <a:lnTo>
                          <a:pt x="11" y="271"/>
                        </a:lnTo>
                        <a:lnTo>
                          <a:pt x="15" y="263"/>
                        </a:lnTo>
                        <a:lnTo>
                          <a:pt x="15" y="263"/>
                        </a:lnTo>
                        <a:lnTo>
                          <a:pt x="15" y="263"/>
                        </a:lnTo>
                        <a:lnTo>
                          <a:pt x="15" y="263"/>
                        </a:lnTo>
                        <a:lnTo>
                          <a:pt x="21" y="250"/>
                        </a:lnTo>
                        <a:lnTo>
                          <a:pt x="23" y="249"/>
                        </a:lnTo>
                        <a:lnTo>
                          <a:pt x="16" y="244"/>
                        </a:lnTo>
                        <a:lnTo>
                          <a:pt x="15" y="244"/>
                        </a:lnTo>
                        <a:lnTo>
                          <a:pt x="10" y="239"/>
                        </a:lnTo>
                        <a:lnTo>
                          <a:pt x="5" y="231"/>
                        </a:lnTo>
                        <a:lnTo>
                          <a:pt x="3" y="225"/>
                        </a:lnTo>
                        <a:lnTo>
                          <a:pt x="3" y="223"/>
                        </a:lnTo>
                        <a:lnTo>
                          <a:pt x="3" y="223"/>
                        </a:lnTo>
                        <a:lnTo>
                          <a:pt x="5" y="215"/>
                        </a:lnTo>
                        <a:lnTo>
                          <a:pt x="8" y="204"/>
                        </a:lnTo>
                        <a:lnTo>
                          <a:pt x="8" y="200"/>
                        </a:lnTo>
                        <a:lnTo>
                          <a:pt x="11" y="197"/>
                        </a:lnTo>
                        <a:lnTo>
                          <a:pt x="13" y="194"/>
                        </a:lnTo>
                        <a:lnTo>
                          <a:pt x="15" y="192"/>
                        </a:lnTo>
                        <a:lnTo>
                          <a:pt x="18" y="189"/>
                        </a:lnTo>
                        <a:lnTo>
                          <a:pt x="24" y="188"/>
                        </a:lnTo>
                        <a:lnTo>
                          <a:pt x="31" y="186"/>
                        </a:lnTo>
                        <a:lnTo>
                          <a:pt x="31" y="184"/>
                        </a:lnTo>
                        <a:lnTo>
                          <a:pt x="31" y="183"/>
                        </a:lnTo>
                        <a:lnTo>
                          <a:pt x="42" y="155"/>
                        </a:lnTo>
                        <a:lnTo>
                          <a:pt x="42" y="155"/>
                        </a:lnTo>
                        <a:lnTo>
                          <a:pt x="42" y="155"/>
                        </a:lnTo>
                        <a:lnTo>
                          <a:pt x="42" y="155"/>
                        </a:lnTo>
                        <a:lnTo>
                          <a:pt x="50" y="133"/>
                        </a:lnTo>
                        <a:lnTo>
                          <a:pt x="64" y="93"/>
                        </a:lnTo>
                        <a:lnTo>
                          <a:pt x="64" y="93"/>
                        </a:lnTo>
                        <a:lnTo>
                          <a:pt x="74" y="61"/>
                        </a:lnTo>
                        <a:lnTo>
                          <a:pt x="76" y="24"/>
                        </a:lnTo>
                        <a:lnTo>
                          <a:pt x="76" y="22"/>
                        </a:lnTo>
                        <a:lnTo>
                          <a:pt x="85" y="16"/>
                        </a:lnTo>
                        <a:lnTo>
                          <a:pt x="93" y="8"/>
                        </a:lnTo>
                        <a:lnTo>
                          <a:pt x="98" y="0"/>
                        </a:lnTo>
                        <a:lnTo>
                          <a:pt x="195" y="40"/>
                        </a:lnTo>
                        <a:lnTo>
                          <a:pt x="196" y="22"/>
                        </a:lnTo>
                        <a:lnTo>
                          <a:pt x="254" y="46"/>
                        </a:lnTo>
                        <a:lnTo>
                          <a:pt x="254" y="62"/>
                        </a:lnTo>
                        <a:lnTo>
                          <a:pt x="312" y="86"/>
                        </a:lnTo>
                      </a:path>
                    </a:pathLst>
                  </a:custGeom>
                  <a:noFill/>
                  <a:ln w="4763" cap="sq">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
                <p:nvSpPr>
                  <p:cNvPr id="137" name="Freeform 93"/>
                  <p:cNvSpPr>
                    <a:spLocks/>
                  </p:cNvSpPr>
                  <p:nvPr/>
                </p:nvSpPr>
                <p:spPr bwMode="auto">
                  <a:xfrm>
                    <a:off x="3740" y="2672"/>
                    <a:ext cx="363" cy="328"/>
                  </a:xfrm>
                  <a:custGeom>
                    <a:avLst/>
                    <a:gdLst>
                      <a:gd name="T0" fmla="*/ 284 w 363"/>
                      <a:gd name="T1" fmla="*/ 273 h 328"/>
                      <a:gd name="T2" fmla="*/ 280 w 363"/>
                      <a:gd name="T3" fmla="*/ 273 h 328"/>
                      <a:gd name="T4" fmla="*/ 272 w 363"/>
                      <a:gd name="T5" fmla="*/ 288 h 328"/>
                      <a:gd name="T6" fmla="*/ 239 w 363"/>
                      <a:gd name="T7" fmla="*/ 302 h 328"/>
                      <a:gd name="T8" fmla="*/ 219 w 363"/>
                      <a:gd name="T9" fmla="*/ 317 h 328"/>
                      <a:gd name="T10" fmla="*/ 188 w 363"/>
                      <a:gd name="T11" fmla="*/ 328 h 328"/>
                      <a:gd name="T12" fmla="*/ 167 w 363"/>
                      <a:gd name="T13" fmla="*/ 320 h 328"/>
                      <a:gd name="T14" fmla="*/ 159 w 363"/>
                      <a:gd name="T15" fmla="*/ 318 h 328"/>
                      <a:gd name="T16" fmla="*/ 151 w 363"/>
                      <a:gd name="T17" fmla="*/ 302 h 328"/>
                      <a:gd name="T18" fmla="*/ 140 w 363"/>
                      <a:gd name="T19" fmla="*/ 291 h 328"/>
                      <a:gd name="T20" fmla="*/ 125 w 363"/>
                      <a:gd name="T21" fmla="*/ 280 h 328"/>
                      <a:gd name="T22" fmla="*/ 90 w 363"/>
                      <a:gd name="T23" fmla="*/ 293 h 328"/>
                      <a:gd name="T24" fmla="*/ 85 w 363"/>
                      <a:gd name="T25" fmla="*/ 280 h 328"/>
                      <a:gd name="T26" fmla="*/ 69 w 363"/>
                      <a:gd name="T27" fmla="*/ 259 h 328"/>
                      <a:gd name="T28" fmla="*/ 56 w 363"/>
                      <a:gd name="T29" fmla="*/ 257 h 328"/>
                      <a:gd name="T30" fmla="*/ 42 w 363"/>
                      <a:gd name="T31" fmla="*/ 249 h 328"/>
                      <a:gd name="T32" fmla="*/ 37 w 363"/>
                      <a:gd name="T33" fmla="*/ 243 h 328"/>
                      <a:gd name="T34" fmla="*/ 30 w 363"/>
                      <a:gd name="T35" fmla="*/ 235 h 328"/>
                      <a:gd name="T36" fmla="*/ 22 w 363"/>
                      <a:gd name="T37" fmla="*/ 228 h 328"/>
                      <a:gd name="T38" fmla="*/ 16 w 363"/>
                      <a:gd name="T39" fmla="*/ 220 h 328"/>
                      <a:gd name="T40" fmla="*/ 18 w 363"/>
                      <a:gd name="T41" fmla="*/ 207 h 328"/>
                      <a:gd name="T42" fmla="*/ 13 w 363"/>
                      <a:gd name="T43" fmla="*/ 201 h 328"/>
                      <a:gd name="T44" fmla="*/ 0 w 363"/>
                      <a:gd name="T45" fmla="*/ 182 h 328"/>
                      <a:gd name="T46" fmla="*/ 3 w 363"/>
                      <a:gd name="T47" fmla="*/ 167 h 328"/>
                      <a:gd name="T48" fmla="*/ 32 w 363"/>
                      <a:gd name="T49" fmla="*/ 148 h 328"/>
                      <a:gd name="T50" fmla="*/ 79 w 363"/>
                      <a:gd name="T51" fmla="*/ 104 h 328"/>
                      <a:gd name="T52" fmla="*/ 120 w 363"/>
                      <a:gd name="T53" fmla="*/ 0 h 328"/>
                      <a:gd name="T54" fmla="*/ 161 w 363"/>
                      <a:gd name="T55" fmla="*/ 31 h 328"/>
                      <a:gd name="T56" fmla="*/ 198 w 363"/>
                      <a:gd name="T57" fmla="*/ 59 h 328"/>
                      <a:gd name="T58" fmla="*/ 230 w 363"/>
                      <a:gd name="T59" fmla="*/ 84 h 328"/>
                      <a:gd name="T60" fmla="*/ 257 w 363"/>
                      <a:gd name="T61" fmla="*/ 100 h 328"/>
                      <a:gd name="T62" fmla="*/ 299 w 363"/>
                      <a:gd name="T63" fmla="*/ 133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3" h="328">
                        <a:moveTo>
                          <a:pt x="363" y="188"/>
                        </a:moveTo>
                        <a:lnTo>
                          <a:pt x="284" y="273"/>
                        </a:lnTo>
                        <a:lnTo>
                          <a:pt x="281" y="270"/>
                        </a:lnTo>
                        <a:lnTo>
                          <a:pt x="280" y="273"/>
                        </a:lnTo>
                        <a:lnTo>
                          <a:pt x="268" y="285"/>
                        </a:lnTo>
                        <a:lnTo>
                          <a:pt x="272" y="288"/>
                        </a:lnTo>
                        <a:lnTo>
                          <a:pt x="247" y="312"/>
                        </a:lnTo>
                        <a:lnTo>
                          <a:pt x="239" y="302"/>
                        </a:lnTo>
                        <a:lnTo>
                          <a:pt x="231" y="297"/>
                        </a:lnTo>
                        <a:lnTo>
                          <a:pt x="219" y="317"/>
                        </a:lnTo>
                        <a:lnTo>
                          <a:pt x="202" y="302"/>
                        </a:lnTo>
                        <a:lnTo>
                          <a:pt x="188" y="328"/>
                        </a:lnTo>
                        <a:lnTo>
                          <a:pt x="170" y="313"/>
                        </a:lnTo>
                        <a:lnTo>
                          <a:pt x="167" y="320"/>
                        </a:lnTo>
                        <a:lnTo>
                          <a:pt x="165" y="318"/>
                        </a:lnTo>
                        <a:lnTo>
                          <a:pt x="159" y="318"/>
                        </a:lnTo>
                        <a:lnTo>
                          <a:pt x="157" y="312"/>
                        </a:lnTo>
                        <a:lnTo>
                          <a:pt x="151" y="302"/>
                        </a:lnTo>
                        <a:lnTo>
                          <a:pt x="146" y="296"/>
                        </a:lnTo>
                        <a:lnTo>
                          <a:pt x="140" y="291"/>
                        </a:lnTo>
                        <a:lnTo>
                          <a:pt x="129" y="281"/>
                        </a:lnTo>
                        <a:lnTo>
                          <a:pt x="125" y="280"/>
                        </a:lnTo>
                        <a:lnTo>
                          <a:pt x="101" y="307"/>
                        </a:lnTo>
                        <a:lnTo>
                          <a:pt x="90" y="293"/>
                        </a:lnTo>
                        <a:lnTo>
                          <a:pt x="93" y="289"/>
                        </a:lnTo>
                        <a:lnTo>
                          <a:pt x="85" y="280"/>
                        </a:lnTo>
                        <a:lnTo>
                          <a:pt x="74" y="267"/>
                        </a:lnTo>
                        <a:lnTo>
                          <a:pt x="69" y="259"/>
                        </a:lnTo>
                        <a:lnTo>
                          <a:pt x="61" y="251"/>
                        </a:lnTo>
                        <a:lnTo>
                          <a:pt x="56" y="257"/>
                        </a:lnTo>
                        <a:lnTo>
                          <a:pt x="45" y="246"/>
                        </a:lnTo>
                        <a:lnTo>
                          <a:pt x="42" y="249"/>
                        </a:lnTo>
                        <a:lnTo>
                          <a:pt x="42" y="248"/>
                        </a:lnTo>
                        <a:lnTo>
                          <a:pt x="37" y="243"/>
                        </a:lnTo>
                        <a:lnTo>
                          <a:pt x="37" y="243"/>
                        </a:lnTo>
                        <a:lnTo>
                          <a:pt x="30" y="235"/>
                        </a:lnTo>
                        <a:lnTo>
                          <a:pt x="29" y="236"/>
                        </a:lnTo>
                        <a:lnTo>
                          <a:pt x="22" y="228"/>
                        </a:lnTo>
                        <a:lnTo>
                          <a:pt x="19" y="230"/>
                        </a:lnTo>
                        <a:lnTo>
                          <a:pt x="16" y="220"/>
                        </a:lnTo>
                        <a:lnTo>
                          <a:pt x="10" y="212"/>
                        </a:lnTo>
                        <a:lnTo>
                          <a:pt x="18" y="207"/>
                        </a:lnTo>
                        <a:lnTo>
                          <a:pt x="16" y="198"/>
                        </a:lnTo>
                        <a:lnTo>
                          <a:pt x="13" y="201"/>
                        </a:lnTo>
                        <a:lnTo>
                          <a:pt x="13" y="195"/>
                        </a:lnTo>
                        <a:lnTo>
                          <a:pt x="0" y="182"/>
                        </a:lnTo>
                        <a:lnTo>
                          <a:pt x="3" y="180"/>
                        </a:lnTo>
                        <a:lnTo>
                          <a:pt x="3" y="167"/>
                        </a:lnTo>
                        <a:lnTo>
                          <a:pt x="18" y="158"/>
                        </a:lnTo>
                        <a:lnTo>
                          <a:pt x="32" y="148"/>
                        </a:lnTo>
                        <a:lnTo>
                          <a:pt x="58" y="127"/>
                        </a:lnTo>
                        <a:lnTo>
                          <a:pt x="79" y="104"/>
                        </a:lnTo>
                        <a:lnTo>
                          <a:pt x="90" y="37"/>
                        </a:lnTo>
                        <a:lnTo>
                          <a:pt x="120" y="0"/>
                        </a:lnTo>
                        <a:lnTo>
                          <a:pt x="130" y="8"/>
                        </a:lnTo>
                        <a:lnTo>
                          <a:pt x="161" y="31"/>
                        </a:lnTo>
                        <a:lnTo>
                          <a:pt x="174" y="43"/>
                        </a:lnTo>
                        <a:lnTo>
                          <a:pt x="198" y="59"/>
                        </a:lnTo>
                        <a:lnTo>
                          <a:pt x="219" y="76"/>
                        </a:lnTo>
                        <a:lnTo>
                          <a:pt x="230" y="84"/>
                        </a:lnTo>
                        <a:lnTo>
                          <a:pt x="247" y="95"/>
                        </a:lnTo>
                        <a:lnTo>
                          <a:pt x="257" y="100"/>
                        </a:lnTo>
                        <a:lnTo>
                          <a:pt x="283" y="121"/>
                        </a:lnTo>
                        <a:lnTo>
                          <a:pt x="299" y="133"/>
                        </a:lnTo>
                        <a:lnTo>
                          <a:pt x="363" y="188"/>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a:p>
                </p:txBody>
              </p:sp>
              <p:sp>
                <p:nvSpPr>
                  <p:cNvPr id="138" name="Freeform 94"/>
                  <p:cNvSpPr>
                    <a:spLocks/>
                  </p:cNvSpPr>
                  <p:nvPr/>
                </p:nvSpPr>
                <p:spPr bwMode="auto">
                  <a:xfrm>
                    <a:off x="3740" y="2672"/>
                    <a:ext cx="363" cy="328"/>
                  </a:xfrm>
                  <a:custGeom>
                    <a:avLst/>
                    <a:gdLst>
                      <a:gd name="T0" fmla="*/ 284 w 363"/>
                      <a:gd name="T1" fmla="*/ 273 h 328"/>
                      <a:gd name="T2" fmla="*/ 280 w 363"/>
                      <a:gd name="T3" fmla="*/ 273 h 328"/>
                      <a:gd name="T4" fmla="*/ 272 w 363"/>
                      <a:gd name="T5" fmla="*/ 288 h 328"/>
                      <a:gd name="T6" fmla="*/ 239 w 363"/>
                      <a:gd name="T7" fmla="*/ 302 h 328"/>
                      <a:gd name="T8" fmla="*/ 219 w 363"/>
                      <a:gd name="T9" fmla="*/ 317 h 328"/>
                      <a:gd name="T10" fmla="*/ 188 w 363"/>
                      <a:gd name="T11" fmla="*/ 328 h 328"/>
                      <a:gd name="T12" fmla="*/ 167 w 363"/>
                      <a:gd name="T13" fmla="*/ 320 h 328"/>
                      <a:gd name="T14" fmla="*/ 159 w 363"/>
                      <a:gd name="T15" fmla="*/ 318 h 328"/>
                      <a:gd name="T16" fmla="*/ 151 w 363"/>
                      <a:gd name="T17" fmla="*/ 302 h 328"/>
                      <a:gd name="T18" fmla="*/ 140 w 363"/>
                      <a:gd name="T19" fmla="*/ 291 h 328"/>
                      <a:gd name="T20" fmla="*/ 125 w 363"/>
                      <a:gd name="T21" fmla="*/ 280 h 328"/>
                      <a:gd name="T22" fmla="*/ 90 w 363"/>
                      <a:gd name="T23" fmla="*/ 293 h 328"/>
                      <a:gd name="T24" fmla="*/ 85 w 363"/>
                      <a:gd name="T25" fmla="*/ 280 h 328"/>
                      <a:gd name="T26" fmla="*/ 69 w 363"/>
                      <a:gd name="T27" fmla="*/ 259 h 328"/>
                      <a:gd name="T28" fmla="*/ 56 w 363"/>
                      <a:gd name="T29" fmla="*/ 257 h 328"/>
                      <a:gd name="T30" fmla="*/ 42 w 363"/>
                      <a:gd name="T31" fmla="*/ 249 h 328"/>
                      <a:gd name="T32" fmla="*/ 37 w 363"/>
                      <a:gd name="T33" fmla="*/ 243 h 328"/>
                      <a:gd name="T34" fmla="*/ 30 w 363"/>
                      <a:gd name="T35" fmla="*/ 235 h 328"/>
                      <a:gd name="T36" fmla="*/ 22 w 363"/>
                      <a:gd name="T37" fmla="*/ 228 h 328"/>
                      <a:gd name="T38" fmla="*/ 16 w 363"/>
                      <a:gd name="T39" fmla="*/ 220 h 328"/>
                      <a:gd name="T40" fmla="*/ 18 w 363"/>
                      <a:gd name="T41" fmla="*/ 207 h 328"/>
                      <a:gd name="T42" fmla="*/ 13 w 363"/>
                      <a:gd name="T43" fmla="*/ 201 h 328"/>
                      <a:gd name="T44" fmla="*/ 0 w 363"/>
                      <a:gd name="T45" fmla="*/ 182 h 328"/>
                      <a:gd name="T46" fmla="*/ 3 w 363"/>
                      <a:gd name="T47" fmla="*/ 167 h 328"/>
                      <a:gd name="T48" fmla="*/ 32 w 363"/>
                      <a:gd name="T49" fmla="*/ 148 h 328"/>
                      <a:gd name="T50" fmla="*/ 79 w 363"/>
                      <a:gd name="T51" fmla="*/ 104 h 328"/>
                      <a:gd name="T52" fmla="*/ 120 w 363"/>
                      <a:gd name="T53" fmla="*/ 0 h 328"/>
                      <a:gd name="T54" fmla="*/ 161 w 363"/>
                      <a:gd name="T55" fmla="*/ 31 h 328"/>
                      <a:gd name="T56" fmla="*/ 198 w 363"/>
                      <a:gd name="T57" fmla="*/ 59 h 328"/>
                      <a:gd name="T58" fmla="*/ 230 w 363"/>
                      <a:gd name="T59" fmla="*/ 84 h 328"/>
                      <a:gd name="T60" fmla="*/ 257 w 363"/>
                      <a:gd name="T61" fmla="*/ 100 h 328"/>
                      <a:gd name="T62" fmla="*/ 299 w 363"/>
                      <a:gd name="T63" fmla="*/ 133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3" h="328">
                        <a:moveTo>
                          <a:pt x="363" y="188"/>
                        </a:moveTo>
                        <a:lnTo>
                          <a:pt x="284" y="273"/>
                        </a:lnTo>
                        <a:lnTo>
                          <a:pt x="281" y="270"/>
                        </a:lnTo>
                        <a:lnTo>
                          <a:pt x="280" y="273"/>
                        </a:lnTo>
                        <a:lnTo>
                          <a:pt x="268" y="285"/>
                        </a:lnTo>
                        <a:lnTo>
                          <a:pt x="272" y="288"/>
                        </a:lnTo>
                        <a:lnTo>
                          <a:pt x="247" y="312"/>
                        </a:lnTo>
                        <a:lnTo>
                          <a:pt x="239" y="302"/>
                        </a:lnTo>
                        <a:lnTo>
                          <a:pt x="231" y="297"/>
                        </a:lnTo>
                        <a:lnTo>
                          <a:pt x="219" y="317"/>
                        </a:lnTo>
                        <a:lnTo>
                          <a:pt x="202" y="302"/>
                        </a:lnTo>
                        <a:lnTo>
                          <a:pt x="188" y="328"/>
                        </a:lnTo>
                        <a:lnTo>
                          <a:pt x="170" y="313"/>
                        </a:lnTo>
                        <a:lnTo>
                          <a:pt x="167" y="320"/>
                        </a:lnTo>
                        <a:lnTo>
                          <a:pt x="165" y="318"/>
                        </a:lnTo>
                        <a:lnTo>
                          <a:pt x="159" y="318"/>
                        </a:lnTo>
                        <a:lnTo>
                          <a:pt x="157" y="312"/>
                        </a:lnTo>
                        <a:lnTo>
                          <a:pt x="151" y="302"/>
                        </a:lnTo>
                        <a:lnTo>
                          <a:pt x="146" y="296"/>
                        </a:lnTo>
                        <a:lnTo>
                          <a:pt x="140" y="291"/>
                        </a:lnTo>
                        <a:lnTo>
                          <a:pt x="129" y="281"/>
                        </a:lnTo>
                        <a:lnTo>
                          <a:pt x="125" y="280"/>
                        </a:lnTo>
                        <a:lnTo>
                          <a:pt x="101" y="307"/>
                        </a:lnTo>
                        <a:lnTo>
                          <a:pt x="90" y="293"/>
                        </a:lnTo>
                        <a:lnTo>
                          <a:pt x="93" y="289"/>
                        </a:lnTo>
                        <a:lnTo>
                          <a:pt x="85" y="280"/>
                        </a:lnTo>
                        <a:lnTo>
                          <a:pt x="74" y="267"/>
                        </a:lnTo>
                        <a:lnTo>
                          <a:pt x="69" y="259"/>
                        </a:lnTo>
                        <a:lnTo>
                          <a:pt x="61" y="251"/>
                        </a:lnTo>
                        <a:lnTo>
                          <a:pt x="56" y="257"/>
                        </a:lnTo>
                        <a:lnTo>
                          <a:pt x="45" y="246"/>
                        </a:lnTo>
                        <a:lnTo>
                          <a:pt x="42" y="249"/>
                        </a:lnTo>
                        <a:lnTo>
                          <a:pt x="42" y="248"/>
                        </a:lnTo>
                        <a:lnTo>
                          <a:pt x="37" y="243"/>
                        </a:lnTo>
                        <a:lnTo>
                          <a:pt x="37" y="243"/>
                        </a:lnTo>
                        <a:lnTo>
                          <a:pt x="30" y="235"/>
                        </a:lnTo>
                        <a:lnTo>
                          <a:pt x="29" y="236"/>
                        </a:lnTo>
                        <a:lnTo>
                          <a:pt x="22" y="228"/>
                        </a:lnTo>
                        <a:lnTo>
                          <a:pt x="19" y="230"/>
                        </a:lnTo>
                        <a:lnTo>
                          <a:pt x="16" y="220"/>
                        </a:lnTo>
                        <a:lnTo>
                          <a:pt x="10" y="212"/>
                        </a:lnTo>
                        <a:lnTo>
                          <a:pt x="18" y="207"/>
                        </a:lnTo>
                        <a:lnTo>
                          <a:pt x="16" y="198"/>
                        </a:lnTo>
                        <a:lnTo>
                          <a:pt x="13" y="201"/>
                        </a:lnTo>
                        <a:lnTo>
                          <a:pt x="13" y="195"/>
                        </a:lnTo>
                        <a:lnTo>
                          <a:pt x="0" y="182"/>
                        </a:lnTo>
                        <a:lnTo>
                          <a:pt x="3" y="180"/>
                        </a:lnTo>
                        <a:lnTo>
                          <a:pt x="3" y="167"/>
                        </a:lnTo>
                        <a:lnTo>
                          <a:pt x="18" y="158"/>
                        </a:lnTo>
                        <a:lnTo>
                          <a:pt x="32" y="148"/>
                        </a:lnTo>
                        <a:lnTo>
                          <a:pt x="58" y="127"/>
                        </a:lnTo>
                        <a:lnTo>
                          <a:pt x="79" y="104"/>
                        </a:lnTo>
                        <a:lnTo>
                          <a:pt x="90" y="37"/>
                        </a:lnTo>
                        <a:lnTo>
                          <a:pt x="120" y="0"/>
                        </a:lnTo>
                        <a:lnTo>
                          <a:pt x="130" y="8"/>
                        </a:lnTo>
                        <a:lnTo>
                          <a:pt x="161" y="31"/>
                        </a:lnTo>
                        <a:lnTo>
                          <a:pt x="174" y="43"/>
                        </a:lnTo>
                        <a:lnTo>
                          <a:pt x="198" y="59"/>
                        </a:lnTo>
                        <a:lnTo>
                          <a:pt x="219" y="76"/>
                        </a:lnTo>
                        <a:lnTo>
                          <a:pt x="230" y="84"/>
                        </a:lnTo>
                        <a:lnTo>
                          <a:pt x="247" y="95"/>
                        </a:lnTo>
                        <a:lnTo>
                          <a:pt x="257" y="100"/>
                        </a:lnTo>
                        <a:lnTo>
                          <a:pt x="283" y="121"/>
                        </a:lnTo>
                        <a:lnTo>
                          <a:pt x="299" y="133"/>
                        </a:lnTo>
                        <a:lnTo>
                          <a:pt x="363" y="188"/>
                        </a:lnTo>
                      </a:path>
                    </a:pathLst>
                  </a:custGeom>
                  <a:noFill/>
                  <a:ln w="4763" cap="sq">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
                <p:nvSpPr>
                  <p:cNvPr id="139" name="Freeform 95"/>
                  <p:cNvSpPr>
                    <a:spLocks/>
                  </p:cNvSpPr>
                  <p:nvPr/>
                </p:nvSpPr>
                <p:spPr bwMode="auto">
                  <a:xfrm>
                    <a:off x="4124" y="1500"/>
                    <a:ext cx="366" cy="515"/>
                  </a:xfrm>
                  <a:custGeom>
                    <a:avLst/>
                    <a:gdLst>
                      <a:gd name="T0" fmla="*/ 323 w 366"/>
                      <a:gd name="T1" fmla="*/ 243 h 515"/>
                      <a:gd name="T2" fmla="*/ 323 w 366"/>
                      <a:gd name="T3" fmla="*/ 248 h 515"/>
                      <a:gd name="T4" fmla="*/ 336 w 366"/>
                      <a:gd name="T5" fmla="*/ 309 h 515"/>
                      <a:gd name="T6" fmla="*/ 355 w 366"/>
                      <a:gd name="T7" fmla="*/ 320 h 515"/>
                      <a:gd name="T8" fmla="*/ 358 w 366"/>
                      <a:gd name="T9" fmla="*/ 336 h 515"/>
                      <a:gd name="T10" fmla="*/ 363 w 366"/>
                      <a:gd name="T11" fmla="*/ 344 h 515"/>
                      <a:gd name="T12" fmla="*/ 366 w 366"/>
                      <a:gd name="T13" fmla="*/ 347 h 515"/>
                      <a:gd name="T14" fmla="*/ 305 w 366"/>
                      <a:gd name="T15" fmla="*/ 437 h 515"/>
                      <a:gd name="T16" fmla="*/ 310 w 366"/>
                      <a:gd name="T17" fmla="*/ 460 h 515"/>
                      <a:gd name="T18" fmla="*/ 309 w 366"/>
                      <a:gd name="T19" fmla="*/ 468 h 515"/>
                      <a:gd name="T20" fmla="*/ 288 w 366"/>
                      <a:gd name="T21" fmla="*/ 463 h 515"/>
                      <a:gd name="T22" fmla="*/ 281 w 366"/>
                      <a:gd name="T23" fmla="*/ 463 h 515"/>
                      <a:gd name="T24" fmla="*/ 270 w 366"/>
                      <a:gd name="T25" fmla="*/ 471 h 515"/>
                      <a:gd name="T26" fmla="*/ 262 w 366"/>
                      <a:gd name="T27" fmla="*/ 476 h 515"/>
                      <a:gd name="T28" fmla="*/ 262 w 366"/>
                      <a:gd name="T29" fmla="*/ 478 h 515"/>
                      <a:gd name="T30" fmla="*/ 272 w 366"/>
                      <a:gd name="T31" fmla="*/ 482 h 515"/>
                      <a:gd name="T32" fmla="*/ 276 w 366"/>
                      <a:gd name="T33" fmla="*/ 492 h 515"/>
                      <a:gd name="T34" fmla="*/ 272 w 366"/>
                      <a:gd name="T35" fmla="*/ 495 h 515"/>
                      <a:gd name="T36" fmla="*/ 259 w 366"/>
                      <a:gd name="T37" fmla="*/ 492 h 515"/>
                      <a:gd name="T38" fmla="*/ 256 w 366"/>
                      <a:gd name="T39" fmla="*/ 495 h 515"/>
                      <a:gd name="T40" fmla="*/ 259 w 366"/>
                      <a:gd name="T41" fmla="*/ 503 h 515"/>
                      <a:gd name="T42" fmla="*/ 257 w 366"/>
                      <a:gd name="T43" fmla="*/ 513 h 515"/>
                      <a:gd name="T44" fmla="*/ 252 w 366"/>
                      <a:gd name="T45" fmla="*/ 513 h 515"/>
                      <a:gd name="T46" fmla="*/ 243 w 366"/>
                      <a:gd name="T47" fmla="*/ 505 h 515"/>
                      <a:gd name="T48" fmla="*/ 233 w 366"/>
                      <a:gd name="T49" fmla="*/ 515 h 515"/>
                      <a:gd name="T50" fmla="*/ 182 w 366"/>
                      <a:gd name="T51" fmla="*/ 468 h 515"/>
                      <a:gd name="T52" fmla="*/ 172 w 366"/>
                      <a:gd name="T53" fmla="*/ 460 h 515"/>
                      <a:gd name="T54" fmla="*/ 172 w 366"/>
                      <a:gd name="T55" fmla="*/ 460 h 515"/>
                      <a:gd name="T56" fmla="*/ 143 w 366"/>
                      <a:gd name="T57" fmla="*/ 425 h 515"/>
                      <a:gd name="T58" fmla="*/ 143 w 366"/>
                      <a:gd name="T59" fmla="*/ 425 h 515"/>
                      <a:gd name="T60" fmla="*/ 137 w 366"/>
                      <a:gd name="T61" fmla="*/ 418 h 515"/>
                      <a:gd name="T62" fmla="*/ 117 w 366"/>
                      <a:gd name="T63" fmla="*/ 396 h 515"/>
                      <a:gd name="T64" fmla="*/ 63 w 366"/>
                      <a:gd name="T65" fmla="*/ 331 h 515"/>
                      <a:gd name="T66" fmla="*/ 40 w 366"/>
                      <a:gd name="T67" fmla="*/ 296 h 515"/>
                      <a:gd name="T68" fmla="*/ 32 w 366"/>
                      <a:gd name="T69" fmla="*/ 257 h 515"/>
                      <a:gd name="T70" fmla="*/ 45 w 366"/>
                      <a:gd name="T71" fmla="*/ 187 h 515"/>
                      <a:gd name="T72" fmla="*/ 45 w 366"/>
                      <a:gd name="T73" fmla="*/ 175 h 515"/>
                      <a:gd name="T74" fmla="*/ 27 w 366"/>
                      <a:gd name="T75" fmla="*/ 129 h 515"/>
                      <a:gd name="T76" fmla="*/ 0 w 366"/>
                      <a:gd name="T77" fmla="*/ 111 h 515"/>
                      <a:gd name="T78" fmla="*/ 6 w 366"/>
                      <a:gd name="T79" fmla="*/ 76 h 515"/>
                      <a:gd name="T80" fmla="*/ 16 w 366"/>
                      <a:gd name="T81" fmla="*/ 24 h 515"/>
                      <a:gd name="T82" fmla="*/ 58 w 366"/>
                      <a:gd name="T83" fmla="*/ 29 h 515"/>
                      <a:gd name="T84" fmla="*/ 71 w 366"/>
                      <a:gd name="T85" fmla="*/ 42 h 515"/>
                      <a:gd name="T86" fmla="*/ 80 w 366"/>
                      <a:gd name="T87" fmla="*/ 66 h 515"/>
                      <a:gd name="T88" fmla="*/ 88 w 366"/>
                      <a:gd name="T89" fmla="*/ 82 h 515"/>
                      <a:gd name="T90" fmla="*/ 92 w 366"/>
                      <a:gd name="T91" fmla="*/ 89 h 515"/>
                      <a:gd name="T92" fmla="*/ 119 w 366"/>
                      <a:gd name="T93" fmla="*/ 109 h 515"/>
                      <a:gd name="T94" fmla="*/ 169 w 366"/>
                      <a:gd name="T95" fmla="*/ 126 h 515"/>
                      <a:gd name="T96" fmla="*/ 198 w 366"/>
                      <a:gd name="T97" fmla="*/ 148 h 515"/>
                      <a:gd name="T98" fmla="*/ 251 w 366"/>
                      <a:gd name="T99" fmla="*/ 156 h 515"/>
                      <a:gd name="T100" fmla="*/ 285 w 366"/>
                      <a:gd name="T101" fmla="*/ 175 h 515"/>
                      <a:gd name="T102" fmla="*/ 309 w 366"/>
                      <a:gd name="T103" fmla="*/ 191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66" h="515">
                        <a:moveTo>
                          <a:pt x="309" y="191"/>
                        </a:moveTo>
                        <a:lnTo>
                          <a:pt x="323" y="243"/>
                        </a:lnTo>
                        <a:lnTo>
                          <a:pt x="323" y="243"/>
                        </a:lnTo>
                        <a:lnTo>
                          <a:pt x="323" y="248"/>
                        </a:lnTo>
                        <a:lnTo>
                          <a:pt x="334" y="285"/>
                        </a:lnTo>
                        <a:lnTo>
                          <a:pt x="336" y="309"/>
                        </a:lnTo>
                        <a:lnTo>
                          <a:pt x="352" y="312"/>
                        </a:lnTo>
                        <a:lnTo>
                          <a:pt x="355" y="320"/>
                        </a:lnTo>
                        <a:lnTo>
                          <a:pt x="358" y="331"/>
                        </a:lnTo>
                        <a:lnTo>
                          <a:pt x="358" y="336"/>
                        </a:lnTo>
                        <a:lnTo>
                          <a:pt x="358" y="338"/>
                        </a:lnTo>
                        <a:lnTo>
                          <a:pt x="363" y="344"/>
                        </a:lnTo>
                        <a:lnTo>
                          <a:pt x="365" y="347"/>
                        </a:lnTo>
                        <a:lnTo>
                          <a:pt x="366" y="347"/>
                        </a:lnTo>
                        <a:lnTo>
                          <a:pt x="301" y="437"/>
                        </a:lnTo>
                        <a:lnTo>
                          <a:pt x="305" y="437"/>
                        </a:lnTo>
                        <a:lnTo>
                          <a:pt x="309" y="444"/>
                        </a:lnTo>
                        <a:lnTo>
                          <a:pt x="310" y="460"/>
                        </a:lnTo>
                        <a:lnTo>
                          <a:pt x="312" y="463"/>
                        </a:lnTo>
                        <a:lnTo>
                          <a:pt x="309" y="468"/>
                        </a:lnTo>
                        <a:lnTo>
                          <a:pt x="301" y="466"/>
                        </a:lnTo>
                        <a:lnTo>
                          <a:pt x="288" y="463"/>
                        </a:lnTo>
                        <a:lnTo>
                          <a:pt x="288" y="465"/>
                        </a:lnTo>
                        <a:lnTo>
                          <a:pt x="281" y="463"/>
                        </a:lnTo>
                        <a:lnTo>
                          <a:pt x="278" y="466"/>
                        </a:lnTo>
                        <a:lnTo>
                          <a:pt x="270" y="471"/>
                        </a:lnTo>
                        <a:lnTo>
                          <a:pt x="264" y="474"/>
                        </a:lnTo>
                        <a:lnTo>
                          <a:pt x="262" y="476"/>
                        </a:lnTo>
                        <a:lnTo>
                          <a:pt x="262" y="476"/>
                        </a:lnTo>
                        <a:lnTo>
                          <a:pt x="262" y="478"/>
                        </a:lnTo>
                        <a:lnTo>
                          <a:pt x="267" y="479"/>
                        </a:lnTo>
                        <a:lnTo>
                          <a:pt x="272" y="482"/>
                        </a:lnTo>
                        <a:lnTo>
                          <a:pt x="276" y="487"/>
                        </a:lnTo>
                        <a:lnTo>
                          <a:pt x="276" y="492"/>
                        </a:lnTo>
                        <a:lnTo>
                          <a:pt x="275" y="495"/>
                        </a:lnTo>
                        <a:lnTo>
                          <a:pt x="272" y="495"/>
                        </a:lnTo>
                        <a:lnTo>
                          <a:pt x="268" y="497"/>
                        </a:lnTo>
                        <a:lnTo>
                          <a:pt x="259" y="492"/>
                        </a:lnTo>
                        <a:lnTo>
                          <a:pt x="257" y="492"/>
                        </a:lnTo>
                        <a:lnTo>
                          <a:pt x="256" y="495"/>
                        </a:lnTo>
                        <a:lnTo>
                          <a:pt x="256" y="500"/>
                        </a:lnTo>
                        <a:lnTo>
                          <a:pt x="259" y="503"/>
                        </a:lnTo>
                        <a:lnTo>
                          <a:pt x="259" y="510"/>
                        </a:lnTo>
                        <a:lnTo>
                          <a:pt x="257" y="513"/>
                        </a:lnTo>
                        <a:lnTo>
                          <a:pt x="256" y="513"/>
                        </a:lnTo>
                        <a:lnTo>
                          <a:pt x="252" y="513"/>
                        </a:lnTo>
                        <a:lnTo>
                          <a:pt x="246" y="510"/>
                        </a:lnTo>
                        <a:lnTo>
                          <a:pt x="243" y="505"/>
                        </a:lnTo>
                        <a:lnTo>
                          <a:pt x="241" y="505"/>
                        </a:lnTo>
                        <a:lnTo>
                          <a:pt x="233" y="515"/>
                        </a:lnTo>
                        <a:lnTo>
                          <a:pt x="193" y="479"/>
                        </a:lnTo>
                        <a:lnTo>
                          <a:pt x="182" y="468"/>
                        </a:lnTo>
                        <a:lnTo>
                          <a:pt x="182" y="468"/>
                        </a:lnTo>
                        <a:lnTo>
                          <a:pt x="172" y="460"/>
                        </a:lnTo>
                        <a:lnTo>
                          <a:pt x="172" y="458"/>
                        </a:lnTo>
                        <a:lnTo>
                          <a:pt x="172" y="460"/>
                        </a:lnTo>
                        <a:lnTo>
                          <a:pt x="143" y="426"/>
                        </a:lnTo>
                        <a:lnTo>
                          <a:pt x="143" y="425"/>
                        </a:lnTo>
                        <a:lnTo>
                          <a:pt x="143" y="425"/>
                        </a:lnTo>
                        <a:lnTo>
                          <a:pt x="143" y="425"/>
                        </a:lnTo>
                        <a:lnTo>
                          <a:pt x="137" y="420"/>
                        </a:lnTo>
                        <a:lnTo>
                          <a:pt x="137" y="418"/>
                        </a:lnTo>
                        <a:lnTo>
                          <a:pt x="135" y="418"/>
                        </a:lnTo>
                        <a:lnTo>
                          <a:pt x="117" y="396"/>
                        </a:lnTo>
                        <a:lnTo>
                          <a:pt x="103" y="380"/>
                        </a:lnTo>
                        <a:lnTo>
                          <a:pt x="63" y="331"/>
                        </a:lnTo>
                        <a:lnTo>
                          <a:pt x="48" y="320"/>
                        </a:lnTo>
                        <a:lnTo>
                          <a:pt x="40" y="296"/>
                        </a:lnTo>
                        <a:lnTo>
                          <a:pt x="31" y="267"/>
                        </a:lnTo>
                        <a:lnTo>
                          <a:pt x="32" y="257"/>
                        </a:lnTo>
                        <a:lnTo>
                          <a:pt x="39" y="236"/>
                        </a:lnTo>
                        <a:lnTo>
                          <a:pt x="45" y="187"/>
                        </a:lnTo>
                        <a:lnTo>
                          <a:pt x="45" y="179"/>
                        </a:lnTo>
                        <a:lnTo>
                          <a:pt x="45" y="175"/>
                        </a:lnTo>
                        <a:lnTo>
                          <a:pt x="32" y="132"/>
                        </a:lnTo>
                        <a:lnTo>
                          <a:pt x="27" y="129"/>
                        </a:lnTo>
                        <a:lnTo>
                          <a:pt x="16" y="121"/>
                        </a:lnTo>
                        <a:lnTo>
                          <a:pt x="0" y="111"/>
                        </a:lnTo>
                        <a:lnTo>
                          <a:pt x="6" y="76"/>
                        </a:lnTo>
                        <a:lnTo>
                          <a:pt x="6" y="76"/>
                        </a:lnTo>
                        <a:lnTo>
                          <a:pt x="15" y="29"/>
                        </a:lnTo>
                        <a:lnTo>
                          <a:pt x="16" y="24"/>
                        </a:lnTo>
                        <a:lnTo>
                          <a:pt x="35" y="0"/>
                        </a:lnTo>
                        <a:lnTo>
                          <a:pt x="58" y="29"/>
                        </a:lnTo>
                        <a:lnTo>
                          <a:pt x="69" y="40"/>
                        </a:lnTo>
                        <a:lnTo>
                          <a:pt x="71" y="42"/>
                        </a:lnTo>
                        <a:lnTo>
                          <a:pt x="77" y="56"/>
                        </a:lnTo>
                        <a:lnTo>
                          <a:pt x="80" y="66"/>
                        </a:lnTo>
                        <a:lnTo>
                          <a:pt x="84" y="76"/>
                        </a:lnTo>
                        <a:lnTo>
                          <a:pt x="88" y="82"/>
                        </a:lnTo>
                        <a:lnTo>
                          <a:pt x="90" y="82"/>
                        </a:lnTo>
                        <a:lnTo>
                          <a:pt x="92" y="89"/>
                        </a:lnTo>
                        <a:lnTo>
                          <a:pt x="105" y="109"/>
                        </a:lnTo>
                        <a:lnTo>
                          <a:pt x="119" y="109"/>
                        </a:lnTo>
                        <a:lnTo>
                          <a:pt x="151" y="117"/>
                        </a:lnTo>
                        <a:lnTo>
                          <a:pt x="169" y="126"/>
                        </a:lnTo>
                        <a:lnTo>
                          <a:pt x="188" y="138"/>
                        </a:lnTo>
                        <a:lnTo>
                          <a:pt x="198" y="148"/>
                        </a:lnTo>
                        <a:lnTo>
                          <a:pt x="214" y="154"/>
                        </a:lnTo>
                        <a:lnTo>
                          <a:pt x="251" y="156"/>
                        </a:lnTo>
                        <a:lnTo>
                          <a:pt x="262" y="161"/>
                        </a:lnTo>
                        <a:lnTo>
                          <a:pt x="285" y="175"/>
                        </a:lnTo>
                        <a:lnTo>
                          <a:pt x="296" y="183"/>
                        </a:lnTo>
                        <a:lnTo>
                          <a:pt x="309" y="191"/>
                        </a:ln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a:p>
                </p:txBody>
              </p:sp>
              <p:sp>
                <p:nvSpPr>
                  <p:cNvPr id="140" name="Freeform 96"/>
                  <p:cNvSpPr>
                    <a:spLocks/>
                  </p:cNvSpPr>
                  <p:nvPr/>
                </p:nvSpPr>
                <p:spPr bwMode="auto">
                  <a:xfrm>
                    <a:off x="4124" y="1500"/>
                    <a:ext cx="366" cy="515"/>
                  </a:xfrm>
                  <a:custGeom>
                    <a:avLst/>
                    <a:gdLst>
                      <a:gd name="T0" fmla="*/ 323 w 366"/>
                      <a:gd name="T1" fmla="*/ 243 h 515"/>
                      <a:gd name="T2" fmla="*/ 323 w 366"/>
                      <a:gd name="T3" fmla="*/ 248 h 515"/>
                      <a:gd name="T4" fmla="*/ 336 w 366"/>
                      <a:gd name="T5" fmla="*/ 309 h 515"/>
                      <a:gd name="T6" fmla="*/ 355 w 366"/>
                      <a:gd name="T7" fmla="*/ 320 h 515"/>
                      <a:gd name="T8" fmla="*/ 358 w 366"/>
                      <a:gd name="T9" fmla="*/ 336 h 515"/>
                      <a:gd name="T10" fmla="*/ 363 w 366"/>
                      <a:gd name="T11" fmla="*/ 344 h 515"/>
                      <a:gd name="T12" fmla="*/ 366 w 366"/>
                      <a:gd name="T13" fmla="*/ 347 h 515"/>
                      <a:gd name="T14" fmla="*/ 305 w 366"/>
                      <a:gd name="T15" fmla="*/ 437 h 515"/>
                      <a:gd name="T16" fmla="*/ 310 w 366"/>
                      <a:gd name="T17" fmla="*/ 460 h 515"/>
                      <a:gd name="T18" fmla="*/ 309 w 366"/>
                      <a:gd name="T19" fmla="*/ 468 h 515"/>
                      <a:gd name="T20" fmla="*/ 288 w 366"/>
                      <a:gd name="T21" fmla="*/ 463 h 515"/>
                      <a:gd name="T22" fmla="*/ 281 w 366"/>
                      <a:gd name="T23" fmla="*/ 463 h 515"/>
                      <a:gd name="T24" fmla="*/ 270 w 366"/>
                      <a:gd name="T25" fmla="*/ 471 h 515"/>
                      <a:gd name="T26" fmla="*/ 262 w 366"/>
                      <a:gd name="T27" fmla="*/ 476 h 515"/>
                      <a:gd name="T28" fmla="*/ 262 w 366"/>
                      <a:gd name="T29" fmla="*/ 478 h 515"/>
                      <a:gd name="T30" fmla="*/ 272 w 366"/>
                      <a:gd name="T31" fmla="*/ 482 h 515"/>
                      <a:gd name="T32" fmla="*/ 276 w 366"/>
                      <a:gd name="T33" fmla="*/ 492 h 515"/>
                      <a:gd name="T34" fmla="*/ 272 w 366"/>
                      <a:gd name="T35" fmla="*/ 495 h 515"/>
                      <a:gd name="T36" fmla="*/ 259 w 366"/>
                      <a:gd name="T37" fmla="*/ 492 h 515"/>
                      <a:gd name="T38" fmla="*/ 256 w 366"/>
                      <a:gd name="T39" fmla="*/ 495 h 515"/>
                      <a:gd name="T40" fmla="*/ 259 w 366"/>
                      <a:gd name="T41" fmla="*/ 503 h 515"/>
                      <a:gd name="T42" fmla="*/ 257 w 366"/>
                      <a:gd name="T43" fmla="*/ 513 h 515"/>
                      <a:gd name="T44" fmla="*/ 252 w 366"/>
                      <a:gd name="T45" fmla="*/ 513 h 515"/>
                      <a:gd name="T46" fmla="*/ 243 w 366"/>
                      <a:gd name="T47" fmla="*/ 505 h 515"/>
                      <a:gd name="T48" fmla="*/ 233 w 366"/>
                      <a:gd name="T49" fmla="*/ 515 h 515"/>
                      <a:gd name="T50" fmla="*/ 182 w 366"/>
                      <a:gd name="T51" fmla="*/ 468 h 515"/>
                      <a:gd name="T52" fmla="*/ 172 w 366"/>
                      <a:gd name="T53" fmla="*/ 460 h 515"/>
                      <a:gd name="T54" fmla="*/ 172 w 366"/>
                      <a:gd name="T55" fmla="*/ 460 h 515"/>
                      <a:gd name="T56" fmla="*/ 143 w 366"/>
                      <a:gd name="T57" fmla="*/ 425 h 515"/>
                      <a:gd name="T58" fmla="*/ 143 w 366"/>
                      <a:gd name="T59" fmla="*/ 425 h 515"/>
                      <a:gd name="T60" fmla="*/ 137 w 366"/>
                      <a:gd name="T61" fmla="*/ 418 h 515"/>
                      <a:gd name="T62" fmla="*/ 117 w 366"/>
                      <a:gd name="T63" fmla="*/ 396 h 515"/>
                      <a:gd name="T64" fmla="*/ 63 w 366"/>
                      <a:gd name="T65" fmla="*/ 331 h 515"/>
                      <a:gd name="T66" fmla="*/ 40 w 366"/>
                      <a:gd name="T67" fmla="*/ 296 h 515"/>
                      <a:gd name="T68" fmla="*/ 32 w 366"/>
                      <a:gd name="T69" fmla="*/ 257 h 515"/>
                      <a:gd name="T70" fmla="*/ 45 w 366"/>
                      <a:gd name="T71" fmla="*/ 187 h 515"/>
                      <a:gd name="T72" fmla="*/ 45 w 366"/>
                      <a:gd name="T73" fmla="*/ 175 h 515"/>
                      <a:gd name="T74" fmla="*/ 27 w 366"/>
                      <a:gd name="T75" fmla="*/ 129 h 515"/>
                      <a:gd name="T76" fmla="*/ 0 w 366"/>
                      <a:gd name="T77" fmla="*/ 111 h 515"/>
                      <a:gd name="T78" fmla="*/ 6 w 366"/>
                      <a:gd name="T79" fmla="*/ 76 h 515"/>
                      <a:gd name="T80" fmla="*/ 16 w 366"/>
                      <a:gd name="T81" fmla="*/ 24 h 515"/>
                      <a:gd name="T82" fmla="*/ 58 w 366"/>
                      <a:gd name="T83" fmla="*/ 29 h 515"/>
                      <a:gd name="T84" fmla="*/ 71 w 366"/>
                      <a:gd name="T85" fmla="*/ 42 h 515"/>
                      <a:gd name="T86" fmla="*/ 80 w 366"/>
                      <a:gd name="T87" fmla="*/ 66 h 515"/>
                      <a:gd name="T88" fmla="*/ 88 w 366"/>
                      <a:gd name="T89" fmla="*/ 82 h 515"/>
                      <a:gd name="T90" fmla="*/ 92 w 366"/>
                      <a:gd name="T91" fmla="*/ 89 h 515"/>
                      <a:gd name="T92" fmla="*/ 119 w 366"/>
                      <a:gd name="T93" fmla="*/ 109 h 515"/>
                      <a:gd name="T94" fmla="*/ 169 w 366"/>
                      <a:gd name="T95" fmla="*/ 126 h 515"/>
                      <a:gd name="T96" fmla="*/ 198 w 366"/>
                      <a:gd name="T97" fmla="*/ 148 h 515"/>
                      <a:gd name="T98" fmla="*/ 251 w 366"/>
                      <a:gd name="T99" fmla="*/ 156 h 515"/>
                      <a:gd name="T100" fmla="*/ 285 w 366"/>
                      <a:gd name="T101" fmla="*/ 175 h 515"/>
                      <a:gd name="T102" fmla="*/ 309 w 366"/>
                      <a:gd name="T103" fmla="*/ 191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66" h="515">
                        <a:moveTo>
                          <a:pt x="309" y="191"/>
                        </a:moveTo>
                        <a:lnTo>
                          <a:pt x="323" y="243"/>
                        </a:lnTo>
                        <a:lnTo>
                          <a:pt x="323" y="243"/>
                        </a:lnTo>
                        <a:lnTo>
                          <a:pt x="323" y="248"/>
                        </a:lnTo>
                        <a:lnTo>
                          <a:pt x="334" y="285"/>
                        </a:lnTo>
                        <a:lnTo>
                          <a:pt x="336" y="309"/>
                        </a:lnTo>
                        <a:lnTo>
                          <a:pt x="352" y="312"/>
                        </a:lnTo>
                        <a:lnTo>
                          <a:pt x="355" y="320"/>
                        </a:lnTo>
                        <a:lnTo>
                          <a:pt x="358" y="331"/>
                        </a:lnTo>
                        <a:lnTo>
                          <a:pt x="358" y="336"/>
                        </a:lnTo>
                        <a:lnTo>
                          <a:pt x="358" y="338"/>
                        </a:lnTo>
                        <a:lnTo>
                          <a:pt x="363" y="344"/>
                        </a:lnTo>
                        <a:lnTo>
                          <a:pt x="365" y="347"/>
                        </a:lnTo>
                        <a:lnTo>
                          <a:pt x="366" y="347"/>
                        </a:lnTo>
                        <a:lnTo>
                          <a:pt x="301" y="437"/>
                        </a:lnTo>
                        <a:lnTo>
                          <a:pt x="305" y="437"/>
                        </a:lnTo>
                        <a:lnTo>
                          <a:pt x="309" y="444"/>
                        </a:lnTo>
                        <a:lnTo>
                          <a:pt x="310" y="460"/>
                        </a:lnTo>
                        <a:lnTo>
                          <a:pt x="312" y="463"/>
                        </a:lnTo>
                        <a:lnTo>
                          <a:pt x="309" y="468"/>
                        </a:lnTo>
                        <a:lnTo>
                          <a:pt x="301" y="466"/>
                        </a:lnTo>
                        <a:lnTo>
                          <a:pt x="288" y="463"/>
                        </a:lnTo>
                        <a:lnTo>
                          <a:pt x="288" y="465"/>
                        </a:lnTo>
                        <a:lnTo>
                          <a:pt x="281" y="463"/>
                        </a:lnTo>
                        <a:lnTo>
                          <a:pt x="278" y="466"/>
                        </a:lnTo>
                        <a:lnTo>
                          <a:pt x="270" y="471"/>
                        </a:lnTo>
                        <a:lnTo>
                          <a:pt x="264" y="474"/>
                        </a:lnTo>
                        <a:lnTo>
                          <a:pt x="262" y="476"/>
                        </a:lnTo>
                        <a:lnTo>
                          <a:pt x="262" y="476"/>
                        </a:lnTo>
                        <a:lnTo>
                          <a:pt x="262" y="478"/>
                        </a:lnTo>
                        <a:lnTo>
                          <a:pt x="267" y="479"/>
                        </a:lnTo>
                        <a:lnTo>
                          <a:pt x="272" y="482"/>
                        </a:lnTo>
                        <a:lnTo>
                          <a:pt x="276" y="487"/>
                        </a:lnTo>
                        <a:lnTo>
                          <a:pt x="276" y="492"/>
                        </a:lnTo>
                        <a:lnTo>
                          <a:pt x="275" y="495"/>
                        </a:lnTo>
                        <a:lnTo>
                          <a:pt x="272" y="495"/>
                        </a:lnTo>
                        <a:lnTo>
                          <a:pt x="268" y="497"/>
                        </a:lnTo>
                        <a:lnTo>
                          <a:pt x="259" y="492"/>
                        </a:lnTo>
                        <a:lnTo>
                          <a:pt x="257" y="492"/>
                        </a:lnTo>
                        <a:lnTo>
                          <a:pt x="256" y="495"/>
                        </a:lnTo>
                        <a:lnTo>
                          <a:pt x="256" y="500"/>
                        </a:lnTo>
                        <a:lnTo>
                          <a:pt x="259" y="503"/>
                        </a:lnTo>
                        <a:lnTo>
                          <a:pt x="259" y="510"/>
                        </a:lnTo>
                        <a:lnTo>
                          <a:pt x="257" y="513"/>
                        </a:lnTo>
                        <a:lnTo>
                          <a:pt x="256" y="513"/>
                        </a:lnTo>
                        <a:lnTo>
                          <a:pt x="252" y="513"/>
                        </a:lnTo>
                        <a:lnTo>
                          <a:pt x="246" y="510"/>
                        </a:lnTo>
                        <a:lnTo>
                          <a:pt x="243" y="505"/>
                        </a:lnTo>
                        <a:lnTo>
                          <a:pt x="241" y="505"/>
                        </a:lnTo>
                        <a:lnTo>
                          <a:pt x="233" y="515"/>
                        </a:lnTo>
                        <a:lnTo>
                          <a:pt x="193" y="479"/>
                        </a:lnTo>
                        <a:lnTo>
                          <a:pt x="182" y="468"/>
                        </a:lnTo>
                        <a:lnTo>
                          <a:pt x="182" y="468"/>
                        </a:lnTo>
                        <a:lnTo>
                          <a:pt x="172" y="460"/>
                        </a:lnTo>
                        <a:lnTo>
                          <a:pt x="172" y="458"/>
                        </a:lnTo>
                        <a:lnTo>
                          <a:pt x="172" y="460"/>
                        </a:lnTo>
                        <a:lnTo>
                          <a:pt x="143" y="426"/>
                        </a:lnTo>
                        <a:lnTo>
                          <a:pt x="143" y="425"/>
                        </a:lnTo>
                        <a:lnTo>
                          <a:pt x="143" y="425"/>
                        </a:lnTo>
                        <a:lnTo>
                          <a:pt x="143" y="425"/>
                        </a:lnTo>
                        <a:lnTo>
                          <a:pt x="137" y="420"/>
                        </a:lnTo>
                        <a:lnTo>
                          <a:pt x="137" y="418"/>
                        </a:lnTo>
                        <a:lnTo>
                          <a:pt x="135" y="418"/>
                        </a:lnTo>
                        <a:lnTo>
                          <a:pt x="117" y="396"/>
                        </a:lnTo>
                        <a:lnTo>
                          <a:pt x="103" y="380"/>
                        </a:lnTo>
                        <a:lnTo>
                          <a:pt x="63" y="331"/>
                        </a:lnTo>
                        <a:lnTo>
                          <a:pt x="48" y="320"/>
                        </a:lnTo>
                        <a:lnTo>
                          <a:pt x="40" y="296"/>
                        </a:lnTo>
                        <a:lnTo>
                          <a:pt x="31" y="267"/>
                        </a:lnTo>
                        <a:lnTo>
                          <a:pt x="32" y="257"/>
                        </a:lnTo>
                        <a:lnTo>
                          <a:pt x="39" y="236"/>
                        </a:lnTo>
                        <a:lnTo>
                          <a:pt x="45" y="187"/>
                        </a:lnTo>
                        <a:lnTo>
                          <a:pt x="45" y="179"/>
                        </a:lnTo>
                        <a:lnTo>
                          <a:pt x="45" y="175"/>
                        </a:lnTo>
                        <a:lnTo>
                          <a:pt x="32" y="132"/>
                        </a:lnTo>
                        <a:lnTo>
                          <a:pt x="27" y="129"/>
                        </a:lnTo>
                        <a:lnTo>
                          <a:pt x="16" y="121"/>
                        </a:lnTo>
                        <a:lnTo>
                          <a:pt x="0" y="111"/>
                        </a:lnTo>
                        <a:lnTo>
                          <a:pt x="6" y="76"/>
                        </a:lnTo>
                        <a:lnTo>
                          <a:pt x="6" y="76"/>
                        </a:lnTo>
                        <a:lnTo>
                          <a:pt x="15" y="29"/>
                        </a:lnTo>
                        <a:lnTo>
                          <a:pt x="16" y="24"/>
                        </a:lnTo>
                        <a:lnTo>
                          <a:pt x="35" y="0"/>
                        </a:lnTo>
                        <a:lnTo>
                          <a:pt x="58" y="29"/>
                        </a:lnTo>
                        <a:lnTo>
                          <a:pt x="69" y="40"/>
                        </a:lnTo>
                        <a:lnTo>
                          <a:pt x="71" y="42"/>
                        </a:lnTo>
                        <a:lnTo>
                          <a:pt x="77" y="56"/>
                        </a:lnTo>
                        <a:lnTo>
                          <a:pt x="80" y="66"/>
                        </a:lnTo>
                        <a:lnTo>
                          <a:pt x="84" y="76"/>
                        </a:lnTo>
                        <a:lnTo>
                          <a:pt x="88" y="82"/>
                        </a:lnTo>
                        <a:lnTo>
                          <a:pt x="90" y="82"/>
                        </a:lnTo>
                        <a:lnTo>
                          <a:pt x="92" y="89"/>
                        </a:lnTo>
                        <a:lnTo>
                          <a:pt x="105" y="109"/>
                        </a:lnTo>
                        <a:lnTo>
                          <a:pt x="119" y="109"/>
                        </a:lnTo>
                        <a:lnTo>
                          <a:pt x="151" y="117"/>
                        </a:lnTo>
                        <a:lnTo>
                          <a:pt x="169" y="126"/>
                        </a:lnTo>
                        <a:lnTo>
                          <a:pt x="188" y="138"/>
                        </a:lnTo>
                        <a:lnTo>
                          <a:pt x="198" y="148"/>
                        </a:lnTo>
                        <a:lnTo>
                          <a:pt x="214" y="154"/>
                        </a:lnTo>
                        <a:lnTo>
                          <a:pt x="251" y="156"/>
                        </a:lnTo>
                        <a:lnTo>
                          <a:pt x="262" y="161"/>
                        </a:lnTo>
                        <a:lnTo>
                          <a:pt x="285" y="175"/>
                        </a:lnTo>
                        <a:lnTo>
                          <a:pt x="296" y="183"/>
                        </a:lnTo>
                        <a:lnTo>
                          <a:pt x="309" y="191"/>
                        </a:lnTo>
                      </a:path>
                    </a:pathLst>
                  </a:custGeom>
                  <a:solidFill>
                    <a:schemeClr val="accent1">
                      <a:lumMod val="60000"/>
                      <a:lumOff val="40000"/>
                    </a:schemeClr>
                  </a:solidFill>
                  <a:ln w="4763" cap="sq">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41" name="Freeform 97"/>
                  <p:cNvSpPr>
                    <a:spLocks/>
                  </p:cNvSpPr>
                  <p:nvPr/>
                </p:nvSpPr>
                <p:spPr bwMode="auto">
                  <a:xfrm>
                    <a:off x="6080" y="3334"/>
                    <a:ext cx="326" cy="610"/>
                  </a:xfrm>
                  <a:custGeom>
                    <a:avLst/>
                    <a:gdLst>
                      <a:gd name="T0" fmla="*/ 257 w 326"/>
                      <a:gd name="T1" fmla="*/ 100 h 610"/>
                      <a:gd name="T2" fmla="*/ 275 w 326"/>
                      <a:gd name="T3" fmla="*/ 269 h 610"/>
                      <a:gd name="T4" fmla="*/ 326 w 326"/>
                      <a:gd name="T5" fmla="*/ 413 h 610"/>
                      <a:gd name="T6" fmla="*/ 309 w 326"/>
                      <a:gd name="T7" fmla="*/ 511 h 610"/>
                      <a:gd name="T8" fmla="*/ 294 w 326"/>
                      <a:gd name="T9" fmla="*/ 497 h 610"/>
                      <a:gd name="T10" fmla="*/ 288 w 326"/>
                      <a:gd name="T11" fmla="*/ 492 h 610"/>
                      <a:gd name="T12" fmla="*/ 273 w 326"/>
                      <a:gd name="T13" fmla="*/ 491 h 610"/>
                      <a:gd name="T14" fmla="*/ 260 w 326"/>
                      <a:gd name="T15" fmla="*/ 495 h 610"/>
                      <a:gd name="T16" fmla="*/ 246 w 326"/>
                      <a:gd name="T17" fmla="*/ 502 h 610"/>
                      <a:gd name="T18" fmla="*/ 230 w 326"/>
                      <a:gd name="T19" fmla="*/ 518 h 610"/>
                      <a:gd name="T20" fmla="*/ 228 w 326"/>
                      <a:gd name="T21" fmla="*/ 539 h 610"/>
                      <a:gd name="T22" fmla="*/ 227 w 326"/>
                      <a:gd name="T23" fmla="*/ 552 h 610"/>
                      <a:gd name="T24" fmla="*/ 223 w 326"/>
                      <a:gd name="T25" fmla="*/ 568 h 610"/>
                      <a:gd name="T26" fmla="*/ 217 w 326"/>
                      <a:gd name="T27" fmla="*/ 585 h 610"/>
                      <a:gd name="T28" fmla="*/ 204 w 326"/>
                      <a:gd name="T29" fmla="*/ 605 h 610"/>
                      <a:gd name="T30" fmla="*/ 193 w 326"/>
                      <a:gd name="T31" fmla="*/ 610 h 610"/>
                      <a:gd name="T32" fmla="*/ 178 w 326"/>
                      <a:gd name="T33" fmla="*/ 610 h 610"/>
                      <a:gd name="T34" fmla="*/ 165 w 326"/>
                      <a:gd name="T35" fmla="*/ 600 h 610"/>
                      <a:gd name="T36" fmla="*/ 156 w 326"/>
                      <a:gd name="T37" fmla="*/ 587 h 610"/>
                      <a:gd name="T38" fmla="*/ 148 w 326"/>
                      <a:gd name="T39" fmla="*/ 577 h 610"/>
                      <a:gd name="T40" fmla="*/ 143 w 326"/>
                      <a:gd name="T41" fmla="*/ 568 h 610"/>
                      <a:gd name="T42" fmla="*/ 137 w 326"/>
                      <a:gd name="T43" fmla="*/ 561 h 610"/>
                      <a:gd name="T44" fmla="*/ 132 w 326"/>
                      <a:gd name="T45" fmla="*/ 552 h 610"/>
                      <a:gd name="T46" fmla="*/ 127 w 326"/>
                      <a:gd name="T47" fmla="*/ 550 h 610"/>
                      <a:gd name="T48" fmla="*/ 119 w 326"/>
                      <a:gd name="T49" fmla="*/ 548 h 610"/>
                      <a:gd name="T50" fmla="*/ 108 w 326"/>
                      <a:gd name="T51" fmla="*/ 531 h 610"/>
                      <a:gd name="T52" fmla="*/ 100 w 326"/>
                      <a:gd name="T53" fmla="*/ 520 h 610"/>
                      <a:gd name="T54" fmla="*/ 87 w 326"/>
                      <a:gd name="T55" fmla="*/ 516 h 610"/>
                      <a:gd name="T56" fmla="*/ 75 w 326"/>
                      <a:gd name="T57" fmla="*/ 510 h 610"/>
                      <a:gd name="T58" fmla="*/ 53 w 326"/>
                      <a:gd name="T59" fmla="*/ 505 h 610"/>
                      <a:gd name="T60" fmla="*/ 43 w 326"/>
                      <a:gd name="T61" fmla="*/ 500 h 610"/>
                      <a:gd name="T62" fmla="*/ 39 w 326"/>
                      <a:gd name="T63" fmla="*/ 491 h 610"/>
                      <a:gd name="T64" fmla="*/ 37 w 326"/>
                      <a:gd name="T65" fmla="*/ 486 h 610"/>
                      <a:gd name="T66" fmla="*/ 26 w 326"/>
                      <a:gd name="T67" fmla="*/ 481 h 610"/>
                      <a:gd name="T68" fmla="*/ 13 w 326"/>
                      <a:gd name="T69" fmla="*/ 471 h 610"/>
                      <a:gd name="T70" fmla="*/ 6 w 326"/>
                      <a:gd name="T71" fmla="*/ 460 h 610"/>
                      <a:gd name="T72" fmla="*/ 0 w 326"/>
                      <a:gd name="T73" fmla="*/ 455 h 610"/>
                      <a:gd name="T74" fmla="*/ 72 w 326"/>
                      <a:gd name="T75" fmla="*/ 399 h 610"/>
                      <a:gd name="T76" fmla="*/ 79 w 326"/>
                      <a:gd name="T77" fmla="*/ 396 h 610"/>
                      <a:gd name="T78" fmla="*/ 129 w 326"/>
                      <a:gd name="T79" fmla="*/ 357 h 610"/>
                      <a:gd name="T80" fmla="*/ 135 w 326"/>
                      <a:gd name="T81" fmla="*/ 354 h 610"/>
                      <a:gd name="T82" fmla="*/ 183 w 326"/>
                      <a:gd name="T83" fmla="*/ 222 h 610"/>
                      <a:gd name="T84" fmla="*/ 228 w 326"/>
                      <a:gd name="T85" fmla="*/ 4 h 610"/>
                      <a:gd name="T86" fmla="*/ 292 w 326"/>
                      <a:gd name="T87" fmla="*/ 0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26" h="610">
                        <a:moveTo>
                          <a:pt x="318" y="5"/>
                        </a:moveTo>
                        <a:lnTo>
                          <a:pt x="255" y="73"/>
                        </a:lnTo>
                        <a:lnTo>
                          <a:pt x="257" y="100"/>
                        </a:lnTo>
                        <a:lnTo>
                          <a:pt x="265" y="208"/>
                        </a:lnTo>
                        <a:lnTo>
                          <a:pt x="265" y="211"/>
                        </a:lnTo>
                        <a:lnTo>
                          <a:pt x="275" y="269"/>
                        </a:lnTo>
                        <a:lnTo>
                          <a:pt x="297" y="413"/>
                        </a:lnTo>
                        <a:lnTo>
                          <a:pt x="325" y="412"/>
                        </a:lnTo>
                        <a:lnTo>
                          <a:pt x="326" y="413"/>
                        </a:lnTo>
                        <a:lnTo>
                          <a:pt x="318" y="518"/>
                        </a:lnTo>
                        <a:lnTo>
                          <a:pt x="312" y="515"/>
                        </a:lnTo>
                        <a:lnTo>
                          <a:pt x="309" y="511"/>
                        </a:lnTo>
                        <a:lnTo>
                          <a:pt x="302" y="508"/>
                        </a:lnTo>
                        <a:lnTo>
                          <a:pt x="296" y="499"/>
                        </a:lnTo>
                        <a:lnTo>
                          <a:pt x="294" y="497"/>
                        </a:lnTo>
                        <a:lnTo>
                          <a:pt x="292" y="495"/>
                        </a:lnTo>
                        <a:lnTo>
                          <a:pt x="292" y="494"/>
                        </a:lnTo>
                        <a:lnTo>
                          <a:pt x="288" y="492"/>
                        </a:lnTo>
                        <a:lnTo>
                          <a:pt x="278" y="491"/>
                        </a:lnTo>
                        <a:lnTo>
                          <a:pt x="275" y="491"/>
                        </a:lnTo>
                        <a:lnTo>
                          <a:pt x="273" y="491"/>
                        </a:lnTo>
                        <a:lnTo>
                          <a:pt x="265" y="495"/>
                        </a:lnTo>
                        <a:lnTo>
                          <a:pt x="264" y="495"/>
                        </a:lnTo>
                        <a:lnTo>
                          <a:pt x="260" y="495"/>
                        </a:lnTo>
                        <a:lnTo>
                          <a:pt x="257" y="495"/>
                        </a:lnTo>
                        <a:lnTo>
                          <a:pt x="251" y="499"/>
                        </a:lnTo>
                        <a:lnTo>
                          <a:pt x="246" y="502"/>
                        </a:lnTo>
                        <a:lnTo>
                          <a:pt x="236" y="510"/>
                        </a:lnTo>
                        <a:lnTo>
                          <a:pt x="233" y="513"/>
                        </a:lnTo>
                        <a:lnTo>
                          <a:pt x="230" y="518"/>
                        </a:lnTo>
                        <a:lnTo>
                          <a:pt x="228" y="529"/>
                        </a:lnTo>
                        <a:lnTo>
                          <a:pt x="228" y="536"/>
                        </a:lnTo>
                        <a:lnTo>
                          <a:pt x="228" y="539"/>
                        </a:lnTo>
                        <a:lnTo>
                          <a:pt x="230" y="542"/>
                        </a:lnTo>
                        <a:lnTo>
                          <a:pt x="230" y="545"/>
                        </a:lnTo>
                        <a:lnTo>
                          <a:pt x="227" y="552"/>
                        </a:lnTo>
                        <a:lnTo>
                          <a:pt x="225" y="558"/>
                        </a:lnTo>
                        <a:lnTo>
                          <a:pt x="225" y="561"/>
                        </a:lnTo>
                        <a:lnTo>
                          <a:pt x="223" y="568"/>
                        </a:lnTo>
                        <a:lnTo>
                          <a:pt x="222" y="573"/>
                        </a:lnTo>
                        <a:lnTo>
                          <a:pt x="222" y="577"/>
                        </a:lnTo>
                        <a:lnTo>
                          <a:pt x="217" y="585"/>
                        </a:lnTo>
                        <a:lnTo>
                          <a:pt x="214" y="592"/>
                        </a:lnTo>
                        <a:lnTo>
                          <a:pt x="209" y="600"/>
                        </a:lnTo>
                        <a:lnTo>
                          <a:pt x="204" y="605"/>
                        </a:lnTo>
                        <a:lnTo>
                          <a:pt x="199" y="608"/>
                        </a:lnTo>
                        <a:lnTo>
                          <a:pt x="198" y="608"/>
                        </a:lnTo>
                        <a:lnTo>
                          <a:pt x="193" y="610"/>
                        </a:lnTo>
                        <a:lnTo>
                          <a:pt x="185" y="610"/>
                        </a:lnTo>
                        <a:lnTo>
                          <a:pt x="183" y="610"/>
                        </a:lnTo>
                        <a:lnTo>
                          <a:pt x="178" y="610"/>
                        </a:lnTo>
                        <a:lnTo>
                          <a:pt x="174" y="606"/>
                        </a:lnTo>
                        <a:lnTo>
                          <a:pt x="167" y="601"/>
                        </a:lnTo>
                        <a:lnTo>
                          <a:pt x="165" y="600"/>
                        </a:lnTo>
                        <a:lnTo>
                          <a:pt x="159" y="590"/>
                        </a:lnTo>
                        <a:lnTo>
                          <a:pt x="157" y="587"/>
                        </a:lnTo>
                        <a:lnTo>
                          <a:pt x="156" y="587"/>
                        </a:lnTo>
                        <a:lnTo>
                          <a:pt x="153" y="584"/>
                        </a:lnTo>
                        <a:lnTo>
                          <a:pt x="149" y="581"/>
                        </a:lnTo>
                        <a:lnTo>
                          <a:pt x="148" y="577"/>
                        </a:lnTo>
                        <a:lnTo>
                          <a:pt x="146" y="571"/>
                        </a:lnTo>
                        <a:lnTo>
                          <a:pt x="145" y="569"/>
                        </a:lnTo>
                        <a:lnTo>
                          <a:pt x="143" y="568"/>
                        </a:lnTo>
                        <a:lnTo>
                          <a:pt x="140" y="565"/>
                        </a:lnTo>
                        <a:lnTo>
                          <a:pt x="138" y="563"/>
                        </a:lnTo>
                        <a:lnTo>
                          <a:pt x="137" y="561"/>
                        </a:lnTo>
                        <a:lnTo>
                          <a:pt x="135" y="560"/>
                        </a:lnTo>
                        <a:lnTo>
                          <a:pt x="133" y="555"/>
                        </a:lnTo>
                        <a:lnTo>
                          <a:pt x="132" y="552"/>
                        </a:lnTo>
                        <a:lnTo>
                          <a:pt x="130" y="550"/>
                        </a:lnTo>
                        <a:lnTo>
                          <a:pt x="130" y="550"/>
                        </a:lnTo>
                        <a:lnTo>
                          <a:pt x="127" y="550"/>
                        </a:lnTo>
                        <a:lnTo>
                          <a:pt x="120" y="548"/>
                        </a:lnTo>
                        <a:lnTo>
                          <a:pt x="119" y="548"/>
                        </a:lnTo>
                        <a:lnTo>
                          <a:pt x="119" y="548"/>
                        </a:lnTo>
                        <a:lnTo>
                          <a:pt x="117" y="545"/>
                        </a:lnTo>
                        <a:lnTo>
                          <a:pt x="109" y="537"/>
                        </a:lnTo>
                        <a:lnTo>
                          <a:pt x="108" y="531"/>
                        </a:lnTo>
                        <a:lnTo>
                          <a:pt x="104" y="524"/>
                        </a:lnTo>
                        <a:lnTo>
                          <a:pt x="101" y="521"/>
                        </a:lnTo>
                        <a:lnTo>
                          <a:pt x="100" y="520"/>
                        </a:lnTo>
                        <a:lnTo>
                          <a:pt x="95" y="518"/>
                        </a:lnTo>
                        <a:lnTo>
                          <a:pt x="88" y="518"/>
                        </a:lnTo>
                        <a:lnTo>
                          <a:pt x="87" y="516"/>
                        </a:lnTo>
                        <a:lnTo>
                          <a:pt x="85" y="511"/>
                        </a:lnTo>
                        <a:lnTo>
                          <a:pt x="84" y="511"/>
                        </a:lnTo>
                        <a:lnTo>
                          <a:pt x="75" y="510"/>
                        </a:lnTo>
                        <a:lnTo>
                          <a:pt x="67" y="510"/>
                        </a:lnTo>
                        <a:lnTo>
                          <a:pt x="58" y="507"/>
                        </a:lnTo>
                        <a:lnTo>
                          <a:pt x="53" y="505"/>
                        </a:lnTo>
                        <a:lnTo>
                          <a:pt x="48" y="505"/>
                        </a:lnTo>
                        <a:lnTo>
                          <a:pt x="47" y="503"/>
                        </a:lnTo>
                        <a:lnTo>
                          <a:pt x="43" y="500"/>
                        </a:lnTo>
                        <a:lnTo>
                          <a:pt x="42" y="495"/>
                        </a:lnTo>
                        <a:lnTo>
                          <a:pt x="40" y="494"/>
                        </a:lnTo>
                        <a:lnTo>
                          <a:pt x="39" y="491"/>
                        </a:lnTo>
                        <a:lnTo>
                          <a:pt x="39" y="487"/>
                        </a:lnTo>
                        <a:lnTo>
                          <a:pt x="39" y="486"/>
                        </a:lnTo>
                        <a:lnTo>
                          <a:pt x="37" y="486"/>
                        </a:lnTo>
                        <a:lnTo>
                          <a:pt x="32" y="484"/>
                        </a:lnTo>
                        <a:lnTo>
                          <a:pt x="29" y="484"/>
                        </a:lnTo>
                        <a:lnTo>
                          <a:pt x="26" y="481"/>
                        </a:lnTo>
                        <a:lnTo>
                          <a:pt x="22" y="478"/>
                        </a:lnTo>
                        <a:lnTo>
                          <a:pt x="22" y="476"/>
                        </a:lnTo>
                        <a:lnTo>
                          <a:pt x="13" y="471"/>
                        </a:lnTo>
                        <a:lnTo>
                          <a:pt x="11" y="471"/>
                        </a:lnTo>
                        <a:lnTo>
                          <a:pt x="8" y="463"/>
                        </a:lnTo>
                        <a:lnTo>
                          <a:pt x="6" y="460"/>
                        </a:lnTo>
                        <a:lnTo>
                          <a:pt x="2" y="458"/>
                        </a:lnTo>
                        <a:lnTo>
                          <a:pt x="2" y="457"/>
                        </a:lnTo>
                        <a:lnTo>
                          <a:pt x="0" y="455"/>
                        </a:lnTo>
                        <a:lnTo>
                          <a:pt x="6" y="447"/>
                        </a:lnTo>
                        <a:lnTo>
                          <a:pt x="59" y="409"/>
                        </a:lnTo>
                        <a:lnTo>
                          <a:pt x="72" y="399"/>
                        </a:lnTo>
                        <a:lnTo>
                          <a:pt x="72" y="399"/>
                        </a:lnTo>
                        <a:lnTo>
                          <a:pt x="74" y="396"/>
                        </a:lnTo>
                        <a:lnTo>
                          <a:pt x="79" y="396"/>
                        </a:lnTo>
                        <a:lnTo>
                          <a:pt x="82" y="393"/>
                        </a:lnTo>
                        <a:lnTo>
                          <a:pt x="88" y="388"/>
                        </a:lnTo>
                        <a:lnTo>
                          <a:pt x="129" y="357"/>
                        </a:lnTo>
                        <a:lnTo>
                          <a:pt x="135" y="356"/>
                        </a:lnTo>
                        <a:lnTo>
                          <a:pt x="135" y="356"/>
                        </a:lnTo>
                        <a:lnTo>
                          <a:pt x="135" y="354"/>
                        </a:lnTo>
                        <a:lnTo>
                          <a:pt x="153" y="341"/>
                        </a:lnTo>
                        <a:lnTo>
                          <a:pt x="161" y="322"/>
                        </a:lnTo>
                        <a:lnTo>
                          <a:pt x="183" y="222"/>
                        </a:lnTo>
                        <a:lnTo>
                          <a:pt x="169" y="4"/>
                        </a:lnTo>
                        <a:lnTo>
                          <a:pt x="199" y="4"/>
                        </a:lnTo>
                        <a:lnTo>
                          <a:pt x="228" y="4"/>
                        </a:lnTo>
                        <a:lnTo>
                          <a:pt x="291" y="2"/>
                        </a:lnTo>
                        <a:lnTo>
                          <a:pt x="291" y="2"/>
                        </a:lnTo>
                        <a:lnTo>
                          <a:pt x="292" y="0"/>
                        </a:lnTo>
                        <a:lnTo>
                          <a:pt x="318" y="5"/>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a:p>
                </p:txBody>
              </p:sp>
              <p:sp>
                <p:nvSpPr>
                  <p:cNvPr id="142" name="Freeform 98"/>
                  <p:cNvSpPr>
                    <a:spLocks/>
                  </p:cNvSpPr>
                  <p:nvPr/>
                </p:nvSpPr>
                <p:spPr bwMode="auto">
                  <a:xfrm>
                    <a:off x="6080" y="3334"/>
                    <a:ext cx="326" cy="610"/>
                  </a:xfrm>
                  <a:custGeom>
                    <a:avLst/>
                    <a:gdLst>
                      <a:gd name="T0" fmla="*/ 257 w 326"/>
                      <a:gd name="T1" fmla="*/ 100 h 610"/>
                      <a:gd name="T2" fmla="*/ 275 w 326"/>
                      <a:gd name="T3" fmla="*/ 269 h 610"/>
                      <a:gd name="T4" fmla="*/ 326 w 326"/>
                      <a:gd name="T5" fmla="*/ 413 h 610"/>
                      <a:gd name="T6" fmla="*/ 309 w 326"/>
                      <a:gd name="T7" fmla="*/ 511 h 610"/>
                      <a:gd name="T8" fmla="*/ 294 w 326"/>
                      <a:gd name="T9" fmla="*/ 497 h 610"/>
                      <a:gd name="T10" fmla="*/ 288 w 326"/>
                      <a:gd name="T11" fmla="*/ 492 h 610"/>
                      <a:gd name="T12" fmla="*/ 273 w 326"/>
                      <a:gd name="T13" fmla="*/ 491 h 610"/>
                      <a:gd name="T14" fmla="*/ 260 w 326"/>
                      <a:gd name="T15" fmla="*/ 495 h 610"/>
                      <a:gd name="T16" fmla="*/ 246 w 326"/>
                      <a:gd name="T17" fmla="*/ 502 h 610"/>
                      <a:gd name="T18" fmla="*/ 230 w 326"/>
                      <a:gd name="T19" fmla="*/ 518 h 610"/>
                      <a:gd name="T20" fmla="*/ 228 w 326"/>
                      <a:gd name="T21" fmla="*/ 539 h 610"/>
                      <a:gd name="T22" fmla="*/ 227 w 326"/>
                      <a:gd name="T23" fmla="*/ 552 h 610"/>
                      <a:gd name="T24" fmla="*/ 223 w 326"/>
                      <a:gd name="T25" fmla="*/ 568 h 610"/>
                      <a:gd name="T26" fmla="*/ 217 w 326"/>
                      <a:gd name="T27" fmla="*/ 585 h 610"/>
                      <a:gd name="T28" fmla="*/ 204 w 326"/>
                      <a:gd name="T29" fmla="*/ 605 h 610"/>
                      <a:gd name="T30" fmla="*/ 193 w 326"/>
                      <a:gd name="T31" fmla="*/ 610 h 610"/>
                      <a:gd name="T32" fmla="*/ 178 w 326"/>
                      <a:gd name="T33" fmla="*/ 610 h 610"/>
                      <a:gd name="T34" fmla="*/ 165 w 326"/>
                      <a:gd name="T35" fmla="*/ 600 h 610"/>
                      <a:gd name="T36" fmla="*/ 156 w 326"/>
                      <a:gd name="T37" fmla="*/ 587 h 610"/>
                      <a:gd name="T38" fmla="*/ 148 w 326"/>
                      <a:gd name="T39" fmla="*/ 577 h 610"/>
                      <a:gd name="T40" fmla="*/ 143 w 326"/>
                      <a:gd name="T41" fmla="*/ 568 h 610"/>
                      <a:gd name="T42" fmla="*/ 137 w 326"/>
                      <a:gd name="T43" fmla="*/ 561 h 610"/>
                      <a:gd name="T44" fmla="*/ 132 w 326"/>
                      <a:gd name="T45" fmla="*/ 552 h 610"/>
                      <a:gd name="T46" fmla="*/ 127 w 326"/>
                      <a:gd name="T47" fmla="*/ 550 h 610"/>
                      <a:gd name="T48" fmla="*/ 119 w 326"/>
                      <a:gd name="T49" fmla="*/ 548 h 610"/>
                      <a:gd name="T50" fmla="*/ 108 w 326"/>
                      <a:gd name="T51" fmla="*/ 531 h 610"/>
                      <a:gd name="T52" fmla="*/ 100 w 326"/>
                      <a:gd name="T53" fmla="*/ 520 h 610"/>
                      <a:gd name="T54" fmla="*/ 87 w 326"/>
                      <a:gd name="T55" fmla="*/ 516 h 610"/>
                      <a:gd name="T56" fmla="*/ 75 w 326"/>
                      <a:gd name="T57" fmla="*/ 510 h 610"/>
                      <a:gd name="T58" fmla="*/ 53 w 326"/>
                      <a:gd name="T59" fmla="*/ 505 h 610"/>
                      <a:gd name="T60" fmla="*/ 43 w 326"/>
                      <a:gd name="T61" fmla="*/ 500 h 610"/>
                      <a:gd name="T62" fmla="*/ 39 w 326"/>
                      <a:gd name="T63" fmla="*/ 491 h 610"/>
                      <a:gd name="T64" fmla="*/ 37 w 326"/>
                      <a:gd name="T65" fmla="*/ 486 h 610"/>
                      <a:gd name="T66" fmla="*/ 26 w 326"/>
                      <a:gd name="T67" fmla="*/ 481 h 610"/>
                      <a:gd name="T68" fmla="*/ 13 w 326"/>
                      <a:gd name="T69" fmla="*/ 471 h 610"/>
                      <a:gd name="T70" fmla="*/ 6 w 326"/>
                      <a:gd name="T71" fmla="*/ 460 h 610"/>
                      <a:gd name="T72" fmla="*/ 0 w 326"/>
                      <a:gd name="T73" fmla="*/ 455 h 610"/>
                      <a:gd name="T74" fmla="*/ 72 w 326"/>
                      <a:gd name="T75" fmla="*/ 399 h 610"/>
                      <a:gd name="T76" fmla="*/ 79 w 326"/>
                      <a:gd name="T77" fmla="*/ 396 h 610"/>
                      <a:gd name="T78" fmla="*/ 129 w 326"/>
                      <a:gd name="T79" fmla="*/ 357 h 610"/>
                      <a:gd name="T80" fmla="*/ 135 w 326"/>
                      <a:gd name="T81" fmla="*/ 354 h 610"/>
                      <a:gd name="T82" fmla="*/ 183 w 326"/>
                      <a:gd name="T83" fmla="*/ 222 h 610"/>
                      <a:gd name="T84" fmla="*/ 228 w 326"/>
                      <a:gd name="T85" fmla="*/ 4 h 610"/>
                      <a:gd name="T86" fmla="*/ 292 w 326"/>
                      <a:gd name="T87" fmla="*/ 0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26" h="610">
                        <a:moveTo>
                          <a:pt x="318" y="5"/>
                        </a:moveTo>
                        <a:lnTo>
                          <a:pt x="255" y="73"/>
                        </a:lnTo>
                        <a:lnTo>
                          <a:pt x="257" y="100"/>
                        </a:lnTo>
                        <a:lnTo>
                          <a:pt x="265" y="208"/>
                        </a:lnTo>
                        <a:lnTo>
                          <a:pt x="265" y="211"/>
                        </a:lnTo>
                        <a:lnTo>
                          <a:pt x="275" y="269"/>
                        </a:lnTo>
                        <a:lnTo>
                          <a:pt x="297" y="413"/>
                        </a:lnTo>
                        <a:lnTo>
                          <a:pt x="325" y="412"/>
                        </a:lnTo>
                        <a:lnTo>
                          <a:pt x="326" y="413"/>
                        </a:lnTo>
                        <a:lnTo>
                          <a:pt x="318" y="518"/>
                        </a:lnTo>
                        <a:lnTo>
                          <a:pt x="312" y="515"/>
                        </a:lnTo>
                        <a:lnTo>
                          <a:pt x="309" y="511"/>
                        </a:lnTo>
                        <a:lnTo>
                          <a:pt x="302" y="508"/>
                        </a:lnTo>
                        <a:lnTo>
                          <a:pt x="296" y="499"/>
                        </a:lnTo>
                        <a:lnTo>
                          <a:pt x="294" y="497"/>
                        </a:lnTo>
                        <a:lnTo>
                          <a:pt x="292" y="495"/>
                        </a:lnTo>
                        <a:lnTo>
                          <a:pt x="292" y="494"/>
                        </a:lnTo>
                        <a:lnTo>
                          <a:pt x="288" y="492"/>
                        </a:lnTo>
                        <a:lnTo>
                          <a:pt x="278" y="491"/>
                        </a:lnTo>
                        <a:lnTo>
                          <a:pt x="275" y="491"/>
                        </a:lnTo>
                        <a:lnTo>
                          <a:pt x="273" y="491"/>
                        </a:lnTo>
                        <a:lnTo>
                          <a:pt x="265" y="495"/>
                        </a:lnTo>
                        <a:lnTo>
                          <a:pt x="264" y="495"/>
                        </a:lnTo>
                        <a:lnTo>
                          <a:pt x="260" y="495"/>
                        </a:lnTo>
                        <a:lnTo>
                          <a:pt x="257" y="495"/>
                        </a:lnTo>
                        <a:lnTo>
                          <a:pt x="251" y="499"/>
                        </a:lnTo>
                        <a:lnTo>
                          <a:pt x="246" y="502"/>
                        </a:lnTo>
                        <a:lnTo>
                          <a:pt x="236" y="510"/>
                        </a:lnTo>
                        <a:lnTo>
                          <a:pt x="233" y="513"/>
                        </a:lnTo>
                        <a:lnTo>
                          <a:pt x="230" y="518"/>
                        </a:lnTo>
                        <a:lnTo>
                          <a:pt x="228" y="529"/>
                        </a:lnTo>
                        <a:lnTo>
                          <a:pt x="228" y="536"/>
                        </a:lnTo>
                        <a:lnTo>
                          <a:pt x="228" y="539"/>
                        </a:lnTo>
                        <a:lnTo>
                          <a:pt x="230" y="542"/>
                        </a:lnTo>
                        <a:lnTo>
                          <a:pt x="230" y="545"/>
                        </a:lnTo>
                        <a:lnTo>
                          <a:pt x="227" y="552"/>
                        </a:lnTo>
                        <a:lnTo>
                          <a:pt x="225" y="558"/>
                        </a:lnTo>
                        <a:lnTo>
                          <a:pt x="225" y="561"/>
                        </a:lnTo>
                        <a:lnTo>
                          <a:pt x="223" y="568"/>
                        </a:lnTo>
                        <a:lnTo>
                          <a:pt x="222" y="573"/>
                        </a:lnTo>
                        <a:lnTo>
                          <a:pt x="222" y="577"/>
                        </a:lnTo>
                        <a:lnTo>
                          <a:pt x="217" y="585"/>
                        </a:lnTo>
                        <a:lnTo>
                          <a:pt x="214" y="592"/>
                        </a:lnTo>
                        <a:lnTo>
                          <a:pt x="209" y="600"/>
                        </a:lnTo>
                        <a:lnTo>
                          <a:pt x="204" y="605"/>
                        </a:lnTo>
                        <a:lnTo>
                          <a:pt x="199" y="608"/>
                        </a:lnTo>
                        <a:lnTo>
                          <a:pt x="198" y="608"/>
                        </a:lnTo>
                        <a:lnTo>
                          <a:pt x="193" y="610"/>
                        </a:lnTo>
                        <a:lnTo>
                          <a:pt x="185" y="610"/>
                        </a:lnTo>
                        <a:lnTo>
                          <a:pt x="183" y="610"/>
                        </a:lnTo>
                        <a:lnTo>
                          <a:pt x="178" y="610"/>
                        </a:lnTo>
                        <a:lnTo>
                          <a:pt x="174" y="606"/>
                        </a:lnTo>
                        <a:lnTo>
                          <a:pt x="167" y="601"/>
                        </a:lnTo>
                        <a:lnTo>
                          <a:pt x="165" y="600"/>
                        </a:lnTo>
                        <a:lnTo>
                          <a:pt x="159" y="590"/>
                        </a:lnTo>
                        <a:lnTo>
                          <a:pt x="157" y="587"/>
                        </a:lnTo>
                        <a:lnTo>
                          <a:pt x="156" y="587"/>
                        </a:lnTo>
                        <a:lnTo>
                          <a:pt x="153" y="584"/>
                        </a:lnTo>
                        <a:lnTo>
                          <a:pt x="149" y="581"/>
                        </a:lnTo>
                        <a:lnTo>
                          <a:pt x="148" y="577"/>
                        </a:lnTo>
                        <a:lnTo>
                          <a:pt x="146" y="571"/>
                        </a:lnTo>
                        <a:lnTo>
                          <a:pt x="145" y="569"/>
                        </a:lnTo>
                        <a:lnTo>
                          <a:pt x="143" y="568"/>
                        </a:lnTo>
                        <a:lnTo>
                          <a:pt x="140" y="565"/>
                        </a:lnTo>
                        <a:lnTo>
                          <a:pt x="138" y="563"/>
                        </a:lnTo>
                        <a:lnTo>
                          <a:pt x="137" y="561"/>
                        </a:lnTo>
                        <a:lnTo>
                          <a:pt x="135" y="560"/>
                        </a:lnTo>
                        <a:lnTo>
                          <a:pt x="133" y="555"/>
                        </a:lnTo>
                        <a:lnTo>
                          <a:pt x="132" y="552"/>
                        </a:lnTo>
                        <a:lnTo>
                          <a:pt x="130" y="550"/>
                        </a:lnTo>
                        <a:lnTo>
                          <a:pt x="130" y="550"/>
                        </a:lnTo>
                        <a:lnTo>
                          <a:pt x="127" y="550"/>
                        </a:lnTo>
                        <a:lnTo>
                          <a:pt x="120" y="548"/>
                        </a:lnTo>
                        <a:lnTo>
                          <a:pt x="119" y="548"/>
                        </a:lnTo>
                        <a:lnTo>
                          <a:pt x="119" y="548"/>
                        </a:lnTo>
                        <a:lnTo>
                          <a:pt x="117" y="545"/>
                        </a:lnTo>
                        <a:lnTo>
                          <a:pt x="109" y="537"/>
                        </a:lnTo>
                        <a:lnTo>
                          <a:pt x="108" y="531"/>
                        </a:lnTo>
                        <a:lnTo>
                          <a:pt x="104" y="524"/>
                        </a:lnTo>
                        <a:lnTo>
                          <a:pt x="101" y="521"/>
                        </a:lnTo>
                        <a:lnTo>
                          <a:pt x="100" y="520"/>
                        </a:lnTo>
                        <a:lnTo>
                          <a:pt x="95" y="518"/>
                        </a:lnTo>
                        <a:lnTo>
                          <a:pt x="88" y="518"/>
                        </a:lnTo>
                        <a:lnTo>
                          <a:pt x="87" y="516"/>
                        </a:lnTo>
                        <a:lnTo>
                          <a:pt x="85" y="511"/>
                        </a:lnTo>
                        <a:lnTo>
                          <a:pt x="84" y="511"/>
                        </a:lnTo>
                        <a:lnTo>
                          <a:pt x="75" y="510"/>
                        </a:lnTo>
                        <a:lnTo>
                          <a:pt x="67" y="510"/>
                        </a:lnTo>
                        <a:lnTo>
                          <a:pt x="58" y="507"/>
                        </a:lnTo>
                        <a:lnTo>
                          <a:pt x="53" y="505"/>
                        </a:lnTo>
                        <a:lnTo>
                          <a:pt x="48" y="505"/>
                        </a:lnTo>
                        <a:lnTo>
                          <a:pt x="47" y="503"/>
                        </a:lnTo>
                        <a:lnTo>
                          <a:pt x="43" y="500"/>
                        </a:lnTo>
                        <a:lnTo>
                          <a:pt x="42" y="495"/>
                        </a:lnTo>
                        <a:lnTo>
                          <a:pt x="40" y="494"/>
                        </a:lnTo>
                        <a:lnTo>
                          <a:pt x="39" y="491"/>
                        </a:lnTo>
                        <a:lnTo>
                          <a:pt x="39" y="487"/>
                        </a:lnTo>
                        <a:lnTo>
                          <a:pt x="39" y="486"/>
                        </a:lnTo>
                        <a:lnTo>
                          <a:pt x="37" y="486"/>
                        </a:lnTo>
                        <a:lnTo>
                          <a:pt x="32" y="484"/>
                        </a:lnTo>
                        <a:lnTo>
                          <a:pt x="29" y="484"/>
                        </a:lnTo>
                        <a:lnTo>
                          <a:pt x="26" y="481"/>
                        </a:lnTo>
                        <a:lnTo>
                          <a:pt x="22" y="478"/>
                        </a:lnTo>
                        <a:lnTo>
                          <a:pt x="22" y="476"/>
                        </a:lnTo>
                        <a:lnTo>
                          <a:pt x="13" y="471"/>
                        </a:lnTo>
                        <a:lnTo>
                          <a:pt x="11" y="471"/>
                        </a:lnTo>
                        <a:lnTo>
                          <a:pt x="8" y="463"/>
                        </a:lnTo>
                        <a:lnTo>
                          <a:pt x="6" y="460"/>
                        </a:lnTo>
                        <a:lnTo>
                          <a:pt x="2" y="458"/>
                        </a:lnTo>
                        <a:lnTo>
                          <a:pt x="2" y="457"/>
                        </a:lnTo>
                        <a:lnTo>
                          <a:pt x="0" y="455"/>
                        </a:lnTo>
                        <a:lnTo>
                          <a:pt x="6" y="447"/>
                        </a:lnTo>
                        <a:lnTo>
                          <a:pt x="59" y="409"/>
                        </a:lnTo>
                        <a:lnTo>
                          <a:pt x="72" y="399"/>
                        </a:lnTo>
                        <a:lnTo>
                          <a:pt x="72" y="399"/>
                        </a:lnTo>
                        <a:lnTo>
                          <a:pt x="74" y="396"/>
                        </a:lnTo>
                        <a:lnTo>
                          <a:pt x="79" y="396"/>
                        </a:lnTo>
                        <a:lnTo>
                          <a:pt x="82" y="393"/>
                        </a:lnTo>
                        <a:lnTo>
                          <a:pt x="88" y="388"/>
                        </a:lnTo>
                        <a:lnTo>
                          <a:pt x="129" y="357"/>
                        </a:lnTo>
                        <a:lnTo>
                          <a:pt x="135" y="356"/>
                        </a:lnTo>
                        <a:lnTo>
                          <a:pt x="135" y="356"/>
                        </a:lnTo>
                        <a:lnTo>
                          <a:pt x="135" y="354"/>
                        </a:lnTo>
                        <a:lnTo>
                          <a:pt x="153" y="341"/>
                        </a:lnTo>
                        <a:lnTo>
                          <a:pt x="161" y="322"/>
                        </a:lnTo>
                        <a:lnTo>
                          <a:pt x="183" y="222"/>
                        </a:lnTo>
                        <a:lnTo>
                          <a:pt x="169" y="4"/>
                        </a:lnTo>
                        <a:lnTo>
                          <a:pt x="199" y="4"/>
                        </a:lnTo>
                        <a:lnTo>
                          <a:pt x="228" y="4"/>
                        </a:lnTo>
                        <a:lnTo>
                          <a:pt x="291" y="2"/>
                        </a:lnTo>
                        <a:lnTo>
                          <a:pt x="291" y="2"/>
                        </a:lnTo>
                        <a:lnTo>
                          <a:pt x="292" y="0"/>
                        </a:lnTo>
                        <a:lnTo>
                          <a:pt x="318" y="5"/>
                        </a:lnTo>
                      </a:path>
                    </a:pathLst>
                  </a:custGeom>
                  <a:noFill/>
                  <a:ln w="4763" cap="sq">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
                <p:nvSpPr>
                  <p:cNvPr id="143" name="Freeform 99"/>
                  <p:cNvSpPr>
                    <a:spLocks noEditPoints="1"/>
                  </p:cNvSpPr>
                  <p:nvPr/>
                </p:nvSpPr>
                <p:spPr bwMode="auto">
                  <a:xfrm>
                    <a:off x="4116" y="2683"/>
                    <a:ext cx="1085" cy="1333"/>
                  </a:xfrm>
                  <a:custGeom>
                    <a:avLst/>
                    <a:gdLst>
                      <a:gd name="T0" fmla="*/ 108 w 1085"/>
                      <a:gd name="T1" fmla="*/ 449 h 1333"/>
                      <a:gd name="T2" fmla="*/ 166 w 1085"/>
                      <a:gd name="T3" fmla="*/ 383 h 1333"/>
                      <a:gd name="T4" fmla="*/ 315 w 1085"/>
                      <a:gd name="T5" fmla="*/ 487 h 1333"/>
                      <a:gd name="T6" fmla="*/ 318 w 1085"/>
                      <a:gd name="T7" fmla="*/ 470 h 1333"/>
                      <a:gd name="T8" fmla="*/ 329 w 1085"/>
                      <a:gd name="T9" fmla="*/ 380 h 1333"/>
                      <a:gd name="T10" fmla="*/ 338 w 1085"/>
                      <a:gd name="T11" fmla="*/ 293 h 1333"/>
                      <a:gd name="T12" fmla="*/ 338 w 1085"/>
                      <a:gd name="T13" fmla="*/ 256 h 1333"/>
                      <a:gd name="T14" fmla="*/ 452 w 1085"/>
                      <a:gd name="T15" fmla="*/ 270 h 1333"/>
                      <a:gd name="T16" fmla="*/ 521 w 1085"/>
                      <a:gd name="T17" fmla="*/ 309 h 1333"/>
                      <a:gd name="T18" fmla="*/ 616 w 1085"/>
                      <a:gd name="T19" fmla="*/ 320 h 1333"/>
                      <a:gd name="T20" fmla="*/ 686 w 1085"/>
                      <a:gd name="T21" fmla="*/ 463 h 1333"/>
                      <a:gd name="T22" fmla="*/ 752 w 1085"/>
                      <a:gd name="T23" fmla="*/ 544 h 1333"/>
                      <a:gd name="T24" fmla="*/ 804 w 1085"/>
                      <a:gd name="T25" fmla="*/ 524 h 1333"/>
                      <a:gd name="T26" fmla="*/ 826 w 1085"/>
                      <a:gd name="T27" fmla="*/ 465 h 1333"/>
                      <a:gd name="T28" fmla="*/ 892 w 1085"/>
                      <a:gd name="T29" fmla="*/ 508 h 1333"/>
                      <a:gd name="T30" fmla="*/ 897 w 1085"/>
                      <a:gd name="T31" fmla="*/ 582 h 1333"/>
                      <a:gd name="T32" fmla="*/ 898 w 1085"/>
                      <a:gd name="T33" fmla="*/ 622 h 1333"/>
                      <a:gd name="T34" fmla="*/ 947 w 1085"/>
                      <a:gd name="T35" fmla="*/ 613 h 1333"/>
                      <a:gd name="T36" fmla="*/ 1024 w 1085"/>
                      <a:gd name="T37" fmla="*/ 574 h 1333"/>
                      <a:gd name="T38" fmla="*/ 1048 w 1085"/>
                      <a:gd name="T39" fmla="*/ 566 h 1333"/>
                      <a:gd name="T40" fmla="*/ 1051 w 1085"/>
                      <a:gd name="T41" fmla="*/ 552 h 1333"/>
                      <a:gd name="T42" fmla="*/ 1062 w 1085"/>
                      <a:gd name="T43" fmla="*/ 598 h 1333"/>
                      <a:gd name="T44" fmla="*/ 1067 w 1085"/>
                      <a:gd name="T45" fmla="*/ 732 h 1333"/>
                      <a:gd name="T46" fmla="*/ 1045 w 1085"/>
                      <a:gd name="T47" fmla="*/ 769 h 1333"/>
                      <a:gd name="T48" fmla="*/ 963 w 1085"/>
                      <a:gd name="T49" fmla="*/ 769 h 1333"/>
                      <a:gd name="T50" fmla="*/ 882 w 1085"/>
                      <a:gd name="T51" fmla="*/ 769 h 1333"/>
                      <a:gd name="T52" fmla="*/ 831 w 1085"/>
                      <a:gd name="T53" fmla="*/ 757 h 1333"/>
                      <a:gd name="T54" fmla="*/ 792 w 1085"/>
                      <a:gd name="T55" fmla="*/ 762 h 1333"/>
                      <a:gd name="T56" fmla="*/ 755 w 1085"/>
                      <a:gd name="T57" fmla="*/ 783 h 1333"/>
                      <a:gd name="T58" fmla="*/ 762 w 1085"/>
                      <a:gd name="T59" fmla="*/ 851 h 1333"/>
                      <a:gd name="T60" fmla="*/ 754 w 1085"/>
                      <a:gd name="T61" fmla="*/ 937 h 1333"/>
                      <a:gd name="T62" fmla="*/ 858 w 1085"/>
                      <a:gd name="T63" fmla="*/ 1003 h 1333"/>
                      <a:gd name="T64" fmla="*/ 958 w 1085"/>
                      <a:gd name="T65" fmla="*/ 992 h 1333"/>
                      <a:gd name="T66" fmla="*/ 947 w 1085"/>
                      <a:gd name="T67" fmla="*/ 1148 h 1333"/>
                      <a:gd name="T68" fmla="*/ 921 w 1085"/>
                      <a:gd name="T69" fmla="*/ 1193 h 1333"/>
                      <a:gd name="T70" fmla="*/ 934 w 1085"/>
                      <a:gd name="T71" fmla="*/ 1281 h 1333"/>
                      <a:gd name="T72" fmla="*/ 905 w 1085"/>
                      <a:gd name="T73" fmla="*/ 1298 h 1333"/>
                      <a:gd name="T74" fmla="*/ 765 w 1085"/>
                      <a:gd name="T75" fmla="*/ 1158 h 1333"/>
                      <a:gd name="T76" fmla="*/ 667 w 1085"/>
                      <a:gd name="T77" fmla="*/ 920 h 1333"/>
                      <a:gd name="T78" fmla="*/ 440 w 1085"/>
                      <a:gd name="T79" fmla="*/ 1005 h 1333"/>
                      <a:gd name="T80" fmla="*/ 305 w 1085"/>
                      <a:gd name="T81" fmla="*/ 1207 h 1333"/>
                      <a:gd name="T82" fmla="*/ 239 w 1085"/>
                      <a:gd name="T83" fmla="*/ 1207 h 1333"/>
                      <a:gd name="T84" fmla="*/ 190 w 1085"/>
                      <a:gd name="T85" fmla="*/ 1164 h 1333"/>
                      <a:gd name="T86" fmla="*/ 175 w 1085"/>
                      <a:gd name="T87" fmla="*/ 1061 h 1333"/>
                      <a:gd name="T88" fmla="*/ 264 w 1085"/>
                      <a:gd name="T89" fmla="*/ 1074 h 1333"/>
                      <a:gd name="T90" fmla="*/ 334 w 1085"/>
                      <a:gd name="T91" fmla="*/ 1000 h 1333"/>
                      <a:gd name="T92" fmla="*/ 293 w 1085"/>
                      <a:gd name="T93" fmla="*/ 942 h 1333"/>
                      <a:gd name="T94" fmla="*/ 310 w 1085"/>
                      <a:gd name="T95" fmla="*/ 905 h 1333"/>
                      <a:gd name="T96" fmla="*/ 276 w 1085"/>
                      <a:gd name="T97" fmla="*/ 889 h 1333"/>
                      <a:gd name="T98" fmla="*/ 265 w 1085"/>
                      <a:gd name="T99" fmla="*/ 880 h 1333"/>
                      <a:gd name="T100" fmla="*/ 246 w 1085"/>
                      <a:gd name="T101" fmla="*/ 870 h 1333"/>
                      <a:gd name="T102" fmla="*/ 270 w 1085"/>
                      <a:gd name="T103" fmla="*/ 794 h 1333"/>
                      <a:gd name="T104" fmla="*/ 334 w 1085"/>
                      <a:gd name="T105" fmla="*/ 773 h 1333"/>
                      <a:gd name="T106" fmla="*/ 336 w 1085"/>
                      <a:gd name="T107" fmla="*/ 741 h 1333"/>
                      <a:gd name="T108" fmla="*/ 334 w 1085"/>
                      <a:gd name="T109" fmla="*/ 714 h 1333"/>
                      <a:gd name="T110" fmla="*/ 254 w 1085"/>
                      <a:gd name="T111" fmla="*/ 680 h 1333"/>
                      <a:gd name="T112" fmla="*/ 116 w 1085"/>
                      <a:gd name="T113" fmla="*/ 634 h 1333"/>
                      <a:gd name="T114" fmla="*/ 598 w 1085"/>
                      <a:gd name="T115" fmla="*/ 34 h 1333"/>
                      <a:gd name="T116" fmla="*/ 651 w 1085"/>
                      <a:gd name="T117" fmla="*/ 3 h 1333"/>
                      <a:gd name="T118" fmla="*/ 733 w 1085"/>
                      <a:gd name="T119" fmla="*/ 40 h 1333"/>
                      <a:gd name="T120" fmla="*/ 712 w 1085"/>
                      <a:gd name="T121" fmla="*/ 95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85" h="1333">
                        <a:moveTo>
                          <a:pt x="0" y="536"/>
                        </a:moveTo>
                        <a:lnTo>
                          <a:pt x="26" y="515"/>
                        </a:lnTo>
                        <a:lnTo>
                          <a:pt x="32" y="518"/>
                        </a:lnTo>
                        <a:lnTo>
                          <a:pt x="53" y="502"/>
                        </a:lnTo>
                        <a:lnTo>
                          <a:pt x="53" y="500"/>
                        </a:lnTo>
                        <a:lnTo>
                          <a:pt x="55" y="500"/>
                        </a:lnTo>
                        <a:lnTo>
                          <a:pt x="59" y="502"/>
                        </a:lnTo>
                        <a:lnTo>
                          <a:pt x="80" y="486"/>
                        </a:lnTo>
                        <a:lnTo>
                          <a:pt x="100" y="465"/>
                        </a:lnTo>
                        <a:lnTo>
                          <a:pt x="100" y="457"/>
                        </a:lnTo>
                        <a:lnTo>
                          <a:pt x="108" y="449"/>
                        </a:lnTo>
                        <a:lnTo>
                          <a:pt x="111" y="441"/>
                        </a:lnTo>
                        <a:lnTo>
                          <a:pt x="111" y="439"/>
                        </a:lnTo>
                        <a:lnTo>
                          <a:pt x="111" y="436"/>
                        </a:lnTo>
                        <a:lnTo>
                          <a:pt x="113" y="431"/>
                        </a:lnTo>
                        <a:lnTo>
                          <a:pt x="117" y="426"/>
                        </a:lnTo>
                        <a:lnTo>
                          <a:pt x="121" y="423"/>
                        </a:lnTo>
                        <a:lnTo>
                          <a:pt x="124" y="412"/>
                        </a:lnTo>
                        <a:lnTo>
                          <a:pt x="125" y="410"/>
                        </a:lnTo>
                        <a:lnTo>
                          <a:pt x="146" y="388"/>
                        </a:lnTo>
                        <a:lnTo>
                          <a:pt x="154" y="394"/>
                        </a:lnTo>
                        <a:lnTo>
                          <a:pt x="166" y="383"/>
                        </a:lnTo>
                        <a:lnTo>
                          <a:pt x="164" y="383"/>
                        </a:lnTo>
                        <a:lnTo>
                          <a:pt x="175" y="370"/>
                        </a:lnTo>
                        <a:lnTo>
                          <a:pt x="177" y="372"/>
                        </a:lnTo>
                        <a:lnTo>
                          <a:pt x="183" y="360"/>
                        </a:lnTo>
                        <a:lnTo>
                          <a:pt x="215" y="392"/>
                        </a:lnTo>
                        <a:lnTo>
                          <a:pt x="246" y="421"/>
                        </a:lnTo>
                        <a:lnTo>
                          <a:pt x="278" y="452"/>
                        </a:lnTo>
                        <a:lnTo>
                          <a:pt x="280" y="452"/>
                        </a:lnTo>
                        <a:lnTo>
                          <a:pt x="312" y="486"/>
                        </a:lnTo>
                        <a:lnTo>
                          <a:pt x="313" y="491"/>
                        </a:lnTo>
                        <a:lnTo>
                          <a:pt x="315" y="487"/>
                        </a:lnTo>
                        <a:lnTo>
                          <a:pt x="315" y="489"/>
                        </a:lnTo>
                        <a:lnTo>
                          <a:pt x="321" y="484"/>
                        </a:lnTo>
                        <a:lnTo>
                          <a:pt x="321" y="483"/>
                        </a:lnTo>
                        <a:lnTo>
                          <a:pt x="320" y="479"/>
                        </a:lnTo>
                        <a:lnTo>
                          <a:pt x="320" y="478"/>
                        </a:lnTo>
                        <a:lnTo>
                          <a:pt x="321" y="478"/>
                        </a:lnTo>
                        <a:lnTo>
                          <a:pt x="321" y="476"/>
                        </a:lnTo>
                        <a:lnTo>
                          <a:pt x="321" y="474"/>
                        </a:lnTo>
                        <a:lnTo>
                          <a:pt x="320" y="474"/>
                        </a:lnTo>
                        <a:lnTo>
                          <a:pt x="318" y="470"/>
                        </a:lnTo>
                        <a:lnTo>
                          <a:pt x="318" y="470"/>
                        </a:lnTo>
                        <a:lnTo>
                          <a:pt x="317" y="466"/>
                        </a:lnTo>
                        <a:lnTo>
                          <a:pt x="297" y="425"/>
                        </a:lnTo>
                        <a:lnTo>
                          <a:pt x="291" y="386"/>
                        </a:lnTo>
                        <a:lnTo>
                          <a:pt x="309" y="388"/>
                        </a:lnTo>
                        <a:lnTo>
                          <a:pt x="310" y="386"/>
                        </a:lnTo>
                        <a:lnTo>
                          <a:pt x="315" y="386"/>
                        </a:lnTo>
                        <a:lnTo>
                          <a:pt x="317" y="386"/>
                        </a:lnTo>
                        <a:lnTo>
                          <a:pt x="318" y="386"/>
                        </a:lnTo>
                        <a:lnTo>
                          <a:pt x="321" y="386"/>
                        </a:lnTo>
                        <a:lnTo>
                          <a:pt x="323" y="383"/>
                        </a:lnTo>
                        <a:lnTo>
                          <a:pt x="329" y="380"/>
                        </a:lnTo>
                        <a:lnTo>
                          <a:pt x="338" y="378"/>
                        </a:lnTo>
                        <a:lnTo>
                          <a:pt x="341" y="381"/>
                        </a:lnTo>
                        <a:lnTo>
                          <a:pt x="342" y="383"/>
                        </a:lnTo>
                        <a:lnTo>
                          <a:pt x="355" y="384"/>
                        </a:lnTo>
                        <a:lnTo>
                          <a:pt x="357" y="383"/>
                        </a:lnTo>
                        <a:lnTo>
                          <a:pt x="354" y="370"/>
                        </a:lnTo>
                        <a:lnTo>
                          <a:pt x="346" y="357"/>
                        </a:lnTo>
                        <a:lnTo>
                          <a:pt x="344" y="344"/>
                        </a:lnTo>
                        <a:lnTo>
                          <a:pt x="336" y="323"/>
                        </a:lnTo>
                        <a:lnTo>
                          <a:pt x="334" y="302"/>
                        </a:lnTo>
                        <a:lnTo>
                          <a:pt x="338" y="293"/>
                        </a:lnTo>
                        <a:lnTo>
                          <a:pt x="341" y="288"/>
                        </a:lnTo>
                        <a:lnTo>
                          <a:pt x="341" y="282"/>
                        </a:lnTo>
                        <a:lnTo>
                          <a:pt x="342" y="280"/>
                        </a:lnTo>
                        <a:lnTo>
                          <a:pt x="342" y="278"/>
                        </a:lnTo>
                        <a:lnTo>
                          <a:pt x="339" y="277"/>
                        </a:lnTo>
                        <a:lnTo>
                          <a:pt x="338" y="267"/>
                        </a:lnTo>
                        <a:lnTo>
                          <a:pt x="336" y="265"/>
                        </a:lnTo>
                        <a:lnTo>
                          <a:pt x="334" y="265"/>
                        </a:lnTo>
                        <a:lnTo>
                          <a:pt x="334" y="262"/>
                        </a:lnTo>
                        <a:lnTo>
                          <a:pt x="336" y="257"/>
                        </a:lnTo>
                        <a:lnTo>
                          <a:pt x="338" y="256"/>
                        </a:lnTo>
                        <a:lnTo>
                          <a:pt x="339" y="256"/>
                        </a:lnTo>
                        <a:lnTo>
                          <a:pt x="365" y="254"/>
                        </a:lnTo>
                        <a:lnTo>
                          <a:pt x="376" y="254"/>
                        </a:lnTo>
                        <a:lnTo>
                          <a:pt x="378" y="254"/>
                        </a:lnTo>
                        <a:lnTo>
                          <a:pt x="384" y="256"/>
                        </a:lnTo>
                        <a:lnTo>
                          <a:pt x="419" y="267"/>
                        </a:lnTo>
                        <a:lnTo>
                          <a:pt x="421" y="265"/>
                        </a:lnTo>
                        <a:lnTo>
                          <a:pt x="432" y="256"/>
                        </a:lnTo>
                        <a:lnTo>
                          <a:pt x="440" y="264"/>
                        </a:lnTo>
                        <a:lnTo>
                          <a:pt x="447" y="269"/>
                        </a:lnTo>
                        <a:lnTo>
                          <a:pt x="452" y="270"/>
                        </a:lnTo>
                        <a:lnTo>
                          <a:pt x="453" y="270"/>
                        </a:lnTo>
                        <a:lnTo>
                          <a:pt x="464" y="278"/>
                        </a:lnTo>
                        <a:lnTo>
                          <a:pt x="489" y="267"/>
                        </a:lnTo>
                        <a:lnTo>
                          <a:pt x="493" y="265"/>
                        </a:lnTo>
                        <a:lnTo>
                          <a:pt x="495" y="269"/>
                        </a:lnTo>
                        <a:lnTo>
                          <a:pt x="505" y="277"/>
                        </a:lnTo>
                        <a:lnTo>
                          <a:pt x="518" y="290"/>
                        </a:lnTo>
                        <a:lnTo>
                          <a:pt x="518" y="291"/>
                        </a:lnTo>
                        <a:lnTo>
                          <a:pt x="519" y="296"/>
                        </a:lnTo>
                        <a:lnTo>
                          <a:pt x="521" y="307"/>
                        </a:lnTo>
                        <a:lnTo>
                          <a:pt x="521" y="309"/>
                        </a:lnTo>
                        <a:lnTo>
                          <a:pt x="521" y="315"/>
                        </a:lnTo>
                        <a:lnTo>
                          <a:pt x="519" y="317"/>
                        </a:lnTo>
                        <a:lnTo>
                          <a:pt x="521" y="317"/>
                        </a:lnTo>
                        <a:lnTo>
                          <a:pt x="522" y="317"/>
                        </a:lnTo>
                        <a:lnTo>
                          <a:pt x="527" y="315"/>
                        </a:lnTo>
                        <a:lnTo>
                          <a:pt x="530" y="314"/>
                        </a:lnTo>
                        <a:lnTo>
                          <a:pt x="548" y="312"/>
                        </a:lnTo>
                        <a:lnTo>
                          <a:pt x="587" y="306"/>
                        </a:lnTo>
                        <a:lnTo>
                          <a:pt x="595" y="306"/>
                        </a:lnTo>
                        <a:lnTo>
                          <a:pt x="611" y="306"/>
                        </a:lnTo>
                        <a:lnTo>
                          <a:pt x="616" y="320"/>
                        </a:lnTo>
                        <a:lnTo>
                          <a:pt x="617" y="320"/>
                        </a:lnTo>
                        <a:lnTo>
                          <a:pt x="617" y="319"/>
                        </a:lnTo>
                        <a:lnTo>
                          <a:pt x="619" y="320"/>
                        </a:lnTo>
                        <a:lnTo>
                          <a:pt x="641" y="396"/>
                        </a:lnTo>
                        <a:lnTo>
                          <a:pt x="646" y="433"/>
                        </a:lnTo>
                        <a:lnTo>
                          <a:pt x="648" y="441"/>
                        </a:lnTo>
                        <a:lnTo>
                          <a:pt x="649" y="449"/>
                        </a:lnTo>
                        <a:lnTo>
                          <a:pt x="653" y="447"/>
                        </a:lnTo>
                        <a:lnTo>
                          <a:pt x="683" y="437"/>
                        </a:lnTo>
                        <a:lnTo>
                          <a:pt x="683" y="446"/>
                        </a:lnTo>
                        <a:lnTo>
                          <a:pt x="686" y="463"/>
                        </a:lnTo>
                        <a:lnTo>
                          <a:pt x="689" y="470"/>
                        </a:lnTo>
                        <a:lnTo>
                          <a:pt x="693" y="479"/>
                        </a:lnTo>
                        <a:lnTo>
                          <a:pt x="693" y="511"/>
                        </a:lnTo>
                        <a:lnTo>
                          <a:pt x="698" y="511"/>
                        </a:lnTo>
                        <a:lnTo>
                          <a:pt x="707" y="510"/>
                        </a:lnTo>
                        <a:lnTo>
                          <a:pt x="728" y="510"/>
                        </a:lnTo>
                        <a:lnTo>
                          <a:pt x="733" y="510"/>
                        </a:lnTo>
                        <a:lnTo>
                          <a:pt x="747" y="510"/>
                        </a:lnTo>
                        <a:lnTo>
                          <a:pt x="749" y="528"/>
                        </a:lnTo>
                        <a:lnTo>
                          <a:pt x="752" y="540"/>
                        </a:lnTo>
                        <a:lnTo>
                          <a:pt x="752" y="544"/>
                        </a:lnTo>
                        <a:lnTo>
                          <a:pt x="752" y="556"/>
                        </a:lnTo>
                        <a:lnTo>
                          <a:pt x="751" y="564"/>
                        </a:lnTo>
                        <a:lnTo>
                          <a:pt x="751" y="569"/>
                        </a:lnTo>
                        <a:lnTo>
                          <a:pt x="749" y="569"/>
                        </a:lnTo>
                        <a:lnTo>
                          <a:pt x="751" y="569"/>
                        </a:lnTo>
                        <a:lnTo>
                          <a:pt x="775" y="553"/>
                        </a:lnTo>
                        <a:lnTo>
                          <a:pt x="786" y="547"/>
                        </a:lnTo>
                        <a:lnTo>
                          <a:pt x="788" y="547"/>
                        </a:lnTo>
                        <a:lnTo>
                          <a:pt x="783" y="537"/>
                        </a:lnTo>
                        <a:lnTo>
                          <a:pt x="783" y="536"/>
                        </a:lnTo>
                        <a:lnTo>
                          <a:pt x="804" y="524"/>
                        </a:lnTo>
                        <a:lnTo>
                          <a:pt x="799" y="518"/>
                        </a:lnTo>
                        <a:lnTo>
                          <a:pt x="805" y="511"/>
                        </a:lnTo>
                        <a:lnTo>
                          <a:pt x="805" y="508"/>
                        </a:lnTo>
                        <a:lnTo>
                          <a:pt x="807" y="507"/>
                        </a:lnTo>
                        <a:lnTo>
                          <a:pt x="808" y="505"/>
                        </a:lnTo>
                        <a:lnTo>
                          <a:pt x="802" y="478"/>
                        </a:lnTo>
                        <a:lnTo>
                          <a:pt x="816" y="474"/>
                        </a:lnTo>
                        <a:lnTo>
                          <a:pt x="826" y="471"/>
                        </a:lnTo>
                        <a:lnTo>
                          <a:pt x="828" y="471"/>
                        </a:lnTo>
                        <a:lnTo>
                          <a:pt x="828" y="470"/>
                        </a:lnTo>
                        <a:lnTo>
                          <a:pt x="826" y="465"/>
                        </a:lnTo>
                        <a:lnTo>
                          <a:pt x="826" y="460"/>
                        </a:lnTo>
                        <a:lnTo>
                          <a:pt x="824" y="460"/>
                        </a:lnTo>
                        <a:lnTo>
                          <a:pt x="866" y="460"/>
                        </a:lnTo>
                        <a:lnTo>
                          <a:pt x="882" y="460"/>
                        </a:lnTo>
                        <a:lnTo>
                          <a:pt x="884" y="465"/>
                        </a:lnTo>
                        <a:lnTo>
                          <a:pt x="889" y="476"/>
                        </a:lnTo>
                        <a:lnTo>
                          <a:pt x="892" y="494"/>
                        </a:lnTo>
                        <a:lnTo>
                          <a:pt x="892" y="499"/>
                        </a:lnTo>
                        <a:lnTo>
                          <a:pt x="892" y="500"/>
                        </a:lnTo>
                        <a:lnTo>
                          <a:pt x="892" y="503"/>
                        </a:lnTo>
                        <a:lnTo>
                          <a:pt x="892" y="508"/>
                        </a:lnTo>
                        <a:lnTo>
                          <a:pt x="890" y="515"/>
                        </a:lnTo>
                        <a:lnTo>
                          <a:pt x="889" y="519"/>
                        </a:lnTo>
                        <a:lnTo>
                          <a:pt x="887" y="523"/>
                        </a:lnTo>
                        <a:lnTo>
                          <a:pt x="874" y="544"/>
                        </a:lnTo>
                        <a:lnTo>
                          <a:pt x="869" y="550"/>
                        </a:lnTo>
                        <a:lnTo>
                          <a:pt x="863" y="558"/>
                        </a:lnTo>
                        <a:lnTo>
                          <a:pt x="865" y="560"/>
                        </a:lnTo>
                        <a:lnTo>
                          <a:pt x="879" y="569"/>
                        </a:lnTo>
                        <a:lnTo>
                          <a:pt x="882" y="573"/>
                        </a:lnTo>
                        <a:lnTo>
                          <a:pt x="889" y="577"/>
                        </a:lnTo>
                        <a:lnTo>
                          <a:pt x="897" y="582"/>
                        </a:lnTo>
                        <a:lnTo>
                          <a:pt x="900" y="584"/>
                        </a:lnTo>
                        <a:lnTo>
                          <a:pt x="900" y="585"/>
                        </a:lnTo>
                        <a:lnTo>
                          <a:pt x="902" y="589"/>
                        </a:lnTo>
                        <a:lnTo>
                          <a:pt x="902" y="595"/>
                        </a:lnTo>
                        <a:lnTo>
                          <a:pt x="900" y="598"/>
                        </a:lnTo>
                        <a:lnTo>
                          <a:pt x="895" y="610"/>
                        </a:lnTo>
                        <a:lnTo>
                          <a:pt x="894" y="611"/>
                        </a:lnTo>
                        <a:lnTo>
                          <a:pt x="894" y="614"/>
                        </a:lnTo>
                        <a:lnTo>
                          <a:pt x="895" y="616"/>
                        </a:lnTo>
                        <a:lnTo>
                          <a:pt x="897" y="619"/>
                        </a:lnTo>
                        <a:lnTo>
                          <a:pt x="898" y="622"/>
                        </a:lnTo>
                        <a:lnTo>
                          <a:pt x="902" y="622"/>
                        </a:lnTo>
                        <a:lnTo>
                          <a:pt x="906" y="622"/>
                        </a:lnTo>
                        <a:lnTo>
                          <a:pt x="908" y="624"/>
                        </a:lnTo>
                        <a:lnTo>
                          <a:pt x="919" y="622"/>
                        </a:lnTo>
                        <a:lnTo>
                          <a:pt x="924" y="622"/>
                        </a:lnTo>
                        <a:lnTo>
                          <a:pt x="931" y="622"/>
                        </a:lnTo>
                        <a:lnTo>
                          <a:pt x="935" y="621"/>
                        </a:lnTo>
                        <a:lnTo>
                          <a:pt x="939" y="619"/>
                        </a:lnTo>
                        <a:lnTo>
                          <a:pt x="942" y="618"/>
                        </a:lnTo>
                        <a:lnTo>
                          <a:pt x="945" y="614"/>
                        </a:lnTo>
                        <a:lnTo>
                          <a:pt x="947" y="613"/>
                        </a:lnTo>
                        <a:lnTo>
                          <a:pt x="950" y="608"/>
                        </a:lnTo>
                        <a:lnTo>
                          <a:pt x="953" y="601"/>
                        </a:lnTo>
                        <a:lnTo>
                          <a:pt x="958" y="597"/>
                        </a:lnTo>
                        <a:lnTo>
                          <a:pt x="961" y="593"/>
                        </a:lnTo>
                        <a:lnTo>
                          <a:pt x="966" y="592"/>
                        </a:lnTo>
                        <a:lnTo>
                          <a:pt x="971" y="590"/>
                        </a:lnTo>
                        <a:lnTo>
                          <a:pt x="976" y="589"/>
                        </a:lnTo>
                        <a:lnTo>
                          <a:pt x="990" y="589"/>
                        </a:lnTo>
                        <a:lnTo>
                          <a:pt x="1001" y="585"/>
                        </a:lnTo>
                        <a:lnTo>
                          <a:pt x="1019" y="576"/>
                        </a:lnTo>
                        <a:lnTo>
                          <a:pt x="1024" y="574"/>
                        </a:lnTo>
                        <a:lnTo>
                          <a:pt x="1024" y="574"/>
                        </a:lnTo>
                        <a:lnTo>
                          <a:pt x="1025" y="574"/>
                        </a:lnTo>
                        <a:lnTo>
                          <a:pt x="1032" y="577"/>
                        </a:lnTo>
                        <a:lnTo>
                          <a:pt x="1033" y="579"/>
                        </a:lnTo>
                        <a:lnTo>
                          <a:pt x="1037" y="579"/>
                        </a:lnTo>
                        <a:lnTo>
                          <a:pt x="1040" y="577"/>
                        </a:lnTo>
                        <a:lnTo>
                          <a:pt x="1041" y="577"/>
                        </a:lnTo>
                        <a:lnTo>
                          <a:pt x="1046" y="573"/>
                        </a:lnTo>
                        <a:lnTo>
                          <a:pt x="1048" y="569"/>
                        </a:lnTo>
                        <a:lnTo>
                          <a:pt x="1048" y="568"/>
                        </a:lnTo>
                        <a:lnTo>
                          <a:pt x="1048" y="566"/>
                        </a:lnTo>
                        <a:lnTo>
                          <a:pt x="1048" y="564"/>
                        </a:lnTo>
                        <a:lnTo>
                          <a:pt x="1043" y="556"/>
                        </a:lnTo>
                        <a:lnTo>
                          <a:pt x="1041" y="555"/>
                        </a:lnTo>
                        <a:lnTo>
                          <a:pt x="1041" y="553"/>
                        </a:lnTo>
                        <a:lnTo>
                          <a:pt x="1041" y="552"/>
                        </a:lnTo>
                        <a:lnTo>
                          <a:pt x="1041" y="550"/>
                        </a:lnTo>
                        <a:lnTo>
                          <a:pt x="1043" y="550"/>
                        </a:lnTo>
                        <a:lnTo>
                          <a:pt x="1046" y="548"/>
                        </a:lnTo>
                        <a:lnTo>
                          <a:pt x="1048" y="550"/>
                        </a:lnTo>
                        <a:lnTo>
                          <a:pt x="1051" y="550"/>
                        </a:lnTo>
                        <a:lnTo>
                          <a:pt x="1051" y="552"/>
                        </a:lnTo>
                        <a:lnTo>
                          <a:pt x="1053" y="556"/>
                        </a:lnTo>
                        <a:lnTo>
                          <a:pt x="1054" y="563"/>
                        </a:lnTo>
                        <a:lnTo>
                          <a:pt x="1058" y="568"/>
                        </a:lnTo>
                        <a:lnTo>
                          <a:pt x="1061" y="571"/>
                        </a:lnTo>
                        <a:lnTo>
                          <a:pt x="1062" y="573"/>
                        </a:lnTo>
                        <a:lnTo>
                          <a:pt x="1062" y="581"/>
                        </a:lnTo>
                        <a:lnTo>
                          <a:pt x="1062" y="587"/>
                        </a:lnTo>
                        <a:lnTo>
                          <a:pt x="1062" y="589"/>
                        </a:lnTo>
                        <a:lnTo>
                          <a:pt x="1062" y="592"/>
                        </a:lnTo>
                        <a:lnTo>
                          <a:pt x="1062" y="597"/>
                        </a:lnTo>
                        <a:lnTo>
                          <a:pt x="1062" y="598"/>
                        </a:lnTo>
                        <a:lnTo>
                          <a:pt x="1062" y="600"/>
                        </a:lnTo>
                        <a:lnTo>
                          <a:pt x="1074" y="621"/>
                        </a:lnTo>
                        <a:lnTo>
                          <a:pt x="1075" y="638"/>
                        </a:lnTo>
                        <a:lnTo>
                          <a:pt x="1082" y="663"/>
                        </a:lnTo>
                        <a:lnTo>
                          <a:pt x="1082" y="664"/>
                        </a:lnTo>
                        <a:lnTo>
                          <a:pt x="1082" y="666"/>
                        </a:lnTo>
                        <a:lnTo>
                          <a:pt x="1074" y="712"/>
                        </a:lnTo>
                        <a:lnTo>
                          <a:pt x="1067" y="720"/>
                        </a:lnTo>
                        <a:lnTo>
                          <a:pt x="1066" y="724"/>
                        </a:lnTo>
                        <a:lnTo>
                          <a:pt x="1066" y="728"/>
                        </a:lnTo>
                        <a:lnTo>
                          <a:pt x="1067" y="732"/>
                        </a:lnTo>
                        <a:lnTo>
                          <a:pt x="1074" y="740"/>
                        </a:lnTo>
                        <a:lnTo>
                          <a:pt x="1077" y="743"/>
                        </a:lnTo>
                        <a:lnTo>
                          <a:pt x="1085" y="751"/>
                        </a:lnTo>
                        <a:lnTo>
                          <a:pt x="1085" y="749"/>
                        </a:lnTo>
                        <a:lnTo>
                          <a:pt x="1082" y="749"/>
                        </a:lnTo>
                        <a:lnTo>
                          <a:pt x="1077" y="749"/>
                        </a:lnTo>
                        <a:lnTo>
                          <a:pt x="1070" y="751"/>
                        </a:lnTo>
                        <a:lnTo>
                          <a:pt x="1066" y="754"/>
                        </a:lnTo>
                        <a:lnTo>
                          <a:pt x="1059" y="759"/>
                        </a:lnTo>
                        <a:lnTo>
                          <a:pt x="1053" y="764"/>
                        </a:lnTo>
                        <a:lnTo>
                          <a:pt x="1045" y="769"/>
                        </a:lnTo>
                        <a:lnTo>
                          <a:pt x="1040" y="767"/>
                        </a:lnTo>
                        <a:lnTo>
                          <a:pt x="1027" y="764"/>
                        </a:lnTo>
                        <a:lnTo>
                          <a:pt x="1024" y="764"/>
                        </a:lnTo>
                        <a:lnTo>
                          <a:pt x="1017" y="764"/>
                        </a:lnTo>
                        <a:lnTo>
                          <a:pt x="1009" y="767"/>
                        </a:lnTo>
                        <a:lnTo>
                          <a:pt x="1003" y="767"/>
                        </a:lnTo>
                        <a:lnTo>
                          <a:pt x="996" y="769"/>
                        </a:lnTo>
                        <a:lnTo>
                          <a:pt x="987" y="769"/>
                        </a:lnTo>
                        <a:lnTo>
                          <a:pt x="979" y="769"/>
                        </a:lnTo>
                        <a:lnTo>
                          <a:pt x="968" y="769"/>
                        </a:lnTo>
                        <a:lnTo>
                          <a:pt x="963" y="769"/>
                        </a:lnTo>
                        <a:lnTo>
                          <a:pt x="948" y="769"/>
                        </a:lnTo>
                        <a:lnTo>
                          <a:pt x="947" y="769"/>
                        </a:lnTo>
                        <a:lnTo>
                          <a:pt x="935" y="770"/>
                        </a:lnTo>
                        <a:lnTo>
                          <a:pt x="927" y="772"/>
                        </a:lnTo>
                        <a:lnTo>
                          <a:pt x="919" y="772"/>
                        </a:lnTo>
                        <a:lnTo>
                          <a:pt x="911" y="773"/>
                        </a:lnTo>
                        <a:lnTo>
                          <a:pt x="903" y="775"/>
                        </a:lnTo>
                        <a:lnTo>
                          <a:pt x="895" y="775"/>
                        </a:lnTo>
                        <a:lnTo>
                          <a:pt x="890" y="773"/>
                        </a:lnTo>
                        <a:lnTo>
                          <a:pt x="886" y="770"/>
                        </a:lnTo>
                        <a:lnTo>
                          <a:pt x="882" y="769"/>
                        </a:lnTo>
                        <a:lnTo>
                          <a:pt x="881" y="765"/>
                        </a:lnTo>
                        <a:lnTo>
                          <a:pt x="876" y="757"/>
                        </a:lnTo>
                        <a:lnTo>
                          <a:pt x="874" y="754"/>
                        </a:lnTo>
                        <a:lnTo>
                          <a:pt x="871" y="751"/>
                        </a:lnTo>
                        <a:lnTo>
                          <a:pt x="868" y="749"/>
                        </a:lnTo>
                        <a:lnTo>
                          <a:pt x="865" y="751"/>
                        </a:lnTo>
                        <a:lnTo>
                          <a:pt x="861" y="753"/>
                        </a:lnTo>
                        <a:lnTo>
                          <a:pt x="845" y="759"/>
                        </a:lnTo>
                        <a:lnTo>
                          <a:pt x="839" y="761"/>
                        </a:lnTo>
                        <a:lnTo>
                          <a:pt x="836" y="761"/>
                        </a:lnTo>
                        <a:lnTo>
                          <a:pt x="831" y="757"/>
                        </a:lnTo>
                        <a:lnTo>
                          <a:pt x="828" y="756"/>
                        </a:lnTo>
                        <a:lnTo>
                          <a:pt x="820" y="749"/>
                        </a:lnTo>
                        <a:lnTo>
                          <a:pt x="816" y="746"/>
                        </a:lnTo>
                        <a:lnTo>
                          <a:pt x="810" y="745"/>
                        </a:lnTo>
                        <a:lnTo>
                          <a:pt x="802" y="745"/>
                        </a:lnTo>
                        <a:lnTo>
                          <a:pt x="799" y="745"/>
                        </a:lnTo>
                        <a:lnTo>
                          <a:pt x="789" y="748"/>
                        </a:lnTo>
                        <a:lnTo>
                          <a:pt x="786" y="748"/>
                        </a:lnTo>
                        <a:lnTo>
                          <a:pt x="786" y="749"/>
                        </a:lnTo>
                        <a:lnTo>
                          <a:pt x="792" y="761"/>
                        </a:lnTo>
                        <a:lnTo>
                          <a:pt x="792" y="762"/>
                        </a:lnTo>
                        <a:lnTo>
                          <a:pt x="792" y="767"/>
                        </a:lnTo>
                        <a:lnTo>
                          <a:pt x="791" y="770"/>
                        </a:lnTo>
                        <a:lnTo>
                          <a:pt x="791" y="772"/>
                        </a:lnTo>
                        <a:lnTo>
                          <a:pt x="789" y="775"/>
                        </a:lnTo>
                        <a:lnTo>
                          <a:pt x="788" y="777"/>
                        </a:lnTo>
                        <a:lnTo>
                          <a:pt x="783" y="780"/>
                        </a:lnTo>
                        <a:lnTo>
                          <a:pt x="778" y="782"/>
                        </a:lnTo>
                        <a:lnTo>
                          <a:pt x="770" y="782"/>
                        </a:lnTo>
                        <a:lnTo>
                          <a:pt x="759" y="782"/>
                        </a:lnTo>
                        <a:lnTo>
                          <a:pt x="757" y="783"/>
                        </a:lnTo>
                        <a:lnTo>
                          <a:pt x="755" y="783"/>
                        </a:lnTo>
                        <a:lnTo>
                          <a:pt x="754" y="786"/>
                        </a:lnTo>
                        <a:lnTo>
                          <a:pt x="754" y="788"/>
                        </a:lnTo>
                        <a:lnTo>
                          <a:pt x="754" y="790"/>
                        </a:lnTo>
                        <a:lnTo>
                          <a:pt x="754" y="791"/>
                        </a:lnTo>
                        <a:lnTo>
                          <a:pt x="754" y="794"/>
                        </a:lnTo>
                        <a:lnTo>
                          <a:pt x="755" y="798"/>
                        </a:lnTo>
                        <a:lnTo>
                          <a:pt x="755" y="799"/>
                        </a:lnTo>
                        <a:lnTo>
                          <a:pt x="760" y="802"/>
                        </a:lnTo>
                        <a:lnTo>
                          <a:pt x="768" y="806"/>
                        </a:lnTo>
                        <a:lnTo>
                          <a:pt x="768" y="807"/>
                        </a:lnTo>
                        <a:lnTo>
                          <a:pt x="762" y="851"/>
                        </a:lnTo>
                        <a:lnTo>
                          <a:pt x="757" y="857"/>
                        </a:lnTo>
                        <a:lnTo>
                          <a:pt x="757" y="859"/>
                        </a:lnTo>
                        <a:lnTo>
                          <a:pt x="751" y="878"/>
                        </a:lnTo>
                        <a:lnTo>
                          <a:pt x="747" y="888"/>
                        </a:lnTo>
                        <a:lnTo>
                          <a:pt x="746" y="896"/>
                        </a:lnTo>
                        <a:lnTo>
                          <a:pt x="746" y="904"/>
                        </a:lnTo>
                        <a:lnTo>
                          <a:pt x="749" y="913"/>
                        </a:lnTo>
                        <a:lnTo>
                          <a:pt x="751" y="920"/>
                        </a:lnTo>
                        <a:lnTo>
                          <a:pt x="751" y="923"/>
                        </a:lnTo>
                        <a:lnTo>
                          <a:pt x="754" y="933"/>
                        </a:lnTo>
                        <a:lnTo>
                          <a:pt x="754" y="937"/>
                        </a:lnTo>
                        <a:lnTo>
                          <a:pt x="754" y="941"/>
                        </a:lnTo>
                        <a:lnTo>
                          <a:pt x="757" y="949"/>
                        </a:lnTo>
                        <a:lnTo>
                          <a:pt x="760" y="955"/>
                        </a:lnTo>
                        <a:lnTo>
                          <a:pt x="768" y="968"/>
                        </a:lnTo>
                        <a:lnTo>
                          <a:pt x="775" y="971"/>
                        </a:lnTo>
                        <a:lnTo>
                          <a:pt x="783" y="979"/>
                        </a:lnTo>
                        <a:lnTo>
                          <a:pt x="794" y="989"/>
                        </a:lnTo>
                        <a:lnTo>
                          <a:pt x="808" y="994"/>
                        </a:lnTo>
                        <a:lnTo>
                          <a:pt x="831" y="999"/>
                        </a:lnTo>
                        <a:lnTo>
                          <a:pt x="853" y="1002"/>
                        </a:lnTo>
                        <a:lnTo>
                          <a:pt x="858" y="1003"/>
                        </a:lnTo>
                        <a:lnTo>
                          <a:pt x="863" y="1000"/>
                        </a:lnTo>
                        <a:lnTo>
                          <a:pt x="866" y="999"/>
                        </a:lnTo>
                        <a:lnTo>
                          <a:pt x="868" y="1000"/>
                        </a:lnTo>
                        <a:lnTo>
                          <a:pt x="871" y="1003"/>
                        </a:lnTo>
                        <a:lnTo>
                          <a:pt x="879" y="1003"/>
                        </a:lnTo>
                        <a:lnTo>
                          <a:pt x="897" y="1002"/>
                        </a:lnTo>
                        <a:lnTo>
                          <a:pt x="913" y="1000"/>
                        </a:lnTo>
                        <a:lnTo>
                          <a:pt x="927" y="997"/>
                        </a:lnTo>
                        <a:lnTo>
                          <a:pt x="943" y="995"/>
                        </a:lnTo>
                        <a:lnTo>
                          <a:pt x="947" y="995"/>
                        </a:lnTo>
                        <a:lnTo>
                          <a:pt x="958" y="992"/>
                        </a:lnTo>
                        <a:lnTo>
                          <a:pt x="969" y="989"/>
                        </a:lnTo>
                        <a:lnTo>
                          <a:pt x="985" y="989"/>
                        </a:lnTo>
                        <a:lnTo>
                          <a:pt x="992" y="984"/>
                        </a:lnTo>
                        <a:lnTo>
                          <a:pt x="992" y="986"/>
                        </a:lnTo>
                        <a:lnTo>
                          <a:pt x="990" y="1023"/>
                        </a:lnTo>
                        <a:lnTo>
                          <a:pt x="980" y="1055"/>
                        </a:lnTo>
                        <a:lnTo>
                          <a:pt x="966" y="1095"/>
                        </a:lnTo>
                        <a:lnTo>
                          <a:pt x="958" y="1117"/>
                        </a:lnTo>
                        <a:lnTo>
                          <a:pt x="947" y="1145"/>
                        </a:lnTo>
                        <a:lnTo>
                          <a:pt x="947" y="1146"/>
                        </a:lnTo>
                        <a:lnTo>
                          <a:pt x="947" y="1148"/>
                        </a:lnTo>
                        <a:lnTo>
                          <a:pt x="940" y="1150"/>
                        </a:lnTo>
                        <a:lnTo>
                          <a:pt x="934" y="1151"/>
                        </a:lnTo>
                        <a:lnTo>
                          <a:pt x="931" y="1154"/>
                        </a:lnTo>
                        <a:lnTo>
                          <a:pt x="929" y="1156"/>
                        </a:lnTo>
                        <a:lnTo>
                          <a:pt x="927" y="1159"/>
                        </a:lnTo>
                        <a:lnTo>
                          <a:pt x="924" y="1162"/>
                        </a:lnTo>
                        <a:lnTo>
                          <a:pt x="924" y="1166"/>
                        </a:lnTo>
                        <a:lnTo>
                          <a:pt x="921" y="1177"/>
                        </a:lnTo>
                        <a:lnTo>
                          <a:pt x="919" y="1185"/>
                        </a:lnTo>
                        <a:lnTo>
                          <a:pt x="919" y="1187"/>
                        </a:lnTo>
                        <a:lnTo>
                          <a:pt x="921" y="1193"/>
                        </a:lnTo>
                        <a:lnTo>
                          <a:pt x="926" y="1201"/>
                        </a:lnTo>
                        <a:lnTo>
                          <a:pt x="931" y="1206"/>
                        </a:lnTo>
                        <a:lnTo>
                          <a:pt x="932" y="1206"/>
                        </a:lnTo>
                        <a:lnTo>
                          <a:pt x="939" y="1211"/>
                        </a:lnTo>
                        <a:lnTo>
                          <a:pt x="937" y="1212"/>
                        </a:lnTo>
                        <a:lnTo>
                          <a:pt x="931" y="1225"/>
                        </a:lnTo>
                        <a:lnTo>
                          <a:pt x="927" y="1233"/>
                        </a:lnTo>
                        <a:lnTo>
                          <a:pt x="934" y="1236"/>
                        </a:lnTo>
                        <a:lnTo>
                          <a:pt x="916" y="1270"/>
                        </a:lnTo>
                        <a:lnTo>
                          <a:pt x="918" y="1270"/>
                        </a:lnTo>
                        <a:lnTo>
                          <a:pt x="934" y="1281"/>
                        </a:lnTo>
                        <a:lnTo>
                          <a:pt x="937" y="1283"/>
                        </a:lnTo>
                        <a:lnTo>
                          <a:pt x="942" y="1286"/>
                        </a:lnTo>
                        <a:lnTo>
                          <a:pt x="943" y="1286"/>
                        </a:lnTo>
                        <a:lnTo>
                          <a:pt x="947" y="1286"/>
                        </a:lnTo>
                        <a:lnTo>
                          <a:pt x="921" y="1333"/>
                        </a:lnTo>
                        <a:lnTo>
                          <a:pt x="916" y="1330"/>
                        </a:lnTo>
                        <a:lnTo>
                          <a:pt x="911" y="1325"/>
                        </a:lnTo>
                        <a:lnTo>
                          <a:pt x="910" y="1320"/>
                        </a:lnTo>
                        <a:lnTo>
                          <a:pt x="905" y="1315"/>
                        </a:lnTo>
                        <a:lnTo>
                          <a:pt x="906" y="1307"/>
                        </a:lnTo>
                        <a:lnTo>
                          <a:pt x="905" y="1298"/>
                        </a:lnTo>
                        <a:lnTo>
                          <a:pt x="910" y="1288"/>
                        </a:lnTo>
                        <a:lnTo>
                          <a:pt x="910" y="1283"/>
                        </a:lnTo>
                        <a:lnTo>
                          <a:pt x="905" y="1277"/>
                        </a:lnTo>
                        <a:lnTo>
                          <a:pt x="900" y="1269"/>
                        </a:lnTo>
                        <a:lnTo>
                          <a:pt x="852" y="1296"/>
                        </a:lnTo>
                        <a:lnTo>
                          <a:pt x="839" y="1272"/>
                        </a:lnTo>
                        <a:lnTo>
                          <a:pt x="805" y="1236"/>
                        </a:lnTo>
                        <a:lnTo>
                          <a:pt x="802" y="1232"/>
                        </a:lnTo>
                        <a:lnTo>
                          <a:pt x="800" y="1230"/>
                        </a:lnTo>
                        <a:lnTo>
                          <a:pt x="799" y="1228"/>
                        </a:lnTo>
                        <a:lnTo>
                          <a:pt x="765" y="1158"/>
                        </a:lnTo>
                        <a:lnTo>
                          <a:pt x="720" y="1008"/>
                        </a:lnTo>
                        <a:lnTo>
                          <a:pt x="714" y="981"/>
                        </a:lnTo>
                        <a:lnTo>
                          <a:pt x="710" y="976"/>
                        </a:lnTo>
                        <a:lnTo>
                          <a:pt x="709" y="970"/>
                        </a:lnTo>
                        <a:lnTo>
                          <a:pt x="707" y="970"/>
                        </a:lnTo>
                        <a:lnTo>
                          <a:pt x="701" y="965"/>
                        </a:lnTo>
                        <a:lnTo>
                          <a:pt x="686" y="947"/>
                        </a:lnTo>
                        <a:lnTo>
                          <a:pt x="685" y="945"/>
                        </a:lnTo>
                        <a:lnTo>
                          <a:pt x="670" y="929"/>
                        </a:lnTo>
                        <a:lnTo>
                          <a:pt x="667" y="926"/>
                        </a:lnTo>
                        <a:lnTo>
                          <a:pt x="667" y="920"/>
                        </a:lnTo>
                        <a:lnTo>
                          <a:pt x="604" y="889"/>
                        </a:lnTo>
                        <a:lnTo>
                          <a:pt x="601" y="891"/>
                        </a:lnTo>
                        <a:lnTo>
                          <a:pt x="522" y="942"/>
                        </a:lnTo>
                        <a:lnTo>
                          <a:pt x="503" y="931"/>
                        </a:lnTo>
                        <a:lnTo>
                          <a:pt x="487" y="923"/>
                        </a:lnTo>
                        <a:lnTo>
                          <a:pt x="487" y="926"/>
                        </a:lnTo>
                        <a:lnTo>
                          <a:pt x="484" y="936"/>
                        </a:lnTo>
                        <a:lnTo>
                          <a:pt x="479" y="950"/>
                        </a:lnTo>
                        <a:lnTo>
                          <a:pt x="471" y="965"/>
                        </a:lnTo>
                        <a:lnTo>
                          <a:pt x="444" y="1002"/>
                        </a:lnTo>
                        <a:lnTo>
                          <a:pt x="440" y="1005"/>
                        </a:lnTo>
                        <a:lnTo>
                          <a:pt x="419" y="1034"/>
                        </a:lnTo>
                        <a:lnTo>
                          <a:pt x="405" y="1053"/>
                        </a:lnTo>
                        <a:lnTo>
                          <a:pt x="405" y="1055"/>
                        </a:lnTo>
                        <a:lnTo>
                          <a:pt x="399" y="1063"/>
                        </a:lnTo>
                        <a:lnTo>
                          <a:pt x="365" y="1113"/>
                        </a:lnTo>
                        <a:lnTo>
                          <a:pt x="357" y="1122"/>
                        </a:lnTo>
                        <a:lnTo>
                          <a:pt x="342" y="1142"/>
                        </a:lnTo>
                        <a:lnTo>
                          <a:pt x="334" y="1156"/>
                        </a:lnTo>
                        <a:lnTo>
                          <a:pt x="328" y="1166"/>
                        </a:lnTo>
                        <a:lnTo>
                          <a:pt x="318" y="1182"/>
                        </a:lnTo>
                        <a:lnTo>
                          <a:pt x="305" y="1207"/>
                        </a:lnTo>
                        <a:lnTo>
                          <a:pt x="304" y="1211"/>
                        </a:lnTo>
                        <a:lnTo>
                          <a:pt x="299" y="1199"/>
                        </a:lnTo>
                        <a:lnTo>
                          <a:pt x="296" y="1198"/>
                        </a:lnTo>
                        <a:lnTo>
                          <a:pt x="293" y="1196"/>
                        </a:lnTo>
                        <a:lnTo>
                          <a:pt x="289" y="1193"/>
                        </a:lnTo>
                        <a:lnTo>
                          <a:pt x="286" y="1193"/>
                        </a:lnTo>
                        <a:lnTo>
                          <a:pt x="283" y="1193"/>
                        </a:lnTo>
                        <a:lnTo>
                          <a:pt x="275" y="1193"/>
                        </a:lnTo>
                        <a:lnTo>
                          <a:pt x="256" y="1201"/>
                        </a:lnTo>
                        <a:lnTo>
                          <a:pt x="246" y="1206"/>
                        </a:lnTo>
                        <a:lnTo>
                          <a:pt x="239" y="1207"/>
                        </a:lnTo>
                        <a:lnTo>
                          <a:pt x="233" y="1209"/>
                        </a:lnTo>
                        <a:lnTo>
                          <a:pt x="225" y="1209"/>
                        </a:lnTo>
                        <a:lnTo>
                          <a:pt x="220" y="1209"/>
                        </a:lnTo>
                        <a:lnTo>
                          <a:pt x="215" y="1207"/>
                        </a:lnTo>
                        <a:lnTo>
                          <a:pt x="211" y="1204"/>
                        </a:lnTo>
                        <a:lnTo>
                          <a:pt x="204" y="1199"/>
                        </a:lnTo>
                        <a:lnTo>
                          <a:pt x="201" y="1195"/>
                        </a:lnTo>
                        <a:lnTo>
                          <a:pt x="199" y="1191"/>
                        </a:lnTo>
                        <a:lnTo>
                          <a:pt x="194" y="1177"/>
                        </a:lnTo>
                        <a:lnTo>
                          <a:pt x="193" y="1172"/>
                        </a:lnTo>
                        <a:lnTo>
                          <a:pt x="190" y="1164"/>
                        </a:lnTo>
                        <a:lnTo>
                          <a:pt x="185" y="1145"/>
                        </a:lnTo>
                        <a:lnTo>
                          <a:pt x="183" y="1137"/>
                        </a:lnTo>
                        <a:lnTo>
                          <a:pt x="180" y="1117"/>
                        </a:lnTo>
                        <a:lnTo>
                          <a:pt x="178" y="1111"/>
                        </a:lnTo>
                        <a:lnTo>
                          <a:pt x="177" y="1103"/>
                        </a:lnTo>
                        <a:lnTo>
                          <a:pt x="174" y="1090"/>
                        </a:lnTo>
                        <a:lnTo>
                          <a:pt x="172" y="1085"/>
                        </a:lnTo>
                        <a:lnTo>
                          <a:pt x="170" y="1076"/>
                        </a:lnTo>
                        <a:lnTo>
                          <a:pt x="172" y="1069"/>
                        </a:lnTo>
                        <a:lnTo>
                          <a:pt x="172" y="1066"/>
                        </a:lnTo>
                        <a:lnTo>
                          <a:pt x="175" y="1061"/>
                        </a:lnTo>
                        <a:lnTo>
                          <a:pt x="177" y="1060"/>
                        </a:lnTo>
                        <a:lnTo>
                          <a:pt x="177" y="1058"/>
                        </a:lnTo>
                        <a:lnTo>
                          <a:pt x="182" y="1058"/>
                        </a:lnTo>
                        <a:lnTo>
                          <a:pt x="186" y="1058"/>
                        </a:lnTo>
                        <a:lnTo>
                          <a:pt x="199" y="1063"/>
                        </a:lnTo>
                        <a:lnTo>
                          <a:pt x="219" y="1071"/>
                        </a:lnTo>
                        <a:lnTo>
                          <a:pt x="228" y="1074"/>
                        </a:lnTo>
                        <a:lnTo>
                          <a:pt x="231" y="1076"/>
                        </a:lnTo>
                        <a:lnTo>
                          <a:pt x="244" y="1077"/>
                        </a:lnTo>
                        <a:lnTo>
                          <a:pt x="254" y="1077"/>
                        </a:lnTo>
                        <a:lnTo>
                          <a:pt x="264" y="1074"/>
                        </a:lnTo>
                        <a:lnTo>
                          <a:pt x="265" y="1074"/>
                        </a:lnTo>
                        <a:lnTo>
                          <a:pt x="270" y="1072"/>
                        </a:lnTo>
                        <a:lnTo>
                          <a:pt x="281" y="1066"/>
                        </a:lnTo>
                        <a:lnTo>
                          <a:pt x="288" y="1063"/>
                        </a:lnTo>
                        <a:lnTo>
                          <a:pt x="294" y="1056"/>
                        </a:lnTo>
                        <a:lnTo>
                          <a:pt x="302" y="1048"/>
                        </a:lnTo>
                        <a:lnTo>
                          <a:pt x="312" y="1040"/>
                        </a:lnTo>
                        <a:lnTo>
                          <a:pt x="318" y="1029"/>
                        </a:lnTo>
                        <a:lnTo>
                          <a:pt x="331" y="1008"/>
                        </a:lnTo>
                        <a:lnTo>
                          <a:pt x="333" y="1002"/>
                        </a:lnTo>
                        <a:lnTo>
                          <a:pt x="334" y="1000"/>
                        </a:lnTo>
                        <a:lnTo>
                          <a:pt x="336" y="995"/>
                        </a:lnTo>
                        <a:lnTo>
                          <a:pt x="338" y="992"/>
                        </a:lnTo>
                        <a:lnTo>
                          <a:pt x="338" y="990"/>
                        </a:lnTo>
                        <a:lnTo>
                          <a:pt x="325" y="989"/>
                        </a:lnTo>
                        <a:lnTo>
                          <a:pt x="321" y="1003"/>
                        </a:lnTo>
                        <a:lnTo>
                          <a:pt x="313" y="995"/>
                        </a:lnTo>
                        <a:lnTo>
                          <a:pt x="284" y="970"/>
                        </a:lnTo>
                        <a:lnTo>
                          <a:pt x="289" y="963"/>
                        </a:lnTo>
                        <a:lnTo>
                          <a:pt x="281" y="955"/>
                        </a:lnTo>
                        <a:lnTo>
                          <a:pt x="286" y="952"/>
                        </a:lnTo>
                        <a:lnTo>
                          <a:pt x="293" y="942"/>
                        </a:lnTo>
                        <a:lnTo>
                          <a:pt x="293" y="941"/>
                        </a:lnTo>
                        <a:lnTo>
                          <a:pt x="288" y="937"/>
                        </a:lnTo>
                        <a:lnTo>
                          <a:pt x="286" y="937"/>
                        </a:lnTo>
                        <a:lnTo>
                          <a:pt x="289" y="934"/>
                        </a:lnTo>
                        <a:lnTo>
                          <a:pt x="293" y="931"/>
                        </a:lnTo>
                        <a:lnTo>
                          <a:pt x="301" y="925"/>
                        </a:lnTo>
                        <a:lnTo>
                          <a:pt x="301" y="923"/>
                        </a:lnTo>
                        <a:lnTo>
                          <a:pt x="307" y="918"/>
                        </a:lnTo>
                        <a:lnTo>
                          <a:pt x="313" y="910"/>
                        </a:lnTo>
                        <a:lnTo>
                          <a:pt x="315" y="908"/>
                        </a:lnTo>
                        <a:lnTo>
                          <a:pt x="310" y="905"/>
                        </a:lnTo>
                        <a:lnTo>
                          <a:pt x="307" y="902"/>
                        </a:lnTo>
                        <a:lnTo>
                          <a:pt x="304" y="897"/>
                        </a:lnTo>
                        <a:lnTo>
                          <a:pt x="302" y="896"/>
                        </a:lnTo>
                        <a:lnTo>
                          <a:pt x="296" y="897"/>
                        </a:lnTo>
                        <a:lnTo>
                          <a:pt x="276" y="899"/>
                        </a:lnTo>
                        <a:lnTo>
                          <a:pt x="260" y="905"/>
                        </a:lnTo>
                        <a:lnTo>
                          <a:pt x="259" y="905"/>
                        </a:lnTo>
                        <a:lnTo>
                          <a:pt x="257" y="907"/>
                        </a:lnTo>
                        <a:lnTo>
                          <a:pt x="264" y="902"/>
                        </a:lnTo>
                        <a:lnTo>
                          <a:pt x="275" y="889"/>
                        </a:lnTo>
                        <a:lnTo>
                          <a:pt x="276" y="889"/>
                        </a:lnTo>
                        <a:lnTo>
                          <a:pt x="272" y="888"/>
                        </a:lnTo>
                        <a:lnTo>
                          <a:pt x="270" y="886"/>
                        </a:lnTo>
                        <a:lnTo>
                          <a:pt x="265" y="886"/>
                        </a:lnTo>
                        <a:lnTo>
                          <a:pt x="264" y="886"/>
                        </a:lnTo>
                        <a:lnTo>
                          <a:pt x="260" y="886"/>
                        </a:lnTo>
                        <a:lnTo>
                          <a:pt x="257" y="883"/>
                        </a:lnTo>
                        <a:lnTo>
                          <a:pt x="256" y="883"/>
                        </a:lnTo>
                        <a:lnTo>
                          <a:pt x="257" y="883"/>
                        </a:lnTo>
                        <a:lnTo>
                          <a:pt x="260" y="881"/>
                        </a:lnTo>
                        <a:lnTo>
                          <a:pt x="264" y="881"/>
                        </a:lnTo>
                        <a:lnTo>
                          <a:pt x="265" y="880"/>
                        </a:lnTo>
                        <a:lnTo>
                          <a:pt x="268" y="878"/>
                        </a:lnTo>
                        <a:lnTo>
                          <a:pt x="265" y="878"/>
                        </a:lnTo>
                        <a:lnTo>
                          <a:pt x="265" y="880"/>
                        </a:lnTo>
                        <a:lnTo>
                          <a:pt x="262" y="880"/>
                        </a:lnTo>
                        <a:lnTo>
                          <a:pt x="256" y="881"/>
                        </a:lnTo>
                        <a:lnTo>
                          <a:pt x="254" y="883"/>
                        </a:lnTo>
                        <a:lnTo>
                          <a:pt x="248" y="881"/>
                        </a:lnTo>
                        <a:lnTo>
                          <a:pt x="246" y="880"/>
                        </a:lnTo>
                        <a:lnTo>
                          <a:pt x="244" y="876"/>
                        </a:lnTo>
                        <a:lnTo>
                          <a:pt x="243" y="875"/>
                        </a:lnTo>
                        <a:lnTo>
                          <a:pt x="246" y="870"/>
                        </a:lnTo>
                        <a:lnTo>
                          <a:pt x="246" y="867"/>
                        </a:lnTo>
                        <a:lnTo>
                          <a:pt x="252" y="859"/>
                        </a:lnTo>
                        <a:lnTo>
                          <a:pt x="256" y="849"/>
                        </a:lnTo>
                        <a:lnTo>
                          <a:pt x="257" y="843"/>
                        </a:lnTo>
                        <a:lnTo>
                          <a:pt x="262" y="836"/>
                        </a:lnTo>
                        <a:lnTo>
                          <a:pt x="262" y="835"/>
                        </a:lnTo>
                        <a:lnTo>
                          <a:pt x="262" y="828"/>
                        </a:lnTo>
                        <a:lnTo>
                          <a:pt x="262" y="820"/>
                        </a:lnTo>
                        <a:lnTo>
                          <a:pt x="265" y="814"/>
                        </a:lnTo>
                        <a:lnTo>
                          <a:pt x="267" y="804"/>
                        </a:lnTo>
                        <a:lnTo>
                          <a:pt x="270" y="794"/>
                        </a:lnTo>
                        <a:lnTo>
                          <a:pt x="270" y="786"/>
                        </a:lnTo>
                        <a:lnTo>
                          <a:pt x="272" y="783"/>
                        </a:lnTo>
                        <a:lnTo>
                          <a:pt x="294" y="782"/>
                        </a:lnTo>
                        <a:lnTo>
                          <a:pt x="299" y="782"/>
                        </a:lnTo>
                        <a:lnTo>
                          <a:pt x="304" y="780"/>
                        </a:lnTo>
                        <a:lnTo>
                          <a:pt x="309" y="778"/>
                        </a:lnTo>
                        <a:lnTo>
                          <a:pt x="313" y="778"/>
                        </a:lnTo>
                        <a:lnTo>
                          <a:pt x="329" y="777"/>
                        </a:lnTo>
                        <a:lnTo>
                          <a:pt x="331" y="777"/>
                        </a:lnTo>
                        <a:lnTo>
                          <a:pt x="333" y="775"/>
                        </a:lnTo>
                        <a:lnTo>
                          <a:pt x="334" y="773"/>
                        </a:lnTo>
                        <a:lnTo>
                          <a:pt x="334" y="772"/>
                        </a:lnTo>
                        <a:lnTo>
                          <a:pt x="334" y="770"/>
                        </a:lnTo>
                        <a:lnTo>
                          <a:pt x="329" y="761"/>
                        </a:lnTo>
                        <a:lnTo>
                          <a:pt x="328" y="757"/>
                        </a:lnTo>
                        <a:lnTo>
                          <a:pt x="328" y="753"/>
                        </a:lnTo>
                        <a:lnTo>
                          <a:pt x="329" y="746"/>
                        </a:lnTo>
                        <a:lnTo>
                          <a:pt x="331" y="746"/>
                        </a:lnTo>
                        <a:lnTo>
                          <a:pt x="331" y="745"/>
                        </a:lnTo>
                        <a:lnTo>
                          <a:pt x="333" y="743"/>
                        </a:lnTo>
                        <a:lnTo>
                          <a:pt x="333" y="741"/>
                        </a:lnTo>
                        <a:lnTo>
                          <a:pt x="336" y="741"/>
                        </a:lnTo>
                        <a:lnTo>
                          <a:pt x="336" y="740"/>
                        </a:lnTo>
                        <a:lnTo>
                          <a:pt x="336" y="738"/>
                        </a:lnTo>
                        <a:lnTo>
                          <a:pt x="331" y="733"/>
                        </a:lnTo>
                        <a:lnTo>
                          <a:pt x="331" y="732"/>
                        </a:lnTo>
                        <a:lnTo>
                          <a:pt x="333" y="727"/>
                        </a:lnTo>
                        <a:lnTo>
                          <a:pt x="336" y="724"/>
                        </a:lnTo>
                        <a:lnTo>
                          <a:pt x="338" y="722"/>
                        </a:lnTo>
                        <a:lnTo>
                          <a:pt x="338" y="719"/>
                        </a:lnTo>
                        <a:lnTo>
                          <a:pt x="336" y="717"/>
                        </a:lnTo>
                        <a:lnTo>
                          <a:pt x="334" y="716"/>
                        </a:lnTo>
                        <a:lnTo>
                          <a:pt x="334" y="714"/>
                        </a:lnTo>
                        <a:lnTo>
                          <a:pt x="333" y="709"/>
                        </a:lnTo>
                        <a:lnTo>
                          <a:pt x="331" y="709"/>
                        </a:lnTo>
                        <a:lnTo>
                          <a:pt x="329" y="708"/>
                        </a:lnTo>
                        <a:lnTo>
                          <a:pt x="304" y="700"/>
                        </a:lnTo>
                        <a:lnTo>
                          <a:pt x="302" y="700"/>
                        </a:lnTo>
                        <a:lnTo>
                          <a:pt x="289" y="693"/>
                        </a:lnTo>
                        <a:lnTo>
                          <a:pt x="283" y="691"/>
                        </a:lnTo>
                        <a:lnTo>
                          <a:pt x="280" y="688"/>
                        </a:lnTo>
                        <a:lnTo>
                          <a:pt x="265" y="683"/>
                        </a:lnTo>
                        <a:lnTo>
                          <a:pt x="259" y="682"/>
                        </a:lnTo>
                        <a:lnTo>
                          <a:pt x="254" y="680"/>
                        </a:lnTo>
                        <a:lnTo>
                          <a:pt x="244" y="680"/>
                        </a:lnTo>
                        <a:lnTo>
                          <a:pt x="239" y="680"/>
                        </a:lnTo>
                        <a:lnTo>
                          <a:pt x="223" y="675"/>
                        </a:lnTo>
                        <a:lnTo>
                          <a:pt x="217" y="672"/>
                        </a:lnTo>
                        <a:lnTo>
                          <a:pt x="198" y="663"/>
                        </a:lnTo>
                        <a:lnTo>
                          <a:pt x="182" y="659"/>
                        </a:lnTo>
                        <a:lnTo>
                          <a:pt x="170" y="655"/>
                        </a:lnTo>
                        <a:lnTo>
                          <a:pt x="162" y="651"/>
                        </a:lnTo>
                        <a:lnTo>
                          <a:pt x="145" y="643"/>
                        </a:lnTo>
                        <a:lnTo>
                          <a:pt x="130" y="637"/>
                        </a:lnTo>
                        <a:lnTo>
                          <a:pt x="116" y="634"/>
                        </a:lnTo>
                        <a:lnTo>
                          <a:pt x="100" y="613"/>
                        </a:lnTo>
                        <a:lnTo>
                          <a:pt x="77" y="592"/>
                        </a:lnTo>
                        <a:lnTo>
                          <a:pt x="61" y="577"/>
                        </a:lnTo>
                        <a:lnTo>
                          <a:pt x="58" y="573"/>
                        </a:lnTo>
                        <a:lnTo>
                          <a:pt x="45" y="564"/>
                        </a:lnTo>
                        <a:lnTo>
                          <a:pt x="32" y="555"/>
                        </a:lnTo>
                        <a:lnTo>
                          <a:pt x="16" y="547"/>
                        </a:lnTo>
                        <a:lnTo>
                          <a:pt x="2" y="536"/>
                        </a:lnTo>
                        <a:lnTo>
                          <a:pt x="0" y="536"/>
                        </a:lnTo>
                        <a:close/>
                        <a:moveTo>
                          <a:pt x="596" y="39"/>
                        </a:moveTo>
                        <a:lnTo>
                          <a:pt x="598" y="34"/>
                        </a:lnTo>
                        <a:lnTo>
                          <a:pt x="598" y="31"/>
                        </a:lnTo>
                        <a:lnTo>
                          <a:pt x="599" y="28"/>
                        </a:lnTo>
                        <a:lnTo>
                          <a:pt x="601" y="24"/>
                        </a:lnTo>
                        <a:lnTo>
                          <a:pt x="609" y="16"/>
                        </a:lnTo>
                        <a:lnTo>
                          <a:pt x="624" y="7"/>
                        </a:lnTo>
                        <a:lnTo>
                          <a:pt x="632" y="2"/>
                        </a:lnTo>
                        <a:lnTo>
                          <a:pt x="635" y="0"/>
                        </a:lnTo>
                        <a:lnTo>
                          <a:pt x="638" y="0"/>
                        </a:lnTo>
                        <a:lnTo>
                          <a:pt x="643" y="0"/>
                        </a:lnTo>
                        <a:lnTo>
                          <a:pt x="648" y="2"/>
                        </a:lnTo>
                        <a:lnTo>
                          <a:pt x="651" y="3"/>
                        </a:lnTo>
                        <a:lnTo>
                          <a:pt x="669" y="13"/>
                        </a:lnTo>
                        <a:lnTo>
                          <a:pt x="672" y="15"/>
                        </a:lnTo>
                        <a:lnTo>
                          <a:pt x="677" y="18"/>
                        </a:lnTo>
                        <a:lnTo>
                          <a:pt x="689" y="21"/>
                        </a:lnTo>
                        <a:lnTo>
                          <a:pt x="704" y="28"/>
                        </a:lnTo>
                        <a:lnTo>
                          <a:pt x="709" y="31"/>
                        </a:lnTo>
                        <a:lnTo>
                          <a:pt x="715" y="36"/>
                        </a:lnTo>
                        <a:lnTo>
                          <a:pt x="720" y="37"/>
                        </a:lnTo>
                        <a:lnTo>
                          <a:pt x="723" y="39"/>
                        </a:lnTo>
                        <a:lnTo>
                          <a:pt x="728" y="40"/>
                        </a:lnTo>
                        <a:lnTo>
                          <a:pt x="733" y="40"/>
                        </a:lnTo>
                        <a:lnTo>
                          <a:pt x="734" y="39"/>
                        </a:lnTo>
                        <a:lnTo>
                          <a:pt x="741" y="34"/>
                        </a:lnTo>
                        <a:lnTo>
                          <a:pt x="743" y="32"/>
                        </a:lnTo>
                        <a:lnTo>
                          <a:pt x="743" y="31"/>
                        </a:lnTo>
                        <a:lnTo>
                          <a:pt x="744" y="29"/>
                        </a:lnTo>
                        <a:lnTo>
                          <a:pt x="746" y="47"/>
                        </a:lnTo>
                        <a:lnTo>
                          <a:pt x="749" y="63"/>
                        </a:lnTo>
                        <a:lnTo>
                          <a:pt x="752" y="79"/>
                        </a:lnTo>
                        <a:lnTo>
                          <a:pt x="749" y="79"/>
                        </a:lnTo>
                        <a:lnTo>
                          <a:pt x="728" y="82"/>
                        </a:lnTo>
                        <a:lnTo>
                          <a:pt x="712" y="95"/>
                        </a:lnTo>
                        <a:lnTo>
                          <a:pt x="698" y="92"/>
                        </a:lnTo>
                        <a:lnTo>
                          <a:pt x="672" y="87"/>
                        </a:lnTo>
                        <a:lnTo>
                          <a:pt x="657" y="82"/>
                        </a:lnTo>
                        <a:lnTo>
                          <a:pt x="644" y="74"/>
                        </a:lnTo>
                        <a:lnTo>
                          <a:pt x="633" y="69"/>
                        </a:lnTo>
                        <a:lnTo>
                          <a:pt x="611" y="68"/>
                        </a:lnTo>
                        <a:lnTo>
                          <a:pt x="604" y="63"/>
                        </a:lnTo>
                        <a:lnTo>
                          <a:pt x="599" y="57"/>
                        </a:lnTo>
                        <a:lnTo>
                          <a:pt x="598" y="44"/>
                        </a:lnTo>
                        <a:lnTo>
                          <a:pt x="596" y="39"/>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a:p>
                </p:txBody>
              </p:sp>
              <p:sp>
                <p:nvSpPr>
                  <p:cNvPr id="144" name="Freeform 100"/>
                  <p:cNvSpPr>
                    <a:spLocks noEditPoints="1"/>
                  </p:cNvSpPr>
                  <p:nvPr/>
                </p:nvSpPr>
                <p:spPr bwMode="auto">
                  <a:xfrm>
                    <a:off x="4116" y="2683"/>
                    <a:ext cx="1085" cy="1333"/>
                  </a:xfrm>
                  <a:custGeom>
                    <a:avLst/>
                    <a:gdLst>
                      <a:gd name="T0" fmla="*/ 108 w 1085"/>
                      <a:gd name="T1" fmla="*/ 449 h 1333"/>
                      <a:gd name="T2" fmla="*/ 166 w 1085"/>
                      <a:gd name="T3" fmla="*/ 383 h 1333"/>
                      <a:gd name="T4" fmla="*/ 315 w 1085"/>
                      <a:gd name="T5" fmla="*/ 487 h 1333"/>
                      <a:gd name="T6" fmla="*/ 318 w 1085"/>
                      <a:gd name="T7" fmla="*/ 470 h 1333"/>
                      <a:gd name="T8" fmla="*/ 329 w 1085"/>
                      <a:gd name="T9" fmla="*/ 380 h 1333"/>
                      <a:gd name="T10" fmla="*/ 338 w 1085"/>
                      <a:gd name="T11" fmla="*/ 293 h 1333"/>
                      <a:gd name="T12" fmla="*/ 338 w 1085"/>
                      <a:gd name="T13" fmla="*/ 256 h 1333"/>
                      <a:gd name="T14" fmla="*/ 452 w 1085"/>
                      <a:gd name="T15" fmla="*/ 270 h 1333"/>
                      <a:gd name="T16" fmla="*/ 521 w 1085"/>
                      <a:gd name="T17" fmla="*/ 309 h 1333"/>
                      <a:gd name="T18" fmla="*/ 616 w 1085"/>
                      <a:gd name="T19" fmla="*/ 320 h 1333"/>
                      <a:gd name="T20" fmla="*/ 686 w 1085"/>
                      <a:gd name="T21" fmla="*/ 463 h 1333"/>
                      <a:gd name="T22" fmla="*/ 752 w 1085"/>
                      <a:gd name="T23" fmla="*/ 544 h 1333"/>
                      <a:gd name="T24" fmla="*/ 804 w 1085"/>
                      <a:gd name="T25" fmla="*/ 524 h 1333"/>
                      <a:gd name="T26" fmla="*/ 826 w 1085"/>
                      <a:gd name="T27" fmla="*/ 465 h 1333"/>
                      <a:gd name="T28" fmla="*/ 892 w 1085"/>
                      <a:gd name="T29" fmla="*/ 508 h 1333"/>
                      <a:gd name="T30" fmla="*/ 897 w 1085"/>
                      <a:gd name="T31" fmla="*/ 582 h 1333"/>
                      <a:gd name="T32" fmla="*/ 898 w 1085"/>
                      <a:gd name="T33" fmla="*/ 622 h 1333"/>
                      <a:gd name="T34" fmla="*/ 947 w 1085"/>
                      <a:gd name="T35" fmla="*/ 613 h 1333"/>
                      <a:gd name="T36" fmla="*/ 1024 w 1085"/>
                      <a:gd name="T37" fmla="*/ 574 h 1333"/>
                      <a:gd name="T38" fmla="*/ 1048 w 1085"/>
                      <a:gd name="T39" fmla="*/ 566 h 1333"/>
                      <a:gd name="T40" fmla="*/ 1051 w 1085"/>
                      <a:gd name="T41" fmla="*/ 552 h 1333"/>
                      <a:gd name="T42" fmla="*/ 1062 w 1085"/>
                      <a:gd name="T43" fmla="*/ 598 h 1333"/>
                      <a:gd name="T44" fmla="*/ 1067 w 1085"/>
                      <a:gd name="T45" fmla="*/ 732 h 1333"/>
                      <a:gd name="T46" fmla="*/ 1045 w 1085"/>
                      <a:gd name="T47" fmla="*/ 769 h 1333"/>
                      <a:gd name="T48" fmla="*/ 963 w 1085"/>
                      <a:gd name="T49" fmla="*/ 769 h 1333"/>
                      <a:gd name="T50" fmla="*/ 882 w 1085"/>
                      <a:gd name="T51" fmla="*/ 769 h 1333"/>
                      <a:gd name="T52" fmla="*/ 831 w 1085"/>
                      <a:gd name="T53" fmla="*/ 757 h 1333"/>
                      <a:gd name="T54" fmla="*/ 792 w 1085"/>
                      <a:gd name="T55" fmla="*/ 762 h 1333"/>
                      <a:gd name="T56" fmla="*/ 755 w 1085"/>
                      <a:gd name="T57" fmla="*/ 783 h 1333"/>
                      <a:gd name="T58" fmla="*/ 762 w 1085"/>
                      <a:gd name="T59" fmla="*/ 851 h 1333"/>
                      <a:gd name="T60" fmla="*/ 754 w 1085"/>
                      <a:gd name="T61" fmla="*/ 937 h 1333"/>
                      <a:gd name="T62" fmla="*/ 858 w 1085"/>
                      <a:gd name="T63" fmla="*/ 1003 h 1333"/>
                      <a:gd name="T64" fmla="*/ 958 w 1085"/>
                      <a:gd name="T65" fmla="*/ 992 h 1333"/>
                      <a:gd name="T66" fmla="*/ 947 w 1085"/>
                      <a:gd name="T67" fmla="*/ 1148 h 1333"/>
                      <a:gd name="T68" fmla="*/ 921 w 1085"/>
                      <a:gd name="T69" fmla="*/ 1193 h 1333"/>
                      <a:gd name="T70" fmla="*/ 934 w 1085"/>
                      <a:gd name="T71" fmla="*/ 1281 h 1333"/>
                      <a:gd name="T72" fmla="*/ 905 w 1085"/>
                      <a:gd name="T73" fmla="*/ 1298 h 1333"/>
                      <a:gd name="T74" fmla="*/ 765 w 1085"/>
                      <a:gd name="T75" fmla="*/ 1158 h 1333"/>
                      <a:gd name="T76" fmla="*/ 667 w 1085"/>
                      <a:gd name="T77" fmla="*/ 920 h 1333"/>
                      <a:gd name="T78" fmla="*/ 440 w 1085"/>
                      <a:gd name="T79" fmla="*/ 1005 h 1333"/>
                      <a:gd name="T80" fmla="*/ 305 w 1085"/>
                      <a:gd name="T81" fmla="*/ 1207 h 1333"/>
                      <a:gd name="T82" fmla="*/ 239 w 1085"/>
                      <a:gd name="T83" fmla="*/ 1207 h 1333"/>
                      <a:gd name="T84" fmla="*/ 190 w 1085"/>
                      <a:gd name="T85" fmla="*/ 1164 h 1333"/>
                      <a:gd name="T86" fmla="*/ 175 w 1085"/>
                      <a:gd name="T87" fmla="*/ 1061 h 1333"/>
                      <a:gd name="T88" fmla="*/ 264 w 1085"/>
                      <a:gd name="T89" fmla="*/ 1074 h 1333"/>
                      <a:gd name="T90" fmla="*/ 334 w 1085"/>
                      <a:gd name="T91" fmla="*/ 1000 h 1333"/>
                      <a:gd name="T92" fmla="*/ 293 w 1085"/>
                      <a:gd name="T93" fmla="*/ 942 h 1333"/>
                      <a:gd name="T94" fmla="*/ 310 w 1085"/>
                      <a:gd name="T95" fmla="*/ 905 h 1333"/>
                      <a:gd name="T96" fmla="*/ 276 w 1085"/>
                      <a:gd name="T97" fmla="*/ 889 h 1333"/>
                      <a:gd name="T98" fmla="*/ 265 w 1085"/>
                      <a:gd name="T99" fmla="*/ 880 h 1333"/>
                      <a:gd name="T100" fmla="*/ 246 w 1085"/>
                      <a:gd name="T101" fmla="*/ 870 h 1333"/>
                      <a:gd name="T102" fmla="*/ 270 w 1085"/>
                      <a:gd name="T103" fmla="*/ 794 h 1333"/>
                      <a:gd name="T104" fmla="*/ 334 w 1085"/>
                      <a:gd name="T105" fmla="*/ 773 h 1333"/>
                      <a:gd name="T106" fmla="*/ 336 w 1085"/>
                      <a:gd name="T107" fmla="*/ 741 h 1333"/>
                      <a:gd name="T108" fmla="*/ 334 w 1085"/>
                      <a:gd name="T109" fmla="*/ 714 h 1333"/>
                      <a:gd name="T110" fmla="*/ 254 w 1085"/>
                      <a:gd name="T111" fmla="*/ 680 h 1333"/>
                      <a:gd name="T112" fmla="*/ 116 w 1085"/>
                      <a:gd name="T113" fmla="*/ 634 h 1333"/>
                      <a:gd name="T114" fmla="*/ 598 w 1085"/>
                      <a:gd name="T115" fmla="*/ 34 h 1333"/>
                      <a:gd name="T116" fmla="*/ 651 w 1085"/>
                      <a:gd name="T117" fmla="*/ 3 h 1333"/>
                      <a:gd name="T118" fmla="*/ 733 w 1085"/>
                      <a:gd name="T119" fmla="*/ 40 h 1333"/>
                      <a:gd name="T120" fmla="*/ 712 w 1085"/>
                      <a:gd name="T121" fmla="*/ 95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85" h="1333">
                        <a:moveTo>
                          <a:pt x="0" y="536"/>
                        </a:moveTo>
                        <a:lnTo>
                          <a:pt x="26" y="515"/>
                        </a:lnTo>
                        <a:lnTo>
                          <a:pt x="32" y="518"/>
                        </a:lnTo>
                        <a:lnTo>
                          <a:pt x="53" y="502"/>
                        </a:lnTo>
                        <a:lnTo>
                          <a:pt x="53" y="500"/>
                        </a:lnTo>
                        <a:lnTo>
                          <a:pt x="55" y="500"/>
                        </a:lnTo>
                        <a:lnTo>
                          <a:pt x="59" y="502"/>
                        </a:lnTo>
                        <a:lnTo>
                          <a:pt x="80" y="486"/>
                        </a:lnTo>
                        <a:lnTo>
                          <a:pt x="100" y="465"/>
                        </a:lnTo>
                        <a:lnTo>
                          <a:pt x="100" y="457"/>
                        </a:lnTo>
                        <a:lnTo>
                          <a:pt x="108" y="449"/>
                        </a:lnTo>
                        <a:lnTo>
                          <a:pt x="111" y="441"/>
                        </a:lnTo>
                        <a:lnTo>
                          <a:pt x="111" y="439"/>
                        </a:lnTo>
                        <a:lnTo>
                          <a:pt x="111" y="436"/>
                        </a:lnTo>
                        <a:lnTo>
                          <a:pt x="113" y="431"/>
                        </a:lnTo>
                        <a:lnTo>
                          <a:pt x="117" y="426"/>
                        </a:lnTo>
                        <a:lnTo>
                          <a:pt x="121" y="423"/>
                        </a:lnTo>
                        <a:lnTo>
                          <a:pt x="124" y="412"/>
                        </a:lnTo>
                        <a:lnTo>
                          <a:pt x="125" y="410"/>
                        </a:lnTo>
                        <a:lnTo>
                          <a:pt x="146" y="388"/>
                        </a:lnTo>
                        <a:lnTo>
                          <a:pt x="154" y="394"/>
                        </a:lnTo>
                        <a:lnTo>
                          <a:pt x="166" y="383"/>
                        </a:lnTo>
                        <a:lnTo>
                          <a:pt x="164" y="383"/>
                        </a:lnTo>
                        <a:lnTo>
                          <a:pt x="175" y="370"/>
                        </a:lnTo>
                        <a:lnTo>
                          <a:pt x="177" y="372"/>
                        </a:lnTo>
                        <a:lnTo>
                          <a:pt x="183" y="360"/>
                        </a:lnTo>
                        <a:lnTo>
                          <a:pt x="215" y="392"/>
                        </a:lnTo>
                        <a:lnTo>
                          <a:pt x="246" y="421"/>
                        </a:lnTo>
                        <a:lnTo>
                          <a:pt x="278" y="452"/>
                        </a:lnTo>
                        <a:lnTo>
                          <a:pt x="280" y="452"/>
                        </a:lnTo>
                        <a:lnTo>
                          <a:pt x="312" y="486"/>
                        </a:lnTo>
                        <a:lnTo>
                          <a:pt x="313" y="491"/>
                        </a:lnTo>
                        <a:lnTo>
                          <a:pt x="315" y="487"/>
                        </a:lnTo>
                        <a:lnTo>
                          <a:pt x="315" y="489"/>
                        </a:lnTo>
                        <a:lnTo>
                          <a:pt x="321" y="484"/>
                        </a:lnTo>
                        <a:lnTo>
                          <a:pt x="321" y="483"/>
                        </a:lnTo>
                        <a:lnTo>
                          <a:pt x="320" y="479"/>
                        </a:lnTo>
                        <a:lnTo>
                          <a:pt x="320" y="478"/>
                        </a:lnTo>
                        <a:lnTo>
                          <a:pt x="321" y="478"/>
                        </a:lnTo>
                        <a:lnTo>
                          <a:pt x="321" y="476"/>
                        </a:lnTo>
                        <a:lnTo>
                          <a:pt x="321" y="474"/>
                        </a:lnTo>
                        <a:lnTo>
                          <a:pt x="320" y="474"/>
                        </a:lnTo>
                        <a:lnTo>
                          <a:pt x="318" y="470"/>
                        </a:lnTo>
                        <a:lnTo>
                          <a:pt x="318" y="470"/>
                        </a:lnTo>
                        <a:lnTo>
                          <a:pt x="317" y="466"/>
                        </a:lnTo>
                        <a:lnTo>
                          <a:pt x="297" y="425"/>
                        </a:lnTo>
                        <a:lnTo>
                          <a:pt x="291" y="386"/>
                        </a:lnTo>
                        <a:lnTo>
                          <a:pt x="309" y="388"/>
                        </a:lnTo>
                        <a:lnTo>
                          <a:pt x="310" y="386"/>
                        </a:lnTo>
                        <a:lnTo>
                          <a:pt x="315" y="386"/>
                        </a:lnTo>
                        <a:lnTo>
                          <a:pt x="317" y="386"/>
                        </a:lnTo>
                        <a:lnTo>
                          <a:pt x="318" y="386"/>
                        </a:lnTo>
                        <a:lnTo>
                          <a:pt x="321" y="386"/>
                        </a:lnTo>
                        <a:lnTo>
                          <a:pt x="323" y="383"/>
                        </a:lnTo>
                        <a:lnTo>
                          <a:pt x="329" y="380"/>
                        </a:lnTo>
                        <a:lnTo>
                          <a:pt x="338" y="378"/>
                        </a:lnTo>
                        <a:lnTo>
                          <a:pt x="341" y="381"/>
                        </a:lnTo>
                        <a:lnTo>
                          <a:pt x="342" y="383"/>
                        </a:lnTo>
                        <a:lnTo>
                          <a:pt x="355" y="384"/>
                        </a:lnTo>
                        <a:lnTo>
                          <a:pt x="357" y="383"/>
                        </a:lnTo>
                        <a:lnTo>
                          <a:pt x="354" y="370"/>
                        </a:lnTo>
                        <a:lnTo>
                          <a:pt x="346" y="357"/>
                        </a:lnTo>
                        <a:lnTo>
                          <a:pt x="344" y="344"/>
                        </a:lnTo>
                        <a:lnTo>
                          <a:pt x="336" y="323"/>
                        </a:lnTo>
                        <a:lnTo>
                          <a:pt x="334" y="302"/>
                        </a:lnTo>
                        <a:lnTo>
                          <a:pt x="338" y="293"/>
                        </a:lnTo>
                        <a:lnTo>
                          <a:pt x="341" y="288"/>
                        </a:lnTo>
                        <a:lnTo>
                          <a:pt x="341" y="282"/>
                        </a:lnTo>
                        <a:lnTo>
                          <a:pt x="342" y="280"/>
                        </a:lnTo>
                        <a:lnTo>
                          <a:pt x="342" y="278"/>
                        </a:lnTo>
                        <a:lnTo>
                          <a:pt x="339" y="277"/>
                        </a:lnTo>
                        <a:lnTo>
                          <a:pt x="338" y="267"/>
                        </a:lnTo>
                        <a:lnTo>
                          <a:pt x="336" y="265"/>
                        </a:lnTo>
                        <a:lnTo>
                          <a:pt x="334" y="265"/>
                        </a:lnTo>
                        <a:lnTo>
                          <a:pt x="334" y="262"/>
                        </a:lnTo>
                        <a:lnTo>
                          <a:pt x="336" y="257"/>
                        </a:lnTo>
                        <a:lnTo>
                          <a:pt x="338" y="256"/>
                        </a:lnTo>
                        <a:lnTo>
                          <a:pt x="339" y="256"/>
                        </a:lnTo>
                        <a:lnTo>
                          <a:pt x="365" y="254"/>
                        </a:lnTo>
                        <a:lnTo>
                          <a:pt x="376" y="254"/>
                        </a:lnTo>
                        <a:lnTo>
                          <a:pt x="378" y="254"/>
                        </a:lnTo>
                        <a:lnTo>
                          <a:pt x="384" y="256"/>
                        </a:lnTo>
                        <a:lnTo>
                          <a:pt x="419" y="267"/>
                        </a:lnTo>
                        <a:lnTo>
                          <a:pt x="421" y="265"/>
                        </a:lnTo>
                        <a:lnTo>
                          <a:pt x="432" y="256"/>
                        </a:lnTo>
                        <a:lnTo>
                          <a:pt x="440" y="264"/>
                        </a:lnTo>
                        <a:lnTo>
                          <a:pt x="447" y="269"/>
                        </a:lnTo>
                        <a:lnTo>
                          <a:pt x="452" y="270"/>
                        </a:lnTo>
                        <a:lnTo>
                          <a:pt x="453" y="270"/>
                        </a:lnTo>
                        <a:lnTo>
                          <a:pt x="464" y="278"/>
                        </a:lnTo>
                        <a:lnTo>
                          <a:pt x="489" y="267"/>
                        </a:lnTo>
                        <a:lnTo>
                          <a:pt x="493" y="265"/>
                        </a:lnTo>
                        <a:lnTo>
                          <a:pt x="495" y="269"/>
                        </a:lnTo>
                        <a:lnTo>
                          <a:pt x="505" y="277"/>
                        </a:lnTo>
                        <a:lnTo>
                          <a:pt x="518" y="290"/>
                        </a:lnTo>
                        <a:lnTo>
                          <a:pt x="518" y="291"/>
                        </a:lnTo>
                        <a:lnTo>
                          <a:pt x="519" y="296"/>
                        </a:lnTo>
                        <a:lnTo>
                          <a:pt x="521" y="307"/>
                        </a:lnTo>
                        <a:lnTo>
                          <a:pt x="521" y="309"/>
                        </a:lnTo>
                        <a:lnTo>
                          <a:pt x="521" y="315"/>
                        </a:lnTo>
                        <a:lnTo>
                          <a:pt x="519" y="317"/>
                        </a:lnTo>
                        <a:lnTo>
                          <a:pt x="521" y="317"/>
                        </a:lnTo>
                        <a:lnTo>
                          <a:pt x="522" y="317"/>
                        </a:lnTo>
                        <a:lnTo>
                          <a:pt x="527" y="315"/>
                        </a:lnTo>
                        <a:lnTo>
                          <a:pt x="530" y="314"/>
                        </a:lnTo>
                        <a:lnTo>
                          <a:pt x="548" y="312"/>
                        </a:lnTo>
                        <a:lnTo>
                          <a:pt x="587" y="306"/>
                        </a:lnTo>
                        <a:lnTo>
                          <a:pt x="595" y="306"/>
                        </a:lnTo>
                        <a:lnTo>
                          <a:pt x="611" y="306"/>
                        </a:lnTo>
                        <a:lnTo>
                          <a:pt x="616" y="320"/>
                        </a:lnTo>
                        <a:lnTo>
                          <a:pt x="617" y="320"/>
                        </a:lnTo>
                        <a:lnTo>
                          <a:pt x="617" y="319"/>
                        </a:lnTo>
                        <a:lnTo>
                          <a:pt x="619" y="320"/>
                        </a:lnTo>
                        <a:lnTo>
                          <a:pt x="641" y="396"/>
                        </a:lnTo>
                        <a:lnTo>
                          <a:pt x="646" y="433"/>
                        </a:lnTo>
                        <a:lnTo>
                          <a:pt x="648" y="441"/>
                        </a:lnTo>
                        <a:lnTo>
                          <a:pt x="649" y="449"/>
                        </a:lnTo>
                        <a:lnTo>
                          <a:pt x="653" y="447"/>
                        </a:lnTo>
                        <a:lnTo>
                          <a:pt x="683" y="437"/>
                        </a:lnTo>
                        <a:lnTo>
                          <a:pt x="683" y="446"/>
                        </a:lnTo>
                        <a:lnTo>
                          <a:pt x="686" y="463"/>
                        </a:lnTo>
                        <a:lnTo>
                          <a:pt x="689" y="470"/>
                        </a:lnTo>
                        <a:lnTo>
                          <a:pt x="693" y="479"/>
                        </a:lnTo>
                        <a:lnTo>
                          <a:pt x="693" y="511"/>
                        </a:lnTo>
                        <a:lnTo>
                          <a:pt x="698" y="511"/>
                        </a:lnTo>
                        <a:lnTo>
                          <a:pt x="707" y="510"/>
                        </a:lnTo>
                        <a:lnTo>
                          <a:pt x="728" y="510"/>
                        </a:lnTo>
                        <a:lnTo>
                          <a:pt x="733" y="510"/>
                        </a:lnTo>
                        <a:lnTo>
                          <a:pt x="747" y="510"/>
                        </a:lnTo>
                        <a:lnTo>
                          <a:pt x="749" y="528"/>
                        </a:lnTo>
                        <a:lnTo>
                          <a:pt x="752" y="540"/>
                        </a:lnTo>
                        <a:lnTo>
                          <a:pt x="752" y="544"/>
                        </a:lnTo>
                        <a:lnTo>
                          <a:pt x="752" y="556"/>
                        </a:lnTo>
                        <a:lnTo>
                          <a:pt x="751" y="564"/>
                        </a:lnTo>
                        <a:lnTo>
                          <a:pt x="751" y="569"/>
                        </a:lnTo>
                        <a:lnTo>
                          <a:pt x="749" y="569"/>
                        </a:lnTo>
                        <a:lnTo>
                          <a:pt x="751" y="569"/>
                        </a:lnTo>
                        <a:lnTo>
                          <a:pt x="775" y="553"/>
                        </a:lnTo>
                        <a:lnTo>
                          <a:pt x="786" y="547"/>
                        </a:lnTo>
                        <a:lnTo>
                          <a:pt x="788" y="547"/>
                        </a:lnTo>
                        <a:lnTo>
                          <a:pt x="783" y="537"/>
                        </a:lnTo>
                        <a:lnTo>
                          <a:pt x="783" y="536"/>
                        </a:lnTo>
                        <a:lnTo>
                          <a:pt x="804" y="524"/>
                        </a:lnTo>
                        <a:lnTo>
                          <a:pt x="799" y="518"/>
                        </a:lnTo>
                        <a:lnTo>
                          <a:pt x="805" y="511"/>
                        </a:lnTo>
                        <a:lnTo>
                          <a:pt x="805" y="508"/>
                        </a:lnTo>
                        <a:lnTo>
                          <a:pt x="807" y="507"/>
                        </a:lnTo>
                        <a:lnTo>
                          <a:pt x="808" y="505"/>
                        </a:lnTo>
                        <a:lnTo>
                          <a:pt x="802" y="478"/>
                        </a:lnTo>
                        <a:lnTo>
                          <a:pt x="816" y="474"/>
                        </a:lnTo>
                        <a:lnTo>
                          <a:pt x="826" y="471"/>
                        </a:lnTo>
                        <a:lnTo>
                          <a:pt x="828" y="471"/>
                        </a:lnTo>
                        <a:lnTo>
                          <a:pt x="828" y="470"/>
                        </a:lnTo>
                        <a:lnTo>
                          <a:pt x="826" y="465"/>
                        </a:lnTo>
                        <a:lnTo>
                          <a:pt x="826" y="460"/>
                        </a:lnTo>
                        <a:lnTo>
                          <a:pt x="824" y="460"/>
                        </a:lnTo>
                        <a:lnTo>
                          <a:pt x="866" y="460"/>
                        </a:lnTo>
                        <a:lnTo>
                          <a:pt x="882" y="460"/>
                        </a:lnTo>
                        <a:lnTo>
                          <a:pt x="884" y="465"/>
                        </a:lnTo>
                        <a:lnTo>
                          <a:pt x="889" y="476"/>
                        </a:lnTo>
                        <a:lnTo>
                          <a:pt x="892" y="494"/>
                        </a:lnTo>
                        <a:lnTo>
                          <a:pt x="892" y="499"/>
                        </a:lnTo>
                        <a:lnTo>
                          <a:pt x="892" y="500"/>
                        </a:lnTo>
                        <a:lnTo>
                          <a:pt x="892" y="503"/>
                        </a:lnTo>
                        <a:lnTo>
                          <a:pt x="892" y="508"/>
                        </a:lnTo>
                        <a:lnTo>
                          <a:pt x="890" y="515"/>
                        </a:lnTo>
                        <a:lnTo>
                          <a:pt x="889" y="519"/>
                        </a:lnTo>
                        <a:lnTo>
                          <a:pt x="887" y="523"/>
                        </a:lnTo>
                        <a:lnTo>
                          <a:pt x="874" y="544"/>
                        </a:lnTo>
                        <a:lnTo>
                          <a:pt x="869" y="550"/>
                        </a:lnTo>
                        <a:lnTo>
                          <a:pt x="863" y="558"/>
                        </a:lnTo>
                        <a:lnTo>
                          <a:pt x="865" y="560"/>
                        </a:lnTo>
                        <a:lnTo>
                          <a:pt x="879" y="569"/>
                        </a:lnTo>
                        <a:lnTo>
                          <a:pt x="882" y="573"/>
                        </a:lnTo>
                        <a:lnTo>
                          <a:pt x="889" y="577"/>
                        </a:lnTo>
                        <a:lnTo>
                          <a:pt x="897" y="582"/>
                        </a:lnTo>
                        <a:lnTo>
                          <a:pt x="900" y="584"/>
                        </a:lnTo>
                        <a:lnTo>
                          <a:pt x="900" y="585"/>
                        </a:lnTo>
                        <a:lnTo>
                          <a:pt x="902" y="589"/>
                        </a:lnTo>
                        <a:lnTo>
                          <a:pt x="902" y="595"/>
                        </a:lnTo>
                        <a:lnTo>
                          <a:pt x="900" y="598"/>
                        </a:lnTo>
                        <a:lnTo>
                          <a:pt x="895" y="610"/>
                        </a:lnTo>
                        <a:lnTo>
                          <a:pt x="894" y="611"/>
                        </a:lnTo>
                        <a:lnTo>
                          <a:pt x="894" y="614"/>
                        </a:lnTo>
                        <a:lnTo>
                          <a:pt x="895" y="616"/>
                        </a:lnTo>
                        <a:lnTo>
                          <a:pt x="897" y="619"/>
                        </a:lnTo>
                        <a:lnTo>
                          <a:pt x="898" y="622"/>
                        </a:lnTo>
                        <a:lnTo>
                          <a:pt x="902" y="622"/>
                        </a:lnTo>
                        <a:lnTo>
                          <a:pt x="906" y="622"/>
                        </a:lnTo>
                        <a:lnTo>
                          <a:pt x="908" y="624"/>
                        </a:lnTo>
                        <a:lnTo>
                          <a:pt x="919" y="622"/>
                        </a:lnTo>
                        <a:lnTo>
                          <a:pt x="924" y="622"/>
                        </a:lnTo>
                        <a:lnTo>
                          <a:pt x="931" y="622"/>
                        </a:lnTo>
                        <a:lnTo>
                          <a:pt x="935" y="621"/>
                        </a:lnTo>
                        <a:lnTo>
                          <a:pt x="939" y="619"/>
                        </a:lnTo>
                        <a:lnTo>
                          <a:pt x="942" y="618"/>
                        </a:lnTo>
                        <a:lnTo>
                          <a:pt x="945" y="614"/>
                        </a:lnTo>
                        <a:lnTo>
                          <a:pt x="947" y="613"/>
                        </a:lnTo>
                        <a:lnTo>
                          <a:pt x="950" y="608"/>
                        </a:lnTo>
                        <a:lnTo>
                          <a:pt x="953" y="601"/>
                        </a:lnTo>
                        <a:lnTo>
                          <a:pt x="958" y="597"/>
                        </a:lnTo>
                        <a:lnTo>
                          <a:pt x="961" y="593"/>
                        </a:lnTo>
                        <a:lnTo>
                          <a:pt x="966" y="592"/>
                        </a:lnTo>
                        <a:lnTo>
                          <a:pt x="971" y="590"/>
                        </a:lnTo>
                        <a:lnTo>
                          <a:pt x="976" y="589"/>
                        </a:lnTo>
                        <a:lnTo>
                          <a:pt x="990" y="589"/>
                        </a:lnTo>
                        <a:lnTo>
                          <a:pt x="1001" y="585"/>
                        </a:lnTo>
                        <a:lnTo>
                          <a:pt x="1019" y="576"/>
                        </a:lnTo>
                        <a:lnTo>
                          <a:pt x="1024" y="574"/>
                        </a:lnTo>
                        <a:lnTo>
                          <a:pt x="1024" y="574"/>
                        </a:lnTo>
                        <a:lnTo>
                          <a:pt x="1025" y="574"/>
                        </a:lnTo>
                        <a:lnTo>
                          <a:pt x="1032" y="577"/>
                        </a:lnTo>
                        <a:lnTo>
                          <a:pt x="1033" y="579"/>
                        </a:lnTo>
                        <a:lnTo>
                          <a:pt x="1037" y="579"/>
                        </a:lnTo>
                        <a:lnTo>
                          <a:pt x="1040" y="577"/>
                        </a:lnTo>
                        <a:lnTo>
                          <a:pt x="1041" y="577"/>
                        </a:lnTo>
                        <a:lnTo>
                          <a:pt x="1046" y="573"/>
                        </a:lnTo>
                        <a:lnTo>
                          <a:pt x="1048" y="569"/>
                        </a:lnTo>
                        <a:lnTo>
                          <a:pt x="1048" y="568"/>
                        </a:lnTo>
                        <a:lnTo>
                          <a:pt x="1048" y="566"/>
                        </a:lnTo>
                        <a:lnTo>
                          <a:pt x="1048" y="564"/>
                        </a:lnTo>
                        <a:lnTo>
                          <a:pt x="1043" y="556"/>
                        </a:lnTo>
                        <a:lnTo>
                          <a:pt x="1041" y="555"/>
                        </a:lnTo>
                        <a:lnTo>
                          <a:pt x="1041" y="553"/>
                        </a:lnTo>
                        <a:lnTo>
                          <a:pt x="1041" y="552"/>
                        </a:lnTo>
                        <a:lnTo>
                          <a:pt x="1041" y="550"/>
                        </a:lnTo>
                        <a:lnTo>
                          <a:pt x="1043" y="550"/>
                        </a:lnTo>
                        <a:lnTo>
                          <a:pt x="1046" y="548"/>
                        </a:lnTo>
                        <a:lnTo>
                          <a:pt x="1048" y="550"/>
                        </a:lnTo>
                        <a:lnTo>
                          <a:pt x="1051" y="550"/>
                        </a:lnTo>
                        <a:lnTo>
                          <a:pt x="1051" y="552"/>
                        </a:lnTo>
                        <a:lnTo>
                          <a:pt x="1053" y="556"/>
                        </a:lnTo>
                        <a:lnTo>
                          <a:pt x="1054" y="563"/>
                        </a:lnTo>
                        <a:lnTo>
                          <a:pt x="1058" y="568"/>
                        </a:lnTo>
                        <a:lnTo>
                          <a:pt x="1061" y="571"/>
                        </a:lnTo>
                        <a:lnTo>
                          <a:pt x="1062" y="573"/>
                        </a:lnTo>
                        <a:lnTo>
                          <a:pt x="1062" y="581"/>
                        </a:lnTo>
                        <a:lnTo>
                          <a:pt x="1062" y="587"/>
                        </a:lnTo>
                        <a:lnTo>
                          <a:pt x="1062" y="589"/>
                        </a:lnTo>
                        <a:lnTo>
                          <a:pt x="1062" y="592"/>
                        </a:lnTo>
                        <a:lnTo>
                          <a:pt x="1062" y="597"/>
                        </a:lnTo>
                        <a:lnTo>
                          <a:pt x="1062" y="598"/>
                        </a:lnTo>
                        <a:lnTo>
                          <a:pt x="1062" y="600"/>
                        </a:lnTo>
                        <a:lnTo>
                          <a:pt x="1074" y="621"/>
                        </a:lnTo>
                        <a:lnTo>
                          <a:pt x="1075" y="638"/>
                        </a:lnTo>
                        <a:lnTo>
                          <a:pt x="1082" y="663"/>
                        </a:lnTo>
                        <a:lnTo>
                          <a:pt x="1082" y="664"/>
                        </a:lnTo>
                        <a:lnTo>
                          <a:pt x="1082" y="666"/>
                        </a:lnTo>
                        <a:lnTo>
                          <a:pt x="1074" y="712"/>
                        </a:lnTo>
                        <a:lnTo>
                          <a:pt x="1067" y="720"/>
                        </a:lnTo>
                        <a:lnTo>
                          <a:pt x="1066" y="724"/>
                        </a:lnTo>
                        <a:lnTo>
                          <a:pt x="1066" y="728"/>
                        </a:lnTo>
                        <a:lnTo>
                          <a:pt x="1067" y="732"/>
                        </a:lnTo>
                        <a:lnTo>
                          <a:pt x="1074" y="740"/>
                        </a:lnTo>
                        <a:lnTo>
                          <a:pt x="1077" y="743"/>
                        </a:lnTo>
                        <a:lnTo>
                          <a:pt x="1085" y="751"/>
                        </a:lnTo>
                        <a:lnTo>
                          <a:pt x="1085" y="749"/>
                        </a:lnTo>
                        <a:lnTo>
                          <a:pt x="1082" y="749"/>
                        </a:lnTo>
                        <a:lnTo>
                          <a:pt x="1077" y="749"/>
                        </a:lnTo>
                        <a:lnTo>
                          <a:pt x="1070" y="751"/>
                        </a:lnTo>
                        <a:lnTo>
                          <a:pt x="1066" y="754"/>
                        </a:lnTo>
                        <a:lnTo>
                          <a:pt x="1059" y="759"/>
                        </a:lnTo>
                        <a:lnTo>
                          <a:pt x="1053" y="764"/>
                        </a:lnTo>
                        <a:lnTo>
                          <a:pt x="1045" y="769"/>
                        </a:lnTo>
                        <a:lnTo>
                          <a:pt x="1040" y="767"/>
                        </a:lnTo>
                        <a:lnTo>
                          <a:pt x="1027" y="764"/>
                        </a:lnTo>
                        <a:lnTo>
                          <a:pt x="1024" y="764"/>
                        </a:lnTo>
                        <a:lnTo>
                          <a:pt x="1017" y="764"/>
                        </a:lnTo>
                        <a:lnTo>
                          <a:pt x="1009" y="767"/>
                        </a:lnTo>
                        <a:lnTo>
                          <a:pt x="1003" y="767"/>
                        </a:lnTo>
                        <a:lnTo>
                          <a:pt x="996" y="769"/>
                        </a:lnTo>
                        <a:lnTo>
                          <a:pt x="987" y="769"/>
                        </a:lnTo>
                        <a:lnTo>
                          <a:pt x="979" y="769"/>
                        </a:lnTo>
                        <a:lnTo>
                          <a:pt x="968" y="769"/>
                        </a:lnTo>
                        <a:lnTo>
                          <a:pt x="963" y="769"/>
                        </a:lnTo>
                        <a:lnTo>
                          <a:pt x="948" y="769"/>
                        </a:lnTo>
                        <a:lnTo>
                          <a:pt x="947" y="769"/>
                        </a:lnTo>
                        <a:lnTo>
                          <a:pt x="935" y="770"/>
                        </a:lnTo>
                        <a:lnTo>
                          <a:pt x="927" y="772"/>
                        </a:lnTo>
                        <a:lnTo>
                          <a:pt x="919" y="772"/>
                        </a:lnTo>
                        <a:lnTo>
                          <a:pt x="911" y="773"/>
                        </a:lnTo>
                        <a:lnTo>
                          <a:pt x="903" y="775"/>
                        </a:lnTo>
                        <a:lnTo>
                          <a:pt x="895" y="775"/>
                        </a:lnTo>
                        <a:lnTo>
                          <a:pt x="890" y="773"/>
                        </a:lnTo>
                        <a:lnTo>
                          <a:pt x="886" y="770"/>
                        </a:lnTo>
                        <a:lnTo>
                          <a:pt x="882" y="769"/>
                        </a:lnTo>
                        <a:lnTo>
                          <a:pt x="881" y="765"/>
                        </a:lnTo>
                        <a:lnTo>
                          <a:pt x="876" y="757"/>
                        </a:lnTo>
                        <a:lnTo>
                          <a:pt x="874" y="754"/>
                        </a:lnTo>
                        <a:lnTo>
                          <a:pt x="871" y="751"/>
                        </a:lnTo>
                        <a:lnTo>
                          <a:pt x="868" y="749"/>
                        </a:lnTo>
                        <a:lnTo>
                          <a:pt x="865" y="751"/>
                        </a:lnTo>
                        <a:lnTo>
                          <a:pt x="861" y="753"/>
                        </a:lnTo>
                        <a:lnTo>
                          <a:pt x="845" y="759"/>
                        </a:lnTo>
                        <a:lnTo>
                          <a:pt x="839" y="761"/>
                        </a:lnTo>
                        <a:lnTo>
                          <a:pt x="836" y="761"/>
                        </a:lnTo>
                        <a:lnTo>
                          <a:pt x="831" y="757"/>
                        </a:lnTo>
                        <a:lnTo>
                          <a:pt x="828" y="756"/>
                        </a:lnTo>
                        <a:lnTo>
                          <a:pt x="820" y="749"/>
                        </a:lnTo>
                        <a:lnTo>
                          <a:pt x="816" y="746"/>
                        </a:lnTo>
                        <a:lnTo>
                          <a:pt x="810" y="745"/>
                        </a:lnTo>
                        <a:lnTo>
                          <a:pt x="802" y="745"/>
                        </a:lnTo>
                        <a:lnTo>
                          <a:pt x="799" y="745"/>
                        </a:lnTo>
                        <a:lnTo>
                          <a:pt x="789" y="748"/>
                        </a:lnTo>
                        <a:lnTo>
                          <a:pt x="786" y="748"/>
                        </a:lnTo>
                        <a:lnTo>
                          <a:pt x="786" y="749"/>
                        </a:lnTo>
                        <a:lnTo>
                          <a:pt x="792" y="761"/>
                        </a:lnTo>
                        <a:lnTo>
                          <a:pt x="792" y="762"/>
                        </a:lnTo>
                        <a:lnTo>
                          <a:pt x="792" y="767"/>
                        </a:lnTo>
                        <a:lnTo>
                          <a:pt x="791" y="770"/>
                        </a:lnTo>
                        <a:lnTo>
                          <a:pt x="791" y="772"/>
                        </a:lnTo>
                        <a:lnTo>
                          <a:pt x="789" y="775"/>
                        </a:lnTo>
                        <a:lnTo>
                          <a:pt x="788" y="777"/>
                        </a:lnTo>
                        <a:lnTo>
                          <a:pt x="783" y="780"/>
                        </a:lnTo>
                        <a:lnTo>
                          <a:pt x="778" y="782"/>
                        </a:lnTo>
                        <a:lnTo>
                          <a:pt x="770" y="782"/>
                        </a:lnTo>
                        <a:lnTo>
                          <a:pt x="759" y="782"/>
                        </a:lnTo>
                        <a:lnTo>
                          <a:pt x="757" y="783"/>
                        </a:lnTo>
                        <a:lnTo>
                          <a:pt x="755" y="783"/>
                        </a:lnTo>
                        <a:lnTo>
                          <a:pt x="754" y="786"/>
                        </a:lnTo>
                        <a:lnTo>
                          <a:pt x="754" y="788"/>
                        </a:lnTo>
                        <a:lnTo>
                          <a:pt x="754" y="790"/>
                        </a:lnTo>
                        <a:lnTo>
                          <a:pt x="754" y="791"/>
                        </a:lnTo>
                        <a:lnTo>
                          <a:pt x="754" y="794"/>
                        </a:lnTo>
                        <a:lnTo>
                          <a:pt x="755" y="798"/>
                        </a:lnTo>
                        <a:lnTo>
                          <a:pt x="755" y="799"/>
                        </a:lnTo>
                        <a:lnTo>
                          <a:pt x="760" y="802"/>
                        </a:lnTo>
                        <a:lnTo>
                          <a:pt x="768" y="806"/>
                        </a:lnTo>
                        <a:lnTo>
                          <a:pt x="768" y="807"/>
                        </a:lnTo>
                        <a:lnTo>
                          <a:pt x="762" y="851"/>
                        </a:lnTo>
                        <a:lnTo>
                          <a:pt x="757" y="857"/>
                        </a:lnTo>
                        <a:lnTo>
                          <a:pt x="757" y="859"/>
                        </a:lnTo>
                        <a:lnTo>
                          <a:pt x="751" y="878"/>
                        </a:lnTo>
                        <a:lnTo>
                          <a:pt x="747" y="888"/>
                        </a:lnTo>
                        <a:lnTo>
                          <a:pt x="746" y="896"/>
                        </a:lnTo>
                        <a:lnTo>
                          <a:pt x="746" y="904"/>
                        </a:lnTo>
                        <a:lnTo>
                          <a:pt x="749" y="913"/>
                        </a:lnTo>
                        <a:lnTo>
                          <a:pt x="751" y="920"/>
                        </a:lnTo>
                        <a:lnTo>
                          <a:pt x="751" y="923"/>
                        </a:lnTo>
                        <a:lnTo>
                          <a:pt x="754" y="933"/>
                        </a:lnTo>
                        <a:lnTo>
                          <a:pt x="754" y="937"/>
                        </a:lnTo>
                        <a:lnTo>
                          <a:pt x="754" y="941"/>
                        </a:lnTo>
                        <a:lnTo>
                          <a:pt x="757" y="949"/>
                        </a:lnTo>
                        <a:lnTo>
                          <a:pt x="760" y="955"/>
                        </a:lnTo>
                        <a:lnTo>
                          <a:pt x="768" y="968"/>
                        </a:lnTo>
                        <a:lnTo>
                          <a:pt x="775" y="971"/>
                        </a:lnTo>
                        <a:lnTo>
                          <a:pt x="783" y="979"/>
                        </a:lnTo>
                        <a:lnTo>
                          <a:pt x="794" y="989"/>
                        </a:lnTo>
                        <a:lnTo>
                          <a:pt x="808" y="994"/>
                        </a:lnTo>
                        <a:lnTo>
                          <a:pt x="831" y="999"/>
                        </a:lnTo>
                        <a:lnTo>
                          <a:pt x="853" y="1002"/>
                        </a:lnTo>
                        <a:lnTo>
                          <a:pt x="858" y="1003"/>
                        </a:lnTo>
                        <a:lnTo>
                          <a:pt x="863" y="1000"/>
                        </a:lnTo>
                        <a:lnTo>
                          <a:pt x="866" y="999"/>
                        </a:lnTo>
                        <a:lnTo>
                          <a:pt x="868" y="1000"/>
                        </a:lnTo>
                        <a:lnTo>
                          <a:pt x="871" y="1003"/>
                        </a:lnTo>
                        <a:lnTo>
                          <a:pt x="879" y="1003"/>
                        </a:lnTo>
                        <a:lnTo>
                          <a:pt x="897" y="1002"/>
                        </a:lnTo>
                        <a:lnTo>
                          <a:pt x="913" y="1000"/>
                        </a:lnTo>
                        <a:lnTo>
                          <a:pt x="927" y="997"/>
                        </a:lnTo>
                        <a:lnTo>
                          <a:pt x="943" y="995"/>
                        </a:lnTo>
                        <a:lnTo>
                          <a:pt x="947" y="995"/>
                        </a:lnTo>
                        <a:lnTo>
                          <a:pt x="958" y="992"/>
                        </a:lnTo>
                        <a:lnTo>
                          <a:pt x="969" y="989"/>
                        </a:lnTo>
                        <a:lnTo>
                          <a:pt x="985" y="989"/>
                        </a:lnTo>
                        <a:lnTo>
                          <a:pt x="992" y="984"/>
                        </a:lnTo>
                        <a:lnTo>
                          <a:pt x="992" y="986"/>
                        </a:lnTo>
                        <a:lnTo>
                          <a:pt x="990" y="1023"/>
                        </a:lnTo>
                        <a:lnTo>
                          <a:pt x="980" y="1055"/>
                        </a:lnTo>
                        <a:lnTo>
                          <a:pt x="966" y="1095"/>
                        </a:lnTo>
                        <a:lnTo>
                          <a:pt x="958" y="1117"/>
                        </a:lnTo>
                        <a:lnTo>
                          <a:pt x="947" y="1145"/>
                        </a:lnTo>
                        <a:lnTo>
                          <a:pt x="947" y="1146"/>
                        </a:lnTo>
                        <a:lnTo>
                          <a:pt x="947" y="1148"/>
                        </a:lnTo>
                        <a:lnTo>
                          <a:pt x="940" y="1150"/>
                        </a:lnTo>
                        <a:lnTo>
                          <a:pt x="934" y="1151"/>
                        </a:lnTo>
                        <a:lnTo>
                          <a:pt x="931" y="1154"/>
                        </a:lnTo>
                        <a:lnTo>
                          <a:pt x="929" y="1156"/>
                        </a:lnTo>
                        <a:lnTo>
                          <a:pt x="927" y="1159"/>
                        </a:lnTo>
                        <a:lnTo>
                          <a:pt x="924" y="1162"/>
                        </a:lnTo>
                        <a:lnTo>
                          <a:pt x="924" y="1166"/>
                        </a:lnTo>
                        <a:lnTo>
                          <a:pt x="921" y="1177"/>
                        </a:lnTo>
                        <a:lnTo>
                          <a:pt x="919" y="1185"/>
                        </a:lnTo>
                        <a:lnTo>
                          <a:pt x="919" y="1187"/>
                        </a:lnTo>
                        <a:lnTo>
                          <a:pt x="921" y="1193"/>
                        </a:lnTo>
                        <a:lnTo>
                          <a:pt x="926" y="1201"/>
                        </a:lnTo>
                        <a:lnTo>
                          <a:pt x="931" y="1206"/>
                        </a:lnTo>
                        <a:lnTo>
                          <a:pt x="932" y="1206"/>
                        </a:lnTo>
                        <a:lnTo>
                          <a:pt x="939" y="1211"/>
                        </a:lnTo>
                        <a:lnTo>
                          <a:pt x="937" y="1212"/>
                        </a:lnTo>
                        <a:lnTo>
                          <a:pt x="931" y="1225"/>
                        </a:lnTo>
                        <a:lnTo>
                          <a:pt x="927" y="1233"/>
                        </a:lnTo>
                        <a:lnTo>
                          <a:pt x="934" y="1236"/>
                        </a:lnTo>
                        <a:lnTo>
                          <a:pt x="916" y="1270"/>
                        </a:lnTo>
                        <a:lnTo>
                          <a:pt x="918" y="1270"/>
                        </a:lnTo>
                        <a:lnTo>
                          <a:pt x="934" y="1281"/>
                        </a:lnTo>
                        <a:lnTo>
                          <a:pt x="937" y="1283"/>
                        </a:lnTo>
                        <a:lnTo>
                          <a:pt x="942" y="1286"/>
                        </a:lnTo>
                        <a:lnTo>
                          <a:pt x="943" y="1286"/>
                        </a:lnTo>
                        <a:lnTo>
                          <a:pt x="947" y="1286"/>
                        </a:lnTo>
                        <a:lnTo>
                          <a:pt x="921" y="1333"/>
                        </a:lnTo>
                        <a:lnTo>
                          <a:pt x="916" y="1330"/>
                        </a:lnTo>
                        <a:lnTo>
                          <a:pt x="911" y="1325"/>
                        </a:lnTo>
                        <a:lnTo>
                          <a:pt x="910" y="1320"/>
                        </a:lnTo>
                        <a:lnTo>
                          <a:pt x="905" y="1315"/>
                        </a:lnTo>
                        <a:lnTo>
                          <a:pt x="906" y="1307"/>
                        </a:lnTo>
                        <a:lnTo>
                          <a:pt x="905" y="1298"/>
                        </a:lnTo>
                        <a:lnTo>
                          <a:pt x="910" y="1288"/>
                        </a:lnTo>
                        <a:lnTo>
                          <a:pt x="910" y="1283"/>
                        </a:lnTo>
                        <a:lnTo>
                          <a:pt x="905" y="1277"/>
                        </a:lnTo>
                        <a:lnTo>
                          <a:pt x="900" y="1269"/>
                        </a:lnTo>
                        <a:lnTo>
                          <a:pt x="852" y="1296"/>
                        </a:lnTo>
                        <a:lnTo>
                          <a:pt x="839" y="1272"/>
                        </a:lnTo>
                        <a:lnTo>
                          <a:pt x="805" y="1236"/>
                        </a:lnTo>
                        <a:lnTo>
                          <a:pt x="802" y="1232"/>
                        </a:lnTo>
                        <a:lnTo>
                          <a:pt x="800" y="1230"/>
                        </a:lnTo>
                        <a:lnTo>
                          <a:pt x="799" y="1228"/>
                        </a:lnTo>
                        <a:lnTo>
                          <a:pt x="765" y="1158"/>
                        </a:lnTo>
                        <a:lnTo>
                          <a:pt x="720" y="1008"/>
                        </a:lnTo>
                        <a:lnTo>
                          <a:pt x="714" y="981"/>
                        </a:lnTo>
                        <a:lnTo>
                          <a:pt x="710" y="976"/>
                        </a:lnTo>
                        <a:lnTo>
                          <a:pt x="709" y="970"/>
                        </a:lnTo>
                        <a:lnTo>
                          <a:pt x="707" y="970"/>
                        </a:lnTo>
                        <a:lnTo>
                          <a:pt x="701" y="965"/>
                        </a:lnTo>
                        <a:lnTo>
                          <a:pt x="686" y="947"/>
                        </a:lnTo>
                        <a:lnTo>
                          <a:pt x="685" y="945"/>
                        </a:lnTo>
                        <a:lnTo>
                          <a:pt x="670" y="929"/>
                        </a:lnTo>
                        <a:lnTo>
                          <a:pt x="667" y="926"/>
                        </a:lnTo>
                        <a:lnTo>
                          <a:pt x="667" y="920"/>
                        </a:lnTo>
                        <a:lnTo>
                          <a:pt x="604" y="889"/>
                        </a:lnTo>
                        <a:lnTo>
                          <a:pt x="601" y="891"/>
                        </a:lnTo>
                        <a:lnTo>
                          <a:pt x="522" y="942"/>
                        </a:lnTo>
                        <a:lnTo>
                          <a:pt x="503" y="931"/>
                        </a:lnTo>
                        <a:lnTo>
                          <a:pt x="487" y="923"/>
                        </a:lnTo>
                        <a:lnTo>
                          <a:pt x="487" y="926"/>
                        </a:lnTo>
                        <a:lnTo>
                          <a:pt x="484" y="936"/>
                        </a:lnTo>
                        <a:lnTo>
                          <a:pt x="479" y="950"/>
                        </a:lnTo>
                        <a:lnTo>
                          <a:pt x="471" y="965"/>
                        </a:lnTo>
                        <a:lnTo>
                          <a:pt x="444" y="1002"/>
                        </a:lnTo>
                        <a:lnTo>
                          <a:pt x="440" y="1005"/>
                        </a:lnTo>
                        <a:lnTo>
                          <a:pt x="419" y="1034"/>
                        </a:lnTo>
                        <a:lnTo>
                          <a:pt x="405" y="1053"/>
                        </a:lnTo>
                        <a:lnTo>
                          <a:pt x="405" y="1055"/>
                        </a:lnTo>
                        <a:lnTo>
                          <a:pt x="399" y="1063"/>
                        </a:lnTo>
                        <a:lnTo>
                          <a:pt x="365" y="1113"/>
                        </a:lnTo>
                        <a:lnTo>
                          <a:pt x="357" y="1122"/>
                        </a:lnTo>
                        <a:lnTo>
                          <a:pt x="342" y="1142"/>
                        </a:lnTo>
                        <a:lnTo>
                          <a:pt x="334" y="1156"/>
                        </a:lnTo>
                        <a:lnTo>
                          <a:pt x="328" y="1166"/>
                        </a:lnTo>
                        <a:lnTo>
                          <a:pt x="318" y="1182"/>
                        </a:lnTo>
                        <a:lnTo>
                          <a:pt x="305" y="1207"/>
                        </a:lnTo>
                        <a:lnTo>
                          <a:pt x="304" y="1211"/>
                        </a:lnTo>
                        <a:lnTo>
                          <a:pt x="299" y="1199"/>
                        </a:lnTo>
                        <a:lnTo>
                          <a:pt x="296" y="1198"/>
                        </a:lnTo>
                        <a:lnTo>
                          <a:pt x="293" y="1196"/>
                        </a:lnTo>
                        <a:lnTo>
                          <a:pt x="289" y="1193"/>
                        </a:lnTo>
                        <a:lnTo>
                          <a:pt x="286" y="1193"/>
                        </a:lnTo>
                        <a:lnTo>
                          <a:pt x="283" y="1193"/>
                        </a:lnTo>
                        <a:lnTo>
                          <a:pt x="275" y="1193"/>
                        </a:lnTo>
                        <a:lnTo>
                          <a:pt x="256" y="1201"/>
                        </a:lnTo>
                        <a:lnTo>
                          <a:pt x="246" y="1206"/>
                        </a:lnTo>
                        <a:lnTo>
                          <a:pt x="239" y="1207"/>
                        </a:lnTo>
                        <a:lnTo>
                          <a:pt x="233" y="1209"/>
                        </a:lnTo>
                        <a:lnTo>
                          <a:pt x="225" y="1209"/>
                        </a:lnTo>
                        <a:lnTo>
                          <a:pt x="220" y="1209"/>
                        </a:lnTo>
                        <a:lnTo>
                          <a:pt x="215" y="1207"/>
                        </a:lnTo>
                        <a:lnTo>
                          <a:pt x="211" y="1204"/>
                        </a:lnTo>
                        <a:lnTo>
                          <a:pt x="204" y="1199"/>
                        </a:lnTo>
                        <a:lnTo>
                          <a:pt x="201" y="1195"/>
                        </a:lnTo>
                        <a:lnTo>
                          <a:pt x="199" y="1191"/>
                        </a:lnTo>
                        <a:lnTo>
                          <a:pt x="194" y="1177"/>
                        </a:lnTo>
                        <a:lnTo>
                          <a:pt x="193" y="1172"/>
                        </a:lnTo>
                        <a:lnTo>
                          <a:pt x="190" y="1164"/>
                        </a:lnTo>
                        <a:lnTo>
                          <a:pt x="185" y="1145"/>
                        </a:lnTo>
                        <a:lnTo>
                          <a:pt x="183" y="1137"/>
                        </a:lnTo>
                        <a:lnTo>
                          <a:pt x="180" y="1117"/>
                        </a:lnTo>
                        <a:lnTo>
                          <a:pt x="178" y="1111"/>
                        </a:lnTo>
                        <a:lnTo>
                          <a:pt x="177" y="1103"/>
                        </a:lnTo>
                        <a:lnTo>
                          <a:pt x="174" y="1090"/>
                        </a:lnTo>
                        <a:lnTo>
                          <a:pt x="172" y="1085"/>
                        </a:lnTo>
                        <a:lnTo>
                          <a:pt x="170" y="1076"/>
                        </a:lnTo>
                        <a:lnTo>
                          <a:pt x="172" y="1069"/>
                        </a:lnTo>
                        <a:lnTo>
                          <a:pt x="172" y="1066"/>
                        </a:lnTo>
                        <a:lnTo>
                          <a:pt x="175" y="1061"/>
                        </a:lnTo>
                        <a:lnTo>
                          <a:pt x="177" y="1060"/>
                        </a:lnTo>
                        <a:lnTo>
                          <a:pt x="177" y="1058"/>
                        </a:lnTo>
                        <a:lnTo>
                          <a:pt x="182" y="1058"/>
                        </a:lnTo>
                        <a:lnTo>
                          <a:pt x="186" y="1058"/>
                        </a:lnTo>
                        <a:lnTo>
                          <a:pt x="199" y="1063"/>
                        </a:lnTo>
                        <a:lnTo>
                          <a:pt x="219" y="1071"/>
                        </a:lnTo>
                        <a:lnTo>
                          <a:pt x="228" y="1074"/>
                        </a:lnTo>
                        <a:lnTo>
                          <a:pt x="231" y="1076"/>
                        </a:lnTo>
                        <a:lnTo>
                          <a:pt x="244" y="1077"/>
                        </a:lnTo>
                        <a:lnTo>
                          <a:pt x="254" y="1077"/>
                        </a:lnTo>
                        <a:lnTo>
                          <a:pt x="264" y="1074"/>
                        </a:lnTo>
                        <a:lnTo>
                          <a:pt x="265" y="1074"/>
                        </a:lnTo>
                        <a:lnTo>
                          <a:pt x="270" y="1072"/>
                        </a:lnTo>
                        <a:lnTo>
                          <a:pt x="281" y="1066"/>
                        </a:lnTo>
                        <a:lnTo>
                          <a:pt x="288" y="1063"/>
                        </a:lnTo>
                        <a:lnTo>
                          <a:pt x="294" y="1056"/>
                        </a:lnTo>
                        <a:lnTo>
                          <a:pt x="302" y="1048"/>
                        </a:lnTo>
                        <a:lnTo>
                          <a:pt x="312" y="1040"/>
                        </a:lnTo>
                        <a:lnTo>
                          <a:pt x="318" y="1029"/>
                        </a:lnTo>
                        <a:lnTo>
                          <a:pt x="331" y="1008"/>
                        </a:lnTo>
                        <a:lnTo>
                          <a:pt x="333" y="1002"/>
                        </a:lnTo>
                        <a:lnTo>
                          <a:pt x="334" y="1000"/>
                        </a:lnTo>
                        <a:lnTo>
                          <a:pt x="336" y="995"/>
                        </a:lnTo>
                        <a:lnTo>
                          <a:pt x="338" y="992"/>
                        </a:lnTo>
                        <a:lnTo>
                          <a:pt x="338" y="990"/>
                        </a:lnTo>
                        <a:lnTo>
                          <a:pt x="325" y="989"/>
                        </a:lnTo>
                        <a:lnTo>
                          <a:pt x="321" y="1003"/>
                        </a:lnTo>
                        <a:lnTo>
                          <a:pt x="313" y="995"/>
                        </a:lnTo>
                        <a:lnTo>
                          <a:pt x="284" y="970"/>
                        </a:lnTo>
                        <a:lnTo>
                          <a:pt x="289" y="963"/>
                        </a:lnTo>
                        <a:lnTo>
                          <a:pt x="281" y="955"/>
                        </a:lnTo>
                        <a:lnTo>
                          <a:pt x="286" y="952"/>
                        </a:lnTo>
                        <a:lnTo>
                          <a:pt x="293" y="942"/>
                        </a:lnTo>
                        <a:lnTo>
                          <a:pt x="293" y="941"/>
                        </a:lnTo>
                        <a:lnTo>
                          <a:pt x="288" y="937"/>
                        </a:lnTo>
                        <a:lnTo>
                          <a:pt x="286" y="937"/>
                        </a:lnTo>
                        <a:lnTo>
                          <a:pt x="289" y="934"/>
                        </a:lnTo>
                        <a:lnTo>
                          <a:pt x="293" y="931"/>
                        </a:lnTo>
                        <a:lnTo>
                          <a:pt x="301" y="925"/>
                        </a:lnTo>
                        <a:lnTo>
                          <a:pt x="301" y="923"/>
                        </a:lnTo>
                        <a:lnTo>
                          <a:pt x="307" y="918"/>
                        </a:lnTo>
                        <a:lnTo>
                          <a:pt x="313" y="910"/>
                        </a:lnTo>
                        <a:lnTo>
                          <a:pt x="315" y="908"/>
                        </a:lnTo>
                        <a:lnTo>
                          <a:pt x="310" y="905"/>
                        </a:lnTo>
                        <a:lnTo>
                          <a:pt x="307" y="902"/>
                        </a:lnTo>
                        <a:lnTo>
                          <a:pt x="304" y="897"/>
                        </a:lnTo>
                        <a:lnTo>
                          <a:pt x="302" y="896"/>
                        </a:lnTo>
                        <a:lnTo>
                          <a:pt x="296" y="897"/>
                        </a:lnTo>
                        <a:lnTo>
                          <a:pt x="276" y="899"/>
                        </a:lnTo>
                        <a:lnTo>
                          <a:pt x="260" y="905"/>
                        </a:lnTo>
                        <a:lnTo>
                          <a:pt x="259" y="905"/>
                        </a:lnTo>
                        <a:lnTo>
                          <a:pt x="257" y="907"/>
                        </a:lnTo>
                        <a:lnTo>
                          <a:pt x="264" y="902"/>
                        </a:lnTo>
                        <a:lnTo>
                          <a:pt x="275" y="889"/>
                        </a:lnTo>
                        <a:lnTo>
                          <a:pt x="276" y="889"/>
                        </a:lnTo>
                        <a:lnTo>
                          <a:pt x="272" y="888"/>
                        </a:lnTo>
                        <a:lnTo>
                          <a:pt x="270" y="886"/>
                        </a:lnTo>
                        <a:lnTo>
                          <a:pt x="265" y="886"/>
                        </a:lnTo>
                        <a:lnTo>
                          <a:pt x="264" y="886"/>
                        </a:lnTo>
                        <a:lnTo>
                          <a:pt x="260" y="886"/>
                        </a:lnTo>
                        <a:lnTo>
                          <a:pt x="257" y="883"/>
                        </a:lnTo>
                        <a:lnTo>
                          <a:pt x="256" y="883"/>
                        </a:lnTo>
                        <a:lnTo>
                          <a:pt x="257" y="883"/>
                        </a:lnTo>
                        <a:lnTo>
                          <a:pt x="260" y="881"/>
                        </a:lnTo>
                        <a:lnTo>
                          <a:pt x="264" y="881"/>
                        </a:lnTo>
                        <a:lnTo>
                          <a:pt x="265" y="880"/>
                        </a:lnTo>
                        <a:lnTo>
                          <a:pt x="268" y="878"/>
                        </a:lnTo>
                        <a:lnTo>
                          <a:pt x="265" y="878"/>
                        </a:lnTo>
                        <a:lnTo>
                          <a:pt x="265" y="880"/>
                        </a:lnTo>
                        <a:lnTo>
                          <a:pt x="262" y="880"/>
                        </a:lnTo>
                        <a:lnTo>
                          <a:pt x="256" y="881"/>
                        </a:lnTo>
                        <a:lnTo>
                          <a:pt x="254" y="883"/>
                        </a:lnTo>
                        <a:lnTo>
                          <a:pt x="248" y="881"/>
                        </a:lnTo>
                        <a:lnTo>
                          <a:pt x="246" y="880"/>
                        </a:lnTo>
                        <a:lnTo>
                          <a:pt x="244" y="876"/>
                        </a:lnTo>
                        <a:lnTo>
                          <a:pt x="243" y="875"/>
                        </a:lnTo>
                        <a:lnTo>
                          <a:pt x="246" y="870"/>
                        </a:lnTo>
                        <a:lnTo>
                          <a:pt x="246" y="867"/>
                        </a:lnTo>
                        <a:lnTo>
                          <a:pt x="252" y="859"/>
                        </a:lnTo>
                        <a:lnTo>
                          <a:pt x="256" y="849"/>
                        </a:lnTo>
                        <a:lnTo>
                          <a:pt x="257" y="843"/>
                        </a:lnTo>
                        <a:lnTo>
                          <a:pt x="262" y="836"/>
                        </a:lnTo>
                        <a:lnTo>
                          <a:pt x="262" y="835"/>
                        </a:lnTo>
                        <a:lnTo>
                          <a:pt x="262" y="828"/>
                        </a:lnTo>
                        <a:lnTo>
                          <a:pt x="262" y="820"/>
                        </a:lnTo>
                        <a:lnTo>
                          <a:pt x="265" y="814"/>
                        </a:lnTo>
                        <a:lnTo>
                          <a:pt x="267" y="804"/>
                        </a:lnTo>
                        <a:lnTo>
                          <a:pt x="270" y="794"/>
                        </a:lnTo>
                        <a:lnTo>
                          <a:pt x="270" y="786"/>
                        </a:lnTo>
                        <a:lnTo>
                          <a:pt x="272" y="783"/>
                        </a:lnTo>
                        <a:lnTo>
                          <a:pt x="294" y="782"/>
                        </a:lnTo>
                        <a:lnTo>
                          <a:pt x="299" y="782"/>
                        </a:lnTo>
                        <a:lnTo>
                          <a:pt x="304" y="780"/>
                        </a:lnTo>
                        <a:lnTo>
                          <a:pt x="309" y="778"/>
                        </a:lnTo>
                        <a:lnTo>
                          <a:pt x="313" y="778"/>
                        </a:lnTo>
                        <a:lnTo>
                          <a:pt x="329" y="777"/>
                        </a:lnTo>
                        <a:lnTo>
                          <a:pt x="331" y="777"/>
                        </a:lnTo>
                        <a:lnTo>
                          <a:pt x="333" y="775"/>
                        </a:lnTo>
                        <a:lnTo>
                          <a:pt x="334" y="773"/>
                        </a:lnTo>
                        <a:lnTo>
                          <a:pt x="334" y="772"/>
                        </a:lnTo>
                        <a:lnTo>
                          <a:pt x="334" y="770"/>
                        </a:lnTo>
                        <a:lnTo>
                          <a:pt x="329" y="761"/>
                        </a:lnTo>
                        <a:lnTo>
                          <a:pt x="328" y="757"/>
                        </a:lnTo>
                        <a:lnTo>
                          <a:pt x="328" y="753"/>
                        </a:lnTo>
                        <a:lnTo>
                          <a:pt x="329" y="746"/>
                        </a:lnTo>
                        <a:lnTo>
                          <a:pt x="331" y="746"/>
                        </a:lnTo>
                        <a:lnTo>
                          <a:pt x="331" y="745"/>
                        </a:lnTo>
                        <a:lnTo>
                          <a:pt x="333" y="743"/>
                        </a:lnTo>
                        <a:lnTo>
                          <a:pt x="333" y="741"/>
                        </a:lnTo>
                        <a:lnTo>
                          <a:pt x="336" y="741"/>
                        </a:lnTo>
                        <a:lnTo>
                          <a:pt x="336" y="740"/>
                        </a:lnTo>
                        <a:lnTo>
                          <a:pt x="336" y="738"/>
                        </a:lnTo>
                        <a:lnTo>
                          <a:pt x="331" y="733"/>
                        </a:lnTo>
                        <a:lnTo>
                          <a:pt x="331" y="732"/>
                        </a:lnTo>
                        <a:lnTo>
                          <a:pt x="333" y="727"/>
                        </a:lnTo>
                        <a:lnTo>
                          <a:pt x="336" y="724"/>
                        </a:lnTo>
                        <a:lnTo>
                          <a:pt x="338" y="722"/>
                        </a:lnTo>
                        <a:lnTo>
                          <a:pt x="338" y="719"/>
                        </a:lnTo>
                        <a:lnTo>
                          <a:pt x="336" y="717"/>
                        </a:lnTo>
                        <a:lnTo>
                          <a:pt x="334" y="716"/>
                        </a:lnTo>
                        <a:lnTo>
                          <a:pt x="334" y="714"/>
                        </a:lnTo>
                        <a:lnTo>
                          <a:pt x="333" y="709"/>
                        </a:lnTo>
                        <a:lnTo>
                          <a:pt x="331" y="709"/>
                        </a:lnTo>
                        <a:lnTo>
                          <a:pt x="329" y="708"/>
                        </a:lnTo>
                        <a:lnTo>
                          <a:pt x="304" y="700"/>
                        </a:lnTo>
                        <a:lnTo>
                          <a:pt x="302" y="700"/>
                        </a:lnTo>
                        <a:lnTo>
                          <a:pt x="289" y="693"/>
                        </a:lnTo>
                        <a:lnTo>
                          <a:pt x="283" y="691"/>
                        </a:lnTo>
                        <a:lnTo>
                          <a:pt x="280" y="688"/>
                        </a:lnTo>
                        <a:lnTo>
                          <a:pt x="265" y="683"/>
                        </a:lnTo>
                        <a:lnTo>
                          <a:pt x="259" y="682"/>
                        </a:lnTo>
                        <a:lnTo>
                          <a:pt x="254" y="680"/>
                        </a:lnTo>
                        <a:lnTo>
                          <a:pt x="244" y="680"/>
                        </a:lnTo>
                        <a:lnTo>
                          <a:pt x="239" y="680"/>
                        </a:lnTo>
                        <a:lnTo>
                          <a:pt x="223" y="675"/>
                        </a:lnTo>
                        <a:lnTo>
                          <a:pt x="217" y="672"/>
                        </a:lnTo>
                        <a:lnTo>
                          <a:pt x="198" y="663"/>
                        </a:lnTo>
                        <a:lnTo>
                          <a:pt x="182" y="659"/>
                        </a:lnTo>
                        <a:lnTo>
                          <a:pt x="170" y="655"/>
                        </a:lnTo>
                        <a:lnTo>
                          <a:pt x="162" y="651"/>
                        </a:lnTo>
                        <a:lnTo>
                          <a:pt x="145" y="643"/>
                        </a:lnTo>
                        <a:lnTo>
                          <a:pt x="130" y="637"/>
                        </a:lnTo>
                        <a:lnTo>
                          <a:pt x="116" y="634"/>
                        </a:lnTo>
                        <a:lnTo>
                          <a:pt x="100" y="613"/>
                        </a:lnTo>
                        <a:lnTo>
                          <a:pt x="77" y="592"/>
                        </a:lnTo>
                        <a:lnTo>
                          <a:pt x="61" y="577"/>
                        </a:lnTo>
                        <a:lnTo>
                          <a:pt x="58" y="573"/>
                        </a:lnTo>
                        <a:lnTo>
                          <a:pt x="45" y="564"/>
                        </a:lnTo>
                        <a:lnTo>
                          <a:pt x="32" y="555"/>
                        </a:lnTo>
                        <a:lnTo>
                          <a:pt x="16" y="547"/>
                        </a:lnTo>
                        <a:lnTo>
                          <a:pt x="2" y="536"/>
                        </a:lnTo>
                        <a:lnTo>
                          <a:pt x="0" y="536"/>
                        </a:lnTo>
                        <a:moveTo>
                          <a:pt x="596" y="39"/>
                        </a:moveTo>
                        <a:lnTo>
                          <a:pt x="598" y="34"/>
                        </a:lnTo>
                        <a:lnTo>
                          <a:pt x="598" y="31"/>
                        </a:lnTo>
                        <a:lnTo>
                          <a:pt x="599" y="28"/>
                        </a:lnTo>
                        <a:lnTo>
                          <a:pt x="601" y="24"/>
                        </a:lnTo>
                        <a:lnTo>
                          <a:pt x="609" y="16"/>
                        </a:lnTo>
                        <a:lnTo>
                          <a:pt x="624" y="7"/>
                        </a:lnTo>
                        <a:lnTo>
                          <a:pt x="632" y="2"/>
                        </a:lnTo>
                        <a:lnTo>
                          <a:pt x="635" y="0"/>
                        </a:lnTo>
                        <a:lnTo>
                          <a:pt x="638" y="0"/>
                        </a:lnTo>
                        <a:lnTo>
                          <a:pt x="643" y="0"/>
                        </a:lnTo>
                        <a:lnTo>
                          <a:pt x="648" y="2"/>
                        </a:lnTo>
                        <a:lnTo>
                          <a:pt x="651" y="3"/>
                        </a:lnTo>
                        <a:lnTo>
                          <a:pt x="669" y="13"/>
                        </a:lnTo>
                        <a:lnTo>
                          <a:pt x="672" y="15"/>
                        </a:lnTo>
                        <a:lnTo>
                          <a:pt x="677" y="18"/>
                        </a:lnTo>
                        <a:lnTo>
                          <a:pt x="689" y="21"/>
                        </a:lnTo>
                        <a:lnTo>
                          <a:pt x="704" y="28"/>
                        </a:lnTo>
                        <a:lnTo>
                          <a:pt x="709" y="31"/>
                        </a:lnTo>
                        <a:lnTo>
                          <a:pt x="715" y="36"/>
                        </a:lnTo>
                        <a:lnTo>
                          <a:pt x="720" y="37"/>
                        </a:lnTo>
                        <a:lnTo>
                          <a:pt x="723" y="39"/>
                        </a:lnTo>
                        <a:lnTo>
                          <a:pt x="728" y="40"/>
                        </a:lnTo>
                        <a:lnTo>
                          <a:pt x="733" y="40"/>
                        </a:lnTo>
                        <a:lnTo>
                          <a:pt x="734" y="39"/>
                        </a:lnTo>
                        <a:lnTo>
                          <a:pt x="741" y="34"/>
                        </a:lnTo>
                        <a:lnTo>
                          <a:pt x="743" y="32"/>
                        </a:lnTo>
                        <a:lnTo>
                          <a:pt x="743" y="31"/>
                        </a:lnTo>
                        <a:lnTo>
                          <a:pt x="744" y="29"/>
                        </a:lnTo>
                        <a:lnTo>
                          <a:pt x="746" y="47"/>
                        </a:lnTo>
                        <a:lnTo>
                          <a:pt x="749" y="63"/>
                        </a:lnTo>
                        <a:lnTo>
                          <a:pt x="752" y="79"/>
                        </a:lnTo>
                        <a:lnTo>
                          <a:pt x="749" y="79"/>
                        </a:lnTo>
                        <a:lnTo>
                          <a:pt x="728" y="82"/>
                        </a:lnTo>
                        <a:lnTo>
                          <a:pt x="712" y="95"/>
                        </a:lnTo>
                        <a:lnTo>
                          <a:pt x="698" y="92"/>
                        </a:lnTo>
                        <a:lnTo>
                          <a:pt x="672" y="87"/>
                        </a:lnTo>
                        <a:lnTo>
                          <a:pt x="657" y="82"/>
                        </a:lnTo>
                        <a:lnTo>
                          <a:pt x="644" y="74"/>
                        </a:lnTo>
                        <a:lnTo>
                          <a:pt x="633" y="69"/>
                        </a:lnTo>
                        <a:lnTo>
                          <a:pt x="611" y="68"/>
                        </a:lnTo>
                        <a:lnTo>
                          <a:pt x="604" y="63"/>
                        </a:lnTo>
                        <a:lnTo>
                          <a:pt x="599" y="57"/>
                        </a:lnTo>
                        <a:lnTo>
                          <a:pt x="598" y="44"/>
                        </a:lnTo>
                        <a:lnTo>
                          <a:pt x="596" y="39"/>
                        </a:lnTo>
                      </a:path>
                    </a:pathLst>
                  </a:custGeom>
                  <a:noFill/>
                  <a:ln w="4763" cap="sq">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
                <p:nvSpPr>
                  <p:cNvPr id="145" name="Freeform 101"/>
                  <p:cNvSpPr>
                    <a:spLocks/>
                  </p:cNvSpPr>
                  <p:nvPr/>
                </p:nvSpPr>
                <p:spPr bwMode="auto">
                  <a:xfrm>
                    <a:off x="3044" y="3154"/>
                    <a:ext cx="296" cy="346"/>
                  </a:xfrm>
                  <a:custGeom>
                    <a:avLst/>
                    <a:gdLst>
                      <a:gd name="T0" fmla="*/ 296 w 296"/>
                      <a:gd name="T1" fmla="*/ 253 h 346"/>
                      <a:gd name="T2" fmla="*/ 294 w 296"/>
                      <a:gd name="T3" fmla="*/ 330 h 346"/>
                      <a:gd name="T4" fmla="*/ 220 w 296"/>
                      <a:gd name="T5" fmla="*/ 306 h 346"/>
                      <a:gd name="T6" fmla="*/ 178 w 296"/>
                      <a:gd name="T7" fmla="*/ 282 h 346"/>
                      <a:gd name="T8" fmla="*/ 153 w 296"/>
                      <a:gd name="T9" fmla="*/ 320 h 346"/>
                      <a:gd name="T10" fmla="*/ 143 w 296"/>
                      <a:gd name="T11" fmla="*/ 320 h 346"/>
                      <a:gd name="T12" fmla="*/ 122 w 296"/>
                      <a:gd name="T13" fmla="*/ 333 h 346"/>
                      <a:gd name="T14" fmla="*/ 124 w 296"/>
                      <a:gd name="T15" fmla="*/ 333 h 346"/>
                      <a:gd name="T16" fmla="*/ 103 w 296"/>
                      <a:gd name="T17" fmla="*/ 346 h 346"/>
                      <a:gd name="T18" fmla="*/ 76 w 296"/>
                      <a:gd name="T19" fmla="*/ 306 h 346"/>
                      <a:gd name="T20" fmla="*/ 53 w 296"/>
                      <a:gd name="T21" fmla="*/ 275 h 346"/>
                      <a:gd name="T22" fmla="*/ 0 w 296"/>
                      <a:gd name="T23" fmla="*/ 195 h 346"/>
                      <a:gd name="T24" fmla="*/ 21 w 296"/>
                      <a:gd name="T25" fmla="*/ 164 h 346"/>
                      <a:gd name="T26" fmla="*/ 47 w 296"/>
                      <a:gd name="T27" fmla="*/ 130 h 346"/>
                      <a:gd name="T28" fmla="*/ 72 w 296"/>
                      <a:gd name="T29" fmla="*/ 103 h 346"/>
                      <a:gd name="T30" fmla="*/ 92 w 296"/>
                      <a:gd name="T31" fmla="*/ 81 h 346"/>
                      <a:gd name="T32" fmla="*/ 162 w 296"/>
                      <a:gd name="T33" fmla="*/ 0 h 346"/>
                      <a:gd name="T34" fmla="*/ 188 w 296"/>
                      <a:gd name="T35" fmla="*/ 39 h 346"/>
                      <a:gd name="T36" fmla="*/ 225 w 296"/>
                      <a:gd name="T37" fmla="*/ 92 h 346"/>
                      <a:gd name="T38" fmla="*/ 183 w 296"/>
                      <a:gd name="T39" fmla="*/ 140 h 346"/>
                      <a:gd name="T40" fmla="*/ 203 w 296"/>
                      <a:gd name="T41" fmla="*/ 155 h 346"/>
                      <a:gd name="T42" fmla="*/ 262 w 296"/>
                      <a:gd name="T43" fmla="*/ 204 h 346"/>
                      <a:gd name="T44" fmla="*/ 285 w 296"/>
                      <a:gd name="T45" fmla="*/ 240 h 346"/>
                      <a:gd name="T46" fmla="*/ 281 w 296"/>
                      <a:gd name="T47" fmla="*/ 241 h 346"/>
                      <a:gd name="T48" fmla="*/ 296 w 296"/>
                      <a:gd name="T49" fmla="*/ 253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96" h="346">
                        <a:moveTo>
                          <a:pt x="296" y="253"/>
                        </a:moveTo>
                        <a:lnTo>
                          <a:pt x="294" y="330"/>
                        </a:lnTo>
                        <a:lnTo>
                          <a:pt x="220" y="306"/>
                        </a:lnTo>
                        <a:lnTo>
                          <a:pt x="178" y="282"/>
                        </a:lnTo>
                        <a:lnTo>
                          <a:pt x="153" y="320"/>
                        </a:lnTo>
                        <a:lnTo>
                          <a:pt x="143" y="320"/>
                        </a:lnTo>
                        <a:lnTo>
                          <a:pt x="122" y="333"/>
                        </a:lnTo>
                        <a:lnTo>
                          <a:pt x="124" y="333"/>
                        </a:lnTo>
                        <a:lnTo>
                          <a:pt x="103" y="346"/>
                        </a:lnTo>
                        <a:lnTo>
                          <a:pt x="76" y="306"/>
                        </a:lnTo>
                        <a:lnTo>
                          <a:pt x="53" y="275"/>
                        </a:lnTo>
                        <a:lnTo>
                          <a:pt x="0" y="195"/>
                        </a:lnTo>
                        <a:lnTo>
                          <a:pt x="21" y="164"/>
                        </a:lnTo>
                        <a:lnTo>
                          <a:pt x="47" y="130"/>
                        </a:lnTo>
                        <a:lnTo>
                          <a:pt x="72" y="103"/>
                        </a:lnTo>
                        <a:lnTo>
                          <a:pt x="92" y="81"/>
                        </a:lnTo>
                        <a:lnTo>
                          <a:pt x="162" y="0"/>
                        </a:lnTo>
                        <a:lnTo>
                          <a:pt x="188" y="39"/>
                        </a:lnTo>
                        <a:lnTo>
                          <a:pt x="225" y="92"/>
                        </a:lnTo>
                        <a:lnTo>
                          <a:pt x="183" y="140"/>
                        </a:lnTo>
                        <a:lnTo>
                          <a:pt x="203" y="155"/>
                        </a:lnTo>
                        <a:lnTo>
                          <a:pt x="262" y="204"/>
                        </a:lnTo>
                        <a:lnTo>
                          <a:pt x="285" y="240"/>
                        </a:lnTo>
                        <a:lnTo>
                          <a:pt x="281" y="241"/>
                        </a:lnTo>
                        <a:lnTo>
                          <a:pt x="296" y="253"/>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a:p>
                </p:txBody>
              </p:sp>
              <p:sp>
                <p:nvSpPr>
                  <p:cNvPr id="146" name="Freeform 102"/>
                  <p:cNvSpPr>
                    <a:spLocks/>
                  </p:cNvSpPr>
                  <p:nvPr/>
                </p:nvSpPr>
                <p:spPr bwMode="auto">
                  <a:xfrm>
                    <a:off x="3044" y="3154"/>
                    <a:ext cx="296" cy="346"/>
                  </a:xfrm>
                  <a:custGeom>
                    <a:avLst/>
                    <a:gdLst>
                      <a:gd name="T0" fmla="*/ 296 w 296"/>
                      <a:gd name="T1" fmla="*/ 253 h 346"/>
                      <a:gd name="T2" fmla="*/ 294 w 296"/>
                      <a:gd name="T3" fmla="*/ 330 h 346"/>
                      <a:gd name="T4" fmla="*/ 220 w 296"/>
                      <a:gd name="T5" fmla="*/ 306 h 346"/>
                      <a:gd name="T6" fmla="*/ 178 w 296"/>
                      <a:gd name="T7" fmla="*/ 282 h 346"/>
                      <a:gd name="T8" fmla="*/ 153 w 296"/>
                      <a:gd name="T9" fmla="*/ 320 h 346"/>
                      <a:gd name="T10" fmla="*/ 143 w 296"/>
                      <a:gd name="T11" fmla="*/ 320 h 346"/>
                      <a:gd name="T12" fmla="*/ 122 w 296"/>
                      <a:gd name="T13" fmla="*/ 333 h 346"/>
                      <a:gd name="T14" fmla="*/ 124 w 296"/>
                      <a:gd name="T15" fmla="*/ 333 h 346"/>
                      <a:gd name="T16" fmla="*/ 103 w 296"/>
                      <a:gd name="T17" fmla="*/ 346 h 346"/>
                      <a:gd name="T18" fmla="*/ 76 w 296"/>
                      <a:gd name="T19" fmla="*/ 306 h 346"/>
                      <a:gd name="T20" fmla="*/ 53 w 296"/>
                      <a:gd name="T21" fmla="*/ 275 h 346"/>
                      <a:gd name="T22" fmla="*/ 0 w 296"/>
                      <a:gd name="T23" fmla="*/ 195 h 346"/>
                      <a:gd name="T24" fmla="*/ 21 w 296"/>
                      <a:gd name="T25" fmla="*/ 164 h 346"/>
                      <a:gd name="T26" fmla="*/ 47 w 296"/>
                      <a:gd name="T27" fmla="*/ 130 h 346"/>
                      <a:gd name="T28" fmla="*/ 72 w 296"/>
                      <a:gd name="T29" fmla="*/ 103 h 346"/>
                      <a:gd name="T30" fmla="*/ 92 w 296"/>
                      <a:gd name="T31" fmla="*/ 81 h 346"/>
                      <a:gd name="T32" fmla="*/ 162 w 296"/>
                      <a:gd name="T33" fmla="*/ 0 h 346"/>
                      <a:gd name="T34" fmla="*/ 188 w 296"/>
                      <a:gd name="T35" fmla="*/ 39 h 346"/>
                      <a:gd name="T36" fmla="*/ 225 w 296"/>
                      <a:gd name="T37" fmla="*/ 92 h 346"/>
                      <a:gd name="T38" fmla="*/ 183 w 296"/>
                      <a:gd name="T39" fmla="*/ 140 h 346"/>
                      <a:gd name="T40" fmla="*/ 203 w 296"/>
                      <a:gd name="T41" fmla="*/ 155 h 346"/>
                      <a:gd name="T42" fmla="*/ 262 w 296"/>
                      <a:gd name="T43" fmla="*/ 204 h 346"/>
                      <a:gd name="T44" fmla="*/ 285 w 296"/>
                      <a:gd name="T45" fmla="*/ 240 h 346"/>
                      <a:gd name="T46" fmla="*/ 281 w 296"/>
                      <a:gd name="T47" fmla="*/ 241 h 346"/>
                      <a:gd name="T48" fmla="*/ 296 w 296"/>
                      <a:gd name="T49" fmla="*/ 253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96" h="346">
                        <a:moveTo>
                          <a:pt x="296" y="253"/>
                        </a:moveTo>
                        <a:lnTo>
                          <a:pt x="294" y="330"/>
                        </a:lnTo>
                        <a:lnTo>
                          <a:pt x="220" y="306"/>
                        </a:lnTo>
                        <a:lnTo>
                          <a:pt x="178" y="282"/>
                        </a:lnTo>
                        <a:lnTo>
                          <a:pt x="153" y="320"/>
                        </a:lnTo>
                        <a:lnTo>
                          <a:pt x="143" y="320"/>
                        </a:lnTo>
                        <a:lnTo>
                          <a:pt x="122" y="333"/>
                        </a:lnTo>
                        <a:lnTo>
                          <a:pt x="124" y="333"/>
                        </a:lnTo>
                        <a:lnTo>
                          <a:pt x="103" y="346"/>
                        </a:lnTo>
                        <a:lnTo>
                          <a:pt x="76" y="306"/>
                        </a:lnTo>
                        <a:lnTo>
                          <a:pt x="53" y="275"/>
                        </a:lnTo>
                        <a:lnTo>
                          <a:pt x="0" y="195"/>
                        </a:lnTo>
                        <a:lnTo>
                          <a:pt x="21" y="164"/>
                        </a:lnTo>
                        <a:lnTo>
                          <a:pt x="47" y="130"/>
                        </a:lnTo>
                        <a:lnTo>
                          <a:pt x="72" y="103"/>
                        </a:lnTo>
                        <a:lnTo>
                          <a:pt x="92" y="81"/>
                        </a:lnTo>
                        <a:lnTo>
                          <a:pt x="162" y="0"/>
                        </a:lnTo>
                        <a:lnTo>
                          <a:pt x="188" y="39"/>
                        </a:lnTo>
                        <a:lnTo>
                          <a:pt x="225" y="92"/>
                        </a:lnTo>
                        <a:lnTo>
                          <a:pt x="183" y="140"/>
                        </a:lnTo>
                        <a:lnTo>
                          <a:pt x="203" y="155"/>
                        </a:lnTo>
                        <a:lnTo>
                          <a:pt x="262" y="204"/>
                        </a:lnTo>
                        <a:lnTo>
                          <a:pt x="285" y="240"/>
                        </a:lnTo>
                        <a:lnTo>
                          <a:pt x="281" y="241"/>
                        </a:lnTo>
                        <a:lnTo>
                          <a:pt x="296" y="253"/>
                        </a:lnTo>
                      </a:path>
                    </a:pathLst>
                  </a:custGeom>
                  <a:noFill/>
                  <a:ln w="4763" cap="sq">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
                <p:nvSpPr>
                  <p:cNvPr id="147" name="Freeform 103"/>
                  <p:cNvSpPr>
                    <a:spLocks/>
                  </p:cNvSpPr>
                  <p:nvPr/>
                </p:nvSpPr>
                <p:spPr bwMode="auto">
                  <a:xfrm>
                    <a:off x="3987" y="2860"/>
                    <a:ext cx="312" cy="325"/>
                  </a:xfrm>
                  <a:custGeom>
                    <a:avLst/>
                    <a:gdLst>
                      <a:gd name="T0" fmla="*/ 216 w 312"/>
                      <a:gd name="T1" fmla="*/ 95 h 325"/>
                      <a:gd name="T2" fmla="*/ 237 w 312"/>
                      <a:gd name="T3" fmla="*/ 113 h 325"/>
                      <a:gd name="T4" fmla="*/ 277 w 312"/>
                      <a:gd name="T5" fmla="*/ 153 h 325"/>
                      <a:gd name="T6" fmla="*/ 312 w 312"/>
                      <a:gd name="T7" fmla="*/ 183 h 325"/>
                      <a:gd name="T8" fmla="*/ 304 w 312"/>
                      <a:gd name="T9" fmla="*/ 193 h 325"/>
                      <a:gd name="T10" fmla="*/ 295 w 312"/>
                      <a:gd name="T11" fmla="*/ 206 h 325"/>
                      <a:gd name="T12" fmla="*/ 295 w 312"/>
                      <a:gd name="T13" fmla="*/ 206 h 325"/>
                      <a:gd name="T14" fmla="*/ 275 w 312"/>
                      <a:gd name="T15" fmla="*/ 211 h 325"/>
                      <a:gd name="T16" fmla="*/ 253 w 312"/>
                      <a:gd name="T17" fmla="*/ 235 h 325"/>
                      <a:gd name="T18" fmla="*/ 246 w 312"/>
                      <a:gd name="T19" fmla="*/ 249 h 325"/>
                      <a:gd name="T20" fmla="*/ 240 w 312"/>
                      <a:gd name="T21" fmla="*/ 259 h 325"/>
                      <a:gd name="T22" fmla="*/ 240 w 312"/>
                      <a:gd name="T23" fmla="*/ 264 h 325"/>
                      <a:gd name="T24" fmla="*/ 229 w 312"/>
                      <a:gd name="T25" fmla="*/ 280 h 325"/>
                      <a:gd name="T26" fmla="*/ 209 w 312"/>
                      <a:gd name="T27" fmla="*/ 309 h 325"/>
                      <a:gd name="T28" fmla="*/ 188 w 312"/>
                      <a:gd name="T29" fmla="*/ 323 h 325"/>
                      <a:gd name="T30" fmla="*/ 174 w 312"/>
                      <a:gd name="T31" fmla="*/ 307 h 325"/>
                      <a:gd name="T32" fmla="*/ 161 w 312"/>
                      <a:gd name="T33" fmla="*/ 296 h 325"/>
                      <a:gd name="T34" fmla="*/ 153 w 312"/>
                      <a:gd name="T35" fmla="*/ 286 h 325"/>
                      <a:gd name="T36" fmla="*/ 143 w 312"/>
                      <a:gd name="T37" fmla="*/ 273 h 325"/>
                      <a:gd name="T38" fmla="*/ 135 w 312"/>
                      <a:gd name="T39" fmla="*/ 264 h 325"/>
                      <a:gd name="T40" fmla="*/ 126 w 312"/>
                      <a:gd name="T41" fmla="*/ 256 h 325"/>
                      <a:gd name="T42" fmla="*/ 110 w 312"/>
                      <a:gd name="T43" fmla="*/ 238 h 325"/>
                      <a:gd name="T44" fmla="*/ 95 w 312"/>
                      <a:gd name="T45" fmla="*/ 215 h 325"/>
                      <a:gd name="T46" fmla="*/ 90 w 312"/>
                      <a:gd name="T47" fmla="*/ 209 h 325"/>
                      <a:gd name="T48" fmla="*/ 76 w 312"/>
                      <a:gd name="T49" fmla="*/ 196 h 325"/>
                      <a:gd name="T50" fmla="*/ 71 w 312"/>
                      <a:gd name="T51" fmla="*/ 191 h 325"/>
                      <a:gd name="T52" fmla="*/ 65 w 312"/>
                      <a:gd name="T53" fmla="*/ 183 h 325"/>
                      <a:gd name="T54" fmla="*/ 62 w 312"/>
                      <a:gd name="T55" fmla="*/ 169 h 325"/>
                      <a:gd name="T56" fmla="*/ 52 w 312"/>
                      <a:gd name="T57" fmla="*/ 159 h 325"/>
                      <a:gd name="T58" fmla="*/ 44 w 312"/>
                      <a:gd name="T59" fmla="*/ 153 h 325"/>
                      <a:gd name="T60" fmla="*/ 37 w 312"/>
                      <a:gd name="T61" fmla="*/ 151 h 325"/>
                      <a:gd name="T62" fmla="*/ 0 w 312"/>
                      <a:gd name="T63" fmla="*/ 124 h 325"/>
                      <a:gd name="T64" fmla="*/ 21 w 312"/>
                      <a:gd name="T65" fmla="*/ 97 h 325"/>
                      <a:gd name="T66" fmla="*/ 34 w 312"/>
                      <a:gd name="T67" fmla="*/ 82 h 325"/>
                      <a:gd name="T68" fmla="*/ 116 w 312"/>
                      <a:gd name="T69" fmla="*/ 0 h 325"/>
                      <a:gd name="T70" fmla="*/ 145 w 312"/>
                      <a:gd name="T71" fmla="*/ 26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12" h="325">
                        <a:moveTo>
                          <a:pt x="169" y="52"/>
                        </a:moveTo>
                        <a:lnTo>
                          <a:pt x="216" y="95"/>
                        </a:lnTo>
                        <a:lnTo>
                          <a:pt x="230" y="106"/>
                        </a:lnTo>
                        <a:lnTo>
                          <a:pt x="237" y="113"/>
                        </a:lnTo>
                        <a:lnTo>
                          <a:pt x="267" y="140"/>
                        </a:lnTo>
                        <a:lnTo>
                          <a:pt x="277" y="153"/>
                        </a:lnTo>
                        <a:lnTo>
                          <a:pt x="291" y="166"/>
                        </a:lnTo>
                        <a:lnTo>
                          <a:pt x="312" y="183"/>
                        </a:lnTo>
                        <a:lnTo>
                          <a:pt x="306" y="195"/>
                        </a:lnTo>
                        <a:lnTo>
                          <a:pt x="304" y="193"/>
                        </a:lnTo>
                        <a:lnTo>
                          <a:pt x="293" y="206"/>
                        </a:lnTo>
                        <a:lnTo>
                          <a:pt x="295" y="206"/>
                        </a:lnTo>
                        <a:lnTo>
                          <a:pt x="295" y="206"/>
                        </a:lnTo>
                        <a:lnTo>
                          <a:pt x="295" y="206"/>
                        </a:lnTo>
                        <a:lnTo>
                          <a:pt x="283" y="217"/>
                        </a:lnTo>
                        <a:lnTo>
                          <a:pt x="275" y="211"/>
                        </a:lnTo>
                        <a:lnTo>
                          <a:pt x="254" y="233"/>
                        </a:lnTo>
                        <a:lnTo>
                          <a:pt x="253" y="235"/>
                        </a:lnTo>
                        <a:lnTo>
                          <a:pt x="250" y="246"/>
                        </a:lnTo>
                        <a:lnTo>
                          <a:pt x="246" y="249"/>
                        </a:lnTo>
                        <a:lnTo>
                          <a:pt x="242" y="254"/>
                        </a:lnTo>
                        <a:lnTo>
                          <a:pt x="240" y="259"/>
                        </a:lnTo>
                        <a:lnTo>
                          <a:pt x="240" y="262"/>
                        </a:lnTo>
                        <a:lnTo>
                          <a:pt x="240" y="264"/>
                        </a:lnTo>
                        <a:lnTo>
                          <a:pt x="237" y="272"/>
                        </a:lnTo>
                        <a:lnTo>
                          <a:pt x="229" y="280"/>
                        </a:lnTo>
                        <a:lnTo>
                          <a:pt x="229" y="288"/>
                        </a:lnTo>
                        <a:lnTo>
                          <a:pt x="209" y="309"/>
                        </a:lnTo>
                        <a:lnTo>
                          <a:pt x="188" y="325"/>
                        </a:lnTo>
                        <a:lnTo>
                          <a:pt x="188" y="323"/>
                        </a:lnTo>
                        <a:lnTo>
                          <a:pt x="180" y="315"/>
                        </a:lnTo>
                        <a:lnTo>
                          <a:pt x="174" y="307"/>
                        </a:lnTo>
                        <a:lnTo>
                          <a:pt x="168" y="301"/>
                        </a:lnTo>
                        <a:lnTo>
                          <a:pt x="161" y="296"/>
                        </a:lnTo>
                        <a:lnTo>
                          <a:pt x="155" y="289"/>
                        </a:lnTo>
                        <a:lnTo>
                          <a:pt x="153" y="286"/>
                        </a:lnTo>
                        <a:lnTo>
                          <a:pt x="148" y="277"/>
                        </a:lnTo>
                        <a:lnTo>
                          <a:pt x="143" y="273"/>
                        </a:lnTo>
                        <a:lnTo>
                          <a:pt x="142" y="270"/>
                        </a:lnTo>
                        <a:lnTo>
                          <a:pt x="135" y="264"/>
                        </a:lnTo>
                        <a:lnTo>
                          <a:pt x="131" y="260"/>
                        </a:lnTo>
                        <a:lnTo>
                          <a:pt x="126" y="256"/>
                        </a:lnTo>
                        <a:lnTo>
                          <a:pt x="121" y="249"/>
                        </a:lnTo>
                        <a:lnTo>
                          <a:pt x="110" y="238"/>
                        </a:lnTo>
                        <a:lnTo>
                          <a:pt x="108" y="235"/>
                        </a:lnTo>
                        <a:lnTo>
                          <a:pt x="95" y="215"/>
                        </a:lnTo>
                        <a:lnTo>
                          <a:pt x="92" y="212"/>
                        </a:lnTo>
                        <a:lnTo>
                          <a:pt x="90" y="209"/>
                        </a:lnTo>
                        <a:lnTo>
                          <a:pt x="82" y="201"/>
                        </a:lnTo>
                        <a:lnTo>
                          <a:pt x="76" y="196"/>
                        </a:lnTo>
                        <a:lnTo>
                          <a:pt x="74" y="195"/>
                        </a:lnTo>
                        <a:lnTo>
                          <a:pt x="71" y="191"/>
                        </a:lnTo>
                        <a:lnTo>
                          <a:pt x="66" y="185"/>
                        </a:lnTo>
                        <a:lnTo>
                          <a:pt x="65" y="183"/>
                        </a:lnTo>
                        <a:lnTo>
                          <a:pt x="70" y="179"/>
                        </a:lnTo>
                        <a:lnTo>
                          <a:pt x="62" y="169"/>
                        </a:lnTo>
                        <a:lnTo>
                          <a:pt x="57" y="164"/>
                        </a:lnTo>
                        <a:lnTo>
                          <a:pt x="52" y="159"/>
                        </a:lnTo>
                        <a:lnTo>
                          <a:pt x="45" y="154"/>
                        </a:lnTo>
                        <a:lnTo>
                          <a:pt x="44" y="153"/>
                        </a:lnTo>
                        <a:lnTo>
                          <a:pt x="42" y="151"/>
                        </a:lnTo>
                        <a:lnTo>
                          <a:pt x="37" y="151"/>
                        </a:lnTo>
                        <a:lnTo>
                          <a:pt x="28" y="142"/>
                        </a:lnTo>
                        <a:lnTo>
                          <a:pt x="0" y="124"/>
                        </a:lnTo>
                        <a:lnTo>
                          <a:pt x="25" y="100"/>
                        </a:lnTo>
                        <a:lnTo>
                          <a:pt x="21" y="97"/>
                        </a:lnTo>
                        <a:lnTo>
                          <a:pt x="33" y="85"/>
                        </a:lnTo>
                        <a:lnTo>
                          <a:pt x="34" y="82"/>
                        </a:lnTo>
                        <a:lnTo>
                          <a:pt x="37" y="85"/>
                        </a:lnTo>
                        <a:lnTo>
                          <a:pt x="116" y="0"/>
                        </a:lnTo>
                        <a:lnTo>
                          <a:pt x="126" y="8"/>
                        </a:lnTo>
                        <a:lnTo>
                          <a:pt x="145" y="26"/>
                        </a:lnTo>
                        <a:lnTo>
                          <a:pt x="169" y="52"/>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a:p>
                </p:txBody>
              </p:sp>
              <p:sp>
                <p:nvSpPr>
                  <p:cNvPr id="148" name="Freeform 104"/>
                  <p:cNvSpPr>
                    <a:spLocks/>
                  </p:cNvSpPr>
                  <p:nvPr/>
                </p:nvSpPr>
                <p:spPr bwMode="auto">
                  <a:xfrm>
                    <a:off x="3987" y="2860"/>
                    <a:ext cx="312" cy="325"/>
                  </a:xfrm>
                  <a:custGeom>
                    <a:avLst/>
                    <a:gdLst>
                      <a:gd name="T0" fmla="*/ 216 w 312"/>
                      <a:gd name="T1" fmla="*/ 95 h 325"/>
                      <a:gd name="T2" fmla="*/ 237 w 312"/>
                      <a:gd name="T3" fmla="*/ 113 h 325"/>
                      <a:gd name="T4" fmla="*/ 277 w 312"/>
                      <a:gd name="T5" fmla="*/ 153 h 325"/>
                      <a:gd name="T6" fmla="*/ 312 w 312"/>
                      <a:gd name="T7" fmla="*/ 183 h 325"/>
                      <a:gd name="T8" fmla="*/ 304 w 312"/>
                      <a:gd name="T9" fmla="*/ 193 h 325"/>
                      <a:gd name="T10" fmla="*/ 295 w 312"/>
                      <a:gd name="T11" fmla="*/ 206 h 325"/>
                      <a:gd name="T12" fmla="*/ 295 w 312"/>
                      <a:gd name="T13" fmla="*/ 206 h 325"/>
                      <a:gd name="T14" fmla="*/ 275 w 312"/>
                      <a:gd name="T15" fmla="*/ 211 h 325"/>
                      <a:gd name="T16" fmla="*/ 253 w 312"/>
                      <a:gd name="T17" fmla="*/ 235 h 325"/>
                      <a:gd name="T18" fmla="*/ 246 w 312"/>
                      <a:gd name="T19" fmla="*/ 249 h 325"/>
                      <a:gd name="T20" fmla="*/ 240 w 312"/>
                      <a:gd name="T21" fmla="*/ 259 h 325"/>
                      <a:gd name="T22" fmla="*/ 240 w 312"/>
                      <a:gd name="T23" fmla="*/ 264 h 325"/>
                      <a:gd name="T24" fmla="*/ 229 w 312"/>
                      <a:gd name="T25" fmla="*/ 280 h 325"/>
                      <a:gd name="T26" fmla="*/ 209 w 312"/>
                      <a:gd name="T27" fmla="*/ 309 h 325"/>
                      <a:gd name="T28" fmla="*/ 188 w 312"/>
                      <a:gd name="T29" fmla="*/ 323 h 325"/>
                      <a:gd name="T30" fmla="*/ 174 w 312"/>
                      <a:gd name="T31" fmla="*/ 307 h 325"/>
                      <a:gd name="T32" fmla="*/ 161 w 312"/>
                      <a:gd name="T33" fmla="*/ 296 h 325"/>
                      <a:gd name="T34" fmla="*/ 153 w 312"/>
                      <a:gd name="T35" fmla="*/ 286 h 325"/>
                      <a:gd name="T36" fmla="*/ 143 w 312"/>
                      <a:gd name="T37" fmla="*/ 273 h 325"/>
                      <a:gd name="T38" fmla="*/ 135 w 312"/>
                      <a:gd name="T39" fmla="*/ 264 h 325"/>
                      <a:gd name="T40" fmla="*/ 126 w 312"/>
                      <a:gd name="T41" fmla="*/ 256 h 325"/>
                      <a:gd name="T42" fmla="*/ 110 w 312"/>
                      <a:gd name="T43" fmla="*/ 238 h 325"/>
                      <a:gd name="T44" fmla="*/ 95 w 312"/>
                      <a:gd name="T45" fmla="*/ 215 h 325"/>
                      <a:gd name="T46" fmla="*/ 90 w 312"/>
                      <a:gd name="T47" fmla="*/ 209 h 325"/>
                      <a:gd name="T48" fmla="*/ 76 w 312"/>
                      <a:gd name="T49" fmla="*/ 196 h 325"/>
                      <a:gd name="T50" fmla="*/ 71 w 312"/>
                      <a:gd name="T51" fmla="*/ 191 h 325"/>
                      <a:gd name="T52" fmla="*/ 65 w 312"/>
                      <a:gd name="T53" fmla="*/ 183 h 325"/>
                      <a:gd name="T54" fmla="*/ 62 w 312"/>
                      <a:gd name="T55" fmla="*/ 169 h 325"/>
                      <a:gd name="T56" fmla="*/ 52 w 312"/>
                      <a:gd name="T57" fmla="*/ 159 h 325"/>
                      <a:gd name="T58" fmla="*/ 44 w 312"/>
                      <a:gd name="T59" fmla="*/ 153 h 325"/>
                      <a:gd name="T60" fmla="*/ 37 w 312"/>
                      <a:gd name="T61" fmla="*/ 151 h 325"/>
                      <a:gd name="T62" fmla="*/ 0 w 312"/>
                      <a:gd name="T63" fmla="*/ 124 h 325"/>
                      <a:gd name="T64" fmla="*/ 21 w 312"/>
                      <a:gd name="T65" fmla="*/ 97 h 325"/>
                      <a:gd name="T66" fmla="*/ 34 w 312"/>
                      <a:gd name="T67" fmla="*/ 82 h 325"/>
                      <a:gd name="T68" fmla="*/ 116 w 312"/>
                      <a:gd name="T69" fmla="*/ 0 h 325"/>
                      <a:gd name="T70" fmla="*/ 145 w 312"/>
                      <a:gd name="T71" fmla="*/ 26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12" h="325">
                        <a:moveTo>
                          <a:pt x="169" y="52"/>
                        </a:moveTo>
                        <a:lnTo>
                          <a:pt x="216" y="95"/>
                        </a:lnTo>
                        <a:lnTo>
                          <a:pt x="230" y="106"/>
                        </a:lnTo>
                        <a:lnTo>
                          <a:pt x="237" y="113"/>
                        </a:lnTo>
                        <a:lnTo>
                          <a:pt x="267" y="140"/>
                        </a:lnTo>
                        <a:lnTo>
                          <a:pt x="277" y="153"/>
                        </a:lnTo>
                        <a:lnTo>
                          <a:pt x="291" y="166"/>
                        </a:lnTo>
                        <a:lnTo>
                          <a:pt x="312" y="183"/>
                        </a:lnTo>
                        <a:lnTo>
                          <a:pt x="306" y="195"/>
                        </a:lnTo>
                        <a:lnTo>
                          <a:pt x="304" y="193"/>
                        </a:lnTo>
                        <a:lnTo>
                          <a:pt x="293" y="206"/>
                        </a:lnTo>
                        <a:lnTo>
                          <a:pt x="295" y="206"/>
                        </a:lnTo>
                        <a:lnTo>
                          <a:pt x="295" y="206"/>
                        </a:lnTo>
                        <a:lnTo>
                          <a:pt x="295" y="206"/>
                        </a:lnTo>
                        <a:lnTo>
                          <a:pt x="283" y="217"/>
                        </a:lnTo>
                        <a:lnTo>
                          <a:pt x="275" y="211"/>
                        </a:lnTo>
                        <a:lnTo>
                          <a:pt x="254" y="233"/>
                        </a:lnTo>
                        <a:lnTo>
                          <a:pt x="253" y="235"/>
                        </a:lnTo>
                        <a:lnTo>
                          <a:pt x="250" y="246"/>
                        </a:lnTo>
                        <a:lnTo>
                          <a:pt x="246" y="249"/>
                        </a:lnTo>
                        <a:lnTo>
                          <a:pt x="242" y="254"/>
                        </a:lnTo>
                        <a:lnTo>
                          <a:pt x="240" y="259"/>
                        </a:lnTo>
                        <a:lnTo>
                          <a:pt x="240" y="262"/>
                        </a:lnTo>
                        <a:lnTo>
                          <a:pt x="240" y="264"/>
                        </a:lnTo>
                        <a:lnTo>
                          <a:pt x="237" y="272"/>
                        </a:lnTo>
                        <a:lnTo>
                          <a:pt x="229" y="280"/>
                        </a:lnTo>
                        <a:lnTo>
                          <a:pt x="229" y="288"/>
                        </a:lnTo>
                        <a:lnTo>
                          <a:pt x="209" y="309"/>
                        </a:lnTo>
                        <a:lnTo>
                          <a:pt x="188" y="325"/>
                        </a:lnTo>
                        <a:lnTo>
                          <a:pt x="188" y="323"/>
                        </a:lnTo>
                        <a:lnTo>
                          <a:pt x="180" y="315"/>
                        </a:lnTo>
                        <a:lnTo>
                          <a:pt x="174" y="307"/>
                        </a:lnTo>
                        <a:lnTo>
                          <a:pt x="168" y="301"/>
                        </a:lnTo>
                        <a:lnTo>
                          <a:pt x="161" y="296"/>
                        </a:lnTo>
                        <a:lnTo>
                          <a:pt x="155" y="289"/>
                        </a:lnTo>
                        <a:lnTo>
                          <a:pt x="153" y="286"/>
                        </a:lnTo>
                        <a:lnTo>
                          <a:pt x="148" y="277"/>
                        </a:lnTo>
                        <a:lnTo>
                          <a:pt x="143" y="273"/>
                        </a:lnTo>
                        <a:lnTo>
                          <a:pt x="142" y="270"/>
                        </a:lnTo>
                        <a:lnTo>
                          <a:pt x="135" y="264"/>
                        </a:lnTo>
                        <a:lnTo>
                          <a:pt x="131" y="260"/>
                        </a:lnTo>
                        <a:lnTo>
                          <a:pt x="126" y="256"/>
                        </a:lnTo>
                        <a:lnTo>
                          <a:pt x="121" y="249"/>
                        </a:lnTo>
                        <a:lnTo>
                          <a:pt x="110" y="238"/>
                        </a:lnTo>
                        <a:lnTo>
                          <a:pt x="108" y="235"/>
                        </a:lnTo>
                        <a:lnTo>
                          <a:pt x="95" y="215"/>
                        </a:lnTo>
                        <a:lnTo>
                          <a:pt x="92" y="212"/>
                        </a:lnTo>
                        <a:lnTo>
                          <a:pt x="90" y="209"/>
                        </a:lnTo>
                        <a:lnTo>
                          <a:pt x="82" y="201"/>
                        </a:lnTo>
                        <a:lnTo>
                          <a:pt x="76" y="196"/>
                        </a:lnTo>
                        <a:lnTo>
                          <a:pt x="74" y="195"/>
                        </a:lnTo>
                        <a:lnTo>
                          <a:pt x="71" y="191"/>
                        </a:lnTo>
                        <a:lnTo>
                          <a:pt x="66" y="185"/>
                        </a:lnTo>
                        <a:lnTo>
                          <a:pt x="65" y="183"/>
                        </a:lnTo>
                        <a:lnTo>
                          <a:pt x="70" y="179"/>
                        </a:lnTo>
                        <a:lnTo>
                          <a:pt x="62" y="169"/>
                        </a:lnTo>
                        <a:lnTo>
                          <a:pt x="57" y="164"/>
                        </a:lnTo>
                        <a:lnTo>
                          <a:pt x="52" y="159"/>
                        </a:lnTo>
                        <a:lnTo>
                          <a:pt x="45" y="154"/>
                        </a:lnTo>
                        <a:lnTo>
                          <a:pt x="44" y="153"/>
                        </a:lnTo>
                        <a:lnTo>
                          <a:pt x="42" y="151"/>
                        </a:lnTo>
                        <a:lnTo>
                          <a:pt x="37" y="151"/>
                        </a:lnTo>
                        <a:lnTo>
                          <a:pt x="28" y="142"/>
                        </a:lnTo>
                        <a:lnTo>
                          <a:pt x="0" y="124"/>
                        </a:lnTo>
                        <a:lnTo>
                          <a:pt x="25" y="100"/>
                        </a:lnTo>
                        <a:lnTo>
                          <a:pt x="21" y="97"/>
                        </a:lnTo>
                        <a:lnTo>
                          <a:pt x="33" y="85"/>
                        </a:lnTo>
                        <a:lnTo>
                          <a:pt x="34" y="82"/>
                        </a:lnTo>
                        <a:lnTo>
                          <a:pt x="37" y="85"/>
                        </a:lnTo>
                        <a:lnTo>
                          <a:pt x="116" y="0"/>
                        </a:lnTo>
                        <a:lnTo>
                          <a:pt x="126" y="8"/>
                        </a:lnTo>
                        <a:lnTo>
                          <a:pt x="145" y="26"/>
                        </a:lnTo>
                        <a:lnTo>
                          <a:pt x="169" y="52"/>
                        </a:lnTo>
                      </a:path>
                    </a:pathLst>
                  </a:custGeom>
                  <a:noFill/>
                  <a:ln w="4763" cap="sq">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
                <p:nvSpPr>
                  <p:cNvPr id="149" name="Freeform 105"/>
                  <p:cNvSpPr>
                    <a:spLocks/>
                  </p:cNvSpPr>
                  <p:nvPr/>
                </p:nvSpPr>
                <p:spPr bwMode="auto">
                  <a:xfrm>
                    <a:off x="5421" y="1510"/>
                    <a:ext cx="587" cy="498"/>
                  </a:xfrm>
                  <a:custGeom>
                    <a:avLst/>
                    <a:gdLst>
                      <a:gd name="T0" fmla="*/ 587 w 587"/>
                      <a:gd name="T1" fmla="*/ 382 h 498"/>
                      <a:gd name="T2" fmla="*/ 397 w 587"/>
                      <a:gd name="T3" fmla="*/ 439 h 498"/>
                      <a:gd name="T4" fmla="*/ 397 w 587"/>
                      <a:gd name="T5" fmla="*/ 439 h 498"/>
                      <a:gd name="T6" fmla="*/ 352 w 587"/>
                      <a:gd name="T7" fmla="*/ 460 h 498"/>
                      <a:gd name="T8" fmla="*/ 278 w 587"/>
                      <a:gd name="T9" fmla="*/ 498 h 498"/>
                      <a:gd name="T10" fmla="*/ 248 w 587"/>
                      <a:gd name="T11" fmla="*/ 460 h 498"/>
                      <a:gd name="T12" fmla="*/ 206 w 587"/>
                      <a:gd name="T13" fmla="*/ 482 h 498"/>
                      <a:gd name="T14" fmla="*/ 53 w 587"/>
                      <a:gd name="T15" fmla="*/ 363 h 498"/>
                      <a:gd name="T16" fmla="*/ 50 w 587"/>
                      <a:gd name="T17" fmla="*/ 363 h 498"/>
                      <a:gd name="T18" fmla="*/ 19 w 587"/>
                      <a:gd name="T19" fmla="*/ 371 h 498"/>
                      <a:gd name="T20" fmla="*/ 0 w 587"/>
                      <a:gd name="T21" fmla="*/ 357 h 498"/>
                      <a:gd name="T22" fmla="*/ 2 w 587"/>
                      <a:gd name="T23" fmla="*/ 353 h 498"/>
                      <a:gd name="T24" fmla="*/ 3 w 587"/>
                      <a:gd name="T25" fmla="*/ 349 h 498"/>
                      <a:gd name="T26" fmla="*/ 5 w 587"/>
                      <a:gd name="T27" fmla="*/ 345 h 498"/>
                      <a:gd name="T28" fmla="*/ 5 w 587"/>
                      <a:gd name="T29" fmla="*/ 337 h 498"/>
                      <a:gd name="T30" fmla="*/ 8 w 587"/>
                      <a:gd name="T31" fmla="*/ 331 h 498"/>
                      <a:gd name="T32" fmla="*/ 13 w 587"/>
                      <a:gd name="T33" fmla="*/ 326 h 498"/>
                      <a:gd name="T34" fmla="*/ 32 w 587"/>
                      <a:gd name="T35" fmla="*/ 312 h 498"/>
                      <a:gd name="T36" fmla="*/ 45 w 587"/>
                      <a:gd name="T37" fmla="*/ 304 h 498"/>
                      <a:gd name="T38" fmla="*/ 58 w 587"/>
                      <a:gd name="T39" fmla="*/ 297 h 498"/>
                      <a:gd name="T40" fmla="*/ 90 w 587"/>
                      <a:gd name="T41" fmla="*/ 281 h 498"/>
                      <a:gd name="T42" fmla="*/ 106 w 587"/>
                      <a:gd name="T43" fmla="*/ 273 h 498"/>
                      <a:gd name="T44" fmla="*/ 116 w 587"/>
                      <a:gd name="T45" fmla="*/ 268 h 498"/>
                      <a:gd name="T46" fmla="*/ 119 w 587"/>
                      <a:gd name="T47" fmla="*/ 263 h 498"/>
                      <a:gd name="T48" fmla="*/ 119 w 587"/>
                      <a:gd name="T49" fmla="*/ 262 h 498"/>
                      <a:gd name="T50" fmla="*/ 169 w 587"/>
                      <a:gd name="T51" fmla="*/ 181 h 498"/>
                      <a:gd name="T52" fmla="*/ 196 w 587"/>
                      <a:gd name="T53" fmla="*/ 132 h 498"/>
                      <a:gd name="T54" fmla="*/ 223 w 587"/>
                      <a:gd name="T55" fmla="*/ 87 h 498"/>
                      <a:gd name="T56" fmla="*/ 246 w 587"/>
                      <a:gd name="T57" fmla="*/ 51 h 498"/>
                      <a:gd name="T58" fmla="*/ 354 w 587"/>
                      <a:gd name="T59" fmla="*/ 0 h 498"/>
                      <a:gd name="T60" fmla="*/ 394 w 587"/>
                      <a:gd name="T61" fmla="*/ 51 h 498"/>
                      <a:gd name="T62" fmla="*/ 374 w 587"/>
                      <a:gd name="T63" fmla="*/ 146 h 498"/>
                      <a:gd name="T64" fmla="*/ 439 w 587"/>
                      <a:gd name="T65" fmla="*/ 159 h 498"/>
                      <a:gd name="T66" fmla="*/ 413 w 587"/>
                      <a:gd name="T67" fmla="*/ 291 h 498"/>
                      <a:gd name="T68" fmla="*/ 458 w 587"/>
                      <a:gd name="T69" fmla="*/ 278 h 498"/>
                      <a:gd name="T70" fmla="*/ 452 w 587"/>
                      <a:gd name="T71" fmla="*/ 308 h 498"/>
                      <a:gd name="T72" fmla="*/ 471 w 587"/>
                      <a:gd name="T73" fmla="*/ 302 h 498"/>
                      <a:gd name="T74" fmla="*/ 481 w 587"/>
                      <a:gd name="T75" fmla="*/ 334 h 498"/>
                      <a:gd name="T76" fmla="*/ 476 w 587"/>
                      <a:gd name="T77" fmla="*/ 334 h 498"/>
                      <a:gd name="T78" fmla="*/ 487 w 587"/>
                      <a:gd name="T79" fmla="*/ 366 h 498"/>
                      <a:gd name="T80" fmla="*/ 587 w 587"/>
                      <a:gd name="T81" fmla="*/ 382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87" h="498">
                        <a:moveTo>
                          <a:pt x="587" y="382"/>
                        </a:moveTo>
                        <a:lnTo>
                          <a:pt x="397" y="439"/>
                        </a:lnTo>
                        <a:lnTo>
                          <a:pt x="397" y="439"/>
                        </a:lnTo>
                        <a:lnTo>
                          <a:pt x="352" y="460"/>
                        </a:lnTo>
                        <a:lnTo>
                          <a:pt x="278" y="498"/>
                        </a:lnTo>
                        <a:lnTo>
                          <a:pt x="248" y="460"/>
                        </a:lnTo>
                        <a:lnTo>
                          <a:pt x="206" y="482"/>
                        </a:lnTo>
                        <a:lnTo>
                          <a:pt x="53" y="363"/>
                        </a:lnTo>
                        <a:lnTo>
                          <a:pt x="50" y="363"/>
                        </a:lnTo>
                        <a:lnTo>
                          <a:pt x="19" y="371"/>
                        </a:lnTo>
                        <a:lnTo>
                          <a:pt x="0" y="357"/>
                        </a:lnTo>
                        <a:lnTo>
                          <a:pt x="2" y="353"/>
                        </a:lnTo>
                        <a:lnTo>
                          <a:pt x="3" y="349"/>
                        </a:lnTo>
                        <a:lnTo>
                          <a:pt x="5" y="345"/>
                        </a:lnTo>
                        <a:lnTo>
                          <a:pt x="5" y="337"/>
                        </a:lnTo>
                        <a:lnTo>
                          <a:pt x="8" y="331"/>
                        </a:lnTo>
                        <a:lnTo>
                          <a:pt x="13" y="326"/>
                        </a:lnTo>
                        <a:lnTo>
                          <a:pt x="32" y="312"/>
                        </a:lnTo>
                        <a:lnTo>
                          <a:pt x="45" y="304"/>
                        </a:lnTo>
                        <a:lnTo>
                          <a:pt x="58" y="297"/>
                        </a:lnTo>
                        <a:lnTo>
                          <a:pt x="90" y="281"/>
                        </a:lnTo>
                        <a:lnTo>
                          <a:pt x="106" y="273"/>
                        </a:lnTo>
                        <a:lnTo>
                          <a:pt x="116" y="268"/>
                        </a:lnTo>
                        <a:lnTo>
                          <a:pt x="119" y="263"/>
                        </a:lnTo>
                        <a:lnTo>
                          <a:pt x="119" y="262"/>
                        </a:lnTo>
                        <a:lnTo>
                          <a:pt x="169" y="181"/>
                        </a:lnTo>
                        <a:lnTo>
                          <a:pt x="196" y="132"/>
                        </a:lnTo>
                        <a:lnTo>
                          <a:pt x="223" y="87"/>
                        </a:lnTo>
                        <a:lnTo>
                          <a:pt x="246" y="51"/>
                        </a:lnTo>
                        <a:lnTo>
                          <a:pt x="354" y="0"/>
                        </a:lnTo>
                        <a:lnTo>
                          <a:pt x="394" y="51"/>
                        </a:lnTo>
                        <a:lnTo>
                          <a:pt x="374" y="146"/>
                        </a:lnTo>
                        <a:lnTo>
                          <a:pt x="439" y="159"/>
                        </a:lnTo>
                        <a:lnTo>
                          <a:pt x="413" y="291"/>
                        </a:lnTo>
                        <a:lnTo>
                          <a:pt x="458" y="278"/>
                        </a:lnTo>
                        <a:lnTo>
                          <a:pt x="452" y="308"/>
                        </a:lnTo>
                        <a:lnTo>
                          <a:pt x="471" y="302"/>
                        </a:lnTo>
                        <a:lnTo>
                          <a:pt x="481" y="334"/>
                        </a:lnTo>
                        <a:lnTo>
                          <a:pt x="476" y="334"/>
                        </a:lnTo>
                        <a:lnTo>
                          <a:pt x="487" y="366"/>
                        </a:lnTo>
                        <a:lnTo>
                          <a:pt x="587" y="382"/>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a:p>
                </p:txBody>
              </p:sp>
              <p:sp>
                <p:nvSpPr>
                  <p:cNvPr id="150" name="Freeform 106"/>
                  <p:cNvSpPr>
                    <a:spLocks/>
                  </p:cNvSpPr>
                  <p:nvPr/>
                </p:nvSpPr>
                <p:spPr bwMode="auto">
                  <a:xfrm>
                    <a:off x="5421" y="1510"/>
                    <a:ext cx="587" cy="498"/>
                  </a:xfrm>
                  <a:custGeom>
                    <a:avLst/>
                    <a:gdLst>
                      <a:gd name="T0" fmla="*/ 587 w 587"/>
                      <a:gd name="T1" fmla="*/ 382 h 498"/>
                      <a:gd name="T2" fmla="*/ 397 w 587"/>
                      <a:gd name="T3" fmla="*/ 439 h 498"/>
                      <a:gd name="T4" fmla="*/ 397 w 587"/>
                      <a:gd name="T5" fmla="*/ 439 h 498"/>
                      <a:gd name="T6" fmla="*/ 352 w 587"/>
                      <a:gd name="T7" fmla="*/ 460 h 498"/>
                      <a:gd name="T8" fmla="*/ 278 w 587"/>
                      <a:gd name="T9" fmla="*/ 498 h 498"/>
                      <a:gd name="T10" fmla="*/ 248 w 587"/>
                      <a:gd name="T11" fmla="*/ 460 h 498"/>
                      <a:gd name="T12" fmla="*/ 206 w 587"/>
                      <a:gd name="T13" fmla="*/ 482 h 498"/>
                      <a:gd name="T14" fmla="*/ 53 w 587"/>
                      <a:gd name="T15" fmla="*/ 363 h 498"/>
                      <a:gd name="T16" fmla="*/ 50 w 587"/>
                      <a:gd name="T17" fmla="*/ 363 h 498"/>
                      <a:gd name="T18" fmla="*/ 19 w 587"/>
                      <a:gd name="T19" fmla="*/ 371 h 498"/>
                      <a:gd name="T20" fmla="*/ 0 w 587"/>
                      <a:gd name="T21" fmla="*/ 357 h 498"/>
                      <a:gd name="T22" fmla="*/ 2 w 587"/>
                      <a:gd name="T23" fmla="*/ 353 h 498"/>
                      <a:gd name="T24" fmla="*/ 3 w 587"/>
                      <a:gd name="T25" fmla="*/ 349 h 498"/>
                      <a:gd name="T26" fmla="*/ 5 w 587"/>
                      <a:gd name="T27" fmla="*/ 345 h 498"/>
                      <a:gd name="T28" fmla="*/ 5 w 587"/>
                      <a:gd name="T29" fmla="*/ 337 h 498"/>
                      <a:gd name="T30" fmla="*/ 8 w 587"/>
                      <a:gd name="T31" fmla="*/ 331 h 498"/>
                      <a:gd name="T32" fmla="*/ 13 w 587"/>
                      <a:gd name="T33" fmla="*/ 326 h 498"/>
                      <a:gd name="T34" fmla="*/ 32 w 587"/>
                      <a:gd name="T35" fmla="*/ 312 h 498"/>
                      <a:gd name="T36" fmla="*/ 45 w 587"/>
                      <a:gd name="T37" fmla="*/ 304 h 498"/>
                      <a:gd name="T38" fmla="*/ 58 w 587"/>
                      <a:gd name="T39" fmla="*/ 297 h 498"/>
                      <a:gd name="T40" fmla="*/ 90 w 587"/>
                      <a:gd name="T41" fmla="*/ 281 h 498"/>
                      <a:gd name="T42" fmla="*/ 106 w 587"/>
                      <a:gd name="T43" fmla="*/ 273 h 498"/>
                      <a:gd name="T44" fmla="*/ 116 w 587"/>
                      <a:gd name="T45" fmla="*/ 268 h 498"/>
                      <a:gd name="T46" fmla="*/ 119 w 587"/>
                      <a:gd name="T47" fmla="*/ 263 h 498"/>
                      <a:gd name="T48" fmla="*/ 119 w 587"/>
                      <a:gd name="T49" fmla="*/ 262 h 498"/>
                      <a:gd name="T50" fmla="*/ 169 w 587"/>
                      <a:gd name="T51" fmla="*/ 181 h 498"/>
                      <a:gd name="T52" fmla="*/ 196 w 587"/>
                      <a:gd name="T53" fmla="*/ 132 h 498"/>
                      <a:gd name="T54" fmla="*/ 223 w 587"/>
                      <a:gd name="T55" fmla="*/ 87 h 498"/>
                      <a:gd name="T56" fmla="*/ 246 w 587"/>
                      <a:gd name="T57" fmla="*/ 51 h 498"/>
                      <a:gd name="T58" fmla="*/ 354 w 587"/>
                      <a:gd name="T59" fmla="*/ 0 h 498"/>
                      <a:gd name="T60" fmla="*/ 394 w 587"/>
                      <a:gd name="T61" fmla="*/ 51 h 498"/>
                      <a:gd name="T62" fmla="*/ 374 w 587"/>
                      <a:gd name="T63" fmla="*/ 146 h 498"/>
                      <a:gd name="T64" fmla="*/ 439 w 587"/>
                      <a:gd name="T65" fmla="*/ 159 h 498"/>
                      <a:gd name="T66" fmla="*/ 413 w 587"/>
                      <a:gd name="T67" fmla="*/ 291 h 498"/>
                      <a:gd name="T68" fmla="*/ 458 w 587"/>
                      <a:gd name="T69" fmla="*/ 278 h 498"/>
                      <a:gd name="T70" fmla="*/ 452 w 587"/>
                      <a:gd name="T71" fmla="*/ 308 h 498"/>
                      <a:gd name="T72" fmla="*/ 471 w 587"/>
                      <a:gd name="T73" fmla="*/ 302 h 498"/>
                      <a:gd name="T74" fmla="*/ 481 w 587"/>
                      <a:gd name="T75" fmla="*/ 334 h 498"/>
                      <a:gd name="T76" fmla="*/ 476 w 587"/>
                      <a:gd name="T77" fmla="*/ 334 h 498"/>
                      <a:gd name="T78" fmla="*/ 487 w 587"/>
                      <a:gd name="T79" fmla="*/ 366 h 498"/>
                      <a:gd name="T80" fmla="*/ 587 w 587"/>
                      <a:gd name="T81" fmla="*/ 382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87" h="498">
                        <a:moveTo>
                          <a:pt x="587" y="382"/>
                        </a:moveTo>
                        <a:lnTo>
                          <a:pt x="397" y="439"/>
                        </a:lnTo>
                        <a:lnTo>
                          <a:pt x="397" y="439"/>
                        </a:lnTo>
                        <a:lnTo>
                          <a:pt x="352" y="460"/>
                        </a:lnTo>
                        <a:lnTo>
                          <a:pt x="278" y="498"/>
                        </a:lnTo>
                        <a:lnTo>
                          <a:pt x="248" y="460"/>
                        </a:lnTo>
                        <a:lnTo>
                          <a:pt x="206" y="482"/>
                        </a:lnTo>
                        <a:lnTo>
                          <a:pt x="53" y="363"/>
                        </a:lnTo>
                        <a:lnTo>
                          <a:pt x="50" y="363"/>
                        </a:lnTo>
                        <a:lnTo>
                          <a:pt x="19" y="371"/>
                        </a:lnTo>
                        <a:lnTo>
                          <a:pt x="0" y="357"/>
                        </a:lnTo>
                        <a:lnTo>
                          <a:pt x="2" y="353"/>
                        </a:lnTo>
                        <a:lnTo>
                          <a:pt x="3" y="349"/>
                        </a:lnTo>
                        <a:lnTo>
                          <a:pt x="5" y="345"/>
                        </a:lnTo>
                        <a:lnTo>
                          <a:pt x="5" y="337"/>
                        </a:lnTo>
                        <a:lnTo>
                          <a:pt x="8" y="331"/>
                        </a:lnTo>
                        <a:lnTo>
                          <a:pt x="13" y="326"/>
                        </a:lnTo>
                        <a:lnTo>
                          <a:pt x="32" y="312"/>
                        </a:lnTo>
                        <a:lnTo>
                          <a:pt x="45" y="304"/>
                        </a:lnTo>
                        <a:lnTo>
                          <a:pt x="58" y="297"/>
                        </a:lnTo>
                        <a:lnTo>
                          <a:pt x="90" y="281"/>
                        </a:lnTo>
                        <a:lnTo>
                          <a:pt x="106" y="273"/>
                        </a:lnTo>
                        <a:lnTo>
                          <a:pt x="116" y="268"/>
                        </a:lnTo>
                        <a:lnTo>
                          <a:pt x="119" y="263"/>
                        </a:lnTo>
                        <a:lnTo>
                          <a:pt x="119" y="262"/>
                        </a:lnTo>
                        <a:lnTo>
                          <a:pt x="169" y="181"/>
                        </a:lnTo>
                        <a:lnTo>
                          <a:pt x="196" y="132"/>
                        </a:lnTo>
                        <a:lnTo>
                          <a:pt x="223" y="87"/>
                        </a:lnTo>
                        <a:lnTo>
                          <a:pt x="246" y="51"/>
                        </a:lnTo>
                        <a:lnTo>
                          <a:pt x="354" y="0"/>
                        </a:lnTo>
                        <a:lnTo>
                          <a:pt x="394" y="51"/>
                        </a:lnTo>
                        <a:lnTo>
                          <a:pt x="374" y="146"/>
                        </a:lnTo>
                        <a:lnTo>
                          <a:pt x="439" y="159"/>
                        </a:lnTo>
                        <a:lnTo>
                          <a:pt x="413" y="291"/>
                        </a:lnTo>
                        <a:lnTo>
                          <a:pt x="458" y="278"/>
                        </a:lnTo>
                        <a:lnTo>
                          <a:pt x="452" y="308"/>
                        </a:lnTo>
                        <a:lnTo>
                          <a:pt x="471" y="302"/>
                        </a:lnTo>
                        <a:lnTo>
                          <a:pt x="481" y="334"/>
                        </a:lnTo>
                        <a:lnTo>
                          <a:pt x="476" y="334"/>
                        </a:lnTo>
                        <a:lnTo>
                          <a:pt x="487" y="366"/>
                        </a:lnTo>
                        <a:lnTo>
                          <a:pt x="587" y="382"/>
                        </a:lnTo>
                      </a:path>
                    </a:pathLst>
                  </a:custGeom>
                  <a:noFill/>
                  <a:ln w="4763" cap="sq">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
                <p:nvSpPr>
                  <p:cNvPr id="151" name="Freeform 107"/>
                  <p:cNvSpPr>
                    <a:spLocks/>
                  </p:cNvSpPr>
                  <p:nvPr/>
                </p:nvSpPr>
                <p:spPr bwMode="auto">
                  <a:xfrm>
                    <a:off x="4793" y="2098"/>
                    <a:ext cx="1276" cy="1082"/>
                  </a:xfrm>
                  <a:custGeom>
                    <a:avLst/>
                    <a:gdLst>
                      <a:gd name="T0" fmla="*/ 670 w 1276"/>
                      <a:gd name="T1" fmla="*/ 32 h 1082"/>
                      <a:gd name="T2" fmla="*/ 787 w 1276"/>
                      <a:gd name="T3" fmla="*/ 15 h 1082"/>
                      <a:gd name="T4" fmla="*/ 888 w 1276"/>
                      <a:gd name="T5" fmla="*/ 103 h 1082"/>
                      <a:gd name="T6" fmla="*/ 986 w 1276"/>
                      <a:gd name="T7" fmla="*/ 198 h 1082"/>
                      <a:gd name="T8" fmla="*/ 1052 w 1276"/>
                      <a:gd name="T9" fmla="*/ 212 h 1082"/>
                      <a:gd name="T10" fmla="*/ 1105 w 1276"/>
                      <a:gd name="T11" fmla="*/ 309 h 1082"/>
                      <a:gd name="T12" fmla="*/ 1150 w 1276"/>
                      <a:gd name="T13" fmla="*/ 360 h 1082"/>
                      <a:gd name="T14" fmla="*/ 1247 w 1276"/>
                      <a:gd name="T15" fmla="*/ 386 h 1082"/>
                      <a:gd name="T16" fmla="*/ 1248 w 1276"/>
                      <a:gd name="T17" fmla="*/ 540 h 1082"/>
                      <a:gd name="T18" fmla="*/ 1179 w 1276"/>
                      <a:gd name="T19" fmla="*/ 595 h 1082"/>
                      <a:gd name="T20" fmla="*/ 1070 w 1276"/>
                      <a:gd name="T21" fmla="*/ 704 h 1082"/>
                      <a:gd name="T22" fmla="*/ 1002 w 1276"/>
                      <a:gd name="T23" fmla="*/ 817 h 1082"/>
                      <a:gd name="T24" fmla="*/ 935 w 1276"/>
                      <a:gd name="T25" fmla="*/ 836 h 1082"/>
                      <a:gd name="T26" fmla="*/ 869 w 1276"/>
                      <a:gd name="T27" fmla="*/ 844 h 1082"/>
                      <a:gd name="T28" fmla="*/ 787 w 1276"/>
                      <a:gd name="T29" fmla="*/ 908 h 1082"/>
                      <a:gd name="T30" fmla="*/ 641 w 1276"/>
                      <a:gd name="T31" fmla="*/ 1024 h 1082"/>
                      <a:gd name="T32" fmla="*/ 397 w 1276"/>
                      <a:gd name="T33" fmla="*/ 1072 h 1082"/>
                      <a:gd name="T34" fmla="*/ 363 w 1276"/>
                      <a:gd name="T35" fmla="*/ 1068 h 1082"/>
                      <a:gd name="T36" fmla="*/ 366 w 1276"/>
                      <a:gd name="T37" fmla="*/ 1061 h 1082"/>
                      <a:gd name="T38" fmla="*/ 405 w 1276"/>
                      <a:gd name="T39" fmla="*/ 1050 h 1082"/>
                      <a:gd name="T40" fmla="*/ 421 w 1276"/>
                      <a:gd name="T41" fmla="*/ 1018 h 1082"/>
                      <a:gd name="T42" fmla="*/ 392 w 1276"/>
                      <a:gd name="T43" fmla="*/ 982 h 1082"/>
                      <a:gd name="T44" fmla="*/ 364 w 1276"/>
                      <a:gd name="T45" fmla="*/ 981 h 1082"/>
                      <a:gd name="T46" fmla="*/ 332 w 1276"/>
                      <a:gd name="T47" fmla="*/ 982 h 1082"/>
                      <a:gd name="T48" fmla="*/ 326 w 1276"/>
                      <a:gd name="T49" fmla="*/ 971 h 1082"/>
                      <a:gd name="T50" fmla="*/ 310 w 1276"/>
                      <a:gd name="T51" fmla="*/ 960 h 1082"/>
                      <a:gd name="T52" fmla="*/ 270 w 1276"/>
                      <a:gd name="T53" fmla="*/ 963 h 1082"/>
                      <a:gd name="T54" fmla="*/ 246 w 1276"/>
                      <a:gd name="T55" fmla="*/ 958 h 1082"/>
                      <a:gd name="T56" fmla="*/ 225 w 1276"/>
                      <a:gd name="T57" fmla="*/ 947 h 1082"/>
                      <a:gd name="T58" fmla="*/ 223 w 1276"/>
                      <a:gd name="T59" fmla="*/ 931 h 1082"/>
                      <a:gd name="T60" fmla="*/ 212 w 1276"/>
                      <a:gd name="T61" fmla="*/ 923 h 1082"/>
                      <a:gd name="T62" fmla="*/ 159 w 1276"/>
                      <a:gd name="T63" fmla="*/ 850 h 1082"/>
                      <a:gd name="T64" fmla="*/ 70 w 1276"/>
                      <a:gd name="T65" fmla="*/ 733 h 1082"/>
                      <a:gd name="T66" fmla="*/ 80 w 1276"/>
                      <a:gd name="T67" fmla="*/ 703 h 1082"/>
                      <a:gd name="T68" fmla="*/ 67 w 1276"/>
                      <a:gd name="T69" fmla="*/ 614 h 1082"/>
                      <a:gd name="T70" fmla="*/ 51 w 1276"/>
                      <a:gd name="T71" fmla="*/ 598 h 1082"/>
                      <a:gd name="T72" fmla="*/ 9 w 1276"/>
                      <a:gd name="T73" fmla="*/ 584 h 1082"/>
                      <a:gd name="T74" fmla="*/ 0 w 1276"/>
                      <a:gd name="T75" fmla="*/ 529 h 1082"/>
                      <a:gd name="T76" fmla="*/ 6 w 1276"/>
                      <a:gd name="T77" fmla="*/ 479 h 1082"/>
                      <a:gd name="T78" fmla="*/ 32 w 1276"/>
                      <a:gd name="T79" fmla="*/ 408 h 1082"/>
                      <a:gd name="T80" fmla="*/ 56 w 1276"/>
                      <a:gd name="T81" fmla="*/ 347 h 1082"/>
                      <a:gd name="T82" fmla="*/ 66 w 1276"/>
                      <a:gd name="T83" fmla="*/ 309 h 1082"/>
                      <a:gd name="T84" fmla="*/ 33 w 1276"/>
                      <a:gd name="T85" fmla="*/ 233 h 1082"/>
                      <a:gd name="T86" fmla="*/ 41 w 1276"/>
                      <a:gd name="T87" fmla="*/ 214 h 1082"/>
                      <a:gd name="T88" fmla="*/ 72 w 1276"/>
                      <a:gd name="T89" fmla="*/ 203 h 1082"/>
                      <a:gd name="T90" fmla="*/ 101 w 1276"/>
                      <a:gd name="T91" fmla="*/ 206 h 1082"/>
                      <a:gd name="T92" fmla="*/ 146 w 1276"/>
                      <a:gd name="T93" fmla="*/ 253 h 1082"/>
                      <a:gd name="T94" fmla="*/ 135 w 1276"/>
                      <a:gd name="T95" fmla="*/ 286 h 1082"/>
                      <a:gd name="T96" fmla="*/ 114 w 1276"/>
                      <a:gd name="T97" fmla="*/ 339 h 1082"/>
                      <a:gd name="T98" fmla="*/ 127 w 1276"/>
                      <a:gd name="T99" fmla="*/ 410 h 1082"/>
                      <a:gd name="T100" fmla="*/ 162 w 1276"/>
                      <a:gd name="T101" fmla="*/ 473 h 1082"/>
                      <a:gd name="T102" fmla="*/ 202 w 1276"/>
                      <a:gd name="T103" fmla="*/ 473 h 1082"/>
                      <a:gd name="T104" fmla="*/ 201 w 1276"/>
                      <a:gd name="T105" fmla="*/ 431 h 1082"/>
                      <a:gd name="T106" fmla="*/ 204 w 1276"/>
                      <a:gd name="T107" fmla="*/ 412 h 1082"/>
                      <a:gd name="T108" fmla="*/ 237 w 1276"/>
                      <a:gd name="T109" fmla="*/ 416 h 1082"/>
                      <a:gd name="T110" fmla="*/ 255 w 1276"/>
                      <a:gd name="T111" fmla="*/ 402 h 1082"/>
                      <a:gd name="T112" fmla="*/ 279 w 1276"/>
                      <a:gd name="T113" fmla="*/ 373 h 1082"/>
                      <a:gd name="T114" fmla="*/ 321 w 1276"/>
                      <a:gd name="T115" fmla="*/ 365 h 1082"/>
                      <a:gd name="T116" fmla="*/ 297 w 1276"/>
                      <a:gd name="T117" fmla="*/ 291 h 1082"/>
                      <a:gd name="T118" fmla="*/ 337 w 1276"/>
                      <a:gd name="T119" fmla="*/ 190 h 1082"/>
                      <a:gd name="T120" fmla="*/ 405 w 1276"/>
                      <a:gd name="T121" fmla="*/ 179 h 1082"/>
                      <a:gd name="T122" fmla="*/ 427 w 1276"/>
                      <a:gd name="T123" fmla="*/ 97 h 1082"/>
                      <a:gd name="T124" fmla="*/ 421 w 1276"/>
                      <a:gd name="T125" fmla="*/ 15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76" h="1082">
                        <a:moveTo>
                          <a:pt x="511" y="27"/>
                        </a:moveTo>
                        <a:lnTo>
                          <a:pt x="562" y="45"/>
                        </a:lnTo>
                        <a:lnTo>
                          <a:pt x="597" y="34"/>
                        </a:lnTo>
                        <a:lnTo>
                          <a:pt x="607" y="61"/>
                        </a:lnTo>
                        <a:lnTo>
                          <a:pt x="670" y="32"/>
                        </a:lnTo>
                        <a:lnTo>
                          <a:pt x="729" y="8"/>
                        </a:lnTo>
                        <a:lnTo>
                          <a:pt x="765" y="18"/>
                        </a:lnTo>
                        <a:lnTo>
                          <a:pt x="776" y="16"/>
                        </a:lnTo>
                        <a:lnTo>
                          <a:pt x="786" y="11"/>
                        </a:lnTo>
                        <a:lnTo>
                          <a:pt x="787" y="15"/>
                        </a:lnTo>
                        <a:lnTo>
                          <a:pt x="810" y="42"/>
                        </a:lnTo>
                        <a:lnTo>
                          <a:pt x="821" y="84"/>
                        </a:lnTo>
                        <a:lnTo>
                          <a:pt x="855" y="64"/>
                        </a:lnTo>
                        <a:lnTo>
                          <a:pt x="877" y="109"/>
                        </a:lnTo>
                        <a:lnTo>
                          <a:pt x="888" y="103"/>
                        </a:lnTo>
                        <a:lnTo>
                          <a:pt x="909" y="142"/>
                        </a:lnTo>
                        <a:lnTo>
                          <a:pt x="943" y="127"/>
                        </a:lnTo>
                        <a:lnTo>
                          <a:pt x="964" y="159"/>
                        </a:lnTo>
                        <a:lnTo>
                          <a:pt x="967" y="158"/>
                        </a:lnTo>
                        <a:lnTo>
                          <a:pt x="986" y="198"/>
                        </a:lnTo>
                        <a:lnTo>
                          <a:pt x="1009" y="185"/>
                        </a:lnTo>
                        <a:lnTo>
                          <a:pt x="1009" y="187"/>
                        </a:lnTo>
                        <a:lnTo>
                          <a:pt x="1011" y="187"/>
                        </a:lnTo>
                        <a:lnTo>
                          <a:pt x="1035" y="222"/>
                        </a:lnTo>
                        <a:lnTo>
                          <a:pt x="1052" y="212"/>
                        </a:lnTo>
                        <a:lnTo>
                          <a:pt x="1068" y="246"/>
                        </a:lnTo>
                        <a:lnTo>
                          <a:pt x="1054" y="251"/>
                        </a:lnTo>
                        <a:lnTo>
                          <a:pt x="1073" y="286"/>
                        </a:lnTo>
                        <a:lnTo>
                          <a:pt x="1089" y="278"/>
                        </a:lnTo>
                        <a:lnTo>
                          <a:pt x="1105" y="309"/>
                        </a:lnTo>
                        <a:lnTo>
                          <a:pt x="1107" y="307"/>
                        </a:lnTo>
                        <a:lnTo>
                          <a:pt x="1134" y="349"/>
                        </a:lnTo>
                        <a:lnTo>
                          <a:pt x="1149" y="344"/>
                        </a:lnTo>
                        <a:lnTo>
                          <a:pt x="1150" y="343"/>
                        </a:lnTo>
                        <a:lnTo>
                          <a:pt x="1150" y="360"/>
                        </a:lnTo>
                        <a:lnTo>
                          <a:pt x="1154" y="365"/>
                        </a:lnTo>
                        <a:lnTo>
                          <a:pt x="1157" y="373"/>
                        </a:lnTo>
                        <a:lnTo>
                          <a:pt x="1155" y="375"/>
                        </a:lnTo>
                        <a:lnTo>
                          <a:pt x="1157" y="391"/>
                        </a:lnTo>
                        <a:lnTo>
                          <a:pt x="1247" y="386"/>
                        </a:lnTo>
                        <a:lnTo>
                          <a:pt x="1247" y="384"/>
                        </a:lnTo>
                        <a:lnTo>
                          <a:pt x="1271" y="383"/>
                        </a:lnTo>
                        <a:lnTo>
                          <a:pt x="1276" y="542"/>
                        </a:lnTo>
                        <a:lnTo>
                          <a:pt x="1271" y="542"/>
                        </a:lnTo>
                        <a:lnTo>
                          <a:pt x="1248" y="540"/>
                        </a:lnTo>
                        <a:lnTo>
                          <a:pt x="1239" y="539"/>
                        </a:lnTo>
                        <a:lnTo>
                          <a:pt x="1237" y="539"/>
                        </a:lnTo>
                        <a:lnTo>
                          <a:pt x="1203" y="556"/>
                        </a:lnTo>
                        <a:lnTo>
                          <a:pt x="1184" y="585"/>
                        </a:lnTo>
                        <a:lnTo>
                          <a:pt x="1179" y="595"/>
                        </a:lnTo>
                        <a:lnTo>
                          <a:pt x="1168" y="624"/>
                        </a:lnTo>
                        <a:lnTo>
                          <a:pt x="1163" y="633"/>
                        </a:lnTo>
                        <a:lnTo>
                          <a:pt x="1154" y="658"/>
                        </a:lnTo>
                        <a:lnTo>
                          <a:pt x="1072" y="704"/>
                        </a:lnTo>
                        <a:lnTo>
                          <a:pt x="1070" y="704"/>
                        </a:lnTo>
                        <a:lnTo>
                          <a:pt x="1056" y="725"/>
                        </a:lnTo>
                        <a:lnTo>
                          <a:pt x="1015" y="786"/>
                        </a:lnTo>
                        <a:lnTo>
                          <a:pt x="1009" y="791"/>
                        </a:lnTo>
                        <a:lnTo>
                          <a:pt x="1004" y="805"/>
                        </a:lnTo>
                        <a:lnTo>
                          <a:pt x="1002" y="817"/>
                        </a:lnTo>
                        <a:lnTo>
                          <a:pt x="1002" y="828"/>
                        </a:lnTo>
                        <a:lnTo>
                          <a:pt x="978" y="833"/>
                        </a:lnTo>
                        <a:lnTo>
                          <a:pt x="967" y="834"/>
                        </a:lnTo>
                        <a:lnTo>
                          <a:pt x="961" y="836"/>
                        </a:lnTo>
                        <a:lnTo>
                          <a:pt x="935" y="836"/>
                        </a:lnTo>
                        <a:lnTo>
                          <a:pt x="908" y="841"/>
                        </a:lnTo>
                        <a:lnTo>
                          <a:pt x="906" y="841"/>
                        </a:lnTo>
                        <a:lnTo>
                          <a:pt x="896" y="841"/>
                        </a:lnTo>
                        <a:lnTo>
                          <a:pt x="882" y="842"/>
                        </a:lnTo>
                        <a:lnTo>
                          <a:pt x="869" y="844"/>
                        </a:lnTo>
                        <a:lnTo>
                          <a:pt x="858" y="847"/>
                        </a:lnTo>
                        <a:lnTo>
                          <a:pt x="843" y="854"/>
                        </a:lnTo>
                        <a:lnTo>
                          <a:pt x="810" y="871"/>
                        </a:lnTo>
                        <a:lnTo>
                          <a:pt x="821" y="894"/>
                        </a:lnTo>
                        <a:lnTo>
                          <a:pt x="787" y="908"/>
                        </a:lnTo>
                        <a:lnTo>
                          <a:pt x="781" y="910"/>
                        </a:lnTo>
                        <a:lnTo>
                          <a:pt x="773" y="915"/>
                        </a:lnTo>
                        <a:lnTo>
                          <a:pt x="758" y="923"/>
                        </a:lnTo>
                        <a:lnTo>
                          <a:pt x="744" y="934"/>
                        </a:lnTo>
                        <a:lnTo>
                          <a:pt x="641" y="1024"/>
                        </a:lnTo>
                        <a:lnTo>
                          <a:pt x="599" y="1061"/>
                        </a:lnTo>
                        <a:lnTo>
                          <a:pt x="498" y="1082"/>
                        </a:lnTo>
                        <a:lnTo>
                          <a:pt x="434" y="1080"/>
                        </a:lnTo>
                        <a:lnTo>
                          <a:pt x="405" y="1072"/>
                        </a:lnTo>
                        <a:lnTo>
                          <a:pt x="397" y="1072"/>
                        </a:lnTo>
                        <a:lnTo>
                          <a:pt x="385" y="1071"/>
                        </a:lnTo>
                        <a:lnTo>
                          <a:pt x="377" y="1066"/>
                        </a:lnTo>
                        <a:lnTo>
                          <a:pt x="364" y="1069"/>
                        </a:lnTo>
                        <a:lnTo>
                          <a:pt x="363" y="1069"/>
                        </a:lnTo>
                        <a:lnTo>
                          <a:pt x="363" y="1068"/>
                        </a:lnTo>
                        <a:lnTo>
                          <a:pt x="364" y="1066"/>
                        </a:lnTo>
                        <a:lnTo>
                          <a:pt x="364" y="1064"/>
                        </a:lnTo>
                        <a:lnTo>
                          <a:pt x="366" y="1063"/>
                        </a:lnTo>
                        <a:lnTo>
                          <a:pt x="364" y="1061"/>
                        </a:lnTo>
                        <a:lnTo>
                          <a:pt x="366" y="1061"/>
                        </a:lnTo>
                        <a:lnTo>
                          <a:pt x="368" y="1063"/>
                        </a:lnTo>
                        <a:lnTo>
                          <a:pt x="369" y="1061"/>
                        </a:lnTo>
                        <a:lnTo>
                          <a:pt x="385" y="1058"/>
                        </a:lnTo>
                        <a:lnTo>
                          <a:pt x="398" y="1055"/>
                        </a:lnTo>
                        <a:lnTo>
                          <a:pt x="405" y="1050"/>
                        </a:lnTo>
                        <a:lnTo>
                          <a:pt x="405" y="1050"/>
                        </a:lnTo>
                        <a:lnTo>
                          <a:pt x="409" y="1043"/>
                        </a:lnTo>
                        <a:lnTo>
                          <a:pt x="413" y="1037"/>
                        </a:lnTo>
                        <a:lnTo>
                          <a:pt x="419" y="1022"/>
                        </a:lnTo>
                        <a:lnTo>
                          <a:pt x="421" y="1018"/>
                        </a:lnTo>
                        <a:lnTo>
                          <a:pt x="421" y="1013"/>
                        </a:lnTo>
                        <a:lnTo>
                          <a:pt x="419" y="1011"/>
                        </a:lnTo>
                        <a:lnTo>
                          <a:pt x="401" y="994"/>
                        </a:lnTo>
                        <a:lnTo>
                          <a:pt x="398" y="990"/>
                        </a:lnTo>
                        <a:lnTo>
                          <a:pt x="392" y="982"/>
                        </a:lnTo>
                        <a:lnTo>
                          <a:pt x="385" y="979"/>
                        </a:lnTo>
                        <a:lnTo>
                          <a:pt x="381" y="977"/>
                        </a:lnTo>
                        <a:lnTo>
                          <a:pt x="374" y="977"/>
                        </a:lnTo>
                        <a:lnTo>
                          <a:pt x="369" y="979"/>
                        </a:lnTo>
                        <a:lnTo>
                          <a:pt x="364" y="981"/>
                        </a:lnTo>
                        <a:lnTo>
                          <a:pt x="355" y="984"/>
                        </a:lnTo>
                        <a:lnTo>
                          <a:pt x="347" y="986"/>
                        </a:lnTo>
                        <a:lnTo>
                          <a:pt x="340" y="984"/>
                        </a:lnTo>
                        <a:lnTo>
                          <a:pt x="334" y="984"/>
                        </a:lnTo>
                        <a:lnTo>
                          <a:pt x="332" y="982"/>
                        </a:lnTo>
                        <a:lnTo>
                          <a:pt x="327" y="979"/>
                        </a:lnTo>
                        <a:lnTo>
                          <a:pt x="332" y="977"/>
                        </a:lnTo>
                        <a:lnTo>
                          <a:pt x="332" y="976"/>
                        </a:lnTo>
                        <a:lnTo>
                          <a:pt x="332" y="974"/>
                        </a:lnTo>
                        <a:lnTo>
                          <a:pt x="326" y="971"/>
                        </a:lnTo>
                        <a:lnTo>
                          <a:pt x="323" y="968"/>
                        </a:lnTo>
                        <a:lnTo>
                          <a:pt x="318" y="966"/>
                        </a:lnTo>
                        <a:lnTo>
                          <a:pt x="315" y="963"/>
                        </a:lnTo>
                        <a:lnTo>
                          <a:pt x="313" y="961"/>
                        </a:lnTo>
                        <a:lnTo>
                          <a:pt x="310" y="960"/>
                        </a:lnTo>
                        <a:lnTo>
                          <a:pt x="305" y="961"/>
                        </a:lnTo>
                        <a:lnTo>
                          <a:pt x="289" y="960"/>
                        </a:lnTo>
                        <a:lnTo>
                          <a:pt x="282" y="961"/>
                        </a:lnTo>
                        <a:lnTo>
                          <a:pt x="273" y="961"/>
                        </a:lnTo>
                        <a:lnTo>
                          <a:pt x="270" y="963"/>
                        </a:lnTo>
                        <a:lnTo>
                          <a:pt x="270" y="963"/>
                        </a:lnTo>
                        <a:lnTo>
                          <a:pt x="265" y="963"/>
                        </a:lnTo>
                        <a:lnTo>
                          <a:pt x="257" y="958"/>
                        </a:lnTo>
                        <a:lnTo>
                          <a:pt x="254" y="957"/>
                        </a:lnTo>
                        <a:lnTo>
                          <a:pt x="246" y="958"/>
                        </a:lnTo>
                        <a:lnTo>
                          <a:pt x="237" y="958"/>
                        </a:lnTo>
                        <a:lnTo>
                          <a:pt x="229" y="955"/>
                        </a:lnTo>
                        <a:lnTo>
                          <a:pt x="228" y="953"/>
                        </a:lnTo>
                        <a:lnTo>
                          <a:pt x="226" y="949"/>
                        </a:lnTo>
                        <a:lnTo>
                          <a:pt x="225" y="947"/>
                        </a:lnTo>
                        <a:lnTo>
                          <a:pt x="225" y="945"/>
                        </a:lnTo>
                        <a:lnTo>
                          <a:pt x="226" y="941"/>
                        </a:lnTo>
                        <a:lnTo>
                          <a:pt x="226" y="939"/>
                        </a:lnTo>
                        <a:lnTo>
                          <a:pt x="226" y="937"/>
                        </a:lnTo>
                        <a:lnTo>
                          <a:pt x="223" y="931"/>
                        </a:lnTo>
                        <a:lnTo>
                          <a:pt x="220" y="928"/>
                        </a:lnTo>
                        <a:lnTo>
                          <a:pt x="218" y="926"/>
                        </a:lnTo>
                        <a:lnTo>
                          <a:pt x="217" y="924"/>
                        </a:lnTo>
                        <a:lnTo>
                          <a:pt x="213" y="924"/>
                        </a:lnTo>
                        <a:lnTo>
                          <a:pt x="212" y="923"/>
                        </a:lnTo>
                        <a:lnTo>
                          <a:pt x="209" y="918"/>
                        </a:lnTo>
                        <a:lnTo>
                          <a:pt x="209" y="916"/>
                        </a:lnTo>
                        <a:lnTo>
                          <a:pt x="194" y="899"/>
                        </a:lnTo>
                        <a:lnTo>
                          <a:pt x="160" y="852"/>
                        </a:lnTo>
                        <a:lnTo>
                          <a:pt x="159" y="850"/>
                        </a:lnTo>
                        <a:lnTo>
                          <a:pt x="123" y="801"/>
                        </a:lnTo>
                        <a:lnTo>
                          <a:pt x="104" y="757"/>
                        </a:lnTo>
                        <a:lnTo>
                          <a:pt x="99" y="754"/>
                        </a:lnTo>
                        <a:lnTo>
                          <a:pt x="93" y="752"/>
                        </a:lnTo>
                        <a:lnTo>
                          <a:pt x="70" y="733"/>
                        </a:lnTo>
                        <a:lnTo>
                          <a:pt x="77" y="728"/>
                        </a:lnTo>
                        <a:lnTo>
                          <a:pt x="78" y="724"/>
                        </a:lnTo>
                        <a:lnTo>
                          <a:pt x="80" y="717"/>
                        </a:lnTo>
                        <a:lnTo>
                          <a:pt x="82" y="712"/>
                        </a:lnTo>
                        <a:lnTo>
                          <a:pt x="80" y="703"/>
                        </a:lnTo>
                        <a:lnTo>
                          <a:pt x="75" y="664"/>
                        </a:lnTo>
                        <a:lnTo>
                          <a:pt x="72" y="648"/>
                        </a:lnTo>
                        <a:lnTo>
                          <a:pt x="69" y="632"/>
                        </a:lnTo>
                        <a:lnTo>
                          <a:pt x="67" y="614"/>
                        </a:lnTo>
                        <a:lnTo>
                          <a:pt x="67" y="614"/>
                        </a:lnTo>
                        <a:lnTo>
                          <a:pt x="67" y="613"/>
                        </a:lnTo>
                        <a:lnTo>
                          <a:pt x="64" y="601"/>
                        </a:lnTo>
                        <a:lnTo>
                          <a:pt x="61" y="598"/>
                        </a:lnTo>
                        <a:lnTo>
                          <a:pt x="56" y="598"/>
                        </a:lnTo>
                        <a:lnTo>
                          <a:pt x="51" y="598"/>
                        </a:lnTo>
                        <a:lnTo>
                          <a:pt x="32" y="600"/>
                        </a:lnTo>
                        <a:lnTo>
                          <a:pt x="27" y="600"/>
                        </a:lnTo>
                        <a:lnTo>
                          <a:pt x="21" y="597"/>
                        </a:lnTo>
                        <a:lnTo>
                          <a:pt x="14" y="592"/>
                        </a:lnTo>
                        <a:lnTo>
                          <a:pt x="9" y="584"/>
                        </a:lnTo>
                        <a:lnTo>
                          <a:pt x="8" y="580"/>
                        </a:lnTo>
                        <a:lnTo>
                          <a:pt x="4" y="576"/>
                        </a:lnTo>
                        <a:lnTo>
                          <a:pt x="1" y="566"/>
                        </a:lnTo>
                        <a:lnTo>
                          <a:pt x="0" y="537"/>
                        </a:lnTo>
                        <a:lnTo>
                          <a:pt x="0" y="529"/>
                        </a:lnTo>
                        <a:lnTo>
                          <a:pt x="0" y="527"/>
                        </a:lnTo>
                        <a:lnTo>
                          <a:pt x="0" y="519"/>
                        </a:lnTo>
                        <a:lnTo>
                          <a:pt x="0" y="503"/>
                        </a:lnTo>
                        <a:lnTo>
                          <a:pt x="4" y="487"/>
                        </a:lnTo>
                        <a:lnTo>
                          <a:pt x="6" y="479"/>
                        </a:lnTo>
                        <a:lnTo>
                          <a:pt x="12" y="463"/>
                        </a:lnTo>
                        <a:lnTo>
                          <a:pt x="14" y="455"/>
                        </a:lnTo>
                        <a:lnTo>
                          <a:pt x="17" y="449"/>
                        </a:lnTo>
                        <a:lnTo>
                          <a:pt x="27" y="425"/>
                        </a:lnTo>
                        <a:lnTo>
                          <a:pt x="32" y="408"/>
                        </a:lnTo>
                        <a:lnTo>
                          <a:pt x="38" y="394"/>
                        </a:lnTo>
                        <a:lnTo>
                          <a:pt x="43" y="368"/>
                        </a:lnTo>
                        <a:lnTo>
                          <a:pt x="46" y="362"/>
                        </a:lnTo>
                        <a:lnTo>
                          <a:pt x="48" y="359"/>
                        </a:lnTo>
                        <a:lnTo>
                          <a:pt x="56" y="347"/>
                        </a:lnTo>
                        <a:lnTo>
                          <a:pt x="61" y="341"/>
                        </a:lnTo>
                        <a:lnTo>
                          <a:pt x="64" y="333"/>
                        </a:lnTo>
                        <a:lnTo>
                          <a:pt x="66" y="326"/>
                        </a:lnTo>
                        <a:lnTo>
                          <a:pt x="66" y="317"/>
                        </a:lnTo>
                        <a:lnTo>
                          <a:pt x="66" y="309"/>
                        </a:lnTo>
                        <a:lnTo>
                          <a:pt x="64" y="301"/>
                        </a:lnTo>
                        <a:lnTo>
                          <a:pt x="62" y="291"/>
                        </a:lnTo>
                        <a:lnTo>
                          <a:pt x="56" y="277"/>
                        </a:lnTo>
                        <a:lnTo>
                          <a:pt x="49" y="261"/>
                        </a:lnTo>
                        <a:lnTo>
                          <a:pt x="33" y="233"/>
                        </a:lnTo>
                        <a:lnTo>
                          <a:pt x="25" y="220"/>
                        </a:lnTo>
                        <a:lnTo>
                          <a:pt x="35" y="219"/>
                        </a:lnTo>
                        <a:lnTo>
                          <a:pt x="38" y="219"/>
                        </a:lnTo>
                        <a:lnTo>
                          <a:pt x="40" y="216"/>
                        </a:lnTo>
                        <a:lnTo>
                          <a:pt x="41" y="214"/>
                        </a:lnTo>
                        <a:lnTo>
                          <a:pt x="45" y="212"/>
                        </a:lnTo>
                        <a:lnTo>
                          <a:pt x="46" y="217"/>
                        </a:lnTo>
                        <a:lnTo>
                          <a:pt x="61" y="209"/>
                        </a:lnTo>
                        <a:lnTo>
                          <a:pt x="66" y="206"/>
                        </a:lnTo>
                        <a:lnTo>
                          <a:pt x="72" y="203"/>
                        </a:lnTo>
                        <a:lnTo>
                          <a:pt x="78" y="201"/>
                        </a:lnTo>
                        <a:lnTo>
                          <a:pt x="85" y="199"/>
                        </a:lnTo>
                        <a:lnTo>
                          <a:pt x="86" y="191"/>
                        </a:lnTo>
                        <a:lnTo>
                          <a:pt x="93" y="196"/>
                        </a:lnTo>
                        <a:lnTo>
                          <a:pt x="101" y="206"/>
                        </a:lnTo>
                        <a:lnTo>
                          <a:pt x="111" y="214"/>
                        </a:lnTo>
                        <a:lnTo>
                          <a:pt x="135" y="228"/>
                        </a:lnTo>
                        <a:lnTo>
                          <a:pt x="139" y="241"/>
                        </a:lnTo>
                        <a:lnTo>
                          <a:pt x="146" y="251"/>
                        </a:lnTo>
                        <a:lnTo>
                          <a:pt x="146" y="253"/>
                        </a:lnTo>
                        <a:lnTo>
                          <a:pt x="144" y="256"/>
                        </a:lnTo>
                        <a:lnTo>
                          <a:pt x="141" y="262"/>
                        </a:lnTo>
                        <a:lnTo>
                          <a:pt x="139" y="269"/>
                        </a:lnTo>
                        <a:lnTo>
                          <a:pt x="138" y="273"/>
                        </a:lnTo>
                        <a:lnTo>
                          <a:pt x="135" y="286"/>
                        </a:lnTo>
                        <a:lnTo>
                          <a:pt x="135" y="288"/>
                        </a:lnTo>
                        <a:lnTo>
                          <a:pt x="131" y="294"/>
                        </a:lnTo>
                        <a:lnTo>
                          <a:pt x="123" y="304"/>
                        </a:lnTo>
                        <a:lnTo>
                          <a:pt x="115" y="326"/>
                        </a:lnTo>
                        <a:lnTo>
                          <a:pt x="114" y="339"/>
                        </a:lnTo>
                        <a:lnTo>
                          <a:pt x="115" y="355"/>
                        </a:lnTo>
                        <a:lnTo>
                          <a:pt x="115" y="365"/>
                        </a:lnTo>
                        <a:lnTo>
                          <a:pt x="114" y="388"/>
                        </a:lnTo>
                        <a:lnTo>
                          <a:pt x="115" y="399"/>
                        </a:lnTo>
                        <a:lnTo>
                          <a:pt x="127" y="410"/>
                        </a:lnTo>
                        <a:lnTo>
                          <a:pt x="136" y="428"/>
                        </a:lnTo>
                        <a:lnTo>
                          <a:pt x="156" y="447"/>
                        </a:lnTo>
                        <a:lnTo>
                          <a:pt x="164" y="457"/>
                        </a:lnTo>
                        <a:lnTo>
                          <a:pt x="160" y="473"/>
                        </a:lnTo>
                        <a:lnTo>
                          <a:pt x="162" y="473"/>
                        </a:lnTo>
                        <a:lnTo>
                          <a:pt x="168" y="478"/>
                        </a:lnTo>
                        <a:lnTo>
                          <a:pt x="183" y="479"/>
                        </a:lnTo>
                        <a:lnTo>
                          <a:pt x="188" y="479"/>
                        </a:lnTo>
                        <a:lnTo>
                          <a:pt x="202" y="479"/>
                        </a:lnTo>
                        <a:lnTo>
                          <a:pt x="202" y="473"/>
                        </a:lnTo>
                        <a:lnTo>
                          <a:pt x="197" y="458"/>
                        </a:lnTo>
                        <a:lnTo>
                          <a:pt x="194" y="449"/>
                        </a:lnTo>
                        <a:lnTo>
                          <a:pt x="199" y="447"/>
                        </a:lnTo>
                        <a:lnTo>
                          <a:pt x="201" y="439"/>
                        </a:lnTo>
                        <a:lnTo>
                          <a:pt x="201" y="431"/>
                        </a:lnTo>
                        <a:lnTo>
                          <a:pt x="199" y="423"/>
                        </a:lnTo>
                        <a:lnTo>
                          <a:pt x="197" y="416"/>
                        </a:lnTo>
                        <a:lnTo>
                          <a:pt x="199" y="413"/>
                        </a:lnTo>
                        <a:lnTo>
                          <a:pt x="201" y="412"/>
                        </a:lnTo>
                        <a:lnTo>
                          <a:pt x="204" y="412"/>
                        </a:lnTo>
                        <a:lnTo>
                          <a:pt x="207" y="415"/>
                        </a:lnTo>
                        <a:lnTo>
                          <a:pt x="209" y="408"/>
                        </a:lnTo>
                        <a:lnTo>
                          <a:pt x="213" y="412"/>
                        </a:lnTo>
                        <a:lnTo>
                          <a:pt x="217" y="413"/>
                        </a:lnTo>
                        <a:lnTo>
                          <a:pt x="237" y="416"/>
                        </a:lnTo>
                        <a:lnTo>
                          <a:pt x="239" y="416"/>
                        </a:lnTo>
                        <a:lnTo>
                          <a:pt x="242" y="416"/>
                        </a:lnTo>
                        <a:lnTo>
                          <a:pt x="249" y="418"/>
                        </a:lnTo>
                        <a:lnTo>
                          <a:pt x="255" y="404"/>
                        </a:lnTo>
                        <a:lnTo>
                          <a:pt x="255" y="402"/>
                        </a:lnTo>
                        <a:lnTo>
                          <a:pt x="254" y="397"/>
                        </a:lnTo>
                        <a:lnTo>
                          <a:pt x="255" y="386"/>
                        </a:lnTo>
                        <a:lnTo>
                          <a:pt x="278" y="386"/>
                        </a:lnTo>
                        <a:lnTo>
                          <a:pt x="279" y="373"/>
                        </a:lnTo>
                        <a:lnTo>
                          <a:pt x="279" y="373"/>
                        </a:lnTo>
                        <a:lnTo>
                          <a:pt x="279" y="370"/>
                        </a:lnTo>
                        <a:lnTo>
                          <a:pt x="302" y="368"/>
                        </a:lnTo>
                        <a:lnTo>
                          <a:pt x="303" y="368"/>
                        </a:lnTo>
                        <a:lnTo>
                          <a:pt x="307" y="368"/>
                        </a:lnTo>
                        <a:lnTo>
                          <a:pt x="321" y="365"/>
                        </a:lnTo>
                        <a:lnTo>
                          <a:pt x="324" y="365"/>
                        </a:lnTo>
                        <a:lnTo>
                          <a:pt x="326" y="344"/>
                        </a:lnTo>
                        <a:lnTo>
                          <a:pt x="316" y="326"/>
                        </a:lnTo>
                        <a:lnTo>
                          <a:pt x="302" y="296"/>
                        </a:lnTo>
                        <a:lnTo>
                          <a:pt x="297" y="291"/>
                        </a:lnTo>
                        <a:lnTo>
                          <a:pt x="289" y="281"/>
                        </a:lnTo>
                        <a:lnTo>
                          <a:pt x="291" y="238"/>
                        </a:lnTo>
                        <a:lnTo>
                          <a:pt x="295" y="191"/>
                        </a:lnTo>
                        <a:lnTo>
                          <a:pt x="337" y="193"/>
                        </a:lnTo>
                        <a:lnTo>
                          <a:pt x="337" y="190"/>
                        </a:lnTo>
                        <a:lnTo>
                          <a:pt x="369" y="193"/>
                        </a:lnTo>
                        <a:lnTo>
                          <a:pt x="371" y="193"/>
                        </a:lnTo>
                        <a:lnTo>
                          <a:pt x="406" y="195"/>
                        </a:lnTo>
                        <a:lnTo>
                          <a:pt x="406" y="195"/>
                        </a:lnTo>
                        <a:lnTo>
                          <a:pt x="405" y="179"/>
                        </a:lnTo>
                        <a:lnTo>
                          <a:pt x="406" y="158"/>
                        </a:lnTo>
                        <a:lnTo>
                          <a:pt x="408" y="138"/>
                        </a:lnTo>
                        <a:lnTo>
                          <a:pt x="408" y="122"/>
                        </a:lnTo>
                        <a:lnTo>
                          <a:pt x="406" y="106"/>
                        </a:lnTo>
                        <a:lnTo>
                          <a:pt x="427" y="97"/>
                        </a:lnTo>
                        <a:lnTo>
                          <a:pt x="432" y="95"/>
                        </a:lnTo>
                        <a:lnTo>
                          <a:pt x="432" y="82"/>
                        </a:lnTo>
                        <a:lnTo>
                          <a:pt x="427" y="74"/>
                        </a:lnTo>
                        <a:lnTo>
                          <a:pt x="419" y="35"/>
                        </a:lnTo>
                        <a:lnTo>
                          <a:pt x="421" y="15"/>
                        </a:lnTo>
                        <a:lnTo>
                          <a:pt x="422" y="7"/>
                        </a:lnTo>
                        <a:lnTo>
                          <a:pt x="421" y="0"/>
                        </a:lnTo>
                        <a:lnTo>
                          <a:pt x="511" y="27"/>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a:p>
                </p:txBody>
              </p:sp>
              <p:sp>
                <p:nvSpPr>
                  <p:cNvPr id="152" name="Freeform 108"/>
                  <p:cNvSpPr>
                    <a:spLocks/>
                  </p:cNvSpPr>
                  <p:nvPr/>
                </p:nvSpPr>
                <p:spPr bwMode="auto">
                  <a:xfrm>
                    <a:off x="4793" y="2098"/>
                    <a:ext cx="1276" cy="1082"/>
                  </a:xfrm>
                  <a:custGeom>
                    <a:avLst/>
                    <a:gdLst>
                      <a:gd name="T0" fmla="*/ 670 w 1276"/>
                      <a:gd name="T1" fmla="*/ 32 h 1082"/>
                      <a:gd name="T2" fmla="*/ 787 w 1276"/>
                      <a:gd name="T3" fmla="*/ 15 h 1082"/>
                      <a:gd name="T4" fmla="*/ 888 w 1276"/>
                      <a:gd name="T5" fmla="*/ 103 h 1082"/>
                      <a:gd name="T6" fmla="*/ 986 w 1276"/>
                      <a:gd name="T7" fmla="*/ 198 h 1082"/>
                      <a:gd name="T8" fmla="*/ 1052 w 1276"/>
                      <a:gd name="T9" fmla="*/ 212 h 1082"/>
                      <a:gd name="T10" fmla="*/ 1105 w 1276"/>
                      <a:gd name="T11" fmla="*/ 309 h 1082"/>
                      <a:gd name="T12" fmla="*/ 1150 w 1276"/>
                      <a:gd name="T13" fmla="*/ 360 h 1082"/>
                      <a:gd name="T14" fmla="*/ 1247 w 1276"/>
                      <a:gd name="T15" fmla="*/ 386 h 1082"/>
                      <a:gd name="T16" fmla="*/ 1248 w 1276"/>
                      <a:gd name="T17" fmla="*/ 540 h 1082"/>
                      <a:gd name="T18" fmla="*/ 1179 w 1276"/>
                      <a:gd name="T19" fmla="*/ 595 h 1082"/>
                      <a:gd name="T20" fmla="*/ 1070 w 1276"/>
                      <a:gd name="T21" fmla="*/ 704 h 1082"/>
                      <a:gd name="T22" fmla="*/ 1002 w 1276"/>
                      <a:gd name="T23" fmla="*/ 817 h 1082"/>
                      <a:gd name="T24" fmla="*/ 935 w 1276"/>
                      <a:gd name="T25" fmla="*/ 836 h 1082"/>
                      <a:gd name="T26" fmla="*/ 869 w 1276"/>
                      <a:gd name="T27" fmla="*/ 844 h 1082"/>
                      <a:gd name="T28" fmla="*/ 787 w 1276"/>
                      <a:gd name="T29" fmla="*/ 908 h 1082"/>
                      <a:gd name="T30" fmla="*/ 641 w 1276"/>
                      <a:gd name="T31" fmla="*/ 1024 h 1082"/>
                      <a:gd name="T32" fmla="*/ 397 w 1276"/>
                      <a:gd name="T33" fmla="*/ 1072 h 1082"/>
                      <a:gd name="T34" fmla="*/ 363 w 1276"/>
                      <a:gd name="T35" fmla="*/ 1068 h 1082"/>
                      <a:gd name="T36" fmla="*/ 366 w 1276"/>
                      <a:gd name="T37" fmla="*/ 1061 h 1082"/>
                      <a:gd name="T38" fmla="*/ 405 w 1276"/>
                      <a:gd name="T39" fmla="*/ 1050 h 1082"/>
                      <a:gd name="T40" fmla="*/ 421 w 1276"/>
                      <a:gd name="T41" fmla="*/ 1018 h 1082"/>
                      <a:gd name="T42" fmla="*/ 392 w 1276"/>
                      <a:gd name="T43" fmla="*/ 982 h 1082"/>
                      <a:gd name="T44" fmla="*/ 364 w 1276"/>
                      <a:gd name="T45" fmla="*/ 981 h 1082"/>
                      <a:gd name="T46" fmla="*/ 332 w 1276"/>
                      <a:gd name="T47" fmla="*/ 982 h 1082"/>
                      <a:gd name="T48" fmla="*/ 326 w 1276"/>
                      <a:gd name="T49" fmla="*/ 971 h 1082"/>
                      <a:gd name="T50" fmla="*/ 310 w 1276"/>
                      <a:gd name="T51" fmla="*/ 960 h 1082"/>
                      <a:gd name="T52" fmla="*/ 270 w 1276"/>
                      <a:gd name="T53" fmla="*/ 963 h 1082"/>
                      <a:gd name="T54" fmla="*/ 246 w 1276"/>
                      <a:gd name="T55" fmla="*/ 958 h 1082"/>
                      <a:gd name="T56" fmla="*/ 225 w 1276"/>
                      <a:gd name="T57" fmla="*/ 947 h 1082"/>
                      <a:gd name="T58" fmla="*/ 223 w 1276"/>
                      <a:gd name="T59" fmla="*/ 931 h 1082"/>
                      <a:gd name="T60" fmla="*/ 212 w 1276"/>
                      <a:gd name="T61" fmla="*/ 923 h 1082"/>
                      <a:gd name="T62" fmla="*/ 159 w 1276"/>
                      <a:gd name="T63" fmla="*/ 850 h 1082"/>
                      <a:gd name="T64" fmla="*/ 70 w 1276"/>
                      <a:gd name="T65" fmla="*/ 733 h 1082"/>
                      <a:gd name="T66" fmla="*/ 80 w 1276"/>
                      <a:gd name="T67" fmla="*/ 703 h 1082"/>
                      <a:gd name="T68" fmla="*/ 67 w 1276"/>
                      <a:gd name="T69" fmla="*/ 614 h 1082"/>
                      <a:gd name="T70" fmla="*/ 51 w 1276"/>
                      <a:gd name="T71" fmla="*/ 598 h 1082"/>
                      <a:gd name="T72" fmla="*/ 9 w 1276"/>
                      <a:gd name="T73" fmla="*/ 584 h 1082"/>
                      <a:gd name="T74" fmla="*/ 0 w 1276"/>
                      <a:gd name="T75" fmla="*/ 529 h 1082"/>
                      <a:gd name="T76" fmla="*/ 6 w 1276"/>
                      <a:gd name="T77" fmla="*/ 479 h 1082"/>
                      <a:gd name="T78" fmla="*/ 32 w 1276"/>
                      <a:gd name="T79" fmla="*/ 408 h 1082"/>
                      <a:gd name="T80" fmla="*/ 56 w 1276"/>
                      <a:gd name="T81" fmla="*/ 347 h 1082"/>
                      <a:gd name="T82" fmla="*/ 66 w 1276"/>
                      <a:gd name="T83" fmla="*/ 309 h 1082"/>
                      <a:gd name="T84" fmla="*/ 33 w 1276"/>
                      <a:gd name="T85" fmla="*/ 233 h 1082"/>
                      <a:gd name="T86" fmla="*/ 41 w 1276"/>
                      <a:gd name="T87" fmla="*/ 214 h 1082"/>
                      <a:gd name="T88" fmla="*/ 72 w 1276"/>
                      <a:gd name="T89" fmla="*/ 203 h 1082"/>
                      <a:gd name="T90" fmla="*/ 101 w 1276"/>
                      <a:gd name="T91" fmla="*/ 206 h 1082"/>
                      <a:gd name="T92" fmla="*/ 146 w 1276"/>
                      <a:gd name="T93" fmla="*/ 253 h 1082"/>
                      <a:gd name="T94" fmla="*/ 135 w 1276"/>
                      <a:gd name="T95" fmla="*/ 286 h 1082"/>
                      <a:gd name="T96" fmla="*/ 114 w 1276"/>
                      <a:gd name="T97" fmla="*/ 339 h 1082"/>
                      <a:gd name="T98" fmla="*/ 127 w 1276"/>
                      <a:gd name="T99" fmla="*/ 410 h 1082"/>
                      <a:gd name="T100" fmla="*/ 162 w 1276"/>
                      <a:gd name="T101" fmla="*/ 473 h 1082"/>
                      <a:gd name="T102" fmla="*/ 202 w 1276"/>
                      <a:gd name="T103" fmla="*/ 473 h 1082"/>
                      <a:gd name="T104" fmla="*/ 201 w 1276"/>
                      <a:gd name="T105" fmla="*/ 431 h 1082"/>
                      <a:gd name="T106" fmla="*/ 204 w 1276"/>
                      <a:gd name="T107" fmla="*/ 412 h 1082"/>
                      <a:gd name="T108" fmla="*/ 237 w 1276"/>
                      <a:gd name="T109" fmla="*/ 416 h 1082"/>
                      <a:gd name="T110" fmla="*/ 255 w 1276"/>
                      <a:gd name="T111" fmla="*/ 402 h 1082"/>
                      <a:gd name="T112" fmla="*/ 279 w 1276"/>
                      <a:gd name="T113" fmla="*/ 373 h 1082"/>
                      <a:gd name="T114" fmla="*/ 321 w 1276"/>
                      <a:gd name="T115" fmla="*/ 365 h 1082"/>
                      <a:gd name="T116" fmla="*/ 297 w 1276"/>
                      <a:gd name="T117" fmla="*/ 291 h 1082"/>
                      <a:gd name="T118" fmla="*/ 337 w 1276"/>
                      <a:gd name="T119" fmla="*/ 190 h 1082"/>
                      <a:gd name="T120" fmla="*/ 405 w 1276"/>
                      <a:gd name="T121" fmla="*/ 179 h 1082"/>
                      <a:gd name="T122" fmla="*/ 427 w 1276"/>
                      <a:gd name="T123" fmla="*/ 97 h 1082"/>
                      <a:gd name="T124" fmla="*/ 421 w 1276"/>
                      <a:gd name="T125" fmla="*/ 15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76" h="1082">
                        <a:moveTo>
                          <a:pt x="511" y="27"/>
                        </a:moveTo>
                        <a:lnTo>
                          <a:pt x="562" y="45"/>
                        </a:lnTo>
                        <a:lnTo>
                          <a:pt x="597" y="34"/>
                        </a:lnTo>
                        <a:lnTo>
                          <a:pt x="607" y="61"/>
                        </a:lnTo>
                        <a:lnTo>
                          <a:pt x="670" y="32"/>
                        </a:lnTo>
                        <a:lnTo>
                          <a:pt x="729" y="8"/>
                        </a:lnTo>
                        <a:lnTo>
                          <a:pt x="765" y="18"/>
                        </a:lnTo>
                        <a:lnTo>
                          <a:pt x="776" y="16"/>
                        </a:lnTo>
                        <a:lnTo>
                          <a:pt x="786" y="11"/>
                        </a:lnTo>
                        <a:lnTo>
                          <a:pt x="787" y="15"/>
                        </a:lnTo>
                        <a:lnTo>
                          <a:pt x="810" y="42"/>
                        </a:lnTo>
                        <a:lnTo>
                          <a:pt x="821" y="84"/>
                        </a:lnTo>
                        <a:lnTo>
                          <a:pt x="855" y="64"/>
                        </a:lnTo>
                        <a:lnTo>
                          <a:pt x="877" y="109"/>
                        </a:lnTo>
                        <a:lnTo>
                          <a:pt x="888" y="103"/>
                        </a:lnTo>
                        <a:lnTo>
                          <a:pt x="909" y="142"/>
                        </a:lnTo>
                        <a:lnTo>
                          <a:pt x="943" y="127"/>
                        </a:lnTo>
                        <a:lnTo>
                          <a:pt x="964" y="159"/>
                        </a:lnTo>
                        <a:lnTo>
                          <a:pt x="967" y="158"/>
                        </a:lnTo>
                        <a:lnTo>
                          <a:pt x="986" y="198"/>
                        </a:lnTo>
                        <a:lnTo>
                          <a:pt x="1009" y="185"/>
                        </a:lnTo>
                        <a:lnTo>
                          <a:pt x="1009" y="187"/>
                        </a:lnTo>
                        <a:lnTo>
                          <a:pt x="1011" y="187"/>
                        </a:lnTo>
                        <a:lnTo>
                          <a:pt x="1035" y="222"/>
                        </a:lnTo>
                        <a:lnTo>
                          <a:pt x="1052" y="212"/>
                        </a:lnTo>
                        <a:lnTo>
                          <a:pt x="1068" y="246"/>
                        </a:lnTo>
                        <a:lnTo>
                          <a:pt x="1054" y="251"/>
                        </a:lnTo>
                        <a:lnTo>
                          <a:pt x="1073" y="286"/>
                        </a:lnTo>
                        <a:lnTo>
                          <a:pt x="1089" y="278"/>
                        </a:lnTo>
                        <a:lnTo>
                          <a:pt x="1105" y="309"/>
                        </a:lnTo>
                        <a:lnTo>
                          <a:pt x="1107" y="307"/>
                        </a:lnTo>
                        <a:lnTo>
                          <a:pt x="1134" y="349"/>
                        </a:lnTo>
                        <a:lnTo>
                          <a:pt x="1149" y="344"/>
                        </a:lnTo>
                        <a:lnTo>
                          <a:pt x="1150" y="343"/>
                        </a:lnTo>
                        <a:lnTo>
                          <a:pt x="1150" y="360"/>
                        </a:lnTo>
                        <a:lnTo>
                          <a:pt x="1154" y="365"/>
                        </a:lnTo>
                        <a:lnTo>
                          <a:pt x="1157" y="373"/>
                        </a:lnTo>
                        <a:lnTo>
                          <a:pt x="1155" y="375"/>
                        </a:lnTo>
                        <a:lnTo>
                          <a:pt x="1157" y="391"/>
                        </a:lnTo>
                        <a:lnTo>
                          <a:pt x="1247" y="386"/>
                        </a:lnTo>
                        <a:lnTo>
                          <a:pt x="1247" y="384"/>
                        </a:lnTo>
                        <a:lnTo>
                          <a:pt x="1271" y="383"/>
                        </a:lnTo>
                        <a:lnTo>
                          <a:pt x="1276" y="542"/>
                        </a:lnTo>
                        <a:lnTo>
                          <a:pt x="1271" y="542"/>
                        </a:lnTo>
                        <a:lnTo>
                          <a:pt x="1248" y="540"/>
                        </a:lnTo>
                        <a:lnTo>
                          <a:pt x="1239" y="539"/>
                        </a:lnTo>
                        <a:lnTo>
                          <a:pt x="1237" y="539"/>
                        </a:lnTo>
                        <a:lnTo>
                          <a:pt x="1203" y="556"/>
                        </a:lnTo>
                        <a:lnTo>
                          <a:pt x="1184" y="585"/>
                        </a:lnTo>
                        <a:lnTo>
                          <a:pt x="1179" y="595"/>
                        </a:lnTo>
                        <a:lnTo>
                          <a:pt x="1168" y="624"/>
                        </a:lnTo>
                        <a:lnTo>
                          <a:pt x="1163" y="633"/>
                        </a:lnTo>
                        <a:lnTo>
                          <a:pt x="1154" y="658"/>
                        </a:lnTo>
                        <a:lnTo>
                          <a:pt x="1072" y="704"/>
                        </a:lnTo>
                        <a:lnTo>
                          <a:pt x="1070" y="704"/>
                        </a:lnTo>
                        <a:lnTo>
                          <a:pt x="1056" y="725"/>
                        </a:lnTo>
                        <a:lnTo>
                          <a:pt x="1015" y="786"/>
                        </a:lnTo>
                        <a:lnTo>
                          <a:pt x="1009" y="791"/>
                        </a:lnTo>
                        <a:lnTo>
                          <a:pt x="1004" y="805"/>
                        </a:lnTo>
                        <a:lnTo>
                          <a:pt x="1002" y="817"/>
                        </a:lnTo>
                        <a:lnTo>
                          <a:pt x="1002" y="828"/>
                        </a:lnTo>
                        <a:lnTo>
                          <a:pt x="978" y="833"/>
                        </a:lnTo>
                        <a:lnTo>
                          <a:pt x="967" y="834"/>
                        </a:lnTo>
                        <a:lnTo>
                          <a:pt x="961" y="836"/>
                        </a:lnTo>
                        <a:lnTo>
                          <a:pt x="935" y="836"/>
                        </a:lnTo>
                        <a:lnTo>
                          <a:pt x="908" y="841"/>
                        </a:lnTo>
                        <a:lnTo>
                          <a:pt x="906" y="841"/>
                        </a:lnTo>
                        <a:lnTo>
                          <a:pt x="896" y="841"/>
                        </a:lnTo>
                        <a:lnTo>
                          <a:pt x="882" y="842"/>
                        </a:lnTo>
                        <a:lnTo>
                          <a:pt x="869" y="844"/>
                        </a:lnTo>
                        <a:lnTo>
                          <a:pt x="858" y="847"/>
                        </a:lnTo>
                        <a:lnTo>
                          <a:pt x="843" y="854"/>
                        </a:lnTo>
                        <a:lnTo>
                          <a:pt x="810" y="871"/>
                        </a:lnTo>
                        <a:lnTo>
                          <a:pt x="821" y="894"/>
                        </a:lnTo>
                        <a:lnTo>
                          <a:pt x="787" y="908"/>
                        </a:lnTo>
                        <a:lnTo>
                          <a:pt x="781" y="910"/>
                        </a:lnTo>
                        <a:lnTo>
                          <a:pt x="773" y="915"/>
                        </a:lnTo>
                        <a:lnTo>
                          <a:pt x="758" y="923"/>
                        </a:lnTo>
                        <a:lnTo>
                          <a:pt x="744" y="934"/>
                        </a:lnTo>
                        <a:lnTo>
                          <a:pt x="641" y="1024"/>
                        </a:lnTo>
                        <a:lnTo>
                          <a:pt x="599" y="1061"/>
                        </a:lnTo>
                        <a:lnTo>
                          <a:pt x="498" y="1082"/>
                        </a:lnTo>
                        <a:lnTo>
                          <a:pt x="434" y="1080"/>
                        </a:lnTo>
                        <a:lnTo>
                          <a:pt x="405" y="1072"/>
                        </a:lnTo>
                        <a:lnTo>
                          <a:pt x="397" y="1072"/>
                        </a:lnTo>
                        <a:lnTo>
                          <a:pt x="385" y="1071"/>
                        </a:lnTo>
                        <a:lnTo>
                          <a:pt x="377" y="1066"/>
                        </a:lnTo>
                        <a:lnTo>
                          <a:pt x="364" y="1069"/>
                        </a:lnTo>
                        <a:lnTo>
                          <a:pt x="363" y="1069"/>
                        </a:lnTo>
                        <a:lnTo>
                          <a:pt x="363" y="1068"/>
                        </a:lnTo>
                        <a:lnTo>
                          <a:pt x="364" y="1066"/>
                        </a:lnTo>
                        <a:lnTo>
                          <a:pt x="364" y="1064"/>
                        </a:lnTo>
                        <a:lnTo>
                          <a:pt x="366" y="1063"/>
                        </a:lnTo>
                        <a:lnTo>
                          <a:pt x="364" y="1061"/>
                        </a:lnTo>
                        <a:lnTo>
                          <a:pt x="366" y="1061"/>
                        </a:lnTo>
                        <a:lnTo>
                          <a:pt x="368" y="1063"/>
                        </a:lnTo>
                        <a:lnTo>
                          <a:pt x="369" y="1061"/>
                        </a:lnTo>
                        <a:lnTo>
                          <a:pt x="385" y="1058"/>
                        </a:lnTo>
                        <a:lnTo>
                          <a:pt x="398" y="1055"/>
                        </a:lnTo>
                        <a:lnTo>
                          <a:pt x="405" y="1050"/>
                        </a:lnTo>
                        <a:lnTo>
                          <a:pt x="405" y="1050"/>
                        </a:lnTo>
                        <a:lnTo>
                          <a:pt x="409" y="1043"/>
                        </a:lnTo>
                        <a:lnTo>
                          <a:pt x="413" y="1037"/>
                        </a:lnTo>
                        <a:lnTo>
                          <a:pt x="419" y="1022"/>
                        </a:lnTo>
                        <a:lnTo>
                          <a:pt x="421" y="1018"/>
                        </a:lnTo>
                        <a:lnTo>
                          <a:pt x="421" y="1013"/>
                        </a:lnTo>
                        <a:lnTo>
                          <a:pt x="419" y="1011"/>
                        </a:lnTo>
                        <a:lnTo>
                          <a:pt x="401" y="994"/>
                        </a:lnTo>
                        <a:lnTo>
                          <a:pt x="398" y="990"/>
                        </a:lnTo>
                        <a:lnTo>
                          <a:pt x="392" y="982"/>
                        </a:lnTo>
                        <a:lnTo>
                          <a:pt x="385" y="979"/>
                        </a:lnTo>
                        <a:lnTo>
                          <a:pt x="381" y="977"/>
                        </a:lnTo>
                        <a:lnTo>
                          <a:pt x="374" y="977"/>
                        </a:lnTo>
                        <a:lnTo>
                          <a:pt x="369" y="979"/>
                        </a:lnTo>
                        <a:lnTo>
                          <a:pt x="364" y="981"/>
                        </a:lnTo>
                        <a:lnTo>
                          <a:pt x="355" y="984"/>
                        </a:lnTo>
                        <a:lnTo>
                          <a:pt x="347" y="986"/>
                        </a:lnTo>
                        <a:lnTo>
                          <a:pt x="340" y="984"/>
                        </a:lnTo>
                        <a:lnTo>
                          <a:pt x="334" y="984"/>
                        </a:lnTo>
                        <a:lnTo>
                          <a:pt x="332" y="982"/>
                        </a:lnTo>
                        <a:lnTo>
                          <a:pt x="327" y="979"/>
                        </a:lnTo>
                        <a:lnTo>
                          <a:pt x="332" y="977"/>
                        </a:lnTo>
                        <a:lnTo>
                          <a:pt x="332" y="976"/>
                        </a:lnTo>
                        <a:lnTo>
                          <a:pt x="332" y="974"/>
                        </a:lnTo>
                        <a:lnTo>
                          <a:pt x="326" y="971"/>
                        </a:lnTo>
                        <a:lnTo>
                          <a:pt x="323" y="968"/>
                        </a:lnTo>
                        <a:lnTo>
                          <a:pt x="318" y="966"/>
                        </a:lnTo>
                        <a:lnTo>
                          <a:pt x="315" y="963"/>
                        </a:lnTo>
                        <a:lnTo>
                          <a:pt x="313" y="961"/>
                        </a:lnTo>
                        <a:lnTo>
                          <a:pt x="310" y="960"/>
                        </a:lnTo>
                        <a:lnTo>
                          <a:pt x="305" y="961"/>
                        </a:lnTo>
                        <a:lnTo>
                          <a:pt x="289" y="960"/>
                        </a:lnTo>
                        <a:lnTo>
                          <a:pt x="282" y="961"/>
                        </a:lnTo>
                        <a:lnTo>
                          <a:pt x="273" y="961"/>
                        </a:lnTo>
                        <a:lnTo>
                          <a:pt x="270" y="963"/>
                        </a:lnTo>
                        <a:lnTo>
                          <a:pt x="270" y="963"/>
                        </a:lnTo>
                        <a:lnTo>
                          <a:pt x="265" y="963"/>
                        </a:lnTo>
                        <a:lnTo>
                          <a:pt x="257" y="958"/>
                        </a:lnTo>
                        <a:lnTo>
                          <a:pt x="254" y="957"/>
                        </a:lnTo>
                        <a:lnTo>
                          <a:pt x="246" y="958"/>
                        </a:lnTo>
                        <a:lnTo>
                          <a:pt x="237" y="958"/>
                        </a:lnTo>
                        <a:lnTo>
                          <a:pt x="229" y="955"/>
                        </a:lnTo>
                        <a:lnTo>
                          <a:pt x="228" y="953"/>
                        </a:lnTo>
                        <a:lnTo>
                          <a:pt x="226" y="949"/>
                        </a:lnTo>
                        <a:lnTo>
                          <a:pt x="225" y="947"/>
                        </a:lnTo>
                        <a:lnTo>
                          <a:pt x="225" y="945"/>
                        </a:lnTo>
                        <a:lnTo>
                          <a:pt x="226" y="941"/>
                        </a:lnTo>
                        <a:lnTo>
                          <a:pt x="226" y="939"/>
                        </a:lnTo>
                        <a:lnTo>
                          <a:pt x="226" y="937"/>
                        </a:lnTo>
                        <a:lnTo>
                          <a:pt x="223" y="931"/>
                        </a:lnTo>
                        <a:lnTo>
                          <a:pt x="220" y="928"/>
                        </a:lnTo>
                        <a:lnTo>
                          <a:pt x="218" y="926"/>
                        </a:lnTo>
                        <a:lnTo>
                          <a:pt x="217" y="924"/>
                        </a:lnTo>
                        <a:lnTo>
                          <a:pt x="213" y="924"/>
                        </a:lnTo>
                        <a:lnTo>
                          <a:pt x="212" y="923"/>
                        </a:lnTo>
                        <a:lnTo>
                          <a:pt x="209" y="918"/>
                        </a:lnTo>
                        <a:lnTo>
                          <a:pt x="209" y="916"/>
                        </a:lnTo>
                        <a:lnTo>
                          <a:pt x="194" y="899"/>
                        </a:lnTo>
                        <a:lnTo>
                          <a:pt x="160" y="852"/>
                        </a:lnTo>
                        <a:lnTo>
                          <a:pt x="159" y="850"/>
                        </a:lnTo>
                        <a:lnTo>
                          <a:pt x="123" y="801"/>
                        </a:lnTo>
                        <a:lnTo>
                          <a:pt x="104" y="757"/>
                        </a:lnTo>
                        <a:lnTo>
                          <a:pt x="99" y="754"/>
                        </a:lnTo>
                        <a:lnTo>
                          <a:pt x="93" y="752"/>
                        </a:lnTo>
                        <a:lnTo>
                          <a:pt x="70" y="733"/>
                        </a:lnTo>
                        <a:lnTo>
                          <a:pt x="77" y="728"/>
                        </a:lnTo>
                        <a:lnTo>
                          <a:pt x="78" y="724"/>
                        </a:lnTo>
                        <a:lnTo>
                          <a:pt x="80" y="717"/>
                        </a:lnTo>
                        <a:lnTo>
                          <a:pt x="82" y="712"/>
                        </a:lnTo>
                        <a:lnTo>
                          <a:pt x="80" y="703"/>
                        </a:lnTo>
                        <a:lnTo>
                          <a:pt x="75" y="664"/>
                        </a:lnTo>
                        <a:lnTo>
                          <a:pt x="72" y="648"/>
                        </a:lnTo>
                        <a:lnTo>
                          <a:pt x="69" y="632"/>
                        </a:lnTo>
                        <a:lnTo>
                          <a:pt x="67" y="614"/>
                        </a:lnTo>
                        <a:lnTo>
                          <a:pt x="67" y="614"/>
                        </a:lnTo>
                        <a:lnTo>
                          <a:pt x="67" y="613"/>
                        </a:lnTo>
                        <a:lnTo>
                          <a:pt x="64" y="601"/>
                        </a:lnTo>
                        <a:lnTo>
                          <a:pt x="61" y="598"/>
                        </a:lnTo>
                        <a:lnTo>
                          <a:pt x="56" y="598"/>
                        </a:lnTo>
                        <a:lnTo>
                          <a:pt x="51" y="598"/>
                        </a:lnTo>
                        <a:lnTo>
                          <a:pt x="32" y="600"/>
                        </a:lnTo>
                        <a:lnTo>
                          <a:pt x="27" y="600"/>
                        </a:lnTo>
                        <a:lnTo>
                          <a:pt x="21" y="597"/>
                        </a:lnTo>
                        <a:lnTo>
                          <a:pt x="14" y="592"/>
                        </a:lnTo>
                        <a:lnTo>
                          <a:pt x="9" y="584"/>
                        </a:lnTo>
                        <a:lnTo>
                          <a:pt x="8" y="580"/>
                        </a:lnTo>
                        <a:lnTo>
                          <a:pt x="4" y="576"/>
                        </a:lnTo>
                        <a:lnTo>
                          <a:pt x="1" y="566"/>
                        </a:lnTo>
                        <a:lnTo>
                          <a:pt x="0" y="537"/>
                        </a:lnTo>
                        <a:lnTo>
                          <a:pt x="0" y="529"/>
                        </a:lnTo>
                        <a:lnTo>
                          <a:pt x="0" y="527"/>
                        </a:lnTo>
                        <a:lnTo>
                          <a:pt x="0" y="519"/>
                        </a:lnTo>
                        <a:lnTo>
                          <a:pt x="0" y="503"/>
                        </a:lnTo>
                        <a:lnTo>
                          <a:pt x="4" y="487"/>
                        </a:lnTo>
                        <a:lnTo>
                          <a:pt x="6" y="479"/>
                        </a:lnTo>
                        <a:lnTo>
                          <a:pt x="12" y="463"/>
                        </a:lnTo>
                        <a:lnTo>
                          <a:pt x="14" y="455"/>
                        </a:lnTo>
                        <a:lnTo>
                          <a:pt x="17" y="449"/>
                        </a:lnTo>
                        <a:lnTo>
                          <a:pt x="27" y="425"/>
                        </a:lnTo>
                        <a:lnTo>
                          <a:pt x="32" y="408"/>
                        </a:lnTo>
                        <a:lnTo>
                          <a:pt x="38" y="394"/>
                        </a:lnTo>
                        <a:lnTo>
                          <a:pt x="43" y="368"/>
                        </a:lnTo>
                        <a:lnTo>
                          <a:pt x="46" y="362"/>
                        </a:lnTo>
                        <a:lnTo>
                          <a:pt x="48" y="359"/>
                        </a:lnTo>
                        <a:lnTo>
                          <a:pt x="56" y="347"/>
                        </a:lnTo>
                        <a:lnTo>
                          <a:pt x="61" y="341"/>
                        </a:lnTo>
                        <a:lnTo>
                          <a:pt x="64" y="333"/>
                        </a:lnTo>
                        <a:lnTo>
                          <a:pt x="66" y="326"/>
                        </a:lnTo>
                        <a:lnTo>
                          <a:pt x="66" y="317"/>
                        </a:lnTo>
                        <a:lnTo>
                          <a:pt x="66" y="309"/>
                        </a:lnTo>
                        <a:lnTo>
                          <a:pt x="64" y="301"/>
                        </a:lnTo>
                        <a:lnTo>
                          <a:pt x="62" y="291"/>
                        </a:lnTo>
                        <a:lnTo>
                          <a:pt x="56" y="277"/>
                        </a:lnTo>
                        <a:lnTo>
                          <a:pt x="49" y="261"/>
                        </a:lnTo>
                        <a:lnTo>
                          <a:pt x="33" y="233"/>
                        </a:lnTo>
                        <a:lnTo>
                          <a:pt x="25" y="220"/>
                        </a:lnTo>
                        <a:lnTo>
                          <a:pt x="35" y="219"/>
                        </a:lnTo>
                        <a:lnTo>
                          <a:pt x="38" y="219"/>
                        </a:lnTo>
                        <a:lnTo>
                          <a:pt x="40" y="216"/>
                        </a:lnTo>
                        <a:lnTo>
                          <a:pt x="41" y="214"/>
                        </a:lnTo>
                        <a:lnTo>
                          <a:pt x="45" y="212"/>
                        </a:lnTo>
                        <a:lnTo>
                          <a:pt x="46" y="217"/>
                        </a:lnTo>
                        <a:lnTo>
                          <a:pt x="61" y="209"/>
                        </a:lnTo>
                        <a:lnTo>
                          <a:pt x="66" y="206"/>
                        </a:lnTo>
                        <a:lnTo>
                          <a:pt x="72" y="203"/>
                        </a:lnTo>
                        <a:lnTo>
                          <a:pt x="78" y="201"/>
                        </a:lnTo>
                        <a:lnTo>
                          <a:pt x="85" y="199"/>
                        </a:lnTo>
                        <a:lnTo>
                          <a:pt x="86" y="191"/>
                        </a:lnTo>
                        <a:lnTo>
                          <a:pt x="93" y="196"/>
                        </a:lnTo>
                        <a:lnTo>
                          <a:pt x="101" y="206"/>
                        </a:lnTo>
                        <a:lnTo>
                          <a:pt x="111" y="214"/>
                        </a:lnTo>
                        <a:lnTo>
                          <a:pt x="135" y="228"/>
                        </a:lnTo>
                        <a:lnTo>
                          <a:pt x="139" y="241"/>
                        </a:lnTo>
                        <a:lnTo>
                          <a:pt x="146" y="251"/>
                        </a:lnTo>
                        <a:lnTo>
                          <a:pt x="146" y="253"/>
                        </a:lnTo>
                        <a:lnTo>
                          <a:pt x="144" y="256"/>
                        </a:lnTo>
                        <a:lnTo>
                          <a:pt x="141" y="262"/>
                        </a:lnTo>
                        <a:lnTo>
                          <a:pt x="139" y="269"/>
                        </a:lnTo>
                        <a:lnTo>
                          <a:pt x="138" y="273"/>
                        </a:lnTo>
                        <a:lnTo>
                          <a:pt x="135" y="286"/>
                        </a:lnTo>
                        <a:lnTo>
                          <a:pt x="135" y="288"/>
                        </a:lnTo>
                        <a:lnTo>
                          <a:pt x="131" y="294"/>
                        </a:lnTo>
                        <a:lnTo>
                          <a:pt x="123" y="304"/>
                        </a:lnTo>
                        <a:lnTo>
                          <a:pt x="115" y="326"/>
                        </a:lnTo>
                        <a:lnTo>
                          <a:pt x="114" y="339"/>
                        </a:lnTo>
                        <a:lnTo>
                          <a:pt x="115" y="355"/>
                        </a:lnTo>
                        <a:lnTo>
                          <a:pt x="115" y="365"/>
                        </a:lnTo>
                        <a:lnTo>
                          <a:pt x="114" y="388"/>
                        </a:lnTo>
                        <a:lnTo>
                          <a:pt x="115" y="399"/>
                        </a:lnTo>
                        <a:lnTo>
                          <a:pt x="127" y="410"/>
                        </a:lnTo>
                        <a:lnTo>
                          <a:pt x="136" y="428"/>
                        </a:lnTo>
                        <a:lnTo>
                          <a:pt x="156" y="447"/>
                        </a:lnTo>
                        <a:lnTo>
                          <a:pt x="164" y="457"/>
                        </a:lnTo>
                        <a:lnTo>
                          <a:pt x="160" y="473"/>
                        </a:lnTo>
                        <a:lnTo>
                          <a:pt x="162" y="473"/>
                        </a:lnTo>
                        <a:lnTo>
                          <a:pt x="168" y="478"/>
                        </a:lnTo>
                        <a:lnTo>
                          <a:pt x="183" y="479"/>
                        </a:lnTo>
                        <a:lnTo>
                          <a:pt x="188" y="479"/>
                        </a:lnTo>
                        <a:lnTo>
                          <a:pt x="202" y="479"/>
                        </a:lnTo>
                        <a:lnTo>
                          <a:pt x="202" y="473"/>
                        </a:lnTo>
                        <a:lnTo>
                          <a:pt x="197" y="458"/>
                        </a:lnTo>
                        <a:lnTo>
                          <a:pt x="194" y="449"/>
                        </a:lnTo>
                        <a:lnTo>
                          <a:pt x="199" y="447"/>
                        </a:lnTo>
                        <a:lnTo>
                          <a:pt x="201" y="439"/>
                        </a:lnTo>
                        <a:lnTo>
                          <a:pt x="201" y="431"/>
                        </a:lnTo>
                        <a:lnTo>
                          <a:pt x="199" y="423"/>
                        </a:lnTo>
                        <a:lnTo>
                          <a:pt x="197" y="416"/>
                        </a:lnTo>
                        <a:lnTo>
                          <a:pt x="199" y="413"/>
                        </a:lnTo>
                        <a:lnTo>
                          <a:pt x="201" y="412"/>
                        </a:lnTo>
                        <a:lnTo>
                          <a:pt x="204" y="412"/>
                        </a:lnTo>
                        <a:lnTo>
                          <a:pt x="207" y="415"/>
                        </a:lnTo>
                        <a:lnTo>
                          <a:pt x="209" y="408"/>
                        </a:lnTo>
                        <a:lnTo>
                          <a:pt x="213" y="412"/>
                        </a:lnTo>
                        <a:lnTo>
                          <a:pt x="217" y="413"/>
                        </a:lnTo>
                        <a:lnTo>
                          <a:pt x="237" y="416"/>
                        </a:lnTo>
                        <a:lnTo>
                          <a:pt x="239" y="416"/>
                        </a:lnTo>
                        <a:lnTo>
                          <a:pt x="242" y="416"/>
                        </a:lnTo>
                        <a:lnTo>
                          <a:pt x="249" y="418"/>
                        </a:lnTo>
                        <a:lnTo>
                          <a:pt x="255" y="404"/>
                        </a:lnTo>
                        <a:lnTo>
                          <a:pt x="255" y="402"/>
                        </a:lnTo>
                        <a:lnTo>
                          <a:pt x="254" y="397"/>
                        </a:lnTo>
                        <a:lnTo>
                          <a:pt x="255" y="386"/>
                        </a:lnTo>
                        <a:lnTo>
                          <a:pt x="278" y="386"/>
                        </a:lnTo>
                        <a:lnTo>
                          <a:pt x="279" y="373"/>
                        </a:lnTo>
                        <a:lnTo>
                          <a:pt x="279" y="373"/>
                        </a:lnTo>
                        <a:lnTo>
                          <a:pt x="279" y="370"/>
                        </a:lnTo>
                        <a:lnTo>
                          <a:pt x="302" y="368"/>
                        </a:lnTo>
                        <a:lnTo>
                          <a:pt x="303" y="368"/>
                        </a:lnTo>
                        <a:lnTo>
                          <a:pt x="307" y="368"/>
                        </a:lnTo>
                        <a:lnTo>
                          <a:pt x="321" y="365"/>
                        </a:lnTo>
                        <a:lnTo>
                          <a:pt x="324" y="365"/>
                        </a:lnTo>
                        <a:lnTo>
                          <a:pt x="326" y="344"/>
                        </a:lnTo>
                        <a:lnTo>
                          <a:pt x="316" y="326"/>
                        </a:lnTo>
                        <a:lnTo>
                          <a:pt x="302" y="296"/>
                        </a:lnTo>
                        <a:lnTo>
                          <a:pt x="297" y="291"/>
                        </a:lnTo>
                        <a:lnTo>
                          <a:pt x="289" y="281"/>
                        </a:lnTo>
                        <a:lnTo>
                          <a:pt x="291" y="238"/>
                        </a:lnTo>
                        <a:lnTo>
                          <a:pt x="295" y="191"/>
                        </a:lnTo>
                        <a:lnTo>
                          <a:pt x="337" y="193"/>
                        </a:lnTo>
                        <a:lnTo>
                          <a:pt x="337" y="190"/>
                        </a:lnTo>
                        <a:lnTo>
                          <a:pt x="369" y="193"/>
                        </a:lnTo>
                        <a:lnTo>
                          <a:pt x="371" y="193"/>
                        </a:lnTo>
                        <a:lnTo>
                          <a:pt x="406" y="195"/>
                        </a:lnTo>
                        <a:lnTo>
                          <a:pt x="406" y="195"/>
                        </a:lnTo>
                        <a:lnTo>
                          <a:pt x="405" y="179"/>
                        </a:lnTo>
                        <a:lnTo>
                          <a:pt x="406" y="158"/>
                        </a:lnTo>
                        <a:lnTo>
                          <a:pt x="408" y="138"/>
                        </a:lnTo>
                        <a:lnTo>
                          <a:pt x="408" y="122"/>
                        </a:lnTo>
                        <a:lnTo>
                          <a:pt x="406" y="106"/>
                        </a:lnTo>
                        <a:lnTo>
                          <a:pt x="427" y="97"/>
                        </a:lnTo>
                        <a:lnTo>
                          <a:pt x="432" y="95"/>
                        </a:lnTo>
                        <a:lnTo>
                          <a:pt x="432" y="82"/>
                        </a:lnTo>
                        <a:lnTo>
                          <a:pt x="427" y="74"/>
                        </a:lnTo>
                        <a:lnTo>
                          <a:pt x="419" y="35"/>
                        </a:lnTo>
                        <a:lnTo>
                          <a:pt x="421" y="15"/>
                        </a:lnTo>
                        <a:lnTo>
                          <a:pt x="422" y="7"/>
                        </a:lnTo>
                        <a:lnTo>
                          <a:pt x="421" y="0"/>
                        </a:lnTo>
                        <a:lnTo>
                          <a:pt x="511" y="27"/>
                        </a:lnTo>
                      </a:path>
                    </a:pathLst>
                  </a:custGeom>
                  <a:noFill/>
                  <a:ln w="4763" cap="sq">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
                <p:nvSpPr>
                  <p:cNvPr id="153" name="Freeform 109"/>
                  <p:cNvSpPr>
                    <a:spLocks/>
                  </p:cNvSpPr>
                  <p:nvPr/>
                </p:nvSpPr>
                <p:spPr bwMode="auto">
                  <a:xfrm>
                    <a:off x="4879" y="2124"/>
                    <a:ext cx="322" cy="453"/>
                  </a:xfrm>
                  <a:custGeom>
                    <a:avLst/>
                    <a:gdLst>
                      <a:gd name="T0" fmla="*/ 0 w 322"/>
                      <a:gd name="T1" fmla="*/ 162 h 453"/>
                      <a:gd name="T2" fmla="*/ 4 w 322"/>
                      <a:gd name="T3" fmla="*/ 161 h 453"/>
                      <a:gd name="T4" fmla="*/ 15 w 322"/>
                      <a:gd name="T5" fmla="*/ 157 h 453"/>
                      <a:gd name="T6" fmla="*/ 31 w 322"/>
                      <a:gd name="T7" fmla="*/ 146 h 453"/>
                      <a:gd name="T8" fmla="*/ 68 w 322"/>
                      <a:gd name="T9" fmla="*/ 114 h 453"/>
                      <a:gd name="T10" fmla="*/ 84 w 322"/>
                      <a:gd name="T11" fmla="*/ 101 h 453"/>
                      <a:gd name="T12" fmla="*/ 106 w 322"/>
                      <a:gd name="T13" fmla="*/ 88 h 453"/>
                      <a:gd name="T14" fmla="*/ 123 w 322"/>
                      <a:gd name="T15" fmla="*/ 82 h 453"/>
                      <a:gd name="T16" fmla="*/ 135 w 322"/>
                      <a:gd name="T17" fmla="*/ 75 h 453"/>
                      <a:gd name="T18" fmla="*/ 151 w 322"/>
                      <a:gd name="T19" fmla="*/ 71 h 453"/>
                      <a:gd name="T20" fmla="*/ 179 w 322"/>
                      <a:gd name="T21" fmla="*/ 59 h 453"/>
                      <a:gd name="T22" fmla="*/ 192 w 322"/>
                      <a:gd name="T23" fmla="*/ 55 h 453"/>
                      <a:gd name="T24" fmla="*/ 219 w 322"/>
                      <a:gd name="T25" fmla="*/ 30 h 453"/>
                      <a:gd name="T26" fmla="*/ 240 w 322"/>
                      <a:gd name="T27" fmla="*/ 14 h 453"/>
                      <a:gd name="T28" fmla="*/ 261 w 322"/>
                      <a:gd name="T29" fmla="*/ 0 h 453"/>
                      <a:gd name="T30" fmla="*/ 270 w 322"/>
                      <a:gd name="T31" fmla="*/ 8 h 453"/>
                      <a:gd name="T32" fmla="*/ 288 w 322"/>
                      <a:gd name="T33" fmla="*/ 22 h 453"/>
                      <a:gd name="T34" fmla="*/ 309 w 322"/>
                      <a:gd name="T35" fmla="*/ 29 h 453"/>
                      <a:gd name="T36" fmla="*/ 312 w 322"/>
                      <a:gd name="T37" fmla="*/ 35 h 453"/>
                      <a:gd name="T38" fmla="*/ 320 w 322"/>
                      <a:gd name="T39" fmla="*/ 80 h 453"/>
                      <a:gd name="T40" fmla="*/ 322 w 322"/>
                      <a:gd name="T41" fmla="*/ 112 h 453"/>
                      <a:gd name="T42" fmla="*/ 319 w 322"/>
                      <a:gd name="T43" fmla="*/ 153 h 453"/>
                      <a:gd name="T44" fmla="*/ 320 w 322"/>
                      <a:gd name="T45" fmla="*/ 169 h 453"/>
                      <a:gd name="T46" fmla="*/ 283 w 322"/>
                      <a:gd name="T47" fmla="*/ 167 h 453"/>
                      <a:gd name="T48" fmla="*/ 251 w 322"/>
                      <a:gd name="T49" fmla="*/ 167 h 453"/>
                      <a:gd name="T50" fmla="*/ 205 w 322"/>
                      <a:gd name="T51" fmla="*/ 212 h 453"/>
                      <a:gd name="T52" fmla="*/ 211 w 322"/>
                      <a:gd name="T53" fmla="*/ 265 h 453"/>
                      <a:gd name="T54" fmla="*/ 230 w 322"/>
                      <a:gd name="T55" fmla="*/ 300 h 453"/>
                      <a:gd name="T56" fmla="*/ 238 w 322"/>
                      <a:gd name="T57" fmla="*/ 339 h 453"/>
                      <a:gd name="T58" fmla="*/ 221 w 322"/>
                      <a:gd name="T59" fmla="*/ 342 h 453"/>
                      <a:gd name="T60" fmla="*/ 216 w 322"/>
                      <a:gd name="T61" fmla="*/ 342 h 453"/>
                      <a:gd name="T62" fmla="*/ 193 w 322"/>
                      <a:gd name="T63" fmla="*/ 347 h 453"/>
                      <a:gd name="T64" fmla="*/ 192 w 322"/>
                      <a:gd name="T65" fmla="*/ 360 h 453"/>
                      <a:gd name="T66" fmla="*/ 168 w 322"/>
                      <a:gd name="T67" fmla="*/ 371 h 453"/>
                      <a:gd name="T68" fmla="*/ 169 w 322"/>
                      <a:gd name="T69" fmla="*/ 378 h 453"/>
                      <a:gd name="T70" fmla="*/ 156 w 322"/>
                      <a:gd name="T71" fmla="*/ 390 h 453"/>
                      <a:gd name="T72" fmla="*/ 151 w 322"/>
                      <a:gd name="T73" fmla="*/ 390 h 453"/>
                      <a:gd name="T74" fmla="*/ 127 w 322"/>
                      <a:gd name="T75" fmla="*/ 386 h 453"/>
                      <a:gd name="T76" fmla="*/ 121 w 322"/>
                      <a:gd name="T77" fmla="*/ 389 h 453"/>
                      <a:gd name="T78" fmla="*/ 115 w 322"/>
                      <a:gd name="T79" fmla="*/ 386 h 453"/>
                      <a:gd name="T80" fmla="*/ 111 w 322"/>
                      <a:gd name="T81" fmla="*/ 390 h 453"/>
                      <a:gd name="T82" fmla="*/ 115 w 322"/>
                      <a:gd name="T83" fmla="*/ 405 h 453"/>
                      <a:gd name="T84" fmla="*/ 113 w 322"/>
                      <a:gd name="T85" fmla="*/ 421 h 453"/>
                      <a:gd name="T86" fmla="*/ 111 w 322"/>
                      <a:gd name="T87" fmla="*/ 432 h 453"/>
                      <a:gd name="T88" fmla="*/ 116 w 322"/>
                      <a:gd name="T89" fmla="*/ 453 h 453"/>
                      <a:gd name="T90" fmla="*/ 97 w 322"/>
                      <a:gd name="T91" fmla="*/ 453 h 453"/>
                      <a:gd name="T92" fmla="*/ 76 w 322"/>
                      <a:gd name="T93" fmla="*/ 447 h 453"/>
                      <a:gd name="T94" fmla="*/ 78 w 322"/>
                      <a:gd name="T95" fmla="*/ 431 h 453"/>
                      <a:gd name="T96" fmla="*/ 50 w 322"/>
                      <a:gd name="T97" fmla="*/ 402 h 453"/>
                      <a:gd name="T98" fmla="*/ 29 w 322"/>
                      <a:gd name="T99" fmla="*/ 373 h 453"/>
                      <a:gd name="T100" fmla="*/ 29 w 322"/>
                      <a:gd name="T101" fmla="*/ 339 h 453"/>
                      <a:gd name="T102" fmla="*/ 28 w 322"/>
                      <a:gd name="T103" fmla="*/ 313 h 453"/>
                      <a:gd name="T104" fmla="*/ 37 w 322"/>
                      <a:gd name="T105" fmla="*/ 278 h 453"/>
                      <a:gd name="T106" fmla="*/ 49 w 322"/>
                      <a:gd name="T107" fmla="*/ 262 h 453"/>
                      <a:gd name="T108" fmla="*/ 52 w 322"/>
                      <a:gd name="T109" fmla="*/ 247 h 453"/>
                      <a:gd name="T110" fmla="*/ 55 w 322"/>
                      <a:gd name="T111" fmla="*/ 236 h 453"/>
                      <a:gd name="T112" fmla="*/ 60 w 322"/>
                      <a:gd name="T113" fmla="*/ 227 h 453"/>
                      <a:gd name="T114" fmla="*/ 53 w 322"/>
                      <a:gd name="T115" fmla="*/ 215 h 453"/>
                      <a:gd name="T116" fmla="*/ 25 w 322"/>
                      <a:gd name="T117" fmla="*/ 188 h 453"/>
                      <a:gd name="T118" fmla="*/ 7 w 322"/>
                      <a:gd name="T119" fmla="*/ 170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2" h="453">
                        <a:moveTo>
                          <a:pt x="0" y="165"/>
                        </a:moveTo>
                        <a:lnTo>
                          <a:pt x="0" y="162"/>
                        </a:lnTo>
                        <a:lnTo>
                          <a:pt x="4" y="161"/>
                        </a:lnTo>
                        <a:lnTo>
                          <a:pt x="4" y="161"/>
                        </a:lnTo>
                        <a:lnTo>
                          <a:pt x="5" y="161"/>
                        </a:lnTo>
                        <a:lnTo>
                          <a:pt x="15" y="157"/>
                        </a:lnTo>
                        <a:lnTo>
                          <a:pt x="20" y="156"/>
                        </a:lnTo>
                        <a:lnTo>
                          <a:pt x="31" y="146"/>
                        </a:lnTo>
                        <a:lnTo>
                          <a:pt x="50" y="130"/>
                        </a:lnTo>
                        <a:lnTo>
                          <a:pt x="68" y="114"/>
                        </a:lnTo>
                        <a:lnTo>
                          <a:pt x="79" y="104"/>
                        </a:lnTo>
                        <a:lnTo>
                          <a:pt x="84" y="101"/>
                        </a:lnTo>
                        <a:lnTo>
                          <a:pt x="102" y="91"/>
                        </a:lnTo>
                        <a:lnTo>
                          <a:pt x="106" y="88"/>
                        </a:lnTo>
                        <a:lnTo>
                          <a:pt x="113" y="83"/>
                        </a:lnTo>
                        <a:lnTo>
                          <a:pt x="123" y="82"/>
                        </a:lnTo>
                        <a:lnTo>
                          <a:pt x="135" y="75"/>
                        </a:lnTo>
                        <a:lnTo>
                          <a:pt x="135" y="75"/>
                        </a:lnTo>
                        <a:lnTo>
                          <a:pt x="145" y="72"/>
                        </a:lnTo>
                        <a:lnTo>
                          <a:pt x="151" y="71"/>
                        </a:lnTo>
                        <a:lnTo>
                          <a:pt x="174" y="61"/>
                        </a:lnTo>
                        <a:lnTo>
                          <a:pt x="179" y="59"/>
                        </a:lnTo>
                        <a:lnTo>
                          <a:pt x="182" y="58"/>
                        </a:lnTo>
                        <a:lnTo>
                          <a:pt x="192" y="55"/>
                        </a:lnTo>
                        <a:lnTo>
                          <a:pt x="205" y="45"/>
                        </a:lnTo>
                        <a:lnTo>
                          <a:pt x="219" y="30"/>
                        </a:lnTo>
                        <a:lnTo>
                          <a:pt x="222" y="26"/>
                        </a:lnTo>
                        <a:lnTo>
                          <a:pt x="240" y="14"/>
                        </a:lnTo>
                        <a:lnTo>
                          <a:pt x="251" y="8"/>
                        </a:lnTo>
                        <a:lnTo>
                          <a:pt x="261" y="0"/>
                        </a:lnTo>
                        <a:lnTo>
                          <a:pt x="261" y="1"/>
                        </a:lnTo>
                        <a:lnTo>
                          <a:pt x="270" y="8"/>
                        </a:lnTo>
                        <a:lnTo>
                          <a:pt x="282" y="18"/>
                        </a:lnTo>
                        <a:lnTo>
                          <a:pt x="288" y="22"/>
                        </a:lnTo>
                        <a:lnTo>
                          <a:pt x="295" y="24"/>
                        </a:lnTo>
                        <a:lnTo>
                          <a:pt x="309" y="29"/>
                        </a:lnTo>
                        <a:lnTo>
                          <a:pt x="312" y="30"/>
                        </a:lnTo>
                        <a:lnTo>
                          <a:pt x="312" y="35"/>
                        </a:lnTo>
                        <a:lnTo>
                          <a:pt x="317" y="61"/>
                        </a:lnTo>
                        <a:lnTo>
                          <a:pt x="320" y="80"/>
                        </a:lnTo>
                        <a:lnTo>
                          <a:pt x="322" y="96"/>
                        </a:lnTo>
                        <a:lnTo>
                          <a:pt x="322" y="112"/>
                        </a:lnTo>
                        <a:lnTo>
                          <a:pt x="320" y="132"/>
                        </a:lnTo>
                        <a:lnTo>
                          <a:pt x="319" y="153"/>
                        </a:lnTo>
                        <a:lnTo>
                          <a:pt x="320" y="169"/>
                        </a:lnTo>
                        <a:lnTo>
                          <a:pt x="320" y="169"/>
                        </a:lnTo>
                        <a:lnTo>
                          <a:pt x="285" y="167"/>
                        </a:lnTo>
                        <a:lnTo>
                          <a:pt x="283" y="167"/>
                        </a:lnTo>
                        <a:lnTo>
                          <a:pt x="251" y="164"/>
                        </a:lnTo>
                        <a:lnTo>
                          <a:pt x="251" y="167"/>
                        </a:lnTo>
                        <a:lnTo>
                          <a:pt x="209" y="165"/>
                        </a:lnTo>
                        <a:lnTo>
                          <a:pt x="205" y="212"/>
                        </a:lnTo>
                        <a:lnTo>
                          <a:pt x="203" y="255"/>
                        </a:lnTo>
                        <a:lnTo>
                          <a:pt x="211" y="265"/>
                        </a:lnTo>
                        <a:lnTo>
                          <a:pt x="216" y="270"/>
                        </a:lnTo>
                        <a:lnTo>
                          <a:pt x="230" y="300"/>
                        </a:lnTo>
                        <a:lnTo>
                          <a:pt x="240" y="318"/>
                        </a:lnTo>
                        <a:lnTo>
                          <a:pt x="238" y="339"/>
                        </a:lnTo>
                        <a:lnTo>
                          <a:pt x="235" y="339"/>
                        </a:lnTo>
                        <a:lnTo>
                          <a:pt x="221" y="342"/>
                        </a:lnTo>
                        <a:lnTo>
                          <a:pt x="217" y="342"/>
                        </a:lnTo>
                        <a:lnTo>
                          <a:pt x="216" y="342"/>
                        </a:lnTo>
                        <a:lnTo>
                          <a:pt x="193" y="344"/>
                        </a:lnTo>
                        <a:lnTo>
                          <a:pt x="193" y="347"/>
                        </a:lnTo>
                        <a:lnTo>
                          <a:pt x="193" y="347"/>
                        </a:lnTo>
                        <a:lnTo>
                          <a:pt x="192" y="360"/>
                        </a:lnTo>
                        <a:lnTo>
                          <a:pt x="169" y="360"/>
                        </a:lnTo>
                        <a:lnTo>
                          <a:pt x="168" y="371"/>
                        </a:lnTo>
                        <a:lnTo>
                          <a:pt x="169" y="376"/>
                        </a:lnTo>
                        <a:lnTo>
                          <a:pt x="169" y="378"/>
                        </a:lnTo>
                        <a:lnTo>
                          <a:pt x="163" y="392"/>
                        </a:lnTo>
                        <a:lnTo>
                          <a:pt x="156" y="390"/>
                        </a:lnTo>
                        <a:lnTo>
                          <a:pt x="153" y="390"/>
                        </a:lnTo>
                        <a:lnTo>
                          <a:pt x="151" y="390"/>
                        </a:lnTo>
                        <a:lnTo>
                          <a:pt x="131" y="387"/>
                        </a:lnTo>
                        <a:lnTo>
                          <a:pt x="127" y="386"/>
                        </a:lnTo>
                        <a:lnTo>
                          <a:pt x="123" y="382"/>
                        </a:lnTo>
                        <a:lnTo>
                          <a:pt x="121" y="389"/>
                        </a:lnTo>
                        <a:lnTo>
                          <a:pt x="118" y="386"/>
                        </a:lnTo>
                        <a:lnTo>
                          <a:pt x="115" y="386"/>
                        </a:lnTo>
                        <a:lnTo>
                          <a:pt x="113" y="387"/>
                        </a:lnTo>
                        <a:lnTo>
                          <a:pt x="111" y="390"/>
                        </a:lnTo>
                        <a:lnTo>
                          <a:pt x="113" y="397"/>
                        </a:lnTo>
                        <a:lnTo>
                          <a:pt x="115" y="405"/>
                        </a:lnTo>
                        <a:lnTo>
                          <a:pt x="115" y="413"/>
                        </a:lnTo>
                        <a:lnTo>
                          <a:pt x="113" y="421"/>
                        </a:lnTo>
                        <a:lnTo>
                          <a:pt x="108" y="423"/>
                        </a:lnTo>
                        <a:lnTo>
                          <a:pt x="111" y="432"/>
                        </a:lnTo>
                        <a:lnTo>
                          <a:pt x="116" y="447"/>
                        </a:lnTo>
                        <a:lnTo>
                          <a:pt x="116" y="453"/>
                        </a:lnTo>
                        <a:lnTo>
                          <a:pt x="102" y="453"/>
                        </a:lnTo>
                        <a:lnTo>
                          <a:pt x="97" y="453"/>
                        </a:lnTo>
                        <a:lnTo>
                          <a:pt x="82" y="452"/>
                        </a:lnTo>
                        <a:lnTo>
                          <a:pt x="76" y="447"/>
                        </a:lnTo>
                        <a:lnTo>
                          <a:pt x="74" y="447"/>
                        </a:lnTo>
                        <a:lnTo>
                          <a:pt x="78" y="431"/>
                        </a:lnTo>
                        <a:lnTo>
                          <a:pt x="70" y="421"/>
                        </a:lnTo>
                        <a:lnTo>
                          <a:pt x="50" y="402"/>
                        </a:lnTo>
                        <a:lnTo>
                          <a:pt x="41" y="384"/>
                        </a:lnTo>
                        <a:lnTo>
                          <a:pt x="29" y="373"/>
                        </a:lnTo>
                        <a:lnTo>
                          <a:pt x="28" y="362"/>
                        </a:lnTo>
                        <a:lnTo>
                          <a:pt x="29" y="339"/>
                        </a:lnTo>
                        <a:lnTo>
                          <a:pt x="29" y="329"/>
                        </a:lnTo>
                        <a:lnTo>
                          <a:pt x="28" y="313"/>
                        </a:lnTo>
                        <a:lnTo>
                          <a:pt x="29" y="300"/>
                        </a:lnTo>
                        <a:lnTo>
                          <a:pt x="37" y="278"/>
                        </a:lnTo>
                        <a:lnTo>
                          <a:pt x="45" y="268"/>
                        </a:lnTo>
                        <a:lnTo>
                          <a:pt x="49" y="262"/>
                        </a:lnTo>
                        <a:lnTo>
                          <a:pt x="49" y="260"/>
                        </a:lnTo>
                        <a:lnTo>
                          <a:pt x="52" y="247"/>
                        </a:lnTo>
                        <a:lnTo>
                          <a:pt x="53" y="243"/>
                        </a:lnTo>
                        <a:lnTo>
                          <a:pt x="55" y="236"/>
                        </a:lnTo>
                        <a:lnTo>
                          <a:pt x="58" y="230"/>
                        </a:lnTo>
                        <a:lnTo>
                          <a:pt x="60" y="227"/>
                        </a:lnTo>
                        <a:lnTo>
                          <a:pt x="60" y="225"/>
                        </a:lnTo>
                        <a:lnTo>
                          <a:pt x="53" y="215"/>
                        </a:lnTo>
                        <a:lnTo>
                          <a:pt x="49" y="202"/>
                        </a:lnTo>
                        <a:lnTo>
                          <a:pt x="25" y="188"/>
                        </a:lnTo>
                        <a:lnTo>
                          <a:pt x="15" y="180"/>
                        </a:lnTo>
                        <a:lnTo>
                          <a:pt x="7" y="170"/>
                        </a:lnTo>
                        <a:lnTo>
                          <a:pt x="0" y="165"/>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a:p>
                </p:txBody>
              </p:sp>
              <p:sp>
                <p:nvSpPr>
                  <p:cNvPr id="154" name="Freeform 110"/>
                  <p:cNvSpPr>
                    <a:spLocks/>
                  </p:cNvSpPr>
                  <p:nvPr/>
                </p:nvSpPr>
                <p:spPr bwMode="auto">
                  <a:xfrm>
                    <a:off x="4879" y="2124"/>
                    <a:ext cx="322" cy="453"/>
                  </a:xfrm>
                  <a:custGeom>
                    <a:avLst/>
                    <a:gdLst>
                      <a:gd name="T0" fmla="*/ 0 w 322"/>
                      <a:gd name="T1" fmla="*/ 162 h 453"/>
                      <a:gd name="T2" fmla="*/ 4 w 322"/>
                      <a:gd name="T3" fmla="*/ 161 h 453"/>
                      <a:gd name="T4" fmla="*/ 15 w 322"/>
                      <a:gd name="T5" fmla="*/ 157 h 453"/>
                      <a:gd name="T6" fmla="*/ 31 w 322"/>
                      <a:gd name="T7" fmla="*/ 146 h 453"/>
                      <a:gd name="T8" fmla="*/ 68 w 322"/>
                      <a:gd name="T9" fmla="*/ 114 h 453"/>
                      <a:gd name="T10" fmla="*/ 84 w 322"/>
                      <a:gd name="T11" fmla="*/ 101 h 453"/>
                      <a:gd name="T12" fmla="*/ 106 w 322"/>
                      <a:gd name="T13" fmla="*/ 88 h 453"/>
                      <a:gd name="T14" fmla="*/ 123 w 322"/>
                      <a:gd name="T15" fmla="*/ 82 h 453"/>
                      <a:gd name="T16" fmla="*/ 135 w 322"/>
                      <a:gd name="T17" fmla="*/ 75 h 453"/>
                      <a:gd name="T18" fmla="*/ 151 w 322"/>
                      <a:gd name="T19" fmla="*/ 71 h 453"/>
                      <a:gd name="T20" fmla="*/ 179 w 322"/>
                      <a:gd name="T21" fmla="*/ 59 h 453"/>
                      <a:gd name="T22" fmla="*/ 192 w 322"/>
                      <a:gd name="T23" fmla="*/ 55 h 453"/>
                      <a:gd name="T24" fmla="*/ 219 w 322"/>
                      <a:gd name="T25" fmla="*/ 30 h 453"/>
                      <a:gd name="T26" fmla="*/ 240 w 322"/>
                      <a:gd name="T27" fmla="*/ 14 h 453"/>
                      <a:gd name="T28" fmla="*/ 261 w 322"/>
                      <a:gd name="T29" fmla="*/ 0 h 453"/>
                      <a:gd name="T30" fmla="*/ 270 w 322"/>
                      <a:gd name="T31" fmla="*/ 8 h 453"/>
                      <a:gd name="T32" fmla="*/ 288 w 322"/>
                      <a:gd name="T33" fmla="*/ 22 h 453"/>
                      <a:gd name="T34" fmla="*/ 309 w 322"/>
                      <a:gd name="T35" fmla="*/ 29 h 453"/>
                      <a:gd name="T36" fmla="*/ 312 w 322"/>
                      <a:gd name="T37" fmla="*/ 35 h 453"/>
                      <a:gd name="T38" fmla="*/ 320 w 322"/>
                      <a:gd name="T39" fmla="*/ 80 h 453"/>
                      <a:gd name="T40" fmla="*/ 322 w 322"/>
                      <a:gd name="T41" fmla="*/ 112 h 453"/>
                      <a:gd name="T42" fmla="*/ 319 w 322"/>
                      <a:gd name="T43" fmla="*/ 153 h 453"/>
                      <a:gd name="T44" fmla="*/ 320 w 322"/>
                      <a:gd name="T45" fmla="*/ 169 h 453"/>
                      <a:gd name="T46" fmla="*/ 283 w 322"/>
                      <a:gd name="T47" fmla="*/ 167 h 453"/>
                      <a:gd name="T48" fmla="*/ 251 w 322"/>
                      <a:gd name="T49" fmla="*/ 167 h 453"/>
                      <a:gd name="T50" fmla="*/ 205 w 322"/>
                      <a:gd name="T51" fmla="*/ 212 h 453"/>
                      <a:gd name="T52" fmla="*/ 211 w 322"/>
                      <a:gd name="T53" fmla="*/ 265 h 453"/>
                      <a:gd name="T54" fmla="*/ 230 w 322"/>
                      <a:gd name="T55" fmla="*/ 300 h 453"/>
                      <a:gd name="T56" fmla="*/ 238 w 322"/>
                      <a:gd name="T57" fmla="*/ 339 h 453"/>
                      <a:gd name="T58" fmla="*/ 221 w 322"/>
                      <a:gd name="T59" fmla="*/ 342 h 453"/>
                      <a:gd name="T60" fmla="*/ 216 w 322"/>
                      <a:gd name="T61" fmla="*/ 342 h 453"/>
                      <a:gd name="T62" fmla="*/ 193 w 322"/>
                      <a:gd name="T63" fmla="*/ 347 h 453"/>
                      <a:gd name="T64" fmla="*/ 192 w 322"/>
                      <a:gd name="T65" fmla="*/ 360 h 453"/>
                      <a:gd name="T66" fmla="*/ 168 w 322"/>
                      <a:gd name="T67" fmla="*/ 371 h 453"/>
                      <a:gd name="T68" fmla="*/ 169 w 322"/>
                      <a:gd name="T69" fmla="*/ 378 h 453"/>
                      <a:gd name="T70" fmla="*/ 156 w 322"/>
                      <a:gd name="T71" fmla="*/ 390 h 453"/>
                      <a:gd name="T72" fmla="*/ 151 w 322"/>
                      <a:gd name="T73" fmla="*/ 390 h 453"/>
                      <a:gd name="T74" fmla="*/ 127 w 322"/>
                      <a:gd name="T75" fmla="*/ 386 h 453"/>
                      <a:gd name="T76" fmla="*/ 121 w 322"/>
                      <a:gd name="T77" fmla="*/ 389 h 453"/>
                      <a:gd name="T78" fmla="*/ 115 w 322"/>
                      <a:gd name="T79" fmla="*/ 386 h 453"/>
                      <a:gd name="T80" fmla="*/ 111 w 322"/>
                      <a:gd name="T81" fmla="*/ 390 h 453"/>
                      <a:gd name="T82" fmla="*/ 115 w 322"/>
                      <a:gd name="T83" fmla="*/ 405 h 453"/>
                      <a:gd name="T84" fmla="*/ 113 w 322"/>
                      <a:gd name="T85" fmla="*/ 421 h 453"/>
                      <a:gd name="T86" fmla="*/ 111 w 322"/>
                      <a:gd name="T87" fmla="*/ 432 h 453"/>
                      <a:gd name="T88" fmla="*/ 116 w 322"/>
                      <a:gd name="T89" fmla="*/ 453 h 453"/>
                      <a:gd name="T90" fmla="*/ 97 w 322"/>
                      <a:gd name="T91" fmla="*/ 453 h 453"/>
                      <a:gd name="T92" fmla="*/ 76 w 322"/>
                      <a:gd name="T93" fmla="*/ 447 h 453"/>
                      <a:gd name="T94" fmla="*/ 78 w 322"/>
                      <a:gd name="T95" fmla="*/ 431 h 453"/>
                      <a:gd name="T96" fmla="*/ 50 w 322"/>
                      <a:gd name="T97" fmla="*/ 402 h 453"/>
                      <a:gd name="T98" fmla="*/ 29 w 322"/>
                      <a:gd name="T99" fmla="*/ 373 h 453"/>
                      <a:gd name="T100" fmla="*/ 29 w 322"/>
                      <a:gd name="T101" fmla="*/ 339 h 453"/>
                      <a:gd name="T102" fmla="*/ 28 w 322"/>
                      <a:gd name="T103" fmla="*/ 313 h 453"/>
                      <a:gd name="T104" fmla="*/ 37 w 322"/>
                      <a:gd name="T105" fmla="*/ 278 h 453"/>
                      <a:gd name="T106" fmla="*/ 49 w 322"/>
                      <a:gd name="T107" fmla="*/ 262 h 453"/>
                      <a:gd name="T108" fmla="*/ 52 w 322"/>
                      <a:gd name="T109" fmla="*/ 247 h 453"/>
                      <a:gd name="T110" fmla="*/ 55 w 322"/>
                      <a:gd name="T111" fmla="*/ 236 h 453"/>
                      <a:gd name="T112" fmla="*/ 60 w 322"/>
                      <a:gd name="T113" fmla="*/ 227 h 453"/>
                      <a:gd name="T114" fmla="*/ 53 w 322"/>
                      <a:gd name="T115" fmla="*/ 215 h 453"/>
                      <a:gd name="T116" fmla="*/ 25 w 322"/>
                      <a:gd name="T117" fmla="*/ 188 h 453"/>
                      <a:gd name="T118" fmla="*/ 7 w 322"/>
                      <a:gd name="T119" fmla="*/ 170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2" h="453">
                        <a:moveTo>
                          <a:pt x="0" y="165"/>
                        </a:moveTo>
                        <a:lnTo>
                          <a:pt x="0" y="162"/>
                        </a:lnTo>
                        <a:lnTo>
                          <a:pt x="4" y="161"/>
                        </a:lnTo>
                        <a:lnTo>
                          <a:pt x="4" y="161"/>
                        </a:lnTo>
                        <a:lnTo>
                          <a:pt x="5" y="161"/>
                        </a:lnTo>
                        <a:lnTo>
                          <a:pt x="15" y="157"/>
                        </a:lnTo>
                        <a:lnTo>
                          <a:pt x="20" y="156"/>
                        </a:lnTo>
                        <a:lnTo>
                          <a:pt x="31" y="146"/>
                        </a:lnTo>
                        <a:lnTo>
                          <a:pt x="50" y="130"/>
                        </a:lnTo>
                        <a:lnTo>
                          <a:pt x="68" y="114"/>
                        </a:lnTo>
                        <a:lnTo>
                          <a:pt x="79" y="104"/>
                        </a:lnTo>
                        <a:lnTo>
                          <a:pt x="84" y="101"/>
                        </a:lnTo>
                        <a:lnTo>
                          <a:pt x="102" y="91"/>
                        </a:lnTo>
                        <a:lnTo>
                          <a:pt x="106" y="88"/>
                        </a:lnTo>
                        <a:lnTo>
                          <a:pt x="113" y="83"/>
                        </a:lnTo>
                        <a:lnTo>
                          <a:pt x="123" y="82"/>
                        </a:lnTo>
                        <a:lnTo>
                          <a:pt x="135" y="75"/>
                        </a:lnTo>
                        <a:lnTo>
                          <a:pt x="135" y="75"/>
                        </a:lnTo>
                        <a:lnTo>
                          <a:pt x="145" y="72"/>
                        </a:lnTo>
                        <a:lnTo>
                          <a:pt x="151" y="71"/>
                        </a:lnTo>
                        <a:lnTo>
                          <a:pt x="174" y="61"/>
                        </a:lnTo>
                        <a:lnTo>
                          <a:pt x="179" y="59"/>
                        </a:lnTo>
                        <a:lnTo>
                          <a:pt x="182" y="58"/>
                        </a:lnTo>
                        <a:lnTo>
                          <a:pt x="192" y="55"/>
                        </a:lnTo>
                        <a:lnTo>
                          <a:pt x="205" y="45"/>
                        </a:lnTo>
                        <a:lnTo>
                          <a:pt x="219" y="30"/>
                        </a:lnTo>
                        <a:lnTo>
                          <a:pt x="222" y="26"/>
                        </a:lnTo>
                        <a:lnTo>
                          <a:pt x="240" y="14"/>
                        </a:lnTo>
                        <a:lnTo>
                          <a:pt x="251" y="8"/>
                        </a:lnTo>
                        <a:lnTo>
                          <a:pt x="261" y="0"/>
                        </a:lnTo>
                        <a:lnTo>
                          <a:pt x="261" y="1"/>
                        </a:lnTo>
                        <a:lnTo>
                          <a:pt x="270" y="8"/>
                        </a:lnTo>
                        <a:lnTo>
                          <a:pt x="282" y="18"/>
                        </a:lnTo>
                        <a:lnTo>
                          <a:pt x="288" y="22"/>
                        </a:lnTo>
                        <a:lnTo>
                          <a:pt x="295" y="24"/>
                        </a:lnTo>
                        <a:lnTo>
                          <a:pt x="309" y="29"/>
                        </a:lnTo>
                        <a:lnTo>
                          <a:pt x="312" y="30"/>
                        </a:lnTo>
                        <a:lnTo>
                          <a:pt x="312" y="35"/>
                        </a:lnTo>
                        <a:lnTo>
                          <a:pt x="317" y="61"/>
                        </a:lnTo>
                        <a:lnTo>
                          <a:pt x="320" y="80"/>
                        </a:lnTo>
                        <a:lnTo>
                          <a:pt x="322" y="96"/>
                        </a:lnTo>
                        <a:lnTo>
                          <a:pt x="322" y="112"/>
                        </a:lnTo>
                        <a:lnTo>
                          <a:pt x="320" y="132"/>
                        </a:lnTo>
                        <a:lnTo>
                          <a:pt x="319" y="153"/>
                        </a:lnTo>
                        <a:lnTo>
                          <a:pt x="320" y="169"/>
                        </a:lnTo>
                        <a:lnTo>
                          <a:pt x="320" y="169"/>
                        </a:lnTo>
                        <a:lnTo>
                          <a:pt x="285" y="167"/>
                        </a:lnTo>
                        <a:lnTo>
                          <a:pt x="283" y="167"/>
                        </a:lnTo>
                        <a:lnTo>
                          <a:pt x="251" y="164"/>
                        </a:lnTo>
                        <a:lnTo>
                          <a:pt x="251" y="167"/>
                        </a:lnTo>
                        <a:lnTo>
                          <a:pt x="209" y="165"/>
                        </a:lnTo>
                        <a:lnTo>
                          <a:pt x="205" y="212"/>
                        </a:lnTo>
                        <a:lnTo>
                          <a:pt x="203" y="255"/>
                        </a:lnTo>
                        <a:lnTo>
                          <a:pt x="211" y="265"/>
                        </a:lnTo>
                        <a:lnTo>
                          <a:pt x="216" y="270"/>
                        </a:lnTo>
                        <a:lnTo>
                          <a:pt x="230" y="300"/>
                        </a:lnTo>
                        <a:lnTo>
                          <a:pt x="240" y="318"/>
                        </a:lnTo>
                        <a:lnTo>
                          <a:pt x="238" y="339"/>
                        </a:lnTo>
                        <a:lnTo>
                          <a:pt x="235" y="339"/>
                        </a:lnTo>
                        <a:lnTo>
                          <a:pt x="221" y="342"/>
                        </a:lnTo>
                        <a:lnTo>
                          <a:pt x="217" y="342"/>
                        </a:lnTo>
                        <a:lnTo>
                          <a:pt x="216" y="342"/>
                        </a:lnTo>
                        <a:lnTo>
                          <a:pt x="193" y="344"/>
                        </a:lnTo>
                        <a:lnTo>
                          <a:pt x="193" y="347"/>
                        </a:lnTo>
                        <a:lnTo>
                          <a:pt x="193" y="347"/>
                        </a:lnTo>
                        <a:lnTo>
                          <a:pt x="192" y="360"/>
                        </a:lnTo>
                        <a:lnTo>
                          <a:pt x="169" y="360"/>
                        </a:lnTo>
                        <a:lnTo>
                          <a:pt x="168" y="371"/>
                        </a:lnTo>
                        <a:lnTo>
                          <a:pt x="169" y="376"/>
                        </a:lnTo>
                        <a:lnTo>
                          <a:pt x="169" y="378"/>
                        </a:lnTo>
                        <a:lnTo>
                          <a:pt x="163" y="392"/>
                        </a:lnTo>
                        <a:lnTo>
                          <a:pt x="156" y="390"/>
                        </a:lnTo>
                        <a:lnTo>
                          <a:pt x="153" y="390"/>
                        </a:lnTo>
                        <a:lnTo>
                          <a:pt x="151" y="390"/>
                        </a:lnTo>
                        <a:lnTo>
                          <a:pt x="131" y="387"/>
                        </a:lnTo>
                        <a:lnTo>
                          <a:pt x="127" y="386"/>
                        </a:lnTo>
                        <a:lnTo>
                          <a:pt x="123" y="382"/>
                        </a:lnTo>
                        <a:lnTo>
                          <a:pt x="121" y="389"/>
                        </a:lnTo>
                        <a:lnTo>
                          <a:pt x="118" y="386"/>
                        </a:lnTo>
                        <a:lnTo>
                          <a:pt x="115" y="386"/>
                        </a:lnTo>
                        <a:lnTo>
                          <a:pt x="113" y="387"/>
                        </a:lnTo>
                        <a:lnTo>
                          <a:pt x="111" y="390"/>
                        </a:lnTo>
                        <a:lnTo>
                          <a:pt x="113" y="397"/>
                        </a:lnTo>
                        <a:lnTo>
                          <a:pt x="115" y="405"/>
                        </a:lnTo>
                        <a:lnTo>
                          <a:pt x="115" y="413"/>
                        </a:lnTo>
                        <a:lnTo>
                          <a:pt x="113" y="421"/>
                        </a:lnTo>
                        <a:lnTo>
                          <a:pt x="108" y="423"/>
                        </a:lnTo>
                        <a:lnTo>
                          <a:pt x="111" y="432"/>
                        </a:lnTo>
                        <a:lnTo>
                          <a:pt x="116" y="447"/>
                        </a:lnTo>
                        <a:lnTo>
                          <a:pt x="116" y="453"/>
                        </a:lnTo>
                        <a:lnTo>
                          <a:pt x="102" y="453"/>
                        </a:lnTo>
                        <a:lnTo>
                          <a:pt x="97" y="453"/>
                        </a:lnTo>
                        <a:lnTo>
                          <a:pt x="82" y="452"/>
                        </a:lnTo>
                        <a:lnTo>
                          <a:pt x="76" y="447"/>
                        </a:lnTo>
                        <a:lnTo>
                          <a:pt x="74" y="447"/>
                        </a:lnTo>
                        <a:lnTo>
                          <a:pt x="78" y="431"/>
                        </a:lnTo>
                        <a:lnTo>
                          <a:pt x="70" y="421"/>
                        </a:lnTo>
                        <a:lnTo>
                          <a:pt x="50" y="402"/>
                        </a:lnTo>
                        <a:lnTo>
                          <a:pt x="41" y="384"/>
                        </a:lnTo>
                        <a:lnTo>
                          <a:pt x="29" y="373"/>
                        </a:lnTo>
                        <a:lnTo>
                          <a:pt x="28" y="362"/>
                        </a:lnTo>
                        <a:lnTo>
                          <a:pt x="29" y="339"/>
                        </a:lnTo>
                        <a:lnTo>
                          <a:pt x="29" y="329"/>
                        </a:lnTo>
                        <a:lnTo>
                          <a:pt x="28" y="313"/>
                        </a:lnTo>
                        <a:lnTo>
                          <a:pt x="29" y="300"/>
                        </a:lnTo>
                        <a:lnTo>
                          <a:pt x="37" y="278"/>
                        </a:lnTo>
                        <a:lnTo>
                          <a:pt x="45" y="268"/>
                        </a:lnTo>
                        <a:lnTo>
                          <a:pt x="49" y="262"/>
                        </a:lnTo>
                        <a:lnTo>
                          <a:pt x="49" y="260"/>
                        </a:lnTo>
                        <a:lnTo>
                          <a:pt x="52" y="247"/>
                        </a:lnTo>
                        <a:lnTo>
                          <a:pt x="53" y="243"/>
                        </a:lnTo>
                        <a:lnTo>
                          <a:pt x="55" y="236"/>
                        </a:lnTo>
                        <a:lnTo>
                          <a:pt x="58" y="230"/>
                        </a:lnTo>
                        <a:lnTo>
                          <a:pt x="60" y="227"/>
                        </a:lnTo>
                        <a:lnTo>
                          <a:pt x="60" y="225"/>
                        </a:lnTo>
                        <a:lnTo>
                          <a:pt x="53" y="215"/>
                        </a:lnTo>
                        <a:lnTo>
                          <a:pt x="49" y="202"/>
                        </a:lnTo>
                        <a:lnTo>
                          <a:pt x="25" y="188"/>
                        </a:lnTo>
                        <a:lnTo>
                          <a:pt x="15" y="180"/>
                        </a:lnTo>
                        <a:lnTo>
                          <a:pt x="7" y="170"/>
                        </a:lnTo>
                        <a:lnTo>
                          <a:pt x="0" y="165"/>
                        </a:lnTo>
                      </a:path>
                    </a:pathLst>
                  </a:custGeom>
                  <a:noFill/>
                  <a:ln w="4763" cap="sq">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
                <p:nvSpPr>
                  <p:cNvPr id="155" name="Freeform 111"/>
                  <p:cNvSpPr>
                    <a:spLocks/>
                  </p:cNvSpPr>
                  <p:nvPr/>
                </p:nvSpPr>
                <p:spPr bwMode="auto">
                  <a:xfrm>
                    <a:off x="3377" y="2767"/>
                    <a:ext cx="464" cy="366"/>
                  </a:xfrm>
                  <a:custGeom>
                    <a:avLst/>
                    <a:gdLst>
                      <a:gd name="T0" fmla="*/ 366 w 464"/>
                      <a:gd name="T1" fmla="*/ 85 h 366"/>
                      <a:gd name="T2" fmla="*/ 376 w 464"/>
                      <a:gd name="T3" fmla="*/ 100 h 366"/>
                      <a:gd name="T4" fmla="*/ 379 w 464"/>
                      <a:gd name="T5" fmla="*/ 103 h 366"/>
                      <a:gd name="T6" fmla="*/ 373 w 464"/>
                      <a:gd name="T7" fmla="*/ 117 h 366"/>
                      <a:gd name="T8" fmla="*/ 382 w 464"/>
                      <a:gd name="T9" fmla="*/ 135 h 366"/>
                      <a:gd name="T10" fmla="*/ 392 w 464"/>
                      <a:gd name="T11" fmla="*/ 141 h 366"/>
                      <a:gd name="T12" fmla="*/ 400 w 464"/>
                      <a:gd name="T13" fmla="*/ 148 h 366"/>
                      <a:gd name="T14" fmla="*/ 405 w 464"/>
                      <a:gd name="T15" fmla="*/ 153 h 366"/>
                      <a:gd name="T16" fmla="*/ 408 w 464"/>
                      <a:gd name="T17" fmla="*/ 151 h 366"/>
                      <a:gd name="T18" fmla="*/ 424 w 464"/>
                      <a:gd name="T19" fmla="*/ 156 h 366"/>
                      <a:gd name="T20" fmla="*/ 437 w 464"/>
                      <a:gd name="T21" fmla="*/ 172 h 366"/>
                      <a:gd name="T22" fmla="*/ 456 w 464"/>
                      <a:gd name="T23" fmla="*/ 194 h 366"/>
                      <a:gd name="T24" fmla="*/ 464 w 464"/>
                      <a:gd name="T25" fmla="*/ 212 h 366"/>
                      <a:gd name="T26" fmla="*/ 451 w 464"/>
                      <a:gd name="T27" fmla="*/ 227 h 366"/>
                      <a:gd name="T28" fmla="*/ 440 w 464"/>
                      <a:gd name="T29" fmla="*/ 241 h 366"/>
                      <a:gd name="T30" fmla="*/ 429 w 464"/>
                      <a:gd name="T31" fmla="*/ 252 h 366"/>
                      <a:gd name="T32" fmla="*/ 422 w 464"/>
                      <a:gd name="T33" fmla="*/ 262 h 366"/>
                      <a:gd name="T34" fmla="*/ 418 w 464"/>
                      <a:gd name="T35" fmla="*/ 270 h 366"/>
                      <a:gd name="T36" fmla="*/ 411 w 464"/>
                      <a:gd name="T37" fmla="*/ 275 h 366"/>
                      <a:gd name="T38" fmla="*/ 413 w 464"/>
                      <a:gd name="T39" fmla="*/ 288 h 366"/>
                      <a:gd name="T40" fmla="*/ 422 w 464"/>
                      <a:gd name="T41" fmla="*/ 307 h 366"/>
                      <a:gd name="T42" fmla="*/ 414 w 464"/>
                      <a:gd name="T43" fmla="*/ 310 h 366"/>
                      <a:gd name="T44" fmla="*/ 410 w 464"/>
                      <a:gd name="T45" fmla="*/ 326 h 366"/>
                      <a:gd name="T46" fmla="*/ 406 w 464"/>
                      <a:gd name="T47" fmla="*/ 325 h 366"/>
                      <a:gd name="T48" fmla="*/ 393 w 464"/>
                      <a:gd name="T49" fmla="*/ 336 h 366"/>
                      <a:gd name="T50" fmla="*/ 393 w 464"/>
                      <a:gd name="T51" fmla="*/ 344 h 366"/>
                      <a:gd name="T52" fmla="*/ 376 w 464"/>
                      <a:gd name="T53" fmla="*/ 353 h 366"/>
                      <a:gd name="T54" fmla="*/ 365 w 464"/>
                      <a:gd name="T55" fmla="*/ 366 h 366"/>
                      <a:gd name="T56" fmla="*/ 276 w 464"/>
                      <a:gd name="T57" fmla="*/ 331 h 366"/>
                      <a:gd name="T58" fmla="*/ 225 w 464"/>
                      <a:gd name="T59" fmla="*/ 291 h 366"/>
                      <a:gd name="T60" fmla="*/ 188 w 464"/>
                      <a:gd name="T61" fmla="*/ 280 h 366"/>
                      <a:gd name="T62" fmla="*/ 117 w 464"/>
                      <a:gd name="T63" fmla="*/ 244 h 366"/>
                      <a:gd name="T64" fmla="*/ 27 w 464"/>
                      <a:gd name="T65" fmla="*/ 167 h 366"/>
                      <a:gd name="T66" fmla="*/ 56 w 464"/>
                      <a:gd name="T67" fmla="*/ 145 h 366"/>
                      <a:gd name="T68" fmla="*/ 90 w 464"/>
                      <a:gd name="T69" fmla="*/ 117 h 366"/>
                      <a:gd name="T70" fmla="*/ 130 w 464"/>
                      <a:gd name="T71" fmla="*/ 90 h 366"/>
                      <a:gd name="T72" fmla="*/ 162 w 464"/>
                      <a:gd name="T73" fmla="*/ 69 h 366"/>
                      <a:gd name="T74" fmla="*/ 242 w 464"/>
                      <a:gd name="T75" fmla="*/ 0 h 366"/>
                      <a:gd name="T76" fmla="*/ 287 w 464"/>
                      <a:gd name="T77" fmla="*/ 26 h 366"/>
                      <a:gd name="T78" fmla="*/ 329 w 464"/>
                      <a:gd name="T79" fmla="*/ 48 h 366"/>
                      <a:gd name="T80" fmla="*/ 366 w 464"/>
                      <a:gd name="T81" fmla="*/ 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64" h="366">
                        <a:moveTo>
                          <a:pt x="366" y="72"/>
                        </a:moveTo>
                        <a:lnTo>
                          <a:pt x="366" y="85"/>
                        </a:lnTo>
                        <a:lnTo>
                          <a:pt x="363" y="87"/>
                        </a:lnTo>
                        <a:lnTo>
                          <a:pt x="376" y="100"/>
                        </a:lnTo>
                        <a:lnTo>
                          <a:pt x="376" y="106"/>
                        </a:lnTo>
                        <a:lnTo>
                          <a:pt x="379" y="103"/>
                        </a:lnTo>
                        <a:lnTo>
                          <a:pt x="381" y="112"/>
                        </a:lnTo>
                        <a:lnTo>
                          <a:pt x="373" y="117"/>
                        </a:lnTo>
                        <a:lnTo>
                          <a:pt x="379" y="125"/>
                        </a:lnTo>
                        <a:lnTo>
                          <a:pt x="382" y="135"/>
                        </a:lnTo>
                        <a:lnTo>
                          <a:pt x="385" y="133"/>
                        </a:lnTo>
                        <a:lnTo>
                          <a:pt x="392" y="141"/>
                        </a:lnTo>
                        <a:lnTo>
                          <a:pt x="393" y="140"/>
                        </a:lnTo>
                        <a:lnTo>
                          <a:pt x="400" y="148"/>
                        </a:lnTo>
                        <a:lnTo>
                          <a:pt x="400" y="148"/>
                        </a:lnTo>
                        <a:lnTo>
                          <a:pt x="405" y="153"/>
                        </a:lnTo>
                        <a:lnTo>
                          <a:pt x="405" y="154"/>
                        </a:lnTo>
                        <a:lnTo>
                          <a:pt x="408" y="151"/>
                        </a:lnTo>
                        <a:lnTo>
                          <a:pt x="419" y="162"/>
                        </a:lnTo>
                        <a:lnTo>
                          <a:pt x="424" y="156"/>
                        </a:lnTo>
                        <a:lnTo>
                          <a:pt x="432" y="164"/>
                        </a:lnTo>
                        <a:lnTo>
                          <a:pt x="437" y="172"/>
                        </a:lnTo>
                        <a:lnTo>
                          <a:pt x="448" y="185"/>
                        </a:lnTo>
                        <a:lnTo>
                          <a:pt x="456" y="194"/>
                        </a:lnTo>
                        <a:lnTo>
                          <a:pt x="453" y="198"/>
                        </a:lnTo>
                        <a:lnTo>
                          <a:pt x="464" y="212"/>
                        </a:lnTo>
                        <a:lnTo>
                          <a:pt x="459" y="215"/>
                        </a:lnTo>
                        <a:lnTo>
                          <a:pt x="451" y="227"/>
                        </a:lnTo>
                        <a:lnTo>
                          <a:pt x="434" y="239"/>
                        </a:lnTo>
                        <a:lnTo>
                          <a:pt x="440" y="241"/>
                        </a:lnTo>
                        <a:lnTo>
                          <a:pt x="440" y="241"/>
                        </a:lnTo>
                        <a:lnTo>
                          <a:pt x="429" y="252"/>
                        </a:lnTo>
                        <a:lnTo>
                          <a:pt x="430" y="254"/>
                        </a:lnTo>
                        <a:lnTo>
                          <a:pt x="422" y="262"/>
                        </a:lnTo>
                        <a:lnTo>
                          <a:pt x="416" y="268"/>
                        </a:lnTo>
                        <a:lnTo>
                          <a:pt x="418" y="270"/>
                        </a:lnTo>
                        <a:lnTo>
                          <a:pt x="413" y="275"/>
                        </a:lnTo>
                        <a:lnTo>
                          <a:pt x="411" y="275"/>
                        </a:lnTo>
                        <a:lnTo>
                          <a:pt x="403" y="281"/>
                        </a:lnTo>
                        <a:lnTo>
                          <a:pt x="413" y="288"/>
                        </a:lnTo>
                        <a:lnTo>
                          <a:pt x="410" y="289"/>
                        </a:lnTo>
                        <a:lnTo>
                          <a:pt x="422" y="307"/>
                        </a:lnTo>
                        <a:lnTo>
                          <a:pt x="418" y="310"/>
                        </a:lnTo>
                        <a:lnTo>
                          <a:pt x="414" y="310"/>
                        </a:lnTo>
                        <a:lnTo>
                          <a:pt x="418" y="315"/>
                        </a:lnTo>
                        <a:lnTo>
                          <a:pt x="410" y="326"/>
                        </a:lnTo>
                        <a:lnTo>
                          <a:pt x="408" y="325"/>
                        </a:lnTo>
                        <a:lnTo>
                          <a:pt x="406" y="325"/>
                        </a:lnTo>
                        <a:lnTo>
                          <a:pt x="393" y="334"/>
                        </a:lnTo>
                        <a:lnTo>
                          <a:pt x="393" y="336"/>
                        </a:lnTo>
                        <a:lnTo>
                          <a:pt x="398" y="341"/>
                        </a:lnTo>
                        <a:lnTo>
                          <a:pt x="393" y="344"/>
                        </a:lnTo>
                        <a:lnTo>
                          <a:pt x="379" y="350"/>
                        </a:lnTo>
                        <a:lnTo>
                          <a:pt x="376" y="353"/>
                        </a:lnTo>
                        <a:lnTo>
                          <a:pt x="373" y="357"/>
                        </a:lnTo>
                        <a:lnTo>
                          <a:pt x="365" y="366"/>
                        </a:lnTo>
                        <a:lnTo>
                          <a:pt x="308" y="345"/>
                        </a:lnTo>
                        <a:lnTo>
                          <a:pt x="276" y="331"/>
                        </a:lnTo>
                        <a:lnTo>
                          <a:pt x="260" y="317"/>
                        </a:lnTo>
                        <a:lnTo>
                          <a:pt x="225" y="291"/>
                        </a:lnTo>
                        <a:lnTo>
                          <a:pt x="209" y="286"/>
                        </a:lnTo>
                        <a:lnTo>
                          <a:pt x="188" y="280"/>
                        </a:lnTo>
                        <a:lnTo>
                          <a:pt x="156" y="267"/>
                        </a:lnTo>
                        <a:lnTo>
                          <a:pt x="117" y="244"/>
                        </a:lnTo>
                        <a:lnTo>
                          <a:pt x="0" y="181"/>
                        </a:lnTo>
                        <a:lnTo>
                          <a:pt x="27" y="167"/>
                        </a:lnTo>
                        <a:lnTo>
                          <a:pt x="42" y="156"/>
                        </a:lnTo>
                        <a:lnTo>
                          <a:pt x="56" y="145"/>
                        </a:lnTo>
                        <a:lnTo>
                          <a:pt x="77" y="127"/>
                        </a:lnTo>
                        <a:lnTo>
                          <a:pt x="90" y="117"/>
                        </a:lnTo>
                        <a:lnTo>
                          <a:pt x="101" y="111"/>
                        </a:lnTo>
                        <a:lnTo>
                          <a:pt x="130" y="90"/>
                        </a:lnTo>
                        <a:lnTo>
                          <a:pt x="140" y="83"/>
                        </a:lnTo>
                        <a:lnTo>
                          <a:pt x="162" y="69"/>
                        </a:lnTo>
                        <a:lnTo>
                          <a:pt x="204" y="37"/>
                        </a:lnTo>
                        <a:lnTo>
                          <a:pt x="242" y="0"/>
                        </a:lnTo>
                        <a:lnTo>
                          <a:pt x="270" y="19"/>
                        </a:lnTo>
                        <a:lnTo>
                          <a:pt x="287" y="26"/>
                        </a:lnTo>
                        <a:lnTo>
                          <a:pt x="312" y="40"/>
                        </a:lnTo>
                        <a:lnTo>
                          <a:pt x="329" y="48"/>
                        </a:lnTo>
                        <a:lnTo>
                          <a:pt x="350" y="63"/>
                        </a:lnTo>
                        <a:lnTo>
                          <a:pt x="366" y="72"/>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a:p>
                </p:txBody>
              </p:sp>
              <p:sp>
                <p:nvSpPr>
                  <p:cNvPr id="156" name="Freeform 112"/>
                  <p:cNvSpPr>
                    <a:spLocks/>
                  </p:cNvSpPr>
                  <p:nvPr/>
                </p:nvSpPr>
                <p:spPr bwMode="auto">
                  <a:xfrm>
                    <a:off x="3377" y="2767"/>
                    <a:ext cx="464" cy="366"/>
                  </a:xfrm>
                  <a:custGeom>
                    <a:avLst/>
                    <a:gdLst>
                      <a:gd name="T0" fmla="*/ 366 w 464"/>
                      <a:gd name="T1" fmla="*/ 85 h 366"/>
                      <a:gd name="T2" fmla="*/ 376 w 464"/>
                      <a:gd name="T3" fmla="*/ 100 h 366"/>
                      <a:gd name="T4" fmla="*/ 379 w 464"/>
                      <a:gd name="T5" fmla="*/ 103 h 366"/>
                      <a:gd name="T6" fmla="*/ 373 w 464"/>
                      <a:gd name="T7" fmla="*/ 117 h 366"/>
                      <a:gd name="T8" fmla="*/ 382 w 464"/>
                      <a:gd name="T9" fmla="*/ 135 h 366"/>
                      <a:gd name="T10" fmla="*/ 392 w 464"/>
                      <a:gd name="T11" fmla="*/ 141 h 366"/>
                      <a:gd name="T12" fmla="*/ 400 w 464"/>
                      <a:gd name="T13" fmla="*/ 148 h 366"/>
                      <a:gd name="T14" fmla="*/ 405 w 464"/>
                      <a:gd name="T15" fmla="*/ 153 h 366"/>
                      <a:gd name="T16" fmla="*/ 408 w 464"/>
                      <a:gd name="T17" fmla="*/ 151 h 366"/>
                      <a:gd name="T18" fmla="*/ 424 w 464"/>
                      <a:gd name="T19" fmla="*/ 156 h 366"/>
                      <a:gd name="T20" fmla="*/ 437 w 464"/>
                      <a:gd name="T21" fmla="*/ 172 h 366"/>
                      <a:gd name="T22" fmla="*/ 456 w 464"/>
                      <a:gd name="T23" fmla="*/ 194 h 366"/>
                      <a:gd name="T24" fmla="*/ 464 w 464"/>
                      <a:gd name="T25" fmla="*/ 212 h 366"/>
                      <a:gd name="T26" fmla="*/ 451 w 464"/>
                      <a:gd name="T27" fmla="*/ 227 h 366"/>
                      <a:gd name="T28" fmla="*/ 440 w 464"/>
                      <a:gd name="T29" fmla="*/ 241 h 366"/>
                      <a:gd name="T30" fmla="*/ 429 w 464"/>
                      <a:gd name="T31" fmla="*/ 252 h 366"/>
                      <a:gd name="T32" fmla="*/ 422 w 464"/>
                      <a:gd name="T33" fmla="*/ 262 h 366"/>
                      <a:gd name="T34" fmla="*/ 418 w 464"/>
                      <a:gd name="T35" fmla="*/ 270 h 366"/>
                      <a:gd name="T36" fmla="*/ 411 w 464"/>
                      <a:gd name="T37" fmla="*/ 275 h 366"/>
                      <a:gd name="T38" fmla="*/ 413 w 464"/>
                      <a:gd name="T39" fmla="*/ 288 h 366"/>
                      <a:gd name="T40" fmla="*/ 422 w 464"/>
                      <a:gd name="T41" fmla="*/ 307 h 366"/>
                      <a:gd name="T42" fmla="*/ 414 w 464"/>
                      <a:gd name="T43" fmla="*/ 310 h 366"/>
                      <a:gd name="T44" fmla="*/ 410 w 464"/>
                      <a:gd name="T45" fmla="*/ 326 h 366"/>
                      <a:gd name="T46" fmla="*/ 406 w 464"/>
                      <a:gd name="T47" fmla="*/ 325 h 366"/>
                      <a:gd name="T48" fmla="*/ 393 w 464"/>
                      <a:gd name="T49" fmla="*/ 336 h 366"/>
                      <a:gd name="T50" fmla="*/ 393 w 464"/>
                      <a:gd name="T51" fmla="*/ 344 h 366"/>
                      <a:gd name="T52" fmla="*/ 376 w 464"/>
                      <a:gd name="T53" fmla="*/ 353 h 366"/>
                      <a:gd name="T54" fmla="*/ 365 w 464"/>
                      <a:gd name="T55" fmla="*/ 366 h 366"/>
                      <a:gd name="T56" fmla="*/ 276 w 464"/>
                      <a:gd name="T57" fmla="*/ 331 h 366"/>
                      <a:gd name="T58" fmla="*/ 225 w 464"/>
                      <a:gd name="T59" fmla="*/ 291 h 366"/>
                      <a:gd name="T60" fmla="*/ 188 w 464"/>
                      <a:gd name="T61" fmla="*/ 280 h 366"/>
                      <a:gd name="T62" fmla="*/ 117 w 464"/>
                      <a:gd name="T63" fmla="*/ 244 h 366"/>
                      <a:gd name="T64" fmla="*/ 27 w 464"/>
                      <a:gd name="T65" fmla="*/ 167 h 366"/>
                      <a:gd name="T66" fmla="*/ 56 w 464"/>
                      <a:gd name="T67" fmla="*/ 145 h 366"/>
                      <a:gd name="T68" fmla="*/ 90 w 464"/>
                      <a:gd name="T69" fmla="*/ 117 h 366"/>
                      <a:gd name="T70" fmla="*/ 130 w 464"/>
                      <a:gd name="T71" fmla="*/ 90 h 366"/>
                      <a:gd name="T72" fmla="*/ 162 w 464"/>
                      <a:gd name="T73" fmla="*/ 69 h 366"/>
                      <a:gd name="T74" fmla="*/ 242 w 464"/>
                      <a:gd name="T75" fmla="*/ 0 h 366"/>
                      <a:gd name="T76" fmla="*/ 287 w 464"/>
                      <a:gd name="T77" fmla="*/ 26 h 366"/>
                      <a:gd name="T78" fmla="*/ 329 w 464"/>
                      <a:gd name="T79" fmla="*/ 48 h 366"/>
                      <a:gd name="T80" fmla="*/ 366 w 464"/>
                      <a:gd name="T81" fmla="*/ 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64" h="366">
                        <a:moveTo>
                          <a:pt x="366" y="72"/>
                        </a:moveTo>
                        <a:lnTo>
                          <a:pt x="366" y="85"/>
                        </a:lnTo>
                        <a:lnTo>
                          <a:pt x="363" y="87"/>
                        </a:lnTo>
                        <a:lnTo>
                          <a:pt x="376" y="100"/>
                        </a:lnTo>
                        <a:lnTo>
                          <a:pt x="376" y="106"/>
                        </a:lnTo>
                        <a:lnTo>
                          <a:pt x="379" y="103"/>
                        </a:lnTo>
                        <a:lnTo>
                          <a:pt x="381" y="112"/>
                        </a:lnTo>
                        <a:lnTo>
                          <a:pt x="373" y="117"/>
                        </a:lnTo>
                        <a:lnTo>
                          <a:pt x="379" y="125"/>
                        </a:lnTo>
                        <a:lnTo>
                          <a:pt x="382" y="135"/>
                        </a:lnTo>
                        <a:lnTo>
                          <a:pt x="385" y="133"/>
                        </a:lnTo>
                        <a:lnTo>
                          <a:pt x="392" y="141"/>
                        </a:lnTo>
                        <a:lnTo>
                          <a:pt x="393" y="140"/>
                        </a:lnTo>
                        <a:lnTo>
                          <a:pt x="400" y="148"/>
                        </a:lnTo>
                        <a:lnTo>
                          <a:pt x="400" y="148"/>
                        </a:lnTo>
                        <a:lnTo>
                          <a:pt x="405" y="153"/>
                        </a:lnTo>
                        <a:lnTo>
                          <a:pt x="405" y="154"/>
                        </a:lnTo>
                        <a:lnTo>
                          <a:pt x="408" y="151"/>
                        </a:lnTo>
                        <a:lnTo>
                          <a:pt x="419" y="162"/>
                        </a:lnTo>
                        <a:lnTo>
                          <a:pt x="424" y="156"/>
                        </a:lnTo>
                        <a:lnTo>
                          <a:pt x="432" y="164"/>
                        </a:lnTo>
                        <a:lnTo>
                          <a:pt x="437" y="172"/>
                        </a:lnTo>
                        <a:lnTo>
                          <a:pt x="448" y="185"/>
                        </a:lnTo>
                        <a:lnTo>
                          <a:pt x="456" y="194"/>
                        </a:lnTo>
                        <a:lnTo>
                          <a:pt x="453" y="198"/>
                        </a:lnTo>
                        <a:lnTo>
                          <a:pt x="464" y="212"/>
                        </a:lnTo>
                        <a:lnTo>
                          <a:pt x="459" y="215"/>
                        </a:lnTo>
                        <a:lnTo>
                          <a:pt x="451" y="227"/>
                        </a:lnTo>
                        <a:lnTo>
                          <a:pt x="434" y="239"/>
                        </a:lnTo>
                        <a:lnTo>
                          <a:pt x="440" y="241"/>
                        </a:lnTo>
                        <a:lnTo>
                          <a:pt x="440" y="241"/>
                        </a:lnTo>
                        <a:lnTo>
                          <a:pt x="429" y="252"/>
                        </a:lnTo>
                        <a:lnTo>
                          <a:pt x="430" y="254"/>
                        </a:lnTo>
                        <a:lnTo>
                          <a:pt x="422" y="262"/>
                        </a:lnTo>
                        <a:lnTo>
                          <a:pt x="416" y="268"/>
                        </a:lnTo>
                        <a:lnTo>
                          <a:pt x="418" y="270"/>
                        </a:lnTo>
                        <a:lnTo>
                          <a:pt x="413" y="275"/>
                        </a:lnTo>
                        <a:lnTo>
                          <a:pt x="411" y="275"/>
                        </a:lnTo>
                        <a:lnTo>
                          <a:pt x="403" y="281"/>
                        </a:lnTo>
                        <a:lnTo>
                          <a:pt x="413" y="288"/>
                        </a:lnTo>
                        <a:lnTo>
                          <a:pt x="410" y="289"/>
                        </a:lnTo>
                        <a:lnTo>
                          <a:pt x="422" y="307"/>
                        </a:lnTo>
                        <a:lnTo>
                          <a:pt x="418" y="310"/>
                        </a:lnTo>
                        <a:lnTo>
                          <a:pt x="414" y="310"/>
                        </a:lnTo>
                        <a:lnTo>
                          <a:pt x="418" y="315"/>
                        </a:lnTo>
                        <a:lnTo>
                          <a:pt x="410" y="326"/>
                        </a:lnTo>
                        <a:lnTo>
                          <a:pt x="408" y="325"/>
                        </a:lnTo>
                        <a:lnTo>
                          <a:pt x="406" y="325"/>
                        </a:lnTo>
                        <a:lnTo>
                          <a:pt x="393" y="334"/>
                        </a:lnTo>
                        <a:lnTo>
                          <a:pt x="393" y="336"/>
                        </a:lnTo>
                        <a:lnTo>
                          <a:pt x="398" y="341"/>
                        </a:lnTo>
                        <a:lnTo>
                          <a:pt x="393" y="344"/>
                        </a:lnTo>
                        <a:lnTo>
                          <a:pt x="379" y="350"/>
                        </a:lnTo>
                        <a:lnTo>
                          <a:pt x="376" y="353"/>
                        </a:lnTo>
                        <a:lnTo>
                          <a:pt x="373" y="357"/>
                        </a:lnTo>
                        <a:lnTo>
                          <a:pt x="365" y="366"/>
                        </a:lnTo>
                        <a:lnTo>
                          <a:pt x="308" y="345"/>
                        </a:lnTo>
                        <a:lnTo>
                          <a:pt x="276" y="331"/>
                        </a:lnTo>
                        <a:lnTo>
                          <a:pt x="260" y="317"/>
                        </a:lnTo>
                        <a:lnTo>
                          <a:pt x="225" y="291"/>
                        </a:lnTo>
                        <a:lnTo>
                          <a:pt x="209" y="286"/>
                        </a:lnTo>
                        <a:lnTo>
                          <a:pt x="188" y="280"/>
                        </a:lnTo>
                        <a:lnTo>
                          <a:pt x="156" y="267"/>
                        </a:lnTo>
                        <a:lnTo>
                          <a:pt x="117" y="244"/>
                        </a:lnTo>
                        <a:lnTo>
                          <a:pt x="0" y="181"/>
                        </a:lnTo>
                        <a:lnTo>
                          <a:pt x="27" y="167"/>
                        </a:lnTo>
                        <a:lnTo>
                          <a:pt x="42" y="156"/>
                        </a:lnTo>
                        <a:lnTo>
                          <a:pt x="56" y="145"/>
                        </a:lnTo>
                        <a:lnTo>
                          <a:pt x="77" y="127"/>
                        </a:lnTo>
                        <a:lnTo>
                          <a:pt x="90" y="117"/>
                        </a:lnTo>
                        <a:lnTo>
                          <a:pt x="101" y="111"/>
                        </a:lnTo>
                        <a:lnTo>
                          <a:pt x="130" y="90"/>
                        </a:lnTo>
                        <a:lnTo>
                          <a:pt x="140" y="83"/>
                        </a:lnTo>
                        <a:lnTo>
                          <a:pt x="162" y="69"/>
                        </a:lnTo>
                        <a:lnTo>
                          <a:pt x="204" y="37"/>
                        </a:lnTo>
                        <a:lnTo>
                          <a:pt x="242" y="0"/>
                        </a:lnTo>
                        <a:lnTo>
                          <a:pt x="270" y="19"/>
                        </a:lnTo>
                        <a:lnTo>
                          <a:pt x="287" y="26"/>
                        </a:lnTo>
                        <a:lnTo>
                          <a:pt x="312" y="40"/>
                        </a:lnTo>
                        <a:lnTo>
                          <a:pt x="329" y="48"/>
                        </a:lnTo>
                        <a:lnTo>
                          <a:pt x="350" y="63"/>
                        </a:lnTo>
                        <a:lnTo>
                          <a:pt x="366" y="72"/>
                        </a:lnTo>
                      </a:path>
                    </a:pathLst>
                  </a:custGeom>
                  <a:noFill/>
                  <a:ln w="4763" cap="sq">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
                <p:nvSpPr>
                  <p:cNvPr id="157" name="Freeform 113"/>
                  <p:cNvSpPr>
                    <a:spLocks/>
                  </p:cNvSpPr>
                  <p:nvPr/>
                </p:nvSpPr>
                <p:spPr bwMode="auto">
                  <a:xfrm>
                    <a:off x="6519" y="2923"/>
                    <a:ext cx="135" cy="254"/>
                  </a:xfrm>
                  <a:custGeom>
                    <a:avLst/>
                    <a:gdLst>
                      <a:gd name="T0" fmla="*/ 93 w 135"/>
                      <a:gd name="T1" fmla="*/ 254 h 254"/>
                      <a:gd name="T2" fmla="*/ 50 w 135"/>
                      <a:gd name="T3" fmla="*/ 214 h 254"/>
                      <a:gd name="T4" fmla="*/ 46 w 135"/>
                      <a:gd name="T5" fmla="*/ 214 h 254"/>
                      <a:gd name="T6" fmla="*/ 25 w 135"/>
                      <a:gd name="T7" fmla="*/ 218 h 254"/>
                      <a:gd name="T8" fmla="*/ 0 w 135"/>
                      <a:gd name="T9" fmla="*/ 25 h 254"/>
                      <a:gd name="T10" fmla="*/ 0 w 135"/>
                      <a:gd name="T11" fmla="*/ 19 h 254"/>
                      <a:gd name="T12" fmla="*/ 32 w 135"/>
                      <a:gd name="T13" fmla="*/ 13 h 254"/>
                      <a:gd name="T14" fmla="*/ 32 w 135"/>
                      <a:gd name="T15" fmla="*/ 14 h 254"/>
                      <a:gd name="T16" fmla="*/ 67 w 135"/>
                      <a:gd name="T17" fmla="*/ 8 h 254"/>
                      <a:gd name="T18" fmla="*/ 69 w 135"/>
                      <a:gd name="T19" fmla="*/ 8 h 254"/>
                      <a:gd name="T20" fmla="*/ 128 w 135"/>
                      <a:gd name="T21" fmla="*/ 0 h 254"/>
                      <a:gd name="T22" fmla="*/ 135 w 135"/>
                      <a:gd name="T23" fmla="*/ 16 h 254"/>
                      <a:gd name="T24" fmla="*/ 93 w 135"/>
                      <a:gd name="T25" fmla="*/ 25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5" h="254">
                        <a:moveTo>
                          <a:pt x="93" y="254"/>
                        </a:moveTo>
                        <a:lnTo>
                          <a:pt x="50" y="214"/>
                        </a:lnTo>
                        <a:lnTo>
                          <a:pt x="46" y="214"/>
                        </a:lnTo>
                        <a:lnTo>
                          <a:pt x="25" y="218"/>
                        </a:lnTo>
                        <a:lnTo>
                          <a:pt x="0" y="25"/>
                        </a:lnTo>
                        <a:lnTo>
                          <a:pt x="0" y="19"/>
                        </a:lnTo>
                        <a:lnTo>
                          <a:pt x="32" y="13"/>
                        </a:lnTo>
                        <a:lnTo>
                          <a:pt x="32" y="14"/>
                        </a:lnTo>
                        <a:lnTo>
                          <a:pt x="67" y="8"/>
                        </a:lnTo>
                        <a:lnTo>
                          <a:pt x="69" y="8"/>
                        </a:lnTo>
                        <a:lnTo>
                          <a:pt x="128" y="0"/>
                        </a:lnTo>
                        <a:lnTo>
                          <a:pt x="135" y="16"/>
                        </a:lnTo>
                        <a:lnTo>
                          <a:pt x="93" y="254"/>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a:p>
                </p:txBody>
              </p:sp>
              <p:sp>
                <p:nvSpPr>
                  <p:cNvPr id="158" name="Freeform 114"/>
                  <p:cNvSpPr>
                    <a:spLocks/>
                  </p:cNvSpPr>
                  <p:nvPr/>
                </p:nvSpPr>
                <p:spPr bwMode="auto">
                  <a:xfrm>
                    <a:off x="6519" y="2923"/>
                    <a:ext cx="135" cy="254"/>
                  </a:xfrm>
                  <a:custGeom>
                    <a:avLst/>
                    <a:gdLst>
                      <a:gd name="T0" fmla="*/ 93 w 135"/>
                      <a:gd name="T1" fmla="*/ 254 h 254"/>
                      <a:gd name="T2" fmla="*/ 50 w 135"/>
                      <a:gd name="T3" fmla="*/ 214 h 254"/>
                      <a:gd name="T4" fmla="*/ 46 w 135"/>
                      <a:gd name="T5" fmla="*/ 214 h 254"/>
                      <a:gd name="T6" fmla="*/ 25 w 135"/>
                      <a:gd name="T7" fmla="*/ 218 h 254"/>
                      <a:gd name="T8" fmla="*/ 0 w 135"/>
                      <a:gd name="T9" fmla="*/ 25 h 254"/>
                      <a:gd name="T10" fmla="*/ 0 w 135"/>
                      <a:gd name="T11" fmla="*/ 19 h 254"/>
                      <a:gd name="T12" fmla="*/ 32 w 135"/>
                      <a:gd name="T13" fmla="*/ 13 h 254"/>
                      <a:gd name="T14" fmla="*/ 32 w 135"/>
                      <a:gd name="T15" fmla="*/ 14 h 254"/>
                      <a:gd name="T16" fmla="*/ 67 w 135"/>
                      <a:gd name="T17" fmla="*/ 8 h 254"/>
                      <a:gd name="T18" fmla="*/ 69 w 135"/>
                      <a:gd name="T19" fmla="*/ 8 h 254"/>
                      <a:gd name="T20" fmla="*/ 128 w 135"/>
                      <a:gd name="T21" fmla="*/ 0 h 254"/>
                      <a:gd name="T22" fmla="*/ 135 w 135"/>
                      <a:gd name="T23" fmla="*/ 16 h 254"/>
                      <a:gd name="T24" fmla="*/ 93 w 135"/>
                      <a:gd name="T25" fmla="*/ 25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5" h="254">
                        <a:moveTo>
                          <a:pt x="93" y="254"/>
                        </a:moveTo>
                        <a:lnTo>
                          <a:pt x="50" y="214"/>
                        </a:lnTo>
                        <a:lnTo>
                          <a:pt x="46" y="214"/>
                        </a:lnTo>
                        <a:lnTo>
                          <a:pt x="25" y="218"/>
                        </a:lnTo>
                        <a:lnTo>
                          <a:pt x="0" y="25"/>
                        </a:lnTo>
                        <a:lnTo>
                          <a:pt x="0" y="19"/>
                        </a:lnTo>
                        <a:lnTo>
                          <a:pt x="32" y="13"/>
                        </a:lnTo>
                        <a:lnTo>
                          <a:pt x="32" y="14"/>
                        </a:lnTo>
                        <a:lnTo>
                          <a:pt x="67" y="8"/>
                        </a:lnTo>
                        <a:lnTo>
                          <a:pt x="69" y="8"/>
                        </a:lnTo>
                        <a:lnTo>
                          <a:pt x="128" y="0"/>
                        </a:lnTo>
                        <a:lnTo>
                          <a:pt x="135" y="16"/>
                        </a:lnTo>
                        <a:lnTo>
                          <a:pt x="93" y="254"/>
                        </a:lnTo>
                      </a:path>
                    </a:pathLst>
                  </a:custGeom>
                  <a:noFill/>
                  <a:ln w="4763" cap="sq">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
                <p:nvSpPr>
                  <p:cNvPr id="159" name="Freeform 115"/>
                  <p:cNvSpPr>
                    <a:spLocks/>
                  </p:cNvSpPr>
                  <p:nvPr/>
                </p:nvSpPr>
                <p:spPr bwMode="auto">
                  <a:xfrm>
                    <a:off x="6377" y="2850"/>
                    <a:ext cx="270" cy="118"/>
                  </a:xfrm>
                  <a:custGeom>
                    <a:avLst/>
                    <a:gdLst>
                      <a:gd name="T0" fmla="*/ 270 w 270"/>
                      <a:gd name="T1" fmla="*/ 73 h 118"/>
                      <a:gd name="T2" fmla="*/ 211 w 270"/>
                      <a:gd name="T3" fmla="*/ 81 h 118"/>
                      <a:gd name="T4" fmla="*/ 209 w 270"/>
                      <a:gd name="T5" fmla="*/ 81 h 118"/>
                      <a:gd name="T6" fmla="*/ 174 w 270"/>
                      <a:gd name="T7" fmla="*/ 87 h 118"/>
                      <a:gd name="T8" fmla="*/ 174 w 270"/>
                      <a:gd name="T9" fmla="*/ 86 h 118"/>
                      <a:gd name="T10" fmla="*/ 142 w 270"/>
                      <a:gd name="T11" fmla="*/ 92 h 118"/>
                      <a:gd name="T12" fmla="*/ 142 w 270"/>
                      <a:gd name="T13" fmla="*/ 98 h 118"/>
                      <a:gd name="T14" fmla="*/ 29 w 270"/>
                      <a:gd name="T15" fmla="*/ 113 h 118"/>
                      <a:gd name="T16" fmla="*/ 0 w 270"/>
                      <a:gd name="T17" fmla="*/ 118 h 118"/>
                      <a:gd name="T18" fmla="*/ 18 w 270"/>
                      <a:gd name="T19" fmla="*/ 49 h 118"/>
                      <a:gd name="T20" fmla="*/ 21 w 270"/>
                      <a:gd name="T21" fmla="*/ 33 h 118"/>
                      <a:gd name="T22" fmla="*/ 87 w 270"/>
                      <a:gd name="T23" fmla="*/ 25 h 118"/>
                      <a:gd name="T24" fmla="*/ 164 w 270"/>
                      <a:gd name="T25" fmla="*/ 13 h 118"/>
                      <a:gd name="T26" fmla="*/ 246 w 270"/>
                      <a:gd name="T27" fmla="*/ 0 h 118"/>
                      <a:gd name="T28" fmla="*/ 270 w 270"/>
                      <a:gd name="T29" fmla="*/ 73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0" h="118">
                        <a:moveTo>
                          <a:pt x="270" y="73"/>
                        </a:moveTo>
                        <a:lnTo>
                          <a:pt x="211" y="81"/>
                        </a:lnTo>
                        <a:lnTo>
                          <a:pt x="209" y="81"/>
                        </a:lnTo>
                        <a:lnTo>
                          <a:pt x="174" y="87"/>
                        </a:lnTo>
                        <a:lnTo>
                          <a:pt x="174" y="86"/>
                        </a:lnTo>
                        <a:lnTo>
                          <a:pt x="142" y="92"/>
                        </a:lnTo>
                        <a:lnTo>
                          <a:pt x="142" y="98"/>
                        </a:lnTo>
                        <a:lnTo>
                          <a:pt x="29" y="113"/>
                        </a:lnTo>
                        <a:lnTo>
                          <a:pt x="0" y="118"/>
                        </a:lnTo>
                        <a:lnTo>
                          <a:pt x="18" y="49"/>
                        </a:lnTo>
                        <a:lnTo>
                          <a:pt x="21" y="33"/>
                        </a:lnTo>
                        <a:lnTo>
                          <a:pt x="87" y="25"/>
                        </a:lnTo>
                        <a:lnTo>
                          <a:pt x="164" y="13"/>
                        </a:lnTo>
                        <a:lnTo>
                          <a:pt x="246" y="0"/>
                        </a:lnTo>
                        <a:lnTo>
                          <a:pt x="270" y="73"/>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a:p>
                </p:txBody>
              </p:sp>
              <p:sp>
                <p:nvSpPr>
                  <p:cNvPr id="160" name="Freeform 116"/>
                  <p:cNvSpPr>
                    <a:spLocks/>
                  </p:cNvSpPr>
                  <p:nvPr/>
                </p:nvSpPr>
                <p:spPr bwMode="auto">
                  <a:xfrm>
                    <a:off x="6377" y="2850"/>
                    <a:ext cx="270" cy="118"/>
                  </a:xfrm>
                  <a:custGeom>
                    <a:avLst/>
                    <a:gdLst>
                      <a:gd name="T0" fmla="*/ 270 w 270"/>
                      <a:gd name="T1" fmla="*/ 73 h 118"/>
                      <a:gd name="T2" fmla="*/ 211 w 270"/>
                      <a:gd name="T3" fmla="*/ 81 h 118"/>
                      <a:gd name="T4" fmla="*/ 209 w 270"/>
                      <a:gd name="T5" fmla="*/ 81 h 118"/>
                      <a:gd name="T6" fmla="*/ 174 w 270"/>
                      <a:gd name="T7" fmla="*/ 87 h 118"/>
                      <a:gd name="T8" fmla="*/ 174 w 270"/>
                      <a:gd name="T9" fmla="*/ 86 h 118"/>
                      <a:gd name="T10" fmla="*/ 142 w 270"/>
                      <a:gd name="T11" fmla="*/ 92 h 118"/>
                      <a:gd name="T12" fmla="*/ 142 w 270"/>
                      <a:gd name="T13" fmla="*/ 98 h 118"/>
                      <a:gd name="T14" fmla="*/ 29 w 270"/>
                      <a:gd name="T15" fmla="*/ 113 h 118"/>
                      <a:gd name="T16" fmla="*/ 0 w 270"/>
                      <a:gd name="T17" fmla="*/ 118 h 118"/>
                      <a:gd name="T18" fmla="*/ 18 w 270"/>
                      <a:gd name="T19" fmla="*/ 49 h 118"/>
                      <a:gd name="T20" fmla="*/ 21 w 270"/>
                      <a:gd name="T21" fmla="*/ 33 h 118"/>
                      <a:gd name="T22" fmla="*/ 87 w 270"/>
                      <a:gd name="T23" fmla="*/ 25 h 118"/>
                      <a:gd name="T24" fmla="*/ 164 w 270"/>
                      <a:gd name="T25" fmla="*/ 13 h 118"/>
                      <a:gd name="T26" fmla="*/ 246 w 270"/>
                      <a:gd name="T27" fmla="*/ 0 h 118"/>
                      <a:gd name="T28" fmla="*/ 270 w 270"/>
                      <a:gd name="T29" fmla="*/ 73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0" h="118">
                        <a:moveTo>
                          <a:pt x="270" y="73"/>
                        </a:moveTo>
                        <a:lnTo>
                          <a:pt x="211" y="81"/>
                        </a:lnTo>
                        <a:lnTo>
                          <a:pt x="209" y="81"/>
                        </a:lnTo>
                        <a:lnTo>
                          <a:pt x="174" y="87"/>
                        </a:lnTo>
                        <a:lnTo>
                          <a:pt x="174" y="86"/>
                        </a:lnTo>
                        <a:lnTo>
                          <a:pt x="142" y="92"/>
                        </a:lnTo>
                        <a:lnTo>
                          <a:pt x="142" y="98"/>
                        </a:lnTo>
                        <a:lnTo>
                          <a:pt x="29" y="113"/>
                        </a:lnTo>
                        <a:lnTo>
                          <a:pt x="0" y="118"/>
                        </a:lnTo>
                        <a:lnTo>
                          <a:pt x="18" y="49"/>
                        </a:lnTo>
                        <a:lnTo>
                          <a:pt x="21" y="33"/>
                        </a:lnTo>
                        <a:lnTo>
                          <a:pt x="87" y="25"/>
                        </a:lnTo>
                        <a:lnTo>
                          <a:pt x="164" y="13"/>
                        </a:lnTo>
                        <a:lnTo>
                          <a:pt x="246" y="0"/>
                        </a:lnTo>
                        <a:lnTo>
                          <a:pt x="270" y="73"/>
                        </a:lnTo>
                      </a:path>
                    </a:pathLst>
                  </a:custGeom>
                  <a:noFill/>
                  <a:ln w="4763" cap="sq">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
                <p:nvSpPr>
                  <p:cNvPr id="161" name="Freeform 117"/>
                  <p:cNvSpPr>
                    <a:spLocks/>
                  </p:cNvSpPr>
                  <p:nvPr/>
                </p:nvSpPr>
                <p:spPr bwMode="auto">
                  <a:xfrm>
                    <a:off x="5522" y="1880"/>
                    <a:ext cx="642" cy="609"/>
                  </a:xfrm>
                  <a:custGeom>
                    <a:avLst/>
                    <a:gdLst>
                      <a:gd name="T0" fmla="*/ 2 w 642"/>
                      <a:gd name="T1" fmla="*/ 218 h 609"/>
                      <a:gd name="T2" fmla="*/ 21 w 642"/>
                      <a:gd name="T3" fmla="*/ 183 h 609"/>
                      <a:gd name="T4" fmla="*/ 29 w 642"/>
                      <a:gd name="T5" fmla="*/ 175 h 609"/>
                      <a:gd name="T6" fmla="*/ 53 w 642"/>
                      <a:gd name="T7" fmla="*/ 122 h 609"/>
                      <a:gd name="T8" fmla="*/ 105 w 642"/>
                      <a:gd name="T9" fmla="*/ 112 h 609"/>
                      <a:gd name="T10" fmla="*/ 177 w 642"/>
                      <a:gd name="T11" fmla="*/ 128 h 609"/>
                      <a:gd name="T12" fmla="*/ 296 w 642"/>
                      <a:gd name="T13" fmla="*/ 69 h 609"/>
                      <a:gd name="T14" fmla="*/ 486 w 642"/>
                      <a:gd name="T15" fmla="*/ 12 h 609"/>
                      <a:gd name="T16" fmla="*/ 521 w 642"/>
                      <a:gd name="T17" fmla="*/ 38 h 609"/>
                      <a:gd name="T18" fmla="*/ 617 w 642"/>
                      <a:gd name="T19" fmla="*/ 155 h 609"/>
                      <a:gd name="T20" fmla="*/ 637 w 642"/>
                      <a:gd name="T21" fmla="*/ 159 h 609"/>
                      <a:gd name="T22" fmla="*/ 624 w 642"/>
                      <a:gd name="T23" fmla="*/ 165 h 609"/>
                      <a:gd name="T24" fmla="*/ 638 w 642"/>
                      <a:gd name="T25" fmla="*/ 199 h 609"/>
                      <a:gd name="T26" fmla="*/ 637 w 642"/>
                      <a:gd name="T27" fmla="*/ 210 h 609"/>
                      <a:gd name="T28" fmla="*/ 635 w 642"/>
                      <a:gd name="T29" fmla="*/ 218 h 609"/>
                      <a:gd name="T30" fmla="*/ 633 w 642"/>
                      <a:gd name="T31" fmla="*/ 233 h 609"/>
                      <a:gd name="T32" fmla="*/ 629 w 642"/>
                      <a:gd name="T33" fmla="*/ 249 h 609"/>
                      <a:gd name="T34" fmla="*/ 625 w 642"/>
                      <a:gd name="T35" fmla="*/ 265 h 609"/>
                      <a:gd name="T36" fmla="*/ 616 w 642"/>
                      <a:gd name="T37" fmla="*/ 273 h 609"/>
                      <a:gd name="T38" fmla="*/ 611 w 642"/>
                      <a:gd name="T39" fmla="*/ 286 h 609"/>
                      <a:gd name="T40" fmla="*/ 608 w 642"/>
                      <a:gd name="T41" fmla="*/ 305 h 609"/>
                      <a:gd name="T42" fmla="*/ 600 w 642"/>
                      <a:gd name="T43" fmla="*/ 324 h 609"/>
                      <a:gd name="T44" fmla="*/ 601 w 642"/>
                      <a:gd name="T45" fmla="*/ 342 h 609"/>
                      <a:gd name="T46" fmla="*/ 600 w 642"/>
                      <a:gd name="T47" fmla="*/ 356 h 609"/>
                      <a:gd name="T48" fmla="*/ 600 w 642"/>
                      <a:gd name="T49" fmla="*/ 366 h 609"/>
                      <a:gd name="T50" fmla="*/ 593 w 642"/>
                      <a:gd name="T51" fmla="*/ 382 h 609"/>
                      <a:gd name="T52" fmla="*/ 590 w 642"/>
                      <a:gd name="T53" fmla="*/ 392 h 609"/>
                      <a:gd name="T54" fmla="*/ 592 w 642"/>
                      <a:gd name="T55" fmla="*/ 413 h 609"/>
                      <a:gd name="T56" fmla="*/ 595 w 642"/>
                      <a:gd name="T57" fmla="*/ 419 h 609"/>
                      <a:gd name="T58" fmla="*/ 598 w 642"/>
                      <a:gd name="T59" fmla="*/ 429 h 609"/>
                      <a:gd name="T60" fmla="*/ 587 w 642"/>
                      <a:gd name="T61" fmla="*/ 435 h 609"/>
                      <a:gd name="T62" fmla="*/ 579 w 642"/>
                      <a:gd name="T63" fmla="*/ 442 h 609"/>
                      <a:gd name="T64" fmla="*/ 582 w 642"/>
                      <a:gd name="T65" fmla="*/ 456 h 609"/>
                      <a:gd name="T66" fmla="*/ 584 w 642"/>
                      <a:gd name="T67" fmla="*/ 456 h 609"/>
                      <a:gd name="T68" fmla="*/ 592 w 642"/>
                      <a:gd name="T69" fmla="*/ 480 h 609"/>
                      <a:gd name="T70" fmla="*/ 603 w 642"/>
                      <a:gd name="T71" fmla="*/ 479 h 609"/>
                      <a:gd name="T72" fmla="*/ 611 w 642"/>
                      <a:gd name="T73" fmla="*/ 506 h 609"/>
                      <a:gd name="T74" fmla="*/ 619 w 642"/>
                      <a:gd name="T75" fmla="*/ 532 h 609"/>
                      <a:gd name="T76" fmla="*/ 614 w 642"/>
                      <a:gd name="T77" fmla="*/ 544 h 609"/>
                      <a:gd name="T78" fmla="*/ 542 w 642"/>
                      <a:gd name="T79" fmla="*/ 554 h 609"/>
                      <a:gd name="T80" fmla="*/ 518 w 642"/>
                      <a:gd name="T81" fmla="*/ 602 h 609"/>
                      <a:gd name="T82" fmla="*/ 428 w 642"/>
                      <a:gd name="T83" fmla="*/ 609 h 609"/>
                      <a:gd name="T84" fmla="*/ 428 w 642"/>
                      <a:gd name="T85" fmla="*/ 591 h 609"/>
                      <a:gd name="T86" fmla="*/ 421 w 642"/>
                      <a:gd name="T87" fmla="*/ 578 h 609"/>
                      <a:gd name="T88" fmla="*/ 420 w 642"/>
                      <a:gd name="T89" fmla="*/ 562 h 609"/>
                      <a:gd name="T90" fmla="*/ 378 w 642"/>
                      <a:gd name="T91" fmla="*/ 525 h 609"/>
                      <a:gd name="T92" fmla="*/ 360 w 642"/>
                      <a:gd name="T93" fmla="*/ 496 h 609"/>
                      <a:gd name="T94" fmla="*/ 325 w 642"/>
                      <a:gd name="T95" fmla="*/ 469 h 609"/>
                      <a:gd name="T96" fmla="*/ 323 w 642"/>
                      <a:gd name="T97" fmla="*/ 430 h 609"/>
                      <a:gd name="T98" fmla="*/ 282 w 642"/>
                      <a:gd name="T99" fmla="*/ 405 h 609"/>
                      <a:gd name="T100" fmla="*/ 280 w 642"/>
                      <a:gd name="T101" fmla="*/ 403 h 609"/>
                      <a:gd name="T102" fmla="*/ 238 w 642"/>
                      <a:gd name="T103" fmla="*/ 376 h 609"/>
                      <a:gd name="T104" fmla="*/ 214 w 642"/>
                      <a:gd name="T105" fmla="*/ 345 h 609"/>
                      <a:gd name="T106" fmla="*/ 159 w 642"/>
                      <a:gd name="T107" fmla="*/ 321 h 609"/>
                      <a:gd name="T108" fmla="*/ 126 w 642"/>
                      <a:gd name="T109" fmla="*/ 282 h 609"/>
                      <a:gd name="T110" fmla="*/ 81 w 642"/>
                      <a:gd name="T111" fmla="*/ 260 h 609"/>
                      <a:gd name="T112" fmla="*/ 57 w 642"/>
                      <a:gd name="T113" fmla="*/ 229 h 609"/>
                      <a:gd name="T114" fmla="*/ 36 w 642"/>
                      <a:gd name="T115" fmla="*/ 236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42" h="609">
                        <a:moveTo>
                          <a:pt x="0" y="226"/>
                        </a:moveTo>
                        <a:lnTo>
                          <a:pt x="2" y="218"/>
                        </a:lnTo>
                        <a:lnTo>
                          <a:pt x="10" y="200"/>
                        </a:lnTo>
                        <a:lnTo>
                          <a:pt x="21" y="183"/>
                        </a:lnTo>
                        <a:lnTo>
                          <a:pt x="26" y="180"/>
                        </a:lnTo>
                        <a:lnTo>
                          <a:pt x="29" y="175"/>
                        </a:lnTo>
                        <a:lnTo>
                          <a:pt x="12" y="155"/>
                        </a:lnTo>
                        <a:lnTo>
                          <a:pt x="53" y="122"/>
                        </a:lnTo>
                        <a:lnTo>
                          <a:pt x="63" y="131"/>
                        </a:lnTo>
                        <a:lnTo>
                          <a:pt x="105" y="112"/>
                        </a:lnTo>
                        <a:lnTo>
                          <a:pt x="147" y="90"/>
                        </a:lnTo>
                        <a:lnTo>
                          <a:pt x="177" y="128"/>
                        </a:lnTo>
                        <a:lnTo>
                          <a:pt x="251" y="90"/>
                        </a:lnTo>
                        <a:lnTo>
                          <a:pt x="296" y="69"/>
                        </a:lnTo>
                        <a:lnTo>
                          <a:pt x="296" y="69"/>
                        </a:lnTo>
                        <a:lnTo>
                          <a:pt x="486" y="12"/>
                        </a:lnTo>
                        <a:lnTo>
                          <a:pt x="518" y="0"/>
                        </a:lnTo>
                        <a:lnTo>
                          <a:pt x="521" y="38"/>
                        </a:lnTo>
                        <a:lnTo>
                          <a:pt x="605" y="146"/>
                        </a:lnTo>
                        <a:lnTo>
                          <a:pt x="617" y="155"/>
                        </a:lnTo>
                        <a:lnTo>
                          <a:pt x="630" y="160"/>
                        </a:lnTo>
                        <a:lnTo>
                          <a:pt x="637" y="159"/>
                        </a:lnTo>
                        <a:lnTo>
                          <a:pt x="638" y="160"/>
                        </a:lnTo>
                        <a:lnTo>
                          <a:pt x="624" y="165"/>
                        </a:lnTo>
                        <a:lnTo>
                          <a:pt x="633" y="199"/>
                        </a:lnTo>
                        <a:lnTo>
                          <a:pt x="638" y="199"/>
                        </a:lnTo>
                        <a:lnTo>
                          <a:pt x="642" y="205"/>
                        </a:lnTo>
                        <a:lnTo>
                          <a:pt x="637" y="210"/>
                        </a:lnTo>
                        <a:lnTo>
                          <a:pt x="635" y="215"/>
                        </a:lnTo>
                        <a:lnTo>
                          <a:pt x="635" y="218"/>
                        </a:lnTo>
                        <a:lnTo>
                          <a:pt x="635" y="226"/>
                        </a:lnTo>
                        <a:lnTo>
                          <a:pt x="633" y="233"/>
                        </a:lnTo>
                        <a:lnTo>
                          <a:pt x="633" y="242"/>
                        </a:lnTo>
                        <a:lnTo>
                          <a:pt x="629" y="249"/>
                        </a:lnTo>
                        <a:lnTo>
                          <a:pt x="627" y="260"/>
                        </a:lnTo>
                        <a:lnTo>
                          <a:pt x="625" y="265"/>
                        </a:lnTo>
                        <a:lnTo>
                          <a:pt x="621" y="271"/>
                        </a:lnTo>
                        <a:lnTo>
                          <a:pt x="616" y="273"/>
                        </a:lnTo>
                        <a:lnTo>
                          <a:pt x="613" y="274"/>
                        </a:lnTo>
                        <a:lnTo>
                          <a:pt x="611" y="286"/>
                        </a:lnTo>
                        <a:lnTo>
                          <a:pt x="608" y="299"/>
                        </a:lnTo>
                        <a:lnTo>
                          <a:pt x="608" y="305"/>
                        </a:lnTo>
                        <a:lnTo>
                          <a:pt x="606" y="315"/>
                        </a:lnTo>
                        <a:lnTo>
                          <a:pt x="600" y="324"/>
                        </a:lnTo>
                        <a:lnTo>
                          <a:pt x="601" y="337"/>
                        </a:lnTo>
                        <a:lnTo>
                          <a:pt x="601" y="342"/>
                        </a:lnTo>
                        <a:lnTo>
                          <a:pt x="598" y="350"/>
                        </a:lnTo>
                        <a:lnTo>
                          <a:pt x="600" y="356"/>
                        </a:lnTo>
                        <a:lnTo>
                          <a:pt x="600" y="363"/>
                        </a:lnTo>
                        <a:lnTo>
                          <a:pt x="600" y="366"/>
                        </a:lnTo>
                        <a:lnTo>
                          <a:pt x="593" y="382"/>
                        </a:lnTo>
                        <a:lnTo>
                          <a:pt x="593" y="382"/>
                        </a:lnTo>
                        <a:lnTo>
                          <a:pt x="593" y="384"/>
                        </a:lnTo>
                        <a:lnTo>
                          <a:pt x="590" y="392"/>
                        </a:lnTo>
                        <a:lnTo>
                          <a:pt x="592" y="405"/>
                        </a:lnTo>
                        <a:lnTo>
                          <a:pt x="592" y="413"/>
                        </a:lnTo>
                        <a:lnTo>
                          <a:pt x="593" y="416"/>
                        </a:lnTo>
                        <a:lnTo>
                          <a:pt x="595" y="419"/>
                        </a:lnTo>
                        <a:lnTo>
                          <a:pt x="597" y="422"/>
                        </a:lnTo>
                        <a:lnTo>
                          <a:pt x="598" y="429"/>
                        </a:lnTo>
                        <a:lnTo>
                          <a:pt x="595" y="432"/>
                        </a:lnTo>
                        <a:lnTo>
                          <a:pt x="587" y="435"/>
                        </a:lnTo>
                        <a:lnTo>
                          <a:pt x="582" y="440"/>
                        </a:lnTo>
                        <a:lnTo>
                          <a:pt x="579" y="442"/>
                        </a:lnTo>
                        <a:lnTo>
                          <a:pt x="579" y="442"/>
                        </a:lnTo>
                        <a:lnTo>
                          <a:pt x="582" y="456"/>
                        </a:lnTo>
                        <a:lnTo>
                          <a:pt x="582" y="456"/>
                        </a:lnTo>
                        <a:lnTo>
                          <a:pt x="584" y="456"/>
                        </a:lnTo>
                        <a:lnTo>
                          <a:pt x="585" y="456"/>
                        </a:lnTo>
                        <a:lnTo>
                          <a:pt x="592" y="480"/>
                        </a:lnTo>
                        <a:lnTo>
                          <a:pt x="593" y="482"/>
                        </a:lnTo>
                        <a:lnTo>
                          <a:pt x="603" y="479"/>
                        </a:lnTo>
                        <a:lnTo>
                          <a:pt x="603" y="479"/>
                        </a:lnTo>
                        <a:lnTo>
                          <a:pt x="611" y="506"/>
                        </a:lnTo>
                        <a:lnTo>
                          <a:pt x="609" y="506"/>
                        </a:lnTo>
                        <a:lnTo>
                          <a:pt x="619" y="532"/>
                        </a:lnTo>
                        <a:lnTo>
                          <a:pt x="611" y="535"/>
                        </a:lnTo>
                        <a:lnTo>
                          <a:pt x="614" y="544"/>
                        </a:lnTo>
                        <a:lnTo>
                          <a:pt x="580" y="549"/>
                        </a:lnTo>
                        <a:lnTo>
                          <a:pt x="542" y="554"/>
                        </a:lnTo>
                        <a:lnTo>
                          <a:pt x="542" y="601"/>
                        </a:lnTo>
                        <a:lnTo>
                          <a:pt x="518" y="602"/>
                        </a:lnTo>
                        <a:lnTo>
                          <a:pt x="518" y="604"/>
                        </a:lnTo>
                        <a:lnTo>
                          <a:pt x="428" y="609"/>
                        </a:lnTo>
                        <a:lnTo>
                          <a:pt x="426" y="593"/>
                        </a:lnTo>
                        <a:lnTo>
                          <a:pt x="428" y="591"/>
                        </a:lnTo>
                        <a:lnTo>
                          <a:pt x="425" y="583"/>
                        </a:lnTo>
                        <a:lnTo>
                          <a:pt x="421" y="578"/>
                        </a:lnTo>
                        <a:lnTo>
                          <a:pt x="421" y="561"/>
                        </a:lnTo>
                        <a:lnTo>
                          <a:pt x="420" y="562"/>
                        </a:lnTo>
                        <a:lnTo>
                          <a:pt x="405" y="567"/>
                        </a:lnTo>
                        <a:lnTo>
                          <a:pt x="378" y="525"/>
                        </a:lnTo>
                        <a:lnTo>
                          <a:pt x="376" y="527"/>
                        </a:lnTo>
                        <a:lnTo>
                          <a:pt x="360" y="496"/>
                        </a:lnTo>
                        <a:lnTo>
                          <a:pt x="344" y="504"/>
                        </a:lnTo>
                        <a:lnTo>
                          <a:pt x="325" y="469"/>
                        </a:lnTo>
                        <a:lnTo>
                          <a:pt x="339" y="464"/>
                        </a:lnTo>
                        <a:lnTo>
                          <a:pt x="323" y="430"/>
                        </a:lnTo>
                        <a:lnTo>
                          <a:pt x="306" y="440"/>
                        </a:lnTo>
                        <a:lnTo>
                          <a:pt x="282" y="405"/>
                        </a:lnTo>
                        <a:lnTo>
                          <a:pt x="280" y="405"/>
                        </a:lnTo>
                        <a:lnTo>
                          <a:pt x="280" y="403"/>
                        </a:lnTo>
                        <a:lnTo>
                          <a:pt x="257" y="416"/>
                        </a:lnTo>
                        <a:lnTo>
                          <a:pt x="238" y="376"/>
                        </a:lnTo>
                        <a:lnTo>
                          <a:pt x="235" y="377"/>
                        </a:lnTo>
                        <a:lnTo>
                          <a:pt x="214" y="345"/>
                        </a:lnTo>
                        <a:lnTo>
                          <a:pt x="180" y="360"/>
                        </a:lnTo>
                        <a:lnTo>
                          <a:pt x="159" y="321"/>
                        </a:lnTo>
                        <a:lnTo>
                          <a:pt x="148" y="327"/>
                        </a:lnTo>
                        <a:lnTo>
                          <a:pt x="126" y="282"/>
                        </a:lnTo>
                        <a:lnTo>
                          <a:pt x="92" y="302"/>
                        </a:lnTo>
                        <a:lnTo>
                          <a:pt x="81" y="260"/>
                        </a:lnTo>
                        <a:lnTo>
                          <a:pt x="58" y="233"/>
                        </a:lnTo>
                        <a:lnTo>
                          <a:pt x="57" y="229"/>
                        </a:lnTo>
                        <a:lnTo>
                          <a:pt x="47" y="234"/>
                        </a:lnTo>
                        <a:lnTo>
                          <a:pt x="36" y="236"/>
                        </a:lnTo>
                        <a:lnTo>
                          <a:pt x="0" y="226"/>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a:p>
                </p:txBody>
              </p:sp>
              <p:sp>
                <p:nvSpPr>
                  <p:cNvPr id="162" name="Freeform 118"/>
                  <p:cNvSpPr>
                    <a:spLocks/>
                  </p:cNvSpPr>
                  <p:nvPr/>
                </p:nvSpPr>
                <p:spPr bwMode="auto">
                  <a:xfrm>
                    <a:off x="5522" y="1880"/>
                    <a:ext cx="642" cy="609"/>
                  </a:xfrm>
                  <a:custGeom>
                    <a:avLst/>
                    <a:gdLst>
                      <a:gd name="T0" fmla="*/ 2 w 642"/>
                      <a:gd name="T1" fmla="*/ 218 h 609"/>
                      <a:gd name="T2" fmla="*/ 21 w 642"/>
                      <a:gd name="T3" fmla="*/ 183 h 609"/>
                      <a:gd name="T4" fmla="*/ 29 w 642"/>
                      <a:gd name="T5" fmla="*/ 175 h 609"/>
                      <a:gd name="T6" fmla="*/ 53 w 642"/>
                      <a:gd name="T7" fmla="*/ 122 h 609"/>
                      <a:gd name="T8" fmla="*/ 105 w 642"/>
                      <a:gd name="T9" fmla="*/ 112 h 609"/>
                      <a:gd name="T10" fmla="*/ 177 w 642"/>
                      <a:gd name="T11" fmla="*/ 128 h 609"/>
                      <a:gd name="T12" fmla="*/ 296 w 642"/>
                      <a:gd name="T13" fmla="*/ 69 h 609"/>
                      <a:gd name="T14" fmla="*/ 486 w 642"/>
                      <a:gd name="T15" fmla="*/ 12 h 609"/>
                      <a:gd name="T16" fmla="*/ 521 w 642"/>
                      <a:gd name="T17" fmla="*/ 38 h 609"/>
                      <a:gd name="T18" fmla="*/ 617 w 642"/>
                      <a:gd name="T19" fmla="*/ 155 h 609"/>
                      <a:gd name="T20" fmla="*/ 637 w 642"/>
                      <a:gd name="T21" fmla="*/ 159 h 609"/>
                      <a:gd name="T22" fmla="*/ 624 w 642"/>
                      <a:gd name="T23" fmla="*/ 165 h 609"/>
                      <a:gd name="T24" fmla="*/ 638 w 642"/>
                      <a:gd name="T25" fmla="*/ 199 h 609"/>
                      <a:gd name="T26" fmla="*/ 637 w 642"/>
                      <a:gd name="T27" fmla="*/ 210 h 609"/>
                      <a:gd name="T28" fmla="*/ 635 w 642"/>
                      <a:gd name="T29" fmla="*/ 218 h 609"/>
                      <a:gd name="T30" fmla="*/ 633 w 642"/>
                      <a:gd name="T31" fmla="*/ 233 h 609"/>
                      <a:gd name="T32" fmla="*/ 629 w 642"/>
                      <a:gd name="T33" fmla="*/ 249 h 609"/>
                      <a:gd name="T34" fmla="*/ 625 w 642"/>
                      <a:gd name="T35" fmla="*/ 265 h 609"/>
                      <a:gd name="T36" fmla="*/ 616 w 642"/>
                      <a:gd name="T37" fmla="*/ 273 h 609"/>
                      <a:gd name="T38" fmla="*/ 611 w 642"/>
                      <a:gd name="T39" fmla="*/ 286 h 609"/>
                      <a:gd name="T40" fmla="*/ 608 w 642"/>
                      <a:gd name="T41" fmla="*/ 305 h 609"/>
                      <a:gd name="T42" fmla="*/ 600 w 642"/>
                      <a:gd name="T43" fmla="*/ 324 h 609"/>
                      <a:gd name="T44" fmla="*/ 601 w 642"/>
                      <a:gd name="T45" fmla="*/ 342 h 609"/>
                      <a:gd name="T46" fmla="*/ 600 w 642"/>
                      <a:gd name="T47" fmla="*/ 356 h 609"/>
                      <a:gd name="T48" fmla="*/ 600 w 642"/>
                      <a:gd name="T49" fmla="*/ 366 h 609"/>
                      <a:gd name="T50" fmla="*/ 593 w 642"/>
                      <a:gd name="T51" fmla="*/ 382 h 609"/>
                      <a:gd name="T52" fmla="*/ 590 w 642"/>
                      <a:gd name="T53" fmla="*/ 392 h 609"/>
                      <a:gd name="T54" fmla="*/ 592 w 642"/>
                      <a:gd name="T55" fmla="*/ 413 h 609"/>
                      <a:gd name="T56" fmla="*/ 595 w 642"/>
                      <a:gd name="T57" fmla="*/ 419 h 609"/>
                      <a:gd name="T58" fmla="*/ 598 w 642"/>
                      <a:gd name="T59" fmla="*/ 429 h 609"/>
                      <a:gd name="T60" fmla="*/ 587 w 642"/>
                      <a:gd name="T61" fmla="*/ 435 h 609"/>
                      <a:gd name="T62" fmla="*/ 579 w 642"/>
                      <a:gd name="T63" fmla="*/ 442 h 609"/>
                      <a:gd name="T64" fmla="*/ 582 w 642"/>
                      <a:gd name="T65" fmla="*/ 456 h 609"/>
                      <a:gd name="T66" fmla="*/ 584 w 642"/>
                      <a:gd name="T67" fmla="*/ 456 h 609"/>
                      <a:gd name="T68" fmla="*/ 592 w 642"/>
                      <a:gd name="T69" fmla="*/ 480 h 609"/>
                      <a:gd name="T70" fmla="*/ 603 w 642"/>
                      <a:gd name="T71" fmla="*/ 479 h 609"/>
                      <a:gd name="T72" fmla="*/ 611 w 642"/>
                      <a:gd name="T73" fmla="*/ 506 h 609"/>
                      <a:gd name="T74" fmla="*/ 619 w 642"/>
                      <a:gd name="T75" fmla="*/ 532 h 609"/>
                      <a:gd name="T76" fmla="*/ 614 w 642"/>
                      <a:gd name="T77" fmla="*/ 544 h 609"/>
                      <a:gd name="T78" fmla="*/ 542 w 642"/>
                      <a:gd name="T79" fmla="*/ 554 h 609"/>
                      <a:gd name="T80" fmla="*/ 518 w 642"/>
                      <a:gd name="T81" fmla="*/ 602 h 609"/>
                      <a:gd name="T82" fmla="*/ 428 w 642"/>
                      <a:gd name="T83" fmla="*/ 609 h 609"/>
                      <a:gd name="T84" fmla="*/ 428 w 642"/>
                      <a:gd name="T85" fmla="*/ 591 h 609"/>
                      <a:gd name="T86" fmla="*/ 421 w 642"/>
                      <a:gd name="T87" fmla="*/ 578 h 609"/>
                      <a:gd name="T88" fmla="*/ 420 w 642"/>
                      <a:gd name="T89" fmla="*/ 562 h 609"/>
                      <a:gd name="T90" fmla="*/ 378 w 642"/>
                      <a:gd name="T91" fmla="*/ 525 h 609"/>
                      <a:gd name="T92" fmla="*/ 360 w 642"/>
                      <a:gd name="T93" fmla="*/ 496 h 609"/>
                      <a:gd name="T94" fmla="*/ 325 w 642"/>
                      <a:gd name="T95" fmla="*/ 469 h 609"/>
                      <a:gd name="T96" fmla="*/ 323 w 642"/>
                      <a:gd name="T97" fmla="*/ 430 h 609"/>
                      <a:gd name="T98" fmla="*/ 282 w 642"/>
                      <a:gd name="T99" fmla="*/ 405 h 609"/>
                      <a:gd name="T100" fmla="*/ 280 w 642"/>
                      <a:gd name="T101" fmla="*/ 403 h 609"/>
                      <a:gd name="T102" fmla="*/ 238 w 642"/>
                      <a:gd name="T103" fmla="*/ 376 h 609"/>
                      <a:gd name="T104" fmla="*/ 214 w 642"/>
                      <a:gd name="T105" fmla="*/ 345 h 609"/>
                      <a:gd name="T106" fmla="*/ 159 w 642"/>
                      <a:gd name="T107" fmla="*/ 321 h 609"/>
                      <a:gd name="T108" fmla="*/ 126 w 642"/>
                      <a:gd name="T109" fmla="*/ 282 h 609"/>
                      <a:gd name="T110" fmla="*/ 81 w 642"/>
                      <a:gd name="T111" fmla="*/ 260 h 609"/>
                      <a:gd name="T112" fmla="*/ 57 w 642"/>
                      <a:gd name="T113" fmla="*/ 229 h 609"/>
                      <a:gd name="T114" fmla="*/ 36 w 642"/>
                      <a:gd name="T115" fmla="*/ 236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42" h="609">
                        <a:moveTo>
                          <a:pt x="0" y="226"/>
                        </a:moveTo>
                        <a:lnTo>
                          <a:pt x="2" y="218"/>
                        </a:lnTo>
                        <a:lnTo>
                          <a:pt x="10" y="200"/>
                        </a:lnTo>
                        <a:lnTo>
                          <a:pt x="21" y="183"/>
                        </a:lnTo>
                        <a:lnTo>
                          <a:pt x="26" y="180"/>
                        </a:lnTo>
                        <a:lnTo>
                          <a:pt x="29" y="175"/>
                        </a:lnTo>
                        <a:lnTo>
                          <a:pt x="12" y="155"/>
                        </a:lnTo>
                        <a:lnTo>
                          <a:pt x="53" y="122"/>
                        </a:lnTo>
                        <a:lnTo>
                          <a:pt x="63" y="131"/>
                        </a:lnTo>
                        <a:lnTo>
                          <a:pt x="105" y="112"/>
                        </a:lnTo>
                        <a:lnTo>
                          <a:pt x="147" y="90"/>
                        </a:lnTo>
                        <a:lnTo>
                          <a:pt x="177" y="128"/>
                        </a:lnTo>
                        <a:lnTo>
                          <a:pt x="251" y="90"/>
                        </a:lnTo>
                        <a:lnTo>
                          <a:pt x="296" y="69"/>
                        </a:lnTo>
                        <a:lnTo>
                          <a:pt x="296" y="69"/>
                        </a:lnTo>
                        <a:lnTo>
                          <a:pt x="486" y="12"/>
                        </a:lnTo>
                        <a:lnTo>
                          <a:pt x="518" y="0"/>
                        </a:lnTo>
                        <a:lnTo>
                          <a:pt x="521" y="38"/>
                        </a:lnTo>
                        <a:lnTo>
                          <a:pt x="605" y="146"/>
                        </a:lnTo>
                        <a:lnTo>
                          <a:pt x="617" y="155"/>
                        </a:lnTo>
                        <a:lnTo>
                          <a:pt x="630" y="160"/>
                        </a:lnTo>
                        <a:lnTo>
                          <a:pt x="637" y="159"/>
                        </a:lnTo>
                        <a:lnTo>
                          <a:pt x="638" y="160"/>
                        </a:lnTo>
                        <a:lnTo>
                          <a:pt x="624" y="165"/>
                        </a:lnTo>
                        <a:lnTo>
                          <a:pt x="633" y="199"/>
                        </a:lnTo>
                        <a:lnTo>
                          <a:pt x="638" y="199"/>
                        </a:lnTo>
                        <a:lnTo>
                          <a:pt x="642" y="205"/>
                        </a:lnTo>
                        <a:lnTo>
                          <a:pt x="637" y="210"/>
                        </a:lnTo>
                        <a:lnTo>
                          <a:pt x="635" y="215"/>
                        </a:lnTo>
                        <a:lnTo>
                          <a:pt x="635" y="218"/>
                        </a:lnTo>
                        <a:lnTo>
                          <a:pt x="635" y="226"/>
                        </a:lnTo>
                        <a:lnTo>
                          <a:pt x="633" y="233"/>
                        </a:lnTo>
                        <a:lnTo>
                          <a:pt x="633" y="242"/>
                        </a:lnTo>
                        <a:lnTo>
                          <a:pt x="629" y="249"/>
                        </a:lnTo>
                        <a:lnTo>
                          <a:pt x="627" y="260"/>
                        </a:lnTo>
                        <a:lnTo>
                          <a:pt x="625" y="265"/>
                        </a:lnTo>
                        <a:lnTo>
                          <a:pt x="621" y="271"/>
                        </a:lnTo>
                        <a:lnTo>
                          <a:pt x="616" y="273"/>
                        </a:lnTo>
                        <a:lnTo>
                          <a:pt x="613" y="274"/>
                        </a:lnTo>
                        <a:lnTo>
                          <a:pt x="611" y="286"/>
                        </a:lnTo>
                        <a:lnTo>
                          <a:pt x="608" y="299"/>
                        </a:lnTo>
                        <a:lnTo>
                          <a:pt x="608" y="305"/>
                        </a:lnTo>
                        <a:lnTo>
                          <a:pt x="606" y="315"/>
                        </a:lnTo>
                        <a:lnTo>
                          <a:pt x="600" y="324"/>
                        </a:lnTo>
                        <a:lnTo>
                          <a:pt x="601" y="337"/>
                        </a:lnTo>
                        <a:lnTo>
                          <a:pt x="601" y="342"/>
                        </a:lnTo>
                        <a:lnTo>
                          <a:pt x="598" y="350"/>
                        </a:lnTo>
                        <a:lnTo>
                          <a:pt x="600" y="356"/>
                        </a:lnTo>
                        <a:lnTo>
                          <a:pt x="600" y="363"/>
                        </a:lnTo>
                        <a:lnTo>
                          <a:pt x="600" y="366"/>
                        </a:lnTo>
                        <a:lnTo>
                          <a:pt x="593" y="382"/>
                        </a:lnTo>
                        <a:lnTo>
                          <a:pt x="593" y="382"/>
                        </a:lnTo>
                        <a:lnTo>
                          <a:pt x="593" y="384"/>
                        </a:lnTo>
                        <a:lnTo>
                          <a:pt x="590" y="392"/>
                        </a:lnTo>
                        <a:lnTo>
                          <a:pt x="592" y="405"/>
                        </a:lnTo>
                        <a:lnTo>
                          <a:pt x="592" y="413"/>
                        </a:lnTo>
                        <a:lnTo>
                          <a:pt x="593" y="416"/>
                        </a:lnTo>
                        <a:lnTo>
                          <a:pt x="595" y="419"/>
                        </a:lnTo>
                        <a:lnTo>
                          <a:pt x="597" y="422"/>
                        </a:lnTo>
                        <a:lnTo>
                          <a:pt x="598" y="429"/>
                        </a:lnTo>
                        <a:lnTo>
                          <a:pt x="595" y="432"/>
                        </a:lnTo>
                        <a:lnTo>
                          <a:pt x="587" y="435"/>
                        </a:lnTo>
                        <a:lnTo>
                          <a:pt x="582" y="440"/>
                        </a:lnTo>
                        <a:lnTo>
                          <a:pt x="579" y="442"/>
                        </a:lnTo>
                        <a:lnTo>
                          <a:pt x="579" y="442"/>
                        </a:lnTo>
                        <a:lnTo>
                          <a:pt x="582" y="456"/>
                        </a:lnTo>
                        <a:lnTo>
                          <a:pt x="582" y="456"/>
                        </a:lnTo>
                        <a:lnTo>
                          <a:pt x="584" y="456"/>
                        </a:lnTo>
                        <a:lnTo>
                          <a:pt x="585" y="456"/>
                        </a:lnTo>
                        <a:lnTo>
                          <a:pt x="592" y="480"/>
                        </a:lnTo>
                        <a:lnTo>
                          <a:pt x="593" y="482"/>
                        </a:lnTo>
                        <a:lnTo>
                          <a:pt x="603" y="479"/>
                        </a:lnTo>
                        <a:lnTo>
                          <a:pt x="603" y="479"/>
                        </a:lnTo>
                        <a:lnTo>
                          <a:pt x="611" y="506"/>
                        </a:lnTo>
                        <a:lnTo>
                          <a:pt x="609" y="506"/>
                        </a:lnTo>
                        <a:lnTo>
                          <a:pt x="619" y="532"/>
                        </a:lnTo>
                        <a:lnTo>
                          <a:pt x="611" y="535"/>
                        </a:lnTo>
                        <a:lnTo>
                          <a:pt x="614" y="544"/>
                        </a:lnTo>
                        <a:lnTo>
                          <a:pt x="580" y="549"/>
                        </a:lnTo>
                        <a:lnTo>
                          <a:pt x="542" y="554"/>
                        </a:lnTo>
                        <a:lnTo>
                          <a:pt x="542" y="601"/>
                        </a:lnTo>
                        <a:lnTo>
                          <a:pt x="518" y="602"/>
                        </a:lnTo>
                        <a:lnTo>
                          <a:pt x="518" y="604"/>
                        </a:lnTo>
                        <a:lnTo>
                          <a:pt x="428" y="609"/>
                        </a:lnTo>
                        <a:lnTo>
                          <a:pt x="426" y="593"/>
                        </a:lnTo>
                        <a:lnTo>
                          <a:pt x="428" y="591"/>
                        </a:lnTo>
                        <a:lnTo>
                          <a:pt x="425" y="583"/>
                        </a:lnTo>
                        <a:lnTo>
                          <a:pt x="421" y="578"/>
                        </a:lnTo>
                        <a:lnTo>
                          <a:pt x="421" y="561"/>
                        </a:lnTo>
                        <a:lnTo>
                          <a:pt x="420" y="562"/>
                        </a:lnTo>
                        <a:lnTo>
                          <a:pt x="405" y="567"/>
                        </a:lnTo>
                        <a:lnTo>
                          <a:pt x="378" y="525"/>
                        </a:lnTo>
                        <a:lnTo>
                          <a:pt x="376" y="527"/>
                        </a:lnTo>
                        <a:lnTo>
                          <a:pt x="360" y="496"/>
                        </a:lnTo>
                        <a:lnTo>
                          <a:pt x="344" y="504"/>
                        </a:lnTo>
                        <a:lnTo>
                          <a:pt x="325" y="469"/>
                        </a:lnTo>
                        <a:lnTo>
                          <a:pt x="339" y="464"/>
                        </a:lnTo>
                        <a:lnTo>
                          <a:pt x="323" y="430"/>
                        </a:lnTo>
                        <a:lnTo>
                          <a:pt x="306" y="440"/>
                        </a:lnTo>
                        <a:lnTo>
                          <a:pt x="282" y="405"/>
                        </a:lnTo>
                        <a:lnTo>
                          <a:pt x="280" y="405"/>
                        </a:lnTo>
                        <a:lnTo>
                          <a:pt x="280" y="403"/>
                        </a:lnTo>
                        <a:lnTo>
                          <a:pt x="257" y="416"/>
                        </a:lnTo>
                        <a:lnTo>
                          <a:pt x="238" y="376"/>
                        </a:lnTo>
                        <a:lnTo>
                          <a:pt x="235" y="377"/>
                        </a:lnTo>
                        <a:lnTo>
                          <a:pt x="214" y="345"/>
                        </a:lnTo>
                        <a:lnTo>
                          <a:pt x="180" y="360"/>
                        </a:lnTo>
                        <a:lnTo>
                          <a:pt x="159" y="321"/>
                        </a:lnTo>
                        <a:lnTo>
                          <a:pt x="148" y="327"/>
                        </a:lnTo>
                        <a:lnTo>
                          <a:pt x="126" y="282"/>
                        </a:lnTo>
                        <a:lnTo>
                          <a:pt x="92" y="302"/>
                        </a:lnTo>
                        <a:lnTo>
                          <a:pt x="81" y="260"/>
                        </a:lnTo>
                        <a:lnTo>
                          <a:pt x="58" y="233"/>
                        </a:lnTo>
                        <a:lnTo>
                          <a:pt x="57" y="229"/>
                        </a:lnTo>
                        <a:lnTo>
                          <a:pt x="47" y="234"/>
                        </a:lnTo>
                        <a:lnTo>
                          <a:pt x="36" y="236"/>
                        </a:lnTo>
                        <a:lnTo>
                          <a:pt x="0" y="226"/>
                        </a:lnTo>
                      </a:path>
                    </a:pathLst>
                  </a:custGeom>
                  <a:noFill/>
                  <a:ln w="4763" cap="sq">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
                <p:nvSpPr>
                  <p:cNvPr id="163" name="Freeform 119"/>
                  <p:cNvSpPr>
                    <a:spLocks/>
                  </p:cNvSpPr>
                  <p:nvPr/>
                </p:nvSpPr>
                <p:spPr bwMode="auto">
                  <a:xfrm>
                    <a:off x="6335" y="3109"/>
                    <a:ext cx="365" cy="748"/>
                  </a:xfrm>
                  <a:custGeom>
                    <a:avLst/>
                    <a:gdLst>
                      <a:gd name="T0" fmla="*/ 230 w 365"/>
                      <a:gd name="T1" fmla="*/ 28 h 748"/>
                      <a:gd name="T2" fmla="*/ 277 w 365"/>
                      <a:gd name="T3" fmla="*/ 68 h 748"/>
                      <a:gd name="T4" fmla="*/ 309 w 365"/>
                      <a:gd name="T5" fmla="*/ 98 h 748"/>
                      <a:gd name="T6" fmla="*/ 349 w 365"/>
                      <a:gd name="T7" fmla="*/ 126 h 748"/>
                      <a:gd name="T8" fmla="*/ 282 w 365"/>
                      <a:gd name="T9" fmla="*/ 251 h 748"/>
                      <a:gd name="T10" fmla="*/ 217 w 365"/>
                      <a:gd name="T11" fmla="*/ 454 h 748"/>
                      <a:gd name="T12" fmla="*/ 145 w 365"/>
                      <a:gd name="T13" fmla="*/ 640 h 748"/>
                      <a:gd name="T14" fmla="*/ 139 w 365"/>
                      <a:gd name="T15" fmla="*/ 666 h 748"/>
                      <a:gd name="T16" fmla="*/ 132 w 365"/>
                      <a:gd name="T17" fmla="*/ 672 h 748"/>
                      <a:gd name="T18" fmla="*/ 123 w 365"/>
                      <a:gd name="T19" fmla="*/ 675 h 748"/>
                      <a:gd name="T20" fmla="*/ 118 w 365"/>
                      <a:gd name="T21" fmla="*/ 679 h 748"/>
                      <a:gd name="T22" fmla="*/ 115 w 365"/>
                      <a:gd name="T23" fmla="*/ 685 h 748"/>
                      <a:gd name="T24" fmla="*/ 113 w 365"/>
                      <a:gd name="T25" fmla="*/ 696 h 748"/>
                      <a:gd name="T26" fmla="*/ 115 w 365"/>
                      <a:gd name="T27" fmla="*/ 700 h 748"/>
                      <a:gd name="T28" fmla="*/ 110 w 365"/>
                      <a:gd name="T29" fmla="*/ 712 h 748"/>
                      <a:gd name="T30" fmla="*/ 105 w 365"/>
                      <a:gd name="T31" fmla="*/ 725 h 748"/>
                      <a:gd name="T32" fmla="*/ 100 w 365"/>
                      <a:gd name="T33" fmla="*/ 730 h 748"/>
                      <a:gd name="T34" fmla="*/ 87 w 365"/>
                      <a:gd name="T35" fmla="*/ 741 h 748"/>
                      <a:gd name="T36" fmla="*/ 84 w 365"/>
                      <a:gd name="T37" fmla="*/ 746 h 748"/>
                      <a:gd name="T38" fmla="*/ 76 w 365"/>
                      <a:gd name="T39" fmla="*/ 748 h 748"/>
                      <a:gd name="T40" fmla="*/ 63 w 365"/>
                      <a:gd name="T41" fmla="*/ 743 h 748"/>
                      <a:gd name="T42" fmla="*/ 70 w 365"/>
                      <a:gd name="T43" fmla="*/ 637 h 748"/>
                      <a:gd name="T44" fmla="*/ 20 w 365"/>
                      <a:gd name="T45" fmla="*/ 494 h 748"/>
                      <a:gd name="T46" fmla="*/ 10 w 365"/>
                      <a:gd name="T47" fmla="*/ 433 h 748"/>
                      <a:gd name="T48" fmla="*/ 142 w 365"/>
                      <a:gd name="T49" fmla="*/ 446 h 748"/>
                      <a:gd name="T50" fmla="*/ 189 w 365"/>
                      <a:gd name="T51" fmla="*/ 449 h 748"/>
                      <a:gd name="T52" fmla="*/ 132 w 365"/>
                      <a:gd name="T53" fmla="*/ 359 h 748"/>
                      <a:gd name="T54" fmla="*/ 17 w 365"/>
                      <a:gd name="T55" fmla="*/ 327 h 748"/>
                      <a:gd name="T56" fmla="*/ 0 w 365"/>
                      <a:gd name="T57" fmla="*/ 298 h 748"/>
                      <a:gd name="T58" fmla="*/ 82 w 365"/>
                      <a:gd name="T59" fmla="*/ 206 h 748"/>
                      <a:gd name="T60" fmla="*/ 42 w 365"/>
                      <a:gd name="T61" fmla="*/ 159 h 748"/>
                      <a:gd name="T62" fmla="*/ 23 w 365"/>
                      <a:gd name="T63" fmla="*/ 127 h 748"/>
                      <a:gd name="T64" fmla="*/ 20 w 365"/>
                      <a:gd name="T65" fmla="*/ 122 h 748"/>
                      <a:gd name="T66" fmla="*/ 23 w 365"/>
                      <a:gd name="T67" fmla="*/ 124 h 748"/>
                      <a:gd name="T68" fmla="*/ 28 w 365"/>
                      <a:gd name="T69" fmla="*/ 121 h 748"/>
                      <a:gd name="T70" fmla="*/ 20 w 365"/>
                      <a:gd name="T71" fmla="*/ 87 h 748"/>
                      <a:gd name="T72" fmla="*/ 25 w 365"/>
                      <a:gd name="T73" fmla="*/ 57 h 748"/>
                      <a:gd name="T74" fmla="*/ 18 w 365"/>
                      <a:gd name="T75" fmla="*/ 36 h 748"/>
                      <a:gd name="T76" fmla="*/ 15 w 365"/>
                      <a:gd name="T77" fmla="*/ 36 h 748"/>
                      <a:gd name="T78" fmla="*/ 17 w 365"/>
                      <a:gd name="T79" fmla="*/ 28 h 748"/>
                      <a:gd name="T80" fmla="*/ 55 w 365"/>
                      <a:gd name="T81" fmla="*/ 16 h 748"/>
                      <a:gd name="T82" fmla="*/ 92 w 365"/>
                      <a:gd name="T83" fmla="*/ 7 h 748"/>
                      <a:gd name="T84" fmla="*/ 95 w 365"/>
                      <a:gd name="T85" fmla="*/ 0 h 748"/>
                      <a:gd name="T86" fmla="*/ 135 w 365"/>
                      <a:gd name="T87" fmla="*/ 50 h 748"/>
                      <a:gd name="T88" fmla="*/ 209 w 365"/>
                      <a:gd name="T89" fmla="*/ 32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65" h="748">
                        <a:moveTo>
                          <a:pt x="209" y="32"/>
                        </a:moveTo>
                        <a:lnTo>
                          <a:pt x="230" y="28"/>
                        </a:lnTo>
                        <a:lnTo>
                          <a:pt x="234" y="28"/>
                        </a:lnTo>
                        <a:lnTo>
                          <a:pt x="277" y="68"/>
                        </a:lnTo>
                        <a:lnTo>
                          <a:pt x="288" y="77"/>
                        </a:lnTo>
                        <a:lnTo>
                          <a:pt x="309" y="98"/>
                        </a:lnTo>
                        <a:lnTo>
                          <a:pt x="327" y="114"/>
                        </a:lnTo>
                        <a:lnTo>
                          <a:pt x="349" y="126"/>
                        </a:lnTo>
                        <a:lnTo>
                          <a:pt x="365" y="130"/>
                        </a:lnTo>
                        <a:lnTo>
                          <a:pt x="282" y="251"/>
                        </a:lnTo>
                        <a:lnTo>
                          <a:pt x="328" y="465"/>
                        </a:lnTo>
                        <a:lnTo>
                          <a:pt x="217" y="454"/>
                        </a:lnTo>
                        <a:lnTo>
                          <a:pt x="190" y="450"/>
                        </a:lnTo>
                        <a:lnTo>
                          <a:pt x="145" y="640"/>
                        </a:lnTo>
                        <a:lnTo>
                          <a:pt x="145" y="642"/>
                        </a:lnTo>
                        <a:lnTo>
                          <a:pt x="139" y="666"/>
                        </a:lnTo>
                        <a:lnTo>
                          <a:pt x="140" y="671"/>
                        </a:lnTo>
                        <a:lnTo>
                          <a:pt x="132" y="672"/>
                        </a:lnTo>
                        <a:lnTo>
                          <a:pt x="127" y="674"/>
                        </a:lnTo>
                        <a:lnTo>
                          <a:pt x="123" y="675"/>
                        </a:lnTo>
                        <a:lnTo>
                          <a:pt x="119" y="677"/>
                        </a:lnTo>
                        <a:lnTo>
                          <a:pt x="118" y="679"/>
                        </a:lnTo>
                        <a:lnTo>
                          <a:pt x="115" y="682"/>
                        </a:lnTo>
                        <a:lnTo>
                          <a:pt x="115" y="685"/>
                        </a:lnTo>
                        <a:lnTo>
                          <a:pt x="113" y="690"/>
                        </a:lnTo>
                        <a:lnTo>
                          <a:pt x="113" y="696"/>
                        </a:lnTo>
                        <a:lnTo>
                          <a:pt x="113" y="698"/>
                        </a:lnTo>
                        <a:lnTo>
                          <a:pt x="115" y="700"/>
                        </a:lnTo>
                        <a:lnTo>
                          <a:pt x="115" y="703"/>
                        </a:lnTo>
                        <a:lnTo>
                          <a:pt x="110" y="712"/>
                        </a:lnTo>
                        <a:lnTo>
                          <a:pt x="107" y="720"/>
                        </a:lnTo>
                        <a:lnTo>
                          <a:pt x="105" y="725"/>
                        </a:lnTo>
                        <a:lnTo>
                          <a:pt x="103" y="727"/>
                        </a:lnTo>
                        <a:lnTo>
                          <a:pt x="100" y="730"/>
                        </a:lnTo>
                        <a:lnTo>
                          <a:pt x="95" y="735"/>
                        </a:lnTo>
                        <a:lnTo>
                          <a:pt x="87" y="741"/>
                        </a:lnTo>
                        <a:lnTo>
                          <a:pt x="86" y="746"/>
                        </a:lnTo>
                        <a:lnTo>
                          <a:pt x="84" y="746"/>
                        </a:lnTo>
                        <a:lnTo>
                          <a:pt x="82" y="746"/>
                        </a:lnTo>
                        <a:lnTo>
                          <a:pt x="76" y="748"/>
                        </a:lnTo>
                        <a:lnTo>
                          <a:pt x="73" y="746"/>
                        </a:lnTo>
                        <a:lnTo>
                          <a:pt x="63" y="743"/>
                        </a:lnTo>
                        <a:lnTo>
                          <a:pt x="71" y="638"/>
                        </a:lnTo>
                        <a:lnTo>
                          <a:pt x="70" y="637"/>
                        </a:lnTo>
                        <a:lnTo>
                          <a:pt x="42" y="638"/>
                        </a:lnTo>
                        <a:lnTo>
                          <a:pt x="20" y="494"/>
                        </a:lnTo>
                        <a:lnTo>
                          <a:pt x="10" y="436"/>
                        </a:lnTo>
                        <a:lnTo>
                          <a:pt x="10" y="433"/>
                        </a:lnTo>
                        <a:lnTo>
                          <a:pt x="100" y="442"/>
                        </a:lnTo>
                        <a:lnTo>
                          <a:pt x="142" y="446"/>
                        </a:lnTo>
                        <a:lnTo>
                          <a:pt x="142" y="446"/>
                        </a:lnTo>
                        <a:lnTo>
                          <a:pt x="189" y="449"/>
                        </a:lnTo>
                        <a:lnTo>
                          <a:pt x="155" y="362"/>
                        </a:lnTo>
                        <a:lnTo>
                          <a:pt x="132" y="359"/>
                        </a:lnTo>
                        <a:lnTo>
                          <a:pt x="131" y="338"/>
                        </a:lnTo>
                        <a:lnTo>
                          <a:pt x="17" y="327"/>
                        </a:lnTo>
                        <a:lnTo>
                          <a:pt x="2" y="325"/>
                        </a:lnTo>
                        <a:lnTo>
                          <a:pt x="0" y="298"/>
                        </a:lnTo>
                        <a:lnTo>
                          <a:pt x="63" y="230"/>
                        </a:lnTo>
                        <a:lnTo>
                          <a:pt x="82" y="206"/>
                        </a:lnTo>
                        <a:lnTo>
                          <a:pt x="42" y="206"/>
                        </a:lnTo>
                        <a:lnTo>
                          <a:pt x="42" y="159"/>
                        </a:lnTo>
                        <a:lnTo>
                          <a:pt x="47" y="155"/>
                        </a:lnTo>
                        <a:lnTo>
                          <a:pt x="23" y="127"/>
                        </a:lnTo>
                        <a:lnTo>
                          <a:pt x="25" y="127"/>
                        </a:lnTo>
                        <a:lnTo>
                          <a:pt x="20" y="122"/>
                        </a:lnTo>
                        <a:lnTo>
                          <a:pt x="21" y="121"/>
                        </a:lnTo>
                        <a:lnTo>
                          <a:pt x="23" y="124"/>
                        </a:lnTo>
                        <a:lnTo>
                          <a:pt x="25" y="122"/>
                        </a:lnTo>
                        <a:lnTo>
                          <a:pt x="28" y="121"/>
                        </a:lnTo>
                        <a:lnTo>
                          <a:pt x="21" y="113"/>
                        </a:lnTo>
                        <a:lnTo>
                          <a:pt x="20" y="87"/>
                        </a:lnTo>
                        <a:lnTo>
                          <a:pt x="25" y="87"/>
                        </a:lnTo>
                        <a:lnTo>
                          <a:pt x="25" y="57"/>
                        </a:lnTo>
                        <a:lnTo>
                          <a:pt x="21" y="42"/>
                        </a:lnTo>
                        <a:lnTo>
                          <a:pt x="18" y="36"/>
                        </a:lnTo>
                        <a:lnTo>
                          <a:pt x="17" y="37"/>
                        </a:lnTo>
                        <a:lnTo>
                          <a:pt x="15" y="36"/>
                        </a:lnTo>
                        <a:lnTo>
                          <a:pt x="15" y="29"/>
                        </a:lnTo>
                        <a:lnTo>
                          <a:pt x="17" y="28"/>
                        </a:lnTo>
                        <a:lnTo>
                          <a:pt x="17" y="26"/>
                        </a:lnTo>
                        <a:lnTo>
                          <a:pt x="55" y="16"/>
                        </a:lnTo>
                        <a:lnTo>
                          <a:pt x="68" y="10"/>
                        </a:lnTo>
                        <a:lnTo>
                          <a:pt x="92" y="7"/>
                        </a:lnTo>
                        <a:lnTo>
                          <a:pt x="95" y="3"/>
                        </a:lnTo>
                        <a:lnTo>
                          <a:pt x="95" y="0"/>
                        </a:lnTo>
                        <a:lnTo>
                          <a:pt x="97" y="0"/>
                        </a:lnTo>
                        <a:lnTo>
                          <a:pt x="135" y="50"/>
                        </a:lnTo>
                        <a:lnTo>
                          <a:pt x="184" y="39"/>
                        </a:lnTo>
                        <a:lnTo>
                          <a:pt x="209" y="32"/>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a:p>
                </p:txBody>
              </p:sp>
              <p:sp>
                <p:nvSpPr>
                  <p:cNvPr id="164" name="Freeform 120"/>
                  <p:cNvSpPr>
                    <a:spLocks/>
                  </p:cNvSpPr>
                  <p:nvPr/>
                </p:nvSpPr>
                <p:spPr bwMode="auto">
                  <a:xfrm>
                    <a:off x="6335" y="3109"/>
                    <a:ext cx="365" cy="748"/>
                  </a:xfrm>
                  <a:custGeom>
                    <a:avLst/>
                    <a:gdLst>
                      <a:gd name="T0" fmla="*/ 230 w 365"/>
                      <a:gd name="T1" fmla="*/ 28 h 748"/>
                      <a:gd name="T2" fmla="*/ 277 w 365"/>
                      <a:gd name="T3" fmla="*/ 68 h 748"/>
                      <a:gd name="T4" fmla="*/ 309 w 365"/>
                      <a:gd name="T5" fmla="*/ 98 h 748"/>
                      <a:gd name="T6" fmla="*/ 349 w 365"/>
                      <a:gd name="T7" fmla="*/ 126 h 748"/>
                      <a:gd name="T8" fmla="*/ 282 w 365"/>
                      <a:gd name="T9" fmla="*/ 251 h 748"/>
                      <a:gd name="T10" fmla="*/ 217 w 365"/>
                      <a:gd name="T11" fmla="*/ 454 h 748"/>
                      <a:gd name="T12" fmla="*/ 145 w 365"/>
                      <a:gd name="T13" fmla="*/ 640 h 748"/>
                      <a:gd name="T14" fmla="*/ 139 w 365"/>
                      <a:gd name="T15" fmla="*/ 666 h 748"/>
                      <a:gd name="T16" fmla="*/ 132 w 365"/>
                      <a:gd name="T17" fmla="*/ 672 h 748"/>
                      <a:gd name="T18" fmla="*/ 123 w 365"/>
                      <a:gd name="T19" fmla="*/ 675 h 748"/>
                      <a:gd name="T20" fmla="*/ 118 w 365"/>
                      <a:gd name="T21" fmla="*/ 679 h 748"/>
                      <a:gd name="T22" fmla="*/ 115 w 365"/>
                      <a:gd name="T23" fmla="*/ 685 h 748"/>
                      <a:gd name="T24" fmla="*/ 113 w 365"/>
                      <a:gd name="T25" fmla="*/ 696 h 748"/>
                      <a:gd name="T26" fmla="*/ 115 w 365"/>
                      <a:gd name="T27" fmla="*/ 700 h 748"/>
                      <a:gd name="T28" fmla="*/ 110 w 365"/>
                      <a:gd name="T29" fmla="*/ 712 h 748"/>
                      <a:gd name="T30" fmla="*/ 105 w 365"/>
                      <a:gd name="T31" fmla="*/ 725 h 748"/>
                      <a:gd name="T32" fmla="*/ 100 w 365"/>
                      <a:gd name="T33" fmla="*/ 730 h 748"/>
                      <a:gd name="T34" fmla="*/ 87 w 365"/>
                      <a:gd name="T35" fmla="*/ 741 h 748"/>
                      <a:gd name="T36" fmla="*/ 84 w 365"/>
                      <a:gd name="T37" fmla="*/ 746 h 748"/>
                      <a:gd name="T38" fmla="*/ 76 w 365"/>
                      <a:gd name="T39" fmla="*/ 748 h 748"/>
                      <a:gd name="T40" fmla="*/ 63 w 365"/>
                      <a:gd name="T41" fmla="*/ 743 h 748"/>
                      <a:gd name="T42" fmla="*/ 70 w 365"/>
                      <a:gd name="T43" fmla="*/ 637 h 748"/>
                      <a:gd name="T44" fmla="*/ 20 w 365"/>
                      <a:gd name="T45" fmla="*/ 494 h 748"/>
                      <a:gd name="T46" fmla="*/ 10 w 365"/>
                      <a:gd name="T47" fmla="*/ 433 h 748"/>
                      <a:gd name="T48" fmla="*/ 142 w 365"/>
                      <a:gd name="T49" fmla="*/ 446 h 748"/>
                      <a:gd name="T50" fmla="*/ 189 w 365"/>
                      <a:gd name="T51" fmla="*/ 449 h 748"/>
                      <a:gd name="T52" fmla="*/ 132 w 365"/>
                      <a:gd name="T53" fmla="*/ 359 h 748"/>
                      <a:gd name="T54" fmla="*/ 17 w 365"/>
                      <a:gd name="T55" fmla="*/ 327 h 748"/>
                      <a:gd name="T56" fmla="*/ 0 w 365"/>
                      <a:gd name="T57" fmla="*/ 298 h 748"/>
                      <a:gd name="T58" fmla="*/ 82 w 365"/>
                      <a:gd name="T59" fmla="*/ 206 h 748"/>
                      <a:gd name="T60" fmla="*/ 42 w 365"/>
                      <a:gd name="T61" fmla="*/ 159 h 748"/>
                      <a:gd name="T62" fmla="*/ 23 w 365"/>
                      <a:gd name="T63" fmla="*/ 127 h 748"/>
                      <a:gd name="T64" fmla="*/ 20 w 365"/>
                      <a:gd name="T65" fmla="*/ 122 h 748"/>
                      <a:gd name="T66" fmla="*/ 23 w 365"/>
                      <a:gd name="T67" fmla="*/ 124 h 748"/>
                      <a:gd name="T68" fmla="*/ 28 w 365"/>
                      <a:gd name="T69" fmla="*/ 121 h 748"/>
                      <a:gd name="T70" fmla="*/ 20 w 365"/>
                      <a:gd name="T71" fmla="*/ 87 h 748"/>
                      <a:gd name="T72" fmla="*/ 25 w 365"/>
                      <a:gd name="T73" fmla="*/ 57 h 748"/>
                      <a:gd name="T74" fmla="*/ 18 w 365"/>
                      <a:gd name="T75" fmla="*/ 36 h 748"/>
                      <a:gd name="T76" fmla="*/ 15 w 365"/>
                      <a:gd name="T77" fmla="*/ 36 h 748"/>
                      <a:gd name="T78" fmla="*/ 17 w 365"/>
                      <a:gd name="T79" fmla="*/ 28 h 748"/>
                      <a:gd name="T80" fmla="*/ 55 w 365"/>
                      <a:gd name="T81" fmla="*/ 16 h 748"/>
                      <a:gd name="T82" fmla="*/ 92 w 365"/>
                      <a:gd name="T83" fmla="*/ 7 h 748"/>
                      <a:gd name="T84" fmla="*/ 95 w 365"/>
                      <a:gd name="T85" fmla="*/ 0 h 748"/>
                      <a:gd name="T86" fmla="*/ 135 w 365"/>
                      <a:gd name="T87" fmla="*/ 50 h 748"/>
                      <a:gd name="T88" fmla="*/ 209 w 365"/>
                      <a:gd name="T89" fmla="*/ 32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65" h="748">
                        <a:moveTo>
                          <a:pt x="209" y="32"/>
                        </a:moveTo>
                        <a:lnTo>
                          <a:pt x="230" y="28"/>
                        </a:lnTo>
                        <a:lnTo>
                          <a:pt x="234" y="28"/>
                        </a:lnTo>
                        <a:lnTo>
                          <a:pt x="277" y="68"/>
                        </a:lnTo>
                        <a:lnTo>
                          <a:pt x="288" y="77"/>
                        </a:lnTo>
                        <a:lnTo>
                          <a:pt x="309" y="98"/>
                        </a:lnTo>
                        <a:lnTo>
                          <a:pt x="327" y="114"/>
                        </a:lnTo>
                        <a:lnTo>
                          <a:pt x="349" y="126"/>
                        </a:lnTo>
                        <a:lnTo>
                          <a:pt x="365" y="130"/>
                        </a:lnTo>
                        <a:lnTo>
                          <a:pt x="282" y="251"/>
                        </a:lnTo>
                        <a:lnTo>
                          <a:pt x="328" y="465"/>
                        </a:lnTo>
                        <a:lnTo>
                          <a:pt x="217" y="454"/>
                        </a:lnTo>
                        <a:lnTo>
                          <a:pt x="190" y="450"/>
                        </a:lnTo>
                        <a:lnTo>
                          <a:pt x="145" y="640"/>
                        </a:lnTo>
                        <a:lnTo>
                          <a:pt x="145" y="642"/>
                        </a:lnTo>
                        <a:lnTo>
                          <a:pt x="139" y="666"/>
                        </a:lnTo>
                        <a:lnTo>
                          <a:pt x="140" y="671"/>
                        </a:lnTo>
                        <a:lnTo>
                          <a:pt x="132" y="672"/>
                        </a:lnTo>
                        <a:lnTo>
                          <a:pt x="127" y="674"/>
                        </a:lnTo>
                        <a:lnTo>
                          <a:pt x="123" y="675"/>
                        </a:lnTo>
                        <a:lnTo>
                          <a:pt x="119" y="677"/>
                        </a:lnTo>
                        <a:lnTo>
                          <a:pt x="118" y="679"/>
                        </a:lnTo>
                        <a:lnTo>
                          <a:pt x="115" y="682"/>
                        </a:lnTo>
                        <a:lnTo>
                          <a:pt x="115" y="685"/>
                        </a:lnTo>
                        <a:lnTo>
                          <a:pt x="113" y="690"/>
                        </a:lnTo>
                        <a:lnTo>
                          <a:pt x="113" y="696"/>
                        </a:lnTo>
                        <a:lnTo>
                          <a:pt x="113" y="698"/>
                        </a:lnTo>
                        <a:lnTo>
                          <a:pt x="115" y="700"/>
                        </a:lnTo>
                        <a:lnTo>
                          <a:pt x="115" y="703"/>
                        </a:lnTo>
                        <a:lnTo>
                          <a:pt x="110" y="712"/>
                        </a:lnTo>
                        <a:lnTo>
                          <a:pt x="107" y="720"/>
                        </a:lnTo>
                        <a:lnTo>
                          <a:pt x="105" y="725"/>
                        </a:lnTo>
                        <a:lnTo>
                          <a:pt x="103" y="727"/>
                        </a:lnTo>
                        <a:lnTo>
                          <a:pt x="100" y="730"/>
                        </a:lnTo>
                        <a:lnTo>
                          <a:pt x="95" y="735"/>
                        </a:lnTo>
                        <a:lnTo>
                          <a:pt x="87" y="741"/>
                        </a:lnTo>
                        <a:lnTo>
                          <a:pt x="86" y="746"/>
                        </a:lnTo>
                        <a:lnTo>
                          <a:pt x="84" y="746"/>
                        </a:lnTo>
                        <a:lnTo>
                          <a:pt x="82" y="746"/>
                        </a:lnTo>
                        <a:lnTo>
                          <a:pt x="76" y="748"/>
                        </a:lnTo>
                        <a:lnTo>
                          <a:pt x="73" y="746"/>
                        </a:lnTo>
                        <a:lnTo>
                          <a:pt x="63" y="743"/>
                        </a:lnTo>
                        <a:lnTo>
                          <a:pt x="71" y="638"/>
                        </a:lnTo>
                        <a:lnTo>
                          <a:pt x="70" y="637"/>
                        </a:lnTo>
                        <a:lnTo>
                          <a:pt x="42" y="638"/>
                        </a:lnTo>
                        <a:lnTo>
                          <a:pt x="20" y="494"/>
                        </a:lnTo>
                        <a:lnTo>
                          <a:pt x="10" y="436"/>
                        </a:lnTo>
                        <a:lnTo>
                          <a:pt x="10" y="433"/>
                        </a:lnTo>
                        <a:lnTo>
                          <a:pt x="100" y="442"/>
                        </a:lnTo>
                        <a:lnTo>
                          <a:pt x="142" y="446"/>
                        </a:lnTo>
                        <a:lnTo>
                          <a:pt x="142" y="446"/>
                        </a:lnTo>
                        <a:lnTo>
                          <a:pt x="189" y="449"/>
                        </a:lnTo>
                        <a:lnTo>
                          <a:pt x="155" y="362"/>
                        </a:lnTo>
                        <a:lnTo>
                          <a:pt x="132" y="359"/>
                        </a:lnTo>
                        <a:lnTo>
                          <a:pt x="131" y="338"/>
                        </a:lnTo>
                        <a:lnTo>
                          <a:pt x="17" y="327"/>
                        </a:lnTo>
                        <a:lnTo>
                          <a:pt x="2" y="325"/>
                        </a:lnTo>
                        <a:lnTo>
                          <a:pt x="0" y="298"/>
                        </a:lnTo>
                        <a:lnTo>
                          <a:pt x="63" y="230"/>
                        </a:lnTo>
                        <a:lnTo>
                          <a:pt x="82" y="206"/>
                        </a:lnTo>
                        <a:lnTo>
                          <a:pt x="42" y="206"/>
                        </a:lnTo>
                        <a:lnTo>
                          <a:pt x="42" y="159"/>
                        </a:lnTo>
                        <a:lnTo>
                          <a:pt x="47" y="155"/>
                        </a:lnTo>
                        <a:lnTo>
                          <a:pt x="23" y="127"/>
                        </a:lnTo>
                        <a:lnTo>
                          <a:pt x="25" y="127"/>
                        </a:lnTo>
                        <a:lnTo>
                          <a:pt x="20" y="122"/>
                        </a:lnTo>
                        <a:lnTo>
                          <a:pt x="21" y="121"/>
                        </a:lnTo>
                        <a:lnTo>
                          <a:pt x="23" y="124"/>
                        </a:lnTo>
                        <a:lnTo>
                          <a:pt x="25" y="122"/>
                        </a:lnTo>
                        <a:lnTo>
                          <a:pt x="28" y="121"/>
                        </a:lnTo>
                        <a:lnTo>
                          <a:pt x="21" y="113"/>
                        </a:lnTo>
                        <a:lnTo>
                          <a:pt x="20" y="87"/>
                        </a:lnTo>
                        <a:lnTo>
                          <a:pt x="25" y="87"/>
                        </a:lnTo>
                        <a:lnTo>
                          <a:pt x="25" y="57"/>
                        </a:lnTo>
                        <a:lnTo>
                          <a:pt x="21" y="42"/>
                        </a:lnTo>
                        <a:lnTo>
                          <a:pt x="18" y="36"/>
                        </a:lnTo>
                        <a:lnTo>
                          <a:pt x="17" y="37"/>
                        </a:lnTo>
                        <a:lnTo>
                          <a:pt x="15" y="36"/>
                        </a:lnTo>
                        <a:lnTo>
                          <a:pt x="15" y="29"/>
                        </a:lnTo>
                        <a:lnTo>
                          <a:pt x="17" y="28"/>
                        </a:lnTo>
                        <a:lnTo>
                          <a:pt x="17" y="26"/>
                        </a:lnTo>
                        <a:lnTo>
                          <a:pt x="55" y="16"/>
                        </a:lnTo>
                        <a:lnTo>
                          <a:pt x="68" y="10"/>
                        </a:lnTo>
                        <a:lnTo>
                          <a:pt x="92" y="7"/>
                        </a:lnTo>
                        <a:lnTo>
                          <a:pt x="95" y="3"/>
                        </a:lnTo>
                        <a:lnTo>
                          <a:pt x="95" y="0"/>
                        </a:lnTo>
                        <a:lnTo>
                          <a:pt x="97" y="0"/>
                        </a:lnTo>
                        <a:lnTo>
                          <a:pt x="135" y="50"/>
                        </a:lnTo>
                        <a:lnTo>
                          <a:pt x="184" y="39"/>
                        </a:lnTo>
                        <a:lnTo>
                          <a:pt x="209" y="32"/>
                        </a:lnTo>
                      </a:path>
                    </a:pathLst>
                  </a:custGeom>
                  <a:solidFill>
                    <a:schemeClr val="accent1">
                      <a:lumMod val="60000"/>
                      <a:lumOff val="40000"/>
                    </a:schemeClr>
                  </a:solidFill>
                  <a:ln w="4763" cap="sq">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65" name="Freeform 121"/>
                  <p:cNvSpPr>
                    <a:spLocks/>
                  </p:cNvSpPr>
                  <p:nvPr/>
                </p:nvSpPr>
                <p:spPr bwMode="auto">
                  <a:xfrm>
                    <a:off x="5304" y="3481"/>
                    <a:ext cx="120" cy="191"/>
                  </a:xfrm>
                  <a:custGeom>
                    <a:avLst/>
                    <a:gdLst>
                      <a:gd name="T0" fmla="*/ 120 w 120"/>
                      <a:gd name="T1" fmla="*/ 43 h 191"/>
                      <a:gd name="T2" fmla="*/ 86 w 120"/>
                      <a:gd name="T3" fmla="*/ 86 h 191"/>
                      <a:gd name="T4" fmla="*/ 77 w 120"/>
                      <a:gd name="T5" fmla="*/ 146 h 191"/>
                      <a:gd name="T6" fmla="*/ 74 w 120"/>
                      <a:gd name="T7" fmla="*/ 165 h 191"/>
                      <a:gd name="T8" fmla="*/ 72 w 120"/>
                      <a:gd name="T9" fmla="*/ 189 h 191"/>
                      <a:gd name="T10" fmla="*/ 43 w 120"/>
                      <a:gd name="T11" fmla="*/ 191 h 191"/>
                      <a:gd name="T12" fmla="*/ 45 w 120"/>
                      <a:gd name="T13" fmla="*/ 167 h 191"/>
                      <a:gd name="T14" fmla="*/ 50 w 120"/>
                      <a:gd name="T15" fmla="*/ 139 h 191"/>
                      <a:gd name="T16" fmla="*/ 50 w 120"/>
                      <a:gd name="T17" fmla="*/ 139 h 191"/>
                      <a:gd name="T18" fmla="*/ 50 w 120"/>
                      <a:gd name="T19" fmla="*/ 138 h 191"/>
                      <a:gd name="T20" fmla="*/ 54 w 120"/>
                      <a:gd name="T21" fmla="*/ 110 h 191"/>
                      <a:gd name="T22" fmla="*/ 24 w 120"/>
                      <a:gd name="T23" fmla="*/ 106 h 191"/>
                      <a:gd name="T24" fmla="*/ 25 w 120"/>
                      <a:gd name="T25" fmla="*/ 104 h 191"/>
                      <a:gd name="T26" fmla="*/ 0 w 120"/>
                      <a:gd name="T27" fmla="*/ 91 h 191"/>
                      <a:gd name="T28" fmla="*/ 0 w 120"/>
                      <a:gd name="T29" fmla="*/ 88 h 191"/>
                      <a:gd name="T30" fmla="*/ 6 w 120"/>
                      <a:gd name="T31" fmla="*/ 86 h 191"/>
                      <a:gd name="T32" fmla="*/ 9 w 120"/>
                      <a:gd name="T33" fmla="*/ 82 h 191"/>
                      <a:gd name="T34" fmla="*/ 8 w 120"/>
                      <a:gd name="T35" fmla="*/ 77 h 191"/>
                      <a:gd name="T36" fmla="*/ 5 w 120"/>
                      <a:gd name="T37" fmla="*/ 75 h 191"/>
                      <a:gd name="T38" fmla="*/ 37 w 120"/>
                      <a:gd name="T39" fmla="*/ 32 h 191"/>
                      <a:gd name="T40" fmla="*/ 50 w 120"/>
                      <a:gd name="T41" fmla="*/ 37 h 191"/>
                      <a:gd name="T42" fmla="*/ 54 w 120"/>
                      <a:gd name="T43" fmla="*/ 37 h 191"/>
                      <a:gd name="T44" fmla="*/ 61 w 120"/>
                      <a:gd name="T45" fmla="*/ 32 h 191"/>
                      <a:gd name="T46" fmla="*/ 62 w 120"/>
                      <a:gd name="T47" fmla="*/ 29 h 191"/>
                      <a:gd name="T48" fmla="*/ 67 w 120"/>
                      <a:gd name="T49" fmla="*/ 20 h 191"/>
                      <a:gd name="T50" fmla="*/ 67 w 120"/>
                      <a:gd name="T51" fmla="*/ 17 h 191"/>
                      <a:gd name="T52" fmla="*/ 72 w 120"/>
                      <a:gd name="T53" fmla="*/ 11 h 191"/>
                      <a:gd name="T54" fmla="*/ 77 w 120"/>
                      <a:gd name="T55" fmla="*/ 4 h 191"/>
                      <a:gd name="T56" fmla="*/ 83 w 120"/>
                      <a:gd name="T57" fmla="*/ 1 h 191"/>
                      <a:gd name="T58" fmla="*/ 85 w 120"/>
                      <a:gd name="T59" fmla="*/ 0 h 191"/>
                      <a:gd name="T60" fmla="*/ 91 w 120"/>
                      <a:gd name="T61" fmla="*/ 0 h 191"/>
                      <a:gd name="T62" fmla="*/ 95 w 120"/>
                      <a:gd name="T63" fmla="*/ 0 h 191"/>
                      <a:gd name="T64" fmla="*/ 101 w 120"/>
                      <a:gd name="T65" fmla="*/ 0 h 191"/>
                      <a:gd name="T66" fmla="*/ 106 w 120"/>
                      <a:gd name="T67" fmla="*/ 3 h 191"/>
                      <a:gd name="T68" fmla="*/ 106 w 120"/>
                      <a:gd name="T69" fmla="*/ 4 h 191"/>
                      <a:gd name="T70" fmla="*/ 111 w 120"/>
                      <a:gd name="T71" fmla="*/ 11 h 191"/>
                      <a:gd name="T72" fmla="*/ 112 w 120"/>
                      <a:gd name="T73" fmla="*/ 14 h 191"/>
                      <a:gd name="T74" fmla="*/ 112 w 120"/>
                      <a:gd name="T75" fmla="*/ 16 h 191"/>
                      <a:gd name="T76" fmla="*/ 117 w 120"/>
                      <a:gd name="T77" fmla="*/ 33 h 191"/>
                      <a:gd name="T78" fmla="*/ 117 w 120"/>
                      <a:gd name="T79" fmla="*/ 35 h 191"/>
                      <a:gd name="T80" fmla="*/ 120 w 120"/>
                      <a:gd name="T81" fmla="*/ 43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0" h="191">
                        <a:moveTo>
                          <a:pt x="120" y="43"/>
                        </a:moveTo>
                        <a:lnTo>
                          <a:pt x="86" y="86"/>
                        </a:lnTo>
                        <a:lnTo>
                          <a:pt x="77" y="146"/>
                        </a:lnTo>
                        <a:lnTo>
                          <a:pt x="74" y="165"/>
                        </a:lnTo>
                        <a:lnTo>
                          <a:pt x="72" y="189"/>
                        </a:lnTo>
                        <a:lnTo>
                          <a:pt x="43" y="191"/>
                        </a:lnTo>
                        <a:lnTo>
                          <a:pt x="45" y="167"/>
                        </a:lnTo>
                        <a:lnTo>
                          <a:pt x="50" y="139"/>
                        </a:lnTo>
                        <a:lnTo>
                          <a:pt x="50" y="139"/>
                        </a:lnTo>
                        <a:lnTo>
                          <a:pt x="50" y="138"/>
                        </a:lnTo>
                        <a:lnTo>
                          <a:pt x="54" y="110"/>
                        </a:lnTo>
                        <a:lnTo>
                          <a:pt x="24" y="106"/>
                        </a:lnTo>
                        <a:lnTo>
                          <a:pt x="25" y="104"/>
                        </a:lnTo>
                        <a:lnTo>
                          <a:pt x="0" y="91"/>
                        </a:lnTo>
                        <a:lnTo>
                          <a:pt x="0" y="88"/>
                        </a:lnTo>
                        <a:lnTo>
                          <a:pt x="6" y="86"/>
                        </a:lnTo>
                        <a:lnTo>
                          <a:pt x="9" y="82"/>
                        </a:lnTo>
                        <a:lnTo>
                          <a:pt x="8" y="77"/>
                        </a:lnTo>
                        <a:lnTo>
                          <a:pt x="5" y="75"/>
                        </a:lnTo>
                        <a:lnTo>
                          <a:pt x="37" y="32"/>
                        </a:lnTo>
                        <a:lnTo>
                          <a:pt x="50" y="37"/>
                        </a:lnTo>
                        <a:lnTo>
                          <a:pt x="54" y="37"/>
                        </a:lnTo>
                        <a:lnTo>
                          <a:pt x="61" y="32"/>
                        </a:lnTo>
                        <a:lnTo>
                          <a:pt x="62" y="29"/>
                        </a:lnTo>
                        <a:lnTo>
                          <a:pt x="67" y="20"/>
                        </a:lnTo>
                        <a:lnTo>
                          <a:pt x="67" y="17"/>
                        </a:lnTo>
                        <a:lnTo>
                          <a:pt x="72" y="11"/>
                        </a:lnTo>
                        <a:lnTo>
                          <a:pt x="77" y="4"/>
                        </a:lnTo>
                        <a:lnTo>
                          <a:pt x="83" y="1"/>
                        </a:lnTo>
                        <a:lnTo>
                          <a:pt x="85" y="0"/>
                        </a:lnTo>
                        <a:lnTo>
                          <a:pt x="91" y="0"/>
                        </a:lnTo>
                        <a:lnTo>
                          <a:pt x="95" y="0"/>
                        </a:lnTo>
                        <a:lnTo>
                          <a:pt x="101" y="0"/>
                        </a:lnTo>
                        <a:lnTo>
                          <a:pt x="106" y="3"/>
                        </a:lnTo>
                        <a:lnTo>
                          <a:pt x="106" y="4"/>
                        </a:lnTo>
                        <a:lnTo>
                          <a:pt x="111" y="11"/>
                        </a:lnTo>
                        <a:lnTo>
                          <a:pt x="112" y="14"/>
                        </a:lnTo>
                        <a:lnTo>
                          <a:pt x="112" y="16"/>
                        </a:lnTo>
                        <a:lnTo>
                          <a:pt x="117" y="33"/>
                        </a:lnTo>
                        <a:lnTo>
                          <a:pt x="117" y="35"/>
                        </a:lnTo>
                        <a:lnTo>
                          <a:pt x="120" y="43"/>
                        </a:ln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a:p>
                </p:txBody>
              </p:sp>
              <p:sp>
                <p:nvSpPr>
                  <p:cNvPr id="166" name="Freeform 122"/>
                  <p:cNvSpPr>
                    <a:spLocks/>
                  </p:cNvSpPr>
                  <p:nvPr/>
                </p:nvSpPr>
                <p:spPr bwMode="auto">
                  <a:xfrm>
                    <a:off x="5304" y="3481"/>
                    <a:ext cx="120" cy="191"/>
                  </a:xfrm>
                  <a:custGeom>
                    <a:avLst/>
                    <a:gdLst>
                      <a:gd name="T0" fmla="*/ 120 w 120"/>
                      <a:gd name="T1" fmla="*/ 43 h 191"/>
                      <a:gd name="T2" fmla="*/ 86 w 120"/>
                      <a:gd name="T3" fmla="*/ 86 h 191"/>
                      <a:gd name="T4" fmla="*/ 77 w 120"/>
                      <a:gd name="T5" fmla="*/ 146 h 191"/>
                      <a:gd name="T6" fmla="*/ 74 w 120"/>
                      <a:gd name="T7" fmla="*/ 165 h 191"/>
                      <a:gd name="T8" fmla="*/ 72 w 120"/>
                      <a:gd name="T9" fmla="*/ 189 h 191"/>
                      <a:gd name="T10" fmla="*/ 43 w 120"/>
                      <a:gd name="T11" fmla="*/ 191 h 191"/>
                      <a:gd name="T12" fmla="*/ 45 w 120"/>
                      <a:gd name="T13" fmla="*/ 167 h 191"/>
                      <a:gd name="T14" fmla="*/ 50 w 120"/>
                      <a:gd name="T15" fmla="*/ 139 h 191"/>
                      <a:gd name="T16" fmla="*/ 50 w 120"/>
                      <a:gd name="T17" fmla="*/ 139 h 191"/>
                      <a:gd name="T18" fmla="*/ 50 w 120"/>
                      <a:gd name="T19" fmla="*/ 138 h 191"/>
                      <a:gd name="T20" fmla="*/ 54 w 120"/>
                      <a:gd name="T21" fmla="*/ 110 h 191"/>
                      <a:gd name="T22" fmla="*/ 24 w 120"/>
                      <a:gd name="T23" fmla="*/ 106 h 191"/>
                      <a:gd name="T24" fmla="*/ 25 w 120"/>
                      <a:gd name="T25" fmla="*/ 104 h 191"/>
                      <a:gd name="T26" fmla="*/ 0 w 120"/>
                      <a:gd name="T27" fmla="*/ 91 h 191"/>
                      <a:gd name="T28" fmla="*/ 0 w 120"/>
                      <a:gd name="T29" fmla="*/ 88 h 191"/>
                      <a:gd name="T30" fmla="*/ 6 w 120"/>
                      <a:gd name="T31" fmla="*/ 86 h 191"/>
                      <a:gd name="T32" fmla="*/ 9 w 120"/>
                      <a:gd name="T33" fmla="*/ 82 h 191"/>
                      <a:gd name="T34" fmla="*/ 8 w 120"/>
                      <a:gd name="T35" fmla="*/ 77 h 191"/>
                      <a:gd name="T36" fmla="*/ 5 w 120"/>
                      <a:gd name="T37" fmla="*/ 75 h 191"/>
                      <a:gd name="T38" fmla="*/ 37 w 120"/>
                      <a:gd name="T39" fmla="*/ 32 h 191"/>
                      <a:gd name="T40" fmla="*/ 50 w 120"/>
                      <a:gd name="T41" fmla="*/ 37 h 191"/>
                      <a:gd name="T42" fmla="*/ 54 w 120"/>
                      <a:gd name="T43" fmla="*/ 37 h 191"/>
                      <a:gd name="T44" fmla="*/ 61 w 120"/>
                      <a:gd name="T45" fmla="*/ 32 h 191"/>
                      <a:gd name="T46" fmla="*/ 62 w 120"/>
                      <a:gd name="T47" fmla="*/ 29 h 191"/>
                      <a:gd name="T48" fmla="*/ 67 w 120"/>
                      <a:gd name="T49" fmla="*/ 20 h 191"/>
                      <a:gd name="T50" fmla="*/ 67 w 120"/>
                      <a:gd name="T51" fmla="*/ 17 h 191"/>
                      <a:gd name="T52" fmla="*/ 72 w 120"/>
                      <a:gd name="T53" fmla="*/ 11 h 191"/>
                      <a:gd name="T54" fmla="*/ 77 w 120"/>
                      <a:gd name="T55" fmla="*/ 4 h 191"/>
                      <a:gd name="T56" fmla="*/ 83 w 120"/>
                      <a:gd name="T57" fmla="*/ 1 h 191"/>
                      <a:gd name="T58" fmla="*/ 85 w 120"/>
                      <a:gd name="T59" fmla="*/ 0 h 191"/>
                      <a:gd name="T60" fmla="*/ 91 w 120"/>
                      <a:gd name="T61" fmla="*/ 0 h 191"/>
                      <a:gd name="T62" fmla="*/ 95 w 120"/>
                      <a:gd name="T63" fmla="*/ 0 h 191"/>
                      <a:gd name="T64" fmla="*/ 101 w 120"/>
                      <a:gd name="T65" fmla="*/ 0 h 191"/>
                      <a:gd name="T66" fmla="*/ 106 w 120"/>
                      <a:gd name="T67" fmla="*/ 3 h 191"/>
                      <a:gd name="T68" fmla="*/ 106 w 120"/>
                      <a:gd name="T69" fmla="*/ 4 h 191"/>
                      <a:gd name="T70" fmla="*/ 111 w 120"/>
                      <a:gd name="T71" fmla="*/ 11 h 191"/>
                      <a:gd name="T72" fmla="*/ 112 w 120"/>
                      <a:gd name="T73" fmla="*/ 14 h 191"/>
                      <a:gd name="T74" fmla="*/ 112 w 120"/>
                      <a:gd name="T75" fmla="*/ 16 h 191"/>
                      <a:gd name="T76" fmla="*/ 117 w 120"/>
                      <a:gd name="T77" fmla="*/ 33 h 191"/>
                      <a:gd name="T78" fmla="*/ 117 w 120"/>
                      <a:gd name="T79" fmla="*/ 35 h 191"/>
                      <a:gd name="T80" fmla="*/ 120 w 120"/>
                      <a:gd name="T81" fmla="*/ 43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0" h="191">
                        <a:moveTo>
                          <a:pt x="120" y="43"/>
                        </a:moveTo>
                        <a:lnTo>
                          <a:pt x="86" y="86"/>
                        </a:lnTo>
                        <a:lnTo>
                          <a:pt x="77" y="146"/>
                        </a:lnTo>
                        <a:lnTo>
                          <a:pt x="74" y="165"/>
                        </a:lnTo>
                        <a:lnTo>
                          <a:pt x="72" y="189"/>
                        </a:lnTo>
                        <a:lnTo>
                          <a:pt x="43" y="191"/>
                        </a:lnTo>
                        <a:lnTo>
                          <a:pt x="45" y="167"/>
                        </a:lnTo>
                        <a:lnTo>
                          <a:pt x="50" y="139"/>
                        </a:lnTo>
                        <a:lnTo>
                          <a:pt x="50" y="139"/>
                        </a:lnTo>
                        <a:lnTo>
                          <a:pt x="50" y="138"/>
                        </a:lnTo>
                        <a:lnTo>
                          <a:pt x="54" y="110"/>
                        </a:lnTo>
                        <a:lnTo>
                          <a:pt x="24" y="106"/>
                        </a:lnTo>
                        <a:lnTo>
                          <a:pt x="25" y="104"/>
                        </a:lnTo>
                        <a:lnTo>
                          <a:pt x="0" y="91"/>
                        </a:lnTo>
                        <a:lnTo>
                          <a:pt x="0" y="88"/>
                        </a:lnTo>
                        <a:lnTo>
                          <a:pt x="6" y="86"/>
                        </a:lnTo>
                        <a:lnTo>
                          <a:pt x="9" y="82"/>
                        </a:lnTo>
                        <a:lnTo>
                          <a:pt x="8" y="77"/>
                        </a:lnTo>
                        <a:lnTo>
                          <a:pt x="5" y="75"/>
                        </a:lnTo>
                        <a:lnTo>
                          <a:pt x="37" y="32"/>
                        </a:lnTo>
                        <a:lnTo>
                          <a:pt x="50" y="37"/>
                        </a:lnTo>
                        <a:lnTo>
                          <a:pt x="54" y="37"/>
                        </a:lnTo>
                        <a:lnTo>
                          <a:pt x="61" y="32"/>
                        </a:lnTo>
                        <a:lnTo>
                          <a:pt x="62" y="29"/>
                        </a:lnTo>
                        <a:lnTo>
                          <a:pt x="67" y="20"/>
                        </a:lnTo>
                        <a:lnTo>
                          <a:pt x="67" y="17"/>
                        </a:lnTo>
                        <a:lnTo>
                          <a:pt x="72" y="11"/>
                        </a:lnTo>
                        <a:lnTo>
                          <a:pt x="77" y="4"/>
                        </a:lnTo>
                        <a:lnTo>
                          <a:pt x="83" y="1"/>
                        </a:lnTo>
                        <a:lnTo>
                          <a:pt x="85" y="0"/>
                        </a:lnTo>
                        <a:lnTo>
                          <a:pt x="91" y="0"/>
                        </a:lnTo>
                        <a:lnTo>
                          <a:pt x="95" y="0"/>
                        </a:lnTo>
                        <a:lnTo>
                          <a:pt x="101" y="0"/>
                        </a:lnTo>
                        <a:lnTo>
                          <a:pt x="106" y="3"/>
                        </a:lnTo>
                        <a:lnTo>
                          <a:pt x="106" y="4"/>
                        </a:lnTo>
                        <a:lnTo>
                          <a:pt x="111" y="11"/>
                        </a:lnTo>
                        <a:lnTo>
                          <a:pt x="112" y="14"/>
                        </a:lnTo>
                        <a:lnTo>
                          <a:pt x="112" y="16"/>
                        </a:lnTo>
                        <a:lnTo>
                          <a:pt x="117" y="33"/>
                        </a:lnTo>
                        <a:lnTo>
                          <a:pt x="117" y="35"/>
                        </a:lnTo>
                        <a:lnTo>
                          <a:pt x="120" y="43"/>
                        </a:lnTo>
                      </a:path>
                    </a:pathLst>
                  </a:custGeom>
                  <a:solidFill>
                    <a:schemeClr val="accent1">
                      <a:lumMod val="60000"/>
                      <a:lumOff val="40000"/>
                    </a:schemeClr>
                  </a:solidFill>
                  <a:ln w="4763" cap="sq">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hu-HU"/>
                  </a:p>
                </p:txBody>
              </p:sp>
              <p:sp>
                <p:nvSpPr>
                  <p:cNvPr id="167" name="Freeform 123"/>
                  <p:cNvSpPr>
                    <a:spLocks/>
                  </p:cNvSpPr>
                  <p:nvPr/>
                </p:nvSpPr>
                <p:spPr bwMode="auto">
                  <a:xfrm>
                    <a:off x="3147" y="3403"/>
                    <a:ext cx="673" cy="574"/>
                  </a:xfrm>
                  <a:custGeom>
                    <a:avLst/>
                    <a:gdLst>
                      <a:gd name="T0" fmla="*/ 500 w 673"/>
                      <a:gd name="T1" fmla="*/ 118 h 574"/>
                      <a:gd name="T2" fmla="*/ 487 w 673"/>
                      <a:gd name="T3" fmla="*/ 123 h 574"/>
                      <a:gd name="T4" fmla="*/ 485 w 673"/>
                      <a:gd name="T5" fmla="*/ 134 h 574"/>
                      <a:gd name="T6" fmla="*/ 487 w 673"/>
                      <a:gd name="T7" fmla="*/ 143 h 574"/>
                      <a:gd name="T8" fmla="*/ 495 w 673"/>
                      <a:gd name="T9" fmla="*/ 158 h 574"/>
                      <a:gd name="T10" fmla="*/ 546 w 673"/>
                      <a:gd name="T11" fmla="*/ 203 h 574"/>
                      <a:gd name="T12" fmla="*/ 559 w 673"/>
                      <a:gd name="T13" fmla="*/ 208 h 574"/>
                      <a:gd name="T14" fmla="*/ 554 w 673"/>
                      <a:gd name="T15" fmla="*/ 235 h 574"/>
                      <a:gd name="T16" fmla="*/ 559 w 673"/>
                      <a:gd name="T17" fmla="*/ 258 h 574"/>
                      <a:gd name="T18" fmla="*/ 559 w 673"/>
                      <a:gd name="T19" fmla="*/ 266 h 574"/>
                      <a:gd name="T20" fmla="*/ 562 w 673"/>
                      <a:gd name="T21" fmla="*/ 280 h 574"/>
                      <a:gd name="T22" fmla="*/ 561 w 673"/>
                      <a:gd name="T23" fmla="*/ 288 h 574"/>
                      <a:gd name="T24" fmla="*/ 574 w 673"/>
                      <a:gd name="T25" fmla="*/ 306 h 574"/>
                      <a:gd name="T26" fmla="*/ 611 w 673"/>
                      <a:gd name="T27" fmla="*/ 340 h 574"/>
                      <a:gd name="T28" fmla="*/ 620 w 673"/>
                      <a:gd name="T29" fmla="*/ 340 h 574"/>
                      <a:gd name="T30" fmla="*/ 630 w 673"/>
                      <a:gd name="T31" fmla="*/ 352 h 574"/>
                      <a:gd name="T32" fmla="*/ 627 w 673"/>
                      <a:gd name="T33" fmla="*/ 364 h 574"/>
                      <a:gd name="T34" fmla="*/ 635 w 673"/>
                      <a:gd name="T35" fmla="*/ 370 h 574"/>
                      <a:gd name="T36" fmla="*/ 633 w 673"/>
                      <a:gd name="T37" fmla="*/ 388 h 574"/>
                      <a:gd name="T38" fmla="*/ 643 w 673"/>
                      <a:gd name="T39" fmla="*/ 383 h 574"/>
                      <a:gd name="T40" fmla="*/ 654 w 673"/>
                      <a:gd name="T41" fmla="*/ 410 h 574"/>
                      <a:gd name="T42" fmla="*/ 651 w 673"/>
                      <a:gd name="T43" fmla="*/ 426 h 574"/>
                      <a:gd name="T44" fmla="*/ 673 w 673"/>
                      <a:gd name="T45" fmla="*/ 455 h 574"/>
                      <a:gd name="T46" fmla="*/ 628 w 673"/>
                      <a:gd name="T47" fmla="*/ 470 h 574"/>
                      <a:gd name="T48" fmla="*/ 593 w 673"/>
                      <a:gd name="T49" fmla="*/ 471 h 574"/>
                      <a:gd name="T50" fmla="*/ 567 w 673"/>
                      <a:gd name="T51" fmla="*/ 507 h 574"/>
                      <a:gd name="T52" fmla="*/ 480 w 673"/>
                      <a:gd name="T53" fmla="*/ 574 h 574"/>
                      <a:gd name="T54" fmla="*/ 463 w 673"/>
                      <a:gd name="T55" fmla="*/ 557 h 574"/>
                      <a:gd name="T56" fmla="*/ 443 w 673"/>
                      <a:gd name="T57" fmla="*/ 550 h 574"/>
                      <a:gd name="T58" fmla="*/ 421 w 673"/>
                      <a:gd name="T59" fmla="*/ 534 h 574"/>
                      <a:gd name="T60" fmla="*/ 413 w 673"/>
                      <a:gd name="T61" fmla="*/ 520 h 574"/>
                      <a:gd name="T62" fmla="*/ 402 w 673"/>
                      <a:gd name="T63" fmla="*/ 518 h 574"/>
                      <a:gd name="T64" fmla="*/ 395 w 673"/>
                      <a:gd name="T65" fmla="*/ 521 h 574"/>
                      <a:gd name="T66" fmla="*/ 374 w 673"/>
                      <a:gd name="T67" fmla="*/ 507 h 574"/>
                      <a:gd name="T68" fmla="*/ 358 w 673"/>
                      <a:gd name="T69" fmla="*/ 497 h 574"/>
                      <a:gd name="T70" fmla="*/ 326 w 673"/>
                      <a:gd name="T71" fmla="*/ 497 h 574"/>
                      <a:gd name="T72" fmla="*/ 312 w 673"/>
                      <a:gd name="T73" fmla="*/ 491 h 574"/>
                      <a:gd name="T74" fmla="*/ 284 w 673"/>
                      <a:gd name="T75" fmla="*/ 478 h 574"/>
                      <a:gd name="T76" fmla="*/ 259 w 673"/>
                      <a:gd name="T77" fmla="*/ 447 h 574"/>
                      <a:gd name="T78" fmla="*/ 231 w 673"/>
                      <a:gd name="T79" fmla="*/ 401 h 574"/>
                      <a:gd name="T80" fmla="*/ 204 w 673"/>
                      <a:gd name="T81" fmla="*/ 380 h 574"/>
                      <a:gd name="T82" fmla="*/ 190 w 673"/>
                      <a:gd name="T83" fmla="*/ 389 h 574"/>
                      <a:gd name="T84" fmla="*/ 180 w 673"/>
                      <a:gd name="T85" fmla="*/ 385 h 574"/>
                      <a:gd name="T86" fmla="*/ 154 w 673"/>
                      <a:gd name="T87" fmla="*/ 365 h 574"/>
                      <a:gd name="T88" fmla="*/ 156 w 673"/>
                      <a:gd name="T89" fmla="*/ 354 h 574"/>
                      <a:gd name="T90" fmla="*/ 108 w 673"/>
                      <a:gd name="T91" fmla="*/ 317 h 574"/>
                      <a:gd name="T92" fmla="*/ 98 w 673"/>
                      <a:gd name="T93" fmla="*/ 301 h 574"/>
                      <a:gd name="T94" fmla="*/ 96 w 673"/>
                      <a:gd name="T95" fmla="*/ 296 h 574"/>
                      <a:gd name="T96" fmla="*/ 77 w 673"/>
                      <a:gd name="T97" fmla="*/ 262 h 574"/>
                      <a:gd name="T98" fmla="*/ 27 w 673"/>
                      <a:gd name="T99" fmla="*/ 139 h 574"/>
                      <a:gd name="T100" fmla="*/ 21 w 673"/>
                      <a:gd name="T101" fmla="*/ 84 h 574"/>
                      <a:gd name="T102" fmla="*/ 50 w 673"/>
                      <a:gd name="T103" fmla="*/ 71 h 574"/>
                      <a:gd name="T104" fmla="*/ 191 w 673"/>
                      <a:gd name="T105" fmla="*/ 81 h 574"/>
                      <a:gd name="T106" fmla="*/ 315 w 673"/>
                      <a:gd name="T107" fmla="*/ 26 h 574"/>
                      <a:gd name="T108" fmla="*/ 323 w 673"/>
                      <a:gd name="T109" fmla="*/ 10 h 574"/>
                      <a:gd name="T110" fmla="*/ 342 w 673"/>
                      <a:gd name="T111" fmla="*/ 4 h 574"/>
                      <a:gd name="T112" fmla="*/ 360 w 673"/>
                      <a:gd name="T113" fmla="*/ 10 h 574"/>
                      <a:gd name="T114" fmla="*/ 400 w 673"/>
                      <a:gd name="T115" fmla="*/ 58 h 574"/>
                      <a:gd name="T116" fmla="*/ 439 w 673"/>
                      <a:gd name="T117" fmla="*/ 41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73" h="574">
                        <a:moveTo>
                          <a:pt x="439" y="41"/>
                        </a:moveTo>
                        <a:lnTo>
                          <a:pt x="468" y="78"/>
                        </a:lnTo>
                        <a:lnTo>
                          <a:pt x="500" y="118"/>
                        </a:lnTo>
                        <a:lnTo>
                          <a:pt x="490" y="121"/>
                        </a:lnTo>
                        <a:lnTo>
                          <a:pt x="488" y="123"/>
                        </a:lnTo>
                        <a:lnTo>
                          <a:pt x="487" y="123"/>
                        </a:lnTo>
                        <a:lnTo>
                          <a:pt x="485" y="126"/>
                        </a:lnTo>
                        <a:lnTo>
                          <a:pt x="484" y="131"/>
                        </a:lnTo>
                        <a:lnTo>
                          <a:pt x="485" y="134"/>
                        </a:lnTo>
                        <a:lnTo>
                          <a:pt x="485" y="137"/>
                        </a:lnTo>
                        <a:lnTo>
                          <a:pt x="485" y="140"/>
                        </a:lnTo>
                        <a:lnTo>
                          <a:pt x="487" y="143"/>
                        </a:lnTo>
                        <a:lnTo>
                          <a:pt x="492" y="152"/>
                        </a:lnTo>
                        <a:lnTo>
                          <a:pt x="497" y="158"/>
                        </a:lnTo>
                        <a:lnTo>
                          <a:pt x="495" y="158"/>
                        </a:lnTo>
                        <a:lnTo>
                          <a:pt x="529" y="177"/>
                        </a:lnTo>
                        <a:lnTo>
                          <a:pt x="542" y="197"/>
                        </a:lnTo>
                        <a:lnTo>
                          <a:pt x="546" y="203"/>
                        </a:lnTo>
                        <a:lnTo>
                          <a:pt x="546" y="203"/>
                        </a:lnTo>
                        <a:lnTo>
                          <a:pt x="553" y="211"/>
                        </a:lnTo>
                        <a:lnTo>
                          <a:pt x="559" y="208"/>
                        </a:lnTo>
                        <a:lnTo>
                          <a:pt x="562" y="211"/>
                        </a:lnTo>
                        <a:lnTo>
                          <a:pt x="543" y="225"/>
                        </a:lnTo>
                        <a:lnTo>
                          <a:pt x="554" y="235"/>
                        </a:lnTo>
                        <a:lnTo>
                          <a:pt x="550" y="245"/>
                        </a:lnTo>
                        <a:lnTo>
                          <a:pt x="556" y="256"/>
                        </a:lnTo>
                        <a:lnTo>
                          <a:pt x="559" y="258"/>
                        </a:lnTo>
                        <a:lnTo>
                          <a:pt x="566" y="262"/>
                        </a:lnTo>
                        <a:lnTo>
                          <a:pt x="564" y="264"/>
                        </a:lnTo>
                        <a:lnTo>
                          <a:pt x="559" y="266"/>
                        </a:lnTo>
                        <a:lnTo>
                          <a:pt x="554" y="269"/>
                        </a:lnTo>
                        <a:lnTo>
                          <a:pt x="562" y="280"/>
                        </a:lnTo>
                        <a:lnTo>
                          <a:pt x="562" y="280"/>
                        </a:lnTo>
                        <a:lnTo>
                          <a:pt x="564" y="282"/>
                        </a:lnTo>
                        <a:lnTo>
                          <a:pt x="566" y="285"/>
                        </a:lnTo>
                        <a:lnTo>
                          <a:pt x="561" y="288"/>
                        </a:lnTo>
                        <a:lnTo>
                          <a:pt x="569" y="299"/>
                        </a:lnTo>
                        <a:lnTo>
                          <a:pt x="574" y="306"/>
                        </a:lnTo>
                        <a:lnTo>
                          <a:pt x="574" y="306"/>
                        </a:lnTo>
                        <a:lnTo>
                          <a:pt x="588" y="319"/>
                        </a:lnTo>
                        <a:lnTo>
                          <a:pt x="604" y="330"/>
                        </a:lnTo>
                        <a:lnTo>
                          <a:pt x="611" y="340"/>
                        </a:lnTo>
                        <a:lnTo>
                          <a:pt x="611" y="340"/>
                        </a:lnTo>
                        <a:lnTo>
                          <a:pt x="615" y="346"/>
                        </a:lnTo>
                        <a:lnTo>
                          <a:pt x="620" y="340"/>
                        </a:lnTo>
                        <a:lnTo>
                          <a:pt x="625" y="346"/>
                        </a:lnTo>
                        <a:lnTo>
                          <a:pt x="625" y="346"/>
                        </a:lnTo>
                        <a:lnTo>
                          <a:pt x="630" y="352"/>
                        </a:lnTo>
                        <a:lnTo>
                          <a:pt x="620" y="359"/>
                        </a:lnTo>
                        <a:lnTo>
                          <a:pt x="625" y="364"/>
                        </a:lnTo>
                        <a:lnTo>
                          <a:pt x="627" y="364"/>
                        </a:lnTo>
                        <a:lnTo>
                          <a:pt x="632" y="369"/>
                        </a:lnTo>
                        <a:lnTo>
                          <a:pt x="633" y="367"/>
                        </a:lnTo>
                        <a:lnTo>
                          <a:pt x="635" y="370"/>
                        </a:lnTo>
                        <a:lnTo>
                          <a:pt x="640" y="377"/>
                        </a:lnTo>
                        <a:lnTo>
                          <a:pt x="630" y="383"/>
                        </a:lnTo>
                        <a:lnTo>
                          <a:pt x="633" y="388"/>
                        </a:lnTo>
                        <a:lnTo>
                          <a:pt x="635" y="388"/>
                        </a:lnTo>
                        <a:lnTo>
                          <a:pt x="635" y="388"/>
                        </a:lnTo>
                        <a:lnTo>
                          <a:pt x="643" y="383"/>
                        </a:lnTo>
                        <a:lnTo>
                          <a:pt x="646" y="391"/>
                        </a:lnTo>
                        <a:lnTo>
                          <a:pt x="649" y="399"/>
                        </a:lnTo>
                        <a:lnTo>
                          <a:pt x="654" y="410"/>
                        </a:lnTo>
                        <a:lnTo>
                          <a:pt x="659" y="418"/>
                        </a:lnTo>
                        <a:lnTo>
                          <a:pt x="660" y="420"/>
                        </a:lnTo>
                        <a:lnTo>
                          <a:pt x="651" y="426"/>
                        </a:lnTo>
                        <a:lnTo>
                          <a:pt x="656" y="433"/>
                        </a:lnTo>
                        <a:lnTo>
                          <a:pt x="662" y="441"/>
                        </a:lnTo>
                        <a:lnTo>
                          <a:pt x="673" y="455"/>
                        </a:lnTo>
                        <a:lnTo>
                          <a:pt x="660" y="462"/>
                        </a:lnTo>
                        <a:lnTo>
                          <a:pt x="659" y="463"/>
                        </a:lnTo>
                        <a:lnTo>
                          <a:pt x="628" y="470"/>
                        </a:lnTo>
                        <a:lnTo>
                          <a:pt x="620" y="470"/>
                        </a:lnTo>
                        <a:lnTo>
                          <a:pt x="596" y="471"/>
                        </a:lnTo>
                        <a:lnTo>
                          <a:pt x="593" y="471"/>
                        </a:lnTo>
                        <a:lnTo>
                          <a:pt x="591" y="473"/>
                        </a:lnTo>
                        <a:lnTo>
                          <a:pt x="582" y="489"/>
                        </a:lnTo>
                        <a:lnTo>
                          <a:pt x="567" y="507"/>
                        </a:lnTo>
                        <a:lnTo>
                          <a:pt x="566" y="510"/>
                        </a:lnTo>
                        <a:lnTo>
                          <a:pt x="492" y="561"/>
                        </a:lnTo>
                        <a:lnTo>
                          <a:pt x="480" y="574"/>
                        </a:lnTo>
                        <a:lnTo>
                          <a:pt x="477" y="571"/>
                        </a:lnTo>
                        <a:lnTo>
                          <a:pt x="469" y="561"/>
                        </a:lnTo>
                        <a:lnTo>
                          <a:pt x="463" y="557"/>
                        </a:lnTo>
                        <a:lnTo>
                          <a:pt x="461" y="557"/>
                        </a:lnTo>
                        <a:lnTo>
                          <a:pt x="450" y="555"/>
                        </a:lnTo>
                        <a:lnTo>
                          <a:pt x="443" y="550"/>
                        </a:lnTo>
                        <a:lnTo>
                          <a:pt x="439" y="549"/>
                        </a:lnTo>
                        <a:lnTo>
                          <a:pt x="427" y="542"/>
                        </a:lnTo>
                        <a:lnTo>
                          <a:pt x="421" y="534"/>
                        </a:lnTo>
                        <a:lnTo>
                          <a:pt x="415" y="524"/>
                        </a:lnTo>
                        <a:lnTo>
                          <a:pt x="416" y="523"/>
                        </a:lnTo>
                        <a:lnTo>
                          <a:pt x="413" y="520"/>
                        </a:lnTo>
                        <a:lnTo>
                          <a:pt x="408" y="520"/>
                        </a:lnTo>
                        <a:lnTo>
                          <a:pt x="403" y="518"/>
                        </a:lnTo>
                        <a:lnTo>
                          <a:pt x="402" y="518"/>
                        </a:lnTo>
                        <a:lnTo>
                          <a:pt x="400" y="518"/>
                        </a:lnTo>
                        <a:lnTo>
                          <a:pt x="397" y="521"/>
                        </a:lnTo>
                        <a:lnTo>
                          <a:pt x="395" y="521"/>
                        </a:lnTo>
                        <a:lnTo>
                          <a:pt x="387" y="518"/>
                        </a:lnTo>
                        <a:lnTo>
                          <a:pt x="381" y="513"/>
                        </a:lnTo>
                        <a:lnTo>
                          <a:pt x="374" y="507"/>
                        </a:lnTo>
                        <a:lnTo>
                          <a:pt x="368" y="502"/>
                        </a:lnTo>
                        <a:lnTo>
                          <a:pt x="360" y="497"/>
                        </a:lnTo>
                        <a:lnTo>
                          <a:pt x="358" y="497"/>
                        </a:lnTo>
                        <a:lnTo>
                          <a:pt x="342" y="500"/>
                        </a:lnTo>
                        <a:lnTo>
                          <a:pt x="333" y="499"/>
                        </a:lnTo>
                        <a:lnTo>
                          <a:pt x="326" y="497"/>
                        </a:lnTo>
                        <a:lnTo>
                          <a:pt x="323" y="497"/>
                        </a:lnTo>
                        <a:lnTo>
                          <a:pt x="320" y="496"/>
                        </a:lnTo>
                        <a:lnTo>
                          <a:pt x="312" y="491"/>
                        </a:lnTo>
                        <a:lnTo>
                          <a:pt x="297" y="487"/>
                        </a:lnTo>
                        <a:lnTo>
                          <a:pt x="289" y="483"/>
                        </a:lnTo>
                        <a:lnTo>
                          <a:pt x="284" y="478"/>
                        </a:lnTo>
                        <a:lnTo>
                          <a:pt x="280" y="471"/>
                        </a:lnTo>
                        <a:lnTo>
                          <a:pt x="270" y="462"/>
                        </a:lnTo>
                        <a:lnTo>
                          <a:pt x="259" y="447"/>
                        </a:lnTo>
                        <a:lnTo>
                          <a:pt x="255" y="442"/>
                        </a:lnTo>
                        <a:lnTo>
                          <a:pt x="244" y="425"/>
                        </a:lnTo>
                        <a:lnTo>
                          <a:pt x="231" y="401"/>
                        </a:lnTo>
                        <a:lnTo>
                          <a:pt x="230" y="401"/>
                        </a:lnTo>
                        <a:lnTo>
                          <a:pt x="209" y="381"/>
                        </a:lnTo>
                        <a:lnTo>
                          <a:pt x="204" y="380"/>
                        </a:lnTo>
                        <a:lnTo>
                          <a:pt x="199" y="383"/>
                        </a:lnTo>
                        <a:lnTo>
                          <a:pt x="196" y="386"/>
                        </a:lnTo>
                        <a:lnTo>
                          <a:pt x="190" y="389"/>
                        </a:lnTo>
                        <a:lnTo>
                          <a:pt x="185" y="389"/>
                        </a:lnTo>
                        <a:lnTo>
                          <a:pt x="183" y="389"/>
                        </a:lnTo>
                        <a:lnTo>
                          <a:pt x="180" y="385"/>
                        </a:lnTo>
                        <a:lnTo>
                          <a:pt x="169" y="383"/>
                        </a:lnTo>
                        <a:lnTo>
                          <a:pt x="156" y="373"/>
                        </a:lnTo>
                        <a:lnTo>
                          <a:pt x="154" y="365"/>
                        </a:lnTo>
                        <a:lnTo>
                          <a:pt x="156" y="362"/>
                        </a:lnTo>
                        <a:lnTo>
                          <a:pt x="154" y="359"/>
                        </a:lnTo>
                        <a:lnTo>
                          <a:pt x="156" y="354"/>
                        </a:lnTo>
                        <a:lnTo>
                          <a:pt x="145" y="344"/>
                        </a:lnTo>
                        <a:lnTo>
                          <a:pt x="133" y="335"/>
                        </a:lnTo>
                        <a:lnTo>
                          <a:pt x="108" y="317"/>
                        </a:lnTo>
                        <a:lnTo>
                          <a:pt x="106" y="311"/>
                        </a:lnTo>
                        <a:lnTo>
                          <a:pt x="101" y="304"/>
                        </a:lnTo>
                        <a:lnTo>
                          <a:pt x="98" y="301"/>
                        </a:lnTo>
                        <a:lnTo>
                          <a:pt x="92" y="298"/>
                        </a:lnTo>
                        <a:lnTo>
                          <a:pt x="92" y="298"/>
                        </a:lnTo>
                        <a:lnTo>
                          <a:pt x="96" y="296"/>
                        </a:lnTo>
                        <a:lnTo>
                          <a:pt x="90" y="288"/>
                        </a:lnTo>
                        <a:lnTo>
                          <a:pt x="83" y="282"/>
                        </a:lnTo>
                        <a:lnTo>
                          <a:pt x="77" y="262"/>
                        </a:lnTo>
                        <a:lnTo>
                          <a:pt x="55" y="182"/>
                        </a:lnTo>
                        <a:lnTo>
                          <a:pt x="42" y="163"/>
                        </a:lnTo>
                        <a:lnTo>
                          <a:pt x="27" y="139"/>
                        </a:lnTo>
                        <a:lnTo>
                          <a:pt x="11" y="116"/>
                        </a:lnTo>
                        <a:lnTo>
                          <a:pt x="0" y="97"/>
                        </a:lnTo>
                        <a:lnTo>
                          <a:pt x="21" y="84"/>
                        </a:lnTo>
                        <a:lnTo>
                          <a:pt x="19" y="84"/>
                        </a:lnTo>
                        <a:lnTo>
                          <a:pt x="40" y="71"/>
                        </a:lnTo>
                        <a:lnTo>
                          <a:pt x="50" y="71"/>
                        </a:lnTo>
                        <a:lnTo>
                          <a:pt x="75" y="33"/>
                        </a:lnTo>
                        <a:lnTo>
                          <a:pt x="117" y="57"/>
                        </a:lnTo>
                        <a:lnTo>
                          <a:pt x="191" y="81"/>
                        </a:lnTo>
                        <a:lnTo>
                          <a:pt x="193" y="4"/>
                        </a:lnTo>
                        <a:lnTo>
                          <a:pt x="262" y="25"/>
                        </a:lnTo>
                        <a:lnTo>
                          <a:pt x="315" y="26"/>
                        </a:lnTo>
                        <a:lnTo>
                          <a:pt x="318" y="20"/>
                        </a:lnTo>
                        <a:lnTo>
                          <a:pt x="321" y="13"/>
                        </a:lnTo>
                        <a:lnTo>
                          <a:pt x="323" y="10"/>
                        </a:lnTo>
                        <a:lnTo>
                          <a:pt x="328" y="13"/>
                        </a:lnTo>
                        <a:lnTo>
                          <a:pt x="336" y="7"/>
                        </a:lnTo>
                        <a:lnTo>
                          <a:pt x="342" y="4"/>
                        </a:lnTo>
                        <a:lnTo>
                          <a:pt x="352" y="0"/>
                        </a:lnTo>
                        <a:lnTo>
                          <a:pt x="357" y="7"/>
                        </a:lnTo>
                        <a:lnTo>
                          <a:pt x="360" y="10"/>
                        </a:lnTo>
                        <a:lnTo>
                          <a:pt x="362" y="8"/>
                        </a:lnTo>
                        <a:lnTo>
                          <a:pt x="378" y="28"/>
                        </a:lnTo>
                        <a:lnTo>
                          <a:pt x="400" y="58"/>
                        </a:lnTo>
                        <a:lnTo>
                          <a:pt x="407" y="58"/>
                        </a:lnTo>
                        <a:lnTo>
                          <a:pt x="408" y="58"/>
                        </a:lnTo>
                        <a:lnTo>
                          <a:pt x="439" y="41"/>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a:p>
                </p:txBody>
              </p:sp>
              <p:sp>
                <p:nvSpPr>
                  <p:cNvPr id="168" name="Freeform 124"/>
                  <p:cNvSpPr>
                    <a:spLocks/>
                  </p:cNvSpPr>
                  <p:nvPr/>
                </p:nvSpPr>
                <p:spPr bwMode="auto">
                  <a:xfrm>
                    <a:off x="3147" y="3403"/>
                    <a:ext cx="673" cy="574"/>
                  </a:xfrm>
                  <a:custGeom>
                    <a:avLst/>
                    <a:gdLst>
                      <a:gd name="T0" fmla="*/ 500 w 673"/>
                      <a:gd name="T1" fmla="*/ 118 h 574"/>
                      <a:gd name="T2" fmla="*/ 487 w 673"/>
                      <a:gd name="T3" fmla="*/ 123 h 574"/>
                      <a:gd name="T4" fmla="*/ 485 w 673"/>
                      <a:gd name="T5" fmla="*/ 134 h 574"/>
                      <a:gd name="T6" fmla="*/ 487 w 673"/>
                      <a:gd name="T7" fmla="*/ 143 h 574"/>
                      <a:gd name="T8" fmla="*/ 495 w 673"/>
                      <a:gd name="T9" fmla="*/ 158 h 574"/>
                      <a:gd name="T10" fmla="*/ 546 w 673"/>
                      <a:gd name="T11" fmla="*/ 203 h 574"/>
                      <a:gd name="T12" fmla="*/ 559 w 673"/>
                      <a:gd name="T13" fmla="*/ 208 h 574"/>
                      <a:gd name="T14" fmla="*/ 554 w 673"/>
                      <a:gd name="T15" fmla="*/ 235 h 574"/>
                      <a:gd name="T16" fmla="*/ 559 w 673"/>
                      <a:gd name="T17" fmla="*/ 258 h 574"/>
                      <a:gd name="T18" fmla="*/ 559 w 673"/>
                      <a:gd name="T19" fmla="*/ 266 h 574"/>
                      <a:gd name="T20" fmla="*/ 562 w 673"/>
                      <a:gd name="T21" fmla="*/ 280 h 574"/>
                      <a:gd name="T22" fmla="*/ 561 w 673"/>
                      <a:gd name="T23" fmla="*/ 288 h 574"/>
                      <a:gd name="T24" fmla="*/ 574 w 673"/>
                      <a:gd name="T25" fmla="*/ 306 h 574"/>
                      <a:gd name="T26" fmla="*/ 611 w 673"/>
                      <a:gd name="T27" fmla="*/ 340 h 574"/>
                      <a:gd name="T28" fmla="*/ 620 w 673"/>
                      <a:gd name="T29" fmla="*/ 340 h 574"/>
                      <a:gd name="T30" fmla="*/ 630 w 673"/>
                      <a:gd name="T31" fmla="*/ 352 h 574"/>
                      <a:gd name="T32" fmla="*/ 627 w 673"/>
                      <a:gd name="T33" fmla="*/ 364 h 574"/>
                      <a:gd name="T34" fmla="*/ 635 w 673"/>
                      <a:gd name="T35" fmla="*/ 370 h 574"/>
                      <a:gd name="T36" fmla="*/ 633 w 673"/>
                      <a:gd name="T37" fmla="*/ 388 h 574"/>
                      <a:gd name="T38" fmla="*/ 643 w 673"/>
                      <a:gd name="T39" fmla="*/ 383 h 574"/>
                      <a:gd name="T40" fmla="*/ 654 w 673"/>
                      <a:gd name="T41" fmla="*/ 410 h 574"/>
                      <a:gd name="T42" fmla="*/ 651 w 673"/>
                      <a:gd name="T43" fmla="*/ 426 h 574"/>
                      <a:gd name="T44" fmla="*/ 673 w 673"/>
                      <a:gd name="T45" fmla="*/ 455 h 574"/>
                      <a:gd name="T46" fmla="*/ 628 w 673"/>
                      <a:gd name="T47" fmla="*/ 470 h 574"/>
                      <a:gd name="T48" fmla="*/ 593 w 673"/>
                      <a:gd name="T49" fmla="*/ 471 h 574"/>
                      <a:gd name="T50" fmla="*/ 567 w 673"/>
                      <a:gd name="T51" fmla="*/ 507 h 574"/>
                      <a:gd name="T52" fmla="*/ 480 w 673"/>
                      <a:gd name="T53" fmla="*/ 574 h 574"/>
                      <a:gd name="T54" fmla="*/ 463 w 673"/>
                      <a:gd name="T55" fmla="*/ 557 h 574"/>
                      <a:gd name="T56" fmla="*/ 443 w 673"/>
                      <a:gd name="T57" fmla="*/ 550 h 574"/>
                      <a:gd name="T58" fmla="*/ 421 w 673"/>
                      <a:gd name="T59" fmla="*/ 534 h 574"/>
                      <a:gd name="T60" fmla="*/ 413 w 673"/>
                      <a:gd name="T61" fmla="*/ 520 h 574"/>
                      <a:gd name="T62" fmla="*/ 402 w 673"/>
                      <a:gd name="T63" fmla="*/ 518 h 574"/>
                      <a:gd name="T64" fmla="*/ 395 w 673"/>
                      <a:gd name="T65" fmla="*/ 521 h 574"/>
                      <a:gd name="T66" fmla="*/ 374 w 673"/>
                      <a:gd name="T67" fmla="*/ 507 h 574"/>
                      <a:gd name="T68" fmla="*/ 358 w 673"/>
                      <a:gd name="T69" fmla="*/ 497 h 574"/>
                      <a:gd name="T70" fmla="*/ 326 w 673"/>
                      <a:gd name="T71" fmla="*/ 497 h 574"/>
                      <a:gd name="T72" fmla="*/ 312 w 673"/>
                      <a:gd name="T73" fmla="*/ 491 h 574"/>
                      <a:gd name="T74" fmla="*/ 284 w 673"/>
                      <a:gd name="T75" fmla="*/ 478 h 574"/>
                      <a:gd name="T76" fmla="*/ 259 w 673"/>
                      <a:gd name="T77" fmla="*/ 447 h 574"/>
                      <a:gd name="T78" fmla="*/ 231 w 673"/>
                      <a:gd name="T79" fmla="*/ 401 h 574"/>
                      <a:gd name="T80" fmla="*/ 204 w 673"/>
                      <a:gd name="T81" fmla="*/ 380 h 574"/>
                      <a:gd name="T82" fmla="*/ 190 w 673"/>
                      <a:gd name="T83" fmla="*/ 389 h 574"/>
                      <a:gd name="T84" fmla="*/ 180 w 673"/>
                      <a:gd name="T85" fmla="*/ 385 h 574"/>
                      <a:gd name="T86" fmla="*/ 154 w 673"/>
                      <a:gd name="T87" fmla="*/ 365 h 574"/>
                      <a:gd name="T88" fmla="*/ 156 w 673"/>
                      <a:gd name="T89" fmla="*/ 354 h 574"/>
                      <a:gd name="T90" fmla="*/ 108 w 673"/>
                      <a:gd name="T91" fmla="*/ 317 h 574"/>
                      <a:gd name="T92" fmla="*/ 98 w 673"/>
                      <a:gd name="T93" fmla="*/ 301 h 574"/>
                      <a:gd name="T94" fmla="*/ 96 w 673"/>
                      <a:gd name="T95" fmla="*/ 296 h 574"/>
                      <a:gd name="T96" fmla="*/ 77 w 673"/>
                      <a:gd name="T97" fmla="*/ 262 h 574"/>
                      <a:gd name="T98" fmla="*/ 27 w 673"/>
                      <a:gd name="T99" fmla="*/ 139 h 574"/>
                      <a:gd name="T100" fmla="*/ 21 w 673"/>
                      <a:gd name="T101" fmla="*/ 84 h 574"/>
                      <a:gd name="T102" fmla="*/ 50 w 673"/>
                      <a:gd name="T103" fmla="*/ 71 h 574"/>
                      <a:gd name="T104" fmla="*/ 191 w 673"/>
                      <a:gd name="T105" fmla="*/ 81 h 574"/>
                      <a:gd name="T106" fmla="*/ 315 w 673"/>
                      <a:gd name="T107" fmla="*/ 26 h 574"/>
                      <a:gd name="T108" fmla="*/ 323 w 673"/>
                      <a:gd name="T109" fmla="*/ 10 h 574"/>
                      <a:gd name="T110" fmla="*/ 342 w 673"/>
                      <a:gd name="T111" fmla="*/ 4 h 574"/>
                      <a:gd name="T112" fmla="*/ 360 w 673"/>
                      <a:gd name="T113" fmla="*/ 10 h 574"/>
                      <a:gd name="T114" fmla="*/ 400 w 673"/>
                      <a:gd name="T115" fmla="*/ 58 h 574"/>
                      <a:gd name="T116" fmla="*/ 439 w 673"/>
                      <a:gd name="T117" fmla="*/ 41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73" h="574">
                        <a:moveTo>
                          <a:pt x="439" y="41"/>
                        </a:moveTo>
                        <a:lnTo>
                          <a:pt x="468" y="78"/>
                        </a:lnTo>
                        <a:lnTo>
                          <a:pt x="500" y="118"/>
                        </a:lnTo>
                        <a:lnTo>
                          <a:pt x="490" y="121"/>
                        </a:lnTo>
                        <a:lnTo>
                          <a:pt x="488" y="123"/>
                        </a:lnTo>
                        <a:lnTo>
                          <a:pt x="487" y="123"/>
                        </a:lnTo>
                        <a:lnTo>
                          <a:pt x="485" y="126"/>
                        </a:lnTo>
                        <a:lnTo>
                          <a:pt x="484" y="131"/>
                        </a:lnTo>
                        <a:lnTo>
                          <a:pt x="485" y="134"/>
                        </a:lnTo>
                        <a:lnTo>
                          <a:pt x="485" y="137"/>
                        </a:lnTo>
                        <a:lnTo>
                          <a:pt x="485" y="140"/>
                        </a:lnTo>
                        <a:lnTo>
                          <a:pt x="487" y="143"/>
                        </a:lnTo>
                        <a:lnTo>
                          <a:pt x="492" y="152"/>
                        </a:lnTo>
                        <a:lnTo>
                          <a:pt x="497" y="158"/>
                        </a:lnTo>
                        <a:lnTo>
                          <a:pt x="495" y="158"/>
                        </a:lnTo>
                        <a:lnTo>
                          <a:pt x="529" y="177"/>
                        </a:lnTo>
                        <a:lnTo>
                          <a:pt x="542" y="197"/>
                        </a:lnTo>
                        <a:lnTo>
                          <a:pt x="546" y="203"/>
                        </a:lnTo>
                        <a:lnTo>
                          <a:pt x="546" y="203"/>
                        </a:lnTo>
                        <a:lnTo>
                          <a:pt x="553" y="211"/>
                        </a:lnTo>
                        <a:lnTo>
                          <a:pt x="559" y="208"/>
                        </a:lnTo>
                        <a:lnTo>
                          <a:pt x="562" y="211"/>
                        </a:lnTo>
                        <a:lnTo>
                          <a:pt x="543" y="225"/>
                        </a:lnTo>
                        <a:lnTo>
                          <a:pt x="554" y="235"/>
                        </a:lnTo>
                        <a:lnTo>
                          <a:pt x="550" y="245"/>
                        </a:lnTo>
                        <a:lnTo>
                          <a:pt x="556" y="256"/>
                        </a:lnTo>
                        <a:lnTo>
                          <a:pt x="559" y="258"/>
                        </a:lnTo>
                        <a:lnTo>
                          <a:pt x="566" y="262"/>
                        </a:lnTo>
                        <a:lnTo>
                          <a:pt x="564" y="264"/>
                        </a:lnTo>
                        <a:lnTo>
                          <a:pt x="559" y="266"/>
                        </a:lnTo>
                        <a:lnTo>
                          <a:pt x="554" y="269"/>
                        </a:lnTo>
                        <a:lnTo>
                          <a:pt x="562" y="280"/>
                        </a:lnTo>
                        <a:lnTo>
                          <a:pt x="562" y="280"/>
                        </a:lnTo>
                        <a:lnTo>
                          <a:pt x="564" y="282"/>
                        </a:lnTo>
                        <a:lnTo>
                          <a:pt x="566" y="285"/>
                        </a:lnTo>
                        <a:lnTo>
                          <a:pt x="561" y="288"/>
                        </a:lnTo>
                        <a:lnTo>
                          <a:pt x="569" y="299"/>
                        </a:lnTo>
                        <a:lnTo>
                          <a:pt x="574" y="306"/>
                        </a:lnTo>
                        <a:lnTo>
                          <a:pt x="574" y="306"/>
                        </a:lnTo>
                        <a:lnTo>
                          <a:pt x="588" y="319"/>
                        </a:lnTo>
                        <a:lnTo>
                          <a:pt x="604" y="330"/>
                        </a:lnTo>
                        <a:lnTo>
                          <a:pt x="611" y="340"/>
                        </a:lnTo>
                        <a:lnTo>
                          <a:pt x="611" y="340"/>
                        </a:lnTo>
                        <a:lnTo>
                          <a:pt x="615" y="346"/>
                        </a:lnTo>
                        <a:lnTo>
                          <a:pt x="620" y="340"/>
                        </a:lnTo>
                        <a:lnTo>
                          <a:pt x="625" y="346"/>
                        </a:lnTo>
                        <a:lnTo>
                          <a:pt x="625" y="346"/>
                        </a:lnTo>
                        <a:lnTo>
                          <a:pt x="630" y="352"/>
                        </a:lnTo>
                        <a:lnTo>
                          <a:pt x="620" y="359"/>
                        </a:lnTo>
                        <a:lnTo>
                          <a:pt x="625" y="364"/>
                        </a:lnTo>
                        <a:lnTo>
                          <a:pt x="627" y="364"/>
                        </a:lnTo>
                        <a:lnTo>
                          <a:pt x="632" y="369"/>
                        </a:lnTo>
                        <a:lnTo>
                          <a:pt x="633" y="367"/>
                        </a:lnTo>
                        <a:lnTo>
                          <a:pt x="635" y="370"/>
                        </a:lnTo>
                        <a:lnTo>
                          <a:pt x="640" y="377"/>
                        </a:lnTo>
                        <a:lnTo>
                          <a:pt x="630" y="383"/>
                        </a:lnTo>
                        <a:lnTo>
                          <a:pt x="633" y="388"/>
                        </a:lnTo>
                        <a:lnTo>
                          <a:pt x="635" y="388"/>
                        </a:lnTo>
                        <a:lnTo>
                          <a:pt x="635" y="388"/>
                        </a:lnTo>
                        <a:lnTo>
                          <a:pt x="643" y="383"/>
                        </a:lnTo>
                        <a:lnTo>
                          <a:pt x="646" y="391"/>
                        </a:lnTo>
                        <a:lnTo>
                          <a:pt x="649" y="399"/>
                        </a:lnTo>
                        <a:lnTo>
                          <a:pt x="654" y="410"/>
                        </a:lnTo>
                        <a:lnTo>
                          <a:pt x="659" y="418"/>
                        </a:lnTo>
                        <a:lnTo>
                          <a:pt x="660" y="420"/>
                        </a:lnTo>
                        <a:lnTo>
                          <a:pt x="651" y="426"/>
                        </a:lnTo>
                        <a:lnTo>
                          <a:pt x="656" y="433"/>
                        </a:lnTo>
                        <a:lnTo>
                          <a:pt x="662" y="441"/>
                        </a:lnTo>
                        <a:lnTo>
                          <a:pt x="673" y="455"/>
                        </a:lnTo>
                        <a:lnTo>
                          <a:pt x="660" y="462"/>
                        </a:lnTo>
                        <a:lnTo>
                          <a:pt x="659" y="463"/>
                        </a:lnTo>
                        <a:lnTo>
                          <a:pt x="628" y="470"/>
                        </a:lnTo>
                        <a:lnTo>
                          <a:pt x="620" y="470"/>
                        </a:lnTo>
                        <a:lnTo>
                          <a:pt x="596" y="471"/>
                        </a:lnTo>
                        <a:lnTo>
                          <a:pt x="593" y="471"/>
                        </a:lnTo>
                        <a:lnTo>
                          <a:pt x="591" y="473"/>
                        </a:lnTo>
                        <a:lnTo>
                          <a:pt x="582" y="489"/>
                        </a:lnTo>
                        <a:lnTo>
                          <a:pt x="567" y="507"/>
                        </a:lnTo>
                        <a:lnTo>
                          <a:pt x="566" y="510"/>
                        </a:lnTo>
                        <a:lnTo>
                          <a:pt x="492" y="561"/>
                        </a:lnTo>
                        <a:lnTo>
                          <a:pt x="480" y="574"/>
                        </a:lnTo>
                        <a:lnTo>
                          <a:pt x="477" y="571"/>
                        </a:lnTo>
                        <a:lnTo>
                          <a:pt x="469" y="561"/>
                        </a:lnTo>
                        <a:lnTo>
                          <a:pt x="463" y="557"/>
                        </a:lnTo>
                        <a:lnTo>
                          <a:pt x="461" y="557"/>
                        </a:lnTo>
                        <a:lnTo>
                          <a:pt x="450" y="555"/>
                        </a:lnTo>
                        <a:lnTo>
                          <a:pt x="443" y="550"/>
                        </a:lnTo>
                        <a:lnTo>
                          <a:pt x="439" y="549"/>
                        </a:lnTo>
                        <a:lnTo>
                          <a:pt x="427" y="542"/>
                        </a:lnTo>
                        <a:lnTo>
                          <a:pt x="421" y="534"/>
                        </a:lnTo>
                        <a:lnTo>
                          <a:pt x="415" y="524"/>
                        </a:lnTo>
                        <a:lnTo>
                          <a:pt x="416" y="523"/>
                        </a:lnTo>
                        <a:lnTo>
                          <a:pt x="413" y="520"/>
                        </a:lnTo>
                        <a:lnTo>
                          <a:pt x="408" y="520"/>
                        </a:lnTo>
                        <a:lnTo>
                          <a:pt x="403" y="518"/>
                        </a:lnTo>
                        <a:lnTo>
                          <a:pt x="402" y="518"/>
                        </a:lnTo>
                        <a:lnTo>
                          <a:pt x="400" y="518"/>
                        </a:lnTo>
                        <a:lnTo>
                          <a:pt x="397" y="521"/>
                        </a:lnTo>
                        <a:lnTo>
                          <a:pt x="395" y="521"/>
                        </a:lnTo>
                        <a:lnTo>
                          <a:pt x="387" y="518"/>
                        </a:lnTo>
                        <a:lnTo>
                          <a:pt x="381" y="513"/>
                        </a:lnTo>
                        <a:lnTo>
                          <a:pt x="374" y="507"/>
                        </a:lnTo>
                        <a:lnTo>
                          <a:pt x="368" y="502"/>
                        </a:lnTo>
                        <a:lnTo>
                          <a:pt x="360" y="497"/>
                        </a:lnTo>
                        <a:lnTo>
                          <a:pt x="358" y="497"/>
                        </a:lnTo>
                        <a:lnTo>
                          <a:pt x="342" y="500"/>
                        </a:lnTo>
                        <a:lnTo>
                          <a:pt x="333" y="499"/>
                        </a:lnTo>
                        <a:lnTo>
                          <a:pt x="326" y="497"/>
                        </a:lnTo>
                        <a:lnTo>
                          <a:pt x="323" y="497"/>
                        </a:lnTo>
                        <a:lnTo>
                          <a:pt x="320" y="496"/>
                        </a:lnTo>
                        <a:lnTo>
                          <a:pt x="312" y="491"/>
                        </a:lnTo>
                        <a:lnTo>
                          <a:pt x="297" y="487"/>
                        </a:lnTo>
                        <a:lnTo>
                          <a:pt x="289" y="483"/>
                        </a:lnTo>
                        <a:lnTo>
                          <a:pt x="284" y="478"/>
                        </a:lnTo>
                        <a:lnTo>
                          <a:pt x="280" y="471"/>
                        </a:lnTo>
                        <a:lnTo>
                          <a:pt x="270" y="462"/>
                        </a:lnTo>
                        <a:lnTo>
                          <a:pt x="259" y="447"/>
                        </a:lnTo>
                        <a:lnTo>
                          <a:pt x="255" y="442"/>
                        </a:lnTo>
                        <a:lnTo>
                          <a:pt x="244" y="425"/>
                        </a:lnTo>
                        <a:lnTo>
                          <a:pt x="231" y="401"/>
                        </a:lnTo>
                        <a:lnTo>
                          <a:pt x="230" y="401"/>
                        </a:lnTo>
                        <a:lnTo>
                          <a:pt x="209" y="381"/>
                        </a:lnTo>
                        <a:lnTo>
                          <a:pt x="204" y="380"/>
                        </a:lnTo>
                        <a:lnTo>
                          <a:pt x="199" y="383"/>
                        </a:lnTo>
                        <a:lnTo>
                          <a:pt x="196" y="386"/>
                        </a:lnTo>
                        <a:lnTo>
                          <a:pt x="190" y="389"/>
                        </a:lnTo>
                        <a:lnTo>
                          <a:pt x="185" y="389"/>
                        </a:lnTo>
                        <a:lnTo>
                          <a:pt x="183" y="389"/>
                        </a:lnTo>
                        <a:lnTo>
                          <a:pt x="180" y="385"/>
                        </a:lnTo>
                        <a:lnTo>
                          <a:pt x="169" y="383"/>
                        </a:lnTo>
                        <a:lnTo>
                          <a:pt x="156" y="373"/>
                        </a:lnTo>
                        <a:lnTo>
                          <a:pt x="154" y="365"/>
                        </a:lnTo>
                        <a:lnTo>
                          <a:pt x="156" y="362"/>
                        </a:lnTo>
                        <a:lnTo>
                          <a:pt x="154" y="359"/>
                        </a:lnTo>
                        <a:lnTo>
                          <a:pt x="156" y="354"/>
                        </a:lnTo>
                        <a:lnTo>
                          <a:pt x="145" y="344"/>
                        </a:lnTo>
                        <a:lnTo>
                          <a:pt x="133" y="335"/>
                        </a:lnTo>
                        <a:lnTo>
                          <a:pt x="108" y="317"/>
                        </a:lnTo>
                        <a:lnTo>
                          <a:pt x="106" y="311"/>
                        </a:lnTo>
                        <a:lnTo>
                          <a:pt x="101" y="304"/>
                        </a:lnTo>
                        <a:lnTo>
                          <a:pt x="98" y="301"/>
                        </a:lnTo>
                        <a:lnTo>
                          <a:pt x="92" y="298"/>
                        </a:lnTo>
                        <a:lnTo>
                          <a:pt x="92" y="298"/>
                        </a:lnTo>
                        <a:lnTo>
                          <a:pt x="96" y="296"/>
                        </a:lnTo>
                        <a:lnTo>
                          <a:pt x="90" y="288"/>
                        </a:lnTo>
                        <a:lnTo>
                          <a:pt x="83" y="282"/>
                        </a:lnTo>
                        <a:lnTo>
                          <a:pt x="77" y="262"/>
                        </a:lnTo>
                        <a:lnTo>
                          <a:pt x="55" y="182"/>
                        </a:lnTo>
                        <a:lnTo>
                          <a:pt x="42" y="163"/>
                        </a:lnTo>
                        <a:lnTo>
                          <a:pt x="27" y="139"/>
                        </a:lnTo>
                        <a:lnTo>
                          <a:pt x="11" y="116"/>
                        </a:lnTo>
                        <a:lnTo>
                          <a:pt x="0" y="97"/>
                        </a:lnTo>
                        <a:lnTo>
                          <a:pt x="21" y="84"/>
                        </a:lnTo>
                        <a:lnTo>
                          <a:pt x="19" y="84"/>
                        </a:lnTo>
                        <a:lnTo>
                          <a:pt x="40" y="71"/>
                        </a:lnTo>
                        <a:lnTo>
                          <a:pt x="50" y="71"/>
                        </a:lnTo>
                        <a:lnTo>
                          <a:pt x="75" y="33"/>
                        </a:lnTo>
                        <a:lnTo>
                          <a:pt x="117" y="57"/>
                        </a:lnTo>
                        <a:lnTo>
                          <a:pt x="191" y="81"/>
                        </a:lnTo>
                        <a:lnTo>
                          <a:pt x="193" y="4"/>
                        </a:lnTo>
                        <a:lnTo>
                          <a:pt x="262" y="25"/>
                        </a:lnTo>
                        <a:lnTo>
                          <a:pt x="315" y="26"/>
                        </a:lnTo>
                        <a:lnTo>
                          <a:pt x="318" y="20"/>
                        </a:lnTo>
                        <a:lnTo>
                          <a:pt x="321" y="13"/>
                        </a:lnTo>
                        <a:lnTo>
                          <a:pt x="323" y="10"/>
                        </a:lnTo>
                        <a:lnTo>
                          <a:pt x="328" y="13"/>
                        </a:lnTo>
                        <a:lnTo>
                          <a:pt x="336" y="7"/>
                        </a:lnTo>
                        <a:lnTo>
                          <a:pt x="342" y="4"/>
                        </a:lnTo>
                        <a:lnTo>
                          <a:pt x="352" y="0"/>
                        </a:lnTo>
                        <a:lnTo>
                          <a:pt x="357" y="7"/>
                        </a:lnTo>
                        <a:lnTo>
                          <a:pt x="360" y="10"/>
                        </a:lnTo>
                        <a:lnTo>
                          <a:pt x="362" y="8"/>
                        </a:lnTo>
                        <a:lnTo>
                          <a:pt x="378" y="28"/>
                        </a:lnTo>
                        <a:lnTo>
                          <a:pt x="400" y="58"/>
                        </a:lnTo>
                        <a:lnTo>
                          <a:pt x="407" y="58"/>
                        </a:lnTo>
                        <a:lnTo>
                          <a:pt x="408" y="58"/>
                        </a:lnTo>
                        <a:lnTo>
                          <a:pt x="439" y="41"/>
                        </a:lnTo>
                      </a:path>
                    </a:pathLst>
                  </a:custGeom>
                  <a:noFill/>
                  <a:ln w="4763" cap="sq">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
                <p:nvSpPr>
                  <p:cNvPr id="169" name="Freeform 125"/>
                  <p:cNvSpPr>
                    <a:spLocks/>
                  </p:cNvSpPr>
                  <p:nvPr/>
                </p:nvSpPr>
                <p:spPr bwMode="auto">
                  <a:xfrm>
                    <a:off x="5392" y="3008"/>
                    <a:ext cx="341" cy="330"/>
                  </a:xfrm>
                  <a:custGeom>
                    <a:avLst/>
                    <a:gdLst>
                      <a:gd name="T0" fmla="*/ 0 w 341"/>
                      <a:gd name="T1" fmla="*/ 151 h 330"/>
                      <a:gd name="T2" fmla="*/ 42 w 341"/>
                      <a:gd name="T3" fmla="*/ 114 h 330"/>
                      <a:gd name="T4" fmla="*/ 145 w 341"/>
                      <a:gd name="T5" fmla="*/ 24 h 330"/>
                      <a:gd name="T6" fmla="*/ 159 w 341"/>
                      <a:gd name="T7" fmla="*/ 13 h 330"/>
                      <a:gd name="T8" fmla="*/ 174 w 341"/>
                      <a:gd name="T9" fmla="*/ 5 h 330"/>
                      <a:gd name="T10" fmla="*/ 182 w 341"/>
                      <a:gd name="T11" fmla="*/ 0 h 330"/>
                      <a:gd name="T12" fmla="*/ 201 w 341"/>
                      <a:gd name="T13" fmla="*/ 61 h 330"/>
                      <a:gd name="T14" fmla="*/ 215 w 341"/>
                      <a:gd name="T15" fmla="*/ 95 h 330"/>
                      <a:gd name="T16" fmla="*/ 233 w 341"/>
                      <a:gd name="T17" fmla="*/ 84 h 330"/>
                      <a:gd name="T18" fmla="*/ 235 w 341"/>
                      <a:gd name="T19" fmla="*/ 88 h 330"/>
                      <a:gd name="T20" fmla="*/ 235 w 341"/>
                      <a:gd name="T21" fmla="*/ 87 h 330"/>
                      <a:gd name="T22" fmla="*/ 249 w 341"/>
                      <a:gd name="T23" fmla="*/ 121 h 330"/>
                      <a:gd name="T24" fmla="*/ 249 w 341"/>
                      <a:gd name="T25" fmla="*/ 122 h 330"/>
                      <a:gd name="T26" fmla="*/ 249 w 341"/>
                      <a:gd name="T27" fmla="*/ 124 h 330"/>
                      <a:gd name="T28" fmla="*/ 249 w 341"/>
                      <a:gd name="T29" fmla="*/ 124 h 330"/>
                      <a:gd name="T30" fmla="*/ 257 w 341"/>
                      <a:gd name="T31" fmla="*/ 141 h 330"/>
                      <a:gd name="T32" fmla="*/ 265 w 341"/>
                      <a:gd name="T33" fmla="*/ 138 h 330"/>
                      <a:gd name="T34" fmla="*/ 285 w 341"/>
                      <a:gd name="T35" fmla="*/ 175 h 330"/>
                      <a:gd name="T36" fmla="*/ 285 w 341"/>
                      <a:gd name="T37" fmla="*/ 175 h 330"/>
                      <a:gd name="T38" fmla="*/ 293 w 341"/>
                      <a:gd name="T39" fmla="*/ 186 h 330"/>
                      <a:gd name="T40" fmla="*/ 296 w 341"/>
                      <a:gd name="T41" fmla="*/ 183 h 330"/>
                      <a:gd name="T42" fmla="*/ 326 w 341"/>
                      <a:gd name="T43" fmla="*/ 241 h 330"/>
                      <a:gd name="T44" fmla="*/ 317 w 341"/>
                      <a:gd name="T45" fmla="*/ 244 h 330"/>
                      <a:gd name="T46" fmla="*/ 341 w 341"/>
                      <a:gd name="T47" fmla="*/ 278 h 330"/>
                      <a:gd name="T48" fmla="*/ 328 w 341"/>
                      <a:gd name="T49" fmla="*/ 276 h 330"/>
                      <a:gd name="T50" fmla="*/ 323 w 341"/>
                      <a:gd name="T51" fmla="*/ 275 h 330"/>
                      <a:gd name="T52" fmla="*/ 297 w 341"/>
                      <a:gd name="T53" fmla="*/ 291 h 330"/>
                      <a:gd name="T54" fmla="*/ 304 w 341"/>
                      <a:gd name="T55" fmla="*/ 299 h 330"/>
                      <a:gd name="T56" fmla="*/ 299 w 341"/>
                      <a:gd name="T57" fmla="*/ 301 h 330"/>
                      <a:gd name="T58" fmla="*/ 297 w 341"/>
                      <a:gd name="T59" fmla="*/ 305 h 330"/>
                      <a:gd name="T60" fmla="*/ 291 w 341"/>
                      <a:gd name="T61" fmla="*/ 313 h 330"/>
                      <a:gd name="T62" fmla="*/ 288 w 341"/>
                      <a:gd name="T63" fmla="*/ 313 h 330"/>
                      <a:gd name="T64" fmla="*/ 275 w 341"/>
                      <a:gd name="T65" fmla="*/ 318 h 330"/>
                      <a:gd name="T66" fmla="*/ 241 w 341"/>
                      <a:gd name="T67" fmla="*/ 326 h 330"/>
                      <a:gd name="T68" fmla="*/ 206 w 341"/>
                      <a:gd name="T69" fmla="*/ 330 h 330"/>
                      <a:gd name="T70" fmla="*/ 195 w 341"/>
                      <a:gd name="T71" fmla="*/ 325 h 330"/>
                      <a:gd name="T72" fmla="*/ 158 w 341"/>
                      <a:gd name="T73" fmla="*/ 321 h 330"/>
                      <a:gd name="T74" fmla="*/ 158 w 341"/>
                      <a:gd name="T75" fmla="*/ 321 h 330"/>
                      <a:gd name="T76" fmla="*/ 153 w 341"/>
                      <a:gd name="T77" fmla="*/ 323 h 330"/>
                      <a:gd name="T78" fmla="*/ 140 w 341"/>
                      <a:gd name="T79" fmla="*/ 330 h 330"/>
                      <a:gd name="T80" fmla="*/ 121 w 341"/>
                      <a:gd name="T81" fmla="*/ 310 h 330"/>
                      <a:gd name="T82" fmla="*/ 111 w 341"/>
                      <a:gd name="T83" fmla="*/ 296 h 330"/>
                      <a:gd name="T84" fmla="*/ 100 w 341"/>
                      <a:gd name="T85" fmla="*/ 262 h 330"/>
                      <a:gd name="T86" fmla="*/ 45 w 341"/>
                      <a:gd name="T87" fmla="*/ 214 h 330"/>
                      <a:gd name="T88" fmla="*/ 43 w 341"/>
                      <a:gd name="T89" fmla="*/ 214 h 330"/>
                      <a:gd name="T90" fmla="*/ 40 w 341"/>
                      <a:gd name="T91" fmla="*/ 211 h 330"/>
                      <a:gd name="T92" fmla="*/ 0 w 341"/>
                      <a:gd name="T93" fmla="*/ 151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1" h="330">
                        <a:moveTo>
                          <a:pt x="0" y="151"/>
                        </a:moveTo>
                        <a:lnTo>
                          <a:pt x="42" y="114"/>
                        </a:lnTo>
                        <a:lnTo>
                          <a:pt x="145" y="24"/>
                        </a:lnTo>
                        <a:lnTo>
                          <a:pt x="159" y="13"/>
                        </a:lnTo>
                        <a:lnTo>
                          <a:pt x="174" y="5"/>
                        </a:lnTo>
                        <a:lnTo>
                          <a:pt x="182" y="0"/>
                        </a:lnTo>
                        <a:lnTo>
                          <a:pt x="201" y="61"/>
                        </a:lnTo>
                        <a:lnTo>
                          <a:pt x="215" y="95"/>
                        </a:lnTo>
                        <a:lnTo>
                          <a:pt x="233" y="84"/>
                        </a:lnTo>
                        <a:lnTo>
                          <a:pt x="235" y="88"/>
                        </a:lnTo>
                        <a:lnTo>
                          <a:pt x="235" y="87"/>
                        </a:lnTo>
                        <a:lnTo>
                          <a:pt x="249" y="121"/>
                        </a:lnTo>
                        <a:lnTo>
                          <a:pt x="249" y="122"/>
                        </a:lnTo>
                        <a:lnTo>
                          <a:pt x="249" y="124"/>
                        </a:lnTo>
                        <a:lnTo>
                          <a:pt x="249" y="124"/>
                        </a:lnTo>
                        <a:lnTo>
                          <a:pt x="257" y="141"/>
                        </a:lnTo>
                        <a:lnTo>
                          <a:pt x="265" y="138"/>
                        </a:lnTo>
                        <a:lnTo>
                          <a:pt x="285" y="175"/>
                        </a:lnTo>
                        <a:lnTo>
                          <a:pt x="285" y="175"/>
                        </a:lnTo>
                        <a:lnTo>
                          <a:pt x="293" y="186"/>
                        </a:lnTo>
                        <a:lnTo>
                          <a:pt x="296" y="183"/>
                        </a:lnTo>
                        <a:lnTo>
                          <a:pt x="326" y="241"/>
                        </a:lnTo>
                        <a:lnTo>
                          <a:pt x="317" y="244"/>
                        </a:lnTo>
                        <a:lnTo>
                          <a:pt x="341" y="278"/>
                        </a:lnTo>
                        <a:lnTo>
                          <a:pt x="328" y="276"/>
                        </a:lnTo>
                        <a:lnTo>
                          <a:pt x="323" y="275"/>
                        </a:lnTo>
                        <a:lnTo>
                          <a:pt x="297" y="291"/>
                        </a:lnTo>
                        <a:lnTo>
                          <a:pt x="304" y="299"/>
                        </a:lnTo>
                        <a:lnTo>
                          <a:pt x="299" y="301"/>
                        </a:lnTo>
                        <a:lnTo>
                          <a:pt x="297" y="305"/>
                        </a:lnTo>
                        <a:lnTo>
                          <a:pt x="291" y="313"/>
                        </a:lnTo>
                        <a:lnTo>
                          <a:pt x="288" y="313"/>
                        </a:lnTo>
                        <a:lnTo>
                          <a:pt x="275" y="318"/>
                        </a:lnTo>
                        <a:lnTo>
                          <a:pt x="241" y="326"/>
                        </a:lnTo>
                        <a:lnTo>
                          <a:pt x="206" y="330"/>
                        </a:lnTo>
                        <a:lnTo>
                          <a:pt x="195" y="325"/>
                        </a:lnTo>
                        <a:lnTo>
                          <a:pt x="158" y="321"/>
                        </a:lnTo>
                        <a:lnTo>
                          <a:pt x="158" y="321"/>
                        </a:lnTo>
                        <a:lnTo>
                          <a:pt x="153" y="323"/>
                        </a:lnTo>
                        <a:lnTo>
                          <a:pt x="140" y="330"/>
                        </a:lnTo>
                        <a:lnTo>
                          <a:pt x="121" y="310"/>
                        </a:lnTo>
                        <a:lnTo>
                          <a:pt x="111" y="296"/>
                        </a:lnTo>
                        <a:lnTo>
                          <a:pt x="100" y="262"/>
                        </a:lnTo>
                        <a:lnTo>
                          <a:pt x="45" y="214"/>
                        </a:lnTo>
                        <a:lnTo>
                          <a:pt x="43" y="214"/>
                        </a:lnTo>
                        <a:lnTo>
                          <a:pt x="40" y="211"/>
                        </a:lnTo>
                        <a:lnTo>
                          <a:pt x="0" y="151"/>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u-HU"/>
                  </a:p>
                </p:txBody>
              </p:sp>
              <p:sp>
                <p:nvSpPr>
                  <p:cNvPr id="170" name="Freeform 126"/>
                  <p:cNvSpPr>
                    <a:spLocks/>
                  </p:cNvSpPr>
                  <p:nvPr/>
                </p:nvSpPr>
                <p:spPr bwMode="auto">
                  <a:xfrm>
                    <a:off x="5392" y="3008"/>
                    <a:ext cx="341" cy="330"/>
                  </a:xfrm>
                  <a:custGeom>
                    <a:avLst/>
                    <a:gdLst>
                      <a:gd name="T0" fmla="*/ 0 w 341"/>
                      <a:gd name="T1" fmla="*/ 151 h 330"/>
                      <a:gd name="T2" fmla="*/ 42 w 341"/>
                      <a:gd name="T3" fmla="*/ 114 h 330"/>
                      <a:gd name="T4" fmla="*/ 145 w 341"/>
                      <a:gd name="T5" fmla="*/ 24 h 330"/>
                      <a:gd name="T6" fmla="*/ 159 w 341"/>
                      <a:gd name="T7" fmla="*/ 13 h 330"/>
                      <a:gd name="T8" fmla="*/ 174 w 341"/>
                      <a:gd name="T9" fmla="*/ 5 h 330"/>
                      <a:gd name="T10" fmla="*/ 182 w 341"/>
                      <a:gd name="T11" fmla="*/ 0 h 330"/>
                      <a:gd name="T12" fmla="*/ 201 w 341"/>
                      <a:gd name="T13" fmla="*/ 61 h 330"/>
                      <a:gd name="T14" fmla="*/ 215 w 341"/>
                      <a:gd name="T15" fmla="*/ 95 h 330"/>
                      <a:gd name="T16" fmla="*/ 233 w 341"/>
                      <a:gd name="T17" fmla="*/ 84 h 330"/>
                      <a:gd name="T18" fmla="*/ 235 w 341"/>
                      <a:gd name="T19" fmla="*/ 88 h 330"/>
                      <a:gd name="T20" fmla="*/ 235 w 341"/>
                      <a:gd name="T21" fmla="*/ 87 h 330"/>
                      <a:gd name="T22" fmla="*/ 249 w 341"/>
                      <a:gd name="T23" fmla="*/ 121 h 330"/>
                      <a:gd name="T24" fmla="*/ 249 w 341"/>
                      <a:gd name="T25" fmla="*/ 122 h 330"/>
                      <a:gd name="T26" fmla="*/ 249 w 341"/>
                      <a:gd name="T27" fmla="*/ 124 h 330"/>
                      <a:gd name="T28" fmla="*/ 249 w 341"/>
                      <a:gd name="T29" fmla="*/ 124 h 330"/>
                      <a:gd name="T30" fmla="*/ 257 w 341"/>
                      <a:gd name="T31" fmla="*/ 141 h 330"/>
                      <a:gd name="T32" fmla="*/ 265 w 341"/>
                      <a:gd name="T33" fmla="*/ 138 h 330"/>
                      <a:gd name="T34" fmla="*/ 285 w 341"/>
                      <a:gd name="T35" fmla="*/ 175 h 330"/>
                      <a:gd name="T36" fmla="*/ 285 w 341"/>
                      <a:gd name="T37" fmla="*/ 175 h 330"/>
                      <a:gd name="T38" fmla="*/ 293 w 341"/>
                      <a:gd name="T39" fmla="*/ 186 h 330"/>
                      <a:gd name="T40" fmla="*/ 296 w 341"/>
                      <a:gd name="T41" fmla="*/ 183 h 330"/>
                      <a:gd name="T42" fmla="*/ 326 w 341"/>
                      <a:gd name="T43" fmla="*/ 241 h 330"/>
                      <a:gd name="T44" fmla="*/ 317 w 341"/>
                      <a:gd name="T45" fmla="*/ 244 h 330"/>
                      <a:gd name="T46" fmla="*/ 341 w 341"/>
                      <a:gd name="T47" fmla="*/ 278 h 330"/>
                      <a:gd name="T48" fmla="*/ 328 w 341"/>
                      <a:gd name="T49" fmla="*/ 276 h 330"/>
                      <a:gd name="T50" fmla="*/ 323 w 341"/>
                      <a:gd name="T51" fmla="*/ 275 h 330"/>
                      <a:gd name="T52" fmla="*/ 297 w 341"/>
                      <a:gd name="T53" fmla="*/ 291 h 330"/>
                      <a:gd name="T54" fmla="*/ 304 w 341"/>
                      <a:gd name="T55" fmla="*/ 299 h 330"/>
                      <a:gd name="T56" fmla="*/ 299 w 341"/>
                      <a:gd name="T57" fmla="*/ 301 h 330"/>
                      <a:gd name="T58" fmla="*/ 297 w 341"/>
                      <a:gd name="T59" fmla="*/ 305 h 330"/>
                      <a:gd name="T60" fmla="*/ 291 w 341"/>
                      <a:gd name="T61" fmla="*/ 313 h 330"/>
                      <a:gd name="T62" fmla="*/ 288 w 341"/>
                      <a:gd name="T63" fmla="*/ 313 h 330"/>
                      <a:gd name="T64" fmla="*/ 275 w 341"/>
                      <a:gd name="T65" fmla="*/ 318 h 330"/>
                      <a:gd name="T66" fmla="*/ 241 w 341"/>
                      <a:gd name="T67" fmla="*/ 326 h 330"/>
                      <a:gd name="T68" fmla="*/ 206 w 341"/>
                      <a:gd name="T69" fmla="*/ 330 h 330"/>
                      <a:gd name="T70" fmla="*/ 195 w 341"/>
                      <a:gd name="T71" fmla="*/ 325 h 330"/>
                      <a:gd name="T72" fmla="*/ 158 w 341"/>
                      <a:gd name="T73" fmla="*/ 321 h 330"/>
                      <a:gd name="T74" fmla="*/ 158 w 341"/>
                      <a:gd name="T75" fmla="*/ 321 h 330"/>
                      <a:gd name="T76" fmla="*/ 153 w 341"/>
                      <a:gd name="T77" fmla="*/ 323 h 330"/>
                      <a:gd name="T78" fmla="*/ 140 w 341"/>
                      <a:gd name="T79" fmla="*/ 330 h 330"/>
                      <a:gd name="T80" fmla="*/ 121 w 341"/>
                      <a:gd name="T81" fmla="*/ 310 h 330"/>
                      <a:gd name="T82" fmla="*/ 111 w 341"/>
                      <a:gd name="T83" fmla="*/ 296 h 330"/>
                      <a:gd name="T84" fmla="*/ 100 w 341"/>
                      <a:gd name="T85" fmla="*/ 262 h 330"/>
                      <a:gd name="T86" fmla="*/ 45 w 341"/>
                      <a:gd name="T87" fmla="*/ 214 h 330"/>
                      <a:gd name="T88" fmla="*/ 43 w 341"/>
                      <a:gd name="T89" fmla="*/ 214 h 330"/>
                      <a:gd name="T90" fmla="*/ 40 w 341"/>
                      <a:gd name="T91" fmla="*/ 211 h 330"/>
                      <a:gd name="T92" fmla="*/ 0 w 341"/>
                      <a:gd name="T93" fmla="*/ 151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1" h="330">
                        <a:moveTo>
                          <a:pt x="0" y="151"/>
                        </a:moveTo>
                        <a:lnTo>
                          <a:pt x="42" y="114"/>
                        </a:lnTo>
                        <a:lnTo>
                          <a:pt x="145" y="24"/>
                        </a:lnTo>
                        <a:lnTo>
                          <a:pt x="159" y="13"/>
                        </a:lnTo>
                        <a:lnTo>
                          <a:pt x="174" y="5"/>
                        </a:lnTo>
                        <a:lnTo>
                          <a:pt x="182" y="0"/>
                        </a:lnTo>
                        <a:lnTo>
                          <a:pt x="201" y="61"/>
                        </a:lnTo>
                        <a:lnTo>
                          <a:pt x="215" y="95"/>
                        </a:lnTo>
                        <a:lnTo>
                          <a:pt x="233" y="84"/>
                        </a:lnTo>
                        <a:lnTo>
                          <a:pt x="235" y="88"/>
                        </a:lnTo>
                        <a:lnTo>
                          <a:pt x="235" y="87"/>
                        </a:lnTo>
                        <a:lnTo>
                          <a:pt x="249" y="121"/>
                        </a:lnTo>
                        <a:lnTo>
                          <a:pt x="249" y="122"/>
                        </a:lnTo>
                        <a:lnTo>
                          <a:pt x="249" y="124"/>
                        </a:lnTo>
                        <a:lnTo>
                          <a:pt x="249" y="124"/>
                        </a:lnTo>
                        <a:lnTo>
                          <a:pt x="257" y="141"/>
                        </a:lnTo>
                        <a:lnTo>
                          <a:pt x="265" y="138"/>
                        </a:lnTo>
                        <a:lnTo>
                          <a:pt x="285" y="175"/>
                        </a:lnTo>
                        <a:lnTo>
                          <a:pt x="285" y="175"/>
                        </a:lnTo>
                        <a:lnTo>
                          <a:pt x="293" y="186"/>
                        </a:lnTo>
                        <a:lnTo>
                          <a:pt x="296" y="183"/>
                        </a:lnTo>
                        <a:lnTo>
                          <a:pt x="326" y="241"/>
                        </a:lnTo>
                        <a:lnTo>
                          <a:pt x="317" y="244"/>
                        </a:lnTo>
                        <a:lnTo>
                          <a:pt x="341" y="278"/>
                        </a:lnTo>
                        <a:lnTo>
                          <a:pt x="328" y="276"/>
                        </a:lnTo>
                        <a:lnTo>
                          <a:pt x="323" y="275"/>
                        </a:lnTo>
                        <a:lnTo>
                          <a:pt x="297" y="291"/>
                        </a:lnTo>
                        <a:lnTo>
                          <a:pt x="304" y="299"/>
                        </a:lnTo>
                        <a:lnTo>
                          <a:pt x="299" y="301"/>
                        </a:lnTo>
                        <a:lnTo>
                          <a:pt x="297" y="305"/>
                        </a:lnTo>
                        <a:lnTo>
                          <a:pt x="291" y="313"/>
                        </a:lnTo>
                        <a:lnTo>
                          <a:pt x="288" y="313"/>
                        </a:lnTo>
                        <a:lnTo>
                          <a:pt x="275" y="318"/>
                        </a:lnTo>
                        <a:lnTo>
                          <a:pt x="241" y="326"/>
                        </a:lnTo>
                        <a:lnTo>
                          <a:pt x="206" y="330"/>
                        </a:lnTo>
                        <a:lnTo>
                          <a:pt x="195" y="325"/>
                        </a:lnTo>
                        <a:lnTo>
                          <a:pt x="158" y="321"/>
                        </a:lnTo>
                        <a:lnTo>
                          <a:pt x="158" y="321"/>
                        </a:lnTo>
                        <a:lnTo>
                          <a:pt x="153" y="323"/>
                        </a:lnTo>
                        <a:lnTo>
                          <a:pt x="140" y="330"/>
                        </a:lnTo>
                        <a:lnTo>
                          <a:pt x="121" y="310"/>
                        </a:lnTo>
                        <a:lnTo>
                          <a:pt x="111" y="296"/>
                        </a:lnTo>
                        <a:lnTo>
                          <a:pt x="100" y="262"/>
                        </a:lnTo>
                        <a:lnTo>
                          <a:pt x="45" y="214"/>
                        </a:lnTo>
                        <a:lnTo>
                          <a:pt x="43" y="214"/>
                        </a:lnTo>
                        <a:lnTo>
                          <a:pt x="40" y="211"/>
                        </a:lnTo>
                        <a:lnTo>
                          <a:pt x="0" y="151"/>
                        </a:lnTo>
                      </a:path>
                    </a:pathLst>
                  </a:custGeom>
                  <a:noFill/>
                  <a:ln w="4763" cap="sq">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grpSp>
            <p:sp>
              <p:nvSpPr>
                <p:cNvPr id="29" name="Téglalap 28"/>
                <p:cNvSpPr/>
                <p:nvPr/>
              </p:nvSpPr>
              <p:spPr>
                <a:xfrm>
                  <a:off x="7394827" y="5331752"/>
                  <a:ext cx="1229672" cy="469881"/>
                </a:xfrm>
                <a:prstGeom prst="rect">
                  <a:avLst/>
                </a:prstGeom>
                <a:effectLst>
                  <a:outerShdw blurRad="50800" dist="38100" dir="2700000" algn="tl" rotWithShape="0">
                    <a:prstClr val="black">
                      <a:alpha val="40000"/>
                    </a:prstClr>
                  </a:outerShdw>
                </a:effectLst>
              </p:spPr>
              <p:txBody>
                <a:bodyPr wrap="none">
                  <a:spAutoFit/>
                </a:bodyPr>
                <a:lstStyle/>
                <a:p>
                  <a:pPr algn="ctr" eaLnBrk="1" hangingPunct="1">
                    <a:defRPr/>
                  </a:pPr>
                  <a:r>
                    <a:rPr lang="hu-HU" sz="1400" b="1" u="sng" dirty="0">
                      <a:latin typeface="+mj-lt"/>
                      <a:cs typeface="Arial" pitchFamily="34" charset="0"/>
                    </a:rPr>
                    <a:t>SZEGED</a:t>
                  </a:r>
                </a:p>
              </p:txBody>
            </p:sp>
            <p:sp>
              <p:nvSpPr>
                <p:cNvPr id="30" name="Téglalap 29"/>
                <p:cNvSpPr/>
                <p:nvPr/>
              </p:nvSpPr>
              <p:spPr>
                <a:xfrm>
                  <a:off x="7836379" y="4110836"/>
                  <a:ext cx="2976652" cy="469881"/>
                </a:xfrm>
                <a:prstGeom prst="rect">
                  <a:avLst/>
                </a:prstGeom>
                <a:effectLst>
                  <a:outerShdw blurRad="50800" dist="38100" dir="2700000" algn="tl" rotWithShape="0">
                    <a:prstClr val="black">
                      <a:alpha val="40000"/>
                    </a:prstClr>
                  </a:outerShdw>
                </a:effectLst>
              </p:spPr>
              <p:txBody>
                <a:bodyPr wrap="none">
                  <a:spAutoFit/>
                </a:bodyPr>
                <a:lstStyle/>
                <a:p>
                  <a:pPr algn="ctr" eaLnBrk="1" hangingPunct="1">
                    <a:defRPr/>
                  </a:pPr>
                  <a:r>
                    <a:rPr lang="hu-HU" sz="1400" b="1" dirty="0">
                      <a:latin typeface="+mj-lt"/>
                      <a:cs typeface="Arial" pitchFamily="34" charset="0"/>
                    </a:rPr>
                    <a:t>HÓDMEZŐVÁSÁRHELY</a:t>
                  </a:r>
                </a:p>
              </p:txBody>
            </p:sp>
            <p:sp>
              <p:nvSpPr>
                <p:cNvPr id="31" name="Téglalap 30"/>
                <p:cNvSpPr/>
                <p:nvPr/>
              </p:nvSpPr>
              <p:spPr>
                <a:xfrm>
                  <a:off x="9520445" y="5494299"/>
                  <a:ext cx="986318" cy="469881"/>
                </a:xfrm>
                <a:prstGeom prst="rect">
                  <a:avLst/>
                </a:prstGeom>
                <a:effectLst>
                  <a:outerShdw blurRad="50800" dist="38100" dir="2700000" algn="tl" rotWithShape="0">
                    <a:prstClr val="black">
                      <a:alpha val="40000"/>
                    </a:prstClr>
                  </a:outerShdw>
                </a:effectLst>
              </p:spPr>
              <p:txBody>
                <a:bodyPr wrap="none">
                  <a:spAutoFit/>
                </a:bodyPr>
                <a:lstStyle/>
                <a:p>
                  <a:pPr algn="ctr" eaLnBrk="1" hangingPunct="1">
                    <a:defRPr/>
                  </a:pPr>
                  <a:r>
                    <a:rPr lang="hu-HU" sz="1400" b="1" dirty="0">
                      <a:latin typeface="+mj-lt"/>
                      <a:cs typeface="Arial" pitchFamily="34" charset="0"/>
                    </a:rPr>
                    <a:t>Makó</a:t>
                  </a:r>
                </a:p>
              </p:txBody>
            </p:sp>
            <p:sp>
              <p:nvSpPr>
                <p:cNvPr id="32" name="Téglalap 31"/>
                <p:cNvSpPr/>
                <p:nvPr/>
              </p:nvSpPr>
              <p:spPr>
                <a:xfrm>
                  <a:off x="5704328" y="5518294"/>
                  <a:ext cx="1716692" cy="469881"/>
                </a:xfrm>
                <a:prstGeom prst="rect">
                  <a:avLst/>
                </a:prstGeom>
                <a:effectLst>
                  <a:outerShdw blurRad="50800" dist="38100" dir="2700000" algn="tl" rotWithShape="0">
                    <a:prstClr val="black">
                      <a:alpha val="40000"/>
                    </a:prstClr>
                  </a:outerShdw>
                </a:effectLst>
              </p:spPr>
              <p:txBody>
                <a:bodyPr wrap="none">
                  <a:spAutoFit/>
                </a:bodyPr>
                <a:lstStyle/>
                <a:p>
                  <a:pPr algn="ctr" eaLnBrk="1" hangingPunct="1">
                    <a:defRPr/>
                  </a:pPr>
                  <a:r>
                    <a:rPr lang="hu-HU" sz="1400" b="1" dirty="0">
                      <a:latin typeface="+mj-lt"/>
                      <a:cs typeface="Arial" pitchFamily="34" charset="0"/>
                    </a:rPr>
                    <a:t>Mórahalom</a:t>
                  </a:r>
                </a:p>
              </p:txBody>
            </p:sp>
            <p:sp>
              <p:nvSpPr>
                <p:cNvPr id="33" name="Téglalap 32"/>
                <p:cNvSpPr/>
                <p:nvPr/>
              </p:nvSpPr>
              <p:spPr>
                <a:xfrm>
                  <a:off x="6506502" y="3454224"/>
                  <a:ext cx="1247992" cy="469881"/>
                </a:xfrm>
                <a:prstGeom prst="rect">
                  <a:avLst/>
                </a:prstGeom>
                <a:effectLst>
                  <a:outerShdw blurRad="50800" dist="38100" dir="2700000" algn="tl" rotWithShape="0">
                    <a:prstClr val="black">
                      <a:alpha val="40000"/>
                    </a:prstClr>
                  </a:outerShdw>
                </a:effectLst>
              </p:spPr>
              <p:txBody>
                <a:bodyPr wrap="none">
                  <a:spAutoFit/>
                </a:bodyPr>
                <a:lstStyle/>
                <a:p>
                  <a:pPr algn="ctr" eaLnBrk="1" hangingPunct="1">
                    <a:defRPr/>
                  </a:pPr>
                  <a:r>
                    <a:rPr lang="hu-HU" sz="1400" b="1" dirty="0">
                      <a:latin typeface="+mj-lt"/>
                      <a:cs typeface="Arial" pitchFamily="34" charset="0"/>
                    </a:rPr>
                    <a:t>Kistelek</a:t>
                  </a:r>
                </a:p>
              </p:txBody>
            </p:sp>
            <p:sp>
              <p:nvSpPr>
                <p:cNvPr id="34" name="Téglalap 33"/>
                <p:cNvSpPr/>
                <p:nvPr/>
              </p:nvSpPr>
              <p:spPr>
                <a:xfrm>
                  <a:off x="6898769" y="1425751"/>
                  <a:ext cx="1417443" cy="469881"/>
                </a:xfrm>
                <a:prstGeom prst="rect">
                  <a:avLst/>
                </a:prstGeom>
                <a:effectLst>
                  <a:outerShdw blurRad="50800" dist="38100" dir="2700000" algn="tl" rotWithShape="0">
                    <a:prstClr val="black">
                      <a:alpha val="40000"/>
                    </a:prstClr>
                  </a:outerShdw>
                </a:effectLst>
              </p:spPr>
              <p:txBody>
                <a:bodyPr wrap="none">
                  <a:spAutoFit/>
                </a:bodyPr>
                <a:lstStyle/>
                <a:p>
                  <a:pPr algn="ctr" eaLnBrk="1" hangingPunct="1">
                    <a:defRPr/>
                  </a:pPr>
                  <a:r>
                    <a:rPr lang="hu-HU" sz="1400" b="1" dirty="0">
                      <a:latin typeface="+mj-lt"/>
                      <a:cs typeface="Arial" pitchFamily="34" charset="0"/>
                    </a:rPr>
                    <a:t>Csongrád</a:t>
                  </a:r>
                </a:p>
              </p:txBody>
            </p:sp>
            <p:sp>
              <p:nvSpPr>
                <p:cNvPr id="35" name="Téglalap 34"/>
                <p:cNvSpPr/>
                <p:nvPr/>
              </p:nvSpPr>
              <p:spPr>
                <a:xfrm>
                  <a:off x="8198293" y="1869901"/>
                  <a:ext cx="1209273" cy="469881"/>
                </a:xfrm>
                <a:prstGeom prst="rect">
                  <a:avLst/>
                </a:prstGeom>
                <a:effectLst>
                  <a:outerShdw blurRad="50800" dist="38100" dir="2700000" algn="tl" rotWithShape="0">
                    <a:prstClr val="black">
                      <a:alpha val="40000"/>
                    </a:prstClr>
                  </a:outerShdw>
                </a:effectLst>
              </p:spPr>
              <p:txBody>
                <a:bodyPr wrap="none">
                  <a:spAutoFit/>
                </a:bodyPr>
                <a:lstStyle/>
                <a:p>
                  <a:pPr algn="ctr" eaLnBrk="1" hangingPunct="1">
                    <a:defRPr/>
                  </a:pPr>
                  <a:r>
                    <a:rPr lang="hu-HU" sz="1400" b="1" dirty="0">
                      <a:latin typeface="+mj-lt"/>
                      <a:cs typeface="Arial" pitchFamily="34" charset="0"/>
                    </a:rPr>
                    <a:t>Szentes</a:t>
                  </a:r>
                </a:p>
              </p:txBody>
            </p:sp>
            <p:sp>
              <p:nvSpPr>
                <p:cNvPr id="36" name="Téglalap 35"/>
                <p:cNvSpPr/>
                <p:nvPr/>
              </p:nvSpPr>
              <p:spPr>
                <a:xfrm>
                  <a:off x="7753477" y="3004819"/>
                  <a:ext cx="1567118" cy="469881"/>
                </a:xfrm>
                <a:prstGeom prst="rect">
                  <a:avLst/>
                </a:prstGeom>
                <a:effectLst>
                  <a:outerShdw blurRad="50800" dist="38100" dir="2700000" algn="tl" rotWithShape="0">
                    <a:prstClr val="black">
                      <a:alpha val="40000"/>
                    </a:prstClr>
                  </a:outerShdw>
                </a:effectLst>
              </p:spPr>
              <p:txBody>
                <a:bodyPr wrap="none">
                  <a:spAutoFit/>
                </a:bodyPr>
                <a:lstStyle/>
                <a:p>
                  <a:pPr algn="ctr" eaLnBrk="1" hangingPunct="1">
                    <a:defRPr/>
                  </a:pPr>
                  <a:r>
                    <a:rPr lang="hu-HU" sz="1400" b="1" dirty="0">
                      <a:latin typeface="+mj-lt"/>
                      <a:cs typeface="Arial" pitchFamily="34" charset="0"/>
                    </a:rPr>
                    <a:t>Mindszent</a:t>
                  </a:r>
                </a:p>
              </p:txBody>
            </p:sp>
            <p:sp>
              <p:nvSpPr>
                <p:cNvPr id="37" name="Téglalap 36"/>
                <p:cNvSpPr/>
                <p:nvPr/>
              </p:nvSpPr>
              <p:spPr>
                <a:xfrm>
                  <a:off x="7644261" y="4587470"/>
                  <a:ext cx="1732407" cy="469881"/>
                </a:xfrm>
                <a:prstGeom prst="rect">
                  <a:avLst/>
                </a:prstGeom>
                <a:effectLst>
                  <a:outerShdw blurRad="50800" dist="38100" dir="2700000" algn="tl" rotWithShape="0">
                    <a:prstClr val="black">
                      <a:alpha val="40000"/>
                    </a:prstClr>
                  </a:outerShdw>
                </a:effectLst>
              </p:spPr>
              <p:txBody>
                <a:bodyPr wrap="none">
                  <a:spAutoFit/>
                </a:bodyPr>
                <a:lstStyle/>
                <a:p>
                  <a:pPr algn="ctr" eaLnBrk="1" hangingPunct="1">
                    <a:defRPr/>
                  </a:pPr>
                  <a:r>
                    <a:rPr lang="hu-HU" sz="1400" b="1" dirty="0">
                      <a:latin typeface="+mj-lt"/>
                      <a:cs typeface="Arial" pitchFamily="34" charset="0"/>
                    </a:rPr>
                    <a:t>Sándorfalva</a:t>
                  </a:r>
                </a:p>
              </p:txBody>
            </p:sp>
            <p:sp>
              <p:nvSpPr>
                <p:cNvPr id="38" name="Ellipszis 37"/>
                <p:cNvSpPr/>
                <p:nvPr/>
              </p:nvSpPr>
              <p:spPr>
                <a:xfrm>
                  <a:off x="7948604" y="5174614"/>
                  <a:ext cx="144463" cy="144463"/>
                </a:xfrm>
                <a:prstGeom prst="ellipse">
                  <a:avLst/>
                </a:prstGeom>
                <a:ln>
                  <a:noFill/>
                </a:ln>
              </p:spPr>
              <p:style>
                <a:lnRef idx="2">
                  <a:schemeClr val="accent1"/>
                </a:lnRef>
                <a:fillRef idx="1">
                  <a:schemeClr val="lt1"/>
                </a:fillRef>
                <a:effectRef idx="0">
                  <a:schemeClr val="accent1"/>
                </a:effectRef>
                <a:fontRef idx="minor">
                  <a:schemeClr val="dk1"/>
                </a:fontRef>
              </p:style>
              <p:txBody>
                <a:bodyPr anchor="ctr"/>
                <a:lstStyle/>
                <a:p>
                  <a:pPr algn="ctr" eaLnBrk="1" hangingPunct="1">
                    <a:defRPr/>
                  </a:pPr>
                  <a:endParaRPr lang="hu-HU"/>
                </a:p>
              </p:txBody>
            </p:sp>
            <p:sp>
              <p:nvSpPr>
                <p:cNvPr id="39" name="Ellipszis 38"/>
                <p:cNvSpPr/>
                <p:nvPr/>
              </p:nvSpPr>
              <p:spPr>
                <a:xfrm>
                  <a:off x="9891584" y="5327902"/>
                  <a:ext cx="144463" cy="144463"/>
                </a:xfrm>
                <a:prstGeom prst="ellipse">
                  <a:avLst/>
                </a:prstGeom>
                <a:ln>
                  <a:noFill/>
                </a:ln>
              </p:spPr>
              <p:style>
                <a:lnRef idx="2">
                  <a:schemeClr val="accent1"/>
                </a:lnRef>
                <a:fillRef idx="1">
                  <a:schemeClr val="lt1"/>
                </a:fillRef>
                <a:effectRef idx="0">
                  <a:schemeClr val="accent1"/>
                </a:effectRef>
                <a:fontRef idx="minor">
                  <a:schemeClr val="dk1"/>
                </a:fontRef>
              </p:style>
              <p:txBody>
                <a:bodyPr anchor="ctr"/>
                <a:lstStyle/>
                <a:p>
                  <a:pPr algn="ctr" eaLnBrk="1" hangingPunct="1">
                    <a:defRPr/>
                  </a:pPr>
                  <a:endParaRPr lang="hu-HU"/>
                </a:p>
              </p:txBody>
            </p:sp>
            <p:sp>
              <p:nvSpPr>
                <p:cNvPr id="40" name="Ellipszis 39"/>
                <p:cNvSpPr/>
                <p:nvPr/>
              </p:nvSpPr>
              <p:spPr>
                <a:xfrm>
                  <a:off x="9170830" y="3915029"/>
                  <a:ext cx="144463" cy="144463"/>
                </a:xfrm>
                <a:prstGeom prst="ellipse">
                  <a:avLst/>
                </a:prstGeom>
                <a:ln>
                  <a:noFill/>
                </a:ln>
              </p:spPr>
              <p:style>
                <a:lnRef idx="2">
                  <a:schemeClr val="accent1"/>
                </a:lnRef>
                <a:fillRef idx="1">
                  <a:schemeClr val="lt1"/>
                </a:fillRef>
                <a:effectRef idx="0">
                  <a:schemeClr val="accent1"/>
                </a:effectRef>
                <a:fontRef idx="minor">
                  <a:schemeClr val="dk1"/>
                </a:fontRef>
              </p:style>
              <p:txBody>
                <a:bodyPr anchor="ctr"/>
                <a:lstStyle/>
                <a:p>
                  <a:pPr algn="ctr" eaLnBrk="1" hangingPunct="1">
                    <a:defRPr/>
                  </a:pPr>
                  <a:endParaRPr lang="hu-HU"/>
                </a:p>
              </p:txBody>
            </p:sp>
            <p:sp>
              <p:nvSpPr>
                <p:cNvPr id="41" name="Ellipszis 40"/>
                <p:cNvSpPr/>
                <p:nvPr/>
              </p:nvSpPr>
              <p:spPr>
                <a:xfrm>
                  <a:off x="8256408" y="2848803"/>
                  <a:ext cx="144463" cy="144463"/>
                </a:xfrm>
                <a:prstGeom prst="ellipse">
                  <a:avLst/>
                </a:prstGeom>
                <a:ln>
                  <a:noFill/>
                </a:ln>
              </p:spPr>
              <p:style>
                <a:lnRef idx="2">
                  <a:schemeClr val="accent1"/>
                </a:lnRef>
                <a:fillRef idx="1">
                  <a:schemeClr val="lt1"/>
                </a:fillRef>
                <a:effectRef idx="0">
                  <a:schemeClr val="accent1"/>
                </a:effectRef>
                <a:fontRef idx="minor">
                  <a:schemeClr val="dk1"/>
                </a:fontRef>
              </p:style>
              <p:txBody>
                <a:bodyPr anchor="ctr"/>
                <a:lstStyle/>
                <a:p>
                  <a:pPr algn="ctr" eaLnBrk="1" hangingPunct="1">
                    <a:defRPr/>
                  </a:pPr>
                  <a:endParaRPr lang="hu-HU"/>
                </a:p>
              </p:txBody>
            </p:sp>
            <p:sp>
              <p:nvSpPr>
                <p:cNvPr id="42" name="Ellipszis 41"/>
                <p:cNvSpPr/>
                <p:nvPr/>
              </p:nvSpPr>
              <p:spPr>
                <a:xfrm>
                  <a:off x="8522261" y="1681365"/>
                  <a:ext cx="144463" cy="144463"/>
                </a:xfrm>
                <a:prstGeom prst="ellipse">
                  <a:avLst/>
                </a:prstGeom>
                <a:ln>
                  <a:noFill/>
                </a:ln>
              </p:spPr>
              <p:style>
                <a:lnRef idx="2">
                  <a:schemeClr val="accent1"/>
                </a:lnRef>
                <a:fillRef idx="1">
                  <a:schemeClr val="lt1"/>
                </a:fillRef>
                <a:effectRef idx="0">
                  <a:schemeClr val="accent1"/>
                </a:effectRef>
                <a:fontRef idx="minor">
                  <a:schemeClr val="dk1"/>
                </a:fontRef>
              </p:style>
              <p:txBody>
                <a:bodyPr anchor="ctr"/>
                <a:lstStyle/>
                <a:p>
                  <a:pPr algn="ctr" eaLnBrk="1" hangingPunct="1">
                    <a:defRPr/>
                  </a:pPr>
                  <a:endParaRPr lang="hu-HU"/>
                </a:p>
              </p:txBody>
            </p:sp>
            <p:sp>
              <p:nvSpPr>
                <p:cNvPr id="43" name="Ellipszis 42"/>
                <p:cNvSpPr/>
                <p:nvPr/>
              </p:nvSpPr>
              <p:spPr>
                <a:xfrm>
                  <a:off x="7987794" y="1275410"/>
                  <a:ext cx="144463" cy="144463"/>
                </a:xfrm>
                <a:prstGeom prst="ellipse">
                  <a:avLst/>
                </a:prstGeom>
                <a:ln>
                  <a:noFill/>
                </a:ln>
              </p:spPr>
              <p:style>
                <a:lnRef idx="2">
                  <a:schemeClr val="accent1"/>
                </a:lnRef>
                <a:fillRef idx="1">
                  <a:schemeClr val="lt1"/>
                </a:fillRef>
                <a:effectRef idx="0">
                  <a:schemeClr val="accent1"/>
                </a:effectRef>
                <a:fontRef idx="minor">
                  <a:schemeClr val="dk1"/>
                </a:fontRef>
              </p:style>
              <p:txBody>
                <a:bodyPr anchor="ctr"/>
                <a:lstStyle/>
                <a:p>
                  <a:pPr algn="ctr" eaLnBrk="1" hangingPunct="1">
                    <a:defRPr/>
                  </a:pPr>
                  <a:endParaRPr lang="hu-HU"/>
                </a:p>
              </p:txBody>
            </p:sp>
            <p:sp>
              <p:nvSpPr>
                <p:cNvPr id="44" name="Ellipszis 43"/>
                <p:cNvSpPr/>
                <p:nvPr/>
              </p:nvSpPr>
              <p:spPr>
                <a:xfrm>
                  <a:off x="6922754" y="3279570"/>
                  <a:ext cx="144463" cy="144463"/>
                </a:xfrm>
                <a:prstGeom prst="ellipse">
                  <a:avLst/>
                </a:prstGeom>
                <a:ln>
                  <a:noFill/>
                </a:ln>
              </p:spPr>
              <p:style>
                <a:lnRef idx="2">
                  <a:schemeClr val="accent1"/>
                </a:lnRef>
                <a:fillRef idx="1">
                  <a:schemeClr val="lt1"/>
                </a:fillRef>
                <a:effectRef idx="0">
                  <a:schemeClr val="accent1"/>
                </a:effectRef>
                <a:fontRef idx="minor">
                  <a:schemeClr val="dk1"/>
                </a:fontRef>
              </p:style>
              <p:txBody>
                <a:bodyPr anchor="ctr"/>
                <a:lstStyle/>
                <a:p>
                  <a:pPr algn="ctr" eaLnBrk="1" hangingPunct="1">
                    <a:defRPr/>
                  </a:pPr>
                  <a:endParaRPr lang="hu-HU"/>
                </a:p>
              </p:txBody>
            </p:sp>
            <p:sp>
              <p:nvSpPr>
                <p:cNvPr id="45" name="Ellipszis 44"/>
                <p:cNvSpPr/>
                <p:nvPr/>
              </p:nvSpPr>
              <p:spPr>
                <a:xfrm>
                  <a:off x="6592299" y="5373831"/>
                  <a:ext cx="144463" cy="144463"/>
                </a:xfrm>
                <a:prstGeom prst="ellipse">
                  <a:avLst/>
                </a:prstGeom>
                <a:ln>
                  <a:noFill/>
                </a:ln>
              </p:spPr>
              <p:style>
                <a:lnRef idx="2">
                  <a:schemeClr val="accent1"/>
                </a:lnRef>
                <a:fillRef idx="1">
                  <a:schemeClr val="lt1"/>
                </a:fillRef>
                <a:effectRef idx="0">
                  <a:schemeClr val="accent1"/>
                </a:effectRef>
                <a:fontRef idx="minor">
                  <a:schemeClr val="dk1"/>
                </a:fontRef>
              </p:style>
              <p:txBody>
                <a:bodyPr anchor="ctr"/>
                <a:lstStyle/>
                <a:p>
                  <a:pPr algn="ctr" eaLnBrk="1" hangingPunct="1">
                    <a:defRPr/>
                  </a:pPr>
                  <a:endParaRPr lang="hu-HU"/>
                </a:p>
              </p:txBody>
            </p:sp>
            <p:sp>
              <p:nvSpPr>
                <p:cNvPr id="46" name="Ellipszis 45"/>
                <p:cNvSpPr/>
                <p:nvPr/>
              </p:nvSpPr>
              <p:spPr>
                <a:xfrm>
                  <a:off x="11239521" y="4970769"/>
                  <a:ext cx="144463" cy="144463"/>
                </a:xfrm>
                <a:prstGeom prst="ellipse">
                  <a:avLst/>
                </a:prstGeom>
                <a:ln>
                  <a:noFill/>
                </a:ln>
              </p:spPr>
              <p:style>
                <a:lnRef idx="2">
                  <a:schemeClr val="accent1"/>
                </a:lnRef>
                <a:fillRef idx="1">
                  <a:schemeClr val="lt1"/>
                </a:fillRef>
                <a:effectRef idx="0">
                  <a:schemeClr val="accent1"/>
                </a:effectRef>
                <a:fontRef idx="minor">
                  <a:schemeClr val="dk1"/>
                </a:fontRef>
              </p:style>
              <p:txBody>
                <a:bodyPr anchor="ctr"/>
                <a:lstStyle/>
                <a:p>
                  <a:pPr algn="ctr" eaLnBrk="1" hangingPunct="1">
                    <a:defRPr/>
                  </a:pPr>
                  <a:endParaRPr lang="hu-HU"/>
                </a:p>
              </p:txBody>
            </p:sp>
            <p:sp>
              <p:nvSpPr>
                <p:cNvPr id="47" name="Ellipszis 46"/>
                <p:cNvSpPr/>
                <p:nvPr/>
              </p:nvSpPr>
              <p:spPr>
                <a:xfrm>
                  <a:off x="8309851" y="4447363"/>
                  <a:ext cx="144463" cy="144463"/>
                </a:xfrm>
                <a:prstGeom prst="ellipse">
                  <a:avLst/>
                </a:prstGeom>
                <a:ln>
                  <a:noFill/>
                </a:ln>
              </p:spPr>
              <p:style>
                <a:lnRef idx="2">
                  <a:schemeClr val="accent1"/>
                </a:lnRef>
                <a:fillRef idx="1">
                  <a:schemeClr val="lt1"/>
                </a:fillRef>
                <a:effectRef idx="0">
                  <a:schemeClr val="accent1"/>
                </a:effectRef>
                <a:fontRef idx="minor">
                  <a:schemeClr val="dk1"/>
                </a:fontRef>
              </p:style>
              <p:txBody>
                <a:bodyPr anchor="ctr"/>
                <a:lstStyle/>
                <a:p>
                  <a:pPr algn="ctr" eaLnBrk="1" hangingPunct="1">
                    <a:defRPr/>
                  </a:pPr>
                  <a:endParaRPr lang="hu-HU"/>
                </a:p>
              </p:txBody>
            </p:sp>
          </p:grpSp>
          <p:sp>
            <p:nvSpPr>
              <p:cNvPr id="27" name="Téglalap 26"/>
              <p:cNvSpPr/>
              <p:nvPr/>
            </p:nvSpPr>
            <p:spPr>
              <a:xfrm>
                <a:off x="9591379" y="5019710"/>
                <a:ext cx="1938916" cy="469881"/>
              </a:xfrm>
              <a:prstGeom prst="rect">
                <a:avLst/>
              </a:prstGeom>
              <a:effectLst>
                <a:outerShdw blurRad="50800" dist="38100" dir="2700000" algn="tl" rotWithShape="0">
                  <a:prstClr val="black">
                    <a:alpha val="40000"/>
                  </a:prstClr>
                </a:outerShdw>
              </a:effectLst>
            </p:spPr>
            <p:txBody>
              <a:bodyPr wrap="none">
                <a:spAutoFit/>
              </a:bodyPr>
              <a:lstStyle/>
              <a:p>
                <a:pPr algn="ctr" eaLnBrk="1" hangingPunct="1">
                  <a:defRPr/>
                </a:pPr>
                <a:r>
                  <a:rPr lang="hu-HU" sz="1400" b="1" dirty="0">
                    <a:latin typeface="+mj-lt"/>
                    <a:cs typeface="Arial" pitchFamily="34" charset="0"/>
                  </a:rPr>
                  <a:t>Csanádpalota</a:t>
                </a:r>
              </a:p>
            </p:txBody>
          </p:sp>
        </p:grpSp>
        <p:grpSp>
          <p:nvGrpSpPr>
            <p:cNvPr id="11" name="Csoportba foglalás 10"/>
            <p:cNvGrpSpPr/>
            <p:nvPr/>
          </p:nvGrpSpPr>
          <p:grpSpPr>
            <a:xfrm>
              <a:off x="10980491" y="4969091"/>
              <a:ext cx="901432" cy="1539118"/>
              <a:chOff x="2564987" y="4050809"/>
              <a:chExt cx="901432" cy="1539118"/>
            </a:xfrm>
          </p:grpSpPr>
          <p:sp>
            <p:nvSpPr>
              <p:cNvPr id="19" name="Freeform 23"/>
              <p:cNvSpPr>
                <a:spLocks noEditPoints="1"/>
              </p:cNvSpPr>
              <p:nvPr/>
            </p:nvSpPr>
            <p:spPr bwMode="auto">
              <a:xfrm>
                <a:off x="2564987" y="5262955"/>
                <a:ext cx="386586" cy="326972"/>
              </a:xfrm>
              <a:custGeom>
                <a:avLst/>
                <a:gdLst>
                  <a:gd name="T0" fmla="*/ 86 w 136"/>
                  <a:gd name="T1" fmla="*/ 115 h 115"/>
                  <a:gd name="T2" fmla="*/ 0 w 136"/>
                  <a:gd name="T3" fmla="*/ 58 h 115"/>
                  <a:gd name="T4" fmla="*/ 25 w 136"/>
                  <a:gd name="T5" fmla="*/ 20 h 115"/>
                  <a:gd name="T6" fmla="*/ 39 w 136"/>
                  <a:gd name="T7" fmla="*/ 4 h 115"/>
                  <a:gd name="T8" fmla="*/ 54 w 136"/>
                  <a:gd name="T9" fmla="*/ 0 h 115"/>
                  <a:gd name="T10" fmla="*/ 69 w 136"/>
                  <a:gd name="T11" fmla="*/ 5 h 115"/>
                  <a:gd name="T12" fmla="*/ 81 w 136"/>
                  <a:gd name="T13" fmla="*/ 21 h 115"/>
                  <a:gd name="T14" fmla="*/ 77 w 136"/>
                  <a:gd name="T15" fmla="*/ 45 h 115"/>
                  <a:gd name="T16" fmla="*/ 85 w 136"/>
                  <a:gd name="T17" fmla="*/ 41 h 115"/>
                  <a:gd name="T18" fmla="*/ 103 w 136"/>
                  <a:gd name="T19" fmla="*/ 39 h 115"/>
                  <a:gd name="T20" fmla="*/ 136 w 136"/>
                  <a:gd name="T21" fmla="*/ 40 h 115"/>
                  <a:gd name="T22" fmla="*/ 127 w 136"/>
                  <a:gd name="T23" fmla="*/ 54 h 115"/>
                  <a:gd name="T24" fmla="*/ 101 w 136"/>
                  <a:gd name="T25" fmla="*/ 53 h 115"/>
                  <a:gd name="T26" fmla="*/ 84 w 136"/>
                  <a:gd name="T27" fmla="*/ 54 h 115"/>
                  <a:gd name="T28" fmla="*/ 75 w 136"/>
                  <a:gd name="T29" fmla="*/ 56 h 115"/>
                  <a:gd name="T30" fmla="*/ 69 w 136"/>
                  <a:gd name="T31" fmla="*/ 59 h 115"/>
                  <a:gd name="T32" fmla="*/ 64 w 136"/>
                  <a:gd name="T33" fmla="*/ 65 h 115"/>
                  <a:gd name="T34" fmla="*/ 56 w 136"/>
                  <a:gd name="T35" fmla="*/ 78 h 115"/>
                  <a:gd name="T36" fmla="*/ 94 w 136"/>
                  <a:gd name="T37" fmla="*/ 104 h 115"/>
                  <a:gd name="T38" fmla="*/ 86 w 136"/>
                  <a:gd name="T39" fmla="*/ 115 h 115"/>
                  <a:gd name="T40" fmla="*/ 46 w 136"/>
                  <a:gd name="T41" fmla="*/ 72 h 115"/>
                  <a:gd name="T42" fmla="*/ 62 w 136"/>
                  <a:gd name="T43" fmla="*/ 47 h 115"/>
                  <a:gd name="T44" fmla="*/ 68 w 136"/>
                  <a:gd name="T45" fmla="*/ 34 h 115"/>
                  <a:gd name="T46" fmla="*/ 68 w 136"/>
                  <a:gd name="T47" fmla="*/ 24 h 115"/>
                  <a:gd name="T48" fmla="*/ 61 w 136"/>
                  <a:gd name="T49" fmla="*/ 17 h 115"/>
                  <a:gd name="T50" fmla="*/ 48 w 136"/>
                  <a:gd name="T51" fmla="*/ 14 h 115"/>
                  <a:gd name="T52" fmla="*/ 35 w 136"/>
                  <a:gd name="T53" fmla="*/ 26 h 115"/>
                  <a:gd name="T54" fmla="*/ 17 w 136"/>
                  <a:gd name="T55" fmla="*/ 53 h 115"/>
                  <a:gd name="T56" fmla="*/ 46 w 136"/>
                  <a:gd name="T57" fmla="*/ 7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6" h="115">
                    <a:moveTo>
                      <a:pt x="86" y="115"/>
                    </a:moveTo>
                    <a:cubicBezTo>
                      <a:pt x="0" y="58"/>
                      <a:pt x="0" y="58"/>
                      <a:pt x="0" y="58"/>
                    </a:cubicBezTo>
                    <a:cubicBezTo>
                      <a:pt x="25" y="20"/>
                      <a:pt x="25" y="20"/>
                      <a:pt x="25" y="20"/>
                    </a:cubicBezTo>
                    <a:cubicBezTo>
                      <a:pt x="30" y="12"/>
                      <a:pt x="35" y="7"/>
                      <a:pt x="39" y="4"/>
                    </a:cubicBezTo>
                    <a:cubicBezTo>
                      <a:pt x="43" y="1"/>
                      <a:pt x="48" y="0"/>
                      <a:pt x="54" y="0"/>
                    </a:cubicBezTo>
                    <a:cubicBezTo>
                      <a:pt x="59" y="0"/>
                      <a:pt x="64" y="2"/>
                      <a:pt x="69" y="5"/>
                    </a:cubicBezTo>
                    <a:cubicBezTo>
                      <a:pt x="75" y="9"/>
                      <a:pt x="79" y="15"/>
                      <a:pt x="81" y="21"/>
                    </a:cubicBezTo>
                    <a:cubicBezTo>
                      <a:pt x="82" y="28"/>
                      <a:pt x="81" y="36"/>
                      <a:pt x="77" y="45"/>
                    </a:cubicBezTo>
                    <a:cubicBezTo>
                      <a:pt x="80" y="43"/>
                      <a:pt x="83" y="41"/>
                      <a:pt x="85" y="41"/>
                    </a:cubicBezTo>
                    <a:cubicBezTo>
                      <a:pt x="91" y="40"/>
                      <a:pt x="97" y="39"/>
                      <a:pt x="103" y="39"/>
                    </a:cubicBezTo>
                    <a:cubicBezTo>
                      <a:pt x="136" y="40"/>
                      <a:pt x="136" y="40"/>
                      <a:pt x="136" y="40"/>
                    </a:cubicBezTo>
                    <a:cubicBezTo>
                      <a:pt x="127" y="54"/>
                      <a:pt x="127" y="54"/>
                      <a:pt x="127" y="54"/>
                    </a:cubicBezTo>
                    <a:cubicBezTo>
                      <a:pt x="101" y="53"/>
                      <a:pt x="101" y="53"/>
                      <a:pt x="101" y="53"/>
                    </a:cubicBezTo>
                    <a:cubicBezTo>
                      <a:pt x="94" y="53"/>
                      <a:pt x="88" y="53"/>
                      <a:pt x="84" y="54"/>
                    </a:cubicBezTo>
                    <a:cubicBezTo>
                      <a:pt x="80" y="54"/>
                      <a:pt x="77" y="55"/>
                      <a:pt x="75" y="56"/>
                    </a:cubicBezTo>
                    <a:cubicBezTo>
                      <a:pt x="72" y="57"/>
                      <a:pt x="70" y="58"/>
                      <a:pt x="69" y="59"/>
                    </a:cubicBezTo>
                    <a:cubicBezTo>
                      <a:pt x="68" y="60"/>
                      <a:pt x="66" y="62"/>
                      <a:pt x="64" y="65"/>
                    </a:cubicBezTo>
                    <a:cubicBezTo>
                      <a:pt x="56" y="78"/>
                      <a:pt x="56" y="78"/>
                      <a:pt x="56" y="78"/>
                    </a:cubicBezTo>
                    <a:cubicBezTo>
                      <a:pt x="94" y="104"/>
                      <a:pt x="94" y="104"/>
                      <a:pt x="94" y="104"/>
                    </a:cubicBezTo>
                    <a:lnTo>
                      <a:pt x="86" y="115"/>
                    </a:lnTo>
                    <a:close/>
                    <a:moveTo>
                      <a:pt x="46" y="72"/>
                    </a:moveTo>
                    <a:cubicBezTo>
                      <a:pt x="62" y="47"/>
                      <a:pt x="62" y="47"/>
                      <a:pt x="62" y="47"/>
                    </a:cubicBezTo>
                    <a:cubicBezTo>
                      <a:pt x="65" y="42"/>
                      <a:pt x="68" y="38"/>
                      <a:pt x="68" y="34"/>
                    </a:cubicBezTo>
                    <a:cubicBezTo>
                      <a:pt x="69" y="31"/>
                      <a:pt x="69" y="27"/>
                      <a:pt x="68" y="24"/>
                    </a:cubicBezTo>
                    <a:cubicBezTo>
                      <a:pt x="66" y="21"/>
                      <a:pt x="64" y="19"/>
                      <a:pt x="61" y="17"/>
                    </a:cubicBezTo>
                    <a:cubicBezTo>
                      <a:pt x="57" y="14"/>
                      <a:pt x="53" y="13"/>
                      <a:pt x="48" y="14"/>
                    </a:cubicBezTo>
                    <a:cubicBezTo>
                      <a:pt x="44" y="16"/>
                      <a:pt x="39" y="19"/>
                      <a:pt x="35" y="26"/>
                    </a:cubicBezTo>
                    <a:cubicBezTo>
                      <a:pt x="17" y="53"/>
                      <a:pt x="17" y="53"/>
                      <a:pt x="17" y="53"/>
                    </a:cubicBezTo>
                    <a:lnTo>
                      <a:pt x="46" y="72"/>
                    </a:lnTo>
                    <a:close/>
                  </a:path>
                </a:pathLst>
              </a:custGeom>
              <a:solidFill>
                <a:srgbClr val="FFFFFF"/>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hu-HU"/>
              </a:p>
            </p:txBody>
          </p:sp>
          <p:sp>
            <p:nvSpPr>
              <p:cNvPr id="20" name="Freeform 24"/>
              <p:cNvSpPr>
                <a:spLocks noEditPoints="1"/>
              </p:cNvSpPr>
              <p:nvPr/>
            </p:nvSpPr>
            <p:spPr bwMode="auto">
              <a:xfrm>
                <a:off x="2812474" y="5096759"/>
                <a:ext cx="225809" cy="222197"/>
              </a:xfrm>
              <a:custGeom>
                <a:avLst/>
                <a:gdLst>
                  <a:gd name="T0" fmla="*/ 22 w 79"/>
                  <a:gd name="T1" fmla="*/ 69 h 78"/>
                  <a:gd name="T2" fmla="*/ 1 w 79"/>
                  <a:gd name="T3" fmla="*/ 44 h 78"/>
                  <a:gd name="T4" fmla="*/ 6 w 79"/>
                  <a:gd name="T5" fmla="*/ 19 h 78"/>
                  <a:gd name="T6" fmla="*/ 27 w 79"/>
                  <a:gd name="T7" fmla="*/ 3 h 78"/>
                  <a:gd name="T8" fmla="*/ 57 w 79"/>
                  <a:gd name="T9" fmla="*/ 8 h 78"/>
                  <a:gd name="T10" fmla="*/ 74 w 79"/>
                  <a:gd name="T11" fmla="*/ 23 h 78"/>
                  <a:gd name="T12" fmla="*/ 79 w 79"/>
                  <a:gd name="T13" fmla="*/ 41 h 78"/>
                  <a:gd name="T14" fmla="*/ 74 w 79"/>
                  <a:gd name="T15" fmla="*/ 59 h 78"/>
                  <a:gd name="T16" fmla="*/ 52 w 79"/>
                  <a:gd name="T17" fmla="*/ 75 h 78"/>
                  <a:gd name="T18" fmla="*/ 22 w 79"/>
                  <a:gd name="T19" fmla="*/ 69 h 78"/>
                  <a:gd name="T20" fmla="*/ 29 w 79"/>
                  <a:gd name="T21" fmla="*/ 58 h 78"/>
                  <a:gd name="T22" fmla="*/ 51 w 79"/>
                  <a:gd name="T23" fmla="*/ 63 h 78"/>
                  <a:gd name="T24" fmla="*/ 65 w 79"/>
                  <a:gd name="T25" fmla="*/ 53 h 78"/>
                  <a:gd name="T26" fmla="*/ 66 w 79"/>
                  <a:gd name="T27" fmla="*/ 36 h 78"/>
                  <a:gd name="T28" fmla="*/ 51 w 79"/>
                  <a:gd name="T29" fmla="*/ 20 h 78"/>
                  <a:gd name="T30" fmla="*/ 29 w 79"/>
                  <a:gd name="T31" fmla="*/ 15 h 78"/>
                  <a:gd name="T32" fmla="*/ 15 w 79"/>
                  <a:gd name="T33" fmla="*/ 25 h 78"/>
                  <a:gd name="T34" fmla="*/ 13 w 79"/>
                  <a:gd name="T35" fmla="*/ 42 h 78"/>
                  <a:gd name="T36" fmla="*/ 29 w 79"/>
                  <a:gd name="T37" fmla="*/ 5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9" h="78">
                    <a:moveTo>
                      <a:pt x="22" y="69"/>
                    </a:moveTo>
                    <a:cubicBezTo>
                      <a:pt x="10" y="62"/>
                      <a:pt x="3" y="54"/>
                      <a:pt x="1" y="44"/>
                    </a:cubicBezTo>
                    <a:cubicBezTo>
                      <a:pt x="0" y="35"/>
                      <a:pt x="1" y="27"/>
                      <a:pt x="6" y="19"/>
                    </a:cubicBezTo>
                    <a:cubicBezTo>
                      <a:pt x="11" y="10"/>
                      <a:pt x="18" y="5"/>
                      <a:pt x="27" y="3"/>
                    </a:cubicBezTo>
                    <a:cubicBezTo>
                      <a:pt x="37" y="0"/>
                      <a:pt x="46" y="2"/>
                      <a:pt x="57" y="8"/>
                    </a:cubicBezTo>
                    <a:cubicBezTo>
                      <a:pt x="65" y="13"/>
                      <a:pt x="71" y="18"/>
                      <a:pt x="74" y="23"/>
                    </a:cubicBezTo>
                    <a:cubicBezTo>
                      <a:pt x="77" y="29"/>
                      <a:pt x="79" y="34"/>
                      <a:pt x="79" y="41"/>
                    </a:cubicBezTo>
                    <a:cubicBezTo>
                      <a:pt x="79" y="47"/>
                      <a:pt x="77" y="53"/>
                      <a:pt x="74" y="59"/>
                    </a:cubicBezTo>
                    <a:cubicBezTo>
                      <a:pt x="69" y="68"/>
                      <a:pt x="61" y="73"/>
                      <a:pt x="52" y="75"/>
                    </a:cubicBezTo>
                    <a:cubicBezTo>
                      <a:pt x="43" y="78"/>
                      <a:pt x="33" y="76"/>
                      <a:pt x="22" y="69"/>
                    </a:cubicBezTo>
                    <a:close/>
                    <a:moveTo>
                      <a:pt x="29" y="58"/>
                    </a:moveTo>
                    <a:cubicBezTo>
                      <a:pt x="37" y="63"/>
                      <a:pt x="44" y="65"/>
                      <a:pt x="51" y="63"/>
                    </a:cubicBezTo>
                    <a:cubicBezTo>
                      <a:pt x="57" y="62"/>
                      <a:pt x="62" y="59"/>
                      <a:pt x="65" y="53"/>
                    </a:cubicBezTo>
                    <a:cubicBezTo>
                      <a:pt x="68" y="48"/>
                      <a:pt x="68" y="42"/>
                      <a:pt x="66" y="36"/>
                    </a:cubicBezTo>
                    <a:cubicBezTo>
                      <a:pt x="64" y="30"/>
                      <a:pt x="59" y="25"/>
                      <a:pt x="51" y="20"/>
                    </a:cubicBezTo>
                    <a:cubicBezTo>
                      <a:pt x="43" y="15"/>
                      <a:pt x="35" y="13"/>
                      <a:pt x="29" y="15"/>
                    </a:cubicBezTo>
                    <a:cubicBezTo>
                      <a:pt x="23" y="16"/>
                      <a:pt x="18" y="19"/>
                      <a:pt x="15" y="25"/>
                    </a:cubicBezTo>
                    <a:cubicBezTo>
                      <a:pt x="12" y="30"/>
                      <a:pt x="11" y="36"/>
                      <a:pt x="13" y="42"/>
                    </a:cubicBezTo>
                    <a:cubicBezTo>
                      <a:pt x="15" y="48"/>
                      <a:pt x="21" y="53"/>
                      <a:pt x="29" y="58"/>
                    </a:cubicBezTo>
                    <a:close/>
                  </a:path>
                </a:pathLst>
              </a:custGeom>
              <a:solidFill>
                <a:srgbClr val="FFFFFF"/>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hu-HU"/>
              </a:p>
            </p:txBody>
          </p:sp>
          <p:sp>
            <p:nvSpPr>
              <p:cNvPr id="21" name="Freeform 25"/>
              <p:cNvSpPr>
                <a:spLocks/>
              </p:cNvSpPr>
              <p:nvPr/>
            </p:nvSpPr>
            <p:spPr bwMode="auto">
              <a:xfrm>
                <a:off x="2904605" y="4789658"/>
                <a:ext cx="317940" cy="336004"/>
              </a:xfrm>
              <a:custGeom>
                <a:avLst/>
                <a:gdLst>
                  <a:gd name="T0" fmla="*/ 68 w 112"/>
                  <a:gd name="T1" fmla="*/ 118 h 118"/>
                  <a:gd name="T2" fmla="*/ 0 w 112"/>
                  <a:gd name="T3" fmla="*/ 85 h 118"/>
                  <a:gd name="T4" fmla="*/ 6 w 112"/>
                  <a:gd name="T5" fmla="*/ 75 h 118"/>
                  <a:gd name="T6" fmla="*/ 15 w 112"/>
                  <a:gd name="T7" fmla="*/ 80 h 118"/>
                  <a:gd name="T8" fmla="*/ 11 w 112"/>
                  <a:gd name="T9" fmla="*/ 67 h 118"/>
                  <a:gd name="T10" fmla="*/ 14 w 112"/>
                  <a:gd name="T11" fmla="*/ 54 h 118"/>
                  <a:gd name="T12" fmla="*/ 23 w 112"/>
                  <a:gd name="T13" fmla="*/ 43 h 118"/>
                  <a:gd name="T14" fmla="*/ 35 w 112"/>
                  <a:gd name="T15" fmla="*/ 41 h 118"/>
                  <a:gd name="T16" fmla="*/ 33 w 112"/>
                  <a:gd name="T17" fmla="*/ 14 h 118"/>
                  <a:gd name="T18" fmla="*/ 46 w 112"/>
                  <a:gd name="T19" fmla="*/ 2 h 118"/>
                  <a:gd name="T20" fmla="*/ 66 w 112"/>
                  <a:gd name="T21" fmla="*/ 4 h 118"/>
                  <a:gd name="T22" fmla="*/ 112 w 112"/>
                  <a:gd name="T23" fmla="*/ 27 h 118"/>
                  <a:gd name="T24" fmla="*/ 106 w 112"/>
                  <a:gd name="T25" fmla="*/ 38 h 118"/>
                  <a:gd name="T26" fmla="*/ 64 w 112"/>
                  <a:gd name="T27" fmla="*/ 18 h 118"/>
                  <a:gd name="T28" fmla="*/ 54 w 112"/>
                  <a:gd name="T29" fmla="*/ 14 h 118"/>
                  <a:gd name="T30" fmla="*/ 47 w 112"/>
                  <a:gd name="T31" fmla="*/ 16 h 118"/>
                  <a:gd name="T32" fmla="*/ 42 w 112"/>
                  <a:gd name="T33" fmla="*/ 22 h 118"/>
                  <a:gd name="T34" fmla="*/ 41 w 112"/>
                  <a:gd name="T35" fmla="*/ 36 h 118"/>
                  <a:gd name="T36" fmla="*/ 54 w 112"/>
                  <a:gd name="T37" fmla="*/ 48 h 118"/>
                  <a:gd name="T38" fmla="*/ 93 w 112"/>
                  <a:gd name="T39" fmla="*/ 67 h 118"/>
                  <a:gd name="T40" fmla="*/ 87 w 112"/>
                  <a:gd name="T41" fmla="*/ 78 h 118"/>
                  <a:gd name="T42" fmla="*/ 43 w 112"/>
                  <a:gd name="T43" fmla="*/ 57 h 118"/>
                  <a:gd name="T44" fmla="*/ 31 w 112"/>
                  <a:gd name="T45" fmla="*/ 54 h 118"/>
                  <a:gd name="T46" fmla="*/ 22 w 112"/>
                  <a:gd name="T47" fmla="*/ 61 h 118"/>
                  <a:gd name="T48" fmla="*/ 21 w 112"/>
                  <a:gd name="T49" fmla="*/ 71 h 118"/>
                  <a:gd name="T50" fmla="*/ 25 w 112"/>
                  <a:gd name="T51" fmla="*/ 81 h 118"/>
                  <a:gd name="T52" fmla="*/ 38 w 112"/>
                  <a:gd name="T53" fmla="*/ 90 h 118"/>
                  <a:gd name="T54" fmla="*/ 73 w 112"/>
                  <a:gd name="T55" fmla="*/ 106 h 118"/>
                  <a:gd name="T56" fmla="*/ 68 w 112"/>
                  <a:gd name="T57"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2" h="118">
                    <a:moveTo>
                      <a:pt x="68" y="118"/>
                    </a:moveTo>
                    <a:cubicBezTo>
                      <a:pt x="0" y="85"/>
                      <a:pt x="0" y="85"/>
                      <a:pt x="0" y="85"/>
                    </a:cubicBezTo>
                    <a:cubicBezTo>
                      <a:pt x="6" y="75"/>
                      <a:pt x="6" y="75"/>
                      <a:pt x="6" y="75"/>
                    </a:cubicBezTo>
                    <a:cubicBezTo>
                      <a:pt x="15" y="80"/>
                      <a:pt x="15" y="80"/>
                      <a:pt x="15" y="80"/>
                    </a:cubicBezTo>
                    <a:cubicBezTo>
                      <a:pt x="13" y="76"/>
                      <a:pt x="11" y="72"/>
                      <a:pt x="11" y="67"/>
                    </a:cubicBezTo>
                    <a:cubicBezTo>
                      <a:pt x="11" y="63"/>
                      <a:pt x="12" y="58"/>
                      <a:pt x="14" y="54"/>
                    </a:cubicBezTo>
                    <a:cubicBezTo>
                      <a:pt x="16" y="49"/>
                      <a:pt x="19" y="45"/>
                      <a:pt x="23" y="43"/>
                    </a:cubicBezTo>
                    <a:cubicBezTo>
                      <a:pt x="26" y="41"/>
                      <a:pt x="30" y="40"/>
                      <a:pt x="35" y="41"/>
                    </a:cubicBezTo>
                    <a:cubicBezTo>
                      <a:pt x="29" y="32"/>
                      <a:pt x="29" y="23"/>
                      <a:pt x="33" y="14"/>
                    </a:cubicBezTo>
                    <a:cubicBezTo>
                      <a:pt x="36" y="8"/>
                      <a:pt x="41" y="3"/>
                      <a:pt x="46" y="2"/>
                    </a:cubicBezTo>
                    <a:cubicBezTo>
                      <a:pt x="51" y="0"/>
                      <a:pt x="58" y="1"/>
                      <a:pt x="66" y="4"/>
                    </a:cubicBezTo>
                    <a:cubicBezTo>
                      <a:pt x="112" y="27"/>
                      <a:pt x="112" y="27"/>
                      <a:pt x="112" y="27"/>
                    </a:cubicBezTo>
                    <a:cubicBezTo>
                      <a:pt x="106" y="38"/>
                      <a:pt x="106" y="38"/>
                      <a:pt x="106" y="38"/>
                    </a:cubicBezTo>
                    <a:cubicBezTo>
                      <a:pt x="64" y="18"/>
                      <a:pt x="64" y="18"/>
                      <a:pt x="64" y="18"/>
                    </a:cubicBezTo>
                    <a:cubicBezTo>
                      <a:pt x="59" y="16"/>
                      <a:pt x="56" y="14"/>
                      <a:pt x="54" y="14"/>
                    </a:cubicBezTo>
                    <a:cubicBezTo>
                      <a:pt x="51" y="14"/>
                      <a:pt x="49" y="14"/>
                      <a:pt x="47" y="16"/>
                    </a:cubicBezTo>
                    <a:cubicBezTo>
                      <a:pt x="45" y="17"/>
                      <a:pt x="43" y="19"/>
                      <a:pt x="42" y="22"/>
                    </a:cubicBezTo>
                    <a:cubicBezTo>
                      <a:pt x="39" y="26"/>
                      <a:pt x="39" y="31"/>
                      <a:pt x="41" y="36"/>
                    </a:cubicBezTo>
                    <a:cubicBezTo>
                      <a:pt x="42" y="40"/>
                      <a:pt x="47" y="44"/>
                      <a:pt x="54" y="48"/>
                    </a:cubicBezTo>
                    <a:cubicBezTo>
                      <a:pt x="93" y="67"/>
                      <a:pt x="93" y="67"/>
                      <a:pt x="93" y="67"/>
                    </a:cubicBezTo>
                    <a:cubicBezTo>
                      <a:pt x="87" y="78"/>
                      <a:pt x="87" y="78"/>
                      <a:pt x="87" y="78"/>
                    </a:cubicBezTo>
                    <a:cubicBezTo>
                      <a:pt x="43" y="57"/>
                      <a:pt x="43" y="57"/>
                      <a:pt x="43" y="57"/>
                    </a:cubicBezTo>
                    <a:cubicBezTo>
                      <a:pt x="38" y="54"/>
                      <a:pt x="34" y="54"/>
                      <a:pt x="31" y="54"/>
                    </a:cubicBezTo>
                    <a:cubicBezTo>
                      <a:pt x="27" y="55"/>
                      <a:pt x="24" y="57"/>
                      <a:pt x="22" y="61"/>
                    </a:cubicBezTo>
                    <a:cubicBezTo>
                      <a:pt x="21" y="65"/>
                      <a:pt x="20" y="68"/>
                      <a:pt x="21" y="71"/>
                    </a:cubicBezTo>
                    <a:cubicBezTo>
                      <a:pt x="21" y="75"/>
                      <a:pt x="23" y="78"/>
                      <a:pt x="25" y="81"/>
                    </a:cubicBezTo>
                    <a:cubicBezTo>
                      <a:pt x="28" y="84"/>
                      <a:pt x="32" y="87"/>
                      <a:pt x="38" y="90"/>
                    </a:cubicBezTo>
                    <a:cubicBezTo>
                      <a:pt x="73" y="106"/>
                      <a:pt x="73" y="106"/>
                      <a:pt x="73" y="106"/>
                    </a:cubicBezTo>
                    <a:lnTo>
                      <a:pt x="68" y="118"/>
                    </a:lnTo>
                    <a:close/>
                  </a:path>
                </a:pathLst>
              </a:custGeom>
              <a:solidFill>
                <a:srgbClr val="FFFFFF"/>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hu-HU"/>
              </a:p>
            </p:txBody>
          </p:sp>
          <p:sp>
            <p:nvSpPr>
              <p:cNvPr id="22" name="Freeform 26"/>
              <p:cNvSpPr>
                <a:spLocks noEditPoints="1"/>
              </p:cNvSpPr>
              <p:nvPr/>
            </p:nvSpPr>
            <p:spPr bwMode="auto">
              <a:xfrm>
                <a:off x="3065381" y="4580107"/>
                <a:ext cx="251100" cy="218584"/>
              </a:xfrm>
              <a:custGeom>
                <a:avLst/>
                <a:gdLst>
                  <a:gd name="T0" fmla="*/ 73 w 88"/>
                  <a:gd name="T1" fmla="*/ 29 h 77"/>
                  <a:gd name="T2" fmla="*/ 76 w 88"/>
                  <a:gd name="T3" fmla="*/ 45 h 77"/>
                  <a:gd name="T4" fmla="*/ 73 w 88"/>
                  <a:gd name="T5" fmla="*/ 59 h 77"/>
                  <a:gd name="T6" fmla="*/ 61 w 88"/>
                  <a:gd name="T7" fmla="*/ 75 h 77"/>
                  <a:gd name="T8" fmla="*/ 44 w 88"/>
                  <a:gd name="T9" fmla="*/ 75 h 77"/>
                  <a:gd name="T10" fmla="*/ 36 w 88"/>
                  <a:gd name="T11" fmla="*/ 69 h 77"/>
                  <a:gd name="T12" fmla="*/ 31 w 88"/>
                  <a:gd name="T13" fmla="*/ 60 h 77"/>
                  <a:gd name="T14" fmla="*/ 31 w 88"/>
                  <a:gd name="T15" fmla="*/ 50 h 77"/>
                  <a:gd name="T16" fmla="*/ 33 w 88"/>
                  <a:gd name="T17" fmla="*/ 39 h 77"/>
                  <a:gd name="T18" fmla="*/ 37 w 88"/>
                  <a:gd name="T19" fmla="*/ 16 h 77"/>
                  <a:gd name="T20" fmla="*/ 34 w 88"/>
                  <a:gd name="T21" fmla="*/ 15 h 77"/>
                  <a:gd name="T22" fmla="*/ 23 w 88"/>
                  <a:gd name="T23" fmla="*/ 14 h 77"/>
                  <a:gd name="T24" fmla="*/ 14 w 88"/>
                  <a:gd name="T25" fmla="*/ 26 h 77"/>
                  <a:gd name="T26" fmla="*/ 12 w 88"/>
                  <a:gd name="T27" fmla="*/ 40 h 77"/>
                  <a:gd name="T28" fmla="*/ 20 w 88"/>
                  <a:gd name="T29" fmla="*/ 50 h 77"/>
                  <a:gd name="T30" fmla="*/ 13 w 88"/>
                  <a:gd name="T31" fmla="*/ 61 h 77"/>
                  <a:gd name="T32" fmla="*/ 4 w 88"/>
                  <a:gd name="T33" fmla="*/ 51 h 77"/>
                  <a:gd name="T34" fmla="*/ 1 w 88"/>
                  <a:gd name="T35" fmla="*/ 38 h 77"/>
                  <a:gd name="T36" fmla="*/ 4 w 88"/>
                  <a:gd name="T37" fmla="*/ 21 h 77"/>
                  <a:gd name="T38" fmla="*/ 12 w 88"/>
                  <a:gd name="T39" fmla="*/ 7 h 77"/>
                  <a:gd name="T40" fmla="*/ 21 w 88"/>
                  <a:gd name="T41" fmla="*/ 1 h 77"/>
                  <a:gd name="T42" fmla="*/ 30 w 88"/>
                  <a:gd name="T43" fmla="*/ 1 h 77"/>
                  <a:gd name="T44" fmla="*/ 41 w 88"/>
                  <a:gd name="T45" fmla="*/ 4 h 77"/>
                  <a:gd name="T46" fmla="*/ 57 w 88"/>
                  <a:gd name="T47" fmla="*/ 10 h 77"/>
                  <a:gd name="T48" fmla="*/ 78 w 88"/>
                  <a:gd name="T49" fmla="*/ 18 h 77"/>
                  <a:gd name="T50" fmla="*/ 88 w 88"/>
                  <a:gd name="T51" fmla="*/ 18 h 77"/>
                  <a:gd name="T52" fmla="*/ 83 w 88"/>
                  <a:gd name="T53" fmla="*/ 31 h 77"/>
                  <a:gd name="T54" fmla="*/ 73 w 88"/>
                  <a:gd name="T55" fmla="*/ 29 h 77"/>
                  <a:gd name="T56" fmla="*/ 47 w 88"/>
                  <a:gd name="T57" fmla="*/ 20 h 77"/>
                  <a:gd name="T58" fmla="*/ 43 w 88"/>
                  <a:gd name="T59" fmla="*/ 41 h 77"/>
                  <a:gd name="T60" fmla="*/ 42 w 88"/>
                  <a:gd name="T61" fmla="*/ 52 h 77"/>
                  <a:gd name="T62" fmla="*/ 44 w 88"/>
                  <a:gd name="T63" fmla="*/ 59 h 77"/>
                  <a:gd name="T64" fmla="*/ 49 w 88"/>
                  <a:gd name="T65" fmla="*/ 62 h 77"/>
                  <a:gd name="T66" fmla="*/ 58 w 88"/>
                  <a:gd name="T67" fmla="*/ 62 h 77"/>
                  <a:gd name="T68" fmla="*/ 65 w 88"/>
                  <a:gd name="T69" fmla="*/ 53 h 77"/>
                  <a:gd name="T70" fmla="*/ 67 w 88"/>
                  <a:gd name="T71" fmla="*/ 39 h 77"/>
                  <a:gd name="T72" fmla="*/ 62 w 88"/>
                  <a:gd name="T73" fmla="*/ 28 h 77"/>
                  <a:gd name="T74" fmla="*/ 51 w 88"/>
                  <a:gd name="T75" fmla="*/ 22 h 77"/>
                  <a:gd name="T76" fmla="*/ 47 w 88"/>
                  <a:gd name="T77" fmla="*/ 2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8" h="77">
                    <a:moveTo>
                      <a:pt x="73" y="29"/>
                    </a:moveTo>
                    <a:cubicBezTo>
                      <a:pt x="75" y="35"/>
                      <a:pt x="76" y="40"/>
                      <a:pt x="76" y="45"/>
                    </a:cubicBezTo>
                    <a:cubicBezTo>
                      <a:pt x="76" y="50"/>
                      <a:pt x="75" y="54"/>
                      <a:pt x="73" y="59"/>
                    </a:cubicBezTo>
                    <a:cubicBezTo>
                      <a:pt x="70" y="67"/>
                      <a:pt x="66" y="72"/>
                      <a:pt x="61" y="75"/>
                    </a:cubicBezTo>
                    <a:cubicBezTo>
                      <a:pt x="55" y="77"/>
                      <a:pt x="50" y="77"/>
                      <a:pt x="44" y="75"/>
                    </a:cubicBezTo>
                    <a:cubicBezTo>
                      <a:pt x="41" y="74"/>
                      <a:pt x="38" y="72"/>
                      <a:pt x="36" y="69"/>
                    </a:cubicBezTo>
                    <a:cubicBezTo>
                      <a:pt x="33" y="67"/>
                      <a:pt x="32" y="64"/>
                      <a:pt x="31" y="60"/>
                    </a:cubicBezTo>
                    <a:cubicBezTo>
                      <a:pt x="31" y="57"/>
                      <a:pt x="30" y="54"/>
                      <a:pt x="31" y="50"/>
                    </a:cubicBezTo>
                    <a:cubicBezTo>
                      <a:pt x="31" y="48"/>
                      <a:pt x="32" y="44"/>
                      <a:pt x="33" y="39"/>
                    </a:cubicBezTo>
                    <a:cubicBezTo>
                      <a:pt x="36" y="29"/>
                      <a:pt x="37" y="21"/>
                      <a:pt x="37" y="16"/>
                    </a:cubicBezTo>
                    <a:cubicBezTo>
                      <a:pt x="36" y="16"/>
                      <a:pt x="35" y="15"/>
                      <a:pt x="34" y="15"/>
                    </a:cubicBezTo>
                    <a:cubicBezTo>
                      <a:pt x="30" y="13"/>
                      <a:pt x="26" y="13"/>
                      <a:pt x="23" y="14"/>
                    </a:cubicBezTo>
                    <a:cubicBezTo>
                      <a:pt x="19" y="16"/>
                      <a:pt x="16" y="20"/>
                      <a:pt x="14" y="26"/>
                    </a:cubicBezTo>
                    <a:cubicBezTo>
                      <a:pt x="11" y="32"/>
                      <a:pt x="11" y="36"/>
                      <a:pt x="12" y="40"/>
                    </a:cubicBezTo>
                    <a:cubicBezTo>
                      <a:pt x="13" y="43"/>
                      <a:pt x="15" y="46"/>
                      <a:pt x="20" y="50"/>
                    </a:cubicBezTo>
                    <a:cubicBezTo>
                      <a:pt x="13" y="61"/>
                      <a:pt x="13" y="61"/>
                      <a:pt x="13" y="61"/>
                    </a:cubicBezTo>
                    <a:cubicBezTo>
                      <a:pt x="9" y="58"/>
                      <a:pt x="6" y="54"/>
                      <a:pt x="4" y="51"/>
                    </a:cubicBezTo>
                    <a:cubicBezTo>
                      <a:pt x="1" y="47"/>
                      <a:pt x="0" y="43"/>
                      <a:pt x="1" y="38"/>
                    </a:cubicBezTo>
                    <a:cubicBezTo>
                      <a:pt x="1" y="32"/>
                      <a:pt x="2" y="27"/>
                      <a:pt x="4" y="21"/>
                    </a:cubicBezTo>
                    <a:cubicBezTo>
                      <a:pt x="7" y="15"/>
                      <a:pt x="9" y="10"/>
                      <a:pt x="12" y="7"/>
                    </a:cubicBezTo>
                    <a:cubicBezTo>
                      <a:pt x="15" y="4"/>
                      <a:pt x="18" y="2"/>
                      <a:pt x="21" y="1"/>
                    </a:cubicBezTo>
                    <a:cubicBezTo>
                      <a:pt x="23" y="0"/>
                      <a:pt x="27" y="0"/>
                      <a:pt x="30" y="1"/>
                    </a:cubicBezTo>
                    <a:cubicBezTo>
                      <a:pt x="32" y="1"/>
                      <a:pt x="36" y="2"/>
                      <a:pt x="41" y="4"/>
                    </a:cubicBezTo>
                    <a:cubicBezTo>
                      <a:pt x="57" y="10"/>
                      <a:pt x="57" y="10"/>
                      <a:pt x="57" y="10"/>
                    </a:cubicBezTo>
                    <a:cubicBezTo>
                      <a:pt x="68" y="15"/>
                      <a:pt x="75" y="17"/>
                      <a:pt x="78" y="18"/>
                    </a:cubicBezTo>
                    <a:cubicBezTo>
                      <a:pt x="81" y="19"/>
                      <a:pt x="84" y="19"/>
                      <a:pt x="88" y="18"/>
                    </a:cubicBezTo>
                    <a:cubicBezTo>
                      <a:pt x="83" y="31"/>
                      <a:pt x="83" y="31"/>
                      <a:pt x="83" y="31"/>
                    </a:cubicBezTo>
                    <a:cubicBezTo>
                      <a:pt x="80" y="31"/>
                      <a:pt x="77" y="30"/>
                      <a:pt x="73" y="29"/>
                    </a:cubicBezTo>
                    <a:close/>
                    <a:moveTo>
                      <a:pt x="47" y="20"/>
                    </a:moveTo>
                    <a:cubicBezTo>
                      <a:pt x="47" y="25"/>
                      <a:pt x="46" y="32"/>
                      <a:pt x="43" y="41"/>
                    </a:cubicBezTo>
                    <a:cubicBezTo>
                      <a:pt x="42" y="46"/>
                      <a:pt x="42" y="50"/>
                      <a:pt x="42" y="52"/>
                    </a:cubicBezTo>
                    <a:cubicBezTo>
                      <a:pt x="42" y="55"/>
                      <a:pt x="42" y="57"/>
                      <a:pt x="44" y="59"/>
                    </a:cubicBezTo>
                    <a:cubicBezTo>
                      <a:pt x="45" y="60"/>
                      <a:pt x="47" y="62"/>
                      <a:pt x="49" y="62"/>
                    </a:cubicBezTo>
                    <a:cubicBezTo>
                      <a:pt x="52" y="64"/>
                      <a:pt x="55" y="64"/>
                      <a:pt x="58" y="62"/>
                    </a:cubicBezTo>
                    <a:cubicBezTo>
                      <a:pt x="61" y="60"/>
                      <a:pt x="63" y="57"/>
                      <a:pt x="65" y="53"/>
                    </a:cubicBezTo>
                    <a:cubicBezTo>
                      <a:pt x="67" y="48"/>
                      <a:pt x="68" y="44"/>
                      <a:pt x="67" y="39"/>
                    </a:cubicBezTo>
                    <a:cubicBezTo>
                      <a:pt x="66" y="35"/>
                      <a:pt x="65" y="31"/>
                      <a:pt x="62" y="28"/>
                    </a:cubicBezTo>
                    <a:cubicBezTo>
                      <a:pt x="60" y="26"/>
                      <a:pt x="56" y="24"/>
                      <a:pt x="51" y="22"/>
                    </a:cubicBezTo>
                    <a:lnTo>
                      <a:pt x="47" y="20"/>
                    </a:lnTo>
                    <a:close/>
                  </a:path>
                </a:pathLst>
              </a:custGeom>
              <a:solidFill>
                <a:srgbClr val="FFFFFF"/>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hu-HU"/>
              </a:p>
            </p:txBody>
          </p:sp>
          <p:sp>
            <p:nvSpPr>
              <p:cNvPr id="23" name="Freeform 27"/>
              <p:cNvSpPr>
                <a:spLocks/>
              </p:cNvSpPr>
              <p:nvPr/>
            </p:nvSpPr>
            <p:spPr bwMode="auto">
              <a:xfrm>
                <a:off x="3132221" y="4363330"/>
                <a:ext cx="254713" cy="213164"/>
              </a:xfrm>
              <a:custGeom>
                <a:avLst/>
                <a:gdLst>
                  <a:gd name="T0" fmla="*/ 71 w 90"/>
                  <a:gd name="T1" fmla="*/ 75 h 75"/>
                  <a:gd name="T2" fmla="*/ 0 w 90"/>
                  <a:gd name="T3" fmla="*/ 53 h 75"/>
                  <a:gd name="T4" fmla="*/ 3 w 90"/>
                  <a:gd name="T5" fmla="*/ 42 h 75"/>
                  <a:gd name="T6" fmla="*/ 14 w 90"/>
                  <a:gd name="T7" fmla="*/ 45 h 75"/>
                  <a:gd name="T8" fmla="*/ 9 w 90"/>
                  <a:gd name="T9" fmla="*/ 19 h 75"/>
                  <a:gd name="T10" fmla="*/ 15 w 90"/>
                  <a:gd name="T11" fmla="*/ 8 h 75"/>
                  <a:gd name="T12" fmla="*/ 24 w 90"/>
                  <a:gd name="T13" fmla="*/ 2 h 75"/>
                  <a:gd name="T14" fmla="*/ 34 w 90"/>
                  <a:gd name="T15" fmla="*/ 1 h 75"/>
                  <a:gd name="T16" fmla="*/ 46 w 90"/>
                  <a:gd name="T17" fmla="*/ 4 h 75"/>
                  <a:gd name="T18" fmla="*/ 90 w 90"/>
                  <a:gd name="T19" fmla="*/ 18 h 75"/>
                  <a:gd name="T20" fmla="*/ 86 w 90"/>
                  <a:gd name="T21" fmla="*/ 30 h 75"/>
                  <a:gd name="T22" fmla="*/ 42 w 90"/>
                  <a:gd name="T23" fmla="*/ 16 h 75"/>
                  <a:gd name="T24" fmla="*/ 31 w 90"/>
                  <a:gd name="T25" fmla="*/ 14 h 75"/>
                  <a:gd name="T26" fmla="*/ 23 w 90"/>
                  <a:gd name="T27" fmla="*/ 17 h 75"/>
                  <a:gd name="T28" fmla="*/ 19 w 90"/>
                  <a:gd name="T29" fmla="*/ 25 h 75"/>
                  <a:gd name="T30" fmla="*/ 19 w 90"/>
                  <a:gd name="T31" fmla="*/ 39 h 75"/>
                  <a:gd name="T32" fmla="*/ 36 w 90"/>
                  <a:gd name="T33" fmla="*/ 51 h 75"/>
                  <a:gd name="T34" fmla="*/ 75 w 90"/>
                  <a:gd name="T35" fmla="*/ 63 h 75"/>
                  <a:gd name="T36" fmla="*/ 71 w 90"/>
                  <a:gd name="T37"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0" h="75">
                    <a:moveTo>
                      <a:pt x="71" y="75"/>
                    </a:moveTo>
                    <a:cubicBezTo>
                      <a:pt x="0" y="53"/>
                      <a:pt x="0" y="53"/>
                      <a:pt x="0" y="53"/>
                    </a:cubicBezTo>
                    <a:cubicBezTo>
                      <a:pt x="3" y="42"/>
                      <a:pt x="3" y="42"/>
                      <a:pt x="3" y="42"/>
                    </a:cubicBezTo>
                    <a:cubicBezTo>
                      <a:pt x="14" y="45"/>
                      <a:pt x="14" y="45"/>
                      <a:pt x="14" y="45"/>
                    </a:cubicBezTo>
                    <a:cubicBezTo>
                      <a:pt x="7" y="37"/>
                      <a:pt x="6" y="28"/>
                      <a:pt x="9" y="19"/>
                    </a:cubicBezTo>
                    <a:cubicBezTo>
                      <a:pt x="10" y="14"/>
                      <a:pt x="12" y="11"/>
                      <a:pt x="15" y="8"/>
                    </a:cubicBezTo>
                    <a:cubicBezTo>
                      <a:pt x="18" y="5"/>
                      <a:pt x="21" y="3"/>
                      <a:pt x="24" y="2"/>
                    </a:cubicBezTo>
                    <a:cubicBezTo>
                      <a:pt x="27" y="1"/>
                      <a:pt x="30" y="0"/>
                      <a:pt x="34" y="1"/>
                    </a:cubicBezTo>
                    <a:cubicBezTo>
                      <a:pt x="36" y="1"/>
                      <a:pt x="40" y="2"/>
                      <a:pt x="46" y="4"/>
                    </a:cubicBezTo>
                    <a:cubicBezTo>
                      <a:pt x="90" y="18"/>
                      <a:pt x="90" y="18"/>
                      <a:pt x="90" y="18"/>
                    </a:cubicBezTo>
                    <a:cubicBezTo>
                      <a:pt x="86" y="30"/>
                      <a:pt x="86" y="30"/>
                      <a:pt x="86" y="30"/>
                    </a:cubicBezTo>
                    <a:cubicBezTo>
                      <a:pt x="42" y="16"/>
                      <a:pt x="42" y="16"/>
                      <a:pt x="42" y="16"/>
                    </a:cubicBezTo>
                    <a:cubicBezTo>
                      <a:pt x="37" y="15"/>
                      <a:pt x="34" y="14"/>
                      <a:pt x="31" y="14"/>
                    </a:cubicBezTo>
                    <a:cubicBezTo>
                      <a:pt x="28" y="14"/>
                      <a:pt x="26" y="15"/>
                      <a:pt x="23" y="17"/>
                    </a:cubicBezTo>
                    <a:cubicBezTo>
                      <a:pt x="21" y="19"/>
                      <a:pt x="20" y="21"/>
                      <a:pt x="19" y="25"/>
                    </a:cubicBezTo>
                    <a:cubicBezTo>
                      <a:pt x="17" y="30"/>
                      <a:pt x="17" y="35"/>
                      <a:pt x="19" y="39"/>
                    </a:cubicBezTo>
                    <a:cubicBezTo>
                      <a:pt x="21" y="44"/>
                      <a:pt x="27" y="48"/>
                      <a:pt x="36" y="51"/>
                    </a:cubicBezTo>
                    <a:cubicBezTo>
                      <a:pt x="75" y="63"/>
                      <a:pt x="75" y="63"/>
                      <a:pt x="75" y="63"/>
                    </a:cubicBezTo>
                    <a:lnTo>
                      <a:pt x="71" y="75"/>
                    </a:lnTo>
                    <a:close/>
                  </a:path>
                </a:pathLst>
              </a:custGeom>
              <a:solidFill>
                <a:srgbClr val="FFFFFF"/>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hu-HU"/>
              </a:p>
            </p:txBody>
          </p:sp>
          <p:sp>
            <p:nvSpPr>
              <p:cNvPr id="24" name="Freeform 28"/>
              <p:cNvSpPr>
                <a:spLocks noEditPoints="1"/>
              </p:cNvSpPr>
              <p:nvPr/>
            </p:nvSpPr>
            <p:spPr bwMode="auto">
              <a:xfrm>
                <a:off x="3119575" y="4240489"/>
                <a:ext cx="292649" cy="112001"/>
              </a:xfrm>
              <a:custGeom>
                <a:avLst/>
                <a:gdLst>
                  <a:gd name="T0" fmla="*/ 22 w 162"/>
                  <a:gd name="T1" fmla="*/ 26 h 62"/>
                  <a:gd name="T2" fmla="*/ 0 w 162"/>
                  <a:gd name="T3" fmla="*/ 19 h 62"/>
                  <a:gd name="T4" fmla="*/ 5 w 162"/>
                  <a:gd name="T5" fmla="*/ 0 h 62"/>
                  <a:gd name="T6" fmla="*/ 27 w 162"/>
                  <a:gd name="T7" fmla="*/ 5 h 62"/>
                  <a:gd name="T8" fmla="*/ 22 w 162"/>
                  <a:gd name="T9" fmla="*/ 26 h 62"/>
                  <a:gd name="T10" fmla="*/ 158 w 162"/>
                  <a:gd name="T11" fmla="*/ 62 h 62"/>
                  <a:gd name="T12" fmla="*/ 43 w 162"/>
                  <a:gd name="T13" fmla="*/ 30 h 62"/>
                  <a:gd name="T14" fmla="*/ 49 w 162"/>
                  <a:gd name="T15" fmla="*/ 11 h 62"/>
                  <a:gd name="T16" fmla="*/ 162 w 162"/>
                  <a:gd name="T17" fmla="*/ 41 h 62"/>
                  <a:gd name="T18" fmla="*/ 158 w 162"/>
                  <a:gd name="T19"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2" h="62">
                    <a:moveTo>
                      <a:pt x="22" y="26"/>
                    </a:moveTo>
                    <a:lnTo>
                      <a:pt x="0" y="19"/>
                    </a:lnTo>
                    <a:lnTo>
                      <a:pt x="5" y="0"/>
                    </a:lnTo>
                    <a:lnTo>
                      <a:pt x="27" y="5"/>
                    </a:lnTo>
                    <a:lnTo>
                      <a:pt x="22" y="26"/>
                    </a:lnTo>
                    <a:close/>
                    <a:moveTo>
                      <a:pt x="158" y="62"/>
                    </a:moveTo>
                    <a:lnTo>
                      <a:pt x="43" y="30"/>
                    </a:lnTo>
                    <a:lnTo>
                      <a:pt x="49" y="11"/>
                    </a:lnTo>
                    <a:lnTo>
                      <a:pt x="162" y="41"/>
                    </a:lnTo>
                    <a:lnTo>
                      <a:pt x="158" y="62"/>
                    </a:lnTo>
                    <a:close/>
                  </a:path>
                </a:pathLst>
              </a:custGeom>
              <a:solidFill>
                <a:srgbClr val="FFFFFF"/>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hu-HU"/>
              </a:p>
            </p:txBody>
          </p:sp>
          <p:sp>
            <p:nvSpPr>
              <p:cNvPr id="25" name="Freeform 29"/>
              <p:cNvSpPr>
                <a:spLocks noEditPoints="1"/>
              </p:cNvSpPr>
              <p:nvPr/>
            </p:nvSpPr>
            <p:spPr bwMode="auto">
              <a:xfrm>
                <a:off x="3231577" y="4050809"/>
                <a:ext cx="234842" cy="207745"/>
              </a:xfrm>
              <a:custGeom>
                <a:avLst/>
                <a:gdLst>
                  <a:gd name="T0" fmla="*/ 71 w 83"/>
                  <a:gd name="T1" fmla="*/ 22 h 73"/>
                  <a:gd name="T2" fmla="*/ 77 w 83"/>
                  <a:gd name="T3" fmla="*/ 37 h 73"/>
                  <a:gd name="T4" fmla="*/ 76 w 83"/>
                  <a:gd name="T5" fmla="*/ 51 h 73"/>
                  <a:gd name="T6" fmla="*/ 66 w 83"/>
                  <a:gd name="T7" fmla="*/ 68 h 73"/>
                  <a:gd name="T8" fmla="*/ 50 w 83"/>
                  <a:gd name="T9" fmla="*/ 72 h 73"/>
                  <a:gd name="T10" fmla="*/ 40 w 83"/>
                  <a:gd name="T11" fmla="*/ 67 h 73"/>
                  <a:gd name="T12" fmla="*/ 35 w 83"/>
                  <a:gd name="T13" fmla="*/ 59 h 73"/>
                  <a:gd name="T14" fmla="*/ 32 w 83"/>
                  <a:gd name="T15" fmla="*/ 49 h 73"/>
                  <a:gd name="T16" fmla="*/ 33 w 83"/>
                  <a:gd name="T17" fmla="*/ 38 h 73"/>
                  <a:gd name="T18" fmla="*/ 34 w 83"/>
                  <a:gd name="T19" fmla="*/ 14 h 73"/>
                  <a:gd name="T20" fmla="*/ 30 w 83"/>
                  <a:gd name="T21" fmla="*/ 14 h 73"/>
                  <a:gd name="T22" fmla="*/ 19 w 83"/>
                  <a:gd name="T23" fmla="*/ 15 h 73"/>
                  <a:gd name="T24" fmla="*/ 12 w 83"/>
                  <a:gd name="T25" fmla="*/ 28 h 73"/>
                  <a:gd name="T26" fmla="*/ 12 w 83"/>
                  <a:gd name="T27" fmla="*/ 42 h 73"/>
                  <a:gd name="T28" fmla="*/ 21 w 83"/>
                  <a:gd name="T29" fmla="*/ 50 h 73"/>
                  <a:gd name="T30" fmla="*/ 17 w 83"/>
                  <a:gd name="T31" fmla="*/ 62 h 73"/>
                  <a:gd name="T32" fmla="*/ 6 w 83"/>
                  <a:gd name="T33" fmla="*/ 54 h 73"/>
                  <a:gd name="T34" fmla="*/ 1 w 83"/>
                  <a:gd name="T35" fmla="*/ 42 h 73"/>
                  <a:gd name="T36" fmla="*/ 2 w 83"/>
                  <a:gd name="T37" fmla="*/ 24 h 73"/>
                  <a:gd name="T38" fmla="*/ 7 w 83"/>
                  <a:gd name="T39" fmla="*/ 10 h 73"/>
                  <a:gd name="T40" fmla="*/ 15 w 83"/>
                  <a:gd name="T41" fmla="*/ 2 h 73"/>
                  <a:gd name="T42" fmla="*/ 24 w 83"/>
                  <a:gd name="T43" fmla="*/ 0 h 73"/>
                  <a:gd name="T44" fmla="*/ 35 w 83"/>
                  <a:gd name="T45" fmla="*/ 2 h 73"/>
                  <a:gd name="T46" fmla="*/ 52 w 83"/>
                  <a:gd name="T47" fmla="*/ 6 h 73"/>
                  <a:gd name="T48" fmla="*/ 74 w 83"/>
                  <a:gd name="T49" fmla="*/ 10 h 73"/>
                  <a:gd name="T50" fmla="*/ 83 w 83"/>
                  <a:gd name="T51" fmla="*/ 9 h 73"/>
                  <a:gd name="T52" fmla="*/ 81 w 83"/>
                  <a:gd name="T53" fmla="*/ 21 h 73"/>
                  <a:gd name="T54" fmla="*/ 71 w 83"/>
                  <a:gd name="T55" fmla="*/ 22 h 73"/>
                  <a:gd name="T56" fmla="*/ 43 w 83"/>
                  <a:gd name="T57" fmla="*/ 17 h 73"/>
                  <a:gd name="T58" fmla="*/ 44 w 83"/>
                  <a:gd name="T59" fmla="*/ 38 h 73"/>
                  <a:gd name="T60" fmla="*/ 44 w 83"/>
                  <a:gd name="T61" fmla="*/ 50 h 73"/>
                  <a:gd name="T62" fmla="*/ 47 w 83"/>
                  <a:gd name="T63" fmla="*/ 55 h 73"/>
                  <a:gd name="T64" fmla="*/ 52 w 83"/>
                  <a:gd name="T65" fmla="*/ 58 h 73"/>
                  <a:gd name="T66" fmla="*/ 61 w 83"/>
                  <a:gd name="T67" fmla="*/ 56 h 73"/>
                  <a:gd name="T68" fmla="*/ 67 w 83"/>
                  <a:gd name="T69" fmla="*/ 46 h 73"/>
                  <a:gd name="T70" fmla="*/ 67 w 83"/>
                  <a:gd name="T71" fmla="*/ 32 h 73"/>
                  <a:gd name="T72" fmla="*/ 60 w 83"/>
                  <a:gd name="T73" fmla="*/ 22 h 73"/>
                  <a:gd name="T74" fmla="*/ 48 w 83"/>
                  <a:gd name="T75" fmla="*/ 18 h 73"/>
                  <a:gd name="T76" fmla="*/ 43 w 83"/>
                  <a:gd name="T77" fmla="*/ 17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3" h="73">
                    <a:moveTo>
                      <a:pt x="71" y="22"/>
                    </a:moveTo>
                    <a:cubicBezTo>
                      <a:pt x="74" y="27"/>
                      <a:pt x="76" y="32"/>
                      <a:pt x="77" y="37"/>
                    </a:cubicBezTo>
                    <a:cubicBezTo>
                      <a:pt x="77" y="41"/>
                      <a:pt x="77" y="46"/>
                      <a:pt x="76" y="51"/>
                    </a:cubicBezTo>
                    <a:cubicBezTo>
                      <a:pt x="74" y="59"/>
                      <a:pt x="71" y="65"/>
                      <a:pt x="66" y="68"/>
                    </a:cubicBezTo>
                    <a:cubicBezTo>
                      <a:pt x="61" y="72"/>
                      <a:pt x="56" y="73"/>
                      <a:pt x="50" y="72"/>
                    </a:cubicBezTo>
                    <a:cubicBezTo>
                      <a:pt x="46" y="71"/>
                      <a:pt x="43" y="69"/>
                      <a:pt x="40" y="67"/>
                    </a:cubicBezTo>
                    <a:cubicBezTo>
                      <a:pt x="38" y="65"/>
                      <a:pt x="36" y="62"/>
                      <a:pt x="35" y="59"/>
                    </a:cubicBezTo>
                    <a:cubicBezTo>
                      <a:pt x="33" y="56"/>
                      <a:pt x="33" y="53"/>
                      <a:pt x="32" y="49"/>
                    </a:cubicBezTo>
                    <a:cubicBezTo>
                      <a:pt x="32" y="47"/>
                      <a:pt x="32" y="43"/>
                      <a:pt x="33" y="38"/>
                    </a:cubicBezTo>
                    <a:cubicBezTo>
                      <a:pt x="34" y="27"/>
                      <a:pt x="34" y="20"/>
                      <a:pt x="34" y="14"/>
                    </a:cubicBezTo>
                    <a:cubicBezTo>
                      <a:pt x="32" y="14"/>
                      <a:pt x="31" y="14"/>
                      <a:pt x="30" y="14"/>
                    </a:cubicBezTo>
                    <a:cubicBezTo>
                      <a:pt x="25" y="13"/>
                      <a:pt x="21" y="13"/>
                      <a:pt x="19" y="15"/>
                    </a:cubicBezTo>
                    <a:cubicBezTo>
                      <a:pt x="15" y="17"/>
                      <a:pt x="13" y="22"/>
                      <a:pt x="12" y="28"/>
                    </a:cubicBezTo>
                    <a:cubicBezTo>
                      <a:pt x="10" y="34"/>
                      <a:pt x="10" y="38"/>
                      <a:pt x="12" y="42"/>
                    </a:cubicBezTo>
                    <a:cubicBezTo>
                      <a:pt x="13" y="45"/>
                      <a:pt x="17" y="48"/>
                      <a:pt x="21" y="50"/>
                    </a:cubicBezTo>
                    <a:cubicBezTo>
                      <a:pt x="17" y="62"/>
                      <a:pt x="17" y="62"/>
                      <a:pt x="17" y="62"/>
                    </a:cubicBezTo>
                    <a:cubicBezTo>
                      <a:pt x="12" y="60"/>
                      <a:pt x="8" y="57"/>
                      <a:pt x="6" y="54"/>
                    </a:cubicBezTo>
                    <a:cubicBezTo>
                      <a:pt x="3" y="51"/>
                      <a:pt x="1" y="47"/>
                      <a:pt x="1" y="42"/>
                    </a:cubicBezTo>
                    <a:cubicBezTo>
                      <a:pt x="0" y="36"/>
                      <a:pt x="0" y="31"/>
                      <a:pt x="2" y="24"/>
                    </a:cubicBezTo>
                    <a:cubicBezTo>
                      <a:pt x="3" y="18"/>
                      <a:pt x="5" y="13"/>
                      <a:pt x="7" y="10"/>
                    </a:cubicBezTo>
                    <a:cubicBezTo>
                      <a:pt x="10" y="6"/>
                      <a:pt x="12" y="4"/>
                      <a:pt x="15" y="2"/>
                    </a:cubicBezTo>
                    <a:cubicBezTo>
                      <a:pt x="17" y="1"/>
                      <a:pt x="20" y="0"/>
                      <a:pt x="24" y="0"/>
                    </a:cubicBezTo>
                    <a:cubicBezTo>
                      <a:pt x="26" y="0"/>
                      <a:pt x="30" y="1"/>
                      <a:pt x="35" y="2"/>
                    </a:cubicBezTo>
                    <a:cubicBezTo>
                      <a:pt x="52" y="6"/>
                      <a:pt x="52" y="6"/>
                      <a:pt x="52" y="6"/>
                    </a:cubicBezTo>
                    <a:cubicBezTo>
                      <a:pt x="64" y="8"/>
                      <a:pt x="71" y="9"/>
                      <a:pt x="74" y="10"/>
                    </a:cubicBezTo>
                    <a:cubicBezTo>
                      <a:pt x="77" y="10"/>
                      <a:pt x="80" y="9"/>
                      <a:pt x="83" y="9"/>
                    </a:cubicBezTo>
                    <a:cubicBezTo>
                      <a:pt x="81" y="21"/>
                      <a:pt x="81" y="21"/>
                      <a:pt x="81" y="21"/>
                    </a:cubicBezTo>
                    <a:cubicBezTo>
                      <a:pt x="78" y="22"/>
                      <a:pt x="75" y="22"/>
                      <a:pt x="71" y="22"/>
                    </a:cubicBezTo>
                    <a:close/>
                    <a:moveTo>
                      <a:pt x="43" y="17"/>
                    </a:moveTo>
                    <a:cubicBezTo>
                      <a:pt x="44" y="21"/>
                      <a:pt x="44" y="29"/>
                      <a:pt x="44" y="38"/>
                    </a:cubicBezTo>
                    <a:cubicBezTo>
                      <a:pt x="43" y="43"/>
                      <a:pt x="43" y="47"/>
                      <a:pt x="44" y="50"/>
                    </a:cubicBezTo>
                    <a:cubicBezTo>
                      <a:pt x="44" y="52"/>
                      <a:pt x="45" y="54"/>
                      <a:pt x="47" y="55"/>
                    </a:cubicBezTo>
                    <a:cubicBezTo>
                      <a:pt x="48" y="57"/>
                      <a:pt x="50" y="58"/>
                      <a:pt x="52" y="58"/>
                    </a:cubicBezTo>
                    <a:cubicBezTo>
                      <a:pt x="55" y="59"/>
                      <a:pt x="58" y="58"/>
                      <a:pt x="61" y="56"/>
                    </a:cubicBezTo>
                    <a:cubicBezTo>
                      <a:pt x="64" y="54"/>
                      <a:pt x="66" y="51"/>
                      <a:pt x="67" y="46"/>
                    </a:cubicBezTo>
                    <a:cubicBezTo>
                      <a:pt x="68" y="41"/>
                      <a:pt x="68" y="37"/>
                      <a:pt x="67" y="32"/>
                    </a:cubicBezTo>
                    <a:cubicBezTo>
                      <a:pt x="65" y="28"/>
                      <a:pt x="63" y="25"/>
                      <a:pt x="60" y="22"/>
                    </a:cubicBezTo>
                    <a:cubicBezTo>
                      <a:pt x="57" y="20"/>
                      <a:pt x="53" y="19"/>
                      <a:pt x="48" y="18"/>
                    </a:cubicBezTo>
                    <a:lnTo>
                      <a:pt x="43" y="17"/>
                    </a:lnTo>
                    <a:close/>
                  </a:path>
                </a:pathLst>
              </a:custGeom>
              <a:solidFill>
                <a:srgbClr val="FFFFFF"/>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hu-HU"/>
              </a:p>
            </p:txBody>
          </p:sp>
        </p:grpSp>
        <p:grpSp>
          <p:nvGrpSpPr>
            <p:cNvPr id="12" name="Csoportba foglalás 11"/>
            <p:cNvGrpSpPr/>
            <p:nvPr/>
          </p:nvGrpSpPr>
          <p:grpSpPr>
            <a:xfrm rot="713315">
              <a:off x="7397027" y="6308665"/>
              <a:ext cx="1177822" cy="455232"/>
              <a:chOff x="7397027" y="6308665"/>
              <a:chExt cx="1177822" cy="455232"/>
            </a:xfrm>
          </p:grpSpPr>
          <p:sp>
            <p:nvSpPr>
              <p:cNvPr id="13" name="Freeform 17"/>
              <p:cNvSpPr>
                <a:spLocks/>
              </p:cNvSpPr>
              <p:nvPr/>
            </p:nvSpPr>
            <p:spPr bwMode="auto">
              <a:xfrm>
                <a:off x="7397027" y="6456796"/>
                <a:ext cx="238455" cy="307101"/>
              </a:xfrm>
              <a:custGeom>
                <a:avLst/>
                <a:gdLst>
                  <a:gd name="T0" fmla="*/ 2 w 84"/>
                  <a:gd name="T1" fmla="*/ 77 h 108"/>
                  <a:gd name="T2" fmla="*/ 15 w 84"/>
                  <a:gd name="T3" fmla="*/ 74 h 108"/>
                  <a:gd name="T4" fmla="*/ 21 w 84"/>
                  <a:gd name="T5" fmla="*/ 87 h 108"/>
                  <a:gd name="T6" fmla="*/ 32 w 84"/>
                  <a:gd name="T7" fmla="*/ 93 h 108"/>
                  <a:gd name="T8" fmla="*/ 48 w 84"/>
                  <a:gd name="T9" fmla="*/ 94 h 108"/>
                  <a:gd name="T10" fmla="*/ 61 w 84"/>
                  <a:gd name="T11" fmla="*/ 91 h 108"/>
                  <a:gd name="T12" fmla="*/ 69 w 84"/>
                  <a:gd name="T13" fmla="*/ 83 h 108"/>
                  <a:gd name="T14" fmla="*/ 71 w 84"/>
                  <a:gd name="T15" fmla="*/ 74 h 108"/>
                  <a:gd name="T16" fmla="*/ 67 w 84"/>
                  <a:gd name="T17" fmla="*/ 66 h 108"/>
                  <a:gd name="T18" fmla="*/ 57 w 84"/>
                  <a:gd name="T19" fmla="*/ 61 h 108"/>
                  <a:gd name="T20" fmla="*/ 39 w 84"/>
                  <a:gd name="T21" fmla="*/ 58 h 108"/>
                  <a:gd name="T22" fmla="*/ 18 w 84"/>
                  <a:gd name="T23" fmla="*/ 54 h 108"/>
                  <a:gd name="T24" fmla="*/ 6 w 84"/>
                  <a:gd name="T25" fmla="*/ 46 h 108"/>
                  <a:gd name="T26" fmla="*/ 1 w 84"/>
                  <a:gd name="T27" fmla="*/ 33 h 108"/>
                  <a:gd name="T28" fmla="*/ 4 w 84"/>
                  <a:gd name="T29" fmla="*/ 18 h 108"/>
                  <a:gd name="T30" fmla="*/ 15 w 84"/>
                  <a:gd name="T31" fmla="*/ 7 h 108"/>
                  <a:gd name="T32" fmla="*/ 34 w 84"/>
                  <a:gd name="T33" fmla="*/ 1 h 108"/>
                  <a:gd name="T34" fmla="*/ 54 w 84"/>
                  <a:gd name="T35" fmla="*/ 2 h 108"/>
                  <a:gd name="T36" fmla="*/ 69 w 84"/>
                  <a:gd name="T37" fmla="*/ 12 h 108"/>
                  <a:gd name="T38" fmla="*/ 76 w 84"/>
                  <a:gd name="T39" fmla="*/ 27 h 108"/>
                  <a:gd name="T40" fmla="*/ 63 w 84"/>
                  <a:gd name="T41" fmla="*/ 30 h 108"/>
                  <a:gd name="T42" fmla="*/ 54 w 84"/>
                  <a:gd name="T43" fmla="*/ 16 h 108"/>
                  <a:gd name="T44" fmla="*/ 36 w 84"/>
                  <a:gd name="T45" fmla="*/ 13 h 108"/>
                  <a:gd name="T46" fmla="*/ 18 w 84"/>
                  <a:gd name="T47" fmla="*/ 20 h 108"/>
                  <a:gd name="T48" fmla="*/ 14 w 84"/>
                  <a:gd name="T49" fmla="*/ 31 h 108"/>
                  <a:gd name="T50" fmla="*/ 19 w 84"/>
                  <a:gd name="T51" fmla="*/ 40 h 108"/>
                  <a:gd name="T52" fmla="*/ 40 w 84"/>
                  <a:gd name="T53" fmla="*/ 45 h 108"/>
                  <a:gd name="T54" fmla="*/ 64 w 84"/>
                  <a:gd name="T55" fmla="*/ 49 h 108"/>
                  <a:gd name="T56" fmla="*/ 78 w 84"/>
                  <a:gd name="T57" fmla="*/ 57 h 108"/>
                  <a:gd name="T58" fmla="*/ 84 w 84"/>
                  <a:gd name="T59" fmla="*/ 72 h 108"/>
                  <a:gd name="T60" fmla="*/ 81 w 84"/>
                  <a:gd name="T61" fmla="*/ 87 h 108"/>
                  <a:gd name="T62" fmla="*/ 69 w 84"/>
                  <a:gd name="T63" fmla="*/ 100 h 108"/>
                  <a:gd name="T64" fmla="*/ 50 w 84"/>
                  <a:gd name="T65" fmla="*/ 107 h 108"/>
                  <a:gd name="T66" fmla="*/ 26 w 84"/>
                  <a:gd name="T67" fmla="*/ 105 h 108"/>
                  <a:gd name="T68" fmla="*/ 10 w 84"/>
                  <a:gd name="T69" fmla="*/ 95 h 108"/>
                  <a:gd name="T70" fmla="*/ 2 w 84"/>
                  <a:gd name="T71" fmla="*/ 7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4" h="108">
                    <a:moveTo>
                      <a:pt x="2" y="77"/>
                    </a:moveTo>
                    <a:cubicBezTo>
                      <a:pt x="15" y="74"/>
                      <a:pt x="15" y="74"/>
                      <a:pt x="15" y="74"/>
                    </a:cubicBezTo>
                    <a:cubicBezTo>
                      <a:pt x="16" y="79"/>
                      <a:pt x="18" y="83"/>
                      <a:pt x="21" y="87"/>
                    </a:cubicBezTo>
                    <a:cubicBezTo>
                      <a:pt x="23" y="90"/>
                      <a:pt x="27" y="92"/>
                      <a:pt x="32" y="93"/>
                    </a:cubicBezTo>
                    <a:cubicBezTo>
                      <a:pt x="36" y="95"/>
                      <a:pt x="42" y="95"/>
                      <a:pt x="48" y="94"/>
                    </a:cubicBezTo>
                    <a:cubicBezTo>
                      <a:pt x="53" y="94"/>
                      <a:pt x="57" y="93"/>
                      <a:pt x="61" y="91"/>
                    </a:cubicBezTo>
                    <a:cubicBezTo>
                      <a:pt x="65" y="89"/>
                      <a:pt x="67" y="86"/>
                      <a:pt x="69" y="83"/>
                    </a:cubicBezTo>
                    <a:cubicBezTo>
                      <a:pt x="70" y="80"/>
                      <a:pt x="71" y="77"/>
                      <a:pt x="71" y="74"/>
                    </a:cubicBezTo>
                    <a:cubicBezTo>
                      <a:pt x="70" y="71"/>
                      <a:pt x="69" y="68"/>
                      <a:pt x="67" y="66"/>
                    </a:cubicBezTo>
                    <a:cubicBezTo>
                      <a:pt x="65" y="64"/>
                      <a:pt x="62" y="62"/>
                      <a:pt x="57" y="61"/>
                    </a:cubicBezTo>
                    <a:cubicBezTo>
                      <a:pt x="54" y="60"/>
                      <a:pt x="48" y="59"/>
                      <a:pt x="39" y="58"/>
                    </a:cubicBezTo>
                    <a:cubicBezTo>
                      <a:pt x="29" y="57"/>
                      <a:pt x="22" y="56"/>
                      <a:pt x="18" y="54"/>
                    </a:cubicBezTo>
                    <a:cubicBezTo>
                      <a:pt x="13" y="52"/>
                      <a:pt x="9" y="49"/>
                      <a:pt x="6" y="46"/>
                    </a:cubicBezTo>
                    <a:cubicBezTo>
                      <a:pt x="3" y="42"/>
                      <a:pt x="2" y="38"/>
                      <a:pt x="1" y="33"/>
                    </a:cubicBezTo>
                    <a:cubicBezTo>
                      <a:pt x="0" y="28"/>
                      <a:pt x="1" y="23"/>
                      <a:pt x="4" y="18"/>
                    </a:cubicBezTo>
                    <a:cubicBezTo>
                      <a:pt x="6" y="14"/>
                      <a:pt x="10" y="10"/>
                      <a:pt x="15" y="7"/>
                    </a:cubicBezTo>
                    <a:cubicBezTo>
                      <a:pt x="21" y="4"/>
                      <a:pt x="27" y="2"/>
                      <a:pt x="34" y="1"/>
                    </a:cubicBezTo>
                    <a:cubicBezTo>
                      <a:pt x="41" y="0"/>
                      <a:pt x="48" y="1"/>
                      <a:pt x="54" y="2"/>
                    </a:cubicBezTo>
                    <a:cubicBezTo>
                      <a:pt x="60" y="4"/>
                      <a:pt x="65" y="7"/>
                      <a:pt x="69" y="12"/>
                    </a:cubicBezTo>
                    <a:cubicBezTo>
                      <a:pt x="72" y="16"/>
                      <a:pt x="75" y="21"/>
                      <a:pt x="76" y="27"/>
                    </a:cubicBezTo>
                    <a:cubicBezTo>
                      <a:pt x="63" y="30"/>
                      <a:pt x="63" y="30"/>
                      <a:pt x="63" y="30"/>
                    </a:cubicBezTo>
                    <a:cubicBezTo>
                      <a:pt x="61" y="23"/>
                      <a:pt x="58" y="19"/>
                      <a:pt x="54" y="16"/>
                    </a:cubicBezTo>
                    <a:cubicBezTo>
                      <a:pt x="50" y="13"/>
                      <a:pt x="44" y="12"/>
                      <a:pt x="36" y="13"/>
                    </a:cubicBezTo>
                    <a:cubicBezTo>
                      <a:pt x="28" y="14"/>
                      <a:pt x="22" y="16"/>
                      <a:pt x="18" y="20"/>
                    </a:cubicBezTo>
                    <a:cubicBezTo>
                      <a:pt x="15" y="23"/>
                      <a:pt x="14" y="27"/>
                      <a:pt x="14" y="31"/>
                    </a:cubicBezTo>
                    <a:cubicBezTo>
                      <a:pt x="15" y="35"/>
                      <a:pt x="16" y="38"/>
                      <a:pt x="19" y="40"/>
                    </a:cubicBezTo>
                    <a:cubicBezTo>
                      <a:pt x="22" y="42"/>
                      <a:pt x="29" y="43"/>
                      <a:pt x="40" y="45"/>
                    </a:cubicBezTo>
                    <a:cubicBezTo>
                      <a:pt x="51" y="46"/>
                      <a:pt x="59" y="47"/>
                      <a:pt x="64" y="49"/>
                    </a:cubicBezTo>
                    <a:cubicBezTo>
                      <a:pt x="70" y="51"/>
                      <a:pt x="75" y="54"/>
                      <a:pt x="78" y="57"/>
                    </a:cubicBezTo>
                    <a:cubicBezTo>
                      <a:pt x="81" y="61"/>
                      <a:pt x="83" y="66"/>
                      <a:pt x="84" y="72"/>
                    </a:cubicBezTo>
                    <a:cubicBezTo>
                      <a:pt x="84" y="77"/>
                      <a:pt x="83" y="82"/>
                      <a:pt x="81" y="87"/>
                    </a:cubicBezTo>
                    <a:cubicBezTo>
                      <a:pt x="78" y="93"/>
                      <a:pt x="74" y="97"/>
                      <a:pt x="69" y="100"/>
                    </a:cubicBezTo>
                    <a:cubicBezTo>
                      <a:pt x="63" y="104"/>
                      <a:pt x="57" y="106"/>
                      <a:pt x="50" y="107"/>
                    </a:cubicBezTo>
                    <a:cubicBezTo>
                      <a:pt x="41" y="108"/>
                      <a:pt x="33" y="107"/>
                      <a:pt x="26" y="105"/>
                    </a:cubicBezTo>
                    <a:cubicBezTo>
                      <a:pt x="20" y="103"/>
                      <a:pt x="14" y="100"/>
                      <a:pt x="10" y="95"/>
                    </a:cubicBezTo>
                    <a:cubicBezTo>
                      <a:pt x="6" y="90"/>
                      <a:pt x="3" y="84"/>
                      <a:pt x="2" y="77"/>
                    </a:cubicBezTo>
                    <a:close/>
                  </a:path>
                </a:pathLst>
              </a:custGeom>
              <a:solidFill>
                <a:srgbClr val="FFFFFF"/>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hu-HU"/>
              </a:p>
            </p:txBody>
          </p:sp>
          <p:sp>
            <p:nvSpPr>
              <p:cNvPr id="14" name="Freeform 18"/>
              <p:cNvSpPr>
                <a:spLocks noEditPoints="1"/>
              </p:cNvSpPr>
              <p:nvPr/>
            </p:nvSpPr>
            <p:spPr bwMode="auto">
              <a:xfrm>
                <a:off x="7669804" y="6498345"/>
                <a:ext cx="205938" cy="227616"/>
              </a:xfrm>
              <a:custGeom>
                <a:avLst/>
                <a:gdLst>
                  <a:gd name="T0" fmla="*/ 59 w 72"/>
                  <a:gd name="T1" fmla="*/ 50 h 80"/>
                  <a:gd name="T2" fmla="*/ 72 w 72"/>
                  <a:gd name="T3" fmla="*/ 49 h 80"/>
                  <a:gd name="T4" fmla="*/ 63 w 72"/>
                  <a:gd name="T5" fmla="*/ 69 h 80"/>
                  <a:gd name="T6" fmla="*/ 43 w 72"/>
                  <a:gd name="T7" fmla="*/ 79 h 80"/>
                  <a:gd name="T8" fmla="*/ 16 w 72"/>
                  <a:gd name="T9" fmla="*/ 73 h 80"/>
                  <a:gd name="T10" fmla="*/ 2 w 72"/>
                  <a:gd name="T11" fmla="*/ 47 h 80"/>
                  <a:gd name="T12" fmla="*/ 6 w 72"/>
                  <a:gd name="T13" fmla="*/ 16 h 80"/>
                  <a:gd name="T14" fmla="*/ 29 w 72"/>
                  <a:gd name="T15" fmla="*/ 2 h 80"/>
                  <a:gd name="T16" fmla="*/ 55 w 72"/>
                  <a:gd name="T17" fmla="*/ 8 h 80"/>
                  <a:gd name="T18" fmla="*/ 69 w 72"/>
                  <a:gd name="T19" fmla="*/ 34 h 80"/>
                  <a:gd name="T20" fmla="*/ 70 w 72"/>
                  <a:gd name="T21" fmla="*/ 38 h 80"/>
                  <a:gd name="T22" fmla="*/ 15 w 72"/>
                  <a:gd name="T23" fmla="*/ 47 h 80"/>
                  <a:gd name="T24" fmla="*/ 25 w 72"/>
                  <a:gd name="T25" fmla="*/ 64 h 80"/>
                  <a:gd name="T26" fmla="*/ 42 w 72"/>
                  <a:gd name="T27" fmla="*/ 68 h 80"/>
                  <a:gd name="T28" fmla="*/ 53 w 72"/>
                  <a:gd name="T29" fmla="*/ 63 h 80"/>
                  <a:gd name="T30" fmla="*/ 59 w 72"/>
                  <a:gd name="T31" fmla="*/ 50 h 80"/>
                  <a:gd name="T32" fmla="*/ 14 w 72"/>
                  <a:gd name="T33" fmla="*/ 36 h 80"/>
                  <a:gd name="T34" fmla="*/ 55 w 72"/>
                  <a:gd name="T35" fmla="*/ 29 h 80"/>
                  <a:gd name="T36" fmla="*/ 48 w 72"/>
                  <a:gd name="T37" fmla="*/ 16 h 80"/>
                  <a:gd name="T38" fmla="*/ 31 w 72"/>
                  <a:gd name="T39" fmla="*/ 12 h 80"/>
                  <a:gd name="T40" fmla="*/ 18 w 72"/>
                  <a:gd name="T41" fmla="*/ 20 h 80"/>
                  <a:gd name="T42" fmla="*/ 14 w 72"/>
                  <a:gd name="T43" fmla="*/ 36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2" h="80">
                    <a:moveTo>
                      <a:pt x="59" y="50"/>
                    </a:moveTo>
                    <a:cubicBezTo>
                      <a:pt x="72" y="49"/>
                      <a:pt x="72" y="49"/>
                      <a:pt x="72" y="49"/>
                    </a:cubicBezTo>
                    <a:cubicBezTo>
                      <a:pt x="71" y="57"/>
                      <a:pt x="68" y="64"/>
                      <a:pt x="63" y="69"/>
                    </a:cubicBezTo>
                    <a:cubicBezTo>
                      <a:pt x="59" y="74"/>
                      <a:pt x="52" y="77"/>
                      <a:pt x="43" y="79"/>
                    </a:cubicBezTo>
                    <a:cubicBezTo>
                      <a:pt x="33" y="80"/>
                      <a:pt x="24" y="79"/>
                      <a:pt x="16" y="73"/>
                    </a:cubicBezTo>
                    <a:cubicBezTo>
                      <a:pt x="9" y="67"/>
                      <a:pt x="4" y="59"/>
                      <a:pt x="2" y="47"/>
                    </a:cubicBezTo>
                    <a:cubicBezTo>
                      <a:pt x="0" y="34"/>
                      <a:pt x="1" y="24"/>
                      <a:pt x="6" y="16"/>
                    </a:cubicBezTo>
                    <a:cubicBezTo>
                      <a:pt x="12" y="8"/>
                      <a:pt x="19" y="3"/>
                      <a:pt x="29" y="2"/>
                    </a:cubicBezTo>
                    <a:cubicBezTo>
                      <a:pt x="39" y="0"/>
                      <a:pt x="48" y="2"/>
                      <a:pt x="55" y="8"/>
                    </a:cubicBezTo>
                    <a:cubicBezTo>
                      <a:pt x="63" y="13"/>
                      <a:pt x="67" y="22"/>
                      <a:pt x="69" y="34"/>
                    </a:cubicBezTo>
                    <a:cubicBezTo>
                      <a:pt x="70" y="35"/>
                      <a:pt x="70" y="36"/>
                      <a:pt x="70" y="38"/>
                    </a:cubicBezTo>
                    <a:cubicBezTo>
                      <a:pt x="15" y="47"/>
                      <a:pt x="15" y="47"/>
                      <a:pt x="15" y="47"/>
                    </a:cubicBezTo>
                    <a:cubicBezTo>
                      <a:pt x="17" y="55"/>
                      <a:pt x="20" y="61"/>
                      <a:pt x="25" y="64"/>
                    </a:cubicBezTo>
                    <a:cubicBezTo>
                      <a:pt x="30" y="68"/>
                      <a:pt x="36" y="69"/>
                      <a:pt x="42" y="68"/>
                    </a:cubicBezTo>
                    <a:cubicBezTo>
                      <a:pt x="46" y="67"/>
                      <a:pt x="50" y="66"/>
                      <a:pt x="53" y="63"/>
                    </a:cubicBezTo>
                    <a:cubicBezTo>
                      <a:pt x="56" y="60"/>
                      <a:pt x="58" y="55"/>
                      <a:pt x="59" y="50"/>
                    </a:cubicBezTo>
                    <a:close/>
                    <a:moveTo>
                      <a:pt x="14" y="36"/>
                    </a:moveTo>
                    <a:cubicBezTo>
                      <a:pt x="55" y="29"/>
                      <a:pt x="55" y="29"/>
                      <a:pt x="55" y="29"/>
                    </a:cubicBezTo>
                    <a:cubicBezTo>
                      <a:pt x="54" y="23"/>
                      <a:pt x="51" y="19"/>
                      <a:pt x="48" y="16"/>
                    </a:cubicBezTo>
                    <a:cubicBezTo>
                      <a:pt x="43" y="12"/>
                      <a:pt x="38" y="11"/>
                      <a:pt x="31" y="12"/>
                    </a:cubicBezTo>
                    <a:cubicBezTo>
                      <a:pt x="26" y="13"/>
                      <a:pt x="21" y="16"/>
                      <a:pt x="18" y="20"/>
                    </a:cubicBezTo>
                    <a:cubicBezTo>
                      <a:pt x="15" y="25"/>
                      <a:pt x="13" y="30"/>
                      <a:pt x="14" y="36"/>
                    </a:cubicBezTo>
                    <a:close/>
                  </a:path>
                </a:pathLst>
              </a:custGeom>
              <a:solidFill>
                <a:srgbClr val="FFFFFF"/>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hu-HU"/>
              </a:p>
            </p:txBody>
          </p:sp>
          <p:sp>
            <p:nvSpPr>
              <p:cNvPr id="15" name="Freeform 19"/>
              <p:cNvSpPr>
                <a:spLocks/>
              </p:cNvSpPr>
              <p:nvPr/>
            </p:nvSpPr>
            <p:spPr bwMode="auto">
              <a:xfrm>
                <a:off x="7892001" y="6458602"/>
                <a:ext cx="113808" cy="231229"/>
              </a:xfrm>
              <a:custGeom>
                <a:avLst/>
                <a:gdLst>
                  <a:gd name="T0" fmla="*/ 16 w 40"/>
                  <a:gd name="T1" fmla="*/ 81 h 81"/>
                  <a:gd name="T2" fmla="*/ 0 w 40"/>
                  <a:gd name="T3" fmla="*/ 8 h 81"/>
                  <a:gd name="T4" fmla="*/ 11 w 40"/>
                  <a:gd name="T5" fmla="*/ 6 h 81"/>
                  <a:gd name="T6" fmla="*/ 14 w 40"/>
                  <a:gd name="T7" fmla="*/ 17 h 81"/>
                  <a:gd name="T8" fmla="*/ 19 w 40"/>
                  <a:gd name="T9" fmla="*/ 5 h 81"/>
                  <a:gd name="T10" fmla="*/ 27 w 40"/>
                  <a:gd name="T11" fmla="*/ 1 h 81"/>
                  <a:gd name="T12" fmla="*/ 40 w 40"/>
                  <a:gd name="T13" fmla="*/ 2 h 81"/>
                  <a:gd name="T14" fmla="*/ 38 w 40"/>
                  <a:gd name="T15" fmla="*/ 15 h 81"/>
                  <a:gd name="T16" fmla="*/ 29 w 40"/>
                  <a:gd name="T17" fmla="*/ 14 h 81"/>
                  <a:gd name="T18" fmla="*/ 22 w 40"/>
                  <a:gd name="T19" fmla="*/ 18 h 81"/>
                  <a:gd name="T20" fmla="*/ 19 w 40"/>
                  <a:gd name="T21" fmla="*/ 26 h 81"/>
                  <a:gd name="T22" fmla="*/ 20 w 40"/>
                  <a:gd name="T23" fmla="*/ 40 h 81"/>
                  <a:gd name="T24" fmla="*/ 28 w 40"/>
                  <a:gd name="T25" fmla="*/ 79 h 81"/>
                  <a:gd name="T26" fmla="*/ 16 w 40"/>
                  <a:gd name="T27"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81">
                    <a:moveTo>
                      <a:pt x="16" y="81"/>
                    </a:moveTo>
                    <a:cubicBezTo>
                      <a:pt x="0" y="8"/>
                      <a:pt x="0" y="8"/>
                      <a:pt x="0" y="8"/>
                    </a:cubicBezTo>
                    <a:cubicBezTo>
                      <a:pt x="11" y="6"/>
                      <a:pt x="11" y="6"/>
                      <a:pt x="11" y="6"/>
                    </a:cubicBezTo>
                    <a:cubicBezTo>
                      <a:pt x="14" y="17"/>
                      <a:pt x="14" y="17"/>
                      <a:pt x="14" y="17"/>
                    </a:cubicBezTo>
                    <a:cubicBezTo>
                      <a:pt x="15" y="11"/>
                      <a:pt x="17" y="7"/>
                      <a:pt x="19" y="5"/>
                    </a:cubicBezTo>
                    <a:cubicBezTo>
                      <a:pt x="21" y="3"/>
                      <a:pt x="24" y="2"/>
                      <a:pt x="27" y="1"/>
                    </a:cubicBezTo>
                    <a:cubicBezTo>
                      <a:pt x="31" y="0"/>
                      <a:pt x="35" y="0"/>
                      <a:pt x="40" y="2"/>
                    </a:cubicBezTo>
                    <a:cubicBezTo>
                      <a:pt x="38" y="15"/>
                      <a:pt x="38" y="15"/>
                      <a:pt x="38" y="15"/>
                    </a:cubicBezTo>
                    <a:cubicBezTo>
                      <a:pt x="35" y="13"/>
                      <a:pt x="32" y="13"/>
                      <a:pt x="29" y="14"/>
                    </a:cubicBezTo>
                    <a:cubicBezTo>
                      <a:pt x="26" y="14"/>
                      <a:pt x="24" y="16"/>
                      <a:pt x="22" y="18"/>
                    </a:cubicBezTo>
                    <a:cubicBezTo>
                      <a:pt x="20" y="20"/>
                      <a:pt x="19" y="22"/>
                      <a:pt x="19" y="26"/>
                    </a:cubicBezTo>
                    <a:cubicBezTo>
                      <a:pt x="18" y="30"/>
                      <a:pt x="19" y="35"/>
                      <a:pt x="20" y="40"/>
                    </a:cubicBezTo>
                    <a:cubicBezTo>
                      <a:pt x="28" y="79"/>
                      <a:pt x="28" y="79"/>
                      <a:pt x="28" y="79"/>
                    </a:cubicBezTo>
                    <a:lnTo>
                      <a:pt x="16" y="81"/>
                    </a:lnTo>
                    <a:close/>
                  </a:path>
                </a:pathLst>
              </a:custGeom>
              <a:solidFill>
                <a:srgbClr val="FFFFFF"/>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hu-HU"/>
              </a:p>
            </p:txBody>
          </p:sp>
          <p:sp>
            <p:nvSpPr>
              <p:cNvPr id="16" name="Freeform 20"/>
              <p:cNvSpPr>
                <a:spLocks noEditPoints="1"/>
              </p:cNvSpPr>
              <p:nvPr/>
            </p:nvSpPr>
            <p:spPr bwMode="auto">
              <a:xfrm>
                <a:off x="8005809" y="6368279"/>
                <a:ext cx="233035" cy="292649"/>
              </a:xfrm>
              <a:custGeom>
                <a:avLst/>
                <a:gdLst>
                  <a:gd name="T0" fmla="*/ 37 w 82"/>
                  <a:gd name="T1" fmla="*/ 100 h 103"/>
                  <a:gd name="T2" fmla="*/ 25 w 82"/>
                  <a:gd name="T3" fmla="*/ 103 h 103"/>
                  <a:gd name="T4" fmla="*/ 0 w 82"/>
                  <a:gd name="T5" fmla="*/ 3 h 103"/>
                  <a:gd name="T6" fmla="*/ 12 w 82"/>
                  <a:gd name="T7" fmla="*/ 0 h 103"/>
                  <a:gd name="T8" fmla="*/ 21 w 82"/>
                  <a:gd name="T9" fmla="*/ 35 h 103"/>
                  <a:gd name="T10" fmla="*/ 39 w 82"/>
                  <a:gd name="T11" fmla="*/ 20 h 103"/>
                  <a:gd name="T12" fmla="*/ 52 w 82"/>
                  <a:gd name="T13" fmla="*/ 20 h 103"/>
                  <a:gd name="T14" fmla="*/ 64 w 82"/>
                  <a:gd name="T15" fmla="*/ 25 h 103"/>
                  <a:gd name="T16" fmla="*/ 73 w 82"/>
                  <a:gd name="T17" fmla="*/ 35 h 103"/>
                  <a:gd name="T18" fmla="*/ 79 w 82"/>
                  <a:gd name="T19" fmla="*/ 49 h 103"/>
                  <a:gd name="T20" fmla="*/ 77 w 82"/>
                  <a:gd name="T21" fmla="*/ 81 h 103"/>
                  <a:gd name="T22" fmla="*/ 57 w 82"/>
                  <a:gd name="T23" fmla="*/ 96 h 103"/>
                  <a:gd name="T24" fmla="*/ 34 w 82"/>
                  <a:gd name="T25" fmla="*/ 91 h 103"/>
                  <a:gd name="T26" fmla="*/ 37 w 82"/>
                  <a:gd name="T27" fmla="*/ 100 h 103"/>
                  <a:gd name="T28" fmla="*/ 27 w 82"/>
                  <a:gd name="T29" fmla="*/ 63 h 103"/>
                  <a:gd name="T30" fmla="*/ 36 w 82"/>
                  <a:gd name="T31" fmla="*/ 81 h 103"/>
                  <a:gd name="T32" fmla="*/ 54 w 82"/>
                  <a:gd name="T33" fmla="*/ 86 h 103"/>
                  <a:gd name="T34" fmla="*/ 66 w 82"/>
                  <a:gd name="T35" fmla="*/ 76 h 103"/>
                  <a:gd name="T36" fmla="*/ 66 w 82"/>
                  <a:gd name="T37" fmla="*/ 54 h 103"/>
                  <a:gd name="T38" fmla="*/ 55 w 82"/>
                  <a:gd name="T39" fmla="*/ 34 h 103"/>
                  <a:gd name="T40" fmla="*/ 40 w 82"/>
                  <a:gd name="T41" fmla="*/ 31 h 103"/>
                  <a:gd name="T42" fmla="*/ 28 w 82"/>
                  <a:gd name="T43" fmla="*/ 41 h 103"/>
                  <a:gd name="T44" fmla="*/ 27 w 82"/>
                  <a:gd name="T45" fmla="*/ 6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2" h="103">
                    <a:moveTo>
                      <a:pt x="37" y="100"/>
                    </a:moveTo>
                    <a:cubicBezTo>
                      <a:pt x="25" y="103"/>
                      <a:pt x="25" y="103"/>
                      <a:pt x="25" y="103"/>
                    </a:cubicBezTo>
                    <a:cubicBezTo>
                      <a:pt x="0" y="3"/>
                      <a:pt x="0" y="3"/>
                      <a:pt x="0" y="3"/>
                    </a:cubicBezTo>
                    <a:cubicBezTo>
                      <a:pt x="12" y="0"/>
                      <a:pt x="12" y="0"/>
                      <a:pt x="12" y="0"/>
                    </a:cubicBezTo>
                    <a:cubicBezTo>
                      <a:pt x="21" y="35"/>
                      <a:pt x="21" y="35"/>
                      <a:pt x="21" y="35"/>
                    </a:cubicBezTo>
                    <a:cubicBezTo>
                      <a:pt x="25" y="27"/>
                      <a:pt x="31" y="22"/>
                      <a:pt x="39" y="20"/>
                    </a:cubicBezTo>
                    <a:cubicBezTo>
                      <a:pt x="43" y="19"/>
                      <a:pt x="48" y="19"/>
                      <a:pt x="52" y="20"/>
                    </a:cubicBezTo>
                    <a:cubicBezTo>
                      <a:pt x="56" y="21"/>
                      <a:pt x="60" y="22"/>
                      <a:pt x="64" y="25"/>
                    </a:cubicBezTo>
                    <a:cubicBezTo>
                      <a:pt x="67" y="28"/>
                      <a:pt x="70" y="31"/>
                      <a:pt x="73" y="35"/>
                    </a:cubicBezTo>
                    <a:cubicBezTo>
                      <a:pt x="75" y="39"/>
                      <a:pt x="77" y="44"/>
                      <a:pt x="79" y="49"/>
                    </a:cubicBezTo>
                    <a:cubicBezTo>
                      <a:pt x="82" y="62"/>
                      <a:pt x="81" y="72"/>
                      <a:pt x="77" y="81"/>
                    </a:cubicBezTo>
                    <a:cubicBezTo>
                      <a:pt x="73" y="89"/>
                      <a:pt x="66" y="94"/>
                      <a:pt x="57" y="96"/>
                    </a:cubicBezTo>
                    <a:cubicBezTo>
                      <a:pt x="49" y="99"/>
                      <a:pt x="41" y="97"/>
                      <a:pt x="34" y="91"/>
                    </a:cubicBezTo>
                    <a:lnTo>
                      <a:pt x="37" y="100"/>
                    </a:lnTo>
                    <a:close/>
                    <a:moveTo>
                      <a:pt x="27" y="63"/>
                    </a:moveTo>
                    <a:cubicBezTo>
                      <a:pt x="29" y="72"/>
                      <a:pt x="32" y="78"/>
                      <a:pt x="36" y="81"/>
                    </a:cubicBezTo>
                    <a:cubicBezTo>
                      <a:pt x="41" y="86"/>
                      <a:pt x="47" y="88"/>
                      <a:pt x="54" y="86"/>
                    </a:cubicBezTo>
                    <a:cubicBezTo>
                      <a:pt x="59" y="85"/>
                      <a:pt x="63" y="82"/>
                      <a:pt x="66" y="76"/>
                    </a:cubicBezTo>
                    <a:cubicBezTo>
                      <a:pt x="69" y="70"/>
                      <a:pt x="69" y="63"/>
                      <a:pt x="66" y="54"/>
                    </a:cubicBezTo>
                    <a:cubicBezTo>
                      <a:pt x="64" y="44"/>
                      <a:pt x="60" y="38"/>
                      <a:pt x="55" y="34"/>
                    </a:cubicBezTo>
                    <a:cubicBezTo>
                      <a:pt x="51" y="31"/>
                      <a:pt x="45" y="30"/>
                      <a:pt x="40" y="31"/>
                    </a:cubicBezTo>
                    <a:cubicBezTo>
                      <a:pt x="35" y="32"/>
                      <a:pt x="31" y="36"/>
                      <a:pt x="28" y="41"/>
                    </a:cubicBezTo>
                    <a:cubicBezTo>
                      <a:pt x="25" y="47"/>
                      <a:pt x="25" y="54"/>
                      <a:pt x="27" y="63"/>
                    </a:cubicBezTo>
                    <a:close/>
                  </a:path>
                </a:pathLst>
              </a:custGeom>
              <a:solidFill>
                <a:srgbClr val="FFFFFF"/>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hu-HU"/>
              </a:p>
            </p:txBody>
          </p:sp>
          <p:sp>
            <p:nvSpPr>
              <p:cNvPr id="17" name="Freeform 21"/>
              <p:cNvSpPr>
                <a:spLocks noEditPoints="1"/>
              </p:cNvSpPr>
              <p:nvPr/>
            </p:nvSpPr>
            <p:spPr bwMode="auto">
              <a:xfrm>
                <a:off x="8222586" y="6308665"/>
                <a:ext cx="119227" cy="289036"/>
              </a:xfrm>
              <a:custGeom>
                <a:avLst/>
                <a:gdLst>
                  <a:gd name="T0" fmla="*/ 6 w 66"/>
                  <a:gd name="T1" fmla="*/ 26 h 160"/>
                  <a:gd name="T2" fmla="*/ 0 w 66"/>
                  <a:gd name="T3" fmla="*/ 4 h 160"/>
                  <a:gd name="T4" fmla="*/ 19 w 66"/>
                  <a:gd name="T5" fmla="*/ 0 h 160"/>
                  <a:gd name="T6" fmla="*/ 25 w 66"/>
                  <a:gd name="T7" fmla="*/ 22 h 160"/>
                  <a:gd name="T8" fmla="*/ 6 w 66"/>
                  <a:gd name="T9" fmla="*/ 26 h 160"/>
                  <a:gd name="T10" fmla="*/ 47 w 66"/>
                  <a:gd name="T11" fmla="*/ 160 h 160"/>
                  <a:gd name="T12" fmla="*/ 12 w 66"/>
                  <a:gd name="T13" fmla="*/ 48 h 160"/>
                  <a:gd name="T14" fmla="*/ 31 w 66"/>
                  <a:gd name="T15" fmla="*/ 42 h 160"/>
                  <a:gd name="T16" fmla="*/ 66 w 66"/>
                  <a:gd name="T17" fmla="*/ 156 h 160"/>
                  <a:gd name="T18" fmla="*/ 47 w 66"/>
                  <a:gd name="T19"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60">
                    <a:moveTo>
                      <a:pt x="6" y="26"/>
                    </a:moveTo>
                    <a:lnTo>
                      <a:pt x="0" y="4"/>
                    </a:lnTo>
                    <a:lnTo>
                      <a:pt x="19" y="0"/>
                    </a:lnTo>
                    <a:lnTo>
                      <a:pt x="25" y="22"/>
                    </a:lnTo>
                    <a:lnTo>
                      <a:pt x="6" y="26"/>
                    </a:lnTo>
                    <a:close/>
                    <a:moveTo>
                      <a:pt x="47" y="160"/>
                    </a:moveTo>
                    <a:lnTo>
                      <a:pt x="12" y="48"/>
                    </a:lnTo>
                    <a:lnTo>
                      <a:pt x="31" y="42"/>
                    </a:lnTo>
                    <a:lnTo>
                      <a:pt x="66" y="156"/>
                    </a:lnTo>
                    <a:lnTo>
                      <a:pt x="47" y="160"/>
                    </a:lnTo>
                    <a:close/>
                  </a:path>
                </a:pathLst>
              </a:custGeom>
              <a:solidFill>
                <a:srgbClr val="FFFFFF"/>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hu-HU"/>
              </a:p>
            </p:txBody>
          </p:sp>
          <p:sp>
            <p:nvSpPr>
              <p:cNvPr id="18" name="Freeform 22"/>
              <p:cNvSpPr>
                <a:spLocks noEditPoints="1"/>
              </p:cNvSpPr>
              <p:nvPr/>
            </p:nvSpPr>
            <p:spPr bwMode="auto">
              <a:xfrm>
                <a:off x="8343620" y="6328536"/>
                <a:ext cx="231229" cy="234842"/>
              </a:xfrm>
              <a:custGeom>
                <a:avLst/>
                <a:gdLst>
                  <a:gd name="T0" fmla="*/ 63 w 81"/>
                  <a:gd name="T1" fmla="*/ 61 h 83"/>
                  <a:gd name="T2" fmla="*/ 53 w 81"/>
                  <a:gd name="T3" fmla="*/ 73 h 83"/>
                  <a:gd name="T4" fmla="*/ 41 w 81"/>
                  <a:gd name="T5" fmla="*/ 80 h 83"/>
                  <a:gd name="T6" fmla="*/ 21 w 81"/>
                  <a:gd name="T7" fmla="*/ 81 h 83"/>
                  <a:gd name="T8" fmla="*/ 10 w 81"/>
                  <a:gd name="T9" fmla="*/ 68 h 83"/>
                  <a:gd name="T10" fmla="*/ 9 w 81"/>
                  <a:gd name="T11" fmla="*/ 58 h 83"/>
                  <a:gd name="T12" fmla="*/ 13 w 81"/>
                  <a:gd name="T13" fmla="*/ 49 h 83"/>
                  <a:gd name="T14" fmla="*/ 20 w 81"/>
                  <a:gd name="T15" fmla="*/ 42 h 83"/>
                  <a:gd name="T16" fmla="*/ 30 w 81"/>
                  <a:gd name="T17" fmla="*/ 36 h 83"/>
                  <a:gd name="T18" fmla="*/ 50 w 81"/>
                  <a:gd name="T19" fmla="*/ 25 h 83"/>
                  <a:gd name="T20" fmla="*/ 49 w 81"/>
                  <a:gd name="T21" fmla="*/ 22 h 83"/>
                  <a:gd name="T22" fmla="*/ 42 w 81"/>
                  <a:gd name="T23" fmla="*/ 13 h 83"/>
                  <a:gd name="T24" fmla="*/ 27 w 81"/>
                  <a:gd name="T25" fmla="*/ 13 h 83"/>
                  <a:gd name="T26" fmla="*/ 16 w 81"/>
                  <a:gd name="T27" fmla="*/ 20 h 83"/>
                  <a:gd name="T28" fmla="*/ 13 w 81"/>
                  <a:gd name="T29" fmla="*/ 33 h 83"/>
                  <a:gd name="T30" fmla="*/ 1 w 81"/>
                  <a:gd name="T31" fmla="*/ 35 h 83"/>
                  <a:gd name="T32" fmla="*/ 2 w 81"/>
                  <a:gd name="T33" fmla="*/ 22 h 83"/>
                  <a:gd name="T34" fmla="*/ 10 w 81"/>
                  <a:gd name="T35" fmla="*/ 11 h 83"/>
                  <a:gd name="T36" fmla="*/ 25 w 81"/>
                  <a:gd name="T37" fmla="*/ 3 h 83"/>
                  <a:gd name="T38" fmla="*/ 41 w 81"/>
                  <a:gd name="T39" fmla="*/ 0 h 83"/>
                  <a:gd name="T40" fmla="*/ 51 w 81"/>
                  <a:gd name="T41" fmla="*/ 2 h 83"/>
                  <a:gd name="T42" fmla="*/ 57 w 81"/>
                  <a:gd name="T43" fmla="*/ 9 h 83"/>
                  <a:gd name="T44" fmla="*/ 62 w 81"/>
                  <a:gd name="T45" fmla="*/ 20 h 83"/>
                  <a:gd name="T46" fmla="*/ 67 w 81"/>
                  <a:gd name="T47" fmla="*/ 36 h 83"/>
                  <a:gd name="T48" fmla="*/ 75 w 81"/>
                  <a:gd name="T49" fmla="*/ 57 h 83"/>
                  <a:gd name="T50" fmla="*/ 81 w 81"/>
                  <a:gd name="T51" fmla="*/ 65 h 83"/>
                  <a:gd name="T52" fmla="*/ 69 w 81"/>
                  <a:gd name="T53" fmla="*/ 69 h 83"/>
                  <a:gd name="T54" fmla="*/ 63 w 81"/>
                  <a:gd name="T55" fmla="*/ 61 h 83"/>
                  <a:gd name="T56" fmla="*/ 53 w 81"/>
                  <a:gd name="T57" fmla="*/ 34 h 83"/>
                  <a:gd name="T58" fmla="*/ 35 w 81"/>
                  <a:gd name="T59" fmla="*/ 46 h 83"/>
                  <a:gd name="T60" fmla="*/ 25 w 81"/>
                  <a:gd name="T61" fmla="*/ 52 h 83"/>
                  <a:gd name="T62" fmla="*/ 22 w 81"/>
                  <a:gd name="T63" fmla="*/ 57 h 83"/>
                  <a:gd name="T64" fmla="*/ 22 w 81"/>
                  <a:gd name="T65" fmla="*/ 63 h 83"/>
                  <a:gd name="T66" fmla="*/ 29 w 81"/>
                  <a:gd name="T67" fmla="*/ 70 h 83"/>
                  <a:gd name="T68" fmla="*/ 40 w 81"/>
                  <a:gd name="T69" fmla="*/ 70 h 83"/>
                  <a:gd name="T70" fmla="*/ 52 w 81"/>
                  <a:gd name="T71" fmla="*/ 62 h 83"/>
                  <a:gd name="T72" fmla="*/ 57 w 81"/>
                  <a:gd name="T73" fmla="*/ 51 h 83"/>
                  <a:gd name="T74" fmla="*/ 55 w 81"/>
                  <a:gd name="T75" fmla="*/ 39 h 83"/>
                  <a:gd name="T76" fmla="*/ 53 w 81"/>
                  <a:gd name="T77" fmla="*/ 34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1" h="83">
                    <a:moveTo>
                      <a:pt x="63" y="61"/>
                    </a:moveTo>
                    <a:cubicBezTo>
                      <a:pt x="60" y="66"/>
                      <a:pt x="57" y="70"/>
                      <a:pt x="53" y="73"/>
                    </a:cubicBezTo>
                    <a:cubicBezTo>
                      <a:pt x="50" y="76"/>
                      <a:pt x="46" y="78"/>
                      <a:pt x="41" y="80"/>
                    </a:cubicBezTo>
                    <a:cubicBezTo>
                      <a:pt x="33" y="83"/>
                      <a:pt x="26" y="83"/>
                      <a:pt x="21" y="81"/>
                    </a:cubicBezTo>
                    <a:cubicBezTo>
                      <a:pt x="15" y="78"/>
                      <a:pt x="12" y="74"/>
                      <a:pt x="10" y="68"/>
                    </a:cubicBezTo>
                    <a:cubicBezTo>
                      <a:pt x="8" y="65"/>
                      <a:pt x="8" y="61"/>
                      <a:pt x="9" y="58"/>
                    </a:cubicBezTo>
                    <a:cubicBezTo>
                      <a:pt x="9" y="54"/>
                      <a:pt x="11" y="51"/>
                      <a:pt x="13" y="49"/>
                    </a:cubicBezTo>
                    <a:cubicBezTo>
                      <a:pt x="15" y="46"/>
                      <a:pt x="17" y="44"/>
                      <a:pt x="20" y="42"/>
                    </a:cubicBezTo>
                    <a:cubicBezTo>
                      <a:pt x="22" y="40"/>
                      <a:pt x="25" y="39"/>
                      <a:pt x="30" y="36"/>
                    </a:cubicBezTo>
                    <a:cubicBezTo>
                      <a:pt x="39" y="32"/>
                      <a:pt x="46" y="28"/>
                      <a:pt x="50" y="25"/>
                    </a:cubicBezTo>
                    <a:cubicBezTo>
                      <a:pt x="50" y="23"/>
                      <a:pt x="49" y="22"/>
                      <a:pt x="49" y="22"/>
                    </a:cubicBezTo>
                    <a:cubicBezTo>
                      <a:pt x="47" y="17"/>
                      <a:pt x="45" y="14"/>
                      <a:pt x="42" y="13"/>
                    </a:cubicBezTo>
                    <a:cubicBezTo>
                      <a:pt x="38" y="11"/>
                      <a:pt x="33" y="11"/>
                      <a:pt x="27" y="13"/>
                    </a:cubicBezTo>
                    <a:cubicBezTo>
                      <a:pt x="22" y="15"/>
                      <a:pt x="18" y="18"/>
                      <a:pt x="16" y="20"/>
                    </a:cubicBezTo>
                    <a:cubicBezTo>
                      <a:pt x="14" y="23"/>
                      <a:pt x="13" y="28"/>
                      <a:pt x="13" y="33"/>
                    </a:cubicBezTo>
                    <a:cubicBezTo>
                      <a:pt x="1" y="35"/>
                      <a:pt x="1" y="35"/>
                      <a:pt x="1" y="35"/>
                    </a:cubicBezTo>
                    <a:cubicBezTo>
                      <a:pt x="0" y="30"/>
                      <a:pt x="0" y="25"/>
                      <a:pt x="2" y="22"/>
                    </a:cubicBezTo>
                    <a:cubicBezTo>
                      <a:pt x="3" y="18"/>
                      <a:pt x="6" y="14"/>
                      <a:pt x="10" y="11"/>
                    </a:cubicBezTo>
                    <a:cubicBezTo>
                      <a:pt x="14" y="8"/>
                      <a:pt x="19" y="5"/>
                      <a:pt x="25" y="3"/>
                    </a:cubicBezTo>
                    <a:cubicBezTo>
                      <a:pt x="31" y="1"/>
                      <a:pt x="36" y="0"/>
                      <a:pt x="41" y="0"/>
                    </a:cubicBezTo>
                    <a:cubicBezTo>
                      <a:pt x="45" y="0"/>
                      <a:pt x="48" y="1"/>
                      <a:pt x="51" y="2"/>
                    </a:cubicBezTo>
                    <a:cubicBezTo>
                      <a:pt x="53" y="4"/>
                      <a:pt x="56" y="6"/>
                      <a:pt x="57" y="9"/>
                    </a:cubicBezTo>
                    <a:cubicBezTo>
                      <a:pt x="59" y="11"/>
                      <a:pt x="60" y="15"/>
                      <a:pt x="62" y="20"/>
                    </a:cubicBezTo>
                    <a:cubicBezTo>
                      <a:pt x="67" y="36"/>
                      <a:pt x="67" y="36"/>
                      <a:pt x="67" y="36"/>
                    </a:cubicBezTo>
                    <a:cubicBezTo>
                      <a:pt x="71" y="47"/>
                      <a:pt x="74" y="54"/>
                      <a:pt x="75" y="57"/>
                    </a:cubicBezTo>
                    <a:cubicBezTo>
                      <a:pt x="77" y="60"/>
                      <a:pt x="79" y="62"/>
                      <a:pt x="81" y="65"/>
                    </a:cubicBezTo>
                    <a:cubicBezTo>
                      <a:pt x="69" y="69"/>
                      <a:pt x="69" y="69"/>
                      <a:pt x="69" y="69"/>
                    </a:cubicBezTo>
                    <a:cubicBezTo>
                      <a:pt x="67" y="67"/>
                      <a:pt x="65" y="64"/>
                      <a:pt x="63" y="61"/>
                    </a:cubicBezTo>
                    <a:close/>
                    <a:moveTo>
                      <a:pt x="53" y="34"/>
                    </a:moveTo>
                    <a:cubicBezTo>
                      <a:pt x="50" y="38"/>
                      <a:pt x="44" y="41"/>
                      <a:pt x="35" y="46"/>
                    </a:cubicBezTo>
                    <a:cubicBezTo>
                      <a:pt x="30" y="48"/>
                      <a:pt x="27" y="50"/>
                      <a:pt x="25" y="52"/>
                    </a:cubicBezTo>
                    <a:cubicBezTo>
                      <a:pt x="24" y="53"/>
                      <a:pt x="23" y="55"/>
                      <a:pt x="22" y="57"/>
                    </a:cubicBezTo>
                    <a:cubicBezTo>
                      <a:pt x="21" y="59"/>
                      <a:pt x="22" y="61"/>
                      <a:pt x="22" y="63"/>
                    </a:cubicBezTo>
                    <a:cubicBezTo>
                      <a:pt x="23" y="67"/>
                      <a:pt x="25" y="69"/>
                      <a:pt x="29" y="70"/>
                    </a:cubicBezTo>
                    <a:cubicBezTo>
                      <a:pt x="32" y="71"/>
                      <a:pt x="36" y="71"/>
                      <a:pt x="40" y="70"/>
                    </a:cubicBezTo>
                    <a:cubicBezTo>
                      <a:pt x="45" y="68"/>
                      <a:pt x="49" y="66"/>
                      <a:pt x="52" y="62"/>
                    </a:cubicBezTo>
                    <a:cubicBezTo>
                      <a:pt x="55" y="59"/>
                      <a:pt x="57" y="55"/>
                      <a:pt x="57" y="51"/>
                    </a:cubicBezTo>
                    <a:cubicBezTo>
                      <a:pt x="57" y="48"/>
                      <a:pt x="57" y="44"/>
                      <a:pt x="55" y="39"/>
                    </a:cubicBezTo>
                    <a:lnTo>
                      <a:pt x="53" y="34"/>
                    </a:lnTo>
                    <a:close/>
                  </a:path>
                </a:pathLst>
              </a:custGeom>
              <a:solidFill>
                <a:srgbClr val="FFFFFF"/>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hu-HU"/>
              </a:p>
            </p:txBody>
          </p:sp>
        </p:grpSp>
      </p:grpSp>
    </p:spTree>
    <p:extLst>
      <p:ext uri="{BB962C8B-B14F-4D97-AF65-F5344CB8AC3E}">
        <p14:creationId xmlns:p14="http://schemas.microsoft.com/office/powerpoint/2010/main" val="2627719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sr-Latn-RS" sz="3200" b="1" dirty="0">
                <a:solidFill>
                  <a:srgbClr val="0070C0"/>
                </a:solidFill>
                <a:effectLst>
                  <a:outerShdw blurRad="38100" dist="38100" dir="2700000" algn="tl">
                    <a:srgbClr val="000000">
                      <a:alpha val="43137"/>
                    </a:srgbClr>
                  </a:outerShdw>
                </a:effectLst>
              </a:rPr>
              <a:t>Proizvodni troškovi prirodni gas drvna sečka </a:t>
            </a:r>
            <a:endParaRPr lang="en-US" sz="3200" b="1" dirty="0">
              <a:solidFill>
                <a:srgbClr val="0070C0"/>
              </a:solidFill>
              <a:effectLst>
                <a:outerShdw blurRad="38100" dist="38100" dir="2700000" algn="tl">
                  <a:srgbClr val="000000">
                    <a:alpha val="43137"/>
                  </a:srgbClr>
                </a:outerShdw>
              </a:effectLst>
            </a:endParaRPr>
          </a:p>
        </p:txBody>
      </p:sp>
      <p:sp>
        <p:nvSpPr>
          <p:cNvPr id="6" name="Text Placeholder 5"/>
          <p:cNvSpPr>
            <a:spLocks noGrp="1"/>
          </p:cNvSpPr>
          <p:nvPr>
            <p:ph type="body" idx="1"/>
          </p:nvPr>
        </p:nvSpPr>
        <p:spPr/>
        <p:txBody>
          <a:bodyPr/>
          <a:lstStyle/>
          <a:p>
            <a:r>
              <a:rPr lang="sr-Latn-RS" dirty="0" smtClean="0">
                <a:solidFill>
                  <a:srgbClr val="009900"/>
                </a:solidFill>
              </a:rPr>
              <a:t>Troškovi drvne sečke</a:t>
            </a:r>
            <a:endParaRPr lang="en-US" dirty="0">
              <a:solidFill>
                <a:srgbClr val="009900"/>
              </a:solidFill>
            </a:endParaRPr>
          </a:p>
        </p:txBody>
      </p:sp>
      <p:sp>
        <p:nvSpPr>
          <p:cNvPr id="8" name="Text Placeholder 7"/>
          <p:cNvSpPr>
            <a:spLocks noGrp="1"/>
          </p:cNvSpPr>
          <p:nvPr>
            <p:ph type="body" sz="quarter" idx="3"/>
          </p:nvPr>
        </p:nvSpPr>
        <p:spPr/>
        <p:txBody>
          <a:bodyPr/>
          <a:lstStyle/>
          <a:p>
            <a:r>
              <a:rPr lang="sr-Latn-RS" dirty="0" smtClean="0">
                <a:solidFill>
                  <a:srgbClr val="FF7C80"/>
                </a:solidFill>
              </a:rPr>
              <a:t>Troškovi prirodnog gasa</a:t>
            </a:r>
            <a:endParaRPr lang="en-US" dirty="0">
              <a:solidFill>
                <a:srgbClr val="FF7C80"/>
              </a:solidFill>
            </a:endParaRPr>
          </a:p>
        </p:txBody>
      </p:sp>
      <p:sp>
        <p:nvSpPr>
          <p:cNvPr id="4" name="Slide Number Placeholder 3"/>
          <p:cNvSpPr>
            <a:spLocks noGrp="1"/>
          </p:cNvSpPr>
          <p:nvPr>
            <p:ph type="sldNum" sz="quarter" idx="12"/>
          </p:nvPr>
        </p:nvSpPr>
        <p:spPr/>
        <p:txBody>
          <a:bodyPr/>
          <a:lstStyle/>
          <a:p>
            <a:fld id="{998E25EC-EFBF-46CA-9693-BFBC79988B8C}" type="slidenum">
              <a:rPr lang="sr-Latn-CS" altLang="en-US" smtClean="0">
                <a:solidFill>
                  <a:srgbClr val="000000"/>
                </a:solidFill>
              </a:rPr>
              <a:pPr/>
              <a:t>220</a:t>
            </a:fld>
            <a:endParaRPr lang="sr-Latn-CS" altLang="en-US">
              <a:solidFill>
                <a:srgbClr val="000000"/>
              </a:solidFill>
            </a:endParaRPr>
          </a:p>
        </p:txBody>
      </p:sp>
      <p:pic>
        <p:nvPicPr>
          <p:cNvPr id="7174" name="Picture 6"/>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57200" y="2348882"/>
            <a:ext cx="4040188" cy="338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Grp="1" noChangeAspect="1" noChangeArrowheads="1"/>
          </p:cNvPicPr>
          <p:nvPr>
            <p:ph sz="quarter" idx="4"/>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2655962"/>
            <a:ext cx="4269822"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bwMode="auto">
          <a:xfrm>
            <a:off x="4860033" y="5661248"/>
            <a:ext cx="3384376" cy="1152128"/>
          </a:xfrm>
          <a:prstGeom prst="rect">
            <a:avLst/>
          </a:prstGeom>
          <a:solidFill>
            <a:schemeClr val="accent1"/>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22" tIns="45710" rIns="91422" bIns="45710" numCol="1" rtlCol="0" anchor="t" anchorCtr="0" compatLnSpc="1">
            <a:prstTxWarp prst="textNoShape">
              <a:avLst/>
            </a:prstTxWarp>
          </a:bodyPr>
          <a:lstStyle/>
          <a:p>
            <a:pPr marL="342834" indent="-342834" algn="ctr" fontAlgn="base">
              <a:spcBef>
                <a:spcPct val="20000"/>
              </a:spcBef>
              <a:spcAft>
                <a:spcPct val="0"/>
              </a:spcAft>
              <a:buClr>
                <a:srgbClr val="0000FF"/>
              </a:buClr>
              <a:buSzPct val="75000"/>
            </a:pPr>
            <a:r>
              <a:rPr lang="sr-Latn-RS" b="1" dirty="0" smtClean="0">
                <a:solidFill>
                  <a:srgbClr val="000066"/>
                </a:solidFill>
              </a:rPr>
              <a:t>Na pragu toplotnog izvora:</a:t>
            </a:r>
          </a:p>
          <a:p>
            <a:pPr marL="342834" indent="-342834" algn="ctr" fontAlgn="base">
              <a:spcBef>
                <a:spcPct val="20000"/>
              </a:spcBef>
              <a:spcAft>
                <a:spcPct val="0"/>
              </a:spcAft>
              <a:buClr>
                <a:srgbClr val="0000FF"/>
              </a:buClr>
              <a:buSzPct val="75000"/>
            </a:pPr>
            <a:r>
              <a:rPr lang="sr-Latn-RS" b="1" dirty="0" smtClean="0">
                <a:solidFill>
                  <a:srgbClr val="000066"/>
                </a:solidFill>
              </a:rPr>
              <a:t>Prirodni gas 36.5 €/MWh</a:t>
            </a:r>
          </a:p>
          <a:p>
            <a:pPr marL="342834" indent="-342834" algn="ctr" fontAlgn="base">
              <a:spcBef>
                <a:spcPct val="20000"/>
              </a:spcBef>
              <a:spcAft>
                <a:spcPct val="0"/>
              </a:spcAft>
              <a:buClr>
                <a:srgbClr val="0000FF"/>
              </a:buClr>
              <a:buSzPct val="75000"/>
            </a:pPr>
            <a:r>
              <a:rPr lang="sr-Latn-RS" b="1" dirty="0" smtClean="0">
                <a:solidFill>
                  <a:srgbClr val="000066"/>
                </a:solidFill>
              </a:rPr>
              <a:t>Drvna sečka 22.1 €/MWh</a:t>
            </a:r>
            <a:endParaRPr lang="en-US" b="1" dirty="0" smtClean="0">
              <a:solidFill>
                <a:srgbClr val="000066"/>
              </a:solidFill>
            </a:endParaRPr>
          </a:p>
        </p:txBody>
      </p:sp>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41" y="1268766"/>
            <a:ext cx="8169275" cy="85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5890066"/>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RS" sz="3200" b="1" dirty="0">
                <a:solidFill>
                  <a:srgbClr val="0070C0"/>
                </a:solidFill>
                <a:effectLst>
                  <a:outerShdw blurRad="38100" dist="38100" dir="2700000" algn="tl">
                    <a:srgbClr val="000000">
                      <a:alpha val="43137"/>
                    </a:srgbClr>
                  </a:outerShdw>
                </a:effectLst>
              </a:rPr>
              <a:t>Investicioni troškovi</a:t>
            </a:r>
            <a:endParaRPr lang="en-US" sz="3200" b="1" dirty="0">
              <a:solidFill>
                <a:srgbClr val="0070C0"/>
              </a:solidFill>
              <a:effectLst>
                <a:outerShdw blurRad="38100" dist="38100" dir="2700000" algn="tl">
                  <a:srgbClr val="000000">
                    <a:alpha val="43137"/>
                  </a:srgbClr>
                </a:outerShdw>
              </a:effectLst>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3902332"/>
              </p:ext>
            </p:extLst>
          </p:nvPr>
        </p:nvGraphicFramePr>
        <p:xfrm>
          <a:off x="457200" y="1600204"/>
          <a:ext cx="8229600" cy="4530725"/>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2"/>
          </p:nvPr>
        </p:nvSpPr>
        <p:spPr/>
        <p:txBody>
          <a:bodyPr/>
          <a:lstStyle/>
          <a:p>
            <a:fld id="{998E25EC-EFBF-46CA-9693-BFBC79988B8C}" type="slidenum">
              <a:rPr lang="sr-Latn-CS" altLang="en-US" smtClean="0">
                <a:solidFill>
                  <a:srgbClr val="000000"/>
                </a:solidFill>
              </a:rPr>
              <a:pPr/>
              <a:t>221</a:t>
            </a:fld>
            <a:endParaRPr lang="sr-Latn-CS" altLang="en-US">
              <a:solidFill>
                <a:srgbClr val="000000"/>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612" y="1268766"/>
            <a:ext cx="8169275" cy="85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5967850"/>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RS" sz="3200" b="1" dirty="0">
                <a:solidFill>
                  <a:srgbClr val="0070C0"/>
                </a:solidFill>
                <a:effectLst>
                  <a:outerShdw blurRad="38100" dist="38100" dir="2700000" algn="tl">
                    <a:srgbClr val="000000">
                      <a:alpha val="43137"/>
                    </a:srgbClr>
                  </a:outerShdw>
                </a:effectLst>
              </a:rPr>
              <a:t>Odnos investicionih troškova u Švedskoj </a:t>
            </a:r>
            <a:endParaRPr lang="en-US" sz="3200" b="1" dirty="0">
              <a:solidFill>
                <a:srgbClr val="0070C0"/>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998E25EC-EFBF-46CA-9693-BFBC79988B8C}" type="slidenum">
              <a:rPr lang="sr-Latn-CS" altLang="en-US" smtClean="0">
                <a:solidFill>
                  <a:srgbClr val="000000"/>
                </a:solidFill>
              </a:rPr>
              <a:pPr/>
              <a:t>222</a:t>
            </a:fld>
            <a:endParaRPr lang="sr-Latn-CS" altLang="en-US">
              <a:solidFill>
                <a:srgbClr val="000000"/>
              </a:solidFill>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211965366"/>
              </p:ext>
            </p:extLst>
          </p:nvPr>
        </p:nvGraphicFramePr>
        <p:xfrm>
          <a:off x="518196" y="1412776"/>
          <a:ext cx="7715200" cy="4061048"/>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p:cNvSpPr/>
          <p:nvPr/>
        </p:nvSpPr>
        <p:spPr>
          <a:xfrm>
            <a:off x="2286000" y="2496437"/>
            <a:ext cx="4572000" cy="701710"/>
          </a:xfrm>
          <a:prstGeom prst="rect">
            <a:avLst/>
          </a:prstGeom>
        </p:spPr>
        <p:txBody>
          <a:bodyPr lIns="91422" tIns="45710" rIns="91422" bIns="45710">
            <a:spAutoFit/>
          </a:bodyPr>
          <a:lstStyle/>
          <a:p>
            <a:pPr algn="ctr" fontAlgn="base">
              <a:spcBef>
                <a:spcPct val="20000"/>
              </a:spcBef>
              <a:spcAft>
                <a:spcPct val="0"/>
              </a:spcAft>
              <a:buClr>
                <a:srgbClr val="0000FF"/>
              </a:buClr>
              <a:buSzPct val="75000"/>
              <a:buFont typeface="Wingdings" pitchFamily="2" charset="2"/>
              <a:buNone/>
            </a:pPr>
            <a:r>
              <a:rPr lang="en-US" b="1" dirty="0">
                <a:solidFill>
                  <a:srgbClr val="000066"/>
                </a:solidFill>
              </a:rPr>
              <a:t>		</a:t>
            </a:r>
          </a:p>
          <a:p>
            <a:pPr algn="ctr" fontAlgn="base">
              <a:spcBef>
                <a:spcPct val="20000"/>
              </a:spcBef>
              <a:spcAft>
                <a:spcPct val="0"/>
              </a:spcAft>
              <a:buClr>
                <a:srgbClr val="0000FF"/>
              </a:buClr>
              <a:buSzPct val="75000"/>
              <a:buFont typeface="Wingdings" pitchFamily="2" charset="2"/>
              <a:buNone/>
            </a:pPr>
            <a:r>
              <a:rPr lang="en-US" b="1" dirty="0">
                <a:solidFill>
                  <a:srgbClr val="000066"/>
                </a:solidFill>
              </a:rPr>
              <a:t>		</a:t>
            </a:r>
          </a:p>
        </p:txBody>
      </p:sp>
      <p:sp>
        <p:nvSpPr>
          <p:cNvPr id="7" name="Rectangle 6"/>
          <p:cNvSpPr/>
          <p:nvPr/>
        </p:nvSpPr>
        <p:spPr>
          <a:xfrm>
            <a:off x="179512" y="5753143"/>
            <a:ext cx="8280920" cy="781732"/>
          </a:xfrm>
          <a:prstGeom prst="rect">
            <a:avLst/>
          </a:prstGeom>
        </p:spPr>
        <p:txBody>
          <a:bodyPr wrap="square" lIns="91422" tIns="45710" rIns="91422" bIns="45710">
            <a:spAutoFit/>
          </a:bodyPr>
          <a:lstStyle/>
          <a:p>
            <a:pPr algn="ctr" fontAlgn="base">
              <a:spcBef>
                <a:spcPct val="20000"/>
              </a:spcBef>
              <a:spcAft>
                <a:spcPct val="0"/>
              </a:spcAft>
              <a:buClr>
                <a:srgbClr val="0000FF"/>
              </a:buClr>
              <a:buSzPct val="75000"/>
              <a:buFont typeface="Wingdings" pitchFamily="2" charset="2"/>
              <a:buNone/>
            </a:pPr>
            <a:r>
              <a:rPr lang="en-US" sz="1400" b="1" dirty="0" err="1">
                <a:solidFill>
                  <a:srgbClr val="000066"/>
                </a:solidFill>
              </a:rPr>
              <a:t>Izvor</a:t>
            </a:r>
            <a:r>
              <a:rPr lang="en-US" sz="1400" b="1" dirty="0">
                <a:solidFill>
                  <a:srgbClr val="000066"/>
                </a:solidFill>
              </a:rPr>
              <a:t> </a:t>
            </a:r>
            <a:r>
              <a:rPr lang="sr-Latn-RS" sz="1400" b="1" dirty="0">
                <a:solidFill>
                  <a:srgbClr val="000066"/>
                </a:solidFill>
              </a:rPr>
              <a:t>: </a:t>
            </a:r>
            <a:r>
              <a:rPr lang="en-US" sz="1400" b="1" dirty="0">
                <a:solidFill>
                  <a:srgbClr val="000066"/>
                </a:solidFill>
              </a:rPr>
              <a:t>Department of Energy and Environment CHALMERS UNIVERSITY OF TECHNOLOGY	</a:t>
            </a:r>
          </a:p>
          <a:p>
            <a:pPr algn="ctr" fontAlgn="base">
              <a:spcBef>
                <a:spcPct val="20000"/>
              </a:spcBef>
              <a:spcAft>
                <a:spcPct val="0"/>
              </a:spcAft>
              <a:buClr>
                <a:srgbClr val="0000FF"/>
              </a:buClr>
              <a:buSzPct val="75000"/>
              <a:buFont typeface="Wingdings" pitchFamily="2" charset="2"/>
              <a:buNone/>
            </a:pPr>
            <a:r>
              <a:rPr lang="en-US" sz="1400" b="1" dirty="0">
                <a:solidFill>
                  <a:srgbClr val="000066"/>
                </a:solidFill>
              </a:rPr>
              <a:t>Gothenburg, Sweden 2015</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159" y="1196758"/>
            <a:ext cx="8169275" cy="85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7670497"/>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err="1">
                <a:solidFill>
                  <a:srgbClr val="0070C0"/>
                </a:solidFill>
                <a:effectLst>
                  <a:outerShdw blurRad="38100" dist="38100" dir="2700000" algn="tl">
                    <a:srgbClr val="000000">
                      <a:alpha val="43137"/>
                    </a:srgbClr>
                  </a:outerShdw>
                </a:effectLst>
              </a:rPr>
              <a:t>Godi</a:t>
            </a:r>
            <a:r>
              <a:rPr lang="sr-Latn-RS" sz="3200" b="1" dirty="0">
                <a:solidFill>
                  <a:srgbClr val="0070C0"/>
                </a:solidFill>
                <a:effectLst>
                  <a:outerShdw blurRad="38100" dist="38100" dir="2700000" algn="tl">
                    <a:srgbClr val="000000">
                      <a:alpha val="43137"/>
                    </a:srgbClr>
                  </a:outerShdw>
                </a:effectLst>
              </a:rPr>
              <a:t>š</a:t>
            </a:r>
            <a:r>
              <a:rPr lang="en-US" sz="3200" b="1" dirty="0" err="1">
                <a:solidFill>
                  <a:srgbClr val="0070C0"/>
                </a:solidFill>
                <a:effectLst>
                  <a:outerShdw blurRad="38100" dist="38100" dir="2700000" algn="tl">
                    <a:srgbClr val="000000">
                      <a:alpha val="43137"/>
                    </a:srgbClr>
                  </a:outerShdw>
                </a:effectLst>
              </a:rPr>
              <a:t>nji</a:t>
            </a:r>
            <a:r>
              <a:rPr lang="en-US" sz="3200" b="1" dirty="0">
                <a:solidFill>
                  <a:srgbClr val="0070C0"/>
                </a:solidFill>
                <a:effectLst>
                  <a:outerShdw blurRad="38100" dist="38100" dir="2700000" algn="tl">
                    <a:srgbClr val="000000">
                      <a:alpha val="43137"/>
                    </a:srgbClr>
                  </a:outerShdw>
                </a:effectLst>
              </a:rPr>
              <a:t> </a:t>
            </a:r>
            <a:r>
              <a:rPr lang="en-US" sz="3200" b="1" dirty="0" err="1">
                <a:solidFill>
                  <a:srgbClr val="0070C0"/>
                </a:solidFill>
                <a:effectLst>
                  <a:outerShdw blurRad="38100" dist="38100" dir="2700000" algn="tl">
                    <a:srgbClr val="000000">
                      <a:alpha val="43137"/>
                    </a:srgbClr>
                  </a:outerShdw>
                </a:effectLst>
              </a:rPr>
              <a:t>tro</a:t>
            </a:r>
            <a:r>
              <a:rPr lang="sr-Latn-RS" sz="3200" b="1" dirty="0">
                <a:solidFill>
                  <a:srgbClr val="0070C0"/>
                </a:solidFill>
                <a:effectLst>
                  <a:outerShdw blurRad="38100" dist="38100" dir="2700000" algn="tl">
                    <a:srgbClr val="000000">
                      <a:alpha val="43137"/>
                    </a:srgbClr>
                  </a:outerShdw>
                </a:effectLst>
              </a:rPr>
              <a:t>š</a:t>
            </a:r>
            <a:r>
              <a:rPr lang="en-US" sz="3200" b="1" dirty="0" err="1">
                <a:solidFill>
                  <a:srgbClr val="0070C0"/>
                </a:solidFill>
                <a:effectLst>
                  <a:outerShdw blurRad="38100" dist="38100" dir="2700000" algn="tl">
                    <a:srgbClr val="000000">
                      <a:alpha val="43137"/>
                    </a:srgbClr>
                  </a:outerShdw>
                </a:effectLst>
              </a:rPr>
              <a:t>kovi</a:t>
            </a:r>
            <a:r>
              <a:rPr lang="sr-Latn-RS" sz="3200" b="1" dirty="0">
                <a:solidFill>
                  <a:srgbClr val="0070C0"/>
                </a:solidFill>
                <a:effectLst>
                  <a:outerShdw blurRad="38100" dist="38100" dir="2700000" algn="tl">
                    <a:srgbClr val="000000">
                      <a:alpha val="43137"/>
                    </a:srgbClr>
                  </a:outerShdw>
                </a:effectLst>
              </a:rPr>
              <a:t> grejanja</a:t>
            </a:r>
            <a:r>
              <a:rPr lang="en-US" sz="3200" b="1" dirty="0">
                <a:solidFill>
                  <a:srgbClr val="0070C0"/>
                </a:solidFill>
                <a:effectLst>
                  <a:outerShdw blurRad="38100" dist="38100" dir="2700000" algn="tl">
                    <a:srgbClr val="000000">
                      <a:alpha val="43137"/>
                    </a:srgbClr>
                  </a:outerShdw>
                </a:effectLst>
              </a:rPr>
              <a:t> </a:t>
            </a:r>
            <a:r>
              <a:rPr lang="sr-Latn-RS" sz="3200" b="1" dirty="0">
                <a:solidFill>
                  <a:srgbClr val="0070C0"/>
                </a:solidFill>
                <a:effectLst>
                  <a:outerShdw blurRad="38100" dist="38100" dir="2700000" algn="tl">
                    <a:srgbClr val="000000">
                      <a:alpha val="43137"/>
                    </a:srgbClr>
                  </a:outerShdw>
                </a:effectLst>
              </a:rPr>
              <a:t>za pet energenata svedeni na (</a:t>
            </a:r>
            <a:r>
              <a:rPr lang="en-US" sz="3200" b="1" dirty="0">
                <a:solidFill>
                  <a:srgbClr val="0070C0"/>
                </a:solidFill>
                <a:effectLst>
                  <a:outerShdw blurRad="38100" dist="38100" dir="2700000" algn="tl">
                    <a:srgbClr val="000000">
                      <a:alpha val="43137"/>
                    </a:srgbClr>
                  </a:outerShdw>
                </a:effectLst>
              </a:rPr>
              <a:t>din/</a:t>
            </a:r>
            <a:r>
              <a:rPr lang="sr-Latn-RS" sz="3200" b="1" dirty="0">
                <a:solidFill>
                  <a:srgbClr val="0070C0"/>
                </a:solidFill>
                <a:effectLst>
                  <a:outerShdw blurRad="38100" dist="38100" dir="2700000" algn="tl">
                    <a:srgbClr val="000000">
                      <a:alpha val="43137"/>
                    </a:srgbClr>
                  </a:outerShdw>
                </a:effectLst>
              </a:rPr>
              <a:t>m2)</a:t>
            </a:r>
            <a:r>
              <a:rPr lang="sr-Latn-RS" sz="3200" b="1" dirty="0">
                <a:effectLst/>
              </a:rPr>
              <a:t/>
            </a:r>
            <a:br>
              <a:rPr lang="sr-Latn-RS" sz="3200" b="1" dirty="0">
                <a:effectLst/>
              </a:rPr>
            </a:br>
            <a:endParaRPr lang="en-US" sz="3200" b="1" dirty="0">
              <a:effectLst/>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217382123"/>
              </p:ext>
            </p:extLst>
          </p:nvPr>
        </p:nvGraphicFramePr>
        <p:xfrm>
          <a:off x="457200" y="1600204"/>
          <a:ext cx="8229600" cy="4530725"/>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2"/>
          </p:nvPr>
        </p:nvSpPr>
        <p:spPr/>
        <p:txBody>
          <a:bodyPr/>
          <a:lstStyle/>
          <a:p>
            <a:fld id="{998E25EC-EFBF-46CA-9693-BFBC79988B8C}" type="slidenum">
              <a:rPr lang="sr-Latn-CS" altLang="en-US" smtClean="0">
                <a:solidFill>
                  <a:srgbClr val="000000"/>
                </a:solidFill>
              </a:rPr>
              <a:pPr/>
              <a:t>223</a:t>
            </a:fld>
            <a:endParaRPr lang="sr-Latn-CS" altLang="en-US" dirty="0">
              <a:solidFill>
                <a:srgbClr val="000000"/>
              </a:solidFill>
            </a:endParaRPr>
          </a:p>
        </p:txBody>
      </p:sp>
      <p:sp>
        <p:nvSpPr>
          <p:cNvPr id="6" name="Rectangle 4"/>
          <p:cNvSpPr>
            <a:spLocks noChangeArrowheads="1"/>
          </p:cNvSpPr>
          <p:nvPr/>
        </p:nvSpPr>
        <p:spPr bwMode="auto">
          <a:xfrm>
            <a:off x="573314" y="1295401"/>
            <a:ext cx="8153400" cy="76200"/>
          </a:xfrm>
          <a:prstGeom prst="rect">
            <a:avLst/>
          </a:prstGeom>
          <a:gradFill rotWithShape="1">
            <a:gsLst>
              <a:gs pos="0">
                <a:srgbClr val="A50021"/>
              </a:gs>
              <a:gs pos="100000">
                <a:schemeClr val="bg1"/>
              </a:gs>
            </a:gsLst>
            <a:lin ang="0" scaled="1"/>
          </a:gradFill>
          <a:ln>
            <a:solidFill>
              <a:srgbClr val="FF0000"/>
            </a:solidFill>
          </a:ln>
          <a:extLst/>
        </p:spPr>
        <p:txBody>
          <a:bodyPr wrap="none" lIns="91422" tIns="45710" rIns="91422" bIns="45710" anchor="ctr"/>
          <a:lstStyle/>
          <a:p>
            <a:pPr algn="ctr" fontAlgn="base">
              <a:spcBef>
                <a:spcPct val="20000"/>
              </a:spcBef>
              <a:spcAft>
                <a:spcPct val="0"/>
              </a:spcAft>
              <a:buClr>
                <a:srgbClr val="0000FF"/>
              </a:buClr>
              <a:buSzPct val="75000"/>
              <a:buFont typeface="Wingdings" pitchFamily="2" charset="2"/>
              <a:buNone/>
              <a:defRPr/>
            </a:pPr>
            <a:endParaRPr lang="sr-Latn-CS" b="1">
              <a:solidFill>
                <a:srgbClr val="C5D9ED">
                  <a:lumMod val="75000"/>
                </a:srgbClr>
              </a:solidFill>
              <a:cs typeface="Arial" charset="0"/>
            </a:endParaRPr>
          </a:p>
        </p:txBody>
      </p:sp>
    </p:spTree>
    <p:extLst>
      <p:ext uri="{BB962C8B-B14F-4D97-AF65-F5344CB8AC3E}">
        <p14:creationId xmlns:p14="http://schemas.microsoft.com/office/powerpoint/2010/main" val="2627613970"/>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RS" sz="3200" b="1" dirty="0">
                <a:solidFill>
                  <a:srgbClr val="0070C0"/>
                </a:solidFill>
                <a:effectLst>
                  <a:outerShdw blurRad="38100" dist="38100" dir="2700000" algn="tl">
                    <a:srgbClr val="000000">
                      <a:alpha val="43137"/>
                    </a:srgbClr>
                  </a:outerShdw>
                </a:effectLst>
              </a:rPr>
              <a:t>Cene toplotne energije za pet energenata (€/MWh)</a:t>
            </a:r>
            <a:r>
              <a:rPr lang="sr-Latn-RS" sz="3200" b="1" dirty="0">
                <a:effectLst>
                  <a:outerShdw blurRad="38100" dist="38100" dir="2700000" algn="tl">
                    <a:srgbClr val="000000">
                      <a:alpha val="43137"/>
                    </a:srgbClr>
                  </a:outerShdw>
                </a:effectLst>
              </a:rPr>
              <a:t/>
            </a:r>
            <a:br>
              <a:rPr lang="sr-Latn-RS" sz="3200" b="1" dirty="0">
                <a:effectLst>
                  <a:outerShdw blurRad="38100" dist="38100" dir="2700000" algn="tl">
                    <a:srgbClr val="000000">
                      <a:alpha val="43137"/>
                    </a:srgbClr>
                  </a:outerShdw>
                </a:effectLst>
              </a:rPr>
            </a:br>
            <a:endParaRPr lang="en-US" sz="3200" b="1" dirty="0">
              <a:effectLst>
                <a:outerShdw blurRad="38100" dist="38100" dir="2700000" algn="tl">
                  <a:srgbClr val="000000">
                    <a:alpha val="43137"/>
                  </a:srgbClr>
                </a:outerShdw>
              </a:effectLst>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618526002"/>
              </p:ext>
            </p:extLst>
          </p:nvPr>
        </p:nvGraphicFramePr>
        <p:xfrm>
          <a:off x="573314" y="1700811"/>
          <a:ext cx="7835798" cy="4392488"/>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2"/>
          </p:nvPr>
        </p:nvSpPr>
        <p:spPr/>
        <p:txBody>
          <a:bodyPr/>
          <a:lstStyle/>
          <a:p>
            <a:fld id="{998E25EC-EFBF-46CA-9693-BFBC79988B8C}" type="slidenum">
              <a:rPr lang="sr-Latn-CS" altLang="en-US" smtClean="0">
                <a:solidFill>
                  <a:srgbClr val="000000"/>
                </a:solidFill>
              </a:rPr>
              <a:pPr/>
              <a:t>224</a:t>
            </a:fld>
            <a:endParaRPr lang="sr-Latn-CS" altLang="en-US" dirty="0">
              <a:solidFill>
                <a:srgbClr val="000000"/>
              </a:solidFill>
            </a:endParaRPr>
          </a:p>
        </p:txBody>
      </p:sp>
      <p:sp>
        <p:nvSpPr>
          <p:cNvPr id="6" name="Rectangle 4"/>
          <p:cNvSpPr>
            <a:spLocks noChangeArrowheads="1"/>
          </p:cNvSpPr>
          <p:nvPr/>
        </p:nvSpPr>
        <p:spPr bwMode="auto">
          <a:xfrm>
            <a:off x="573314" y="1295401"/>
            <a:ext cx="8153400" cy="76200"/>
          </a:xfrm>
          <a:prstGeom prst="rect">
            <a:avLst/>
          </a:prstGeom>
          <a:gradFill rotWithShape="1">
            <a:gsLst>
              <a:gs pos="0">
                <a:srgbClr val="A50021"/>
              </a:gs>
              <a:gs pos="100000">
                <a:schemeClr val="bg1"/>
              </a:gs>
            </a:gsLst>
            <a:lin ang="0" scaled="1"/>
          </a:gradFill>
          <a:ln>
            <a:solidFill>
              <a:srgbClr val="FF0000"/>
            </a:solidFill>
          </a:ln>
          <a:extLst/>
        </p:spPr>
        <p:txBody>
          <a:bodyPr wrap="none" lIns="91422" tIns="45710" rIns="91422" bIns="45710" anchor="ctr"/>
          <a:lstStyle/>
          <a:p>
            <a:pPr algn="ctr" fontAlgn="base">
              <a:spcBef>
                <a:spcPct val="20000"/>
              </a:spcBef>
              <a:spcAft>
                <a:spcPct val="0"/>
              </a:spcAft>
              <a:buClr>
                <a:srgbClr val="0000FF"/>
              </a:buClr>
              <a:buSzPct val="75000"/>
              <a:buFont typeface="Wingdings" pitchFamily="2" charset="2"/>
              <a:buNone/>
              <a:defRPr/>
            </a:pPr>
            <a:endParaRPr lang="sr-Latn-CS" b="1">
              <a:solidFill>
                <a:srgbClr val="C5D9ED">
                  <a:lumMod val="75000"/>
                </a:srgbClr>
              </a:solidFill>
              <a:cs typeface="Arial" charset="0"/>
            </a:endParaRPr>
          </a:p>
        </p:txBody>
      </p:sp>
    </p:spTree>
    <p:extLst>
      <p:ext uri="{BB962C8B-B14F-4D97-AF65-F5344CB8AC3E}">
        <p14:creationId xmlns:p14="http://schemas.microsoft.com/office/powerpoint/2010/main" val="700324127"/>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RS" sz="3200" b="1" dirty="0">
                <a:solidFill>
                  <a:srgbClr val="0070C0"/>
                </a:solidFill>
                <a:effectLst>
                  <a:outerShdw blurRad="38100" dist="38100" dir="2700000" algn="tl">
                    <a:srgbClr val="000000">
                      <a:alpha val="43137"/>
                    </a:srgbClr>
                  </a:outerShdw>
                </a:effectLst>
              </a:rPr>
              <a:t>Trend promena cena toplotne energije u narednom periodu</a:t>
            </a:r>
            <a:endParaRPr lang="en-US" sz="3200" b="1" dirty="0">
              <a:solidFill>
                <a:srgbClr val="0070C0"/>
              </a:solidFill>
              <a:effectLst>
                <a:outerShdw blurRad="38100" dist="38100" dir="2700000" algn="tl">
                  <a:srgbClr val="000000">
                    <a:alpha val="43137"/>
                  </a:srgbClr>
                </a:outerShdw>
              </a:effectLst>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563805705"/>
              </p:ext>
            </p:extLst>
          </p:nvPr>
        </p:nvGraphicFramePr>
        <p:xfrm>
          <a:off x="457200" y="1600204"/>
          <a:ext cx="8229600" cy="4530725"/>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2"/>
          </p:nvPr>
        </p:nvSpPr>
        <p:spPr/>
        <p:txBody>
          <a:bodyPr/>
          <a:lstStyle/>
          <a:p>
            <a:fld id="{998E25EC-EFBF-46CA-9693-BFBC79988B8C}" type="slidenum">
              <a:rPr lang="sr-Latn-CS" altLang="en-US" smtClean="0">
                <a:solidFill>
                  <a:srgbClr val="000000"/>
                </a:solidFill>
              </a:rPr>
              <a:pPr/>
              <a:t>225</a:t>
            </a:fld>
            <a:endParaRPr lang="sr-Latn-CS" altLang="en-US">
              <a:solidFill>
                <a:srgbClr val="000000"/>
              </a:solidFill>
            </a:endParaRPr>
          </a:p>
        </p:txBody>
      </p:sp>
      <p:sp>
        <p:nvSpPr>
          <p:cNvPr id="6" name="Flowchart: Merge 5"/>
          <p:cNvSpPr/>
          <p:nvPr/>
        </p:nvSpPr>
        <p:spPr bwMode="auto">
          <a:xfrm>
            <a:off x="2738377" y="3124597"/>
            <a:ext cx="504056" cy="144016"/>
          </a:xfrm>
          <a:prstGeom prst="flowChartMerge">
            <a:avLst/>
          </a:prstGeom>
          <a:solidFill>
            <a:srgbClr val="009900"/>
          </a:solidFill>
          <a:ln w="9525" cap="flat" cmpd="sng" algn="ctr">
            <a:solidFill>
              <a:srgbClr val="000000"/>
            </a:solidFill>
            <a:prstDash val="solid"/>
            <a:round/>
            <a:headEnd type="none" w="med" len="med"/>
            <a:tailEnd type="none" w="med" len="med"/>
          </a:ln>
          <a:effectLst/>
          <a:extLst/>
        </p:spPr>
        <p:txBody>
          <a:bodyPr vert="horz" wrap="square" lIns="91422" tIns="45710" rIns="91422" bIns="45710" numCol="1" rtlCol="0" anchor="t" anchorCtr="0" compatLnSpc="1">
            <a:prstTxWarp prst="textNoShape">
              <a:avLst/>
            </a:prstTxWarp>
          </a:bodyPr>
          <a:lstStyle/>
          <a:p>
            <a:pPr marL="342834" indent="-342834" algn="ctr" fontAlgn="base">
              <a:spcBef>
                <a:spcPct val="20000"/>
              </a:spcBef>
              <a:spcAft>
                <a:spcPct val="0"/>
              </a:spcAft>
              <a:buClr>
                <a:srgbClr val="0000FF"/>
              </a:buClr>
              <a:buSzPct val="75000"/>
            </a:pPr>
            <a:endParaRPr lang="en-US" b="1" smtClean="0">
              <a:solidFill>
                <a:srgbClr val="000066"/>
              </a:solidFill>
            </a:endParaRPr>
          </a:p>
        </p:txBody>
      </p:sp>
      <p:sp>
        <p:nvSpPr>
          <p:cNvPr id="7" name="Rectangle 6"/>
          <p:cNvSpPr/>
          <p:nvPr/>
        </p:nvSpPr>
        <p:spPr bwMode="auto">
          <a:xfrm>
            <a:off x="1331645" y="2457688"/>
            <a:ext cx="1337309" cy="360040"/>
          </a:xfrm>
          <a:prstGeom prst="rect">
            <a:avLst/>
          </a:prstGeom>
          <a:solidFill>
            <a:srgbClr val="FFFF00"/>
          </a:solidFill>
          <a:ln w="9525" cap="flat" cmpd="sng" algn="ctr">
            <a:solidFill>
              <a:srgbClr val="000000"/>
            </a:solidFill>
            <a:prstDash val="solid"/>
            <a:round/>
            <a:headEnd type="none" w="med" len="med"/>
            <a:tailEnd type="none" w="med" len="med"/>
          </a:ln>
          <a:effectLst/>
          <a:extLst/>
        </p:spPr>
        <p:txBody>
          <a:bodyPr vert="horz" wrap="square" lIns="91422" tIns="45710" rIns="91422" bIns="45710" numCol="1" rtlCol="0" anchor="t" anchorCtr="0" compatLnSpc="1">
            <a:prstTxWarp prst="textNoShape">
              <a:avLst/>
            </a:prstTxWarp>
          </a:bodyPr>
          <a:lstStyle/>
          <a:p>
            <a:pPr marL="342834" indent="-342834" algn="ctr" fontAlgn="base">
              <a:spcBef>
                <a:spcPct val="20000"/>
              </a:spcBef>
              <a:spcAft>
                <a:spcPct val="0"/>
              </a:spcAft>
              <a:buClr>
                <a:srgbClr val="0000FF"/>
              </a:buClr>
              <a:buSzPct val="75000"/>
            </a:pPr>
            <a:r>
              <a:rPr lang="sr-Latn-RS" sz="1000" b="1" dirty="0">
                <a:solidFill>
                  <a:srgbClr val="000066"/>
                </a:solidFill>
                <a:latin typeface="Calibri" panose="020F0502020204030204" pitchFamily="34" charset="0"/>
              </a:rPr>
              <a:t>Smanjenje</a:t>
            </a:r>
          </a:p>
          <a:p>
            <a:pPr marL="342834" indent="-342834" algn="ctr" fontAlgn="base">
              <a:spcBef>
                <a:spcPct val="20000"/>
              </a:spcBef>
              <a:spcAft>
                <a:spcPct val="0"/>
              </a:spcAft>
              <a:buClr>
                <a:srgbClr val="0000FF"/>
              </a:buClr>
              <a:buSzPct val="75000"/>
            </a:pPr>
            <a:r>
              <a:rPr lang="sr-Latn-RS" sz="1000" b="1" dirty="0">
                <a:solidFill>
                  <a:srgbClr val="000066"/>
                </a:solidFill>
                <a:latin typeface="Calibri" panose="020F0502020204030204" pitchFamily="34" charset="0"/>
              </a:rPr>
              <a:t>troškova</a:t>
            </a:r>
            <a:endParaRPr lang="en-US" sz="1000" b="1" dirty="0">
              <a:solidFill>
                <a:srgbClr val="000066"/>
              </a:solidFill>
              <a:latin typeface="Calibri" panose="020F0502020204030204" pitchFamily="34" charset="0"/>
            </a:endParaRPr>
          </a:p>
        </p:txBody>
      </p:sp>
      <p:cxnSp>
        <p:nvCxnSpPr>
          <p:cNvPr id="11" name="Straight Connector 10"/>
          <p:cNvCxnSpPr>
            <a:endCxn id="6" idx="0"/>
          </p:cNvCxnSpPr>
          <p:nvPr/>
        </p:nvCxnSpPr>
        <p:spPr bwMode="auto">
          <a:xfrm>
            <a:off x="2267746" y="2817732"/>
            <a:ext cx="722660" cy="306871"/>
          </a:xfrm>
          <a:prstGeom prst="line">
            <a:avLst/>
          </a:prstGeom>
          <a:solidFill>
            <a:schemeClr val="accent1"/>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8" name="TextBox 7"/>
          <p:cNvSpPr txBox="1"/>
          <p:nvPr/>
        </p:nvSpPr>
        <p:spPr>
          <a:xfrm>
            <a:off x="7524328" y="2348880"/>
            <a:ext cx="432048" cy="369312"/>
          </a:xfrm>
          <a:prstGeom prst="rect">
            <a:avLst/>
          </a:prstGeom>
          <a:noFill/>
        </p:spPr>
        <p:txBody>
          <a:bodyPr wrap="square" lIns="91422" tIns="45710" rIns="91422" bIns="45710" rtlCol="0">
            <a:spAutoFit/>
          </a:bodyPr>
          <a:lstStyle/>
          <a:p>
            <a:pPr algn="ctr" fontAlgn="base">
              <a:spcBef>
                <a:spcPct val="20000"/>
              </a:spcBef>
              <a:spcAft>
                <a:spcPct val="0"/>
              </a:spcAft>
              <a:buClr>
                <a:srgbClr val="0000FF"/>
              </a:buClr>
              <a:buSzPct val="75000"/>
              <a:buFont typeface="Wingdings" pitchFamily="2" charset="2"/>
              <a:buNone/>
            </a:pPr>
            <a:r>
              <a:rPr lang="sr-Latn-RS" b="1" dirty="0" smtClean="0">
                <a:solidFill>
                  <a:srgbClr val="FF0000"/>
                </a:solidFill>
              </a:rPr>
              <a:t>?</a:t>
            </a:r>
            <a:endParaRPr lang="en-US" b="1" dirty="0">
              <a:solidFill>
                <a:srgbClr val="FF0000"/>
              </a:solidFill>
            </a:endParaRPr>
          </a:p>
        </p:txBody>
      </p:sp>
      <p:sp>
        <p:nvSpPr>
          <p:cNvPr id="9" name="Rectangle 4"/>
          <p:cNvSpPr>
            <a:spLocks noChangeArrowheads="1"/>
          </p:cNvSpPr>
          <p:nvPr/>
        </p:nvSpPr>
        <p:spPr bwMode="auto">
          <a:xfrm>
            <a:off x="573314" y="1295401"/>
            <a:ext cx="8153400" cy="76200"/>
          </a:xfrm>
          <a:prstGeom prst="rect">
            <a:avLst/>
          </a:prstGeom>
          <a:gradFill rotWithShape="1">
            <a:gsLst>
              <a:gs pos="0">
                <a:srgbClr val="A50021"/>
              </a:gs>
              <a:gs pos="100000">
                <a:schemeClr val="bg1"/>
              </a:gs>
            </a:gsLst>
            <a:lin ang="0" scaled="1"/>
          </a:gradFill>
          <a:ln>
            <a:solidFill>
              <a:srgbClr val="FF0000"/>
            </a:solidFill>
          </a:ln>
          <a:extLst/>
        </p:spPr>
        <p:txBody>
          <a:bodyPr wrap="none" lIns="91422" tIns="45710" rIns="91422" bIns="45710" anchor="ctr"/>
          <a:lstStyle/>
          <a:p>
            <a:pPr algn="ctr" fontAlgn="base">
              <a:spcBef>
                <a:spcPct val="20000"/>
              </a:spcBef>
              <a:spcAft>
                <a:spcPct val="0"/>
              </a:spcAft>
              <a:buClr>
                <a:srgbClr val="0000FF"/>
              </a:buClr>
              <a:buSzPct val="75000"/>
              <a:buFont typeface="Wingdings" pitchFamily="2" charset="2"/>
              <a:buNone/>
              <a:defRPr/>
            </a:pPr>
            <a:endParaRPr lang="sr-Latn-CS" b="1">
              <a:solidFill>
                <a:srgbClr val="C5D9ED">
                  <a:lumMod val="75000"/>
                </a:srgbClr>
              </a:solidFill>
              <a:cs typeface="Arial" charset="0"/>
            </a:endParaRPr>
          </a:p>
        </p:txBody>
      </p:sp>
    </p:spTree>
    <p:extLst>
      <p:ext uri="{BB962C8B-B14F-4D97-AF65-F5344CB8AC3E}">
        <p14:creationId xmlns:p14="http://schemas.microsoft.com/office/powerpoint/2010/main" val="4285949185"/>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err="1">
                <a:solidFill>
                  <a:srgbClr val="0070C0"/>
                </a:solidFill>
                <a:effectLst>
                  <a:outerShdw blurRad="38100" dist="38100" dir="2700000" algn="tl">
                    <a:srgbClr val="000000">
                      <a:alpha val="43137"/>
                    </a:srgbClr>
                  </a:outerShdw>
                </a:effectLst>
              </a:rPr>
              <a:t>Promena</a:t>
            </a:r>
            <a:r>
              <a:rPr lang="en-US" sz="3200" b="1" dirty="0">
                <a:solidFill>
                  <a:srgbClr val="0070C0"/>
                </a:solidFill>
                <a:effectLst>
                  <a:outerShdw blurRad="38100" dist="38100" dir="2700000" algn="tl">
                    <a:srgbClr val="000000">
                      <a:alpha val="43137"/>
                    </a:srgbClr>
                  </a:outerShdw>
                </a:effectLst>
              </a:rPr>
              <a:t> </a:t>
            </a:r>
            <a:r>
              <a:rPr lang="en-US" sz="3200" b="1" dirty="0" err="1">
                <a:solidFill>
                  <a:srgbClr val="0070C0"/>
                </a:solidFill>
                <a:effectLst>
                  <a:outerShdw blurRad="38100" dist="38100" dir="2700000" algn="tl">
                    <a:srgbClr val="000000">
                      <a:alpha val="43137"/>
                    </a:srgbClr>
                  </a:outerShdw>
                </a:effectLst>
              </a:rPr>
              <a:t>cena</a:t>
            </a:r>
            <a:r>
              <a:rPr lang="en-US" sz="3200" b="1" dirty="0">
                <a:solidFill>
                  <a:srgbClr val="0070C0"/>
                </a:solidFill>
                <a:effectLst>
                  <a:outerShdw blurRad="38100" dist="38100" dir="2700000" algn="tl">
                    <a:srgbClr val="000000">
                      <a:alpha val="43137"/>
                    </a:srgbClr>
                  </a:outerShdw>
                </a:effectLst>
              </a:rPr>
              <a:t> </a:t>
            </a:r>
          </a:p>
        </p:txBody>
      </p:sp>
      <p:sp>
        <p:nvSpPr>
          <p:cNvPr id="4" name="Slide Number Placeholder 3"/>
          <p:cNvSpPr>
            <a:spLocks noGrp="1"/>
          </p:cNvSpPr>
          <p:nvPr>
            <p:ph type="sldNum" sz="quarter" idx="12"/>
          </p:nvPr>
        </p:nvSpPr>
        <p:spPr/>
        <p:txBody>
          <a:bodyPr/>
          <a:lstStyle/>
          <a:p>
            <a:fld id="{998E25EC-EFBF-46CA-9693-BFBC79988B8C}" type="slidenum">
              <a:rPr lang="sr-Latn-CS" altLang="en-US" smtClean="0">
                <a:solidFill>
                  <a:srgbClr val="000000"/>
                </a:solidFill>
              </a:rPr>
              <a:pPr/>
              <a:t>226</a:t>
            </a:fld>
            <a:endParaRPr lang="sr-Latn-CS" altLang="en-US">
              <a:solidFill>
                <a:srgbClr val="000000"/>
              </a:solidFill>
            </a:endParaRPr>
          </a:p>
        </p:txBody>
      </p:sp>
      <p:pic>
        <p:nvPicPr>
          <p:cNvPr id="5" name="Content Placeholder 4"/>
          <p:cNvPicPr>
            <a:picLocks noGrp="1"/>
          </p:cNvPicPr>
          <p:nvPr>
            <p:ph idx="1"/>
          </p:nvPr>
        </p:nvPicPr>
        <p:blipFill>
          <a:blip r:embed="rId2"/>
          <a:stretch>
            <a:fillRect/>
          </a:stretch>
        </p:blipFill>
        <p:spPr>
          <a:xfrm>
            <a:off x="457200" y="2280244"/>
            <a:ext cx="8229600" cy="4577763"/>
          </a:xfrm>
          <a:prstGeom prst="rect">
            <a:avLst/>
          </a:prstGeom>
        </p:spPr>
      </p:pic>
      <p:pic>
        <p:nvPicPr>
          <p:cNvPr id="6" name="Picture 5"/>
          <p:cNvPicPr>
            <a:picLocks noChangeAspect="1"/>
          </p:cNvPicPr>
          <p:nvPr/>
        </p:nvPicPr>
        <p:blipFill>
          <a:blip r:embed="rId3"/>
          <a:stretch>
            <a:fillRect/>
          </a:stretch>
        </p:blipFill>
        <p:spPr>
          <a:xfrm>
            <a:off x="323529" y="1124752"/>
            <a:ext cx="8169348" cy="85351"/>
          </a:xfrm>
          <a:prstGeom prst="rect">
            <a:avLst/>
          </a:prstGeom>
        </p:spPr>
      </p:pic>
      <p:sp>
        <p:nvSpPr>
          <p:cNvPr id="7" name="Rectangle 6"/>
          <p:cNvSpPr/>
          <p:nvPr/>
        </p:nvSpPr>
        <p:spPr>
          <a:xfrm>
            <a:off x="2325233" y="1556792"/>
            <a:ext cx="6361569" cy="369312"/>
          </a:xfrm>
          <a:prstGeom prst="rect">
            <a:avLst/>
          </a:prstGeom>
        </p:spPr>
        <p:txBody>
          <a:bodyPr wrap="square" lIns="91422" tIns="45710" rIns="91422" bIns="45710">
            <a:spAutoFit/>
          </a:bodyPr>
          <a:lstStyle/>
          <a:p>
            <a:pPr algn="ctr" fontAlgn="base">
              <a:spcBef>
                <a:spcPct val="20000"/>
              </a:spcBef>
              <a:spcAft>
                <a:spcPct val="0"/>
              </a:spcAft>
              <a:buClr>
                <a:srgbClr val="0000FF"/>
              </a:buClr>
              <a:buSzPct val="75000"/>
              <a:buFont typeface="Wingdings" pitchFamily="2" charset="2"/>
              <a:buNone/>
            </a:pPr>
            <a:r>
              <a:rPr lang="en-US" b="1" dirty="0">
                <a:solidFill>
                  <a:srgbClr val="444444"/>
                </a:solidFill>
                <a:latin typeface="open sans"/>
              </a:rPr>
              <a:t>Source: U.S. Bureau of Labor Statistics</a:t>
            </a:r>
            <a:endParaRPr lang="en-US" b="1" dirty="0">
              <a:solidFill>
                <a:srgbClr val="000066"/>
              </a:solidFill>
            </a:endParaRPr>
          </a:p>
        </p:txBody>
      </p:sp>
    </p:spTree>
    <p:extLst>
      <p:ext uri="{BB962C8B-B14F-4D97-AF65-F5344CB8AC3E}">
        <p14:creationId xmlns:p14="http://schemas.microsoft.com/office/powerpoint/2010/main" val="515030079"/>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RS" sz="3200" b="1" dirty="0">
                <a:solidFill>
                  <a:srgbClr val="0070C0"/>
                </a:solidFill>
                <a:effectLst>
                  <a:outerShdw blurRad="38100" dist="38100" dir="2700000" algn="tl">
                    <a:srgbClr val="000000">
                      <a:alpha val="43137"/>
                    </a:srgbClr>
                  </a:outerShdw>
                </a:effectLst>
              </a:rPr>
              <a:t>Iskustva Nemačke (Jühnde Bio-Energy-Village CHP 716 kWhe)</a:t>
            </a:r>
            <a:endParaRPr lang="en-US" sz="3200" b="1" dirty="0">
              <a:solidFill>
                <a:srgbClr val="0070C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pPr marL="0" indent="0">
              <a:buNone/>
            </a:pPr>
            <a:r>
              <a:rPr lang="sr-Latn-RS" sz="2000" b="1" dirty="0">
                <a:effectLst/>
              </a:rPr>
              <a:t>              </a:t>
            </a:r>
            <a:r>
              <a:rPr lang="en-US" sz="2000" b="1" dirty="0" err="1">
                <a:effectLst/>
              </a:rPr>
              <a:t>Kako</a:t>
            </a:r>
            <a:r>
              <a:rPr lang="en-US" sz="2000" b="1" dirty="0">
                <a:effectLst/>
              </a:rPr>
              <a:t> </a:t>
            </a:r>
            <a:r>
              <a:rPr lang="en-US" sz="2000" b="1" dirty="0" err="1">
                <a:effectLst/>
              </a:rPr>
              <a:t>motivisati</a:t>
            </a:r>
            <a:r>
              <a:rPr lang="en-US" sz="2000" b="1" dirty="0">
                <a:effectLst/>
              </a:rPr>
              <a:t> </a:t>
            </a:r>
            <a:r>
              <a:rPr lang="en-US" sz="2000" b="1" dirty="0" err="1">
                <a:effectLst/>
              </a:rPr>
              <a:t>lokalno</a:t>
            </a:r>
            <a:r>
              <a:rPr lang="en-US" sz="2000" b="1" dirty="0">
                <a:effectLst/>
              </a:rPr>
              <a:t> </a:t>
            </a:r>
            <a:r>
              <a:rPr lang="en-US" sz="2000" b="1" dirty="0" err="1">
                <a:effectLst/>
              </a:rPr>
              <a:t>stanovni</a:t>
            </a:r>
            <a:r>
              <a:rPr lang="sr-Latn-RS" sz="2000" b="1" dirty="0">
                <a:effectLst/>
              </a:rPr>
              <a:t>š</a:t>
            </a:r>
            <a:r>
              <a:rPr lang="en-US" sz="2000" b="1" dirty="0" err="1">
                <a:effectLst/>
              </a:rPr>
              <a:t>tvo</a:t>
            </a:r>
            <a:r>
              <a:rPr lang="sr-Latn-RS" sz="2000" b="1" dirty="0">
                <a:effectLst/>
              </a:rPr>
              <a:t>?</a:t>
            </a:r>
          </a:p>
          <a:p>
            <a:pPr marL="0" indent="0">
              <a:buNone/>
            </a:pPr>
            <a:endParaRPr lang="sr-Latn-RS" sz="2000" b="1" dirty="0">
              <a:effectLst/>
            </a:endParaRPr>
          </a:p>
          <a:p>
            <a:pPr marL="0" indent="0">
              <a:buNone/>
            </a:pPr>
            <a:r>
              <a:rPr lang="sr-Latn-RS" sz="2000" b="1" dirty="0">
                <a:solidFill>
                  <a:srgbClr val="FFCC66"/>
                </a:solidFill>
                <a:effectLst>
                  <a:outerShdw blurRad="38100" dist="38100" dir="2700000" algn="tl">
                    <a:srgbClr val="000000">
                      <a:alpha val="43137"/>
                    </a:srgbClr>
                  </a:outerShdw>
                </a:effectLst>
              </a:rPr>
              <a:t>Bilo je potrebno 5 godina da shvate ceo projekat.</a:t>
            </a:r>
          </a:p>
          <a:p>
            <a:pPr marL="0" indent="0">
              <a:buNone/>
            </a:pPr>
            <a:r>
              <a:rPr lang="sr-Latn-RS" sz="2000" dirty="0">
                <a:effectLst/>
              </a:rPr>
              <a:t>Postoje tri suštinske stvari:</a:t>
            </a:r>
          </a:p>
          <a:p>
            <a:pPr marL="0" indent="0">
              <a:buNone/>
            </a:pPr>
            <a:endParaRPr lang="sr-Latn-RS" sz="2000" dirty="0">
              <a:effectLst/>
            </a:endParaRPr>
          </a:p>
          <a:p>
            <a:pPr marL="0" indent="0">
              <a:buNone/>
            </a:pPr>
            <a:r>
              <a:rPr lang="sr-Latn-RS" sz="2000" dirty="0">
                <a:effectLst/>
              </a:rPr>
              <a:t>1. Intenzivna politika informisanja kroz skupove i info pisma osvrnivši se na </a:t>
            </a:r>
            <a:r>
              <a:rPr lang="sr-Latn-RS" sz="2000" u="sng" dirty="0">
                <a:effectLst/>
              </a:rPr>
              <a:t>PROBLEME </a:t>
            </a:r>
            <a:r>
              <a:rPr lang="sr-Latn-RS" sz="2000" dirty="0">
                <a:effectLst/>
              </a:rPr>
              <a:t>projekta;</a:t>
            </a:r>
          </a:p>
          <a:p>
            <a:pPr marL="457112" indent="-457112">
              <a:buAutoNum type="arabicPeriod"/>
            </a:pPr>
            <a:endParaRPr lang="sr-Latn-RS" sz="2000" dirty="0">
              <a:effectLst/>
            </a:endParaRPr>
          </a:p>
          <a:p>
            <a:pPr marL="0" indent="0">
              <a:buNone/>
            </a:pPr>
            <a:r>
              <a:rPr lang="sr-Latn-RS" sz="2000" dirty="0">
                <a:effectLst/>
              </a:rPr>
              <a:t>2. Ućešće lokalnog stanovništva u radionicama i radnim grupama;</a:t>
            </a:r>
          </a:p>
          <a:p>
            <a:pPr marL="0" indent="0">
              <a:buNone/>
            </a:pPr>
            <a:endParaRPr lang="sr-Latn-RS" sz="2000" dirty="0">
              <a:effectLst/>
            </a:endParaRPr>
          </a:p>
          <a:p>
            <a:pPr marL="0" indent="0">
              <a:buNone/>
            </a:pPr>
            <a:r>
              <a:rPr lang="sr-Latn-RS" sz="2000" dirty="0">
                <a:effectLst/>
              </a:rPr>
              <a:t>3. Nadležne osobe su bile spremne da daju informacije o projektu u svakom trenutku.</a:t>
            </a:r>
            <a:endParaRPr lang="en-US" sz="2000" dirty="0">
              <a:effectLst/>
            </a:endParaRPr>
          </a:p>
        </p:txBody>
      </p:sp>
      <p:sp>
        <p:nvSpPr>
          <p:cNvPr id="4" name="Slide Number Placeholder 3"/>
          <p:cNvSpPr>
            <a:spLocks noGrp="1"/>
          </p:cNvSpPr>
          <p:nvPr>
            <p:ph type="sldNum" sz="quarter" idx="12"/>
          </p:nvPr>
        </p:nvSpPr>
        <p:spPr/>
        <p:txBody>
          <a:bodyPr/>
          <a:lstStyle/>
          <a:p>
            <a:fld id="{998E25EC-EFBF-46CA-9693-BFBC79988B8C}" type="slidenum">
              <a:rPr lang="sr-Latn-CS" altLang="en-US" smtClean="0">
                <a:solidFill>
                  <a:srgbClr val="000000"/>
                </a:solidFill>
              </a:rPr>
              <a:pPr/>
              <a:t>227</a:t>
            </a:fld>
            <a:endParaRPr lang="sr-Latn-CS" altLang="en-US">
              <a:solidFill>
                <a:srgbClr val="000000"/>
              </a:solidFill>
            </a:endParaRPr>
          </a:p>
        </p:txBody>
      </p:sp>
      <p:sp>
        <p:nvSpPr>
          <p:cNvPr id="5" name="Rectangle 4"/>
          <p:cNvSpPr>
            <a:spLocks noChangeArrowheads="1"/>
          </p:cNvSpPr>
          <p:nvPr/>
        </p:nvSpPr>
        <p:spPr bwMode="auto">
          <a:xfrm>
            <a:off x="573314" y="1295401"/>
            <a:ext cx="8153400" cy="76200"/>
          </a:xfrm>
          <a:prstGeom prst="rect">
            <a:avLst/>
          </a:prstGeom>
          <a:gradFill rotWithShape="1">
            <a:gsLst>
              <a:gs pos="0">
                <a:srgbClr val="A50021"/>
              </a:gs>
              <a:gs pos="100000">
                <a:schemeClr val="bg1"/>
              </a:gs>
            </a:gsLst>
            <a:lin ang="0" scaled="1"/>
          </a:gradFill>
          <a:ln>
            <a:solidFill>
              <a:srgbClr val="FF0000"/>
            </a:solidFill>
          </a:ln>
          <a:extLst/>
        </p:spPr>
        <p:txBody>
          <a:bodyPr wrap="none" lIns="91422" tIns="45710" rIns="91422" bIns="45710" anchor="ctr"/>
          <a:lstStyle/>
          <a:p>
            <a:pPr algn="ctr" fontAlgn="base">
              <a:spcBef>
                <a:spcPct val="20000"/>
              </a:spcBef>
              <a:spcAft>
                <a:spcPct val="0"/>
              </a:spcAft>
              <a:buClr>
                <a:srgbClr val="0000FF"/>
              </a:buClr>
              <a:buSzPct val="75000"/>
              <a:buFont typeface="Wingdings" pitchFamily="2" charset="2"/>
              <a:buNone/>
              <a:defRPr/>
            </a:pPr>
            <a:endParaRPr lang="sr-Latn-CS" b="1">
              <a:solidFill>
                <a:srgbClr val="C5D9ED">
                  <a:lumMod val="75000"/>
                </a:srgbClr>
              </a:solidFill>
              <a:cs typeface="Arial" charset="0"/>
            </a:endParaRPr>
          </a:p>
        </p:txBody>
      </p:sp>
    </p:spTree>
    <p:extLst>
      <p:ext uri="{BB962C8B-B14F-4D97-AF65-F5344CB8AC3E}">
        <p14:creationId xmlns:p14="http://schemas.microsoft.com/office/powerpoint/2010/main" val="1155463523"/>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sr-Latn-RS" sz="3200" b="1" dirty="0">
                <a:solidFill>
                  <a:srgbClr val="0070C0"/>
                </a:solidFill>
                <a:effectLst>
                  <a:outerShdw blurRad="38100" dist="38100" dir="2700000" algn="tl">
                    <a:srgbClr val="000000">
                      <a:alpha val="43137"/>
                    </a:srgbClr>
                  </a:outerShdw>
                </a:effectLst>
              </a:rPr>
              <a:t>Strategija razvoja </a:t>
            </a:r>
            <a:endParaRPr lang="en-US" sz="3200" b="1" dirty="0">
              <a:solidFill>
                <a:srgbClr val="0070C0"/>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pPr>
              <a:defRPr/>
            </a:pPr>
            <a:fld id="{998E25EC-EFBF-46CA-9693-BFBC79988B8C}" type="slidenum">
              <a:rPr lang="sr-Latn-CS" altLang="en-US" smtClean="0">
                <a:solidFill>
                  <a:srgbClr val="000000"/>
                </a:solidFill>
              </a:rPr>
              <a:pPr>
                <a:defRPr/>
              </a:pPr>
              <a:t>228</a:t>
            </a:fld>
            <a:endParaRPr lang="sr-Latn-CS" altLang="en-US">
              <a:solidFill>
                <a:srgbClr val="000000"/>
              </a:solidFill>
            </a:endParaRPr>
          </a:p>
        </p:txBody>
      </p:sp>
      <p:graphicFrame>
        <p:nvGraphicFramePr>
          <p:cNvPr id="19" name="Content Placeholder 18"/>
          <p:cNvGraphicFramePr>
            <a:graphicFrameLocks noGrp="1"/>
          </p:cNvGraphicFramePr>
          <p:nvPr>
            <p:ph idx="1"/>
            <p:extLst/>
          </p:nvPr>
        </p:nvGraphicFramePr>
        <p:xfrm>
          <a:off x="457200" y="1600204"/>
          <a:ext cx="8229600" cy="4530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 name="Picture 19"/>
          <p:cNvPicPr>
            <a:picLocks noChangeAspect="1"/>
          </p:cNvPicPr>
          <p:nvPr/>
        </p:nvPicPr>
        <p:blipFill>
          <a:blip r:embed="rId7"/>
          <a:stretch>
            <a:fillRect/>
          </a:stretch>
        </p:blipFill>
        <p:spPr>
          <a:xfrm>
            <a:off x="439749" y="1124752"/>
            <a:ext cx="8163252" cy="85351"/>
          </a:xfrm>
          <a:prstGeom prst="rect">
            <a:avLst/>
          </a:prstGeom>
        </p:spPr>
      </p:pic>
    </p:spTree>
    <p:extLst>
      <p:ext uri="{BB962C8B-B14F-4D97-AF65-F5344CB8AC3E}">
        <p14:creationId xmlns:p14="http://schemas.microsoft.com/office/powerpoint/2010/main" val="2491684006"/>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RS" sz="3200" b="1" dirty="0">
                <a:solidFill>
                  <a:srgbClr val="0070C0"/>
                </a:solidFill>
                <a:effectLst>
                  <a:outerShdw blurRad="38100" dist="38100" dir="2700000" algn="tl">
                    <a:srgbClr val="000000">
                      <a:alpha val="43137"/>
                    </a:srgbClr>
                  </a:outerShdw>
                </a:effectLst>
              </a:rPr>
              <a:t>Umesto zaključka</a:t>
            </a:r>
            <a:endParaRPr lang="en-US" sz="3200" b="1" dirty="0">
              <a:solidFill>
                <a:srgbClr val="0070C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1" y="1600200"/>
            <a:ext cx="8507288" cy="5257800"/>
          </a:xfrm>
        </p:spPr>
        <p:txBody>
          <a:bodyPr/>
          <a:lstStyle/>
          <a:p>
            <a:pPr marL="0" indent="0">
              <a:buClr>
                <a:srgbClr val="FF0000"/>
              </a:buClr>
              <a:buNone/>
            </a:pPr>
            <a:r>
              <a:rPr lang="en-US" sz="2000" dirty="0">
                <a:effectLst/>
              </a:rPr>
              <a:t>      </a:t>
            </a:r>
            <a:r>
              <a:rPr lang="sr-Latn-RS" sz="2000" dirty="0">
                <a:effectLst/>
              </a:rPr>
              <a:t>Projekti izgradnje malih toplotnih izvora (200kW -1MW) ili većih od 1MW u f (pouzdane </a:t>
            </a:r>
            <a:r>
              <a:rPr lang="en-US" sz="2000" dirty="0" err="1">
                <a:effectLst/>
              </a:rPr>
              <a:t>raspolo</a:t>
            </a:r>
            <a:r>
              <a:rPr lang="sr-Latn-RS" sz="2000" dirty="0">
                <a:effectLst/>
              </a:rPr>
              <a:t>ž</a:t>
            </a:r>
            <a:r>
              <a:rPr lang="en-US" sz="2000" dirty="0" err="1">
                <a:effectLst/>
              </a:rPr>
              <a:t>ivosti</a:t>
            </a:r>
            <a:r>
              <a:rPr lang="en-US" sz="2000" dirty="0">
                <a:effectLst/>
              </a:rPr>
              <a:t> </a:t>
            </a:r>
            <a:r>
              <a:rPr lang="sr-Latn-RS" sz="2000" dirty="0">
                <a:effectLst/>
              </a:rPr>
              <a:t>i</a:t>
            </a:r>
            <a:r>
              <a:rPr lang="en-US" sz="2000" dirty="0">
                <a:effectLst/>
              </a:rPr>
              <a:t> </a:t>
            </a:r>
            <a:r>
              <a:rPr lang="sr-Latn-RS" sz="2000" dirty="0">
                <a:effectLst/>
              </a:rPr>
              <a:t>dostupnosti biomase), koji bi kao primarni energent koristili drvnu i poljoprivrednu biomasu; </a:t>
            </a:r>
            <a:endParaRPr lang="en-US" sz="2000" dirty="0">
              <a:effectLst/>
            </a:endParaRPr>
          </a:p>
          <a:p>
            <a:pPr>
              <a:buClr>
                <a:srgbClr val="FF0000"/>
              </a:buClr>
              <a:buFont typeface="Wingdings" panose="05000000000000000000" pitchFamily="2" charset="2"/>
              <a:buChar char="v"/>
            </a:pPr>
            <a:endParaRPr lang="sr-Latn-RS" sz="2000" dirty="0">
              <a:effectLst/>
            </a:endParaRPr>
          </a:p>
          <a:p>
            <a:pPr>
              <a:buClr>
                <a:srgbClr val="FF0000"/>
              </a:buClr>
              <a:buFont typeface="Wingdings" panose="05000000000000000000" pitchFamily="2" charset="2"/>
              <a:buChar char="v"/>
            </a:pPr>
            <a:r>
              <a:rPr lang="sr-Latn-RS" sz="2000" dirty="0">
                <a:effectLst/>
              </a:rPr>
              <a:t>Tačkasto rasporedjeni;</a:t>
            </a:r>
          </a:p>
          <a:p>
            <a:pPr>
              <a:buClr>
                <a:srgbClr val="FF0000"/>
              </a:buClr>
              <a:buFont typeface="Wingdings" panose="05000000000000000000" pitchFamily="2" charset="2"/>
              <a:buChar char="v"/>
            </a:pPr>
            <a:r>
              <a:rPr lang="sr-Latn-RS" sz="2000" dirty="0">
                <a:effectLst/>
              </a:rPr>
              <a:t>Gazdovanje : SDG ili JPP;</a:t>
            </a:r>
            <a:r>
              <a:rPr lang="en-US" sz="2000" dirty="0">
                <a:effectLst/>
              </a:rPr>
              <a:t> </a:t>
            </a:r>
            <a:endParaRPr lang="sr-Latn-RS" sz="2000" dirty="0">
              <a:effectLst/>
            </a:endParaRPr>
          </a:p>
          <a:p>
            <a:pPr>
              <a:buClr>
                <a:srgbClr val="FF0000"/>
              </a:buClr>
              <a:buFont typeface="Wingdings" panose="05000000000000000000" pitchFamily="2" charset="2"/>
              <a:buChar char="v"/>
            </a:pPr>
            <a:r>
              <a:rPr lang="sr-Latn-RS" sz="2000" dirty="0">
                <a:effectLst/>
              </a:rPr>
              <a:t>Osnivač bi počeo da prevazilazi izazove preduzeća za proizvodnju toplotne energije;</a:t>
            </a:r>
          </a:p>
          <a:p>
            <a:pPr>
              <a:buClr>
                <a:srgbClr val="FF0000"/>
              </a:buClr>
              <a:buFont typeface="Wingdings" panose="05000000000000000000" pitchFamily="2" charset="2"/>
              <a:buChar char="v"/>
            </a:pPr>
            <a:r>
              <a:rPr lang="sr-Latn-RS" sz="2000" dirty="0">
                <a:effectLst/>
              </a:rPr>
              <a:t>Sprečavanje devastiranja prigradskih i seoskih sredina. </a:t>
            </a:r>
          </a:p>
          <a:p>
            <a:pPr>
              <a:buClr>
                <a:srgbClr val="FF0000"/>
              </a:buClr>
              <a:buFont typeface="Wingdings" panose="05000000000000000000" pitchFamily="2" charset="2"/>
              <a:buChar char="v"/>
            </a:pPr>
            <a:endParaRPr lang="sr-Latn-RS" sz="2000" dirty="0">
              <a:effectLst/>
            </a:endParaRPr>
          </a:p>
          <a:p>
            <a:pPr marL="0" indent="0">
              <a:buClr>
                <a:srgbClr val="FF0000"/>
              </a:buClr>
              <a:buNone/>
            </a:pPr>
            <a:endParaRPr lang="sr-Latn-RS" sz="2000" dirty="0">
              <a:effectLst/>
            </a:endParaRPr>
          </a:p>
          <a:p>
            <a:pPr marL="0" indent="0">
              <a:buClr>
                <a:srgbClr val="FF0000"/>
              </a:buClr>
              <a:buNone/>
            </a:pPr>
            <a:endParaRPr lang="en-US" sz="2000" dirty="0">
              <a:solidFill>
                <a:srgbClr val="FF0000"/>
              </a:solidFill>
              <a:effectLst/>
              <a:latin typeface="+mj-lt"/>
            </a:endParaRPr>
          </a:p>
        </p:txBody>
      </p:sp>
      <p:sp>
        <p:nvSpPr>
          <p:cNvPr id="4" name="Slide Number Placeholder 3"/>
          <p:cNvSpPr>
            <a:spLocks noGrp="1"/>
          </p:cNvSpPr>
          <p:nvPr>
            <p:ph type="sldNum" sz="quarter" idx="12"/>
          </p:nvPr>
        </p:nvSpPr>
        <p:spPr/>
        <p:txBody>
          <a:bodyPr/>
          <a:lstStyle/>
          <a:p>
            <a:fld id="{998E25EC-EFBF-46CA-9693-BFBC79988B8C}" type="slidenum">
              <a:rPr lang="sr-Latn-CS" altLang="en-US" smtClean="0">
                <a:solidFill>
                  <a:srgbClr val="000000"/>
                </a:solidFill>
              </a:rPr>
              <a:pPr/>
              <a:t>229</a:t>
            </a:fld>
            <a:endParaRPr lang="sr-Latn-CS" altLang="en-US">
              <a:solidFill>
                <a:srgbClr val="000000"/>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484792"/>
            <a:ext cx="720080" cy="441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4"/>
          <p:cNvSpPr>
            <a:spLocks noChangeArrowheads="1"/>
          </p:cNvSpPr>
          <p:nvPr/>
        </p:nvSpPr>
        <p:spPr bwMode="auto">
          <a:xfrm>
            <a:off x="573314" y="1295401"/>
            <a:ext cx="8153400" cy="76200"/>
          </a:xfrm>
          <a:prstGeom prst="rect">
            <a:avLst/>
          </a:prstGeom>
          <a:gradFill rotWithShape="1">
            <a:gsLst>
              <a:gs pos="0">
                <a:srgbClr val="A50021"/>
              </a:gs>
              <a:gs pos="100000">
                <a:schemeClr val="bg1"/>
              </a:gs>
            </a:gsLst>
            <a:lin ang="0" scaled="1"/>
          </a:gradFill>
          <a:ln>
            <a:solidFill>
              <a:srgbClr val="FF0000"/>
            </a:solidFill>
          </a:ln>
          <a:extLst/>
        </p:spPr>
        <p:txBody>
          <a:bodyPr wrap="none" lIns="91422" tIns="45710" rIns="91422" bIns="45710" anchor="ctr"/>
          <a:lstStyle/>
          <a:p>
            <a:pPr algn="ctr" fontAlgn="base">
              <a:spcBef>
                <a:spcPct val="20000"/>
              </a:spcBef>
              <a:spcAft>
                <a:spcPct val="0"/>
              </a:spcAft>
              <a:buClr>
                <a:srgbClr val="0000FF"/>
              </a:buClr>
              <a:buSzPct val="75000"/>
              <a:buFont typeface="Wingdings" pitchFamily="2" charset="2"/>
              <a:buNone/>
              <a:defRPr/>
            </a:pPr>
            <a:endParaRPr lang="sr-Latn-CS" b="1">
              <a:solidFill>
                <a:srgbClr val="C5D9ED">
                  <a:lumMod val="75000"/>
                </a:srgbClr>
              </a:solidFill>
              <a:cs typeface="Arial" charset="0"/>
            </a:endParaRPr>
          </a:p>
        </p:txBody>
      </p:sp>
      <p:pic>
        <p:nvPicPr>
          <p:cNvPr id="5" name="Picture 4"/>
          <p:cNvPicPr>
            <a:picLocks noChangeAspect="1"/>
          </p:cNvPicPr>
          <p:nvPr/>
        </p:nvPicPr>
        <p:blipFill>
          <a:blip r:embed="rId3"/>
          <a:stretch>
            <a:fillRect/>
          </a:stretch>
        </p:blipFill>
        <p:spPr>
          <a:xfrm>
            <a:off x="3031850" y="4856186"/>
            <a:ext cx="2764291" cy="1849419"/>
          </a:xfrm>
          <a:prstGeom prst="rect">
            <a:avLst/>
          </a:prstGeom>
        </p:spPr>
      </p:pic>
    </p:spTree>
    <p:extLst>
      <p:ext uri="{BB962C8B-B14F-4D97-AF65-F5344CB8AC3E}">
        <p14:creationId xmlns:p14="http://schemas.microsoft.com/office/powerpoint/2010/main" val="42511779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a:xfrm>
            <a:off x="585132" y="1829911"/>
            <a:ext cx="7772400" cy="889233"/>
          </a:xfrm>
        </p:spPr>
        <p:txBody>
          <a:bodyPr anchor="t" anchorCtr="0">
            <a:noAutofit/>
          </a:bodyPr>
          <a:lstStyle/>
          <a:p>
            <a:pPr algn="l"/>
            <a:r>
              <a:rPr lang="hu-HU" sz="3200" b="1" dirty="0" err="1">
                <a:solidFill>
                  <a:schemeClr val="accent5">
                    <a:lumMod val="75000"/>
                  </a:schemeClr>
                </a:solidFill>
              </a:rPr>
              <a:t>Potential</a:t>
            </a:r>
            <a:r>
              <a:rPr lang="hu-HU" sz="3200" b="1" dirty="0">
                <a:solidFill>
                  <a:schemeClr val="accent5">
                    <a:lumMod val="75000"/>
                  </a:schemeClr>
                </a:solidFill>
              </a:rPr>
              <a:t> </a:t>
            </a:r>
            <a:r>
              <a:rPr lang="hu-HU" sz="3200" b="1" dirty="0" err="1">
                <a:solidFill>
                  <a:schemeClr val="accent5">
                    <a:lumMod val="75000"/>
                  </a:schemeClr>
                </a:solidFill>
              </a:rPr>
              <a:t>tools</a:t>
            </a:r>
            <a:r>
              <a:rPr lang="hu-HU" sz="3200" b="1" dirty="0">
                <a:solidFill>
                  <a:schemeClr val="accent5">
                    <a:lumMod val="75000"/>
                  </a:schemeClr>
                </a:solidFill>
              </a:rPr>
              <a:t> </a:t>
            </a:r>
            <a:r>
              <a:rPr lang="hu-HU" sz="3200" b="1" dirty="0" err="1">
                <a:solidFill>
                  <a:schemeClr val="accent5">
                    <a:lumMod val="75000"/>
                  </a:schemeClr>
                </a:solidFill>
              </a:rPr>
              <a:t>for</a:t>
            </a:r>
            <a:r>
              <a:rPr lang="hu-HU" sz="3200" b="1" dirty="0">
                <a:solidFill>
                  <a:schemeClr val="accent5">
                    <a:lumMod val="75000"/>
                  </a:schemeClr>
                </a:solidFill>
              </a:rPr>
              <a:t> </a:t>
            </a:r>
            <a:r>
              <a:rPr lang="hu-HU" sz="3200" b="1" dirty="0" err="1">
                <a:solidFill>
                  <a:schemeClr val="accent5">
                    <a:lumMod val="75000"/>
                  </a:schemeClr>
                </a:solidFill>
              </a:rPr>
              <a:t>different</a:t>
            </a:r>
            <a:r>
              <a:rPr lang="hu-HU" sz="3200" b="1" dirty="0">
                <a:solidFill>
                  <a:schemeClr val="accent5">
                    <a:lumMod val="75000"/>
                  </a:schemeClr>
                </a:solidFill>
              </a:rPr>
              <a:t> </a:t>
            </a:r>
            <a:r>
              <a:rPr lang="hu-HU" sz="3200" b="1" dirty="0" err="1">
                <a:solidFill>
                  <a:schemeClr val="accent5">
                    <a:lumMod val="75000"/>
                  </a:schemeClr>
                </a:solidFill>
              </a:rPr>
              <a:t>level</a:t>
            </a:r>
            <a:r>
              <a:rPr lang="hu-HU" sz="3200" b="1" dirty="0">
                <a:solidFill>
                  <a:schemeClr val="accent5">
                    <a:lumMod val="75000"/>
                  </a:schemeClr>
                </a:solidFill>
              </a:rPr>
              <a:t> of </a:t>
            </a:r>
            <a:r>
              <a:rPr lang="hu-HU" sz="3200" b="1" dirty="0" err="1">
                <a:solidFill>
                  <a:schemeClr val="accent5">
                    <a:lumMod val="75000"/>
                  </a:schemeClr>
                </a:solidFill>
              </a:rPr>
              <a:t>the</a:t>
            </a:r>
            <a:r>
              <a:rPr lang="hu-HU" sz="3200" b="1" dirty="0">
                <a:solidFill>
                  <a:schemeClr val="accent5">
                    <a:lumMod val="75000"/>
                  </a:schemeClr>
                </a:solidFill>
              </a:rPr>
              <a:t> </a:t>
            </a:r>
            <a:r>
              <a:rPr lang="hu-HU" sz="3200" b="1" dirty="0" err="1">
                <a:solidFill>
                  <a:schemeClr val="accent5">
                    <a:lumMod val="75000"/>
                  </a:schemeClr>
                </a:solidFill>
              </a:rPr>
              <a:t>society</a:t>
            </a:r>
            <a:r>
              <a:rPr lang="hu-HU" sz="3200" b="1" dirty="0">
                <a:solidFill>
                  <a:schemeClr val="accent5">
                    <a:lumMod val="75000"/>
                  </a:schemeClr>
                </a:solidFill>
              </a:rPr>
              <a:t>:</a:t>
            </a:r>
          </a:p>
        </p:txBody>
      </p:sp>
      <p:pic>
        <p:nvPicPr>
          <p:cNvPr id="4" name="Kép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2" y="347723"/>
            <a:ext cx="2038525" cy="774640"/>
          </a:xfrm>
          <a:prstGeom prst="rect">
            <a:avLst/>
          </a:prstGeom>
          <a:ln>
            <a:noFill/>
          </a:ln>
          <a:effectLst>
            <a:outerShdw blurRad="292100" dist="139700" dir="2700000" algn="tl" rotWithShape="0">
              <a:srgbClr val="333333">
                <a:alpha val="65000"/>
              </a:srgbClr>
            </a:outerShdw>
          </a:effectLst>
        </p:spPr>
      </p:pic>
      <p:pic>
        <p:nvPicPr>
          <p:cNvPr id="5" name="Kép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9657" y="347729"/>
            <a:ext cx="2210361" cy="867943"/>
          </a:xfrm>
          <a:prstGeom prst="rect">
            <a:avLst/>
          </a:prstGeom>
          <a:ln>
            <a:noFill/>
          </a:ln>
          <a:effectLst>
            <a:outerShdw blurRad="292100" dist="139700" dir="2700000" algn="tl" rotWithShape="0">
              <a:srgbClr val="333333">
                <a:alpha val="65000"/>
              </a:srgbClr>
            </a:outerShdw>
          </a:effectLst>
        </p:spPr>
      </p:pic>
      <p:sp>
        <p:nvSpPr>
          <p:cNvPr id="6" name="Szövegdoboz 5"/>
          <p:cNvSpPr txBox="1"/>
          <p:nvPr/>
        </p:nvSpPr>
        <p:spPr>
          <a:xfrm>
            <a:off x="75501" y="6526635"/>
            <a:ext cx="5637402" cy="261590"/>
          </a:xfrm>
          <a:prstGeom prst="rect">
            <a:avLst/>
          </a:prstGeom>
          <a:noFill/>
        </p:spPr>
        <p:txBody>
          <a:bodyPr wrap="square" lIns="91422" tIns="45710" rIns="91422" bIns="45710" rtlCol="0">
            <a:spAutoFit/>
          </a:bodyPr>
          <a:lstStyle/>
          <a:p>
            <a:r>
              <a:rPr lang="hu-HU" sz="1100" i="1" dirty="0">
                <a:solidFill>
                  <a:schemeClr val="accent5">
                    <a:lumMod val="75000"/>
                  </a:schemeClr>
                </a:solidFill>
              </a:rPr>
              <a:t>BIOMASS – POTENTIAL FOR GROWTH, </a:t>
            </a:r>
            <a:r>
              <a:rPr lang="hu-HU" sz="1100" i="1" dirty="0" err="1">
                <a:solidFill>
                  <a:schemeClr val="accent5">
                    <a:lumMod val="75000"/>
                  </a:schemeClr>
                </a:solidFill>
              </a:rPr>
              <a:t>Novi</a:t>
            </a:r>
            <a:r>
              <a:rPr lang="hu-HU" sz="1100" i="1" dirty="0">
                <a:solidFill>
                  <a:schemeClr val="accent5">
                    <a:lumMod val="75000"/>
                  </a:schemeClr>
                </a:solidFill>
              </a:rPr>
              <a:t> </a:t>
            </a:r>
            <a:r>
              <a:rPr lang="hu-HU" sz="1100" i="1" dirty="0" err="1">
                <a:solidFill>
                  <a:schemeClr val="accent5">
                    <a:lumMod val="75000"/>
                  </a:schemeClr>
                </a:solidFill>
              </a:rPr>
              <a:t>Sad</a:t>
            </a:r>
            <a:r>
              <a:rPr lang="hu-HU" sz="1100" i="1" dirty="0">
                <a:solidFill>
                  <a:schemeClr val="accent5">
                    <a:lumMod val="75000"/>
                  </a:schemeClr>
                </a:solidFill>
              </a:rPr>
              <a:t> (</a:t>
            </a:r>
            <a:r>
              <a:rPr lang="hu-HU" sz="1100" i="1" dirty="0" err="1">
                <a:solidFill>
                  <a:schemeClr val="accent5">
                    <a:lumMod val="75000"/>
                  </a:schemeClr>
                </a:solidFill>
              </a:rPr>
              <a:t>Serbia</a:t>
            </a:r>
            <a:r>
              <a:rPr lang="hu-HU" sz="1100" i="1" dirty="0">
                <a:solidFill>
                  <a:schemeClr val="accent5">
                    <a:lumMod val="75000"/>
                  </a:schemeClr>
                </a:solidFill>
              </a:rPr>
              <a:t>), Assembly of AP </a:t>
            </a:r>
            <a:r>
              <a:rPr lang="hu-HU" sz="1100" i="1" dirty="0" err="1">
                <a:solidFill>
                  <a:schemeClr val="accent5">
                    <a:lumMod val="75000"/>
                  </a:schemeClr>
                </a:solidFill>
              </a:rPr>
              <a:t>Vojvodina</a:t>
            </a:r>
            <a:r>
              <a:rPr lang="hu-HU" sz="1100" i="1" dirty="0">
                <a:solidFill>
                  <a:schemeClr val="accent5">
                    <a:lumMod val="75000"/>
                  </a:schemeClr>
                </a:solidFill>
              </a:rPr>
              <a:t>, 16.11.2017.</a:t>
            </a:r>
          </a:p>
        </p:txBody>
      </p:sp>
      <p:pic>
        <p:nvPicPr>
          <p:cNvPr id="8" name="Kép 7"/>
          <p:cNvPicPr>
            <a:picLocks noChangeAspect="1"/>
          </p:cNvPicPr>
          <p:nvPr/>
        </p:nvPicPr>
        <p:blipFill rotWithShape="1">
          <a:blip r:embed="rId4" cstate="print">
            <a:extLst>
              <a:ext uri="{28A0092B-C50C-407E-A947-70E740481C1C}">
                <a14:useLocalDpi xmlns:a14="http://schemas.microsoft.com/office/drawing/2010/main" val="0"/>
              </a:ext>
            </a:extLst>
          </a:blip>
          <a:srcRect l="27993"/>
          <a:stretch/>
        </p:blipFill>
        <p:spPr>
          <a:xfrm>
            <a:off x="6354751" y="360239"/>
            <a:ext cx="2789252" cy="762124"/>
          </a:xfrm>
          <a:prstGeom prst="rect">
            <a:avLst/>
          </a:prstGeom>
        </p:spPr>
      </p:pic>
      <p:sp>
        <p:nvSpPr>
          <p:cNvPr id="7" name="Szövegdoboz 6"/>
          <p:cNvSpPr txBox="1"/>
          <p:nvPr/>
        </p:nvSpPr>
        <p:spPr>
          <a:xfrm>
            <a:off x="685805" y="2719141"/>
            <a:ext cx="7283741" cy="3293189"/>
          </a:xfrm>
          <a:prstGeom prst="rect">
            <a:avLst/>
          </a:prstGeom>
          <a:noFill/>
        </p:spPr>
        <p:txBody>
          <a:bodyPr wrap="square" lIns="91422" tIns="45710" rIns="91422" bIns="45710" rtlCol="0">
            <a:spAutoFit/>
          </a:bodyPr>
          <a:lstStyle>
            <a:defPPr>
              <a:defRPr lang="hu-HU"/>
            </a:defPPr>
            <a:lvl1pPr>
              <a:defRPr sz="2000" b="1">
                <a:solidFill>
                  <a:schemeClr val="accent5">
                    <a:lumMod val="75000"/>
                  </a:schemeClr>
                </a:solidFill>
              </a:defRPr>
            </a:lvl1pPr>
          </a:lstStyle>
          <a:p>
            <a:r>
              <a:rPr lang="en-US" dirty="0"/>
              <a:t>State institutions</a:t>
            </a:r>
          </a:p>
          <a:p>
            <a:pPr marL="742806" lvl="1" indent="-285694">
              <a:buFont typeface="Arial" panose="020B0604020202020204" pitchFamily="34" charset="0"/>
              <a:buChar char="•"/>
            </a:pPr>
            <a:r>
              <a:rPr lang="en-US" dirty="0"/>
              <a:t>legal-economic regulation</a:t>
            </a:r>
          </a:p>
          <a:p>
            <a:pPr marL="742806" lvl="1" indent="-285694">
              <a:buFont typeface="Arial" panose="020B0604020202020204" pitchFamily="34" charset="0"/>
              <a:buChar char="•"/>
            </a:pPr>
            <a:r>
              <a:rPr lang="en-US" dirty="0"/>
              <a:t>developing a subsidy system </a:t>
            </a:r>
          </a:p>
          <a:p>
            <a:endParaRPr lang="hu-HU" dirty="0"/>
          </a:p>
          <a:p>
            <a:r>
              <a:rPr lang="en-US" dirty="0"/>
              <a:t>Regional </a:t>
            </a:r>
            <a:r>
              <a:rPr lang="hu-HU" dirty="0" err="1"/>
              <a:t>level</a:t>
            </a:r>
            <a:endParaRPr lang="en-US" dirty="0"/>
          </a:p>
          <a:p>
            <a:pPr marL="742806" lvl="1" indent="-285694">
              <a:buFont typeface="Arial" panose="020B0604020202020204" pitchFamily="34" charset="0"/>
              <a:buChar char="•"/>
            </a:pPr>
            <a:r>
              <a:rPr lang="en-US" dirty="0" err="1"/>
              <a:t>decentralised</a:t>
            </a:r>
            <a:r>
              <a:rPr lang="en-US" dirty="0"/>
              <a:t> subsidy system</a:t>
            </a:r>
          </a:p>
          <a:p>
            <a:endParaRPr lang="hu-HU" dirty="0"/>
          </a:p>
          <a:p>
            <a:r>
              <a:rPr lang="en-US" dirty="0"/>
              <a:t>Local governments</a:t>
            </a:r>
          </a:p>
          <a:p>
            <a:pPr marL="742806" lvl="1" indent="-285694">
              <a:buFont typeface="Arial" panose="020B0604020202020204" pitchFamily="34" charset="0"/>
              <a:buChar char="•"/>
            </a:pPr>
            <a:r>
              <a:rPr lang="en-US" dirty="0"/>
              <a:t>raising public awareness, setting an example, exchanging information</a:t>
            </a:r>
          </a:p>
          <a:p>
            <a:pPr marL="742806" lvl="1" indent="-285694">
              <a:buFont typeface="Arial" panose="020B0604020202020204" pitchFamily="34" charset="0"/>
              <a:buChar char="•"/>
            </a:pPr>
            <a:r>
              <a:rPr lang="en-US" dirty="0"/>
              <a:t>uniting initiatives coming from b</a:t>
            </a:r>
            <a:r>
              <a:rPr lang="hu-HU" dirty="0" err="1"/>
              <a:t>ottom</a:t>
            </a:r>
            <a:endParaRPr lang="en-US" dirty="0"/>
          </a:p>
        </p:txBody>
      </p:sp>
      <p:sp>
        <p:nvSpPr>
          <p:cNvPr id="171" name="Téglalap 170"/>
          <p:cNvSpPr/>
          <p:nvPr/>
        </p:nvSpPr>
        <p:spPr>
          <a:xfrm>
            <a:off x="8280095" y="3442416"/>
            <a:ext cx="763241" cy="923309"/>
          </a:xfrm>
          <a:prstGeom prst="rect">
            <a:avLst/>
          </a:prstGeom>
          <a:noFill/>
          <a:ln>
            <a:solidFill>
              <a:srgbClr val="0070C0"/>
            </a:solidFill>
          </a:ln>
        </p:spPr>
        <p:txBody>
          <a:bodyPr wrap="square" lIns="91422" tIns="45710" rIns="91422" bIns="45710">
            <a:spAutoFit/>
          </a:bodyPr>
          <a:lstStyle/>
          <a:p>
            <a:pPr algn="ctr"/>
            <a:r>
              <a:rPr lang="hu-HU" sz="5400" b="1" dirty="0">
                <a:ln w="12700">
                  <a:solidFill>
                    <a:schemeClr val="accent5"/>
                  </a:solidFill>
                  <a:prstDash val="solid"/>
                </a:ln>
                <a:pattFill prst="ltDnDiag">
                  <a:fgClr>
                    <a:schemeClr val="accent5">
                      <a:lumMod val="60000"/>
                      <a:lumOff val="40000"/>
                    </a:schemeClr>
                  </a:fgClr>
                  <a:bgClr>
                    <a:schemeClr val="bg1"/>
                  </a:bgClr>
                </a:pattFill>
              </a:rPr>
              <a:t>I.</a:t>
            </a:r>
          </a:p>
        </p:txBody>
      </p:sp>
    </p:spTree>
    <p:extLst>
      <p:ext uri="{BB962C8B-B14F-4D97-AF65-F5344CB8AC3E}">
        <p14:creationId xmlns:p14="http://schemas.microsoft.com/office/powerpoint/2010/main" val="385620170"/>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40000"/>
                <a:satMod val="350000"/>
              </a:schemeClr>
            </a:gs>
            <a:gs pos="66000">
              <a:schemeClr val="bg1">
                <a:tint val="45000"/>
                <a:shade val="99000"/>
                <a:satMod val="350000"/>
                <a:lumMod val="95000"/>
                <a:lumOff val="5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 t="4736" r="-3574" b="7919"/>
          <a:stretch/>
        </p:blipFill>
        <p:spPr bwMode="auto">
          <a:xfrm>
            <a:off x="1" y="-99389"/>
            <a:ext cx="9517604" cy="6893621"/>
          </a:xfrm>
          <a:prstGeom prst="rect">
            <a:avLst/>
          </a:prstGeom>
          <a:noFill/>
          <a:ln>
            <a:noFill/>
          </a:ln>
          <a:effectLst>
            <a:outerShdw sx="1000" sy="1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83569" y="2348880"/>
            <a:ext cx="7848872" cy="369312"/>
          </a:xfrm>
          <a:prstGeom prst="rect">
            <a:avLst/>
          </a:prstGeom>
          <a:noFill/>
        </p:spPr>
        <p:txBody>
          <a:bodyPr wrap="square" lIns="91422" tIns="45710" rIns="91422" bIns="45710" rtlCol="0">
            <a:spAutoFit/>
          </a:bodyPr>
          <a:lstStyle/>
          <a:p>
            <a:endParaRPr lang="en-US" dirty="0">
              <a:solidFill>
                <a:prstClr val="black"/>
              </a:solidFill>
            </a:endParaRPr>
          </a:p>
        </p:txBody>
      </p:sp>
      <p:sp>
        <p:nvSpPr>
          <p:cNvPr id="6" name="TextBox 5"/>
          <p:cNvSpPr txBox="1">
            <a:spLocks/>
          </p:cNvSpPr>
          <p:nvPr/>
        </p:nvSpPr>
        <p:spPr>
          <a:xfrm>
            <a:off x="55469" y="392766"/>
            <a:ext cx="9105075" cy="5891591"/>
          </a:xfrm>
          <a:prstGeom prst="rect">
            <a:avLst/>
          </a:prstGeom>
          <a:gradFill>
            <a:gsLst>
              <a:gs pos="100000">
                <a:sysClr val="window" lastClr="FFFFFF">
                  <a:tint val="45000"/>
                  <a:shade val="99000"/>
                  <a:satMod val="350000"/>
                  <a:lumMod val="5000"/>
                  <a:lumOff val="95000"/>
                  <a:alpha val="80000"/>
                </a:sysClr>
              </a:gs>
              <a:gs pos="100000">
                <a:sysClr val="window" lastClr="FFFFFF">
                  <a:shade val="20000"/>
                  <a:satMod val="255000"/>
                </a:sysClr>
              </a:gs>
            </a:gsLst>
            <a:path path="circle">
              <a:fillToRect l="50000" t="-80000" r="50000" b="180000"/>
            </a:path>
          </a:gradFill>
        </p:spPr>
        <p:txBody>
          <a:bodyPr wrap="square" lIns="91422" tIns="45710" rIns="91422" bIns="45710" rtlCol="0">
            <a:spAutoFit/>
          </a:bodyPr>
          <a:lstStyle/>
          <a:p>
            <a:pPr algn="ctr">
              <a:spcBef>
                <a:spcPts val="1800"/>
              </a:spcBef>
            </a:pPr>
            <a:r>
              <a:rPr lang="ru-RU" sz="4800" b="1" kern="0" dirty="0">
                <a:solidFill>
                  <a:prstClr val="black"/>
                </a:solidFill>
                <a:ea typeface="Times New Roman"/>
                <a:cs typeface="Cambria"/>
              </a:rPr>
              <a:t>ДР БОРИС ДУМНИЋ </a:t>
            </a:r>
            <a:endParaRPr lang="en-US" sz="4800" b="1" kern="0" dirty="0">
              <a:solidFill>
                <a:prstClr val="black"/>
              </a:solidFill>
              <a:ea typeface="Times New Roman"/>
              <a:cs typeface="Cambria"/>
            </a:endParaRPr>
          </a:p>
          <a:p>
            <a:pPr algn="ctr"/>
            <a:r>
              <a:rPr lang="ru-RU" sz="2800" b="1" kern="0" dirty="0">
                <a:solidFill>
                  <a:prstClr val="black"/>
                </a:solidFill>
                <a:ea typeface="Times New Roman"/>
                <a:cs typeface="Cambria"/>
              </a:rPr>
              <a:t>директор департмана за енергетику, електронику и телекомуникације ФТН, Универзитета у Новом Саду </a:t>
            </a:r>
            <a:endParaRPr lang="en-US" sz="2800" b="1" kern="0" dirty="0">
              <a:solidFill>
                <a:prstClr val="black"/>
              </a:solidFill>
              <a:ea typeface="Times New Roman"/>
              <a:cs typeface="Cambria"/>
            </a:endParaRPr>
          </a:p>
          <a:p>
            <a:pPr algn="ctr"/>
            <a:r>
              <a:rPr lang="en-US" sz="3600" b="1" kern="0" dirty="0">
                <a:solidFill>
                  <a:prstClr val="black"/>
                </a:solidFill>
                <a:ea typeface="Times New Roman"/>
                <a:cs typeface="Cambria"/>
              </a:rPr>
              <a:t>“</a:t>
            </a:r>
            <a:r>
              <a:rPr lang="ru-RU" sz="3600" b="1" kern="0" dirty="0">
                <a:solidFill>
                  <a:prstClr val="black"/>
                </a:solidFill>
                <a:ea typeface="Times New Roman"/>
                <a:cs typeface="Cambria"/>
              </a:rPr>
              <a:t>Техничке могућности за замену фосилних горива биомасом</a:t>
            </a:r>
            <a:r>
              <a:rPr lang="en-US" sz="3600" b="1" kern="0" dirty="0">
                <a:solidFill>
                  <a:prstClr val="black"/>
                </a:solidFill>
                <a:ea typeface="Times New Roman"/>
                <a:cs typeface="Cambria"/>
              </a:rPr>
              <a:t>”</a:t>
            </a:r>
          </a:p>
          <a:p>
            <a:pPr algn="ctr"/>
            <a:r>
              <a:rPr lang="ru-RU" sz="3600" b="1" kern="0" dirty="0">
                <a:solidFill>
                  <a:prstClr val="black"/>
                </a:solidFill>
                <a:ea typeface="Times New Roman"/>
                <a:cs typeface="Cambria"/>
              </a:rPr>
              <a:t>  </a:t>
            </a:r>
            <a:endParaRPr lang="en-US" sz="3600" b="1" kern="0" dirty="0">
              <a:solidFill>
                <a:prstClr val="black"/>
              </a:solidFill>
              <a:ea typeface="Times New Roman"/>
              <a:cs typeface="Cambria"/>
            </a:endParaRPr>
          </a:p>
          <a:p>
            <a:pPr algn="ctr"/>
            <a:r>
              <a:rPr lang="en-US" sz="4800" b="1" kern="0" dirty="0">
                <a:solidFill>
                  <a:prstClr val="black"/>
                </a:solidFill>
                <a:ea typeface="Times New Roman"/>
                <a:cs typeface="Cambria"/>
              </a:rPr>
              <a:t>BORIS DUMNIĆ PhD </a:t>
            </a:r>
          </a:p>
          <a:p>
            <a:pPr algn="ctr"/>
            <a:r>
              <a:rPr lang="en-US" sz="3200" b="1" kern="0" dirty="0">
                <a:solidFill>
                  <a:prstClr val="black"/>
                </a:solidFill>
                <a:ea typeface="Times New Roman"/>
                <a:cs typeface="Cambria"/>
              </a:rPr>
              <a:t>University Novi Sad, Faculty of Technical Sciences </a:t>
            </a:r>
          </a:p>
          <a:p>
            <a:pPr algn="ctr"/>
            <a:r>
              <a:rPr lang="en-US" sz="3600" b="1" kern="0" dirty="0">
                <a:solidFill>
                  <a:prstClr val="black"/>
                </a:solidFill>
                <a:ea typeface="Times New Roman"/>
                <a:cs typeface="Cambria"/>
              </a:rPr>
              <a:t>“Technical possibilities  for replacement of fossil fuel by biomass” </a:t>
            </a:r>
          </a:p>
        </p:txBody>
      </p:sp>
    </p:spTree>
    <p:extLst>
      <p:ext uri="{BB962C8B-B14F-4D97-AF65-F5344CB8AC3E}">
        <p14:creationId xmlns:p14="http://schemas.microsoft.com/office/powerpoint/2010/main" val="58714347"/>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2"/>
            <a:ext cx="9144000" cy="5143500"/>
          </a:xfrm>
          <a:prstGeom prst="rect">
            <a:avLst/>
          </a:prstGeom>
        </p:spPr>
      </p:pic>
    </p:spTree>
    <p:extLst>
      <p:ext uri="{BB962C8B-B14F-4D97-AF65-F5344CB8AC3E}">
        <p14:creationId xmlns:p14="http://schemas.microsoft.com/office/powerpoint/2010/main" val="294994155"/>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2"/>
            <a:ext cx="9144000" cy="5143500"/>
          </a:xfrm>
          <a:prstGeom prst="rect">
            <a:avLst/>
          </a:prstGeom>
        </p:spPr>
      </p:pic>
    </p:spTree>
    <p:extLst>
      <p:ext uri="{BB962C8B-B14F-4D97-AF65-F5344CB8AC3E}">
        <p14:creationId xmlns:p14="http://schemas.microsoft.com/office/powerpoint/2010/main" val="2088672617"/>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2"/>
            <a:ext cx="9144000" cy="5143500"/>
          </a:xfrm>
          <a:prstGeom prst="rect">
            <a:avLst/>
          </a:prstGeom>
        </p:spPr>
      </p:pic>
    </p:spTree>
    <p:extLst>
      <p:ext uri="{BB962C8B-B14F-4D97-AF65-F5344CB8AC3E}">
        <p14:creationId xmlns:p14="http://schemas.microsoft.com/office/powerpoint/2010/main" val="309587410"/>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2"/>
            <a:ext cx="9144000" cy="5143500"/>
          </a:xfrm>
          <a:prstGeom prst="rect">
            <a:avLst/>
          </a:prstGeom>
        </p:spPr>
      </p:pic>
    </p:spTree>
    <p:extLst>
      <p:ext uri="{BB962C8B-B14F-4D97-AF65-F5344CB8AC3E}">
        <p14:creationId xmlns:p14="http://schemas.microsoft.com/office/powerpoint/2010/main" val="3568431332"/>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2"/>
            <a:ext cx="9144000" cy="51435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252"/>
            <a:ext cx="9144000" cy="5143500"/>
          </a:xfrm>
          <a:prstGeom prst="rect">
            <a:avLst/>
          </a:prstGeom>
        </p:spPr>
      </p:pic>
    </p:spTree>
    <p:extLst>
      <p:ext uri="{BB962C8B-B14F-4D97-AF65-F5344CB8AC3E}">
        <p14:creationId xmlns:p14="http://schemas.microsoft.com/office/powerpoint/2010/main" val="74020265"/>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2"/>
            <a:ext cx="9144000" cy="5143500"/>
          </a:xfrm>
          <a:prstGeom prst="rect">
            <a:avLst/>
          </a:prstGeom>
        </p:spPr>
      </p:pic>
    </p:spTree>
    <p:extLst>
      <p:ext uri="{BB962C8B-B14F-4D97-AF65-F5344CB8AC3E}">
        <p14:creationId xmlns:p14="http://schemas.microsoft.com/office/powerpoint/2010/main" val="2937978519"/>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2"/>
            <a:ext cx="9144000" cy="5143500"/>
          </a:xfrm>
          <a:prstGeom prst="rect">
            <a:avLst/>
          </a:prstGeom>
        </p:spPr>
      </p:pic>
    </p:spTree>
    <p:extLst>
      <p:ext uri="{BB962C8B-B14F-4D97-AF65-F5344CB8AC3E}">
        <p14:creationId xmlns:p14="http://schemas.microsoft.com/office/powerpoint/2010/main" val="922607123"/>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2"/>
            <a:ext cx="9144000" cy="5143500"/>
          </a:xfrm>
          <a:prstGeom prst="rect">
            <a:avLst/>
          </a:prstGeom>
        </p:spPr>
      </p:pic>
    </p:spTree>
    <p:extLst>
      <p:ext uri="{BB962C8B-B14F-4D97-AF65-F5344CB8AC3E}">
        <p14:creationId xmlns:p14="http://schemas.microsoft.com/office/powerpoint/2010/main" val="102522511"/>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2"/>
            <a:ext cx="9144000" cy="5143500"/>
          </a:xfrm>
          <a:prstGeom prst="rect">
            <a:avLst/>
          </a:prstGeom>
        </p:spPr>
      </p:pic>
    </p:spTree>
    <p:extLst>
      <p:ext uri="{BB962C8B-B14F-4D97-AF65-F5344CB8AC3E}">
        <p14:creationId xmlns:p14="http://schemas.microsoft.com/office/powerpoint/2010/main" val="16147344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a:xfrm>
            <a:off x="585132" y="1829911"/>
            <a:ext cx="7772400" cy="889233"/>
          </a:xfrm>
        </p:spPr>
        <p:txBody>
          <a:bodyPr anchor="t" anchorCtr="0">
            <a:noAutofit/>
          </a:bodyPr>
          <a:lstStyle/>
          <a:p>
            <a:pPr algn="l"/>
            <a:r>
              <a:rPr lang="hu-HU" sz="3200" b="1" dirty="0" err="1">
                <a:solidFill>
                  <a:schemeClr val="accent5">
                    <a:lumMod val="75000"/>
                  </a:schemeClr>
                </a:solidFill>
              </a:rPr>
              <a:t>Potential</a:t>
            </a:r>
            <a:r>
              <a:rPr lang="hu-HU" sz="3200" b="1" dirty="0">
                <a:solidFill>
                  <a:schemeClr val="accent5">
                    <a:lumMod val="75000"/>
                  </a:schemeClr>
                </a:solidFill>
              </a:rPr>
              <a:t> </a:t>
            </a:r>
            <a:r>
              <a:rPr lang="hu-HU" sz="3200" b="1" dirty="0" err="1">
                <a:solidFill>
                  <a:schemeClr val="accent5">
                    <a:lumMod val="75000"/>
                  </a:schemeClr>
                </a:solidFill>
              </a:rPr>
              <a:t>tools</a:t>
            </a:r>
            <a:r>
              <a:rPr lang="hu-HU" sz="3200" b="1" dirty="0">
                <a:solidFill>
                  <a:schemeClr val="accent5">
                    <a:lumMod val="75000"/>
                  </a:schemeClr>
                </a:solidFill>
              </a:rPr>
              <a:t> </a:t>
            </a:r>
            <a:r>
              <a:rPr lang="hu-HU" sz="3200" b="1" dirty="0" err="1">
                <a:solidFill>
                  <a:schemeClr val="accent5">
                    <a:lumMod val="75000"/>
                  </a:schemeClr>
                </a:solidFill>
              </a:rPr>
              <a:t>for</a:t>
            </a:r>
            <a:r>
              <a:rPr lang="hu-HU" sz="3200" b="1" dirty="0">
                <a:solidFill>
                  <a:schemeClr val="accent5">
                    <a:lumMod val="75000"/>
                  </a:schemeClr>
                </a:solidFill>
              </a:rPr>
              <a:t> </a:t>
            </a:r>
            <a:r>
              <a:rPr lang="hu-HU" sz="3200" b="1" dirty="0" err="1">
                <a:solidFill>
                  <a:schemeClr val="accent5">
                    <a:lumMod val="75000"/>
                  </a:schemeClr>
                </a:solidFill>
              </a:rPr>
              <a:t>different</a:t>
            </a:r>
            <a:r>
              <a:rPr lang="hu-HU" sz="3200" b="1" dirty="0">
                <a:solidFill>
                  <a:schemeClr val="accent5">
                    <a:lumMod val="75000"/>
                  </a:schemeClr>
                </a:solidFill>
              </a:rPr>
              <a:t> </a:t>
            </a:r>
            <a:r>
              <a:rPr lang="hu-HU" sz="3200" b="1" dirty="0" err="1">
                <a:solidFill>
                  <a:schemeClr val="accent5">
                    <a:lumMod val="75000"/>
                  </a:schemeClr>
                </a:solidFill>
              </a:rPr>
              <a:t>level</a:t>
            </a:r>
            <a:r>
              <a:rPr lang="hu-HU" sz="3200" b="1" dirty="0">
                <a:solidFill>
                  <a:schemeClr val="accent5">
                    <a:lumMod val="75000"/>
                  </a:schemeClr>
                </a:solidFill>
              </a:rPr>
              <a:t> of </a:t>
            </a:r>
            <a:r>
              <a:rPr lang="hu-HU" sz="3200" b="1" dirty="0" err="1">
                <a:solidFill>
                  <a:schemeClr val="accent5">
                    <a:lumMod val="75000"/>
                  </a:schemeClr>
                </a:solidFill>
              </a:rPr>
              <a:t>the</a:t>
            </a:r>
            <a:r>
              <a:rPr lang="hu-HU" sz="3200" b="1" dirty="0">
                <a:solidFill>
                  <a:schemeClr val="accent5">
                    <a:lumMod val="75000"/>
                  </a:schemeClr>
                </a:solidFill>
              </a:rPr>
              <a:t> </a:t>
            </a:r>
            <a:r>
              <a:rPr lang="hu-HU" sz="3200" b="1" dirty="0" err="1">
                <a:solidFill>
                  <a:schemeClr val="accent5">
                    <a:lumMod val="75000"/>
                  </a:schemeClr>
                </a:solidFill>
              </a:rPr>
              <a:t>society</a:t>
            </a:r>
            <a:r>
              <a:rPr lang="hu-HU" sz="3200" b="1" dirty="0">
                <a:solidFill>
                  <a:schemeClr val="accent5">
                    <a:lumMod val="75000"/>
                  </a:schemeClr>
                </a:solidFill>
              </a:rPr>
              <a:t>:</a:t>
            </a:r>
          </a:p>
        </p:txBody>
      </p:sp>
      <p:pic>
        <p:nvPicPr>
          <p:cNvPr id="4" name="Kép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2" y="347723"/>
            <a:ext cx="2038525" cy="774640"/>
          </a:xfrm>
          <a:prstGeom prst="rect">
            <a:avLst/>
          </a:prstGeom>
          <a:ln>
            <a:noFill/>
          </a:ln>
          <a:effectLst>
            <a:outerShdw blurRad="292100" dist="139700" dir="2700000" algn="tl" rotWithShape="0">
              <a:srgbClr val="333333">
                <a:alpha val="65000"/>
              </a:srgbClr>
            </a:outerShdw>
          </a:effectLst>
        </p:spPr>
      </p:pic>
      <p:pic>
        <p:nvPicPr>
          <p:cNvPr id="5" name="Kép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9657" y="347729"/>
            <a:ext cx="2210361" cy="867943"/>
          </a:xfrm>
          <a:prstGeom prst="rect">
            <a:avLst/>
          </a:prstGeom>
          <a:ln>
            <a:noFill/>
          </a:ln>
          <a:effectLst>
            <a:outerShdw blurRad="292100" dist="139700" dir="2700000" algn="tl" rotWithShape="0">
              <a:srgbClr val="333333">
                <a:alpha val="65000"/>
              </a:srgbClr>
            </a:outerShdw>
          </a:effectLst>
        </p:spPr>
      </p:pic>
      <p:sp>
        <p:nvSpPr>
          <p:cNvPr id="6" name="Szövegdoboz 5"/>
          <p:cNvSpPr txBox="1"/>
          <p:nvPr/>
        </p:nvSpPr>
        <p:spPr>
          <a:xfrm>
            <a:off x="75501" y="6526635"/>
            <a:ext cx="5637402" cy="261590"/>
          </a:xfrm>
          <a:prstGeom prst="rect">
            <a:avLst/>
          </a:prstGeom>
          <a:noFill/>
        </p:spPr>
        <p:txBody>
          <a:bodyPr wrap="square" lIns="91422" tIns="45710" rIns="91422" bIns="45710" rtlCol="0">
            <a:spAutoFit/>
          </a:bodyPr>
          <a:lstStyle/>
          <a:p>
            <a:r>
              <a:rPr lang="hu-HU" sz="1100" i="1" dirty="0">
                <a:solidFill>
                  <a:schemeClr val="accent5">
                    <a:lumMod val="75000"/>
                  </a:schemeClr>
                </a:solidFill>
              </a:rPr>
              <a:t>BIOMASS – POTENTIAL FOR GROWTH, </a:t>
            </a:r>
            <a:r>
              <a:rPr lang="hu-HU" sz="1100" i="1" dirty="0" err="1">
                <a:solidFill>
                  <a:schemeClr val="accent5">
                    <a:lumMod val="75000"/>
                  </a:schemeClr>
                </a:solidFill>
              </a:rPr>
              <a:t>Novi</a:t>
            </a:r>
            <a:r>
              <a:rPr lang="hu-HU" sz="1100" i="1" dirty="0">
                <a:solidFill>
                  <a:schemeClr val="accent5">
                    <a:lumMod val="75000"/>
                  </a:schemeClr>
                </a:solidFill>
              </a:rPr>
              <a:t> </a:t>
            </a:r>
            <a:r>
              <a:rPr lang="hu-HU" sz="1100" i="1" dirty="0" err="1">
                <a:solidFill>
                  <a:schemeClr val="accent5">
                    <a:lumMod val="75000"/>
                  </a:schemeClr>
                </a:solidFill>
              </a:rPr>
              <a:t>Sad</a:t>
            </a:r>
            <a:r>
              <a:rPr lang="hu-HU" sz="1100" i="1" dirty="0">
                <a:solidFill>
                  <a:schemeClr val="accent5">
                    <a:lumMod val="75000"/>
                  </a:schemeClr>
                </a:solidFill>
              </a:rPr>
              <a:t> (</a:t>
            </a:r>
            <a:r>
              <a:rPr lang="hu-HU" sz="1100" i="1" dirty="0" err="1">
                <a:solidFill>
                  <a:schemeClr val="accent5">
                    <a:lumMod val="75000"/>
                  </a:schemeClr>
                </a:solidFill>
              </a:rPr>
              <a:t>Serbia</a:t>
            </a:r>
            <a:r>
              <a:rPr lang="hu-HU" sz="1100" i="1" dirty="0">
                <a:solidFill>
                  <a:schemeClr val="accent5">
                    <a:lumMod val="75000"/>
                  </a:schemeClr>
                </a:solidFill>
              </a:rPr>
              <a:t>), Assembly of AP </a:t>
            </a:r>
            <a:r>
              <a:rPr lang="hu-HU" sz="1100" i="1" dirty="0" err="1">
                <a:solidFill>
                  <a:schemeClr val="accent5">
                    <a:lumMod val="75000"/>
                  </a:schemeClr>
                </a:solidFill>
              </a:rPr>
              <a:t>Vojvodina</a:t>
            </a:r>
            <a:r>
              <a:rPr lang="hu-HU" sz="1100" i="1" dirty="0">
                <a:solidFill>
                  <a:schemeClr val="accent5">
                    <a:lumMod val="75000"/>
                  </a:schemeClr>
                </a:solidFill>
              </a:rPr>
              <a:t>, 16.11.2017.</a:t>
            </a:r>
          </a:p>
        </p:txBody>
      </p:sp>
      <p:pic>
        <p:nvPicPr>
          <p:cNvPr id="8" name="Kép 7"/>
          <p:cNvPicPr>
            <a:picLocks noChangeAspect="1"/>
          </p:cNvPicPr>
          <p:nvPr/>
        </p:nvPicPr>
        <p:blipFill rotWithShape="1">
          <a:blip r:embed="rId4" cstate="print">
            <a:extLst>
              <a:ext uri="{28A0092B-C50C-407E-A947-70E740481C1C}">
                <a14:useLocalDpi xmlns:a14="http://schemas.microsoft.com/office/drawing/2010/main" val="0"/>
              </a:ext>
            </a:extLst>
          </a:blip>
          <a:srcRect l="27993"/>
          <a:stretch/>
        </p:blipFill>
        <p:spPr>
          <a:xfrm>
            <a:off x="6354751" y="360239"/>
            <a:ext cx="2789252" cy="762124"/>
          </a:xfrm>
          <a:prstGeom prst="rect">
            <a:avLst/>
          </a:prstGeom>
        </p:spPr>
      </p:pic>
      <p:sp>
        <p:nvSpPr>
          <p:cNvPr id="7" name="Szövegdoboz 6"/>
          <p:cNvSpPr txBox="1"/>
          <p:nvPr/>
        </p:nvSpPr>
        <p:spPr>
          <a:xfrm>
            <a:off x="685805" y="2801923"/>
            <a:ext cx="7283741" cy="3046988"/>
          </a:xfrm>
          <a:prstGeom prst="rect">
            <a:avLst/>
          </a:prstGeom>
          <a:noFill/>
        </p:spPr>
        <p:txBody>
          <a:bodyPr wrap="square" lIns="91422" tIns="45710" rIns="91422" bIns="45710" rtlCol="0">
            <a:spAutoFit/>
          </a:bodyPr>
          <a:lstStyle>
            <a:defPPr>
              <a:defRPr lang="hu-HU"/>
            </a:defPPr>
            <a:lvl1pPr>
              <a:defRPr sz="2000" b="1">
                <a:solidFill>
                  <a:schemeClr val="accent5">
                    <a:lumMod val="75000"/>
                  </a:schemeClr>
                </a:solidFill>
              </a:defRPr>
            </a:lvl1pPr>
          </a:lstStyle>
          <a:p>
            <a:r>
              <a:rPr lang="en-US" dirty="0"/>
              <a:t>Non-governmental </a:t>
            </a:r>
            <a:r>
              <a:rPr lang="en-US" dirty="0" err="1"/>
              <a:t>organisations</a:t>
            </a:r>
            <a:endParaRPr lang="en-US" dirty="0"/>
          </a:p>
          <a:p>
            <a:pPr marL="742806" lvl="1" indent="-285694">
              <a:buFont typeface="Arial" panose="020B0604020202020204" pitchFamily="34" charset="0"/>
              <a:buChar char="•"/>
            </a:pPr>
            <a:r>
              <a:rPr lang="en-US" dirty="0"/>
              <a:t>attracting society and decision-makers’ attention </a:t>
            </a:r>
          </a:p>
          <a:p>
            <a:pPr marL="742806" lvl="1" indent="-285694">
              <a:buFont typeface="Arial" panose="020B0604020202020204" pitchFamily="34" charset="0"/>
              <a:buChar char="•"/>
            </a:pPr>
            <a:r>
              <a:rPr lang="en-US" dirty="0"/>
              <a:t>social control, mobilization</a:t>
            </a:r>
          </a:p>
          <a:p>
            <a:r>
              <a:rPr lang="en-US" dirty="0"/>
              <a:t>Population</a:t>
            </a:r>
          </a:p>
          <a:p>
            <a:pPr marL="742806" lvl="1" indent="-285694">
              <a:buFont typeface="Arial" panose="020B0604020202020204" pitchFamily="34" charset="0"/>
              <a:buChar char="•"/>
            </a:pPr>
            <a:r>
              <a:rPr lang="en-US" dirty="0"/>
              <a:t>reducing consumption, change of lifestyle</a:t>
            </a:r>
          </a:p>
          <a:p>
            <a:pPr marL="742806" lvl="1" indent="-285694">
              <a:buFont typeface="Arial" panose="020B0604020202020204" pitchFamily="34" charset="0"/>
              <a:buChar char="•"/>
            </a:pPr>
            <a:r>
              <a:rPr lang="en-US" dirty="0"/>
              <a:t>business sector</a:t>
            </a:r>
          </a:p>
          <a:p>
            <a:pPr marL="742806" lvl="1" indent="-285694">
              <a:buFont typeface="Arial" panose="020B0604020202020204" pitchFamily="34" charset="0"/>
              <a:buChar char="•"/>
            </a:pPr>
            <a:r>
              <a:rPr lang="en-US" dirty="0"/>
              <a:t>cutting material and energy consumption, increasing efficiency</a:t>
            </a:r>
          </a:p>
          <a:p>
            <a:pPr marL="742806" lvl="1" indent="-285694">
              <a:buFont typeface="Arial" panose="020B0604020202020204" pitchFamily="34" charset="0"/>
              <a:buChar char="•"/>
            </a:pPr>
            <a:r>
              <a:rPr lang="en-US" dirty="0"/>
              <a:t>R+D</a:t>
            </a:r>
          </a:p>
          <a:p>
            <a:r>
              <a:rPr lang="en-US" dirty="0"/>
              <a:t>Media</a:t>
            </a:r>
          </a:p>
          <a:p>
            <a:pPr marL="799944" lvl="1" indent="-342834">
              <a:buFont typeface="Arial" panose="020B0604020202020204" pitchFamily="34" charset="0"/>
              <a:buChar char="•"/>
            </a:pPr>
            <a:r>
              <a:rPr lang="en-US" dirty="0"/>
              <a:t>attracting attention, shaping views</a:t>
            </a:r>
          </a:p>
        </p:txBody>
      </p:sp>
      <p:sp>
        <p:nvSpPr>
          <p:cNvPr id="9" name="Téglalap 8"/>
          <p:cNvSpPr/>
          <p:nvPr/>
        </p:nvSpPr>
        <p:spPr>
          <a:xfrm>
            <a:off x="8300910" y="3426682"/>
            <a:ext cx="763241" cy="923309"/>
          </a:xfrm>
          <a:prstGeom prst="rect">
            <a:avLst/>
          </a:prstGeom>
          <a:noFill/>
          <a:ln>
            <a:solidFill>
              <a:srgbClr val="0070C0"/>
            </a:solidFill>
          </a:ln>
        </p:spPr>
        <p:txBody>
          <a:bodyPr wrap="square" lIns="91422" tIns="45710" rIns="91422" bIns="45710">
            <a:spAutoFit/>
          </a:bodyPr>
          <a:lstStyle/>
          <a:p>
            <a:pPr algn="ctr"/>
            <a:r>
              <a:rPr lang="hu-HU" sz="5400" b="1" dirty="0">
                <a:ln w="12700">
                  <a:solidFill>
                    <a:schemeClr val="accent5"/>
                  </a:solidFill>
                  <a:prstDash val="solid"/>
                </a:ln>
                <a:pattFill prst="ltDnDiag">
                  <a:fgClr>
                    <a:schemeClr val="accent5">
                      <a:lumMod val="60000"/>
                      <a:lumOff val="40000"/>
                    </a:schemeClr>
                  </a:fgClr>
                  <a:bgClr>
                    <a:schemeClr val="bg1"/>
                  </a:bgClr>
                </a:pattFill>
              </a:rPr>
              <a:t>II.</a:t>
            </a:r>
          </a:p>
        </p:txBody>
      </p:sp>
    </p:spTree>
    <p:extLst>
      <p:ext uri="{BB962C8B-B14F-4D97-AF65-F5344CB8AC3E}">
        <p14:creationId xmlns:p14="http://schemas.microsoft.com/office/powerpoint/2010/main" val="3950484622"/>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2"/>
            <a:ext cx="9144000" cy="5143500"/>
          </a:xfrm>
          <a:prstGeom prst="rect">
            <a:avLst/>
          </a:prstGeom>
        </p:spPr>
      </p:pic>
    </p:spTree>
    <p:extLst>
      <p:ext uri="{BB962C8B-B14F-4D97-AF65-F5344CB8AC3E}">
        <p14:creationId xmlns:p14="http://schemas.microsoft.com/office/powerpoint/2010/main" val="1872989742"/>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2"/>
            <a:ext cx="9144000" cy="5143500"/>
          </a:xfrm>
          <a:prstGeom prst="rect">
            <a:avLst/>
          </a:prstGeom>
        </p:spPr>
      </p:pic>
    </p:spTree>
    <p:extLst>
      <p:ext uri="{BB962C8B-B14F-4D97-AF65-F5344CB8AC3E}">
        <p14:creationId xmlns:p14="http://schemas.microsoft.com/office/powerpoint/2010/main" val="1528614682"/>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2"/>
            <a:ext cx="9144000" cy="5143500"/>
          </a:xfrm>
          <a:prstGeom prst="rect">
            <a:avLst/>
          </a:prstGeom>
        </p:spPr>
      </p:pic>
    </p:spTree>
    <p:extLst>
      <p:ext uri="{BB962C8B-B14F-4D97-AF65-F5344CB8AC3E}">
        <p14:creationId xmlns:p14="http://schemas.microsoft.com/office/powerpoint/2010/main" val="1317158857"/>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2"/>
            <a:ext cx="9144000" cy="5143500"/>
          </a:xfrm>
          <a:prstGeom prst="rect">
            <a:avLst/>
          </a:prstGeom>
        </p:spPr>
      </p:pic>
    </p:spTree>
    <p:extLst>
      <p:ext uri="{BB962C8B-B14F-4D97-AF65-F5344CB8AC3E}">
        <p14:creationId xmlns:p14="http://schemas.microsoft.com/office/powerpoint/2010/main" val="2157518693"/>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2"/>
            <a:ext cx="9144000" cy="5143500"/>
          </a:xfrm>
          <a:prstGeom prst="rect">
            <a:avLst/>
          </a:prstGeom>
        </p:spPr>
      </p:pic>
    </p:spTree>
    <p:extLst>
      <p:ext uri="{BB962C8B-B14F-4D97-AF65-F5344CB8AC3E}">
        <p14:creationId xmlns:p14="http://schemas.microsoft.com/office/powerpoint/2010/main" val="2966980585"/>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2"/>
            <a:ext cx="9144000" cy="5143500"/>
          </a:xfrm>
          <a:prstGeom prst="rect">
            <a:avLst/>
          </a:prstGeom>
        </p:spPr>
      </p:pic>
    </p:spTree>
    <p:extLst>
      <p:ext uri="{BB962C8B-B14F-4D97-AF65-F5344CB8AC3E}">
        <p14:creationId xmlns:p14="http://schemas.microsoft.com/office/powerpoint/2010/main" val="407840018"/>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2"/>
            <a:ext cx="9144000" cy="5143500"/>
          </a:xfrm>
          <a:prstGeom prst="rect">
            <a:avLst/>
          </a:prstGeom>
        </p:spPr>
      </p:pic>
    </p:spTree>
    <p:extLst>
      <p:ext uri="{BB962C8B-B14F-4D97-AF65-F5344CB8AC3E}">
        <p14:creationId xmlns:p14="http://schemas.microsoft.com/office/powerpoint/2010/main" val="3138213705"/>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2"/>
            <a:ext cx="9144000" cy="5143500"/>
          </a:xfrm>
          <a:prstGeom prst="rect">
            <a:avLst/>
          </a:prstGeom>
        </p:spPr>
      </p:pic>
    </p:spTree>
    <p:extLst>
      <p:ext uri="{BB962C8B-B14F-4D97-AF65-F5344CB8AC3E}">
        <p14:creationId xmlns:p14="http://schemas.microsoft.com/office/powerpoint/2010/main" val="586062022"/>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2"/>
            <a:ext cx="9144000" cy="5143500"/>
          </a:xfrm>
          <a:prstGeom prst="rect">
            <a:avLst/>
          </a:prstGeom>
        </p:spPr>
      </p:pic>
    </p:spTree>
    <p:extLst>
      <p:ext uri="{BB962C8B-B14F-4D97-AF65-F5344CB8AC3E}">
        <p14:creationId xmlns:p14="http://schemas.microsoft.com/office/powerpoint/2010/main" val="1200056285"/>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2"/>
            <a:ext cx="9144000" cy="5143500"/>
          </a:xfrm>
          <a:prstGeom prst="rect">
            <a:avLst/>
          </a:prstGeom>
        </p:spPr>
      </p:pic>
    </p:spTree>
    <p:extLst>
      <p:ext uri="{BB962C8B-B14F-4D97-AF65-F5344CB8AC3E}">
        <p14:creationId xmlns:p14="http://schemas.microsoft.com/office/powerpoint/2010/main" val="1253937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a:xfrm>
            <a:off x="585132" y="1829906"/>
            <a:ext cx="7772400" cy="1794138"/>
          </a:xfrm>
        </p:spPr>
        <p:txBody>
          <a:bodyPr anchor="t" anchorCtr="0">
            <a:noAutofit/>
          </a:bodyPr>
          <a:lstStyle/>
          <a:p>
            <a:r>
              <a:rPr lang="hu-HU" sz="4000" b="1" dirty="0">
                <a:solidFill>
                  <a:schemeClr val="accent5">
                    <a:lumMod val="75000"/>
                  </a:schemeClr>
                </a:solidFill>
              </a:rPr>
              <a:t/>
            </a:r>
            <a:br>
              <a:rPr lang="hu-HU" sz="4000" b="1" dirty="0">
                <a:solidFill>
                  <a:schemeClr val="accent5">
                    <a:lumMod val="75000"/>
                  </a:schemeClr>
                </a:solidFill>
              </a:rPr>
            </a:br>
            <a:r>
              <a:rPr lang="hu-HU" sz="4000" b="1" dirty="0" err="1">
                <a:solidFill>
                  <a:schemeClr val="accent5">
                    <a:lumMod val="75000"/>
                  </a:schemeClr>
                </a:solidFill>
              </a:rPr>
              <a:t>Thank</a:t>
            </a:r>
            <a:r>
              <a:rPr lang="hu-HU" sz="4000" b="1" dirty="0">
                <a:solidFill>
                  <a:schemeClr val="accent5">
                    <a:lumMod val="75000"/>
                  </a:schemeClr>
                </a:solidFill>
              </a:rPr>
              <a:t> </a:t>
            </a:r>
            <a:r>
              <a:rPr lang="hu-HU" sz="4000" b="1" dirty="0" err="1">
                <a:solidFill>
                  <a:schemeClr val="accent5">
                    <a:lumMod val="75000"/>
                  </a:schemeClr>
                </a:solidFill>
              </a:rPr>
              <a:t>you</a:t>
            </a:r>
            <a:r>
              <a:rPr lang="hu-HU" sz="4000" b="1" dirty="0">
                <a:solidFill>
                  <a:schemeClr val="accent5">
                    <a:lumMod val="75000"/>
                  </a:schemeClr>
                </a:solidFill>
              </a:rPr>
              <a:t> </a:t>
            </a:r>
            <a:r>
              <a:rPr lang="hu-HU" sz="4000" b="1" dirty="0" err="1">
                <a:solidFill>
                  <a:schemeClr val="accent5">
                    <a:lumMod val="75000"/>
                  </a:schemeClr>
                </a:solidFill>
              </a:rPr>
              <a:t>for</a:t>
            </a:r>
            <a:r>
              <a:rPr lang="hu-HU" sz="4000" b="1" dirty="0">
                <a:solidFill>
                  <a:schemeClr val="accent5">
                    <a:lumMod val="75000"/>
                  </a:schemeClr>
                </a:solidFill>
              </a:rPr>
              <a:t> </a:t>
            </a:r>
            <a:r>
              <a:rPr lang="hu-HU" sz="4000" b="1" dirty="0" err="1">
                <a:solidFill>
                  <a:schemeClr val="accent5">
                    <a:lumMod val="75000"/>
                  </a:schemeClr>
                </a:solidFill>
              </a:rPr>
              <a:t>your</a:t>
            </a:r>
            <a:r>
              <a:rPr lang="hu-HU" sz="4000" b="1" dirty="0">
                <a:solidFill>
                  <a:schemeClr val="accent5">
                    <a:lumMod val="75000"/>
                  </a:schemeClr>
                </a:solidFill>
              </a:rPr>
              <a:t> </a:t>
            </a:r>
            <a:r>
              <a:rPr lang="hu-HU" sz="4000" b="1" dirty="0" err="1">
                <a:solidFill>
                  <a:schemeClr val="accent5">
                    <a:lumMod val="75000"/>
                  </a:schemeClr>
                </a:solidFill>
              </a:rPr>
              <a:t>kind</a:t>
            </a:r>
            <a:r>
              <a:rPr lang="hu-HU" sz="4000" b="1" dirty="0">
                <a:solidFill>
                  <a:schemeClr val="accent5">
                    <a:lumMod val="75000"/>
                  </a:schemeClr>
                </a:solidFill>
              </a:rPr>
              <a:t> </a:t>
            </a:r>
            <a:r>
              <a:rPr lang="hu-HU" sz="4000" b="1" dirty="0" err="1">
                <a:solidFill>
                  <a:schemeClr val="accent5">
                    <a:lumMod val="75000"/>
                  </a:schemeClr>
                </a:solidFill>
              </a:rPr>
              <a:t>attention</a:t>
            </a:r>
            <a:r>
              <a:rPr lang="hu-HU" sz="4000" b="1" dirty="0">
                <a:solidFill>
                  <a:schemeClr val="accent5">
                    <a:lumMod val="75000"/>
                  </a:schemeClr>
                </a:solidFill>
              </a:rPr>
              <a:t>!</a:t>
            </a:r>
          </a:p>
        </p:txBody>
      </p:sp>
      <p:pic>
        <p:nvPicPr>
          <p:cNvPr id="4" name="Kép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2" y="347723"/>
            <a:ext cx="2038525" cy="774640"/>
          </a:xfrm>
          <a:prstGeom prst="rect">
            <a:avLst/>
          </a:prstGeom>
          <a:ln>
            <a:noFill/>
          </a:ln>
          <a:effectLst>
            <a:outerShdw blurRad="292100" dist="139700" dir="2700000" algn="tl" rotWithShape="0">
              <a:srgbClr val="333333">
                <a:alpha val="65000"/>
              </a:srgbClr>
            </a:outerShdw>
          </a:effectLst>
        </p:spPr>
      </p:pic>
      <p:pic>
        <p:nvPicPr>
          <p:cNvPr id="5" name="Kép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9657" y="347729"/>
            <a:ext cx="2210361" cy="867943"/>
          </a:xfrm>
          <a:prstGeom prst="rect">
            <a:avLst/>
          </a:prstGeom>
          <a:ln>
            <a:noFill/>
          </a:ln>
          <a:effectLst>
            <a:outerShdw blurRad="292100" dist="139700" dir="2700000" algn="tl" rotWithShape="0">
              <a:srgbClr val="333333">
                <a:alpha val="65000"/>
              </a:srgbClr>
            </a:outerShdw>
          </a:effectLst>
        </p:spPr>
      </p:pic>
      <p:sp>
        <p:nvSpPr>
          <p:cNvPr id="6" name="Szövegdoboz 5"/>
          <p:cNvSpPr txBox="1"/>
          <p:nvPr/>
        </p:nvSpPr>
        <p:spPr>
          <a:xfrm>
            <a:off x="75501" y="6526635"/>
            <a:ext cx="5637402" cy="261590"/>
          </a:xfrm>
          <a:prstGeom prst="rect">
            <a:avLst/>
          </a:prstGeom>
          <a:noFill/>
        </p:spPr>
        <p:txBody>
          <a:bodyPr wrap="square" lIns="91422" tIns="45710" rIns="91422" bIns="45710" rtlCol="0">
            <a:spAutoFit/>
          </a:bodyPr>
          <a:lstStyle/>
          <a:p>
            <a:r>
              <a:rPr lang="hu-HU" sz="1100" i="1" dirty="0">
                <a:solidFill>
                  <a:schemeClr val="accent5">
                    <a:lumMod val="75000"/>
                  </a:schemeClr>
                </a:solidFill>
              </a:rPr>
              <a:t>BIOMASS – POTENTIAL FOR GROWTH, </a:t>
            </a:r>
            <a:r>
              <a:rPr lang="hu-HU" sz="1100" i="1" dirty="0" err="1">
                <a:solidFill>
                  <a:schemeClr val="accent5">
                    <a:lumMod val="75000"/>
                  </a:schemeClr>
                </a:solidFill>
              </a:rPr>
              <a:t>Novi</a:t>
            </a:r>
            <a:r>
              <a:rPr lang="hu-HU" sz="1100" i="1" dirty="0">
                <a:solidFill>
                  <a:schemeClr val="accent5">
                    <a:lumMod val="75000"/>
                  </a:schemeClr>
                </a:solidFill>
              </a:rPr>
              <a:t> </a:t>
            </a:r>
            <a:r>
              <a:rPr lang="hu-HU" sz="1100" i="1" dirty="0" err="1">
                <a:solidFill>
                  <a:schemeClr val="accent5">
                    <a:lumMod val="75000"/>
                  </a:schemeClr>
                </a:solidFill>
              </a:rPr>
              <a:t>Sad</a:t>
            </a:r>
            <a:r>
              <a:rPr lang="hu-HU" sz="1100" i="1" dirty="0">
                <a:solidFill>
                  <a:schemeClr val="accent5">
                    <a:lumMod val="75000"/>
                  </a:schemeClr>
                </a:solidFill>
              </a:rPr>
              <a:t> (</a:t>
            </a:r>
            <a:r>
              <a:rPr lang="hu-HU" sz="1100" i="1" dirty="0" err="1">
                <a:solidFill>
                  <a:schemeClr val="accent5">
                    <a:lumMod val="75000"/>
                  </a:schemeClr>
                </a:solidFill>
              </a:rPr>
              <a:t>Serbia</a:t>
            </a:r>
            <a:r>
              <a:rPr lang="hu-HU" sz="1100" i="1" dirty="0">
                <a:solidFill>
                  <a:schemeClr val="accent5">
                    <a:lumMod val="75000"/>
                  </a:schemeClr>
                </a:solidFill>
              </a:rPr>
              <a:t>), Assembly of AP </a:t>
            </a:r>
            <a:r>
              <a:rPr lang="hu-HU" sz="1100" i="1" dirty="0" err="1">
                <a:solidFill>
                  <a:schemeClr val="accent5">
                    <a:lumMod val="75000"/>
                  </a:schemeClr>
                </a:solidFill>
              </a:rPr>
              <a:t>Vojvodina</a:t>
            </a:r>
            <a:r>
              <a:rPr lang="hu-HU" sz="1100" i="1" dirty="0">
                <a:solidFill>
                  <a:schemeClr val="accent5">
                    <a:lumMod val="75000"/>
                  </a:schemeClr>
                </a:solidFill>
              </a:rPr>
              <a:t>, 16.11.2017.</a:t>
            </a:r>
          </a:p>
        </p:txBody>
      </p:sp>
      <p:pic>
        <p:nvPicPr>
          <p:cNvPr id="8" name="Kép 7"/>
          <p:cNvPicPr>
            <a:picLocks noChangeAspect="1"/>
          </p:cNvPicPr>
          <p:nvPr/>
        </p:nvPicPr>
        <p:blipFill rotWithShape="1">
          <a:blip r:embed="rId4" cstate="print">
            <a:extLst>
              <a:ext uri="{28A0092B-C50C-407E-A947-70E740481C1C}">
                <a14:useLocalDpi xmlns:a14="http://schemas.microsoft.com/office/drawing/2010/main" val="0"/>
              </a:ext>
            </a:extLst>
          </a:blip>
          <a:srcRect l="27993"/>
          <a:stretch/>
        </p:blipFill>
        <p:spPr>
          <a:xfrm>
            <a:off x="6354751" y="360239"/>
            <a:ext cx="2789252" cy="762124"/>
          </a:xfrm>
          <a:prstGeom prst="rect">
            <a:avLst/>
          </a:prstGeom>
        </p:spPr>
      </p:pic>
      <p:sp>
        <p:nvSpPr>
          <p:cNvPr id="3" name="Szövegdoboz 2"/>
          <p:cNvSpPr txBox="1"/>
          <p:nvPr/>
        </p:nvSpPr>
        <p:spPr>
          <a:xfrm>
            <a:off x="248626" y="4861076"/>
            <a:ext cx="7761846" cy="923309"/>
          </a:xfrm>
          <a:prstGeom prst="rect">
            <a:avLst/>
          </a:prstGeom>
          <a:noFill/>
        </p:spPr>
        <p:txBody>
          <a:bodyPr wrap="square" lIns="91422" tIns="45710" rIns="91422" bIns="45710" rtlCol="0">
            <a:spAutoFit/>
          </a:bodyPr>
          <a:lstStyle/>
          <a:p>
            <a:r>
              <a:rPr lang="hu-HU" b="1" dirty="0">
                <a:solidFill>
                  <a:schemeClr val="accent5">
                    <a:lumMod val="75000"/>
                  </a:schemeClr>
                </a:solidFill>
              </a:rPr>
              <a:t>Anna Magyar</a:t>
            </a:r>
          </a:p>
          <a:p>
            <a:r>
              <a:rPr lang="hu-HU" i="1" dirty="0" err="1">
                <a:solidFill>
                  <a:schemeClr val="accent5">
                    <a:lumMod val="75000"/>
                  </a:schemeClr>
                </a:solidFill>
              </a:rPr>
              <a:t>Vice-president</a:t>
            </a:r>
            <a:r>
              <a:rPr lang="hu-HU" i="1" dirty="0">
                <a:solidFill>
                  <a:schemeClr val="accent5">
                    <a:lumMod val="75000"/>
                  </a:schemeClr>
                </a:solidFill>
              </a:rPr>
              <a:t> of </a:t>
            </a:r>
            <a:r>
              <a:rPr lang="hu-HU" i="1" dirty="0" err="1">
                <a:solidFill>
                  <a:schemeClr val="accent5">
                    <a:lumMod val="75000"/>
                  </a:schemeClr>
                </a:solidFill>
              </a:rPr>
              <a:t>the</a:t>
            </a:r>
            <a:r>
              <a:rPr lang="hu-HU" i="1" dirty="0">
                <a:solidFill>
                  <a:schemeClr val="accent5">
                    <a:lumMod val="75000"/>
                  </a:schemeClr>
                </a:solidFill>
              </a:rPr>
              <a:t> Assembly of European </a:t>
            </a:r>
            <a:r>
              <a:rPr lang="hu-HU" i="1" dirty="0" err="1">
                <a:solidFill>
                  <a:schemeClr val="accent5">
                    <a:lumMod val="75000"/>
                  </a:schemeClr>
                </a:solidFill>
              </a:rPr>
              <a:t>Regions</a:t>
            </a:r>
            <a:endParaRPr lang="hu-HU" i="1" dirty="0">
              <a:solidFill>
                <a:schemeClr val="accent5">
                  <a:lumMod val="75000"/>
                </a:schemeClr>
              </a:solidFill>
            </a:endParaRPr>
          </a:p>
          <a:p>
            <a:r>
              <a:rPr lang="hu-HU" i="1" dirty="0" err="1">
                <a:solidFill>
                  <a:schemeClr val="accent5">
                    <a:lumMod val="75000"/>
                  </a:schemeClr>
                </a:solidFill>
              </a:rPr>
              <a:t>Vice-president</a:t>
            </a:r>
            <a:r>
              <a:rPr lang="hu-HU" i="1" dirty="0">
                <a:solidFill>
                  <a:schemeClr val="accent5">
                    <a:lumMod val="75000"/>
                  </a:schemeClr>
                </a:solidFill>
              </a:rPr>
              <a:t>, Assembly of </a:t>
            </a:r>
            <a:r>
              <a:rPr lang="hu-HU" i="1" dirty="0" err="1">
                <a:solidFill>
                  <a:schemeClr val="accent5">
                    <a:lumMod val="75000"/>
                  </a:schemeClr>
                </a:solidFill>
              </a:rPr>
              <a:t>Congrád</a:t>
            </a:r>
            <a:r>
              <a:rPr lang="hu-HU" i="1" dirty="0">
                <a:solidFill>
                  <a:schemeClr val="accent5">
                    <a:lumMod val="75000"/>
                  </a:schemeClr>
                </a:solidFill>
              </a:rPr>
              <a:t> </a:t>
            </a:r>
            <a:r>
              <a:rPr lang="hu-HU" i="1" dirty="0" err="1">
                <a:solidFill>
                  <a:schemeClr val="accent5">
                    <a:lumMod val="75000"/>
                  </a:schemeClr>
                </a:solidFill>
              </a:rPr>
              <a:t>County</a:t>
            </a:r>
            <a:endParaRPr lang="hu-HU" i="1" dirty="0">
              <a:solidFill>
                <a:schemeClr val="accent5">
                  <a:lumMod val="75000"/>
                </a:schemeClr>
              </a:solidFill>
            </a:endParaRPr>
          </a:p>
        </p:txBody>
      </p:sp>
    </p:spTree>
    <p:extLst>
      <p:ext uri="{BB962C8B-B14F-4D97-AF65-F5344CB8AC3E}">
        <p14:creationId xmlns:p14="http://schemas.microsoft.com/office/powerpoint/2010/main" val="1386905391"/>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2"/>
            <a:ext cx="9144000" cy="5143500"/>
          </a:xfrm>
          <a:prstGeom prst="rect">
            <a:avLst/>
          </a:prstGeom>
        </p:spPr>
      </p:pic>
    </p:spTree>
    <p:extLst>
      <p:ext uri="{BB962C8B-B14F-4D97-AF65-F5344CB8AC3E}">
        <p14:creationId xmlns:p14="http://schemas.microsoft.com/office/powerpoint/2010/main" val="1143614636"/>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2"/>
            <a:ext cx="9144000" cy="5143500"/>
          </a:xfrm>
          <a:prstGeom prst="rect">
            <a:avLst/>
          </a:prstGeom>
        </p:spPr>
      </p:pic>
    </p:spTree>
    <p:extLst>
      <p:ext uri="{BB962C8B-B14F-4D97-AF65-F5344CB8AC3E}">
        <p14:creationId xmlns:p14="http://schemas.microsoft.com/office/powerpoint/2010/main" val="468194301"/>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2"/>
            <a:ext cx="9144000" cy="5143500"/>
          </a:xfrm>
          <a:prstGeom prst="rect">
            <a:avLst/>
          </a:prstGeom>
        </p:spPr>
      </p:pic>
    </p:spTree>
    <p:extLst>
      <p:ext uri="{BB962C8B-B14F-4D97-AF65-F5344CB8AC3E}">
        <p14:creationId xmlns:p14="http://schemas.microsoft.com/office/powerpoint/2010/main" val="3565870109"/>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2"/>
            <a:ext cx="9144000" cy="5143500"/>
          </a:xfrm>
          <a:prstGeom prst="rect">
            <a:avLst/>
          </a:prstGeom>
        </p:spPr>
      </p:pic>
    </p:spTree>
    <p:extLst>
      <p:ext uri="{BB962C8B-B14F-4D97-AF65-F5344CB8AC3E}">
        <p14:creationId xmlns:p14="http://schemas.microsoft.com/office/powerpoint/2010/main" val="1954905223"/>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2"/>
            <a:ext cx="9144000" cy="5143500"/>
          </a:xfrm>
          <a:prstGeom prst="rect">
            <a:avLst/>
          </a:prstGeom>
        </p:spPr>
      </p:pic>
    </p:spTree>
    <p:extLst>
      <p:ext uri="{BB962C8B-B14F-4D97-AF65-F5344CB8AC3E}">
        <p14:creationId xmlns:p14="http://schemas.microsoft.com/office/powerpoint/2010/main" val="3262750195"/>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2"/>
            <a:ext cx="9144000" cy="5143500"/>
          </a:xfrm>
          <a:prstGeom prst="rect">
            <a:avLst/>
          </a:prstGeom>
        </p:spPr>
      </p:pic>
    </p:spTree>
    <p:extLst>
      <p:ext uri="{BB962C8B-B14F-4D97-AF65-F5344CB8AC3E}">
        <p14:creationId xmlns:p14="http://schemas.microsoft.com/office/powerpoint/2010/main" val="3961232980"/>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2"/>
            <a:ext cx="9144000" cy="5143500"/>
          </a:xfrm>
          <a:prstGeom prst="rect">
            <a:avLst/>
          </a:prstGeom>
        </p:spPr>
      </p:pic>
    </p:spTree>
    <p:extLst>
      <p:ext uri="{BB962C8B-B14F-4D97-AF65-F5344CB8AC3E}">
        <p14:creationId xmlns:p14="http://schemas.microsoft.com/office/powerpoint/2010/main" val="1110268562"/>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2"/>
            <a:ext cx="9144000" cy="5143500"/>
          </a:xfrm>
          <a:prstGeom prst="rect">
            <a:avLst/>
          </a:prstGeom>
        </p:spPr>
      </p:pic>
    </p:spTree>
    <p:extLst>
      <p:ext uri="{BB962C8B-B14F-4D97-AF65-F5344CB8AC3E}">
        <p14:creationId xmlns:p14="http://schemas.microsoft.com/office/powerpoint/2010/main" val="2317724180"/>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2"/>
            <a:ext cx="9144000" cy="5143500"/>
          </a:xfrm>
          <a:prstGeom prst="rect">
            <a:avLst/>
          </a:prstGeom>
        </p:spPr>
      </p:pic>
    </p:spTree>
    <p:extLst>
      <p:ext uri="{BB962C8B-B14F-4D97-AF65-F5344CB8AC3E}">
        <p14:creationId xmlns:p14="http://schemas.microsoft.com/office/powerpoint/2010/main" val="4235532077"/>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40000"/>
                <a:satMod val="350000"/>
              </a:schemeClr>
            </a:gs>
            <a:gs pos="66000">
              <a:schemeClr val="bg1">
                <a:tint val="45000"/>
                <a:shade val="99000"/>
                <a:satMod val="350000"/>
                <a:lumMod val="95000"/>
                <a:lumOff val="5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 t="4736" r="-3574" b="7919"/>
          <a:stretch/>
        </p:blipFill>
        <p:spPr bwMode="auto">
          <a:xfrm>
            <a:off x="1" y="-99389"/>
            <a:ext cx="9517604" cy="6893621"/>
          </a:xfrm>
          <a:prstGeom prst="rect">
            <a:avLst/>
          </a:prstGeom>
          <a:noFill/>
          <a:ln>
            <a:noFill/>
          </a:ln>
          <a:effectLst>
            <a:outerShdw sx="1000" sy="1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83569" y="2348880"/>
            <a:ext cx="7848872" cy="369312"/>
          </a:xfrm>
          <a:prstGeom prst="rect">
            <a:avLst/>
          </a:prstGeom>
          <a:noFill/>
        </p:spPr>
        <p:txBody>
          <a:bodyPr wrap="square" lIns="91422" tIns="45710" rIns="91422" bIns="45710" rtlCol="0">
            <a:spAutoFit/>
          </a:bodyPr>
          <a:lstStyle/>
          <a:p>
            <a:endParaRPr lang="en-US" dirty="0">
              <a:solidFill>
                <a:prstClr val="black"/>
              </a:solidFill>
            </a:endParaRPr>
          </a:p>
        </p:txBody>
      </p:sp>
      <p:sp>
        <p:nvSpPr>
          <p:cNvPr id="6" name="TextBox 5"/>
          <p:cNvSpPr txBox="1">
            <a:spLocks/>
          </p:cNvSpPr>
          <p:nvPr/>
        </p:nvSpPr>
        <p:spPr>
          <a:xfrm>
            <a:off x="55469" y="392763"/>
            <a:ext cx="9105075" cy="6032400"/>
          </a:xfrm>
          <a:prstGeom prst="rect">
            <a:avLst/>
          </a:prstGeom>
          <a:gradFill>
            <a:gsLst>
              <a:gs pos="100000">
                <a:sysClr val="window" lastClr="FFFFFF">
                  <a:tint val="45000"/>
                  <a:shade val="99000"/>
                  <a:satMod val="350000"/>
                  <a:lumMod val="5000"/>
                  <a:lumOff val="95000"/>
                  <a:alpha val="80000"/>
                </a:sysClr>
              </a:gs>
              <a:gs pos="100000">
                <a:sysClr val="window" lastClr="FFFFFF">
                  <a:shade val="20000"/>
                  <a:satMod val="255000"/>
                </a:sysClr>
              </a:gs>
            </a:gsLst>
            <a:path path="circle">
              <a:fillToRect l="50000" t="-80000" r="50000" b="180000"/>
            </a:path>
          </a:gradFill>
        </p:spPr>
        <p:txBody>
          <a:bodyPr wrap="square" lIns="91422" tIns="45710" rIns="91422" bIns="45710" rtlCol="0">
            <a:spAutoFit/>
          </a:bodyPr>
          <a:lstStyle/>
          <a:p>
            <a:pPr algn="ctr">
              <a:spcBef>
                <a:spcPts val="1800"/>
              </a:spcBef>
            </a:pPr>
            <a:endParaRPr lang="en-US" b="1" kern="0" dirty="0" smtClean="0">
              <a:solidFill>
                <a:prstClr val="black"/>
              </a:solidFill>
              <a:ea typeface="Times New Roman"/>
              <a:cs typeface="Cambria"/>
            </a:endParaRPr>
          </a:p>
          <a:p>
            <a:pPr algn="ctr"/>
            <a:r>
              <a:rPr lang="ru-RU" sz="4800" b="1" kern="0" dirty="0">
                <a:solidFill>
                  <a:prstClr val="black"/>
                </a:solidFill>
                <a:ea typeface="Times New Roman"/>
                <a:cs typeface="Cambria"/>
              </a:rPr>
              <a:t>KРИСТИАН ШЛАГИТВАЈТ </a:t>
            </a:r>
            <a:endParaRPr lang="en-US" sz="4800" b="1" kern="0" dirty="0">
              <a:solidFill>
                <a:prstClr val="black"/>
              </a:solidFill>
              <a:ea typeface="Times New Roman"/>
              <a:cs typeface="Cambria"/>
            </a:endParaRPr>
          </a:p>
          <a:p>
            <a:pPr algn="ctr"/>
            <a:r>
              <a:rPr lang="ru-RU" sz="3200" b="1" kern="0" dirty="0">
                <a:solidFill>
                  <a:prstClr val="black"/>
                </a:solidFill>
                <a:ea typeface="Times New Roman"/>
                <a:cs typeface="Cambria"/>
              </a:rPr>
              <a:t>струч</a:t>
            </a:r>
            <a:r>
              <a:rPr lang="sr-Cyrl-RS" sz="3200" b="1" kern="0" dirty="0">
                <a:solidFill>
                  <a:prstClr val="black"/>
                </a:solidFill>
                <a:ea typeface="Times New Roman"/>
                <a:cs typeface="Cambria"/>
              </a:rPr>
              <a:t>њ</a:t>
            </a:r>
            <a:r>
              <a:rPr lang="ru-RU" sz="3200" b="1" kern="0" dirty="0">
                <a:solidFill>
                  <a:prstClr val="black"/>
                </a:solidFill>
                <a:ea typeface="Times New Roman"/>
                <a:cs typeface="Cambria"/>
              </a:rPr>
              <a:t>ак за производњу пелета, директор „ProPel lets”, Аустрија</a:t>
            </a:r>
            <a:r>
              <a:rPr lang="ru-RU" sz="2000" b="1" kern="0" dirty="0">
                <a:solidFill>
                  <a:prstClr val="black"/>
                </a:solidFill>
                <a:ea typeface="Times New Roman"/>
                <a:cs typeface="Cambria"/>
              </a:rPr>
              <a:t>  </a:t>
            </a:r>
          </a:p>
          <a:p>
            <a:pPr algn="ctr"/>
            <a:r>
              <a:rPr lang="en-US" sz="3600" b="1" kern="0" dirty="0">
                <a:solidFill>
                  <a:prstClr val="black"/>
                </a:solidFill>
                <a:ea typeface="Times New Roman"/>
                <a:cs typeface="Cambria"/>
              </a:rPr>
              <a:t>“</a:t>
            </a:r>
            <a:r>
              <a:rPr lang="ru-RU" sz="3600" b="1" kern="0" dirty="0">
                <a:solidFill>
                  <a:prstClr val="black"/>
                </a:solidFill>
                <a:ea typeface="Times New Roman"/>
                <a:cs typeface="Cambria"/>
              </a:rPr>
              <a:t>Дрвени пелет - економски облик коришћења биомасе</a:t>
            </a:r>
            <a:r>
              <a:rPr lang="en-US" sz="3600" b="1" kern="0" dirty="0">
                <a:solidFill>
                  <a:prstClr val="black"/>
                </a:solidFill>
                <a:ea typeface="Times New Roman"/>
                <a:cs typeface="Cambria"/>
              </a:rPr>
              <a:t>”</a:t>
            </a:r>
          </a:p>
          <a:p>
            <a:pPr algn="ctr"/>
            <a:endParaRPr lang="en-US" sz="3600" b="1" kern="0" dirty="0">
              <a:solidFill>
                <a:prstClr val="black"/>
              </a:solidFill>
              <a:ea typeface="Times New Roman"/>
              <a:cs typeface="Cambria"/>
            </a:endParaRPr>
          </a:p>
          <a:p>
            <a:pPr algn="ctr"/>
            <a:r>
              <a:rPr lang="en-US" sz="4800" b="1" kern="0" dirty="0">
                <a:solidFill>
                  <a:prstClr val="black"/>
                </a:solidFill>
                <a:ea typeface="Times New Roman"/>
                <a:cs typeface="Cambria"/>
              </a:rPr>
              <a:t>CHRISTIAN SCHLAGITWEIT </a:t>
            </a:r>
          </a:p>
          <a:p>
            <a:pPr algn="ctr"/>
            <a:r>
              <a:rPr lang="en-US" sz="2800" b="1" kern="0" dirty="0">
                <a:solidFill>
                  <a:prstClr val="black"/>
                </a:solidFill>
                <a:ea typeface="Times New Roman"/>
                <a:cs typeface="Cambria"/>
              </a:rPr>
              <a:t>“</a:t>
            </a:r>
            <a:r>
              <a:rPr lang="en-US" sz="2800" b="1" kern="0" dirty="0" err="1">
                <a:solidFill>
                  <a:prstClr val="black"/>
                </a:solidFill>
                <a:ea typeface="Times New Roman"/>
                <a:cs typeface="Cambria"/>
              </a:rPr>
              <a:t>ProPellets</a:t>
            </a:r>
            <a:r>
              <a:rPr lang="en-US" sz="2800" b="1" kern="0" dirty="0">
                <a:solidFill>
                  <a:prstClr val="black"/>
                </a:solidFill>
                <a:ea typeface="Times New Roman"/>
                <a:cs typeface="Cambria"/>
              </a:rPr>
              <a:t>”, Managing director, Austria</a:t>
            </a:r>
          </a:p>
          <a:p>
            <a:pPr algn="ctr"/>
            <a:r>
              <a:rPr lang="en-US" sz="3600" b="1" kern="0">
                <a:solidFill>
                  <a:prstClr val="black"/>
                </a:solidFill>
                <a:ea typeface="Times New Roman"/>
                <a:cs typeface="Cambria"/>
              </a:rPr>
              <a:t>“Wood Pellets  an economic form of biomass utilization” </a:t>
            </a:r>
            <a:endParaRPr lang="en-US" sz="3600" b="1" kern="0" dirty="0">
              <a:solidFill>
                <a:prstClr val="black"/>
              </a:solidFill>
              <a:ea typeface="Times New Roman"/>
              <a:cs typeface="Cambria"/>
            </a:endParaRPr>
          </a:p>
        </p:txBody>
      </p:sp>
    </p:spTree>
    <p:extLst>
      <p:ext uri="{BB962C8B-B14F-4D97-AF65-F5344CB8AC3E}">
        <p14:creationId xmlns:p14="http://schemas.microsoft.com/office/powerpoint/2010/main" val="16381175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40000"/>
                <a:satMod val="350000"/>
              </a:schemeClr>
            </a:gs>
            <a:gs pos="66000">
              <a:schemeClr val="bg1">
                <a:tint val="45000"/>
                <a:shade val="99000"/>
                <a:satMod val="350000"/>
                <a:lumMod val="95000"/>
                <a:lumOff val="5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 t="4736" r="-3574" b="7919"/>
          <a:stretch/>
        </p:blipFill>
        <p:spPr bwMode="auto">
          <a:xfrm>
            <a:off x="1" y="-99389"/>
            <a:ext cx="9517604" cy="6893621"/>
          </a:xfrm>
          <a:prstGeom prst="rect">
            <a:avLst/>
          </a:prstGeom>
          <a:noFill/>
          <a:ln>
            <a:noFill/>
          </a:ln>
          <a:effectLst>
            <a:outerShdw sx="1000" sy="1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83569" y="2348880"/>
            <a:ext cx="7848872" cy="369312"/>
          </a:xfrm>
          <a:prstGeom prst="rect">
            <a:avLst/>
          </a:prstGeom>
          <a:noFill/>
        </p:spPr>
        <p:txBody>
          <a:bodyPr wrap="square" lIns="91422" tIns="45710" rIns="91422" bIns="45710" rtlCol="0">
            <a:spAutoFit/>
          </a:bodyPr>
          <a:lstStyle/>
          <a:p>
            <a:endParaRPr lang="en-US" dirty="0">
              <a:solidFill>
                <a:prstClr val="black"/>
              </a:solidFill>
            </a:endParaRPr>
          </a:p>
        </p:txBody>
      </p:sp>
      <p:sp>
        <p:nvSpPr>
          <p:cNvPr id="6" name="TextBox 5"/>
          <p:cNvSpPr txBox="1">
            <a:spLocks/>
          </p:cNvSpPr>
          <p:nvPr/>
        </p:nvSpPr>
        <p:spPr>
          <a:xfrm>
            <a:off x="38927" y="455265"/>
            <a:ext cx="9105075" cy="6047789"/>
          </a:xfrm>
          <a:prstGeom prst="rect">
            <a:avLst/>
          </a:prstGeom>
          <a:gradFill>
            <a:gsLst>
              <a:gs pos="100000">
                <a:sysClr val="window" lastClr="FFFFFF">
                  <a:tint val="45000"/>
                  <a:shade val="99000"/>
                  <a:satMod val="350000"/>
                  <a:lumMod val="5000"/>
                  <a:lumOff val="95000"/>
                  <a:alpha val="80000"/>
                </a:sysClr>
              </a:gs>
              <a:gs pos="100000">
                <a:sysClr val="window" lastClr="FFFFFF">
                  <a:shade val="20000"/>
                  <a:satMod val="255000"/>
                </a:sysClr>
              </a:gs>
            </a:gsLst>
            <a:path path="circle">
              <a:fillToRect l="50000" t="-80000" r="50000" b="180000"/>
            </a:path>
          </a:gradFill>
        </p:spPr>
        <p:txBody>
          <a:bodyPr wrap="square" lIns="91422" tIns="45710" rIns="91422" bIns="45710" rtlCol="0">
            <a:spAutoFit/>
          </a:bodyPr>
          <a:lstStyle/>
          <a:p>
            <a:pPr algn="ctr">
              <a:spcBef>
                <a:spcPts val="1199"/>
              </a:spcBef>
            </a:pPr>
            <a:endParaRPr lang="en-US" sz="1100" b="1" kern="0" dirty="0">
              <a:solidFill>
                <a:prstClr val="black"/>
              </a:solidFill>
              <a:ea typeface="Times New Roman"/>
              <a:cs typeface="Cambria"/>
            </a:endParaRPr>
          </a:p>
          <a:p>
            <a:pPr algn="ctr"/>
            <a:r>
              <a:rPr lang="ru-RU" sz="4800" b="1" kern="0" dirty="0" smtClean="0">
                <a:solidFill>
                  <a:prstClr val="black"/>
                </a:solidFill>
                <a:ea typeface="Times New Roman"/>
                <a:cs typeface="Cambria"/>
              </a:rPr>
              <a:t>ХАЈН</a:t>
            </a:r>
            <a:r>
              <a:rPr lang="sr-Cyrl-BA" sz="4800" b="1" kern="0" dirty="0">
                <a:solidFill>
                  <a:prstClr val="black"/>
                </a:solidFill>
                <a:ea typeface="Times New Roman"/>
                <a:cs typeface="Cambria"/>
              </a:rPr>
              <a:t>Ц</a:t>
            </a:r>
            <a:r>
              <a:rPr lang="ru-RU" sz="4800" b="1" kern="0" dirty="0" smtClean="0">
                <a:solidFill>
                  <a:prstClr val="black"/>
                </a:solidFill>
                <a:ea typeface="Times New Roman"/>
                <a:cs typeface="Cambria"/>
              </a:rPr>
              <a:t> КОПЕЦ </a:t>
            </a:r>
            <a:endParaRPr lang="en-US" sz="4800" b="1" kern="0" dirty="0">
              <a:solidFill>
                <a:prstClr val="black"/>
              </a:solidFill>
              <a:ea typeface="Times New Roman"/>
              <a:cs typeface="Cambria"/>
            </a:endParaRPr>
          </a:p>
          <a:p>
            <a:pPr algn="ctr"/>
            <a:r>
              <a:rPr lang="ru-RU" sz="3200" b="1" kern="0" dirty="0">
                <a:solidFill>
                  <a:prstClr val="black"/>
                </a:solidFill>
                <a:ea typeface="Times New Roman"/>
                <a:cs typeface="Cambria"/>
              </a:rPr>
              <a:t>председник Светске асоцијације за експлоатацију енергије из биомасе (</a:t>
            </a:r>
            <a:r>
              <a:rPr lang="en-US" sz="3200" b="1" kern="0" dirty="0">
                <a:solidFill>
                  <a:prstClr val="black"/>
                </a:solidFill>
                <a:ea typeface="Times New Roman"/>
                <a:cs typeface="Cambria"/>
              </a:rPr>
              <a:t>WBA)   </a:t>
            </a:r>
          </a:p>
          <a:p>
            <a:pPr algn="ctr"/>
            <a:r>
              <a:rPr lang="en-US" sz="3600" b="1" kern="0" dirty="0">
                <a:solidFill>
                  <a:prstClr val="black"/>
                </a:solidFill>
                <a:ea typeface="Times New Roman"/>
                <a:cs typeface="Cambria"/>
              </a:rPr>
              <a:t>“</a:t>
            </a:r>
            <a:r>
              <a:rPr lang="ru-RU" sz="3600" b="1" kern="0" dirty="0">
                <a:solidFill>
                  <a:prstClr val="black"/>
                </a:solidFill>
                <a:ea typeface="Times New Roman"/>
                <a:cs typeface="Cambria"/>
              </a:rPr>
              <a:t>Економски развој кроз производњу и коришћење биомасе</a:t>
            </a:r>
            <a:r>
              <a:rPr lang="en-US" sz="3600" b="1" kern="0" dirty="0">
                <a:solidFill>
                  <a:prstClr val="black"/>
                </a:solidFill>
                <a:ea typeface="Times New Roman"/>
                <a:cs typeface="Cambria"/>
              </a:rPr>
              <a:t>”</a:t>
            </a:r>
            <a:r>
              <a:rPr lang="ru-RU" sz="2400" b="1" dirty="0">
                <a:solidFill>
                  <a:prstClr val="black"/>
                </a:solidFill>
              </a:rPr>
              <a:t> </a:t>
            </a:r>
            <a:endParaRPr lang="en-US" sz="2400" b="1" dirty="0">
              <a:solidFill>
                <a:prstClr val="black"/>
              </a:solidFill>
            </a:endParaRPr>
          </a:p>
          <a:p>
            <a:pPr algn="ctr"/>
            <a:endParaRPr lang="en-US" sz="2400" b="1" dirty="0">
              <a:solidFill>
                <a:prstClr val="black"/>
              </a:solidFill>
            </a:endParaRPr>
          </a:p>
          <a:p>
            <a:pPr algn="ctr"/>
            <a:r>
              <a:rPr lang="en-US" sz="4800" b="1" dirty="0">
                <a:solidFill>
                  <a:prstClr val="black"/>
                </a:solidFill>
              </a:rPr>
              <a:t>HEINZ KOPETZ </a:t>
            </a:r>
          </a:p>
          <a:p>
            <a:pPr algn="ctr"/>
            <a:r>
              <a:rPr lang="en-US" sz="3200" b="1" dirty="0">
                <a:solidFill>
                  <a:prstClr val="black"/>
                </a:solidFill>
              </a:rPr>
              <a:t>president of the World Bioenergy Association (WBA)</a:t>
            </a:r>
            <a:r>
              <a:rPr lang="en-US" sz="4800" b="1" dirty="0">
                <a:solidFill>
                  <a:prstClr val="black"/>
                </a:solidFill>
              </a:rPr>
              <a:t> </a:t>
            </a:r>
            <a:r>
              <a:rPr lang="en-US" sz="3600" b="1" dirty="0">
                <a:solidFill>
                  <a:prstClr val="black"/>
                </a:solidFill>
              </a:rPr>
              <a:t>“Economic development through production and usage of biomass”</a:t>
            </a:r>
            <a:endParaRPr lang="en-US" sz="1100" b="1" dirty="0">
              <a:solidFill>
                <a:prstClr val="black"/>
              </a:solidFill>
            </a:endParaRPr>
          </a:p>
        </p:txBody>
      </p:sp>
    </p:spTree>
    <p:extLst>
      <p:ext uri="{BB962C8B-B14F-4D97-AF65-F5344CB8AC3E}">
        <p14:creationId xmlns:p14="http://schemas.microsoft.com/office/powerpoint/2010/main" val="388644217"/>
      </p:ext>
    </p:extLst>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9"/>
          <p:cNvSpPr>
            <a:spLocks noGrp="1" noChangeArrowheads="1"/>
          </p:cNvSpPr>
          <p:nvPr>
            <p:ph type="ctrTitle"/>
          </p:nvPr>
        </p:nvSpPr>
        <p:spPr>
          <a:xfrm>
            <a:off x="383936" y="2420892"/>
            <a:ext cx="8308731" cy="4103737"/>
          </a:xfrm>
          <a:noFill/>
          <a:extLst>
            <a:ext uri="{909E8E84-426E-40DD-AFC4-6F175D3DCCD1}">
              <a14:hiddenFill xmlns:a14="http://schemas.microsoft.com/office/drawing/2010/main">
                <a:solidFill>
                  <a:srgbClr val="DFDFDF"/>
                </a:solidFill>
              </a14:hiddenFill>
            </a:ext>
          </a:extLst>
        </p:spPr>
        <p:txBody>
          <a:bodyPr/>
          <a:lstStyle/>
          <a:p>
            <a:r>
              <a:rPr lang="en-US" sz="3600" b="1" dirty="0">
                <a:latin typeface="Myriad Roman" charset="0"/>
                <a:ea typeface="ＭＳ Ｐゴシック" charset="0"/>
                <a:cs typeface="ＭＳ Ｐゴシック" charset="0"/>
              </a:rPr>
              <a:t/>
            </a:r>
            <a:br>
              <a:rPr lang="en-US" sz="3600" b="1" dirty="0">
                <a:latin typeface="Myriad Roman" charset="0"/>
                <a:ea typeface="ＭＳ Ｐゴシック" charset="0"/>
                <a:cs typeface="ＭＳ Ｐゴシック" charset="0"/>
              </a:rPr>
            </a:br>
            <a:r>
              <a:rPr lang="en-US" sz="3600" b="1" dirty="0"/>
              <a:t>Wood Pellets </a:t>
            </a:r>
            <a:r>
              <a:rPr lang="mr-IN" sz="3600" b="1" dirty="0"/>
              <a:t>–</a:t>
            </a:r>
            <a:r>
              <a:rPr lang="en-US" sz="3600" b="1" dirty="0"/>
              <a:t/>
            </a:r>
            <a:br>
              <a:rPr lang="en-US" sz="3600" b="1" dirty="0"/>
            </a:br>
            <a:r>
              <a:rPr lang="en-US" sz="3600" b="1" dirty="0"/>
              <a:t>an economic form of biomass utilization</a:t>
            </a:r>
            <a:br>
              <a:rPr lang="en-US" sz="3600" b="1" dirty="0"/>
            </a:br>
            <a:r>
              <a:rPr lang="en-US" sz="3600" b="1" dirty="0"/>
              <a:t/>
            </a:r>
            <a:br>
              <a:rPr lang="en-US" sz="3600" b="1" dirty="0"/>
            </a:br>
            <a:r>
              <a:rPr lang="en-US" sz="3600" b="1" dirty="0"/>
              <a:t/>
            </a:r>
            <a:br>
              <a:rPr lang="en-US" sz="3600" b="1" dirty="0"/>
            </a:br>
            <a:r>
              <a:rPr lang="en-US" b="1" dirty="0" smtClean="0"/>
              <a:t>Christian Schlagitweit, proPellets Austria</a:t>
            </a:r>
            <a:br>
              <a:rPr lang="en-US" b="1" dirty="0" smtClean="0"/>
            </a:br>
            <a:r>
              <a:rPr lang="en-US" b="1" dirty="0" smtClean="0">
                <a:hlinkClick r:id="rId3"/>
              </a:rPr>
              <a:t>www.propellets.at</a:t>
            </a:r>
            <a:r>
              <a:rPr lang="en-US" b="1" dirty="0" smtClean="0"/>
              <a:t/>
            </a:r>
            <a:br>
              <a:rPr lang="en-US" b="1" dirty="0" smtClean="0"/>
            </a:br>
            <a:r>
              <a:rPr lang="en-US" b="1" dirty="0" smtClean="0"/>
              <a:t/>
            </a:r>
            <a:br>
              <a:rPr lang="en-US" b="1" dirty="0" smtClean="0"/>
            </a:br>
            <a:r>
              <a:rPr lang="en-US" b="1" dirty="0"/>
              <a:t/>
            </a:r>
            <a:br>
              <a:rPr lang="en-US" b="1" dirty="0"/>
            </a:br>
            <a:r>
              <a:rPr lang="en-US" sz="1400" b="1" dirty="0"/>
              <a:t>Biomass </a:t>
            </a:r>
            <a:r>
              <a:rPr lang="mr-IN" sz="1400" b="1" dirty="0"/>
              <a:t>–</a:t>
            </a:r>
            <a:r>
              <a:rPr lang="en-US" sz="1400" b="1" dirty="0"/>
              <a:t> Potential for Growth                                                                                         Novi Sad, November 16, 2017</a:t>
            </a:r>
            <a:br>
              <a:rPr lang="en-US" sz="1400" b="1" dirty="0"/>
            </a:br>
            <a:r>
              <a:rPr lang="en-US" sz="1400" b="1" dirty="0">
                <a:latin typeface="Myriad Roman" charset="0"/>
                <a:ea typeface="ＭＳ Ｐゴシック" charset="0"/>
                <a:cs typeface="ＭＳ Ｐゴシック" charset="0"/>
              </a:rPr>
              <a:t/>
            </a:r>
            <a:br>
              <a:rPr lang="en-US" sz="1400" b="1" dirty="0">
                <a:latin typeface="Myriad Roman" charset="0"/>
                <a:ea typeface="ＭＳ Ｐゴシック" charset="0"/>
                <a:cs typeface="ＭＳ Ｐゴシック" charset="0"/>
              </a:rPr>
            </a:br>
            <a:endParaRPr lang="en-US" sz="1400" dirty="0">
              <a:latin typeface="Myriad Roman" charset="0"/>
              <a:ea typeface="ＭＳ Ｐゴシック" charset="0"/>
              <a:cs typeface="ＭＳ Ｐゴシック" charset="0"/>
            </a:endParaRPr>
          </a:p>
        </p:txBody>
      </p:sp>
      <p:pic>
        <p:nvPicPr>
          <p:cNvPr id="4099" name="Picture 10"/>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865940" y="0"/>
            <a:ext cx="3278065"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3215377199"/>
      </p:ext>
    </p:extLst>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el 1"/>
          <p:cNvSpPr>
            <a:spLocks noGrp="1"/>
          </p:cNvSpPr>
          <p:nvPr>
            <p:ph type="title"/>
          </p:nvPr>
        </p:nvSpPr>
        <p:spPr/>
        <p:txBody>
          <a:bodyPr/>
          <a:lstStyle/>
          <a:p>
            <a:r>
              <a:rPr lang="de-DE" altLang="x-none"/>
              <a:t>proPellets Austria                                            </a:t>
            </a:r>
            <a:r>
              <a:rPr lang="de-DE" altLang="x-none">
                <a:hlinkClick r:id="rId2"/>
              </a:rPr>
              <a:t>www.propellets.at</a:t>
            </a:r>
            <a:r>
              <a:rPr lang="de-DE" altLang="x-none"/>
              <a:t> </a:t>
            </a:r>
          </a:p>
        </p:txBody>
      </p:sp>
      <p:sp>
        <p:nvSpPr>
          <p:cNvPr id="26626" name="Inhaltsplatzhalter 2"/>
          <p:cNvSpPr>
            <a:spLocks noGrp="1"/>
          </p:cNvSpPr>
          <p:nvPr>
            <p:ph idx="1"/>
          </p:nvPr>
        </p:nvSpPr>
        <p:spPr>
          <a:xfrm>
            <a:off x="562708" y="1676400"/>
            <a:ext cx="8196834" cy="4992960"/>
          </a:xfrm>
        </p:spPr>
        <p:txBody>
          <a:bodyPr/>
          <a:lstStyle/>
          <a:p>
            <a:r>
              <a:rPr lang="de-DE" altLang="x-none" sz="2200" dirty="0" err="1"/>
              <a:t>Association</a:t>
            </a:r>
            <a:r>
              <a:rPr lang="de-DE" altLang="x-none" sz="2200" dirty="0"/>
              <a:t>, </a:t>
            </a:r>
            <a:r>
              <a:rPr lang="de-DE" altLang="x-none" sz="2200" dirty="0" err="1"/>
              <a:t>founded</a:t>
            </a:r>
            <a:r>
              <a:rPr lang="de-DE" altLang="x-none" sz="2200" dirty="0"/>
              <a:t> 2005</a:t>
            </a:r>
          </a:p>
          <a:p>
            <a:r>
              <a:rPr lang="de-DE" altLang="x-none" sz="2200" dirty="0"/>
              <a:t>57 </a:t>
            </a:r>
            <a:r>
              <a:rPr lang="de-DE" altLang="x-none" sz="2200" dirty="0" err="1"/>
              <a:t>members</a:t>
            </a:r>
            <a:r>
              <a:rPr lang="de-DE" altLang="x-none" sz="2200" dirty="0"/>
              <a:t>, </a:t>
            </a:r>
            <a:r>
              <a:rPr lang="de-DE" altLang="x-none" sz="2200" dirty="0" err="1"/>
              <a:t>companies</a:t>
            </a:r>
            <a:r>
              <a:rPr lang="de-DE" altLang="x-none" sz="2200" dirty="0"/>
              <a:t> </a:t>
            </a:r>
            <a:r>
              <a:rPr lang="de-DE" altLang="x-none" sz="2200" dirty="0" err="1"/>
              <a:t>from</a:t>
            </a:r>
            <a:r>
              <a:rPr lang="de-DE" altLang="x-none" sz="2200" dirty="0"/>
              <a:t> </a:t>
            </a:r>
            <a:r>
              <a:rPr lang="de-DE" altLang="x-none" sz="2200" dirty="0" err="1"/>
              <a:t>the</a:t>
            </a:r>
            <a:r>
              <a:rPr lang="de-DE" altLang="x-none" sz="2200" dirty="0"/>
              <a:t> </a:t>
            </a:r>
            <a:r>
              <a:rPr lang="de-DE" altLang="x-none" sz="2200" dirty="0" err="1"/>
              <a:t>value</a:t>
            </a:r>
            <a:r>
              <a:rPr lang="de-DE" altLang="x-none" sz="2200" dirty="0"/>
              <a:t> </a:t>
            </a:r>
            <a:r>
              <a:rPr lang="de-DE" altLang="x-none" sz="2200" dirty="0" err="1"/>
              <a:t>chain</a:t>
            </a:r>
            <a:r>
              <a:rPr lang="de-DE" altLang="x-none" sz="2200" dirty="0"/>
              <a:t> </a:t>
            </a:r>
            <a:r>
              <a:rPr lang="de-DE" altLang="x-none" sz="2200" dirty="0" err="1"/>
              <a:t>of</a:t>
            </a:r>
            <a:r>
              <a:rPr lang="de-DE" altLang="x-none" sz="2200" dirty="0"/>
              <a:t> </a:t>
            </a:r>
            <a:r>
              <a:rPr lang="de-DE" altLang="x-none" sz="2200" dirty="0" err="1"/>
              <a:t>pellets</a:t>
            </a:r>
            <a:endParaRPr lang="de-DE" altLang="x-none" sz="2200" dirty="0"/>
          </a:p>
          <a:p>
            <a:r>
              <a:rPr lang="de-DE" altLang="x-none" sz="2200" dirty="0"/>
              <a:t>Market </a:t>
            </a:r>
            <a:r>
              <a:rPr lang="de-DE" altLang="x-none" sz="2200" dirty="0" err="1"/>
              <a:t>surveys</a:t>
            </a:r>
            <a:r>
              <a:rPr lang="de-DE" altLang="x-none" sz="2200" dirty="0"/>
              <a:t>, </a:t>
            </a:r>
            <a:r>
              <a:rPr lang="de-DE" altLang="x-none" sz="2200" dirty="0" err="1"/>
              <a:t>monthly</a:t>
            </a:r>
            <a:r>
              <a:rPr lang="de-DE" altLang="x-none" sz="2200" dirty="0"/>
              <a:t> pellet </a:t>
            </a:r>
            <a:r>
              <a:rPr lang="de-DE" altLang="x-none" sz="2200" dirty="0" err="1"/>
              <a:t>price</a:t>
            </a:r>
            <a:r>
              <a:rPr lang="de-DE" altLang="x-none" sz="2200" dirty="0"/>
              <a:t> </a:t>
            </a:r>
            <a:r>
              <a:rPr lang="de-DE" altLang="x-none" sz="2200" dirty="0" err="1"/>
              <a:t>index</a:t>
            </a:r>
            <a:r>
              <a:rPr lang="de-DE" altLang="x-none" sz="2200" dirty="0"/>
              <a:t>, PR, </a:t>
            </a:r>
            <a:r>
              <a:rPr lang="de-DE" altLang="x-none" sz="2200" dirty="0" err="1"/>
              <a:t>lobbying</a:t>
            </a:r>
            <a:r>
              <a:rPr lang="de-DE" altLang="x-none" sz="2200" dirty="0"/>
              <a:t>,...</a:t>
            </a:r>
          </a:p>
          <a:p>
            <a:r>
              <a:rPr lang="de-DE" altLang="x-none" sz="2200" dirty="0"/>
              <a:t>Communication </a:t>
            </a:r>
            <a:r>
              <a:rPr lang="de-DE" altLang="x-none" sz="2200" dirty="0" err="1"/>
              <a:t>within</a:t>
            </a:r>
            <a:r>
              <a:rPr lang="de-DE" altLang="x-none" sz="2200" dirty="0"/>
              <a:t> </a:t>
            </a:r>
            <a:r>
              <a:rPr lang="de-DE" altLang="x-none" sz="2200" dirty="0" err="1"/>
              <a:t>the</a:t>
            </a:r>
            <a:r>
              <a:rPr lang="de-DE" altLang="x-none" sz="2200" dirty="0"/>
              <a:t> </a:t>
            </a:r>
            <a:r>
              <a:rPr lang="de-DE" altLang="x-none" sz="2200" dirty="0" err="1"/>
              <a:t>sector</a:t>
            </a:r>
            <a:r>
              <a:rPr lang="de-DE" altLang="x-none" sz="2200" dirty="0"/>
              <a:t>, </a:t>
            </a:r>
            <a:r>
              <a:rPr lang="de-DE" altLang="x-none" sz="2200" dirty="0" err="1"/>
              <a:t>monitoring</a:t>
            </a:r>
            <a:r>
              <a:rPr lang="de-DE" altLang="x-none" sz="2200" dirty="0"/>
              <a:t> </a:t>
            </a:r>
            <a:r>
              <a:rPr lang="de-DE" altLang="x-none" sz="2200" dirty="0" err="1"/>
              <a:t>system</a:t>
            </a:r>
            <a:r>
              <a:rPr lang="de-DE" altLang="x-none" sz="2200" dirty="0"/>
              <a:t> </a:t>
            </a:r>
            <a:r>
              <a:rPr lang="de-DE" altLang="x-none" sz="2200" dirty="0" err="1"/>
              <a:t>for</a:t>
            </a:r>
            <a:r>
              <a:rPr lang="de-DE" altLang="x-none" sz="2200" dirty="0"/>
              <a:t> </a:t>
            </a:r>
            <a:r>
              <a:rPr lang="de-DE" altLang="x-none" sz="2200" dirty="0" err="1"/>
              <a:t>producers</a:t>
            </a:r>
            <a:endParaRPr lang="de-DE" altLang="x-none" sz="2200" dirty="0"/>
          </a:p>
          <a:p>
            <a:r>
              <a:rPr lang="de-DE" altLang="x-none" sz="2200" dirty="0" err="1"/>
              <a:t>Cooperation</a:t>
            </a:r>
            <a:r>
              <a:rPr lang="de-DE" altLang="x-none" sz="2200" dirty="0"/>
              <a:t> </a:t>
            </a:r>
            <a:r>
              <a:rPr lang="de-DE" altLang="x-none" sz="2200" dirty="0" err="1"/>
              <a:t>with</a:t>
            </a:r>
            <a:r>
              <a:rPr lang="de-DE" altLang="x-none" sz="2200" dirty="0"/>
              <a:t> </a:t>
            </a:r>
            <a:r>
              <a:rPr lang="de-DE" altLang="x-none" sz="2200" dirty="0" err="1"/>
              <a:t>other</a:t>
            </a:r>
            <a:r>
              <a:rPr lang="de-DE" altLang="x-none" sz="2200" dirty="0"/>
              <a:t> </a:t>
            </a:r>
            <a:r>
              <a:rPr lang="de-DE" altLang="x-none" sz="2200" dirty="0" err="1"/>
              <a:t>renewable</a:t>
            </a:r>
            <a:r>
              <a:rPr lang="de-DE" altLang="x-none" sz="2200" dirty="0"/>
              <a:t> </a:t>
            </a:r>
            <a:r>
              <a:rPr lang="de-DE" altLang="x-none" sz="2200" dirty="0" err="1"/>
              <a:t>energy</a:t>
            </a:r>
            <a:r>
              <a:rPr lang="de-DE" altLang="x-none" sz="2200" dirty="0"/>
              <a:t> </a:t>
            </a:r>
            <a:r>
              <a:rPr lang="de-DE" altLang="x-none" sz="2200" dirty="0" err="1"/>
              <a:t>associations</a:t>
            </a:r>
            <a:r>
              <a:rPr lang="de-DE" altLang="x-none" sz="2200" dirty="0"/>
              <a:t> </a:t>
            </a:r>
          </a:p>
          <a:p>
            <a:r>
              <a:rPr lang="de-DE" altLang="x-none" sz="2200" dirty="0"/>
              <a:t>International </a:t>
            </a:r>
            <a:r>
              <a:rPr lang="de-DE" altLang="x-none" sz="2200" dirty="0" err="1"/>
              <a:t>cooperation</a:t>
            </a:r>
            <a:r>
              <a:rPr lang="de-DE" altLang="x-none" sz="2200" dirty="0"/>
              <a:t> (EPC), </a:t>
            </a:r>
            <a:r>
              <a:rPr lang="de-DE" altLang="x-none" sz="2200" dirty="0" err="1"/>
              <a:t>research</a:t>
            </a:r>
            <a:r>
              <a:rPr lang="de-DE" altLang="x-none" sz="2200" dirty="0"/>
              <a:t> </a:t>
            </a:r>
            <a:r>
              <a:rPr lang="de-DE" altLang="x-none" sz="2200" dirty="0" err="1"/>
              <a:t>projects</a:t>
            </a:r>
            <a:r>
              <a:rPr lang="de-DE" altLang="x-none" sz="2200" dirty="0"/>
              <a:t>, </a:t>
            </a:r>
            <a:r>
              <a:rPr lang="de-DE" altLang="x-none" sz="2200" dirty="0" err="1"/>
              <a:t>safety</a:t>
            </a:r>
            <a:r>
              <a:rPr lang="de-DE" altLang="x-none" sz="2200" dirty="0"/>
              <a:t>, </a:t>
            </a:r>
            <a:r>
              <a:rPr lang="de-DE" altLang="x-none" sz="2200" dirty="0" err="1"/>
              <a:t>standardisations</a:t>
            </a:r>
            <a:r>
              <a:rPr lang="de-DE" altLang="x-none" sz="2200" dirty="0"/>
              <a:t>,....</a:t>
            </a:r>
          </a:p>
          <a:p>
            <a:r>
              <a:rPr lang="de-DE" altLang="x-none" sz="2200" dirty="0" err="1"/>
              <a:t>Funding</a:t>
            </a:r>
            <a:r>
              <a:rPr lang="de-DE" altLang="x-none" sz="2200" dirty="0"/>
              <a:t> </a:t>
            </a:r>
            <a:r>
              <a:rPr lang="de-DE" altLang="x-none" sz="2200" dirty="0" err="1"/>
              <a:t>mainly</a:t>
            </a:r>
            <a:r>
              <a:rPr lang="de-DE" altLang="x-none" sz="2200" dirty="0"/>
              <a:t> </a:t>
            </a:r>
            <a:r>
              <a:rPr lang="de-DE" altLang="x-none" sz="2200" dirty="0" err="1"/>
              <a:t>by</a:t>
            </a:r>
            <a:r>
              <a:rPr lang="de-DE" altLang="x-none" sz="2200" dirty="0"/>
              <a:t> </a:t>
            </a:r>
            <a:r>
              <a:rPr lang="de-DE" altLang="x-none" sz="2200" dirty="0" err="1"/>
              <a:t>membership</a:t>
            </a:r>
            <a:r>
              <a:rPr lang="de-DE" altLang="x-none" sz="2200" dirty="0"/>
              <a:t> </a:t>
            </a:r>
            <a:r>
              <a:rPr lang="de-DE" altLang="x-none" sz="2200" dirty="0" err="1"/>
              <a:t>fees</a:t>
            </a:r>
            <a:r>
              <a:rPr lang="de-DE" altLang="x-none" sz="2200" dirty="0"/>
              <a:t> </a:t>
            </a:r>
            <a:r>
              <a:rPr lang="de-DE" altLang="x-none" sz="2200" dirty="0" err="1"/>
              <a:t>and</a:t>
            </a:r>
            <a:r>
              <a:rPr lang="de-DE" altLang="x-none" sz="2200" dirty="0"/>
              <a:t> </a:t>
            </a:r>
            <a:r>
              <a:rPr lang="de-DE" altLang="x-none" sz="2200" dirty="0" err="1"/>
              <a:t>license</a:t>
            </a:r>
            <a:r>
              <a:rPr lang="de-DE" altLang="x-none" sz="2200" dirty="0"/>
              <a:t> </a:t>
            </a:r>
            <a:r>
              <a:rPr lang="de-DE" altLang="x-none" sz="2200" dirty="0" err="1"/>
              <a:t>fees</a:t>
            </a:r>
            <a:endParaRPr lang="de-DE" altLang="x-none" sz="2200" dirty="0"/>
          </a:p>
        </p:txBody>
      </p:sp>
    </p:spTree>
    <p:extLst>
      <p:ext uri="{BB962C8B-B14F-4D97-AF65-F5344CB8AC3E}">
        <p14:creationId xmlns:p14="http://schemas.microsoft.com/office/powerpoint/2010/main" val="113237341"/>
      </p:ext>
    </p:extLst>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Energy Facts AT: Total </a:t>
            </a:r>
            <a:r>
              <a:rPr lang="de-DE" dirty="0" err="1" smtClean="0"/>
              <a:t>consumption</a:t>
            </a:r>
            <a:r>
              <a:rPr lang="de-DE" dirty="0" smtClean="0"/>
              <a:t> </a:t>
            </a:r>
            <a:r>
              <a:rPr lang="de-DE" dirty="0" err="1" smtClean="0"/>
              <a:t>of</a:t>
            </a:r>
            <a:r>
              <a:rPr lang="de-DE" dirty="0" smtClean="0"/>
              <a:t> </a:t>
            </a:r>
            <a:r>
              <a:rPr lang="de-DE" dirty="0" err="1" smtClean="0"/>
              <a:t>renewable</a:t>
            </a:r>
            <a:r>
              <a:rPr lang="de-DE" dirty="0" smtClean="0"/>
              <a:t> </a:t>
            </a:r>
            <a:r>
              <a:rPr lang="de-DE" dirty="0" err="1" smtClean="0"/>
              <a:t>energy</a:t>
            </a:r>
            <a:r>
              <a:rPr lang="de-DE" dirty="0" smtClean="0"/>
              <a:t> in 2015</a:t>
            </a:r>
            <a:endParaRPr lang="de-DE" dirty="0"/>
          </a:p>
        </p:txBody>
      </p:sp>
      <p:pic>
        <p:nvPicPr>
          <p:cNvPr id="4" name="Inhaltsplatzhalter 3"/>
          <p:cNvPicPr>
            <a:picLocks noGrp="1" noChangeAspect="1"/>
          </p:cNvPicPr>
          <p:nvPr>
            <p:ph idx="1"/>
          </p:nvPr>
        </p:nvPicPr>
        <p:blipFill>
          <a:blip r:embed="rId2"/>
          <a:stretch>
            <a:fillRect/>
          </a:stretch>
        </p:blipFill>
        <p:spPr>
          <a:xfrm>
            <a:off x="562711" y="1565276"/>
            <a:ext cx="8018585" cy="4238168"/>
          </a:xfrm>
          <a:prstGeom prst="rect">
            <a:avLst/>
          </a:prstGeom>
        </p:spPr>
      </p:pic>
      <p:sp>
        <p:nvSpPr>
          <p:cNvPr id="3" name="Textfeld 2"/>
          <p:cNvSpPr txBox="1"/>
          <p:nvPr/>
        </p:nvSpPr>
        <p:spPr>
          <a:xfrm>
            <a:off x="562712" y="5938979"/>
            <a:ext cx="8462709" cy="1015642"/>
          </a:xfrm>
          <a:prstGeom prst="rect">
            <a:avLst/>
          </a:prstGeom>
          <a:noFill/>
        </p:spPr>
        <p:txBody>
          <a:bodyPr wrap="square" lIns="91422" tIns="45710" rIns="91422" bIns="45710" rtlCol="0">
            <a:spAutoFit/>
          </a:bodyPr>
          <a:lstStyle/>
          <a:p>
            <a:pPr fontAlgn="base">
              <a:spcBef>
                <a:spcPct val="0"/>
              </a:spcBef>
              <a:spcAft>
                <a:spcPct val="0"/>
              </a:spcAft>
            </a:pPr>
            <a:r>
              <a:rPr lang="de-DE" sz="2000" dirty="0">
                <a:solidFill>
                  <a:srgbClr val="FF0000"/>
                </a:solidFill>
                <a:latin typeface="Arial" charset="0"/>
                <a:ea typeface="ＭＳ Ｐゴシック" charset="0"/>
              </a:rPr>
              <a:t>2016: 16 PJ Pellets = 3,8% </a:t>
            </a:r>
            <a:r>
              <a:rPr lang="de-DE" sz="2000" dirty="0" err="1">
                <a:solidFill>
                  <a:srgbClr val="FF0000"/>
                </a:solidFill>
                <a:latin typeface="Arial" charset="0"/>
                <a:ea typeface="ＭＳ Ｐゴシック" charset="0"/>
              </a:rPr>
              <a:t>of</a:t>
            </a:r>
            <a:r>
              <a:rPr lang="de-DE" sz="2000" dirty="0">
                <a:solidFill>
                  <a:srgbClr val="FF0000"/>
                </a:solidFill>
                <a:latin typeface="Arial" charset="0"/>
                <a:ea typeface="ＭＳ Ｐゴシック" charset="0"/>
              </a:rPr>
              <a:t> </a:t>
            </a:r>
            <a:r>
              <a:rPr lang="de-DE" sz="2000" dirty="0" err="1">
                <a:solidFill>
                  <a:srgbClr val="FF0000"/>
                </a:solidFill>
                <a:latin typeface="Arial" charset="0"/>
                <a:ea typeface="ＭＳ Ｐゴシック" charset="0"/>
              </a:rPr>
              <a:t>the</a:t>
            </a:r>
            <a:r>
              <a:rPr lang="de-DE" sz="2000" dirty="0">
                <a:solidFill>
                  <a:srgbClr val="FF0000"/>
                </a:solidFill>
                <a:latin typeface="Arial" charset="0"/>
                <a:ea typeface="ＭＳ Ｐゴシック" charset="0"/>
              </a:rPr>
              <a:t> </a:t>
            </a:r>
            <a:r>
              <a:rPr lang="de-DE" sz="2000" dirty="0" err="1">
                <a:solidFill>
                  <a:srgbClr val="FF0000"/>
                </a:solidFill>
                <a:latin typeface="Arial" charset="0"/>
                <a:ea typeface="ＭＳ Ｐゴシック" charset="0"/>
              </a:rPr>
              <a:t>consumed</a:t>
            </a:r>
            <a:r>
              <a:rPr lang="de-DE" sz="2000" dirty="0">
                <a:solidFill>
                  <a:srgbClr val="FF0000"/>
                </a:solidFill>
                <a:latin typeface="Arial" charset="0"/>
                <a:ea typeface="ＭＳ Ｐゴシック" charset="0"/>
              </a:rPr>
              <a:t> </a:t>
            </a:r>
            <a:r>
              <a:rPr lang="de-DE" sz="2000" dirty="0" err="1">
                <a:solidFill>
                  <a:srgbClr val="FF0000"/>
                </a:solidFill>
                <a:latin typeface="Arial" charset="0"/>
                <a:ea typeface="ＭＳ Ｐゴシック" charset="0"/>
              </a:rPr>
              <a:t>renewable</a:t>
            </a:r>
            <a:r>
              <a:rPr lang="de-DE" sz="2000" dirty="0">
                <a:solidFill>
                  <a:srgbClr val="FF0000"/>
                </a:solidFill>
                <a:latin typeface="Arial" charset="0"/>
                <a:ea typeface="ＭＳ Ｐゴシック" charset="0"/>
              </a:rPr>
              <a:t> </a:t>
            </a:r>
            <a:r>
              <a:rPr lang="de-DE" sz="2000" dirty="0" err="1">
                <a:solidFill>
                  <a:srgbClr val="FF0000"/>
                </a:solidFill>
                <a:latin typeface="Arial" charset="0"/>
                <a:ea typeface="ＭＳ Ｐゴシック" charset="0"/>
              </a:rPr>
              <a:t>energy</a:t>
            </a:r>
            <a:r>
              <a:rPr lang="de-DE" sz="2000" dirty="0">
                <a:solidFill>
                  <a:srgbClr val="FF0000"/>
                </a:solidFill>
                <a:latin typeface="Arial" charset="0"/>
                <a:ea typeface="ＭＳ Ｐゴシック" charset="0"/>
              </a:rPr>
              <a:t> in Austria</a:t>
            </a:r>
          </a:p>
          <a:p>
            <a:pPr fontAlgn="base">
              <a:spcBef>
                <a:spcPct val="0"/>
              </a:spcBef>
              <a:spcAft>
                <a:spcPct val="0"/>
              </a:spcAft>
            </a:pPr>
            <a:r>
              <a:rPr lang="de-DE" sz="2000" dirty="0">
                <a:solidFill>
                  <a:srgbClr val="FF0000"/>
                </a:solidFill>
                <a:latin typeface="Arial" charset="0"/>
                <a:ea typeface="ＭＳ Ｐゴシック" charset="0"/>
              </a:rPr>
              <a:t>2016: 4 Mio. </a:t>
            </a:r>
            <a:r>
              <a:rPr lang="de-DE" sz="2000" dirty="0" err="1">
                <a:solidFill>
                  <a:srgbClr val="FF0000"/>
                </a:solidFill>
                <a:latin typeface="Arial" charset="0"/>
                <a:ea typeface="ＭＳ Ｐゴシック" charset="0"/>
              </a:rPr>
              <a:t>households</a:t>
            </a:r>
            <a:r>
              <a:rPr lang="de-DE" sz="2000" dirty="0">
                <a:solidFill>
                  <a:srgbClr val="FF0000"/>
                </a:solidFill>
                <a:latin typeface="Arial" charset="0"/>
                <a:ea typeface="ＭＳ Ｐゴシック" charset="0"/>
              </a:rPr>
              <a:t> in AT, 180.000 </a:t>
            </a:r>
            <a:r>
              <a:rPr lang="de-DE" sz="2000" dirty="0" err="1">
                <a:solidFill>
                  <a:srgbClr val="FF0000"/>
                </a:solidFill>
                <a:latin typeface="Arial" charset="0"/>
                <a:ea typeface="ＭＳ Ｐゴシック" charset="0"/>
              </a:rPr>
              <a:t>use</a:t>
            </a:r>
            <a:r>
              <a:rPr lang="de-DE" sz="2000" dirty="0">
                <a:solidFill>
                  <a:srgbClr val="FF0000"/>
                </a:solidFill>
                <a:latin typeface="Arial" charset="0"/>
                <a:ea typeface="ＭＳ Ｐゴシック" charset="0"/>
              </a:rPr>
              <a:t> </a:t>
            </a:r>
            <a:r>
              <a:rPr lang="de-DE" sz="2000" dirty="0" err="1">
                <a:solidFill>
                  <a:srgbClr val="FF0000"/>
                </a:solidFill>
                <a:latin typeface="Arial" charset="0"/>
                <a:ea typeface="ＭＳ Ｐゴシック" charset="0"/>
              </a:rPr>
              <a:t>pellets</a:t>
            </a:r>
            <a:r>
              <a:rPr lang="de-DE" sz="2000" dirty="0">
                <a:solidFill>
                  <a:srgbClr val="FF0000"/>
                </a:solidFill>
                <a:latin typeface="Arial" charset="0"/>
                <a:ea typeface="ＭＳ Ｐゴシック" charset="0"/>
              </a:rPr>
              <a:t> (</a:t>
            </a:r>
            <a:r>
              <a:rPr lang="de-DE" sz="2000" dirty="0" err="1">
                <a:solidFill>
                  <a:srgbClr val="FF0000"/>
                </a:solidFill>
                <a:latin typeface="Arial" charset="0"/>
                <a:ea typeface="ＭＳ Ｐゴシック" charset="0"/>
              </a:rPr>
              <a:t>stoves</a:t>
            </a:r>
            <a:r>
              <a:rPr lang="de-DE" sz="2000" dirty="0">
                <a:solidFill>
                  <a:srgbClr val="FF0000"/>
                </a:solidFill>
                <a:latin typeface="Arial" charset="0"/>
                <a:ea typeface="ＭＳ Ｐゴシック" charset="0"/>
              </a:rPr>
              <a:t> </a:t>
            </a:r>
            <a:r>
              <a:rPr lang="de-DE" sz="2000" dirty="0" err="1">
                <a:solidFill>
                  <a:srgbClr val="FF0000"/>
                </a:solidFill>
                <a:latin typeface="Arial" charset="0"/>
                <a:ea typeface="ＭＳ Ｐゴシック" charset="0"/>
              </a:rPr>
              <a:t>and</a:t>
            </a:r>
            <a:r>
              <a:rPr lang="de-DE" sz="2000" dirty="0">
                <a:solidFill>
                  <a:srgbClr val="FF0000"/>
                </a:solidFill>
                <a:latin typeface="Arial" charset="0"/>
                <a:ea typeface="ＭＳ Ｐゴシック" charset="0"/>
              </a:rPr>
              <a:t> </a:t>
            </a:r>
            <a:r>
              <a:rPr lang="de-DE" sz="2000" dirty="0" err="1">
                <a:solidFill>
                  <a:srgbClr val="FF0000"/>
                </a:solidFill>
                <a:latin typeface="Arial" charset="0"/>
                <a:ea typeface="ＭＳ Ｐゴシック" charset="0"/>
              </a:rPr>
              <a:t>boilers</a:t>
            </a:r>
            <a:r>
              <a:rPr lang="de-DE" sz="2000" dirty="0">
                <a:solidFill>
                  <a:srgbClr val="FF0000"/>
                </a:solidFill>
                <a:latin typeface="Arial" charset="0"/>
                <a:ea typeface="ＭＳ Ｐゴシック" charset="0"/>
              </a:rPr>
              <a:t>) = 4,5%  </a:t>
            </a:r>
          </a:p>
        </p:txBody>
      </p:sp>
      <p:pic>
        <p:nvPicPr>
          <p:cNvPr id="5" name="Bild 4"/>
          <p:cNvPicPr>
            <a:picLocks noChangeAspect="1"/>
          </p:cNvPicPr>
          <p:nvPr/>
        </p:nvPicPr>
        <p:blipFill>
          <a:blip r:embed="rId3"/>
          <a:stretch>
            <a:fillRect/>
          </a:stretch>
        </p:blipFill>
        <p:spPr>
          <a:xfrm>
            <a:off x="650338" y="1700808"/>
            <a:ext cx="7245113" cy="504056"/>
          </a:xfrm>
          <a:prstGeom prst="rect">
            <a:avLst/>
          </a:prstGeom>
        </p:spPr>
      </p:pic>
      <p:pic>
        <p:nvPicPr>
          <p:cNvPr id="6" name="Bild 5"/>
          <p:cNvPicPr>
            <a:picLocks noChangeAspect="1"/>
          </p:cNvPicPr>
          <p:nvPr/>
        </p:nvPicPr>
        <p:blipFill>
          <a:blip r:embed="rId4"/>
          <a:stretch>
            <a:fillRect/>
          </a:stretch>
        </p:blipFill>
        <p:spPr>
          <a:xfrm>
            <a:off x="1647370" y="3356994"/>
            <a:ext cx="824672" cy="432048"/>
          </a:xfrm>
          <a:prstGeom prst="rect">
            <a:avLst/>
          </a:prstGeom>
        </p:spPr>
      </p:pic>
      <p:sp>
        <p:nvSpPr>
          <p:cNvPr id="7" name="Textfeld 6"/>
          <p:cNvSpPr txBox="1"/>
          <p:nvPr/>
        </p:nvSpPr>
        <p:spPr>
          <a:xfrm>
            <a:off x="5701976" y="2924951"/>
            <a:ext cx="1513789" cy="346957"/>
          </a:xfrm>
          <a:prstGeom prst="rect">
            <a:avLst/>
          </a:prstGeom>
          <a:noFill/>
        </p:spPr>
        <p:txBody>
          <a:bodyPr wrap="square" lIns="91422" tIns="45710" rIns="91422" bIns="45710" rtlCol="0">
            <a:spAutoFit/>
          </a:bodyPr>
          <a:lstStyle/>
          <a:p>
            <a:pPr fontAlgn="base">
              <a:spcBef>
                <a:spcPct val="0"/>
              </a:spcBef>
              <a:spcAft>
                <a:spcPct val="0"/>
              </a:spcAft>
            </a:pPr>
            <a:r>
              <a:rPr lang="de-DE" sz="1600">
                <a:solidFill>
                  <a:srgbClr val="000000"/>
                </a:solidFill>
                <a:latin typeface="Arial" charset="0"/>
                <a:ea typeface="ＭＳ Ｐゴシック" charset="0"/>
              </a:rPr>
              <a:t>- </a:t>
            </a:r>
            <a:r>
              <a:rPr lang="de-DE" sz="1600" dirty="0" err="1">
                <a:solidFill>
                  <a:srgbClr val="000000"/>
                </a:solidFill>
                <a:latin typeface="Arial" charset="0"/>
                <a:ea typeface="ＭＳ Ｐゴシック" charset="0"/>
              </a:rPr>
              <a:t>Hydro</a:t>
            </a:r>
            <a:r>
              <a:rPr lang="de-DE" sz="1600" dirty="0">
                <a:solidFill>
                  <a:srgbClr val="000000"/>
                </a:solidFill>
                <a:latin typeface="Arial" charset="0"/>
                <a:ea typeface="ＭＳ Ｐゴシック" charset="0"/>
              </a:rPr>
              <a:t> Power</a:t>
            </a:r>
          </a:p>
        </p:txBody>
      </p:sp>
      <p:sp>
        <p:nvSpPr>
          <p:cNvPr id="8" name="Textfeld 7"/>
          <p:cNvSpPr txBox="1"/>
          <p:nvPr/>
        </p:nvSpPr>
        <p:spPr>
          <a:xfrm>
            <a:off x="2642067" y="1700807"/>
            <a:ext cx="4181429" cy="369312"/>
          </a:xfrm>
          <a:prstGeom prst="rect">
            <a:avLst/>
          </a:prstGeom>
          <a:noFill/>
        </p:spPr>
        <p:txBody>
          <a:bodyPr wrap="none" lIns="91422" tIns="45710" rIns="91422" bIns="45710" rtlCol="0">
            <a:spAutoFit/>
          </a:bodyPr>
          <a:lstStyle/>
          <a:p>
            <a:pPr fontAlgn="base">
              <a:spcBef>
                <a:spcPct val="0"/>
              </a:spcBef>
              <a:spcAft>
                <a:spcPct val="0"/>
              </a:spcAft>
            </a:pPr>
            <a:r>
              <a:rPr lang="de-DE" b="1" dirty="0" smtClean="0">
                <a:solidFill>
                  <a:srgbClr val="000000"/>
                </a:solidFill>
                <a:latin typeface="Arial" charset="0"/>
                <a:ea typeface="ＭＳ Ｐゴシック" charset="0"/>
              </a:rPr>
              <a:t>Total Energy </a:t>
            </a:r>
            <a:r>
              <a:rPr lang="de-DE" b="1" dirty="0" err="1" smtClean="0">
                <a:solidFill>
                  <a:srgbClr val="000000"/>
                </a:solidFill>
                <a:latin typeface="Arial" charset="0"/>
                <a:ea typeface="ＭＳ Ｐゴシック" charset="0"/>
              </a:rPr>
              <a:t>Consumption</a:t>
            </a:r>
            <a:r>
              <a:rPr lang="de-DE" b="1" dirty="0" smtClean="0">
                <a:solidFill>
                  <a:srgbClr val="000000"/>
                </a:solidFill>
                <a:latin typeface="Arial" charset="0"/>
                <a:ea typeface="ＭＳ Ｐゴシック" charset="0"/>
              </a:rPr>
              <a:t>: 1.400 PJ</a:t>
            </a:r>
            <a:endParaRPr lang="de-DE" b="1" dirty="0">
              <a:solidFill>
                <a:srgbClr val="000000"/>
              </a:solidFill>
              <a:latin typeface="Arial" charset="0"/>
              <a:ea typeface="ＭＳ Ｐゴシック" charset="0"/>
            </a:endParaRPr>
          </a:p>
        </p:txBody>
      </p:sp>
      <p:sp>
        <p:nvSpPr>
          <p:cNvPr id="9" name="Textfeld 8"/>
          <p:cNvSpPr txBox="1"/>
          <p:nvPr/>
        </p:nvSpPr>
        <p:spPr>
          <a:xfrm>
            <a:off x="5701971" y="2564904"/>
            <a:ext cx="2786304" cy="338534"/>
          </a:xfrm>
          <a:prstGeom prst="rect">
            <a:avLst/>
          </a:prstGeom>
          <a:noFill/>
        </p:spPr>
        <p:txBody>
          <a:bodyPr wrap="none" lIns="91422" tIns="45710" rIns="91422" bIns="45710" rtlCol="0">
            <a:spAutoFit/>
          </a:bodyPr>
          <a:lstStyle/>
          <a:p>
            <a:pPr fontAlgn="base">
              <a:spcBef>
                <a:spcPct val="0"/>
              </a:spcBef>
              <a:spcAft>
                <a:spcPct val="0"/>
              </a:spcAft>
            </a:pPr>
            <a:r>
              <a:rPr lang="de-DE" sz="1600" dirty="0">
                <a:solidFill>
                  <a:srgbClr val="000000"/>
                </a:solidFill>
                <a:latin typeface="Arial" charset="0"/>
                <a:ea typeface="ＭＳ Ｐゴシック" charset="0"/>
              </a:rPr>
              <a:t>(Pellets: 6,5 % </a:t>
            </a:r>
            <a:r>
              <a:rPr lang="de-DE" sz="1600" dirty="0" err="1">
                <a:solidFill>
                  <a:srgbClr val="000000"/>
                </a:solidFill>
                <a:latin typeface="Arial" charset="0"/>
                <a:ea typeface="ＭＳ Ｐゴシック" charset="0"/>
              </a:rPr>
              <a:t>of</a:t>
            </a:r>
            <a:r>
              <a:rPr lang="de-DE" sz="1600" dirty="0">
                <a:solidFill>
                  <a:srgbClr val="000000"/>
                </a:solidFill>
                <a:latin typeface="Arial" charset="0"/>
                <a:ea typeface="ＭＳ Ｐゴシック" charset="0"/>
              </a:rPr>
              <a:t> </a:t>
            </a:r>
            <a:r>
              <a:rPr lang="de-DE" sz="1600" dirty="0" err="1">
                <a:solidFill>
                  <a:srgbClr val="000000"/>
                </a:solidFill>
                <a:latin typeface="Arial" charset="0"/>
                <a:ea typeface="ＭＳ Ｐゴシック" charset="0"/>
              </a:rPr>
              <a:t>Bioenergy</a:t>
            </a:r>
            <a:r>
              <a:rPr lang="de-DE" sz="1600" dirty="0">
                <a:solidFill>
                  <a:srgbClr val="000000"/>
                </a:solidFill>
                <a:latin typeface="Arial" charset="0"/>
                <a:ea typeface="ＭＳ Ｐゴシック" charset="0"/>
              </a:rPr>
              <a:t>)</a:t>
            </a:r>
          </a:p>
        </p:txBody>
      </p:sp>
    </p:spTree>
    <p:extLst>
      <p:ext uri="{BB962C8B-B14F-4D97-AF65-F5344CB8AC3E}">
        <p14:creationId xmlns:p14="http://schemas.microsoft.com/office/powerpoint/2010/main" val="2929960769"/>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3" name="Rectangle 2"/>
          <p:cNvSpPr>
            <a:spLocks noGrp="1" noChangeArrowheads="1"/>
          </p:cNvSpPr>
          <p:nvPr>
            <p:ph type="title"/>
          </p:nvPr>
        </p:nvSpPr>
        <p:spPr>
          <a:xfrm>
            <a:off x="583224" y="765181"/>
            <a:ext cx="8018585" cy="983587"/>
          </a:xfrm>
        </p:spPr>
        <p:txBody>
          <a:bodyPr/>
          <a:lstStyle/>
          <a:p>
            <a:r>
              <a:rPr lang="en-US" sz="2200" dirty="0">
                <a:latin typeface="Verdana" charset="0"/>
                <a:ea typeface="Verdana" charset="0"/>
                <a:cs typeface="Verdana" charset="0"/>
              </a:rPr>
              <a:t>Use of wood pellets in Austria:</a:t>
            </a:r>
            <a:r>
              <a:rPr lang="de-DE" sz="2200" dirty="0">
                <a:solidFill>
                  <a:schemeClr val="tx1"/>
                </a:solidFill>
                <a:latin typeface="Verdana" charset="0"/>
                <a:ea typeface="Verdana" charset="0"/>
                <a:cs typeface="Verdana" charset="0"/>
              </a:rPr>
              <a:t/>
            </a:r>
            <a:br>
              <a:rPr lang="de-DE" sz="2200" dirty="0">
                <a:solidFill>
                  <a:schemeClr val="tx1"/>
                </a:solidFill>
                <a:latin typeface="Verdana" charset="0"/>
                <a:ea typeface="Verdana" charset="0"/>
                <a:cs typeface="Verdana" charset="0"/>
              </a:rPr>
            </a:br>
            <a:r>
              <a:rPr lang="de-DE" sz="2200" dirty="0">
                <a:solidFill>
                  <a:schemeClr val="tx1"/>
                </a:solidFill>
                <a:latin typeface="Verdana" charset="0"/>
                <a:ea typeface="Verdana" charset="0"/>
                <a:cs typeface="Verdana" charset="0"/>
              </a:rPr>
              <a:t>Pellets </a:t>
            </a:r>
            <a:r>
              <a:rPr lang="de-DE" sz="2200" dirty="0" err="1">
                <a:solidFill>
                  <a:schemeClr val="tx1"/>
                </a:solidFill>
                <a:latin typeface="Verdana" charset="0"/>
                <a:ea typeface="Verdana" charset="0"/>
                <a:cs typeface="Verdana" charset="0"/>
              </a:rPr>
              <a:t>are</a:t>
            </a:r>
            <a:r>
              <a:rPr lang="de-DE" sz="2200" dirty="0">
                <a:solidFill>
                  <a:schemeClr val="tx1"/>
                </a:solidFill>
                <a:latin typeface="Verdana" charset="0"/>
                <a:ea typeface="Verdana" charset="0"/>
                <a:cs typeface="Verdana" charset="0"/>
              </a:rPr>
              <a:t> </a:t>
            </a:r>
            <a:r>
              <a:rPr lang="de-DE" sz="2200" dirty="0" err="1">
                <a:solidFill>
                  <a:schemeClr val="tx1"/>
                </a:solidFill>
                <a:latin typeface="Verdana" charset="0"/>
                <a:ea typeface="Verdana" charset="0"/>
                <a:cs typeface="Verdana" charset="0"/>
              </a:rPr>
              <a:t>made</a:t>
            </a:r>
            <a:r>
              <a:rPr lang="de-DE" sz="2200" dirty="0">
                <a:solidFill>
                  <a:schemeClr val="tx1"/>
                </a:solidFill>
                <a:latin typeface="Verdana" charset="0"/>
                <a:ea typeface="Verdana" charset="0"/>
                <a:cs typeface="Verdana" charset="0"/>
              </a:rPr>
              <a:t> </a:t>
            </a:r>
            <a:r>
              <a:rPr lang="de-DE" sz="2200" dirty="0" err="1">
                <a:solidFill>
                  <a:schemeClr val="tx1"/>
                </a:solidFill>
                <a:latin typeface="Verdana" charset="0"/>
                <a:ea typeface="Verdana" charset="0"/>
                <a:cs typeface="Verdana" charset="0"/>
              </a:rPr>
              <a:t>from</a:t>
            </a:r>
            <a:r>
              <a:rPr lang="de-DE" sz="2200" dirty="0">
                <a:solidFill>
                  <a:schemeClr val="tx1"/>
                </a:solidFill>
                <a:latin typeface="Verdana" charset="0"/>
                <a:ea typeface="Verdana" charset="0"/>
                <a:cs typeface="Verdana" charset="0"/>
              </a:rPr>
              <a:t> </a:t>
            </a:r>
            <a:r>
              <a:rPr lang="de-DE" sz="2200" dirty="0" err="1">
                <a:solidFill>
                  <a:schemeClr val="tx1"/>
                </a:solidFill>
                <a:latin typeface="Verdana" charset="0"/>
                <a:ea typeface="Verdana" charset="0"/>
                <a:cs typeface="Verdana" charset="0"/>
              </a:rPr>
              <a:t>dried</a:t>
            </a:r>
            <a:r>
              <a:rPr lang="de-DE" sz="2200" dirty="0">
                <a:solidFill>
                  <a:schemeClr val="tx1"/>
                </a:solidFill>
                <a:latin typeface="Verdana" charset="0"/>
                <a:ea typeface="Verdana" charset="0"/>
                <a:cs typeface="Verdana" charset="0"/>
              </a:rPr>
              <a:t> </a:t>
            </a:r>
            <a:r>
              <a:rPr lang="de-DE" sz="2200" dirty="0" err="1">
                <a:solidFill>
                  <a:schemeClr val="tx1"/>
                </a:solidFill>
                <a:latin typeface="Verdana" charset="0"/>
                <a:ea typeface="Verdana" charset="0"/>
                <a:cs typeface="Verdana" charset="0"/>
              </a:rPr>
              <a:t>sawdust</a:t>
            </a:r>
            <a:r>
              <a:rPr lang="de-DE" sz="2200" dirty="0">
                <a:solidFill>
                  <a:schemeClr val="tx1"/>
                </a:solidFill>
                <a:latin typeface="Verdana" charset="0"/>
                <a:ea typeface="Verdana" charset="0"/>
                <a:cs typeface="Verdana" charset="0"/>
              </a:rPr>
              <a:t> </a:t>
            </a:r>
            <a:r>
              <a:rPr lang="de-DE" sz="2200" dirty="0" err="1">
                <a:solidFill>
                  <a:schemeClr val="tx1"/>
                </a:solidFill>
                <a:latin typeface="Verdana" charset="0"/>
                <a:ea typeface="Verdana" charset="0"/>
                <a:cs typeface="Verdana" charset="0"/>
              </a:rPr>
              <a:t>or</a:t>
            </a:r>
            <a:r>
              <a:rPr lang="de-DE" sz="2200" dirty="0">
                <a:solidFill>
                  <a:schemeClr val="tx1"/>
                </a:solidFill>
                <a:latin typeface="Verdana" charset="0"/>
                <a:ea typeface="Verdana" charset="0"/>
                <a:cs typeface="Verdana" charset="0"/>
              </a:rPr>
              <a:t> </a:t>
            </a:r>
            <a:r>
              <a:rPr lang="de-DE" sz="2200" dirty="0" err="1">
                <a:solidFill>
                  <a:schemeClr val="tx1"/>
                </a:solidFill>
                <a:latin typeface="Verdana" charset="0"/>
                <a:ea typeface="Verdana" charset="0"/>
                <a:cs typeface="Verdana" charset="0"/>
              </a:rPr>
              <a:t>shavings</a:t>
            </a:r>
            <a:endParaRPr lang="de-DE" sz="2200" b="0" dirty="0">
              <a:solidFill>
                <a:schemeClr val="tx1"/>
              </a:solidFill>
              <a:latin typeface="Verdana" charset="0"/>
              <a:ea typeface="Verdana" charset="0"/>
              <a:cs typeface="Verdana" charset="0"/>
            </a:endParaRPr>
          </a:p>
        </p:txBody>
      </p:sp>
      <p:pic>
        <p:nvPicPr>
          <p:cNvPr id="13314" name="Picture 3" descr="image00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82087" y="1748764"/>
            <a:ext cx="7092942" cy="510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3821872"/>
      </p:ext>
    </p:extLst>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More </a:t>
            </a:r>
            <a:r>
              <a:rPr lang="de-DE" dirty="0" err="1" smtClean="0"/>
              <a:t>than</a:t>
            </a:r>
            <a:r>
              <a:rPr lang="de-DE" dirty="0" smtClean="0"/>
              <a:t> 40 pellet „</a:t>
            </a:r>
            <a:r>
              <a:rPr lang="de-DE" dirty="0" err="1" smtClean="0"/>
              <a:t>refineries</a:t>
            </a:r>
            <a:r>
              <a:rPr lang="de-DE" dirty="0" smtClean="0"/>
              <a:t>“ in Austria</a:t>
            </a:r>
            <a:endParaRPr lang="de-DE" dirty="0"/>
          </a:p>
        </p:txBody>
      </p:sp>
      <p:sp>
        <p:nvSpPr>
          <p:cNvPr id="3" name="Inhaltsplatzhalter 2"/>
          <p:cNvSpPr>
            <a:spLocks noGrp="1"/>
          </p:cNvSpPr>
          <p:nvPr>
            <p:ph idx="1"/>
          </p:nvPr>
        </p:nvSpPr>
        <p:spPr>
          <a:xfrm>
            <a:off x="251522" y="1671978"/>
            <a:ext cx="8640960" cy="4724400"/>
          </a:xfrm>
        </p:spPr>
        <p:txBody>
          <a:bodyPr/>
          <a:lstStyle/>
          <a:p>
            <a:r>
              <a:rPr lang="de-DE" dirty="0" err="1" smtClean="0"/>
              <a:t>Typical</a:t>
            </a:r>
            <a:r>
              <a:rPr lang="de-DE" dirty="0" smtClean="0"/>
              <a:t> </a:t>
            </a:r>
            <a:r>
              <a:rPr lang="de-DE" dirty="0" err="1" smtClean="0"/>
              <a:t>size</a:t>
            </a:r>
            <a:r>
              <a:rPr lang="de-DE" dirty="0" smtClean="0"/>
              <a:t> </a:t>
            </a:r>
            <a:r>
              <a:rPr lang="de-DE" dirty="0" err="1" smtClean="0"/>
              <a:t>of</a:t>
            </a:r>
            <a:r>
              <a:rPr lang="de-DE" dirty="0" smtClean="0"/>
              <a:t> a </a:t>
            </a:r>
            <a:r>
              <a:rPr lang="de-DE" dirty="0" err="1" smtClean="0"/>
              <a:t>new</a:t>
            </a:r>
            <a:r>
              <a:rPr lang="de-DE" dirty="0" smtClean="0"/>
              <a:t> pellet plant: 20.000 </a:t>
            </a:r>
            <a:r>
              <a:rPr lang="mr-IN" dirty="0" smtClean="0"/>
              <a:t>–</a:t>
            </a:r>
            <a:r>
              <a:rPr lang="de-DE" dirty="0" smtClean="0"/>
              <a:t> 40.000 </a:t>
            </a:r>
            <a:r>
              <a:rPr lang="de-DE" dirty="0" err="1" smtClean="0"/>
              <a:t>tons</a:t>
            </a:r>
            <a:r>
              <a:rPr lang="de-DE" dirty="0" smtClean="0"/>
              <a:t>/a</a:t>
            </a:r>
          </a:p>
          <a:p>
            <a:r>
              <a:rPr lang="de-DE" dirty="0" err="1"/>
              <a:t>Precondition</a:t>
            </a:r>
            <a:r>
              <a:rPr lang="de-DE" dirty="0"/>
              <a:t> </a:t>
            </a:r>
            <a:r>
              <a:rPr lang="de-DE" dirty="0" err="1"/>
              <a:t>for</a:t>
            </a:r>
            <a:r>
              <a:rPr lang="de-DE" dirty="0"/>
              <a:t> </a:t>
            </a:r>
            <a:r>
              <a:rPr lang="de-DE" dirty="0" err="1"/>
              <a:t>success</a:t>
            </a:r>
            <a:r>
              <a:rPr lang="de-DE" dirty="0"/>
              <a:t>: </a:t>
            </a:r>
          </a:p>
          <a:p>
            <a:pPr lvl="1"/>
            <a:r>
              <a:rPr lang="de-DE" sz="2200" dirty="0" err="1"/>
              <a:t>available</a:t>
            </a:r>
            <a:r>
              <a:rPr lang="de-DE" sz="2200" dirty="0"/>
              <a:t> </a:t>
            </a:r>
            <a:r>
              <a:rPr lang="de-DE" sz="2200" dirty="0" err="1"/>
              <a:t>raw</a:t>
            </a:r>
            <a:r>
              <a:rPr lang="de-DE" sz="2200" dirty="0"/>
              <a:t> material</a:t>
            </a:r>
          </a:p>
          <a:p>
            <a:pPr lvl="1"/>
            <a:r>
              <a:rPr lang="de-DE" sz="2200" dirty="0" err="1"/>
              <a:t>Cheap</a:t>
            </a:r>
            <a:r>
              <a:rPr lang="de-DE" sz="2200" dirty="0"/>
              <a:t> </a:t>
            </a:r>
            <a:r>
              <a:rPr lang="de-DE" sz="2200" dirty="0" err="1"/>
              <a:t>available</a:t>
            </a:r>
            <a:r>
              <a:rPr lang="de-DE" sz="2200" dirty="0"/>
              <a:t> </a:t>
            </a:r>
            <a:r>
              <a:rPr lang="de-DE" sz="2200" dirty="0" err="1"/>
              <a:t>heat</a:t>
            </a:r>
            <a:r>
              <a:rPr lang="de-DE" sz="2200" dirty="0"/>
              <a:t> </a:t>
            </a:r>
            <a:br>
              <a:rPr lang="de-DE" sz="2200" dirty="0"/>
            </a:br>
            <a:r>
              <a:rPr lang="de-DE" sz="2200" dirty="0" err="1"/>
              <a:t>for</a:t>
            </a:r>
            <a:r>
              <a:rPr lang="de-DE" sz="2200" dirty="0"/>
              <a:t> </a:t>
            </a:r>
            <a:r>
              <a:rPr lang="de-DE" sz="2200" dirty="0" err="1"/>
              <a:t>drying</a:t>
            </a:r>
            <a:endParaRPr lang="de-DE" sz="2200" dirty="0"/>
          </a:p>
          <a:p>
            <a:endParaRPr lang="de-DE" dirty="0"/>
          </a:p>
        </p:txBody>
      </p:sp>
      <p:pic>
        <p:nvPicPr>
          <p:cNvPr id="5" name="Bild 4"/>
          <p:cNvPicPr>
            <a:picLocks noChangeAspect="1"/>
          </p:cNvPicPr>
          <p:nvPr/>
        </p:nvPicPr>
        <p:blipFill>
          <a:blip r:embed="rId2"/>
          <a:stretch>
            <a:fillRect/>
          </a:stretch>
        </p:blipFill>
        <p:spPr>
          <a:xfrm>
            <a:off x="3508498" y="3152228"/>
            <a:ext cx="5470370" cy="3371368"/>
          </a:xfrm>
          <a:prstGeom prst="rect">
            <a:avLst/>
          </a:prstGeom>
        </p:spPr>
      </p:pic>
    </p:spTree>
    <p:extLst>
      <p:ext uri="{BB962C8B-B14F-4D97-AF65-F5344CB8AC3E}">
        <p14:creationId xmlns:p14="http://schemas.microsoft.com/office/powerpoint/2010/main" val="4038351345"/>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0932" y="1904273"/>
            <a:ext cx="2924633" cy="4477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8434" name="Titel 2"/>
          <p:cNvSpPr>
            <a:spLocks noGrp="1"/>
          </p:cNvSpPr>
          <p:nvPr>
            <p:ph type="title"/>
          </p:nvPr>
        </p:nvSpPr>
        <p:spPr>
          <a:xfrm>
            <a:off x="450932" y="762010"/>
            <a:ext cx="8175793" cy="803275"/>
          </a:xfrm>
        </p:spPr>
        <p:txBody>
          <a:bodyPr/>
          <a:lstStyle/>
          <a:p>
            <a:r>
              <a:rPr lang="de-DE" dirty="0" smtClean="0"/>
              <a:t>Pellets </a:t>
            </a:r>
            <a:r>
              <a:rPr lang="de-DE" dirty="0" err="1" smtClean="0"/>
              <a:t>can</a:t>
            </a:r>
            <a:r>
              <a:rPr lang="de-DE" dirty="0" smtClean="0"/>
              <a:t> </a:t>
            </a:r>
            <a:r>
              <a:rPr lang="de-DE" dirty="0" err="1" smtClean="0"/>
              <a:t>be</a:t>
            </a:r>
            <a:r>
              <a:rPr lang="de-DE" dirty="0" smtClean="0"/>
              <a:t> </a:t>
            </a:r>
            <a:r>
              <a:rPr lang="de-DE" dirty="0" err="1" smtClean="0"/>
              <a:t>used</a:t>
            </a:r>
            <a:r>
              <a:rPr lang="de-DE" dirty="0" smtClean="0"/>
              <a:t> in </a:t>
            </a:r>
            <a:r>
              <a:rPr lang="de-DE" dirty="0" err="1" smtClean="0"/>
              <a:t>stoves</a:t>
            </a:r>
            <a:r>
              <a:rPr lang="de-DE" dirty="0" smtClean="0"/>
              <a:t> </a:t>
            </a:r>
            <a:r>
              <a:rPr lang="de-DE" dirty="0" err="1" smtClean="0"/>
              <a:t>and</a:t>
            </a:r>
            <a:r>
              <a:rPr lang="de-DE" dirty="0" smtClean="0"/>
              <a:t> in </a:t>
            </a:r>
            <a:r>
              <a:rPr lang="de-DE" dirty="0" err="1" smtClean="0"/>
              <a:t>boilers</a:t>
            </a:r>
            <a:endParaRPr lang="de-DE" dirty="0"/>
          </a:p>
        </p:txBody>
      </p:sp>
      <p:sp>
        <p:nvSpPr>
          <p:cNvPr id="18435" name="Rechteck 1"/>
          <p:cNvSpPr>
            <a:spLocks noChangeArrowheads="1"/>
          </p:cNvSpPr>
          <p:nvPr/>
        </p:nvSpPr>
        <p:spPr bwMode="auto">
          <a:xfrm>
            <a:off x="4414658" y="3259141"/>
            <a:ext cx="242338" cy="338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2" tIns="45710" rIns="91422" bIns="45710">
            <a:spAutoFit/>
          </a:bodyPr>
          <a:lstStyle/>
          <a:p>
            <a:pPr algn="r" eaLnBrk="0" fontAlgn="base" hangingPunct="0">
              <a:spcBef>
                <a:spcPct val="0"/>
              </a:spcBef>
              <a:spcAft>
                <a:spcPct val="0"/>
              </a:spcAft>
            </a:pPr>
            <a:r>
              <a:rPr lang="de-DE" sz="1600">
                <a:solidFill>
                  <a:srgbClr val="000000"/>
                </a:solidFill>
                <a:latin typeface="Arial" charset="0"/>
                <a:ea typeface="ＭＳ Ｐゴシック" charset="0"/>
              </a:rPr>
              <a:t> </a:t>
            </a:r>
          </a:p>
        </p:txBody>
      </p:sp>
      <p:pic>
        <p:nvPicPr>
          <p:cNvPr id="18437" name="Bild 2"/>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904348" y="1970851"/>
            <a:ext cx="3736845" cy="4410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6924372"/>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Bild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84638" y="765180"/>
            <a:ext cx="8686800" cy="591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p:cNvSpPr/>
          <p:nvPr/>
        </p:nvSpPr>
        <p:spPr>
          <a:xfrm>
            <a:off x="3242898" y="5084763"/>
            <a:ext cx="723900" cy="698500"/>
          </a:xfrm>
          <a:prstGeom prst="ellipse">
            <a:avLst/>
          </a:prstGeom>
          <a:solidFill>
            <a:srgbClr val="FF6600"/>
          </a:solidFill>
          <a:ln/>
        </p:spPr>
        <p:style>
          <a:lnRef idx="1">
            <a:schemeClr val="accent3"/>
          </a:lnRef>
          <a:fillRef idx="3">
            <a:schemeClr val="accent3"/>
          </a:fillRef>
          <a:effectRef idx="2">
            <a:schemeClr val="accent3"/>
          </a:effectRef>
          <a:fontRef idx="minor">
            <a:schemeClr val="lt1"/>
          </a:fontRef>
        </p:style>
        <p:txBody>
          <a:bodyPr lIns="91422" tIns="45710" rIns="91422" bIns="45710"/>
          <a:lstStyle/>
          <a:p>
            <a:pPr fontAlgn="base">
              <a:spcBef>
                <a:spcPct val="0"/>
              </a:spcBef>
              <a:spcAft>
                <a:spcPct val="0"/>
              </a:spcAft>
              <a:defRPr/>
            </a:pPr>
            <a:endParaRPr lang="de-DE" sz="1600">
              <a:solidFill>
                <a:srgbClr val="FFFFFF"/>
              </a:solidFill>
            </a:endParaRPr>
          </a:p>
        </p:txBody>
      </p:sp>
      <p:sp>
        <p:nvSpPr>
          <p:cNvPr id="5" name="Oval 4"/>
          <p:cNvSpPr/>
          <p:nvPr/>
        </p:nvSpPr>
        <p:spPr>
          <a:xfrm rot="20012248">
            <a:off x="3692776" y="1468438"/>
            <a:ext cx="507023" cy="2640012"/>
          </a:xfrm>
          <a:prstGeom prst="ellipse">
            <a:avLst/>
          </a:prstGeom>
          <a:solidFill>
            <a:srgbClr val="C0504D"/>
          </a:solidFill>
          <a:ln/>
        </p:spPr>
        <p:style>
          <a:lnRef idx="1">
            <a:schemeClr val="accent2"/>
          </a:lnRef>
          <a:fillRef idx="3">
            <a:schemeClr val="accent2"/>
          </a:fillRef>
          <a:effectRef idx="2">
            <a:schemeClr val="accent2"/>
          </a:effectRef>
          <a:fontRef idx="minor">
            <a:schemeClr val="lt1"/>
          </a:fontRef>
        </p:style>
        <p:txBody>
          <a:bodyPr lIns="91422" tIns="45710" rIns="91422" bIns="45710"/>
          <a:lstStyle/>
          <a:p>
            <a:pPr fontAlgn="base">
              <a:spcBef>
                <a:spcPct val="0"/>
              </a:spcBef>
              <a:spcAft>
                <a:spcPct val="0"/>
              </a:spcAft>
              <a:defRPr/>
            </a:pPr>
            <a:endParaRPr lang="de-DE" sz="1600">
              <a:solidFill>
                <a:srgbClr val="FFFFFF"/>
              </a:solidFill>
            </a:endParaRPr>
          </a:p>
        </p:txBody>
      </p:sp>
      <p:sp>
        <p:nvSpPr>
          <p:cNvPr id="6" name="Oval 5"/>
          <p:cNvSpPr/>
          <p:nvPr/>
        </p:nvSpPr>
        <p:spPr>
          <a:xfrm rot="678875">
            <a:off x="4939814" y="4899036"/>
            <a:ext cx="3320562" cy="512763"/>
          </a:xfrm>
          <a:prstGeom prst="ellipse">
            <a:avLst/>
          </a:prstGeom>
          <a:solidFill>
            <a:srgbClr val="FF3100"/>
          </a:solidFill>
          <a:ln/>
        </p:spPr>
        <p:style>
          <a:lnRef idx="1">
            <a:schemeClr val="accent1"/>
          </a:lnRef>
          <a:fillRef idx="3">
            <a:schemeClr val="accent1"/>
          </a:fillRef>
          <a:effectRef idx="2">
            <a:schemeClr val="accent1"/>
          </a:effectRef>
          <a:fontRef idx="minor">
            <a:schemeClr val="lt1"/>
          </a:fontRef>
        </p:style>
        <p:txBody>
          <a:bodyPr lIns="91422" tIns="45710" rIns="91422" bIns="45710"/>
          <a:lstStyle/>
          <a:p>
            <a:pPr fontAlgn="base">
              <a:spcBef>
                <a:spcPct val="0"/>
              </a:spcBef>
              <a:spcAft>
                <a:spcPct val="0"/>
              </a:spcAft>
              <a:defRPr/>
            </a:pPr>
            <a:endParaRPr lang="de-DE" sz="1600">
              <a:solidFill>
                <a:srgbClr val="FFFFFF"/>
              </a:solidFill>
            </a:endParaRPr>
          </a:p>
        </p:txBody>
      </p:sp>
      <p:sp>
        <p:nvSpPr>
          <p:cNvPr id="20485" name="Textfeld 1"/>
          <p:cNvSpPr txBox="1">
            <a:spLocks noChangeArrowheads="1"/>
          </p:cNvSpPr>
          <p:nvPr/>
        </p:nvSpPr>
        <p:spPr bwMode="auto">
          <a:xfrm>
            <a:off x="4040250" y="1412782"/>
            <a:ext cx="3429000" cy="830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2" tIns="45710" rIns="91422" bIns="45710">
            <a:spAutoFit/>
          </a:bodyPr>
          <a:lstStyle>
            <a:lvl1pPr>
              <a:defRPr sz="1600">
                <a:solidFill>
                  <a:schemeClr val="tx1"/>
                </a:solidFill>
                <a:latin typeface="Arial" charset="0"/>
                <a:ea typeface="ＭＳ Ｐゴシック" charset="0"/>
                <a:cs typeface="ＭＳ Ｐゴシック" charset="0"/>
              </a:defRPr>
            </a:lvl1pPr>
            <a:lvl2pPr marL="742950" indent="-285750">
              <a:defRPr sz="1600">
                <a:solidFill>
                  <a:schemeClr val="tx1"/>
                </a:solidFill>
                <a:latin typeface="Arial" charset="0"/>
                <a:ea typeface="ＭＳ Ｐゴシック" charset="0"/>
              </a:defRPr>
            </a:lvl2pPr>
            <a:lvl3pPr marL="1143000" indent="-228600">
              <a:defRPr sz="1600">
                <a:solidFill>
                  <a:schemeClr val="tx1"/>
                </a:solidFill>
                <a:latin typeface="Arial" charset="0"/>
                <a:ea typeface="ＭＳ Ｐゴシック" charset="0"/>
              </a:defRPr>
            </a:lvl3pPr>
            <a:lvl4pPr marL="1600200" indent="-228600">
              <a:defRPr sz="1600">
                <a:solidFill>
                  <a:schemeClr val="tx1"/>
                </a:solidFill>
                <a:latin typeface="Arial" charset="0"/>
                <a:ea typeface="ＭＳ Ｐゴシック" charset="0"/>
              </a:defRPr>
            </a:lvl4pPr>
            <a:lvl5pPr marL="2057400" indent="-228600">
              <a:defRPr sz="1600">
                <a:solidFill>
                  <a:schemeClr val="tx1"/>
                </a:solidFill>
                <a:latin typeface="Arial" charset="0"/>
                <a:ea typeface="ＭＳ Ｐゴシック" charset="0"/>
              </a:defRPr>
            </a:lvl5pPr>
            <a:lvl6pPr marL="2514600" indent="-228600" algn="r" eaLnBrk="0" fontAlgn="base" hangingPunct="0">
              <a:spcBef>
                <a:spcPct val="0"/>
              </a:spcBef>
              <a:spcAft>
                <a:spcPct val="0"/>
              </a:spcAft>
              <a:defRPr sz="1600">
                <a:solidFill>
                  <a:schemeClr val="tx1"/>
                </a:solidFill>
                <a:latin typeface="Arial" charset="0"/>
                <a:ea typeface="ＭＳ Ｐゴシック" charset="0"/>
              </a:defRPr>
            </a:lvl6pPr>
            <a:lvl7pPr marL="2971800" indent="-228600" algn="r" eaLnBrk="0" fontAlgn="base" hangingPunct="0">
              <a:spcBef>
                <a:spcPct val="0"/>
              </a:spcBef>
              <a:spcAft>
                <a:spcPct val="0"/>
              </a:spcAft>
              <a:defRPr sz="1600">
                <a:solidFill>
                  <a:schemeClr val="tx1"/>
                </a:solidFill>
                <a:latin typeface="Arial" charset="0"/>
                <a:ea typeface="ＭＳ Ｐゴシック" charset="0"/>
              </a:defRPr>
            </a:lvl7pPr>
            <a:lvl8pPr marL="3429000" indent="-228600" algn="r" eaLnBrk="0" fontAlgn="base" hangingPunct="0">
              <a:spcBef>
                <a:spcPct val="0"/>
              </a:spcBef>
              <a:spcAft>
                <a:spcPct val="0"/>
              </a:spcAft>
              <a:defRPr sz="1600">
                <a:solidFill>
                  <a:schemeClr val="tx1"/>
                </a:solidFill>
                <a:latin typeface="Arial" charset="0"/>
                <a:ea typeface="ＭＳ Ｐゴシック" charset="0"/>
              </a:defRPr>
            </a:lvl8pPr>
            <a:lvl9pPr marL="3886200" indent="-228600" algn="r" eaLnBrk="0" fontAlgn="base" hangingPunct="0">
              <a:spcBef>
                <a:spcPct val="0"/>
              </a:spcBef>
              <a:spcAft>
                <a:spcPct val="0"/>
              </a:spcAft>
              <a:defRPr sz="1600">
                <a:solidFill>
                  <a:schemeClr val="tx1"/>
                </a:solidFill>
                <a:latin typeface="Arial" charset="0"/>
                <a:ea typeface="ＭＳ Ｐゴシック" charset="0"/>
              </a:defRPr>
            </a:lvl9pPr>
          </a:lstStyle>
          <a:p>
            <a:pPr fontAlgn="base">
              <a:spcBef>
                <a:spcPct val="0"/>
              </a:spcBef>
              <a:spcAft>
                <a:spcPct val="0"/>
              </a:spcAft>
            </a:pPr>
            <a:r>
              <a:rPr lang="de-DE" b="1" dirty="0">
                <a:solidFill>
                  <a:srgbClr val="000000"/>
                </a:solidFill>
              </a:rPr>
              <a:t>High </a:t>
            </a:r>
            <a:r>
              <a:rPr lang="de-DE" b="1" dirty="0" err="1">
                <a:solidFill>
                  <a:srgbClr val="000000"/>
                </a:solidFill>
              </a:rPr>
              <a:t>tech</a:t>
            </a:r>
            <a:r>
              <a:rPr lang="de-DE" b="1" dirty="0">
                <a:solidFill>
                  <a:srgbClr val="000000"/>
                </a:solidFill>
              </a:rPr>
              <a:t> </a:t>
            </a:r>
            <a:r>
              <a:rPr lang="de-DE" b="1" dirty="0" err="1">
                <a:solidFill>
                  <a:srgbClr val="000000"/>
                </a:solidFill>
              </a:rPr>
              <a:t>residential</a:t>
            </a:r>
            <a:r>
              <a:rPr lang="de-DE" b="1" dirty="0">
                <a:solidFill>
                  <a:srgbClr val="000000"/>
                </a:solidFill>
              </a:rPr>
              <a:t> pellet </a:t>
            </a:r>
            <a:r>
              <a:rPr lang="de-DE" b="1" dirty="0" err="1">
                <a:solidFill>
                  <a:srgbClr val="000000"/>
                </a:solidFill>
              </a:rPr>
              <a:t>boilers</a:t>
            </a:r>
            <a:r>
              <a:rPr lang="de-DE" b="1" dirty="0">
                <a:solidFill>
                  <a:srgbClr val="000000"/>
                </a:solidFill>
              </a:rPr>
              <a:t/>
            </a:r>
            <a:br>
              <a:rPr lang="de-DE" b="1" dirty="0">
                <a:solidFill>
                  <a:srgbClr val="000000"/>
                </a:solidFill>
              </a:rPr>
            </a:br>
            <a:r>
              <a:rPr lang="de-DE" b="1" dirty="0" err="1">
                <a:solidFill>
                  <a:srgbClr val="000000"/>
                </a:solidFill>
              </a:rPr>
              <a:t>with</a:t>
            </a:r>
            <a:r>
              <a:rPr lang="de-DE" b="1" dirty="0">
                <a:solidFill>
                  <a:srgbClr val="000000"/>
                </a:solidFill>
              </a:rPr>
              <a:t> </a:t>
            </a:r>
            <a:r>
              <a:rPr lang="de-DE" b="1" dirty="0" err="1">
                <a:solidFill>
                  <a:srgbClr val="000000"/>
                </a:solidFill>
              </a:rPr>
              <a:t>bulk</a:t>
            </a:r>
            <a:r>
              <a:rPr lang="de-DE" b="1" dirty="0">
                <a:solidFill>
                  <a:srgbClr val="000000"/>
                </a:solidFill>
              </a:rPr>
              <a:t> </a:t>
            </a:r>
            <a:r>
              <a:rPr lang="de-DE" b="1" dirty="0" err="1">
                <a:solidFill>
                  <a:srgbClr val="000000"/>
                </a:solidFill>
              </a:rPr>
              <a:t>storage</a:t>
            </a:r>
            <a:endParaRPr lang="de-DE" b="1" dirty="0">
              <a:solidFill>
                <a:srgbClr val="000000"/>
              </a:solidFill>
            </a:endParaRPr>
          </a:p>
        </p:txBody>
      </p:sp>
      <p:sp>
        <p:nvSpPr>
          <p:cNvPr id="20486" name="Textfeld 6"/>
          <p:cNvSpPr txBox="1">
            <a:spLocks noChangeArrowheads="1"/>
          </p:cNvSpPr>
          <p:nvPr/>
        </p:nvSpPr>
        <p:spPr bwMode="auto">
          <a:xfrm>
            <a:off x="1941639" y="4460876"/>
            <a:ext cx="1382073" cy="338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2" tIns="45710" rIns="91422" bIns="45710">
            <a:spAutoFit/>
          </a:bodyPr>
          <a:lstStyle>
            <a:lvl1pPr>
              <a:defRPr sz="1600">
                <a:solidFill>
                  <a:schemeClr val="tx1"/>
                </a:solidFill>
                <a:latin typeface="Arial" charset="0"/>
                <a:ea typeface="ＭＳ Ｐゴシック" charset="0"/>
                <a:cs typeface="ＭＳ Ｐゴシック" charset="0"/>
              </a:defRPr>
            </a:lvl1pPr>
            <a:lvl2pPr marL="742950" indent="-285750">
              <a:defRPr sz="1600">
                <a:solidFill>
                  <a:schemeClr val="tx1"/>
                </a:solidFill>
                <a:latin typeface="Arial" charset="0"/>
                <a:ea typeface="ＭＳ Ｐゴシック" charset="0"/>
              </a:defRPr>
            </a:lvl2pPr>
            <a:lvl3pPr marL="1143000" indent="-228600">
              <a:defRPr sz="1600">
                <a:solidFill>
                  <a:schemeClr val="tx1"/>
                </a:solidFill>
                <a:latin typeface="Arial" charset="0"/>
                <a:ea typeface="ＭＳ Ｐゴシック" charset="0"/>
              </a:defRPr>
            </a:lvl3pPr>
            <a:lvl4pPr marL="1600200" indent="-228600">
              <a:defRPr sz="1600">
                <a:solidFill>
                  <a:schemeClr val="tx1"/>
                </a:solidFill>
                <a:latin typeface="Arial" charset="0"/>
                <a:ea typeface="ＭＳ Ｐゴシック" charset="0"/>
              </a:defRPr>
            </a:lvl4pPr>
            <a:lvl5pPr marL="2057400" indent="-228600">
              <a:defRPr sz="1600">
                <a:solidFill>
                  <a:schemeClr val="tx1"/>
                </a:solidFill>
                <a:latin typeface="Arial" charset="0"/>
                <a:ea typeface="ＭＳ Ｐゴシック" charset="0"/>
              </a:defRPr>
            </a:lvl5pPr>
            <a:lvl6pPr marL="2514600" indent="-228600" algn="r" eaLnBrk="0" fontAlgn="base" hangingPunct="0">
              <a:spcBef>
                <a:spcPct val="0"/>
              </a:spcBef>
              <a:spcAft>
                <a:spcPct val="0"/>
              </a:spcAft>
              <a:defRPr sz="1600">
                <a:solidFill>
                  <a:schemeClr val="tx1"/>
                </a:solidFill>
                <a:latin typeface="Arial" charset="0"/>
                <a:ea typeface="ＭＳ Ｐゴシック" charset="0"/>
              </a:defRPr>
            </a:lvl6pPr>
            <a:lvl7pPr marL="2971800" indent="-228600" algn="r" eaLnBrk="0" fontAlgn="base" hangingPunct="0">
              <a:spcBef>
                <a:spcPct val="0"/>
              </a:spcBef>
              <a:spcAft>
                <a:spcPct val="0"/>
              </a:spcAft>
              <a:defRPr sz="1600">
                <a:solidFill>
                  <a:schemeClr val="tx1"/>
                </a:solidFill>
                <a:latin typeface="Arial" charset="0"/>
                <a:ea typeface="ＭＳ Ｐゴシック" charset="0"/>
              </a:defRPr>
            </a:lvl7pPr>
            <a:lvl8pPr marL="3429000" indent="-228600" algn="r" eaLnBrk="0" fontAlgn="base" hangingPunct="0">
              <a:spcBef>
                <a:spcPct val="0"/>
              </a:spcBef>
              <a:spcAft>
                <a:spcPct val="0"/>
              </a:spcAft>
              <a:defRPr sz="1600">
                <a:solidFill>
                  <a:schemeClr val="tx1"/>
                </a:solidFill>
                <a:latin typeface="Arial" charset="0"/>
                <a:ea typeface="ＭＳ Ｐゴシック" charset="0"/>
              </a:defRPr>
            </a:lvl8pPr>
            <a:lvl9pPr marL="3886200" indent="-228600" algn="r" eaLnBrk="0" fontAlgn="base" hangingPunct="0">
              <a:spcBef>
                <a:spcPct val="0"/>
              </a:spcBef>
              <a:spcAft>
                <a:spcPct val="0"/>
              </a:spcAft>
              <a:defRPr sz="1600">
                <a:solidFill>
                  <a:schemeClr val="tx1"/>
                </a:solidFill>
                <a:latin typeface="Arial" charset="0"/>
                <a:ea typeface="ＭＳ Ｐゴシック" charset="0"/>
              </a:defRPr>
            </a:lvl9pPr>
          </a:lstStyle>
          <a:p>
            <a:pPr fontAlgn="base">
              <a:spcBef>
                <a:spcPct val="0"/>
              </a:spcBef>
              <a:spcAft>
                <a:spcPct val="0"/>
              </a:spcAft>
            </a:pPr>
            <a:r>
              <a:rPr lang="de-DE" b="1">
                <a:solidFill>
                  <a:srgbClr val="000000"/>
                </a:solidFill>
              </a:rPr>
              <a:t>Pelletstoves</a:t>
            </a:r>
          </a:p>
        </p:txBody>
      </p:sp>
      <p:sp>
        <p:nvSpPr>
          <p:cNvPr id="20487" name="Textfeld 7"/>
          <p:cNvSpPr txBox="1">
            <a:spLocks noChangeArrowheads="1"/>
          </p:cNvSpPr>
          <p:nvPr/>
        </p:nvSpPr>
        <p:spPr bwMode="auto">
          <a:xfrm>
            <a:off x="5303160" y="5445224"/>
            <a:ext cx="2685314" cy="338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2" tIns="45710" rIns="91422" bIns="45710">
            <a:spAutoFit/>
          </a:bodyPr>
          <a:lstStyle>
            <a:lvl1pPr>
              <a:defRPr sz="1600">
                <a:solidFill>
                  <a:schemeClr val="tx1"/>
                </a:solidFill>
                <a:latin typeface="Arial" charset="0"/>
                <a:ea typeface="ＭＳ Ｐゴシック" charset="0"/>
                <a:cs typeface="ＭＳ Ｐゴシック" charset="0"/>
              </a:defRPr>
            </a:lvl1pPr>
            <a:lvl2pPr marL="742950" indent="-285750">
              <a:defRPr sz="1600">
                <a:solidFill>
                  <a:schemeClr val="tx1"/>
                </a:solidFill>
                <a:latin typeface="Arial" charset="0"/>
                <a:ea typeface="ＭＳ Ｐゴシック" charset="0"/>
              </a:defRPr>
            </a:lvl2pPr>
            <a:lvl3pPr marL="1143000" indent="-228600">
              <a:defRPr sz="1600">
                <a:solidFill>
                  <a:schemeClr val="tx1"/>
                </a:solidFill>
                <a:latin typeface="Arial" charset="0"/>
                <a:ea typeface="ＭＳ Ｐゴシック" charset="0"/>
              </a:defRPr>
            </a:lvl3pPr>
            <a:lvl4pPr marL="1600200" indent="-228600">
              <a:defRPr sz="1600">
                <a:solidFill>
                  <a:schemeClr val="tx1"/>
                </a:solidFill>
                <a:latin typeface="Arial" charset="0"/>
                <a:ea typeface="ＭＳ Ｐゴシック" charset="0"/>
              </a:defRPr>
            </a:lvl4pPr>
            <a:lvl5pPr marL="2057400" indent="-228600">
              <a:defRPr sz="1600">
                <a:solidFill>
                  <a:schemeClr val="tx1"/>
                </a:solidFill>
                <a:latin typeface="Arial" charset="0"/>
                <a:ea typeface="ＭＳ Ｐゴシック" charset="0"/>
              </a:defRPr>
            </a:lvl5pPr>
            <a:lvl6pPr marL="2514600" indent="-228600" algn="r" eaLnBrk="0" fontAlgn="base" hangingPunct="0">
              <a:spcBef>
                <a:spcPct val="0"/>
              </a:spcBef>
              <a:spcAft>
                <a:spcPct val="0"/>
              </a:spcAft>
              <a:defRPr sz="1600">
                <a:solidFill>
                  <a:schemeClr val="tx1"/>
                </a:solidFill>
                <a:latin typeface="Arial" charset="0"/>
                <a:ea typeface="ＭＳ Ｐゴシック" charset="0"/>
              </a:defRPr>
            </a:lvl6pPr>
            <a:lvl7pPr marL="2971800" indent="-228600" algn="r" eaLnBrk="0" fontAlgn="base" hangingPunct="0">
              <a:spcBef>
                <a:spcPct val="0"/>
              </a:spcBef>
              <a:spcAft>
                <a:spcPct val="0"/>
              </a:spcAft>
              <a:defRPr sz="1600">
                <a:solidFill>
                  <a:schemeClr val="tx1"/>
                </a:solidFill>
                <a:latin typeface="Arial" charset="0"/>
                <a:ea typeface="ＭＳ Ｐゴシック" charset="0"/>
              </a:defRPr>
            </a:lvl7pPr>
            <a:lvl8pPr marL="3429000" indent="-228600" algn="r" eaLnBrk="0" fontAlgn="base" hangingPunct="0">
              <a:spcBef>
                <a:spcPct val="0"/>
              </a:spcBef>
              <a:spcAft>
                <a:spcPct val="0"/>
              </a:spcAft>
              <a:defRPr sz="1600">
                <a:solidFill>
                  <a:schemeClr val="tx1"/>
                </a:solidFill>
                <a:latin typeface="Arial" charset="0"/>
                <a:ea typeface="ＭＳ Ｐゴシック" charset="0"/>
              </a:defRPr>
            </a:lvl8pPr>
            <a:lvl9pPr marL="3886200" indent="-228600" algn="r" eaLnBrk="0" fontAlgn="base" hangingPunct="0">
              <a:spcBef>
                <a:spcPct val="0"/>
              </a:spcBef>
              <a:spcAft>
                <a:spcPct val="0"/>
              </a:spcAft>
              <a:defRPr sz="1600">
                <a:solidFill>
                  <a:schemeClr val="tx1"/>
                </a:solidFill>
                <a:latin typeface="Arial" charset="0"/>
                <a:ea typeface="ＭＳ Ｐゴシック" charset="0"/>
              </a:defRPr>
            </a:lvl9pPr>
          </a:lstStyle>
          <a:p>
            <a:pPr fontAlgn="base">
              <a:spcBef>
                <a:spcPct val="0"/>
              </a:spcBef>
              <a:spcAft>
                <a:spcPct val="0"/>
              </a:spcAft>
            </a:pPr>
            <a:r>
              <a:rPr lang="de-DE" b="1" dirty="0">
                <a:solidFill>
                  <a:srgbClr val="000000"/>
                </a:solidFill>
              </a:rPr>
              <a:t>Commercial pellet </a:t>
            </a:r>
            <a:r>
              <a:rPr lang="de-DE" b="1" dirty="0" err="1">
                <a:solidFill>
                  <a:srgbClr val="000000"/>
                </a:solidFill>
              </a:rPr>
              <a:t>boilers</a:t>
            </a:r>
            <a:endParaRPr lang="de-DE" b="1" dirty="0">
              <a:solidFill>
                <a:srgbClr val="000000"/>
              </a:solidFill>
            </a:endParaRPr>
          </a:p>
        </p:txBody>
      </p:sp>
      <p:cxnSp>
        <p:nvCxnSpPr>
          <p:cNvPr id="9" name="Gerade Verbindung 8"/>
          <p:cNvCxnSpPr/>
          <p:nvPr/>
        </p:nvCxnSpPr>
        <p:spPr>
          <a:xfrm flipH="1">
            <a:off x="4040251" y="1916833"/>
            <a:ext cx="1304192" cy="415925"/>
          </a:xfrm>
          <a:prstGeom prst="line">
            <a:avLst/>
          </a:prstGeom>
          <a:ln>
            <a:tailEnd type="triangle" w="lg"/>
          </a:ln>
        </p:spPr>
        <p:style>
          <a:lnRef idx="2">
            <a:schemeClr val="accent1"/>
          </a:lnRef>
          <a:fillRef idx="0">
            <a:schemeClr val="accent1"/>
          </a:fillRef>
          <a:effectRef idx="1">
            <a:schemeClr val="accent1"/>
          </a:effectRef>
          <a:fontRef idx="minor">
            <a:schemeClr val="tx1"/>
          </a:fontRef>
        </p:style>
      </p:cxnSp>
      <p:cxnSp>
        <p:nvCxnSpPr>
          <p:cNvPr id="15" name="Gerade Verbindung mit Pfeil 14"/>
          <p:cNvCxnSpPr/>
          <p:nvPr/>
        </p:nvCxnSpPr>
        <p:spPr>
          <a:xfrm>
            <a:off x="2475036" y="4845059"/>
            <a:ext cx="742950" cy="40322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0491" name="Oval 1"/>
          <p:cNvSpPr>
            <a:spLocks noChangeArrowheads="1"/>
          </p:cNvSpPr>
          <p:nvPr/>
        </p:nvSpPr>
        <p:spPr bwMode="auto">
          <a:xfrm>
            <a:off x="3840777" y="4868864"/>
            <a:ext cx="597877" cy="647700"/>
          </a:xfrm>
          <a:prstGeom prst="ellipse">
            <a:avLst/>
          </a:prstGeom>
          <a:solidFill>
            <a:schemeClr val="accent1"/>
          </a:solidFill>
          <a:ln w="9525">
            <a:solidFill>
              <a:schemeClr val="tx1"/>
            </a:solidFill>
            <a:round/>
            <a:headEnd/>
            <a:tailEnd/>
          </a:ln>
        </p:spPr>
        <p:txBody>
          <a:bodyPr lIns="91422" tIns="45710" rIns="91422" bIns="45710"/>
          <a:lstStyle/>
          <a:p>
            <a:pPr fontAlgn="base">
              <a:spcBef>
                <a:spcPct val="0"/>
              </a:spcBef>
              <a:spcAft>
                <a:spcPct val="0"/>
              </a:spcAft>
            </a:pPr>
            <a:endParaRPr lang="de-DE" sz="1600">
              <a:solidFill>
                <a:srgbClr val="000000"/>
              </a:solidFill>
              <a:latin typeface="Arial" charset="0"/>
              <a:ea typeface="ＭＳ Ｐゴシック" charset="0"/>
            </a:endParaRPr>
          </a:p>
        </p:txBody>
      </p:sp>
      <p:sp>
        <p:nvSpPr>
          <p:cNvPr id="20492" name="Textfeld 2"/>
          <p:cNvSpPr txBox="1">
            <a:spLocks noChangeArrowheads="1"/>
          </p:cNvSpPr>
          <p:nvPr/>
        </p:nvSpPr>
        <p:spPr bwMode="auto">
          <a:xfrm>
            <a:off x="3308842" y="3716342"/>
            <a:ext cx="1329104" cy="1077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2" tIns="45710" rIns="91422" bIns="45710">
            <a:spAutoFit/>
          </a:bodyPr>
          <a:lstStyle>
            <a:lvl1pPr>
              <a:defRPr sz="1600">
                <a:solidFill>
                  <a:schemeClr val="tx1"/>
                </a:solidFill>
                <a:latin typeface="Arial" charset="0"/>
                <a:ea typeface="ＭＳ Ｐゴシック" charset="0"/>
                <a:cs typeface="ＭＳ Ｐゴシック" charset="0"/>
              </a:defRPr>
            </a:lvl1pPr>
            <a:lvl2pPr marL="742950" indent="-285750">
              <a:defRPr sz="1600">
                <a:solidFill>
                  <a:schemeClr val="tx1"/>
                </a:solidFill>
                <a:latin typeface="Arial" charset="0"/>
                <a:ea typeface="ＭＳ Ｐゴシック" charset="0"/>
              </a:defRPr>
            </a:lvl2pPr>
            <a:lvl3pPr marL="1143000" indent="-228600">
              <a:defRPr sz="1600">
                <a:solidFill>
                  <a:schemeClr val="tx1"/>
                </a:solidFill>
                <a:latin typeface="Arial" charset="0"/>
                <a:ea typeface="ＭＳ Ｐゴシック" charset="0"/>
              </a:defRPr>
            </a:lvl3pPr>
            <a:lvl4pPr marL="1600200" indent="-228600">
              <a:defRPr sz="1600">
                <a:solidFill>
                  <a:schemeClr val="tx1"/>
                </a:solidFill>
                <a:latin typeface="Arial" charset="0"/>
                <a:ea typeface="ＭＳ Ｐゴシック" charset="0"/>
              </a:defRPr>
            </a:lvl4pPr>
            <a:lvl5pPr marL="2057400" indent="-228600">
              <a:defRPr sz="1600">
                <a:solidFill>
                  <a:schemeClr val="tx1"/>
                </a:solidFill>
                <a:latin typeface="Arial" charset="0"/>
                <a:ea typeface="ＭＳ Ｐゴシック" charset="0"/>
              </a:defRPr>
            </a:lvl5pPr>
            <a:lvl6pPr marL="2514600" indent="-228600" algn="r" eaLnBrk="0" fontAlgn="base" hangingPunct="0">
              <a:spcBef>
                <a:spcPct val="0"/>
              </a:spcBef>
              <a:spcAft>
                <a:spcPct val="0"/>
              </a:spcAft>
              <a:defRPr sz="1600">
                <a:solidFill>
                  <a:schemeClr val="tx1"/>
                </a:solidFill>
                <a:latin typeface="Arial" charset="0"/>
                <a:ea typeface="ＭＳ Ｐゴシック" charset="0"/>
              </a:defRPr>
            </a:lvl6pPr>
            <a:lvl7pPr marL="2971800" indent="-228600" algn="r" eaLnBrk="0" fontAlgn="base" hangingPunct="0">
              <a:spcBef>
                <a:spcPct val="0"/>
              </a:spcBef>
              <a:spcAft>
                <a:spcPct val="0"/>
              </a:spcAft>
              <a:defRPr sz="1600">
                <a:solidFill>
                  <a:schemeClr val="tx1"/>
                </a:solidFill>
                <a:latin typeface="Arial" charset="0"/>
                <a:ea typeface="ＭＳ Ｐゴシック" charset="0"/>
              </a:defRPr>
            </a:lvl7pPr>
            <a:lvl8pPr marL="3429000" indent="-228600" algn="r" eaLnBrk="0" fontAlgn="base" hangingPunct="0">
              <a:spcBef>
                <a:spcPct val="0"/>
              </a:spcBef>
              <a:spcAft>
                <a:spcPct val="0"/>
              </a:spcAft>
              <a:defRPr sz="1600">
                <a:solidFill>
                  <a:schemeClr val="tx1"/>
                </a:solidFill>
                <a:latin typeface="Arial" charset="0"/>
                <a:ea typeface="ＭＳ Ｐゴシック" charset="0"/>
              </a:defRPr>
            </a:lvl8pPr>
            <a:lvl9pPr marL="3886200" indent="-228600" algn="r" eaLnBrk="0" fontAlgn="base" hangingPunct="0">
              <a:spcBef>
                <a:spcPct val="0"/>
              </a:spcBef>
              <a:spcAft>
                <a:spcPct val="0"/>
              </a:spcAft>
              <a:defRPr sz="1600">
                <a:solidFill>
                  <a:schemeClr val="tx1"/>
                </a:solidFill>
                <a:latin typeface="Arial" charset="0"/>
                <a:ea typeface="ＭＳ Ｐゴシック" charset="0"/>
              </a:defRPr>
            </a:lvl9pPr>
          </a:lstStyle>
          <a:p>
            <a:pPr fontAlgn="base">
              <a:spcBef>
                <a:spcPct val="0"/>
              </a:spcBef>
              <a:spcAft>
                <a:spcPct val="0"/>
              </a:spcAft>
            </a:pPr>
            <a:r>
              <a:rPr lang="de-DE" b="1">
                <a:solidFill>
                  <a:srgbClr val="000000"/>
                </a:solidFill>
              </a:rPr>
              <a:t>Low cost  pellet boilers/burners</a:t>
            </a:r>
          </a:p>
        </p:txBody>
      </p:sp>
      <p:cxnSp>
        <p:nvCxnSpPr>
          <p:cNvPr id="14" name="Gerade Verbindung mit Pfeil 13"/>
          <p:cNvCxnSpPr/>
          <p:nvPr/>
        </p:nvCxnSpPr>
        <p:spPr>
          <a:xfrm>
            <a:off x="3707424" y="4797425"/>
            <a:ext cx="266700" cy="7143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 name="Ring 1"/>
          <p:cNvSpPr/>
          <p:nvPr/>
        </p:nvSpPr>
        <p:spPr bwMode="auto">
          <a:xfrm>
            <a:off x="4837876" y="1844824"/>
            <a:ext cx="4054604" cy="2808312"/>
          </a:xfrm>
          <a:prstGeom prst="donut">
            <a:avLst>
              <a:gd name="adj" fmla="val 5403"/>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22" tIns="45710" rIns="91422" bIns="45710" numCol="1" rtlCol="0" anchor="t" anchorCtr="0" compatLnSpc="1">
            <a:prstTxWarp prst="textNoShape">
              <a:avLst/>
            </a:prstTxWarp>
          </a:bodyPr>
          <a:lstStyle/>
          <a:p>
            <a:pPr algn="r" eaLnBrk="0" fontAlgn="base" hangingPunct="0">
              <a:spcBef>
                <a:spcPct val="0"/>
              </a:spcBef>
              <a:spcAft>
                <a:spcPct val="0"/>
              </a:spcAft>
            </a:pPr>
            <a:endParaRPr lang="de-DE" sz="1600">
              <a:solidFill>
                <a:srgbClr val="000000"/>
              </a:solidFill>
              <a:latin typeface="Arial" charset="0"/>
              <a:ea typeface="ＭＳ Ｐゴシック" charset="0"/>
            </a:endParaRPr>
          </a:p>
        </p:txBody>
      </p:sp>
      <p:sp>
        <p:nvSpPr>
          <p:cNvPr id="3" name="Textfeld 2"/>
          <p:cNvSpPr txBox="1"/>
          <p:nvPr/>
        </p:nvSpPr>
        <p:spPr>
          <a:xfrm>
            <a:off x="5502566" y="3068968"/>
            <a:ext cx="2991102" cy="830977"/>
          </a:xfrm>
          <a:prstGeom prst="rect">
            <a:avLst/>
          </a:prstGeom>
          <a:noFill/>
        </p:spPr>
        <p:txBody>
          <a:bodyPr wrap="square" lIns="91422" tIns="45710" rIns="91422" bIns="45710" rtlCol="0">
            <a:spAutoFit/>
          </a:bodyPr>
          <a:lstStyle/>
          <a:p>
            <a:pPr fontAlgn="base">
              <a:spcBef>
                <a:spcPct val="0"/>
              </a:spcBef>
              <a:spcAft>
                <a:spcPct val="0"/>
              </a:spcAft>
            </a:pPr>
            <a:r>
              <a:rPr lang="de-DE" sz="1600" b="1" dirty="0" err="1">
                <a:solidFill>
                  <a:srgbClr val="000000"/>
                </a:solidFill>
                <a:latin typeface="Arial" charset="0"/>
                <a:ea typeface="ＭＳ Ｐゴシック" charset="0"/>
              </a:rPr>
              <a:t>Local</a:t>
            </a:r>
            <a:r>
              <a:rPr lang="de-DE" sz="1600" b="1" dirty="0">
                <a:solidFill>
                  <a:srgbClr val="000000"/>
                </a:solidFill>
                <a:latin typeface="Arial" charset="0"/>
                <a:ea typeface="ＭＳ Ｐゴシック" charset="0"/>
              </a:rPr>
              <a:t> </a:t>
            </a:r>
            <a:r>
              <a:rPr lang="de-DE" sz="1600" b="1" dirty="0" err="1">
                <a:solidFill>
                  <a:srgbClr val="000000"/>
                </a:solidFill>
                <a:latin typeface="Arial" charset="0"/>
                <a:ea typeface="ＭＳ Ｐゴシック" charset="0"/>
              </a:rPr>
              <a:t>district</a:t>
            </a:r>
            <a:r>
              <a:rPr lang="de-DE" sz="1600" b="1" dirty="0">
                <a:solidFill>
                  <a:srgbClr val="000000"/>
                </a:solidFill>
                <a:latin typeface="Arial" charset="0"/>
                <a:ea typeface="ＭＳ Ｐゴシック" charset="0"/>
              </a:rPr>
              <a:t> </a:t>
            </a:r>
            <a:r>
              <a:rPr lang="de-DE" sz="1600" b="1" dirty="0" err="1">
                <a:solidFill>
                  <a:srgbClr val="000000"/>
                </a:solidFill>
                <a:latin typeface="Arial" charset="0"/>
                <a:ea typeface="ＭＳ Ｐゴシック" charset="0"/>
              </a:rPr>
              <a:t>heating</a:t>
            </a:r>
            <a:r>
              <a:rPr lang="de-DE" sz="1600" b="1" dirty="0">
                <a:solidFill>
                  <a:srgbClr val="000000"/>
                </a:solidFill>
                <a:latin typeface="Arial" charset="0"/>
                <a:ea typeface="ＭＳ Ｐゴシック" charset="0"/>
              </a:rPr>
              <a:t> </a:t>
            </a:r>
            <a:r>
              <a:rPr lang="de-DE" sz="1600" b="1" dirty="0" err="1">
                <a:solidFill>
                  <a:srgbClr val="000000"/>
                </a:solidFill>
                <a:latin typeface="Arial" charset="0"/>
                <a:ea typeface="ＭＳ Ｐゴシック" charset="0"/>
              </a:rPr>
              <a:t>systems</a:t>
            </a:r>
            <a:r>
              <a:rPr lang="de-DE" sz="1600" b="1" dirty="0">
                <a:solidFill>
                  <a:srgbClr val="000000"/>
                </a:solidFill>
                <a:latin typeface="Arial" charset="0"/>
                <a:ea typeface="ＭＳ Ｐゴシック" charset="0"/>
              </a:rPr>
              <a:t/>
            </a:r>
            <a:br>
              <a:rPr lang="de-DE" sz="1600" b="1" dirty="0">
                <a:solidFill>
                  <a:srgbClr val="000000"/>
                </a:solidFill>
                <a:latin typeface="Arial" charset="0"/>
                <a:ea typeface="ＭＳ Ｐゴシック" charset="0"/>
              </a:rPr>
            </a:br>
            <a:r>
              <a:rPr lang="de-DE" sz="1600" b="1" dirty="0">
                <a:solidFill>
                  <a:srgbClr val="000000"/>
                </a:solidFill>
                <a:latin typeface="Arial" charset="0"/>
                <a:ea typeface="ＭＳ Ｐゴシック" charset="0"/>
              </a:rPr>
              <a:t>(</a:t>
            </a:r>
            <a:r>
              <a:rPr lang="de-DE" sz="1600" b="1" dirty="0" err="1">
                <a:solidFill>
                  <a:srgbClr val="000000"/>
                </a:solidFill>
                <a:latin typeface="Arial" charset="0"/>
                <a:ea typeface="ＭＳ Ｐゴシック" charset="0"/>
              </a:rPr>
              <a:t>fired</a:t>
            </a:r>
            <a:r>
              <a:rPr lang="de-DE" sz="1600" b="1" dirty="0">
                <a:solidFill>
                  <a:srgbClr val="000000"/>
                </a:solidFill>
                <a:latin typeface="Arial" charset="0"/>
                <a:ea typeface="ＭＳ Ｐゴシック" charset="0"/>
              </a:rPr>
              <a:t> </a:t>
            </a:r>
            <a:r>
              <a:rPr lang="de-DE" sz="1600" b="1" dirty="0" err="1">
                <a:solidFill>
                  <a:srgbClr val="000000"/>
                </a:solidFill>
                <a:latin typeface="Arial" charset="0"/>
                <a:ea typeface="ＭＳ Ｐゴシック" charset="0"/>
              </a:rPr>
              <a:t>with</a:t>
            </a:r>
            <a:r>
              <a:rPr lang="de-DE" sz="1600" b="1" dirty="0">
                <a:solidFill>
                  <a:srgbClr val="000000"/>
                </a:solidFill>
                <a:latin typeface="Arial" charset="0"/>
                <a:ea typeface="ＭＳ Ｐゴシック" charset="0"/>
              </a:rPr>
              <a:t> </a:t>
            </a:r>
            <a:r>
              <a:rPr lang="de-DE" sz="1600" b="1" dirty="0" err="1">
                <a:solidFill>
                  <a:srgbClr val="000000"/>
                </a:solidFill>
                <a:latin typeface="Arial" charset="0"/>
                <a:ea typeface="ＭＳ Ｐゴシック" charset="0"/>
              </a:rPr>
              <a:t>wood</a:t>
            </a:r>
            <a:r>
              <a:rPr lang="de-DE" sz="1600" b="1" dirty="0">
                <a:solidFill>
                  <a:srgbClr val="000000"/>
                </a:solidFill>
                <a:latin typeface="Arial" charset="0"/>
                <a:ea typeface="ＭＳ Ｐゴシック" charset="0"/>
              </a:rPr>
              <a:t> </a:t>
            </a:r>
            <a:r>
              <a:rPr lang="de-DE" sz="1600" b="1" dirty="0" err="1">
                <a:solidFill>
                  <a:srgbClr val="000000"/>
                </a:solidFill>
                <a:latin typeface="Arial" charset="0"/>
                <a:ea typeface="ＭＳ Ｐゴシック" charset="0"/>
              </a:rPr>
              <a:t>chips</a:t>
            </a:r>
            <a:r>
              <a:rPr lang="de-DE" sz="1600" b="1" dirty="0">
                <a:solidFill>
                  <a:srgbClr val="000000"/>
                </a:solidFill>
                <a:latin typeface="Arial" charset="0"/>
                <a:ea typeface="ＭＳ Ｐゴシック" charset="0"/>
              </a:rPr>
              <a:t>)</a:t>
            </a:r>
          </a:p>
        </p:txBody>
      </p:sp>
    </p:spTree>
    <p:extLst>
      <p:ext uri="{BB962C8B-B14F-4D97-AF65-F5344CB8AC3E}">
        <p14:creationId xmlns:p14="http://schemas.microsoft.com/office/powerpoint/2010/main" val="1555394969"/>
      </p:ext>
    </p:extLst>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Increasing</a:t>
            </a:r>
            <a:r>
              <a:rPr lang="de-DE" dirty="0" smtClean="0"/>
              <a:t> Pellet </a:t>
            </a:r>
            <a:r>
              <a:rPr lang="de-DE" dirty="0" err="1" smtClean="0"/>
              <a:t>Production</a:t>
            </a:r>
            <a:r>
              <a:rPr lang="de-DE" dirty="0" smtClean="0"/>
              <a:t> </a:t>
            </a:r>
            <a:r>
              <a:rPr lang="de-DE" dirty="0" err="1" smtClean="0"/>
              <a:t>and</a:t>
            </a:r>
            <a:r>
              <a:rPr lang="de-DE" dirty="0" smtClean="0"/>
              <a:t> </a:t>
            </a:r>
            <a:r>
              <a:rPr lang="de-DE" dirty="0" err="1" smtClean="0"/>
              <a:t>Consumption</a:t>
            </a:r>
            <a:endParaRPr lang="de-DE" dirty="0"/>
          </a:p>
        </p:txBody>
      </p:sp>
      <p:pic>
        <p:nvPicPr>
          <p:cNvPr id="5" name="Inhaltsplatzhalter 4"/>
          <p:cNvPicPr>
            <a:picLocks noGrp="1" noChangeAspect="1"/>
          </p:cNvPicPr>
          <p:nvPr>
            <p:ph idx="1"/>
          </p:nvPr>
        </p:nvPicPr>
        <p:blipFill>
          <a:blip r:embed="rId2"/>
          <a:stretch>
            <a:fillRect/>
          </a:stretch>
        </p:blipFill>
        <p:spPr>
          <a:xfrm>
            <a:off x="562711" y="1565283"/>
            <a:ext cx="8018585" cy="5277403"/>
          </a:xfrm>
          <a:prstGeom prst="rect">
            <a:avLst/>
          </a:prstGeom>
        </p:spPr>
      </p:pic>
    </p:spTree>
    <p:extLst>
      <p:ext uri="{BB962C8B-B14F-4D97-AF65-F5344CB8AC3E}">
        <p14:creationId xmlns:p14="http://schemas.microsoft.com/office/powerpoint/2010/main" val="1058560839"/>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endParaRPr lang="de-DE"/>
          </a:p>
        </p:txBody>
      </p:sp>
      <p:pic>
        <p:nvPicPr>
          <p:cNvPr id="3" name="Bild 2"/>
          <p:cNvPicPr>
            <a:picLocks noChangeAspect="1"/>
          </p:cNvPicPr>
          <p:nvPr/>
        </p:nvPicPr>
        <p:blipFill>
          <a:blip r:embed="rId2"/>
          <a:stretch>
            <a:fillRect/>
          </a:stretch>
        </p:blipFill>
        <p:spPr>
          <a:xfrm>
            <a:off x="185051" y="836712"/>
            <a:ext cx="8861442" cy="5844564"/>
          </a:xfrm>
          <a:prstGeom prst="rect">
            <a:avLst/>
          </a:prstGeom>
        </p:spPr>
      </p:pic>
    </p:spTree>
    <p:extLst>
      <p:ext uri="{BB962C8B-B14F-4D97-AF65-F5344CB8AC3E}">
        <p14:creationId xmlns:p14="http://schemas.microsoft.com/office/powerpoint/2010/main" val="2943343430"/>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endParaRPr lang="de-DE"/>
          </a:p>
        </p:txBody>
      </p:sp>
      <p:pic>
        <p:nvPicPr>
          <p:cNvPr id="3" name="Bild 2"/>
          <p:cNvPicPr>
            <a:picLocks noChangeAspect="1"/>
          </p:cNvPicPr>
          <p:nvPr/>
        </p:nvPicPr>
        <p:blipFill>
          <a:blip r:embed="rId2"/>
          <a:stretch>
            <a:fillRect/>
          </a:stretch>
        </p:blipFill>
        <p:spPr>
          <a:xfrm>
            <a:off x="76126" y="807596"/>
            <a:ext cx="8976397" cy="5933777"/>
          </a:xfrm>
          <a:prstGeom prst="rect">
            <a:avLst/>
          </a:prstGeom>
        </p:spPr>
      </p:pic>
    </p:spTree>
    <p:extLst>
      <p:ext uri="{BB962C8B-B14F-4D97-AF65-F5344CB8AC3E}">
        <p14:creationId xmlns:p14="http://schemas.microsoft.com/office/powerpoint/2010/main" val="12829212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ctrTitle"/>
          </p:nvPr>
        </p:nvSpPr>
        <p:spPr>
          <a:xfrm>
            <a:off x="1294328" y="1299957"/>
            <a:ext cx="6974687" cy="1771788"/>
          </a:xfrm>
        </p:spPr>
        <p:txBody>
          <a:bodyPr>
            <a:normAutofit fontScale="90000"/>
          </a:bodyPr>
          <a:lstStyle/>
          <a:p>
            <a:r>
              <a:rPr lang="de-AT" sz="4400" b="1" dirty="0" err="1" smtClean="0"/>
              <a:t>Economic</a:t>
            </a:r>
            <a:r>
              <a:rPr lang="de-AT" sz="4400" b="1" dirty="0" smtClean="0"/>
              <a:t> </a:t>
            </a:r>
            <a:r>
              <a:rPr lang="de-AT" sz="4400" b="1" dirty="0" err="1" smtClean="0"/>
              <a:t>development</a:t>
            </a:r>
            <a:r>
              <a:rPr lang="de-AT" sz="4400" b="1" dirty="0" smtClean="0"/>
              <a:t> </a:t>
            </a:r>
            <a:br>
              <a:rPr lang="de-AT" sz="4400" b="1" dirty="0" smtClean="0"/>
            </a:br>
            <a:r>
              <a:rPr lang="de-AT" sz="4400" b="1" dirty="0" err="1" smtClean="0"/>
              <a:t>through</a:t>
            </a:r>
            <a:r>
              <a:rPr lang="de-AT" sz="4400" b="1" dirty="0" smtClean="0"/>
              <a:t> </a:t>
            </a:r>
            <a:r>
              <a:rPr lang="de-AT" sz="4400" b="1" dirty="0" err="1" smtClean="0"/>
              <a:t>production</a:t>
            </a:r>
            <a:r>
              <a:rPr lang="de-AT" sz="4400" b="1" dirty="0" smtClean="0"/>
              <a:t> </a:t>
            </a:r>
            <a:r>
              <a:rPr lang="de-AT" sz="4400" b="1" dirty="0" err="1" smtClean="0"/>
              <a:t>and</a:t>
            </a:r>
            <a:r>
              <a:rPr lang="de-AT" sz="4400" b="1" dirty="0" smtClean="0"/>
              <a:t> </a:t>
            </a:r>
            <a:r>
              <a:rPr lang="de-AT" sz="4400" b="1" dirty="0" err="1" smtClean="0"/>
              <a:t>use</a:t>
            </a:r>
            <a:r>
              <a:rPr lang="de-AT" sz="4400" b="1" dirty="0" smtClean="0"/>
              <a:t> </a:t>
            </a:r>
            <a:r>
              <a:rPr lang="de-AT" sz="4400" b="1" dirty="0" err="1" smtClean="0"/>
              <a:t>of</a:t>
            </a:r>
            <a:r>
              <a:rPr lang="de-AT" sz="4400" b="1" dirty="0" smtClean="0"/>
              <a:t> </a:t>
            </a:r>
            <a:r>
              <a:rPr lang="de-AT" sz="4400" b="1" dirty="0" err="1" smtClean="0"/>
              <a:t>biomass</a:t>
            </a:r>
            <a:endParaRPr lang="de-DE" altLang="de-DE" sz="4400" b="1" dirty="0"/>
          </a:p>
        </p:txBody>
      </p:sp>
      <p:sp>
        <p:nvSpPr>
          <p:cNvPr id="3" name="Subtitle 2"/>
          <p:cNvSpPr>
            <a:spLocks noGrp="1"/>
          </p:cNvSpPr>
          <p:nvPr>
            <p:ph type="subTitle" idx="1"/>
          </p:nvPr>
        </p:nvSpPr>
        <p:spPr>
          <a:xfrm>
            <a:off x="1754983" y="3643317"/>
            <a:ext cx="5116081" cy="2020887"/>
          </a:xfrm>
        </p:spPr>
        <p:txBody>
          <a:bodyPr>
            <a:normAutofit/>
          </a:bodyPr>
          <a:lstStyle/>
          <a:p>
            <a:pPr>
              <a:defRPr/>
            </a:pPr>
            <a:r>
              <a:rPr lang="de-DE" sz="2000" b="1" dirty="0">
                <a:cs typeface="Arial" panose="020B0604020202020204" pitchFamily="34" charset="0"/>
              </a:rPr>
              <a:t>Dr. Heinz </a:t>
            </a:r>
            <a:r>
              <a:rPr lang="de-DE" sz="2000" b="1" dirty="0" smtClean="0">
                <a:cs typeface="Arial" panose="020B0604020202020204" pitchFamily="34" charset="0"/>
              </a:rPr>
              <a:t>Kopetz, </a:t>
            </a:r>
            <a:r>
              <a:rPr lang="de-DE" sz="2000" b="1" dirty="0" err="1" smtClean="0">
                <a:cs typeface="Arial" panose="020B0604020202020204" pitchFamily="34" charset="0"/>
              </a:rPr>
              <a:t>senior</a:t>
            </a:r>
            <a:r>
              <a:rPr lang="de-DE" sz="2000" b="1" dirty="0" smtClean="0">
                <a:cs typeface="Arial" panose="020B0604020202020204" pitchFamily="34" charset="0"/>
              </a:rPr>
              <a:t> </a:t>
            </a:r>
            <a:r>
              <a:rPr lang="de-DE" sz="2000" b="1" dirty="0" err="1" smtClean="0">
                <a:cs typeface="Arial" panose="020B0604020202020204" pitchFamily="34" charset="0"/>
              </a:rPr>
              <a:t>concultant</a:t>
            </a:r>
            <a:endParaRPr lang="de-DE" sz="2000" b="1" dirty="0">
              <a:cs typeface="Arial" panose="020B0604020202020204" pitchFamily="34" charset="0"/>
            </a:endParaRPr>
          </a:p>
          <a:p>
            <a:pPr>
              <a:defRPr/>
            </a:pPr>
            <a:r>
              <a:rPr lang="de-DE" sz="2000" b="1" dirty="0">
                <a:cs typeface="Arial" panose="020B0604020202020204" pitchFamily="34" charset="0"/>
              </a:rPr>
              <a:t>World </a:t>
            </a:r>
            <a:r>
              <a:rPr lang="de-DE" sz="2000" b="1" dirty="0" err="1">
                <a:cs typeface="Arial" panose="020B0604020202020204" pitchFamily="34" charset="0"/>
              </a:rPr>
              <a:t>Bioenergy</a:t>
            </a:r>
            <a:r>
              <a:rPr lang="de-DE" sz="2000" b="1" dirty="0">
                <a:cs typeface="Arial" panose="020B0604020202020204" pitchFamily="34" charset="0"/>
              </a:rPr>
              <a:t> </a:t>
            </a:r>
            <a:r>
              <a:rPr lang="de-DE" sz="2000" b="1" dirty="0" err="1">
                <a:cs typeface="Arial" panose="020B0604020202020204" pitchFamily="34" charset="0"/>
              </a:rPr>
              <a:t>Association</a:t>
            </a:r>
            <a:r>
              <a:rPr lang="de-DE" sz="2000" b="1" dirty="0">
                <a:cs typeface="Arial" panose="020B0604020202020204" pitchFamily="34" charset="0"/>
              </a:rPr>
              <a:t>, </a:t>
            </a:r>
            <a:r>
              <a:rPr lang="de-DE" sz="2000" b="1" dirty="0" smtClean="0">
                <a:cs typeface="Arial" panose="020B0604020202020204" pitchFamily="34" charset="0"/>
              </a:rPr>
              <a:t>Stockholm</a:t>
            </a:r>
          </a:p>
          <a:p>
            <a:pPr>
              <a:defRPr/>
            </a:pPr>
            <a:r>
              <a:rPr lang="de-DE" sz="2000" b="1" dirty="0" smtClean="0">
                <a:cs typeface="Arial" panose="020B0604020202020204" pitchFamily="34" charset="0"/>
              </a:rPr>
              <a:t>ENERGYPEACE, </a:t>
            </a:r>
            <a:r>
              <a:rPr lang="de-DE" sz="2000" b="1" dirty="0" err="1" smtClean="0">
                <a:cs typeface="Arial" panose="020B0604020202020204" pitchFamily="34" charset="0"/>
              </a:rPr>
              <a:t>Mureck</a:t>
            </a:r>
            <a:endParaRPr lang="de-DE" sz="2000" b="1" dirty="0">
              <a:cs typeface="Arial" panose="020B0604020202020204" pitchFamily="34" charset="0"/>
            </a:endParaRPr>
          </a:p>
          <a:p>
            <a:pPr>
              <a:defRPr/>
            </a:pPr>
            <a:endParaRPr lang="de-DE" sz="2000" b="1" dirty="0">
              <a:cs typeface="Arial" panose="020B0604020202020204" pitchFamily="34" charset="0"/>
            </a:endParaRPr>
          </a:p>
          <a:p>
            <a:pPr>
              <a:defRPr/>
            </a:pPr>
            <a:r>
              <a:rPr lang="de-DE" sz="2000" b="1" dirty="0" smtClean="0">
                <a:cs typeface="Arial" panose="020B0604020202020204" pitchFamily="34" charset="0"/>
              </a:rPr>
              <a:t>Novi </a:t>
            </a:r>
            <a:r>
              <a:rPr lang="de-DE" sz="2000" b="1" dirty="0" err="1" smtClean="0">
                <a:cs typeface="Arial" panose="020B0604020202020204" pitchFamily="34" charset="0"/>
              </a:rPr>
              <a:t>Sad</a:t>
            </a:r>
            <a:r>
              <a:rPr lang="de-DE" sz="2000" b="1" dirty="0" smtClean="0">
                <a:cs typeface="Arial" panose="020B0604020202020204" pitchFamily="34" charset="0"/>
              </a:rPr>
              <a:t>, 16. November 2017</a:t>
            </a:r>
            <a:endParaRPr lang="de-DE" sz="2000" b="1" dirty="0">
              <a:cs typeface="Arial" panose="020B0604020202020204" pitchFamily="34" charset="0"/>
            </a:endParaRPr>
          </a:p>
        </p:txBody>
      </p:sp>
      <p:sp>
        <p:nvSpPr>
          <p:cNvPr id="15364" name="Textfeld 3"/>
          <p:cNvSpPr txBox="1">
            <a:spLocks noChangeArrowheads="1"/>
          </p:cNvSpPr>
          <p:nvPr/>
        </p:nvSpPr>
        <p:spPr bwMode="auto">
          <a:xfrm rot="10800000" flipV="1">
            <a:off x="1754983" y="6006635"/>
            <a:ext cx="557093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914400">
              <a:spcBef>
                <a:spcPct val="0"/>
              </a:spcBef>
              <a:buFontTx/>
              <a:buNone/>
            </a:pPr>
            <a:r>
              <a:rPr lang="de-AT" altLang="de-DE" sz="1400" b="1">
                <a:solidFill>
                  <a:prstClr val="black"/>
                </a:solidFill>
              </a:rPr>
              <a:t>                                   World Bioenergy Association (WBA) – join the global voice of bioenergy!</a:t>
            </a:r>
          </a:p>
        </p:txBody>
      </p:sp>
    </p:spTree>
    <p:extLst>
      <p:ext uri="{BB962C8B-B14F-4D97-AF65-F5344CB8AC3E}">
        <p14:creationId xmlns:p14="http://schemas.microsoft.com/office/powerpoint/2010/main" val="1380044511"/>
      </p:ext>
    </p:extLst>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Energy </a:t>
            </a:r>
            <a:r>
              <a:rPr lang="de-DE" dirty="0" err="1" smtClean="0"/>
              <a:t>costs</a:t>
            </a:r>
            <a:r>
              <a:rPr lang="de-DE" dirty="0" smtClean="0"/>
              <a:t> in </a:t>
            </a:r>
            <a:r>
              <a:rPr lang="de-DE" dirty="0" err="1" smtClean="0"/>
              <a:t>Comparison</a:t>
            </a:r>
            <a:endParaRPr lang="de-DE" dirty="0"/>
          </a:p>
        </p:txBody>
      </p:sp>
      <p:pic>
        <p:nvPicPr>
          <p:cNvPr id="4" name="Inhaltsplatzhalter 3"/>
          <p:cNvPicPr>
            <a:picLocks noGrp="1" noChangeAspect="1"/>
          </p:cNvPicPr>
          <p:nvPr>
            <p:ph idx="1"/>
          </p:nvPr>
        </p:nvPicPr>
        <p:blipFill>
          <a:blip r:embed="rId2"/>
          <a:stretch>
            <a:fillRect/>
          </a:stretch>
        </p:blipFill>
        <p:spPr>
          <a:xfrm>
            <a:off x="726096" y="1676400"/>
            <a:ext cx="7662094" cy="5064968"/>
          </a:xfrm>
          <a:prstGeom prst="rect">
            <a:avLst/>
          </a:prstGeom>
        </p:spPr>
      </p:pic>
    </p:spTree>
    <p:extLst>
      <p:ext uri="{BB962C8B-B14F-4D97-AF65-F5344CB8AC3E}">
        <p14:creationId xmlns:p14="http://schemas.microsoft.com/office/powerpoint/2010/main" val="188218402"/>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Factors</a:t>
            </a:r>
            <a:r>
              <a:rPr lang="de-DE" dirty="0" smtClean="0"/>
              <a:t> </a:t>
            </a:r>
            <a:r>
              <a:rPr lang="de-DE" dirty="0" err="1" smtClean="0"/>
              <a:t>for</a:t>
            </a:r>
            <a:r>
              <a:rPr lang="de-DE" dirty="0" smtClean="0"/>
              <a:t> an </a:t>
            </a:r>
            <a:r>
              <a:rPr lang="de-DE" dirty="0" err="1" smtClean="0"/>
              <a:t>increasing</a:t>
            </a:r>
            <a:r>
              <a:rPr lang="de-DE" dirty="0" smtClean="0"/>
              <a:t> </a:t>
            </a:r>
            <a:r>
              <a:rPr lang="de-DE" dirty="0" err="1" smtClean="0"/>
              <a:t>market</a:t>
            </a:r>
            <a:r>
              <a:rPr lang="de-DE" dirty="0" smtClean="0"/>
              <a:t> </a:t>
            </a:r>
            <a:r>
              <a:rPr lang="de-DE" dirty="0" err="1" smtClean="0"/>
              <a:t>development</a:t>
            </a:r>
            <a:r>
              <a:rPr lang="de-DE" dirty="0" smtClean="0"/>
              <a:t> </a:t>
            </a:r>
            <a:r>
              <a:rPr lang="de-DE" dirty="0" err="1" smtClean="0"/>
              <a:t>of</a:t>
            </a:r>
            <a:r>
              <a:rPr lang="de-DE" dirty="0" smtClean="0"/>
              <a:t> </a:t>
            </a:r>
            <a:r>
              <a:rPr lang="de-DE" dirty="0" err="1" smtClean="0"/>
              <a:t>pellets</a:t>
            </a:r>
            <a:endParaRPr lang="de-DE" dirty="0"/>
          </a:p>
        </p:txBody>
      </p:sp>
      <p:sp>
        <p:nvSpPr>
          <p:cNvPr id="3" name="Inhaltsplatzhalter 2"/>
          <p:cNvSpPr>
            <a:spLocks noGrp="1"/>
          </p:cNvSpPr>
          <p:nvPr>
            <p:ph idx="1"/>
          </p:nvPr>
        </p:nvSpPr>
        <p:spPr/>
        <p:txBody>
          <a:bodyPr/>
          <a:lstStyle/>
          <a:p>
            <a:r>
              <a:rPr lang="de-DE" dirty="0" smtClean="0"/>
              <a:t>Driver </a:t>
            </a:r>
            <a:r>
              <a:rPr lang="de-DE" dirty="0" err="1" smtClean="0"/>
              <a:t>for</a:t>
            </a:r>
            <a:r>
              <a:rPr lang="de-DE" dirty="0" smtClean="0"/>
              <a:t> </a:t>
            </a:r>
            <a:r>
              <a:rPr lang="de-DE" dirty="0" err="1" smtClean="0"/>
              <a:t>the</a:t>
            </a:r>
            <a:r>
              <a:rPr lang="de-DE" dirty="0" smtClean="0"/>
              <a:t> </a:t>
            </a:r>
            <a:r>
              <a:rPr lang="de-DE" dirty="0" err="1" smtClean="0"/>
              <a:t>change</a:t>
            </a:r>
            <a:r>
              <a:rPr lang="de-DE" dirty="0" smtClean="0"/>
              <a:t> </a:t>
            </a:r>
            <a:r>
              <a:rPr lang="de-DE" dirty="0" err="1" smtClean="0"/>
              <a:t>to</a:t>
            </a:r>
            <a:r>
              <a:rPr lang="de-DE" dirty="0" smtClean="0"/>
              <a:t> </a:t>
            </a:r>
            <a:r>
              <a:rPr lang="de-DE" dirty="0" err="1" smtClean="0"/>
              <a:t>biomass</a:t>
            </a:r>
            <a:r>
              <a:rPr lang="de-DE" dirty="0" smtClean="0"/>
              <a:t> </a:t>
            </a:r>
            <a:r>
              <a:rPr lang="de-DE" dirty="0" err="1" smtClean="0"/>
              <a:t>is</a:t>
            </a:r>
            <a:r>
              <a:rPr lang="de-DE" dirty="0" smtClean="0"/>
              <a:t> </a:t>
            </a:r>
            <a:r>
              <a:rPr lang="de-DE" dirty="0" err="1" smtClean="0"/>
              <a:t>the</a:t>
            </a:r>
            <a:r>
              <a:rPr lang="de-DE" dirty="0" smtClean="0"/>
              <a:t> </a:t>
            </a:r>
            <a:r>
              <a:rPr lang="de-DE" dirty="0" err="1" smtClean="0"/>
              <a:t>cost</a:t>
            </a:r>
            <a:r>
              <a:rPr lang="de-DE" dirty="0" smtClean="0"/>
              <a:t> </a:t>
            </a:r>
            <a:r>
              <a:rPr lang="de-DE" dirty="0" err="1" smtClean="0"/>
              <a:t>advantage</a:t>
            </a:r>
            <a:endParaRPr lang="de-DE" dirty="0" smtClean="0"/>
          </a:p>
          <a:p>
            <a:r>
              <a:rPr lang="de-DE" dirty="0" err="1" smtClean="0"/>
              <a:t>Reasonable</a:t>
            </a:r>
            <a:r>
              <a:rPr lang="de-DE" dirty="0" smtClean="0"/>
              <a:t> </a:t>
            </a:r>
            <a:r>
              <a:rPr lang="de-DE" dirty="0" err="1" smtClean="0"/>
              <a:t>financial</a:t>
            </a:r>
            <a:r>
              <a:rPr lang="de-DE" dirty="0" smtClean="0"/>
              <a:t> </a:t>
            </a:r>
            <a:r>
              <a:rPr lang="de-DE" dirty="0" err="1" smtClean="0"/>
              <a:t>incentive</a:t>
            </a:r>
            <a:r>
              <a:rPr lang="de-DE" dirty="0" smtClean="0"/>
              <a:t> </a:t>
            </a:r>
          </a:p>
          <a:p>
            <a:r>
              <a:rPr lang="de-DE" dirty="0" err="1" smtClean="0"/>
              <a:t>Preferrably</a:t>
            </a:r>
            <a:r>
              <a:rPr lang="de-DE" dirty="0" smtClean="0"/>
              <a:t> </a:t>
            </a:r>
            <a:r>
              <a:rPr lang="de-DE" dirty="0" err="1" smtClean="0"/>
              <a:t>tax</a:t>
            </a:r>
            <a:r>
              <a:rPr lang="de-DE" dirty="0" smtClean="0"/>
              <a:t> on fossil </a:t>
            </a:r>
            <a:r>
              <a:rPr lang="de-DE" dirty="0" err="1" smtClean="0"/>
              <a:t>fuels</a:t>
            </a:r>
            <a:r>
              <a:rPr lang="de-DE" dirty="0" smtClean="0"/>
              <a:t>!</a:t>
            </a:r>
          </a:p>
          <a:p>
            <a:r>
              <a:rPr lang="de-DE" dirty="0" smtClean="0"/>
              <a:t>Quality </a:t>
            </a:r>
            <a:r>
              <a:rPr lang="de-DE" dirty="0" err="1" smtClean="0"/>
              <a:t>management</a:t>
            </a:r>
            <a:endParaRPr lang="de-DE" dirty="0" smtClean="0"/>
          </a:p>
          <a:p>
            <a:r>
              <a:rPr lang="de-DE" dirty="0" smtClean="0"/>
              <a:t>COMMUNICATION !!</a:t>
            </a:r>
          </a:p>
          <a:p>
            <a:pPr marL="190463" indent="0">
              <a:buNone/>
            </a:pPr>
            <a:endParaRPr lang="de-DE" dirty="0"/>
          </a:p>
        </p:txBody>
      </p:sp>
    </p:spTree>
    <p:extLst>
      <p:ext uri="{BB962C8B-B14F-4D97-AF65-F5344CB8AC3E}">
        <p14:creationId xmlns:p14="http://schemas.microsoft.com/office/powerpoint/2010/main" val="1295038386"/>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el 1"/>
          <p:cNvSpPr>
            <a:spLocks noGrp="1"/>
          </p:cNvSpPr>
          <p:nvPr>
            <p:ph type="title"/>
          </p:nvPr>
        </p:nvSpPr>
        <p:spPr/>
        <p:txBody>
          <a:bodyPr/>
          <a:lstStyle/>
          <a:p>
            <a:endParaRPr lang="de-DE" altLang="de-DE"/>
          </a:p>
        </p:txBody>
      </p:sp>
      <p:pic>
        <p:nvPicPr>
          <p:cNvPr id="3" name="Bild 2"/>
          <p:cNvPicPr>
            <a:picLocks noChangeAspect="1"/>
          </p:cNvPicPr>
          <p:nvPr/>
        </p:nvPicPr>
        <p:blipFill>
          <a:blip r:embed="rId2"/>
          <a:stretch>
            <a:fillRect/>
          </a:stretch>
        </p:blipFill>
        <p:spPr>
          <a:xfrm>
            <a:off x="45844" y="712334"/>
            <a:ext cx="9046049" cy="6101042"/>
          </a:xfrm>
          <a:prstGeom prst="rect">
            <a:avLst/>
          </a:prstGeom>
        </p:spPr>
      </p:pic>
    </p:spTree>
    <p:extLst>
      <p:ext uri="{BB962C8B-B14F-4D97-AF65-F5344CB8AC3E}">
        <p14:creationId xmlns:p14="http://schemas.microsoft.com/office/powerpoint/2010/main" val="4053338168"/>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el 1"/>
          <p:cNvSpPr>
            <a:spLocks noGrp="1"/>
          </p:cNvSpPr>
          <p:nvPr>
            <p:ph type="title"/>
          </p:nvPr>
        </p:nvSpPr>
        <p:spPr/>
        <p:txBody>
          <a:bodyPr/>
          <a:lstStyle/>
          <a:p>
            <a:r>
              <a:rPr lang="de-DE" altLang="x-none" dirty="0" smtClean="0"/>
              <a:t>Quality </a:t>
            </a:r>
            <a:r>
              <a:rPr lang="de-DE" altLang="x-none" dirty="0" err="1" smtClean="0"/>
              <a:t>certification</a:t>
            </a:r>
            <a:r>
              <a:rPr lang="de-DE" altLang="x-none" dirty="0" smtClean="0"/>
              <a:t> </a:t>
            </a:r>
            <a:r>
              <a:rPr lang="de-DE" altLang="x-none" dirty="0" err="1" smtClean="0"/>
              <a:t>of</a:t>
            </a:r>
            <a:r>
              <a:rPr lang="de-DE" altLang="x-none" dirty="0" smtClean="0"/>
              <a:t> </a:t>
            </a:r>
            <a:r>
              <a:rPr lang="de-DE" altLang="x-none" dirty="0" err="1" smtClean="0"/>
              <a:t>pellets</a:t>
            </a:r>
            <a:r>
              <a:rPr lang="de-DE" altLang="x-none" dirty="0" smtClean="0"/>
              <a:t> </a:t>
            </a:r>
            <a:r>
              <a:rPr lang="mr-IN" altLang="x-none" dirty="0" smtClean="0"/>
              <a:t>–</a:t>
            </a:r>
            <a:r>
              <a:rPr lang="de-DE" altLang="x-none" dirty="0" smtClean="0"/>
              <a:t> </a:t>
            </a:r>
            <a:r>
              <a:rPr lang="de-DE" altLang="x-none" dirty="0" err="1" smtClean="0"/>
              <a:t>critical</a:t>
            </a:r>
            <a:r>
              <a:rPr lang="de-DE" altLang="x-none" dirty="0" smtClean="0"/>
              <a:t> </a:t>
            </a:r>
            <a:r>
              <a:rPr lang="de-DE" altLang="x-none" dirty="0" err="1" smtClean="0"/>
              <a:t>for</a:t>
            </a:r>
            <a:r>
              <a:rPr lang="de-DE" altLang="x-none" dirty="0" smtClean="0"/>
              <a:t> </a:t>
            </a:r>
            <a:r>
              <a:rPr lang="de-DE" altLang="x-none" dirty="0" err="1" smtClean="0"/>
              <a:t>market</a:t>
            </a:r>
            <a:r>
              <a:rPr lang="de-DE" altLang="x-none" dirty="0" smtClean="0"/>
              <a:t> </a:t>
            </a:r>
            <a:r>
              <a:rPr lang="de-DE" altLang="x-none" dirty="0" err="1" smtClean="0"/>
              <a:t>development</a:t>
            </a:r>
            <a:endParaRPr lang="de-DE" altLang="x-none" dirty="0"/>
          </a:p>
        </p:txBody>
      </p:sp>
      <p:sp>
        <p:nvSpPr>
          <p:cNvPr id="20482" name="Inhaltsplatzhalter 4"/>
          <p:cNvSpPr>
            <a:spLocks noGrp="1"/>
          </p:cNvSpPr>
          <p:nvPr>
            <p:ph idx="1"/>
          </p:nvPr>
        </p:nvSpPr>
        <p:spPr/>
        <p:txBody>
          <a:bodyPr/>
          <a:lstStyle/>
          <a:p>
            <a:r>
              <a:rPr lang="de-DE" altLang="x-none"/>
              <a:t>ENplus certification is widely established</a:t>
            </a:r>
          </a:p>
          <a:p>
            <a:endParaRPr lang="de-DE" altLang="x-none"/>
          </a:p>
          <a:p>
            <a:endParaRPr lang="de-DE" altLang="x-none"/>
          </a:p>
        </p:txBody>
      </p:sp>
      <p:pic>
        <p:nvPicPr>
          <p:cNvPr id="20483" name="Bild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45775" y="2455874"/>
            <a:ext cx="3190142" cy="276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1"/>
          <p:cNvPicPr>
            <a:picLocks noChangeAspect="1"/>
          </p:cNvPicPr>
          <p:nvPr/>
        </p:nvPicPr>
        <p:blipFill>
          <a:blip r:embed="rId3" cstate="print">
            <a:extLst>
              <a:ext uri="{28A0092B-C50C-407E-A947-70E740481C1C}">
                <a14:useLocalDpi xmlns:a14="http://schemas.microsoft.com/office/drawing/2010/main" val="0"/>
              </a:ext>
            </a:extLst>
          </a:blip>
          <a:srcRect t="18413"/>
          <a:stretch>
            <a:fillRect/>
          </a:stretch>
        </p:blipFill>
        <p:spPr bwMode="auto">
          <a:xfrm>
            <a:off x="562711" y="2420945"/>
            <a:ext cx="4497266" cy="439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feld 7"/>
          <p:cNvSpPr txBox="1">
            <a:spLocks noChangeArrowheads="1"/>
          </p:cNvSpPr>
          <p:nvPr/>
        </p:nvSpPr>
        <p:spPr bwMode="auto">
          <a:xfrm>
            <a:off x="5901107" y="5122866"/>
            <a:ext cx="2458915" cy="1569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2" tIns="45710" rIns="91422" bIns="45710">
            <a:spAutoFit/>
          </a:bodyPr>
          <a:lstStyle>
            <a:lvl1pPr>
              <a:lnSpc>
                <a:spcPct val="110000"/>
              </a:lnSpc>
              <a:spcBef>
                <a:spcPct val="70000"/>
              </a:spcBef>
              <a:buClr>
                <a:srgbClr val="FF3100"/>
              </a:buClr>
              <a:buFont typeface="Webdings" charset="2"/>
              <a:buBlip>
                <a:blip r:embed="rId4"/>
              </a:buBlip>
              <a:defRPr sz="2800">
                <a:solidFill>
                  <a:schemeClr val="tx1"/>
                </a:solidFill>
                <a:latin typeface="Myriad Roman" charset="0"/>
                <a:ea typeface="ＭＳ Ｐゴシック" charset="-128"/>
              </a:defRPr>
            </a:lvl1pPr>
            <a:lvl2pPr marL="742950" indent="-285750">
              <a:lnSpc>
                <a:spcPct val="80000"/>
              </a:lnSpc>
              <a:spcBef>
                <a:spcPct val="70000"/>
              </a:spcBef>
              <a:buFont typeface="Arial" charset="0"/>
              <a:buChar char="•"/>
              <a:defRPr sz="2000">
                <a:solidFill>
                  <a:schemeClr val="tx1"/>
                </a:solidFill>
                <a:latin typeface="Myriad Roman" charset="0"/>
                <a:ea typeface="ＭＳ Ｐゴシック" charset="-128"/>
              </a:defRPr>
            </a:lvl2pPr>
            <a:lvl3pPr marL="1143000" indent="-228600">
              <a:lnSpc>
                <a:spcPct val="80000"/>
              </a:lnSpc>
              <a:spcBef>
                <a:spcPct val="50000"/>
              </a:spcBef>
              <a:buFont typeface="Times" charset="0"/>
              <a:buChar char="•"/>
              <a:defRPr sz="2000">
                <a:solidFill>
                  <a:srgbClr val="CC0202"/>
                </a:solidFill>
                <a:latin typeface="Myriad Roman" charset="0"/>
                <a:ea typeface="ＭＳ Ｐゴシック" charset="-128"/>
              </a:defRPr>
            </a:lvl3pPr>
            <a:lvl4pPr marL="1600200" indent="-228600">
              <a:lnSpc>
                <a:spcPct val="80000"/>
              </a:lnSpc>
              <a:spcBef>
                <a:spcPct val="50000"/>
              </a:spcBef>
              <a:buChar char="–"/>
              <a:defRPr sz="2000">
                <a:solidFill>
                  <a:schemeClr val="tx1"/>
                </a:solidFill>
                <a:latin typeface="Myriad Roman" charset="0"/>
                <a:ea typeface="ＭＳ Ｐゴシック" charset="-128"/>
              </a:defRPr>
            </a:lvl4pPr>
            <a:lvl5pPr marL="2057400" indent="-228600">
              <a:lnSpc>
                <a:spcPct val="80000"/>
              </a:lnSpc>
              <a:spcBef>
                <a:spcPct val="50000"/>
              </a:spcBef>
              <a:buChar char="»"/>
              <a:defRPr sz="2000">
                <a:solidFill>
                  <a:schemeClr val="tx1"/>
                </a:solidFill>
                <a:latin typeface="Myriad Roman" charset="0"/>
                <a:ea typeface="ＭＳ Ｐゴシック" charset="-128"/>
              </a:defRPr>
            </a:lvl5pPr>
            <a:lvl6pPr marL="2514600" indent="-228600" eaLnBrk="0" fontAlgn="base" hangingPunct="0">
              <a:lnSpc>
                <a:spcPct val="80000"/>
              </a:lnSpc>
              <a:spcBef>
                <a:spcPct val="50000"/>
              </a:spcBef>
              <a:spcAft>
                <a:spcPct val="0"/>
              </a:spcAft>
              <a:buChar char="»"/>
              <a:defRPr sz="2000">
                <a:solidFill>
                  <a:schemeClr val="tx1"/>
                </a:solidFill>
                <a:latin typeface="Myriad Roman" charset="0"/>
                <a:ea typeface="ＭＳ Ｐゴシック" charset="-128"/>
              </a:defRPr>
            </a:lvl6pPr>
            <a:lvl7pPr marL="2971800" indent="-228600" eaLnBrk="0" fontAlgn="base" hangingPunct="0">
              <a:lnSpc>
                <a:spcPct val="80000"/>
              </a:lnSpc>
              <a:spcBef>
                <a:spcPct val="50000"/>
              </a:spcBef>
              <a:spcAft>
                <a:spcPct val="0"/>
              </a:spcAft>
              <a:buChar char="»"/>
              <a:defRPr sz="2000">
                <a:solidFill>
                  <a:schemeClr val="tx1"/>
                </a:solidFill>
                <a:latin typeface="Myriad Roman" charset="0"/>
                <a:ea typeface="ＭＳ Ｐゴシック" charset="-128"/>
              </a:defRPr>
            </a:lvl7pPr>
            <a:lvl8pPr marL="3429000" indent="-228600" eaLnBrk="0" fontAlgn="base" hangingPunct="0">
              <a:lnSpc>
                <a:spcPct val="80000"/>
              </a:lnSpc>
              <a:spcBef>
                <a:spcPct val="50000"/>
              </a:spcBef>
              <a:spcAft>
                <a:spcPct val="0"/>
              </a:spcAft>
              <a:buChar char="»"/>
              <a:defRPr sz="2000">
                <a:solidFill>
                  <a:schemeClr val="tx1"/>
                </a:solidFill>
                <a:latin typeface="Myriad Roman" charset="0"/>
                <a:ea typeface="ＭＳ Ｐゴシック" charset="-128"/>
              </a:defRPr>
            </a:lvl8pPr>
            <a:lvl9pPr marL="3886200" indent="-228600" eaLnBrk="0" fontAlgn="base" hangingPunct="0">
              <a:lnSpc>
                <a:spcPct val="80000"/>
              </a:lnSpc>
              <a:spcBef>
                <a:spcPct val="50000"/>
              </a:spcBef>
              <a:spcAft>
                <a:spcPct val="0"/>
              </a:spcAft>
              <a:buChar char="»"/>
              <a:defRPr sz="2000">
                <a:solidFill>
                  <a:schemeClr val="tx1"/>
                </a:solidFill>
                <a:latin typeface="Myriad Roman" charset="0"/>
                <a:ea typeface="ＭＳ Ｐゴシック" charset="-128"/>
              </a:defRPr>
            </a:lvl9pPr>
          </a:lstStyle>
          <a:p>
            <a:pPr fontAlgn="base">
              <a:lnSpc>
                <a:spcPct val="100000"/>
              </a:lnSpc>
              <a:spcBef>
                <a:spcPct val="0"/>
              </a:spcBef>
              <a:spcAft>
                <a:spcPct val="0"/>
              </a:spcAft>
              <a:buClrTx/>
              <a:buFontTx/>
              <a:buNone/>
            </a:pPr>
            <a:r>
              <a:rPr lang="de-DE" altLang="x-none" sz="2400">
                <a:solidFill>
                  <a:srgbClr val="000000"/>
                </a:solidFill>
                <a:latin typeface="Arial" charset="0"/>
              </a:rPr>
              <a:t>3 Quality Classes:</a:t>
            </a:r>
          </a:p>
          <a:p>
            <a:pPr fontAlgn="base">
              <a:lnSpc>
                <a:spcPct val="100000"/>
              </a:lnSpc>
              <a:spcBef>
                <a:spcPct val="0"/>
              </a:spcBef>
              <a:spcAft>
                <a:spcPct val="0"/>
              </a:spcAft>
              <a:buClrTx/>
              <a:buFontTx/>
              <a:buNone/>
            </a:pPr>
            <a:endParaRPr lang="de-DE" altLang="x-none" sz="2400">
              <a:solidFill>
                <a:srgbClr val="000000"/>
              </a:solidFill>
              <a:latin typeface="Arial" charset="0"/>
            </a:endParaRPr>
          </a:p>
          <a:p>
            <a:pPr fontAlgn="base">
              <a:lnSpc>
                <a:spcPct val="100000"/>
              </a:lnSpc>
              <a:spcBef>
                <a:spcPct val="0"/>
              </a:spcBef>
              <a:spcAft>
                <a:spcPct val="0"/>
              </a:spcAft>
              <a:buClrTx/>
              <a:buFontTx/>
              <a:buNone/>
            </a:pPr>
            <a:r>
              <a:rPr lang="de-DE" altLang="x-none" sz="2400">
                <a:solidFill>
                  <a:srgbClr val="000000"/>
                </a:solidFill>
                <a:latin typeface="Arial" charset="0"/>
              </a:rPr>
              <a:t>     A1, A2 and B</a:t>
            </a:r>
          </a:p>
        </p:txBody>
      </p:sp>
    </p:spTree>
    <p:extLst>
      <p:ext uri="{BB962C8B-B14F-4D97-AF65-F5344CB8AC3E}">
        <p14:creationId xmlns:p14="http://schemas.microsoft.com/office/powerpoint/2010/main" val="4064077240"/>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4460" y="762010"/>
            <a:ext cx="8375084" cy="803275"/>
          </a:xfrm>
        </p:spPr>
        <p:txBody>
          <a:bodyPr/>
          <a:lstStyle/>
          <a:p>
            <a:r>
              <a:rPr lang="de-DE" sz="2200" dirty="0"/>
              <a:t>EN</a:t>
            </a:r>
            <a:r>
              <a:rPr lang="de-DE" sz="2200" i="1" dirty="0"/>
              <a:t>plus</a:t>
            </a:r>
            <a:r>
              <a:rPr lang="de-DE" sz="2200" dirty="0"/>
              <a:t> </a:t>
            </a:r>
            <a:r>
              <a:rPr lang="de-DE" sz="2200" dirty="0" err="1"/>
              <a:t>ensures</a:t>
            </a:r>
            <a:r>
              <a:rPr lang="de-DE" sz="2200" dirty="0"/>
              <a:t> </a:t>
            </a:r>
            <a:r>
              <a:rPr lang="de-DE" sz="2200" dirty="0" err="1"/>
              <a:t>the</a:t>
            </a:r>
            <a:r>
              <a:rPr lang="de-DE" sz="2200" dirty="0"/>
              <a:t> </a:t>
            </a:r>
            <a:r>
              <a:rPr lang="de-DE" sz="2200" dirty="0" err="1"/>
              <a:t>quality</a:t>
            </a:r>
            <a:r>
              <a:rPr lang="de-DE" sz="2200" dirty="0"/>
              <a:t> </a:t>
            </a:r>
            <a:r>
              <a:rPr lang="de-DE" sz="2200" dirty="0" err="1"/>
              <a:t>from</a:t>
            </a:r>
            <a:r>
              <a:rPr lang="de-DE" sz="2200" dirty="0"/>
              <a:t> </a:t>
            </a:r>
            <a:r>
              <a:rPr lang="de-DE" sz="2200" dirty="0" err="1"/>
              <a:t>the</a:t>
            </a:r>
            <a:r>
              <a:rPr lang="de-DE" sz="2200" dirty="0"/>
              <a:t> </a:t>
            </a:r>
            <a:r>
              <a:rPr lang="de-DE" sz="2200" dirty="0" err="1"/>
              <a:t>production</a:t>
            </a:r>
            <a:r>
              <a:rPr lang="de-DE" sz="2200" dirty="0"/>
              <a:t> </a:t>
            </a:r>
            <a:r>
              <a:rPr lang="de-DE" sz="2200" dirty="0" err="1"/>
              <a:t>to</a:t>
            </a:r>
            <a:r>
              <a:rPr lang="de-DE" sz="2200" dirty="0"/>
              <a:t> </a:t>
            </a:r>
            <a:r>
              <a:rPr lang="de-DE" sz="2200" dirty="0" err="1"/>
              <a:t>the</a:t>
            </a:r>
            <a:r>
              <a:rPr lang="de-DE" sz="2200" dirty="0"/>
              <a:t> </a:t>
            </a:r>
            <a:r>
              <a:rPr lang="de-DE" sz="2200" dirty="0" err="1"/>
              <a:t>consumer´s</a:t>
            </a:r>
            <a:r>
              <a:rPr lang="de-DE" sz="2200" dirty="0"/>
              <a:t> </a:t>
            </a:r>
            <a:r>
              <a:rPr lang="de-DE" sz="2200" dirty="0" err="1"/>
              <a:t>storage</a:t>
            </a:r>
            <a:endParaRPr lang="de-DE" sz="2200" dirty="0"/>
          </a:p>
        </p:txBody>
      </p:sp>
      <p:sp>
        <p:nvSpPr>
          <p:cNvPr id="3" name="Inhaltsplatzhalter 2"/>
          <p:cNvSpPr>
            <a:spLocks noGrp="1"/>
          </p:cNvSpPr>
          <p:nvPr>
            <p:ph idx="1"/>
          </p:nvPr>
        </p:nvSpPr>
        <p:spPr>
          <a:xfrm>
            <a:off x="562711" y="1676400"/>
            <a:ext cx="8018585" cy="4776936"/>
          </a:xfrm>
        </p:spPr>
        <p:txBody>
          <a:bodyPr/>
          <a:lstStyle/>
          <a:p>
            <a:r>
              <a:rPr lang="de-DE" sz="2400" dirty="0"/>
              <a:t>Quality </a:t>
            </a:r>
            <a:r>
              <a:rPr lang="de-DE" sz="2400" dirty="0" err="1"/>
              <a:t>managment</a:t>
            </a:r>
            <a:r>
              <a:rPr lang="de-DE" sz="2400" dirty="0"/>
              <a:t> </a:t>
            </a:r>
            <a:r>
              <a:rPr lang="de-DE" sz="2400" dirty="0" err="1"/>
              <a:t>system</a:t>
            </a:r>
            <a:r>
              <a:rPr lang="de-DE" sz="2400" dirty="0"/>
              <a:t> must </a:t>
            </a:r>
            <a:r>
              <a:rPr lang="de-DE" sz="2400" dirty="0" err="1"/>
              <a:t>be</a:t>
            </a:r>
            <a:r>
              <a:rPr lang="de-DE" sz="2400" dirty="0"/>
              <a:t> </a:t>
            </a:r>
            <a:r>
              <a:rPr lang="de-DE" sz="2400" dirty="0" err="1"/>
              <a:t>implemented</a:t>
            </a:r>
            <a:r>
              <a:rPr lang="de-DE" sz="2400" dirty="0"/>
              <a:t> at </a:t>
            </a:r>
            <a:r>
              <a:rPr lang="de-DE" sz="2400" dirty="0" err="1"/>
              <a:t>producers</a:t>
            </a:r>
            <a:r>
              <a:rPr lang="de-DE" sz="2400" dirty="0"/>
              <a:t> </a:t>
            </a:r>
            <a:r>
              <a:rPr lang="de-DE" sz="2400" dirty="0" err="1"/>
              <a:t>and</a:t>
            </a:r>
            <a:r>
              <a:rPr lang="de-DE" sz="2400" dirty="0"/>
              <a:t> </a:t>
            </a:r>
            <a:r>
              <a:rPr lang="de-DE" sz="2400" dirty="0" err="1"/>
              <a:t>traders</a:t>
            </a:r>
            <a:endParaRPr lang="de-DE" sz="2400" dirty="0"/>
          </a:p>
          <a:p>
            <a:r>
              <a:rPr lang="de-DE" sz="2400" dirty="0" err="1"/>
              <a:t>Raw</a:t>
            </a:r>
            <a:r>
              <a:rPr lang="de-DE" sz="2400" dirty="0"/>
              <a:t> material </a:t>
            </a:r>
            <a:r>
              <a:rPr lang="de-DE" sz="2400" dirty="0" err="1"/>
              <a:t>and</a:t>
            </a:r>
            <a:r>
              <a:rPr lang="de-DE" sz="2400" dirty="0"/>
              <a:t> </a:t>
            </a:r>
            <a:r>
              <a:rPr lang="de-DE" sz="2400" dirty="0" err="1"/>
              <a:t>technical</a:t>
            </a:r>
            <a:r>
              <a:rPr lang="de-DE" sz="2400" dirty="0"/>
              <a:t> </a:t>
            </a:r>
            <a:r>
              <a:rPr lang="de-DE" sz="2400" dirty="0" err="1"/>
              <a:t>requirements</a:t>
            </a:r>
            <a:endParaRPr lang="de-DE" sz="2400" dirty="0"/>
          </a:p>
          <a:p>
            <a:r>
              <a:rPr lang="de-DE" sz="2400" dirty="0" err="1"/>
              <a:t>Selfcontrol</a:t>
            </a:r>
            <a:r>
              <a:rPr lang="de-DE" sz="2400" dirty="0"/>
              <a:t> </a:t>
            </a:r>
            <a:r>
              <a:rPr lang="de-DE" sz="2400" dirty="0" err="1"/>
              <a:t>and</a:t>
            </a:r>
            <a:r>
              <a:rPr lang="de-DE" sz="2400" dirty="0"/>
              <a:t> </a:t>
            </a:r>
            <a:r>
              <a:rPr lang="de-DE" sz="2400" dirty="0" err="1"/>
              <a:t>documentation</a:t>
            </a:r>
            <a:r>
              <a:rPr lang="de-DE" sz="2400" dirty="0"/>
              <a:t> in </a:t>
            </a:r>
            <a:r>
              <a:rPr lang="de-DE" sz="2400" dirty="0" err="1"/>
              <a:t>combination</a:t>
            </a:r>
            <a:r>
              <a:rPr lang="de-DE" sz="2400" dirty="0"/>
              <a:t> </a:t>
            </a:r>
            <a:r>
              <a:rPr lang="de-DE" sz="2400" dirty="0" err="1"/>
              <a:t>with</a:t>
            </a:r>
            <a:r>
              <a:rPr lang="de-DE" sz="2400" dirty="0"/>
              <a:t> </a:t>
            </a:r>
            <a:r>
              <a:rPr lang="de-DE" sz="2400" dirty="0" err="1"/>
              <a:t>external</a:t>
            </a:r>
            <a:r>
              <a:rPr lang="de-DE" sz="2400" dirty="0"/>
              <a:t> </a:t>
            </a:r>
            <a:r>
              <a:rPr lang="de-DE" sz="2400" dirty="0" err="1"/>
              <a:t>control</a:t>
            </a:r>
            <a:endParaRPr lang="de-DE" sz="2400" dirty="0"/>
          </a:p>
          <a:p>
            <a:r>
              <a:rPr lang="de-DE" sz="2400" dirty="0"/>
              <a:t>Education </a:t>
            </a:r>
            <a:r>
              <a:rPr lang="de-DE" sz="2400" dirty="0" err="1"/>
              <a:t>of</a:t>
            </a:r>
            <a:r>
              <a:rPr lang="de-DE" sz="2400" dirty="0"/>
              <a:t> </a:t>
            </a:r>
            <a:r>
              <a:rPr lang="de-DE" sz="2400" dirty="0" err="1"/>
              <a:t>deliverers</a:t>
            </a:r>
            <a:endParaRPr lang="de-DE" sz="2400" dirty="0"/>
          </a:p>
          <a:p>
            <a:r>
              <a:rPr lang="de-DE" sz="2400" dirty="0"/>
              <a:t>Treatment </a:t>
            </a:r>
            <a:r>
              <a:rPr lang="de-DE" sz="2400" dirty="0" err="1"/>
              <a:t>of</a:t>
            </a:r>
            <a:r>
              <a:rPr lang="de-DE" sz="2400" dirty="0"/>
              <a:t> </a:t>
            </a:r>
            <a:r>
              <a:rPr lang="de-DE" sz="2400" dirty="0" err="1"/>
              <a:t>customer</a:t>
            </a:r>
            <a:r>
              <a:rPr lang="de-DE" sz="2400" dirty="0"/>
              <a:t> </a:t>
            </a:r>
            <a:r>
              <a:rPr lang="de-DE" sz="2400" dirty="0" err="1"/>
              <a:t>complaints</a:t>
            </a:r>
            <a:endParaRPr lang="de-DE" sz="2400" dirty="0"/>
          </a:p>
          <a:p>
            <a:endParaRPr lang="de-DE" dirty="0"/>
          </a:p>
        </p:txBody>
      </p:sp>
    </p:spTree>
    <p:extLst>
      <p:ext uri="{BB962C8B-B14F-4D97-AF65-F5344CB8AC3E}">
        <p14:creationId xmlns:p14="http://schemas.microsoft.com/office/powerpoint/2010/main" val="2516848507"/>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62711" y="762000"/>
            <a:ext cx="8018585" cy="1010816"/>
          </a:xfrm>
        </p:spPr>
        <p:txBody>
          <a:bodyPr/>
          <a:lstStyle/>
          <a:p>
            <a:r>
              <a:rPr lang="de-DE" dirty="0" smtClean="0"/>
              <a:t>A strong </a:t>
            </a:r>
            <a:r>
              <a:rPr lang="de-DE" dirty="0" err="1" smtClean="0"/>
              <a:t>representation</a:t>
            </a:r>
            <a:r>
              <a:rPr lang="de-DE" dirty="0" smtClean="0"/>
              <a:t> </a:t>
            </a:r>
            <a:r>
              <a:rPr lang="de-DE" dirty="0" err="1" smtClean="0"/>
              <a:t>of</a:t>
            </a:r>
            <a:r>
              <a:rPr lang="de-DE" dirty="0" smtClean="0"/>
              <a:t> </a:t>
            </a:r>
            <a:r>
              <a:rPr lang="de-DE" dirty="0" err="1" smtClean="0"/>
              <a:t>the</a:t>
            </a:r>
            <a:r>
              <a:rPr lang="de-DE" dirty="0" smtClean="0"/>
              <a:t> </a:t>
            </a:r>
            <a:r>
              <a:rPr lang="de-DE" dirty="0" err="1" smtClean="0"/>
              <a:t>branch</a:t>
            </a:r>
            <a:r>
              <a:rPr lang="de-DE" dirty="0" smtClean="0"/>
              <a:t> </a:t>
            </a:r>
            <a:r>
              <a:rPr lang="de-DE" dirty="0" err="1" smtClean="0"/>
              <a:t>is</a:t>
            </a:r>
            <a:r>
              <a:rPr lang="de-DE" dirty="0" smtClean="0"/>
              <a:t> a </a:t>
            </a:r>
            <a:r>
              <a:rPr lang="de-DE" dirty="0" err="1" smtClean="0"/>
              <a:t>precondition</a:t>
            </a:r>
            <a:r>
              <a:rPr lang="de-DE" dirty="0" smtClean="0"/>
              <a:t> </a:t>
            </a:r>
            <a:r>
              <a:rPr lang="de-DE" dirty="0" err="1" smtClean="0"/>
              <a:t>to</a:t>
            </a:r>
            <a:r>
              <a:rPr lang="de-DE" dirty="0" smtClean="0"/>
              <a:t> </a:t>
            </a:r>
            <a:br>
              <a:rPr lang="de-DE" dirty="0" smtClean="0"/>
            </a:br>
            <a:r>
              <a:rPr lang="de-DE" dirty="0" err="1" smtClean="0"/>
              <a:t>influence</a:t>
            </a:r>
            <a:r>
              <a:rPr lang="de-DE" dirty="0" smtClean="0"/>
              <a:t> </a:t>
            </a:r>
            <a:r>
              <a:rPr lang="de-DE" dirty="0" err="1" smtClean="0"/>
              <a:t>the</a:t>
            </a:r>
            <a:r>
              <a:rPr lang="de-DE" dirty="0" smtClean="0"/>
              <a:t> </a:t>
            </a:r>
            <a:r>
              <a:rPr lang="de-DE" dirty="0" err="1" smtClean="0"/>
              <a:t>public</a:t>
            </a:r>
            <a:r>
              <a:rPr lang="de-DE" dirty="0" smtClean="0"/>
              <a:t> </a:t>
            </a:r>
            <a:r>
              <a:rPr lang="de-DE" dirty="0" err="1" smtClean="0"/>
              <a:t>opinion</a:t>
            </a:r>
            <a:r>
              <a:rPr lang="de-DE" dirty="0" smtClean="0"/>
              <a:t> </a:t>
            </a:r>
            <a:r>
              <a:rPr lang="de-DE" dirty="0" err="1" smtClean="0"/>
              <a:t>and</a:t>
            </a:r>
            <a:r>
              <a:rPr lang="de-DE" dirty="0" smtClean="0"/>
              <a:t> </a:t>
            </a:r>
            <a:r>
              <a:rPr lang="de-DE" dirty="0" err="1" smtClean="0"/>
              <a:t>to</a:t>
            </a:r>
            <a:r>
              <a:rPr lang="de-DE" dirty="0" smtClean="0"/>
              <a:t> </a:t>
            </a:r>
            <a:r>
              <a:rPr lang="de-DE" dirty="0" err="1" smtClean="0"/>
              <a:t>improve</a:t>
            </a:r>
            <a:r>
              <a:rPr lang="de-DE" dirty="0" smtClean="0"/>
              <a:t> </a:t>
            </a:r>
            <a:r>
              <a:rPr lang="de-DE" dirty="0" err="1" smtClean="0"/>
              <a:t>the</a:t>
            </a:r>
            <a:r>
              <a:rPr lang="de-DE" dirty="0" smtClean="0"/>
              <a:t> legal </a:t>
            </a:r>
            <a:r>
              <a:rPr lang="de-DE" dirty="0" err="1" smtClean="0"/>
              <a:t>framework</a:t>
            </a:r>
            <a:endParaRPr lang="de-DE" dirty="0"/>
          </a:p>
        </p:txBody>
      </p:sp>
      <p:sp>
        <p:nvSpPr>
          <p:cNvPr id="3" name="Inhaltsplatzhalter 2"/>
          <p:cNvSpPr>
            <a:spLocks noGrp="1"/>
          </p:cNvSpPr>
          <p:nvPr>
            <p:ph idx="1"/>
          </p:nvPr>
        </p:nvSpPr>
        <p:spPr>
          <a:xfrm>
            <a:off x="562711" y="1916838"/>
            <a:ext cx="8018585" cy="4613275"/>
          </a:xfrm>
        </p:spPr>
        <p:txBody>
          <a:bodyPr/>
          <a:lstStyle/>
          <a:p>
            <a:r>
              <a:rPr lang="de-DE" dirty="0" smtClean="0"/>
              <a:t>Market </a:t>
            </a:r>
            <a:r>
              <a:rPr lang="de-DE" dirty="0" err="1" smtClean="0"/>
              <a:t>studies</a:t>
            </a:r>
            <a:r>
              <a:rPr lang="de-DE" dirty="0" smtClean="0"/>
              <a:t> (a </a:t>
            </a:r>
            <a:r>
              <a:rPr lang="de-DE" dirty="0" err="1" smtClean="0"/>
              <a:t>published</a:t>
            </a:r>
            <a:r>
              <a:rPr lang="de-DE" dirty="0" smtClean="0"/>
              <a:t> </a:t>
            </a:r>
            <a:r>
              <a:rPr lang="de-DE" dirty="0" err="1" smtClean="0"/>
              <a:t>price</a:t>
            </a:r>
            <a:r>
              <a:rPr lang="de-DE" dirty="0" smtClean="0"/>
              <a:t> </a:t>
            </a:r>
            <a:r>
              <a:rPr lang="de-DE" dirty="0" err="1" smtClean="0"/>
              <a:t>index</a:t>
            </a:r>
            <a:r>
              <a:rPr lang="de-DE" dirty="0" smtClean="0"/>
              <a:t>!)</a:t>
            </a:r>
          </a:p>
          <a:p>
            <a:r>
              <a:rPr lang="de-DE" dirty="0" smtClean="0"/>
              <a:t>Quality </a:t>
            </a:r>
            <a:r>
              <a:rPr lang="de-DE" dirty="0" err="1" smtClean="0"/>
              <a:t>assurance</a:t>
            </a:r>
            <a:endParaRPr lang="de-DE" dirty="0" smtClean="0"/>
          </a:p>
          <a:p>
            <a:r>
              <a:rPr lang="de-DE" dirty="0" smtClean="0"/>
              <a:t>Public </a:t>
            </a:r>
            <a:r>
              <a:rPr lang="de-DE" dirty="0" err="1" smtClean="0"/>
              <a:t>relations</a:t>
            </a:r>
            <a:endParaRPr lang="de-DE" dirty="0" smtClean="0"/>
          </a:p>
          <a:p>
            <a:r>
              <a:rPr lang="de-DE" dirty="0" smtClean="0"/>
              <a:t>Lobbying</a:t>
            </a:r>
          </a:p>
          <a:p>
            <a:endParaRPr lang="de-DE" dirty="0"/>
          </a:p>
        </p:txBody>
      </p:sp>
    </p:spTree>
    <p:extLst>
      <p:ext uri="{BB962C8B-B14F-4D97-AF65-F5344CB8AC3E}">
        <p14:creationId xmlns:p14="http://schemas.microsoft.com/office/powerpoint/2010/main" val="672858561"/>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tertitel 4"/>
          <p:cNvSpPr>
            <a:spLocks noGrp="1"/>
          </p:cNvSpPr>
          <p:nvPr>
            <p:ph type="subTitle" idx="1"/>
          </p:nvPr>
        </p:nvSpPr>
        <p:spPr>
          <a:xfrm>
            <a:off x="685806" y="2996952"/>
            <a:ext cx="7409053" cy="936104"/>
          </a:xfrm>
        </p:spPr>
        <p:txBody>
          <a:bodyPr/>
          <a:lstStyle/>
          <a:p>
            <a:r>
              <a:rPr lang="de-DE" dirty="0" smtClean="0"/>
              <a:t>The Global </a:t>
            </a:r>
            <a:r>
              <a:rPr lang="de-DE" dirty="0" err="1" smtClean="0"/>
              <a:t>Success</a:t>
            </a:r>
            <a:r>
              <a:rPr lang="de-DE" dirty="0" smtClean="0"/>
              <a:t> </a:t>
            </a:r>
            <a:r>
              <a:rPr lang="de-DE" dirty="0" err="1" smtClean="0"/>
              <a:t>of</a:t>
            </a:r>
            <a:r>
              <a:rPr lang="de-DE" dirty="0" smtClean="0"/>
              <a:t> Pellets</a:t>
            </a:r>
            <a:endParaRPr lang="de-DE" dirty="0"/>
          </a:p>
        </p:txBody>
      </p:sp>
    </p:spTree>
    <p:extLst>
      <p:ext uri="{BB962C8B-B14F-4D97-AF65-F5344CB8AC3E}">
        <p14:creationId xmlns:p14="http://schemas.microsoft.com/office/powerpoint/2010/main" val="1964040238"/>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el 1"/>
          <p:cNvSpPr>
            <a:spLocks noGrp="1"/>
          </p:cNvSpPr>
          <p:nvPr>
            <p:ph type="title"/>
          </p:nvPr>
        </p:nvSpPr>
        <p:spPr/>
        <p:txBody>
          <a:bodyPr/>
          <a:lstStyle/>
          <a:p>
            <a:r>
              <a:rPr lang="de-DE" altLang="de-DE" dirty="0" smtClean="0"/>
              <a:t>The </a:t>
            </a:r>
            <a:r>
              <a:rPr lang="de-DE" altLang="de-DE" dirty="0" err="1" smtClean="0"/>
              <a:t>increasing</a:t>
            </a:r>
            <a:r>
              <a:rPr lang="de-DE" altLang="de-DE" dirty="0" smtClean="0"/>
              <a:t> </a:t>
            </a:r>
            <a:r>
              <a:rPr lang="de-DE" altLang="de-DE" dirty="0" err="1" smtClean="0"/>
              <a:t>worldwide</a:t>
            </a:r>
            <a:r>
              <a:rPr lang="de-DE" altLang="de-DE" dirty="0" smtClean="0"/>
              <a:t> </a:t>
            </a:r>
            <a:r>
              <a:rPr lang="de-DE" altLang="de-DE" dirty="0" err="1"/>
              <a:t>wood</a:t>
            </a:r>
            <a:r>
              <a:rPr lang="de-DE" altLang="de-DE" dirty="0"/>
              <a:t> pellet </a:t>
            </a:r>
            <a:r>
              <a:rPr lang="de-DE" altLang="de-DE" dirty="0" err="1" smtClean="0"/>
              <a:t>production</a:t>
            </a:r>
            <a:endParaRPr lang="de-DE" altLang="de-DE" dirty="0"/>
          </a:p>
        </p:txBody>
      </p:sp>
      <p:pic>
        <p:nvPicPr>
          <p:cNvPr id="5" name="Bild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2711" y="1715041"/>
            <a:ext cx="8018585" cy="4904563"/>
          </a:xfrm>
          <a:prstGeom prst="rect">
            <a:avLst/>
          </a:prstGeom>
        </p:spPr>
      </p:pic>
    </p:spTree>
    <p:extLst>
      <p:ext uri="{BB962C8B-B14F-4D97-AF65-F5344CB8AC3E}">
        <p14:creationId xmlns:p14="http://schemas.microsoft.com/office/powerpoint/2010/main" val="3090197578"/>
      </p:ext>
    </p:extLst>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el 1"/>
          <p:cNvSpPr>
            <a:spLocks noGrp="1"/>
          </p:cNvSpPr>
          <p:nvPr>
            <p:ph type="title"/>
          </p:nvPr>
        </p:nvSpPr>
        <p:spPr/>
        <p:txBody>
          <a:bodyPr/>
          <a:lstStyle/>
          <a:p>
            <a:r>
              <a:rPr lang="de-DE" altLang="de-DE" dirty="0"/>
              <a:t>World </a:t>
            </a:r>
            <a:r>
              <a:rPr lang="de-DE" altLang="de-DE" dirty="0" err="1"/>
              <a:t>wood</a:t>
            </a:r>
            <a:r>
              <a:rPr lang="de-DE" altLang="de-DE" dirty="0"/>
              <a:t> pellet </a:t>
            </a:r>
            <a:r>
              <a:rPr lang="de-DE" altLang="de-DE" dirty="0" err="1"/>
              <a:t>production</a:t>
            </a:r>
            <a:r>
              <a:rPr lang="de-DE" altLang="de-DE" dirty="0"/>
              <a:t> </a:t>
            </a:r>
            <a:r>
              <a:rPr lang="de-DE" altLang="de-DE" dirty="0" err="1"/>
              <a:t>share</a:t>
            </a:r>
            <a:r>
              <a:rPr lang="de-DE" altLang="de-DE" dirty="0"/>
              <a:t> in </a:t>
            </a:r>
            <a:r>
              <a:rPr lang="de-DE" altLang="de-DE" dirty="0" smtClean="0"/>
              <a:t>2016</a:t>
            </a:r>
            <a:endParaRPr lang="de-DE" altLang="de-DE" dirty="0"/>
          </a:p>
        </p:txBody>
      </p:sp>
      <p:pic>
        <p:nvPicPr>
          <p:cNvPr id="4" name="Bild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9124" y="1563289"/>
            <a:ext cx="5299837" cy="5223947"/>
          </a:xfrm>
          <a:prstGeom prst="rect">
            <a:avLst/>
          </a:prstGeom>
        </p:spPr>
      </p:pic>
    </p:spTree>
    <p:extLst>
      <p:ext uri="{BB962C8B-B14F-4D97-AF65-F5344CB8AC3E}">
        <p14:creationId xmlns:p14="http://schemas.microsoft.com/office/powerpoint/2010/main" val="3314727370"/>
      </p:ext>
    </p:extLst>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Limiting</a:t>
            </a:r>
            <a:r>
              <a:rPr lang="de-DE" dirty="0" smtClean="0"/>
              <a:t> </a:t>
            </a:r>
            <a:r>
              <a:rPr lang="de-DE" dirty="0" err="1" smtClean="0"/>
              <a:t>factors</a:t>
            </a:r>
            <a:r>
              <a:rPr lang="de-DE" dirty="0" smtClean="0"/>
              <a:t> in </a:t>
            </a:r>
            <a:r>
              <a:rPr lang="de-DE" dirty="0" err="1" smtClean="0"/>
              <a:t>wood</a:t>
            </a:r>
            <a:r>
              <a:rPr lang="de-DE" dirty="0" smtClean="0"/>
              <a:t> pellet </a:t>
            </a:r>
            <a:r>
              <a:rPr lang="de-DE" dirty="0" err="1" smtClean="0"/>
              <a:t>production</a:t>
            </a:r>
            <a:endParaRPr lang="de-DE" dirty="0"/>
          </a:p>
        </p:txBody>
      </p:sp>
      <p:pic>
        <p:nvPicPr>
          <p:cNvPr id="4" name="Inhaltsplatzhalt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4840" y="1718290"/>
            <a:ext cx="8016454" cy="4687446"/>
          </a:xfrm>
          <a:prstGeom prst="rect">
            <a:avLst/>
          </a:prstGeom>
        </p:spPr>
      </p:pic>
    </p:spTree>
    <p:extLst>
      <p:ext uri="{BB962C8B-B14F-4D97-AF65-F5344CB8AC3E}">
        <p14:creationId xmlns:p14="http://schemas.microsoft.com/office/powerpoint/2010/main" val="33397331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365126"/>
            <a:ext cx="6629400" cy="1325563"/>
          </a:xfrm>
        </p:spPr>
        <p:txBody>
          <a:bodyPr/>
          <a:lstStyle/>
          <a:p>
            <a:r>
              <a:rPr lang="de-AT" dirty="0" smtClean="0"/>
              <a:t>World Bioenergy </a:t>
            </a:r>
            <a:r>
              <a:rPr lang="de-AT" dirty="0" err="1" smtClean="0"/>
              <a:t>Association</a:t>
            </a:r>
            <a:r>
              <a:rPr lang="de-AT" dirty="0" smtClean="0"/>
              <a:t> (WBA)</a:t>
            </a:r>
            <a:endParaRPr lang="de-AT" dirty="0"/>
          </a:p>
        </p:txBody>
      </p:sp>
      <p:pic>
        <p:nvPicPr>
          <p:cNvPr id="4" name="Picture 1"/>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191" r="10638"/>
          <a:stretch/>
        </p:blipFill>
        <p:spPr>
          <a:xfrm>
            <a:off x="813175" y="1509399"/>
            <a:ext cx="5061847" cy="4876163"/>
          </a:xfrm>
          <a:prstGeom prst="rect">
            <a:avLst/>
          </a:prstGeom>
        </p:spPr>
      </p:pic>
      <p:sp>
        <p:nvSpPr>
          <p:cNvPr id="6" name="Rechteck 5"/>
          <p:cNvSpPr/>
          <p:nvPr/>
        </p:nvSpPr>
        <p:spPr>
          <a:xfrm>
            <a:off x="6377940" y="2240281"/>
            <a:ext cx="2423160" cy="3354765"/>
          </a:xfrm>
          <a:prstGeom prst="rect">
            <a:avLst/>
          </a:prstGeom>
        </p:spPr>
        <p:txBody>
          <a:bodyPr wrap="square">
            <a:spAutoFit/>
          </a:bodyPr>
          <a:lstStyle/>
          <a:p>
            <a:pPr algn="ctr" defTabSz="914400">
              <a:spcAft>
                <a:spcPts val="1200"/>
              </a:spcAft>
            </a:pPr>
            <a:r>
              <a:rPr lang="en-GB" dirty="0" err="1">
                <a:solidFill>
                  <a:prstClr val="black"/>
                </a:solidFill>
                <a:latin typeface="Arial" pitchFamily="34" charset="0"/>
                <a:cs typeface="Arial" pitchFamily="34" charset="0"/>
              </a:rPr>
              <a:t>Remigijus</a:t>
            </a:r>
            <a:r>
              <a:rPr lang="en-GB" dirty="0">
                <a:solidFill>
                  <a:prstClr val="black"/>
                </a:solidFill>
                <a:latin typeface="Arial" pitchFamily="34" charset="0"/>
                <a:cs typeface="Arial" pitchFamily="34" charset="0"/>
              </a:rPr>
              <a:t> </a:t>
            </a:r>
            <a:r>
              <a:rPr lang="en-GB" dirty="0" err="1">
                <a:solidFill>
                  <a:prstClr val="black"/>
                </a:solidFill>
                <a:latin typeface="Arial" pitchFamily="34" charset="0"/>
                <a:cs typeface="Arial" pitchFamily="34" charset="0"/>
              </a:rPr>
              <a:t>Lapinskas</a:t>
            </a:r>
            <a:endParaRPr lang="en-GB" dirty="0">
              <a:solidFill>
                <a:prstClr val="black"/>
              </a:solidFill>
              <a:latin typeface="Arial" pitchFamily="34" charset="0"/>
              <a:cs typeface="Arial" pitchFamily="34" charset="0"/>
            </a:endParaRPr>
          </a:p>
          <a:p>
            <a:pPr algn="ctr" defTabSz="914400">
              <a:spcAft>
                <a:spcPts val="1200"/>
              </a:spcAft>
            </a:pPr>
            <a:r>
              <a:rPr lang="en-GB" dirty="0">
                <a:solidFill>
                  <a:prstClr val="black"/>
                </a:solidFill>
                <a:latin typeface="Arial" pitchFamily="34" charset="0"/>
                <a:cs typeface="Arial" pitchFamily="34" charset="0"/>
              </a:rPr>
              <a:t>President, </a:t>
            </a:r>
          </a:p>
          <a:p>
            <a:pPr algn="ctr" defTabSz="914400">
              <a:spcAft>
                <a:spcPts val="1200"/>
              </a:spcAft>
            </a:pPr>
            <a:r>
              <a:rPr lang="en-GB" dirty="0">
                <a:solidFill>
                  <a:prstClr val="black"/>
                </a:solidFill>
                <a:latin typeface="Arial" pitchFamily="34" charset="0"/>
                <a:cs typeface="Arial" pitchFamily="34" charset="0"/>
              </a:rPr>
              <a:t>World Bioenergy Association</a:t>
            </a:r>
          </a:p>
          <a:p>
            <a:pPr algn="ctr" defTabSz="914400">
              <a:spcAft>
                <a:spcPts val="1200"/>
              </a:spcAft>
            </a:pPr>
            <a:r>
              <a:rPr lang="en-GB" dirty="0">
                <a:solidFill>
                  <a:prstClr val="black"/>
                </a:solidFill>
                <a:latin typeface="Arial" pitchFamily="34" charset="0"/>
                <a:cs typeface="Arial" pitchFamily="34" charset="0"/>
                <a:hlinkClick r:id="rId3"/>
              </a:rPr>
              <a:t>www.worldbioenergy.org</a:t>
            </a:r>
            <a:endParaRPr lang="en-GB" dirty="0">
              <a:solidFill>
                <a:prstClr val="black"/>
              </a:solidFill>
              <a:latin typeface="Arial" pitchFamily="34" charset="0"/>
              <a:cs typeface="Arial" pitchFamily="34" charset="0"/>
            </a:endParaRPr>
          </a:p>
          <a:p>
            <a:pPr algn="ctr" defTabSz="914400">
              <a:spcAft>
                <a:spcPts val="1200"/>
              </a:spcAft>
            </a:pPr>
            <a:r>
              <a:rPr lang="en-GB" dirty="0">
                <a:solidFill>
                  <a:prstClr val="black"/>
                </a:solidFill>
                <a:latin typeface="Arial" pitchFamily="34" charset="0"/>
                <a:cs typeface="Arial" pitchFamily="34" charset="0"/>
                <a:hlinkClick r:id="rId4"/>
              </a:rPr>
              <a:t>info@worldbioenergy.org</a:t>
            </a:r>
            <a:r>
              <a:rPr lang="en-GB" dirty="0">
                <a:solidFill>
                  <a:prstClr val="black"/>
                </a:solidFill>
                <a:latin typeface="Arial" pitchFamily="34" charset="0"/>
                <a:cs typeface="Arial" pitchFamily="34" charset="0"/>
              </a:rPr>
              <a:t> </a:t>
            </a:r>
          </a:p>
          <a:p>
            <a:pPr algn="ctr" defTabSz="914400">
              <a:spcAft>
                <a:spcPts val="1200"/>
              </a:spcAft>
            </a:pPr>
            <a:r>
              <a:rPr lang="en-GB" dirty="0">
                <a:solidFill>
                  <a:prstClr val="black"/>
                </a:solidFill>
                <a:latin typeface="Arial" pitchFamily="34" charset="0"/>
                <a:cs typeface="Arial" pitchFamily="34" charset="0"/>
              </a:rPr>
              <a:t>+46 8 441 70 84 </a:t>
            </a:r>
          </a:p>
        </p:txBody>
      </p:sp>
      <p:sp>
        <p:nvSpPr>
          <p:cNvPr id="3" name="Textfeld 2"/>
          <p:cNvSpPr txBox="1"/>
          <p:nvPr/>
        </p:nvSpPr>
        <p:spPr>
          <a:xfrm>
            <a:off x="6183630" y="5181603"/>
            <a:ext cx="3702360" cy="1200329"/>
          </a:xfrm>
          <a:prstGeom prst="rect">
            <a:avLst/>
          </a:prstGeom>
          <a:noFill/>
        </p:spPr>
        <p:txBody>
          <a:bodyPr wrap="none" rtlCol="0">
            <a:spAutoFit/>
          </a:bodyPr>
          <a:lstStyle/>
          <a:p>
            <a:pPr defTabSz="914400"/>
            <a:r>
              <a:rPr lang="de-AT" sz="2400" dirty="0" smtClean="0">
                <a:solidFill>
                  <a:prstClr val="black"/>
                </a:solidFill>
              </a:rPr>
              <a:t>WBA </a:t>
            </a:r>
            <a:r>
              <a:rPr lang="de-AT" sz="2400" dirty="0" err="1" smtClean="0">
                <a:solidFill>
                  <a:prstClr val="black"/>
                </a:solidFill>
              </a:rPr>
              <a:t>promotes</a:t>
            </a:r>
            <a:r>
              <a:rPr lang="de-AT" sz="2400" dirty="0" smtClean="0">
                <a:solidFill>
                  <a:prstClr val="black"/>
                </a:solidFill>
              </a:rPr>
              <a:t> </a:t>
            </a:r>
            <a:r>
              <a:rPr lang="de-AT" sz="2400" dirty="0" err="1" smtClean="0">
                <a:solidFill>
                  <a:prstClr val="black"/>
                </a:solidFill>
              </a:rPr>
              <a:t>sustainable</a:t>
            </a:r>
            <a:r>
              <a:rPr lang="de-AT" sz="2400" dirty="0" smtClean="0">
                <a:solidFill>
                  <a:prstClr val="black"/>
                </a:solidFill>
              </a:rPr>
              <a:t>, </a:t>
            </a:r>
          </a:p>
          <a:p>
            <a:pPr defTabSz="914400"/>
            <a:r>
              <a:rPr lang="de-AT" sz="2400" dirty="0" err="1" smtClean="0">
                <a:solidFill>
                  <a:prstClr val="black"/>
                </a:solidFill>
              </a:rPr>
              <a:t>Efficient</a:t>
            </a:r>
            <a:r>
              <a:rPr lang="de-AT" sz="2400" dirty="0" smtClean="0">
                <a:solidFill>
                  <a:prstClr val="black"/>
                </a:solidFill>
              </a:rPr>
              <a:t> </a:t>
            </a:r>
            <a:r>
              <a:rPr lang="de-AT" sz="2400" dirty="0" err="1" smtClean="0">
                <a:solidFill>
                  <a:prstClr val="black"/>
                </a:solidFill>
              </a:rPr>
              <a:t>use</a:t>
            </a:r>
            <a:r>
              <a:rPr lang="de-AT" sz="2400" dirty="0" smtClean="0">
                <a:solidFill>
                  <a:prstClr val="black"/>
                </a:solidFill>
              </a:rPr>
              <a:t> </a:t>
            </a:r>
            <a:r>
              <a:rPr lang="de-AT" sz="2400" dirty="0" err="1" smtClean="0">
                <a:solidFill>
                  <a:prstClr val="black"/>
                </a:solidFill>
              </a:rPr>
              <a:t>of</a:t>
            </a:r>
            <a:r>
              <a:rPr lang="de-AT" sz="2400" dirty="0" smtClean="0">
                <a:solidFill>
                  <a:prstClr val="black"/>
                </a:solidFill>
              </a:rPr>
              <a:t> </a:t>
            </a:r>
            <a:r>
              <a:rPr lang="de-AT" sz="2400" dirty="0" err="1" smtClean="0">
                <a:solidFill>
                  <a:prstClr val="black"/>
                </a:solidFill>
              </a:rPr>
              <a:t>bioenergy</a:t>
            </a:r>
            <a:r>
              <a:rPr lang="de-AT" sz="2400" dirty="0" smtClean="0">
                <a:solidFill>
                  <a:prstClr val="black"/>
                </a:solidFill>
              </a:rPr>
              <a:t> </a:t>
            </a:r>
          </a:p>
          <a:p>
            <a:pPr defTabSz="914400"/>
            <a:r>
              <a:rPr lang="de-AT" sz="2400" dirty="0" err="1" smtClean="0">
                <a:solidFill>
                  <a:prstClr val="black"/>
                </a:solidFill>
              </a:rPr>
              <a:t>worldwide</a:t>
            </a:r>
            <a:endParaRPr lang="de-AT" sz="2400" dirty="0">
              <a:solidFill>
                <a:prstClr val="black"/>
              </a:solidFill>
            </a:endParaRPr>
          </a:p>
        </p:txBody>
      </p:sp>
    </p:spTree>
    <p:extLst>
      <p:ext uri="{BB962C8B-B14F-4D97-AF65-F5344CB8AC3E}">
        <p14:creationId xmlns:p14="http://schemas.microsoft.com/office/powerpoint/2010/main" val="4003254938"/>
      </p:ext>
    </p:extLst>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The different </a:t>
            </a:r>
            <a:r>
              <a:rPr lang="de-DE" dirty="0" err="1" smtClean="0"/>
              <a:t>ways</a:t>
            </a:r>
            <a:r>
              <a:rPr lang="de-DE" dirty="0" smtClean="0"/>
              <a:t> </a:t>
            </a:r>
            <a:r>
              <a:rPr lang="de-DE" dirty="0" err="1" smtClean="0"/>
              <a:t>pellets</a:t>
            </a:r>
            <a:r>
              <a:rPr lang="de-DE" dirty="0" smtClean="0"/>
              <a:t> </a:t>
            </a:r>
            <a:r>
              <a:rPr lang="de-DE" dirty="0" err="1" smtClean="0"/>
              <a:t>are</a:t>
            </a:r>
            <a:r>
              <a:rPr lang="de-DE" dirty="0" smtClean="0"/>
              <a:t> </a:t>
            </a:r>
            <a:r>
              <a:rPr lang="de-DE" dirty="0" err="1" smtClean="0"/>
              <a:t>used</a:t>
            </a:r>
            <a:endParaRPr lang="de-DE" dirty="0"/>
          </a:p>
        </p:txBody>
      </p:sp>
      <p:pic>
        <p:nvPicPr>
          <p:cNvPr id="4" name="Inhaltsplatzhalt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2711" y="1565277"/>
            <a:ext cx="8018585" cy="5227429"/>
          </a:xfrm>
          <a:prstGeom prst="rect">
            <a:avLst/>
          </a:prstGeom>
        </p:spPr>
      </p:pic>
    </p:spTree>
    <p:extLst>
      <p:ext uri="{BB962C8B-B14F-4D97-AF65-F5344CB8AC3E}">
        <p14:creationId xmlns:p14="http://schemas.microsoft.com/office/powerpoint/2010/main" val="1731363700"/>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el 1"/>
          <p:cNvSpPr>
            <a:spLocks noGrp="1"/>
          </p:cNvSpPr>
          <p:nvPr>
            <p:ph type="title"/>
          </p:nvPr>
        </p:nvSpPr>
        <p:spPr/>
        <p:txBody>
          <a:bodyPr/>
          <a:lstStyle/>
          <a:p>
            <a:r>
              <a:rPr lang="de-DE" altLang="x-none" dirty="0"/>
              <a:t>Top10 – Consumer States</a:t>
            </a:r>
          </a:p>
        </p:txBody>
      </p:sp>
      <p:pic>
        <p:nvPicPr>
          <p:cNvPr id="14338" name="Inhaltsplatzhalt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43309" y="1676403"/>
            <a:ext cx="7857392" cy="4613275"/>
          </a:xfrm>
        </p:spPr>
      </p:pic>
    </p:spTree>
    <p:extLst>
      <p:ext uri="{BB962C8B-B14F-4D97-AF65-F5344CB8AC3E}">
        <p14:creationId xmlns:p14="http://schemas.microsoft.com/office/powerpoint/2010/main" val="1788142017"/>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62711" y="764706"/>
            <a:ext cx="8018585" cy="803275"/>
          </a:xfrm>
        </p:spPr>
        <p:txBody>
          <a:bodyPr/>
          <a:lstStyle/>
          <a:p>
            <a:r>
              <a:rPr lang="de-DE" altLang="x-none" dirty="0"/>
              <a:t>Top10 – Consumer </a:t>
            </a:r>
            <a:r>
              <a:rPr lang="de-DE" altLang="x-none" dirty="0" smtClean="0"/>
              <a:t>States </a:t>
            </a:r>
            <a:r>
              <a:rPr lang="de-DE" dirty="0" smtClean="0"/>
              <a:t>(</a:t>
            </a:r>
            <a:r>
              <a:rPr lang="de-DE" dirty="0" err="1" smtClean="0"/>
              <a:t>except</a:t>
            </a:r>
            <a:r>
              <a:rPr lang="de-DE" dirty="0" smtClean="0"/>
              <a:t> China)</a:t>
            </a:r>
            <a:endParaRPr lang="de-DE" dirty="0"/>
          </a:p>
        </p:txBody>
      </p:sp>
      <p:pic>
        <p:nvPicPr>
          <p:cNvPr id="4" name="Inhaltsplatzhalter 3"/>
          <p:cNvPicPr>
            <a:picLocks noGrp="1" noChangeAspect="1"/>
          </p:cNvPicPr>
          <p:nvPr>
            <p:ph idx="1"/>
          </p:nvPr>
        </p:nvPicPr>
        <p:blipFill>
          <a:blip r:embed="rId2"/>
          <a:stretch>
            <a:fillRect/>
          </a:stretch>
        </p:blipFill>
        <p:spPr>
          <a:xfrm>
            <a:off x="561590" y="1676400"/>
            <a:ext cx="8019705" cy="5136976"/>
          </a:xfrm>
          <a:prstGeom prst="rect">
            <a:avLst/>
          </a:prstGeom>
        </p:spPr>
      </p:pic>
    </p:spTree>
    <p:extLst>
      <p:ext uri="{BB962C8B-B14F-4D97-AF65-F5344CB8AC3E}">
        <p14:creationId xmlns:p14="http://schemas.microsoft.com/office/powerpoint/2010/main" val="1613036267"/>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el 1"/>
          <p:cNvSpPr>
            <a:spLocks noGrp="1"/>
          </p:cNvSpPr>
          <p:nvPr>
            <p:ph type="title"/>
          </p:nvPr>
        </p:nvSpPr>
        <p:spPr>
          <a:xfrm>
            <a:off x="451344" y="5373688"/>
            <a:ext cx="8241323" cy="647700"/>
          </a:xfrm>
        </p:spPr>
        <p:txBody>
          <a:bodyPr/>
          <a:lstStyle/>
          <a:p>
            <a:pPr algn="ctr"/>
            <a:r>
              <a:rPr lang="de-AT" sz="2800">
                <a:latin typeface="Myriad Roman" charset="0"/>
                <a:ea typeface="ＭＳ Ｐゴシック" charset="0"/>
                <a:cs typeface="ＭＳ Ｐゴシック" charset="0"/>
              </a:rPr>
              <a:t>Thank you for your attention!</a:t>
            </a:r>
            <a:endParaRPr lang="de-DE" sz="2800">
              <a:latin typeface="Myriad Roman" charset="0"/>
              <a:ea typeface="ＭＳ Ｐゴシック" charset="0"/>
              <a:cs typeface="ＭＳ Ｐゴシック" charset="0"/>
            </a:endParaRPr>
          </a:p>
        </p:txBody>
      </p:sp>
      <p:pic>
        <p:nvPicPr>
          <p:cNvPr id="43010" name="Bild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65689" y="765183"/>
            <a:ext cx="7129096" cy="450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6764044"/>
      </p:ext>
    </p:extLst>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40000"/>
                <a:satMod val="350000"/>
              </a:schemeClr>
            </a:gs>
            <a:gs pos="66000">
              <a:schemeClr val="bg1">
                <a:tint val="45000"/>
                <a:shade val="99000"/>
                <a:satMod val="350000"/>
                <a:lumMod val="95000"/>
                <a:lumOff val="5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 t="4736" r="-3574" b="7919"/>
          <a:stretch/>
        </p:blipFill>
        <p:spPr bwMode="auto">
          <a:xfrm>
            <a:off x="1" y="-99389"/>
            <a:ext cx="9517604" cy="6893621"/>
          </a:xfrm>
          <a:prstGeom prst="rect">
            <a:avLst/>
          </a:prstGeom>
          <a:noFill/>
          <a:ln>
            <a:noFill/>
          </a:ln>
          <a:effectLst>
            <a:outerShdw sx="1000" sy="1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83569" y="2348880"/>
            <a:ext cx="7848872" cy="369312"/>
          </a:xfrm>
          <a:prstGeom prst="rect">
            <a:avLst/>
          </a:prstGeom>
          <a:noFill/>
        </p:spPr>
        <p:txBody>
          <a:bodyPr wrap="square" lIns="91422" tIns="45710" rIns="91422" bIns="45710" rtlCol="0">
            <a:spAutoFit/>
          </a:bodyPr>
          <a:lstStyle/>
          <a:p>
            <a:endParaRPr lang="en-US" dirty="0">
              <a:solidFill>
                <a:prstClr val="black"/>
              </a:solidFill>
            </a:endParaRPr>
          </a:p>
        </p:txBody>
      </p:sp>
      <p:sp>
        <p:nvSpPr>
          <p:cNvPr id="6" name="TextBox 5"/>
          <p:cNvSpPr txBox="1">
            <a:spLocks/>
          </p:cNvSpPr>
          <p:nvPr/>
        </p:nvSpPr>
        <p:spPr>
          <a:xfrm>
            <a:off x="55469" y="392765"/>
            <a:ext cx="9105075" cy="5933489"/>
          </a:xfrm>
          <a:prstGeom prst="rect">
            <a:avLst/>
          </a:prstGeom>
          <a:gradFill>
            <a:gsLst>
              <a:gs pos="100000">
                <a:sysClr val="window" lastClr="FFFFFF">
                  <a:tint val="45000"/>
                  <a:shade val="99000"/>
                  <a:satMod val="350000"/>
                  <a:lumMod val="5000"/>
                  <a:lumOff val="95000"/>
                  <a:alpha val="80000"/>
                </a:sysClr>
              </a:gs>
              <a:gs pos="100000">
                <a:sysClr val="window" lastClr="FFFFFF">
                  <a:shade val="20000"/>
                  <a:satMod val="255000"/>
                </a:sysClr>
              </a:gs>
            </a:gsLst>
            <a:path path="circle">
              <a:fillToRect l="50000" t="-80000" r="50000" b="180000"/>
            </a:path>
          </a:gradFill>
        </p:spPr>
        <p:txBody>
          <a:bodyPr wrap="square" lIns="91422" tIns="45710" rIns="91422" bIns="45710" rtlCol="0">
            <a:spAutoFit/>
          </a:bodyPr>
          <a:lstStyle/>
          <a:p>
            <a:pPr algn="ctr">
              <a:spcBef>
                <a:spcPts val="1800"/>
              </a:spcBef>
            </a:pPr>
            <a:endParaRPr lang="en-US" b="1" kern="0" dirty="0" smtClean="0">
              <a:solidFill>
                <a:prstClr val="black"/>
              </a:solidFill>
              <a:ea typeface="Times New Roman"/>
              <a:cs typeface="Cambria"/>
            </a:endParaRPr>
          </a:p>
          <a:p>
            <a:pPr algn="ctr"/>
            <a:r>
              <a:rPr lang="ru-RU" sz="4800" b="1" kern="0" dirty="0">
                <a:solidFill>
                  <a:prstClr val="black"/>
                </a:solidFill>
                <a:ea typeface="Times New Roman"/>
                <a:cs typeface="Cambria"/>
              </a:rPr>
              <a:t>ДЕЈАН ТОМАШЕВИЋ</a:t>
            </a:r>
            <a:endParaRPr lang="en-US" sz="4800" b="1" kern="0" dirty="0">
              <a:solidFill>
                <a:prstClr val="black"/>
              </a:solidFill>
              <a:ea typeface="Times New Roman"/>
              <a:cs typeface="Cambria"/>
            </a:endParaRPr>
          </a:p>
          <a:p>
            <a:pPr algn="ctr"/>
            <a:r>
              <a:rPr lang="ru-RU" sz="3200" b="1" kern="0" dirty="0">
                <a:solidFill>
                  <a:prstClr val="black"/>
                </a:solidFill>
                <a:ea typeface="Times New Roman"/>
                <a:cs typeface="Cambria"/>
              </a:rPr>
              <a:t>Хипол А.Д.</a:t>
            </a:r>
            <a:endParaRPr lang="en-US" sz="3200" b="1" kern="0" dirty="0">
              <a:solidFill>
                <a:prstClr val="black"/>
              </a:solidFill>
              <a:ea typeface="Times New Roman"/>
              <a:cs typeface="Cambria"/>
            </a:endParaRPr>
          </a:p>
          <a:p>
            <a:pPr algn="ctr"/>
            <a:r>
              <a:rPr lang="en-US" sz="4000" b="1" kern="0" dirty="0">
                <a:solidFill>
                  <a:prstClr val="black"/>
                </a:solidFill>
                <a:ea typeface="Times New Roman"/>
                <a:cs typeface="Cambria"/>
              </a:rPr>
              <a:t>“</a:t>
            </a:r>
            <a:r>
              <a:rPr lang="ru-RU" sz="4000" b="1" kern="0" dirty="0">
                <a:solidFill>
                  <a:prstClr val="black"/>
                </a:solidFill>
                <a:ea typeface="Times New Roman"/>
                <a:cs typeface="Cambria"/>
              </a:rPr>
              <a:t>Искуства у примени котла на биомасу у индустријским постројењима</a:t>
            </a:r>
            <a:r>
              <a:rPr lang="en-US" sz="4000" b="1" kern="0" dirty="0">
                <a:solidFill>
                  <a:prstClr val="black"/>
                </a:solidFill>
                <a:ea typeface="Times New Roman"/>
                <a:cs typeface="Cambria"/>
              </a:rPr>
              <a:t>”</a:t>
            </a:r>
            <a:endParaRPr lang="en-US" sz="2800" b="1" kern="0" dirty="0">
              <a:solidFill>
                <a:prstClr val="black"/>
              </a:solidFill>
              <a:ea typeface="Times New Roman"/>
              <a:cs typeface="Cambria"/>
            </a:endParaRPr>
          </a:p>
          <a:p>
            <a:pPr algn="ctr"/>
            <a:endParaRPr lang="en-US" sz="3600" b="1" kern="0" dirty="0">
              <a:solidFill>
                <a:prstClr val="black"/>
              </a:solidFill>
              <a:ea typeface="Times New Roman"/>
              <a:cs typeface="Cambria"/>
            </a:endParaRPr>
          </a:p>
          <a:p>
            <a:pPr algn="ctr"/>
            <a:r>
              <a:rPr lang="en-US" sz="4800" b="1" kern="0" dirty="0">
                <a:solidFill>
                  <a:prstClr val="black"/>
                </a:solidFill>
                <a:ea typeface="Times New Roman"/>
                <a:cs typeface="Cambria"/>
              </a:rPr>
              <a:t> DEJAN TOMAŠEVIĆ</a:t>
            </a:r>
          </a:p>
          <a:p>
            <a:pPr algn="ctr"/>
            <a:r>
              <a:rPr lang="en-US" sz="3200" b="1" kern="0" dirty="0">
                <a:solidFill>
                  <a:prstClr val="black"/>
                </a:solidFill>
                <a:ea typeface="Times New Roman"/>
                <a:cs typeface="Cambria"/>
              </a:rPr>
              <a:t>HIPOL</a:t>
            </a:r>
          </a:p>
          <a:p>
            <a:pPr algn="ctr"/>
            <a:r>
              <a:rPr lang="en-US" sz="3600" b="1" kern="0" dirty="0">
                <a:solidFill>
                  <a:prstClr val="black"/>
                </a:solidFill>
                <a:ea typeface="Times New Roman"/>
                <a:cs typeface="Cambria"/>
              </a:rPr>
              <a:t>“Practical experiences in utilization of biomass in industrial facilities”</a:t>
            </a:r>
          </a:p>
        </p:txBody>
      </p:sp>
    </p:spTree>
    <p:extLst>
      <p:ext uri="{BB962C8B-B14F-4D97-AF65-F5344CB8AC3E}">
        <p14:creationId xmlns:p14="http://schemas.microsoft.com/office/powerpoint/2010/main" val="3781796513"/>
      </p:ext>
    </p:extLst>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hipol-znak-boja-1.gi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647603"/>
            <a:ext cx="42862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p:cNvSpPr>
            <a:spLocks noGrp="1"/>
          </p:cNvSpPr>
          <p:nvPr>
            <p:ph type="title"/>
          </p:nvPr>
        </p:nvSpPr>
        <p:spPr>
          <a:xfrm>
            <a:off x="107505" y="476672"/>
            <a:ext cx="4176464" cy="5978682"/>
          </a:xfrm>
        </p:spPr>
        <p:txBody>
          <a:bodyPr anchor="t"/>
          <a:lstStyle/>
          <a:p>
            <a:pPr marL="0" indent="0" algn="ctr">
              <a:buNone/>
            </a:pPr>
            <a:r>
              <a:rPr lang="sr-Latn-CS" sz="3200" dirty="0">
                <a:ln w="1905"/>
                <a:solidFill>
                  <a:srgbClr val="0070C0"/>
                </a:solidFill>
                <a:effectLst>
                  <a:innerShdw blurRad="69850" dist="43180" dir="5400000">
                    <a:srgbClr val="000000">
                      <a:alpha val="65000"/>
                    </a:srgbClr>
                  </a:innerShdw>
                </a:effectLst>
              </a:rPr>
              <a:t/>
            </a:r>
            <a:br>
              <a:rPr lang="sr-Latn-CS" sz="3200" dirty="0">
                <a:ln w="1905"/>
                <a:solidFill>
                  <a:srgbClr val="0070C0"/>
                </a:solidFill>
                <a:effectLst>
                  <a:innerShdw blurRad="69850" dist="43180" dir="5400000">
                    <a:srgbClr val="000000">
                      <a:alpha val="65000"/>
                    </a:srgbClr>
                  </a:innerShdw>
                </a:effectLst>
              </a:rPr>
            </a:br>
            <a:r>
              <a:rPr lang="sr-Latn-CS" sz="3200" dirty="0">
                <a:ln w="1905"/>
                <a:solidFill>
                  <a:srgbClr val="0070C0"/>
                </a:solidFill>
                <a:effectLst>
                  <a:innerShdw blurRad="69850" dist="43180" dir="5400000">
                    <a:srgbClr val="000000">
                      <a:alpha val="65000"/>
                    </a:srgbClr>
                  </a:innerShdw>
                </a:effectLst>
              </a:rPr>
              <a:t/>
            </a:r>
            <a:br>
              <a:rPr lang="sr-Latn-CS" sz="3200" dirty="0">
                <a:ln w="1905"/>
                <a:solidFill>
                  <a:srgbClr val="0070C0"/>
                </a:solidFill>
                <a:effectLst>
                  <a:innerShdw blurRad="69850" dist="43180" dir="5400000">
                    <a:srgbClr val="000000">
                      <a:alpha val="65000"/>
                    </a:srgbClr>
                  </a:innerShdw>
                </a:effectLst>
              </a:rPr>
            </a:br>
            <a:r>
              <a:rPr lang="sr-Latn-CS" sz="3200" dirty="0">
                <a:ln w="1905"/>
                <a:solidFill>
                  <a:srgbClr val="0070C0"/>
                </a:solidFill>
                <a:effectLst>
                  <a:innerShdw blurRad="69850" dist="43180" dir="5400000">
                    <a:srgbClr val="000000">
                      <a:alpha val="65000"/>
                    </a:srgbClr>
                  </a:innerShdw>
                </a:effectLst>
              </a:rPr>
              <a:t/>
            </a:r>
            <a:br>
              <a:rPr lang="sr-Latn-CS" sz="3200" dirty="0">
                <a:ln w="1905"/>
                <a:solidFill>
                  <a:srgbClr val="0070C0"/>
                </a:solidFill>
                <a:effectLst>
                  <a:innerShdw blurRad="69850" dist="43180" dir="5400000">
                    <a:srgbClr val="000000">
                      <a:alpha val="65000"/>
                    </a:srgbClr>
                  </a:innerShdw>
                </a:effectLst>
              </a:rPr>
            </a:br>
            <a:r>
              <a:rPr lang="sr-Latn-CS" sz="3200" dirty="0">
                <a:ln w="1905"/>
                <a:solidFill>
                  <a:schemeClr val="tx1"/>
                </a:solidFill>
                <a:effectLst>
                  <a:innerShdw blurRad="69850" dist="43180" dir="5400000">
                    <a:srgbClr val="000000">
                      <a:alpha val="65000"/>
                    </a:srgbClr>
                  </a:innerShdw>
                </a:effectLst>
              </a:rPr>
              <a:t>Iskustva u primeni kotla na biomasu</a:t>
            </a:r>
            <a:br>
              <a:rPr lang="sr-Latn-CS" sz="3200" dirty="0">
                <a:ln w="1905"/>
                <a:solidFill>
                  <a:schemeClr val="tx1"/>
                </a:solidFill>
                <a:effectLst>
                  <a:innerShdw blurRad="69850" dist="43180" dir="5400000">
                    <a:srgbClr val="000000">
                      <a:alpha val="65000"/>
                    </a:srgbClr>
                  </a:innerShdw>
                </a:effectLst>
              </a:rPr>
            </a:br>
            <a:r>
              <a:rPr lang="sr-Latn-CS" sz="3200" dirty="0">
                <a:ln w="1905"/>
                <a:solidFill>
                  <a:schemeClr val="tx1"/>
                </a:solidFill>
                <a:effectLst>
                  <a:innerShdw blurRad="69850" dist="43180" dir="5400000">
                    <a:srgbClr val="000000">
                      <a:alpha val="65000"/>
                    </a:srgbClr>
                  </a:innerShdw>
                </a:effectLst>
              </a:rPr>
              <a:t>u industrijskim postrojenjima</a:t>
            </a:r>
            <a:r>
              <a:rPr lang="sr-Latn-CS" sz="28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sr-Latn-CS" sz="28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sr-Latn-CS"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sr-Latn-CS"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sr-Latn-CS" sz="2400" dirty="0">
                <a:solidFill>
                  <a:srgbClr val="0070C0"/>
                </a:solidFill>
              </a:rPr>
              <a:t/>
            </a:r>
            <a:br>
              <a:rPr lang="sr-Latn-CS" sz="2400" dirty="0">
                <a:solidFill>
                  <a:srgbClr val="0070C0"/>
                </a:solidFill>
              </a:rPr>
            </a:br>
            <a:r>
              <a:rPr lang="sr-Latn-CS" sz="2800" b="0" dirty="0">
                <a:ln w="1905"/>
                <a:solidFill>
                  <a:schemeClr val="tx1">
                    <a:lumMod val="95000"/>
                    <a:lumOff val="5000"/>
                  </a:schemeClr>
                </a:solidFill>
                <a:effectLst>
                  <a:innerShdw blurRad="69850" dist="43180" dir="5400000">
                    <a:srgbClr val="000000">
                      <a:alpha val="65000"/>
                    </a:srgbClr>
                  </a:innerShdw>
                </a:effectLst>
              </a:rPr>
              <a:t>HIPOL a.d. Odžaci</a:t>
            </a:r>
            <a:r>
              <a:rPr lang="sr-Latn-CS" sz="3600" b="0" dirty="0">
                <a:ln w="1905"/>
                <a:solidFill>
                  <a:schemeClr val="tx1">
                    <a:lumMod val="95000"/>
                    <a:lumOff val="5000"/>
                  </a:schemeClr>
                </a:solidFill>
                <a:effectLst>
                  <a:innerShdw blurRad="69850" dist="43180" dir="5400000">
                    <a:srgbClr val="000000">
                      <a:alpha val="65000"/>
                    </a:srgbClr>
                  </a:innerShdw>
                </a:effectLst>
              </a:rPr>
              <a:t/>
            </a:r>
            <a:br>
              <a:rPr lang="sr-Latn-CS" sz="3600" b="0" dirty="0">
                <a:ln w="1905"/>
                <a:solidFill>
                  <a:schemeClr val="tx1">
                    <a:lumMod val="95000"/>
                    <a:lumOff val="5000"/>
                  </a:schemeClr>
                </a:solidFill>
                <a:effectLst>
                  <a:innerShdw blurRad="69850" dist="43180" dir="5400000">
                    <a:srgbClr val="000000">
                      <a:alpha val="65000"/>
                    </a:srgbClr>
                  </a:innerShdw>
                </a:effectLst>
              </a:rPr>
            </a:br>
            <a:r>
              <a:rPr lang="sr-Latn-CS" sz="3200" dirty="0">
                <a:solidFill>
                  <a:srgbClr val="0070C0"/>
                </a:solidFill>
              </a:rPr>
              <a:t/>
            </a:r>
            <a:br>
              <a:rPr lang="sr-Latn-CS" sz="3200" dirty="0">
                <a:solidFill>
                  <a:srgbClr val="0070C0"/>
                </a:solidFill>
              </a:rPr>
            </a:br>
            <a:endParaRPr lang="sr-Latn-RS" sz="3200" dirty="0"/>
          </a:p>
        </p:txBody>
      </p:sp>
      <p:pic>
        <p:nvPicPr>
          <p:cNvPr id="2050" name="Picture 2" descr="C:\Users\Public\Pictures\Sample Pictures\bg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5446" y="188640"/>
            <a:ext cx="4813300" cy="626671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8811888"/>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7" y="260648"/>
            <a:ext cx="42703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Placeholder 4"/>
          <p:cNvSpPr>
            <a:spLocks noGrp="1"/>
          </p:cNvSpPr>
          <p:nvPr>
            <p:ph type="body" sz="half" idx="2"/>
          </p:nvPr>
        </p:nvSpPr>
        <p:spPr>
          <a:xfrm>
            <a:off x="179512" y="641648"/>
            <a:ext cx="4392488" cy="5955704"/>
          </a:xfrm>
        </p:spPr>
        <p:txBody>
          <a:bodyPr>
            <a:normAutofit fontScale="92500" lnSpcReduction="10000"/>
          </a:bodyPr>
          <a:lstStyle/>
          <a:p>
            <a:endParaRPr lang="sr-Latn-RS" dirty="0"/>
          </a:p>
          <a:p>
            <a:endParaRPr lang="sr-Latn-ME" sz="1800" b="1" dirty="0"/>
          </a:p>
          <a:p>
            <a:r>
              <a:rPr lang="sr-Latn-ME" sz="2000" b="1" dirty="0"/>
              <a:t>Hipol a.d. prati savremene trendove u oblasti proizvodnje polipropilena i u skladu sa tim izvršeno je više tehničko-tehnoloških unapređenja.  </a:t>
            </a:r>
          </a:p>
          <a:p>
            <a:endParaRPr lang="sr-Latn-ME" sz="2000" b="1" dirty="0"/>
          </a:p>
          <a:p>
            <a:r>
              <a:rPr lang="sr-Latn-ME" sz="2000" b="1" dirty="0"/>
              <a:t>Uvođenjem nove generacije katalizatora i opreme obezbeđena je prosečna realizacija izotaktičkog polipropilena od 35.000 t/g, dok je projektovani kapacitet predviđao maksimalno 30.000 t/g. </a:t>
            </a:r>
          </a:p>
          <a:p>
            <a:endParaRPr lang="sr-Latn-ME" sz="2000" b="1" dirty="0"/>
          </a:p>
          <a:p>
            <a:r>
              <a:rPr lang="sr-Latn-ME" sz="2000" b="1" dirty="0"/>
              <a:t>Nakon izgradnje fabrike realizovano je startno tehničko-tehnološko rešenje da se otpadni gas-propan, koji je sagorevao na baklji, prikupi i koristi kao gorivo za peć na vrelo </a:t>
            </a:r>
            <a:r>
              <a:rPr lang="pl-PL" sz="2000" b="1" dirty="0"/>
              <a:t>ulje, a drugi deo u kotlarnici.</a:t>
            </a:r>
          </a:p>
          <a:p>
            <a:endParaRPr lang="sr-Cyrl-RS" sz="1600" b="1" dirty="0"/>
          </a:p>
        </p:txBody>
      </p:sp>
      <p:pic>
        <p:nvPicPr>
          <p:cNvPr id="102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4577796" y="260648"/>
            <a:ext cx="4016375" cy="288233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3" y="3244467"/>
            <a:ext cx="4371497" cy="3384376"/>
          </a:xfrm>
          <a:prstGeom prst="rect">
            <a:avLst/>
          </a:prstGeom>
          <a:ln>
            <a:noFill/>
          </a:ln>
          <a:effectLst>
            <a:softEdge rad="112500"/>
          </a:effectLst>
        </p:spPr>
      </p:pic>
    </p:spTree>
    <p:extLst>
      <p:ext uri="{BB962C8B-B14F-4D97-AF65-F5344CB8AC3E}">
        <p14:creationId xmlns:p14="http://schemas.microsoft.com/office/powerpoint/2010/main" val="143730175"/>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 xmlns:a16="http://schemas.microsoft.com/office/drawing/2014/main" id="{D72FE526-F9D9-4FB7-8635-41CDD74FA204}"/>
              </a:ext>
            </a:extLst>
          </p:cNvPr>
          <p:cNvSpPr>
            <a:spLocks noGrp="1"/>
          </p:cNvSpPr>
          <p:nvPr>
            <p:ph sz="quarter" idx="13"/>
          </p:nvPr>
        </p:nvSpPr>
        <p:spPr>
          <a:xfrm>
            <a:off x="485620" y="1484784"/>
            <a:ext cx="4892588" cy="4248472"/>
          </a:xfrm>
        </p:spPr>
        <p:txBody>
          <a:bodyPr>
            <a:normAutofit fontScale="62500" lnSpcReduction="20000"/>
          </a:bodyPr>
          <a:lstStyle/>
          <a:p>
            <a:r>
              <a:rPr lang="sr-Latn-RS" sz="2900" dirty="0"/>
              <a:t>Hipol vrši uslužno prečišćavanje ŠFLU, nudeći pri tom:</a:t>
            </a:r>
          </a:p>
          <a:p>
            <a:pPr marL="45720" indent="0">
              <a:buNone/>
            </a:pPr>
            <a:endParaRPr lang="sr-Latn-RS" sz="2900" dirty="0"/>
          </a:p>
          <a:p>
            <a:pPr lvl="1">
              <a:buFont typeface="Arial" panose="020B0604020202020204" pitchFamily="34" charset="0"/>
              <a:buChar char="•"/>
            </a:pPr>
            <a:r>
              <a:rPr lang="sr-Latn-RS" sz="2900" dirty="0"/>
              <a:t>KOMPLETNU USLUGU MANIPULACIJE</a:t>
            </a:r>
          </a:p>
          <a:p>
            <a:pPr lvl="1">
              <a:buFont typeface="Arial" panose="020B0604020202020204" pitchFamily="34" charset="0"/>
              <a:buChar char="•"/>
            </a:pPr>
            <a:r>
              <a:rPr lang="sr-Latn-RS" sz="2900" dirty="0"/>
              <a:t>PRETAKANJA</a:t>
            </a:r>
          </a:p>
          <a:p>
            <a:pPr lvl="1">
              <a:buFont typeface="Arial" panose="020B0604020202020204" pitchFamily="34" charset="0"/>
              <a:buChar char="•"/>
            </a:pPr>
            <a:r>
              <a:rPr lang="sr-Latn-RS" sz="2900" dirty="0"/>
              <a:t>LABORATORIJSKA ISPITIVANJA</a:t>
            </a:r>
          </a:p>
          <a:p>
            <a:pPr marL="365760" lvl="1" indent="0">
              <a:buNone/>
            </a:pPr>
            <a:endParaRPr lang="sr-Latn-RS" sz="2900" dirty="0"/>
          </a:p>
          <a:p>
            <a:r>
              <a:rPr lang="sr-Latn-RS" sz="2900" dirty="0"/>
              <a:t>Polimerizacija zahteva propilen visoke čistoće, preko 99%. </a:t>
            </a:r>
          </a:p>
          <a:p>
            <a:pPr marL="45720" indent="0">
              <a:buNone/>
            </a:pPr>
            <a:endParaRPr lang="sr-Latn-RS" sz="2900" dirty="0"/>
          </a:p>
          <a:p>
            <a:r>
              <a:rPr lang="sr-Latn-RS" sz="2900" dirty="0"/>
              <a:t>Propilen kao osnovna sirovina na tržištu se pojavljuje kao propilen hemijske čistoće, oko 92 -95%, i propilen polimerne čistoće, obično iznad 99,5%.</a:t>
            </a:r>
          </a:p>
          <a:p>
            <a:endParaRPr lang="sr-Latn-RS" dirty="0"/>
          </a:p>
        </p:txBody>
      </p:sp>
      <p:pic>
        <p:nvPicPr>
          <p:cNvPr id="13" name="Picture 12">
            <a:extLst>
              <a:ext uri="{FF2B5EF4-FFF2-40B4-BE49-F238E27FC236}">
                <a16:creationId xmlns="" xmlns:a16="http://schemas.microsoft.com/office/drawing/2014/main" id="{B61AA23B-D6CE-42C8-AE56-6CF7CC0481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4170" y="476672"/>
            <a:ext cx="2432175" cy="6115364"/>
          </a:xfrm>
          <a:prstGeom prst="rect">
            <a:avLst/>
          </a:prstGeom>
        </p:spPr>
      </p:pic>
      <p:sp>
        <p:nvSpPr>
          <p:cNvPr id="14" name="TextBox 13">
            <a:extLst>
              <a:ext uri="{FF2B5EF4-FFF2-40B4-BE49-F238E27FC236}">
                <a16:creationId xmlns="" xmlns:a16="http://schemas.microsoft.com/office/drawing/2014/main" id="{AB45C00E-834F-44D3-802F-7BB92314C14B}"/>
              </a:ext>
            </a:extLst>
          </p:cNvPr>
          <p:cNvSpPr txBox="1"/>
          <p:nvPr/>
        </p:nvSpPr>
        <p:spPr>
          <a:xfrm>
            <a:off x="6372202" y="620691"/>
            <a:ext cx="2016224" cy="523220"/>
          </a:xfrm>
          <a:prstGeom prst="rect">
            <a:avLst/>
          </a:prstGeom>
          <a:noFill/>
        </p:spPr>
        <p:txBody>
          <a:bodyPr wrap="square" rtlCol="0">
            <a:spAutoFit/>
          </a:bodyPr>
          <a:lstStyle/>
          <a:p>
            <a:pPr algn="ctr" defTabSz="914400"/>
            <a:r>
              <a:rPr lang="sr-Latn-RS" sz="1400" dirty="0">
                <a:solidFill>
                  <a:prstClr val="black"/>
                </a:solidFill>
              </a:rPr>
              <a:t>propilen visoke čistoće preko</a:t>
            </a:r>
          </a:p>
        </p:txBody>
      </p:sp>
      <p:sp>
        <p:nvSpPr>
          <p:cNvPr id="15" name="TextBox 14">
            <a:extLst>
              <a:ext uri="{FF2B5EF4-FFF2-40B4-BE49-F238E27FC236}">
                <a16:creationId xmlns="" xmlns:a16="http://schemas.microsoft.com/office/drawing/2014/main" id="{5B454576-EF1F-4CA6-931A-8EE4780B8BE1}"/>
              </a:ext>
            </a:extLst>
          </p:cNvPr>
          <p:cNvSpPr txBox="1"/>
          <p:nvPr/>
        </p:nvSpPr>
        <p:spPr>
          <a:xfrm>
            <a:off x="6372201" y="2780931"/>
            <a:ext cx="1872208" cy="523220"/>
          </a:xfrm>
          <a:prstGeom prst="rect">
            <a:avLst/>
          </a:prstGeom>
          <a:noFill/>
        </p:spPr>
        <p:txBody>
          <a:bodyPr wrap="square" rtlCol="0">
            <a:spAutoFit/>
          </a:bodyPr>
          <a:lstStyle/>
          <a:p>
            <a:pPr algn="ctr" defTabSz="914400"/>
            <a:r>
              <a:rPr lang="sr-Latn-RS" sz="1400" dirty="0">
                <a:solidFill>
                  <a:prstClr val="black"/>
                </a:solidFill>
              </a:rPr>
              <a:t>propilen hemijske čistoće</a:t>
            </a:r>
          </a:p>
        </p:txBody>
      </p:sp>
      <p:sp>
        <p:nvSpPr>
          <p:cNvPr id="16" name="TextBox 15">
            <a:extLst>
              <a:ext uri="{FF2B5EF4-FFF2-40B4-BE49-F238E27FC236}">
                <a16:creationId xmlns="" xmlns:a16="http://schemas.microsoft.com/office/drawing/2014/main" id="{0B1030F7-D5A2-408C-A0B3-E23BBCE00ED7}"/>
              </a:ext>
            </a:extLst>
          </p:cNvPr>
          <p:cNvSpPr txBox="1"/>
          <p:nvPr/>
        </p:nvSpPr>
        <p:spPr>
          <a:xfrm>
            <a:off x="6372201" y="5085184"/>
            <a:ext cx="1872208" cy="738664"/>
          </a:xfrm>
          <a:prstGeom prst="rect">
            <a:avLst/>
          </a:prstGeom>
          <a:noFill/>
        </p:spPr>
        <p:txBody>
          <a:bodyPr wrap="square" rtlCol="0">
            <a:spAutoFit/>
          </a:bodyPr>
          <a:lstStyle/>
          <a:p>
            <a:pPr algn="ctr" defTabSz="914400"/>
            <a:r>
              <a:rPr lang="sr-Latn-RS" sz="1200" dirty="0">
                <a:solidFill>
                  <a:prstClr val="black"/>
                </a:solidFill>
              </a:rPr>
              <a:t>propilen polimerne čistoće, </a:t>
            </a:r>
          </a:p>
          <a:p>
            <a:pPr algn="ctr" defTabSz="914400"/>
            <a:r>
              <a:rPr lang="sr-Latn-RS" sz="1200" dirty="0">
                <a:solidFill>
                  <a:prstClr val="black"/>
                </a:solidFill>
              </a:rPr>
              <a:t>obično iznad</a:t>
            </a:r>
          </a:p>
          <a:p>
            <a:pPr defTabSz="914400"/>
            <a:endParaRPr lang="sr-Latn-RS" dirty="0">
              <a:solidFill>
                <a:prstClr val="black"/>
              </a:solidFill>
            </a:endParaRPr>
          </a:p>
        </p:txBody>
      </p:sp>
      <p:pic>
        <p:nvPicPr>
          <p:cNvPr id="17" name="Picture 16">
            <a:extLst>
              <a:ext uri="{FF2B5EF4-FFF2-40B4-BE49-F238E27FC236}">
                <a16:creationId xmlns="" xmlns:a16="http://schemas.microsoft.com/office/drawing/2014/main" id="{4FA9819A-7783-4BF8-811E-057BF0C3F6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002" y="415261"/>
            <a:ext cx="42703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9988829"/>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 xmlns:a16="http://schemas.microsoft.com/office/drawing/2014/main" id="{33DA08F7-03F9-4D25-9D74-21A1395A61A4}"/>
              </a:ext>
            </a:extLst>
          </p:cNvPr>
          <p:cNvSpPr>
            <a:spLocks noGrp="1"/>
          </p:cNvSpPr>
          <p:nvPr>
            <p:ph type="subTitle" idx="1"/>
          </p:nvPr>
        </p:nvSpPr>
        <p:spPr>
          <a:xfrm>
            <a:off x="683571" y="1772817"/>
            <a:ext cx="7776863" cy="882119"/>
          </a:xfrm>
        </p:spPr>
        <p:txBody>
          <a:bodyPr>
            <a:normAutofit/>
          </a:bodyPr>
          <a:lstStyle/>
          <a:p>
            <a:r>
              <a:rPr lang="sr-Latn-RS" dirty="0"/>
              <a:t>Ekološki gledano ﬁrma Hipol postiže PRIRODNU SIMBIOZU između tehničke infrastrukture i prirodnog okruženja.</a:t>
            </a:r>
          </a:p>
          <a:p>
            <a:endParaRPr lang="sr-Latn-RS" dirty="0"/>
          </a:p>
        </p:txBody>
      </p:sp>
      <p:sp>
        <p:nvSpPr>
          <p:cNvPr id="4" name="Title 3">
            <a:extLst>
              <a:ext uri="{FF2B5EF4-FFF2-40B4-BE49-F238E27FC236}">
                <a16:creationId xmlns="" xmlns:a16="http://schemas.microsoft.com/office/drawing/2014/main" id="{E707AEA6-16D6-43F9-80EE-7ACDBAF03EB7}"/>
              </a:ext>
            </a:extLst>
          </p:cNvPr>
          <p:cNvSpPr>
            <a:spLocks noGrp="1"/>
          </p:cNvSpPr>
          <p:nvPr>
            <p:ph type="ctrTitle"/>
          </p:nvPr>
        </p:nvSpPr>
        <p:spPr>
          <a:xfrm>
            <a:off x="817581" y="260649"/>
            <a:ext cx="7175351" cy="1793167"/>
          </a:xfrm>
        </p:spPr>
        <p:txBody>
          <a:bodyPr/>
          <a:lstStyle/>
          <a:p>
            <a:pPr marL="182880" indent="0" algn="ctr">
              <a:buNone/>
            </a:pPr>
            <a:r>
              <a:rPr lang="sr-Latn-RS" dirty="0"/>
              <a:t>EKOLOGIJA</a:t>
            </a:r>
          </a:p>
        </p:txBody>
      </p:sp>
      <p:pic>
        <p:nvPicPr>
          <p:cNvPr id="7" name="Picture 6">
            <a:extLst>
              <a:ext uri="{FF2B5EF4-FFF2-40B4-BE49-F238E27FC236}">
                <a16:creationId xmlns="" xmlns:a16="http://schemas.microsoft.com/office/drawing/2014/main" id="{7C1B1C2C-6F91-44C6-B378-8A386E7958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9632" y="3068960"/>
            <a:ext cx="6581738" cy="3024336"/>
          </a:xfrm>
          <a:prstGeom prst="rect">
            <a:avLst/>
          </a:prstGeom>
        </p:spPr>
      </p:pic>
      <p:pic>
        <p:nvPicPr>
          <p:cNvPr id="9" name="Picture 8">
            <a:extLst>
              <a:ext uri="{FF2B5EF4-FFF2-40B4-BE49-F238E27FC236}">
                <a16:creationId xmlns="" xmlns:a16="http://schemas.microsoft.com/office/drawing/2014/main" id="{4D4B7166-13DC-4B9B-871B-81B47227B5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9632" y="4005064"/>
            <a:ext cx="1152128" cy="1152128"/>
          </a:xfrm>
          <a:prstGeom prst="rect">
            <a:avLst/>
          </a:prstGeom>
        </p:spPr>
      </p:pic>
    </p:spTree>
    <p:extLst>
      <p:ext uri="{BB962C8B-B14F-4D97-AF65-F5344CB8AC3E}">
        <p14:creationId xmlns:p14="http://schemas.microsoft.com/office/powerpoint/2010/main" val="1986881137"/>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51521" y="332656"/>
            <a:ext cx="4032448" cy="2880320"/>
          </a:xfrm>
        </p:spPr>
        <p:txBody>
          <a:bodyPr>
            <a:normAutofit fontScale="92500" lnSpcReduction="10000"/>
          </a:bodyPr>
          <a:lstStyle/>
          <a:p>
            <a:pPr lvl="0">
              <a:buClr>
                <a:srgbClr val="F14124">
                  <a:lumMod val="75000"/>
                </a:srgbClr>
              </a:buClr>
            </a:pPr>
            <a:r>
              <a:rPr lang="pl-PL" sz="2200" b="1" dirty="0">
                <a:solidFill>
                  <a:prstClr val="black">
                    <a:lumMod val="75000"/>
                    <a:lumOff val="25000"/>
                  </a:prstClr>
                </a:solidFill>
              </a:rPr>
              <a:t>Vođeni misijom ušteda, energetske efikasnosti i održivog razvoja pokrenuta je inicijativa uvođenja novog goriva – biomase u kotlu za industrijsku upotrebu. </a:t>
            </a:r>
          </a:p>
          <a:p>
            <a:pPr lvl="0">
              <a:buClr>
                <a:srgbClr val="F14124">
                  <a:lumMod val="75000"/>
                </a:srgbClr>
              </a:buClr>
            </a:pPr>
            <a:r>
              <a:rPr lang="pl-PL" sz="2200" b="1" dirty="0">
                <a:solidFill>
                  <a:prstClr val="black">
                    <a:lumMod val="75000"/>
                    <a:lumOff val="25000"/>
                  </a:prstClr>
                </a:solidFill>
              </a:rPr>
              <a:t>Projekat je uspešto realizovan i razvoj projekta tokom godina upotrebe i ostvarene rezutate ćemo prikazati u nastavku. </a:t>
            </a:r>
          </a:p>
          <a:p>
            <a:pPr>
              <a:spcAft>
                <a:spcPts val="0"/>
              </a:spcAft>
            </a:pPr>
            <a:endParaRPr lang="sr-Latn-RS" sz="2200" b="1" dirty="0">
              <a:solidFill>
                <a:schemeClr val="tx1"/>
              </a:solidFill>
              <a:ea typeface="Calibri"/>
            </a:endParaRPr>
          </a:p>
          <a:p>
            <a:endParaRPr lang="sr-Latn-RS" sz="2000" b="1" dirty="0">
              <a:solidFill>
                <a:schemeClr val="bg1"/>
              </a:solidFill>
            </a:endParaRPr>
          </a:p>
          <a:p>
            <a:endParaRPr lang="sr-Cyrl-RS" sz="2000" b="1" dirty="0">
              <a:solidFill>
                <a:schemeClr val="bg1"/>
              </a:solidFill>
            </a:endParaRPr>
          </a:p>
        </p:txBody>
      </p:sp>
      <p:pic>
        <p:nvPicPr>
          <p:cNvPr id="3077" name="Picture 5" descr="\\Hipol-fs\KORISNICI$\MilenaD\DOKUMENTI\My Pictures\KOTAO K4\IMG_20171109_12465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84168" y="1340768"/>
            <a:ext cx="2808312" cy="50405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72001" y="441352"/>
            <a:ext cx="2664296" cy="4410408"/>
          </a:xfrm>
          <a:prstGeom prst="rect">
            <a:avLst/>
          </a:prstGeom>
          <a:ln>
            <a:noFill/>
          </a:ln>
          <a:effectLst>
            <a:softEdge rad="112500"/>
          </a:effec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6339" y="332656"/>
            <a:ext cx="42703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51520" y="3340323"/>
            <a:ext cx="3816424" cy="3120854"/>
          </a:xfrm>
          <a:prstGeom prst="rect">
            <a:avLst/>
          </a:prstGeom>
          <a:noFill/>
        </p:spPr>
        <p:txBody>
          <a:bodyPr wrap="square" rtlCol="0">
            <a:spAutoFit/>
          </a:bodyPr>
          <a:lstStyle/>
          <a:p>
            <a:pPr defTabSz="914400">
              <a:spcBef>
                <a:spcPct val="20000"/>
              </a:spcBef>
              <a:buClr>
                <a:srgbClr val="F14124">
                  <a:lumMod val="75000"/>
                </a:srgbClr>
              </a:buClr>
              <a:buSzPct val="130000"/>
            </a:pPr>
            <a:r>
              <a:rPr lang="sr-Latn-RS" sz="2400" b="1" dirty="0">
                <a:solidFill>
                  <a:prstClr val="black"/>
                </a:solidFill>
                <a:ea typeface="Calibri"/>
              </a:rPr>
              <a:t>Kotao na biomasu:</a:t>
            </a:r>
          </a:p>
          <a:p>
            <a:pPr defTabSz="914400">
              <a:spcBef>
                <a:spcPct val="20000"/>
              </a:spcBef>
              <a:buClr>
                <a:srgbClr val="F14124">
                  <a:lumMod val="75000"/>
                </a:srgbClr>
              </a:buClr>
              <a:buSzPct val="130000"/>
            </a:pPr>
            <a:r>
              <a:rPr lang="sr-Latn-RS" dirty="0">
                <a:solidFill>
                  <a:prstClr val="black"/>
                </a:solidFill>
                <a:ea typeface="Calibri"/>
              </a:rPr>
              <a:t>DKVR-10 – osnovne karakteristike</a:t>
            </a:r>
          </a:p>
          <a:p>
            <a:pPr defTabSz="914400">
              <a:spcBef>
                <a:spcPct val="20000"/>
              </a:spcBef>
              <a:buClr>
                <a:srgbClr val="F14124">
                  <a:lumMod val="75000"/>
                </a:srgbClr>
              </a:buClr>
              <a:buSzPct val="130000"/>
            </a:pPr>
            <a:r>
              <a:rPr lang="sr-Latn-RS" dirty="0">
                <a:solidFill>
                  <a:prstClr val="black"/>
                </a:solidFill>
                <a:ea typeface="Calibri"/>
              </a:rPr>
              <a:t>Kapacitet: 8,5 t / h</a:t>
            </a:r>
            <a:endParaRPr lang="sr-Cyrl-RS" dirty="0">
              <a:solidFill>
                <a:prstClr val="black"/>
              </a:solidFill>
              <a:ea typeface="Calibri"/>
            </a:endParaRPr>
          </a:p>
          <a:p>
            <a:pPr defTabSz="914400">
              <a:spcBef>
                <a:spcPct val="20000"/>
              </a:spcBef>
              <a:buClr>
                <a:srgbClr val="F14124">
                  <a:lumMod val="75000"/>
                </a:srgbClr>
              </a:buClr>
              <a:buSzPct val="130000"/>
            </a:pPr>
            <a:r>
              <a:rPr lang="sr-Latn-RS" dirty="0">
                <a:solidFill>
                  <a:prstClr val="black"/>
                </a:solidFill>
                <a:ea typeface="Calibri"/>
              </a:rPr>
              <a:t>Pritisak pare:  (max) 13 atm</a:t>
            </a:r>
            <a:endParaRPr lang="sr-Cyrl-RS" dirty="0">
              <a:solidFill>
                <a:prstClr val="black"/>
              </a:solidFill>
              <a:ea typeface="Calibri"/>
            </a:endParaRPr>
          </a:p>
          <a:p>
            <a:pPr defTabSz="914400">
              <a:spcBef>
                <a:spcPct val="20000"/>
              </a:spcBef>
              <a:buClr>
                <a:srgbClr val="F14124">
                  <a:lumMod val="75000"/>
                </a:srgbClr>
              </a:buClr>
              <a:buSzPct val="130000"/>
            </a:pPr>
            <a:r>
              <a:rPr lang="sr-Latn-RS" dirty="0">
                <a:solidFill>
                  <a:prstClr val="black"/>
                </a:solidFill>
                <a:ea typeface="Calibri"/>
              </a:rPr>
              <a:t>Temperature pare:  (max) 194 °C</a:t>
            </a:r>
            <a:endParaRPr lang="sr-Cyrl-RS" dirty="0">
              <a:solidFill>
                <a:prstClr val="black"/>
              </a:solidFill>
              <a:ea typeface="Calibri"/>
            </a:endParaRPr>
          </a:p>
          <a:p>
            <a:pPr defTabSz="914400">
              <a:spcBef>
                <a:spcPct val="20000"/>
              </a:spcBef>
              <a:buClr>
                <a:srgbClr val="F14124">
                  <a:lumMod val="75000"/>
                </a:srgbClr>
              </a:buClr>
              <a:buSzPct val="130000"/>
            </a:pPr>
            <a:r>
              <a:rPr lang="sr-Latn-RS" dirty="0">
                <a:solidFill>
                  <a:prstClr val="black"/>
                </a:solidFill>
                <a:ea typeface="Calibri"/>
              </a:rPr>
              <a:t>Toplota sagorevanja:  15500 kJ /kg</a:t>
            </a:r>
            <a:endParaRPr lang="sr-Cyrl-RS" dirty="0">
              <a:solidFill>
                <a:prstClr val="black"/>
              </a:solidFill>
              <a:ea typeface="Calibri"/>
            </a:endParaRPr>
          </a:p>
          <a:p>
            <a:pPr defTabSz="914400">
              <a:spcBef>
                <a:spcPct val="20000"/>
              </a:spcBef>
              <a:buClr>
                <a:srgbClr val="F14124">
                  <a:lumMod val="75000"/>
                </a:srgbClr>
              </a:buClr>
              <a:buSzPct val="130000"/>
            </a:pPr>
            <a:r>
              <a:rPr lang="sr-Latn-RS" dirty="0">
                <a:solidFill>
                  <a:prstClr val="black"/>
                </a:solidFill>
                <a:ea typeface="Calibri"/>
              </a:rPr>
              <a:t>Potrošnja peleta: 1800 kg /h</a:t>
            </a:r>
            <a:endParaRPr lang="sr-Cyrl-RS" dirty="0">
              <a:solidFill>
                <a:prstClr val="black"/>
              </a:solidFill>
              <a:ea typeface="Calibri"/>
            </a:endParaRPr>
          </a:p>
          <a:p>
            <a:pPr defTabSz="914400">
              <a:spcBef>
                <a:spcPct val="20000"/>
              </a:spcBef>
              <a:buClr>
                <a:srgbClr val="F14124">
                  <a:lumMod val="75000"/>
                </a:srgbClr>
              </a:buClr>
              <a:buSzPct val="130000"/>
            </a:pPr>
            <a:r>
              <a:rPr lang="sr-Latn-RS" dirty="0">
                <a:solidFill>
                  <a:prstClr val="black"/>
                </a:solidFill>
                <a:ea typeface="Calibri"/>
              </a:rPr>
              <a:t>Koef. viška vazduha:  1,3</a:t>
            </a:r>
            <a:endParaRPr lang="sr-Cyrl-RS" dirty="0">
              <a:solidFill>
                <a:prstClr val="black"/>
              </a:solidFill>
              <a:ea typeface="Calibri"/>
            </a:endParaRPr>
          </a:p>
          <a:p>
            <a:pPr defTabSz="914400">
              <a:spcBef>
                <a:spcPct val="20000"/>
              </a:spcBef>
              <a:buClr>
                <a:srgbClr val="F14124">
                  <a:lumMod val="75000"/>
                </a:srgbClr>
              </a:buClr>
              <a:buSzPct val="130000"/>
            </a:pPr>
            <a:r>
              <a:rPr lang="sr-Latn-RS" dirty="0">
                <a:solidFill>
                  <a:prstClr val="black"/>
                </a:solidFill>
                <a:ea typeface="Calibri"/>
              </a:rPr>
              <a:t>Koef. korisnog dejstva:  80 %</a:t>
            </a:r>
            <a:endParaRPr lang="sr-Cyrl-RS" sz="1900" dirty="0">
              <a:solidFill>
                <a:prstClr val="black"/>
              </a:solidFill>
              <a:ea typeface="Calibri"/>
            </a:endParaRPr>
          </a:p>
        </p:txBody>
      </p:sp>
      <p:pic>
        <p:nvPicPr>
          <p:cNvPr id="4099" name="Picture 3" descr="H:\Kotao na pelet\Sagorevanje biomase u lozistu K4.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35443"/>
          <a:stretch/>
        </p:blipFill>
        <p:spPr bwMode="auto">
          <a:xfrm>
            <a:off x="3851920" y="3691186"/>
            <a:ext cx="3100452" cy="26518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70597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sz="4000" dirty="0" err="1" smtClean="0"/>
              <a:t>Structure</a:t>
            </a:r>
            <a:endParaRPr lang="de-AT" sz="4000" dirty="0"/>
          </a:p>
        </p:txBody>
      </p:sp>
      <p:sp>
        <p:nvSpPr>
          <p:cNvPr id="3" name="Inhaltsplatzhalter 2"/>
          <p:cNvSpPr>
            <a:spLocks noGrp="1"/>
          </p:cNvSpPr>
          <p:nvPr>
            <p:ph idx="1"/>
          </p:nvPr>
        </p:nvSpPr>
        <p:spPr/>
        <p:txBody>
          <a:bodyPr>
            <a:normAutofit lnSpcReduction="10000"/>
          </a:bodyPr>
          <a:lstStyle/>
          <a:p>
            <a:r>
              <a:rPr lang="de-AT" dirty="0" smtClean="0"/>
              <a:t>The </a:t>
            </a:r>
            <a:r>
              <a:rPr lang="de-AT" dirty="0" err="1" smtClean="0"/>
              <a:t>economic</a:t>
            </a:r>
            <a:r>
              <a:rPr lang="de-AT" dirty="0" smtClean="0"/>
              <a:t> </a:t>
            </a:r>
            <a:r>
              <a:rPr lang="de-AT" dirty="0" err="1" smtClean="0"/>
              <a:t>significance</a:t>
            </a:r>
            <a:r>
              <a:rPr lang="de-AT" dirty="0" smtClean="0"/>
              <a:t> </a:t>
            </a:r>
            <a:r>
              <a:rPr lang="de-AT" dirty="0" err="1" smtClean="0"/>
              <a:t>of</a:t>
            </a:r>
            <a:r>
              <a:rPr lang="de-AT" dirty="0" smtClean="0"/>
              <a:t> </a:t>
            </a:r>
            <a:r>
              <a:rPr lang="de-AT" dirty="0" err="1" smtClean="0"/>
              <a:t>biomass</a:t>
            </a:r>
            <a:r>
              <a:rPr lang="de-AT" dirty="0" smtClean="0"/>
              <a:t> – </a:t>
            </a:r>
            <a:r>
              <a:rPr lang="de-AT" dirty="0" err="1" smtClean="0"/>
              <a:t>the</a:t>
            </a:r>
            <a:r>
              <a:rPr lang="de-AT" dirty="0" smtClean="0"/>
              <a:t> </a:t>
            </a:r>
            <a:r>
              <a:rPr lang="de-AT" dirty="0" err="1" smtClean="0"/>
              <a:t>basics</a:t>
            </a:r>
            <a:endParaRPr lang="de-AT" dirty="0" smtClean="0"/>
          </a:p>
          <a:p>
            <a:r>
              <a:rPr lang="de-AT" dirty="0" smtClean="0"/>
              <a:t>Job </a:t>
            </a:r>
            <a:r>
              <a:rPr lang="de-AT" dirty="0" err="1" smtClean="0"/>
              <a:t>creation</a:t>
            </a:r>
            <a:r>
              <a:rPr lang="de-AT" dirty="0" smtClean="0"/>
              <a:t> </a:t>
            </a:r>
            <a:r>
              <a:rPr lang="de-AT" dirty="0" err="1" smtClean="0"/>
              <a:t>and</a:t>
            </a:r>
            <a:r>
              <a:rPr lang="de-AT" dirty="0" smtClean="0"/>
              <a:t> </a:t>
            </a:r>
            <a:r>
              <a:rPr lang="de-AT" dirty="0" err="1" smtClean="0"/>
              <a:t>biomass</a:t>
            </a:r>
            <a:r>
              <a:rPr lang="de-AT" dirty="0" smtClean="0"/>
              <a:t> – </a:t>
            </a:r>
            <a:r>
              <a:rPr lang="de-AT" dirty="0" err="1" smtClean="0"/>
              <a:t>examples</a:t>
            </a:r>
            <a:r>
              <a:rPr lang="de-AT" dirty="0" smtClean="0"/>
              <a:t> </a:t>
            </a:r>
            <a:r>
              <a:rPr lang="de-AT" dirty="0" err="1" smtClean="0"/>
              <a:t>of</a:t>
            </a:r>
            <a:r>
              <a:rPr lang="de-AT" dirty="0" smtClean="0"/>
              <a:t> UK, </a:t>
            </a:r>
            <a:r>
              <a:rPr lang="de-AT" dirty="0" err="1" smtClean="0"/>
              <a:t>Lithuania</a:t>
            </a:r>
            <a:r>
              <a:rPr lang="de-AT" dirty="0" smtClean="0"/>
              <a:t>, EU 28 </a:t>
            </a:r>
          </a:p>
          <a:p>
            <a:r>
              <a:rPr lang="de-AT" dirty="0" smtClean="0"/>
              <a:t>The </a:t>
            </a:r>
            <a:r>
              <a:rPr lang="de-AT" dirty="0" err="1" smtClean="0"/>
              <a:t>economic</a:t>
            </a:r>
            <a:r>
              <a:rPr lang="de-AT" dirty="0" smtClean="0"/>
              <a:t> </a:t>
            </a:r>
            <a:r>
              <a:rPr lang="de-AT" dirty="0" err="1" smtClean="0"/>
              <a:t>advantages</a:t>
            </a:r>
            <a:r>
              <a:rPr lang="de-AT" dirty="0" smtClean="0"/>
              <a:t> – </a:t>
            </a:r>
            <a:r>
              <a:rPr lang="de-AT" dirty="0" err="1" smtClean="0"/>
              <a:t>example</a:t>
            </a:r>
            <a:r>
              <a:rPr lang="de-AT" dirty="0" smtClean="0"/>
              <a:t> Austria, </a:t>
            </a:r>
            <a:r>
              <a:rPr lang="de-AT" dirty="0" err="1" smtClean="0"/>
              <a:t>Sweden</a:t>
            </a:r>
            <a:endParaRPr lang="de-AT" dirty="0" smtClean="0"/>
          </a:p>
          <a:p>
            <a:r>
              <a:rPr lang="de-AT" dirty="0" err="1" smtClean="0"/>
              <a:t>Examples</a:t>
            </a:r>
            <a:r>
              <a:rPr lang="de-AT" dirty="0" smtClean="0"/>
              <a:t> </a:t>
            </a:r>
            <a:r>
              <a:rPr lang="de-AT" dirty="0" err="1" smtClean="0"/>
              <a:t>decentralized</a:t>
            </a:r>
            <a:r>
              <a:rPr lang="de-AT" dirty="0" smtClean="0"/>
              <a:t> </a:t>
            </a:r>
            <a:r>
              <a:rPr lang="de-AT" dirty="0" err="1" smtClean="0"/>
              <a:t>energy</a:t>
            </a:r>
            <a:r>
              <a:rPr lang="de-AT" dirty="0" smtClean="0"/>
              <a:t> </a:t>
            </a:r>
            <a:r>
              <a:rPr lang="de-AT" dirty="0" err="1" smtClean="0"/>
              <a:t>structure</a:t>
            </a:r>
            <a:r>
              <a:rPr lang="de-AT" dirty="0" smtClean="0"/>
              <a:t> – </a:t>
            </a:r>
            <a:r>
              <a:rPr lang="de-AT" dirty="0" err="1" smtClean="0"/>
              <a:t>Murau</a:t>
            </a:r>
            <a:r>
              <a:rPr lang="de-AT" dirty="0" smtClean="0"/>
              <a:t>, </a:t>
            </a:r>
            <a:r>
              <a:rPr lang="de-AT" dirty="0" err="1" smtClean="0"/>
              <a:t>Austria,Pecs</a:t>
            </a:r>
            <a:endParaRPr lang="de-AT" dirty="0" smtClean="0"/>
          </a:p>
          <a:p>
            <a:r>
              <a:rPr lang="de-AT" dirty="0" smtClean="0"/>
              <a:t>The </a:t>
            </a:r>
            <a:r>
              <a:rPr lang="de-AT" dirty="0" err="1" smtClean="0"/>
              <a:t>needed</a:t>
            </a:r>
            <a:r>
              <a:rPr lang="de-AT" dirty="0" smtClean="0"/>
              <a:t> </a:t>
            </a:r>
            <a:r>
              <a:rPr lang="de-AT" dirty="0" err="1" smtClean="0"/>
              <a:t>political</a:t>
            </a:r>
            <a:r>
              <a:rPr lang="de-AT" dirty="0" smtClean="0"/>
              <a:t> </a:t>
            </a:r>
            <a:r>
              <a:rPr lang="de-AT" dirty="0" err="1" smtClean="0"/>
              <a:t>frame</a:t>
            </a:r>
            <a:r>
              <a:rPr lang="de-AT" dirty="0" smtClean="0"/>
              <a:t> </a:t>
            </a:r>
            <a:r>
              <a:rPr lang="de-AT" dirty="0" err="1" smtClean="0"/>
              <a:t>work</a:t>
            </a:r>
            <a:r>
              <a:rPr lang="de-AT" dirty="0" smtClean="0"/>
              <a:t> </a:t>
            </a:r>
            <a:r>
              <a:rPr lang="de-AT" dirty="0" err="1" smtClean="0"/>
              <a:t>conditions</a:t>
            </a:r>
            <a:endParaRPr lang="de-AT" dirty="0" smtClean="0"/>
          </a:p>
          <a:p>
            <a:r>
              <a:rPr lang="de-AT" dirty="0" smtClean="0"/>
              <a:t>The </a:t>
            </a:r>
            <a:r>
              <a:rPr lang="de-AT" dirty="0"/>
              <a:t>Bonn </a:t>
            </a:r>
            <a:r>
              <a:rPr lang="de-AT" dirty="0" err="1"/>
              <a:t>climate</a:t>
            </a:r>
            <a:r>
              <a:rPr lang="de-AT" dirty="0"/>
              <a:t> </a:t>
            </a:r>
            <a:r>
              <a:rPr lang="de-AT" dirty="0" err="1"/>
              <a:t>conference</a:t>
            </a:r>
            <a:r>
              <a:rPr lang="de-AT" dirty="0"/>
              <a:t> </a:t>
            </a:r>
            <a:r>
              <a:rPr lang="de-AT" dirty="0" err="1"/>
              <a:t>and</a:t>
            </a:r>
            <a:r>
              <a:rPr lang="de-AT" dirty="0"/>
              <a:t> </a:t>
            </a:r>
            <a:r>
              <a:rPr lang="de-AT" dirty="0" err="1"/>
              <a:t>the</a:t>
            </a:r>
            <a:r>
              <a:rPr lang="de-AT" dirty="0"/>
              <a:t> </a:t>
            </a:r>
            <a:r>
              <a:rPr lang="de-AT" dirty="0" err="1"/>
              <a:t>role</a:t>
            </a:r>
            <a:r>
              <a:rPr lang="de-AT" dirty="0"/>
              <a:t> </a:t>
            </a:r>
            <a:r>
              <a:rPr lang="de-AT" dirty="0" err="1"/>
              <a:t>of</a:t>
            </a:r>
            <a:r>
              <a:rPr lang="de-AT" dirty="0"/>
              <a:t> </a:t>
            </a:r>
            <a:r>
              <a:rPr lang="de-AT" dirty="0" err="1"/>
              <a:t>bioenergy</a:t>
            </a:r>
            <a:endParaRPr lang="de-AT" dirty="0"/>
          </a:p>
          <a:p>
            <a:endParaRPr lang="de-AT" dirty="0" smtClean="0"/>
          </a:p>
          <a:p>
            <a:endParaRPr lang="de-AT" dirty="0" smtClean="0"/>
          </a:p>
          <a:p>
            <a:endParaRPr lang="de-AT" dirty="0"/>
          </a:p>
        </p:txBody>
      </p:sp>
    </p:spTree>
    <p:extLst>
      <p:ext uri="{BB962C8B-B14F-4D97-AF65-F5344CB8AC3E}">
        <p14:creationId xmlns:p14="http://schemas.microsoft.com/office/powerpoint/2010/main" val="1869107988"/>
      </p:ext>
    </p:extLst>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sz="half" idx="4294967295"/>
            <p:extLst>
              <p:ext uri="{D42A27DB-BD31-4B8C-83A1-F6EECF244321}">
                <p14:modId xmlns:p14="http://schemas.microsoft.com/office/powerpoint/2010/main" val="1680663182"/>
              </p:ext>
            </p:extLst>
          </p:nvPr>
        </p:nvGraphicFramePr>
        <p:xfrm>
          <a:off x="1115616" y="1124745"/>
          <a:ext cx="4248472" cy="1803204"/>
        </p:xfrm>
        <a:graphic>
          <a:graphicData uri="http://schemas.openxmlformats.org/drawingml/2006/table">
            <a:tbl>
              <a:tblPr firstRow="1" firstCol="1" bandRow="1"/>
              <a:tblGrid>
                <a:gridCol w="870375">
                  <a:extLst>
                    <a:ext uri="{9D8B030D-6E8A-4147-A177-3AD203B41FA5}">
                      <a16:colId xmlns="" xmlns:a16="http://schemas.microsoft.com/office/drawing/2014/main" val="20000"/>
                    </a:ext>
                  </a:extLst>
                </a:gridCol>
                <a:gridCol w="870375">
                  <a:extLst>
                    <a:ext uri="{9D8B030D-6E8A-4147-A177-3AD203B41FA5}">
                      <a16:colId xmlns="" xmlns:a16="http://schemas.microsoft.com/office/drawing/2014/main" val="20001"/>
                    </a:ext>
                  </a:extLst>
                </a:gridCol>
                <a:gridCol w="743166">
                  <a:extLst>
                    <a:ext uri="{9D8B030D-6E8A-4147-A177-3AD203B41FA5}">
                      <a16:colId xmlns="" xmlns:a16="http://schemas.microsoft.com/office/drawing/2014/main" val="20002"/>
                    </a:ext>
                  </a:extLst>
                </a:gridCol>
                <a:gridCol w="882278">
                  <a:extLst>
                    <a:ext uri="{9D8B030D-6E8A-4147-A177-3AD203B41FA5}">
                      <a16:colId xmlns="" xmlns:a16="http://schemas.microsoft.com/office/drawing/2014/main" val="20003"/>
                    </a:ext>
                  </a:extLst>
                </a:gridCol>
                <a:gridCol w="882278">
                  <a:extLst>
                    <a:ext uri="{9D8B030D-6E8A-4147-A177-3AD203B41FA5}">
                      <a16:colId xmlns="" xmlns:a16="http://schemas.microsoft.com/office/drawing/2014/main" val="20004"/>
                    </a:ext>
                  </a:extLst>
                </a:gridCol>
              </a:tblGrid>
              <a:tr h="325439">
                <a:tc>
                  <a:txBody>
                    <a:bodyPr/>
                    <a:lstStyle/>
                    <a:p>
                      <a:pPr algn="ctr">
                        <a:spcAft>
                          <a:spcPts val="0"/>
                        </a:spcAft>
                      </a:pPr>
                      <a:r>
                        <a:rPr lang="sr-Cyrl-RS" sz="1200" b="1" dirty="0">
                          <a:solidFill>
                            <a:srgbClr val="000000"/>
                          </a:solidFill>
                          <a:effectLst/>
                          <a:latin typeface="Calibri"/>
                          <a:ea typeface="Calibri"/>
                        </a:rPr>
                        <a:t>Hipol a.d.</a:t>
                      </a:r>
                      <a:endParaRPr lang="sr-Cyrl-RS" sz="1200" b="1" dirty="0">
                        <a:effectLst/>
                        <a:latin typeface="Calibri"/>
                        <a:ea typeface="Calibri"/>
                      </a:endParaRPr>
                    </a:p>
                  </a:txBody>
                  <a:tcPr marL="66714" marR="667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gridSpan="4">
                  <a:txBody>
                    <a:bodyPr/>
                    <a:lstStyle/>
                    <a:p>
                      <a:pPr algn="ctr">
                        <a:spcAft>
                          <a:spcPts val="0"/>
                        </a:spcAft>
                      </a:pPr>
                      <a:r>
                        <a:rPr lang="sr-Cyrl-RS" sz="1200" b="1" dirty="0">
                          <a:solidFill>
                            <a:srgbClr val="000000"/>
                          </a:solidFill>
                          <a:effectLst/>
                          <a:latin typeface="Calibri"/>
                          <a:ea typeface="Calibri"/>
                        </a:rPr>
                        <a:t>PRODUKCIJA PARE - PROIZVODNJA P.P</a:t>
                      </a:r>
                      <a:endParaRPr lang="sr-Cyrl-RS" sz="1200" b="1" dirty="0">
                        <a:effectLst/>
                        <a:latin typeface="Calibri"/>
                        <a:ea typeface="Calibri"/>
                      </a:endParaRPr>
                    </a:p>
                  </a:txBody>
                  <a:tcPr marL="66714" marR="667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sr-Cyrl-RS"/>
                    </a:p>
                  </a:txBody>
                  <a:tcPr/>
                </a:tc>
                <a:tc hMerge="1">
                  <a:txBody>
                    <a:bodyPr/>
                    <a:lstStyle/>
                    <a:p>
                      <a:endParaRPr lang="sr-Cyrl-RS"/>
                    </a:p>
                  </a:txBody>
                  <a:tcPr/>
                </a:tc>
                <a:tc hMerge="1">
                  <a:txBody>
                    <a:bodyPr/>
                    <a:lstStyle/>
                    <a:p>
                      <a:endParaRPr lang="sr-Cyrl-RS"/>
                    </a:p>
                  </a:txBody>
                  <a:tcPr/>
                </a:tc>
                <a:extLst>
                  <a:ext uri="{0D108BD9-81ED-4DB2-BD59-A6C34878D82A}">
                    <a16:rowId xmlns="" xmlns:a16="http://schemas.microsoft.com/office/drawing/2014/main" val="10000"/>
                  </a:ext>
                </a:extLst>
              </a:tr>
              <a:tr h="188870">
                <a:tc rowSpan="4">
                  <a:txBody>
                    <a:bodyPr/>
                    <a:lstStyle/>
                    <a:p>
                      <a:pPr algn="ctr">
                        <a:spcAft>
                          <a:spcPts val="0"/>
                        </a:spcAft>
                      </a:pPr>
                      <a:r>
                        <a:rPr lang="sr-Cyrl-RS" sz="1200" b="1" dirty="0">
                          <a:solidFill>
                            <a:srgbClr val="000000"/>
                          </a:solidFill>
                          <a:effectLst/>
                          <a:latin typeface="Calibri"/>
                          <a:ea typeface="Calibri"/>
                        </a:rPr>
                        <a:t>2013.god.</a:t>
                      </a:r>
                      <a:endParaRPr lang="sr-Cyrl-RS" sz="1200" b="1" dirty="0">
                        <a:effectLst/>
                        <a:latin typeface="Calibri"/>
                        <a:ea typeface="Calibri"/>
                      </a:endParaRP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9694"/>
                    </a:solidFill>
                  </a:tcPr>
                </a:tc>
                <a:tc gridSpan="2">
                  <a:txBody>
                    <a:bodyPr/>
                    <a:lstStyle/>
                    <a:p>
                      <a:pPr algn="ctr">
                        <a:spcAft>
                          <a:spcPts val="0"/>
                        </a:spcAft>
                      </a:pPr>
                      <a:r>
                        <a:rPr lang="sr-Cyrl-RS" sz="1000" b="1" dirty="0">
                          <a:solidFill>
                            <a:srgbClr val="000000"/>
                          </a:solidFill>
                          <a:effectLst/>
                          <a:latin typeface="Calibri"/>
                          <a:ea typeface="Calibri"/>
                        </a:rPr>
                        <a:t>MAZUT</a:t>
                      </a:r>
                      <a:endParaRPr lang="sr-Cyrl-RS" sz="1200" b="1" dirty="0">
                        <a:effectLst/>
                        <a:latin typeface="Calibri"/>
                        <a:ea typeface="Calibri"/>
                      </a:endParaRPr>
                    </a:p>
                  </a:txBody>
                  <a:tcPr marL="66714" marR="667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sr-Cyrl-RS"/>
                    </a:p>
                  </a:txBody>
                  <a:tcPr/>
                </a:tc>
                <a:tc>
                  <a:txBody>
                    <a:bodyPr/>
                    <a:lstStyle/>
                    <a:p>
                      <a:pPr algn="ctr">
                        <a:spcAft>
                          <a:spcPts val="0"/>
                        </a:spcAft>
                      </a:pPr>
                      <a:r>
                        <a:rPr lang="sr-Cyrl-RS" sz="1050" b="1">
                          <a:solidFill>
                            <a:srgbClr val="000000"/>
                          </a:solidFill>
                          <a:effectLst/>
                          <a:latin typeface="Calibri"/>
                          <a:ea typeface="Calibri"/>
                        </a:rPr>
                        <a:t>UKUPNO </a:t>
                      </a:r>
                      <a:endParaRPr lang="sr-Cyrl-RS" sz="1200" b="1">
                        <a:effectLst/>
                        <a:latin typeface="Calibri"/>
                        <a:ea typeface="Calibri"/>
                      </a:endParaRPr>
                    </a:p>
                  </a:txBody>
                  <a:tcPr marL="66714" marR="667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sr-Cyrl-RS" sz="1050" b="1">
                          <a:solidFill>
                            <a:srgbClr val="000000"/>
                          </a:solidFill>
                          <a:effectLst/>
                          <a:latin typeface="Calibri"/>
                          <a:ea typeface="Calibri"/>
                        </a:rPr>
                        <a:t>UKUPNO </a:t>
                      </a:r>
                      <a:endParaRPr lang="sr-Cyrl-RS" sz="1200" b="1">
                        <a:effectLst/>
                        <a:latin typeface="Calibri"/>
                        <a:ea typeface="Calibri"/>
                      </a:endParaRPr>
                    </a:p>
                  </a:txBody>
                  <a:tcPr marL="66714" marR="667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 xmlns:a16="http://schemas.microsoft.com/office/drawing/2014/main" val="10001"/>
                  </a:ext>
                </a:extLst>
              </a:tr>
              <a:tr h="295853">
                <a:tc vMerge="1">
                  <a:txBody>
                    <a:bodyPr/>
                    <a:lstStyle/>
                    <a:p>
                      <a:endParaRPr lang="sr-Cyrl-RS"/>
                    </a:p>
                  </a:txBody>
                  <a:tcPr/>
                </a:tc>
                <a:tc rowSpan="2">
                  <a:txBody>
                    <a:bodyPr/>
                    <a:lstStyle/>
                    <a:p>
                      <a:pPr algn="ctr">
                        <a:spcAft>
                          <a:spcPts val="0"/>
                        </a:spcAft>
                      </a:pPr>
                      <a:r>
                        <a:rPr lang="sr-Cyrl-RS" sz="1000" b="1" dirty="0">
                          <a:solidFill>
                            <a:srgbClr val="000000"/>
                          </a:solidFill>
                          <a:effectLst/>
                          <a:latin typeface="Calibri"/>
                          <a:ea typeface="Calibri"/>
                        </a:rPr>
                        <a:t>Produkcija pare</a:t>
                      </a:r>
                      <a:endParaRPr lang="sr-Cyrl-RS" sz="1200" b="1" dirty="0">
                        <a:effectLst/>
                        <a:latin typeface="Calibri"/>
                        <a:ea typeface="Calibri"/>
                      </a:endParaRPr>
                    </a:p>
                  </a:txBody>
                  <a:tcPr marL="66714" marR="667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rowSpan="2">
                  <a:txBody>
                    <a:bodyPr/>
                    <a:lstStyle/>
                    <a:p>
                      <a:pPr algn="ctr">
                        <a:spcAft>
                          <a:spcPts val="0"/>
                        </a:spcAft>
                      </a:pPr>
                      <a:r>
                        <a:rPr lang="sr-Cyrl-RS" sz="1000" b="1" dirty="0">
                          <a:solidFill>
                            <a:srgbClr val="000000"/>
                          </a:solidFill>
                          <a:effectLst/>
                          <a:latin typeface="Calibri"/>
                          <a:ea typeface="Calibri"/>
                        </a:rPr>
                        <a:t>Potrošnja mazuta</a:t>
                      </a:r>
                      <a:endParaRPr lang="sr-Cyrl-RS" sz="1200" b="1" dirty="0">
                        <a:effectLst/>
                        <a:latin typeface="Calibri"/>
                        <a:ea typeface="Calibri"/>
                      </a:endParaRPr>
                    </a:p>
                  </a:txBody>
                  <a:tcPr marL="66714" marR="667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sr-Cyrl-RS" sz="1050" b="1">
                          <a:solidFill>
                            <a:srgbClr val="000000"/>
                          </a:solidFill>
                          <a:effectLst/>
                          <a:latin typeface="Calibri"/>
                          <a:ea typeface="Calibri"/>
                        </a:rPr>
                        <a:t>Produkcija </a:t>
                      </a:r>
                      <a:endParaRPr lang="sr-Cyrl-RS" sz="1200" b="1">
                        <a:effectLst/>
                        <a:latin typeface="Calibri"/>
                        <a:ea typeface="Calibri"/>
                      </a:endParaRPr>
                    </a:p>
                  </a:txBody>
                  <a:tcPr marL="66714" marR="667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sr-Cyrl-RS" sz="1050" b="1">
                          <a:solidFill>
                            <a:srgbClr val="000000"/>
                          </a:solidFill>
                          <a:effectLst/>
                          <a:latin typeface="Calibri"/>
                          <a:ea typeface="Calibri"/>
                        </a:rPr>
                        <a:t>Proizvodnja</a:t>
                      </a:r>
                      <a:endParaRPr lang="sr-Cyrl-RS" sz="1200" b="1">
                        <a:effectLst/>
                        <a:latin typeface="Calibri"/>
                        <a:ea typeface="Calibri"/>
                      </a:endParaRPr>
                    </a:p>
                  </a:txBody>
                  <a:tcPr marL="66714" marR="667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00"/>
                    </a:solidFill>
                  </a:tcPr>
                </a:tc>
                <a:extLst>
                  <a:ext uri="{0D108BD9-81ED-4DB2-BD59-A6C34878D82A}">
                    <a16:rowId xmlns="" xmlns:a16="http://schemas.microsoft.com/office/drawing/2014/main" val="10002"/>
                  </a:ext>
                </a:extLst>
              </a:tr>
              <a:tr h="295853">
                <a:tc vMerge="1">
                  <a:txBody>
                    <a:bodyPr/>
                    <a:lstStyle/>
                    <a:p>
                      <a:endParaRPr lang="sr-Cyrl-RS"/>
                    </a:p>
                  </a:txBody>
                  <a:tcPr/>
                </a:tc>
                <a:tc vMerge="1">
                  <a:txBody>
                    <a:bodyPr/>
                    <a:lstStyle/>
                    <a:p>
                      <a:endParaRPr lang="sr-Cyrl-RS"/>
                    </a:p>
                  </a:txBody>
                  <a:tcPr/>
                </a:tc>
                <a:tc vMerge="1">
                  <a:txBody>
                    <a:bodyPr/>
                    <a:lstStyle/>
                    <a:p>
                      <a:endParaRPr lang="sr-Cyrl-RS"/>
                    </a:p>
                  </a:txBody>
                  <a:tcPr/>
                </a:tc>
                <a:tc>
                  <a:txBody>
                    <a:bodyPr/>
                    <a:lstStyle/>
                    <a:p>
                      <a:pPr algn="ctr">
                        <a:spcAft>
                          <a:spcPts val="0"/>
                        </a:spcAft>
                      </a:pPr>
                      <a:r>
                        <a:rPr lang="sr-Cyrl-RS" sz="1050" b="1">
                          <a:solidFill>
                            <a:srgbClr val="000000"/>
                          </a:solidFill>
                          <a:effectLst/>
                          <a:latin typeface="Calibri"/>
                          <a:ea typeface="Calibri"/>
                        </a:rPr>
                        <a:t>pare</a:t>
                      </a:r>
                      <a:endParaRPr lang="sr-Cyrl-RS" sz="1200" b="1">
                        <a:effectLst/>
                        <a:latin typeface="Calibri"/>
                        <a:ea typeface="Calibri"/>
                      </a:endParaRPr>
                    </a:p>
                  </a:txBody>
                  <a:tcPr marL="66714" marR="667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sr-Cyrl-RS" sz="1050" b="1" dirty="0">
                          <a:solidFill>
                            <a:srgbClr val="000000"/>
                          </a:solidFill>
                          <a:effectLst/>
                          <a:latin typeface="Calibri"/>
                          <a:ea typeface="Calibri"/>
                        </a:rPr>
                        <a:t>P.P.granulat</a:t>
                      </a:r>
                      <a:endParaRPr lang="sr-Cyrl-RS" sz="1200" b="1" dirty="0">
                        <a:effectLst/>
                        <a:latin typeface="Calibri"/>
                        <a:ea typeface="Calibri"/>
                      </a:endParaRPr>
                    </a:p>
                  </a:txBody>
                  <a:tcPr marL="66714" marR="667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 xmlns:a16="http://schemas.microsoft.com/office/drawing/2014/main" val="10003"/>
                  </a:ext>
                </a:extLst>
              </a:tr>
              <a:tr h="179876">
                <a:tc vMerge="1">
                  <a:txBody>
                    <a:bodyPr/>
                    <a:lstStyle/>
                    <a:p>
                      <a:endParaRPr lang="sr-Cyrl-RS"/>
                    </a:p>
                  </a:txBody>
                  <a:tcPr/>
                </a:tc>
                <a:tc>
                  <a:txBody>
                    <a:bodyPr/>
                    <a:lstStyle/>
                    <a:p>
                      <a:pPr algn="ctr">
                        <a:spcAft>
                          <a:spcPts val="0"/>
                        </a:spcAft>
                      </a:pPr>
                      <a:r>
                        <a:rPr lang="sr-Cyrl-RS" sz="1200" b="1">
                          <a:solidFill>
                            <a:srgbClr val="000000"/>
                          </a:solidFill>
                          <a:effectLst/>
                          <a:latin typeface="Calibri"/>
                          <a:ea typeface="Calibri"/>
                        </a:rPr>
                        <a:t>t</a:t>
                      </a:r>
                      <a:endParaRPr lang="sr-Cyrl-RS" sz="1200" b="1">
                        <a:effectLst/>
                        <a:latin typeface="Calibri"/>
                        <a:ea typeface="Calibri"/>
                      </a:endParaRPr>
                    </a:p>
                  </a:txBody>
                  <a:tcPr marL="66714" marR="667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sr-Cyrl-RS" sz="1200" b="1">
                          <a:solidFill>
                            <a:srgbClr val="000000"/>
                          </a:solidFill>
                          <a:effectLst/>
                          <a:latin typeface="Calibri"/>
                          <a:ea typeface="Calibri"/>
                        </a:rPr>
                        <a:t>t</a:t>
                      </a:r>
                      <a:endParaRPr lang="sr-Cyrl-RS" sz="1200" b="1">
                        <a:effectLst/>
                        <a:latin typeface="Calibri"/>
                        <a:ea typeface="Calibri"/>
                      </a:endParaRPr>
                    </a:p>
                  </a:txBody>
                  <a:tcPr marL="66714" marR="667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sr-Cyrl-RS" sz="1200" b="1">
                          <a:solidFill>
                            <a:srgbClr val="000000"/>
                          </a:solidFill>
                          <a:effectLst/>
                          <a:latin typeface="Calibri"/>
                          <a:ea typeface="Calibri"/>
                        </a:rPr>
                        <a:t>t</a:t>
                      </a:r>
                      <a:endParaRPr lang="sr-Cyrl-RS" sz="1200" b="1">
                        <a:effectLst/>
                        <a:latin typeface="Calibri"/>
                        <a:ea typeface="Calibri"/>
                      </a:endParaRPr>
                    </a:p>
                  </a:txBody>
                  <a:tcPr marL="66714" marR="667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sr-Cyrl-RS" sz="1200" b="1" dirty="0">
                          <a:solidFill>
                            <a:srgbClr val="000000"/>
                          </a:solidFill>
                          <a:effectLst/>
                          <a:latin typeface="Calibri"/>
                          <a:ea typeface="Calibri"/>
                        </a:rPr>
                        <a:t>t</a:t>
                      </a:r>
                      <a:endParaRPr lang="sr-Cyrl-RS" sz="1200" b="1" dirty="0">
                        <a:effectLst/>
                        <a:latin typeface="Calibri"/>
                        <a:ea typeface="Calibri"/>
                      </a:endParaRPr>
                    </a:p>
                  </a:txBody>
                  <a:tcPr marL="66714" marR="667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 xmlns:a16="http://schemas.microsoft.com/office/drawing/2014/main" val="10004"/>
                  </a:ext>
                </a:extLst>
              </a:tr>
              <a:tr h="325439">
                <a:tc>
                  <a:txBody>
                    <a:bodyPr/>
                    <a:lstStyle/>
                    <a:p>
                      <a:pPr algn="ctr">
                        <a:spcAft>
                          <a:spcPts val="0"/>
                        </a:spcAft>
                      </a:pPr>
                      <a:r>
                        <a:rPr lang="sr-Cyrl-RS" sz="1200" b="1">
                          <a:solidFill>
                            <a:srgbClr val="000000"/>
                          </a:solidFill>
                          <a:effectLst/>
                          <a:latin typeface="Calibri"/>
                          <a:ea typeface="Calibri"/>
                        </a:rPr>
                        <a:t>Ukupno</a:t>
                      </a:r>
                      <a:endParaRPr lang="sr-Cyrl-RS" sz="1200" b="1">
                        <a:effectLst/>
                        <a:latin typeface="Calibri"/>
                        <a:ea typeface="Calibri"/>
                      </a:endParaRPr>
                    </a:p>
                  </a:txBody>
                  <a:tcPr marL="66714" marR="667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Aft>
                          <a:spcPts val="0"/>
                        </a:spcAft>
                      </a:pPr>
                      <a:r>
                        <a:rPr lang="sr-Cyrl-RS" sz="1200" b="1">
                          <a:solidFill>
                            <a:srgbClr val="000000"/>
                          </a:solidFill>
                          <a:effectLst/>
                          <a:latin typeface="Calibri"/>
                          <a:ea typeface="Calibri"/>
                        </a:rPr>
                        <a:t>124444.60</a:t>
                      </a:r>
                      <a:endParaRPr lang="sr-Cyrl-RS" sz="1200" b="1">
                        <a:effectLst/>
                        <a:latin typeface="Calibri"/>
                        <a:ea typeface="Calibri"/>
                      </a:endParaRPr>
                    </a:p>
                  </a:txBody>
                  <a:tcPr marL="66714" marR="667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Aft>
                          <a:spcPts val="0"/>
                        </a:spcAft>
                      </a:pPr>
                      <a:r>
                        <a:rPr lang="sr-Cyrl-RS" sz="1200" b="1" dirty="0">
                          <a:solidFill>
                            <a:srgbClr val="000000"/>
                          </a:solidFill>
                          <a:effectLst/>
                          <a:latin typeface="Calibri"/>
                          <a:ea typeface="Calibri"/>
                        </a:rPr>
                        <a:t>8173.80</a:t>
                      </a:r>
                      <a:endParaRPr lang="sr-Cyrl-RS" sz="1200" b="1" dirty="0">
                        <a:effectLst/>
                        <a:latin typeface="Calibri"/>
                        <a:ea typeface="Calibri"/>
                      </a:endParaRPr>
                    </a:p>
                  </a:txBody>
                  <a:tcPr marL="66714" marR="667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Aft>
                          <a:spcPts val="0"/>
                        </a:spcAft>
                      </a:pPr>
                      <a:r>
                        <a:rPr lang="sr-Cyrl-RS" sz="1200" b="1">
                          <a:solidFill>
                            <a:srgbClr val="000000"/>
                          </a:solidFill>
                          <a:effectLst/>
                          <a:latin typeface="Calibri"/>
                          <a:ea typeface="Calibri"/>
                        </a:rPr>
                        <a:t>124444.6</a:t>
                      </a:r>
                      <a:endParaRPr lang="sr-Cyrl-RS" sz="1200" b="1">
                        <a:effectLst/>
                        <a:latin typeface="Calibri"/>
                        <a:ea typeface="Calibri"/>
                      </a:endParaRPr>
                    </a:p>
                  </a:txBody>
                  <a:tcPr marL="66714" marR="667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sr-Cyrl-RS" sz="1200" b="1" dirty="0">
                          <a:solidFill>
                            <a:srgbClr val="000000"/>
                          </a:solidFill>
                          <a:effectLst/>
                          <a:latin typeface="Calibri"/>
                          <a:ea typeface="Calibri"/>
                        </a:rPr>
                        <a:t>34702.90</a:t>
                      </a:r>
                      <a:endParaRPr lang="sr-Cyrl-RS" sz="1200" b="1" dirty="0">
                        <a:effectLst/>
                        <a:latin typeface="Calibri"/>
                        <a:ea typeface="Calibri"/>
                      </a:endParaRPr>
                    </a:p>
                  </a:txBody>
                  <a:tcPr marL="66714" marR="667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 xmlns:a16="http://schemas.microsoft.com/office/drawing/2014/main" val="10005"/>
                  </a:ext>
                </a:extLst>
              </a:tr>
              <a:tr h="188870">
                <a:tc>
                  <a:txBody>
                    <a:bodyPr/>
                    <a:lstStyle/>
                    <a:p>
                      <a:pPr algn="ctr">
                        <a:spcAft>
                          <a:spcPts val="0"/>
                        </a:spcAft>
                      </a:pPr>
                      <a:r>
                        <a:rPr lang="sr-Cyrl-RS" sz="1200" b="1">
                          <a:solidFill>
                            <a:srgbClr val="000000"/>
                          </a:solidFill>
                          <a:effectLst/>
                          <a:latin typeface="Calibri"/>
                          <a:ea typeface="Calibri"/>
                        </a:rPr>
                        <a:t>Udeo (%)</a:t>
                      </a:r>
                      <a:endParaRPr lang="sr-Cyrl-RS" sz="1200" b="1">
                        <a:effectLst/>
                        <a:latin typeface="Calibri"/>
                        <a:ea typeface="Calibri"/>
                      </a:endParaRPr>
                    </a:p>
                  </a:txBody>
                  <a:tcPr marL="66714" marR="667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Aft>
                          <a:spcPts val="0"/>
                        </a:spcAft>
                      </a:pPr>
                      <a:r>
                        <a:rPr lang="sr-Cyrl-RS" sz="1200" b="1">
                          <a:solidFill>
                            <a:srgbClr val="000000"/>
                          </a:solidFill>
                          <a:effectLst/>
                          <a:latin typeface="Calibri"/>
                          <a:ea typeface="Calibri"/>
                        </a:rPr>
                        <a:t>100.00</a:t>
                      </a:r>
                      <a:endParaRPr lang="sr-Cyrl-RS" sz="1200" b="1">
                        <a:effectLst/>
                        <a:latin typeface="Calibri"/>
                        <a:ea typeface="Calibri"/>
                      </a:endParaRPr>
                    </a:p>
                  </a:txBody>
                  <a:tcPr marL="66714" marR="667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Aft>
                          <a:spcPts val="0"/>
                        </a:spcAft>
                      </a:pPr>
                      <a:r>
                        <a:rPr lang="sr-Cyrl-RS" sz="1200" b="1">
                          <a:solidFill>
                            <a:srgbClr val="000000"/>
                          </a:solidFill>
                          <a:effectLst/>
                          <a:latin typeface="Calibri"/>
                          <a:ea typeface="Calibri"/>
                        </a:rPr>
                        <a:t> </a:t>
                      </a:r>
                      <a:endParaRPr lang="sr-Cyrl-RS" sz="1200" b="1">
                        <a:effectLst/>
                        <a:latin typeface="Calibri"/>
                        <a:ea typeface="Calibri"/>
                      </a:endParaRPr>
                    </a:p>
                  </a:txBody>
                  <a:tcPr marL="66714" marR="667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sr-Cyrl-RS" sz="1200" b="1">
                          <a:solidFill>
                            <a:srgbClr val="000000"/>
                          </a:solidFill>
                          <a:effectLst/>
                          <a:latin typeface="Calibri"/>
                          <a:ea typeface="Calibri"/>
                        </a:rPr>
                        <a:t>100.00</a:t>
                      </a:r>
                      <a:endParaRPr lang="sr-Cyrl-RS" sz="1200" b="1">
                        <a:effectLst/>
                        <a:latin typeface="Calibri"/>
                        <a:ea typeface="Calibri"/>
                      </a:endParaRPr>
                    </a:p>
                  </a:txBody>
                  <a:tcPr marL="66714" marR="667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sr-Cyrl-RS" sz="1200" b="1" dirty="0">
                          <a:solidFill>
                            <a:srgbClr val="000000"/>
                          </a:solidFill>
                          <a:effectLst/>
                          <a:latin typeface="Calibri"/>
                          <a:ea typeface="Calibri"/>
                        </a:rPr>
                        <a:t>115.67</a:t>
                      </a:r>
                      <a:endParaRPr lang="sr-Cyrl-RS" sz="1200" b="1" dirty="0">
                        <a:effectLst/>
                        <a:latin typeface="Calibri"/>
                        <a:ea typeface="Calibri"/>
                      </a:endParaRPr>
                    </a:p>
                  </a:txBody>
                  <a:tcPr marL="66714" marR="667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 xmlns:a16="http://schemas.microsoft.com/office/drawing/2014/main" val="10006"/>
                  </a:ext>
                </a:extLst>
              </a:tr>
            </a:tbl>
          </a:graphicData>
        </a:graphic>
      </p:graphicFrame>
      <p:sp>
        <p:nvSpPr>
          <p:cNvPr id="9" name="TextBox 8"/>
          <p:cNvSpPr txBox="1"/>
          <p:nvPr/>
        </p:nvSpPr>
        <p:spPr>
          <a:xfrm>
            <a:off x="1115616" y="404664"/>
            <a:ext cx="7056784" cy="369332"/>
          </a:xfrm>
          <a:prstGeom prst="rect">
            <a:avLst/>
          </a:prstGeom>
          <a:noFill/>
        </p:spPr>
        <p:txBody>
          <a:bodyPr wrap="square" rtlCol="0">
            <a:spAutoFit/>
          </a:bodyPr>
          <a:lstStyle/>
          <a:p>
            <a:pPr defTabSz="914400"/>
            <a:r>
              <a:rPr lang="sr-Latn-RS" dirty="0">
                <a:solidFill>
                  <a:prstClr val="black"/>
                </a:solidFill>
              </a:rPr>
              <a:t>Komparacija ostvarenih rezultata pre i posle izgradnje kotla na biomasu</a:t>
            </a:r>
            <a:endParaRPr lang="sr-Cyrl-RS" dirty="0">
              <a:solidFill>
                <a:prstClr val="black"/>
              </a:solidFill>
            </a:endParaRPr>
          </a:p>
        </p:txBody>
      </p:sp>
      <p:sp>
        <p:nvSpPr>
          <p:cNvPr id="10" name="TextBox 9"/>
          <p:cNvSpPr txBox="1"/>
          <p:nvPr/>
        </p:nvSpPr>
        <p:spPr>
          <a:xfrm>
            <a:off x="5652121" y="1052739"/>
            <a:ext cx="2880320" cy="1754326"/>
          </a:xfrm>
          <a:prstGeom prst="rect">
            <a:avLst/>
          </a:prstGeom>
          <a:noFill/>
        </p:spPr>
        <p:txBody>
          <a:bodyPr wrap="square" rtlCol="0">
            <a:spAutoFit/>
          </a:bodyPr>
          <a:lstStyle/>
          <a:p>
            <a:pPr defTabSz="914400"/>
            <a:r>
              <a:rPr lang="sr-Latn-RS" dirty="0">
                <a:solidFill>
                  <a:prstClr val="black"/>
                </a:solidFill>
              </a:rPr>
              <a:t>Do 2013. mazut je bio jedino gorivo korišćeno u kotlovima za sagorevanje (uz uvođenje loživog gasa kao povrata iz procesa kada je to bilo moguće )</a:t>
            </a:r>
            <a:endParaRPr lang="sr-Cyrl-RS" dirty="0">
              <a:solidFill>
                <a:prstClr val="black"/>
              </a:solidFill>
            </a:endParaRPr>
          </a:p>
        </p:txBody>
      </p:sp>
      <p:graphicFrame>
        <p:nvGraphicFramePr>
          <p:cNvPr id="11" name="Table 10"/>
          <p:cNvGraphicFramePr>
            <a:graphicFrameLocks noGrp="1"/>
          </p:cNvGraphicFramePr>
          <p:nvPr>
            <p:extLst>
              <p:ext uri="{D42A27DB-BD31-4B8C-83A1-F6EECF244321}">
                <p14:modId xmlns:p14="http://schemas.microsoft.com/office/powerpoint/2010/main" val="3335172518"/>
              </p:ext>
            </p:extLst>
          </p:nvPr>
        </p:nvGraphicFramePr>
        <p:xfrm>
          <a:off x="1115619" y="3212976"/>
          <a:ext cx="7416823" cy="2016223"/>
        </p:xfrm>
        <a:graphic>
          <a:graphicData uri="http://schemas.openxmlformats.org/drawingml/2006/table">
            <a:tbl>
              <a:tblPr firstRow="1" firstCol="1" bandRow="1"/>
              <a:tblGrid>
                <a:gridCol w="927103">
                  <a:extLst>
                    <a:ext uri="{9D8B030D-6E8A-4147-A177-3AD203B41FA5}">
                      <a16:colId xmlns="" xmlns:a16="http://schemas.microsoft.com/office/drawing/2014/main" val="20000"/>
                    </a:ext>
                  </a:extLst>
                </a:gridCol>
                <a:gridCol w="751273">
                  <a:extLst>
                    <a:ext uri="{9D8B030D-6E8A-4147-A177-3AD203B41FA5}">
                      <a16:colId xmlns="" xmlns:a16="http://schemas.microsoft.com/office/drawing/2014/main" val="20001"/>
                    </a:ext>
                  </a:extLst>
                </a:gridCol>
                <a:gridCol w="815211">
                  <a:extLst>
                    <a:ext uri="{9D8B030D-6E8A-4147-A177-3AD203B41FA5}">
                      <a16:colId xmlns="" xmlns:a16="http://schemas.microsoft.com/office/drawing/2014/main" val="20002"/>
                    </a:ext>
                  </a:extLst>
                </a:gridCol>
                <a:gridCol w="815211">
                  <a:extLst>
                    <a:ext uri="{9D8B030D-6E8A-4147-A177-3AD203B41FA5}">
                      <a16:colId xmlns="" xmlns:a16="http://schemas.microsoft.com/office/drawing/2014/main" val="20003"/>
                    </a:ext>
                  </a:extLst>
                </a:gridCol>
                <a:gridCol w="751273">
                  <a:extLst>
                    <a:ext uri="{9D8B030D-6E8A-4147-A177-3AD203B41FA5}">
                      <a16:colId xmlns="" xmlns:a16="http://schemas.microsoft.com/office/drawing/2014/main" val="20004"/>
                    </a:ext>
                  </a:extLst>
                </a:gridCol>
                <a:gridCol w="751273">
                  <a:extLst>
                    <a:ext uri="{9D8B030D-6E8A-4147-A177-3AD203B41FA5}">
                      <a16:colId xmlns="" xmlns:a16="http://schemas.microsoft.com/office/drawing/2014/main" val="20005"/>
                    </a:ext>
                  </a:extLst>
                </a:gridCol>
                <a:gridCol w="815211">
                  <a:extLst>
                    <a:ext uri="{9D8B030D-6E8A-4147-A177-3AD203B41FA5}">
                      <a16:colId xmlns="" xmlns:a16="http://schemas.microsoft.com/office/drawing/2014/main" val="20006"/>
                    </a:ext>
                  </a:extLst>
                </a:gridCol>
                <a:gridCol w="895134">
                  <a:extLst>
                    <a:ext uri="{9D8B030D-6E8A-4147-A177-3AD203B41FA5}">
                      <a16:colId xmlns="" xmlns:a16="http://schemas.microsoft.com/office/drawing/2014/main" val="20007"/>
                    </a:ext>
                  </a:extLst>
                </a:gridCol>
                <a:gridCol w="895134">
                  <a:extLst>
                    <a:ext uri="{9D8B030D-6E8A-4147-A177-3AD203B41FA5}">
                      <a16:colId xmlns="" xmlns:a16="http://schemas.microsoft.com/office/drawing/2014/main" val="20008"/>
                    </a:ext>
                  </a:extLst>
                </a:gridCol>
              </a:tblGrid>
              <a:tr h="248770">
                <a:tc>
                  <a:txBody>
                    <a:bodyPr/>
                    <a:lstStyle/>
                    <a:p>
                      <a:pPr algn="ctr">
                        <a:spcAft>
                          <a:spcPts val="0"/>
                        </a:spcAft>
                      </a:pPr>
                      <a:r>
                        <a:rPr lang="sr-Cyrl-RS" sz="1200" b="1" dirty="0">
                          <a:solidFill>
                            <a:srgbClr val="000000"/>
                          </a:solidFill>
                          <a:effectLst/>
                          <a:latin typeface="Calibri"/>
                          <a:ea typeface="Calibri"/>
                        </a:rPr>
                        <a:t>Hipol a.d.</a:t>
                      </a:r>
                      <a:endParaRPr lang="sr-Cyrl-RS" sz="1200" b="1" dirty="0">
                        <a:effectLst/>
                        <a:latin typeface="Calibri"/>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gridSpan="8">
                  <a:txBody>
                    <a:bodyPr/>
                    <a:lstStyle/>
                    <a:p>
                      <a:pPr algn="ctr">
                        <a:spcAft>
                          <a:spcPts val="0"/>
                        </a:spcAft>
                      </a:pPr>
                      <a:r>
                        <a:rPr lang="sr-Cyrl-RS" sz="1200" b="1">
                          <a:solidFill>
                            <a:srgbClr val="000000"/>
                          </a:solidFill>
                          <a:effectLst/>
                          <a:latin typeface="Calibri"/>
                          <a:ea typeface="Calibri"/>
                        </a:rPr>
                        <a:t>PRODUKCIJA TOPLOTNE ENERGIJE / PARE - PROIZVODNJA P.P</a:t>
                      </a:r>
                      <a:endParaRPr lang="sr-Cyrl-RS" sz="1200" b="1">
                        <a:effectLst/>
                        <a:latin typeface="Calibri"/>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sr-Cyrl-RS"/>
                    </a:p>
                  </a:txBody>
                  <a:tcPr/>
                </a:tc>
                <a:tc hMerge="1">
                  <a:txBody>
                    <a:bodyPr/>
                    <a:lstStyle/>
                    <a:p>
                      <a:endParaRPr lang="sr-Cyrl-RS"/>
                    </a:p>
                  </a:txBody>
                  <a:tcPr/>
                </a:tc>
                <a:tc hMerge="1">
                  <a:txBody>
                    <a:bodyPr/>
                    <a:lstStyle/>
                    <a:p>
                      <a:endParaRPr lang="sr-Cyrl-RS"/>
                    </a:p>
                  </a:txBody>
                  <a:tcPr/>
                </a:tc>
                <a:tc hMerge="1">
                  <a:txBody>
                    <a:bodyPr/>
                    <a:lstStyle/>
                    <a:p>
                      <a:endParaRPr lang="sr-Cyrl-RS"/>
                    </a:p>
                  </a:txBody>
                  <a:tcPr/>
                </a:tc>
                <a:tc hMerge="1">
                  <a:txBody>
                    <a:bodyPr/>
                    <a:lstStyle/>
                    <a:p>
                      <a:endParaRPr lang="sr-Cyrl-RS"/>
                    </a:p>
                  </a:txBody>
                  <a:tcPr/>
                </a:tc>
                <a:tc hMerge="1">
                  <a:txBody>
                    <a:bodyPr/>
                    <a:lstStyle/>
                    <a:p>
                      <a:endParaRPr lang="sr-Cyrl-RS"/>
                    </a:p>
                  </a:txBody>
                  <a:tcPr/>
                </a:tc>
                <a:tc hMerge="1">
                  <a:txBody>
                    <a:bodyPr/>
                    <a:lstStyle/>
                    <a:p>
                      <a:endParaRPr lang="sr-Cyrl-RS"/>
                    </a:p>
                  </a:txBody>
                  <a:tcPr/>
                </a:tc>
                <a:extLst>
                  <a:ext uri="{0D108BD9-81ED-4DB2-BD59-A6C34878D82A}">
                    <a16:rowId xmlns="" xmlns:a16="http://schemas.microsoft.com/office/drawing/2014/main" val="10000"/>
                  </a:ext>
                </a:extLst>
              </a:tr>
              <a:tr h="248770">
                <a:tc rowSpan="4">
                  <a:txBody>
                    <a:bodyPr/>
                    <a:lstStyle/>
                    <a:p>
                      <a:pPr algn="ctr">
                        <a:spcAft>
                          <a:spcPts val="0"/>
                        </a:spcAft>
                      </a:pPr>
                      <a:r>
                        <a:rPr lang="sr-Cyrl-RS" sz="1200" b="1">
                          <a:solidFill>
                            <a:srgbClr val="000000"/>
                          </a:solidFill>
                          <a:effectLst/>
                          <a:latin typeface="Calibri"/>
                          <a:ea typeface="Calibri"/>
                        </a:rPr>
                        <a:t>2016.god.</a:t>
                      </a:r>
                      <a:endParaRPr lang="sr-Cyrl-RS" sz="1200" b="1">
                        <a:effectLst/>
                        <a:latin typeface="Calibri"/>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9694"/>
                    </a:solidFill>
                  </a:tcPr>
                </a:tc>
                <a:tc gridSpan="2">
                  <a:txBody>
                    <a:bodyPr/>
                    <a:lstStyle/>
                    <a:p>
                      <a:pPr algn="ctr">
                        <a:spcAft>
                          <a:spcPts val="0"/>
                        </a:spcAft>
                      </a:pPr>
                      <a:r>
                        <a:rPr lang="sr-Cyrl-RS" sz="1000" b="1" dirty="0">
                          <a:solidFill>
                            <a:srgbClr val="000000"/>
                          </a:solidFill>
                          <a:effectLst/>
                          <a:latin typeface="Calibri"/>
                          <a:ea typeface="Calibri"/>
                        </a:rPr>
                        <a:t>MAZUT</a:t>
                      </a:r>
                      <a:endParaRPr lang="sr-Cyrl-RS" sz="1200" b="1" dirty="0">
                        <a:effectLst/>
                        <a:latin typeface="Calibri"/>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sr-Cyrl-RS"/>
                    </a:p>
                  </a:txBody>
                  <a:tcPr/>
                </a:tc>
                <a:tc gridSpan="2">
                  <a:txBody>
                    <a:bodyPr/>
                    <a:lstStyle/>
                    <a:p>
                      <a:pPr algn="ctr">
                        <a:spcAft>
                          <a:spcPts val="0"/>
                        </a:spcAft>
                      </a:pPr>
                      <a:r>
                        <a:rPr lang="sr-Cyrl-RS" sz="1000" b="1">
                          <a:solidFill>
                            <a:srgbClr val="000000"/>
                          </a:solidFill>
                          <a:effectLst/>
                          <a:latin typeface="Calibri"/>
                          <a:ea typeface="Calibri"/>
                        </a:rPr>
                        <a:t>LOŽIVI GAS - TNG </a:t>
                      </a:r>
                      <a:endParaRPr lang="sr-Cyrl-RS" sz="1200" b="1">
                        <a:effectLst/>
                        <a:latin typeface="Calibri"/>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7DEE8"/>
                    </a:solidFill>
                  </a:tcPr>
                </a:tc>
                <a:tc hMerge="1">
                  <a:txBody>
                    <a:bodyPr/>
                    <a:lstStyle/>
                    <a:p>
                      <a:endParaRPr lang="sr-Cyrl-RS"/>
                    </a:p>
                  </a:txBody>
                  <a:tcPr/>
                </a:tc>
                <a:tc gridSpan="2">
                  <a:txBody>
                    <a:bodyPr/>
                    <a:lstStyle/>
                    <a:p>
                      <a:pPr algn="ctr">
                        <a:spcAft>
                          <a:spcPts val="0"/>
                        </a:spcAft>
                      </a:pPr>
                      <a:r>
                        <a:rPr lang="sr-Cyrl-RS" sz="1050" b="1">
                          <a:solidFill>
                            <a:srgbClr val="000000"/>
                          </a:solidFill>
                          <a:effectLst/>
                          <a:latin typeface="Calibri"/>
                          <a:ea typeface="Calibri"/>
                        </a:rPr>
                        <a:t>BIOMASA - PELET</a:t>
                      </a:r>
                      <a:endParaRPr lang="sr-Cyrl-RS" sz="1200" b="1">
                        <a:effectLst/>
                        <a:latin typeface="Calibri"/>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hMerge="1">
                  <a:txBody>
                    <a:bodyPr/>
                    <a:lstStyle/>
                    <a:p>
                      <a:endParaRPr lang="sr-Cyrl-RS"/>
                    </a:p>
                  </a:txBody>
                  <a:tcPr/>
                </a:tc>
                <a:tc>
                  <a:txBody>
                    <a:bodyPr/>
                    <a:lstStyle/>
                    <a:p>
                      <a:pPr algn="ctr">
                        <a:spcAft>
                          <a:spcPts val="0"/>
                        </a:spcAft>
                      </a:pPr>
                      <a:r>
                        <a:rPr lang="sr-Cyrl-RS" sz="1050" b="1">
                          <a:solidFill>
                            <a:srgbClr val="000000"/>
                          </a:solidFill>
                          <a:effectLst/>
                          <a:latin typeface="Calibri"/>
                          <a:ea typeface="Calibri"/>
                        </a:rPr>
                        <a:t>UKUPNO </a:t>
                      </a:r>
                      <a:endParaRPr lang="sr-Cyrl-RS" sz="1200" b="1">
                        <a:effectLst/>
                        <a:latin typeface="Calibri"/>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2"/>
                    </a:solidFill>
                  </a:tcPr>
                </a:tc>
                <a:tc>
                  <a:txBody>
                    <a:bodyPr/>
                    <a:lstStyle/>
                    <a:p>
                      <a:pPr algn="ctr">
                        <a:spcAft>
                          <a:spcPts val="0"/>
                        </a:spcAft>
                      </a:pPr>
                      <a:r>
                        <a:rPr lang="sr-Cyrl-RS" sz="1050" b="1">
                          <a:solidFill>
                            <a:srgbClr val="000000"/>
                          </a:solidFill>
                          <a:effectLst/>
                          <a:latin typeface="Calibri"/>
                          <a:ea typeface="Calibri"/>
                        </a:rPr>
                        <a:t>UKUPNO </a:t>
                      </a:r>
                      <a:endParaRPr lang="sr-Cyrl-RS" sz="1200" b="1">
                        <a:effectLst/>
                        <a:latin typeface="Calibri"/>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 xmlns:a16="http://schemas.microsoft.com/office/drawing/2014/main" val="10001"/>
                  </a:ext>
                </a:extLst>
              </a:tr>
              <a:tr h="236924">
                <a:tc vMerge="1">
                  <a:txBody>
                    <a:bodyPr/>
                    <a:lstStyle/>
                    <a:p>
                      <a:endParaRPr lang="sr-Cyrl-RS"/>
                    </a:p>
                  </a:txBody>
                  <a:tcPr/>
                </a:tc>
                <a:tc rowSpan="2">
                  <a:txBody>
                    <a:bodyPr/>
                    <a:lstStyle/>
                    <a:p>
                      <a:pPr algn="ctr">
                        <a:spcAft>
                          <a:spcPts val="0"/>
                        </a:spcAft>
                      </a:pPr>
                      <a:r>
                        <a:rPr lang="sr-Cyrl-RS" sz="1000" b="1">
                          <a:solidFill>
                            <a:srgbClr val="000000"/>
                          </a:solidFill>
                          <a:effectLst/>
                          <a:latin typeface="Calibri"/>
                          <a:ea typeface="Calibri"/>
                        </a:rPr>
                        <a:t>Produkcija pare</a:t>
                      </a:r>
                      <a:endParaRPr lang="sr-Cyrl-RS" sz="1200" b="1">
                        <a:effectLst/>
                        <a:latin typeface="Calibri"/>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rowSpan="2">
                  <a:txBody>
                    <a:bodyPr/>
                    <a:lstStyle/>
                    <a:p>
                      <a:pPr algn="ctr">
                        <a:spcAft>
                          <a:spcPts val="0"/>
                        </a:spcAft>
                      </a:pPr>
                      <a:r>
                        <a:rPr lang="sr-Cyrl-RS" sz="1000" b="1">
                          <a:solidFill>
                            <a:srgbClr val="000000"/>
                          </a:solidFill>
                          <a:effectLst/>
                          <a:latin typeface="Calibri"/>
                          <a:ea typeface="Calibri"/>
                        </a:rPr>
                        <a:t>Potrošnja mazuta</a:t>
                      </a:r>
                      <a:endParaRPr lang="sr-Cyrl-RS" sz="1200" b="1">
                        <a:effectLst/>
                        <a:latin typeface="Calibri"/>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rowSpan="2">
                  <a:txBody>
                    <a:bodyPr/>
                    <a:lstStyle/>
                    <a:p>
                      <a:pPr algn="ctr">
                        <a:spcAft>
                          <a:spcPts val="0"/>
                        </a:spcAft>
                      </a:pPr>
                      <a:r>
                        <a:rPr lang="sr-Cyrl-RS" sz="1000" b="1" dirty="0">
                          <a:solidFill>
                            <a:srgbClr val="000000"/>
                          </a:solidFill>
                          <a:effectLst/>
                          <a:latin typeface="Calibri"/>
                          <a:ea typeface="Calibri"/>
                        </a:rPr>
                        <a:t>Produkcija pare</a:t>
                      </a:r>
                      <a:endParaRPr lang="sr-Cyrl-RS" sz="1200" b="1" dirty="0">
                        <a:effectLst/>
                        <a:latin typeface="Calibri"/>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7DEE8"/>
                    </a:solidFill>
                  </a:tcPr>
                </a:tc>
                <a:tc rowSpan="2">
                  <a:txBody>
                    <a:bodyPr/>
                    <a:lstStyle/>
                    <a:p>
                      <a:pPr algn="ctr">
                        <a:spcAft>
                          <a:spcPts val="0"/>
                        </a:spcAft>
                      </a:pPr>
                      <a:r>
                        <a:rPr lang="sr-Cyrl-RS" sz="1000" b="1" dirty="0">
                          <a:solidFill>
                            <a:srgbClr val="000000"/>
                          </a:solidFill>
                          <a:effectLst/>
                          <a:latin typeface="Calibri"/>
                          <a:ea typeface="Calibri"/>
                        </a:rPr>
                        <a:t>Potrošnja gasa-LG</a:t>
                      </a:r>
                      <a:endParaRPr lang="sr-Cyrl-RS" sz="1200" b="1" dirty="0">
                        <a:effectLst/>
                        <a:latin typeface="Calibri"/>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7DEE8"/>
                    </a:solidFill>
                  </a:tcPr>
                </a:tc>
                <a:tc rowSpan="2">
                  <a:txBody>
                    <a:bodyPr/>
                    <a:lstStyle/>
                    <a:p>
                      <a:pPr algn="ctr">
                        <a:spcAft>
                          <a:spcPts val="0"/>
                        </a:spcAft>
                      </a:pPr>
                      <a:r>
                        <a:rPr lang="sr-Cyrl-RS" sz="1000" b="1">
                          <a:solidFill>
                            <a:srgbClr val="000000"/>
                          </a:solidFill>
                          <a:effectLst/>
                          <a:latin typeface="Calibri"/>
                          <a:ea typeface="Calibri"/>
                        </a:rPr>
                        <a:t>Produkcija pare</a:t>
                      </a:r>
                      <a:endParaRPr lang="sr-Cyrl-RS" sz="1200" b="1">
                        <a:effectLst/>
                        <a:latin typeface="Calibri"/>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rowSpan="2">
                  <a:txBody>
                    <a:bodyPr/>
                    <a:lstStyle/>
                    <a:p>
                      <a:pPr algn="ctr">
                        <a:spcAft>
                          <a:spcPts val="0"/>
                        </a:spcAft>
                      </a:pPr>
                      <a:r>
                        <a:rPr lang="sr-Cyrl-RS" sz="1000" b="1">
                          <a:solidFill>
                            <a:srgbClr val="000000"/>
                          </a:solidFill>
                          <a:effectLst/>
                          <a:latin typeface="Calibri"/>
                          <a:ea typeface="Calibri"/>
                        </a:rPr>
                        <a:t>Potrošnja biomase</a:t>
                      </a:r>
                      <a:endParaRPr lang="sr-Cyrl-RS" sz="1200" b="1">
                        <a:effectLst/>
                        <a:latin typeface="Calibri"/>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rowSpan="2">
                  <a:txBody>
                    <a:bodyPr/>
                    <a:lstStyle/>
                    <a:p>
                      <a:pPr algn="ctr">
                        <a:spcAft>
                          <a:spcPts val="0"/>
                        </a:spcAft>
                      </a:pPr>
                      <a:r>
                        <a:rPr lang="sr-Cyrl-RS" sz="1050" b="1">
                          <a:solidFill>
                            <a:srgbClr val="000000"/>
                          </a:solidFill>
                          <a:effectLst/>
                          <a:latin typeface="Calibri"/>
                          <a:ea typeface="Calibri"/>
                        </a:rPr>
                        <a:t>Produkcija pare</a:t>
                      </a:r>
                      <a:endParaRPr lang="sr-Cyrl-RS" sz="1200" b="1">
                        <a:effectLst/>
                        <a:latin typeface="Calibri"/>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2"/>
                    </a:solidFill>
                  </a:tcPr>
                </a:tc>
                <a:tc>
                  <a:txBody>
                    <a:bodyPr/>
                    <a:lstStyle/>
                    <a:p>
                      <a:pPr algn="ctr">
                        <a:spcAft>
                          <a:spcPts val="0"/>
                        </a:spcAft>
                      </a:pPr>
                      <a:r>
                        <a:rPr lang="sr-Cyrl-RS" sz="1050" b="1">
                          <a:solidFill>
                            <a:srgbClr val="000000"/>
                          </a:solidFill>
                          <a:effectLst/>
                          <a:latin typeface="Calibri"/>
                          <a:ea typeface="Calibri"/>
                        </a:rPr>
                        <a:t>Proizvodnja</a:t>
                      </a:r>
                      <a:endParaRPr lang="sr-Cyrl-RS" sz="1200" b="1">
                        <a:effectLst/>
                        <a:latin typeface="Calibri"/>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00"/>
                    </a:solidFill>
                  </a:tcPr>
                </a:tc>
                <a:extLst>
                  <a:ext uri="{0D108BD9-81ED-4DB2-BD59-A6C34878D82A}">
                    <a16:rowId xmlns="" xmlns:a16="http://schemas.microsoft.com/office/drawing/2014/main" val="10002"/>
                  </a:ext>
                </a:extLst>
              </a:tr>
              <a:tr h="379079">
                <a:tc vMerge="1">
                  <a:txBody>
                    <a:bodyPr/>
                    <a:lstStyle/>
                    <a:p>
                      <a:endParaRPr lang="sr-Cyrl-RS"/>
                    </a:p>
                  </a:txBody>
                  <a:tcPr/>
                </a:tc>
                <a:tc vMerge="1">
                  <a:txBody>
                    <a:bodyPr/>
                    <a:lstStyle/>
                    <a:p>
                      <a:endParaRPr lang="sr-Cyrl-RS"/>
                    </a:p>
                  </a:txBody>
                  <a:tcPr/>
                </a:tc>
                <a:tc vMerge="1">
                  <a:txBody>
                    <a:bodyPr/>
                    <a:lstStyle/>
                    <a:p>
                      <a:endParaRPr lang="sr-Cyrl-RS"/>
                    </a:p>
                  </a:txBody>
                  <a:tcPr/>
                </a:tc>
                <a:tc vMerge="1">
                  <a:txBody>
                    <a:bodyPr/>
                    <a:lstStyle/>
                    <a:p>
                      <a:endParaRPr lang="sr-Cyrl-RS"/>
                    </a:p>
                  </a:txBody>
                  <a:tcPr/>
                </a:tc>
                <a:tc vMerge="1">
                  <a:txBody>
                    <a:bodyPr/>
                    <a:lstStyle/>
                    <a:p>
                      <a:endParaRPr lang="sr-Cyrl-RS"/>
                    </a:p>
                  </a:txBody>
                  <a:tcPr/>
                </a:tc>
                <a:tc vMerge="1">
                  <a:txBody>
                    <a:bodyPr/>
                    <a:lstStyle/>
                    <a:p>
                      <a:endParaRPr lang="sr-Cyrl-RS"/>
                    </a:p>
                  </a:txBody>
                  <a:tcPr/>
                </a:tc>
                <a:tc vMerge="1">
                  <a:txBody>
                    <a:bodyPr/>
                    <a:lstStyle/>
                    <a:p>
                      <a:endParaRPr lang="sr-Cyrl-RS"/>
                    </a:p>
                  </a:txBody>
                  <a:tcPr/>
                </a:tc>
                <a:tc vMerge="1">
                  <a:txBody>
                    <a:bodyPr/>
                    <a:lstStyle/>
                    <a:p>
                      <a:endParaRPr lang="sr-Cyrl-RS"/>
                    </a:p>
                  </a:txBody>
                  <a:tcPr/>
                </a:tc>
                <a:tc>
                  <a:txBody>
                    <a:bodyPr/>
                    <a:lstStyle/>
                    <a:p>
                      <a:pPr algn="ctr">
                        <a:spcAft>
                          <a:spcPts val="0"/>
                        </a:spcAft>
                      </a:pPr>
                      <a:r>
                        <a:rPr lang="sr-Cyrl-RS" sz="1050" b="1" dirty="0">
                          <a:solidFill>
                            <a:srgbClr val="000000"/>
                          </a:solidFill>
                          <a:effectLst/>
                          <a:latin typeface="Calibri"/>
                          <a:ea typeface="Calibri"/>
                        </a:rPr>
                        <a:t>P.P.granulat</a:t>
                      </a:r>
                      <a:endParaRPr lang="sr-Cyrl-RS" sz="1200" b="1" dirty="0">
                        <a:effectLst/>
                        <a:latin typeface="Calibri"/>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 xmlns:a16="http://schemas.microsoft.com/office/drawing/2014/main" val="10003"/>
                  </a:ext>
                </a:extLst>
              </a:tr>
              <a:tr h="236924">
                <a:tc vMerge="1">
                  <a:txBody>
                    <a:bodyPr/>
                    <a:lstStyle/>
                    <a:p>
                      <a:endParaRPr lang="sr-Cyrl-RS"/>
                    </a:p>
                  </a:txBody>
                  <a:tcPr/>
                </a:tc>
                <a:tc>
                  <a:txBody>
                    <a:bodyPr/>
                    <a:lstStyle/>
                    <a:p>
                      <a:pPr algn="ctr">
                        <a:spcAft>
                          <a:spcPts val="0"/>
                        </a:spcAft>
                      </a:pPr>
                      <a:r>
                        <a:rPr lang="sr-Cyrl-RS" sz="1200" b="1">
                          <a:solidFill>
                            <a:srgbClr val="000000"/>
                          </a:solidFill>
                          <a:effectLst/>
                          <a:latin typeface="Calibri"/>
                          <a:ea typeface="Calibri"/>
                        </a:rPr>
                        <a:t>t</a:t>
                      </a:r>
                      <a:endParaRPr lang="sr-Cyrl-RS" sz="1200" b="1">
                        <a:effectLst/>
                        <a:latin typeface="Calibri"/>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sr-Cyrl-RS" sz="1200" b="1">
                          <a:solidFill>
                            <a:srgbClr val="000000"/>
                          </a:solidFill>
                          <a:effectLst/>
                          <a:latin typeface="Calibri"/>
                          <a:ea typeface="Calibri"/>
                        </a:rPr>
                        <a:t>t</a:t>
                      </a:r>
                      <a:endParaRPr lang="sr-Cyrl-RS" sz="1200" b="1">
                        <a:effectLst/>
                        <a:latin typeface="Calibri"/>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sr-Cyrl-RS" sz="1200" b="1">
                          <a:solidFill>
                            <a:srgbClr val="000000"/>
                          </a:solidFill>
                          <a:effectLst/>
                          <a:latin typeface="Calibri"/>
                          <a:ea typeface="Calibri"/>
                        </a:rPr>
                        <a:t>t</a:t>
                      </a:r>
                      <a:endParaRPr lang="sr-Cyrl-RS" sz="1200" b="1">
                        <a:effectLst/>
                        <a:latin typeface="Calibri"/>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7DEE8"/>
                    </a:solidFill>
                  </a:tcPr>
                </a:tc>
                <a:tc>
                  <a:txBody>
                    <a:bodyPr/>
                    <a:lstStyle/>
                    <a:p>
                      <a:pPr algn="ctr">
                        <a:spcAft>
                          <a:spcPts val="0"/>
                        </a:spcAft>
                      </a:pPr>
                      <a:r>
                        <a:rPr lang="sr-Cyrl-RS" sz="1200" b="1" dirty="0">
                          <a:solidFill>
                            <a:srgbClr val="000000"/>
                          </a:solidFill>
                          <a:effectLst/>
                          <a:latin typeface="Calibri"/>
                          <a:ea typeface="Calibri"/>
                        </a:rPr>
                        <a:t>t</a:t>
                      </a:r>
                      <a:endParaRPr lang="sr-Cyrl-RS" sz="1200" b="1" dirty="0">
                        <a:effectLst/>
                        <a:latin typeface="Calibri"/>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7DEE8"/>
                    </a:solidFill>
                  </a:tcPr>
                </a:tc>
                <a:tc>
                  <a:txBody>
                    <a:bodyPr/>
                    <a:lstStyle/>
                    <a:p>
                      <a:pPr algn="ctr">
                        <a:spcAft>
                          <a:spcPts val="0"/>
                        </a:spcAft>
                      </a:pPr>
                      <a:r>
                        <a:rPr lang="sr-Cyrl-RS" sz="1200" b="1">
                          <a:solidFill>
                            <a:srgbClr val="000000"/>
                          </a:solidFill>
                          <a:effectLst/>
                          <a:latin typeface="Calibri"/>
                          <a:ea typeface="Calibri"/>
                        </a:rPr>
                        <a:t>t</a:t>
                      </a:r>
                      <a:endParaRPr lang="sr-Cyrl-RS" sz="1200" b="1">
                        <a:effectLst/>
                        <a:latin typeface="Calibri"/>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a:spcAft>
                          <a:spcPts val="0"/>
                        </a:spcAft>
                      </a:pPr>
                      <a:r>
                        <a:rPr lang="sr-Cyrl-RS" sz="1200" b="1">
                          <a:solidFill>
                            <a:srgbClr val="000000"/>
                          </a:solidFill>
                          <a:effectLst/>
                          <a:latin typeface="Calibri"/>
                          <a:ea typeface="Calibri"/>
                        </a:rPr>
                        <a:t>t</a:t>
                      </a:r>
                      <a:endParaRPr lang="sr-Cyrl-RS" sz="1200" b="1">
                        <a:effectLst/>
                        <a:latin typeface="Calibri"/>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a:spcAft>
                          <a:spcPts val="0"/>
                        </a:spcAft>
                      </a:pPr>
                      <a:r>
                        <a:rPr lang="sr-Cyrl-RS" sz="1200" b="1">
                          <a:solidFill>
                            <a:srgbClr val="000000"/>
                          </a:solidFill>
                          <a:effectLst/>
                          <a:latin typeface="Calibri"/>
                          <a:ea typeface="Calibri"/>
                        </a:rPr>
                        <a:t>t</a:t>
                      </a:r>
                      <a:endParaRPr lang="sr-Cyrl-RS" sz="1200" b="1">
                        <a:effectLst/>
                        <a:latin typeface="Calibri"/>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2"/>
                    </a:solidFill>
                  </a:tcPr>
                </a:tc>
                <a:tc>
                  <a:txBody>
                    <a:bodyPr/>
                    <a:lstStyle/>
                    <a:p>
                      <a:pPr algn="ctr">
                        <a:spcAft>
                          <a:spcPts val="0"/>
                        </a:spcAft>
                      </a:pPr>
                      <a:r>
                        <a:rPr lang="sr-Cyrl-RS" sz="1200" b="1">
                          <a:solidFill>
                            <a:srgbClr val="000000"/>
                          </a:solidFill>
                          <a:effectLst/>
                          <a:latin typeface="Calibri"/>
                          <a:ea typeface="Calibri"/>
                        </a:rPr>
                        <a:t>t</a:t>
                      </a:r>
                      <a:endParaRPr lang="sr-Cyrl-RS" sz="1200" b="1">
                        <a:effectLst/>
                        <a:latin typeface="Calibri"/>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 xmlns:a16="http://schemas.microsoft.com/office/drawing/2014/main" val="10004"/>
                  </a:ext>
                </a:extLst>
              </a:tr>
              <a:tr h="416986">
                <a:tc>
                  <a:txBody>
                    <a:bodyPr/>
                    <a:lstStyle/>
                    <a:p>
                      <a:pPr algn="ctr">
                        <a:spcAft>
                          <a:spcPts val="0"/>
                        </a:spcAft>
                      </a:pPr>
                      <a:r>
                        <a:rPr lang="sr-Cyrl-RS" sz="1200" b="1">
                          <a:solidFill>
                            <a:srgbClr val="000000"/>
                          </a:solidFill>
                          <a:effectLst/>
                          <a:latin typeface="Calibri"/>
                          <a:ea typeface="Calibri"/>
                        </a:rPr>
                        <a:t>Ukupno</a:t>
                      </a:r>
                      <a:endParaRPr lang="sr-Cyrl-RS" sz="1200" b="1">
                        <a:effectLst/>
                        <a:latin typeface="Calibri"/>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Aft>
                          <a:spcPts val="0"/>
                        </a:spcAft>
                      </a:pPr>
                      <a:r>
                        <a:rPr lang="sr-Cyrl-RS" sz="1200" b="1" dirty="0">
                          <a:solidFill>
                            <a:srgbClr val="000000"/>
                          </a:solidFill>
                          <a:effectLst/>
                          <a:latin typeface="Calibri"/>
                          <a:ea typeface="Calibri"/>
                        </a:rPr>
                        <a:t>62280.72</a:t>
                      </a:r>
                      <a:endParaRPr lang="sr-Cyrl-RS" sz="1200" b="1" dirty="0">
                        <a:effectLst/>
                        <a:latin typeface="Calibri"/>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Aft>
                          <a:spcPts val="0"/>
                        </a:spcAft>
                      </a:pPr>
                      <a:r>
                        <a:rPr lang="sr-Cyrl-RS" sz="1200" b="1" dirty="0">
                          <a:solidFill>
                            <a:srgbClr val="000000"/>
                          </a:solidFill>
                          <a:effectLst/>
                          <a:latin typeface="Calibri"/>
                          <a:ea typeface="Calibri"/>
                        </a:rPr>
                        <a:t>4156.33</a:t>
                      </a:r>
                      <a:endParaRPr lang="sr-Cyrl-RS" sz="1200" b="1" dirty="0">
                        <a:effectLst/>
                        <a:latin typeface="Calibri"/>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Aft>
                          <a:spcPts val="0"/>
                        </a:spcAft>
                      </a:pPr>
                      <a:r>
                        <a:rPr lang="sr-Cyrl-RS" sz="1200" b="1">
                          <a:solidFill>
                            <a:srgbClr val="000000"/>
                          </a:solidFill>
                          <a:effectLst/>
                          <a:latin typeface="Calibri"/>
                          <a:ea typeface="Calibri"/>
                        </a:rPr>
                        <a:t>2397.17</a:t>
                      </a:r>
                      <a:endParaRPr lang="sr-Cyrl-RS" sz="1200" b="1">
                        <a:effectLst/>
                        <a:latin typeface="Calibri"/>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a:spcAft>
                          <a:spcPts val="0"/>
                        </a:spcAft>
                      </a:pPr>
                      <a:r>
                        <a:rPr lang="sr-Cyrl-RS" sz="1200" b="1">
                          <a:solidFill>
                            <a:srgbClr val="000000"/>
                          </a:solidFill>
                          <a:effectLst/>
                          <a:latin typeface="Calibri"/>
                          <a:ea typeface="Calibri"/>
                        </a:rPr>
                        <a:t>152.04</a:t>
                      </a:r>
                      <a:endParaRPr lang="sr-Cyrl-RS" sz="1200" b="1">
                        <a:effectLst/>
                        <a:latin typeface="Calibri"/>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a:spcAft>
                          <a:spcPts val="0"/>
                        </a:spcAft>
                      </a:pPr>
                      <a:r>
                        <a:rPr lang="sr-Cyrl-RS" sz="1200" b="1" dirty="0">
                          <a:solidFill>
                            <a:srgbClr val="000000"/>
                          </a:solidFill>
                          <a:effectLst/>
                          <a:latin typeface="Calibri"/>
                          <a:ea typeface="Calibri"/>
                        </a:rPr>
                        <a:t>47741.46</a:t>
                      </a:r>
                      <a:endParaRPr lang="sr-Cyrl-RS" sz="1200" b="1" dirty="0">
                        <a:effectLst/>
                        <a:latin typeface="Calibri"/>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79B"/>
                    </a:solidFill>
                  </a:tcPr>
                </a:tc>
                <a:tc>
                  <a:txBody>
                    <a:bodyPr/>
                    <a:lstStyle/>
                    <a:p>
                      <a:pPr algn="ctr">
                        <a:spcAft>
                          <a:spcPts val="0"/>
                        </a:spcAft>
                      </a:pPr>
                      <a:r>
                        <a:rPr lang="sr-Cyrl-RS" sz="1200" b="1">
                          <a:solidFill>
                            <a:srgbClr val="000000"/>
                          </a:solidFill>
                          <a:effectLst/>
                          <a:latin typeface="Calibri"/>
                          <a:ea typeface="Calibri"/>
                        </a:rPr>
                        <a:t>9742.90</a:t>
                      </a:r>
                      <a:endParaRPr lang="sr-Cyrl-RS" sz="1200" b="1">
                        <a:effectLst/>
                        <a:latin typeface="Calibri"/>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79B"/>
                    </a:solidFill>
                  </a:tcPr>
                </a:tc>
                <a:tc>
                  <a:txBody>
                    <a:bodyPr/>
                    <a:lstStyle/>
                    <a:p>
                      <a:pPr algn="ctr">
                        <a:spcAft>
                          <a:spcPts val="0"/>
                        </a:spcAft>
                      </a:pPr>
                      <a:r>
                        <a:rPr lang="sr-Cyrl-RS" sz="1200" b="1">
                          <a:solidFill>
                            <a:srgbClr val="000000"/>
                          </a:solidFill>
                          <a:effectLst/>
                          <a:latin typeface="Calibri"/>
                          <a:ea typeface="Calibri"/>
                        </a:rPr>
                        <a:t>112419.35</a:t>
                      </a:r>
                      <a:endParaRPr lang="sr-Cyrl-RS" sz="1200" b="1">
                        <a:effectLst/>
                        <a:latin typeface="Calibri"/>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DD5"/>
                    </a:solidFill>
                  </a:tcPr>
                </a:tc>
                <a:tc>
                  <a:txBody>
                    <a:bodyPr/>
                    <a:lstStyle/>
                    <a:p>
                      <a:pPr algn="ctr">
                        <a:spcAft>
                          <a:spcPts val="0"/>
                        </a:spcAft>
                      </a:pPr>
                      <a:r>
                        <a:rPr lang="sr-Cyrl-RS" sz="1200" b="1">
                          <a:solidFill>
                            <a:srgbClr val="000000"/>
                          </a:solidFill>
                          <a:effectLst/>
                          <a:latin typeface="Calibri"/>
                          <a:ea typeface="Calibri"/>
                        </a:rPr>
                        <a:t>34102.30</a:t>
                      </a:r>
                      <a:endParaRPr lang="sr-Cyrl-RS" sz="1200" b="1">
                        <a:effectLst/>
                        <a:latin typeface="Calibri"/>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 xmlns:a16="http://schemas.microsoft.com/office/drawing/2014/main" val="10005"/>
                  </a:ext>
                </a:extLst>
              </a:tr>
              <a:tr h="248770">
                <a:tc>
                  <a:txBody>
                    <a:bodyPr/>
                    <a:lstStyle/>
                    <a:p>
                      <a:pPr algn="ctr">
                        <a:spcAft>
                          <a:spcPts val="0"/>
                        </a:spcAft>
                      </a:pPr>
                      <a:r>
                        <a:rPr lang="sr-Cyrl-RS" sz="1200" b="1">
                          <a:solidFill>
                            <a:srgbClr val="000000"/>
                          </a:solidFill>
                          <a:effectLst/>
                          <a:latin typeface="Calibri"/>
                          <a:ea typeface="Calibri"/>
                        </a:rPr>
                        <a:t>Udeo (%)</a:t>
                      </a:r>
                      <a:endParaRPr lang="sr-Cyrl-RS" sz="1200" b="1">
                        <a:effectLst/>
                        <a:latin typeface="Calibri"/>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Aft>
                          <a:spcPts val="0"/>
                        </a:spcAft>
                      </a:pPr>
                      <a:r>
                        <a:rPr lang="sr-Cyrl-RS" sz="1200" b="1">
                          <a:solidFill>
                            <a:srgbClr val="000000"/>
                          </a:solidFill>
                          <a:effectLst/>
                          <a:latin typeface="Calibri"/>
                          <a:ea typeface="Calibri"/>
                        </a:rPr>
                        <a:t>55.40</a:t>
                      </a:r>
                      <a:endParaRPr lang="sr-Cyrl-RS" sz="1200" b="1">
                        <a:effectLst/>
                        <a:latin typeface="Calibri"/>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Aft>
                          <a:spcPts val="0"/>
                        </a:spcAft>
                      </a:pPr>
                      <a:r>
                        <a:rPr lang="sr-Cyrl-RS" sz="1200" b="1">
                          <a:solidFill>
                            <a:srgbClr val="000000"/>
                          </a:solidFill>
                          <a:effectLst/>
                          <a:latin typeface="Calibri"/>
                          <a:ea typeface="Calibri"/>
                        </a:rPr>
                        <a:t> </a:t>
                      </a:r>
                      <a:endParaRPr lang="sr-Cyrl-RS" sz="1200" b="1">
                        <a:effectLst/>
                        <a:latin typeface="Calibri"/>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sr-Cyrl-RS" sz="1200" b="1">
                          <a:solidFill>
                            <a:srgbClr val="000000"/>
                          </a:solidFill>
                          <a:effectLst/>
                          <a:latin typeface="Calibri"/>
                          <a:ea typeface="Calibri"/>
                        </a:rPr>
                        <a:t>2.13</a:t>
                      </a:r>
                      <a:endParaRPr lang="sr-Cyrl-RS" sz="1200" b="1">
                        <a:effectLst/>
                        <a:latin typeface="Calibri"/>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Aft>
                          <a:spcPts val="0"/>
                        </a:spcAft>
                      </a:pPr>
                      <a:r>
                        <a:rPr lang="sr-Cyrl-RS" sz="1200" b="1">
                          <a:solidFill>
                            <a:srgbClr val="000000"/>
                          </a:solidFill>
                          <a:effectLst/>
                          <a:latin typeface="Calibri"/>
                          <a:ea typeface="Calibri"/>
                        </a:rPr>
                        <a:t> </a:t>
                      </a:r>
                      <a:endParaRPr lang="sr-Cyrl-RS" sz="1200" b="1">
                        <a:effectLst/>
                        <a:latin typeface="Calibri"/>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7DEE8"/>
                    </a:solidFill>
                  </a:tcPr>
                </a:tc>
                <a:tc>
                  <a:txBody>
                    <a:bodyPr/>
                    <a:lstStyle/>
                    <a:p>
                      <a:pPr algn="ctr">
                        <a:spcAft>
                          <a:spcPts val="0"/>
                        </a:spcAft>
                      </a:pPr>
                      <a:r>
                        <a:rPr lang="sr-Cyrl-RS" sz="1200" b="1">
                          <a:solidFill>
                            <a:srgbClr val="000000"/>
                          </a:solidFill>
                          <a:effectLst/>
                          <a:latin typeface="Calibri"/>
                          <a:ea typeface="Calibri"/>
                        </a:rPr>
                        <a:t>42.47</a:t>
                      </a:r>
                      <a:endParaRPr lang="sr-Cyrl-RS" sz="1200" b="1">
                        <a:effectLst/>
                        <a:latin typeface="Calibri"/>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Aft>
                          <a:spcPts val="0"/>
                        </a:spcAft>
                      </a:pPr>
                      <a:r>
                        <a:rPr lang="sr-Cyrl-RS" sz="1200" b="1" dirty="0">
                          <a:solidFill>
                            <a:srgbClr val="000000"/>
                          </a:solidFill>
                          <a:effectLst/>
                          <a:latin typeface="Calibri"/>
                          <a:ea typeface="Calibri"/>
                        </a:rPr>
                        <a:t> </a:t>
                      </a:r>
                      <a:endParaRPr lang="sr-Cyrl-RS" sz="1200" b="1" dirty="0">
                        <a:effectLst/>
                        <a:latin typeface="Calibri"/>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a:spcAft>
                          <a:spcPts val="0"/>
                        </a:spcAft>
                      </a:pPr>
                      <a:r>
                        <a:rPr lang="sr-Cyrl-RS" sz="1200" b="1" dirty="0">
                          <a:solidFill>
                            <a:srgbClr val="000000"/>
                          </a:solidFill>
                          <a:effectLst/>
                          <a:latin typeface="Calibri"/>
                          <a:ea typeface="Calibri"/>
                        </a:rPr>
                        <a:t>100.00</a:t>
                      </a:r>
                      <a:endParaRPr lang="sr-Cyrl-RS" sz="1200" b="1" dirty="0">
                        <a:effectLst/>
                        <a:latin typeface="Calibri"/>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Aft>
                          <a:spcPts val="0"/>
                        </a:spcAft>
                      </a:pPr>
                      <a:r>
                        <a:rPr lang="sr-Cyrl-RS" sz="1200" b="1" dirty="0">
                          <a:solidFill>
                            <a:srgbClr val="000000"/>
                          </a:solidFill>
                          <a:effectLst/>
                          <a:latin typeface="Calibri"/>
                          <a:ea typeface="Calibri"/>
                        </a:rPr>
                        <a:t>113.67</a:t>
                      </a:r>
                      <a:endParaRPr lang="sr-Cyrl-RS" sz="1200" b="1" dirty="0">
                        <a:effectLst/>
                        <a:latin typeface="Calibri"/>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 xmlns:a16="http://schemas.microsoft.com/office/drawing/2014/main" val="10006"/>
                  </a:ext>
                </a:extLst>
              </a:tr>
            </a:tbl>
          </a:graphicData>
        </a:graphic>
      </p:graphicFrame>
      <p:sp>
        <p:nvSpPr>
          <p:cNvPr id="12" name="Rectangle 1"/>
          <p:cNvSpPr>
            <a:spLocks noChangeArrowheads="1"/>
          </p:cNvSpPr>
          <p:nvPr/>
        </p:nvSpPr>
        <p:spPr bwMode="auto">
          <a:xfrm>
            <a:off x="1517652" y="164572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fontAlgn="base">
              <a:spcBef>
                <a:spcPct val="0"/>
              </a:spcBef>
              <a:spcAft>
                <a:spcPct val="0"/>
              </a:spcAft>
            </a:pPr>
            <a:endParaRPr lang="sr-Latn-RS">
              <a:solidFill>
                <a:prstClr val="black"/>
              </a:solidFill>
              <a:latin typeface="Arial" pitchFamily="34" charset="0"/>
              <a:cs typeface="Arial" pitchFamily="34" charset="0"/>
            </a:endParaRPr>
          </a:p>
        </p:txBody>
      </p:sp>
      <p:sp>
        <p:nvSpPr>
          <p:cNvPr id="14" name="TextBox 13"/>
          <p:cNvSpPr txBox="1"/>
          <p:nvPr/>
        </p:nvSpPr>
        <p:spPr>
          <a:xfrm>
            <a:off x="1115617" y="5517232"/>
            <a:ext cx="7416824" cy="923330"/>
          </a:xfrm>
          <a:prstGeom prst="rect">
            <a:avLst/>
          </a:prstGeom>
          <a:noFill/>
        </p:spPr>
        <p:txBody>
          <a:bodyPr wrap="square" rtlCol="0">
            <a:spAutoFit/>
          </a:bodyPr>
          <a:lstStyle/>
          <a:p>
            <a:pPr defTabSz="914400"/>
            <a:r>
              <a:rPr lang="sr-Latn-RS" dirty="0">
                <a:solidFill>
                  <a:prstClr val="black"/>
                </a:solidFill>
              </a:rPr>
              <a:t>Nakon realizacije projekta ostvareni su odlični rezultati u odnosu potrošnje goriva, produkcije pare i finansijskih ušteda korišćenjem obnovljivih izvora energije i smanjenjem emisije zagađujućih materija u vazduhu. </a:t>
            </a:r>
            <a:endParaRPr lang="sr-Cyrl-RS" dirty="0">
              <a:solidFill>
                <a:prstClr val="black"/>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9" y="298600"/>
            <a:ext cx="42703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7707958"/>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566941492"/>
              </p:ext>
            </p:extLst>
          </p:nvPr>
        </p:nvGraphicFramePr>
        <p:xfrm>
          <a:off x="683569" y="980729"/>
          <a:ext cx="7056782" cy="2664293"/>
        </p:xfrm>
        <a:graphic>
          <a:graphicData uri="http://schemas.openxmlformats.org/drawingml/2006/table">
            <a:tbl>
              <a:tblPr firstRow="1" firstCol="1" bandRow="1"/>
              <a:tblGrid>
                <a:gridCol w="1080307">
                  <a:extLst>
                    <a:ext uri="{9D8B030D-6E8A-4147-A177-3AD203B41FA5}">
                      <a16:colId xmlns="" xmlns:a16="http://schemas.microsoft.com/office/drawing/2014/main" val="20000"/>
                    </a:ext>
                  </a:extLst>
                </a:gridCol>
                <a:gridCol w="1080307">
                  <a:extLst>
                    <a:ext uri="{9D8B030D-6E8A-4147-A177-3AD203B41FA5}">
                      <a16:colId xmlns="" xmlns:a16="http://schemas.microsoft.com/office/drawing/2014/main" val="20001"/>
                    </a:ext>
                  </a:extLst>
                </a:gridCol>
                <a:gridCol w="1153370">
                  <a:extLst>
                    <a:ext uri="{9D8B030D-6E8A-4147-A177-3AD203B41FA5}">
                      <a16:colId xmlns="" xmlns:a16="http://schemas.microsoft.com/office/drawing/2014/main" val="20002"/>
                    </a:ext>
                  </a:extLst>
                </a:gridCol>
                <a:gridCol w="1153370">
                  <a:extLst>
                    <a:ext uri="{9D8B030D-6E8A-4147-A177-3AD203B41FA5}">
                      <a16:colId xmlns="" xmlns:a16="http://schemas.microsoft.com/office/drawing/2014/main" val="20003"/>
                    </a:ext>
                  </a:extLst>
                </a:gridCol>
                <a:gridCol w="776742">
                  <a:extLst>
                    <a:ext uri="{9D8B030D-6E8A-4147-A177-3AD203B41FA5}">
                      <a16:colId xmlns="" xmlns:a16="http://schemas.microsoft.com/office/drawing/2014/main" val="20004"/>
                    </a:ext>
                  </a:extLst>
                </a:gridCol>
                <a:gridCol w="906343">
                  <a:extLst>
                    <a:ext uri="{9D8B030D-6E8A-4147-A177-3AD203B41FA5}">
                      <a16:colId xmlns="" xmlns:a16="http://schemas.microsoft.com/office/drawing/2014/main" val="20005"/>
                    </a:ext>
                  </a:extLst>
                </a:gridCol>
                <a:gridCol w="906343">
                  <a:extLst>
                    <a:ext uri="{9D8B030D-6E8A-4147-A177-3AD203B41FA5}">
                      <a16:colId xmlns="" xmlns:a16="http://schemas.microsoft.com/office/drawing/2014/main" val="20006"/>
                    </a:ext>
                  </a:extLst>
                </a:gridCol>
              </a:tblGrid>
              <a:tr h="309117">
                <a:tc gridSpan="7">
                  <a:txBody>
                    <a:bodyPr/>
                    <a:lstStyle/>
                    <a:p>
                      <a:pPr algn="ctr">
                        <a:spcAft>
                          <a:spcPts val="0"/>
                        </a:spcAft>
                      </a:pPr>
                      <a:r>
                        <a:rPr lang="sr-Cyrl-RS" sz="1400" b="1" dirty="0">
                          <a:solidFill>
                            <a:srgbClr val="000000"/>
                          </a:solidFill>
                          <a:effectLst/>
                          <a:latin typeface="Calibri"/>
                          <a:ea typeface="Calibri"/>
                        </a:rPr>
                        <a:t>GODIŠNJI RAD KOTLA K4: 2014.2015.2016.2017.</a:t>
                      </a:r>
                      <a:endParaRPr lang="sr-Cyrl-RS" sz="1400" dirty="0">
                        <a:effectLst/>
                        <a:latin typeface="Calibri"/>
                        <a:ea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hMerge="1">
                  <a:txBody>
                    <a:bodyPr/>
                    <a:lstStyle/>
                    <a:p>
                      <a:endParaRPr lang="sr-Cyrl-RS"/>
                    </a:p>
                  </a:txBody>
                  <a:tcPr/>
                </a:tc>
                <a:tc hMerge="1">
                  <a:txBody>
                    <a:bodyPr/>
                    <a:lstStyle/>
                    <a:p>
                      <a:endParaRPr lang="sr-Cyrl-RS"/>
                    </a:p>
                  </a:txBody>
                  <a:tcPr/>
                </a:tc>
                <a:tc hMerge="1">
                  <a:txBody>
                    <a:bodyPr/>
                    <a:lstStyle/>
                    <a:p>
                      <a:endParaRPr lang="sr-Cyrl-RS"/>
                    </a:p>
                  </a:txBody>
                  <a:tcPr/>
                </a:tc>
                <a:tc hMerge="1">
                  <a:txBody>
                    <a:bodyPr/>
                    <a:lstStyle/>
                    <a:p>
                      <a:endParaRPr lang="sr-Cyrl-RS"/>
                    </a:p>
                  </a:txBody>
                  <a:tcPr/>
                </a:tc>
                <a:tc hMerge="1">
                  <a:txBody>
                    <a:bodyPr/>
                    <a:lstStyle/>
                    <a:p>
                      <a:endParaRPr lang="sr-Cyrl-RS"/>
                    </a:p>
                  </a:txBody>
                  <a:tcPr/>
                </a:tc>
                <a:tc hMerge="1">
                  <a:txBody>
                    <a:bodyPr/>
                    <a:lstStyle/>
                    <a:p>
                      <a:endParaRPr lang="sr-Cyrl-RS"/>
                    </a:p>
                  </a:txBody>
                  <a:tcPr/>
                </a:tc>
                <a:extLst>
                  <a:ext uri="{0D108BD9-81ED-4DB2-BD59-A6C34878D82A}">
                    <a16:rowId xmlns="" xmlns:a16="http://schemas.microsoft.com/office/drawing/2014/main" val="10000"/>
                  </a:ext>
                </a:extLst>
              </a:tr>
              <a:tr h="294397">
                <a:tc rowSpan="3">
                  <a:txBody>
                    <a:bodyPr/>
                    <a:lstStyle/>
                    <a:p>
                      <a:pPr algn="ctr">
                        <a:spcAft>
                          <a:spcPts val="0"/>
                        </a:spcAft>
                      </a:pPr>
                      <a:r>
                        <a:rPr lang="sr-Cyrl-RS" sz="1400" b="1" dirty="0">
                          <a:solidFill>
                            <a:srgbClr val="000000"/>
                          </a:solidFill>
                          <a:effectLst/>
                          <a:latin typeface="Calibri"/>
                          <a:ea typeface="Calibri"/>
                        </a:rPr>
                        <a:t>Godina</a:t>
                      </a:r>
                      <a:endParaRPr lang="sr-Cyrl-RS" sz="1400" dirty="0">
                        <a:effectLst/>
                        <a:latin typeface="Calibri"/>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spcAft>
                          <a:spcPts val="0"/>
                        </a:spcAft>
                      </a:pPr>
                      <a:r>
                        <a:rPr lang="sr-Cyrl-RS" sz="1400" b="1">
                          <a:solidFill>
                            <a:srgbClr val="000000"/>
                          </a:solidFill>
                          <a:effectLst/>
                          <a:latin typeface="Calibri"/>
                          <a:ea typeface="Calibri"/>
                        </a:rPr>
                        <a:t>Produkcija </a:t>
                      </a:r>
                      <a:endParaRPr lang="sr-Cyrl-RS" sz="1400">
                        <a:effectLst/>
                        <a:latin typeface="Calibri"/>
                        <a:ea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00"/>
                    </a:solidFill>
                  </a:tcPr>
                </a:tc>
                <a:tc>
                  <a:txBody>
                    <a:bodyPr/>
                    <a:lstStyle/>
                    <a:p>
                      <a:pPr algn="ctr">
                        <a:spcAft>
                          <a:spcPts val="0"/>
                        </a:spcAft>
                      </a:pPr>
                      <a:r>
                        <a:rPr lang="sr-Cyrl-RS" sz="1400" b="1" dirty="0">
                          <a:solidFill>
                            <a:srgbClr val="000000"/>
                          </a:solidFill>
                          <a:effectLst/>
                          <a:latin typeface="Calibri"/>
                          <a:ea typeface="Calibri"/>
                        </a:rPr>
                        <a:t>Potrošnja</a:t>
                      </a:r>
                      <a:endParaRPr lang="sr-Cyrl-RS" sz="1400" dirty="0">
                        <a:effectLst/>
                        <a:latin typeface="Calibri"/>
                        <a:ea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00"/>
                    </a:solidFill>
                  </a:tcPr>
                </a:tc>
                <a:tc>
                  <a:txBody>
                    <a:bodyPr/>
                    <a:lstStyle/>
                    <a:p>
                      <a:pPr algn="ctr">
                        <a:spcAft>
                          <a:spcPts val="0"/>
                        </a:spcAft>
                      </a:pPr>
                      <a:r>
                        <a:rPr lang="sr-Cyrl-RS" sz="1400" b="1">
                          <a:solidFill>
                            <a:srgbClr val="000000"/>
                          </a:solidFill>
                          <a:effectLst/>
                          <a:latin typeface="Calibri"/>
                          <a:ea typeface="Calibri"/>
                        </a:rPr>
                        <a:t>Normativ</a:t>
                      </a:r>
                      <a:endParaRPr lang="sr-Cyrl-RS" sz="1400">
                        <a:effectLst/>
                        <a:latin typeface="Calibri"/>
                        <a:ea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00"/>
                    </a:solidFill>
                  </a:tcPr>
                </a:tc>
                <a:tc>
                  <a:txBody>
                    <a:bodyPr/>
                    <a:lstStyle/>
                    <a:p>
                      <a:pPr algn="ctr">
                        <a:spcAft>
                          <a:spcPts val="0"/>
                        </a:spcAft>
                      </a:pPr>
                      <a:r>
                        <a:rPr lang="sr-Cyrl-RS" sz="1400" b="1">
                          <a:solidFill>
                            <a:srgbClr val="000000"/>
                          </a:solidFill>
                          <a:effectLst/>
                          <a:latin typeface="Calibri"/>
                          <a:ea typeface="Calibri"/>
                        </a:rPr>
                        <a:t>Rad </a:t>
                      </a:r>
                      <a:endParaRPr lang="sr-Cyrl-RS" sz="1400">
                        <a:effectLst/>
                        <a:latin typeface="Calibri"/>
                        <a:ea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00"/>
                    </a:solidFill>
                  </a:tcPr>
                </a:tc>
                <a:tc>
                  <a:txBody>
                    <a:bodyPr/>
                    <a:lstStyle/>
                    <a:p>
                      <a:pPr algn="ctr">
                        <a:spcAft>
                          <a:spcPts val="0"/>
                        </a:spcAft>
                      </a:pPr>
                      <a:r>
                        <a:rPr lang="sr-Cyrl-RS" sz="1400" b="1">
                          <a:solidFill>
                            <a:srgbClr val="000000"/>
                          </a:solidFill>
                          <a:effectLst/>
                          <a:latin typeface="Calibri"/>
                          <a:ea typeface="Calibri"/>
                        </a:rPr>
                        <a:t>Zastoj</a:t>
                      </a:r>
                      <a:endParaRPr lang="sr-Cyrl-RS" sz="1400">
                        <a:effectLst/>
                        <a:latin typeface="Calibri"/>
                        <a:ea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00"/>
                    </a:solidFill>
                  </a:tcPr>
                </a:tc>
                <a:tc>
                  <a:txBody>
                    <a:bodyPr/>
                    <a:lstStyle/>
                    <a:p>
                      <a:pPr algn="ctr">
                        <a:spcAft>
                          <a:spcPts val="0"/>
                        </a:spcAft>
                      </a:pPr>
                      <a:r>
                        <a:rPr lang="sr-Cyrl-RS" sz="1400" b="1">
                          <a:solidFill>
                            <a:srgbClr val="000000"/>
                          </a:solidFill>
                          <a:effectLst/>
                          <a:latin typeface="Calibri"/>
                          <a:ea typeface="Calibri"/>
                        </a:rPr>
                        <a:t>Prosečan</a:t>
                      </a:r>
                      <a:endParaRPr lang="sr-Cyrl-RS" sz="1400">
                        <a:effectLst/>
                        <a:latin typeface="Calibri"/>
                        <a:ea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00"/>
                    </a:solidFill>
                  </a:tcPr>
                </a:tc>
                <a:extLst>
                  <a:ext uri="{0D108BD9-81ED-4DB2-BD59-A6C34878D82A}">
                    <a16:rowId xmlns="" xmlns:a16="http://schemas.microsoft.com/office/drawing/2014/main" val="10001"/>
                  </a:ext>
                </a:extLst>
              </a:tr>
              <a:tr h="294397">
                <a:tc vMerge="1">
                  <a:txBody>
                    <a:bodyPr/>
                    <a:lstStyle/>
                    <a:p>
                      <a:endParaRPr lang="sr-Cyrl-RS"/>
                    </a:p>
                  </a:txBody>
                  <a:tcPr/>
                </a:tc>
                <a:tc>
                  <a:txBody>
                    <a:bodyPr/>
                    <a:lstStyle/>
                    <a:p>
                      <a:pPr algn="ctr">
                        <a:spcAft>
                          <a:spcPts val="0"/>
                        </a:spcAft>
                      </a:pPr>
                      <a:r>
                        <a:rPr lang="sr-Cyrl-RS" sz="1400" b="1" dirty="0">
                          <a:solidFill>
                            <a:srgbClr val="000000"/>
                          </a:solidFill>
                          <a:effectLst/>
                          <a:latin typeface="Calibri"/>
                          <a:ea typeface="Calibri"/>
                        </a:rPr>
                        <a:t>pare </a:t>
                      </a:r>
                      <a:endParaRPr lang="sr-Cyrl-RS" sz="1400" dirty="0">
                        <a:effectLst/>
                        <a:latin typeface="Calibri"/>
                        <a:ea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00"/>
                    </a:solidFill>
                  </a:tcPr>
                </a:tc>
                <a:tc>
                  <a:txBody>
                    <a:bodyPr/>
                    <a:lstStyle/>
                    <a:p>
                      <a:pPr algn="ctr">
                        <a:spcAft>
                          <a:spcPts val="0"/>
                        </a:spcAft>
                      </a:pPr>
                      <a:r>
                        <a:rPr lang="sr-Cyrl-RS" sz="1400" b="1" dirty="0">
                          <a:solidFill>
                            <a:srgbClr val="000000"/>
                          </a:solidFill>
                          <a:effectLst/>
                          <a:latin typeface="Calibri"/>
                          <a:ea typeface="Calibri"/>
                        </a:rPr>
                        <a:t>biomase </a:t>
                      </a:r>
                      <a:endParaRPr lang="sr-Cyrl-RS" sz="1400" dirty="0">
                        <a:effectLst/>
                        <a:latin typeface="Calibri"/>
                        <a:ea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00"/>
                    </a:solidFill>
                  </a:tcPr>
                </a:tc>
                <a:tc>
                  <a:txBody>
                    <a:bodyPr/>
                    <a:lstStyle/>
                    <a:p>
                      <a:pPr algn="ctr">
                        <a:spcAft>
                          <a:spcPts val="0"/>
                        </a:spcAft>
                      </a:pPr>
                      <a:r>
                        <a:rPr lang="sr-Cyrl-RS" sz="1400" b="1">
                          <a:solidFill>
                            <a:srgbClr val="000000"/>
                          </a:solidFill>
                          <a:effectLst/>
                          <a:latin typeface="Calibri"/>
                          <a:ea typeface="Calibri"/>
                        </a:rPr>
                        <a:t> biom./para</a:t>
                      </a:r>
                      <a:endParaRPr lang="sr-Cyrl-RS" sz="1400">
                        <a:effectLst/>
                        <a:latin typeface="Calibri"/>
                        <a:ea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00"/>
                    </a:solidFill>
                  </a:tcPr>
                </a:tc>
                <a:tc>
                  <a:txBody>
                    <a:bodyPr/>
                    <a:lstStyle/>
                    <a:p>
                      <a:pPr algn="ctr">
                        <a:spcAft>
                          <a:spcPts val="0"/>
                        </a:spcAft>
                      </a:pPr>
                      <a:r>
                        <a:rPr lang="sr-Cyrl-RS" sz="1400" b="1">
                          <a:solidFill>
                            <a:srgbClr val="000000"/>
                          </a:solidFill>
                          <a:effectLst/>
                          <a:latin typeface="Calibri"/>
                          <a:ea typeface="Calibri"/>
                        </a:rPr>
                        <a:t>K4</a:t>
                      </a:r>
                      <a:endParaRPr lang="sr-Cyrl-RS" sz="1400">
                        <a:effectLst/>
                        <a:latin typeface="Calibri"/>
                        <a:ea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00"/>
                    </a:solidFill>
                  </a:tcPr>
                </a:tc>
                <a:tc>
                  <a:txBody>
                    <a:bodyPr/>
                    <a:lstStyle/>
                    <a:p>
                      <a:pPr algn="ctr">
                        <a:spcAft>
                          <a:spcPts val="0"/>
                        </a:spcAft>
                      </a:pPr>
                      <a:r>
                        <a:rPr lang="sr-Cyrl-RS" sz="1400" b="1">
                          <a:solidFill>
                            <a:srgbClr val="000000"/>
                          </a:solidFill>
                          <a:effectLst/>
                          <a:latin typeface="Calibri"/>
                          <a:ea typeface="Calibri"/>
                        </a:rPr>
                        <a:t>K4</a:t>
                      </a:r>
                      <a:endParaRPr lang="sr-Cyrl-RS" sz="1400">
                        <a:effectLst/>
                        <a:latin typeface="Calibri"/>
                        <a:ea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00"/>
                    </a:solidFill>
                  </a:tcPr>
                </a:tc>
                <a:tc>
                  <a:txBody>
                    <a:bodyPr/>
                    <a:lstStyle/>
                    <a:p>
                      <a:pPr algn="ctr">
                        <a:spcAft>
                          <a:spcPts val="0"/>
                        </a:spcAft>
                      </a:pPr>
                      <a:r>
                        <a:rPr lang="sr-Cyrl-RS" sz="1400" b="1">
                          <a:solidFill>
                            <a:srgbClr val="000000"/>
                          </a:solidFill>
                          <a:effectLst/>
                          <a:latin typeface="Calibri"/>
                          <a:ea typeface="Calibri"/>
                        </a:rPr>
                        <a:t>kapacitet</a:t>
                      </a:r>
                      <a:endParaRPr lang="sr-Cyrl-RS" sz="1400">
                        <a:effectLst/>
                        <a:latin typeface="Calibri"/>
                        <a:ea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 xmlns:a16="http://schemas.microsoft.com/office/drawing/2014/main" val="10002"/>
                  </a:ext>
                </a:extLst>
              </a:tr>
              <a:tr h="294397">
                <a:tc vMerge="1">
                  <a:txBody>
                    <a:bodyPr/>
                    <a:lstStyle/>
                    <a:p>
                      <a:endParaRPr lang="sr-Cyrl-RS"/>
                    </a:p>
                  </a:txBody>
                  <a:tcPr/>
                </a:tc>
                <a:tc>
                  <a:txBody>
                    <a:bodyPr/>
                    <a:lstStyle/>
                    <a:p>
                      <a:pPr algn="ctr">
                        <a:spcAft>
                          <a:spcPts val="0"/>
                        </a:spcAft>
                      </a:pPr>
                      <a:r>
                        <a:rPr lang="sr-Cyrl-RS" sz="1400" b="1">
                          <a:solidFill>
                            <a:srgbClr val="000000"/>
                          </a:solidFill>
                          <a:effectLst/>
                          <a:latin typeface="Calibri"/>
                          <a:ea typeface="Calibri"/>
                        </a:rPr>
                        <a:t>t</a:t>
                      </a:r>
                      <a:endParaRPr lang="sr-Cyrl-RS" sz="1400">
                        <a:effectLst/>
                        <a:latin typeface="Calibri"/>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Aft>
                          <a:spcPts val="0"/>
                        </a:spcAft>
                      </a:pPr>
                      <a:r>
                        <a:rPr lang="sr-Cyrl-RS" sz="1400" b="1" dirty="0">
                          <a:solidFill>
                            <a:srgbClr val="000000"/>
                          </a:solidFill>
                          <a:effectLst/>
                          <a:latin typeface="Calibri"/>
                          <a:ea typeface="Calibri"/>
                        </a:rPr>
                        <a:t>t</a:t>
                      </a:r>
                      <a:endParaRPr lang="sr-Cyrl-RS" sz="1400" dirty="0">
                        <a:effectLst/>
                        <a:latin typeface="Calibri"/>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Aft>
                          <a:spcPts val="0"/>
                        </a:spcAft>
                      </a:pPr>
                      <a:r>
                        <a:rPr lang="sr-Cyrl-RS" sz="1400" b="1">
                          <a:solidFill>
                            <a:srgbClr val="000000"/>
                          </a:solidFill>
                          <a:effectLst/>
                          <a:latin typeface="Calibri"/>
                          <a:ea typeface="Calibri"/>
                        </a:rPr>
                        <a:t>kg/t</a:t>
                      </a:r>
                      <a:endParaRPr lang="sr-Cyrl-RS" sz="1400">
                        <a:effectLst/>
                        <a:latin typeface="Calibri"/>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Aft>
                          <a:spcPts val="0"/>
                        </a:spcAft>
                      </a:pPr>
                      <a:r>
                        <a:rPr lang="sr-Cyrl-RS" sz="1400" b="1">
                          <a:solidFill>
                            <a:srgbClr val="000000"/>
                          </a:solidFill>
                          <a:effectLst/>
                          <a:latin typeface="Calibri"/>
                          <a:ea typeface="Calibri"/>
                        </a:rPr>
                        <a:t>h</a:t>
                      </a:r>
                      <a:endParaRPr lang="sr-Cyrl-RS" sz="1400">
                        <a:effectLst/>
                        <a:latin typeface="Calibri"/>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Aft>
                          <a:spcPts val="0"/>
                        </a:spcAft>
                      </a:pPr>
                      <a:r>
                        <a:rPr lang="sr-Cyrl-RS" sz="1400" b="1">
                          <a:solidFill>
                            <a:srgbClr val="000000"/>
                          </a:solidFill>
                          <a:effectLst/>
                          <a:latin typeface="Calibri"/>
                          <a:ea typeface="Calibri"/>
                        </a:rPr>
                        <a:t>h</a:t>
                      </a:r>
                      <a:endParaRPr lang="sr-Cyrl-RS" sz="1400">
                        <a:effectLst/>
                        <a:latin typeface="Calibri"/>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Aft>
                          <a:spcPts val="0"/>
                        </a:spcAft>
                      </a:pPr>
                      <a:r>
                        <a:rPr lang="sr-Cyrl-RS" sz="1400" b="1">
                          <a:solidFill>
                            <a:srgbClr val="000000"/>
                          </a:solidFill>
                          <a:effectLst/>
                          <a:latin typeface="Calibri"/>
                          <a:ea typeface="Calibri"/>
                        </a:rPr>
                        <a:t>t/h</a:t>
                      </a:r>
                      <a:endParaRPr lang="sr-Cyrl-RS" sz="1400">
                        <a:effectLst/>
                        <a:latin typeface="Calibri"/>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 xmlns:a16="http://schemas.microsoft.com/office/drawing/2014/main" val="10003"/>
                  </a:ext>
                </a:extLst>
              </a:tr>
              <a:tr h="294397">
                <a:tc>
                  <a:txBody>
                    <a:bodyPr/>
                    <a:lstStyle/>
                    <a:p>
                      <a:pPr algn="ctr">
                        <a:spcAft>
                          <a:spcPts val="0"/>
                        </a:spcAft>
                      </a:pPr>
                      <a:r>
                        <a:rPr lang="sr-Cyrl-RS" sz="1400" b="1">
                          <a:solidFill>
                            <a:srgbClr val="000000"/>
                          </a:solidFill>
                          <a:effectLst/>
                          <a:latin typeface="Calibri"/>
                          <a:ea typeface="Calibri"/>
                        </a:rPr>
                        <a:t>2014</a:t>
                      </a:r>
                      <a:endParaRPr lang="sr-Cyrl-RS" sz="1400">
                        <a:effectLst/>
                        <a:latin typeface="Calibri"/>
                        <a:ea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a:spcAft>
                          <a:spcPts val="0"/>
                        </a:spcAft>
                      </a:pPr>
                      <a:r>
                        <a:rPr lang="sr-Cyrl-RS" sz="1400" b="1">
                          <a:solidFill>
                            <a:srgbClr val="000000"/>
                          </a:solidFill>
                          <a:effectLst/>
                          <a:latin typeface="Calibri"/>
                          <a:ea typeface="Calibri"/>
                        </a:rPr>
                        <a:t>36975.56</a:t>
                      </a:r>
                      <a:endParaRPr lang="sr-Cyrl-RS" sz="1400">
                        <a:effectLst/>
                        <a:latin typeface="Calibri"/>
                        <a:ea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a:spcAft>
                          <a:spcPts val="0"/>
                        </a:spcAft>
                      </a:pPr>
                      <a:r>
                        <a:rPr lang="sr-Cyrl-RS" sz="1400" b="1" dirty="0">
                          <a:solidFill>
                            <a:srgbClr val="000000"/>
                          </a:solidFill>
                          <a:effectLst/>
                          <a:latin typeface="Calibri"/>
                          <a:ea typeface="Calibri"/>
                        </a:rPr>
                        <a:t>7134.52</a:t>
                      </a:r>
                      <a:endParaRPr lang="sr-Cyrl-RS" sz="1400" dirty="0">
                        <a:effectLst/>
                        <a:latin typeface="Calibri"/>
                        <a:ea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a:spcAft>
                          <a:spcPts val="0"/>
                        </a:spcAft>
                      </a:pPr>
                      <a:r>
                        <a:rPr lang="sr-Cyrl-RS" sz="1400" b="1" dirty="0">
                          <a:solidFill>
                            <a:srgbClr val="000000"/>
                          </a:solidFill>
                          <a:effectLst/>
                          <a:latin typeface="Calibri"/>
                          <a:ea typeface="Calibri"/>
                        </a:rPr>
                        <a:t>192.95</a:t>
                      </a:r>
                      <a:endParaRPr lang="sr-Cyrl-RS" sz="1400" dirty="0">
                        <a:effectLst/>
                        <a:latin typeface="Calibri"/>
                        <a:ea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a:spcAft>
                          <a:spcPts val="0"/>
                        </a:spcAft>
                      </a:pPr>
                      <a:r>
                        <a:rPr lang="sr-Cyrl-RS" sz="1400" b="1">
                          <a:solidFill>
                            <a:srgbClr val="000000"/>
                          </a:solidFill>
                          <a:effectLst/>
                          <a:latin typeface="Calibri"/>
                          <a:ea typeface="Calibri"/>
                        </a:rPr>
                        <a:t>7583.64</a:t>
                      </a:r>
                      <a:endParaRPr lang="sr-Cyrl-RS" sz="1400">
                        <a:effectLst/>
                        <a:latin typeface="Calibri"/>
                        <a:ea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a:spcAft>
                          <a:spcPts val="0"/>
                        </a:spcAft>
                      </a:pPr>
                      <a:r>
                        <a:rPr lang="sr-Cyrl-RS" sz="1400" b="1">
                          <a:solidFill>
                            <a:srgbClr val="000000"/>
                          </a:solidFill>
                          <a:effectLst/>
                          <a:latin typeface="Calibri"/>
                          <a:ea typeface="Calibri"/>
                        </a:rPr>
                        <a:t>1176.36</a:t>
                      </a:r>
                      <a:endParaRPr lang="sr-Cyrl-RS" sz="1400">
                        <a:effectLst/>
                        <a:latin typeface="Calibri"/>
                        <a:ea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a:spcAft>
                          <a:spcPts val="0"/>
                        </a:spcAft>
                      </a:pPr>
                      <a:r>
                        <a:rPr lang="sr-Cyrl-RS" sz="1400" b="1">
                          <a:solidFill>
                            <a:srgbClr val="000000"/>
                          </a:solidFill>
                          <a:effectLst/>
                          <a:latin typeface="Calibri"/>
                          <a:ea typeface="Calibri"/>
                        </a:rPr>
                        <a:t>4.88</a:t>
                      </a:r>
                      <a:endParaRPr lang="sr-Cyrl-RS" sz="1400">
                        <a:effectLst/>
                        <a:latin typeface="Calibri"/>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extLst>
                  <a:ext uri="{0D108BD9-81ED-4DB2-BD59-A6C34878D82A}">
                    <a16:rowId xmlns="" xmlns:a16="http://schemas.microsoft.com/office/drawing/2014/main" val="10004"/>
                  </a:ext>
                </a:extLst>
              </a:tr>
              <a:tr h="294397">
                <a:tc>
                  <a:txBody>
                    <a:bodyPr/>
                    <a:lstStyle/>
                    <a:p>
                      <a:pPr algn="ctr">
                        <a:spcAft>
                          <a:spcPts val="0"/>
                        </a:spcAft>
                      </a:pPr>
                      <a:r>
                        <a:rPr lang="sr-Cyrl-RS" sz="1400" b="1">
                          <a:solidFill>
                            <a:srgbClr val="000000"/>
                          </a:solidFill>
                          <a:effectLst/>
                          <a:latin typeface="Calibri"/>
                          <a:ea typeface="Calibri"/>
                        </a:rPr>
                        <a:t>2015</a:t>
                      </a:r>
                      <a:endParaRPr lang="sr-Cyrl-RS" sz="1400">
                        <a:effectLst/>
                        <a:latin typeface="Calibri"/>
                        <a:ea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a:spcAft>
                          <a:spcPts val="0"/>
                        </a:spcAft>
                      </a:pPr>
                      <a:r>
                        <a:rPr lang="sr-Cyrl-RS" sz="1400" b="1">
                          <a:solidFill>
                            <a:srgbClr val="000000"/>
                          </a:solidFill>
                          <a:effectLst/>
                          <a:latin typeface="Calibri"/>
                          <a:ea typeface="Calibri"/>
                        </a:rPr>
                        <a:t>40944.35</a:t>
                      </a:r>
                      <a:endParaRPr lang="sr-Cyrl-RS" sz="1400">
                        <a:effectLst/>
                        <a:latin typeface="Calibri"/>
                        <a:ea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a:spcAft>
                          <a:spcPts val="0"/>
                        </a:spcAft>
                      </a:pPr>
                      <a:r>
                        <a:rPr lang="sr-Cyrl-RS" sz="1400" b="1">
                          <a:solidFill>
                            <a:srgbClr val="000000"/>
                          </a:solidFill>
                          <a:effectLst/>
                          <a:latin typeface="Calibri"/>
                          <a:ea typeface="Calibri"/>
                        </a:rPr>
                        <a:t>8013.56</a:t>
                      </a:r>
                      <a:endParaRPr lang="sr-Cyrl-RS" sz="1400">
                        <a:effectLst/>
                        <a:latin typeface="Calibri"/>
                        <a:ea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a:spcAft>
                          <a:spcPts val="0"/>
                        </a:spcAft>
                      </a:pPr>
                      <a:r>
                        <a:rPr lang="sr-Cyrl-RS" sz="1400" b="1" dirty="0">
                          <a:solidFill>
                            <a:srgbClr val="000000"/>
                          </a:solidFill>
                          <a:effectLst/>
                          <a:latin typeface="Calibri"/>
                          <a:ea typeface="Calibri"/>
                        </a:rPr>
                        <a:t>196.02</a:t>
                      </a:r>
                      <a:endParaRPr lang="sr-Cyrl-RS" sz="1400" dirty="0">
                        <a:effectLst/>
                        <a:latin typeface="Calibri"/>
                        <a:ea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a:spcAft>
                          <a:spcPts val="0"/>
                        </a:spcAft>
                      </a:pPr>
                      <a:r>
                        <a:rPr lang="sr-Cyrl-RS" sz="1400" b="1">
                          <a:solidFill>
                            <a:srgbClr val="000000"/>
                          </a:solidFill>
                          <a:effectLst/>
                          <a:latin typeface="Calibri"/>
                          <a:ea typeface="Calibri"/>
                        </a:rPr>
                        <a:t>7651.41</a:t>
                      </a:r>
                      <a:endParaRPr lang="sr-Cyrl-RS" sz="1400">
                        <a:effectLst/>
                        <a:latin typeface="Calibri"/>
                        <a:ea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a:spcAft>
                          <a:spcPts val="0"/>
                        </a:spcAft>
                      </a:pPr>
                      <a:r>
                        <a:rPr lang="sr-Cyrl-RS" sz="1400" b="1">
                          <a:solidFill>
                            <a:srgbClr val="000000"/>
                          </a:solidFill>
                          <a:effectLst/>
                          <a:latin typeface="Calibri"/>
                          <a:ea typeface="Calibri"/>
                        </a:rPr>
                        <a:t>1108.59</a:t>
                      </a:r>
                      <a:endParaRPr lang="sr-Cyrl-RS" sz="1400">
                        <a:effectLst/>
                        <a:latin typeface="Calibri"/>
                        <a:ea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a:spcAft>
                          <a:spcPts val="0"/>
                        </a:spcAft>
                      </a:pPr>
                      <a:r>
                        <a:rPr lang="sr-Cyrl-RS" sz="1400" b="1">
                          <a:solidFill>
                            <a:srgbClr val="000000"/>
                          </a:solidFill>
                          <a:effectLst/>
                          <a:latin typeface="Calibri"/>
                          <a:ea typeface="Calibri"/>
                        </a:rPr>
                        <a:t>5.35</a:t>
                      </a:r>
                      <a:endParaRPr lang="sr-Cyrl-RS" sz="1400">
                        <a:effectLst/>
                        <a:latin typeface="Calibri"/>
                        <a:ea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extLst>
                  <a:ext uri="{0D108BD9-81ED-4DB2-BD59-A6C34878D82A}">
                    <a16:rowId xmlns="" xmlns:a16="http://schemas.microsoft.com/office/drawing/2014/main" val="10005"/>
                  </a:ext>
                </a:extLst>
              </a:tr>
              <a:tr h="294397">
                <a:tc>
                  <a:txBody>
                    <a:bodyPr/>
                    <a:lstStyle/>
                    <a:p>
                      <a:pPr algn="ctr">
                        <a:spcAft>
                          <a:spcPts val="0"/>
                        </a:spcAft>
                      </a:pPr>
                      <a:r>
                        <a:rPr lang="sr-Cyrl-RS" sz="1400" b="1">
                          <a:solidFill>
                            <a:srgbClr val="000000"/>
                          </a:solidFill>
                          <a:effectLst/>
                          <a:latin typeface="Calibri"/>
                          <a:ea typeface="Calibri"/>
                        </a:rPr>
                        <a:t>2016</a:t>
                      </a:r>
                      <a:endParaRPr lang="sr-Cyrl-RS" sz="1400">
                        <a:effectLst/>
                        <a:latin typeface="Calibri"/>
                        <a:ea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79B"/>
                    </a:solidFill>
                  </a:tcPr>
                </a:tc>
                <a:tc>
                  <a:txBody>
                    <a:bodyPr/>
                    <a:lstStyle/>
                    <a:p>
                      <a:pPr algn="ctr">
                        <a:spcAft>
                          <a:spcPts val="0"/>
                        </a:spcAft>
                      </a:pPr>
                      <a:r>
                        <a:rPr lang="sr-Cyrl-RS" sz="1400" b="1">
                          <a:solidFill>
                            <a:srgbClr val="000000"/>
                          </a:solidFill>
                          <a:effectLst/>
                          <a:latin typeface="Calibri"/>
                          <a:ea typeface="Calibri"/>
                        </a:rPr>
                        <a:t>47741.46</a:t>
                      </a:r>
                      <a:endParaRPr lang="sr-Cyrl-RS" sz="1400">
                        <a:effectLst/>
                        <a:latin typeface="Calibri"/>
                        <a:ea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79B"/>
                    </a:solidFill>
                  </a:tcPr>
                </a:tc>
                <a:tc>
                  <a:txBody>
                    <a:bodyPr/>
                    <a:lstStyle/>
                    <a:p>
                      <a:pPr algn="ctr">
                        <a:spcAft>
                          <a:spcPts val="0"/>
                        </a:spcAft>
                      </a:pPr>
                      <a:r>
                        <a:rPr lang="sr-Cyrl-RS" sz="1400" b="1">
                          <a:solidFill>
                            <a:srgbClr val="000000"/>
                          </a:solidFill>
                          <a:effectLst/>
                          <a:latin typeface="Calibri"/>
                          <a:ea typeface="Calibri"/>
                        </a:rPr>
                        <a:t>9742.90</a:t>
                      </a:r>
                      <a:endParaRPr lang="sr-Cyrl-RS" sz="1400">
                        <a:effectLst/>
                        <a:latin typeface="Calibri"/>
                        <a:ea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79B"/>
                    </a:solidFill>
                  </a:tcPr>
                </a:tc>
                <a:tc>
                  <a:txBody>
                    <a:bodyPr/>
                    <a:lstStyle/>
                    <a:p>
                      <a:pPr algn="ctr">
                        <a:spcAft>
                          <a:spcPts val="0"/>
                        </a:spcAft>
                      </a:pPr>
                      <a:r>
                        <a:rPr lang="sr-Cyrl-RS" sz="1400" b="1" dirty="0">
                          <a:solidFill>
                            <a:srgbClr val="000000"/>
                          </a:solidFill>
                          <a:effectLst/>
                          <a:latin typeface="Calibri"/>
                          <a:ea typeface="Calibri"/>
                        </a:rPr>
                        <a:t>202.08</a:t>
                      </a:r>
                      <a:endParaRPr lang="sr-Cyrl-RS" sz="1400" dirty="0">
                        <a:effectLst/>
                        <a:latin typeface="Calibri"/>
                        <a:ea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79B"/>
                    </a:solidFill>
                  </a:tcPr>
                </a:tc>
                <a:tc>
                  <a:txBody>
                    <a:bodyPr/>
                    <a:lstStyle/>
                    <a:p>
                      <a:pPr algn="ctr">
                        <a:spcAft>
                          <a:spcPts val="0"/>
                        </a:spcAft>
                      </a:pPr>
                      <a:r>
                        <a:rPr lang="sr-Cyrl-RS" sz="1400" b="1" dirty="0">
                          <a:solidFill>
                            <a:srgbClr val="000000"/>
                          </a:solidFill>
                          <a:effectLst/>
                          <a:latin typeface="Calibri"/>
                          <a:ea typeface="Calibri"/>
                        </a:rPr>
                        <a:t>7717.55</a:t>
                      </a:r>
                      <a:endParaRPr lang="sr-Cyrl-RS" sz="1400" dirty="0">
                        <a:effectLst/>
                        <a:latin typeface="Calibri"/>
                        <a:ea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79B"/>
                    </a:solidFill>
                  </a:tcPr>
                </a:tc>
                <a:tc>
                  <a:txBody>
                    <a:bodyPr/>
                    <a:lstStyle/>
                    <a:p>
                      <a:pPr algn="ctr">
                        <a:spcAft>
                          <a:spcPts val="0"/>
                        </a:spcAft>
                      </a:pPr>
                      <a:r>
                        <a:rPr lang="sr-Cyrl-RS" sz="1400" b="1" dirty="0">
                          <a:solidFill>
                            <a:srgbClr val="000000"/>
                          </a:solidFill>
                          <a:effectLst/>
                          <a:latin typeface="Calibri"/>
                          <a:ea typeface="Calibri"/>
                        </a:rPr>
                        <a:t>1066.45</a:t>
                      </a:r>
                      <a:endParaRPr lang="sr-Cyrl-RS" sz="1400" dirty="0">
                        <a:effectLst/>
                        <a:latin typeface="Calibri"/>
                        <a:ea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79B"/>
                    </a:solidFill>
                  </a:tcPr>
                </a:tc>
                <a:tc>
                  <a:txBody>
                    <a:bodyPr/>
                    <a:lstStyle/>
                    <a:p>
                      <a:pPr algn="ctr">
                        <a:spcAft>
                          <a:spcPts val="0"/>
                        </a:spcAft>
                      </a:pPr>
                      <a:r>
                        <a:rPr lang="sr-Cyrl-RS" sz="1400" b="1">
                          <a:solidFill>
                            <a:srgbClr val="000000"/>
                          </a:solidFill>
                          <a:effectLst/>
                          <a:latin typeface="Calibri"/>
                          <a:ea typeface="Calibri"/>
                        </a:rPr>
                        <a:t>6.19</a:t>
                      </a:r>
                      <a:endParaRPr lang="sr-Cyrl-RS" sz="1400">
                        <a:effectLst/>
                        <a:latin typeface="Calibri"/>
                        <a:ea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79B"/>
                    </a:solidFill>
                  </a:tcPr>
                </a:tc>
                <a:extLst>
                  <a:ext uri="{0D108BD9-81ED-4DB2-BD59-A6C34878D82A}">
                    <a16:rowId xmlns="" xmlns:a16="http://schemas.microsoft.com/office/drawing/2014/main" val="10006"/>
                  </a:ext>
                </a:extLst>
              </a:tr>
              <a:tr h="294397">
                <a:tc>
                  <a:txBody>
                    <a:bodyPr/>
                    <a:lstStyle/>
                    <a:p>
                      <a:pPr algn="ctr">
                        <a:spcAft>
                          <a:spcPts val="0"/>
                        </a:spcAft>
                      </a:pPr>
                      <a:r>
                        <a:rPr lang="sr-Cyrl-RS" sz="1400" b="1">
                          <a:solidFill>
                            <a:srgbClr val="000000"/>
                          </a:solidFill>
                          <a:effectLst/>
                          <a:latin typeface="Calibri"/>
                          <a:ea typeface="Calibri"/>
                        </a:rPr>
                        <a:t>2017*</a:t>
                      </a:r>
                      <a:endParaRPr lang="sr-Cyrl-RS" sz="1400">
                        <a:effectLst/>
                        <a:latin typeface="Calibri"/>
                        <a:ea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0"/>
                        </a:spcAft>
                      </a:pPr>
                      <a:r>
                        <a:rPr lang="sr-Cyrl-RS" sz="1400" b="1">
                          <a:solidFill>
                            <a:srgbClr val="000000"/>
                          </a:solidFill>
                          <a:effectLst/>
                          <a:latin typeface="Calibri"/>
                          <a:ea typeface="Calibri"/>
                        </a:rPr>
                        <a:t>43165.50</a:t>
                      </a:r>
                      <a:endParaRPr lang="sr-Cyrl-RS" sz="1400">
                        <a:effectLst/>
                        <a:latin typeface="Calibri"/>
                        <a:ea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0"/>
                        </a:spcAft>
                      </a:pPr>
                      <a:r>
                        <a:rPr lang="sr-Cyrl-RS" sz="1400" b="1">
                          <a:solidFill>
                            <a:srgbClr val="000000"/>
                          </a:solidFill>
                          <a:effectLst/>
                          <a:latin typeface="Calibri"/>
                          <a:ea typeface="Calibri"/>
                        </a:rPr>
                        <a:t>8065.50</a:t>
                      </a:r>
                      <a:endParaRPr lang="sr-Cyrl-RS" sz="1400">
                        <a:effectLst/>
                        <a:latin typeface="Calibri"/>
                        <a:ea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0"/>
                        </a:spcAft>
                      </a:pPr>
                      <a:r>
                        <a:rPr lang="sr-Cyrl-RS" sz="1400" b="1">
                          <a:solidFill>
                            <a:srgbClr val="000000"/>
                          </a:solidFill>
                          <a:effectLst/>
                          <a:latin typeface="Calibri"/>
                          <a:ea typeface="Calibri"/>
                        </a:rPr>
                        <a:t>186.85</a:t>
                      </a:r>
                      <a:endParaRPr lang="sr-Cyrl-RS" sz="1400">
                        <a:effectLst/>
                        <a:latin typeface="Calibri"/>
                        <a:ea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0"/>
                        </a:spcAft>
                      </a:pPr>
                      <a:r>
                        <a:rPr lang="sr-Cyrl-RS" sz="1400" b="1" dirty="0">
                          <a:solidFill>
                            <a:srgbClr val="000000"/>
                          </a:solidFill>
                          <a:effectLst/>
                          <a:latin typeface="Calibri"/>
                          <a:ea typeface="Calibri"/>
                        </a:rPr>
                        <a:t>6620.60</a:t>
                      </a:r>
                      <a:endParaRPr lang="sr-Cyrl-RS" sz="1400" dirty="0">
                        <a:effectLst/>
                        <a:latin typeface="Calibri"/>
                        <a:ea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0"/>
                        </a:spcAft>
                      </a:pPr>
                      <a:r>
                        <a:rPr lang="sr-Cyrl-RS" sz="1400" b="1">
                          <a:solidFill>
                            <a:srgbClr val="000000"/>
                          </a:solidFill>
                          <a:effectLst/>
                          <a:latin typeface="Calibri"/>
                          <a:ea typeface="Calibri"/>
                        </a:rPr>
                        <a:t>844.40</a:t>
                      </a:r>
                      <a:endParaRPr lang="sr-Cyrl-RS" sz="1400">
                        <a:effectLst/>
                        <a:latin typeface="Calibri"/>
                        <a:ea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0"/>
                        </a:spcAft>
                      </a:pPr>
                      <a:r>
                        <a:rPr lang="sr-Cyrl-RS" sz="1400" b="1">
                          <a:solidFill>
                            <a:srgbClr val="000000"/>
                          </a:solidFill>
                          <a:effectLst/>
                          <a:latin typeface="Calibri"/>
                          <a:ea typeface="Calibri"/>
                        </a:rPr>
                        <a:t>6.52</a:t>
                      </a:r>
                      <a:endParaRPr lang="sr-Cyrl-RS" sz="1400">
                        <a:effectLst/>
                        <a:latin typeface="Calibri"/>
                        <a:ea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 xmlns:a16="http://schemas.microsoft.com/office/drawing/2014/main" val="10007"/>
                  </a:ext>
                </a:extLst>
              </a:tr>
              <a:tr h="294397">
                <a:tc gridSpan="7">
                  <a:txBody>
                    <a:bodyPr/>
                    <a:lstStyle/>
                    <a:p>
                      <a:pPr algn="ctr">
                        <a:spcAft>
                          <a:spcPts val="0"/>
                        </a:spcAft>
                      </a:pPr>
                      <a:r>
                        <a:rPr lang="sr-Cyrl-RS" sz="1400" b="1" dirty="0">
                          <a:solidFill>
                            <a:srgbClr val="000000"/>
                          </a:solidFill>
                          <a:effectLst/>
                          <a:latin typeface="Calibri"/>
                          <a:ea typeface="Calibri"/>
                        </a:rPr>
                        <a:t>2017.* Rad kotla K4 Jan.-Okt.; 2014,2015,2016 godišnji rad</a:t>
                      </a:r>
                      <a:endParaRPr lang="sr-Cyrl-RS" sz="1400" dirty="0">
                        <a:effectLst/>
                        <a:latin typeface="Calibri"/>
                        <a:ea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sr-Cyrl-RS"/>
                    </a:p>
                  </a:txBody>
                  <a:tcPr/>
                </a:tc>
                <a:tc hMerge="1">
                  <a:txBody>
                    <a:bodyPr/>
                    <a:lstStyle/>
                    <a:p>
                      <a:endParaRPr lang="sr-Cyrl-RS"/>
                    </a:p>
                  </a:txBody>
                  <a:tcPr/>
                </a:tc>
                <a:tc hMerge="1">
                  <a:txBody>
                    <a:bodyPr/>
                    <a:lstStyle/>
                    <a:p>
                      <a:endParaRPr lang="sr-Cyrl-RS"/>
                    </a:p>
                  </a:txBody>
                  <a:tcPr/>
                </a:tc>
                <a:tc hMerge="1">
                  <a:txBody>
                    <a:bodyPr/>
                    <a:lstStyle/>
                    <a:p>
                      <a:endParaRPr lang="sr-Cyrl-RS"/>
                    </a:p>
                  </a:txBody>
                  <a:tcPr/>
                </a:tc>
                <a:tc hMerge="1">
                  <a:txBody>
                    <a:bodyPr/>
                    <a:lstStyle/>
                    <a:p>
                      <a:endParaRPr lang="sr-Cyrl-RS"/>
                    </a:p>
                  </a:txBody>
                  <a:tcPr/>
                </a:tc>
                <a:tc hMerge="1">
                  <a:txBody>
                    <a:bodyPr/>
                    <a:lstStyle/>
                    <a:p>
                      <a:endParaRPr lang="sr-Cyrl-RS"/>
                    </a:p>
                  </a:txBody>
                  <a:tcPr/>
                </a:tc>
                <a:extLst>
                  <a:ext uri="{0D108BD9-81ED-4DB2-BD59-A6C34878D82A}">
                    <a16:rowId xmlns="" xmlns:a16="http://schemas.microsoft.com/office/drawing/2014/main" val="10008"/>
                  </a:ext>
                </a:extLst>
              </a:tr>
            </a:tbl>
          </a:graphicData>
        </a:graphic>
      </p:graphicFrame>
      <p:sp>
        <p:nvSpPr>
          <p:cNvPr id="3" name="Rectangle 1"/>
          <p:cNvSpPr>
            <a:spLocks noChangeArrowheads="1"/>
          </p:cNvSpPr>
          <p:nvPr/>
        </p:nvSpPr>
        <p:spPr bwMode="auto">
          <a:xfrm>
            <a:off x="2555776" y="448598"/>
            <a:ext cx="820891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fontAlgn="base">
              <a:spcBef>
                <a:spcPct val="0"/>
              </a:spcBef>
              <a:spcAft>
                <a:spcPct val="0"/>
              </a:spcAft>
            </a:pPr>
            <a:endParaRPr lang="sr-Latn-RS">
              <a:solidFill>
                <a:prstClr val="black"/>
              </a:solidFill>
              <a:latin typeface="Arial" pitchFamily="34" charset="0"/>
              <a:cs typeface="Arial" pitchFamily="34" charset="0"/>
            </a:endParaRPr>
          </a:p>
        </p:txBody>
      </p:sp>
      <p:sp>
        <p:nvSpPr>
          <p:cNvPr id="4" name="TextBox 3"/>
          <p:cNvSpPr txBox="1"/>
          <p:nvPr/>
        </p:nvSpPr>
        <p:spPr>
          <a:xfrm>
            <a:off x="611562" y="394987"/>
            <a:ext cx="7920880" cy="646331"/>
          </a:xfrm>
          <a:prstGeom prst="rect">
            <a:avLst/>
          </a:prstGeom>
          <a:noFill/>
        </p:spPr>
        <p:txBody>
          <a:bodyPr wrap="square" rtlCol="0">
            <a:spAutoFit/>
          </a:bodyPr>
          <a:lstStyle/>
          <a:p>
            <a:pPr algn="ctr" defTabSz="914400"/>
            <a:r>
              <a:rPr lang="sr-Latn-RS" b="1" dirty="0">
                <a:solidFill>
                  <a:prstClr val="black"/>
                </a:solidFill>
              </a:rPr>
              <a:t>Tabela prikazuje monitoring rada kotla tokom 4 godine upotrebe i ostvarene rezultate</a:t>
            </a:r>
            <a:endParaRPr lang="sr-Cyrl-RS" b="1" dirty="0">
              <a:solidFill>
                <a:prstClr val="black"/>
              </a:solidFill>
            </a:endParaRPr>
          </a:p>
        </p:txBody>
      </p:sp>
      <p:pic>
        <p:nvPicPr>
          <p:cNvPr id="2050" name="Chart 1" descr="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31" y="3717032"/>
            <a:ext cx="4248471" cy="302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Chart 2" descr="image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5" y="3717032"/>
            <a:ext cx="4239170" cy="302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7663" y="877223"/>
            <a:ext cx="42703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9335516"/>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8706" y="2815196"/>
            <a:ext cx="7112198" cy="392617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5" y="332656"/>
            <a:ext cx="42703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331640" y="352526"/>
            <a:ext cx="7344816" cy="1754326"/>
          </a:xfrm>
          <a:prstGeom prst="rect">
            <a:avLst/>
          </a:prstGeom>
          <a:ln/>
        </p:spPr>
        <p:style>
          <a:lnRef idx="1">
            <a:schemeClr val="accent6"/>
          </a:lnRef>
          <a:fillRef idx="1003">
            <a:schemeClr val="lt2"/>
          </a:fillRef>
          <a:effectRef idx="2">
            <a:schemeClr val="accent6"/>
          </a:effectRef>
          <a:fontRef idx="minor">
            <a:schemeClr val="lt1"/>
          </a:fontRef>
        </p:style>
        <p:txBody>
          <a:bodyPr wrap="square" rtlCol="0">
            <a:spAutoFit/>
          </a:bodyPr>
          <a:lstStyle/>
          <a:p>
            <a:pPr algn="ctr" defTabSz="914400"/>
            <a:r>
              <a:rPr lang="sr-Latn-RS" b="1" dirty="0">
                <a:solidFill>
                  <a:srgbClr val="000000"/>
                </a:solidFill>
                <a:ea typeface="Calibri"/>
              </a:rPr>
              <a:t>Zaključci </a:t>
            </a:r>
          </a:p>
          <a:p>
            <a:pPr marL="285750" indent="-285750" defTabSz="914400">
              <a:buFont typeface="Wingdings" pitchFamily="2" charset="2"/>
              <a:buChar char="ü"/>
            </a:pPr>
            <a:r>
              <a:rPr lang="sr-Latn-RS" b="1" dirty="0">
                <a:solidFill>
                  <a:srgbClr val="000000"/>
                </a:solidFill>
                <a:ea typeface="Calibri"/>
              </a:rPr>
              <a:t>Rukovanje kotlom na biomasu je kompleksnije od kotlova na tečna goriva (veća angažovanost operatera i kontinualni monitorng)</a:t>
            </a:r>
          </a:p>
          <a:p>
            <a:pPr marL="285750" indent="-285750" defTabSz="914400">
              <a:buFont typeface="Wingdings" pitchFamily="2" charset="2"/>
              <a:buChar char="ü"/>
            </a:pPr>
            <a:r>
              <a:rPr lang="sr-Latn-RS" b="1" dirty="0">
                <a:solidFill>
                  <a:srgbClr val="000000"/>
                </a:solidFill>
                <a:ea typeface="Calibri"/>
              </a:rPr>
              <a:t>Kvalitet biomase je od presudnog značaja za rad kotla </a:t>
            </a:r>
          </a:p>
          <a:p>
            <a:pPr marL="285750" indent="-285750" defTabSz="914400">
              <a:buFont typeface="Wingdings" pitchFamily="2" charset="2"/>
              <a:buChar char="ü"/>
            </a:pPr>
            <a:r>
              <a:rPr lang="sr-Latn-RS" b="1" dirty="0">
                <a:solidFill>
                  <a:srgbClr val="000000"/>
                </a:solidFill>
                <a:ea typeface="Calibri"/>
              </a:rPr>
              <a:t>Vrtložno ložište je za kvalitetnije energente (pelet od soje i drveta)</a:t>
            </a:r>
          </a:p>
          <a:p>
            <a:pPr marL="285750" indent="-285750" defTabSz="914400">
              <a:buFont typeface="Wingdings" pitchFamily="2" charset="2"/>
              <a:buChar char="ü"/>
            </a:pPr>
            <a:r>
              <a:rPr lang="sr-Latn-RS" b="1" dirty="0">
                <a:solidFill>
                  <a:srgbClr val="000000"/>
                </a:solidFill>
                <a:ea typeface="Calibri"/>
              </a:rPr>
              <a:t>Kotao na biomasu se isplati</a:t>
            </a:r>
          </a:p>
        </p:txBody>
      </p:sp>
    </p:spTree>
    <p:extLst>
      <p:ext uri="{BB962C8B-B14F-4D97-AF65-F5344CB8AC3E}">
        <p14:creationId xmlns:p14="http://schemas.microsoft.com/office/powerpoint/2010/main" val="1467596672"/>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43608" y="2649106"/>
            <a:ext cx="6984776" cy="707886"/>
          </a:xfrm>
          <a:prstGeom prst="rect">
            <a:avLst/>
          </a:prstGeom>
          <a:noFill/>
        </p:spPr>
        <p:txBody>
          <a:bodyPr wrap="square" rtlCol="0">
            <a:spAutoFit/>
          </a:bodyPr>
          <a:lstStyle/>
          <a:p>
            <a:pPr algn="ctr" defTabSz="914400"/>
            <a:r>
              <a:rPr lang="sr-Latn-RS" sz="4000" b="1" dirty="0">
                <a:solidFill>
                  <a:prstClr val="black"/>
                </a:solidFill>
              </a:rPr>
              <a:t>Hvala na pažnji!!!</a:t>
            </a:r>
            <a:endParaRPr lang="sr-Cyrl-RS" sz="4000" b="1" dirty="0">
              <a:solidFill>
                <a:prstClr val="black"/>
              </a:solidFill>
            </a:endParaRPr>
          </a:p>
        </p:txBody>
      </p:sp>
      <p:sp>
        <p:nvSpPr>
          <p:cNvPr id="3" name="TextBox 2"/>
          <p:cNvSpPr txBox="1"/>
          <p:nvPr/>
        </p:nvSpPr>
        <p:spPr>
          <a:xfrm>
            <a:off x="5436096" y="3861053"/>
            <a:ext cx="2952328" cy="461665"/>
          </a:xfrm>
          <a:prstGeom prst="rect">
            <a:avLst/>
          </a:prstGeom>
          <a:noFill/>
        </p:spPr>
        <p:txBody>
          <a:bodyPr wrap="square" rtlCol="0">
            <a:spAutoFit/>
          </a:bodyPr>
          <a:lstStyle/>
          <a:p>
            <a:pPr defTabSz="914400"/>
            <a:r>
              <a:rPr lang="sr-Latn-RS" sz="2400" b="1" dirty="0">
                <a:solidFill>
                  <a:prstClr val="black"/>
                </a:solidFill>
              </a:rPr>
              <a:t>Dejan Tomašević</a:t>
            </a:r>
            <a:endParaRPr lang="sr-Cyrl-RS" sz="2400" b="1" dirty="0">
              <a:solidFill>
                <a:prstClr val="black"/>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912" y="309877"/>
            <a:ext cx="1221630" cy="2179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 xmlns:a16="http://schemas.microsoft.com/office/drawing/2014/main" id="{9D9EA2BC-2F96-4306-8F9D-38BBF88ECD27}"/>
              </a:ext>
            </a:extLst>
          </p:cNvPr>
          <p:cNvSpPr txBox="1"/>
          <p:nvPr/>
        </p:nvSpPr>
        <p:spPr>
          <a:xfrm>
            <a:off x="755576" y="5517232"/>
            <a:ext cx="4968552" cy="707886"/>
          </a:xfrm>
          <a:prstGeom prst="rect">
            <a:avLst/>
          </a:prstGeom>
          <a:noFill/>
        </p:spPr>
        <p:txBody>
          <a:bodyPr wrap="square" rtlCol="0">
            <a:spAutoFit/>
          </a:bodyPr>
          <a:lstStyle/>
          <a:p>
            <a:pPr algn="ctr" defTabSz="914400"/>
            <a:r>
              <a:rPr lang="sr-Latn-RS" sz="2000" b="1" dirty="0">
                <a:solidFill>
                  <a:prstClr val="black"/>
                </a:solidFill>
              </a:rPr>
              <a:t>Konferencija „Biomasa – potencijal za rast“</a:t>
            </a:r>
          </a:p>
          <a:p>
            <a:pPr algn="ctr" defTabSz="914400"/>
            <a:r>
              <a:rPr lang="sr-Latn-RS" sz="2000" b="1" dirty="0">
                <a:solidFill>
                  <a:prstClr val="black"/>
                </a:solidFill>
              </a:rPr>
              <a:t>16. Novembar 2017.</a:t>
            </a:r>
          </a:p>
        </p:txBody>
      </p:sp>
    </p:spTree>
    <p:extLst>
      <p:ext uri="{BB962C8B-B14F-4D97-AF65-F5344CB8AC3E}">
        <p14:creationId xmlns:p14="http://schemas.microsoft.com/office/powerpoint/2010/main" val="30280791"/>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40000"/>
                <a:satMod val="350000"/>
              </a:schemeClr>
            </a:gs>
            <a:gs pos="66000">
              <a:schemeClr val="bg1">
                <a:tint val="45000"/>
                <a:shade val="99000"/>
                <a:satMod val="350000"/>
                <a:lumMod val="95000"/>
                <a:lumOff val="5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 t="4736" r="-3574" b="7919"/>
          <a:stretch/>
        </p:blipFill>
        <p:spPr bwMode="auto">
          <a:xfrm>
            <a:off x="1" y="-99389"/>
            <a:ext cx="9517604" cy="6893621"/>
          </a:xfrm>
          <a:prstGeom prst="rect">
            <a:avLst/>
          </a:prstGeom>
          <a:noFill/>
          <a:ln>
            <a:noFill/>
          </a:ln>
          <a:effectLst>
            <a:outerShdw sx="1000" sy="1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83569" y="2348880"/>
            <a:ext cx="7848872" cy="369312"/>
          </a:xfrm>
          <a:prstGeom prst="rect">
            <a:avLst/>
          </a:prstGeom>
          <a:noFill/>
        </p:spPr>
        <p:txBody>
          <a:bodyPr wrap="square" lIns="91422" tIns="45710" rIns="91422" bIns="45710" rtlCol="0">
            <a:spAutoFit/>
          </a:bodyPr>
          <a:lstStyle/>
          <a:p>
            <a:endParaRPr lang="en-US" dirty="0">
              <a:solidFill>
                <a:prstClr val="black"/>
              </a:solidFill>
            </a:endParaRPr>
          </a:p>
        </p:txBody>
      </p:sp>
      <p:sp>
        <p:nvSpPr>
          <p:cNvPr id="6" name="TextBox 5"/>
          <p:cNvSpPr txBox="1">
            <a:spLocks/>
          </p:cNvSpPr>
          <p:nvPr/>
        </p:nvSpPr>
        <p:spPr>
          <a:xfrm>
            <a:off x="55469" y="392762"/>
            <a:ext cx="9105075" cy="6129018"/>
          </a:xfrm>
          <a:prstGeom prst="rect">
            <a:avLst/>
          </a:prstGeom>
          <a:gradFill>
            <a:gsLst>
              <a:gs pos="100000">
                <a:sysClr val="window" lastClr="FFFFFF">
                  <a:tint val="45000"/>
                  <a:shade val="99000"/>
                  <a:satMod val="350000"/>
                  <a:lumMod val="5000"/>
                  <a:lumOff val="95000"/>
                  <a:alpha val="80000"/>
                </a:sysClr>
              </a:gs>
              <a:gs pos="100000">
                <a:sysClr val="window" lastClr="FFFFFF">
                  <a:shade val="20000"/>
                  <a:satMod val="255000"/>
                </a:sysClr>
              </a:gs>
            </a:gsLst>
            <a:path path="circle">
              <a:fillToRect l="50000" t="-80000" r="50000" b="180000"/>
            </a:path>
          </a:gradFill>
        </p:spPr>
        <p:txBody>
          <a:bodyPr wrap="square" lIns="91422" tIns="45710" rIns="91422" bIns="45710" rtlCol="0">
            <a:spAutoFit/>
          </a:bodyPr>
          <a:lstStyle/>
          <a:p>
            <a:pPr algn="ctr">
              <a:spcBef>
                <a:spcPts val="1800"/>
              </a:spcBef>
            </a:pPr>
            <a:endParaRPr lang="en-US" b="1" kern="0" dirty="0" smtClean="0">
              <a:solidFill>
                <a:prstClr val="black"/>
              </a:solidFill>
              <a:ea typeface="Times New Roman"/>
              <a:cs typeface="Cambria"/>
            </a:endParaRPr>
          </a:p>
          <a:p>
            <a:pPr algn="ctr"/>
            <a:r>
              <a:rPr lang="ru-RU" sz="4800" b="1" kern="0" dirty="0">
                <a:solidFill>
                  <a:prstClr val="black"/>
                </a:solidFill>
                <a:ea typeface="Times New Roman"/>
                <a:cs typeface="Cambria"/>
              </a:rPr>
              <a:t>ДР ДРАГАН УРОШЕВИЋ</a:t>
            </a:r>
            <a:endParaRPr lang="en-US" sz="4800" b="1" kern="0" dirty="0">
              <a:solidFill>
                <a:prstClr val="black"/>
              </a:solidFill>
              <a:ea typeface="Times New Roman"/>
              <a:cs typeface="Cambria"/>
            </a:endParaRPr>
          </a:p>
          <a:p>
            <a:pPr algn="ctr"/>
            <a:r>
              <a:rPr lang="ru-RU" sz="3600" b="1" kern="0" dirty="0">
                <a:solidFill>
                  <a:prstClr val="black"/>
                </a:solidFill>
                <a:ea typeface="Times New Roman"/>
                <a:cs typeface="Cambria"/>
              </a:rPr>
              <a:t>УНДП</a:t>
            </a:r>
            <a:r>
              <a:rPr lang="ru-RU" sz="4800" b="1" kern="0" dirty="0">
                <a:solidFill>
                  <a:prstClr val="black"/>
                </a:solidFill>
                <a:ea typeface="Times New Roman"/>
                <a:cs typeface="Cambria"/>
              </a:rPr>
              <a:t> </a:t>
            </a:r>
            <a:endParaRPr lang="en-US" sz="4800" b="1" kern="0" dirty="0">
              <a:solidFill>
                <a:prstClr val="black"/>
              </a:solidFill>
              <a:ea typeface="Times New Roman"/>
              <a:cs typeface="Cambria"/>
            </a:endParaRPr>
          </a:p>
          <a:p>
            <a:pPr algn="ctr"/>
            <a:r>
              <a:rPr lang="en-US" sz="3600" b="1" kern="0" dirty="0">
                <a:solidFill>
                  <a:prstClr val="black"/>
                </a:solidFill>
                <a:ea typeface="Times New Roman"/>
                <a:cs typeface="Cambria"/>
              </a:rPr>
              <a:t>“</a:t>
            </a:r>
            <a:r>
              <a:rPr lang="ru-RU" sz="3600" b="1" kern="0" dirty="0">
                <a:solidFill>
                  <a:prstClr val="black"/>
                </a:solidFill>
                <a:ea typeface="Times New Roman"/>
                <a:cs typeface="Cambria"/>
              </a:rPr>
              <a:t>Смањење баријера за убрзани развој тржишта биомасе у Србији</a:t>
            </a:r>
            <a:r>
              <a:rPr lang="en-US" sz="3600" b="1" kern="0" dirty="0">
                <a:solidFill>
                  <a:prstClr val="black"/>
                </a:solidFill>
                <a:ea typeface="Times New Roman"/>
                <a:cs typeface="Cambria"/>
              </a:rPr>
              <a:t>”</a:t>
            </a:r>
          </a:p>
          <a:p>
            <a:pPr algn="ctr"/>
            <a:endParaRPr lang="en-US" sz="3600" b="1" kern="0" dirty="0">
              <a:solidFill>
                <a:prstClr val="black"/>
              </a:solidFill>
              <a:ea typeface="Times New Roman"/>
              <a:cs typeface="Cambria"/>
            </a:endParaRPr>
          </a:p>
          <a:p>
            <a:pPr algn="ctr"/>
            <a:r>
              <a:rPr lang="en-US" sz="4800" b="1" kern="0" dirty="0">
                <a:solidFill>
                  <a:prstClr val="black"/>
                </a:solidFill>
                <a:ea typeface="Times New Roman"/>
                <a:cs typeface="Cambria"/>
              </a:rPr>
              <a:t> DRAGAN UROŠEVIĆ  PhD </a:t>
            </a:r>
          </a:p>
          <a:p>
            <a:pPr algn="ctr"/>
            <a:r>
              <a:rPr lang="en-US" sz="3600" b="1" kern="0" dirty="0">
                <a:solidFill>
                  <a:prstClr val="black"/>
                </a:solidFill>
                <a:ea typeface="Times New Roman"/>
                <a:cs typeface="Cambria"/>
              </a:rPr>
              <a:t>UNDP </a:t>
            </a:r>
          </a:p>
          <a:p>
            <a:pPr algn="ctr"/>
            <a:r>
              <a:rPr lang="en-US" sz="3600" b="1" kern="0" dirty="0">
                <a:solidFill>
                  <a:prstClr val="black"/>
                </a:solidFill>
                <a:ea typeface="Times New Roman"/>
                <a:cs typeface="Cambria"/>
              </a:rPr>
              <a:t>“Reducing Barriers to Accelerate the Development of Biomass Markets in Serbia”</a:t>
            </a:r>
          </a:p>
        </p:txBody>
      </p:sp>
    </p:spTree>
    <p:extLst>
      <p:ext uri="{BB962C8B-B14F-4D97-AF65-F5344CB8AC3E}">
        <p14:creationId xmlns:p14="http://schemas.microsoft.com/office/powerpoint/2010/main" val="3155488503"/>
      </p:ext>
    </p:extLst>
  </p:cSld>
  <p:clrMapOvr>
    <a:masterClrMapping/>
  </p:clrMapOvr>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ext Placeholder 5"/>
          <p:cNvSpPr>
            <a:spLocks noGrp="1"/>
          </p:cNvSpPr>
          <p:nvPr>
            <p:ph type="body" sz="quarter" idx="4294967295"/>
          </p:nvPr>
        </p:nvSpPr>
        <p:spPr bwMode="auto">
          <a:xfrm>
            <a:off x="762001" y="4954488"/>
            <a:ext cx="8382000" cy="1219200"/>
          </a:xfrm>
          <a:prstGeom prst="rect">
            <a:avLst/>
          </a:prstGeom>
          <a:noFill/>
          <a:ln>
            <a:miter lim="800000"/>
            <a:headEnd/>
            <a:tailEnd/>
          </a:ln>
        </p:spPr>
        <p:txBody>
          <a:bodyPr lIns="91422" tIns="45710" rIns="91422" bIns="45710"/>
          <a:lstStyle/>
          <a:p>
            <a:pPr marL="0" indent="0" eaLnBrk="1" hangingPunct="1">
              <a:buNone/>
            </a:pPr>
            <a:endParaRPr lang="sr-Latn-RS" sz="1600" b="1" dirty="0">
              <a:solidFill>
                <a:srgbClr val="003399"/>
              </a:solidFill>
              <a:latin typeface="Myriad Pro"/>
              <a:ea typeface="Myanmar Text"/>
              <a:cs typeface="Myanmar Text"/>
            </a:endParaRPr>
          </a:p>
          <a:p>
            <a:pPr marL="0" indent="0" eaLnBrk="1" hangingPunct="1">
              <a:buNone/>
            </a:pPr>
            <a:r>
              <a:rPr lang="sr-Latn-RS" sz="1600" b="1" dirty="0">
                <a:solidFill>
                  <a:srgbClr val="003399"/>
                </a:solidFill>
                <a:latin typeface="Myriad Pro"/>
                <a:ea typeface="Myanmar Text"/>
                <a:cs typeface="Myanmar Text"/>
              </a:rPr>
              <a:t>„Biomasa – Razvojna šansa“</a:t>
            </a:r>
          </a:p>
          <a:p>
            <a:pPr marL="0" indent="0" eaLnBrk="1" hangingPunct="1">
              <a:buNone/>
            </a:pPr>
            <a:r>
              <a:rPr lang="sr-Latn-RS" sz="1600" b="1" dirty="0">
                <a:solidFill>
                  <a:srgbClr val="003399"/>
                </a:solidFill>
                <a:latin typeface="Myriad Pro"/>
                <a:ea typeface="Myanmar Text"/>
                <a:cs typeface="Myanmar Text"/>
              </a:rPr>
              <a:t>Novi Sad</a:t>
            </a:r>
            <a:r>
              <a:rPr lang="en-US" sz="1600" b="1" dirty="0">
                <a:solidFill>
                  <a:srgbClr val="003399"/>
                </a:solidFill>
                <a:latin typeface="Myriad Pro"/>
                <a:ea typeface="Myanmar Text"/>
                <a:cs typeface="Myanmar Text"/>
              </a:rPr>
              <a:t>, </a:t>
            </a:r>
            <a:r>
              <a:rPr lang="sr-Latn-CS" sz="1600" b="1" dirty="0">
                <a:solidFill>
                  <a:srgbClr val="003399"/>
                </a:solidFill>
                <a:latin typeface="Myriad Pro"/>
                <a:ea typeface="Myanmar Text"/>
                <a:cs typeface="Myanmar Text"/>
              </a:rPr>
              <a:t>16.- 17. Novembar  </a:t>
            </a:r>
            <a:r>
              <a:rPr lang="en-US" sz="1600" b="1" dirty="0">
                <a:solidFill>
                  <a:srgbClr val="003399"/>
                </a:solidFill>
                <a:latin typeface="Myriad Pro"/>
                <a:ea typeface="Myanmar Text"/>
                <a:cs typeface="Myanmar Text"/>
              </a:rPr>
              <a:t>2017</a:t>
            </a:r>
            <a:r>
              <a:rPr lang="ru-RU" sz="1600" b="1" dirty="0">
                <a:solidFill>
                  <a:srgbClr val="003399"/>
                </a:solidFill>
                <a:ea typeface="Myanmar Text"/>
                <a:cs typeface="Myanmar Text"/>
              </a:rPr>
              <a:t>.</a:t>
            </a:r>
          </a:p>
        </p:txBody>
      </p:sp>
      <p:sp>
        <p:nvSpPr>
          <p:cNvPr id="54274" name="Text Placeholder 4"/>
          <p:cNvSpPr>
            <a:spLocks noGrp="1"/>
          </p:cNvSpPr>
          <p:nvPr>
            <p:ph type="body" sz="quarter" idx="4294967295"/>
          </p:nvPr>
        </p:nvSpPr>
        <p:spPr bwMode="auto">
          <a:xfrm>
            <a:off x="762001" y="2209800"/>
            <a:ext cx="8382000" cy="1676400"/>
          </a:xfrm>
          <a:prstGeom prst="rect">
            <a:avLst/>
          </a:prstGeom>
          <a:noFill/>
          <a:ln>
            <a:miter lim="800000"/>
            <a:headEnd/>
            <a:tailEnd/>
          </a:ln>
        </p:spPr>
        <p:txBody>
          <a:bodyPr lIns="91422" tIns="45710" rIns="91422" bIns="45710"/>
          <a:lstStyle/>
          <a:p>
            <a:pPr marL="0" indent="0" eaLnBrk="1" hangingPunct="1">
              <a:buNone/>
            </a:pPr>
            <a:r>
              <a:rPr lang="en-US" sz="2800" b="1" dirty="0">
                <a:solidFill>
                  <a:srgbClr val="003399"/>
                </a:solidFill>
                <a:latin typeface="Myriad Pro"/>
                <a:cs typeface="ＭＳ Ｐゴシック"/>
              </a:rPr>
              <a:t>PROJEKAT: SMANJENJE BARIJERA ZA UBRZANI RAZVOJ TRŽIŠTA BIOMASE U SRBIJI</a:t>
            </a:r>
          </a:p>
        </p:txBody>
      </p:sp>
      <p:sp>
        <p:nvSpPr>
          <p:cNvPr id="4" name="TextBox 3"/>
          <p:cNvSpPr txBox="1"/>
          <p:nvPr/>
        </p:nvSpPr>
        <p:spPr>
          <a:xfrm>
            <a:off x="762002" y="3631050"/>
            <a:ext cx="7620000" cy="849745"/>
          </a:xfrm>
          <a:prstGeom prst="rect">
            <a:avLst/>
          </a:prstGeom>
          <a:noFill/>
        </p:spPr>
        <p:txBody>
          <a:bodyPr wrap="square" lIns="91422" tIns="45710" rIns="91422" bIns="45710" rtlCol="0">
            <a:spAutoFit/>
          </a:bodyPr>
          <a:lstStyle/>
          <a:p>
            <a:pPr fontAlgn="base">
              <a:spcBef>
                <a:spcPct val="0"/>
              </a:spcBef>
              <a:spcAft>
                <a:spcPct val="0"/>
              </a:spcAft>
            </a:pPr>
            <a:r>
              <a:rPr lang="sr-Latn-CS" sz="1600" b="1" dirty="0">
                <a:solidFill>
                  <a:srgbClr val="003399"/>
                </a:solidFill>
                <a:latin typeface="Myriad Pro" panose="020B0503030403020204"/>
                <a:ea typeface="ＭＳ Ｐゴシック"/>
              </a:rPr>
              <a:t>Dragan Urošević</a:t>
            </a:r>
            <a:r>
              <a:rPr lang="en-US" sz="1600" b="1" dirty="0">
                <a:solidFill>
                  <a:srgbClr val="003399"/>
                </a:solidFill>
                <a:latin typeface="Myriad Pro" panose="020B0503030403020204"/>
                <a:ea typeface="ＭＳ Ｐゴシック"/>
              </a:rPr>
              <a:t>, </a:t>
            </a:r>
            <a:r>
              <a:rPr lang="sr-Latn-CS" sz="1600" b="1" dirty="0">
                <a:solidFill>
                  <a:srgbClr val="003399"/>
                </a:solidFill>
                <a:latin typeface="Myriad Pro" panose="020B0503030403020204"/>
                <a:ea typeface="ＭＳ Ｐゴシック"/>
              </a:rPr>
              <a:t>Projektni koordinator, </a:t>
            </a:r>
            <a:endParaRPr lang="en-US" sz="1600" b="1" dirty="0">
              <a:solidFill>
                <a:srgbClr val="003399"/>
              </a:solidFill>
              <a:latin typeface="Myriad Pro" panose="020B0503030403020204"/>
              <a:ea typeface="ＭＳ Ｐゴシック"/>
            </a:endParaRPr>
          </a:p>
          <a:p>
            <a:pPr fontAlgn="base">
              <a:spcBef>
                <a:spcPct val="0"/>
              </a:spcBef>
              <a:spcAft>
                <a:spcPct val="0"/>
              </a:spcAft>
            </a:pPr>
            <a:r>
              <a:rPr lang="en-US" sz="1600" b="1" dirty="0">
                <a:solidFill>
                  <a:srgbClr val="003399"/>
                </a:solidFill>
                <a:latin typeface="Myriad Pro" panose="020B0503030403020204"/>
                <a:ea typeface="ＭＳ Ｐゴシック"/>
              </a:rPr>
              <a:t>Program Ujedinjenih nacija za razvoj</a:t>
            </a:r>
          </a:p>
          <a:p>
            <a:pPr fontAlgn="base">
              <a:spcBef>
                <a:spcPct val="0"/>
              </a:spcBef>
              <a:spcAft>
                <a:spcPct val="0"/>
              </a:spcAft>
            </a:pPr>
            <a:endParaRPr lang="en-US" sz="1600" b="1" dirty="0">
              <a:solidFill>
                <a:srgbClr val="003399"/>
              </a:solidFill>
              <a:latin typeface="Myriad Pro" panose="020B0503030403020204"/>
              <a:ea typeface="ＭＳ Ｐゴシック"/>
            </a:endParaRPr>
          </a:p>
        </p:txBody>
      </p:sp>
    </p:spTree>
    <p:extLst>
      <p:ext uri="{BB962C8B-B14F-4D97-AF65-F5344CB8AC3E}">
        <p14:creationId xmlns:p14="http://schemas.microsoft.com/office/powerpoint/2010/main" val="2919230301"/>
      </p:ext>
    </p:extLst>
  </p:cSld>
  <p:clrMapOvr>
    <a:masterClrMapping/>
  </p:clrMapOvr>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ext Placeholder 1"/>
          <p:cNvSpPr>
            <a:spLocks noGrp="1"/>
          </p:cNvSpPr>
          <p:nvPr>
            <p:ph type="body" sz="quarter" idx="17"/>
          </p:nvPr>
        </p:nvSpPr>
        <p:spPr bwMode="auto">
          <a:xfrm>
            <a:off x="533401" y="1447800"/>
            <a:ext cx="6553200" cy="520700"/>
          </a:xfrm>
          <a:noFill/>
          <a:ln>
            <a:miter lim="800000"/>
            <a:headEnd/>
            <a:tailEnd/>
          </a:ln>
        </p:spPr>
        <p:txBody>
          <a:bodyPr wrap="square" lIns="91422" tIns="45710" rIns="91422" bIns="45710" numCol="1" anchor="t" anchorCtr="0" compatLnSpc="1">
            <a:prstTxWarp prst="textNoShape">
              <a:avLst/>
            </a:prstTxWarp>
          </a:bodyPr>
          <a:lstStyle/>
          <a:p>
            <a:pPr eaLnBrk="1" hangingPunct="1"/>
            <a:r>
              <a:rPr lang="sr-Latn-RS" dirty="0" smtClean="0">
                <a:cs typeface="ＭＳ Ｐゴシック"/>
              </a:rPr>
              <a:t>Sadržaj</a:t>
            </a:r>
            <a:r>
              <a:rPr lang="en-US" dirty="0" smtClean="0">
                <a:cs typeface="ＭＳ Ｐゴシック"/>
              </a:rPr>
              <a:t>:</a:t>
            </a:r>
          </a:p>
        </p:txBody>
      </p:sp>
      <p:sp>
        <p:nvSpPr>
          <p:cNvPr id="56322" name="Text Placeholder 2"/>
          <p:cNvSpPr>
            <a:spLocks noGrp="1"/>
          </p:cNvSpPr>
          <p:nvPr>
            <p:ph type="body" sz="quarter" idx="18"/>
          </p:nvPr>
        </p:nvSpPr>
        <p:spPr bwMode="auto">
          <a:xfrm>
            <a:off x="533401" y="2514602"/>
            <a:ext cx="8382000" cy="4038600"/>
          </a:xfrm>
          <a:noFill/>
          <a:ln>
            <a:miter lim="800000"/>
            <a:headEnd/>
            <a:tailEnd/>
          </a:ln>
        </p:spPr>
        <p:txBody>
          <a:bodyPr wrap="square" lIns="91422" tIns="45710" rIns="91422" bIns="45710" numCol="1" anchor="t" anchorCtr="0" compatLnSpc="1">
            <a:prstTxWarp prst="textNoShape">
              <a:avLst/>
            </a:prstTxWarp>
          </a:bodyPr>
          <a:lstStyle/>
          <a:p>
            <a:pPr eaLnBrk="1" hangingPunct="1">
              <a:buFontTx/>
              <a:buChar char="•"/>
            </a:pPr>
            <a:r>
              <a:rPr lang="en-US" sz="2000" dirty="0">
                <a:cs typeface="ＭＳ Ｐゴシック"/>
              </a:rPr>
              <a:t>UNDP u </a:t>
            </a:r>
            <a:r>
              <a:rPr lang="en-US" sz="2000" dirty="0" err="1">
                <a:cs typeface="ＭＳ Ｐゴシック"/>
              </a:rPr>
              <a:t>Srbiji</a:t>
            </a:r>
            <a:endParaRPr lang="en-US" sz="2000" dirty="0">
              <a:cs typeface="ＭＳ Ｐゴシック"/>
            </a:endParaRPr>
          </a:p>
          <a:p>
            <a:pPr eaLnBrk="1" hangingPunct="1">
              <a:buFontTx/>
              <a:buChar char="•"/>
            </a:pPr>
            <a:r>
              <a:rPr lang="en-US" sz="2000" dirty="0">
                <a:cs typeface="ＭＳ Ｐゴシック"/>
              </a:rPr>
              <a:t>GEF</a:t>
            </a:r>
          </a:p>
          <a:p>
            <a:pPr eaLnBrk="1" hangingPunct="1">
              <a:buFontTx/>
              <a:buChar char="•"/>
            </a:pPr>
            <a:r>
              <a:rPr lang="en-US" sz="2000" dirty="0" err="1">
                <a:cs typeface="ＭＳ Ｐゴシック"/>
              </a:rPr>
              <a:t>Osnovni</a:t>
            </a:r>
            <a:r>
              <a:rPr lang="en-US" sz="2000" dirty="0">
                <a:cs typeface="ＭＳ Ｐゴシック"/>
              </a:rPr>
              <a:t> </a:t>
            </a:r>
            <a:r>
              <a:rPr lang="en-US" sz="2000" dirty="0" err="1">
                <a:cs typeface="ＭＳ Ｐゴシック"/>
              </a:rPr>
              <a:t>podaci</a:t>
            </a:r>
            <a:r>
              <a:rPr lang="en-US" sz="2000" dirty="0">
                <a:cs typeface="ＭＳ Ｐゴシック"/>
              </a:rPr>
              <a:t> o </a:t>
            </a:r>
            <a:r>
              <a:rPr lang="en-US" sz="2000" dirty="0" err="1">
                <a:cs typeface="ＭＳ Ｐゴシック"/>
              </a:rPr>
              <a:t>projektu</a:t>
            </a:r>
            <a:endParaRPr lang="en-US" sz="2000" dirty="0">
              <a:cs typeface="ＭＳ Ｐゴシック"/>
            </a:endParaRPr>
          </a:p>
          <a:p>
            <a:pPr eaLnBrk="1" hangingPunct="1">
              <a:buFontTx/>
              <a:buChar char="•"/>
            </a:pPr>
            <a:r>
              <a:rPr lang="en-US" sz="2000" dirty="0" err="1">
                <a:cs typeface="ＭＳ Ｐゴシック"/>
              </a:rPr>
              <a:t>Priprema</a:t>
            </a:r>
            <a:r>
              <a:rPr lang="en-US" sz="2000" dirty="0">
                <a:cs typeface="ＭＳ Ｐゴシック"/>
              </a:rPr>
              <a:t> </a:t>
            </a:r>
            <a:r>
              <a:rPr lang="en-US" sz="2000" dirty="0" err="1">
                <a:cs typeface="ＭＳ Ｐゴシック"/>
              </a:rPr>
              <a:t>projekta</a:t>
            </a:r>
            <a:r>
              <a:rPr lang="en-US" sz="2000" dirty="0">
                <a:cs typeface="ＭＳ Ｐゴシック"/>
              </a:rPr>
              <a:t> </a:t>
            </a:r>
            <a:r>
              <a:rPr lang="en-US" sz="2000" dirty="0" err="1">
                <a:cs typeface="ＭＳ Ｐゴシック"/>
              </a:rPr>
              <a:t>i</a:t>
            </a:r>
            <a:r>
              <a:rPr lang="en-US" sz="2000" dirty="0">
                <a:cs typeface="ＭＳ Ｐゴシック"/>
              </a:rPr>
              <a:t> </a:t>
            </a:r>
            <a:r>
              <a:rPr lang="en-US" sz="2000" dirty="0" err="1">
                <a:cs typeface="ＭＳ Ｐゴシック"/>
              </a:rPr>
              <a:t>partneri</a:t>
            </a:r>
            <a:r>
              <a:rPr lang="en-US" sz="2000" dirty="0">
                <a:cs typeface="ＭＳ Ｐゴシック"/>
              </a:rPr>
              <a:t> </a:t>
            </a:r>
            <a:r>
              <a:rPr lang="en-US" sz="2000" dirty="0" err="1">
                <a:cs typeface="ＭＳ Ｐゴシック"/>
              </a:rPr>
              <a:t>na</a:t>
            </a:r>
            <a:r>
              <a:rPr lang="en-US" sz="2000" dirty="0">
                <a:cs typeface="ＭＳ Ｐゴシック"/>
              </a:rPr>
              <a:t> </a:t>
            </a:r>
            <a:r>
              <a:rPr lang="en-US" sz="2000" dirty="0" err="1">
                <a:cs typeface="ＭＳ Ｐゴシック"/>
              </a:rPr>
              <a:t>projektu</a:t>
            </a:r>
            <a:endParaRPr lang="en-US" sz="2000" dirty="0">
              <a:cs typeface="ＭＳ Ｐゴシック"/>
            </a:endParaRPr>
          </a:p>
          <a:p>
            <a:pPr eaLnBrk="1" hangingPunct="1">
              <a:buFontTx/>
              <a:buChar char="•"/>
            </a:pPr>
            <a:r>
              <a:rPr lang="en-US" sz="2000" dirty="0" err="1">
                <a:cs typeface="ＭＳ Ｐゴシック"/>
              </a:rPr>
              <a:t>Kontekst</a:t>
            </a:r>
            <a:r>
              <a:rPr lang="en-US" sz="2000" dirty="0">
                <a:cs typeface="ＭＳ Ｐゴシック"/>
              </a:rPr>
              <a:t> </a:t>
            </a:r>
            <a:r>
              <a:rPr lang="en-US" sz="2000" dirty="0" err="1">
                <a:cs typeface="ＭＳ Ｐゴシック"/>
              </a:rPr>
              <a:t>projekta</a:t>
            </a:r>
            <a:endParaRPr lang="en-US" sz="2000" dirty="0">
              <a:cs typeface="ＭＳ Ｐゴシック"/>
            </a:endParaRPr>
          </a:p>
          <a:p>
            <a:pPr eaLnBrk="1" hangingPunct="1">
              <a:buFontTx/>
              <a:buChar char="•"/>
            </a:pPr>
            <a:r>
              <a:rPr lang="en-US" sz="2000" dirty="0" err="1">
                <a:cs typeface="ＭＳ Ｐゴシック"/>
              </a:rPr>
              <a:t>Očekivani</a:t>
            </a:r>
            <a:r>
              <a:rPr lang="en-US" sz="2000" dirty="0">
                <a:cs typeface="ＭＳ Ｐゴシック"/>
              </a:rPr>
              <a:t> </a:t>
            </a:r>
            <a:r>
              <a:rPr lang="en-US" sz="2000" dirty="0" err="1">
                <a:cs typeface="ＭＳ Ｐゴシック"/>
              </a:rPr>
              <a:t>ishodi</a:t>
            </a:r>
            <a:r>
              <a:rPr lang="en-US" sz="2000" dirty="0">
                <a:cs typeface="ＭＳ Ｐゴシック"/>
              </a:rPr>
              <a:t> </a:t>
            </a:r>
            <a:r>
              <a:rPr lang="en-US" sz="2000" dirty="0" err="1">
                <a:cs typeface="ＭＳ Ｐゴシック"/>
              </a:rPr>
              <a:t>projekta</a:t>
            </a:r>
            <a:endParaRPr lang="sr-Latn-RS" sz="2000" dirty="0">
              <a:cs typeface="ＭＳ Ｐゴシック"/>
            </a:endParaRPr>
          </a:p>
          <a:p>
            <a:pPr eaLnBrk="1" hangingPunct="1">
              <a:buFontTx/>
              <a:buChar char="•"/>
            </a:pPr>
            <a:r>
              <a:rPr lang="sr-Latn-RS" sz="2000" dirty="0">
                <a:cs typeface="ＭＳ Ｐゴシック"/>
              </a:rPr>
              <a:t>Ključni izazovi</a:t>
            </a:r>
            <a:endParaRPr lang="en-US" sz="2000" dirty="0">
              <a:cs typeface="ＭＳ Ｐゴシック"/>
            </a:endParaRPr>
          </a:p>
          <a:p>
            <a:pPr eaLnBrk="1" hangingPunct="1">
              <a:buFontTx/>
              <a:buChar char="•"/>
            </a:pPr>
            <a:r>
              <a:rPr lang="sr-Latn-RS" sz="2000" dirty="0">
                <a:cs typeface="ＭＳ Ｐゴシック"/>
              </a:rPr>
              <a:t>Mehanizam za podršku investicijama</a:t>
            </a:r>
          </a:p>
          <a:p>
            <a:pPr eaLnBrk="1" hangingPunct="1">
              <a:buFontTx/>
              <a:buChar char="•"/>
            </a:pPr>
            <a:r>
              <a:rPr lang="sr-Latn-RS" sz="2000" dirty="0">
                <a:cs typeface="ＭＳ Ｐゴシック"/>
              </a:rPr>
              <a:t>Izgradnja postrojenja</a:t>
            </a:r>
          </a:p>
          <a:p>
            <a:pPr eaLnBrk="1" hangingPunct="1">
              <a:buFontTx/>
              <a:buChar char="•"/>
            </a:pPr>
            <a:r>
              <a:rPr lang="sr-Latn-RS" sz="2000" dirty="0">
                <a:cs typeface="ＭＳ Ｐゴシック"/>
              </a:rPr>
              <a:t>Ostali rezultati projekta</a:t>
            </a:r>
            <a:endParaRPr lang="en-US" sz="2000" dirty="0">
              <a:cs typeface="ＭＳ Ｐゴシック"/>
            </a:endParaRPr>
          </a:p>
          <a:p>
            <a:pPr lvl="1" eaLnBrk="1" hangingPunct="1">
              <a:buFontTx/>
              <a:buChar char="•"/>
            </a:pPr>
            <a:endParaRPr lang="en-US" dirty="0" smtClean="0"/>
          </a:p>
        </p:txBody>
      </p:sp>
    </p:spTree>
    <p:extLst>
      <p:ext uri="{BB962C8B-B14F-4D97-AF65-F5344CB8AC3E}">
        <p14:creationId xmlns:p14="http://schemas.microsoft.com/office/powerpoint/2010/main" val="3387139590"/>
      </p:ext>
    </p:extLst>
  </p:cSld>
  <p:clrMapOvr>
    <a:masterClrMapping/>
  </p:clrMapOvr>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p:txBody>
          <a:bodyPr>
            <a:noAutofit/>
          </a:bodyPr>
          <a:lstStyle/>
          <a:p>
            <a:pPr eaLnBrk="1" hangingPunct="1">
              <a:defRPr/>
            </a:pPr>
            <a:r>
              <a:rPr lang="x-none" b="1" dirty="0" smtClean="0">
                <a:ea typeface="MS PGothic" pitchFamily="34" charset="-128"/>
              </a:rPr>
              <a:t>UNDP U SRBIJI</a:t>
            </a:r>
            <a:endParaRPr lang="en-US" b="1" dirty="0">
              <a:ea typeface="MS PGothic" pitchFamily="34" charset="-128"/>
            </a:endParaRPr>
          </a:p>
        </p:txBody>
      </p:sp>
      <p:sp>
        <p:nvSpPr>
          <p:cNvPr id="57346" name="Text Placeholder 4"/>
          <p:cNvSpPr>
            <a:spLocks noGrp="1"/>
          </p:cNvSpPr>
          <p:nvPr>
            <p:ph type="body" sz="quarter" idx="18"/>
          </p:nvPr>
        </p:nvSpPr>
        <p:spPr bwMode="auto">
          <a:xfrm>
            <a:off x="533400" y="2209800"/>
            <a:ext cx="8153400" cy="4419600"/>
          </a:xfrm>
          <a:noFill/>
          <a:ln>
            <a:miter lim="800000"/>
            <a:headEnd/>
            <a:tailEnd/>
          </a:ln>
        </p:spPr>
        <p:txBody>
          <a:bodyPr wrap="square" lIns="91422" tIns="45710" rIns="91422" bIns="45710" numCol="1" anchor="t" anchorCtr="0" compatLnSpc="1">
            <a:prstTxWarp prst="textNoShape">
              <a:avLst/>
            </a:prstTxWarp>
          </a:bodyPr>
          <a:lstStyle/>
          <a:p>
            <a:pPr eaLnBrk="1" hangingPunct="1">
              <a:lnSpc>
                <a:spcPct val="114000"/>
              </a:lnSpc>
              <a:spcBef>
                <a:spcPts val="600"/>
              </a:spcBef>
              <a:spcAft>
                <a:spcPts val="600"/>
              </a:spcAft>
              <a:buFontTx/>
              <a:buChar char="•"/>
            </a:pPr>
            <a:r>
              <a:rPr lang="en-US" sz="2000" dirty="0">
                <a:cs typeface="ＭＳ Ｐゴシック"/>
              </a:rPr>
              <a:t>Program Ujedinjenih nacija za razvoj (UNDP) </a:t>
            </a:r>
            <a:r>
              <a:rPr lang="en-US" sz="2000" dirty="0" err="1">
                <a:cs typeface="ＭＳ Ｐゴシック"/>
              </a:rPr>
              <a:t>deluje</a:t>
            </a:r>
            <a:r>
              <a:rPr lang="en-US" sz="2000" dirty="0">
                <a:cs typeface="ＭＳ Ｐゴシック"/>
              </a:rPr>
              <a:t> u </a:t>
            </a:r>
            <a:r>
              <a:rPr lang="en-US" sz="2000" dirty="0" err="1">
                <a:cs typeface="ＭＳ Ｐゴシック"/>
              </a:rPr>
              <a:t>skladu</a:t>
            </a:r>
            <a:r>
              <a:rPr lang="en-US" sz="2000" dirty="0">
                <a:cs typeface="ＭＳ Ｐゴシック"/>
              </a:rPr>
              <a:t> </a:t>
            </a:r>
            <a:r>
              <a:rPr lang="en-US" sz="2000" dirty="0" err="1">
                <a:cs typeface="ＭＳ Ｐゴシック"/>
              </a:rPr>
              <a:t>sa</a:t>
            </a:r>
            <a:r>
              <a:rPr lang="en-US" sz="2000" dirty="0">
                <a:cs typeface="ＭＳ Ｐゴシック"/>
              </a:rPr>
              <a:t> </a:t>
            </a:r>
            <a:r>
              <a:rPr lang="en-US" sz="2000" dirty="0" err="1">
                <a:cs typeface="ＭＳ Ｐゴシック"/>
              </a:rPr>
              <a:t>ciljevima</a:t>
            </a:r>
            <a:r>
              <a:rPr lang="en-US" sz="2000" dirty="0">
                <a:cs typeface="ＭＳ Ｐゴシック"/>
              </a:rPr>
              <a:t> </a:t>
            </a:r>
            <a:r>
              <a:rPr lang="en-US" sz="2000" dirty="0" err="1">
                <a:cs typeface="ＭＳ Ｐゴシック"/>
              </a:rPr>
              <a:t>definisanim</a:t>
            </a:r>
            <a:r>
              <a:rPr lang="en-US" sz="2000" dirty="0">
                <a:cs typeface="ＭＳ Ｐゴシック"/>
              </a:rPr>
              <a:t> u </a:t>
            </a:r>
            <a:r>
              <a:rPr lang="en-US" sz="2000" dirty="0" err="1">
                <a:cs typeface="ＭＳ Ｐゴシック"/>
              </a:rPr>
              <a:t>Programskom</a:t>
            </a:r>
            <a:r>
              <a:rPr lang="en-US" sz="2000" dirty="0">
                <a:cs typeface="ＭＳ Ｐゴシック"/>
              </a:rPr>
              <a:t> </a:t>
            </a:r>
            <a:r>
              <a:rPr lang="en-US" sz="2000" dirty="0" err="1">
                <a:cs typeface="ＭＳ Ｐゴシック"/>
              </a:rPr>
              <a:t>dokumentu</a:t>
            </a:r>
            <a:r>
              <a:rPr lang="en-US" sz="2000" dirty="0">
                <a:cs typeface="ＭＳ Ｐゴシック"/>
              </a:rPr>
              <a:t> za </a:t>
            </a:r>
            <a:r>
              <a:rPr lang="en-US" sz="2000" dirty="0" err="1">
                <a:cs typeface="ＭＳ Ｐゴシック"/>
              </a:rPr>
              <a:t>Srbiju</a:t>
            </a:r>
            <a:r>
              <a:rPr lang="en-US" sz="2000" dirty="0">
                <a:cs typeface="ＭＳ Ｐゴシック"/>
              </a:rPr>
              <a:t> (Country </a:t>
            </a:r>
            <a:r>
              <a:rPr lang="en-US" sz="2000" dirty="0" err="1">
                <a:cs typeface="ＭＳ Ｐゴシック"/>
              </a:rPr>
              <a:t>Programme</a:t>
            </a:r>
            <a:r>
              <a:rPr lang="en-US" sz="2000" dirty="0">
                <a:cs typeface="ＭＳ Ｐゴシック"/>
              </a:rPr>
              <a:t> Document -</a:t>
            </a:r>
            <a:r>
              <a:rPr lang="sr-Latn-RS" sz="2000" dirty="0">
                <a:cs typeface="ＭＳ Ｐゴシック"/>
              </a:rPr>
              <a:t> </a:t>
            </a:r>
            <a:r>
              <a:rPr lang="en-US" sz="2000" dirty="0">
                <a:cs typeface="ＭＳ Ｐゴシック"/>
              </a:rPr>
              <a:t>CPD) za period 2016-2020. </a:t>
            </a:r>
            <a:r>
              <a:rPr lang="sr-Latn-RS" sz="2000" dirty="0">
                <a:cs typeface="ＭＳ Ｐゴシック"/>
              </a:rPr>
              <a:t>D</a:t>
            </a:r>
            <a:r>
              <a:rPr lang="en-US" sz="2000" dirty="0" err="1">
                <a:cs typeface="ＭＳ Ｐゴシック"/>
              </a:rPr>
              <a:t>okument</a:t>
            </a:r>
            <a:r>
              <a:rPr lang="en-US" sz="2000" dirty="0">
                <a:cs typeface="ＭＳ Ｐゴシック"/>
              </a:rPr>
              <a:t> </a:t>
            </a:r>
            <a:r>
              <a:rPr lang="sr-Latn-RS" sz="2000" dirty="0">
                <a:cs typeface="ＭＳ Ｐゴシック"/>
              </a:rPr>
              <a:t>je</a:t>
            </a:r>
            <a:r>
              <a:rPr lang="en-US" sz="2000" dirty="0">
                <a:cs typeface="ＭＳ Ｐゴシック"/>
              </a:rPr>
              <a:t> </a:t>
            </a:r>
            <a:r>
              <a:rPr lang="en-US" sz="2000" dirty="0" err="1">
                <a:cs typeface="ＭＳ Ｐゴシック"/>
              </a:rPr>
              <a:t>pripremljen</a:t>
            </a:r>
            <a:r>
              <a:rPr lang="en-US" sz="2000" dirty="0">
                <a:cs typeface="ＭＳ Ｐゴシック"/>
              </a:rPr>
              <a:t> u </a:t>
            </a:r>
            <a:r>
              <a:rPr lang="en-US" sz="2000" dirty="0" err="1">
                <a:cs typeface="ＭＳ Ｐゴシック"/>
              </a:rPr>
              <a:t>saradnji</a:t>
            </a:r>
            <a:r>
              <a:rPr lang="en-US" sz="2000" dirty="0">
                <a:cs typeface="ＭＳ Ｐゴシック"/>
              </a:rPr>
              <a:t> </a:t>
            </a:r>
            <a:r>
              <a:rPr lang="en-US" sz="2000" dirty="0" err="1">
                <a:cs typeface="ＭＳ Ｐゴシック"/>
              </a:rPr>
              <a:t>sa</a:t>
            </a:r>
            <a:r>
              <a:rPr lang="en-US" sz="2000" dirty="0">
                <a:cs typeface="ＭＳ Ｐゴシック"/>
              </a:rPr>
              <a:t> </a:t>
            </a:r>
            <a:r>
              <a:rPr lang="en-US" sz="2000" dirty="0" err="1">
                <a:cs typeface="ＭＳ Ｐゴシック"/>
              </a:rPr>
              <a:t>Vladom</a:t>
            </a:r>
            <a:r>
              <a:rPr lang="en-US" sz="2000" dirty="0">
                <a:cs typeface="ＭＳ Ｐゴシック"/>
              </a:rPr>
              <a:t> </a:t>
            </a:r>
            <a:r>
              <a:rPr lang="en-US" sz="2000" dirty="0" err="1">
                <a:cs typeface="ＭＳ Ｐゴシック"/>
              </a:rPr>
              <a:t>Republike</a:t>
            </a:r>
            <a:r>
              <a:rPr lang="en-US" sz="2000" dirty="0">
                <a:cs typeface="ＭＳ Ｐゴシック"/>
              </a:rPr>
              <a:t> </a:t>
            </a:r>
            <a:r>
              <a:rPr lang="en-US" sz="2000" dirty="0" err="1">
                <a:cs typeface="ＭＳ Ｐゴシック"/>
              </a:rPr>
              <a:t>Srbije</a:t>
            </a:r>
            <a:r>
              <a:rPr lang="en-US" sz="2000" dirty="0">
                <a:cs typeface="ＭＳ Ｐゴシック"/>
              </a:rPr>
              <a:t> </a:t>
            </a:r>
            <a:r>
              <a:rPr lang="en-US" sz="2000" dirty="0" err="1">
                <a:cs typeface="ＭＳ Ｐゴシック"/>
              </a:rPr>
              <a:t>i</a:t>
            </a:r>
            <a:r>
              <a:rPr lang="en-US" sz="2000" dirty="0">
                <a:cs typeface="ＭＳ Ｐゴシック"/>
              </a:rPr>
              <a:t> </a:t>
            </a:r>
            <a:r>
              <a:rPr lang="en-US" sz="2000" dirty="0" err="1">
                <a:cs typeface="ＭＳ Ｐゴシック"/>
              </a:rPr>
              <a:t>usklađen</a:t>
            </a:r>
            <a:r>
              <a:rPr lang="en-US" sz="2000" dirty="0">
                <a:cs typeface="ＭＳ Ｐゴシック"/>
              </a:rPr>
              <a:t> </a:t>
            </a:r>
            <a:r>
              <a:rPr lang="en-US" sz="2000" dirty="0" err="1">
                <a:cs typeface="ＭＳ Ｐゴシック"/>
              </a:rPr>
              <a:t>sa</a:t>
            </a:r>
            <a:r>
              <a:rPr lang="en-US" sz="2000" dirty="0">
                <a:cs typeface="ＭＳ Ｐゴシック"/>
              </a:rPr>
              <a:t> </a:t>
            </a:r>
            <a:r>
              <a:rPr lang="en-US" sz="2000" dirty="0" err="1">
                <a:cs typeface="ＭＳ Ｐゴシック"/>
              </a:rPr>
              <a:t>nacionalnim</a:t>
            </a:r>
            <a:r>
              <a:rPr lang="en-US" sz="2000" dirty="0">
                <a:cs typeface="ＭＳ Ｐゴシック"/>
              </a:rPr>
              <a:t> </a:t>
            </a:r>
            <a:r>
              <a:rPr lang="en-US" sz="2000" dirty="0" err="1">
                <a:cs typeface="ＭＳ Ｐゴシック"/>
              </a:rPr>
              <a:t>strateškim</a:t>
            </a:r>
            <a:r>
              <a:rPr lang="en-US" sz="2000" dirty="0">
                <a:cs typeface="ＭＳ Ｐゴシック"/>
              </a:rPr>
              <a:t> </a:t>
            </a:r>
            <a:r>
              <a:rPr lang="en-US" sz="2000" dirty="0" err="1">
                <a:cs typeface="ＭＳ Ｐゴシック"/>
              </a:rPr>
              <a:t>dokumentima</a:t>
            </a:r>
            <a:r>
              <a:rPr lang="en-US" sz="2000" dirty="0">
                <a:cs typeface="ＭＳ Ｐゴシック"/>
              </a:rPr>
              <a:t>.  </a:t>
            </a:r>
          </a:p>
          <a:p>
            <a:pPr eaLnBrk="1" hangingPunct="1">
              <a:lnSpc>
                <a:spcPct val="114000"/>
              </a:lnSpc>
              <a:spcBef>
                <a:spcPts val="600"/>
              </a:spcBef>
              <a:spcAft>
                <a:spcPts val="600"/>
              </a:spcAft>
              <a:buFontTx/>
              <a:buChar char="•"/>
            </a:pPr>
            <a:r>
              <a:rPr lang="en-US" sz="2000" dirty="0" err="1">
                <a:cs typeface="ＭＳ Ｐゴシック"/>
              </a:rPr>
              <a:t>Energetska</a:t>
            </a:r>
            <a:r>
              <a:rPr lang="en-US" sz="2000" dirty="0">
                <a:cs typeface="ＭＳ Ｐゴシック"/>
              </a:rPr>
              <a:t> </a:t>
            </a:r>
            <a:r>
              <a:rPr lang="en-US" sz="2000" dirty="0" err="1">
                <a:cs typeface="ＭＳ Ｐゴシック"/>
              </a:rPr>
              <a:t>efikasnost</a:t>
            </a:r>
            <a:r>
              <a:rPr lang="en-US" sz="2000" dirty="0">
                <a:cs typeface="ＭＳ Ｐゴシック"/>
              </a:rPr>
              <a:t> </a:t>
            </a:r>
            <a:r>
              <a:rPr lang="en-US" sz="2000" dirty="0" err="1">
                <a:cs typeface="ＭＳ Ｐゴシック"/>
              </a:rPr>
              <a:t>i</a:t>
            </a:r>
            <a:r>
              <a:rPr lang="en-US" sz="2000" dirty="0">
                <a:cs typeface="ＭＳ Ｐゴシック"/>
              </a:rPr>
              <a:t> </a:t>
            </a:r>
            <a:r>
              <a:rPr lang="en-US" sz="2000" dirty="0" err="1">
                <a:cs typeface="ＭＳ Ｐゴシック"/>
              </a:rPr>
              <a:t>obnovljivi</a:t>
            </a:r>
            <a:r>
              <a:rPr lang="en-US" sz="2000" dirty="0">
                <a:cs typeface="ＭＳ Ｐゴシック"/>
              </a:rPr>
              <a:t> </a:t>
            </a:r>
            <a:r>
              <a:rPr lang="en-US" sz="2000" dirty="0" err="1">
                <a:cs typeface="ＭＳ Ｐゴシック"/>
              </a:rPr>
              <a:t>izvori</a:t>
            </a:r>
            <a:r>
              <a:rPr lang="en-US" sz="2000" dirty="0">
                <a:cs typeface="ＭＳ Ｐゴシック"/>
              </a:rPr>
              <a:t> </a:t>
            </a:r>
            <a:r>
              <a:rPr lang="en-US" sz="2000" dirty="0" err="1">
                <a:cs typeface="ＭＳ Ｐゴシック"/>
              </a:rPr>
              <a:t>energije</a:t>
            </a:r>
            <a:r>
              <a:rPr lang="en-US" sz="2000" dirty="0">
                <a:cs typeface="ＭＳ Ｐゴシック"/>
              </a:rPr>
              <a:t> </a:t>
            </a:r>
            <a:r>
              <a:rPr lang="en-US" sz="2000" dirty="0" err="1">
                <a:cs typeface="ＭＳ Ｐゴシック"/>
              </a:rPr>
              <a:t>su</a:t>
            </a:r>
            <a:r>
              <a:rPr lang="en-US" sz="2000" dirty="0">
                <a:cs typeface="ＭＳ Ｐゴシック"/>
              </a:rPr>
              <a:t> </a:t>
            </a:r>
            <a:r>
              <a:rPr lang="en-US" sz="2000" dirty="0" err="1">
                <a:cs typeface="ＭＳ Ｐゴシック"/>
              </a:rPr>
              <a:t>među</a:t>
            </a:r>
            <a:r>
              <a:rPr lang="en-US" sz="2000" dirty="0">
                <a:cs typeface="ＭＳ Ｐゴシック"/>
              </a:rPr>
              <a:t> </a:t>
            </a:r>
            <a:r>
              <a:rPr lang="en-US" sz="2000" dirty="0" err="1">
                <a:cs typeface="ＭＳ Ｐゴシック"/>
              </a:rPr>
              <a:t>prioritetnim</a:t>
            </a:r>
            <a:r>
              <a:rPr lang="en-US" sz="2000" dirty="0">
                <a:cs typeface="ＭＳ Ｐゴシック"/>
              </a:rPr>
              <a:t> </a:t>
            </a:r>
            <a:r>
              <a:rPr lang="en-US" sz="2000" dirty="0" err="1">
                <a:cs typeface="ＭＳ Ｐゴシック"/>
              </a:rPr>
              <a:t>oblastima</a:t>
            </a:r>
            <a:r>
              <a:rPr lang="en-US" sz="2000" dirty="0">
                <a:cs typeface="ＭＳ Ｐゴシック"/>
              </a:rPr>
              <a:t> </a:t>
            </a:r>
            <a:r>
              <a:rPr lang="en-US" sz="2000" dirty="0" err="1">
                <a:cs typeface="ＭＳ Ｐゴシック"/>
              </a:rPr>
              <a:t>delovanja</a:t>
            </a:r>
            <a:r>
              <a:rPr lang="en-US" sz="2000" dirty="0">
                <a:cs typeface="ＭＳ Ｐゴシック"/>
              </a:rPr>
              <a:t>.</a:t>
            </a:r>
          </a:p>
          <a:p>
            <a:pPr eaLnBrk="1" hangingPunct="1">
              <a:buFontTx/>
              <a:buChar char="•"/>
            </a:pPr>
            <a:endParaRPr lang="en-US" sz="2800" dirty="0">
              <a:cs typeface="ＭＳ Ｐゴシック"/>
            </a:endParaRPr>
          </a:p>
        </p:txBody>
      </p:sp>
    </p:spTree>
    <p:extLst>
      <p:ext uri="{BB962C8B-B14F-4D97-AF65-F5344CB8AC3E}">
        <p14:creationId xmlns:p14="http://schemas.microsoft.com/office/powerpoint/2010/main" val="1053468470"/>
      </p:ext>
    </p:extLst>
  </p:cSld>
  <p:clrMapOvr>
    <a:masterClrMapping/>
  </p:clrMapOvr>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533401" y="1447800"/>
            <a:ext cx="7924800" cy="381000"/>
          </a:xfrm>
        </p:spPr>
        <p:txBody>
          <a:bodyPr>
            <a:noAutofit/>
          </a:bodyPr>
          <a:lstStyle/>
          <a:p>
            <a:pPr eaLnBrk="1" hangingPunct="1">
              <a:defRPr/>
            </a:pPr>
            <a:r>
              <a:rPr lang="x-none" b="1" dirty="0" smtClean="0">
                <a:ea typeface="MS PGothic" pitchFamily="34" charset="-128"/>
              </a:rPr>
              <a:t>UNDP SRBIJA – PORTFOLIO ENERGETIKA</a:t>
            </a:r>
            <a:endParaRPr lang="en-US" b="1" dirty="0">
              <a:ea typeface="MS PGothic" pitchFamily="34" charset="-128"/>
            </a:endParaRPr>
          </a:p>
        </p:txBody>
      </p:sp>
      <p:sp>
        <p:nvSpPr>
          <p:cNvPr id="58370" name="Text Placeholder 4"/>
          <p:cNvSpPr>
            <a:spLocks noGrp="1"/>
          </p:cNvSpPr>
          <p:nvPr>
            <p:ph type="body" sz="quarter" idx="18"/>
          </p:nvPr>
        </p:nvSpPr>
        <p:spPr bwMode="auto">
          <a:xfrm>
            <a:off x="533401" y="2438400"/>
            <a:ext cx="7467600" cy="2124075"/>
          </a:xfrm>
          <a:noFill/>
          <a:ln>
            <a:miter lim="800000"/>
            <a:headEnd/>
            <a:tailEnd/>
          </a:ln>
        </p:spPr>
        <p:txBody>
          <a:bodyPr wrap="square" lIns="91422" tIns="45710" rIns="91422" bIns="45710" numCol="1" anchor="t" anchorCtr="0" compatLnSpc="1">
            <a:prstTxWarp prst="textNoShape">
              <a:avLst/>
            </a:prstTxWarp>
          </a:bodyPr>
          <a:lstStyle/>
          <a:p>
            <a:pPr eaLnBrk="1" hangingPunct="1">
              <a:buFontTx/>
              <a:buChar char="•"/>
            </a:pPr>
            <a:r>
              <a:rPr lang="en-US" dirty="0" err="1" smtClean="0">
                <a:cs typeface="ＭＳ Ｐゴシック"/>
              </a:rPr>
              <a:t>Uspostvaljen</a:t>
            </a:r>
            <a:r>
              <a:rPr lang="en-US" dirty="0" smtClean="0">
                <a:cs typeface="ＭＳ Ｐゴシック"/>
              </a:rPr>
              <a:t> u </a:t>
            </a:r>
            <a:r>
              <a:rPr lang="en-US" dirty="0" err="1" smtClean="0">
                <a:cs typeface="ＭＳ Ｐゴシック"/>
              </a:rPr>
              <a:t>septembru</a:t>
            </a:r>
            <a:r>
              <a:rPr lang="en-US" dirty="0" smtClean="0">
                <a:cs typeface="ＭＳ Ｐゴシック"/>
              </a:rPr>
              <a:t> 2011.</a:t>
            </a:r>
          </a:p>
          <a:p>
            <a:pPr eaLnBrk="1" hangingPunct="1">
              <a:buFontTx/>
              <a:buChar char="•"/>
            </a:pPr>
            <a:r>
              <a:rPr lang="en-US" dirty="0" err="1" smtClean="0">
                <a:cs typeface="ＭＳ Ｐゴシック"/>
              </a:rPr>
              <a:t>Aktivnosti</a:t>
            </a:r>
            <a:r>
              <a:rPr lang="en-US" dirty="0" smtClean="0">
                <a:cs typeface="ＭＳ Ｐゴシック"/>
              </a:rPr>
              <a:t> u </a:t>
            </a:r>
            <a:r>
              <a:rPr lang="en-US" dirty="0" err="1" smtClean="0">
                <a:cs typeface="ＭＳ Ｐゴシック"/>
              </a:rPr>
              <a:t>okviru</a:t>
            </a:r>
            <a:r>
              <a:rPr lang="en-US" dirty="0" smtClean="0">
                <a:cs typeface="ＭＳ Ｐゴシック"/>
              </a:rPr>
              <a:t> </a:t>
            </a:r>
            <a:r>
              <a:rPr lang="en-US" dirty="0" err="1" smtClean="0">
                <a:cs typeface="ＭＳ Ｐゴシック"/>
              </a:rPr>
              <a:t>portfolia</a:t>
            </a:r>
            <a:r>
              <a:rPr lang="en-US" dirty="0" smtClean="0">
                <a:cs typeface="ＭＳ Ｐゴシック"/>
              </a:rPr>
              <a:t> </a:t>
            </a:r>
            <a:r>
              <a:rPr lang="en-US" dirty="0" err="1" smtClean="0">
                <a:cs typeface="ＭＳ Ｐゴシック"/>
              </a:rPr>
              <a:t>odnose</a:t>
            </a:r>
            <a:r>
              <a:rPr lang="en-US" dirty="0" smtClean="0">
                <a:cs typeface="ＭＳ Ｐゴシック"/>
              </a:rPr>
              <a:t> se </a:t>
            </a:r>
            <a:r>
              <a:rPr lang="en-US" dirty="0" err="1" smtClean="0">
                <a:cs typeface="ＭＳ Ｐゴシック"/>
              </a:rPr>
              <a:t>na</a:t>
            </a:r>
            <a:r>
              <a:rPr lang="en-US" dirty="0" smtClean="0">
                <a:cs typeface="ＭＳ Ｐゴシック"/>
              </a:rPr>
              <a:t> </a:t>
            </a:r>
            <a:r>
              <a:rPr lang="en-US" dirty="0" err="1" smtClean="0">
                <a:cs typeface="ＭＳ Ｐゴシック"/>
              </a:rPr>
              <a:t>sledeće</a:t>
            </a:r>
            <a:r>
              <a:rPr lang="en-US" dirty="0" smtClean="0">
                <a:cs typeface="ＭＳ Ｐゴシック"/>
              </a:rPr>
              <a:t> </a:t>
            </a:r>
            <a:r>
              <a:rPr lang="en-US" dirty="0" err="1" smtClean="0">
                <a:cs typeface="ＭＳ Ｐゴシック"/>
              </a:rPr>
              <a:t>oblasti</a:t>
            </a:r>
            <a:r>
              <a:rPr lang="en-US" dirty="0" smtClean="0">
                <a:cs typeface="ＭＳ Ｐゴシック"/>
              </a:rPr>
              <a:t>:</a:t>
            </a:r>
          </a:p>
          <a:p>
            <a:pPr lvl="1" indent="-380926" eaLnBrk="1" hangingPunct="1">
              <a:buFont typeface="Courier New" pitchFamily="49" charset="0"/>
              <a:buChar char="o"/>
            </a:pPr>
            <a:r>
              <a:rPr lang="en-US" sz="2000" dirty="0" err="1">
                <a:solidFill>
                  <a:srgbClr val="003399"/>
                </a:solidFill>
              </a:rPr>
              <a:t>Obnovljiv</a:t>
            </a:r>
            <a:r>
              <a:rPr lang="sr-Latn-CS" sz="2000" dirty="0">
                <a:solidFill>
                  <a:srgbClr val="003399"/>
                </a:solidFill>
              </a:rPr>
              <a:t>i izvori</a:t>
            </a:r>
            <a:r>
              <a:rPr lang="en-US" sz="2000" dirty="0">
                <a:solidFill>
                  <a:srgbClr val="003399"/>
                </a:solidFill>
              </a:rPr>
              <a:t> </a:t>
            </a:r>
            <a:r>
              <a:rPr lang="en-US" sz="2000" dirty="0" err="1">
                <a:solidFill>
                  <a:srgbClr val="003399"/>
                </a:solidFill>
              </a:rPr>
              <a:t>energij</a:t>
            </a:r>
            <a:r>
              <a:rPr lang="sr-Latn-CS" sz="2000" dirty="0">
                <a:solidFill>
                  <a:srgbClr val="003399"/>
                </a:solidFill>
              </a:rPr>
              <a:t>e</a:t>
            </a:r>
            <a:r>
              <a:rPr lang="en-US" sz="2000" dirty="0">
                <a:solidFill>
                  <a:srgbClr val="003399"/>
                </a:solidFill>
              </a:rPr>
              <a:t> </a:t>
            </a:r>
            <a:r>
              <a:rPr lang="en-US" sz="2000" dirty="0" err="1">
                <a:solidFill>
                  <a:srgbClr val="003399"/>
                </a:solidFill>
              </a:rPr>
              <a:t>i</a:t>
            </a:r>
            <a:endParaRPr lang="en-US" sz="2000" dirty="0">
              <a:solidFill>
                <a:srgbClr val="003399"/>
              </a:solidFill>
            </a:endParaRPr>
          </a:p>
          <a:p>
            <a:pPr lvl="1" indent="-380926" eaLnBrk="1" hangingPunct="1">
              <a:buFont typeface="Courier New" pitchFamily="49" charset="0"/>
              <a:buChar char="o"/>
            </a:pPr>
            <a:r>
              <a:rPr lang="en-US" sz="2000" dirty="0" err="1">
                <a:solidFill>
                  <a:srgbClr val="003399"/>
                </a:solidFill>
              </a:rPr>
              <a:t>Energetska</a:t>
            </a:r>
            <a:r>
              <a:rPr lang="en-US" sz="2000" dirty="0">
                <a:solidFill>
                  <a:srgbClr val="003399"/>
                </a:solidFill>
              </a:rPr>
              <a:t> </a:t>
            </a:r>
            <a:r>
              <a:rPr lang="en-US" sz="2000" dirty="0" err="1">
                <a:solidFill>
                  <a:srgbClr val="003399"/>
                </a:solidFill>
              </a:rPr>
              <a:t>efikasnost</a:t>
            </a:r>
            <a:r>
              <a:rPr lang="en-US" sz="2000" dirty="0">
                <a:solidFill>
                  <a:srgbClr val="003399"/>
                </a:solidFill>
              </a:rPr>
              <a:t> </a:t>
            </a:r>
          </a:p>
          <a:p>
            <a:pPr eaLnBrk="1" hangingPunct="1">
              <a:buFontTx/>
              <a:buChar char="•"/>
            </a:pPr>
            <a:endParaRPr lang="en-US" dirty="0" smtClean="0">
              <a:cs typeface="ＭＳ Ｐゴシック"/>
            </a:endParaRPr>
          </a:p>
        </p:txBody>
      </p:sp>
    </p:spTree>
    <p:extLst>
      <p:ext uri="{BB962C8B-B14F-4D97-AF65-F5344CB8AC3E}">
        <p14:creationId xmlns:p14="http://schemas.microsoft.com/office/powerpoint/2010/main" val="3510243162"/>
      </p:ext>
    </p:extLst>
  </p:cSld>
  <p:clrMapOvr>
    <a:masterClrMapping/>
  </p:clrMapOvr>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p:txBody>
          <a:bodyPr>
            <a:noAutofit/>
          </a:bodyPr>
          <a:lstStyle/>
          <a:p>
            <a:pPr eaLnBrk="1" hangingPunct="1">
              <a:defRPr/>
            </a:pPr>
            <a:r>
              <a:rPr lang="x-none" b="1" dirty="0" smtClean="0">
                <a:ea typeface="MS PGothic" pitchFamily="34" charset="-128"/>
              </a:rPr>
              <a:t>GEF PROJEKAT</a:t>
            </a:r>
            <a:endParaRPr lang="en-US" b="1" dirty="0">
              <a:ea typeface="MS PGothic" pitchFamily="34" charset="-128"/>
            </a:endParaRPr>
          </a:p>
        </p:txBody>
      </p:sp>
      <p:sp>
        <p:nvSpPr>
          <p:cNvPr id="62466" name="Text Placeholder 4"/>
          <p:cNvSpPr>
            <a:spLocks noGrp="1"/>
          </p:cNvSpPr>
          <p:nvPr>
            <p:ph type="body" sz="quarter" idx="18"/>
          </p:nvPr>
        </p:nvSpPr>
        <p:spPr bwMode="auto">
          <a:xfrm>
            <a:off x="533400" y="2514602"/>
            <a:ext cx="8153400" cy="3657600"/>
          </a:xfrm>
          <a:noFill/>
          <a:ln>
            <a:miter lim="800000"/>
            <a:headEnd/>
            <a:tailEnd/>
          </a:ln>
        </p:spPr>
        <p:txBody>
          <a:bodyPr wrap="square" lIns="91422" tIns="45710" rIns="91422" bIns="45710" numCol="1" anchor="t" anchorCtr="0" compatLnSpc="1">
            <a:prstTxWarp prst="textNoShape">
              <a:avLst/>
            </a:prstTxWarp>
          </a:bodyPr>
          <a:lstStyle/>
          <a:p>
            <a:pPr eaLnBrk="1" hangingPunct="1">
              <a:lnSpc>
                <a:spcPct val="114000"/>
              </a:lnSpc>
              <a:spcBef>
                <a:spcPts val="600"/>
              </a:spcBef>
              <a:spcAft>
                <a:spcPts val="600"/>
              </a:spcAft>
              <a:buClr>
                <a:srgbClr val="002060"/>
              </a:buClr>
              <a:buFontTx/>
              <a:buChar char="•"/>
            </a:pPr>
            <a:r>
              <a:rPr lang="sr-Latn-CS" altLang="en-US" sz="2000" dirty="0">
                <a:cs typeface="ＭＳ Ｐゴシック"/>
              </a:rPr>
              <a:t>Program Ujedinjenih nacija za razvoj (UNDP), kao </a:t>
            </a:r>
            <a:r>
              <a:rPr lang="sr-Latn-CS" altLang="en-US" sz="2000" dirty="0" err="1">
                <a:cs typeface="ＭＳ Ｐゴシック"/>
              </a:rPr>
              <a:t>implementaciona</a:t>
            </a:r>
            <a:r>
              <a:rPr lang="sr-Latn-CS" altLang="en-US" sz="2000" dirty="0">
                <a:cs typeface="ＭＳ Ｐゴシック"/>
              </a:rPr>
              <a:t> agencija GEF-a, pripremio je u saradnji sa Vladom Republike Srbije</a:t>
            </a:r>
            <a:r>
              <a:rPr lang="en-US" altLang="en-US" sz="2000" dirty="0">
                <a:cs typeface="ＭＳ Ｐゴシック"/>
              </a:rPr>
              <a:t> </a:t>
            </a:r>
            <a:r>
              <a:rPr lang="sr-Latn-CS" altLang="en-US" sz="2000" dirty="0">
                <a:cs typeface="ＭＳ Ｐゴシック"/>
              </a:rPr>
              <a:t>predlog projekta: </a:t>
            </a:r>
            <a:r>
              <a:rPr lang="sr-Latn-CS" altLang="en-US" sz="2000" b="1" dirty="0">
                <a:cs typeface="ＭＳ Ｐゴシック"/>
              </a:rPr>
              <a:t>“</a:t>
            </a:r>
            <a:r>
              <a:rPr lang="en-US" altLang="en-US" sz="2000" b="1" dirty="0" err="1">
                <a:cs typeface="ＭＳ Ｐゴシック"/>
              </a:rPr>
              <a:t>Smanjenje</a:t>
            </a:r>
            <a:r>
              <a:rPr lang="sr-Latn-CS" altLang="en-US" sz="2000" b="1" dirty="0">
                <a:cs typeface="ＭＳ Ｐゴシック"/>
              </a:rPr>
              <a:t> barijera za ubrzani razvoj tržišta biomase u Srbiji”</a:t>
            </a:r>
          </a:p>
          <a:p>
            <a:pPr eaLnBrk="1" hangingPunct="1">
              <a:lnSpc>
                <a:spcPct val="114000"/>
              </a:lnSpc>
              <a:spcBef>
                <a:spcPts val="600"/>
              </a:spcBef>
              <a:spcAft>
                <a:spcPts val="600"/>
              </a:spcAft>
              <a:buClr>
                <a:srgbClr val="002060"/>
              </a:buClr>
              <a:buFontTx/>
              <a:buChar char="•"/>
            </a:pPr>
            <a:r>
              <a:rPr lang="sr-Latn-CS" altLang="en-US" sz="2000" dirty="0">
                <a:cs typeface="ＭＳ Ｐゴシック"/>
              </a:rPr>
              <a:t>U Januaru 2014. godine Sekretarijat GEF-a je prihvatio predlog projekta i odobrio sredstva za njegovo finansiranje</a:t>
            </a:r>
            <a:endParaRPr lang="en-US" altLang="en-US" sz="2000" dirty="0">
              <a:cs typeface="ＭＳ Ｐゴシック"/>
            </a:endParaRPr>
          </a:p>
          <a:p>
            <a:pPr eaLnBrk="1" hangingPunct="1">
              <a:buFontTx/>
              <a:buChar char="•"/>
            </a:pPr>
            <a:endParaRPr lang="en-US" dirty="0" smtClean="0">
              <a:cs typeface="ＭＳ Ｐゴシック"/>
            </a:endParaRPr>
          </a:p>
        </p:txBody>
      </p:sp>
    </p:spTree>
    <p:extLst>
      <p:ext uri="{BB962C8B-B14F-4D97-AF65-F5344CB8AC3E}">
        <p14:creationId xmlns:p14="http://schemas.microsoft.com/office/powerpoint/2010/main" val="4401485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40000"/>
                <a:satMod val="350000"/>
              </a:schemeClr>
            </a:gs>
            <a:gs pos="66000">
              <a:schemeClr val="bg1">
                <a:tint val="45000"/>
                <a:shade val="99000"/>
                <a:satMod val="350000"/>
                <a:lumMod val="95000"/>
                <a:lumOff val="5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 t="4736" r="-3574" b="7919"/>
          <a:stretch/>
        </p:blipFill>
        <p:spPr bwMode="auto">
          <a:xfrm>
            <a:off x="1" y="-99389"/>
            <a:ext cx="9517604" cy="6893621"/>
          </a:xfrm>
          <a:prstGeom prst="rect">
            <a:avLst/>
          </a:prstGeom>
          <a:noFill/>
          <a:ln>
            <a:noFill/>
          </a:ln>
          <a:effectLst>
            <a:outerShdw sx="1000" sy="1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83569" y="2348880"/>
            <a:ext cx="7848872" cy="369312"/>
          </a:xfrm>
          <a:prstGeom prst="rect">
            <a:avLst/>
          </a:prstGeom>
          <a:noFill/>
        </p:spPr>
        <p:txBody>
          <a:bodyPr wrap="square" lIns="91422" tIns="45710" rIns="91422" bIns="45710" rtlCol="0">
            <a:spAutoFit/>
          </a:bodyPr>
          <a:lstStyle/>
          <a:p>
            <a:endParaRPr lang="en-US" dirty="0">
              <a:solidFill>
                <a:prstClr val="black"/>
              </a:solidFill>
            </a:endParaRPr>
          </a:p>
        </p:txBody>
      </p:sp>
      <p:sp>
        <p:nvSpPr>
          <p:cNvPr id="6" name="TextBox 5"/>
          <p:cNvSpPr txBox="1">
            <a:spLocks/>
          </p:cNvSpPr>
          <p:nvPr/>
        </p:nvSpPr>
        <p:spPr>
          <a:xfrm>
            <a:off x="38927" y="455266"/>
            <a:ext cx="9116505" cy="5724624"/>
          </a:xfrm>
          <a:prstGeom prst="rect">
            <a:avLst/>
          </a:prstGeom>
          <a:gradFill>
            <a:gsLst>
              <a:gs pos="100000">
                <a:sysClr val="window" lastClr="FFFFFF">
                  <a:tint val="45000"/>
                  <a:shade val="99000"/>
                  <a:satMod val="350000"/>
                  <a:lumMod val="5000"/>
                  <a:lumOff val="95000"/>
                  <a:alpha val="80000"/>
                </a:sysClr>
              </a:gs>
              <a:gs pos="100000">
                <a:sysClr val="window" lastClr="FFFFFF">
                  <a:shade val="20000"/>
                  <a:satMod val="255000"/>
                </a:sysClr>
              </a:gs>
            </a:gsLst>
            <a:path path="circle">
              <a:fillToRect l="50000" t="-80000" r="50000" b="180000"/>
            </a:path>
          </a:gradFill>
        </p:spPr>
        <p:txBody>
          <a:bodyPr wrap="square" lIns="91422" tIns="45710" rIns="91422" bIns="45710" rtlCol="0">
            <a:spAutoFit/>
          </a:bodyPr>
          <a:lstStyle/>
          <a:p>
            <a:pPr algn="ctr"/>
            <a:r>
              <a:rPr lang="ru-RU" sz="4800" b="1" kern="0" dirty="0">
                <a:solidFill>
                  <a:prstClr val="black"/>
                </a:solidFill>
                <a:ea typeface="Times New Roman"/>
                <a:cs typeface="Cambria"/>
              </a:rPr>
              <a:t>ДАМИР ЗОБЕНИЦА </a:t>
            </a:r>
            <a:endParaRPr lang="en-US" sz="4800" b="1" kern="0" dirty="0">
              <a:solidFill>
                <a:prstClr val="black"/>
              </a:solidFill>
              <a:ea typeface="Times New Roman"/>
              <a:cs typeface="Cambria"/>
            </a:endParaRPr>
          </a:p>
          <a:p>
            <a:pPr algn="ctr"/>
            <a:r>
              <a:rPr lang="ru-RU" sz="4000" b="1" kern="0" dirty="0">
                <a:solidFill>
                  <a:prstClr val="black"/>
                </a:solidFill>
                <a:ea typeface="Times New Roman"/>
                <a:cs typeface="Cambria"/>
              </a:rPr>
              <a:t>потпредседник Скупштине европских регија-АЕР и потпредседник Скупштине АП Војводине</a:t>
            </a:r>
            <a:endParaRPr lang="en-US" sz="2800" b="1" kern="0" dirty="0">
              <a:solidFill>
                <a:prstClr val="black"/>
              </a:solidFill>
              <a:ea typeface="Times New Roman"/>
              <a:cs typeface="Cambria"/>
            </a:endParaRPr>
          </a:p>
          <a:p>
            <a:pPr>
              <a:spcAft>
                <a:spcPts val="1199"/>
              </a:spcAft>
            </a:pPr>
            <a:endParaRPr lang="en-US" sz="3200" b="1" kern="0" dirty="0">
              <a:solidFill>
                <a:prstClr val="black"/>
              </a:solidFill>
              <a:ea typeface="Times New Roman"/>
              <a:cs typeface="Cambria"/>
            </a:endParaRPr>
          </a:p>
          <a:p>
            <a:pPr algn="ctr"/>
            <a:r>
              <a:rPr lang="en-US" sz="4800" b="1" dirty="0">
                <a:solidFill>
                  <a:prstClr val="black"/>
                </a:solidFill>
              </a:rPr>
              <a:t>DAMIR ZOBENICA</a:t>
            </a:r>
          </a:p>
          <a:p>
            <a:pPr algn="ctr"/>
            <a:r>
              <a:rPr lang="en-US" sz="3600" b="1" dirty="0">
                <a:solidFill>
                  <a:prstClr val="black"/>
                </a:solidFill>
              </a:rPr>
              <a:t>Vice-president of the Assembly of European Regions-AER and Vice-president of the AP Vojvodina</a:t>
            </a:r>
            <a:endParaRPr lang="en-US" sz="3600" b="1" kern="0" dirty="0">
              <a:solidFill>
                <a:prstClr val="black"/>
              </a:solidFill>
            </a:endParaRPr>
          </a:p>
        </p:txBody>
      </p:sp>
    </p:spTree>
    <p:extLst>
      <p:ext uri="{BB962C8B-B14F-4D97-AF65-F5344CB8AC3E}">
        <p14:creationId xmlns:p14="http://schemas.microsoft.com/office/powerpoint/2010/main" val="297925813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sz="4000" dirty="0" err="1" smtClean="0"/>
              <a:t>What</a:t>
            </a:r>
            <a:r>
              <a:rPr lang="de-AT" sz="4000" dirty="0" smtClean="0"/>
              <a:t> </a:t>
            </a:r>
            <a:r>
              <a:rPr lang="de-AT" sz="4000" dirty="0" err="1" smtClean="0"/>
              <a:t>is</a:t>
            </a:r>
            <a:r>
              <a:rPr lang="de-AT" sz="4000" dirty="0" smtClean="0"/>
              <a:t> </a:t>
            </a:r>
            <a:r>
              <a:rPr lang="de-AT" sz="4000" dirty="0" err="1" smtClean="0"/>
              <a:t>specific</a:t>
            </a:r>
            <a:r>
              <a:rPr lang="de-AT" sz="4000" dirty="0" smtClean="0"/>
              <a:t> </a:t>
            </a:r>
            <a:r>
              <a:rPr lang="de-AT" sz="4000" dirty="0" err="1" smtClean="0"/>
              <a:t>about</a:t>
            </a:r>
            <a:r>
              <a:rPr lang="de-AT" sz="4000" dirty="0" smtClean="0"/>
              <a:t> </a:t>
            </a:r>
            <a:r>
              <a:rPr lang="de-AT" sz="4000" dirty="0" err="1" smtClean="0"/>
              <a:t>biomass</a:t>
            </a:r>
            <a:r>
              <a:rPr lang="de-AT" sz="4000" dirty="0" smtClean="0"/>
              <a:t>?</a:t>
            </a:r>
            <a:endParaRPr lang="de-AT" sz="4000" dirty="0"/>
          </a:p>
        </p:txBody>
      </p:sp>
      <p:graphicFrame>
        <p:nvGraphicFramePr>
          <p:cNvPr id="4" name="Inhaltsplatzhalter 3"/>
          <p:cNvGraphicFramePr>
            <a:graphicFrameLocks noGrp="1"/>
          </p:cNvGraphicFramePr>
          <p:nvPr>
            <p:ph idx="1"/>
            <p:extLst>
              <p:ext uri="{D42A27DB-BD31-4B8C-83A1-F6EECF244321}">
                <p14:modId xmlns:p14="http://schemas.microsoft.com/office/powerpoint/2010/main" val="3391590479"/>
              </p:ext>
            </p:extLst>
          </p:nvPr>
        </p:nvGraphicFramePr>
        <p:xfrm>
          <a:off x="400051" y="1825625"/>
          <a:ext cx="6591957" cy="3840480"/>
        </p:xfrm>
        <a:graphic>
          <a:graphicData uri="http://schemas.openxmlformats.org/drawingml/2006/table">
            <a:tbl>
              <a:tblPr firstRow="1" bandRow="1">
                <a:tableStyleId>{5C22544A-7EE6-4342-B048-85BDC9FD1C3A}</a:tableStyleId>
              </a:tblPr>
              <a:tblGrid>
                <a:gridCol w="2106668"/>
                <a:gridCol w="2136227"/>
                <a:gridCol w="2349062"/>
              </a:tblGrid>
              <a:tr h="370840">
                <a:tc>
                  <a:txBody>
                    <a:bodyPr/>
                    <a:lstStyle/>
                    <a:p>
                      <a:r>
                        <a:rPr lang="de-AT" sz="2400" dirty="0" err="1" smtClean="0"/>
                        <a:t>properties</a:t>
                      </a:r>
                      <a:endParaRPr lang="de-AT" sz="2400" dirty="0"/>
                    </a:p>
                  </a:txBody>
                  <a:tcPr marL="68580" marR="68580"/>
                </a:tc>
                <a:tc>
                  <a:txBody>
                    <a:bodyPr/>
                    <a:lstStyle/>
                    <a:p>
                      <a:r>
                        <a:rPr lang="de-AT" sz="2400" dirty="0" err="1" smtClean="0"/>
                        <a:t>bioenergy</a:t>
                      </a:r>
                      <a:endParaRPr lang="de-AT" sz="2400" dirty="0"/>
                    </a:p>
                  </a:txBody>
                  <a:tcPr marL="68580" marR="68580"/>
                </a:tc>
                <a:tc>
                  <a:txBody>
                    <a:bodyPr/>
                    <a:lstStyle/>
                    <a:p>
                      <a:r>
                        <a:rPr lang="de-AT" sz="2400" dirty="0" smtClean="0"/>
                        <a:t>Fossil </a:t>
                      </a:r>
                      <a:r>
                        <a:rPr lang="de-AT" sz="2400" dirty="0" err="1" smtClean="0"/>
                        <a:t>energy</a:t>
                      </a:r>
                      <a:endParaRPr lang="de-AT" sz="2400" dirty="0"/>
                    </a:p>
                  </a:txBody>
                  <a:tcPr marL="68580" marR="68580"/>
                </a:tc>
              </a:tr>
              <a:tr h="370840">
                <a:tc>
                  <a:txBody>
                    <a:bodyPr/>
                    <a:lstStyle/>
                    <a:p>
                      <a:r>
                        <a:rPr lang="de-AT" sz="2400" dirty="0" err="1" smtClean="0"/>
                        <a:t>origin</a:t>
                      </a:r>
                      <a:endParaRPr lang="de-AT" sz="2400" dirty="0"/>
                    </a:p>
                  </a:txBody>
                  <a:tcPr marL="68580" marR="68580"/>
                </a:tc>
                <a:tc>
                  <a:txBody>
                    <a:bodyPr/>
                    <a:lstStyle/>
                    <a:p>
                      <a:r>
                        <a:rPr lang="de-AT" sz="2400" dirty="0" err="1" smtClean="0"/>
                        <a:t>domestic</a:t>
                      </a:r>
                      <a:endParaRPr lang="de-AT" sz="2400" dirty="0"/>
                    </a:p>
                  </a:txBody>
                  <a:tcPr marL="68580" marR="68580"/>
                </a:tc>
                <a:tc>
                  <a:txBody>
                    <a:bodyPr/>
                    <a:lstStyle/>
                    <a:p>
                      <a:r>
                        <a:rPr lang="de-AT" sz="2400" dirty="0" err="1" smtClean="0"/>
                        <a:t>Often</a:t>
                      </a:r>
                      <a:r>
                        <a:rPr lang="de-AT" sz="2400" dirty="0" smtClean="0"/>
                        <a:t> </a:t>
                      </a:r>
                      <a:r>
                        <a:rPr lang="de-AT" sz="2400" dirty="0" err="1" smtClean="0"/>
                        <a:t>imported</a:t>
                      </a:r>
                      <a:endParaRPr lang="de-AT" sz="2400" dirty="0"/>
                    </a:p>
                  </a:txBody>
                  <a:tcPr marL="68580" marR="68580"/>
                </a:tc>
              </a:tr>
              <a:tr h="370840">
                <a:tc>
                  <a:txBody>
                    <a:bodyPr/>
                    <a:lstStyle/>
                    <a:p>
                      <a:r>
                        <a:rPr lang="de-AT" sz="2400" dirty="0" err="1" smtClean="0"/>
                        <a:t>Climate</a:t>
                      </a:r>
                      <a:r>
                        <a:rPr lang="de-AT" sz="2400" dirty="0" smtClean="0"/>
                        <a:t> </a:t>
                      </a:r>
                      <a:r>
                        <a:rPr lang="de-AT" sz="2400" dirty="0" err="1" smtClean="0"/>
                        <a:t>impact</a:t>
                      </a:r>
                      <a:endParaRPr lang="de-AT" sz="2400" dirty="0"/>
                    </a:p>
                  </a:txBody>
                  <a:tcPr marL="68580" marR="68580"/>
                </a:tc>
                <a:tc>
                  <a:txBody>
                    <a:bodyPr/>
                    <a:lstStyle/>
                    <a:p>
                      <a:r>
                        <a:rPr lang="de-AT" sz="2400" dirty="0" smtClean="0"/>
                        <a:t>CO2 neutral</a:t>
                      </a:r>
                      <a:endParaRPr lang="de-AT" sz="2400" dirty="0"/>
                    </a:p>
                  </a:txBody>
                  <a:tcPr marL="68580" marR="68580"/>
                </a:tc>
                <a:tc>
                  <a:txBody>
                    <a:bodyPr/>
                    <a:lstStyle/>
                    <a:p>
                      <a:r>
                        <a:rPr lang="de-AT" sz="2400" dirty="0" smtClean="0"/>
                        <a:t>Not CO2 neutral, </a:t>
                      </a:r>
                      <a:endParaRPr lang="de-AT" sz="2400" dirty="0"/>
                    </a:p>
                  </a:txBody>
                  <a:tcPr marL="68580" marR="68580"/>
                </a:tc>
              </a:tr>
              <a:tr h="370840">
                <a:tc>
                  <a:txBody>
                    <a:bodyPr/>
                    <a:lstStyle/>
                    <a:p>
                      <a:r>
                        <a:rPr lang="de-AT" sz="2400" dirty="0" smtClean="0"/>
                        <a:t>Type</a:t>
                      </a:r>
                      <a:r>
                        <a:rPr lang="de-AT" sz="2400" baseline="0" dirty="0" smtClean="0"/>
                        <a:t> </a:t>
                      </a:r>
                      <a:r>
                        <a:rPr lang="de-AT" sz="2400" baseline="0" dirty="0" err="1" smtClean="0"/>
                        <a:t>of</a:t>
                      </a:r>
                      <a:r>
                        <a:rPr lang="de-AT" sz="2400" baseline="0" dirty="0" smtClean="0"/>
                        <a:t> </a:t>
                      </a:r>
                      <a:r>
                        <a:rPr lang="de-AT" sz="2400" baseline="0" dirty="0" err="1" smtClean="0"/>
                        <a:t>generation</a:t>
                      </a:r>
                      <a:endParaRPr lang="de-AT" sz="2400" dirty="0"/>
                    </a:p>
                  </a:txBody>
                  <a:tcPr marL="68580" marR="68580"/>
                </a:tc>
                <a:tc>
                  <a:txBody>
                    <a:bodyPr/>
                    <a:lstStyle/>
                    <a:p>
                      <a:r>
                        <a:rPr lang="de-AT" sz="2400" dirty="0" err="1" smtClean="0"/>
                        <a:t>Renewable</a:t>
                      </a:r>
                      <a:r>
                        <a:rPr lang="de-AT" sz="2400" dirty="0" smtClean="0"/>
                        <a:t> </a:t>
                      </a:r>
                      <a:endParaRPr lang="de-AT" sz="2400" dirty="0"/>
                    </a:p>
                  </a:txBody>
                  <a:tcPr marL="68580" marR="68580"/>
                </a:tc>
                <a:tc>
                  <a:txBody>
                    <a:bodyPr/>
                    <a:lstStyle/>
                    <a:p>
                      <a:r>
                        <a:rPr lang="de-AT" sz="2400" dirty="0" smtClean="0"/>
                        <a:t>Limited, not </a:t>
                      </a:r>
                      <a:r>
                        <a:rPr lang="de-AT" sz="2400" dirty="0" err="1" smtClean="0"/>
                        <a:t>renewable</a:t>
                      </a:r>
                      <a:endParaRPr lang="de-AT" sz="2400" dirty="0" smtClean="0"/>
                    </a:p>
                  </a:txBody>
                  <a:tcPr marL="68580" marR="68580"/>
                </a:tc>
              </a:tr>
              <a:tr h="370840">
                <a:tc>
                  <a:txBody>
                    <a:bodyPr/>
                    <a:lstStyle/>
                    <a:p>
                      <a:r>
                        <a:rPr lang="de-AT" sz="2400" b="1" dirty="0" err="1" smtClean="0"/>
                        <a:t>Energy</a:t>
                      </a:r>
                      <a:r>
                        <a:rPr lang="de-AT" sz="2400" b="1" dirty="0" smtClean="0"/>
                        <a:t> </a:t>
                      </a:r>
                      <a:r>
                        <a:rPr lang="de-AT" sz="2400" b="1" dirty="0" err="1" smtClean="0"/>
                        <a:t>expenditures</a:t>
                      </a:r>
                      <a:endParaRPr lang="de-AT" sz="2400" b="1" dirty="0"/>
                    </a:p>
                  </a:txBody>
                  <a:tcPr marL="68580" marR="68580"/>
                </a:tc>
                <a:tc>
                  <a:txBody>
                    <a:bodyPr/>
                    <a:lstStyle/>
                    <a:p>
                      <a:r>
                        <a:rPr lang="de-AT" sz="2400" b="1" dirty="0" err="1" smtClean="0"/>
                        <a:t>Remain</a:t>
                      </a:r>
                      <a:r>
                        <a:rPr lang="de-AT" sz="2400" b="1" dirty="0" smtClean="0"/>
                        <a:t> in </a:t>
                      </a:r>
                      <a:r>
                        <a:rPr lang="de-AT" sz="2400" b="1" dirty="0" err="1" smtClean="0"/>
                        <a:t>the</a:t>
                      </a:r>
                      <a:r>
                        <a:rPr lang="de-AT" sz="2400" b="1" dirty="0" smtClean="0"/>
                        <a:t> </a:t>
                      </a:r>
                      <a:r>
                        <a:rPr lang="de-AT" sz="2400" b="1" dirty="0" err="1" smtClean="0"/>
                        <a:t>region</a:t>
                      </a:r>
                      <a:endParaRPr lang="de-AT" sz="2400" b="1" dirty="0"/>
                    </a:p>
                  </a:txBody>
                  <a:tcPr marL="68580" marR="68580"/>
                </a:tc>
                <a:tc>
                  <a:txBody>
                    <a:bodyPr/>
                    <a:lstStyle/>
                    <a:p>
                      <a:r>
                        <a:rPr lang="de-AT" sz="2400" b="1" dirty="0" smtClean="0"/>
                        <a:t>Go </a:t>
                      </a:r>
                      <a:r>
                        <a:rPr lang="de-AT" sz="2400" b="1" dirty="0" err="1" smtClean="0"/>
                        <a:t>abroad</a:t>
                      </a:r>
                      <a:endParaRPr lang="de-AT" sz="2400" b="1" dirty="0"/>
                    </a:p>
                  </a:txBody>
                  <a:tcPr marL="68580" marR="68580"/>
                </a:tc>
              </a:tr>
              <a:tr h="370840">
                <a:tc>
                  <a:txBody>
                    <a:bodyPr/>
                    <a:lstStyle/>
                    <a:p>
                      <a:r>
                        <a:rPr lang="de-AT" sz="2400" dirty="0" smtClean="0"/>
                        <a:t>Security </a:t>
                      </a:r>
                      <a:r>
                        <a:rPr lang="de-AT" sz="2400" dirty="0" err="1" smtClean="0"/>
                        <a:t>of</a:t>
                      </a:r>
                      <a:r>
                        <a:rPr lang="de-AT" sz="2400" dirty="0" smtClean="0"/>
                        <a:t> </a:t>
                      </a:r>
                      <a:r>
                        <a:rPr lang="de-AT" sz="2400" dirty="0" err="1" smtClean="0"/>
                        <a:t>supply</a:t>
                      </a:r>
                      <a:endParaRPr lang="de-AT" sz="2400" dirty="0"/>
                    </a:p>
                  </a:txBody>
                  <a:tcPr marL="68580" marR="68580"/>
                </a:tc>
                <a:tc>
                  <a:txBody>
                    <a:bodyPr/>
                    <a:lstStyle/>
                    <a:p>
                      <a:r>
                        <a:rPr lang="de-AT" sz="2400" dirty="0" smtClean="0"/>
                        <a:t>high</a:t>
                      </a:r>
                      <a:endParaRPr lang="de-AT" sz="2400" dirty="0"/>
                    </a:p>
                  </a:txBody>
                  <a:tcPr marL="68580" marR="68580"/>
                </a:tc>
                <a:tc>
                  <a:txBody>
                    <a:bodyPr/>
                    <a:lstStyle/>
                    <a:p>
                      <a:r>
                        <a:rPr lang="de-AT" sz="2400" dirty="0" smtClean="0"/>
                        <a:t>Not so </a:t>
                      </a:r>
                      <a:r>
                        <a:rPr lang="de-AT" sz="2400" dirty="0" err="1" smtClean="0"/>
                        <a:t>secure</a:t>
                      </a:r>
                      <a:r>
                        <a:rPr lang="de-AT" sz="2400" dirty="0" smtClean="0"/>
                        <a:t>!!</a:t>
                      </a:r>
                      <a:endParaRPr lang="de-AT" sz="2400" dirty="0"/>
                    </a:p>
                  </a:txBody>
                  <a:tcPr marL="68580" marR="68580"/>
                </a:tc>
              </a:tr>
            </a:tbl>
          </a:graphicData>
        </a:graphic>
      </p:graphicFrame>
      <p:sp>
        <p:nvSpPr>
          <p:cNvPr id="3" name="Textfeld 2"/>
          <p:cNvSpPr txBox="1"/>
          <p:nvPr/>
        </p:nvSpPr>
        <p:spPr>
          <a:xfrm>
            <a:off x="890753" y="5297217"/>
            <a:ext cx="9651873" cy="830997"/>
          </a:xfrm>
          <a:prstGeom prst="rect">
            <a:avLst/>
          </a:prstGeom>
          <a:noFill/>
        </p:spPr>
        <p:txBody>
          <a:bodyPr wrap="none" rtlCol="0">
            <a:spAutoFit/>
          </a:bodyPr>
          <a:lstStyle/>
          <a:p>
            <a:pPr defTabSz="914400"/>
            <a:r>
              <a:rPr lang="de-AT" sz="2400" b="1" dirty="0" smtClean="0">
                <a:solidFill>
                  <a:prstClr val="black"/>
                </a:solidFill>
              </a:rPr>
              <a:t>Bioenergy </a:t>
            </a:r>
            <a:r>
              <a:rPr lang="de-AT" sz="2400" b="1" dirty="0" err="1" smtClean="0">
                <a:solidFill>
                  <a:prstClr val="black"/>
                </a:solidFill>
              </a:rPr>
              <a:t>is</a:t>
            </a:r>
            <a:r>
              <a:rPr lang="de-AT" sz="2400" b="1" dirty="0" smtClean="0">
                <a:solidFill>
                  <a:prstClr val="black"/>
                </a:solidFill>
              </a:rPr>
              <a:t> in </a:t>
            </a:r>
            <a:r>
              <a:rPr lang="de-AT" sz="2400" b="1" dirty="0" err="1" smtClean="0">
                <a:solidFill>
                  <a:prstClr val="black"/>
                </a:solidFill>
              </a:rPr>
              <a:t>most</a:t>
            </a:r>
            <a:r>
              <a:rPr lang="de-AT" sz="2400" b="1" dirty="0" smtClean="0">
                <a:solidFill>
                  <a:prstClr val="black"/>
                </a:solidFill>
              </a:rPr>
              <a:t> </a:t>
            </a:r>
            <a:r>
              <a:rPr lang="de-AT" sz="2400" b="1" dirty="0" err="1" smtClean="0">
                <a:solidFill>
                  <a:prstClr val="black"/>
                </a:solidFill>
              </a:rPr>
              <a:t>cases</a:t>
            </a:r>
            <a:r>
              <a:rPr lang="de-AT" sz="2400" b="1" dirty="0" smtClean="0">
                <a:solidFill>
                  <a:prstClr val="black"/>
                </a:solidFill>
              </a:rPr>
              <a:t> regional, </a:t>
            </a:r>
            <a:r>
              <a:rPr lang="de-AT" sz="2400" b="1" dirty="0" err="1" smtClean="0">
                <a:solidFill>
                  <a:prstClr val="black"/>
                </a:solidFill>
              </a:rPr>
              <a:t>it</a:t>
            </a:r>
            <a:r>
              <a:rPr lang="de-AT" sz="2400" b="1" dirty="0" smtClean="0">
                <a:solidFill>
                  <a:prstClr val="black"/>
                </a:solidFill>
              </a:rPr>
              <a:t> </a:t>
            </a:r>
            <a:r>
              <a:rPr lang="de-AT" sz="2400" b="1" dirty="0" err="1" smtClean="0">
                <a:solidFill>
                  <a:prstClr val="black"/>
                </a:solidFill>
              </a:rPr>
              <a:t>is</a:t>
            </a:r>
            <a:r>
              <a:rPr lang="de-AT" sz="2400" b="1" dirty="0" smtClean="0">
                <a:solidFill>
                  <a:prstClr val="black"/>
                </a:solidFill>
              </a:rPr>
              <a:t> </a:t>
            </a:r>
            <a:r>
              <a:rPr lang="de-AT" sz="2400" b="1" dirty="0" err="1" smtClean="0">
                <a:solidFill>
                  <a:prstClr val="black"/>
                </a:solidFill>
              </a:rPr>
              <a:t>renewable</a:t>
            </a:r>
            <a:r>
              <a:rPr lang="de-AT" sz="2400" b="1" dirty="0" smtClean="0">
                <a:solidFill>
                  <a:prstClr val="black"/>
                </a:solidFill>
              </a:rPr>
              <a:t> </a:t>
            </a:r>
            <a:r>
              <a:rPr lang="de-AT" sz="2400" b="1" dirty="0" err="1" smtClean="0">
                <a:solidFill>
                  <a:prstClr val="black"/>
                </a:solidFill>
              </a:rPr>
              <a:t>and</a:t>
            </a:r>
            <a:r>
              <a:rPr lang="de-AT" sz="2400" b="1" dirty="0" smtClean="0">
                <a:solidFill>
                  <a:prstClr val="black"/>
                </a:solidFill>
              </a:rPr>
              <a:t> </a:t>
            </a:r>
            <a:r>
              <a:rPr lang="de-AT" sz="2400" b="1" dirty="0" err="1" smtClean="0">
                <a:solidFill>
                  <a:prstClr val="black"/>
                </a:solidFill>
              </a:rPr>
              <a:t>it</a:t>
            </a:r>
            <a:r>
              <a:rPr lang="de-AT" sz="2400" b="1" dirty="0" smtClean="0">
                <a:solidFill>
                  <a:prstClr val="black"/>
                </a:solidFill>
              </a:rPr>
              <a:t> </a:t>
            </a:r>
            <a:r>
              <a:rPr lang="de-AT" sz="2400" b="1" dirty="0" err="1" smtClean="0">
                <a:solidFill>
                  <a:prstClr val="black"/>
                </a:solidFill>
              </a:rPr>
              <a:t>is</a:t>
            </a:r>
            <a:r>
              <a:rPr lang="de-AT" sz="2400" b="1" dirty="0" smtClean="0">
                <a:solidFill>
                  <a:prstClr val="black"/>
                </a:solidFill>
              </a:rPr>
              <a:t> CO2 neutral!</a:t>
            </a:r>
          </a:p>
          <a:p>
            <a:pPr defTabSz="914400"/>
            <a:r>
              <a:rPr lang="de-AT" sz="2400" dirty="0" err="1" smtClean="0">
                <a:solidFill>
                  <a:prstClr val="black"/>
                </a:solidFill>
              </a:rPr>
              <a:t>Regions</a:t>
            </a:r>
            <a:r>
              <a:rPr lang="de-AT" sz="2400" dirty="0" smtClean="0">
                <a:solidFill>
                  <a:prstClr val="black"/>
                </a:solidFill>
              </a:rPr>
              <a:t> </a:t>
            </a:r>
            <a:r>
              <a:rPr lang="de-AT" sz="2400" dirty="0" err="1" smtClean="0">
                <a:solidFill>
                  <a:prstClr val="black"/>
                </a:solidFill>
              </a:rPr>
              <a:t>with</a:t>
            </a:r>
            <a:r>
              <a:rPr lang="de-AT" sz="2400" dirty="0" smtClean="0">
                <a:solidFill>
                  <a:prstClr val="black"/>
                </a:solidFill>
              </a:rPr>
              <a:t> an </a:t>
            </a:r>
            <a:r>
              <a:rPr lang="de-AT" sz="2400" dirty="0" err="1" smtClean="0">
                <a:solidFill>
                  <a:prstClr val="black"/>
                </a:solidFill>
              </a:rPr>
              <a:t>over</a:t>
            </a:r>
            <a:r>
              <a:rPr lang="de-AT" sz="2400" dirty="0" smtClean="0">
                <a:solidFill>
                  <a:prstClr val="black"/>
                </a:solidFill>
              </a:rPr>
              <a:t> </a:t>
            </a:r>
            <a:r>
              <a:rPr lang="de-AT" sz="2400" dirty="0" err="1" smtClean="0">
                <a:solidFill>
                  <a:prstClr val="black"/>
                </a:solidFill>
              </a:rPr>
              <a:t>capacity</a:t>
            </a:r>
            <a:r>
              <a:rPr lang="de-AT" sz="2400" dirty="0" smtClean="0">
                <a:solidFill>
                  <a:prstClr val="black"/>
                </a:solidFill>
              </a:rPr>
              <a:t> </a:t>
            </a:r>
            <a:r>
              <a:rPr lang="de-AT" sz="2400" dirty="0" err="1" smtClean="0">
                <a:solidFill>
                  <a:prstClr val="black"/>
                </a:solidFill>
              </a:rPr>
              <a:t>export</a:t>
            </a:r>
            <a:r>
              <a:rPr lang="de-AT" sz="2400" dirty="0" smtClean="0">
                <a:solidFill>
                  <a:prstClr val="black"/>
                </a:solidFill>
              </a:rPr>
              <a:t> </a:t>
            </a:r>
            <a:r>
              <a:rPr lang="de-AT" sz="2400" dirty="0" err="1" smtClean="0">
                <a:solidFill>
                  <a:prstClr val="black"/>
                </a:solidFill>
              </a:rPr>
              <a:t>bioenergy</a:t>
            </a:r>
            <a:r>
              <a:rPr lang="de-AT" sz="2400" dirty="0" smtClean="0">
                <a:solidFill>
                  <a:prstClr val="black"/>
                </a:solidFill>
              </a:rPr>
              <a:t> </a:t>
            </a:r>
            <a:r>
              <a:rPr lang="de-AT" sz="2400" dirty="0" err="1" smtClean="0">
                <a:solidFill>
                  <a:prstClr val="black"/>
                </a:solidFill>
              </a:rPr>
              <a:t>as</a:t>
            </a:r>
            <a:r>
              <a:rPr lang="de-AT" sz="2400" dirty="0" smtClean="0">
                <a:solidFill>
                  <a:prstClr val="black"/>
                </a:solidFill>
              </a:rPr>
              <a:t> </a:t>
            </a:r>
            <a:r>
              <a:rPr lang="de-AT" sz="2400" dirty="0" err="1" smtClean="0">
                <a:solidFill>
                  <a:prstClr val="black"/>
                </a:solidFill>
              </a:rPr>
              <a:t>wood</a:t>
            </a:r>
            <a:r>
              <a:rPr lang="de-AT" sz="2400" dirty="0" smtClean="0">
                <a:solidFill>
                  <a:prstClr val="black"/>
                </a:solidFill>
              </a:rPr>
              <a:t>, </a:t>
            </a:r>
            <a:r>
              <a:rPr lang="de-AT" sz="2400" dirty="0" err="1" smtClean="0">
                <a:solidFill>
                  <a:prstClr val="black"/>
                </a:solidFill>
              </a:rPr>
              <a:t>pellets</a:t>
            </a:r>
            <a:r>
              <a:rPr lang="de-AT" sz="2400" dirty="0" smtClean="0">
                <a:solidFill>
                  <a:prstClr val="black"/>
                </a:solidFill>
              </a:rPr>
              <a:t> </a:t>
            </a:r>
            <a:r>
              <a:rPr lang="de-AT" sz="2400" dirty="0" err="1" smtClean="0">
                <a:solidFill>
                  <a:prstClr val="black"/>
                </a:solidFill>
              </a:rPr>
              <a:t>or</a:t>
            </a:r>
            <a:r>
              <a:rPr lang="de-AT" sz="2400" dirty="0" smtClean="0">
                <a:solidFill>
                  <a:prstClr val="black"/>
                </a:solidFill>
              </a:rPr>
              <a:t> </a:t>
            </a:r>
            <a:r>
              <a:rPr lang="de-AT" sz="2400" dirty="0" err="1" smtClean="0">
                <a:solidFill>
                  <a:prstClr val="black"/>
                </a:solidFill>
              </a:rPr>
              <a:t>biofuels</a:t>
            </a:r>
            <a:r>
              <a:rPr lang="de-AT" dirty="0" smtClean="0">
                <a:solidFill>
                  <a:prstClr val="black"/>
                </a:solidFill>
              </a:rPr>
              <a:t>!</a:t>
            </a:r>
            <a:endParaRPr lang="de-AT" dirty="0">
              <a:solidFill>
                <a:prstClr val="black"/>
              </a:solidFill>
            </a:endParaRPr>
          </a:p>
        </p:txBody>
      </p:sp>
    </p:spTree>
    <p:extLst>
      <p:ext uri="{BB962C8B-B14F-4D97-AF65-F5344CB8AC3E}">
        <p14:creationId xmlns:p14="http://schemas.microsoft.com/office/powerpoint/2010/main" val="1777723133"/>
      </p:ext>
    </p:extLst>
  </p:cSld>
  <p:clrMapOvr>
    <a:masterClrMapping/>
  </p:clrMapOvr>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533400" y="1371600"/>
            <a:ext cx="8305800" cy="381000"/>
          </a:xfrm>
        </p:spPr>
        <p:txBody>
          <a:bodyPr>
            <a:noAutofit/>
          </a:bodyPr>
          <a:lstStyle/>
          <a:p>
            <a:pPr eaLnBrk="1" hangingPunct="1">
              <a:defRPr/>
            </a:pPr>
            <a:r>
              <a:rPr lang="x-none" b="1" dirty="0" smtClean="0">
                <a:ea typeface="MS PGothic" pitchFamily="34" charset="-128"/>
              </a:rPr>
              <a:t>POLITIČKI PARTNERI NA PROJEKTU</a:t>
            </a:r>
            <a:endParaRPr lang="en-US" b="1" dirty="0">
              <a:ea typeface="MS PGothic" pitchFamily="34" charset="-128"/>
            </a:endParaRPr>
          </a:p>
        </p:txBody>
      </p:sp>
      <p:sp>
        <p:nvSpPr>
          <p:cNvPr id="5" name="Text Placeholder 4"/>
          <p:cNvSpPr>
            <a:spLocks noGrp="1"/>
          </p:cNvSpPr>
          <p:nvPr>
            <p:ph type="body" sz="quarter" idx="18"/>
          </p:nvPr>
        </p:nvSpPr>
        <p:spPr>
          <a:xfrm>
            <a:off x="533400" y="2209800"/>
            <a:ext cx="8305800" cy="4267200"/>
          </a:xfrm>
        </p:spPr>
        <p:txBody>
          <a:bodyPr/>
          <a:lstStyle/>
          <a:p>
            <a:pPr marL="353944" indent="-353944" eaLnBrk="1" hangingPunct="1">
              <a:lnSpc>
                <a:spcPct val="114000"/>
              </a:lnSpc>
              <a:spcBef>
                <a:spcPts val="1199"/>
              </a:spcBef>
              <a:buFont typeface="Arial" pitchFamily="34" charset="0"/>
              <a:buChar char="•"/>
              <a:defRPr/>
            </a:pPr>
            <a:r>
              <a:rPr lang="sr-Latn-CS" sz="2200" b="1" dirty="0">
                <a:latin typeface="Myriad Pro" pitchFamily="34" charset="0"/>
                <a:ea typeface="MS PGothic" pitchFamily="34" charset="-128"/>
              </a:rPr>
              <a:t>Pol</a:t>
            </a:r>
            <a:r>
              <a:rPr lang="en-US" sz="2200" b="1" dirty="0" err="1">
                <a:latin typeface="Myriad Pro" pitchFamily="34" charset="0"/>
                <a:ea typeface="MS PGothic" pitchFamily="34" charset="-128"/>
              </a:rPr>
              <a:t>i</a:t>
            </a:r>
            <a:r>
              <a:rPr lang="sr-Latn-CS" sz="2200" b="1" dirty="0" err="1">
                <a:latin typeface="Myriad Pro" pitchFamily="34" charset="0"/>
                <a:ea typeface="MS PGothic" pitchFamily="34" charset="-128"/>
              </a:rPr>
              <a:t>tički</a:t>
            </a:r>
            <a:r>
              <a:rPr lang="sr-Latn-CS" sz="2200" b="1" dirty="0">
                <a:latin typeface="Myriad Pro" pitchFamily="34" charset="0"/>
                <a:ea typeface="MS PGothic" pitchFamily="34" charset="-128"/>
              </a:rPr>
              <a:t> partneri koji su potpisali Projektni dokument:</a:t>
            </a:r>
          </a:p>
          <a:p>
            <a:pPr lvl="1" eaLnBrk="1" hangingPunct="1">
              <a:lnSpc>
                <a:spcPct val="114000"/>
              </a:lnSpc>
              <a:spcBef>
                <a:spcPts val="1199"/>
              </a:spcBef>
              <a:buFont typeface="Courier New" pitchFamily="49" charset="0"/>
              <a:buChar char="o"/>
              <a:defRPr/>
            </a:pPr>
            <a:r>
              <a:rPr lang="sr-Latn-CS" sz="2000" dirty="0">
                <a:solidFill>
                  <a:srgbClr val="003399"/>
                </a:solidFill>
                <a:latin typeface="Myriad Pro" pitchFamily="34" charset="0"/>
                <a:ea typeface="MS PGothic" pitchFamily="34" charset="-128"/>
              </a:rPr>
              <a:t>Ministarstvo rudarstva i energetike – </a:t>
            </a:r>
            <a:r>
              <a:rPr lang="en-US" sz="2000" dirty="0" err="1">
                <a:solidFill>
                  <a:srgbClr val="003399"/>
                </a:solidFill>
                <a:latin typeface="Myriad Pro" pitchFamily="34" charset="0"/>
                <a:ea typeface="MS PGothic" pitchFamily="34" charset="-128"/>
              </a:rPr>
              <a:t>kao</a:t>
            </a:r>
            <a:r>
              <a:rPr lang="en-US" sz="2000" dirty="0">
                <a:solidFill>
                  <a:srgbClr val="003399"/>
                </a:solidFill>
                <a:latin typeface="Myriad Pro" pitchFamily="34" charset="0"/>
                <a:ea typeface="MS PGothic" pitchFamily="34" charset="-128"/>
              </a:rPr>
              <a:t> </a:t>
            </a:r>
            <a:r>
              <a:rPr lang="x-none" sz="2000" dirty="0">
                <a:solidFill>
                  <a:srgbClr val="003399"/>
                </a:solidFill>
                <a:latin typeface="Myriad Pro" pitchFamily="34" charset="0"/>
                <a:ea typeface="MS PGothic" pitchFamily="34" charset="-128"/>
              </a:rPr>
              <a:t>vodeći partner potpisalo </a:t>
            </a:r>
            <a:r>
              <a:rPr lang="en-US" sz="2000" dirty="0" err="1">
                <a:solidFill>
                  <a:srgbClr val="003399"/>
                </a:solidFill>
                <a:latin typeface="Myriad Pro" pitchFamily="34" charset="0"/>
                <a:ea typeface="MS PGothic" pitchFamily="34" charset="-128"/>
              </a:rPr>
              <a:t>i</a:t>
            </a:r>
            <a:r>
              <a:rPr lang="x-none" sz="2000" dirty="0">
                <a:solidFill>
                  <a:srgbClr val="003399"/>
                </a:solidFill>
                <a:latin typeface="Myriad Pro" pitchFamily="34" charset="0"/>
                <a:ea typeface="MS PGothic" pitchFamily="34" charset="-128"/>
              </a:rPr>
              <a:t> </a:t>
            </a:r>
            <a:r>
              <a:rPr lang="sr-Latn-CS" sz="2000" dirty="0">
                <a:solidFill>
                  <a:srgbClr val="003399"/>
                </a:solidFill>
                <a:latin typeface="Myriad Pro" pitchFamily="34" charset="0"/>
                <a:ea typeface="MS PGothic" pitchFamily="34" charset="-128"/>
              </a:rPr>
              <a:t>sporazum o zajedničkoj implementaciji projekta sa UNDP i</a:t>
            </a:r>
            <a:endParaRPr lang="en-US" sz="2000" dirty="0">
              <a:solidFill>
                <a:srgbClr val="003399"/>
              </a:solidFill>
              <a:latin typeface="Myriad Pro" pitchFamily="34" charset="0"/>
              <a:ea typeface="MS PGothic" pitchFamily="34" charset="-128"/>
            </a:endParaRPr>
          </a:p>
          <a:p>
            <a:pPr lvl="1" eaLnBrk="1" hangingPunct="1">
              <a:lnSpc>
                <a:spcPct val="114000"/>
              </a:lnSpc>
              <a:spcBef>
                <a:spcPts val="1199"/>
              </a:spcBef>
              <a:buFont typeface="Courier New" pitchFamily="49" charset="0"/>
              <a:buChar char="o"/>
              <a:defRPr/>
            </a:pPr>
            <a:r>
              <a:rPr lang="sr-Latn-CS" sz="2000" dirty="0">
                <a:solidFill>
                  <a:srgbClr val="003399"/>
                </a:solidFill>
                <a:latin typeface="Myriad Pro" pitchFamily="34" charset="0"/>
                <a:ea typeface="MS PGothic" pitchFamily="34" charset="-128"/>
              </a:rPr>
              <a:t>Ministarstvo poljoprivrede i zaštite životne sredine</a:t>
            </a:r>
            <a:r>
              <a:rPr lang="en-US" sz="2000" dirty="0">
                <a:solidFill>
                  <a:srgbClr val="003399"/>
                </a:solidFill>
                <a:latin typeface="Myriad Pro" pitchFamily="34" charset="0"/>
                <a:ea typeface="MS PGothic" pitchFamily="34" charset="-128"/>
              </a:rPr>
              <a:t>.</a:t>
            </a:r>
            <a:endParaRPr lang="sr-Latn-CS" sz="2000" dirty="0">
              <a:solidFill>
                <a:srgbClr val="003399"/>
              </a:solidFill>
              <a:latin typeface="Myriad Pro" pitchFamily="34" charset="0"/>
              <a:ea typeface="MS PGothic" pitchFamily="34" charset="-128"/>
            </a:endParaRPr>
          </a:p>
          <a:p>
            <a:pPr eaLnBrk="1" hangingPunct="1">
              <a:defRPr/>
            </a:pPr>
            <a:endParaRPr lang="en-US" dirty="0">
              <a:ea typeface="MS PGothic" pitchFamily="34" charset="-128"/>
            </a:endParaRPr>
          </a:p>
        </p:txBody>
      </p:sp>
    </p:spTree>
    <p:extLst>
      <p:ext uri="{BB962C8B-B14F-4D97-AF65-F5344CB8AC3E}">
        <p14:creationId xmlns:p14="http://schemas.microsoft.com/office/powerpoint/2010/main" val="2488454276"/>
      </p:ext>
    </p:extLst>
  </p:cSld>
  <p:clrMapOvr>
    <a:masterClrMapping/>
  </p:clrMapOvr>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Text Placeholder 3"/>
          <p:cNvSpPr>
            <a:spLocks noGrp="1"/>
          </p:cNvSpPr>
          <p:nvPr>
            <p:ph type="body" sz="quarter" idx="16"/>
          </p:nvPr>
        </p:nvSpPr>
        <p:spPr bwMode="auto">
          <a:xfrm>
            <a:off x="533400" y="1371600"/>
            <a:ext cx="7315200" cy="381000"/>
          </a:xfrm>
          <a:extLst>
            <a:ext uri="{FAA26D3D-D897-4be2-8F04-BA451C77F1D7}"/>
          </a:extLst>
        </p:spPr>
        <p:txBody>
          <a:bodyPr wrap="square" lIns="91422" tIns="45710" rIns="91422" bIns="45710" numCol="1" anchor="t" anchorCtr="0" compatLnSpc="1">
            <a:prstTxWarp prst="textNoShape">
              <a:avLst/>
            </a:prstTxWarp>
            <a:noAutofit/>
          </a:bodyPr>
          <a:lstStyle/>
          <a:p>
            <a:pPr eaLnBrk="1" hangingPunct="1">
              <a:defRPr/>
            </a:pPr>
            <a:r>
              <a:rPr lang="en-US" b="1" dirty="0">
                <a:latin typeface="Myriad Pro" charset="0"/>
                <a:ea typeface="ＭＳ Ｐゴシック" charset="0"/>
                <a:cs typeface="ＭＳ Ｐゴシック" charset="0"/>
              </a:rPr>
              <a:t>OSTALI </a:t>
            </a:r>
            <a:r>
              <a:rPr lang="x-none" b="1" dirty="0" smtClean="0">
                <a:latin typeface="Myriad Pro" charset="0"/>
                <a:ea typeface="ＭＳ Ｐゴシック" charset="0"/>
                <a:cs typeface="ＭＳ Ｐゴシック" charset="0"/>
              </a:rPr>
              <a:t>UČESNICI</a:t>
            </a:r>
            <a:r>
              <a:rPr lang="en-US" b="1" dirty="0" smtClean="0">
                <a:latin typeface="Myriad Pro" charset="0"/>
                <a:ea typeface="ＭＳ Ｐゴシック" charset="0"/>
                <a:cs typeface="ＭＳ Ｐゴシック" charset="0"/>
              </a:rPr>
              <a:t> </a:t>
            </a:r>
            <a:r>
              <a:rPr lang="en-US" b="1" dirty="0">
                <a:latin typeface="Myriad Pro" charset="0"/>
                <a:ea typeface="ＭＳ Ｐゴシック" charset="0"/>
                <a:cs typeface="ＭＳ Ｐゴシック" charset="0"/>
              </a:rPr>
              <a:t>NA PROJEKTU</a:t>
            </a:r>
          </a:p>
        </p:txBody>
      </p:sp>
      <p:sp>
        <p:nvSpPr>
          <p:cNvPr id="11269" name="Text Placeholder 4"/>
          <p:cNvSpPr>
            <a:spLocks noGrp="1"/>
          </p:cNvSpPr>
          <p:nvPr>
            <p:ph type="body" sz="quarter" idx="18"/>
          </p:nvPr>
        </p:nvSpPr>
        <p:spPr bwMode="auto">
          <a:xfrm>
            <a:off x="533400" y="2362200"/>
            <a:ext cx="8305800" cy="3200400"/>
          </a:xfrm>
          <a:extLst>
            <a:ext uri="{FAA26D3D-D897-4be2-8F04-BA451C77F1D7}"/>
          </a:extLst>
        </p:spPr>
        <p:txBody>
          <a:bodyPr wrap="square" lIns="91422" tIns="45710" rIns="91422" bIns="45710" numCol="1" anchor="t" anchorCtr="0" compatLnSpc="1">
            <a:prstTxWarp prst="textNoShape">
              <a:avLst/>
            </a:prstTxWarp>
          </a:bodyPr>
          <a:lstStyle/>
          <a:p>
            <a:pPr marL="355530" indent="-355530" eaLnBrk="1" hangingPunct="1">
              <a:spcAft>
                <a:spcPts val="600"/>
              </a:spcAft>
              <a:buClr>
                <a:srgbClr val="003399"/>
              </a:buClr>
              <a:buFont typeface="Arial" pitchFamily="34" charset="0"/>
              <a:buChar char="•"/>
              <a:defRPr/>
            </a:pPr>
            <a:r>
              <a:rPr lang="pl-PL" b="1" dirty="0">
                <a:ea typeface="MS PGothic" pitchFamily="34" charset="-128"/>
              </a:rPr>
              <a:t>Institucije i organizacije koje učestvuju na </a:t>
            </a:r>
            <a:r>
              <a:rPr lang="pl-PL" b="1" dirty="0" smtClean="0">
                <a:ea typeface="MS PGothic" pitchFamily="34" charset="-128"/>
              </a:rPr>
              <a:t>projektu</a:t>
            </a:r>
            <a:r>
              <a:rPr lang="en-US" b="1" dirty="0" smtClean="0">
                <a:ea typeface="MS PGothic" pitchFamily="34" charset="-128"/>
              </a:rPr>
              <a:t>:</a:t>
            </a:r>
          </a:p>
          <a:p>
            <a:pPr marL="745980" indent="-284108" eaLnBrk="1" hangingPunct="1">
              <a:spcAft>
                <a:spcPts val="600"/>
              </a:spcAft>
              <a:buClr>
                <a:srgbClr val="003399"/>
              </a:buClr>
              <a:buFont typeface="Courier New" panose="02070309020205020404" pitchFamily="49" charset="0"/>
              <a:buChar char="o"/>
              <a:defRPr/>
            </a:pPr>
            <a:r>
              <a:rPr lang="en-US" sz="2000" dirty="0" err="1">
                <a:ea typeface="MS PGothic" pitchFamily="34" charset="-128"/>
              </a:rPr>
              <a:t>Privredna</a:t>
            </a:r>
            <a:r>
              <a:rPr lang="en-US" sz="2000" dirty="0">
                <a:ea typeface="MS PGothic" pitchFamily="34" charset="-128"/>
              </a:rPr>
              <a:t> </a:t>
            </a:r>
            <a:r>
              <a:rPr lang="en-US" sz="2000" dirty="0" err="1">
                <a:ea typeface="MS PGothic" pitchFamily="34" charset="-128"/>
              </a:rPr>
              <a:t>komora</a:t>
            </a:r>
            <a:r>
              <a:rPr lang="en-US" sz="2000" dirty="0">
                <a:ea typeface="MS PGothic" pitchFamily="34" charset="-128"/>
              </a:rPr>
              <a:t> </a:t>
            </a:r>
            <a:r>
              <a:rPr lang="en-US" sz="2000" dirty="0" err="1">
                <a:ea typeface="MS PGothic" pitchFamily="34" charset="-128"/>
              </a:rPr>
              <a:t>Srbije</a:t>
            </a:r>
            <a:r>
              <a:rPr lang="en-US" sz="2000" dirty="0">
                <a:ea typeface="MS PGothic" pitchFamily="34" charset="-128"/>
              </a:rPr>
              <a:t>;</a:t>
            </a:r>
          </a:p>
          <a:p>
            <a:pPr marL="745980" indent="-284108" eaLnBrk="1" hangingPunct="1">
              <a:spcAft>
                <a:spcPts val="600"/>
              </a:spcAft>
              <a:buClr>
                <a:srgbClr val="003399"/>
              </a:buClr>
              <a:buFont typeface="Courier New" panose="02070309020205020404" pitchFamily="49" charset="0"/>
              <a:buChar char="o"/>
              <a:defRPr/>
            </a:pPr>
            <a:r>
              <a:rPr lang="en-US" sz="2000" dirty="0" err="1">
                <a:ea typeface="MS PGothic" pitchFamily="34" charset="-128"/>
              </a:rPr>
              <a:t>Institut</a:t>
            </a:r>
            <a:r>
              <a:rPr lang="en-US" sz="2000" dirty="0">
                <a:ea typeface="MS PGothic" pitchFamily="34" charset="-128"/>
              </a:rPr>
              <a:t> za </a:t>
            </a:r>
            <a:r>
              <a:rPr lang="en-US" sz="2000" dirty="0" err="1">
                <a:ea typeface="MS PGothic" pitchFamily="34" charset="-128"/>
              </a:rPr>
              <a:t>standardizaciju</a:t>
            </a:r>
            <a:r>
              <a:rPr lang="en-US" sz="2000" dirty="0">
                <a:ea typeface="MS PGothic" pitchFamily="34" charset="-128"/>
              </a:rPr>
              <a:t>;</a:t>
            </a:r>
          </a:p>
          <a:p>
            <a:pPr marL="745980" indent="-284108" eaLnBrk="1" hangingPunct="1">
              <a:spcAft>
                <a:spcPts val="600"/>
              </a:spcAft>
              <a:buClr>
                <a:srgbClr val="003399"/>
              </a:buClr>
              <a:buFont typeface="Courier New" panose="02070309020205020404" pitchFamily="49" charset="0"/>
              <a:buChar char="o"/>
              <a:defRPr/>
            </a:pPr>
            <a:r>
              <a:rPr lang="en-US" sz="2000" dirty="0" err="1">
                <a:ea typeface="MS PGothic" pitchFamily="34" charset="-128"/>
              </a:rPr>
              <a:t>Stalna</a:t>
            </a:r>
            <a:r>
              <a:rPr lang="en-US" sz="2000" dirty="0">
                <a:ea typeface="MS PGothic" pitchFamily="34" charset="-128"/>
              </a:rPr>
              <a:t> </a:t>
            </a:r>
            <a:r>
              <a:rPr lang="en-US" sz="2000" dirty="0" err="1">
                <a:ea typeface="MS PGothic" pitchFamily="34" charset="-128"/>
              </a:rPr>
              <a:t>konferencija</a:t>
            </a:r>
            <a:r>
              <a:rPr lang="en-US" sz="2000" dirty="0">
                <a:ea typeface="MS PGothic" pitchFamily="34" charset="-128"/>
              </a:rPr>
              <a:t> </a:t>
            </a:r>
            <a:r>
              <a:rPr lang="en-US" sz="2000" dirty="0" err="1">
                <a:ea typeface="MS PGothic" pitchFamily="34" charset="-128"/>
              </a:rPr>
              <a:t>gradova</a:t>
            </a:r>
            <a:r>
              <a:rPr lang="en-US" sz="2000" dirty="0">
                <a:ea typeface="MS PGothic" pitchFamily="34" charset="-128"/>
              </a:rPr>
              <a:t> </a:t>
            </a:r>
            <a:r>
              <a:rPr lang="en-US" sz="2000" dirty="0" err="1">
                <a:ea typeface="MS PGothic" pitchFamily="34" charset="-128"/>
              </a:rPr>
              <a:t>i</a:t>
            </a:r>
            <a:r>
              <a:rPr lang="en-US" sz="2000" dirty="0">
                <a:ea typeface="MS PGothic" pitchFamily="34" charset="-128"/>
              </a:rPr>
              <a:t> </a:t>
            </a:r>
            <a:r>
              <a:rPr lang="en-US" sz="2000" dirty="0" err="1">
                <a:ea typeface="MS PGothic" pitchFamily="34" charset="-128"/>
              </a:rPr>
              <a:t>opština</a:t>
            </a:r>
            <a:r>
              <a:rPr lang="en-US" sz="2000" dirty="0">
                <a:ea typeface="MS PGothic" pitchFamily="34" charset="-128"/>
              </a:rPr>
              <a:t> </a:t>
            </a:r>
            <a:r>
              <a:rPr lang="en-US" sz="2000" dirty="0" err="1">
                <a:ea typeface="MS PGothic" pitchFamily="34" charset="-128"/>
              </a:rPr>
              <a:t>Srbije</a:t>
            </a:r>
            <a:r>
              <a:rPr lang="en-US" sz="2000" dirty="0">
                <a:ea typeface="MS PGothic" pitchFamily="34" charset="-128"/>
              </a:rPr>
              <a:t>; </a:t>
            </a:r>
          </a:p>
          <a:p>
            <a:pPr marL="745980" indent="-284108" eaLnBrk="1" hangingPunct="1">
              <a:spcAft>
                <a:spcPts val="600"/>
              </a:spcAft>
              <a:buClr>
                <a:srgbClr val="003399"/>
              </a:buClr>
              <a:buFont typeface="Courier New" panose="02070309020205020404" pitchFamily="49" charset="0"/>
              <a:buChar char="o"/>
              <a:defRPr/>
            </a:pPr>
            <a:r>
              <a:rPr lang="en-US" sz="2000" dirty="0" err="1">
                <a:ea typeface="MS PGothic" pitchFamily="34" charset="-128"/>
              </a:rPr>
              <a:t>Regionalna</a:t>
            </a:r>
            <a:r>
              <a:rPr lang="en-US" sz="2000" dirty="0">
                <a:ea typeface="MS PGothic" pitchFamily="34" charset="-128"/>
              </a:rPr>
              <a:t> </a:t>
            </a:r>
            <a:r>
              <a:rPr lang="en-US" sz="2000" dirty="0" err="1">
                <a:ea typeface="MS PGothic" pitchFamily="34" charset="-128"/>
              </a:rPr>
              <a:t>razvojna</a:t>
            </a:r>
            <a:r>
              <a:rPr lang="en-US" sz="2000" dirty="0">
                <a:ea typeface="MS PGothic" pitchFamily="34" charset="-128"/>
              </a:rPr>
              <a:t> </a:t>
            </a:r>
            <a:r>
              <a:rPr lang="en-US" sz="2000" dirty="0" err="1">
                <a:ea typeface="MS PGothic" pitchFamily="34" charset="-128"/>
              </a:rPr>
              <a:t>agencija</a:t>
            </a:r>
            <a:r>
              <a:rPr lang="en-US" sz="2000" dirty="0">
                <a:ea typeface="MS PGothic" pitchFamily="34" charset="-128"/>
              </a:rPr>
              <a:t> </a:t>
            </a:r>
            <a:r>
              <a:rPr lang="en-US" sz="2000" dirty="0" err="1">
                <a:ea typeface="MS PGothic" pitchFamily="34" charset="-128"/>
              </a:rPr>
              <a:t>Srem</a:t>
            </a:r>
            <a:r>
              <a:rPr lang="en-US" sz="2000" dirty="0">
                <a:ea typeface="MS PGothic" pitchFamily="34" charset="-128"/>
              </a:rPr>
              <a:t>.</a:t>
            </a:r>
          </a:p>
        </p:txBody>
      </p:sp>
    </p:spTree>
    <p:extLst>
      <p:ext uri="{BB962C8B-B14F-4D97-AF65-F5344CB8AC3E}">
        <p14:creationId xmlns:p14="http://schemas.microsoft.com/office/powerpoint/2010/main" val="2450947126"/>
      </p:ext>
    </p:extLst>
  </p:cSld>
  <p:clrMapOvr>
    <a:masterClrMapping/>
  </p:clrMapOvr>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Text Placeholder 3"/>
          <p:cNvSpPr>
            <a:spLocks noGrp="1"/>
          </p:cNvSpPr>
          <p:nvPr>
            <p:ph type="body" sz="quarter" idx="16"/>
          </p:nvPr>
        </p:nvSpPr>
        <p:spPr bwMode="auto">
          <a:xfrm>
            <a:off x="533402" y="1333500"/>
            <a:ext cx="6248400" cy="381000"/>
          </a:xfrm>
          <a:extLst>
            <a:ext uri="{FAA26D3D-D897-4be2-8F04-BA451C77F1D7}"/>
          </a:extLst>
        </p:spPr>
        <p:txBody>
          <a:bodyPr wrap="square" lIns="91422" tIns="45710" rIns="91422" bIns="45710" numCol="1" anchor="t" anchorCtr="0" compatLnSpc="1">
            <a:prstTxWarp prst="textNoShape">
              <a:avLst/>
            </a:prstTxWarp>
            <a:noAutofit/>
          </a:bodyPr>
          <a:lstStyle/>
          <a:p>
            <a:pPr eaLnBrk="1" hangingPunct="1">
              <a:defRPr/>
            </a:pPr>
            <a:r>
              <a:rPr lang="en-US" b="1" dirty="0">
                <a:latin typeface="Myriad Pro" charset="0"/>
                <a:ea typeface="ＭＳ Ｐゴシック" charset="0"/>
                <a:cs typeface="ＭＳ Ｐゴシック" charset="0"/>
              </a:rPr>
              <a:t>OSNOVNI PODACI O PROJEKTU</a:t>
            </a:r>
          </a:p>
        </p:txBody>
      </p:sp>
      <p:sp>
        <p:nvSpPr>
          <p:cNvPr id="11269" name="Text Placeholder 4"/>
          <p:cNvSpPr>
            <a:spLocks noGrp="1"/>
          </p:cNvSpPr>
          <p:nvPr>
            <p:ph type="body" sz="quarter" idx="18"/>
          </p:nvPr>
        </p:nvSpPr>
        <p:spPr bwMode="auto">
          <a:xfrm>
            <a:off x="533400" y="1981202"/>
            <a:ext cx="8610600" cy="4572000"/>
          </a:xfrm>
          <a:extLst>
            <a:ext uri="{FAA26D3D-D897-4be2-8F04-BA451C77F1D7}"/>
          </a:extLst>
        </p:spPr>
        <p:txBody>
          <a:bodyPr wrap="square" lIns="91422" tIns="45710" rIns="91422" bIns="45710" numCol="1" anchor="t" anchorCtr="0" compatLnSpc="1">
            <a:prstTxWarp prst="textNoShape">
              <a:avLst/>
            </a:prstTxWarp>
          </a:bodyPr>
          <a:lstStyle/>
          <a:p>
            <a:pPr eaLnBrk="1" hangingPunct="1">
              <a:spcBef>
                <a:spcPts val="600"/>
              </a:spcBef>
              <a:spcAft>
                <a:spcPts val="300"/>
              </a:spcAft>
              <a:defRPr/>
            </a:pPr>
            <a:r>
              <a:rPr lang="en-US" sz="1800" b="1" dirty="0" err="1">
                <a:ea typeface="MS PGothic" pitchFamily="34" charset="-128"/>
              </a:rPr>
              <a:t>Naziv</a:t>
            </a:r>
            <a:r>
              <a:rPr lang="en-US" sz="1800" b="1" dirty="0">
                <a:ea typeface="MS PGothic" pitchFamily="34" charset="-128"/>
              </a:rPr>
              <a:t>: </a:t>
            </a:r>
            <a:r>
              <a:rPr lang="en-US" sz="1800" dirty="0" err="1">
                <a:ea typeface="MS PGothic" pitchFamily="34" charset="-128"/>
              </a:rPr>
              <a:t>Smanjenje</a:t>
            </a:r>
            <a:r>
              <a:rPr lang="en-US" sz="1800" dirty="0">
                <a:ea typeface="MS PGothic" pitchFamily="34" charset="-128"/>
              </a:rPr>
              <a:t> </a:t>
            </a:r>
            <a:r>
              <a:rPr lang="en-US" sz="1800" dirty="0" err="1">
                <a:ea typeface="MS PGothic" pitchFamily="34" charset="-128"/>
              </a:rPr>
              <a:t>barijera</a:t>
            </a:r>
            <a:r>
              <a:rPr lang="en-US" sz="1800" dirty="0">
                <a:ea typeface="MS PGothic" pitchFamily="34" charset="-128"/>
              </a:rPr>
              <a:t> za </a:t>
            </a:r>
            <a:r>
              <a:rPr lang="en-US" sz="1800" dirty="0" err="1">
                <a:ea typeface="MS PGothic" pitchFamily="34" charset="-128"/>
              </a:rPr>
              <a:t>ubrzani</a:t>
            </a:r>
            <a:r>
              <a:rPr lang="en-US" sz="1800" dirty="0">
                <a:ea typeface="MS PGothic" pitchFamily="34" charset="-128"/>
              </a:rPr>
              <a:t> razvoj </a:t>
            </a:r>
            <a:r>
              <a:rPr lang="en-US" sz="1800" dirty="0" err="1">
                <a:ea typeface="MS PGothic" pitchFamily="34" charset="-128"/>
              </a:rPr>
              <a:t>tržišta</a:t>
            </a:r>
            <a:r>
              <a:rPr lang="en-US" sz="1800" dirty="0">
                <a:ea typeface="MS PGothic" pitchFamily="34" charset="-128"/>
              </a:rPr>
              <a:t> </a:t>
            </a:r>
            <a:r>
              <a:rPr lang="en-US" sz="1800" dirty="0" err="1">
                <a:ea typeface="MS PGothic" pitchFamily="34" charset="-128"/>
              </a:rPr>
              <a:t>biomase</a:t>
            </a:r>
            <a:r>
              <a:rPr lang="en-US" sz="1800" dirty="0">
                <a:ea typeface="MS PGothic" pitchFamily="34" charset="-128"/>
              </a:rPr>
              <a:t> u </a:t>
            </a:r>
            <a:r>
              <a:rPr lang="en-US" sz="1800" dirty="0" err="1">
                <a:ea typeface="MS PGothic" pitchFamily="34" charset="-128"/>
              </a:rPr>
              <a:t>Srbiji</a:t>
            </a:r>
            <a:endParaRPr lang="x-none" sz="1800" b="1" dirty="0">
              <a:ea typeface="MS PGothic" pitchFamily="34" charset="-128"/>
            </a:endParaRPr>
          </a:p>
          <a:p>
            <a:pPr eaLnBrk="1" hangingPunct="1">
              <a:spcBef>
                <a:spcPts val="600"/>
              </a:spcBef>
              <a:spcAft>
                <a:spcPts val="300"/>
              </a:spcAft>
              <a:defRPr/>
            </a:pPr>
            <a:r>
              <a:rPr lang="en-US" sz="1800" b="1" dirty="0" err="1">
                <a:ea typeface="MS PGothic" pitchFamily="34" charset="-128"/>
              </a:rPr>
              <a:t>Opšti</a:t>
            </a:r>
            <a:r>
              <a:rPr lang="en-US" sz="1800" b="1" dirty="0">
                <a:ea typeface="MS PGothic" pitchFamily="34" charset="-128"/>
              </a:rPr>
              <a:t> </a:t>
            </a:r>
            <a:r>
              <a:rPr lang="en-US" sz="1800" b="1" dirty="0" err="1">
                <a:ea typeface="MS PGothic" pitchFamily="34" charset="-128"/>
              </a:rPr>
              <a:t>cilj</a:t>
            </a:r>
            <a:r>
              <a:rPr lang="en-US" sz="1800" b="1" dirty="0">
                <a:ea typeface="MS PGothic" pitchFamily="34" charset="-128"/>
              </a:rPr>
              <a:t> </a:t>
            </a:r>
            <a:r>
              <a:rPr lang="en-US" sz="1800" b="1" dirty="0" err="1">
                <a:ea typeface="MS PGothic" pitchFamily="34" charset="-128"/>
              </a:rPr>
              <a:t>projekta</a:t>
            </a:r>
            <a:r>
              <a:rPr lang="en-US" sz="1800" b="1" dirty="0">
                <a:ea typeface="MS PGothic" pitchFamily="34" charset="-128"/>
              </a:rPr>
              <a:t>: </a:t>
            </a:r>
            <a:r>
              <a:rPr lang="en-US" sz="1800" dirty="0" err="1">
                <a:ea typeface="MS PGothic" pitchFamily="34" charset="-128"/>
              </a:rPr>
              <a:t>Povećanje</a:t>
            </a:r>
            <a:r>
              <a:rPr lang="en-US" sz="1800" dirty="0">
                <a:ea typeface="MS PGothic" pitchFamily="34" charset="-128"/>
              </a:rPr>
              <a:t> </a:t>
            </a:r>
            <a:r>
              <a:rPr lang="en-US" sz="1800" dirty="0" err="1">
                <a:ea typeface="MS PGothic" pitchFamily="34" charset="-128"/>
              </a:rPr>
              <a:t>učešća</a:t>
            </a:r>
            <a:r>
              <a:rPr lang="en-US" sz="1800" dirty="0">
                <a:ea typeface="MS PGothic" pitchFamily="34" charset="-128"/>
              </a:rPr>
              <a:t> </a:t>
            </a:r>
            <a:r>
              <a:rPr lang="en-US" sz="1800" dirty="0" err="1">
                <a:ea typeface="MS PGothic" pitchFamily="34" charset="-128"/>
              </a:rPr>
              <a:t>energije</a:t>
            </a:r>
            <a:r>
              <a:rPr lang="en-US" sz="1800" dirty="0">
                <a:ea typeface="MS PGothic" pitchFamily="34" charset="-128"/>
              </a:rPr>
              <a:t> </a:t>
            </a:r>
            <a:r>
              <a:rPr lang="en-US" sz="1800" dirty="0" err="1">
                <a:ea typeface="MS PGothic" pitchFamily="34" charset="-128"/>
              </a:rPr>
              <a:t>iz</a:t>
            </a:r>
            <a:r>
              <a:rPr lang="en-US" sz="1800" dirty="0">
                <a:ea typeface="MS PGothic" pitchFamily="34" charset="-128"/>
              </a:rPr>
              <a:t> </a:t>
            </a:r>
            <a:r>
              <a:rPr lang="en-US" sz="1800" dirty="0" err="1">
                <a:ea typeface="MS PGothic" pitchFamily="34" charset="-128"/>
              </a:rPr>
              <a:t>obnovljivih</a:t>
            </a:r>
            <a:r>
              <a:rPr lang="en-US" sz="1800" dirty="0">
                <a:ea typeface="MS PGothic" pitchFamily="34" charset="-128"/>
              </a:rPr>
              <a:t>  </a:t>
            </a:r>
            <a:r>
              <a:rPr lang="en-US" sz="1800" dirty="0" err="1">
                <a:ea typeface="MS PGothic" pitchFamily="34" charset="-128"/>
              </a:rPr>
              <a:t>izvora</a:t>
            </a:r>
            <a:r>
              <a:rPr lang="en-US" sz="1800" dirty="0">
                <a:ea typeface="MS PGothic" pitchFamily="34" charset="-128"/>
              </a:rPr>
              <a:t> u </a:t>
            </a:r>
            <a:r>
              <a:rPr lang="en-US" sz="1800" dirty="0" err="1">
                <a:ea typeface="MS PGothic" pitchFamily="34" charset="-128"/>
              </a:rPr>
              <a:t>proizvodnji</a:t>
            </a:r>
            <a:r>
              <a:rPr lang="en-US" sz="1800" dirty="0">
                <a:ea typeface="MS PGothic" pitchFamily="34" charset="-128"/>
              </a:rPr>
              <a:t> </a:t>
            </a:r>
            <a:r>
              <a:rPr lang="en-US" sz="1800" dirty="0" err="1">
                <a:ea typeface="MS PGothic" pitchFamily="34" charset="-128"/>
              </a:rPr>
              <a:t>energije</a:t>
            </a:r>
            <a:r>
              <a:rPr lang="en-US" sz="1800" dirty="0">
                <a:ea typeface="MS PGothic" pitchFamily="34" charset="-128"/>
              </a:rPr>
              <a:t> u </a:t>
            </a:r>
            <a:r>
              <a:rPr lang="en-US" sz="1800" dirty="0" err="1">
                <a:ea typeface="MS PGothic" pitchFamily="34" charset="-128"/>
              </a:rPr>
              <a:t>Srbiji</a:t>
            </a:r>
            <a:endParaRPr lang="en-US" sz="1800" dirty="0">
              <a:ea typeface="MS PGothic" pitchFamily="34" charset="-128"/>
            </a:endParaRPr>
          </a:p>
          <a:p>
            <a:pPr eaLnBrk="1" hangingPunct="1">
              <a:spcBef>
                <a:spcPts val="600"/>
              </a:spcBef>
              <a:spcAft>
                <a:spcPts val="300"/>
              </a:spcAft>
              <a:defRPr/>
            </a:pPr>
            <a:r>
              <a:rPr lang="en-US" sz="1800" b="1" dirty="0" err="1">
                <a:ea typeface="MS PGothic" pitchFamily="34" charset="-128"/>
              </a:rPr>
              <a:t>Ukupna</a:t>
            </a:r>
            <a:r>
              <a:rPr lang="en-US" sz="1800" b="1" dirty="0">
                <a:ea typeface="MS PGothic" pitchFamily="34" charset="-128"/>
              </a:rPr>
              <a:t> </a:t>
            </a:r>
            <a:r>
              <a:rPr lang="en-US" sz="1800" b="1" dirty="0" err="1">
                <a:ea typeface="MS PGothic" pitchFamily="34" charset="-128"/>
              </a:rPr>
              <a:t>vrednost</a:t>
            </a:r>
            <a:r>
              <a:rPr lang="en-US" sz="1800" b="1" dirty="0">
                <a:ea typeface="MS PGothic" pitchFamily="34" charset="-128"/>
              </a:rPr>
              <a:t> </a:t>
            </a:r>
            <a:r>
              <a:rPr lang="en-US" sz="1800" b="1" dirty="0" err="1">
                <a:ea typeface="MS PGothic" pitchFamily="34" charset="-128"/>
              </a:rPr>
              <a:t>projekta</a:t>
            </a:r>
            <a:r>
              <a:rPr lang="en-US" sz="1800" b="1" dirty="0">
                <a:ea typeface="MS PGothic" pitchFamily="34" charset="-128"/>
              </a:rPr>
              <a:t>: </a:t>
            </a:r>
            <a:r>
              <a:rPr lang="en-US" sz="1800" dirty="0">
                <a:ea typeface="MS PGothic" pitchFamily="34" charset="-128"/>
              </a:rPr>
              <a:t>30.475.000 USD:</a:t>
            </a:r>
          </a:p>
          <a:p>
            <a:pPr marL="804706" eaLnBrk="1" hangingPunct="1">
              <a:spcBef>
                <a:spcPts val="600"/>
              </a:spcBef>
              <a:spcAft>
                <a:spcPts val="300"/>
              </a:spcAft>
              <a:buFont typeface="Courier New" panose="02070309020205020404" pitchFamily="49" charset="0"/>
              <a:buChar char="o"/>
              <a:defRPr/>
            </a:pPr>
            <a:r>
              <a:rPr lang="en-US" sz="1800" dirty="0" err="1">
                <a:ea typeface="MS PGothic" pitchFamily="34" charset="-128"/>
              </a:rPr>
              <a:t>Globalni</a:t>
            </a:r>
            <a:r>
              <a:rPr lang="en-US" sz="1800" dirty="0">
                <a:ea typeface="MS PGothic" pitchFamily="34" charset="-128"/>
              </a:rPr>
              <a:t> fond za </a:t>
            </a:r>
            <a:r>
              <a:rPr lang="en-US" sz="1800" dirty="0" err="1">
                <a:ea typeface="MS PGothic" pitchFamily="34" charset="-128"/>
              </a:rPr>
              <a:t>zaštitu</a:t>
            </a:r>
            <a:r>
              <a:rPr lang="en-US" sz="1800" dirty="0">
                <a:ea typeface="MS PGothic" pitchFamily="34" charset="-128"/>
              </a:rPr>
              <a:t> </a:t>
            </a:r>
            <a:r>
              <a:rPr lang="en-US" sz="1800" dirty="0" err="1">
                <a:ea typeface="MS PGothic" pitchFamily="34" charset="-128"/>
              </a:rPr>
              <a:t>životne</a:t>
            </a:r>
            <a:r>
              <a:rPr lang="en-US" sz="1800" dirty="0">
                <a:ea typeface="MS PGothic" pitchFamily="34" charset="-128"/>
              </a:rPr>
              <a:t> </a:t>
            </a:r>
            <a:r>
              <a:rPr lang="en-US" sz="1800" dirty="0" err="1">
                <a:ea typeface="MS PGothic" pitchFamily="34" charset="-128"/>
              </a:rPr>
              <a:t>sredine</a:t>
            </a:r>
            <a:r>
              <a:rPr lang="en-US" sz="1800" dirty="0">
                <a:ea typeface="MS PGothic" pitchFamily="34" charset="-128"/>
              </a:rPr>
              <a:t> (GEF): 2.845.000 USD </a:t>
            </a:r>
          </a:p>
          <a:p>
            <a:pPr marL="804706" eaLnBrk="1" hangingPunct="1">
              <a:spcBef>
                <a:spcPts val="600"/>
              </a:spcBef>
              <a:spcAft>
                <a:spcPts val="300"/>
              </a:spcAft>
              <a:buFont typeface="Courier New" panose="02070309020205020404" pitchFamily="49" charset="0"/>
              <a:buChar char="o"/>
              <a:defRPr/>
            </a:pPr>
            <a:r>
              <a:rPr lang="en-US" sz="1800" dirty="0">
                <a:ea typeface="MS PGothic" pitchFamily="34" charset="-128"/>
              </a:rPr>
              <a:t>Program Ujedinjenih nacija za razvoj (UNDP) : 310</a:t>
            </a:r>
            <a:r>
              <a:rPr lang="x-none" sz="1800" dirty="0">
                <a:ea typeface="MS PGothic" pitchFamily="34" charset="-128"/>
              </a:rPr>
              <a:t>.</a:t>
            </a:r>
            <a:r>
              <a:rPr lang="en-US" sz="1800" dirty="0">
                <a:ea typeface="MS PGothic" pitchFamily="34" charset="-128"/>
              </a:rPr>
              <a:t>000 USD</a:t>
            </a:r>
          </a:p>
          <a:p>
            <a:pPr eaLnBrk="1" hangingPunct="1">
              <a:spcBef>
                <a:spcPts val="600"/>
              </a:spcBef>
              <a:spcAft>
                <a:spcPts val="300"/>
              </a:spcAft>
              <a:defRPr/>
            </a:pPr>
            <a:r>
              <a:rPr lang="en-US" sz="1800" b="1" dirty="0" err="1">
                <a:ea typeface="MS PGothic" pitchFamily="34" charset="-128"/>
              </a:rPr>
              <a:t>Ostali</a:t>
            </a:r>
            <a:r>
              <a:rPr lang="en-US" sz="1800" b="1" dirty="0">
                <a:ea typeface="MS PGothic" pitchFamily="34" charset="-128"/>
              </a:rPr>
              <a:t> </a:t>
            </a:r>
            <a:r>
              <a:rPr lang="en-US" sz="1800" b="1" dirty="0" err="1">
                <a:ea typeface="MS PGothic" pitchFamily="34" charset="-128"/>
              </a:rPr>
              <a:t>učesnici</a:t>
            </a:r>
            <a:r>
              <a:rPr lang="en-US" sz="1800" b="1" dirty="0">
                <a:ea typeface="MS PGothic" pitchFamily="34" charset="-128"/>
              </a:rPr>
              <a:t> </a:t>
            </a:r>
            <a:r>
              <a:rPr lang="en-US" sz="1800" b="1" dirty="0" err="1">
                <a:ea typeface="MS PGothic" pitchFamily="34" charset="-128"/>
              </a:rPr>
              <a:t>na</a:t>
            </a:r>
            <a:r>
              <a:rPr lang="en-US" sz="1800" b="1" dirty="0">
                <a:ea typeface="MS PGothic" pitchFamily="34" charset="-128"/>
              </a:rPr>
              <a:t> </a:t>
            </a:r>
            <a:r>
              <a:rPr lang="en-US" sz="1800" b="1" dirty="0" err="1">
                <a:ea typeface="MS PGothic" pitchFamily="34" charset="-128"/>
              </a:rPr>
              <a:t>projektu</a:t>
            </a:r>
            <a:r>
              <a:rPr lang="en-US" sz="1800" b="1" dirty="0">
                <a:ea typeface="MS PGothic" pitchFamily="34" charset="-128"/>
              </a:rPr>
              <a:t>: </a:t>
            </a:r>
            <a:r>
              <a:rPr lang="en-US" sz="1800" dirty="0">
                <a:ea typeface="MS PGothic" pitchFamily="34" charset="-128"/>
              </a:rPr>
              <a:t>27</a:t>
            </a:r>
            <a:r>
              <a:rPr lang="x-none" sz="1800" dirty="0">
                <a:ea typeface="MS PGothic" pitchFamily="34" charset="-128"/>
              </a:rPr>
              <a:t>.</a:t>
            </a:r>
            <a:r>
              <a:rPr lang="en-US" sz="1800" dirty="0">
                <a:ea typeface="MS PGothic" pitchFamily="34" charset="-128"/>
              </a:rPr>
              <a:t>630</a:t>
            </a:r>
            <a:r>
              <a:rPr lang="x-none" sz="1800" dirty="0">
                <a:ea typeface="MS PGothic" pitchFamily="34" charset="-128"/>
              </a:rPr>
              <a:t>.</a:t>
            </a:r>
            <a:r>
              <a:rPr lang="en-US" sz="1800" dirty="0">
                <a:ea typeface="MS PGothic" pitchFamily="34" charset="-128"/>
              </a:rPr>
              <a:t>000 USD (</a:t>
            </a:r>
            <a:r>
              <a:rPr lang="en-US" sz="1800" dirty="0" err="1">
                <a:ea typeface="MS PGothic" pitchFamily="34" charset="-128"/>
              </a:rPr>
              <a:t>institucije</a:t>
            </a:r>
            <a:r>
              <a:rPr lang="en-US" sz="1800" dirty="0">
                <a:ea typeface="MS PGothic" pitchFamily="34" charset="-128"/>
              </a:rPr>
              <a:t> RS </a:t>
            </a:r>
            <a:r>
              <a:rPr lang="en-US" sz="1800" dirty="0" err="1">
                <a:ea typeface="MS PGothic" pitchFamily="34" charset="-128"/>
              </a:rPr>
              <a:t>i</a:t>
            </a:r>
            <a:r>
              <a:rPr lang="en-US" sz="1800" dirty="0">
                <a:ea typeface="MS PGothic" pitchFamily="34" charset="-128"/>
              </a:rPr>
              <a:t> </a:t>
            </a:r>
            <a:r>
              <a:rPr lang="en-US" sz="1800" dirty="0" err="1">
                <a:ea typeface="MS PGothic" pitchFamily="34" charset="-128"/>
              </a:rPr>
              <a:t>investitori</a:t>
            </a:r>
            <a:r>
              <a:rPr lang="en-US" sz="1800" dirty="0">
                <a:ea typeface="MS PGothic" pitchFamily="34" charset="-128"/>
              </a:rPr>
              <a:t>)</a:t>
            </a:r>
          </a:p>
          <a:p>
            <a:pPr eaLnBrk="1" hangingPunct="1">
              <a:spcBef>
                <a:spcPts val="600"/>
              </a:spcBef>
              <a:spcAft>
                <a:spcPts val="300"/>
              </a:spcAft>
              <a:defRPr/>
            </a:pPr>
            <a:r>
              <a:rPr lang="en-US" sz="1800" b="1" dirty="0" err="1">
                <a:ea typeface="MS PGothic" pitchFamily="34" charset="-128"/>
              </a:rPr>
              <a:t>Projekat</a:t>
            </a:r>
            <a:r>
              <a:rPr lang="en-US" sz="1800" b="1" dirty="0">
                <a:ea typeface="MS PGothic" pitchFamily="34" charset="-128"/>
              </a:rPr>
              <a:t> </a:t>
            </a:r>
            <a:r>
              <a:rPr lang="en-US" sz="1800" b="1" dirty="0" err="1">
                <a:ea typeface="MS PGothic" pitchFamily="34" charset="-128"/>
              </a:rPr>
              <a:t>implementiraju</a:t>
            </a:r>
            <a:r>
              <a:rPr lang="en-US" sz="1800" b="1" dirty="0">
                <a:ea typeface="MS PGothic" pitchFamily="34" charset="-128"/>
              </a:rPr>
              <a:t>: </a:t>
            </a:r>
          </a:p>
          <a:p>
            <a:pPr marL="796769" indent="-334898" eaLnBrk="1" hangingPunct="1">
              <a:spcBef>
                <a:spcPts val="600"/>
              </a:spcBef>
              <a:spcAft>
                <a:spcPts val="300"/>
              </a:spcAft>
              <a:buFont typeface="Courier New" panose="02070309020205020404" pitchFamily="49" charset="0"/>
              <a:buChar char="o"/>
              <a:defRPr/>
            </a:pPr>
            <a:r>
              <a:rPr lang="en-US" sz="1800" dirty="0">
                <a:ea typeface="MS PGothic" pitchFamily="34" charset="-128"/>
              </a:rPr>
              <a:t>UNDP (4 </a:t>
            </a:r>
            <a:r>
              <a:rPr lang="en-US" sz="1800" dirty="0" err="1">
                <a:ea typeface="MS PGothic" pitchFamily="34" charset="-128"/>
              </a:rPr>
              <a:t>komponente</a:t>
            </a:r>
            <a:r>
              <a:rPr lang="en-US" sz="1800" dirty="0">
                <a:ea typeface="MS PGothic" pitchFamily="34" charset="-128"/>
              </a:rPr>
              <a:t>) </a:t>
            </a:r>
            <a:r>
              <a:rPr lang="en-US" sz="1800" dirty="0" err="1">
                <a:ea typeface="MS PGothic" pitchFamily="34" charset="-128"/>
              </a:rPr>
              <a:t>i</a:t>
            </a:r>
            <a:r>
              <a:rPr lang="en-US" sz="1800" dirty="0">
                <a:ea typeface="MS PGothic" pitchFamily="34" charset="-128"/>
              </a:rPr>
              <a:t> </a:t>
            </a:r>
          </a:p>
          <a:p>
            <a:pPr marL="796769" indent="-334898" eaLnBrk="1" hangingPunct="1">
              <a:spcBef>
                <a:spcPts val="600"/>
              </a:spcBef>
              <a:spcAft>
                <a:spcPts val="300"/>
              </a:spcAft>
              <a:buFont typeface="Courier New" panose="02070309020205020404" pitchFamily="49" charset="0"/>
              <a:buChar char="o"/>
              <a:defRPr/>
            </a:pPr>
            <a:r>
              <a:rPr lang="en-US" sz="1800" dirty="0" err="1">
                <a:ea typeface="MS PGothic" pitchFamily="34" charset="-128"/>
              </a:rPr>
              <a:t>Ministarstvo</a:t>
            </a:r>
            <a:r>
              <a:rPr lang="en-US" sz="1800" dirty="0">
                <a:ea typeface="MS PGothic" pitchFamily="34" charset="-128"/>
              </a:rPr>
              <a:t> </a:t>
            </a:r>
            <a:r>
              <a:rPr lang="en-US" sz="1800" dirty="0" err="1">
                <a:ea typeface="MS PGothic" pitchFamily="34" charset="-128"/>
              </a:rPr>
              <a:t>rudarstva</a:t>
            </a:r>
            <a:r>
              <a:rPr lang="en-US" sz="1800" dirty="0">
                <a:ea typeface="MS PGothic" pitchFamily="34" charset="-128"/>
              </a:rPr>
              <a:t> </a:t>
            </a:r>
            <a:r>
              <a:rPr lang="en-US" sz="1800" dirty="0" err="1">
                <a:ea typeface="MS PGothic" pitchFamily="34" charset="-128"/>
              </a:rPr>
              <a:t>i</a:t>
            </a:r>
            <a:r>
              <a:rPr lang="en-US" sz="1800" dirty="0">
                <a:ea typeface="MS PGothic" pitchFamily="34" charset="-128"/>
              </a:rPr>
              <a:t> </a:t>
            </a:r>
            <a:r>
              <a:rPr lang="en-US" sz="1800" dirty="0" err="1">
                <a:ea typeface="MS PGothic" pitchFamily="34" charset="-128"/>
              </a:rPr>
              <a:t>energetike</a:t>
            </a:r>
            <a:r>
              <a:rPr lang="en-US" sz="1800" dirty="0">
                <a:ea typeface="MS PGothic" pitchFamily="34" charset="-128"/>
              </a:rPr>
              <a:t> (1 </a:t>
            </a:r>
            <a:r>
              <a:rPr lang="en-US" sz="1800" dirty="0" err="1">
                <a:ea typeface="MS PGothic" pitchFamily="34" charset="-128"/>
              </a:rPr>
              <a:t>komponenta</a:t>
            </a:r>
            <a:r>
              <a:rPr lang="en-US" sz="1800" dirty="0">
                <a:ea typeface="MS PGothic" pitchFamily="34" charset="-128"/>
              </a:rPr>
              <a:t>) u </a:t>
            </a:r>
            <a:r>
              <a:rPr lang="en-US" sz="1800" dirty="0" err="1">
                <a:ea typeface="MS PGothic" pitchFamily="34" charset="-128"/>
              </a:rPr>
              <a:t>saradnji</a:t>
            </a:r>
            <a:r>
              <a:rPr lang="en-US" sz="1800" dirty="0">
                <a:ea typeface="MS PGothic" pitchFamily="34" charset="-128"/>
              </a:rPr>
              <a:t> </a:t>
            </a:r>
            <a:r>
              <a:rPr lang="en-US" sz="1800" dirty="0" err="1">
                <a:ea typeface="MS PGothic" pitchFamily="34" charset="-128"/>
              </a:rPr>
              <a:t>sa</a:t>
            </a:r>
            <a:r>
              <a:rPr lang="en-US" sz="1800" dirty="0">
                <a:ea typeface="MS PGothic" pitchFamily="34" charset="-128"/>
              </a:rPr>
              <a:t> </a:t>
            </a:r>
            <a:r>
              <a:rPr lang="en-US" sz="1800" dirty="0" err="1">
                <a:ea typeface="MS PGothic" pitchFamily="34" charset="-128"/>
              </a:rPr>
              <a:t>Ministarstvom</a:t>
            </a:r>
            <a:r>
              <a:rPr lang="en-US" sz="1800" dirty="0">
                <a:ea typeface="MS PGothic" pitchFamily="34" charset="-128"/>
              </a:rPr>
              <a:t> </a:t>
            </a:r>
            <a:r>
              <a:rPr lang="en-US" sz="1800" dirty="0" err="1">
                <a:ea typeface="MS PGothic" pitchFamily="34" charset="-128"/>
              </a:rPr>
              <a:t>poljoprivrede</a:t>
            </a:r>
            <a:r>
              <a:rPr lang="en-US" sz="1800" dirty="0">
                <a:ea typeface="MS PGothic" pitchFamily="34" charset="-128"/>
              </a:rPr>
              <a:t> </a:t>
            </a:r>
            <a:r>
              <a:rPr lang="en-US" sz="1800" dirty="0" err="1">
                <a:ea typeface="MS PGothic" pitchFamily="34" charset="-128"/>
              </a:rPr>
              <a:t>i</a:t>
            </a:r>
            <a:r>
              <a:rPr lang="en-US" sz="1800" dirty="0">
                <a:ea typeface="MS PGothic" pitchFamily="34" charset="-128"/>
              </a:rPr>
              <a:t> </a:t>
            </a:r>
            <a:r>
              <a:rPr lang="en-US" sz="1800" dirty="0" err="1">
                <a:ea typeface="MS PGothic" pitchFamily="34" charset="-128"/>
              </a:rPr>
              <a:t>zaštite</a:t>
            </a:r>
            <a:r>
              <a:rPr lang="en-US" sz="1800" dirty="0">
                <a:ea typeface="MS PGothic" pitchFamily="34" charset="-128"/>
              </a:rPr>
              <a:t> </a:t>
            </a:r>
            <a:r>
              <a:rPr lang="en-US" sz="1800" dirty="0" err="1">
                <a:ea typeface="MS PGothic" pitchFamily="34" charset="-128"/>
              </a:rPr>
              <a:t>životne</a:t>
            </a:r>
            <a:r>
              <a:rPr lang="en-US" sz="1800" dirty="0">
                <a:ea typeface="MS PGothic" pitchFamily="34" charset="-128"/>
              </a:rPr>
              <a:t> </a:t>
            </a:r>
            <a:r>
              <a:rPr lang="en-US" sz="1800" dirty="0" err="1">
                <a:ea typeface="MS PGothic" pitchFamily="34" charset="-128"/>
              </a:rPr>
              <a:t>sredine</a:t>
            </a:r>
            <a:r>
              <a:rPr lang="en-US" sz="1800" dirty="0">
                <a:ea typeface="MS PGothic" pitchFamily="34" charset="-128"/>
              </a:rPr>
              <a:t> (MPZŽS).</a:t>
            </a:r>
          </a:p>
          <a:p>
            <a:pPr eaLnBrk="1" hangingPunct="1">
              <a:spcBef>
                <a:spcPts val="600"/>
              </a:spcBef>
              <a:spcAft>
                <a:spcPts val="300"/>
              </a:spcAft>
              <a:defRPr/>
            </a:pPr>
            <a:r>
              <a:rPr lang="en-US" sz="1800" b="1" dirty="0">
                <a:ea typeface="MS PGothic" pitchFamily="34" charset="-128"/>
              </a:rPr>
              <a:t>2012-2013:  </a:t>
            </a:r>
            <a:r>
              <a:rPr lang="en-US" sz="1800" dirty="0" err="1">
                <a:ea typeface="MS PGothic" pitchFamily="34" charset="-128"/>
              </a:rPr>
              <a:t>Priprema</a:t>
            </a:r>
            <a:r>
              <a:rPr lang="en-US" sz="1800" dirty="0">
                <a:ea typeface="MS PGothic" pitchFamily="34" charset="-128"/>
              </a:rPr>
              <a:t> </a:t>
            </a:r>
            <a:r>
              <a:rPr lang="en-US" sz="1800" dirty="0" err="1">
                <a:ea typeface="MS PGothic" pitchFamily="34" charset="-128"/>
              </a:rPr>
              <a:t>projekta</a:t>
            </a:r>
            <a:endParaRPr lang="en-US" sz="1800" b="1" dirty="0">
              <a:ea typeface="MS PGothic" pitchFamily="34" charset="-128"/>
            </a:endParaRPr>
          </a:p>
          <a:p>
            <a:pPr eaLnBrk="1" hangingPunct="1">
              <a:spcBef>
                <a:spcPts val="600"/>
              </a:spcBef>
              <a:spcAft>
                <a:spcPts val="300"/>
              </a:spcAft>
              <a:defRPr/>
            </a:pPr>
            <a:r>
              <a:rPr lang="en-US" sz="1800" b="1" dirty="0" err="1">
                <a:ea typeface="MS PGothic" pitchFamily="34" charset="-128"/>
              </a:rPr>
              <a:t>Trajanje</a:t>
            </a:r>
            <a:r>
              <a:rPr lang="en-US" sz="1800" b="1" dirty="0">
                <a:ea typeface="MS PGothic" pitchFamily="34" charset="-128"/>
              </a:rPr>
              <a:t> </a:t>
            </a:r>
            <a:r>
              <a:rPr lang="en-US" sz="1800" b="1" dirty="0" err="1">
                <a:ea typeface="MS PGothic" pitchFamily="34" charset="-128"/>
              </a:rPr>
              <a:t>projekta</a:t>
            </a:r>
            <a:r>
              <a:rPr lang="en-US" sz="1800" b="1" dirty="0">
                <a:ea typeface="MS PGothic" pitchFamily="34" charset="-128"/>
              </a:rPr>
              <a:t>: </a:t>
            </a:r>
            <a:r>
              <a:rPr lang="en-US" sz="1800" dirty="0">
                <a:ea typeface="MS PGothic" pitchFamily="34" charset="-128"/>
              </a:rPr>
              <a:t>2014 – 201</a:t>
            </a:r>
            <a:r>
              <a:rPr lang="sr-Latn-RS" sz="1800" dirty="0">
                <a:ea typeface="MS PGothic" pitchFamily="34" charset="-128"/>
              </a:rPr>
              <a:t>9</a:t>
            </a:r>
            <a:r>
              <a:rPr lang="en-US" sz="1800" dirty="0">
                <a:ea typeface="MS PGothic" pitchFamily="34" charset="-128"/>
              </a:rPr>
              <a:t>.</a:t>
            </a:r>
            <a:endParaRPr lang="x-none" sz="1800" dirty="0">
              <a:ea typeface="MS PGothic" pitchFamily="34" charset="-128"/>
            </a:endParaRPr>
          </a:p>
        </p:txBody>
      </p:sp>
    </p:spTree>
    <p:extLst>
      <p:ext uri="{BB962C8B-B14F-4D97-AF65-F5344CB8AC3E}">
        <p14:creationId xmlns:p14="http://schemas.microsoft.com/office/powerpoint/2010/main" val="3793665694"/>
      </p:ext>
    </p:extLst>
  </p:cSld>
  <p:clrMapOvr>
    <a:masterClrMapping/>
  </p:clrMapOvr>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Text Placeholder 3"/>
          <p:cNvSpPr>
            <a:spLocks noGrp="1"/>
          </p:cNvSpPr>
          <p:nvPr>
            <p:ph type="body" sz="quarter" idx="16"/>
          </p:nvPr>
        </p:nvSpPr>
        <p:spPr bwMode="auto">
          <a:xfrm>
            <a:off x="533402" y="1333500"/>
            <a:ext cx="6248400" cy="381000"/>
          </a:xfrm>
          <a:extLst>
            <a:ext uri="{FAA26D3D-D897-4be2-8F04-BA451C77F1D7}"/>
          </a:extLst>
        </p:spPr>
        <p:txBody>
          <a:bodyPr wrap="square" lIns="91422" tIns="45710" rIns="91422" bIns="45710" numCol="1" anchor="t" anchorCtr="0" compatLnSpc="1">
            <a:prstTxWarp prst="textNoShape">
              <a:avLst/>
            </a:prstTxWarp>
            <a:noAutofit/>
          </a:bodyPr>
          <a:lstStyle/>
          <a:p>
            <a:pPr eaLnBrk="1" hangingPunct="1">
              <a:defRPr/>
            </a:pPr>
            <a:r>
              <a:rPr lang="x-none" b="1" dirty="0" smtClean="0">
                <a:latin typeface="Myriad Pro" charset="0"/>
                <a:ea typeface="ＭＳ Ｐゴシック" charset="0"/>
                <a:cs typeface="ＭＳ Ｐゴシック" charset="0"/>
              </a:rPr>
              <a:t>OČEKIVANI ISHODI PROJEKTA</a:t>
            </a:r>
            <a:endParaRPr lang="en-US" b="1" dirty="0">
              <a:latin typeface="Myriad Pro" charset="0"/>
              <a:ea typeface="ＭＳ Ｐゴシック" charset="0"/>
              <a:cs typeface="ＭＳ Ｐゴシック" charset="0"/>
            </a:endParaRPr>
          </a:p>
        </p:txBody>
      </p:sp>
      <p:sp>
        <p:nvSpPr>
          <p:cNvPr id="70658" name="Text Placeholder 4"/>
          <p:cNvSpPr>
            <a:spLocks noGrp="1"/>
          </p:cNvSpPr>
          <p:nvPr>
            <p:ph type="body" sz="quarter" idx="18"/>
          </p:nvPr>
        </p:nvSpPr>
        <p:spPr bwMode="auto">
          <a:xfrm>
            <a:off x="533400" y="1905000"/>
            <a:ext cx="8610600" cy="4953000"/>
          </a:xfrm>
          <a:noFill/>
          <a:ln>
            <a:miter lim="800000"/>
            <a:headEnd/>
            <a:tailEnd/>
          </a:ln>
        </p:spPr>
        <p:txBody>
          <a:bodyPr wrap="square" lIns="91422" tIns="45710" rIns="91422" bIns="45710" numCol="1" anchor="t" anchorCtr="0" compatLnSpc="1">
            <a:prstTxWarp prst="textNoShape">
              <a:avLst/>
            </a:prstTxWarp>
          </a:bodyPr>
          <a:lstStyle/>
          <a:p>
            <a:pPr marL="263473" lvl="1" indent="-263473" eaLnBrk="1" hangingPunct="1">
              <a:lnSpc>
                <a:spcPct val="114000"/>
              </a:lnSpc>
              <a:spcBef>
                <a:spcPts val="600"/>
              </a:spcBef>
              <a:spcAft>
                <a:spcPts val="600"/>
              </a:spcAft>
              <a:buFont typeface="Arial" charset="0"/>
              <a:buChar char="•"/>
            </a:pPr>
            <a:r>
              <a:rPr lang="en-US" altLang="en-US" sz="2000" dirty="0" err="1">
                <a:solidFill>
                  <a:srgbClr val="003399"/>
                </a:solidFill>
              </a:rPr>
              <a:t>Unapređena</a:t>
            </a:r>
            <a:r>
              <a:rPr lang="en-US" altLang="en-US" sz="2000" dirty="0">
                <a:solidFill>
                  <a:srgbClr val="003399"/>
                </a:solidFill>
              </a:rPr>
              <a:t> </a:t>
            </a:r>
            <a:r>
              <a:rPr lang="en-US" altLang="en-US" sz="2000" dirty="0" err="1">
                <a:solidFill>
                  <a:srgbClr val="003399"/>
                </a:solidFill>
              </a:rPr>
              <a:t>sposobnost</a:t>
            </a:r>
            <a:r>
              <a:rPr lang="en-US" altLang="en-US" sz="2000" dirty="0">
                <a:solidFill>
                  <a:srgbClr val="003399"/>
                </a:solidFill>
              </a:rPr>
              <a:t> </a:t>
            </a:r>
            <a:r>
              <a:rPr lang="en-US" altLang="en-US" sz="2000" dirty="0" err="1">
                <a:solidFill>
                  <a:srgbClr val="003399"/>
                </a:solidFill>
              </a:rPr>
              <a:t>investitora</a:t>
            </a:r>
            <a:r>
              <a:rPr lang="en-US" altLang="en-US" sz="2000" dirty="0">
                <a:solidFill>
                  <a:srgbClr val="003399"/>
                </a:solidFill>
              </a:rPr>
              <a:t> da </a:t>
            </a:r>
            <a:r>
              <a:rPr lang="en-US" altLang="en-US" sz="2000" dirty="0" err="1">
                <a:solidFill>
                  <a:srgbClr val="003399"/>
                </a:solidFill>
              </a:rPr>
              <a:t>identifikuju</a:t>
            </a:r>
            <a:r>
              <a:rPr lang="en-US" altLang="en-US" sz="2000" dirty="0">
                <a:solidFill>
                  <a:srgbClr val="003399"/>
                </a:solidFill>
              </a:rPr>
              <a:t>, </a:t>
            </a:r>
            <a:r>
              <a:rPr lang="en-US" altLang="en-US" sz="2000" dirty="0" err="1">
                <a:solidFill>
                  <a:srgbClr val="003399"/>
                </a:solidFill>
              </a:rPr>
              <a:t>razviju</a:t>
            </a:r>
            <a:r>
              <a:rPr lang="en-US" altLang="en-US" sz="2000" dirty="0">
                <a:solidFill>
                  <a:srgbClr val="003399"/>
                </a:solidFill>
              </a:rPr>
              <a:t>, </a:t>
            </a:r>
            <a:r>
              <a:rPr lang="en-US" altLang="en-US" sz="2000" dirty="0" err="1">
                <a:solidFill>
                  <a:srgbClr val="003399"/>
                </a:solidFill>
              </a:rPr>
              <a:t>finansiraju</a:t>
            </a:r>
            <a:r>
              <a:rPr lang="en-US" altLang="en-US" sz="2000" dirty="0">
                <a:solidFill>
                  <a:srgbClr val="003399"/>
                </a:solidFill>
              </a:rPr>
              <a:t> </a:t>
            </a:r>
            <a:r>
              <a:rPr lang="en-US" altLang="en-US" sz="2000" dirty="0" err="1">
                <a:solidFill>
                  <a:srgbClr val="003399"/>
                </a:solidFill>
              </a:rPr>
              <a:t>i</a:t>
            </a:r>
            <a:r>
              <a:rPr lang="en-US" altLang="en-US" sz="2000" dirty="0">
                <a:solidFill>
                  <a:srgbClr val="003399"/>
                </a:solidFill>
              </a:rPr>
              <a:t> </a:t>
            </a:r>
            <a:r>
              <a:rPr lang="en-US" altLang="en-US" sz="2000" dirty="0" err="1">
                <a:solidFill>
                  <a:srgbClr val="003399"/>
                </a:solidFill>
              </a:rPr>
              <a:t>upravljaju</a:t>
            </a:r>
            <a:r>
              <a:rPr lang="en-US" altLang="en-US" sz="2000" dirty="0">
                <a:solidFill>
                  <a:srgbClr val="003399"/>
                </a:solidFill>
              </a:rPr>
              <a:t> </a:t>
            </a:r>
            <a:r>
              <a:rPr lang="en-US" altLang="en-US" sz="2000" dirty="0" err="1">
                <a:solidFill>
                  <a:srgbClr val="003399"/>
                </a:solidFill>
              </a:rPr>
              <a:t>bankabilnim</a:t>
            </a:r>
            <a:r>
              <a:rPr lang="en-US" altLang="en-US" sz="2000" dirty="0">
                <a:solidFill>
                  <a:srgbClr val="003399"/>
                </a:solidFill>
              </a:rPr>
              <a:t> </a:t>
            </a:r>
            <a:r>
              <a:rPr lang="en-US" altLang="en-US" sz="2000" dirty="0" err="1">
                <a:solidFill>
                  <a:srgbClr val="003399"/>
                </a:solidFill>
              </a:rPr>
              <a:t>projektima</a:t>
            </a:r>
            <a:r>
              <a:rPr lang="en-US" altLang="en-US" sz="2000" dirty="0">
                <a:solidFill>
                  <a:srgbClr val="003399"/>
                </a:solidFill>
              </a:rPr>
              <a:t> </a:t>
            </a:r>
            <a:r>
              <a:rPr lang="en-US" altLang="en-US" sz="2000" dirty="0" err="1">
                <a:solidFill>
                  <a:srgbClr val="003399"/>
                </a:solidFill>
              </a:rPr>
              <a:t>korišćenja</a:t>
            </a:r>
            <a:r>
              <a:rPr lang="en-US" altLang="en-US" sz="2000" dirty="0">
                <a:solidFill>
                  <a:srgbClr val="003399"/>
                </a:solidFill>
              </a:rPr>
              <a:t> </a:t>
            </a:r>
            <a:r>
              <a:rPr lang="en-US" altLang="en-US" sz="2000" dirty="0" err="1">
                <a:solidFill>
                  <a:srgbClr val="003399"/>
                </a:solidFill>
              </a:rPr>
              <a:t>biomase</a:t>
            </a:r>
            <a:r>
              <a:rPr lang="en-US" altLang="en-US" sz="2000" dirty="0">
                <a:solidFill>
                  <a:srgbClr val="003399"/>
                </a:solidFill>
              </a:rPr>
              <a:t> za </a:t>
            </a:r>
            <a:r>
              <a:rPr lang="en-US" altLang="en-US" sz="2000" dirty="0" err="1">
                <a:solidFill>
                  <a:srgbClr val="003399"/>
                </a:solidFill>
              </a:rPr>
              <a:t>proizvodnju</a:t>
            </a:r>
            <a:r>
              <a:rPr lang="en-US" altLang="en-US" sz="2000" dirty="0">
                <a:solidFill>
                  <a:srgbClr val="003399"/>
                </a:solidFill>
              </a:rPr>
              <a:t> </a:t>
            </a:r>
            <a:r>
              <a:rPr lang="en-US" altLang="en-US" sz="2000" dirty="0" err="1">
                <a:solidFill>
                  <a:srgbClr val="003399"/>
                </a:solidFill>
              </a:rPr>
              <a:t>energije</a:t>
            </a:r>
            <a:r>
              <a:rPr lang="sr-Latn-RS" altLang="en-US" sz="2000" dirty="0">
                <a:solidFill>
                  <a:srgbClr val="003399"/>
                </a:solidFill>
              </a:rPr>
              <a:t>.</a:t>
            </a:r>
          </a:p>
          <a:p>
            <a:pPr marL="263473" lvl="1" indent="-263473" eaLnBrk="1" hangingPunct="1">
              <a:lnSpc>
                <a:spcPct val="114000"/>
              </a:lnSpc>
              <a:spcBef>
                <a:spcPts val="600"/>
              </a:spcBef>
              <a:spcAft>
                <a:spcPts val="600"/>
              </a:spcAft>
              <a:buFont typeface="Arial" charset="0"/>
              <a:buChar char="•"/>
            </a:pPr>
            <a:r>
              <a:rPr lang="en-US" altLang="en-US" sz="2000" dirty="0" err="1">
                <a:solidFill>
                  <a:srgbClr val="003399"/>
                </a:solidFill>
                <a:ea typeface="Kalinga"/>
                <a:cs typeface="Kalinga"/>
              </a:rPr>
              <a:t>Unapređen</a:t>
            </a:r>
            <a:r>
              <a:rPr lang="en-US" altLang="en-US" sz="2000" dirty="0">
                <a:solidFill>
                  <a:srgbClr val="003399"/>
                </a:solidFill>
                <a:ea typeface="Kalinga"/>
                <a:cs typeface="Kalinga"/>
              </a:rPr>
              <a:t> </a:t>
            </a:r>
            <a:r>
              <a:rPr lang="en-US" sz="2000" dirty="0" err="1">
                <a:solidFill>
                  <a:srgbClr val="003399"/>
                </a:solidFill>
                <a:ea typeface="Kalinga"/>
                <a:cs typeface="Kalinga"/>
              </a:rPr>
              <a:t>institucionalni</a:t>
            </a:r>
            <a:r>
              <a:rPr lang="en-US" altLang="en-US" sz="2000" dirty="0">
                <a:solidFill>
                  <a:srgbClr val="003399"/>
                </a:solidFill>
                <a:ea typeface="Kalinga"/>
                <a:cs typeface="Kalinga"/>
              </a:rPr>
              <a:t> </a:t>
            </a:r>
            <a:r>
              <a:rPr lang="en-US" altLang="en-US" sz="2000" dirty="0" err="1">
                <a:solidFill>
                  <a:srgbClr val="003399"/>
                </a:solidFill>
                <a:ea typeface="Kalinga"/>
                <a:cs typeface="Kalinga"/>
              </a:rPr>
              <a:t>i</a:t>
            </a:r>
            <a:r>
              <a:rPr lang="en-US" altLang="en-US" sz="2000" dirty="0">
                <a:solidFill>
                  <a:srgbClr val="003399"/>
                </a:solidFill>
                <a:ea typeface="Kalinga"/>
                <a:cs typeface="Kalinga"/>
              </a:rPr>
              <a:t> </a:t>
            </a:r>
            <a:r>
              <a:rPr lang="en-US" altLang="en-US" sz="2000" dirty="0" err="1">
                <a:solidFill>
                  <a:srgbClr val="003399"/>
                </a:solidFill>
                <a:ea typeface="Kalinga"/>
                <a:cs typeface="Kalinga"/>
              </a:rPr>
              <a:t>pravni</a:t>
            </a:r>
            <a:r>
              <a:rPr lang="en-US" altLang="en-US" sz="2000" dirty="0">
                <a:solidFill>
                  <a:srgbClr val="003399"/>
                </a:solidFill>
                <a:ea typeface="Kalinga"/>
                <a:cs typeface="Kalinga"/>
              </a:rPr>
              <a:t> </a:t>
            </a:r>
            <a:r>
              <a:rPr lang="en-US" altLang="en-US" sz="2000" dirty="0" err="1">
                <a:solidFill>
                  <a:srgbClr val="003399"/>
                </a:solidFill>
                <a:ea typeface="Kalinga"/>
                <a:cs typeface="Kalinga"/>
              </a:rPr>
              <a:t>okvir</a:t>
            </a:r>
            <a:r>
              <a:rPr lang="en-US" altLang="en-US" sz="2000" dirty="0">
                <a:solidFill>
                  <a:srgbClr val="003399"/>
                </a:solidFill>
                <a:ea typeface="Kalinga"/>
                <a:cs typeface="Kalinga"/>
              </a:rPr>
              <a:t> za </a:t>
            </a:r>
            <a:r>
              <a:rPr lang="en-US" altLang="en-US" sz="2000" dirty="0" err="1">
                <a:solidFill>
                  <a:srgbClr val="003399"/>
                </a:solidFill>
                <a:ea typeface="Kalinga"/>
                <a:cs typeface="Kalinga"/>
              </a:rPr>
              <a:t>investicije</a:t>
            </a:r>
            <a:r>
              <a:rPr lang="en-US" altLang="en-US" sz="2000" dirty="0">
                <a:solidFill>
                  <a:srgbClr val="003399"/>
                </a:solidFill>
                <a:ea typeface="Kalinga"/>
                <a:cs typeface="Kalinga"/>
              </a:rPr>
              <a:t> u </a:t>
            </a:r>
            <a:r>
              <a:rPr lang="en-US" altLang="en-US" sz="2000" dirty="0" err="1">
                <a:solidFill>
                  <a:srgbClr val="003399"/>
                </a:solidFill>
                <a:ea typeface="Kalinga"/>
                <a:cs typeface="Kalinga"/>
              </a:rPr>
              <a:t>projekte</a:t>
            </a:r>
            <a:r>
              <a:rPr lang="en-US" altLang="en-US" sz="2000" dirty="0">
                <a:solidFill>
                  <a:srgbClr val="003399"/>
                </a:solidFill>
                <a:ea typeface="Kalinga"/>
                <a:cs typeface="Kalinga"/>
              </a:rPr>
              <a:t> </a:t>
            </a:r>
            <a:r>
              <a:rPr lang="en-US" altLang="en-US" sz="2000" dirty="0" err="1">
                <a:solidFill>
                  <a:srgbClr val="003399"/>
                </a:solidFill>
                <a:ea typeface="Kalinga"/>
                <a:cs typeface="Kalinga"/>
              </a:rPr>
              <a:t>korišćenja</a:t>
            </a:r>
            <a:r>
              <a:rPr lang="en-US" altLang="en-US" sz="2000" dirty="0">
                <a:solidFill>
                  <a:srgbClr val="003399"/>
                </a:solidFill>
                <a:ea typeface="Kalinga"/>
                <a:cs typeface="Kalinga"/>
              </a:rPr>
              <a:t> </a:t>
            </a:r>
            <a:r>
              <a:rPr lang="en-US" altLang="en-US" sz="2000" dirty="0" err="1">
                <a:solidFill>
                  <a:srgbClr val="003399"/>
                </a:solidFill>
                <a:ea typeface="Kalinga"/>
                <a:cs typeface="Kalinga"/>
              </a:rPr>
              <a:t>biomase</a:t>
            </a:r>
            <a:endParaRPr lang="en-US" altLang="en-US" sz="2000" dirty="0">
              <a:solidFill>
                <a:srgbClr val="003399"/>
              </a:solidFill>
              <a:ea typeface="Kalinga"/>
              <a:cs typeface="Kalinga"/>
            </a:endParaRPr>
          </a:p>
          <a:p>
            <a:pPr marL="263473" lvl="1" indent="-263473" eaLnBrk="1" hangingPunct="1">
              <a:lnSpc>
                <a:spcPct val="114000"/>
              </a:lnSpc>
              <a:spcBef>
                <a:spcPts val="600"/>
              </a:spcBef>
              <a:spcAft>
                <a:spcPts val="600"/>
              </a:spcAft>
              <a:buFont typeface="Arial" charset="0"/>
              <a:buChar char="•"/>
            </a:pPr>
            <a:r>
              <a:rPr lang="sr-Latn-RS" altLang="en-US" sz="2000" dirty="0">
                <a:solidFill>
                  <a:srgbClr val="003399"/>
                </a:solidFill>
              </a:rPr>
              <a:t>Primenjen mehanizam za podršku investicijama - u</a:t>
            </a:r>
            <a:r>
              <a:rPr lang="en-US" altLang="en-US" sz="2000" dirty="0" err="1">
                <a:solidFill>
                  <a:srgbClr val="003399"/>
                </a:solidFill>
              </a:rPr>
              <a:t>spešno</a:t>
            </a:r>
            <a:r>
              <a:rPr lang="en-US" altLang="en-US" sz="2000" dirty="0">
                <a:solidFill>
                  <a:srgbClr val="003399"/>
                </a:solidFill>
              </a:rPr>
              <a:t> </a:t>
            </a:r>
            <a:r>
              <a:rPr lang="en-US" altLang="en-US" sz="2000" dirty="0" err="1">
                <a:solidFill>
                  <a:srgbClr val="003399"/>
                </a:solidFill>
              </a:rPr>
              <a:t>finansirano</a:t>
            </a:r>
            <a:r>
              <a:rPr lang="en-US" altLang="en-US" sz="2000" dirty="0">
                <a:solidFill>
                  <a:srgbClr val="003399"/>
                </a:solidFill>
              </a:rPr>
              <a:t>, </a:t>
            </a:r>
            <a:r>
              <a:rPr lang="en-US" altLang="en-US" sz="2000" dirty="0" err="1">
                <a:solidFill>
                  <a:srgbClr val="003399"/>
                </a:solidFill>
              </a:rPr>
              <a:t>izgrađeno</a:t>
            </a:r>
            <a:r>
              <a:rPr lang="en-US" altLang="en-US" sz="2000" dirty="0">
                <a:solidFill>
                  <a:srgbClr val="003399"/>
                </a:solidFill>
              </a:rPr>
              <a:t> </a:t>
            </a:r>
            <a:r>
              <a:rPr lang="en-US" altLang="en-US" sz="2000" dirty="0" err="1">
                <a:solidFill>
                  <a:srgbClr val="003399"/>
                </a:solidFill>
              </a:rPr>
              <a:t>i</a:t>
            </a:r>
            <a:r>
              <a:rPr lang="en-US" altLang="en-US" sz="2000" dirty="0">
                <a:solidFill>
                  <a:srgbClr val="003399"/>
                </a:solidFill>
              </a:rPr>
              <a:t> </a:t>
            </a:r>
            <a:r>
              <a:rPr lang="en-US" altLang="en-US" sz="2000" dirty="0" err="1">
                <a:solidFill>
                  <a:srgbClr val="003399"/>
                </a:solidFill>
              </a:rPr>
              <a:t>operativno</a:t>
            </a:r>
            <a:r>
              <a:rPr lang="en-US" altLang="en-US" sz="2000" dirty="0">
                <a:solidFill>
                  <a:srgbClr val="003399"/>
                </a:solidFill>
              </a:rPr>
              <a:t> </a:t>
            </a:r>
            <a:r>
              <a:rPr lang="en-US" sz="2000" dirty="0">
                <a:solidFill>
                  <a:srgbClr val="003399"/>
                </a:solidFill>
              </a:rPr>
              <a:t>6 do 8 </a:t>
            </a:r>
            <a:r>
              <a:rPr lang="en-US" altLang="en-US" sz="2000" dirty="0" err="1">
                <a:solidFill>
                  <a:srgbClr val="003399"/>
                </a:solidFill>
              </a:rPr>
              <a:t>postrojenja</a:t>
            </a:r>
            <a:r>
              <a:rPr lang="en-US" altLang="en-US" sz="2000" dirty="0">
                <a:solidFill>
                  <a:srgbClr val="003399"/>
                </a:solidFill>
              </a:rPr>
              <a:t> </a:t>
            </a:r>
            <a:r>
              <a:rPr lang="en-US" sz="2000" dirty="0" err="1">
                <a:solidFill>
                  <a:srgbClr val="003399"/>
                </a:solidFill>
              </a:rPr>
              <a:t>ukupnog</a:t>
            </a:r>
            <a:r>
              <a:rPr lang="en-US" sz="2000" dirty="0">
                <a:solidFill>
                  <a:srgbClr val="003399"/>
                </a:solidFill>
              </a:rPr>
              <a:t> </a:t>
            </a:r>
            <a:r>
              <a:rPr lang="en-US" sz="2000" dirty="0" err="1">
                <a:solidFill>
                  <a:srgbClr val="003399"/>
                </a:solidFill>
              </a:rPr>
              <a:t>kapaciteta</a:t>
            </a:r>
            <a:r>
              <a:rPr lang="en-US" sz="2000" dirty="0">
                <a:solidFill>
                  <a:srgbClr val="003399"/>
                </a:solidFill>
              </a:rPr>
              <a:t> 4 </a:t>
            </a:r>
            <a:r>
              <a:rPr lang="en-US" sz="2000" dirty="0" err="1">
                <a:solidFill>
                  <a:srgbClr val="003399"/>
                </a:solidFill>
              </a:rPr>
              <a:t>MWe</a:t>
            </a:r>
            <a:r>
              <a:rPr lang="en-US" sz="2000" dirty="0">
                <a:solidFill>
                  <a:srgbClr val="003399"/>
                </a:solidFill>
              </a:rPr>
              <a:t> za </a:t>
            </a:r>
            <a:r>
              <a:rPr lang="en-US" sz="2000" dirty="0" err="1">
                <a:solidFill>
                  <a:srgbClr val="003399"/>
                </a:solidFill>
              </a:rPr>
              <a:t>proizvodnju</a:t>
            </a:r>
            <a:r>
              <a:rPr lang="en-US" sz="2000" dirty="0">
                <a:solidFill>
                  <a:srgbClr val="003399"/>
                </a:solidFill>
              </a:rPr>
              <a:t> </a:t>
            </a:r>
            <a:r>
              <a:rPr lang="en-US" sz="2000" dirty="0" err="1">
                <a:solidFill>
                  <a:srgbClr val="003399"/>
                </a:solidFill>
              </a:rPr>
              <a:t>električne</a:t>
            </a:r>
            <a:r>
              <a:rPr lang="en-US" sz="2000" dirty="0">
                <a:solidFill>
                  <a:srgbClr val="003399"/>
                </a:solidFill>
              </a:rPr>
              <a:t> </a:t>
            </a:r>
            <a:r>
              <a:rPr lang="en-US" sz="2000" dirty="0" err="1">
                <a:solidFill>
                  <a:srgbClr val="003399"/>
                </a:solidFill>
              </a:rPr>
              <a:t>i</a:t>
            </a:r>
            <a:r>
              <a:rPr lang="en-US" sz="2000" dirty="0">
                <a:solidFill>
                  <a:srgbClr val="003399"/>
                </a:solidFill>
              </a:rPr>
              <a:t> </a:t>
            </a:r>
            <a:r>
              <a:rPr lang="en-US" sz="2000" dirty="0" err="1">
                <a:solidFill>
                  <a:srgbClr val="003399"/>
                </a:solidFill>
              </a:rPr>
              <a:t>toplotne</a:t>
            </a:r>
            <a:r>
              <a:rPr lang="en-US" sz="2000" dirty="0">
                <a:solidFill>
                  <a:srgbClr val="003399"/>
                </a:solidFill>
              </a:rPr>
              <a:t> </a:t>
            </a:r>
            <a:r>
              <a:rPr lang="en-US" sz="2000" dirty="0" err="1">
                <a:solidFill>
                  <a:srgbClr val="003399"/>
                </a:solidFill>
              </a:rPr>
              <a:t>energije</a:t>
            </a:r>
            <a:r>
              <a:rPr lang="en-US" sz="2000" dirty="0">
                <a:solidFill>
                  <a:srgbClr val="003399"/>
                </a:solidFill>
              </a:rPr>
              <a:t> </a:t>
            </a:r>
            <a:r>
              <a:rPr lang="en-US" sz="2000" dirty="0" err="1">
                <a:solidFill>
                  <a:srgbClr val="003399"/>
                </a:solidFill>
              </a:rPr>
              <a:t>iz</a:t>
            </a:r>
            <a:r>
              <a:rPr lang="en-US" altLang="en-US" sz="2000" dirty="0">
                <a:solidFill>
                  <a:srgbClr val="003399"/>
                </a:solidFill>
              </a:rPr>
              <a:t> </a:t>
            </a:r>
            <a:r>
              <a:rPr lang="en-US" altLang="en-US" sz="2000" dirty="0" err="1">
                <a:solidFill>
                  <a:srgbClr val="003399"/>
                </a:solidFill>
              </a:rPr>
              <a:t>biomas</a:t>
            </a:r>
            <a:r>
              <a:rPr lang="en-US" sz="2000" dirty="0" err="1">
                <a:solidFill>
                  <a:srgbClr val="003399"/>
                </a:solidFill>
              </a:rPr>
              <a:t>e</a:t>
            </a:r>
            <a:r>
              <a:rPr lang="en-US" sz="2000" dirty="0">
                <a:solidFill>
                  <a:srgbClr val="003399"/>
                </a:solidFill>
              </a:rPr>
              <a:t>/</a:t>
            </a:r>
            <a:r>
              <a:rPr lang="en-US" sz="2000" dirty="0" err="1">
                <a:solidFill>
                  <a:srgbClr val="003399"/>
                </a:solidFill>
              </a:rPr>
              <a:t>biogasa</a:t>
            </a:r>
            <a:endParaRPr lang="en-US" altLang="en-US" sz="2000" dirty="0">
              <a:solidFill>
                <a:srgbClr val="003399"/>
              </a:solidFill>
            </a:endParaRPr>
          </a:p>
          <a:p>
            <a:pPr marL="263473" lvl="1" indent="-263473" eaLnBrk="1" hangingPunct="1">
              <a:lnSpc>
                <a:spcPct val="114000"/>
              </a:lnSpc>
              <a:spcBef>
                <a:spcPts val="600"/>
              </a:spcBef>
              <a:spcAft>
                <a:spcPts val="600"/>
              </a:spcAft>
              <a:buFont typeface="Arial" charset="0"/>
              <a:buChar char="•"/>
            </a:pPr>
            <a:r>
              <a:rPr lang="sr-Latn-RS" sz="2000" dirty="0">
                <a:solidFill>
                  <a:srgbClr val="003399"/>
                </a:solidFill>
              </a:rPr>
              <a:t>Podržan naredni investicioni ciklus putem finansirati izrade studija izvodljivosti ili delova projektne dokumentacije za zainteresovane investitore.</a:t>
            </a:r>
            <a:endParaRPr lang="en-US" altLang="en-US" sz="2000" dirty="0">
              <a:solidFill>
                <a:srgbClr val="003399"/>
              </a:solidFill>
            </a:endParaRPr>
          </a:p>
        </p:txBody>
      </p:sp>
    </p:spTree>
    <p:extLst>
      <p:ext uri="{BB962C8B-B14F-4D97-AF65-F5344CB8AC3E}">
        <p14:creationId xmlns:p14="http://schemas.microsoft.com/office/powerpoint/2010/main" val="1849260484"/>
      </p:ext>
    </p:extLst>
  </p:cSld>
  <p:clrMapOvr>
    <a:masterClrMapping/>
  </p:clrMapOvr>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ext Placeholder 3"/>
          <p:cNvSpPr>
            <a:spLocks noGrp="1"/>
          </p:cNvSpPr>
          <p:nvPr>
            <p:ph type="body" sz="quarter" idx="16"/>
          </p:nvPr>
        </p:nvSpPr>
        <p:spPr bwMode="auto">
          <a:xfrm>
            <a:off x="533400" y="1333500"/>
            <a:ext cx="8604250" cy="876300"/>
          </a:xfrm>
          <a:noFill/>
          <a:ln>
            <a:miter lim="800000"/>
            <a:headEnd/>
            <a:tailEnd/>
          </a:ln>
        </p:spPr>
        <p:txBody>
          <a:bodyPr wrap="square" lIns="91422" tIns="45710" rIns="91422" bIns="45710" numCol="1" anchor="t" anchorCtr="0" compatLnSpc="1">
            <a:prstTxWarp prst="textNoShape">
              <a:avLst/>
            </a:prstTxWarp>
          </a:bodyPr>
          <a:lstStyle/>
          <a:p>
            <a:pPr eaLnBrk="1" hangingPunct="1"/>
            <a:r>
              <a:rPr lang="pl-PL" sz="2400" b="1" dirty="0">
                <a:cs typeface="ＭＳ Ｐゴシック"/>
              </a:rPr>
              <a:t>MEHANIZAM ZA PODRŠKU INVESTICIJAMA: JAVNI POZIV ZA DODELU BESPOVRATNIH SREDSTAVA</a:t>
            </a:r>
            <a:endParaRPr lang="en-US" sz="2400" b="1" dirty="0">
              <a:cs typeface="ＭＳ Ｐゴシック"/>
            </a:endParaRPr>
          </a:p>
        </p:txBody>
      </p:sp>
      <p:sp>
        <p:nvSpPr>
          <p:cNvPr id="75778" name="Text Placeholder 4"/>
          <p:cNvSpPr>
            <a:spLocks noGrp="1"/>
          </p:cNvSpPr>
          <p:nvPr>
            <p:ph type="body" sz="quarter" idx="18"/>
          </p:nvPr>
        </p:nvSpPr>
        <p:spPr bwMode="auto">
          <a:xfrm>
            <a:off x="533400" y="2362200"/>
            <a:ext cx="8610600" cy="4419600"/>
          </a:xfrm>
          <a:noFill/>
          <a:ln>
            <a:miter lim="800000"/>
            <a:headEnd/>
            <a:tailEnd/>
          </a:ln>
        </p:spPr>
        <p:txBody>
          <a:bodyPr wrap="square" lIns="91422" tIns="45710" rIns="91422" bIns="45710" numCol="1" anchor="t" anchorCtr="0" compatLnSpc="1">
            <a:prstTxWarp prst="textNoShape">
              <a:avLst/>
            </a:prstTxWarp>
          </a:bodyPr>
          <a:lstStyle/>
          <a:p>
            <a:pPr eaLnBrk="1" hangingPunct="1">
              <a:spcBef>
                <a:spcPts val="600"/>
              </a:spcBef>
              <a:spcAft>
                <a:spcPts val="600"/>
              </a:spcAft>
              <a:buFontTx/>
              <a:buChar char="•"/>
            </a:pPr>
            <a:r>
              <a:rPr lang="en-US" sz="2200" b="1" dirty="0" err="1">
                <a:cs typeface="ＭＳ Ｐゴシック"/>
              </a:rPr>
              <a:t>Osnovni</a:t>
            </a:r>
            <a:r>
              <a:rPr lang="en-US" sz="2200" b="1" dirty="0">
                <a:cs typeface="ＭＳ Ｐゴシック"/>
              </a:rPr>
              <a:t> </a:t>
            </a:r>
            <a:r>
              <a:rPr lang="en-US" sz="2200" b="1" dirty="0" err="1">
                <a:cs typeface="ＭＳ Ｐゴシック"/>
              </a:rPr>
              <a:t>podaci</a:t>
            </a:r>
            <a:endParaRPr lang="en-US" sz="2200" b="1" dirty="0">
              <a:cs typeface="ＭＳ Ｐゴシック"/>
            </a:endParaRPr>
          </a:p>
          <a:p>
            <a:pPr marL="723760" lvl="3" indent="-368228" eaLnBrk="1" hangingPunct="1">
              <a:lnSpc>
                <a:spcPct val="114000"/>
              </a:lnSpc>
              <a:spcBef>
                <a:spcPts val="600"/>
              </a:spcBef>
              <a:spcAft>
                <a:spcPts val="600"/>
              </a:spcAft>
              <a:buClr>
                <a:srgbClr val="1456C9"/>
              </a:buClr>
              <a:buFont typeface="Courier New" pitchFamily="49" charset="0"/>
              <a:buChar char="o"/>
            </a:pPr>
            <a:r>
              <a:rPr lang="en-US" altLang="en-US" sz="1800" dirty="0" err="1">
                <a:solidFill>
                  <a:srgbClr val="003399"/>
                </a:solidFill>
              </a:rPr>
              <a:t>Raspisan</a:t>
            </a:r>
            <a:r>
              <a:rPr lang="en-US" altLang="en-US" sz="1800" dirty="0">
                <a:solidFill>
                  <a:srgbClr val="003399"/>
                </a:solidFill>
              </a:rPr>
              <a:t> </a:t>
            </a:r>
            <a:r>
              <a:rPr lang="en-US" altLang="en-US" sz="1800" b="1" dirty="0">
                <a:solidFill>
                  <a:srgbClr val="FF0000"/>
                </a:solidFill>
              </a:rPr>
              <a:t>08.05.2015. </a:t>
            </a:r>
            <a:r>
              <a:rPr lang="en-US" altLang="en-US" sz="1800" dirty="0" err="1">
                <a:solidFill>
                  <a:srgbClr val="003399"/>
                </a:solidFill>
              </a:rPr>
              <a:t>zaklju</a:t>
            </a:r>
            <a:r>
              <a:rPr lang="en-US" sz="1800" dirty="0" err="1">
                <a:solidFill>
                  <a:srgbClr val="003399"/>
                </a:solidFill>
              </a:rPr>
              <a:t>čen</a:t>
            </a:r>
            <a:r>
              <a:rPr lang="en-US" altLang="en-US" sz="1800" b="1" dirty="0">
                <a:solidFill>
                  <a:srgbClr val="003399"/>
                </a:solidFill>
              </a:rPr>
              <a:t> </a:t>
            </a:r>
            <a:r>
              <a:rPr lang="en-US" altLang="en-US" sz="1800" b="1" dirty="0">
                <a:solidFill>
                  <a:srgbClr val="FF0000"/>
                </a:solidFill>
              </a:rPr>
              <a:t>15.10.2015</a:t>
            </a:r>
            <a:r>
              <a:rPr lang="en-US" altLang="en-US" sz="1800" dirty="0">
                <a:solidFill>
                  <a:srgbClr val="FF0000"/>
                </a:solidFill>
              </a:rPr>
              <a:t>.</a:t>
            </a:r>
          </a:p>
          <a:p>
            <a:pPr marL="723760" lvl="3" indent="-368228" eaLnBrk="1" hangingPunct="1">
              <a:lnSpc>
                <a:spcPct val="114000"/>
              </a:lnSpc>
              <a:spcBef>
                <a:spcPts val="600"/>
              </a:spcBef>
              <a:spcAft>
                <a:spcPts val="600"/>
              </a:spcAft>
              <a:buClr>
                <a:srgbClr val="1456C9"/>
              </a:buClr>
              <a:buFont typeface="Courier New" pitchFamily="49" charset="0"/>
              <a:buChar char="o"/>
            </a:pPr>
            <a:r>
              <a:rPr lang="en-US" altLang="en-US" sz="1800" dirty="0" err="1">
                <a:solidFill>
                  <a:srgbClr val="003399"/>
                </a:solidFill>
              </a:rPr>
              <a:t>Ukupna</a:t>
            </a:r>
            <a:r>
              <a:rPr lang="en-US" altLang="en-US" sz="1800" dirty="0">
                <a:solidFill>
                  <a:srgbClr val="003399"/>
                </a:solidFill>
              </a:rPr>
              <a:t> </a:t>
            </a:r>
            <a:r>
              <a:rPr lang="en-US" altLang="en-US" sz="1800" dirty="0" err="1">
                <a:solidFill>
                  <a:srgbClr val="003399"/>
                </a:solidFill>
              </a:rPr>
              <a:t>vrednost</a:t>
            </a:r>
            <a:r>
              <a:rPr lang="en-US" altLang="en-US" sz="1800" dirty="0">
                <a:solidFill>
                  <a:srgbClr val="003399"/>
                </a:solidFill>
              </a:rPr>
              <a:t>  </a:t>
            </a:r>
            <a:r>
              <a:rPr lang="en-US" altLang="en-US" sz="1800" dirty="0" err="1">
                <a:solidFill>
                  <a:srgbClr val="003399"/>
                </a:solidFill>
              </a:rPr>
              <a:t>bespovratnih</a:t>
            </a:r>
            <a:r>
              <a:rPr lang="en-US" altLang="en-US" sz="1800" dirty="0">
                <a:solidFill>
                  <a:srgbClr val="003399"/>
                </a:solidFill>
              </a:rPr>
              <a:t> </a:t>
            </a:r>
            <a:r>
              <a:rPr lang="en-US" sz="1800" dirty="0" err="1">
                <a:solidFill>
                  <a:srgbClr val="003399"/>
                </a:solidFill>
              </a:rPr>
              <a:t>sredstava</a:t>
            </a:r>
            <a:r>
              <a:rPr lang="en-US" altLang="en-US" sz="1800" dirty="0">
                <a:solidFill>
                  <a:srgbClr val="003399"/>
                </a:solidFill>
              </a:rPr>
              <a:t>: </a:t>
            </a:r>
            <a:r>
              <a:rPr lang="en-US" altLang="en-US" sz="1800" b="1" dirty="0">
                <a:solidFill>
                  <a:srgbClr val="FF0000"/>
                </a:solidFill>
              </a:rPr>
              <a:t>1,6 mil USD</a:t>
            </a:r>
            <a:r>
              <a:rPr lang="en-US" altLang="en-US" sz="1800" b="1" dirty="0">
                <a:solidFill>
                  <a:srgbClr val="003399"/>
                </a:solidFill>
              </a:rPr>
              <a:t>;</a:t>
            </a:r>
            <a:endParaRPr lang="sr-Latn-RS" altLang="en-US" sz="1800" b="1" dirty="0">
              <a:solidFill>
                <a:srgbClr val="003399"/>
              </a:solidFill>
            </a:endParaRPr>
          </a:p>
          <a:p>
            <a:pPr marL="723760" lvl="3" indent="-368228" eaLnBrk="1" hangingPunct="1">
              <a:lnSpc>
                <a:spcPct val="114000"/>
              </a:lnSpc>
              <a:spcBef>
                <a:spcPts val="600"/>
              </a:spcBef>
              <a:spcAft>
                <a:spcPts val="600"/>
              </a:spcAft>
              <a:buClr>
                <a:srgbClr val="1456C9"/>
              </a:buClr>
              <a:buFont typeface="Courier New" pitchFamily="49" charset="0"/>
              <a:buChar char="o"/>
            </a:pPr>
            <a:r>
              <a:rPr lang="sr-Latn-RS" altLang="en-US" sz="1800" dirty="0">
                <a:solidFill>
                  <a:srgbClr val="003399"/>
                </a:solidFill>
              </a:rPr>
              <a:t>Fokus na privatne investitore;</a:t>
            </a:r>
            <a:endParaRPr lang="en-US" altLang="en-US" sz="1800" dirty="0">
              <a:solidFill>
                <a:srgbClr val="003399"/>
              </a:solidFill>
            </a:endParaRPr>
          </a:p>
          <a:p>
            <a:pPr marL="723760" lvl="3" indent="-368228" eaLnBrk="1" hangingPunct="1">
              <a:lnSpc>
                <a:spcPct val="114000"/>
              </a:lnSpc>
              <a:spcBef>
                <a:spcPts val="600"/>
              </a:spcBef>
              <a:spcAft>
                <a:spcPts val="600"/>
              </a:spcAft>
              <a:buClr>
                <a:srgbClr val="1456C9"/>
              </a:buClr>
              <a:buFont typeface="Courier New" pitchFamily="49" charset="0"/>
              <a:buChar char="o"/>
            </a:pPr>
            <a:r>
              <a:rPr lang="en-US" altLang="en-US" sz="1800" dirty="0" err="1">
                <a:solidFill>
                  <a:srgbClr val="003399"/>
                </a:solidFill>
              </a:rPr>
              <a:t>Dodeljuje</a:t>
            </a:r>
            <a:r>
              <a:rPr lang="en-US" altLang="en-US" sz="1800" dirty="0">
                <a:solidFill>
                  <a:srgbClr val="003399"/>
                </a:solidFill>
              </a:rPr>
              <a:t> MRE </a:t>
            </a:r>
            <a:r>
              <a:rPr lang="en-US" altLang="en-US" sz="1800" dirty="0" err="1">
                <a:solidFill>
                  <a:srgbClr val="003399"/>
                </a:solidFill>
              </a:rPr>
              <a:t>putem</a:t>
            </a:r>
            <a:r>
              <a:rPr lang="en-US" altLang="en-US" sz="1800" dirty="0">
                <a:solidFill>
                  <a:srgbClr val="003399"/>
                </a:solidFill>
              </a:rPr>
              <a:t> </a:t>
            </a:r>
            <a:r>
              <a:rPr lang="en-US" altLang="en-US" sz="1800" dirty="0" err="1">
                <a:solidFill>
                  <a:srgbClr val="003399"/>
                </a:solidFill>
              </a:rPr>
              <a:t>javnog</a:t>
            </a:r>
            <a:r>
              <a:rPr lang="en-US" altLang="en-US" sz="1800" dirty="0">
                <a:solidFill>
                  <a:srgbClr val="003399"/>
                </a:solidFill>
              </a:rPr>
              <a:t> </a:t>
            </a:r>
            <a:r>
              <a:rPr lang="en-US" altLang="en-US" sz="1800" dirty="0" err="1">
                <a:solidFill>
                  <a:srgbClr val="003399"/>
                </a:solidFill>
              </a:rPr>
              <a:t>poziva</a:t>
            </a:r>
            <a:r>
              <a:rPr lang="en-US" altLang="en-US" sz="1800" dirty="0">
                <a:solidFill>
                  <a:srgbClr val="003399"/>
                </a:solidFill>
              </a:rPr>
              <a:t> </a:t>
            </a:r>
            <a:r>
              <a:rPr lang="en-US" altLang="en-US" sz="1800" dirty="0" err="1">
                <a:solidFill>
                  <a:srgbClr val="003399"/>
                </a:solidFill>
              </a:rPr>
              <a:t>zainteresovanim</a:t>
            </a:r>
            <a:r>
              <a:rPr lang="en-US" altLang="en-US" sz="1800" dirty="0">
                <a:solidFill>
                  <a:srgbClr val="003399"/>
                </a:solidFill>
              </a:rPr>
              <a:t> </a:t>
            </a:r>
            <a:r>
              <a:rPr lang="en-US" altLang="en-US" sz="1800" dirty="0" err="1">
                <a:solidFill>
                  <a:srgbClr val="003399"/>
                </a:solidFill>
              </a:rPr>
              <a:t>investitorima</a:t>
            </a:r>
            <a:r>
              <a:rPr lang="en-US" altLang="en-US" sz="1800" dirty="0">
                <a:solidFill>
                  <a:srgbClr val="003399"/>
                </a:solidFill>
              </a:rPr>
              <a:t>;</a:t>
            </a:r>
          </a:p>
          <a:p>
            <a:pPr marL="723760" lvl="3" indent="-368228" eaLnBrk="1" hangingPunct="1">
              <a:lnSpc>
                <a:spcPct val="114000"/>
              </a:lnSpc>
              <a:spcBef>
                <a:spcPts val="600"/>
              </a:spcBef>
              <a:spcAft>
                <a:spcPts val="600"/>
              </a:spcAft>
              <a:buClr>
                <a:srgbClr val="1456C9"/>
              </a:buClr>
              <a:buFont typeface="Courier New" pitchFamily="49" charset="0"/>
              <a:buChar char="o"/>
            </a:pPr>
            <a:r>
              <a:rPr lang="en-US" altLang="en-US" sz="1800" dirty="0" err="1">
                <a:solidFill>
                  <a:srgbClr val="003399"/>
                </a:solidFill>
              </a:rPr>
              <a:t>Tehnologije</a:t>
            </a:r>
            <a:r>
              <a:rPr lang="en-US" altLang="en-US" sz="1800" dirty="0">
                <a:solidFill>
                  <a:srgbClr val="003399"/>
                </a:solidFill>
              </a:rPr>
              <a:t>: biogas, </a:t>
            </a:r>
            <a:r>
              <a:rPr lang="en-US" altLang="en-US" sz="1800" dirty="0" err="1">
                <a:solidFill>
                  <a:srgbClr val="003399"/>
                </a:solidFill>
              </a:rPr>
              <a:t>gasifikacija</a:t>
            </a:r>
            <a:r>
              <a:rPr lang="en-US" altLang="en-US" sz="1800" dirty="0">
                <a:solidFill>
                  <a:srgbClr val="003399"/>
                </a:solidFill>
              </a:rPr>
              <a:t> </a:t>
            </a:r>
            <a:r>
              <a:rPr lang="en-US" altLang="en-US" sz="1800" dirty="0" err="1">
                <a:solidFill>
                  <a:srgbClr val="003399"/>
                </a:solidFill>
              </a:rPr>
              <a:t>i</a:t>
            </a:r>
            <a:r>
              <a:rPr lang="en-US" altLang="en-US" sz="1800" dirty="0">
                <a:solidFill>
                  <a:srgbClr val="003399"/>
                </a:solidFill>
              </a:rPr>
              <a:t> </a:t>
            </a:r>
            <a:r>
              <a:rPr lang="en-US" altLang="en-US" sz="1800" dirty="0" err="1">
                <a:solidFill>
                  <a:srgbClr val="003399"/>
                </a:solidFill>
              </a:rPr>
              <a:t>direktno</a:t>
            </a:r>
            <a:r>
              <a:rPr lang="en-US" altLang="en-US" sz="1800" dirty="0">
                <a:solidFill>
                  <a:srgbClr val="003399"/>
                </a:solidFill>
              </a:rPr>
              <a:t> </a:t>
            </a:r>
            <a:r>
              <a:rPr lang="en-US" altLang="en-US" sz="1800" dirty="0" err="1">
                <a:solidFill>
                  <a:srgbClr val="003399"/>
                </a:solidFill>
              </a:rPr>
              <a:t>sagorevanje</a:t>
            </a:r>
            <a:r>
              <a:rPr lang="en-US" altLang="en-US" sz="1800" dirty="0">
                <a:solidFill>
                  <a:srgbClr val="003399"/>
                </a:solidFill>
              </a:rPr>
              <a:t>;</a:t>
            </a:r>
          </a:p>
          <a:p>
            <a:pPr marL="723760" lvl="3" indent="-368228" eaLnBrk="1" hangingPunct="1">
              <a:lnSpc>
                <a:spcPct val="114000"/>
              </a:lnSpc>
              <a:spcBef>
                <a:spcPts val="600"/>
              </a:spcBef>
              <a:spcAft>
                <a:spcPts val="600"/>
              </a:spcAft>
              <a:buClr>
                <a:srgbClr val="1456C9"/>
              </a:buClr>
              <a:buFont typeface="Courier New" pitchFamily="49" charset="0"/>
              <a:buChar char="o"/>
            </a:pPr>
            <a:r>
              <a:rPr lang="en-US" altLang="en-US" sz="1800" dirty="0" err="1">
                <a:solidFill>
                  <a:srgbClr val="003399"/>
                </a:solidFill>
              </a:rPr>
              <a:t>Pojedinačne</a:t>
            </a:r>
            <a:r>
              <a:rPr lang="en-US" altLang="en-US" sz="1800" dirty="0">
                <a:solidFill>
                  <a:srgbClr val="003399"/>
                </a:solidFill>
              </a:rPr>
              <a:t> </a:t>
            </a:r>
            <a:r>
              <a:rPr lang="en-US" altLang="en-US" sz="1800" dirty="0" err="1">
                <a:solidFill>
                  <a:srgbClr val="003399"/>
                </a:solidFill>
              </a:rPr>
              <a:t>donacije</a:t>
            </a:r>
            <a:r>
              <a:rPr lang="en-US" altLang="en-US" sz="1800" dirty="0">
                <a:solidFill>
                  <a:srgbClr val="003399"/>
                </a:solidFill>
              </a:rPr>
              <a:t> </a:t>
            </a:r>
            <a:r>
              <a:rPr lang="en-US" altLang="en-US" sz="1800" dirty="0" err="1">
                <a:solidFill>
                  <a:srgbClr val="003399"/>
                </a:solidFill>
              </a:rPr>
              <a:t>po</a:t>
            </a:r>
            <a:r>
              <a:rPr lang="en-US" altLang="en-US" sz="1800" dirty="0">
                <a:solidFill>
                  <a:srgbClr val="003399"/>
                </a:solidFill>
              </a:rPr>
              <a:t> </a:t>
            </a:r>
            <a:r>
              <a:rPr lang="en-US" altLang="en-US" sz="1800" dirty="0" err="1">
                <a:solidFill>
                  <a:srgbClr val="003399"/>
                </a:solidFill>
              </a:rPr>
              <a:t>projektu</a:t>
            </a:r>
            <a:r>
              <a:rPr lang="en-US" altLang="en-US" sz="1800" dirty="0">
                <a:solidFill>
                  <a:srgbClr val="003399"/>
                </a:solidFill>
              </a:rPr>
              <a:t> do </a:t>
            </a:r>
            <a:r>
              <a:rPr lang="en-US" altLang="en-US" sz="1800" b="1" dirty="0">
                <a:solidFill>
                  <a:srgbClr val="FF0000"/>
                </a:solidFill>
              </a:rPr>
              <a:t>15%</a:t>
            </a:r>
            <a:r>
              <a:rPr lang="en-US" altLang="en-US" sz="1800" dirty="0">
                <a:solidFill>
                  <a:srgbClr val="003399"/>
                </a:solidFill>
              </a:rPr>
              <a:t> </a:t>
            </a:r>
            <a:r>
              <a:rPr lang="en-US" altLang="en-US" sz="1800" dirty="0" err="1">
                <a:solidFill>
                  <a:srgbClr val="003399"/>
                </a:solidFill>
              </a:rPr>
              <a:t>vrednosti</a:t>
            </a:r>
            <a:r>
              <a:rPr lang="en-US" altLang="en-US" sz="1800" dirty="0">
                <a:solidFill>
                  <a:srgbClr val="003399"/>
                </a:solidFill>
              </a:rPr>
              <a:t> </a:t>
            </a:r>
            <a:r>
              <a:rPr lang="en-US" altLang="en-US" sz="1800" dirty="0" err="1">
                <a:solidFill>
                  <a:srgbClr val="003399"/>
                </a:solidFill>
              </a:rPr>
              <a:t>investicije</a:t>
            </a:r>
            <a:r>
              <a:rPr lang="en-US" sz="1800" dirty="0">
                <a:solidFill>
                  <a:srgbClr val="003399"/>
                </a:solidFill>
              </a:rPr>
              <a:t>, </a:t>
            </a:r>
            <a:r>
              <a:rPr lang="en-US" sz="1800" dirty="0" err="1">
                <a:solidFill>
                  <a:srgbClr val="003399"/>
                </a:solidFill>
              </a:rPr>
              <a:t>odnosno</a:t>
            </a:r>
            <a:r>
              <a:rPr lang="en-US" sz="1800" dirty="0">
                <a:solidFill>
                  <a:srgbClr val="003399"/>
                </a:solidFill>
              </a:rPr>
              <a:t> max.</a:t>
            </a:r>
            <a:r>
              <a:rPr lang="en-US" altLang="en-US" sz="1800" dirty="0">
                <a:solidFill>
                  <a:srgbClr val="003399"/>
                </a:solidFill>
              </a:rPr>
              <a:t> </a:t>
            </a:r>
            <a:r>
              <a:rPr lang="en-US" sz="1800" b="1" dirty="0">
                <a:solidFill>
                  <a:srgbClr val="FF0000"/>
                </a:solidFill>
              </a:rPr>
              <a:t>266.000 USD</a:t>
            </a:r>
            <a:r>
              <a:rPr lang="sr-Latn-RS" sz="1800" b="1" dirty="0">
                <a:solidFill>
                  <a:srgbClr val="FF0000"/>
                </a:solidFill>
              </a:rPr>
              <a:t> </a:t>
            </a:r>
            <a:r>
              <a:rPr lang="sr-Latn-RS" sz="1800" dirty="0">
                <a:solidFill>
                  <a:srgbClr val="003399"/>
                </a:solidFill>
              </a:rPr>
              <a:t>ako vrednost investicije prelazi </a:t>
            </a:r>
            <a:r>
              <a:rPr lang="sr-Latn-RS" sz="1800" b="1" dirty="0">
                <a:solidFill>
                  <a:srgbClr val="FF0000"/>
                </a:solidFill>
              </a:rPr>
              <a:t>1,2 </a:t>
            </a:r>
            <a:r>
              <a:rPr lang="sr-Latn-RS" sz="1800" b="1" dirty="0" err="1">
                <a:solidFill>
                  <a:srgbClr val="FF0000"/>
                </a:solidFill>
              </a:rPr>
              <a:t>mil</a:t>
            </a:r>
            <a:r>
              <a:rPr lang="sr-Latn-RS" sz="1800" b="1" dirty="0">
                <a:solidFill>
                  <a:srgbClr val="FF0000"/>
                </a:solidFill>
              </a:rPr>
              <a:t> USD</a:t>
            </a:r>
            <a:r>
              <a:rPr lang="en-US" sz="1800" b="1" dirty="0">
                <a:solidFill>
                  <a:srgbClr val="003399"/>
                </a:solidFill>
              </a:rPr>
              <a:t>;</a:t>
            </a:r>
          </a:p>
          <a:p>
            <a:pPr marL="723760" lvl="3" indent="-368228" eaLnBrk="1" hangingPunct="1">
              <a:lnSpc>
                <a:spcPct val="114000"/>
              </a:lnSpc>
              <a:spcBef>
                <a:spcPts val="600"/>
              </a:spcBef>
              <a:spcAft>
                <a:spcPts val="600"/>
              </a:spcAft>
              <a:buClr>
                <a:srgbClr val="1456C9"/>
              </a:buClr>
              <a:buFont typeface="Courier New" pitchFamily="49" charset="0"/>
              <a:buChar char="o"/>
            </a:pPr>
            <a:r>
              <a:rPr lang="en-US" sz="1800" dirty="0" err="1">
                <a:solidFill>
                  <a:srgbClr val="003399"/>
                </a:solidFill>
              </a:rPr>
              <a:t>Način</a:t>
            </a:r>
            <a:r>
              <a:rPr lang="en-US" sz="1800" dirty="0">
                <a:solidFill>
                  <a:srgbClr val="003399"/>
                </a:solidFill>
              </a:rPr>
              <a:t> </a:t>
            </a:r>
            <a:r>
              <a:rPr lang="en-US" sz="1800" dirty="0" err="1">
                <a:solidFill>
                  <a:srgbClr val="003399"/>
                </a:solidFill>
              </a:rPr>
              <a:t>isplate</a:t>
            </a:r>
            <a:r>
              <a:rPr lang="en-US" sz="1800" dirty="0">
                <a:solidFill>
                  <a:srgbClr val="003399"/>
                </a:solidFill>
              </a:rPr>
              <a:t>: </a:t>
            </a:r>
            <a:r>
              <a:rPr lang="en-US" sz="1800" b="1" dirty="0">
                <a:solidFill>
                  <a:srgbClr val="FF0000"/>
                </a:solidFill>
              </a:rPr>
              <a:t>30%</a:t>
            </a:r>
            <a:r>
              <a:rPr lang="en-US" sz="1800" b="1" dirty="0">
                <a:solidFill>
                  <a:srgbClr val="003399"/>
                </a:solidFill>
              </a:rPr>
              <a:t> </a:t>
            </a:r>
            <a:r>
              <a:rPr lang="en-US" sz="1800" dirty="0" err="1">
                <a:solidFill>
                  <a:srgbClr val="003399"/>
                </a:solidFill>
              </a:rPr>
              <a:t>po</a:t>
            </a:r>
            <a:r>
              <a:rPr lang="en-US" sz="1800" dirty="0">
                <a:solidFill>
                  <a:srgbClr val="003399"/>
                </a:solidFill>
              </a:rPr>
              <a:t> </a:t>
            </a:r>
            <a:r>
              <a:rPr lang="en-US" sz="1800" dirty="0" err="1">
                <a:solidFill>
                  <a:srgbClr val="003399"/>
                </a:solidFill>
              </a:rPr>
              <a:t>potpisivanju</a:t>
            </a:r>
            <a:r>
              <a:rPr lang="en-US" sz="1800" dirty="0">
                <a:solidFill>
                  <a:srgbClr val="003399"/>
                </a:solidFill>
              </a:rPr>
              <a:t> </a:t>
            </a:r>
            <a:r>
              <a:rPr lang="en-US" sz="1800" dirty="0" err="1">
                <a:solidFill>
                  <a:srgbClr val="003399"/>
                </a:solidFill>
              </a:rPr>
              <a:t>ugovora</a:t>
            </a:r>
            <a:r>
              <a:rPr lang="en-US" sz="1800" dirty="0">
                <a:solidFill>
                  <a:srgbClr val="003399"/>
                </a:solidFill>
              </a:rPr>
              <a:t> a </a:t>
            </a:r>
            <a:r>
              <a:rPr lang="en-US" sz="1800" b="1" dirty="0">
                <a:solidFill>
                  <a:srgbClr val="FF0000"/>
                </a:solidFill>
              </a:rPr>
              <a:t>70%</a:t>
            </a:r>
            <a:r>
              <a:rPr lang="en-US" sz="1800" b="1" dirty="0">
                <a:solidFill>
                  <a:srgbClr val="003399"/>
                </a:solidFill>
              </a:rPr>
              <a:t> </a:t>
            </a:r>
            <a:r>
              <a:rPr lang="en-US" sz="1800" dirty="0" err="1">
                <a:solidFill>
                  <a:srgbClr val="003399"/>
                </a:solidFill>
              </a:rPr>
              <a:t>nakon</a:t>
            </a:r>
            <a:r>
              <a:rPr lang="en-US" sz="1800" dirty="0">
                <a:solidFill>
                  <a:srgbClr val="003399"/>
                </a:solidFill>
              </a:rPr>
              <a:t> </a:t>
            </a:r>
            <a:r>
              <a:rPr lang="en-US" sz="1800" dirty="0" err="1">
                <a:solidFill>
                  <a:srgbClr val="003399"/>
                </a:solidFill>
              </a:rPr>
              <a:t>završetka</a:t>
            </a:r>
            <a:r>
              <a:rPr lang="en-US" sz="1800" dirty="0">
                <a:solidFill>
                  <a:srgbClr val="003399"/>
                </a:solidFill>
              </a:rPr>
              <a:t> </a:t>
            </a:r>
            <a:r>
              <a:rPr lang="en-US" sz="1800" dirty="0" err="1">
                <a:solidFill>
                  <a:srgbClr val="003399"/>
                </a:solidFill>
              </a:rPr>
              <a:t>izgradnje</a:t>
            </a:r>
            <a:r>
              <a:rPr lang="en-US" sz="1800" dirty="0">
                <a:solidFill>
                  <a:srgbClr val="003399"/>
                </a:solidFill>
              </a:rPr>
              <a:t> </a:t>
            </a:r>
            <a:r>
              <a:rPr lang="en-US" sz="1800" dirty="0" err="1">
                <a:solidFill>
                  <a:srgbClr val="003399"/>
                </a:solidFill>
              </a:rPr>
              <a:t>postrojenja</a:t>
            </a:r>
            <a:r>
              <a:rPr lang="en-US" sz="1800" dirty="0">
                <a:solidFill>
                  <a:srgbClr val="003399"/>
                </a:solidFill>
              </a:rPr>
              <a:t> </a:t>
            </a:r>
            <a:r>
              <a:rPr lang="en-US" sz="1800" dirty="0" err="1">
                <a:solidFill>
                  <a:srgbClr val="003399"/>
                </a:solidFill>
              </a:rPr>
              <a:t>i</a:t>
            </a:r>
            <a:r>
              <a:rPr lang="en-US" sz="1800" dirty="0">
                <a:solidFill>
                  <a:srgbClr val="003399"/>
                </a:solidFill>
              </a:rPr>
              <a:t> </a:t>
            </a:r>
            <a:r>
              <a:rPr lang="en-US" sz="1800" dirty="0" err="1">
                <a:solidFill>
                  <a:srgbClr val="003399"/>
                </a:solidFill>
              </a:rPr>
              <a:t>priključenja</a:t>
            </a:r>
            <a:r>
              <a:rPr lang="en-US" sz="1800" dirty="0">
                <a:solidFill>
                  <a:srgbClr val="003399"/>
                </a:solidFill>
              </a:rPr>
              <a:t> </a:t>
            </a:r>
            <a:r>
              <a:rPr lang="en-US" sz="1800" dirty="0" err="1">
                <a:solidFill>
                  <a:srgbClr val="003399"/>
                </a:solidFill>
              </a:rPr>
              <a:t>na</a:t>
            </a:r>
            <a:r>
              <a:rPr lang="en-US" sz="1800" dirty="0">
                <a:solidFill>
                  <a:srgbClr val="003399"/>
                </a:solidFill>
              </a:rPr>
              <a:t> </a:t>
            </a:r>
            <a:r>
              <a:rPr lang="en-US" sz="1800" dirty="0" err="1">
                <a:solidFill>
                  <a:srgbClr val="003399"/>
                </a:solidFill>
              </a:rPr>
              <a:t>mrežu</a:t>
            </a:r>
            <a:r>
              <a:rPr lang="sr-Latn-RS" sz="1800" dirty="0">
                <a:solidFill>
                  <a:srgbClr val="003399"/>
                </a:solidFill>
              </a:rPr>
              <a:t>.</a:t>
            </a:r>
            <a:endParaRPr lang="en-US" sz="1800" dirty="0">
              <a:solidFill>
                <a:srgbClr val="003399"/>
              </a:solidFill>
            </a:endParaRPr>
          </a:p>
        </p:txBody>
      </p:sp>
    </p:spTree>
    <p:extLst>
      <p:ext uri="{BB962C8B-B14F-4D97-AF65-F5344CB8AC3E}">
        <p14:creationId xmlns:p14="http://schemas.microsoft.com/office/powerpoint/2010/main" val="1503378888"/>
      </p:ext>
    </p:extLst>
  </p:cSld>
  <p:clrMapOvr>
    <a:masterClrMapping/>
  </p:clrMapOvr>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Text Placeholder 4"/>
          <p:cNvSpPr>
            <a:spLocks noGrp="1"/>
          </p:cNvSpPr>
          <p:nvPr>
            <p:ph type="body" sz="quarter" idx="18"/>
          </p:nvPr>
        </p:nvSpPr>
        <p:spPr bwMode="auto">
          <a:xfrm>
            <a:off x="557505" y="2043806"/>
            <a:ext cx="8610600" cy="3810000"/>
          </a:xfrm>
          <a:extLst>
            <a:ext uri="{FAA26D3D-D897-4be2-8F04-BA451C77F1D7}"/>
          </a:extLst>
        </p:spPr>
        <p:txBody>
          <a:bodyPr wrap="square" lIns="91422" tIns="45710" rIns="91422" bIns="45710" numCol="1" anchor="t" anchorCtr="0" compatLnSpc="1">
            <a:prstTxWarp prst="textNoShape">
              <a:avLst/>
            </a:prstTxWarp>
          </a:bodyPr>
          <a:lstStyle/>
          <a:p>
            <a:pPr marL="355530" lvl="3" indent="-355530" eaLnBrk="1" hangingPunct="1">
              <a:spcBef>
                <a:spcPts val="600"/>
              </a:spcBef>
              <a:spcAft>
                <a:spcPts val="600"/>
              </a:spcAft>
              <a:buClr>
                <a:srgbClr val="003399"/>
              </a:buClr>
              <a:buFont typeface="Arial" pitchFamily="34" charset="0"/>
              <a:buChar char="•"/>
              <a:defRPr/>
            </a:pPr>
            <a:r>
              <a:rPr lang="en-US" sz="1600" b="1" dirty="0" err="1">
                <a:solidFill>
                  <a:srgbClr val="003399"/>
                </a:solidFill>
                <a:ea typeface="MS PGothic" pitchFamily="34" charset="-128"/>
              </a:rPr>
              <a:t>Januar</a:t>
            </a:r>
            <a:r>
              <a:rPr lang="en-US" sz="1600" b="1" dirty="0">
                <a:solidFill>
                  <a:srgbClr val="003399"/>
                </a:solidFill>
                <a:ea typeface="MS PGothic" pitchFamily="34" charset="-128"/>
              </a:rPr>
              <a:t> 2015: </a:t>
            </a:r>
            <a:r>
              <a:rPr lang="en-US" sz="1600" dirty="0" err="1">
                <a:solidFill>
                  <a:srgbClr val="003399"/>
                </a:solidFill>
                <a:ea typeface="MS PGothic" pitchFamily="34" charset="-128"/>
              </a:rPr>
              <a:t>Javni</a:t>
            </a:r>
            <a:r>
              <a:rPr lang="en-US" sz="1600" dirty="0">
                <a:solidFill>
                  <a:srgbClr val="003399"/>
                </a:solidFill>
                <a:ea typeface="MS PGothic" pitchFamily="34" charset="-128"/>
              </a:rPr>
              <a:t> </a:t>
            </a:r>
            <a:r>
              <a:rPr lang="en-US" sz="1600" dirty="0" err="1">
                <a:solidFill>
                  <a:srgbClr val="003399"/>
                </a:solidFill>
                <a:ea typeface="MS PGothic" pitchFamily="34" charset="-128"/>
              </a:rPr>
              <a:t>poziv</a:t>
            </a:r>
            <a:r>
              <a:rPr lang="en-US" sz="1600" dirty="0">
                <a:solidFill>
                  <a:srgbClr val="003399"/>
                </a:solidFill>
                <a:ea typeface="MS PGothic" pitchFamily="34" charset="-128"/>
              </a:rPr>
              <a:t> </a:t>
            </a:r>
            <a:r>
              <a:rPr lang="en-US" sz="1600" dirty="0" err="1">
                <a:solidFill>
                  <a:srgbClr val="003399"/>
                </a:solidFill>
                <a:ea typeface="MS PGothic" pitchFamily="34" charset="-128"/>
              </a:rPr>
              <a:t>bankama</a:t>
            </a:r>
            <a:r>
              <a:rPr lang="en-US" sz="1600" dirty="0">
                <a:solidFill>
                  <a:srgbClr val="003399"/>
                </a:solidFill>
                <a:ea typeface="MS PGothic" pitchFamily="34" charset="-128"/>
              </a:rPr>
              <a:t> da </a:t>
            </a:r>
            <a:endParaRPr lang="x-none" sz="1600" dirty="0">
              <a:solidFill>
                <a:srgbClr val="003399"/>
              </a:solidFill>
              <a:ea typeface="MS PGothic" pitchFamily="34" charset="-128"/>
            </a:endParaRPr>
          </a:p>
          <a:p>
            <a:pPr marL="0" lvl="3" indent="0" eaLnBrk="1" hangingPunct="1">
              <a:spcBef>
                <a:spcPts val="600"/>
              </a:spcBef>
              <a:spcAft>
                <a:spcPts val="600"/>
              </a:spcAft>
              <a:buClr>
                <a:srgbClr val="003399"/>
              </a:buClr>
              <a:buNone/>
              <a:defRPr/>
            </a:pPr>
            <a:r>
              <a:rPr lang="x-none" sz="1600" dirty="0">
                <a:solidFill>
                  <a:srgbClr val="003399"/>
                </a:solidFill>
                <a:ea typeface="MS PGothic" pitchFamily="34" charset="-128"/>
              </a:rPr>
              <a:t>	             </a:t>
            </a:r>
            <a:r>
              <a:rPr lang="en-US" sz="1600" dirty="0" err="1">
                <a:solidFill>
                  <a:srgbClr val="003399"/>
                </a:solidFill>
                <a:ea typeface="MS PGothic" pitchFamily="34" charset="-128"/>
              </a:rPr>
              <a:t>učestvuju</a:t>
            </a:r>
            <a:r>
              <a:rPr lang="en-US" sz="1600" dirty="0">
                <a:solidFill>
                  <a:srgbClr val="003399"/>
                </a:solidFill>
                <a:ea typeface="MS PGothic" pitchFamily="34" charset="-128"/>
              </a:rPr>
              <a:t> </a:t>
            </a:r>
            <a:r>
              <a:rPr lang="en-US" sz="1600" dirty="0" err="1">
                <a:solidFill>
                  <a:srgbClr val="003399"/>
                </a:solidFill>
                <a:ea typeface="MS PGothic" pitchFamily="34" charset="-128"/>
              </a:rPr>
              <a:t>na</a:t>
            </a:r>
            <a:r>
              <a:rPr lang="en-US" sz="1600" dirty="0">
                <a:solidFill>
                  <a:srgbClr val="003399"/>
                </a:solidFill>
                <a:ea typeface="MS PGothic" pitchFamily="34" charset="-128"/>
              </a:rPr>
              <a:t> </a:t>
            </a:r>
            <a:r>
              <a:rPr lang="en-US" sz="1600" dirty="0" err="1">
                <a:solidFill>
                  <a:srgbClr val="003399"/>
                </a:solidFill>
                <a:ea typeface="MS PGothic" pitchFamily="34" charset="-128"/>
              </a:rPr>
              <a:t>projektu</a:t>
            </a:r>
            <a:endParaRPr lang="en-US" sz="1600" dirty="0">
              <a:solidFill>
                <a:srgbClr val="003399"/>
              </a:solidFill>
              <a:ea typeface="MS PGothic" pitchFamily="34" charset="-128"/>
            </a:endParaRPr>
          </a:p>
          <a:p>
            <a:pPr marL="355530" lvl="3" indent="-355530" eaLnBrk="1" hangingPunct="1">
              <a:spcBef>
                <a:spcPts val="600"/>
              </a:spcBef>
              <a:spcAft>
                <a:spcPts val="600"/>
              </a:spcAft>
              <a:buClr>
                <a:srgbClr val="003399"/>
              </a:buClr>
              <a:buFont typeface="Arial" pitchFamily="34" charset="0"/>
              <a:buChar char="•"/>
              <a:defRPr/>
            </a:pPr>
            <a:r>
              <a:rPr lang="en-US" sz="1600" b="1" dirty="0">
                <a:solidFill>
                  <a:srgbClr val="003399"/>
                </a:solidFill>
                <a:ea typeface="MS PGothic" pitchFamily="34" charset="-128"/>
              </a:rPr>
              <a:t>8. m</a:t>
            </a:r>
            <a:r>
              <a:rPr lang="x-none" sz="1600" b="1" dirty="0">
                <a:solidFill>
                  <a:srgbClr val="003399"/>
                </a:solidFill>
                <a:ea typeface="MS PGothic" pitchFamily="34" charset="-128"/>
              </a:rPr>
              <a:t>aj </a:t>
            </a:r>
            <a:r>
              <a:rPr lang="en-US" sz="1600" b="1" dirty="0">
                <a:solidFill>
                  <a:srgbClr val="003399"/>
                </a:solidFill>
                <a:ea typeface="MS PGothic" pitchFamily="34" charset="-128"/>
              </a:rPr>
              <a:t>2015: </a:t>
            </a:r>
            <a:r>
              <a:rPr lang="en-US" sz="1600" dirty="0" err="1">
                <a:solidFill>
                  <a:srgbClr val="003399"/>
                </a:solidFill>
                <a:ea typeface="MS PGothic" pitchFamily="34" charset="-128"/>
              </a:rPr>
              <a:t>Javni</a:t>
            </a:r>
            <a:r>
              <a:rPr lang="en-US" sz="1600" dirty="0">
                <a:solidFill>
                  <a:srgbClr val="003399"/>
                </a:solidFill>
                <a:ea typeface="MS PGothic" pitchFamily="34" charset="-128"/>
              </a:rPr>
              <a:t> </a:t>
            </a:r>
            <a:r>
              <a:rPr lang="en-US" sz="1600" dirty="0" err="1">
                <a:solidFill>
                  <a:srgbClr val="003399"/>
                </a:solidFill>
                <a:ea typeface="MS PGothic" pitchFamily="34" charset="-128"/>
              </a:rPr>
              <a:t>poziv</a:t>
            </a:r>
            <a:r>
              <a:rPr lang="en-US" sz="1600" dirty="0">
                <a:solidFill>
                  <a:srgbClr val="003399"/>
                </a:solidFill>
                <a:ea typeface="MS PGothic" pitchFamily="34" charset="-128"/>
              </a:rPr>
              <a:t> </a:t>
            </a:r>
            <a:r>
              <a:rPr lang="en-US" sz="1600" dirty="0" err="1">
                <a:solidFill>
                  <a:srgbClr val="003399"/>
                </a:solidFill>
                <a:ea typeface="MS PGothic" pitchFamily="34" charset="-128"/>
              </a:rPr>
              <a:t>investotorima</a:t>
            </a:r>
            <a:r>
              <a:rPr lang="en-US" sz="1600" dirty="0">
                <a:solidFill>
                  <a:srgbClr val="003399"/>
                </a:solidFill>
                <a:ea typeface="MS PGothic" pitchFamily="34" charset="-128"/>
              </a:rPr>
              <a:t> da </a:t>
            </a:r>
            <a:endParaRPr lang="x-none" sz="1600" dirty="0">
              <a:solidFill>
                <a:srgbClr val="003399"/>
              </a:solidFill>
              <a:ea typeface="MS PGothic" pitchFamily="34" charset="-128"/>
            </a:endParaRPr>
          </a:p>
          <a:p>
            <a:pPr marL="0" lvl="3" indent="0" eaLnBrk="1" hangingPunct="1">
              <a:spcBef>
                <a:spcPts val="600"/>
              </a:spcBef>
              <a:spcAft>
                <a:spcPts val="600"/>
              </a:spcAft>
              <a:buClr>
                <a:srgbClr val="003399"/>
              </a:buClr>
              <a:buNone/>
              <a:defRPr/>
            </a:pPr>
            <a:r>
              <a:rPr lang="x-none" sz="1600" dirty="0">
                <a:solidFill>
                  <a:srgbClr val="003399"/>
                </a:solidFill>
                <a:ea typeface="MS PGothic" pitchFamily="34" charset="-128"/>
              </a:rPr>
              <a:t>	            </a:t>
            </a:r>
            <a:r>
              <a:rPr lang="en-US" sz="1600" dirty="0" err="1">
                <a:solidFill>
                  <a:srgbClr val="003399"/>
                </a:solidFill>
                <a:ea typeface="MS PGothic" pitchFamily="34" charset="-128"/>
              </a:rPr>
              <a:t>učestvuju</a:t>
            </a:r>
            <a:r>
              <a:rPr lang="en-US" sz="1600" dirty="0">
                <a:solidFill>
                  <a:srgbClr val="003399"/>
                </a:solidFill>
                <a:ea typeface="MS PGothic" pitchFamily="34" charset="-128"/>
              </a:rPr>
              <a:t> </a:t>
            </a:r>
            <a:r>
              <a:rPr lang="en-US" sz="1600" dirty="0" err="1">
                <a:solidFill>
                  <a:srgbClr val="003399"/>
                </a:solidFill>
                <a:ea typeface="MS PGothic" pitchFamily="34" charset="-128"/>
              </a:rPr>
              <a:t>na</a:t>
            </a:r>
            <a:r>
              <a:rPr lang="en-US" sz="1600" dirty="0">
                <a:solidFill>
                  <a:srgbClr val="003399"/>
                </a:solidFill>
                <a:ea typeface="MS PGothic" pitchFamily="34" charset="-128"/>
              </a:rPr>
              <a:t> </a:t>
            </a:r>
            <a:r>
              <a:rPr lang="en-US" sz="1600" dirty="0" err="1">
                <a:solidFill>
                  <a:srgbClr val="003399"/>
                </a:solidFill>
                <a:ea typeface="MS PGothic" pitchFamily="34" charset="-128"/>
              </a:rPr>
              <a:t>projektu</a:t>
            </a:r>
            <a:endParaRPr lang="en-US" sz="1600" dirty="0">
              <a:solidFill>
                <a:srgbClr val="003399"/>
              </a:solidFill>
              <a:ea typeface="MS PGothic" pitchFamily="34" charset="-128"/>
            </a:endParaRPr>
          </a:p>
          <a:p>
            <a:pPr marL="355530" lvl="3" indent="-355530" eaLnBrk="1" hangingPunct="1">
              <a:spcBef>
                <a:spcPts val="600"/>
              </a:spcBef>
              <a:spcAft>
                <a:spcPts val="600"/>
              </a:spcAft>
              <a:buClr>
                <a:srgbClr val="003399"/>
              </a:buClr>
              <a:buFont typeface="Arial" pitchFamily="34" charset="0"/>
              <a:buChar char="•"/>
              <a:defRPr/>
            </a:pPr>
            <a:r>
              <a:rPr lang="x-none" sz="1600" b="1" dirty="0">
                <a:solidFill>
                  <a:srgbClr val="003399"/>
                </a:solidFill>
                <a:ea typeface="MS PGothic" pitchFamily="34" charset="-128"/>
              </a:rPr>
              <a:t>15. </a:t>
            </a:r>
            <a:r>
              <a:rPr lang="en-US" sz="1600" b="1" dirty="0" err="1">
                <a:solidFill>
                  <a:srgbClr val="003399"/>
                </a:solidFill>
                <a:ea typeface="MS PGothic" pitchFamily="34" charset="-128"/>
              </a:rPr>
              <a:t>oktobar</a:t>
            </a:r>
            <a:r>
              <a:rPr lang="en-US" sz="1600" b="1" dirty="0">
                <a:solidFill>
                  <a:srgbClr val="003399"/>
                </a:solidFill>
                <a:ea typeface="MS PGothic" pitchFamily="34" charset="-128"/>
              </a:rPr>
              <a:t> 2015: </a:t>
            </a:r>
            <a:r>
              <a:rPr lang="en-US" sz="1600" dirty="0" err="1">
                <a:solidFill>
                  <a:srgbClr val="003399"/>
                </a:solidFill>
                <a:ea typeface="MS PGothic" pitchFamily="34" charset="-128"/>
              </a:rPr>
              <a:t>Zaključenje</a:t>
            </a:r>
            <a:r>
              <a:rPr lang="en-US" sz="1600" dirty="0">
                <a:solidFill>
                  <a:srgbClr val="003399"/>
                </a:solidFill>
                <a:ea typeface="MS PGothic" pitchFamily="34" charset="-128"/>
              </a:rPr>
              <a:t> </a:t>
            </a:r>
            <a:r>
              <a:rPr lang="en-US" sz="1600" dirty="0" err="1">
                <a:solidFill>
                  <a:srgbClr val="003399"/>
                </a:solidFill>
                <a:ea typeface="MS PGothic" pitchFamily="34" charset="-128"/>
              </a:rPr>
              <a:t>javnog</a:t>
            </a:r>
            <a:r>
              <a:rPr lang="en-US" sz="1600" dirty="0">
                <a:solidFill>
                  <a:srgbClr val="003399"/>
                </a:solidFill>
                <a:ea typeface="MS PGothic" pitchFamily="34" charset="-128"/>
              </a:rPr>
              <a:t> </a:t>
            </a:r>
            <a:r>
              <a:rPr lang="en-US" sz="1600" dirty="0" err="1">
                <a:solidFill>
                  <a:srgbClr val="003399"/>
                </a:solidFill>
                <a:ea typeface="MS PGothic" pitchFamily="34" charset="-128"/>
              </a:rPr>
              <a:t>poziva</a:t>
            </a:r>
            <a:endParaRPr lang="en-US" sz="1600" dirty="0">
              <a:solidFill>
                <a:srgbClr val="003399"/>
              </a:solidFill>
              <a:ea typeface="MS PGothic" pitchFamily="34" charset="-128"/>
            </a:endParaRPr>
          </a:p>
          <a:p>
            <a:pPr marL="0" lvl="3" indent="0" eaLnBrk="1" hangingPunct="1">
              <a:spcBef>
                <a:spcPts val="600"/>
              </a:spcBef>
              <a:spcAft>
                <a:spcPts val="600"/>
              </a:spcAft>
              <a:buClr>
                <a:srgbClr val="003399"/>
              </a:buClr>
              <a:buNone/>
              <a:defRPr/>
            </a:pPr>
            <a:r>
              <a:rPr lang="en-US" sz="1600" dirty="0">
                <a:solidFill>
                  <a:srgbClr val="003399"/>
                </a:solidFill>
                <a:ea typeface="MS PGothic" pitchFamily="34" charset="-128"/>
              </a:rPr>
              <a:t>	</a:t>
            </a:r>
            <a:r>
              <a:rPr lang="sr-Latn-RS" sz="1600" dirty="0">
                <a:solidFill>
                  <a:srgbClr val="003399"/>
                </a:solidFill>
                <a:ea typeface="MS PGothic" pitchFamily="34" charset="-128"/>
              </a:rPr>
              <a:t>        </a:t>
            </a:r>
            <a:r>
              <a:rPr lang="en-US" sz="1600" b="1" dirty="0" err="1">
                <a:solidFill>
                  <a:srgbClr val="FF0000"/>
                </a:solidFill>
                <a:ea typeface="MS PGothic" pitchFamily="34" charset="-128"/>
              </a:rPr>
              <a:t>Podneto</a:t>
            </a:r>
            <a:r>
              <a:rPr lang="en-US" sz="1600" b="1" dirty="0">
                <a:solidFill>
                  <a:srgbClr val="FF0000"/>
                </a:solidFill>
                <a:ea typeface="MS PGothic" pitchFamily="34" charset="-128"/>
              </a:rPr>
              <a:t> 10 </a:t>
            </a:r>
            <a:r>
              <a:rPr lang="en-US" sz="1600" b="1" dirty="0" err="1">
                <a:solidFill>
                  <a:srgbClr val="FF0000"/>
                </a:solidFill>
                <a:ea typeface="MS PGothic" pitchFamily="34" charset="-128"/>
              </a:rPr>
              <a:t>ispravnih</a:t>
            </a:r>
            <a:r>
              <a:rPr lang="en-US" sz="1600" b="1" dirty="0">
                <a:solidFill>
                  <a:srgbClr val="FF0000"/>
                </a:solidFill>
                <a:ea typeface="MS PGothic" pitchFamily="34" charset="-128"/>
              </a:rPr>
              <a:t> </a:t>
            </a:r>
            <a:r>
              <a:rPr lang="en-US" sz="1600" b="1" dirty="0" err="1">
                <a:solidFill>
                  <a:srgbClr val="FF0000"/>
                </a:solidFill>
                <a:ea typeface="MS PGothic" pitchFamily="34" charset="-128"/>
              </a:rPr>
              <a:t>prijava</a:t>
            </a:r>
            <a:r>
              <a:rPr lang="en-US" sz="1600" b="1" dirty="0">
                <a:solidFill>
                  <a:srgbClr val="FF0000"/>
                </a:solidFill>
                <a:ea typeface="MS PGothic" pitchFamily="34" charset="-128"/>
              </a:rPr>
              <a:t>!!!</a:t>
            </a:r>
          </a:p>
          <a:p>
            <a:pPr marL="355530" lvl="3" indent="-355530" eaLnBrk="1" hangingPunct="1">
              <a:spcBef>
                <a:spcPts val="600"/>
              </a:spcBef>
              <a:spcAft>
                <a:spcPts val="600"/>
              </a:spcAft>
              <a:buClr>
                <a:srgbClr val="003399"/>
              </a:buClr>
              <a:buFont typeface="Arial" pitchFamily="34" charset="0"/>
              <a:buChar char="•"/>
              <a:defRPr/>
            </a:pPr>
            <a:r>
              <a:rPr lang="en-US" sz="1600" b="1" dirty="0" err="1">
                <a:solidFill>
                  <a:srgbClr val="003399"/>
                </a:solidFill>
                <a:ea typeface="MS PGothic" pitchFamily="34" charset="-128"/>
              </a:rPr>
              <a:t>Novembar</a:t>
            </a:r>
            <a:r>
              <a:rPr lang="en-US" sz="1600" b="1" dirty="0">
                <a:solidFill>
                  <a:srgbClr val="003399"/>
                </a:solidFill>
                <a:ea typeface="MS PGothic" pitchFamily="34" charset="-128"/>
              </a:rPr>
              <a:t> 2015: </a:t>
            </a:r>
            <a:r>
              <a:rPr lang="en-US" sz="1600" b="1" dirty="0" err="1">
                <a:solidFill>
                  <a:srgbClr val="FF0000"/>
                </a:solidFill>
                <a:ea typeface="MS PGothic" pitchFamily="34" charset="-128"/>
              </a:rPr>
              <a:t>Izabrano</a:t>
            </a:r>
            <a:r>
              <a:rPr lang="en-US" sz="1600" b="1" dirty="0">
                <a:solidFill>
                  <a:srgbClr val="FF0000"/>
                </a:solidFill>
                <a:ea typeface="MS PGothic" pitchFamily="34" charset="-128"/>
              </a:rPr>
              <a:t> 6 </a:t>
            </a:r>
            <a:r>
              <a:rPr lang="en-US" sz="1600" b="1" dirty="0" err="1">
                <a:solidFill>
                  <a:srgbClr val="FF0000"/>
                </a:solidFill>
                <a:ea typeface="MS PGothic" pitchFamily="34" charset="-128"/>
              </a:rPr>
              <a:t>projekata</a:t>
            </a:r>
            <a:r>
              <a:rPr lang="x-none" sz="1600" b="1" dirty="0">
                <a:solidFill>
                  <a:srgbClr val="FF0000"/>
                </a:solidFill>
                <a:ea typeface="MS PGothic" pitchFamily="34" charset="-128"/>
              </a:rPr>
              <a:t>!</a:t>
            </a:r>
            <a:r>
              <a:rPr lang="en-US" sz="1600" b="1" dirty="0">
                <a:solidFill>
                  <a:srgbClr val="FF0000"/>
                </a:solidFill>
                <a:ea typeface="MS PGothic" pitchFamily="34" charset="-128"/>
              </a:rPr>
              <a:t> </a:t>
            </a:r>
          </a:p>
          <a:p>
            <a:pPr marL="355530" lvl="3" indent="-355530" eaLnBrk="1" hangingPunct="1">
              <a:spcBef>
                <a:spcPts val="600"/>
              </a:spcBef>
              <a:spcAft>
                <a:spcPts val="600"/>
              </a:spcAft>
              <a:buClr>
                <a:srgbClr val="003399"/>
              </a:buClr>
              <a:buFont typeface="Arial" pitchFamily="34" charset="0"/>
              <a:buChar char="•"/>
              <a:defRPr/>
            </a:pPr>
            <a:r>
              <a:rPr lang="en-US" sz="1600" b="1" dirty="0">
                <a:solidFill>
                  <a:srgbClr val="003399"/>
                </a:solidFill>
                <a:ea typeface="MS PGothic" pitchFamily="34" charset="-128"/>
              </a:rPr>
              <a:t>13. </a:t>
            </a:r>
            <a:r>
              <a:rPr lang="en-US" sz="1600" b="1" dirty="0" err="1">
                <a:solidFill>
                  <a:srgbClr val="003399"/>
                </a:solidFill>
                <a:ea typeface="MS PGothic" pitchFamily="34" charset="-128"/>
              </a:rPr>
              <a:t>novembar</a:t>
            </a:r>
            <a:r>
              <a:rPr lang="en-US" sz="1600" b="1" dirty="0">
                <a:solidFill>
                  <a:srgbClr val="003399"/>
                </a:solidFill>
                <a:ea typeface="MS PGothic" pitchFamily="34" charset="-128"/>
              </a:rPr>
              <a:t> 2015: </a:t>
            </a:r>
            <a:r>
              <a:rPr lang="en-US" sz="1600" dirty="0" err="1">
                <a:solidFill>
                  <a:srgbClr val="003399"/>
                </a:solidFill>
                <a:ea typeface="MS PGothic" pitchFamily="34" charset="-128"/>
              </a:rPr>
              <a:t>Potpisivani</a:t>
            </a:r>
            <a:r>
              <a:rPr lang="en-US" sz="1600" dirty="0">
                <a:solidFill>
                  <a:srgbClr val="003399"/>
                </a:solidFill>
                <a:ea typeface="MS PGothic" pitchFamily="34" charset="-128"/>
              </a:rPr>
              <a:t> </a:t>
            </a:r>
            <a:r>
              <a:rPr lang="en-US" sz="1600" dirty="0" err="1">
                <a:solidFill>
                  <a:srgbClr val="003399"/>
                </a:solidFill>
                <a:ea typeface="MS PGothic" pitchFamily="34" charset="-128"/>
              </a:rPr>
              <a:t>ugovori</a:t>
            </a:r>
            <a:r>
              <a:rPr lang="en-US" sz="1600" dirty="0">
                <a:solidFill>
                  <a:srgbClr val="003399"/>
                </a:solidFill>
                <a:ea typeface="MS PGothic" pitchFamily="34" charset="-128"/>
              </a:rPr>
              <a:t> </a:t>
            </a:r>
            <a:r>
              <a:rPr lang="en-US" sz="1600" dirty="0" err="1">
                <a:solidFill>
                  <a:srgbClr val="003399"/>
                </a:solidFill>
                <a:ea typeface="MS PGothic" pitchFamily="34" charset="-128"/>
              </a:rPr>
              <a:t>između</a:t>
            </a:r>
            <a:r>
              <a:rPr lang="en-US" sz="1600" dirty="0">
                <a:solidFill>
                  <a:srgbClr val="003399"/>
                </a:solidFill>
                <a:ea typeface="MS PGothic" pitchFamily="34" charset="-128"/>
              </a:rPr>
              <a:t> MRE i </a:t>
            </a:r>
            <a:r>
              <a:rPr lang="en-US" sz="1600" dirty="0" err="1">
                <a:solidFill>
                  <a:srgbClr val="003399"/>
                </a:solidFill>
                <a:ea typeface="MS PGothic" pitchFamily="34" charset="-128"/>
              </a:rPr>
              <a:t>investotora</a:t>
            </a:r>
            <a:r>
              <a:rPr lang="en-US" sz="1600" dirty="0">
                <a:solidFill>
                  <a:srgbClr val="003399"/>
                </a:solidFill>
                <a:ea typeface="MS PGothic" pitchFamily="34" charset="-128"/>
              </a:rPr>
              <a:t> </a:t>
            </a:r>
          </a:p>
          <a:p>
            <a:pPr marL="355530" lvl="3" indent="-355530" eaLnBrk="1" hangingPunct="1">
              <a:spcBef>
                <a:spcPts val="600"/>
              </a:spcBef>
              <a:spcAft>
                <a:spcPts val="600"/>
              </a:spcAft>
              <a:buClr>
                <a:srgbClr val="003399"/>
              </a:buClr>
              <a:buFont typeface="Arial" pitchFamily="34" charset="0"/>
              <a:buChar char="•"/>
              <a:defRPr/>
            </a:pPr>
            <a:r>
              <a:rPr lang="en-US" sz="1600" b="1" dirty="0" err="1">
                <a:solidFill>
                  <a:srgbClr val="003399"/>
                </a:solidFill>
                <a:ea typeface="MS PGothic" pitchFamily="34" charset="-128"/>
              </a:rPr>
              <a:t>Decembar</a:t>
            </a:r>
            <a:r>
              <a:rPr lang="en-US" sz="1600" b="1" dirty="0">
                <a:solidFill>
                  <a:srgbClr val="003399"/>
                </a:solidFill>
                <a:ea typeface="MS PGothic" pitchFamily="34" charset="-128"/>
              </a:rPr>
              <a:t> 2015: </a:t>
            </a:r>
            <a:r>
              <a:rPr lang="en-US" sz="1600" dirty="0" err="1">
                <a:solidFill>
                  <a:srgbClr val="003399"/>
                </a:solidFill>
                <a:ea typeface="MS PGothic" pitchFamily="34" charset="-128"/>
              </a:rPr>
              <a:t>Isplata</a:t>
            </a:r>
            <a:r>
              <a:rPr lang="en-US" sz="1600" dirty="0">
                <a:solidFill>
                  <a:srgbClr val="003399"/>
                </a:solidFill>
                <a:ea typeface="MS PGothic" pitchFamily="34" charset="-128"/>
              </a:rPr>
              <a:t> 30% </a:t>
            </a:r>
            <a:r>
              <a:rPr lang="en-US" sz="1600" dirty="0" err="1">
                <a:solidFill>
                  <a:srgbClr val="003399"/>
                </a:solidFill>
                <a:ea typeface="MS PGothic" pitchFamily="34" charset="-128"/>
              </a:rPr>
              <a:t>odobrenog</a:t>
            </a:r>
            <a:r>
              <a:rPr lang="en-US" sz="1600" dirty="0">
                <a:solidFill>
                  <a:srgbClr val="003399"/>
                </a:solidFill>
                <a:ea typeface="MS PGothic" pitchFamily="34" charset="-128"/>
              </a:rPr>
              <a:t> </a:t>
            </a:r>
            <a:r>
              <a:rPr lang="en-US" sz="1600" dirty="0" err="1">
                <a:solidFill>
                  <a:srgbClr val="003399"/>
                </a:solidFill>
                <a:ea typeface="MS PGothic" pitchFamily="34" charset="-128"/>
              </a:rPr>
              <a:t>granta</a:t>
            </a:r>
            <a:endParaRPr lang="en-US" sz="1600" dirty="0">
              <a:solidFill>
                <a:srgbClr val="003399"/>
              </a:solidFill>
              <a:ea typeface="MS PGothic" pitchFamily="34" charset="-128"/>
            </a:endParaRPr>
          </a:p>
          <a:p>
            <a:pPr marL="355530" lvl="3" indent="-355530" eaLnBrk="1" hangingPunct="1">
              <a:spcBef>
                <a:spcPts val="600"/>
              </a:spcBef>
              <a:spcAft>
                <a:spcPts val="600"/>
              </a:spcAft>
              <a:buClr>
                <a:srgbClr val="003399"/>
              </a:buClr>
              <a:buFont typeface="Arial" pitchFamily="34" charset="0"/>
              <a:buChar char="•"/>
              <a:defRPr/>
            </a:pPr>
            <a:r>
              <a:rPr lang="en-US" sz="1600" b="1" dirty="0">
                <a:solidFill>
                  <a:srgbClr val="003399"/>
                </a:solidFill>
                <a:ea typeface="MS PGothic" pitchFamily="34" charset="-128"/>
              </a:rPr>
              <a:t>2016: </a:t>
            </a:r>
            <a:r>
              <a:rPr lang="en-US" sz="1600" dirty="0" err="1">
                <a:solidFill>
                  <a:srgbClr val="003399"/>
                </a:solidFill>
                <a:ea typeface="MS PGothic" pitchFamily="34" charset="-128"/>
              </a:rPr>
              <a:t>Pušt</a:t>
            </a:r>
            <a:r>
              <a:rPr lang="sr-Latn-RS" sz="1600" dirty="0">
                <a:solidFill>
                  <a:srgbClr val="003399"/>
                </a:solidFill>
                <a:ea typeface="MS PGothic" pitchFamily="34" charset="-128"/>
              </a:rPr>
              <a:t>en</a:t>
            </a:r>
            <a:r>
              <a:rPr lang="en-GB" sz="1600" dirty="0">
                <a:solidFill>
                  <a:srgbClr val="003399"/>
                </a:solidFill>
                <a:ea typeface="MS PGothic" pitchFamily="34" charset="-128"/>
              </a:rPr>
              <a:t>a</a:t>
            </a:r>
            <a:r>
              <a:rPr lang="en-US" sz="1600" dirty="0">
                <a:solidFill>
                  <a:srgbClr val="003399"/>
                </a:solidFill>
                <a:ea typeface="MS PGothic" pitchFamily="34" charset="-128"/>
              </a:rPr>
              <a:t> u rad  </a:t>
            </a:r>
            <a:r>
              <a:rPr lang="sr-Latn-CS" sz="1600" dirty="0">
                <a:solidFill>
                  <a:srgbClr val="003399"/>
                </a:solidFill>
                <a:ea typeface="MS PGothic" pitchFamily="34" charset="-128"/>
              </a:rPr>
              <a:t>četiri </a:t>
            </a:r>
            <a:r>
              <a:rPr lang="en-US" sz="1600" dirty="0" err="1">
                <a:solidFill>
                  <a:srgbClr val="003399"/>
                </a:solidFill>
                <a:ea typeface="MS PGothic" pitchFamily="34" charset="-128"/>
              </a:rPr>
              <a:t>postrojenja</a:t>
            </a:r>
            <a:r>
              <a:rPr lang="en-US" sz="1600" dirty="0">
                <a:solidFill>
                  <a:srgbClr val="003399"/>
                </a:solidFill>
                <a:ea typeface="MS PGothic" pitchFamily="34" charset="-128"/>
              </a:rPr>
              <a:t> </a:t>
            </a:r>
            <a:r>
              <a:rPr lang="en-US" sz="1600" dirty="0" err="1">
                <a:solidFill>
                  <a:srgbClr val="003399"/>
                </a:solidFill>
                <a:ea typeface="MS PGothic" pitchFamily="34" charset="-128"/>
              </a:rPr>
              <a:t>i</a:t>
            </a:r>
            <a:r>
              <a:rPr lang="en-US" sz="1600" dirty="0">
                <a:solidFill>
                  <a:srgbClr val="003399"/>
                </a:solidFill>
                <a:ea typeface="MS PGothic" pitchFamily="34" charset="-128"/>
              </a:rPr>
              <a:t> </a:t>
            </a:r>
            <a:r>
              <a:rPr lang="en-US" sz="1600" dirty="0" err="1">
                <a:solidFill>
                  <a:srgbClr val="003399"/>
                </a:solidFill>
                <a:ea typeface="MS PGothic" pitchFamily="34" charset="-128"/>
              </a:rPr>
              <a:t>isplata</a:t>
            </a:r>
            <a:r>
              <a:rPr lang="sr-Latn-RS" sz="1600" dirty="0">
                <a:solidFill>
                  <a:srgbClr val="003399"/>
                </a:solidFill>
                <a:ea typeface="MS PGothic" pitchFamily="34" charset="-128"/>
              </a:rPr>
              <a:t> drugog dela </a:t>
            </a:r>
            <a:r>
              <a:rPr lang="sr-Latn-RS" sz="1600" dirty="0" err="1">
                <a:solidFill>
                  <a:srgbClr val="003399"/>
                </a:solidFill>
                <a:ea typeface="MS PGothic" pitchFamily="34" charset="-128"/>
              </a:rPr>
              <a:t>granta</a:t>
            </a:r>
            <a:r>
              <a:rPr lang="en-US" sz="1600" dirty="0">
                <a:solidFill>
                  <a:srgbClr val="003399"/>
                </a:solidFill>
                <a:ea typeface="MS PGothic" pitchFamily="34" charset="-128"/>
              </a:rPr>
              <a:t> </a:t>
            </a:r>
            <a:endParaRPr lang="sr-Latn-RS" sz="1600" dirty="0">
              <a:solidFill>
                <a:srgbClr val="003399"/>
              </a:solidFill>
              <a:ea typeface="MS PGothic" pitchFamily="34" charset="-128"/>
            </a:endParaRPr>
          </a:p>
          <a:p>
            <a:pPr marL="355530" lvl="3" indent="-355530" eaLnBrk="1" hangingPunct="1">
              <a:spcBef>
                <a:spcPts val="600"/>
              </a:spcBef>
              <a:spcAft>
                <a:spcPts val="600"/>
              </a:spcAft>
              <a:buClr>
                <a:srgbClr val="003399"/>
              </a:buClr>
              <a:buFont typeface="Arial" pitchFamily="34" charset="0"/>
              <a:buChar char="•"/>
              <a:defRPr/>
            </a:pPr>
            <a:r>
              <a:rPr lang="sr-Latn-RS" sz="1600" b="1" dirty="0">
                <a:solidFill>
                  <a:srgbClr val="003399"/>
                </a:solidFill>
                <a:ea typeface="MS PGothic" pitchFamily="34" charset="-128"/>
              </a:rPr>
              <a:t>2017: </a:t>
            </a:r>
            <a:r>
              <a:rPr lang="sr-Latn-RS" sz="1600" dirty="0">
                <a:solidFill>
                  <a:srgbClr val="003399"/>
                </a:solidFill>
                <a:ea typeface="MS PGothic" pitchFamily="34" charset="-128"/>
              </a:rPr>
              <a:t>Završetak preostala dva postrojenja i isplata preostalih sredstava </a:t>
            </a:r>
            <a:endParaRPr lang="en-US" sz="1600" dirty="0">
              <a:ea typeface="MS PGothic" pitchFamily="34" charset="-128"/>
            </a:endParaRPr>
          </a:p>
        </p:txBody>
      </p:sp>
      <p:sp>
        <p:nvSpPr>
          <p:cNvPr id="91138" name="Explosion 1 1"/>
          <p:cNvSpPr>
            <a:spLocks noChangeArrowheads="1"/>
          </p:cNvSpPr>
          <p:nvPr/>
        </p:nvSpPr>
        <p:spPr bwMode="auto">
          <a:xfrm>
            <a:off x="363038" y="4229794"/>
            <a:ext cx="388938" cy="304800"/>
          </a:xfrm>
          <a:prstGeom prst="irregularSeal1">
            <a:avLst/>
          </a:prstGeom>
          <a:solidFill>
            <a:srgbClr val="FF0000"/>
          </a:solidFill>
          <a:ln w="25400" algn="ctr">
            <a:solidFill>
              <a:srgbClr val="003399"/>
            </a:solidFill>
            <a:round/>
            <a:headEnd/>
            <a:tailEnd/>
          </a:ln>
        </p:spPr>
        <p:txBody>
          <a:bodyPr lIns="91422" tIns="45710" rIns="91422" bIns="45710"/>
          <a:lstStyle/>
          <a:p>
            <a:pPr fontAlgn="base">
              <a:spcBef>
                <a:spcPct val="0"/>
              </a:spcBef>
              <a:spcAft>
                <a:spcPct val="0"/>
              </a:spcAft>
            </a:pPr>
            <a:endParaRPr lang="en-US" sz="2400">
              <a:solidFill>
                <a:srgbClr val="000000"/>
              </a:solidFill>
              <a:ea typeface="ＭＳ Ｐゴシック"/>
            </a:endParaRPr>
          </a:p>
        </p:txBody>
      </p:sp>
      <p:sp>
        <p:nvSpPr>
          <p:cNvPr id="91139" name="Text Placeholder 3"/>
          <p:cNvSpPr txBox="1">
            <a:spLocks/>
          </p:cNvSpPr>
          <p:nvPr/>
        </p:nvSpPr>
        <p:spPr bwMode="auto">
          <a:xfrm>
            <a:off x="539751" y="1219201"/>
            <a:ext cx="8604250" cy="495300"/>
          </a:xfrm>
          <a:prstGeom prst="rect">
            <a:avLst/>
          </a:prstGeom>
          <a:noFill/>
          <a:ln w="9525">
            <a:noFill/>
            <a:miter lim="800000"/>
            <a:headEnd/>
            <a:tailEnd/>
          </a:ln>
        </p:spPr>
        <p:txBody>
          <a:bodyPr lIns="91422" tIns="45710" rIns="91422" bIns="45710"/>
          <a:lstStyle/>
          <a:p>
            <a:pPr eaLnBrk="0" fontAlgn="base" hangingPunct="0">
              <a:spcBef>
                <a:spcPct val="20000"/>
              </a:spcBef>
              <a:spcAft>
                <a:spcPct val="0"/>
              </a:spcAft>
            </a:pPr>
            <a:r>
              <a:rPr lang="pl-PL" sz="2400" b="1" dirty="0">
                <a:solidFill>
                  <a:srgbClr val="003399"/>
                </a:solidFill>
                <a:latin typeface="Myriad Pro"/>
                <a:ea typeface="ＭＳ Ｐゴシック"/>
              </a:rPr>
              <a:t>JAVNI POZIV - </a:t>
            </a:r>
            <a:r>
              <a:rPr lang="en-US" sz="2400" b="1" dirty="0">
                <a:solidFill>
                  <a:srgbClr val="003399"/>
                </a:solidFill>
                <a:latin typeface="Myriad Pro"/>
                <a:ea typeface="ＭＳ Ｐゴシック"/>
              </a:rPr>
              <a:t>REDOSLED AKTIVNOSTI</a:t>
            </a:r>
          </a:p>
          <a:p>
            <a:pPr eaLnBrk="0" fontAlgn="base" hangingPunct="0">
              <a:spcBef>
                <a:spcPct val="20000"/>
              </a:spcBef>
              <a:spcAft>
                <a:spcPct val="0"/>
              </a:spcAft>
            </a:pPr>
            <a:endParaRPr lang="en-US" sz="2400" b="1" dirty="0">
              <a:solidFill>
                <a:srgbClr val="003399"/>
              </a:solidFill>
              <a:latin typeface="Myriad Pro"/>
              <a:ea typeface="ＭＳ Ｐゴシック"/>
            </a:endParaRPr>
          </a:p>
        </p:txBody>
      </p:sp>
      <p:pic>
        <p:nvPicPr>
          <p:cNvPr id="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2069849"/>
            <a:ext cx="3810000" cy="233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9260525"/>
      </p:ext>
    </p:extLst>
  </p:cSld>
  <p:clrMapOvr>
    <a:masterClrMapping/>
  </p:clrMapOvr>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ext Placeholder 3"/>
          <p:cNvSpPr>
            <a:spLocks noGrp="1"/>
          </p:cNvSpPr>
          <p:nvPr>
            <p:ph type="body" sz="quarter" idx="16"/>
          </p:nvPr>
        </p:nvSpPr>
        <p:spPr bwMode="auto">
          <a:xfrm>
            <a:off x="535619" y="1409702"/>
            <a:ext cx="8379781" cy="1333500"/>
          </a:xfrm>
          <a:noFill/>
          <a:ln>
            <a:miter lim="800000"/>
            <a:headEnd/>
            <a:tailEnd/>
          </a:ln>
        </p:spPr>
        <p:txBody>
          <a:bodyPr wrap="square" lIns="91422" tIns="45710" rIns="91422" bIns="45710" numCol="1" anchor="t" anchorCtr="0" compatLnSpc="1">
            <a:prstTxWarp prst="textNoShape">
              <a:avLst/>
            </a:prstTxWarp>
          </a:bodyPr>
          <a:lstStyle/>
          <a:p>
            <a:pPr eaLnBrk="1" hangingPunct="1"/>
            <a:r>
              <a:rPr lang="sr-Latn-CS" sz="2400" b="1" dirty="0"/>
              <a:t>RAZVOJ INSTRUMENATA SIGURNOSTI I KONTINUITETA SNABDEVANJA POSTROJENJA ZA PROIZVODNJU ENERGIJE IZ BIOMASE</a:t>
            </a:r>
          </a:p>
        </p:txBody>
      </p:sp>
      <p:sp>
        <p:nvSpPr>
          <p:cNvPr id="88066" name="Text Placeholder 4"/>
          <p:cNvSpPr>
            <a:spLocks noGrp="1"/>
          </p:cNvSpPr>
          <p:nvPr>
            <p:ph type="body" sz="quarter" idx="18"/>
          </p:nvPr>
        </p:nvSpPr>
        <p:spPr bwMode="auto">
          <a:xfrm>
            <a:off x="533401" y="2971800"/>
            <a:ext cx="8382000" cy="2209800"/>
          </a:xfrm>
          <a:noFill/>
          <a:ln>
            <a:miter lim="800000"/>
            <a:headEnd/>
            <a:tailEnd/>
          </a:ln>
        </p:spPr>
        <p:txBody>
          <a:bodyPr wrap="square" lIns="91422" tIns="45710" rIns="91422" bIns="45710" numCol="1" anchor="t" anchorCtr="0" compatLnSpc="1">
            <a:prstTxWarp prst="textNoShape">
              <a:avLst/>
            </a:prstTxWarp>
          </a:bodyPr>
          <a:lstStyle/>
          <a:p>
            <a:pPr eaLnBrk="1" hangingPunct="1">
              <a:lnSpc>
                <a:spcPct val="114000"/>
              </a:lnSpc>
              <a:spcBef>
                <a:spcPts val="600"/>
              </a:spcBef>
              <a:spcAft>
                <a:spcPts val="600"/>
              </a:spcAft>
              <a:buFontTx/>
              <a:buChar char="•"/>
            </a:pPr>
            <a:r>
              <a:rPr lang="sr-Latn-CS" dirty="0"/>
              <a:t>U</a:t>
            </a:r>
            <a:r>
              <a:rPr lang="sr-Latn-CS" dirty="0" smtClean="0"/>
              <a:t>govori </a:t>
            </a:r>
            <a:r>
              <a:rPr lang="sr-Latn-CS" dirty="0"/>
              <a:t>o dugoročnom snabdevanju </a:t>
            </a:r>
            <a:r>
              <a:rPr lang="sr-Latn-CS" dirty="0" smtClean="0"/>
              <a:t>poljoprivrednom i šumskom biomasom</a:t>
            </a:r>
            <a:r>
              <a:rPr lang="sr-Latn-CS" dirty="0"/>
              <a:t>, </a:t>
            </a:r>
            <a:endParaRPr lang="sr-Latn-CS" dirty="0" smtClean="0"/>
          </a:p>
          <a:p>
            <a:pPr eaLnBrk="1" hangingPunct="1">
              <a:lnSpc>
                <a:spcPct val="114000"/>
              </a:lnSpc>
              <a:spcBef>
                <a:spcPts val="600"/>
              </a:spcBef>
              <a:spcAft>
                <a:spcPts val="600"/>
              </a:spcAft>
              <a:buFontTx/>
              <a:buChar char="•"/>
            </a:pPr>
            <a:r>
              <a:rPr lang="sr-Latn-CS" dirty="0"/>
              <a:t>D</a:t>
            </a:r>
            <a:r>
              <a:rPr lang="sr-Latn-CS" dirty="0" smtClean="0"/>
              <a:t>etaljne tehničke specifikacije </a:t>
            </a:r>
            <a:r>
              <a:rPr lang="sr-Latn-CS" dirty="0"/>
              <a:t>proizvoda </a:t>
            </a:r>
            <a:r>
              <a:rPr lang="sr-Latn-CS" dirty="0" smtClean="0"/>
              <a:t>od poljoprivredne i šumske biomase.</a:t>
            </a:r>
            <a:r>
              <a:rPr lang="sr-Cyrl-CS" dirty="0" smtClean="0">
                <a:cs typeface="ＭＳ Ｐゴシック"/>
              </a:rPr>
              <a:t>		</a:t>
            </a:r>
            <a:endParaRPr lang="en-US" dirty="0" smtClean="0">
              <a:cs typeface="ＭＳ Ｐゴシック"/>
            </a:endParaRPr>
          </a:p>
          <a:p>
            <a:pPr eaLnBrk="1" hangingPunct="1">
              <a:lnSpc>
                <a:spcPct val="114000"/>
              </a:lnSpc>
              <a:spcBef>
                <a:spcPts val="600"/>
              </a:spcBef>
              <a:spcAft>
                <a:spcPts val="600"/>
              </a:spcAft>
              <a:buNone/>
            </a:pPr>
            <a:r>
              <a:rPr lang="sr-Cyrl-CS" dirty="0" smtClean="0">
                <a:cs typeface="ＭＳ Ｐゴシック"/>
              </a:rPr>
              <a:t>			</a:t>
            </a:r>
            <a:endParaRPr lang="en-US" dirty="0" smtClean="0">
              <a:cs typeface="ＭＳ Ｐゴシック"/>
            </a:endParaRPr>
          </a:p>
          <a:p>
            <a:pPr eaLnBrk="1" hangingPunct="1">
              <a:lnSpc>
                <a:spcPct val="114000"/>
              </a:lnSpc>
              <a:spcBef>
                <a:spcPts val="600"/>
              </a:spcBef>
              <a:spcAft>
                <a:spcPts val="600"/>
              </a:spcAft>
              <a:buFontTx/>
              <a:buChar char="•"/>
            </a:pPr>
            <a:endParaRPr lang="en-US" sz="1800" b="1" dirty="0">
              <a:cs typeface="ＭＳ Ｐゴシック"/>
            </a:endParaRPr>
          </a:p>
          <a:p>
            <a:pPr marL="355530" lvl="3" indent="-355530" eaLnBrk="1" hangingPunct="1">
              <a:lnSpc>
                <a:spcPct val="80000"/>
              </a:lnSpc>
              <a:spcBef>
                <a:spcPts val="600"/>
              </a:spcBef>
              <a:spcAft>
                <a:spcPts val="600"/>
              </a:spcAft>
              <a:buClr>
                <a:srgbClr val="003399"/>
              </a:buClr>
              <a:buFont typeface="Arial" charset="0"/>
              <a:buChar char="•"/>
            </a:pPr>
            <a:endParaRPr lang="sl-SI" sz="2000" b="1" dirty="0">
              <a:solidFill>
                <a:srgbClr val="003399"/>
              </a:solidFill>
            </a:endParaRPr>
          </a:p>
          <a:p>
            <a:pPr marL="355530" lvl="3" indent="-355530" eaLnBrk="1" hangingPunct="1">
              <a:lnSpc>
                <a:spcPct val="80000"/>
              </a:lnSpc>
              <a:spcBef>
                <a:spcPts val="600"/>
              </a:spcBef>
              <a:spcAft>
                <a:spcPts val="600"/>
              </a:spcAft>
              <a:buClr>
                <a:srgbClr val="003399"/>
              </a:buClr>
              <a:buFont typeface="Arial" charset="0"/>
              <a:buChar char="•"/>
            </a:pPr>
            <a:endParaRPr lang="ru-RU" sz="2000" b="1" dirty="0">
              <a:solidFill>
                <a:srgbClr val="003399"/>
              </a:solidFill>
            </a:endParaRPr>
          </a:p>
          <a:p>
            <a:pPr marL="457112" lvl="4" indent="0" eaLnBrk="1" hangingPunct="1">
              <a:lnSpc>
                <a:spcPct val="80000"/>
              </a:lnSpc>
              <a:spcBef>
                <a:spcPts val="600"/>
              </a:spcBef>
              <a:spcAft>
                <a:spcPts val="600"/>
              </a:spcAft>
              <a:buClr>
                <a:srgbClr val="003399"/>
              </a:buClr>
              <a:buNone/>
            </a:pPr>
            <a:endParaRPr lang="ru-RU" sz="1800" dirty="0">
              <a:solidFill>
                <a:srgbClr val="003399"/>
              </a:solidFill>
            </a:endParaRPr>
          </a:p>
          <a:p>
            <a:pPr marL="355530" lvl="3" indent="-355530" eaLnBrk="1" hangingPunct="1">
              <a:lnSpc>
                <a:spcPct val="80000"/>
              </a:lnSpc>
              <a:spcBef>
                <a:spcPct val="0"/>
              </a:spcBef>
              <a:buClr>
                <a:srgbClr val="1456C9"/>
              </a:buClr>
              <a:buFont typeface="Courier New" pitchFamily="49" charset="0"/>
              <a:buChar char="o"/>
            </a:pPr>
            <a:endParaRPr lang="en-US" sz="1800" b="1" dirty="0"/>
          </a:p>
        </p:txBody>
      </p:sp>
    </p:spTree>
    <p:extLst>
      <p:ext uri="{BB962C8B-B14F-4D97-AF65-F5344CB8AC3E}">
        <p14:creationId xmlns:p14="http://schemas.microsoft.com/office/powerpoint/2010/main" val="440130170"/>
      </p:ext>
    </p:extLst>
  </p:cSld>
  <p:clrMapOvr>
    <a:masterClrMapping/>
  </p:clrMapOvr>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ext Placeholder 3"/>
          <p:cNvSpPr>
            <a:spLocks noGrp="1"/>
          </p:cNvSpPr>
          <p:nvPr>
            <p:ph type="body" sz="quarter" idx="16"/>
          </p:nvPr>
        </p:nvSpPr>
        <p:spPr bwMode="auto">
          <a:xfrm>
            <a:off x="535619" y="1409702"/>
            <a:ext cx="8379781" cy="1333500"/>
          </a:xfrm>
          <a:noFill/>
          <a:ln>
            <a:miter lim="800000"/>
            <a:headEnd/>
            <a:tailEnd/>
          </a:ln>
        </p:spPr>
        <p:txBody>
          <a:bodyPr wrap="square" lIns="91422" tIns="45710" rIns="91422" bIns="45710" numCol="1" anchor="t" anchorCtr="0" compatLnSpc="1">
            <a:prstTxWarp prst="textNoShape">
              <a:avLst/>
            </a:prstTxWarp>
          </a:bodyPr>
          <a:lstStyle/>
          <a:p>
            <a:pPr eaLnBrk="1" hangingPunct="1"/>
            <a:r>
              <a:rPr lang="sr-Latn-CS" sz="2400" b="1" dirty="0"/>
              <a:t>UGOVORI O DUGOROČNOM SNABDEVANJU POLJOPRIVREDNOM I DRVNOM BIOMASOM</a:t>
            </a:r>
          </a:p>
        </p:txBody>
      </p:sp>
      <p:sp>
        <p:nvSpPr>
          <p:cNvPr id="88066" name="Text Placeholder 4"/>
          <p:cNvSpPr>
            <a:spLocks noGrp="1"/>
          </p:cNvSpPr>
          <p:nvPr>
            <p:ph type="body" sz="quarter" idx="18"/>
          </p:nvPr>
        </p:nvSpPr>
        <p:spPr bwMode="auto">
          <a:xfrm>
            <a:off x="533401" y="2971800"/>
            <a:ext cx="8382000" cy="2209800"/>
          </a:xfrm>
          <a:noFill/>
          <a:ln>
            <a:miter lim="800000"/>
            <a:headEnd/>
            <a:tailEnd/>
          </a:ln>
        </p:spPr>
        <p:txBody>
          <a:bodyPr wrap="square" lIns="91422" tIns="45710" rIns="91422" bIns="45710" numCol="1" anchor="t" anchorCtr="0" compatLnSpc="1">
            <a:prstTxWarp prst="textNoShape">
              <a:avLst/>
            </a:prstTxWarp>
          </a:bodyPr>
          <a:lstStyle/>
          <a:p>
            <a:pPr marL="0" indent="0" eaLnBrk="1" hangingPunct="1">
              <a:lnSpc>
                <a:spcPct val="114000"/>
              </a:lnSpc>
              <a:spcBef>
                <a:spcPts val="600"/>
              </a:spcBef>
              <a:spcAft>
                <a:spcPts val="600"/>
              </a:spcAft>
              <a:buNone/>
            </a:pPr>
            <a:r>
              <a:rPr lang="sr-Cyrl-CS" dirty="0" smtClean="0">
                <a:cs typeface="ＭＳ Ｐゴシック"/>
              </a:rPr>
              <a:t>		</a:t>
            </a:r>
            <a:endParaRPr lang="en-US" dirty="0" smtClean="0">
              <a:cs typeface="ＭＳ Ｐゴシック"/>
            </a:endParaRPr>
          </a:p>
          <a:p>
            <a:pPr eaLnBrk="1" hangingPunct="1">
              <a:lnSpc>
                <a:spcPct val="114000"/>
              </a:lnSpc>
              <a:spcBef>
                <a:spcPts val="600"/>
              </a:spcBef>
              <a:spcAft>
                <a:spcPts val="600"/>
              </a:spcAft>
              <a:buNone/>
            </a:pPr>
            <a:r>
              <a:rPr lang="sr-Cyrl-CS" dirty="0" smtClean="0">
                <a:cs typeface="ＭＳ Ｐゴシック"/>
              </a:rPr>
              <a:t>			</a:t>
            </a:r>
            <a:endParaRPr lang="en-US" dirty="0" smtClean="0">
              <a:cs typeface="ＭＳ Ｐゴシック"/>
            </a:endParaRPr>
          </a:p>
          <a:p>
            <a:pPr eaLnBrk="1" hangingPunct="1">
              <a:lnSpc>
                <a:spcPct val="114000"/>
              </a:lnSpc>
              <a:spcBef>
                <a:spcPts val="600"/>
              </a:spcBef>
              <a:spcAft>
                <a:spcPts val="600"/>
              </a:spcAft>
              <a:buFontTx/>
              <a:buChar char="•"/>
            </a:pPr>
            <a:endParaRPr lang="en-US" sz="1800" b="1" dirty="0">
              <a:cs typeface="ＭＳ Ｐゴシック"/>
            </a:endParaRPr>
          </a:p>
          <a:p>
            <a:pPr marL="355530" lvl="3" indent="-355530" eaLnBrk="1" hangingPunct="1">
              <a:lnSpc>
                <a:spcPct val="80000"/>
              </a:lnSpc>
              <a:spcBef>
                <a:spcPts val="600"/>
              </a:spcBef>
              <a:spcAft>
                <a:spcPts val="600"/>
              </a:spcAft>
              <a:buClr>
                <a:srgbClr val="003399"/>
              </a:buClr>
              <a:buFont typeface="Arial" charset="0"/>
              <a:buChar char="•"/>
            </a:pPr>
            <a:endParaRPr lang="sl-SI" sz="2000" b="1" dirty="0">
              <a:solidFill>
                <a:srgbClr val="003399"/>
              </a:solidFill>
            </a:endParaRPr>
          </a:p>
          <a:p>
            <a:pPr marL="355530" lvl="3" indent="-355530" eaLnBrk="1" hangingPunct="1">
              <a:lnSpc>
                <a:spcPct val="80000"/>
              </a:lnSpc>
              <a:spcBef>
                <a:spcPts val="600"/>
              </a:spcBef>
              <a:spcAft>
                <a:spcPts val="600"/>
              </a:spcAft>
              <a:buClr>
                <a:srgbClr val="003399"/>
              </a:buClr>
              <a:buFont typeface="Arial" charset="0"/>
              <a:buChar char="•"/>
            </a:pPr>
            <a:endParaRPr lang="ru-RU" sz="2000" b="1" dirty="0">
              <a:solidFill>
                <a:srgbClr val="003399"/>
              </a:solidFill>
            </a:endParaRPr>
          </a:p>
          <a:p>
            <a:pPr marL="457112" lvl="4" indent="0" eaLnBrk="1" hangingPunct="1">
              <a:lnSpc>
                <a:spcPct val="80000"/>
              </a:lnSpc>
              <a:spcBef>
                <a:spcPts val="600"/>
              </a:spcBef>
              <a:spcAft>
                <a:spcPts val="600"/>
              </a:spcAft>
              <a:buClr>
                <a:srgbClr val="003399"/>
              </a:buClr>
              <a:buNone/>
            </a:pPr>
            <a:endParaRPr lang="ru-RU" sz="1800" dirty="0">
              <a:solidFill>
                <a:srgbClr val="003399"/>
              </a:solidFill>
            </a:endParaRPr>
          </a:p>
          <a:p>
            <a:pPr marL="355530" lvl="3" indent="-355530" eaLnBrk="1" hangingPunct="1">
              <a:lnSpc>
                <a:spcPct val="80000"/>
              </a:lnSpc>
              <a:spcBef>
                <a:spcPct val="0"/>
              </a:spcBef>
              <a:buClr>
                <a:srgbClr val="1456C9"/>
              </a:buClr>
              <a:buFont typeface="Courier New" pitchFamily="49" charset="0"/>
              <a:buChar char="o"/>
            </a:pPr>
            <a:endParaRPr lang="en-US" sz="1800" b="1" dirty="0"/>
          </a:p>
        </p:txBody>
      </p:sp>
      <p:pic>
        <p:nvPicPr>
          <p:cNvPr id="2050" name="Picture 2" descr="Sasa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2286000"/>
            <a:ext cx="6206706" cy="4296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4481573"/>
      </p:ext>
    </p:extLst>
  </p:cSld>
  <p:clrMapOvr>
    <a:masterClrMapping/>
  </p:clrMapOvr>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ext Placeholder 3"/>
          <p:cNvSpPr>
            <a:spLocks noGrp="1"/>
          </p:cNvSpPr>
          <p:nvPr>
            <p:ph type="body" sz="quarter" idx="16"/>
          </p:nvPr>
        </p:nvSpPr>
        <p:spPr bwMode="auto">
          <a:xfrm>
            <a:off x="535619" y="1409702"/>
            <a:ext cx="8379781" cy="1333500"/>
          </a:xfrm>
          <a:noFill/>
          <a:ln>
            <a:miter lim="800000"/>
            <a:headEnd/>
            <a:tailEnd/>
          </a:ln>
        </p:spPr>
        <p:txBody>
          <a:bodyPr wrap="square" lIns="91422" tIns="45710" rIns="91422" bIns="45710" numCol="1" anchor="t" anchorCtr="0" compatLnSpc="1">
            <a:prstTxWarp prst="textNoShape">
              <a:avLst/>
            </a:prstTxWarp>
          </a:bodyPr>
          <a:lstStyle/>
          <a:p>
            <a:pPr eaLnBrk="1" hangingPunct="1"/>
            <a:r>
              <a:rPr lang="sr-Latn-CS" sz="2400" b="1" dirty="0"/>
              <a:t>RAZVOJ WEB PORTALA „ZELENA ENERGIJA“ SA MODULOM ZA E-BERZU I E-TRGOVINU BIOMASOM</a:t>
            </a:r>
          </a:p>
        </p:txBody>
      </p:sp>
      <p:sp>
        <p:nvSpPr>
          <p:cNvPr id="88066" name="Text Placeholder 4"/>
          <p:cNvSpPr>
            <a:spLocks noGrp="1"/>
          </p:cNvSpPr>
          <p:nvPr>
            <p:ph type="body" sz="quarter" idx="18"/>
          </p:nvPr>
        </p:nvSpPr>
        <p:spPr bwMode="auto">
          <a:xfrm>
            <a:off x="533401" y="2971800"/>
            <a:ext cx="8382000" cy="2209800"/>
          </a:xfrm>
          <a:noFill/>
          <a:ln>
            <a:miter lim="800000"/>
            <a:headEnd/>
            <a:tailEnd/>
          </a:ln>
        </p:spPr>
        <p:txBody>
          <a:bodyPr wrap="square" lIns="91422" tIns="45710" rIns="91422" bIns="45710" numCol="1" anchor="t" anchorCtr="0" compatLnSpc="1">
            <a:prstTxWarp prst="textNoShape">
              <a:avLst/>
            </a:prstTxWarp>
          </a:bodyPr>
          <a:lstStyle/>
          <a:p>
            <a:pPr marL="0" indent="0" eaLnBrk="1" hangingPunct="1">
              <a:lnSpc>
                <a:spcPct val="114000"/>
              </a:lnSpc>
              <a:spcBef>
                <a:spcPts val="600"/>
              </a:spcBef>
              <a:spcAft>
                <a:spcPts val="600"/>
              </a:spcAft>
              <a:buNone/>
            </a:pPr>
            <a:r>
              <a:rPr lang="sr-Cyrl-CS" dirty="0" smtClean="0">
                <a:cs typeface="ＭＳ Ｐゴシック"/>
              </a:rPr>
              <a:t>		</a:t>
            </a:r>
            <a:endParaRPr lang="en-US" dirty="0" smtClean="0">
              <a:cs typeface="ＭＳ Ｐゴシック"/>
            </a:endParaRPr>
          </a:p>
          <a:p>
            <a:pPr eaLnBrk="1" hangingPunct="1">
              <a:lnSpc>
                <a:spcPct val="114000"/>
              </a:lnSpc>
              <a:spcBef>
                <a:spcPts val="600"/>
              </a:spcBef>
              <a:spcAft>
                <a:spcPts val="600"/>
              </a:spcAft>
              <a:buNone/>
            </a:pPr>
            <a:r>
              <a:rPr lang="sr-Cyrl-CS" dirty="0" smtClean="0">
                <a:cs typeface="ＭＳ Ｐゴシック"/>
              </a:rPr>
              <a:t>			</a:t>
            </a:r>
            <a:endParaRPr lang="en-US" dirty="0" smtClean="0">
              <a:cs typeface="ＭＳ Ｐゴシック"/>
            </a:endParaRPr>
          </a:p>
          <a:p>
            <a:pPr eaLnBrk="1" hangingPunct="1">
              <a:lnSpc>
                <a:spcPct val="114000"/>
              </a:lnSpc>
              <a:spcBef>
                <a:spcPts val="600"/>
              </a:spcBef>
              <a:spcAft>
                <a:spcPts val="600"/>
              </a:spcAft>
              <a:buFontTx/>
              <a:buChar char="•"/>
            </a:pPr>
            <a:endParaRPr lang="en-US" sz="1800" b="1" dirty="0">
              <a:cs typeface="ＭＳ Ｐゴシック"/>
            </a:endParaRPr>
          </a:p>
          <a:p>
            <a:pPr marL="355530" lvl="3" indent="-355530" eaLnBrk="1" hangingPunct="1">
              <a:lnSpc>
                <a:spcPct val="80000"/>
              </a:lnSpc>
              <a:spcBef>
                <a:spcPts val="600"/>
              </a:spcBef>
              <a:spcAft>
                <a:spcPts val="600"/>
              </a:spcAft>
              <a:buClr>
                <a:srgbClr val="003399"/>
              </a:buClr>
              <a:buFont typeface="Arial" charset="0"/>
              <a:buChar char="•"/>
            </a:pPr>
            <a:endParaRPr lang="sl-SI" sz="2000" b="1" dirty="0">
              <a:solidFill>
                <a:srgbClr val="003399"/>
              </a:solidFill>
            </a:endParaRPr>
          </a:p>
          <a:p>
            <a:pPr marL="355530" lvl="3" indent="-355530" eaLnBrk="1" hangingPunct="1">
              <a:lnSpc>
                <a:spcPct val="80000"/>
              </a:lnSpc>
              <a:spcBef>
                <a:spcPts val="600"/>
              </a:spcBef>
              <a:spcAft>
                <a:spcPts val="600"/>
              </a:spcAft>
              <a:buClr>
                <a:srgbClr val="003399"/>
              </a:buClr>
              <a:buFont typeface="Arial" charset="0"/>
              <a:buChar char="•"/>
            </a:pPr>
            <a:endParaRPr lang="ru-RU" sz="2000" b="1" dirty="0">
              <a:solidFill>
                <a:srgbClr val="003399"/>
              </a:solidFill>
            </a:endParaRPr>
          </a:p>
          <a:p>
            <a:pPr marL="457112" lvl="4" indent="0" eaLnBrk="1" hangingPunct="1">
              <a:lnSpc>
                <a:spcPct val="80000"/>
              </a:lnSpc>
              <a:spcBef>
                <a:spcPts val="600"/>
              </a:spcBef>
              <a:spcAft>
                <a:spcPts val="600"/>
              </a:spcAft>
              <a:buClr>
                <a:srgbClr val="003399"/>
              </a:buClr>
              <a:buNone/>
            </a:pPr>
            <a:endParaRPr lang="ru-RU" sz="1800" dirty="0">
              <a:solidFill>
                <a:srgbClr val="003399"/>
              </a:solidFill>
            </a:endParaRPr>
          </a:p>
          <a:p>
            <a:pPr marL="355530" lvl="3" indent="-355530" eaLnBrk="1" hangingPunct="1">
              <a:lnSpc>
                <a:spcPct val="80000"/>
              </a:lnSpc>
              <a:spcBef>
                <a:spcPct val="0"/>
              </a:spcBef>
              <a:buClr>
                <a:srgbClr val="1456C9"/>
              </a:buClr>
              <a:buFont typeface="Courier New" pitchFamily="49" charset="0"/>
              <a:buChar char="o"/>
            </a:pPr>
            <a:endParaRPr lang="en-US" sz="1800" b="1" dirty="0"/>
          </a:p>
        </p:txBody>
      </p:sp>
      <p:pic>
        <p:nvPicPr>
          <p:cNvPr id="2" name="Picture 1"/>
          <p:cNvPicPr>
            <a:picLocks noChangeAspect="1"/>
          </p:cNvPicPr>
          <p:nvPr/>
        </p:nvPicPr>
        <p:blipFill>
          <a:blip r:embed="rId2"/>
          <a:stretch>
            <a:fillRect/>
          </a:stretch>
        </p:blipFill>
        <p:spPr>
          <a:xfrm>
            <a:off x="2286001" y="2362200"/>
            <a:ext cx="4567382" cy="4267200"/>
          </a:xfrm>
          <a:prstGeom prst="rect">
            <a:avLst/>
          </a:prstGeom>
        </p:spPr>
      </p:pic>
    </p:spTree>
    <p:extLst>
      <p:ext uri="{BB962C8B-B14F-4D97-AF65-F5344CB8AC3E}">
        <p14:creationId xmlns:p14="http://schemas.microsoft.com/office/powerpoint/2010/main" val="1225379540"/>
      </p:ext>
    </p:extLst>
  </p:cSld>
  <p:clrMapOvr>
    <a:masterClrMapping/>
  </p:clrMapOvr>
  <p:timing>
    <p:tnLst>
      <p:par>
        <p:cT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ext Placeholder 3"/>
          <p:cNvSpPr>
            <a:spLocks noGrp="1"/>
          </p:cNvSpPr>
          <p:nvPr>
            <p:ph type="body" sz="quarter" idx="16"/>
          </p:nvPr>
        </p:nvSpPr>
        <p:spPr bwMode="auto">
          <a:xfrm>
            <a:off x="535618" y="1409702"/>
            <a:ext cx="9141782" cy="1333500"/>
          </a:xfrm>
          <a:noFill/>
          <a:ln>
            <a:miter lim="800000"/>
            <a:headEnd/>
            <a:tailEnd/>
          </a:ln>
        </p:spPr>
        <p:txBody>
          <a:bodyPr wrap="square" lIns="91422" tIns="45710" rIns="91422" bIns="45710" numCol="1" anchor="t" anchorCtr="0" compatLnSpc="1">
            <a:prstTxWarp prst="textNoShape">
              <a:avLst/>
            </a:prstTxWarp>
          </a:bodyPr>
          <a:lstStyle/>
          <a:p>
            <a:pPr eaLnBrk="1" hangingPunct="1"/>
            <a:r>
              <a:rPr lang="sr-Latn-CS" sz="2000" b="1" dirty="0"/>
              <a:t>6 VODIČA ZA INVESTITORE U POSTROJENJA ZA PROIZVODNJU ELEKTRIČNE/TOPLOTNE ENERGIJE IZ OBNOVLJIVIH IZVORA EN.</a:t>
            </a:r>
          </a:p>
        </p:txBody>
      </p:sp>
      <p:sp>
        <p:nvSpPr>
          <p:cNvPr id="88066" name="Text Placeholder 4"/>
          <p:cNvSpPr>
            <a:spLocks noGrp="1"/>
          </p:cNvSpPr>
          <p:nvPr>
            <p:ph type="body" sz="quarter" idx="18"/>
          </p:nvPr>
        </p:nvSpPr>
        <p:spPr bwMode="auto">
          <a:xfrm>
            <a:off x="533401" y="2971800"/>
            <a:ext cx="8382000" cy="2209800"/>
          </a:xfrm>
          <a:noFill/>
          <a:ln>
            <a:miter lim="800000"/>
            <a:headEnd/>
            <a:tailEnd/>
          </a:ln>
        </p:spPr>
        <p:txBody>
          <a:bodyPr wrap="square" lIns="91422" tIns="45710" rIns="91422" bIns="45710" numCol="1" anchor="t" anchorCtr="0" compatLnSpc="1">
            <a:prstTxWarp prst="textNoShape">
              <a:avLst/>
            </a:prstTxWarp>
          </a:bodyPr>
          <a:lstStyle/>
          <a:p>
            <a:pPr marL="0" indent="0" eaLnBrk="1" hangingPunct="1">
              <a:lnSpc>
                <a:spcPct val="114000"/>
              </a:lnSpc>
              <a:spcBef>
                <a:spcPts val="600"/>
              </a:spcBef>
              <a:spcAft>
                <a:spcPts val="600"/>
              </a:spcAft>
              <a:buNone/>
            </a:pPr>
            <a:r>
              <a:rPr lang="sr-Cyrl-CS" dirty="0" smtClean="0">
                <a:cs typeface="ＭＳ Ｐゴシック"/>
              </a:rPr>
              <a:t>		</a:t>
            </a:r>
            <a:endParaRPr lang="en-US" dirty="0" smtClean="0">
              <a:cs typeface="ＭＳ Ｐゴシック"/>
            </a:endParaRPr>
          </a:p>
          <a:p>
            <a:pPr eaLnBrk="1" hangingPunct="1">
              <a:lnSpc>
                <a:spcPct val="114000"/>
              </a:lnSpc>
              <a:spcBef>
                <a:spcPts val="600"/>
              </a:spcBef>
              <a:spcAft>
                <a:spcPts val="600"/>
              </a:spcAft>
              <a:buNone/>
            </a:pPr>
            <a:r>
              <a:rPr lang="sr-Cyrl-CS" dirty="0" smtClean="0">
                <a:cs typeface="ＭＳ Ｐゴシック"/>
              </a:rPr>
              <a:t>			</a:t>
            </a:r>
            <a:endParaRPr lang="en-US" dirty="0" smtClean="0">
              <a:cs typeface="ＭＳ Ｐゴシック"/>
            </a:endParaRPr>
          </a:p>
          <a:p>
            <a:pPr eaLnBrk="1" hangingPunct="1">
              <a:lnSpc>
                <a:spcPct val="114000"/>
              </a:lnSpc>
              <a:spcBef>
                <a:spcPts val="600"/>
              </a:spcBef>
              <a:spcAft>
                <a:spcPts val="600"/>
              </a:spcAft>
              <a:buFontTx/>
              <a:buChar char="•"/>
            </a:pPr>
            <a:endParaRPr lang="en-US" sz="1800" b="1" dirty="0">
              <a:cs typeface="ＭＳ Ｐゴシック"/>
            </a:endParaRPr>
          </a:p>
          <a:p>
            <a:pPr marL="355530" lvl="3" indent="-355530" eaLnBrk="1" hangingPunct="1">
              <a:lnSpc>
                <a:spcPct val="80000"/>
              </a:lnSpc>
              <a:spcBef>
                <a:spcPts val="600"/>
              </a:spcBef>
              <a:spcAft>
                <a:spcPts val="600"/>
              </a:spcAft>
              <a:buClr>
                <a:srgbClr val="003399"/>
              </a:buClr>
              <a:buFont typeface="Arial" charset="0"/>
              <a:buChar char="•"/>
            </a:pPr>
            <a:endParaRPr lang="sl-SI" sz="2000" b="1" dirty="0">
              <a:solidFill>
                <a:srgbClr val="003399"/>
              </a:solidFill>
            </a:endParaRPr>
          </a:p>
          <a:p>
            <a:pPr marL="355530" lvl="3" indent="-355530" eaLnBrk="1" hangingPunct="1">
              <a:lnSpc>
                <a:spcPct val="80000"/>
              </a:lnSpc>
              <a:spcBef>
                <a:spcPts val="600"/>
              </a:spcBef>
              <a:spcAft>
                <a:spcPts val="600"/>
              </a:spcAft>
              <a:buClr>
                <a:srgbClr val="003399"/>
              </a:buClr>
              <a:buFont typeface="Arial" charset="0"/>
              <a:buChar char="•"/>
            </a:pPr>
            <a:endParaRPr lang="ru-RU" sz="2000" b="1" dirty="0">
              <a:solidFill>
                <a:srgbClr val="003399"/>
              </a:solidFill>
            </a:endParaRPr>
          </a:p>
          <a:p>
            <a:pPr marL="457112" lvl="4" indent="0" eaLnBrk="1" hangingPunct="1">
              <a:lnSpc>
                <a:spcPct val="80000"/>
              </a:lnSpc>
              <a:spcBef>
                <a:spcPts val="600"/>
              </a:spcBef>
              <a:spcAft>
                <a:spcPts val="600"/>
              </a:spcAft>
              <a:buClr>
                <a:srgbClr val="003399"/>
              </a:buClr>
              <a:buNone/>
            </a:pPr>
            <a:endParaRPr lang="ru-RU" sz="1800" dirty="0">
              <a:solidFill>
                <a:srgbClr val="003399"/>
              </a:solidFill>
            </a:endParaRPr>
          </a:p>
          <a:p>
            <a:pPr marL="355530" lvl="3" indent="-355530" eaLnBrk="1" hangingPunct="1">
              <a:lnSpc>
                <a:spcPct val="80000"/>
              </a:lnSpc>
              <a:spcBef>
                <a:spcPct val="0"/>
              </a:spcBef>
              <a:buClr>
                <a:srgbClr val="1456C9"/>
              </a:buClr>
              <a:buFont typeface="Courier New" pitchFamily="49" charset="0"/>
              <a:buChar char="o"/>
            </a:pPr>
            <a:endParaRPr lang="en-US" sz="1800" b="1" dirty="0"/>
          </a:p>
        </p:txBody>
      </p:sp>
      <p:grpSp>
        <p:nvGrpSpPr>
          <p:cNvPr id="8" name="Group 7"/>
          <p:cNvGrpSpPr/>
          <p:nvPr/>
        </p:nvGrpSpPr>
        <p:grpSpPr>
          <a:xfrm>
            <a:off x="103270" y="2367977"/>
            <a:ext cx="9016262" cy="4490027"/>
            <a:chOff x="103269" y="2367973"/>
            <a:chExt cx="9016262" cy="4490027"/>
          </a:xfrm>
        </p:grpSpPr>
        <p:pic>
          <p:nvPicPr>
            <p:cNvPr id="7" name="Picture 6"/>
            <p:cNvPicPr>
              <a:picLocks noChangeAspect="1"/>
            </p:cNvPicPr>
            <p:nvPr/>
          </p:nvPicPr>
          <p:blipFill>
            <a:blip r:embed="rId2"/>
            <a:stretch>
              <a:fillRect/>
            </a:stretch>
          </p:blipFill>
          <p:spPr>
            <a:xfrm>
              <a:off x="103269" y="2396157"/>
              <a:ext cx="2181101" cy="3060497"/>
            </a:xfrm>
            <a:prstGeom prst="rect">
              <a:avLst/>
            </a:prstGeom>
          </p:spPr>
        </p:pic>
        <p:pic>
          <p:nvPicPr>
            <p:cNvPr id="6" name="Picture 5"/>
            <p:cNvPicPr>
              <a:picLocks noChangeAspect="1"/>
            </p:cNvPicPr>
            <p:nvPr/>
          </p:nvPicPr>
          <p:blipFill>
            <a:blip r:embed="rId3"/>
            <a:stretch>
              <a:fillRect/>
            </a:stretch>
          </p:blipFill>
          <p:spPr>
            <a:xfrm>
              <a:off x="5636432" y="2367973"/>
              <a:ext cx="2165586" cy="3060496"/>
            </a:xfrm>
            <a:prstGeom prst="rect">
              <a:avLst/>
            </a:prstGeom>
          </p:spPr>
        </p:pic>
        <p:pic>
          <p:nvPicPr>
            <p:cNvPr id="2" name="Picture 1"/>
            <p:cNvPicPr>
              <a:picLocks noChangeAspect="1"/>
            </p:cNvPicPr>
            <p:nvPr/>
          </p:nvPicPr>
          <p:blipFill>
            <a:blip r:embed="rId4"/>
            <a:stretch>
              <a:fillRect/>
            </a:stretch>
          </p:blipFill>
          <p:spPr>
            <a:xfrm>
              <a:off x="6955814" y="3781510"/>
              <a:ext cx="2163717" cy="3060496"/>
            </a:xfrm>
            <a:prstGeom prst="rect">
              <a:avLst/>
            </a:prstGeom>
          </p:spPr>
        </p:pic>
        <p:pic>
          <p:nvPicPr>
            <p:cNvPr id="3" name="Picture 2"/>
            <p:cNvPicPr>
              <a:picLocks noChangeAspect="1"/>
            </p:cNvPicPr>
            <p:nvPr/>
          </p:nvPicPr>
          <p:blipFill>
            <a:blip r:embed="rId5"/>
            <a:stretch>
              <a:fillRect/>
            </a:stretch>
          </p:blipFill>
          <p:spPr>
            <a:xfrm>
              <a:off x="1370767" y="2852067"/>
              <a:ext cx="2156594" cy="3060496"/>
            </a:xfrm>
            <a:prstGeom prst="rect">
              <a:avLst/>
            </a:prstGeom>
          </p:spPr>
        </p:pic>
        <p:pic>
          <p:nvPicPr>
            <p:cNvPr id="5" name="Picture 4"/>
            <p:cNvPicPr>
              <a:picLocks noChangeAspect="1"/>
            </p:cNvPicPr>
            <p:nvPr/>
          </p:nvPicPr>
          <p:blipFill>
            <a:blip r:embed="rId6"/>
            <a:stretch>
              <a:fillRect/>
            </a:stretch>
          </p:blipFill>
          <p:spPr>
            <a:xfrm>
              <a:off x="2661264" y="3329582"/>
              <a:ext cx="2161227" cy="3060496"/>
            </a:xfrm>
            <a:prstGeom prst="rect">
              <a:avLst/>
            </a:prstGeom>
          </p:spPr>
        </p:pic>
        <p:pic>
          <p:nvPicPr>
            <p:cNvPr id="4" name="Picture 3"/>
            <p:cNvPicPr>
              <a:picLocks noChangeAspect="1"/>
            </p:cNvPicPr>
            <p:nvPr/>
          </p:nvPicPr>
          <p:blipFill>
            <a:blip r:embed="rId7"/>
            <a:stretch>
              <a:fillRect/>
            </a:stretch>
          </p:blipFill>
          <p:spPr>
            <a:xfrm>
              <a:off x="3935625" y="3797504"/>
              <a:ext cx="2153683" cy="3060496"/>
            </a:xfrm>
            <a:prstGeom prst="rect">
              <a:avLst/>
            </a:prstGeom>
          </p:spPr>
        </p:pic>
      </p:grpSp>
    </p:spTree>
    <p:extLst>
      <p:ext uri="{BB962C8B-B14F-4D97-AF65-F5344CB8AC3E}">
        <p14:creationId xmlns:p14="http://schemas.microsoft.com/office/powerpoint/2010/main" val="367418849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sz="4000" b="1" dirty="0" err="1" smtClean="0"/>
              <a:t>What</a:t>
            </a:r>
            <a:r>
              <a:rPr lang="de-AT" sz="4000" b="1" dirty="0" smtClean="0"/>
              <a:t> </a:t>
            </a:r>
            <a:r>
              <a:rPr lang="de-AT" sz="4000" b="1" dirty="0" err="1" smtClean="0"/>
              <a:t>resources</a:t>
            </a:r>
            <a:r>
              <a:rPr lang="de-AT" sz="4000" b="1" dirty="0" smtClean="0"/>
              <a:t> </a:t>
            </a:r>
            <a:r>
              <a:rPr lang="de-AT" sz="4000" b="1" dirty="0" err="1" smtClean="0"/>
              <a:t>make</a:t>
            </a:r>
            <a:r>
              <a:rPr lang="de-AT" sz="4000" b="1" dirty="0" smtClean="0"/>
              <a:t> </a:t>
            </a:r>
            <a:r>
              <a:rPr lang="de-AT" sz="4000" b="1" dirty="0" err="1" smtClean="0"/>
              <a:t>up</a:t>
            </a:r>
            <a:r>
              <a:rPr lang="de-AT" sz="4000" b="1" dirty="0" smtClean="0"/>
              <a:t> </a:t>
            </a:r>
            <a:r>
              <a:rPr lang="de-AT" sz="4000" b="1" dirty="0" err="1" smtClean="0"/>
              <a:t>bioenergy</a:t>
            </a:r>
            <a:r>
              <a:rPr lang="de-AT" sz="4000" b="1" dirty="0" smtClean="0"/>
              <a:t>?</a:t>
            </a:r>
            <a:endParaRPr lang="de-AT" sz="4000" b="1" dirty="0"/>
          </a:p>
        </p:txBody>
      </p:sp>
      <p:pic>
        <p:nvPicPr>
          <p:cNvPr id="4" name="Inhaltsplatzhalter 3"/>
          <p:cNvPicPr>
            <a:picLocks noGrp="1" noChangeAspect="1"/>
          </p:cNvPicPr>
          <p:nvPr>
            <p:ph idx="1"/>
          </p:nvPr>
        </p:nvPicPr>
        <p:blipFill>
          <a:blip r:embed="rId3"/>
          <a:stretch>
            <a:fillRect/>
          </a:stretch>
        </p:blipFill>
        <p:spPr>
          <a:xfrm>
            <a:off x="274721" y="1933903"/>
            <a:ext cx="3160943" cy="4025463"/>
          </a:xfrm>
          <a:prstGeom prst="rect">
            <a:avLst/>
          </a:prstGeom>
        </p:spPr>
      </p:pic>
      <p:sp>
        <p:nvSpPr>
          <p:cNvPr id="5" name="Textfeld 4"/>
          <p:cNvSpPr txBox="1"/>
          <p:nvPr/>
        </p:nvSpPr>
        <p:spPr>
          <a:xfrm>
            <a:off x="3752194" y="2251799"/>
            <a:ext cx="4311869" cy="3785652"/>
          </a:xfrm>
          <a:prstGeom prst="rect">
            <a:avLst/>
          </a:prstGeom>
          <a:noFill/>
        </p:spPr>
        <p:txBody>
          <a:bodyPr wrap="square" rtlCol="0">
            <a:spAutoFit/>
          </a:bodyPr>
          <a:lstStyle/>
          <a:p>
            <a:pPr defTabSz="914400"/>
            <a:r>
              <a:rPr lang="de-AT" sz="2000" b="1" dirty="0" smtClean="0">
                <a:solidFill>
                  <a:prstClr val="black"/>
                </a:solidFill>
              </a:rPr>
              <a:t>Austria </a:t>
            </a:r>
            <a:r>
              <a:rPr lang="de-AT" sz="2000" b="1" dirty="0" err="1" smtClean="0">
                <a:solidFill>
                  <a:prstClr val="black"/>
                </a:solidFill>
              </a:rPr>
              <a:t>as</a:t>
            </a:r>
            <a:r>
              <a:rPr lang="de-AT" sz="2000" b="1" dirty="0" smtClean="0">
                <a:solidFill>
                  <a:prstClr val="black"/>
                </a:solidFill>
              </a:rPr>
              <a:t> </a:t>
            </a:r>
            <a:r>
              <a:rPr lang="de-AT" sz="2000" b="1" dirty="0" err="1" smtClean="0">
                <a:solidFill>
                  <a:prstClr val="black"/>
                </a:solidFill>
              </a:rPr>
              <a:t>example</a:t>
            </a:r>
            <a:r>
              <a:rPr lang="de-AT" sz="2000" b="1" dirty="0" smtClean="0">
                <a:solidFill>
                  <a:prstClr val="black"/>
                </a:solidFill>
              </a:rPr>
              <a:t>. Bioenergy </a:t>
            </a:r>
            <a:r>
              <a:rPr lang="de-AT" sz="2000" b="1" dirty="0" err="1" smtClean="0">
                <a:solidFill>
                  <a:prstClr val="black"/>
                </a:solidFill>
              </a:rPr>
              <a:t>is</a:t>
            </a:r>
            <a:r>
              <a:rPr lang="de-AT" sz="2000" b="1" dirty="0" smtClean="0">
                <a:solidFill>
                  <a:prstClr val="black"/>
                </a:solidFill>
              </a:rPr>
              <a:t> 17% </a:t>
            </a:r>
            <a:r>
              <a:rPr lang="de-AT" sz="2000" b="1" dirty="0" err="1" smtClean="0">
                <a:solidFill>
                  <a:prstClr val="black"/>
                </a:solidFill>
              </a:rPr>
              <a:t>of</a:t>
            </a:r>
            <a:r>
              <a:rPr lang="de-AT" sz="2000" b="1" dirty="0" smtClean="0">
                <a:solidFill>
                  <a:prstClr val="black"/>
                </a:solidFill>
              </a:rPr>
              <a:t> </a:t>
            </a:r>
            <a:r>
              <a:rPr lang="de-AT" sz="2000" b="1" dirty="0" err="1" smtClean="0">
                <a:solidFill>
                  <a:prstClr val="black"/>
                </a:solidFill>
              </a:rPr>
              <a:t>primary</a:t>
            </a:r>
            <a:endParaRPr lang="de-AT" sz="2000" b="1" dirty="0" smtClean="0">
              <a:solidFill>
                <a:prstClr val="black"/>
              </a:solidFill>
            </a:endParaRPr>
          </a:p>
          <a:p>
            <a:pPr defTabSz="914400"/>
            <a:r>
              <a:rPr lang="de-AT" sz="2000" b="1" dirty="0" err="1" smtClean="0">
                <a:solidFill>
                  <a:prstClr val="black"/>
                </a:solidFill>
              </a:rPr>
              <a:t>Energy</a:t>
            </a:r>
            <a:r>
              <a:rPr lang="de-AT" sz="2000" b="1" dirty="0" smtClean="0">
                <a:solidFill>
                  <a:prstClr val="black"/>
                </a:solidFill>
              </a:rPr>
              <a:t> – 240,9 PJ </a:t>
            </a:r>
            <a:r>
              <a:rPr lang="de-AT" sz="2000" b="1" dirty="0" err="1" smtClean="0">
                <a:solidFill>
                  <a:prstClr val="black"/>
                </a:solidFill>
              </a:rPr>
              <a:t>and</a:t>
            </a:r>
            <a:r>
              <a:rPr lang="de-AT" sz="2000" b="1" dirty="0" smtClean="0">
                <a:solidFill>
                  <a:prstClr val="black"/>
                </a:solidFill>
              </a:rPr>
              <a:t> </a:t>
            </a:r>
            <a:r>
              <a:rPr lang="de-AT" sz="2000" b="1" dirty="0" err="1" smtClean="0">
                <a:solidFill>
                  <a:prstClr val="black"/>
                </a:solidFill>
              </a:rPr>
              <a:t>comprises</a:t>
            </a:r>
            <a:r>
              <a:rPr lang="de-AT" sz="2000" b="1" dirty="0" smtClean="0">
                <a:solidFill>
                  <a:prstClr val="black"/>
                </a:solidFill>
              </a:rPr>
              <a:t>:</a:t>
            </a:r>
          </a:p>
          <a:p>
            <a:pPr defTabSz="914400"/>
            <a:r>
              <a:rPr lang="de-AT" sz="2000" b="1" dirty="0" smtClean="0">
                <a:solidFill>
                  <a:prstClr val="black"/>
                </a:solidFill>
              </a:rPr>
              <a:t>21, 4%  </a:t>
            </a:r>
            <a:r>
              <a:rPr lang="de-AT" sz="2000" b="1" dirty="0" err="1" smtClean="0">
                <a:solidFill>
                  <a:prstClr val="black"/>
                </a:solidFill>
              </a:rPr>
              <a:t>Fuelwood</a:t>
            </a:r>
            <a:r>
              <a:rPr lang="de-AT" sz="2000" b="1" dirty="0" smtClean="0">
                <a:solidFill>
                  <a:prstClr val="black"/>
                </a:solidFill>
              </a:rPr>
              <a:t>  </a:t>
            </a:r>
          </a:p>
          <a:p>
            <a:pPr defTabSz="914400"/>
            <a:r>
              <a:rPr lang="de-AT" sz="2000" b="1" dirty="0" smtClean="0">
                <a:solidFill>
                  <a:prstClr val="black"/>
                </a:solidFill>
              </a:rPr>
              <a:t>33,8%   </a:t>
            </a:r>
            <a:r>
              <a:rPr lang="de-AT" sz="2000" b="1" dirty="0" err="1" smtClean="0">
                <a:solidFill>
                  <a:prstClr val="black"/>
                </a:solidFill>
              </a:rPr>
              <a:t>Woodchips</a:t>
            </a:r>
            <a:r>
              <a:rPr lang="de-AT" sz="2000" b="1" dirty="0" smtClean="0">
                <a:solidFill>
                  <a:prstClr val="black"/>
                </a:solidFill>
              </a:rPr>
              <a:t>, </a:t>
            </a:r>
            <a:r>
              <a:rPr lang="de-AT" sz="2000" b="1" dirty="0" err="1" smtClean="0">
                <a:solidFill>
                  <a:prstClr val="black"/>
                </a:solidFill>
              </a:rPr>
              <a:t>by-procucts</a:t>
            </a:r>
            <a:r>
              <a:rPr lang="de-AT" sz="2000" b="1" dirty="0" smtClean="0">
                <a:solidFill>
                  <a:prstClr val="black"/>
                </a:solidFill>
              </a:rPr>
              <a:t> </a:t>
            </a:r>
            <a:r>
              <a:rPr lang="de-AT" sz="2000" b="1" dirty="0" err="1" smtClean="0">
                <a:solidFill>
                  <a:prstClr val="black"/>
                </a:solidFill>
              </a:rPr>
              <a:t>of</a:t>
            </a:r>
            <a:r>
              <a:rPr lang="de-AT" sz="2000" b="1" dirty="0" smtClean="0">
                <a:solidFill>
                  <a:prstClr val="black"/>
                </a:solidFill>
              </a:rPr>
              <a:t> </a:t>
            </a:r>
            <a:r>
              <a:rPr lang="de-AT" sz="2000" b="1" dirty="0" err="1" smtClean="0">
                <a:solidFill>
                  <a:prstClr val="black"/>
                </a:solidFill>
              </a:rPr>
              <a:t>wood</a:t>
            </a:r>
            <a:r>
              <a:rPr lang="de-AT" sz="2000" b="1" dirty="0" smtClean="0">
                <a:solidFill>
                  <a:prstClr val="black"/>
                </a:solidFill>
              </a:rPr>
              <a:t> </a:t>
            </a:r>
            <a:r>
              <a:rPr lang="de-AT" sz="2000" b="1" dirty="0" err="1" smtClean="0">
                <a:solidFill>
                  <a:prstClr val="black"/>
                </a:solidFill>
              </a:rPr>
              <a:t>industry</a:t>
            </a:r>
            <a:r>
              <a:rPr lang="de-AT" sz="2000" b="1" dirty="0" smtClean="0">
                <a:solidFill>
                  <a:prstClr val="black"/>
                </a:solidFill>
              </a:rPr>
              <a:t> </a:t>
            </a:r>
          </a:p>
          <a:p>
            <a:pPr defTabSz="914400"/>
            <a:r>
              <a:rPr lang="de-AT" sz="2000" b="1" dirty="0" smtClean="0">
                <a:solidFill>
                  <a:prstClr val="black"/>
                </a:solidFill>
              </a:rPr>
              <a:t>11,9 %  Black </a:t>
            </a:r>
            <a:r>
              <a:rPr lang="de-AT" sz="2000" b="1" dirty="0" err="1" smtClean="0">
                <a:solidFill>
                  <a:prstClr val="black"/>
                </a:solidFill>
              </a:rPr>
              <a:t>liquor</a:t>
            </a:r>
            <a:r>
              <a:rPr lang="de-AT" sz="2000" b="1" dirty="0" smtClean="0">
                <a:solidFill>
                  <a:prstClr val="black"/>
                </a:solidFill>
              </a:rPr>
              <a:t> (</a:t>
            </a:r>
            <a:r>
              <a:rPr lang="de-AT" sz="2000" b="1" dirty="0" err="1" smtClean="0">
                <a:solidFill>
                  <a:prstClr val="black"/>
                </a:solidFill>
              </a:rPr>
              <a:t>by-product</a:t>
            </a:r>
            <a:r>
              <a:rPr lang="de-AT" sz="2000" b="1" dirty="0" smtClean="0">
                <a:solidFill>
                  <a:prstClr val="black"/>
                </a:solidFill>
              </a:rPr>
              <a:t> </a:t>
            </a:r>
            <a:r>
              <a:rPr lang="de-AT" sz="2000" b="1" dirty="0" err="1" smtClean="0">
                <a:solidFill>
                  <a:prstClr val="black"/>
                </a:solidFill>
              </a:rPr>
              <a:t>paper</a:t>
            </a:r>
            <a:r>
              <a:rPr lang="de-AT" sz="2000" b="1" dirty="0" smtClean="0">
                <a:solidFill>
                  <a:prstClr val="black"/>
                </a:solidFill>
              </a:rPr>
              <a:t> </a:t>
            </a:r>
            <a:r>
              <a:rPr lang="de-AT" sz="2000" b="1" dirty="0" err="1" smtClean="0">
                <a:solidFill>
                  <a:prstClr val="black"/>
                </a:solidFill>
              </a:rPr>
              <a:t>ills</a:t>
            </a:r>
            <a:r>
              <a:rPr lang="de-AT" sz="2000" b="1" dirty="0" smtClean="0">
                <a:solidFill>
                  <a:prstClr val="black"/>
                </a:solidFill>
              </a:rPr>
              <a:t>, </a:t>
            </a:r>
            <a:r>
              <a:rPr lang="de-AT" sz="2000" b="1" dirty="0" err="1" smtClean="0">
                <a:solidFill>
                  <a:prstClr val="black"/>
                </a:solidFill>
              </a:rPr>
              <a:t>lignin</a:t>
            </a:r>
            <a:r>
              <a:rPr lang="de-AT" sz="2000" b="1" dirty="0" smtClean="0">
                <a:solidFill>
                  <a:prstClr val="black"/>
                </a:solidFill>
              </a:rPr>
              <a:t>)</a:t>
            </a:r>
          </a:p>
          <a:p>
            <a:pPr defTabSz="914400"/>
            <a:r>
              <a:rPr lang="de-AT" sz="2000" b="1" dirty="0" smtClean="0">
                <a:solidFill>
                  <a:prstClr val="black"/>
                </a:solidFill>
              </a:rPr>
              <a:t>  5,4%   Pellets</a:t>
            </a:r>
          </a:p>
          <a:p>
            <a:pPr defTabSz="914400"/>
            <a:r>
              <a:rPr lang="de-AT" sz="2000" b="1" dirty="0" smtClean="0">
                <a:solidFill>
                  <a:prstClr val="black"/>
                </a:solidFill>
              </a:rPr>
              <a:t>12,0 %   Ethanol, </a:t>
            </a:r>
            <a:r>
              <a:rPr lang="de-AT" sz="2000" b="1" dirty="0" err="1" smtClean="0">
                <a:solidFill>
                  <a:prstClr val="black"/>
                </a:solidFill>
              </a:rPr>
              <a:t>biodiesel</a:t>
            </a:r>
            <a:endParaRPr lang="de-AT" sz="2000" b="1" dirty="0" smtClean="0">
              <a:solidFill>
                <a:prstClr val="black"/>
              </a:solidFill>
            </a:endParaRPr>
          </a:p>
          <a:p>
            <a:pPr defTabSz="914400"/>
            <a:r>
              <a:rPr lang="de-AT" sz="2000" b="1" dirty="0" smtClean="0">
                <a:solidFill>
                  <a:prstClr val="black"/>
                </a:solidFill>
              </a:rPr>
              <a:t>  5,2%      Biogas</a:t>
            </a:r>
          </a:p>
          <a:p>
            <a:pPr defTabSz="914400"/>
            <a:r>
              <a:rPr lang="de-AT" sz="2000" b="1" dirty="0" smtClean="0">
                <a:solidFill>
                  <a:prstClr val="black"/>
                </a:solidFill>
              </a:rPr>
              <a:t>  7,8 %     (</a:t>
            </a:r>
            <a:r>
              <a:rPr lang="de-AT" sz="2000" b="1" dirty="0" err="1" smtClean="0">
                <a:solidFill>
                  <a:prstClr val="black"/>
                </a:solidFill>
              </a:rPr>
              <a:t>others</a:t>
            </a:r>
            <a:r>
              <a:rPr lang="de-AT" sz="2000" b="1" dirty="0" smtClean="0">
                <a:solidFill>
                  <a:prstClr val="black"/>
                </a:solidFill>
              </a:rPr>
              <a:t>: </a:t>
            </a:r>
            <a:r>
              <a:rPr lang="de-AT" sz="2000" b="1" dirty="0" err="1" smtClean="0">
                <a:solidFill>
                  <a:prstClr val="black"/>
                </a:solidFill>
              </a:rPr>
              <a:t>straw</a:t>
            </a:r>
            <a:r>
              <a:rPr lang="de-AT" sz="2000" b="1" dirty="0" smtClean="0">
                <a:solidFill>
                  <a:prstClr val="black"/>
                </a:solidFill>
              </a:rPr>
              <a:t>, MSW,</a:t>
            </a:r>
            <a:endParaRPr lang="de-AT" sz="2000" b="1" dirty="0">
              <a:solidFill>
                <a:prstClr val="black"/>
              </a:solidFill>
            </a:endParaRPr>
          </a:p>
        </p:txBody>
      </p:sp>
      <p:cxnSp>
        <p:nvCxnSpPr>
          <p:cNvPr id="7" name="Gerade Verbindung mit Pfeil 6"/>
          <p:cNvCxnSpPr/>
          <p:nvPr/>
        </p:nvCxnSpPr>
        <p:spPr>
          <a:xfrm flipH="1">
            <a:off x="2711669" y="2995451"/>
            <a:ext cx="1040523" cy="8408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Gerade Verbindung mit Pfeil 8"/>
          <p:cNvCxnSpPr/>
          <p:nvPr/>
        </p:nvCxnSpPr>
        <p:spPr>
          <a:xfrm flipH="1">
            <a:off x="2561898" y="3268718"/>
            <a:ext cx="1190296" cy="124022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2" name="Textfeld 11"/>
          <p:cNvSpPr txBox="1"/>
          <p:nvPr/>
        </p:nvSpPr>
        <p:spPr>
          <a:xfrm>
            <a:off x="274720" y="2154621"/>
            <a:ext cx="786306" cy="369332"/>
          </a:xfrm>
          <a:prstGeom prst="rect">
            <a:avLst/>
          </a:prstGeom>
          <a:noFill/>
        </p:spPr>
        <p:txBody>
          <a:bodyPr wrap="none" rtlCol="0">
            <a:spAutoFit/>
          </a:bodyPr>
          <a:lstStyle/>
          <a:p>
            <a:pPr defTabSz="914400"/>
            <a:r>
              <a:rPr lang="de-AT" dirty="0" err="1" smtClean="0">
                <a:solidFill>
                  <a:prstClr val="black"/>
                </a:solidFill>
              </a:rPr>
              <a:t>biogas</a:t>
            </a:r>
            <a:endParaRPr lang="de-AT" dirty="0">
              <a:solidFill>
                <a:prstClr val="black"/>
              </a:solidFill>
            </a:endParaRPr>
          </a:p>
        </p:txBody>
      </p:sp>
      <p:sp>
        <p:nvSpPr>
          <p:cNvPr id="13" name="Textfeld 12"/>
          <p:cNvSpPr txBox="1"/>
          <p:nvPr/>
        </p:nvSpPr>
        <p:spPr>
          <a:xfrm>
            <a:off x="274721" y="5076500"/>
            <a:ext cx="736099" cy="646331"/>
          </a:xfrm>
          <a:prstGeom prst="rect">
            <a:avLst/>
          </a:prstGeom>
          <a:noFill/>
        </p:spPr>
        <p:txBody>
          <a:bodyPr wrap="none" rtlCol="0">
            <a:spAutoFit/>
          </a:bodyPr>
          <a:lstStyle/>
          <a:p>
            <a:pPr defTabSz="914400"/>
            <a:r>
              <a:rPr lang="de-AT" dirty="0" smtClean="0">
                <a:solidFill>
                  <a:prstClr val="black"/>
                </a:solidFill>
              </a:rPr>
              <a:t>Black</a:t>
            </a:r>
          </a:p>
          <a:p>
            <a:pPr defTabSz="914400"/>
            <a:r>
              <a:rPr lang="de-AT" dirty="0" err="1" smtClean="0">
                <a:solidFill>
                  <a:prstClr val="black"/>
                </a:solidFill>
              </a:rPr>
              <a:t>liquor</a:t>
            </a:r>
            <a:endParaRPr lang="de-AT" dirty="0">
              <a:solidFill>
                <a:prstClr val="black"/>
              </a:solidFill>
            </a:endParaRPr>
          </a:p>
        </p:txBody>
      </p:sp>
      <p:sp>
        <p:nvSpPr>
          <p:cNvPr id="14" name="Textfeld 13"/>
          <p:cNvSpPr txBox="1"/>
          <p:nvPr/>
        </p:nvSpPr>
        <p:spPr>
          <a:xfrm>
            <a:off x="63062" y="2744673"/>
            <a:ext cx="578808" cy="923330"/>
          </a:xfrm>
          <a:prstGeom prst="rect">
            <a:avLst/>
          </a:prstGeom>
          <a:noFill/>
        </p:spPr>
        <p:txBody>
          <a:bodyPr wrap="square" rtlCol="0">
            <a:spAutoFit/>
          </a:bodyPr>
          <a:lstStyle/>
          <a:p>
            <a:pPr defTabSz="914400"/>
            <a:r>
              <a:rPr lang="de-AT" dirty="0" smtClean="0">
                <a:solidFill>
                  <a:prstClr val="black"/>
                </a:solidFill>
              </a:rPr>
              <a:t>Bio</a:t>
            </a:r>
          </a:p>
          <a:p>
            <a:pPr defTabSz="914400"/>
            <a:r>
              <a:rPr lang="de-AT" dirty="0" err="1" smtClean="0">
                <a:solidFill>
                  <a:prstClr val="black"/>
                </a:solidFill>
              </a:rPr>
              <a:t>fuels</a:t>
            </a:r>
            <a:endParaRPr lang="de-AT" dirty="0">
              <a:solidFill>
                <a:prstClr val="black"/>
              </a:solidFill>
            </a:endParaRPr>
          </a:p>
        </p:txBody>
      </p:sp>
    </p:spTree>
    <p:extLst>
      <p:ext uri="{BB962C8B-B14F-4D97-AF65-F5344CB8AC3E}">
        <p14:creationId xmlns:p14="http://schemas.microsoft.com/office/powerpoint/2010/main" val="111369720"/>
      </p:ext>
    </p:extLst>
  </p:cSld>
  <p:clrMapOvr>
    <a:masterClrMapping/>
  </p:clrMapOvr>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ext Placeholder 1"/>
          <p:cNvSpPr>
            <a:spLocks noGrp="1"/>
          </p:cNvSpPr>
          <p:nvPr>
            <p:ph type="body" sz="quarter" idx="17"/>
          </p:nvPr>
        </p:nvSpPr>
        <p:spPr bwMode="auto">
          <a:xfrm>
            <a:off x="533401" y="1524000"/>
            <a:ext cx="6553200" cy="520700"/>
          </a:xfrm>
          <a:noFill/>
          <a:ln>
            <a:miter lim="800000"/>
            <a:headEnd/>
            <a:tailEnd/>
          </a:ln>
        </p:spPr>
        <p:txBody>
          <a:bodyPr wrap="square" lIns="91422" tIns="45710" rIns="91422" bIns="45710" numCol="1" anchor="t" anchorCtr="0" compatLnSpc="1">
            <a:prstTxWarp prst="textNoShape">
              <a:avLst/>
            </a:prstTxWarp>
          </a:bodyPr>
          <a:lstStyle/>
          <a:p>
            <a:pPr eaLnBrk="1" hangingPunct="1"/>
            <a:r>
              <a:rPr lang="en-US" smtClean="0">
                <a:cs typeface="ＭＳ Ｐゴシック"/>
              </a:rPr>
              <a:t>Hvala na pažnji</a:t>
            </a:r>
          </a:p>
        </p:txBody>
      </p:sp>
      <p:sp>
        <p:nvSpPr>
          <p:cNvPr id="8195" name="Text Placeholder 2"/>
          <p:cNvSpPr>
            <a:spLocks noGrp="1"/>
          </p:cNvSpPr>
          <p:nvPr>
            <p:ph type="body" sz="quarter" idx="18"/>
          </p:nvPr>
        </p:nvSpPr>
        <p:spPr bwMode="auto">
          <a:xfrm>
            <a:off x="533400" y="2971800"/>
            <a:ext cx="8153400" cy="3352800"/>
          </a:xfrm>
          <a:extLst>
            <a:ext uri="{FAA26D3D-D897-4be2-8F04-BA451C77F1D7}"/>
          </a:extLst>
        </p:spPr>
        <p:txBody>
          <a:bodyPr wrap="square" lIns="91422" tIns="45710" rIns="91422" bIns="45710" numCol="1" anchor="t" anchorCtr="0" compatLnSpc="1">
            <a:prstTxWarp prst="textNoShape">
              <a:avLst/>
            </a:prstTxWarp>
          </a:bodyPr>
          <a:lstStyle/>
          <a:p>
            <a:pPr marL="542819" indent="-185702" eaLnBrk="1" hangingPunct="1">
              <a:spcBef>
                <a:spcPts val="600"/>
              </a:spcBef>
              <a:spcAft>
                <a:spcPts val="600"/>
              </a:spcAft>
              <a:buNone/>
              <a:defRPr/>
            </a:pPr>
            <a:r>
              <a:rPr lang="x-none" sz="2000" b="1" dirty="0">
                <a:latin typeface="Myriad Pro" charset="0"/>
                <a:ea typeface="ＭＳ Ｐゴシック" charset="0"/>
                <a:cs typeface="ＭＳ Ｐゴシック" charset="0"/>
              </a:rPr>
              <a:t>Mr </a:t>
            </a:r>
            <a:r>
              <a:rPr lang="en-US" sz="2000" b="1" dirty="0">
                <a:latin typeface="Myriad Pro" charset="0"/>
                <a:ea typeface="ＭＳ Ｐゴシック" charset="0"/>
                <a:cs typeface="ＭＳ Ｐゴシック" charset="0"/>
              </a:rPr>
              <a:t>Maja </a:t>
            </a:r>
            <a:r>
              <a:rPr lang="en-US" sz="2000" b="1" dirty="0" err="1">
                <a:latin typeface="Myriad Pro" charset="0"/>
                <a:ea typeface="ＭＳ Ｐゴシック" charset="0"/>
                <a:cs typeface="ＭＳ Ｐゴシック" charset="0"/>
              </a:rPr>
              <a:t>Matejić</a:t>
            </a:r>
            <a:r>
              <a:rPr lang="en-US" sz="2000" b="1" dirty="0">
                <a:latin typeface="Myriad Pro" charset="0"/>
                <a:ea typeface="ＭＳ Ｐゴシック" charset="0"/>
                <a:cs typeface="ＭＳ Ｐゴシック" charset="0"/>
              </a:rPr>
              <a:t>, Portfolio </a:t>
            </a:r>
            <a:r>
              <a:rPr lang="en-US" sz="2000" b="1" dirty="0" err="1">
                <a:latin typeface="Myriad Pro" charset="0"/>
                <a:ea typeface="ＭＳ Ｐゴシック" charset="0"/>
                <a:cs typeface="ＭＳ Ｐゴシック" charset="0"/>
              </a:rPr>
              <a:t>menadžer</a:t>
            </a:r>
            <a:r>
              <a:rPr lang="en-US" sz="2000" b="1" dirty="0">
                <a:latin typeface="Myriad Pro" charset="0"/>
                <a:ea typeface="ＭＳ Ｐゴシック" charset="0"/>
                <a:cs typeface="ＭＳ Ｐゴシック" charset="0"/>
              </a:rPr>
              <a:t> </a:t>
            </a:r>
            <a:r>
              <a:rPr lang="en-US" sz="2000" b="1" dirty="0" err="1">
                <a:latin typeface="Myriad Pro" charset="0"/>
                <a:ea typeface="ＭＳ Ｐゴシック" charset="0"/>
                <a:cs typeface="ＭＳ Ｐゴシック" charset="0"/>
              </a:rPr>
              <a:t>za</a:t>
            </a:r>
            <a:r>
              <a:rPr lang="en-US" sz="2000" b="1" dirty="0">
                <a:latin typeface="Myriad Pro" charset="0"/>
                <a:ea typeface="ＭＳ Ｐゴシック" charset="0"/>
                <a:cs typeface="ＭＳ Ｐゴシック" charset="0"/>
              </a:rPr>
              <a:t> </a:t>
            </a:r>
            <a:r>
              <a:rPr lang="en-US" sz="2000" b="1" dirty="0" err="1">
                <a:latin typeface="Myriad Pro" charset="0"/>
                <a:ea typeface="ＭＳ Ｐゴシック" charset="0"/>
                <a:cs typeface="ＭＳ Ｐゴシック" charset="0"/>
              </a:rPr>
              <a:t>energetiku</a:t>
            </a:r>
            <a:endParaRPr lang="en-US" sz="2000" b="1" dirty="0">
              <a:latin typeface="Myriad Pro" charset="0"/>
              <a:ea typeface="ＭＳ Ｐゴシック" charset="0"/>
              <a:cs typeface="ＭＳ Ｐゴシック" charset="0"/>
            </a:endParaRPr>
          </a:p>
          <a:p>
            <a:pPr marL="542819" indent="-185702" eaLnBrk="1" hangingPunct="1">
              <a:spcBef>
                <a:spcPts val="600"/>
              </a:spcBef>
              <a:spcAft>
                <a:spcPts val="600"/>
              </a:spcAft>
              <a:buNone/>
              <a:defRPr/>
            </a:pPr>
            <a:r>
              <a:rPr lang="en-US" sz="2000" b="1" dirty="0">
                <a:latin typeface="Myriad Pro" charset="0"/>
                <a:ea typeface="ＭＳ Ｐゴシック" charset="0"/>
                <a:cs typeface="ＭＳ Ｐゴシック" charset="0"/>
              </a:rPr>
              <a:t>Program Ujedinjenih nacija za razvoj</a:t>
            </a:r>
          </a:p>
          <a:p>
            <a:pPr marL="542819" indent="-185702" eaLnBrk="1" hangingPunct="1">
              <a:spcBef>
                <a:spcPts val="600"/>
              </a:spcBef>
              <a:spcAft>
                <a:spcPts val="600"/>
              </a:spcAft>
              <a:buNone/>
              <a:defRPr/>
            </a:pPr>
            <a:r>
              <a:rPr lang="en-US" sz="2000" b="1" dirty="0">
                <a:latin typeface="Myriad Pro" panose="020B0503030403020204" pitchFamily="34" charset="0"/>
                <a:ea typeface="ＭＳ Ｐゴシック" charset="0"/>
                <a:cs typeface="ＭＳ Ｐゴシック" charset="0"/>
              </a:rPr>
              <a:t>e-mail:</a:t>
            </a:r>
            <a:r>
              <a:rPr lang="en-US" sz="2000" b="1" dirty="0">
                <a:solidFill>
                  <a:srgbClr val="FF0000"/>
                </a:solidFill>
                <a:latin typeface="Myriad Pro" panose="020B0503030403020204" pitchFamily="34" charset="0"/>
                <a:ea typeface="ＭＳ Ｐゴシック" charset="0"/>
                <a:cs typeface="ＭＳ Ｐゴシック" charset="0"/>
              </a:rPr>
              <a:t> </a:t>
            </a:r>
            <a:r>
              <a:rPr lang="en-US" sz="2000" dirty="0">
                <a:solidFill>
                  <a:srgbClr val="C00000"/>
                </a:solidFill>
                <a:latin typeface="Myriad Pro" panose="020B0503030403020204" pitchFamily="34" charset="0"/>
                <a:ea typeface="ＭＳ Ｐゴシック" charset="0"/>
                <a:cs typeface="ＭＳ Ｐゴシック" charset="0"/>
                <a:hlinkClick r:id="rId2"/>
              </a:rPr>
              <a:t>maja.matejic@undp.org</a:t>
            </a:r>
            <a:endParaRPr lang="en-US" sz="2000" dirty="0">
              <a:solidFill>
                <a:srgbClr val="C00000"/>
              </a:solidFill>
              <a:latin typeface="Myriad Pro" panose="020B0503030403020204" pitchFamily="34" charset="0"/>
              <a:ea typeface="ＭＳ Ｐゴシック" charset="0"/>
              <a:cs typeface="ＭＳ Ｐゴシック" charset="0"/>
            </a:endParaRPr>
          </a:p>
          <a:p>
            <a:pPr marL="542819" indent="-185702" eaLnBrk="1" hangingPunct="1">
              <a:spcBef>
                <a:spcPts val="600"/>
              </a:spcBef>
              <a:spcAft>
                <a:spcPts val="600"/>
              </a:spcAft>
              <a:buNone/>
              <a:defRPr/>
            </a:pPr>
            <a:r>
              <a:rPr lang="en-US" sz="2000" dirty="0">
                <a:latin typeface="Myriad Pro" panose="020B0503030403020204" pitchFamily="34" charset="0"/>
                <a:ea typeface="ＭＳ Ｐゴシック" charset="0"/>
                <a:cs typeface="ＭＳ Ｐゴシック" charset="0"/>
              </a:rPr>
              <a:t>Dragan </a:t>
            </a:r>
            <a:r>
              <a:rPr lang="sr-Latn-RS" sz="2000" dirty="0">
                <a:latin typeface="Myriad Pro" panose="020B0503030403020204" pitchFamily="34" charset="0"/>
                <a:ea typeface="ＭＳ Ｐゴシック" charset="0"/>
                <a:cs typeface="ＭＳ Ｐゴシック" charset="0"/>
              </a:rPr>
              <a:t>Urošević</a:t>
            </a:r>
            <a:r>
              <a:rPr lang="en-US" sz="2000" dirty="0">
                <a:latin typeface="Myriad Pro" panose="020B0503030403020204" pitchFamily="34" charset="0"/>
                <a:ea typeface="ＭＳ Ｐゴシック" charset="0"/>
                <a:cs typeface="ＭＳ Ｐゴシック" charset="0"/>
              </a:rPr>
              <a:t>, </a:t>
            </a:r>
            <a:r>
              <a:rPr lang="en-US" sz="2000" dirty="0" err="1">
                <a:latin typeface="Myriad Pro" panose="020B0503030403020204" pitchFamily="34" charset="0"/>
                <a:ea typeface="ＭＳ Ｐゴシック" charset="0"/>
                <a:cs typeface="ＭＳ Ｐゴシック" charset="0"/>
              </a:rPr>
              <a:t>Projektni</a:t>
            </a:r>
            <a:r>
              <a:rPr lang="en-US" sz="2000" dirty="0">
                <a:latin typeface="Myriad Pro" panose="020B0503030403020204" pitchFamily="34" charset="0"/>
                <a:ea typeface="ＭＳ Ｐゴシック" charset="0"/>
                <a:cs typeface="ＭＳ Ｐゴシック" charset="0"/>
              </a:rPr>
              <a:t> </a:t>
            </a:r>
            <a:r>
              <a:rPr lang="en-US" sz="2000" dirty="0" err="1">
                <a:latin typeface="Myriad Pro" panose="020B0503030403020204" pitchFamily="34" charset="0"/>
                <a:ea typeface="ＭＳ Ｐゴシック" charset="0"/>
                <a:cs typeface="ＭＳ Ｐゴシック" charset="0"/>
              </a:rPr>
              <a:t>koordinator</a:t>
            </a:r>
            <a:endParaRPr lang="sr-Latn-CS" sz="2000" dirty="0">
              <a:latin typeface="Myriad Pro" panose="020B0503030403020204" pitchFamily="34" charset="0"/>
              <a:ea typeface="ＭＳ Ｐゴシック" charset="0"/>
              <a:cs typeface="ＭＳ Ｐゴシック" charset="0"/>
            </a:endParaRPr>
          </a:p>
          <a:p>
            <a:pPr marL="542819" indent="-185702" eaLnBrk="1" hangingPunct="1">
              <a:spcBef>
                <a:spcPts val="600"/>
              </a:spcBef>
              <a:spcAft>
                <a:spcPts val="600"/>
              </a:spcAft>
              <a:buNone/>
              <a:defRPr/>
            </a:pPr>
            <a:r>
              <a:rPr lang="sr-Latn-CS" sz="2000" dirty="0">
                <a:latin typeface="Myriad Pro" panose="020B0503030403020204" pitchFamily="34" charset="0"/>
                <a:ea typeface="ＭＳ Ｐゴシック" charset="0"/>
                <a:cs typeface="ＭＳ Ｐゴシック" charset="0"/>
              </a:rPr>
              <a:t>e-mail:</a:t>
            </a:r>
            <a:r>
              <a:rPr lang="en-US" sz="2000" dirty="0">
                <a:latin typeface="Myriad Pro" panose="020B0503030403020204" pitchFamily="34" charset="0"/>
                <a:ea typeface="ＭＳ Ｐゴシック" charset="0"/>
                <a:cs typeface="ＭＳ Ｐゴシック" charset="0"/>
              </a:rPr>
              <a:t> </a:t>
            </a:r>
            <a:r>
              <a:rPr lang="sr-Latn-CS" sz="2000" u="sng" dirty="0">
                <a:solidFill>
                  <a:schemeClr val="accent6"/>
                </a:solidFill>
                <a:latin typeface="Myriad Pro" panose="020B0503030403020204" pitchFamily="34" charset="0"/>
                <a:ea typeface="ＭＳ Ｐゴシック" charset="0"/>
                <a:cs typeface="ＭＳ Ｐゴシック" charset="0"/>
              </a:rPr>
              <a:t>dragan.urosevic</a:t>
            </a:r>
            <a:r>
              <a:rPr lang="en-US" sz="2000" u="sng" dirty="0">
                <a:solidFill>
                  <a:schemeClr val="accent6"/>
                </a:solidFill>
                <a:latin typeface="Myriad Pro" panose="020B0503030403020204" pitchFamily="34" charset="0"/>
                <a:ea typeface="ＭＳ Ｐゴシック" charset="0"/>
                <a:cs typeface="ＭＳ Ｐゴシック" charset="0"/>
              </a:rPr>
              <a:t>@undp.org</a:t>
            </a:r>
            <a:endParaRPr lang="sr-Latn-CS" sz="2000" u="sng" dirty="0">
              <a:solidFill>
                <a:schemeClr val="accent6"/>
              </a:solidFill>
              <a:latin typeface="Myriad Pro" panose="020B0503030403020204" pitchFamily="34" charset="0"/>
              <a:ea typeface="ＭＳ Ｐゴシック" charset="0"/>
              <a:cs typeface="ＭＳ Ｐゴシック" charset="0"/>
            </a:endParaRPr>
          </a:p>
          <a:p>
            <a:pPr marL="542819" indent="-185702" eaLnBrk="1" hangingPunct="1">
              <a:spcBef>
                <a:spcPts val="600"/>
              </a:spcBef>
              <a:spcAft>
                <a:spcPts val="600"/>
              </a:spcAft>
              <a:buNone/>
              <a:defRPr/>
            </a:pPr>
            <a:r>
              <a:rPr lang="en-US" sz="2000" dirty="0">
                <a:solidFill>
                  <a:srgbClr val="C00000"/>
                </a:solidFill>
                <a:latin typeface="Myriad Pro" panose="020B0503030403020204" pitchFamily="34" charset="0"/>
                <a:ea typeface="ＭＳ Ｐゴシック" charset="0"/>
                <a:cs typeface="ＭＳ Ｐゴシック" charset="0"/>
                <a:hlinkClick r:id="rId3"/>
              </a:rPr>
              <a:t>www.undp.org.rs</a:t>
            </a:r>
            <a:r>
              <a:rPr lang="en-US" sz="2000" dirty="0">
                <a:solidFill>
                  <a:srgbClr val="C00000"/>
                </a:solidFill>
                <a:latin typeface="Myriad Pro" panose="020B0503030403020204" pitchFamily="34" charset="0"/>
                <a:ea typeface="ＭＳ Ｐゴシック" charset="0"/>
                <a:cs typeface="ＭＳ Ｐゴシック" charset="0"/>
              </a:rPr>
              <a:t> </a:t>
            </a:r>
          </a:p>
          <a:p>
            <a:pPr marL="542819" indent="-185702" eaLnBrk="1" hangingPunct="1">
              <a:spcBef>
                <a:spcPts val="600"/>
              </a:spcBef>
              <a:spcAft>
                <a:spcPts val="600"/>
              </a:spcAft>
              <a:buNone/>
              <a:defRPr/>
            </a:pPr>
            <a:r>
              <a:rPr lang="x-none" sz="2000" dirty="0">
                <a:solidFill>
                  <a:srgbClr val="C00000"/>
                </a:solidFill>
                <a:latin typeface="Myriad Pro" panose="020B0503030403020204" pitchFamily="34" charset="0"/>
                <a:ea typeface="ＭＳ Ｐゴシック" charset="0"/>
                <a:cs typeface="ＭＳ Ｐゴシック" charset="0"/>
                <a:hlinkClick r:id="rId4"/>
              </a:rPr>
              <a:t>http://</a:t>
            </a:r>
            <a:r>
              <a:rPr lang="en-US" sz="2000" dirty="0" err="1">
                <a:solidFill>
                  <a:srgbClr val="C00000"/>
                </a:solidFill>
                <a:latin typeface="Myriad Pro" panose="020B0503030403020204" pitchFamily="34" charset="0"/>
                <a:ea typeface="ＭＳ Ｐゴシック" charset="0"/>
                <a:cs typeface="ＭＳ Ｐゴシック" charset="0"/>
                <a:hlinkClick r:id="rId4"/>
              </a:rPr>
              <a:t>biomasa.undp.org.rs</a:t>
            </a:r>
            <a:r>
              <a:rPr lang="en-US" sz="2000" dirty="0">
                <a:solidFill>
                  <a:srgbClr val="C00000"/>
                </a:solidFill>
                <a:latin typeface="Myriad Pro" panose="020B0503030403020204" pitchFamily="34" charset="0"/>
                <a:ea typeface="ＭＳ Ｐゴシック" charset="0"/>
                <a:cs typeface="ＭＳ Ｐゴシック" charset="0"/>
              </a:rPr>
              <a:t>  </a:t>
            </a:r>
          </a:p>
          <a:p>
            <a:pPr marL="342834" lvl="1" indent="-342834" eaLnBrk="1" hangingPunct="1">
              <a:buFontTx/>
              <a:buChar char="•"/>
              <a:defRPr/>
            </a:pPr>
            <a:endParaRPr lang="en-US" sz="2200" dirty="0">
              <a:solidFill>
                <a:srgbClr val="003399"/>
              </a:solidFill>
              <a:latin typeface="Myriad Pro" charset="0"/>
              <a:ea typeface="ＭＳ Ｐゴシック" charset="0"/>
              <a:cs typeface="ＭＳ Ｐゴシック" charset="0"/>
            </a:endParaRPr>
          </a:p>
          <a:p>
            <a:pPr lvl="1" eaLnBrk="1" hangingPunct="1">
              <a:buFontTx/>
              <a:buChar char="•"/>
              <a:defRPr/>
            </a:pPr>
            <a:endParaRPr lang="en-US" dirty="0" smtClean="0">
              <a:latin typeface="Myriad Pro" charset="0"/>
              <a:ea typeface="ＭＳ Ｐゴシック" charset="0"/>
              <a:cs typeface="ＭＳ Ｐゴシック" charset="0"/>
            </a:endParaRPr>
          </a:p>
        </p:txBody>
      </p:sp>
    </p:spTree>
    <p:extLst>
      <p:ext uri="{BB962C8B-B14F-4D97-AF65-F5344CB8AC3E}">
        <p14:creationId xmlns:p14="http://schemas.microsoft.com/office/powerpoint/2010/main" val="391267158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sz="3600" b="1" dirty="0" smtClean="0"/>
              <a:t>Bioenergy- </a:t>
            </a:r>
            <a:r>
              <a:rPr lang="de-AT" sz="3600" b="1" dirty="0" err="1" smtClean="0"/>
              <a:t>the</a:t>
            </a:r>
            <a:r>
              <a:rPr lang="de-AT" sz="3600" b="1" dirty="0" smtClean="0"/>
              <a:t> </a:t>
            </a:r>
            <a:r>
              <a:rPr lang="de-AT" sz="3600" b="1" dirty="0" err="1" smtClean="0"/>
              <a:t>domestic</a:t>
            </a:r>
            <a:r>
              <a:rPr lang="de-AT" sz="3600" b="1" dirty="0" smtClean="0"/>
              <a:t> </a:t>
            </a:r>
            <a:r>
              <a:rPr lang="de-AT" sz="3600" b="1" dirty="0" err="1" smtClean="0"/>
              <a:t>energy</a:t>
            </a:r>
            <a:r>
              <a:rPr lang="de-AT" sz="3600" b="1" dirty="0" smtClean="0"/>
              <a:t> </a:t>
            </a:r>
            <a:r>
              <a:rPr lang="de-AT" sz="3600" b="1" dirty="0" err="1" smtClean="0"/>
              <a:t>source</a:t>
            </a:r>
            <a:endParaRPr lang="de-AT" sz="3600" b="1" dirty="0"/>
          </a:p>
        </p:txBody>
      </p:sp>
      <p:sp>
        <p:nvSpPr>
          <p:cNvPr id="3" name="Inhaltsplatzhalter 2"/>
          <p:cNvSpPr>
            <a:spLocks noGrp="1"/>
          </p:cNvSpPr>
          <p:nvPr>
            <p:ph idx="1"/>
          </p:nvPr>
        </p:nvSpPr>
        <p:spPr/>
        <p:txBody>
          <a:bodyPr>
            <a:normAutofit fontScale="92500" lnSpcReduction="20000"/>
          </a:bodyPr>
          <a:lstStyle/>
          <a:p>
            <a:r>
              <a:rPr lang="de-AT" sz="2000" dirty="0" err="1" smtClean="0"/>
              <a:t>village</a:t>
            </a:r>
            <a:r>
              <a:rPr lang="de-AT" sz="2000" dirty="0" smtClean="0"/>
              <a:t>  A:1000 </a:t>
            </a:r>
            <a:r>
              <a:rPr lang="de-AT" sz="2000" dirty="0" err="1" smtClean="0"/>
              <a:t>inhabitants</a:t>
            </a:r>
            <a:r>
              <a:rPr lang="de-AT" sz="2000" dirty="0" smtClean="0"/>
              <a:t>, 300 </a:t>
            </a:r>
            <a:r>
              <a:rPr lang="de-AT" sz="2000" dirty="0" err="1" smtClean="0"/>
              <a:t>households</a:t>
            </a:r>
            <a:r>
              <a:rPr lang="de-AT" sz="2000" dirty="0" smtClean="0"/>
              <a:t>, </a:t>
            </a:r>
            <a:r>
              <a:rPr lang="de-AT" sz="2000" dirty="0" err="1" smtClean="0"/>
              <a:t>needs</a:t>
            </a:r>
            <a:r>
              <a:rPr lang="de-AT" sz="2000" dirty="0" smtClean="0"/>
              <a:t> 600 000l </a:t>
            </a:r>
            <a:r>
              <a:rPr lang="de-AT" sz="2000" dirty="0" err="1" smtClean="0"/>
              <a:t>heating</a:t>
            </a:r>
            <a:r>
              <a:rPr lang="de-AT" sz="2000" dirty="0" smtClean="0"/>
              <a:t> </a:t>
            </a:r>
            <a:r>
              <a:rPr lang="de-AT" sz="2000" dirty="0" err="1" smtClean="0"/>
              <a:t>oil</a:t>
            </a:r>
            <a:r>
              <a:rPr lang="de-AT" sz="2000" dirty="0" smtClean="0"/>
              <a:t>, </a:t>
            </a:r>
            <a:r>
              <a:rPr lang="de-AT" sz="2000" dirty="0" err="1" smtClean="0"/>
              <a:t>annual</a:t>
            </a:r>
            <a:r>
              <a:rPr lang="de-AT" sz="2000" dirty="0" smtClean="0"/>
              <a:t> </a:t>
            </a:r>
            <a:r>
              <a:rPr lang="de-AT" sz="2000" dirty="0" err="1" smtClean="0"/>
              <a:t>cost</a:t>
            </a:r>
            <a:r>
              <a:rPr lang="de-AT" sz="2000" dirty="0" smtClean="0"/>
              <a:t> </a:t>
            </a:r>
            <a:r>
              <a:rPr lang="de-AT" sz="2000" b="1" dirty="0" smtClean="0"/>
              <a:t>480.000 Euro </a:t>
            </a:r>
          </a:p>
          <a:p>
            <a:r>
              <a:rPr lang="de-AT" sz="2000" dirty="0" err="1" smtClean="0"/>
              <a:t>Village</a:t>
            </a:r>
            <a:r>
              <a:rPr lang="de-AT" sz="2000" dirty="0" smtClean="0"/>
              <a:t> B: </a:t>
            </a:r>
            <a:r>
              <a:rPr lang="de-AT" sz="2000" dirty="0" err="1" smtClean="0"/>
              <a:t>the</a:t>
            </a:r>
            <a:r>
              <a:rPr lang="de-AT" sz="2000" dirty="0" smtClean="0"/>
              <a:t> same </a:t>
            </a:r>
            <a:r>
              <a:rPr lang="de-AT" sz="2000" dirty="0" err="1" smtClean="0"/>
              <a:t>size</a:t>
            </a:r>
            <a:r>
              <a:rPr lang="de-AT" sz="2000" dirty="0" smtClean="0"/>
              <a:t>, but a </a:t>
            </a:r>
            <a:r>
              <a:rPr lang="de-AT" sz="2000" dirty="0" err="1" smtClean="0"/>
              <a:t>district</a:t>
            </a:r>
            <a:r>
              <a:rPr lang="de-AT" sz="2000" dirty="0" smtClean="0"/>
              <a:t> plant, </a:t>
            </a:r>
            <a:r>
              <a:rPr lang="de-AT" sz="2000" dirty="0" err="1" smtClean="0"/>
              <a:t>consume</a:t>
            </a:r>
            <a:r>
              <a:rPr lang="de-AT" sz="2000" dirty="0" smtClean="0"/>
              <a:t> 3600 m³ </a:t>
            </a:r>
            <a:r>
              <a:rPr lang="de-AT" sz="2000" dirty="0" err="1" smtClean="0"/>
              <a:t>wood</a:t>
            </a:r>
            <a:r>
              <a:rPr lang="de-AT" sz="2000" dirty="0" smtClean="0"/>
              <a:t>, total </a:t>
            </a:r>
            <a:r>
              <a:rPr lang="de-AT" sz="2000" dirty="0" err="1" smtClean="0"/>
              <a:t>cost</a:t>
            </a:r>
            <a:r>
              <a:rPr lang="de-AT" sz="2000" dirty="0" smtClean="0"/>
              <a:t> </a:t>
            </a:r>
            <a:r>
              <a:rPr lang="de-AT" sz="2000" dirty="0" err="1" smtClean="0"/>
              <a:t>including</a:t>
            </a:r>
            <a:r>
              <a:rPr lang="de-AT" sz="2000" dirty="0" smtClean="0"/>
              <a:t> </a:t>
            </a:r>
            <a:r>
              <a:rPr lang="de-AT" sz="2000" dirty="0" err="1" smtClean="0"/>
              <a:t>chipping</a:t>
            </a:r>
            <a:r>
              <a:rPr lang="de-AT" sz="2000" dirty="0" smtClean="0"/>
              <a:t>, </a:t>
            </a:r>
            <a:r>
              <a:rPr lang="de-AT" sz="2000" dirty="0" err="1" smtClean="0"/>
              <a:t>transport</a:t>
            </a:r>
            <a:r>
              <a:rPr lang="de-AT" sz="2000" dirty="0" smtClean="0"/>
              <a:t>, </a:t>
            </a:r>
            <a:r>
              <a:rPr lang="de-AT" sz="2000" dirty="0" err="1" smtClean="0"/>
              <a:t>storage</a:t>
            </a:r>
            <a:r>
              <a:rPr lang="de-AT" sz="2000" dirty="0" smtClean="0"/>
              <a:t> </a:t>
            </a:r>
            <a:r>
              <a:rPr lang="de-AT" sz="2000" dirty="0" err="1" smtClean="0"/>
              <a:t>ca</a:t>
            </a:r>
            <a:r>
              <a:rPr lang="de-AT" sz="2000" dirty="0" smtClean="0"/>
              <a:t> </a:t>
            </a:r>
            <a:r>
              <a:rPr lang="de-AT" sz="2000" b="1" dirty="0" smtClean="0"/>
              <a:t>280 000 Euro</a:t>
            </a:r>
          </a:p>
          <a:p>
            <a:endParaRPr lang="de-AT" sz="2000" dirty="0"/>
          </a:p>
          <a:p>
            <a:pPr marL="0" indent="0">
              <a:buNone/>
            </a:pPr>
            <a:r>
              <a:rPr lang="de-AT" sz="2000" dirty="0" smtClean="0"/>
              <a:t>     </a:t>
            </a:r>
            <a:r>
              <a:rPr lang="de-AT" sz="2000" dirty="0" err="1" smtClean="0"/>
              <a:t>Village</a:t>
            </a:r>
            <a:r>
              <a:rPr lang="de-AT" sz="2000" dirty="0" smtClean="0"/>
              <a:t>   A:                                           </a:t>
            </a:r>
            <a:r>
              <a:rPr lang="de-AT" sz="2000" dirty="0" err="1" smtClean="0"/>
              <a:t>go</a:t>
            </a:r>
            <a:r>
              <a:rPr lang="de-AT" sz="2000" dirty="0" smtClean="0"/>
              <a:t> </a:t>
            </a:r>
            <a:r>
              <a:rPr lang="de-AT" sz="2000" dirty="0" err="1" smtClean="0"/>
              <a:t>abroad</a:t>
            </a:r>
            <a:r>
              <a:rPr lang="de-AT" sz="2000" dirty="0" smtClean="0"/>
              <a:t>, </a:t>
            </a:r>
            <a:r>
              <a:rPr lang="de-AT" sz="2000" dirty="0" err="1" smtClean="0"/>
              <a:t>are</a:t>
            </a:r>
            <a:r>
              <a:rPr lang="de-AT" sz="2000" dirty="0" smtClean="0"/>
              <a:t> </a:t>
            </a:r>
            <a:r>
              <a:rPr lang="de-AT" sz="2000" dirty="0" err="1" smtClean="0"/>
              <a:t>missing</a:t>
            </a:r>
            <a:r>
              <a:rPr lang="de-AT" sz="2000" dirty="0" smtClean="0"/>
              <a:t> in </a:t>
            </a:r>
            <a:r>
              <a:rPr lang="de-AT" sz="2000" dirty="0" err="1" smtClean="0"/>
              <a:t>the</a:t>
            </a:r>
            <a:r>
              <a:rPr lang="de-AT" sz="2000" dirty="0" smtClean="0"/>
              <a:t> </a:t>
            </a:r>
            <a:r>
              <a:rPr lang="de-AT" sz="2000" dirty="0" err="1" smtClean="0"/>
              <a:t>local</a:t>
            </a:r>
            <a:r>
              <a:rPr lang="de-AT" sz="2000" dirty="0" smtClean="0"/>
              <a:t> </a:t>
            </a:r>
            <a:r>
              <a:rPr lang="de-AT" sz="2000" dirty="0" err="1" smtClean="0"/>
              <a:t>economy</a:t>
            </a:r>
            <a:endParaRPr lang="de-AT" sz="2000" dirty="0" smtClean="0"/>
          </a:p>
          <a:p>
            <a:pPr marL="0" indent="0">
              <a:buNone/>
            </a:pPr>
            <a:endParaRPr lang="de-AT" sz="2000" dirty="0"/>
          </a:p>
          <a:p>
            <a:pPr marL="0" indent="0">
              <a:buNone/>
            </a:pPr>
            <a:endParaRPr lang="de-AT" sz="2000" dirty="0" smtClean="0"/>
          </a:p>
          <a:p>
            <a:pPr marL="0" indent="0">
              <a:buNone/>
            </a:pPr>
            <a:r>
              <a:rPr lang="de-AT" sz="2000" dirty="0"/>
              <a:t> </a:t>
            </a:r>
            <a:r>
              <a:rPr lang="de-AT" sz="2000" dirty="0" smtClean="0"/>
              <a:t>     </a:t>
            </a:r>
            <a:r>
              <a:rPr lang="de-AT" sz="2000" dirty="0" err="1" smtClean="0"/>
              <a:t>Village</a:t>
            </a:r>
            <a:r>
              <a:rPr lang="de-AT" sz="2000" dirty="0" smtClean="0"/>
              <a:t> B:                                                                                    </a:t>
            </a:r>
            <a:r>
              <a:rPr lang="de-AT" sz="2000" dirty="0" err="1" smtClean="0"/>
              <a:t>remain</a:t>
            </a:r>
            <a:r>
              <a:rPr lang="de-AT" sz="2000" dirty="0" smtClean="0"/>
              <a:t> in </a:t>
            </a:r>
            <a:r>
              <a:rPr lang="de-AT" sz="2000" dirty="0" err="1" smtClean="0"/>
              <a:t>the</a:t>
            </a:r>
            <a:r>
              <a:rPr lang="de-AT" sz="2000" dirty="0" smtClean="0"/>
              <a:t> </a:t>
            </a:r>
            <a:r>
              <a:rPr lang="de-AT" sz="2000" dirty="0" err="1" smtClean="0"/>
              <a:t>local</a:t>
            </a:r>
            <a:r>
              <a:rPr lang="de-AT" sz="2000" dirty="0" smtClean="0"/>
              <a:t> </a:t>
            </a:r>
            <a:r>
              <a:rPr lang="de-AT" sz="2000" dirty="0" err="1" smtClean="0"/>
              <a:t>economy</a:t>
            </a:r>
            <a:r>
              <a:rPr lang="de-AT" sz="2000" dirty="0" smtClean="0"/>
              <a:t>, </a:t>
            </a:r>
            <a:r>
              <a:rPr lang="de-AT" sz="2000" dirty="0" err="1" smtClean="0"/>
              <a:t>create</a:t>
            </a:r>
            <a:r>
              <a:rPr lang="de-AT" sz="2000" dirty="0" smtClean="0"/>
              <a:t> </a:t>
            </a:r>
            <a:r>
              <a:rPr lang="de-AT" sz="2000" dirty="0" err="1" smtClean="0"/>
              <a:t>jobs</a:t>
            </a:r>
            <a:endParaRPr lang="de-AT" sz="2000" dirty="0" smtClean="0"/>
          </a:p>
          <a:p>
            <a:pPr marL="0" indent="0">
              <a:buNone/>
            </a:pPr>
            <a:endParaRPr lang="de-AT" sz="2000" dirty="0"/>
          </a:p>
          <a:p>
            <a:pPr marL="0" indent="0">
              <a:buNone/>
            </a:pPr>
            <a:endParaRPr lang="de-AT" sz="2000" dirty="0" smtClean="0"/>
          </a:p>
          <a:p>
            <a:pPr marL="0" indent="0">
              <a:buNone/>
            </a:pPr>
            <a:r>
              <a:rPr lang="de-AT" sz="2000" dirty="0" smtClean="0"/>
              <a:t>in </a:t>
            </a:r>
            <a:r>
              <a:rPr lang="de-AT" sz="2000" dirty="0" err="1" smtClean="0"/>
              <a:t>addition</a:t>
            </a:r>
            <a:r>
              <a:rPr lang="de-AT" sz="2000" dirty="0" smtClean="0"/>
              <a:t>: </a:t>
            </a:r>
            <a:r>
              <a:rPr lang="de-AT" sz="2000" dirty="0" err="1" smtClean="0"/>
              <a:t>heat</a:t>
            </a:r>
            <a:r>
              <a:rPr lang="de-AT" sz="2000" dirty="0" smtClean="0"/>
              <a:t> </a:t>
            </a:r>
            <a:r>
              <a:rPr lang="de-AT" sz="2000" dirty="0" err="1" smtClean="0"/>
              <a:t>consumers</a:t>
            </a:r>
            <a:r>
              <a:rPr lang="de-AT" sz="2000" dirty="0" smtClean="0"/>
              <a:t> save 200 000 Euro </a:t>
            </a:r>
            <a:r>
              <a:rPr lang="de-AT" sz="2000" dirty="0" err="1" smtClean="0"/>
              <a:t>that</a:t>
            </a:r>
            <a:r>
              <a:rPr lang="de-AT" sz="2000" dirty="0" smtClean="0"/>
              <a:t> </a:t>
            </a:r>
            <a:r>
              <a:rPr lang="de-AT" sz="2000" dirty="0" err="1" smtClean="0"/>
              <a:t>they</a:t>
            </a:r>
            <a:r>
              <a:rPr lang="de-AT" sz="2000" dirty="0" smtClean="0"/>
              <a:t> </a:t>
            </a:r>
            <a:r>
              <a:rPr lang="de-AT" sz="2000" dirty="0" err="1" smtClean="0"/>
              <a:t>can</a:t>
            </a:r>
            <a:r>
              <a:rPr lang="de-AT" sz="2000" dirty="0" smtClean="0"/>
              <a:t> </a:t>
            </a:r>
            <a:r>
              <a:rPr lang="de-AT" sz="2000" dirty="0" err="1" smtClean="0"/>
              <a:t>expend</a:t>
            </a:r>
            <a:r>
              <a:rPr lang="de-AT" sz="2000" dirty="0" smtClean="0"/>
              <a:t> in </a:t>
            </a:r>
            <a:r>
              <a:rPr lang="de-AT" sz="2000" dirty="0" err="1" smtClean="0"/>
              <a:t>the</a:t>
            </a:r>
            <a:r>
              <a:rPr lang="de-AT" sz="2000" dirty="0" smtClean="0"/>
              <a:t> </a:t>
            </a:r>
            <a:r>
              <a:rPr lang="de-AT" sz="2000" dirty="0" err="1" smtClean="0"/>
              <a:t>region</a:t>
            </a:r>
            <a:r>
              <a:rPr lang="de-AT" sz="2000" dirty="0" smtClean="0"/>
              <a:t> – additional </a:t>
            </a:r>
            <a:r>
              <a:rPr lang="de-AT" sz="2000" dirty="0" err="1" smtClean="0"/>
              <a:t>jobs</a:t>
            </a:r>
            <a:r>
              <a:rPr lang="de-AT" sz="2000" dirty="0" smtClean="0"/>
              <a:t>!</a:t>
            </a:r>
            <a:endParaRPr lang="de-AT" sz="2000" dirty="0"/>
          </a:p>
        </p:txBody>
      </p:sp>
      <p:sp>
        <p:nvSpPr>
          <p:cNvPr id="4" name="Rechteck 3"/>
          <p:cNvSpPr/>
          <p:nvPr/>
        </p:nvSpPr>
        <p:spPr>
          <a:xfrm>
            <a:off x="2205990" y="3383283"/>
            <a:ext cx="1223010" cy="7893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de-AT" sz="2400" dirty="0" smtClean="0">
                <a:solidFill>
                  <a:prstClr val="white"/>
                </a:solidFill>
              </a:rPr>
              <a:t>480 000 Euro</a:t>
            </a:r>
            <a:endParaRPr lang="de-AT" sz="2400" dirty="0">
              <a:solidFill>
                <a:prstClr val="white"/>
              </a:solidFill>
            </a:endParaRPr>
          </a:p>
        </p:txBody>
      </p:sp>
      <p:sp>
        <p:nvSpPr>
          <p:cNvPr id="5" name="Rechteck 4"/>
          <p:cNvSpPr/>
          <p:nvPr/>
        </p:nvSpPr>
        <p:spPr>
          <a:xfrm>
            <a:off x="2205991" y="4771700"/>
            <a:ext cx="1329426" cy="5255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de-AT" sz="2000" dirty="0" smtClean="0">
                <a:solidFill>
                  <a:prstClr val="white"/>
                </a:solidFill>
              </a:rPr>
              <a:t>480 000 Euro </a:t>
            </a:r>
            <a:r>
              <a:rPr lang="de-AT" sz="2000" dirty="0" err="1" smtClean="0">
                <a:solidFill>
                  <a:prstClr val="white"/>
                </a:solidFill>
              </a:rPr>
              <a:t>saved</a:t>
            </a:r>
            <a:endParaRPr lang="de-AT" sz="2000" dirty="0">
              <a:solidFill>
                <a:prstClr val="white"/>
              </a:solidFill>
            </a:endParaRPr>
          </a:p>
        </p:txBody>
      </p:sp>
      <p:sp>
        <p:nvSpPr>
          <p:cNvPr id="6" name="Rechteck 5"/>
          <p:cNvSpPr/>
          <p:nvPr/>
        </p:nvSpPr>
        <p:spPr>
          <a:xfrm>
            <a:off x="3949264" y="4771700"/>
            <a:ext cx="1150883" cy="52551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a:r>
              <a:rPr lang="de-AT" sz="2000" dirty="0" smtClean="0">
                <a:solidFill>
                  <a:prstClr val="white"/>
                </a:solidFill>
              </a:rPr>
              <a:t>280 000 Euro</a:t>
            </a:r>
            <a:endParaRPr lang="de-AT" sz="2000" dirty="0">
              <a:solidFill>
                <a:prstClr val="white"/>
              </a:solidFill>
            </a:endParaRPr>
          </a:p>
        </p:txBody>
      </p:sp>
      <p:cxnSp>
        <p:nvCxnSpPr>
          <p:cNvPr id="8" name="Gerader Verbinder 7"/>
          <p:cNvCxnSpPr/>
          <p:nvPr/>
        </p:nvCxnSpPr>
        <p:spPr>
          <a:xfrm>
            <a:off x="2435774" y="4487920"/>
            <a:ext cx="930165" cy="9984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Gerader Verbinder 9"/>
          <p:cNvCxnSpPr/>
          <p:nvPr/>
        </p:nvCxnSpPr>
        <p:spPr>
          <a:xfrm flipH="1">
            <a:off x="2585546" y="4403834"/>
            <a:ext cx="662152" cy="10825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660364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1" y="365126"/>
            <a:ext cx="7435412" cy="1325563"/>
          </a:xfrm>
        </p:spPr>
        <p:txBody>
          <a:bodyPr>
            <a:normAutofit fontScale="90000"/>
          </a:bodyPr>
          <a:lstStyle/>
          <a:p>
            <a:r>
              <a:rPr lang="de-AT" sz="3600" b="1" dirty="0" smtClean="0"/>
              <a:t>Bioenergy </a:t>
            </a:r>
            <a:r>
              <a:rPr lang="de-AT" sz="3600" b="1" dirty="0" err="1" smtClean="0"/>
              <a:t>helps</a:t>
            </a:r>
            <a:r>
              <a:rPr lang="de-AT" sz="3600" b="1" dirty="0" smtClean="0"/>
              <a:t> </a:t>
            </a:r>
            <a:r>
              <a:rPr lang="de-AT" sz="3600" b="1" dirty="0" err="1" smtClean="0"/>
              <a:t>consumer</a:t>
            </a:r>
            <a:r>
              <a:rPr lang="de-AT" sz="3600" b="1" dirty="0" smtClean="0"/>
              <a:t> </a:t>
            </a:r>
            <a:r>
              <a:rPr lang="de-AT" sz="3600" b="1" dirty="0" err="1" smtClean="0"/>
              <a:t>to</a:t>
            </a:r>
            <a:r>
              <a:rPr lang="de-AT" sz="3600" b="1" dirty="0" smtClean="0"/>
              <a:t> save </a:t>
            </a:r>
            <a:r>
              <a:rPr lang="de-AT" sz="3600" b="1" dirty="0" err="1" smtClean="0"/>
              <a:t>money</a:t>
            </a:r>
            <a:r>
              <a:rPr lang="de-AT" sz="3600" b="1" dirty="0" smtClean="0"/>
              <a:t>, </a:t>
            </a:r>
            <a:br>
              <a:rPr lang="de-AT" sz="3600" b="1" dirty="0" smtClean="0"/>
            </a:br>
            <a:r>
              <a:rPr lang="de-AT" sz="3600" b="1" dirty="0" err="1" smtClean="0"/>
              <a:t>reduces</a:t>
            </a:r>
            <a:r>
              <a:rPr lang="de-AT" sz="3600" b="1" dirty="0" smtClean="0"/>
              <a:t> </a:t>
            </a:r>
            <a:r>
              <a:rPr lang="de-AT" sz="3600" b="1" dirty="0" err="1" smtClean="0"/>
              <a:t>inflation</a:t>
            </a:r>
            <a:r>
              <a:rPr lang="de-AT" sz="3600" b="1" dirty="0" smtClean="0"/>
              <a:t> (</a:t>
            </a:r>
            <a:r>
              <a:rPr lang="de-AT" sz="3600" b="1" dirty="0" err="1" smtClean="0"/>
              <a:t>example</a:t>
            </a:r>
            <a:r>
              <a:rPr lang="de-AT" sz="3600" b="1" dirty="0" smtClean="0"/>
              <a:t> </a:t>
            </a:r>
            <a:r>
              <a:rPr lang="de-AT" sz="3600" b="1" dirty="0" err="1" smtClean="0"/>
              <a:t>from</a:t>
            </a:r>
            <a:r>
              <a:rPr lang="de-AT" sz="3600" b="1" dirty="0" smtClean="0"/>
              <a:t> Austria, 20 </a:t>
            </a:r>
            <a:r>
              <a:rPr lang="de-AT" sz="3600" b="1" dirty="0" err="1" smtClean="0"/>
              <a:t>years</a:t>
            </a:r>
            <a:r>
              <a:rPr lang="de-AT" sz="3600" b="1" dirty="0" smtClean="0"/>
              <a:t>))</a:t>
            </a:r>
            <a:endParaRPr lang="de-AT" sz="3600" b="1" dirty="0"/>
          </a:p>
        </p:txBody>
      </p:sp>
      <p:pic>
        <p:nvPicPr>
          <p:cNvPr id="4" name="Inhaltsplatzhalter 3"/>
          <p:cNvPicPr>
            <a:picLocks noGrp="1" noChangeAspect="1"/>
          </p:cNvPicPr>
          <p:nvPr>
            <p:ph idx="1"/>
          </p:nvPr>
        </p:nvPicPr>
        <p:blipFill>
          <a:blip r:embed="rId2"/>
          <a:stretch>
            <a:fillRect/>
          </a:stretch>
        </p:blipFill>
        <p:spPr>
          <a:xfrm>
            <a:off x="628650" y="2510349"/>
            <a:ext cx="4060703" cy="3974534"/>
          </a:xfrm>
          <a:prstGeom prst="rect">
            <a:avLst/>
          </a:prstGeom>
        </p:spPr>
      </p:pic>
      <p:sp>
        <p:nvSpPr>
          <p:cNvPr id="5" name="Textfeld 4"/>
          <p:cNvSpPr txBox="1"/>
          <p:nvPr/>
        </p:nvSpPr>
        <p:spPr>
          <a:xfrm>
            <a:off x="5074921" y="2667002"/>
            <a:ext cx="4513112" cy="4401205"/>
          </a:xfrm>
          <a:prstGeom prst="rect">
            <a:avLst/>
          </a:prstGeom>
          <a:noFill/>
        </p:spPr>
        <p:txBody>
          <a:bodyPr wrap="square" rtlCol="0">
            <a:spAutoFit/>
          </a:bodyPr>
          <a:lstStyle/>
          <a:p>
            <a:pPr defTabSz="914400"/>
            <a:r>
              <a:rPr lang="de-AT" sz="2000" b="1" dirty="0" smtClean="0">
                <a:solidFill>
                  <a:prstClr val="black"/>
                </a:solidFill>
              </a:rPr>
              <a:t>As an </a:t>
            </a:r>
            <a:r>
              <a:rPr lang="de-AT" sz="2000" b="1" dirty="0" err="1" smtClean="0">
                <a:solidFill>
                  <a:prstClr val="black"/>
                </a:solidFill>
              </a:rPr>
              <a:t>example</a:t>
            </a:r>
            <a:r>
              <a:rPr lang="de-AT" sz="2000" b="1" dirty="0" smtClean="0">
                <a:solidFill>
                  <a:prstClr val="black"/>
                </a:solidFill>
              </a:rPr>
              <a:t>: </a:t>
            </a:r>
            <a:r>
              <a:rPr lang="de-AT" sz="2000" b="1" dirty="0" err="1" smtClean="0">
                <a:solidFill>
                  <a:prstClr val="black"/>
                </a:solidFill>
              </a:rPr>
              <a:t>for</a:t>
            </a:r>
            <a:r>
              <a:rPr lang="de-AT" sz="2000" b="1" dirty="0" smtClean="0">
                <a:solidFill>
                  <a:prstClr val="black"/>
                </a:solidFill>
              </a:rPr>
              <a:t> </a:t>
            </a:r>
            <a:r>
              <a:rPr lang="de-AT" sz="2000" b="1" dirty="0" err="1" smtClean="0">
                <a:solidFill>
                  <a:prstClr val="black"/>
                </a:solidFill>
              </a:rPr>
              <a:t>household</a:t>
            </a:r>
            <a:r>
              <a:rPr lang="de-AT" sz="2000" b="1" dirty="0" smtClean="0">
                <a:solidFill>
                  <a:prstClr val="black"/>
                </a:solidFill>
              </a:rPr>
              <a:t> </a:t>
            </a:r>
            <a:r>
              <a:rPr lang="de-AT" sz="2000" b="1" dirty="0" err="1" smtClean="0">
                <a:solidFill>
                  <a:prstClr val="black"/>
                </a:solidFill>
              </a:rPr>
              <a:t>over</a:t>
            </a:r>
            <a:r>
              <a:rPr lang="de-AT" sz="2000" b="1" dirty="0" smtClean="0">
                <a:solidFill>
                  <a:prstClr val="black"/>
                </a:solidFill>
              </a:rPr>
              <a:t> </a:t>
            </a:r>
            <a:r>
              <a:rPr lang="de-AT" sz="2000" b="1" dirty="0" err="1" smtClean="0">
                <a:solidFill>
                  <a:prstClr val="black"/>
                </a:solidFill>
              </a:rPr>
              <a:t>the</a:t>
            </a:r>
            <a:r>
              <a:rPr lang="de-AT" sz="2000" b="1" dirty="0" smtClean="0">
                <a:solidFill>
                  <a:prstClr val="black"/>
                </a:solidFill>
              </a:rPr>
              <a:t> last </a:t>
            </a:r>
          </a:p>
          <a:p>
            <a:pPr defTabSz="914400"/>
            <a:r>
              <a:rPr lang="de-AT" sz="2000" b="1" dirty="0" smtClean="0">
                <a:solidFill>
                  <a:prstClr val="black"/>
                </a:solidFill>
              </a:rPr>
              <a:t>20 </a:t>
            </a:r>
            <a:r>
              <a:rPr lang="de-AT" sz="2000" b="1" dirty="0" err="1" smtClean="0">
                <a:solidFill>
                  <a:prstClr val="black"/>
                </a:solidFill>
              </a:rPr>
              <a:t>years</a:t>
            </a:r>
            <a:r>
              <a:rPr lang="de-AT" sz="2000" b="1" dirty="0">
                <a:solidFill>
                  <a:prstClr val="black"/>
                </a:solidFill>
              </a:rPr>
              <a:t> </a:t>
            </a:r>
            <a:r>
              <a:rPr lang="de-AT" sz="2000" b="1" dirty="0" err="1" smtClean="0">
                <a:solidFill>
                  <a:prstClr val="black"/>
                </a:solidFill>
              </a:rPr>
              <a:t>heat</a:t>
            </a:r>
            <a:r>
              <a:rPr lang="de-AT" sz="2000" b="1" dirty="0" smtClean="0">
                <a:solidFill>
                  <a:prstClr val="black"/>
                </a:solidFill>
              </a:rPr>
              <a:t> </a:t>
            </a:r>
            <a:r>
              <a:rPr lang="de-AT" sz="2000" b="1" dirty="0" err="1" smtClean="0">
                <a:solidFill>
                  <a:prstClr val="black"/>
                </a:solidFill>
              </a:rPr>
              <a:t>from</a:t>
            </a:r>
            <a:r>
              <a:rPr lang="de-AT" sz="2000" b="1" dirty="0" smtClean="0">
                <a:solidFill>
                  <a:prstClr val="black"/>
                </a:solidFill>
              </a:rPr>
              <a:t> </a:t>
            </a:r>
            <a:r>
              <a:rPr lang="de-AT" sz="2000" b="1" dirty="0" err="1" smtClean="0">
                <a:solidFill>
                  <a:prstClr val="black"/>
                </a:solidFill>
              </a:rPr>
              <a:t>biomass</a:t>
            </a:r>
            <a:r>
              <a:rPr lang="de-AT" sz="2000" b="1" dirty="0" smtClean="0">
                <a:solidFill>
                  <a:prstClr val="black"/>
                </a:solidFill>
              </a:rPr>
              <a:t> was </a:t>
            </a:r>
            <a:r>
              <a:rPr lang="de-AT" sz="2000" b="1" dirty="0" err="1" smtClean="0">
                <a:solidFill>
                  <a:prstClr val="black"/>
                </a:solidFill>
              </a:rPr>
              <a:t>up</a:t>
            </a:r>
            <a:r>
              <a:rPr lang="de-AT" sz="2000" b="1" dirty="0" smtClean="0">
                <a:solidFill>
                  <a:prstClr val="black"/>
                </a:solidFill>
              </a:rPr>
              <a:t> </a:t>
            </a:r>
          </a:p>
          <a:p>
            <a:pPr defTabSz="914400"/>
            <a:r>
              <a:rPr lang="de-AT" sz="2000" b="1" dirty="0" err="1" smtClean="0">
                <a:solidFill>
                  <a:prstClr val="black"/>
                </a:solidFill>
              </a:rPr>
              <a:t>to</a:t>
            </a:r>
            <a:r>
              <a:rPr lang="de-AT" sz="2000" b="1" dirty="0" smtClean="0">
                <a:solidFill>
                  <a:prstClr val="black"/>
                </a:solidFill>
              </a:rPr>
              <a:t> 50% </a:t>
            </a:r>
            <a:r>
              <a:rPr lang="de-AT" sz="2000" b="1" dirty="0" err="1" smtClean="0">
                <a:solidFill>
                  <a:prstClr val="black"/>
                </a:solidFill>
              </a:rPr>
              <a:t>cheaper</a:t>
            </a:r>
            <a:r>
              <a:rPr lang="de-AT" sz="2000" b="1" dirty="0" smtClean="0">
                <a:solidFill>
                  <a:prstClr val="black"/>
                </a:solidFill>
              </a:rPr>
              <a:t> </a:t>
            </a:r>
            <a:r>
              <a:rPr lang="de-AT" sz="2000" b="1" dirty="0" err="1" smtClean="0">
                <a:solidFill>
                  <a:prstClr val="black"/>
                </a:solidFill>
              </a:rPr>
              <a:t>than</a:t>
            </a:r>
            <a:r>
              <a:rPr lang="de-AT" sz="2000" b="1" dirty="0" smtClean="0">
                <a:solidFill>
                  <a:prstClr val="black"/>
                </a:solidFill>
              </a:rPr>
              <a:t> fossil </a:t>
            </a:r>
            <a:r>
              <a:rPr lang="de-AT" sz="2000" b="1" dirty="0" err="1" smtClean="0">
                <a:solidFill>
                  <a:prstClr val="black"/>
                </a:solidFill>
              </a:rPr>
              <a:t>generated</a:t>
            </a:r>
            <a:r>
              <a:rPr lang="de-AT" sz="2000" b="1" dirty="0" smtClean="0">
                <a:solidFill>
                  <a:prstClr val="black"/>
                </a:solidFill>
              </a:rPr>
              <a:t> </a:t>
            </a:r>
            <a:r>
              <a:rPr lang="de-AT" sz="2000" b="1" dirty="0" err="1" smtClean="0">
                <a:solidFill>
                  <a:prstClr val="black"/>
                </a:solidFill>
              </a:rPr>
              <a:t>heat</a:t>
            </a:r>
            <a:r>
              <a:rPr lang="de-AT" sz="2000" b="1" dirty="0" smtClean="0">
                <a:solidFill>
                  <a:prstClr val="black"/>
                </a:solidFill>
              </a:rPr>
              <a:t>!</a:t>
            </a:r>
          </a:p>
          <a:p>
            <a:pPr defTabSz="914400"/>
            <a:endParaRPr lang="de-AT" sz="2000" dirty="0">
              <a:solidFill>
                <a:prstClr val="black"/>
              </a:solidFill>
            </a:endParaRPr>
          </a:p>
          <a:p>
            <a:pPr defTabSz="914400"/>
            <a:r>
              <a:rPr lang="de-AT" sz="2000" b="1" dirty="0" smtClean="0">
                <a:solidFill>
                  <a:prstClr val="black"/>
                </a:solidFill>
              </a:rPr>
              <a:t>Prices </a:t>
            </a:r>
            <a:r>
              <a:rPr lang="de-AT" sz="2000" b="1" dirty="0" err="1" smtClean="0">
                <a:solidFill>
                  <a:prstClr val="black"/>
                </a:solidFill>
              </a:rPr>
              <a:t>of</a:t>
            </a:r>
            <a:r>
              <a:rPr lang="de-AT" sz="2000" b="1" dirty="0" smtClean="0">
                <a:solidFill>
                  <a:prstClr val="black"/>
                </a:solidFill>
              </a:rPr>
              <a:t> gas( </a:t>
            </a:r>
            <a:r>
              <a:rPr lang="de-AT" sz="2000" b="1" dirty="0" err="1" smtClean="0">
                <a:solidFill>
                  <a:prstClr val="black"/>
                </a:solidFill>
              </a:rPr>
              <a:t>yellow</a:t>
            </a:r>
            <a:r>
              <a:rPr lang="de-AT" sz="2000" b="1" dirty="0" smtClean="0">
                <a:solidFill>
                  <a:prstClr val="black"/>
                </a:solidFill>
              </a:rPr>
              <a:t>) </a:t>
            </a:r>
            <a:r>
              <a:rPr lang="de-AT" sz="2000" b="1" dirty="0" err="1" smtClean="0">
                <a:solidFill>
                  <a:prstClr val="black"/>
                </a:solidFill>
              </a:rPr>
              <a:t>and</a:t>
            </a:r>
            <a:r>
              <a:rPr lang="de-AT" sz="2000" b="1" dirty="0" smtClean="0">
                <a:solidFill>
                  <a:prstClr val="black"/>
                </a:solidFill>
              </a:rPr>
              <a:t> </a:t>
            </a:r>
            <a:r>
              <a:rPr lang="de-AT" sz="2000" b="1" dirty="0" err="1" smtClean="0">
                <a:solidFill>
                  <a:prstClr val="black"/>
                </a:solidFill>
              </a:rPr>
              <a:t>heating</a:t>
            </a:r>
            <a:r>
              <a:rPr lang="de-AT" sz="2000" b="1" dirty="0" smtClean="0">
                <a:solidFill>
                  <a:prstClr val="black"/>
                </a:solidFill>
              </a:rPr>
              <a:t> </a:t>
            </a:r>
            <a:r>
              <a:rPr lang="de-AT" sz="2000" b="1" dirty="0" err="1" smtClean="0">
                <a:solidFill>
                  <a:prstClr val="black"/>
                </a:solidFill>
              </a:rPr>
              <a:t>oil</a:t>
            </a:r>
            <a:r>
              <a:rPr lang="de-AT" sz="2000" b="1" dirty="0" smtClean="0">
                <a:solidFill>
                  <a:prstClr val="black"/>
                </a:solidFill>
              </a:rPr>
              <a:t> (</a:t>
            </a:r>
            <a:r>
              <a:rPr lang="de-AT" sz="2000" b="1" dirty="0" err="1" smtClean="0">
                <a:solidFill>
                  <a:prstClr val="black"/>
                </a:solidFill>
              </a:rPr>
              <a:t>dark</a:t>
            </a:r>
            <a:r>
              <a:rPr lang="de-AT" sz="2000" b="1" dirty="0" smtClean="0">
                <a:solidFill>
                  <a:prstClr val="black"/>
                </a:solidFill>
              </a:rPr>
              <a:t>)</a:t>
            </a:r>
          </a:p>
          <a:p>
            <a:pPr defTabSz="914400"/>
            <a:endParaRPr lang="de-AT" sz="2000" dirty="0">
              <a:solidFill>
                <a:prstClr val="black"/>
              </a:solidFill>
            </a:endParaRPr>
          </a:p>
          <a:p>
            <a:pPr defTabSz="914400"/>
            <a:endParaRPr lang="de-AT" sz="2000" dirty="0" smtClean="0">
              <a:solidFill>
                <a:prstClr val="black"/>
              </a:solidFill>
            </a:endParaRPr>
          </a:p>
          <a:p>
            <a:pPr defTabSz="914400"/>
            <a:endParaRPr lang="de-AT" sz="2000" dirty="0">
              <a:solidFill>
                <a:prstClr val="black"/>
              </a:solidFill>
            </a:endParaRPr>
          </a:p>
          <a:p>
            <a:pPr defTabSz="914400"/>
            <a:r>
              <a:rPr lang="de-AT" sz="2000" b="1" dirty="0" smtClean="0">
                <a:solidFill>
                  <a:prstClr val="black"/>
                </a:solidFill>
              </a:rPr>
              <a:t>Prices </a:t>
            </a:r>
            <a:r>
              <a:rPr lang="de-AT" sz="2000" b="1" dirty="0" err="1" smtClean="0">
                <a:solidFill>
                  <a:prstClr val="black"/>
                </a:solidFill>
              </a:rPr>
              <a:t>of</a:t>
            </a:r>
            <a:r>
              <a:rPr lang="de-AT" sz="2000" b="1" dirty="0" smtClean="0">
                <a:solidFill>
                  <a:prstClr val="black"/>
                </a:solidFill>
              </a:rPr>
              <a:t> different </a:t>
            </a:r>
            <a:r>
              <a:rPr lang="de-AT" sz="2000" b="1" dirty="0" err="1" smtClean="0">
                <a:solidFill>
                  <a:prstClr val="black"/>
                </a:solidFill>
              </a:rPr>
              <a:t>bioenergy</a:t>
            </a:r>
            <a:r>
              <a:rPr lang="de-AT" sz="2000" b="1" dirty="0" smtClean="0">
                <a:solidFill>
                  <a:prstClr val="black"/>
                </a:solidFill>
              </a:rPr>
              <a:t> </a:t>
            </a:r>
            <a:r>
              <a:rPr lang="de-AT" sz="2000" b="1" dirty="0" err="1" smtClean="0">
                <a:solidFill>
                  <a:prstClr val="black"/>
                </a:solidFill>
              </a:rPr>
              <a:t>carriers</a:t>
            </a:r>
            <a:endParaRPr lang="de-AT" sz="2000" b="1" dirty="0" smtClean="0">
              <a:solidFill>
                <a:prstClr val="black"/>
              </a:solidFill>
            </a:endParaRPr>
          </a:p>
          <a:p>
            <a:pPr defTabSz="914400"/>
            <a:endParaRPr lang="de-AT" sz="2000" dirty="0">
              <a:solidFill>
                <a:prstClr val="black"/>
              </a:solidFill>
            </a:endParaRPr>
          </a:p>
          <a:p>
            <a:pPr defTabSz="914400"/>
            <a:r>
              <a:rPr lang="de-AT" sz="2000" dirty="0" smtClean="0">
                <a:solidFill>
                  <a:prstClr val="black"/>
                </a:solidFill>
              </a:rPr>
              <a:t>(</a:t>
            </a:r>
            <a:r>
              <a:rPr lang="de-AT" sz="2000" dirty="0" err="1" smtClean="0">
                <a:solidFill>
                  <a:prstClr val="black"/>
                </a:solidFill>
              </a:rPr>
              <a:t>example</a:t>
            </a:r>
            <a:r>
              <a:rPr lang="de-AT" sz="2000" dirty="0" smtClean="0">
                <a:solidFill>
                  <a:prstClr val="black"/>
                </a:solidFill>
              </a:rPr>
              <a:t> </a:t>
            </a:r>
            <a:r>
              <a:rPr lang="de-AT" sz="2000" dirty="0" err="1" smtClean="0">
                <a:solidFill>
                  <a:prstClr val="black"/>
                </a:solidFill>
              </a:rPr>
              <a:t>from</a:t>
            </a:r>
            <a:r>
              <a:rPr lang="de-AT" sz="2000" dirty="0" smtClean="0">
                <a:solidFill>
                  <a:prstClr val="black"/>
                </a:solidFill>
              </a:rPr>
              <a:t> Austria)</a:t>
            </a:r>
            <a:endParaRPr lang="de-AT" sz="2000" dirty="0">
              <a:solidFill>
                <a:prstClr val="black"/>
              </a:solidFill>
            </a:endParaRPr>
          </a:p>
        </p:txBody>
      </p:sp>
      <p:cxnSp>
        <p:nvCxnSpPr>
          <p:cNvPr id="9" name="Gerade Verbindung mit Pfeil 8"/>
          <p:cNvCxnSpPr/>
          <p:nvPr/>
        </p:nvCxnSpPr>
        <p:spPr>
          <a:xfrm flipH="1" flipV="1">
            <a:off x="4382814" y="4939865"/>
            <a:ext cx="1521372" cy="283779"/>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1" name="Gerade Verbindung mit Pfeil 10"/>
          <p:cNvCxnSpPr/>
          <p:nvPr/>
        </p:nvCxnSpPr>
        <p:spPr>
          <a:xfrm flipH="1" flipV="1">
            <a:off x="3618186" y="3908268"/>
            <a:ext cx="1639614" cy="46403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916022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sz="3600" dirty="0"/>
              <a:t>B</a:t>
            </a:r>
            <a:r>
              <a:rPr lang="de-AT" sz="3600" dirty="0" smtClean="0"/>
              <a:t>ioenergy </a:t>
            </a:r>
            <a:r>
              <a:rPr lang="de-AT" sz="3600" dirty="0" err="1" smtClean="0"/>
              <a:t>and</a:t>
            </a:r>
            <a:r>
              <a:rPr lang="de-AT" sz="3600" dirty="0" smtClean="0"/>
              <a:t> </a:t>
            </a:r>
            <a:r>
              <a:rPr lang="de-AT" sz="3600" dirty="0" err="1" smtClean="0"/>
              <a:t>job</a:t>
            </a:r>
            <a:r>
              <a:rPr lang="de-AT" sz="3600" dirty="0" smtClean="0"/>
              <a:t> </a:t>
            </a:r>
            <a:r>
              <a:rPr lang="de-AT" sz="3600" dirty="0" err="1" smtClean="0"/>
              <a:t>creation</a:t>
            </a:r>
            <a:endParaRPr lang="de-AT" sz="3600" dirty="0"/>
          </a:p>
        </p:txBody>
      </p:sp>
      <p:sp>
        <p:nvSpPr>
          <p:cNvPr id="3" name="Inhaltsplatzhalter 2"/>
          <p:cNvSpPr>
            <a:spLocks noGrp="1"/>
          </p:cNvSpPr>
          <p:nvPr>
            <p:ph idx="1"/>
          </p:nvPr>
        </p:nvSpPr>
        <p:spPr/>
        <p:txBody>
          <a:bodyPr>
            <a:normAutofit/>
          </a:bodyPr>
          <a:lstStyle/>
          <a:p>
            <a:pPr marL="0" indent="0">
              <a:buNone/>
            </a:pPr>
            <a:r>
              <a:rPr lang="de-AT" sz="2000" b="1" dirty="0" err="1" smtClean="0"/>
              <a:t>Sector</a:t>
            </a:r>
            <a:r>
              <a:rPr lang="de-AT" sz="2000" b="1" dirty="0" smtClean="0"/>
              <a:t> 1: </a:t>
            </a:r>
            <a:r>
              <a:rPr lang="de-AT" sz="2000" b="1" dirty="0" err="1" smtClean="0"/>
              <a:t>the</a:t>
            </a:r>
            <a:r>
              <a:rPr lang="de-AT" sz="2000" b="1" dirty="0" smtClean="0"/>
              <a:t> </a:t>
            </a:r>
            <a:r>
              <a:rPr lang="de-AT" sz="2000" b="1" dirty="0" err="1" smtClean="0"/>
              <a:t>set</a:t>
            </a:r>
            <a:r>
              <a:rPr lang="de-AT" sz="2000" b="1" dirty="0" smtClean="0"/>
              <a:t> </a:t>
            </a:r>
            <a:r>
              <a:rPr lang="de-AT" sz="2000" b="1" dirty="0" err="1" smtClean="0"/>
              <a:t>up</a:t>
            </a:r>
            <a:r>
              <a:rPr lang="de-AT" sz="2000" b="1" dirty="0" smtClean="0"/>
              <a:t> </a:t>
            </a:r>
            <a:r>
              <a:rPr lang="de-AT" sz="2000" b="1" dirty="0" err="1" smtClean="0"/>
              <a:t>of</a:t>
            </a:r>
            <a:r>
              <a:rPr lang="de-AT" sz="2000" b="1" dirty="0" smtClean="0"/>
              <a:t> a bio- </a:t>
            </a:r>
            <a:r>
              <a:rPr lang="de-AT" sz="2000" b="1" dirty="0" err="1" smtClean="0"/>
              <a:t>energy</a:t>
            </a:r>
            <a:r>
              <a:rPr lang="de-AT" sz="2000" b="1" dirty="0" smtClean="0"/>
              <a:t> </a:t>
            </a:r>
            <a:r>
              <a:rPr lang="de-AT" sz="2000" b="1" dirty="0" err="1" smtClean="0"/>
              <a:t>system</a:t>
            </a:r>
            <a:r>
              <a:rPr lang="de-AT" sz="2000" b="1" dirty="0" smtClean="0"/>
              <a:t> </a:t>
            </a:r>
          </a:p>
          <a:p>
            <a:pPr marL="0" indent="0">
              <a:buNone/>
            </a:pPr>
            <a:r>
              <a:rPr lang="de-AT" sz="2000" dirty="0" smtClean="0"/>
              <a:t>such </a:t>
            </a:r>
            <a:r>
              <a:rPr lang="de-AT" sz="2000" dirty="0" err="1" smtClean="0"/>
              <a:t>as</a:t>
            </a:r>
            <a:r>
              <a:rPr lang="de-AT" sz="2000" dirty="0" smtClean="0"/>
              <a:t> a </a:t>
            </a:r>
            <a:r>
              <a:rPr lang="de-AT" sz="2000" dirty="0" err="1" smtClean="0"/>
              <a:t>district</a:t>
            </a:r>
            <a:r>
              <a:rPr lang="de-AT" sz="2000" dirty="0" smtClean="0"/>
              <a:t> </a:t>
            </a:r>
            <a:r>
              <a:rPr lang="de-AT" sz="2000" dirty="0" err="1" smtClean="0"/>
              <a:t>heating</a:t>
            </a:r>
            <a:r>
              <a:rPr lang="de-AT" sz="2000" dirty="0" smtClean="0"/>
              <a:t> plant,  a </a:t>
            </a:r>
            <a:r>
              <a:rPr lang="de-AT" sz="2000" dirty="0" err="1" smtClean="0"/>
              <a:t>pellets</a:t>
            </a:r>
            <a:r>
              <a:rPr lang="de-AT" sz="2000" dirty="0" smtClean="0"/>
              <a:t> plant, a power plant, a </a:t>
            </a:r>
            <a:r>
              <a:rPr lang="de-AT" sz="2000" dirty="0" err="1" smtClean="0"/>
              <a:t>biogas</a:t>
            </a:r>
            <a:r>
              <a:rPr lang="de-AT" sz="2000" dirty="0" smtClean="0"/>
              <a:t> plant: </a:t>
            </a:r>
            <a:r>
              <a:rPr lang="de-AT" sz="2000" dirty="0" err="1" smtClean="0"/>
              <a:t>one</a:t>
            </a:r>
            <a:r>
              <a:rPr lang="de-AT" sz="2000" dirty="0" smtClean="0"/>
              <a:t> </a:t>
            </a:r>
            <a:r>
              <a:rPr lang="de-AT" sz="2000" dirty="0" err="1" smtClean="0"/>
              <a:t>million</a:t>
            </a:r>
            <a:r>
              <a:rPr lang="de-AT" sz="2000" dirty="0" smtClean="0"/>
              <a:t> </a:t>
            </a:r>
            <a:r>
              <a:rPr lang="de-AT" sz="2000" dirty="0" err="1" smtClean="0"/>
              <a:t>euro</a:t>
            </a:r>
            <a:r>
              <a:rPr lang="de-AT" sz="2000" dirty="0" smtClean="0"/>
              <a:t> </a:t>
            </a:r>
            <a:r>
              <a:rPr lang="de-AT" sz="2000" dirty="0" err="1" smtClean="0"/>
              <a:t>investment</a:t>
            </a:r>
            <a:r>
              <a:rPr lang="de-AT" sz="2000" dirty="0" smtClean="0"/>
              <a:t> </a:t>
            </a:r>
            <a:r>
              <a:rPr lang="de-AT" sz="2000" dirty="0" err="1" smtClean="0"/>
              <a:t>creates</a:t>
            </a:r>
            <a:r>
              <a:rPr lang="de-AT" sz="2000" dirty="0" smtClean="0"/>
              <a:t> </a:t>
            </a:r>
            <a:r>
              <a:rPr lang="de-AT" sz="2000" dirty="0" err="1" smtClean="0"/>
              <a:t>direct</a:t>
            </a:r>
            <a:r>
              <a:rPr lang="de-AT" sz="2000" dirty="0" smtClean="0"/>
              <a:t> </a:t>
            </a:r>
            <a:r>
              <a:rPr lang="de-AT" sz="2000" dirty="0" err="1" smtClean="0"/>
              <a:t>jobs</a:t>
            </a:r>
            <a:r>
              <a:rPr lang="de-AT" sz="2000" dirty="0" smtClean="0"/>
              <a:t> </a:t>
            </a:r>
            <a:r>
              <a:rPr lang="de-AT" sz="2000" dirty="0" err="1" smtClean="0"/>
              <a:t>and</a:t>
            </a:r>
            <a:r>
              <a:rPr lang="de-AT" sz="2000" dirty="0" smtClean="0"/>
              <a:t> </a:t>
            </a:r>
            <a:r>
              <a:rPr lang="de-AT" sz="2000" dirty="0" err="1" smtClean="0"/>
              <a:t>indirect</a:t>
            </a:r>
            <a:r>
              <a:rPr lang="de-AT" sz="2000" dirty="0" smtClean="0"/>
              <a:t> </a:t>
            </a:r>
            <a:r>
              <a:rPr lang="de-AT" sz="2000" dirty="0" err="1" smtClean="0"/>
              <a:t>jobs</a:t>
            </a:r>
            <a:r>
              <a:rPr lang="de-AT" sz="2000" dirty="0" smtClean="0"/>
              <a:t>, (Austria: </a:t>
            </a:r>
            <a:r>
              <a:rPr lang="de-AT" sz="1800" dirty="0" smtClean="0"/>
              <a:t>20 – 25 Jobs </a:t>
            </a:r>
            <a:r>
              <a:rPr lang="de-AT" sz="1800" dirty="0" err="1" smtClean="0"/>
              <a:t>annually</a:t>
            </a:r>
            <a:r>
              <a:rPr lang="de-AT" sz="1800" dirty="0" smtClean="0"/>
              <a:t>)</a:t>
            </a:r>
          </a:p>
          <a:p>
            <a:pPr marL="0" indent="0">
              <a:buNone/>
            </a:pPr>
            <a:r>
              <a:rPr lang="de-AT" sz="2000" b="1" dirty="0" err="1" smtClean="0"/>
              <a:t>Sector</a:t>
            </a:r>
            <a:r>
              <a:rPr lang="de-AT" sz="2000" b="1" dirty="0" smtClean="0"/>
              <a:t> 2: </a:t>
            </a:r>
            <a:r>
              <a:rPr lang="de-AT" sz="2000" b="1" dirty="0" err="1" smtClean="0"/>
              <a:t>creation</a:t>
            </a:r>
            <a:r>
              <a:rPr lang="de-AT" sz="2000" b="1" dirty="0" smtClean="0"/>
              <a:t> </a:t>
            </a:r>
            <a:r>
              <a:rPr lang="de-AT" sz="2000" b="1" dirty="0" err="1" smtClean="0"/>
              <a:t>of</a:t>
            </a:r>
            <a:r>
              <a:rPr lang="de-AT" sz="2000" b="1" dirty="0" smtClean="0"/>
              <a:t> a </a:t>
            </a:r>
            <a:r>
              <a:rPr lang="de-AT" sz="2000" b="1" dirty="0" err="1" smtClean="0"/>
              <a:t>bioenergy</a:t>
            </a:r>
            <a:r>
              <a:rPr lang="de-AT" sz="2000" b="1" dirty="0" smtClean="0"/>
              <a:t> </a:t>
            </a:r>
            <a:r>
              <a:rPr lang="de-AT" sz="2000" b="1" dirty="0" err="1" smtClean="0"/>
              <a:t>equipment</a:t>
            </a:r>
            <a:r>
              <a:rPr lang="de-AT" sz="2000" b="1" dirty="0" smtClean="0"/>
              <a:t> </a:t>
            </a:r>
            <a:r>
              <a:rPr lang="de-AT" sz="2000" b="1" dirty="0" err="1" smtClean="0"/>
              <a:t>industry</a:t>
            </a:r>
            <a:r>
              <a:rPr lang="de-AT" sz="2000" dirty="0" smtClean="0"/>
              <a:t>: </a:t>
            </a:r>
            <a:r>
              <a:rPr lang="de-AT" sz="2000" dirty="0" err="1" smtClean="0"/>
              <a:t>companies</a:t>
            </a:r>
            <a:r>
              <a:rPr lang="de-AT" sz="2000" dirty="0" smtClean="0"/>
              <a:t> </a:t>
            </a:r>
            <a:r>
              <a:rPr lang="de-AT" sz="2000" dirty="0" err="1" smtClean="0"/>
              <a:t>that</a:t>
            </a:r>
            <a:r>
              <a:rPr lang="de-AT" sz="2000" dirty="0" smtClean="0"/>
              <a:t> </a:t>
            </a:r>
            <a:r>
              <a:rPr lang="de-AT" sz="2000" dirty="0" err="1" smtClean="0"/>
              <a:t>produce</a:t>
            </a:r>
            <a:r>
              <a:rPr lang="de-AT" sz="2000" dirty="0" smtClean="0"/>
              <a:t> </a:t>
            </a:r>
            <a:r>
              <a:rPr lang="de-AT" sz="2000" dirty="0" err="1" smtClean="0"/>
              <a:t>boilers</a:t>
            </a:r>
            <a:r>
              <a:rPr lang="de-AT" sz="2000" dirty="0" smtClean="0"/>
              <a:t>, </a:t>
            </a:r>
            <a:r>
              <a:rPr lang="de-AT" sz="2000" dirty="0" err="1" smtClean="0"/>
              <a:t>chippers</a:t>
            </a:r>
            <a:r>
              <a:rPr lang="de-AT" sz="2000" dirty="0" smtClean="0"/>
              <a:t>, </a:t>
            </a:r>
            <a:r>
              <a:rPr lang="de-AT" sz="2000" dirty="0" err="1" smtClean="0"/>
              <a:t>stoves</a:t>
            </a:r>
            <a:r>
              <a:rPr lang="de-AT" sz="2000" dirty="0" smtClean="0"/>
              <a:t>, </a:t>
            </a:r>
            <a:r>
              <a:rPr lang="de-AT" sz="2000" dirty="0" err="1" smtClean="0"/>
              <a:t>wood</a:t>
            </a:r>
            <a:r>
              <a:rPr lang="de-AT" sz="2000" dirty="0" smtClean="0"/>
              <a:t> </a:t>
            </a:r>
            <a:r>
              <a:rPr lang="de-AT" sz="2000" dirty="0" err="1" smtClean="0"/>
              <a:t>processing</a:t>
            </a:r>
            <a:r>
              <a:rPr lang="de-AT" sz="2000" dirty="0" smtClean="0"/>
              <a:t> </a:t>
            </a:r>
            <a:r>
              <a:rPr lang="de-AT" sz="2000" dirty="0" err="1" smtClean="0"/>
              <a:t>devices</a:t>
            </a:r>
            <a:r>
              <a:rPr lang="de-AT" sz="2000" dirty="0" smtClean="0"/>
              <a:t> etc. </a:t>
            </a:r>
          </a:p>
          <a:p>
            <a:pPr marL="0" indent="0">
              <a:buNone/>
            </a:pPr>
            <a:r>
              <a:rPr lang="de-AT" sz="2000" b="1" dirty="0" err="1" smtClean="0"/>
              <a:t>Sector</a:t>
            </a:r>
            <a:r>
              <a:rPr lang="de-AT" sz="2000" b="1" dirty="0" smtClean="0"/>
              <a:t> 3:the </a:t>
            </a:r>
            <a:r>
              <a:rPr lang="de-AT" sz="2000" b="1" dirty="0" err="1" smtClean="0"/>
              <a:t>operation</a:t>
            </a:r>
            <a:r>
              <a:rPr lang="de-AT" sz="2000" b="1" dirty="0" smtClean="0"/>
              <a:t> </a:t>
            </a:r>
            <a:r>
              <a:rPr lang="de-AT" sz="2000" b="1" dirty="0" err="1" smtClean="0"/>
              <a:t>of</a:t>
            </a:r>
            <a:r>
              <a:rPr lang="de-AT" sz="2000" b="1" dirty="0" smtClean="0"/>
              <a:t> a </a:t>
            </a:r>
            <a:r>
              <a:rPr lang="de-AT" sz="2000" b="1" dirty="0" err="1" smtClean="0"/>
              <a:t>bioenergy</a:t>
            </a:r>
            <a:r>
              <a:rPr lang="de-AT" sz="2000" b="1" dirty="0" smtClean="0"/>
              <a:t> </a:t>
            </a:r>
            <a:r>
              <a:rPr lang="de-AT" sz="2000" b="1" dirty="0" err="1" smtClean="0"/>
              <a:t>system</a:t>
            </a:r>
            <a:r>
              <a:rPr lang="de-AT" sz="2000" b="1" dirty="0" smtClean="0"/>
              <a:t> </a:t>
            </a:r>
            <a:r>
              <a:rPr lang="de-AT" sz="2000" b="1" dirty="0" err="1" smtClean="0"/>
              <a:t>offers</a:t>
            </a:r>
            <a:r>
              <a:rPr lang="de-AT" sz="2000" b="1" dirty="0" smtClean="0"/>
              <a:t> </a:t>
            </a:r>
            <a:r>
              <a:rPr lang="de-AT" sz="2000" b="1" dirty="0" err="1" smtClean="0"/>
              <a:t>jobs</a:t>
            </a:r>
            <a:r>
              <a:rPr lang="de-AT" sz="2000" b="1" dirty="0" smtClean="0"/>
              <a:t> at 3 </a:t>
            </a:r>
            <a:r>
              <a:rPr lang="de-AT" sz="2000" b="1" dirty="0" err="1" smtClean="0"/>
              <a:t>levels</a:t>
            </a:r>
            <a:endParaRPr lang="de-AT" sz="2000" b="1" dirty="0" smtClean="0"/>
          </a:p>
          <a:p>
            <a:pPr lvl="1"/>
            <a:r>
              <a:rPr lang="de-AT" sz="2000" dirty="0" err="1" smtClean="0"/>
              <a:t>Production</a:t>
            </a:r>
            <a:r>
              <a:rPr lang="de-AT" sz="2000" dirty="0" smtClean="0"/>
              <a:t> </a:t>
            </a:r>
            <a:r>
              <a:rPr lang="de-AT" sz="2000" dirty="0" err="1" smtClean="0"/>
              <a:t>of</a:t>
            </a:r>
            <a:r>
              <a:rPr lang="de-AT" sz="2000" dirty="0" smtClean="0"/>
              <a:t> </a:t>
            </a:r>
            <a:r>
              <a:rPr lang="de-AT" sz="2000" dirty="0" err="1" smtClean="0"/>
              <a:t>biomass</a:t>
            </a:r>
            <a:r>
              <a:rPr lang="de-AT" sz="2000" dirty="0" smtClean="0"/>
              <a:t>: </a:t>
            </a:r>
            <a:r>
              <a:rPr lang="de-AT" sz="2000" dirty="0" err="1" smtClean="0"/>
              <a:t>energy</a:t>
            </a:r>
            <a:r>
              <a:rPr lang="de-AT" sz="2000" dirty="0" smtClean="0"/>
              <a:t> </a:t>
            </a:r>
            <a:r>
              <a:rPr lang="de-AT" sz="2000" dirty="0" err="1" smtClean="0"/>
              <a:t>crops</a:t>
            </a:r>
            <a:r>
              <a:rPr lang="de-AT" sz="2000" dirty="0" smtClean="0"/>
              <a:t>. </a:t>
            </a:r>
            <a:r>
              <a:rPr lang="de-AT" sz="2000" dirty="0" err="1" smtClean="0"/>
              <a:t>Or</a:t>
            </a:r>
            <a:r>
              <a:rPr lang="de-AT" sz="2000" dirty="0" smtClean="0"/>
              <a:t> </a:t>
            </a:r>
            <a:r>
              <a:rPr lang="de-AT" sz="2000" dirty="0" err="1" smtClean="0"/>
              <a:t>collecting</a:t>
            </a:r>
            <a:r>
              <a:rPr lang="de-AT" sz="2000" dirty="0" smtClean="0"/>
              <a:t> </a:t>
            </a:r>
            <a:r>
              <a:rPr lang="de-AT" sz="2000" dirty="0" err="1" smtClean="0"/>
              <a:t>of</a:t>
            </a:r>
            <a:r>
              <a:rPr lang="de-AT" sz="2000" dirty="0" smtClean="0"/>
              <a:t> </a:t>
            </a:r>
            <a:r>
              <a:rPr lang="de-AT" sz="2000" dirty="0" err="1" smtClean="0"/>
              <a:t>by-products</a:t>
            </a:r>
            <a:endParaRPr lang="de-AT" sz="2000" dirty="0" smtClean="0"/>
          </a:p>
          <a:p>
            <a:pPr lvl="1"/>
            <a:r>
              <a:rPr lang="de-AT" sz="2000" dirty="0" err="1" smtClean="0"/>
              <a:t>Logistics</a:t>
            </a:r>
            <a:r>
              <a:rPr lang="de-AT" sz="2000" dirty="0" smtClean="0"/>
              <a:t> </a:t>
            </a:r>
            <a:r>
              <a:rPr lang="de-AT" sz="2000" dirty="0" err="1" smtClean="0"/>
              <a:t>of</a:t>
            </a:r>
            <a:r>
              <a:rPr lang="de-AT" sz="2000" dirty="0" smtClean="0"/>
              <a:t> </a:t>
            </a:r>
            <a:r>
              <a:rPr lang="de-AT" sz="2000" dirty="0" err="1" smtClean="0"/>
              <a:t>biomass</a:t>
            </a:r>
            <a:r>
              <a:rPr lang="de-AT" sz="2000" dirty="0" smtClean="0"/>
              <a:t>:  </a:t>
            </a:r>
            <a:r>
              <a:rPr lang="de-AT" sz="2000" dirty="0" err="1" smtClean="0"/>
              <a:t>from</a:t>
            </a:r>
            <a:r>
              <a:rPr lang="de-AT" sz="2000" dirty="0" smtClean="0"/>
              <a:t> </a:t>
            </a:r>
            <a:r>
              <a:rPr lang="de-AT" sz="2000" dirty="0" err="1" smtClean="0"/>
              <a:t>the</a:t>
            </a:r>
            <a:r>
              <a:rPr lang="de-AT" sz="2000" dirty="0" smtClean="0"/>
              <a:t> </a:t>
            </a:r>
            <a:r>
              <a:rPr lang="de-AT" sz="2000" dirty="0" err="1" smtClean="0"/>
              <a:t>field</a:t>
            </a:r>
            <a:r>
              <a:rPr lang="de-AT" sz="2000" dirty="0" smtClean="0"/>
              <a:t> </a:t>
            </a:r>
            <a:r>
              <a:rPr lang="de-AT" sz="2000" dirty="0" err="1" smtClean="0"/>
              <a:t>to</a:t>
            </a:r>
            <a:r>
              <a:rPr lang="de-AT" sz="2000" dirty="0" smtClean="0"/>
              <a:t> </a:t>
            </a:r>
            <a:r>
              <a:rPr lang="de-AT" sz="2000" dirty="0" err="1" smtClean="0"/>
              <a:t>the</a:t>
            </a:r>
            <a:r>
              <a:rPr lang="de-AT" sz="2000" dirty="0" smtClean="0"/>
              <a:t> </a:t>
            </a:r>
            <a:r>
              <a:rPr lang="de-AT" sz="2000" dirty="0" err="1" smtClean="0"/>
              <a:t>consumer</a:t>
            </a:r>
            <a:r>
              <a:rPr lang="de-AT" sz="2000" dirty="0" smtClean="0"/>
              <a:t>: </a:t>
            </a:r>
            <a:r>
              <a:rPr lang="de-AT" sz="2000" dirty="0" err="1" smtClean="0"/>
              <a:t>drying</a:t>
            </a:r>
            <a:r>
              <a:rPr lang="de-AT" sz="2000" dirty="0" smtClean="0"/>
              <a:t>, </a:t>
            </a:r>
            <a:r>
              <a:rPr lang="de-AT" sz="2000" dirty="0" err="1" smtClean="0"/>
              <a:t>processing</a:t>
            </a:r>
            <a:r>
              <a:rPr lang="de-AT" sz="2000" dirty="0" smtClean="0"/>
              <a:t>, </a:t>
            </a:r>
            <a:r>
              <a:rPr lang="de-AT" sz="2000" dirty="0" err="1" smtClean="0"/>
              <a:t>storage</a:t>
            </a:r>
            <a:r>
              <a:rPr lang="de-AT" sz="2000" dirty="0" smtClean="0"/>
              <a:t>, </a:t>
            </a:r>
            <a:r>
              <a:rPr lang="de-AT" sz="2000" dirty="0" err="1" smtClean="0"/>
              <a:t>transport</a:t>
            </a:r>
            <a:r>
              <a:rPr lang="de-AT" sz="2000" dirty="0" smtClean="0"/>
              <a:t>, </a:t>
            </a:r>
          </a:p>
          <a:p>
            <a:pPr lvl="1"/>
            <a:r>
              <a:rPr lang="de-AT" sz="2000" dirty="0" err="1" smtClean="0"/>
              <a:t>Use</a:t>
            </a:r>
            <a:r>
              <a:rPr lang="de-AT" sz="2000" dirty="0" smtClean="0"/>
              <a:t> </a:t>
            </a:r>
            <a:r>
              <a:rPr lang="de-AT" sz="2000" dirty="0" err="1" smtClean="0"/>
              <a:t>of</a:t>
            </a:r>
            <a:r>
              <a:rPr lang="de-AT" sz="2000" dirty="0" smtClean="0"/>
              <a:t> </a:t>
            </a:r>
            <a:r>
              <a:rPr lang="de-AT" sz="2000" dirty="0" err="1" smtClean="0"/>
              <a:t>biomass</a:t>
            </a:r>
            <a:r>
              <a:rPr lang="de-AT" sz="2000" dirty="0" smtClean="0"/>
              <a:t>: </a:t>
            </a:r>
            <a:r>
              <a:rPr lang="de-AT" sz="2000" dirty="0" err="1" smtClean="0"/>
              <a:t>operation</a:t>
            </a:r>
            <a:r>
              <a:rPr lang="de-AT" sz="2000" dirty="0" smtClean="0"/>
              <a:t> </a:t>
            </a:r>
            <a:r>
              <a:rPr lang="de-AT" sz="2000" dirty="0" err="1" smtClean="0"/>
              <a:t>of</a:t>
            </a:r>
            <a:r>
              <a:rPr lang="de-AT" sz="2000" dirty="0" smtClean="0"/>
              <a:t> </a:t>
            </a:r>
            <a:r>
              <a:rPr lang="de-AT" sz="2000" dirty="0" err="1" smtClean="0"/>
              <a:t>the</a:t>
            </a:r>
            <a:r>
              <a:rPr lang="de-AT" sz="2000" dirty="0" smtClean="0"/>
              <a:t> </a:t>
            </a:r>
            <a:r>
              <a:rPr lang="de-AT" sz="2000" dirty="0" err="1" smtClean="0"/>
              <a:t>biomass</a:t>
            </a:r>
            <a:r>
              <a:rPr lang="de-AT" sz="2000" dirty="0" smtClean="0"/>
              <a:t> plant, </a:t>
            </a:r>
            <a:r>
              <a:rPr lang="de-AT" sz="2000" dirty="0" err="1" smtClean="0"/>
              <a:t>maintenanc</a:t>
            </a:r>
            <a:endParaRPr lang="de-AT" sz="1600" dirty="0" smtClean="0"/>
          </a:p>
          <a:p>
            <a:pPr marL="457200" lvl="1" indent="0">
              <a:buNone/>
            </a:pPr>
            <a:endParaRPr lang="de-AT" sz="1600" dirty="0" smtClean="0"/>
          </a:p>
          <a:p>
            <a:pPr lvl="1"/>
            <a:endParaRPr lang="de-AT" sz="1600" dirty="0"/>
          </a:p>
        </p:txBody>
      </p:sp>
    </p:spTree>
    <p:extLst>
      <p:ext uri="{BB962C8B-B14F-4D97-AF65-F5344CB8AC3E}">
        <p14:creationId xmlns:p14="http://schemas.microsoft.com/office/powerpoint/2010/main" val="115713251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AT" sz="3600" b="1" dirty="0" smtClean="0"/>
              <a:t>Regional Job </a:t>
            </a:r>
            <a:r>
              <a:rPr lang="de-AT" sz="3600" b="1" dirty="0" err="1" smtClean="0"/>
              <a:t>creation</a:t>
            </a:r>
            <a:r>
              <a:rPr lang="de-AT" sz="3600" b="1" dirty="0" smtClean="0"/>
              <a:t/>
            </a:r>
            <a:br>
              <a:rPr lang="de-AT" sz="3600" b="1" dirty="0" smtClean="0"/>
            </a:br>
            <a:r>
              <a:rPr lang="de-AT" sz="3600" b="1" dirty="0" smtClean="0"/>
              <a:t>Bioenergy </a:t>
            </a:r>
            <a:r>
              <a:rPr lang="de-AT" sz="3600" b="1" dirty="0" err="1" smtClean="0"/>
              <a:t>compared</a:t>
            </a:r>
            <a:r>
              <a:rPr lang="de-AT" sz="3600" b="1" dirty="0" smtClean="0"/>
              <a:t> </a:t>
            </a:r>
            <a:r>
              <a:rPr lang="de-AT" sz="3600" b="1" dirty="0" err="1" smtClean="0"/>
              <a:t>with</a:t>
            </a:r>
            <a:r>
              <a:rPr lang="de-AT" sz="3600" b="1" dirty="0" smtClean="0"/>
              <a:t> Wind, PV</a:t>
            </a:r>
            <a:br>
              <a:rPr lang="de-AT" sz="3600" b="1" dirty="0" smtClean="0"/>
            </a:br>
            <a:endParaRPr lang="de-AT" sz="3600" b="1" dirty="0"/>
          </a:p>
        </p:txBody>
      </p:sp>
      <p:sp>
        <p:nvSpPr>
          <p:cNvPr id="3" name="Inhaltsplatzhalter 2"/>
          <p:cNvSpPr>
            <a:spLocks noGrp="1"/>
          </p:cNvSpPr>
          <p:nvPr>
            <p:ph idx="1"/>
          </p:nvPr>
        </p:nvSpPr>
        <p:spPr/>
        <p:txBody>
          <a:bodyPr>
            <a:normAutofit fontScale="92500" lnSpcReduction="20000"/>
          </a:bodyPr>
          <a:lstStyle/>
          <a:p>
            <a:pPr marL="0" indent="0">
              <a:buNone/>
            </a:pPr>
            <a:r>
              <a:rPr lang="de-AT" sz="2000" b="1" dirty="0" smtClean="0"/>
              <a:t>                                                                                                      </a:t>
            </a:r>
            <a:r>
              <a:rPr lang="de-AT" sz="2000" b="1" dirty="0" err="1" smtClean="0"/>
              <a:t>wind,PV</a:t>
            </a:r>
            <a:r>
              <a:rPr lang="de-AT" sz="2000" b="1" dirty="0" smtClean="0"/>
              <a:t>                                </a:t>
            </a:r>
            <a:r>
              <a:rPr lang="de-AT" sz="2000" b="1" dirty="0" err="1" smtClean="0"/>
              <a:t>bioenergy</a:t>
            </a:r>
            <a:endParaRPr lang="de-AT" sz="2000" b="1" dirty="0" smtClean="0"/>
          </a:p>
          <a:p>
            <a:pPr marL="0" indent="0">
              <a:buNone/>
            </a:pPr>
            <a:r>
              <a:rPr lang="de-AT" sz="2000" b="1" dirty="0" err="1" smtClean="0"/>
              <a:t>Sector</a:t>
            </a:r>
            <a:r>
              <a:rPr lang="de-AT" sz="2000" b="1" dirty="0" smtClean="0"/>
              <a:t> 1: </a:t>
            </a:r>
            <a:r>
              <a:rPr lang="de-AT" sz="2000" b="1" dirty="0" err="1" smtClean="0"/>
              <a:t>the</a:t>
            </a:r>
            <a:r>
              <a:rPr lang="de-AT" sz="2000" b="1" dirty="0" smtClean="0"/>
              <a:t> </a:t>
            </a:r>
            <a:r>
              <a:rPr lang="de-AT" sz="2000" b="1" dirty="0" err="1" smtClean="0"/>
              <a:t>set</a:t>
            </a:r>
            <a:r>
              <a:rPr lang="de-AT" sz="2000" b="1" dirty="0" smtClean="0"/>
              <a:t> </a:t>
            </a:r>
            <a:r>
              <a:rPr lang="de-AT" sz="2000" b="1" dirty="0" err="1" smtClean="0"/>
              <a:t>up</a:t>
            </a:r>
            <a:r>
              <a:rPr lang="de-AT" sz="2000" b="1" dirty="0" smtClean="0"/>
              <a:t> </a:t>
            </a:r>
            <a:r>
              <a:rPr lang="de-AT" sz="2000" b="1" dirty="0" err="1" smtClean="0"/>
              <a:t>of</a:t>
            </a:r>
            <a:r>
              <a:rPr lang="de-AT" sz="2000" b="1" dirty="0" smtClean="0"/>
              <a:t> a bio- </a:t>
            </a:r>
            <a:r>
              <a:rPr lang="de-AT" sz="2000" b="1" dirty="0" err="1" smtClean="0"/>
              <a:t>energy</a:t>
            </a:r>
            <a:r>
              <a:rPr lang="de-AT" sz="2000" b="1" dirty="0" smtClean="0"/>
              <a:t> </a:t>
            </a:r>
            <a:r>
              <a:rPr lang="de-AT" sz="2000" b="1" dirty="0" err="1" smtClean="0"/>
              <a:t>system</a:t>
            </a:r>
            <a:r>
              <a:rPr lang="de-AT" sz="2000" b="1" dirty="0" smtClean="0"/>
              <a:t>                            </a:t>
            </a:r>
            <a:r>
              <a:rPr lang="de-AT" sz="2000" b="1" dirty="0" err="1" smtClean="0"/>
              <a:t>yes</a:t>
            </a:r>
            <a:r>
              <a:rPr lang="de-AT" sz="2000" b="1" dirty="0" smtClean="0"/>
              <a:t>                                     </a:t>
            </a:r>
            <a:r>
              <a:rPr lang="de-AT" sz="2000" b="1" dirty="0" err="1" smtClean="0"/>
              <a:t>yes</a:t>
            </a:r>
            <a:endParaRPr lang="de-AT" sz="2000" b="1" dirty="0" smtClean="0"/>
          </a:p>
          <a:p>
            <a:pPr marL="0" indent="0">
              <a:buNone/>
            </a:pPr>
            <a:r>
              <a:rPr lang="de-AT" sz="2000" b="1" dirty="0" err="1" smtClean="0"/>
              <a:t>Sector</a:t>
            </a:r>
            <a:r>
              <a:rPr lang="de-AT" sz="2000" b="1" dirty="0" smtClean="0"/>
              <a:t> 2: </a:t>
            </a:r>
            <a:r>
              <a:rPr lang="de-AT" sz="2000" b="1" dirty="0" err="1" smtClean="0"/>
              <a:t>creation</a:t>
            </a:r>
            <a:r>
              <a:rPr lang="de-AT" sz="2000" b="1" dirty="0" smtClean="0"/>
              <a:t> </a:t>
            </a:r>
            <a:r>
              <a:rPr lang="de-AT" sz="2000" b="1" dirty="0" err="1" smtClean="0"/>
              <a:t>of</a:t>
            </a:r>
            <a:r>
              <a:rPr lang="de-AT" sz="2000" b="1" dirty="0" smtClean="0"/>
              <a:t> an </a:t>
            </a:r>
            <a:r>
              <a:rPr lang="de-AT" sz="2000" b="1" dirty="0" err="1" smtClean="0"/>
              <a:t>equipment</a:t>
            </a:r>
            <a:r>
              <a:rPr lang="de-AT" sz="2000" b="1" dirty="0" smtClean="0"/>
              <a:t> </a:t>
            </a:r>
            <a:r>
              <a:rPr lang="de-AT" sz="2000" b="1" dirty="0" err="1" smtClean="0"/>
              <a:t>industry</a:t>
            </a:r>
            <a:r>
              <a:rPr lang="de-AT" sz="2000" b="1" dirty="0" smtClean="0"/>
              <a:t>:                         </a:t>
            </a:r>
            <a:r>
              <a:rPr lang="de-AT" sz="2000" b="1" dirty="0" err="1" smtClean="0"/>
              <a:t>barely</a:t>
            </a:r>
            <a:r>
              <a:rPr lang="de-AT" sz="2000" b="1" dirty="0" smtClean="0"/>
              <a:t>                                </a:t>
            </a:r>
            <a:r>
              <a:rPr lang="de-AT" sz="2000" b="1" dirty="0" err="1" smtClean="0"/>
              <a:t>yes</a:t>
            </a:r>
            <a:r>
              <a:rPr lang="de-AT" sz="2000" b="1" dirty="0" smtClean="0"/>
              <a:t> </a:t>
            </a:r>
          </a:p>
          <a:p>
            <a:pPr marL="0" indent="0">
              <a:buNone/>
            </a:pPr>
            <a:r>
              <a:rPr lang="de-AT" sz="2000" b="1" dirty="0" err="1" smtClean="0"/>
              <a:t>Sector</a:t>
            </a:r>
            <a:r>
              <a:rPr lang="de-AT" sz="2000" b="1" dirty="0" smtClean="0"/>
              <a:t> 3:the </a:t>
            </a:r>
            <a:r>
              <a:rPr lang="de-AT" sz="2000" b="1" dirty="0" err="1" smtClean="0"/>
              <a:t>operation</a:t>
            </a:r>
            <a:r>
              <a:rPr lang="de-AT" sz="2000" b="1" dirty="0" smtClean="0"/>
              <a:t> </a:t>
            </a:r>
            <a:r>
              <a:rPr lang="de-AT" sz="2000" b="1" dirty="0" err="1" smtClean="0"/>
              <a:t>of</a:t>
            </a:r>
            <a:r>
              <a:rPr lang="de-AT" sz="2000" b="1" dirty="0" smtClean="0"/>
              <a:t> </a:t>
            </a:r>
            <a:r>
              <a:rPr lang="de-AT" sz="2000" b="1" dirty="0" err="1" smtClean="0"/>
              <a:t>the</a:t>
            </a:r>
            <a:r>
              <a:rPr lang="de-AT" sz="2000" b="1" dirty="0" smtClean="0"/>
              <a:t> </a:t>
            </a:r>
            <a:r>
              <a:rPr lang="de-AT" sz="2000" b="1" dirty="0" err="1" smtClean="0"/>
              <a:t>unit</a:t>
            </a:r>
            <a:endParaRPr lang="de-AT" sz="2000" b="1" dirty="0" smtClean="0"/>
          </a:p>
          <a:p>
            <a:pPr marL="0" indent="0">
              <a:buNone/>
            </a:pPr>
            <a:r>
              <a:rPr lang="de-AT" sz="2000" b="1" dirty="0" smtClean="0"/>
              <a:t>Feed stock </a:t>
            </a:r>
            <a:r>
              <a:rPr lang="de-AT" sz="2000" b="1" dirty="0" err="1" smtClean="0"/>
              <a:t>supply</a:t>
            </a:r>
            <a:r>
              <a:rPr lang="de-AT" sz="2000" b="1" dirty="0" smtClean="0"/>
              <a:t>, </a:t>
            </a:r>
            <a:r>
              <a:rPr lang="de-AT" sz="2000" b="1" dirty="0" err="1" smtClean="0"/>
              <a:t>logistics</a:t>
            </a:r>
            <a:r>
              <a:rPr lang="de-AT" sz="2000" b="1" dirty="0" smtClean="0"/>
              <a:t> </a:t>
            </a:r>
            <a:r>
              <a:rPr lang="de-AT" sz="2000" b="1" dirty="0" err="1" smtClean="0"/>
              <a:t>of</a:t>
            </a:r>
            <a:r>
              <a:rPr lang="de-AT" sz="2000" b="1" dirty="0" smtClean="0"/>
              <a:t> </a:t>
            </a:r>
            <a:r>
              <a:rPr lang="de-AT" sz="2000" b="1" dirty="0" err="1" smtClean="0"/>
              <a:t>biomass</a:t>
            </a:r>
            <a:r>
              <a:rPr lang="de-AT" sz="2000" b="1" dirty="0" smtClean="0"/>
              <a:t>, </a:t>
            </a:r>
            <a:r>
              <a:rPr lang="de-AT" sz="2000" b="1" dirty="0" err="1" smtClean="0"/>
              <a:t>utilisation</a:t>
            </a:r>
            <a:r>
              <a:rPr lang="de-AT" sz="2000" b="1" dirty="0" smtClean="0"/>
              <a:t>                  </a:t>
            </a:r>
            <a:r>
              <a:rPr lang="de-AT" sz="2000" b="1" dirty="0" err="1" smtClean="0"/>
              <a:t>no</a:t>
            </a:r>
            <a:r>
              <a:rPr lang="de-AT" sz="2000" b="1" dirty="0" smtClean="0"/>
              <a:t>                                     </a:t>
            </a:r>
            <a:r>
              <a:rPr lang="de-AT" sz="2000" b="1" dirty="0" err="1" smtClean="0"/>
              <a:t>yes</a:t>
            </a:r>
            <a:endParaRPr lang="de-AT" sz="2000" b="1" dirty="0" smtClean="0"/>
          </a:p>
          <a:p>
            <a:pPr marL="0" indent="0">
              <a:buNone/>
            </a:pPr>
            <a:r>
              <a:rPr lang="de-AT" sz="2000" b="1" dirty="0" err="1" smtClean="0"/>
              <a:t>maintenance</a:t>
            </a:r>
            <a:r>
              <a:rPr lang="de-AT" sz="2000" b="1" dirty="0" smtClean="0"/>
              <a:t>, </a:t>
            </a:r>
            <a:r>
              <a:rPr lang="de-AT" sz="2000" b="1" dirty="0" err="1" smtClean="0"/>
              <a:t>operation</a:t>
            </a:r>
            <a:r>
              <a:rPr lang="de-AT" sz="2000" b="1" dirty="0" smtClean="0"/>
              <a:t> 			</a:t>
            </a:r>
            <a:r>
              <a:rPr lang="de-AT" sz="2000" b="1" dirty="0"/>
              <a:t>	 </a:t>
            </a:r>
            <a:r>
              <a:rPr lang="de-AT" sz="2000" b="1" dirty="0" smtClean="0"/>
              <a:t>            </a:t>
            </a:r>
            <a:r>
              <a:rPr lang="de-AT" sz="2000" b="1" dirty="0" err="1" smtClean="0"/>
              <a:t>yes</a:t>
            </a:r>
            <a:r>
              <a:rPr lang="de-AT" sz="2000" b="1" dirty="0" smtClean="0"/>
              <a:t>                                    </a:t>
            </a:r>
            <a:r>
              <a:rPr lang="de-AT" sz="2000" b="1" dirty="0" err="1" smtClean="0"/>
              <a:t>yes</a:t>
            </a:r>
            <a:endParaRPr lang="de-AT" sz="2000" b="1" dirty="0" smtClean="0"/>
          </a:p>
          <a:p>
            <a:pPr marL="0" indent="0">
              <a:buNone/>
            </a:pPr>
            <a:endParaRPr lang="de-AT" sz="2000" b="1" dirty="0"/>
          </a:p>
          <a:p>
            <a:pPr marL="0" indent="0">
              <a:buNone/>
            </a:pPr>
            <a:r>
              <a:rPr lang="de-AT" sz="2400" b="1" dirty="0" smtClean="0"/>
              <a:t>Bioenergy </a:t>
            </a:r>
            <a:r>
              <a:rPr lang="de-AT" sz="2400" b="1" dirty="0" err="1" smtClean="0"/>
              <a:t>creates</a:t>
            </a:r>
            <a:r>
              <a:rPr lang="de-AT" sz="2400" b="1" dirty="0" smtClean="0"/>
              <a:t> </a:t>
            </a:r>
            <a:r>
              <a:rPr lang="de-AT" sz="2400" b="1" dirty="0" err="1" smtClean="0"/>
              <a:t>more</a:t>
            </a:r>
            <a:r>
              <a:rPr lang="de-AT" sz="2400" b="1" dirty="0" smtClean="0"/>
              <a:t> permanent </a:t>
            </a:r>
            <a:r>
              <a:rPr lang="de-AT" sz="2400" b="1" dirty="0" err="1" smtClean="0"/>
              <a:t>jobs</a:t>
            </a:r>
            <a:r>
              <a:rPr lang="de-AT" sz="2400" b="1" dirty="0" smtClean="0"/>
              <a:t> in rural </a:t>
            </a:r>
            <a:r>
              <a:rPr lang="de-AT" sz="2400" b="1" dirty="0" err="1" smtClean="0"/>
              <a:t>areas</a:t>
            </a:r>
            <a:r>
              <a:rPr lang="de-AT" sz="2400" b="1" dirty="0" smtClean="0"/>
              <a:t> </a:t>
            </a:r>
            <a:r>
              <a:rPr lang="de-AT" sz="2400" b="1" dirty="0" err="1" smtClean="0"/>
              <a:t>than</a:t>
            </a:r>
            <a:r>
              <a:rPr lang="de-AT" sz="2400" b="1" dirty="0" smtClean="0"/>
              <a:t> </a:t>
            </a:r>
            <a:r>
              <a:rPr lang="de-AT" sz="2400" b="1" dirty="0" err="1" smtClean="0"/>
              <a:t>other</a:t>
            </a:r>
            <a:r>
              <a:rPr lang="de-AT" sz="2400" b="1" dirty="0" smtClean="0"/>
              <a:t> </a:t>
            </a:r>
            <a:r>
              <a:rPr lang="de-AT" sz="2400" b="1" dirty="0" err="1" smtClean="0"/>
              <a:t>renewables</a:t>
            </a:r>
            <a:r>
              <a:rPr lang="de-AT" sz="2400" b="1" dirty="0" smtClean="0"/>
              <a:t>!</a:t>
            </a:r>
          </a:p>
          <a:p>
            <a:pPr lvl="1"/>
            <a:r>
              <a:rPr lang="de-AT" sz="1600" b="1" dirty="0" smtClean="0"/>
              <a:t> </a:t>
            </a:r>
            <a:endParaRPr lang="de-AT" sz="1600" b="1" dirty="0"/>
          </a:p>
        </p:txBody>
      </p:sp>
    </p:spTree>
    <p:extLst>
      <p:ext uri="{BB962C8B-B14F-4D97-AF65-F5344CB8AC3E}">
        <p14:creationId xmlns:p14="http://schemas.microsoft.com/office/powerpoint/2010/main" val="124737654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sz="3600" dirty="0" smtClean="0"/>
              <a:t>Bioenergy </a:t>
            </a:r>
            <a:r>
              <a:rPr lang="de-AT" sz="3600" dirty="0" err="1" smtClean="0"/>
              <a:t>promotes</a:t>
            </a:r>
            <a:r>
              <a:rPr lang="de-AT" sz="3600" dirty="0" smtClean="0"/>
              <a:t> regional </a:t>
            </a:r>
            <a:r>
              <a:rPr lang="de-AT" sz="3600" dirty="0" err="1" smtClean="0"/>
              <a:t>economic</a:t>
            </a:r>
            <a:r>
              <a:rPr lang="de-AT" sz="3600" dirty="0" smtClean="0"/>
              <a:t> </a:t>
            </a:r>
            <a:r>
              <a:rPr lang="de-AT" sz="3600" dirty="0" err="1" smtClean="0"/>
              <a:t>deelopment</a:t>
            </a:r>
            <a:endParaRPr lang="de-AT" sz="3600" dirty="0"/>
          </a:p>
        </p:txBody>
      </p:sp>
      <p:sp>
        <p:nvSpPr>
          <p:cNvPr id="3" name="Inhaltsplatzhalter 2"/>
          <p:cNvSpPr>
            <a:spLocks noGrp="1"/>
          </p:cNvSpPr>
          <p:nvPr>
            <p:ph idx="1"/>
          </p:nvPr>
        </p:nvSpPr>
        <p:spPr/>
        <p:txBody>
          <a:bodyPr>
            <a:normAutofit lnSpcReduction="10000"/>
          </a:bodyPr>
          <a:lstStyle/>
          <a:p>
            <a:r>
              <a:rPr lang="de-AT" dirty="0" smtClean="0"/>
              <a:t>Consumer </a:t>
            </a:r>
            <a:r>
              <a:rPr lang="de-AT" dirty="0" err="1" smtClean="0"/>
              <a:t>money</a:t>
            </a:r>
            <a:r>
              <a:rPr lang="de-AT" dirty="0" smtClean="0"/>
              <a:t> </a:t>
            </a:r>
            <a:r>
              <a:rPr lang="de-AT" dirty="0" err="1" smtClean="0"/>
              <a:t>remains</a:t>
            </a:r>
            <a:r>
              <a:rPr lang="de-AT" dirty="0" smtClean="0"/>
              <a:t> in </a:t>
            </a:r>
            <a:r>
              <a:rPr lang="de-AT" dirty="0" err="1" smtClean="0"/>
              <a:t>the</a:t>
            </a:r>
            <a:r>
              <a:rPr lang="de-AT" dirty="0" smtClean="0"/>
              <a:t> </a:t>
            </a:r>
            <a:r>
              <a:rPr lang="de-AT" dirty="0" err="1" smtClean="0"/>
              <a:t>region</a:t>
            </a:r>
            <a:r>
              <a:rPr lang="de-AT" dirty="0"/>
              <a:t> </a:t>
            </a:r>
            <a:r>
              <a:rPr lang="de-AT" dirty="0" err="1" smtClean="0"/>
              <a:t>and</a:t>
            </a:r>
            <a:r>
              <a:rPr lang="de-AT" dirty="0" smtClean="0"/>
              <a:t> </a:t>
            </a:r>
            <a:r>
              <a:rPr lang="de-AT" dirty="0" err="1" smtClean="0"/>
              <a:t>does</a:t>
            </a:r>
            <a:r>
              <a:rPr lang="de-AT" dirty="0" smtClean="0"/>
              <a:t> not </a:t>
            </a:r>
            <a:r>
              <a:rPr lang="de-AT" dirty="0" err="1" smtClean="0"/>
              <a:t>go</a:t>
            </a:r>
            <a:r>
              <a:rPr lang="de-AT" dirty="0" smtClean="0"/>
              <a:t> </a:t>
            </a:r>
            <a:r>
              <a:rPr lang="de-AT" dirty="0" err="1" smtClean="0"/>
              <a:t>abroad</a:t>
            </a:r>
            <a:r>
              <a:rPr lang="de-AT" dirty="0" smtClean="0"/>
              <a:t>, </a:t>
            </a:r>
            <a:r>
              <a:rPr lang="de-AT" dirty="0" err="1" smtClean="0"/>
              <a:t>it</a:t>
            </a:r>
            <a:r>
              <a:rPr lang="de-AT" dirty="0" smtClean="0"/>
              <a:t> </a:t>
            </a:r>
            <a:r>
              <a:rPr lang="de-AT" dirty="0" err="1" smtClean="0"/>
              <a:t>creastes</a:t>
            </a:r>
            <a:r>
              <a:rPr lang="de-AT" dirty="0" smtClean="0"/>
              <a:t> </a:t>
            </a:r>
            <a:r>
              <a:rPr lang="de-AT" dirty="0" err="1" smtClean="0"/>
              <a:t>jobs</a:t>
            </a:r>
            <a:r>
              <a:rPr lang="de-AT" dirty="0" smtClean="0"/>
              <a:t> in </a:t>
            </a:r>
            <a:r>
              <a:rPr lang="de-AT" dirty="0" err="1" smtClean="0"/>
              <a:t>the</a:t>
            </a:r>
            <a:r>
              <a:rPr lang="de-AT" dirty="0" smtClean="0"/>
              <a:t> </a:t>
            </a:r>
            <a:r>
              <a:rPr lang="de-AT" dirty="0" err="1" smtClean="0"/>
              <a:t>bioenergy</a:t>
            </a:r>
            <a:r>
              <a:rPr lang="de-AT" dirty="0" smtClean="0"/>
              <a:t> </a:t>
            </a:r>
            <a:r>
              <a:rPr lang="de-AT" dirty="0" err="1" smtClean="0"/>
              <a:t>industry</a:t>
            </a:r>
            <a:endParaRPr lang="de-AT" dirty="0" smtClean="0"/>
          </a:p>
          <a:p>
            <a:r>
              <a:rPr lang="de-AT" dirty="0" smtClean="0"/>
              <a:t>In </a:t>
            </a:r>
            <a:r>
              <a:rPr lang="de-AT" dirty="0" err="1" smtClean="0"/>
              <a:t>addition</a:t>
            </a:r>
            <a:r>
              <a:rPr lang="de-AT" dirty="0" smtClean="0"/>
              <a:t>, </a:t>
            </a:r>
            <a:r>
              <a:rPr lang="de-AT" dirty="0" err="1" smtClean="0"/>
              <a:t>consumer</a:t>
            </a:r>
            <a:r>
              <a:rPr lang="de-AT" dirty="0" smtClean="0"/>
              <a:t> save </a:t>
            </a:r>
            <a:r>
              <a:rPr lang="de-AT" dirty="0" err="1" smtClean="0"/>
              <a:t>money</a:t>
            </a:r>
            <a:r>
              <a:rPr lang="de-AT" dirty="0" smtClean="0"/>
              <a:t> </a:t>
            </a:r>
            <a:r>
              <a:rPr lang="de-AT" dirty="0" err="1" smtClean="0"/>
              <a:t>for</a:t>
            </a:r>
            <a:r>
              <a:rPr lang="de-AT" dirty="0" smtClean="0"/>
              <a:t> </a:t>
            </a:r>
            <a:r>
              <a:rPr lang="de-AT" dirty="0" err="1" smtClean="0"/>
              <a:t>energy</a:t>
            </a:r>
            <a:r>
              <a:rPr lang="de-AT" dirty="0" smtClean="0"/>
              <a:t> </a:t>
            </a:r>
            <a:r>
              <a:rPr lang="de-AT" dirty="0" err="1" smtClean="0"/>
              <a:t>and</a:t>
            </a:r>
            <a:r>
              <a:rPr lang="de-AT" dirty="0" smtClean="0"/>
              <a:t> </a:t>
            </a:r>
            <a:r>
              <a:rPr lang="de-AT" dirty="0" err="1" smtClean="0"/>
              <a:t>can</a:t>
            </a:r>
            <a:r>
              <a:rPr lang="de-AT" dirty="0" smtClean="0"/>
              <a:t> </a:t>
            </a:r>
            <a:r>
              <a:rPr lang="de-AT" dirty="0" err="1" smtClean="0"/>
              <a:t>buy</a:t>
            </a:r>
            <a:r>
              <a:rPr lang="de-AT" dirty="0" smtClean="0"/>
              <a:t> </a:t>
            </a:r>
            <a:r>
              <a:rPr lang="de-AT" dirty="0" err="1" smtClean="0"/>
              <a:t>othe</a:t>
            </a:r>
            <a:r>
              <a:rPr lang="de-AT" dirty="0" smtClean="0"/>
              <a:t> </a:t>
            </a:r>
            <a:r>
              <a:rPr lang="de-AT" dirty="0" err="1" smtClean="0"/>
              <a:t>goods</a:t>
            </a:r>
            <a:r>
              <a:rPr lang="de-AT" dirty="0" smtClean="0"/>
              <a:t> </a:t>
            </a:r>
            <a:r>
              <a:rPr lang="de-AT" dirty="0" err="1" smtClean="0"/>
              <a:t>and</a:t>
            </a:r>
            <a:r>
              <a:rPr lang="de-AT" dirty="0" smtClean="0"/>
              <a:t> </a:t>
            </a:r>
            <a:r>
              <a:rPr lang="de-AT" dirty="0" err="1" smtClean="0"/>
              <a:t>thus</a:t>
            </a:r>
            <a:r>
              <a:rPr lang="de-AT" dirty="0" smtClean="0"/>
              <a:t> </a:t>
            </a:r>
            <a:r>
              <a:rPr lang="de-AT" dirty="0" err="1" smtClean="0"/>
              <a:t>favour</a:t>
            </a:r>
            <a:r>
              <a:rPr lang="de-AT" dirty="0" smtClean="0"/>
              <a:t> </a:t>
            </a:r>
            <a:r>
              <a:rPr lang="de-AT" dirty="0" err="1" smtClean="0"/>
              <a:t>economic</a:t>
            </a:r>
            <a:r>
              <a:rPr lang="de-AT" dirty="0" smtClean="0"/>
              <a:t> </a:t>
            </a:r>
            <a:r>
              <a:rPr lang="de-AT" dirty="0" err="1" smtClean="0"/>
              <a:t>development</a:t>
            </a:r>
            <a:endParaRPr lang="de-AT" dirty="0"/>
          </a:p>
          <a:p>
            <a:r>
              <a:rPr lang="de-AT" b="1" dirty="0" smtClean="0"/>
              <a:t>Main </a:t>
            </a:r>
            <a:r>
              <a:rPr lang="de-AT" b="1" dirty="0" err="1" smtClean="0"/>
              <a:t>argument</a:t>
            </a:r>
            <a:r>
              <a:rPr lang="de-AT" b="1" dirty="0" smtClean="0"/>
              <a:t> in </a:t>
            </a:r>
            <a:r>
              <a:rPr lang="de-AT" b="1" dirty="0" err="1" smtClean="0"/>
              <a:t>realizing</a:t>
            </a:r>
            <a:r>
              <a:rPr lang="de-AT" b="1" dirty="0" smtClean="0"/>
              <a:t> </a:t>
            </a:r>
            <a:r>
              <a:rPr lang="de-AT" b="1" dirty="0" err="1" smtClean="0"/>
              <a:t>biomass</a:t>
            </a:r>
            <a:r>
              <a:rPr lang="de-AT" b="1" dirty="0" smtClean="0"/>
              <a:t> </a:t>
            </a:r>
            <a:r>
              <a:rPr lang="de-AT" b="1" dirty="0" err="1" smtClean="0"/>
              <a:t>solutions</a:t>
            </a:r>
            <a:r>
              <a:rPr lang="de-AT" b="1" dirty="0" smtClean="0"/>
              <a:t>: </a:t>
            </a:r>
            <a:r>
              <a:rPr lang="de-AT" b="1" dirty="0" err="1" smtClean="0"/>
              <a:t>creation</a:t>
            </a:r>
            <a:r>
              <a:rPr lang="de-AT" b="1" dirty="0" smtClean="0"/>
              <a:t> </a:t>
            </a:r>
            <a:r>
              <a:rPr lang="de-AT" b="1" dirty="0" err="1" smtClean="0"/>
              <a:t>of</a:t>
            </a:r>
            <a:r>
              <a:rPr lang="de-AT" b="1" dirty="0" smtClean="0"/>
              <a:t> regional </a:t>
            </a:r>
            <a:r>
              <a:rPr lang="de-AT" b="1" dirty="0" err="1" smtClean="0"/>
              <a:t>jobs</a:t>
            </a:r>
            <a:r>
              <a:rPr lang="de-AT" b="1" dirty="0" smtClean="0"/>
              <a:t> </a:t>
            </a:r>
            <a:r>
              <a:rPr lang="de-AT" b="1" dirty="0" err="1" smtClean="0"/>
              <a:t>and</a:t>
            </a:r>
            <a:r>
              <a:rPr lang="de-AT" b="1" dirty="0" smtClean="0"/>
              <a:t> </a:t>
            </a:r>
            <a:r>
              <a:rPr lang="de-AT" b="1" dirty="0" err="1" smtClean="0"/>
              <a:t>strengthen</a:t>
            </a:r>
            <a:r>
              <a:rPr lang="de-AT" b="1" dirty="0" smtClean="0"/>
              <a:t> regional </a:t>
            </a:r>
            <a:r>
              <a:rPr lang="de-AT" b="1" dirty="0" err="1" smtClean="0"/>
              <a:t>economy</a:t>
            </a:r>
            <a:endParaRPr lang="de-AT" b="1" dirty="0" smtClean="0"/>
          </a:p>
          <a:p>
            <a:r>
              <a:rPr lang="de-AT" dirty="0" smtClean="0"/>
              <a:t>In </a:t>
            </a:r>
            <a:r>
              <a:rPr lang="de-AT" dirty="0" err="1" smtClean="0"/>
              <a:t>addition</a:t>
            </a:r>
            <a:r>
              <a:rPr lang="de-AT" dirty="0" smtClean="0"/>
              <a:t>: CO2 neutral, </a:t>
            </a:r>
            <a:r>
              <a:rPr lang="de-AT" dirty="0" err="1" smtClean="0"/>
              <a:t>better</a:t>
            </a:r>
            <a:r>
              <a:rPr lang="de-AT" dirty="0" smtClean="0"/>
              <a:t> </a:t>
            </a:r>
            <a:r>
              <a:rPr lang="de-AT" dirty="0" err="1" smtClean="0"/>
              <a:t>energy</a:t>
            </a:r>
            <a:r>
              <a:rPr lang="de-AT" dirty="0" smtClean="0"/>
              <a:t> </a:t>
            </a:r>
            <a:r>
              <a:rPr lang="de-AT" dirty="0" err="1" smtClean="0"/>
              <a:t>security</a:t>
            </a:r>
            <a:r>
              <a:rPr lang="de-AT" dirty="0" smtClean="0"/>
              <a:t>, a </a:t>
            </a:r>
            <a:r>
              <a:rPr lang="de-AT" dirty="0" err="1" smtClean="0"/>
              <a:t>long</a:t>
            </a:r>
            <a:r>
              <a:rPr lang="de-AT" dirty="0" smtClean="0"/>
              <a:t> </a:t>
            </a:r>
            <a:r>
              <a:rPr lang="de-AT" dirty="0" err="1" smtClean="0"/>
              <a:t>term</a:t>
            </a:r>
            <a:r>
              <a:rPr lang="de-AT" dirty="0" smtClean="0"/>
              <a:t> </a:t>
            </a:r>
            <a:r>
              <a:rPr lang="de-AT" dirty="0" err="1" smtClean="0"/>
              <a:t>solution</a:t>
            </a:r>
            <a:endParaRPr lang="de-AT" dirty="0"/>
          </a:p>
        </p:txBody>
      </p:sp>
    </p:spTree>
    <p:extLst>
      <p:ext uri="{BB962C8B-B14F-4D97-AF65-F5344CB8AC3E}">
        <p14:creationId xmlns:p14="http://schemas.microsoft.com/office/powerpoint/2010/main" val="308574147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sz="4000" dirty="0" err="1" smtClean="0"/>
              <a:t>Structure</a:t>
            </a:r>
            <a:r>
              <a:rPr lang="de-AT" sz="4000" dirty="0" smtClean="0"/>
              <a:t> </a:t>
            </a:r>
            <a:endParaRPr lang="de-AT" sz="4000" dirty="0"/>
          </a:p>
        </p:txBody>
      </p:sp>
      <p:sp>
        <p:nvSpPr>
          <p:cNvPr id="3" name="Inhaltsplatzhalter 2"/>
          <p:cNvSpPr>
            <a:spLocks noGrp="1"/>
          </p:cNvSpPr>
          <p:nvPr>
            <p:ph idx="1"/>
          </p:nvPr>
        </p:nvSpPr>
        <p:spPr/>
        <p:txBody>
          <a:bodyPr>
            <a:normAutofit lnSpcReduction="10000"/>
          </a:bodyPr>
          <a:lstStyle/>
          <a:p>
            <a:r>
              <a:rPr lang="de-AT" dirty="0" smtClean="0"/>
              <a:t>The </a:t>
            </a:r>
            <a:r>
              <a:rPr lang="de-AT" dirty="0" err="1" smtClean="0"/>
              <a:t>economic</a:t>
            </a:r>
            <a:r>
              <a:rPr lang="de-AT" dirty="0" smtClean="0"/>
              <a:t> </a:t>
            </a:r>
            <a:r>
              <a:rPr lang="de-AT" dirty="0" err="1" smtClean="0"/>
              <a:t>significance</a:t>
            </a:r>
            <a:r>
              <a:rPr lang="de-AT" dirty="0" smtClean="0"/>
              <a:t> </a:t>
            </a:r>
            <a:r>
              <a:rPr lang="de-AT" dirty="0" err="1" smtClean="0"/>
              <a:t>of</a:t>
            </a:r>
            <a:r>
              <a:rPr lang="de-AT" dirty="0" smtClean="0"/>
              <a:t> </a:t>
            </a:r>
            <a:r>
              <a:rPr lang="de-AT" dirty="0" err="1" smtClean="0"/>
              <a:t>biomass</a:t>
            </a:r>
            <a:r>
              <a:rPr lang="de-AT" dirty="0" smtClean="0"/>
              <a:t> – </a:t>
            </a:r>
            <a:r>
              <a:rPr lang="de-AT" dirty="0" err="1" smtClean="0"/>
              <a:t>the</a:t>
            </a:r>
            <a:r>
              <a:rPr lang="de-AT" dirty="0" smtClean="0"/>
              <a:t> </a:t>
            </a:r>
            <a:r>
              <a:rPr lang="de-AT" dirty="0" err="1" smtClean="0"/>
              <a:t>basics</a:t>
            </a:r>
            <a:endParaRPr lang="de-AT" dirty="0" smtClean="0"/>
          </a:p>
          <a:p>
            <a:r>
              <a:rPr lang="de-AT" b="1" dirty="0" smtClean="0"/>
              <a:t>Job </a:t>
            </a:r>
            <a:r>
              <a:rPr lang="de-AT" b="1" dirty="0" err="1" smtClean="0"/>
              <a:t>creation</a:t>
            </a:r>
            <a:r>
              <a:rPr lang="de-AT" b="1" dirty="0" smtClean="0"/>
              <a:t> </a:t>
            </a:r>
            <a:r>
              <a:rPr lang="de-AT" b="1" dirty="0" err="1" smtClean="0"/>
              <a:t>and</a:t>
            </a:r>
            <a:r>
              <a:rPr lang="de-AT" b="1" dirty="0" smtClean="0"/>
              <a:t> </a:t>
            </a:r>
            <a:r>
              <a:rPr lang="de-AT" b="1" dirty="0" err="1" smtClean="0"/>
              <a:t>biomass</a:t>
            </a:r>
            <a:r>
              <a:rPr lang="de-AT" b="1" dirty="0" smtClean="0"/>
              <a:t> – </a:t>
            </a:r>
            <a:r>
              <a:rPr lang="de-AT" b="1" dirty="0" err="1" smtClean="0"/>
              <a:t>examples</a:t>
            </a:r>
            <a:r>
              <a:rPr lang="de-AT" b="1" dirty="0" smtClean="0"/>
              <a:t> </a:t>
            </a:r>
            <a:r>
              <a:rPr lang="de-AT" b="1" dirty="0" err="1" smtClean="0"/>
              <a:t>of</a:t>
            </a:r>
            <a:r>
              <a:rPr lang="de-AT" b="1" dirty="0" smtClean="0"/>
              <a:t> UK, </a:t>
            </a:r>
            <a:r>
              <a:rPr lang="de-AT" b="1" dirty="0" err="1" smtClean="0"/>
              <a:t>Lithuania</a:t>
            </a:r>
            <a:r>
              <a:rPr lang="de-AT" b="1" dirty="0" smtClean="0"/>
              <a:t>, EU 28 </a:t>
            </a:r>
          </a:p>
          <a:p>
            <a:r>
              <a:rPr lang="de-AT" dirty="0" smtClean="0"/>
              <a:t>The </a:t>
            </a:r>
            <a:r>
              <a:rPr lang="de-AT" dirty="0" err="1" smtClean="0"/>
              <a:t>economic</a:t>
            </a:r>
            <a:r>
              <a:rPr lang="de-AT" dirty="0" smtClean="0"/>
              <a:t> </a:t>
            </a:r>
            <a:r>
              <a:rPr lang="de-AT" dirty="0" err="1" smtClean="0"/>
              <a:t>advantages</a:t>
            </a:r>
            <a:r>
              <a:rPr lang="de-AT" dirty="0" smtClean="0"/>
              <a:t> – </a:t>
            </a:r>
            <a:r>
              <a:rPr lang="de-AT" dirty="0" err="1" smtClean="0"/>
              <a:t>example</a:t>
            </a:r>
            <a:r>
              <a:rPr lang="de-AT" dirty="0" smtClean="0"/>
              <a:t> Austria, </a:t>
            </a:r>
            <a:r>
              <a:rPr lang="de-AT" dirty="0" err="1" smtClean="0"/>
              <a:t>Sweden</a:t>
            </a:r>
            <a:endParaRPr lang="de-AT" dirty="0" smtClean="0"/>
          </a:p>
          <a:p>
            <a:r>
              <a:rPr lang="de-AT" dirty="0" err="1" smtClean="0"/>
              <a:t>Examples</a:t>
            </a:r>
            <a:r>
              <a:rPr lang="de-AT" dirty="0" smtClean="0"/>
              <a:t> </a:t>
            </a:r>
            <a:r>
              <a:rPr lang="de-AT" dirty="0" err="1" smtClean="0"/>
              <a:t>decentralized</a:t>
            </a:r>
            <a:r>
              <a:rPr lang="de-AT" dirty="0" smtClean="0"/>
              <a:t> </a:t>
            </a:r>
            <a:r>
              <a:rPr lang="de-AT" dirty="0" err="1" smtClean="0"/>
              <a:t>energy</a:t>
            </a:r>
            <a:r>
              <a:rPr lang="de-AT" dirty="0" smtClean="0"/>
              <a:t> </a:t>
            </a:r>
            <a:r>
              <a:rPr lang="de-AT" dirty="0" err="1" smtClean="0"/>
              <a:t>structure</a:t>
            </a:r>
            <a:r>
              <a:rPr lang="de-AT" dirty="0" smtClean="0"/>
              <a:t> – </a:t>
            </a:r>
            <a:r>
              <a:rPr lang="de-AT" dirty="0" err="1" smtClean="0"/>
              <a:t>Murau</a:t>
            </a:r>
            <a:r>
              <a:rPr lang="de-AT" dirty="0" smtClean="0"/>
              <a:t>, </a:t>
            </a:r>
            <a:r>
              <a:rPr lang="de-AT" dirty="0" err="1" smtClean="0"/>
              <a:t>Mureck,Pecs</a:t>
            </a:r>
            <a:endParaRPr lang="de-AT" dirty="0" smtClean="0"/>
          </a:p>
          <a:p>
            <a:r>
              <a:rPr lang="de-AT" dirty="0" smtClean="0"/>
              <a:t>The </a:t>
            </a:r>
            <a:r>
              <a:rPr lang="de-AT" dirty="0" err="1" smtClean="0"/>
              <a:t>needed</a:t>
            </a:r>
            <a:r>
              <a:rPr lang="de-AT" dirty="0" smtClean="0"/>
              <a:t> </a:t>
            </a:r>
            <a:r>
              <a:rPr lang="de-AT" dirty="0" err="1" smtClean="0"/>
              <a:t>political</a:t>
            </a:r>
            <a:r>
              <a:rPr lang="de-AT" dirty="0" smtClean="0"/>
              <a:t> </a:t>
            </a:r>
            <a:r>
              <a:rPr lang="de-AT" dirty="0" err="1" smtClean="0"/>
              <a:t>frame</a:t>
            </a:r>
            <a:r>
              <a:rPr lang="de-AT" dirty="0" smtClean="0"/>
              <a:t> </a:t>
            </a:r>
            <a:r>
              <a:rPr lang="de-AT" dirty="0" err="1" smtClean="0"/>
              <a:t>work</a:t>
            </a:r>
            <a:r>
              <a:rPr lang="de-AT" dirty="0" smtClean="0"/>
              <a:t> </a:t>
            </a:r>
            <a:r>
              <a:rPr lang="de-AT" dirty="0" err="1" smtClean="0"/>
              <a:t>conditions</a:t>
            </a:r>
            <a:endParaRPr lang="de-AT" dirty="0" smtClean="0"/>
          </a:p>
          <a:p>
            <a:r>
              <a:rPr lang="de-AT" dirty="0" smtClean="0"/>
              <a:t>The </a:t>
            </a:r>
            <a:r>
              <a:rPr lang="de-AT" dirty="0"/>
              <a:t>Bonn </a:t>
            </a:r>
            <a:r>
              <a:rPr lang="de-AT" dirty="0" err="1"/>
              <a:t>climate</a:t>
            </a:r>
            <a:r>
              <a:rPr lang="de-AT" dirty="0"/>
              <a:t> </a:t>
            </a:r>
            <a:r>
              <a:rPr lang="de-AT" dirty="0" err="1"/>
              <a:t>conference</a:t>
            </a:r>
            <a:r>
              <a:rPr lang="de-AT" dirty="0"/>
              <a:t> </a:t>
            </a:r>
            <a:r>
              <a:rPr lang="de-AT" dirty="0" err="1"/>
              <a:t>and</a:t>
            </a:r>
            <a:r>
              <a:rPr lang="de-AT" dirty="0"/>
              <a:t> </a:t>
            </a:r>
            <a:r>
              <a:rPr lang="de-AT" dirty="0" err="1"/>
              <a:t>the</a:t>
            </a:r>
            <a:r>
              <a:rPr lang="de-AT" dirty="0"/>
              <a:t> </a:t>
            </a:r>
            <a:r>
              <a:rPr lang="de-AT" dirty="0" err="1"/>
              <a:t>role</a:t>
            </a:r>
            <a:r>
              <a:rPr lang="de-AT" dirty="0"/>
              <a:t> </a:t>
            </a:r>
            <a:r>
              <a:rPr lang="de-AT" dirty="0" err="1"/>
              <a:t>of</a:t>
            </a:r>
            <a:r>
              <a:rPr lang="de-AT" dirty="0"/>
              <a:t> </a:t>
            </a:r>
            <a:r>
              <a:rPr lang="de-AT" dirty="0" err="1"/>
              <a:t>bioenergy</a:t>
            </a:r>
            <a:endParaRPr lang="de-AT" dirty="0"/>
          </a:p>
          <a:p>
            <a:endParaRPr lang="de-AT" dirty="0" smtClean="0"/>
          </a:p>
          <a:p>
            <a:endParaRPr lang="de-AT" dirty="0" smtClean="0"/>
          </a:p>
          <a:p>
            <a:endParaRPr lang="de-AT" dirty="0"/>
          </a:p>
        </p:txBody>
      </p:sp>
    </p:spTree>
    <p:extLst>
      <p:ext uri="{BB962C8B-B14F-4D97-AF65-F5344CB8AC3E}">
        <p14:creationId xmlns:p14="http://schemas.microsoft.com/office/powerpoint/2010/main" val="398951062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49" y="365126"/>
            <a:ext cx="6852088" cy="1325563"/>
          </a:xfrm>
        </p:spPr>
        <p:txBody>
          <a:bodyPr>
            <a:normAutofit fontScale="90000"/>
          </a:bodyPr>
          <a:lstStyle/>
          <a:p>
            <a:r>
              <a:rPr lang="de-AT" sz="3600" b="1" dirty="0" smtClean="0"/>
              <a:t>Report: UK </a:t>
            </a:r>
            <a:r>
              <a:rPr lang="de-AT" sz="3600" b="1" dirty="0" err="1" smtClean="0"/>
              <a:t>jobs</a:t>
            </a:r>
            <a:r>
              <a:rPr lang="de-AT" sz="3600" b="1" dirty="0" smtClean="0"/>
              <a:t> in </a:t>
            </a:r>
            <a:r>
              <a:rPr lang="de-AT" sz="3600" b="1" dirty="0" err="1" smtClean="0"/>
              <a:t>the</a:t>
            </a:r>
            <a:r>
              <a:rPr lang="de-AT" sz="3600" b="1" dirty="0" smtClean="0"/>
              <a:t> </a:t>
            </a:r>
            <a:r>
              <a:rPr lang="de-AT" sz="3600" b="1" dirty="0" err="1" smtClean="0"/>
              <a:t>bioenergy</a:t>
            </a:r>
            <a:r>
              <a:rPr lang="de-AT" sz="3600" b="1" dirty="0" smtClean="0"/>
              <a:t> </a:t>
            </a:r>
            <a:r>
              <a:rPr lang="de-AT" sz="3600" b="1" dirty="0" err="1" smtClean="0"/>
              <a:t>sector</a:t>
            </a:r>
            <a:r>
              <a:rPr lang="de-AT" sz="3600" b="1" dirty="0" smtClean="0"/>
              <a:t> </a:t>
            </a:r>
            <a:r>
              <a:rPr lang="de-AT" sz="3600" b="1" dirty="0" err="1" smtClean="0"/>
              <a:t>by</a:t>
            </a:r>
            <a:r>
              <a:rPr lang="de-AT" sz="3600" b="1" dirty="0" smtClean="0"/>
              <a:t> 2020</a:t>
            </a:r>
            <a:br>
              <a:rPr lang="de-AT" sz="3600" b="1" dirty="0" smtClean="0"/>
            </a:br>
            <a:r>
              <a:rPr lang="de-AT" sz="3600" b="1" dirty="0" smtClean="0"/>
              <a:t>NNFCC, 2017</a:t>
            </a:r>
            <a:endParaRPr lang="de-AT" sz="3600" b="1" dirty="0"/>
          </a:p>
        </p:txBody>
      </p:sp>
      <p:pic>
        <p:nvPicPr>
          <p:cNvPr id="4" name="Inhaltsplatzhalter 3"/>
          <p:cNvPicPr>
            <a:picLocks noGrp="1" noChangeAspect="1"/>
          </p:cNvPicPr>
          <p:nvPr>
            <p:ph idx="1"/>
          </p:nvPr>
        </p:nvPicPr>
        <p:blipFill>
          <a:blip r:embed="rId2"/>
          <a:stretch>
            <a:fillRect/>
          </a:stretch>
        </p:blipFill>
        <p:spPr>
          <a:xfrm>
            <a:off x="159991" y="1815145"/>
            <a:ext cx="4866872" cy="4217795"/>
          </a:xfrm>
          <a:prstGeom prst="rect">
            <a:avLst/>
          </a:prstGeom>
        </p:spPr>
      </p:pic>
      <p:sp>
        <p:nvSpPr>
          <p:cNvPr id="3" name="Textfeld 2"/>
          <p:cNvSpPr txBox="1"/>
          <p:nvPr/>
        </p:nvSpPr>
        <p:spPr>
          <a:xfrm>
            <a:off x="5223511" y="2081050"/>
            <a:ext cx="4293164" cy="3785652"/>
          </a:xfrm>
          <a:prstGeom prst="rect">
            <a:avLst/>
          </a:prstGeom>
          <a:noFill/>
        </p:spPr>
        <p:txBody>
          <a:bodyPr wrap="square" rtlCol="0">
            <a:spAutoFit/>
          </a:bodyPr>
          <a:lstStyle/>
          <a:p>
            <a:pPr defTabSz="914400"/>
            <a:r>
              <a:rPr lang="de-AT" sz="2000" dirty="0" smtClean="0">
                <a:solidFill>
                  <a:prstClr val="black"/>
                </a:solidFill>
              </a:rPr>
              <a:t>UK </a:t>
            </a:r>
            <a:r>
              <a:rPr lang="de-AT" sz="2000" dirty="0" err="1" smtClean="0">
                <a:solidFill>
                  <a:prstClr val="black"/>
                </a:solidFill>
              </a:rPr>
              <a:t>has</a:t>
            </a:r>
            <a:r>
              <a:rPr lang="de-AT" sz="2000" dirty="0" smtClean="0">
                <a:solidFill>
                  <a:prstClr val="black"/>
                </a:solidFill>
              </a:rPr>
              <a:t> an </a:t>
            </a:r>
            <a:r>
              <a:rPr lang="de-AT" sz="2000" dirty="0" err="1" smtClean="0">
                <a:solidFill>
                  <a:prstClr val="black"/>
                </a:solidFill>
              </a:rPr>
              <a:t>ambitious</a:t>
            </a:r>
            <a:r>
              <a:rPr lang="de-AT" sz="2000" dirty="0" smtClean="0">
                <a:solidFill>
                  <a:prstClr val="black"/>
                </a:solidFill>
              </a:rPr>
              <a:t> </a:t>
            </a:r>
            <a:r>
              <a:rPr lang="de-AT" sz="2000" dirty="0" err="1" smtClean="0">
                <a:solidFill>
                  <a:prstClr val="black"/>
                </a:solidFill>
              </a:rPr>
              <a:t>climate</a:t>
            </a:r>
            <a:r>
              <a:rPr lang="de-AT" sz="2000" dirty="0" smtClean="0">
                <a:solidFill>
                  <a:prstClr val="black"/>
                </a:solidFill>
              </a:rPr>
              <a:t> </a:t>
            </a:r>
            <a:r>
              <a:rPr lang="de-AT" sz="2000" dirty="0" err="1" smtClean="0">
                <a:solidFill>
                  <a:prstClr val="black"/>
                </a:solidFill>
              </a:rPr>
              <a:t>mitigation</a:t>
            </a:r>
            <a:endParaRPr lang="de-AT" sz="2000" dirty="0" smtClean="0">
              <a:solidFill>
                <a:prstClr val="black"/>
              </a:solidFill>
            </a:endParaRPr>
          </a:p>
          <a:p>
            <a:pPr defTabSz="914400"/>
            <a:r>
              <a:rPr lang="de-AT" sz="2000" dirty="0" err="1" smtClean="0">
                <a:solidFill>
                  <a:prstClr val="black"/>
                </a:solidFill>
              </a:rPr>
              <a:t>Program</a:t>
            </a:r>
            <a:r>
              <a:rPr lang="de-AT" sz="2000" dirty="0" smtClean="0">
                <a:solidFill>
                  <a:prstClr val="black"/>
                </a:solidFill>
              </a:rPr>
              <a:t> – minus 50% CO2 </a:t>
            </a:r>
            <a:r>
              <a:rPr lang="de-AT" sz="2000" dirty="0" err="1" smtClean="0">
                <a:solidFill>
                  <a:prstClr val="black"/>
                </a:solidFill>
              </a:rPr>
              <a:t>emissions</a:t>
            </a:r>
            <a:r>
              <a:rPr lang="de-AT" sz="2000" dirty="0" smtClean="0">
                <a:solidFill>
                  <a:prstClr val="black"/>
                </a:solidFill>
              </a:rPr>
              <a:t> </a:t>
            </a:r>
            <a:r>
              <a:rPr lang="de-AT" sz="2000" dirty="0" err="1" smtClean="0">
                <a:solidFill>
                  <a:prstClr val="black"/>
                </a:solidFill>
              </a:rPr>
              <a:t>by</a:t>
            </a:r>
            <a:r>
              <a:rPr lang="de-AT" sz="2000" dirty="0" smtClean="0">
                <a:solidFill>
                  <a:prstClr val="black"/>
                </a:solidFill>
              </a:rPr>
              <a:t> 2030!</a:t>
            </a:r>
          </a:p>
          <a:p>
            <a:pPr defTabSz="914400"/>
            <a:r>
              <a:rPr lang="de-AT" sz="2000" dirty="0" err="1" smtClean="0">
                <a:solidFill>
                  <a:prstClr val="black"/>
                </a:solidFill>
              </a:rPr>
              <a:t>Therefore</a:t>
            </a:r>
            <a:r>
              <a:rPr lang="de-AT" sz="2000" dirty="0" smtClean="0">
                <a:solidFill>
                  <a:prstClr val="black"/>
                </a:solidFill>
              </a:rPr>
              <a:t> </a:t>
            </a:r>
            <a:r>
              <a:rPr lang="de-AT" sz="2000" dirty="0" err="1" smtClean="0">
                <a:solidFill>
                  <a:prstClr val="black"/>
                </a:solidFill>
              </a:rPr>
              <a:t>they</a:t>
            </a:r>
            <a:r>
              <a:rPr lang="de-AT" sz="2000" dirty="0" smtClean="0">
                <a:solidFill>
                  <a:prstClr val="black"/>
                </a:solidFill>
              </a:rPr>
              <a:t> promote all </a:t>
            </a:r>
            <a:r>
              <a:rPr lang="de-AT" sz="2000" dirty="0" err="1" smtClean="0">
                <a:solidFill>
                  <a:prstClr val="black"/>
                </a:solidFill>
              </a:rPr>
              <a:t>renewables</a:t>
            </a:r>
            <a:r>
              <a:rPr lang="de-AT" sz="2000" dirty="0" smtClean="0">
                <a:solidFill>
                  <a:prstClr val="black"/>
                </a:solidFill>
              </a:rPr>
              <a:t> </a:t>
            </a:r>
          </a:p>
          <a:p>
            <a:pPr defTabSz="914400"/>
            <a:r>
              <a:rPr lang="de-AT" sz="2000" dirty="0" err="1" smtClean="0">
                <a:solidFill>
                  <a:prstClr val="black"/>
                </a:solidFill>
              </a:rPr>
              <a:t>including</a:t>
            </a:r>
            <a:r>
              <a:rPr lang="de-AT" sz="2000" dirty="0" smtClean="0">
                <a:solidFill>
                  <a:prstClr val="black"/>
                </a:solidFill>
              </a:rPr>
              <a:t> </a:t>
            </a:r>
            <a:r>
              <a:rPr lang="de-AT" sz="2000" dirty="0" err="1" smtClean="0">
                <a:solidFill>
                  <a:prstClr val="black"/>
                </a:solidFill>
              </a:rPr>
              <a:t>biomass</a:t>
            </a:r>
            <a:endParaRPr lang="de-AT" sz="2000" dirty="0" smtClean="0">
              <a:solidFill>
                <a:prstClr val="black"/>
              </a:solidFill>
            </a:endParaRPr>
          </a:p>
          <a:p>
            <a:pPr defTabSz="914400"/>
            <a:r>
              <a:rPr lang="de-AT" sz="2000" dirty="0" smtClean="0">
                <a:solidFill>
                  <a:prstClr val="black"/>
                </a:solidFill>
              </a:rPr>
              <a:t>In 2020 </a:t>
            </a:r>
            <a:r>
              <a:rPr lang="de-AT" sz="2000" dirty="0" err="1" smtClean="0">
                <a:solidFill>
                  <a:prstClr val="black"/>
                </a:solidFill>
              </a:rPr>
              <a:t>they</a:t>
            </a:r>
            <a:r>
              <a:rPr lang="de-AT" sz="2000" dirty="0" smtClean="0">
                <a:solidFill>
                  <a:prstClr val="black"/>
                </a:solidFill>
              </a:rPr>
              <a:t> </a:t>
            </a:r>
            <a:r>
              <a:rPr lang="de-AT" sz="2000" dirty="0" err="1" smtClean="0">
                <a:solidFill>
                  <a:prstClr val="black"/>
                </a:solidFill>
              </a:rPr>
              <a:t>expect</a:t>
            </a:r>
            <a:r>
              <a:rPr lang="de-AT" sz="2000" dirty="0" smtClean="0">
                <a:solidFill>
                  <a:prstClr val="black"/>
                </a:solidFill>
              </a:rPr>
              <a:t> in </a:t>
            </a:r>
            <a:r>
              <a:rPr lang="de-AT" sz="2000" dirty="0" err="1" smtClean="0">
                <a:solidFill>
                  <a:prstClr val="black"/>
                </a:solidFill>
              </a:rPr>
              <a:t>biomass</a:t>
            </a:r>
            <a:r>
              <a:rPr lang="de-AT" sz="2000" dirty="0" smtClean="0">
                <a:solidFill>
                  <a:prstClr val="black"/>
                </a:solidFill>
              </a:rPr>
              <a:t> </a:t>
            </a:r>
            <a:r>
              <a:rPr lang="de-AT" sz="2000" dirty="0" err="1" smtClean="0">
                <a:solidFill>
                  <a:prstClr val="black"/>
                </a:solidFill>
              </a:rPr>
              <a:t>heat</a:t>
            </a:r>
            <a:r>
              <a:rPr lang="de-AT" sz="2000" dirty="0" smtClean="0">
                <a:solidFill>
                  <a:prstClr val="black"/>
                </a:solidFill>
              </a:rPr>
              <a:t> </a:t>
            </a:r>
            <a:r>
              <a:rPr lang="de-AT" sz="2000" dirty="0" err="1" smtClean="0">
                <a:solidFill>
                  <a:prstClr val="black"/>
                </a:solidFill>
              </a:rPr>
              <a:t>and</a:t>
            </a:r>
            <a:r>
              <a:rPr lang="de-AT" sz="2000" dirty="0" smtClean="0">
                <a:solidFill>
                  <a:prstClr val="black"/>
                </a:solidFill>
              </a:rPr>
              <a:t> </a:t>
            </a:r>
            <a:r>
              <a:rPr lang="de-AT" sz="2000" dirty="0" err="1" smtClean="0">
                <a:solidFill>
                  <a:prstClr val="black"/>
                </a:solidFill>
              </a:rPr>
              <a:t>electricity</a:t>
            </a:r>
            <a:endParaRPr lang="de-AT" sz="2000" dirty="0" smtClean="0">
              <a:solidFill>
                <a:prstClr val="black"/>
              </a:solidFill>
            </a:endParaRPr>
          </a:p>
          <a:p>
            <a:pPr defTabSz="914400"/>
            <a:r>
              <a:rPr lang="de-AT" sz="2000" dirty="0" err="1">
                <a:solidFill>
                  <a:prstClr val="black"/>
                </a:solidFill>
              </a:rPr>
              <a:t>g</a:t>
            </a:r>
            <a:r>
              <a:rPr lang="de-AT" sz="2000" dirty="0" err="1" smtClean="0">
                <a:solidFill>
                  <a:prstClr val="black"/>
                </a:solidFill>
              </a:rPr>
              <a:t>eneration</a:t>
            </a:r>
            <a:r>
              <a:rPr lang="de-AT" sz="2000" dirty="0" smtClean="0">
                <a:solidFill>
                  <a:prstClr val="black"/>
                </a:solidFill>
              </a:rPr>
              <a:t> </a:t>
            </a:r>
            <a:r>
              <a:rPr lang="de-AT" sz="2000" b="1" dirty="0" smtClean="0">
                <a:solidFill>
                  <a:prstClr val="black"/>
                </a:solidFill>
              </a:rPr>
              <a:t>42 000 </a:t>
            </a:r>
            <a:r>
              <a:rPr lang="de-AT" sz="2000" b="1" dirty="0" err="1" smtClean="0">
                <a:solidFill>
                  <a:prstClr val="black"/>
                </a:solidFill>
              </a:rPr>
              <a:t>jobs</a:t>
            </a:r>
            <a:r>
              <a:rPr lang="de-AT" sz="2000" b="1" dirty="0" smtClean="0">
                <a:solidFill>
                  <a:prstClr val="black"/>
                </a:solidFill>
              </a:rPr>
              <a:t>:</a:t>
            </a:r>
          </a:p>
          <a:p>
            <a:pPr defTabSz="914400"/>
            <a:r>
              <a:rPr lang="de-AT" sz="2000" dirty="0" smtClean="0">
                <a:solidFill>
                  <a:prstClr val="black"/>
                </a:solidFill>
              </a:rPr>
              <a:t>7 000   </a:t>
            </a:r>
            <a:r>
              <a:rPr lang="de-AT" sz="2000" dirty="0" err="1" smtClean="0">
                <a:solidFill>
                  <a:prstClr val="black"/>
                </a:solidFill>
              </a:rPr>
              <a:t>feed</a:t>
            </a:r>
            <a:r>
              <a:rPr lang="de-AT" sz="2000" dirty="0" smtClean="0">
                <a:solidFill>
                  <a:prstClr val="black"/>
                </a:solidFill>
              </a:rPr>
              <a:t> </a:t>
            </a:r>
            <a:r>
              <a:rPr lang="de-AT" sz="2000" dirty="0" err="1" smtClean="0">
                <a:solidFill>
                  <a:prstClr val="black"/>
                </a:solidFill>
              </a:rPr>
              <a:t>stocksupply</a:t>
            </a:r>
            <a:endParaRPr lang="de-AT" sz="2000" dirty="0" smtClean="0">
              <a:solidFill>
                <a:prstClr val="black"/>
              </a:solidFill>
            </a:endParaRPr>
          </a:p>
          <a:p>
            <a:pPr defTabSz="914400"/>
            <a:r>
              <a:rPr lang="de-AT" sz="2000" dirty="0" smtClean="0">
                <a:solidFill>
                  <a:prstClr val="black"/>
                </a:solidFill>
              </a:rPr>
              <a:t>16 400 </a:t>
            </a:r>
            <a:r>
              <a:rPr lang="de-AT" sz="2000" dirty="0" err="1" smtClean="0">
                <a:solidFill>
                  <a:prstClr val="black"/>
                </a:solidFill>
              </a:rPr>
              <a:t>operation</a:t>
            </a:r>
            <a:r>
              <a:rPr lang="de-AT" sz="2000" dirty="0" smtClean="0">
                <a:solidFill>
                  <a:prstClr val="black"/>
                </a:solidFill>
              </a:rPr>
              <a:t> </a:t>
            </a:r>
            <a:r>
              <a:rPr lang="de-AT" sz="2000" dirty="0" err="1" smtClean="0">
                <a:solidFill>
                  <a:prstClr val="black"/>
                </a:solidFill>
              </a:rPr>
              <a:t>and</a:t>
            </a:r>
            <a:r>
              <a:rPr lang="de-AT" sz="2000" dirty="0" smtClean="0">
                <a:solidFill>
                  <a:prstClr val="black"/>
                </a:solidFill>
              </a:rPr>
              <a:t> </a:t>
            </a:r>
            <a:r>
              <a:rPr lang="de-AT" sz="2000" dirty="0" err="1" smtClean="0">
                <a:solidFill>
                  <a:prstClr val="black"/>
                </a:solidFill>
              </a:rPr>
              <a:t>maintenance</a:t>
            </a:r>
            <a:endParaRPr lang="de-AT" sz="2000" dirty="0" smtClean="0">
              <a:solidFill>
                <a:prstClr val="black"/>
              </a:solidFill>
            </a:endParaRPr>
          </a:p>
          <a:p>
            <a:pPr defTabSz="914400"/>
            <a:r>
              <a:rPr lang="de-AT" sz="2000" dirty="0" smtClean="0">
                <a:solidFill>
                  <a:prstClr val="black"/>
                </a:solidFill>
              </a:rPr>
              <a:t>24 000 </a:t>
            </a:r>
            <a:r>
              <a:rPr lang="de-AT" sz="2000" dirty="0" err="1" smtClean="0">
                <a:solidFill>
                  <a:prstClr val="black"/>
                </a:solidFill>
              </a:rPr>
              <a:t>construction</a:t>
            </a:r>
            <a:r>
              <a:rPr lang="de-AT" sz="2000" dirty="0" smtClean="0">
                <a:solidFill>
                  <a:prstClr val="black"/>
                </a:solidFill>
              </a:rPr>
              <a:t>, </a:t>
            </a:r>
            <a:r>
              <a:rPr lang="de-AT" sz="2000" dirty="0" err="1" smtClean="0">
                <a:solidFill>
                  <a:prstClr val="black"/>
                </a:solidFill>
              </a:rPr>
              <a:t>installation</a:t>
            </a:r>
            <a:endParaRPr lang="de-AT" sz="2000" dirty="0" smtClean="0">
              <a:solidFill>
                <a:prstClr val="black"/>
              </a:solidFill>
            </a:endParaRPr>
          </a:p>
          <a:p>
            <a:pPr defTabSz="914400"/>
            <a:r>
              <a:rPr lang="de-AT" sz="2000" dirty="0">
                <a:solidFill>
                  <a:prstClr val="black"/>
                </a:solidFill>
              </a:rPr>
              <a:t>  </a:t>
            </a:r>
            <a:r>
              <a:rPr lang="de-AT" sz="2000" dirty="0" smtClean="0">
                <a:solidFill>
                  <a:prstClr val="black"/>
                </a:solidFill>
              </a:rPr>
              <a:t>2 600 </a:t>
            </a:r>
            <a:r>
              <a:rPr lang="de-AT" sz="2000" dirty="0" err="1" smtClean="0">
                <a:solidFill>
                  <a:prstClr val="black"/>
                </a:solidFill>
              </a:rPr>
              <a:t>planning</a:t>
            </a:r>
            <a:r>
              <a:rPr lang="de-AT" sz="2000" dirty="0" smtClean="0">
                <a:solidFill>
                  <a:prstClr val="black"/>
                </a:solidFill>
              </a:rPr>
              <a:t>, </a:t>
            </a:r>
            <a:r>
              <a:rPr lang="de-AT" sz="2000" dirty="0" err="1" smtClean="0">
                <a:solidFill>
                  <a:prstClr val="black"/>
                </a:solidFill>
              </a:rPr>
              <a:t>development</a:t>
            </a:r>
            <a:endParaRPr lang="de-AT" sz="2000" dirty="0">
              <a:solidFill>
                <a:prstClr val="black"/>
              </a:solidFill>
            </a:endParaRPr>
          </a:p>
        </p:txBody>
      </p:sp>
    </p:spTree>
    <p:extLst>
      <p:ext uri="{BB962C8B-B14F-4D97-AF65-F5344CB8AC3E}">
        <p14:creationId xmlns:p14="http://schemas.microsoft.com/office/powerpoint/2010/main" val="260080653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1" y="365126"/>
            <a:ext cx="6071695" cy="1325563"/>
          </a:xfrm>
        </p:spPr>
        <p:txBody>
          <a:bodyPr>
            <a:normAutofit/>
          </a:bodyPr>
          <a:lstStyle/>
          <a:p>
            <a:r>
              <a:rPr lang="de-AT" sz="3600" b="1" dirty="0" smtClean="0"/>
              <a:t>The </a:t>
            </a:r>
            <a:r>
              <a:rPr lang="de-AT" sz="3600" b="1" dirty="0" err="1" smtClean="0"/>
              <a:t>case</a:t>
            </a:r>
            <a:r>
              <a:rPr lang="de-AT" sz="3600" b="1" dirty="0" smtClean="0"/>
              <a:t> </a:t>
            </a:r>
            <a:r>
              <a:rPr lang="de-AT" sz="3600" b="1" dirty="0" err="1" smtClean="0"/>
              <a:t>of</a:t>
            </a:r>
            <a:r>
              <a:rPr lang="de-AT" sz="3600" b="1" dirty="0" smtClean="0"/>
              <a:t> </a:t>
            </a:r>
            <a:r>
              <a:rPr lang="de-AT" sz="3600" b="1" dirty="0" err="1" smtClean="0"/>
              <a:t>Lithuania</a:t>
            </a:r>
            <a:r>
              <a:rPr lang="de-AT" sz="3600" b="1" dirty="0" smtClean="0"/>
              <a:t>: </a:t>
            </a:r>
            <a:r>
              <a:rPr lang="de-AT" sz="3600" b="1" dirty="0" err="1" smtClean="0"/>
              <a:t>biomass</a:t>
            </a:r>
            <a:r>
              <a:rPr lang="de-AT" sz="3600" b="1" dirty="0" smtClean="0"/>
              <a:t> </a:t>
            </a:r>
            <a:r>
              <a:rPr lang="de-AT" sz="3600" b="1" dirty="0" err="1" smtClean="0"/>
              <a:t>replaces</a:t>
            </a:r>
            <a:r>
              <a:rPr lang="de-AT" sz="3600" b="1" dirty="0" smtClean="0"/>
              <a:t> gas </a:t>
            </a:r>
            <a:r>
              <a:rPr lang="de-AT" sz="3600" b="1" dirty="0" err="1" smtClean="0"/>
              <a:t>and</a:t>
            </a:r>
            <a:r>
              <a:rPr lang="de-AT" sz="3600" b="1" dirty="0" smtClean="0"/>
              <a:t> </a:t>
            </a:r>
            <a:r>
              <a:rPr lang="de-AT" sz="3600" b="1" dirty="0" err="1" smtClean="0"/>
              <a:t>creates</a:t>
            </a:r>
            <a:r>
              <a:rPr lang="de-AT" sz="3600" b="1" dirty="0" smtClean="0"/>
              <a:t> 7500 </a:t>
            </a:r>
            <a:r>
              <a:rPr lang="de-AT" sz="3600" b="1" dirty="0" err="1" smtClean="0"/>
              <a:t>jobs</a:t>
            </a:r>
            <a:endParaRPr lang="de-AT" sz="3600" b="1" dirty="0"/>
          </a:p>
        </p:txBody>
      </p:sp>
      <p:sp>
        <p:nvSpPr>
          <p:cNvPr id="3" name="Inhaltsplatzhalter 2"/>
          <p:cNvSpPr>
            <a:spLocks noGrp="1"/>
          </p:cNvSpPr>
          <p:nvPr>
            <p:ph idx="1"/>
          </p:nvPr>
        </p:nvSpPr>
        <p:spPr/>
        <p:txBody>
          <a:bodyPr>
            <a:normAutofit/>
          </a:bodyPr>
          <a:lstStyle/>
          <a:p>
            <a:r>
              <a:rPr lang="en-US" sz="2000" dirty="0" smtClean="0"/>
              <a:t>Lithuania a Baltic country with 3 Mio. Inhabitants joined the EU by 2014. District heating was based on natural gas, the gas price was very high and therefore bioenergy was very competitive.</a:t>
            </a:r>
          </a:p>
          <a:p>
            <a:r>
              <a:rPr lang="en-US" sz="2000" dirty="0" smtClean="0"/>
              <a:t>A group of entrepreneurs and policy decision makers realized the opportunity and pushed for biomass in District heating. Within 20 years the share of bioenergy in DH heating went up from 4% to 80%!</a:t>
            </a:r>
          </a:p>
          <a:p>
            <a:r>
              <a:rPr lang="en-US" sz="2000" b="1" dirty="0" smtClean="0"/>
              <a:t>The positive results:</a:t>
            </a:r>
          </a:p>
          <a:p>
            <a:pPr marL="0" indent="0">
              <a:buNone/>
            </a:pPr>
            <a:r>
              <a:rPr lang="en-US" sz="2000" b="1" dirty="0"/>
              <a:t>	</a:t>
            </a:r>
            <a:r>
              <a:rPr lang="en-US" sz="2000" b="1" dirty="0" smtClean="0"/>
              <a:t>stable energy prices for the consumers</a:t>
            </a:r>
          </a:p>
          <a:p>
            <a:pPr marL="0" indent="0">
              <a:buNone/>
            </a:pPr>
            <a:r>
              <a:rPr lang="en-US" sz="2000" b="1" dirty="0"/>
              <a:t> </a:t>
            </a:r>
            <a:r>
              <a:rPr lang="en-US" sz="2000" b="1" dirty="0" smtClean="0"/>
              <a:t>  	regional development, improved import –export balance for the country</a:t>
            </a:r>
          </a:p>
          <a:p>
            <a:pPr marL="0" indent="0">
              <a:buNone/>
            </a:pPr>
            <a:r>
              <a:rPr lang="en-US" sz="2000" b="1" dirty="0"/>
              <a:t>	</a:t>
            </a:r>
            <a:r>
              <a:rPr lang="en-US" sz="2000" b="1" dirty="0" smtClean="0"/>
              <a:t>7500 jobs in the bioenergy industry,10 000 expected by 2020</a:t>
            </a:r>
          </a:p>
          <a:p>
            <a:pPr marL="0" indent="0">
              <a:buNone/>
            </a:pPr>
            <a:r>
              <a:rPr lang="en-US" sz="2000" b="1" dirty="0"/>
              <a:t>	</a:t>
            </a:r>
            <a:r>
              <a:rPr lang="en-US" sz="2000" b="1" dirty="0" smtClean="0"/>
              <a:t>export of bioenergy equipment, 2015 already 100 Mio. Euro, a fast growing sector</a:t>
            </a:r>
          </a:p>
          <a:p>
            <a:pPr marL="0" indent="0">
              <a:buNone/>
            </a:pPr>
            <a:endParaRPr lang="de-AT" sz="2000" dirty="0"/>
          </a:p>
        </p:txBody>
      </p:sp>
    </p:spTree>
    <p:extLst>
      <p:ext uri="{BB962C8B-B14F-4D97-AF65-F5344CB8AC3E}">
        <p14:creationId xmlns:p14="http://schemas.microsoft.com/office/powerpoint/2010/main" val="9085686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40000"/>
                <a:satMod val="350000"/>
              </a:schemeClr>
            </a:gs>
            <a:gs pos="66000">
              <a:schemeClr val="bg1">
                <a:tint val="45000"/>
                <a:shade val="99000"/>
                <a:satMod val="350000"/>
                <a:lumMod val="95000"/>
                <a:lumOff val="5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 t="4736" r="-3574" b="7919"/>
          <a:stretch/>
        </p:blipFill>
        <p:spPr bwMode="auto">
          <a:xfrm>
            <a:off x="1" y="-99389"/>
            <a:ext cx="9517604" cy="6893621"/>
          </a:xfrm>
          <a:prstGeom prst="rect">
            <a:avLst/>
          </a:prstGeom>
          <a:noFill/>
          <a:ln>
            <a:noFill/>
          </a:ln>
          <a:effectLst>
            <a:outerShdw sx="1000" sy="1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83569" y="2348880"/>
            <a:ext cx="7848872" cy="369312"/>
          </a:xfrm>
          <a:prstGeom prst="rect">
            <a:avLst/>
          </a:prstGeom>
          <a:noFill/>
        </p:spPr>
        <p:txBody>
          <a:bodyPr wrap="square" lIns="91422" tIns="45710" rIns="91422" bIns="45710" rtlCol="0">
            <a:spAutoFit/>
          </a:bodyPr>
          <a:lstStyle/>
          <a:p>
            <a:endParaRPr lang="en-US" dirty="0">
              <a:solidFill>
                <a:prstClr val="black"/>
              </a:solidFill>
            </a:endParaRPr>
          </a:p>
        </p:txBody>
      </p:sp>
      <p:sp>
        <p:nvSpPr>
          <p:cNvPr id="6" name="TextBox 5"/>
          <p:cNvSpPr txBox="1">
            <a:spLocks/>
          </p:cNvSpPr>
          <p:nvPr/>
        </p:nvSpPr>
        <p:spPr>
          <a:xfrm>
            <a:off x="38927" y="455263"/>
            <a:ext cx="9105075" cy="5201404"/>
          </a:xfrm>
          <a:prstGeom prst="rect">
            <a:avLst/>
          </a:prstGeom>
          <a:gradFill>
            <a:gsLst>
              <a:gs pos="100000">
                <a:sysClr val="window" lastClr="FFFFFF">
                  <a:tint val="45000"/>
                  <a:shade val="99000"/>
                  <a:satMod val="350000"/>
                  <a:lumMod val="5000"/>
                  <a:lumOff val="95000"/>
                  <a:alpha val="80000"/>
                </a:sysClr>
              </a:gs>
              <a:gs pos="100000">
                <a:sysClr val="window" lastClr="FFFFFF">
                  <a:shade val="20000"/>
                  <a:satMod val="255000"/>
                </a:sysClr>
              </a:gs>
            </a:gsLst>
            <a:path path="circle">
              <a:fillToRect l="50000" t="-80000" r="50000" b="180000"/>
            </a:path>
          </a:gradFill>
        </p:spPr>
        <p:txBody>
          <a:bodyPr wrap="square" lIns="91422" tIns="45710" rIns="91422" bIns="45710" rtlCol="0">
            <a:spAutoFit/>
          </a:bodyPr>
          <a:lstStyle/>
          <a:p>
            <a:pPr algn="ctr"/>
            <a:endParaRPr lang="en-US" sz="3200" b="1" kern="0" dirty="0">
              <a:solidFill>
                <a:prstClr val="black"/>
              </a:solidFill>
              <a:ea typeface="Times New Roman"/>
              <a:cs typeface="Cambria"/>
            </a:endParaRPr>
          </a:p>
          <a:p>
            <a:pPr algn="ctr"/>
            <a:r>
              <a:rPr lang="ru-RU" sz="4800" b="1" kern="0" dirty="0">
                <a:solidFill>
                  <a:prstClr val="black"/>
                </a:solidFill>
                <a:ea typeface="Times New Roman"/>
                <a:cs typeface="Cambria"/>
              </a:rPr>
              <a:t>БРАНИСЛАВ НЕДИМОВИЋ </a:t>
            </a:r>
            <a:r>
              <a:rPr lang="ru-RU" sz="3600" b="1" kern="0" dirty="0">
                <a:solidFill>
                  <a:prstClr val="black"/>
                </a:solidFill>
                <a:ea typeface="Times New Roman"/>
                <a:cs typeface="Cambria"/>
              </a:rPr>
              <a:t>Министар пољопривреде, шумарства и водопривреде</a:t>
            </a:r>
            <a:endParaRPr lang="en-US" sz="3200" b="1" kern="0" dirty="0">
              <a:solidFill>
                <a:prstClr val="black"/>
              </a:solidFill>
              <a:ea typeface="Times New Roman"/>
              <a:cs typeface="Cambria"/>
            </a:endParaRPr>
          </a:p>
          <a:p>
            <a:pPr algn="ctr"/>
            <a:endParaRPr lang="en-US" sz="4800" b="1" dirty="0">
              <a:solidFill>
                <a:prstClr val="black"/>
              </a:solidFill>
            </a:endParaRPr>
          </a:p>
          <a:p>
            <a:pPr algn="ctr"/>
            <a:r>
              <a:rPr lang="en-US" sz="4800" b="1" dirty="0">
                <a:solidFill>
                  <a:prstClr val="black"/>
                </a:solidFill>
              </a:rPr>
              <a:t>BRANISLAV NEDIMOVIC</a:t>
            </a:r>
          </a:p>
          <a:p>
            <a:pPr algn="ctr"/>
            <a:r>
              <a:rPr lang="en-US" sz="4800" b="1" dirty="0">
                <a:solidFill>
                  <a:prstClr val="black"/>
                </a:solidFill>
              </a:rPr>
              <a:t> </a:t>
            </a:r>
            <a:r>
              <a:rPr lang="en-US" sz="3600" b="1" dirty="0">
                <a:solidFill>
                  <a:prstClr val="black"/>
                </a:solidFill>
              </a:rPr>
              <a:t>Minister of Agriculture, Forestry and Water Management</a:t>
            </a:r>
            <a:endParaRPr lang="en-US" sz="2400" b="1" kern="0" dirty="0">
              <a:solidFill>
                <a:prstClr val="black"/>
              </a:solidFill>
            </a:endParaRPr>
          </a:p>
        </p:txBody>
      </p:sp>
    </p:spTree>
    <p:extLst>
      <p:ext uri="{BB962C8B-B14F-4D97-AF65-F5344CB8AC3E}">
        <p14:creationId xmlns:p14="http://schemas.microsoft.com/office/powerpoint/2010/main" val="235962106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sz="3600" dirty="0" smtClean="0"/>
              <a:t>Bioenergy </a:t>
            </a:r>
            <a:r>
              <a:rPr lang="de-AT" sz="3600" dirty="0" err="1" smtClean="0"/>
              <a:t>success</a:t>
            </a:r>
            <a:r>
              <a:rPr lang="de-AT" sz="3600" dirty="0" smtClean="0"/>
              <a:t> in </a:t>
            </a:r>
            <a:r>
              <a:rPr lang="de-AT" sz="3600" dirty="0" err="1" smtClean="0"/>
              <a:t>Lithuania</a:t>
            </a:r>
            <a:endParaRPr lang="de-AT" sz="3600" dirty="0"/>
          </a:p>
        </p:txBody>
      </p:sp>
      <p:pic>
        <p:nvPicPr>
          <p:cNvPr id="4" name="Inhaltsplatzhalt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5670" y="2764221"/>
            <a:ext cx="5996978" cy="4008703"/>
          </a:xfrm>
        </p:spPr>
      </p:pic>
      <p:cxnSp>
        <p:nvCxnSpPr>
          <p:cNvPr id="5" name="Gerade Verbindung mit Pfeil 4"/>
          <p:cNvCxnSpPr/>
          <p:nvPr/>
        </p:nvCxnSpPr>
        <p:spPr>
          <a:xfrm>
            <a:off x="4682360" y="3037490"/>
            <a:ext cx="1883979" cy="270115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Gerade Verbindung mit Pfeil 6"/>
          <p:cNvCxnSpPr/>
          <p:nvPr/>
        </p:nvCxnSpPr>
        <p:spPr>
          <a:xfrm flipV="1">
            <a:off x="4682360" y="2764224"/>
            <a:ext cx="1466193" cy="254350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feld 7"/>
          <p:cNvSpPr txBox="1"/>
          <p:nvPr/>
        </p:nvSpPr>
        <p:spPr>
          <a:xfrm>
            <a:off x="5919953" y="2417379"/>
            <a:ext cx="3132589" cy="369332"/>
          </a:xfrm>
          <a:prstGeom prst="rect">
            <a:avLst/>
          </a:prstGeom>
          <a:noFill/>
        </p:spPr>
        <p:txBody>
          <a:bodyPr wrap="none" rtlCol="0">
            <a:spAutoFit/>
          </a:bodyPr>
          <a:lstStyle/>
          <a:p>
            <a:pPr defTabSz="914400"/>
            <a:r>
              <a:rPr lang="de-AT" dirty="0" smtClean="0">
                <a:solidFill>
                  <a:prstClr val="black"/>
                </a:solidFill>
              </a:rPr>
              <a:t>Share </a:t>
            </a:r>
            <a:r>
              <a:rPr lang="de-AT" dirty="0" err="1" smtClean="0">
                <a:solidFill>
                  <a:prstClr val="black"/>
                </a:solidFill>
              </a:rPr>
              <a:t>of</a:t>
            </a:r>
            <a:r>
              <a:rPr lang="de-AT" dirty="0" smtClean="0">
                <a:solidFill>
                  <a:prstClr val="black"/>
                </a:solidFill>
              </a:rPr>
              <a:t> </a:t>
            </a:r>
            <a:r>
              <a:rPr lang="de-AT" dirty="0" err="1" smtClean="0">
                <a:solidFill>
                  <a:prstClr val="black"/>
                </a:solidFill>
              </a:rPr>
              <a:t>bioenergy</a:t>
            </a:r>
            <a:r>
              <a:rPr lang="de-AT" dirty="0" smtClean="0">
                <a:solidFill>
                  <a:prstClr val="black"/>
                </a:solidFill>
              </a:rPr>
              <a:t> in DH </a:t>
            </a:r>
            <a:r>
              <a:rPr lang="de-AT" dirty="0" err="1" smtClean="0">
                <a:solidFill>
                  <a:prstClr val="black"/>
                </a:solidFill>
              </a:rPr>
              <a:t>grows</a:t>
            </a:r>
            <a:endParaRPr lang="de-AT" dirty="0">
              <a:solidFill>
                <a:prstClr val="black"/>
              </a:solidFill>
            </a:endParaRPr>
          </a:p>
        </p:txBody>
      </p:sp>
      <p:sp>
        <p:nvSpPr>
          <p:cNvPr id="9" name="Textfeld 8"/>
          <p:cNvSpPr txBox="1"/>
          <p:nvPr/>
        </p:nvSpPr>
        <p:spPr>
          <a:xfrm>
            <a:off x="6755526" y="5654566"/>
            <a:ext cx="2860335" cy="369332"/>
          </a:xfrm>
          <a:prstGeom prst="rect">
            <a:avLst/>
          </a:prstGeom>
          <a:noFill/>
        </p:spPr>
        <p:txBody>
          <a:bodyPr wrap="none" rtlCol="0">
            <a:spAutoFit/>
          </a:bodyPr>
          <a:lstStyle/>
          <a:p>
            <a:pPr defTabSz="914400"/>
            <a:r>
              <a:rPr lang="de-AT" dirty="0" smtClean="0">
                <a:solidFill>
                  <a:prstClr val="black"/>
                </a:solidFill>
              </a:rPr>
              <a:t>Share </a:t>
            </a:r>
            <a:r>
              <a:rPr lang="de-AT" dirty="0" err="1" smtClean="0">
                <a:solidFill>
                  <a:prstClr val="black"/>
                </a:solidFill>
              </a:rPr>
              <a:t>of</a:t>
            </a:r>
            <a:r>
              <a:rPr lang="de-AT" dirty="0" smtClean="0">
                <a:solidFill>
                  <a:prstClr val="black"/>
                </a:solidFill>
              </a:rPr>
              <a:t> </a:t>
            </a:r>
            <a:r>
              <a:rPr lang="de-AT" dirty="0" err="1" smtClean="0">
                <a:solidFill>
                  <a:prstClr val="black"/>
                </a:solidFill>
              </a:rPr>
              <a:t>natural</a:t>
            </a:r>
            <a:r>
              <a:rPr lang="de-AT" dirty="0" smtClean="0">
                <a:solidFill>
                  <a:prstClr val="black"/>
                </a:solidFill>
              </a:rPr>
              <a:t> gas </a:t>
            </a:r>
            <a:r>
              <a:rPr lang="de-AT" dirty="0" err="1" smtClean="0">
                <a:solidFill>
                  <a:prstClr val="black"/>
                </a:solidFill>
              </a:rPr>
              <a:t>declines</a:t>
            </a:r>
            <a:endParaRPr lang="de-AT" dirty="0">
              <a:solidFill>
                <a:prstClr val="black"/>
              </a:solidFill>
            </a:endParaRPr>
          </a:p>
        </p:txBody>
      </p:sp>
    </p:spTree>
    <p:extLst>
      <p:ext uri="{BB962C8B-B14F-4D97-AF65-F5344CB8AC3E}">
        <p14:creationId xmlns:p14="http://schemas.microsoft.com/office/powerpoint/2010/main" val="334792379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EU 28: 489 000 </a:t>
            </a:r>
            <a:r>
              <a:rPr lang="de-AT" dirty="0" err="1" smtClean="0"/>
              <a:t>jobs</a:t>
            </a:r>
            <a:r>
              <a:rPr lang="de-AT" dirty="0" smtClean="0"/>
              <a:t> in </a:t>
            </a:r>
            <a:r>
              <a:rPr lang="de-AT" dirty="0" err="1" smtClean="0"/>
              <a:t>bioenergy</a:t>
            </a:r>
            <a:endParaRPr lang="de-AT" dirty="0"/>
          </a:p>
        </p:txBody>
      </p:sp>
      <p:pic>
        <p:nvPicPr>
          <p:cNvPr id="4" name="Inhaltsplatzhalter 3"/>
          <p:cNvPicPr>
            <a:picLocks noGrp="1" noChangeAspect="1"/>
          </p:cNvPicPr>
          <p:nvPr>
            <p:ph idx="1"/>
          </p:nvPr>
        </p:nvPicPr>
        <p:blipFill>
          <a:blip r:embed="rId2"/>
          <a:stretch>
            <a:fillRect/>
          </a:stretch>
        </p:blipFill>
        <p:spPr>
          <a:xfrm>
            <a:off x="412689" y="1899198"/>
            <a:ext cx="5086691" cy="4351338"/>
          </a:xfrm>
          <a:prstGeom prst="rect">
            <a:avLst/>
          </a:prstGeom>
        </p:spPr>
      </p:pic>
      <p:sp>
        <p:nvSpPr>
          <p:cNvPr id="3" name="Textfeld 2"/>
          <p:cNvSpPr txBox="1"/>
          <p:nvPr/>
        </p:nvSpPr>
        <p:spPr>
          <a:xfrm>
            <a:off x="5817871" y="1899199"/>
            <a:ext cx="2740712" cy="4093428"/>
          </a:xfrm>
          <a:prstGeom prst="rect">
            <a:avLst/>
          </a:prstGeom>
          <a:noFill/>
        </p:spPr>
        <p:txBody>
          <a:bodyPr wrap="square" rtlCol="0">
            <a:spAutoFit/>
          </a:bodyPr>
          <a:lstStyle/>
          <a:p>
            <a:pPr defTabSz="914400"/>
            <a:r>
              <a:rPr lang="de-AT" sz="2000" b="1" dirty="0" smtClean="0">
                <a:solidFill>
                  <a:prstClr val="black"/>
                </a:solidFill>
              </a:rPr>
              <a:t>EU: </a:t>
            </a:r>
            <a:r>
              <a:rPr lang="de-AT" sz="2000" b="1" dirty="0" err="1" smtClean="0">
                <a:solidFill>
                  <a:prstClr val="black"/>
                </a:solidFill>
              </a:rPr>
              <a:t>Almost</a:t>
            </a:r>
            <a:r>
              <a:rPr lang="de-AT" sz="2000" b="1" dirty="0" smtClean="0">
                <a:solidFill>
                  <a:prstClr val="black"/>
                </a:solidFill>
              </a:rPr>
              <a:t> half a </a:t>
            </a:r>
            <a:r>
              <a:rPr lang="de-AT" sz="2000" b="1" dirty="0" err="1" smtClean="0">
                <a:solidFill>
                  <a:prstClr val="black"/>
                </a:solidFill>
              </a:rPr>
              <a:t>million</a:t>
            </a:r>
            <a:r>
              <a:rPr lang="de-AT" sz="2000" b="1" dirty="0" smtClean="0">
                <a:solidFill>
                  <a:prstClr val="black"/>
                </a:solidFill>
              </a:rPr>
              <a:t> </a:t>
            </a:r>
            <a:r>
              <a:rPr lang="de-AT" sz="2000" b="1" dirty="0" err="1" smtClean="0">
                <a:solidFill>
                  <a:prstClr val="black"/>
                </a:solidFill>
              </a:rPr>
              <a:t>people</a:t>
            </a:r>
            <a:r>
              <a:rPr lang="de-AT" sz="2000" b="1" dirty="0" smtClean="0">
                <a:solidFill>
                  <a:prstClr val="black"/>
                </a:solidFill>
              </a:rPr>
              <a:t> </a:t>
            </a:r>
          </a:p>
          <a:p>
            <a:pPr defTabSz="914400"/>
            <a:r>
              <a:rPr lang="de-AT" sz="2000" b="1" dirty="0" err="1" smtClean="0">
                <a:solidFill>
                  <a:prstClr val="black"/>
                </a:solidFill>
              </a:rPr>
              <a:t>Have</a:t>
            </a:r>
            <a:r>
              <a:rPr lang="de-AT" sz="2000" b="1" dirty="0" smtClean="0">
                <a:solidFill>
                  <a:prstClr val="black"/>
                </a:solidFill>
              </a:rPr>
              <a:t> </a:t>
            </a:r>
            <a:r>
              <a:rPr lang="de-AT" sz="2000" b="1" dirty="0" err="1" smtClean="0">
                <a:solidFill>
                  <a:prstClr val="black"/>
                </a:solidFill>
              </a:rPr>
              <a:t>direct</a:t>
            </a:r>
            <a:r>
              <a:rPr lang="de-AT" sz="2000" b="1" dirty="0" smtClean="0">
                <a:solidFill>
                  <a:prstClr val="black"/>
                </a:solidFill>
              </a:rPr>
              <a:t> </a:t>
            </a:r>
            <a:r>
              <a:rPr lang="de-AT" sz="2000" b="1" dirty="0" err="1" smtClean="0">
                <a:solidFill>
                  <a:prstClr val="black"/>
                </a:solidFill>
              </a:rPr>
              <a:t>or</a:t>
            </a:r>
            <a:r>
              <a:rPr lang="de-AT" sz="2000" b="1" dirty="0" smtClean="0">
                <a:solidFill>
                  <a:prstClr val="black"/>
                </a:solidFill>
              </a:rPr>
              <a:t> </a:t>
            </a:r>
            <a:r>
              <a:rPr lang="de-AT" sz="2000" b="1" dirty="0" err="1" smtClean="0">
                <a:solidFill>
                  <a:prstClr val="black"/>
                </a:solidFill>
              </a:rPr>
              <a:t>indirect</a:t>
            </a:r>
            <a:r>
              <a:rPr lang="de-AT" sz="2000" b="1" dirty="0" smtClean="0">
                <a:solidFill>
                  <a:prstClr val="black"/>
                </a:solidFill>
              </a:rPr>
              <a:t> </a:t>
            </a:r>
            <a:r>
              <a:rPr lang="de-AT" sz="2000" b="1" dirty="0" err="1" smtClean="0">
                <a:solidFill>
                  <a:prstClr val="black"/>
                </a:solidFill>
              </a:rPr>
              <a:t>jobs</a:t>
            </a:r>
            <a:r>
              <a:rPr lang="de-AT" sz="2000" b="1" dirty="0" smtClean="0">
                <a:solidFill>
                  <a:prstClr val="black"/>
                </a:solidFill>
              </a:rPr>
              <a:t> </a:t>
            </a:r>
            <a:r>
              <a:rPr lang="de-AT" sz="2000" b="1" dirty="0" err="1" smtClean="0">
                <a:solidFill>
                  <a:prstClr val="black"/>
                </a:solidFill>
              </a:rPr>
              <a:t>ithe</a:t>
            </a:r>
            <a:endParaRPr lang="de-AT" sz="2000" b="1" dirty="0" smtClean="0">
              <a:solidFill>
                <a:prstClr val="black"/>
              </a:solidFill>
            </a:endParaRPr>
          </a:p>
          <a:p>
            <a:pPr defTabSz="914400"/>
            <a:r>
              <a:rPr lang="de-AT" sz="2000" b="1" dirty="0" smtClean="0">
                <a:solidFill>
                  <a:prstClr val="black"/>
                </a:solidFill>
              </a:rPr>
              <a:t>Bioenergy </a:t>
            </a:r>
            <a:r>
              <a:rPr lang="de-AT" sz="2000" b="1" dirty="0" err="1" smtClean="0">
                <a:solidFill>
                  <a:prstClr val="black"/>
                </a:solidFill>
              </a:rPr>
              <a:t>sector</a:t>
            </a:r>
            <a:r>
              <a:rPr lang="de-AT" sz="2000" b="1" dirty="0" smtClean="0">
                <a:solidFill>
                  <a:prstClr val="black"/>
                </a:solidFill>
              </a:rPr>
              <a:t>. </a:t>
            </a:r>
          </a:p>
          <a:p>
            <a:pPr defTabSz="914400"/>
            <a:r>
              <a:rPr lang="de-AT" sz="2000" b="1" dirty="0" smtClean="0">
                <a:solidFill>
                  <a:prstClr val="black"/>
                </a:solidFill>
              </a:rPr>
              <a:t>310 000 solid </a:t>
            </a:r>
            <a:r>
              <a:rPr lang="de-AT" sz="2000" b="1" dirty="0" err="1" smtClean="0">
                <a:solidFill>
                  <a:prstClr val="black"/>
                </a:solidFill>
              </a:rPr>
              <a:t>biomass</a:t>
            </a:r>
            <a:endParaRPr lang="de-AT" sz="2000" b="1" dirty="0" smtClean="0">
              <a:solidFill>
                <a:prstClr val="black"/>
              </a:solidFill>
            </a:endParaRPr>
          </a:p>
          <a:p>
            <a:pPr defTabSz="914400"/>
            <a:r>
              <a:rPr lang="de-AT" sz="2000" b="1" dirty="0" err="1" smtClean="0">
                <a:solidFill>
                  <a:prstClr val="black"/>
                </a:solidFill>
              </a:rPr>
              <a:t>Almost</a:t>
            </a:r>
            <a:r>
              <a:rPr lang="de-AT" sz="2000" b="1" dirty="0" smtClean="0">
                <a:solidFill>
                  <a:prstClr val="black"/>
                </a:solidFill>
              </a:rPr>
              <a:t> 100 000 in </a:t>
            </a:r>
            <a:r>
              <a:rPr lang="de-AT" sz="2000" b="1" dirty="0" err="1" smtClean="0">
                <a:solidFill>
                  <a:prstClr val="black"/>
                </a:solidFill>
              </a:rPr>
              <a:t>biofuels</a:t>
            </a:r>
            <a:endParaRPr lang="de-AT" sz="2000" b="1" dirty="0" smtClean="0">
              <a:solidFill>
                <a:prstClr val="black"/>
              </a:solidFill>
            </a:endParaRPr>
          </a:p>
          <a:p>
            <a:pPr defTabSz="914400"/>
            <a:r>
              <a:rPr lang="de-AT" sz="2000" b="1" dirty="0" smtClean="0">
                <a:solidFill>
                  <a:prstClr val="black"/>
                </a:solidFill>
              </a:rPr>
              <a:t>60 000 in </a:t>
            </a:r>
            <a:r>
              <a:rPr lang="de-AT" sz="2000" b="1" dirty="0" err="1" smtClean="0">
                <a:solidFill>
                  <a:prstClr val="black"/>
                </a:solidFill>
              </a:rPr>
              <a:t>biogas</a:t>
            </a:r>
            <a:endParaRPr lang="de-AT" sz="2000" b="1" dirty="0" smtClean="0">
              <a:solidFill>
                <a:prstClr val="black"/>
              </a:solidFill>
            </a:endParaRPr>
          </a:p>
          <a:p>
            <a:pPr defTabSz="914400"/>
            <a:endParaRPr lang="de-AT" sz="2000" b="1" dirty="0">
              <a:solidFill>
                <a:prstClr val="black"/>
              </a:solidFill>
            </a:endParaRPr>
          </a:p>
          <a:p>
            <a:pPr defTabSz="914400"/>
            <a:r>
              <a:rPr lang="de-AT" sz="2000" b="1" dirty="0" smtClean="0">
                <a:solidFill>
                  <a:prstClr val="black"/>
                </a:solidFill>
              </a:rPr>
              <a:t>More </a:t>
            </a:r>
            <a:r>
              <a:rPr lang="de-AT" sz="2000" b="1" dirty="0" err="1" smtClean="0">
                <a:solidFill>
                  <a:prstClr val="black"/>
                </a:solidFill>
              </a:rPr>
              <a:t>than</a:t>
            </a:r>
            <a:r>
              <a:rPr lang="de-AT" sz="2000" b="1" dirty="0" smtClean="0">
                <a:solidFill>
                  <a:prstClr val="black"/>
                </a:solidFill>
              </a:rPr>
              <a:t> wind </a:t>
            </a:r>
            <a:r>
              <a:rPr lang="de-AT" sz="2000" b="1" dirty="0" err="1" smtClean="0">
                <a:solidFill>
                  <a:prstClr val="black"/>
                </a:solidFill>
              </a:rPr>
              <a:t>and</a:t>
            </a:r>
            <a:r>
              <a:rPr lang="de-AT" sz="2000" b="1" dirty="0" smtClean="0">
                <a:solidFill>
                  <a:prstClr val="black"/>
                </a:solidFill>
              </a:rPr>
              <a:t> PV </a:t>
            </a:r>
            <a:r>
              <a:rPr lang="de-AT" sz="2000" b="1" dirty="0" err="1" smtClean="0">
                <a:solidFill>
                  <a:prstClr val="black"/>
                </a:solidFill>
              </a:rPr>
              <a:t>industry</a:t>
            </a:r>
            <a:endParaRPr lang="de-AT" sz="2000" b="1" dirty="0" smtClean="0">
              <a:solidFill>
                <a:prstClr val="black"/>
              </a:solidFill>
            </a:endParaRPr>
          </a:p>
          <a:p>
            <a:pPr defTabSz="914400"/>
            <a:r>
              <a:rPr lang="de-AT" sz="2000" b="1" dirty="0" err="1" smtClean="0">
                <a:solidFill>
                  <a:prstClr val="black"/>
                </a:solidFill>
              </a:rPr>
              <a:t>Together</a:t>
            </a:r>
            <a:r>
              <a:rPr lang="de-AT" sz="2000" b="1" dirty="0" smtClean="0">
                <a:solidFill>
                  <a:prstClr val="black"/>
                </a:solidFill>
              </a:rPr>
              <a:t>!</a:t>
            </a:r>
            <a:endParaRPr lang="de-AT" sz="2000" b="1" dirty="0">
              <a:solidFill>
                <a:prstClr val="black"/>
              </a:solidFill>
            </a:endParaRPr>
          </a:p>
        </p:txBody>
      </p:sp>
    </p:spTree>
    <p:extLst>
      <p:ext uri="{BB962C8B-B14F-4D97-AF65-F5344CB8AC3E}">
        <p14:creationId xmlns:p14="http://schemas.microsoft.com/office/powerpoint/2010/main" val="164409276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sz="3600" dirty="0" err="1" smtClean="0"/>
              <a:t>structure</a:t>
            </a:r>
            <a:endParaRPr lang="de-AT" sz="3600" dirty="0"/>
          </a:p>
        </p:txBody>
      </p:sp>
      <p:sp>
        <p:nvSpPr>
          <p:cNvPr id="3" name="Inhaltsplatzhalter 2"/>
          <p:cNvSpPr>
            <a:spLocks noGrp="1"/>
          </p:cNvSpPr>
          <p:nvPr>
            <p:ph idx="1"/>
          </p:nvPr>
        </p:nvSpPr>
        <p:spPr/>
        <p:txBody>
          <a:bodyPr/>
          <a:lstStyle/>
          <a:p>
            <a:r>
              <a:rPr lang="de-AT" dirty="0" smtClean="0"/>
              <a:t>The </a:t>
            </a:r>
            <a:r>
              <a:rPr lang="de-AT" dirty="0" err="1" smtClean="0"/>
              <a:t>economic</a:t>
            </a:r>
            <a:r>
              <a:rPr lang="de-AT" dirty="0" smtClean="0"/>
              <a:t> </a:t>
            </a:r>
            <a:r>
              <a:rPr lang="de-AT" dirty="0" err="1" smtClean="0"/>
              <a:t>significance</a:t>
            </a:r>
            <a:r>
              <a:rPr lang="de-AT" dirty="0" smtClean="0"/>
              <a:t> </a:t>
            </a:r>
            <a:r>
              <a:rPr lang="de-AT" dirty="0" err="1" smtClean="0"/>
              <a:t>of</a:t>
            </a:r>
            <a:r>
              <a:rPr lang="de-AT" dirty="0" smtClean="0"/>
              <a:t> </a:t>
            </a:r>
            <a:r>
              <a:rPr lang="de-AT" dirty="0" err="1" smtClean="0"/>
              <a:t>biomass</a:t>
            </a:r>
            <a:r>
              <a:rPr lang="de-AT" dirty="0" smtClean="0"/>
              <a:t> – </a:t>
            </a:r>
            <a:r>
              <a:rPr lang="de-AT" dirty="0" err="1" smtClean="0"/>
              <a:t>the</a:t>
            </a:r>
            <a:r>
              <a:rPr lang="de-AT" dirty="0" smtClean="0"/>
              <a:t> </a:t>
            </a:r>
            <a:r>
              <a:rPr lang="de-AT" dirty="0" err="1" smtClean="0"/>
              <a:t>basics</a:t>
            </a:r>
            <a:endParaRPr lang="de-AT" dirty="0" smtClean="0"/>
          </a:p>
          <a:p>
            <a:r>
              <a:rPr lang="de-AT" dirty="0" smtClean="0"/>
              <a:t>Job </a:t>
            </a:r>
            <a:r>
              <a:rPr lang="de-AT" dirty="0" err="1" smtClean="0"/>
              <a:t>creation</a:t>
            </a:r>
            <a:r>
              <a:rPr lang="de-AT" dirty="0" smtClean="0"/>
              <a:t> </a:t>
            </a:r>
            <a:r>
              <a:rPr lang="de-AT" dirty="0" err="1" smtClean="0"/>
              <a:t>and</a:t>
            </a:r>
            <a:r>
              <a:rPr lang="de-AT" dirty="0" smtClean="0"/>
              <a:t> </a:t>
            </a:r>
            <a:r>
              <a:rPr lang="de-AT" dirty="0" err="1" smtClean="0"/>
              <a:t>biomass</a:t>
            </a:r>
            <a:r>
              <a:rPr lang="de-AT" dirty="0" smtClean="0"/>
              <a:t> – </a:t>
            </a:r>
            <a:r>
              <a:rPr lang="de-AT" dirty="0" err="1" smtClean="0"/>
              <a:t>examples</a:t>
            </a:r>
            <a:r>
              <a:rPr lang="de-AT" dirty="0" smtClean="0"/>
              <a:t> </a:t>
            </a:r>
            <a:r>
              <a:rPr lang="de-AT" dirty="0" err="1" smtClean="0"/>
              <a:t>of</a:t>
            </a:r>
            <a:r>
              <a:rPr lang="de-AT" dirty="0" smtClean="0"/>
              <a:t> UK, </a:t>
            </a:r>
            <a:r>
              <a:rPr lang="de-AT" dirty="0" err="1" smtClean="0"/>
              <a:t>Lithuania</a:t>
            </a:r>
            <a:r>
              <a:rPr lang="de-AT" dirty="0" smtClean="0"/>
              <a:t>, EU 28 </a:t>
            </a:r>
          </a:p>
          <a:p>
            <a:r>
              <a:rPr lang="de-AT" b="1" dirty="0" smtClean="0"/>
              <a:t>The </a:t>
            </a:r>
            <a:r>
              <a:rPr lang="de-AT" b="1" dirty="0" err="1" smtClean="0"/>
              <a:t>economic</a:t>
            </a:r>
            <a:r>
              <a:rPr lang="de-AT" b="1" dirty="0" smtClean="0"/>
              <a:t> </a:t>
            </a:r>
            <a:r>
              <a:rPr lang="de-AT" b="1" dirty="0" err="1" smtClean="0"/>
              <a:t>beneftis</a:t>
            </a:r>
            <a:r>
              <a:rPr lang="de-AT" b="1" dirty="0" smtClean="0"/>
              <a:t> – </a:t>
            </a:r>
            <a:r>
              <a:rPr lang="de-AT" b="1" dirty="0" err="1" smtClean="0"/>
              <a:t>example</a:t>
            </a:r>
            <a:r>
              <a:rPr lang="de-AT" b="1" dirty="0" smtClean="0"/>
              <a:t> Austria, </a:t>
            </a:r>
            <a:r>
              <a:rPr lang="de-AT" b="1" dirty="0" err="1" smtClean="0"/>
              <a:t>Sweden</a:t>
            </a:r>
            <a:endParaRPr lang="de-AT" b="1" dirty="0" smtClean="0"/>
          </a:p>
          <a:p>
            <a:r>
              <a:rPr lang="de-AT" dirty="0" err="1" smtClean="0"/>
              <a:t>Examples</a:t>
            </a:r>
            <a:r>
              <a:rPr lang="de-AT" dirty="0" smtClean="0"/>
              <a:t> </a:t>
            </a:r>
            <a:r>
              <a:rPr lang="de-AT" dirty="0" err="1" smtClean="0"/>
              <a:t>decentralized</a:t>
            </a:r>
            <a:r>
              <a:rPr lang="de-AT" dirty="0" smtClean="0"/>
              <a:t> </a:t>
            </a:r>
            <a:r>
              <a:rPr lang="de-AT" dirty="0" err="1" smtClean="0"/>
              <a:t>energy</a:t>
            </a:r>
            <a:r>
              <a:rPr lang="de-AT" dirty="0" smtClean="0"/>
              <a:t> </a:t>
            </a:r>
            <a:r>
              <a:rPr lang="de-AT" dirty="0" err="1" smtClean="0"/>
              <a:t>structure</a:t>
            </a:r>
            <a:r>
              <a:rPr lang="de-AT" dirty="0" smtClean="0"/>
              <a:t> – </a:t>
            </a:r>
            <a:r>
              <a:rPr lang="de-AT" dirty="0" err="1" smtClean="0"/>
              <a:t>Murau</a:t>
            </a:r>
            <a:r>
              <a:rPr lang="de-AT" dirty="0" smtClean="0"/>
              <a:t>, </a:t>
            </a:r>
            <a:r>
              <a:rPr lang="de-AT" dirty="0" err="1" smtClean="0"/>
              <a:t>Mureck,Pecs</a:t>
            </a:r>
            <a:endParaRPr lang="de-AT" dirty="0" smtClean="0"/>
          </a:p>
          <a:p>
            <a:r>
              <a:rPr lang="de-AT" dirty="0" smtClean="0"/>
              <a:t>The </a:t>
            </a:r>
            <a:r>
              <a:rPr lang="de-AT" dirty="0" err="1" smtClean="0"/>
              <a:t>needed</a:t>
            </a:r>
            <a:r>
              <a:rPr lang="de-AT" dirty="0" smtClean="0"/>
              <a:t> </a:t>
            </a:r>
            <a:r>
              <a:rPr lang="de-AT" dirty="0" err="1" smtClean="0"/>
              <a:t>political</a:t>
            </a:r>
            <a:r>
              <a:rPr lang="de-AT" dirty="0" smtClean="0"/>
              <a:t> </a:t>
            </a:r>
            <a:r>
              <a:rPr lang="de-AT" dirty="0" err="1" smtClean="0"/>
              <a:t>frame</a:t>
            </a:r>
            <a:r>
              <a:rPr lang="de-AT" dirty="0" smtClean="0"/>
              <a:t> </a:t>
            </a:r>
            <a:r>
              <a:rPr lang="de-AT" dirty="0" err="1" smtClean="0"/>
              <a:t>work</a:t>
            </a:r>
            <a:r>
              <a:rPr lang="de-AT" dirty="0" smtClean="0"/>
              <a:t> </a:t>
            </a:r>
            <a:r>
              <a:rPr lang="de-AT" dirty="0" err="1" smtClean="0"/>
              <a:t>conditions</a:t>
            </a:r>
            <a:endParaRPr lang="de-AT" dirty="0" smtClean="0"/>
          </a:p>
          <a:p>
            <a:r>
              <a:rPr lang="de-AT" dirty="0" smtClean="0"/>
              <a:t>The </a:t>
            </a:r>
            <a:r>
              <a:rPr lang="de-AT" dirty="0"/>
              <a:t>Bonn </a:t>
            </a:r>
            <a:r>
              <a:rPr lang="de-AT" dirty="0" err="1"/>
              <a:t>climate</a:t>
            </a:r>
            <a:r>
              <a:rPr lang="de-AT" dirty="0"/>
              <a:t> </a:t>
            </a:r>
            <a:r>
              <a:rPr lang="de-AT" dirty="0" err="1"/>
              <a:t>conference</a:t>
            </a:r>
            <a:r>
              <a:rPr lang="de-AT" dirty="0"/>
              <a:t> </a:t>
            </a:r>
            <a:r>
              <a:rPr lang="de-AT" dirty="0" err="1"/>
              <a:t>and</a:t>
            </a:r>
            <a:r>
              <a:rPr lang="de-AT" dirty="0"/>
              <a:t> </a:t>
            </a:r>
            <a:r>
              <a:rPr lang="de-AT" dirty="0" err="1"/>
              <a:t>the</a:t>
            </a:r>
            <a:r>
              <a:rPr lang="de-AT" dirty="0"/>
              <a:t> </a:t>
            </a:r>
            <a:r>
              <a:rPr lang="de-AT" dirty="0" err="1"/>
              <a:t>role</a:t>
            </a:r>
            <a:r>
              <a:rPr lang="de-AT" dirty="0"/>
              <a:t> </a:t>
            </a:r>
            <a:r>
              <a:rPr lang="de-AT" dirty="0" err="1"/>
              <a:t>of</a:t>
            </a:r>
            <a:r>
              <a:rPr lang="de-AT" dirty="0"/>
              <a:t> </a:t>
            </a:r>
            <a:r>
              <a:rPr lang="de-AT" dirty="0" err="1"/>
              <a:t>bioenergy</a:t>
            </a:r>
            <a:endParaRPr lang="de-AT" dirty="0"/>
          </a:p>
          <a:p>
            <a:endParaRPr lang="de-AT" dirty="0" smtClean="0"/>
          </a:p>
          <a:p>
            <a:endParaRPr lang="de-AT" dirty="0" smtClean="0"/>
          </a:p>
          <a:p>
            <a:endParaRPr lang="de-AT" dirty="0"/>
          </a:p>
        </p:txBody>
      </p:sp>
    </p:spTree>
    <p:extLst>
      <p:ext uri="{BB962C8B-B14F-4D97-AF65-F5344CB8AC3E}">
        <p14:creationId xmlns:p14="http://schemas.microsoft.com/office/powerpoint/2010/main" val="288562952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Bioenergy: </a:t>
            </a:r>
            <a:r>
              <a:rPr lang="de-AT" dirty="0" err="1"/>
              <a:t>Economic</a:t>
            </a:r>
            <a:r>
              <a:rPr lang="de-AT" dirty="0"/>
              <a:t> </a:t>
            </a:r>
            <a:r>
              <a:rPr lang="de-AT" dirty="0" err="1"/>
              <a:t>benefits</a:t>
            </a:r>
            <a:r>
              <a:rPr lang="de-AT" dirty="0"/>
              <a:t> in Austria, </a:t>
            </a:r>
            <a:r>
              <a:rPr lang="de-AT" dirty="0" err="1"/>
              <a:t>Sweden</a:t>
            </a:r>
            <a:endParaRPr lang="de-AT" dirty="0"/>
          </a:p>
        </p:txBody>
      </p:sp>
      <p:pic>
        <p:nvPicPr>
          <p:cNvPr id="4" name="Inhaltsplatzhalter 3"/>
          <p:cNvPicPr>
            <a:picLocks noGrp="1" noChangeAspect="1"/>
          </p:cNvPicPr>
          <p:nvPr>
            <p:ph idx="1"/>
          </p:nvPr>
        </p:nvPicPr>
        <p:blipFill>
          <a:blip r:embed="rId2"/>
          <a:stretch>
            <a:fillRect/>
          </a:stretch>
        </p:blipFill>
        <p:spPr>
          <a:xfrm>
            <a:off x="204953" y="2161694"/>
            <a:ext cx="4507565" cy="4365233"/>
          </a:xfrm>
          <a:prstGeom prst="rect">
            <a:avLst/>
          </a:prstGeom>
        </p:spPr>
      </p:pic>
      <p:sp>
        <p:nvSpPr>
          <p:cNvPr id="5" name="Textfeld 4"/>
          <p:cNvSpPr txBox="1"/>
          <p:nvPr/>
        </p:nvSpPr>
        <p:spPr>
          <a:xfrm>
            <a:off x="4712519" y="2364829"/>
            <a:ext cx="2626331" cy="3693319"/>
          </a:xfrm>
          <a:prstGeom prst="rect">
            <a:avLst/>
          </a:prstGeom>
          <a:noFill/>
        </p:spPr>
        <p:txBody>
          <a:bodyPr wrap="square" rtlCol="0">
            <a:spAutoFit/>
          </a:bodyPr>
          <a:lstStyle/>
          <a:p>
            <a:pPr defTabSz="914400"/>
            <a:r>
              <a:rPr lang="de-AT" dirty="0" smtClean="0">
                <a:solidFill>
                  <a:prstClr val="black"/>
                </a:solidFill>
              </a:rPr>
              <a:t>AUSTRIA: </a:t>
            </a:r>
            <a:r>
              <a:rPr lang="de-AT" dirty="0" err="1" smtClean="0">
                <a:solidFill>
                  <a:prstClr val="black"/>
                </a:solidFill>
              </a:rPr>
              <a:t>Turnover</a:t>
            </a:r>
            <a:r>
              <a:rPr lang="de-AT" dirty="0" smtClean="0">
                <a:solidFill>
                  <a:prstClr val="black"/>
                </a:solidFill>
              </a:rPr>
              <a:t> </a:t>
            </a:r>
            <a:r>
              <a:rPr lang="de-AT" dirty="0" err="1" smtClean="0">
                <a:solidFill>
                  <a:prstClr val="black"/>
                </a:solidFill>
              </a:rPr>
              <a:t>of</a:t>
            </a:r>
            <a:r>
              <a:rPr lang="de-AT" dirty="0" smtClean="0">
                <a:solidFill>
                  <a:prstClr val="black"/>
                </a:solidFill>
              </a:rPr>
              <a:t> </a:t>
            </a:r>
            <a:r>
              <a:rPr lang="de-AT" dirty="0" err="1" smtClean="0">
                <a:solidFill>
                  <a:prstClr val="black"/>
                </a:solidFill>
              </a:rPr>
              <a:t>bioenergy</a:t>
            </a:r>
            <a:r>
              <a:rPr lang="de-AT" dirty="0" smtClean="0">
                <a:solidFill>
                  <a:prstClr val="black"/>
                </a:solidFill>
              </a:rPr>
              <a:t> </a:t>
            </a:r>
            <a:r>
              <a:rPr lang="de-AT" dirty="0" err="1" smtClean="0">
                <a:solidFill>
                  <a:prstClr val="black"/>
                </a:solidFill>
              </a:rPr>
              <a:t>is</a:t>
            </a:r>
            <a:endParaRPr lang="de-AT" dirty="0" smtClean="0">
              <a:solidFill>
                <a:prstClr val="black"/>
              </a:solidFill>
            </a:endParaRPr>
          </a:p>
          <a:p>
            <a:pPr defTabSz="914400"/>
            <a:r>
              <a:rPr lang="de-AT" dirty="0" smtClean="0">
                <a:solidFill>
                  <a:prstClr val="black"/>
                </a:solidFill>
              </a:rPr>
              <a:t>2 700 Mio. Euro. </a:t>
            </a:r>
            <a:r>
              <a:rPr lang="de-AT" dirty="0" err="1" smtClean="0">
                <a:solidFill>
                  <a:prstClr val="black"/>
                </a:solidFill>
              </a:rPr>
              <a:t>Hereof</a:t>
            </a:r>
            <a:r>
              <a:rPr lang="de-AT" dirty="0" smtClean="0">
                <a:solidFill>
                  <a:prstClr val="black"/>
                </a:solidFill>
              </a:rPr>
              <a:t> </a:t>
            </a:r>
            <a:r>
              <a:rPr lang="de-AT" dirty="0" err="1" smtClean="0">
                <a:solidFill>
                  <a:prstClr val="black"/>
                </a:solidFill>
              </a:rPr>
              <a:t>around</a:t>
            </a:r>
            <a:r>
              <a:rPr lang="de-AT" dirty="0" smtClean="0">
                <a:solidFill>
                  <a:prstClr val="black"/>
                </a:solidFill>
              </a:rPr>
              <a:t> 700 Mio. </a:t>
            </a:r>
            <a:r>
              <a:rPr lang="de-AT" dirty="0" err="1" smtClean="0">
                <a:solidFill>
                  <a:prstClr val="black"/>
                </a:solidFill>
              </a:rPr>
              <a:t>euro</a:t>
            </a:r>
            <a:r>
              <a:rPr lang="de-AT" dirty="0" smtClean="0">
                <a:solidFill>
                  <a:prstClr val="black"/>
                </a:solidFill>
              </a:rPr>
              <a:t> </a:t>
            </a:r>
            <a:r>
              <a:rPr lang="de-AT" dirty="0" err="1" smtClean="0">
                <a:solidFill>
                  <a:prstClr val="black"/>
                </a:solidFill>
              </a:rPr>
              <a:t>for</a:t>
            </a:r>
            <a:r>
              <a:rPr lang="de-AT" dirty="0" smtClean="0">
                <a:solidFill>
                  <a:prstClr val="black"/>
                </a:solidFill>
              </a:rPr>
              <a:t> </a:t>
            </a:r>
            <a:r>
              <a:rPr lang="de-AT" dirty="0" err="1" smtClean="0">
                <a:solidFill>
                  <a:prstClr val="black"/>
                </a:solidFill>
              </a:rPr>
              <a:t>investment</a:t>
            </a:r>
            <a:r>
              <a:rPr lang="de-AT" dirty="0" smtClean="0">
                <a:solidFill>
                  <a:prstClr val="black"/>
                </a:solidFill>
              </a:rPr>
              <a:t> </a:t>
            </a:r>
            <a:r>
              <a:rPr lang="de-AT" dirty="0" err="1" smtClean="0">
                <a:solidFill>
                  <a:prstClr val="black"/>
                </a:solidFill>
              </a:rPr>
              <a:t>and</a:t>
            </a:r>
            <a:r>
              <a:rPr lang="de-AT" dirty="0" smtClean="0">
                <a:solidFill>
                  <a:prstClr val="black"/>
                </a:solidFill>
              </a:rPr>
              <a:t> 2000 Mio. </a:t>
            </a:r>
            <a:r>
              <a:rPr lang="de-AT" dirty="0" err="1" smtClean="0">
                <a:solidFill>
                  <a:prstClr val="black"/>
                </a:solidFill>
              </a:rPr>
              <a:t>euro</a:t>
            </a:r>
            <a:r>
              <a:rPr lang="de-AT" dirty="0" smtClean="0">
                <a:solidFill>
                  <a:prstClr val="black"/>
                </a:solidFill>
              </a:rPr>
              <a:t> </a:t>
            </a:r>
            <a:r>
              <a:rPr lang="de-AT" dirty="0" err="1" smtClean="0">
                <a:solidFill>
                  <a:prstClr val="black"/>
                </a:solidFill>
              </a:rPr>
              <a:t>for</a:t>
            </a:r>
            <a:r>
              <a:rPr lang="de-AT" dirty="0" smtClean="0">
                <a:solidFill>
                  <a:prstClr val="black"/>
                </a:solidFill>
              </a:rPr>
              <a:t> </a:t>
            </a:r>
            <a:r>
              <a:rPr lang="de-AT" dirty="0" err="1" smtClean="0">
                <a:solidFill>
                  <a:prstClr val="black"/>
                </a:solidFill>
              </a:rPr>
              <a:t>feedstock</a:t>
            </a:r>
            <a:r>
              <a:rPr lang="de-AT" dirty="0" smtClean="0">
                <a:solidFill>
                  <a:prstClr val="black"/>
                </a:solidFill>
              </a:rPr>
              <a:t> </a:t>
            </a:r>
            <a:r>
              <a:rPr lang="de-AT" dirty="0" err="1" smtClean="0">
                <a:solidFill>
                  <a:prstClr val="black"/>
                </a:solidFill>
              </a:rPr>
              <a:t>supply</a:t>
            </a:r>
            <a:r>
              <a:rPr lang="de-AT" dirty="0" smtClean="0">
                <a:solidFill>
                  <a:prstClr val="black"/>
                </a:solidFill>
              </a:rPr>
              <a:t> </a:t>
            </a:r>
            <a:r>
              <a:rPr lang="de-AT" dirty="0" err="1" smtClean="0">
                <a:solidFill>
                  <a:prstClr val="black"/>
                </a:solidFill>
              </a:rPr>
              <a:t>and</a:t>
            </a:r>
            <a:r>
              <a:rPr lang="de-AT" dirty="0" smtClean="0">
                <a:solidFill>
                  <a:prstClr val="black"/>
                </a:solidFill>
              </a:rPr>
              <a:t> </a:t>
            </a:r>
            <a:r>
              <a:rPr lang="de-AT" dirty="0" err="1" smtClean="0">
                <a:solidFill>
                  <a:prstClr val="black"/>
                </a:solidFill>
              </a:rPr>
              <a:t>operation</a:t>
            </a:r>
            <a:r>
              <a:rPr lang="de-AT" dirty="0" smtClean="0">
                <a:solidFill>
                  <a:prstClr val="black"/>
                </a:solidFill>
              </a:rPr>
              <a:t>.</a:t>
            </a:r>
          </a:p>
          <a:p>
            <a:pPr defTabSz="914400"/>
            <a:r>
              <a:rPr lang="de-AT" dirty="0" err="1" smtClean="0">
                <a:solidFill>
                  <a:prstClr val="black"/>
                </a:solidFill>
              </a:rPr>
              <a:t>Energy</a:t>
            </a:r>
            <a:r>
              <a:rPr lang="de-AT" dirty="0" smtClean="0">
                <a:solidFill>
                  <a:prstClr val="black"/>
                </a:solidFill>
              </a:rPr>
              <a:t> </a:t>
            </a:r>
            <a:r>
              <a:rPr lang="de-AT" dirty="0" err="1" smtClean="0">
                <a:solidFill>
                  <a:prstClr val="black"/>
                </a:solidFill>
              </a:rPr>
              <a:t>imports</a:t>
            </a:r>
            <a:r>
              <a:rPr lang="de-AT" dirty="0" smtClean="0">
                <a:solidFill>
                  <a:prstClr val="black"/>
                </a:solidFill>
              </a:rPr>
              <a:t> </a:t>
            </a:r>
            <a:r>
              <a:rPr lang="de-AT" dirty="0" err="1" smtClean="0">
                <a:solidFill>
                  <a:prstClr val="black"/>
                </a:solidFill>
              </a:rPr>
              <a:t>reduced</a:t>
            </a:r>
            <a:r>
              <a:rPr lang="de-AT" dirty="0" smtClean="0">
                <a:solidFill>
                  <a:prstClr val="black"/>
                </a:solidFill>
              </a:rPr>
              <a:t> </a:t>
            </a:r>
            <a:r>
              <a:rPr lang="de-AT" dirty="0" err="1" smtClean="0">
                <a:solidFill>
                  <a:prstClr val="black"/>
                </a:solidFill>
              </a:rPr>
              <a:t>by</a:t>
            </a:r>
            <a:r>
              <a:rPr lang="de-AT" dirty="0" smtClean="0">
                <a:solidFill>
                  <a:prstClr val="black"/>
                </a:solidFill>
              </a:rPr>
              <a:t> at least 2 000 Mio. Euro.</a:t>
            </a:r>
          </a:p>
          <a:p>
            <a:pPr defTabSz="914400"/>
            <a:endParaRPr lang="de-AT" dirty="0">
              <a:solidFill>
                <a:prstClr val="black"/>
              </a:solidFill>
            </a:endParaRPr>
          </a:p>
          <a:p>
            <a:pPr defTabSz="914400"/>
            <a:r>
              <a:rPr lang="de-AT" b="1" dirty="0" smtClean="0">
                <a:solidFill>
                  <a:prstClr val="black"/>
                </a:solidFill>
              </a:rPr>
              <a:t>Job </a:t>
            </a:r>
            <a:r>
              <a:rPr lang="de-AT" b="1" dirty="0" err="1" smtClean="0">
                <a:solidFill>
                  <a:prstClr val="black"/>
                </a:solidFill>
              </a:rPr>
              <a:t>creation</a:t>
            </a:r>
            <a:r>
              <a:rPr lang="de-AT" b="1" dirty="0" smtClean="0">
                <a:solidFill>
                  <a:prstClr val="black"/>
                </a:solidFill>
              </a:rPr>
              <a:t>: </a:t>
            </a:r>
            <a:r>
              <a:rPr lang="de-AT" b="1" dirty="0" err="1" smtClean="0">
                <a:solidFill>
                  <a:prstClr val="black"/>
                </a:solidFill>
              </a:rPr>
              <a:t>about</a:t>
            </a:r>
            <a:r>
              <a:rPr lang="de-AT" b="1" dirty="0" smtClean="0">
                <a:solidFill>
                  <a:prstClr val="black"/>
                </a:solidFill>
              </a:rPr>
              <a:t> 20 000 Jobs in </a:t>
            </a:r>
            <a:r>
              <a:rPr lang="de-AT" b="1" dirty="0" err="1" smtClean="0">
                <a:solidFill>
                  <a:prstClr val="black"/>
                </a:solidFill>
              </a:rPr>
              <a:t>bioenergy</a:t>
            </a:r>
            <a:endParaRPr lang="de-AT" b="1" dirty="0" smtClean="0">
              <a:solidFill>
                <a:prstClr val="black"/>
              </a:solidFill>
            </a:endParaRPr>
          </a:p>
        </p:txBody>
      </p:sp>
    </p:spTree>
    <p:extLst>
      <p:ext uri="{BB962C8B-B14F-4D97-AF65-F5344CB8AC3E}">
        <p14:creationId xmlns:p14="http://schemas.microsoft.com/office/powerpoint/2010/main" val="40254183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sz="3600" dirty="0" err="1" smtClean="0"/>
              <a:t>Biomass</a:t>
            </a:r>
            <a:r>
              <a:rPr lang="de-AT" sz="3600" dirty="0" smtClean="0"/>
              <a:t> </a:t>
            </a:r>
            <a:r>
              <a:rPr lang="de-AT" sz="3600" dirty="0" err="1" smtClean="0"/>
              <a:t>promotion</a:t>
            </a:r>
            <a:r>
              <a:rPr lang="de-AT" sz="3600" dirty="0" smtClean="0"/>
              <a:t> </a:t>
            </a:r>
            <a:r>
              <a:rPr lang="de-AT" sz="3600" dirty="0" err="1" smtClean="0"/>
              <a:t>creates</a:t>
            </a:r>
            <a:r>
              <a:rPr lang="de-AT" sz="3600" dirty="0" smtClean="0"/>
              <a:t> a </a:t>
            </a:r>
            <a:r>
              <a:rPr lang="de-AT" sz="3600" dirty="0" err="1" smtClean="0"/>
              <a:t>new</a:t>
            </a:r>
            <a:r>
              <a:rPr lang="de-AT" sz="3600" dirty="0" smtClean="0"/>
              <a:t> </a:t>
            </a:r>
            <a:r>
              <a:rPr lang="de-AT" sz="3600" dirty="0" err="1" smtClean="0"/>
              <a:t>imdustry</a:t>
            </a:r>
            <a:endParaRPr lang="de-AT" sz="3600" dirty="0"/>
          </a:p>
        </p:txBody>
      </p:sp>
      <p:pic>
        <p:nvPicPr>
          <p:cNvPr id="4" name="Inhaltsplatzhalter 3"/>
          <p:cNvPicPr>
            <a:picLocks noGrp="1" noChangeAspect="1"/>
          </p:cNvPicPr>
          <p:nvPr>
            <p:ph idx="1"/>
          </p:nvPr>
        </p:nvPicPr>
        <p:blipFill>
          <a:blip r:embed="rId2"/>
          <a:stretch>
            <a:fillRect/>
          </a:stretch>
        </p:blipFill>
        <p:spPr>
          <a:xfrm>
            <a:off x="391328" y="2554017"/>
            <a:ext cx="4911752" cy="3778307"/>
          </a:xfrm>
          <a:prstGeom prst="rect">
            <a:avLst/>
          </a:prstGeom>
        </p:spPr>
      </p:pic>
      <p:sp>
        <p:nvSpPr>
          <p:cNvPr id="5" name="Textfeld 4"/>
          <p:cNvSpPr txBox="1"/>
          <p:nvPr/>
        </p:nvSpPr>
        <p:spPr>
          <a:xfrm>
            <a:off x="5935719" y="2921876"/>
            <a:ext cx="3916393" cy="2308324"/>
          </a:xfrm>
          <a:prstGeom prst="rect">
            <a:avLst/>
          </a:prstGeom>
          <a:noFill/>
        </p:spPr>
        <p:txBody>
          <a:bodyPr wrap="none" rtlCol="0">
            <a:spAutoFit/>
          </a:bodyPr>
          <a:lstStyle/>
          <a:p>
            <a:pPr defTabSz="914400"/>
            <a:r>
              <a:rPr lang="de-AT" dirty="0" smtClean="0">
                <a:solidFill>
                  <a:prstClr val="black"/>
                </a:solidFill>
              </a:rPr>
              <a:t>Bioenergy </a:t>
            </a:r>
            <a:r>
              <a:rPr lang="de-AT" dirty="0" err="1" smtClean="0">
                <a:solidFill>
                  <a:prstClr val="black"/>
                </a:solidFill>
              </a:rPr>
              <a:t>promotion</a:t>
            </a:r>
            <a:r>
              <a:rPr lang="de-AT" dirty="0" smtClean="0">
                <a:solidFill>
                  <a:prstClr val="black"/>
                </a:solidFill>
              </a:rPr>
              <a:t> </a:t>
            </a:r>
            <a:r>
              <a:rPr lang="de-AT" dirty="0" err="1" smtClean="0">
                <a:solidFill>
                  <a:prstClr val="black"/>
                </a:solidFill>
              </a:rPr>
              <a:t>creates</a:t>
            </a:r>
            <a:r>
              <a:rPr lang="de-AT" dirty="0" smtClean="0">
                <a:solidFill>
                  <a:prstClr val="black"/>
                </a:solidFill>
              </a:rPr>
              <a:t> a </a:t>
            </a:r>
            <a:r>
              <a:rPr lang="de-AT" dirty="0" err="1" smtClean="0">
                <a:solidFill>
                  <a:prstClr val="black"/>
                </a:solidFill>
              </a:rPr>
              <a:t>new</a:t>
            </a:r>
            <a:endParaRPr lang="de-AT" dirty="0" smtClean="0">
              <a:solidFill>
                <a:prstClr val="black"/>
              </a:solidFill>
            </a:endParaRPr>
          </a:p>
          <a:p>
            <a:pPr defTabSz="914400"/>
            <a:r>
              <a:rPr lang="de-AT" dirty="0" err="1" smtClean="0">
                <a:solidFill>
                  <a:prstClr val="black"/>
                </a:solidFill>
              </a:rPr>
              <a:t>Industry</a:t>
            </a:r>
            <a:r>
              <a:rPr lang="de-AT" dirty="0" smtClean="0">
                <a:solidFill>
                  <a:prstClr val="black"/>
                </a:solidFill>
              </a:rPr>
              <a:t>: </a:t>
            </a:r>
            <a:r>
              <a:rPr lang="de-AT" dirty="0" err="1" smtClean="0">
                <a:solidFill>
                  <a:prstClr val="black"/>
                </a:solidFill>
              </a:rPr>
              <a:t>bioenergy</a:t>
            </a:r>
            <a:r>
              <a:rPr lang="de-AT" dirty="0" smtClean="0">
                <a:solidFill>
                  <a:prstClr val="black"/>
                </a:solidFill>
              </a:rPr>
              <a:t> </a:t>
            </a:r>
            <a:r>
              <a:rPr lang="de-AT" dirty="0" err="1" smtClean="0">
                <a:solidFill>
                  <a:prstClr val="black"/>
                </a:solidFill>
              </a:rPr>
              <a:t>equipment</a:t>
            </a:r>
            <a:r>
              <a:rPr lang="de-AT" dirty="0" smtClean="0">
                <a:solidFill>
                  <a:prstClr val="black"/>
                </a:solidFill>
              </a:rPr>
              <a:t> </a:t>
            </a:r>
            <a:r>
              <a:rPr lang="de-AT" dirty="0" err="1" smtClean="0">
                <a:solidFill>
                  <a:prstClr val="black"/>
                </a:solidFill>
              </a:rPr>
              <a:t>industry</a:t>
            </a:r>
            <a:endParaRPr lang="de-AT" dirty="0" smtClean="0">
              <a:solidFill>
                <a:prstClr val="black"/>
              </a:solidFill>
            </a:endParaRPr>
          </a:p>
          <a:p>
            <a:pPr defTabSz="914400"/>
            <a:r>
              <a:rPr lang="de-AT" dirty="0" smtClean="0">
                <a:solidFill>
                  <a:prstClr val="black"/>
                </a:solidFill>
              </a:rPr>
              <a:t>Such </a:t>
            </a:r>
            <a:r>
              <a:rPr lang="de-AT" dirty="0" err="1" smtClean="0">
                <a:solidFill>
                  <a:prstClr val="black"/>
                </a:solidFill>
              </a:rPr>
              <a:t>as</a:t>
            </a:r>
            <a:endParaRPr lang="de-AT" dirty="0" smtClean="0">
              <a:solidFill>
                <a:prstClr val="black"/>
              </a:solidFill>
            </a:endParaRPr>
          </a:p>
          <a:p>
            <a:pPr defTabSz="914400"/>
            <a:r>
              <a:rPr lang="de-AT" dirty="0" smtClean="0">
                <a:solidFill>
                  <a:prstClr val="black"/>
                </a:solidFill>
              </a:rPr>
              <a:t>Boilers, </a:t>
            </a:r>
            <a:r>
              <a:rPr lang="de-AT" dirty="0" err="1" smtClean="0">
                <a:solidFill>
                  <a:prstClr val="black"/>
                </a:solidFill>
              </a:rPr>
              <a:t>wood</a:t>
            </a:r>
            <a:r>
              <a:rPr lang="de-AT" dirty="0" smtClean="0">
                <a:solidFill>
                  <a:prstClr val="black"/>
                </a:solidFill>
              </a:rPr>
              <a:t> </a:t>
            </a:r>
            <a:r>
              <a:rPr lang="de-AT" dirty="0" err="1" smtClean="0">
                <a:solidFill>
                  <a:prstClr val="black"/>
                </a:solidFill>
              </a:rPr>
              <a:t>gasifiers</a:t>
            </a:r>
            <a:r>
              <a:rPr lang="de-AT" dirty="0" smtClean="0">
                <a:solidFill>
                  <a:prstClr val="black"/>
                </a:solidFill>
              </a:rPr>
              <a:t>,</a:t>
            </a:r>
          </a:p>
          <a:p>
            <a:pPr defTabSz="914400"/>
            <a:r>
              <a:rPr lang="de-AT" dirty="0" err="1">
                <a:solidFill>
                  <a:prstClr val="black"/>
                </a:solidFill>
              </a:rPr>
              <a:t>c</a:t>
            </a:r>
            <a:r>
              <a:rPr lang="de-AT" dirty="0" err="1" smtClean="0">
                <a:solidFill>
                  <a:prstClr val="black"/>
                </a:solidFill>
              </a:rPr>
              <a:t>hippers</a:t>
            </a:r>
            <a:r>
              <a:rPr lang="de-AT" dirty="0" smtClean="0">
                <a:solidFill>
                  <a:prstClr val="black"/>
                </a:solidFill>
              </a:rPr>
              <a:t>, </a:t>
            </a:r>
          </a:p>
          <a:p>
            <a:pPr defTabSz="914400"/>
            <a:r>
              <a:rPr lang="de-AT" dirty="0" smtClean="0">
                <a:solidFill>
                  <a:prstClr val="black"/>
                </a:solidFill>
              </a:rPr>
              <a:t>Producer </a:t>
            </a:r>
            <a:r>
              <a:rPr lang="de-AT" dirty="0" err="1" smtClean="0">
                <a:solidFill>
                  <a:prstClr val="black"/>
                </a:solidFill>
              </a:rPr>
              <a:t>of</a:t>
            </a:r>
            <a:r>
              <a:rPr lang="de-AT" dirty="0" smtClean="0">
                <a:solidFill>
                  <a:prstClr val="black"/>
                </a:solidFill>
              </a:rPr>
              <a:t> </a:t>
            </a:r>
            <a:r>
              <a:rPr lang="de-AT" dirty="0" err="1" smtClean="0">
                <a:solidFill>
                  <a:prstClr val="black"/>
                </a:solidFill>
              </a:rPr>
              <a:t>biogas</a:t>
            </a:r>
            <a:r>
              <a:rPr lang="de-AT" dirty="0" smtClean="0">
                <a:solidFill>
                  <a:prstClr val="black"/>
                </a:solidFill>
              </a:rPr>
              <a:t> </a:t>
            </a:r>
            <a:r>
              <a:rPr lang="de-AT" dirty="0" err="1" smtClean="0">
                <a:solidFill>
                  <a:prstClr val="black"/>
                </a:solidFill>
              </a:rPr>
              <a:t>fermenters</a:t>
            </a:r>
            <a:endParaRPr lang="de-AT" dirty="0" smtClean="0">
              <a:solidFill>
                <a:prstClr val="black"/>
              </a:solidFill>
            </a:endParaRPr>
          </a:p>
          <a:p>
            <a:pPr defTabSz="914400"/>
            <a:r>
              <a:rPr lang="de-AT" dirty="0" smtClean="0">
                <a:solidFill>
                  <a:prstClr val="black"/>
                </a:solidFill>
              </a:rPr>
              <a:t>Project </a:t>
            </a:r>
            <a:r>
              <a:rPr lang="de-AT" dirty="0" err="1" smtClean="0">
                <a:solidFill>
                  <a:prstClr val="black"/>
                </a:solidFill>
              </a:rPr>
              <a:t>planners</a:t>
            </a:r>
            <a:r>
              <a:rPr lang="de-AT" dirty="0" smtClean="0">
                <a:solidFill>
                  <a:prstClr val="black"/>
                </a:solidFill>
              </a:rPr>
              <a:t> </a:t>
            </a:r>
            <a:r>
              <a:rPr lang="de-AT" dirty="0" err="1" smtClean="0">
                <a:solidFill>
                  <a:prstClr val="black"/>
                </a:solidFill>
              </a:rPr>
              <a:t>and</a:t>
            </a:r>
            <a:r>
              <a:rPr lang="de-AT" dirty="0" smtClean="0">
                <a:solidFill>
                  <a:prstClr val="black"/>
                </a:solidFill>
              </a:rPr>
              <a:t> </a:t>
            </a:r>
            <a:r>
              <a:rPr lang="de-AT" dirty="0" err="1" smtClean="0">
                <a:solidFill>
                  <a:prstClr val="black"/>
                </a:solidFill>
              </a:rPr>
              <a:t>developers</a:t>
            </a:r>
            <a:r>
              <a:rPr lang="de-AT" dirty="0" smtClean="0">
                <a:solidFill>
                  <a:prstClr val="black"/>
                </a:solidFill>
              </a:rPr>
              <a:t>  etc.  </a:t>
            </a:r>
          </a:p>
          <a:p>
            <a:pPr defTabSz="914400"/>
            <a:endParaRPr lang="de-AT" dirty="0">
              <a:solidFill>
                <a:prstClr val="black"/>
              </a:solidFill>
            </a:endParaRPr>
          </a:p>
        </p:txBody>
      </p:sp>
    </p:spTree>
    <p:extLst>
      <p:ext uri="{BB962C8B-B14F-4D97-AF65-F5344CB8AC3E}">
        <p14:creationId xmlns:p14="http://schemas.microsoft.com/office/powerpoint/2010/main" val="377501275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137161"/>
            <a:ext cx="7886700" cy="1553528"/>
          </a:xfrm>
        </p:spPr>
        <p:txBody>
          <a:bodyPr>
            <a:noAutofit/>
          </a:bodyPr>
          <a:lstStyle/>
          <a:p>
            <a:r>
              <a:rPr lang="en-GB" sz="3600" b="1" dirty="0">
                <a:latin typeface="Arial" pitchFamily="34" charset="0"/>
                <a:cs typeface="Arial" pitchFamily="34" charset="0"/>
              </a:rPr>
              <a:t>Renewable Energy Success Stories - Sweden </a:t>
            </a:r>
            <a:br>
              <a:rPr lang="en-GB" sz="3600" b="1" dirty="0">
                <a:latin typeface="Arial" pitchFamily="34" charset="0"/>
                <a:cs typeface="Arial" pitchFamily="34" charset="0"/>
              </a:rPr>
            </a:br>
            <a:endParaRPr lang="de-AT" sz="3600" dirty="0"/>
          </a:p>
        </p:txBody>
      </p:sp>
      <p:pic>
        <p:nvPicPr>
          <p:cNvPr id="4" name="Content Placeholder 7"/>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4611" r="19021"/>
          <a:stretch/>
        </p:blipFill>
        <p:spPr>
          <a:xfrm>
            <a:off x="1234440" y="1769854"/>
            <a:ext cx="3922841" cy="4938320"/>
          </a:xfrm>
          <a:prstGeom prst="rect">
            <a:avLst/>
          </a:prstGeom>
        </p:spPr>
      </p:pic>
      <p:sp>
        <p:nvSpPr>
          <p:cNvPr id="5" name="Textfeld 4"/>
          <p:cNvSpPr txBox="1"/>
          <p:nvPr/>
        </p:nvSpPr>
        <p:spPr>
          <a:xfrm>
            <a:off x="5612131" y="2407922"/>
            <a:ext cx="3785501" cy="6063198"/>
          </a:xfrm>
          <a:prstGeom prst="rect">
            <a:avLst/>
          </a:prstGeom>
          <a:noFill/>
        </p:spPr>
        <p:txBody>
          <a:bodyPr wrap="square" rtlCol="0">
            <a:spAutoFit/>
          </a:bodyPr>
          <a:lstStyle/>
          <a:p>
            <a:pPr defTabSz="914400"/>
            <a:r>
              <a:rPr lang="de-AT" sz="3200" dirty="0" smtClean="0">
                <a:solidFill>
                  <a:prstClr val="black"/>
                </a:solidFill>
              </a:rPr>
              <a:t>36,6% </a:t>
            </a:r>
            <a:r>
              <a:rPr lang="de-AT" sz="3200" dirty="0" err="1" smtClean="0">
                <a:solidFill>
                  <a:prstClr val="black"/>
                </a:solidFill>
              </a:rPr>
              <a:t>bioenergy</a:t>
            </a:r>
            <a:endParaRPr lang="de-AT" sz="3200" dirty="0" smtClean="0">
              <a:solidFill>
                <a:prstClr val="black"/>
              </a:solidFill>
            </a:endParaRPr>
          </a:p>
          <a:p>
            <a:pPr defTabSz="914400"/>
            <a:r>
              <a:rPr lang="de-AT" sz="3200" dirty="0" smtClean="0">
                <a:solidFill>
                  <a:prstClr val="black"/>
                </a:solidFill>
              </a:rPr>
              <a:t>13,5% </a:t>
            </a:r>
            <a:r>
              <a:rPr lang="de-AT" sz="3200" dirty="0" err="1" smtClean="0">
                <a:solidFill>
                  <a:prstClr val="black"/>
                </a:solidFill>
              </a:rPr>
              <a:t>hydro</a:t>
            </a:r>
            <a:endParaRPr lang="de-AT" sz="3200" dirty="0" smtClean="0">
              <a:solidFill>
                <a:prstClr val="black"/>
              </a:solidFill>
            </a:endParaRPr>
          </a:p>
          <a:p>
            <a:pPr defTabSz="914400"/>
            <a:r>
              <a:rPr lang="de-AT" sz="3200" dirty="0" smtClean="0">
                <a:solidFill>
                  <a:prstClr val="black"/>
                </a:solidFill>
              </a:rPr>
              <a:t>3,4%   windpower</a:t>
            </a:r>
          </a:p>
          <a:p>
            <a:pPr defTabSz="914400"/>
            <a:r>
              <a:rPr lang="de-AT" sz="3200" dirty="0" smtClean="0">
                <a:solidFill>
                  <a:prstClr val="black"/>
                </a:solidFill>
              </a:rPr>
              <a:t>0,7%    </a:t>
            </a:r>
            <a:r>
              <a:rPr lang="de-AT" sz="3200" dirty="0" err="1" smtClean="0">
                <a:solidFill>
                  <a:prstClr val="black"/>
                </a:solidFill>
              </a:rPr>
              <a:t>heatpumps</a:t>
            </a:r>
            <a:endParaRPr lang="de-AT" sz="3200" dirty="0" smtClean="0">
              <a:solidFill>
                <a:prstClr val="black"/>
              </a:solidFill>
            </a:endParaRPr>
          </a:p>
          <a:p>
            <a:pPr defTabSz="914400"/>
            <a:r>
              <a:rPr lang="de-AT" sz="3600" b="1" dirty="0" smtClean="0">
                <a:solidFill>
                  <a:prstClr val="black"/>
                </a:solidFill>
              </a:rPr>
              <a:t>54,2% RES </a:t>
            </a:r>
            <a:r>
              <a:rPr lang="de-AT" sz="3600" b="1" dirty="0" err="1" smtClean="0">
                <a:solidFill>
                  <a:prstClr val="black"/>
                </a:solidFill>
              </a:rPr>
              <a:t>share</a:t>
            </a:r>
            <a:r>
              <a:rPr lang="de-AT" sz="3600" b="1" dirty="0" smtClean="0">
                <a:solidFill>
                  <a:prstClr val="black"/>
                </a:solidFill>
              </a:rPr>
              <a:t> </a:t>
            </a:r>
            <a:r>
              <a:rPr lang="de-AT" sz="3600" b="1" dirty="0" err="1" smtClean="0">
                <a:solidFill>
                  <a:prstClr val="black"/>
                </a:solidFill>
              </a:rPr>
              <a:t>of</a:t>
            </a:r>
            <a:r>
              <a:rPr lang="de-AT" sz="3600" b="1" dirty="0" smtClean="0">
                <a:solidFill>
                  <a:prstClr val="black"/>
                </a:solidFill>
              </a:rPr>
              <a:t> total</a:t>
            </a:r>
          </a:p>
          <a:p>
            <a:pPr defTabSz="914400"/>
            <a:r>
              <a:rPr lang="de-AT" sz="3600" b="1" dirty="0" smtClean="0">
                <a:solidFill>
                  <a:prstClr val="black"/>
                </a:solidFill>
              </a:rPr>
              <a:t>Final </a:t>
            </a:r>
            <a:r>
              <a:rPr lang="de-AT" sz="3600" b="1" dirty="0" err="1" smtClean="0">
                <a:solidFill>
                  <a:prstClr val="black"/>
                </a:solidFill>
              </a:rPr>
              <a:t>energy</a:t>
            </a:r>
            <a:endParaRPr lang="de-AT" sz="3600" b="1" dirty="0" smtClean="0">
              <a:solidFill>
                <a:prstClr val="black"/>
              </a:solidFill>
            </a:endParaRPr>
          </a:p>
          <a:p>
            <a:pPr defTabSz="914400"/>
            <a:r>
              <a:rPr lang="de-AT" sz="2000" b="1" dirty="0" err="1" smtClean="0">
                <a:solidFill>
                  <a:prstClr val="black"/>
                </a:solidFill>
              </a:rPr>
              <a:t>Sweden</a:t>
            </a:r>
            <a:r>
              <a:rPr lang="de-AT" sz="2000" b="1" dirty="0" smtClean="0">
                <a:solidFill>
                  <a:prstClr val="black"/>
                </a:solidFill>
              </a:rPr>
              <a:t> </a:t>
            </a:r>
            <a:r>
              <a:rPr lang="de-AT" sz="2000" b="1" dirty="0" err="1" smtClean="0">
                <a:solidFill>
                  <a:prstClr val="black"/>
                </a:solidFill>
              </a:rPr>
              <a:t>no</a:t>
            </a:r>
            <a:r>
              <a:rPr lang="de-AT" sz="2000" b="1" dirty="0" smtClean="0">
                <a:solidFill>
                  <a:prstClr val="black"/>
                </a:solidFill>
              </a:rPr>
              <a:t> </a:t>
            </a:r>
            <a:r>
              <a:rPr lang="de-AT" sz="2000" b="1" dirty="0" err="1" smtClean="0">
                <a:solidFill>
                  <a:prstClr val="black"/>
                </a:solidFill>
              </a:rPr>
              <a:t>oil</a:t>
            </a:r>
            <a:r>
              <a:rPr lang="de-AT" sz="2000" b="1" dirty="0" smtClean="0">
                <a:solidFill>
                  <a:prstClr val="black"/>
                </a:solidFill>
              </a:rPr>
              <a:t> </a:t>
            </a:r>
            <a:r>
              <a:rPr lang="de-AT" sz="2000" b="1" dirty="0" err="1" smtClean="0">
                <a:solidFill>
                  <a:prstClr val="black"/>
                </a:solidFill>
              </a:rPr>
              <a:t>and</a:t>
            </a:r>
            <a:r>
              <a:rPr lang="de-AT" sz="2000" b="1" dirty="0" smtClean="0">
                <a:solidFill>
                  <a:prstClr val="black"/>
                </a:solidFill>
              </a:rPr>
              <a:t> gas in </a:t>
            </a:r>
            <a:r>
              <a:rPr lang="de-AT" sz="2000" b="1" dirty="0" err="1" smtClean="0">
                <a:solidFill>
                  <a:prstClr val="black"/>
                </a:solidFill>
              </a:rPr>
              <a:t>the</a:t>
            </a:r>
            <a:r>
              <a:rPr lang="de-AT" sz="2000" b="1" dirty="0" smtClean="0">
                <a:solidFill>
                  <a:prstClr val="black"/>
                </a:solidFill>
              </a:rPr>
              <a:t> </a:t>
            </a:r>
            <a:r>
              <a:rPr lang="de-AT" sz="2000" b="1" dirty="0" err="1" smtClean="0">
                <a:solidFill>
                  <a:prstClr val="black"/>
                </a:solidFill>
              </a:rPr>
              <a:t>heat</a:t>
            </a:r>
            <a:r>
              <a:rPr lang="de-AT" sz="2000" b="1" dirty="0" smtClean="0">
                <a:solidFill>
                  <a:prstClr val="black"/>
                </a:solidFill>
              </a:rPr>
              <a:t> </a:t>
            </a:r>
            <a:r>
              <a:rPr lang="de-AT" sz="2000" b="1" dirty="0" err="1" smtClean="0">
                <a:solidFill>
                  <a:prstClr val="black"/>
                </a:solidFill>
              </a:rPr>
              <a:t>supply</a:t>
            </a:r>
            <a:endParaRPr lang="de-AT" sz="2000" b="1" dirty="0" smtClean="0">
              <a:solidFill>
                <a:prstClr val="black"/>
              </a:solidFill>
            </a:endParaRPr>
          </a:p>
          <a:p>
            <a:pPr defTabSz="914400"/>
            <a:r>
              <a:rPr lang="de-AT" sz="2000" b="1" dirty="0" err="1" smtClean="0">
                <a:solidFill>
                  <a:prstClr val="black"/>
                </a:solidFill>
              </a:rPr>
              <a:t>independant</a:t>
            </a:r>
            <a:r>
              <a:rPr lang="de-AT" sz="2000" b="1" dirty="0" smtClean="0">
                <a:solidFill>
                  <a:prstClr val="black"/>
                </a:solidFill>
              </a:rPr>
              <a:t> </a:t>
            </a:r>
            <a:r>
              <a:rPr lang="de-AT" sz="2000" b="1" dirty="0" err="1" smtClean="0">
                <a:solidFill>
                  <a:prstClr val="black"/>
                </a:solidFill>
              </a:rPr>
              <a:t>of</a:t>
            </a:r>
            <a:r>
              <a:rPr lang="de-AT" sz="2000" b="1" dirty="0" smtClean="0">
                <a:solidFill>
                  <a:prstClr val="black"/>
                </a:solidFill>
              </a:rPr>
              <a:t> </a:t>
            </a:r>
            <a:r>
              <a:rPr lang="de-AT" sz="2000" b="1" dirty="0" err="1" smtClean="0">
                <a:solidFill>
                  <a:prstClr val="black"/>
                </a:solidFill>
              </a:rPr>
              <a:t>world</a:t>
            </a:r>
            <a:r>
              <a:rPr lang="de-AT" sz="2000" b="1" dirty="0" smtClean="0">
                <a:solidFill>
                  <a:prstClr val="black"/>
                </a:solidFill>
              </a:rPr>
              <a:t> </a:t>
            </a:r>
            <a:r>
              <a:rPr lang="de-AT" sz="2000" b="1" dirty="0" err="1" smtClean="0">
                <a:solidFill>
                  <a:prstClr val="black"/>
                </a:solidFill>
              </a:rPr>
              <a:t>market</a:t>
            </a:r>
            <a:r>
              <a:rPr lang="de-AT" sz="2000" b="1" dirty="0">
                <a:solidFill>
                  <a:prstClr val="black"/>
                </a:solidFill>
              </a:rPr>
              <a:t> </a:t>
            </a:r>
            <a:r>
              <a:rPr lang="de-AT" sz="2000" b="1" dirty="0" err="1" smtClean="0">
                <a:solidFill>
                  <a:prstClr val="black"/>
                </a:solidFill>
              </a:rPr>
              <a:t>prices</a:t>
            </a:r>
            <a:endParaRPr lang="de-AT" sz="2000" b="1" dirty="0" smtClean="0">
              <a:solidFill>
                <a:prstClr val="black"/>
              </a:solidFill>
            </a:endParaRPr>
          </a:p>
          <a:p>
            <a:pPr defTabSz="914400"/>
            <a:r>
              <a:rPr lang="de-AT" sz="2000" b="1" dirty="0" smtClean="0">
                <a:solidFill>
                  <a:prstClr val="black"/>
                </a:solidFill>
              </a:rPr>
              <a:t>Economy </a:t>
            </a:r>
            <a:r>
              <a:rPr lang="de-AT" sz="2000" b="1" dirty="0" err="1" smtClean="0">
                <a:solidFill>
                  <a:prstClr val="black"/>
                </a:solidFill>
              </a:rPr>
              <a:t>saves</a:t>
            </a:r>
            <a:r>
              <a:rPr lang="de-AT" sz="2000" b="1" dirty="0" smtClean="0">
                <a:solidFill>
                  <a:prstClr val="black"/>
                </a:solidFill>
              </a:rPr>
              <a:t> 5 500 Mio. Euro </a:t>
            </a:r>
            <a:r>
              <a:rPr lang="de-AT" sz="2000" b="1" dirty="0" err="1" smtClean="0">
                <a:solidFill>
                  <a:prstClr val="black"/>
                </a:solidFill>
              </a:rPr>
              <a:t>for</a:t>
            </a:r>
            <a:r>
              <a:rPr lang="de-AT" sz="2000" b="1" dirty="0" smtClean="0">
                <a:solidFill>
                  <a:prstClr val="black"/>
                </a:solidFill>
              </a:rPr>
              <a:t> </a:t>
            </a:r>
            <a:r>
              <a:rPr lang="de-AT" sz="2000" b="1" dirty="0" err="1" smtClean="0">
                <a:solidFill>
                  <a:prstClr val="black"/>
                </a:solidFill>
              </a:rPr>
              <a:t>energy</a:t>
            </a:r>
            <a:r>
              <a:rPr lang="de-AT" sz="2000" b="1" dirty="0" smtClean="0">
                <a:solidFill>
                  <a:prstClr val="black"/>
                </a:solidFill>
              </a:rPr>
              <a:t> </a:t>
            </a:r>
            <a:r>
              <a:rPr lang="de-AT" sz="2000" b="1" dirty="0" err="1" smtClean="0">
                <a:solidFill>
                  <a:prstClr val="black"/>
                </a:solidFill>
              </a:rPr>
              <a:t>imports</a:t>
            </a:r>
            <a:r>
              <a:rPr lang="de-AT" sz="2000" b="1" dirty="0" smtClean="0">
                <a:solidFill>
                  <a:prstClr val="black"/>
                </a:solidFill>
              </a:rPr>
              <a:t>!!!</a:t>
            </a:r>
          </a:p>
          <a:p>
            <a:pPr defTabSz="914400"/>
            <a:endParaRPr lang="de-AT" sz="3200" dirty="0">
              <a:solidFill>
                <a:prstClr val="black"/>
              </a:solidFill>
            </a:endParaRPr>
          </a:p>
        </p:txBody>
      </p:sp>
    </p:spTree>
    <p:extLst>
      <p:ext uri="{BB962C8B-B14F-4D97-AF65-F5344CB8AC3E}">
        <p14:creationId xmlns:p14="http://schemas.microsoft.com/office/powerpoint/2010/main" val="87251647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sz="3600" dirty="0" err="1" smtClean="0"/>
              <a:t>structure</a:t>
            </a:r>
            <a:endParaRPr lang="de-AT" sz="3600" dirty="0"/>
          </a:p>
        </p:txBody>
      </p:sp>
      <p:sp>
        <p:nvSpPr>
          <p:cNvPr id="3" name="Inhaltsplatzhalter 2"/>
          <p:cNvSpPr>
            <a:spLocks noGrp="1"/>
          </p:cNvSpPr>
          <p:nvPr>
            <p:ph idx="1"/>
          </p:nvPr>
        </p:nvSpPr>
        <p:spPr/>
        <p:txBody>
          <a:bodyPr/>
          <a:lstStyle/>
          <a:p>
            <a:r>
              <a:rPr lang="de-AT" dirty="0" smtClean="0"/>
              <a:t>The </a:t>
            </a:r>
            <a:r>
              <a:rPr lang="de-AT" dirty="0" err="1" smtClean="0"/>
              <a:t>economic</a:t>
            </a:r>
            <a:r>
              <a:rPr lang="de-AT" dirty="0" smtClean="0"/>
              <a:t> </a:t>
            </a:r>
            <a:r>
              <a:rPr lang="de-AT" dirty="0" err="1" smtClean="0"/>
              <a:t>significance</a:t>
            </a:r>
            <a:r>
              <a:rPr lang="de-AT" dirty="0" smtClean="0"/>
              <a:t> </a:t>
            </a:r>
            <a:r>
              <a:rPr lang="de-AT" dirty="0" err="1" smtClean="0"/>
              <a:t>of</a:t>
            </a:r>
            <a:r>
              <a:rPr lang="de-AT" dirty="0" smtClean="0"/>
              <a:t> </a:t>
            </a:r>
            <a:r>
              <a:rPr lang="de-AT" dirty="0" err="1" smtClean="0"/>
              <a:t>biomass</a:t>
            </a:r>
            <a:r>
              <a:rPr lang="de-AT" dirty="0" smtClean="0"/>
              <a:t> – </a:t>
            </a:r>
            <a:r>
              <a:rPr lang="de-AT" dirty="0" err="1" smtClean="0"/>
              <a:t>the</a:t>
            </a:r>
            <a:r>
              <a:rPr lang="de-AT" dirty="0" smtClean="0"/>
              <a:t> </a:t>
            </a:r>
            <a:r>
              <a:rPr lang="de-AT" dirty="0" err="1" smtClean="0"/>
              <a:t>basics</a:t>
            </a:r>
            <a:endParaRPr lang="de-AT" dirty="0" smtClean="0"/>
          </a:p>
          <a:p>
            <a:r>
              <a:rPr lang="de-AT" dirty="0" smtClean="0"/>
              <a:t>Job </a:t>
            </a:r>
            <a:r>
              <a:rPr lang="de-AT" dirty="0" err="1" smtClean="0"/>
              <a:t>creation</a:t>
            </a:r>
            <a:r>
              <a:rPr lang="de-AT" dirty="0" smtClean="0"/>
              <a:t> </a:t>
            </a:r>
            <a:r>
              <a:rPr lang="de-AT" dirty="0" err="1" smtClean="0"/>
              <a:t>and</a:t>
            </a:r>
            <a:r>
              <a:rPr lang="de-AT" dirty="0" smtClean="0"/>
              <a:t> </a:t>
            </a:r>
            <a:r>
              <a:rPr lang="de-AT" dirty="0" err="1" smtClean="0"/>
              <a:t>biomass</a:t>
            </a:r>
            <a:r>
              <a:rPr lang="de-AT" dirty="0" smtClean="0"/>
              <a:t> – </a:t>
            </a:r>
            <a:r>
              <a:rPr lang="de-AT" dirty="0" err="1" smtClean="0"/>
              <a:t>examples</a:t>
            </a:r>
            <a:r>
              <a:rPr lang="de-AT" dirty="0" smtClean="0"/>
              <a:t> </a:t>
            </a:r>
            <a:r>
              <a:rPr lang="de-AT" dirty="0" err="1" smtClean="0"/>
              <a:t>of</a:t>
            </a:r>
            <a:r>
              <a:rPr lang="de-AT" dirty="0" smtClean="0"/>
              <a:t> UK, </a:t>
            </a:r>
            <a:r>
              <a:rPr lang="de-AT" dirty="0" err="1" smtClean="0"/>
              <a:t>Lithuania</a:t>
            </a:r>
            <a:r>
              <a:rPr lang="de-AT" dirty="0" smtClean="0"/>
              <a:t>, EU 28 </a:t>
            </a:r>
          </a:p>
          <a:p>
            <a:r>
              <a:rPr lang="de-AT" dirty="0" smtClean="0"/>
              <a:t>The </a:t>
            </a:r>
            <a:r>
              <a:rPr lang="de-AT" dirty="0" err="1" smtClean="0"/>
              <a:t>economic</a:t>
            </a:r>
            <a:r>
              <a:rPr lang="de-AT" dirty="0" smtClean="0"/>
              <a:t> </a:t>
            </a:r>
            <a:r>
              <a:rPr lang="de-AT" dirty="0" err="1" smtClean="0"/>
              <a:t>beneftis</a:t>
            </a:r>
            <a:r>
              <a:rPr lang="de-AT" dirty="0" smtClean="0"/>
              <a:t> – </a:t>
            </a:r>
            <a:r>
              <a:rPr lang="de-AT" dirty="0" err="1" smtClean="0"/>
              <a:t>example</a:t>
            </a:r>
            <a:r>
              <a:rPr lang="de-AT" dirty="0" smtClean="0"/>
              <a:t> Austria, </a:t>
            </a:r>
            <a:r>
              <a:rPr lang="de-AT" dirty="0" err="1" smtClean="0"/>
              <a:t>Sweden</a:t>
            </a:r>
            <a:endParaRPr lang="de-AT" dirty="0" smtClean="0"/>
          </a:p>
          <a:p>
            <a:r>
              <a:rPr lang="de-AT" b="1" dirty="0" err="1" smtClean="0"/>
              <a:t>Examples</a:t>
            </a:r>
            <a:r>
              <a:rPr lang="de-AT" b="1" dirty="0" smtClean="0"/>
              <a:t> </a:t>
            </a:r>
            <a:r>
              <a:rPr lang="de-AT" b="1" dirty="0" err="1" smtClean="0"/>
              <a:t>decentralized</a:t>
            </a:r>
            <a:r>
              <a:rPr lang="de-AT" b="1" dirty="0" smtClean="0"/>
              <a:t> </a:t>
            </a:r>
            <a:r>
              <a:rPr lang="de-AT" b="1" dirty="0" err="1" smtClean="0"/>
              <a:t>energy</a:t>
            </a:r>
            <a:r>
              <a:rPr lang="de-AT" b="1" dirty="0" smtClean="0"/>
              <a:t> </a:t>
            </a:r>
            <a:r>
              <a:rPr lang="de-AT" b="1" dirty="0" err="1" smtClean="0"/>
              <a:t>structure</a:t>
            </a:r>
            <a:r>
              <a:rPr lang="de-AT" b="1" dirty="0" smtClean="0"/>
              <a:t> – </a:t>
            </a:r>
            <a:r>
              <a:rPr lang="de-AT" b="1" dirty="0" err="1" smtClean="0"/>
              <a:t>Murau</a:t>
            </a:r>
            <a:r>
              <a:rPr lang="de-AT" b="1" dirty="0" smtClean="0"/>
              <a:t>, </a:t>
            </a:r>
            <a:r>
              <a:rPr lang="de-AT" b="1" dirty="0" err="1" smtClean="0"/>
              <a:t>Austria,Pecs</a:t>
            </a:r>
            <a:endParaRPr lang="de-AT" b="1" dirty="0" smtClean="0"/>
          </a:p>
          <a:p>
            <a:r>
              <a:rPr lang="de-AT" dirty="0" smtClean="0"/>
              <a:t>The </a:t>
            </a:r>
            <a:r>
              <a:rPr lang="de-AT" dirty="0" err="1" smtClean="0"/>
              <a:t>needed</a:t>
            </a:r>
            <a:r>
              <a:rPr lang="de-AT" dirty="0" smtClean="0"/>
              <a:t> </a:t>
            </a:r>
            <a:r>
              <a:rPr lang="de-AT" dirty="0" err="1" smtClean="0"/>
              <a:t>political</a:t>
            </a:r>
            <a:r>
              <a:rPr lang="de-AT" dirty="0" smtClean="0"/>
              <a:t> </a:t>
            </a:r>
            <a:r>
              <a:rPr lang="de-AT" dirty="0" err="1" smtClean="0"/>
              <a:t>frame</a:t>
            </a:r>
            <a:r>
              <a:rPr lang="de-AT" dirty="0" smtClean="0"/>
              <a:t> </a:t>
            </a:r>
            <a:r>
              <a:rPr lang="de-AT" dirty="0" err="1" smtClean="0"/>
              <a:t>work</a:t>
            </a:r>
            <a:r>
              <a:rPr lang="de-AT" dirty="0" smtClean="0"/>
              <a:t> </a:t>
            </a:r>
            <a:r>
              <a:rPr lang="de-AT" dirty="0" err="1" smtClean="0"/>
              <a:t>conditions</a:t>
            </a:r>
            <a:endParaRPr lang="de-AT" dirty="0" smtClean="0"/>
          </a:p>
          <a:p>
            <a:r>
              <a:rPr lang="de-AT" dirty="0" smtClean="0"/>
              <a:t>The </a:t>
            </a:r>
            <a:r>
              <a:rPr lang="de-AT" dirty="0"/>
              <a:t>Bonn </a:t>
            </a:r>
            <a:r>
              <a:rPr lang="de-AT" dirty="0" err="1"/>
              <a:t>climate</a:t>
            </a:r>
            <a:r>
              <a:rPr lang="de-AT" dirty="0"/>
              <a:t> </a:t>
            </a:r>
            <a:r>
              <a:rPr lang="de-AT" dirty="0" err="1"/>
              <a:t>conference</a:t>
            </a:r>
            <a:r>
              <a:rPr lang="de-AT" dirty="0"/>
              <a:t> </a:t>
            </a:r>
            <a:r>
              <a:rPr lang="de-AT" dirty="0" err="1"/>
              <a:t>and</a:t>
            </a:r>
            <a:r>
              <a:rPr lang="de-AT" dirty="0"/>
              <a:t> </a:t>
            </a:r>
            <a:r>
              <a:rPr lang="de-AT" dirty="0" err="1"/>
              <a:t>the</a:t>
            </a:r>
            <a:r>
              <a:rPr lang="de-AT" dirty="0"/>
              <a:t> </a:t>
            </a:r>
            <a:r>
              <a:rPr lang="de-AT" dirty="0" err="1"/>
              <a:t>role</a:t>
            </a:r>
            <a:r>
              <a:rPr lang="de-AT" dirty="0"/>
              <a:t> </a:t>
            </a:r>
            <a:r>
              <a:rPr lang="de-AT" dirty="0" err="1"/>
              <a:t>of</a:t>
            </a:r>
            <a:r>
              <a:rPr lang="de-AT" dirty="0"/>
              <a:t> </a:t>
            </a:r>
            <a:r>
              <a:rPr lang="de-AT" dirty="0" err="1"/>
              <a:t>bioenergy</a:t>
            </a:r>
            <a:endParaRPr lang="de-AT" dirty="0"/>
          </a:p>
          <a:p>
            <a:endParaRPr lang="de-AT" dirty="0" smtClean="0"/>
          </a:p>
          <a:p>
            <a:endParaRPr lang="de-AT" dirty="0" smtClean="0"/>
          </a:p>
          <a:p>
            <a:endParaRPr lang="de-AT" dirty="0"/>
          </a:p>
        </p:txBody>
      </p:sp>
    </p:spTree>
    <p:extLst>
      <p:ext uri="{BB962C8B-B14F-4D97-AF65-F5344CB8AC3E}">
        <p14:creationId xmlns:p14="http://schemas.microsoft.com/office/powerpoint/2010/main" val="156217306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sz="3600" dirty="0" smtClean="0"/>
              <a:t>The regional </a:t>
            </a:r>
            <a:r>
              <a:rPr lang="de-AT" sz="3600" dirty="0" err="1" smtClean="0"/>
              <a:t>economic</a:t>
            </a:r>
            <a:r>
              <a:rPr lang="de-AT" sz="3600" dirty="0" smtClean="0"/>
              <a:t> </a:t>
            </a:r>
            <a:r>
              <a:rPr lang="de-AT" sz="3600" dirty="0" err="1" smtClean="0"/>
              <a:t>relevance</a:t>
            </a:r>
            <a:r>
              <a:rPr lang="de-AT" sz="3600" dirty="0" smtClean="0"/>
              <a:t> </a:t>
            </a:r>
            <a:r>
              <a:rPr lang="de-AT" sz="3600" dirty="0" err="1" smtClean="0"/>
              <a:t>of</a:t>
            </a:r>
            <a:r>
              <a:rPr lang="de-AT" sz="3600" dirty="0" smtClean="0"/>
              <a:t> </a:t>
            </a:r>
            <a:r>
              <a:rPr lang="de-AT" sz="3600" dirty="0" err="1" smtClean="0"/>
              <a:t>bioenergy</a:t>
            </a:r>
            <a:endParaRPr lang="de-AT" sz="3600" dirty="0"/>
          </a:p>
        </p:txBody>
      </p:sp>
      <p:sp>
        <p:nvSpPr>
          <p:cNvPr id="3" name="Inhaltsplatzhalter 2"/>
          <p:cNvSpPr>
            <a:spLocks noGrp="1"/>
          </p:cNvSpPr>
          <p:nvPr>
            <p:ph idx="1"/>
          </p:nvPr>
        </p:nvSpPr>
        <p:spPr/>
        <p:txBody>
          <a:bodyPr/>
          <a:lstStyle/>
          <a:p>
            <a:pPr marL="0" indent="0">
              <a:buNone/>
            </a:pPr>
            <a:r>
              <a:rPr lang="de-AT" dirty="0" smtClean="0"/>
              <a:t>These national </a:t>
            </a:r>
            <a:r>
              <a:rPr lang="de-AT" dirty="0" err="1" smtClean="0"/>
              <a:t>figures</a:t>
            </a:r>
            <a:r>
              <a:rPr lang="de-AT" dirty="0" smtClean="0"/>
              <a:t> </a:t>
            </a:r>
            <a:r>
              <a:rPr lang="de-AT" dirty="0" err="1" smtClean="0"/>
              <a:t>are</a:t>
            </a:r>
            <a:r>
              <a:rPr lang="de-AT" dirty="0" smtClean="0"/>
              <a:t> </a:t>
            </a:r>
            <a:r>
              <a:rPr lang="de-AT" dirty="0" err="1" smtClean="0"/>
              <a:t>based</a:t>
            </a:r>
            <a:r>
              <a:rPr lang="de-AT" dirty="0" smtClean="0"/>
              <a:t> on </a:t>
            </a:r>
            <a:r>
              <a:rPr lang="de-AT" dirty="0" err="1" smtClean="0"/>
              <a:t>many</a:t>
            </a:r>
            <a:r>
              <a:rPr lang="de-AT" dirty="0" smtClean="0"/>
              <a:t> </a:t>
            </a:r>
            <a:r>
              <a:rPr lang="de-AT" dirty="0" err="1" smtClean="0"/>
              <a:t>local</a:t>
            </a:r>
            <a:r>
              <a:rPr lang="de-AT" dirty="0" smtClean="0"/>
              <a:t> </a:t>
            </a:r>
            <a:r>
              <a:rPr lang="de-AT" dirty="0" err="1" smtClean="0"/>
              <a:t>investment</a:t>
            </a:r>
            <a:r>
              <a:rPr lang="de-AT" dirty="0" smtClean="0"/>
              <a:t> </a:t>
            </a:r>
            <a:r>
              <a:rPr lang="de-AT" dirty="0" err="1" smtClean="0"/>
              <a:t>acitivities</a:t>
            </a:r>
            <a:r>
              <a:rPr lang="de-AT" dirty="0" smtClean="0"/>
              <a:t> </a:t>
            </a:r>
            <a:r>
              <a:rPr lang="de-AT" dirty="0" err="1" smtClean="0"/>
              <a:t>that</a:t>
            </a:r>
            <a:r>
              <a:rPr lang="de-AT" dirty="0" smtClean="0"/>
              <a:t> </a:t>
            </a:r>
            <a:r>
              <a:rPr lang="de-AT" dirty="0" err="1" smtClean="0"/>
              <a:t>create</a:t>
            </a:r>
            <a:r>
              <a:rPr lang="de-AT" dirty="0" smtClean="0"/>
              <a:t> </a:t>
            </a:r>
            <a:r>
              <a:rPr lang="de-AT" dirty="0" err="1" smtClean="0"/>
              <a:t>jobs</a:t>
            </a:r>
            <a:r>
              <a:rPr lang="de-AT" dirty="0" smtClean="0"/>
              <a:t> </a:t>
            </a:r>
            <a:r>
              <a:rPr lang="de-AT" dirty="0" err="1" smtClean="0"/>
              <a:t>and</a:t>
            </a:r>
            <a:r>
              <a:rPr lang="de-AT" dirty="0" smtClean="0"/>
              <a:t> </a:t>
            </a:r>
            <a:r>
              <a:rPr lang="de-AT" dirty="0" err="1" smtClean="0"/>
              <a:t>economic</a:t>
            </a:r>
            <a:r>
              <a:rPr lang="de-AT" dirty="0" smtClean="0"/>
              <a:t> </a:t>
            </a:r>
            <a:r>
              <a:rPr lang="de-AT" dirty="0" err="1" smtClean="0"/>
              <a:t>development</a:t>
            </a:r>
            <a:r>
              <a:rPr lang="de-AT" dirty="0" smtClean="0"/>
              <a:t> in </a:t>
            </a:r>
            <a:r>
              <a:rPr lang="de-AT" dirty="0" err="1" smtClean="0"/>
              <a:t>communities</a:t>
            </a:r>
            <a:r>
              <a:rPr lang="de-AT" dirty="0" smtClean="0"/>
              <a:t>: I bring </a:t>
            </a:r>
            <a:r>
              <a:rPr lang="de-AT" dirty="0" err="1" smtClean="0"/>
              <a:t>three</a:t>
            </a:r>
            <a:r>
              <a:rPr lang="de-AT" dirty="0" smtClean="0"/>
              <a:t> </a:t>
            </a:r>
            <a:r>
              <a:rPr lang="de-AT" dirty="0" err="1" smtClean="0"/>
              <a:t>examples</a:t>
            </a:r>
            <a:r>
              <a:rPr lang="de-AT" dirty="0" smtClean="0"/>
              <a:t>:</a:t>
            </a:r>
          </a:p>
          <a:p>
            <a:pPr marL="0" indent="0">
              <a:buNone/>
            </a:pPr>
            <a:r>
              <a:rPr lang="de-AT" dirty="0" smtClean="0"/>
              <a:t>A </a:t>
            </a:r>
            <a:r>
              <a:rPr lang="de-AT" dirty="0" err="1" smtClean="0"/>
              <a:t>biomass</a:t>
            </a:r>
            <a:r>
              <a:rPr lang="de-AT" dirty="0" smtClean="0"/>
              <a:t> </a:t>
            </a:r>
            <a:r>
              <a:rPr lang="de-AT" dirty="0" err="1" smtClean="0"/>
              <a:t>market</a:t>
            </a:r>
            <a:r>
              <a:rPr lang="de-AT" dirty="0" smtClean="0"/>
              <a:t> </a:t>
            </a:r>
            <a:r>
              <a:rPr lang="de-AT" dirty="0" err="1" smtClean="0"/>
              <a:t>place</a:t>
            </a:r>
            <a:r>
              <a:rPr lang="de-AT" dirty="0" smtClean="0"/>
              <a:t> </a:t>
            </a:r>
            <a:r>
              <a:rPr lang="de-AT" dirty="0" err="1" smtClean="0"/>
              <a:t>and</a:t>
            </a:r>
            <a:r>
              <a:rPr lang="de-AT" dirty="0" smtClean="0"/>
              <a:t> </a:t>
            </a:r>
            <a:r>
              <a:rPr lang="de-AT" dirty="0" err="1" smtClean="0"/>
              <a:t>district</a:t>
            </a:r>
            <a:r>
              <a:rPr lang="de-AT" dirty="0" smtClean="0"/>
              <a:t> </a:t>
            </a:r>
            <a:r>
              <a:rPr lang="de-AT" dirty="0" err="1" smtClean="0"/>
              <a:t>heating</a:t>
            </a:r>
            <a:r>
              <a:rPr lang="de-AT" dirty="0" smtClean="0"/>
              <a:t> plant in MURAU, </a:t>
            </a:r>
            <a:r>
              <a:rPr lang="de-AT" dirty="0" err="1" smtClean="0"/>
              <a:t>Austira</a:t>
            </a:r>
            <a:endParaRPr lang="de-AT" dirty="0" smtClean="0"/>
          </a:p>
          <a:p>
            <a:pPr marL="0" indent="0">
              <a:buNone/>
            </a:pPr>
            <a:r>
              <a:rPr lang="de-AT" dirty="0" smtClean="0"/>
              <a:t>An </a:t>
            </a:r>
            <a:r>
              <a:rPr lang="de-AT" dirty="0" err="1" smtClean="0"/>
              <a:t>overview</a:t>
            </a:r>
            <a:r>
              <a:rPr lang="de-AT" dirty="0" smtClean="0"/>
              <a:t> </a:t>
            </a:r>
            <a:r>
              <a:rPr lang="de-AT" dirty="0" err="1" smtClean="0"/>
              <a:t>about</a:t>
            </a:r>
            <a:r>
              <a:rPr lang="de-AT" dirty="0" smtClean="0"/>
              <a:t> </a:t>
            </a:r>
            <a:r>
              <a:rPr lang="de-AT" dirty="0" err="1" smtClean="0"/>
              <a:t>the</a:t>
            </a:r>
            <a:r>
              <a:rPr lang="de-AT" dirty="0" smtClean="0"/>
              <a:t> </a:t>
            </a:r>
            <a:r>
              <a:rPr lang="de-AT" dirty="0" err="1" smtClean="0"/>
              <a:t>district</a:t>
            </a:r>
            <a:r>
              <a:rPr lang="de-AT" dirty="0" smtClean="0"/>
              <a:t> </a:t>
            </a:r>
            <a:r>
              <a:rPr lang="de-AT" dirty="0" err="1" smtClean="0"/>
              <a:t>heat</a:t>
            </a:r>
            <a:r>
              <a:rPr lang="de-AT" dirty="0" smtClean="0"/>
              <a:t> </a:t>
            </a:r>
            <a:r>
              <a:rPr lang="de-AT" dirty="0" err="1" smtClean="0"/>
              <a:t>plants</a:t>
            </a:r>
            <a:r>
              <a:rPr lang="de-AT" dirty="0" smtClean="0"/>
              <a:t> in Austria</a:t>
            </a:r>
          </a:p>
          <a:p>
            <a:pPr marL="0" indent="0">
              <a:buNone/>
            </a:pPr>
            <a:r>
              <a:rPr lang="de-AT" dirty="0" smtClean="0"/>
              <a:t>An </a:t>
            </a:r>
            <a:r>
              <a:rPr lang="de-AT" dirty="0" err="1" smtClean="0"/>
              <a:t>info</a:t>
            </a:r>
            <a:r>
              <a:rPr lang="de-AT" dirty="0" smtClean="0"/>
              <a:t> on </a:t>
            </a:r>
            <a:r>
              <a:rPr lang="de-AT" dirty="0" err="1" smtClean="0"/>
              <a:t>the</a:t>
            </a:r>
            <a:r>
              <a:rPr lang="de-AT" dirty="0" smtClean="0"/>
              <a:t> </a:t>
            </a:r>
            <a:r>
              <a:rPr lang="de-AT" dirty="0" err="1" smtClean="0"/>
              <a:t>wood</a:t>
            </a:r>
            <a:r>
              <a:rPr lang="de-AT" dirty="0" smtClean="0"/>
              <a:t> </a:t>
            </a:r>
            <a:r>
              <a:rPr lang="de-AT" dirty="0" err="1" smtClean="0"/>
              <a:t>fuel</a:t>
            </a:r>
            <a:r>
              <a:rPr lang="de-AT" dirty="0" smtClean="0"/>
              <a:t> </a:t>
            </a:r>
            <a:r>
              <a:rPr lang="de-AT" dirty="0" err="1" smtClean="0"/>
              <a:t>straw</a:t>
            </a:r>
            <a:r>
              <a:rPr lang="de-AT" dirty="0" smtClean="0"/>
              <a:t> </a:t>
            </a:r>
            <a:r>
              <a:rPr lang="de-AT" dirty="0" err="1" smtClean="0"/>
              <a:t>cogeneration</a:t>
            </a:r>
            <a:r>
              <a:rPr lang="de-AT" dirty="0" smtClean="0"/>
              <a:t> plant in </a:t>
            </a:r>
            <a:r>
              <a:rPr lang="de-AT" dirty="0" err="1" smtClean="0"/>
              <a:t>Pecs</a:t>
            </a:r>
            <a:r>
              <a:rPr lang="de-AT" dirty="0" smtClean="0"/>
              <a:t>, </a:t>
            </a:r>
            <a:r>
              <a:rPr lang="de-AT" dirty="0" err="1" smtClean="0"/>
              <a:t>Hungary</a:t>
            </a:r>
            <a:endParaRPr lang="de-AT" dirty="0"/>
          </a:p>
        </p:txBody>
      </p:sp>
    </p:spTree>
    <p:extLst>
      <p:ext uri="{BB962C8B-B14F-4D97-AF65-F5344CB8AC3E}">
        <p14:creationId xmlns:p14="http://schemas.microsoft.com/office/powerpoint/2010/main" val="46204224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el 1"/>
          <p:cNvSpPr>
            <a:spLocks noGrp="1"/>
          </p:cNvSpPr>
          <p:nvPr>
            <p:ph type="title"/>
          </p:nvPr>
        </p:nvSpPr>
        <p:spPr/>
        <p:txBody>
          <a:bodyPr>
            <a:normAutofit/>
          </a:bodyPr>
          <a:lstStyle/>
          <a:p>
            <a:r>
              <a:rPr lang="de-AT" altLang="de-DE" sz="3200" b="1" dirty="0" err="1"/>
              <a:t>Murau</a:t>
            </a:r>
            <a:r>
              <a:rPr lang="de-AT" altLang="de-DE" sz="3200" b="1" dirty="0"/>
              <a:t> </a:t>
            </a:r>
            <a:r>
              <a:rPr lang="de-AT" altLang="de-DE" sz="3200" b="1" dirty="0" err="1"/>
              <a:t>region</a:t>
            </a:r>
            <a:r>
              <a:rPr lang="de-AT" altLang="de-DE" sz="3200" b="1" dirty="0"/>
              <a:t>: </a:t>
            </a:r>
            <a:r>
              <a:rPr lang="de-AT" altLang="de-DE" sz="3200" b="1" dirty="0" smtClean="0"/>
              <a:t> </a:t>
            </a:r>
            <a:r>
              <a:rPr lang="de-AT" altLang="de-DE" sz="3200" b="1" dirty="0" err="1" smtClean="0"/>
              <a:t>left</a:t>
            </a:r>
            <a:r>
              <a:rPr lang="de-AT" altLang="de-DE" sz="3200" b="1" dirty="0" smtClean="0"/>
              <a:t> a </a:t>
            </a:r>
            <a:r>
              <a:rPr lang="de-AT" altLang="de-DE" sz="3200" b="1" dirty="0" err="1"/>
              <a:t>biomass</a:t>
            </a:r>
            <a:r>
              <a:rPr lang="de-AT" altLang="de-DE" sz="3200" b="1" dirty="0"/>
              <a:t> </a:t>
            </a:r>
            <a:r>
              <a:rPr lang="de-AT" altLang="de-DE" sz="3200" b="1" dirty="0" err="1"/>
              <a:t>market</a:t>
            </a:r>
            <a:r>
              <a:rPr lang="de-AT" altLang="de-DE" sz="3200" b="1" dirty="0"/>
              <a:t> </a:t>
            </a:r>
            <a:r>
              <a:rPr lang="de-AT" altLang="de-DE" sz="3200" b="1" dirty="0" err="1" smtClean="0"/>
              <a:t>place</a:t>
            </a:r>
            <a:r>
              <a:rPr lang="de-AT" altLang="de-DE" sz="3200" b="1" dirty="0" smtClean="0"/>
              <a:t/>
            </a:r>
            <a:br>
              <a:rPr lang="de-AT" altLang="de-DE" sz="3200" b="1" dirty="0" smtClean="0"/>
            </a:br>
            <a:r>
              <a:rPr lang="de-AT" altLang="de-DE" sz="3200" b="1" dirty="0"/>
              <a:t> </a:t>
            </a:r>
            <a:r>
              <a:rPr lang="de-AT" altLang="de-DE" sz="3200" b="1" dirty="0" smtClean="0"/>
              <a:t>                            </a:t>
            </a:r>
            <a:r>
              <a:rPr lang="de-AT" altLang="de-DE" sz="3200" b="1" dirty="0" err="1" smtClean="0"/>
              <a:t>right</a:t>
            </a:r>
            <a:r>
              <a:rPr lang="de-AT" altLang="de-DE" sz="3200" b="1" dirty="0" smtClean="0"/>
              <a:t> a </a:t>
            </a:r>
            <a:r>
              <a:rPr lang="de-AT" altLang="de-DE" sz="3200" b="1" dirty="0" err="1" smtClean="0"/>
              <a:t>district</a:t>
            </a:r>
            <a:r>
              <a:rPr lang="de-AT" altLang="de-DE" sz="3200" b="1" dirty="0" smtClean="0"/>
              <a:t> </a:t>
            </a:r>
            <a:r>
              <a:rPr lang="de-AT" altLang="de-DE" sz="3200" b="1" dirty="0" err="1" smtClean="0"/>
              <a:t>heating</a:t>
            </a:r>
            <a:r>
              <a:rPr lang="de-AT" altLang="de-DE" sz="3200" b="1" dirty="0" smtClean="0"/>
              <a:t> plant</a:t>
            </a:r>
            <a:endParaRPr lang="de-AT" altLang="de-DE" sz="3200" b="1" dirty="0"/>
          </a:p>
        </p:txBody>
      </p:sp>
      <p:pic>
        <p:nvPicPr>
          <p:cNvPr id="18435" name="Picture 5" descr="FW Fest Sep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07330" y="1986916"/>
            <a:ext cx="4116570" cy="4115752"/>
          </a:xfrm>
          <a:noFill/>
        </p:spPr>
      </p:pic>
      <p:pic>
        <p:nvPicPr>
          <p:cNvPr id="4" name="Picture 6" descr="PC11168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31582" y="2133918"/>
            <a:ext cx="3968354" cy="396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434234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365126"/>
            <a:ext cx="6812280" cy="1325563"/>
          </a:xfrm>
        </p:spPr>
        <p:txBody>
          <a:bodyPr>
            <a:normAutofit/>
          </a:bodyPr>
          <a:lstStyle/>
          <a:p>
            <a:r>
              <a:rPr lang="de-AT" sz="3600" b="1" dirty="0" err="1" smtClean="0"/>
              <a:t>How</a:t>
            </a:r>
            <a:r>
              <a:rPr lang="de-AT" sz="3600" b="1" dirty="0" smtClean="0"/>
              <a:t> </a:t>
            </a:r>
            <a:r>
              <a:rPr lang="de-AT" sz="3600" b="1" dirty="0" err="1" smtClean="0"/>
              <a:t>to</a:t>
            </a:r>
            <a:r>
              <a:rPr lang="de-AT" sz="3600" b="1" dirty="0" smtClean="0"/>
              <a:t> </a:t>
            </a:r>
            <a:r>
              <a:rPr lang="de-AT" sz="3600" b="1" dirty="0" err="1" smtClean="0"/>
              <a:t>set</a:t>
            </a:r>
            <a:r>
              <a:rPr lang="de-AT" sz="3600" b="1" dirty="0" smtClean="0"/>
              <a:t> </a:t>
            </a:r>
            <a:r>
              <a:rPr lang="de-AT" sz="3600" b="1" dirty="0" err="1" smtClean="0"/>
              <a:t>up</a:t>
            </a:r>
            <a:r>
              <a:rPr lang="de-AT" sz="3600" b="1" dirty="0" smtClean="0"/>
              <a:t> a </a:t>
            </a:r>
            <a:r>
              <a:rPr lang="de-AT" sz="3600" b="1" dirty="0" err="1" smtClean="0"/>
              <a:t>biomass</a:t>
            </a:r>
            <a:r>
              <a:rPr lang="de-AT" sz="3600" b="1" dirty="0" smtClean="0"/>
              <a:t> </a:t>
            </a:r>
            <a:r>
              <a:rPr lang="de-AT" sz="3600" b="1" dirty="0" err="1" smtClean="0"/>
              <a:t>district</a:t>
            </a:r>
            <a:r>
              <a:rPr lang="de-AT" sz="3600" b="1" dirty="0" smtClean="0"/>
              <a:t> </a:t>
            </a:r>
            <a:r>
              <a:rPr lang="de-AT" sz="3600" b="1" dirty="0" err="1" smtClean="0"/>
              <a:t>heating</a:t>
            </a:r>
            <a:r>
              <a:rPr lang="de-AT" sz="3600" b="1" dirty="0" smtClean="0"/>
              <a:t> plant?</a:t>
            </a:r>
            <a:endParaRPr lang="de-AT" sz="3600" b="1" dirty="0"/>
          </a:p>
        </p:txBody>
      </p:sp>
      <p:sp>
        <p:nvSpPr>
          <p:cNvPr id="3" name="Inhaltsplatzhalter 2"/>
          <p:cNvSpPr>
            <a:spLocks noGrp="1"/>
          </p:cNvSpPr>
          <p:nvPr>
            <p:ph idx="1"/>
          </p:nvPr>
        </p:nvSpPr>
        <p:spPr/>
        <p:txBody>
          <a:bodyPr/>
          <a:lstStyle/>
          <a:p>
            <a:pPr marL="0" indent="0">
              <a:buNone/>
            </a:pPr>
            <a:r>
              <a:rPr lang="de-AT" dirty="0" smtClean="0"/>
              <a:t>1 </a:t>
            </a:r>
            <a:r>
              <a:rPr lang="de-AT" dirty="0" err="1" smtClean="0"/>
              <a:t>information</a:t>
            </a:r>
            <a:r>
              <a:rPr lang="de-AT" dirty="0" smtClean="0"/>
              <a:t>, </a:t>
            </a:r>
            <a:r>
              <a:rPr lang="de-AT" dirty="0" err="1" smtClean="0"/>
              <a:t>awareness</a:t>
            </a:r>
            <a:r>
              <a:rPr lang="de-AT" dirty="0" smtClean="0"/>
              <a:t> </a:t>
            </a:r>
            <a:r>
              <a:rPr lang="de-AT" dirty="0" err="1" smtClean="0"/>
              <a:t>building</a:t>
            </a:r>
            <a:r>
              <a:rPr lang="de-AT" dirty="0" smtClean="0"/>
              <a:t> in a </a:t>
            </a:r>
            <a:r>
              <a:rPr lang="de-AT" dirty="0" err="1" smtClean="0"/>
              <a:t>region</a:t>
            </a:r>
            <a:r>
              <a:rPr lang="de-AT" dirty="0" smtClean="0"/>
              <a:t> – </a:t>
            </a:r>
            <a:r>
              <a:rPr lang="de-AT" dirty="0" err="1" smtClean="0"/>
              <a:t>governm</a:t>
            </a:r>
            <a:r>
              <a:rPr lang="de-AT" dirty="0" smtClean="0"/>
              <a:t>. Agency</a:t>
            </a:r>
          </a:p>
          <a:p>
            <a:pPr marL="0" indent="0">
              <a:buNone/>
            </a:pPr>
            <a:r>
              <a:rPr lang="de-AT" dirty="0" smtClean="0"/>
              <a:t>2 in an </a:t>
            </a:r>
            <a:r>
              <a:rPr lang="de-AT" dirty="0" err="1" smtClean="0"/>
              <a:t>village</a:t>
            </a:r>
            <a:r>
              <a:rPr lang="de-AT" dirty="0" smtClean="0"/>
              <a:t> a </a:t>
            </a:r>
            <a:r>
              <a:rPr lang="de-AT" dirty="0" err="1" smtClean="0"/>
              <a:t>group</a:t>
            </a:r>
            <a:r>
              <a:rPr lang="de-AT" dirty="0" smtClean="0"/>
              <a:t> </a:t>
            </a:r>
            <a:r>
              <a:rPr lang="de-AT" dirty="0" err="1" smtClean="0"/>
              <a:t>of</a:t>
            </a:r>
            <a:r>
              <a:rPr lang="de-AT" dirty="0" smtClean="0"/>
              <a:t> </a:t>
            </a:r>
            <a:r>
              <a:rPr lang="de-AT" dirty="0" err="1" smtClean="0"/>
              <a:t>farmers</a:t>
            </a:r>
            <a:r>
              <a:rPr lang="de-AT" dirty="0" smtClean="0"/>
              <a:t> </a:t>
            </a:r>
            <a:r>
              <a:rPr lang="de-AT" dirty="0" err="1" smtClean="0"/>
              <a:t>create</a:t>
            </a:r>
            <a:r>
              <a:rPr lang="de-AT" dirty="0" smtClean="0"/>
              <a:t> a </a:t>
            </a:r>
            <a:r>
              <a:rPr lang="de-AT" dirty="0" err="1" smtClean="0"/>
              <a:t>heat</a:t>
            </a:r>
            <a:r>
              <a:rPr lang="de-AT" dirty="0" smtClean="0"/>
              <a:t> </a:t>
            </a:r>
            <a:r>
              <a:rPr lang="de-AT" dirty="0" err="1" smtClean="0"/>
              <a:t>cooperative</a:t>
            </a:r>
            <a:r>
              <a:rPr lang="de-AT" dirty="0" smtClean="0"/>
              <a:t>, </a:t>
            </a:r>
            <a:r>
              <a:rPr lang="de-AT" dirty="0" err="1" smtClean="0"/>
              <a:t>develop</a:t>
            </a:r>
            <a:r>
              <a:rPr lang="de-AT" dirty="0" smtClean="0"/>
              <a:t> a </a:t>
            </a:r>
            <a:r>
              <a:rPr lang="de-AT" dirty="0" err="1" smtClean="0"/>
              <a:t>feasibility</a:t>
            </a:r>
            <a:r>
              <a:rPr lang="de-AT" dirty="0" smtClean="0"/>
              <a:t> </a:t>
            </a:r>
            <a:r>
              <a:rPr lang="de-AT" dirty="0" err="1" smtClean="0"/>
              <a:t>with</a:t>
            </a:r>
            <a:r>
              <a:rPr lang="de-AT" dirty="0" smtClean="0"/>
              <a:t> </a:t>
            </a:r>
            <a:r>
              <a:rPr lang="de-AT" dirty="0" err="1" smtClean="0"/>
              <a:t>the</a:t>
            </a:r>
            <a:r>
              <a:rPr lang="de-AT" dirty="0" smtClean="0"/>
              <a:t> </a:t>
            </a:r>
            <a:r>
              <a:rPr lang="de-AT" dirty="0" err="1" smtClean="0"/>
              <a:t>help</a:t>
            </a:r>
            <a:r>
              <a:rPr lang="de-AT" dirty="0" smtClean="0"/>
              <a:t> </a:t>
            </a:r>
            <a:r>
              <a:rPr lang="de-AT" dirty="0" err="1" smtClean="0"/>
              <a:t>of</a:t>
            </a:r>
            <a:r>
              <a:rPr lang="de-AT" dirty="0" smtClean="0"/>
              <a:t> </a:t>
            </a:r>
            <a:r>
              <a:rPr lang="de-AT" dirty="0" err="1" smtClean="0"/>
              <a:t>the</a:t>
            </a:r>
            <a:r>
              <a:rPr lang="de-AT" dirty="0" smtClean="0"/>
              <a:t> </a:t>
            </a:r>
            <a:r>
              <a:rPr lang="de-AT" dirty="0" err="1" smtClean="0"/>
              <a:t>governm</a:t>
            </a:r>
            <a:r>
              <a:rPr lang="de-AT" dirty="0" smtClean="0"/>
              <a:t>. Agency</a:t>
            </a:r>
          </a:p>
          <a:p>
            <a:pPr marL="0" indent="0">
              <a:buNone/>
            </a:pPr>
            <a:r>
              <a:rPr lang="de-AT" dirty="0" smtClean="0"/>
              <a:t>3 </a:t>
            </a:r>
            <a:r>
              <a:rPr lang="de-AT" dirty="0" err="1" smtClean="0"/>
              <a:t>meetings</a:t>
            </a:r>
            <a:r>
              <a:rPr lang="de-AT" dirty="0" smtClean="0"/>
              <a:t> </a:t>
            </a:r>
            <a:r>
              <a:rPr lang="de-AT" dirty="0" err="1" smtClean="0"/>
              <a:t>with</a:t>
            </a:r>
            <a:r>
              <a:rPr lang="de-AT" dirty="0" smtClean="0"/>
              <a:t> </a:t>
            </a:r>
            <a:r>
              <a:rPr lang="de-AT" dirty="0" err="1" smtClean="0"/>
              <a:t>the</a:t>
            </a:r>
            <a:r>
              <a:rPr lang="de-AT" dirty="0" smtClean="0"/>
              <a:t> </a:t>
            </a:r>
            <a:r>
              <a:rPr lang="de-AT" dirty="0" err="1" smtClean="0"/>
              <a:t>mayor</a:t>
            </a:r>
            <a:r>
              <a:rPr lang="de-AT" dirty="0" smtClean="0"/>
              <a:t>, </a:t>
            </a:r>
            <a:r>
              <a:rPr lang="de-AT" dirty="0" err="1" smtClean="0"/>
              <a:t>the</a:t>
            </a:r>
            <a:r>
              <a:rPr lang="de-AT" dirty="0" smtClean="0"/>
              <a:t> </a:t>
            </a:r>
            <a:r>
              <a:rPr lang="de-AT" dirty="0" err="1" smtClean="0"/>
              <a:t>population</a:t>
            </a:r>
            <a:r>
              <a:rPr lang="de-AT" dirty="0" smtClean="0"/>
              <a:t> </a:t>
            </a:r>
            <a:r>
              <a:rPr lang="de-AT" dirty="0" err="1" smtClean="0"/>
              <a:t>to</a:t>
            </a:r>
            <a:r>
              <a:rPr lang="de-AT" dirty="0" smtClean="0"/>
              <a:t> </a:t>
            </a:r>
            <a:r>
              <a:rPr lang="de-AT" dirty="0" err="1" smtClean="0"/>
              <a:t>decide</a:t>
            </a:r>
            <a:r>
              <a:rPr lang="de-AT" dirty="0" smtClean="0"/>
              <a:t> </a:t>
            </a:r>
            <a:r>
              <a:rPr lang="de-AT" dirty="0" err="1" smtClean="0"/>
              <a:t>yes</a:t>
            </a:r>
            <a:r>
              <a:rPr lang="de-AT" dirty="0" smtClean="0"/>
              <a:t> </a:t>
            </a:r>
            <a:r>
              <a:rPr lang="de-AT" dirty="0" err="1" smtClean="0"/>
              <a:t>or</a:t>
            </a:r>
            <a:r>
              <a:rPr lang="de-AT" dirty="0" smtClean="0"/>
              <a:t> </a:t>
            </a:r>
            <a:r>
              <a:rPr lang="de-AT" dirty="0" err="1" smtClean="0"/>
              <a:t>no</a:t>
            </a:r>
            <a:endParaRPr lang="de-AT" dirty="0" smtClean="0"/>
          </a:p>
          <a:p>
            <a:pPr marL="0" indent="0">
              <a:buNone/>
            </a:pPr>
            <a:r>
              <a:rPr lang="de-AT" dirty="0" smtClean="0"/>
              <a:t>4 </a:t>
            </a:r>
            <a:r>
              <a:rPr lang="de-AT" dirty="0" err="1" smtClean="0"/>
              <a:t>if</a:t>
            </a:r>
            <a:r>
              <a:rPr lang="de-AT" dirty="0" smtClean="0"/>
              <a:t> positive </a:t>
            </a:r>
            <a:r>
              <a:rPr lang="de-AT" dirty="0" err="1" smtClean="0"/>
              <a:t>detailed</a:t>
            </a:r>
            <a:r>
              <a:rPr lang="de-AT" dirty="0" smtClean="0"/>
              <a:t> </a:t>
            </a:r>
            <a:r>
              <a:rPr lang="de-AT" dirty="0" err="1" smtClean="0"/>
              <a:t>planning</a:t>
            </a:r>
            <a:r>
              <a:rPr lang="de-AT" dirty="0" smtClean="0"/>
              <a:t>, </a:t>
            </a:r>
            <a:r>
              <a:rPr lang="de-AT" dirty="0" err="1" smtClean="0"/>
              <a:t>submission</a:t>
            </a:r>
            <a:r>
              <a:rPr lang="de-AT" dirty="0" smtClean="0"/>
              <a:t> </a:t>
            </a:r>
            <a:r>
              <a:rPr lang="de-AT" dirty="0" err="1" smtClean="0"/>
              <a:t>for</a:t>
            </a:r>
            <a:r>
              <a:rPr lang="de-AT" dirty="0" smtClean="0"/>
              <a:t> </a:t>
            </a:r>
            <a:r>
              <a:rPr lang="de-AT" dirty="0" err="1" smtClean="0"/>
              <a:t>project</a:t>
            </a:r>
            <a:r>
              <a:rPr lang="de-AT" dirty="0" smtClean="0"/>
              <a:t> </a:t>
            </a:r>
            <a:r>
              <a:rPr lang="de-AT" dirty="0" err="1" smtClean="0"/>
              <a:t>finance</a:t>
            </a:r>
            <a:r>
              <a:rPr lang="de-AT" dirty="0" smtClean="0"/>
              <a:t> </a:t>
            </a:r>
            <a:r>
              <a:rPr lang="de-AT" dirty="0" err="1" smtClean="0"/>
              <a:t>by</a:t>
            </a:r>
            <a:r>
              <a:rPr lang="de-AT" dirty="0" smtClean="0"/>
              <a:t> </a:t>
            </a:r>
            <a:r>
              <a:rPr lang="de-AT" dirty="0" err="1" smtClean="0"/>
              <a:t>the</a:t>
            </a:r>
            <a:r>
              <a:rPr lang="de-AT" dirty="0" smtClean="0"/>
              <a:t> </a:t>
            </a:r>
            <a:r>
              <a:rPr lang="de-AT" dirty="0" err="1" smtClean="0"/>
              <a:t>government</a:t>
            </a:r>
            <a:endParaRPr lang="de-AT" dirty="0" smtClean="0"/>
          </a:p>
          <a:p>
            <a:pPr marL="0" indent="0">
              <a:buNone/>
            </a:pPr>
            <a:r>
              <a:rPr lang="de-AT" dirty="0" smtClean="0"/>
              <a:t>5 </a:t>
            </a:r>
            <a:r>
              <a:rPr lang="de-AT" dirty="0" err="1" smtClean="0"/>
              <a:t>finance</a:t>
            </a:r>
            <a:r>
              <a:rPr lang="de-AT" dirty="0" smtClean="0"/>
              <a:t>: at </a:t>
            </a:r>
            <a:r>
              <a:rPr lang="de-AT" dirty="0" err="1" smtClean="0"/>
              <a:t>the</a:t>
            </a:r>
            <a:r>
              <a:rPr lang="de-AT" dirty="0" smtClean="0"/>
              <a:t> </a:t>
            </a:r>
            <a:r>
              <a:rPr lang="de-AT" dirty="0" err="1" smtClean="0"/>
              <a:t>beginning</a:t>
            </a:r>
            <a:r>
              <a:rPr lang="de-AT" dirty="0" smtClean="0"/>
              <a:t> 40 – 50% </a:t>
            </a:r>
            <a:r>
              <a:rPr lang="de-AT" dirty="0" err="1" smtClean="0"/>
              <a:t>grants</a:t>
            </a:r>
            <a:r>
              <a:rPr lang="de-AT" dirty="0" smtClean="0"/>
              <a:t>, </a:t>
            </a:r>
            <a:r>
              <a:rPr lang="de-AT" dirty="0" err="1" smtClean="0"/>
              <a:t>ca</a:t>
            </a:r>
            <a:r>
              <a:rPr lang="de-AT" dirty="0" smtClean="0"/>
              <a:t> 10% </a:t>
            </a:r>
            <a:r>
              <a:rPr lang="de-AT" dirty="0" err="1" smtClean="0"/>
              <a:t>connecting</a:t>
            </a:r>
            <a:r>
              <a:rPr lang="de-AT" dirty="0" smtClean="0"/>
              <a:t> </a:t>
            </a:r>
            <a:r>
              <a:rPr lang="de-AT" dirty="0" err="1" smtClean="0"/>
              <a:t>fees</a:t>
            </a:r>
            <a:r>
              <a:rPr lang="de-AT" dirty="0" smtClean="0"/>
              <a:t>, </a:t>
            </a:r>
            <a:r>
              <a:rPr lang="de-AT" dirty="0" err="1" smtClean="0"/>
              <a:t>loan</a:t>
            </a:r>
            <a:r>
              <a:rPr lang="de-AT" dirty="0" smtClean="0"/>
              <a:t> </a:t>
            </a:r>
            <a:r>
              <a:rPr lang="de-AT" dirty="0" err="1" smtClean="0"/>
              <a:t>and</a:t>
            </a:r>
            <a:r>
              <a:rPr lang="de-AT" dirty="0" smtClean="0"/>
              <a:t> </a:t>
            </a:r>
            <a:r>
              <a:rPr lang="de-AT" dirty="0" err="1" smtClean="0"/>
              <a:t>capital</a:t>
            </a:r>
            <a:r>
              <a:rPr lang="de-AT" dirty="0" smtClean="0"/>
              <a:t> </a:t>
            </a:r>
            <a:r>
              <a:rPr lang="de-AT" dirty="0" err="1" smtClean="0"/>
              <a:t>of</a:t>
            </a:r>
            <a:r>
              <a:rPr lang="de-AT" dirty="0" smtClean="0"/>
              <a:t> </a:t>
            </a:r>
            <a:r>
              <a:rPr lang="de-AT" dirty="0" err="1" smtClean="0"/>
              <a:t>the</a:t>
            </a:r>
            <a:r>
              <a:rPr lang="de-AT" dirty="0" smtClean="0"/>
              <a:t> </a:t>
            </a:r>
            <a:r>
              <a:rPr lang="de-AT" dirty="0" err="1" smtClean="0"/>
              <a:t>cooperative</a:t>
            </a:r>
            <a:endParaRPr lang="de-AT" dirty="0" smtClean="0"/>
          </a:p>
          <a:p>
            <a:pPr marL="0" indent="0">
              <a:buNone/>
            </a:pPr>
            <a:r>
              <a:rPr lang="de-AT" dirty="0" smtClean="0"/>
              <a:t>6 </a:t>
            </a:r>
            <a:r>
              <a:rPr lang="de-AT" dirty="0" err="1" smtClean="0"/>
              <a:t>later</a:t>
            </a:r>
            <a:r>
              <a:rPr lang="de-AT" dirty="0" smtClean="0"/>
              <a:t> </a:t>
            </a:r>
            <a:r>
              <a:rPr lang="de-AT" dirty="0" err="1" smtClean="0"/>
              <a:t>other</a:t>
            </a:r>
            <a:r>
              <a:rPr lang="de-AT" dirty="0" smtClean="0"/>
              <a:t> private </a:t>
            </a:r>
            <a:r>
              <a:rPr lang="de-AT" dirty="0" err="1" smtClean="0"/>
              <a:t>companies</a:t>
            </a:r>
            <a:r>
              <a:rPr lang="de-AT" dirty="0" smtClean="0"/>
              <a:t> </a:t>
            </a:r>
            <a:r>
              <a:rPr lang="de-AT" dirty="0" err="1" smtClean="0"/>
              <a:t>entered</a:t>
            </a:r>
            <a:r>
              <a:rPr lang="de-AT" dirty="0" smtClean="0"/>
              <a:t> </a:t>
            </a:r>
            <a:r>
              <a:rPr lang="de-AT" dirty="0" err="1" smtClean="0"/>
              <a:t>the</a:t>
            </a:r>
            <a:r>
              <a:rPr lang="de-AT" dirty="0" smtClean="0"/>
              <a:t> </a:t>
            </a:r>
            <a:r>
              <a:rPr lang="de-AT" dirty="0" err="1" smtClean="0"/>
              <a:t>market</a:t>
            </a:r>
            <a:endParaRPr lang="de-AT" dirty="0"/>
          </a:p>
        </p:txBody>
      </p:sp>
    </p:spTree>
    <p:extLst>
      <p:ext uri="{BB962C8B-B14F-4D97-AF65-F5344CB8AC3E}">
        <p14:creationId xmlns:p14="http://schemas.microsoft.com/office/powerpoint/2010/main" val="31998108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40000"/>
                <a:satMod val="350000"/>
              </a:schemeClr>
            </a:gs>
            <a:gs pos="66000">
              <a:schemeClr val="bg1">
                <a:tint val="45000"/>
                <a:shade val="99000"/>
                <a:satMod val="350000"/>
                <a:lumMod val="95000"/>
                <a:lumOff val="5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 t="4736" r="-3574" b="7919"/>
          <a:stretch/>
        </p:blipFill>
        <p:spPr bwMode="auto">
          <a:xfrm>
            <a:off x="1" y="-99389"/>
            <a:ext cx="9517604" cy="6893621"/>
          </a:xfrm>
          <a:prstGeom prst="rect">
            <a:avLst/>
          </a:prstGeom>
          <a:noFill/>
          <a:ln>
            <a:noFill/>
          </a:ln>
          <a:effectLst>
            <a:outerShdw sx="1000" sy="1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83569" y="2348880"/>
            <a:ext cx="7848872" cy="369312"/>
          </a:xfrm>
          <a:prstGeom prst="rect">
            <a:avLst/>
          </a:prstGeom>
          <a:noFill/>
        </p:spPr>
        <p:txBody>
          <a:bodyPr wrap="square" lIns="91422" tIns="45710" rIns="91422" bIns="45710" rtlCol="0">
            <a:spAutoFit/>
          </a:bodyPr>
          <a:lstStyle/>
          <a:p>
            <a:endParaRPr lang="en-US" dirty="0">
              <a:solidFill>
                <a:prstClr val="black"/>
              </a:solidFill>
            </a:endParaRPr>
          </a:p>
        </p:txBody>
      </p:sp>
      <p:sp>
        <p:nvSpPr>
          <p:cNvPr id="6" name="TextBox 5"/>
          <p:cNvSpPr txBox="1">
            <a:spLocks/>
          </p:cNvSpPr>
          <p:nvPr/>
        </p:nvSpPr>
        <p:spPr>
          <a:xfrm>
            <a:off x="38927" y="455267"/>
            <a:ext cx="9105075" cy="5447625"/>
          </a:xfrm>
          <a:prstGeom prst="rect">
            <a:avLst/>
          </a:prstGeom>
          <a:gradFill>
            <a:gsLst>
              <a:gs pos="100000">
                <a:sysClr val="window" lastClr="FFFFFF">
                  <a:tint val="45000"/>
                  <a:shade val="99000"/>
                  <a:satMod val="350000"/>
                  <a:lumMod val="5000"/>
                  <a:lumOff val="95000"/>
                  <a:alpha val="80000"/>
                </a:sysClr>
              </a:gs>
              <a:gs pos="100000">
                <a:sysClr val="window" lastClr="FFFFFF">
                  <a:shade val="20000"/>
                  <a:satMod val="255000"/>
                </a:sysClr>
              </a:gs>
            </a:gsLst>
            <a:path path="circle">
              <a:fillToRect l="50000" t="-80000" r="50000" b="180000"/>
            </a:path>
          </a:gradFill>
        </p:spPr>
        <p:txBody>
          <a:bodyPr wrap="square" lIns="91422" tIns="45710" rIns="91422" bIns="45710" rtlCol="0">
            <a:spAutoFit/>
          </a:bodyPr>
          <a:lstStyle/>
          <a:p>
            <a:pPr algn="ctr"/>
            <a:r>
              <a:rPr lang="ru-RU" sz="4800" b="1" kern="0" dirty="0">
                <a:solidFill>
                  <a:prstClr val="black"/>
                </a:solidFill>
                <a:ea typeface="Times New Roman"/>
                <a:cs typeface="Cambria"/>
              </a:rPr>
              <a:t>МЕТЈУ МОРИ </a:t>
            </a:r>
            <a:endParaRPr lang="en-US" sz="4800" b="1" kern="0" dirty="0">
              <a:solidFill>
                <a:prstClr val="black"/>
              </a:solidFill>
              <a:ea typeface="Times New Roman"/>
              <a:cs typeface="Cambria"/>
            </a:endParaRPr>
          </a:p>
          <a:p>
            <a:pPr algn="ctr"/>
            <a:r>
              <a:rPr lang="ru-RU" sz="3200" b="1" kern="0" dirty="0">
                <a:solidFill>
                  <a:prstClr val="black"/>
                </a:solidFill>
                <a:ea typeface="Times New Roman"/>
                <a:cs typeface="Cambria"/>
              </a:rPr>
              <a:t>генерални секретар Скупштине европских регија</a:t>
            </a:r>
            <a:endParaRPr lang="en-US" sz="3200" b="1" kern="0" dirty="0">
              <a:solidFill>
                <a:prstClr val="black"/>
              </a:solidFill>
              <a:ea typeface="Times New Roman"/>
              <a:cs typeface="Cambria"/>
            </a:endParaRPr>
          </a:p>
          <a:p>
            <a:pPr algn="ctr"/>
            <a:r>
              <a:rPr lang="en-US" sz="3600" b="1" kern="0" dirty="0">
                <a:solidFill>
                  <a:prstClr val="black"/>
                </a:solidFill>
                <a:ea typeface="Times New Roman"/>
                <a:cs typeface="Cambria"/>
              </a:rPr>
              <a:t>“</a:t>
            </a:r>
            <a:r>
              <a:rPr lang="ru-RU" sz="3600" b="1" kern="0" dirty="0">
                <a:solidFill>
                  <a:prstClr val="black"/>
                </a:solidFill>
                <a:ea typeface="Times New Roman"/>
                <a:cs typeface="Cambria"/>
              </a:rPr>
              <a:t>Приступ финансијама за одрживу транзицију за регионе Европе</a:t>
            </a:r>
            <a:r>
              <a:rPr lang="en-US" sz="3600" b="1" kern="0" dirty="0">
                <a:solidFill>
                  <a:prstClr val="black"/>
                </a:solidFill>
                <a:ea typeface="Times New Roman"/>
                <a:cs typeface="Cambria"/>
              </a:rPr>
              <a:t>”</a:t>
            </a:r>
          </a:p>
          <a:p>
            <a:pPr algn="ctr"/>
            <a:endParaRPr lang="en-US" sz="4800" b="1" dirty="0">
              <a:solidFill>
                <a:prstClr val="black"/>
              </a:solidFill>
            </a:endParaRPr>
          </a:p>
          <a:p>
            <a:pPr algn="ctr"/>
            <a:r>
              <a:rPr lang="en-US" sz="4800" b="1" dirty="0">
                <a:solidFill>
                  <a:prstClr val="black"/>
                </a:solidFill>
              </a:rPr>
              <a:t>MATHIEU MORI</a:t>
            </a:r>
          </a:p>
          <a:p>
            <a:pPr algn="ctr"/>
            <a:r>
              <a:rPr lang="en-US" sz="2800" b="1" dirty="0">
                <a:solidFill>
                  <a:prstClr val="black"/>
                </a:solidFill>
              </a:rPr>
              <a:t>General secretary of the Assembly of European Regions</a:t>
            </a:r>
          </a:p>
          <a:p>
            <a:pPr algn="ctr"/>
            <a:r>
              <a:rPr lang="en-US" sz="3600" b="1" dirty="0">
                <a:solidFill>
                  <a:prstClr val="black"/>
                </a:solidFill>
              </a:rPr>
              <a:t> “Access to finance for regions for the sustainable transition”</a:t>
            </a:r>
          </a:p>
        </p:txBody>
      </p:sp>
    </p:spTree>
    <p:extLst>
      <p:ext uri="{BB962C8B-B14F-4D97-AF65-F5344CB8AC3E}">
        <p14:creationId xmlns:p14="http://schemas.microsoft.com/office/powerpoint/2010/main" val="412063773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sz="3600" dirty="0" smtClean="0"/>
              <a:t>Bioenergy </a:t>
            </a:r>
            <a:r>
              <a:rPr lang="de-AT" sz="3600" dirty="0" err="1" smtClean="0"/>
              <a:t>economy</a:t>
            </a:r>
            <a:r>
              <a:rPr lang="de-AT" sz="3600" dirty="0" smtClean="0"/>
              <a:t> in Austria</a:t>
            </a:r>
            <a:endParaRPr lang="de-AT" sz="3600" dirty="0"/>
          </a:p>
        </p:txBody>
      </p:sp>
      <p:pic>
        <p:nvPicPr>
          <p:cNvPr id="4" name="Inhaltsplatzhalter 3"/>
          <p:cNvPicPr>
            <a:picLocks noGrp="1" noChangeAspect="1"/>
          </p:cNvPicPr>
          <p:nvPr>
            <p:ph idx="1"/>
          </p:nvPr>
        </p:nvPicPr>
        <p:blipFill>
          <a:blip r:embed="rId2"/>
          <a:stretch>
            <a:fillRect/>
          </a:stretch>
        </p:blipFill>
        <p:spPr>
          <a:xfrm>
            <a:off x="725141" y="1954924"/>
            <a:ext cx="4530306" cy="4309242"/>
          </a:xfrm>
          <a:prstGeom prst="rect">
            <a:avLst/>
          </a:prstGeom>
        </p:spPr>
      </p:pic>
      <p:sp>
        <p:nvSpPr>
          <p:cNvPr id="5" name="Textfeld 4"/>
          <p:cNvSpPr txBox="1"/>
          <p:nvPr/>
        </p:nvSpPr>
        <p:spPr>
          <a:xfrm>
            <a:off x="5646421" y="2354316"/>
            <a:ext cx="4571384" cy="3046988"/>
          </a:xfrm>
          <a:prstGeom prst="rect">
            <a:avLst/>
          </a:prstGeom>
          <a:noFill/>
        </p:spPr>
        <p:txBody>
          <a:bodyPr wrap="square" rtlCol="0">
            <a:spAutoFit/>
          </a:bodyPr>
          <a:lstStyle/>
          <a:p>
            <a:pPr defTabSz="914400"/>
            <a:r>
              <a:rPr lang="de-AT" sz="2400" dirty="0" smtClean="0">
                <a:solidFill>
                  <a:prstClr val="black"/>
                </a:solidFill>
              </a:rPr>
              <a:t>2100 </a:t>
            </a:r>
            <a:r>
              <a:rPr lang="de-AT" sz="2400" dirty="0" err="1" smtClean="0">
                <a:solidFill>
                  <a:prstClr val="black"/>
                </a:solidFill>
              </a:rPr>
              <a:t>biomass</a:t>
            </a:r>
            <a:r>
              <a:rPr lang="de-AT" sz="2400" dirty="0" smtClean="0">
                <a:solidFill>
                  <a:prstClr val="black"/>
                </a:solidFill>
              </a:rPr>
              <a:t> </a:t>
            </a:r>
            <a:r>
              <a:rPr lang="de-AT" sz="2400" dirty="0" err="1" smtClean="0">
                <a:solidFill>
                  <a:prstClr val="black"/>
                </a:solidFill>
              </a:rPr>
              <a:t>heating</a:t>
            </a:r>
            <a:r>
              <a:rPr lang="de-AT" sz="2400" dirty="0" smtClean="0">
                <a:solidFill>
                  <a:prstClr val="black"/>
                </a:solidFill>
              </a:rPr>
              <a:t> </a:t>
            </a:r>
            <a:r>
              <a:rPr lang="de-AT" sz="2400" dirty="0" err="1" smtClean="0">
                <a:solidFill>
                  <a:prstClr val="black"/>
                </a:solidFill>
              </a:rPr>
              <a:t>plants</a:t>
            </a:r>
            <a:endParaRPr lang="de-AT" sz="2400" dirty="0" smtClean="0">
              <a:solidFill>
                <a:prstClr val="black"/>
              </a:solidFill>
            </a:endParaRPr>
          </a:p>
          <a:p>
            <a:pPr defTabSz="914400"/>
            <a:r>
              <a:rPr lang="de-AT" sz="2400" dirty="0">
                <a:solidFill>
                  <a:prstClr val="black"/>
                </a:solidFill>
              </a:rPr>
              <a:t> </a:t>
            </a:r>
            <a:r>
              <a:rPr lang="de-AT" sz="2400" dirty="0" smtClean="0">
                <a:solidFill>
                  <a:prstClr val="black"/>
                </a:solidFill>
              </a:rPr>
              <a:t> 110 </a:t>
            </a:r>
            <a:r>
              <a:rPr lang="de-AT" sz="2400" dirty="0" err="1" smtClean="0">
                <a:solidFill>
                  <a:prstClr val="black"/>
                </a:solidFill>
              </a:rPr>
              <a:t>biomass</a:t>
            </a:r>
            <a:r>
              <a:rPr lang="de-AT" sz="2400" dirty="0" smtClean="0">
                <a:solidFill>
                  <a:prstClr val="black"/>
                </a:solidFill>
              </a:rPr>
              <a:t> </a:t>
            </a:r>
            <a:r>
              <a:rPr lang="de-AT" sz="2400" dirty="0" err="1" smtClean="0">
                <a:solidFill>
                  <a:prstClr val="black"/>
                </a:solidFill>
              </a:rPr>
              <a:t>cogeneration</a:t>
            </a:r>
            <a:r>
              <a:rPr lang="de-AT" sz="2400" dirty="0" smtClean="0">
                <a:solidFill>
                  <a:prstClr val="black"/>
                </a:solidFill>
              </a:rPr>
              <a:t> </a:t>
            </a:r>
            <a:r>
              <a:rPr lang="de-AT" sz="2400" dirty="0" err="1" smtClean="0">
                <a:solidFill>
                  <a:prstClr val="black"/>
                </a:solidFill>
              </a:rPr>
              <a:t>plants</a:t>
            </a:r>
            <a:endParaRPr lang="de-AT" sz="2400" dirty="0" smtClean="0">
              <a:solidFill>
                <a:prstClr val="black"/>
              </a:solidFill>
            </a:endParaRPr>
          </a:p>
          <a:p>
            <a:pPr defTabSz="914400"/>
            <a:r>
              <a:rPr lang="de-AT" sz="2400" dirty="0">
                <a:solidFill>
                  <a:prstClr val="black"/>
                </a:solidFill>
              </a:rPr>
              <a:t> </a:t>
            </a:r>
            <a:r>
              <a:rPr lang="de-AT" sz="2400" dirty="0" smtClean="0">
                <a:solidFill>
                  <a:prstClr val="black"/>
                </a:solidFill>
              </a:rPr>
              <a:t> 300 </a:t>
            </a:r>
            <a:r>
              <a:rPr lang="de-AT" sz="2400" dirty="0" err="1" smtClean="0">
                <a:solidFill>
                  <a:prstClr val="black"/>
                </a:solidFill>
              </a:rPr>
              <a:t>biogas</a:t>
            </a:r>
            <a:r>
              <a:rPr lang="de-AT" sz="2400" dirty="0" smtClean="0">
                <a:solidFill>
                  <a:prstClr val="black"/>
                </a:solidFill>
              </a:rPr>
              <a:t> </a:t>
            </a:r>
            <a:r>
              <a:rPr lang="de-AT" sz="2400" dirty="0" err="1" smtClean="0">
                <a:solidFill>
                  <a:prstClr val="black"/>
                </a:solidFill>
              </a:rPr>
              <a:t>plants</a:t>
            </a:r>
            <a:endParaRPr lang="de-AT" sz="2400" dirty="0" smtClean="0">
              <a:solidFill>
                <a:prstClr val="black"/>
              </a:solidFill>
            </a:endParaRPr>
          </a:p>
          <a:p>
            <a:pPr defTabSz="914400"/>
            <a:r>
              <a:rPr lang="de-AT" sz="2400" dirty="0">
                <a:solidFill>
                  <a:prstClr val="black"/>
                </a:solidFill>
              </a:rPr>
              <a:t> </a:t>
            </a:r>
            <a:r>
              <a:rPr lang="de-AT" sz="2400" dirty="0" smtClean="0">
                <a:solidFill>
                  <a:prstClr val="black"/>
                </a:solidFill>
              </a:rPr>
              <a:t> 105 </a:t>
            </a:r>
            <a:r>
              <a:rPr lang="de-AT" sz="2400" dirty="0" err="1" smtClean="0">
                <a:solidFill>
                  <a:prstClr val="black"/>
                </a:solidFill>
              </a:rPr>
              <a:t>companies</a:t>
            </a:r>
            <a:r>
              <a:rPr lang="de-AT" sz="2400" dirty="0" smtClean="0">
                <a:solidFill>
                  <a:prstClr val="black"/>
                </a:solidFill>
              </a:rPr>
              <a:t> </a:t>
            </a:r>
            <a:r>
              <a:rPr lang="de-AT" sz="2400" dirty="0" err="1" smtClean="0">
                <a:solidFill>
                  <a:prstClr val="black"/>
                </a:solidFill>
              </a:rPr>
              <a:t>as</a:t>
            </a:r>
            <a:r>
              <a:rPr lang="de-AT" sz="2400" dirty="0" smtClean="0">
                <a:solidFill>
                  <a:prstClr val="black"/>
                </a:solidFill>
              </a:rPr>
              <a:t> </a:t>
            </a:r>
            <a:r>
              <a:rPr lang="de-AT" sz="2400" dirty="0" err="1" smtClean="0">
                <a:solidFill>
                  <a:prstClr val="black"/>
                </a:solidFill>
              </a:rPr>
              <a:t>bioenergy</a:t>
            </a:r>
            <a:r>
              <a:rPr lang="de-AT" sz="2400" dirty="0" smtClean="0">
                <a:solidFill>
                  <a:prstClr val="black"/>
                </a:solidFill>
              </a:rPr>
              <a:t> </a:t>
            </a:r>
          </a:p>
          <a:p>
            <a:pPr defTabSz="914400"/>
            <a:r>
              <a:rPr lang="de-AT" sz="2400" dirty="0">
                <a:solidFill>
                  <a:prstClr val="black"/>
                </a:solidFill>
              </a:rPr>
              <a:t> </a:t>
            </a:r>
            <a:r>
              <a:rPr lang="de-AT" sz="2400" dirty="0" smtClean="0">
                <a:solidFill>
                  <a:prstClr val="black"/>
                </a:solidFill>
              </a:rPr>
              <a:t>  </a:t>
            </a:r>
            <a:r>
              <a:rPr lang="de-AT" sz="2400" dirty="0" err="1" smtClean="0">
                <a:solidFill>
                  <a:prstClr val="black"/>
                </a:solidFill>
              </a:rPr>
              <a:t>equipment</a:t>
            </a:r>
            <a:r>
              <a:rPr lang="de-AT" sz="2400" dirty="0" smtClean="0">
                <a:solidFill>
                  <a:prstClr val="black"/>
                </a:solidFill>
              </a:rPr>
              <a:t> </a:t>
            </a:r>
            <a:r>
              <a:rPr lang="de-AT" sz="2400" dirty="0" err="1" smtClean="0">
                <a:solidFill>
                  <a:prstClr val="black"/>
                </a:solidFill>
              </a:rPr>
              <a:t>producers</a:t>
            </a:r>
            <a:endParaRPr lang="de-AT" sz="2400" dirty="0" smtClean="0">
              <a:solidFill>
                <a:prstClr val="black"/>
              </a:solidFill>
            </a:endParaRPr>
          </a:p>
          <a:p>
            <a:pPr defTabSz="914400"/>
            <a:r>
              <a:rPr lang="de-AT" sz="2400" dirty="0">
                <a:solidFill>
                  <a:prstClr val="black"/>
                </a:solidFill>
              </a:rPr>
              <a:t> </a:t>
            </a:r>
            <a:r>
              <a:rPr lang="de-AT" sz="2400" dirty="0" smtClean="0">
                <a:solidFill>
                  <a:prstClr val="black"/>
                </a:solidFill>
              </a:rPr>
              <a:t>   40 </a:t>
            </a:r>
            <a:r>
              <a:rPr lang="de-AT" sz="2400" dirty="0" err="1" smtClean="0">
                <a:solidFill>
                  <a:prstClr val="black"/>
                </a:solidFill>
              </a:rPr>
              <a:t>pellets</a:t>
            </a:r>
            <a:r>
              <a:rPr lang="de-AT" sz="2400" dirty="0" smtClean="0">
                <a:solidFill>
                  <a:prstClr val="black"/>
                </a:solidFill>
              </a:rPr>
              <a:t> </a:t>
            </a:r>
            <a:r>
              <a:rPr lang="de-AT" sz="2400" dirty="0" err="1" smtClean="0">
                <a:solidFill>
                  <a:prstClr val="black"/>
                </a:solidFill>
              </a:rPr>
              <a:t>plants</a:t>
            </a:r>
            <a:endParaRPr lang="de-AT" sz="2400" dirty="0" smtClean="0">
              <a:solidFill>
                <a:prstClr val="black"/>
              </a:solidFill>
            </a:endParaRPr>
          </a:p>
          <a:p>
            <a:pPr defTabSz="914400"/>
            <a:r>
              <a:rPr lang="de-AT" sz="2400" dirty="0">
                <a:solidFill>
                  <a:prstClr val="black"/>
                </a:solidFill>
              </a:rPr>
              <a:t> </a:t>
            </a:r>
            <a:r>
              <a:rPr lang="de-AT" sz="2400" dirty="0" smtClean="0">
                <a:solidFill>
                  <a:prstClr val="black"/>
                </a:solidFill>
              </a:rPr>
              <a:t>    60 </a:t>
            </a:r>
            <a:r>
              <a:rPr lang="de-AT" sz="2400" dirty="0" err="1" smtClean="0">
                <a:solidFill>
                  <a:prstClr val="black"/>
                </a:solidFill>
              </a:rPr>
              <a:t>centers</a:t>
            </a:r>
            <a:r>
              <a:rPr lang="de-AT" sz="2400" dirty="0" smtClean="0">
                <a:solidFill>
                  <a:prstClr val="black"/>
                </a:solidFill>
              </a:rPr>
              <a:t> </a:t>
            </a:r>
            <a:r>
              <a:rPr lang="de-AT" sz="2400" dirty="0" err="1" smtClean="0">
                <a:solidFill>
                  <a:prstClr val="black"/>
                </a:solidFill>
              </a:rPr>
              <a:t>for</a:t>
            </a:r>
            <a:r>
              <a:rPr lang="de-AT" sz="2400" dirty="0" smtClean="0">
                <a:solidFill>
                  <a:prstClr val="black"/>
                </a:solidFill>
              </a:rPr>
              <a:t> </a:t>
            </a:r>
          </a:p>
          <a:p>
            <a:pPr defTabSz="914400"/>
            <a:r>
              <a:rPr lang="de-AT" sz="2400" dirty="0" err="1" smtClean="0">
                <a:solidFill>
                  <a:prstClr val="black"/>
                </a:solidFill>
              </a:rPr>
              <a:t>training</a:t>
            </a:r>
            <a:r>
              <a:rPr lang="de-AT" sz="2400" dirty="0" smtClean="0">
                <a:solidFill>
                  <a:prstClr val="black"/>
                </a:solidFill>
              </a:rPr>
              <a:t>, </a:t>
            </a:r>
            <a:r>
              <a:rPr lang="de-AT" sz="2400" dirty="0" err="1" smtClean="0">
                <a:solidFill>
                  <a:prstClr val="black"/>
                </a:solidFill>
              </a:rPr>
              <a:t>education</a:t>
            </a:r>
            <a:r>
              <a:rPr lang="de-AT" sz="2400" dirty="0" smtClean="0">
                <a:solidFill>
                  <a:prstClr val="black"/>
                </a:solidFill>
              </a:rPr>
              <a:t>, </a:t>
            </a:r>
            <a:r>
              <a:rPr lang="de-AT" sz="2400" dirty="0" err="1" smtClean="0">
                <a:solidFill>
                  <a:prstClr val="black"/>
                </a:solidFill>
              </a:rPr>
              <a:t>research</a:t>
            </a:r>
            <a:endParaRPr lang="de-AT" sz="2400" dirty="0">
              <a:solidFill>
                <a:prstClr val="black"/>
              </a:solidFill>
            </a:endParaRPr>
          </a:p>
        </p:txBody>
      </p:sp>
    </p:spTree>
    <p:extLst>
      <p:ext uri="{BB962C8B-B14F-4D97-AF65-F5344CB8AC3E}">
        <p14:creationId xmlns:p14="http://schemas.microsoft.com/office/powerpoint/2010/main" val="316907820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106681"/>
            <a:ext cx="8355330" cy="1584008"/>
          </a:xfrm>
        </p:spPr>
        <p:txBody>
          <a:bodyPr>
            <a:normAutofit fontScale="90000"/>
          </a:bodyPr>
          <a:lstStyle/>
          <a:p>
            <a:r>
              <a:rPr lang="de-AT" b="1" dirty="0" err="1" smtClean="0"/>
              <a:t>Pecs</a:t>
            </a:r>
            <a:r>
              <a:rPr lang="de-AT" b="1" dirty="0" smtClean="0"/>
              <a:t>, </a:t>
            </a:r>
            <a:r>
              <a:rPr lang="de-AT" b="1" dirty="0" err="1" smtClean="0"/>
              <a:t>Hungary</a:t>
            </a:r>
            <a:r>
              <a:rPr lang="de-AT" b="1" dirty="0" smtClean="0"/>
              <a:t/>
            </a:r>
            <a:br>
              <a:rPr lang="de-AT" b="1" dirty="0" smtClean="0"/>
            </a:br>
            <a:r>
              <a:rPr lang="de-AT" sz="3600" b="1" dirty="0" err="1" smtClean="0"/>
              <a:t>woodchips</a:t>
            </a:r>
            <a:r>
              <a:rPr lang="de-AT" sz="3600" b="1" dirty="0" smtClean="0"/>
              <a:t> </a:t>
            </a:r>
            <a:r>
              <a:rPr lang="de-AT" sz="3600" b="1" dirty="0" err="1" smtClean="0"/>
              <a:t>and</a:t>
            </a:r>
            <a:r>
              <a:rPr lang="de-AT" sz="3600" b="1" dirty="0" smtClean="0"/>
              <a:t> </a:t>
            </a:r>
            <a:r>
              <a:rPr lang="de-AT" sz="3600" b="1" dirty="0" err="1" smtClean="0"/>
              <a:t>straw</a:t>
            </a:r>
            <a:r>
              <a:rPr lang="de-AT" sz="3600" b="1" dirty="0" smtClean="0"/>
              <a:t> </a:t>
            </a:r>
            <a:r>
              <a:rPr lang="de-AT" sz="3600" b="1" dirty="0" err="1" smtClean="0"/>
              <a:t>bales</a:t>
            </a:r>
            <a:r>
              <a:rPr lang="de-AT" sz="3600" b="1" dirty="0" smtClean="0"/>
              <a:t> </a:t>
            </a:r>
            <a:r>
              <a:rPr lang="de-AT" sz="3600" b="1" dirty="0" err="1" smtClean="0"/>
              <a:t>replace</a:t>
            </a:r>
            <a:r>
              <a:rPr lang="de-AT" sz="3600" b="1" dirty="0" smtClean="0"/>
              <a:t> </a:t>
            </a:r>
            <a:r>
              <a:rPr lang="de-AT" sz="3600" b="1" dirty="0" err="1" smtClean="0"/>
              <a:t>coal</a:t>
            </a:r>
            <a:r>
              <a:rPr lang="de-AT" sz="3600" b="1" dirty="0" smtClean="0"/>
              <a:t> </a:t>
            </a:r>
            <a:r>
              <a:rPr lang="de-AT" sz="3600" b="1" dirty="0" err="1" smtClean="0"/>
              <a:t>and</a:t>
            </a:r>
            <a:r>
              <a:rPr lang="de-AT" sz="3600" b="1" dirty="0" smtClean="0"/>
              <a:t> gas in </a:t>
            </a:r>
            <a:r>
              <a:rPr lang="de-AT" sz="3600" b="1" dirty="0" err="1" smtClean="0"/>
              <a:t>the</a:t>
            </a:r>
            <a:r>
              <a:rPr lang="de-AT" sz="3600" b="1" dirty="0" smtClean="0"/>
              <a:t> </a:t>
            </a:r>
            <a:r>
              <a:rPr lang="de-AT" sz="3600" b="1" dirty="0" err="1" smtClean="0"/>
              <a:t>generation</a:t>
            </a:r>
            <a:r>
              <a:rPr lang="de-AT" sz="3600" b="1" dirty="0" smtClean="0"/>
              <a:t> </a:t>
            </a:r>
            <a:r>
              <a:rPr lang="de-AT" sz="3600" b="1" dirty="0" err="1" smtClean="0"/>
              <a:t>of</a:t>
            </a:r>
            <a:r>
              <a:rPr lang="de-AT" sz="3600" b="1" dirty="0" smtClean="0"/>
              <a:t> </a:t>
            </a:r>
            <a:r>
              <a:rPr lang="de-AT" sz="3600" b="1" dirty="0" err="1" smtClean="0"/>
              <a:t>heat</a:t>
            </a:r>
            <a:r>
              <a:rPr lang="de-AT" sz="3600" b="1" dirty="0" smtClean="0"/>
              <a:t> </a:t>
            </a:r>
            <a:r>
              <a:rPr lang="de-AT" sz="3600" b="1" dirty="0" err="1" smtClean="0"/>
              <a:t>and</a:t>
            </a:r>
            <a:r>
              <a:rPr lang="de-AT" sz="3600" b="1" dirty="0" smtClean="0"/>
              <a:t> </a:t>
            </a:r>
            <a:r>
              <a:rPr lang="de-AT" sz="3600" b="1" dirty="0" err="1" smtClean="0"/>
              <a:t>electricity</a:t>
            </a:r>
            <a:endParaRPr lang="de-AT" sz="3600" b="1" dirty="0"/>
          </a:p>
        </p:txBody>
      </p:sp>
      <p:pic>
        <p:nvPicPr>
          <p:cNvPr id="4" name="Inhaltsplatzhalt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46071" y="1825626"/>
            <a:ext cx="2814296" cy="4895215"/>
          </a:xfrm>
        </p:spPr>
      </p:pic>
    </p:spTree>
    <p:extLst>
      <p:ext uri="{BB962C8B-B14F-4D97-AF65-F5344CB8AC3E}">
        <p14:creationId xmlns:p14="http://schemas.microsoft.com/office/powerpoint/2010/main" val="59861547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sz="3600" dirty="0" err="1" smtClean="0"/>
              <a:t>structure</a:t>
            </a:r>
            <a:endParaRPr lang="de-AT" sz="3600" dirty="0"/>
          </a:p>
        </p:txBody>
      </p:sp>
      <p:sp>
        <p:nvSpPr>
          <p:cNvPr id="3" name="Inhaltsplatzhalter 2"/>
          <p:cNvSpPr>
            <a:spLocks noGrp="1"/>
          </p:cNvSpPr>
          <p:nvPr>
            <p:ph idx="1"/>
          </p:nvPr>
        </p:nvSpPr>
        <p:spPr/>
        <p:txBody>
          <a:bodyPr/>
          <a:lstStyle/>
          <a:p>
            <a:r>
              <a:rPr lang="de-AT" dirty="0" smtClean="0"/>
              <a:t>The </a:t>
            </a:r>
            <a:r>
              <a:rPr lang="de-AT" dirty="0" err="1" smtClean="0"/>
              <a:t>economic</a:t>
            </a:r>
            <a:r>
              <a:rPr lang="de-AT" dirty="0" smtClean="0"/>
              <a:t> </a:t>
            </a:r>
            <a:r>
              <a:rPr lang="de-AT" dirty="0" err="1" smtClean="0"/>
              <a:t>significance</a:t>
            </a:r>
            <a:r>
              <a:rPr lang="de-AT" dirty="0" smtClean="0"/>
              <a:t> </a:t>
            </a:r>
            <a:r>
              <a:rPr lang="de-AT" dirty="0" err="1" smtClean="0"/>
              <a:t>of</a:t>
            </a:r>
            <a:r>
              <a:rPr lang="de-AT" dirty="0" smtClean="0"/>
              <a:t> </a:t>
            </a:r>
            <a:r>
              <a:rPr lang="de-AT" dirty="0" err="1" smtClean="0"/>
              <a:t>biomass</a:t>
            </a:r>
            <a:r>
              <a:rPr lang="de-AT" dirty="0" smtClean="0"/>
              <a:t> – </a:t>
            </a:r>
            <a:r>
              <a:rPr lang="de-AT" dirty="0" err="1" smtClean="0"/>
              <a:t>the</a:t>
            </a:r>
            <a:r>
              <a:rPr lang="de-AT" dirty="0" smtClean="0"/>
              <a:t> </a:t>
            </a:r>
            <a:r>
              <a:rPr lang="de-AT" dirty="0" err="1" smtClean="0"/>
              <a:t>basics</a:t>
            </a:r>
            <a:endParaRPr lang="de-AT" dirty="0" smtClean="0"/>
          </a:p>
          <a:p>
            <a:r>
              <a:rPr lang="de-AT" dirty="0" smtClean="0"/>
              <a:t>Job </a:t>
            </a:r>
            <a:r>
              <a:rPr lang="de-AT" dirty="0" err="1" smtClean="0"/>
              <a:t>creation</a:t>
            </a:r>
            <a:r>
              <a:rPr lang="de-AT" dirty="0" smtClean="0"/>
              <a:t> </a:t>
            </a:r>
            <a:r>
              <a:rPr lang="de-AT" dirty="0" err="1" smtClean="0"/>
              <a:t>and</a:t>
            </a:r>
            <a:r>
              <a:rPr lang="de-AT" dirty="0" smtClean="0"/>
              <a:t> </a:t>
            </a:r>
            <a:r>
              <a:rPr lang="de-AT" dirty="0" err="1" smtClean="0"/>
              <a:t>biomass</a:t>
            </a:r>
            <a:r>
              <a:rPr lang="de-AT" dirty="0" smtClean="0"/>
              <a:t> – </a:t>
            </a:r>
            <a:r>
              <a:rPr lang="de-AT" dirty="0" err="1" smtClean="0"/>
              <a:t>examples</a:t>
            </a:r>
            <a:r>
              <a:rPr lang="de-AT" dirty="0" smtClean="0"/>
              <a:t> </a:t>
            </a:r>
            <a:r>
              <a:rPr lang="de-AT" dirty="0" err="1" smtClean="0"/>
              <a:t>of</a:t>
            </a:r>
            <a:r>
              <a:rPr lang="de-AT" dirty="0" smtClean="0"/>
              <a:t> UK, </a:t>
            </a:r>
            <a:r>
              <a:rPr lang="de-AT" dirty="0" err="1" smtClean="0"/>
              <a:t>Lithuania</a:t>
            </a:r>
            <a:r>
              <a:rPr lang="de-AT" dirty="0" smtClean="0"/>
              <a:t>, EU 28 </a:t>
            </a:r>
          </a:p>
          <a:p>
            <a:r>
              <a:rPr lang="de-AT" dirty="0" smtClean="0"/>
              <a:t>The </a:t>
            </a:r>
            <a:r>
              <a:rPr lang="de-AT" dirty="0" err="1" smtClean="0"/>
              <a:t>economic</a:t>
            </a:r>
            <a:r>
              <a:rPr lang="de-AT" dirty="0" smtClean="0"/>
              <a:t> </a:t>
            </a:r>
            <a:r>
              <a:rPr lang="de-AT" dirty="0" err="1" smtClean="0"/>
              <a:t>beneftis</a:t>
            </a:r>
            <a:r>
              <a:rPr lang="de-AT" dirty="0" smtClean="0"/>
              <a:t> – </a:t>
            </a:r>
            <a:r>
              <a:rPr lang="de-AT" dirty="0" err="1" smtClean="0"/>
              <a:t>example</a:t>
            </a:r>
            <a:r>
              <a:rPr lang="de-AT" dirty="0" smtClean="0"/>
              <a:t> Austria, </a:t>
            </a:r>
            <a:r>
              <a:rPr lang="de-AT" dirty="0" err="1" smtClean="0"/>
              <a:t>Sweden</a:t>
            </a:r>
            <a:endParaRPr lang="de-AT" dirty="0" smtClean="0"/>
          </a:p>
          <a:p>
            <a:r>
              <a:rPr lang="de-AT" dirty="0" err="1" smtClean="0"/>
              <a:t>Examples</a:t>
            </a:r>
            <a:r>
              <a:rPr lang="de-AT" dirty="0" smtClean="0"/>
              <a:t> </a:t>
            </a:r>
            <a:r>
              <a:rPr lang="de-AT" dirty="0" err="1" smtClean="0"/>
              <a:t>decentralized</a:t>
            </a:r>
            <a:r>
              <a:rPr lang="de-AT" dirty="0" smtClean="0"/>
              <a:t> </a:t>
            </a:r>
            <a:r>
              <a:rPr lang="de-AT" dirty="0" err="1" smtClean="0"/>
              <a:t>energy</a:t>
            </a:r>
            <a:r>
              <a:rPr lang="de-AT" dirty="0" smtClean="0"/>
              <a:t> </a:t>
            </a:r>
            <a:r>
              <a:rPr lang="de-AT" dirty="0" err="1" smtClean="0"/>
              <a:t>structure</a:t>
            </a:r>
            <a:r>
              <a:rPr lang="de-AT" dirty="0" smtClean="0"/>
              <a:t> – </a:t>
            </a:r>
            <a:r>
              <a:rPr lang="de-AT" dirty="0" err="1" smtClean="0"/>
              <a:t>Murau</a:t>
            </a:r>
            <a:r>
              <a:rPr lang="de-AT" dirty="0" smtClean="0"/>
              <a:t>, </a:t>
            </a:r>
            <a:r>
              <a:rPr lang="de-AT" dirty="0" err="1" smtClean="0"/>
              <a:t>Pecs</a:t>
            </a:r>
            <a:endParaRPr lang="de-AT" dirty="0" smtClean="0"/>
          </a:p>
          <a:p>
            <a:r>
              <a:rPr lang="de-AT" b="1" dirty="0" smtClean="0"/>
              <a:t>The </a:t>
            </a:r>
            <a:r>
              <a:rPr lang="de-AT" b="1" dirty="0" err="1" smtClean="0"/>
              <a:t>needed</a:t>
            </a:r>
            <a:r>
              <a:rPr lang="de-AT" b="1" dirty="0" smtClean="0"/>
              <a:t> </a:t>
            </a:r>
            <a:r>
              <a:rPr lang="de-AT" b="1" dirty="0" err="1" smtClean="0"/>
              <a:t>political</a:t>
            </a:r>
            <a:r>
              <a:rPr lang="de-AT" b="1" dirty="0" smtClean="0"/>
              <a:t> </a:t>
            </a:r>
            <a:r>
              <a:rPr lang="de-AT" b="1" dirty="0" err="1" smtClean="0"/>
              <a:t>frame</a:t>
            </a:r>
            <a:r>
              <a:rPr lang="de-AT" b="1" dirty="0" smtClean="0"/>
              <a:t> </a:t>
            </a:r>
            <a:r>
              <a:rPr lang="de-AT" b="1" dirty="0" err="1" smtClean="0"/>
              <a:t>work</a:t>
            </a:r>
            <a:r>
              <a:rPr lang="de-AT" b="1" dirty="0" smtClean="0"/>
              <a:t> </a:t>
            </a:r>
            <a:r>
              <a:rPr lang="de-AT" b="1" dirty="0" err="1" smtClean="0"/>
              <a:t>conditions</a:t>
            </a:r>
            <a:endParaRPr lang="de-AT" b="1" dirty="0" smtClean="0"/>
          </a:p>
          <a:p>
            <a:r>
              <a:rPr lang="de-AT" dirty="0" smtClean="0"/>
              <a:t>The </a:t>
            </a:r>
            <a:r>
              <a:rPr lang="de-AT" dirty="0"/>
              <a:t>Bonn </a:t>
            </a:r>
            <a:r>
              <a:rPr lang="de-AT" dirty="0" err="1"/>
              <a:t>climate</a:t>
            </a:r>
            <a:r>
              <a:rPr lang="de-AT" dirty="0"/>
              <a:t> </a:t>
            </a:r>
            <a:r>
              <a:rPr lang="de-AT" dirty="0" err="1"/>
              <a:t>conference</a:t>
            </a:r>
            <a:r>
              <a:rPr lang="de-AT" dirty="0"/>
              <a:t> </a:t>
            </a:r>
            <a:r>
              <a:rPr lang="de-AT" dirty="0" err="1"/>
              <a:t>and</a:t>
            </a:r>
            <a:r>
              <a:rPr lang="de-AT" dirty="0"/>
              <a:t> </a:t>
            </a:r>
            <a:r>
              <a:rPr lang="de-AT" dirty="0" err="1"/>
              <a:t>the</a:t>
            </a:r>
            <a:r>
              <a:rPr lang="de-AT" dirty="0"/>
              <a:t> </a:t>
            </a:r>
            <a:r>
              <a:rPr lang="de-AT" dirty="0" err="1"/>
              <a:t>role</a:t>
            </a:r>
            <a:r>
              <a:rPr lang="de-AT" dirty="0"/>
              <a:t> </a:t>
            </a:r>
            <a:r>
              <a:rPr lang="de-AT" dirty="0" err="1"/>
              <a:t>of</a:t>
            </a:r>
            <a:r>
              <a:rPr lang="de-AT" dirty="0"/>
              <a:t> </a:t>
            </a:r>
            <a:r>
              <a:rPr lang="de-AT" dirty="0" err="1"/>
              <a:t>bioenergy</a:t>
            </a:r>
            <a:endParaRPr lang="de-AT" dirty="0"/>
          </a:p>
          <a:p>
            <a:endParaRPr lang="de-AT" dirty="0" smtClean="0"/>
          </a:p>
          <a:p>
            <a:endParaRPr lang="de-AT" dirty="0" smtClean="0"/>
          </a:p>
          <a:p>
            <a:endParaRPr lang="de-AT" dirty="0"/>
          </a:p>
        </p:txBody>
      </p:sp>
    </p:spTree>
    <p:extLst>
      <p:ext uri="{BB962C8B-B14F-4D97-AF65-F5344CB8AC3E}">
        <p14:creationId xmlns:p14="http://schemas.microsoft.com/office/powerpoint/2010/main" val="309933194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365126"/>
            <a:ext cx="6915150" cy="1325563"/>
          </a:xfrm>
        </p:spPr>
        <p:txBody>
          <a:bodyPr>
            <a:normAutofit/>
          </a:bodyPr>
          <a:lstStyle/>
          <a:p>
            <a:r>
              <a:rPr lang="de-AT" sz="4000" dirty="0" smtClean="0"/>
              <a:t>Different </a:t>
            </a:r>
            <a:r>
              <a:rPr lang="de-AT" sz="4000" dirty="0" err="1" smtClean="0"/>
              <a:t>approaches</a:t>
            </a:r>
            <a:r>
              <a:rPr lang="de-AT" sz="4000" dirty="0" smtClean="0"/>
              <a:t> </a:t>
            </a:r>
            <a:r>
              <a:rPr lang="de-AT" sz="4000" dirty="0" err="1" smtClean="0"/>
              <a:t>to</a:t>
            </a:r>
            <a:r>
              <a:rPr lang="de-AT" sz="4000" dirty="0" smtClean="0"/>
              <a:t> promote </a:t>
            </a:r>
            <a:r>
              <a:rPr lang="de-AT" sz="4000" dirty="0" err="1" smtClean="0"/>
              <a:t>bioenergy</a:t>
            </a:r>
            <a:endParaRPr lang="de-AT" sz="4000" dirty="0"/>
          </a:p>
        </p:txBody>
      </p:sp>
      <p:sp>
        <p:nvSpPr>
          <p:cNvPr id="3" name="Inhaltsplatzhalter 2"/>
          <p:cNvSpPr>
            <a:spLocks noGrp="1"/>
          </p:cNvSpPr>
          <p:nvPr>
            <p:ph idx="1"/>
          </p:nvPr>
        </p:nvSpPr>
        <p:spPr/>
        <p:txBody>
          <a:bodyPr>
            <a:normAutofit/>
          </a:bodyPr>
          <a:lstStyle/>
          <a:p>
            <a:r>
              <a:rPr lang="de-AT" sz="2000" b="1" dirty="0" err="1" smtClean="0"/>
              <a:t>Sweden</a:t>
            </a:r>
            <a:r>
              <a:rPr lang="de-AT" sz="2000" dirty="0" smtClean="0"/>
              <a:t> </a:t>
            </a:r>
            <a:r>
              <a:rPr lang="de-AT" sz="2000" dirty="0" err="1" smtClean="0"/>
              <a:t>as</a:t>
            </a:r>
            <a:r>
              <a:rPr lang="de-AT" sz="2000" dirty="0" smtClean="0"/>
              <a:t> </a:t>
            </a:r>
            <a:r>
              <a:rPr lang="de-AT" sz="2000" dirty="0" err="1" smtClean="0"/>
              <a:t>leading</a:t>
            </a:r>
            <a:r>
              <a:rPr lang="de-AT" sz="2000" dirty="0" smtClean="0"/>
              <a:t> </a:t>
            </a:r>
            <a:r>
              <a:rPr lang="de-AT" sz="2000" dirty="0" err="1" smtClean="0"/>
              <a:t>country</a:t>
            </a:r>
            <a:r>
              <a:rPr lang="de-AT" sz="2000" dirty="0" smtClean="0"/>
              <a:t>: </a:t>
            </a:r>
            <a:r>
              <a:rPr lang="de-AT" sz="2000" dirty="0" err="1" smtClean="0"/>
              <a:t>main</a:t>
            </a:r>
            <a:r>
              <a:rPr lang="de-AT" sz="2000" dirty="0" smtClean="0"/>
              <a:t> </a:t>
            </a:r>
            <a:r>
              <a:rPr lang="de-AT" sz="2000" dirty="0" err="1" smtClean="0"/>
              <a:t>instrument</a:t>
            </a:r>
            <a:r>
              <a:rPr lang="de-AT" sz="2000" dirty="0" smtClean="0"/>
              <a:t> </a:t>
            </a:r>
            <a:r>
              <a:rPr lang="de-AT" sz="2000" dirty="0" err="1" smtClean="0"/>
              <a:t>carbon</a:t>
            </a:r>
            <a:r>
              <a:rPr lang="de-AT" sz="2000" dirty="0" smtClean="0"/>
              <a:t> </a:t>
            </a:r>
            <a:r>
              <a:rPr lang="de-AT" sz="2000" dirty="0" err="1" smtClean="0"/>
              <a:t>taxation</a:t>
            </a:r>
            <a:r>
              <a:rPr lang="de-AT" sz="2000" dirty="0" smtClean="0"/>
              <a:t>, </a:t>
            </a:r>
            <a:r>
              <a:rPr lang="de-AT" sz="2000" dirty="0" err="1" smtClean="0"/>
              <a:t>now</a:t>
            </a:r>
            <a:r>
              <a:rPr lang="de-AT" sz="2000" dirty="0" smtClean="0"/>
              <a:t> 120 Euro/ton CO2 in </a:t>
            </a:r>
            <a:r>
              <a:rPr lang="de-AT" sz="2000" dirty="0" err="1" smtClean="0"/>
              <a:t>addition</a:t>
            </a:r>
            <a:r>
              <a:rPr lang="de-AT" sz="2000" dirty="0" smtClean="0"/>
              <a:t> </a:t>
            </a:r>
            <a:r>
              <a:rPr lang="de-AT" sz="2000" dirty="0" err="1" smtClean="0"/>
              <a:t>to</a:t>
            </a:r>
            <a:r>
              <a:rPr lang="de-AT" sz="2000" dirty="0" smtClean="0"/>
              <a:t> </a:t>
            </a:r>
            <a:r>
              <a:rPr lang="de-AT" sz="2000" dirty="0" err="1" smtClean="0"/>
              <a:t>excise</a:t>
            </a:r>
            <a:r>
              <a:rPr lang="de-AT" sz="2000" dirty="0" smtClean="0"/>
              <a:t> </a:t>
            </a:r>
            <a:r>
              <a:rPr lang="de-AT" sz="2000" dirty="0" err="1" smtClean="0"/>
              <a:t>taxes</a:t>
            </a:r>
            <a:endParaRPr lang="de-AT" sz="2000" dirty="0" smtClean="0"/>
          </a:p>
          <a:p>
            <a:r>
              <a:rPr lang="de-AT" sz="2000" b="1" dirty="0" err="1" smtClean="0"/>
              <a:t>Lithuania</a:t>
            </a:r>
            <a:r>
              <a:rPr lang="de-AT" sz="2000" b="1" dirty="0" smtClean="0"/>
              <a:t>:</a:t>
            </a:r>
            <a:r>
              <a:rPr lang="de-AT" sz="2000" dirty="0" smtClean="0"/>
              <a:t> a </a:t>
            </a:r>
            <a:r>
              <a:rPr lang="de-AT" sz="2000" dirty="0" err="1" smtClean="0"/>
              <a:t>very</a:t>
            </a:r>
            <a:r>
              <a:rPr lang="de-AT" sz="2000" dirty="0" smtClean="0"/>
              <a:t> </a:t>
            </a:r>
            <a:r>
              <a:rPr lang="de-AT" sz="2000" dirty="0" err="1" smtClean="0"/>
              <a:t>efficient</a:t>
            </a:r>
            <a:r>
              <a:rPr lang="de-AT" sz="2000" dirty="0" smtClean="0"/>
              <a:t> </a:t>
            </a:r>
            <a:r>
              <a:rPr lang="de-AT" sz="2000" dirty="0" err="1" smtClean="0"/>
              <a:t>bioenergy</a:t>
            </a:r>
            <a:r>
              <a:rPr lang="de-AT" sz="2000" dirty="0" smtClean="0"/>
              <a:t> </a:t>
            </a:r>
            <a:r>
              <a:rPr lang="de-AT" sz="2000" dirty="0" err="1" smtClean="0"/>
              <a:t>supply</a:t>
            </a:r>
            <a:r>
              <a:rPr lang="de-AT" sz="2000" dirty="0" smtClean="0"/>
              <a:t> </a:t>
            </a:r>
            <a:r>
              <a:rPr lang="de-AT" sz="2000" dirty="0" err="1" smtClean="0"/>
              <a:t>sector</a:t>
            </a:r>
            <a:r>
              <a:rPr lang="de-AT" sz="2000" dirty="0" smtClean="0"/>
              <a:t> </a:t>
            </a:r>
            <a:r>
              <a:rPr lang="de-AT" sz="2000" dirty="0" err="1" smtClean="0"/>
              <a:t>that</a:t>
            </a:r>
            <a:r>
              <a:rPr lang="de-AT" sz="2000" dirty="0" smtClean="0"/>
              <a:t> </a:t>
            </a:r>
            <a:r>
              <a:rPr lang="de-AT" sz="2000" dirty="0" err="1" smtClean="0"/>
              <a:t>delivers</a:t>
            </a:r>
            <a:r>
              <a:rPr lang="de-AT" sz="2000" dirty="0" smtClean="0"/>
              <a:t> </a:t>
            </a:r>
            <a:r>
              <a:rPr lang="de-AT" sz="2000" dirty="0" err="1" smtClean="0"/>
              <a:t>energy</a:t>
            </a:r>
            <a:r>
              <a:rPr lang="de-AT" sz="2000" dirty="0" smtClean="0"/>
              <a:t> </a:t>
            </a:r>
            <a:r>
              <a:rPr lang="de-AT" sz="2000" dirty="0" err="1" smtClean="0"/>
              <a:t>from</a:t>
            </a:r>
            <a:r>
              <a:rPr lang="de-AT" sz="2000" dirty="0" smtClean="0"/>
              <a:t> </a:t>
            </a:r>
            <a:r>
              <a:rPr lang="de-AT" sz="2000" dirty="0" err="1" smtClean="0"/>
              <a:t>biomass</a:t>
            </a:r>
            <a:r>
              <a:rPr lang="de-AT" sz="2000" dirty="0" smtClean="0"/>
              <a:t> </a:t>
            </a:r>
            <a:r>
              <a:rPr lang="de-AT" sz="2000" dirty="0" err="1" smtClean="0"/>
              <a:t>far</a:t>
            </a:r>
            <a:r>
              <a:rPr lang="de-AT" sz="2000" dirty="0" smtClean="0"/>
              <a:t> </a:t>
            </a:r>
            <a:r>
              <a:rPr lang="de-AT" sz="2000" dirty="0" err="1" smtClean="0"/>
              <a:t>cheaper</a:t>
            </a:r>
            <a:r>
              <a:rPr lang="de-AT" sz="2000" dirty="0" smtClean="0"/>
              <a:t> </a:t>
            </a:r>
            <a:r>
              <a:rPr lang="de-AT" sz="2000" dirty="0" err="1" smtClean="0"/>
              <a:t>than</a:t>
            </a:r>
            <a:r>
              <a:rPr lang="de-AT" sz="2000" dirty="0" smtClean="0"/>
              <a:t> </a:t>
            </a:r>
            <a:r>
              <a:rPr lang="de-AT" sz="2000" dirty="0" err="1" smtClean="0"/>
              <a:t>natural</a:t>
            </a:r>
            <a:r>
              <a:rPr lang="de-AT" sz="2000" dirty="0" smtClean="0"/>
              <a:t> gas</a:t>
            </a:r>
          </a:p>
          <a:p>
            <a:r>
              <a:rPr lang="de-AT" sz="2000" b="1" dirty="0" smtClean="0"/>
              <a:t>UK:</a:t>
            </a:r>
            <a:r>
              <a:rPr lang="de-AT" sz="2000" dirty="0" smtClean="0"/>
              <a:t> </a:t>
            </a:r>
            <a:r>
              <a:rPr lang="de-AT" sz="2000" dirty="0" err="1" smtClean="0"/>
              <a:t>comprehensive</a:t>
            </a:r>
            <a:r>
              <a:rPr lang="de-AT" sz="2000" dirty="0" smtClean="0"/>
              <a:t> </a:t>
            </a:r>
            <a:r>
              <a:rPr lang="de-AT" sz="2000" dirty="0" err="1" smtClean="0"/>
              <a:t>governemnt</a:t>
            </a:r>
            <a:r>
              <a:rPr lang="de-AT" sz="2000" dirty="0" smtClean="0"/>
              <a:t> </a:t>
            </a:r>
            <a:r>
              <a:rPr lang="de-AT" sz="2000" dirty="0" err="1" smtClean="0"/>
              <a:t>programs</a:t>
            </a:r>
            <a:r>
              <a:rPr lang="de-AT" sz="2000" dirty="0" smtClean="0"/>
              <a:t> </a:t>
            </a:r>
            <a:r>
              <a:rPr lang="de-AT" sz="2000" dirty="0" err="1" smtClean="0"/>
              <a:t>to</a:t>
            </a:r>
            <a:r>
              <a:rPr lang="de-AT" sz="2000" dirty="0" smtClean="0"/>
              <a:t> promote </a:t>
            </a:r>
            <a:r>
              <a:rPr lang="de-AT" sz="2000" dirty="0" err="1" smtClean="0"/>
              <a:t>bioenergy</a:t>
            </a:r>
            <a:endParaRPr lang="de-AT" sz="2000" dirty="0" smtClean="0"/>
          </a:p>
          <a:p>
            <a:r>
              <a:rPr lang="de-AT" sz="2000" b="1" dirty="0" smtClean="0"/>
              <a:t>Austria: </a:t>
            </a:r>
            <a:r>
              <a:rPr lang="de-AT" sz="2000" dirty="0" smtClean="0"/>
              <a:t>strong </a:t>
            </a:r>
            <a:r>
              <a:rPr lang="de-AT" sz="2000" dirty="0" err="1" smtClean="0"/>
              <a:t>support</a:t>
            </a:r>
            <a:r>
              <a:rPr lang="de-AT" sz="2000" dirty="0" smtClean="0"/>
              <a:t> </a:t>
            </a:r>
            <a:r>
              <a:rPr lang="de-AT" sz="2000" dirty="0" err="1" smtClean="0"/>
              <a:t>by</a:t>
            </a:r>
            <a:r>
              <a:rPr lang="de-AT" sz="2000" dirty="0" smtClean="0"/>
              <a:t> </a:t>
            </a:r>
            <a:r>
              <a:rPr lang="de-AT" sz="2000" dirty="0" err="1" smtClean="0"/>
              <a:t>the</a:t>
            </a:r>
            <a:r>
              <a:rPr lang="de-AT" sz="2000" dirty="0" smtClean="0"/>
              <a:t> </a:t>
            </a:r>
            <a:r>
              <a:rPr lang="de-AT" sz="2000" dirty="0" err="1" smtClean="0"/>
              <a:t>farming</a:t>
            </a:r>
            <a:r>
              <a:rPr lang="de-AT" sz="2000" dirty="0" smtClean="0"/>
              <a:t> </a:t>
            </a:r>
            <a:r>
              <a:rPr lang="de-AT" sz="2000" dirty="0" err="1" smtClean="0"/>
              <a:t>and</a:t>
            </a:r>
            <a:r>
              <a:rPr lang="de-AT" sz="2000" dirty="0" smtClean="0"/>
              <a:t> </a:t>
            </a:r>
            <a:r>
              <a:rPr lang="de-AT" sz="2000" dirty="0" err="1" smtClean="0"/>
              <a:t>forest</a:t>
            </a:r>
            <a:r>
              <a:rPr lang="de-AT" sz="2000" dirty="0" smtClean="0"/>
              <a:t> </a:t>
            </a:r>
            <a:r>
              <a:rPr lang="de-AT" sz="2000" dirty="0" err="1" smtClean="0"/>
              <a:t>community</a:t>
            </a:r>
            <a:r>
              <a:rPr lang="de-AT" sz="2000" dirty="0" smtClean="0"/>
              <a:t> </a:t>
            </a:r>
            <a:r>
              <a:rPr lang="de-AT" sz="2000" dirty="0" err="1" smtClean="0"/>
              <a:t>training</a:t>
            </a:r>
            <a:r>
              <a:rPr lang="de-AT" sz="2000" dirty="0" smtClean="0"/>
              <a:t>, </a:t>
            </a:r>
            <a:r>
              <a:rPr lang="de-AT" sz="2000" dirty="0" err="1" smtClean="0"/>
              <a:t>education</a:t>
            </a:r>
            <a:r>
              <a:rPr lang="de-AT" sz="2000" dirty="0" smtClean="0"/>
              <a:t>, </a:t>
            </a:r>
            <a:r>
              <a:rPr lang="de-AT" sz="2000" dirty="0" err="1" smtClean="0"/>
              <a:t>awareness</a:t>
            </a:r>
            <a:r>
              <a:rPr lang="de-AT" sz="2000" dirty="0" smtClean="0"/>
              <a:t> </a:t>
            </a:r>
            <a:r>
              <a:rPr lang="de-AT" sz="2000" dirty="0" err="1" smtClean="0"/>
              <a:t>building</a:t>
            </a:r>
            <a:r>
              <a:rPr lang="de-AT" sz="2000" dirty="0" smtClean="0"/>
              <a:t>, </a:t>
            </a:r>
            <a:r>
              <a:rPr lang="de-AT" sz="2000" dirty="0" err="1" smtClean="0"/>
              <a:t>close</a:t>
            </a:r>
            <a:r>
              <a:rPr lang="de-AT" sz="2000" dirty="0" smtClean="0"/>
              <a:t> </a:t>
            </a:r>
            <a:r>
              <a:rPr lang="de-AT" sz="2000" dirty="0" err="1" smtClean="0"/>
              <a:t>sooperaton</a:t>
            </a:r>
            <a:r>
              <a:rPr lang="de-AT" sz="2000" dirty="0" smtClean="0"/>
              <a:t> </a:t>
            </a:r>
            <a:r>
              <a:rPr lang="de-AT" sz="2000" dirty="0" err="1" smtClean="0"/>
              <a:t>with</a:t>
            </a:r>
            <a:r>
              <a:rPr lang="de-AT" sz="2000" dirty="0" smtClean="0"/>
              <a:t> </a:t>
            </a:r>
            <a:r>
              <a:rPr lang="de-AT" sz="2000" dirty="0" err="1" smtClean="0"/>
              <a:t>mayors</a:t>
            </a:r>
            <a:r>
              <a:rPr lang="de-AT" sz="2000" dirty="0" smtClean="0"/>
              <a:t> </a:t>
            </a:r>
            <a:r>
              <a:rPr lang="de-AT" sz="2000" dirty="0" err="1" smtClean="0"/>
              <a:t>and</a:t>
            </a:r>
            <a:r>
              <a:rPr lang="de-AT" sz="2000" dirty="0" smtClean="0"/>
              <a:t> </a:t>
            </a:r>
            <a:r>
              <a:rPr lang="de-AT" sz="2000" dirty="0" err="1" smtClean="0"/>
              <a:t>municipalities</a:t>
            </a:r>
            <a:r>
              <a:rPr lang="de-AT" sz="2000" dirty="0" smtClean="0"/>
              <a:t>, </a:t>
            </a:r>
            <a:r>
              <a:rPr lang="de-AT" sz="2000" dirty="0" err="1" smtClean="0"/>
              <a:t>main</a:t>
            </a:r>
            <a:r>
              <a:rPr lang="de-AT" sz="2000" dirty="0" smtClean="0"/>
              <a:t> </a:t>
            </a:r>
            <a:r>
              <a:rPr lang="de-AT" sz="2000" dirty="0" err="1" smtClean="0"/>
              <a:t>instrument</a:t>
            </a:r>
            <a:r>
              <a:rPr lang="de-AT" sz="2000" dirty="0" smtClean="0"/>
              <a:t> </a:t>
            </a:r>
            <a:r>
              <a:rPr lang="de-AT" sz="2000" dirty="0" err="1" smtClean="0"/>
              <a:t>government</a:t>
            </a:r>
            <a:r>
              <a:rPr lang="de-AT" sz="2000" dirty="0" smtClean="0"/>
              <a:t> </a:t>
            </a:r>
            <a:r>
              <a:rPr lang="de-AT" sz="2000" dirty="0" err="1" smtClean="0"/>
              <a:t>grants</a:t>
            </a:r>
            <a:r>
              <a:rPr lang="de-AT" sz="2000" dirty="0" smtClean="0"/>
              <a:t> </a:t>
            </a:r>
            <a:r>
              <a:rPr lang="de-AT" sz="2000" dirty="0" err="1" smtClean="0"/>
              <a:t>to</a:t>
            </a:r>
            <a:r>
              <a:rPr lang="de-AT" sz="2000" dirty="0" smtClean="0"/>
              <a:t> </a:t>
            </a:r>
            <a:r>
              <a:rPr lang="de-AT" sz="2000" dirty="0" err="1" smtClean="0"/>
              <a:t>bioenergy</a:t>
            </a:r>
            <a:r>
              <a:rPr lang="de-AT" sz="2000" dirty="0" smtClean="0"/>
              <a:t> </a:t>
            </a:r>
            <a:r>
              <a:rPr lang="de-AT" sz="2000" dirty="0" err="1" smtClean="0"/>
              <a:t>investment</a:t>
            </a:r>
            <a:r>
              <a:rPr lang="de-AT" sz="2000" dirty="0" smtClean="0"/>
              <a:t>, </a:t>
            </a:r>
            <a:r>
              <a:rPr lang="de-AT" sz="2000" dirty="0" err="1" smtClean="0"/>
              <a:t>feed</a:t>
            </a:r>
            <a:r>
              <a:rPr lang="de-AT" sz="2000" dirty="0" smtClean="0"/>
              <a:t> in </a:t>
            </a:r>
            <a:r>
              <a:rPr lang="de-AT" sz="2000" dirty="0" err="1" smtClean="0"/>
              <a:t>tariffs</a:t>
            </a:r>
            <a:r>
              <a:rPr lang="de-AT" sz="2000" dirty="0" smtClean="0"/>
              <a:t> </a:t>
            </a:r>
            <a:r>
              <a:rPr lang="de-AT" sz="2000" dirty="0" err="1" smtClean="0"/>
              <a:t>with</a:t>
            </a:r>
            <a:r>
              <a:rPr lang="de-AT" sz="2000" dirty="0" smtClean="0"/>
              <a:t> </a:t>
            </a:r>
            <a:r>
              <a:rPr lang="de-AT" sz="2000" dirty="0" err="1" smtClean="0"/>
              <a:t>limitations</a:t>
            </a:r>
            <a:r>
              <a:rPr lang="de-AT" sz="2000" dirty="0" smtClean="0"/>
              <a:t>, push on </a:t>
            </a:r>
            <a:r>
              <a:rPr lang="de-AT" sz="2000" dirty="0" err="1" smtClean="0"/>
              <a:t>training</a:t>
            </a:r>
            <a:r>
              <a:rPr lang="de-AT" sz="2000" dirty="0" smtClean="0"/>
              <a:t>, </a:t>
            </a:r>
            <a:r>
              <a:rPr lang="de-AT" sz="2000" dirty="0" err="1" smtClean="0"/>
              <a:t>know</a:t>
            </a:r>
            <a:r>
              <a:rPr lang="de-AT" sz="2000" dirty="0" smtClean="0"/>
              <a:t> </a:t>
            </a:r>
            <a:r>
              <a:rPr lang="de-AT" sz="2000" dirty="0" err="1" smtClean="0"/>
              <a:t>how</a:t>
            </a:r>
            <a:r>
              <a:rPr lang="de-AT" sz="2000" dirty="0" smtClean="0"/>
              <a:t> </a:t>
            </a:r>
            <a:r>
              <a:rPr lang="de-AT" sz="2000" dirty="0" err="1" smtClean="0"/>
              <a:t>transfer</a:t>
            </a:r>
            <a:r>
              <a:rPr lang="de-AT" sz="2000" dirty="0" smtClean="0"/>
              <a:t> </a:t>
            </a:r>
            <a:r>
              <a:rPr lang="de-AT" sz="2000" dirty="0" err="1" smtClean="0"/>
              <a:t>and</a:t>
            </a:r>
            <a:r>
              <a:rPr lang="de-AT" sz="2000" dirty="0" smtClean="0"/>
              <a:t> </a:t>
            </a:r>
            <a:r>
              <a:rPr lang="de-AT" sz="2000" dirty="0" err="1" smtClean="0"/>
              <a:t>research</a:t>
            </a:r>
            <a:endParaRPr lang="de-AT" sz="2000" dirty="0" smtClean="0"/>
          </a:p>
          <a:p>
            <a:endParaRPr lang="de-AT" sz="2000" dirty="0"/>
          </a:p>
          <a:p>
            <a:r>
              <a:rPr lang="de-AT" sz="2400" b="1" dirty="0" smtClean="0"/>
              <a:t>In </a:t>
            </a:r>
            <a:r>
              <a:rPr lang="de-AT" sz="2400" b="1" dirty="0" err="1" smtClean="0"/>
              <a:t>any</a:t>
            </a:r>
            <a:r>
              <a:rPr lang="de-AT" sz="2400" b="1" dirty="0" smtClean="0"/>
              <a:t> </a:t>
            </a:r>
            <a:r>
              <a:rPr lang="de-AT" sz="2400" b="1" dirty="0" err="1" smtClean="0"/>
              <a:t>case</a:t>
            </a:r>
            <a:r>
              <a:rPr lang="de-AT" sz="2400" b="1" dirty="0" smtClean="0"/>
              <a:t>: a </a:t>
            </a:r>
            <a:r>
              <a:rPr lang="de-AT" sz="2400" b="1" dirty="0" err="1" smtClean="0"/>
              <a:t>clear</a:t>
            </a:r>
            <a:r>
              <a:rPr lang="de-AT" sz="2400" b="1" dirty="0" smtClean="0"/>
              <a:t> </a:t>
            </a:r>
            <a:r>
              <a:rPr lang="de-AT" sz="2400" b="1" dirty="0" err="1" smtClean="0"/>
              <a:t>committment</a:t>
            </a:r>
            <a:r>
              <a:rPr lang="de-AT" sz="2400" b="1" dirty="0" smtClean="0"/>
              <a:t> </a:t>
            </a:r>
            <a:r>
              <a:rPr lang="de-AT" sz="2400" b="1" dirty="0" err="1" smtClean="0"/>
              <a:t>of</a:t>
            </a:r>
            <a:r>
              <a:rPr lang="de-AT" sz="2400" b="1" dirty="0" smtClean="0"/>
              <a:t> </a:t>
            </a:r>
            <a:r>
              <a:rPr lang="de-AT" sz="2400" b="1" dirty="0" err="1" smtClean="0"/>
              <a:t>the</a:t>
            </a:r>
            <a:r>
              <a:rPr lang="de-AT" sz="2400" b="1" dirty="0" smtClean="0"/>
              <a:t> </a:t>
            </a:r>
            <a:r>
              <a:rPr lang="de-AT" sz="2400" b="1" dirty="0" err="1" smtClean="0"/>
              <a:t>governments</a:t>
            </a:r>
            <a:r>
              <a:rPr lang="de-AT" sz="2400" b="1" dirty="0" smtClean="0"/>
              <a:t> on </a:t>
            </a:r>
            <a:r>
              <a:rPr lang="de-AT" sz="2400" b="1" dirty="0" err="1" smtClean="0"/>
              <a:t>federal</a:t>
            </a:r>
            <a:r>
              <a:rPr lang="de-AT" sz="2400" b="1" dirty="0" smtClean="0"/>
              <a:t>, regional </a:t>
            </a:r>
            <a:r>
              <a:rPr lang="de-AT" sz="2400" b="1" dirty="0" err="1" smtClean="0"/>
              <a:t>and</a:t>
            </a:r>
            <a:r>
              <a:rPr lang="de-AT" sz="2400" b="1" dirty="0" smtClean="0"/>
              <a:t> </a:t>
            </a:r>
            <a:r>
              <a:rPr lang="de-AT" sz="2400" b="1" dirty="0" err="1" smtClean="0"/>
              <a:t>community</a:t>
            </a:r>
            <a:r>
              <a:rPr lang="de-AT" sz="2400" b="1" dirty="0" smtClean="0"/>
              <a:t> </a:t>
            </a:r>
            <a:r>
              <a:rPr lang="de-AT" sz="2400" b="1" dirty="0" err="1" smtClean="0"/>
              <a:t>level</a:t>
            </a:r>
            <a:r>
              <a:rPr lang="de-AT" sz="2400" b="1" dirty="0" smtClean="0"/>
              <a:t> </a:t>
            </a:r>
            <a:r>
              <a:rPr lang="de-AT" sz="2400" b="1" dirty="0" err="1" smtClean="0"/>
              <a:t>to</a:t>
            </a:r>
            <a:r>
              <a:rPr lang="de-AT" sz="2400" b="1" dirty="0" smtClean="0"/>
              <a:t> </a:t>
            </a:r>
            <a:r>
              <a:rPr lang="de-AT" sz="2400" b="1" dirty="0" err="1" smtClean="0"/>
              <a:t>go</a:t>
            </a:r>
            <a:r>
              <a:rPr lang="de-AT" sz="2400" b="1" dirty="0" smtClean="0"/>
              <a:t> </a:t>
            </a:r>
            <a:r>
              <a:rPr lang="de-AT" sz="2400" b="1" dirty="0" err="1" smtClean="0"/>
              <a:t>for</a:t>
            </a:r>
            <a:r>
              <a:rPr lang="de-AT" sz="2400" b="1" dirty="0" smtClean="0"/>
              <a:t> </a:t>
            </a:r>
            <a:r>
              <a:rPr lang="de-AT" sz="2400" b="1" dirty="0" err="1" smtClean="0"/>
              <a:t>bioenergy</a:t>
            </a:r>
            <a:r>
              <a:rPr lang="de-AT" sz="2400" b="1" dirty="0" smtClean="0"/>
              <a:t> </a:t>
            </a:r>
            <a:r>
              <a:rPr lang="de-AT" sz="2400" b="1" dirty="0" err="1" smtClean="0"/>
              <a:t>as</a:t>
            </a:r>
            <a:r>
              <a:rPr lang="de-AT" sz="2400" b="1" dirty="0" smtClean="0"/>
              <a:t> </a:t>
            </a:r>
            <a:r>
              <a:rPr lang="de-AT" sz="2400" b="1" dirty="0" err="1" smtClean="0"/>
              <a:t>domestic</a:t>
            </a:r>
            <a:r>
              <a:rPr lang="de-AT" sz="2400" b="1" dirty="0" smtClean="0"/>
              <a:t> </a:t>
            </a:r>
            <a:r>
              <a:rPr lang="de-AT" sz="2400" b="1" dirty="0" err="1" smtClean="0"/>
              <a:t>renewable</a:t>
            </a:r>
            <a:r>
              <a:rPr lang="de-AT" sz="2400" b="1" dirty="0" smtClean="0"/>
              <a:t> </a:t>
            </a:r>
            <a:r>
              <a:rPr lang="de-AT" sz="2400" b="1" dirty="0" err="1" smtClean="0"/>
              <a:t>energy</a:t>
            </a:r>
            <a:r>
              <a:rPr lang="de-AT" sz="2400" b="1" dirty="0" smtClean="0"/>
              <a:t> </a:t>
            </a:r>
            <a:r>
              <a:rPr lang="de-AT" sz="2400" b="1" dirty="0" err="1" smtClean="0"/>
              <a:t>source</a:t>
            </a:r>
            <a:endParaRPr lang="de-AT" sz="2400" b="1" dirty="0"/>
          </a:p>
        </p:txBody>
      </p:sp>
    </p:spTree>
    <p:extLst>
      <p:ext uri="{BB962C8B-B14F-4D97-AF65-F5344CB8AC3E}">
        <p14:creationId xmlns:p14="http://schemas.microsoft.com/office/powerpoint/2010/main" val="355396981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sz="3600" dirty="0" err="1" smtClean="0"/>
              <a:t>structure</a:t>
            </a:r>
            <a:endParaRPr lang="de-AT" sz="3600" dirty="0"/>
          </a:p>
        </p:txBody>
      </p:sp>
      <p:sp>
        <p:nvSpPr>
          <p:cNvPr id="3" name="Inhaltsplatzhalter 2"/>
          <p:cNvSpPr>
            <a:spLocks noGrp="1"/>
          </p:cNvSpPr>
          <p:nvPr>
            <p:ph idx="1"/>
          </p:nvPr>
        </p:nvSpPr>
        <p:spPr/>
        <p:txBody>
          <a:bodyPr/>
          <a:lstStyle/>
          <a:p>
            <a:r>
              <a:rPr lang="de-AT" dirty="0" smtClean="0"/>
              <a:t>The </a:t>
            </a:r>
            <a:r>
              <a:rPr lang="de-AT" dirty="0" err="1" smtClean="0"/>
              <a:t>economic</a:t>
            </a:r>
            <a:r>
              <a:rPr lang="de-AT" dirty="0" smtClean="0"/>
              <a:t> </a:t>
            </a:r>
            <a:r>
              <a:rPr lang="de-AT" dirty="0" err="1" smtClean="0"/>
              <a:t>significance</a:t>
            </a:r>
            <a:r>
              <a:rPr lang="de-AT" dirty="0" smtClean="0"/>
              <a:t> </a:t>
            </a:r>
            <a:r>
              <a:rPr lang="de-AT" dirty="0" err="1" smtClean="0"/>
              <a:t>of</a:t>
            </a:r>
            <a:r>
              <a:rPr lang="de-AT" dirty="0" smtClean="0"/>
              <a:t> </a:t>
            </a:r>
            <a:r>
              <a:rPr lang="de-AT" dirty="0" err="1" smtClean="0"/>
              <a:t>biomass</a:t>
            </a:r>
            <a:r>
              <a:rPr lang="de-AT" dirty="0" smtClean="0"/>
              <a:t> – </a:t>
            </a:r>
            <a:r>
              <a:rPr lang="de-AT" dirty="0" err="1" smtClean="0"/>
              <a:t>the</a:t>
            </a:r>
            <a:r>
              <a:rPr lang="de-AT" dirty="0" smtClean="0"/>
              <a:t> </a:t>
            </a:r>
            <a:r>
              <a:rPr lang="de-AT" dirty="0" err="1" smtClean="0"/>
              <a:t>basics</a:t>
            </a:r>
            <a:endParaRPr lang="de-AT" dirty="0" smtClean="0"/>
          </a:p>
          <a:p>
            <a:r>
              <a:rPr lang="de-AT" dirty="0" smtClean="0"/>
              <a:t>Job </a:t>
            </a:r>
            <a:r>
              <a:rPr lang="de-AT" dirty="0" err="1" smtClean="0"/>
              <a:t>creation</a:t>
            </a:r>
            <a:r>
              <a:rPr lang="de-AT" dirty="0" smtClean="0"/>
              <a:t> </a:t>
            </a:r>
            <a:r>
              <a:rPr lang="de-AT" dirty="0" err="1" smtClean="0"/>
              <a:t>and</a:t>
            </a:r>
            <a:r>
              <a:rPr lang="de-AT" dirty="0" smtClean="0"/>
              <a:t> </a:t>
            </a:r>
            <a:r>
              <a:rPr lang="de-AT" dirty="0" err="1" smtClean="0"/>
              <a:t>biomass</a:t>
            </a:r>
            <a:r>
              <a:rPr lang="de-AT" dirty="0" smtClean="0"/>
              <a:t> – </a:t>
            </a:r>
            <a:r>
              <a:rPr lang="de-AT" dirty="0" err="1" smtClean="0"/>
              <a:t>examples</a:t>
            </a:r>
            <a:r>
              <a:rPr lang="de-AT" dirty="0" smtClean="0"/>
              <a:t> </a:t>
            </a:r>
            <a:r>
              <a:rPr lang="de-AT" dirty="0" err="1" smtClean="0"/>
              <a:t>of</a:t>
            </a:r>
            <a:r>
              <a:rPr lang="de-AT" dirty="0" smtClean="0"/>
              <a:t> UK, </a:t>
            </a:r>
            <a:r>
              <a:rPr lang="de-AT" dirty="0" err="1" smtClean="0"/>
              <a:t>Lithuania</a:t>
            </a:r>
            <a:r>
              <a:rPr lang="de-AT" dirty="0" smtClean="0"/>
              <a:t>, EU 28 </a:t>
            </a:r>
          </a:p>
          <a:p>
            <a:r>
              <a:rPr lang="de-AT" dirty="0" smtClean="0"/>
              <a:t>The </a:t>
            </a:r>
            <a:r>
              <a:rPr lang="de-AT" dirty="0" err="1" smtClean="0"/>
              <a:t>economic</a:t>
            </a:r>
            <a:r>
              <a:rPr lang="de-AT" dirty="0" smtClean="0"/>
              <a:t> </a:t>
            </a:r>
            <a:r>
              <a:rPr lang="de-AT" dirty="0" err="1" smtClean="0"/>
              <a:t>beneftis</a:t>
            </a:r>
            <a:r>
              <a:rPr lang="de-AT" dirty="0" smtClean="0"/>
              <a:t> – </a:t>
            </a:r>
            <a:r>
              <a:rPr lang="de-AT" dirty="0" err="1" smtClean="0"/>
              <a:t>example</a:t>
            </a:r>
            <a:r>
              <a:rPr lang="de-AT" dirty="0" smtClean="0"/>
              <a:t> Austria, </a:t>
            </a:r>
            <a:r>
              <a:rPr lang="de-AT" dirty="0" err="1" smtClean="0"/>
              <a:t>Sweden</a:t>
            </a:r>
            <a:endParaRPr lang="de-AT" dirty="0" smtClean="0"/>
          </a:p>
          <a:p>
            <a:r>
              <a:rPr lang="de-AT" dirty="0" err="1" smtClean="0"/>
              <a:t>Examples</a:t>
            </a:r>
            <a:r>
              <a:rPr lang="de-AT" dirty="0" smtClean="0"/>
              <a:t> </a:t>
            </a:r>
            <a:r>
              <a:rPr lang="de-AT" dirty="0" err="1" smtClean="0"/>
              <a:t>decentralized</a:t>
            </a:r>
            <a:r>
              <a:rPr lang="de-AT" dirty="0" smtClean="0"/>
              <a:t> </a:t>
            </a:r>
            <a:r>
              <a:rPr lang="de-AT" dirty="0" err="1" smtClean="0"/>
              <a:t>energy</a:t>
            </a:r>
            <a:r>
              <a:rPr lang="de-AT" dirty="0" smtClean="0"/>
              <a:t> </a:t>
            </a:r>
            <a:r>
              <a:rPr lang="de-AT" dirty="0" err="1" smtClean="0"/>
              <a:t>structure</a:t>
            </a:r>
            <a:r>
              <a:rPr lang="de-AT" dirty="0" smtClean="0"/>
              <a:t> – </a:t>
            </a:r>
            <a:r>
              <a:rPr lang="de-AT" dirty="0" err="1" smtClean="0"/>
              <a:t>Murau</a:t>
            </a:r>
            <a:r>
              <a:rPr lang="de-AT" dirty="0" smtClean="0"/>
              <a:t>, </a:t>
            </a:r>
            <a:r>
              <a:rPr lang="de-AT" dirty="0" err="1" smtClean="0"/>
              <a:t>Pecs</a:t>
            </a:r>
            <a:endParaRPr lang="de-AT" dirty="0" smtClean="0"/>
          </a:p>
          <a:p>
            <a:r>
              <a:rPr lang="de-AT" dirty="0" smtClean="0"/>
              <a:t>The </a:t>
            </a:r>
            <a:r>
              <a:rPr lang="de-AT" dirty="0" err="1" smtClean="0"/>
              <a:t>needed</a:t>
            </a:r>
            <a:r>
              <a:rPr lang="de-AT" dirty="0" smtClean="0"/>
              <a:t> </a:t>
            </a:r>
            <a:r>
              <a:rPr lang="de-AT" dirty="0" err="1" smtClean="0"/>
              <a:t>political</a:t>
            </a:r>
            <a:r>
              <a:rPr lang="de-AT" dirty="0" smtClean="0"/>
              <a:t> </a:t>
            </a:r>
            <a:r>
              <a:rPr lang="de-AT" dirty="0" err="1" smtClean="0"/>
              <a:t>frame</a:t>
            </a:r>
            <a:r>
              <a:rPr lang="de-AT" dirty="0" smtClean="0"/>
              <a:t> </a:t>
            </a:r>
            <a:r>
              <a:rPr lang="de-AT" dirty="0" err="1" smtClean="0"/>
              <a:t>work</a:t>
            </a:r>
            <a:r>
              <a:rPr lang="de-AT" dirty="0" smtClean="0"/>
              <a:t> </a:t>
            </a:r>
            <a:r>
              <a:rPr lang="de-AT" dirty="0" err="1" smtClean="0"/>
              <a:t>conditions</a:t>
            </a:r>
            <a:endParaRPr lang="de-AT" dirty="0" smtClean="0"/>
          </a:p>
          <a:p>
            <a:r>
              <a:rPr lang="de-AT" b="1" dirty="0" smtClean="0"/>
              <a:t>The </a:t>
            </a:r>
            <a:r>
              <a:rPr lang="de-AT" b="1" dirty="0"/>
              <a:t>Bonn </a:t>
            </a:r>
            <a:r>
              <a:rPr lang="de-AT" b="1" dirty="0" err="1"/>
              <a:t>climate</a:t>
            </a:r>
            <a:r>
              <a:rPr lang="de-AT" b="1" dirty="0"/>
              <a:t> </a:t>
            </a:r>
            <a:r>
              <a:rPr lang="de-AT" b="1" dirty="0" err="1"/>
              <a:t>conference</a:t>
            </a:r>
            <a:r>
              <a:rPr lang="de-AT" b="1" dirty="0"/>
              <a:t> </a:t>
            </a:r>
            <a:r>
              <a:rPr lang="de-AT" b="1" dirty="0" err="1"/>
              <a:t>and</a:t>
            </a:r>
            <a:r>
              <a:rPr lang="de-AT" b="1" dirty="0"/>
              <a:t> </a:t>
            </a:r>
            <a:r>
              <a:rPr lang="de-AT" b="1" dirty="0" err="1"/>
              <a:t>the</a:t>
            </a:r>
            <a:r>
              <a:rPr lang="de-AT" b="1" dirty="0"/>
              <a:t> </a:t>
            </a:r>
            <a:r>
              <a:rPr lang="de-AT" b="1" dirty="0" err="1"/>
              <a:t>role</a:t>
            </a:r>
            <a:r>
              <a:rPr lang="de-AT" b="1" dirty="0"/>
              <a:t> </a:t>
            </a:r>
            <a:r>
              <a:rPr lang="de-AT" b="1" dirty="0" err="1"/>
              <a:t>of</a:t>
            </a:r>
            <a:r>
              <a:rPr lang="de-AT" b="1" dirty="0"/>
              <a:t> </a:t>
            </a:r>
            <a:r>
              <a:rPr lang="de-AT" b="1" dirty="0" err="1"/>
              <a:t>bioenergy</a:t>
            </a:r>
            <a:endParaRPr lang="de-AT" b="1" dirty="0"/>
          </a:p>
          <a:p>
            <a:endParaRPr lang="de-AT" dirty="0" smtClean="0"/>
          </a:p>
          <a:p>
            <a:endParaRPr lang="de-AT" dirty="0" smtClean="0"/>
          </a:p>
          <a:p>
            <a:endParaRPr lang="de-AT" dirty="0"/>
          </a:p>
        </p:txBody>
      </p:sp>
    </p:spTree>
    <p:extLst>
      <p:ext uri="{BB962C8B-B14F-4D97-AF65-F5344CB8AC3E}">
        <p14:creationId xmlns:p14="http://schemas.microsoft.com/office/powerpoint/2010/main" val="340246026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sz="3600" b="1" dirty="0" smtClean="0"/>
              <a:t>The </a:t>
            </a:r>
            <a:r>
              <a:rPr lang="de-AT" sz="3600" b="1" dirty="0" err="1" smtClean="0"/>
              <a:t>meaning</a:t>
            </a:r>
            <a:r>
              <a:rPr lang="de-AT" sz="3600" b="1" dirty="0" smtClean="0"/>
              <a:t> </a:t>
            </a:r>
            <a:r>
              <a:rPr lang="de-AT" sz="3600" b="1" dirty="0" err="1" smtClean="0"/>
              <a:t>of</a:t>
            </a:r>
            <a:r>
              <a:rPr lang="de-AT" sz="3600" b="1" dirty="0" smtClean="0"/>
              <a:t> </a:t>
            </a:r>
            <a:r>
              <a:rPr lang="de-AT" sz="3600" b="1" dirty="0" err="1" smtClean="0"/>
              <a:t>the</a:t>
            </a:r>
            <a:r>
              <a:rPr lang="de-AT" sz="3600" b="1" dirty="0" smtClean="0"/>
              <a:t> Paris </a:t>
            </a:r>
            <a:r>
              <a:rPr lang="de-AT" sz="3600" b="1" dirty="0" err="1" smtClean="0"/>
              <a:t>agreement</a:t>
            </a:r>
            <a:endParaRPr lang="de-AT" sz="3600" b="1" dirty="0"/>
          </a:p>
        </p:txBody>
      </p:sp>
      <p:sp>
        <p:nvSpPr>
          <p:cNvPr id="3" name="Inhaltsplatzhalter 2"/>
          <p:cNvSpPr>
            <a:spLocks noGrp="1"/>
          </p:cNvSpPr>
          <p:nvPr>
            <p:ph idx="1"/>
          </p:nvPr>
        </p:nvSpPr>
        <p:spPr/>
        <p:txBody>
          <a:bodyPr>
            <a:normAutofit/>
          </a:bodyPr>
          <a:lstStyle/>
          <a:p>
            <a:endParaRPr lang="de-AT" sz="2000" dirty="0"/>
          </a:p>
          <a:p>
            <a:pPr marL="0" indent="0">
              <a:buNone/>
            </a:pPr>
            <a:r>
              <a:rPr lang="de-AT" sz="2400" b="1" dirty="0" smtClean="0"/>
              <a:t>In 2016, after </a:t>
            </a:r>
            <a:r>
              <a:rPr lang="de-AT" sz="2400" b="1" dirty="0" err="1" smtClean="0"/>
              <a:t>the</a:t>
            </a:r>
            <a:r>
              <a:rPr lang="de-AT" sz="2400" b="1" dirty="0" smtClean="0"/>
              <a:t> Paris </a:t>
            </a:r>
            <a:r>
              <a:rPr lang="de-AT" sz="2400" b="1" dirty="0" err="1" smtClean="0"/>
              <a:t>Climate</a:t>
            </a:r>
            <a:r>
              <a:rPr lang="de-AT" sz="2400" b="1" dirty="0" smtClean="0"/>
              <a:t> Conference </a:t>
            </a:r>
            <a:r>
              <a:rPr lang="de-AT" sz="2400" b="1" dirty="0" err="1" smtClean="0"/>
              <a:t>the</a:t>
            </a:r>
            <a:r>
              <a:rPr lang="de-AT" sz="2400" b="1" dirty="0" smtClean="0"/>
              <a:t> German Newspaper „Die Zeit“ </a:t>
            </a:r>
            <a:r>
              <a:rPr lang="de-AT" sz="2400" b="1" dirty="0" err="1" smtClean="0"/>
              <a:t>wrote</a:t>
            </a:r>
            <a:r>
              <a:rPr lang="de-AT" sz="2400" b="1" dirty="0" smtClean="0"/>
              <a:t>:</a:t>
            </a:r>
            <a:endParaRPr lang="de-AT" sz="2400" b="1" dirty="0"/>
          </a:p>
          <a:p>
            <a:r>
              <a:rPr lang="de-AT" sz="2400" b="1" dirty="0" smtClean="0"/>
              <a:t>„</a:t>
            </a:r>
            <a:r>
              <a:rPr lang="de-AT" sz="1800" dirty="0" smtClean="0"/>
              <a:t>Nach </a:t>
            </a:r>
            <a:r>
              <a:rPr lang="de-AT" sz="1800" dirty="0"/>
              <a:t>etwa 20 Jahren, um 2036, muss die Menschheit die Verwendung von Öl, Gas und Kohle auf Null senken, wenn der Verbrauch bis dahin auf dem derzeitigen Niveau bleibt und das 2°-Celsius-Ziel erreicht werden soll</a:t>
            </a:r>
            <a:r>
              <a:rPr lang="de-AT" sz="1800" dirty="0" smtClean="0"/>
              <a:t>.“ </a:t>
            </a:r>
            <a:r>
              <a:rPr lang="de-AT" sz="1800" dirty="0"/>
              <a:t>(Die ZEIT, Ausgabe 45, 27. 10. 2016, Seite 14</a:t>
            </a:r>
            <a:r>
              <a:rPr lang="de-AT" sz="1800" dirty="0" smtClean="0"/>
              <a:t>)</a:t>
            </a:r>
          </a:p>
          <a:p>
            <a:r>
              <a:rPr lang="de-AT" sz="2400" b="1" dirty="0" smtClean="0"/>
              <a:t>„After 20 </a:t>
            </a:r>
            <a:r>
              <a:rPr lang="de-AT" sz="2400" b="1" dirty="0" err="1" smtClean="0"/>
              <a:t>years</a:t>
            </a:r>
            <a:r>
              <a:rPr lang="de-AT" sz="2400" b="1" dirty="0" smtClean="0"/>
              <a:t>, </a:t>
            </a:r>
            <a:r>
              <a:rPr lang="de-AT" sz="2400" b="1" dirty="0" err="1" smtClean="0"/>
              <a:t>around</a:t>
            </a:r>
            <a:r>
              <a:rPr lang="de-AT" sz="2400" b="1" dirty="0" smtClean="0"/>
              <a:t> 2036, </a:t>
            </a:r>
            <a:r>
              <a:rPr lang="de-AT" sz="2400" b="1" dirty="0" err="1" smtClean="0"/>
              <a:t>mankind</a:t>
            </a:r>
            <a:r>
              <a:rPr lang="de-AT" sz="2400" b="1" dirty="0" smtClean="0"/>
              <a:t> must </a:t>
            </a:r>
            <a:r>
              <a:rPr lang="de-AT" sz="2400" b="1" dirty="0" err="1" smtClean="0"/>
              <a:t>stop</a:t>
            </a:r>
            <a:r>
              <a:rPr lang="de-AT" sz="2400" b="1" dirty="0" smtClean="0"/>
              <a:t> </a:t>
            </a:r>
            <a:r>
              <a:rPr lang="de-AT" sz="2400" b="1" dirty="0" err="1" smtClean="0"/>
              <a:t>using</a:t>
            </a:r>
            <a:r>
              <a:rPr lang="de-AT" sz="2400" b="1" dirty="0" smtClean="0"/>
              <a:t> </a:t>
            </a:r>
            <a:r>
              <a:rPr lang="de-AT" sz="2400" b="1" dirty="0" err="1" smtClean="0"/>
              <a:t>oil</a:t>
            </a:r>
            <a:r>
              <a:rPr lang="de-AT" sz="2400" b="1" dirty="0" smtClean="0"/>
              <a:t>, gas </a:t>
            </a:r>
            <a:r>
              <a:rPr lang="de-AT" sz="2400" b="1" dirty="0" err="1" smtClean="0"/>
              <a:t>and</a:t>
            </a:r>
            <a:r>
              <a:rPr lang="de-AT" sz="2400" b="1" dirty="0" smtClean="0"/>
              <a:t> </a:t>
            </a:r>
            <a:r>
              <a:rPr lang="de-AT" sz="2400" b="1" dirty="0" err="1" smtClean="0"/>
              <a:t>coal</a:t>
            </a:r>
            <a:r>
              <a:rPr lang="de-AT" sz="2400" b="1" dirty="0" smtClean="0"/>
              <a:t>, </a:t>
            </a:r>
            <a:r>
              <a:rPr lang="de-AT" sz="2400" b="1" dirty="0" err="1" smtClean="0"/>
              <a:t>if</a:t>
            </a:r>
            <a:r>
              <a:rPr lang="de-AT" sz="2400" b="1" dirty="0" smtClean="0"/>
              <a:t> </a:t>
            </a:r>
            <a:r>
              <a:rPr lang="de-AT" sz="2400" b="1" dirty="0" err="1" smtClean="0"/>
              <a:t>the</a:t>
            </a:r>
            <a:r>
              <a:rPr lang="de-AT" sz="2400" b="1" dirty="0" smtClean="0"/>
              <a:t> </a:t>
            </a:r>
            <a:r>
              <a:rPr lang="de-AT" sz="2400" b="1" dirty="0" err="1" smtClean="0"/>
              <a:t>level</a:t>
            </a:r>
            <a:r>
              <a:rPr lang="de-AT" sz="2400" b="1" dirty="0" smtClean="0"/>
              <a:t> </a:t>
            </a:r>
            <a:r>
              <a:rPr lang="de-AT" sz="2400" b="1" dirty="0" err="1" smtClean="0"/>
              <a:t>of</a:t>
            </a:r>
            <a:r>
              <a:rPr lang="de-AT" sz="2400" b="1" dirty="0" smtClean="0"/>
              <a:t> </a:t>
            </a:r>
            <a:r>
              <a:rPr lang="de-AT" sz="2400" b="1" dirty="0" err="1" smtClean="0"/>
              <a:t>consumption</a:t>
            </a:r>
            <a:r>
              <a:rPr lang="de-AT" sz="2400" b="1" dirty="0" smtClean="0"/>
              <a:t> </a:t>
            </a:r>
            <a:r>
              <a:rPr lang="de-AT" sz="2400" b="1" dirty="0" err="1" smtClean="0"/>
              <a:t>remains</a:t>
            </a:r>
            <a:r>
              <a:rPr lang="de-AT" sz="2400" b="1" dirty="0" smtClean="0"/>
              <a:t> at </a:t>
            </a:r>
            <a:r>
              <a:rPr lang="de-AT" sz="2400" b="1" dirty="0" err="1" smtClean="0"/>
              <a:t>the</a:t>
            </a:r>
            <a:r>
              <a:rPr lang="de-AT" sz="2400" b="1" dirty="0" smtClean="0"/>
              <a:t> </a:t>
            </a:r>
            <a:r>
              <a:rPr lang="de-AT" sz="2400" b="1" dirty="0" err="1" smtClean="0"/>
              <a:t>current</a:t>
            </a:r>
            <a:r>
              <a:rPr lang="de-AT" sz="2400" b="1" dirty="0" smtClean="0"/>
              <a:t> </a:t>
            </a:r>
            <a:r>
              <a:rPr lang="de-AT" sz="2400" b="1" dirty="0" err="1" smtClean="0"/>
              <a:t>level</a:t>
            </a:r>
            <a:r>
              <a:rPr lang="de-AT" sz="2400" b="1" dirty="0" smtClean="0"/>
              <a:t> </a:t>
            </a:r>
            <a:r>
              <a:rPr lang="de-AT" sz="2400" b="1" dirty="0" err="1" smtClean="0"/>
              <a:t>and</a:t>
            </a:r>
            <a:r>
              <a:rPr lang="de-AT" sz="2400" b="1" dirty="0" smtClean="0"/>
              <a:t> global </a:t>
            </a:r>
            <a:r>
              <a:rPr lang="de-AT" sz="2400" b="1" dirty="0" err="1" smtClean="0"/>
              <a:t>warming</a:t>
            </a:r>
            <a:r>
              <a:rPr lang="de-AT" sz="2400" b="1" dirty="0" smtClean="0"/>
              <a:t> </a:t>
            </a:r>
            <a:r>
              <a:rPr lang="de-AT" sz="2400" b="1" dirty="0" err="1" smtClean="0"/>
              <a:t>should</a:t>
            </a:r>
            <a:r>
              <a:rPr lang="de-AT" sz="2400" b="1" dirty="0" smtClean="0"/>
              <a:t> </a:t>
            </a:r>
            <a:r>
              <a:rPr lang="de-AT" sz="2400" b="1" dirty="0" err="1" smtClean="0"/>
              <a:t>remáin</a:t>
            </a:r>
            <a:r>
              <a:rPr lang="de-AT" sz="2400" b="1" dirty="0" smtClean="0"/>
              <a:t> </a:t>
            </a:r>
            <a:r>
              <a:rPr lang="de-AT" sz="2400" b="1" dirty="0" err="1" smtClean="0"/>
              <a:t>below</a:t>
            </a:r>
            <a:r>
              <a:rPr lang="de-AT" sz="2400" b="1" dirty="0" smtClean="0"/>
              <a:t> 2°C!</a:t>
            </a:r>
            <a:endParaRPr lang="de-AT" sz="2400" b="1" dirty="0"/>
          </a:p>
          <a:p>
            <a:r>
              <a:rPr lang="de-AT" sz="2400" b="1" dirty="0" smtClean="0"/>
              <a:t>Bonn 2017: at </a:t>
            </a:r>
            <a:r>
              <a:rPr lang="de-AT" sz="2400" b="1" dirty="0" err="1" smtClean="0"/>
              <a:t>present</a:t>
            </a:r>
            <a:r>
              <a:rPr lang="de-AT" sz="2400" b="1" dirty="0" smtClean="0"/>
              <a:t> </a:t>
            </a:r>
            <a:r>
              <a:rPr lang="de-AT" sz="2400" b="1" dirty="0" err="1" smtClean="0"/>
              <a:t>world</a:t>
            </a:r>
            <a:r>
              <a:rPr lang="de-AT" sz="2400" b="1" dirty="0" smtClean="0"/>
              <a:t> </a:t>
            </a:r>
            <a:r>
              <a:rPr lang="de-AT" sz="2400" b="1" dirty="0" err="1" smtClean="0"/>
              <a:t>is</a:t>
            </a:r>
            <a:r>
              <a:rPr lang="de-AT" sz="2400" b="1" dirty="0" smtClean="0"/>
              <a:t> </a:t>
            </a:r>
            <a:r>
              <a:rPr lang="de-AT" sz="2400" b="1" dirty="0" err="1" smtClean="0"/>
              <a:t>moving</a:t>
            </a:r>
            <a:r>
              <a:rPr lang="de-AT" sz="2400" b="1" dirty="0" smtClean="0"/>
              <a:t> </a:t>
            </a:r>
            <a:r>
              <a:rPr lang="de-AT" sz="2400" b="1" dirty="0" err="1" smtClean="0"/>
              <a:t>to</a:t>
            </a:r>
            <a:r>
              <a:rPr lang="de-AT" sz="2400" b="1" dirty="0" smtClean="0"/>
              <a:t> 3 – 4° global </a:t>
            </a:r>
            <a:r>
              <a:rPr lang="de-AT" sz="2400" b="1" dirty="0" err="1" smtClean="0"/>
              <a:t>warming</a:t>
            </a:r>
            <a:r>
              <a:rPr lang="de-AT" sz="2400" b="1" dirty="0" smtClean="0"/>
              <a:t>, </a:t>
            </a:r>
            <a:r>
              <a:rPr lang="de-AT" sz="2400" b="1" dirty="0" err="1" smtClean="0"/>
              <a:t>with</a:t>
            </a:r>
            <a:r>
              <a:rPr lang="de-AT" sz="2400" b="1" dirty="0" smtClean="0"/>
              <a:t> </a:t>
            </a:r>
            <a:r>
              <a:rPr lang="de-AT" sz="2400" b="1" dirty="0" err="1" smtClean="0"/>
              <a:t>desastrous</a:t>
            </a:r>
            <a:r>
              <a:rPr lang="de-AT" sz="2400" b="1" dirty="0" smtClean="0"/>
              <a:t> </a:t>
            </a:r>
            <a:r>
              <a:rPr lang="de-AT" sz="2400" b="1" dirty="0" err="1" smtClean="0"/>
              <a:t>consequences</a:t>
            </a:r>
            <a:r>
              <a:rPr lang="de-AT" sz="2400" b="1" dirty="0" smtClean="0"/>
              <a:t>, </a:t>
            </a:r>
            <a:r>
              <a:rPr lang="de-AT" sz="2400" b="1" dirty="0" err="1" smtClean="0"/>
              <a:t>developed</a:t>
            </a:r>
            <a:r>
              <a:rPr lang="de-AT" sz="2400" b="1" dirty="0" smtClean="0"/>
              <a:t> countries </a:t>
            </a:r>
            <a:r>
              <a:rPr lang="de-AT" sz="2400" b="1" dirty="0" err="1" smtClean="0"/>
              <a:t>have</a:t>
            </a:r>
            <a:r>
              <a:rPr lang="de-AT" sz="2400" b="1" dirty="0" smtClean="0"/>
              <a:t> </a:t>
            </a:r>
            <a:r>
              <a:rPr lang="de-AT" sz="2400" b="1" dirty="0" err="1" smtClean="0"/>
              <a:t>to</a:t>
            </a:r>
            <a:r>
              <a:rPr lang="de-AT" sz="2400" b="1" dirty="0" smtClean="0"/>
              <a:t> </a:t>
            </a:r>
            <a:r>
              <a:rPr lang="de-AT" sz="2400" b="1" dirty="0" err="1" smtClean="0"/>
              <a:t>phase</a:t>
            </a:r>
            <a:r>
              <a:rPr lang="de-AT" sz="2400" b="1" dirty="0" smtClean="0"/>
              <a:t> out fossil </a:t>
            </a:r>
            <a:r>
              <a:rPr lang="de-AT" sz="2400" b="1" dirty="0" err="1" smtClean="0"/>
              <a:t>fuels</a:t>
            </a:r>
            <a:r>
              <a:rPr lang="de-AT" sz="2400" b="1" dirty="0" smtClean="0"/>
              <a:t> </a:t>
            </a:r>
            <a:r>
              <a:rPr lang="de-AT" sz="2400" b="1" dirty="0" err="1" smtClean="0"/>
              <a:t>within</a:t>
            </a:r>
            <a:r>
              <a:rPr lang="de-AT" sz="2400" b="1" dirty="0" smtClean="0"/>
              <a:t> 15 </a:t>
            </a:r>
            <a:r>
              <a:rPr lang="de-AT" sz="2400" b="1" dirty="0" err="1" smtClean="0"/>
              <a:t>years</a:t>
            </a:r>
            <a:r>
              <a:rPr lang="de-AT" sz="2400" b="1" dirty="0" smtClean="0"/>
              <a:t>!</a:t>
            </a:r>
            <a:endParaRPr lang="de-AT" sz="2400" b="1" dirty="0"/>
          </a:p>
        </p:txBody>
      </p:sp>
    </p:spTree>
    <p:extLst>
      <p:ext uri="{BB962C8B-B14F-4D97-AF65-F5344CB8AC3E}">
        <p14:creationId xmlns:p14="http://schemas.microsoft.com/office/powerpoint/2010/main" val="55873377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49" y="365126"/>
            <a:ext cx="8586295" cy="1325563"/>
          </a:xfrm>
        </p:spPr>
        <p:txBody>
          <a:bodyPr>
            <a:normAutofit/>
          </a:bodyPr>
          <a:lstStyle/>
          <a:p>
            <a:r>
              <a:rPr lang="de-AT" sz="4000" dirty="0" smtClean="0"/>
              <a:t>The </a:t>
            </a:r>
            <a:r>
              <a:rPr lang="de-AT" sz="4000" dirty="0" err="1" smtClean="0"/>
              <a:t>carbonbudget</a:t>
            </a:r>
            <a:r>
              <a:rPr lang="de-AT" sz="4000" dirty="0" smtClean="0"/>
              <a:t>(CB)</a:t>
            </a:r>
            <a:r>
              <a:rPr lang="de-AT" sz="4000" dirty="0"/>
              <a:t/>
            </a:r>
            <a:br>
              <a:rPr lang="de-AT" sz="4000" dirty="0"/>
            </a:br>
            <a:r>
              <a:rPr lang="de-AT" sz="2000" dirty="0" err="1" smtClean="0"/>
              <a:t>the</a:t>
            </a:r>
            <a:r>
              <a:rPr lang="de-AT" sz="2000" dirty="0" smtClean="0"/>
              <a:t> </a:t>
            </a:r>
            <a:r>
              <a:rPr lang="de-AT" sz="2000" dirty="0" err="1" smtClean="0"/>
              <a:t>later</a:t>
            </a:r>
            <a:r>
              <a:rPr lang="de-AT" sz="2000" dirty="0" smtClean="0"/>
              <a:t> </a:t>
            </a:r>
            <a:r>
              <a:rPr lang="de-AT" sz="2000" dirty="0" err="1" smtClean="0"/>
              <a:t>we</a:t>
            </a:r>
            <a:r>
              <a:rPr lang="de-AT" sz="2000" dirty="0" smtClean="0"/>
              <a:t> </a:t>
            </a:r>
            <a:r>
              <a:rPr lang="de-AT" sz="2000" dirty="0" err="1" smtClean="0"/>
              <a:t>reduce</a:t>
            </a:r>
            <a:r>
              <a:rPr lang="de-AT" sz="2000" dirty="0" smtClean="0"/>
              <a:t> </a:t>
            </a:r>
            <a:r>
              <a:rPr lang="de-AT" sz="2000" dirty="0" err="1" smtClean="0"/>
              <a:t>emissions</a:t>
            </a:r>
            <a:r>
              <a:rPr lang="de-AT" sz="2000" dirty="0" smtClean="0"/>
              <a:t>, </a:t>
            </a:r>
            <a:r>
              <a:rPr lang="de-AT" sz="2000" dirty="0" err="1" smtClean="0"/>
              <a:t>the</a:t>
            </a:r>
            <a:r>
              <a:rPr lang="de-AT" sz="2000" dirty="0" smtClean="0"/>
              <a:t> </a:t>
            </a:r>
            <a:r>
              <a:rPr lang="de-AT" sz="2000" dirty="0" err="1" smtClean="0"/>
              <a:t>steeper</a:t>
            </a:r>
            <a:r>
              <a:rPr lang="de-AT" sz="2000" dirty="0" smtClean="0"/>
              <a:t> </a:t>
            </a:r>
            <a:r>
              <a:rPr lang="de-AT" sz="2000" dirty="0" err="1" smtClean="0"/>
              <a:t>the</a:t>
            </a:r>
            <a:r>
              <a:rPr lang="de-AT" sz="2000" dirty="0" smtClean="0"/>
              <a:t> </a:t>
            </a:r>
            <a:r>
              <a:rPr lang="de-AT" sz="2000" dirty="0" err="1" smtClean="0"/>
              <a:t>reduction</a:t>
            </a:r>
            <a:r>
              <a:rPr lang="de-AT" sz="2000" dirty="0" smtClean="0"/>
              <a:t> </a:t>
            </a:r>
            <a:r>
              <a:rPr lang="de-AT" sz="2000" dirty="0" err="1" smtClean="0"/>
              <a:t>path</a:t>
            </a:r>
            <a:r>
              <a:rPr lang="de-AT" sz="2000" dirty="0" smtClean="0"/>
              <a:t> </a:t>
            </a:r>
            <a:r>
              <a:rPr lang="de-AT" sz="2000" dirty="0" err="1" smtClean="0"/>
              <a:t>or</a:t>
            </a:r>
            <a:r>
              <a:rPr lang="de-AT" sz="2000" dirty="0" smtClean="0"/>
              <a:t> </a:t>
            </a:r>
            <a:r>
              <a:rPr lang="de-AT" sz="2000" dirty="0" err="1" smtClean="0"/>
              <a:t>we</a:t>
            </a:r>
            <a:r>
              <a:rPr lang="de-AT" sz="2000" dirty="0" smtClean="0"/>
              <a:t> </a:t>
            </a:r>
            <a:r>
              <a:rPr lang="de-AT" sz="2000" dirty="0" err="1" smtClean="0"/>
              <a:t>are</a:t>
            </a:r>
            <a:r>
              <a:rPr lang="de-AT" sz="2000" dirty="0" smtClean="0"/>
              <a:t> </a:t>
            </a:r>
            <a:r>
              <a:rPr lang="de-AT" sz="2000" dirty="0" err="1" smtClean="0"/>
              <a:t>missing</a:t>
            </a:r>
            <a:r>
              <a:rPr lang="de-AT" sz="2000" dirty="0" smtClean="0"/>
              <a:t> </a:t>
            </a:r>
            <a:r>
              <a:rPr lang="de-AT" sz="2000" dirty="0" err="1" smtClean="0"/>
              <a:t>theclimate</a:t>
            </a:r>
            <a:r>
              <a:rPr lang="de-AT" sz="2000" dirty="0" smtClean="0"/>
              <a:t> </a:t>
            </a:r>
            <a:r>
              <a:rPr lang="de-AT" sz="2000" dirty="0" err="1" smtClean="0"/>
              <a:t>targets</a:t>
            </a:r>
            <a:endParaRPr lang="de-AT" sz="4000" dirty="0"/>
          </a:p>
        </p:txBody>
      </p:sp>
      <p:sp>
        <p:nvSpPr>
          <p:cNvPr id="3" name="Inhaltsplatzhalter 2"/>
          <p:cNvSpPr>
            <a:spLocks noGrp="1"/>
          </p:cNvSpPr>
          <p:nvPr>
            <p:ph idx="1"/>
          </p:nvPr>
        </p:nvSpPr>
        <p:spPr/>
        <p:txBody>
          <a:bodyPr>
            <a:normAutofit/>
          </a:bodyPr>
          <a:lstStyle/>
          <a:p>
            <a:pPr marL="0" indent="0">
              <a:buNone/>
            </a:pPr>
            <a:r>
              <a:rPr lang="de-AT" sz="2400" dirty="0" err="1" smtClean="0"/>
              <a:t>CB:the</a:t>
            </a:r>
            <a:r>
              <a:rPr lang="de-AT" sz="2400" dirty="0" smtClean="0"/>
              <a:t> </a:t>
            </a:r>
            <a:r>
              <a:rPr lang="de-AT" sz="2400" dirty="0" err="1" smtClean="0"/>
              <a:t>quantity</a:t>
            </a:r>
            <a:r>
              <a:rPr lang="de-AT" sz="2400" dirty="0" smtClean="0"/>
              <a:t> </a:t>
            </a:r>
            <a:r>
              <a:rPr lang="de-AT" sz="2400" dirty="0" err="1" smtClean="0"/>
              <a:t>of</a:t>
            </a:r>
            <a:r>
              <a:rPr lang="de-AT" sz="2400" dirty="0" smtClean="0"/>
              <a:t> CO2 </a:t>
            </a:r>
            <a:r>
              <a:rPr lang="de-AT" sz="2400" dirty="0" err="1" smtClean="0"/>
              <a:t>that</a:t>
            </a:r>
            <a:r>
              <a:rPr lang="de-AT" sz="2400" dirty="0" smtClean="0"/>
              <a:t> </a:t>
            </a:r>
            <a:r>
              <a:rPr lang="de-AT" sz="2400" dirty="0" err="1" smtClean="0"/>
              <a:t>can</a:t>
            </a:r>
            <a:r>
              <a:rPr lang="de-AT" sz="2400" dirty="0" smtClean="0"/>
              <a:t> </a:t>
            </a:r>
            <a:r>
              <a:rPr lang="de-AT" sz="2400" dirty="0" err="1" smtClean="0"/>
              <a:t>be</a:t>
            </a:r>
            <a:r>
              <a:rPr lang="de-AT" sz="2400" dirty="0" smtClean="0"/>
              <a:t> </a:t>
            </a:r>
          </a:p>
          <a:p>
            <a:pPr marL="0" indent="0">
              <a:buNone/>
            </a:pPr>
            <a:r>
              <a:rPr lang="de-AT" sz="2400" dirty="0" err="1" smtClean="0"/>
              <a:t>Emitted</a:t>
            </a:r>
            <a:r>
              <a:rPr lang="de-AT" sz="2400" dirty="0" smtClean="0"/>
              <a:t> in </a:t>
            </a:r>
            <a:r>
              <a:rPr lang="de-AT" sz="2400" dirty="0" err="1" smtClean="0"/>
              <a:t>this</a:t>
            </a:r>
            <a:r>
              <a:rPr lang="de-AT" sz="2400" dirty="0" smtClean="0"/>
              <a:t> </a:t>
            </a:r>
            <a:r>
              <a:rPr lang="de-AT" sz="2400" dirty="0" err="1" smtClean="0"/>
              <a:t>century</a:t>
            </a:r>
            <a:r>
              <a:rPr lang="de-AT" sz="2400" dirty="0" smtClean="0"/>
              <a:t> </a:t>
            </a:r>
            <a:r>
              <a:rPr lang="de-AT" sz="2400" dirty="0" err="1" smtClean="0"/>
              <a:t>to</a:t>
            </a:r>
            <a:r>
              <a:rPr lang="de-AT" sz="2400" dirty="0" smtClean="0"/>
              <a:t> </a:t>
            </a:r>
            <a:r>
              <a:rPr lang="de-AT" sz="2400" dirty="0" err="1" smtClean="0"/>
              <a:t>remain</a:t>
            </a:r>
            <a:endParaRPr lang="de-AT" sz="2400" dirty="0" smtClean="0"/>
          </a:p>
          <a:p>
            <a:pPr marL="0" indent="0">
              <a:buNone/>
            </a:pPr>
            <a:r>
              <a:rPr lang="de-AT" sz="2400" dirty="0" err="1" smtClean="0"/>
              <a:t>within</a:t>
            </a:r>
            <a:r>
              <a:rPr lang="de-AT" sz="2400" dirty="0" smtClean="0"/>
              <a:t> a 2°C </a:t>
            </a:r>
            <a:r>
              <a:rPr lang="de-AT" sz="2400" dirty="0" err="1" smtClean="0"/>
              <a:t>warming</a:t>
            </a:r>
            <a:r>
              <a:rPr lang="de-AT" sz="2400" dirty="0" smtClean="0"/>
              <a:t>°“</a:t>
            </a:r>
            <a:endParaRPr lang="de-AT" sz="2400" dirty="0"/>
          </a:p>
          <a:p>
            <a:pPr marL="0" indent="0">
              <a:buNone/>
            </a:pPr>
            <a:r>
              <a:rPr lang="de-AT" sz="1600" dirty="0" smtClean="0"/>
              <a:t>Area </a:t>
            </a:r>
            <a:r>
              <a:rPr lang="de-AT" sz="1600" dirty="0" err="1" smtClean="0"/>
              <a:t>below</a:t>
            </a:r>
            <a:r>
              <a:rPr lang="de-AT" sz="1600" dirty="0" smtClean="0"/>
              <a:t> </a:t>
            </a:r>
            <a:r>
              <a:rPr lang="de-AT" sz="1600" dirty="0" err="1" smtClean="0"/>
              <a:t>the</a:t>
            </a:r>
            <a:r>
              <a:rPr lang="de-AT" sz="1600" dirty="0" smtClean="0"/>
              <a:t> </a:t>
            </a:r>
            <a:r>
              <a:rPr lang="de-AT" sz="1600" dirty="0" err="1" smtClean="0"/>
              <a:t>curve</a:t>
            </a:r>
            <a:r>
              <a:rPr lang="de-AT" sz="1600" dirty="0" smtClean="0"/>
              <a:t>: </a:t>
            </a:r>
            <a:r>
              <a:rPr lang="de-AT" sz="1600" dirty="0" err="1" smtClean="0"/>
              <a:t>the</a:t>
            </a:r>
            <a:r>
              <a:rPr lang="de-AT" sz="1600" dirty="0" smtClean="0"/>
              <a:t> total </a:t>
            </a:r>
            <a:r>
              <a:rPr lang="de-AT" sz="1600" dirty="0" err="1" smtClean="0"/>
              <a:t>budget</a:t>
            </a:r>
            <a:endParaRPr lang="de-AT" sz="1600" dirty="0" smtClean="0"/>
          </a:p>
          <a:p>
            <a:pPr marL="0" indent="0">
              <a:buNone/>
            </a:pPr>
            <a:endParaRPr lang="de-AT" sz="1600" dirty="0" smtClean="0"/>
          </a:p>
          <a:p>
            <a:pPr marL="0" indent="0">
              <a:buNone/>
            </a:pPr>
            <a:r>
              <a:rPr lang="de-AT" sz="1600" dirty="0" err="1" smtClean="0"/>
              <a:t>If</a:t>
            </a:r>
            <a:r>
              <a:rPr lang="de-AT" sz="1600" dirty="0" smtClean="0"/>
              <a:t> </a:t>
            </a:r>
            <a:r>
              <a:rPr lang="de-AT" sz="1600" dirty="0" err="1" smtClean="0"/>
              <a:t>we</a:t>
            </a:r>
            <a:r>
              <a:rPr lang="de-AT" sz="1600" dirty="0" smtClean="0"/>
              <a:t> </a:t>
            </a:r>
            <a:r>
              <a:rPr lang="de-AT" sz="1600" dirty="0" err="1" smtClean="0"/>
              <a:t>reduce</a:t>
            </a:r>
            <a:r>
              <a:rPr lang="de-AT" sz="1600" dirty="0" smtClean="0"/>
              <a:t> </a:t>
            </a:r>
            <a:r>
              <a:rPr lang="de-AT" sz="1600" dirty="0" err="1" smtClean="0"/>
              <a:t>emissionss</a:t>
            </a:r>
            <a:r>
              <a:rPr lang="de-AT" sz="1600" dirty="0" smtClean="0"/>
              <a:t> </a:t>
            </a:r>
            <a:r>
              <a:rPr lang="de-AT" sz="1600" dirty="0" err="1" smtClean="0"/>
              <a:t>immediately</a:t>
            </a:r>
            <a:endParaRPr lang="de-AT" sz="1600" dirty="0" smtClean="0"/>
          </a:p>
          <a:p>
            <a:pPr marL="0" indent="0">
              <a:buNone/>
            </a:pPr>
            <a:r>
              <a:rPr lang="de-AT" sz="1600" dirty="0" err="1" smtClean="0"/>
              <a:t>Grren</a:t>
            </a:r>
            <a:r>
              <a:rPr lang="de-AT" sz="1600" dirty="0" smtClean="0"/>
              <a:t> </a:t>
            </a:r>
            <a:r>
              <a:rPr lang="de-AT" sz="1600" dirty="0" err="1" smtClean="0"/>
              <a:t>curve</a:t>
            </a:r>
            <a:r>
              <a:rPr lang="de-AT" sz="1600" dirty="0" smtClean="0"/>
              <a:t>, fossil </a:t>
            </a:r>
            <a:r>
              <a:rPr lang="de-AT" sz="1600" dirty="0" err="1" smtClean="0"/>
              <a:t>fuels</a:t>
            </a:r>
            <a:r>
              <a:rPr lang="de-AT" sz="1600" dirty="0" smtClean="0"/>
              <a:t> </a:t>
            </a:r>
            <a:r>
              <a:rPr lang="de-AT" sz="1600" dirty="0" err="1" smtClean="0"/>
              <a:t>until</a:t>
            </a:r>
            <a:r>
              <a:rPr lang="de-AT" sz="1600" dirty="0" smtClean="0"/>
              <a:t> 2045</a:t>
            </a:r>
          </a:p>
          <a:p>
            <a:pPr marL="0" indent="0">
              <a:buNone/>
            </a:pPr>
            <a:r>
              <a:rPr lang="de-AT" sz="1600" dirty="0" err="1" smtClean="0"/>
              <a:t>If</a:t>
            </a:r>
            <a:r>
              <a:rPr lang="de-AT" sz="1600" dirty="0" smtClean="0"/>
              <a:t> </a:t>
            </a:r>
            <a:r>
              <a:rPr lang="de-AT" sz="1600" dirty="0" err="1" smtClean="0"/>
              <a:t>we</a:t>
            </a:r>
            <a:r>
              <a:rPr lang="de-AT" sz="1600" dirty="0" smtClean="0"/>
              <a:t> </a:t>
            </a:r>
            <a:r>
              <a:rPr lang="de-AT" sz="1600" dirty="0" err="1" smtClean="0"/>
              <a:t>reuce</a:t>
            </a:r>
            <a:r>
              <a:rPr lang="de-AT" sz="1600" dirty="0" smtClean="0"/>
              <a:t> </a:t>
            </a:r>
            <a:r>
              <a:rPr lang="de-AT" sz="1600" dirty="0" err="1" smtClean="0"/>
              <a:t>starting</a:t>
            </a:r>
            <a:r>
              <a:rPr lang="de-AT" sz="1600" dirty="0" smtClean="0"/>
              <a:t> 2035: fossil </a:t>
            </a:r>
            <a:r>
              <a:rPr lang="de-AT" sz="1600" dirty="0" err="1" smtClean="0"/>
              <a:t>fuels</a:t>
            </a:r>
            <a:endParaRPr lang="de-AT" sz="1600" dirty="0" smtClean="0"/>
          </a:p>
          <a:p>
            <a:pPr marL="0" indent="0">
              <a:buNone/>
            </a:pPr>
            <a:r>
              <a:rPr lang="de-AT" sz="1600" dirty="0" err="1" smtClean="0"/>
              <a:t>Until</a:t>
            </a:r>
            <a:r>
              <a:rPr lang="de-AT" sz="1600" dirty="0" smtClean="0"/>
              <a:t> 2035°</a:t>
            </a:r>
          </a:p>
          <a:p>
            <a:pPr marL="0" indent="0">
              <a:buNone/>
            </a:pPr>
            <a:r>
              <a:rPr lang="de-AT" sz="1600" dirty="0" err="1" smtClean="0"/>
              <a:t>If</a:t>
            </a:r>
            <a:r>
              <a:rPr lang="de-AT" sz="1600" dirty="0" smtClean="0"/>
              <a:t> </a:t>
            </a:r>
            <a:r>
              <a:rPr lang="de-AT" sz="1600" dirty="0" err="1" smtClean="0"/>
              <a:t>we</a:t>
            </a:r>
            <a:r>
              <a:rPr lang="de-AT" sz="1600" dirty="0" smtClean="0"/>
              <a:t> follow </a:t>
            </a:r>
            <a:r>
              <a:rPr lang="de-AT" sz="1600" dirty="0" err="1" smtClean="0"/>
              <a:t>the</a:t>
            </a:r>
            <a:r>
              <a:rPr lang="de-AT" sz="1600" dirty="0" smtClean="0"/>
              <a:t> </a:t>
            </a:r>
            <a:r>
              <a:rPr lang="de-AT" sz="1600" dirty="0" err="1" smtClean="0"/>
              <a:t>line</a:t>
            </a:r>
            <a:r>
              <a:rPr lang="de-AT" sz="1600" dirty="0" smtClean="0"/>
              <a:t> </a:t>
            </a:r>
            <a:r>
              <a:rPr lang="de-AT" sz="1600" dirty="0" err="1" smtClean="0"/>
              <a:t>to</a:t>
            </a:r>
            <a:r>
              <a:rPr lang="de-AT" sz="1600" dirty="0" smtClean="0"/>
              <a:t> 2050:</a:t>
            </a:r>
          </a:p>
          <a:p>
            <a:pPr marL="0" indent="0">
              <a:buNone/>
            </a:pPr>
            <a:r>
              <a:rPr lang="de-AT" sz="1600" dirty="0" err="1" smtClean="0"/>
              <a:t>No</a:t>
            </a:r>
            <a:r>
              <a:rPr lang="de-AT" sz="1600" dirty="0" smtClean="0"/>
              <a:t> real </a:t>
            </a:r>
            <a:r>
              <a:rPr lang="de-AT" sz="1600" dirty="0" err="1" smtClean="0"/>
              <a:t>chance</a:t>
            </a:r>
            <a:r>
              <a:rPr lang="de-AT" sz="1600" dirty="0" smtClean="0"/>
              <a:t> </a:t>
            </a:r>
            <a:r>
              <a:rPr lang="de-AT" sz="1600" dirty="0" err="1" smtClean="0"/>
              <a:t>to</a:t>
            </a:r>
            <a:r>
              <a:rPr lang="de-AT" sz="1600" dirty="0" smtClean="0"/>
              <a:t> </a:t>
            </a:r>
            <a:r>
              <a:rPr lang="de-AT" sz="1600" dirty="0" err="1" smtClean="0"/>
              <a:t>keep</a:t>
            </a:r>
            <a:r>
              <a:rPr lang="de-AT" sz="1600" dirty="0" smtClean="0"/>
              <a:t> </a:t>
            </a:r>
            <a:r>
              <a:rPr lang="de-AT" sz="1600" dirty="0" err="1" smtClean="0"/>
              <a:t>temeprture</a:t>
            </a:r>
            <a:r>
              <a:rPr lang="de-AT" sz="1600" dirty="0" smtClean="0"/>
              <a:t> </a:t>
            </a:r>
            <a:r>
              <a:rPr lang="de-AT" sz="1600" dirty="0" err="1" smtClean="0"/>
              <a:t>below</a:t>
            </a:r>
            <a:r>
              <a:rPr lang="de-AT" sz="1600" dirty="0" smtClean="0"/>
              <a:t> 2°C</a:t>
            </a:r>
            <a:endParaRPr lang="de-AT" sz="1800" dirty="0"/>
          </a:p>
        </p:txBody>
      </p:sp>
      <p:pic>
        <p:nvPicPr>
          <p:cNvPr id="4" name="Inhaltsplatzhalter 3"/>
          <p:cNvPicPr>
            <a:picLocks noChangeAspect="1"/>
          </p:cNvPicPr>
          <p:nvPr/>
        </p:nvPicPr>
        <p:blipFill>
          <a:blip r:embed="rId2"/>
          <a:stretch>
            <a:fillRect/>
          </a:stretch>
        </p:blipFill>
        <p:spPr>
          <a:xfrm>
            <a:off x="4340575" y="2238703"/>
            <a:ext cx="4511378" cy="4193628"/>
          </a:xfrm>
          <a:prstGeom prst="rect">
            <a:avLst/>
          </a:prstGeom>
          <a:ln w="142875" cap="sq" cmpd="dbl">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75930483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sz="4000" b="1" dirty="0" err="1" smtClean="0"/>
              <a:t>Tipping</a:t>
            </a:r>
            <a:r>
              <a:rPr lang="de-AT" sz="4000" b="1" dirty="0" smtClean="0"/>
              <a:t> </a:t>
            </a:r>
            <a:r>
              <a:rPr lang="de-AT" sz="4000" b="1" dirty="0" err="1" smtClean="0"/>
              <a:t>points</a:t>
            </a:r>
            <a:r>
              <a:rPr lang="de-AT" sz="4000" b="1" dirty="0" smtClean="0"/>
              <a:t> in </a:t>
            </a:r>
            <a:r>
              <a:rPr lang="de-AT" sz="4000" b="1" dirty="0" err="1" smtClean="0"/>
              <a:t>the</a:t>
            </a:r>
            <a:r>
              <a:rPr lang="de-AT" sz="4000" b="1" dirty="0" smtClean="0"/>
              <a:t> </a:t>
            </a:r>
            <a:r>
              <a:rPr lang="de-AT" sz="4000" b="1" dirty="0" err="1" smtClean="0"/>
              <a:t>climate</a:t>
            </a:r>
            <a:r>
              <a:rPr lang="de-AT" sz="4000" b="1" dirty="0" smtClean="0"/>
              <a:t> </a:t>
            </a:r>
            <a:r>
              <a:rPr lang="de-AT" sz="4000" b="1" dirty="0" err="1" smtClean="0"/>
              <a:t>system</a:t>
            </a:r>
            <a:r>
              <a:rPr lang="de-AT" sz="4000" b="1" dirty="0" smtClean="0"/>
              <a:t/>
            </a:r>
            <a:br>
              <a:rPr lang="de-AT" sz="4000" b="1" dirty="0" smtClean="0"/>
            </a:br>
            <a:r>
              <a:rPr lang="de-AT" sz="2400" b="1" dirty="0" err="1" smtClean="0"/>
              <a:t>if</a:t>
            </a:r>
            <a:r>
              <a:rPr lang="de-AT" sz="2400" b="1" dirty="0" smtClean="0"/>
              <a:t> </a:t>
            </a:r>
            <a:r>
              <a:rPr lang="de-AT" sz="2400" b="1" dirty="0" err="1" smtClean="0"/>
              <a:t>warming</a:t>
            </a:r>
            <a:r>
              <a:rPr lang="de-AT" sz="2400" b="1" dirty="0" smtClean="0"/>
              <a:t> </a:t>
            </a:r>
            <a:r>
              <a:rPr lang="de-AT" sz="2400" b="1" dirty="0" err="1" smtClean="0"/>
              <a:t>reaches</a:t>
            </a:r>
            <a:r>
              <a:rPr lang="de-AT" sz="2400" b="1" dirty="0" smtClean="0"/>
              <a:t> 3°C </a:t>
            </a:r>
            <a:r>
              <a:rPr lang="de-AT" sz="2400" b="1" dirty="0" err="1" smtClean="0"/>
              <a:t>ocean</a:t>
            </a:r>
            <a:r>
              <a:rPr lang="de-AT" sz="2400" b="1" dirty="0" smtClean="0"/>
              <a:t> </a:t>
            </a:r>
            <a:r>
              <a:rPr lang="de-AT" sz="2400" b="1" dirty="0" err="1" smtClean="0"/>
              <a:t>level</a:t>
            </a:r>
            <a:r>
              <a:rPr lang="de-AT" sz="2400" b="1" dirty="0" smtClean="0"/>
              <a:t> </a:t>
            </a:r>
            <a:r>
              <a:rPr lang="de-AT" sz="2400" b="1" dirty="0" err="1" smtClean="0"/>
              <a:t>might</a:t>
            </a:r>
            <a:r>
              <a:rPr lang="de-AT" sz="2400" b="1" dirty="0" smtClean="0"/>
              <a:t> </a:t>
            </a:r>
            <a:r>
              <a:rPr lang="de-AT" sz="2400" b="1" dirty="0" err="1" smtClean="0"/>
              <a:t>increase</a:t>
            </a:r>
            <a:r>
              <a:rPr lang="de-AT" sz="2400" b="1" dirty="0" smtClean="0"/>
              <a:t> </a:t>
            </a:r>
            <a:r>
              <a:rPr lang="de-AT" sz="2400" b="1" dirty="0" err="1" smtClean="0"/>
              <a:t>by</a:t>
            </a:r>
            <a:r>
              <a:rPr lang="de-AT" sz="2400" b="1" dirty="0" smtClean="0"/>
              <a:t> 10m, </a:t>
            </a:r>
            <a:r>
              <a:rPr lang="de-AT" sz="2400" b="1" dirty="0" err="1" smtClean="0"/>
              <a:t>more</a:t>
            </a:r>
            <a:r>
              <a:rPr lang="de-AT" sz="2400" b="1" dirty="0" smtClean="0"/>
              <a:t> </a:t>
            </a:r>
            <a:r>
              <a:rPr lang="de-AT" sz="2400" b="1" dirty="0" err="1" smtClean="0"/>
              <a:t>and</a:t>
            </a:r>
            <a:r>
              <a:rPr lang="de-AT" sz="2400" b="1" dirty="0" smtClean="0"/>
              <a:t> </a:t>
            </a:r>
            <a:r>
              <a:rPr lang="de-AT" sz="2400" b="1" dirty="0" err="1" smtClean="0"/>
              <a:t>more</a:t>
            </a:r>
            <a:r>
              <a:rPr lang="de-AT" sz="2400" b="1" dirty="0" smtClean="0"/>
              <a:t> </a:t>
            </a:r>
            <a:r>
              <a:rPr lang="de-AT" sz="2400" b="1" dirty="0" err="1" smtClean="0"/>
              <a:t>parts</a:t>
            </a:r>
            <a:r>
              <a:rPr lang="de-AT" sz="2400" b="1" dirty="0" smtClean="0"/>
              <a:t> </a:t>
            </a:r>
            <a:r>
              <a:rPr lang="de-AT" sz="2400" b="1" dirty="0" err="1" smtClean="0"/>
              <a:t>of</a:t>
            </a:r>
            <a:r>
              <a:rPr lang="de-AT" sz="2400" b="1" dirty="0" smtClean="0"/>
              <a:t> </a:t>
            </a:r>
            <a:r>
              <a:rPr lang="de-AT" sz="2400" b="1" dirty="0" err="1" smtClean="0"/>
              <a:t>the</a:t>
            </a:r>
            <a:r>
              <a:rPr lang="de-AT" sz="2400" b="1" dirty="0" smtClean="0"/>
              <a:t> </a:t>
            </a:r>
            <a:r>
              <a:rPr lang="de-AT" sz="2400" b="1" dirty="0" err="1" smtClean="0"/>
              <a:t>globe</a:t>
            </a:r>
            <a:r>
              <a:rPr lang="de-AT" sz="2400" b="1" dirty="0" smtClean="0"/>
              <a:t> will </a:t>
            </a:r>
            <a:r>
              <a:rPr lang="de-AT" sz="2400" b="1" dirty="0" err="1" smtClean="0"/>
              <a:t>become</a:t>
            </a:r>
            <a:r>
              <a:rPr lang="de-AT" sz="2400" b="1" dirty="0" smtClean="0"/>
              <a:t> </a:t>
            </a:r>
            <a:r>
              <a:rPr lang="de-AT" sz="2400" b="1" dirty="0" err="1" smtClean="0"/>
              <a:t>uninhabitable</a:t>
            </a:r>
            <a:r>
              <a:rPr lang="de-AT" sz="2400" b="1" dirty="0" smtClean="0"/>
              <a:t>!</a:t>
            </a:r>
            <a:endParaRPr lang="de-AT" sz="3200" dirty="0"/>
          </a:p>
        </p:txBody>
      </p:sp>
      <p:pic>
        <p:nvPicPr>
          <p:cNvPr id="4" name="Inhaltsplatzhalter 3"/>
          <p:cNvPicPr>
            <a:picLocks noGrp="1" noChangeAspect="1"/>
          </p:cNvPicPr>
          <p:nvPr>
            <p:ph idx="1"/>
          </p:nvPr>
        </p:nvPicPr>
        <p:blipFill>
          <a:blip r:embed="rId2"/>
          <a:stretch>
            <a:fillRect/>
          </a:stretch>
        </p:blipFill>
        <p:spPr>
          <a:xfrm>
            <a:off x="1432757" y="1923396"/>
            <a:ext cx="6732605" cy="4456385"/>
          </a:xfrm>
          <a:prstGeom prst="rect">
            <a:avLst/>
          </a:prstGeom>
        </p:spPr>
      </p:pic>
    </p:spTree>
    <p:extLst>
      <p:ext uri="{BB962C8B-B14F-4D97-AF65-F5344CB8AC3E}">
        <p14:creationId xmlns:p14="http://schemas.microsoft.com/office/powerpoint/2010/main" val="7564093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1710487" y="2273184"/>
            <a:ext cx="2700000" cy="3600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de-DE">
              <a:solidFill>
                <a:prstClr val="white"/>
              </a:solidFill>
            </a:endParaRPr>
          </a:p>
        </p:txBody>
      </p:sp>
      <p:sp>
        <p:nvSpPr>
          <p:cNvPr id="6" name="Rechteck 5"/>
          <p:cNvSpPr/>
          <p:nvPr/>
        </p:nvSpPr>
        <p:spPr>
          <a:xfrm>
            <a:off x="1710489" y="4865184"/>
            <a:ext cx="756698" cy="1008000"/>
          </a:xfrm>
          <a:prstGeom prst="rect">
            <a:avLst/>
          </a:prstGeom>
          <a:solidFill>
            <a:srgbClr val="00B050"/>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de-DE">
              <a:solidFill>
                <a:prstClr val="white"/>
              </a:solidFill>
            </a:endParaRPr>
          </a:p>
        </p:txBody>
      </p:sp>
      <p:sp>
        <p:nvSpPr>
          <p:cNvPr id="8" name="Rechteck 7"/>
          <p:cNvSpPr/>
          <p:nvPr/>
        </p:nvSpPr>
        <p:spPr>
          <a:xfrm>
            <a:off x="2471950" y="5369189"/>
            <a:ext cx="378698" cy="503999"/>
          </a:xfrm>
          <a:prstGeom prst="rect">
            <a:avLst/>
          </a:prstGeom>
          <a:solidFill>
            <a:srgbClr val="3366FF"/>
          </a:solidFill>
          <a:ln>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de-DE">
              <a:solidFill>
                <a:prstClr val="white"/>
              </a:solidFill>
            </a:endParaRPr>
          </a:p>
        </p:txBody>
      </p:sp>
      <p:sp>
        <p:nvSpPr>
          <p:cNvPr id="10" name="Rechteck 9"/>
          <p:cNvSpPr/>
          <p:nvPr/>
        </p:nvSpPr>
        <p:spPr>
          <a:xfrm>
            <a:off x="2856019" y="5477186"/>
            <a:ext cx="297697" cy="395998"/>
          </a:xfrm>
          <a:prstGeom prst="rect">
            <a:avLst/>
          </a:prstGeom>
          <a:solidFill>
            <a:srgbClr val="C00000"/>
          </a:solidFill>
          <a:ln>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de-DE">
              <a:solidFill>
                <a:prstClr val="white"/>
              </a:solidFill>
            </a:endParaRPr>
          </a:p>
        </p:txBody>
      </p:sp>
      <p:sp>
        <p:nvSpPr>
          <p:cNvPr id="13" name="Rechteck 12"/>
          <p:cNvSpPr/>
          <p:nvPr/>
        </p:nvSpPr>
        <p:spPr>
          <a:xfrm>
            <a:off x="3163240" y="5585201"/>
            <a:ext cx="216689" cy="287987"/>
          </a:xfrm>
          <a:prstGeom prst="rect">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de-DE">
              <a:solidFill>
                <a:prstClr val="white"/>
              </a:solidFill>
            </a:endParaRPr>
          </a:p>
        </p:txBody>
      </p:sp>
      <p:sp>
        <p:nvSpPr>
          <p:cNvPr id="14" name="Rechteck 13"/>
          <p:cNvSpPr/>
          <p:nvPr/>
        </p:nvSpPr>
        <p:spPr>
          <a:xfrm>
            <a:off x="3385299" y="5660532"/>
            <a:ext cx="162684" cy="215986"/>
          </a:xfrm>
          <a:prstGeom prst="rect">
            <a:avLst/>
          </a:prstGeom>
          <a:solidFill>
            <a:schemeClr val="accent4">
              <a:lumMod val="60000"/>
              <a:lumOff val="40000"/>
            </a:schemeClr>
          </a:solidFill>
          <a:ln>
            <a:solidFill>
              <a:schemeClr val="accent4">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de-DE">
              <a:solidFill>
                <a:prstClr val="white"/>
              </a:solidFill>
            </a:endParaRPr>
          </a:p>
        </p:txBody>
      </p:sp>
      <p:sp>
        <p:nvSpPr>
          <p:cNvPr id="16" name="Rechteck 15"/>
          <p:cNvSpPr/>
          <p:nvPr/>
        </p:nvSpPr>
        <p:spPr>
          <a:xfrm>
            <a:off x="4996643" y="2273184"/>
            <a:ext cx="2700000" cy="3600000"/>
          </a:xfrm>
          <a:prstGeom prst="rect">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de-DE">
              <a:solidFill>
                <a:prstClr val="white"/>
              </a:solidFill>
            </a:endParaRPr>
          </a:p>
        </p:txBody>
      </p:sp>
      <p:sp>
        <p:nvSpPr>
          <p:cNvPr id="17" name="Rechteck 16"/>
          <p:cNvSpPr/>
          <p:nvPr/>
        </p:nvSpPr>
        <p:spPr>
          <a:xfrm>
            <a:off x="5023963" y="2861706"/>
            <a:ext cx="2430000" cy="3011478"/>
          </a:xfrm>
          <a:prstGeom prst="rect">
            <a:avLst/>
          </a:prstGeom>
          <a:solidFill>
            <a:schemeClr val="tx1">
              <a:lumMod val="95000"/>
              <a:lumOff val="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de-DE">
              <a:solidFill>
                <a:prstClr val="white"/>
              </a:solidFill>
            </a:endParaRPr>
          </a:p>
        </p:txBody>
      </p:sp>
      <p:sp>
        <p:nvSpPr>
          <p:cNvPr id="18" name="Rechteck 17"/>
          <p:cNvSpPr/>
          <p:nvPr/>
        </p:nvSpPr>
        <p:spPr>
          <a:xfrm>
            <a:off x="4996643" y="4699868"/>
            <a:ext cx="1506897" cy="1173321"/>
          </a:xfrm>
          <a:prstGeom prst="rect">
            <a:avLst/>
          </a:prstGeom>
          <a:solidFill>
            <a:srgbClr val="00B050"/>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de-DE">
              <a:solidFill>
                <a:prstClr val="white"/>
              </a:solidFill>
            </a:endParaRPr>
          </a:p>
        </p:txBody>
      </p:sp>
      <p:sp>
        <p:nvSpPr>
          <p:cNvPr id="19" name="Rechteck 18"/>
          <p:cNvSpPr/>
          <p:nvPr/>
        </p:nvSpPr>
        <p:spPr>
          <a:xfrm>
            <a:off x="6510869" y="5024209"/>
            <a:ext cx="970415" cy="838865"/>
          </a:xfrm>
          <a:prstGeom prst="rect">
            <a:avLst/>
          </a:prstGeom>
          <a:solidFill>
            <a:srgbClr val="3366FF"/>
          </a:solidFill>
          <a:ln>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de-DE">
              <a:solidFill>
                <a:prstClr val="white"/>
              </a:solidFill>
            </a:endParaRPr>
          </a:p>
        </p:txBody>
      </p:sp>
      <p:sp>
        <p:nvSpPr>
          <p:cNvPr id="20" name="Rechteck 19"/>
          <p:cNvSpPr/>
          <p:nvPr/>
        </p:nvSpPr>
        <p:spPr>
          <a:xfrm>
            <a:off x="6191571" y="2858375"/>
            <a:ext cx="1262392" cy="1819638"/>
          </a:xfrm>
          <a:prstGeom prst="rect">
            <a:avLst/>
          </a:prstGeom>
          <a:solidFill>
            <a:srgbClr val="C00000"/>
          </a:solidFill>
          <a:ln>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de-DE">
              <a:solidFill>
                <a:prstClr val="white"/>
              </a:solidFill>
            </a:endParaRPr>
          </a:p>
        </p:txBody>
      </p:sp>
      <p:sp>
        <p:nvSpPr>
          <p:cNvPr id="21" name="Rechteck 20"/>
          <p:cNvSpPr/>
          <p:nvPr/>
        </p:nvSpPr>
        <p:spPr>
          <a:xfrm>
            <a:off x="5023964" y="2858374"/>
            <a:ext cx="1148237" cy="1819638"/>
          </a:xfrm>
          <a:prstGeom prst="rect">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de-DE">
              <a:solidFill>
                <a:prstClr val="white"/>
              </a:solidFill>
            </a:endParaRPr>
          </a:p>
        </p:txBody>
      </p:sp>
      <p:sp>
        <p:nvSpPr>
          <p:cNvPr id="22" name="Rechteck 21"/>
          <p:cNvSpPr/>
          <p:nvPr/>
        </p:nvSpPr>
        <p:spPr>
          <a:xfrm>
            <a:off x="6530860" y="4724030"/>
            <a:ext cx="910844" cy="254158"/>
          </a:xfrm>
          <a:prstGeom prst="rect">
            <a:avLst/>
          </a:prstGeom>
          <a:solidFill>
            <a:schemeClr val="accent4">
              <a:lumMod val="60000"/>
              <a:lumOff val="40000"/>
            </a:schemeClr>
          </a:solidFill>
          <a:ln>
            <a:solidFill>
              <a:schemeClr val="accent4">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de-DE">
              <a:solidFill>
                <a:prstClr val="white"/>
              </a:solidFill>
            </a:endParaRPr>
          </a:p>
        </p:txBody>
      </p:sp>
      <p:sp>
        <p:nvSpPr>
          <p:cNvPr id="23" name="Textfeld 22"/>
          <p:cNvSpPr txBox="1"/>
          <p:nvPr/>
        </p:nvSpPr>
        <p:spPr>
          <a:xfrm>
            <a:off x="1731176" y="1757114"/>
            <a:ext cx="2249687" cy="646331"/>
          </a:xfrm>
          <a:prstGeom prst="rect">
            <a:avLst/>
          </a:prstGeom>
          <a:noFill/>
        </p:spPr>
        <p:txBody>
          <a:bodyPr wrap="square" rtlCol="0">
            <a:spAutoFit/>
          </a:bodyPr>
          <a:lstStyle/>
          <a:p>
            <a:pPr defTabSz="914400"/>
            <a:r>
              <a:rPr lang="de-DE" dirty="0">
                <a:solidFill>
                  <a:prstClr val="black"/>
                </a:solidFill>
              </a:rPr>
              <a:t>2013 </a:t>
            </a:r>
            <a:r>
              <a:rPr lang="de-DE" dirty="0" err="1">
                <a:solidFill>
                  <a:prstClr val="black"/>
                </a:solidFill>
              </a:rPr>
              <a:t>Renewables</a:t>
            </a:r>
            <a:r>
              <a:rPr lang="de-DE" dirty="0">
                <a:solidFill>
                  <a:prstClr val="black"/>
                </a:solidFill>
              </a:rPr>
              <a:t> 12%  </a:t>
            </a:r>
          </a:p>
        </p:txBody>
      </p:sp>
      <p:sp>
        <p:nvSpPr>
          <p:cNvPr id="24" name="Textfeld 23"/>
          <p:cNvSpPr txBox="1"/>
          <p:nvPr/>
        </p:nvSpPr>
        <p:spPr>
          <a:xfrm>
            <a:off x="4979097" y="1757114"/>
            <a:ext cx="2249687" cy="646331"/>
          </a:xfrm>
          <a:prstGeom prst="rect">
            <a:avLst/>
          </a:prstGeom>
          <a:noFill/>
        </p:spPr>
        <p:txBody>
          <a:bodyPr wrap="square" rtlCol="0">
            <a:spAutoFit/>
          </a:bodyPr>
          <a:lstStyle/>
          <a:p>
            <a:pPr defTabSz="914400"/>
            <a:r>
              <a:rPr lang="de-DE" dirty="0" smtClean="0">
                <a:solidFill>
                  <a:prstClr val="black"/>
                </a:solidFill>
              </a:rPr>
              <a:t>2040 </a:t>
            </a:r>
            <a:r>
              <a:rPr lang="de-DE" dirty="0" err="1">
                <a:solidFill>
                  <a:prstClr val="black"/>
                </a:solidFill>
              </a:rPr>
              <a:t>Renewables</a:t>
            </a:r>
            <a:r>
              <a:rPr lang="de-DE" dirty="0">
                <a:solidFill>
                  <a:prstClr val="black"/>
                </a:solidFill>
              </a:rPr>
              <a:t> </a:t>
            </a:r>
            <a:r>
              <a:rPr lang="de-DE" dirty="0" smtClean="0">
                <a:solidFill>
                  <a:prstClr val="black"/>
                </a:solidFill>
              </a:rPr>
              <a:t>100%  </a:t>
            </a:r>
            <a:endParaRPr lang="de-DE" dirty="0">
              <a:solidFill>
                <a:prstClr val="black"/>
              </a:solidFill>
            </a:endParaRPr>
          </a:p>
        </p:txBody>
      </p:sp>
      <p:sp>
        <p:nvSpPr>
          <p:cNvPr id="25" name="Textfeld 24"/>
          <p:cNvSpPr txBox="1"/>
          <p:nvPr/>
        </p:nvSpPr>
        <p:spPr>
          <a:xfrm>
            <a:off x="4996643" y="5507187"/>
            <a:ext cx="1069749" cy="646331"/>
          </a:xfrm>
          <a:prstGeom prst="rect">
            <a:avLst/>
          </a:prstGeom>
          <a:noFill/>
        </p:spPr>
        <p:txBody>
          <a:bodyPr wrap="square" rtlCol="0">
            <a:spAutoFit/>
          </a:bodyPr>
          <a:lstStyle/>
          <a:p>
            <a:pPr defTabSz="914400"/>
            <a:r>
              <a:rPr lang="de-DE" b="1" dirty="0" err="1">
                <a:solidFill>
                  <a:prstClr val="black"/>
                </a:solidFill>
              </a:rPr>
              <a:t>Bioenergy</a:t>
            </a:r>
            <a:endParaRPr lang="de-DE" b="1" dirty="0">
              <a:solidFill>
                <a:prstClr val="black"/>
              </a:solidFill>
            </a:endParaRPr>
          </a:p>
        </p:txBody>
      </p:sp>
      <p:sp>
        <p:nvSpPr>
          <p:cNvPr id="26" name="Textfeld 25"/>
          <p:cNvSpPr txBox="1"/>
          <p:nvPr/>
        </p:nvSpPr>
        <p:spPr>
          <a:xfrm>
            <a:off x="5198534" y="4036564"/>
            <a:ext cx="1151466" cy="369332"/>
          </a:xfrm>
          <a:prstGeom prst="rect">
            <a:avLst/>
          </a:prstGeom>
          <a:noFill/>
        </p:spPr>
        <p:txBody>
          <a:bodyPr wrap="square" rtlCol="0">
            <a:spAutoFit/>
          </a:bodyPr>
          <a:lstStyle/>
          <a:p>
            <a:pPr defTabSz="914400"/>
            <a:r>
              <a:rPr lang="de-DE" b="1" dirty="0">
                <a:solidFill>
                  <a:prstClr val="black"/>
                </a:solidFill>
              </a:rPr>
              <a:t>Solar</a:t>
            </a:r>
          </a:p>
        </p:txBody>
      </p:sp>
      <p:sp>
        <p:nvSpPr>
          <p:cNvPr id="27" name="Textfeld 26"/>
          <p:cNvSpPr txBox="1"/>
          <p:nvPr/>
        </p:nvSpPr>
        <p:spPr>
          <a:xfrm>
            <a:off x="6097853" y="5104744"/>
            <a:ext cx="1920081" cy="369332"/>
          </a:xfrm>
          <a:prstGeom prst="rect">
            <a:avLst/>
          </a:prstGeom>
          <a:noFill/>
        </p:spPr>
        <p:txBody>
          <a:bodyPr wrap="square" rtlCol="0">
            <a:spAutoFit/>
          </a:bodyPr>
          <a:lstStyle/>
          <a:p>
            <a:pPr defTabSz="914400"/>
            <a:r>
              <a:rPr lang="de-DE" b="1" dirty="0">
                <a:solidFill>
                  <a:prstClr val="black"/>
                </a:solidFill>
              </a:rPr>
              <a:t> </a:t>
            </a:r>
            <a:r>
              <a:rPr lang="de-DE" b="1" dirty="0" smtClean="0">
                <a:solidFill>
                  <a:prstClr val="black"/>
                </a:solidFill>
              </a:rPr>
              <a:t>             </a:t>
            </a:r>
            <a:r>
              <a:rPr lang="de-DE" b="1" dirty="0" err="1" smtClean="0">
                <a:solidFill>
                  <a:prstClr val="black"/>
                </a:solidFill>
              </a:rPr>
              <a:t>water</a:t>
            </a:r>
            <a:endParaRPr lang="de-DE" b="1" dirty="0">
              <a:solidFill>
                <a:prstClr val="black"/>
              </a:solidFill>
            </a:endParaRPr>
          </a:p>
        </p:txBody>
      </p:sp>
      <p:sp>
        <p:nvSpPr>
          <p:cNvPr id="29" name="Textfeld 28"/>
          <p:cNvSpPr txBox="1"/>
          <p:nvPr/>
        </p:nvSpPr>
        <p:spPr>
          <a:xfrm rot="21422026">
            <a:off x="6103997" y="4748419"/>
            <a:ext cx="1413291" cy="307777"/>
          </a:xfrm>
          <a:prstGeom prst="rect">
            <a:avLst/>
          </a:prstGeom>
          <a:noFill/>
        </p:spPr>
        <p:txBody>
          <a:bodyPr wrap="square" rtlCol="0">
            <a:spAutoFit/>
          </a:bodyPr>
          <a:lstStyle/>
          <a:p>
            <a:pPr defTabSz="914400"/>
            <a:r>
              <a:rPr lang="de-DE" sz="1400" b="1" dirty="0" smtClean="0">
                <a:solidFill>
                  <a:prstClr val="black"/>
                </a:solidFill>
              </a:rPr>
              <a:t>                  </a:t>
            </a:r>
            <a:r>
              <a:rPr lang="de-DE" sz="1400" b="1" dirty="0" err="1" smtClean="0">
                <a:solidFill>
                  <a:prstClr val="black"/>
                </a:solidFill>
              </a:rPr>
              <a:t>Oth</a:t>
            </a:r>
            <a:r>
              <a:rPr lang="de-DE" sz="1400" b="1" dirty="0">
                <a:solidFill>
                  <a:prstClr val="black"/>
                </a:solidFill>
              </a:rPr>
              <a:t>.</a:t>
            </a:r>
          </a:p>
        </p:txBody>
      </p:sp>
      <p:sp>
        <p:nvSpPr>
          <p:cNvPr id="30" name="Textfeld 29"/>
          <p:cNvSpPr txBox="1"/>
          <p:nvPr/>
        </p:nvSpPr>
        <p:spPr>
          <a:xfrm>
            <a:off x="2835529" y="3343304"/>
            <a:ext cx="1069749" cy="738664"/>
          </a:xfrm>
          <a:prstGeom prst="rect">
            <a:avLst/>
          </a:prstGeom>
          <a:noFill/>
        </p:spPr>
        <p:txBody>
          <a:bodyPr wrap="square" rtlCol="0">
            <a:spAutoFit/>
          </a:bodyPr>
          <a:lstStyle/>
          <a:p>
            <a:pPr defTabSz="914400"/>
            <a:r>
              <a:rPr lang="de-DE" sz="1400" b="1" dirty="0">
                <a:solidFill>
                  <a:prstClr val="white"/>
                </a:solidFill>
              </a:rPr>
              <a:t>Fossil </a:t>
            </a:r>
            <a:r>
              <a:rPr lang="de-DE" sz="1400" b="1" dirty="0" err="1">
                <a:solidFill>
                  <a:prstClr val="white"/>
                </a:solidFill>
              </a:rPr>
              <a:t>fuels</a:t>
            </a:r>
            <a:r>
              <a:rPr lang="de-DE" sz="1400" b="1" dirty="0">
                <a:solidFill>
                  <a:prstClr val="white"/>
                </a:solidFill>
              </a:rPr>
              <a:t> </a:t>
            </a:r>
            <a:r>
              <a:rPr lang="de-DE" sz="1400" b="1" dirty="0" err="1">
                <a:solidFill>
                  <a:prstClr val="white"/>
                </a:solidFill>
              </a:rPr>
              <a:t>and</a:t>
            </a:r>
            <a:r>
              <a:rPr lang="de-DE" sz="1400" b="1" dirty="0">
                <a:solidFill>
                  <a:prstClr val="white"/>
                </a:solidFill>
              </a:rPr>
              <a:t> </a:t>
            </a:r>
            <a:r>
              <a:rPr lang="de-DE" sz="1400" b="1" dirty="0" err="1">
                <a:solidFill>
                  <a:prstClr val="white"/>
                </a:solidFill>
              </a:rPr>
              <a:t>Nuclear</a:t>
            </a:r>
            <a:r>
              <a:rPr lang="de-DE" sz="1400" b="1" dirty="0">
                <a:solidFill>
                  <a:prstClr val="white"/>
                </a:solidFill>
              </a:rPr>
              <a:t> </a:t>
            </a:r>
          </a:p>
        </p:txBody>
      </p:sp>
      <p:sp>
        <p:nvSpPr>
          <p:cNvPr id="31" name="Textfeld 30"/>
          <p:cNvSpPr txBox="1"/>
          <p:nvPr/>
        </p:nvSpPr>
        <p:spPr>
          <a:xfrm>
            <a:off x="5342411" y="2293997"/>
            <a:ext cx="1793730" cy="307777"/>
          </a:xfrm>
          <a:prstGeom prst="rect">
            <a:avLst/>
          </a:prstGeom>
          <a:noFill/>
        </p:spPr>
        <p:txBody>
          <a:bodyPr wrap="square" rtlCol="0">
            <a:spAutoFit/>
          </a:bodyPr>
          <a:lstStyle/>
          <a:p>
            <a:pPr defTabSz="914400"/>
            <a:r>
              <a:rPr lang="de-DE" sz="1400" b="1" dirty="0">
                <a:solidFill>
                  <a:prstClr val="black"/>
                </a:solidFill>
              </a:rPr>
              <a:t>- </a:t>
            </a:r>
            <a:r>
              <a:rPr lang="de-DE" sz="1400" b="1" dirty="0" smtClean="0">
                <a:solidFill>
                  <a:prstClr val="black"/>
                </a:solidFill>
              </a:rPr>
              <a:t>30</a:t>
            </a:r>
            <a:r>
              <a:rPr lang="de-DE" sz="1400" b="1" dirty="0">
                <a:solidFill>
                  <a:prstClr val="black"/>
                </a:solidFill>
              </a:rPr>
              <a:t>% </a:t>
            </a:r>
            <a:r>
              <a:rPr lang="de-DE" sz="1400" b="1" dirty="0" err="1">
                <a:solidFill>
                  <a:prstClr val="black"/>
                </a:solidFill>
              </a:rPr>
              <a:t>of</a:t>
            </a:r>
            <a:r>
              <a:rPr lang="de-DE" sz="1400" b="1" dirty="0">
                <a:solidFill>
                  <a:prstClr val="black"/>
                </a:solidFill>
              </a:rPr>
              <a:t> </a:t>
            </a:r>
            <a:r>
              <a:rPr lang="de-DE" sz="1400" b="1" dirty="0" err="1">
                <a:solidFill>
                  <a:prstClr val="black"/>
                </a:solidFill>
              </a:rPr>
              <a:t>Energy</a:t>
            </a:r>
            <a:r>
              <a:rPr lang="de-DE" sz="1400" b="1" dirty="0">
                <a:solidFill>
                  <a:prstClr val="black"/>
                </a:solidFill>
              </a:rPr>
              <a:t> </a:t>
            </a:r>
            <a:r>
              <a:rPr lang="de-DE" sz="1400" b="1" dirty="0" err="1">
                <a:solidFill>
                  <a:prstClr val="black"/>
                </a:solidFill>
              </a:rPr>
              <a:t>use</a:t>
            </a:r>
            <a:endParaRPr lang="de-DE" sz="1400" b="1" dirty="0">
              <a:solidFill>
                <a:prstClr val="black"/>
              </a:solidFill>
            </a:endParaRPr>
          </a:p>
        </p:txBody>
      </p:sp>
      <p:sp>
        <p:nvSpPr>
          <p:cNvPr id="32" name="Textfeld 31"/>
          <p:cNvSpPr txBox="1"/>
          <p:nvPr/>
        </p:nvSpPr>
        <p:spPr>
          <a:xfrm>
            <a:off x="6481980" y="3001345"/>
            <a:ext cx="1332872" cy="400110"/>
          </a:xfrm>
          <a:prstGeom prst="rect">
            <a:avLst/>
          </a:prstGeom>
          <a:noFill/>
        </p:spPr>
        <p:txBody>
          <a:bodyPr wrap="square" rtlCol="0">
            <a:spAutoFit/>
          </a:bodyPr>
          <a:lstStyle/>
          <a:p>
            <a:pPr defTabSz="914400"/>
            <a:r>
              <a:rPr lang="de-DE" sz="2000" b="1" dirty="0" smtClean="0">
                <a:solidFill>
                  <a:prstClr val="white"/>
                </a:solidFill>
              </a:rPr>
              <a:t>wind</a:t>
            </a:r>
            <a:endParaRPr lang="de-DE" sz="2000" b="1" dirty="0">
              <a:solidFill>
                <a:prstClr val="white"/>
              </a:solidFill>
            </a:endParaRPr>
          </a:p>
        </p:txBody>
      </p:sp>
      <p:sp>
        <p:nvSpPr>
          <p:cNvPr id="34" name="Rechteck 33"/>
          <p:cNvSpPr/>
          <p:nvPr/>
        </p:nvSpPr>
        <p:spPr>
          <a:xfrm>
            <a:off x="1290637" y="6611779"/>
            <a:ext cx="6640034" cy="369332"/>
          </a:xfrm>
          <a:prstGeom prst="rect">
            <a:avLst/>
          </a:prstGeom>
        </p:spPr>
        <p:txBody>
          <a:bodyPr wrap="square">
            <a:spAutoFit/>
          </a:bodyPr>
          <a:lstStyle/>
          <a:p>
            <a:pPr defTabSz="914400"/>
            <a:r>
              <a:rPr lang="de-DE" sz="900" dirty="0">
                <a:solidFill>
                  <a:prstClr val="black"/>
                </a:solidFill>
              </a:rPr>
              <a:t>Primary </a:t>
            </a:r>
            <a:r>
              <a:rPr lang="de-DE" sz="900" dirty="0" err="1">
                <a:solidFill>
                  <a:prstClr val="black"/>
                </a:solidFill>
              </a:rPr>
              <a:t>energy</a:t>
            </a:r>
            <a:r>
              <a:rPr lang="de-DE" sz="900" dirty="0">
                <a:solidFill>
                  <a:prstClr val="black"/>
                </a:solidFill>
              </a:rPr>
              <a:t> </a:t>
            </a:r>
            <a:r>
              <a:rPr lang="de-DE" sz="900" dirty="0" err="1">
                <a:solidFill>
                  <a:prstClr val="black"/>
                </a:solidFill>
              </a:rPr>
              <a:t>Consumtion</a:t>
            </a:r>
            <a:r>
              <a:rPr lang="de-DE" sz="900" dirty="0">
                <a:solidFill>
                  <a:prstClr val="black"/>
                </a:solidFill>
              </a:rPr>
              <a:t> </a:t>
            </a:r>
            <a:r>
              <a:rPr lang="de-DE" sz="900" dirty="0" err="1">
                <a:solidFill>
                  <a:prstClr val="black"/>
                </a:solidFill>
              </a:rPr>
              <a:t>based</a:t>
            </a:r>
            <a:r>
              <a:rPr lang="de-DE" sz="900" dirty="0">
                <a:solidFill>
                  <a:prstClr val="black"/>
                </a:solidFill>
              </a:rPr>
              <a:t> on </a:t>
            </a:r>
            <a:r>
              <a:rPr lang="de-DE" sz="900" dirty="0" err="1">
                <a:solidFill>
                  <a:prstClr val="black"/>
                </a:solidFill>
              </a:rPr>
              <a:t>Declaration</a:t>
            </a:r>
            <a:r>
              <a:rPr lang="de-DE" sz="900" dirty="0">
                <a:solidFill>
                  <a:prstClr val="black"/>
                </a:solidFill>
              </a:rPr>
              <a:t> </a:t>
            </a:r>
            <a:r>
              <a:rPr lang="de-DE" sz="900" dirty="0" err="1">
                <a:solidFill>
                  <a:prstClr val="black"/>
                </a:solidFill>
              </a:rPr>
              <a:t>of</a:t>
            </a:r>
            <a:r>
              <a:rPr lang="de-DE" sz="900" dirty="0">
                <a:solidFill>
                  <a:prstClr val="black"/>
                </a:solidFill>
              </a:rPr>
              <a:t> Graz: http://</a:t>
            </a:r>
            <a:r>
              <a:rPr lang="de-DE" sz="900" dirty="0" err="1">
                <a:solidFill>
                  <a:prstClr val="black"/>
                </a:solidFill>
              </a:rPr>
              <a:t>www.biomasseverband.at</a:t>
            </a:r>
            <a:r>
              <a:rPr lang="de-DE" sz="900" dirty="0">
                <a:solidFill>
                  <a:prstClr val="black"/>
                </a:solidFill>
              </a:rPr>
              <a:t>/presse/</a:t>
            </a:r>
            <a:r>
              <a:rPr lang="de-DE" sz="900" dirty="0" err="1">
                <a:solidFill>
                  <a:prstClr val="black"/>
                </a:solidFill>
              </a:rPr>
              <a:t>presseaussendungen</a:t>
            </a:r>
            <a:r>
              <a:rPr lang="de-DE" sz="900" dirty="0">
                <a:solidFill>
                  <a:prstClr val="black"/>
                </a:solidFill>
              </a:rPr>
              <a:t>/pressematerialien-2017/</a:t>
            </a:r>
            <a:r>
              <a:rPr lang="de-DE" sz="900" dirty="0" err="1">
                <a:solidFill>
                  <a:prstClr val="black"/>
                </a:solidFill>
              </a:rPr>
              <a:t>cebc</a:t>
            </a:r>
            <a:r>
              <a:rPr lang="de-DE" sz="900" dirty="0">
                <a:solidFill>
                  <a:prstClr val="black"/>
                </a:solidFill>
              </a:rPr>
              <a:t>-haupt-</a:t>
            </a:r>
            <a:r>
              <a:rPr lang="de-DE" sz="900" dirty="0" err="1">
                <a:solidFill>
                  <a:prstClr val="black"/>
                </a:solidFill>
              </a:rPr>
              <a:t>pa</a:t>
            </a:r>
            <a:r>
              <a:rPr lang="de-DE" sz="900" dirty="0">
                <a:solidFill>
                  <a:prstClr val="black"/>
                </a:solidFill>
              </a:rPr>
              <a:t>/</a:t>
            </a:r>
          </a:p>
        </p:txBody>
      </p:sp>
      <p:sp>
        <p:nvSpPr>
          <p:cNvPr id="2" name="Textfeld 1"/>
          <p:cNvSpPr txBox="1"/>
          <p:nvPr/>
        </p:nvSpPr>
        <p:spPr>
          <a:xfrm>
            <a:off x="780393" y="735724"/>
            <a:ext cx="9902198" cy="461665"/>
          </a:xfrm>
          <a:prstGeom prst="rect">
            <a:avLst/>
          </a:prstGeom>
          <a:noFill/>
        </p:spPr>
        <p:txBody>
          <a:bodyPr wrap="none" rtlCol="0">
            <a:spAutoFit/>
          </a:bodyPr>
          <a:lstStyle/>
          <a:p>
            <a:pPr defTabSz="914400"/>
            <a:r>
              <a:rPr lang="de-AT" sz="2400" dirty="0" smtClean="0">
                <a:solidFill>
                  <a:prstClr val="black"/>
                </a:solidFill>
              </a:rPr>
              <a:t>The </a:t>
            </a:r>
            <a:r>
              <a:rPr lang="de-AT" sz="2400" dirty="0" err="1" smtClean="0">
                <a:solidFill>
                  <a:prstClr val="black"/>
                </a:solidFill>
              </a:rPr>
              <a:t>future</a:t>
            </a:r>
            <a:r>
              <a:rPr lang="de-AT" sz="2400" dirty="0" smtClean="0">
                <a:solidFill>
                  <a:prstClr val="black"/>
                </a:solidFill>
              </a:rPr>
              <a:t> </a:t>
            </a:r>
            <a:r>
              <a:rPr lang="de-AT" sz="2400" dirty="0" err="1" smtClean="0">
                <a:solidFill>
                  <a:prstClr val="black"/>
                </a:solidFill>
              </a:rPr>
              <a:t>of</a:t>
            </a:r>
            <a:r>
              <a:rPr lang="de-AT" sz="2400" dirty="0" smtClean="0">
                <a:solidFill>
                  <a:prstClr val="black"/>
                </a:solidFill>
              </a:rPr>
              <a:t> </a:t>
            </a:r>
            <a:r>
              <a:rPr lang="de-AT" sz="2400" dirty="0" err="1" smtClean="0">
                <a:solidFill>
                  <a:prstClr val="black"/>
                </a:solidFill>
              </a:rPr>
              <a:t>energy</a:t>
            </a:r>
            <a:r>
              <a:rPr lang="de-AT" sz="2400" dirty="0" smtClean="0">
                <a:solidFill>
                  <a:prstClr val="black"/>
                </a:solidFill>
              </a:rPr>
              <a:t> </a:t>
            </a:r>
            <a:r>
              <a:rPr lang="de-AT" sz="2400" dirty="0" err="1" smtClean="0">
                <a:solidFill>
                  <a:prstClr val="black"/>
                </a:solidFill>
              </a:rPr>
              <a:t>supply</a:t>
            </a:r>
            <a:r>
              <a:rPr lang="de-AT" sz="2400" dirty="0" smtClean="0">
                <a:solidFill>
                  <a:prstClr val="black"/>
                </a:solidFill>
              </a:rPr>
              <a:t> in Europe in </a:t>
            </a:r>
            <a:r>
              <a:rPr lang="de-AT" sz="2400" dirty="0" err="1" smtClean="0">
                <a:solidFill>
                  <a:prstClr val="black"/>
                </a:solidFill>
              </a:rPr>
              <a:t>accordance</a:t>
            </a:r>
            <a:r>
              <a:rPr lang="de-AT" sz="2400" dirty="0" smtClean="0">
                <a:solidFill>
                  <a:prstClr val="black"/>
                </a:solidFill>
              </a:rPr>
              <a:t> </a:t>
            </a:r>
            <a:r>
              <a:rPr lang="de-AT" sz="2400" dirty="0" err="1" smtClean="0">
                <a:solidFill>
                  <a:prstClr val="black"/>
                </a:solidFill>
              </a:rPr>
              <a:t>with</a:t>
            </a:r>
            <a:r>
              <a:rPr lang="de-AT" sz="2400" dirty="0" smtClean="0">
                <a:solidFill>
                  <a:prstClr val="black"/>
                </a:solidFill>
              </a:rPr>
              <a:t> </a:t>
            </a:r>
            <a:r>
              <a:rPr lang="de-AT" sz="2400" dirty="0" err="1" smtClean="0">
                <a:solidFill>
                  <a:prstClr val="black"/>
                </a:solidFill>
              </a:rPr>
              <a:t>the</a:t>
            </a:r>
            <a:r>
              <a:rPr lang="de-AT" sz="2400" dirty="0" smtClean="0">
                <a:solidFill>
                  <a:prstClr val="black"/>
                </a:solidFill>
              </a:rPr>
              <a:t> Paris </a:t>
            </a:r>
            <a:r>
              <a:rPr lang="de-AT" sz="2400" dirty="0" err="1" smtClean="0">
                <a:solidFill>
                  <a:prstClr val="black"/>
                </a:solidFill>
              </a:rPr>
              <a:t>agreement</a:t>
            </a:r>
            <a:endParaRPr lang="de-AT" sz="1600" dirty="0">
              <a:solidFill>
                <a:prstClr val="black"/>
              </a:solidFill>
            </a:endParaRPr>
          </a:p>
        </p:txBody>
      </p:sp>
      <p:cxnSp>
        <p:nvCxnSpPr>
          <p:cNvPr id="5" name="Gerader Verbinder 4"/>
          <p:cNvCxnSpPr/>
          <p:nvPr/>
        </p:nvCxnSpPr>
        <p:spPr>
          <a:xfrm flipV="1">
            <a:off x="1064174" y="1923395"/>
            <a:ext cx="3421117" cy="227023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Gerader Verbinder 8"/>
          <p:cNvCxnSpPr>
            <a:stCxn id="23" idx="1"/>
          </p:cNvCxnSpPr>
          <p:nvPr/>
        </p:nvCxnSpPr>
        <p:spPr>
          <a:xfrm>
            <a:off x="1731176" y="2080280"/>
            <a:ext cx="2856591" cy="232561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608102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1" y="365126"/>
            <a:ext cx="7435412" cy="1325563"/>
          </a:xfrm>
        </p:spPr>
        <p:txBody>
          <a:bodyPr>
            <a:normAutofit fontScale="90000"/>
          </a:bodyPr>
          <a:lstStyle/>
          <a:p>
            <a:r>
              <a:rPr lang="de-AT" sz="3600" dirty="0" smtClean="0"/>
              <a:t>Bioenergy </a:t>
            </a:r>
            <a:r>
              <a:rPr lang="de-AT" sz="3600" dirty="0" err="1" smtClean="0"/>
              <a:t>promotes</a:t>
            </a:r>
            <a:r>
              <a:rPr lang="de-AT" sz="3600" dirty="0" smtClean="0"/>
              <a:t> regional </a:t>
            </a:r>
            <a:r>
              <a:rPr lang="de-AT" sz="3600" dirty="0" err="1" smtClean="0"/>
              <a:t>economic</a:t>
            </a:r>
            <a:r>
              <a:rPr lang="de-AT" sz="3600" dirty="0" smtClean="0"/>
              <a:t> </a:t>
            </a:r>
            <a:r>
              <a:rPr lang="de-AT" sz="3600" dirty="0" err="1" smtClean="0"/>
              <a:t>development</a:t>
            </a:r>
            <a:r>
              <a:rPr lang="de-AT" sz="3600" dirty="0" smtClean="0"/>
              <a:t> </a:t>
            </a:r>
            <a:r>
              <a:rPr lang="de-AT" sz="3600" dirty="0" err="1" smtClean="0"/>
              <a:t>and</a:t>
            </a:r>
            <a:r>
              <a:rPr lang="de-AT" sz="3600" dirty="0" smtClean="0"/>
              <a:t> </a:t>
            </a:r>
            <a:r>
              <a:rPr lang="de-AT" sz="3600" dirty="0" err="1" smtClean="0"/>
              <a:t>is</a:t>
            </a:r>
            <a:r>
              <a:rPr lang="de-AT" sz="3600" dirty="0" smtClean="0"/>
              <a:t> a </a:t>
            </a:r>
            <a:r>
              <a:rPr lang="de-AT" sz="3600" dirty="0" err="1" smtClean="0"/>
              <a:t>key</a:t>
            </a:r>
            <a:r>
              <a:rPr lang="de-AT" sz="3600" dirty="0" smtClean="0"/>
              <a:t> </a:t>
            </a:r>
            <a:r>
              <a:rPr lang="de-AT" sz="3600" dirty="0" err="1" smtClean="0"/>
              <a:t>technology</a:t>
            </a:r>
            <a:r>
              <a:rPr lang="de-AT" sz="3600" dirty="0" smtClean="0"/>
              <a:t> </a:t>
            </a:r>
            <a:r>
              <a:rPr lang="de-AT" sz="3600" dirty="0" err="1" smtClean="0"/>
              <a:t>for</a:t>
            </a:r>
            <a:r>
              <a:rPr lang="de-AT" sz="3600" dirty="0" smtClean="0"/>
              <a:t>  </a:t>
            </a:r>
            <a:r>
              <a:rPr lang="de-AT" sz="3600" dirty="0" err="1" smtClean="0"/>
              <a:t>climate</a:t>
            </a:r>
            <a:r>
              <a:rPr lang="de-AT" sz="3600" dirty="0" smtClean="0"/>
              <a:t> </a:t>
            </a:r>
            <a:r>
              <a:rPr lang="de-AT" sz="3600" dirty="0" err="1" smtClean="0"/>
              <a:t>mitigation</a:t>
            </a:r>
            <a:endParaRPr lang="de-AT" sz="3600" dirty="0"/>
          </a:p>
        </p:txBody>
      </p:sp>
      <p:sp>
        <p:nvSpPr>
          <p:cNvPr id="3" name="Inhaltsplatzhalter 2"/>
          <p:cNvSpPr>
            <a:spLocks noGrp="1"/>
          </p:cNvSpPr>
          <p:nvPr>
            <p:ph idx="1"/>
          </p:nvPr>
        </p:nvSpPr>
        <p:spPr/>
        <p:txBody>
          <a:bodyPr>
            <a:normAutofit/>
          </a:bodyPr>
          <a:lstStyle/>
          <a:p>
            <a:r>
              <a:rPr lang="de-AT" dirty="0" smtClean="0"/>
              <a:t>Consumer </a:t>
            </a:r>
            <a:r>
              <a:rPr lang="de-AT" dirty="0" err="1" smtClean="0"/>
              <a:t>money</a:t>
            </a:r>
            <a:r>
              <a:rPr lang="de-AT" dirty="0" smtClean="0"/>
              <a:t> </a:t>
            </a:r>
            <a:r>
              <a:rPr lang="de-AT" dirty="0" err="1" smtClean="0"/>
              <a:t>remains</a:t>
            </a:r>
            <a:r>
              <a:rPr lang="de-AT" dirty="0" smtClean="0"/>
              <a:t> in </a:t>
            </a:r>
            <a:r>
              <a:rPr lang="de-AT" dirty="0" err="1" smtClean="0"/>
              <a:t>the</a:t>
            </a:r>
            <a:r>
              <a:rPr lang="de-AT" dirty="0" smtClean="0"/>
              <a:t> </a:t>
            </a:r>
            <a:r>
              <a:rPr lang="de-AT" dirty="0" err="1" smtClean="0"/>
              <a:t>region</a:t>
            </a:r>
            <a:r>
              <a:rPr lang="de-AT" dirty="0" smtClean="0"/>
              <a:t>, </a:t>
            </a:r>
            <a:r>
              <a:rPr lang="de-AT" dirty="0" err="1" smtClean="0"/>
              <a:t>does</a:t>
            </a:r>
            <a:r>
              <a:rPr lang="de-AT" dirty="0" smtClean="0"/>
              <a:t> not </a:t>
            </a:r>
            <a:r>
              <a:rPr lang="de-AT" dirty="0" err="1" smtClean="0"/>
              <a:t>go</a:t>
            </a:r>
            <a:r>
              <a:rPr lang="de-AT" dirty="0" smtClean="0"/>
              <a:t> </a:t>
            </a:r>
            <a:r>
              <a:rPr lang="de-AT" dirty="0" err="1" smtClean="0"/>
              <a:t>abroad</a:t>
            </a:r>
            <a:r>
              <a:rPr lang="de-AT" dirty="0" smtClean="0"/>
              <a:t> but </a:t>
            </a:r>
            <a:r>
              <a:rPr lang="de-AT" dirty="0" err="1" smtClean="0"/>
              <a:t>strenghtens</a:t>
            </a:r>
            <a:r>
              <a:rPr lang="de-AT" dirty="0" smtClean="0"/>
              <a:t> </a:t>
            </a:r>
            <a:r>
              <a:rPr lang="de-AT" dirty="0" err="1" smtClean="0"/>
              <a:t>the</a:t>
            </a:r>
            <a:r>
              <a:rPr lang="de-AT" dirty="0" smtClean="0"/>
              <a:t> regional </a:t>
            </a:r>
            <a:r>
              <a:rPr lang="de-AT" dirty="0" err="1" smtClean="0"/>
              <a:t>economy</a:t>
            </a:r>
            <a:r>
              <a:rPr lang="de-AT" dirty="0" smtClean="0"/>
              <a:t>, </a:t>
            </a:r>
          </a:p>
          <a:p>
            <a:r>
              <a:rPr lang="de-AT" dirty="0"/>
              <a:t>T</a:t>
            </a:r>
            <a:r>
              <a:rPr lang="de-AT" dirty="0" smtClean="0"/>
              <a:t>he </a:t>
            </a:r>
            <a:r>
              <a:rPr lang="de-AT" dirty="0" err="1" smtClean="0"/>
              <a:t>bioenergy</a:t>
            </a:r>
            <a:r>
              <a:rPr lang="de-AT" dirty="0" smtClean="0"/>
              <a:t> </a:t>
            </a:r>
            <a:r>
              <a:rPr lang="de-AT" dirty="0" err="1" smtClean="0"/>
              <a:t>equipment</a:t>
            </a:r>
            <a:r>
              <a:rPr lang="de-AT" dirty="0" smtClean="0"/>
              <a:t> </a:t>
            </a:r>
            <a:r>
              <a:rPr lang="de-AT" dirty="0" err="1" smtClean="0"/>
              <a:t>industry</a:t>
            </a:r>
            <a:r>
              <a:rPr lang="de-AT" dirty="0" smtClean="0"/>
              <a:t> </a:t>
            </a:r>
            <a:r>
              <a:rPr lang="de-AT" dirty="0" err="1" smtClean="0"/>
              <a:t>ceates</a:t>
            </a:r>
            <a:r>
              <a:rPr lang="de-AT" dirty="0" smtClean="0"/>
              <a:t> </a:t>
            </a:r>
            <a:r>
              <a:rPr lang="de-AT" dirty="0" err="1" smtClean="0"/>
              <a:t>jobs</a:t>
            </a:r>
            <a:endParaRPr lang="de-AT" dirty="0" smtClean="0"/>
          </a:p>
          <a:p>
            <a:r>
              <a:rPr lang="de-AT" dirty="0" smtClean="0"/>
              <a:t>Consumer save </a:t>
            </a:r>
            <a:r>
              <a:rPr lang="de-AT" dirty="0" err="1" smtClean="0"/>
              <a:t>money</a:t>
            </a:r>
            <a:r>
              <a:rPr lang="de-AT" dirty="0" smtClean="0"/>
              <a:t> </a:t>
            </a:r>
            <a:r>
              <a:rPr lang="de-AT" dirty="0" err="1" smtClean="0"/>
              <a:t>for</a:t>
            </a:r>
            <a:r>
              <a:rPr lang="de-AT" dirty="0" smtClean="0"/>
              <a:t> </a:t>
            </a:r>
            <a:r>
              <a:rPr lang="de-AT" dirty="0" err="1" smtClean="0"/>
              <a:t>energy</a:t>
            </a:r>
            <a:r>
              <a:rPr lang="de-AT" dirty="0" smtClean="0"/>
              <a:t> </a:t>
            </a:r>
            <a:r>
              <a:rPr lang="de-AT" dirty="0" err="1" smtClean="0"/>
              <a:t>and</a:t>
            </a:r>
            <a:r>
              <a:rPr lang="de-AT" dirty="0" smtClean="0"/>
              <a:t> </a:t>
            </a:r>
            <a:r>
              <a:rPr lang="de-AT" dirty="0" err="1" smtClean="0"/>
              <a:t>can</a:t>
            </a:r>
            <a:r>
              <a:rPr lang="de-AT" dirty="0" smtClean="0"/>
              <a:t> </a:t>
            </a:r>
            <a:r>
              <a:rPr lang="de-AT" dirty="0" err="1" smtClean="0"/>
              <a:t>buy</a:t>
            </a:r>
            <a:r>
              <a:rPr lang="de-AT" dirty="0" smtClean="0"/>
              <a:t> </a:t>
            </a:r>
            <a:r>
              <a:rPr lang="de-AT" dirty="0" err="1" smtClean="0"/>
              <a:t>other</a:t>
            </a:r>
            <a:r>
              <a:rPr lang="de-AT" dirty="0" smtClean="0"/>
              <a:t> </a:t>
            </a:r>
            <a:r>
              <a:rPr lang="de-AT" dirty="0" err="1" smtClean="0"/>
              <a:t>goods</a:t>
            </a:r>
            <a:r>
              <a:rPr lang="de-AT" dirty="0" smtClean="0"/>
              <a:t> </a:t>
            </a:r>
            <a:r>
              <a:rPr lang="de-AT" dirty="0" err="1" smtClean="0"/>
              <a:t>and</a:t>
            </a:r>
            <a:r>
              <a:rPr lang="de-AT" dirty="0" smtClean="0"/>
              <a:t> </a:t>
            </a:r>
            <a:r>
              <a:rPr lang="de-AT" dirty="0" err="1" smtClean="0"/>
              <a:t>thus</a:t>
            </a:r>
            <a:r>
              <a:rPr lang="de-AT" dirty="0" smtClean="0"/>
              <a:t> </a:t>
            </a:r>
            <a:r>
              <a:rPr lang="de-AT" dirty="0" err="1" smtClean="0"/>
              <a:t>favour</a:t>
            </a:r>
            <a:r>
              <a:rPr lang="de-AT" dirty="0" smtClean="0"/>
              <a:t> </a:t>
            </a:r>
            <a:r>
              <a:rPr lang="de-AT" dirty="0" err="1" smtClean="0"/>
              <a:t>economic</a:t>
            </a:r>
            <a:r>
              <a:rPr lang="de-AT" dirty="0" smtClean="0"/>
              <a:t> </a:t>
            </a:r>
            <a:r>
              <a:rPr lang="de-AT" dirty="0" err="1" smtClean="0"/>
              <a:t>development</a:t>
            </a:r>
            <a:endParaRPr lang="de-AT" dirty="0"/>
          </a:p>
          <a:p>
            <a:r>
              <a:rPr lang="de-AT" dirty="0" smtClean="0"/>
              <a:t>In </a:t>
            </a:r>
            <a:r>
              <a:rPr lang="de-AT" dirty="0" err="1" smtClean="0"/>
              <a:t>addition</a:t>
            </a:r>
            <a:r>
              <a:rPr lang="de-AT" dirty="0" smtClean="0"/>
              <a:t>: CO2 neutral, </a:t>
            </a:r>
            <a:r>
              <a:rPr lang="de-AT" dirty="0" err="1" smtClean="0"/>
              <a:t>better</a:t>
            </a:r>
            <a:r>
              <a:rPr lang="de-AT" dirty="0" smtClean="0"/>
              <a:t> </a:t>
            </a:r>
            <a:r>
              <a:rPr lang="de-AT" dirty="0" err="1" smtClean="0"/>
              <a:t>energy</a:t>
            </a:r>
            <a:r>
              <a:rPr lang="de-AT" dirty="0" smtClean="0"/>
              <a:t> </a:t>
            </a:r>
            <a:r>
              <a:rPr lang="de-AT" dirty="0" err="1" smtClean="0"/>
              <a:t>security</a:t>
            </a:r>
            <a:r>
              <a:rPr lang="de-AT" dirty="0" smtClean="0"/>
              <a:t>, a </a:t>
            </a:r>
            <a:r>
              <a:rPr lang="de-AT" dirty="0" err="1" smtClean="0"/>
              <a:t>long</a:t>
            </a:r>
            <a:r>
              <a:rPr lang="de-AT" dirty="0" smtClean="0"/>
              <a:t> </a:t>
            </a:r>
            <a:r>
              <a:rPr lang="de-AT" dirty="0" err="1" smtClean="0"/>
              <a:t>term</a:t>
            </a:r>
            <a:r>
              <a:rPr lang="de-AT" dirty="0" smtClean="0"/>
              <a:t> </a:t>
            </a:r>
            <a:r>
              <a:rPr lang="de-AT" dirty="0" err="1" smtClean="0"/>
              <a:t>solution</a:t>
            </a:r>
            <a:endParaRPr lang="de-AT" dirty="0" smtClean="0"/>
          </a:p>
          <a:p>
            <a:pPr marL="0" indent="0">
              <a:buNone/>
            </a:pPr>
            <a:r>
              <a:rPr lang="de-AT" b="1" dirty="0"/>
              <a:t>Main </a:t>
            </a:r>
            <a:r>
              <a:rPr lang="de-AT" b="1" dirty="0" err="1"/>
              <a:t>argument</a:t>
            </a:r>
            <a:r>
              <a:rPr lang="de-AT" b="1" dirty="0"/>
              <a:t> in </a:t>
            </a:r>
            <a:r>
              <a:rPr lang="de-AT" b="1" dirty="0" err="1"/>
              <a:t>realizing</a:t>
            </a:r>
            <a:r>
              <a:rPr lang="de-AT" b="1" dirty="0"/>
              <a:t> </a:t>
            </a:r>
            <a:r>
              <a:rPr lang="de-AT" b="1" dirty="0" err="1"/>
              <a:t>biomass</a:t>
            </a:r>
            <a:r>
              <a:rPr lang="de-AT" b="1" dirty="0"/>
              <a:t> </a:t>
            </a:r>
            <a:r>
              <a:rPr lang="de-AT" b="1" dirty="0" err="1"/>
              <a:t>solutions</a:t>
            </a:r>
            <a:r>
              <a:rPr lang="de-AT" b="1" dirty="0"/>
              <a:t>: </a:t>
            </a:r>
            <a:r>
              <a:rPr lang="de-AT" b="1" dirty="0" err="1"/>
              <a:t>creation</a:t>
            </a:r>
            <a:r>
              <a:rPr lang="de-AT" b="1" dirty="0"/>
              <a:t> </a:t>
            </a:r>
            <a:r>
              <a:rPr lang="de-AT" b="1" dirty="0" err="1"/>
              <a:t>of</a:t>
            </a:r>
            <a:r>
              <a:rPr lang="de-AT" b="1" dirty="0"/>
              <a:t> regional </a:t>
            </a:r>
            <a:r>
              <a:rPr lang="de-AT" b="1" dirty="0" err="1"/>
              <a:t>jobs</a:t>
            </a:r>
            <a:r>
              <a:rPr lang="de-AT" b="1" dirty="0"/>
              <a:t> </a:t>
            </a:r>
            <a:r>
              <a:rPr lang="de-AT" b="1" dirty="0" err="1"/>
              <a:t>and</a:t>
            </a:r>
            <a:r>
              <a:rPr lang="de-AT" b="1" dirty="0"/>
              <a:t> </a:t>
            </a:r>
            <a:r>
              <a:rPr lang="de-AT" b="1" dirty="0" err="1"/>
              <a:t>strengthen</a:t>
            </a:r>
            <a:r>
              <a:rPr lang="de-AT" b="1" dirty="0"/>
              <a:t> regional </a:t>
            </a:r>
            <a:r>
              <a:rPr lang="de-AT" b="1" dirty="0" err="1" smtClean="0"/>
              <a:t>economy</a:t>
            </a:r>
            <a:r>
              <a:rPr lang="de-AT" b="1" dirty="0" smtClean="0"/>
              <a:t>.</a:t>
            </a:r>
          </a:p>
          <a:p>
            <a:pPr marL="0" indent="0">
              <a:buNone/>
            </a:pPr>
            <a:r>
              <a:rPr lang="de-AT" b="1" dirty="0" err="1" smtClean="0"/>
              <a:t>Lets</a:t>
            </a:r>
            <a:r>
              <a:rPr lang="de-AT" b="1" dirty="0" smtClean="0"/>
              <a:t> </a:t>
            </a:r>
            <a:r>
              <a:rPr lang="de-AT" b="1" dirty="0" err="1" smtClean="0"/>
              <a:t>develop</a:t>
            </a:r>
            <a:r>
              <a:rPr lang="de-AT" b="1" dirty="0" smtClean="0"/>
              <a:t> a </a:t>
            </a:r>
            <a:r>
              <a:rPr lang="de-AT" b="1" dirty="0" err="1" smtClean="0"/>
              <a:t>common</a:t>
            </a:r>
            <a:r>
              <a:rPr lang="de-AT" b="1" dirty="0" smtClean="0"/>
              <a:t> </a:t>
            </a:r>
            <a:r>
              <a:rPr lang="de-AT" b="1" dirty="0" err="1" smtClean="0"/>
              <a:t>vision</a:t>
            </a:r>
            <a:r>
              <a:rPr lang="de-AT" b="1" dirty="0" smtClean="0"/>
              <a:t> </a:t>
            </a:r>
            <a:r>
              <a:rPr lang="de-AT" b="1" dirty="0" err="1" smtClean="0"/>
              <a:t>for</a:t>
            </a:r>
            <a:r>
              <a:rPr lang="de-AT" b="1" dirty="0" smtClean="0"/>
              <a:t> </a:t>
            </a:r>
            <a:r>
              <a:rPr lang="de-AT" b="1" dirty="0" err="1" smtClean="0"/>
              <a:t>the</a:t>
            </a:r>
            <a:r>
              <a:rPr lang="de-AT" b="1" dirty="0" smtClean="0"/>
              <a:t> </a:t>
            </a:r>
            <a:r>
              <a:rPr lang="de-AT" b="1" dirty="0" err="1" smtClean="0"/>
              <a:t>future</a:t>
            </a:r>
            <a:r>
              <a:rPr lang="de-AT" b="1" dirty="0" smtClean="0"/>
              <a:t>:</a:t>
            </a:r>
            <a:endParaRPr lang="de-AT" dirty="0"/>
          </a:p>
        </p:txBody>
      </p:sp>
    </p:spTree>
    <p:extLst>
      <p:ext uri="{BB962C8B-B14F-4D97-AF65-F5344CB8AC3E}">
        <p14:creationId xmlns:p14="http://schemas.microsoft.com/office/powerpoint/2010/main" val="8807691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40000"/>
                <a:satMod val="350000"/>
              </a:schemeClr>
            </a:gs>
            <a:gs pos="66000">
              <a:schemeClr val="bg1">
                <a:tint val="45000"/>
                <a:shade val="99000"/>
                <a:satMod val="350000"/>
                <a:lumMod val="95000"/>
                <a:lumOff val="5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 t="4736" r="-3574" b="7919"/>
          <a:stretch/>
        </p:blipFill>
        <p:spPr bwMode="auto">
          <a:xfrm>
            <a:off x="1" y="-99389"/>
            <a:ext cx="9517604" cy="6893621"/>
          </a:xfrm>
          <a:prstGeom prst="rect">
            <a:avLst/>
          </a:prstGeom>
          <a:noFill/>
          <a:ln>
            <a:noFill/>
          </a:ln>
          <a:effectLst>
            <a:outerShdw sx="1000" sy="1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83569" y="2348880"/>
            <a:ext cx="7848872" cy="369312"/>
          </a:xfrm>
          <a:prstGeom prst="rect">
            <a:avLst/>
          </a:prstGeom>
          <a:noFill/>
        </p:spPr>
        <p:txBody>
          <a:bodyPr wrap="square" lIns="91422" tIns="45710" rIns="91422" bIns="45710" rtlCol="0">
            <a:spAutoFit/>
          </a:bodyPr>
          <a:lstStyle/>
          <a:p>
            <a:endParaRPr lang="en-US" dirty="0">
              <a:solidFill>
                <a:prstClr val="black"/>
              </a:solidFill>
            </a:endParaRPr>
          </a:p>
        </p:txBody>
      </p:sp>
      <p:sp>
        <p:nvSpPr>
          <p:cNvPr id="6" name="TextBox 5"/>
          <p:cNvSpPr txBox="1">
            <a:spLocks/>
          </p:cNvSpPr>
          <p:nvPr/>
        </p:nvSpPr>
        <p:spPr>
          <a:xfrm>
            <a:off x="38927" y="455262"/>
            <a:ext cx="9105075" cy="5647680"/>
          </a:xfrm>
          <a:prstGeom prst="rect">
            <a:avLst/>
          </a:prstGeom>
          <a:gradFill>
            <a:gsLst>
              <a:gs pos="100000">
                <a:sysClr val="window" lastClr="FFFFFF">
                  <a:tint val="45000"/>
                  <a:shade val="99000"/>
                  <a:satMod val="350000"/>
                  <a:lumMod val="5000"/>
                  <a:lumOff val="95000"/>
                  <a:alpha val="80000"/>
                </a:sysClr>
              </a:gs>
              <a:gs pos="100000">
                <a:sysClr val="window" lastClr="FFFFFF">
                  <a:shade val="20000"/>
                  <a:satMod val="255000"/>
                </a:sysClr>
              </a:gs>
            </a:gsLst>
            <a:path path="circle">
              <a:fillToRect l="50000" t="-80000" r="50000" b="180000"/>
            </a:path>
          </a:gradFill>
        </p:spPr>
        <p:txBody>
          <a:bodyPr wrap="square" lIns="91422" tIns="45710" rIns="91422" bIns="45710" rtlCol="0">
            <a:spAutoFit/>
          </a:bodyPr>
          <a:lstStyle/>
          <a:p>
            <a:pPr algn="ctr">
              <a:spcBef>
                <a:spcPts val="1199"/>
              </a:spcBef>
            </a:pPr>
            <a:endParaRPr lang="en-US" sz="1100" b="1" kern="0" dirty="0">
              <a:solidFill>
                <a:prstClr val="black"/>
              </a:solidFill>
              <a:ea typeface="Times New Roman"/>
              <a:cs typeface="Cambria"/>
            </a:endParaRPr>
          </a:p>
          <a:p>
            <a:pPr algn="ctr">
              <a:spcBef>
                <a:spcPts val="1199"/>
              </a:spcBef>
            </a:pPr>
            <a:r>
              <a:rPr lang="ru-RU" sz="4800" b="1" kern="0" dirty="0">
                <a:solidFill>
                  <a:prstClr val="black"/>
                </a:solidFill>
                <a:ea typeface="Times New Roman"/>
                <a:cs typeface="Cambria"/>
              </a:rPr>
              <a:t>КАТРИН ГАБРИЕЛ </a:t>
            </a:r>
            <a:endParaRPr lang="en-US" sz="4800" b="1" kern="0" dirty="0">
              <a:solidFill>
                <a:prstClr val="black"/>
              </a:solidFill>
              <a:ea typeface="Times New Roman"/>
              <a:cs typeface="Cambria"/>
            </a:endParaRPr>
          </a:p>
          <a:p>
            <a:pPr algn="ctr"/>
            <a:r>
              <a:rPr lang="ru-RU" sz="2000" b="1" kern="0" dirty="0">
                <a:solidFill>
                  <a:prstClr val="black"/>
                </a:solidFill>
                <a:ea typeface="Times New Roman"/>
                <a:cs typeface="Cambria"/>
              </a:rPr>
              <a:t>Виша саветница, Одељење за демократизацију</a:t>
            </a:r>
            <a:r>
              <a:rPr lang="en-US" sz="2000" b="1" kern="0" dirty="0">
                <a:solidFill>
                  <a:prstClr val="black"/>
                </a:solidFill>
                <a:ea typeface="Times New Roman"/>
                <a:cs typeface="Cambria"/>
              </a:rPr>
              <a:t>, </a:t>
            </a:r>
            <a:r>
              <a:rPr lang="sr-Cyrl-RS" sz="2000" b="1" kern="0" dirty="0">
                <a:solidFill>
                  <a:prstClr val="black"/>
                </a:solidFill>
                <a:ea typeface="Times New Roman"/>
                <a:cs typeface="Cambria"/>
              </a:rPr>
              <a:t>Мисија ОЕБС у Србији</a:t>
            </a:r>
            <a:endParaRPr lang="en-US" sz="2000" b="1" kern="0" dirty="0">
              <a:solidFill>
                <a:prstClr val="black"/>
              </a:solidFill>
              <a:ea typeface="Times New Roman"/>
              <a:cs typeface="Cambria"/>
            </a:endParaRPr>
          </a:p>
          <a:p>
            <a:pPr algn="ctr"/>
            <a:r>
              <a:rPr lang="en-US" sz="3200" b="1" kern="0" dirty="0">
                <a:solidFill>
                  <a:prstClr val="black"/>
                </a:solidFill>
                <a:ea typeface="Times New Roman"/>
                <a:cs typeface="Cambria"/>
              </a:rPr>
              <a:t>“</a:t>
            </a:r>
            <a:r>
              <a:rPr lang="ru-RU" sz="3200" b="1" kern="0" dirty="0">
                <a:solidFill>
                  <a:prstClr val="black"/>
                </a:solidFill>
                <a:ea typeface="Times New Roman"/>
                <a:cs typeface="Cambria"/>
              </a:rPr>
              <a:t>Промоција енергетске безбедности кроз обновљиве изворе енергије – кроз перспективу ОЕБС-а</a:t>
            </a:r>
            <a:r>
              <a:rPr lang="en-US" sz="3200" b="1" kern="0" dirty="0">
                <a:solidFill>
                  <a:prstClr val="black"/>
                </a:solidFill>
                <a:ea typeface="Times New Roman"/>
                <a:cs typeface="Cambria"/>
              </a:rPr>
              <a:t>”</a:t>
            </a:r>
          </a:p>
          <a:p>
            <a:pPr algn="ctr"/>
            <a:endParaRPr lang="en-US" sz="3200" b="1" dirty="0">
              <a:solidFill>
                <a:prstClr val="black"/>
              </a:solidFill>
            </a:endParaRPr>
          </a:p>
          <a:p>
            <a:pPr algn="ctr"/>
            <a:r>
              <a:rPr lang="en-US" sz="4800" b="1" dirty="0">
                <a:solidFill>
                  <a:prstClr val="black"/>
                </a:solidFill>
              </a:rPr>
              <a:t>KATHRIN GABRIEL</a:t>
            </a:r>
          </a:p>
          <a:p>
            <a:pPr algn="ctr"/>
            <a:r>
              <a:rPr lang="en-US" sz="2400" b="1" dirty="0">
                <a:solidFill>
                  <a:prstClr val="black"/>
                </a:solidFill>
              </a:rPr>
              <a:t>senior Democratic Governance Adviser OSCE Mission in Serbia</a:t>
            </a:r>
            <a:endParaRPr lang="en-US" sz="4000" b="1" dirty="0">
              <a:solidFill>
                <a:prstClr val="black"/>
              </a:solidFill>
            </a:endParaRPr>
          </a:p>
          <a:p>
            <a:pPr algn="ctr"/>
            <a:r>
              <a:rPr lang="en-US" sz="3600" b="1" dirty="0">
                <a:solidFill>
                  <a:prstClr val="black"/>
                </a:solidFill>
              </a:rPr>
              <a:t>“Promoting energy security through renewable energy–the OSCE perspective”</a:t>
            </a:r>
            <a:endParaRPr lang="en-US" sz="2400" b="1" dirty="0">
              <a:solidFill>
                <a:prstClr val="black"/>
              </a:solidFill>
            </a:endParaRPr>
          </a:p>
        </p:txBody>
      </p:sp>
    </p:spTree>
    <p:extLst>
      <p:ext uri="{BB962C8B-B14F-4D97-AF65-F5344CB8AC3E}">
        <p14:creationId xmlns:p14="http://schemas.microsoft.com/office/powerpoint/2010/main" val="230661436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err="1" smtClean="0"/>
              <a:t>Many</a:t>
            </a:r>
            <a:r>
              <a:rPr lang="de-AT" dirty="0" smtClean="0"/>
              <a:t> </a:t>
            </a:r>
            <a:r>
              <a:rPr lang="de-AT" dirty="0" err="1" smtClean="0"/>
              <a:t>thanks</a:t>
            </a:r>
            <a:r>
              <a:rPr lang="de-AT" dirty="0" smtClean="0"/>
              <a:t/>
            </a:r>
            <a:br>
              <a:rPr lang="de-AT" dirty="0" smtClean="0"/>
            </a:br>
            <a:r>
              <a:rPr lang="de-AT" dirty="0" err="1" smtClean="0"/>
              <a:t>let</a:t>
            </a:r>
            <a:r>
              <a:rPr lang="de-AT" dirty="0" smtClean="0"/>
              <a:t> </a:t>
            </a:r>
            <a:r>
              <a:rPr lang="de-AT" dirty="0" err="1" smtClean="0"/>
              <a:t>us</a:t>
            </a:r>
            <a:r>
              <a:rPr lang="de-AT" dirty="0" smtClean="0"/>
              <a:t> follow </a:t>
            </a:r>
            <a:r>
              <a:rPr lang="de-AT" dirty="0" err="1" smtClean="0"/>
              <a:t>our</a:t>
            </a:r>
            <a:r>
              <a:rPr lang="de-AT" dirty="0" smtClean="0"/>
              <a:t> </a:t>
            </a:r>
            <a:r>
              <a:rPr lang="de-AT" dirty="0" err="1" smtClean="0"/>
              <a:t>common</a:t>
            </a:r>
            <a:r>
              <a:rPr lang="de-AT" dirty="0" smtClean="0"/>
              <a:t> </a:t>
            </a:r>
            <a:r>
              <a:rPr lang="de-AT" dirty="0" err="1" smtClean="0"/>
              <a:t>vision</a:t>
            </a:r>
            <a:endParaRPr lang="de-AT" dirty="0"/>
          </a:p>
        </p:txBody>
      </p:sp>
      <p:pic>
        <p:nvPicPr>
          <p:cNvPr id="4" name="Inhaltsplatzhalter 3"/>
          <p:cNvPicPr>
            <a:picLocks noGrp="1" noChangeAspect="1"/>
          </p:cNvPicPr>
          <p:nvPr>
            <p:ph idx="1"/>
          </p:nvPr>
        </p:nvPicPr>
        <p:blipFill>
          <a:blip r:embed="rId3"/>
          <a:stretch>
            <a:fillRect/>
          </a:stretch>
        </p:blipFill>
        <p:spPr>
          <a:xfrm>
            <a:off x="1218485" y="2395471"/>
            <a:ext cx="6858363" cy="3284112"/>
          </a:xfrm>
          <a:prstGeom prst="rect">
            <a:avLst/>
          </a:prstGeom>
        </p:spPr>
      </p:pic>
    </p:spTree>
    <p:extLst>
      <p:ext uri="{BB962C8B-B14F-4D97-AF65-F5344CB8AC3E}">
        <p14:creationId xmlns:p14="http://schemas.microsoft.com/office/powerpoint/2010/main" val="44679601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40000"/>
                <a:satMod val="350000"/>
              </a:schemeClr>
            </a:gs>
            <a:gs pos="66000">
              <a:schemeClr val="bg1">
                <a:tint val="45000"/>
                <a:shade val="99000"/>
                <a:satMod val="350000"/>
                <a:lumMod val="95000"/>
                <a:lumOff val="5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 t="4736" r="-3574" b="7919"/>
          <a:stretch/>
        </p:blipFill>
        <p:spPr bwMode="auto">
          <a:xfrm>
            <a:off x="1" y="-99389"/>
            <a:ext cx="9517604" cy="6893621"/>
          </a:xfrm>
          <a:prstGeom prst="rect">
            <a:avLst/>
          </a:prstGeom>
          <a:noFill/>
          <a:ln>
            <a:noFill/>
          </a:ln>
          <a:effectLst>
            <a:outerShdw sx="1000" sy="1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83569" y="2348880"/>
            <a:ext cx="7848872" cy="369312"/>
          </a:xfrm>
          <a:prstGeom prst="rect">
            <a:avLst/>
          </a:prstGeom>
          <a:noFill/>
        </p:spPr>
        <p:txBody>
          <a:bodyPr wrap="square" lIns="91422" tIns="45710" rIns="91422" bIns="45710" rtlCol="0">
            <a:spAutoFit/>
          </a:bodyPr>
          <a:lstStyle/>
          <a:p>
            <a:endParaRPr lang="en-US" dirty="0">
              <a:solidFill>
                <a:prstClr val="black"/>
              </a:solidFill>
            </a:endParaRPr>
          </a:p>
        </p:txBody>
      </p:sp>
      <p:sp>
        <p:nvSpPr>
          <p:cNvPr id="6" name="TextBox 5"/>
          <p:cNvSpPr txBox="1">
            <a:spLocks/>
          </p:cNvSpPr>
          <p:nvPr/>
        </p:nvSpPr>
        <p:spPr>
          <a:xfrm>
            <a:off x="55469" y="169627"/>
            <a:ext cx="9105075" cy="6386364"/>
          </a:xfrm>
          <a:prstGeom prst="rect">
            <a:avLst/>
          </a:prstGeom>
          <a:gradFill>
            <a:gsLst>
              <a:gs pos="100000">
                <a:sysClr val="window" lastClr="FFFFFF">
                  <a:tint val="45000"/>
                  <a:shade val="99000"/>
                  <a:satMod val="350000"/>
                  <a:lumMod val="5000"/>
                  <a:lumOff val="95000"/>
                  <a:alpha val="80000"/>
                </a:sysClr>
              </a:gs>
              <a:gs pos="100000">
                <a:sysClr val="window" lastClr="FFFFFF">
                  <a:shade val="20000"/>
                  <a:satMod val="255000"/>
                </a:sysClr>
              </a:gs>
            </a:gsLst>
            <a:path path="circle">
              <a:fillToRect l="50000" t="-80000" r="50000" b="180000"/>
            </a:path>
          </a:gradFill>
        </p:spPr>
        <p:txBody>
          <a:bodyPr wrap="square" lIns="91422" tIns="45710" rIns="91422" bIns="45710" rtlCol="0">
            <a:spAutoFit/>
          </a:bodyPr>
          <a:lstStyle/>
          <a:p>
            <a:pPr algn="ctr">
              <a:spcBef>
                <a:spcPts val="1199"/>
              </a:spcBef>
            </a:pPr>
            <a:endParaRPr lang="en-US" sz="1100" b="1" kern="0" dirty="0">
              <a:solidFill>
                <a:prstClr val="black"/>
              </a:solidFill>
              <a:ea typeface="Times New Roman"/>
              <a:cs typeface="Cambria"/>
            </a:endParaRPr>
          </a:p>
          <a:p>
            <a:pPr algn="ctr"/>
            <a:r>
              <a:rPr lang="ru-RU" sz="4800" b="1" kern="0" dirty="0">
                <a:solidFill>
                  <a:prstClr val="black"/>
                </a:solidFill>
                <a:ea typeface="Times New Roman"/>
                <a:cs typeface="Cambria"/>
              </a:rPr>
              <a:t>ПЕТЕР КАНЦИАНИ </a:t>
            </a:r>
            <a:endParaRPr lang="en-US" sz="4800" b="1" kern="0" dirty="0">
              <a:solidFill>
                <a:prstClr val="black"/>
              </a:solidFill>
              <a:ea typeface="Times New Roman"/>
              <a:cs typeface="Cambria"/>
            </a:endParaRPr>
          </a:p>
          <a:p>
            <a:pPr algn="ctr"/>
            <a:r>
              <a:rPr lang="ru-RU" sz="2800" b="1" kern="0" dirty="0">
                <a:solidFill>
                  <a:prstClr val="black"/>
                </a:solidFill>
                <a:ea typeface="Times New Roman"/>
                <a:cs typeface="Cambria"/>
              </a:rPr>
              <a:t>Централно европска иницијатива (</a:t>
            </a:r>
            <a:r>
              <a:rPr lang="en-US" sz="2800" b="1" kern="0" dirty="0">
                <a:solidFill>
                  <a:prstClr val="black"/>
                </a:solidFill>
                <a:ea typeface="Times New Roman"/>
                <a:cs typeface="Cambria"/>
              </a:rPr>
              <a:t>CEI)</a:t>
            </a:r>
            <a:r>
              <a:rPr lang="en-US" sz="4400" b="1" kern="0" dirty="0">
                <a:solidFill>
                  <a:prstClr val="black"/>
                </a:solidFill>
                <a:ea typeface="Times New Roman"/>
                <a:cs typeface="Cambria"/>
              </a:rPr>
              <a:t> </a:t>
            </a:r>
          </a:p>
          <a:p>
            <a:pPr algn="ctr"/>
            <a:r>
              <a:rPr lang="en-US" sz="3200" b="1" kern="0" dirty="0">
                <a:solidFill>
                  <a:prstClr val="black"/>
                </a:solidFill>
                <a:ea typeface="Times New Roman"/>
                <a:cs typeface="Cambria"/>
              </a:rPr>
              <a:t>“</a:t>
            </a:r>
            <a:r>
              <a:rPr lang="ru-RU" sz="3200" b="1" kern="0" dirty="0">
                <a:solidFill>
                  <a:prstClr val="black"/>
                </a:solidFill>
                <a:ea typeface="Times New Roman"/>
                <a:cs typeface="Cambria"/>
              </a:rPr>
              <a:t>Промоција биоекономије,</a:t>
            </a:r>
          </a:p>
          <a:p>
            <a:pPr algn="ctr"/>
            <a:r>
              <a:rPr lang="ru-RU" sz="3200" b="1" kern="0" dirty="0">
                <a:solidFill>
                  <a:prstClr val="black"/>
                </a:solidFill>
                <a:ea typeface="Times New Roman"/>
                <a:cs typeface="Cambria"/>
              </a:rPr>
              <a:t>напредна биогорива и биотехнологија</a:t>
            </a:r>
          </a:p>
          <a:p>
            <a:pPr algn="ctr"/>
            <a:r>
              <a:rPr lang="ru-RU" sz="3200" b="1" kern="0" dirty="0">
                <a:solidFill>
                  <a:prstClr val="black"/>
                </a:solidFill>
                <a:ea typeface="Times New Roman"/>
                <a:cs typeface="Cambria"/>
              </a:rPr>
              <a:t>у централној, источној и југоисточној Европи</a:t>
            </a:r>
            <a:r>
              <a:rPr lang="en-US" sz="3200" b="1" kern="0" dirty="0">
                <a:solidFill>
                  <a:prstClr val="black"/>
                </a:solidFill>
                <a:ea typeface="Times New Roman"/>
                <a:cs typeface="Cambria"/>
              </a:rPr>
              <a:t>”</a:t>
            </a:r>
          </a:p>
          <a:p>
            <a:pPr algn="ctr"/>
            <a:r>
              <a:rPr lang="ru-RU" sz="1400" b="1" kern="0" dirty="0">
                <a:solidFill>
                  <a:prstClr val="black"/>
                </a:solidFill>
                <a:ea typeface="Times New Roman"/>
                <a:cs typeface="Cambria"/>
              </a:rPr>
              <a:t> </a:t>
            </a:r>
            <a:endParaRPr lang="en-US" sz="800" b="1" dirty="0">
              <a:solidFill>
                <a:prstClr val="black"/>
              </a:solidFill>
            </a:endParaRPr>
          </a:p>
          <a:p>
            <a:pPr algn="ctr"/>
            <a:r>
              <a:rPr lang="en-US" sz="4800" b="1" dirty="0">
                <a:solidFill>
                  <a:prstClr val="black"/>
                </a:solidFill>
              </a:rPr>
              <a:t>PETER CANCIANI </a:t>
            </a:r>
          </a:p>
          <a:p>
            <a:pPr algn="ctr"/>
            <a:r>
              <a:rPr lang="en-US" sz="2800" b="1" dirty="0">
                <a:solidFill>
                  <a:prstClr val="black"/>
                </a:solidFill>
              </a:rPr>
              <a:t>Central European Initiative (CEI) </a:t>
            </a:r>
            <a:r>
              <a:rPr lang="en-US" sz="4000" b="1" dirty="0">
                <a:solidFill>
                  <a:prstClr val="black"/>
                </a:solidFill>
              </a:rPr>
              <a:t>  </a:t>
            </a:r>
          </a:p>
          <a:p>
            <a:pPr algn="ctr"/>
            <a:r>
              <a:rPr lang="en-US" sz="3200" b="1" dirty="0">
                <a:solidFill>
                  <a:prstClr val="black"/>
                </a:solidFill>
              </a:rPr>
              <a:t>“Promotion of </a:t>
            </a:r>
            <a:r>
              <a:rPr lang="en-US" sz="3200" b="1" dirty="0" err="1">
                <a:solidFill>
                  <a:prstClr val="black"/>
                </a:solidFill>
              </a:rPr>
              <a:t>Bioeconomy</a:t>
            </a:r>
            <a:r>
              <a:rPr lang="en-US" sz="3200" b="1" dirty="0">
                <a:solidFill>
                  <a:prstClr val="black"/>
                </a:solidFill>
              </a:rPr>
              <a:t>, </a:t>
            </a:r>
          </a:p>
          <a:p>
            <a:pPr algn="ctr"/>
            <a:r>
              <a:rPr lang="en-US" sz="3200" b="1" dirty="0">
                <a:solidFill>
                  <a:prstClr val="black"/>
                </a:solidFill>
              </a:rPr>
              <a:t>advanced biofuels and biotechnology</a:t>
            </a:r>
          </a:p>
          <a:p>
            <a:pPr algn="ctr"/>
            <a:r>
              <a:rPr lang="en-US" sz="3200" b="1" dirty="0">
                <a:solidFill>
                  <a:prstClr val="black"/>
                </a:solidFill>
              </a:rPr>
              <a:t>in Central, East and South-East Europe” </a:t>
            </a:r>
            <a:endParaRPr lang="en-US" sz="800" b="1" dirty="0">
              <a:solidFill>
                <a:prstClr val="black"/>
              </a:solidFill>
            </a:endParaRPr>
          </a:p>
        </p:txBody>
      </p:sp>
    </p:spTree>
    <p:extLst>
      <p:ext uri="{BB962C8B-B14F-4D97-AF65-F5344CB8AC3E}">
        <p14:creationId xmlns:p14="http://schemas.microsoft.com/office/powerpoint/2010/main" val="382293547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233199" y="4941168"/>
            <a:ext cx="8784000" cy="1800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0" rIns="91422" bIns="45710" rtlCol="0" anchor="ctr"/>
          <a:lstStyle/>
          <a:p>
            <a:pPr algn="r"/>
            <a:r>
              <a:rPr lang="en-US" sz="1600" b="1" i="1" dirty="0"/>
              <a:t>Peter Canciani</a:t>
            </a:r>
          </a:p>
          <a:p>
            <a:pPr algn="r"/>
            <a:r>
              <a:rPr lang="en-US" sz="1600" b="1" i="1" dirty="0"/>
              <a:t>Project Manager</a:t>
            </a:r>
          </a:p>
          <a:p>
            <a:pPr algn="r"/>
            <a:endParaRPr lang="en-US" sz="1600" b="1" i="1" dirty="0"/>
          </a:p>
          <a:p>
            <a:pPr algn="r"/>
            <a:r>
              <a:rPr lang="en-US" sz="1600" b="1" i="1" dirty="0"/>
              <a:t>Central European Initiative</a:t>
            </a:r>
          </a:p>
          <a:p>
            <a:pPr algn="r"/>
            <a:r>
              <a:rPr lang="en-US" sz="1600" b="1" i="1" dirty="0"/>
              <a:t>Via  Genova 9, 34121 Trieste, Italy</a:t>
            </a:r>
          </a:p>
          <a:p>
            <a:pPr algn="r"/>
            <a:r>
              <a:rPr lang="en-US" sz="1600" b="1" i="1" dirty="0"/>
              <a:t>+39.040.77.86.749</a:t>
            </a:r>
          </a:p>
          <a:p>
            <a:pPr algn="r"/>
            <a:r>
              <a:rPr lang="en-US" sz="1600" b="1" i="1" dirty="0"/>
              <a:t>canciani@cei.int </a:t>
            </a:r>
          </a:p>
        </p:txBody>
      </p:sp>
      <p:sp>
        <p:nvSpPr>
          <p:cNvPr id="6" name="TextBox 1"/>
          <p:cNvSpPr txBox="1"/>
          <p:nvPr/>
        </p:nvSpPr>
        <p:spPr>
          <a:xfrm>
            <a:off x="103948" y="1700808"/>
            <a:ext cx="8928000" cy="2232248"/>
          </a:xfrm>
          <a:prstGeom prst="rect">
            <a:avLst/>
          </a:prstGeom>
          <a:noFill/>
          <a:ln>
            <a:noFill/>
          </a:ln>
        </p:spPr>
        <p:txBody>
          <a:bodyPr vert="horz" wrap="none" lIns="89982" tIns="44991" rIns="89982" bIns="44991" anchorCtr="0" compatLnSpc="0"/>
          <a:lstStyle/>
          <a:p>
            <a:pPr algn="ctr">
              <a:lnSpc>
                <a:spcPct val="150000"/>
              </a:lnSpc>
              <a:defRPr sz="2400" b="1" kern="1200">
                <a:solidFill>
                  <a:srgbClr val="FFFFFF"/>
                </a:solidFill>
                <a:latin typeface="Arial" pitchFamily="34"/>
                <a:ea typeface="MS PGothic" pitchFamily="49"/>
                <a:cs typeface="Arial" pitchFamily="34"/>
              </a:defRPr>
            </a:pPr>
            <a:r>
              <a:rPr lang="it-IT" sz="2400" b="1" cap="small" dirty="0">
                <a:solidFill>
                  <a:srgbClr val="FFFFFF"/>
                </a:solidFill>
                <a:effectLst>
                  <a:outerShdw blurRad="38100" dist="38100" dir="2700000" algn="tl">
                    <a:srgbClr val="000000">
                      <a:alpha val="43137"/>
                    </a:srgbClr>
                  </a:outerShdw>
                </a:effectLst>
                <a:latin typeface="Arial" pitchFamily="34"/>
                <a:ea typeface="MS PGothic" pitchFamily="49"/>
                <a:cs typeface="Arial" pitchFamily="34"/>
              </a:rPr>
              <a:t>Central </a:t>
            </a:r>
            <a:r>
              <a:rPr lang="it-IT" sz="2400" b="1" cap="small" dirty="0" err="1">
                <a:solidFill>
                  <a:srgbClr val="FFFFFF"/>
                </a:solidFill>
                <a:effectLst>
                  <a:outerShdw blurRad="38100" dist="38100" dir="2700000" algn="tl">
                    <a:srgbClr val="000000">
                      <a:alpha val="43137"/>
                    </a:srgbClr>
                  </a:outerShdw>
                </a:effectLst>
                <a:latin typeface="Arial" pitchFamily="34"/>
                <a:ea typeface="MS PGothic" pitchFamily="49"/>
                <a:cs typeface="Arial" pitchFamily="34"/>
              </a:rPr>
              <a:t>European</a:t>
            </a:r>
            <a:r>
              <a:rPr lang="it-IT" sz="2400" b="1" cap="small" dirty="0">
                <a:solidFill>
                  <a:srgbClr val="FFFFFF"/>
                </a:solidFill>
                <a:effectLst>
                  <a:outerShdw blurRad="38100" dist="38100" dir="2700000" algn="tl">
                    <a:srgbClr val="000000">
                      <a:alpha val="43137"/>
                    </a:srgbClr>
                  </a:outerShdw>
                </a:effectLst>
                <a:latin typeface="Arial" pitchFamily="34"/>
                <a:ea typeface="MS PGothic" pitchFamily="49"/>
                <a:cs typeface="Arial" pitchFamily="34"/>
              </a:rPr>
              <a:t> </a:t>
            </a:r>
            <a:r>
              <a:rPr lang="it-IT" sz="2400" b="1" cap="small" dirty="0" err="1">
                <a:solidFill>
                  <a:srgbClr val="FFFFFF"/>
                </a:solidFill>
                <a:effectLst>
                  <a:outerShdw blurRad="38100" dist="38100" dir="2700000" algn="tl">
                    <a:srgbClr val="000000">
                      <a:alpha val="43137"/>
                    </a:srgbClr>
                  </a:outerShdw>
                </a:effectLst>
                <a:latin typeface="Arial" pitchFamily="34"/>
                <a:ea typeface="MS PGothic" pitchFamily="49"/>
                <a:cs typeface="Arial" pitchFamily="34"/>
              </a:rPr>
              <a:t>Initiative</a:t>
            </a:r>
            <a:endParaRPr lang="it-IT" sz="2400" b="1" cap="small" dirty="0">
              <a:solidFill>
                <a:srgbClr val="FFFFFF"/>
              </a:solidFill>
              <a:effectLst>
                <a:outerShdw blurRad="38100" dist="38100" dir="2700000" algn="tl">
                  <a:srgbClr val="000000">
                    <a:alpha val="43137"/>
                  </a:srgbClr>
                </a:outerShdw>
              </a:effectLst>
              <a:latin typeface="Arial" pitchFamily="34"/>
              <a:ea typeface="MS PGothic" pitchFamily="49"/>
              <a:cs typeface="Arial" pitchFamily="34"/>
            </a:endParaRPr>
          </a:p>
          <a:p>
            <a:pPr algn="ctr">
              <a:lnSpc>
                <a:spcPct val="150000"/>
              </a:lnSpc>
              <a:defRPr sz="2400" b="1" kern="1200">
                <a:solidFill>
                  <a:srgbClr val="FFFFFF"/>
                </a:solidFill>
                <a:latin typeface="Arial" pitchFamily="34"/>
                <a:ea typeface="MS PGothic" pitchFamily="49"/>
                <a:cs typeface="Arial" pitchFamily="34"/>
              </a:defRPr>
            </a:pPr>
            <a:endParaRPr lang="it-IT" sz="2400" b="1" cap="small" dirty="0">
              <a:solidFill>
                <a:srgbClr val="FFFFFF"/>
              </a:solidFill>
              <a:effectLst>
                <a:outerShdw blurRad="38100" dist="38100" dir="2700000" algn="tl">
                  <a:srgbClr val="000000">
                    <a:alpha val="43137"/>
                  </a:srgbClr>
                </a:outerShdw>
              </a:effectLst>
              <a:latin typeface="Arial" pitchFamily="34"/>
              <a:ea typeface="MS PGothic" pitchFamily="49"/>
              <a:cs typeface="Arial" pitchFamily="34"/>
            </a:endParaRPr>
          </a:p>
          <a:p>
            <a:pPr algn="ctr">
              <a:lnSpc>
                <a:spcPct val="150000"/>
              </a:lnSpc>
              <a:defRPr sz="2400" b="1" kern="1200">
                <a:solidFill>
                  <a:srgbClr val="FFFFFF"/>
                </a:solidFill>
                <a:latin typeface="Arial" pitchFamily="34"/>
                <a:ea typeface="MS PGothic" pitchFamily="49"/>
                <a:cs typeface="Arial" pitchFamily="34"/>
              </a:defRPr>
            </a:pPr>
            <a:r>
              <a:rPr lang="it-IT" sz="2000" b="1" i="1" dirty="0">
                <a:solidFill>
                  <a:srgbClr val="FFFFFF"/>
                </a:solidFill>
                <a:latin typeface="Arial" pitchFamily="34"/>
                <a:ea typeface="MS PGothic" pitchFamily="49"/>
                <a:cs typeface="Arial" pitchFamily="34"/>
              </a:rPr>
              <a:t>Promotion of Bioeconomy, </a:t>
            </a:r>
          </a:p>
          <a:p>
            <a:pPr algn="ctr">
              <a:lnSpc>
                <a:spcPct val="150000"/>
              </a:lnSpc>
              <a:defRPr sz="2400" b="1" kern="1200">
                <a:solidFill>
                  <a:srgbClr val="FFFFFF"/>
                </a:solidFill>
                <a:latin typeface="Arial" pitchFamily="34"/>
                <a:ea typeface="MS PGothic" pitchFamily="49"/>
                <a:cs typeface="Arial" pitchFamily="34"/>
              </a:defRPr>
            </a:pPr>
            <a:r>
              <a:rPr lang="it-IT" sz="2000" b="1" i="1" dirty="0" err="1">
                <a:solidFill>
                  <a:srgbClr val="FFFFFF"/>
                </a:solidFill>
                <a:latin typeface="Arial" pitchFamily="34"/>
                <a:ea typeface="MS PGothic" pitchFamily="49"/>
                <a:cs typeface="Arial" pitchFamily="34"/>
              </a:rPr>
              <a:t>advanced</a:t>
            </a:r>
            <a:r>
              <a:rPr lang="it-IT" sz="2000" b="1" i="1" dirty="0">
                <a:solidFill>
                  <a:srgbClr val="FFFFFF"/>
                </a:solidFill>
                <a:latin typeface="Arial" pitchFamily="34"/>
                <a:ea typeface="MS PGothic" pitchFamily="49"/>
                <a:cs typeface="Arial" pitchFamily="34"/>
              </a:rPr>
              <a:t> </a:t>
            </a:r>
            <a:r>
              <a:rPr lang="it-IT" sz="2000" b="1" i="1" dirty="0" err="1">
                <a:solidFill>
                  <a:srgbClr val="FFFFFF"/>
                </a:solidFill>
                <a:latin typeface="Arial" pitchFamily="34"/>
                <a:ea typeface="MS PGothic" pitchFamily="49"/>
                <a:cs typeface="Arial" pitchFamily="34"/>
              </a:rPr>
              <a:t>biofuels</a:t>
            </a:r>
            <a:r>
              <a:rPr lang="it-IT" sz="2000" b="1" i="1" dirty="0">
                <a:solidFill>
                  <a:srgbClr val="FFFFFF"/>
                </a:solidFill>
                <a:latin typeface="Arial" pitchFamily="34"/>
                <a:ea typeface="MS PGothic" pitchFamily="49"/>
                <a:cs typeface="Arial" pitchFamily="34"/>
              </a:rPr>
              <a:t> and </a:t>
            </a:r>
            <a:r>
              <a:rPr lang="it-IT" sz="2000" b="1" i="1" dirty="0" err="1">
                <a:solidFill>
                  <a:srgbClr val="FFFFFF"/>
                </a:solidFill>
                <a:latin typeface="Arial" pitchFamily="34"/>
                <a:ea typeface="MS PGothic" pitchFamily="49"/>
                <a:cs typeface="Arial" pitchFamily="34"/>
              </a:rPr>
              <a:t>biotechnology</a:t>
            </a:r>
            <a:endParaRPr lang="it-IT" sz="2000" b="1" i="1" dirty="0">
              <a:solidFill>
                <a:srgbClr val="FFFFFF"/>
              </a:solidFill>
              <a:latin typeface="Arial" pitchFamily="34"/>
              <a:ea typeface="MS PGothic" pitchFamily="49"/>
              <a:cs typeface="Arial" pitchFamily="34"/>
            </a:endParaRPr>
          </a:p>
          <a:p>
            <a:pPr algn="ctr">
              <a:lnSpc>
                <a:spcPct val="150000"/>
              </a:lnSpc>
              <a:defRPr sz="2400" b="1" kern="1200">
                <a:solidFill>
                  <a:srgbClr val="FFFFFF"/>
                </a:solidFill>
                <a:latin typeface="Arial" pitchFamily="34"/>
                <a:ea typeface="MS PGothic" pitchFamily="49"/>
                <a:cs typeface="Arial" pitchFamily="34"/>
              </a:defRPr>
            </a:pPr>
            <a:r>
              <a:rPr lang="it-IT" sz="2000" b="1" i="1" dirty="0">
                <a:solidFill>
                  <a:srgbClr val="FFFFFF"/>
                </a:solidFill>
                <a:latin typeface="Arial" pitchFamily="34"/>
                <a:ea typeface="MS PGothic" pitchFamily="49"/>
                <a:cs typeface="Arial" pitchFamily="34"/>
              </a:rPr>
              <a:t>in Central, East and South-East Europe</a:t>
            </a:r>
          </a:p>
          <a:p>
            <a:pPr algn="ctr">
              <a:defRPr sz="2400" b="1" kern="1200">
                <a:solidFill>
                  <a:srgbClr val="FFFFFF"/>
                </a:solidFill>
                <a:latin typeface="Arial" pitchFamily="34"/>
                <a:ea typeface="MS PGothic" pitchFamily="49"/>
                <a:cs typeface="Arial" pitchFamily="34"/>
              </a:defRPr>
            </a:pPr>
            <a:endParaRPr lang="it-IT" sz="2400" b="1" i="1" dirty="0">
              <a:solidFill>
                <a:srgbClr val="FFFFFF"/>
              </a:solidFill>
              <a:latin typeface="Arial" pitchFamily="34"/>
              <a:ea typeface="MS PGothic" pitchFamily="49"/>
              <a:cs typeface="Arial" pitchFamily="34"/>
            </a:endParaRPr>
          </a:p>
          <a:p>
            <a:pPr algn="ctr">
              <a:defRPr sz="2400" b="1" kern="1200">
                <a:solidFill>
                  <a:srgbClr val="FFFFFF"/>
                </a:solidFill>
                <a:latin typeface="Arial" pitchFamily="34"/>
                <a:ea typeface="MS PGothic" pitchFamily="49"/>
                <a:cs typeface="Arial" pitchFamily="34"/>
              </a:defRPr>
            </a:pPr>
            <a:endParaRPr lang="it-IT" sz="2400" b="1" i="1" dirty="0">
              <a:solidFill>
                <a:srgbClr val="FFFFFF"/>
              </a:solidFill>
              <a:latin typeface="Arial" pitchFamily="34"/>
              <a:ea typeface="MS PGothic" pitchFamily="49"/>
              <a:cs typeface="Arial" pitchFamily="34"/>
            </a:endParaRPr>
          </a:p>
          <a:p>
            <a:pPr algn="ctr">
              <a:defRPr sz="2400" b="1" kern="1200">
                <a:solidFill>
                  <a:srgbClr val="FFFFFF"/>
                </a:solidFill>
                <a:latin typeface="Arial" pitchFamily="34"/>
                <a:ea typeface="MS PGothic" pitchFamily="49"/>
                <a:cs typeface="Arial" pitchFamily="34"/>
              </a:defRPr>
            </a:pPr>
            <a:endParaRPr lang="it-IT" sz="2400" b="1" i="1" dirty="0">
              <a:solidFill>
                <a:srgbClr val="FFFFFF"/>
              </a:solidFill>
              <a:latin typeface="Arial" pitchFamily="34"/>
              <a:ea typeface="MS PGothic" pitchFamily="49"/>
              <a:cs typeface="Arial" pitchFamily="34"/>
            </a:endParaRPr>
          </a:p>
          <a:p>
            <a:pPr algn="ctr">
              <a:defRPr sz="2400" b="1" kern="1200">
                <a:solidFill>
                  <a:srgbClr val="FFFFFF"/>
                </a:solidFill>
                <a:latin typeface="Arial" pitchFamily="34"/>
                <a:ea typeface="MS PGothic" pitchFamily="49"/>
                <a:cs typeface="Arial" pitchFamily="34"/>
              </a:defRPr>
            </a:pPr>
            <a:endParaRPr lang="it-IT" sz="2400" b="1" i="1" dirty="0">
              <a:solidFill>
                <a:srgbClr val="FFFFFF"/>
              </a:solidFill>
              <a:latin typeface="Arial" pitchFamily="34"/>
              <a:ea typeface="MS PGothic" pitchFamily="49"/>
              <a:cs typeface="Arial" pitchFamily="34"/>
            </a:endParaRPr>
          </a:p>
          <a:p>
            <a:pPr algn="ctr">
              <a:defRPr sz="2400" b="1" kern="1200">
                <a:solidFill>
                  <a:srgbClr val="FFFFFF"/>
                </a:solidFill>
                <a:latin typeface="Arial" pitchFamily="34"/>
                <a:ea typeface="MS PGothic" pitchFamily="49"/>
                <a:cs typeface="Arial" pitchFamily="34"/>
              </a:defRPr>
            </a:pPr>
            <a:endParaRPr lang="it-IT" sz="2400" b="1" i="1" dirty="0">
              <a:solidFill>
                <a:srgbClr val="FFFFFF"/>
              </a:solidFill>
              <a:latin typeface="Arial" pitchFamily="34"/>
              <a:ea typeface="MS PGothic" pitchFamily="49"/>
              <a:cs typeface="Arial" pitchFamily="34"/>
            </a:endParaRPr>
          </a:p>
          <a:p>
            <a:pPr algn="ctr">
              <a:defRPr sz="2400" b="1" kern="1200">
                <a:solidFill>
                  <a:srgbClr val="FFFFFF"/>
                </a:solidFill>
                <a:latin typeface="Arial" pitchFamily="34"/>
                <a:ea typeface="MS PGothic" pitchFamily="49"/>
                <a:cs typeface="Arial" pitchFamily="34"/>
              </a:defRPr>
            </a:pPr>
            <a:endParaRPr lang="it-IT" sz="2400" b="1" i="1" dirty="0">
              <a:solidFill>
                <a:srgbClr val="FFFFFF"/>
              </a:solidFill>
              <a:latin typeface="Arial" pitchFamily="34"/>
              <a:ea typeface="MS PGothic" pitchFamily="49"/>
              <a:cs typeface="Arial" pitchFamily="34"/>
            </a:endParaRPr>
          </a:p>
        </p:txBody>
      </p:sp>
    </p:spTree>
    <p:extLst>
      <p:ext uri="{BB962C8B-B14F-4D97-AF65-F5344CB8AC3E}">
        <p14:creationId xmlns:p14="http://schemas.microsoft.com/office/powerpoint/2010/main" val="3544715901"/>
      </p:ext>
    </p:extLst>
  </p:cSld>
  <p:clrMapOvr>
    <a:masterClrMapping/>
  </p:clrMapOvr>
  <p:transition spd="slow">
    <p:wipe dir="u"/>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ttangolo 20"/>
          <p:cNvSpPr/>
          <p:nvPr/>
        </p:nvSpPr>
        <p:spPr bwMode="auto">
          <a:xfrm>
            <a:off x="168349" y="889513"/>
            <a:ext cx="8784000" cy="472654"/>
          </a:xfrm>
          <a:prstGeom prst="rect">
            <a:avLst/>
          </a:prstGeom>
          <a:solidFill>
            <a:srgbClr val="DEF1F7"/>
          </a:solidFill>
          <a:ln w="9525" cap="flat" cmpd="sng" algn="ctr">
            <a:noFill/>
            <a:prstDash val="solid"/>
            <a:round/>
            <a:headEnd type="none" w="med" len="med"/>
            <a:tailEnd type="none" w="med" len="med"/>
          </a:ln>
          <a:effectLst/>
        </p:spPr>
        <p:txBody>
          <a:bodyPr vert="horz" wrap="square" lIns="91422" tIns="45710" rIns="91422" bIns="45710" numCol="1" rtlCol="0" anchor="t" anchorCtr="0" compatLnSpc="1">
            <a:prstTxWarp prst="textNoShape">
              <a:avLst/>
            </a:prstTxWarp>
            <a:spAutoFit/>
          </a:bodyPr>
          <a:lstStyle/>
          <a:p>
            <a:pPr marL="626941" indent="-626941" algn="ctr" fontAlgn="base">
              <a:spcBef>
                <a:spcPct val="0"/>
              </a:spcBef>
              <a:spcAft>
                <a:spcPct val="0"/>
              </a:spcAft>
              <a:buFont typeface="Wingdings" pitchFamily="2" charset="2"/>
              <a:buChar char="v"/>
            </a:pPr>
            <a:endParaRPr lang="en-US" sz="2400" dirty="0">
              <a:solidFill>
                <a:schemeClr val="bg1"/>
              </a:solidFill>
              <a:latin typeface="Arial" charset="0"/>
            </a:endParaRPr>
          </a:p>
        </p:txBody>
      </p:sp>
      <p:sp>
        <p:nvSpPr>
          <p:cNvPr id="4" name="Segnaposto numero diapositiva 3"/>
          <p:cNvSpPr>
            <a:spLocks noGrp="1"/>
          </p:cNvSpPr>
          <p:nvPr>
            <p:ph type="sldNum" sz="quarter" idx="15"/>
          </p:nvPr>
        </p:nvSpPr>
        <p:spPr/>
        <p:txBody>
          <a:bodyPr/>
          <a:lstStyle/>
          <a:p>
            <a:pPr>
              <a:defRPr/>
            </a:pPr>
            <a:fld id="{A03C8AE3-53FB-46C3-8DA6-DACA14B8FA31}" type="slidenum">
              <a:rPr lang="it-IT" smtClean="0"/>
              <a:pPr>
                <a:defRPr/>
              </a:pPr>
              <a:t>63</a:t>
            </a:fld>
            <a:endParaRPr lang="it-IT" dirty="0"/>
          </a:p>
        </p:txBody>
      </p:sp>
      <p:sp>
        <p:nvSpPr>
          <p:cNvPr id="18" name="Rectangle 3"/>
          <p:cNvSpPr txBox="1">
            <a:spLocks noChangeArrowheads="1"/>
          </p:cNvSpPr>
          <p:nvPr/>
        </p:nvSpPr>
        <p:spPr bwMode="auto">
          <a:xfrm>
            <a:off x="5076057" y="4849448"/>
            <a:ext cx="3743944" cy="1348232"/>
          </a:xfrm>
          <a:prstGeom prst="rect">
            <a:avLst/>
          </a:prstGeom>
          <a:noFill/>
          <a:ln w="9525">
            <a:noFill/>
            <a:miter lim="800000"/>
            <a:headEnd/>
            <a:tailEnd/>
          </a:ln>
        </p:spPr>
        <p:txBody>
          <a:bodyPr vert="horz" wrap="square" lIns="35993" tIns="35993" rIns="35993" bIns="35993"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a:spcBef>
                <a:spcPts val="0"/>
              </a:spcBef>
              <a:buNone/>
            </a:pPr>
            <a:r>
              <a:rPr lang="en-GB" sz="1400" i="1" kern="100" dirty="0">
                <a:solidFill>
                  <a:srgbClr val="0969A6"/>
                </a:solidFill>
                <a:latin typeface="Calibri" panose="020F0502020204030204" pitchFamily="34" charset="0"/>
              </a:rPr>
              <a:t>The CEI operates flexibly to promote </a:t>
            </a:r>
            <a:r>
              <a:rPr lang="en-GB" sz="1400" i="1" kern="100" dirty="0">
                <a:solidFill>
                  <a:srgbClr val="FE7F2B"/>
                </a:solidFill>
                <a:latin typeface="Calibri" panose="020F0502020204030204" pitchFamily="34" charset="0"/>
              </a:rPr>
              <a:t>intergovernmental, inter-parliamentary and business cooperation</a:t>
            </a:r>
            <a:r>
              <a:rPr lang="en-GB" sz="1400" i="1" kern="100" dirty="0">
                <a:solidFill>
                  <a:srgbClr val="0969A6"/>
                </a:solidFill>
                <a:latin typeface="Calibri" panose="020F0502020204030204" pitchFamily="34" charset="0"/>
              </a:rPr>
              <a:t>, and is committed to supporting </a:t>
            </a:r>
            <a:r>
              <a:rPr lang="en-GB" sz="1400" b="1" kern="100" dirty="0">
                <a:solidFill>
                  <a:srgbClr val="FE7F2B"/>
                </a:solidFill>
                <a:latin typeface="Calibri" panose="020F0502020204030204" pitchFamily="34" charset="0"/>
              </a:rPr>
              <a:t>EU integration </a:t>
            </a:r>
            <a:r>
              <a:rPr lang="en-GB" sz="1400" i="1" kern="100" dirty="0">
                <a:solidFill>
                  <a:srgbClr val="0969A6"/>
                </a:solidFill>
                <a:latin typeface="Calibri" panose="020F0502020204030204" pitchFamily="34" charset="0"/>
              </a:rPr>
              <a:t>through collaboration among its Member Countries and with the EU, international and regional organisations.</a:t>
            </a:r>
          </a:p>
        </p:txBody>
      </p:sp>
      <p:sp>
        <p:nvSpPr>
          <p:cNvPr id="19" name="Rettangolo 14"/>
          <p:cNvSpPr/>
          <p:nvPr/>
        </p:nvSpPr>
        <p:spPr bwMode="auto">
          <a:xfrm>
            <a:off x="168353" y="4789596"/>
            <a:ext cx="3827587" cy="1427780"/>
          </a:xfrm>
          <a:prstGeom prst="rect">
            <a:avLst/>
          </a:prstGeom>
          <a:noFill/>
          <a:ln w="9525" cap="flat" cmpd="sng" algn="ctr">
            <a:noFill/>
            <a:prstDash val="solid"/>
            <a:round/>
            <a:headEnd type="none" w="med" len="med"/>
            <a:tailEnd type="none" w="med" len="med"/>
          </a:ln>
          <a:effectLst/>
        </p:spPr>
        <p:txBody>
          <a:bodyPr vert="horz" wrap="square" lIns="143972" tIns="71986" rIns="71986" bIns="71986" numCol="1" rtlCol="0" anchor="ctr" anchorCtr="1" compatLnSpc="1">
            <a:prstTxWarp prst="textNoShape">
              <a:avLst/>
            </a:prstTxWarp>
            <a:spAutoFit/>
          </a:bodyPr>
          <a:lstStyle/>
          <a:p>
            <a:pPr algn="ctr">
              <a:lnSpc>
                <a:spcPts val="2000"/>
              </a:lnSpc>
              <a:tabLst>
                <a:tab pos="93645" algn="l"/>
              </a:tabLst>
              <a:defRPr/>
            </a:pPr>
            <a:r>
              <a:rPr lang="en-GB" sz="1700" b="1" kern="100" spc="-10" dirty="0">
                <a:solidFill>
                  <a:srgbClr val="0969A6"/>
                </a:solidFill>
                <a:latin typeface="Calibri" panose="020F0502020204030204" pitchFamily="34" charset="0"/>
              </a:rPr>
              <a:t>The Central European Initiative (CEI) </a:t>
            </a:r>
          </a:p>
          <a:p>
            <a:pPr algn="ctr">
              <a:lnSpc>
                <a:spcPts val="2000"/>
              </a:lnSpc>
              <a:tabLst>
                <a:tab pos="93645" algn="l"/>
              </a:tabLst>
              <a:defRPr/>
            </a:pPr>
            <a:r>
              <a:rPr lang="en-GB" sz="1700" b="1" kern="100" spc="-10" dirty="0">
                <a:solidFill>
                  <a:srgbClr val="0969A6"/>
                </a:solidFill>
                <a:latin typeface="Calibri" panose="020F0502020204030204" pitchFamily="34" charset="0"/>
              </a:rPr>
              <a:t>was established in 1989 as the first </a:t>
            </a:r>
            <a:r>
              <a:rPr lang="en-GB" sz="1700" b="1" kern="100" dirty="0">
                <a:solidFill>
                  <a:srgbClr val="0969A6"/>
                </a:solidFill>
                <a:latin typeface="Calibri" panose="020F0502020204030204" pitchFamily="34" charset="0"/>
              </a:rPr>
              <a:t>intergovernmental forum promoting </a:t>
            </a:r>
            <a:r>
              <a:rPr lang="en-GB" sz="1700" b="1" kern="100" cap="small" dirty="0">
                <a:solidFill>
                  <a:srgbClr val="FE7F2B"/>
                </a:solidFill>
                <a:latin typeface="Calibri" panose="020F0502020204030204" pitchFamily="34" charset="0"/>
              </a:rPr>
              <a:t>regional cooperation </a:t>
            </a:r>
          </a:p>
          <a:p>
            <a:pPr algn="ctr">
              <a:lnSpc>
                <a:spcPts val="2000"/>
              </a:lnSpc>
              <a:tabLst>
                <a:tab pos="93645" algn="l"/>
              </a:tabLst>
              <a:defRPr/>
            </a:pPr>
            <a:r>
              <a:rPr lang="en-GB" sz="1700" b="1" kern="100" dirty="0">
                <a:solidFill>
                  <a:srgbClr val="0969A6"/>
                </a:solidFill>
                <a:latin typeface="Calibri" panose="020F0502020204030204" pitchFamily="34" charset="0"/>
              </a:rPr>
              <a:t>in Central, East and South-East Europe</a:t>
            </a:r>
          </a:p>
        </p:txBody>
      </p:sp>
      <p:pic>
        <p:nvPicPr>
          <p:cNvPr id="20" name="Immagine 2"/>
          <p:cNvPicPr>
            <a:picLocks noChangeAspect="1"/>
          </p:cNvPicPr>
          <p:nvPr/>
        </p:nvPicPr>
        <p:blipFill rotWithShape="1">
          <a:blip r:embed="rId2"/>
          <a:srcRect l="42978"/>
          <a:stretch/>
        </p:blipFill>
        <p:spPr>
          <a:xfrm>
            <a:off x="4060341" y="967577"/>
            <a:ext cx="4824064" cy="3579689"/>
          </a:xfrm>
          <a:prstGeom prst="rect">
            <a:avLst/>
          </a:prstGeom>
          <a:ln>
            <a:noFill/>
          </a:ln>
        </p:spPr>
      </p:pic>
      <p:pic>
        <p:nvPicPr>
          <p:cNvPr id="7" name="Immagine 2"/>
          <p:cNvPicPr>
            <a:picLocks noChangeAspect="1"/>
          </p:cNvPicPr>
          <p:nvPr/>
        </p:nvPicPr>
        <p:blipFill rotWithShape="1">
          <a:blip r:embed="rId2"/>
          <a:srcRect r="57121"/>
          <a:stretch/>
        </p:blipFill>
        <p:spPr>
          <a:xfrm>
            <a:off x="376119" y="1082403"/>
            <a:ext cx="3627552" cy="3579689"/>
          </a:xfrm>
          <a:prstGeom prst="rect">
            <a:avLst/>
          </a:prstGeom>
          <a:ln>
            <a:noFill/>
          </a:ln>
        </p:spPr>
      </p:pic>
    </p:spTree>
    <p:extLst>
      <p:ext uri="{BB962C8B-B14F-4D97-AF65-F5344CB8AC3E}">
        <p14:creationId xmlns:p14="http://schemas.microsoft.com/office/powerpoint/2010/main" val="1451141791"/>
      </p:ext>
    </p:extLst>
  </p:cSld>
  <p:clrMapOvr>
    <a:masterClrMapping/>
  </p:clrMapOvr>
  <p:transition spd="med">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1250"/>
                                        <p:tgtEl>
                                          <p:spTgt spid="7"/>
                                        </p:tgtEl>
                                      </p:cBhvr>
                                    </p:animEffect>
                                  </p:childTnLst>
                                </p:cTn>
                              </p:par>
                            </p:childTnLst>
                          </p:cTn>
                        </p:par>
                        <p:par>
                          <p:cTn id="8" fill="hold">
                            <p:stCondLst>
                              <p:cond delay="125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25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1250" fill="hold"/>
                                        <p:tgtEl>
                                          <p:spTgt spid="20"/>
                                        </p:tgtEl>
                                        <p:attrNameLst>
                                          <p:attrName>ppt_x</p:attrName>
                                        </p:attrNameLst>
                                      </p:cBhvr>
                                      <p:tavLst>
                                        <p:tav tm="0">
                                          <p:val>
                                            <p:strVal val="1+#ppt_w/2"/>
                                          </p:val>
                                        </p:tav>
                                        <p:tav tm="100000">
                                          <p:val>
                                            <p:strVal val="#ppt_x"/>
                                          </p:val>
                                        </p:tav>
                                      </p:tavLst>
                                    </p:anim>
                                    <p:anim calcmode="lin" valueType="num">
                                      <p:cBhvr additive="base">
                                        <p:cTn id="17" dur="1250" fill="hold"/>
                                        <p:tgtEl>
                                          <p:spTgt spid="20"/>
                                        </p:tgtEl>
                                        <p:attrNameLst>
                                          <p:attrName>ppt_y</p:attrName>
                                        </p:attrNameLst>
                                      </p:cBhvr>
                                      <p:tavLst>
                                        <p:tav tm="0">
                                          <p:val>
                                            <p:strVal val="#ppt_y"/>
                                          </p:val>
                                        </p:tav>
                                        <p:tav tm="100000">
                                          <p:val>
                                            <p:strVal val="#ppt_y"/>
                                          </p:val>
                                        </p:tav>
                                      </p:tavLst>
                                    </p:anim>
                                  </p:childTnLst>
                                </p:cTn>
                              </p:par>
                            </p:childTnLst>
                          </p:cTn>
                        </p:par>
                        <p:par>
                          <p:cTn id="18" fill="hold">
                            <p:stCondLst>
                              <p:cond delay="1250"/>
                            </p:stCondLst>
                            <p:childTnLst>
                              <p:par>
                                <p:cTn id="19" presetID="2" presetClass="entr" presetSubtype="4" fill="hold" grpId="0" nodeType="afterEffect">
                                  <p:stCondLst>
                                    <p:cond delay="1000"/>
                                  </p:stCondLst>
                                  <p:childTnLst>
                                    <p:set>
                                      <p:cBhvr>
                                        <p:cTn id="20" dur="1" fill="hold">
                                          <p:stCondLst>
                                            <p:cond delay="0"/>
                                          </p:stCondLst>
                                        </p:cTn>
                                        <p:tgtEl>
                                          <p:spTgt spid="18">
                                            <p:txEl>
                                              <p:pRg st="0" end="0"/>
                                            </p:txEl>
                                          </p:spTgt>
                                        </p:tgtEl>
                                        <p:attrNameLst>
                                          <p:attrName>style.visibility</p:attrName>
                                        </p:attrNameLst>
                                      </p:cBhvr>
                                      <p:to>
                                        <p:strVal val="visible"/>
                                      </p:to>
                                    </p:set>
                                    <p:anim calcmode="lin" valueType="num">
                                      <p:cBhvr additive="base">
                                        <p:cTn id="21" dur="125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22" dur="125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P spid="19"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Rettangolo 150"/>
          <p:cNvSpPr/>
          <p:nvPr/>
        </p:nvSpPr>
        <p:spPr bwMode="auto">
          <a:xfrm>
            <a:off x="180000" y="900002"/>
            <a:ext cx="8784000" cy="472654"/>
          </a:xfrm>
          <a:prstGeom prst="rect">
            <a:avLst/>
          </a:prstGeom>
          <a:solidFill>
            <a:srgbClr val="DEF1F7"/>
          </a:solidFill>
          <a:ln w="9525" cap="flat" cmpd="sng" algn="ctr">
            <a:noFill/>
            <a:prstDash val="solid"/>
            <a:round/>
            <a:headEnd type="none" w="med" len="med"/>
            <a:tailEnd type="none" w="med" len="med"/>
          </a:ln>
          <a:effectLst/>
        </p:spPr>
        <p:txBody>
          <a:bodyPr vert="horz" wrap="square" lIns="91422" tIns="45710" rIns="91422" bIns="45710" numCol="1" rtlCol="0" anchor="t" anchorCtr="0" compatLnSpc="1">
            <a:prstTxWarp prst="textNoShape">
              <a:avLst/>
            </a:prstTxWarp>
            <a:spAutoFit/>
          </a:bodyPr>
          <a:lstStyle/>
          <a:p>
            <a:pPr marL="626941" indent="-626941" algn="ctr" fontAlgn="base">
              <a:spcBef>
                <a:spcPct val="0"/>
              </a:spcBef>
              <a:spcAft>
                <a:spcPct val="0"/>
              </a:spcAft>
              <a:buFont typeface="Wingdings" pitchFamily="2" charset="2"/>
              <a:buChar char="v"/>
            </a:pPr>
            <a:endParaRPr lang="en-US" sz="2400" dirty="0">
              <a:solidFill>
                <a:schemeClr val="bg1"/>
              </a:solidFill>
              <a:latin typeface="Arial" charset="0"/>
            </a:endParaRPr>
          </a:p>
        </p:txBody>
      </p:sp>
      <p:sp>
        <p:nvSpPr>
          <p:cNvPr id="4" name="Segnaposto numero diapositiva 3"/>
          <p:cNvSpPr>
            <a:spLocks noGrp="1"/>
          </p:cNvSpPr>
          <p:nvPr>
            <p:ph type="sldNum" sz="quarter" idx="15"/>
          </p:nvPr>
        </p:nvSpPr>
        <p:spPr/>
        <p:txBody>
          <a:bodyPr/>
          <a:lstStyle/>
          <a:p>
            <a:pPr>
              <a:defRPr/>
            </a:pPr>
            <a:fld id="{A03C8AE3-53FB-46C3-8DA6-DACA14B8FA31}" type="slidenum">
              <a:rPr lang="it-IT" smtClean="0"/>
              <a:pPr>
                <a:defRPr/>
              </a:pPr>
              <a:t>64</a:t>
            </a:fld>
            <a:endParaRPr lang="it-IT" dirty="0"/>
          </a:p>
        </p:txBody>
      </p:sp>
      <p:sp>
        <p:nvSpPr>
          <p:cNvPr id="24" name="Rettangolo 23"/>
          <p:cNvSpPr/>
          <p:nvPr/>
        </p:nvSpPr>
        <p:spPr bwMode="auto">
          <a:xfrm>
            <a:off x="400120" y="1190520"/>
            <a:ext cx="4993819" cy="891644"/>
          </a:xfrm>
          <a:prstGeom prst="rect">
            <a:avLst/>
          </a:prstGeom>
          <a:noFill/>
          <a:ln w="9525" cap="flat" cmpd="sng" algn="ctr">
            <a:noFill/>
            <a:prstDash val="solid"/>
            <a:round/>
            <a:headEnd type="none" w="med" len="med"/>
            <a:tailEnd type="none" w="med" len="med"/>
          </a:ln>
          <a:effectLst/>
        </p:spPr>
        <p:txBody>
          <a:bodyPr vert="horz" wrap="square" lIns="91422" tIns="45710" rIns="91422" bIns="45710" numCol="1" rtlCol="0" anchor="t" anchorCtr="0" compatLnSpc="1">
            <a:prstTxWarp prst="textNoShape">
              <a:avLst/>
            </a:prstTxWarp>
            <a:spAutoFit/>
          </a:bodyPr>
          <a:lstStyle>
            <a:defPPr>
              <a:defRPr lang="it-IT"/>
            </a:defPPr>
            <a:lvl1pPr algn="l" rtl="0" fontAlgn="base">
              <a:spcBef>
                <a:spcPct val="0"/>
              </a:spcBef>
              <a:spcAft>
                <a:spcPct val="0"/>
              </a:spcAft>
              <a:defRPr sz="3200" u="sng" kern="1200">
                <a:solidFill>
                  <a:schemeClr val="tx1"/>
                </a:solidFill>
                <a:latin typeface="Arial" pitchFamily="34" charset="0"/>
                <a:ea typeface="+mn-ea"/>
                <a:cs typeface="+mn-cs"/>
              </a:defRPr>
            </a:lvl1pPr>
            <a:lvl2pPr marL="457200" algn="l" rtl="0" fontAlgn="base">
              <a:spcBef>
                <a:spcPct val="0"/>
              </a:spcBef>
              <a:spcAft>
                <a:spcPct val="0"/>
              </a:spcAft>
              <a:defRPr sz="3200" u="sng" kern="1200">
                <a:solidFill>
                  <a:schemeClr val="tx1"/>
                </a:solidFill>
                <a:latin typeface="Arial" pitchFamily="34" charset="0"/>
                <a:ea typeface="+mn-ea"/>
                <a:cs typeface="+mn-cs"/>
              </a:defRPr>
            </a:lvl2pPr>
            <a:lvl3pPr marL="914400" algn="l" rtl="0" fontAlgn="base">
              <a:spcBef>
                <a:spcPct val="0"/>
              </a:spcBef>
              <a:spcAft>
                <a:spcPct val="0"/>
              </a:spcAft>
              <a:defRPr sz="3200" u="sng" kern="1200">
                <a:solidFill>
                  <a:schemeClr val="tx1"/>
                </a:solidFill>
                <a:latin typeface="Arial" pitchFamily="34" charset="0"/>
                <a:ea typeface="+mn-ea"/>
                <a:cs typeface="+mn-cs"/>
              </a:defRPr>
            </a:lvl3pPr>
            <a:lvl4pPr marL="1371600" algn="l" rtl="0" fontAlgn="base">
              <a:spcBef>
                <a:spcPct val="0"/>
              </a:spcBef>
              <a:spcAft>
                <a:spcPct val="0"/>
              </a:spcAft>
              <a:defRPr sz="3200" u="sng" kern="1200">
                <a:solidFill>
                  <a:schemeClr val="tx1"/>
                </a:solidFill>
                <a:latin typeface="Arial" pitchFamily="34" charset="0"/>
                <a:ea typeface="+mn-ea"/>
                <a:cs typeface="+mn-cs"/>
              </a:defRPr>
            </a:lvl4pPr>
            <a:lvl5pPr marL="1828800" algn="l" rtl="0" fontAlgn="base">
              <a:spcBef>
                <a:spcPct val="0"/>
              </a:spcBef>
              <a:spcAft>
                <a:spcPct val="0"/>
              </a:spcAft>
              <a:defRPr sz="3200" u="sng" kern="1200">
                <a:solidFill>
                  <a:schemeClr val="tx1"/>
                </a:solidFill>
                <a:latin typeface="Arial" pitchFamily="34" charset="0"/>
                <a:ea typeface="+mn-ea"/>
                <a:cs typeface="+mn-cs"/>
              </a:defRPr>
            </a:lvl5pPr>
            <a:lvl6pPr marL="2286000" algn="l" defTabSz="914400" rtl="0" eaLnBrk="1" latinLnBrk="0" hangingPunct="1">
              <a:defRPr sz="3200" u="sng" kern="1200">
                <a:solidFill>
                  <a:schemeClr val="tx1"/>
                </a:solidFill>
                <a:latin typeface="Arial" pitchFamily="34" charset="0"/>
                <a:ea typeface="+mn-ea"/>
                <a:cs typeface="+mn-cs"/>
              </a:defRPr>
            </a:lvl6pPr>
            <a:lvl7pPr marL="2743200" algn="l" defTabSz="914400" rtl="0" eaLnBrk="1" latinLnBrk="0" hangingPunct="1">
              <a:defRPr sz="3200" u="sng" kern="1200">
                <a:solidFill>
                  <a:schemeClr val="tx1"/>
                </a:solidFill>
                <a:latin typeface="Arial" pitchFamily="34" charset="0"/>
                <a:ea typeface="+mn-ea"/>
                <a:cs typeface="+mn-cs"/>
              </a:defRPr>
            </a:lvl7pPr>
            <a:lvl8pPr marL="3200400" algn="l" defTabSz="914400" rtl="0" eaLnBrk="1" latinLnBrk="0" hangingPunct="1">
              <a:defRPr sz="3200" u="sng" kern="1200">
                <a:solidFill>
                  <a:schemeClr val="tx1"/>
                </a:solidFill>
                <a:latin typeface="Arial" pitchFamily="34" charset="0"/>
                <a:ea typeface="+mn-ea"/>
                <a:cs typeface="+mn-cs"/>
              </a:defRPr>
            </a:lvl8pPr>
            <a:lvl9pPr marL="3657600" algn="l" defTabSz="914400" rtl="0" eaLnBrk="1" latinLnBrk="0" hangingPunct="1">
              <a:defRPr sz="3200" u="sng" kern="1200">
                <a:solidFill>
                  <a:schemeClr val="tx1"/>
                </a:solidFill>
                <a:latin typeface="Arial" pitchFamily="34" charset="0"/>
                <a:ea typeface="+mn-ea"/>
                <a:cs typeface="+mn-cs"/>
              </a:defRPr>
            </a:lvl9pPr>
          </a:lstStyle>
          <a:p>
            <a:pPr marL="0" lvl="1" algn="just"/>
            <a:r>
              <a:rPr lang="en-GB" sz="1700" b="1" u="none" kern="100" spc="-10" dirty="0">
                <a:solidFill>
                  <a:srgbClr val="0969A6"/>
                </a:solidFill>
                <a:latin typeface="Calibri" panose="020F0502020204030204" pitchFamily="34" charset="0"/>
              </a:rPr>
              <a:t>The CEI is committed to supporting the implementation of </a:t>
            </a:r>
            <a:r>
              <a:rPr lang="en-GB" sz="1700" b="1" u="none" kern="100" cap="small" spc="-10" dirty="0">
                <a:solidFill>
                  <a:srgbClr val="FE7F2B"/>
                </a:solidFill>
                <a:latin typeface="Calibri" panose="020F0502020204030204" pitchFamily="34" charset="0"/>
              </a:rPr>
              <a:t>macro-regional strategies </a:t>
            </a:r>
            <a:r>
              <a:rPr lang="en-GB" sz="1700" b="1" u="none" kern="100" spc="-10" dirty="0">
                <a:solidFill>
                  <a:srgbClr val="0969A6"/>
                </a:solidFill>
                <a:latin typeface="Calibri" panose="020F0502020204030204" pitchFamily="34" charset="0"/>
              </a:rPr>
              <a:t>as well as in the </a:t>
            </a:r>
            <a:r>
              <a:rPr lang="en-GB" sz="1700" b="1" u="none" kern="100" cap="small" spc="-10" dirty="0">
                <a:solidFill>
                  <a:srgbClr val="FE7F2B"/>
                </a:solidFill>
                <a:latin typeface="Calibri" panose="020F0502020204030204" pitchFamily="34" charset="0"/>
              </a:rPr>
              <a:t>neighbourhood dialogue </a:t>
            </a:r>
            <a:r>
              <a:rPr lang="en-GB" sz="1700" b="1" u="none" kern="100" spc="-10" dirty="0">
                <a:solidFill>
                  <a:srgbClr val="0969A6"/>
                </a:solidFill>
                <a:latin typeface="Calibri" panose="020F0502020204030204" pitchFamily="34" charset="0"/>
              </a:rPr>
              <a:t>and </a:t>
            </a:r>
            <a:r>
              <a:rPr lang="en-GB" sz="1700" b="1" u="none" kern="100" cap="small" spc="-10" dirty="0">
                <a:solidFill>
                  <a:srgbClr val="FE7F2B"/>
                </a:solidFill>
                <a:latin typeface="Calibri" panose="020F0502020204030204" pitchFamily="34" charset="0"/>
              </a:rPr>
              <a:t>EU</a:t>
            </a:r>
            <a:r>
              <a:rPr lang="en-GB" sz="1700" b="1" u="none" kern="100" spc="-10" dirty="0">
                <a:solidFill>
                  <a:srgbClr val="0969A6"/>
                </a:solidFill>
                <a:latin typeface="Calibri" panose="020F0502020204030204" pitchFamily="34" charset="0"/>
              </a:rPr>
              <a:t> </a:t>
            </a:r>
            <a:r>
              <a:rPr lang="en-GB" sz="1700" b="1" u="none" kern="100" cap="small" spc="-10" dirty="0">
                <a:solidFill>
                  <a:srgbClr val="FE7F2B"/>
                </a:solidFill>
                <a:latin typeface="Calibri" panose="020F0502020204030204" pitchFamily="34" charset="0"/>
              </a:rPr>
              <a:t>enlargement</a:t>
            </a:r>
          </a:p>
        </p:txBody>
      </p:sp>
      <p:grpSp>
        <p:nvGrpSpPr>
          <p:cNvPr id="48" name="Gruppo 47"/>
          <p:cNvGrpSpPr>
            <a:grpSpLocks noChangeAspect="1"/>
          </p:cNvGrpSpPr>
          <p:nvPr/>
        </p:nvGrpSpPr>
        <p:grpSpPr>
          <a:xfrm>
            <a:off x="4744800" y="1080000"/>
            <a:ext cx="4200754" cy="5040000"/>
            <a:chOff x="5405186" y="1618213"/>
            <a:chExt cx="3549861" cy="3769551"/>
          </a:xfrm>
        </p:grpSpPr>
        <p:sp>
          <p:nvSpPr>
            <p:cNvPr id="66" name="Freeform 20"/>
            <p:cNvSpPr>
              <a:spLocks/>
            </p:cNvSpPr>
            <p:nvPr/>
          </p:nvSpPr>
          <p:spPr bwMode="auto">
            <a:xfrm>
              <a:off x="6286970" y="5072625"/>
              <a:ext cx="496950" cy="315139"/>
            </a:xfrm>
            <a:custGeom>
              <a:avLst/>
              <a:gdLst>
                <a:gd name="T0" fmla="*/ 0 w 328"/>
                <a:gd name="T1" fmla="*/ 80 h 208"/>
                <a:gd name="T2" fmla="*/ 0 w 328"/>
                <a:gd name="T3" fmla="*/ 56 h 208"/>
                <a:gd name="T4" fmla="*/ 25 w 328"/>
                <a:gd name="T5" fmla="*/ 32 h 208"/>
                <a:gd name="T6" fmla="*/ 50 w 328"/>
                <a:gd name="T7" fmla="*/ 48 h 208"/>
                <a:gd name="T8" fmla="*/ 67 w 328"/>
                <a:gd name="T9" fmla="*/ 32 h 208"/>
                <a:gd name="T10" fmla="*/ 92 w 328"/>
                <a:gd name="T11" fmla="*/ 24 h 208"/>
                <a:gd name="T12" fmla="*/ 101 w 328"/>
                <a:gd name="T13" fmla="*/ 32 h 208"/>
                <a:gd name="T14" fmla="*/ 117 w 328"/>
                <a:gd name="T15" fmla="*/ 40 h 208"/>
                <a:gd name="T16" fmla="*/ 134 w 328"/>
                <a:gd name="T17" fmla="*/ 48 h 208"/>
                <a:gd name="T18" fmla="*/ 160 w 328"/>
                <a:gd name="T19" fmla="*/ 40 h 208"/>
                <a:gd name="T20" fmla="*/ 210 w 328"/>
                <a:gd name="T21" fmla="*/ 40 h 208"/>
                <a:gd name="T22" fmla="*/ 235 w 328"/>
                <a:gd name="T23" fmla="*/ 32 h 208"/>
                <a:gd name="T24" fmla="*/ 252 w 328"/>
                <a:gd name="T25" fmla="*/ 16 h 208"/>
                <a:gd name="T26" fmla="*/ 261 w 328"/>
                <a:gd name="T27" fmla="*/ 16 h 208"/>
                <a:gd name="T28" fmla="*/ 286 w 328"/>
                <a:gd name="T29" fmla="*/ 24 h 208"/>
                <a:gd name="T30" fmla="*/ 294 w 328"/>
                <a:gd name="T31" fmla="*/ 8 h 208"/>
                <a:gd name="T32" fmla="*/ 320 w 328"/>
                <a:gd name="T33" fmla="*/ 0 h 208"/>
                <a:gd name="T34" fmla="*/ 328 w 328"/>
                <a:gd name="T35" fmla="*/ 16 h 208"/>
                <a:gd name="T36" fmla="*/ 311 w 328"/>
                <a:gd name="T37" fmla="*/ 56 h 208"/>
                <a:gd name="T38" fmla="*/ 303 w 328"/>
                <a:gd name="T39" fmla="*/ 80 h 208"/>
                <a:gd name="T40" fmla="*/ 286 w 328"/>
                <a:gd name="T41" fmla="*/ 104 h 208"/>
                <a:gd name="T42" fmla="*/ 286 w 328"/>
                <a:gd name="T43" fmla="*/ 112 h 208"/>
                <a:gd name="T44" fmla="*/ 303 w 328"/>
                <a:gd name="T45" fmla="*/ 128 h 208"/>
                <a:gd name="T46" fmla="*/ 320 w 328"/>
                <a:gd name="T47" fmla="*/ 160 h 208"/>
                <a:gd name="T48" fmla="*/ 303 w 328"/>
                <a:gd name="T49" fmla="*/ 176 h 208"/>
                <a:gd name="T50" fmla="*/ 303 w 328"/>
                <a:gd name="T51" fmla="*/ 208 h 208"/>
                <a:gd name="T52" fmla="*/ 269 w 328"/>
                <a:gd name="T53" fmla="*/ 200 h 208"/>
                <a:gd name="T54" fmla="*/ 227 w 328"/>
                <a:gd name="T55" fmla="*/ 192 h 208"/>
                <a:gd name="T56" fmla="*/ 202 w 328"/>
                <a:gd name="T57" fmla="*/ 152 h 208"/>
                <a:gd name="T58" fmla="*/ 168 w 328"/>
                <a:gd name="T59" fmla="*/ 160 h 208"/>
                <a:gd name="T60" fmla="*/ 143 w 328"/>
                <a:gd name="T61" fmla="*/ 144 h 208"/>
                <a:gd name="T62" fmla="*/ 126 w 328"/>
                <a:gd name="T63" fmla="*/ 128 h 208"/>
                <a:gd name="T64" fmla="*/ 109 w 328"/>
                <a:gd name="T65" fmla="*/ 128 h 208"/>
                <a:gd name="T66" fmla="*/ 84 w 328"/>
                <a:gd name="T67" fmla="*/ 112 h 208"/>
                <a:gd name="T68" fmla="*/ 67 w 328"/>
                <a:gd name="T69" fmla="*/ 112 h 208"/>
                <a:gd name="T70" fmla="*/ 50 w 328"/>
                <a:gd name="T71" fmla="*/ 96 h 208"/>
                <a:gd name="T72" fmla="*/ 25 w 328"/>
                <a:gd name="T73" fmla="*/ 104 h 208"/>
                <a:gd name="T74" fmla="*/ 0 w 328"/>
                <a:gd name="T75" fmla="*/ 80 h 20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28" h="208">
                  <a:moveTo>
                    <a:pt x="0" y="80"/>
                  </a:moveTo>
                  <a:lnTo>
                    <a:pt x="0" y="56"/>
                  </a:lnTo>
                  <a:lnTo>
                    <a:pt x="25" y="32"/>
                  </a:lnTo>
                  <a:lnTo>
                    <a:pt x="50" y="48"/>
                  </a:lnTo>
                  <a:lnTo>
                    <a:pt x="67" y="32"/>
                  </a:lnTo>
                  <a:lnTo>
                    <a:pt x="92" y="24"/>
                  </a:lnTo>
                  <a:lnTo>
                    <a:pt x="101" y="32"/>
                  </a:lnTo>
                  <a:lnTo>
                    <a:pt x="117" y="40"/>
                  </a:lnTo>
                  <a:lnTo>
                    <a:pt x="134" y="48"/>
                  </a:lnTo>
                  <a:lnTo>
                    <a:pt x="160" y="40"/>
                  </a:lnTo>
                  <a:lnTo>
                    <a:pt x="210" y="40"/>
                  </a:lnTo>
                  <a:lnTo>
                    <a:pt x="235" y="32"/>
                  </a:lnTo>
                  <a:lnTo>
                    <a:pt x="252" y="16"/>
                  </a:lnTo>
                  <a:lnTo>
                    <a:pt x="261" y="16"/>
                  </a:lnTo>
                  <a:lnTo>
                    <a:pt x="286" y="24"/>
                  </a:lnTo>
                  <a:lnTo>
                    <a:pt x="294" y="8"/>
                  </a:lnTo>
                  <a:lnTo>
                    <a:pt x="320" y="0"/>
                  </a:lnTo>
                  <a:lnTo>
                    <a:pt x="328" y="16"/>
                  </a:lnTo>
                  <a:lnTo>
                    <a:pt x="311" y="56"/>
                  </a:lnTo>
                  <a:lnTo>
                    <a:pt x="303" y="80"/>
                  </a:lnTo>
                  <a:lnTo>
                    <a:pt x="286" y="104"/>
                  </a:lnTo>
                  <a:lnTo>
                    <a:pt x="286" y="112"/>
                  </a:lnTo>
                  <a:lnTo>
                    <a:pt x="303" y="128"/>
                  </a:lnTo>
                  <a:lnTo>
                    <a:pt x="320" y="160"/>
                  </a:lnTo>
                  <a:lnTo>
                    <a:pt x="303" y="176"/>
                  </a:lnTo>
                  <a:lnTo>
                    <a:pt x="303" y="208"/>
                  </a:lnTo>
                  <a:lnTo>
                    <a:pt x="269" y="200"/>
                  </a:lnTo>
                  <a:lnTo>
                    <a:pt x="227" y="192"/>
                  </a:lnTo>
                  <a:lnTo>
                    <a:pt x="202" y="152"/>
                  </a:lnTo>
                  <a:lnTo>
                    <a:pt x="168" y="160"/>
                  </a:lnTo>
                  <a:lnTo>
                    <a:pt x="143" y="144"/>
                  </a:lnTo>
                  <a:lnTo>
                    <a:pt x="126" y="128"/>
                  </a:lnTo>
                  <a:lnTo>
                    <a:pt x="109" y="128"/>
                  </a:lnTo>
                  <a:lnTo>
                    <a:pt x="84" y="112"/>
                  </a:lnTo>
                  <a:lnTo>
                    <a:pt x="67" y="112"/>
                  </a:lnTo>
                  <a:lnTo>
                    <a:pt x="50" y="96"/>
                  </a:lnTo>
                  <a:lnTo>
                    <a:pt x="25" y="104"/>
                  </a:lnTo>
                  <a:lnTo>
                    <a:pt x="0" y="80"/>
                  </a:lnTo>
                  <a:close/>
                </a:path>
              </a:pathLst>
            </a:custGeom>
            <a:solidFill>
              <a:srgbClr val="0969A6"/>
            </a:solidFill>
            <a:ln w="28575">
              <a:noFill/>
              <a:round/>
              <a:headEnd/>
              <a:tailEnd/>
            </a:ln>
            <a:extLst/>
          </p:spPr>
          <p:txBody>
            <a:bodyPr/>
            <a:lstStyle/>
            <a:p>
              <a:pPr>
                <a:defRPr/>
              </a:pPr>
              <a:endParaRPr lang="en-GB" sz="2400" b="1" kern="0">
                <a:solidFill>
                  <a:srgbClr val="000000"/>
                </a:solidFill>
              </a:endParaRPr>
            </a:p>
          </p:txBody>
        </p:sp>
        <p:sp>
          <p:nvSpPr>
            <p:cNvPr id="72" name="Freeform 26"/>
            <p:cNvSpPr>
              <a:spLocks/>
            </p:cNvSpPr>
            <p:nvPr/>
          </p:nvSpPr>
          <p:spPr bwMode="auto">
            <a:xfrm>
              <a:off x="5597603" y="4563554"/>
              <a:ext cx="254535" cy="436347"/>
            </a:xfrm>
            <a:custGeom>
              <a:avLst/>
              <a:gdLst>
                <a:gd name="T0" fmla="*/ 0 w 168"/>
                <a:gd name="T1" fmla="*/ 40 h 288"/>
                <a:gd name="T2" fmla="*/ 33 w 168"/>
                <a:gd name="T3" fmla="*/ 48 h 288"/>
                <a:gd name="T4" fmla="*/ 59 w 168"/>
                <a:gd name="T5" fmla="*/ 40 h 288"/>
                <a:gd name="T6" fmla="*/ 101 w 168"/>
                <a:gd name="T7" fmla="*/ 8 h 288"/>
                <a:gd name="T8" fmla="*/ 109 w 168"/>
                <a:gd name="T9" fmla="*/ 0 h 288"/>
                <a:gd name="T10" fmla="*/ 143 w 168"/>
                <a:gd name="T11" fmla="*/ 16 h 288"/>
                <a:gd name="T12" fmla="*/ 143 w 168"/>
                <a:gd name="T13" fmla="*/ 32 h 288"/>
                <a:gd name="T14" fmla="*/ 168 w 168"/>
                <a:gd name="T15" fmla="*/ 96 h 288"/>
                <a:gd name="T16" fmla="*/ 151 w 168"/>
                <a:gd name="T17" fmla="*/ 120 h 288"/>
                <a:gd name="T18" fmla="*/ 168 w 168"/>
                <a:gd name="T19" fmla="*/ 152 h 288"/>
                <a:gd name="T20" fmla="*/ 143 w 168"/>
                <a:gd name="T21" fmla="*/ 256 h 288"/>
                <a:gd name="T22" fmla="*/ 117 w 168"/>
                <a:gd name="T23" fmla="*/ 248 h 288"/>
                <a:gd name="T24" fmla="*/ 92 w 168"/>
                <a:gd name="T25" fmla="*/ 248 h 288"/>
                <a:gd name="T26" fmla="*/ 84 w 168"/>
                <a:gd name="T27" fmla="*/ 264 h 288"/>
                <a:gd name="T28" fmla="*/ 67 w 168"/>
                <a:gd name="T29" fmla="*/ 280 h 288"/>
                <a:gd name="T30" fmla="*/ 42 w 168"/>
                <a:gd name="T31" fmla="*/ 288 h 288"/>
                <a:gd name="T32" fmla="*/ 25 w 168"/>
                <a:gd name="T33" fmla="*/ 248 h 288"/>
                <a:gd name="T34" fmla="*/ 25 w 168"/>
                <a:gd name="T35" fmla="*/ 200 h 288"/>
                <a:gd name="T36" fmla="*/ 33 w 168"/>
                <a:gd name="T37" fmla="*/ 176 h 288"/>
                <a:gd name="T38" fmla="*/ 25 w 168"/>
                <a:gd name="T39" fmla="*/ 160 h 288"/>
                <a:gd name="T40" fmla="*/ 33 w 168"/>
                <a:gd name="T41" fmla="*/ 136 h 288"/>
                <a:gd name="T42" fmla="*/ 33 w 168"/>
                <a:gd name="T43" fmla="*/ 112 h 288"/>
                <a:gd name="T44" fmla="*/ 25 w 168"/>
                <a:gd name="T45" fmla="*/ 80 h 288"/>
                <a:gd name="T46" fmla="*/ 0 w 168"/>
                <a:gd name="T47" fmla="*/ 72 h 288"/>
                <a:gd name="T48" fmla="*/ 0 w 168"/>
                <a:gd name="T49" fmla="*/ 40 h 28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68" h="288">
                  <a:moveTo>
                    <a:pt x="0" y="40"/>
                  </a:moveTo>
                  <a:lnTo>
                    <a:pt x="33" y="48"/>
                  </a:lnTo>
                  <a:lnTo>
                    <a:pt x="59" y="40"/>
                  </a:lnTo>
                  <a:lnTo>
                    <a:pt x="101" y="8"/>
                  </a:lnTo>
                  <a:lnTo>
                    <a:pt x="109" y="0"/>
                  </a:lnTo>
                  <a:lnTo>
                    <a:pt x="143" y="16"/>
                  </a:lnTo>
                  <a:lnTo>
                    <a:pt x="143" y="32"/>
                  </a:lnTo>
                  <a:lnTo>
                    <a:pt x="168" y="96"/>
                  </a:lnTo>
                  <a:lnTo>
                    <a:pt x="151" y="120"/>
                  </a:lnTo>
                  <a:lnTo>
                    <a:pt x="168" y="152"/>
                  </a:lnTo>
                  <a:lnTo>
                    <a:pt x="143" y="256"/>
                  </a:lnTo>
                  <a:lnTo>
                    <a:pt x="117" y="248"/>
                  </a:lnTo>
                  <a:lnTo>
                    <a:pt x="92" y="248"/>
                  </a:lnTo>
                  <a:lnTo>
                    <a:pt x="84" y="264"/>
                  </a:lnTo>
                  <a:lnTo>
                    <a:pt x="67" y="280"/>
                  </a:lnTo>
                  <a:lnTo>
                    <a:pt x="42" y="288"/>
                  </a:lnTo>
                  <a:lnTo>
                    <a:pt x="25" y="248"/>
                  </a:lnTo>
                  <a:lnTo>
                    <a:pt x="25" y="200"/>
                  </a:lnTo>
                  <a:lnTo>
                    <a:pt x="33" y="176"/>
                  </a:lnTo>
                  <a:lnTo>
                    <a:pt x="25" y="160"/>
                  </a:lnTo>
                  <a:lnTo>
                    <a:pt x="33" y="136"/>
                  </a:lnTo>
                  <a:lnTo>
                    <a:pt x="33" y="112"/>
                  </a:lnTo>
                  <a:lnTo>
                    <a:pt x="25" y="80"/>
                  </a:lnTo>
                  <a:lnTo>
                    <a:pt x="0" y="72"/>
                  </a:lnTo>
                  <a:lnTo>
                    <a:pt x="0" y="40"/>
                  </a:lnTo>
                  <a:close/>
                </a:path>
              </a:pathLst>
            </a:custGeom>
            <a:solidFill>
              <a:srgbClr val="0969A6"/>
            </a:solidFill>
            <a:ln w="28575">
              <a:noFill/>
              <a:prstDash val="solid"/>
              <a:round/>
              <a:headEnd/>
              <a:tailEnd/>
            </a:ln>
            <a:extLst/>
          </p:spPr>
          <p:txBody>
            <a:bodyPr/>
            <a:lstStyle/>
            <a:p>
              <a:pPr>
                <a:defRPr/>
              </a:pPr>
              <a:endParaRPr lang="en-GB" sz="2400" b="1" kern="0">
                <a:solidFill>
                  <a:srgbClr val="000000"/>
                </a:solidFill>
              </a:endParaRPr>
            </a:p>
          </p:txBody>
        </p:sp>
        <p:sp>
          <p:nvSpPr>
            <p:cNvPr id="77" name="Freeform 33"/>
            <p:cNvSpPr>
              <a:spLocks/>
            </p:cNvSpPr>
            <p:nvPr/>
          </p:nvSpPr>
          <p:spPr bwMode="auto">
            <a:xfrm>
              <a:off x="5405186" y="3496929"/>
              <a:ext cx="1787809" cy="1636300"/>
            </a:xfrm>
            <a:custGeom>
              <a:avLst/>
              <a:gdLst>
                <a:gd name="T0" fmla="*/ 1121 w 1180"/>
                <a:gd name="T1" fmla="*/ 728 h 1080"/>
                <a:gd name="T2" fmla="*/ 1003 w 1180"/>
                <a:gd name="T3" fmla="*/ 672 h 1080"/>
                <a:gd name="T4" fmla="*/ 935 w 1180"/>
                <a:gd name="T5" fmla="*/ 616 h 1080"/>
                <a:gd name="T6" fmla="*/ 902 w 1180"/>
                <a:gd name="T7" fmla="*/ 584 h 1080"/>
                <a:gd name="T8" fmla="*/ 817 w 1180"/>
                <a:gd name="T9" fmla="*/ 592 h 1080"/>
                <a:gd name="T10" fmla="*/ 733 w 1180"/>
                <a:gd name="T11" fmla="*/ 528 h 1080"/>
                <a:gd name="T12" fmla="*/ 683 w 1180"/>
                <a:gd name="T13" fmla="*/ 448 h 1080"/>
                <a:gd name="T14" fmla="*/ 556 w 1180"/>
                <a:gd name="T15" fmla="*/ 344 h 1080"/>
                <a:gd name="T16" fmla="*/ 523 w 1180"/>
                <a:gd name="T17" fmla="*/ 280 h 1080"/>
                <a:gd name="T18" fmla="*/ 548 w 1180"/>
                <a:gd name="T19" fmla="*/ 240 h 1080"/>
                <a:gd name="T20" fmla="*/ 531 w 1180"/>
                <a:gd name="T21" fmla="*/ 216 h 1080"/>
                <a:gd name="T22" fmla="*/ 556 w 1180"/>
                <a:gd name="T23" fmla="*/ 184 h 1080"/>
                <a:gd name="T24" fmla="*/ 649 w 1180"/>
                <a:gd name="T25" fmla="*/ 144 h 1080"/>
                <a:gd name="T26" fmla="*/ 649 w 1180"/>
                <a:gd name="T27" fmla="*/ 56 h 1080"/>
                <a:gd name="T28" fmla="*/ 514 w 1180"/>
                <a:gd name="T29" fmla="*/ 0 h 1080"/>
                <a:gd name="T30" fmla="*/ 405 w 1180"/>
                <a:gd name="T31" fmla="*/ 40 h 1080"/>
                <a:gd name="T32" fmla="*/ 354 w 1180"/>
                <a:gd name="T33" fmla="*/ 64 h 1080"/>
                <a:gd name="T34" fmla="*/ 295 w 1180"/>
                <a:gd name="T35" fmla="*/ 80 h 1080"/>
                <a:gd name="T36" fmla="*/ 228 w 1180"/>
                <a:gd name="T37" fmla="*/ 152 h 1080"/>
                <a:gd name="T38" fmla="*/ 118 w 1180"/>
                <a:gd name="T39" fmla="*/ 136 h 1080"/>
                <a:gd name="T40" fmla="*/ 42 w 1180"/>
                <a:gd name="T41" fmla="*/ 208 h 1080"/>
                <a:gd name="T42" fmla="*/ 25 w 1180"/>
                <a:gd name="T43" fmla="*/ 272 h 1080"/>
                <a:gd name="T44" fmla="*/ 93 w 1180"/>
                <a:gd name="T45" fmla="*/ 352 h 1080"/>
                <a:gd name="T46" fmla="*/ 93 w 1180"/>
                <a:gd name="T47" fmla="*/ 392 h 1080"/>
                <a:gd name="T48" fmla="*/ 160 w 1180"/>
                <a:gd name="T49" fmla="*/ 344 h 1080"/>
                <a:gd name="T50" fmla="*/ 202 w 1180"/>
                <a:gd name="T51" fmla="*/ 320 h 1080"/>
                <a:gd name="T52" fmla="*/ 261 w 1180"/>
                <a:gd name="T53" fmla="*/ 352 h 1080"/>
                <a:gd name="T54" fmla="*/ 312 w 1180"/>
                <a:gd name="T55" fmla="*/ 368 h 1080"/>
                <a:gd name="T56" fmla="*/ 337 w 1180"/>
                <a:gd name="T57" fmla="*/ 424 h 1080"/>
                <a:gd name="T58" fmla="*/ 371 w 1180"/>
                <a:gd name="T59" fmla="*/ 496 h 1080"/>
                <a:gd name="T60" fmla="*/ 430 w 1180"/>
                <a:gd name="T61" fmla="*/ 552 h 1080"/>
                <a:gd name="T62" fmla="*/ 497 w 1180"/>
                <a:gd name="T63" fmla="*/ 592 h 1080"/>
                <a:gd name="T64" fmla="*/ 607 w 1180"/>
                <a:gd name="T65" fmla="*/ 680 h 1080"/>
                <a:gd name="T66" fmla="*/ 649 w 1180"/>
                <a:gd name="T67" fmla="*/ 688 h 1080"/>
                <a:gd name="T68" fmla="*/ 742 w 1180"/>
                <a:gd name="T69" fmla="*/ 744 h 1080"/>
                <a:gd name="T70" fmla="*/ 775 w 1180"/>
                <a:gd name="T71" fmla="*/ 752 h 1080"/>
                <a:gd name="T72" fmla="*/ 809 w 1180"/>
                <a:gd name="T73" fmla="*/ 768 h 1080"/>
                <a:gd name="T74" fmla="*/ 851 w 1180"/>
                <a:gd name="T75" fmla="*/ 824 h 1080"/>
                <a:gd name="T76" fmla="*/ 927 w 1180"/>
                <a:gd name="T77" fmla="*/ 856 h 1080"/>
                <a:gd name="T78" fmla="*/ 978 w 1180"/>
                <a:gd name="T79" fmla="*/ 984 h 1080"/>
                <a:gd name="T80" fmla="*/ 935 w 1180"/>
                <a:gd name="T81" fmla="*/ 1000 h 1080"/>
                <a:gd name="T82" fmla="*/ 927 w 1180"/>
                <a:gd name="T83" fmla="*/ 1040 h 1080"/>
                <a:gd name="T84" fmla="*/ 935 w 1180"/>
                <a:gd name="T85" fmla="*/ 1072 h 1080"/>
                <a:gd name="T86" fmla="*/ 978 w 1180"/>
                <a:gd name="T87" fmla="*/ 1072 h 1080"/>
                <a:gd name="T88" fmla="*/ 1011 w 1180"/>
                <a:gd name="T89" fmla="*/ 1000 h 1080"/>
                <a:gd name="T90" fmla="*/ 1070 w 1180"/>
                <a:gd name="T91" fmla="*/ 952 h 1080"/>
                <a:gd name="T92" fmla="*/ 1053 w 1180"/>
                <a:gd name="T93" fmla="*/ 888 h 1080"/>
                <a:gd name="T94" fmla="*/ 1003 w 1180"/>
                <a:gd name="T95" fmla="*/ 864 h 1080"/>
                <a:gd name="T96" fmla="*/ 1011 w 1180"/>
                <a:gd name="T97" fmla="*/ 800 h 1080"/>
                <a:gd name="T98" fmla="*/ 1045 w 1180"/>
                <a:gd name="T99" fmla="*/ 768 h 1080"/>
                <a:gd name="T100" fmla="*/ 1146 w 1180"/>
                <a:gd name="T101" fmla="*/ 792 h 1080"/>
                <a:gd name="T102" fmla="*/ 1180 w 1180"/>
                <a:gd name="T103" fmla="*/ 784 h 1080"/>
                <a:gd name="T104" fmla="*/ 1155 w 1180"/>
                <a:gd name="T105" fmla="*/ 752 h 108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180" h="1080">
                  <a:moveTo>
                    <a:pt x="1155" y="752"/>
                  </a:moveTo>
                  <a:lnTo>
                    <a:pt x="1121" y="728"/>
                  </a:lnTo>
                  <a:lnTo>
                    <a:pt x="1087" y="712"/>
                  </a:lnTo>
                  <a:lnTo>
                    <a:pt x="1003" y="672"/>
                  </a:lnTo>
                  <a:lnTo>
                    <a:pt x="919" y="632"/>
                  </a:lnTo>
                  <a:lnTo>
                    <a:pt x="935" y="616"/>
                  </a:lnTo>
                  <a:lnTo>
                    <a:pt x="927" y="600"/>
                  </a:lnTo>
                  <a:lnTo>
                    <a:pt x="902" y="584"/>
                  </a:lnTo>
                  <a:lnTo>
                    <a:pt x="868" y="592"/>
                  </a:lnTo>
                  <a:lnTo>
                    <a:pt x="817" y="592"/>
                  </a:lnTo>
                  <a:lnTo>
                    <a:pt x="775" y="568"/>
                  </a:lnTo>
                  <a:lnTo>
                    <a:pt x="733" y="528"/>
                  </a:lnTo>
                  <a:lnTo>
                    <a:pt x="708" y="488"/>
                  </a:lnTo>
                  <a:lnTo>
                    <a:pt x="683" y="448"/>
                  </a:lnTo>
                  <a:lnTo>
                    <a:pt x="641" y="408"/>
                  </a:lnTo>
                  <a:lnTo>
                    <a:pt x="556" y="344"/>
                  </a:lnTo>
                  <a:lnTo>
                    <a:pt x="523" y="296"/>
                  </a:lnTo>
                  <a:lnTo>
                    <a:pt x="523" y="280"/>
                  </a:lnTo>
                  <a:lnTo>
                    <a:pt x="539" y="256"/>
                  </a:lnTo>
                  <a:lnTo>
                    <a:pt x="548" y="240"/>
                  </a:lnTo>
                  <a:lnTo>
                    <a:pt x="539" y="224"/>
                  </a:lnTo>
                  <a:lnTo>
                    <a:pt x="531" y="216"/>
                  </a:lnTo>
                  <a:lnTo>
                    <a:pt x="531" y="200"/>
                  </a:lnTo>
                  <a:lnTo>
                    <a:pt x="556" y="184"/>
                  </a:lnTo>
                  <a:lnTo>
                    <a:pt x="641" y="152"/>
                  </a:lnTo>
                  <a:lnTo>
                    <a:pt x="649" y="144"/>
                  </a:lnTo>
                  <a:lnTo>
                    <a:pt x="641" y="88"/>
                  </a:lnTo>
                  <a:lnTo>
                    <a:pt x="649" y="56"/>
                  </a:lnTo>
                  <a:lnTo>
                    <a:pt x="531" y="24"/>
                  </a:lnTo>
                  <a:lnTo>
                    <a:pt x="514" y="0"/>
                  </a:lnTo>
                  <a:lnTo>
                    <a:pt x="438" y="8"/>
                  </a:lnTo>
                  <a:lnTo>
                    <a:pt x="405" y="40"/>
                  </a:lnTo>
                  <a:lnTo>
                    <a:pt x="371" y="32"/>
                  </a:lnTo>
                  <a:lnTo>
                    <a:pt x="354" y="64"/>
                  </a:lnTo>
                  <a:lnTo>
                    <a:pt x="320" y="64"/>
                  </a:lnTo>
                  <a:lnTo>
                    <a:pt x="295" y="80"/>
                  </a:lnTo>
                  <a:lnTo>
                    <a:pt x="253" y="72"/>
                  </a:lnTo>
                  <a:lnTo>
                    <a:pt x="228" y="152"/>
                  </a:lnTo>
                  <a:lnTo>
                    <a:pt x="160" y="72"/>
                  </a:lnTo>
                  <a:lnTo>
                    <a:pt x="118" y="136"/>
                  </a:lnTo>
                  <a:lnTo>
                    <a:pt x="25" y="144"/>
                  </a:lnTo>
                  <a:lnTo>
                    <a:pt x="42" y="208"/>
                  </a:lnTo>
                  <a:lnTo>
                    <a:pt x="0" y="232"/>
                  </a:lnTo>
                  <a:lnTo>
                    <a:pt x="25" y="272"/>
                  </a:lnTo>
                  <a:lnTo>
                    <a:pt x="17" y="320"/>
                  </a:lnTo>
                  <a:lnTo>
                    <a:pt x="93" y="352"/>
                  </a:lnTo>
                  <a:lnTo>
                    <a:pt x="76" y="392"/>
                  </a:lnTo>
                  <a:lnTo>
                    <a:pt x="93" y="392"/>
                  </a:lnTo>
                  <a:lnTo>
                    <a:pt x="135" y="376"/>
                  </a:lnTo>
                  <a:lnTo>
                    <a:pt x="160" y="344"/>
                  </a:lnTo>
                  <a:lnTo>
                    <a:pt x="177" y="328"/>
                  </a:lnTo>
                  <a:lnTo>
                    <a:pt x="202" y="320"/>
                  </a:lnTo>
                  <a:lnTo>
                    <a:pt x="244" y="336"/>
                  </a:lnTo>
                  <a:lnTo>
                    <a:pt x="261" y="352"/>
                  </a:lnTo>
                  <a:lnTo>
                    <a:pt x="278" y="368"/>
                  </a:lnTo>
                  <a:lnTo>
                    <a:pt x="312" y="368"/>
                  </a:lnTo>
                  <a:lnTo>
                    <a:pt x="329" y="384"/>
                  </a:lnTo>
                  <a:lnTo>
                    <a:pt x="337" y="424"/>
                  </a:lnTo>
                  <a:lnTo>
                    <a:pt x="362" y="472"/>
                  </a:lnTo>
                  <a:lnTo>
                    <a:pt x="371" y="496"/>
                  </a:lnTo>
                  <a:lnTo>
                    <a:pt x="396" y="512"/>
                  </a:lnTo>
                  <a:lnTo>
                    <a:pt x="430" y="552"/>
                  </a:lnTo>
                  <a:lnTo>
                    <a:pt x="472" y="576"/>
                  </a:lnTo>
                  <a:lnTo>
                    <a:pt x="497" y="592"/>
                  </a:lnTo>
                  <a:lnTo>
                    <a:pt x="514" y="608"/>
                  </a:lnTo>
                  <a:lnTo>
                    <a:pt x="607" y="680"/>
                  </a:lnTo>
                  <a:lnTo>
                    <a:pt x="624" y="696"/>
                  </a:lnTo>
                  <a:lnTo>
                    <a:pt x="649" y="688"/>
                  </a:lnTo>
                  <a:lnTo>
                    <a:pt x="708" y="712"/>
                  </a:lnTo>
                  <a:lnTo>
                    <a:pt x="742" y="744"/>
                  </a:lnTo>
                  <a:lnTo>
                    <a:pt x="767" y="744"/>
                  </a:lnTo>
                  <a:lnTo>
                    <a:pt x="775" y="752"/>
                  </a:lnTo>
                  <a:lnTo>
                    <a:pt x="775" y="768"/>
                  </a:lnTo>
                  <a:lnTo>
                    <a:pt x="809" y="768"/>
                  </a:lnTo>
                  <a:lnTo>
                    <a:pt x="826" y="800"/>
                  </a:lnTo>
                  <a:lnTo>
                    <a:pt x="851" y="824"/>
                  </a:lnTo>
                  <a:lnTo>
                    <a:pt x="893" y="840"/>
                  </a:lnTo>
                  <a:lnTo>
                    <a:pt x="927" y="856"/>
                  </a:lnTo>
                  <a:lnTo>
                    <a:pt x="944" y="904"/>
                  </a:lnTo>
                  <a:lnTo>
                    <a:pt x="978" y="984"/>
                  </a:lnTo>
                  <a:lnTo>
                    <a:pt x="952" y="984"/>
                  </a:lnTo>
                  <a:lnTo>
                    <a:pt x="935" y="1000"/>
                  </a:lnTo>
                  <a:lnTo>
                    <a:pt x="935" y="1016"/>
                  </a:lnTo>
                  <a:lnTo>
                    <a:pt x="927" y="1040"/>
                  </a:lnTo>
                  <a:lnTo>
                    <a:pt x="919" y="1056"/>
                  </a:lnTo>
                  <a:lnTo>
                    <a:pt x="935" y="1072"/>
                  </a:lnTo>
                  <a:lnTo>
                    <a:pt x="952" y="1080"/>
                  </a:lnTo>
                  <a:lnTo>
                    <a:pt x="978" y="1072"/>
                  </a:lnTo>
                  <a:lnTo>
                    <a:pt x="994" y="1040"/>
                  </a:lnTo>
                  <a:lnTo>
                    <a:pt x="1011" y="1000"/>
                  </a:lnTo>
                  <a:lnTo>
                    <a:pt x="1028" y="960"/>
                  </a:lnTo>
                  <a:lnTo>
                    <a:pt x="1070" y="952"/>
                  </a:lnTo>
                  <a:lnTo>
                    <a:pt x="1070" y="904"/>
                  </a:lnTo>
                  <a:lnTo>
                    <a:pt x="1053" y="888"/>
                  </a:lnTo>
                  <a:lnTo>
                    <a:pt x="1028" y="880"/>
                  </a:lnTo>
                  <a:lnTo>
                    <a:pt x="1003" y="864"/>
                  </a:lnTo>
                  <a:lnTo>
                    <a:pt x="994" y="848"/>
                  </a:lnTo>
                  <a:lnTo>
                    <a:pt x="1011" y="800"/>
                  </a:lnTo>
                  <a:lnTo>
                    <a:pt x="1028" y="776"/>
                  </a:lnTo>
                  <a:lnTo>
                    <a:pt x="1045" y="768"/>
                  </a:lnTo>
                  <a:lnTo>
                    <a:pt x="1104" y="776"/>
                  </a:lnTo>
                  <a:lnTo>
                    <a:pt x="1146" y="792"/>
                  </a:lnTo>
                  <a:lnTo>
                    <a:pt x="1180" y="824"/>
                  </a:lnTo>
                  <a:lnTo>
                    <a:pt x="1180" y="784"/>
                  </a:lnTo>
                  <a:lnTo>
                    <a:pt x="1155" y="752"/>
                  </a:lnTo>
                  <a:close/>
                </a:path>
              </a:pathLst>
            </a:custGeom>
            <a:solidFill>
              <a:srgbClr val="0969A6"/>
            </a:solidFill>
            <a:ln w="28575">
              <a:noFill/>
              <a:prstDash val="solid"/>
              <a:round/>
              <a:headEnd/>
              <a:tailEnd/>
            </a:ln>
            <a:extLst/>
          </p:spPr>
          <p:txBody>
            <a:bodyPr/>
            <a:lstStyle/>
            <a:p>
              <a:pPr>
                <a:defRPr/>
              </a:pPr>
              <a:endParaRPr lang="en-GB" sz="2400" b="1" kern="0">
                <a:solidFill>
                  <a:srgbClr val="000000"/>
                </a:solidFill>
              </a:endParaRPr>
            </a:p>
          </p:txBody>
        </p:sp>
        <p:sp>
          <p:nvSpPr>
            <p:cNvPr id="89" name="Freeform 45"/>
            <p:cNvSpPr>
              <a:spLocks/>
            </p:cNvSpPr>
            <p:nvPr/>
          </p:nvSpPr>
          <p:spPr bwMode="auto">
            <a:xfrm>
              <a:off x="5814261" y="3121186"/>
              <a:ext cx="1033293" cy="472709"/>
            </a:xfrm>
            <a:custGeom>
              <a:avLst/>
              <a:gdLst>
                <a:gd name="T0" fmla="*/ 472 w 682"/>
                <a:gd name="T1" fmla="*/ 304 h 312"/>
                <a:gd name="T2" fmla="*/ 505 w 682"/>
                <a:gd name="T3" fmla="*/ 280 h 312"/>
                <a:gd name="T4" fmla="*/ 556 w 682"/>
                <a:gd name="T5" fmla="*/ 280 h 312"/>
                <a:gd name="T6" fmla="*/ 598 w 682"/>
                <a:gd name="T7" fmla="*/ 272 h 312"/>
                <a:gd name="T8" fmla="*/ 598 w 682"/>
                <a:gd name="T9" fmla="*/ 248 h 312"/>
                <a:gd name="T10" fmla="*/ 623 w 682"/>
                <a:gd name="T11" fmla="*/ 224 h 312"/>
                <a:gd name="T12" fmla="*/ 632 w 682"/>
                <a:gd name="T13" fmla="*/ 184 h 312"/>
                <a:gd name="T14" fmla="*/ 632 w 682"/>
                <a:gd name="T15" fmla="*/ 144 h 312"/>
                <a:gd name="T16" fmla="*/ 674 w 682"/>
                <a:gd name="T17" fmla="*/ 128 h 312"/>
                <a:gd name="T18" fmla="*/ 682 w 682"/>
                <a:gd name="T19" fmla="*/ 96 h 312"/>
                <a:gd name="T20" fmla="*/ 649 w 682"/>
                <a:gd name="T21" fmla="*/ 72 h 312"/>
                <a:gd name="T22" fmla="*/ 649 w 682"/>
                <a:gd name="T23" fmla="*/ 24 h 312"/>
                <a:gd name="T24" fmla="*/ 564 w 682"/>
                <a:gd name="T25" fmla="*/ 24 h 312"/>
                <a:gd name="T26" fmla="*/ 488 w 682"/>
                <a:gd name="T27" fmla="*/ 0 h 312"/>
                <a:gd name="T28" fmla="*/ 463 w 682"/>
                <a:gd name="T29" fmla="*/ 48 h 312"/>
                <a:gd name="T30" fmla="*/ 413 w 682"/>
                <a:gd name="T31" fmla="*/ 64 h 312"/>
                <a:gd name="T32" fmla="*/ 371 w 682"/>
                <a:gd name="T33" fmla="*/ 40 h 312"/>
                <a:gd name="T34" fmla="*/ 371 w 682"/>
                <a:gd name="T35" fmla="*/ 64 h 312"/>
                <a:gd name="T36" fmla="*/ 337 w 682"/>
                <a:gd name="T37" fmla="*/ 64 h 312"/>
                <a:gd name="T38" fmla="*/ 328 w 682"/>
                <a:gd name="T39" fmla="*/ 96 h 312"/>
                <a:gd name="T40" fmla="*/ 295 w 682"/>
                <a:gd name="T41" fmla="*/ 120 h 312"/>
                <a:gd name="T42" fmla="*/ 312 w 682"/>
                <a:gd name="T43" fmla="*/ 152 h 312"/>
                <a:gd name="T44" fmla="*/ 312 w 682"/>
                <a:gd name="T45" fmla="*/ 184 h 312"/>
                <a:gd name="T46" fmla="*/ 253 w 682"/>
                <a:gd name="T47" fmla="*/ 168 h 312"/>
                <a:gd name="T48" fmla="*/ 185 w 682"/>
                <a:gd name="T49" fmla="*/ 192 h 312"/>
                <a:gd name="T50" fmla="*/ 143 w 682"/>
                <a:gd name="T51" fmla="*/ 200 h 312"/>
                <a:gd name="T52" fmla="*/ 84 w 682"/>
                <a:gd name="T53" fmla="*/ 192 h 312"/>
                <a:gd name="T54" fmla="*/ 50 w 682"/>
                <a:gd name="T55" fmla="*/ 208 h 312"/>
                <a:gd name="T56" fmla="*/ 8 w 682"/>
                <a:gd name="T57" fmla="*/ 200 h 312"/>
                <a:gd name="T58" fmla="*/ 0 w 682"/>
                <a:gd name="T59" fmla="*/ 240 h 312"/>
                <a:gd name="T60" fmla="*/ 25 w 682"/>
                <a:gd name="T61" fmla="*/ 256 h 312"/>
                <a:gd name="T62" fmla="*/ 42 w 682"/>
                <a:gd name="T63" fmla="*/ 272 h 312"/>
                <a:gd name="T64" fmla="*/ 84 w 682"/>
                <a:gd name="T65" fmla="*/ 264 h 312"/>
                <a:gd name="T66" fmla="*/ 92 w 682"/>
                <a:gd name="T67" fmla="*/ 304 h 312"/>
                <a:gd name="T68" fmla="*/ 101 w 682"/>
                <a:gd name="T69" fmla="*/ 280 h 312"/>
                <a:gd name="T70" fmla="*/ 135 w 682"/>
                <a:gd name="T71" fmla="*/ 288 h 312"/>
                <a:gd name="T72" fmla="*/ 168 w 682"/>
                <a:gd name="T73" fmla="*/ 256 h 312"/>
                <a:gd name="T74" fmla="*/ 244 w 682"/>
                <a:gd name="T75" fmla="*/ 248 h 312"/>
                <a:gd name="T76" fmla="*/ 261 w 682"/>
                <a:gd name="T77" fmla="*/ 272 h 312"/>
                <a:gd name="T78" fmla="*/ 379 w 682"/>
                <a:gd name="T79" fmla="*/ 304 h 312"/>
                <a:gd name="T80" fmla="*/ 379 w 682"/>
                <a:gd name="T81" fmla="*/ 312 h 312"/>
                <a:gd name="T82" fmla="*/ 413 w 682"/>
                <a:gd name="T83" fmla="*/ 304 h 312"/>
                <a:gd name="T84" fmla="*/ 472 w 682"/>
                <a:gd name="T85" fmla="*/ 304 h 31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82" h="312">
                  <a:moveTo>
                    <a:pt x="472" y="304"/>
                  </a:moveTo>
                  <a:lnTo>
                    <a:pt x="505" y="280"/>
                  </a:lnTo>
                  <a:lnTo>
                    <a:pt x="556" y="280"/>
                  </a:lnTo>
                  <a:lnTo>
                    <a:pt x="598" y="272"/>
                  </a:lnTo>
                  <a:lnTo>
                    <a:pt x="598" y="248"/>
                  </a:lnTo>
                  <a:lnTo>
                    <a:pt x="623" y="224"/>
                  </a:lnTo>
                  <a:lnTo>
                    <a:pt x="632" y="184"/>
                  </a:lnTo>
                  <a:lnTo>
                    <a:pt x="632" y="144"/>
                  </a:lnTo>
                  <a:lnTo>
                    <a:pt x="674" y="128"/>
                  </a:lnTo>
                  <a:lnTo>
                    <a:pt x="682" y="96"/>
                  </a:lnTo>
                  <a:lnTo>
                    <a:pt x="649" y="72"/>
                  </a:lnTo>
                  <a:lnTo>
                    <a:pt x="649" y="24"/>
                  </a:lnTo>
                  <a:lnTo>
                    <a:pt x="564" y="24"/>
                  </a:lnTo>
                  <a:lnTo>
                    <a:pt x="488" y="0"/>
                  </a:lnTo>
                  <a:lnTo>
                    <a:pt x="463" y="48"/>
                  </a:lnTo>
                  <a:lnTo>
                    <a:pt x="413" y="64"/>
                  </a:lnTo>
                  <a:lnTo>
                    <a:pt x="371" y="40"/>
                  </a:lnTo>
                  <a:lnTo>
                    <a:pt x="371" y="64"/>
                  </a:lnTo>
                  <a:lnTo>
                    <a:pt x="337" y="64"/>
                  </a:lnTo>
                  <a:lnTo>
                    <a:pt x="328" y="96"/>
                  </a:lnTo>
                  <a:lnTo>
                    <a:pt x="295" y="120"/>
                  </a:lnTo>
                  <a:lnTo>
                    <a:pt x="312" y="152"/>
                  </a:lnTo>
                  <a:lnTo>
                    <a:pt x="312" y="184"/>
                  </a:lnTo>
                  <a:lnTo>
                    <a:pt x="253" y="168"/>
                  </a:lnTo>
                  <a:lnTo>
                    <a:pt x="185" y="192"/>
                  </a:lnTo>
                  <a:lnTo>
                    <a:pt x="143" y="200"/>
                  </a:lnTo>
                  <a:lnTo>
                    <a:pt x="84" y="192"/>
                  </a:lnTo>
                  <a:lnTo>
                    <a:pt x="50" y="208"/>
                  </a:lnTo>
                  <a:lnTo>
                    <a:pt x="8" y="200"/>
                  </a:lnTo>
                  <a:lnTo>
                    <a:pt x="0" y="240"/>
                  </a:lnTo>
                  <a:lnTo>
                    <a:pt x="25" y="256"/>
                  </a:lnTo>
                  <a:lnTo>
                    <a:pt x="42" y="272"/>
                  </a:lnTo>
                  <a:lnTo>
                    <a:pt x="84" y="264"/>
                  </a:lnTo>
                  <a:lnTo>
                    <a:pt x="92" y="304"/>
                  </a:lnTo>
                  <a:lnTo>
                    <a:pt x="101" y="280"/>
                  </a:lnTo>
                  <a:lnTo>
                    <a:pt x="135" y="288"/>
                  </a:lnTo>
                  <a:lnTo>
                    <a:pt x="168" y="256"/>
                  </a:lnTo>
                  <a:lnTo>
                    <a:pt x="244" y="248"/>
                  </a:lnTo>
                  <a:lnTo>
                    <a:pt x="261" y="272"/>
                  </a:lnTo>
                  <a:lnTo>
                    <a:pt x="379" y="304"/>
                  </a:lnTo>
                  <a:lnTo>
                    <a:pt x="379" y="312"/>
                  </a:lnTo>
                  <a:lnTo>
                    <a:pt x="413" y="304"/>
                  </a:lnTo>
                  <a:lnTo>
                    <a:pt x="472" y="304"/>
                  </a:lnTo>
                  <a:close/>
                </a:path>
              </a:pathLst>
            </a:custGeom>
            <a:solidFill>
              <a:srgbClr val="0969A6"/>
            </a:solidFill>
            <a:ln w="12700">
              <a:solidFill>
                <a:srgbClr val="0969A6"/>
              </a:solidFill>
              <a:round/>
              <a:headEnd/>
              <a:tailEnd/>
            </a:ln>
            <a:extLst/>
          </p:spPr>
          <p:txBody>
            <a:bodyPr/>
            <a:lstStyle/>
            <a:p>
              <a:pPr>
                <a:defRPr/>
              </a:pPr>
              <a:endParaRPr lang="en-GB" sz="2400" b="1" kern="0">
                <a:solidFill>
                  <a:srgbClr val="000000"/>
                </a:solidFill>
              </a:endParaRPr>
            </a:p>
          </p:txBody>
        </p:sp>
        <p:sp>
          <p:nvSpPr>
            <p:cNvPr id="92" name="Freeform 48"/>
            <p:cNvSpPr>
              <a:spLocks/>
            </p:cNvSpPr>
            <p:nvPr/>
          </p:nvSpPr>
          <p:spPr bwMode="auto">
            <a:xfrm>
              <a:off x="6146066" y="2745443"/>
              <a:ext cx="880269" cy="472709"/>
            </a:xfrm>
            <a:custGeom>
              <a:avLst/>
              <a:gdLst>
                <a:gd name="T0" fmla="*/ 497 w 581"/>
                <a:gd name="T1" fmla="*/ 248 h 312"/>
                <a:gd name="T2" fmla="*/ 531 w 581"/>
                <a:gd name="T3" fmla="*/ 200 h 312"/>
                <a:gd name="T4" fmla="*/ 556 w 581"/>
                <a:gd name="T5" fmla="*/ 176 h 312"/>
                <a:gd name="T6" fmla="*/ 581 w 581"/>
                <a:gd name="T7" fmla="*/ 152 h 312"/>
                <a:gd name="T8" fmla="*/ 564 w 581"/>
                <a:gd name="T9" fmla="*/ 120 h 312"/>
                <a:gd name="T10" fmla="*/ 522 w 581"/>
                <a:gd name="T11" fmla="*/ 112 h 312"/>
                <a:gd name="T12" fmla="*/ 480 w 581"/>
                <a:gd name="T13" fmla="*/ 104 h 312"/>
                <a:gd name="T14" fmla="*/ 463 w 581"/>
                <a:gd name="T15" fmla="*/ 80 h 312"/>
                <a:gd name="T16" fmla="*/ 413 w 581"/>
                <a:gd name="T17" fmla="*/ 64 h 312"/>
                <a:gd name="T18" fmla="*/ 413 w 581"/>
                <a:gd name="T19" fmla="*/ 88 h 312"/>
                <a:gd name="T20" fmla="*/ 387 w 581"/>
                <a:gd name="T21" fmla="*/ 104 h 312"/>
                <a:gd name="T22" fmla="*/ 345 w 581"/>
                <a:gd name="T23" fmla="*/ 72 h 312"/>
                <a:gd name="T24" fmla="*/ 354 w 581"/>
                <a:gd name="T25" fmla="*/ 40 h 312"/>
                <a:gd name="T26" fmla="*/ 312 w 581"/>
                <a:gd name="T27" fmla="*/ 40 h 312"/>
                <a:gd name="T28" fmla="*/ 269 w 581"/>
                <a:gd name="T29" fmla="*/ 24 h 312"/>
                <a:gd name="T30" fmla="*/ 227 w 581"/>
                <a:gd name="T31" fmla="*/ 0 h 312"/>
                <a:gd name="T32" fmla="*/ 227 w 581"/>
                <a:gd name="T33" fmla="*/ 24 h 312"/>
                <a:gd name="T34" fmla="*/ 202 w 581"/>
                <a:gd name="T35" fmla="*/ 8 h 312"/>
                <a:gd name="T36" fmla="*/ 168 w 581"/>
                <a:gd name="T37" fmla="*/ 8 h 312"/>
                <a:gd name="T38" fmla="*/ 160 w 581"/>
                <a:gd name="T39" fmla="*/ 40 h 312"/>
                <a:gd name="T40" fmla="*/ 118 w 581"/>
                <a:gd name="T41" fmla="*/ 56 h 312"/>
                <a:gd name="T42" fmla="*/ 76 w 581"/>
                <a:gd name="T43" fmla="*/ 80 h 312"/>
                <a:gd name="T44" fmla="*/ 34 w 581"/>
                <a:gd name="T45" fmla="*/ 88 h 312"/>
                <a:gd name="T46" fmla="*/ 0 w 581"/>
                <a:gd name="T47" fmla="*/ 112 h 312"/>
                <a:gd name="T48" fmla="*/ 34 w 581"/>
                <a:gd name="T49" fmla="*/ 152 h 312"/>
                <a:gd name="T50" fmla="*/ 25 w 581"/>
                <a:gd name="T51" fmla="*/ 176 h 312"/>
                <a:gd name="T52" fmla="*/ 84 w 581"/>
                <a:gd name="T53" fmla="*/ 224 h 312"/>
                <a:gd name="T54" fmla="*/ 160 w 581"/>
                <a:gd name="T55" fmla="*/ 280 h 312"/>
                <a:gd name="T56" fmla="*/ 152 w 581"/>
                <a:gd name="T57" fmla="*/ 288 h 312"/>
                <a:gd name="T58" fmla="*/ 194 w 581"/>
                <a:gd name="T59" fmla="*/ 312 h 312"/>
                <a:gd name="T60" fmla="*/ 244 w 581"/>
                <a:gd name="T61" fmla="*/ 296 h 312"/>
                <a:gd name="T62" fmla="*/ 269 w 581"/>
                <a:gd name="T63" fmla="*/ 248 h 312"/>
                <a:gd name="T64" fmla="*/ 345 w 581"/>
                <a:gd name="T65" fmla="*/ 272 h 312"/>
                <a:gd name="T66" fmla="*/ 430 w 581"/>
                <a:gd name="T67" fmla="*/ 272 h 312"/>
                <a:gd name="T68" fmla="*/ 430 w 581"/>
                <a:gd name="T69" fmla="*/ 280 h 312"/>
                <a:gd name="T70" fmla="*/ 455 w 581"/>
                <a:gd name="T71" fmla="*/ 248 h 312"/>
                <a:gd name="T72" fmla="*/ 497 w 581"/>
                <a:gd name="T73" fmla="*/ 248 h 31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81" h="312">
                  <a:moveTo>
                    <a:pt x="497" y="248"/>
                  </a:moveTo>
                  <a:lnTo>
                    <a:pt x="531" y="200"/>
                  </a:lnTo>
                  <a:lnTo>
                    <a:pt x="556" y="176"/>
                  </a:lnTo>
                  <a:lnTo>
                    <a:pt x="581" y="152"/>
                  </a:lnTo>
                  <a:lnTo>
                    <a:pt x="564" y="120"/>
                  </a:lnTo>
                  <a:lnTo>
                    <a:pt x="522" y="112"/>
                  </a:lnTo>
                  <a:lnTo>
                    <a:pt x="480" y="104"/>
                  </a:lnTo>
                  <a:lnTo>
                    <a:pt x="463" y="80"/>
                  </a:lnTo>
                  <a:lnTo>
                    <a:pt x="413" y="64"/>
                  </a:lnTo>
                  <a:lnTo>
                    <a:pt x="413" y="88"/>
                  </a:lnTo>
                  <a:lnTo>
                    <a:pt x="387" y="104"/>
                  </a:lnTo>
                  <a:lnTo>
                    <a:pt x="345" y="72"/>
                  </a:lnTo>
                  <a:lnTo>
                    <a:pt x="354" y="40"/>
                  </a:lnTo>
                  <a:lnTo>
                    <a:pt x="312" y="40"/>
                  </a:lnTo>
                  <a:lnTo>
                    <a:pt x="269" y="24"/>
                  </a:lnTo>
                  <a:lnTo>
                    <a:pt x="227" y="0"/>
                  </a:lnTo>
                  <a:lnTo>
                    <a:pt x="227" y="24"/>
                  </a:lnTo>
                  <a:lnTo>
                    <a:pt x="202" y="8"/>
                  </a:lnTo>
                  <a:lnTo>
                    <a:pt x="168" y="8"/>
                  </a:lnTo>
                  <a:lnTo>
                    <a:pt x="160" y="40"/>
                  </a:lnTo>
                  <a:lnTo>
                    <a:pt x="118" y="56"/>
                  </a:lnTo>
                  <a:lnTo>
                    <a:pt x="76" y="80"/>
                  </a:lnTo>
                  <a:lnTo>
                    <a:pt x="34" y="88"/>
                  </a:lnTo>
                  <a:lnTo>
                    <a:pt x="0" y="112"/>
                  </a:lnTo>
                  <a:lnTo>
                    <a:pt x="34" y="152"/>
                  </a:lnTo>
                  <a:lnTo>
                    <a:pt x="25" y="176"/>
                  </a:lnTo>
                  <a:lnTo>
                    <a:pt x="84" y="224"/>
                  </a:lnTo>
                  <a:lnTo>
                    <a:pt x="160" y="280"/>
                  </a:lnTo>
                  <a:lnTo>
                    <a:pt x="152" y="288"/>
                  </a:lnTo>
                  <a:lnTo>
                    <a:pt x="194" y="312"/>
                  </a:lnTo>
                  <a:lnTo>
                    <a:pt x="244" y="296"/>
                  </a:lnTo>
                  <a:lnTo>
                    <a:pt x="269" y="248"/>
                  </a:lnTo>
                  <a:lnTo>
                    <a:pt x="345" y="272"/>
                  </a:lnTo>
                  <a:lnTo>
                    <a:pt x="430" y="272"/>
                  </a:lnTo>
                  <a:lnTo>
                    <a:pt x="430" y="280"/>
                  </a:lnTo>
                  <a:lnTo>
                    <a:pt x="455" y="248"/>
                  </a:lnTo>
                  <a:lnTo>
                    <a:pt x="497" y="248"/>
                  </a:lnTo>
                  <a:close/>
                </a:path>
              </a:pathLst>
            </a:custGeom>
            <a:solidFill>
              <a:srgbClr val="0969A6"/>
            </a:solidFill>
            <a:ln w="12700">
              <a:solidFill>
                <a:srgbClr val="0969A6"/>
              </a:solidFill>
              <a:prstDash val="solid"/>
              <a:round/>
              <a:headEnd/>
              <a:tailEnd/>
            </a:ln>
          </p:spPr>
          <p:txBody>
            <a:bodyPr/>
            <a:lstStyle/>
            <a:p>
              <a:pPr>
                <a:defRPr/>
              </a:pPr>
              <a:endParaRPr lang="en-GB" sz="2400" b="1" kern="0">
                <a:solidFill>
                  <a:srgbClr val="000000"/>
                </a:solidFill>
              </a:endParaRPr>
            </a:p>
          </p:txBody>
        </p:sp>
        <p:sp>
          <p:nvSpPr>
            <p:cNvPr id="94" name="Freeform 50"/>
            <p:cNvSpPr>
              <a:spLocks/>
            </p:cNvSpPr>
            <p:nvPr/>
          </p:nvSpPr>
          <p:spPr bwMode="auto">
            <a:xfrm>
              <a:off x="6388481" y="3569653"/>
              <a:ext cx="830271" cy="630279"/>
            </a:xfrm>
            <a:custGeom>
              <a:avLst/>
              <a:gdLst>
                <a:gd name="T0" fmla="*/ 388 w 548"/>
                <a:gd name="T1" fmla="*/ 360 h 416"/>
                <a:gd name="T2" fmla="*/ 379 w 548"/>
                <a:gd name="T3" fmla="*/ 344 h 416"/>
                <a:gd name="T4" fmla="*/ 345 w 548"/>
                <a:gd name="T5" fmla="*/ 328 h 416"/>
                <a:gd name="T6" fmla="*/ 320 w 548"/>
                <a:gd name="T7" fmla="*/ 296 h 416"/>
                <a:gd name="T8" fmla="*/ 270 w 548"/>
                <a:gd name="T9" fmla="*/ 264 h 416"/>
                <a:gd name="T10" fmla="*/ 236 w 548"/>
                <a:gd name="T11" fmla="*/ 216 h 416"/>
                <a:gd name="T12" fmla="*/ 202 w 548"/>
                <a:gd name="T13" fmla="*/ 200 h 416"/>
                <a:gd name="T14" fmla="*/ 219 w 548"/>
                <a:gd name="T15" fmla="*/ 152 h 416"/>
                <a:gd name="T16" fmla="*/ 236 w 548"/>
                <a:gd name="T17" fmla="*/ 152 h 416"/>
                <a:gd name="T18" fmla="*/ 270 w 548"/>
                <a:gd name="T19" fmla="*/ 168 h 416"/>
                <a:gd name="T20" fmla="*/ 278 w 548"/>
                <a:gd name="T21" fmla="*/ 144 h 416"/>
                <a:gd name="T22" fmla="*/ 312 w 548"/>
                <a:gd name="T23" fmla="*/ 136 h 416"/>
                <a:gd name="T24" fmla="*/ 354 w 548"/>
                <a:gd name="T25" fmla="*/ 144 h 416"/>
                <a:gd name="T26" fmla="*/ 404 w 548"/>
                <a:gd name="T27" fmla="*/ 152 h 416"/>
                <a:gd name="T28" fmla="*/ 438 w 548"/>
                <a:gd name="T29" fmla="*/ 144 h 416"/>
                <a:gd name="T30" fmla="*/ 472 w 548"/>
                <a:gd name="T31" fmla="*/ 152 h 416"/>
                <a:gd name="T32" fmla="*/ 522 w 548"/>
                <a:gd name="T33" fmla="*/ 160 h 416"/>
                <a:gd name="T34" fmla="*/ 522 w 548"/>
                <a:gd name="T35" fmla="*/ 128 h 416"/>
                <a:gd name="T36" fmla="*/ 548 w 548"/>
                <a:gd name="T37" fmla="*/ 120 h 416"/>
                <a:gd name="T38" fmla="*/ 522 w 548"/>
                <a:gd name="T39" fmla="*/ 112 h 416"/>
                <a:gd name="T40" fmla="*/ 497 w 548"/>
                <a:gd name="T41" fmla="*/ 80 h 416"/>
                <a:gd name="T42" fmla="*/ 480 w 548"/>
                <a:gd name="T43" fmla="*/ 48 h 416"/>
                <a:gd name="T44" fmla="*/ 421 w 548"/>
                <a:gd name="T45" fmla="*/ 72 h 416"/>
                <a:gd name="T46" fmla="*/ 388 w 548"/>
                <a:gd name="T47" fmla="*/ 72 h 416"/>
                <a:gd name="T48" fmla="*/ 379 w 548"/>
                <a:gd name="T49" fmla="*/ 48 h 416"/>
                <a:gd name="T50" fmla="*/ 345 w 548"/>
                <a:gd name="T51" fmla="*/ 56 h 416"/>
                <a:gd name="T52" fmla="*/ 320 w 548"/>
                <a:gd name="T53" fmla="*/ 40 h 416"/>
                <a:gd name="T54" fmla="*/ 295 w 548"/>
                <a:gd name="T55" fmla="*/ 16 h 416"/>
                <a:gd name="T56" fmla="*/ 261 w 548"/>
                <a:gd name="T57" fmla="*/ 0 h 416"/>
                <a:gd name="T58" fmla="*/ 227 w 548"/>
                <a:gd name="T59" fmla="*/ 8 h 416"/>
                <a:gd name="T60" fmla="*/ 194 w 548"/>
                <a:gd name="T61" fmla="*/ 48 h 416"/>
                <a:gd name="T62" fmla="*/ 194 w 548"/>
                <a:gd name="T63" fmla="*/ 88 h 416"/>
                <a:gd name="T64" fmla="*/ 160 w 548"/>
                <a:gd name="T65" fmla="*/ 96 h 416"/>
                <a:gd name="T66" fmla="*/ 143 w 548"/>
                <a:gd name="T67" fmla="*/ 128 h 416"/>
                <a:gd name="T68" fmla="*/ 109 w 548"/>
                <a:gd name="T69" fmla="*/ 120 h 416"/>
                <a:gd name="T70" fmla="*/ 84 w 548"/>
                <a:gd name="T71" fmla="*/ 104 h 416"/>
                <a:gd name="T72" fmla="*/ 42 w 548"/>
                <a:gd name="T73" fmla="*/ 136 h 416"/>
                <a:gd name="T74" fmla="*/ 8 w 548"/>
                <a:gd name="T75" fmla="*/ 144 h 416"/>
                <a:gd name="T76" fmla="*/ 0 w 548"/>
                <a:gd name="T77" fmla="*/ 144 h 416"/>
                <a:gd name="T78" fmla="*/ 0 w 548"/>
                <a:gd name="T79" fmla="*/ 152 h 416"/>
                <a:gd name="T80" fmla="*/ 34 w 548"/>
                <a:gd name="T81" fmla="*/ 216 h 416"/>
                <a:gd name="T82" fmla="*/ 84 w 548"/>
                <a:gd name="T83" fmla="*/ 152 h 416"/>
                <a:gd name="T84" fmla="*/ 84 w 548"/>
                <a:gd name="T85" fmla="*/ 216 h 416"/>
                <a:gd name="T86" fmla="*/ 126 w 548"/>
                <a:gd name="T87" fmla="*/ 192 h 416"/>
                <a:gd name="T88" fmla="*/ 126 w 548"/>
                <a:gd name="T89" fmla="*/ 240 h 416"/>
                <a:gd name="T90" fmla="*/ 177 w 548"/>
                <a:gd name="T91" fmla="*/ 264 h 416"/>
                <a:gd name="T92" fmla="*/ 160 w 548"/>
                <a:gd name="T93" fmla="*/ 272 h 416"/>
                <a:gd name="T94" fmla="*/ 219 w 548"/>
                <a:gd name="T95" fmla="*/ 312 h 416"/>
                <a:gd name="T96" fmla="*/ 227 w 548"/>
                <a:gd name="T97" fmla="*/ 336 h 416"/>
                <a:gd name="T98" fmla="*/ 253 w 548"/>
                <a:gd name="T99" fmla="*/ 352 h 416"/>
                <a:gd name="T100" fmla="*/ 312 w 548"/>
                <a:gd name="T101" fmla="*/ 360 h 416"/>
                <a:gd name="T102" fmla="*/ 371 w 548"/>
                <a:gd name="T103" fmla="*/ 384 h 416"/>
                <a:gd name="T104" fmla="*/ 312 w 548"/>
                <a:gd name="T105" fmla="*/ 392 h 416"/>
                <a:gd name="T106" fmla="*/ 413 w 548"/>
                <a:gd name="T107" fmla="*/ 416 h 416"/>
                <a:gd name="T108" fmla="*/ 413 w 548"/>
                <a:gd name="T109" fmla="*/ 384 h 416"/>
                <a:gd name="T110" fmla="*/ 388 w 548"/>
                <a:gd name="T111" fmla="*/ 360 h 41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48" h="416">
                  <a:moveTo>
                    <a:pt x="388" y="360"/>
                  </a:moveTo>
                  <a:lnTo>
                    <a:pt x="379" y="344"/>
                  </a:lnTo>
                  <a:lnTo>
                    <a:pt x="345" y="328"/>
                  </a:lnTo>
                  <a:lnTo>
                    <a:pt x="320" y="296"/>
                  </a:lnTo>
                  <a:lnTo>
                    <a:pt x="270" y="264"/>
                  </a:lnTo>
                  <a:lnTo>
                    <a:pt x="236" y="216"/>
                  </a:lnTo>
                  <a:lnTo>
                    <a:pt x="202" y="200"/>
                  </a:lnTo>
                  <a:lnTo>
                    <a:pt x="219" y="152"/>
                  </a:lnTo>
                  <a:lnTo>
                    <a:pt x="236" y="152"/>
                  </a:lnTo>
                  <a:lnTo>
                    <a:pt x="270" y="168"/>
                  </a:lnTo>
                  <a:lnTo>
                    <a:pt x="278" y="144"/>
                  </a:lnTo>
                  <a:lnTo>
                    <a:pt x="312" y="136"/>
                  </a:lnTo>
                  <a:lnTo>
                    <a:pt x="354" y="144"/>
                  </a:lnTo>
                  <a:lnTo>
                    <a:pt x="404" y="152"/>
                  </a:lnTo>
                  <a:lnTo>
                    <a:pt x="438" y="144"/>
                  </a:lnTo>
                  <a:lnTo>
                    <a:pt x="472" y="152"/>
                  </a:lnTo>
                  <a:lnTo>
                    <a:pt x="522" y="160"/>
                  </a:lnTo>
                  <a:lnTo>
                    <a:pt x="522" y="128"/>
                  </a:lnTo>
                  <a:lnTo>
                    <a:pt x="548" y="120"/>
                  </a:lnTo>
                  <a:lnTo>
                    <a:pt x="522" y="112"/>
                  </a:lnTo>
                  <a:lnTo>
                    <a:pt x="497" y="80"/>
                  </a:lnTo>
                  <a:lnTo>
                    <a:pt x="480" y="48"/>
                  </a:lnTo>
                  <a:lnTo>
                    <a:pt x="421" y="72"/>
                  </a:lnTo>
                  <a:lnTo>
                    <a:pt x="388" y="72"/>
                  </a:lnTo>
                  <a:lnTo>
                    <a:pt x="379" y="48"/>
                  </a:lnTo>
                  <a:lnTo>
                    <a:pt x="345" y="56"/>
                  </a:lnTo>
                  <a:lnTo>
                    <a:pt x="320" y="40"/>
                  </a:lnTo>
                  <a:lnTo>
                    <a:pt x="295" y="16"/>
                  </a:lnTo>
                  <a:lnTo>
                    <a:pt x="261" y="0"/>
                  </a:lnTo>
                  <a:lnTo>
                    <a:pt x="227" y="8"/>
                  </a:lnTo>
                  <a:lnTo>
                    <a:pt x="194" y="48"/>
                  </a:lnTo>
                  <a:lnTo>
                    <a:pt x="194" y="88"/>
                  </a:lnTo>
                  <a:lnTo>
                    <a:pt x="160" y="96"/>
                  </a:lnTo>
                  <a:lnTo>
                    <a:pt x="143" y="128"/>
                  </a:lnTo>
                  <a:lnTo>
                    <a:pt x="109" y="120"/>
                  </a:lnTo>
                  <a:lnTo>
                    <a:pt x="84" y="104"/>
                  </a:lnTo>
                  <a:lnTo>
                    <a:pt x="42" y="136"/>
                  </a:lnTo>
                  <a:lnTo>
                    <a:pt x="8" y="144"/>
                  </a:lnTo>
                  <a:lnTo>
                    <a:pt x="0" y="144"/>
                  </a:lnTo>
                  <a:lnTo>
                    <a:pt x="0" y="152"/>
                  </a:lnTo>
                  <a:lnTo>
                    <a:pt x="34" y="216"/>
                  </a:lnTo>
                  <a:lnTo>
                    <a:pt x="84" y="152"/>
                  </a:lnTo>
                  <a:lnTo>
                    <a:pt x="84" y="216"/>
                  </a:lnTo>
                  <a:lnTo>
                    <a:pt x="126" y="192"/>
                  </a:lnTo>
                  <a:lnTo>
                    <a:pt x="126" y="240"/>
                  </a:lnTo>
                  <a:lnTo>
                    <a:pt x="177" y="264"/>
                  </a:lnTo>
                  <a:lnTo>
                    <a:pt x="160" y="272"/>
                  </a:lnTo>
                  <a:lnTo>
                    <a:pt x="219" y="312"/>
                  </a:lnTo>
                  <a:lnTo>
                    <a:pt x="227" y="336"/>
                  </a:lnTo>
                  <a:lnTo>
                    <a:pt x="253" y="352"/>
                  </a:lnTo>
                  <a:lnTo>
                    <a:pt x="312" y="360"/>
                  </a:lnTo>
                  <a:lnTo>
                    <a:pt x="371" y="384"/>
                  </a:lnTo>
                  <a:lnTo>
                    <a:pt x="312" y="392"/>
                  </a:lnTo>
                  <a:lnTo>
                    <a:pt x="413" y="416"/>
                  </a:lnTo>
                  <a:lnTo>
                    <a:pt x="413" y="384"/>
                  </a:lnTo>
                  <a:lnTo>
                    <a:pt x="388" y="360"/>
                  </a:lnTo>
                  <a:close/>
                </a:path>
              </a:pathLst>
            </a:custGeom>
            <a:solidFill>
              <a:srgbClr val="0969A6"/>
            </a:solidFill>
            <a:ln w="9525">
              <a:solidFill>
                <a:srgbClr val="0969A6"/>
              </a:solidFill>
              <a:round/>
              <a:headEnd/>
              <a:tailEnd/>
            </a:ln>
            <a:extLst/>
          </p:spPr>
          <p:txBody>
            <a:bodyPr/>
            <a:lstStyle/>
            <a:p>
              <a:pPr>
                <a:defRPr/>
              </a:pPr>
              <a:endParaRPr lang="en-GB" sz="2400" b="1" kern="0">
                <a:solidFill>
                  <a:srgbClr val="000000"/>
                </a:solidFill>
              </a:endParaRPr>
            </a:p>
          </p:txBody>
        </p:sp>
        <p:sp>
          <p:nvSpPr>
            <p:cNvPr id="95" name="Freeform 51"/>
            <p:cNvSpPr>
              <a:spLocks/>
            </p:cNvSpPr>
            <p:nvPr/>
          </p:nvSpPr>
          <p:spPr bwMode="auto">
            <a:xfrm>
              <a:off x="6376360" y="3484808"/>
              <a:ext cx="421196" cy="303019"/>
            </a:xfrm>
            <a:custGeom>
              <a:avLst/>
              <a:gdLst>
                <a:gd name="T0" fmla="*/ 50 w 278"/>
                <a:gd name="T1" fmla="*/ 192 h 200"/>
                <a:gd name="T2" fmla="*/ 92 w 278"/>
                <a:gd name="T3" fmla="*/ 160 h 200"/>
                <a:gd name="T4" fmla="*/ 117 w 278"/>
                <a:gd name="T5" fmla="*/ 176 h 200"/>
                <a:gd name="T6" fmla="*/ 151 w 278"/>
                <a:gd name="T7" fmla="*/ 184 h 200"/>
                <a:gd name="T8" fmla="*/ 168 w 278"/>
                <a:gd name="T9" fmla="*/ 152 h 200"/>
                <a:gd name="T10" fmla="*/ 202 w 278"/>
                <a:gd name="T11" fmla="*/ 144 h 200"/>
                <a:gd name="T12" fmla="*/ 202 w 278"/>
                <a:gd name="T13" fmla="*/ 104 h 200"/>
                <a:gd name="T14" fmla="*/ 235 w 278"/>
                <a:gd name="T15" fmla="*/ 64 h 200"/>
                <a:gd name="T16" fmla="*/ 278 w 278"/>
                <a:gd name="T17" fmla="*/ 48 h 200"/>
                <a:gd name="T18" fmla="*/ 235 w 278"/>
                <a:gd name="T19" fmla="*/ 0 h 200"/>
                <a:gd name="T20" fmla="*/ 227 w 278"/>
                <a:gd name="T21" fmla="*/ 8 h 200"/>
                <a:gd name="T22" fmla="*/ 227 w 278"/>
                <a:gd name="T23" fmla="*/ 32 h 200"/>
                <a:gd name="T24" fmla="*/ 185 w 278"/>
                <a:gd name="T25" fmla="*/ 40 h 200"/>
                <a:gd name="T26" fmla="*/ 134 w 278"/>
                <a:gd name="T27" fmla="*/ 40 h 200"/>
                <a:gd name="T28" fmla="*/ 101 w 278"/>
                <a:gd name="T29" fmla="*/ 64 h 200"/>
                <a:gd name="T30" fmla="*/ 42 w 278"/>
                <a:gd name="T31" fmla="*/ 64 h 200"/>
                <a:gd name="T32" fmla="*/ 8 w 278"/>
                <a:gd name="T33" fmla="*/ 72 h 200"/>
                <a:gd name="T34" fmla="*/ 0 w 278"/>
                <a:gd name="T35" fmla="*/ 96 h 200"/>
                <a:gd name="T36" fmla="*/ 8 w 278"/>
                <a:gd name="T37" fmla="*/ 152 h 200"/>
                <a:gd name="T38" fmla="*/ 0 w 278"/>
                <a:gd name="T39" fmla="*/ 160 h 200"/>
                <a:gd name="T40" fmla="*/ 25 w 278"/>
                <a:gd name="T41" fmla="*/ 152 h 200"/>
                <a:gd name="T42" fmla="*/ 8 w 278"/>
                <a:gd name="T43" fmla="*/ 176 h 200"/>
                <a:gd name="T44" fmla="*/ 8 w 278"/>
                <a:gd name="T45" fmla="*/ 200 h 200"/>
                <a:gd name="T46" fmla="*/ 16 w 278"/>
                <a:gd name="T47" fmla="*/ 200 h 200"/>
                <a:gd name="T48" fmla="*/ 50 w 278"/>
                <a:gd name="T49" fmla="*/ 192 h 2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78" h="200">
                  <a:moveTo>
                    <a:pt x="50" y="192"/>
                  </a:moveTo>
                  <a:lnTo>
                    <a:pt x="92" y="160"/>
                  </a:lnTo>
                  <a:lnTo>
                    <a:pt x="117" y="176"/>
                  </a:lnTo>
                  <a:lnTo>
                    <a:pt x="151" y="184"/>
                  </a:lnTo>
                  <a:lnTo>
                    <a:pt x="168" y="152"/>
                  </a:lnTo>
                  <a:lnTo>
                    <a:pt x="202" y="144"/>
                  </a:lnTo>
                  <a:lnTo>
                    <a:pt x="202" y="104"/>
                  </a:lnTo>
                  <a:lnTo>
                    <a:pt x="235" y="64"/>
                  </a:lnTo>
                  <a:lnTo>
                    <a:pt x="278" y="48"/>
                  </a:lnTo>
                  <a:lnTo>
                    <a:pt x="235" y="0"/>
                  </a:lnTo>
                  <a:lnTo>
                    <a:pt x="227" y="8"/>
                  </a:lnTo>
                  <a:lnTo>
                    <a:pt x="227" y="32"/>
                  </a:lnTo>
                  <a:lnTo>
                    <a:pt x="185" y="40"/>
                  </a:lnTo>
                  <a:lnTo>
                    <a:pt x="134" y="40"/>
                  </a:lnTo>
                  <a:lnTo>
                    <a:pt x="101" y="64"/>
                  </a:lnTo>
                  <a:lnTo>
                    <a:pt x="42" y="64"/>
                  </a:lnTo>
                  <a:lnTo>
                    <a:pt x="8" y="72"/>
                  </a:lnTo>
                  <a:lnTo>
                    <a:pt x="0" y="96"/>
                  </a:lnTo>
                  <a:lnTo>
                    <a:pt x="8" y="152"/>
                  </a:lnTo>
                  <a:lnTo>
                    <a:pt x="0" y="160"/>
                  </a:lnTo>
                  <a:lnTo>
                    <a:pt x="25" y="152"/>
                  </a:lnTo>
                  <a:lnTo>
                    <a:pt x="8" y="176"/>
                  </a:lnTo>
                  <a:lnTo>
                    <a:pt x="8" y="200"/>
                  </a:lnTo>
                  <a:lnTo>
                    <a:pt x="16" y="200"/>
                  </a:lnTo>
                  <a:lnTo>
                    <a:pt x="50" y="192"/>
                  </a:lnTo>
                  <a:close/>
                </a:path>
              </a:pathLst>
            </a:custGeom>
            <a:solidFill>
              <a:srgbClr val="0969A6"/>
            </a:solidFill>
            <a:ln w="28575">
              <a:solidFill>
                <a:srgbClr val="0969A6"/>
              </a:solidFill>
              <a:prstDash val="solid"/>
              <a:round/>
              <a:headEnd/>
              <a:tailEnd/>
            </a:ln>
            <a:extLst/>
          </p:spPr>
          <p:txBody>
            <a:bodyPr/>
            <a:lstStyle/>
            <a:p>
              <a:pPr>
                <a:defRPr/>
              </a:pPr>
              <a:endParaRPr lang="en-GB" sz="2400" b="1" kern="0">
                <a:solidFill>
                  <a:srgbClr val="000000"/>
                </a:solidFill>
              </a:endParaRPr>
            </a:p>
          </p:txBody>
        </p:sp>
        <p:sp>
          <p:nvSpPr>
            <p:cNvPr id="97" name="Freeform 53"/>
            <p:cNvSpPr>
              <a:spLocks/>
            </p:cNvSpPr>
            <p:nvPr/>
          </p:nvSpPr>
          <p:spPr bwMode="auto">
            <a:xfrm>
              <a:off x="6694529" y="3775706"/>
              <a:ext cx="587856" cy="484830"/>
            </a:xfrm>
            <a:custGeom>
              <a:avLst/>
              <a:gdLst>
                <a:gd name="T0" fmla="*/ 287 w 388"/>
                <a:gd name="T1" fmla="*/ 264 h 320"/>
                <a:gd name="T2" fmla="*/ 312 w 388"/>
                <a:gd name="T3" fmla="*/ 248 h 320"/>
                <a:gd name="T4" fmla="*/ 320 w 388"/>
                <a:gd name="T5" fmla="*/ 216 h 320"/>
                <a:gd name="T6" fmla="*/ 346 w 388"/>
                <a:gd name="T7" fmla="*/ 216 h 320"/>
                <a:gd name="T8" fmla="*/ 337 w 388"/>
                <a:gd name="T9" fmla="*/ 192 h 320"/>
                <a:gd name="T10" fmla="*/ 388 w 388"/>
                <a:gd name="T11" fmla="*/ 176 h 320"/>
                <a:gd name="T12" fmla="*/ 362 w 388"/>
                <a:gd name="T13" fmla="*/ 136 h 320"/>
                <a:gd name="T14" fmla="*/ 388 w 388"/>
                <a:gd name="T15" fmla="*/ 120 h 320"/>
                <a:gd name="T16" fmla="*/ 346 w 388"/>
                <a:gd name="T17" fmla="*/ 96 h 320"/>
                <a:gd name="T18" fmla="*/ 337 w 388"/>
                <a:gd name="T19" fmla="*/ 64 h 320"/>
                <a:gd name="T20" fmla="*/ 337 w 388"/>
                <a:gd name="T21" fmla="*/ 32 h 320"/>
                <a:gd name="T22" fmla="*/ 304 w 388"/>
                <a:gd name="T23" fmla="*/ 32 h 320"/>
                <a:gd name="T24" fmla="*/ 295 w 388"/>
                <a:gd name="T25" fmla="*/ 16 h 320"/>
                <a:gd name="T26" fmla="*/ 270 w 388"/>
                <a:gd name="T27" fmla="*/ 16 h 320"/>
                <a:gd name="T28" fmla="*/ 236 w 388"/>
                <a:gd name="T29" fmla="*/ 8 h 320"/>
                <a:gd name="T30" fmla="*/ 202 w 388"/>
                <a:gd name="T31" fmla="*/ 16 h 320"/>
                <a:gd name="T32" fmla="*/ 152 w 388"/>
                <a:gd name="T33" fmla="*/ 8 h 320"/>
                <a:gd name="T34" fmla="*/ 110 w 388"/>
                <a:gd name="T35" fmla="*/ 0 h 320"/>
                <a:gd name="T36" fmla="*/ 76 w 388"/>
                <a:gd name="T37" fmla="*/ 8 h 320"/>
                <a:gd name="T38" fmla="*/ 68 w 388"/>
                <a:gd name="T39" fmla="*/ 32 h 320"/>
                <a:gd name="T40" fmla="*/ 34 w 388"/>
                <a:gd name="T41" fmla="*/ 16 h 320"/>
                <a:gd name="T42" fmla="*/ 17 w 388"/>
                <a:gd name="T43" fmla="*/ 16 h 320"/>
                <a:gd name="T44" fmla="*/ 0 w 388"/>
                <a:gd name="T45" fmla="*/ 64 h 320"/>
                <a:gd name="T46" fmla="*/ 34 w 388"/>
                <a:gd name="T47" fmla="*/ 80 h 320"/>
                <a:gd name="T48" fmla="*/ 68 w 388"/>
                <a:gd name="T49" fmla="*/ 128 h 320"/>
                <a:gd name="T50" fmla="*/ 118 w 388"/>
                <a:gd name="T51" fmla="*/ 160 h 320"/>
                <a:gd name="T52" fmla="*/ 143 w 388"/>
                <a:gd name="T53" fmla="*/ 192 h 320"/>
                <a:gd name="T54" fmla="*/ 177 w 388"/>
                <a:gd name="T55" fmla="*/ 208 h 320"/>
                <a:gd name="T56" fmla="*/ 186 w 388"/>
                <a:gd name="T57" fmla="*/ 224 h 320"/>
                <a:gd name="T58" fmla="*/ 211 w 388"/>
                <a:gd name="T59" fmla="*/ 248 h 320"/>
                <a:gd name="T60" fmla="*/ 211 w 388"/>
                <a:gd name="T61" fmla="*/ 280 h 320"/>
                <a:gd name="T62" fmla="*/ 295 w 388"/>
                <a:gd name="T63" fmla="*/ 320 h 320"/>
                <a:gd name="T64" fmla="*/ 295 w 388"/>
                <a:gd name="T65" fmla="*/ 280 h 320"/>
                <a:gd name="T66" fmla="*/ 287 w 388"/>
                <a:gd name="T67" fmla="*/ 264 h 3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88" h="320">
                  <a:moveTo>
                    <a:pt x="287" y="264"/>
                  </a:moveTo>
                  <a:lnTo>
                    <a:pt x="312" y="248"/>
                  </a:lnTo>
                  <a:lnTo>
                    <a:pt x="320" y="216"/>
                  </a:lnTo>
                  <a:lnTo>
                    <a:pt x="346" y="216"/>
                  </a:lnTo>
                  <a:lnTo>
                    <a:pt x="337" y="192"/>
                  </a:lnTo>
                  <a:lnTo>
                    <a:pt x="388" y="176"/>
                  </a:lnTo>
                  <a:lnTo>
                    <a:pt x="362" y="136"/>
                  </a:lnTo>
                  <a:lnTo>
                    <a:pt x="388" y="120"/>
                  </a:lnTo>
                  <a:lnTo>
                    <a:pt x="346" y="96"/>
                  </a:lnTo>
                  <a:lnTo>
                    <a:pt x="337" y="64"/>
                  </a:lnTo>
                  <a:lnTo>
                    <a:pt x="337" y="32"/>
                  </a:lnTo>
                  <a:lnTo>
                    <a:pt x="304" y="32"/>
                  </a:lnTo>
                  <a:lnTo>
                    <a:pt x="295" y="16"/>
                  </a:lnTo>
                  <a:lnTo>
                    <a:pt x="270" y="16"/>
                  </a:lnTo>
                  <a:lnTo>
                    <a:pt x="236" y="8"/>
                  </a:lnTo>
                  <a:lnTo>
                    <a:pt x="202" y="16"/>
                  </a:lnTo>
                  <a:lnTo>
                    <a:pt x="152" y="8"/>
                  </a:lnTo>
                  <a:lnTo>
                    <a:pt x="110" y="0"/>
                  </a:lnTo>
                  <a:lnTo>
                    <a:pt x="76" y="8"/>
                  </a:lnTo>
                  <a:lnTo>
                    <a:pt x="68" y="32"/>
                  </a:lnTo>
                  <a:lnTo>
                    <a:pt x="34" y="16"/>
                  </a:lnTo>
                  <a:lnTo>
                    <a:pt x="17" y="16"/>
                  </a:lnTo>
                  <a:lnTo>
                    <a:pt x="0" y="64"/>
                  </a:lnTo>
                  <a:lnTo>
                    <a:pt x="34" y="80"/>
                  </a:lnTo>
                  <a:lnTo>
                    <a:pt x="68" y="128"/>
                  </a:lnTo>
                  <a:lnTo>
                    <a:pt x="118" y="160"/>
                  </a:lnTo>
                  <a:lnTo>
                    <a:pt x="143" y="192"/>
                  </a:lnTo>
                  <a:lnTo>
                    <a:pt x="177" y="208"/>
                  </a:lnTo>
                  <a:lnTo>
                    <a:pt x="186" y="224"/>
                  </a:lnTo>
                  <a:lnTo>
                    <a:pt x="211" y="248"/>
                  </a:lnTo>
                  <a:lnTo>
                    <a:pt x="211" y="280"/>
                  </a:lnTo>
                  <a:lnTo>
                    <a:pt x="295" y="320"/>
                  </a:lnTo>
                  <a:lnTo>
                    <a:pt x="295" y="280"/>
                  </a:lnTo>
                  <a:lnTo>
                    <a:pt x="287" y="264"/>
                  </a:lnTo>
                  <a:close/>
                </a:path>
              </a:pathLst>
            </a:custGeom>
            <a:solidFill>
              <a:srgbClr val="00A0C6"/>
            </a:solidFill>
            <a:ln w="9525">
              <a:noFill/>
              <a:round/>
              <a:headEnd/>
              <a:tailEnd/>
            </a:ln>
            <a:extLst/>
          </p:spPr>
          <p:txBody>
            <a:bodyPr/>
            <a:lstStyle/>
            <a:p>
              <a:pPr>
                <a:defRPr/>
              </a:pPr>
              <a:endParaRPr lang="en-GB" sz="2400" b="1" kern="0">
                <a:solidFill>
                  <a:srgbClr val="000000"/>
                </a:solidFill>
              </a:endParaRPr>
            </a:p>
          </p:txBody>
        </p:sp>
        <p:sp>
          <p:nvSpPr>
            <p:cNvPr id="98" name="Freeform 54"/>
            <p:cNvSpPr>
              <a:spLocks/>
            </p:cNvSpPr>
            <p:nvPr/>
          </p:nvSpPr>
          <p:spPr bwMode="auto">
            <a:xfrm>
              <a:off x="6732407" y="3121186"/>
              <a:ext cx="868148" cy="557554"/>
            </a:xfrm>
            <a:custGeom>
              <a:avLst/>
              <a:gdLst>
                <a:gd name="T0" fmla="*/ 295 w 573"/>
                <a:gd name="T1" fmla="*/ 320 h 368"/>
                <a:gd name="T2" fmla="*/ 329 w 573"/>
                <a:gd name="T3" fmla="*/ 304 h 368"/>
                <a:gd name="T4" fmla="*/ 380 w 573"/>
                <a:gd name="T5" fmla="*/ 304 h 368"/>
                <a:gd name="T6" fmla="*/ 413 w 573"/>
                <a:gd name="T7" fmla="*/ 288 h 368"/>
                <a:gd name="T8" fmla="*/ 439 w 573"/>
                <a:gd name="T9" fmla="*/ 272 h 368"/>
                <a:gd name="T10" fmla="*/ 455 w 573"/>
                <a:gd name="T11" fmla="*/ 264 h 368"/>
                <a:gd name="T12" fmla="*/ 464 w 573"/>
                <a:gd name="T13" fmla="*/ 224 h 368"/>
                <a:gd name="T14" fmla="*/ 472 w 573"/>
                <a:gd name="T15" fmla="*/ 200 h 368"/>
                <a:gd name="T16" fmla="*/ 498 w 573"/>
                <a:gd name="T17" fmla="*/ 168 h 368"/>
                <a:gd name="T18" fmla="*/ 523 w 573"/>
                <a:gd name="T19" fmla="*/ 112 h 368"/>
                <a:gd name="T20" fmla="*/ 548 w 573"/>
                <a:gd name="T21" fmla="*/ 72 h 368"/>
                <a:gd name="T22" fmla="*/ 573 w 573"/>
                <a:gd name="T23" fmla="*/ 48 h 368"/>
                <a:gd name="T24" fmla="*/ 548 w 573"/>
                <a:gd name="T25" fmla="*/ 24 h 368"/>
                <a:gd name="T26" fmla="*/ 514 w 573"/>
                <a:gd name="T27" fmla="*/ 0 h 368"/>
                <a:gd name="T28" fmla="*/ 472 w 573"/>
                <a:gd name="T29" fmla="*/ 8 h 368"/>
                <a:gd name="T30" fmla="*/ 447 w 573"/>
                <a:gd name="T31" fmla="*/ 0 h 368"/>
                <a:gd name="T32" fmla="*/ 405 w 573"/>
                <a:gd name="T33" fmla="*/ 8 h 368"/>
                <a:gd name="T34" fmla="*/ 371 w 573"/>
                <a:gd name="T35" fmla="*/ 8 h 368"/>
                <a:gd name="T36" fmla="*/ 329 w 573"/>
                <a:gd name="T37" fmla="*/ 56 h 368"/>
                <a:gd name="T38" fmla="*/ 287 w 573"/>
                <a:gd name="T39" fmla="*/ 48 h 368"/>
                <a:gd name="T40" fmla="*/ 279 w 573"/>
                <a:gd name="T41" fmla="*/ 64 h 368"/>
                <a:gd name="T42" fmla="*/ 228 w 573"/>
                <a:gd name="T43" fmla="*/ 80 h 368"/>
                <a:gd name="T44" fmla="*/ 228 w 573"/>
                <a:gd name="T45" fmla="*/ 112 h 368"/>
                <a:gd name="T46" fmla="*/ 110 w 573"/>
                <a:gd name="T47" fmla="*/ 128 h 368"/>
                <a:gd name="T48" fmla="*/ 85 w 573"/>
                <a:gd name="T49" fmla="*/ 112 h 368"/>
                <a:gd name="T50" fmla="*/ 68 w 573"/>
                <a:gd name="T51" fmla="*/ 104 h 368"/>
                <a:gd name="T52" fmla="*/ 68 w 573"/>
                <a:gd name="T53" fmla="*/ 128 h 368"/>
                <a:gd name="T54" fmla="*/ 26 w 573"/>
                <a:gd name="T55" fmla="*/ 144 h 368"/>
                <a:gd name="T56" fmla="*/ 26 w 573"/>
                <a:gd name="T57" fmla="*/ 184 h 368"/>
                <a:gd name="T58" fmla="*/ 17 w 573"/>
                <a:gd name="T59" fmla="*/ 224 h 368"/>
                <a:gd name="T60" fmla="*/ 0 w 573"/>
                <a:gd name="T61" fmla="*/ 240 h 368"/>
                <a:gd name="T62" fmla="*/ 43 w 573"/>
                <a:gd name="T63" fmla="*/ 288 h 368"/>
                <a:gd name="T64" fmla="*/ 34 w 573"/>
                <a:gd name="T65" fmla="*/ 296 h 368"/>
                <a:gd name="T66" fmla="*/ 68 w 573"/>
                <a:gd name="T67" fmla="*/ 312 h 368"/>
                <a:gd name="T68" fmla="*/ 93 w 573"/>
                <a:gd name="T69" fmla="*/ 336 h 368"/>
                <a:gd name="T70" fmla="*/ 118 w 573"/>
                <a:gd name="T71" fmla="*/ 352 h 368"/>
                <a:gd name="T72" fmla="*/ 152 w 573"/>
                <a:gd name="T73" fmla="*/ 344 h 368"/>
                <a:gd name="T74" fmla="*/ 161 w 573"/>
                <a:gd name="T75" fmla="*/ 368 h 368"/>
                <a:gd name="T76" fmla="*/ 194 w 573"/>
                <a:gd name="T77" fmla="*/ 368 h 368"/>
                <a:gd name="T78" fmla="*/ 253 w 573"/>
                <a:gd name="T79" fmla="*/ 344 h 368"/>
                <a:gd name="T80" fmla="*/ 262 w 573"/>
                <a:gd name="T81" fmla="*/ 344 h 368"/>
                <a:gd name="T82" fmla="*/ 270 w 573"/>
                <a:gd name="T83" fmla="*/ 320 h 368"/>
                <a:gd name="T84" fmla="*/ 295 w 573"/>
                <a:gd name="T85" fmla="*/ 320 h 36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73" h="368">
                  <a:moveTo>
                    <a:pt x="295" y="320"/>
                  </a:moveTo>
                  <a:lnTo>
                    <a:pt x="329" y="304"/>
                  </a:lnTo>
                  <a:lnTo>
                    <a:pt x="380" y="304"/>
                  </a:lnTo>
                  <a:lnTo>
                    <a:pt x="413" y="288"/>
                  </a:lnTo>
                  <a:lnTo>
                    <a:pt x="439" y="272"/>
                  </a:lnTo>
                  <a:lnTo>
                    <a:pt x="455" y="264"/>
                  </a:lnTo>
                  <a:lnTo>
                    <a:pt x="464" y="224"/>
                  </a:lnTo>
                  <a:lnTo>
                    <a:pt x="472" y="200"/>
                  </a:lnTo>
                  <a:lnTo>
                    <a:pt x="498" y="168"/>
                  </a:lnTo>
                  <a:lnTo>
                    <a:pt x="523" y="112"/>
                  </a:lnTo>
                  <a:lnTo>
                    <a:pt x="548" y="72"/>
                  </a:lnTo>
                  <a:lnTo>
                    <a:pt x="573" y="48"/>
                  </a:lnTo>
                  <a:lnTo>
                    <a:pt x="548" y="24"/>
                  </a:lnTo>
                  <a:lnTo>
                    <a:pt x="514" y="0"/>
                  </a:lnTo>
                  <a:lnTo>
                    <a:pt x="472" y="8"/>
                  </a:lnTo>
                  <a:lnTo>
                    <a:pt x="447" y="0"/>
                  </a:lnTo>
                  <a:lnTo>
                    <a:pt x="405" y="8"/>
                  </a:lnTo>
                  <a:lnTo>
                    <a:pt x="371" y="8"/>
                  </a:lnTo>
                  <a:lnTo>
                    <a:pt x="329" y="56"/>
                  </a:lnTo>
                  <a:lnTo>
                    <a:pt x="287" y="48"/>
                  </a:lnTo>
                  <a:lnTo>
                    <a:pt x="279" y="64"/>
                  </a:lnTo>
                  <a:lnTo>
                    <a:pt x="228" y="80"/>
                  </a:lnTo>
                  <a:lnTo>
                    <a:pt x="228" y="112"/>
                  </a:lnTo>
                  <a:lnTo>
                    <a:pt x="110" y="128"/>
                  </a:lnTo>
                  <a:lnTo>
                    <a:pt x="85" y="112"/>
                  </a:lnTo>
                  <a:lnTo>
                    <a:pt x="68" y="104"/>
                  </a:lnTo>
                  <a:lnTo>
                    <a:pt x="68" y="128"/>
                  </a:lnTo>
                  <a:lnTo>
                    <a:pt x="26" y="144"/>
                  </a:lnTo>
                  <a:lnTo>
                    <a:pt x="26" y="184"/>
                  </a:lnTo>
                  <a:lnTo>
                    <a:pt x="17" y="224"/>
                  </a:lnTo>
                  <a:lnTo>
                    <a:pt x="0" y="240"/>
                  </a:lnTo>
                  <a:lnTo>
                    <a:pt x="43" y="288"/>
                  </a:lnTo>
                  <a:lnTo>
                    <a:pt x="34" y="296"/>
                  </a:lnTo>
                  <a:lnTo>
                    <a:pt x="68" y="312"/>
                  </a:lnTo>
                  <a:lnTo>
                    <a:pt x="93" y="336"/>
                  </a:lnTo>
                  <a:lnTo>
                    <a:pt x="118" y="352"/>
                  </a:lnTo>
                  <a:lnTo>
                    <a:pt x="152" y="344"/>
                  </a:lnTo>
                  <a:lnTo>
                    <a:pt x="161" y="368"/>
                  </a:lnTo>
                  <a:lnTo>
                    <a:pt x="194" y="368"/>
                  </a:lnTo>
                  <a:lnTo>
                    <a:pt x="253" y="344"/>
                  </a:lnTo>
                  <a:lnTo>
                    <a:pt x="262" y="344"/>
                  </a:lnTo>
                  <a:lnTo>
                    <a:pt x="270" y="320"/>
                  </a:lnTo>
                  <a:lnTo>
                    <a:pt x="295" y="320"/>
                  </a:lnTo>
                  <a:close/>
                </a:path>
              </a:pathLst>
            </a:custGeom>
            <a:solidFill>
              <a:srgbClr val="0969A6"/>
            </a:solidFill>
            <a:ln w="12700">
              <a:solidFill>
                <a:srgbClr val="0969A6"/>
              </a:solidFill>
              <a:round/>
              <a:headEnd/>
              <a:tailEnd/>
            </a:ln>
            <a:extLst/>
          </p:spPr>
          <p:txBody>
            <a:bodyPr/>
            <a:lstStyle/>
            <a:p>
              <a:pPr>
                <a:defRPr/>
              </a:pPr>
              <a:endParaRPr lang="en-GB" sz="2400" b="1" kern="0">
                <a:solidFill>
                  <a:srgbClr val="000000"/>
                </a:solidFill>
              </a:endParaRPr>
            </a:p>
          </p:txBody>
        </p:sp>
        <p:sp>
          <p:nvSpPr>
            <p:cNvPr id="101" name="Freeform 57"/>
            <p:cNvSpPr>
              <a:spLocks/>
            </p:cNvSpPr>
            <p:nvPr/>
          </p:nvSpPr>
          <p:spPr bwMode="auto">
            <a:xfrm>
              <a:off x="7421774" y="3121186"/>
              <a:ext cx="39392" cy="12121"/>
            </a:xfrm>
            <a:custGeom>
              <a:avLst/>
              <a:gdLst>
                <a:gd name="T0" fmla="*/ 17 w 26"/>
                <a:gd name="T1" fmla="*/ 8 h 8"/>
                <a:gd name="T2" fmla="*/ 26 w 26"/>
                <a:gd name="T3" fmla="*/ 8 h 8"/>
                <a:gd name="T4" fmla="*/ 0 w 26"/>
                <a:gd name="T5" fmla="*/ 0 h 8"/>
                <a:gd name="T6" fmla="*/ 17 w 26"/>
                <a:gd name="T7" fmla="*/ 8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8">
                  <a:moveTo>
                    <a:pt x="17" y="8"/>
                  </a:moveTo>
                  <a:lnTo>
                    <a:pt x="26" y="8"/>
                  </a:lnTo>
                  <a:lnTo>
                    <a:pt x="0" y="0"/>
                  </a:lnTo>
                  <a:lnTo>
                    <a:pt x="17" y="8"/>
                  </a:lnTo>
                  <a:close/>
                </a:path>
              </a:pathLst>
            </a:custGeom>
            <a:noFill/>
            <a:ln w="28575">
              <a:noFill/>
              <a:prstDash val="solid"/>
              <a:round/>
              <a:headEnd/>
              <a:tailEnd/>
            </a:ln>
            <a:extLst>
              <a:ext uri="{909E8E84-426E-40DD-AFC4-6F175D3DCCD1}">
                <a14:hiddenFill xmlns:a14="http://schemas.microsoft.com/office/drawing/2010/main">
                  <a:solidFill>
                    <a:srgbClr val="FFFFFF"/>
                  </a:solidFill>
                </a14:hiddenFill>
              </a:ext>
            </a:extLst>
          </p:spPr>
          <p:txBody>
            <a:bodyPr/>
            <a:lstStyle/>
            <a:p>
              <a:pPr>
                <a:defRPr/>
              </a:pPr>
              <a:endParaRPr lang="en-GB" sz="2400" b="1" kern="0">
                <a:solidFill>
                  <a:srgbClr val="000000"/>
                </a:solidFill>
              </a:endParaRPr>
            </a:p>
          </p:txBody>
        </p:sp>
        <p:sp>
          <p:nvSpPr>
            <p:cNvPr id="102" name="Freeform 58"/>
            <p:cNvSpPr>
              <a:spLocks/>
            </p:cNvSpPr>
            <p:nvPr/>
          </p:nvSpPr>
          <p:spPr bwMode="auto">
            <a:xfrm>
              <a:off x="7461166" y="3133306"/>
              <a:ext cx="25757" cy="1515"/>
            </a:xfrm>
            <a:custGeom>
              <a:avLst/>
              <a:gdLst>
                <a:gd name="T0" fmla="*/ 17 w 17"/>
                <a:gd name="T1" fmla="*/ 0 h 1"/>
                <a:gd name="T2" fmla="*/ 0 w 17"/>
                <a:gd name="T3" fmla="*/ 0 h 1"/>
                <a:gd name="T4" fmla="*/ 17 w 17"/>
                <a:gd name="T5" fmla="*/ 0 h 1"/>
                <a:gd name="T6" fmla="*/ 0 60000 65536"/>
                <a:gd name="T7" fmla="*/ 0 60000 65536"/>
                <a:gd name="T8" fmla="*/ 0 60000 65536"/>
              </a:gdLst>
              <a:ahLst/>
              <a:cxnLst>
                <a:cxn ang="T6">
                  <a:pos x="T0" y="T1"/>
                </a:cxn>
                <a:cxn ang="T7">
                  <a:pos x="T2" y="T3"/>
                </a:cxn>
                <a:cxn ang="T8">
                  <a:pos x="T4" y="T5"/>
                </a:cxn>
              </a:cxnLst>
              <a:rect l="0" t="0" r="r" b="b"/>
              <a:pathLst>
                <a:path w="17" h="1">
                  <a:moveTo>
                    <a:pt x="17" y="0"/>
                  </a:moveTo>
                  <a:lnTo>
                    <a:pt x="0" y="0"/>
                  </a:lnTo>
                  <a:lnTo>
                    <a:pt x="17" y="0"/>
                  </a:lnTo>
                  <a:close/>
                </a:path>
              </a:pathLst>
            </a:custGeom>
            <a:solidFill>
              <a:srgbClr val="FFFF00"/>
            </a:solidFill>
            <a:ln w="9525">
              <a:noFill/>
              <a:round/>
              <a:headEnd/>
              <a:tailEnd/>
            </a:ln>
            <a:extLst/>
          </p:spPr>
          <p:txBody>
            <a:bodyPr/>
            <a:lstStyle/>
            <a:p>
              <a:pPr>
                <a:defRPr/>
              </a:pPr>
              <a:endParaRPr lang="en-GB" sz="2400" b="1" kern="0">
                <a:solidFill>
                  <a:srgbClr val="000000"/>
                </a:solidFill>
              </a:endParaRPr>
            </a:p>
          </p:txBody>
        </p:sp>
        <p:sp>
          <p:nvSpPr>
            <p:cNvPr id="103" name="Line 59"/>
            <p:cNvSpPr>
              <a:spLocks noChangeShapeType="1"/>
            </p:cNvSpPr>
            <p:nvPr/>
          </p:nvSpPr>
          <p:spPr bwMode="auto">
            <a:xfrm flipV="1">
              <a:off x="7447530" y="3121186"/>
              <a:ext cx="39392" cy="12121"/>
            </a:xfrm>
            <a:prstGeom prst="line">
              <a:avLst/>
            </a:prstGeom>
            <a:noFill/>
            <a:ln w="28575">
              <a:noFill/>
              <a:round/>
              <a:headEnd/>
              <a:tailEnd/>
            </a:ln>
            <a:extLst>
              <a:ext uri="{909E8E84-426E-40DD-AFC4-6F175D3DCCD1}">
                <a14:hiddenFill xmlns:a14="http://schemas.microsoft.com/office/drawing/2010/main">
                  <a:noFill/>
                </a14:hiddenFill>
              </a:ext>
            </a:extLst>
          </p:spPr>
          <p:txBody>
            <a:bodyPr/>
            <a:lstStyle/>
            <a:p>
              <a:pPr>
                <a:defRPr/>
              </a:pPr>
              <a:endParaRPr lang="en-GB" sz="2400" b="1" kern="0">
                <a:solidFill>
                  <a:srgbClr val="000000"/>
                </a:solidFill>
              </a:endParaRPr>
            </a:p>
          </p:txBody>
        </p:sp>
        <p:sp>
          <p:nvSpPr>
            <p:cNvPr id="104" name="Line 60"/>
            <p:cNvSpPr>
              <a:spLocks noChangeShapeType="1"/>
            </p:cNvSpPr>
            <p:nvPr/>
          </p:nvSpPr>
          <p:spPr bwMode="auto">
            <a:xfrm flipV="1">
              <a:off x="7447530" y="3121186"/>
              <a:ext cx="39392" cy="12121"/>
            </a:xfrm>
            <a:prstGeom prst="line">
              <a:avLst/>
            </a:prstGeom>
            <a:noFill/>
            <a:ln w="28575">
              <a:noFill/>
              <a:round/>
              <a:headEnd/>
              <a:tailEnd/>
            </a:ln>
            <a:extLst>
              <a:ext uri="{909E8E84-426E-40DD-AFC4-6F175D3DCCD1}">
                <a14:hiddenFill xmlns:a14="http://schemas.microsoft.com/office/drawing/2010/main">
                  <a:noFill/>
                </a14:hiddenFill>
              </a:ext>
            </a:extLst>
          </p:spPr>
          <p:txBody>
            <a:bodyPr/>
            <a:lstStyle/>
            <a:p>
              <a:pPr>
                <a:defRPr/>
              </a:pPr>
              <a:endParaRPr lang="en-GB" sz="2400" b="1" kern="0">
                <a:solidFill>
                  <a:srgbClr val="000000"/>
                </a:solidFill>
              </a:endParaRPr>
            </a:p>
          </p:txBody>
        </p:sp>
        <p:sp>
          <p:nvSpPr>
            <p:cNvPr id="105" name="Freeform 61"/>
            <p:cNvSpPr>
              <a:spLocks/>
            </p:cNvSpPr>
            <p:nvPr/>
          </p:nvSpPr>
          <p:spPr bwMode="auto">
            <a:xfrm>
              <a:off x="7409653" y="3121186"/>
              <a:ext cx="12121" cy="1515"/>
            </a:xfrm>
            <a:custGeom>
              <a:avLst/>
              <a:gdLst>
                <a:gd name="T0" fmla="*/ 0 w 8"/>
                <a:gd name="T1" fmla="*/ 0 h 1"/>
                <a:gd name="T2" fmla="*/ 8 w 8"/>
                <a:gd name="T3" fmla="*/ 0 h 1"/>
                <a:gd name="T4" fmla="*/ 0 w 8"/>
                <a:gd name="T5" fmla="*/ 0 h 1"/>
                <a:gd name="T6" fmla="*/ 0 60000 65536"/>
                <a:gd name="T7" fmla="*/ 0 60000 65536"/>
                <a:gd name="T8" fmla="*/ 0 60000 65536"/>
              </a:gdLst>
              <a:ahLst/>
              <a:cxnLst>
                <a:cxn ang="T6">
                  <a:pos x="T0" y="T1"/>
                </a:cxn>
                <a:cxn ang="T7">
                  <a:pos x="T2" y="T3"/>
                </a:cxn>
                <a:cxn ang="T8">
                  <a:pos x="T4" y="T5"/>
                </a:cxn>
              </a:cxnLst>
              <a:rect l="0" t="0" r="r" b="b"/>
              <a:pathLst>
                <a:path w="8" h="1">
                  <a:moveTo>
                    <a:pt x="0" y="0"/>
                  </a:moveTo>
                  <a:lnTo>
                    <a:pt x="8" y="0"/>
                  </a:lnTo>
                  <a:lnTo>
                    <a:pt x="0" y="0"/>
                  </a:lnTo>
                  <a:close/>
                </a:path>
              </a:pathLst>
            </a:custGeom>
            <a:solidFill>
              <a:srgbClr val="FFFF00"/>
            </a:solidFill>
            <a:ln w="9525">
              <a:noFill/>
              <a:round/>
              <a:headEnd/>
              <a:tailEnd/>
            </a:ln>
            <a:extLst/>
          </p:spPr>
          <p:txBody>
            <a:bodyPr/>
            <a:lstStyle/>
            <a:p>
              <a:pPr>
                <a:defRPr/>
              </a:pPr>
              <a:endParaRPr lang="en-GB" sz="2400" b="1" kern="0">
                <a:solidFill>
                  <a:srgbClr val="000000"/>
                </a:solidFill>
              </a:endParaRPr>
            </a:p>
          </p:txBody>
        </p:sp>
        <p:sp>
          <p:nvSpPr>
            <p:cNvPr id="106" name="Freeform 62"/>
            <p:cNvSpPr>
              <a:spLocks/>
            </p:cNvSpPr>
            <p:nvPr/>
          </p:nvSpPr>
          <p:spPr bwMode="auto">
            <a:xfrm>
              <a:off x="7026335" y="2975737"/>
              <a:ext cx="39392" cy="24241"/>
            </a:xfrm>
            <a:custGeom>
              <a:avLst/>
              <a:gdLst>
                <a:gd name="T0" fmla="*/ 26 w 26"/>
                <a:gd name="T1" fmla="*/ 16 h 16"/>
                <a:gd name="T2" fmla="*/ 0 w 26"/>
                <a:gd name="T3" fmla="*/ 0 h 16"/>
                <a:gd name="T4" fmla="*/ 0 w 26"/>
                <a:gd name="T5" fmla="*/ 8 h 16"/>
                <a:gd name="T6" fmla="*/ 17 w 26"/>
                <a:gd name="T7" fmla="*/ 16 h 16"/>
                <a:gd name="T8" fmla="*/ 26 w 26"/>
                <a:gd name="T9" fmla="*/ 16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6">
                  <a:moveTo>
                    <a:pt x="26" y="16"/>
                  </a:moveTo>
                  <a:lnTo>
                    <a:pt x="0" y="0"/>
                  </a:lnTo>
                  <a:lnTo>
                    <a:pt x="0" y="8"/>
                  </a:lnTo>
                  <a:lnTo>
                    <a:pt x="17" y="16"/>
                  </a:lnTo>
                  <a:lnTo>
                    <a:pt x="26" y="16"/>
                  </a:lnTo>
                  <a:close/>
                </a:path>
              </a:pathLst>
            </a:custGeom>
            <a:solidFill>
              <a:srgbClr val="FFFF00"/>
            </a:solidFill>
            <a:ln w="9525">
              <a:noFill/>
              <a:round/>
              <a:headEnd/>
              <a:tailEnd/>
            </a:ln>
            <a:extLst/>
          </p:spPr>
          <p:txBody>
            <a:bodyPr/>
            <a:lstStyle/>
            <a:p>
              <a:pPr>
                <a:defRPr/>
              </a:pPr>
              <a:endParaRPr lang="en-GB" sz="2400" b="1" kern="0">
                <a:solidFill>
                  <a:srgbClr val="000000"/>
                </a:solidFill>
              </a:endParaRPr>
            </a:p>
          </p:txBody>
        </p:sp>
        <p:sp>
          <p:nvSpPr>
            <p:cNvPr id="107" name="Freeform 63"/>
            <p:cNvSpPr>
              <a:spLocks/>
            </p:cNvSpPr>
            <p:nvPr/>
          </p:nvSpPr>
          <p:spPr bwMode="auto">
            <a:xfrm>
              <a:off x="7409653" y="3121186"/>
              <a:ext cx="12121" cy="1515"/>
            </a:xfrm>
            <a:custGeom>
              <a:avLst/>
              <a:gdLst>
                <a:gd name="T0" fmla="*/ 0 w 8"/>
                <a:gd name="T1" fmla="*/ 0 h 1"/>
                <a:gd name="T2" fmla="*/ 8 w 8"/>
                <a:gd name="T3" fmla="*/ 0 h 1"/>
                <a:gd name="T4" fmla="*/ 0 w 8"/>
                <a:gd name="T5" fmla="*/ 0 h 1"/>
                <a:gd name="T6" fmla="*/ 0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8" y="0"/>
                  </a:lnTo>
                  <a:lnTo>
                    <a:pt x="0" y="0"/>
                  </a:lnTo>
                  <a:close/>
                </a:path>
              </a:pathLst>
            </a:custGeom>
            <a:noFill/>
            <a:ln w="28575">
              <a:noFill/>
              <a:prstDash val="solid"/>
              <a:round/>
              <a:headEnd/>
              <a:tailEnd/>
            </a:ln>
            <a:extLst>
              <a:ext uri="{909E8E84-426E-40DD-AFC4-6F175D3DCCD1}">
                <a14:hiddenFill xmlns:a14="http://schemas.microsoft.com/office/drawing/2010/main">
                  <a:solidFill>
                    <a:srgbClr val="FFFFFF"/>
                  </a:solidFill>
                </a14:hiddenFill>
              </a:ext>
            </a:extLst>
          </p:spPr>
          <p:txBody>
            <a:bodyPr/>
            <a:lstStyle/>
            <a:p>
              <a:pPr>
                <a:defRPr/>
              </a:pPr>
              <a:endParaRPr lang="en-GB" sz="2400" b="1" kern="0">
                <a:solidFill>
                  <a:srgbClr val="000000"/>
                </a:solidFill>
              </a:endParaRPr>
            </a:p>
          </p:txBody>
        </p:sp>
        <p:sp>
          <p:nvSpPr>
            <p:cNvPr id="108" name="Freeform 64"/>
            <p:cNvSpPr>
              <a:spLocks/>
            </p:cNvSpPr>
            <p:nvPr/>
          </p:nvSpPr>
          <p:spPr bwMode="auto">
            <a:xfrm>
              <a:off x="7026335" y="2975737"/>
              <a:ext cx="39392" cy="24241"/>
            </a:xfrm>
            <a:custGeom>
              <a:avLst/>
              <a:gdLst>
                <a:gd name="T0" fmla="*/ 26 w 26"/>
                <a:gd name="T1" fmla="*/ 16 h 16"/>
                <a:gd name="T2" fmla="*/ 0 w 26"/>
                <a:gd name="T3" fmla="*/ 0 h 16"/>
                <a:gd name="T4" fmla="*/ 0 w 26"/>
                <a:gd name="T5" fmla="*/ 8 h 16"/>
                <a:gd name="T6" fmla="*/ 17 w 26"/>
                <a:gd name="T7" fmla="*/ 16 h 16"/>
                <a:gd name="T8" fmla="*/ 26 w 26"/>
                <a:gd name="T9" fmla="*/ 16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6">
                  <a:moveTo>
                    <a:pt x="26" y="16"/>
                  </a:moveTo>
                  <a:lnTo>
                    <a:pt x="0" y="0"/>
                  </a:lnTo>
                  <a:lnTo>
                    <a:pt x="0" y="8"/>
                  </a:lnTo>
                  <a:lnTo>
                    <a:pt x="17" y="16"/>
                  </a:lnTo>
                  <a:lnTo>
                    <a:pt x="26" y="16"/>
                  </a:lnTo>
                  <a:close/>
                </a:path>
              </a:pathLst>
            </a:custGeom>
            <a:noFill/>
            <a:ln w="28575">
              <a:noFill/>
              <a:prstDash val="solid"/>
              <a:round/>
              <a:headEnd/>
              <a:tailEnd/>
            </a:ln>
            <a:extLst>
              <a:ext uri="{909E8E84-426E-40DD-AFC4-6F175D3DCCD1}">
                <a14:hiddenFill xmlns:a14="http://schemas.microsoft.com/office/drawing/2010/main">
                  <a:solidFill>
                    <a:srgbClr val="FFFFFF"/>
                  </a:solidFill>
                </a14:hiddenFill>
              </a:ext>
            </a:extLst>
          </p:spPr>
          <p:txBody>
            <a:bodyPr/>
            <a:lstStyle/>
            <a:p>
              <a:pPr>
                <a:defRPr/>
              </a:pPr>
              <a:endParaRPr lang="en-GB" sz="2400" b="1" kern="0">
                <a:solidFill>
                  <a:srgbClr val="000000"/>
                </a:solidFill>
              </a:endParaRPr>
            </a:p>
          </p:txBody>
        </p:sp>
        <p:sp>
          <p:nvSpPr>
            <p:cNvPr id="109" name="Freeform 65"/>
            <p:cNvSpPr>
              <a:spLocks/>
            </p:cNvSpPr>
            <p:nvPr/>
          </p:nvSpPr>
          <p:spPr bwMode="auto">
            <a:xfrm>
              <a:off x="6718267" y="2820999"/>
              <a:ext cx="869469" cy="675929"/>
            </a:xfrm>
            <a:custGeom>
              <a:avLst/>
              <a:gdLst>
                <a:gd name="T0" fmla="*/ 421 w 480"/>
                <a:gd name="T1" fmla="*/ 8 h 232"/>
                <a:gd name="T2" fmla="*/ 396 w 480"/>
                <a:gd name="T3" fmla="*/ 0 h 232"/>
                <a:gd name="T4" fmla="*/ 353 w 480"/>
                <a:gd name="T5" fmla="*/ 0 h 232"/>
                <a:gd name="T6" fmla="*/ 328 w 480"/>
                <a:gd name="T7" fmla="*/ 16 h 232"/>
                <a:gd name="T8" fmla="*/ 294 w 480"/>
                <a:gd name="T9" fmla="*/ 16 h 232"/>
                <a:gd name="T10" fmla="*/ 269 w 480"/>
                <a:gd name="T11" fmla="*/ 40 h 232"/>
                <a:gd name="T12" fmla="*/ 244 w 480"/>
                <a:gd name="T13" fmla="*/ 40 h 232"/>
                <a:gd name="T14" fmla="*/ 236 w 480"/>
                <a:gd name="T15" fmla="*/ 24 h 232"/>
                <a:gd name="T16" fmla="*/ 210 w 480"/>
                <a:gd name="T17" fmla="*/ 0 h 232"/>
                <a:gd name="T18" fmla="*/ 177 w 480"/>
                <a:gd name="T19" fmla="*/ 24 h 232"/>
                <a:gd name="T20" fmla="*/ 168 w 480"/>
                <a:gd name="T21" fmla="*/ 24 h 232"/>
                <a:gd name="T22" fmla="*/ 151 w 480"/>
                <a:gd name="T23" fmla="*/ 16 h 232"/>
                <a:gd name="T24" fmla="*/ 126 w 480"/>
                <a:gd name="T25" fmla="*/ 32 h 232"/>
                <a:gd name="T26" fmla="*/ 101 w 480"/>
                <a:gd name="T27" fmla="*/ 56 h 232"/>
                <a:gd name="T28" fmla="*/ 67 w 480"/>
                <a:gd name="T29" fmla="*/ 104 h 232"/>
                <a:gd name="T30" fmla="*/ 25 w 480"/>
                <a:gd name="T31" fmla="*/ 104 h 232"/>
                <a:gd name="T32" fmla="*/ 0 w 480"/>
                <a:gd name="T33" fmla="*/ 136 h 232"/>
                <a:gd name="T34" fmla="*/ 0 w 480"/>
                <a:gd name="T35" fmla="*/ 176 h 232"/>
                <a:gd name="T36" fmla="*/ 33 w 480"/>
                <a:gd name="T37" fmla="*/ 200 h 232"/>
                <a:gd name="T38" fmla="*/ 25 w 480"/>
                <a:gd name="T39" fmla="*/ 208 h 232"/>
                <a:gd name="T40" fmla="*/ 42 w 480"/>
                <a:gd name="T41" fmla="*/ 216 h 232"/>
                <a:gd name="T42" fmla="*/ 67 w 480"/>
                <a:gd name="T43" fmla="*/ 232 h 232"/>
                <a:gd name="T44" fmla="*/ 185 w 480"/>
                <a:gd name="T45" fmla="*/ 216 h 232"/>
                <a:gd name="T46" fmla="*/ 185 w 480"/>
                <a:gd name="T47" fmla="*/ 184 h 232"/>
                <a:gd name="T48" fmla="*/ 236 w 480"/>
                <a:gd name="T49" fmla="*/ 168 h 232"/>
                <a:gd name="T50" fmla="*/ 244 w 480"/>
                <a:gd name="T51" fmla="*/ 152 h 232"/>
                <a:gd name="T52" fmla="*/ 286 w 480"/>
                <a:gd name="T53" fmla="*/ 160 h 232"/>
                <a:gd name="T54" fmla="*/ 328 w 480"/>
                <a:gd name="T55" fmla="*/ 112 h 232"/>
                <a:gd name="T56" fmla="*/ 362 w 480"/>
                <a:gd name="T57" fmla="*/ 112 h 232"/>
                <a:gd name="T58" fmla="*/ 404 w 480"/>
                <a:gd name="T59" fmla="*/ 104 h 232"/>
                <a:gd name="T60" fmla="*/ 412 w 480"/>
                <a:gd name="T61" fmla="*/ 104 h 232"/>
                <a:gd name="T62" fmla="*/ 438 w 480"/>
                <a:gd name="T63" fmla="*/ 112 h 232"/>
                <a:gd name="T64" fmla="*/ 455 w 480"/>
                <a:gd name="T65" fmla="*/ 112 h 232"/>
                <a:gd name="T66" fmla="*/ 463 w 480"/>
                <a:gd name="T67" fmla="*/ 64 h 232"/>
                <a:gd name="T68" fmla="*/ 480 w 480"/>
                <a:gd name="T69" fmla="*/ 16 h 232"/>
                <a:gd name="T70" fmla="*/ 421 w 480"/>
                <a:gd name="T71" fmla="*/ 8 h 23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80" h="232">
                  <a:moveTo>
                    <a:pt x="421" y="8"/>
                  </a:moveTo>
                  <a:lnTo>
                    <a:pt x="396" y="0"/>
                  </a:lnTo>
                  <a:lnTo>
                    <a:pt x="353" y="0"/>
                  </a:lnTo>
                  <a:lnTo>
                    <a:pt x="328" y="16"/>
                  </a:lnTo>
                  <a:lnTo>
                    <a:pt x="294" y="16"/>
                  </a:lnTo>
                  <a:lnTo>
                    <a:pt x="269" y="40"/>
                  </a:lnTo>
                  <a:lnTo>
                    <a:pt x="244" y="40"/>
                  </a:lnTo>
                  <a:lnTo>
                    <a:pt x="236" y="24"/>
                  </a:lnTo>
                  <a:lnTo>
                    <a:pt x="210" y="0"/>
                  </a:lnTo>
                  <a:lnTo>
                    <a:pt x="177" y="24"/>
                  </a:lnTo>
                  <a:lnTo>
                    <a:pt x="168" y="24"/>
                  </a:lnTo>
                  <a:lnTo>
                    <a:pt x="151" y="16"/>
                  </a:lnTo>
                  <a:lnTo>
                    <a:pt x="126" y="32"/>
                  </a:lnTo>
                  <a:lnTo>
                    <a:pt x="101" y="56"/>
                  </a:lnTo>
                  <a:lnTo>
                    <a:pt x="67" y="104"/>
                  </a:lnTo>
                  <a:lnTo>
                    <a:pt x="25" y="104"/>
                  </a:lnTo>
                  <a:lnTo>
                    <a:pt x="0" y="136"/>
                  </a:lnTo>
                  <a:lnTo>
                    <a:pt x="0" y="176"/>
                  </a:lnTo>
                  <a:lnTo>
                    <a:pt x="33" y="200"/>
                  </a:lnTo>
                  <a:lnTo>
                    <a:pt x="25" y="208"/>
                  </a:lnTo>
                  <a:lnTo>
                    <a:pt x="42" y="216"/>
                  </a:lnTo>
                  <a:lnTo>
                    <a:pt x="67" y="232"/>
                  </a:lnTo>
                  <a:lnTo>
                    <a:pt x="185" y="216"/>
                  </a:lnTo>
                  <a:lnTo>
                    <a:pt x="185" y="184"/>
                  </a:lnTo>
                  <a:lnTo>
                    <a:pt x="236" y="168"/>
                  </a:lnTo>
                  <a:lnTo>
                    <a:pt x="244" y="152"/>
                  </a:lnTo>
                  <a:lnTo>
                    <a:pt x="286" y="160"/>
                  </a:lnTo>
                  <a:lnTo>
                    <a:pt x="328" y="112"/>
                  </a:lnTo>
                  <a:lnTo>
                    <a:pt x="362" y="112"/>
                  </a:lnTo>
                  <a:lnTo>
                    <a:pt x="404" y="104"/>
                  </a:lnTo>
                  <a:lnTo>
                    <a:pt x="412" y="104"/>
                  </a:lnTo>
                  <a:lnTo>
                    <a:pt x="438" y="112"/>
                  </a:lnTo>
                  <a:lnTo>
                    <a:pt x="455" y="112"/>
                  </a:lnTo>
                  <a:lnTo>
                    <a:pt x="463" y="64"/>
                  </a:lnTo>
                  <a:lnTo>
                    <a:pt x="480" y="16"/>
                  </a:lnTo>
                  <a:lnTo>
                    <a:pt x="421" y="8"/>
                  </a:lnTo>
                  <a:close/>
                </a:path>
              </a:pathLst>
            </a:custGeom>
            <a:solidFill>
              <a:srgbClr val="0969A6"/>
            </a:solidFill>
            <a:ln w="28575">
              <a:noFill/>
              <a:round/>
              <a:headEnd/>
              <a:tailEnd/>
            </a:ln>
            <a:extLst/>
          </p:spPr>
          <p:txBody>
            <a:bodyPr/>
            <a:lstStyle/>
            <a:p>
              <a:pPr>
                <a:defRPr/>
              </a:pPr>
              <a:endParaRPr lang="en-GB" sz="2400" b="1" kern="0">
                <a:solidFill>
                  <a:srgbClr val="000000"/>
                </a:solidFill>
              </a:endParaRPr>
            </a:p>
          </p:txBody>
        </p:sp>
        <p:sp>
          <p:nvSpPr>
            <p:cNvPr id="117" name="Freeform 73"/>
            <p:cNvSpPr>
              <a:spLocks/>
            </p:cNvSpPr>
            <p:nvPr/>
          </p:nvSpPr>
          <p:spPr bwMode="auto">
            <a:xfrm>
              <a:off x="7486923" y="4224173"/>
              <a:ext cx="369682" cy="290898"/>
            </a:xfrm>
            <a:custGeom>
              <a:avLst/>
              <a:gdLst>
                <a:gd name="T0" fmla="*/ 227 w 244"/>
                <a:gd name="T1" fmla="*/ 32 h 192"/>
                <a:gd name="T2" fmla="*/ 185 w 244"/>
                <a:gd name="T3" fmla="*/ 16 h 192"/>
                <a:gd name="T4" fmla="*/ 177 w 244"/>
                <a:gd name="T5" fmla="*/ 0 h 192"/>
                <a:gd name="T6" fmla="*/ 134 w 244"/>
                <a:gd name="T7" fmla="*/ 0 h 192"/>
                <a:gd name="T8" fmla="*/ 75 w 244"/>
                <a:gd name="T9" fmla="*/ 24 h 192"/>
                <a:gd name="T10" fmla="*/ 50 w 244"/>
                <a:gd name="T11" fmla="*/ 32 h 192"/>
                <a:gd name="T12" fmla="*/ 25 w 244"/>
                <a:gd name="T13" fmla="*/ 40 h 192"/>
                <a:gd name="T14" fmla="*/ 16 w 244"/>
                <a:gd name="T15" fmla="*/ 72 h 192"/>
                <a:gd name="T16" fmla="*/ 0 w 244"/>
                <a:gd name="T17" fmla="*/ 64 h 192"/>
                <a:gd name="T18" fmla="*/ 0 w 244"/>
                <a:gd name="T19" fmla="*/ 88 h 192"/>
                <a:gd name="T20" fmla="*/ 8 w 244"/>
                <a:gd name="T21" fmla="*/ 144 h 192"/>
                <a:gd name="T22" fmla="*/ 33 w 244"/>
                <a:gd name="T23" fmla="*/ 176 h 192"/>
                <a:gd name="T24" fmla="*/ 59 w 244"/>
                <a:gd name="T25" fmla="*/ 184 h 192"/>
                <a:gd name="T26" fmla="*/ 67 w 244"/>
                <a:gd name="T27" fmla="*/ 192 h 192"/>
                <a:gd name="T28" fmla="*/ 75 w 244"/>
                <a:gd name="T29" fmla="*/ 192 h 192"/>
                <a:gd name="T30" fmla="*/ 109 w 244"/>
                <a:gd name="T31" fmla="*/ 176 h 192"/>
                <a:gd name="T32" fmla="*/ 134 w 244"/>
                <a:gd name="T33" fmla="*/ 176 h 192"/>
                <a:gd name="T34" fmla="*/ 168 w 244"/>
                <a:gd name="T35" fmla="*/ 136 h 192"/>
                <a:gd name="T36" fmla="*/ 236 w 244"/>
                <a:gd name="T37" fmla="*/ 128 h 192"/>
                <a:gd name="T38" fmla="*/ 244 w 244"/>
                <a:gd name="T39" fmla="*/ 104 h 192"/>
                <a:gd name="T40" fmla="*/ 244 w 244"/>
                <a:gd name="T41" fmla="*/ 64 h 192"/>
                <a:gd name="T42" fmla="*/ 227 w 244"/>
                <a:gd name="T43" fmla="*/ 32 h 19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44" h="192">
                  <a:moveTo>
                    <a:pt x="227" y="32"/>
                  </a:moveTo>
                  <a:lnTo>
                    <a:pt x="185" y="16"/>
                  </a:lnTo>
                  <a:lnTo>
                    <a:pt x="177" y="0"/>
                  </a:lnTo>
                  <a:lnTo>
                    <a:pt x="134" y="0"/>
                  </a:lnTo>
                  <a:lnTo>
                    <a:pt x="75" y="24"/>
                  </a:lnTo>
                  <a:lnTo>
                    <a:pt x="50" y="32"/>
                  </a:lnTo>
                  <a:lnTo>
                    <a:pt x="25" y="40"/>
                  </a:lnTo>
                  <a:lnTo>
                    <a:pt x="16" y="72"/>
                  </a:lnTo>
                  <a:lnTo>
                    <a:pt x="0" y="64"/>
                  </a:lnTo>
                  <a:lnTo>
                    <a:pt x="0" y="88"/>
                  </a:lnTo>
                  <a:lnTo>
                    <a:pt x="8" y="144"/>
                  </a:lnTo>
                  <a:lnTo>
                    <a:pt x="33" y="176"/>
                  </a:lnTo>
                  <a:lnTo>
                    <a:pt x="59" y="184"/>
                  </a:lnTo>
                  <a:lnTo>
                    <a:pt x="67" y="192"/>
                  </a:lnTo>
                  <a:lnTo>
                    <a:pt x="75" y="192"/>
                  </a:lnTo>
                  <a:lnTo>
                    <a:pt x="109" y="176"/>
                  </a:lnTo>
                  <a:lnTo>
                    <a:pt x="134" y="176"/>
                  </a:lnTo>
                  <a:lnTo>
                    <a:pt x="168" y="136"/>
                  </a:lnTo>
                  <a:lnTo>
                    <a:pt x="236" y="128"/>
                  </a:lnTo>
                  <a:lnTo>
                    <a:pt x="244" y="104"/>
                  </a:lnTo>
                  <a:lnTo>
                    <a:pt x="244" y="64"/>
                  </a:lnTo>
                  <a:lnTo>
                    <a:pt x="227" y="32"/>
                  </a:lnTo>
                  <a:close/>
                </a:path>
              </a:pathLst>
            </a:custGeom>
            <a:solidFill>
              <a:srgbClr val="00A0C6"/>
            </a:solidFill>
            <a:ln w="9525">
              <a:noFill/>
              <a:round/>
              <a:headEnd/>
              <a:tailEnd/>
            </a:ln>
            <a:extLst/>
          </p:spPr>
          <p:txBody>
            <a:bodyPr/>
            <a:lstStyle/>
            <a:p>
              <a:pPr>
                <a:defRPr/>
              </a:pPr>
              <a:endParaRPr lang="en-GB" sz="2400" b="1" kern="0">
                <a:solidFill>
                  <a:srgbClr val="000000"/>
                </a:solidFill>
              </a:endParaRPr>
            </a:p>
          </p:txBody>
        </p:sp>
        <p:sp>
          <p:nvSpPr>
            <p:cNvPr id="120" name="Freeform 76"/>
            <p:cNvSpPr>
              <a:spLocks/>
            </p:cNvSpPr>
            <p:nvPr/>
          </p:nvSpPr>
          <p:spPr bwMode="auto">
            <a:xfrm>
              <a:off x="7689945" y="3763585"/>
              <a:ext cx="893904" cy="618158"/>
            </a:xfrm>
            <a:custGeom>
              <a:avLst/>
              <a:gdLst>
                <a:gd name="T0" fmla="*/ 455 w 590"/>
                <a:gd name="T1" fmla="*/ 256 h 408"/>
                <a:gd name="T2" fmla="*/ 489 w 590"/>
                <a:gd name="T3" fmla="*/ 248 h 408"/>
                <a:gd name="T4" fmla="*/ 514 w 590"/>
                <a:gd name="T5" fmla="*/ 232 h 408"/>
                <a:gd name="T6" fmla="*/ 565 w 590"/>
                <a:gd name="T7" fmla="*/ 240 h 408"/>
                <a:gd name="T8" fmla="*/ 590 w 590"/>
                <a:gd name="T9" fmla="*/ 232 h 408"/>
                <a:gd name="T10" fmla="*/ 565 w 590"/>
                <a:gd name="T11" fmla="*/ 200 h 408"/>
                <a:gd name="T12" fmla="*/ 523 w 590"/>
                <a:gd name="T13" fmla="*/ 176 h 408"/>
                <a:gd name="T14" fmla="*/ 548 w 590"/>
                <a:gd name="T15" fmla="*/ 144 h 408"/>
                <a:gd name="T16" fmla="*/ 548 w 590"/>
                <a:gd name="T17" fmla="*/ 104 h 408"/>
                <a:gd name="T18" fmla="*/ 548 w 590"/>
                <a:gd name="T19" fmla="*/ 72 h 408"/>
                <a:gd name="T20" fmla="*/ 573 w 590"/>
                <a:gd name="T21" fmla="*/ 64 h 408"/>
                <a:gd name="T22" fmla="*/ 582 w 590"/>
                <a:gd name="T23" fmla="*/ 48 h 408"/>
                <a:gd name="T24" fmla="*/ 582 w 590"/>
                <a:gd name="T25" fmla="*/ 32 h 408"/>
                <a:gd name="T26" fmla="*/ 582 w 590"/>
                <a:gd name="T27" fmla="*/ 16 h 408"/>
                <a:gd name="T28" fmla="*/ 531 w 590"/>
                <a:gd name="T29" fmla="*/ 16 h 408"/>
                <a:gd name="T30" fmla="*/ 523 w 590"/>
                <a:gd name="T31" fmla="*/ 0 h 408"/>
                <a:gd name="T32" fmla="*/ 481 w 590"/>
                <a:gd name="T33" fmla="*/ 8 h 408"/>
                <a:gd name="T34" fmla="*/ 455 w 590"/>
                <a:gd name="T35" fmla="*/ 0 h 408"/>
                <a:gd name="T36" fmla="*/ 413 w 590"/>
                <a:gd name="T37" fmla="*/ 8 h 408"/>
                <a:gd name="T38" fmla="*/ 363 w 590"/>
                <a:gd name="T39" fmla="*/ 24 h 408"/>
                <a:gd name="T40" fmla="*/ 321 w 590"/>
                <a:gd name="T41" fmla="*/ 80 h 408"/>
                <a:gd name="T42" fmla="*/ 270 w 590"/>
                <a:gd name="T43" fmla="*/ 88 h 408"/>
                <a:gd name="T44" fmla="*/ 219 w 590"/>
                <a:gd name="T45" fmla="*/ 88 h 408"/>
                <a:gd name="T46" fmla="*/ 194 w 590"/>
                <a:gd name="T47" fmla="*/ 88 h 408"/>
                <a:gd name="T48" fmla="*/ 169 w 590"/>
                <a:gd name="T49" fmla="*/ 112 h 408"/>
                <a:gd name="T50" fmla="*/ 76 w 590"/>
                <a:gd name="T51" fmla="*/ 112 h 408"/>
                <a:gd name="T52" fmla="*/ 43 w 590"/>
                <a:gd name="T53" fmla="*/ 104 h 408"/>
                <a:gd name="T54" fmla="*/ 43 w 590"/>
                <a:gd name="T55" fmla="*/ 80 h 408"/>
                <a:gd name="T56" fmla="*/ 9 w 590"/>
                <a:gd name="T57" fmla="*/ 64 h 408"/>
                <a:gd name="T58" fmla="*/ 0 w 590"/>
                <a:gd name="T59" fmla="*/ 88 h 408"/>
                <a:gd name="T60" fmla="*/ 9 w 590"/>
                <a:gd name="T61" fmla="*/ 120 h 408"/>
                <a:gd name="T62" fmla="*/ 26 w 590"/>
                <a:gd name="T63" fmla="*/ 152 h 408"/>
                <a:gd name="T64" fmla="*/ 68 w 590"/>
                <a:gd name="T65" fmla="*/ 184 h 408"/>
                <a:gd name="T66" fmla="*/ 51 w 590"/>
                <a:gd name="T67" fmla="*/ 224 h 408"/>
                <a:gd name="T68" fmla="*/ 34 w 590"/>
                <a:gd name="T69" fmla="*/ 232 h 408"/>
                <a:gd name="T70" fmla="*/ 34 w 590"/>
                <a:gd name="T71" fmla="*/ 264 h 408"/>
                <a:gd name="T72" fmla="*/ 51 w 590"/>
                <a:gd name="T73" fmla="*/ 272 h 408"/>
                <a:gd name="T74" fmla="*/ 43 w 590"/>
                <a:gd name="T75" fmla="*/ 304 h 408"/>
                <a:gd name="T76" fmla="*/ 51 w 590"/>
                <a:gd name="T77" fmla="*/ 320 h 408"/>
                <a:gd name="T78" fmla="*/ 93 w 590"/>
                <a:gd name="T79" fmla="*/ 336 h 408"/>
                <a:gd name="T80" fmla="*/ 110 w 590"/>
                <a:gd name="T81" fmla="*/ 368 h 408"/>
                <a:gd name="T82" fmla="*/ 110 w 590"/>
                <a:gd name="T83" fmla="*/ 408 h 408"/>
                <a:gd name="T84" fmla="*/ 110 w 590"/>
                <a:gd name="T85" fmla="*/ 400 h 408"/>
                <a:gd name="T86" fmla="*/ 152 w 590"/>
                <a:gd name="T87" fmla="*/ 400 h 408"/>
                <a:gd name="T88" fmla="*/ 194 w 590"/>
                <a:gd name="T89" fmla="*/ 384 h 408"/>
                <a:gd name="T90" fmla="*/ 245 w 590"/>
                <a:gd name="T91" fmla="*/ 352 h 408"/>
                <a:gd name="T92" fmla="*/ 278 w 590"/>
                <a:gd name="T93" fmla="*/ 368 h 408"/>
                <a:gd name="T94" fmla="*/ 312 w 590"/>
                <a:gd name="T95" fmla="*/ 368 h 408"/>
                <a:gd name="T96" fmla="*/ 337 w 590"/>
                <a:gd name="T97" fmla="*/ 368 h 408"/>
                <a:gd name="T98" fmla="*/ 396 w 590"/>
                <a:gd name="T99" fmla="*/ 352 h 408"/>
                <a:gd name="T100" fmla="*/ 430 w 590"/>
                <a:gd name="T101" fmla="*/ 336 h 408"/>
                <a:gd name="T102" fmla="*/ 422 w 590"/>
                <a:gd name="T103" fmla="*/ 296 h 408"/>
                <a:gd name="T104" fmla="*/ 447 w 590"/>
                <a:gd name="T105" fmla="*/ 296 h 408"/>
                <a:gd name="T106" fmla="*/ 447 w 590"/>
                <a:gd name="T107" fmla="*/ 296 h 408"/>
                <a:gd name="T108" fmla="*/ 455 w 590"/>
                <a:gd name="T109" fmla="*/ 280 h 408"/>
                <a:gd name="T110" fmla="*/ 455 w 590"/>
                <a:gd name="T111" fmla="*/ 256 h 40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90" h="408">
                  <a:moveTo>
                    <a:pt x="455" y="256"/>
                  </a:moveTo>
                  <a:lnTo>
                    <a:pt x="489" y="248"/>
                  </a:lnTo>
                  <a:lnTo>
                    <a:pt x="514" y="232"/>
                  </a:lnTo>
                  <a:lnTo>
                    <a:pt x="565" y="240"/>
                  </a:lnTo>
                  <a:lnTo>
                    <a:pt x="590" y="232"/>
                  </a:lnTo>
                  <a:lnTo>
                    <a:pt x="565" y="200"/>
                  </a:lnTo>
                  <a:lnTo>
                    <a:pt x="523" y="176"/>
                  </a:lnTo>
                  <a:lnTo>
                    <a:pt x="548" y="144"/>
                  </a:lnTo>
                  <a:lnTo>
                    <a:pt x="548" y="104"/>
                  </a:lnTo>
                  <a:lnTo>
                    <a:pt x="548" y="72"/>
                  </a:lnTo>
                  <a:lnTo>
                    <a:pt x="573" y="64"/>
                  </a:lnTo>
                  <a:lnTo>
                    <a:pt x="582" y="48"/>
                  </a:lnTo>
                  <a:lnTo>
                    <a:pt x="582" y="32"/>
                  </a:lnTo>
                  <a:lnTo>
                    <a:pt x="582" y="16"/>
                  </a:lnTo>
                  <a:lnTo>
                    <a:pt x="531" y="16"/>
                  </a:lnTo>
                  <a:lnTo>
                    <a:pt x="523" y="0"/>
                  </a:lnTo>
                  <a:lnTo>
                    <a:pt x="481" y="8"/>
                  </a:lnTo>
                  <a:lnTo>
                    <a:pt x="455" y="0"/>
                  </a:lnTo>
                  <a:lnTo>
                    <a:pt x="413" y="8"/>
                  </a:lnTo>
                  <a:lnTo>
                    <a:pt x="363" y="24"/>
                  </a:lnTo>
                  <a:lnTo>
                    <a:pt x="321" y="80"/>
                  </a:lnTo>
                  <a:lnTo>
                    <a:pt x="270" y="88"/>
                  </a:lnTo>
                  <a:lnTo>
                    <a:pt x="219" y="88"/>
                  </a:lnTo>
                  <a:lnTo>
                    <a:pt x="194" y="88"/>
                  </a:lnTo>
                  <a:lnTo>
                    <a:pt x="169" y="112"/>
                  </a:lnTo>
                  <a:lnTo>
                    <a:pt x="76" y="112"/>
                  </a:lnTo>
                  <a:lnTo>
                    <a:pt x="43" y="104"/>
                  </a:lnTo>
                  <a:lnTo>
                    <a:pt x="43" y="80"/>
                  </a:lnTo>
                  <a:lnTo>
                    <a:pt x="9" y="64"/>
                  </a:lnTo>
                  <a:lnTo>
                    <a:pt x="0" y="88"/>
                  </a:lnTo>
                  <a:lnTo>
                    <a:pt x="9" y="120"/>
                  </a:lnTo>
                  <a:lnTo>
                    <a:pt x="26" y="152"/>
                  </a:lnTo>
                  <a:lnTo>
                    <a:pt x="68" y="184"/>
                  </a:lnTo>
                  <a:lnTo>
                    <a:pt x="51" y="224"/>
                  </a:lnTo>
                  <a:lnTo>
                    <a:pt x="34" y="232"/>
                  </a:lnTo>
                  <a:lnTo>
                    <a:pt x="34" y="264"/>
                  </a:lnTo>
                  <a:lnTo>
                    <a:pt x="51" y="272"/>
                  </a:lnTo>
                  <a:lnTo>
                    <a:pt x="43" y="304"/>
                  </a:lnTo>
                  <a:lnTo>
                    <a:pt x="51" y="320"/>
                  </a:lnTo>
                  <a:lnTo>
                    <a:pt x="93" y="336"/>
                  </a:lnTo>
                  <a:lnTo>
                    <a:pt x="110" y="368"/>
                  </a:lnTo>
                  <a:lnTo>
                    <a:pt x="110" y="408"/>
                  </a:lnTo>
                  <a:lnTo>
                    <a:pt x="110" y="400"/>
                  </a:lnTo>
                  <a:lnTo>
                    <a:pt x="152" y="400"/>
                  </a:lnTo>
                  <a:lnTo>
                    <a:pt x="194" y="384"/>
                  </a:lnTo>
                  <a:lnTo>
                    <a:pt x="245" y="352"/>
                  </a:lnTo>
                  <a:lnTo>
                    <a:pt x="278" y="368"/>
                  </a:lnTo>
                  <a:lnTo>
                    <a:pt x="312" y="368"/>
                  </a:lnTo>
                  <a:lnTo>
                    <a:pt x="337" y="368"/>
                  </a:lnTo>
                  <a:lnTo>
                    <a:pt x="396" y="352"/>
                  </a:lnTo>
                  <a:lnTo>
                    <a:pt x="430" y="336"/>
                  </a:lnTo>
                  <a:lnTo>
                    <a:pt x="422" y="296"/>
                  </a:lnTo>
                  <a:lnTo>
                    <a:pt x="447" y="296"/>
                  </a:lnTo>
                  <a:lnTo>
                    <a:pt x="455" y="280"/>
                  </a:lnTo>
                  <a:lnTo>
                    <a:pt x="455" y="256"/>
                  </a:lnTo>
                  <a:close/>
                </a:path>
              </a:pathLst>
            </a:custGeom>
            <a:solidFill>
              <a:srgbClr val="0969A6"/>
            </a:solidFill>
            <a:ln w="12700">
              <a:solidFill>
                <a:srgbClr val="0969A6"/>
              </a:solidFill>
              <a:prstDash val="solid"/>
              <a:round/>
              <a:headEnd/>
              <a:tailEnd/>
            </a:ln>
            <a:extLst/>
          </p:spPr>
          <p:txBody>
            <a:bodyPr/>
            <a:lstStyle/>
            <a:p>
              <a:pPr>
                <a:defRPr/>
              </a:pPr>
              <a:endParaRPr lang="en-GB" sz="2400" b="1" kern="0">
                <a:solidFill>
                  <a:srgbClr val="000000"/>
                </a:solidFill>
              </a:endParaRPr>
            </a:p>
          </p:txBody>
        </p:sp>
        <p:sp>
          <p:nvSpPr>
            <p:cNvPr id="124" name="Freeform 80"/>
            <p:cNvSpPr>
              <a:spLocks/>
            </p:cNvSpPr>
            <p:nvPr/>
          </p:nvSpPr>
          <p:spPr bwMode="auto">
            <a:xfrm>
              <a:off x="7320263" y="3036340"/>
              <a:ext cx="1352977" cy="896935"/>
            </a:xfrm>
            <a:custGeom>
              <a:avLst/>
              <a:gdLst>
                <a:gd name="T0" fmla="*/ 784 w 893"/>
                <a:gd name="T1" fmla="*/ 312 h 592"/>
                <a:gd name="T2" fmla="*/ 725 w 893"/>
                <a:gd name="T3" fmla="*/ 280 h 592"/>
                <a:gd name="T4" fmla="*/ 708 w 893"/>
                <a:gd name="T5" fmla="*/ 208 h 592"/>
                <a:gd name="T6" fmla="*/ 708 w 893"/>
                <a:gd name="T7" fmla="*/ 168 h 592"/>
                <a:gd name="T8" fmla="*/ 666 w 893"/>
                <a:gd name="T9" fmla="*/ 120 h 592"/>
                <a:gd name="T10" fmla="*/ 632 w 893"/>
                <a:gd name="T11" fmla="*/ 96 h 592"/>
                <a:gd name="T12" fmla="*/ 581 w 893"/>
                <a:gd name="T13" fmla="*/ 56 h 592"/>
                <a:gd name="T14" fmla="*/ 548 w 893"/>
                <a:gd name="T15" fmla="*/ 16 h 592"/>
                <a:gd name="T16" fmla="*/ 506 w 893"/>
                <a:gd name="T17" fmla="*/ 0 h 592"/>
                <a:gd name="T18" fmla="*/ 472 w 893"/>
                <a:gd name="T19" fmla="*/ 48 h 592"/>
                <a:gd name="T20" fmla="*/ 396 w 893"/>
                <a:gd name="T21" fmla="*/ 72 h 592"/>
                <a:gd name="T22" fmla="*/ 371 w 893"/>
                <a:gd name="T23" fmla="*/ 96 h 592"/>
                <a:gd name="T24" fmla="*/ 337 w 893"/>
                <a:gd name="T25" fmla="*/ 80 h 592"/>
                <a:gd name="T26" fmla="*/ 287 w 893"/>
                <a:gd name="T27" fmla="*/ 88 h 592"/>
                <a:gd name="T28" fmla="*/ 253 w 893"/>
                <a:gd name="T29" fmla="*/ 88 h 592"/>
                <a:gd name="T30" fmla="*/ 219 w 893"/>
                <a:gd name="T31" fmla="*/ 80 h 592"/>
                <a:gd name="T32" fmla="*/ 185 w 893"/>
                <a:gd name="T33" fmla="*/ 104 h 592"/>
                <a:gd name="T34" fmla="*/ 160 w 893"/>
                <a:gd name="T35" fmla="*/ 128 h 592"/>
                <a:gd name="T36" fmla="*/ 135 w 893"/>
                <a:gd name="T37" fmla="*/ 168 h 592"/>
                <a:gd name="T38" fmla="*/ 110 w 893"/>
                <a:gd name="T39" fmla="*/ 224 h 592"/>
                <a:gd name="T40" fmla="*/ 84 w 893"/>
                <a:gd name="T41" fmla="*/ 256 h 592"/>
                <a:gd name="T42" fmla="*/ 76 w 893"/>
                <a:gd name="T43" fmla="*/ 280 h 592"/>
                <a:gd name="T44" fmla="*/ 67 w 893"/>
                <a:gd name="T45" fmla="*/ 320 h 592"/>
                <a:gd name="T46" fmla="*/ 51 w 893"/>
                <a:gd name="T47" fmla="*/ 328 h 592"/>
                <a:gd name="T48" fmla="*/ 25 w 893"/>
                <a:gd name="T49" fmla="*/ 344 h 592"/>
                <a:gd name="T50" fmla="*/ 0 w 893"/>
                <a:gd name="T51" fmla="*/ 352 h 592"/>
                <a:gd name="T52" fmla="*/ 17 w 893"/>
                <a:gd name="T53" fmla="*/ 368 h 592"/>
                <a:gd name="T54" fmla="*/ 51 w 893"/>
                <a:gd name="T55" fmla="*/ 392 h 592"/>
                <a:gd name="T56" fmla="*/ 59 w 893"/>
                <a:gd name="T57" fmla="*/ 416 h 592"/>
                <a:gd name="T58" fmla="*/ 93 w 893"/>
                <a:gd name="T59" fmla="*/ 440 h 592"/>
                <a:gd name="T60" fmla="*/ 135 w 893"/>
                <a:gd name="T61" fmla="*/ 456 h 592"/>
                <a:gd name="T62" fmla="*/ 118 w 893"/>
                <a:gd name="T63" fmla="*/ 488 h 592"/>
                <a:gd name="T64" fmla="*/ 160 w 893"/>
                <a:gd name="T65" fmla="*/ 496 h 592"/>
                <a:gd name="T66" fmla="*/ 202 w 893"/>
                <a:gd name="T67" fmla="*/ 512 h 592"/>
                <a:gd name="T68" fmla="*/ 244 w 893"/>
                <a:gd name="T69" fmla="*/ 488 h 592"/>
                <a:gd name="T70" fmla="*/ 244 w 893"/>
                <a:gd name="T71" fmla="*/ 528 h 592"/>
                <a:gd name="T72" fmla="*/ 261 w 893"/>
                <a:gd name="T73" fmla="*/ 536 h 592"/>
                <a:gd name="T74" fmla="*/ 253 w 893"/>
                <a:gd name="T75" fmla="*/ 544 h 592"/>
                <a:gd name="T76" fmla="*/ 287 w 893"/>
                <a:gd name="T77" fmla="*/ 560 h 592"/>
                <a:gd name="T78" fmla="*/ 287 w 893"/>
                <a:gd name="T79" fmla="*/ 584 h 592"/>
                <a:gd name="T80" fmla="*/ 320 w 893"/>
                <a:gd name="T81" fmla="*/ 592 h 592"/>
                <a:gd name="T82" fmla="*/ 413 w 893"/>
                <a:gd name="T83" fmla="*/ 592 h 592"/>
                <a:gd name="T84" fmla="*/ 438 w 893"/>
                <a:gd name="T85" fmla="*/ 568 h 592"/>
                <a:gd name="T86" fmla="*/ 463 w 893"/>
                <a:gd name="T87" fmla="*/ 568 h 592"/>
                <a:gd name="T88" fmla="*/ 514 w 893"/>
                <a:gd name="T89" fmla="*/ 568 h 592"/>
                <a:gd name="T90" fmla="*/ 565 w 893"/>
                <a:gd name="T91" fmla="*/ 560 h 592"/>
                <a:gd name="T92" fmla="*/ 607 w 893"/>
                <a:gd name="T93" fmla="*/ 504 h 592"/>
                <a:gd name="T94" fmla="*/ 657 w 893"/>
                <a:gd name="T95" fmla="*/ 488 h 592"/>
                <a:gd name="T96" fmla="*/ 699 w 893"/>
                <a:gd name="T97" fmla="*/ 480 h 592"/>
                <a:gd name="T98" fmla="*/ 725 w 893"/>
                <a:gd name="T99" fmla="*/ 488 h 592"/>
                <a:gd name="T100" fmla="*/ 767 w 893"/>
                <a:gd name="T101" fmla="*/ 480 h 592"/>
                <a:gd name="T102" fmla="*/ 775 w 893"/>
                <a:gd name="T103" fmla="*/ 496 h 592"/>
                <a:gd name="T104" fmla="*/ 826 w 893"/>
                <a:gd name="T105" fmla="*/ 496 h 592"/>
                <a:gd name="T106" fmla="*/ 834 w 893"/>
                <a:gd name="T107" fmla="*/ 416 h 592"/>
                <a:gd name="T108" fmla="*/ 851 w 893"/>
                <a:gd name="T109" fmla="*/ 376 h 592"/>
                <a:gd name="T110" fmla="*/ 885 w 893"/>
                <a:gd name="T111" fmla="*/ 336 h 592"/>
                <a:gd name="T112" fmla="*/ 893 w 893"/>
                <a:gd name="T113" fmla="*/ 312 h 592"/>
                <a:gd name="T114" fmla="*/ 876 w 893"/>
                <a:gd name="T115" fmla="*/ 288 h 592"/>
                <a:gd name="T116" fmla="*/ 834 w 893"/>
                <a:gd name="T117" fmla="*/ 288 h 592"/>
                <a:gd name="T118" fmla="*/ 784 w 893"/>
                <a:gd name="T119" fmla="*/ 312 h 59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893" h="592">
                  <a:moveTo>
                    <a:pt x="784" y="312"/>
                  </a:moveTo>
                  <a:lnTo>
                    <a:pt x="725" y="280"/>
                  </a:lnTo>
                  <a:lnTo>
                    <a:pt x="708" y="208"/>
                  </a:lnTo>
                  <a:lnTo>
                    <a:pt x="708" y="168"/>
                  </a:lnTo>
                  <a:lnTo>
                    <a:pt x="666" y="120"/>
                  </a:lnTo>
                  <a:lnTo>
                    <a:pt x="632" y="96"/>
                  </a:lnTo>
                  <a:lnTo>
                    <a:pt x="581" y="56"/>
                  </a:lnTo>
                  <a:lnTo>
                    <a:pt x="548" y="16"/>
                  </a:lnTo>
                  <a:lnTo>
                    <a:pt x="506" y="0"/>
                  </a:lnTo>
                  <a:lnTo>
                    <a:pt x="472" y="48"/>
                  </a:lnTo>
                  <a:lnTo>
                    <a:pt x="396" y="72"/>
                  </a:lnTo>
                  <a:lnTo>
                    <a:pt x="371" y="96"/>
                  </a:lnTo>
                  <a:lnTo>
                    <a:pt x="337" y="80"/>
                  </a:lnTo>
                  <a:lnTo>
                    <a:pt x="287" y="88"/>
                  </a:lnTo>
                  <a:lnTo>
                    <a:pt x="253" y="88"/>
                  </a:lnTo>
                  <a:lnTo>
                    <a:pt x="219" y="80"/>
                  </a:lnTo>
                  <a:lnTo>
                    <a:pt x="185" y="104"/>
                  </a:lnTo>
                  <a:lnTo>
                    <a:pt x="160" y="128"/>
                  </a:lnTo>
                  <a:lnTo>
                    <a:pt x="135" y="168"/>
                  </a:lnTo>
                  <a:lnTo>
                    <a:pt x="110" y="224"/>
                  </a:lnTo>
                  <a:lnTo>
                    <a:pt x="84" y="256"/>
                  </a:lnTo>
                  <a:lnTo>
                    <a:pt x="76" y="280"/>
                  </a:lnTo>
                  <a:lnTo>
                    <a:pt x="67" y="320"/>
                  </a:lnTo>
                  <a:lnTo>
                    <a:pt x="51" y="328"/>
                  </a:lnTo>
                  <a:lnTo>
                    <a:pt x="25" y="344"/>
                  </a:lnTo>
                  <a:lnTo>
                    <a:pt x="0" y="352"/>
                  </a:lnTo>
                  <a:lnTo>
                    <a:pt x="17" y="368"/>
                  </a:lnTo>
                  <a:lnTo>
                    <a:pt x="51" y="392"/>
                  </a:lnTo>
                  <a:lnTo>
                    <a:pt x="59" y="416"/>
                  </a:lnTo>
                  <a:lnTo>
                    <a:pt x="93" y="440"/>
                  </a:lnTo>
                  <a:lnTo>
                    <a:pt x="135" y="456"/>
                  </a:lnTo>
                  <a:lnTo>
                    <a:pt x="118" y="488"/>
                  </a:lnTo>
                  <a:lnTo>
                    <a:pt x="160" y="496"/>
                  </a:lnTo>
                  <a:lnTo>
                    <a:pt x="202" y="512"/>
                  </a:lnTo>
                  <a:lnTo>
                    <a:pt x="244" y="488"/>
                  </a:lnTo>
                  <a:lnTo>
                    <a:pt x="244" y="528"/>
                  </a:lnTo>
                  <a:lnTo>
                    <a:pt x="261" y="536"/>
                  </a:lnTo>
                  <a:lnTo>
                    <a:pt x="253" y="544"/>
                  </a:lnTo>
                  <a:lnTo>
                    <a:pt x="287" y="560"/>
                  </a:lnTo>
                  <a:lnTo>
                    <a:pt x="287" y="584"/>
                  </a:lnTo>
                  <a:lnTo>
                    <a:pt x="320" y="592"/>
                  </a:lnTo>
                  <a:lnTo>
                    <a:pt x="413" y="592"/>
                  </a:lnTo>
                  <a:lnTo>
                    <a:pt x="438" y="568"/>
                  </a:lnTo>
                  <a:lnTo>
                    <a:pt x="463" y="568"/>
                  </a:lnTo>
                  <a:lnTo>
                    <a:pt x="514" y="568"/>
                  </a:lnTo>
                  <a:lnTo>
                    <a:pt x="565" y="560"/>
                  </a:lnTo>
                  <a:lnTo>
                    <a:pt x="607" y="504"/>
                  </a:lnTo>
                  <a:lnTo>
                    <a:pt x="657" y="488"/>
                  </a:lnTo>
                  <a:lnTo>
                    <a:pt x="699" y="480"/>
                  </a:lnTo>
                  <a:lnTo>
                    <a:pt x="725" y="488"/>
                  </a:lnTo>
                  <a:lnTo>
                    <a:pt x="767" y="480"/>
                  </a:lnTo>
                  <a:lnTo>
                    <a:pt x="775" y="496"/>
                  </a:lnTo>
                  <a:lnTo>
                    <a:pt x="826" y="496"/>
                  </a:lnTo>
                  <a:lnTo>
                    <a:pt x="834" y="416"/>
                  </a:lnTo>
                  <a:lnTo>
                    <a:pt x="851" y="376"/>
                  </a:lnTo>
                  <a:lnTo>
                    <a:pt x="885" y="336"/>
                  </a:lnTo>
                  <a:lnTo>
                    <a:pt x="893" y="312"/>
                  </a:lnTo>
                  <a:lnTo>
                    <a:pt x="876" y="288"/>
                  </a:lnTo>
                  <a:lnTo>
                    <a:pt x="834" y="288"/>
                  </a:lnTo>
                  <a:lnTo>
                    <a:pt x="784" y="312"/>
                  </a:lnTo>
                  <a:close/>
                </a:path>
              </a:pathLst>
            </a:custGeom>
            <a:solidFill>
              <a:srgbClr val="0969A6"/>
            </a:solidFill>
            <a:ln w="12700">
              <a:solidFill>
                <a:srgbClr val="0969A6"/>
              </a:solidFill>
              <a:round/>
              <a:headEnd/>
              <a:tailEnd/>
            </a:ln>
            <a:extLst/>
          </p:spPr>
          <p:txBody>
            <a:bodyPr/>
            <a:lstStyle/>
            <a:p>
              <a:pPr>
                <a:defRPr/>
              </a:pPr>
              <a:endParaRPr lang="en-GB" sz="2400" b="1" kern="0">
                <a:solidFill>
                  <a:srgbClr val="000000"/>
                </a:solidFill>
              </a:endParaRPr>
            </a:p>
          </p:txBody>
        </p:sp>
        <p:sp>
          <p:nvSpPr>
            <p:cNvPr id="125" name="Freeform 81"/>
            <p:cNvSpPr>
              <a:spLocks/>
            </p:cNvSpPr>
            <p:nvPr/>
          </p:nvSpPr>
          <p:spPr bwMode="auto">
            <a:xfrm>
              <a:off x="8099020" y="2975737"/>
              <a:ext cx="536343" cy="509071"/>
            </a:xfrm>
            <a:custGeom>
              <a:avLst/>
              <a:gdLst>
                <a:gd name="T0" fmla="*/ 270 w 354"/>
                <a:gd name="T1" fmla="*/ 248 h 336"/>
                <a:gd name="T2" fmla="*/ 253 w 354"/>
                <a:gd name="T3" fmla="*/ 224 h 336"/>
                <a:gd name="T4" fmla="*/ 278 w 354"/>
                <a:gd name="T5" fmla="*/ 200 h 336"/>
                <a:gd name="T6" fmla="*/ 354 w 354"/>
                <a:gd name="T7" fmla="*/ 184 h 336"/>
                <a:gd name="T8" fmla="*/ 337 w 354"/>
                <a:gd name="T9" fmla="*/ 152 h 336"/>
                <a:gd name="T10" fmla="*/ 303 w 354"/>
                <a:gd name="T11" fmla="*/ 120 h 336"/>
                <a:gd name="T12" fmla="*/ 287 w 354"/>
                <a:gd name="T13" fmla="*/ 88 h 336"/>
                <a:gd name="T14" fmla="*/ 236 w 354"/>
                <a:gd name="T15" fmla="*/ 72 h 336"/>
                <a:gd name="T16" fmla="*/ 211 w 354"/>
                <a:gd name="T17" fmla="*/ 24 h 336"/>
                <a:gd name="T18" fmla="*/ 152 w 354"/>
                <a:gd name="T19" fmla="*/ 24 h 336"/>
                <a:gd name="T20" fmla="*/ 84 w 354"/>
                <a:gd name="T21" fmla="*/ 0 h 336"/>
                <a:gd name="T22" fmla="*/ 59 w 354"/>
                <a:gd name="T23" fmla="*/ 24 h 336"/>
                <a:gd name="T24" fmla="*/ 8 w 354"/>
                <a:gd name="T25" fmla="*/ 32 h 336"/>
                <a:gd name="T26" fmla="*/ 0 w 354"/>
                <a:gd name="T27" fmla="*/ 40 h 336"/>
                <a:gd name="T28" fmla="*/ 34 w 354"/>
                <a:gd name="T29" fmla="*/ 56 h 336"/>
                <a:gd name="T30" fmla="*/ 67 w 354"/>
                <a:gd name="T31" fmla="*/ 96 h 336"/>
                <a:gd name="T32" fmla="*/ 118 w 354"/>
                <a:gd name="T33" fmla="*/ 136 h 336"/>
                <a:gd name="T34" fmla="*/ 152 w 354"/>
                <a:gd name="T35" fmla="*/ 160 h 336"/>
                <a:gd name="T36" fmla="*/ 194 w 354"/>
                <a:gd name="T37" fmla="*/ 208 h 336"/>
                <a:gd name="T38" fmla="*/ 194 w 354"/>
                <a:gd name="T39" fmla="*/ 248 h 336"/>
                <a:gd name="T40" fmla="*/ 211 w 354"/>
                <a:gd name="T41" fmla="*/ 320 h 336"/>
                <a:gd name="T42" fmla="*/ 236 w 354"/>
                <a:gd name="T43" fmla="*/ 336 h 336"/>
                <a:gd name="T44" fmla="*/ 253 w 354"/>
                <a:gd name="T45" fmla="*/ 312 h 336"/>
                <a:gd name="T46" fmla="*/ 270 w 354"/>
                <a:gd name="T47" fmla="*/ 248 h 3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54" h="336">
                  <a:moveTo>
                    <a:pt x="270" y="248"/>
                  </a:moveTo>
                  <a:lnTo>
                    <a:pt x="253" y="224"/>
                  </a:lnTo>
                  <a:lnTo>
                    <a:pt x="278" y="200"/>
                  </a:lnTo>
                  <a:lnTo>
                    <a:pt x="354" y="184"/>
                  </a:lnTo>
                  <a:lnTo>
                    <a:pt x="337" y="152"/>
                  </a:lnTo>
                  <a:lnTo>
                    <a:pt x="303" y="120"/>
                  </a:lnTo>
                  <a:lnTo>
                    <a:pt x="287" y="88"/>
                  </a:lnTo>
                  <a:lnTo>
                    <a:pt x="236" y="72"/>
                  </a:lnTo>
                  <a:lnTo>
                    <a:pt x="211" y="24"/>
                  </a:lnTo>
                  <a:lnTo>
                    <a:pt x="152" y="24"/>
                  </a:lnTo>
                  <a:lnTo>
                    <a:pt x="84" y="0"/>
                  </a:lnTo>
                  <a:lnTo>
                    <a:pt x="59" y="24"/>
                  </a:lnTo>
                  <a:lnTo>
                    <a:pt x="8" y="32"/>
                  </a:lnTo>
                  <a:lnTo>
                    <a:pt x="0" y="40"/>
                  </a:lnTo>
                  <a:lnTo>
                    <a:pt x="34" y="56"/>
                  </a:lnTo>
                  <a:lnTo>
                    <a:pt x="67" y="96"/>
                  </a:lnTo>
                  <a:lnTo>
                    <a:pt x="118" y="136"/>
                  </a:lnTo>
                  <a:lnTo>
                    <a:pt x="152" y="160"/>
                  </a:lnTo>
                  <a:lnTo>
                    <a:pt x="194" y="208"/>
                  </a:lnTo>
                  <a:lnTo>
                    <a:pt x="194" y="248"/>
                  </a:lnTo>
                  <a:lnTo>
                    <a:pt x="211" y="320"/>
                  </a:lnTo>
                  <a:lnTo>
                    <a:pt x="236" y="336"/>
                  </a:lnTo>
                  <a:lnTo>
                    <a:pt x="253" y="312"/>
                  </a:lnTo>
                  <a:lnTo>
                    <a:pt x="270" y="248"/>
                  </a:lnTo>
                  <a:close/>
                </a:path>
              </a:pathLst>
            </a:custGeom>
            <a:solidFill>
              <a:srgbClr val="4E85AD"/>
            </a:solidFill>
            <a:ln w="12700">
              <a:solidFill>
                <a:srgbClr val="4E85AD"/>
              </a:solidFill>
              <a:round/>
              <a:headEnd/>
              <a:tailEnd/>
            </a:ln>
            <a:extLst/>
          </p:spPr>
          <p:txBody>
            <a:bodyPr/>
            <a:lstStyle/>
            <a:p>
              <a:pPr>
                <a:defRPr/>
              </a:pPr>
              <a:endParaRPr lang="en-GB" sz="2400" b="1" kern="0">
                <a:solidFill>
                  <a:srgbClr val="000000"/>
                </a:solidFill>
              </a:endParaRPr>
            </a:p>
          </p:txBody>
        </p:sp>
        <p:sp>
          <p:nvSpPr>
            <p:cNvPr id="130" name="Freeform 86"/>
            <p:cNvSpPr>
              <a:spLocks/>
            </p:cNvSpPr>
            <p:nvPr/>
          </p:nvSpPr>
          <p:spPr bwMode="auto">
            <a:xfrm>
              <a:off x="6362724" y="2030319"/>
              <a:ext cx="1302979" cy="993901"/>
            </a:xfrm>
            <a:custGeom>
              <a:avLst/>
              <a:gdLst>
                <a:gd name="T0" fmla="*/ 775 w 860"/>
                <a:gd name="T1" fmla="*/ 560 h 656"/>
                <a:gd name="T2" fmla="*/ 826 w 860"/>
                <a:gd name="T3" fmla="*/ 464 h 656"/>
                <a:gd name="T4" fmla="*/ 860 w 860"/>
                <a:gd name="T5" fmla="*/ 456 h 656"/>
                <a:gd name="T6" fmla="*/ 851 w 860"/>
                <a:gd name="T7" fmla="*/ 416 h 656"/>
                <a:gd name="T8" fmla="*/ 817 w 860"/>
                <a:gd name="T9" fmla="*/ 352 h 656"/>
                <a:gd name="T10" fmla="*/ 792 w 860"/>
                <a:gd name="T11" fmla="*/ 320 h 656"/>
                <a:gd name="T12" fmla="*/ 784 w 860"/>
                <a:gd name="T13" fmla="*/ 264 h 656"/>
                <a:gd name="T14" fmla="*/ 750 w 860"/>
                <a:gd name="T15" fmla="*/ 256 h 656"/>
                <a:gd name="T16" fmla="*/ 750 w 860"/>
                <a:gd name="T17" fmla="*/ 232 h 656"/>
                <a:gd name="T18" fmla="*/ 792 w 860"/>
                <a:gd name="T19" fmla="*/ 184 h 656"/>
                <a:gd name="T20" fmla="*/ 750 w 860"/>
                <a:gd name="T21" fmla="*/ 104 h 656"/>
                <a:gd name="T22" fmla="*/ 725 w 860"/>
                <a:gd name="T23" fmla="*/ 40 h 656"/>
                <a:gd name="T24" fmla="*/ 666 w 860"/>
                <a:gd name="T25" fmla="*/ 16 h 656"/>
                <a:gd name="T26" fmla="*/ 531 w 860"/>
                <a:gd name="T27" fmla="*/ 40 h 656"/>
                <a:gd name="T28" fmla="*/ 447 w 860"/>
                <a:gd name="T29" fmla="*/ 24 h 656"/>
                <a:gd name="T30" fmla="*/ 405 w 860"/>
                <a:gd name="T31" fmla="*/ 48 h 656"/>
                <a:gd name="T32" fmla="*/ 362 w 860"/>
                <a:gd name="T33" fmla="*/ 40 h 656"/>
                <a:gd name="T34" fmla="*/ 329 w 860"/>
                <a:gd name="T35" fmla="*/ 24 h 656"/>
                <a:gd name="T36" fmla="*/ 295 w 860"/>
                <a:gd name="T37" fmla="*/ 0 h 656"/>
                <a:gd name="T38" fmla="*/ 253 w 860"/>
                <a:gd name="T39" fmla="*/ 8 h 656"/>
                <a:gd name="T40" fmla="*/ 177 w 860"/>
                <a:gd name="T41" fmla="*/ 40 h 656"/>
                <a:gd name="T42" fmla="*/ 169 w 860"/>
                <a:gd name="T43" fmla="*/ 72 h 656"/>
                <a:gd name="T44" fmla="*/ 126 w 860"/>
                <a:gd name="T45" fmla="*/ 88 h 656"/>
                <a:gd name="T46" fmla="*/ 25 w 860"/>
                <a:gd name="T47" fmla="*/ 128 h 656"/>
                <a:gd name="T48" fmla="*/ 9 w 860"/>
                <a:gd name="T49" fmla="*/ 128 h 656"/>
                <a:gd name="T50" fmla="*/ 17 w 860"/>
                <a:gd name="T51" fmla="*/ 176 h 656"/>
                <a:gd name="T52" fmla="*/ 25 w 860"/>
                <a:gd name="T53" fmla="*/ 208 h 656"/>
                <a:gd name="T54" fmla="*/ 0 w 860"/>
                <a:gd name="T55" fmla="*/ 256 h 656"/>
                <a:gd name="T56" fmla="*/ 51 w 860"/>
                <a:gd name="T57" fmla="*/ 288 h 656"/>
                <a:gd name="T58" fmla="*/ 51 w 860"/>
                <a:gd name="T59" fmla="*/ 320 h 656"/>
                <a:gd name="T60" fmla="*/ 76 w 860"/>
                <a:gd name="T61" fmla="*/ 360 h 656"/>
                <a:gd name="T62" fmla="*/ 59 w 860"/>
                <a:gd name="T63" fmla="*/ 400 h 656"/>
                <a:gd name="T64" fmla="*/ 84 w 860"/>
                <a:gd name="T65" fmla="*/ 432 h 656"/>
                <a:gd name="T66" fmla="*/ 84 w 860"/>
                <a:gd name="T67" fmla="*/ 472 h 656"/>
                <a:gd name="T68" fmla="*/ 126 w 860"/>
                <a:gd name="T69" fmla="*/ 496 h 656"/>
                <a:gd name="T70" fmla="*/ 169 w 860"/>
                <a:gd name="T71" fmla="*/ 512 h 656"/>
                <a:gd name="T72" fmla="*/ 211 w 860"/>
                <a:gd name="T73" fmla="*/ 512 h 656"/>
                <a:gd name="T74" fmla="*/ 202 w 860"/>
                <a:gd name="T75" fmla="*/ 544 h 656"/>
                <a:gd name="T76" fmla="*/ 244 w 860"/>
                <a:gd name="T77" fmla="*/ 576 h 656"/>
                <a:gd name="T78" fmla="*/ 270 w 860"/>
                <a:gd name="T79" fmla="*/ 560 h 656"/>
                <a:gd name="T80" fmla="*/ 270 w 860"/>
                <a:gd name="T81" fmla="*/ 536 h 656"/>
                <a:gd name="T82" fmla="*/ 320 w 860"/>
                <a:gd name="T83" fmla="*/ 552 h 656"/>
                <a:gd name="T84" fmla="*/ 337 w 860"/>
                <a:gd name="T85" fmla="*/ 576 h 656"/>
                <a:gd name="T86" fmla="*/ 379 w 860"/>
                <a:gd name="T87" fmla="*/ 584 h 656"/>
                <a:gd name="T88" fmla="*/ 421 w 860"/>
                <a:gd name="T89" fmla="*/ 592 h 656"/>
                <a:gd name="T90" fmla="*/ 438 w 860"/>
                <a:gd name="T91" fmla="*/ 624 h 656"/>
                <a:gd name="T92" fmla="*/ 438 w 860"/>
                <a:gd name="T93" fmla="*/ 624 h 656"/>
                <a:gd name="T94" fmla="*/ 464 w 860"/>
                <a:gd name="T95" fmla="*/ 640 h 656"/>
                <a:gd name="T96" fmla="*/ 497 w 860"/>
                <a:gd name="T97" fmla="*/ 616 h 656"/>
                <a:gd name="T98" fmla="*/ 523 w 860"/>
                <a:gd name="T99" fmla="*/ 640 h 656"/>
                <a:gd name="T100" fmla="*/ 531 w 860"/>
                <a:gd name="T101" fmla="*/ 656 h 656"/>
                <a:gd name="T102" fmla="*/ 556 w 860"/>
                <a:gd name="T103" fmla="*/ 656 h 656"/>
                <a:gd name="T104" fmla="*/ 581 w 860"/>
                <a:gd name="T105" fmla="*/ 632 h 656"/>
                <a:gd name="T106" fmla="*/ 615 w 860"/>
                <a:gd name="T107" fmla="*/ 632 h 656"/>
                <a:gd name="T108" fmla="*/ 640 w 860"/>
                <a:gd name="T109" fmla="*/ 616 h 656"/>
                <a:gd name="T110" fmla="*/ 683 w 860"/>
                <a:gd name="T111" fmla="*/ 616 h 656"/>
                <a:gd name="T112" fmla="*/ 708 w 860"/>
                <a:gd name="T113" fmla="*/ 624 h 656"/>
                <a:gd name="T114" fmla="*/ 767 w 860"/>
                <a:gd name="T115" fmla="*/ 632 h 656"/>
                <a:gd name="T116" fmla="*/ 758 w 860"/>
                <a:gd name="T117" fmla="*/ 640 h 656"/>
                <a:gd name="T118" fmla="*/ 792 w 860"/>
                <a:gd name="T119" fmla="*/ 632 h 656"/>
                <a:gd name="T120" fmla="*/ 775 w 860"/>
                <a:gd name="T121" fmla="*/ 560 h 65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60" h="656">
                  <a:moveTo>
                    <a:pt x="775" y="560"/>
                  </a:moveTo>
                  <a:lnTo>
                    <a:pt x="826" y="464"/>
                  </a:lnTo>
                  <a:lnTo>
                    <a:pt x="860" y="456"/>
                  </a:lnTo>
                  <a:lnTo>
                    <a:pt x="851" y="416"/>
                  </a:lnTo>
                  <a:lnTo>
                    <a:pt x="817" y="352"/>
                  </a:lnTo>
                  <a:lnTo>
                    <a:pt x="792" y="320"/>
                  </a:lnTo>
                  <a:lnTo>
                    <a:pt x="784" y="264"/>
                  </a:lnTo>
                  <a:lnTo>
                    <a:pt x="750" y="256"/>
                  </a:lnTo>
                  <a:lnTo>
                    <a:pt x="750" y="232"/>
                  </a:lnTo>
                  <a:lnTo>
                    <a:pt x="792" y="184"/>
                  </a:lnTo>
                  <a:lnTo>
                    <a:pt x="750" y="104"/>
                  </a:lnTo>
                  <a:lnTo>
                    <a:pt x="725" y="40"/>
                  </a:lnTo>
                  <a:lnTo>
                    <a:pt x="666" y="16"/>
                  </a:lnTo>
                  <a:lnTo>
                    <a:pt x="531" y="40"/>
                  </a:lnTo>
                  <a:lnTo>
                    <a:pt x="447" y="24"/>
                  </a:lnTo>
                  <a:lnTo>
                    <a:pt x="405" y="48"/>
                  </a:lnTo>
                  <a:lnTo>
                    <a:pt x="362" y="40"/>
                  </a:lnTo>
                  <a:lnTo>
                    <a:pt x="329" y="24"/>
                  </a:lnTo>
                  <a:lnTo>
                    <a:pt x="295" y="0"/>
                  </a:lnTo>
                  <a:lnTo>
                    <a:pt x="253" y="8"/>
                  </a:lnTo>
                  <a:lnTo>
                    <a:pt x="177" y="40"/>
                  </a:lnTo>
                  <a:lnTo>
                    <a:pt x="169" y="72"/>
                  </a:lnTo>
                  <a:lnTo>
                    <a:pt x="126" y="88"/>
                  </a:lnTo>
                  <a:lnTo>
                    <a:pt x="25" y="128"/>
                  </a:lnTo>
                  <a:lnTo>
                    <a:pt x="9" y="128"/>
                  </a:lnTo>
                  <a:lnTo>
                    <a:pt x="17" y="176"/>
                  </a:lnTo>
                  <a:lnTo>
                    <a:pt x="25" y="208"/>
                  </a:lnTo>
                  <a:lnTo>
                    <a:pt x="0" y="256"/>
                  </a:lnTo>
                  <a:lnTo>
                    <a:pt x="51" y="288"/>
                  </a:lnTo>
                  <a:lnTo>
                    <a:pt x="51" y="320"/>
                  </a:lnTo>
                  <a:lnTo>
                    <a:pt x="76" y="360"/>
                  </a:lnTo>
                  <a:lnTo>
                    <a:pt x="59" y="400"/>
                  </a:lnTo>
                  <a:lnTo>
                    <a:pt x="84" y="432"/>
                  </a:lnTo>
                  <a:lnTo>
                    <a:pt x="84" y="472"/>
                  </a:lnTo>
                  <a:lnTo>
                    <a:pt x="126" y="496"/>
                  </a:lnTo>
                  <a:lnTo>
                    <a:pt x="169" y="512"/>
                  </a:lnTo>
                  <a:lnTo>
                    <a:pt x="211" y="512"/>
                  </a:lnTo>
                  <a:lnTo>
                    <a:pt x="202" y="544"/>
                  </a:lnTo>
                  <a:lnTo>
                    <a:pt x="244" y="576"/>
                  </a:lnTo>
                  <a:lnTo>
                    <a:pt x="270" y="560"/>
                  </a:lnTo>
                  <a:lnTo>
                    <a:pt x="270" y="536"/>
                  </a:lnTo>
                  <a:lnTo>
                    <a:pt x="320" y="552"/>
                  </a:lnTo>
                  <a:lnTo>
                    <a:pt x="337" y="576"/>
                  </a:lnTo>
                  <a:lnTo>
                    <a:pt x="379" y="584"/>
                  </a:lnTo>
                  <a:lnTo>
                    <a:pt x="421" y="592"/>
                  </a:lnTo>
                  <a:lnTo>
                    <a:pt x="438" y="624"/>
                  </a:lnTo>
                  <a:lnTo>
                    <a:pt x="464" y="640"/>
                  </a:lnTo>
                  <a:lnTo>
                    <a:pt x="497" y="616"/>
                  </a:lnTo>
                  <a:lnTo>
                    <a:pt x="523" y="640"/>
                  </a:lnTo>
                  <a:lnTo>
                    <a:pt x="531" y="656"/>
                  </a:lnTo>
                  <a:lnTo>
                    <a:pt x="556" y="656"/>
                  </a:lnTo>
                  <a:lnTo>
                    <a:pt x="581" y="632"/>
                  </a:lnTo>
                  <a:lnTo>
                    <a:pt x="615" y="632"/>
                  </a:lnTo>
                  <a:lnTo>
                    <a:pt x="640" y="616"/>
                  </a:lnTo>
                  <a:lnTo>
                    <a:pt x="683" y="616"/>
                  </a:lnTo>
                  <a:lnTo>
                    <a:pt x="708" y="624"/>
                  </a:lnTo>
                  <a:lnTo>
                    <a:pt x="767" y="632"/>
                  </a:lnTo>
                  <a:lnTo>
                    <a:pt x="758" y="640"/>
                  </a:lnTo>
                  <a:lnTo>
                    <a:pt x="792" y="632"/>
                  </a:lnTo>
                  <a:lnTo>
                    <a:pt x="775" y="560"/>
                  </a:lnTo>
                  <a:close/>
                </a:path>
              </a:pathLst>
            </a:custGeom>
            <a:solidFill>
              <a:srgbClr val="0969A6"/>
            </a:solidFill>
            <a:ln w="12700">
              <a:solidFill>
                <a:srgbClr val="0969A6"/>
              </a:solidFill>
              <a:prstDash val="solid"/>
              <a:round/>
              <a:headEnd/>
              <a:tailEnd/>
            </a:ln>
            <a:extLst/>
          </p:spPr>
          <p:txBody>
            <a:bodyPr/>
            <a:lstStyle/>
            <a:p>
              <a:pPr>
                <a:defRPr/>
              </a:pPr>
              <a:endParaRPr lang="en-GB" sz="2400" b="1" kern="0">
                <a:solidFill>
                  <a:srgbClr val="000000"/>
                </a:solidFill>
              </a:endParaRPr>
            </a:p>
          </p:txBody>
        </p:sp>
        <p:sp>
          <p:nvSpPr>
            <p:cNvPr id="99" name="Freeform 55"/>
            <p:cNvSpPr>
              <a:spLocks/>
            </p:cNvSpPr>
            <p:nvPr/>
          </p:nvSpPr>
          <p:spPr bwMode="auto">
            <a:xfrm>
              <a:off x="6694529" y="3775706"/>
              <a:ext cx="587856" cy="484830"/>
            </a:xfrm>
            <a:custGeom>
              <a:avLst/>
              <a:gdLst>
                <a:gd name="T0" fmla="*/ 287 w 388"/>
                <a:gd name="T1" fmla="*/ 264 h 320"/>
                <a:gd name="T2" fmla="*/ 312 w 388"/>
                <a:gd name="T3" fmla="*/ 248 h 320"/>
                <a:gd name="T4" fmla="*/ 320 w 388"/>
                <a:gd name="T5" fmla="*/ 216 h 320"/>
                <a:gd name="T6" fmla="*/ 346 w 388"/>
                <a:gd name="T7" fmla="*/ 216 h 320"/>
                <a:gd name="T8" fmla="*/ 337 w 388"/>
                <a:gd name="T9" fmla="*/ 192 h 320"/>
                <a:gd name="T10" fmla="*/ 388 w 388"/>
                <a:gd name="T11" fmla="*/ 176 h 320"/>
                <a:gd name="T12" fmla="*/ 362 w 388"/>
                <a:gd name="T13" fmla="*/ 136 h 320"/>
                <a:gd name="T14" fmla="*/ 388 w 388"/>
                <a:gd name="T15" fmla="*/ 120 h 320"/>
                <a:gd name="T16" fmla="*/ 346 w 388"/>
                <a:gd name="T17" fmla="*/ 96 h 320"/>
                <a:gd name="T18" fmla="*/ 337 w 388"/>
                <a:gd name="T19" fmla="*/ 64 h 320"/>
                <a:gd name="T20" fmla="*/ 337 w 388"/>
                <a:gd name="T21" fmla="*/ 32 h 320"/>
                <a:gd name="T22" fmla="*/ 304 w 388"/>
                <a:gd name="T23" fmla="*/ 32 h 320"/>
                <a:gd name="T24" fmla="*/ 295 w 388"/>
                <a:gd name="T25" fmla="*/ 16 h 320"/>
                <a:gd name="T26" fmla="*/ 270 w 388"/>
                <a:gd name="T27" fmla="*/ 16 h 320"/>
                <a:gd name="T28" fmla="*/ 236 w 388"/>
                <a:gd name="T29" fmla="*/ 8 h 320"/>
                <a:gd name="T30" fmla="*/ 202 w 388"/>
                <a:gd name="T31" fmla="*/ 16 h 320"/>
                <a:gd name="T32" fmla="*/ 152 w 388"/>
                <a:gd name="T33" fmla="*/ 8 h 320"/>
                <a:gd name="T34" fmla="*/ 110 w 388"/>
                <a:gd name="T35" fmla="*/ 0 h 320"/>
                <a:gd name="T36" fmla="*/ 76 w 388"/>
                <a:gd name="T37" fmla="*/ 8 h 320"/>
                <a:gd name="T38" fmla="*/ 68 w 388"/>
                <a:gd name="T39" fmla="*/ 32 h 320"/>
                <a:gd name="T40" fmla="*/ 34 w 388"/>
                <a:gd name="T41" fmla="*/ 16 h 320"/>
                <a:gd name="T42" fmla="*/ 17 w 388"/>
                <a:gd name="T43" fmla="*/ 16 h 320"/>
                <a:gd name="T44" fmla="*/ 0 w 388"/>
                <a:gd name="T45" fmla="*/ 64 h 320"/>
                <a:gd name="T46" fmla="*/ 34 w 388"/>
                <a:gd name="T47" fmla="*/ 80 h 320"/>
                <a:gd name="T48" fmla="*/ 68 w 388"/>
                <a:gd name="T49" fmla="*/ 128 h 320"/>
                <a:gd name="T50" fmla="*/ 118 w 388"/>
                <a:gd name="T51" fmla="*/ 160 h 320"/>
                <a:gd name="T52" fmla="*/ 143 w 388"/>
                <a:gd name="T53" fmla="*/ 192 h 320"/>
                <a:gd name="T54" fmla="*/ 177 w 388"/>
                <a:gd name="T55" fmla="*/ 208 h 320"/>
                <a:gd name="T56" fmla="*/ 186 w 388"/>
                <a:gd name="T57" fmla="*/ 224 h 320"/>
                <a:gd name="T58" fmla="*/ 211 w 388"/>
                <a:gd name="T59" fmla="*/ 248 h 320"/>
                <a:gd name="T60" fmla="*/ 211 w 388"/>
                <a:gd name="T61" fmla="*/ 280 h 320"/>
                <a:gd name="T62" fmla="*/ 295 w 388"/>
                <a:gd name="T63" fmla="*/ 320 h 320"/>
                <a:gd name="T64" fmla="*/ 295 w 388"/>
                <a:gd name="T65" fmla="*/ 280 h 320"/>
                <a:gd name="T66" fmla="*/ 287 w 388"/>
                <a:gd name="T67" fmla="*/ 264 h 3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88" h="320">
                  <a:moveTo>
                    <a:pt x="287" y="264"/>
                  </a:moveTo>
                  <a:lnTo>
                    <a:pt x="312" y="248"/>
                  </a:lnTo>
                  <a:lnTo>
                    <a:pt x="320" y="216"/>
                  </a:lnTo>
                  <a:lnTo>
                    <a:pt x="346" y="216"/>
                  </a:lnTo>
                  <a:lnTo>
                    <a:pt x="337" y="192"/>
                  </a:lnTo>
                  <a:lnTo>
                    <a:pt x="388" y="176"/>
                  </a:lnTo>
                  <a:lnTo>
                    <a:pt x="362" y="136"/>
                  </a:lnTo>
                  <a:lnTo>
                    <a:pt x="388" y="120"/>
                  </a:lnTo>
                  <a:lnTo>
                    <a:pt x="346" y="96"/>
                  </a:lnTo>
                  <a:lnTo>
                    <a:pt x="337" y="64"/>
                  </a:lnTo>
                  <a:lnTo>
                    <a:pt x="337" y="32"/>
                  </a:lnTo>
                  <a:lnTo>
                    <a:pt x="304" y="32"/>
                  </a:lnTo>
                  <a:lnTo>
                    <a:pt x="295" y="16"/>
                  </a:lnTo>
                  <a:lnTo>
                    <a:pt x="270" y="16"/>
                  </a:lnTo>
                  <a:lnTo>
                    <a:pt x="236" y="8"/>
                  </a:lnTo>
                  <a:lnTo>
                    <a:pt x="202" y="16"/>
                  </a:lnTo>
                  <a:lnTo>
                    <a:pt x="152" y="8"/>
                  </a:lnTo>
                  <a:lnTo>
                    <a:pt x="110" y="0"/>
                  </a:lnTo>
                  <a:lnTo>
                    <a:pt x="76" y="8"/>
                  </a:lnTo>
                  <a:lnTo>
                    <a:pt x="68" y="32"/>
                  </a:lnTo>
                  <a:lnTo>
                    <a:pt x="34" y="16"/>
                  </a:lnTo>
                  <a:lnTo>
                    <a:pt x="17" y="16"/>
                  </a:lnTo>
                  <a:lnTo>
                    <a:pt x="0" y="64"/>
                  </a:lnTo>
                  <a:lnTo>
                    <a:pt x="34" y="80"/>
                  </a:lnTo>
                  <a:lnTo>
                    <a:pt x="68" y="128"/>
                  </a:lnTo>
                  <a:lnTo>
                    <a:pt x="118" y="160"/>
                  </a:lnTo>
                  <a:lnTo>
                    <a:pt x="143" y="192"/>
                  </a:lnTo>
                  <a:lnTo>
                    <a:pt x="177" y="208"/>
                  </a:lnTo>
                  <a:lnTo>
                    <a:pt x="186" y="224"/>
                  </a:lnTo>
                  <a:lnTo>
                    <a:pt x="211" y="248"/>
                  </a:lnTo>
                  <a:lnTo>
                    <a:pt x="211" y="280"/>
                  </a:lnTo>
                  <a:lnTo>
                    <a:pt x="295" y="320"/>
                  </a:lnTo>
                  <a:lnTo>
                    <a:pt x="295" y="280"/>
                  </a:lnTo>
                  <a:lnTo>
                    <a:pt x="287" y="264"/>
                  </a:lnTo>
                  <a:close/>
                </a:path>
              </a:pathLst>
            </a:custGeom>
            <a:solidFill>
              <a:srgbClr val="4E85AD"/>
            </a:solidFill>
            <a:ln w="28575">
              <a:noFill/>
              <a:prstDash val="solid"/>
              <a:round/>
              <a:headEnd/>
              <a:tailEnd/>
            </a:ln>
            <a:extLst/>
          </p:spPr>
          <p:txBody>
            <a:bodyPr/>
            <a:lstStyle/>
            <a:p>
              <a:pPr>
                <a:defRPr/>
              </a:pPr>
              <a:endParaRPr lang="en-GB" sz="2400" b="1" kern="0">
                <a:solidFill>
                  <a:srgbClr val="000000"/>
                </a:solidFill>
              </a:endParaRPr>
            </a:p>
          </p:txBody>
        </p:sp>
        <p:sp>
          <p:nvSpPr>
            <p:cNvPr id="112" name="Freeform 68"/>
            <p:cNvSpPr>
              <a:spLocks/>
            </p:cNvSpPr>
            <p:nvPr/>
          </p:nvSpPr>
          <p:spPr bwMode="auto">
            <a:xfrm>
              <a:off x="7129361" y="3569653"/>
              <a:ext cx="663610" cy="763607"/>
            </a:xfrm>
            <a:custGeom>
              <a:avLst/>
              <a:gdLst>
                <a:gd name="T0" fmla="*/ 126 w 438"/>
                <a:gd name="T1" fmla="*/ 424 h 504"/>
                <a:gd name="T2" fmla="*/ 160 w 438"/>
                <a:gd name="T3" fmla="*/ 440 h 504"/>
                <a:gd name="T4" fmla="*/ 185 w 438"/>
                <a:gd name="T5" fmla="*/ 440 h 504"/>
                <a:gd name="T6" fmla="*/ 202 w 438"/>
                <a:gd name="T7" fmla="*/ 456 h 504"/>
                <a:gd name="T8" fmla="*/ 236 w 438"/>
                <a:gd name="T9" fmla="*/ 496 h 504"/>
                <a:gd name="T10" fmla="*/ 252 w 438"/>
                <a:gd name="T11" fmla="*/ 504 h 504"/>
                <a:gd name="T12" fmla="*/ 261 w 438"/>
                <a:gd name="T13" fmla="*/ 472 h 504"/>
                <a:gd name="T14" fmla="*/ 286 w 438"/>
                <a:gd name="T15" fmla="*/ 464 h 504"/>
                <a:gd name="T16" fmla="*/ 311 w 438"/>
                <a:gd name="T17" fmla="*/ 456 h 504"/>
                <a:gd name="T18" fmla="*/ 370 w 438"/>
                <a:gd name="T19" fmla="*/ 432 h 504"/>
                <a:gd name="T20" fmla="*/ 413 w 438"/>
                <a:gd name="T21" fmla="*/ 432 h 504"/>
                <a:gd name="T22" fmla="*/ 421 w 438"/>
                <a:gd name="T23" fmla="*/ 400 h 504"/>
                <a:gd name="T24" fmla="*/ 404 w 438"/>
                <a:gd name="T25" fmla="*/ 392 h 504"/>
                <a:gd name="T26" fmla="*/ 404 w 438"/>
                <a:gd name="T27" fmla="*/ 360 h 504"/>
                <a:gd name="T28" fmla="*/ 421 w 438"/>
                <a:gd name="T29" fmla="*/ 352 h 504"/>
                <a:gd name="T30" fmla="*/ 438 w 438"/>
                <a:gd name="T31" fmla="*/ 312 h 504"/>
                <a:gd name="T32" fmla="*/ 396 w 438"/>
                <a:gd name="T33" fmla="*/ 280 h 504"/>
                <a:gd name="T34" fmla="*/ 379 w 438"/>
                <a:gd name="T35" fmla="*/ 248 h 504"/>
                <a:gd name="T36" fmla="*/ 370 w 438"/>
                <a:gd name="T37" fmla="*/ 216 h 504"/>
                <a:gd name="T38" fmla="*/ 387 w 438"/>
                <a:gd name="T39" fmla="*/ 184 h 504"/>
                <a:gd name="T40" fmla="*/ 370 w 438"/>
                <a:gd name="T41" fmla="*/ 176 h 504"/>
                <a:gd name="T42" fmla="*/ 370 w 438"/>
                <a:gd name="T43" fmla="*/ 136 h 504"/>
                <a:gd name="T44" fmla="*/ 328 w 438"/>
                <a:gd name="T45" fmla="*/ 160 h 504"/>
                <a:gd name="T46" fmla="*/ 286 w 438"/>
                <a:gd name="T47" fmla="*/ 144 h 504"/>
                <a:gd name="T48" fmla="*/ 244 w 438"/>
                <a:gd name="T49" fmla="*/ 136 h 504"/>
                <a:gd name="T50" fmla="*/ 261 w 438"/>
                <a:gd name="T51" fmla="*/ 104 h 504"/>
                <a:gd name="T52" fmla="*/ 219 w 438"/>
                <a:gd name="T53" fmla="*/ 88 h 504"/>
                <a:gd name="T54" fmla="*/ 185 w 438"/>
                <a:gd name="T55" fmla="*/ 64 h 504"/>
                <a:gd name="T56" fmla="*/ 177 w 438"/>
                <a:gd name="T57" fmla="*/ 40 h 504"/>
                <a:gd name="T58" fmla="*/ 143 w 438"/>
                <a:gd name="T59" fmla="*/ 16 h 504"/>
                <a:gd name="T60" fmla="*/ 126 w 438"/>
                <a:gd name="T61" fmla="*/ 0 h 504"/>
                <a:gd name="T62" fmla="*/ 118 w 438"/>
                <a:gd name="T63" fmla="*/ 8 h 504"/>
                <a:gd name="T64" fmla="*/ 67 w 438"/>
                <a:gd name="T65" fmla="*/ 8 h 504"/>
                <a:gd name="T66" fmla="*/ 33 w 438"/>
                <a:gd name="T67" fmla="*/ 24 h 504"/>
                <a:gd name="T68" fmla="*/ 8 w 438"/>
                <a:gd name="T69" fmla="*/ 24 h 504"/>
                <a:gd name="T70" fmla="*/ 0 w 438"/>
                <a:gd name="T71" fmla="*/ 48 h 504"/>
                <a:gd name="T72" fmla="*/ 8 w 438"/>
                <a:gd name="T73" fmla="*/ 80 h 504"/>
                <a:gd name="T74" fmla="*/ 33 w 438"/>
                <a:gd name="T75" fmla="*/ 112 h 504"/>
                <a:gd name="T76" fmla="*/ 59 w 438"/>
                <a:gd name="T77" fmla="*/ 120 h 504"/>
                <a:gd name="T78" fmla="*/ 33 w 438"/>
                <a:gd name="T79" fmla="*/ 128 h 504"/>
                <a:gd name="T80" fmla="*/ 33 w 438"/>
                <a:gd name="T81" fmla="*/ 160 h 504"/>
                <a:gd name="T82" fmla="*/ 8 w 438"/>
                <a:gd name="T83" fmla="*/ 152 h 504"/>
                <a:gd name="T84" fmla="*/ 17 w 438"/>
                <a:gd name="T85" fmla="*/ 168 h 504"/>
                <a:gd name="T86" fmla="*/ 50 w 438"/>
                <a:gd name="T87" fmla="*/ 168 h 504"/>
                <a:gd name="T88" fmla="*/ 50 w 438"/>
                <a:gd name="T89" fmla="*/ 200 h 504"/>
                <a:gd name="T90" fmla="*/ 59 w 438"/>
                <a:gd name="T91" fmla="*/ 232 h 504"/>
                <a:gd name="T92" fmla="*/ 101 w 438"/>
                <a:gd name="T93" fmla="*/ 256 h 504"/>
                <a:gd name="T94" fmla="*/ 75 w 438"/>
                <a:gd name="T95" fmla="*/ 272 h 504"/>
                <a:gd name="T96" fmla="*/ 101 w 438"/>
                <a:gd name="T97" fmla="*/ 312 h 504"/>
                <a:gd name="T98" fmla="*/ 50 w 438"/>
                <a:gd name="T99" fmla="*/ 328 h 504"/>
                <a:gd name="T100" fmla="*/ 59 w 438"/>
                <a:gd name="T101" fmla="*/ 352 h 504"/>
                <a:gd name="T102" fmla="*/ 33 w 438"/>
                <a:gd name="T103" fmla="*/ 352 h 504"/>
                <a:gd name="T104" fmla="*/ 25 w 438"/>
                <a:gd name="T105" fmla="*/ 384 h 504"/>
                <a:gd name="T106" fmla="*/ 0 w 438"/>
                <a:gd name="T107" fmla="*/ 400 h 504"/>
                <a:gd name="T108" fmla="*/ 8 w 438"/>
                <a:gd name="T109" fmla="*/ 416 h 504"/>
                <a:gd name="T110" fmla="*/ 8 w 438"/>
                <a:gd name="T111" fmla="*/ 456 h 504"/>
                <a:gd name="T112" fmla="*/ 17 w 438"/>
                <a:gd name="T113" fmla="*/ 456 h 504"/>
                <a:gd name="T114" fmla="*/ 101 w 438"/>
                <a:gd name="T115" fmla="*/ 504 h 504"/>
                <a:gd name="T116" fmla="*/ 101 w 438"/>
                <a:gd name="T117" fmla="*/ 496 h 504"/>
                <a:gd name="T118" fmla="*/ 126 w 438"/>
                <a:gd name="T119" fmla="*/ 424 h 50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connsiteX0" fmla="*/ 2877 w 10000"/>
                <a:gd name="connsiteY0" fmla="*/ 8413 h 10000"/>
                <a:gd name="connsiteX1" fmla="*/ 3653 w 10000"/>
                <a:gd name="connsiteY1" fmla="*/ 8730 h 10000"/>
                <a:gd name="connsiteX2" fmla="*/ 4224 w 10000"/>
                <a:gd name="connsiteY2" fmla="*/ 8730 h 10000"/>
                <a:gd name="connsiteX3" fmla="*/ 4612 w 10000"/>
                <a:gd name="connsiteY3" fmla="*/ 9048 h 10000"/>
                <a:gd name="connsiteX4" fmla="*/ 5388 w 10000"/>
                <a:gd name="connsiteY4" fmla="*/ 9841 h 10000"/>
                <a:gd name="connsiteX5" fmla="*/ 5753 w 10000"/>
                <a:gd name="connsiteY5" fmla="*/ 10000 h 10000"/>
                <a:gd name="connsiteX6" fmla="*/ 5959 w 10000"/>
                <a:gd name="connsiteY6" fmla="*/ 9365 h 10000"/>
                <a:gd name="connsiteX7" fmla="*/ 6530 w 10000"/>
                <a:gd name="connsiteY7" fmla="*/ 9206 h 10000"/>
                <a:gd name="connsiteX8" fmla="*/ 7100 w 10000"/>
                <a:gd name="connsiteY8" fmla="*/ 9048 h 10000"/>
                <a:gd name="connsiteX9" fmla="*/ 8447 w 10000"/>
                <a:gd name="connsiteY9" fmla="*/ 8571 h 10000"/>
                <a:gd name="connsiteX10" fmla="*/ 9429 w 10000"/>
                <a:gd name="connsiteY10" fmla="*/ 8571 h 10000"/>
                <a:gd name="connsiteX11" fmla="*/ 9612 w 10000"/>
                <a:gd name="connsiteY11" fmla="*/ 7937 h 10000"/>
                <a:gd name="connsiteX12" fmla="*/ 9224 w 10000"/>
                <a:gd name="connsiteY12" fmla="*/ 7778 h 10000"/>
                <a:gd name="connsiteX13" fmla="*/ 9224 w 10000"/>
                <a:gd name="connsiteY13" fmla="*/ 7143 h 10000"/>
                <a:gd name="connsiteX14" fmla="*/ 9612 w 10000"/>
                <a:gd name="connsiteY14" fmla="*/ 6984 h 10000"/>
                <a:gd name="connsiteX15" fmla="*/ 10000 w 10000"/>
                <a:gd name="connsiteY15" fmla="*/ 6190 h 10000"/>
                <a:gd name="connsiteX16" fmla="*/ 9041 w 10000"/>
                <a:gd name="connsiteY16" fmla="*/ 5556 h 10000"/>
                <a:gd name="connsiteX17" fmla="*/ 8653 w 10000"/>
                <a:gd name="connsiteY17" fmla="*/ 4921 h 10000"/>
                <a:gd name="connsiteX18" fmla="*/ 8447 w 10000"/>
                <a:gd name="connsiteY18" fmla="*/ 4286 h 10000"/>
                <a:gd name="connsiteX19" fmla="*/ 8836 w 10000"/>
                <a:gd name="connsiteY19" fmla="*/ 3651 h 10000"/>
                <a:gd name="connsiteX20" fmla="*/ 8447 w 10000"/>
                <a:gd name="connsiteY20" fmla="*/ 3492 h 10000"/>
                <a:gd name="connsiteX21" fmla="*/ 8447 w 10000"/>
                <a:gd name="connsiteY21" fmla="*/ 2698 h 10000"/>
                <a:gd name="connsiteX22" fmla="*/ 7489 w 10000"/>
                <a:gd name="connsiteY22" fmla="*/ 3175 h 10000"/>
                <a:gd name="connsiteX23" fmla="*/ 6530 w 10000"/>
                <a:gd name="connsiteY23" fmla="*/ 2857 h 10000"/>
                <a:gd name="connsiteX24" fmla="*/ 5571 w 10000"/>
                <a:gd name="connsiteY24" fmla="*/ 2698 h 10000"/>
                <a:gd name="connsiteX25" fmla="*/ 5959 w 10000"/>
                <a:gd name="connsiteY25" fmla="*/ 2063 h 10000"/>
                <a:gd name="connsiteX26" fmla="*/ 5000 w 10000"/>
                <a:gd name="connsiteY26" fmla="*/ 1746 h 10000"/>
                <a:gd name="connsiteX27" fmla="*/ 4224 w 10000"/>
                <a:gd name="connsiteY27" fmla="*/ 1270 h 10000"/>
                <a:gd name="connsiteX28" fmla="*/ 4041 w 10000"/>
                <a:gd name="connsiteY28" fmla="*/ 794 h 10000"/>
                <a:gd name="connsiteX29" fmla="*/ 3265 w 10000"/>
                <a:gd name="connsiteY29" fmla="*/ 317 h 10000"/>
                <a:gd name="connsiteX30" fmla="*/ 2877 w 10000"/>
                <a:gd name="connsiteY30" fmla="*/ 0 h 10000"/>
                <a:gd name="connsiteX31" fmla="*/ 2694 w 10000"/>
                <a:gd name="connsiteY31" fmla="*/ 159 h 10000"/>
                <a:gd name="connsiteX32" fmla="*/ 1530 w 10000"/>
                <a:gd name="connsiteY32" fmla="*/ 159 h 10000"/>
                <a:gd name="connsiteX33" fmla="*/ 753 w 10000"/>
                <a:gd name="connsiteY33" fmla="*/ 476 h 10000"/>
                <a:gd name="connsiteX34" fmla="*/ 183 w 10000"/>
                <a:gd name="connsiteY34" fmla="*/ 476 h 10000"/>
                <a:gd name="connsiteX35" fmla="*/ 0 w 10000"/>
                <a:gd name="connsiteY35" fmla="*/ 952 h 10000"/>
                <a:gd name="connsiteX36" fmla="*/ 183 w 10000"/>
                <a:gd name="connsiteY36" fmla="*/ 1587 h 10000"/>
                <a:gd name="connsiteX37" fmla="*/ 753 w 10000"/>
                <a:gd name="connsiteY37" fmla="*/ 2222 h 10000"/>
                <a:gd name="connsiteX38" fmla="*/ 1347 w 10000"/>
                <a:gd name="connsiteY38" fmla="*/ 2381 h 10000"/>
                <a:gd name="connsiteX39" fmla="*/ 753 w 10000"/>
                <a:gd name="connsiteY39" fmla="*/ 2540 h 10000"/>
                <a:gd name="connsiteX40" fmla="*/ 753 w 10000"/>
                <a:gd name="connsiteY40" fmla="*/ 3175 h 10000"/>
                <a:gd name="connsiteX41" fmla="*/ 183 w 10000"/>
                <a:gd name="connsiteY41" fmla="*/ 3016 h 10000"/>
                <a:gd name="connsiteX42" fmla="*/ 388 w 10000"/>
                <a:gd name="connsiteY42" fmla="*/ 3333 h 10000"/>
                <a:gd name="connsiteX43" fmla="*/ 1142 w 10000"/>
                <a:gd name="connsiteY43" fmla="*/ 3333 h 10000"/>
                <a:gd name="connsiteX44" fmla="*/ 1142 w 10000"/>
                <a:gd name="connsiteY44" fmla="*/ 3968 h 10000"/>
                <a:gd name="connsiteX45" fmla="*/ 1347 w 10000"/>
                <a:gd name="connsiteY45" fmla="*/ 4603 h 10000"/>
                <a:gd name="connsiteX46" fmla="*/ 2306 w 10000"/>
                <a:gd name="connsiteY46" fmla="*/ 5079 h 10000"/>
                <a:gd name="connsiteX47" fmla="*/ 1712 w 10000"/>
                <a:gd name="connsiteY47" fmla="*/ 5397 h 10000"/>
                <a:gd name="connsiteX48" fmla="*/ 2306 w 10000"/>
                <a:gd name="connsiteY48" fmla="*/ 6190 h 10000"/>
                <a:gd name="connsiteX49" fmla="*/ 1142 w 10000"/>
                <a:gd name="connsiteY49" fmla="*/ 6508 h 10000"/>
                <a:gd name="connsiteX50" fmla="*/ 1347 w 10000"/>
                <a:gd name="connsiteY50" fmla="*/ 6984 h 10000"/>
                <a:gd name="connsiteX51" fmla="*/ 753 w 10000"/>
                <a:gd name="connsiteY51" fmla="*/ 6984 h 10000"/>
                <a:gd name="connsiteX52" fmla="*/ 571 w 10000"/>
                <a:gd name="connsiteY52" fmla="*/ 7619 h 10000"/>
                <a:gd name="connsiteX53" fmla="*/ 0 w 10000"/>
                <a:gd name="connsiteY53" fmla="*/ 7937 h 10000"/>
                <a:gd name="connsiteX54" fmla="*/ 183 w 10000"/>
                <a:gd name="connsiteY54" fmla="*/ 8254 h 10000"/>
                <a:gd name="connsiteX55" fmla="*/ 183 w 10000"/>
                <a:gd name="connsiteY55" fmla="*/ 9048 h 10000"/>
                <a:gd name="connsiteX56" fmla="*/ 388 w 10000"/>
                <a:gd name="connsiteY56" fmla="*/ 9048 h 10000"/>
                <a:gd name="connsiteX57" fmla="*/ 2306 w 10000"/>
                <a:gd name="connsiteY57" fmla="*/ 10000 h 10000"/>
                <a:gd name="connsiteX58" fmla="*/ 2306 w 10000"/>
                <a:gd name="connsiteY58" fmla="*/ 9841 h 10000"/>
                <a:gd name="connsiteX59" fmla="*/ 4255 w 10000"/>
                <a:gd name="connsiteY59" fmla="*/ 9610 h 10000"/>
                <a:gd name="connsiteX0" fmla="*/ 2877 w 10000"/>
                <a:gd name="connsiteY0" fmla="*/ 8413 h 10000"/>
                <a:gd name="connsiteX1" fmla="*/ 3653 w 10000"/>
                <a:gd name="connsiteY1" fmla="*/ 8730 h 10000"/>
                <a:gd name="connsiteX2" fmla="*/ 4224 w 10000"/>
                <a:gd name="connsiteY2" fmla="*/ 8730 h 10000"/>
                <a:gd name="connsiteX3" fmla="*/ 4612 w 10000"/>
                <a:gd name="connsiteY3" fmla="*/ 9048 h 10000"/>
                <a:gd name="connsiteX4" fmla="*/ 5388 w 10000"/>
                <a:gd name="connsiteY4" fmla="*/ 9841 h 10000"/>
                <a:gd name="connsiteX5" fmla="*/ 5753 w 10000"/>
                <a:gd name="connsiteY5" fmla="*/ 10000 h 10000"/>
                <a:gd name="connsiteX6" fmla="*/ 5959 w 10000"/>
                <a:gd name="connsiteY6" fmla="*/ 9365 h 10000"/>
                <a:gd name="connsiteX7" fmla="*/ 6530 w 10000"/>
                <a:gd name="connsiteY7" fmla="*/ 9206 h 10000"/>
                <a:gd name="connsiteX8" fmla="*/ 7100 w 10000"/>
                <a:gd name="connsiteY8" fmla="*/ 9048 h 10000"/>
                <a:gd name="connsiteX9" fmla="*/ 8447 w 10000"/>
                <a:gd name="connsiteY9" fmla="*/ 8571 h 10000"/>
                <a:gd name="connsiteX10" fmla="*/ 9429 w 10000"/>
                <a:gd name="connsiteY10" fmla="*/ 8571 h 10000"/>
                <a:gd name="connsiteX11" fmla="*/ 9612 w 10000"/>
                <a:gd name="connsiteY11" fmla="*/ 7937 h 10000"/>
                <a:gd name="connsiteX12" fmla="*/ 9224 w 10000"/>
                <a:gd name="connsiteY12" fmla="*/ 7778 h 10000"/>
                <a:gd name="connsiteX13" fmla="*/ 9224 w 10000"/>
                <a:gd name="connsiteY13" fmla="*/ 7143 h 10000"/>
                <a:gd name="connsiteX14" fmla="*/ 9612 w 10000"/>
                <a:gd name="connsiteY14" fmla="*/ 6984 h 10000"/>
                <a:gd name="connsiteX15" fmla="*/ 10000 w 10000"/>
                <a:gd name="connsiteY15" fmla="*/ 6190 h 10000"/>
                <a:gd name="connsiteX16" fmla="*/ 9041 w 10000"/>
                <a:gd name="connsiteY16" fmla="*/ 5556 h 10000"/>
                <a:gd name="connsiteX17" fmla="*/ 8653 w 10000"/>
                <a:gd name="connsiteY17" fmla="*/ 4921 h 10000"/>
                <a:gd name="connsiteX18" fmla="*/ 8447 w 10000"/>
                <a:gd name="connsiteY18" fmla="*/ 4286 h 10000"/>
                <a:gd name="connsiteX19" fmla="*/ 8836 w 10000"/>
                <a:gd name="connsiteY19" fmla="*/ 3651 h 10000"/>
                <a:gd name="connsiteX20" fmla="*/ 8447 w 10000"/>
                <a:gd name="connsiteY20" fmla="*/ 3492 h 10000"/>
                <a:gd name="connsiteX21" fmla="*/ 8447 w 10000"/>
                <a:gd name="connsiteY21" fmla="*/ 2698 h 10000"/>
                <a:gd name="connsiteX22" fmla="*/ 7489 w 10000"/>
                <a:gd name="connsiteY22" fmla="*/ 3175 h 10000"/>
                <a:gd name="connsiteX23" fmla="*/ 6530 w 10000"/>
                <a:gd name="connsiteY23" fmla="*/ 2857 h 10000"/>
                <a:gd name="connsiteX24" fmla="*/ 5571 w 10000"/>
                <a:gd name="connsiteY24" fmla="*/ 2698 h 10000"/>
                <a:gd name="connsiteX25" fmla="*/ 5959 w 10000"/>
                <a:gd name="connsiteY25" fmla="*/ 2063 h 10000"/>
                <a:gd name="connsiteX26" fmla="*/ 5000 w 10000"/>
                <a:gd name="connsiteY26" fmla="*/ 1746 h 10000"/>
                <a:gd name="connsiteX27" fmla="*/ 4224 w 10000"/>
                <a:gd name="connsiteY27" fmla="*/ 1270 h 10000"/>
                <a:gd name="connsiteX28" fmla="*/ 4041 w 10000"/>
                <a:gd name="connsiteY28" fmla="*/ 794 h 10000"/>
                <a:gd name="connsiteX29" fmla="*/ 3265 w 10000"/>
                <a:gd name="connsiteY29" fmla="*/ 317 h 10000"/>
                <a:gd name="connsiteX30" fmla="*/ 2877 w 10000"/>
                <a:gd name="connsiteY30" fmla="*/ 0 h 10000"/>
                <a:gd name="connsiteX31" fmla="*/ 2694 w 10000"/>
                <a:gd name="connsiteY31" fmla="*/ 159 h 10000"/>
                <a:gd name="connsiteX32" fmla="*/ 1530 w 10000"/>
                <a:gd name="connsiteY32" fmla="*/ 159 h 10000"/>
                <a:gd name="connsiteX33" fmla="*/ 753 w 10000"/>
                <a:gd name="connsiteY33" fmla="*/ 476 h 10000"/>
                <a:gd name="connsiteX34" fmla="*/ 183 w 10000"/>
                <a:gd name="connsiteY34" fmla="*/ 476 h 10000"/>
                <a:gd name="connsiteX35" fmla="*/ 0 w 10000"/>
                <a:gd name="connsiteY35" fmla="*/ 952 h 10000"/>
                <a:gd name="connsiteX36" fmla="*/ 183 w 10000"/>
                <a:gd name="connsiteY36" fmla="*/ 1587 h 10000"/>
                <a:gd name="connsiteX37" fmla="*/ 753 w 10000"/>
                <a:gd name="connsiteY37" fmla="*/ 2222 h 10000"/>
                <a:gd name="connsiteX38" fmla="*/ 1347 w 10000"/>
                <a:gd name="connsiteY38" fmla="*/ 2381 h 10000"/>
                <a:gd name="connsiteX39" fmla="*/ 753 w 10000"/>
                <a:gd name="connsiteY39" fmla="*/ 2540 h 10000"/>
                <a:gd name="connsiteX40" fmla="*/ 753 w 10000"/>
                <a:gd name="connsiteY40" fmla="*/ 3175 h 10000"/>
                <a:gd name="connsiteX41" fmla="*/ 183 w 10000"/>
                <a:gd name="connsiteY41" fmla="*/ 3016 h 10000"/>
                <a:gd name="connsiteX42" fmla="*/ 388 w 10000"/>
                <a:gd name="connsiteY42" fmla="*/ 3333 h 10000"/>
                <a:gd name="connsiteX43" fmla="*/ 1142 w 10000"/>
                <a:gd name="connsiteY43" fmla="*/ 3333 h 10000"/>
                <a:gd name="connsiteX44" fmla="*/ 1142 w 10000"/>
                <a:gd name="connsiteY44" fmla="*/ 3968 h 10000"/>
                <a:gd name="connsiteX45" fmla="*/ 1347 w 10000"/>
                <a:gd name="connsiteY45" fmla="*/ 4603 h 10000"/>
                <a:gd name="connsiteX46" fmla="*/ 2306 w 10000"/>
                <a:gd name="connsiteY46" fmla="*/ 5079 h 10000"/>
                <a:gd name="connsiteX47" fmla="*/ 1712 w 10000"/>
                <a:gd name="connsiteY47" fmla="*/ 5397 h 10000"/>
                <a:gd name="connsiteX48" fmla="*/ 2306 w 10000"/>
                <a:gd name="connsiteY48" fmla="*/ 6190 h 10000"/>
                <a:gd name="connsiteX49" fmla="*/ 1142 w 10000"/>
                <a:gd name="connsiteY49" fmla="*/ 6508 h 10000"/>
                <a:gd name="connsiteX50" fmla="*/ 1347 w 10000"/>
                <a:gd name="connsiteY50" fmla="*/ 6984 h 10000"/>
                <a:gd name="connsiteX51" fmla="*/ 753 w 10000"/>
                <a:gd name="connsiteY51" fmla="*/ 6984 h 10000"/>
                <a:gd name="connsiteX52" fmla="*/ 571 w 10000"/>
                <a:gd name="connsiteY52" fmla="*/ 7619 h 10000"/>
                <a:gd name="connsiteX53" fmla="*/ 0 w 10000"/>
                <a:gd name="connsiteY53" fmla="*/ 7937 h 10000"/>
                <a:gd name="connsiteX54" fmla="*/ 183 w 10000"/>
                <a:gd name="connsiteY54" fmla="*/ 8254 h 10000"/>
                <a:gd name="connsiteX55" fmla="*/ 183 w 10000"/>
                <a:gd name="connsiteY55" fmla="*/ 9048 h 10000"/>
                <a:gd name="connsiteX56" fmla="*/ 388 w 10000"/>
                <a:gd name="connsiteY56" fmla="*/ 9048 h 10000"/>
                <a:gd name="connsiteX57" fmla="*/ 2306 w 10000"/>
                <a:gd name="connsiteY57" fmla="*/ 10000 h 10000"/>
                <a:gd name="connsiteX58" fmla="*/ 2306 w 10000"/>
                <a:gd name="connsiteY58" fmla="*/ 9841 h 10000"/>
                <a:gd name="connsiteX59" fmla="*/ 2676 w 10000"/>
                <a:gd name="connsiteY59" fmla="*/ 8331 h 10000"/>
                <a:gd name="connsiteX0" fmla="*/ 2877 w 10000"/>
                <a:gd name="connsiteY0" fmla="*/ 8413 h 10000"/>
                <a:gd name="connsiteX1" fmla="*/ 3653 w 10000"/>
                <a:gd name="connsiteY1" fmla="*/ 8730 h 10000"/>
                <a:gd name="connsiteX2" fmla="*/ 4224 w 10000"/>
                <a:gd name="connsiteY2" fmla="*/ 8730 h 10000"/>
                <a:gd name="connsiteX3" fmla="*/ 4612 w 10000"/>
                <a:gd name="connsiteY3" fmla="*/ 9048 h 10000"/>
                <a:gd name="connsiteX4" fmla="*/ 5388 w 10000"/>
                <a:gd name="connsiteY4" fmla="*/ 9841 h 10000"/>
                <a:gd name="connsiteX5" fmla="*/ 5753 w 10000"/>
                <a:gd name="connsiteY5" fmla="*/ 10000 h 10000"/>
                <a:gd name="connsiteX6" fmla="*/ 5959 w 10000"/>
                <a:gd name="connsiteY6" fmla="*/ 9365 h 10000"/>
                <a:gd name="connsiteX7" fmla="*/ 6530 w 10000"/>
                <a:gd name="connsiteY7" fmla="*/ 9206 h 10000"/>
                <a:gd name="connsiteX8" fmla="*/ 7100 w 10000"/>
                <a:gd name="connsiteY8" fmla="*/ 9048 h 10000"/>
                <a:gd name="connsiteX9" fmla="*/ 8447 w 10000"/>
                <a:gd name="connsiteY9" fmla="*/ 8571 h 10000"/>
                <a:gd name="connsiteX10" fmla="*/ 9429 w 10000"/>
                <a:gd name="connsiteY10" fmla="*/ 8571 h 10000"/>
                <a:gd name="connsiteX11" fmla="*/ 9612 w 10000"/>
                <a:gd name="connsiteY11" fmla="*/ 7937 h 10000"/>
                <a:gd name="connsiteX12" fmla="*/ 9224 w 10000"/>
                <a:gd name="connsiteY12" fmla="*/ 7778 h 10000"/>
                <a:gd name="connsiteX13" fmla="*/ 9224 w 10000"/>
                <a:gd name="connsiteY13" fmla="*/ 7143 h 10000"/>
                <a:gd name="connsiteX14" fmla="*/ 9612 w 10000"/>
                <a:gd name="connsiteY14" fmla="*/ 6984 h 10000"/>
                <a:gd name="connsiteX15" fmla="*/ 10000 w 10000"/>
                <a:gd name="connsiteY15" fmla="*/ 6190 h 10000"/>
                <a:gd name="connsiteX16" fmla="*/ 9041 w 10000"/>
                <a:gd name="connsiteY16" fmla="*/ 5556 h 10000"/>
                <a:gd name="connsiteX17" fmla="*/ 8653 w 10000"/>
                <a:gd name="connsiteY17" fmla="*/ 4921 h 10000"/>
                <a:gd name="connsiteX18" fmla="*/ 8447 w 10000"/>
                <a:gd name="connsiteY18" fmla="*/ 4286 h 10000"/>
                <a:gd name="connsiteX19" fmla="*/ 8836 w 10000"/>
                <a:gd name="connsiteY19" fmla="*/ 3651 h 10000"/>
                <a:gd name="connsiteX20" fmla="*/ 8447 w 10000"/>
                <a:gd name="connsiteY20" fmla="*/ 3492 h 10000"/>
                <a:gd name="connsiteX21" fmla="*/ 8447 w 10000"/>
                <a:gd name="connsiteY21" fmla="*/ 2698 h 10000"/>
                <a:gd name="connsiteX22" fmla="*/ 7489 w 10000"/>
                <a:gd name="connsiteY22" fmla="*/ 3175 h 10000"/>
                <a:gd name="connsiteX23" fmla="*/ 6530 w 10000"/>
                <a:gd name="connsiteY23" fmla="*/ 2857 h 10000"/>
                <a:gd name="connsiteX24" fmla="*/ 5571 w 10000"/>
                <a:gd name="connsiteY24" fmla="*/ 2698 h 10000"/>
                <a:gd name="connsiteX25" fmla="*/ 5959 w 10000"/>
                <a:gd name="connsiteY25" fmla="*/ 2063 h 10000"/>
                <a:gd name="connsiteX26" fmla="*/ 5000 w 10000"/>
                <a:gd name="connsiteY26" fmla="*/ 1746 h 10000"/>
                <a:gd name="connsiteX27" fmla="*/ 4224 w 10000"/>
                <a:gd name="connsiteY27" fmla="*/ 1270 h 10000"/>
                <a:gd name="connsiteX28" fmla="*/ 4041 w 10000"/>
                <a:gd name="connsiteY28" fmla="*/ 794 h 10000"/>
                <a:gd name="connsiteX29" fmla="*/ 3265 w 10000"/>
                <a:gd name="connsiteY29" fmla="*/ 317 h 10000"/>
                <a:gd name="connsiteX30" fmla="*/ 2877 w 10000"/>
                <a:gd name="connsiteY30" fmla="*/ 0 h 10000"/>
                <a:gd name="connsiteX31" fmla="*/ 2694 w 10000"/>
                <a:gd name="connsiteY31" fmla="*/ 159 h 10000"/>
                <a:gd name="connsiteX32" fmla="*/ 1530 w 10000"/>
                <a:gd name="connsiteY32" fmla="*/ 159 h 10000"/>
                <a:gd name="connsiteX33" fmla="*/ 753 w 10000"/>
                <a:gd name="connsiteY33" fmla="*/ 476 h 10000"/>
                <a:gd name="connsiteX34" fmla="*/ 183 w 10000"/>
                <a:gd name="connsiteY34" fmla="*/ 476 h 10000"/>
                <a:gd name="connsiteX35" fmla="*/ 0 w 10000"/>
                <a:gd name="connsiteY35" fmla="*/ 952 h 10000"/>
                <a:gd name="connsiteX36" fmla="*/ 183 w 10000"/>
                <a:gd name="connsiteY36" fmla="*/ 1587 h 10000"/>
                <a:gd name="connsiteX37" fmla="*/ 753 w 10000"/>
                <a:gd name="connsiteY37" fmla="*/ 2222 h 10000"/>
                <a:gd name="connsiteX38" fmla="*/ 1347 w 10000"/>
                <a:gd name="connsiteY38" fmla="*/ 2381 h 10000"/>
                <a:gd name="connsiteX39" fmla="*/ 753 w 10000"/>
                <a:gd name="connsiteY39" fmla="*/ 2540 h 10000"/>
                <a:gd name="connsiteX40" fmla="*/ 753 w 10000"/>
                <a:gd name="connsiteY40" fmla="*/ 3175 h 10000"/>
                <a:gd name="connsiteX41" fmla="*/ 183 w 10000"/>
                <a:gd name="connsiteY41" fmla="*/ 3016 h 10000"/>
                <a:gd name="connsiteX42" fmla="*/ 388 w 10000"/>
                <a:gd name="connsiteY42" fmla="*/ 3333 h 10000"/>
                <a:gd name="connsiteX43" fmla="*/ 1142 w 10000"/>
                <a:gd name="connsiteY43" fmla="*/ 3333 h 10000"/>
                <a:gd name="connsiteX44" fmla="*/ 1142 w 10000"/>
                <a:gd name="connsiteY44" fmla="*/ 3968 h 10000"/>
                <a:gd name="connsiteX45" fmla="*/ 1347 w 10000"/>
                <a:gd name="connsiteY45" fmla="*/ 4603 h 10000"/>
                <a:gd name="connsiteX46" fmla="*/ 2306 w 10000"/>
                <a:gd name="connsiteY46" fmla="*/ 5079 h 10000"/>
                <a:gd name="connsiteX47" fmla="*/ 1712 w 10000"/>
                <a:gd name="connsiteY47" fmla="*/ 5397 h 10000"/>
                <a:gd name="connsiteX48" fmla="*/ 2306 w 10000"/>
                <a:gd name="connsiteY48" fmla="*/ 6190 h 10000"/>
                <a:gd name="connsiteX49" fmla="*/ 1142 w 10000"/>
                <a:gd name="connsiteY49" fmla="*/ 6508 h 10000"/>
                <a:gd name="connsiteX50" fmla="*/ 2746 w 10000"/>
                <a:gd name="connsiteY50" fmla="*/ 8418 h 10000"/>
                <a:gd name="connsiteX51" fmla="*/ 753 w 10000"/>
                <a:gd name="connsiteY51" fmla="*/ 6984 h 10000"/>
                <a:gd name="connsiteX52" fmla="*/ 571 w 10000"/>
                <a:gd name="connsiteY52" fmla="*/ 7619 h 10000"/>
                <a:gd name="connsiteX53" fmla="*/ 0 w 10000"/>
                <a:gd name="connsiteY53" fmla="*/ 7937 h 10000"/>
                <a:gd name="connsiteX54" fmla="*/ 183 w 10000"/>
                <a:gd name="connsiteY54" fmla="*/ 8254 h 10000"/>
                <a:gd name="connsiteX55" fmla="*/ 183 w 10000"/>
                <a:gd name="connsiteY55" fmla="*/ 9048 h 10000"/>
                <a:gd name="connsiteX56" fmla="*/ 388 w 10000"/>
                <a:gd name="connsiteY56" fmla="*/ 9048 h 10000"/>
                <a:gd name="connsiteX57" fmla="*/ 2306 w 10000"/>
                <a:gd name="connsiteY57" fmla="*/ 10000 h 10000"/>
                <a:gd name="connsiteX58" fmla="*/ 2306 w 10000"/>
                <a:gd name="connsiteY58" fmla="*/ 9841 h 10000"/>
                <a:gd name="connsiteX59" fmla="*/ 2676 w 10000"/>
                <a:gd name="connsiteY59" fmla="*/ 8331 h 10000"/>
                <a:gd name="connsiteX0" fmla="*/ 2877 w 10000"/>
                <a:gd name="connsiteY0" fmla="*/ 8413 h 10000"/>
                <a:gd name="connsiteX1" fmla="*/ 3653 w 10000"/>
                <a:gd name="connsiteY1" fmla="*/ 8730 h 10000"/>
                <a:gd name="connsiteX2" fmla="*/ 4224 w 10000"/>
                <a:gd name="connsiteY2" fmla="*/ 8730 h 10000"/>
                <a:gd name="connsiteX3" fmla="*/ 4612 w 10000"/>
                <a:gd name="connsiteY3" fmla="*/ 9048 h 10000"/>
                <a:gd name="connsiteX4" fmla="*/ 5388 w 10000"/>
                <a:gd name="connsiteY4" fmla="*/ 9841 h 10000"/>
                <a:gd name="connsiteX5" fmla="*/ 5753 w 10000"/>
                <a:gd name="connsiteY5" fmla="*/ 10000 h 10000"/>
                <a:gd name="connsiteX6" fmla="*/ 5959 w 10000"/>
                <a:gd name="connsiteY6" fmla="*/ 9365 h 10000"/>
                <a:gd name="connsiteX7" fmla="*/ 6530 w 10000"/>
                <a:gd name="connsiteY7" fmla="*/ 9206 h 10000"/>
                <a:gd name="connsiteX8" fmla="*/ 7100 w 10000"/>
                <a:gd name="connsiteY8" fmla="*/ 9048 h 10000"/>
                <a:gd name="connsiteX9" fmla="*/ 8447 w 10000"/>
                <a:gd name="connsiteY9" fmla="*/ 8571 h 10000"/>
                <a:gd name="connsiteX10" fmla="*/ 9429 w 10000"/>
                <a:gd name="connsiteY10" fmla="*/ 8571 h 10000"/>
                <a:gd name="connsiteX11" fmla="*/ 9612 w 10000"/>
                <a:gd name="connsiteY11" fmla="*/ 7937 h 10000"/>
                <a:gd name="connsiteX12" fmla="*/ 9224 w 10000"/>
                <a:gd name="connsiteY12" fmla="*/ 7778 h 10000"/>
                <a:gd name="connsiteX13" fmla="*/ 9224 w 10000"/>
                <a:gd name="connsiteY13" fmla="*/ 7143 h 10000"/>
                <a:gd name="connsiteX14" fmla="*/ 9612 w 10000"/>
                <a:gd name="connsiteY14" fmla="*/ 6984 h 10000"/>
                <a:gd name="connsiteX15" fmla="*/ 10000 w 10000"/>
                <a:gd name="connsiteY15" fmla="*/ 6190 h 10000"/>
                <a:gd name="connsiteX16" fmla="*/ 9041 w 10000"/>
                <a:gd name="connsiteY16" fmla="*/ 5556 h 10000"/>
                <a:gd name="connsiteX17" fmla="*/ 8653 w 10000"/>
                <a:gd name="connsiteY17" fmla="*/ 4921 h 10000"/>
                <a:gd name="connsiteX18" fmla="*/ 8447 w 10000"/>
                <a:gd name="connsiteY18" fmla="*/ 4286 h 10000"/>
                <a:gd name="connsiteX19" fmla="*/ 8836 w 10000"/>
                <a:gd name="connsiteY19" fmla="*/ 3651 h 10000"/>
                <a:gd name="connsiteX20" fmla="*/ 8447 w 10000"/>
                <a:gd name="connsiteY20" fmla="*/ 3492 h 10000"/>
                <a:gd name="connsiteX21" fmla="*/ 8447 w 10000"/>
                <a:gd name="connsiteY21" fmla="*/ 2698 h 10000"/>
                <a:gd name="connsiteX22" fmla="*/ 7489 w 10000"/>
                <a:gd name="connsiteY22" fmla="*/ 3175 h 10000"/>
                <a:gd name="connsiteX23" fmla="*/ 6530 w 10000"/>
                <a:gd name="connsiteY23" fmla="*/ 2857 h 10000"/>
                <a:gd name="connsiteX24" fmla="*/ 5571 w 10000"/>
                <a:gd name="connsiteY24" fmla="*/ 2698 h 10000"/>
                <a:gd name="connsiteX25" fmla="*/ 5959 w 10000"/>
                <a:gd name="connsiteY25" fmla="*/ 2063 h 10000"/>
                <a:gd name="connsiteX26" fmla="*/ 5000 w 10000"/>
                <a:gd name="connsiteY26" fmla="*/ 1746 h 10000"/>
                <a:gd name="connsiteX27" fmla="*/ 4224 w 10000"/>
                <a:gd name="connsiteY27" fmla="*/ 1270 h 10000"/>
                <a:gd name="connsiteX28" fmla="*/ 4041 w 10000"/>
                <a:gd name="connsiteY28" fmla="*/ 794 h 10000"/>
                <a:gd name="connsiteX29" fmla="*/ 3265 w 10000"/>
                <a:gd name="connsiteY29" fmla="*/ 317 h 10000"/>
                <a:gd name="connsiteX30" fmla="*/ 2877 w 10000"/>
                <a:gd name="connsiteY30" fmla="*/ 0 h 10000"/>
                <a:gd name="connsiteX31" fmla="*/ 2694 w 10000"/>
                <a:gd name="connsiteY31" fmla="*/ 159 h 10000"/>
                <a:gd name="connsiteX32" fmla="*/ 1530 w 10000"/>
                <a:gd name="connsiteY32" fmla="*/ 159 h 10000"/>
                <a:gd name="connsiteX33" fmla="*/ 753 w 10000"/>
                <a:gd name="connsiteY33" fmla="*/ 476 h 10000"/>
                <a:gd name="connsiteX34" fmla="*/ 183 w 10000"/>
                <a:gd name="connsiteY34" fmla="*/ 476 h 10000"/>
                <a:gd name="connsiteX35" fmla="*/ 0 w 10000"/>
                <a:gd name="connsiteY35" fmla="*/ 952 h 10000"/>
                <a:gd name="connsiteX36" fmla="*/ 183 w 10000"/>
                <a:gd name="connsiteY36" fmla="*/ 1587 h 10000"/>
                <a:gd name="connsiteX37" fmla="*/ 753 w 10000"/>
                <a:gd name="connsiteY37" fmla="*/ 2222 h 10000"/>
                <a:gd name="connsiteX38" fmla="*/ 1347 w 10000"/>
                <a:gd name="connsiteY38" fmla="*/ 2381 h 10000"/>
                <a:gd name="connsiteX39" fmla="*/ 753 w 10000"/>
                <a:gd name="connsiteY39" fmla="*/ 2540 h 10000"/>
                <a:gd name="connsiteX40" fmla="*/ 753 w 10000"/>
                <a:gd name="connsiteY40" fmla="*/ 3175 h 10000"/>
                <a:gd name="connsiteX41" fmla="*/ 183 w 10000"/>
                <a:gd name="connsiteY41" fmla="*/ 3016 h 10000"/>
                <a:gd name="connsiteX42" fmla="*/ 388 w 10000"/>
                <a:gd name="connsiteY42" fmla="*/ 3333 h 10000"/>
                <a:gd name="connsiteX43" fmla="*/ 1142 w 10000"/>
                <a:gd name="connsiteY43" fmla="*/ 3333 h 10000"/>
                <a:gd name="connsiteX44" fmla="*/ 1142 w 10000"/>
                <a:gd name="connsiteY44" fmla="*/ 3968 h 10000"/>
                <a:gd name="connsiteX45" fmla="*/ 1347 w 10000"/>
                <a:gd name="connsiteY45" fmla="*/ 4603 h 10000"/>
                <a:gd name="connsiteX46" fmla="*/ 2306 w 10000"/>
                <a:gd name="connsiteY46" fmla="*/ 5079 h 10000"/>
                <a:gd name="connsiteX47" fmla="*/ 1712 w 10000"/>
                <a:gd name="connsiteY47" fmla="*/ 5397 h 10000"/>
                <a:gd name="connsiteX48" fmla="*/ 2306 w 10000"/>
                <a:gd name="connsiteY48" fmla="*/ 6190 h 10000"/>
                <a:gd name="connsiteX49" fmla="*/ 1142 w 10000"/>
                <a:gd name="connsiteY49" fmla="*/ 6508 h 10000"/>
                <a:gd name="connsiteX50" fmla="*/ 2746 w 10000"/>
                <a:gd name="connsiteY50" fmla="*/ 8418 h 10000"/>
                <a:gd name="connsiteX51" fmla="*/ 1150 w 10000"/>
                <a:gd name="connsiteY51" fmla="*/ 6578 h 10000"/>
                <a:gd name="connsiteX52" fmla="*/ 753 w 10000"/>
                <a:gd name="connsiteY52" fmla="*/ 6984 h 10000"/>
                <a:gd name="connsiteX53" fmla="*/ 571 w 10000"/>
                <a:gd name="connsiteY53" fmla="*/ 7619 h 10000"/>
                <a:gd name="connsiteX54" fmla="*/ 0 w 10000"/>
                <a:gd name="connsiteY54" fmla="*/ 7937 h 10000"/>
                <a:gd name="connsiteX55" fmla="*/ 183 w 10000"/>
                <a:gd name="connsiteY55" fmla="*/ 8254 h 10000"/>
                <a:gd name="connsiteX56" fmla="*/ 183 w 10000"/>
                <a:gd name="connsiteY56" fmla="*/ 9048 h 10000"/>
                <a:gd name="connsiteX57" fmla="*/ 388 w 10000"/>
                <a:gd name="connsiteY57" fmla="*/ 9048 h 10000"/>
                <a:gd name="connsiteX58" fmla="*/ 2306 w 10000"/>
                <a:gd name="connsiteY58" fmla="*/ 10000 h 10000"/>
                <a:gd name="connsiteX59" fmla="*/ 2306 w 10000"/>
                <a:gd name="connsiteY59" fmla="*/ 9841 h 10000"/>
                <a:gd name="connsiteX60" fmla="*/ 2676 w 10000"/>
                <a:gd name="connsiteY60" fmla="*/ 8331 h 10000"/>
                <a:gd name="connsiteX0" fmla="*/ 2877 w 10000"/>
                <a:gd name="connsiteY0" fmla="*/ 8413 h 10000"/>
                <a:gd name="connsiteX1" fmla="*/ 3653 w 10000"/>
                <a:gd name="connsiteY1" fmla="*/ 8730 h 10000"/>
                <a:gd name="connsiteX2" fmla="*/ 4224 w 10000"/>
                <a:gd name="connsiteY2" fmla="*/ 8730 h 10000"/>
                <a:gd name="connsiteX3" fmla="*/ 4612 w 10000"/>
                <a:gd name="connsiteY3" fmla="*/ 9048 h 10000"/>
                <a:gd name="connsiteX4" fmla="*/ 5388 w 10000"/>
                <a:gd name="connsiteY4" fmla="*/ 9841 h 10000"/>
                <a:gd name="connsiteX5" fmla="*/ 5753 w 10000"/>
                <a:gd name="connsiteY5" fmla="*/ 10000 h 10000"/>
                <a:gd name="connsiteX6" fmla="*/ 5959 w 10000"/>
                <a:gd name="connsiteY6" fmla="*/ 9365 h 10000"/>
                <a:gd name="connsiteX7" fmla="*/ 6530 w 10000"/>
                <a:gd name="connsiteY7" fmla="*/ 9206 h 10000"/>
                <a:gd name="connsiteX8" fmla="*/ 7100 w 10000"/>
                <a:gd name="connsiteY8" fmla="*/ 9048 h 10000"/>
                <a:gd name="connsiteX9" fmla="*/ 8447 w 10000"/>
                <a:gd name="connsiteY9" fmla="*/ 8571 h 10000"/>
                <a:gd name="connsiteX10" fmla="*/ 9429 w 10000"/>
                <a:gd name="connsiteY10" fmla="*/ 8571 h 10000"/>
                <a:gd name="connsiteX11" fmla="*/ 9612 w 10000"/>
                <a:gd name="connsiteY11" fmla="*/ 7937 h 10000"/>
                <a:gd name="connsiteX12" fmla="*/ 9224 w 10000"/>
                <a:gd name="connsiteY12" fmla="*/ 7778 h 10000"/>
                <a:gd name="connsiteX13" fmla="*/ 9224 w 10000"/>
                <a:gd name="connsiteY13" fmla="*/ 7143 h 10000"/>
                <a:gd name="connsiteX14" fmla="*/ 9612 w 10000"/>
                <a:gd name="connsiteY14" fmla="*/ 6984 h 10000"/>
                <a:gd name="connsiteX15" fmla="*/ 10000 w 10000"/>
                <a:gd name="connsiteY15" fmla="*/ 6190 h 10000"/>
                <a:gd name="connsiteX16" fmla="*/ 9041 w 10000"/>
                <a:gd name="connsiteY16" fmla="*/ 5556 h 10000"/>
                <a:gd name="connsiteX17" fmla="*/ 8653 w 10000"/>
                <a:gd name="connsiteY17" fmla="*/ 4921 h 10000"/>
                <a:gd name="connsiteX18" fmla="*/ 8447 w 10000"/>
                <a:gd name="connsiteY18" fmla="*/ 4286 h 10000"/>
                <a:gd name="connsiteX19" fmla="*/ 8836 w 10000"/>
                <a:gd name="connsiteY19" fmla="*/ 3651 h 10000"/>
                <a:gd name="connsiteX20" fmla="*/ 8447 w 10000"/>
                <a:gd name="connsiteY20" fmla="*/ 3492 h 10000"/>
                <a:gd name="connsiteX21" fmla="*/ 8447 w 10000"/>
                <a:gd name="connsiteY21" fmla="*/ 2698 h 10000"/>
                <a:gd name="connsiteX22" fmla="*/ 7489 w 10000"/>
                <a:gd name="connsiteY22" fmla="*/ 3175 h 10000"/>
                <a:gd name="connsiteX23" fmla="*/ 6530 w 10000"/>
                <a:gd name="connsiteY23" fmla="*/ 2857 h 10000"/>
                <a:gd name="connsiteX24" fmla="*/ 5571 w 10000"/>
                <a:gd name="connsiteY24" fmla="*/ 2698 h 10000"/>
                <a:gd name="connsiteX25" fmla="*/ 5959 w 10000"/>
                <a:gd name="connsiteY25" fmla="*/ 2063 h 10000"/>
                <a:gd name="connsiteX26" fmla="*/ 5000 w 10000"/>
                <a:gd name="connsiteY26" fmla="*/ 1746 h 10000"/>
                <a:gd name="connsiteX27" fmla="*/ 4224 w 10000"/>
                <a:gd name="connsiteY27" fmla="*/ 1270 h 10000"/>
                <a:gd name="connsiteX28" fmla="*/ 4041 w 10000"/>
                <a:gd name="connsiteY28" fmla="*/ 794 h 10000"/>
                <a:gd name="connsiteX29" fmla="*/ 3265 w 10000"/>
                <a:gd name="connsiteY29" fmla="*/ 317 h 10000"/>
                <a:gd name="connsiteX30" fmla="*/ 2877 w 10000"/>
                <a:gd name="connsiteY30" fmla="*/ 0 h 10000"/>
                <a:gd name="connsiteX31" fmla="*/ 2694 w 10000"/>
                <a:gd name="connsiteY31" fmla="*/ 159 h 10000"/>
                <a:gd name="connsiteX32" fmla="*/ 1530 w 10000"/>
                <a:gd name="connsiteY32" fmla="*/ 159 h 10000"/>
                <a:gd name="connsiteX33" fmla="*/ 753 w 10000"/>
                <a:gd name="connsiteY33" fmla="*/ 476 h 10000"/>
                <a:gd name="connsiteX34" fmla="*/ 183 w 10000"/>
                <a:gd name="connsiteY34" fmla="*/ 476 h 10000"/>
                <a:gd name="connsiteX35" fmla="*/ 0 w 10000"/>
                <a:gd name="connsiteY35" fmla="*/ 952 h 10000"/>
                <a:gd name="connsiteX36" fmla="*/ 183 w 10000"/>
                <a:gd name="connsiteY36" fmla="*/ 1587 h 10000"/>
                <a:gd name="connsiteX37" fmla="*/ 753 w 10000"/>
                <a:gd name="connsiteY37" fmla="*/ 2222 h 10000"/>
                <a:gd name="connsiteX38" fmla="*/ 1347 w 10000"/>
                <a:gd name="connsiteY38" fmla="*/ 2381 h 10000"/>
                <a:gd name="connsiteX39" fmla="*/ 753 w 10000"/>
                <a:gd name="connsiteY39" fmla="*/ 2540 h 10000"/>
                <a:gd name="connsiteX40" fmla="*/ 753 w 10000"/>
                <a:gd name="connsiteY40" fmla="*/ 3175 h 10000"/>
                <a:gd name="connsiteX41" fmla="*/ 183 w 10000"/>
                <a:gd name="connsiteY41" fmla="*/ 3016 h 10000"/>
                <a:gd name="connsiteX42" fmla="*/ 388 w 10000"/>
                <a:gd name="connsiteY42" fmla="*/ 3333 h 10000"/>
                <a:gd name="connsiteX43" fmla="*/ 1142 w 10000"/>
                <a:gd name="connsiteY43" fmla="*/ 3333 h 10000"/>
                <a:gd name="connsiteX44" fmla="*/ 1142 w 10000"/>
                <a:gd name="connsiteY44" fmla="*/ 3968 h 10000"/>
                <a:gd name="connsiteX45" fmla="*/ 1347 w 10000"/>
                <a:gd name="connsiteY45" fmla="*/ 4603 h 10000"/>
                <a:gd name="connsiteX46" fmla="*/ 2306 w 10000"/>
                <a:gd name="connsiteY46" fmla="*/ 5079 h 10000"/>
                <a:gd name="connsiteX47" fmla="*/ 1712 w 10000"/>
                <a:gd name="connsiteY47" fmla="*/ 5397 h 10000"/>
                <a:gd name="connsiteX48" fmla="*/ 2306 w 10000"/>
                <a:gd name="connsiteY48" fmla="*/ 6190 h 10000"/>
                <a:gd name="connsiteX49" fmla="*/ 1142 w 10000"/>
                <a:gd name="connsiteY49" fmla="*/ 6508 h 10000"/>
                <a:gd name="connsiteX50" fmla="*/ 2746 w 10000"/>
                <a:gd name="connsiteY50" fmla="*/ 8418 h 10000"/>
                <a:gd name="connsiteX51" fmla="*/ 1150 w 10000"/>
                <a:gd name="connsiteY51" fmla="*/ 6578 h 10000"/>
                <a:gd name="connsiteX52" fmla="*/ 753 w 10000"/>
                <a:gd name="connsiteY52" fmla="*/ 6984 h 10000"/>
                <a:gd name="connsiteX53" fmla="*/ 571 w 10000"/>
                <a:gd name="connsiteY53" fmla="*/ 7619 h 10000"/>
                <a:gd name="connsiteX54" fmla="*/ 0 w 10000"/>
                <a:gd name="connsiteY54" fmla="*/ 7937 h 10000"/>
                <a:gd name="connsiteX55" fmla="*/ 183 w 10000"/>
                <a:gd name="connsiteY55" fmla="*/ 8254 h 10000"/>
                <a:gd name="connsiteX56" fmla="*/ 183 w 10000"/>
                <a:gd name="connsiteY56" fmla="*/ 9048 h 10000"/>
                <a:gd name="connsiteX57" fmla="*/ 388 w 10000"/>
                <a:gd name="connsiteY57" fmla="*/ 9048 h 10000"/>
                <a:gd name="connsiteX58" fmla="*/ 2306 w 10000"/>
                <a:gd name="connsiteY58" fmla="*/ 10000 h 10000"/>
                <a:gd name="connsiteX59" fmla="*/ 2306 w 10000"/>
                <a:gd name="connsiteY59" fmla="*/ 9841 h 10000"/>
                <a:gd name="connsiteX60" fmla="*/ 2999 w 10000"/>
                <a:gd name="connsiteY60" fmla="*/ 7988 h 10000"/>
                <a:gd name="connsiteX0" fmla="*/ 2877 w 10000"/>
                <a:gd name="connsiteY0" fmla="*/ 8413 h 10000"/>
                <a:gd name="connsiteX1" fmla="*/ 3653 w 10000"/>
                <a:gd name="connsiteY1" fmla="*/ 8730 h 10000"/>
                <a:gd name="connsiteX2" fmla="*/ 4224 w 10000"/>
                <a:gd name="connsiteY2" fmla="*/ 8730 h 10000"/>
                <a:gd name="connsiteX3" fmla="*/ 4612 w 10000"/>
                <a:gd name="connsiteY3" fmla="*/ 9048 h 10000"/>
                <a:gd name="connsiteX4" fmla="*/ 5388 w 10000"/>
                <a:gd name="connsiteY4" fmla="*/ 9841 h 10000"/>
                <a:gd name="connsiteX5" fmla="*/ 5753 w 10000"/>
                <a:gd name="connsiteY5" fmla="*/ 10000 h 10000"/>
                <a:gd name="connsiteX6" fmla="*/ 5959 w 10000"/>
                <a:gd name="connsiteY6" fmla="*/ 9365 h 10000"/>
                <a:gd name="connsiteX7" fmla="*/ 6530 w 10000"/>
                <a:gd name="connsiteY7" fmla="*/ 9206 h 10000"/>
                <a:gd name="connsiteX8" fmla="*/ 7100 w 10000"/>
                <a:gd name="connsiteY8" fmla="*/ 9048 h 10000"/>
                <a:gd name="connsiteX9" fmla="*/ 8447 w 10000"/>
                <a:gd name="connsiteY9" fmla="*/ 8571 h 10000"/>
                <a:gd name="connsiteX10" fmla="*/ 9429 w 10000"/>
                <a:gd name="connsiteY10" fmla="*/ 8571 h 10000"/>
                <a:gd name="connsiteX11" fmla="*/ 9612 w 10000"/>
                <a:gd name="connsiteY11" fmla="*/ 7937 h 10000"/>
                <a:gd name="connsiteX12" fmla="*/ 9224 w 10000"/>
                <a:gd name="connsiteY12" fmla="*/ 7778 h 10000"/>
                <a:gd name="connsiteX13" fmla="*/ 9224 w 10000"/>
                <a:gd name="connsiteY13" fmla="*/ 7143 h 10000"/>
                <a:gd name="connsiteX14" fmla="*/ 9612 w 10000"/>
                <a:gd name="connsiteY14" fmla="*/ 6984 h 10000"/>
                <a:gd name="connsiteX15" fmla="*/ 10000 w 10000"/>
                <a:gd name="connsiteY15" fmla="*/ 6190 h 10000"/>
                <a:gd name="connsiteX16" fmla="*/ 9041 w 10000"/>
                <a:gd name="connsiteY16" fmla="*/ 5556 h 10000"/>
                <a:gd name="connsiteX17" fmla="*/ 8653 w 10000"/>
                <a:gd name="connsiteY17" fmla="*/ 4921 h 10000"/>
                <a:gd name="connsiteX18" fmla="*/ 8447 w 10000"/>
                <a:gd name="connsiteY18" fmla="*/ 4286 h 10000"/>
                <a:gd name="connsiteX19" fmla="*/ 8836 w 10000"/>
                <a:gd name="connsiteY19" fmla="*/ 3651 h 10000"/>
                <a:gd name="connsiteX20" fmla="*/ 8447 w 10000"/>
                <a:gd name="connsiteY20" fmla="*/ 3492 h 10000"/>
                <a:gd name="connsiteX21" fmla="*/ 8447 w 10000"/>
                <a:gd name="connsiteY21" fmla="*/ 2698 h 10000"/>
                <a:gd name="connsiteX22" fmla="*/ 7489 w 10000"/>
                <a:gd name="connsiteY22" fmla="*/ 3175 h 10000"/>
                <a:gd name="connsiteX23" fmla="*/ 6530 w 10000"/>
                <a:gd name="connsiteY23" fmla="*/ 2857 h 10000"/>
                <a:gd name="connsiteX24" fmla="*/ 5571 w 10000"/>
                <a:gd name="connsiteY24" fmla="*/ 2698 h 10000"/>
                <a:gd name="connsiteX25" fmla="*/ 5959 w 10000"/>
                <a:gd name="connsiteY25" fmla="*/ 2063 h 10000"/>
                <a:gd name="connsiteX26" fmla="*/ 5000 w 10000"/>
                <a:gd name="connsiteY26" fmla="*/ 1746 h 10000"/>
                <a:gd name="connsiteX27" fmla="*/ 4224 w 10000"/>
                <a:gd name="connsiteY27" fmla="*/ 1270 h 10000"/>
                <a:gd name="connsiteX28" fmla="*/ 4041 w 10000"/>
                <a:gd name="connsiteY28" fmla="*/ 794 h 10000"/>
                <a:gd name="connsiteX29" fmla="*/ 3265 w 10000"/>
                <a:gd name="connsiteY29" fmla="*/ 317 h 10000"/>
                <a:gd name="connsiteX30" fmla="*/ 2877 w 10000"/>
                <a:gd name="connsiteY30" fmla="*/ 0 h 10000"/>
                <a:gd name="connsiteX31" fmla="*/ 2694 w 10000"/>
                <a:gd name="connsiteY31" fmla="*/ 159 h 10000"/>
                <a:gd name="connsiteX32" fmla="*/ 1530 w 10000"/>
                <a:gd name="connsiteY32" fmla="*/ 159 h 10000"/>
                <a:gd name="connsiteX33" fmla="*/ 753 w 10000"/>
                <a:gd name="connsiteY33" fmla="*/ 476 h 10000"/>
                <a:gd name="connsiteX34" fmla="*/ 183 w 10000"/>
                <a:gd name="connsiteY34" fmla="*/ 476 h 10000"/>
                <a:gd name="connsiteX35" fmla="*/ 0 w 10000"/>
                <a:gd name="connsiteY35" fmla="*/ 952 h 10000"/>
                <a:gd name="connsiteX36" fmla="*/ 183 w 10000"/>
                <a:gd name="connsiteY36" fmla="*/ 1587 h 10000"/>
                <a:gd name="connsiteX37" fmla="*/ 753 w 10000"/>
                <a:gd name="connsiteY37" fmla="*/ 2222 h 10000"/>
                <a:gd name="connsiteX38" fmla="*/ 1347 w 10000"/>
                <a:gd name="connsiteY38" fmla="*/ 2381 h 10000"/>
                <a:gd name="connsiteX39" fmla="*/ 753 w 10000"/>
                <a:gd name="connsiteY39" fmla="*/ 2540 h 10000"/>
                <a:gd name="connsiteX40" fmla="*/ 753 w 10000"/>
                <a:gd name="connsiteY40" fmla="*/ 3175 h 10000"/>
                <a:gd name="connsiteX41" fmla="*/ 183 w 10000"/>
                <a:gd name="connsiteY41" fmla="*/ 3016 h 10000"/>
                <a:gd name="connsiteX42" fmla="*/ 388 w 10000"/>
                <a:gd name="connsiteY42" fmla="*/ 3333 h 10000"/>
                <a:gd name="connsiteX43" fmla="*/ 1142 w 10000"/>
                <a:gd name="connsiteY43" fmla="*/ 3333 h 10000"/>
                <a:gd name="connsiteX44" fmla="*/ 1142 w 10000"/>
                <a:gd name="connsiteY44" fmla="*/ 3968 h 10000"/>
                <a:gd name="connsiteX45" fmla="*/ 1347 w 10000"/>
                <a:gd name="connsiteY45" fmla="*/ 4603 h 10000"/>
                <a:gd name="connsiteX46" fmla="*/ 2306 w 10000"/>
                <a:gd name="connsiteY46" fmla="*/ 5079 h 10000"/>
                <a:gd name="connsiteX47" fmla="*/ 1712 w 10000"/>
                <a:gd name="connsiteY47" fmla="*/ 5397 h 10000"/>
                <a:gd name="connsiteX48" fmla="*/ 2306 w 10000"/>
                <a:gd name="connsiteY48" fmla="*/ 6190 h 10000"/>
                <a:gd name="connsiteX49" fmla="*/ 1142 w 10000"/>
                <a:gd name="connsiteY49" fmla="*/ 6508 h 10000"/>
                <a:gd name="connsiteX50" fmla="*/ 2997 w 10000"/>
                <a:gd name="connsiteY50" fmla="*/ 8137 h 10000"/>
                <a:gd name="connsiteX51" fmla="*/ 1150 w 10000"/>
                <a:gd name="connsiteY51" fmla="*/ 6578 h 10000"/>
                <a:gd name="connsiteX52" fmla="*/ 753 w 10000"/>
                <a:gd name="connsiteY52" fmla="*/ 6984 h 10000"/>
                <a:gd name="connsiteX53" fmla="*/ 571 w 10000"/>
                <a:gd name="connsiteY53" fmla="*/ 7619 h 10000"/>
                <a:gd name="connsiteX54" fmla="*/ 0 w 10000"/>
                <a:gd name="connsiteY54" fmla="*/ 7937 h 10000"/>
                <a:gd name="connsiteX55" fmla="*/ 183 w 10000"/>
                <a:gd name="connsiteY55" fmla="*/ 8254 h 10000"/>
                <a:gd name="connsiteX56" fmla="*/ 183 w 10000"/>
                <a:gd name="connsiteY56" fmla="*/ 9048 h 10000"/>
                <a:gd name="connsiteX57" fmla="*/ 388 w 10000"/>
                <a:gd name="connsiteY57" fmla="*/ 9048 h 10000"/>
                <a:gd name="connsiteX58" fmla="*/ 2306 w 10000"/>
                <a:gd name="connsiteY58" fmla="*/ 10000 h 10000"/>
                <a:gd name="connsiteX59" fmla="*/ 2306 w 10000"/>
                <a:gd name="connsiteY59" fmla="*/ 9841 h 10000"/>
                <a:gd name="connsiteX60" fmla="*/ 2999 w 10000"/>
                <a:gd name="connsiteY60" fmla="*/ 7988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0000" h="10000">
                  <a:moveTo>
                    <a:pt x="2877" y="8413"/>
                  </a:moveTo>
                  <a:lnTo>
                    <a:pt x="3653" y="8730"/>
                  </a:lnTo>
                  <a:lnTo>
                    <a:pt x="4224" y="8730"/>
                  </a:lnTo>
                  <a:lnTo>
                    <a:pt x="4612" y="9048"/>
                  </a:lnTo>
                  <a:lnTo>
                    <a:pt x="5388" y="9841"/>
                  </a:lnTo>
                  <a:lnTo>
                    <a:pt x="5753" y="10000"/>
                  </a:lnTo>
                  <a:cubicBezTo>
                    <a:pt x="5822" y="9788"/>
                    <a:pt x="5890" y="9577"/>
                    <a:pt x="5959" y="9365"/>
                  </a:cubicBezTo>
                  <a:lnTo>
                    <a:pt x="6530" y="9206"/>
                  </a:lnTo>
                  <a:lnTo>
                    <a:pt x="7100" y="9048"/>
                  </a:lnTo>
                  <a:lnTo>
                    <a:pt x="8447" y="8571"/>
                  </a:lnTo>
                  <a:lnTo>
                    <a:pt x="9429" y="8571"/>
                  </a:lnTo>
                  <a:lnTo>
                    <a:pt x="9612" y="7937"/>
                  </a:lnTo>
                  <a:lnTo>
                    <a:pt x="9224" y="7778"/>
                  </a:lnTo>
                  <a:lnTo>
                    <a:pt x="9224" y="7143"/>
                  </a:lnTo>
                  <a:lnTo>
                    <a:pt x="9612" y="6984"/>
                  </a:lnTo>
                  <a:lnTo>
                    <a:pt x="10000" y="6190"/>
                  </a:lnTo>
                  <a:lnTo>
                    <a:pt x="9041" y="5556"/>
                  </a:lnTo>
                  <a:lnTo>
                    <a:pt x="8653" y="4921"/>
                  </a:lnTo>
                  <a:cubicBezTo>
                    <a:pt x="8584" y="4709"/>
                    <a:pt x="8516" y="4498"/>
                    <a:pt x="8447" y="4286"/>
                  </a:cubicBezTo>
                  <a:lnTo>
                    <a:pt x="8836" y="3651"/>
                  </a:lnTo>
                  <a:lnTo>
                    <a:pt x="8447" y="3492"/>
                  </a:lnTo>
                  <a:lnTo>
                    <a:pt x="8447" y="2698"/>
                  </a:lnTo>
                  <a:lnTo>
                    <a:pt x="7489" y="3175"/>
                  </a:lnTo>
                  <a:lnTo>
                    <a:pt x="6530" y="2857"/>
                  </a:lnTo>
                  <a:lnTo>
                    <a:pt x="5571" y="2698"/>
                  </a:lnTo>
                  <a:lnTo>
                    <a:pt x="5959" y="2063"/>
                  </a:lnTo>
                  <a:lnTo>
                    <a:pt x="5000" y="1746"/>
                  </a:lnTo>
                  <a:lnTo>
                    <a:pt x="4224" y="1270"/>
                  </a:lnTo>
                  <a:lnTo>
                    <a:pt x="4041" y="794"/>
                  </a:lnTo>
                  <a:lnTo>
                    <a:pt x="3265" y="317"/>
                  </a:lnTo>
                  <a:lnTo>
                    <a:pt x="2877" y="0"/>
                  </a:lnTo>
                  <a:lnTo>
                    <a:pt x="2694" y="159"/>
                  </a:lnTo>
                  <a:lnTo>
                    <a:pt x="1530" y="159"/>
                  </a:lnTo>
                  <a:lnTo>
                    <a:pt x="753" y="476"/>
                  </a:lnTo>
                  <a:lnTo>
                    <a:pt x="183" y="476"/>
                  </a:lnTo>
                  <a:lnTo>
                    <a:pt x="0" y="952"/>
                  </a:lnTo>
                  <a:lnTo>
                    <a:pt x="183" y="1587"/>
                  </a:lnTo>
                  <a:lnTo>
                    <a:pt x="753" y="2222"/>
                  </a:lnTo>
                  <a:lnTo>
                    <a:pt x="1347" y="2381"/>
                  </a:lnTo>
                  <a:lnTo>
                    <a:pt x="753" y="2540"/>
                  </a:lnTo>
                  <a:lnTo>
                    <a:pt x="753" y="3175"/>
                  </a:lnTo>
                  <a:lnTo>
                    <a:pt x="183" y="3016"/>
                  </a:lnTo>
                  <a:cubicBezTo>
                    <a:pt x="251" y="3122"/>
                    <a:pt x="320" y="3227"/>
                    <a:pt x="388" y="3333"/>
                  </a:cubicBezTo>
                  <a:lnTo>
                    <a:pt x="1142" y="3333"/>
                  </a:lnTo>
                  <a:lnTo>
                    <a:pt x="1142" y="3968"/>
                  </a:lnTo>
                  <a:cubicBezTo>
                    <a:pt x="1210" y="4180"/>
                    <a:pt x="1279" y="4391"/>
                    <a:pt x="1347" y="4603"/>
                  </a:cubicBezTo>
                  <a:lnTo>
                    <a:pt x="2306" y="5079"/>
                  </a:lnTo>
                  <a:lnTo>
                    <a:pt x="1712" y="5397"/>
                  </a:lnTo>
                  <a:lnTo>
                    <a:pt x="2306" y="6190"/>
                  </a:lnTo>
                  <a:lnTo>
                    <a:pt x="1142" y="6508"/>
                  </a:lnTo>
                  <a:cubicBezTo>
                    <a:pt x="1210" y="6667"/>
                    <a:pt x="2929" y="7978"/>
                    <a:pt x="2997" y="8137"/>
                  </a:cubicBezTo>
                  <a:cubicBezTo>
                    <a:pt x="2405" y="7721"/>
                    <a:pt x="1742" y="6994"/>
                    <a:pt x="1150" y="6578"/>
                  </a:cubicBezTo>
                  <a:lnTo>
                    <a:pt x="753" y="6984"/>
                  </a:lnTo>
                  <a:cubicBezTo>
                    <a:pt x="692" y="7196"/>
                    <a:pt x="632" y="7407"/>
                    <a:pt x="571" y="7619"/>
                  </a:cubicBezTo>
                  <a:lnTo>
                    <a:pt x="0" y="7937"/>
                  </a:lnTo>
                  <a:lnTo>
                    <a:pt x="183" y="8254"/>
                  </a:lnTo>
                  <a:lnTo>
                    <a:pt x="183" y="9048"/>
                  </a:lnTo>
                  <a:lnTo>
                    <a:pt x="388" y="9048"/>
                  </a:lnTo>
                  <a:lnTo>
                    <a:pt x="2306" y="10000"/>
                  </a:lnTo>
                  <a:lnTo>
                    <a:pt x="2306" y="9841"/>
                  </a:lnTo>
                  <a:cubicBezTo>
                    <a:pt x="2496" y="9365"/>
                    <a:pt x="2999" y="7988"/>
                    <a:pt x="2999" y="7988"/>
                  </a:cubicBezTo>
                </a:path>
              </a:pathLst>
            </a:custGeom>
            <a:solidFill>
              <a:srgbClr val="4E85AD"/>
            </a:solidFill>
            <a:ln w="9525">
              <a:solidFill>
                <a:srgbClr val="4E85AD"/>
              </a:solidFill>
              <a:prstDash val="solid"/>
              <a:round/>
              <a:headEnd/>
              <a:tailEnd/>
            </a:ln>
            <a:extLst/>
          </p:spPr>
          <p:txBody>
            <a:bodyPr/>
            <a:lstStyle/>
            <a:p>
              <a:pPr>
                <a:defRPr/>
              </a:pPr>
              <a:endParaRPr lang="en-GB" sz="2400" b="1" kern="0">
                <a:solidFill>
                  <a:srgbClr val="000000"/>
                </a:solidFill>
              </a:endParaRPr>
            </a:p>
          </p:txBody>
        </p:sp>
        <p:sp>
          <p:nvSpPr>
            <p:cNvPr id="115" name="Freeform 71"/>
            <p:cNvSpPr>
              <a:spLocks/>
            </p:cNvSpPr>
            <p:nvPr/>
          </p:nvSpPr>
          <p:spPr bwMode="auto">
            <a:xfrm>
              <a:off x="7282385" y="4212052"/>
              <a:ext cx="318169" cy="533313"/>
            </a:xfrm>
            <a:custGeom>
              <a:avLst/>
              <a:gdLst>
                <a:gd name="T0" fmla="*/ 151 w 210"/>
                <a:gd name="T1" fmla="*/ 304 h 352"/>
                <a:gd name="T2" fmla="*/ 185 w 210"/>
                <a:gd name="T3" fmla="*/ 288 h 352"/>
                <a:gd name="T4" fmla="*/ 185 w 210"/>
                <a:gd name="T5" fmla="*/ 248 h 352"/>
                <a:gd name="T6" fmla="*/ 210 w 210"/>
                <a:gd name="T7" fmla="*/ 232 h 352"/>
                <a:gd name="T8" fmla="*/ 194 w 210"/>
                <a:gd name="T9" fmla="*/ 192 h 352"/>
                <a:gd name="T10" fmla="*/ 168 w 210"/>
                <a:gd name="T11" fmla="*/ 184 h 352"/>
                <a:gd name="T12" fmla="*/ 143 w 210"/>
                <a:gd name="T13" fmla="*/ 152 h 352"/>
                <a:gd name="T14" fmla="*/ 135 w 210"/>
                <a:gd name="T15" fmla="*/ 96 h 352"/>
                <a:gd name="T16" fmla="*/ 135 w 210"/>
                <a:gd name="T17" fmla="*/ 72 h 352"/>
                <a:gd name="T18" fmla="*/ 135 w 210"/>
                <a:gd name="T19" fmla="*/ 72 h 352"/>
                <a:gd name="T20" fmla="*/ 101 w 210"/>
                <a:gd name="T21" fmla="*/ 32 h 352"/>
                <a:gd name="T22" fmla="*/ 84 w 210"/>
                <a:gd name="T23" fmla="*/ 16 h 352"/>
                <a:gd name="T24" fmla="*/ 59 w 210"/>
                <a:gd name="T25" fmla="*/ 16 h 352"/>
                <a:gd name="T26" fmla="*/ 25 w 210"/>
                <a:gd name="T27" fmla="*/ 0 h 352"/>
                <a:gd name="T28" fmla="*/ 0 w 210"/>
                <a:gd name="T29" fmla="*/ 72 h 352"/>
                <a:gd name="T30" fmla="*/ 0 w 210"/>
                <a:gd name="T31" fmla="*/ 80 h 352"/>
                <a:gd name="T32" fmla="*/ 17 w 210"/>
                <a:gd name="T33" fmla="*/ 88 h 352"/>
                <a:gd name="T34" fmla="*/ 33 w 210"/>
                <a:gd name="T35" fmla="*/ 104 h 352"/>
                <a:gd name="T36" fmla="*/ 33 w 210"/>
                <a:gd name="T37" fmla="*/ 120 h 352"/>
                <a:gd name="T38" fmla="*/ 33 w 210"/>
                <a:gd name="T39" fmla="*/ 160 h 352"/>
                <a:gd name="T40" fmla="*/ 42 w 210"/>
                <a:gd name="T41" fmla="*/ 248 h 352"/>
                <a:gd name="T42" fmla="*/ 67 w 210"/>
                <a:gd name="T43" fmla="*/ 288 h 352"/>
                <a:gd name="T44" fmla="*/ 109 w 210"/>
                <a:gd name="T45" fmla="*/ 320 h 352"/>
                <a:gd name="T46" fmla="*/ 135 w 210"/>
                <a:gd name="T47" fmla="*/ 352 h 352"/>
                <a:gd name="T48" fmla="*/ 151 w 210"/>
                <a:gd name="T49" fmla="*/ 344 h 352"/>
                <a:gd name="T50" fmla="*/ 151 w 210"/>
                <a:gd name="T51" fmla="*/ 304 h 35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0" h="352">
                  <a:moveTo>
                    <a:pt x="151" y="304"/>
                  </a:moveTo>
                  <a:lnTo>
                    <a:pt x="185" y="288"/>
                  </a:lnTo>
                  <a:lnTo>
                    <a:pt x="185" y="248"/>
                  </a:lnTo>
                  <a:lnTo>
                    <a:pt x="210" y="232"/>
                  </a:lnTo>
                  <a:lnTo>
                    <a:pt x="194" y="192"/>
                  </a:lnTo>
                  <a:lnTo>
                    <a:pt x="168" y="184"/>
                  </a:lnTo>
                  <a:lnTo>
                    <a:pt x="143" y="152"/>
                  </a:lnTo>
                  <a:lnTo>
                    <a:pt x="135" y="96"/>
                  </a:lnTo>
                  <a:lnTo>
                    <a:pt x="135" y="72"/>
                  </a:lnTo>
                  <a:lnTo>
                    <a:pt x="101" y="32"/>
                  </a:lnTo>
                  <a:lnTo>
                    <a:pt x="84" y="16"/>
                  </a:lnTo>
                  <a:lnTo>
                    <a:pt x="59" y="16"/>
                  </a:lnTo>
                  <a:lnTo>
                    <a:pt x="25" y="0"/>
                  </a:lnTo>
                  <a:lnTo>
                    <a:pt x="0" y="72"/>
                  </a:lnTo>
                  <a:lnTo>
                    <a:pt x="0" y="80"/>
                  </a:lnTo>
                  <a:lnTo>
                    <a:pt x="17" y="88"/>
                  </a:lnTo>
                  <a:lnTo>
                    <a:pt x="33" y="104"/>
                  </a:lnTo>
                  <a:lnTo>
                    <a:pt x="33" y="120"/>
                  </a:lnTo>
                  <a:lnTo>
                    <a:pt x="33" y="160"/>
                  </a:lnTo>
                  <a:lnTo>
                    <a:pt x="42" y="248"/>
                  </a:lnTo>
                  <a:lnTo>
                    <a:pt x="67" y="288"/>
                  </a:lnTo>
                  <a:lnTo>
                    <a:pt x="109" y="320"/>
                  </a:lnTo>
                  <a:lnTo>
                    <a:pt x="135" y="352"/>
                  </a:lnTo>
                  <a:lnTo>
                    <a:pt x="151" y="344"/>
                  </a:lnTo>
                  <a:lnTo>
                    <a:pt x="151" y="304"/>
                  </a:lnTo>
                  <a:close/>
                </a:path>
              </a:pathLst>
            </a:custGeom>
            <a:solidFill>
              <a:srgbClr val="4E85AD"/>
            </a:solidFill>
            <a:ln w="28575">
              <a:noFill/>
              <a:prstDash val="solid"/>
              <a:round/>
              <a:headEnd/>
              <a:tailEnd/>
            </a:ln>
            <a:extLst/>
          </p:spPr>
          <p:txBody>
            <a:bodyPr/>
            <a:lstStyle/>
            <a:p>
              <a:pPr>
                <a:defRPr/>
              </a:pPr>
              <a:endParaRPr lang="en-GB" sz="2400" b="1" kern="0">
                <a:solidFill>
                  <a:srgbClr val="000000"/>
                </a:solidFill>
              </a:endParaRPr>
            </a:p>
          </p:txBody>
        </p:sp>
        <p:sp>
          <p:nvSpPr>
            <p:cNvPr id="119" name="Freeform 75"/>
            <p:cNvSpPr>
              <a:spLocks/>
            </p:cNvSpPr>
            <p:nvPr/>
          </p:nvSpPr>
          <p:spPr bwMode="auto">
            <a:xfrm>
              <a:off x="7486923" y="4224173"/>
              <a:ext cx="369682" cy="290898"/>
            </a:xfrm>
            <a:custGeom>
              <a:avLst/>
              <a:gdLst>
                <a:gd name="T0" fmla="*/ 227 w 244"/>
                <a:gd name="T1" fmla="*/ 32 h 192"/>
                <a:gd name="T2" fmla="*/ 185 w 244"/>
                <a:gd name="T3" fmla="*/ 16 h 192"/>
                <a:gd name="T4" fmla="*/ 177 w 244"/>
                <a:gd name="T5" fmla="*/ 0 h 192"/>
                <a:gd name="T6" fmla="*/ 177 w 244"/>
                <a:gd name="T7" fmla="*/ 0 h 192"/>
                <a:gd name="T8" fmla="*/ 134 w 244"/>
                <a:gd name="T9" fmla="*/ 0 h 192"/>
                <a:gd name="T10" fmla="*/ 75 w 244"/>
                <a:gd name="T11" fmla="*/ 24 h 192"/>
                <a:gd name="T12" fmla="*/ 50 w 244"/>
                <a:gd name="T13" fmla="*/ 32 h 192"/>
                <a:gd name="T14" fmla="*/ 25 w 244"/>
                <a:gd name="T15" fmla="*/ 40 h 192"/>
                <a:gd name="T16" fmla="*/ 16 w 244"/>
                <a:gd name="T17" fmla="*/ 72 h 192"/>
                <a:gd name="T18" fmla="*/ 0 w 244"/>
                <a:gd name="T19" fmla="*/ 64 h 192"/>
                <a:gd name="T20" fmla="*/ 0 w 244"/>
                <a:gd name="T21" fmla="*/ 88 h 192"/>
                <a:gd name="T22" fmla="*/ 8 w 244"/>
                <a:gd name="T23" fmla="*/ 144 h 192"/>
                <a:gd name="T24" fmla="*/ 33 w 244"/>
                <a:gd name="T25" fmla="*/ 176 h 192"/>
                <a:gd name="T26" fmla="*/ 59 w 244"/>
                <a:gd name="T27" fmla="*/ 184 h 192"/>
                <a:gd name="T28" fmla="*/ 67 w 244"/>
                <a:gd name="T29" fmla="*/ 192 h 192"/>
                <a:gd name="T30" fmla="*/ 75 w 244"/>
                <a:gd name="T31" fmla="*/ 192 h 192"/>
                <a:gd name="T32" fmla="*/ 109 w 244"/>
                <a:gd name="T33" fmla="*/ 176 h 192"/>
                <a:gd name="T34" fmla="*/ 134 w 244"/>
                <a:gd name="T35" fmla="*/ 176 h 192"/>
                <a:gd name="T36" fmla="*/ 168 w 244"/>
                <a:gd name="T37" fmla="*/ 136 h 192"/>
                <a:gd name="T38" fmla="*/ 236 w 244"/>
                <a:gd name="T39" fmla="*/ 128 h 192"/>
                <a:gd name="T40" fmla="*/ 244 w 244"/>
                <a:gd name="T41" fmla="*/ 104 h 192"/>
                <a:gd name="T42" fmla="*/ 244 w 244"/>
                <a:gd name="T43" fmla="*/ 64 h 192"/>
                <a:gd name="T44" fmla="*/ 227 w 244"/>
                <a:gd name="T45" fmla="*/ 32 h 19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44" h="192">
                  <a:moveTo>
                    <a:pt x="227" y="32"/>
                  </a:moveTo>
                  <a:lnTo>
                    <a:pt x="185" y="16"/>
                  </a:lnTo>
                  <a:lnTo>
                    <a:pt x="177" y="0"/>
                  </a:lnTo>
                  <a:lnTo>
                    <a:pt x="134" y="0"/>
                  </a:lnTo>
                  <a:lnTo>
                    <a:pt x="75" y="24"/>
                  </a:lnTo>
                  <a:lnTo>
                    <a:pt x="50" y="32"/>
                  </a:lnTo>
                  <a:lnTo>
                    <a:pt x="25" y="40"/>
                  </a:lnTo>
                  <a:lnTo>
                    <a:pt x="16" y="72"/>
                  </a:lnTo>
                  <a:lnTo>
                    <a:pt x="0" y="64"/>
                  </a:lnTo>
                  <a:lnTo>
                    <a:pt x="0" y="88"/>
                  </a:lnTo>
                  <a:lnTo>
                    <a:pt x="8" y="144"/>
                  </a:lnTo>
                  <a:lnTo>
                    <a:pt x="33" y="176"/>
                  </a:lnTo>
                  <a:lnTo>
                    <a:pt x="59" y="184"/>
                  </a:lnTo>
                  <a:lnTo>
                    <a:pt x="67" y="192"/>
                  </a:lnTo>
                  <a:lnTo>
                    <a:pt x="75" y="192"/>
                  </a:lnTo>
                  <a:lnTo>
                    <a:pt x="109" y="176"/>
                  </a:lnTo>
                  <a:lnTo>
                    <a:pt x="134" y="176"/>
                  </a:lnTo>
                  <a:lnTo>
                    <a:pt x="168" y="136"/>
                  </a:lnTo>
                  <a:lnTo>
                    <a:pt x="236" y="128"/>
                  </a:lnTo>
                  <a:lnTo>
                    <a:pt x="244" y="104"/>
                  </a:lnTo>
                  <a:lnTo>
                    <a:pt x="244" y="64"/>
                  </a:lnTo>
                  <a:lnTo>
                    <a:pt x="227" y="32"/>
                  </a:lnTo>
                  <a:close/>
                </a:path>
              </a:pathLst>
            </a:custGeom>
            <a:solidFill>
              <a:srgbClr val="4E85AD"/>
            </a:solidFill>
            <a:ln w="28575">
              <a:noFill/>
              <a:prstDash val="solid"/>
              <a:round/>
              <a:headEnd/>
              <a:tailEnd/>
            </a:ln>
            <a:extLst/>
          </p:spPr>
          <p:txBody>
            <a:bodyPr/>
            <a:lstStyle/>
            <a:p>
              <a:pPr>
                <a:defRPr/>
              </a:pPr>
              <a:endParaRPr lang="en-GB" sz="2400" b="1" kern="0">
                <a:solidFill>
                  <a:srgbClr val="000000"/>
                </a:solidFill>
              </a:endParaRPr>
            </a:p>
          </p:txBody>
        </p:sp>
        <p:sp>
          <p:nvSpPr>
            <p:cNvPr id="135" name="Freeform 91"/>
            <p:cNvSpPr>
              <a:spLocks/>
            </p:cNvSpPr>
            <p:nvPr/>
          </p:nvSpPr>
          <p:spPr bwMode="auto">
            <a:xfrm>
              <a:off x="7486923" y="2103043"/>
              <a:ext cx="1468124" cy="1406006"/>
            </a:xfrm>
            <a:custGeom>
              <a:avLst/>
              <a:gdLst>
                <a:gd name="T0" fmla="*/ 910 w 969"/>
                <a:gd name="T1" fmla="*/ 96 h 928"/>
                <a:gd name="T2" fmla="*/ 910 w 969"/>
                <a:gd name="T3" fmla="*/ 40 h 928"/>
                <a:gd name="T4" fmla="*/ 825 w 969"/>
                <a:gd name="T5" fmla="*/ 0 h 928"/>
                <a:gd name="T6" fmla="*/ 733 w 969"/>
                <a:gd name="T7" fmla="*/ 32 h 928"/>
                <a:gd name="T8" fmla="*/ 691 w 969"/>
                <a:gd name="T9" fmla="*/ 72 h 928"/>
                <a:gd name="T10" fmla="*/ 615 w 969"/>
                <a:gd name="T11" fmla="*/ 160 h 928"/>
                <a:gd name="T12" fmla="*/ 573 w 969"/>
                <a:gd name="T13" fmla="*/ 176 h 928"/>
                <a:gd name="T14" fmla="*/ 505 w 969"/>
                <a:gd name="T15" fmla="*/ 184 h 928"/>
                <a:gd name="T16" fmla="*/ 446 w 969"/>
                <a:gd name="T17" fmla="*/ 200 h 928"/>
                <a:gd name="T18" fmla="*/ 387 w 969"/>
                <a:gd name="T19" fmla="*/ 224 h 928"/>
                <a:gd name="T20" fmla="*/ 294 w 969"/>
                <a:gd name="T21" fmla="*/ 208 h 928"/>
                <a:gd name="T22" fmla="*/ 143 w 969"/>
                <a:gd name="T23" fmla="*/ 224 h 928"/>
                <a:gd name="T24" fmla="*/ 84 w 969"/>
                <a:gd name="T25" fmla="*/ 272 h 928"/>
                <a:gd name="T26" fmla="*/ 75 w 969"/>
                <a:gd name="T27" fmla="*/ 304 h 928"/>
                <a:gd name="T28" fmla="*/ 118 w 969"/>
                <a:gd name="T29" fmla="*/ 408 h 928"/>
                <a:gd name="T30" fmla="*/ 33 w 969"/>
                <a:gd name="T31" fmla="*/ 512 h 928"/>
                <a:gd name="T32" fmla="*/ 16 w 969"/>
                <a:gd name="T33" fmla="*/ 592 h 928"/>
                <a:gd name="T34" fmla="*/ 0 w 969"/>
                <a:gd name="T35" fmla="*/ 680 h 928"/>
                <a:gd name="T36" fmla="*/ 50 w 969"/>
                <a:gd name="T37" fmla="*/ 696 h 928"/>
                <a:gd name="T38" fmla="*/ 109 w 969"/>
                <a:gd name="T39" fmla="*/ 696 h 928"/>
                <a:gd name="T40" fmla="*/ 177 w 969"/>
                <a:gd name="T41" fmla="*/ 704 h 928"/>
                <a:gd name="T42" fmla="*/ 261 w 969"/>
                <a:gd name="T43" fmla="*/ 712 h 928"/>
                <a:gd name="T44" fmla="*/ 362 w 969"/>
                <a:gd name="T45" fmla="*/ 664 h 928"/>
                <a:gd name="T46" fmla="*/ 404 w 969"/>
                <a:gd name="T47" fmla="*/ 616 h 928"/>
                <a:gd name="T48" fmla="*/ 463 w 969"/>
                <a:gd name="T49" fmla="*/ 600 h 928"/>
                <a:gd name="T50" fmla="*/ 556 w 969"/>
                <a:gd name="T51" fmla="*/ 600 h 928"/>
                <a:gd name="T52" fmla="*/ 640 w 969"/>
                <a:gd name="T53" fmla="*/ 648 h 928"/>
                <a:gd name="T54" fmla="*/ 707 w 969"/>
                <a:gd name="T55" fmla="*/ 696 h 928"/>
                <a:gd name="T56" fmla="*/ 758 w 969"/>
                <a:gd name="T57" fmla="*/ 760 h 928"/>
                <a:gd name="T58" fmla="*/ 657 w 969"/>
                <a:gd name="T59" fmla="*/ 800 h 928"/>
                <a:gd name="T60" fmla="*/ 657 w 969"/>
                <a:gd name="T61" fmla="*/ 888 h 928"/>
                <a:gd name="T62" fmla="*/ 674 w 969"/>
                <a:gd name="T63" fmla="*/ 928 h 928"/>
                <a:gd name="T64" fmla="*/ 766 w 969"/>
                <a:gd name="T65" fmla="*/ 904 h 928"/>
                <a:gd name="T66" fmla="*/ 808 w 969"/>
                <a:gd name="T67" fmla="*/ 768 h 928"/>
                <a:gd name="T68" fmla="*/ 867 w 969"/>
                <a:gd name="T69" fmla="*/ 704 h 928"/>
                <a:gd name="T70" fmla="*/ 969 w 969"/>
                <a:gd name="T71" fmla="*/ 688 h 928"/>
                <a:gd name="T72" fmla="*/ 935 w 969"/>
                <a:gd name="T73" fmla="*/ 104 h 9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69" h="928">
                  <a:moveTo>
                    <a:pt x="935" y="104"/>
                  </a:moveTo>
                  <a:lnTo>
                    <a:pt x="910" y="96"/>
                  </a:lnTo>
                  <a:lnTo>
                    <a:pt x="893" y="56"/>
                  </a:lnTo>
                  <a:lnTo>
                    <a:pt x="910" y="40"/>
                  </a:lnTo>
                  <a:lnTo>
                    <a:pt x="867" y="16"/>
                  </a:lnTo>
                  <a:lnTo>
                    <a:pt x="825" y="0"/>
                  </a:lnTo>
                  <a:lnTo>
                    <a:pt x="766" y="32"/>
                  </a:lnTo>
                  <a:lnTo>
                    <a:pt x="733" y="32"/>
                  </a:lnTo>
                  <a:lnTo>
                    <a:pt x="724" y="72"/>
                  </a:lnTo>
                  <a:lnTo>
                    <a:pt x="691" y="72"/>
                  </a:lnTo>
                  <a:lnTo>
                    <a:pt x="632" y="96"/>
                  </a:lnTo>
                  <a:lnTo>
                    <a:pt x="615" y="160"/>
                  </a:lnTo>
                  <a:lnTo>
                    <a:pt x="623" y="192"/>
                  </a:lnTo>
                  <a:lnTo>
                    <a:pt x="573" y="176"/>
                  </a:lnTo>
                  <a:lnTo>
                    <a:pt x="530" y="200"/>
                  </a:lnTo>
                  <a:lnTo>
                    <a:pt x="505" y="184"/>
                  </a:lnTo>
                  <a:lnTo>
                    <a:pt x="480" y="216"/>
                  </a:lnTo>
                  <a:lnTo>
                    <a:pt x="446" y="200"/>
                  </a:lnTo>
                  <a:lnTo>
                    <a:pt x="412" y="200"/>
                  </a:lnTo>
                  <a:lnTo>
                    <a:pt x="387" y="224"/>
                  </a:lnTo>
                  <a:lnTo>
                    <a:pt x="353" y="200"/>
                  </a:lnTo>
                  <a:lnTo>
                    <a:pt x="294" y="208"/>
                  </a:lnTo>
                  <a:lnTo>
                    <a:pt x="202" y="216"/>
                  </a:lnTo>
                  <a:lnTo>
                    <a:pt x="143" y="224"/>
                  </a:lnTo>
                  <a:lnTo>
                    <a:pt x="101" y="248"/>
                  </a:lnTo>
                  <a:lnTo>
                    <a:pt x="84" y="272"/>
                  </a:lnTo>
                  <a:lnTo>
                    <a:pt x="50" y="272"/>
                  </a:lnTo>
                  <a:lnTo>
                    <a:pt x="75" y="304"/>
                  </a:lnTo>
                  <a:lnTo>
                    <a:pt x="109" y="368"/>
                  </a:lnTo>
                  <a:lnTo>
                    <a:pt x="118" y="408"/>
                  </a:lnTo>
                  <a:lnTo>
                    <a:pt x="84" y="416"/>
                  </a:lnTo>
                  <a:lnTo>
                    <a:pt x="33" y="512"/>
                  </a:lnTo>
                  <a:lnTo>
                    <a:pt x="50" y="584"/>
                  </a:lnTo>
                  <a:lnTo>
                    <a:pt x="16" y="592"/>
                  </a:lnTo>
                  <a:lnTo>
                    <a:pt x="8" y="632"/>
                  </a:lnTo>
                  <a:lnTo>
                    <a:pt x="0" y="680"/>
                  </a:lnTo>
                  <a:lnTo>
                    <a:pt x="16" y="672"/>
                  </a:lnTo>
                  <a:lnTo>
                    <a:pt x="50" y="696"/>
                  </a:lnTo>
                  <a:lnTo>
                    <a:pt x="75" y="720"/>
                  </a:lnTo>
                  <a:lnTo>
                    <a:pt x="109" y="696"/>
                  </a:lnTo>
                  <a:lnTo>
                    <a:pt x="143" y="704"/>
                  </a:lnTo>
                  <a:lnTo>
                    <a:pt x="177" y="704"/>
                  </a:lnTo>
                  <a:lnTo>
                    <a:pt x="227" y="696"/>
                  </a:lnTo>
                  <a:lnTo>
                    <a:pt x="261" y="712"/>
                  </a:lnTo>
                  <a:lnTo>
                    <a:pt x="286" y="688"/>
                  </a:lnTo>
                  <a:lnTo>
                    <a:pt x="362" y="664"/>
                  </a:lnTo>
                  <a:lnTo>
                    <a:pt x="396" y="616"/>
                  </a:lnTo>
                  <a:lnTo>
                    <a:pt x="404" y="616"/>
                  </a:lnTo>
                  <a:lnTo>
                    <a:pt x="412" y="608"/>
                  </a:lnTo>
                  <a:lnTo>
                    <a:pt x="463" y="600"/>
                  </a:lnTo>
                  <a:lnTo>
                    <a:pt x="488" y="576"/>
                  </a:lnTo>
                  <a:lnTo>
                    <a:pt x="556" y="600"/>
                  </a:lnTo>
                  <a:lnTo>
                    <a:pt x="615" y="600"/>
                  </a:lnTo>
                  <a:lnTo>
                    <a:pt x="640" y="648"/>
                  </a:lnTo>
                  <a:lnTo>
                    <a:pt x="691" y="664"/>
                  </a:lnTo>
                  <a:lnTo>
                    <a:pt x="707" y="696"/>
                  </a:lnTo>
                  <a:lnTo>
                    <a:pt x="741" y="728"/>
                  </a:lnTo>
                  <a:lnTo>
                    <a:pt x="758" y="760"/>
                  </a:lnTo>
                  <a:lnTo>
                    <a:pt x="682" y="776"/>
                  </a:lnTo>
                  <a:lnTo>
                    <a:pt x="657" y="800"/>
                  </a:lnTo>
                  <a:lnTo>
                    <a:pt x="674" y="824"/>
                  </a:lnTo>
                  <a:lnTo>
                    <a:pt x="657" y="888"/>
                  </a:lnTo>
                  <a:lnTo>
                    <a:pt x="640" y="912"/>
                  </a:lnTo>
                  <a:lnTo>
                    <a:pt x="674" y="928"/>
                  </a:lnTo>
                  <a:lnTo>
                    <a:pt x="724" y="904"/>
                  </a:lnTo>
                  <a:lnTo>
                    <a:pt x="766" y="904"/>
                  </a:lnTo>
                  <a:lnTo>
                    <a:pt x="766" y="872"/>
                  </a:lnTo>
                  <a:lnTo>
                    <a:pt x="808" y="768"/>
                  </a:lnTo>
                  <a:lnTo>
                    <a:pt x="834" y="736"/>
                  </a:lnTo>
                  <a:lnTo>
                    <a:pt x="867" y="704"/>
                  </a:lnTo>
                  <a:lnTo>
                    <a:pt x="918" y="680"/>
                  </a:lnTo>
                  <a:lnTo>
                    <a:pt x="969" y="688"/>
                  </a:lnTo>
                  <a:lnTo>
                    <a:pt x="969" y="104"/>
                  </a:lnTo>
                  <a:lnTo>
                    <a:pt x="935" y="104"/>
                  </a:lnTo>
                  <a:close/>
                </a:path>
              </a:pathLst>
            </a:custGeom>
            <a:solidFill>
              <a:srgbClr val="4E85AD"/>
            </a:solidFill>
            <a:ln w="12700">
              <a:solidFill>
                <a:srgbClr val="4E85AD"/>
              </a:solidFill>
              <a:prstDash val="solid"/>
              <a:round/>
              <a:headEnd/>
              <a:tailEnd/>
            </a:ln>
            <a:extLst/>
          </p:spPr>
          <p:txBody>
            <a:bodyPr/>
            <a:lstStyle/>
            <a:p>
              <a:pPr>
                <a:defRPr/>
              </a:pPr>
              <a:endParaRPr lang="en-GB" sz="2400" b="1" kern="0">
                <a:solidFill>
                  <a:srgbClr val="000000"/>
                </a:solidFill>
              </a:endParaRPr>
            </a:p>
          </p:txBody>
        </p:sp>
        <p:sp>
          <p:nvSpPr>
            <p:cNvPr id="136" name="Freeform 92"/>
            <p:cNvSpPr>
              <a:spLocks/>
            </p:cNvSpPr>
            <p:nvPr/>
          </p:nvSpPr>
          <p:spPr bwMode="auto">
            <a:xfrm>
              <a:off x="7457506" y="1618213"/>
              <a:ext cx="1116000" cy="924010"/>
            </a:xfrm>
            <a:custGeom>
              <a:avLst/>
              <a:gdLst>
                <a:gd name="T0" fmla="*/ 657 w 725"/>
                <a:gd name="T1" fmla="*/ 320 h 600"/>
                <a:gd name="T2" fmla="*/ 641 w 725"/>
                <a:gd name="T3" fmla="*/ 280 h 600"/>
                <a:gd name="T4" fmla="*/ 708 w 725"/>
                <a:gd name="T5" fmla="*/ 256 h 600"/>
                <a:gd name="T6" fmla="*/ 700 w 725"/>
                <a:gd name="T7" fmla="*/ 208 h 600"/>
                <a:gd name="T8" fmla="*/ 624 w 725"/>
                <a:gd name="T9" fmla="*/ 168 h 600"/>
                <a:gd name="T10" fmla="*/ 548 w 725"/>
                <a:gd name="T11" fmla="*/ 136 h 600"/>
                <a:gd name="T12" fmla="*/ 514 w 725"/>
                <a:gd name="T13" fmla="*/ 104 h 600"/>
                <a:gd name="T14" fmla="*/ 506 w 725"/>
                <a:gd name="T15" fmla="*/ 40 h 600"/>
                <a:gd name="T16" fmla="*/ 438 w 725"/>
                <a:gd name="T17" fmla="*/ 8 h 600"/>
                <a:gd name="T18" fmla="*/ 379 w 725"/>
                <a:gd name="T19" fmla="*/ 16 h 600"/>
                <a:gd name="T20" fmla="*/ 329 w 725"/>
                <a:gd name="T21" fmla="*/ 16 h 600"/>
                <a:gd name="T22" fmla="*/ 278 w 725"/>
                <a:gd name="T23" fmla="*/ 0 h 600"/>
                <a:gd name="T24" fmla="*/ 202 w 725"/>
                <a:gd name="T25" fmla="*/ 64 h 600"/>
                <a:gd name="T26" fmla="*/ 186 w 725"/>
                <a:gd name="T27" fmla="*/ 88 h 600"/>
                <a:gd name="T28" fmla="*/ 211 w 725"/>
                <a:gd name="T29" fmla="*/ 128 h 600"/>
                <a:gd name="T30" fmla="*/ 177 w 725"/>
                <a:gd name="T31" fmla="*/ 152 h 600"/>
                <a:gd name="T32" fmla="*/ 143 w 725"/>
                <a:gd name="T33" fmla="*/ 184 h 600"/>
                <a:gd name="T34" fmla="*/ 143 w 725"/>
                <a:gd name="T35" fmla="*/ 248 h 600"/>
                <a:gd name="T36" fmla="*/ 135 w 725"/>
                <a:gd name="T37" fmla="*/ 272 h 600"/>
                <a:gd name="T38" fmla="*/ 76 w 725"/>
                <a:gd name="T39" fmla="*/ 296 h 600"/>
                <a:gd name="T40" fmla="*/ 68 w 725"/>
                <a:gd name="T41" fmla="*/ 328 h 600"/>
                <a:gd name="T42" fmla="*/ 0 w 725"/>
                <a:gd name="T43" fmla="*/ 344 h 600"/>
                <a:gd name="T44" fmla="*/ 59 w 725"/>
                <a:gd name="T45" fmla="*/ 464 h 600"/>
                <a:gd name="T46" fmla="*/ 17 w 725"/>
                <a:gd name="T47" fmla="*/ 536 h 600"/>
                <a:gd name="T48" fmla="*/ 59 w 725"/>
                <a:gd name="T49" fmla="*/ 600 h 600"/>
                <a:gd name="T50" fmla="*/ 110 w 725"/>
                <a:gd name="T51" fmla="*/ 576 h 600"/>
                <a:gd name="T52" fmla="*/ 211 w 725"/>
                <a:gd name="T53" fmla="*/ 544 h 600"/>
                <a:gd name="T54" fmla="*/ 362 w 725"/>
                <a:gd name="T55" fmla="*/ 528 h 600"/>
                <a:gd name="T56" fmla="*/ 421 w 725"/>
                <a:gd name="T57" fmla="*/ 528 h 600"/>
                <a:gd name="T58" fmla="*/ 489 w 725"/>
                <a:gd name="T59" fmla="*/ 544 h 600"/>
                <a:gd name="T60" fmla="*/ 539 w 725"/>
                <a:gd name="T61" fmla="*/ 528 h 600"/>
                <a:gd name="T62" fmla="*/ 632 w 725"/>
                <a:gd name="T63" fmla="*/ 520 h 600"/>
                <a:gd name="T64" fmla="*/ 641 w 725"/>
                <a:gd name="T65" fmla="*/ 424 h 600"/>
                <a:gd name="T66" fmla="*/ 674 w 725"/>
                <a:gd name="T67" fmla="*/ 368 h 60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25" h="600">
                  <a:moveTo>
                    <a:pt x="657" y="344"/>
                  </a:moveTo>
                  <a:lnTo>
                    <a:pt x="657" y="320"/>
                  </a:lnTo>
                  <a:lnTo>
                    <a:pt x="632" y="304"/>
                  </a:lnTo>
                  <a:lnTo>
                    <a:pt x="641" y="280"/>
                  </a:lnTo>
                  <a:lnTo>
                    <a:pt x="691" y="272"/>
                  </a:lnTo>
                  <a:lnTo>
                    <a:pt x="708" y="256"/>
                  </a:lnTo>
                  <a:lnTo>
                    <a:pt x="725" y="232"/>
                  </a:lnTo>
                  <a:lnTo>
                    <a:pt x="700" y="208"/>
                  </a:lnTo>
                  <a:lnTo>
                    <a:pt x="632" y="192"/>
                  </a:lnTo>
                  <a:lnTo>
                    <a:pt x="624" y="168"/>
                  </a:lnTo>
                  <a:lnTo>
                    <a:pt x="582" y="160"/>
                  </a:lnTo>
                  <a:lnTo>
                    <a:pt x="548" y="136"/>
                  </a:lnTo>
                  <a:lnTo>
                    <a:pt x="548" y="120"/>
                  </a:lnTo>
                  <a:lnTo>
                    <a:pt x="514" y="104"/>
                  </a:lnTo>
                  <a:lnTo>
                    <a:pt x="514" y="72"/>
                  </a:lnTo>
                  <a:lnTo>
                    <a:pt x="506" y="40"/>
                  </a:lnTo>
                  <a:lnTo>
                    <a:pt x="472" y="16"/>
                  </a:lnTo>
                  <a:lnTo>
                    <a:pt x="438" y="8"/>
                  </a:lnTo>
                  <a:lnTo>
                    <a:pt x="396" y="32"/>
                  </a:lnTo>
                  <a:lnTo>
                    <a:pt x="379" y="16"/>
                  </a:lnTo>
                  <a:lnTo>
                    <a:pt x="346" y="8"/>
                  </a:lnTo>
                  <a:lnTo>
                    <a:pt x="329" y="16"/>
                  </a:lnTo>
                  <a:lnTo>
                    <a:pt x="303" y="0"/>
                  </a:lnTo>
                  <a:lnTo>
                    <a:pt x="278" y="0"/>
                  </a:lnTo>
                  <a:lnTo>
                    <a:pt x="245" y="64"/>
                  </a:lnTo>
                  <a:lnTo>
                    <a:pt x="202" y="64"/>
                  </a:lnTo>
                  <a:lnTo>
                    <a:pt x="177" y="80"/>
                  </a:lnTo>
                  <a:lnTo>
                    <a:pt x="186" y="88"/>
                  </a:lnTo>
                  <a:lnTo>
                    <a:pt x="186" y="120"/>
                  </a:lnTo>
                  <a:lnTo>
                    <a:pt x="211" y="128"/>
                  </a:lnTo>
                  <a:lnTo>
                    <a:pt x="202" y="144"/>
                  </a:lnTo>
                  <a:lnTo>
                    <a:pt x="177" y="152"/>
                  </a:lnTo>
                  <a:lnTo>
                    <a:pt x="169" y="176"/>
                  </a:lnTo>
                  <a:lnTo>
                    <a:pt x="143" y="184"/>
                  </a:lnTo>
                  <a:lnTo>
                    <a:pt x="143" y="216"/>
                  </a:lnTo>
                  <a:lnTo>
                    <a:pt x="143" y="248"/>
                  </a:lnTo>
                  <a:lnTo>
                    <a:pt x="160" y="280"/>
                  </a:lnTo>
                  <a:lnTo>
                    <a:pt x="135" y="272"/>
                  </a:lnTo>
                  <a:lnTo>
                    <a:pt x="110" y="288"/>
                  </a:lnTo>
                  <a:lnTo>
                    <a:pt x="76" y="296"/>
                  </a:lnTo>
                  <a:lnTo>
                    <a:pt x="84" y="320"/>
                  </a:lnTo>
                  <a:lnTo>
                    <a:pt x="68" y="328"/>
                  </a:lnTo>
                  <a:lnTo>
                    <a:pt x="34" y="320"/>
                  </a:lnTo>
                  <a:lnTo>
                    <a:pt x="0" y="344"/>
                  </a:lnTo>
                  <a:lnTo>
                    <a:pt x="17" y="384"/>
                  </a:lnTo>
                  <a:lnTo>
                    <a:pt x="59" y="464"/>
                  </a:lnTo>
                  <a:lnTo>
                    <a:pt x="17" y="512"/>
                  </a:lnTo>
                  <a:lnTo>
                    <a:pt x="17" y="536"/>
                  </a:lnTo>
                  <a:lnTo>
                    <a:pt x="51" y="544"/>
                  </a:lnTo>
                  <a:lnTo>
                    <a:pt x="59" y="600"/>
                  </a:lnTo>
                  <a:lnTo>
                    <a:pt x="93" y="600"/>
                  </a:lnTo>
                  <a:lnTo>
                    <a:pt x="110" y="576"/>
                  </a:lnTo>
                  <a:lnTo>
                    <a:pt x="152" y="552"/>
                  </a:lnTo>
                  <a:lnTo>
                    <a:pt x="211" y="544"/>
                  </a:lnTo>
                  <a:lnTo>
                    <a:pt x="303" y="536"/>
                  </a:lnTo>
                  <a:lnTo>
                    <a:pt x="362" y="528"/>
                  </a:lnTo>
                  <a:lnTo>
                    <a:pt x="396" y="552"/>
                  </a:lnTo>
                  <a:lnTo>
                    <a:pt x="421" y="528"/>
                  </a:lnTo>
                  <a:lnTo>
                    <a:pt x="455" y="528"/>
                  </a:lnTo>
                  <a:lnTo>
                    <a:pt x="489" y="544"/>
                  </a:lnTo>
                  <a:lnTo>
                    <a:pt x="514" y="512"/>
                  </a:lnTo>
                  <a:lnTo>
                    <a:pt x="539" y="528"/>
                  </a:lnTo>
                  <a:lnTo>
                    <a:pt x="582" y="504"/>
                  </a:lnTo>
                  <a:lnTo>
                    <a:pt x="632" y="520"/>
                  </a:lnTo>
                  <a:lnTo>
                    <a:pt x="624" y="488"/>
                  </a:lnTo>
                  <a:lnTo>
                    <a:pt x="641" y="424"/>
                  </a:lnTo>
                  <a:lnTo>
                    <a:pt x="700" y="400"/>
                  </a:lnTo>
                  <a:lnTo>
                    <a:pt x="674" y="368"/>
                  </a:lnTo>
                  <a:lnTo>
                    <a:pt x="657" y="344"/>
                  </a:lnTo>
                  <a:close/>
                </a:path>
              </a:pathLst>
            </a:custGeom>
            <a:solidFill>
              <a:srgbClr val="4E85AD"/>
            </a:solidFill>
            <a:ln w="12700">
              <a:solidFill>
                <a:srgbClr val="4E85AD"/>
              </a:solidFill>
              <a:round/>
              <a:headEnd/>
              <a:tailEnd/>
            </a:ln>
            <a:extLst/>
          </p:spPr>
          <p:txBody>
            <a:bodyPr/>
            <a:lstStyle/>
            <a:p>
              <a:pPr>
                <a:defRPr/>
              </a:pPr>
              <a:endParaRPr lang="en-GB" sz="2400" b="1" kern="0">
                <a:solidFill>
                  <a:srgbClr val="000000"/>
                </a:solidFill>
              </a:endParaRPr>
            </a:p>
          </p:txBody>
        </p:sp>
      </p:grpSp>
      <p:grpSp>
        <p:nvGrpSpPr>
          <p:cNvPr id="84" name="Gruppo 83"/>
          <p:cNvGrpSpPr>
            <a:grpSpLocks noChangeAspect="1"/>
          </p:cNvGrpSpPr>
          <p:nvPr/>
        </p:nvGrpSpPr>
        <p:grpSpPr>
          <a:xfrm>
            <a:off x="4744800" y="1080000"/>
            <a:ext cx="4200754" cy="5040000"/>
            <a:chOff x="3355799" y="1018846"/>
            <a:chExt cx="3549861" cy="4259059"/>
          </a:xfrm>
        </p:grpSpPr>
        <p:grpSp>
          <p:nvGrpSpPr>
            <p:cNvPr id="85" name="Gruppo 84"/>
            <p:cNvGrpSpPr/>
            <p:nvPr/>
          </p:nvGrpSpPr>
          <p:grpSpPr>
            <a:xfrm>
              <a:off x="3355799" y="1018846"/>
              <a:ext cx="3549861" cy="4259059"/>
              <a:chOff x="5405186" y="1618213"/>
              <a:chExt cx="3549861" cy="3769551"/>
            </a:xfrm>
          </p:grpSpPr>
          <p:sp>
            <p:nvSpPr>
              <p:cNvPr id="87" name="Freeform 20"/>
              <p:cNvSpPr>
                <a:spLocks/>
              </p:cNvSpPr>
              <p:nvPr/>
            </p:nvSpPr>
            <p:spPr bwMode="auto">
              <a:xfrm>
                <a:off x="6286970" y="5072625"/>
                <a:ext cx="496950" cy="315139"/>
              </a:xfrm>
              <a:custGeom>
                <a:avLst/>
                <a:gdLst>
                  <a:gd name="T0" fmla="*/ 0 w 328"/>
                  <a:gd name="T1" fmla="*/ 80 h 208"/>
                  <a:gd name="T2" fmla="*/ 0 w 328"/>
                  <a:gd name="T3" fmla="*/ 56 h 208"/>
                  <a:gd name="T4" fmla="*/ 25 w 328"/>
                  <a:gd name="T5" fmla="*/ 32 h 208"/>
                  <a:gd name="T6" fmla="*/ 50 w 328"/>
                  <a:gd name="T7" fmla="*/ 48 h 208"/>
                  <a:gd name="T8" fmla="*/ 67 w 328"/>
                  <a:gd name="T9" fmla="*/ 32 h 208"/>
                  <a:gd name="T10" fmla="*/ 92 w 328"/>
                  <a:gd name="T11" fmla="*/ 24 h 208"/>
                  <a:gd name="T12" fmla="*/ 101 w 328"/>
                  <a:gd name="T13" fmla="*/ 32 h 208"/>
                  <a:gd name="T14" fmla="*/ 117 w 328"/>
                  <a:gd name="T15" fmla="*/ 40 h 208"/>
                  <a:gd name="T16" fmla="*/ 134 w 328"/>
                  <a:gd name="T17" fmla="*/ 48 h 208"/>
                  <a:gd name="T18" fmla="*/ 160 w 328"/>
                  <a:gd name="T19" fmla="*/ 40 h 208"/>
                  <a:gd name="T20" fmla="*/ 210 w 328"/>
                  <a:gd name="T21" fmla="*/ 40 h 208"/>
                  <a:gd name="T22" fmla="*/ 235 w 328"/>
                  <a:gd name="T23" fmla="*/ 32 h 208"/>
                  <a:gd name="T24" fmla="*/ 252 w 328"/>
                  <a:gd name="T25" fmla="*/ 16 h 208"/>
                  <a:gd name="T26" fmla="*/ 261 w 328"/>
                  <a:gd name="T27" fmla="*/ 16 h 208"/>
                  <a:gd name="T28" fmla="*/ 286 w 328"/>
                  <a:gd name="T29" fmla="*/ 24 h 208"/>
                  <a:gd name="T30" fmla="*/ 294 w 328"/>
                  <a:gd name="T31" fmla="*/ 8 h 208"/>
                  <a:gd name="T32" fmla="*/ 320 w 328"/>
                  <a:gd name="T33" fmla="*/ 0 h 208"/>
                  <a:gd name="T34" fmla="*/ 328 w 328"/>
                  <a:gd name="T35" fmla="*/ 16 h 208"/>
                  <a:gd name="T36" fmla="*/ 311 w 328"/>
                  <a:gd name="T37" fmla="*/ 56 h 208"/>
                  <a:gd name="T38" fmla="*/ 303 w 328"/>
                  <a:gd name="T39" fmla="*/ 80 h 208"/>
                  <a:gd name="T40" fmla="*/ 286 w 328"/>
                  <a:gd name="T41" fmla="*/ 104 h 208"/>
                  <a:gd name="T42" fmla="*/ 286 w 328"/>
                  <a:gd name="T43" fmla="*/ 112 h 208"/>
                  <a:gd name="T44" fmla="*/ 303 w 328"/>
                  <a:gd name="T45" fmla="*/ 128 h 208"/>
                  <a:gd name="T46" fmla="*/ 320 w 328"/>
                  <a:gd name="T47" fmla="*/ 160 h 208"/>
                  <a:gd name="T48" fmla="*/ 303 w 328"/>
                  <a:gd name="T49" fmla="*/ 176 h 208"/>
                  <a:gd name="T50" fmla="*/ 303 w 328"/>
                  <a:gd name="T51" fmla="*/ 208 h 208"/>
                  <a:gd name="T52" fmla="*/ 269 w 328"/>
                  <a:gd name="T53" fmla="*/ 200 h 208"/>
                  <a:gd name="T54" fmla="*/ 227 w 328"/>
                  <a:gd name="T55" fmla="*/ 192 h 208"/>
                  <a:gd name="T56" fmla="*/ 202 w 328"/>
                  <a:gd name="T57" fmla="*/ 152 h 208"/>
                  <a:gd name="T58" fmla="*/ 168 w 328"/>
                  <a:gd name="T59" fmla="*/ 160 h 208"/>
                  <a:gd name="T60" fmla="*/ 143 w 328"/>
                  <a:gd name="T61" fmla="*/ 144 h 208"/>
                  <a:gd name="T62" fmla="*/ 126 w 328"/>
                  <a:gd name="T63" fmla="*/ 128 h 208"/>
                  <a:gd name="T64" fmla="*/ 109 w 328"/>
                  <a:gd name="T65" fmla="*/ 128 h 208"/>
                  <a:gd name="T66" fmla="*/ 84 w 328"/>
                  <a:gd name="T67" fmla="*/ 112 h 208"/>
                  <a:gd name="T68" fmla="*/ 67 w 328"/>
                  <a:gd name="T69" fmla="*/ 112 h 208"/>
                  <a:gd name="T70" fmla="*/ 50 w 328"/>
                  <a:gd name="T71" fmla="*/ 96 h 208"/>
                  <a:gd name="T72" fmla="*/ 25 w 328"/>
                  <a:gd name="T73" fmla="*/ 104 h 208"/>
                  <a:gd name="T74" fmla="*/ 0 w 328"/>
                  <a:gd name="T75" fmla="*/ 80 h 20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28" h="208">
                    <a:moveTo>
                      <a:pt x="0" y="80"/>
                    </a:moveTo>
                    <a:lnTo>
                      <a:pt x="0" y="56"/>
                    </a:lnTo>
                    <a:lnTo>
                      <a:pt x="25" y="32"/>
                    </a:lnTo>
                    <a:lnTo>
                      <a:pt x="50" y="48"/>
                    </a:lnTo>
                    <a:lnTo>
                      <a:pt x="67" y="32"/>
                    </a:lnTo>
                    <a:lnTo>
                      <a:pt x="92" y="24"/>
                    </a:lnTo>
                    <a:lnTo>
                      <a:pt x="101" y="32"/>
                    </a:lnTo>
                    <a:lnTo>
                      <a:pt x="117" y="40"/>
                    </a:lnTo>
                    <a:lnTo>
                      <a:pt x="134" y="48"/>
                    </a:lnTo>
                    <a:lnTo>
                      <a:pt x="160" y="40"/>
                    </a:lnTo>
                    <a:lnTo>
                      <a:pt x="210" y="40"/>
                    </a:lnTo>
                    <a:lnTo>
                      <a:pt x="235" y="32"/>
                    </a:lnTo>
                    <a:lnTo>
                      <a:pt x="252" y="16"/>
                    </a:lnTo>
                    <a:lnTo>
                      <a:pt x="261" y="16"/>
                    </a:lnTo>
                    <a:lnTo>
                      <a:pt x="286" y="24"/>
                    </a:lnTo>
                    <a:lnTo>
                      <a:pt x="294" y="8"/>
                    </a:lnTo>
                    <a:lnTo>
                      <a:pt x="320" y="0"/>
                    </a:lnTo>
                    <a:lnTo>
                      <a:pt x="328" y="16"/>
                    </a:lnTo>
                    <a:lnTo>
                      <a:pt x="311" y="56"/>
                    </a:lnTo>
                    <a:lnTo>
                      <a:pt x="303" y="80"/>
                    </a:lnTo>
                    <a:lnTo>
                      <a:pt x="286" y="104"/>
                    </a:lnTo>
                    <a:lnTo>
                      <a:pt x="286" y="112"/>
                    </a:lnTo>
                    <a:lnTo>
                      <a:pt x="303" y="128"/>
                    </a:lnTo>
                    <a:lnTo>
                      <a:pt x="320" y="160"/>
                    </a:lnTo>
                    <a:lnTo>
                      <a:pt x="303" y="176"/>
                    </a:lnTo>
                    <a:lnTo>
                      <a:pt x="303" y="208"/>
                    </a:lnTo>
                    <a:lnTo>
                      <a:pt x="269" y="200"/>
                    </a:lnTo>
                    <a:lnTo>
                      <a:pt x="227" y="192"/>
                    </a:lnTo>
                    <a:lnTo>
                      <a:pt x="202" y="152"/>
                    </a:lnTo>
                    <a:lnTo>
                      <a:pt x="168" y="160"/>
                    </a:lnTo>
                    <a:lnTo>
                      <a:pt x="143" y="144"/>
                    </a:lnTo>
                    <a:lnTo>
                      <a:pt x="126" y="128"/>
                    </a:lnTo>
                    <a:lnTo>
                      <a:pt x="109" y="128"/>
                    </a:lnTo>
                    <a:lnTo>
                      <a:pt x="84" y="112"/>
                    </a:lnTo>
                    <a:lnTo>
                      <a:pt x="67" y="112"/>
                    </a:lnTo>
                    <a:lnTo>
                      <a:pt x="50" y="96"/>
                    </a:lnTo>
                    <a:lnTo>
                      <a:pt x="25" y="104"/>
                    </a:lnTo>
                    <a:lnTo>
                      <a:pt x="0" y="80"/>
                    </a:lnTo>
                    <a:close/>
                  </a:path>
                </a:pathLst>
              </a:custGeom>
              <a:solidFill>
                <a:srgbClr val="0969A6"/>
              </a:solidFill>
              <a:ln w="28575">
                <a:noFill/>
                <a:round/>
                <a:headEnd/>
                <a:tailEnd/>
              </a:ln>
              <a:extLst/>
            </p:spPr>
            <p:txBody>
              <a:bodyPr/>
              <a:lstStyle/>
              <a:p>
                <a:pPr>
                  <a:defRPr/>
                </a:pPr>
                <a:endParaRPr lang="en-GB" sz="2400" b="1" kern="0">
                  <a:solidFill>
                    <a:srgbClr val="000000"/>
                  </a:solidFill>
                  <a:latin typeface="Calibri" panose="020F0502020204030204"/>
                </a:endParaRPr>
              </a:p>
            </p:txBody>
          </p:sp>
          <p:sp>
            <p:nvSpPr>
              <p:cNvPr id="90" name="Freeform 33"/>
              <p:cNvSpPr>
                <a:spLocks/>
              </p:cNvSpPr>
              <p:nvPr/>
            </p:nvSpPr>
            <p:spPr bwMode="auto">
              <a:xfrm>
                <a:off x="5405186" y="3496929"/>
                <a:ext cx="1787809" cy="1636300"/>
              </a:xfrm>
              <a:custGeom>
                <a:avLst/>
                <a:gdLst>
                  <a:gd name="T0" fmla="*/ 1121 w 1180"/>
                  <a:gd name="T1" fmla="*/ 728 h 1080"/>
                  <a:gd name="T2" fmla="*/ 1003 w 1180"/>
                  <a:gd name="T3" fmla="*/ 672 h 1080"/>
                  <a:gd name="T4" fmla="*/ 935 w 1180"/>
                  <a:gd name="T5" fmla="*/ 616 h 1080"/>
                  <a:gd name="T6" fmla="*/ 902 w 1180"/>
                  <a:gd name="T7" fmla="*/ 584 h 1080"/>
                  <a:gd name="T8" fmla="*/ 817 w 1180"/>
                  <a:gd name="T9" fmla="*/ 592 h 1080"/>
                  <a:gd name="T10" fmla="*/ 733 w 1180"/>
                  <a:gd name="T11" fmla="*/ 528 h 1080"/>
                  <a:gd name="T12" fmla="*/ 683 w 1180"/>
                  <a:gd name="T13" fmla="*/ 448 h 1080"/>
                  <a:gd name="T14" fmla="*/ 556 w 1180"/>
                  <a:gd name="T15" fmla="*/ 344 h 1080"/>
                  <a:gd name="T16" fmla="*/ 523 w 1180"/>
                  <a:gd name="T17" fmla="*/ 280 h 1080"/>
                  <a:gd name="T18" fmla="*/ 548 w 1180"/>
                  <a:gd name="T19" fmla="*/ 240 h 1080"/>
                  <a:gd name="T20" fmla="*/ 531 w 1180"/>
                  <a:gd name="T21" fmla="*/ 216 h 1080"/>
                  <a:gd name="T22" fmla="*/ 556 w 1180"/>
                  <a:gd name="T23" fmla="*/ 184 h 1080"/>
                  <a:gd name="T24" fmla="*/ 649 w 1180"/>
                  <a:gd name="T25" fmla="*/ 144 h 1080"/>
                  <a:gd name="T26" fmla="*/ 649 w 1180"/>
                  <a:gd name="T27" fmla="*/ 56 h 1080"/>
                  <a:gd name="T28" fmla="*/ 514 w 1180"/>
                  <a:gd name="T29" fmla="*/ 0 h 1080"/>
                  <a:gd name="T30" fmla="*/ 405 w 1180"/>
                  <a:gd name="T31" fmla="*/ 40 h 1080"/>
                  <a:gd name="T32" fmla="*/ 354 w 1180"/>
                  <a:gd name="T33" fmla="*/ 64 h 1080"/>
                  <a:gd name="T34" fmla="*/ 295 w 1180"/>
                  <a:gd name="T35" fmla="*/ 80 h 1080"/>
                  <a:gd name="T36" fmla="*/ 228 w 1180"/>
                  <a:gd name="T37" fmla="*/ 152 h 1080"/>
                  <a:gd name="T38" fmla="*/ 118 w 1180"/>
                  <a:gd name="T39" fmla="*/ 136 h 1080"/>
                  <a:gd name="T40" fmla="*/ 42 w 1180"/>
                  <a:gd name="T41" fmla="*/ 208 h 1080"/>
                  <a:gd name="T42" fmla="*/ 25 w 1180"/>
                  <a:gd name="T43" fmla="*/ 272 h 1080"/>
                  <a:gd name="T44" fmla="*/ 93 w 1180"/>
                  <a:gd name="T45" fmla="*/ 352 h 1080"/>
                  <a:gd name="T46" fmla="*/ 93 w 1180"/>
                  <a:gd name="T47" fmla="*/ 392 h 1080"/>
                  <a:gd name="T48" fmla="*/ 160 w 1180"/>
                  <a:gd name="T49" fmla="*/ 344 h 1080"/>
                  <a:gd name="T50" fmla="*/ 202 w 1180"/>
                  <a:gd name="T51" fmla="*/ 320 h 1080"/>
                  <a:gd name="T52" fmla="*/ 261 w 1180"/>
                  <a:gd name="T53" fmla="*/ 352 h 1080"/>
                  <a:gd name="T54" fmla="*/ 312 w 1180"/>
                  <a:gd name="T55" fmla="*/ 368 h 1080"/>
                  <a:gd name="T56" fmla="*/ 337 w 1180"/>
                  <a:gd name="T57" fmla="*/ 424 h 1080"/>
                  <a:gd name="T58" fmla="*/ 371 w 1180"/>
                  <a:gd name="T59" fmla="*/ 496 h 1080"/>
                  <a:gd name="T60" fmla="*/ 430 w 1180"/>
                  <a:gd name="T61" fmla="*/ 552 h 1080"/>
                  <a:gd name="T62" fmla="*/ 497 w 1180"/>
                  <a:gd name="T63" fmla="*/ 592 h 1080"/>
                  <a:gd name="T64" fmla="*/ 607 w 1180"/>
                  <a:gd name="T65" fmla="*/ 680 h 1080"/>
                  <a:gd name="T66" fmla="*/ 649 w 1180"/>
                  <a:gd name="T67" fmla="*/ 688 h 1080"/>
                  <a:gd name="T68" fmla="*/ 742 w 1180"/>
                  <a:gd name="T69" fmla="*/ 744 h 1080"/>
                  <a:gd name="T70" fmla="*/ 775 w 1180"/>
                  <a:gd name="T71" fmla="*/ 752 h 1080"/>
                  <a:gd name="T72" fmla="*/ 809 w 1180"/>
                  <a:gd name="T73" fmla="*/ 768 h 1080"/>
                  <a:gd name="T74" fmla="*/ 851 w 1180"/>
                  <a:gd name="T75" fmla="*/ 824 h 1080"/>
                  <a:gd name="T76" fmla="*/ 927 w 1180"/>
                  <a:gd name="T77" fmla="*/ 856 h 1080"/>
                  <a:gd name="T78" fmla="*/ 978 w 1180"/>
                  <a:gd name="T79" fmla="*/ 984 h 1080"/>
                  <a:gd name="T80" fmla="*/ 935 w 1180"/>
                  <a:gd name="T81" fmla="*/ 1000 h 1080"/>
                  <a:gd name="T82" fmla="*/ 927 w 1180"/>
                  <a:gd name="T83" fmla="*/ 1040 h 1080"/>
                  <a:gd name="T84" fmla="*/ 935 w 1180"/>
                  <a:gd name="T85" fmla="*/ 1072 h 1080"/>
                  <a:gd name="T86" fmla="*/ 978 w 1180"/>
                  <a:gd name="T87" fmla="*/ 1072 h 1080"/>
                  <a:gd name="T88" fmla="*/ 1011 w 1180"/>
                  <a:gd name="T89" fmla="*/ 1000 h 1080"/>
                  <a:gd name="T90" fmla="*/ 1070 w 1180"/>
                  <a:gd name="T91" fmla="*/ 952 h 1080"/>
                  <a:gd name="T92" fmla="*/ 1053 w 1180"/>
                  <a:gd name="T93" fmla="*/ 888 h 1080"/>
                  <a:gd name="T94" fmla="*/ 1003 w 1180"/>
                  <a:gd name="T95" fmla="*/ 864 h 1080"/>
                  <a:gd name="T96" fmla="*/ 1011 w 1180"/>
                  <a:gd name="T97" fmla="*/ 800 h 1080"/>
                  <a:gd name="T98" fmla="*/ 1045 w 1180"/>
                  <a:gd name="T99" fmla="*/ 768 h 1080"/>
                  <a:gd name="T100" fmla="*/ 1146 w 1180"/>
                  <a:gd name="T101" fmla="*/ 792 h 1080"/>
                  <a:gd name="T102" fmla="*/ 1180 w 1180"/>
                  <a:gd name="T103" fmla="*/ 784 h 1080"/>
                  <a:gd name="T104" fmla="*/ 1155 w 1180"/>
                  <a:gd name="T105" fmla="*/ 752 h 108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180" h="1080">
                    <a:moveTo>
                      <a:pt x="1155" y="752"/>
                    </a:moveTo>
                    <a:lnTo>
                      <a:pt x="1121" y="728"/>
                    </a:lnTo>
                    <a:lnTo>
                      <a:pt x="1087" y="712"/>
                    </a:lnTo>
                    <a:lnTo>
                      <a:pt x="1003" y="672"/>
                    </a:lnTo>
                    <a:lnTo>
                      <a:pt x="919" y="632"/>
                    </a:lnTo>
                    <a:lnTo>
                      <a:pt x="935" y="616"/>
                    </a:lnTo>
                    <a:lnTo>
                      <a:pt x="927" y="600"/>
                    </a:lnTo>
                    <a:lnTo>
                      <a:pt x="902" y="584"/>
                    </a:lnTo>
                    <a:lnTo>
                      <a:pt x="868" y="592"/>
                    </a:lnTo>
                    <a:lnTo>
                      <a:pt x="817" y="592"/>
                    </a:lnTo>
                    <a:lnTo>
                      <a:pt x="775" y="568"/>
                    </a:lnTo>
                    <a:lnTo>
                      <a:pt x="733" y="528"/>
                    </a:lnTo>
                    <a:lnTo>
                      <a:pt x="708" y="488"/>
                    </a:lnTo>
                    <a:lnTo>
                      <a:pt x="683" y="448"/>
                    </a:lnTo>
                    <a:lnTo>
                      <a:pt x="641" y="408"/>
                    </a:lnTo>
                    <a:lnTo>
                      <a:pt x="556" y="344"/>
                    </a:lnTo>
                    <a:lnTo>
                      <a:pt x="523" y="296"/>
                    </a:lnTo>
                    <a:lnTo>
                      <a:pt x="523" y="280"/>
                    </a:lnTo>
                    <a:lnTo>
                      <a:pt x="539" y="256"/>
                    </a:lnTo>
                    <a:lnTo>
                      <a:pt x="548" y="240"/>
                    </a:lnTo>
                    <a:lnTo>
                      <a:pt x="539" y="224"/>
                    </a:lnTo>
                    <a:lnTo>
                      <a:pt x="531" y="216"/>
                    </a:lnTo>
                    <a:lnTo>
                      <a:pt x="531" y="200"/>
                    </a:lnTo>
                    <a:lnTo>
                      <a:pt x="556" y="184"/>
                    </a:lnTo>
                    <a:lnTo>
                      <a:pt x="641" y="152"/>
                    </a:lnTo>
                    <a:lnTo>
                      <a:pt x="649" y="144"/>
                    </a:lnTo>
                    <a:lnTo>
                      <a:pt x="641" y="88"/>
                    </a:lnTo>
                    <a:lnTo>
                      <a:pt x="649" y="56"/>
                    </a:lnTo>
                    <a:lnTo>
                      <a:pt x="531" y="24"/>
                    </a:lnTo>
                    <a:lnTo>
                      <a:pt x="514" y="0"/>
                    </a:lnTo>
                    <a:lnTo>
                      <a:pt x="438" y="8"/>
                    </a:lnTo>
                    <a:lnTo>
                      <a:pt x="405" y="40"/>
                    </a:lnTo>
                    <a:lnTo>
                      <a:pt x="371" y="32"/>
                    </a:lnTo>
                    <a:lnTo>
                      <a:pt x="354" y="64"/>
                    </a:lnTo>
                    <a:lnTo>
                      <a:pt x="320" y="64"/>
                    </a:lnTo>
                    <a:lnTo>
                      <a:pt x="295" y="80"/>
                    </a:lnTo>
                    <a:lnTo>
                      <a:pt x="253" y="72"/>
                    </a:lnTo>
                    <a:lnTo>
                      <a:pt x="228" y="152"/>
                    </a:lnTo>
                    <a:lnTo>
                      <a:pt x="160" y="72"/>
                    </a:lnTo>
                    <a:lnTo>
                      <a:pt x="118" y="136"/>
                    </a:lnTo>
                    <a:lnTo>
                      <a:pt x="25" y="144"/>
                    </a:lnTo>
                    <a:lnTo>
                      <a:pt x="42" y="208"/>
                    </a:lnTo>
                    <a:lnTo>
                      <a:pt x="0" y="232"/>
                    </a:lnTo>
                    <a:lnTo>
                      <a:pt x="25" y="272"/>
                    </a:lnTo>
                    <a:lnTo>
                      <a:pt x="17" y="320"/>
                    </a:lnTo>
                    <a:lnTo>
                      <a:pt x="93" y="352"/>
                    </a:lnTo>
                    <a:lnTo>
                      <a:pt x="76" y="392"/>
                    </a:lnTo>
                    <a:lnTo>
                      <a:pt x="93" y="392"/>
                    </a:lnTo>
                    <a:lnTo>
                      <a:pt x="135" y="376"/>
                    </a:lnTo>
                    <a:lnTo>
                      <a:pt x="160" y="344"/>
                    </a:lnTo>
                    <a:lnTo>
                      <a:pt x="177" y="328"/>
                    </a:lnTo>
                    <a:lnTo>
                      <a:pt x="202" y="320"/>
                    </a:lnTo>
                    <a:lnTo>
                      <a:pt x="244" y="336"/>
                    </a:lnTo>
                    <a:lnTo>
                      <a:pt x="261" y="352"/>
                    </a:lnTo>
                    <a:lnTo>
                      <a:pt x="278" y="368"/>
                    </a:lnTo>
                    <a:lnTo>
                      <a:pt x="312" y="368"/>
                    </a:lnTo>
                    <a:lnTo>
                      <a:pt x="329" y="384"/>
                    </a:lnTo>
                    <a:lnTo>
                      <a:pt x="337" y="424"/>
                    </a:lnTo>
                    <a:lnTo>
                      <a:pt x="362" y="472"/>
                    </a:lnTo>
                    <a:lnTo>
                      <a:pt x="371" y="496"/>
                    </a:lnTo>
                    <a:lnTo>
                      <a:pt x="396" y="512"/>
                    </a:lnTo>
                    <a:lnTo>
                      <a:pt x="430" y="552"/>
                    </a:lnTo>
                    <a:lnTo>
                      <a:pt x="472" y="576"/>
                    </a:lnTo>
                    <a:lnTo>
                      <a:pt x="497" y="592"/>
                    </a:lnTo>
                    <a:lnTo>
                      <a:pt x="514" y="608"/>
                    </a:lnTo>
                    <a:lnTo>
                      <a:pt x="607" y="680"/>
                    </a:lnTo>
                    <a:lnTo>
                      <a:pt x="624" y="696"/>
                    </a:lnTo>
                    <a:lnTo>
                      <a:pt x="649" y="688"/>
                    </a:lnTo>
                    <a:lnTo>
                      <a:pt x="708" y="712"/>
                    </a:lnTo>
                    <a:lnTo>
                      <a:pt x="742" y="744"/>
                    </a:lnTo>
                    <a:lnTo>
                      <a:pt x="767" y="744"/>
                    </a:lnTo>
                    <a:lnTo>
                      <a:pt x="775" y="752"/>
                    </a:lnTo>
                    <a:lnTo>
                      <a:pt x="775" y="768"/>
                    </a:lnTo>
                    <a:lnTo>
                      <a:pt x="809" y="768"/>
                    </a:lnTo>
                    <a:lnTo>
                      <a:pt x="826" y="800"/>
                    </a:lnTo>
                    <a:lnTo>
                      <a:pt x="851" y="824"/>
                    </a:lnTo>
                    <a:lnTo>
                      <a:pt x="893" y="840"/>
                    </a:lnTo>
                    <a:lnTo>
                      <a:pt x="927" y="856"/>
                    </a:lnTo>
                    <a:lnTo>
                      <a:pt x="944" y="904"/>
                    </a:lnTo>
                    <a:lnTo>
                      <a:pt x="978" y="984"/>
                    </a:lnTo>
                    <a:lnTo>
                      <a:pt x="952" y="984"/>
                    </a:lnTo>
                    <a:lnTo>
                      <a:pt x="935" y="1000"/>
                    </a:lnTo>
                    <a:lnTo>
                      <a:pt x="935" y="1016"/>
                    </a:lnTo>
                    <a:lnTo>
                      <a:pt x="927" y="1040"/>
                    </a:lnTo>
                    <a:lnTo>
                      <a:pt x="919" y="1056"/>
                    </a:lnTo>
                    <a:lnTo>
                      <a:pt x="935" y="1072"/>
                    </a:lnTo>
                    <a:lnTo>
                      <a:pt x="952" y="1080"/>
                    </a:lnTo>
                    <a:lnTo>
                      <a:pt x="978" y="1072"/>
                    </a:lnTo>
                    <a:lnTo>
                      <a:pt x="994" y="1040"/>
                    </a:lnTo>
                    <a:lnTo>
                      <a:pt x="1011" y="1000"/>
                    </a:lnTo>
                    <a:lnTo>
                      <a:pt x="1028" y="960"/>
                    </a:lnTo>
                    <a:lnTo>
                      <a:pt x="1070" y="952"/>
                    </a:lnTo>
                    <a:lnTo>
                      <a:pt x="1070" y="904"/>
                    </a:lnTo>
                    <a:lnTo>
                      <a:pt x="1053" y="888"/>
                    </a:lnTo>
                    <a:lnTo>
                      <a:pt x="1028" y="880"/>
                    </a:lnTo>
                    <a:lnTo>
                      <a:pt x="1003" y="864"/>
                    </a:lnTo>
                    <a:lnTo>
                      <a:pt x="994" y="848"/>
                    </a:lnTo>
                    <a:lnTo>
                      <a:pt x="1011" y="800"/>
                    </a:lnTo>
                    <a:lnTo>
                      <a:pt x="1028" y="776"/>
                    </a:lnTo>
                    <a:lnTo>
                      <a:pt x="1045" y="768"/>
                    </a:lnTo>
                    <a:lnTo>
                      <a:pt x="1104" y="776"/>
                    </a:lnTo>
                    <a:lnTo>
                      <a:pt x="1146" y="792"/>
                    </a:lnTo>
                    <a:lnTo>
                      <a:pt x="1180" y="824"/>
                    </a:lnTo>
                    <a:lnTo>
                      <a:pt x="1180" y="784"/>
                    </a:lnTo>
                    <a:lnTo>
                      <a:pt x="1155" y="752"/>
                    </a:lnTo>
                    <a:close/>
                  </a:path>
                </a:pathLst>
              </a:custGeom>
              <a:solidFill>
                <a:srgbClr val="0969A6"/>
              </a:solidFill>
              <a:ln w="28575">
                <a:noFill/>
                <a:prstDash val="solid"/>
                <a:round/>
                <a:headEnd/>
                <a:tailEnd/>
              </a:ln>
              <a:extLst/>
            </p:spPr>
            <p:txBody>
              <a:bodyPr/>
              <a:lstStyle/>
              <a:p>
                <a:pPr>
                  <a:defRPr/>
                </a:pPr>
                <a:endParaRPr lang="en-GB" sz="2400" b="1" kern="0">
                  <a:solidFill>
                    <a:srgbClr val="000000"/>
                  </a:solidFill>
                  <a:latin typeface="Calibri" panose="020F0502020204030204"/>
                </a:endParaRPr>
              </a:p>
            </p:txBody>
          </p:sp>
          <p:sp>
            <p:nvSpPr>
              <p:cNvPr id="91" name="Freeform 45"/>
              <p:cNvSpPr>
                <a:spLocks/>
              </p:cNvSpPr>
              <p:nvPr/>
            </p:nvSpPr>
            <p:spPr bwMode="auto">
              <a:xfrm>
                <a:off x="5814261" y="3121186"/>
                <a:ext cx="1033293" cy="472709"/>
              </a:xfrm>
              <a:custGeom>
                <a:avLst/>
                <a:gdLst>
                  <a:gd name="T0" fmla="*/ 472 w 682"/>
                  <a:gd name="T1" fmla="*/ 304 h 312"/>
                  <a:gd name="T2" fmla="*/ 505 w 682"/>
                  <a:gd name="T3" fmla="*/ 280 h 312"/>
                  <a:gd name="T4" fmla="*/ 556 w 682"/>
                  <a:gd name="T5" fmla="*/ 280 h 312"/>
                  <a:gd name="T6" fmla="*/ 598 w 682"/>
                  <a:gd name="T7" fmla="*/ 272 h 312"/>
                  <a:gd name="T8" fmla="*/ 598 w 682"/>
                  <a:gd name="T9" fmla="*/ 248 h 312"/>
                  <a:gd name="T10" fmla="*/ 623 w 682"/>
                  <a:gd name="T11" fmla="*/ 224 h 312"/>
                  <a:gd name="T12" fmla="*/ 632 w 682"/>
                  <a:gd name="T13" fmla="*/ 184 h 312"/>
                  <a:gd name="T14" fmla="*/ 632 w 682"/>
                  <a:gd name="T15" fmla="*/ 144 h 312"/>
                  <a:gd name="T16" fmla="*/ 674 w 682"/>
                  <a:gd name="T17" fmla="*/ 128 h 312"/>
                  <a:gd name="T18" fmla="*/ 682 w 682"/>
                  <a:gd name="T19" fmla="*/ 96 h 312"/>
                  <a:gd name="T20" fmla="*/ 649 w 682"/>
                  <a:gd name="T21" fmla="*/ 72 h 312"/>
                  <a:gd name="T22" fmla="*/ 649 w 682"/>
                  <a:gd name="T23" fmla="*/ 24 h 312"/>
                  <a:gd name="T24" fmla="*/ 564 w 682"/>
                  <a:gd name="T25" fmla="*/ 24 h 312"/>
                  <a:gd name="T26" fmla="*/ 488 w 682"/>
                  <a:gd name="T27" fmla="*/ 0 h 312"/>
                  <a:gd name="T28" fmla="*/ 463 w 682"/>
                  <a:gd name="T29" fmla="*/ 48 h 312"/>
                  <a:gd name="T30" fmla="*/ 413 w 682"/>
                  <a:gd name="T31" fmla="*/ 64 h 312"/>
                  <a:gd name="T32" fmla="*/ 371 w 682"/>
                  <a:gd name="T33" fmla="*/ 40 h 312"/>
                  <a:gd name="T34" fmla="*/ 371 w 682"/>
                  <a:gd name="T35" fmla="*/ 64 h 312"/>
                  <a:gd name="T36" fmla="*/ 337 w 682"/>
                  <a:gd name="T37" fmla="*/ 64 h 312"/>
                  <a:gd name="T38" fmla="*/ 328 w 682"/>
                  <a:gd name="T39" fmla="*/ 96 h 312"/>
                  <a:gd name="T40" fmla="*/ 295 w 682"/>
                  <a:gd name="T41" fmla="*/ 120 h 312"/>
                  <a:gd name="T42" fmla="*/ 312 w 682"/>
                  <a:gd name="T43" fmla="*/ 152 h 312"/>
                  <a:gd name="T44" fmla="*/ 312 w 682"/>
                  <a:gd name="T45" fmla="*/ 184 h 312"/>
                  <a:gd name="T46" fmla="*/ 253 w 682"/>
                  <a:gd name="T47" fmla="*/ 168 h 312"/>
                  <a:gd name="T48" fmla="*/ 185 w 682"/>
                  <a:gd name="T49" fmla="*/ 192 h 312"/>
                  <a:gd name="T50" fmla="*/ 143 w 682"/>
                  <a:gd name="T51" fmla="*/ 200 h 312"/>
                  <a:gd name="T52" fmla="*/ 84 w 682"/>
                  <a:gd name="T53" fmla="*/ 192 h 312"/>
                  <a:gd name="T54" fmla="*/ 50 w 682"/>
                  <a:gd name="T55" fmla="*/ 208 h 312"/>
                  <a:gd name="T56" fmla="*/ 8 w 682"/>
                  <a:gd name="T57" fmla="*/ 200 h 312"/>
                  <a:gd name="T58" fmla="*/ 0 w 682"/>
                  <a:gd name="T59" fmla="*/ 240 h 312"/>
                  <a:gd name="T60" fmla="*/ 25 w 682"/>
                  <a:gd name="T61" fmla="*/ 256 h 312"/>
                  <a:gd name="T62" fmla="*/ 42 w 682"/>
                  <a:gd name="T63" fmla="*/ 272 h 312"/>
                  <a:gd name="T64" fmla="*/ 84 w 682"/>
                  <a:gd name="T65" fmla="*/ 264 h 312"/>
                  <a:gd name="T66" fmla="*/ 92 w 682"/>
                  <a:gd name="T67" fmla="*/ 304 h 312"/>
                  <a:gd name="T68" fmla="*/ 101 w 682"/>
                  <a:gd name="T69" fmla="*/ 280 h 312"/>
                  <a:gd name="T70" fmla="*/ 135 w 682"/>
                  <a:gd name="T71" fmla="*/ 288 h 312"/>
                  <a:gd name="T72" fmla="*/ 168 w 682"/>
                  <a:gd name="T73" fmla="*/ 256 h 312"/>
                  <a:gd name="T74" fmla="*/ 244 w 682"/>
                  <a:gd name="T75" fmla="*/ 248 h 312"/>
                  <a:gd name="T76" fmla="*/ 261 w 682"/>
                  <a:gd name="T77" fmla="*/ 272 h 312"/>
                  <a:gd name="T78" fmla="*/ 379 w 682"/>
                  <a:gd name="T79" fmla="*/ 304 h 312"/>
                  <a:gd name="T80" fmla="*/ 379 w 682"/>
                  <a:gd name="T81" fmla="*/ 312 h 312"/>
                  <a:gd name="T82" fmla="*/ 413 w 682"/>
                  <a:gd name="T83" fmla="*/ 304 h 312"/>
                  <a:gd name="T84" fmla="*/ 472 w 682"/>
                  <a:gd name="T85" fmla="*/ 304 h 31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82" h="312">
                    <a:moveTo>
                      <a:pt x="472" y="304"/>
                    </a:moveTo>
                    <a:lnTo>
                      <a:pt x="505" y="280"/>
                    </a:lnTo>
                    <a:lnTo>
                      <a:pt x="556" y="280"/>
                    </a:lnTo>
                    <a:lnTo>
                      <a:pt x="598" y="272"/>
                    </a:lnTo>
                    <a:lnTo>
                      <a:pt x="598" y="248"/>
                    </a:lnTo>
                    <a:lnTo>
                      <a:pt x="623" y="224"/>
                    </a:lnTo>
                    <a:lnTo>
                      <a:pt x="632" y="184"/>
                    </a:lnTo>
                    <a:lnTo>
                      <a:pt x="632" y="144"/>
                    </a:lnTo>
                    <a:lnTo>
                      <a:pt x="674" y="128"/>
                    </a:lnTo>
                    <a:lnTo>
                      <a:pt x="682" y="96"/>
                    </a:lnTo>
                    <a:lnTo>
                      <a:pt x="649" y="72"/>
                    </a:lnTo>
                    <a:lnTo>
                      <a:pt x="649" y="24"/>
                    </a:lnTo>
                    <a:lnTo>
                      <a:pt x="564" y="24"/>
                    </a:lnTo>
                    <a:lnTo>
                      <a:pt x="488" y="0"/>
                    </a:lnTo>
                    <a:lnTo>
                      <a:pt x="463" y="48"/>
                    </a:lnTo>
                    <a:lnTo>
                      <a:pt x="413" y="64"/>
                    </a:lnTo>
                    <a:lnTo>
                      <a:pt x="371" y="40"/>
                    </a:lnTo>
                    <a:lnTo>
                      <a:pt x="371" y="64"/>
                    </a:lnTo>
                    <a:lnTo>
                      <a:pt x="337" y="64"/>
                    </a:lnTo>
                    <a:lnTo>
                      <a:pt x="328" y="96"/>
                    </a:lnTo>
                    <a:lnTo>
                      <a:pt x="295" y="120"/>
                    </a:lnTo>
                    <a:lnTo>
                      <a:pt x="312" y="152"/>
                    </a:lnTo>
                    <a:lnTo>
                      <a:pt x="312" y="184"/>
                    </a:lnTo>
                    <a:lnTo>
                      <a:pt x="253" y="168"/>
                    </a:lnTo>
                    <a:lnTo>
                      <a:pt x="185" y="192"/>
                    </a:lnTo>
                    <a:lnTo>
                      <a:pt x="143" y="200"/>
                    </a:lnTo>
                    <a:lnTo>
                      <a:pt x="84" y="192"/>
                    </a:lnTo>
                    <a:lnTo>
                      <a:pt x="50" y="208"/>
                    </a:lnTo>
                    <a:lnTo>
                      <a:pt x="8" y="200"/>
                    </a:lnTo>
                    <a:lnTo>
                      <a:pt x="0" y="240"/>
                    </a:lnTo>
                    <a:lnTo>
                      <a:pt x="25" y="256"/>
                    </a:lnTo>
                    <a:lnTo>
                      <a:pt x="42" y="272"/>
                    </a:lnTo>
                    <a:lnTo>
                      <a:pt x="84" y="264"/>
                    </a:lnTo>
                    <a:lnTo>
                      <a:pt x="92" y="304"/>
                    </a:lnTo>
                    <a:lnTo>
                      <a:pt x="101" y="280"/>
                    </a:lnTo>
                    <a:lnTo>
                      <a:pt x="135" y="288"/>
                    </a:lnTo>
                    <a:lnTo>
                      <a:pt x="168" y="256"/>
                    </a:lnTo>
                    <a:lnTo>
                      <a:pt x="244" y="248"/>
                    </a:lnTo>
                    <a:lnTo>
                      <a:pt x="261" y="272"/>
                    </a:lnTo>
                    <a:lnTo>
                      <a:pt x="379" y="304"/>
                    </a:lnTo>
                    <a:lnTo>
                      <a:pt x="379" y="312"/>
                    </a:lnTo>
                    <a:lnTo>
                      <a:pt x="413" y="304"/>
                    </a:lnTo>
                    <a:lnTo>
                      <a:pt x="472" y="304"/>
                    </a:lnTo>
                    <a:close/>
                  </a:path>
                </a:pathLst>
              </a:custGeom>
              <a:solidFill>
                <a:srgbClr val="0969A6"/>
              </a:solidFill>
              <a:ln w="12700">
                <a:solidFill>
                  <a:srgbClr val="0969A6"/>
                </a:solidFill>
                <a:round/>
                <a:headEnd/>
                <a:tailEnd/>
              </a:ln>
              <a:extLst/>
            </p:spPr>
            <p:txBody>
              <a:bodyPr/>
              <a:lstStyle/>
              <a:p>
                <a:pPr>
                  <a:defRPr/>
                </a:pPr>
                <a:endParaRPr lang="en-GB" sz="2400" b="1" kern="0">
                  <a:solidFill>
                    <a:srgbClr val="000000"/>
                  </a:solidFill>
                  <a:latin typeface="Calibri" panose="020F0502020204030204"/>
                </a:endParaRPr>
              </a:p>
            </p:txBody>
          </p:sp>
          <p:sp>
            <p:nvSpPr>
              <p:cNvPr id="93" name="Freeform 48"/>
              <p:cNvSpPr>
                <a:spLocks/>
              </p:cNvSpPr>
              <p:nvPr/>
            </p:nvSpPr>
            <p:spPr bwMode="auto">
              <a:xfrm>
                <a:off x="6146066" y="2745443"/>
                <a:ext cx="880269" cy="472709"/>
              </a:xfrm>
              <a:custGeom>
                <a:avLst/>
                <a:gdLst>
                  <a:gd name="T0" fmla="*/ 497 w 581"/>
                  <a:gd name="T1" fmla="*/ 248 h 312"/>
                  <a:gd name="T2" fmla="*/ 531 w 581"/>
                  <a:gd name="T3" fmla="*/ 200 h 312"/>
                  <a:gd name="T4" fmla="*/ 556 w 581"/>
                  <a:gd name="T5" fmla="*/ 176 h 312"/>
                  <a:gd name="T6" fmla="*/ 581 w 581"/>
                  <a:gd name="T7" fmla="*/ 152 h 312"/>
                  <a:gd name="T8" fmla="*/ 564 w 581"/>
                  <a:gd name="T9" fmla="*/ 120 h 312"/>
                  <a:gd name="T10" fmla="*/ 522 w 581"/>
                  <a:gd name="T11" fmla="*/ 112 h 312"/>
                  <a:gd name="T12" fmla="*/ 480 w 581"/>
                  <a:gd name="T13" fmla="*/ 104 h 312"/>
                  <a:gd name="T14" fmla="*/ 463 w 581"/>
                  <a:gd name="T15" fmla="*/ 80 h 312"/>
                  <a:gd name="T16" fmla="*/ 413 w 581"/>
                  <a:gd name="T17" fmla="*/ 64 h 312"/>
                  <a:gd name="T18" fmla="*/ 413 w 581"/>
                  <a:gd name="T19" fmla="*/ 88 h 312"/>
                  <a:gd name="T20" fmla="*/ 387 w 581"/>
                  <a:gd name="T21" fmla="*/ 104 h 312"/>
                  <a:gd name="T22" fmla="*/ 345 w 581"/>
                  <a:gd name="T23" fmla="*/ 72 h 312"/>
                  <a:gd name="T24" fmla="*/ 354 w 581"/>
                  <a:gd name="T25" fmla="*/ 40 h 312"/>
                  <a:gd name="T26" fmla="*/ 312 w 581"/>
                  <a:gd name="T27" fmla="*/ 40 h 312"/>
                  <a:gd name="T28" fmla="*/ 269 w 581"/>
                  <a:gd name="T29" fmla="*/ 24 h 312"/>
                  <a:gd name="T30" fmla="*/ 227 w 581"/>
                  <a:gd name="T31" fmla="*/ 0 h 312"/>
                  <a:gd name="T32" fmla="*/ 227 w 581"/>
                  <a:gd name="T33" fmla="*/ 24 h 312"/>
                  <a:gd name="T34" fmla="*/ 202 w 581"/>
                  <a:gd name="T35" fmla="*/ 8 h 312"/>
                  <a:gd name="T36" fmla="*/ 168 w 581"/>
                  <a:gd name="T37" fmla="*/ 8 h 312"/>
                  <a:gd name="T38" fmla="*/ 160 w 581"/>
                  <a:gd name="T39" fmla="*/ 40 h 312"/>
                  <a:gd name="T40" fmla="*/ 118 w 581"/>
                  <a:gd name="T41" fmla="*/ 56 h 312"/>
                  <a:gd name="T42" fmla="*/ 76 w 581"/>
                  <a:gd name="T43" fmla="*/ 80 h 312"/>
                  <a:gd name="T44" fmla="*/ 34 w 581"/>
                  <a:gd name="T45" fmla="*/ 88 h 312"/>
                  <a:gd name="T46" fmla="*/ 0 w 581"/>
                  <a:gd name="T47" fmla="*/ 112 h 312"/>
                  <a:gd name="T48" fmla="*/ 34 w 581"/>
                  <a:gd name="T49" fmla="*/ 152 h 312"/>
                  <a:gd name="T50" fmla="*/ 25 w 581"/>
                  <a:gd name="T51" fmla="*/ 176 h 312"/>
                  <a:gd name="T52" fmla="*/ 84 w 581"/>
                  <a:gd name="T53" fmla="*/ 224 h 312"/>
                  <a:gd name="T54" fmla="*/ 160 w 581"/>
                  <a:gd name="T55" fmla="*/ 280 h 312"/>
                  <a:gd name="T56" fmla="*/ 152 w 581"/>
                  <a:gd name="T57" fmla="*/ 288 h 312"/>
                  <a:gd name="T58" fmla="*/ 194 w 581"/>
                  <a:gd name="T59" fmla="*/ 312 h 312"/>
                  <a:gd name="T60" fmla="*/ 244 w 581"/>
                  <a:gd name="T61" fmla="*/ 296 h 312"/>
                  <a:gd name="T62" fmla="*/ 269 w 581"/>
                  <a:gd name="T63" fmla="*/ 248 h 312"/>
                  <a:gd name="T64" fmla="*/ 345 w 581"/>
                  <a:gd name="T65" fmla="*/ 272 h 312"/>
                  <a:gd name="T66" fmla="*/ 430 w 581"/>
                  <a:gd name="T67" fmla="*/ 272 h 312"/>
                  <a:gd name="T68" fmla="*/ 430 w 581"/>
                  <a:gd name="T69" fmla="*/ 280 h 312"/>
                  <a:gd name="T70" fmla="*/ 455 w 581"/>
                  <a:gd name="T71" fmla="*/ 248 h 312"/>
                  <a:gd name="T72" fmla="*/ 497 w 581"/>
                  <a:gd name="T73" fmla="*/ 248 h 31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81" h="312">
                    <a:moveTo>
                      <a:pt x="497" y="248"/>
                    </a:moveTo>
                    <a:lnTo>
                      <a:pt x="531" y="200"/>
                    </a:lnTo>
                    <a:lnTo>
                      <a:pt x="556" y="176"/>
                    </a:lnTo>
                    <a:lnTo>
                      <a:pt x="581" y="152"/>
                    </a:lnTo>
                    <a:lnTo>
                      <a:pt x="564" y="120"/>
                    </a:lnTo>
                    <a:lnTo>
                      <a:pt x="522" y="112"/>
                    </a:lnTo>
                    <a:lnTo>
                      <a:pt x="480" y="104"/>
                    </a:lnTo>
                    <a:lnTo>
                      <a:pt x="463" y="80"/>
                    </a:lnTo>
                    <a:lnTo>
                      <a:pt x="413" y="64"/>
                    </a:lnTo>
                    <a:lnTo>
                      <a:pt x="413" y="88"/>
                    </a:lnTo>
                    <a:lnTo>
                      <a:pt x="387" y="104"/>
                    </a:lnTo>
                    <a:lnTo>
                      <a:pt x="345" y="72"/>
                    </a:lnTo>
                    <a:lnTo>
                      <a:pt x="354" y="40"/>
                    </a:lnTo>
                    <a:lnTo>
                      <a:pt x="312" y="40"/>
                    </a:lnTo>
                    <a:lnTo>
                      <a:pt x="269" y="24"/>
                    </a:lnTo>
                    <a:lnTo>
                      <a:pt x="227" y="0"/>
                    </a:lnTo>
                    <a:lnTo>
                      <a:pt x="227" y="24"/>
                    </a:lnTo>
                    <a:lnTo>
                      <a:pt x="202" y="8"/>
                    </a:lnTo>
                    <a:lnTo>
                      <a:pt x="168" y="8"/>
                    </a:lnTo>
                    <a:lnTo>
                      <a:pt x="160" y="40"/>
                    </a:lnTo>
                    <a:lnTo>
                      <a:pt x="118" y="56"/>
                    </a:lnTo>
                    <a:lnTo>
                      <a:pt x="76" y="80"/>
                    </a:lnTo>
                    <a:lnTo>
                      <a:pt x="34" y="88"/>
                    </a:lnTo>
                    <a:lnTo>
                      <a:pt x="0" y="112"/>
                    </a:lnTo>
                    <a:lnTo>
                      <a:pt x="34" y="152"/>
                    </a:lnTo>
                    <a:lnTo>
                      <a:pt x="25" y="176"/>
                    </a:lnTo>
                    <a:lnTo>
                      <a:pt x="84" y="224"/>
                    </a:lnTo>
                    <a:lnTo>
                      <a:pt x="160" y="280"/>
                    </a:lnTo>
                    <a:lnTo>
                      <a:pt x="152" y="288"/>
                    </a:lnTo>
                    <a:lnTo>
                      <a:pt x="194" y="312"/>
                    </a:lnTo>
                    <a:lnTo>
                      <a:pt x="244" y="296"/>
                    </a:lnTo>
                    <a:lnTo>
                      <a:pt x="269" y="248"/>
                    </a:lnTo>
                    <a:lnTo>
                      <a:pt x="345" y="272"/>
                    </a:lnTo>
                    <a:lnTo>
                      <a:pt x="430" y="272"/>
                    </a:lnTo>
                    <a:lnTo>
                      <a:pt x="430" y="280"/>
                    </a:lnTo>
                    <a:lnTo>
                      <a:pt x="455" y="248"/>
                    </a:lnTo>
                    <a:lnTo>
                      <a:pt x="497" y="248"/>
                    </a:lnTo>
                    <a:close/>
                  </a:path>
                </a:pathLst>
              </a:custGeom>
              <a:solidFill>
                <a:srgbClr val="0969A6"/>
              </a:solidFill>
              <a:ln w="12700">
                <a:solidFill>
                  <a:srgbClr val="0969A6"/>
                </a:solidFill>
                <a:prstDash val="solid"/>
                <a:round/>
                <a:headEnd/>
                <a:tailEnd/>
              </a:ln>
            </p:spPr>
            <p:txBody>
              <a:bodyPr/>
              <a:lstStyle/>
              <a:p>
                <a:pPr>
                  <a:defRPr/>
                </a:pPr>
                <a:endParaRPr lang="en-GB" sz="2400" b="1" kern="0">
                  <a:solidFill>
                    <a:srgbClr val="000000"/>
                  </a:solidFill>
                  <a:latin typeface="Calibri" panose="020F0502020204030204"/>
                </a:endParaRPr>
              </a:p>
            </p:txBody>
          </p:sp>
          <p:sp>
            <p:nvSpPr>
              <p:cNvPr id="96" name="Freeform 50"/>
              <p:cNvSpPr>
                <a:spLocks/>
              </p:cNvSpPr>
              <p:nvPr/>
            </p:nvSpPr>
            <p:spPr bwMode="auto">
              <a:xfrm>
                <a:off x="6388481" y="3569653"/>
                <a:ext cx="830271" cy="630279"/>
              </a:xfrm>
              <a:custGeom>
                <a:avLst/>
                <a:gdLst>
                  <a:gd name="T0" fmla="*/ 388 w 548"/>
                  <a:gd name="T1" fmla="*/ 360 h 416"/>
                  <a:gd name="T2" fmla="*/ 379 w 548"/>
                  <a:gd name="T3" fmla="*/ 344 h 416"/>
                  <a:gd name="T4" fmla="*/ 345 w 548"/>
                  <a:gd name="T5" fmla="*/ 328 h 416"/>
                  <a:gd name="T6" fmla="*/ 320 w 548"/>
                  <a:gd name="T7" fmla="*/ 296 h 416"/>
                  <a:gd name="T8" fmla="*/ 270 w 548"/>
                  <a:gd name="T9" fmla="*/ 264 h 416"/>
                  <a:gd name="T10" fmla="*/ 236 w 548"/>
                  <a:gd name="T11" fmla="*/ 216 h 416"/>
                  <a:gd name="T12" fmla="*/ 202 w 548"/>
                  <a:gd name="T13" fmla="*/ 200 h 416"/>
                  <a:gd name="T14" fmla="*/ 219 w 548"/>
                  <a:gd name="T15" fmla="*/ 152 h 416"/>
                  <a:gd name="T16" fmla="*/ 236 w 548"/>
                  <a:gd name="T17" fmla="*/ 152 h 416"/>
                  <a:gd name="T18" fmla="*/ 270 w 548"/>
                  <a:gd name="T19" fmla="*/ 168 h 416"/>
                  <a:gd name="T20" fmla="*/ 278 w 548"/>
                  <a:gd name="T21" fmla="*/ 144 h 416"/>
                  <a:gd name="T22" fmla="*/ 312 w 548"/>
                  <a:gd name="T23" fmla="*/ 136 h 416"/>
                  <a:gd name="T24" fmla="*/ 354 w 548"/>
                  <a:gd name="T25" fmla="*/ 144 h 416"/>
                  <a:gd name="T26" fmla="*/ 404 w 548"/>
                  <a:gd name="T27" fmla="*/ 152 h 416"/>
                  <a:gd name="T28" fmla="*/ 438 w 548"/>
                  <a:gd name="T29" fmla="*/ 144 h 416"/>
                  <a:gd name="T30" fmla="*/ 472 w 548"/>
                  <a:gd name="T31" fmla="*/ 152 h 416"/>
                  <a:gd name="T32" fmla="*/ 522 w 548"/>
                  <a:gd name="T33" fmla="*/ 160 h 416"/>
                  <a:gd name="T34" fmla="*/ 522 w 548"/>
                  <a:gd name="T35" fmla="*/ 128 h 416"/>
                  <a:gd name="T36" fmla="*/ 548 w 548"/>
                  <a:gd name="T37" fmla="*/ 120 h 416"/>
                  <a:gd name="T38" fmla="*/ 522 w 548"/>
                  <a:gd name="T39" fmla="*/ 112 h 416"/>
                  <a:gd name="T40" fmla="*/ 497 w 548"/>
                  <a:gd name="T41" fmla="*/ 80 h 416"/>
                  <a:gd name="T42" fmla="*/ 480 w 548"/>
                  <a:gd name="T43" fmla="*/ 48 h 416"/>
                  <a:gd name="T44" fmla="*/ 421 w 548"/>
                  <a:gd name="T45" fmla="*/ 72 h 416"/>
                  <a:gd name="T46" fmla="*/ 388 w 548"/>
                  <a:gd name="T47" fmla="*/ 72 h 416"/>
                  <a:gd name="T48" fmla="*/ 379 w 548"/>
                  <a:gd name="T49" fmla="*/ 48 h 416"/>
                  <a:gd name="T50" fmla="*/ 345 w 548"/>
                  <a:gd name="T51" fmla="*/ 56 h 416"/>
                  <a:gd name="T52" fmla="*/ 320 w 548"/>
                  <a:gd name="T53" fmla="*/ 40 h 416"/>
                  <a:gd name="T54" fmla="*/ 295 w 548"/>
                  <a:gd name="T55" fmla="*/ 16 h 416"/>
                  <a:gd name="T56" fmla="*/ 261 w 548"/>
                  <a:gd name="T57" fmla="*/ 0 h 416"/>
                  <a:gd name="T58" fmla="*/ 227 w 548"/>
                  <a:gd name="T59" fmla="*/ 8 h 416"/>
                  <a:gd name="T60" fmla="*/ 194 w 548"/>
                  <a:gd name="T61" fmla="*/ 48 h 416"/>
                  <a:gd name="T62" fmla="*/ 194 w 548"/>
                  <a:gd name="T63" fmla="*/ 88 h 416"/>
                  <a:gd name="T64" fmla="*/ 160 w 548"/>
                  <a:gd name="T65" fmla="*/ 96 h 416"/>
                  <a:gd name="T66" fmla="*/ 143 w 548"/>
                  <a:gd name="T67" fmla="*/ 128 h 416"/>
                  <a:gd name="T68" fmla="*/ 109 w 548"/>
                  <a:gd name="T69" fmla="*/ 120 h 416"/>
                  <a:gd name="T70" fmla="*/ 84 w 548"/>
                  <a:gd name="T71" fmla="*/ 104 h 416"/>
                  <a:gd name="T72" fmla="*/ 42 w 548"/>
                  <a:gd name="T73" fmla="*/ 136 h 416"/>
                  <a:gd name="T74" fmla="*/ 8 w 548"/>
                  <a:gd name="T75" fmla="*/ 144 h 416"/>
                  <a:gd name="T76" fmla="*/ 0 w 548"/>
                  <a:gd name="T77" fmla="*/ 144 h 416"/>
                  <a:gd name="T78" fmla="*/ 0 w 548"/>
                  <a:gd name="T79" fmla="*/ 152 h 416"/>
                  <a:gd name="T80" fmla="*/ 34 w 548"/>
                  <a:gd name="T81" fmla="*/ 216 h 416"/>
                  <a:gd name="T82" fmla="*/ 84 w 548"/>
                  <a:gd name="T83" fmla="*/ 152 h 416"/>
                  <a:gd name="T84" fmla="*/ 84 w 548"/>
                  <a:gd name="T85" fmla="*/ 216 h 416"/>
                  <a:gd name="T86" fmla="*/ 126 w 548"/>
                  <a:gd name="T87" fmla="*/ 192 h 416"/>
                  <a:gd name="T88" fmla="*/ 126 w 548"/>
                  <a:gd name="T89" fmla="*/ 240 h 416"/>
                  <a:gd name="T90" fmla="*/ 177 w 548"/>
                  <a:gd name="T91" fmla="*/ 264 h 416"/>
                  <a:gd name="T92" fmla="*/ 160 w 548"/>
                  <a:gd name="T93" fmla="*/ 272 h 416"/>
                  <a:gd name="T94" fmla="*/ 219 w 548"/>
                  <a:gd name="T95" fmla="*/ 312 h 416"/>
                  <a:gd name="T96" fmla="*/ 227 w 548"/>
                  <a:gd name="T97" fmla="*/ 336 h 416"/>
                  <a:gd name="T98" fmla="*/ 253 w 548"/>
                  <a:gd name="T99" fmla="*/ 352 h 416"/>
                  <a:gd name="T100" fmla="*/ 312 w 548"/>
                  <a:gd name="T101" fmla="*/ 360 h 416"/>
                  <a:gd name="T102" fmla="*/ 371 w 548"/>
                  <a:gd name="T103" fmla="*/ 384 h 416"/>
                  <a:gd name="T104" fmla="*/ 312 w 548"/>
                  <a:gd name="T105" fmla="*/ 392 h 416"/>
                  <a:gd name="T106" fmla="*/ 413 w 548"/>
                  <a:gd name="T107" fmla="*/ 416 h 416"/>
                  <a:gd name="T108" fmla="*/ 413 w 548"/>
                  <a:gd name="T109" fmla="*/ 384 h 416"/>
                  <a:gd name="T110" fmla="*/ 388 w 548"/>
                  <a:gd name="T111" fmla="*/ 360 h 41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48" h="416">
                    <a:moveTo>
                      <a:pt x="388" y="360"/>
                    </a:moveTo>
                    <a:lnTo>
                      <a:pt x="379" y="344"/>
                    </a:lnTo>
                    <a:lnTo>
                      <a:pt x="345" y="328"/>
                    </a:lnTo>
                    <a:lnTo>
                      <a:pt x="320" y="296"/>
                    </a:lnTo>
                    <a:lnTo>
                      <a:pt x="270" y="264"/>
                    </a:lnTo>
                    <a:lnTo>
                      <a:pt x="236" y="216"/>
                    </a:lnTo>
                    <a:lnTo>
                      <a:pt x="202" y="200"/>
                    </a:lnTo>
                    <a:lnTo>
                      <a:pt x="219" y="152"/>
                    </a:lnTo>
                    <a:lnTo>
                      <a:pt x="236" y="152"/>
                    </a:lnTo>
                    <a:lnTo>
                      <a:pt x="270" y="168"/>
                    </a:lnTo>
                    <a:lnTo>
                      <a:pt x="278" y="144"/>
                    </a:lnTo>
                    <a:lnTo>
                      <a:pt x="312" y="136"/>
                    </a:lnTo>
                    <a:lnTo>
                      <a:pt x="354" y="144"/>
                    </a:lnTo>
                    <a:lnTo>
                      <a:pt x="404" y="152"/>
                    </a:lnTo>
                    <a:lnTo>
                      <a:pt x="438" y="144"/>
                    </a:lnTo>
                    <a:lnTo>
                      <a:pt x="472" y="152"/>
                    </a:lnTo>
                    <a:lnTo>
                      <a:pt x="522" y="160"/>
                    </a:lnTo>
                    <a:lnTo>
                      <a:pt x="522" y="128"/>
                    </a:lnTo>
                    <a:lnTo>
                      <a:pt x="548" y="120"/>
                    </a:lnTo>
                    <a:lnTo>
                      <a:pt x="522" y="112"/>
                    </a:lnTo>
                    <a:lnTo>
                      <a:pt x="497" y="80"/>
                    </a:lnTo>
                    <a:lnTo>
                      <a:pt x="480" y="48"/>
                    </a:lnTo>
                    <a:lnTo>
                      <a:pt x="421" y="72"/>
                    </a:lnTo>
                    <a:lnTo>
                      <a:pt x="388" y="72"/>
                    </a:lnTo>
                    <a:lnTo>
                      <a:pt x="379" y="48"/>
                    </a:lnTo>
                    <a:lnTo>
                      <a:pt x="345" y="56"/>
                    </a:lnTo>
                    <a:lnTo>
                      <a:pt x="320" y="40"/>
                    </a:lnTo>
                    <a:lnTo>
                      <a:pt x="295" y="16"/>
                    </a:lnTo>
                    <a:lnTo>
                      <a:pt x="261" y="0"/>
                    </a:lnTo>
                    <a:lnTo>
                      <a:pt x="227" y="8"/>
                    </a:lnTo>
                    <a:lnTo>
                      <a:pt x="194" y="48"/>
                    </a:lnTo>
                    <a:lnTo>
                      <a:pt x="194" y="88"/>
                    </a:lnTo>
                    <a:lnTo>
                      <a:pt x="160" y="96"/>
                    </a:lnTo>
                    <a:lnTo>
                      <a:pt x="143" y="128"/>
                    </a:lnTo>
                    <a:lnTo>
                      <a:pt x="109" y="120"/>
                    </a:lnTo>
                    <a:lnTo>
                      <a:pt x="84" y="104"/>
                    </a:lnTo>
                    <a:lnTo>
                      <a:pt x="42" y="136"/>
                    </a:lnTo>
                    <a:lnTo>
                      <a:pt x="8" y="144"/>
                    </a:lnTo>
                    <a:lnTo>
                      <a:pt x="0" y="144"/>
                    </a:lnTo>
                    <a:lnTo>
                      <a:pt x="0" y="152"/>
                    </a:lnTo>
                    <a:lnTo>
                      <a:pt x="34" y="216"/>
                    </a:lnTo>
                    <a:lnTo>
                      <a:pt x="84" y="152"/>
                    </a:lnTo>
                    <a:lnTo>
                      <a:pt x="84" y="216"/>
                    </a:lnTo>
                    <a:lnTo>
                      <a:pt x="126" y="192"/>
                    </a:lnTo>
                    <a:lnTo>
                      <a:pt x="126" y="240"/>
                    </a:lnTo>
                    <a:lnTo>
                      <a:pt x="177" y="264"/>
                    </a:lnTo>
                    <a:lnTo>
                      <a:pt x="160" y="272"/>
                    </a:lnTo>
                    <a:lnTo>
                      <a:pt x="219" y="312"/>
                    </a:lnTo>
                    <a:lnTo>
                      <a:pt x="227" y="336"/>
                    </a:lnTo>
                    <a:lnTo>
                      <a:pt x="253" y="352"/>
                    </a:lnTo>
                    <a:lnTo>
                      <a:pt x="312" y="360"/>
                    </a:lnTo>
                    <a:lnTo>
                      <a:pt x="371" y="384"/>
                    </a:lnTo>
                    <a:lnTo>
                      <a:pt x="312" y="392"/>
                    </a:lnTo>
                    <a:lnTo>
                      <a:pt x="413" y="416"/>
                    </a:lnTo>
                    <a:lnTo>
                      <a:pt x="413" y="384"/>
                    </a:lnTo>
                    <a:lnTo>
                      <a:pt x="388" y="360"/>
                    </a:lnTo>
                    <a:close/>
                  </a:path>
                </a:pathLst>
              </a:custGeom>
              <a:solidFill>
                <a:srgbClr val="0969A6"/>
              </a:solidFill>
              <a:ln w="9525">
                <a:solidFill>
                  <a:srgbClr val="0969A6"/>
                </a:solidFill>
                <a:round/>
                <a:headEnd/>
                <a:tailEnd/>
              </a:ln>
              <a:extLst/>
            </p:spPr>
            <p:txBody>
              <a:bodyPr/>
              <a:lstStyle/>
              <a:p>
                <a:pPr>
                  <a:defRPr/>
                </a:pPr>
                <a:endParaRPr lang="en-GB" sz="2400" b="1" kern="0">
                  <a:solidFill>
                    <a:srgbClr val="000000"/>
                  </a:solidFill>
                  <a:latin typeface="Calibri" panose="020F0502020204030204"/>
                </a:endParaRPr>
              </a:p>
            </p:txBody>
          </p:sp>
          <p:sp>
            <p:nvSpPr>
              <p:cNvPr id="100" name="Freeform 51"/>
              <p:cNvSpPr>
                <a:spLocks/>
              </p:cNvSpPr>
              <p:nvPr/>
            </p:nvSpPr>
            <p:spPr bwMode="auto">
              <a:xfrm>
                <a:off x="6376360" y="3484808"/>
                <a:ext cx="421196" cy="303019"/>
              </a:xfrm>
              <a:custGeom>
                <a:avLst/>
                <a:gdLst>
                  <a:gd name="T0" fmla="*/ 50 w 278"/>
                  <a:gd name="T1" fmla="*/ 192 h 200"/>
                  <a:gd name="T2" fmla="*/ 92 w 278"/>
                  <a:gd name="T3" fmla="*/ 160 h 200"/>
                  <a:gd name="T4" fmla="*/ 117 w 278"/>
                  <a:gd name="T5" fmla="*/ 176 h 200"/>
                  <a:gd name="T6" fmla="*/ 151 w 278"/>
                  <a:gd name="T7" fmla="*/ 184 h 200"/>
                  <a:gd name="T8" fmla="*/ 168 w 278"/>
                  <a:gd name="T9" fmla="*/ 152 h 200"/>
                  <a:gd name="T10" fmla="*/ 202 w 278"/>
                  <a:gd name="T11" fmla="*/ 144 h 200"/>
                  <a:gd name="T12" fmla="*/ 202 w 278"/>
                  <a:gd name="T13" fmla="*/ 104 h 200"/>
                  <a:gd name="T14" fmla="*/ 235 w 278"/>
                  <a:gd name="T15" fmla="*/ 64 h 200"/>
                  <a:gd name="T16" fmla="*/ 278 w 278"/>
                  <a:gd name="T17" fmla="*/ 48 h 200"/>
                  <a:gd name="T18" fmla="*/ 235 w 278"/>
                  <a:gd name="T19" fmla="*/ 0 h 200"/>
                  <a:gd name="T20" fmla="*/ 227 w 278"/>
                  <a:gd name="T21" fmla="*/ 8 h 200"/>
                  <a:gd name="T22" fmla="*/ 227 w 278"/>
                  <a:gd name="T23" fmla="*/ 32 h 200"/>
                  <a:gd name="T24" fmla="*/ 185 w 278"/>
                  <a:gd name="T25" fmla="*/ 40 h 200"/>
                  <a:gd name="T26" fmla="*/ 134 w 278"/>
                  <a:gd name="T27" fmla="*/ 40 h 200"/>
                  <a:gd name="T28" fmla="*/ 101 w 278"/>
                  <a:gd name="T29" fmla="*/ 64 h 200"/>
                  <a:gd name="T30" fmla="*/ 42 w 278"/>
                  <a:gd name="T31" fmla="*/ 64 h 200"/>
                  <a:gd name="T32" fmla="*/ 8 w 278"/>
                  <a:gd name="T33" fmla="*/ 72 h 200"/>
                  <a:gd name="T34" fmla="*/ 0 w 278"/>
                  <a:gd name="T35" fmla="*/ 96 h 200"/>
                  <a:gd name="T36" fmla="*/ 8 w 278"/>
                  <a:gd name="T37" fmla="*/ 152 h 200"/>
                  <a:gd name="T38" fmla="*/ 0 w 278"/>
                  <a:gd name="T39" fmla="*/ 160 h 200"/>
                  <a:gd name="T40" fmla="*/ 25 w 278"/>
                  <a:gd name="T41" fmla="*/ 152 h 200"/>
                  <a:gd name="T42" fmla="*/ 8 w 278"/>
                  <a:gd name="T43" fmla="*/ 176 h 200"/>
                  <a:gd name="T44" fmla="*/ 8 w 278"/>
                  <a:gd name="T45" fmla="*/ 200 h 200"/>
                  <a:gd name="T46" fmla="*/ 16 w 278"/>
                  <a:gd name="T47" fmla="*/ 200 h 200"/>
                  <a:gd name="T48" fmla="*/ 50 w 278"/>
                  <a:gd name="T49" fmla="*/ 192 h 2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78" h="200">
                    <a:moveTo>
                      <a:pt x="50" y="192"/>
                    </a:moveTo>
                    <a:lnTo>
                      <a:pt x="92" y="160"/>
                    </a:lnTo>
                    <a:lnTo>
                      <a:pt x="117" y="176"/>
                    </a:lnTo>
                    <a:lnTo>
                      <a:pt x="151" y="184"/>
                    </a:lnTo>
                    <a:lnTo>
                      <a:pt x="168" y="152"/>
                    </a:lnTo>
                    <a:lnTo>
                      <a:pt x="202" y="144"/>
                    </a:lnTo>
                    <a:lnTo>
                      <a:pt x="202" y="104"/>
                    </a:lnTo>
                    <a:lnTo>
                      <a:pt x="235" y="64"/>
                    </a:lnTo>
                    <a:lnTo>
                      <a:pt x="278" y="48"/>
                    </a:lnTo>
                    <a:lnTo>
                      <a:pt x="235" y="0"/>
                    </a:lnTo>
                    <a:lnTo>
                      <a:pt x="227" y="8"/>
                    </a:lnTo>
                    <a:lnTo>
                      <a:pt x="227" y="32"/>
                    </a:lnTo>
                    <a:lnTo>
                      <a:pt x="185" y="40"/>
                    </a:lnTo>
                    <a:lnTo>
                      <a:pt x="134" y="40"/>
                    </a:lnTo>
                    <a:lnTo>
                      <a:pt x="101" y="64"/>
                    </a:lnTo>
                    <a:lnTo>
                      <a:pt x="42" y="64"/>
                    </a:lnTo>
                    <a:lnTo>
                      <a:pt x="8" y="72"/>
                    </a:lnTo>
                    <a:lnTo>
                      <a:pt x="0" y="96"/>
                    </a:lnTo>
                    <a:lnTo>
                      <a:pt x="8" y="152"/>
                    </a:lnTo>
                    <a:lnTo>
                      <a:pt x="0" y="160"/>
                    </a:lnTo>
                    <a:lnTo>
                      <a:pt x="25" y="152"/>
                    </a:lnTo>
                    <a:lnTo>
                      <a:pt x="8" y="176"/>
                    </a:lnTo>
                    <a:lnTo>
                      <a:pt x="8" y="200"/>
                    </a:lnTo>
                    <a:lnTo>
                      <a:pt x="16" y="200"/>
                    </a:lnTo>
                    <a:lnTo>
                      <a:pt x="50" y="192"/>
                    </a:lnTo>
                    <a:close/>
                  </a:path>
                </a:pathLst>
              </a:custGeom>
              <a:solidFill>
                <a:srgbClr val="0969A6"/>
              </a:solidFill>
              <a:ln w="28575">
                <a:solidFill>
                  <a:srgbClr val="0969A6"/>
                </a:solidFill>
                <a:prstDash val="solid"/>
                <a:round/>
                <a:headEnd/>
                <a:tailEnd/>
              </a:ln>
              <a:extLst/>
            </p:spPr>
            <p:txBody>
              <a:bodyPr/>
              <a:lstStyle/>
              <a:p>
                <a:pPr>
                  <a:defRPr/>
                </a:pPr>
                <a:endParaRPr lang="en-GB" sz="2400" b="1" kern="0">
                  <a:solidFill>
                    <a:srgbClr val="000000"/>
                  </a:solidFill>
                  <a:latin typeface="Calibri" panose="020F0502020204030204"/>
                </a:endParaRPr>
              </a:p>
            </p:txBody>
          </p:sp>
          <p:sp>
            <p:nvSpPr>
              <p:cNvPr id="110" name="Freeform 53"/>
              <p:cNvSpPr>
                <a:spLocks/>
              </p:cNvSpPr>
              <p:nvPr/>
            </p:nvSpPr>
            <p:spPr bwMode="auto">
              <a:xfrm>
                <a:off x="6694529" y="3775706"/>
                <a:ext cx="587856" cy="484830"/>
              </a:xfrm>
              <a:custGeom>
                <a:avLst/>
                <a:gdLst>
                  <a:gd name="T0" fmla="*/ 287 w 388"/>
                  <a:gd name="T1" fmla="*/ 264 h 320"/>
                  <a:gd name="T2" fmla="*/ 312 w 388"/>
                  <a:gd name="T3" fmla="*/ 248 h 320"/>
                  <a:gd name="T4" fmla="*/ 320 w 388"/>
                  <a:gd name="T5" fmla="*/ 216 h 320"/>
                  <a:gd name="T6" fmla="*/ 346 w 388"/>
                  <a:gd name="T7" fmla="*/ 216 h 320"/>
                  <a:gd name="T8" fmla="*/ 337 w 388"/>
                  <a:gd name="T9" fmla="*/ 192 h 320"/>
                  <a:gd name="T10" fmla="*/ 388 w 388"/>
                  <a:gd name="T11" fmla="*/ 176 h 320"/>
                  <a:gd name="T12" fmla="*/ 362 w 388"/>
                  <a:gd name="T13" fmla="*/ 136 h 320"/>
                  <a:gd name="T14" fmla="*/ 388 w 388"/>
                  <a:gd name="T15" fmla="*/ 120 h 320"/>
                  <a:gd name="T16" fmla="*/ 346 w 388"/>
                  <a:gd name="T17" fmla="*/ 96 h 320"/>
                  <a:gd name="T18" fmla="*/ 337 w 388"/>
                  <a:gd name="T19" fmla="*/ 64 h 320"/>
                  <a:gd name="T20" fmla="*/ 337 w 388"/>
                  <a:gd name="T21" fmla="*/ 32 h 320"/>
                  <a:gd name="T22" fmla="*/ 304 w 388"/>
                  <a:gd name="T23" fmla="*/ 32 h 320"/>
                  <a:gd name="T24" fmla="*/ 295 w 388"/>
                  <a:gd name="T25" fmla="*/ 16 h 320"/>
                  <a:gd name="T26" fmla="*/ 270 w 388"/>
                  <a:gd name="T27" fmla="*/ 16 h 320"/>
                  <a:gd name="T28" fmla="*/ 236 w 388"/>
                  <a:gd name="T29" fmla="*/ 8 h 320"/>
                  <a:gd name="T30" fmla="*/ 202 w 388"/>
                  <a:gd name="T31" fmla="*/ 16 h 320"/>
                  <a:gd name="T32" fmla="*/ 152 w 388"/>
                  <a:gd name="T33" fmla="*/ 8 h 320"/>
                  <a:gd name="T34" fmla="*/ 110 w 388"/>
                  <a:gd name="T35" fmla="*/ 0 h 320"/>
                  <a:gd name="T36" fmla="*/ 76 w 388"/>
                  <a:gd name="T37" fmla="*/ 8 h 320"/>
                  <a:gd name="T38" fmla="*/ 68 w 388"/>
                  <a:gd name="T39" fmla="*/ 32 h 320"/>
                  <a:gd name="T40" fmla="*/ 34 w 388"/>
                  <a:gd name="T41" fmla="*/ 16 h 320"/>
                  <a:gd name="T42" fmla="*/ 17 w 388"/>
                  <a:gd name="T43" fmla="*/ 16 h 320"/>
                  <a:gd name="T44" fmla="*/ 0 w 388"/>
                  <a:gd name="T45" fmla="*/ 64 h 320"/>
                  <a:gd name="T46" fmla="*/ 34 w 388"/>
                  <a:gd name="T47" fmla="*/ 80 h 320"/>
                  <a:gd name="T48" fmla="*/ 68 w 388"/>
                  <a:gd name="T49" fmla="*/ 128 h 320"/>
                  <a:gd name="T50" fmla="*/ 118 w 388"/>
                  <a:gd name="T51" fmla="*/ 160 h 320"/>
                  <a:gd name="T52" fmla="*/ 143 w 388"/>
                  <a:gd name="T53" fmla="*/ 192 h 320"/>
                  <a:gd name="T54" fmla="*/ 177 w 388"/>
                  <a:gd name="T55" fmla="*/ 208 h 320"/>
                  <a:gd name="T56" fmla="*/ 186 w 388"/>
                  <a:gd name="T57" fmla="*/ 224 h 320"/>
                  <a:gd name="T58" fmla="*/ 211 w 388"/>
                  <a:gd name="T59" fmla="*/ 248 h 320"/>
                  <a:gd name="T60" fmla="*/ 211 w 388"/>
                  <a:gd name="T61" fmla="*/ 280 h 320"/>
                  <a:gd name="T62" fmla="*/ 295 w 388"/>
                  <a:gd name="T63" fmla="*/ 320 h 320"/>
                  <a:gd name="T64" fmla="*/ 295 w 388"/>
                  <a:gd name="T65" fmla="*/ 280 h 320"/>
                  <a:gd name="T66" fmla="*/ 287 w 388"/>
                  <a:gd name="T67" fmla="*/ 264 h 3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88" h="320">
                    <a:moveTo>
                      <a:pt x="287" y="264"/>
                    </a:moveTo>
                    <a:lnTo>
                      <a:pt x="312" y="248"/>
                    </a:lnTo>
                    <a:lnTo>
                      <a:pt x="320" y="216"/>
                    </a:lnTo>
                    <a:lnTo>
                      <a:pt x="346" y="216"/>
                    </a:lnTo>
                    <a:lnTo>
                      <a:pt x="337" y="192"/>
                    </a:lnTo>
                    <a:lnTo>
                      <a:pt x="388" y="176"/>
                    </a:lnTo>
                    <a:lnTo>
                      <a:pt x="362" y="136"/>
                    </a:lnTo>
                    <a:lnTo>
                      <a:pt x="388" y="120"/>
                    </a:lnTo>
                    <a:lnTo>
                      <a:pt x="346" y="96"/>
                    </a:lnTo>
                    <a:lnTo>
                      <a:pt x="337" y="64"/>
                    </a:lnTo>
                    <a:lnTo>
                      <a:pt x="337" y="32"/>
                    </a:lnTo>
                    <a:lnTo>
                      <a:pt x="304" y="32"/>
                    </a:lnTo>
                    <a:lnTo>
                      <a:pt x="295" y="16"/>
                    </a:lnTo>
                    <a:lnTo>
                      <a:pt x="270" y="16"/>
                    </a:lnTo>
                    <a:lnTo>
                      <a:pt x="236" y="8"/>
                    </a:lnTo>
                    <a:lnTo>
                      <a:pt x="202" y="16"/>
                    </a:lnTo>
                    <a:lnTo>
                      <a:pt x="152" y="8"/>
                    </a:lnTo>
                    <a:lnTo>
                      <a:pt x="110" y="0"/>
                    </a:lnTo>
                    <a:lnTo>
                      <a:pt x="76" y="8"/>
                    </a:lnTo>
                    <a:lnTo>
                      <a:pt x="68" y="32"/>
                    </a:lnTo>
                    <a:lnTo>
                      <a:pt x="34" y="16"/>
                    </a:lnTo>
                    <a:lnTo>
                      <a:pt x="17" y="16"/>
                    </a:lnTo>
                    <a:lnTo>
                      <a:pt x="0" y="64"/>
                    </a:lnTo>
                    <a:lnTo>
                      <a:pt x="34" y="80"/>
                    </a:lnTo>
                    <a:lnTo>
                      <a:pt x="68" y="128"/>
                    </a:lnTo>
                    <a:lnTo>
                      <a:pt x="118" y="160"/>
                    </a:lnTo>
                    <a:lnTo>
                      <a:pt x="143" y="192"/>
                    </a:lnTo>
                    <a:lnTo>
                      <a:pt x="177" y="208"/>
                    </a:lnTo>
                    <a:lnTo>
                      <a:pt x="186" y="224"/>
                    </a:lnTo>
                    <a:lnTo>
                      <a:pt x="211" y="248"/>
                    </a:lnTo>
                    <a:lnTo>
                      <a:pt x="211" y="280"/>
                    </a:lnTo>
                    <a:lnTo>
                      <a:pt x="295" y="320"/>
                    </a:lnTo>
                    <a:lnTo>
                      <a:pt x="295" y="280"/>
                    </a:lnTo>
                    <a:lnTo>
                      <a:pt x="287" y="264"/>
                    </a:lnTo>
                    <a:close/>
                  </a:path>
                </a:pathLst>
              </a:custGeom>
              <a:solidFill>
                <a:srgbClr val="00A0C6"/>
              </a:solidFill>
              <a:ln w="9525">
                <a:noFill/>
                <a:round/>
                <a:headEnd/>
                <a:tailEnd/>
              </a:ln>
              <a:extLst/>
            </p:spPr>
            <p:txBody>
              <a:bodyPr/>
              <a:lstStyle/>
              <a:p>
                <a:pPr>
                  <a:defRPr/>
                </a:pPr>
                <a:endParaRPr lang="en-GB" sz="2400" b="1" kern="0">
                  <a:solidFill>
                    <a:srgbClr val="000000"/>
                  </a:solidFill>
                  <a:latin typeface="Calibri" panose="020F0502020204030204"/>
                </a:endParaRPr>
              </a:p>
            </p:txBody>
          </p:sp>
          <p:sp>
            <p:nvSpPr>
              <p:cNvPr id="111" name="Freeform 54"/>
              <p:cNvSpPr>
                <a:spLocks/>
              </p:cNvSpPr>
              <p:nvPr/>
            </p:nvSpPr>
            <p:spPr bwMode="auto">
              <a:xfrm>
                <a:off x="6732407" y="3121186"/>
                <a:ext cx="868148" cy="557554"/>
              </a:xfrm>
              <a:custGeom>
                <a:avLst/>
                <a:gdLst>
                  <a:gd name="T0" fmla="*/ 295 w 573"/>
                  <a:gd name="T1" fmla="*/ 320 h 368"/>
                  <a:gd name="T2" fmla="*/ 329 w 573"/>
                  <a:gd name="T3" fmla="*/ 304 h 368"/>
                  <a:gd name="T4" fmla="*/ 380 w 573"/>
                  <a:gd name="T5" fmla="*/ 304 h 368"/>
                  <a:gd name="T6" fmla="*/ 413 w 573"/>
                  <a:gd name="T7" fmla="*/ 288 h 368"/>
                  <a:gd name="T8" fmla="*/ 439 w 573"/>
                  <a:gd name="T9" fmla="*/ 272 h 368"/>
                  <a:gd name="T10" fmla="*/ 455 w 573"/>
                  <a:gd name="T11" fmla="*/ 264 h 368"/>
                  <a:gd name="T12" fmla="*/ 464 w 573"/>
                  <a:gd name="T13" fmla="*/ 224 h 368"/>
                  <a:gd name="T14" fmla="*/ 472 w 573"/>
                  <a:gd name="T15" fmla="*/ 200 h 368"/>
                  <a:gd name="T16" fmla="*/ 498 w 573"/>
                  <a:gd name="T17" fmla="*/ 168 h 368"/>
                  <a:gd name="T18" fmla="*/ 523 w 573"/>
                  <a:gd name="T19" fmla="*/ 112 h 368"/>
                  <a:gd name="T20" fmla="*/ 548 w 573"/>
                  <a:gd name="T21" fmla="*/ 72 h 368"/>
                  <a:gd name="T22" fmla="*/ 573 w 573"/>
                  <a:gd name="T23" fmla="*/ 48 h 368"/>
                  <a:gd name="T24" fmla="*/ 548 w 573"/>
                  <a:gd name="T25" fmla="*/ 24 h 368"/>
                  <a:gd name="T26" fmla="*/ 514 w 573"/>
                  <a:gd name="T27" fmla="*/ 0 h 368"/>
                  <a:gd name="T28" fmla="*/ 472 w 573"/>
                  <a:gd name="T29" fmla="*/ 8 h 368"/>
                  <a:gd name="T30" fmla="*/ 447 w 573"/>
                  <a:gd name="T31" fmla="*/ 0 h 368"/>
                  <a:gd name="T32" fmla="*/ 405 w 573"/>
                  <a:gd name="T33" fmla="*/ 8 h 368"/>
                  <a:gd name="T34" fmla="*/ 371 w 573"/>
                  <a:gd name="T35" fmla="*/ 8 h 368"/>
                  <a:gd name="T36" fmla="*/ 329 w 573"/>
                  <a:gd name="T37" fmla="*/ 56 h 368"/>
                  <a:gd name="T38" fmla="*/ 287 w 573"/>
                  <a:gd name="T39" fmla="*/ 48 h 368"/>
                  <a:gd name="T40" fmla="*/ 279 w 573"/>
                  <a:gd name="T41" fmla="*/ 64 h 368"/>
                  <a:gd name="T42" fmla="*/ 228 w 573"/>
                  <a:gd name="T43" fmla="*/ 80 h 368"/>
                  <a:gd name="T44" fmla="*/ 228 w 573"/>
                  <a:gd name="T45" fmla="*/ 112 h 368"/>
                  <a:gd name="T46" fmla="*/ 110 w 573"/>
                  <a:gd name="T47" fmla="*/ 128 h 368"/>
                  <a:gd name="T48" fmla="*/ 85 w 573"/>
                  <a:gd name="T49" fmla="*/ 112 h 368"/>
                  <a:gd name="T50" fmla="*/ 68 w 573"/>
                  <a:gd name="T51" fmla="*/ 104 h 368"/>
                  <a:gd name="T52" fmla="*/ 68 w 573"/>
                  <a:gd name="T53" fmla="*/ 128 h 368"/>
                  <a:gd name="T54" fmla="*/ 26 w 573"/>
                  <a:gd name="T55" fmla="*/ 144 h 368"/>
                  <a:gd name="T56" fmla="*/ 26 w 573"/>
                  <a:gd name="T57" fmla="*/ 184 h 368"/>
                  <a:gd name="T58" fmla="*/ 17 w 573"/>
                  <a:gd name="T59" fmla="*/ 224 h 368"/>
                  <a:gd name="T60" fmla="*/ 0 w 573"/>
                  <a:gd name="T61" fmla="*/ 240 h 368"/>
                  <a:gd name="T62" fmla="*/ 43 w 573"/>
                  <a:gd name="T63" fmla="*/ 288 h 368"/>
                  <a:gd name="T64" fmla="*/ 34 w 573"/>
                  <a:gd name="T65" fmla="*/ 296 h 368"/>
                  <a:gd name="T66" fmla="*/ 68 w 573"/>
                  <a:gd name="T67" fmla="*/ 312 h 368"/>
                  <a:gd name="T68" fmla="*/ 93 w 573"/>
                  <a:gd name="T69" fmla="*/ 336 h 368"/>
                  <a:gd name="T70" fmla="*/ 118 w 573"/>
                  <a:gd name="T71" fmla="*/ 352 h 368"/>
                  <a:gd name="T72" fmla="*/ 152 w 573"/>
                  <a:gd name="T73" fmla="*/ 344 h 368"/>
                  <a:gd name="T74" fmla="*/ 161 w 573"/>
                  <a:gd name="T75" fmla="*/ 368 h 368"/>
                  <a:gd name="T76" fmla="*/ 194 w 573"/>
                  <a:gd name="T77" fmla="*/ 368 h 368"/>
                  <a:gd name="T78" fmla="*/ 253 w 573"/>
                  <a:gd name="T79" fmla="*/ 344 h 368"/>
                  <a:gd name="T80" fmla="*/ 262 w 573"/>
                  <a:gd name="T81" fmla="*/ 344 h 368"/>
                  <a:gd name="T82" fmla="*/ 270 w 573"/>
                  <a:gd name="T83" fmla="*/ 320 h 368"/>
                  <a:gd name="T84" fmla="*/ 295 w 573"/>
                  <a:gd name="T85" fmla="*/ 320 h 36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73" h="368">
                    <a:moveTo>
                      <a:pt x="295" y="320"/>
                    </a:moveTo>
                    <a:lnTo>
                      <a:pt x="329" y="304"/>
                    </a:lnTo>
                    <a:lnTo>
                      <a:pt x="380" y="304"/>
                    </a:lnTo>
                    <a:lnTo>
                      <a:pt x="413" y="288"/>
                    </a:lnTo>
                    <a:lnTo>
                      <a:pt x="439" y="272"/>
                    </a:lnTo>
                    <a:lnTo>
                      <a:pt x="455" y="264"/>
                    </a:lnTo>
                    <a:lnTo>
                      <a:pt x="464" y="224"/>
                    </a:lnTo>
                    <a:lnTo>
                      <a:pt x="472" y="200"/>
                    </a:lnTo>
                    <a:lnTo>
                      <a:pt x="498" y="168"/>
                    </a:lnTo>
                    <a:lnTo>
                      <a:pt x="523" y="112"/>
                    </a:lnTo>
                    <a:lnTo>
                      <a:pt x="548" y="72"/>
                    </a:lnTo>
                    <a:lnTo>
                      <a:pt x="573" y="48"/>
                    </a:lnTo>
                    <a:lnTo>
                      <a:pt x="548" y="24"/>
                    </a:lnTo>
                    <a:lnTo>
                      <a:pt x="514" y="0"/>
                    </a:lnTo>
                    <a:lnTo>
                      <a:pt x="472" y="8"/>
                    </a:lnTo>
                    <a:lnTo>
                      <a:pt x="447" y="0"/>
                    </a:lnTo>
                    <a:lnTo>
                      <a:pt x="405" y="8"/>
                    </a:lnTo>
                    <a:lnTo>
                      <a:pt x="371" y="8"/>
                    </a:lnTo>
                    <a:lnTo>
                      <a:pt x="329" y="56"/>
                    </a:lnTo>
                    <a:lnTo>
                      <a:pt x="287" y="48"/>
                    </a:lnTo>
                    <a:lnTo>
                      <a:pt x="279" y="64"/>
                    </a:lnTo>
                    <a:lnTo>
                      <a:pt x="228" y="80"/>
                    </a:lnTo>
                    <a:lnTo>
                      <a:pt x="228" y="112"/>
                    </a:lnTo>
                    <a:lnTo>
                      <a:pt x="110" y="128"/>
                    </a:lnTo>
                    <a:lnTo>
                      <a:pt x="85" y="112"/>
                    </a:lnTo>
                    <a:lnTo>
                      <a:pt x="68" y="104"/>
                    </a:lnTo>
                    <a:lnTo>
                      <a:pt x="68" y="128"/>
                    </a:lnTo>
                    <a:lnTo>
                      <a:pt x="26" y="144"/>
                    </a:lnTo>
                    <a:lnTo>
                      <a:pt x="26" y="184"/>
                    </a:lnTo>
                    <a:lnTo>
                      <a:pt x="17" y="224"/>
                    </a:lnTo>
                    <a:lnTo>
                      <a:pt x="0" y="240"/>
                    </a:lnTo>
                    <a:lnTo>
                      <a:pt x="43" y="288"/>
                    </a:lnTo>
                    <a:lnTo>
                      <a:pt x="34" y="296"/>
                    </a:lnTo>
                    <a:lnTo>
                      <a:pt x="68" y="312"/>
                    </a:lnTo>
                    <a:lnTo>
                      <a:pt x="93" y="336"/>
                    </a:lnTo>
                    <a:lnTo>
                      <a:pt x="118" y="352"/>
                    </a:lnTo>
                    <a:lnTo>
                      <a:pt x="152" y="344"/>
                    </a:lnTo>
                    <a:lnTo>
                      <a:pt x="161" y="368"/>
                    </a:lnTo>
                    <a:lnTo>
                      <a:pt x="194" y="368"/>
                    </a:lnTo>
                    <a:lnTo>
                      <a:pt x="253" y="344"/>
                    </a:lnTo>
                    <a:lnTo>
                      <a:pt x="262" y="344"/>
                    </a:lnTo>
                    <a:lnTo>
                      <a:pt x="270" y="320"/>
                    </a:lnTo>
                    <a:lnTo>
                      <a:pt x="295" y="320"/>
                    </a:lnTo>
                    <a:close/>
                  </a:path>
                </a:pathLst>
              </a:custGeom>
              <a:solidFill>
                <a:srgbClr val="0969A6"/>
              </a:solidFill>
              <a:ln w="12700">
                <a:solidFill>
                  <a:srgbClr val="0969A6"/>
                </a:solidFill>
                <a:round/>
                <a:headEnd/>
                <a:tailEnd/>
              </a:ln>
              <a:extLst/>
            </p:spPr>
            <p:txBody>
              <a:bodyPr/>
              <a:lstStyle/>
              <a:p>
                <a:pPr>
                  <a:defRPr/>
                </a:pPr>
                <a:endParaRPr lang="en-GB" sz="2400" b="1" kern="0">
                  <a:solidFill>
                    <a:srgbClr val="000000"/>
                  </a:solidFill>
                  <a:latin typeface="Calibri" panose="020F0502020204030204"/>
                </a:endParaRPr>
              </a:p>
            </p:txBody>
          </p:sp>
          <p:sp>
            <p:nvSpPr>
              <p:cNvPr id="113" name="Freeform 57"/>
              <p:cNvSpPr>
                <a:spLocks/>
              </p:cNvSpPr>
              <p:nvPr/>
            </p:nvSpPr>
            <p:spPr bwMode="auto">
              <a:xfrm>
                <a:off x="7421774" y="3121186"/>
                <a:ext cx="39392" cy="12121"/>
              </a:xfrm>
              <a:custGeom>
                <a:avLst/>
                <a:gdLst>
                  <a:gd name="T0" fmla="*/ 17 w 26"/>
                  <a:gd name="T1" fmla="*/ 8 h 8"/>
                  <a:gd name="T2" fmla="*/ 26 w 26"/>
                  <a:gd name="T3" fmla="*/ 8 h 8"/>
                  <a:gd name="T4" fmla="*/ 0 w 26"/>
                  <a:gd name="T5" fmla="*/ 0 h 8"/>
                  <a:gd name="T6" fmla="*/ 17 w 26"/>
                  <a:gd name="T7" fmla="*/ 8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8">
                    <a:moveTo>
                      <a:pt x="17" y="8"/>
                    </a:moveTo>
                    <a:lnTo>
                      <a:pt x="26" y="8"/>
                    </a:lnTo>
                    <a:lnTo>
                      <a:pt x="0" y="0"/>
                    </a:lnTo>
                    <a:lnTo>
                      <a:pt x="17" y="8"/>
                    </a:lnTo>
                    <a:close/>
                  </a:path>
                </a:pathLst>
              </a:custGeom>
              <a:noFill/>
              <a:ln w="28575">
                <a:noFill/>
                <a:prstDash val="solid"/>
                <a:round/>
                <a:headEnd/>
                <a:tailEnd/>
              </a:ln>
              <a:extLst>
                <a:ext uri="{909E8E84-426E-40DD-AFC4-6F175D3DCCD1}">
                  <a14:hiddenFill xmlns:a14="http://schemas.microsoft.com/office/drawing/2010/main">
                    <a:solidFill>
                      <a:srgbClr val="FFFFFF"/>
                    </a:solidFill>
                  </a14:hiddenFill>
                </a:ext>
              </a:extLst>
            </p:spPr>
            <p:txBody>
              <a:bodyPr/>
              <a:lstStyle/>
              <a:p>
                <a:pPr>
                  <a:defRPr/>
                </a:pPr>
                <a:endParaRPr lang="en-GB" sz="2400" b="1" kern="0">
                  <a:solidFill>
                    <a:srgbClr val="000000"/>
                  </a:solidFill>
                  <a:latin typeface="Calibri" panose="020F0502020204030204"/>
                </a:endParaRPr>
              </a:p>
            </p:txBody>
          </p:sp>
          <p:sp>
            <p:nvSpPr>
              <p:cNvPr id="114" name="Freeform 58"/>
              <p:cNvSpPr>
                <a:spLocks/>
              </p:cNvSpPr>
              <p:nvPr/>
            </p:nvSpPr>
            <p:spPr bwMode="auto">
              <a:xfrm>
                <a:off x="7461166" y="3133306"/>
                <a:ext cx="25757" cy="1515"/>
              </a:xfrm>
              <a:custGeom>
                <a:avLst/>
                <a:gdLst>
                  <a:gd name="T0" fmla="*/ 17 w 17"/>
                  <a:gd name="T1" fmla="*/ 0 h 1"/>
                  <a:gd name="T2" fmla="*/ 0 w 17"/>
                  <a:gd name="T3" fmla="*/ 0 h 1"/>
                  <a:gd name="T4" fmla="*/ 17 w 17"/>
                  <a:gd name="T5" fmla="*/ 0 h 1"/>
                  <a:gd name="T6" fmla="*/ 0 60000 65536"/>
                  <a:gd name="T7" fmla="*/ 0 60000 65536"/>
                  <a:gd name="T8" fmla="*/ 0 60000 65536"/>
                </a:gdLst>
                <a:ahLst/>
                <a:cxnLst>
                  <a:cxn ang="T6">
                    <a:pos x="T0" y="T1"/>
                  </a:cxn>
                  <a:cxn ang="T7">
                    <a:pos x="T2" y="T3"/>
                  </a:cxn>
                  <a:cxn ang="T8">
                    <a:pos x="T4" y="T5"/>
                  </a:cxn>
                </a:cxnLst>
                <a:rect l="0" t="0" r="r" b="b"/>
                <a:pathLst>
                  <a:path w="17" h="1">
                    <a:moveTo>
                      <a:pt x="17" y="0"/>
                    </a:moveTo>
                    <a:lnTo>
                      <a:pt x="0" y="0"/>
                    </a:lnTo>
                    <a:lnTo>
                      <a:pt x="17" y="0"/>
                    </a:lnTo>
                    <a:close/>
                  </a:path>
                </a:pathLst>
              </a:custGeom>
              <a:solidFill>
                <a:srgbClr val="FFFF00"/>
              </a:solidFill>
              <a:ln w="9525">
                <a:noFill/>
                <a:round/>
                <a:headEnd/>
                <a:tailEnd/>
              </a:ln>
              <a:extLst/>
            </p:spPr>
            <p:txBody>
              <a:bodyPr/>
              <a:lstStyle/>
              <a:p>
                <a:pPr>
                  <a:defRPr/>
                </a:pPr>
                <a:endParaRPr lang="en-GB" sz="2400" b="1" kern="0">
                  <a:solidFill>
                    <a:srgbClr val="000000"/>
                  </a:solidFill>
                  <a:latin typeface="Calibri" panose="020F0502020204030204"/>
                </a:endParaRPr>
              </a:p>
            </p:txBody>
          </p:sp>
          <p:sp>
            <p:nvSpPr>
              <p:cNvPr id="116" name="Line 59"/>
              <p:cNvSpPr>
                <a:spLocks noChangeShapeType="1"/>
              </p:cNvSpPr>
              <p:nvPr/>
            </p:nvSpPr>
            <p:spPr bwMode="auto">
              <a:xfrm flipV="1">
                <a:off x="7447530" y="3121186"/>
                <a:ext cx="39392" cy="12121"/>
              </a:xfrm>
              <a:prstGeom prst="line">
                <a:avLst/>
              </a:prstGeom>
              <a:noFill/>
              <a:ln w="28575">
                <a:noFill/>
                <a:round/>
                <a:headEnd/>
                <a:tailEnd/>
              </a:ln>
              <a:extLst>
                <a:ext uri="{909E8E84-426E-40DD-AFC4-6F175D3DCCD1}">
                  <a14:hiddenFill xmlns:a14="http://schemas.microsoft.com/office/drawing/2010/main">
                    <a:noFill/>
                  </a14:hiddenFill>
                </a:ext>
              </a:extLst>
            </p:spPr>
            <p:txBody>
              <a:bodyPr/>
              <a:lstStyle/>
              <a:p>
                <a:pPr>
                  <a:defRPr/>
                </a:pPr>
                <a:endParaRPr lang="en-GB" sz="2400" b="1" kern="0">
                  <a:solidFill>
                    <a:srgbClr val="000000"/>
                  </a:solidFill>
                  <a:latin typeface="Calibri" panose="020F0502020204030204"/>
                </a:endParaRPr>
              </a:p>
            </p:txBody>
          </p:sp>
          <p:sp>
            <p:nvSpPr>
              <p:cNvPr id="118" name="Line 60"/>
              <p:cNvSpPr>
                <a:spLocks noChangeShapeType="1"/>
              </p:cNvSpPr>
              <p:nvPr/>
            </p:nvSpPr>
            <p:spPr bwMode="auto">
              <a:xfrm flipV="1">
                <a:off x="7447530" y="3121186"/>
                <a:ext cx="39392" cy="12121"/>
              </a:xfrm>
              <a:prstGeom prst="line">
                <a:avLst/>
              </a:prstGeom>
              <a:noFill/>
              <a:ln w="28575">
                <a:noFill/>
                <a:round/>
                <a:headEnd/>
                <a:tailEnd/>
              </a:ln>
              <a:extLst>
                <a:ext uri="{909E8E84-426E-40DD-AFC4-6F175D3DCCD1}">
                  <a14:hiddenFill xmlns:a14="http://schemas.microsoft.com/office/drawing/2010/main">
                    <a:noFill/>
                  </a14:hiddenFill>
                </a:ext>
              </a:extLst>
            </p:spPr>
            <p:txBody>
              <a:bodyPr/>
              <a:lstStyle/>
              <a:p>
                <a:pPr>
                  <a:defRPr/>
                </a:pPr>
                <a:endParaRPr lang="en-GB" sz="2400" b="1" kern="0">
                  <a:solidFill>
                    <a:srgbClr val="000000"/>
                  </a:solidFill>
                  <a:latin typeface="Calibri" panose="020F0502020204030204"/>
                </a:endParaRPr>
              </a:p>
            </p:txBody>
          </p:sp>
          <p:sp>
            <p:nvSpPr>
              <p:cNvPr id="121" name="Freeform 61"/>
              <p:cNvSpPr>
                <a:spLocks/>
              </p:cNvSpPr>
              <p:nvPr/>
            </p:nvSpPr>
            <p:spPr bwMode="auto">
              <a:xfrm>
                <a:off x="7409653" y="3121186"/>
                <a:ext cx="12121" cy="1515"/>
              </a:xfrm>
              <a:custGeom>
                <a:avLst/>
                <a:gdLst>
                  <a:gd name="T0" fmla="*/ 0 w 8"/>
                  <a:gd name="T1" fmla="*/ 0 h 1"/>
                  <a:gd name="T2" fmla="*/ 8 w 8"/>
                  <a:gd name="T3" fmla="*/ 0 h 1"/>
                  <a:gd name="T4" fmla="*/ 0 w 8"/>
                  <a:gd name="T5" fmla="*/ 0 h 1"/>
                  <a:gd name="T6" fmla="*/ 0 60000 65536"/>
                  <a:gd name="T7" fmla="*/ 0 60000 65536"/>
                  <a:gd name="T8" fmla="*/ 0 60000 65536"/>
                </a:gdLst>
                <a:ahLst/>
                <a:cxnLst>
                  <a:cxn ang="T6">
                    <a:pos x="T0" y="T1"/>
                  </a:cxn>
                  <a:cxn ang="T7">
                    <a:pos x="T2" y="T3"/>
                  </a:cxn>
                  <a:cxn ang="T8">
                    <a:pos x="T4" y="T5"/>
                  </a:cxn>
                </a:cxnLst>
                <a:rect l="0" t="0" r="r" b="b"/>
                <a:pathLst>
                  <a:path w="8" h="1">
                    <a:moveTo>
                      <a:pt x="0" y="0"/>
                    </a:moveTo>
                    <a:lnTo>
                      <a:pt x="8" y="0"/>
                    </a:lnTo>
                    <a:lnTo>
                      <a:pt x="0" y="0"/>
                    </a:lnTo>
                    <a:close/>
                  </a:path>
                </a:pathLst>
              </a:custGeom>
              <a:solidFill>
                <a:srgbClr val="FFFF00"/>
              </a:solidFill>
              <a:ln w="9525">
                <a:noFill/>
                <a:round/>
                <a:headEnd/>
                <a:tailEnd/>
              </a:ln>
              <a:extLst/>
            </p:spPr>
            <p:txBody>
              <a:bodyPr/>
              <a:lstStyle/>
              <a:p>
                <a:pPr>
                  <a:defRPr/>
                </a:pPr>
                <a:endParaRPr lang="en-GB" sz="2400" b="1" kern="0">
                  <a:solidFill>
                    <a:srgbClr val="000000"/>
                  </a:solidFill>
                  <a:latin typeface="Calibri" panose="020F0502020204030204"/>
                </a:endParaRPr>
              </a:p>
            </p:txBody>
          </p:sp>
          <p:sp>
            <p:nvSpPr>
              <p:cNvPr id="122" name="Freeform 62"/>
              <p:cNvSpPr>
                <a:spLocks/>
              </p:cNvSpPr>
              <p:nvPr/>
            </p:nvSpPr>
            <p:spPr bwMode="auto">
              <a:xfrm>
                <a:off x="7026335" y="2975737"/>
                <a:ext cx="39392" cy="24241"/>
              </a:xfrm>
              <a:custGeom>
                <a:avLst/>
                <a:gdLst>
                  <a:gd name="T0" fmla="*/ 26 w 26"/>
                  <a:gd name="T1" fmla="*/ 16 h 16"/>
                  <a:gd name="T2" fmla="*/ 0 w 26"/>
                  <a:gd name="T3" fmla="*/ 0 h 16"/>
                  <a:gd name="T4" fmla="*/ 0 w 26"/>
                  <a:gd name="T5" fmla="*/ 8 h 16"/>
                  <a:gd name="T6" fmla="*/ 17 w 26"/>
                  <a:gd name="T7" fmla="*/ 16 h 16"/>
                  <a:gd name="T8" fmla="*/ 26 w 26"/>
                  <a:gd name="T9" fmla="*/ 16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6">
                    <a:moveTo>
                      <a:pt x="26" y="16"/>
                    </a:moveTo>
                    <a:lnTo>
                      <a:pt x="0" y="0"/>
                    </a:lnTo>
                    <a:lnTo>
                      <a:pt x="0" y="8"/>
                    </a:lnTo>
                    <a:lnTo>
                      <a:pt x="17" y="16"/>
                    </a:lnTo>
                    <a:lnTo>
                      <a:pt x="26" y="16"/>
                    </a:lnTo>
                    <a:close/>
                  </a:path>
                </a:pathLst>
              </a:custGeom>
              <a:solidFill>
                <a:srgbClr val="FFFF00"/>
              </a:solidFill>
              <a:ln w="9525">
                <a:noFill/>
                <a:round/>
                <a:headEnd/>
                <a:tailEnd/>
              </a:ln>
              <a:extLst/>
            </p:spPr>
            <p:txBody>
              <a:bodyPr/>
              <a:lstStyle/>
              <a:p>
                <a:pPr>
                  <a:defRPr/>
                </a:pPr>
                <a:endParaRPr lang="en-GB" sz="2400" b="1" kern="0">
                  <a:solidFill>
                    <a:srgbClr val="000000"/>
                  </a:solidFill>
                  <a:latin typeface="Calibri" panose="020F0502020204030204"/>
                </a:endParaRPr>
              </a:p>
            </p:txBody>
          </p:sp>
          <p:sp>
            <p:nvSpPr>
              <p:cNvPr id="123" name="Freeform 63"/>
              <p:cNvSpPr>
                <a:spLocks/>
              </p:cNvSpPr>
              <p:nvPr/>
            </p:nvSpPr>
            <p:spPr bwMode="auto">
              <a:xfrm>
                <a:off x="7409653" y="3121186"/>
                <a:ext cx="12121" cy="1515"/>
              </a:xfrm>
              <a:custGeom>
                <a:avLst/>
                <a:gdLst>
                  <a:gd name="T0" fmla="*/ 0 w 8"/>
                  <a:gd name="T1" fmla="*/ 0 h 1"/>
                  <a:gd name="T2" fmla="*/ 8 w 8"/>
                  <a:gd name="T3" fmla="*/ 0 h 1"/>
                  <a:gd name="T4" fmla="*/ 0 w 8"/>
                  <a:gd name="T5" fmla="*/ 0 h 1"/>
                  <a:gd name="T6" fmla="*/ 0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8" y="0"/>
                    </a:lnTo>
                    <a:lnTo>
                      <a:pt x="0" y="0"/>
                    </a:lnTo>
                    <a:close/>
                  </a:path>
                </a:pathLst>
              </a:custGeom>
              <a:noFill/>
              <a:ln w="28575">
                <a:noFill/>
                <a:prstDash val="solid"/>
                <a:round/>
                <a:headEnd/>
                <a:tailEnd/>
              </a:ln>
              <a:extLst>
                <a:ext uri="{909E8E84-426E-40DD-AFC4-6F175D3DCCD1}">
                  <a14:hiddenFill xmlns:a14="http://schemas.microsoft.com/office/drawing/2010/main">
                    <a:solidFill>
                      <a:srgbClr val="FFFFFF"/>
                    </a:solidFill>
                  </a14:hiddenFill>
                </a:ext>
              </a:extLst>
            </p:spPr>
            <p:txBody>
              <a:bodyPr/>
              <a:lstStyle/>
              <a:p>
                <a:pPr>
                  <a:defRPr/>
                </a:pPr>
                <a:endParaRPr lang="en-GB" sz="2400" b="1" kern="0">
                  <a:solidFill>
                    <a:srgbClr val="000000"/>
                  </a:solidFill>
                  <a:latin typeface="Calibri" panose="020F0502020204030204"/>
                </a:endParaRPr>
              </a:p>
            </p:txBody>
          </p:sp>
          <p:sp>
            <p:nvSpPr>
              <p:cNvPr id="126" name="Freeform 64"/>
              <p:cNvSpPr>
                <a:spLocks/>
              </p:cNvSpPr>
              <p:nvPr/>
            </p:nvSpPr>
            <p:spPr bwMode="auto">
              <a:xfrm>
                <a:off x="7026335" y="2975737"/>
                <a:ext cx="39392" cy="24241"/>
              </a:xfrm>
              <a:custGeom>
                <a:avLst/>
                <a:gdLst>
                  <a:gd name="T0" fmla="*/ 26 w 26"/>
                  <a:gd name="T1" fmla="*/ 16 h 16"/>
                  <a:gd name="T2" fmla="*/ 0 w 26"/>
                  <a:gd name="T3" fmla="*/ 0 h 16"/>
                  <a:gd name="T4" fmla="*/ 0 w 26"/>
                  <a:gd name="T5" fmla="*/ 8 h 16"/>
                  <a:gd name="T6" fmla="*/ 17 w 26"/>
                  <a:gd name="T7" fmla="*/ 16 h 16"/>
                  <a:gd name="T8" fmla="*/ 26 w 26"/>
                  <a:gd name="T9" fmla="*/ 16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6">
                    <a:moveTo>
                      <a:pt x="26" y="16"/>
                    </a:moveTo>
                    <a:lnTo>
                      <a:pt x="0" y="0"/>
                    </a:lnTo>
                    <a:lnTo>
                      <a:pt x="0" y="8"/>
                    </a:lnTo>
                    <a:lnTo>
                      <a:pt x="17" y="16"/>
                    </a:lnTo>
                    <a:lnTo>
                      <a:pt x="26" y="16"/>
                    </a:lnTo>
                    <a:close/>
                  </a:path>
                </a:pathLst>
              </a:custGeom>
              <a:noFill/>
              <a:ln w="28575">
                <a:noFill/>
                <a:prstDash val="solid"/>
                <a:round/>
                <a:headEnd/>
                <a:tailEnd/>
              </a:ln>
              <a:extLst>
                <a:ext uri="{909E8E84-426E-40DD-AFC4-6F175D3DCCD1}">
                  <a14:hiddenFill xmlns:a14="http://schemas.microsoft.com/office/drawing/2010/main">
                    <a:solidFill>
                      <a:srgbClr val="FFFFFF"/>
                    </a:solidFill>
                  </a14:hiddenFill>
                </a:ext>
              </a:extLst>
            </p:spPr>
            <p:txBody>
              <a:bodyPr/>
              <a:lstStyle/>
              <a:p>
                <a:pPr>
                  <a:defRPr/>
                </a:pPr>
                <a:endParaRPr lang="en-GB" sz="2400" b="1" kern="0">
                  <a:solidFill>
                    <a:srgbClr val="000000"/>
                  </a:solidFill>
                  <a:latin typeface="Calibri" panose="020F0502020204030204"/>
                </a:endParaRPr>
              </a:p>
            </p:txBody>
          </p:sp>
          <p:sp>
            <p:nvSpPr>
              <p:cNvPr id="127" name="Freeform 65"/>
              <p:cNvSpPr>
                <a:spLocks/>
              </p:cNvSpPr>
              <p:nvPr/>
            </p:nvSpPr>
            <p:spPr bwMode="auto">
              <a:xfrm>
                <a:off x="6718267" y="2820999"/>
                <a:ext cx="869469" cy="675929"/>
              </a:xfrm>
              <a:custGeom>
                <a:avLst/>
                <a:gdLst>
                  <a:gd name="T0" fmla="*/ 421 w 480"/>
                  <a:gd name="T1" fmla="*/ 8 h 232"/>
                  <a:gd name="T2" fmla="*/ 396 w 480"/>
                  <a:gd name="T3" fmla="*/ 0 h 232"/>
                  <a:gd name="T4" fmla="*/ 353 w 480"/>
                  <a:gd name="T5" fmla="*/ 0 h 232"/>
                  <a:gd name="T6" fmla="*/ 328 w 480"/>
                  <a:gd name="T7" fmla="*/ 16 h 232"/>
                  <a:gd name="T8" fmla="*/ 294 w 480"/>
                  <a:gd name="T9" fmla="*/ 16 h 232"/>
                  <a:gd name="T10" fmla="*/ 269 w 480"/>
                  <a:gd name="T11" fmla="*/ 40 h 232"/>
                  <a:gd name="T12" fmla="*/ 244 w 480"/>
                  <a:gd name="T13" fmla="*/ 40 h 232"/>
                  <a:gd name="T14" fmla="*/ 236 w 480"/>
                  <a:gd name="T15" fmla="*/ 24 h 232"/>
                  <a:gd name="T16" fmla="*/ 210 w 480"/>
                  <a:gd name="T17" fmla="*/ 0 h 232"/>
                  <a:gd name="T18" fmla="*/ 177 w 480"/>
                  <a:gd name="T19" fmla="*/ 24 h 232"/>
                  <a:gd name="T20" fmla="*/ 168 w 480"/>
                  <a:gd name="T21" fmla="*/ 24 h 232"/>
                  <a:gd name="T22" fmla="*/ 151 w 480"/>
                  <a:gd name="T23" fmla="*/ 16 h 232"/>
                  <a:gd name="T24" fmla="*/ 126 w 480"/>
                  <a:gd name="T25" fmla="*/ 32 h 232"/>
                  <a:gd name="T26" fmla="*/ 101 w 480"/>
                  <a:gd name="T27" fmla="*/ 56 h 232"/>
                  <a:gd name="T28" fmla="*/ 67 w 480"/>
                  <a:gd name="T29" fmla="*/ 104 h 232"/>
                  <a:gd name="T30" fmla="*/ 25 w 480"/>
                  <a:gd name="T31" fmla="*/ 104 h 232"/>
                  <a:gd name="T32" fmla="*/ 0 w 480"/>
                  <a:gd name="T33" fmla="*/ 136 h 232"/>
                  <a:gd name="T34" fmla="*/ 0 w 480"/>
                  <a:gd name="T35" fmla="*/ 176 h 232"/>
                  <a:gd name="T36" fmla="*/ 33 w 480"/>
                  <a:gd name="T37" fmla="*/ 200 h 232"/>
                  <a:gd name="T38" fmla="*/ 25 w 480"/>
                  <a:gd name="T39" fmla="*/ 208 h 232"/>
                  <a:gd name="T40" fmla="*/ 42 w 480"/>
                  <a:gd name="T41" fmla="*/ 216 h 232"/>
                  <a:gd name="T42" fmla="*/ 67 w 480"/>
                  <a:gd name="T43" fmla="*/ 232 h 232"/>
                  <a:gd name="T44" fmla="*/ 185 w 480"/>
                  <a:gd name="T45" fmla="*/ 216 h 232"/>
                  <a:gd name="T46" fmla="*/ 185 w 480"/>
                  <a:gd name="T47" fmla="*/ 184 h 232"/>
                  <a:gd name="T48" fmla="*/ 236 w 480"/>
                  <a:gd name="T49" fmla="*/ 168 h 232"/>
                  <a:gd name="T50" fmla="*/ 244 w 480"/>
                  <a:gd name="T51" fmla="*/ 152 h 232"/>
                  <a:gd name="T52" fmla="*/ 286 w 480"/>
                  <a:gd name="T53" fmla="*/ 160 h 232"/>
                  <a:gd name="T54" fmla="*/ 328 w 480"/>
                  <a:gd name="T55" fmla="*/ 112 h 232"/>
                  <a:gd name="T56" fmla="*/ 362 w 480"/>
                  <a:gd name="T57" fmla="*/ 112 h 232"/>
                  <a:gd name="T58" fmla="*/ 404 w 480"/>
                  <a:gd name="T59" fmla="*/ 104 h 232"/>
                  <a:gd name="T60" fmla="*/ 412 w 480"/>
                  <a:gd name="T61" fmla="*/ 104 h 232"/>
                  <a:gd name="T62" fmla="*/ 438 w 480"/>
                  <a:gd name="T63" fmla="*/ 112 h 232"/>
                  <a:gd name="T64" fmla="*/ 455 w 480"/>
                  <a:gd name="T65" fmla="*/ 112 h 232"/>
                  <a:gd name="T66" fmla="*/ 463 w 480"/>
                  <a:gd name="T67" fmla="*/ 64 h 232"/>
                  <a:gd name="T68" fmla="*/ 480 w 480"/>
                  <a:gd name="T69" fmla="*/ 16 h 232"/>
                  <a:gd name="T70" fmla="*/ 421 w 480"/>
                  <a:gd name="T71" fmla="*/ 8 h 23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80" h="232">
                    <a:moveTo>
                      <a:pt x="421" y="8"/>
                    </a:moveTo>
                    <a:lnTo>
                      <a:pt x="396" y="0"/>
                    </a:lnTo>
                    <a:lnTo>
                      <a:pt x="353" y="0"/>
                    </a:lnTo>
                    <a:lnTo>
                      <a:pt x="328" y="16"/>
                    </a:lnTo>
                    <a:lnTo>
                      <a:pt x="294" y="16"/>
                    </a:lnTo>
                    <a:lnTo>
                      <a:pt x="269" y="40"/>
                    </a:lnTo>
                    <a:lnTo>
                      <a:pt x="244" y="40"/>
                    </a:lnTo>
                    <a:lnTo>
                      <a:pt x="236" y="24"/>
                    </a:lnTo>
                    <a:lnTo>
                      <a:pt x="210" y="0"/>
                    </a:lnTo>
                    <a:lnTo>
                      <a:pt x="177" y="24"/>
                    </a:lnTo>
                    <a:lnTo>
                      <a:pt x="168" y="24"/>
                    </a:lnTo>
                    <a:lnTo>
                      <a:pt x="151" y="16"/>
                    </a:lnTo>
                    <a:lnTo>
                      <a:pt x="126" y="32"/>
                    </a:lnTo>
                    <a:lnTo>
                      <a:pt x="101" y="56"/>
                    </a:lnTo>
                    <a:lnTo>
                      <a:pt x="67" y="104"/>
                    </a:lnTo>
                    <a:lnTo>
                      <a:pt x="25" y="104"/>
                    </a:lnTo>
                    <a:lnTo>
                      <a:pt x="0" y="136"/>
                    </a:lnTo>
                    <a:lnTo>
                      <a:pt x="0" y="176"/>
                    </a:lnTo>
                    <a:lnTo>
                      <a:pt x="33" y="200"/>
                    </a:lnTo>
                    <a:lnTo>
                      <a:pt x="25" y="208"/>
                    </a:lnTo>
                    <a:lnTo>
                      <a:pt x="42" y="216"/>
                    </a:lnTo>
                    <a:lnTo>
                      <a:pt x="67" y="232"/>
                    </a:lnTo>
                    <a:lnTo>
                      <a:pt x="185" y="216"/>
                    </a:lnTo>
                    <a:lnTo>
                      <a:pt x="185" y="184"/>
                    </a:lnTo>
                    <a:lnTo>
                      <a:pt x="236" y="168"/>
                    </a:lnTo>
                    <a:lnTo>
                      <a:pt x="244" y="152"/>
                    </a:lnTo>
                    <a:lnTo>
                      <a:pt x="286" y="160"/>
                    </a:lnTo>
                    <a:lnTo>
                      <a:pt x="328" y="112"/>
                    </a:lnTo>
                    <a:lnTo>
                      <a:pt x="362" y="112"/>
                    </a:lnTo>
                    <a:lnTo>
                      <a:pt x="404" y="104"/>
                    </a:lnTo>
                    <a:lnTo>
                      <a:pt x="412" y="104"/>
                    </a:lnTo>
                    <a:lnTo>
                      <a:pt x="438" y="112"/>
                    </a:lnTo>
                    <a:lnTo>
                      <a:pt x="455" y="112"/>
                    </a:lnTo>
                    <a:lnTo>
                      <a:pt x="463" y="64"/>
                    </a:lnTo>
                    <a:lnTo>
                      <a:pt x="480" y="16"/>
                    </a:lnTo>
                    <a:lnTo>
                      <a:pt x="421" y="8"/>
                    </a:lnTo>
                    <a:close/>
                  </a:path>
                </a:pathLst>
              </a:custGeom>
              <a:solidFill>
                <a:srgbClr val="0969A6"/>
              </a:solidFill>
              <a:ln w="28575">
                <a:noFill/>
                <a:round/>
                <a:headEnd/>
                <a:tailEnd/>
              </a:ln>
              <a:extLst/>
            </p:spPr>
            <p:txBody>
              <a:bodyPr/>
              <a:lstStyle/>
              <a:p>
                <a:pPr>
                  <a:defRPr/>
                </a:pPr>
                <a:endParaRPr lang="en-GB" sz="2400" b="1" kern="0">
                  <a:solidFill>
                    <a:srgbClr val="000000"/>
                  </a:solidFill>
                  <a:latin typeface="Calibri" panose="020F0502020204030204"/>
                </a:endParaRPr>
              </a:p>
            </p:txBody>
          </p:sp>
          <p:sp>
            <p:nvSpPr>
              <p:cNvPr id="128" name="Freeform 73"/>
              <p:cNvSpPr>
                <a:spLocks/>
              </p:cNvSpPr>
              <p:nvPr/>
            </p:nvSpPr>
            <p:spPr bwMode="auto">
              <a:xfrm>
                <a:off x="7486923" y="4224173"/>
                <a:ext cx="369682" cy="290898"/>
              </a:xfrm>
              <a:custGeom>
                <a:avLst/>
                <a:gdLst>
                  <a:gd name="T0" fmla="*/ 227 w 244"/>
                  <a:gd name="T1" fmla="*/ 32 h 192"/>
                  <a:gd name="T2" fmla="*/ 185 w 244"/>
                  <a:gd name="T3" fmla="*/ 16 h 192"/>
                  <a:gd name="T4" fmla="*/ 177 w 244"/>
                  <a:gd name="T5" fmla="*/ 0 h 192"/>
                  <a:gd name="T6" fmla="*/ 134 w 244"/>
                  <a:gd name="T7" fmla="*/ 0 h 192"/>
                  <a:gd name="T8" fmla="*/ 75 w 244"/>
                  <a:gd name="T9" fmla="*/ 24 h 192"/>
                  <a:gd name="T10" fmla="*/ 50 w 244"/>
                  <a:gd name="T11" fmla="*/ 32 h 192"/>
                  <a:gd name="T12" fmla="*/ 25 w 244"/>
                  <a:gd name="T13" fmla="*/ 40 h 192"/>
                  <a:gd name="T14" fmla="*/ 16 w 244"/>
                  <a:gd name="T15" fmla="*/ 72 h 192"/>
                  <a:gd name="T16" fmla="*/ 0 w 244"/>
                  <a:gd name="T17" fmla="*/ 64 h 192"/>
                  <a:gd name="T18" fmla="*/ 0 w 244"/>
                  <a:gd name="T19" fmla="*/ 88 h 192"/>
                  <a:gd name="T20" fmla="*/ 8 w 244"/>
                  <a:gd name="T21" fmla="*/ 144 h 192"/>
                  <a:gd name="T22" fmla="*/ 33 w 244"/>
                  <a:gd name="T23" fmla="*/ 176 h 192"/>
                  <a:gd name="T24" fmla="*/ 59 w 244"/>
                  <a:gd name="T25" fmla="*/ 184 h 192"/>
                  <a:gd name="T26" fmla="*/ 67 w 244"/>
                  <a:gd name="T27" fmla="*/ 192 h 192"/>
                  <a:gd name="T28" fmla="*/ 75 w 244"/>
                  <a:gd name="T29" fmla="*/ 192 h 192"/>
                  <a:gd name="T30" fmla="*/ 109 w 244"/>
                  <a:gd name="T31" fmla="*/ 176 h 192"/>
                  <a:gd name="T32" fmla="*/ 134 w 244"/>
                  <a:gd name="T33" fmla="*/ 176 h 192"/>
                  <a:gd name="T34" fmla="*/ 168 w 244"/>
                  <a:gd name="T35" fmla="*/ 136 h 192"/>
                  <a:gd name="T36" fmla="*/ 236 w 244"/>
                  <a:gd name="T37" fmla="*/ 128 h 192"/>
                  <a:gd name="T38" fmla="*/ 244 w 244"/>
                  <a:gd name="T39" fmla="*/ 104 h 192"/>
                  <a:gd name="T40" fmla="*/ 244 w 244"/>
                  <a:gd name="T41" fmla="*/ 64 h 192"/>
                  <a:gd name="T42" fmla="*/ 227 w 244"/>
                  <a:gd name="T43" fmla="*/ 32 h 19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44" h="192">
                    <a:moveTo>
                      <a:pt x="227" y="32"/>
                    </a:moveTo>
                    <a:lnTo>
                      <a:pt x="185" y="16"/>
                    </a:lnTo>
                    <a:lnTo>
                      <a:pt x="177" y="0"/>
                    </a:lnTo>
                    <a:lnTo>
                      <a:pt x="134" y="0"/>
                    </a:lnTo>
                    <a:lnTo>
                      <a:pt x="75" y="24"/>
                    </a:lnTo>
                    <a:lnTo>
                      <a:pt x="50" y="32"/>
                    </a:lnTo>
                    <a:lnTo>
                      <a:pt x="25" y="40"/>
                    </a:lnTo>
                    <a:lnTo>
                      <a:pt x="16" y="72"/>
                    </a:lnTo>
                    <a:lnTo>
                      <a:pt x="0" y="64"/>
                    </a:lnTo>
                    <a:lnTo>
                      <a:pt x="0" y="88"/>
                    </a:lnTo>
                    <a:lnTo>
                      <a:pt x="8" y="144"/>
                    </a:lnTo>
                    <a:lnTo>
                      <a:pt x="33" y="176"/>
                    </a:lnTo>
                    <a:lnTo>
                      <a:pt x="59" y="184"/>
                    </a:lnTo>
                    <a:lnTo>
                      <a:pt x="67" y="192"/>
                    </a:lnTo>
                    <a:lnTo>
                      <a:pt x="75" y="192"/>
                    </a:lnTo>
                    <a:lnTo>
                      <a:pt x="109" y="176"/>
                    </a:lnTo>
                    <a:lnTo>
                      <a:pt x="134" y="176"/>
                    </a:lnTo>
                    <a:lnTo>
                      <a:pt x="168" y="136"/>
                    </a:lnTo>
                    <a:lnTo>
                      <a:pt x="236" y="128"/>
                    </a:lnTo>
                    <a:lnTo>
                      <a:pt x="244" y="104"/>
                    </a:lnTo>
                    <a:lnTo>
                      <a:pt x="244" y="64"/>
                    </a:lnTo>
                    <a:lnTo>
                      <a:pt x="227" y="32"/>
                    </a:lnTo>
                    <a:close/>
                  </a:path>
                </a:pathLst>
              </a:custGeom>
              <a:solidFill>
                <a:srgbClr val="00A0C6"/>
              </a:solidFill>
              <a:ln w="9525">
                <a:noFill/>
                <a:round/>
                <a:headEnd/>
                <a:tailEnd/>
              </a:ln>
              <a:extLst/>
            </p:spPr>
            <p:txBody>
              <a:bodyPr/>
              <a:lstStyle/>
              <a:p>
                <a:pPr>
                  <a:defRPr/>
                </a:pPr>
                <a:endParaRPr lang="en-GB" sz="2400" b="1" kern="0">
                  <a:solidFill>
                    <a:srgbClr val="000000"/>
                  </a:solidFill>
                  <a:latin typeface="Calibri" panose="020F0502020204030204"/>
                </a:endParaRPr>
              </a:p>
            </p:txBody>
          </p:sp>
          <p:sp>
            <p:nvSpPr>
              <p:cNvPr id="129" name="Freeform 76"/>
              <p:cNvSpPr>
                <a:spLocks/>
              </p:cNvSpPr>
              <p:nvPr/>
            </p:nvSpPr>
            <p:spPr bwMode="auto">
              <a:xfrm>
                <a:off x="7689945" y="3763585"/>
                <a:ext cx="893904" cy="618158"/>
              </a:xfrm>
              <a:custGeom>
                <a:avLst/>
                <a:gdLst>
                  <a:gd name="T0" fmla="*/ 455 w 590"/>
                  <a:gd name="T1" fmla="*/ 256 h 408"/>
                  <a:gd name="T2" fmla="*/ 489 w 590"/>
                  <a:gd name="T3" fmla="*/ 248 h 408"/>
                  <a:gd name="T4" fmla="*/ 514 w 590"/>
                  <a:gd name="T5" fmla="*/ 232 h 408"/>
                  <a:gd name="T6" fmla="*/ 565 w 590"/>
                  <a:gd name="T7" fmla="*/ 240 h 408"/>
                  <a:gd name="T8" fmla="*/ 590 w 590"/>
                  <a:gd name="T9" fmla="*/ 232 h 408"/>
                  <a:gd name="T10" fmla="*/ 565 w 590"/>
                  <a:gd name="T11" fmla="*/ 200 h 408"/>
                  <a:gd name="T12" fmla="*/ 523 w 590"/>
                  <a:gd name="T13" fmla="*/ 176 h 408"/>
                  <a:gd name="T14" fmla="*/ 548 w 590"/>
                  <a:gd name="T15" fmla="*/ 144 h 408"/>
                  <a:gd name="T16" fmla="*/ 548 w 590"/>
                  <a:gd name="T17" fmla="*/ 104 h 408"/>
                  <a:gd name="T18" fmla="*/ 548 w 590"/>
                  <a:gd name="T19" fmla="*/ 72 h 408"/>
                  <a:gd name="T20" fmla="*/ 573 w 590"/>
                  <a:gd name="T21" fmla="*/ 64 h 408"/>
                  <a:gd name="T22" fmla="*/ 582 w 590"/>
                  <a:gd name="T23" fmla="*/ 48 h 408"/>
                  <a:gd name="T24" fmla="*/ 582 w 590"/>
                  <a:gd name="T25" fmla="*/ 32 h 408"/>
                  <a:gd name="T26" fmla="*/ 582 w 590"/>
                  <a:gd name="T27" fmla="*/ 16 h 408"/>
                  <a:gd name="T28" fmla="*/ 531 w 590"/>
                  <a:gd name="T29" fmla="*/ 16 h 408"/>
                  <a:gd name="T30" fmla="*/ 523 w 590"/>
                  <a:gd name="T31" fmla="*/ 0 h 408"/>
                  <a:gd name="T32" fmla="*/ 481 w 590"/>
                  <a:gd name="T33" fmla="*/ 8 h 408"/>
                  <a:gd name="T34" fmla="*/ 455 w 590"/>
                  <a:gd name="T35" fmla="*/ 0 h 408"/>
                  <a:gd name="T36" fmla="*/ 413 w 590"/>
                  <a:gd name="T37" fmla="*/ 8 h 408"/>
                  <a:gd name="T38" fmla="*/ 363 w 590"/>
                  <a:gd name="T39" fmla="*/ 24 h 408"/>
                  <a:gd name="T40" fmla="*/ 321 w 590"/>
                  <a:gd name="T41" fmla="*/ 80 h 408"/>
                  <a:gd name="T42" fmla="*/ 270 w 590"/>
                  <a:gd name="T43" fmla="*/ 88 h 408"/>
                  <a:gd name="T44" fmla="*/ 219 w 590"/>
                  <a:gd name="T45" fmla="*/ 88 h 408"/>
                  <a:gd name="T46" fmla="*/ 194 w 590"/>
                  <a:gd name="T47" fmla="*/ 88 h 408"/>
                  <a:gd name="T48" fmla="*/ 169 w 590"/>
                  <a:gd name="T49" fmla="*/ 112 h 408"/>
                  <a:gd name="T50" fmla="*/ 76 w 590"/>
                  <a:gd name="T51" fmla="*/ 112 h 408"/>
                  <a:gd name="T52" fmla="*/ 43 w 590"/>
                  <a:gd name="T53" fmla="*/ 104 h 408"/>
                  <a:gd name="T54" fmla="*/ 43 w 590"/>
                  <a:gd name="T55" fmla="*/ 80 h 408"/>
                  <a:gd name="T56" fmla="*/ 9 w 590"/>
                  <a:gd name="T57" fmla="*/ 64 h 408"/>
                  <a:gd name="T58" fmla="*/ 0 w 590"/>
                  <a:gd name="T59" fmla="*/ 88 h 408"/>
                  <a:gd name="T60" fmla="*/ 9 w 590"/>
                  <a:gd name="T61" fmla="*/ 120 h 408"/>
                  <a:gd name="T62" fmla="*/ 26 w 590"/>
                  <a:gd name="T63" fmla="*/ 152 h 408"/>
                  <a:gd name="T64" fmla="*/ 68 w 590"/>
                  <a:gd name="T65" fmla="*/ 184 h 408"/>
                  <a:gd name="T66" fmla="*/ 51 w 590"/>
                  <a:gd name="T67" fmla="*/ 224 h 408"/>
                  <a:gd name="T68" fmla="*/ 34 w 590"/>
                  <a:gd name="T69" fmla="*/ 232 h 408"/>
                  <a:gd name="T70" fmla="*/ 34 w 590"/>
                  <a:gd name="T71" fmla="*/ 264 h 408"/>
                  <a:gd name="T72" fmla="*/ 51 w 590"/>
                  <a:gd name="T73" fmla="*/ 272 h 408"/>
                  <a:gd name="T74" fmla="*/ 43 w 590"/>
                  <a:gd name="T75" fmla="*/ 304 h 408"/>
                  <a:gd name="T76" fmla="*/ 51 w 590"/>
                  <a:gd name="T77" fmla="*/ 320 h 408"/>
                  <a:gd name="T78" fmla="*/ 93 w 590"/>
                  <a:gd name="T79" fmla="*/ 336 h 408"/>
                  <a:gd name="T80" fmla="*/ 110 w 590"/>
                  <a:gd name="T81" fmla="*/ 368 h 408"/>
                  <a:gd name="T82" fmla="*/ 110 w 590"/>
                  <a:gd name="T83" fmla="*/ 408 h 408"/>
                  <a:gd name="T84" fmla="*/ 110 w 590"/>
                  <a:gd name="T85" fmla="*/ 400 h 408"/>
                  <a:gd name="T86" fmla="*/ 152 w 590"/>
                  <a:gd name="T87" fmla="*/ 400 h 408"/>
                  <a:gd name="T88" fmla="*/ 194 w 590"/>
                  <a:gd name="T89" fmla="*/ 384 h 408"/>
                  <a:gd name="T90" fmla="*/ 245 w 590"/>
                  <a:gd name="T91" fmla="*/ 352 h 408"/>
                  <a:gd name="T92" fmla="*/ 278 w 590"/>
                  <a:gd name="T93" fmla="*/ 368 h 408"/>
                  <a:gd name="T94" fmla="*/ 312 w 590"/>
                  <a:gd name="T95" fmla="*/ 368 h 408"/>
                  <a:gd name="T96" fmla="*/ 337 w 590"/>
                  <a:gd name="T97" fmla="*/ 368 h 408"/>
                  <a:gd name="T98" fmla="*/ 396 w 590"/>
                  <a:gd name="T99" fmla="*/ 352 h 408"/>
                  <a:gd name="T100" fmla="*/ 430 w 590"/>
                  <a:gd name="T101" fmla="*/ 336 h 408"/>
                  <a:gd name="T102" fmla="*/ 422 w 590"/>
                  <a:gd name="T103" fmla="*/ 296 h 408"/>
                  <a:gd name="T104" fmla="*/ 447 w 590"/>
                  <a:gd name="T105" fmla="*/ 296 h 408"/>
                  <a:gd name="T106" fmla="*/ 447 w 590"/>
                  <a:gd name="T107" fmla="*/ 296 h 408"/>
                  <a:gd name="T108" fmla="*/ 455 w 590"/>
                  <a:gd name="T109" fmla="*/ 280 h 408"/>
                  <a:gd name="T110" fmla="*/ 455 w 590"/>
                  <a:gd name="T111" fmla="*/ 256 h 40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90" h="408">
                    <a:moveTo>
                      <a:pt x="455" y="256"/>
                    </a:moveTo>
                    <a:lnTo>
                      <a:pt x="489" y="248"/>
                    </a:lnTo>
                    <a:lnTo>
                      <a:pt x="514" y="232"/>
                    </a:lnTo>
                    <a:lnTo>
                      <a:pt x="565" y="240"/>
                    </a:lnTo>
                    <a:lnTo>
                      <a:pt x="590" y="232"/>
                    </a:lnTo>
                    <a:lnTo>
                      <a:pt x="565" y="200"/>
                    </a:lnTo>
                    <a:lnTo>
                      <a:pt x="523" y="176"/>
                    </a:lnTo>
                    <a:lnTo>
                      <a:pt x="548" y="144"/>
                    </a:lnTo>
                    <a:lnTo>
                      <a:pt x="548" y="104"/>
                    </a:lnTo>
                    <a:lnTo>
                      <a:pt x="548" y="72"/>
                    </a:lnTo>
                    <a:lnTo>
                      <a:pt x="573" y="64"/>
                    </a:lnTo>
                    <a:lnTo>
                      <a:pt x="582" y="48"/>
                    </a:lnTo>
                    <a:lnTo>
                      <a:pt x="582" y="32"/>
                    </a:lnTo>
                    <a:lnTo>
                      <a:pt x="582" y="16"/>
                    </a:lnTo>
                    <a:lnTo>
                      <a:pt x="531" y="16"/>
                    </a:lnTo>
                    <a:lnTo>
                      <a:pt x="523" y="0"/>
                    </a:lnTo>
                    <a:lnTo>
                      <a:pt x="481" y="8"/>
                    </a:lnTo>
                    <a:lnTo>
                      <a:pt x="455" y="0"/>
                    </a:lnTo>
                    <a:lnTo>
                      <a:pt x="413" y="8"/>
                    </a:lnTo>
                    <a:lnTo>
                      <a:pt x="363" y="24"/>
                    </a:lnTo>
                    <a:lnTo>
                      <a:pt x="321" y="80"/>
                    </a:lnTo>
                    <a:lnTo>
                      <a:pt x="270" y="88"/>
                    </a:lnTo>
                    <a:lnTo>
                      <a:pt x="219" y="88"/>
                    </a:lnTo>
                    <a:lnTo>
                      <a:pt x="194" y="88"/>
                    </a:lnTo>
                    <a:lnTo>
                      <a:pt x="169" y="112"/>
                    </a:lnTo>
                    <a:lnTo>
                      <a:pt x="76" y="112"/>
                    </a:lnTo>
                    <a:lnTo>
                      <a:pt x="43" y="104"/>
                    </a:lnTo>
                    <a:lnTo>
                      <a:pt x="43" y="80"/>
                    </a:lnTo>
                    <a:lnTo>
                      <a:pt x="9" y="64"/>
                    </a:lnTo>
                    <a:lnTo>
                      <a:pt x="0" y="88"/>
                    </a:lnTo>
                    <a:lnTo>
                      <a:pt x="9" y="120"/>
                    </a:lnTo>
                    <a:lnTo>
                      <a:pt x="26" y="152"/>
                    </a:lnTo>
                    <a:lnTo>
                      <a:pt x="68" y="184"/>
                    </a:lnTo>
                    <a:lnTo>
                      <a:pt x="51" y="224"/>
                    </a:lnTo>
                    <a:lnTo>
                      <a:pt x="34" y="232"/>
                    </a:lnTo>
                    <a:lnTo>
                      <a:pt x="34" y="264"/>
                    </a:lnTo>
                    <a:lnTo>
                      <a:pt x="51" y="272"/>
                    </a:lnTo>
                    <a:lnTo>
                      <a:pt x="43" y="304"/>
                    </a:lnTo>
                    <a:lnTo>
                      <a:pt x="51" y="320"/>
                    </a:lnTo>
                    <a:lnTo>
                      <a:pt x="93" y="336"/>
                    </a:lnTo>
                    <a:lnTo>
                      <a:pt x="110" y="368"/>
                    </a:lnTo>
                    <a:lnTo>
                      <a:pt x="110" y="408"/>
                    </a:lnTo>
                    <a:lnTo>
                      <a:pt x="110" y="400"/>
                    </a:lnTo>
                    <a:lnTo>
                      <a:pt x="152" y="400"/>
                    </a:lnTo>
                    <a:lnTo>
                      <a:pt x="194" y="384"/>
                    </a:lnTo>
                    <a:lnTo>
                      <a:pt x="245" y="352"/>
                    </a:lnTo>
                    <a:lnTo>
                      <a:pt x="278" y="368"/>
                    </a:lnTo>
                    <a:lnTo>
                      <a:pt x="312" y="368"/>
                    </a:lnTo>
                    <a:lnTo>
                      <a:pt x="337" y="368"/>
                    </a:lnTo>
                    <a:lnTo>
                      <a:pt x="396" y="352"/>
                    </a:lnTo>
                    <a:lnTo>
                      <a:pt x="430" y="336"/>
                    </a:lnTo>
                    <a:lnTo>
                      <a:pt x="422" y="296"/>
                    </a:lnTo>
                    <a:lnTo>
                      <a:pt x="447" y="296"/>
                    </a:lnTo>
                    <a:lnTo>
                      <a:pt x="455" y="280"/>
                    </a:lnTo>
                    <a:lnTo>
                      <a:pt x="455" y="256"/>
                    </a:lnTo>
                    <a:close/>
                  </a:path>
                </a:pathLst>
              </a:custGeom>
              <a:solidFill>
                <a:srgbClr val="0969A6"/>
              </a:solidFill>
              <a:ln w="12700">
                <a:solidFill>
                  <a:srgbClr val="0969A6"/>
                </a:solidFill>
                <a:prstDash val="solid"/>
                <a:round/>
                <a:headEnd/>
                <a:tailEnd/>
              </a:ln>
              <a:extLst/>
            </p:spPr>
            <p:txBody>
              <a:bodyPr/>
              <a:lstStyle/>
              <a:p>
                <a:pPr>
                  <a:defRPr/>
                </a:pPr>
                <a:endParaRPr lang="en-GB" sz="2400" b="1" kern="0">
                  <a:solidFill>
                    <a:srgbClr val="000000"/>
                  </a:solidFill>
                  <a:latin typeface="Calibri" panose="020F0502020204030204"/>
                </a:endParaRPr>
              </a:p>
            </p:txBody>
          </p:sp>
          <p:sp>
            <p:nvSpPr>
              <p:cNvPr id="131" name="Freeform 80"/>
              <p:cNvSpPr>
                <a:spLocks/>
              </p:cNvSpPr>
              <p:nvPr/>
            </p:nvSpPr>
            <p:spPr bwMode="auto">
              <a:xfrm>
                <a:off x="7320263" y="3036340"/>
                <a:ext cx="1352977" cy="896935"/>
              </a:xfrm>
              <a:custGeom>
                <a:avLst/>
                <a:gdLst>
                  <a:gd name="T0" fmla="*/ 784 w 893"/>
                  <a:gd name="T1" fmla="*/ 312 h 592"/>
                  <a:gd name="T2" fmla="*/ 725 w 893"/>
                  <a:gd name="T3" fmla="*/ 280 h 592"/>
                  <a:gd name="T4" fmla="*/ 708 w 893"/>
                  <a:gd name="T5" fmla="*/ 208 h 592"/>
                  <a:gd name="T6" fmla="*/ 708 w 893"/>
                  <a:gd name="T7" fmla="*/ 168 h 592"/>
                  <a:gd name="T8" fmla="*/ 666 w 893"/>
                  <a:gd name="T9" fmla="*/ 120 h 592"/>
                  <a:gd name="T10" fmla="*/ 632 w 893"/>
                  <a:gd name="T11" fmla="*/ 96 h 592"/>
                  <a:gd name="T12" fmla="*/ 581 w 893"/>
                  <a:gd name="T13" fmla="*/ 56 h 592"/>
                  <a:gd name="T14" fmla="*/ 548 w 893"/>
                  <a:gd name="T15" fmla="*/ 16 h 592"/>
                  <a:gd name="T16" fmla="*/ 506 w 893"/>
                  <a:gd name="T17" fmla="*/ 0 h 592"/>
                  <a:gd name="T18" fmla="*/ 472 w 893"/>
                  <a:gd name="T19" fmla="*/ 48 h 592"/>
                  <a:gd name="T20" fmla="*/ 396 w 893"/>
                  <a:gd name="T21" fmla="*/ 72 h 592"/>
                  <a:gd name="T22" fmla="*/ 371 w 893"/>
                  <a:gd name="T23" fmla="*/ 96 h 592"/>
                  <a:gd name="T24" fmla="*/ 337 w 893"/>
                  <a:gd name="T25" fmla="*/ 80 h 592"/>
                  <a:gd name="T26" fmla="*/ 287 w 893"/>
                  <a:gd name="T27" fmla="*/ 88 h 592"/>
                  <a:gd name="T28" fmla="*/ 253 w 893"/>
                  <a:gd name="T29" fmla="*/ 88 h 592"/>
                  <a:gd name="T30" fmla="*/ 219 w 893"/>
                  <a:gd name="T31" fmla="*/ 80 h 592"/>
                  <a:gd name="T32" fmla="*/ 185 w 893"/>
                  <a:gd name="T33" fmla="*/ 104 h 592"/>
                  <a:gd name="T34" fmla="*/ 160 w 893"/>
                  <a:gd name="T35" fmla="*/ 128 h 592"/>
                  <a:gd name="T36" fmla="*/ 135 w 893"/>
                  <a:gd name="T37" fmla="*/ 168 h 592"/>
                  <a:gd name="T38" fmla="*/ 110 w 893"/>
                  <a:gd name="T39" fmla="*/ 224 h 592"/>
                  <a:gd name="T40" fmla="*/ 84 w 893"/>
                  <a:gd name="T41" fmla="*/ 256 h 592"/>
                  <a:gd name="T42" fmla="*/ 76 w 893"/>
                  <a:gd name="T43" fmla="*/ 280 h 592"/>
                  <a:gd name="T44" fmla="*/ 67 w 893"/>
                  <a:gd name="T45" fmla="*/ 320 h 592"/>
                  <a:gd name="T46" fmla="*/ 51 w 893"/>
                  <a:gd name="T47" fmla="*/ 328 h 592"/>
                  <a:gd name="T48" fmla="*/ 25 w 893"/>
                  <a:gd name="T49" fmla="*/ 344 h 592"/>
                  <a:gd name="T50" fmla="*/ 0 w 893"/>
                  <a:gd name="T51" fmla="*/ 352 h 592"/>
                  <a:gd name="T52" fmla="*/ 17 w 893"/>
                  <a:gd name="T53" fmla="*/ 368 h 592"/>
                  <a:gd name="T54" fmla="*/ 51 w 893"/>
                  <a:gd name="T55" fmla="*/ 392 h 592"/>
                  <a:gd name="T56" fmla="*/ 59 w 893"/>
                  <a:gd name="T57" fmla="*/ 416 h 592"/>
                  <a:gd name="T58" fmla="*/ 93 w 893"/>
                  <a:gd name="T59" fmla="*/ 440 h 592"/>
                  <a:gd name="T60" fmla="*/ 135 w 893"/>
                  <a:gd name="T61" fmla="*/ 456 h 592"/>
                  <a:gd name="T62" fmla="*/ 118 w 893"/>
                  <a:gd name="T63" fmla="*/ 488 h 592"/>
                  <a:gd name="T64" fmla="*/ 160 w 893"/>
                  <a:gd name="T65" fmla="*/ 496 h 592"/>
                  <a:gd name="T66" fmla="*/ 202 w 893"/>
                  <a:gd name="T67" fmla="*/ 512 h 592"/>
                  <a:gd name="T68" fmla="*/ 244 w 893"/>
                  <a:gd name="T69" fmla="*/ 488 h 592"/>
                  <a:gd name="T70" fmla="*/ 244 w 893"/>
                  <a:gd name="T71" fmla="*/ 528 h 592"/>
                  <a:gd name="T72" fmla="*/ 261 w 893"/>
                  <a:gd name="T73" fmla="*/ 536 h 592"/>
                  <a:gd name="T74" fmla="*/ 253 w 893"/>
                  <a:gd name="T75" fmla="*/ 544 h 592"/>
                  <a:gd name="T76" fmla="*/ 287 w 893"/>
                  <a:gd name="T77" fmla="*/ 560 h 592"/>
                  <a:gd name="T78" fmla="*/ 287 w 893"/>
                  <a:gd name="T79" fmla="*/ 584 h 592"/>
                  <a:gd name="T80" fmla="*/ 320 w 893"/>
                  <a:gd name="T81" fmla="*/ 592 h 592"/>
                  <a:gd name="T82" fmla="*/ 413 w 893"/>
                  <a:gd name="T83" fmla="*/ 592 h 592"/>
                  <a:gd name="T84" fmla="*/ 438 w 893"/>
                  <a:gd name="T85" fmla="*/ 568 h 592"/>
                  <a:gd name="T86" fmla="*/ 463 w 893"/>
                  <a:gd name="T87" fmla="*/ 568 h 592"/>
                  <a:gd name="T88" fmla="*/ 514 w 893"/>
                  <a:gd name="T89" fmla="*/ 568 h 592"/>
                  <a:gd name="T90" fmla="*/ 565 w 893"/>
                  <a:gd name="T91" fmla="*/ 560 h 592"/>
                  <a:gd name="T92" fmla="*/ 607 w 893"/>
                  <a:gd name="T93" fmla="*/ 504 h 592"/>
                  <a:gd name="T94" fmla="*/ 657 w 893"/>
                  <a:gd name="T95" fmla="*/ 488 h 592"/>
                  <a:gd name="T96" fmla="*/ 699 w 893"/>
                  <a:gd name="T97" fmla="*/ 480 h 592"/>
                  <a:gd name="T98" fmla="*/ 725 w 893"/>
                  <a:gd name="T99" fmla="*/ 488 h 592"/>
                  <a:gd name="T100" fmla="*/ 767 w 893"/>
                  <a:gd name="T101" fmla="*/ 480 h 592"/>
                  <a:gd name="T102" fmla="*/ 775 w 893"/>
                  <a:gd name="T103" fmla="*/ 496 h 592"/>
                  <a:gd name="T104" fmla="*/ 826 w 893"/>
                  <a:gd name="T105" fmla="*/ 496 h 592"/>
                  <a:gd name="T106" fmla="*/ 834 w 893"/>
                  <a:gd name="T107" fmla="*/ 416 h 592"/>
                  <a:gd name="T108" fmla="*/ 851 w 893"/>
                  <a:gd name="T109" fmla="*/ 376 h 592"/>
                  <a:gd name="T110" fmla="*/ 885 w 893"/>
                  <a:gd name="T111" fmla="*/ 336 h 592"/>
                  <a:gd name="T112" fmla="*/ 893 w 893"/>
                  <a:gd name="T113" fmla="*/ 312 h 592"/>
                  <a:gd name="T114" fmla="*/ 876 w 893"/>
                  <a:gd name="T115" fmla="*/ 288 h 592"/>
                  <a:gd name="T116" fmla="*/ 834 w 893"/>
                  <a:gd name="T117" fmla="*/ 288 h 592"/>
                  <a:gd name="T118" fmla="*/ 784 w 893"/>
                  <a:gd name="T119" fmla="*/ 312 h 59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893" h="592">
                    <a:moveTo>
                      <a:pt x="784" y="312"/>
                    </a:moveTo>
                    <a:lnTo>
                      <a:pt x="725" y="280"/>
                    </a:lnTo>
                    <a:lnTo>
                      <a:pt x="708" y="208"/>
                    </a:lnTo>
                    <a:lnTo>
                      <a:pt x="708" y="168"/>
                    </a:lnTo>
                    <a:lnTo>
                      <a:pt x="666" y="120"/>
                    </a:lnTo>
                    <a:lnTo>
                      <a:pt x="632" y="96"/>
                    </a:lnTo>
                    <a:lnTo>
                      <a:pt x="581" y="56"/>
                    </a:lnTo>
                    <a:lnTo>
                      <a:pt x="548" y="16"/>
                    </a:lnTo>
                    <a:lnTo>
                      <a:pt x="506" y="0"/>
                    </a:lnTo>
                    <a:lnTo>
                      <a:pt x="472" y="48"/>
                    </a:lnTo>
                    <a:lnTo>
                      <a:pt x="396" y="72"/>
                    </a:lnTo>
                    <a:lnTo>
                      <a:pt x="371" y="96"/>
                    </a:lnTo>
                    <a:lnTo>
                      <a:pt x="337" y="80"/>
                    </a:lnTo>
                    <a:lnTo>
                      <a:pt x="287" y="88"/>
                    </a:lnTo>
                    <a:lnTo>
                      <a:pt x="253" y="88"/>
                    </a:lnTo>
                    <a:lnTo>
                      <a:pt x="219" y="80"/>
                    </a:lnTo>
                    <a:lnTo>
                      <a:pt x="185" y="104"/>
                    </a:lnTo>
                    <a:lnTo>
                      <a:pt x="160" y="128"/>
                    </a:lnTo>
                    <a:lnTo>
                      <a:pt x="135" y="168"/>
                    </a:lnTo>
                    <a:lnTo>
                      <a:pt x="110" y="224"/>
                    </a:lnTo>
                    <a:lnTo>
                      <a:pt x="84" y="256"/>
                    </a:lnTo>
                    <a:lnTo>
                      <a:pt x="76" y="280"/>
                    </a:lnTo>
                    <a:lnTo>
                      <a:pt x="67" y="320"/>
                    </a:lnTo>
                    <a:lnTo>
                      <a:pt x="51" y="328"/>
                    </a:lnTo>
                    <a:lnTo>
                      <a:pt x="25" y="344"/>
                    </a:lnTo>
                    <a:lnTo>
                      <a:pt x="0" y="352"/>
                    </a:lnTo>
                    <a:lnTo>
                      <a:pt x="17" y="368"/>
                    </a:lnTo>
                    <a:lnTo>
                      <a:pt x="51" y="392"/>
                    </a:lnTo>
                    <a:lnTo>
                      <a:pt x="59" y="416"/>
                    </a:lnTo>
                    <a:lnTo>
                      <a:pt x="93" y="440"/>
                    </a:lnTo>
                    <a:lnTo>
                      <a:pt x="135" y="456"/>
                    </a:lnTo>
                    <a:lnTo>
                      <a:pt x="118" y="488"/>
                    </a:lnTo>
                    <a:lnTo>
                      <a:pt x="160" y="496"/>
                    </a:lnTo>
                    <a:lnTo>
                      <a:pt x="202" y="512"/>
                    </a:lnTo>
                    <a:lnTo>
                      <a:pt x="244" y="488"/>
                    </a:lnTo>
                    <a:lnTo>
                      <a:pt x="244" y="528"/>
                    </a:lnTo>
                    <a:lnTo>
                      <a:pt x="261" y="536"/>
                    </a:lnTo>
                    <a:lnTo>
                      <a:pt x="253" y="544"/>
                    </a:lnTo>
                    <a:lnTo>
                      <a:pt x="287" y="560"/>
                    </a:lnTo>
                    <a:lnTo>
                      <a:pt x="287" y="584"/>
                    </a:lnTo>
                    <a:lnTo>
                      <a:pt x="320" y="592"/>
                    </a:lnTo>
                    <a:lnTo>
                      <a:pt x="413" y="592"/>
                    </a:lnTo>
                    <a:lnTo>
                      <a:pt x="438" y="568"/>
                    </a:lnTo>
                    <a:lnTo>
                      <a:pt x="463" y="568"/>
                    </a:lnTo>
                    <a:lnTo>
                      <a:pt x="514" y="568"/>
                    </a:lnTo>
                    <a:lnTo>
                      <a:pt x="565" y="560"/>
                    </a:lnTo>
                    <a:lnTo>
                      <a:pt x="607" y="504"/>
                    </a:lnTo>
                    <a:lnTo>
                      <a:pt x="657" y="488"/>
                    </a:lnTo>
                    <a:lnTo>
                      <a:pt x="699" y="480"/>
                    </a:lnTo>
                    <a:lnTo>
                      <a:pt x="725" y="488"/>
                    </a:lnTo>
                    <a:lnTo>
                      <a:pt x="767" y="480"/>
                    </a:lnTo>
                    <a:lnTo>
                      <a:pt x="775" y="496"/>
                    </a:lnTo>
                    <a:lnTo>
                      <a:pt x="826" y="496"/>
                    </a:lnTo>
                    <a:lnTo>
                      <a:pt x="834" y="416"/>
                    </a:lnTo>
                    <a:lnTo>
                      <a:pt x="851" y="376"/>
                    </a:lnTo>
                    <a:lnTo>
                      <a:pt x="885" y="336"/>
                    </a:lnTo>
                    <a:lnTo>
                      <a:pt x="893" y="312"/>
                    </a:lnTo>
                    <a:lnTo>
                      <a:pt x="876" y="288"/>
                    </a:lnTo>
                    <a:lnTo>
                      <a:pt x="834" y="288"/>
                    </a:lnTo>
                    <a:lnTo>
                      <a:pt x="784" y="312"/>
                    </a:lnTo>
                    <a:close/>
                  </a:path>
                </a:pathLst>
              </a:custGeom>
              <a:solidFill>
                <a:srgbClr val="0969A6"/>
              </a:solidFill>
              <a:ln w="12700">
                <a:solidFill>
                  <a:srgbClr val="0969A6"/>
                </a:solidFill>
                <a:round/>
                <a:headEnd/>
                <a:tailEnd/>
              </a:ln>
              <a:extLst/>
            </p:spPr>
            <p:txBody>
              <a:bodyPr/>
              <a:lstStyle/>
              <a:p>
                <a:pPr>
                  <a:defRPr/>
                </a:pPr>
                <a:endParaRPr lang="en-GB" sz="2400" b="1" kern="0">
                  <a:solidFill>
                    <a:srgbClr val="000000"/>
                  </a:solidFill>
                  <a:latin typeface="Calibri" panose="020F0502020204030204"/>
                </a:endParaRPr>
              </a:p>
            </p:txBody>
          </p:sp>
          <p:sp>
            <p:nvSpPr>
              <p:cNvPr id="132" name="Freeform 81"/>
              <p:cNvSpPr>
                <a:spLocks/>
              </p:cNvSpPr>
              <p:nvPr/>
            </p:nvSpPr>
            <p:spPr bwMode="auto">
              <a:xfrm>
                <a:off x="8099020" y="2975737"/>
                <a:ext cx="536343" cy="509071"/>
              </a:xfrm>
              <a:custGeom>
                <a:avLst/>
                <a:gdLst>
                  <a:gd name="T0" fmla="*/ 270 w 354"/>
                  <a:gd name="T1" fmla="*/ 248 h 336"/>
                  <a:gd name="T2" fmla="*/ 253 w 354"/>
                  <a:gd name="T3" fmla="*/ 224 h 336"/>
                  <a:gd name="T4" fmla="*/ 278 w 354"/>
                  <a:gd name="T5" fmla="*/ 200 h 336"/>
                  <a:gd name="T6" fmla="*/ 354 w 354"/>
                  <a:gd name="T7" fmla="*/ 184 h 336"/>
                  <a:gd name="T8" fmla="*/ 337 w 354"/>
                  <a:gd name="T9" fmla="*/ 152 h 336"/>
                  <a:gd name="T10" fmla="*/ 303 w 354"/>
                  <a:gd name="T11" fmla="*/ 120 h 336"/>
                  <a:gd name="T12" fmla="*/ 287 w 354"/>
                  <a:gd name="T13" fmla="*/ 88 h 336"/>
                  <a:gd name="T14" fmla="*/ 236 w 354"/>
                  <a:gd name="T15" fmla="*/ 72 h 336"/>
                  <a:gd name="T16" fmla="*/ 211 w 354"/>
                  <a:gd name="T17" fmla="*/ 24 h 336"/>
                  <a:gd name="T18" fmla="*/ 152 w 354"/>
                  <a:gd name="T19" fmla="*/ 24 h 336"/>
                  <a:gd name="T20" fmla="*/ 84 w 354"/>
                  <a:gd name="T21" fmla="*/ 0 h 336"/>
                  <a:gd name="T22" fmla="*/ 59 w 354"/>
                  <a:gd name="T23" fmla="*/ 24 h 336"/>
                  <a:gd name="T24" fmla="*/ 8 w 354"/>
                  <a:gd name="T25" fmla="*/ 32 h 336"/>
                  <a:gd name="T26" fmla="*/ 0 w 354"/>
                  <a:gd name="T27" fmla="*/ 40 h 336"/>
                  <a:gd name="T28" fmla="*/ 34 w 354"/>
                  <a:gd name="T29" fmla="*/ 56 h 336"/>
                  <a:gd name="T30" fmla="*/ 67 w 354"/>
                  <a:gd name="T31" fmla="*/ 96 h 336"/>
                  <a:gd name="T32" fmla="*/ 118 w 354"/>
                  <a:gd name="T33" fmla="*/ 136 h 336"/>
                  <a:gd name="T34" fmla="*/ 152 w 354"/>
                  <a:gd name="T35" fmla="*/ 160 h 336"/>
                  <a:gd name="T36" fmla="*/ 194 w 354"/>
                  <a:gd name="T37" fmla="*/ 208 h 336"/>
                  <a:gd name="T38" fmla="*/ 194 w 354"/>
                  <a:gd name="T39" fmla="*/ 248 h 336"/>
                  <a:gd name="T40" fmla="*/ 211 w 354"/>
                  <a:gd name="T41" fmla="*/ 320 h 336"/>
                  <a:gd name="T42" fmla="*/ 236 w 354"/>
                  <a:gd name="T43" fmla="*/ 336 h 336"/>
                  <a:gd name="T44" fmla="*/ 253 w 354"/>
                  <a:gd name="T45" fmla="*/ 312 h 336"/>
                  <a:gd name="T46" fmla="*/ 270 w 354"/>
                  <a:gd name="T47" fmla="*/ 248 h 3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54" h="336">
                    <a:moveTo>
                      <a:pt x="270" y="248"/>
                    </a:moveTo>
                    <a:lnTo>
                      <a:pt x="253" y="224"/>
                    </a:lnTo>
                    <a:lnTo>
                      <a:pt x="278" y="200"/>
                    </a:lnTo>
                    <a:lnTo>
                      <a:pt x="354" y="184"/>
                    </a:lnTo>
                    <a:lnTo>
                      <a:pt x="337" y="152"/>
                    </a:lnTo>
                    <a:lnTo>
                      <a:pt x="303" y="120"/>
                    </a:lnTo>
                    <a:lnTo>
                      <a:pt x="287" y="88"/>
                    </a:lnTo>
                    <a:lnTo>
                      <a:pt x="236" y="72"/>
                    </a:lnTo>
                    <a:lnTo>
                      <a:pt x="211" y="24"/>
                    </a:lnTo>
                    <a:lnTo>
                      <a:pt x="152" y="24"/>
                    </a:lnTo>
                    <a:lnTo>
                      <a:pt x="84" y="0"/>
                    </a:lnTo>
                    <a:lnTo>
                      <a:pt x="59" y="24"/>
                    </a:lnTo>
                    <a:lnTo>
                      <a:pt x="8" y="32"/>
                    </a:lnTo>
                    <a:lnTo>
                      <a:pt x="0" y="40"/>
                    </a:lnTo>
                    <a:lnTo>
                      <a:pt x="34" y="56"/>
                    </a:lnTo>
                    <a:lnTo>
                      <a:pt x="67" y="96"/>
                    </a:lnTo>
                    <a:lnTo>
                      <a:pt x="118" y="136"/>
                    </a:lnTo>
                    <a:lnTo>
                      <a:pt x="152" y="160"/>
                    </a:lnTo>
                    <a:lnTo>
                      <a:pt x="194" y="208"/>
                    </a:lnTo>
                    <a:lnTo>
                      <a:pt x="194" y="248"/>
                    </a:lnTo>
                    <a:lnTo>
                      <a:pt x="211" y="320"/>
                    </a:lnTo>
                    <a:lnTo>
                      <a:pt x="236" y="336"/>
                    </a:lnTo>
                    <a:lnTo>
                      <a:pt x="253" y="312"/>
                    </a:lnTo>
                    <a:lnTo>
                      <a:pt x="270" y="248"/>
                    </a:lnTo>
                    <a:close/>
                  </a:path>
                </a:pathLst>
              </a:custGeom>
              <a:solidFill>
                <a:srgbClr val="4E85AD"/>
              </a:solidFill>
              <a:ln w="12700">
                <a:solidFill>
                  <a:srgbClr val="4E85AD"/>
                </a:solidFill>
                <a:round/>
                <a:headEnd/>
                <a:tailEnd/>
              </a:ln>
              <a:extLst/>
            </p:spPr>
            <p:txBody>
              <a:bodyPr/>
              <a:lstStyle/>
              <a:p>
                <a:pPr>
                  <a:defRPr/>
                </a:pPr>
                <a:endParaRPr lang="en-GB" sz="2400" b="1" kern="0">
                  <a:solidFill>
                    <a:srgbClr val="000000"/>
                  </a:solidFill>
                  <a:latin typeface="Calibri" panose="020F0502020204030204"/>
                </a:endParaRPr>
              </a:p>
            </p:txBody>
          </p:sp>
          <p:sp>
            <p:nvSpPr>
              <p:cNvPr id="133" name="Freeform 86"/>
              <p:cNvSpPr>
                <a:spLocks/>
              </p:cNvSpPr>
              <p:nvPr/>
            </p:nvSpPr>
            <p:spPr bwMode="auto">
              <a:xfrm>
                <a:off x="6362724" y="2030319"/>
                <a:ext cx="1302979" cy="993901"/>
              </a:xfrm>
              <a:custGeom>
                <a:avLst/>
                <a:gdLst>
                  <a:gd name="T0" fmla="*/ 775 w 860"/>
                  <a:gd name="T1" fmla="*/ 560 h 656"/>
                  <a:gd name="T2" fmla="*/ 826 w 860"/>
                  <a:gd name="T3" fmla="*/ 464 h 656"/>
                  <a:gd name="T4" fmla="*/ 860 w 860"/>
                  <a:gd name="T5" fmla="*/ 456 h 656"/>
                  <a:gd name="T6" fmla="*/ 851 w 860"/>
                  <a:gd name="T7" fmla="*/ 416 h 656"/>
                  <a:gd name="T8" fmla="*/ 817 w 860"/>
                  <a:gd name="T9" fmla="*/ 352 h 656"/>
                  <a:gd name="T10" fmla="*/ 792 w 860"/>
                  <a:gd name="T11" fmla="*/ 320 h 656"/>
                  <a:gd name="T12" fmla="*/ 784 w 860"/>
                  <a:gd name="T13" fmla="*/ 264 h 656"/>
                  <a:gd name="T14" fmla="*/ 750 w 860"/>
                  <a:gd name="T15" fmla="*/ 256 h 656"/>
                  <a:gd name="T16" fmla="*/ 750 w 860"/>
                  <a:gd name="T17" fmla="*/ 232 h 656"/>
                  <a:gd name="T18" fmla="*/ 792 w 860"/>
                  <a:gd name="T19" fmla="*/ 184 h 656"/>
                  <a:gd name="T20" fmla="*/ 750 w 860"/>
                  <a:gd name="T21" fmla="*/ 104 h 656"/>
                  <a:gd name="T22" fmla="*/ 725 w 860"/>
                  <a:gd name="T23" fmla="*/ 40 h 656"/>
                  <a:gd name="T24" fmla="*/ 666 w 860"/>
                  <a:gd name="T25" fmla="*/ 16 h 656"/>
                  <a:gd name="T26" fmla="*/ 531 w 860"/>
                  <a:gd name="T27" fmla="*/ 40 h 656"/>
                  <a:gd name="T28" fmla="*/ 447 w 860"/>
                  <a:gd name="T29" fmla="*/ 24 h 656"/>
                  <a:gd name="T30" fmla="*/ 405 w 860"/>
                  <a:gd name="T31" fmla="*/ 48 h 656"/>
                  <a:gd name="T32" fmla="*/ 362 w 860"/>
                  <a:gd name="T33" fmla="*/ 40 h 656"/>
                  <a:gd name="T34" fmla="*/ 329 w 860"/>
                  <a:gd name="T35" fmla="*/ 24 h 656"/>
                  <a:gd name="T36" fmla="*/ 295 w 860"/>
                  <a:gd name="T37" fmla="*/ 0 h 656"/>
                  <a:gd name="T38" fmla="*/ 253 w 860"/>
                  <a:gd name="T39" fmla="*/ 8 h 656"/>
                  <a:gd name="T40" fmla="*/ 177 w 860"/>
                  <a:gd name="T41" fmla="*/ 40 h 656"/>
                  <a:gd name="T42" fmla="*/ 169 w 860"/>
                  <a:gd name="T43" fmla="*/ 72 h 656"/>
                  <a:gd name="T44" fmla="*/ 126 w 860"/>
                  <a:gd name="T45" fmla="*/ 88 h 656"/>
                  <a:gd name="T46" fmla="*/ 25 w 860"/>
                  <a:gd name="T47" fmla="*/ 128 h 656"/>
                  <a:gd name="T48" fmla="*/ 9 w 860"/>
                  <a:gd name="T49" fmla="*/ 128 h 656"/>
                  <a:gd name="T50" fmla="*/ 17 w 860"/>
                  <a:gd name="T51" fmla="*/ 176 h 656"/>
                  <a:gd name="T52" fmla="*/ 25 w 860"/>
                  <a:gd name="T53" fmla="*/ 208 h 656"/>
                  <a:gd name="T54" fmla="*/ 0 w 860"/>
                  <a:gd name="T55" fmla="*/ 256 h 656"/>
                  <a:gd name="T56" fmla="*/ 51 w 860"/>
                  <a:gd name="T57" fmla="*/ 288 h 656"/>
                  <a:gd name="T58" fmla="*/ 51 w 860"/>
                  <a:gd name="T59" fmla="*/ 320 h 656"/>
                  <a:gd name="T60" fmla="*/ 76 w 860"/>
                  <a:gd name="T61" fmla="*/ 360 h 656"/>
                  <a:gd name="T62" fmla="*/ 59 w 860"/>
                  <a:gd name="T63" fmla="*/ 400 h 656"/>
                  <a:gd name="T64" fmla="*/ 84 w 860"/>
                  <a:gd name="T65" fmla="*/ 432 h 656"/>
                  <a:gd name="T66" fmla="*/ 84 w 860"/>
                  <a:gd name="T67" fmla="*/ 472 h 656"/>
                  <a:gd name="T68" fmla="*/ 126 w 860"/>
                  <a:gd name="T69" fmla="*/ 496 h 656"/>
                  <a:gd name="T70" fmla="*/ 169 w 860"/>
                  <a:gd name="T71" fmla="*/ 512 h 656"/>
                  <a:gd name="T72" fmla="*/ 211 w 860"/>
                  <a:gd name="T73" fmla="*/ 512 h 656"/>
                  <a:gd name="T74" fmla="*/ 202 w 860"/>
                  <a:gd name="T75" fmla="*/ 544 h 656"/>
                  <a:gd name="T76" fmla="*/ 244 w 860"/>
                  <a:gd name="T77" fmla="*/ 576 h 656"/>
                  <a:gd name="T78" fmla="*/ 270 w 860"/>
                  <a:gd name="T79" fmla="*/ 560 h 656"/>
                  <a:gd name="T80" fmla="*/ 270 w 860"/>
                  <a:gd name="T81" fmla="*/ 536 h 656"/>
                  <a:gd name="T82" fmla="*/ 320 w 860"/>
                  <a:gd name="T83" fmla="*/ 552 h 656"/>
                  <a:gd name="T84" fmla="*/ 337 w 860"/>
                  <a:gd name="T85" fmla="*/ 576 h 656"/>
                  <a:gd name="T86" fmla="*/ 379 w 860"/>
                  <a:gd name="T87" fmla="*/ 584 h 656"/>
                  <a:gd name="T88" fmla="*/ 421 w 860"/>
                  <a:gd name="T89" fmla="*/ 592 h 656"/>
                  <a:gd name="T90" fmla="*/ 438 w 860"/>
                  <a:gd name="T91" fmla="*/ 624 h 656"/>
                  <a:gd name="T92" fmla="*/ 438 w 860"/>
                  <a:gd name="T93" fmla="*/ 624 h 656"/>
                  <a:gd name="T94" fmla="*/ 464 w 860"/>
                  <a:gd name="T95" fmla="*/ 640 h 656"/>
                  <a:gd name="T96" fmla="*/ 497 w 860"/>
                  <a:gd name="T97" fmla="*/ 616 h 656"/>
                  <a:gd name="T98" fmla="*/ 523 w 860"/>
                  <a:gd name="T99" fmla="*/ 640 h 656"/>
                  <a:gd name="T100" fmla="*/ 531 w 860"/>
                  <a:gd name="T101" fmla="*/ 656 h 656"/>
                  <a:gd name="T102" fmla="*/ 556 w 860"/>
                  <a:gd name="T103" fmla="*/ 656 h 656"/>
                  <a:gd name="T104" fmla="*/ 581 w 860"/>
                  <a:gd name="T105" fmla="*/ 632 h 656"/>
                  <a:gd name="T106" fmla="*/ 615 w 860"/>
                  <a:gd name="T107" fmla="*/ 632 h 656"/>
                  <a:gd name="T108" fmla="*/ 640 w 860"/>
                  <a:gd name="T109" fmla="*/ 616 h 656"/>
                  <a:gd name="T110" fmla="*/ 683 w 860"/>
                  <a:gd name="T111" fmla="*/ 616 h 656"/>
                  <a:gd name="T112" fmla="*/ 708 w 860"/>
                  <a:gd name="T113" fmla="*/ 624 h 656"/>
                  <a:gd name="T114" fmla="*/ 767 w 860"/>
                  <a:gd name="T115" fmla="*/ 632 h 656"/>
                  <a:gd name="T116" fmla="*/ 758 w 860"/>
                  <a:gd name="T117" fmla="*/ 640 h 656"/>
                  <a:gd name="T118" fmla="*/ 792 w 860"/>
                  <a:gd name="T119" fmla="*/ 632 h 656"/>
                  <a:gd name="T120" fmla="*/ 775 w 860"/>
                  <a:gd name="T121" fmla="*/ 560 h 65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60" h="656">
                    <a:moveTo>
                      <a:pt x="775" y="560"/>
                    </a:moveTo>
                    <a:lnTo>
                      <a:pt x="826" y="464"/>
                    </a:lnTo>
                    <a:lnTo>
                      <a:pt x="860" y="456"/>
                    </a:lnTo>
                    <a:lnTo>
                      <a:pt x="851" y="416"/>
                    </a:lnTo>
                    <a:lnTo>
                      <a:pt x="817" y="352"/>
                    </a:lnTo>
                    <a:lnTo>
                      <a:pt x="792" y="320"/>
                    </a:lnTo>
                    <a:lnTo>
                      <a:pt x="784" y="264"/>
                    </a:lnTo>
                    <a:lnTo>
                      <a:pt x="750" y="256"/>
                    </a:lnTo>
                    <a:lnTo>
                      <a:pt x="750" y="232"/>
                    </a:lnTo>
                    <a:lnTo>
                      <a:pt x="792" y="184"/>
                    </a:lnTo>
                    <a:lnTo>
                      <a:pt x="750" y="104"/>
                    </a:lnTo>
                    <a:lnTo>
                      <a:pt x="725" y="40"/>
                    </a:lnTo>
                    <a:lnTo>
                      <a:pt x="666" y="16"/>
                    </a:lnTo>
                    <a:lnTo>
                      <a:pt x="531" y="40"/>
                    </a:lnTo>
                    <a:lnTo>
                      <a:pt x="447" y="24"/>
                    </a:lnTo>
                    <a:lnTo>
                      <a:pt x="405" y="48"/>
                    </a:lnTo>
                    <a:lnTo>
                      <a:pt x="362" y="40"/>
                    </a:lnTo>
                    <a:lnTo>
                      <a:pt x="329" y="24"/>
                    </a:lnTo>
                    <a:lnTo>
                      <a:pt x="295" y="0"/>
                    </a:lnTo>
                    <a:lnTo>
                      <a:pt x="253" y="8"/>
                    </a:lnTo>
                    <a:lnTo>
                      <a:pt x="177" y="40"/>
                    </a:lnTo>
                    <a:lnTo>
                      <a:pt x="169" y="72"/>
                    </a:lnTo>
                    <a:lnTo>
                      <a:pt x="126" y="88"/>
                    </a:lnTo>
                    <a:lnTo>
                      <a:pt x="25" y="128"/>
                    </a:lnTo>
                    <a:lnTo>
                      <a:pt x="9" y="128"/>
                    </a:lnTo>
                    <a:lnTo>
                      <a:pt x="17" y="176"/>
                    </a:lnTo>
                    <a:lnTo>
                      <a:pt x="25" y="208"/>
                    </a:lnTo>
                    <a:lnTo>
                      <a:pt x="0" y="256"/>
                    </a:lnTo>
                    <a:lnTo>
                      <a:pt x="51" y="288"/>
                    </a:lnTo>
                    <a:lnTo>
                      <a:pt x="51" y="320"/>
                    </a:lnTo>
                    <a:lnTo>
                      <a:pt x="76" y="360"/>
                    </a:lnTo>
                    <a:lnTo>
                      <a:pt x="59" y="400"/>
                    </a:lnTo>
                    <a:lnTo>
                      <a:pt x="84" y="432"/>
                    </a:lnTo>
                    <a:lnTo>
                      <a:pt x="84" y="472"/>
                    </a:lnTo>
                    <a:lnTo>
                      <a:pt x="126" y="496"/>
                    </a:lnTo>
                    <a:lnTo>
                      <a:pt x="169" y="512"/>
                    </a:lnTo>
                    <a:lnTo>
                      <a:pt x="211" y="512"/>
                    </a:lnTo>
                    <a:lnTo>
                      <a:pt x="202" y="544"/>
                    </a:lnTo>
                    <a:lnTo>
                      <a:pt x="244" y="576"/>
                    </a:lnTo>
                    <a:lnTo>
                      <a:pt x="270" y="560"/>
                    </a:lnTo>
                    <a:lnTo>
                      <a:pt x="270" y="536"/>
                    </a:lnTo>
                    <a:lnTo>
                      <a:pt x="320" y="552"/>
                    </a:lnTo>
                    <a:lnTo>
                      <a:pt x="337" y="576"/>
                    </a:lnTo>
                    <a:lnTo>
                      <a:pt x="379" y="584"/>
                    </a:lnTo>
                    <a:lnTo>
                      <a:pt x="421" y="592"/>
                    </a:lnTo>
                    <a:lnTo>
                      <a:pt x="438" y="624"/>
                    </a:lnTo>
                    <a:lnTo>
                      <a:pt x="464" y="640"/>
                    </a:lnTo>
                    <a:lnTo>
                      <a:pt x="497" y="616"/>
                    </a:lnTo>
                    <a:lnTo>
                      <a:pt x="523" y="640"/>
                    </a:lnTo>
                    <a:lnTo>
                      <a:pt x="531" y="656"/>
                    </a:lnTo>
                    <a:lnTo>
                      <a:pt x="556" y="656"/>
                    </a:lnTo>
                    <a:lnTo>
                      <a:pt x="581" y="632"/>
                    </a:lnTo>
                    <a:lnTo>
                      <a:pt x="615" y="632"/>
                    </a:lnTo>
                    <a:lnTo>
                      <a:pt x="640" y="616"/>
                    </a:lnTo>
                    <a:lnTo>
                      <a:pt x="683" y="616"/>
                    </a:lnTo>
                    <a:lnTo>
                      <a:pt x="708" y="624"/>
                    </a:lnTo>
                    <a:lnTo>
                      <a:pt x="767" y="632"/>
                    </a:lnTo>
                    <a:lnTo>
                      <a:pt x="758" y="640"/>
                    </a:lnTo>
                    <a:lnTo>
                      <a:pt x="792" y="632"/>
                    </a:lnTo>
                    <a:lnTo>
                      <a:pt x="775" y="560"/>
                    </a:lnTo>
                    <a:close/>
                  </a:path>
                </a:pathLst>
              </a:custGeom>
              <a:solidFill>
                <a:srgbClr val="FFC000">
                  <a:lumMod val="60000"/>
                  <a:lumOff val="40000"/>
                </a:srgbClr>
              </a:solidFill>
              <a:ln w="12700">
                <a:noFill/>
                <a:prstDash val="solid"/>
                <a:round/>
                <a:headEnd/>
                <a:tailEnd/>
              </a:ln>
              <a:extLst/>
            </p:spPr>
            <p:txBody>
              <a:bodyPr/>
              <a:lstStyle/>
              <a:p>
                <a:pPr>
                  <a:defRPr/>
                </a:pPr>
                <a:endParaRPr lang="en-GB" sz="2400" b="1" kern="0">
                  <a:solidFill>
                    <a:srgbClr val="000000"/>
                  </a:solidFill>
                  <a:latin typeface="Calibri" panose="020F0502020204030204"/>
                </a:endParaRPr>
              </a:p>
            </p:txBody>
          </p:sp>
          <p:sp>
            <p:nvSpPr>
              <p:cNvPr id="134" name="Freeform 55"/>
              <p:cNvSpPr>
                <a:spLocks/>
              </p:cNvSpPr>
              <p:nvPr/>
            </p:nvSpPr>
            <p:spPr bwMode="auto">
              <a:xfrm>
                <a:off x="6694529" y="3775706"/>
                <a:ext cx="587856" cy="484830"/>
              </a:xfrm>
              <a:custGeom>
                <a:avLst/>
                <a:gdLst>
                  <a:gd name="T0" fmla="*/ 287 w 388"/>
                  <a:gd name="T1" fmla="*/ 264 h 320"/>
                  <a:gd name="T2" fmla="*/ 312 w 388"/>
                  <a:gd name="T3" fmla="*/ 248 h 320"/>
                  <a:gd name="T4" fmla="*/ 320 w 388"/>
                  <a:gd name="T5" fmla="*/ 216 h 320"/>
                  <a:gd name="T6" fmla="*/ 346 w 388"/>
                  <a:gd name="T7" fmla="*/ 216 h 320"/>
                  <a:gd name="T8" fmla="*/ 337 w 388"/>
                  <a:gd name="T9" fmla="*/ 192 h 320"/>
                  <a:gd name="T10" fmla="*/ 388 w 388"/>
                  <a:gd name="T11" fmla="*/ 176 h 320"/>
                  <a:gd name="T12" fmla="*/ 362 w 388"/>
                  <a:gd name="T13" fmla="*/ 136 h 320"/>
                  <a:gd name="T14" fmla="*/ 388 w 388"/>
                  <a:gd name="T15" fmla="*/ 120 h 320"/>
                  <a:gd name="T16" fmla="*/ 346 w 388"/>
                  <a:gd name="T17" fmla="*/ 96 h 320"/>
                  <a:gd name="T18" fmla="*/ 337 w 388"/>
                  <a:gd name="T19" fmla="*/ 64 h 320"/>
                  <a:gd name="T20" fmla="*/ 337 w 388"/>
                  <a:gd name="T21" fmla="*/ 32 h 320"/>
                  <a:gd name="T22" fmla="*/ 304 w 388"/>
                  <a:gd name="T23" fmla="*/ 32 h 320"/>
                  <a:gd name="T24" fmla="*/ 295 w 388"/>
                  <a:gd name="T25" fmla="*/ 16 h 320"/>
                  <a:gd name="T26" fmla="*/ 270 w 388"/>
                  <a:gd name="T27" fmla="*/ 16 h 320"/>
                  <a:gd name="T28" fmla="*/ 236 w 388"/>
                  <a:gd name="T29" fmla="*/ 8 h 320"/>
                  <a:gd name="T30" fmla="*/ 202 w 388"/>
                  <a:gd name="T31" fmla="*/ 16 h 320"/>
                  <a:gd name="T32" fmla="*/ 152 w 388"/>
                  <a:gd name="T33" fmla="*/ 8 h 320"/>
                  <a:gd name="T34" fmla="*/ 110 w 388"/>
                  <a:gd name="T35" fmla="*/ 0 h 320"/>
                  <a:gd name="T36" fmla="*/ 76 w 388"/>
                  <a:gd name="T37" fmla="*/ 8 h 320"/>
                  <a:gd name="T38" fmla="*/ 68 w 388"/>
                  <a:gd name="T39" fmla="*/ 32 h 320"/>
                  <a:gd name="T40" fmla="*/ 34 w 388"/>
                  <a:gd name="T41" fmla="*/ 16 h 320"/>
                  <a:gd name="T42" fmla="*/ 17 w 388"/>
                  <a:gd name="T43" fmla="*/ 16 h 320"/>
                  <a:gd name="T44" fmla="*/ 0 w 388"/>
                  <a:gd name="T45" fmla="*/ 64 h 320"/>
                  <a:gd name="T46" fmla="*/ 34 w 388"/>
                  <a:gd name="T47" fmla="*/ 80 h 320"/>
                  <a:gd name="T48" fmla="*/ 68 w 388"/>
                  <a:gd name="T49" fmla="*/ 128 h 320"/>
                  <a:gd name="T50" fmla="*/ 118 w 388"/>
                  <a:gd name="T51" fmla="*/ 160 h 320"/>
                  <a:gd name="T52" fmla="*/ 143 w 388"/>
                  <a:gd name="T53" fmla="*/ 192 h 320"/>
                  <a:gd name="T54" fmla="*/ 177 w 388"/>
                  <a:gd name="T55" fmla="*/ 208 h 320"/>
                  <a:gd name="T56" fmla="*/ 186 w 388"/>
                  <a:gd name="T57" fmla="*/ 224 h 320"/>
                  <a:gd name="T58" fmla="*/ 211 w 388"/>
                  <a:gd name="T59" fmla="*/ 248 h 320"/>
                  <a:gd name="T60" fmla="*/ 211 w 388"/>
                  <a:gd name="T61" fmla="*/ 280 h 320"/>
                  <a:gd name="T62" fmla="*/ 295 w 388"/>
                  <a:gd name="T63" fmla="*/ 320 h 320"/>
                  <a:gd name="T64" fmla="*/ 295 w 388"/>
                  <a:gd name="T65" fmla="*/ 280 h 320"/>
                  <a:gd name="T66" fmla="*/ 287 w 388"/>
                  <a:gd name="T67" fmla="*/ 264 h 3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88" h="320">
                    <a:moveTo>
                      <a:pt x="287" y="264"/>
                    </a:moveTo>
                    <a:lnTo>
                      <a:pt x="312" y="248"/>
                    </a:lnTo>
                    <a:lnTo>
                      <a:pt x="320" y="216"/>
                    </a:lnTo>
                    <a:lnTo>
                      <a:pt x="346" y="216"/>
                    </a:lnTo>
                    <a:lnTo>
                      <a:pt x="337" y="192"/>
                    </a:lnTo>
                    <a:lnTo>
                      <a:pt x="388" y="176"/>
                    </a:lnTo>
                    <a:lnTo>
                      <a:pt x="362" y="136"/>
                    </a:lnTo>
                    <a:lnTo>
                      <a:pt x="388" y="120"/>
                    </a:lnTo>
                    <a:lnTo>
                      <a:pt x="346" y="96"/>
                    </a:lnTo>
                    <a:lnTo>
                      <a:pt x="337" y="64"/>
                    </a:lnTo>
                    <a:lnTo>
                      <a:pt x="337" y="32"/>
                    </a:lnTo>
                    <a:lnTo>
                      <a:pt x="304" y="32"/>
                    </a:lnTo>
                    <a:lnTo>
                      <a:pt x="295" y="16"/>
                    </a:lnTo>
                    <a:lnTo>
                      <a:pt x="270" y="16"/>
                    </a:lnTo>
                    <a:lnTo>
                      <a:pt x="236" y="8"/>
                    </a:lnTo>
                    <a:lnTo>
                      <a:pt x="202" y="16"/>
                    </a:lnTo>
                    <a:lnTo>
                      <a:pt x="152" y="8"/>
                    </a:lnTo>
                    <a:lnTo>
                      <a:pt x="110" y="0"/>
                    </a:lnTo>
                    <a:lnTo>
                      <a:pt x="76" y="8"/>
                    </a:lnTo>
                    <a:lnTo>
                      <a:pt x="68" y="32"/>
                    </a:lnTo>
                    <a:lnTo>
                      <a:pt x="34" y="16"/>
                    </a:lnTo>
                    <a:lnTo>
                      <a:pt x="17" y="16"/>
                    </a:lnTo>
                    <a:lnTo>
                      <a:pt x="0" y="64"/>
                    </a:lnTo>
                    <a:lnTo>
                      <a:pt x="34" y="80"/>
                    </a:lnTo>
                    <a:lnTo>
                      <a:pt x="68" y="128"/>
                    </a:lnTo>
                    <a:lnTo>
                      <a:pt x="118" y="160"/>
                    </a:lnTo>
                    <a:lnTo>
                      <a:pt x="143" y="192"/>
                    </a:lnTo>
                    <a:lnTo>
                      <a:pt x="177" y="208"/>
                    </a:lnTo>
                    <a:lnTo>
                      <a:pt x="186" y="224"/>
                    </a:lnTo>
                    <a:lnTo>
                      <a:pt x="211" y="248"/>
                    </a:lnTo>
                    <a:lnTo>
                      <a:pt x="211" y="280"/>
                    </a:lnTo>
                    <a:lnTo>
                      <a:pt x="295" y="320"/>
                    </a:lnTo>
                    <a:lnTo>
                      <a:pt x="295" y="280"/>
                    </a:lnTo>
                    <a:lnTo>
                      <a:pt x="287" y="264"/>
                    </a:lnTo>
                    <a:close/>
                  </a:path>
                </a:pathLst>
              </a:custGeom>
              <a:solidFill>
                <a:srgbClr val="4E85AD"/>
              </a:solidFill>
              <a:ln w="28575">
                <a:noFill/>
                <a:prstDash val="solid"/>
                <a:round/>
                <a:headEnd/>
                <a:tailEnd/>
              </a:ln>
              <a:extLst/>
            </p:spPr>
            <p:txBody>
              <a:bodyPr/>
              <a:lstStyle/>
              <a:p>
                <a:pPr>
                  <a:defRPr/>
                </a:pPr>
                <a:endParaRPr lang="en-GB" sz="2400" b="1" kern="0">
                  <a:solidFill>
                    <a:srgbClr val="000000"/>
                  </a:solidFill>
                  <a:latin typeface="Calibri" panose="020F0502020204030204"/>
                </a:endParaRPr>
              </a:p>
            </p:txBody>
          </p:sp>
          <p:sp>
            <p:nvSpPr>
              <p:cNvPr id="137" name="Freeform 68"/>
              <p:cNvSpPr>
                <a:spLocks/>
              </p:cNvSpPr>
              <p:nvPr/>
            </p:nvSpPr>
            <p:spPr bwMode="auto">
              <a:xfrm>
                <a:off x="7129361" y="3569653"/>
                <a:ext cx="663610" cy="763607"/>
              </a:xfrm>
              <a:custGeom>
                <a:avLst/>
                <a:gdLst>
                  <a:gd name="T0" fmla="*/ 126 w 438"/>
                  <a:gd name="T1" fmla="*/ 424 h 504"/>
                  <a:gd name="T2" fmla="*/ 160 w 438"/>
                  <a:gd name="T3" fmla="*/ 440 h 504"/>
                  <a:gd name="T4" fmla="*/ 185 w 438"/>
                  <a:gd name="T5" fmla="*/ 440 h 504"/>
                  <a:gd name="T6" fmla="*/ 202 w 438"/>
                  <a:gd name="T7" fmla="*/ 456 h 504"/>
                  <a:gd name="T8" fmla="*/ 236 w 438"/>
                  <a:gd name="T9" fmla="*/ 496 h 504"/>
                  <a:gd name="T10" fmla="*/ 252 w 438"/>
                  <a:gd name="T11" fmla="*/ 504 h 504"/>
                  <a:gd name="T12" fmla="*/ 261 w 438"/>
                  <a:gd name="T13" fmla="*/ 472 h 504"/>
                  <a:gd name="T14" fmla="*/ 286 w 438"/>
                  <a:gd name="T15" fmla="*/ 464 h 504"/>
                  <a:gd name="T16" fmla="*/ 311 w 438"/>
                  <a:gd name="T17" fmla="*/ 456 h 504"/>
                  <a:gd name="T18" fmla="*/ 370 w 438"/>
                  <a:gd name="T19" fmla="*/ 432 h 504"/>
                  <a:gd name="T20" fmla="*/ 413 w 438"/>
                  <a:gd name="T21" fmla="*/ 432 h 504"/>
                  <a:gd name="T22" fmla="*/ 421 w 438"/>
                  <a:gd name="T23" fmla="*/ 400 h 504"/>
                  <a:gd name="T24" fmla="*/ 404 w 438"/>
                  <a:gd name="T25" fmla="*/ 392 h 504"/>
                  <a:gd name="T26" fmla="*/ 404 w 438"/>
                  <a:gd name="T27" fmla="*/ 360 h 504"/>
                  <a:gd name="T28" fmla="*/ 421 w 438"/>
                  <a:gd name="T29" fmla="*/ 352 h 504"/>
                  <a:gd name="T30" fmla="*/ 438 w 438"/>
                  <a:gd name="T31" fmla="*/ 312 h 504"/>
                  <a:gd name="T32" fmla="*/ 396 w 438"/>
                  <a:gd name="T33" fmla="*/ 280 h 504"/>
                  <a:gd name="T34" fmla="*/ 379 w 438"/>
                  <a:gd name="T35" fmla="*/ 248 h 504"/>
                  <a:gd name="T36" fmla="*/ 370 w 438"/>
                  <a:gd name="T37" fmla="*/ 216 h 504"/>
                  <a:gd name="T38" fmla="*/ 387 w 438"/>
                  <a:gd name="T39" fmla="*/ 184 h 504"/>
                  <a:gd name="T40" fmla="*/ 370 w 438"/>
                  <a:gd name="T41" fmla="*/ 176 h 504"/>
                  <a:gd name="T42" fmla="*/ 370 w 438"/>
                  <a:gd name="T43" fmla="*/ 136 h 504"/>
                  <a:gd name="T44" fmla="*/ 328 w 438"/>
                  <a:gd name="T45" fmla="*/ 160 h 504"/>
                  <a:gd name="T46" fmla="*/ 286 w 438"/>
                  <a:gd name="T47" fmla="*/ 144 h 504"/>
                  <a:gd name="T48" fmla="*/ 244 w 438"/>
                  <a:gd name="T49" fmla="*/ 136 h 504"/>
                  <a:gd name="T50" fmla="*/ 261 w 438"/>
                  <a:gd name="T51" fmla="*/ 104 h 504"/>
                  <a:gd name="T52" fmla="*/ 219 w 438"/>
                  <a:gd name="T53" fmla="*/ 88 h 504"/>
                  <a:gd name="T54" fmla="*/ 185 w 438"/>
                  <a:gd name="T55" fmla="*/ 64 h 504"/>
                  <a:gd name="T56" fmla="*/ 177 w 438"/>
                  <a:gd name="T57" fmla="*/ 40 h 504"/>
                  <a:gd name="T58" fmla="*/ 143 w 438"/>
                  <a:gd name="T59" fmla="*/ 16 h 504"/>
                  <a:gd name="T60" fmla="*/ 126 w 438"/>
                  <a:gd name="T61" fmla="*/ 0 h 504"/>
                  <a:gd name="T62" fmla="*/ 118 w 438"/>
                  <a:gd name="T63" fmla="*/ 8 h 504"/>
                  <a:gd name="T64" fmla="*/ 67 w 438"/>
                  <a:gd name="T65" fmla="*/ 8 h 504"/>
                  <a:gd name="T66" fmla="*/ 33 w 438"/>
                  <a:gd name="T67" fmla="*/ 24 h 504"/>
                  <a:gd name="T68" fmla="*/ 8 w 438"/>
                  <a:gd name="T69" fmla="*/ 24 h 504"/>
                  <a:gd name="T70" fmla="*/ 0 w 438"/>
                  <a:gd name="T71" fmla="*/ 48 h 504"/>
                  <a:gd name="T72" fmla="*/ 8 w 438"/>
                  <a:gd name="T73" fmla="*/ 80 h 504"/>
                  <a:gd name="T74" fmla="*/ 33 w 438"/>
                  <a:gd name="T75" fmla="*/ 112 h 504"/>
                  <a:gd name="T76" fmla="*/ 59 w 438"/>
                  <a:gd name="T77" fmla="*/ 120 h 504"/>
                  <a:gd name="T78" fmla="*/ 33 w 438"/>
                  <a:gd name="T79" fmla="*/ 128 h 504"/>
                  <a:gd name="T80" fmla="*/ 33 w 438"/>
                  <a:gd name="T81" fmla="*/ 160 h 504"/>
                  <a:gd name="T82" fmla="*/ 8 w 438"/>
                  <a:gd name="T83" fmla="*/ 152 h 504"/>
                  <a:gd name="T84" fmla="*/ 17 w 438"/>
                  <a:gd name="T85" fmla="*/ 168 h 504"/>
                  <a:gd name="T86" fmla="*/ 50 w 438"/>
                  <a:gd name="T87" fmla="*/ 168 h 504"/>
                  <a:gd name="T88" fmla="*/ 50 w 438"/>
                  <a:gd name="T89" fmla="*/ 200 h 504"/>
                  <a:gd name="T90" fmla="*/ 59 w 438"/>
                  <a:gd name="T91" fmla="*/ 232 h 504"/>
                  <a:gd name="T92" fmla="*/ 101 w 438"/>
                  <a:gd name="T93" fmla="*/ 256 h 504"/>
                  <a:gd name="T94" fmla="*/ 75 w 438"/>
                  <a:gd name="T95" fmla="*/ 272 h 504"/>
                  <a:gd name="T96" fmla="*/ 101 w 438"/>
                  <a:gd name="T97" fmla="*/ 312 h 504"/>
                  <a:gd name="T98" fmla="*/ 50 w 438"/>
                  <a:gd name="T99" fmla="*/ 328 h 504"/>
                  <a:gd name="T100" fmla="*/ 59 w 438"/>
                  <a:gd name="T101" fmla="*/ 352 h 504"/>
                  <a:gd name="T102" fmla="*/ 33 w 438"/>
                  <a:gd name="T103" fmla="*/ 352 h 504"/>
                  <a:gd name="T104" fmla="*/ 25 w 438"/>
                  <a:gd name="T105" fmla="*/ 384 h 504"/>
                  <a:gd name="T106" fmla="*/ 0 w 438"/>
                  <a:gd name="T107" fmla="*/ 400 h 504"/>
                  <a:gd name="T108" fmla="*/ 8 w 438"/>
                  <a:gd name="T109" fmla="*/ 416 h 504"/>
                  <a:gd name="T110" fmla="*/ 8 w 438"/>
                  <a:gd name="T111" fmla="*/ 456 h 504"/>
                  <a:gd name="T112" fmla="*/ 17 w 438"/>
                  <a:gd name="T113" fmla="*/ 456 h 504"/>
                  <a:gd name="T114" fmla="*/ 101 w 438"/>
                  <a:gd name="T115" fmla="*/ 504 h 504"/>
                  <a:gd name="T116" fmla="*/ 101 w 438"/>
                  <a:gd name="T117" fmla="*/ 496 h 504"/>
                  <a:gd name="T118" fmla="*/ 126 w 438"/>
                  <a:gd name="T119" fmla="*/ 424 h 50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connsiteX0" fmla="*/ 2877 w 10000"/>
                  <a:gd name="connsiteY0" fmla="*/ 8413 h 10000"/>
                  <a:gd name="connsiteX1" fmla="*/ 3653 w 10000"/>
                  <a:gd name="connsiteY1" fmla="*/ 8730 h 10000"/>
                  <a:gd name="connsiteX2" fmla="*/ 4224 w 10000"/>
                  <a:gd name="connsiteY2" fmla="*/ 8730 h 10000"/>
                  <a:gd name="connsiteX3" fmla="*/ 4612 w 10000"/>
                  <a:gd name="connsiteY3" fmla="*/ 9048 h 10000"/>
                  <a:gd name="connsiteX4" fmla="*/ 5388 w 10000"/>
                  <a:gd name="connsiteY4" fmla="*/ 9841 h 10000"/>
                  <a:gd name="connsiteX5" fmla="*/ 5753 w 10000"/>
                  <a:gd name="connsiteY5" fmla="*/ 10000 h 10000"/>
                  <a:gd name="connsiteX6" fmla="*/ 5959 w 10000"/>
                  <a:gd name="connsiteY6" fmla="*/ 9365 h 10000"/>
                  <a:gd name="connsiteX7" fmla="*/ 6530 w 10000"/>
                  <a:gd name="connsiteY7" fmla="*/ 9206 h 10000"/>
                  <a:gd name="connsiteX8" fmla="*/ 7100 w 10000"/>
                  <a:gd name="connsiteY8" fmla="*/ 9048 h 10000"/>
                  <a:gd name="connsiteX9" fmla="*/ 8447 w 10000"/>
                  <a:gd name="connsiteY9" fmla="*/ 8571 h 10000"/>
                  <a:gd name="connsiteX10" fmla="*/ 9429 w 10000"/>
                  <a:gd name="connsiteY10" fmla="*/ 8571 h 10000"/>
                  <a:gd name="connsiteX11" fmla="*/ 9612 w 10000"/>
                  <a:gd name="connsiteY11" fmla="*/ 7937 h 10000"/>
                  <a:gd name="connsiteX12" fmla="*/ 9224 w 10000"/>
                  <a:gd name="connsiteY12" fmla="*/ 7778 h 10000"/>
                  <a:gd name="connsiteX13" fmla="*/ 9224 w 10000"/>
                  <a:gd name="connsiteY13" fmla="*/ 7143 h 10000"/>
                  <a:gd name="connsiteX14" fmla="*/ 9612 w 10000"/>
                  <a:gd name="connsiteY14" fmla="*/ 6984 h 10000"/>
                  <a:gd name="connsiteX15" fmla="*/ 10000 w 10000"/>
                  <a:gd name="connsiteY15" fmla="*/ 6190 h 10000"/>
                  <a:gd name="connsiteX16" fmla="*/ 9041 w 10000"/>
                  <a:gd name="connsiteY16" fmla="*/ 5556 h 10000"/>
                  <a:gd name="connsiteX17" fmla="*/ 8653 w 10000"/>
                  <a:gd name="connsiteY17" fmla="*/ 4921 h 10000"/>
                  <a:gd name="connsiteX18" fmla="*/ 8447 w 10000"/>
                  <a:gd name="connsiteY18" fmla="*/ 4286 h 10000"/>
                  <a:gd name="connsiteX19" fmla="*/ 8836 w 10000"/>
                  <a:gd name="connsiteY19" fmla="*/ 3651 h 10000"/>
                  <a:gd name="connsiteX20" fmla="*/ 8447 w 10000"/>
                  <a:gd name="connsiteY20" fmla="*/ 3492 h 10000"/>
                  <a:gd name="connsiteX21" fmla="*/ 8447 w 10000"/>
                  <a:gd name="connsiteY21" fmla="*/ 2698 h 10000"/>
                  <a:gd name="connsiteX22" fmla="*/ 7489 w 10000"/>
                  <a:gd name="connsiteY22" fmla="*/ 3175 h 10000"/>
                  <a:gd name="connsiteX23" fmla="*/ 6530 w 10000"/>
                  <a:gd name="connsiteY23" fmla="*/ 2857 h 10000"/>
                  <a:gd name="connsiteX24" fmla="*/ 5571 w 10000"/>
                  <a:gd name="connsiteY24" fmla="*/ 2698 h 10000"/>
                  <a:gd name="connsiteX25" fmla="*/ 5959 w 10000"/>
                  <a:gd name="connsiteY25" fmla="*/ 2063 h 10000"/>
                  <a:gd name="connsiteX26" fmla="*/ 5000 w 10000"/>
                  <a:gd name="connsiteY26" fmla="*/ 1746 h 10000"/>
                  <a:gd name="connsiteX27" fmla="*/ 4224 w 10000"/>
                  <a:gd name="connsiteY27" fmla="*/ 1270 h 10000"/>
                  <a:gd name="connsiteX28" fmla="*/ 4041 w 10000"/>
                  <a:gd name="connsiteY28" fmla="*/ 794 h 10000"/>
                  <a:gd name="connsiteX29" fmla="*/ 3265 w 10000"/>
                  <a:gd name="connsiteY29" fmla="*/ 317 h 10000"/>
                  <a:gd name="connsiteX30" fmla="*/ 2877 w 10000"/>
                  <a:gd name="connsiteY30" fmla="*/ 0 h 10000"/>
                  <a:gd name="connsiteX31" fmla="*/ 2694 w 10000"/>
                  <a:gd name="connsiteY31" fmla="*/ 159 h 10000"/>
                  <a:gd name="connsiteX32" fmla="*/ 1530 w 10000"/>
                  <a:gd name="connsiteY32" fmla="*/ 159 h 10000"/>
                  <a:gd name="connsiteX33" fmla="*/ 753 w 10000"/>
                  <a:gd name="connsiteY33" fmla="*/ 476 h 10000"/>
                  <a:gd name="connsiteX34" fmla="*/ 183 w 10000"/>
                  <a:gd name="connsiteY34" fmla="*/ 476 h 10000"/>
                  <a:gd name="connsiteX35" fmla="*/ 0 w 10000"/>
                  <a:gd name="connsiteY35" fmla="*/ 952 h 10000"/>
                  <a:gd name="connsiteX36" fmla="*/ 183 w 10000"/>
                  <a:gd name="connsiteY36" fmla="*/ 1587 h 10000"/>
                  <a:gd name="connsiteX37" fmla="*/ 753 w 10000"/>
                  <a:gd name="connsiteY37" fmla="*/ 2222 h 10000"/>
                  <a:gd name="connsiteX38" fmla="*/ 1347 w 10000"/>
                  <a:gd name="connsiteY38" fmla="*/ 2381 h 10000"/>
                  <a:gd name="connsiteX39" fmla="*/ 753 w 10000"/>
                  <a:gd name="connsiteY39" fmla="*/ 2540 h 10000"/>
                  <a:gd name="connsiteX40" fmla="*/ 753 w 10000"/>
                  <a:gd name="connsiteY40" fmla="*/ 3175 h 10000"/>
                  <a:gd name="connsiteX41" fmla="*/ 183 w 10000"/>
                  <a:gd name="connsiteY41" fmla="*/ 3016 h 10000"/>
                  <a:gd name="connsiteX42" fmla="*/ 388 w 10000"/>
                  <a:gd name="connsiteY42" fmla="*/ 3333 h 10000"/>
                  <a:gd name="connsiteX43" fmla="*/ 1142 w 10000"/>
                  <a:gd name="connsiteY43" fmla="*/ 3333 h 10000"/>
                  <a:gd name="connsiteX44" fmla="*/ 1142 w 10000"/>
                  <a:gd name="connsiteY44" fmla="*/ 3968 h 10000"/>
                  <a:gd name="connsiteX45" fmla="*/ 1347 w 10000"/>
                  <a:gd name="connsiteY45" fmla="*/ 4603 h 10000"/>
                  <a:gd name="connsiteX46" fmla="*/ 2306 w 10000"/>
                  <a:gd name="connsiteY46" fmla="*/ 5079 h 10000"/>
                  <a:gd name="connsiteX47" fmla="*/ 1712 w 10000"/>
                  <a:gd name="connsiteY47" fmla="*/ 5397 h 10000"/>
                  <a:gd name="connsiteX48" fmla="*/ 2306 w 10000"/>
                  <a:gd name="connsiteY48" fmla="*/ 6190 h 10000"/>
                  <a:gd name="connsiteX49" fmla="*/ 1142 w 10000"/>
                  <a:gd name="connsiteY49" fmla="*/ 6508 h 10000"/>
                  <a:gd name="connsiteX50" fmla="*/ 1347 w 10000"/>
                  <a:gd name="connsiteY50" fmla="*/ 6984 h 10000"/>
                  <a:gd name="connsiteX51" fmla="*/ 753 w 10000"/>
                  <a:gd name="connsiteY51" fmla="*/ 6984 h 10000"/>
                  <a:gd name="connsiteX52" fmla="*/ 571 w 10000"/>
                  <a:gd name="connsiteY52" fmla="*/ 7619 h 10000"/>
                  <a:gd name="connsiteX53" fmla="*/ 0 w 10000"/>
                  <a:gd name="connsiteY53" fmla="*/ 7937 h 10000"/>
                  <a:gd name="connsiteX54" fmla="*/ 183 w 10000"/>
                  <a:gd name="connsiteY54" fmla="*/ 8254 h 10000"/>
                  <a:gd name="connsiteX55" fmla="*/ 183 w 10000"/>
                  <a:gd name="connsiteY55" fmla="*/ 9048 h 10000"/>
                  <a:gd name="connsiteX56" fmla="*/ 388 w 10000"/>
                  <a:gd name="connsiteY56" fmla="*/ 9048 h 10000"/>
                  <a:gd name="connsiteX57" fmla="*/ 2306 w 10000"/>
                  <a:gd name="connsiteY57" fmla="*/ 10000 h 10000"/>
                  <a:gd name="connsiteX58" fmla="*/ 2306 w 10000"/>
                  <a:gd name="connsiteY58" fmla="*/ 9841 h 10000"/>
                  <a:gd name="connsiteX59" fmla="*/ 4255 w 10000"/>
                  <a:gd name="connsiteY59" fmla="*/ 9610 h 10000"/>
                  <a:gd name="connsiteX0" fmla="*/ 2877 w 10000"/>
                  <a:gd name="connsiteY0" fmla="*/ 8413 h 10000"/>
                  <a:gd name="connsiteX1" fmla="*/ 3653 w 10000"/>
                  <a:gd name="connsiteY1" fmla="*/ 8730 h 10000"/>
                  <a:gd name="connsiteX2" fmla="*/ 4224 w 10000"/>
                  <a:gd name="connsiteY2" fmla="*/ 8730 h 10000"/>
                  <a:gd name="connsiteX3" fmla="*/ 4612 w 10000"/>
                  <a:gd name="connsiteY3" fmla="*/ 9048 h 10000"/>
                  <a:gd name="connsiteX4" fmla="*/ 5388 w 10000"/>
                  <a:gd name="connsiteY4" fmla="*/ 9841 h 10000"/>
                  <a:gd name="connsiteX5" fmla="*/ 5753 w 10000"/>
                  <a:gd name="connsiteY5" fmla="*/ 10000 h 10000"/>
                  <a:gd name="connsiteX6" fmla="*/ 5959 w 10000"/>
                  <a:gd name="connsiteY6" fmla="*/ 9365 h 10000"/>
                  <a:gd name="connsiteX7" fmla="*/ 6530 w 10000"/>
                  <a:gd name="connsiteY7" fmla="*/ 9206 h 10000"/>
                  <a:gd name="connsiteX8" fmla="*/ 7100 w 10000"/>
                  <a:gd name="connsiteY8" fmla="*/ 9048 h 10000"/>
                  <a:gd name="connsiteX9" fmla="*/ 8447 w 10000"/>
                  <a:gd name="connsiteY9" fmla="*/ 8571 h 10000"/>
                  <a:gd name="connsiteX10" fmla="*/ 9429 w 10000"/>
                  <a:gd name="connsiteY10" fmla="*/ 8571 h 10000"/>
                  <a:gd name="connsiteX11" fmla="*/ 9612 w 10000"/>
                  <a:gd name="connsiteY11" fmla="*/ 7937 h 10000"/>
                  <a:gd name="connsiteX12" fmla="*/ 9224 w 10000"/>
                  <a:gd name="connsiteY12" fmla="*/ 7778 h 10000"/>
                  <a:gd name="connsiteX13" fmla="*/ 9224 w 10000"/>
                  <a:gd name="connsiteY13" fmla="*/ 7143 h 10000"/>
                  <a:gd name="connsiteX14" fmla="*/ 9612 w 10000"/>
                  <a:gd name="connsiteY14" fmla="*/ 6984 h 10000"/>
                  <a:gd name="connsiteX15" fmla="*/ 10000 w 10000"/>
                  <a:gd name="connsiteY15" fmla="*/ 6190 h 10000"/>
                  <a:gd name="connsiteX16" fmla="*/ 9041 w 10000"/>
                  <a:gd name="connsiteY16" fmla="*/ 5556 h 10000"/>
                  <a:gd name="connsiteX17" fmla="*/ 8653 w 10000"/>
                  <a:gd name="connsiteY17" fmla="*/ 4921 h 10000"/>
                  <a:gd name="connsiteX18" fmla="*/ 8447 w 10000"/>
                  <a:gd name="connsiteY18" fmla="*/ 4286 h 10000"/>
                  <a:gd name="connsiteX19" fmla="*/ 8836 w 10000"/>
                  <a:gd name="connsiteY19" fmla="*/ 3651 h 10000"/>
                  <a:gd name="connsiteX20" fmla="*/ 8447 w 10000"/>
                  <a:gd name="connsiteY20" fmla="*/ 3492 h 10000"/>
                  <a:gd name="connsiteX21" fmla="*/ 8447 w 10000"/>
                  <a:gd name="connsiteY21" fmla="*/ 2698 h 10000"/>
                  <a:gd name="connsiteX22" fmla="*/ 7489 w 10000"/>
                  <a:gd name="connsiteY22" fmla="*/ 3175 h 10000"/>
                  <a:gd name="connsiteX23" fmla="*/ 6530 w 10000"/>
                  <a:gd name="connsiteY23" fmla="*/ 2857 h 10000"/>
                  <a:gd name="connsiteX24" fmla="*/ 5571 w 10000"/>
                  <a:gd name="connsiteY24" fmla="*/ 2698 h 10000"/>
                  <a:gd name="connsiteX25" fmla="*/ 5959 w 10000"/>
                  <a:gd name="connsiteY25" fmla="*/ 2063 h 10000"/>
                  <a:gd name="connsiteX26" fmla="*/ 5000 w 10000"/>
                  <a:gd name="connsiteY26" fmla="*/ 1746 h 10000"/>
                  <a:gd name="connsiteX27" fmla="*/ 4224 w 10000"/>
                  <a:gd name="connsiteY27" fmla="*/ 1270 h 10000"/>
                  <a:gd name="connsiteX28" fmla="*/ 4041 w 10000"/>
                  <a:gd name="connsiteY28" fmla="*/ 794 h 10000"/>
                  <a:gd name="connsiteX29" fmla="*/ 3265 w 10000"/>
                  <a:gd name="connsiteY29" fmla="*/ 317 h 10000"/>
                  <a:gd name="connsiteX30" fmla="*/ 2877 w 10000"/>
                  <a:gd name="connsiteY30" fmla="*/ 0 h 10000"/>
                  <a:gd name="connsiteX31" fmla="*/ 2694 w 10000"/>
                  <a:gd name="connsiteY31" fmla="*/ 159 h 10000"/>
                  <a:gd name="connsiteX32" fmla="*/ 1530 w 10000"/>
                  <a:gd name="connsiteY32" fmla="*/ 159 h 10000"/>
                  <a:gd name="connsiteX33" fmla="*/ 753 w 10000"/>
                  <a:gd name="connsiteY33" fmla="*/ 476 h 10000"/>
                  <a:gd name="connsiteX34" fmla="*/ 183 w 10000"/>
                  <a:gd name="connsiteY34" fmla="*/ 476 h 10000"/>
                  <a:gd name="connsiteX35" fmla="*/ 0 w 10000"/>
                  <a:gd name="connsiteY35" fmla="*/ 952 h 10000"/>
                  <a:gd name="connsiteX36" fmla="*/ 183 w 10000"/>
                  <a:gd name="connsiteY36" fmla="*/ 1587 h 10000"/>
                  <a:gd name="connsiteX37" fmla="*/ 753 w 10000"/>
                  <a:gd name="connsiteY37" fmla="*/ 2222 h 10000"/>
                  <a:gd name="connsiteX38" fmla="*/ 1347 w 10000"/>
                  <a:gd name="connsiteY38" fmla="*/ 2381 h 10000"/>
                  <a:gd name="connsiteX39" fmla="*/ 753 w 10000"/>
                  <a:gd name="connsiteY39" fmla="*/ 2540 h 10000"/>
                  <a:gd name="connsiteX40" fmla="*/ 753 w 10000"/>
                  <a:gd name="connsiteY40" fmla="*/ 3175 h 10000"/>
                  <a:gd name="connsiteX41" fmla="*/ 183 w 10000"/>
                  <a:gd name="connsiteY41" fmla="*/ 3016 h 10000"/>
                  <a:gd name="connsiteX42" fmla="*/ 388 w 10000"/>
                  <a:gd name="connsiteY42" fmla="*/ 3333 h 10000"/>
                  <a:gd name="connsiteX43" fmla="*/ 1142 w 10000"/>
                  <a:gd name="connsiteY43" fmla="*/ 3333 h 10000"/>
                  <a:gd name="connsiteX44" fmla="*/ 1142 w 10000"/>
                  <a:gd name="connsiteY44" fmla="*/ 3968 h 10000"/>
                  <a:gd name="connsiteX45" fmla="*/ 1347 w 10000"/>
                  <a:gd name="connsiteY45" fmla="*/ 4603 h 10000"/>
                  <a:gd name="connsiteX46" fmla="*/ 2306 w 10000"/>
                  <a:gd name="connsiteY46" fmla="*/ 5079 h 10000"/>
                  <a:gd name="connsiteX47" fmla="*/ 1712 w 10000"/>
                  <a:gd name="connsiteY47" fmla="*/ 5397 h 10000"/>
                  <a:gd name="connsiteX48" fmla="*/ 2306 w 10000"/>
                  <a:gd name="connsiteY48" fmla="*/ 6190 h 10000"/>
                  <a:gd name="connsiteX49" fmla="*/ 1142 w 10000"/>
                  <a:gd name="connsiteY49" fmla="*/ 6508 h 10000"/>
                  <a:gd name="connsiteX50" fmla="*/ 1347 w 10000"/>
                  <a:gd name="connsiteY50" fmla="*/ 6984 h 10000"/>
                  <a:gd name="connsiteX51" fmla="*/ 753 w 10000"/>
                  <a:gd name="connsiteY51" fmla="*/ 6984 h 10000"/>
                  <a:gd name="connsiteX52" fmla="*/ 571 w 10000"/>
                  <a:gd name="connsiteY52" fmla="*/ 7619 h 10000"/>
                  <a:gd name="connsiteX53" fmla="*/ 0 w 10000"/>
                  <a:gd name="connsiteY53" fmla="*/ 7937 h 10000"/>
                  <a:gd name="connsiteX54" fmla="*/ 183 w 10000"/>
                  <a:gd name="connsiteY54" fmla="*/ 8254 h 10000"/>
                  <a:gd name="connsiteX55" fmla="*/ 183 w 10000"/>
                  <a:gd name="connsiteY55" fmla="*/ 9048 h 10000"/>
                  <a:gd name="connsiteX56" fmla="*/ 388 w 10000"/>
                  <a:gd name="connsiteY56" fmla="*/ 9048 h 10000"/>
                  <a:gd name="connsiteX57" fmla="*/ 2306 w 10000"/>
                  <a:gd name="connsiteY57" fmla="*/ 10000 h 10000"/>
                  <a:gd name="connsiteX58" fmla="*/ 2306 w 10000"/>
                  <a:gd name="connsiteY58" fmla="*/ 9841 h 10000"/>
                  <a:gd name="connsiteX59" fmla="*/ 2676 w 10000"/>
                  <a:gd name="connsiteY59" fmla="*/ 8331 h 10000"/>
                  <a:gd name="connsiteX0" fmla="*/ 2877 w 10000"/>
                  <a:gd name="connsiteY0" fmla="*/ 8413 h 10000"/>
                  <a:gd name="connsiteX1" fmla="*/ 3653 w 10000"/>
                  <a:gd name="connsiteY1" fmla="*/ 8730 h 10000"/>
                  <a:gd name="connsiteX2" fmla="*/ 4224 w 10000"/>
                  <a:gd name="connsiteY2" fmla="*/ 8730 h 10000"/>
                  <a:gd name="connsiteX3" fmla="*/ 4612 w 10000"/>
                  <a:gd name="connsiteY3" fmla="*/ 9048 h 10000"/>
                  <a:gd name="connsiteX4" fmla="*/ 5388 w 10000"/>
                  <a:gd name="connsiteY4" fmla="*/ 9841 h 10000"/>
                  <a:gd name="connsiteX5" fmla="*/ 5753 w 10000"/>
                  <a:gd name="connsiteY5" fmla="*/ 10000 h 10000"/>
                  <a:gd name="connsiteX6" fmla="*/ 5959 w 10000"/>
                  <a:gd name="connsiteY6" fmla="*/ 9365 h 10000"/>
                  <a:gd name="connsiteX7" fmla="*/ 6530 w 10000"/>
                  <a:gd name="connsiteY7" fmla="*/ 9206 h 10000"/>
                  <a:gd name="connsiteX8" fmla="*/ 7100 w 10000"/>
                  <a:gd name="connsiteY8" fmla="*/ 9048 h 10000"/>
                  <a:gd name="connsiteX9" fmla="*/ 8447 w 10000"/>
                  <a:gd name="connsiteY9" fmla="*/ 8571 h 10000"/>
                  <a:gd name="connsiteX10" fmla="*/ 9429 w 10000"/>
                  <a:gd name="connsiteY10" fmla="*/ 8571 h 10000"/>
                  <a:gd name="connsiteX11" fmla="*/ 9612 w 10000"/>
                  <a:gd name="connsiteY11" fmla="*/ 7937 h 10000"/>
                  <a:gd name="connsiteX12" fmla="*/ 9224 w 10000"/>
                  <a:gd name="connsiteY12" fmla="*/ 7778 h 10000"/>
                  <a:gd name="connsiteX13" fmla="*/ 9224 w 10000"/>
                  <a:gd name="connsiteY13" fmla="*/ 7143 h 10000"/>
                  <a:gd name="connsiteX14" fmla="*/ 9612 w 10000"/>
                  <a:gd name="connsiteY14" fmla="*/ 6984 h 10000"/>
                  <a:gd name="connsiteX15" fmla="*/ 10000 w 10000"/>
                  <a:gd name="connsiteY15" fmla="*/ 6190 h 10000"/>
                  <a:gd name="connsiteX16" fmla="*/ 9041 w 10000"/>
                  <a:gd name="connsiteY16" fmla="*/ 5556 h 10000"/>
                  <a:gd name="connsiteX17" fmla="*/ 8653 w 10000"/>
                  <a:gd name="connsiteY17" fmla="*/ 4921 h 10000"/>
                  <a:gd name="connsiteX18" fmla="*/ 8447 w 10000"/>
                  <a:gd name="connsiteY18" fmla="*/ 4286 h 10000"/>
                  <a:gd name="connsiteX19" fmla="*/ 8836 w 10000"/>
                  <a:gd name="connsiteY19" fmla="*/ 3651 h 10000"/>
                  <a:gd name="connsiteX20" fmla="*/ 8447 w 10000"/>
                  <a:gd name="connsiteY20" fmla="*/ 3492 h 10000"/>
                  <a:gd name="connsiteX21" fmla="*/ 8447 w 10000"/>
                  <a:gd name="connsiteY21" fmla="*/ 2698 h 10000"/>
                  <a:gd name="connsiteX22" fmla="*/ 7489 w 10000"/>
                  <a:gd name="connsiteY22" fmla="*/ 3175 h 10000"/>
                  <a:gd name="connsiteX23" fmla="*/ 6530 w 10000"/>
                  <a:gd name="connsiteY23" fmla="*/ 2857 h 10000"/>
                  <a:gd name="connsiteX24" fmla="*/ 5571 w 10000"/>
                  <a:gd name="connsiteY24" fmla="*/ 2698 h 10000"/>
                  <a:gd name="connsiteX25" fmla="*/ 5959 w 10000"/>
                  <a:gd name="connsiteY25" fmla="*/ 2063 h 10000"/>
                  <a:gd name="connsiteX26" fmla="*/ 5000 w 10000"/>
                  <a:gd name="connsiteY26" fmla="*/ 1746 h 10000"/>
                  <a:gd name="connsiteX27" fmla="*/ 4224 w 10000"/>
                  <a:gd name="connsiteY27" fmla="*/ 1270 h 10000"/>
                  <a:gd name="connsiteX28" fmla="*/ 4041 w 10000"/>
                  <a:gd name="connsiteY28" fmla="*/ 794 h 10000"/>
                  <a:gd name="connsiteX29" fmla="*/ 3265 w 10000"/>
                  <a:gd name="connsiteY29" fmla="*/ 317 h 10000"/>
                  <a:gd name="connsiteX30" fmla="*/ 2877 w 10000"/>
                  <a:gd name="connsiteY30" fmla="*/ 0 h 10000"/>
                  <a:gd name="connsiteX31" fmla="*/ 2694 w 10000"/>
                  <a:gd name="connsiteY31" fmla="*/ 159 h 10000"/>
                  <a:gd name="connsiteX32" fmla="*/ 1530 w 10000"/>
                  <a:gd name="connsiteY32" fmla="*/ 159 h 10000"/>
                  <a:gd name="connsiteX33" fmla="*/ 753 w 10000"/>
                  <a:gd name="connsiteY33" fmla="*/ 476 h 10000"/>
                  <a:gd name="connsiteX34" fmla="*/ 183 w 10000"/>
                  <a:gd name="connsiteY34" fmla="*/ 476 h 10000"/>
                  <a:gd name="connsiteX35" fmla="*/ 0 w 10000"/>
                  <a:gd name="connsiteY35" fmla="*/ 952 h 10000"/>
                  <a:gd name="connsiteX36" fmla="*/ 183 w 10000"/>
                  <a:gd name="connsiteY36" fmla="*/ 1587 h 10000"/>
                  <a:gd name="connsiteX37" fmla="*/ 753 w 10000"/>
                  <a:gd name="connsiteY37" fmla="*/ 2222 h 10000"/>
                  <a:gd name="connsiteX38" fmla="*/ 1347 w 10000"/>
                  <a:gd name="connsiteY38" fmla="*/ 2381 h 10000"/>
                  <a:gd name="connsiteX39" fmla="*/ 753 w 10000"/>
                  <a:gd name="connsiteY39" fmla="*/ 2540 h 10000"/>
                  <a:gd name="connsiteX40" fmla="*/ 753 w 10000"/>
                  <a:gd name="connsiteY40" fmla="*/ 3175 h 10000"/>
                  <a:gd name="connsiteX41" fmla="*/ 183 w 10000"/>
                  <a:gd name="connsiteY41" fmla="*/ 3016 h 10000"/>
                  <a:gd name="connsiteX42" fmla="*/ 388 w 10000"/>
                  <a:gd name="connsiteY42" fmla="*/ 3333 h 10000"/>
                  <a:gd name="connsiteX43" fmla="*/ 1142 w 10000"/>
                  <a:gd name="connsiteY43" fmla="*/ 3333 h 10000"/>
                  <a:gd name="connsiteX44" fmla="*/ 1142 w 10000"/>
                  <a:gd name="connsiteY44" fmla="*/ 3968 h 10000"/>
                  <a:gd name="connsiteX45" fmla="*/ 1347 w 10000"/>
                  <a:gd name="connsiteY45" fmla="*/ 4603 h 10000"/>
                  <a:gd name="connsiteX46" fmla="*/ 2306 w 10000"/>
                  <a:gd name="connsiteY46" fmla="*/ 5079 h 10000"/>
                  <a:gd name="connsiteX47" fmla="*/ 1712 w 10000"/>
                  <a:gd name="connsiteY47" fmla="*/ 5397 h 10000"/>
                  <a:gd name="connsiteX48" fmla="*/ 2306 w 10000"/>
                  <a:gd name="connsiteY48" fmla="*/ 6190 h 10000"/>
                  <a:gd name="connsiteX49" fmla="*/ 1142 w 10000"/>
                  <a:gd name="connsiteY49" fmla="*/ 6508 h 10000"/>
                  <a:gd name="connsiteX50" fmla="*/ 2746 w 10000"/>
                  <a:gd name="connsiteY50" fmla="*/ 8418 h 10000"/>
                  <a:gd name="connsiteX51" fmla="*/ 753 w 10000"/>
                  <a:gd name="connsiteY51" fmla="*/ 6984 h 10000"/>
                  <a:gd name="connsiteX52" fmla="*/ 571 w 10000"/>
                  <a:gd name="connsiteY52" fmla="*/ 7619 h 10000"/>
                  <a:gd name="connsiteX53" fmla="*/ 0 w 10000"/>
                  <a:gd name="connsiteY53" fmla="*/ 7937 h 10000"/>
                  <a:gd name="connsiteX54" fmla="*/ 183 w 10000"/>
                  <a:gd name="connsiteY54" fmla="*/ 8254 h 10000"/>
                  <a:gd name="connsiteX55" fmla="*/ 183 w 10000"/>
                  <a:gd name="connsiteY55" fmla="*/ 9048 h 10000"/>
                  <a:gd name="connsiteX56" fmla="*/ 388 w 10000"/>
                  <a:gd name="connsiteY56" fmla="*/ 9048 h 10000"/>
                  <a:gd name="connsiteX57" fmla="*/ 2306 w 10000"/>
                  <a:gd name="connsiteY57" fmla="*/ 10000 h 10000"/>
                  <a:gd name="connsiteX58" fmla="*/ 2306 w 10000"/>
                  <a:gd name="connsiteY58" fmla="*/ 9841 h 10000"/>
                  <a:gd name="connsiteX59" fmla="*/ 2676 w 10000"/>
                  <a:gd name="connsiteY59" fmla="*/ 8331 h 10000"/>
                  <a:gd name="connsiteX0" fmla="*/ 2877 w 10000"/>
                  <a:gd name="connsiteY0" fmla="*/ 8413 h 10000"/>
                  <a:gd name="connsiteX1" fmla="*/ 3653 w 10000"/>
                  <a:gd name="connsiteY1" fmla="*/ 8730 h 10000"/>
                  <a:gd name="connsiteX2" fmla="*/ 4224 w 10000"/>
                  <a:gd name="connsiteY2" fmla="*/ 8730 h 10000"/>
                  <a:gd name="connsiteX3" fmla="*/ 4612 w 10000"/>
                  <a:gd name="connsiteY3" fmla="*/ 9048 h 10000"/>
                  <a:gd name="connsiteX4" fmla="*/ 5388 w 10000"/>
                  <a:gd name="connsiteY4" fmla="*/ 9841 h 10000"/>
                  <a:gd name="connsiteX5" fmla="*/ 5753 w 10000"/>
                  <a:gd name="connsiteY5" fmla="*/ 10000 h 10000"/>
                  <a:gd name="connsiteX6" fmla="*/ 5959 w 10000"/>
                  <a:gd name="connsiteY6" fmla="*/ 9365 h 10000"/>
                  <a:gd name="connsiteX7" fmla="*/ 6530 w 10000"/>
                  <a:gd name="connsiteY7" fmla="*/ 9206 h 10000"/>
                  <a:gd name="connsiteX8" fmla="*/ 7100 w 10000"/>
                  <a:gd name="connsiteY8" fmla="*/ 9048 h 10000"/>
                  <a:gd name="connsiteX9" fmla="*/ 8447 w 10000"/>
                  <a:gd name="connsiteY9" fmla="*/ 8571 h 10000"/>
                  <a:gd name="connsiteX10" fmla="*/ 9429 w 10000"/>
                  <a:gd name="connsiteY10" fmla="*/ 8571 h 10000"/>
                  <a:gd name="connsiteX11" fmla="*/ 9612 w 10000"/>
                  <a:gd name="connsiteY11" fmla="*/ 7937 h 10000"/>
                  <a:gd name="connsiteX12" fmla="*/ 9224 w 10000"/>
                  <a:gd name="connsiteY12" fmla="*/ 7778 h 10000"/>
                  <a:gd name="connsiteX13" fmla="*/ 9224 w 10000"/>
                  <a:gd name="connsiteY13" fmla="*/ 7143 h 10000"/>
                  <a:gd name="connsiteX14" fmla="*/ 9612 w 10000"/>
                  <a:gd name="connsiteY14" fmla="*/ 6984 h 10000"/>
                  <a:gd name="connsiteX15" fmla="*/ 10000 w 10000"/>
                  <a:gd name="connsiteY15" fmla="*/ 6190 h 10000"/>
                  <a:gd name="connsiteX16" fmla="*/ 9041 w 10000"/>
                  <a:gd name="connsiteY16" fmla="*/ 5556 h 10000"/>
                  <a:gd name="connsiteX17" fmla="*/ 8653 w 10000"/>
                  <a:gd name="connsiteY17" fmla="*/ 4921 h 10000"/>
                  <a:gd name="connsiteX18" fmla="*/ 8447 w 10000"/>
                  <a:gd name="connsiteY18" fmla="*/ 4286 h 10000"/>
                  <a:gd name="connsiteX19" fmla="*/ 8836 w 10000"/>
                  <a:gd name="connsiteY19" fmla="*/ 3651 h 10000"/>
                  <a:gd name="connsiteX20" fmla="*/ 8447 w 10000"/>
                  <a:gd name="connsiteY20" fmla="*/ 3492 h 10000"/>
                  <a:gd name="connsiteX21" fmla="*/ 8447 w 10000"/>
                  <a:gd name="connsiteY21" fmla="*/ 2698 h 10000"/>
                  <a:gd name="connsiteX22" fmla="*/ 7489 w 10000"/>
                  <a:gd name="connsiteY22" fmla="*/ 3175 h 10000"/>
                  <a:gd name="connsiteX23" fmla="*/ 6530 w 10000"/>
                  <a:gd name="connsiteY23" fmla="*/ 2857 h 10000"/>
                  <a:gd name="connsiteX24" fmla="*/ 5571 w 10000"/>
                  <a:gd name="connsiteY24" fmla="*/ 2698 h 10000"/>
                  <a:gd name="connsiteX25" fmla="*/ 5959 w 10000"/>
                  <a:gd name="connsiteY25" fmla="*/ 2063 h 10000"/>
                  <a:gd name="connsiteX26" fmla="*/ 5000 w 10000"/>
                  <a:gd name="connsiteY26" fmla="*/ 1746 h 10000"/>
                  <a:gd name="connsiteX27" fmla="*/ 4224 w 10000"/>
                  <a:gd name="connsiteY27" fmla="*/ 1270 h 10000"/>
                  <a:gd name="connsiteX28" fmla="*/ 4041 w 10000"/>
                  <a:gd name="connsiteY28" fmla="*/ 794 h 10000"/>
                  <a:gd name="connsiteX29" fmla="*/ 3265 w 10000"/>
                  <a:gd name="connsiteY29" fmla="*/ 317 h 10000"/>
                  <a:gd name="connsiteX30" fmla="*/ 2877 w 10000"/>
                  <a:gd name="connsiteY30" fmla="*/ 0 h 10000"/>
                  <a:gd name="connsiteX31" fmla="*/ 2694 w 10000"/>
                  <a:gd name="connsiteY31" fmla="*/ 159 h 10000"/>
                  <a:gd name="connsiteX32" fmla="*/ 1530 w 10000"/>
                  <a:gd name="connsiteY32" fmla="*/ 159 h 10000"/>
                  <a:gd name="connsiteX33" fmla="*/ 753 w 10000"/>
                  <a:gd name="connsiteY33" fmla="*/ 476 h 10000"/>
                  <a:gd name="connsiteX34" fmla="*/ 183 w 10000"/>
                  <a:gd name="connsiteY34" fmla="*/ 476 h 10000"/>
                  <a:gd name="connsiteX35" fmla="*/ 0 w 10000"/>
                  <a:gd name="connsiteY35" fmla="*/ 952 h 10000"/>
                  <a:gd name="connsiteX36" fmla="*/ 183 w 10000"/>
                  <a:gd name="connsiteY36" fmla="*/ 1587 h 10000"/>
                  <a:gd name="connsiteX37" fmla="*/ 753 w 10000"/>
                  <a:gd name="connsiteY37" fmla="*/ 2222 h 10000"/>
                  <a:gd name="connsiteX38" fmla="*/ 1347 w 10000"/>
                  <a:gd name="connsiteY38" fmla="*/ 2381 h 10000"/>
                  <a:gd name="connsiteX39" fmla="*/ 753 w 10000"/>
                  <a:gd name="connsiteY39" fmla="*/ 2540 h 10000"/>
                  <a:gd name="connsiteX40" fmla="*/ 753 w 10000"/>
                  <a:gd name="connsiteY40" fmla="*/ 3175 h 10000"/>
                  <a:gd name="connsiteX41" fmla="*/ 183 w 10000"/>
                  <a:gd name="connsiteY41" fmla="*/ 3016 h 10000"/>
                  <a:gd name="connsiteX42" fmla="*/ 388 w 10000"/>
                  <a:gd name="connsiteY42" fmla="*/ 3333 h 10000"/>
                  <a:gd name="connsiteX43" fmla="*/ 1142 w 10000"/>
                  <a:gd name="connsiteY43" fmla="*/ 3333 h 10000"/>
                  <a:gd name="connsiteX44" fmla="*/ 1142 w 10000"/>
                  <a:gd name="connsiteY44" fmla="*/ 3968 h 10000"/>
                  <a:gd name="connsiteX45" fmla="*/ 1347 w 10000"/>
                  <a:gd name="connsiteY45" fmla="*/ 4603 h 10000"/>
                  <a:gd name="connsiteX46" fmla="*/ 2306 w 10000"/>
                  <a:gd name="connsiteY46" fmla="*/ 5079 h 10000"/>
                  <a:gd name="connsiteX47" fmla="*/ 1712 w 10000"/>
                  <a:gd name="connsiteY47" fmla="*/ 5397 h 10000"/>
                  <a:gd name="connsiteX48" fmla="*/ 2306 w 10000"/>
                  <a:gd name="connsiteY48" fmla="*/ 6190 h 10000"/>
                  <a:gd name="connsiteX49" fmla="*/ 1142 w 10000"/>
                  <a:gd name="connsiteY49" fmla="*/ 6508 h 10000"/>
                  <a:gd name="connsiteX50" fmla="*/ 2746 w 10000"/>
                  <a:gd name="connsiteY50" fmla="*/ 8418 h 10000"/>
                  <a:gd name="connsiteX51" fmla="*/ 1150 w 10000"/>
                  <a:gd name="connsiteY51" fmla="*/ 6578 h 10000"/>
                  <a:gd name="connsiteX52" fmla="*/ 753 w 10000"/>
                  <a:gd name="connsiteY52" fmla="*/ 6984 h 10000"/>
                  <a:gd name="connsiteX53" fmla="*/ 571 w 10000"/>
                  <a:gd name="connsiteY53" fmla="*/ 7619 h 10000"/>
                  <a:gd name="connsiteX54" fmla="*/ 0 w 10000"/>
                  <a:gd name="connsiteY54" fmla="*/ 7937 h 10000"/>
                  <a:gd name="connsiteX55" fmla="*/ 183 w 10000"/>
                  <a:gd name="connsiteY55" fmla="*/ 8254 h 10000"/>
                  <a:gd name="connsiteX56" fmla="*/ 183 w 10000"/>
                  <a:gd name="connsiteY56" fmla="*/ 9048 h 10000"/>
                  <a:gd name="connsiteX57" fmla="*/ 388 w 10000"/>
                  <a:gd name="connsiteY57" fmla="*/ 9048 h 10000"/>
                  <a:gd name="connsiteX58" fmla="*/ 2306 w 10000"/>
                  <a:gd name="connsiteY58" fmla="*/ 10000 h 10000"/>
                  <a:gd name="connsiteX59" fmla="*/ 2306 w 10000"/>
                  <a:gd name="connsiteY59" fmla="*/ 9841 h 10000"/>
                  <a:gd name="connsiteX60" fmla="*/ 2676 w 10000"/>
                  <a:gd name="connsiteY60" fmla="*/ 8331 h 10000"/>
                  <a:gd name="connsiteX0" fmla="*/ 2877 w 10000"/>
                  <a:gd name="connsiteY0" fmla="*/ 8413 h 10000"/>
                  <a:gd name="connsiteX1" fmla="*/ 3653 w 10000"/>
                  <a:gd name="connsiteY1" fmla="*/ 8730 h 10000"/>
                  <a:gd name="connsiteX2" fmla="*/ 4224 w 10000"/>
                  <a:gd name="connsiteY2" fmla="*/ 8730 h 10000"/>
                  <a:gd name="connsiteX3" fmla="*/ 4612 w 10000"/>
                  <a:gd name="connsiteY3" fmla="*/ 9048 h 10000"/>
                  <a:gd name="connsiteX4" fmla="*/ 5388 w 10000"/>
                  <a:gd name="connsiteY4" fmla="*/ 9841 h 10000"/>
                  <a:gd name="connsiteX5" fmla="*/ 5753 w 10000"/>
                  <a:gd name="connsiteY5" fmla="*/ 10000 h 10000"/>
                  <a:gd name="connsiteX6" fmla="*/ 5959 w 10000"/>
                  <a:gd name="connsiteY6" fmla="*/ 9365 h 10000"/>
                  <a:gd name="connsiteX7" fmla="*/ 6530 w 10000"/>
                  <a:gd name="connsiteY7" fmla="*/ 9206 h 10000"/>
                  <a:gd name="connsiteX8" fmla="*/ 7100 w 10000"/>
                  <a:gd name="connsiteY8" fmla="*/ 9048 h 10000"/>
                  <a:gd name="connsiteX9" fmla="*/ 8447 w 10000"/>
                  <a:gd name="connsiteY9" fmla="*/ 8571 h 10000"/>
                  <a:gd name="connsiteX10" fmla="*/ 9429 w 10000"/>
                  <a:gd name="connsiteY10" fmla="*/ 8571 h 10000"/>
                  <a:gd name="connsiteX11" fmla="*/ 9612 w 10000"/>
                  <a:gd name="connsiteY11" fmla="*/ 7937 h 10000"/>
                  <a:gd name="connsiteX12" fmla="*/ 9224 w 10000"/>
                  <a:gd name="connsiteY12" fmla="*/ 7778 h 10000"/>
                  <a:gd name="connsiteX13" fmla="*/ 9224 w 10000"/>
                  <a:gd name="connsiteY13" fmla="*/ 7143 h 10000"/>
                  <a:gd name="connsiteX14" fmla="*/ 9612 w 10000"/>
                  <a:gd name="connsiteY14" fmla="*/ 6984 h 10000"/>
                  <a:gd name="connsiteX15" fmla="*/ 10000 w 10000"/>
                  <a:gd name="connsiteY15" fmla="*/ 6190 h 10000"/>
                  <a:gd name="connsiteX16" fmla="*/ 9041 w 10000"/>
                  <a:gd name="connsiteY16" fmla="*/ 5556 h 10000"/>
                  <a:gd name="connsiteX17" fmla="*/ 8653 w 10000"/>
                  <a:gd name="connsiteY17" fmla="*/ 4921 h 10000"/>
                  <a:gd name="connsiteX18" fmla="*/ 8447 w 10000"/>
                  <a:gd name="connsiteY18" fmla="*/ 4286 h 10000"/>
                  <a:gd name="connsiteX19" fmla="*/ 8836 w 10000"/>
                  <a:gd name="connsiteY19" fmla="*/ 3651 h 10000"/>
                  <a:gd name="connsiteX20" fmla="*/ 8447 w 10000"/>
                  <a:gd name="connsiteY20" fmla="*/ 3492 h 10000"/>
                  <a:gd name="connsiteX21" fmla="*/ 8447 w 10000"/>
                  <a:gd name="connsiteY21" fmla="*/ 2698 h 10000"/>
                  <a:gd name="connsiteX22" fmla="*/ 7489 w 10000"/>
                  <a:gd name="connsiteY22" fmla="*/ 3175 h 10000"/>
                  <a:gd name="connsiteX23" fmla="*/ 6530 w 10000"/>
                  <a:gd name="connsiteY23" fmla="*/ 2857 h 10000"/>
                  <a:gd name="connsiteX24" fmla="*/ 5571 w 10000"/>
                  <a:gd name="connsiteY24" fmla="*/ 2698 h 10000"/>
                  <a:gd name="connsiteX25" fmla="*/ 5959 w 10000"/>
                  <a:gd name="connsiteY25" fmla="*/ 2063 h 10000"/>
                  <a:gd name="connsiteX26" fmla="*/ 5000 w 10000"/>
                  <a:gd name="connsiteY26" fmla="*/ 1746 h 10000"/>
                  <a:gd name="connsiteX27" fmla="*/ 4224 w 10000"/>
                  <a:gd name="connsiteY27" fmla="*/ 1270 h 10000"/>
                  <a:gd name="connsiteX28" fmla="*/ 4041 w 10000"/>
                  <a:gd name="connsiteY28" fmla="*/ 794 h 10000"/>
                  <a:gd name="connsiteX29" fmla="*/ 3265 w 10000"/>
                  <a:gd name="connsiteY29" fmla="*/ 317 h 10000"/>
                  <a:gd name="connsiteX30" fmla="*/ 2877 w 10000"/>
                  <a:gd name="connsiteY30" fmla="*/ 0 h 10000"/>
                  <a:gd name="connsiteX31" fmla="*/ 2694 w 10000"/>
                  <a:gd name="connsiteY31" fmla="*/ 159 h 10000"/>
                  <a:gd name="connsiteX32" fmla="*/ 1530 w 10000"/>
                  <a:gd name="connsiteY32" fmla="*/ 159 h 10000"/>
                  <a:gd name="connsiteX33" fmla="*/ 753 w 10000"/>
                  <a:gd name="connsiteY33" fmla="*/ 476 h 10000"/>
                  <a:gd name="connsiteX34" fmla="*/ 183 w 10000"/>
                  <a:gd name="connsiteY34" fmla="*/ 476 h 10000"/>
                  <a:gd name="connsiteX35" fmla="*/ 0 w 10000"/>
                  <a:gd name="connsiteY35" fmla="*/ 952 h 10000"/>
                  <a:gd name="connsiteX36" fmla="*/ 183 w 10000"/>
                  <a:gd name="connsiteY36" fmla="*/ 1587 h 10000"/>
                  <a:gd name="connsiteX37" fmla="*/ 753 w 10000"/>
                  <a:gd name="connsiteY37" fmla="*/ 2222 h 10000"/>
                  <a:gd name="connsiteX38" fmla="*/ 1347 w 10000"/>
                  <a:gd name="connsiteY38" fmla="*/ 2381 h 10000"/>
                  <a:gd name="connsiteX39" fmla="*/ 753 w 10000"/>
                  <a:gd name="connsiteY39" fmla="*/ 2540 h 10000"/>
                  <a:gd name="connsiteX40" fmla="*/ 753 w 10000"/>
                  <a:gd name="connsiteY40" fmla="*/ 3175 h 10000"/>
                  <a:gd name="connsiteX41" fmla="*/ 183 w 10000"/>
                  <a:gd name="connsiteY41" fmla="*/ 3016 h 10000"/>
                  <a:gd name="connsiteX42" fmla="*/ 388 w 10000"/>
                  <a:gd name="connsiteY42" fmla="*/ 3333 h 10000"/>
                  <a:gd name="connsiteX43" fmla="*/ 1142 w 10000"/>
                  <a:gd name="connsiteY43" fmla="*/ 3333 h 10000"/>
                  <a:gd name="connsiteX44" fmla="*/ 1142 w 10000"/>
                  <a:gd name="connsiteY44" fmla="*/ 3968 h 10000"/>
                  <a:gd name="connsiteX45" fmla="*/ 1347 w 10000"/>
                  <a:gd name="connsiteY45" fmla="*/ 4603 h 10000"/>
                  <a:gd name="connsiteX46" fmla="*/ 2306 w 10000"/>
                  <a:gd name="connsiteY46" fmla="*/ 5079 h 10000"/>
                  <a:gd name="connsiteX47" fmla="*/ 1712 w 10000"/>
                  <a:gd name="connsiteY47" fmla="*/ 5397 h 10000"/>
                  <a:gd name="connsiteX48" fmla="*/ 2306 w 10000"/>
                  <a:gd name="connsiteY48" fmla="*/ 6190 h 10000"/>
                  <a:gd name="connsiteX49" fmla="*/ 1142 w 10000"/>
                  <a:gd name="connsiteY49" fmla="*/ 6508 h 10000"/>
                  <a:gd name="connsiteX50" fmla="*/ 2746 w 10000"/>
                  <a:gd name="connsiteY50" fmla="*/ 8418 h 10000"/>
                  <a:gd name="connsiteX51" fmla="*/ 1150 w 10000"/>
                  <a:gd name="connsiteY51" fmla="*/ 6578 h 10000"/>
                  <a:gd name="connsiteX52" fmla="*/ 753 w 10000"/>
                  <a:gd name="connsiteY52" fmla="*/ 6984 h 10000"/>
                  <a:gd name="connsiteX53" fmla="*/ 571 w 10000"/>
                  <a:gd name="connsiteY53" fmla="*/ 7619 h 10000"/>
                  <a:gd name="connsiteX54" fmla="*/ 0 w 10000"/>
                  <a:gd name="connsiteY54" fmla="*/ 7937 h 10000"/>
                  <a:gd name="connsiteX55" fmla="*/ 183 w 10000"/>
                  <a:gd name="connsiteY55" fmla="*/ 8254 h 10000"/>
                  <a:gd name="connsiteX56" fmla="*/ 183 w 10000"/>
                  <a:gd name="connsiteY56" fmla="*/ 9048 h 10000"/>
                  <a:gd name="connsiteX57" fmla="*/ 388 w 10000"/>
                  <a:gd name="connsiteY57" fmla="*/ 9048 h 10000"/>
                  <a:gd name="connsiteX58" fmla="*/ 2306 w 10000"/>
                  <a:gd name="connsiteY58" fmla="*/ 10000 h 10000"/>
                  <a:gd name="connsiteX59" fmla="*/ 2306 w 10000"/>
                  <a:gd name="connsiteY59" fmla="*/ 9841 h 10000"/>
                  <a:gd name="connsiteX60" fmla="*/ 2999 w 10000"/>
                  <a:gd name="connsiteY60" fmla="*/ 7988 h 10000"/>
                  <a:gd name="connsiteX0" fmla="*/ 2877 w 10000"/>
                  <a:gd name="connsiteY0" fmla="*/ 8413 h 10000"/>
                  <a:gd name="connsiteX1" fmla="*/ 3653 w 10000"/>
                  <a:gd name="connsiteY1" fmla="*/ 8730 h 10000"/>
                  <a:gd name="connsiteX2" fmla="*/ 4224 w 10000"/>
                  <a:gd name="connsiteY2" fmla="*/ 8730 h 10000"/>
                  <a:gd name="connsiteX3" fmla="*/ 4612 w 10000"/>
                  <a:gd name="connsiteY3" fmla="*/ 9048 h 10000"/>
                  <a:gd name="connsiteX4" fmla="*/ 5388 w 10000"/>
                  <a:gd name="connsiteY4" fmla="*/ 9841 h 10000"/>
                  <a:gd name="connsiteX5" fmla="*/ 5753 w 10000"/>
                  <a:gd name="connsiteY5" fmla="*/ 10000 h 10000"/>
                  <a:gd name="connsiteX6" fmla="*/ 5959 w 10000"/>
                  <a:gd name="connsiteY6" fmla="*/ 9365 h 10000"/>
                  <a:gd name="connsiteX7" fmla="*/ 6530 w 10000"/>
                  <a:gd name="connsiteY7" fmla="*/ 9206 h 10000"/>
                  <a:gd name="connsiteX8" fmla="*/ 7100 w 10000"/>
                  <a:gd name="connsiteY8" fmla="*/ 9048 h 10000"/>
                  <a:gd name="connsiteX9" fmla="*/ 8447 w 10000"/>
                  <a:gd name="connsiteY9" fmla="*/ 8571 h 10000"/>
                  <a:gd name="connsiteX10" fmla="*/ 9429 w 10000"/>
                  <a:gd name="connsiteY10" fmla="*/ 8571 h 10000"/>
                  <a:gd name="connsiteX11" fmla="*/ 9612 w 10000"/>
                  <a:gd name="connsiteY11" fmla="*/ 7937 h 10000"/>
                  <a:gd name="connsiteX12" fmla="*/ 9224 w 10000"/>
                  <a:gd name="connsiteY12" fmla="*/ 7778 h 10000"/>
                  <a:gd name="connsiteX13" fmla="*/ 9224 w 10000"/>
                  <a:gd name="connsiteY13" fmla="*/ 7143 h 10000"/>
                  <a:gd name="connsiteX14" fmla="*/ 9612 w 10000"/>
                  <a:gd name="connsiteY14" fmla="*/ 6984 h 10000"/>
                  <a:gd name="connsiteX15" fmla="*/ 10000 w 10000"/>
                  <a:gd name="connsiteY15" fmla="*/ 6190 h 10000"/>
                  <a:gd name="connsiteX16" fmla="*/ 9041 w 10000"/>
                  <a:gd name="connsiteY16" fmla="*/ 5556 h 10000"/>
                  <a:gd name="connsiteX17" fmla="*/ 8653 w 10000"/>
                  <a:gd name="connsiteY17" fmla="*/ 4921 h 10000"/>
                  <a:gd name="connsiteX18" fmla="*/ 8447 w 10000"/>
                  <a:gd name="connsiteY18" fmla="*/ 4286 h 10000"/>
                  <a:gd name="connsiteX19" fmla="*/ 8836 w 10000"/>
                  <a:gd name="connsiteY19" fmla="*/ 3651 h 10000"/>
                  <a:gd name="connsiteX20" fmla="*/ 8447 w 10000"/>
                  <a:gd name="connsiteY20" fmla="*/ 3492 h 10000"/>
                  <a:gd name="connsiteX21" fmla="*/ 8447 w 10000"/>
                  <a:gd name="connsiteY21" fmla="*/ 2698 h 10000"/>
                  <a:gd name="connsiteX22" fmla="*/ 7489 w 10000"/>
                  <a:gd name="connsiteY22" fmla="*/ 3175 h 10000"/>
                  <a:gd name="connsiteX23" fmla="*/ 6530 w 10000"/>
                  <a:gd name="connsiteY23" fmla="*/ 2857 h 10000"/>
                  <a:gd name="connsiteX24" fmla="*/ 5571 w 10000"/>
                  <a:gd name="connsiteY24" fmla="*/ 2698 h 10000"/>
                  <a:gd name="connsiteX25" fmla="*/ 5959 w 10000"/>
                  <a:gd name="connsiteY25" fmla="*/ 2063 h 10000"/>
                  <a:gd name="connsiteX26" fmla="*/ 5000 w 10000"/>
                  <a:gd name="connsiteY26" fmla="*/ 1746 h 10000"/>
                  <a:gd name="connsiteX27" fmla="*/ 4224 w 10000"/>
                  <a:gd name="connsiteY27" fmla="*/ 1270 h 10000"/>
                  <a:gd name="connsiteX28" fmla="*/ 4041 w 10000"/>
                  <a:gd name="connsiteY28" fmla="*/ 794 h 10000"/>
                  <a:gd name="connsiteX29" fmla="*/ 3265 w 10000"/>
                  <a:gd name="connsiteY29" fmla="*/ 317 h 10000"/>
                  <a:gd name="connsiteX30" fmla="*/ 2877 w 10000"/>
                  <a:gd name="connsiteY30" fmla="*/ 0 h 10000"/>
                  <a:gd name="connsiteX31" fmla="*/ 2694 w 10000"/>
                  <a:gd name="connsiteY31" fmla="*/ 159 h 10000"/>
                  <a:gd name="connsiteX32" fmla="*/ 1530 w 10000"/>
                  <a:gd name="connsiteY32" fmla="*/ 159 h 10000"/>
                  <a:gd name="connsiteX33" fmla="*/ 753 w 10000"/>
                  <a:gd name="connsiteY33" fmla="*/ 476 h 10000"/>
                  <a:gd name="connsiteX34" fmla="*/ 183 w 10000"/>
                  <a:gd name="connsiteY34" fmla="*/ 476 h 10000"/>
                  <a:gd name="connsiteX35" fmla="*/ 0 w 10000"/>
                  <a:gd name="connsiteY35" fmla="*/ 952 h 10000"/>
                  <a:gd name="connsiteX36" fmla="*/ 183 w 10000"/>
                  <a:gd name="connsiteY36" fmla="*/ 1587 h 10000"/>
                  <a:gd name="connsiteX37" fmla="*/ 753 w 10000"/>
                  <a:gd name="connsiteY37" fmla="*/ 2222 h 10000"/>
                  <a:gd name="connsiteX38" fmla="*/ 1347 w 10000"/>
                  <a:gd name="connsiteY38" fmla="*/ 2381 h 10000"/>
                  <a:gd name="connsiteX39" fmla="*/ 753 w 10000"/>
                  <a:gd name="connsiteY39" fmla="*/ 2540 h 10000"/>
                  <a:gd name="connsiteX40" fmla="*/ 753 w 10000"/>
                  <a:gd name="connsiteY40" fmla="*/ 3175 h 10000"/>
                  <a:gd name="connsiteX41" fmla="*/ 183 w 10000"/>
                  <a:gd name="connsiteY41" fmla="*/ 3016 h 10000"/>
                  <a:gd name="connsiteX42" fmla="*/ 388 w 10000"/>
                  <a:gd name="connsiteY42" fmla="*/ 3333 h 10000"/>
                  <a:gd name="connsiteX43" fmla="*/ 1142 w 10000"/>
                  <a:gd name="connsiteY43" fmla="*/ 3333 h 10000"/>
                  <a:gd name="connsiteX44" fmla="*/ 1142 w 10000"/>
                  <a:gd name="connsiteY44" fmla="*/ 3968 h 10000"/>
                  <a:gd name="connsiteX45" fmla="*/ 1347 w 10000"/>
                  <a:gd name="connsiteY45" fmla="*/ 4603 h 10000"/>
                  <a:gd name="connsiteX46" fmla="*/ 2306 w 10000"/>
                  <a:gd name="connsiteY46" fmla="*/ 5079 h 10000"/>
                  <a:gd name="connsiteX47" fmla="*/ 1712 w 10000"/>
                  <a:gd name="connsiteY47" fmla="*/ 5397 h 10000"/>
                  <a:gd name="connsiteX48" fmla="*/ 2306 w 10000"/>
                  <a:gd name="connsiteY48" fmla="*/ 6190 h 10000"/>
                  <a:gd name="connsiteX49" fmla="*/ 1142 w 10000"/>
                  <a:gd name="connsiteY49" fmla="*/ 6508 h 10000"/>
                  <a:gd name="connsiteX50" fmla="*/ 2997 w 10000"/>
                  <a:gd name="connsiteY50" fmla="*/ 8137 h 10000"/>
                  <a:gd name="connsiteX51" fmla="*/ 1150 w 10000"/>
                  <a:gd name="connsiteY51" fmla="*/ 6578 h 10000"/>
                  <a:gd name="connsiteX52" fmla="*/ 753 w 10000"/>
                  <a:gd name="connsiteY52" fmla="*/ 6984 h 10000"/>
                  <a:gd name="connsiteX53" fmla="*/ 571 w 10000"/>
                  <a:gd name="connsiteY53" fmla="*/ 7619 h 10000"/>
                  <a:gd name="connsiteX54" fmla="*/ 0 w 10000"/>
                  <a:gd name="connsiteY54" fmla="*/ 7937 h 10000"/>
                  <a:gd name="connsiteX55" fmla="*/ 183 w 10000"/>
                  <a:gd name="connsiteY55" fmla="*/ 8254 h 10000"/>
                  <a:gd name="connsiteX56" fmla="*/ 183 w 10000"/>
                  <a:gd name="connsiteY56" fmla="*/ 9048 h 10000"/>
                  <a:gd name="connsiteX57" fmla="*/ 388 w 10000"/>
                  <a:gd name="connsiteY57" fmla="*/ 9048 h 10000"/>
                  <a:gd name="connsiteX58" fmla="*/ 2306 w 10000"/>
                  <a:gd name="connsiteY58" fmla="*/ 10000 h 10000"/>
                  <a:gd name="connsiteX59" fmla="*/ 2306 w 10000"/>
                  <a:gd name="connsiteY59" fmla="*/ 9841 h 10000"/>
                  <a:gd name="connsiteX60" fmla="*/ 2999 w 10000"/>
                  <a:gd name="connsiteY60" fmla="*/ 7988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0000" h="10000">
                    <a:moveTo>
                      <a:pt x="2877" y="8413"/>
                    </a:moveTo>
                    <a:lnTo>
                      <a:pt x="3653" y="8730"/>
                    </a:lnTo>
                    <a:lnTo>
                      <a:pt x="4224" y="8730"/>
                    </a:lnTo>
                    <a:lnTo>
                      <a:pt x="4612" y="9048"/>
                    </a:lnTo>
                    <a:lnTo>
                      <a:pt x="5388" y="9841"/>
                    </a:lnTo>
                    <a:lnTo>
                      <a:pt x="5753" y="10000"/>
                    </a:lnTo>
                    <a:cubicBezTo>
                      <a:pt x="5822" y="9788"/>
                      <a:pt x="5890" y="9577"/>
                      <a:pt x="5959" y="9365"/>
                    </a:cubicBezTo>
                    <a:lnTo>
                      <a:pt x="6530" y="9206"/>
                    </a:lnTo>
                    <a:lnTo>
                      <a:pt x="7100" y="9048"/>
                    </a:lnTo>
                    <a:lnTo>
                      <a:pt x="8447" y="8571"/>
                    </a:lnTo>
                    <a:lnTo>
                      <a:pt x="9429" y="8571"/>
                    </a:lnTo>
                    <a:lnTo>
                      <a:pt x="9612" y="7937"/>
                    </a:lnTo>
                    <a:lnTo>
                      <a:pt x="9224" y="7778"/>
                    </a:lnTo>
                    <a:lnTo>
                      <a:pt x="9224" y="7143"/>
                    </a:lnTo>
                    <a:lnTo>
                      <a:pt x="9612" y="6984"/>
                    </a:lnTo>
                    <a:lnTo>
                      <a:pt x="10000" y="6190"/>
                    </a:lnTo>
                    <a:lnTo>
                      <a:pt x="9041" y="5556"/>
                    </a:lnTo>
                    <a:lnTo>
                      <a:pt x="8653" y="4921"/>
                    </a:lnTo>
                    <a:cubicBezTo>
                      <a:pt x="8584" y="4709"/>
                      <a:pt x="8516" y="4498"/>
                      <a:pt x="8447" y="4286"/>
                    </a:cubicBezTo>
                    <a:lnTo>
                      <a:pt x="8836" y="3651"/>
                    </a:lnTo>
                    <a:lnTo>
                      <a:pt x="8447" y="3492"/>
                    </a:lnTo>
                    <a:lnTo>
                      <a:pt x="8447" y="2698"/>
                    </a:lnTo>
                    <a:lnTo>
                      <a:pt x="7489" y="3175"/>
                    </a:lnTo>
                    <a:lnTo>
                      <a:pt x="6530" y="2857"/>
                    </a:lnTo>
                    <a:lnTo>
                      <a:pt x="5571" y="2698"/>
                    </a:lnTo>
                    <a:lnTo>
                      <a:pt x="5959" y="2063"/>
                    </a:lnTo>
                    <a:lnTo>
                      <a:pt x="5000" y="1746"/>
                    </a:lnTo>
                    <a:lnTo>
                      <a:pt x="4224" y="1270"/>
                    </a:lnTo>
                    <a:lnTo>
                      <a:pt x="4041" y="794"/>
                    </a:lnTo>
                    <a:lnTo>
                      <a:pt x="3265" y="317"/>
                    </a:lnTo>
                    <a:lnTo>
                      <a:pt x="2877" y="0"/>
                    </a:lnTo>
                    <a:lnTo>
                      <a:pt x="2694" y="159"/>
                    </a:lnTo>
                    <a:lnTo>
                      <a:pt x="1530" y="159"/>
                    </a:lnTo>
                    <a:lnTo>
                      <a:pt x="753" y="476"/>
                    </a:lnTo>
                    <a:lnTo>
                      <a:pt x="183" y="476"/>
                    </a:lnTo>
                    <a:lnTo>
                      <a:pt x="0" y="952"/>
                    </a:lnTo>
                    <a:lnTo>
                      <a:pt x="183" y="1587"/>
                    </a:lnTo>
                    <a:lnTo>
                      <a:pt x="753" y="2222"/>
                    </a:lnTo>
                    <a:lnTo>
                      <a:pt x="1347" y="2381"/>
                    </a:lnTo>
                    <a:lnTo>
                      <a:pt x="753" y="2540"/>
                    </a:lnTo>
                    <a:lnTo>
                      <a:pt x="753" y="3175"/>
                    </a:lnTo>
                    <a:lnTo>
                      <a:pt x="183" y="3016"/>
                    </a:lnTo>
                    <a:cubicBezTo>
                      <a:pt x="251" y="3122"/>
                      <a:pt x="320" y="3227"/>
                      <a:pt x="388" y="3333"/>
                    </a:cubicBezTo>
                    <a:lnTo>
                      <a:pt x="1142" y="3333"/>
                    </a:lnTo>
                    <a:lnTo>
                      <a:pt x="1142" y="3968"/>
                    </a:lnTo>
                    <a:cubicBezTo>
                      <a:pt x="1210" y="4180"/>
                      <a:pt x="1279" y="4391"/>
                      <a:pt x="1347" y="4603"/>
                    </a:cubicBezTo>
                    <a:lnTo>
                      <a:pt x="2306" y="5079"/>
                    </a:lnTo>
                    <a:lnTo>
                      <a:pt x="1712" y="5397"/>
                    </a:lnTo>
                    <a:lnTo>
                      <a:pt x="2306" y="6190"/>
                    </a:lnTo>
                    <a:lnTo>
                      <a:pt x="1142" y="6508"/>
                    </a:lnTo>
                    <a:cubicBezTo>
                      <a:pt x="1210" y="6667"/>
                      <a:pt x="2929" y="7978"/>
                      <a:pt x="2997" y="8137"/>
                    </a:cubicBezTo>
                    <a:cubicBezTo>
                      <a:pt x="2405" y="7721"/>
                      <a:pt x="1742" y="6994"/>
                      <a:pt x="1150" y="6578"/>
                    </a:cubicBezTo>
                    <a:lnTo>
                      <a:pt x="753" y="6984"/>
                    </a:lnTo>
                    <a:cubicBezTo>
                      <a:pt x="692" y="7196"/>
                      <a:pt x="632" y="7407"/>
                      <a:pt x="571" y="7619"/>
                    </a:cubicBezTo>
                    <a:lnTo>
                      <a:pt x="0" y="7937"/>
                    </a:lnTo>
                    <a:lnTo>
                      <a:pt x="183" y="8254"/>
                    </a:lnTo>
                    <a:lnTo>
                      <a:pt x="183" y="9048"/>
                    </a:lnTo>
                    <a:lnTo>
                      <a:pt x="388" y="9048"/>
                    </a:lnTo>
                    <a:lnTo>
                      <a:pt x="2306" y="10000"/>
                    </a:lnTo>
                    <a:lnTo>
                      <a:pt x="2306" y="9841"/>
                    </a:lnTo>
                    <a:cubicBezTo>
                      <a:pt x="2496" y="9365"/>
                      <a:pt x="2999" y="7988"/>
                      <a:pt x="2999" y="7988"/>
                    </a:cubicBezTo>
                  </a:path>
                </a:pathLst>
              </a:custGeom>
              <a:solidFill>
                <a:srgbClr val="4E85AD"/>
              </a:solidFill>
              <a:ln w="9525">
                <a:solidFill>
                  <a:srgbClr val="4E85AD"/>
                </a:solidFill>
                <a:prstDash val="solid"/>
                <a:round/>
                <a:headEnd/>
                <a:tailEnd/>
              </a:ln>
              <a:extLst/>
            </p:spPr>
            <p:txBody>
              <a:bodyPr/>
              <a:lstStyle/>
              <a:p>
                <a:pPr>
                  <a:defRPr/>
                </a:pPr>
                <a:endParaRPr lang="en-GB" sz="2400" b="1" kern="0">
                  <a:solidFill>
                    <a:srgbClr val="000000"/>
                  </a:solidFill>
                  <a:latin typeface="Calibri" panose="020F0502020204030204"/>
                </a:endParaRPr>
              </a:p>
            </p:txBody>
          </p:sp>
          <p:sp>
            <p:nvSpPr>
              <p:cNvPr id="138" name="Freeform 71"/>
              <p:cNvSpPr>
                <a:spLocks/>
              </p:cNvSpPr>
              <p:nvPr/>
            </p:nvSpPr>
            <p:spPr bwMode="auto">
              <a:xfrm>
                <a:off x="7282385" y="4212052"/>
                <a:ext cx="318169" cy="533313"/>
              </a:xfrm>
              <a:custGeom>
                <a:avLst/>
                <a:gdLst>
                  <a:gd name="T0" fmla="*/ 151 w 210"/>
                  <a:gd name="T1" fmla="*/ 304 h 352"/>
                  <a:gd name="T2" fmla="*/ 185 w 210"/>
                  <a:gd name="T3" fmla="*/ 288 h 352"/>
                  <a:gd name="T4" fmla="*/ 185 w 210"/>
                  <a:gd name="T5" fmla="*/ 248 h 352"/>
                  <a:gd name="T6" fmla="*/ 210 w 210"/>
                  <a:gd name="T7" fmla="*/ 232 h 352"/>
                  <a:gd name="T8" fmla="*/ 194 w 210"/>
                  <a:gd name="T9" fmla="*/ 192 h 352"/>
                  <a:gd name="T10" fmla="*/ 168 w 210"/>
                  <a:gd name="T11" fmla="*/ 184 h 352"/>
                  <a:gd name="T12" fmla="*/ 143 w 210"/>
                  <a:gd name="T13" fmla="*/ 152 h 352"/>
                  <a:gd name="T14" fmla="*/ 135 w 210"/>
                  <a:gd name="T15" fmla="*/ 96 h 352"/>
                  <a:gd name="T16" fmla="*/ 135 w 210"/>
                  <a:gd name="T17" fmla="*/ 72 h 352"/>
                  <a:gd name="T18" fmla="*/ 135 w 210"/>
                  <a:gd name="T19" fmla="*/ 72 h 352"/>
                  <a:gd name="T20" fmla="*/ 101 w 210"/>
                  <a:gd name="T21" fmla="*/ 32 h 352"/>
                  <a:gd name="T22" fmla="*/ 84 w 210"/>
                  <a:gd name="T23" fmla="*/ 16 h 352"/>
                  <a:gd name="T24" fmla="*/ 59 w 210"/>
                  <a:gd name="T25" fmla="*/ 16 h 352"/>
                  <a:gd name="T26" fmla="*/ 25 w 210"/>
                  <a:gd name="T27" fmla="*/ 0 h 352"/>
                  <a:gd name="T28" fmla="*/ 0 w 210"/>
                  <a:gd name="T29" fmla="*/ 72 h 352"/>
                  <a:gd name="T30" fmla="*/ 0 w 210"/>
                  <a:gd name="T31" fmla="*/ 80 h 352"/>
                  <a:gd name="T32" fmla="*/ 17 w 210"/>
                  <a:gd name="T33" fmla="*/ 88 h 352"/>
                  <a:gd name="T34" fmla="*/ 33 w 210"/>
                  <a:gd name="T35" fmla="*/ 104 h 352"/>
                  <a:gd name="T36" fmla="*/ 33 w 210"/>
                  <a:gd name="T37" fmla="*/ 120 h 352"/>
                  <a:gd name="T38" fmla="*/ 33 w 210"/>
                  <a:gd name="T39" fmla="*/ 160 h 352"/>
                  <a:gd name="T40" fmla="*/ 42 w 210"/>
                  <a:gd name="T41" fmla="*/ 248 h 352"/>
                  <a:gd name="T42" fmla="*/ 67 w 210"/>
                  <a:gd name="T43" fmla="*/ 288 h 352"/>
                  <a:gd name="T44" fmla="*/ 109 w 210"/>
                  <a:gd name="T45" fmla="*/ 320 h 352"/>
                  <a:gd name="T46" fmla="*/ 135 w 210"/>
                  <a:gd name="T47" fmla="*/ 352 h 352"/>
                  <a:gd name="T48" fmla="*/ 151 w 210"/>
                  <a:gd name="T49" fmla="*/ 344 h 352"/>
                  <a:gd name="T50" fmla="*/ 151 w 210"/>
                  <a:gd name="T51" fmla="*/ 304 h 35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0" h="352">
                    <a:moveTo>
                      <a:pt x="151" y="304"/>
                    </a:moveTo>
                    <a:lnTo>
                      <a:pt x="185" y="288"/>
                    </a:lnTo>
                    <a:lnTo>
                      <a:pt x="185" y="248"/>
                    </a:lnTo>
                    <a:lnTo>
                      <a:pt x="210" y="232"/>
                    </a:lnTo>
                    <a:lnTo>
                      <a:pt x="194" y="192"/>
                    </a:lnTo>
                    <a:lnTo>
                      <a:pt x="168" y="184"/>
                    </a:lnTo>
                    <a:lnTo>
                      <a:pt x="143" y="152"/>
                    </a:lnTo>
                    <a:lnTo>
                      <a:pt x="135" y="96"/>
                    </a:lnTo>
                    <a:lnTo>
                      <a:pt x="135" y="72"/>
                    </a:lnTo>
                    <a:lnTo>
                      <a:pt x="101" y="32"/>
                    </a:lnTo>
                    <a:lnTo>
                      <a:pt x="84" y="16"/>
                    </a:lnTo>
                    <a:lnTo>
                      <a:pt x="59" y="16"/>
                    </a:lnTo>
                    <a:lnTo>
                      <a:pt x="25" y="0"/>
                    </a:lnTo>
                    <a:lnTo>
                      <a:pt x="0" y="72"/>
                    </a:lnTo>
                    <a:lnTo>
                      <a:pt x="0" y="80"/>
                    </a:lnTo>
                    <a:lnTo>
                      <a:pt x="17" y="88"/>
                    </a:lnTo>
                    <a:lnTo>
                      <a:pt x="33" y="104"/>
                    </a:lnTo>
                    <a:lnTo>
                      <a:pt x="33" y="120"/>
                    </a:lnTo>
                    <a:lnTo>
                      <a:pt x="33" y="160"/>
                    </a:lnTo>
                    <a:lnTo>
                      <a:pt x="42" y="248"/>
                    </a:lnTo>
                    <a:lnTo>
                      <a:pt x="67" y="288"/>
                    </a:lnTo>
                    <a:lnTo>
                      <a:pt x="109" y="320"/>
                    </a:lnTo>
                    <a:lnTo>
                      <a:pt x="135" y="352"/>
                    </a:lnTo>
                    <a:lnTo>
                      <a:pt x="151" y="344"/>
                    </a:lnTo>
                    <a:lnTo>
                      <a:pt x="151" y="304"/>
                    </a:lnTo>
                    <a:close/>
                  </a:path>
                </a:pathLst>
              </a:custGeom>
              <a:solidFill>
                <a:srgbClr val="4E85AD"/>
              </a:solidFill>
              <a:ln w="28575">
                <a:noFill/>
                <a:prstDash val="solid"/>
                <a:round/>
                <a:headEnd/>
                <a:tailEnd/>
              </a:ln>
              <a:extLst/>
            </p:spPr>
            <p:txBody>
              <a:bodyPr/>
              <a:lstStyle/>
              <a:p>
                <a:pPr>
                  <a:defRPr/>
                </a:pPr>
                <a:endParaRPr lang="en-GB" sz="2400" b="1" kern="0">
                  <a:solidFill>
                    <a:srgbClr val="000000"/>
                  </a:solidFill>
                  <a:latin typeface="Calibri" panose="020F0502020204030204"/>
                </a:endParaRPr>
              </a:p>
            </p:txBody>
          </p:sp>
          <p:sp>
            <p:nvSpPr>
              <p:cNvPr id="139" name="Freeform 75"/>
              <p:cNvSpPr>
                <a:spLocks/>
              </p:cNvSpPr>
              <p:nvPr/>
            </p:nvSpPr>
            <p:spPr bwMode="auto">
              <a:xfrm>
                <a:off x="7486923" y="4224173"/>
                <a:ext cx="369682" cy="290898"/>
              </a:xfrm>
              <a:custGeom>
                <a:avLst/>
                <a:gdLst>
                  <a:gd name="T0" fmla="*/ 227 w 244"/>
                  <a:gd name="T1" fmla="*/ 32 h 192"/>
                  <a:gd name="T2" fmla="*/ 185 w 244"/>
                  <a:gd name="T3" fmla="*/ 16 h 192"/>
                  <a:gd name="T4" fmla="*/ 177 w 244"/>
                  <a:gd name="T5" fmla="*/ 0 h 192"/>
                  <a:gd name="T6" fmla="*/ 177 w 244"/>
                  <a:gd name="T7" fmla="*/ 0 h 192"/>
                  <a:gd name="T8" fmla="*/ 134 w 244"/>
                  <a:gd name="T9" fmla="*/ 0 h 192"/>
                  <a:gd name="T10" fmla="*/ 75 w 244"/>
                  <a:gd name="T11" fmla="*/ 24 h 192"/>
                  <a:gd name="T12" fmla="*/ 50 w 244"/>
                  <a:gd name="T13" fmla="*/ 32 h 192"/>
                  <a:gd name="T14" fmla="*/ 25 w 244"/>
                  <a:gd name="T15" fmla="*/ 40 h 192"/>
                  <a:gd name="T16" fmla="*/ 16 w 244"/>
                  <a:gd name="T17" fmla="*/ 72 h 192"/>
                  <a:gd name="T18" fmla="*/ 0 w 244"/>
                  <a:gd name="T19" fmla="*/ 64 h 192"/>
                  <a:gd name="T20" fmla="*/ 0 w 244"/>
                  <a:gd name="T21" fmla="*/ 88 h 192"/>
                  <a:gd name="T22" fmla="*/ 8 w 244"/>
                  <a:gd name="T23" fmla="*/ 144 h 192"/>
                  <a:gd name="T24" fmla="*/ 33 w 244"/>
                  <a:gd name="T25" fmla="*/ 176 h 192"/>
                  <a:gd name="T26" fmla="*/ 59 w 244"/>
                  <a:gd name="T27" fmla="*/ 184 h 192"/>
                  <a:gd name="T28" fmla="*/ 67 w 244"/>
                  <a:gd name="T29" fmla="*/ 192 h 192"/>
                  <a:gd name="T30" fmla="*/ 75 w 244"/>
                  <a:gd name="T31" fmla="*/ 192 h 192"/>
                  <a:gd name="T32" fmla="*/ 109 w 244"/>
                  <a:gd name="T33" fmla="*/ 176 h 192"/>
                  <a:gd name="T34" fmla="*/ 134 w 244"/>
                  <a:gd name="T35" fmla="*/ 176 h 192"/>
                  <a:gd name="T36" fmla="*/ 168 w 244"/>
                  <a:gd name="T37" fmla="*/ 136 h 192"/>
                  <a:gd name="T38" fmla="*/ 236 w 244"/>
                  <a:gd name="T39" fmla="*/ 128 h 192"/>
                  <a:gd name="T40" fmla="*/ 244 w 244"/>
                  <a:gd name="T41" fmla="*/ 104 h 192"/>
                  <a:gd name="T42" fmla="*/ 244 w 244"/>
                  <a:gd name="T43" fmla="*/ 64 h 192"/>
                  <a:gd name="T44" fmla="*/ 227 w 244"/>
                  <a:gd name="T45" fmla="*/ 32 h 19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44" h="192">
                    <a:moveTo>
                      <a:pt x="227" y="32"/>
                    </a:moveTo>
                    <a:lnTo>
                      <a:pt x="185" y="16"/>
                    </a:lnTo>
                    <a:lnTo>
                      <a:pt x="177" y="0"/>
                    </a:lnTo>
                    <a:lnTo>
                      <a:pt x="134" y="0"/>
                    </a:lnTo>
                    <a:lnTo>
                      <a:pt x="75" y="24"/>
                    </a:lnTo>
                    <a:lnTo>
                      <a:pt x="50" y="32"/>
                    </a:lnTo>
                    <a:lnTo>
                      <a:pt x="25" y="40"/>
                    </a:lnTo>
                    <a:lnTo>
                      <a:pt x="16" y="72"/>
                    </a:lnTo>
                    <a:lnTo>
                      <a:pt x="0" y="64"/>
                    </a:lnTo>
                    <a:lnTo>
                      <a:pt x="0" y="88"/>
                    </a:lnTo>
                    <a:lnTo>
                      <a:pt x="8" y="144"/>
                    </a:lnTo>
                    <a:lnTo>
                      <a:pt x="33" y="176"/>
                    </a:lnTo>
                    <a:lnTo>
                      <a:pt x="59" y="184"/>
                    </a:lnTo>
                    <a:lnTo>
                      <a:pt x="67" y="192"/>
                    </a:lnTo>
                    <a:lnTo>
                      <a:pt x="75" y="192"/>
                    </a:lnTo>
                    <a:lnTo>
                      <a:pt x="109" y="176"/>
                    </a:lnTo>
                    <a:lnTo>
                      <a:pt x="134" y="176"/>
                    </a:lnTo>
                    <a:lnTo>
                      <a:pt x="168" y="136"/>
                    </a:lnTo>
                    <a:lnTo>
                      <a:pt x="236" y="128"/>
                    </a:lnTo>
                    <a:lnTo>
                      <a:pt x="244" y="104"/>
                    </a:lnTo>
                    <a:lnTo>
                      <a:pt x="244" y="64"/>
                    </a:lnTo>
                    <a:lnTo>
                      <a:pt x="227" y="32"/>
                    </a:lnTo>
                    <a:close/>
                  </a:path>
                </a:pathLst>
              </a:custGeom>
              <a:solidFill>
                <a:srgbClr val="4E85AD"/>
              </a:solidFill>
              <a:ln w="28575">
                <a:noFill/>
                <a:prstDash val="solid"/>
                <a:round/>
                <a:headEnd/>
                <a:tailEnd/>
              </a:ln>
              <a:extLst/>
            </p:spPr>
            <p:txBody>
              <a:bodyPr/>
              <a:lstStyle/>
              <a:p>
                <a:pPr>
                  <a:defRPr/>
                </a:pPr>
                <a:endParaRPr lang="en-GB" sz="2400" b="1" kern="0">
                  <a:solidFill>
                    <a:srgbClr val="000000"/>
                  </a:solidFill>
                  <a:latin typeface="Calibri" panose="020F0502020204030204"/>
                </a:endParaRPr>
              </a:p>
            </p:txBody>
          </p:sp>
          <p:sp>
            <p:nvSpPr>
              <p:cNvPr id="140" name="Freeform 91"/>
              <p:cNvSpPr>
                <a:spLocks/>
              </p:cNvSpPr>
              <p:nvPr/>
            </p:nvSpPr>
            <p:spPr bwMode="auto">
              <a:xfrm>
                <a:off x="7486923" y="2103043"/>
                <a:ext cx="1468124" cy="1406006"/>
              </a:xfrm>
              <a:custGeom>
                <a:avLst/>
                <a:gdLst>
                  <a:gd name="T0" fmla="*/ 910 w 969"/>
                  <a:gd name="T1" fmla="*/ 96 h 928"/>
                  <a:gd name="T2" fmla="*/ 910 w 969"/>
                  <a:gd name="T3" fmla="*/ 40 h 928"/>
                  <a:gd name="T4" fmla="*/ 825 w 969"/>
                  <a:gd name="T5" fmla="*/ 0 h 928"/>
                  <a:gd name="T6" fmla="*/ 733 w 969"/>
                  <a:gd name="T7" fmla="*/ 32 h 928"/>
                  <a:gd name="T8" fmla="*/ 691 w 969"/>
                  <a:gd name="T9" fmla="*/ 72 h 928"/>
                  <a:gd name="T10" fmla="*/ 615 w 969"/>
                  <a:gd name="T11" fmla="*/ 160 h 928"/>
                  <a:gd name="T12" fmla="*/ 573 w 969"/>
                  <a:gd name="T13" fmla="*/ 176 h 928"/>
                  <a:gd name="T14" fmla="*/ 505 w 969"/>
                  <a:gd name="T15" fmla="*/ 184 h 928"/>
                  <a:gd name="T16" fmla="*/ 446 w 969"/>
                  <a:gd name="T17" fmla="*/ 200 h 928"/>
                  <a:gd name="T18" fmla="*/ 387 w 969"/>
                  <a:gd name="T19" fmla="*/ 224 h 928"/>
                  <a:gd name="T20" fmla="*/ 294 w 969"/>
                  <a:gd name="T21" fmla="*/ 208 h 928"/>
                  <a:gd name="T22" fmla="*/ 143 w 969"/>
                  <a:gd name="T23" fmla="*/ 224 h 928"/>
                  <a:gd name="T24" fmla="*/ 84 w 969"/>
                  <a:gd name="T25" fmla="*/ 272 h 928"/>
                  <a:gd name="T26" fmla="*/ 75 w 969"/>
                  <a:gd name="T27" fmla="*/ 304 h 928"/>
                  <a:gd name="T28" fmla="*/ 118 w 969"/>
                  <a:gd name="T29" fmla="*/ 408 h 928"/>
                  <a:gd name="T30" fmla="*/ 33 w 969"/>
                  <a:gd name="T31" fmla="*/ 512 h 928"/>
                  <a:gd name="T32" fmla="*/ 16 w 969"/>
                  <a:gd name="T33" fmla="*/ 592 h 928"/>
                  <a:gd name="T34" fmla="*/ 0 w 969"/>
                  <a:gd name="T35" fmla="*/ 680 h 928"/>
                  <a:gd name="T36" fmla="*/ 50 w 969"/>
                  <a:gd name="T37" fmla="*/ 696 h 928"/>
                  <a:gd name="T38" fmla="*/ 109 w 969"/>
                  <a:gd name="T39" fmla="*/ 696 h 928"/>
                  <a:gd name="T40" fmla="*/ 177 w 969"/>
                  <a:gd name="T41" fmla="*/ 704 h 928"/>
                  <a:gd name="T42" fmla="*/ 261 w 969"/>
                  <a:gd name="T43" fmla="*/ 712 h 928"/>
                  <a:gd name="T44" fmla="*/ 362 w 969"/>
                  <a:gd name="T45" fmla="*/ 664 h 928"/>
                  <a:gd name="T46" fmla="*/ 404 w 969"/>
                  <a:gd name="T47" fmla="*/ 616 h 928"/>
                  <a:gd name="T48" fmla="*/ 463 w 969"/>
                  <a:gd name="T49" fmla="*/ 600 h 928"/>
                  <a:gd name="T50" fmla="*/ 556 w 969"/>
                  <a:gd name="T51" fmla="*/ 600 h 928"/>
                  <a:gd name="T52" fmla="*/ 640 w 969"/>
                  <a:gd name="T53" fmla="*/ 648 h 928"/>
                  <a:gd name="T54" fmla="*/ 707 w 969"/>
                  <a:gd name="T55" fmla="*/ 696 h 928"/>
                  <a:gd name="T56" fmla="*/ 758 w 969"/>
                  <a:gd name="T57" fmla="*/ 760 h 928"/>
                  <a:gd name="T58" fmla="*/ 657 w 969"/>
                  <a:gd name="T59" fmla="*/ 800 h 928"/>
                  <a:gd name="T60" fmla="*/ 657 w 969"/>
                  <a:gd name="T61" fmla="*/ 888 h 928"/>
                  <a:gd name="T62" fmla="*/ 674 w 969"/>
                  <a:gd name="T63" fmla="*/ 928 h 928"/>
                  <a:gd name="T64" fmla="*/ 766 w 969"/>
                  <a:gd name="T65" fmla="*/ 904 h 928"/>
                  <a:gd name="T66" fmla="*/ 808 w 969"/>
                  <a:gd name="T67" fmla="*/ 768 h 928"/>
                  <a:gd name="T68" fmla="*/ 867 w 969"/>
                  <a:gd name="T69" fmla="*/ 704 h 928"/>
                  <a:gd name="T70" fmla="*/ 969 w 969"/>
                  <a:gd name="T71" fmla="*/ 688 h 928"/>
                  <a:gd name="T72" fmla="*/ 935 w 969"/>
                  <a:gd name="T73" fmla="*/ 104 h 9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69" h="928">
                    <a:moveTo>
                      <a:pt x="935" y="104"/>
                    </a:moveTo>
                    <a:lnTo>
                      <a:pt x="910" y="96"/>
                    </a:lnTo>
                    <a:lnTo>
                      <a:pt x="893" y="56"/>
                    </a:lnTo>
                    <a:lnTo>
                      <a:pt x="910" y="40"/>
                    </a:lnTo>
                    <a:lnTo>
                      <a:pt x="867" y="16"/>
                    </a:lnTo>
                    <a:lnTo>
                      <a:pt x="825" y="0"/>
                    </a:lnTo>
                    <a:lnTo>
                      <a:pt x="766" y="32"/>
                    </a:lnTo>
                    <a:lnTo>
                      <a:pt x="733" y="32"/>
                    </a:lnTo>
                    <a:lnTo>
                      <a:pt x="724" y="72"/>
                    </a:lnTo>
                    <a:lnTo>
                      <a:pt x="691" y="72"/>
                    </a:lnTo>
                    <a:lnTo>
                      <a:pt x="632" y="96"/>
                    </a:lnTo>
                    <a:lnTo>
                      <a:pt x="615" y="160"/>
                    </a:lnTo>
                    <a:lnTo>
                      <a:pt x="623" y="192"/>
                    </a:lnTo>
                    <a:lnTo>
                      <a:pt x="573" y="176"/>
                    </a:lnTo>
                    <a:lnTo>
                      <a:pt x="530" y="200"/>
                    </a:lnTo>
                    <a:lnTo>
                      <a:pt x="505" y="184"/>
                    </a:lnTo>
                    <a:lnTo>
                      <a:pt x="480" y="216"/>
                    </a:lnTo>
                    <a:lnTo>
                      <a:pt x="446" y="200"/>
                    </a:lnTo>
                    <a:lnTo>
                      <a:pt x="412" y="200"/>
                    </a:lnTo>
                    <a:lnTo>
                      <a:pt x="387" y="224"/>
                    </a:lnTo>
                    <a:lnTo>
                      <a:pt x="353" y="200"/>
                    </a:lnTo>
                    <a:lnTo>
                      <a:pt x="294" y="208"/>
                    </a:lnTo>
                    <a:lnTo>
                      <a:pt x="202" y="216"/>
                    </a:lnTo>
                    <a:lnTo>
                      <a:pt x="143" y="224"/>
                    </a:lnTo>
                    <a:lnTo>
                      <a:pt x="101" y="248"/>
                    </a:lnTo>
                    <a:lnTo>
                      <a:pt x="84" y="272"/>
                    </a:lnTo>
                    <a:lnTo>
                      <a:pt x="50" y="272"/>
                    </a:lnTo>
                    <a:lnTo>
                      <a:pt x="75" y="304"/>
                    </a:lnTo>
                    <a:lnTo>
                      <a:pt x="109" y="368"/>
                    </a:lnTo>
                    <a:lnTo>
                      <a:pt x="118" y="408"/>
                    </a:lnTo>
                    <a:lnTo>
                      <a:pt x="84" y="416"/>
                    </a:lnTo>
                    <a:lnTo>
                      <a:pt x="33" y="512"/>
                    </a:lnTo>
                    <a:lnTo>
                      <a:pt x="50" y="584"/>
                    </a:lnTo>
                    <a:lnTo>
                      <a:pt x="16" y="592"/>
                    </a:lnTo>
                    <a:lnTo>
                      <a:pt x="8" y="632"/>
                    </a:lnTo>
                    <a:lnTo>
                      <a:pt x="0" y="680"/>
                    </a:lnTo>
                    <a:lnTo>
                      <a:pt x="16" y="672"/>
                    </a:lnTo>
                    <a:lnTo>
                      <a:pt x="50" y="696"/>
                    </a:lnTo>
                    <a:lnTo>
                      <a:pt x="75" y="720"/>
                    </a:lnTo>
                    <a:lnTo>
                      <a:pt x="109" y="696"/>
                    </a:lnTo>
                    <a:lnTo>
                      <a:pt x="143" y="704"/>
                    </a:lnTo>
                    <a:lnTo>
                      <a:pt x="177" y="704"/>
                    </a:lnTo>
                    <a:lnTo>
                      <a:pt x="227" y="696"/>
                    </a:lnTo>
                    <a:lnTo>
                      <a:pt x="261" y="712"/>
                    </a:lnTo>
                    <a:lnTo>
                      <a:pt x="286" y="688"/>
                    </a:lnTo>
                    <a:lnTo>
                      <a:pt x="362" y="664"/>
                    </a:lnTo>
                    <a:lnTo>
                      <a:pt x="396" y="616"/>
                    </a:lnTo>
                    <a:lnTo>
                      <a:pt x="404" y="616"/>
                    </a:lnTo>
                    <a:lnTo>
                      <a:pt x="412" y="608"/>
                    </a:lnTo>
                    <a:lnTo>
                      <a:pt x="463" y="600"/>
                    </a:lnTo>
                    <a:lnTo>
                      <a:pt x="488" y="576"/>
                    </a:lnTo>
                    <a:lnTo>
                      <a:pt x="556" y="600"/>
                    </a:lnTo>
                    <a:lnTo>
                      <a:pt x="615" y="600"/>
                    </a:lnTo>
                    <a:lnTo>
                      <a:pt x="640" y="648"/>
                    </a:lnTo>
                    <a:lnTo>
                      <a:pt x="691" y="664"/>
                    </a:lnTo>
                    <a:lnTo>
                      <a:pt x="707" y="696"/>
                    </a:lnTo>
                    <a:lnTo>
                      <a:pt x="741" y="728"/>
                    </a:lnTo>
                    <a:lnTo>
                      <a:pt x="758" y="760"/>
                    </a:lnTo>
                    <a:lnTo>
                      <a:pt x="682" y="776"/>
                    </a:lnTo>
                    <a:lnTo>
                      <a:pt x="657" y="800"/>
                    </a:lnTo>
                    <a:lnTo>
                      <a:pt x="674" y="824"/>
                    </a:lnTo>
                    <a:lnTo>
                      <a:pt x="657" y="888"/>
                    </a:lnTo>
                    <a:lnTo>
                      <a:pt x="640" y="912"/>
                    </a:lnTo>
                    <a:lnTo>
                      <a:pt x="674" y="928"/>
                    </a:lnTo>
                    <a:lnTo>
                      <a:pt x="724" y="904"/>
                    </a:lnTo>
                    <a:lnTo>
                      <a:pt x="766" y="904"/>
                    </a:lnTo>
                    <a:lnTo>
                      <a:pt x="766" y="872"/>
                    </a:lnTo>
                    <a:lnTo>
                      <a:pt x="808" y="768"/>
                    </a:lnTo>
                    <a:lnTo>
                      <a:pt x="834" y="736"/>
                    </a:lnTo>
                    <a:lnTo>
                      <a:pt x="867" y="704"/>
                    </a:lnTo>
                    <a:lnTo>
                      <a:pt x="918" y="680"/>
                    </a:lnTo>
                    <a:lnTo>
                      <a:pt x="969" y="688"/>
                    </a:lnTo>
                    <a:lnTo>
                      <a:pt x="969" y="104"/>
                    </a:lnTo>
                    <a:lnTo>
                      <a:pt x="935" y="104"/>
                    </a:lnTo>
                    <a:close/>
                  </a:path>
                </a:pathLst>
              </a:custGeom>
              <a:solidFill>
                <a:srgbClr val="4E85AD"/>
              </a:solidFill>
              <a:ln w="12700">
                <a:solidFill>
                  <a:srgbClr val="4E85AD"/>
                </a:solidFill>
                <a:prstDash val="solid"/>
                <a:round/>
                <a:headEnd/>
                <a:tailEnd/>
              </a:ln>
              <a:extLst/>
            </p:spPr>
            <p:txBody>
              <a:bodyPr/>
              <a:lstStyle/>
              <a:p>
                <a:pPr>
                  <a:defRPr/>
                </a:pPr>
                <a:endParaRPr lang="en-GB" sz="2400" b="1" kern="0">
                  <a:solidFill>
                    <a:srgbClr val="000000"/>
                  </a:solidFill>
                  <a:latin typeface="Calibri" panose="020F0502020204030204"/>
                </a:endParaRPr>
              </a:p>
            </p:txBody>
          </p:sp>
          <p:sp>
            <p:nvSpPr>
              <p:cNvPr id="141" name="Freeform 92"/>
              <p:cNvSpPr>
                <a:spLocks/>
              </p:cNvSpPr>
              <p:nvPr/>
            </p:nvSpPr>
            <p:spPr bwMode="auto">
              <a:xfrm>
                <a:off x="7457506" y="1618213"/>
                <a:ext cx="1116000" cy="924010"/>
              </a:xfrm>
              <a:custGeom>
                <a:avLst/>
                <a:gdLst>
                  <a:gd name="T0" fmla="*/ 657 w 725"/>
                  <a:gd name="T1" fmla="*/ 320 h 600"/>
                  <a:gd name="T2" fmla="*/ 641 w 725"/>
                  <a:gd name="T3" fmla="*/ 280 h 600"/>
                  <a:gd name="T4" fmla="*/ 708 w 725"/>
                  <a:gd name="T5" fmla="*/ 256 h 600"/>
                  <a:gd name="T6" fmla="*/ 700 w 725"/>
                  <a:gd name="T7" fmla="*/ 208 h 600"/>
                  <a:gd name="T8" fmla="*/ 624 w 725"/>
                  <a:gd name="T9" fmla="*/ 168 h 600"/>
                  <a:gd name="T10" fmla="*/ 548 w 725"/>
                  <a:gd name="T11" fmla="*/ 136 h 600"/>
                  <a:gd name="T12" fmla="*/ 514 w 725"/>
                  <a:gd name="T13" fmla="*/ 104 h 600"/>
                  <a:gd name="T14" fmla="*/ 506 w 725"/>
                  <a:gd name="T15" fmla="*/ 40 h 600"/>
                  <a:gd name="T16" fmla="*/ 438 w 725"/>
                  <a:gd name="T17" fmla="*/ 8 h 600"/>
                  <a:gd name="T18" fmla="*/ 379 w 725"/>
                  <a:gd name="T19" fmla="*/ 16 h 600"/>
                  <a:gd name="T20" fmla="*/ 329 w 725"/>
                  <a:gd name="T21" fmla="*/ 16 h 600"/>
                  <a:gd name="T22" fmla="*/ 278 w 725"/>
                  <a:gd name="T23" fmla="*/ 0 h 600"/>
                  <a:gd name="T24" fmla="*/ 202 w 725"/>
                  <a:gd name="T25" fmla="*/ 64 h 600"/>
                  <a:gd name="T26" fmla="*/ 186 w 725"/>
                  <a:gd name="T27" fmla="*/ 88 h 600"/>
                  <a:gd name="T28" fmla="*/ 211 w 725"/>
                  <a:gd name="T29" fmla="*/ 128 h 600"/>
                  <a:gd name="T30" fmla="*/ 177 w 725"/>
                  <a:gd name="T31" fmla="*/ 152 h 600"/>
                  <a:gd name="T32" fmla="*/ 143 w 725"/>
                  <a:gd name="T33" fmla="*/ 184 h 600"/>
                  <a:gd name="T34" fmla="*/ 143 w 725"/>
                  <a:gd name="T35" fmla="*/ 248 h 600"/>
                  <a:gd name="T36" fmla="*/ 135 w 725"/>
                  <a:gd name="T37" fmla="*/ 272 h 600"/>
                  <a:gd name="T38" fmla="*/ 76 w 725"/>
                  <a:gd name="T39" fmla="*/ 296 h 600"/>
                  <a:gd name="T40" fmla="*/ 68 w 725"/>
                  <a:gd name="T41" fmla="*/ 328 h 600"/>
                  <a:gd name="T42" fmla="*/ 0 w 725"/>
                  <a:gd name="T43" fmla="*/ 344 h 600"/>
                  <a:gd name="T44" fmla="*/ 59 w 725"/>
                  <a:gd name="T45" fmla="*/ 464 h 600"/>
                  <a:gd name="T46" fmla="*/ 17 w 725"/>
                  <a:gd name="T47" fmla="*/ 536 h 600"/>
                  <a:gd name="T48" fmla="*/ 59 w 725"/>
                  <a:gd name="T49" fmla="*/ 600 h 600"/>
                  <a:gd name="T50" fmla="*/ 110 w 725"/>
                  <a:gd name="T51" fmla="*/ 576 h 600"/>
                  <a:gd name="T52" fmla="*/ 211 w 725"/>
                  <a:gd name="T53" fmla="*/ 544 h 600"/>
                  <a:gd name="T54" fmla="*/ 362 w 725"/>
                  <a:gd name="T55" fmla="*/ 528 h 600"/>
                  <a:gd name="T56" fmla="*/ 421 w 725"/>
                  <a:gd name="T57" fmla="*/ 528 h 600"/>
                  <a:gd name="T58" fmla="*/ 489 w 725"/>
                  <a:gd name="T59" fmla="*/ 544 h 600"/>
                  <a:gd name="T60" fmla="*/ 539 w 725"/>
                  <a:gd name="T61" fmla="*/ 528 h 600"/>
                  <a:gd name="T62" fmla="*/ 632 w 725"/>
                  <a:gd name="T63" fmla="*/ 520 h 600"/>
                  <a:gd name="T64" fmla="*/ 641 w 725"/>
                  <a:gd name="T65" fmla="*/ 424 h 600"/>
                  <a:gd name="T66" fmla="*/ 674 w 725"/>
                  <a:gd name="T67" fmla="*/ 368 h 60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25" h="600">
                    <a:moveTo>
                      <a:pt x="657" y="344"/>
                    </a:moveTo>
                    <a:lnTo>
                      <a:pt x="657" y="320"/>
                    </a:lnTo>
                    <a:lnTo>
                      <a:pt x="632" y="304"/>
                    </a:lnTo>
                    <a:lnTo>
                      <a:pt x="641" y="280"/>
                    </a:lnTo>
                    <a:lnTo>
                      <a:pt x="691" y="272"/>
                    </a:lnTo>
                    <a:lnTo>
                      <a:pt x="708" y="256"/>
                    </a:lnTo>
                    <a:lnTo>
                      <a:pt x="725" y="232"/>
                    </a:lnTo>
                    <a:lnTo>
                      <a:pt x="700" y="208"/>
                    </a:lnTo>
                    <a:lnTo>
                      <a:pt x="632" y="192"/>
                    </a:lnTo>
                    <a:lnTo>
                      <a:pt x="624" y="168"/>
                    </a:lnTo>
                    <a:lnTo>
                      <a:pt x="582" y="160"/>
                    </a:lnTo>
                    <a:lnTo>
                      <a:pt x="548" y="136"/>
                    </a:lnTo>
                    <a:lnTo>
                      <a:pt x="548" y="120"/>
                    </a:lnTo>
                    <a:lnTo>
                      <a:pt x="514" y="104"/>
                    </a:lnTo>
                    <a:lnTo>
                      <a:pt x="514" y="72"/>
                    </a:lnTo>
                    <a:lnTo>
                      <a:pt x="506" y="40"/>
                    </a:lnTo>
                    <a:lnTo>
                      <a:pt x="472" y="16"/>
                    </a:lnTo>
                    <a:lnTo>
                      <a:pt x="438" y="8"/>
                    </a:lnTo>
                    <a:lnTo>
                      <a:pt x="396" y="32"/>
                    </a:lnTo>
                    <a:lnTo>
                      <a:pt x="379" y="16"/>
                    </a:lnTo>
                    <a:lnTo>
                      <a:pt x="346" y="8"/>
                    </a:lnTo>
                    <a:lnTo>
                      <a:pt x="329" y="16"/>
                    </a:lnTo>
                    <a:lnTo>
                      <a:pt x="303" y="0"/>
                    </a:lnTo>
                    <a:lnTo>
                      <a:pt x="278" y="0"/>
                    </a:lnTo>
                    <a:lnTo>
                      <a:pt x="245" y="64"/>
                    </a:lnTo>
                    <a:lnTo>
                      <a:pt x="202" y="64"/>
                    </a:lnTo>
                    <a:lnTo>
                      <a:pt x="177" y="80"/>
                    </a:lnTo>
                    <a:lnTo>
                      <a:pt x="186" y="88"/>
                    </a:lnTo>
                    <a:lnTo>
                      <a:pt x="186" y="120"/>
                    </a:lnTo>
                    <a:lnTo>
                      <a:pt x="211" y="128"/>
                    </a:lnTo>
                    <a:lnTo>
                      <a:pt x="202" y="144"/>
                    </a:lnTo>
                    <a:lnTo>
                      <a:pt x="177" y="152"/>
                    </a:lnTo>
                    <a:lnTo>
                      <a:pt x="169" y="176"/>
                    </a:lnTo>
                    <a:lnTo>
                      <a:pt x="143" y="184"/>
                    </a:lnTo>
                    <a:lnTo>
                      <a:pt x="143" y="216"/>
                    </a:lnTo>
                    <a:lnTo>
                      <a:pt x="143" y="248"/>
                    </a:lnTo>
                    <a:lnTo>
                      <a:pt x="160" y="280"/>
                    </a:lnTo>
                    <a:lnTo>
                      <a:pt x="135" y="272"/>
                    </a:lnTo>
                    <a:lnTo>
                      <a:pt x="110" y="288"/>
                    </a:lnTo>
                    <a:lnTo>
                      <a:pt x="76" y="296"/>
                    </a:lnTo>
                    <a:lnTo>
                      <a:pt x="84" y="320"/>
                    </a:lnTo>
                    <a:lnTo>
                      <a:pt x="68" y="328"/>
                    </a:lnTo>
                    <a:lnTo>
                      <a:pt x="34" y="320"/>
                    </a:lnTo>
                    <a:lnTo>
                      <a:pt x="0" y="344"/>
                    </a:lnTo>
                    <a:lnTo>
                      <a:pt x="17" y="384"/>
                    </a:lnTo>
                    <a:lnTo>
                      <a:pt x="59" y="464"/>
                    </a:lnTo>
                    <a:lnTo>
                      <a:pt x="17" y="512"/>
                    </a:lnTo>
                    <a:lnTo>
                      <a:pt x="17" y="536"/>
                    </a:lnTo>
                    <a:lnTo>
                      <a:pt x="51" y="544"/>
                    </a:lnTo>
                    <a:lnTo>
                      <a:pt x="59" y="600"/>
                    </a:lnTo>
                    <a:lnTo>
                      <a:pt x="93" y="600"/>
                    </a:lnTo>
                    <a:lnTo>
                      <a:pt x="110" y="576"/>
                    </a:lnTo>
                    <a:lnTo>
                      <a:pt x="152" y="552"/>
                    </a:lnTo>
                    <a:lnTo>
                      <a:pt x="211" y="544"/>
                    </a:lnTo>
                    <a:lnTo>
                      <a:pt x="303" y="536"/>
                    </a:lnTo>
                    <a:lnTo>
                      <a:pt x="362" y="528"/>
                    </a:lnTo>
                    <a:lnTo>
                      <a:pt x="396" y="552"/>
                    </a:lnTo>
                    <a:lnTo>
                      <a:pt x="421" y="528"/>
                    </a:lnTo>
                    <a:lnTo>
                      <a:pt x="455" y="528"/>
                    </a:lnTo>
                    <a:lnTo>
                      <a:pt x="489" y="544"/>
                    </a:lnTo>
                    <a:lnTo>
                      <a:pt x="514" y="512"/>
                    </a:lnTo>
                    <a:lnTo>
                      <a:pt x="539" y="528"/>
                    </a:lnTo>
                    <a:lnTo>
                      <a:pt x="582" y="504"/>
                    </a:lnTo>
                    <a:lnTo>
                      <a:pt x="632" y="520"/>
                    </a:lnTo>
                    <a:lnTo>
                      <a:pt x="624" y="488"/>
                    </a:lnTo>
                    <a:lnTo>
                      <a:pt x="641" y="424"/>
                    </a:lnTo>
                    <a:lnTo>
                      <a:pt x="700" y="400"/>
                    </a:lnTo>
                    <a:lnTo>
                      <a:pt x="674" y="368"/>
                    </a:lnTo>
                    <a:lnTo>
                      <a:pt x="657" y="344"/>
                    </a:lnTo>
                    <a:close/>
                  </a:path>
                </a:pathLst>
              </a:custGeom>
              <a:solidFill>
                <a:srgbClr val="4E85AD"/>
              </a:solidFill>
              <a:ln w="12700">
                <a:solidFill>
                  <a:srgbClr val="4E85AD"/>
                </a:solidFill>
                <a:round/>
                <a:headEnd/>
                <a:tailEnd/>
              </a:ln>
              <a:extLst/>
            </p:spPr>
            <p:txBody>
              <a:bodyPr/>
              <a:lstStyle/>
              <a:p>
                <a:pPr>
                  <a:defRPr/>
                </a:pPr>
                <a:endParaRPr lang="en-GB" sz="2400" b="1" kern="0">
                  <a:solidFill>
                    <a:srgbClr val="000000"/>
                  </a:solidFill>
                  <a:latin typeface="Calibri" panose="020F0502020204030204"/>
                </a:endParaRPr>
              </a:p>
            </p:txBody>
          </p:sp>
        </p:grpSp>
        <p:sp>
          <p:nvSpPr>
            <p:cNvPr id="86" name="Rettangolo 85"/>
            <p:cNvSpPr/>
            <p:nvPr/>
          </p:nvSpPr>
          <p:spPr>
            <a:xfrm>
              <a:off x="4213904" y="2612415"/>
              <a:ext cx="1289343" cy="424535"/>
            </a:xfrm>
            <a:prstGeom prst="rect">
              <a:avLst/>
            </a:prstGeom>
            <a:noFill/>
            <a:ln w="12700" cap="flat" cmpd="sng" algn="ctr">
              <a:noFill/>
              <a:prstDash val="solid"/>
              <a:miter lim="800000"/>
            </a:ln>
            <a:effectLst/>
          </p:spPr>
          <p:txBody>
            <a:bodyPr rtlCol="0" anchor="ctr"/>
            <a:lstStyle/>
            <a:p>
              <a:pPr algn="ctr">
                <a:defRPr/>
              </a:pPr>
              <a:r>
                <a:rPr lang="en-US" kern="0" dirty="0">
                  <a:solidFill>
                    <a:prstClr val="white"/>
                  </a:solidFill>
                  <a:latin typeface="Calibri" panose="020F0502020204030204"/>
                </a:rPr>
                <a:t>EUSBSR</a:t>
              </a:r>
            </a:p>
          </p:txBody>
        </p:sp>
      </p:grpSp>
      <p:grpSp>
        <p:nvGrpSpPr>
          <p:cNvPr id="175" name="Gruppo 174"/>
          <p:cNvGrpSpPr>
            <a:grpSpLocks noChangeAspect="1"/>
          </p:cNvGrpSpPr>
          <p:nvPr/>
        </p:nvGrpSpPr>
        <p:grpSpPr>
          <a:xfrm>
            <a:off x="4744802" y="1080000"/>
            <a:ext cx="4201935" cy="5040000"/>
            <a:chOff x="225712" y="3754323"/>
            <a:chExt cx="3550847" cy="4259059"/>
          </a:xfrm>
        </p:grpSpPr>
        <p:grpSp>
          <p:nvGrpSpPr>
            <p:cNvPr id="176" name="Gruppo 175"/>
            <p:cNvGrpSpPr/>
            <p:nvPr/>
          </p:nvGrpSpPr>
          <p:grpSpPr>
            <a:xfrm>
              <a:off x="225712" y="3754323"/>
              <a:ext cx="3550847" cy="4259059"/>
              <a:chOff x="5404200" y="1618213"/>
              <a:chExt cx="3550847" cy="3769551"/>
            </a:xfrm>
          </p:grpSpPr>
          <p:sp>
            <p:nvSpPr>
              <p:cNvPr id="178" name="Freeform 20"/>
              <p:cNvSpPr>
                <a:spLocks/>
              </p:cNvSpPr>
              <p:nvPr/>
            </p:nvSpPr>
            <p:spPr bwMode="auto">
              <a:xfrm>
                <a:off x="6286970" y="5072625"/>
                <a:ext cx="496950" cy="315139"/>
              </a:xfrm>
              <a:custGeom>
                <a:avLst/>
                <a:gdLst>
                  <a:gd name="T0" fmla="*/ 0 w 328"/>
                  <a:gd name="T1" fmla="*/ 80 h 208"/>
                  <a:gd name="T2" fmla="*/ 0 w 328"/>
                  <a:gd name="T3" fmla="*/ 56 h 208"/>
                  <a:gd name="T4" fmla="*/ 25 w 328"/>
                  <a:gd name="T5" fmla="*/ 32 h 208"/>
                  <a:gd name="T6" fmla="*/ 50 w 328"/>
                  <a:gd name="T7" fmla="*/ 48 h 208"/>
                  <a:gd name="T8" fmla="*/ 67 w 328"/>
                  <a:gd name="T9" fmla="*/ 32 h 208"/>
                  <a:gd name="T10" fmla="*/ 92 w 328"/>
                  <a:gd name="T11" fmla="*/ 24 h 208"/>
                  <a:gd name="T12" fmla="*/ 101 w 328"/>
                  <a:gd name="T13" fmla="*/ 32 h 208"/>
                  <a:gd name="T14" fmla="*/ 117 w 328"/>
                  <a:gd name="T15" fmla="*/ 40 h 208"/>
                  <a:gd name="T16" fmla="*/ 134 w 328"/>
                  <a:gd name="T17" fmla="*/ 48 h 208"/>
                  <a:gd name="T18" fmla="*/ 160 w 328"/>
                  <a:gd name="T19" fmla="*/ 40 h 208"/>
                  <a:gd name="T20" fmla="*/ 210 w 328"/>
                  <a:gd name="T21" fmla="*/ 40 h 208"/>
                  <a:gd name="T22" fmla="*/ 235 w 328"/>
                  <a:gd name="T23" fmla="*/ 32 h 208"/>
                  <a:gd name="T24" fmla="*/ 252 w 328"/>
                  <a:gd name="T25" fmla="*/ 16 h 208"/>
                  <a:gd name="T26" fmla="*/ 261 w 328"/>
                  <a:gd name="T27" fmla="*/ 16 h 208"/>
                  <a:gd name="T28" fmla="*/ 286 w 328"/>
                  <a:gd name="T29" fmla="*/ 24 h 208"/>
                  <a:gd name="T30" fmla="*/ 294 w 328"/>
                  <a:gd name="T31" fmla="*/ 8 h 208"/>
                  <a:gd name="T32" fmla="*/ 320 w 328"/>
                  <a:gd name="T33" fmla="*/ 0 h 208"/>
                  <a:gd name="T34" fmla="*/ 328 w 328"/>
                  <a:gd name="T35" fmla="*/ 16 h 208"/>
                  <a:gd name="T36" fmla="*/ 311 w 328"/>
                  <a:gd name="T37" fmla="*/ 56 h 208"/>
                  <a:gd name="T38" fmla="*/ 303 w 328"/>
                  <a:gd name="T39" fmla="*/ 80 h 208"/>
                  <a:gd name="T40" fmla="*/ 286 w 328"/>
                  <a:gd name="T41" fmla="*/ 104 h 208"/>
                  <a:gd name="T42" fmla="*/ 286 w 328"/>
                  <a:gd name="T43" fmla="*/ 112 h 208"/>
                  <a:gd name="T44" fmla="*/ 303 w 328"/>
                  <a:gd name="T45" fmla="*/ 128 h 208"/>
                  <a:gd name="T46" fmla="*/ 320 w 328"/>
                  <a:gd name="T47" fmla="*/ 160 h 208"/>
                  <a:gd name="T48" fmla="*/ 303 w 328"/>
                  <a:gd name="T49" fmla="*/ 176 h 208"/>
                  <a:gd name="T50" fmla="*/ 303 w 328"/>
                  <a:gd name="T51" fmla="*/ 208 h 208"/>
                  <a:gd name="T52" fmla="*/ 269 w 328"/>
                  <a:gd name="T53" fmla="*/ 200 h 208"/>
                  <a:gd name="T54" fmla="*/ 227 w 328"/>
                  <a:gd name="T55" fmla="*/ 192 h 208"/>
                  <a:gd name="T56" fmla="*/ 202 w 328"/>
                  <a:gd name="T57" fmla="*/ 152 h 208"/>
                  <a:gd name="T58" fmla="*/ 168 w 328"/>
                  <a:gd name="T59" fmla="*/ 160 h 208"/>
                  <a:gd name="T60" fmla="*/ 143 w 328"/>
                  <a:gd name="T61" fmla="*/ 144 h 208"/>
                  <a:gd name="T62" fmla="*/ 126 w 328"/>
                  <a:gd name="T63" fmla="*/ 128 h 208"/>
                  <a:gd name="T64" fmla="*/ 109 w 328"/>
                  <a:gd name="T65" fmla="*/ 128 h 208"/>
                  <a:gd name="T66" fmla="*/ 84 w 328"/>
                  <a:gd name="T67" fmla="*/ 112 h 208"/>
                  <a:gd name="T68" fmla="*/ 67 w 328"/>
                  <a:gd name="T69" fmla="*/ 112 h 208"/>
                  <a:gd name="T70" fmla="*/ 50 w 328"/>
                  <a:gd name="T71" fmla="*/ 96 h 208"/>
                  <a:gd name="T72" fmla="*/ 25 w 328"/>
                  <a:gd name="T73" fmla="*/ 104 h 208"/>
                  <a:gd name="T74" fmla="*/ 0 w 328"/>
                  <a:gd name="T75" fmla="*/ 80 h 20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28" h="208">
                    <a:moveTo>
                      <a:pt x="0" y="80"/>
                    </a:moveTo>
                    <a:lnTo>
                      <a:pt x="0" y="56"/>
                    </a:lnTo>
                    <a:lnTo>
                      <a:pt x="25" y="32"/>
                    </a:lnTo>
                    <a:lnTo>
                      <a:pt x="50" y="48"/>
                    </a:lnTo>
                    <a:lnTo>
                      <a:pt x="67" y="32"/>
                    </a:lnTo>
                    <a:lnTo>
                      <a:pt x="92" y="24"/>
                    </a:lnTo>
                    <a:lnTo>
                      <a:pt x="101" y="32"/>
                    </a:lnTo>
                    <a:lnTo>
                      <a:pt x="117" y="40"/>
                    </a:lnTo>
                    <a:lnTo>
                      <a:pt x="134" y="48"/>
                    </a:lnTo>
                    <a:lnTo>
                      <a:pt x="160" y="40"/>
                    </a:lnTo>
                    <a:lnTo>
                      <a:pt x="210" y="40"/>
                    </a:lnTo>
                    <a:lnTo>
                      <a:pt x="235" y="32"/>
                    </a:lnTo>
                    <a:lnTo>
                      <a:pt x="252" y="16"/>
                    </a:lnTo>
                    <a:lnTo>
                      <a:pt x="261" y="16"/>
                    </a:lnTo>
                    <a:lnTo>
                      <a:pt x="286" y="24"/>
                    </a:lnTo>
                    <a:lnTo>
                      <a:pt x="294" y="8"/>
                    </a:lnTo>
                    <a:lnTo>
                      <a:pt x="320" y="0"/>
                    </a:lnTo>
                    <a:lnTo>
                      <a:pt x="328" y="16"/>
                    </a:lnTo>
                    <a:lnTo>
                      <a:pt x="311" y="56"/>
                    </a:lnTo>
                    <a:lnTo>
                      <a:pt x="303" y="80"/>
                    </a:lnTo>
                    <a:lnTo>
                      <a:pt x="286" y="104"/>
                    </a:lnTo>
                    <a:lnTo>
                      <a:pt x="286" y="112"/>
                    </a:lnTo>
                    <a:lnTo>
                      <a:pt x="303" y="128"/>
                    </a:lnTo>
                    <a:lnTo>
                      <a:pt x="320" y="160"/>
                    </a:lnTo>
                    <a:lnTo>
                      <a:pt x="303" y="176"/>
                    </a:lnTo>
                    <a:lnTo>
                      <a:pt x="303" y="208"/>
                    </a:lnTo>
                    <a:lnTo>
                      <a:pt x="269" y="200"/>
                    </a:lnTo>
                    <a:lnTo>
                      <a:pt x="227" y="192"/>
                    </a:lnTo>
                    <a:lnTo>
                      <a:pt x="202" y="152"/>
                    </a:lnTo>
                    <a:lnTo>
                      <a:pt x="168" y="160"/>
                    </a:lnTo>
                    <a:lnTo>
                      <a:pt x="143" y="144"/>
                    </a:lnTo>
                    <a:lnTo>
                      <a:pt x="126" y="128"/>
                    </a:lnTo>
                    <a:lnTo>
                      <a:pt x="109" y="128"/>
                    </a:lnTo>
                    <a:lnTo>
                      <a:pt x="84" y="112"/>
                    </a:lnTo>
                    <a:lnTo>
                      <a:pt x="67" y="112"/>
                    </a:lnTo>
                    <a:lnTo>
                      <a:pt x="50" y="96"/>
                    </a:lnTo>
                    <a:lnTo>
                      <a:pt x="25" y="104"/>
                    </a:lnTo>
                    <a:lnTo>
                      <a:pt x="0" y="80"/>
                    </a:lnTo>
                    <a:close/>
                  </a:path>
                </a:pathLst>
              </a:custGeom>
              <a:solidFill>
                <a:srgbClr val="0969A6"/>
              </a:solidFill>
              <a:ln w="28575">
                <a:noFill/>
                <a:round/>
                <a:headEnd/>
                <a:tailEnd/>
              </a:ln>
              <a:extLst/>
            </p:spPr>
            <p:txBody>
              <a:bodyPr/>
              <a:lstStyle/>
              <a:p>
                <a:pPr>
                  <a:defRPr/>
                </a:pPr>
                <a:endParaRPr lang="en-GB" sz="2400" b="1" kern="0">
                  <a:solidFill>
                    <a:srgbClr val="000000"/>
                  </a:solidFill>
                  <a:latin typeface="Calibri" panose="020F0502020204030204"/>
                </a:endParaRPr>
              </a:p>
            </p:txBody>
          </p:sp>
          <p:sp>
            <p:nvSpPr>
              <p:cNvPr id="180" name="Freeform 33"/>
              <p:cNvSpPr>
                <a:spLocks/>
              </p:cNvSpPr>
              <p:nvPr/>
            </p:nvSpPr>
            <p:spPr bwMode="auto">
              <a:xfrm>
                <a:off x="5404200" y="3496926"/>
                <a:ext cx="984356" cy="595469"/>
              </a:xfrm>
              <a:custGeom>
                <a:avLst/>
                <a:gdLst>
                  <a:gd name="T0" fmla="*/ 1121 w 1180"/>
                  <a:gd name="T1" fmla="*/ 728 h 1080"/>
                  <a:gd name="T2" fmla="*/ 1003 w 1180"/>
                  <a:gd name="T3" fmla="*/ 672 h 1080"/>
                  <a:gd name="T4" fmla="*/ 935 w 1180"/>
                  <a:gd name="T5" fmla="*/ 616 h 1080"/>
                  <a:gd name="T6" fmla="*/ 902 w 1180"/>
                  <a:gd name="T7" fmla="*/ 584 h 1080"/>
                  <a:gd name="T8" fmla="*/ 817 w 1180"/>
                  <a:gd name="T9" fmla="*/ 592 h 1080"/>
                  <a:gd name="T10" fmla="*/ 733 w 1180"/>
                  <a:gd name="T11" fmla="*/ 528 h 1080"/>
                  <a:gd name="T12" fmla="*/ 683 w 1180"/>
                  <a:gd name="T13" fmla="*/ 448 h 1080"/>
                  <a:gd name="T14" fmla="*/ 556 w 1180"/>
                  <a:gd name="T15" fmla="*/ 344 h 1080"/>
                  <a:gd name="T16" fmla="*/ 523 w 1180"/>
                  <a:gd name="T17" fmla="*/ 280 h 1080"/>
                  <a:gd name="T18" fmla="*/ 548 w 1180"/>
                  <a:gd name="T19" fmla="*/ 240 h 1080"/>
                  <a:gd name="T20" fmla="*/ 531 w 1180"/>
                  <a:gd name="T21" fmla="*/ 216 h 1080"/>
                  <a:gd name="T22" fmla="*/ 556 w 1180"/>
                  <a:gd name="T23" fmla="*/ 184 h 1080"/>
                  <a:gd name="T24" fmla="*/ 649 w 1180"/>
                  <a:gd name="T25" fmla="*/ 144 h 1080"/>
                  <a:gd name="T26" fmla="*/ 649 w 1180"/>
                  <a:gd name="T27" fmla="*/ 56 h 1080"/>
                  <a:gd name="T28" fmla="*/ 514 w 1180"/>
                  <a:gd name="T29" fmla="*/ 0 h 1080"/>
                  <a:gd name="T30" fmla="*/ 405 w 1180"/>
                  <a:gd name="T31" fmla="*/ 40 h 1080"/>
                  <a:gd name="T32" fmla="*/ 354 w 1180"/>
                  <a:gd name="T33" fmla="*/ 64 h 1080"/>
                  <a:gd name="T34" fmla="*/ 295 w 1180"/>
                  <a:gd name="T35" fmla="*/ 80 h 1080"/>
                  <a:gd name="T36" fmla="*/ 228 w 1180"/>
                  <a:gd name="T37" fmla="*/ 152 h 1080"/>
                  <a:gd name="T38" fmla="*/ 118 w 1180"/>
                  <a:gd name="T39" fmla="*/ 136 h 1080"/>
                  <a:gd name="T40" fmla="*/ 42 w 1180"/>
                  <a:gd name="T41" fmla="*/ 208 h 1080"/>
                  <a:gd name="T42" fmla="*/ 25 w 1180"/>
                  <a:gd name="T43" fmla="*/ 272 h 1080"/>
                  <a:gd name="T44" fmla="*/ 93 w 1180"/>
                  <a:gd name="T45" fmla="*/ 352 h 1080"/>
                  <a:gd name="T46" fmla="*/ 93 w 1180"/>
                  <a:gd name="T47" fmla="*/ 392 h 1080"/>
                  <a:gd name="T48" fmla="*/ 160 w 1180"/>
                  <a:gd name="T49" fmla="*/ 344 h 1080"/>
                  <a:gd name="T50" fmla="*/ 202 w 1180"/>
                  <a:gd name="T51" fmla="*/ 320 h 1080"/>
                  <a:gd name="T52" fmla="*/ 261 w 1180"/>
                  <a:gd name="T53" fmla="*/ 352 h 1080"/>
                  <a:gd name="T54" fmla="*/ 312 w 1180"/>
                  <a:gd name="T55" fmla="*/ 368 h 1080"/>
                  <a:gd name="T56" fmla="*/ 337 w 1180"/>
                  <a:gd name="T57" fmla="*/ 424 h 1080"/>
                  <a:gd name="T58" fmla="*/ 371 w 1180"/>
                  <a:gd name="T59" fmla="*/ 496 h 1080"/>
                  <a:gd name="T60" fmla="*/ 430 w 1180"/>
                  <a:gd name="T61" fmla="*/ 552 h 1080"/>
                  <a:gd name="T62" fmla="*/ 497 w 1180"/>
                  <a:gd name="T63" fmla="*/ 592 h 1080"/>
                  <a:gd name="T64" fmla="*/ 607 w 1180"/>
                  <a:gd name="T65" fmla="*/ 680 h 1080"/>
                  <a:gd name="T66" fmla="*/ 649 w 1180"/>
                  <a:gd name="T67" fmla="*/ 688 h 1080"/>
                  <a:gd name="T68" fmla="*/ 742 w 1180"/>
                  <a:gd name="T69" fmla="*/ 744 h 1080"/>
                  <a:gd name="T70" fmla="*/ 775 w 1180"/>
                  <a:gd name="T71" fmla="*/ 752 h 1080"/>
                  <a:gd name="T72" fmla="*/ 809 w 1180"/>
                  <a:gd name="T73" fmla="*/ 768 h 1080"/>
                  <a:gd name="T74" fmla="*/ 851 w 1180"/>
                  <a:gd name="T75" fmla="*/ 824 h 1080"/>
                  <a:gd name="T76" fmla="*/ 927 w 1180"/>
                  <a:gd name="T77" fmla="*/ 856 h 1080"/>
                  <a:gd name="T78" fmla="*/ 978 w 1180"/>
                  <a:gd name="T79" fmla="*/ 984 h 1080"/>
                  <a:gd name="T80" fmla="*/ 935 w 1180"/>
                  <a:gd name="T81" fmla="*/ 1000 h 1080"/>
                  <a:gd name="T82" fmla="*/ 927 w 1180"/>
                  <a:gd name="T83" fmla="*/ 1040 h 1080"/>
                  <a:gd name="T84" fmla="*/ 935 w 1180"/>
                  <a:gd name="T85" fmla="*/ 1072 h 1080"/>
                  <a:gd name="T86" fmla="*/ 978 w 1180"/>
                  <a:gd name="T87" fmla="*/ 1072 h 1080"/>
                  <a:gd name="T88" fmla="*/ 1011 w 1180"/>
                  <a:gd name="T89" fmla="*/ 1000 h 1080"/>
                  <a:gd name="T90" fmla="*/ 1070 w 1180"/>
                  <a:gd name="T91" fmla="*/ 952 h 1080"/>
                  <a:gd name="T92" fmla="*/ 1053 w 1180"/>
                  <a:gd name="T93" fmla="*/ 888 h 1080"/>
                  <a:gd name="T94" fmla="*/ 1003 w 1180"/>
                  <a:gd name="T95" fmla="*/ 864 h 1080"/>
                  <a:gd name="T96" fmla="*/ 1011 w 1180"/>
                  <a:gd name="T97" fmla="*/ 800 h 1080"/>
                  <a:gd name="T98" fmla="*/ 1045 w 1180"/>
                  <a:gd name="T99" fmla="*/ 768 h 1080"/>
                  <a:gd name="T100" fmla="*/ 1146 w 1180"/>
                  <a:gd name="T101" fmla="*/ 792 h 1080"/>
                  <a:gd name="T102" fmla="*/ 1180 w 1180"/>
                  <a:gd name="T103" fmla="*/ 784 h 1080"/>
                  <a:gd name="T104" fmla="*/ 1155 w 1180"/>
                  <a:gd name="T105" fmla="*/ 752 h 108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connsiteX0" fmla="*/ 9788 w 10000"/>
                  <a:gd name="connsiteY0" fmla="*/ 6963 h 10000"/>
                  <a:gd name="connsiteX1" fmla="*/ 9500 w 10000"/>
                  <a:gd name="connsiteY1" fmla="*/ 6741 h 10000"/>
                  <a:gd name="connsiteX2" fmla="*/ 9212 w 10000"/>
                  <a:gd name="connsiteY2" fmla="*/ 6593 h 10000"/>
                  <a:gd name="connsiteX3" fmla="*/ 8500 w 10000"/>
                  <a:gd name="connsiteY3" fmla="*/ 6222 h 10000"/>
                  <a:gd name="connsiteX4" fmla="*/ 7788 w 10000"/>
                  <a:gd name="connsiteY4" fmla="*/ 5852 h 10000"/>
                  <a:gd name="connsiteX5" fmla="*/ 7924 w 10000"/>
                  <a:gd name="connsiteY5" fmla="*/ 5704 h 10000"/>
                  <a:gd name="connsiteX6" fmla="*/ 7856 w 10000"/>
                  <a:gd name="connsiteY6" fmla="*/ 5556 h 10000"/>
                  <a:gd name="connsiteX7" fmla="*/ 7644 w 10000"/>
                  <a:gd name="connsiteY7" fmla="*/ 5407 h 10000"/>
                  <a:gd name="connsiteX8" fmla="*/ 7356 w 10000"/>
                  <a:gd name="connsiteY8" fmla="*/ 5481 h 10000"/>
                  <a:gd name="connsiteX9" fmla="*/ 6924 w 10000"/>
                  <a:gd name="connsiteY9" fmla="*/ 5481 h 10000"/>
                  <a:gd name="connsiteX10" fmla="*/ 6568 w 10000"/>
                  <a:gd name="connsiteY10" fmla="*/ 5259 h 10000"/>
                  <a:gd name="connsiteX11" fmla="*/ 6212 w 10000"/>
                  <a:gd name="connsiteY11" fmla="*/ 4889 h 10000"/>
                  <a:gd name="connsiteX12" fmla="*/ 6000 w 10000"/>
                  <a:gd name="connsiteY12" fmla="*/ 4519 h 10000"/>
                  <a:gd name="connsiteX13" fmla="*/ 5788 w 10000"/>
                  <a:gd name="connsiteY13" fmla="*/ 4148 h 10000"/>
                  <a:gd name="connsiteX14" fmla="*/ 5432 w 10000"/>
                  <a:gd name="connsiteY14" fmla="*/ 3778 h 10000"/>
                  <a:gd name="connsiteX15" fmla="*/ 4712 w 10000"/>
                  <a:gd name="connsiteY15" fmla="*/ 3185 h 10000"/>
                  <a:gd name="connsiteX16" fmla="*/ 4432 w 10000"/>
                  <a:gd name="connsiteY16" fmla="*/ 2741 h 10000"/>
                  <a:gd name="connsiteX17" fmla="*/ 4432 w 10000"/>
                  <a:gd name="connsiteY17" fmla="*/ 2593 h 10000"/>
                  <a:gd name="connsiteX18" fmla="*/ 4568 w 10000"/>
                  <a:gd name="connsiteY18" fmla="*/ 2370 h 10000"/>
                  <a:gd name="connsiteX19" fmla="*/ 4644 w 10000"/>
                  <a:gd name="connsiteY19" fmla="*/ 2222 h 10000"/>
                  <a:gd name="connsiteX20" fmla="*/ 4568 w 10000"/>
                  <a:gd name="connsiteY20" fmla="*/ 2074 h 10000"/>
                  <a:gd name="connsiteX21" fmla="*/ 4500 w 10000"/>
                  <a:gd name="connsiteY21" fmla="*/ 2000 h 10000"/>
                  <a:gd name="connsiteX22" fmla="*/ 4500 w 10000"/>
                  <a:gd name="connsiteY22" fmla="*/ 1852 h 10000"/>
                  <a:gd name="connsiteX23" fmla="*/ 4712 w 10000"/>
                  <a:gd name="connsiteY23" fmla="*/ 1704 h 10000"/>
                  <a:gd name="connsiteX24" fmla="*/ 5432 w 10000"/>
                  <a:gd name="connsiteY24" fmla="*/ 1407 h 10000"/>
                  <a:gd name="connsiteX25" fmla="*/ 5500 w 10000"/>
                  <a:gd name="connsiteY25" fmla="*/ 1333 h 10000"/>
                  <a:gd name="connsiteX26" fmla="*/ 5432 w 10000"/>
                  <a:gd name="connsiteY26" fmla="*/ 815 h 10000"/>
                  <a:gd name="connsiteX27" fmla="*/ 5500 w 10000"/>
                  <a:gd name="connsiteY27" fmla="*/ 519 h 10000"/>
                  <a:gd name="connsiteX28" fmla="*/ 4500 w 10000"/>
                  <a:gd name="connsiteY28" fmla="*/ 222 h 10000"/>
                  <a:gd name="connsiteX29" fmla="*/ 4356 w 10000"/>
                  <a:gd name="connsiteY29" fmla="*/ 0 h 10000"/>
                  <a:gd name="connsiteX30" fmla="*/ 3712 w 10000"/>
                  <a:gd name="connsiteY30" fmla="*/ 74 h 10000"/>
                  <a:gd name="connsiteX31" fmla="*/ 3432 w 10000"/>
                  <a:gd name="connsiteY31" fmla="*/ 370 h 10000"/>
                  <a:gd name="connsiteX32" fmla="*/ 3144 w 10000"/>
                  <a:gd name="connsiteY32" fmla="*/ 296 h 10000"/>
                  <a:gd name="connsiteX33" fmla="*/ 3000 w 10000"/>
                  <a:gd name="connsiteY33" fmla="*/ 593 h 10000"/>
                  <a:gd name="connsiteX34" fmla="*/ 2712 w 10000"/>
                  <a:gd name="connsiteY34" fmla="*/ 593 h 10000"/>
                  <a:gd name="connsiteX35" fmla="*/ 2500 w 10000"/>
                  <a:gd name="connsiteY35" fmla="*/ 741 h 10000"/>
                  <a:gd name="connsiteX36" fmla="*/ 2144 w 10000"/>
                  <a:gd name="connsiteY36" fmla="*/ 667 h 10000"/>
                  <a:gd name="connsiteX37" fmla="*/ 1932 w 10000"/>
                  <a:gd name="connsiteY37" fmla="*/ 1407 h 10000"/>
                  <a:gd name="connsiteX38" fmla="*/ 1356 w 10000"/>
                  <a:gd name="connsiteY38" fmla="*/ 667 h 10000"/>
                  <a:gd name="connsiteX39" fmla="*/ 1000 w 10000"/>
                  <a:gd name="connsiteY39" fmla="*/ 1259 h 10000"/>
                  <a:gd name="connsiteX40" fmla="*/ 212 w 10000"/>
                  <a:gd name="connsiteY40" fmla="*/ 1333 h 10000"/>
                  <a:gd name="connsiteX41" fmla="*/ 356 w 10000"/>
                  <a:gd name="connsiteY41" fmla="*/ 1926 h 10000"/>
                  <a:gd name="connsiteX42" fmla="*/ 0 w 10000"/>
                  <a:gd name="connsiteY42" fmla="*/ 2148 h 10000"/>
                  <a:gd name="connsiteX43" fmla="*/ 212 w 10000"/>
                  <a:gd name="connsiteY43" fmla="*/ 2519 h 10000"/>
                  <a:gd name="connsiteX44" fmla="*/ 144 w 10000"/>
                  <a:gd name="connsiteY44" fmla="*/ 2963 h 10000"/>
                  <a:gd name="connsiteX45" fmla="*/ 788 w 10000"/>
                  <a:gd name="connsiteY45" fmla="*/ 3259 h 10000"/>
                  <a:gd name="connsiteX46" fmla="*/ 644 w 10000"/>
                  <a:gd name="connsiteY46" fmla="*/ 3630 h 10000"/>
                  <a:gd name="connsiteX47" fmla="*/ 788 w 10000"/>
                  <a:gd name="connsiteY47" fmla="*/ 3630 h 10000"/>
                  <a:gd name="connsiteX48" fmla="*/ 1144 w 10000"/>
                  <a:gd name="connsiteY48" fmla="*/ 3481 h 10000"/>
                  <a:gd name="connsiteX49" fmla="*/ 1356 w 10000"/>
                  <a:gd name="connsiteY49" fmla="*/ 3185 h 10000"/>
                  <a:gd name="connsiteX50" fmla="*/ 1500 w 10000"/>
                  <a:gd name="connsiteY50" fmla="*/ 3037 h 10000"/>
                  <a:gd name="connsiteX51" fmla="*/ 1712 w 10000"/>
                  <a:gd name="connsiteY51" fmla="*/ 2963 h 10000"/>
                  <a:gd name="connsiteX52" fmla="*/ 2068 w 10000"/>
                  <a:gd name="connsiteY52" fmla="*/ 3111 h 10000"/>
                  <a:gd name="connsiteX53" fmla="*/ 2212 w 10000"/>
                  <a:gd name="connsiteY53" fmla="*/ 3259 h 10000"/>
                  <a:gd name="connsiteX54" fmla="*/ 2356 w 10000"/>
                  <a:gd name="connsiteY54" fmla="*/ 3407 h 10000"/>
                  <a:gd name="connsiteX55" fmla="*/ 2644 w 10000"/>
                  <a:gd name="connsiteY55" fmla="*/ 3407 h 10000"/>
                  <a:gd name="connsiteX56" fmla="*/ 2788 w 10000"/>
                  <a:gd name="connsiteY56" fmla="*/ 3556 h 10000"/>
                  <a:gd name="connsiteX57" fmla="*/ 2856 w 10000"/>
                  <a:gd name="connsiteY57" fmla="*/ 3926 h 10000"/>
                  <a:gd name="connsiteX58" fmla="*/ 3068 w 10000"/>
                  <a:gd name="connsiteY58" fmla="*/ 4370 h 10000"/>
                  <a:gd name="connsiteX59" fmla="*/ 3144 w 10000"/>
                  <a:gd name="connsiteY59" fmla="*/ 4593 h 10000"/>
                  <a:gd name="connsiteX60" fmla="*/ 3356 w 10000"/>
                  <a:gd name="connsiteY60" fmla="*/ 4741 h 10000"/>
                  <a:gd name="connsiteX61" fmla="*/ 3644 w 10000"/>
                  <a:gd name="connsiteY61" fmla="*/ 5111 h 10000"/>
                  <a:gd name="connsiteX62" fmla="*/ 4000 w 10000"/>
                  <a:gd name="connsiteY62" fmla="*/ 5333 h 10000"/>
                  <a:gd name="connsiteX63" fmla="*/ 4212 w 10000"/>
                  <a:gd name="connsiteY63" fmla="*/ 5481 h 10000"/>
                  <a:gd name="connsiteX64" fmla="*/ 4356 w 10000"/>
                  <a:gd name="connsiteY64" fmla="*/ 5630 h 10000"/>
                  <a:gd name="connsiteX65" fmla="*/ 5144 w 10000"/>
                  <a:gd name="connsiteY65" fmla="*/ 6296 h 10000"/>
                  <a:gd name="connsiteX66" fmla="*/ 5288 w 10000"/>
                  <a:gd name="connsiteY66" fmla="*/ 6444 h 10000"/>
                  <a:gd name="connsiteX67" fmla="*/ 5500 w 10000"/>
                  <a:gd name="connsiteY67" fmla="*/ 6370 h 10000"/>
                  <a:gd name="connsiteX68" fmla="*/ 6000 w 10000"/>
                  <a:gd name="connsiteY68" fmla="*/ 6593 h 10000"/>
                  <a:gd name="connsiteX69" fmla="*/ 6288 w 10000"/>
                  <a:gd name="connsiteY69" fmla="*/ 6889 h 10000"/>
                  <a:gd name="connsiteX70" fmla="*/ 6568 w 10000"/>
                  <a:gd name="connsiteY70" fmla="*/ 6963 h 10000"/>
                  <a:gd name="connsiteX71" fmla="*/ 6568 w 10000"/>
                  <a:gd name="connsiteY71" fmla="*/ 7111 h 10000"/>
                  <a:gd name="connsiteX72" fmla="*/ 6856 w 10000"/>
                  <a:gd name="connsiteY72" fmla="*/ 7111 h 10000"/>
                  <a:gd name="connsiteX73" fmla="*/ 7000 w 10000"/>
                  <a:gd name="connsiteY73" fmla="*/ 7407 h 10000"/>
                  <a:gd name="connsiteX74" fmla="*/ 7212 w 10000"/>
                  <a:gd name="connsiteY74" fmla="*/ 7630 h 10000"/>
                  <a:gd name="connsiteX75" fmla="*/ 7568 w 10000"/>
                  <a:gd name="connsiteY75" fmla="*/ 7778 h 10000"/>
                  <a:gd name="connsiteX76" fmla="*/ 7856 w 10000"/>
                  <a:gd name="connsiteY76" fmla="*/ 7926 h 10000"/>
                  <a:gd name="connsiteX77" fmla="*/ 8000 w 10000"/>
                  <a:gd name="connsiteY77" fmla="*/ 8370 h 10000"/>
                  <a:gd name="connsiteX78" fmla="*/ 8288 w 10000"/>
                  <a:gd name="connsiteY78" fmla="*/ 9111 h 10000"/>
                  <a:gd name="connsiteX79" fmla="*/ 8068 w 10000"/>
                  <a:gd name="connsiteY79" fmla="*/ 9111 h 10000"/>
                  <a:gd name="connsiteX80" fmla="*/ 7924 w 10000"/>
                  <a:gd name="connsiteY80" fmla="*/ 9259 h 10000"/>
                  <a:gd name="connsiteX81" fmla="*/ 7924 w 10000"/>
                  <a:gd name="connsiteY81" fmla="*/ 9407 h 10000"/>
                  <a:gd name="connsiteX82" fmla="*/ 7856 w 10000"/>
                  <a:gd name="connsiteY82" fmla="*/ 9630 h 10000"/>
                  <a:gd name="connsiteX83" fmla="*/ 7788 w 10000"/>
                  <a:gd name="connsiteY83" fmla="*/ 9778 h 10000"/>
                  <a:gd name="connsiteX84" fmla="*/ 7924 w 10000"/>
                  <a:gd name="connsiteY84" fmla="*/ 9926 h 10000"/>
                  <a:gd name="connsiteX85" fmla="*/ 8068 w 10000"/>
                  <a:gd name="connsiteY85" fmla="*/ 10000 h 10000"/>
                  <a:gd name="connsiteX86" fmla="*/ 8288 w 10000"/>
                  <a:gd name="connsiteY86" fmla="*/ 9926 h 10000"/>
                  <a:gd name="connsiteX87" fmla="*/ 8424 w 10000"/>
                  <a:gd name="connsiteY87" fmla="*/ 9630 h 10000"/>
                  <a:gd name="connsiteX88" fmla="*/ 8568 w 10000"/>
                  <a:gd name="connsiteY88" fmla="*/ 9259 h 10000"/>
                  <a:gd name="connsiteX89" fmla="*/ 8712 w 10000"/>
                  <a:gd name="connsiteY89" fmla="*/ 8889 h 10000"/>
                  <a:gd name="connsiteX90" fmla="*/ 9068 w 10000"/>
                  <a:gd name="connsiteY90" fmla="*/ 8815 h 10000"/>
                  <a:gd name="connsiteX91" fmla="*/ 9068 w 10000"/>
                  <a:gd name="connsiteY91" fmla="*/ 8370 h 10000"/>
                  <a:gd name="connsiteX92" fmla="*/ 8924 w 10000"/>
                  <a:gd name="connsiteY92" fmla="*/ 8222 h 10000"/>
                  <a:gd name="connsiteX93" fmla="*/ 8712 w 10000"/>
                  <a:gd name="connsiteY93" fmla="*/ 8148 h 10000"/>
                  <a:gd name="connsiteX94" fmla="*/ 8500 w 10000"/>
                  <a:gd name="connsiteY94" fmla="*/ 8000 h 10000"/>
                  <a:gd name="connsiteX95" fmla="*/ 8424 w 10000"/>
                  <a:gd name="connsiteY95" fmla="*/ 7852 h 10000"/>
                  <a:gd name="connsiteX96" fmla="*/ 8568 w 10000"/>
                  <a:gd name="connsiteY96" fmla="*/ 7407 h 10000"/>
                  <a:gd name="connsiteX97" fmla="*/ 8712 w 10000"/>
                  <a:gd name="connsiteY97" fmla="*/ 7185 h 10000"/>
                  <a:gd name="connsiteX98" fmla="*/ 8856 w 10000"/>
                  <a:gd name="connsiteY98" fmla="*/ 7111 h 10000"/>
                  <a:gd name="connsiteX99" fmla="*/ 9356 w 10000"/>
                  <a:gd name="connsiteY99" fmla="*/ 7185 h 10000"/>
                  <a:gd name="connsiteX100" fmla="*/ 9712 w 10000"/>
                  <a:gd name="connsiteY100" fmla="*/ 7333 h 10000"/>
                  <a:gd name="connsiteX101" fmla="*/ 10000 w 10000"/>
                  <a:gd name="connsiteY101" fmla="*/ 7630 h 10000"/>
                  <a:gd name="connsiteX102" fmla="*/ 10000 w 10000"/>
                  <a:gd name="connsiteY102" fmla="*/ 7259 h 10000"/>
                  <a:gd name="connsiteX103" fmla="*/ 9788 w 10000"/>
                  <a:gd name="connsiteY103" fmla="*/ 6963 h 10000"/>
                  <a:gd name="connsiteX0" fmla="*/ 9788 w 10000"/>
                  <a:gd name="connsiteY0" fmla="*/ 6963 h 10000"/>
                  <a:gd name="connsiteX1" fmla="*/ 9500 w 10000"/>
                  <a:gd name="connsiteY1" fmla="*/ 6741 h 10000"/>
                  <a:gd name="connsiteX2" fmla="*/ 9212 w 10000"/>
                  <a:gd name="connsiteY2" fmla="*/ 6593 h 10000"/>
                  <a:gd name="connsiteX3" fmla="*/ 8500 w 10000"/>
                  <a:gd name="connsiteY3" fmla="*/ 6222 h 10000"/>
                  <a:gd name="connsiteX4" fmla="*/ 7788 w 10000"/>
                  <a:gd name="connsiteY4" fmla="*/ 5852 h 10000"/>
                  <a:gd name="connsiteX5" fmla="*/ 7924 w 10000"/>
                  <a:gd name="connsiteY5" fmla="*/ 5704 h 10000"/>
                  <a:gd name="connsiteX6" fmla="*/ 7856 w 10000"/>
                  <a:gd name="connsiteY6" fmla="*/ 5556 h 10000"/>
                  <a:gd name="connsiteX7" fmla="*/ 7644 w 10000"/>
                  <a:gd name="connsiteY7" fmla="*/ 5407 h 10000"/>
                  <a:gd name="connsiteX8" fmla="*/ 7356 w 10000"/>
                  <a:gd name="connsiteY8" fmla="*/ 5481 h 10000"/>
                  <a:gd name="connsiteX9" fmla="*/ 6924 w 10000"/>
                  <a:gd name="connsiteY9" fmla="*/ 5481 h 10000"/>
                  <a:gd name="connsiteX10" fmla="*/ 6568 w 10000"/>
                  <a:gd name="connsiteY10" fmla="*/ 5259 h 10000"/>
                  <a:gd name="connsiteX11" fmla="*/ 6212 w 10000"/>
                  <a:gd name="connsiteY11" fmla="*/ 4889 h 10000"/>
                  <a:gd name="connsiteX12" fmla="*/ 6000 w 10000"/>
                  <a:gd name="connsiteY12" fmla="*/ 4519 h 10000"/>
                  <a:gd name="connsiteX13" fmla="*/ 5788 w 10000"/>
                  <a:gd name="connsiteY13" fmla="*/ 4148 h 10000"/>
                  <a:gd name="connsiteX14" fmla="*/ 5432 w 10000"/>
                  <a:gd name="connsiteY14" fmla="*/ 3778 h 10000"/>
                  <a:gd name="connsiteX15" fmla="*/ 4712 w 10000"/>
                  <a:gd name="connsiteY15" fmla="*/ 3185 h 10000"/>
                  <a:gd name="connsiteX16" fmla="*/ 4432 w 10000"/>
                  <a:gd name="connsiteY16" fmla="*/ 2741 h 10000"/>
                  <a:gd name="connsiteX17" fmla="*/ 4432 w 10000"/>
                  <a:gd name="connsiteY17" fmla="*/ 2593 h 10000"/>
                  <a:gd name="connsiteX18" fmla="*/ 4568 w 10000"/>
                  <a:gd name="connsiteY18" fmla="*/ 2370 h 10000"/>
                  <a:gd name="connsiteX19" fmla="*/ 4644 w 10000"/>
                  <a:gd name="connsiteY19" fmla="*/ 2222 h 10000"/>
                  <a:gd name="connsiteX20" fmla="*/ 4568 w 10000"/>
                  <a:gd name="connsiteY20" fmla="*/ 2074 h 10000"/>
                  <a:gd name="connsiteX21" fmla="*/ 4500 w 10000"/>
                  <a:gd name="connsiteY21" fmla="*/ 2000 h 10000"/>
                  <a:gd name="connsiteX22" fmla="*/ 4500 w 10000"/>
                  <a:gd name="connsiteY22" fmla="*/ 1852 h 10000"/>
                  <a:gd name="connsiteX23" fmla="*/ 4712 w 10000"/>
                  <a:gd name="connsiteY23" fmla="*/ 1704 h 10000"/>
                  <a:gd name="connsiteX24" fmla="*/ 5432 w 10000"/>
                  <a:gd name="connsiteY24" fmla="*/ 1407 h 10000"/>
                  <a:gd name="connsiteX25" fmla="*/ 5500 w 10000"/>
                  <a:gd name="connsiteY25" fmla="*/ 1333 h 10000"/>
                  <a:gd name="connsiteX26" fmla="*/ 5432 w 10000"/>
                  <a:gd name="connsiteY26" fmla="*/ 815 h 10000"/>
                  <a:gd name="connsiteX27" fmla="*/ 5500 w 10000"/>
                  <a:gd name="connsiteY27" fmla="*/ 519 h 10000"/>
                  <a:gd name="connsiteX28" fmla="*/ 4500 w 10000"/>
                  <a:gd name="connsiteY28" fmla="*/ 222 h 10000"/>
                  <a:gd name="connsiteX29" fmla="*/ 4356 w 10000"/>
                  <a:gd name="connsiteY29" fmla="*/ 0 h 10000"/>
                  <a:gd name="connsiteX30" fmla="*/ 3712 w 10000"/>
                  <a:gd name="connsiteY30" fmla="*/ 74 h 10000"/>
                  <a:gd name="connsiteX31" fmla="*/ 3432 w 10000"/>
                  <a:gd name="connsiteY31" fmla="*/ 370 h 10000"/>
                  <a:gd name="connsiteX32" fmla="*/ 3144 w 10000"/>
                  <a:gd name="connsiteY32" fmla="*/ 296 h 10000"/>
                  <a:gd name="connsiteX33" fmla="*/ 3000 w 10000"/>
                  <a:gd name="connsiteY33" fmla="*/ 593 h 10000"/>
                  <a:gd name="connsiteX34" fmla="*/ 2712 w 10000"/>
                  <a:gd name="connsiteY34" fmla="*/ 593 h 10000"/>
                  <a:gd name="connsiteX35" fmla="*/ 2500 w 10000"/>
                  <a:gd name="connsiteY35" fmla="*/ 741 h 10000"/>
                  <a:gd name="connsiteX36" fmla="*/ 2144 w 10000"/>
                  <a:gd name="connsiteY36" fmla="*/ 667 h 10000"/>
                  <a:gd name="connsiteX37" fmla="*/ 1932 w 10000"/>
                  <a:gd name="connsiteY37" fmla="*/ 1407 h 10000"/>
                  <a:gd name="connsiteX38" fmla="*/ 1356 w 10000"/>
                  <a:gd name="connsiteY38" fmla="*/ 667 h 10000"/>
                  <a:gd name="connsiteX39" fmla="*/ 1000 w 10000"/>
                  <a:gd name="connsiteY39" fmla="*/ 1259 h 10000"/>
                  <a:gd name="connsiteX40" fmla="*/ 212 w 10000"/>
                  <a:gd name="connsiteY40" fmla="*/ 1333 h 10000"/>
                  <a:gd name="connsiteX41" fmla="*/ 356 w 10000"/>
                  <a:gd name="connsiteY41" fmla="*/ 1926 h 10000"/>
                  <a:gd name="connsiteX42" fmla="*/ 0 w 10000"/>
                  <a:gd name="connsiteY42" fmla="*/ 2148 h 10000"/>
                  <a:gd name="connsiteX43" fmla="*/ 212 w 10000"/>
                  <a:gd name="connsiteY43" fmla="*/ 2519 h 10000"/>
                  <a:gd name="connsiteX44" fmla="*/ 144 w 10000"/>
                  <a:gd name="connsiteY44" fmla="*/ 2963 h 10000"/>
                  <a:gd name="connsiteX45" fmla="*/ 788 w 10000"/>
                  <a:gd name="connsiteY45" fmla="*/ 3259 h 10000"/>
                  <a:gd name="connsiteX46" fmla="*/ 644 w 10000"/>
                  <a:gd name="connsiteY46" fmla="*/ 3630 h 10000"/>
                  <a:gd name="connsiteX47" fmla="*/ 788 w 10000"/>
                  <a:gd name="connsiteY47" fmla="*/ 3630 h 10000"/>
                  <a:gd name="connsiteX48" fmla="*/ 1144 w 10000"/>
                  <a:gd name="connsiteY48" fmla="*/ 3481 h 10000"/>
                  <a:gd name="connsiteX49" fmla="*/ 1356 w 10000"/>
                  <a:gd name="connsiteY49" fmla="*/ 3185 h 10000"/>
                  <a:gd name="connsiteX50" fmla="*/ 1500 w 10000"/>
                  <a:gd name="connsiteY50" fmla="*/ 3037 h 10000"/>
                  <a:gd name="connsiteX51" fmla="*/ 1712 w 10000"/>
                  <a:gd name="connsiteY51" fmla="*/ 2963 h 10000"/>
                  <a:gd name="connsiteX52" fmla="*/ 2068 w 10000"/>
                  <a:gd name="connsiteY52" fmla="*/ 3111 h 10000"/>
                  <a:gd name="connsiteX53" fmla="*/ 2212 w 10000"/>
                  <a:gd name="connsiteY53" fmla="*/ 3259 h 10000"/>
                  <a:gd name="connsiteX54" fmla="*/ 2356 w 10000"/>
                  <a:gd name="connsiteY54" fmla="*/ 3407 h 10000"/>
                  <a:gd name="connsiteX55" fmla="*/ 2644 w 10000"/>
                  <a:gd name="connsiteY55" fmla="*/ 3407 h 10000"/>
                  <a:gd name="connsiteX56" fmla="*/ 2788 w 10000"/>
                  <a:gd name="connsiteY56" fmla="*/ 3556 h 10000"/>
                  <a:gd name="connsiteX57" fmla="*/ 2856 w 10000"/>
                  <a:gd name="connsiteY57" fmla="*/ 3926 h 10000"/>
                  <a:gd name="connsiteX58" fmla="*/ 3068 w 10000"/>
                  <a:gd name="connsiteY58" fmla="*/ 4370 h 10000"/>
                  <a:gd name="connsiteX59" fmla="*/ 3144 w 10000"/>
                  <a:gd name="connsiteY59" fmla="*/ 4593 h 10000"/>
                  <a:gd name="connsiteX60" fmla="*/ 3356 w 10000"/>
                  <a:gd name="connsiteY60" fmla="*/ 4741 h 10000"/>
                  <a:gd name="connsiteX61" fmla="*/ 3644 w 10000"/>
                  <a:gd name="connsiteY61" fmla="*/ 5111 h 10000"/>
                  <a:gd name="connsiteX62" fmla="*/ 4000 w 10000"/>
                  <a:gd name="connsiteY62" fmla="*/ 5333 h 10000"/>
                  <a:gd name="connsiteX63" fmla="*/ 4212 w 10000"/>
                  <a:gd name="connsiteY63" fmla="*/ 5481 h 10000"/>
                  <a:gd name="connsiteX64" fmla="*/ 4356 w 10000"/>
                  <a:gd name="connsiteY64" fmla="*/ 5630 h 10000"/>
                  <a:gd name="connsiteX65" fmla="*/ 5288 w 10000"/>
                  <a:gd name="connsiteY65" fmla="*/ 6444 h 10000"/>
                  <a:gd name="connsiteX66" fmla="*/ 5500 w 10000"/>
                  <a:gd name="connsiteY66" fmla="*/ 6370 h 10000"/>
                  <a:gd name="connsiteX67" fmla="*/ 6000 w 10000"/>
                  <a:gd name="connsiteY67" fmla="*/ 6593 h 10000"/>
                  <a:gd name="connsiteX68" fmla="*/ 6288 w 10000"/>
                  <a:gd name="connsiteY68" fmla="*/ 6889 h 10000"/>
                  <a:gd name="connsiteX69" fmla="*/ 6568 w 10000"/>
                  <a:gd name="connsiteY69" fmla="*/ 6963 h 10000"/>
                  <a:gd name="connsiteX70" fmla="*/ 6568 w 10000"/>
                  <a:gd name="connsiteY70" fmla="*/ 7111 h 10000"/>
                  <a:gd name="connsiteX71" fmla="*/ 6856 w 10000"/>
                  <a:gd name="connsiteY71" fmla="*/ 7111 h 10000"/>
                  <a:gd name="connsiteX72" fmla="*/ 7000 w 10000"/>
                  <a:gd name="connsiteY72" fmla="*/ 7407 h 10000"/>
                  <a:gd name="connsiteX73" fmla="*/ 7212 w 10000"/>
                  <a:gd name="connsiteY73" fmla="*/ 7630 h 10000"/>
                  <a:gd name="connsiteX74" fmla="*/ 7568 w 10000"/>
                  <a:gd name="connsiteY74" fmla="*/ 7778 h 10000"/>
                  <a:gd name="connsiteX75" fmla="*/ 7856 w 10000"/>
                  <a:gd name="connsiteY75" fmla="*/ 7926 h 10000"/>
                  <a:gd name="connsiteX76" fmla="*/ 8000 w 10000"/>
                  <a:gd name="connsiteY76" fmla="*/ 8370 h 10000"/>
                  <a:gd name="connsiteX77" fmla="*/ 8288 w 10000"/>
                  <a:gd name="connsiteY77" fmla="*/ 9111 h 10000"/>
                  <a:gd name="connsiteX78" fmla="*/ 8068 w 10000"/>
                  <a:gd name="connsiteY78" fmla="*/ 9111 h 10000"/>
                  <a:gd name="connsiteX79" fmla="*/ 7924 w 10000"/>
                  <a:gd name="connsiteY79" fmla="*/ 9259 h 10000"/>
                  <a:gd name="connsiteX80" fmla="*/ 7924 w 10000"/>
                  <a:gd name="connsiteY80" fmla="*/ 9407 h 10000"/>
                  <a:gd name="connsiteX81" fmla="*/ 7856 w 10000"/>
                  <a:gd name="connsiteY81" fmla="*/ 9630 h 10000"/>
                  <a:gd name="connsiteX82" fmla="*/ 7788 w 10000"/>
                  <a:gd name="connsiteY82" fmla="*/ 9778 h 10000"/>
                  <a:gd name="connsiteX83" fmla="*/ 7924 w 10000"/>
                  <a:gd name="connsiteY83" fmla="*/ 9926 h 10000"/>
                  <a:gd name="connsiteX84" fmla="*/ 8068 w 10000"/>
                  <a:gd name="connsiteY84" fmla="*/ 10000 h 10000"/>
                  <a:gd name="connsiteX85" fmla="*/ 8288 w 10000"/>
                  <a:gd name="connsiteY85" fmla="*/ 9926 h 10000"/>
                  <a:gd name="connsiteX86" fmla="*/ 8424 w 10000"/>
                  <a:gd name="connsiteY86" fmla="*/ 9630 h 10000"/>
                  <a:gd name="connsiteX87" fmla="*/ 8568 w 10000"/>
                  <a:gd name="connsiteY87" fmla="*/ 9259 h 10000"/>
                  <a:gd name="connsiteX88" fmla="*/ 8712 w 10000"/>
                  <a:gd name="connsiteY88" fmla="*/ 8889 h 10000"/>
                  <a:gd name="connsiteX89" fmla="*/ 9068 w 10000"/>
                  <a:gd name="connsiteY89" fmla="*/ 8815 h 10000"/>
                  <a:gd name="connsiteX90" fmla="*/ 9068 w 10000"/>
                  <a:gd name="connsiteY90" fmla="*/ 8370 h 10000"/>
                  <a:gd name="connsiteX91" fmla="*/ 8924 w 10000"/>
                  <a:gd name="connsiteY91" fmla="*/ 8222 h 10000"/>
                  <a:gd name="connsiteX92" fmla="*/ 8712 w 10000"/>
                  <a:gd name="connsiteY92" fmla="*/ 8148 h 10000"/>
                  <a:gd name="connsiteX93" fmla="*/ 8500 w 10000"/>
                  <a:gd name="connsiteY93" fmla="*/ 8000 h 10000"/>
                  <a:gd name="connsiteX94" fmla="*/ 8424 w 10000"/>
                  <a:gd name="connsiteY94" fmla="*/ 7852 h 10000"/>
                  <a:gd name="connsiteX95" fmla="*/ 8568 w 10000"/>
                  <a:gd name="connsiteY95" fmla="*/ 7407 h 10000"/>
                  <a:gd name="connsiteX96" fmla="*/ 8712 w 10000"/>
                  <a:gd name="connsiteY96" fmla="*/ 7185 h 10000"/>
                  <a:gd name="connsiteX97" fmla="*/ 8856 w 10000"/>
                  <a:gd name="connsiteY97" fmla="*/ 7111 h 10000"/>
                  <a:gd name="connsiteX98" fmla="*/ 9356 w 10000"/>
                  <a:gd name="connsiteY98" fmla="*/ 7185 h 10000"/>
                  <a:gd name="connsiteX99" fmla="*/ 9712 w 10000"/>
                  <a:gd name="connsiteY99" fmla="*/ 7333 h 10000"/>
                  <a:gd name="connsiteX100" fmla="*/ 10000 w 10000"/>
                  <a:gd name="connsiteY100" fmla="*/ 7630 h 10000"/>
                  <a:gd name="connsiteX101" fmla="*/ 10000 w 10000"/>
                  <a:gd name="connsiteY101" fmla="*/ 7259 h 10000"/>
                  <a:gd name="connsiteX102" fmla="*/ 9788 w 10000"/>
                  <a:gd name="connsiteY102" fmla="*/ 6963 h 10000"/>
                  <a:gd name="connsiteX0" fmla="*/ 9788 w 10000"/>
                  <a:gd name="connsiteY0" fmla="*/ 6963 h 10000"/>
                  <a:gd name="connsiteX1" fmla="*/ 9500 w 10000"/>
                  <a:gd name="connsiteY1" fmla="*/ 6741 h 10000"/>
                  <a:gd name="connsiteX2" fmla="*/ 9212 w 10000"/>
                  <a:gd name="connsiteY2" fmla="*/ 6593 h 10000"/>
                  <a:gd name="connsiteX3" fmla="*/ 8500 w 10000"/>
                  <a:gd name="connsiteY3" fmla="*/ 6222 h 10000"/>
                  <a:gd name="connsiteX4" fmla="*/ 7788 w 10000"/>
                  <a:gd name="connsiteY4" fmla="*/ 5852 h 10000"/>
                  <a:gd name="connsiteX5" fmla="*/ 7924 w 10000"/>
                  <a:gd name="connsiteY5" fmla="*/ 5704 h 10000"/>
                  <a:gd name="connsiteX6" fmla="*/ 7856 w 10000"/>
                  <a:gd name="connsiteY6" fmla="*/ 5556 h 10000"/>
                  <a:gd name="connsiteX7" fmla="*/ 7644 w 10000"/>
                  <a:gd name="connsiteY7" fmla="*/ 5407 h 10000"/>
                  <a:gd name="connsiteX8" fmla="*/ 7356 w 10000"/>
                  <a:gd name="connsiteY8" fmla="*/ 5481 h 10000"/>
                  <a:gd name="connsiteX9" fmla="*/ 6924 w 10000"/>
                  <a:gd name="connsiteY9" fmla="*/ 5481 h 10000"/>
                  <a:gd name="connsiteX10" fmla="*/ 6568 w 10000"/>
                  <a:gd name="connsiteY10" fmla="*/ 5259 h 10000"/>
                  <a:gd name="connsiteX11" fmla="*/ 6212 w 10000"/>
                  <a:gd name="connsiteY11" fmla="*/ 4889 h 10000"/>
                  <a:gd name="connsiteX12" fmla="*/ 6000 w 10000"/>
                  <a:gd name="connsiteY12" fmla="*/ 4519 h 10000"/>
                  <a:gd name="connsiteX13" fmla="*/ 5788 w 10000"/>
                  <a:gd name="connsiteY13" fmla="*/ 4148 h 10000"/>
                  <a:gd name="connsiteX14" fmla="*/ 5432 w 10000"/>
                  <a:gd name="connsiteY14" fmla="*/ 3778 h 10000"/>
                  <a:gd name="connsiteX15" fmla="*/ 4712 w 10000"/>
                  <a:gd name="connsiteY15" fmla="*/ 3185 h 10000"/>
                  <a:gd name="connsiteX16" fmla="*/ 4432 w 10000"/>
                  <a:gd name="connsiteY16" fmla="*/ 2741 h 10000"/>
                  <a:gd name="connsiteX17" fmla="*/ 4432 w 10000"/>
                  <a:gd name="connsiteY17" fmla="*/ 2593 h 10000"/>
                  <a:gd name="connsiteX18" fmla="*/ 4568 w 10000"/>
                  <a:gd name="connsiteY18" fmla="*/ 2370 h 10000"/>
                  <a:gd name="connsiteX19" fmla="*/ 4644 w 10000"/>
                  <a:gd name="connsiteY19" fmla="*/ 2222 h 10000"/>
                  <a:gd name="connsiteX20" fmla="*/ 4568 w 10000"/>
                  <a:gd name="connsiteY20" fmla="*/ 2074 h 10000"/>
                  <a:gd name="connsiteX21" fmla="*/ 4500 w 10000"/>
                  <a:gd name="connsiteY21" fmla="*/ 2000 h 10000"/>
                  <a:gd name="connsiteX22" fmla="*/ 4500 w 10000"/>
                  <a:gd name="connsiteY22" fmla="*/ 1852 h 10000"/>
                  <a:gd name="connsiteX23" fmla="*/ 4712 w 10000"/>
                  <a:gd name="connsiteY23" fmla="*/ 1704 h 10000"/>
                  <a:gd name="connsiteX24" fmla="*/ 5432 w 10000"/>
                  <a:gd name="connsiteY24" fmla="*/ 1407 h 10000"/>
                  <a:gd name="connsiteX25" fmla="*/ 5500 w 10000"/>
                  <a:gd name="connsiteY25" fmla="*/ 1333 h 10000"/>
                  <a:gd name="connsiteX26" fmla="*/ 5432 w 10000"/>
                  <a:gd name="connsiteY26" fmla="*/ 815 h 10000"/>
                  <a:gd name="connsiteX27" fmla="*/ 5500 w 10000"/>
                  <a:gd name="connsiteY27" fmla="*/ 519 h 10000"/>
                  <a:gd name="connsiteX28" fmla="*/ 4500 w 10000"/>
                  <a:gd name="connsiteY28" fmla="*/ 222 h 10000"/>
                  <a:gd name="connsiteX29" fmla="*/ 4356 w 10000"/>
                  <a:gd name="connsiteY29" fmla="*/ 0 h 10000"/>
                  <a:gd name="connsiteX30" fmla="*/ 3712 w 10000"/>
                  <a:gd name="connsiteY30" fmla="*/ 74 h 10000"/>
                  <a:gd name="connsiteX31" fmla="*/ 3432 w 10000"/>
                  <a:gd name="connsiteY31" fmla="*/ 370 h 10000"/>
                  <a:gd name="connsiteX32" fmla="*/ 3144 w 10000"/>
                  <a:gd name="connsiteY32" fmla="*/ 296 h 10000"/>
                  <a:gd name="connsiteX33" fmla="*/ 3000 w 10000"/>
                  <a:gd name="connsiteY33" fmla="*/ 593 h 10000"/>
                  <a:gd name="connsiteX34" fmla="*/ 2712 w 10000"/>
                  <a:gd name="connsiteY34" fmla="*/ 593 h 10000"/>
                  <a:gd name="connsiteX35" fmla="*/ 2500 w 10000"/>
                  <a:gd name="connsiteY35" fmla="*/ 741 h 10000"/>
                  <a:gd name="connsiteX36" fmla="*/ 2144 w 10000"/>
                  <a:gd name="connsiteY36" fmla="*/ 667 h 10000"/>
                  <a:gd name="connsiteX37" fmla="*/ 1932 w 10000"/>
                  <a:gd name="connsiteY37" fmla="*/ 1407 h 10000"/>
                  <a:gd name="connsiteX38" fmla="*/ 1356 w 10000"/>
                  <a:gd name="connsiteY38" fmla="*/ 667 h 10000"/>
                  <a:gd name="connsiteX39" fmla="*/ 1000 w 10000"/>
                  <a:gd name="connsiteY39" fmla="*/ 1259 h 10000"/>
                  <a:gd name="connsiteX40" fmla="*/ 212 w 10000"/>
                  <a:gd name="connsiteY40" fmla="*/ 1333 h 10000"/>
                  <a:gd name="connsiteX41" fmla="*/ 356 w 10000"/>
                  <a:gd name="connsiteY41" fmla="*/ 1926 h 10000"/>
                  <a:gd name="connsiteX42" fmla="*/ 0 w 10000"/>
                  <a:gd name="connsiteY42" fmla="*/ 2148 h 10000"/>
                  <a:gd name="connsiteX43" fmla="*/ 212 w 10000"/>
                  <a:gd name="connsiteY43" fmla="*/ 2519 h 10000"/>
                  <a:gd name="connsiteX44" fmla="*/ 144 w 10000"/>
                  <a:gd name="connsiteY44" fmla="*/ 2963 h 10000"/>
                  <a:gd name="connsiteX45" fmla="*/ 644 w 10000"/>
                  <a:gd name="connsiteY45" fmla="*/ 3630 h 10000"/>
                  <a:gd name="connsiteX46" fmla="*/ 788 w 10000"/>
                  <a:gd name="connsiteY46" fmla="*/ 3630 h 10000"/>
                  <a:gd name="connsiteX47" fmla="*/ 1144 w 10000"/>
                  <a:gd name="connsiteY47" fmla="*/ 3481 h 10000"/>
                  <a:gd name="connsiteX48" fmla="*/ 1356 w 10000"/>
                  <a:gd name="connsiteY48" fmla="*/ 3185 h 10000"/>
                  <a:gd name="connsiteX49" fmla="*/ 1500 w 10000"/>
                  <a:gd name="connsiteY49" fmla="*/ 3037 h 10000"/>
                  <a:gd name="connsiteX50" fmla="*/ 1712 w 10000"/>
                  <a:gd name="connsiteY50" fmla="*/ 2963 h 10000"/>
                  <a:gd name="connsiteX51" fmla="*/ 2068 w 10000"/>
                  <a:gd name="connsiteY51" fmla="*/ 3111 h 10000"/>
                  <a:gd name="connsiteX52" fmla="*/ 2212 w 10000"/>
                  <a:gd name="connsiteY52" fmla="*/ 3259 h 10000"/>
                  <a:gd name="connsiteX53" fmla="*/ 2356 w 10000"/>
                  <a:gd name="connsiteY53" fmla="*/ 3407 h 10000"/>
                  <a:gd name="connsiteX54" fmla="*/ 2644 w 10000"/>
                  <a:gd name="connsiteY54" fmla="*/ 3407 h 10000"/>
                  <a:gd name="connsiteX55" fmla="*/ 2788 w 10000"/>
                  <a:gd name="connsiteY55" fmla="*/ 3556 h 10000"/>
                  <a:gd name="connsiteX56" fmla="*/ 2856 w 10000"/>
                  <a:gd name="connsiteY56" fmla="*/ 3926 h 10000"/>
                  <a:gd name="connsiteX57" fmla="*/ 3068 w 10000"/>
                  <a:gd name="connsiteY57" fmla="*/ 4370 h 10000"/>
                  <a:gd name="connsiteX58" fmla="*/ 3144 w 10000"/>
                  <a:gd name="connsiteY58" fmla="*/ 4593 h 10000"/>
                  <a:gd name="connsiteX59" fmla="*/ 3356 w 10000"/>
                  <a:gd name="connsiteY59" fmla="*/ 4741 h 10000"/>
                  <a:gd name="connsiteX60" fmla="*/ 3644 w 10000"/>
                  <a:gd name="connsiteY60" fmla="*/ 5111 h 10000"/>
                  <a:gd name="connsiteX61" fmla="*/ 4000 w 10000"/>
                  <a:gd name="connsiteY61" fmla="*/ 5333 h 10000"/>
                  <a:gd name="connsiteX62" fmla="*/ 4212 w 10000"/>
                  <a:gd name="connsiteY62" fmla="*/ 5481 h 10000"/>
                  <a:gd name="connsiteX63" fmla="*/ 4356 w 10000"/>
                  <a:gd name="connsiteY63" fmla="*/ 5630 h 10000"/>
                  <a:gd name="connsiteX64" fmla="*/ 5288 w 10000"/>
                  <a:gd name="connsiteY64" fmla="*/ 6444 h 10000"/>
                  <a:gd name="connsiteX65" fmla="*/ 5500 w 10000"/>
                  <a:gd name="connsiteY65" fmla="*/ 6370 h 10000"/>
                  <a:gd name="connsiteX66" fmla="*/ 6000 w 10000"/>
                  <a:gd name="connsiteY66" fmla="*/ 6593 h 10000"/>
                  <a:gd name="connsiteX67" fmla="*/ 6288 w 10000"/>
                  <a:gd name="connsiteY67" fmla="*/ 6889 h 10000"/>
                  <a:gd name="connsiteX68" fmla="*/ 6568 w 10000"/>
                  <a:gd name="connsiteY68" fmla="*/ 6963 h 10000"/>
                  <a:gd name="connsiteX69" fmla="*/ 6568 w 10000"/>
                  <a:gd name="connsiteY69" fmla="*/ 7111 h 10000"/>
                  <a:gd name="connsiteX70" fmla="*/ 6856 w 10000"/>
                  <a:gd name="connsiteY70" fmla="*/ 7111 h 10000"/>
                  <a:gd name="connsiteX71" fmla="*/ 7000 w 10000"/>
                  <a:gd name="connsiteY71" fmla="*/ 7407 h 10000"/>
                  <a:gd name="connsiteX72" fmla="*/ 7212 w 10000"/>
                  <a:gd name="connsiteY72" fmla="*/ 7630 h 10000"/>
                  <a:gd name="connsiteX73" fmla="*/ 7568 w 10000"/>
                  <a:gd name="connsiteY73" fmla="*/ 7778 h 10000"/>
                  <a:gd name="connsiteX74" fmla="*/ 7856 w 10000"/>
                  <a:gd name="connsiteY74" fmla="*/ 7926 h 10000"/>
                  <a:gd name="connsiteX75" fmla="*/ 8000 w 10000"/>
                  <a:gd name="connsiteY75" fmla="*/ 8370 h 10000"/>
                  <a:gd name="connsiteX76" fmla="*/ 8288 w 10000"/>
                  <a:gd name="connsiteY76" fmla="*/ 9111 h 10000"/>
                  <a:gd name="connsiteX77" fmla="*/ 8068 w 10000"/>
                  <a:gd name="connsiteY77" fmla="*/ 9111 h 10000"/>
                  <a:gd name="connsiteX78" fmla="*/ 7924 w 10000"/>
                  <a:gd name="connsiteY78" fmla="*/ 9259 h 10000"/>
                  <a:gd name="connsiteX79" fmla="*/ 7924 w 10000"/>
                  <a:gd name="connsiteY79" fmla="*/ 9407 h 10000"/>
                  <a:gd name="connsiteX80" fmla="*/ 7856 w 10000"/>
                  <a:gd name="connsiteY80" fmla="*/ 9630 h 10000"/>
                  <a:gd name="connsiteX81" fmla="*/ 7788 w 10000"/>
                  <a:gd name="connsiteY81" fmla="*/ 9778 h 10000"/>
                  <a:gd name="connsiteX82" fmla="*/ 7924 w 10000"/>
                  <a:gd name="connsiteY82" fmla="*/ 9926 h 10000"/>
                  <a:gd name="connsiteX83" fmla="*/ 8068 w 10000"/>
                  <a:gd name="connsiteY83" fmla="*/ 10000 h 10000"/>
                  <a:gd name="connsiteX84" fmla="*/ 8288 w 10000"/>
                  <a:gd name="connsiteY84" fmla="*/ 9926 h 10000"/>
                  <a:gd name="connsiteX85" fmla="*/ 8424 w 10000"/>
                  <a:gd name="connsiteY85" fmla="*/ 9630 h 10000"/>
                  <a:gd name="connsiteX86" fmla="*/ 8568 w 10000"/>
                  <a:gd name="connsiteY86" fmla="*/ 9259 h 10000"/>
                  <a:gd name="connsiteX87" fmla="*/ 8712 w 10000"/>
                  <a:gd name="connsiteY87" fmla="*/ 8889 h 10000"/>
                  <a:gd name="connsiteX88" fmla="*/ 9068 w 10000"/>
                  <a:gd name="connsiteY88" fmla="*/ 8815 h 10000"/>
                  <a:gd name="connsiteX89" fmla="*/ 9068 w 10000"/>
                  <a:gd name="connsiteY89" fmla="*/ 8370 h 10000"/>
                  <a:gd name="connsiteX90" fmla="*/ 8924 w 10000"/>
                  <a:gd name="connsiteY90" fmla="*/ 8222 h 10000"/>
                  <a:gd name="connsiteX91" fmla="*/ 8712 w 10000"/>
                  <a:gd name="connsiteY91" fmla="*/ 8148 h 10000"/>
                  <a:gd name="connsiteX92" fmla="*/ 8500 w 10000"/>
                  <a:gd name="connsiteY92" fmla="*/ 8000 h 10000"/>
                  <a:gd name="connsiteX93" fmla="*/ 8424 w 10000"/>
                  <a:gd name="connsiteY93" fmla="*/ 7852 h 10000"/>
                  <a:gd name="connsiteX94" fmla="*/ 8568 w 10000"/>
                  <a:gd name="connsiteY94" fmla="*/ 7407 h 10000"/>
                  <a:gd name="connsiteX95" fmla="*/ 8712 w 10000"/>
                  <a:gd name="connsiteY95" fmla="*/ 7185 h 10000"/>
                  <a:gd name="connsiteX96" fmla="*/ 8856 w 10000"/>
                  <a:gd name="connsiteY96" fmla="*/ 7111 h 10000"/>
                  <a:gd name="connsiteX97" fmla="*/ 9356 w 10000"/>
                  <a:gd name="connsiteY97" fmla="*/ 7185 h 10000"/>
                  <a:gd name="connsiteX98" fmla="*/ 9712 w 10000"/>
                  <a:gd name="connsiteY98" fmla="*/ 7333 h 10000"/>
                  <a:gd name="connsiteX99" fmla="*/ 10000 w 10000"/>
                  <a:gd name="connsiteY99" fmla="*/ 7630 h 10000"/>
                  <a:gd name="connsiteX100" fmla="*/ 10000 w 10000"/>
                  <a:gd name="connsiteY100" fmla="*/ 7259 h 10000"/>
                  <a:gd name="connsiteX101" fmla="*/ 9788 w 10000"/>
                  <a:gd name="connsiteY101" fmla="*/ 6963 h 10000"/>
                  <a:gd name="connsiteX0" fmla="*/ 9788 w 10000"/>
                  <a:gd name="connsiteY0" fmla="*/ 6963 h 10000"/>
                  <a:gd name="connsiteX1" fmla="*/ 9500 w 10000"/>
                  <a:gd name="connsiteY1" fmla="*/ 6741 h 10000"/>
                  <a:gd name="connsiteX2" fmla="*/ 9212 w 10000"/>
                  <a:gd name="connsiteY2" fmla="*/ 6593 h 10000"/>
                  <a:gd name="connsiteX3" fmla="*/ 8500 w 10000"/>
                  <a:gd name="connsiteY3" fmla="*/ 6222 h 10000"/>
                  <a:gd name="connsiteX4" fmla="*/ 7788 w 10000"/>
                  <a:gd name="connsiteY4" fmla="*/ 5852 h 10000"/>
                  <a:gd name="connsiteX5" fmla="*/ 7924 w 10000"/>
                  <a:gd name="connsiteY5" fmla="*/ 5704 h 10000"/>
                  <a:gd name="connsiteX6" fmla="*/ 7856 w 10000"/>
                  <a:gd name="connsiteY6" fmla="*/ 5556 h 10000"/>
                  <a:gd name="connsiteX7" fmla="*/ 7644 w 10000"/>
                  <a:gd name="connsiteY7" fmla="*/ 5407 h 10000"/>
                  <a:gd name="connsiteX8" fmla="*/ 7356 w 10000"/>
                  <a:gd name="connsiteY8" fmla="*/ 5481 h 10000"/>
                  <a:gd name="connsiteX9" fmla="*/ 6924 w 10000"/>
                  <a:gd name="connsiteY9" fmla="*/ 5481 h 10000"/>
                  <a:gd name="connsiteX10" fmla="*/ 6568 w 10000"/>
                  <a:gd name="connsiteY10" fmla="*/ 5259 h 10000"/>
                  <a:gd name="connsiteX11" fmla="*/ 6212 w 10000"/>
                  <a:gd name="connsiteY11" fmla="*/ 4889 h 10000"/>
                  <a:gd name="connsiteX12" fmla="*/ 6000 w 10000"/>
                  <a:gd name="connsiteY12" fmla="*/ 4519 h 10000"/>
                  <a:gd name="connsiteX13" fmla="*/ 5788 w 10000"/>
                  <a:gd name="connsiteY13" fmla="*/ 4148 h 10000"/>
                  <a:gd name="connsiteX14" fmla="*/ 5432 w 10000"/>
                  <a:gd name="connsiteY14" fmla="*/ 3778 h 10000"/>
                  <a:gd name="connsiteX15" fmla="*/ 4712 w 10000"/>
                  <a:gd name="connsiteY15" fmla="*/ 3185 h 10000"/>
                  <a:gd name="connsiteX16" fmla="*/ 4432 w 10000"/>
                  <a:gd name="connsiteY16" fmla="*/ 2741 h 10000"/>
                  <a:gd name="connsiteX17" fmla="*/ 4432 w 10000"/>
                  <a:gd name="connsiteY17" fmla="*/ 2593 h 10000"/>
                  <a:gd name="connsiteX18" fmla="*/ 4568 w 10000"/>
                  <a:gd name="connsiteY18" fmla="*/ 2370 h 10000"/>
                  <a:gd name="connsiteX19" fmla="*/ 4644 w 10000"/>
                  <a:gd name="connsiteY19" fmla="*/ 2222 h 10000"/>
                  <a:gd name="connsiteX20" fmla="*/ 4568 w 10000"/>
                  <a:gd name="connsiteY20" fmla="*/ 2074 h 10000"/>
                  <a:gd name="connsiteX21" fmla="*/ 4500 w 10000"/>
                  <a:gd name="connsiteY21" fmla="*/ 2000 h 10000"/>
                  <a:gd name="connsiteX22" fmla="*/ 4500 w 10000"/>
                  <a:gd name="connsiteY22" fmla="*/ 1852 h 10000"/>
                  <a:gd name="connsiteX23" fmla="*/ 4712 w 10000"/>
                  <a:gd name="connsiteY23" fmla="*/ 1704 h 10000"/>
                  <a:gd name="connsiteX24" fmla="*/ 5432 w 10000"/>
                  <a:gd name="connsiteY24" fmla="*/ 1407 h 10000"/>
                  <a:gd name="connsiteX25" fmla="*/ 5500 w 10000"/>
                  <a:gd name="connsiteY25" fmla="*/ 1333 h 10000"/>
                  <a:gd name="connsiteX26" fmla="*/ 5432 w 10000"/>
                  <a:gd name="connsiteY26" fmla="*/ 815 h 10000"/>
                  <a:gd name="connsiteX27" fmla="*/ 5500 w 10000"/>
                  <a:gd name="connsiteY27" fmla="*/ 519 h 10000"/>
                  <a:gd name="connsiteX28" fmla="*/ 4500 w 10000"/>
                  <a:gd name="connsiteY28" fmla="*/ 222 h 10000"/>
                  <a:gd name="connsiteX29" fmla="*/ 4356 w 10000"/>
                  <a:gd name="connsiteY29" fmla="*/ 0 h 10000"/>
                  <a:gd name="connsiteX30" fmla="*/ 3712 w 10000"/>
                  <a:gd name="connsiteY30" fmla="*/ 74 h 10000"/>
                  <a:gd name="connsiteX31" fmla="*/ 3432 w 10000"/>
                  <a:gd name="connsiteY31" fmla="*/ 370 h 10000"/>
                  <a:gd name="connsiteX32" fmla="*/ 3144 w 10000"/>
                  <a:gd name="connsiteY32" fmla="*/ 296 h 10000"/>
                  <a:gd name="connsiteX33" fmla="*/ 3000 w 10000"/>
                  <a:gd name="connsiteY33" fmla="*/ 593 h 10000"/>
                  <a:gd name="connsiteX34" fmla="*/ 2712 w 10000"/>
                  <a:gd name="connsiteY34" fmla="*/ 593 h 10000"/>
                  <a:gd name="connsiteX35" fmla="*/ 2500 w 10000"/>
                  <a:gd name="connsiteY35" fmla="*/ 741 h 10000"/>
                  <a:gd name="connsiteX36" fmla="*/ 2144 w 10000"/>
                  <a:gd name="connsiteY36" fmla="*/ 667 h 10000"/>
                  <a:gd name="connsiteX37" fmla="*/ 1932 w 10000"/>
                  <a:gd name="connsiteY37" fmla="*/ 1407 h 10000"/>
                  <a:gd name="connsiteX38" fmla="*/ 1356 w 10000"/>
                  <a:gd name="connsiteY38" fmla="*/ 667 h 10000"/>
                  <a:gd name="connsiteX39" fmla="*/ 1000 w 10000"/>
                  <a:gd name="connsiteY39" fmla="*/ 1259 h 10000"/>
                  <a:gd name="connsiteX40" fmla="*/ 212 w 10000"/>
                  <a:gd name="connsiteY40" fmla="*/ 1333 h 10000"/>
                  <a:gd name="connsiteX41" fmla="*/ 356 w 10000"/>
                  <a:gd name="connsiteY41" fmla="*/ 1926 h 10000"/>
                  <a:gd name="connsiteX42" fmla="*/ 0 w 10000"/>
                  <a:gd name="connsiteY42" fmla="*/ 2148 h 10000"/>
                  <a:gd name="connsiteX43" fmla="*/ 144 w 10000"/>
                  <a:gd name="connsiteY43" fmla="*/ 2963 h 10000"/>
                  <a:gd name="connsiteX44" fmla="*/ 644 w 10000"/>
                  <a:gd name="connsiteY44" fmla="*/ 3630 h 10000"/>
                  <a:gd name="connsiteX45" fmla="*/ 788 w 10000"/>
                  <a:gd name="connsiteY45" fmla="*/ 3630 h 10000"/>
                  <a:gd name="connsiteX46" fmla="*/ 1144 w 10000"/>
                  <a:gd name="connsiteY46" fmla="*/ 3481 h 10000"/>
                  <a:gd name="connsiteX47" fmla="*/ 1356 w 10000"/>
                  <a:gd name="connsiteY47" fmla="*/ 3185 h 10000"/>
                  <a:gd name="connsiteX48" fmla="*/ 1500 w 10000"/>
                  <a:gd name="connsiteY48" fmla="*/ 3037 h 10000"/>
                  <a:gd name="connsiteX49" fmla="*/ 1712 w 10000"/>
                  <a:gd name="connsiteY49" fmla="*/ 2963 h 10000"/>
                  <a:gd name="connsiteX50" fmla="*/ 2068 w 10000"/>
                  <a:gd name="connsiteY50" fmla="*/ 3111 h 10000"/>
                  <a:gd name="connsiteX51" fmla="*/ 2212 w 10000"/>
                  <a:gd name="connsiteY51" fmla="*/ 3259 h 10000"/>
                  <a:gd name="connsiteX52" fmla="*/ 2356 w 10000"/>
                  <a:gd name="connsiteY52" fmla="*/ 3407 h 10000"/>
                  <a:gd name="connsiteX53" fmla="*/ 2644 w 10000"/>
                  <a:gd name="connsiteY53" fmla="*/ 3407 h 10000"/>
                  <a:gd name="connsiteX54" fmla="*/ 2788 w 10000"/>
                  <a:gd name="connsiteY54" fmla="*/ 3556 h 10000"/>
                  <a:gd name="connsiteX55" fmla="*/ 2856 w 10000"/>
                  <a:gd name="connsiteY55" fmla="*/ 3926 h 10000"/>
                  <a:gd name="connsiteX56" fmla="*/ 3068 w 10000"/>
                  <a:gd name="connsiteY56" fmla="*/ 4370 h 10000"/>
                  <a:gd name="connsiteX57" fmla="*/ 3144 w 10000"/>
                  <a:gd name="connsiteY57" fmla="*/ 4593 h 10000"/>
                  <a:gd name="connsiteX58" fmla="*/ 3356 w 10000"/>
                  <a:gd name="connsiteY58" fmla="*/ 4741 h 10000"/>
                  <a:gd name="connsiteX59" fmla="*/ 3644 w 10000"/>
                  <a:gd name="connsiteY59" fmla="*/ 5111 h 10000"/>
                  <a:gd name="connsiteX60" fmla="*/ 4000 w 10000"/>
                  <a:gd name="connsiteY60" fmla="*/ 5333 h 10000"/>
                  <a:gd name="connsiteX61" fmla="*/ 4212 w 10000"/>
                  <a:gd name="connsiteY61" fmla="*/ 5481 h 10000"/>
                  <a:gd name="connsiteX62" fmla="*/ 4356 w 10000"/>
                  <a:gd name="connsiteY62" fmla="*/ 5630 h 10000"/>
                  <a:gd name="connsiteX63" fmla="*/ 5288 w 10000"/>
                  <a:gd name="connsiteY63" fmla="*/ 6444 h 10000"/>
                  <a:gd name="connsiteX64" fmla="*/ 5500 w 10000"/>
                  <a:gd name="connsiteY64" fmla="*/ 6370 h 10000"/>
                  <a:gd name="connsiteX65" fmla="*/ 6000 w 10000"/>
                  <a:gd name="connsiteY65" fmla="*/ 6593 h 10000"/>
                  <a:gd name="connsiteX66" fmla="*/ 6288 w 10000"/>
                  <a:gd name="connsiteY66" fmla="*/ 6889 h 10000"/>
                  <a:gd name="connsiteX67" fmla="*/ 6568 w 10000"/>
                  <a:gd name="connsiteY67" fmla="*/ 6963 h 10000"/>
                  <a:gd name="connsiteX68" fmla="*/ 6568 w 10000"/>
                  <a:gd name="connsiteY68" fmla="*/ 7111 h 10000"/>
                  <a:gd name="connsiteX69" fmla="*/ 6856 w 10000"/>
                  <a:gd name="connsiteY69" fmla="*/ 7111 h 10000"/>
                  <a:gd name="connsiteX70" fmla="*/ 7000 w 10000"/>
                  <a:gd name="connsiteY70" fmla="*/ 7407 h 10000"/>
                  <a:gd name="connsiteX71" fmla="*/ 7212 w 10000"/>
                  <a:gd name="connsiteY71" fmla="*/ 7630 h 10000"/>
                  <a:gd name="connsiteX72" fmla="*/ 7568 w 10000"/>
                  <a:gd name="connsiteY72" fmla="*/ 7778 h 10000"/>
                  <a:gd name="connsiteX73" fmla="*/ 7856 w 10000"/>
                  <a:gd name="connsiteY73" fmla="*/ 7926 h 10000"/>
                  <a:gd name="connsiteX74" fmla="*/ 8000 w 10000"/>
                  <a:gd name="connsiteY74" fmla="*/ 8370 h 10000"/>
                  <a:gd name="connsiteX75" fmla="*/ 8288 w 10000"/>
                  <a:gd name="connsiteY75" fmla="*/ 9111 h 10000"/>
                  <a:gd name="connsiteX76" fmla="*/ 8068 w 10000"/>
                  <a:gd name="connsiteY76" fmla="*/ 9111 h 10000"/>
                  <a:gd name="connsiteX77" fmla="*/ 7924 w 10000"/>
                  <a:gd name="connsiteY77" fmla="*/ 9259 h 10000"/>
                  <a:gd name="connsiteX78" fmla="*/ 7924 w 10000"/>
                  <a:gd name="connsiteY78" fmla="*/ 9407 h 10000"/>
                  <a:gd name="connsiteX79" fmla="*/ 7856 w 10000"/>
                  <a:gd name="connsiteY79" fmla="*/ 9630 h 10000"/>
                  <a:gd name="connsiteX80" fmla="*/ 7788 w 10000"/>
                  <a:gd name="connsiteY80" fmla="*/ 9778 h 10000"/>
                  <a:gd name="connsiteX81" fmla="*/ 7924 w 10000"/>
                  <a:gd name="connsiteY81" fmla="*/ 9926 h 10000"/>
                  <a:gd name="connsiteX82" fmla="*/ 8068 w 10000"/>
                  <a:gd name="connsiteY82" fmla="*/ 10000 h 10000"/>
                  <a:gd name="connsiteX83" fmla="*/ 8288 w 10000"/>
                  <a:gd name="connsiteY83" fmla="*/ 9926 h 10000"/>
                  <a:gd name="connsiteX84" fmla="*/ 8424 w 10000"/>
                  <a:gd name="connsiteY84" fmla="*/ 9630 h 10000"/>
                  <a:gd name="connsiteX85" fmla="*/ 8568 w 10000"/>
                  <a:gd name="connsiteY85" fmla="*/ 9259 h 10000"/>
                  <a:gd name="connsiteX86" fmla="*/ 8712 w 10000"/>
                  <a:gd name="connsiteY86" fmla="*/ 8889 h 10000"/>
                  <a:gd name="connsiteX87" fmla="*/ 9068 w 10000"/>
                  <a:gd name="connsiteY87" fmla="*/ 8815 h 10000"/>
                  <a:gd name="connsiteX88" fmla="*/ 9068 w 10000"/>
                  <a:gd name="connsiteY88" fmla="*/ 8370 h 10000"/>
                  <a:gd name="connsiteX89" fmla="*/ 8924 w 10000"/>
                  <a:gd name="connsiteY89" fmla="*/ 8222 h 10000"/>
                  <a:gd name="connsiteX90" fmla="*/ 8712 w 10000"/>
                  <a:gd name="connsiteY90" fmla="*/ 8148 h 10000"/>
                  <a:gd name="connsiteX91" fmla="*/ 8500 w 10000"/>
                  <a:gd name="connsiteY91" fmla="*/ 8000 h 10000"/>
                  <a:gd name="connsiteX92" fmla="*/ 8424 w 10000"/>
                  <a:gd name="connsiteY92" fmla="*/ 7852 h 10000"/>
                  <a:gd name="connsiteX93" fmla="*/ 8568 w 10000"/>
                  <a:gd name="connsiteY93" fmla="*/ 7407 h 10000"/>
                  <a:gd name="connsiteX94" fmla="*/ 8712 w 10000"/>
                  <a:gd name="connsiteY94" fmla="*/ 7185 h 10000"/>
                  <a:gd name="connsiteX95" fmla="*/ 8856 w 10000"/>
                  <a:gd name="connsiteY95" fmla="*/ 7111 h 10000"/>
                  <a:gd name="connsiteX96" fmla="*/ 9356 w 10000"/>
                  <a:gd name="connsiteY96" fmla="*/ 7185 h 10000"/>
                  <a:gd name="connsiteX97" fmla="*/ 9712 w 10000"/>
                  <a:gd name="connsiteY97" fmla="*/ 7333 h 10000"/>
                  <a:gd name="connsiteX98" fmla="*/ 10000 w 10000"/>
                  <a:gd name="connsiteY98" fmla="*/ 7630 h 10000"/>
                  <a:gd name="connsiteX99" fmla="*/ 10000 w 10000"/>
                  <a:gd name="connsiteY99" fmla="*/ 7259 h 10000"/>
                  <a:gd name="connsiteX100" fmla="*/ 9788 w 10000"/>
                  <a:gd name="connsiteY100" fmla="*/ 6963 h 10000"/>
                  <a:gd name="connsiteX0" fmla="*/ 9788 w 10000"/>
                  <a:gd name="connsiteY0" fmla="*/ 6963 h 10000"/>
                  <a:gd name="connsiteX1" fmla="*/ 9500 w 10000"/>
                  <a:gd name="connsiteY1" fmla="*/ 6741 h 10000"/>
                  <a:gd name="connsiteX2" fmla="*/ 9212 w 10000"/>
                  <a:gd name="connsiteY2" fmla="*/ 6593 h 10000"/>
                  <a:gd name="connsiteX3" fmla="*/ 8500 w 10000"/>
                  <a:gd name="connsiteY3" fmla="*/ 6222 h 10000"/>
                  <a:gd name="connsiteX4" fmla="*/ 7788 w 10000"/>
                  <a:gd name="connsiteY4" fmla="*/ 5852 h 10000"/>
                  <a:gd name="connsiteX5" fmla="*/ 7924 w 10000"/>
                  <a:gd name="connsiteY5" fmla="*/ 5704 h 10000"/>
                  <a:gd name="connsiteX6" fmla="*/ 7856 w 10000"/>
                  <a:gd name="connsiteY6" fmla="*/ 5556 h 10000"/>
                  <a:gd name="connsiteX7" fmla="*/ 7644 w 10000"/>
                  <a:gd name="connsiteY7" fmla="*/ 5407 h 10000"/>
                  <a:gd name="connsiteX8" fmla="*/ 7356 w 10000"/>
                  <a:gd name="connsiteY8" fmla="*/ 5481 h 10000"/>
                  <a:gd name="connsiteX9" fmla="*/ 6924 w 10000"/>
                  <a:gd name="connsiteY9" fmla="*/ 5481 h 10000"/>
                  <a:gd name="connsiteX10" fmla="*/ 6568 w 10000"/>
                  <a:gd name="connsiteY10" fmla="*/ 5259 h 10000"/>
                  <a:gd name="connsiteX11" fmla="*/ 6212 w 10000"/>
                  <a:gd name="connsiteY11" fmla="*/ 4889 h 10000"/>
                  <a:gd name="connsiteX12" fmla="*/ 6000 w 10000"/>
                  <a:gd name="connsiteY12" fmla="*/ 4519 h 10000"/>
                  <a:gd name="connsiteX13" fmla="*/ 5788 w 10000"/>
                  <a:gd name="connsiteY13" fmla="*/ 4148 h 10000"/>
                  <a:gd name="connsiteX14" fmla="*/ 5432 w 10000"/>
                  <a:gd name="connsiteY14" fmla="*/ 3778 h 10000"/>
                  <a:gd name="connsiteX15" fmla="*/ 4712 w 10000"/>
                  <a:gd name="connsiteY15" fmla="*/ 3185 h 10000"/>
                  <a:gd name="connsiteX16" fmla="*/ 4432 w 10000"/>
                  <a:gd name="connsiteY16" fmla="*/ 2741 h 10000"/>
                  <a:gd name="connsiteX17" fmla="*/ 4432 w 10000"/>
                  <a:gd name="connsiteY17" fmla="*/ 2593 h 10000"/>
                  <a:gd name="connsiteX18" fmla="*/ 4568 w 10000"/>
                  <a:gd name="connsiteY18" fmla="*/ 2370 h 10000"/>
                  <a:gd name="connsiteX19" fmla="*/ 4644 w 10000"/>
                  <a:gd name="connsiteY19" fmla="*/ 2222 h 10000"/>
                  <a:gd name="connsiteX20" fmla="*/ 4568 w 10000"/>
                  <a:gd name="connsiteY20" fmla="*/ 2074 h 10000"/>
                  <a:gd name="connsiteX21" fmla="*/ 4500 w 10000"/>
                  <a:gd name="connsiteY21" fmla="*/ 2000 h 10000"/>
                  <a:gd name="connsiteX22" fmla="*/ 4500 w 10000"/>
                  <a:gd name="connsiteY22" fmla="*/ 1852 h 10000"/>
                  <a:gd name="connsiteX23" fmla="*/ 4712 w 10000"/>
                  <a:gd name="connsiteY23" fmla="*/ 1704 h 10000"/>
                  <a:gd name="connsiteX24" fmla="*/ 5432 w 10000"/>
                  <a:gd name="connsiteY24" fmla="*/ 1407 h 10000"/>
                  <a:gd name="connsiteX25" fmla="*/ 5500 w 10000"/>
                  <a:gd name="connsiteY25" fmla="*/ 1333 h 10000"/>
                  <a:gd name="connsiteX26" fmla="*/ 5432 w 10000"/>
                  <a:gd name="connsiteY26" fmla="*/ 815 h 10000"/>
                  <a:gd name="connsiteX27" fmla="*/ 5500 w 10000"/>
                  <a:gd name="connsiteY27" fmla="*/ 519 h 10000"/>
                  <a:gd name="connsiteX28" fmla="*/ 4500 w 10000"/>
                  <a:gd name="connsiteY28" fmla="*/ 222 h 10000"/>
                  <a:gd name="connsiteX29" fmla="*/ 4356 w 10000"/>
                  <a:gd name="connsiteY29" fmla="*/ 0 h 10000"/>
                  <a:gd name="connsiteX30" fmla="*/ 3712 w 10000"/>
                  <a:gd name="connsiteY30" fmla="*/ 74 h 10000"/>
                  <a:gd name="connsiteX31" fmla="*/ 3432 w 10000"/>
                  <a:gd name="connsiteY31" fmla="*/ 370 h 10000"/>
                  <a:gd name="connsiteX32" fmla="*/ 3144 w 10000"/>
                  <a:gd name="connsiteY32" fmla="*/ 296 h 10000"/>
                  <a:gd name="connsiteX33" fmla="*/ 3000 w 10000"/>
                  <a:gd name="connsiteY33" fmla="*/ 593 h 10000"/>
                  <a:gd name="connsiteX34" fmla="*/ 2712 w 10000"/>
                  <a:gd name="connsiteY34" fmla="*/ 593 h 10000"/>
                  <a:gd name="connsiteX35" fmla="*/ 2500 w 10000"/>
                  <a:gd name="connsiteY35" fmla="*/ 741 h 10000"/>
                  <a:gd name="connsiteX36" fmla="*/ 2144 w 10000"/>
                  <a:gd name="connsiteY36" fmla="*/ 667 h 10000"/>
                  <a:gd name="connsiteX37" fmla="*/ 1932 w 10000"/>
                  <a:gd name="connsiteY37" fmla="*/ 1407 h 10000"/>
                  <a:gd name="connsiteX38" fmla="*/ 1356 w 10000"/>
                  <a:gd name="connsiteY38" fmla="*/ 667 h 10000"/>
                  <a:gd name="connsiteX39" fmla="*/ 1000 w 10000"/>
                  <a:gd name="connsiteY39" fmla="*/ 1259 h 10000"/>
                  <a:gd name="connsiteX40" fmla="*/ 212 w 10000"/>
                  <a:gd name="connsiteY40" fmla="*/ 1333 h 10000"/>
                  <a:gd name="connsiteX41" fmla="*/ 356 w 10000"/>
                  <a:gd name="connsiteY41" fmla="*/ 1926 h 10000"/>
                  <a:gd name="connsiteX42" fmla="*/ 0 w 10000"/>
                  <a:gd name="connsiteY42" fmla="*/ 2148 h 10000"/>
                  <a:gd name="connsiteX43" fmla="*/ 144 w 10000"/>
                  <a:gd name="connsiteY43" fmla="*/ 2963 h 10000"/>
                  <a:gd name="connsiteX44" fmla="*/ 644 w 10000"/>
                  <a:gd name="connsiteY44" fmla="*/ 3630 h 10000"/>
                  <a:gd name="connsiteX45" fmla="*/ 788 w 10000"/>
                  <a:gd name="connsiteY45" fmla="*/ 3630 h 10000"/>
                  <a:gd name="connsiteX46" fmla="*/ 1144 w 10000"/>
                  <a:gd name="connsiteY46" fmla="*/ 3481 h 10000"/>
                  <a:gd name="connsiteX47" fmla="*/ 1356 w 10000"/>
                  <a:gd name="connsiteY47" fmla="*/ 3185 h 10000"/>
                  <a:gd name="connsiteX48" fmla="*/ 1712 w 10000"/>
                  <a:gd name="connsiteY48" fmla="*/ 2963 h 10000"/>
                  <a:gd name="connsiteX49" fmla="*/ 2068 w 10000"/>
                  <a:gd name="connsiteY49" fmla="*/ 3111 h 10000"/>
                  <a:gd name="connsiteX50" fmla="*/ 2212 w 10000"/>
                  <a:gd name="connsiteY50" fmla="*/ 3259 h 10000"/>
                  <a:gd name="connsiteX51" fmla="*/ 2356 w 10000"/>
                  <a:gd name="connsiteY51" fmla="*/ 3407 h 10000"/>
                  <a:gd name="connsiteX52" fmla="*/ 2644 w 10000"/>
                  <a:gd name="connsiteY52" fmla="*/ 3407 h 10000"/>
                  <a:gd name="connsiteX53" fmla="*/ 2788 w 10000"/>
                  <a:gd name="connsiteY53" fmla="*/ 3556 h 10000"/>
                  <a:gd name="connsiteX54" fmla="*/ 2856 w 10000"/>
                  <a:gd name="connsiteY54" fmla="*/ 3926 h 10000"/>
                  <a:gd name="connsiteX55" fmla="*/ 3068 w 10000"/>
                  <a:gd name="connsiteY55" fmla="*/ 4370 h 10000"/>
                  <a:gd name="connsiteX56" fmla="*/ 3144 w 10000"/>
                  <a:gd name="connsiteY56" fmla="*/ 4593 h 10000"/>
                  <a:gd name="connsiteX57" fmla="*/ 3356 w 10000"/>
                  <a:gd name="connsiteY57" fmla="*/ 4741 h 10000"/>
                  <a:gd name="connsiteX58" fmla="*/ 3644 w 10000"/>
                  <a:gd name="connsiteY58" fmla="*/ 5111 h 10000"/>
                  <a:gd name="connsiteX59" fmla="*/ 4000 w 10000"/>
                  <a:gd name="connsiteY59" fmla="*/ 5333 h 10000"/>
                  <a:gd name="connsiteX60" fmla="*/ 4212 w 10000"/>
                  <a:gd name="connsiteY60" fmla="*/ 5481 h 10000"/>
                  <a:gd name="connsiteX61" fmla="*/ 4356 w 10000"/>
                  <a:gd name="connsiteY61" fmla="*/ 5630 h 10000"/>
                  <a:gd name="connsiteX62" fmla="*/ 5288 w 10000"/>
                  <a:gd name="connsiteY62" fmla="*/ 6444 h 10000"/>
                  <a:gd name="connsiteX63" fmla="*/ 5500 w 10000"/>
                  <a:gd name="connsiteY63" fmla="*/ 6370 h 10000"/>
                  <a:gd name="connsiteX64" fmla="*/ 6000 w 10000"/>
                  <a:gd name="connsiteY64" fmla="*/ 6593 h 10000"/>
                  <a:gd name="connsiteX65" fmla="*/ 6288 w 10000"/>
                  <a:gd name="connsiteY65" fmla="*/ 6889 h 10000"/>
                  <a:gd name="connsiteX66" fmla="*/ 6568 w 10000"/>
                  <a:gd name="connsiteY66" fmla="*/ 6963 h 10000"/>
                  <a:gd name="connsiteX67" fmla="*/ 6568 w 10000"/>
                  <a:gd name="connsiteY67" fmla="*/ 7111 h 10000"/>
                  <a:gd name="connsiteX68" fmla="*/ 6856 w 10000"/>
                  <a:gd name="connsiteY68" fmla="*/ 7111 h 10000"/>
                  <a:gd name="connsiteX69" fmla="*/ 7000 w 10000"/>
                  <a:gd name="connsiteY69" fmla="*/ 7407 h 10000"/>
                  <a:gd name="connsiteX70" fmla="*/ 7212 w 10000"/>
                  <a:gd name="connsiteY70" fmla="*/ 7630 h 10000"/>
                  <a:gd name="connsiteX71" fmla="*/ 7568 w 10000"/>
                  <a:gd name="connsiteY71" fmla="*/ 7778 h 10000"/>
                  <a:gd name="connsiteX72" fmla="*/ 7856 w 10000"/>
                  <a:gd name="connsiteY72" fmla="*/ 7926 h 10000"/>
                  <a:gd name="connsiteX73" fmla="*/ 8000 w 10000"/>
                  <a:gd name="connsiteY73" fmla="*/ 8370 h 10000"/>
                  <a:gd name="connsiteX74" fmla="*/ 8288 w 10000"/>
                  <a:gd name="connsiteY74" fmla="*/ 9111 h 10000"/>
                  <a:gd name="connsiteX75" fmla="*/ 8068 w 10000"/>
                  <a:gd name="connsiteY75" fmla="*/ 9111 h 10000"/>
                  <a:gd name="connsiteX76" fmla="*/ 7924 w 10000"/>
                  <a:gd name="connsiteY76" fmla="*/ 9259 h 10000"/>
                  <a:gd name="connsiteX77" fmla="*/ 7924 w 10000"/>
                  <a:gd name="connsiteY77" fmla="*/ 9407 h 10000"/>
                  <a:gd name="connsiteX78" fmla="*/ 7856 w 10000"/>
                  <a:gd name="connsiteY78" fmla="*/ 9630 h 10000"/>
                  <a:gd name="connsiteX79" fmla="*/ 7788 w 10000"/>
                  <a:gd name="connsiteY79" fmla="*/ 9778 h 10000"/>
                  <a:gd name="connsiteX80" fmla="*/ 7924 w 10000"/>
                  <a:gd name="connsiteY80" fmla="*/ 9926 h 10000"/>
                  <a:gd name="connsiteX81" fmla="*/ 8068 w 10000"/>
                  <a:gd name="connsiteY81" fmla="*/ 10000 h 10000"/>
                  <a:gd name="connsiteX82" fmla="*/ 8288 w 10000"/>
                  <a:gd name="connsiteY82" fmla="*/ 9926 h 10000"/>
                  <a:gd name="connsiteX83" fmla="*/ 8424 w 10000"/>
                  <a:gd name="connsiteY83" fmla="*/ 9630 h 10000"/>
                  <a:gd name="connsiteX84" fmla="*/ 8568 w 10000"/>
                  <a:gd name="connsiteY84" fmla="*/ 9259 h 10000"/>
                  <a:gd name="connsiteX85" fmla="*/ 8712 w 10000"/>
                  <a:gd name="connsiteY85" fmla="*/ 8889 h 10000"/>
                  <a:gd name="connsiteX86" fmla="*/ 9068 w 10000"/>
                  <a:gd name="connsiteY86" fmla="*/ 8815 h 10000"/>
                  <a:gd name="connsiteX87" fmla="*/ 9068 w 10000"/>
                  <a:gd name="connsiteY87" fmla="*/ 8370 h 10000"/>
                  <a:gd name="connsiteX88" fmla="*/ 8924 w 10000"/>
                  <a:gd name="connsiteY88" fmla="*/ 8222 h 10000"/>
                  <a:gd name="connsiteX89" fmla="*/ 8712 w 10000"/>
                  <a:gd name="connsiteY89" fmla="*/ 8148 h 10000"/>
                  <a:gd name="connsiteX90" fmla="*/ 8500 w 10000"/>
                  <a:gd name="connsiteY90" fmla="*/ 8000 h 10000"/>
                  <a:gd name="connsiteX91" fmla="*/ 8424 w 10000"/>
                  <a:gd name="connsiteY91" fmla="*/ 7852 h 10000"/>
                  <a:gd name="connsiteX92" fmla="*/ 8568 w 10000"/>
                  <a:gd name="connsiteY92" fmla="*/ 7407 h 10000"/>
                  <a:gd name="connsiteX93" fmla="*/ 8712 w 10000"/>
                  <a:gd name="connsiteY93" fmla="*/ 7185 h 10000"/>
                  <a:gd name="connsiteX94" fmla="*/ 8856 w 10000"/>
                  <a:gd name="connsiteY94" fmla="*/ 7111 h 10000"/>
                  <a:gd name="connsiteX95" fmla="*/ 9356 w 10000"/>
                  <a:gd name="connsiteY95" fmla="*/ 7185 h 10000"/>
                  <a:gd name="connsiteX96" fmla="*/ 9712 w 10000"/>
                  <a:gd name="connsiteY96" fmla="*/ 7333 h 10000"/>
                  <a:gd name="connsiteX97" fmla="*/ 10000 w 10000"/>
                  <a:gd name="connsiteY97" fmla="*/ 7630 h 10000"/>
                  <a:gd name="connsiteX98" fmla="*/ 10000 w 10000"/>
                  <a:gd name="connsiteY98" fmla="*/ 7259 h 10000"/>
                  <a:gd name="connsiteX99" fmla="*/ 9788 w 10000"/>
                  <a:gd name="connsiteY99" fmla="*/ 6963 h 10000"/>
                  <a:gd name="connsiteX0" fmla="*/ 9788 w 10000"/>
                  <a:gd name="connsiteY0" fmla="*/ 6963 h 10000"/>
                  <a:gd name="connsiteX1" fmla="*/ 9500 w 10000"/>
                  <a:gd name="connsiteY1" fmla="*/ 6741 h 10000"/>
                  <a:gd name="connsiteX2" fmla="*/ 9212 w 10000"/>
                  <a:gd name="connsiteY2" fmla="*/ 6593 h 10000"/>
                  <a:gd name="connsiteX3" fmla="*/ 8500 w 10000"/>
                  <a:gd name="connsiteY3" fmla="*/ 6222 h 10000"/>
                  <a:gd name="connsiteX4" fmla="*/ 7788 w 10000"/>
                  <a:gd name="connsiteY4" fmla="*/ 5852 h 10000"/>
                  <a:gd name="connsiteX5" fmla="*/ 7924 w 10000"/>
                  <a:gd name="connsiteY5" fmla="*/ 5704 h 10000"/>
                  <a:gd name="connsiteX6" fmla="*/ 7856 w 10000"/>
                  <a:gd name="connsiteY6" fmla="*/ 5556 h 10000"/>
                  <a:gd name="connsiteX7" fmla="*/ 7644 w 10000"/>
                  <a:gd name="connsiteY7" fmla="*/ 5407 h 10000"/>
                  <a:gd name="connsiteX8" fmla="*/ 7356 w 10000"/>
                  <a:gd name="connsiteY8" fmla="*/ 5481 h 10000"/>
                  <a:gd name="connsiteX9" fmla="*/ 6924 w 10000"/>
                  <a:gd name="connsiteY9" fmla="*/ 5481 h 10000"/>
                  <a:gd name="connsiteX10" fmla="*/ 6568 w 10000"/>
                  <a:gd name="connsiteY10" fmla="*/ 5259 h 10000"/>
                  <a:gd name="connsiteX11" fmla="*/ 6212 w 10000"/>
                  <a:gd name="connsiteY11" fmla="*/ 4889 h 10000"/>
                  <a:gd name="connsiteX12" fmla="*/ 6000 w 10000"/>
                  <a:gd name="connsiteY12" fmla="*/ 4519 h 10000"/>
                  <a:gd name="connsiteX13" fmla="*/ 5788 w 10000"/>
                  <a:gd name="connsiteY13" fmla="*/ 4148 h 10000"/>
                  <a:gd name="connsiteX14" fmla="*/ 5432 w 10000"/>
                  <a:gd name="connsiteY14" fmla="*/ 3778 h 10000"/>
                  <a:gd name="connsiteX15" fmla="*/ 4712 w 10000"/>
                  <a:gd name="connsiteY15" fmla="*/ 3185 h 10000"/>
                  <a:gd name="connsiteX16" fmla="*/ 4432 w 10000"/>
                  <a:gd name="connsiteY16" fmla="*/ 2741 h 10000"/>
                  <a:gd name="connsiteX17" fmla="*/ 4432 w 10000"/>
                  <a:gd name="connsiteY17" fmla="*/ 2593 h 10000"/>
                  <a:gd name="connsiteX18" fmla="*/ 4568 w 10000"/>
                  <a:gd name="connsiteY18" fmla="*/ 2370 h 10000"/>
                  <a:gd name="connsiteX19" fmla="*/ 4644 w 10000"/>
                  <a:gd name="connsiteY19" fmla="*/ 2222 h 10000"/>
                  <a:gd name="connsiteX20" fmla="*/ 4568 w 10000"/>
                  <a:gd name="connsiteY20" fmla="*/ 2074 h 10000"/>
                  <a:gd name="connsiteX21" fmla="*/ 4500 w 10000"/>
                  <a:gd name="connsiteY21" fmla="*/ 2000 h 10000"/>
                  <a:gd name="connsiteX22" fmla="*/ 4500 w 10000"/>
                  <a:gd name="connsiteY22" fmla="*/ 1852 h 10000"/>
                  <a:gd name="connsiteX23" fmla="*/ 4712 w 10000"/>
                  <a:gd name="connsiteY23" fmla="*/ 1704 h 10000"/>
                  <a:gd name="connsiteX24" fmla="*/ 5432 w 10000"/>
                  <a:gd name="connsiteY24" fmla="*/ 1407 h 10000"/>
                  <a:gd name="connsiteX25" fmla="*/ 5500 w 10000"/>
                  <a:gd name="connsiteY25" fmla="*/ 1333 h 10000"/>
                  <a:gd name="connsiteX26" fmla="*/ 5432 w 10000"/>
                  <a:gd name="connsiteY26" fmla="*/ 815 h 10000"/>
                  <a:gd name="connsiteX27" fmla="*/ 5500 w 10000"/>
                  <a:gd name="connsiteY27" fmla="*/ 519 h 10000"/>
                  <a:gd name="connsiteX28" fmla="*/ 4500 w 10000"/>
                  <a:gd name="connsiteY28" fmla="*/ 222 h 10000"/>
                  <a:gd name="connsiteX29" fmla="*/ 4356 w 10000"/>
                  <a:gd name="connsiteY29" fmla="*/ 0 h 10000"/>
                  <a:gd name="connsiteX30" fmla="*/ 3712 w 10000"/>
                  <a:gd name="connsiteY30" fmla="*/ 74 h 10000"/>
                  <a:gd name="connsiteX31" fmla="*/ 3432 w 10000"/>
                  <a:gd name="connsiteY31" fmla="*/ 370 h 10000"/>
                  <a:gd name="connsiteX32" fmla="*/ 3144 w 10000"/>
                  <a:gd name="connsiteY32" fmla="*/ 296 h 10000"/>
                  <a:gd name="connsiteX33" fmla="*/ 3000 w 10000"/>
                  <a:gd name="connsiteY33" fmla="*/ 593 h 10000"/>
                  <a:gd name="connsiteX34" fmla="*/ 2712 w 10000"/>
                  <a:gd name="connsiteY34" fmla="*/ 593 h 10000"/>
                  <a:gd name="connsiteX35" fmla="*/ 2500 w 10000"/>
                  <a:gd name="connsiteY35" fmla="*/ 741 h 10000"/>
                  <a:gd name="connsiteX36" fmla="*/ 2144 w 10000"/>
                  <a:gd name="connsiteY36" fmla="*/ 667 h 10000"/>
                  <a:gd name="connsiteX37" fmla="*/ 1932 w 10000"/>
                  <a:gd name="connsiteY37" fmla="*/ 1407 h 10000"/>
                  <a:gd name="connsiteX38" fmla="*/ 1356 w 10000"/>
                  <a:gd name="connsiteY38" fmla="*/ 667 h 10000"/>
                  <a:gd name="connsiteX39" fmla="*/ 1000 w 10000"/>
                  <a:gd name="connsiteY39" fmla="*/ 1259 h 10000"/>
                  <a:gd name="connsiteX40" fmla="*/ 212 w 10000"/>
                  <a:gd name="connsiteY40" fmla="*/ 1333 h 10000"/>
                  <a:gd name="connsiteX41" fmla="*/ 356 w 10000"/>
                  <a:gd name="connsiteY41" fmla="*/ 1926 h 10000"/>
                  <a:gd name="connsiteX42" fmla="*/ 0 w 10000"/>
                  <a:gd name="connsiteY42" fmla="*/ 2148 h 10000"/>
                  <a:gd name="connsiteX43" fmla="*/ 144 w 10000"/>
                  <a:gd name="connsiteY43" fmla="*/ 2963 h 10000"/>
                  <a:gd name="connsiteX44" fmla="*/ 788 w 10000"/>
                  <a:gd name="connsiteY44" fmla="*/ 3630 h 10000"/>
                  <a:gd name="connsiteX45" fmla="*/ 1144 w 10000"/>
                  <a:gd name="connsiteY45" fmla="*/ 3481 h 10000"/>
                  <a:gd name="connsiteX46" fmla="*/ 1356 w 10000"/>
                  <a:gd name="connsiteY46" fmla="*/ 3185 h 10000"/>
                  <a:gd name="connsiteX47" fmla="*/ 1712 w 10000"/>
                  <a:gd name="connsiteY47" fmla="*/ 2963 h 10000"/>
                  <a:gd name="connsiteX48" fmla="*/ 2068 w 10000"/>
                  <a:gd name="connsiteY48" fmla="*/ 3111 h 10000"/>
                  <a:gd name="connsiteX49" fmla="*/ 2212 w 10000"/>
                  <a:gd name="connsiteY49" fmla="*/ 3259 h 10000"/>
                  <a:gd name="connsiteX50" fmla="*/ 2356 w 10000"/>
                  <a:gd name="connsiteY50" fmla="*/ 3407 h 10000"/>
                  <a:gd name="connsiteX51" fmla="*/ 2644 w 10000"/>
                  <a:gd name="connsiteY51" fmla="*/ 3407 h 10000"/>
                  <a:gd name="connsiteX52" fmla="*/ 2788 w 10000"/>
                  <a:gd name="connsiteY52" fmla="*/ 3556 h 10000"/>
                  <a:gd name="connsiteX53" fmla="*/ 2856 w 10000"/>
                  <a:gd name="connsiteY53" fmla="*/ 3926 h 10000"/>
                  <a:gd name="connsiteX54" fmla="*/ 3068 w 10000"/>
                  <a:gd name="connsiteY54" fmla="*/ 4370 h 10000"/>
                  <a:gd name="connsiteX55" fmla="*/ 3144 w 10000"/>
                  <a:gd name="connsiteY55" fmla="*/ 4593 h 10000"/>
                  <a:gd name="connsiteX56" fmla="*/ 3356 w 10000"/>
                  <a:gd name="connsiteY56" fmla="*/ 4741 h 10000"/>
                  <a:gd name="connsiteX57" fmla="*/ 3644 w 10000"/>
                  <a:gd name="connsiteY57" fmla="*/ 5111 h 10000"/>
                  <a:gd name="connsiteX58" fmla="*/ 4000 w 10000"/>
                  <a:gd name="connsiteY58" fmla="*/ 5333 h 10000"/>
                  <a:gd name="connsiteX59" fmla="*/ 4212 w 10000"/>
                  <a:gd name="connsiteY59" fmla="*/ 5481 h 10000"/>
                  <a:gd name="connsiteX60" fmla="*/ 4356 w 10000"/>
                  <a:gd name="connsiteY60" fmla="*/ 5630 h 10000"/>
                  <a:gd name="connsiteX61" fmla="*/ 5288 w 10000"/>
                  <a:gd name="connsiteY61" fmla="*/ 6444 h 10000"/>
                  <a:gd name="connsiteX62" fmla="*/ 5500 w 10000"/>
                  <a:gd name="connsiteY62" fmla="*/ 6370 h 10000"/>
                  <a:gd name="connsiteX63" fmla="*/ 6000 w 10000"/>
                  <a:gd name="connsiteY63" fmla="*/ 6593 h 10000"/>
                  <a:gd name="connsiteX64" fmla="*/ 6288 w 10000"/>
                  <a:gd name="connsiteY64" fmla="*/ 6889 h 10000"/>
                  <a:gd name="connsiteX65" fmla="*/ 6568 w 10000"/>
                  <a:gd name="connsiteY65" fmla="*/ 6963 h 10000"/>
                  <a:gd name="connsiteX66" fmla="*/ 6568 w 10000"/>
                  <a:gd name="connsiteY66" fmla="*/ 7111 h 10000"/>
                  <a:gd name="connsiteX67" fmla="*/ 6856 w 10000"/>
                  <a:gd name="connsiteY67" fmla="*/ 7111 h 10000"/>
                  <a:gd name="connsiteX68" fmla="*/ 7000 w 10000"/>
                  <a:gd name="connsiteY68" fmla="*/ 7407 h 10000"/>
                  <a:gd name="connsiteX69" fmla="*/ 7212 w 10000"/>
                  <a:gd name="connsiteY69" fmla="*/ 7630 h 10000"/>
                  <a:gd name="connsiteX70" fmla="*/ 7568 w 10000"/>
                  <a:gd name="connsiteY70" fmla="*/ 7778 h 10000"/>
                  <a:gd name="connsiteX71" fmla="*/ 7856 w 10000"/>
                  <a:gd name="connsiteY71" fmla="*/ 7926 h 10000"/>
                  <a:gd name="connsiteX72" fmla="*/ 8000 w 10000"/>
                  <a:gd name="connsiteY72" fmla="*/ 8370 h 10000"/>
                  <a:gd name="connsiteX73" fmla="*/ 8288 w 10000"/>
                  <a:gd name="connsiteY73" fmla="*/ 9111 h 10000"/>
                  <a:gd name="connsiteX74" fmla="*/ 8068 w 10000"/>
                  <a:gd name="connsiteY74" fmla="*/ 9111 h 10000"/>
                  <a:gd name="connsiteX75" fmla="*/ 7924 w 10000"/>
                  <a:gd name="connsiteY75" fmla="*/ 9259 h 10000"/>
                  <a:gd name="connsiteX76" fmla="*/ 7924 w 10000"/>
                  <a:gd name="connsiteY76" fmla="*/ 9407 h 10000"/>
                  <a:gd name="connsiteX77" fmla="*/ 7856 w 10000"/>
                  <a:gd name="connsiteY77" fmla="*/ 9630 h 10000"/>
                  <a:gd name="connsiteX78" fmla="*/ 7788 w 10000"/>
                  <a:gd name="connsiteY78" fmla="*/ 9778 h 10000"/>
                  <a:gd name="connsiteX79" fmla="*/ 7924 w 10000"/>
                  <a:gd name="connsiteY79" fmla="*/ 9926 h 10000"/>
                  <a:gd name="connsiteX80" fmla="*/ 8068 w 10000"/>
                  <a:gd name="connsiteY80" fmla="*/ 10000 h 10000"/>
                  <a:gd name="connsiteX81" fmla="*/ 8288 w 10000"/>
                  <a:gd name="connsiteY81" fmla="*/ 9926 h 10000"/>
                  <a:gd name="connsiteX82" fmla="*/ 8424 w 10000"/>
                  <a:gd name="connsiteY82" fmla="*/ 9630 h 10000"/>
                  <a:gd name="connsiteX83" fmla="*/ 8568 w 10000"/>
                  <a:gd name="connsiteY83" fmla="*/ 9259 h 10000"/>
                  <a:gd name="connsiteX84" fmla="*/ 8712 w 10000"/>
                  <a:gd name="connsiteY84" fmla="*/ 8889 h 10000"/>
                  <a:gd name="connsiteX85" fmla="*/ 9068 w 10000"/>
                  <a:gd name="connsiteY85" fmla="*/ 8815 h 10000"/>
                  <a:gd name="connsiteX86" fmla="*/ 9068 w 10000"/>
                  <a:gd name="connsiteY86" fmla="*/ 8370 h 10000"/>
                  <a:gd name="connsiteX87" fmla="*/ 8924 w 10000"/>
                  <a:gd name="connsiteY87" fmla="*/ 8222 h 10000"/>
                  <a:gd name="connsiteX88" fmla="*/ 8712 w 10000"/>
                  <a:gd name="connsiteY88" fmla="*/ 8148 h 10000"/>
                  <a:gd name="connsiteX89" fmla="*/ 8500 w 10000"/>
                  <a:gd name="connsiteY89" fmla="*/ 8000 h 10000"/>
                  <a:gd name="connsiteX90" fmla="*/ 8424 w 10000"/>
                  <a:gd name="connsiteY90" fmla="*/ 7852 h 10000"/>
                  <a:gd name="connsiteX91" fmla="*/ 8568 w 10000"/>
                  <a:gd name="connsiteY91" fmla="*/ 7407 h 10000"/>
                  <a:gd name="connsiteX92" fmla="*/ 8712 w 10000"/>
                  <a:gd name="connsiteY92" fmla="*/ 7185 h 10000"/>
                  <a:gd name="connsiteX93" fmla="*/ 8856 w 10000"/>
                  <a:gd name="connsiteY93" fmla="*/ 7111 h 10000"/>
                  <a:gd name="connsiteX94" fmla="*/ 9356 w 10000"/>
                  <a:gd name="connsiteY94" fmla="*/ 7185 h 10000"/>
                  <a:gd name="connsiteX95" fmla="*/ 9712 w 10000"/>
                  <a:gd name="connsiteY95" fmla="*/ 7333 h 10000"/>
                  <a:gd name="connsiteX96" fmla="*/ 10000 w 10000"/>
                  <a:gd name="connsiteY96" fmla="*/ 7630 h 10000"/>
                  <a:gd name="connsiteX97" fmla="*/ 10000 w 10000"/>
                  <a:gd name="connsiteY97" fmla="*/ 7259 h 10000"/>
                  <a:gd name="connsiteX98" fmla="*/ 9788 w 10000"/>
                  <a:gd name="connsiteY98" fmla="*/ 6963 h 10000"/>
                  <a:gd name="connsiteX0" fmla="*/ 9788 w 10000"/>
                  <a:gd name="connsiteY0" fmla="*/ 6963 h 10000"/>
                  <a:gd name="connsiteX1" fmla="*/ 9500 w 10000"/>
                  <a:gd name="connsiteY1" fmla="*/ 6741 h 10000"/>
                  <a:gd name="connsiteX2" fmla="*/ 9212 w 10000"/>
                  <a:gd name="connsiteY2" fmla="*/ 6593 h 10000"/>
                  <a:gd name="connsiteX3" fmla="*/ 8500 w 10000"/>
                  <a:gd name="connsiteY3" fmla="*/ 6222 h 10000"/>
                  <a:gd name="connsiteX4" fmla="*/ 7788 w 10000"/>
                  <a:gd name="connsiteY4" fmla="*/ 5852 h 10000"/>
                  <a:gd name="connsiteX5" fmla="*/ 7924 w 10000"/>
                  <a:gd name="connsiteY5" fmla="*/ 5704 h 10000"/>
                  <a:gd name="connsiteX6" fmla="*/ 7856 w 10000"/>
                  <a:gd name="connsiteY6" fmla="*/ 5556 h 10000"/>
                  <a:gd name="connsiteX7" fmla="*/ 7644 w 10000"/>
                  <a:gd name="connsiteY7" fmla="*/ 5407 h 10000"/>
                  <a:gd name="connsiteX8" fmla="*/ 7356 w 10000"/>
                  <a:gd name="connsiteY8" fmla="*/ 5481 h 10000"/>
                  <a:gd name="connsiteX9" fmla="*/ 6924 w 10000"/>
                  <a:gd name="connsiteY9" fmla="*/ 5481 h 10000"/>
                  <a:gd name="connsiteX10" fmla="*/ 6568 w 10000"/>
                  <a:gd name="connsiteY10" fmla="*/ 5259 h 10000"/>
                  <a:gd name="connsiteX11" fmla="*/ 6212 w 10000"/>
                  <a:gd name="connsiteY11" fmla="*/ 4889 h 10000"/>
                  <a:gd name="connsiteX12" fmla="*/ 6000 w 10000"/>
                  <a:gd name="connsiteY12" fmla="*/ 4519 h 10000"/>
                  <a:gd name="connsiteX13" fmla="*/ 5788 w 10000"/>
                  <a:gd name="connsiteY13" fmla="*/ 4148 h 10000"/>
                  <a:gd name="connsiteX14" fmla="*/ 5432 w 10000"/>
                  <a:gd name="connsiteY14" fmla="*/ 3778 h 10000"/>
                  <a:gd name="connsiteX15" fmla="*/ 4712 w 10000"/>
                  <a:gd name="connsiteY15" fmla="*/ 3185 h 10000"/>
                  <a:gd name="connsiteX16" fmla="*/ 4432 w 10000"/>
                  <a:gd name="connsiteY16" fmla="*/ 2741 h 10000"/>
                  <a:gd name="connsiteX17" fmla="*/ 4432 w 10000"/>
                  <a:gd name="connsiteY17" fmla="*/ 2593 h 10000"/>
                  <a:gd name="connsiteX18" fmla="*/ 4568 w 10000"/>
                  <a:gd name="connsiteY18" fmla="*/ 2370 h 10000"/>
                  <a:gd name="connsiteX19" fmla="*/ 4644 w 10000"/>
                  <a:gd name="connsiteY19" fmla="*/ 2222 h 10000"/>
                  <a:gd name="connsiteX20" fmla="*/ 4568 w 10000"/>
                  <a:gd name="connsiteY20" fmla="*/ 2074 h 10000"/>
                  <a:gd name="connsiteX21" fmla="*/ 4500 w 10000"/>
                  <a:gd name="connsiteY21" fmla="*/ 2000 h 10000"/>
                  <a:gd name="connsiteX22" fmla="*/ 4500 w 10000"/>
                  <a:gd name="connsiteY22" fmla="*/ 1852 h 10000"/>
                  <a:gd name="connsiteX23" fmla="*/ 4712 w 10000"/>
                  <a:gd name="connsiteY23" fmla="*/ 1704 h 10000"/>
                  <a:gd name="connsiteX24" fmla="*/ 5432 w 10000"/>
                  <a:gd name="connsiteY24" fmla="*/ 1407 h 10000"/>
                  <a:gd name="connsiteX25" fmla="*/ 5500 w 10000"/>
                  <a:gd name="connsiteY25" fmla="*/ 1333 h 10000"/>
                  <a:gd name="connsiteX26" fmla="*/ 5432 w 10000"/>
                  <a:gd name="connsiteY26" fmla="*/ 815 h 10000"/>
                  <a:gd name="connsiteX27" fmla="*/ 5500 w 10000"/>
                  <a:gd name="connsiteY27" fmla="*/ 519 h 10000"/>
                  <a:gd name="connsiteX28" fmla="*/ 4500 w 10000"/>
                  <a:gd name="connsiteY28" fmla="*/ 222 h 10000"/>
                  <a:gd name="connsiteX29" fmla="*/ 4356 w 10000"/>
                  <a:gd name="connsiteY29" fmla="*/ 0 h 10000"/>
                  <a:gd name="connsiteX30" fmla="*/ 3712 w 10000"/>
                  <a:gd name="connsiteY30" fmla="*/ 74 h 10000"/>
                  <a:gd name="connsiteX31" fmla="*/ 3432 w 10000"/>
                  <a:gd name="connsiteY31" fmla="*/ 370 h 10000"/>
                  <a:gd name="connsiteX32" fmla="*/ 3144 w 10000"/>
                  <a:gd name="connsiteY32" fmla="*/ 296 h 10000"/>
                  <a:gd name="connsiteX33" fmla="*/ 3000 w 10000"/>
                  <a:gd name="connsiteY33" fmla="*/ 593 h 10000"/>
                  <a:gd name="connsiteX34" fmla="*/ 2712 w 10000"/>
                  <a:gd name="connsiteY34" fmla="*/ 593 h 10000"/>
                  <a:gd name="connsiteX35" fmla="*/ 2500 w 10000"/>
                  <a:gd name="connsiteY35" fmla="*/ 741 h 10000"/>
                  <a:gd name="connsiteX36" fmla="*/ 2144 w 10000"/>
                  <a:gd name="connsiteY36" fmla="*/ 667 h 10000"/>
                  <a:gd name="connsiteX37" fmla="*/ 1932 w 10000"/>
                  <a:gd name="connsiteY37" fmla="*/ 1407 h 10000"/>
                  <a:gd name="connsiteX38" fmla="*/ 1356 w 10000"/>
                  <a:gd name="connsiteY38" fmla="*/ 667 h 10000"/>
                  <a:gd name="connsiteX39" fmla="*/ 1000 w 10000"/>
                  <a:gd name="connsiteY39" fmla="*/ 1259 h 10000"/>
                  <a:gd name="connsiteX40" fmla="*/ 212 w 10000"/>
                  <a:gd name="connsiteY40" fmla="*/ 1333 h 10000"/>
                  <a:gd name="connsiteX41" fmla="*/ 356 w 10000"/>
                  <a:gd name="connsiteY41" fmla="*/ 1926 h 10000"/>
                  <a:gd name="connsiteX42" fmla="*/ 0 w 10000"/>
                  <a:gd name="connsiteY42" fmla="*/ 2148 h 10000"/>
                  <a:gd name="connsiteX43" fmla="*/ 144 w 10000"/>
                  <a:gd name="connsiteY43" fmla="*/ 2963 h 10000"/>
                  <a:gd name="connsiteX44" fmla="*/ 1144 w 10000"/>
                  <a:gd name="connsiteY44" fmla="*/ 3481 h 10000"/>
                  <a:gd name="connsiteX45" fmla="*/ 1356 w 10000"/>
                  <a:gd name="connsiteY45" fmla="*/ 3185 h 10000"/>
                  <a:gd name="connsiteX46" fmla="*/ 1712 w 10000"/>
                  <a:gd name="connsiteY46" fmla="*/ 2963 h 10000"/>
                  <a:gd name="connsiteX47" fmla="*/ 2068 w 10000"/>
                  <a:gd name="connsiteY47" fmla="*/ 3111 h 10000"/>
                  <a:gd name="connsiteX48" fmla="*/ 2212 w 10000"/>
                  <a:gd name="connsiteY48" fmla="*/ 3259 h 10000"/>
                  <a:gd name="connsiteX49" fmla="*/ 2356 w 10000"/>
                  <a:gd name="connsiteY49" fmla="*/ 3407 h 10000"/>
                  <a:gd name="connsiteX50" fmla="*/ 2644 w 10000"/>
                  <a:gd name="connsiteY50" fmla="*/ 3407 h 10000"/>
                  <a:gd name="connsiteX51" fmla="*/ 2788 w 10000"/>
                  <a:gd name="connsiteY51" fmla="*/ 3556 h 10000"/>
                  <a:gd name="connsiteX52" fmla="*/ 2856 w 10000"/>
                  <a:gd name="connsiteY52" fmla="*/ 3926 h 10000"/>
                  <a:gd name="connsiteX53" fmla="*/ 3068 w 10000"/>
                  <a:gd name="connsiteY53" fmla="*/ 4370 h 10000"/>
                  <a:gd name="connsiteX54" fmla="*/ 3144 w 10000"/>
                  <a:gd name="connsiteY54" fmla="*/ 4593 h 10000"/>
                  <a:gd name="connsiteX55" fmla="*/ 3356 w 10000"/>
                  <a:gd name="connsiteY55" fmla="*/ 4741 h 10000"/>
                  <a:gd name="connsiteX56" fmla="*/ 3644 w 10000"/>
                  <a:gd name="connsiteY56" fmla="*/ 5111 h 10000"/>
                  <a:gd name="connsiteX57" fmla="*/ 4000 w 10000"/>
                  <a:gd name="connsiteY57" fmla="*/ 5333 h 10000"/>
                  <a:gd name="connsiteX58" fmla="*/ 4212 w 10000"/>
                  <a:gd name="connsiteY58" fmla="*/ 5481 h 10000"/>
                  <a:gd name="connsiteX59" fmla="*/ 4356 w 10000"/>
                  <a:gd name="connsiteY59" fmla="*/ 5630 h 10000"/>
                  <a:gd name="connsiteX60" fmla="*/ 5288 w 10000"/>
                  <a:gd name="connsiteY60" fmla="*/ 6444 h 10000"/>
                  <a:gd name="connsiteX61" fmla="*/ 5500 w 10000"/>
                  <a:gd name="connsiteY61" fmla="*/ 6370 h 10000"/>
                  <a:gd name="connsiteX62" fmla="*/ 6000 w 10000"/>
                  <a:gd name="connsiteY62" fmla="*/ 6593 h 10000"/>
                  <a:gd name="connsiteX63" fmla="*/ 6288 w 10000"/>
                  <a:gd name="connsiteY63" fmla="*/ 6889 h 10000"/>
                  <a:gd name="connsiteX64" fmla="*/ 6568 w 10000"/>
                  <a:gd name="connsiteY64" fmla="*/ 6963 h 10000"/>
                  <a:gd name="connsiteX65" fmla="*/ 6568 w 10000"/>
                  <a:gd name="connsiteY65" fmla="*/ 7111 h 10000"/>
                  <a:gd name="connsiteX66" fmla="*/ 6856 w 10000"/>
                  <a:gd name="connsiteY66" fmla="*/ 7111 h 10000"/>
                  <a:gd name="connsiteX67" fmla="*/ 7000 w 10000"/>
                  <a:gd name="connsiteY67" fmla="*/ 7407 h 10000"/>
                  <a:gd name="connsiteX68" fmla="*/ 7212 w 10000"/>
                  <a:gd name="connsiteY68" fmla="*/ 7630 h 10000"/>
                  <a:gd name="connsiteX69" fmla="*/ 7568 w 10000"/>
                  <a:gd name="connsiteY69" fmla="*/ 7778 h 10000"/>
                  <a:gd name="connsiteX70" fmla="*/ 7856 w 10000"/>
                  <a:gd name="connsiteY70" fmla="*/ 7926 h 10000"/>
                  <a:gd name="connsiteX71" fmla="*/ 8000 w 10000"/>
                  <a:gd name="connsiteY71" fmla="*/ 8370 h 10000"/>
                  <a:gd name="connsiteX72" fmla="*/ 8288 w 10000"/>
                  <a:gd name="connsiteY72" fmla="*/ 9111 h 10000"/>
                  <a:gd name="connsiteX73" fmla="*/ 8068 w 10000"/>
                  <a:gd name="connsiteY73" fmla="*/ 9111 h 10000"/>
                  <a:gd name="connsiteX74" fmla="*/ 7924 w 10000"/>
                  <a:gd name="connsiteY74" fmla="*/ 9259 h 10000"/>
                  <a:gd name="connsiteX75" fmla="*/ 7924 w 10000"/>
                  <a:gd name="connsiteY75" fmla="*/ 9407 h 10000"/>
                  <a:gd name="connsiteX76" fmla="*/ 7856 w 10000"/>
                  <a:gd name="connsiteY76" fmla="*/ 9630 h 10000"/>
                  <a:gd name="connsiteX77" fmla="*/ 7788 w 10000"/>
                  <a:gd name="connsiteY77" fmla="*/ 9778 h 10000"/>
                  <a:gd name="connsiteX78" fmla="*/ 7924 w 10000"/>
                  <a:gd name="connsiteY78" fmla="*/ 9926 h 10000"/>
                  <a:gd name="connsiteX79" fmla="*/ 8068 w 10000"/>
                  <a:gd name="connsiteY79" fmla="*/ 10000 h 10000"/>
                  <a:gd name="connsiteX80" fmla="*/ 8288 w 10000"/>
                  <a:gd name="connsiteY80" fmla="*/ 9926 h 10000"/>
                  <a:gd name="connsiteX81" fmla="*/ 8424 w 10000"/>
                  <a:gd name="connsiteY81" fmla="*/ 9630 h 10000"/>
                  <a:gd name="connsiteX82" fmla="*/ 8568 w 10000"/>
                  <a:gd name="connsiteY82" fmla="*/ 9259 h 10000"/>
                  <a:gd name="connsiteX83" fmla="*/ 8712 w 10000"/>
                  <a:gd name="connsiteY83" fmla="*/ 8889 h 10000"/>
                  <a:gd name="connsiteX84" fmla="*/ 9068 w 10000"/>
                  <a:gd name="connsiteY84" fmla="*/ 8815 h 10000"/>
                  <a:gd name="connsiteX85" fmla="*/ 9068 w 10000"/>
                  <a:gd name="connsiteY85" fmla="*/ 8370 h 10000"/>
                  <a:gd name="connsiteX86" fmla="*/ 8924 w 10000"/>
                  <a:gd name="connsiteY86" fmla="*/ 8222 h 10000"/>
                  <a:gd name="connsiteX87" fmla="*/ 8712 w 10000"/>
                  <a:gd name="connsiteY87" fmla="*/ 8148 h 10000"/>
                  <a:gd name="connsiteX88" fmla="*/ 8500 w 10000"/>
                  <a:gd name="connsiteY88" fmla="*/ 8000 h 10000"/>
                  <a:gd name="connsiteX89" fmla="*/ 8424 w 10000"/>
                  <a:gd name="connsiteY89" fmla="*/ 7852 h 10000"/>
                  <a:gd name="connsiteX90" fmla="*/ 8568 w 10000"/>
                  <a:gd name="connsiteY90" fmla="*/ 7407 h 10000"/>
                  <a:gd name="connsiteX91" fmla="*/ 8712 w 10000"/>
                  <a:gd name="connsiteY91" fmla="*/ 7185 h 10000"/>
                  <a:gd name="connsiteX92" fmla="*/ 8856 w 10000"/>
                  <a:gd name="connsiteY92" fmla="*/ 7111 h 10000"/>
                  <a:gd name="connsiteX93" fmla="*/ 9356 w 10000"/>
                  <a:gd name="connsiteY93" fmla="*/ 7185 h 10000"/>
                  <a:gd name="connsiteX94" fmla="*/ 9712 w 10000"/>
                  <a:gd name="connsiteY94" fmla="*/ 7333 h 10000"/>
                  <a:gd name="connsiteX95" fmla="*/ 10000 w 10000"/>
                  <a:gd name="connsiteY95" fmla="*/ 7630 h 10000"/>
                  <a:gd name="connsiteX96" fmla="*/ 10000 w 10000"/>
                  <a:gd name="connsiteY96" fmla="*/ 7259 h 10000"/>
                  <a:gd name="connsiteX97" fmla="*/ 9788 w 10000"/>
                  <a:gd name="connsiteY97" fmla="*/ 6963 h 10000"/>
                  <a:gd name="connsiteX0" fmla="*/ 9788 w 10000"/>
                  <a:gd name="connsiteY0" fmla="*/ 6963 h 10000"/>
                  <a:gd name="connsiteX1" fmla="*/ 9500 w 10000"/>
                  <a:gd name="connsiteY1" fmla="*/ 6741 h 10000"/>
                  <a:gd name="connsiteX2" fmla="*/ 9212 w 10000"/>
                  <a:gd name="connsiteY2" fmla="*/ 6593 h 10000"/>
                  <a:gd name="connsiteX3" fmla="*/ 8500 w 10000"/>
                  <a:gd name="connsiteY3" fmla="*/ 6222 h 10000"/>
                  <a:gd name="connsiteX4" fmla="*/ 7788 w 10000"/>
                  <a:gd name="connsiteY4" fmla="*/ 5852 h 10000"/>
                  <a:gd name="connsiteX5" fmla="*/ 7924 w 10000"/>
                  <a:gd name="connsiteY5" fmla="*/ 5704 h 10000"/>
                  <a:gd name="connsiteX6" fmla="*/ 7856 w 10000"/>
                  <a:gd name="connsiteY6" fmla="*/ 5556 h 10000"/>
                  <a:gd name="connsiteX7" fmla="*/ 7644 w 10000"/>
                  <a:gd name="connsiteY7" fmla="*/ 5407 h 10000"/>
                  <a:gd name="connsiteX8" fmla="*/ 7356 w 10000"/>
                  <a:gd name="connsiteY8" fmla="*/ 5481 h 10000"/>
                  <a:gd name="connsiteX9" fmla="*/ 6924 w 10000"/>
                  <a:gd name="connsiteY9" fmla="*/ 5481 h 10000"/>
                  <a:gd name="connsiteX10" fmla="*/ 6568 w 10000"/>
                  <a:gd name="connsiteY10" fmla="*/ 5259 h 10000"/>
                  <a:gd name="connsiteX11" fmla="*/ 6212 w 10000"/>
                  <a:gd name="connsiteY11" fmla="*/ 4889 h 10000"/>
                  <a:gd name="connsiteX12" fmla="*/ 6000 w 10000"/>
                  <a:gd name="connsiteY12" fmla="*/ 4519 h 10000"/>
                  <a:gd name="connsiteX13" fmla="*/ 5788 w 10000"/>
                  <a:gd name="connsiteY13" fmla="*/ 4148 h 10000"/>
                  <a:gd name="connsiteX14" fmla="*/ 5432 w 10000"/>
                  <a:gd name="connsiteY14" fmla="*/ 3778 h 10000"/>
                  <a:gd name="connsiteX15" fmla="*/ 4712 w 10000"/>
                  <a:gd name="connsiteY15" fmla="*/ 3185 h 10000"/>
                  <a:gd name="connsiteX16" fmla="*/ 4432 w 10000"/>
                  <a:gd name="connsiteY16" fmla="*/ 2741 h 10000"/>
                  <a:gd name="connsiteX17" fmla="*/ 4432 w 10000"/>
                  <a:gd name="connsiteY17" fmla="*/ 2593 h 10000"/>
                  <a:gd name="connsiteX18" fmla="*/ 4568 w 10000"/>
                  <a:gd name="connsiteY18" fmla="*/ 2370 h 10000"/>
                  <a:gd name="connsiteX19" fmla="*/ 4644 w 10000"/>
                  <a:gd name="connsiteY19" fmla="*/ 2222 h 10000"/>
                  <a:gd name="connsiteX20" fmla="*/ 4568 w 10000"/>
                  <a:gd name="connsiteY20" fmla="*/ 2074 h 10000"/>
                  <a:gd name="connsiteX21" fmla="*/ 4500 w 10000"/>
                  <a:gd name="connsiteY21" fmla="*/ 2000 h 10000"/>
                  <a:gd name="connsiteX22" fmla="*/ 4500 w 10000"/>
                  <a:gd name="connsiteY22" fmla="*/ 1852 h 10000"/>
                  <a:gd name="connsiteX23" fmla="*/ 4712 w 10000"/>
                  <a:gd name="connsiteY23" fmla="*/ 1704 h 10000"/>
                  <a:gd name="connsiteX24" fmla="*/ 5432 w 10000"/>
                  <a:gd name="connsiteY24" fmla="*/ 1407 h 10000"/>
                  <a:gd name="connsiteX25" fmla="*/ 5500 w 10000"/>
                  <a:gd name="connsiteY25" fmla="*/ 1333 h 10000"/>
                  <a:gd name="connsiteX26" fmla="*/ 5432 w 10000"/>
                  <a:gd name="connsiteY26" fmla="*/ 815 h 10000"/>
                  <a:gd name="connsiteX27" fmla="*/ 5500 w 10000"/>
                  <a:gd name="connsiteY27" fmla="*/ 519 h 10000"/>
                  <a:gd name="connsiteX28" fmla="*/ 4500 w 10000"/>
                  <a:gd name="connsiteY28" fmla="*/ 222 h 10000"/>
                  <a:gd name="connsiteX29" fmla="*/ 4356 w 10000"/>
                  <a:gd name="connsiteY29" fmla="*/ 0 h 10000"/>
                  <a:gd name="connsiteX30" fmla="*/ 3712 w 10000"/>
                  <a:gd name="connsiteY30" fmla="*/ 74 h 10000"/>
                  <a:gd name="connsiteX31" fmla="*/ 3432 w 10000"/>
                  <a:gd name="connsiteY31" fmla="*/ 370 h 10000"/>
                  <a:gd name="connsiteX32" fmla="*/ 3144 w 10000"/>
                  <a:gd name="connsiteY32" fmla="*/ 296 h 10000"/>
                  <a:gd name="connsiteX33" fmla="*/ 3000 w 10000"/>
                  <a:gd name="connsiteY33" fmla="*/ 593 h 10000"/>
                  <a:gd name="connsiteX34" fmla="*/ 2712 w 10000"/>
                  <a:gd name="connsiteY34" fmla="*/ 593 h 10000"/>
                  <a:gd name="connsiteX35" fmla="*/ 2500 w 10000"/>
                  <a:gd name="connsiteY35" fmla="*/ 741 h 10000"/>
                  <a:gd name="connsiteX36" fmla="*/ 2144 w 10000"/>
                  <a:gd name="connsiteY36" fmla="*/ 667 h 10000"/>
                  <a:gd name="connsiteX37" fmla="*/ 1932 w 10000"/>
                  <a:gd name="connsiteY37" fmla="*/ 1407 h 10000"/>
                  <a:gd name="connsiteX38" fmla="*/ 1356 w 10000"/>
                  <a:gd name="connsiteY38" fmla="*/ 667 h 10000"/>
                  <a:gd name="connsiteX39" fmla="*/ 1000 w 10000"/>
                  <a:gd name="connsiteY39" fmla="*/ 1259 h 10000"/>
                  <a:gd name="connsiteX40" fmla="*/ 212 w 10000"/>
                  <a:gd name="connsiteY40" fmla="*/ 1333 h 10000"/>
                  <a:gd name="connsiteX41" fmla="*/ 356 w 10000"/>
                  <a:gd name="connsiteY41" fmla="*/ 1926 h 10000"/>
                  <a:gd name="connsiteX42" fmla="*/ 0 w 10000"/>
                  <a:gd name="connsiteY42" fmla="*/ 2148 h 10000"/>
                  <a:gd name="connsiteX43" fmla="*/ 144 w 10000"/>
                  <a:gd name="connsiteY43" fmla="*/ 2963 h 10000"/>
                  <a:gd name="connsiteX44" fmla="*/ 1144 w 10000"/>
                  <a:gd name="connsiteY44" fmla="*/ 3481 h 10000"/>
                  <a:gd name="connsiteX45" fmla="*/ 1356 w 10000"/>
                  <a:gd name="connsiteY45" fmla="*/ 3185 h 10000"/>
                  <a:gd name="connsiteX46" fmla="*/ 1712 w 10000"/>
                  <a:gd name="connsiteY46" fmla="*/ 2963 h 10000"/>
                  <a:gd name="connsiteX47" fmla="*/ 2068 w 10000"/>
                  <a:gd name="connsiteY47" fmla="*/ 3111 h 10000"/>
                  <a:gd name="connsiteX48" fmla="*/ 2212 w 10000"/>
                  <a:gd name="connsiteY48" fmla="*/ 3259 h 10000"/>
                  <a:gd name="connsiteX49" fmla="*/ 2356 w 10000"/>
                  <a:gd name="connsiteY49" fmla="*/ 3407 h 10000"/>
                  <a:gd name="connsiteX50" fmla="*/ 2644 w 10000"/>
                  <a:gd name="connsiteY50" fmla="*/ 3407 h 10000"/>
                  <a:gd name="connsiteX51" fmla="*/ 2788 w 10000"/>
                  <a:gd name="connsiteY51" fmla="*/ 3556 h 10000"/>
                  <a:gd name="connsiteX52" fmla="*/ 2856 w 10000"/>
                  <a:gd name="connsiteY52" fmla="*/ 3926 h 10000"/>
                  <a:gd name="connsiteX53" fmla="*/ 3068 w 10000"/>
                  <a:gd name="connsiteY53" fmla="*/ 4370 h 10000"/>
                  <a:gd name="connsiteX54" fmla="*/ 3144 w 10000"/>
                  <a:gd name="connsiteY54" fmla="*/ 4593 h 10000"/>
                  <a:gd name="connsiteX55" fmla="*/ 3356 w 10000"/>
                  <a:gd name="connsiteY55" fmla="*/ 4741 h 10000"/>
                  <a:gd name="connsiteX56" fmla="*/ 3644 w 10000"/>
                  <a:gd name="connsiteY56" fmla="*/ 5111 h 10000"/>
                  <a:gd name="connsiteX57" fmla="*/ 4000 w 10000"/>
                  <a:gd name="connsiteY57" fmla="*/ 5333 h 10000"/>
                  <a:gd name="connsiteX58" fmla="*/ 4212 w 10000"/>
                  <a:gd name="connsiteY58" fmla="*/ 5481 h 10000"/>
                  <a:gd name="connsiteX59" fmla="*/ 4356 w 10000"/>
                  <a:gd name="connsiteY59" fmla="*/ 5630 h 10000"/>
                  <a:gd name="connsiteX60" fmla="*/ 5288 w 10000"/>
                  <a:gd name="connsiteY60" fmla="*/ 6444 h 10000"/>
                  <a:gd name="connsiteX61" fmla="*/ 6000 w 10000"/>
                  <a:gd name="connsiteY61" fmla="*/ 6593 h 10000"/>
                  <a:gd name="connsiteX62" fmla="*/ 6288 w 10000"/>
                  <a:gd name="connsiteY62" fmla="*/ 6889 h 10000"/>
                  <a:gd name="connsiteX63" fmla="*/ 6568 w 10000"/>
                  <a:gd name="connsiteY63" fmla="*/ 6963 h 10000"/>
                  <a:gd name="connsiteX64" fmla="*/ 6568 w 10000"/>
                  <a:gd name="connsiteY64" fmla="*/ 7111 h 10000"/>
                  <a:gd name="connsiteX65" fmla="*/ 6856 w 10000"/>
                  <a:gd name="connsiteY65" fmla="*/ 7111 h 10000"/>
                  <a:gd name="connsiteX66" fmla="*/ 7000 w 10000"/>
                  <a:gd name="connsiteY66" fmla="*/ 7407 h 10000"/>
                  <a:gd name="connsiteX67" fmla="*/ 7212 w 10000"/>
                  <a:gd name="connsiteY67" fmla="*/ 7630 h 10000"/>
                  <a:gd name="connsiteX68" fmla="*/ 7568 w 10000"/>
                  <a:gd name="connsiteY68" fmla="*/ 7778 h 10000"/>
                  <a:gd name="connsiteX69" fmla="*/ 7856 w 10000"/>
                  <a:gd name="connsiteY69" fmla="*/ 7926 h 10000"/>
                  <a:gd name="connsiteX70" fmla="*/ 8000 w 10000"/>
                  <a:gd name="connsiteY70" fmla="*/ 8370 h 10000"/>
                  <a:gd name="connsiteX71" fmla="*/ 8288 w 10000"/>
                  <a:gd name="connsiteY71" fmla="*/ 9111 h 10000"/>
                  <a:gd name="connsiteX72" fmla="*/ 8068 w 10000"/>
                  <a:gd name="connsiteY72" fmla="*/ 9111 h 10000"/>
                  <a:gd name="connsiteX73" fmla="*/ 7924 w 10000"/>
                  <a:gd name="connsiteY73" fmla="*/ 9259 h 10000"/>
                  <a:gd name="connsiteX74" fmla="*/ 7924 w 10000"/>
                  <a:gd name="connsiteY74" fmla="*/ 9407 h 10000"/>
                  <a:gd name="connsiteX75" fmla="*/ 7856 w 10000"/>
                  <a:gd name="connsiteY75" fmla="*/ 9630 h 10000"/>
                  <a:gd name="connsiteX76" fmla="*/ 7788 w 10000"/>
                  <a:gd name="connsiteY76" fmla="*/ 9778 h 10000"/>
                  <a:gd name="connsiteX77" fmla="*/ 7924 w 10000"/>
                  <a:gd name="connsiteY77" fmla="*/ 9926 h 10000"/>
                  <a:gd name="connsiteX78" fmla="*/ 8068 w 10000"/>
                  <a:gd name="connsiteY78" fmla="*/ 10000 h 10000"/>
                  <a:gd name="connsiteX79" fmla="*/ 8288 w 10000"/>
                  <a:gd name="connsiteY79" fmla="*/ 9926 h 10000"/>
                  <a:gd name="connsiteX80" fmla="*/ 8424 w 10000"/>
                  <a:gd name="connsiteY80" fmla="*/ 9630 h 10000"/>
                  <a:gd name="connsiteX81" fmla="*/ 8568 w 10000"/>
                  <a:gd name="connsiteY81" fmla="*/ 9259 h 10000"/>
                  <a:gd name="connsiteX82" fmla="*/ 8712 w 10000"/>
                  <a:gd name="connsiteY82" fmla="*/ 8889 h 10000"/>
                  <a:gd name="connsiteX83" fmla="*/ 9068 w 10000"/>
                  <a:gd name="connsiteY83" fmla="*/ 8815 h 10000"/>
                  <a:gd name="connsiteX84" fmla="*/ 9068 w 10000"/>
                  <a:gd name="connsiteY84" fmla="*/ 8370 h 10000"/>
                  <a:gd name="connsiteX85" fmla="*/ 8924 w 10000"/>
                  <a:gd name="connsiteY85" fmla="*/ 8222 h 10000"/>
                  <a:gd name="connsiteX86" fmla="*/ 8712 w 10000"/>
                  <a:gd name="connsiteY86" fmla="*/ 8148 h 10000"/>
                  <a:gd name="connsiteX87" fmla="*/ 8500 w 10000"/>
                  <a:gd name="connsiteY87" fmla="*/ 8000 h 10000"/>
                  <a:gd name="connsiteX88" fmla="*/ 8424 w 10000"/>
                  <a:gd name="connsiteY88" fmla="*/ 7852 h 10000"/>
                  <a:gd name="connsiteX89" fmla="*/ 8568 w 10000"/>
                  <a:gd name="connsiteY89" fmla="*/ 7407 h 10000"/>
                  <a:gd name="connsiteX90" fmla="*/ 8712 w 10000"/>
                  <a:gd name="connsiteY90" fmla="*/ 7185 h 10000"/>
                  <a:gd name="connsiteX91" fmla="*/ 8856 w 10000"/>
                  <a:gd name="connsiteY91" fmla="*/ 7111 h 10000"/>
                  <a:gd name="connsiteX92" fmla="*/ 9356 w 10000"/>
                  <a:gd name="connsiteY92" fmla="*/ 7185 h 10000"/>
                  <a:gd name="connsiteX93" fmla="*/ 9712 w 10000"/>
                  <a:gd name="connsiteY93" fmla="*/ 7333 h 10000"/>
                  <a:gd name="connsiteX94" fmla="*/ 10000 w 10000"/>
                  <a:gd name="connsiteY94" fmla="*/ 7630 h 10000"/>
                  <a:gd name="connsiteX95" fmla="*/ 10000 w 10000"/>
                  <a:gd name="connsiteY95" fmla="*/ 7259 h 10000"/>
                  <a:gd name="connsiteX96" fmla="*/ 9788 w 10000"/>
                  <a:gd name="connsiteY96" fmla="*/ 6963 h 10000"/>
                  <a:gd name="connsiteX0" fmla="*/ 9788 w 10000"/>
                  <a:gd name="connsiteY0" fmla="*/ 6963 h 10000"/>
                  <a:gd name="connsiteX1" fmla="*/ 9500 w 10000"/>
                  <a:gd name="connsiteY1" fmla="*/ 6741 h 10000"/>
                  <a:gd name="connsiteX2" fmla="*/ 9212 w 10000"/>
                  <a:gd name="connsiteY2" fmla="*/ 6593 h 10000"/>
                  <a:gd name="connsiteX3" fmla="*/ 8500 w 10000"/>
                  <a:gd name="connsiteY3" fmla="*/ 6222 h 10000"/>
                  <a:gd name="connsiteX4" fmla="*/ 7788 w 10000"/>
                  <a:gd name="connsiteY4" fmla="*/ 5852 h 10000"/>
                  <a:gd name="connsiteX5" fmla="*/ 7924 w 10000"/>
                  <a:gd name="connsiteY5" fmla="*/ 5704 h 10000"/>
                  <a:gd name="connsiteX6" fmla="*/ 7856 w 10000"/>
                  <a:gd name="connsiteY6" fmla="*/ 5556 h 10000"/>
                  <a:gd name="connsiteX7" fmla="*/ 7644 w 10000"/>
                  <a:gd name="connsiteY7" fmla="*/ 5407 h 10000"/>
                  <a:gd name="connsiteX8" fmla="*/ 7356 w 10000"/>
                  <a:gd name="connsiteY8" fmla="*/ 5481 h 10000"/>
                  <a:gd name="connsiteX9" fmla="*/ 6924 w 10000"/>
                  <a:gd name="connsiteY9" fmla="*/ 5481 h 10000"/>
                  <a:gd name="connsiteX10" fmla="*/ 6568 w 10000"/>
                  <a:gd name="connsiteY10" fmla="*/ 5259 h 10000"/>
                  <a:gd name="connsiteX11" fmla="*/ 6212 w 10000"/>
                  <a:gd name="connsiteY11" fmla="*/ 4889 h 10000"/>
                  <a:gd name="connsiteX12" fmla="*/ 6000 w 10000"/>
                  <a:gd name="connsiteY12" fmla="*/ 4519 h 10000"/>
                  <a:gd name="connsiteX13" fmla="*/ 5788 w 10000"/>
                  <a:gd name="connsiteY13" fmla="*/ 4148 h 10000"/>
                  <a:gd name="connsiteX14" fmla="*/ 5432 w 10000"/>
                  <a:gd name="connsiteY14" fmla="*/ 3778 h 10000"/>
                  <a:gd name="connsiteX15" fmla="*/ 4712 w 10000"/>
                  <a:gd name="connsiteY15" fmla="*/ 3185 h 10000"/>
                  <a:gd name="connsiteX16" fmla="*/ 4432 w 10000"/>
                  <a:gd name="connsiteY16" fmla="*/ 2741 h 10000"/>
                  <a:gd name="connsiteX17" fmla="*/ 4432 w 10000"/>
                  <a:gd name="connsiteY17" fmla="*/ 2593 h 10000"/>
                  <a:gd name="connsiteX18" fmla="*/ 4568 w 10000"/>
                  <a:gd name="connsiteY18" fmla="*/ 2370 h 10000"/>
                  <a:gd name="connsiteX19" fmla="*/ 4644 w 10000"/>
                  <a:gd name="connsiteY19" fmla="*/ 2222 h 10000"/>
                  <a:gd name="connsiteX20" fmla="*/ 4568 w 10000"/>
                  <a:gd name="connsiteY20" fmla="*/ 2074 h 10000"/>
                  <a:gd name="connsiteX21" fmla="*/ 4500 w 10000"/>
                  <a:gd name="connsiteY21" fmla="*/ 2000 h 10000"/>
                  <a:gd name="connsiteX22" fmla="*/ 4500 w 10000"/>
                  <a:gd name="connsiteY22" fmla="*/ 1852 h 10000"/>
                  <a:gd name="connsiteX23" fmla="*/ 4712 w 10000"/>
                  <a:gd name="connsiteY23" fmla="*/ 1704 h 10000"/>
                  <a:gd name="connsiteX24" fmla="*/ 5432 w 10000"/>
                  <a:gd name="connsiteY24" fmla="*/ 1407 h 10000"/>
                  <a:gd name="connsiteX25" fmla="*/ 5500 w 10000"/>
                  <a:gd name="connsiteY25" fmla="*/ 1333 h 10000"/>
                  <a:gd name="connsiteX26" fmla="*/ 5432 w 10000"/>
                  <a:gd name="connsiteY26" fmla="*/ 815 h 10000"/>
                  <a:gd name="connsiteX27" fmla="*/ 5500 w 10000"/>
                  <a:gd name="connsiteY27" fmla="*/ 519 h 10000"/>
                  <a:gd name="connsiteX28" fmla="*/ 4500 w 10000"/>
                  <a:gd name="connsiteY28" fmla="*/ 222 h 10000"/>
                  <a:gd name="connsiteX29" fmla="*/ 4356 w 10000"/>
                  <a:gd name="connsiteY29" fmla="*/ 0 h 10000"/>
                  <a:gd name="connsiteX30" fmla="*/ 3712 w 10000"/>
                  <a:gd name="connsiteY30" fmla="*/ 74 h 10000"/>
                  <a:gd name="connsiteX31" fmla="*/ 3432 w 10000"/>
                  <a:gd name="connsiteY31" fmla="*/ 370 h 10000"/>
                  <a:gd name="connsiteX32" fmla="*/ 3144 w 10000"/>
                  <a:gd name="connsiteY32" fmla="*/ 296 h 10000"/>
                  <a:gd name="connsiteX33" fmla="*/ 3000 w 10000"/>
                  <a:gd name="connsiteY33" fmla="*/ 593 h 10000"/>
                  <a:gd name="connsiteX34" fmla="*/ 2712 w 10000"/>
                  <a:gd name="connsiteY34" fmla="*/ 593 h 10000"/>
                  <a:gd name="connsiteX35" fmla="*/ 2500 w 10000"/>
                  <a:gd name="connsiteY35" fmla="*/ 741 h 10000"/>
                  <a:gd name="connsiteX36" fmla="*/ 2144 w 10000"/>
                  <a:gd name="connsiteY36" fmla="*/ 667 h 10000"/>
                  <a:gd name="connsiteX37" fmla="*/ 1932 w 10000"/>
                  <a:gd name="connsiteY37" fmla="*/ 1407 h 10000"/>
                  <a:gd name="connsiteX38" fmla="*/ 1356 w 10000"/>
                  <a:gd name="connsiteY38" fmla="*/ 667 h 10000"/>
                  <a:gd name="connsiteX39" fmla="*/ 1000 w 10000"/>
                  <a:gd name="connsiteY39" fmla="*/ 1259 h 10000"/>
                  <a:gd name="connsiteX40" fmla="*/ 212 w 10000"/>
                  <a:gd name="connsiteY40" fmla="*/ 1333 h 10000"/>
                  <a:gd name="connsiteX41" fmla="*/ 356 w 10000"/>
                  <a:gd name="connsiteY41" fmla="*/ 1926 h 10000"/>
                  <a:gd name="connsiteX42" fmla="*/ 0 w 10000"/>
                  <a:gd name="connsiteY42" fmla="*/ 2148 h 10000"/>
                  <a:gd name="connsiteX43" fmla="*/ 144 w 10000"/>
                  <a:gd name="connsiteY43" fmla="*/ 2963 h 10000"/>
                  <a:gd name="connsiteX44" fmla="*/ 1144 w 10000"/>
                  <a:gd name="connsiteY44" fmla="*/ 3481 h 10000"/>
                  <a:gd name="connsiteX45" fmla="*/ 1356 w 10000"/>
                  <a:gd name="connsiteY45" fmla="*/ 3185 h 10000"/>
                  <a:gd name="connsiteX46" fmla="*/ 1712 w 10000"/>
                  <a:gd name="connsiteY46" fmla="*/ 2963 h 10000"/>
                  <a:gd name="connsiteX47" fmla="*/ 2068 w 10000"/>
                  <a:gd name="connsiteY47" fmla="*/ 3111 h 10000"/>
                  <a:gd name="connsiteX48" fmla="*/ 2212 w 10000"/>
                  <a:gd name="connsiteY48" fmla="*/ 3259 h 10000"/>
                  <a:gd name="connsiteX49" fmla="*/ 2356 w 10000"/>
                  <a:gd name="connsiteY49" fmla="*/ 3407 h 10000"/>
                  <a:gd name="connsiteX50" fmla="*/ 2644 w 10000"/>
                  <a:gd name="connsiteY50" fmla="*/ 3407 h 10000"/>
                  <a:gd name="connsiteX51" fmla="*/ 2788 w 10000"/>
                  <a:gd name="connsiteY51" fmla="*/ 3556 h 10000"/>
                  <a:gd name="connsiteX52" fmla="*/ 2856 w 10000"/>
                  <a:gd name="connsiteY52" fmla="*/ 3926 h 10000"/>
                  <a:gd name="connsiteX53" fmla="*/ 3068 w 10000"/>
                  <a:gd name="connsiteY53" fmla="*/ 4370 h 10000"/>
                  <a:gd name="connsiteX54" fmla="*/ 3144 w 10000"/>
                  <a:gd name="connsiteY54" fmla="*/ 4593 h 10000"/>
                  <a:gd name="connsiteX55" fmla="*/ 3356 w 10000"/>
                  <a:gd name="connsiteY55" fmla="*/ 4741 h 10000"/>
                  <a:gd name="connsiteX56" fmla="*/ 3644 w 10000"/>
                  <a:gd name="connsiteY56" fmla="*/ 5111 h 10000"/>
                  <a:gd name="connsiteX57" fmla="*/ 4000 w 10000"/>
                  <a:gd name="connsiteY57" fmla="*/ 5333 h 10000"/>
                  <a:gd name="connsiteX58" fmla="*/ 4212 w 10000"/>
                  <a:gd name="connsiteY58" fmla="*/ 5481 h 10000"/>
                  <a:gd name="connsiteX59" fmla="*/ 4356 w 10000"/>
                  <a:gd name="connsiteY59" fmla="*/ 5630 h 10000"/>
                  <a:gd name="connsiteX60" fmla="*/ 5288 w 10000"/>
                  <a:gd name="connsiteY60" fmla="*/ 6444 h 10000"/>
                  <a:gd name="connsiteX61" fmla="*/ 6288 w 10000"/>
                  <a:gd name="connsiteY61" fmla="*/ 6889 h 10000"/>
                  <a:gd name="connsiteX62" fmla="*/ 6568 w 10000"/>
                  <a:gd name="connsiteY62" fmla="*/ 6963 h 10000"/>
                  <a:gd name="connsiteX63" fmla="*/ 6568 w 10000"/>
                  <a:gd name="connsiteY63" fmla="*/ 7111 h 10000"/>
                  <a:gd name="connsiteX64" fmla="*/ 6856 w 10000"/>
                  <a:gd name="connsiteY64" fmla="*/ 7111 h 10000"/>
                  <a:gd name="connsiteX65" fmla="*/ 7000 w 10000"/>
                  <a:gd name="connsiteY65" fmla="*/ 7407 h 10000"/>
                  <a:gd name="connsiteX66" fmla="*/ 7212 w 10000"/>
                  <a:gd name="connsiteY66" fmla="*/ 7630 h 10000"/>
                  <a:gd name="connsiteX67" fmla="*/ 7568 w 10000"/>
                  <a:gd name="connsiteY67" fmla="*/ 7778 h 10000"/>
                  <a:gd name="connsiteX68" fmla="*/ 7856 w 10000"/>
                  <a:gd name="connsiteY68" fmla="*/ 7926 h 10000"/>
                  <a:gd name="connsiteX69" fmla="*/ 8000 w 10000"/>
                  <a:gd name="connsiteY69" fmla="*/ 8370 h 10000"/>
                  <a:gd name="connsiteX70" fmla="*/ 8288 w 10000"/>
                  <a:gd name="connsiteY70" fmla="*/ 9111 h 10000"/>
                  <a:gd name="connsiteX71" fmla="*/ 8068 w 10000"/>
                  <a:gd name="connsiteY71" fmla="*/ 9111 h 10000"/>
                  <a:gd name="connsiteX72" fmla="*/ 7924 w 10000"/>
                  <a:gd name="connsiteY72" fmla="*/ 9259 h 10000"/>
                  <a:gd name="connsiteX73" fmla="*/ 7924 w 10000"/>
                  <a:gd name="connsiteY73" fmla="*/ 9407 h 10000"/>
                  <a:gd name="connsiteX74" fmla="*/ 7856 w 10000"/>
                  <a:gd name="connsiteY74" fmla="*/ 9630 h 10000"/>
                  <a:gd name="connsiteX75" fmla="*/ 7788 w 10000"/>
                  <a:gd name="connsiteY75" fmla="*/ 9778 h 10000"/>
                  <a:gd name="connsiteX76" fmla="*/ 7924 w 10000"/>
                  <a:gd name="connsiteY76" fmla="*/ 9926 h 10000"/>
                  <a:gd name="connsiteX77" fmla="*/ 8068 w 10000"/>
                  <a:gd name="connsiteY77" fmla="*/ 10000 h 10000"/>
                  <a:gd name="connsiteX78" fmla="*/ 8288 w 10000"/>
                  <a:gd name="connsiteY78" fmla="*/ 9926 h 10000"/>
                  <a:gd name="connsiteX79" fmla="*/ 8424 w 10000"/>
                  <a:gd name="connsiteY79" fmla="*/ 9630 h 10000"/>
                  <a:gd name="connsiteX80" fmla="*/ 8568 w 10000"/>
                  <a:gd name="connsiteY80" fmla="*/ 9259 h 10000"/>
                  <a:gd name="connsiteX81" fmla="*/ 8712 w 10000"/>
                  <a:gd name="connsiteY81" fmla="*/ 8889 h 10000"/>
                  <a:gd name="connsiteX82" fmla="*/ 9068 w 10000"/>
                  <a:gd name="connsiteY82" fmla="*/ 8815 h 10000"/>
                  <a:gd name="connsiteX83" fmla="*/ 9068 w 10000"/>
                  <a:gd name="connsiteY83" fmla="*/ 8370 h 10000"/>
                  <a:gd name="connsiteX84" fmla="*/ 8924 w 10000"/>
                  <a:gd name="connsiteY84" fmla="*/ 8222 h 10000"/>
                  <a:gd name="connsiteX85" fmla="*/ 8712 w 10000"/>
                  <a:gd name="connsiteY85" fmla="*/ 8148 h 10000"/>
                  <a:gd name="connsiteX86" fmla="*/ 8500 w 10000"/>
                  <a:gd name="connsiteY86" fmla="*/ 8000 h 10000"/>
                  <a:gd name="connsiteX87" fmla="*/ 8424 w 10000"/>
                  <a:gd name="connsiteY87" fmla="*/ 7852 h 10000"/>
                  <a:gd name="connsiteX88" fmla="*/ 8568 w 10000"/>
                  <a:gd name="connsiteY88" fmla="*/ 7407 h 10000"/>
                  <a:gd name="connsiteX89" fmla="*/ 8712 w 10000"/>
                  <a:gd name="connsiteY89" fmla="*/ 7185 h 10000"/>
                  <a:gd name="connsiteX90" fmla="*/ 8856 w 10000"/>
                  <a:gd name="connsiteY90" fmla="*/ 7111 h 10000"/>
                  <a:gd name="connsiteX91" fmla="*/ 9356 w 10000"/>
                  <a:gd name="connsiteY91" fmla="*/ 7185 h 10000"/>
                  <a:gd name="connsiteX92" fmla="*/ 9712 w 10000"/>
                  <a:gd name="connsiteY92" fmla="*/ 7333 h 10000"/>
                  <a:gd name="connsiteX93" fmla="*/ 10000 w 10000"/>
                  <a:gd name="connsiteY93" fmla="*/ 7630 h 10000"/>
                  <a:gd name="connsiteX94" fmla="*/ 10000 w 10000"/>
                  <a:gd name="connsiteY94" fmla="*/ 7259 h 10000"/>
                  <a:gd name="connsiteX95" fmla="*/ 9788 w 10000"/>
                  <a:gd name="connsiteY95" fmla="*/ 6963 h 10000"/>
                  <a:gd name="connsiteX0" fmla="*/ 9788 w 10000"/>
                  <a:gd name="connsiteY0" fmla="*/ 6963 h 10000"/>
                  <a:gd name="connsiteX1" fmla="*/ 9500 w 10000"/>
                  <a:gd name="connsiteY1" fmla="*/ 6741 h 10000"/>
                  <a:gd name="connsiteX2" fmla="*/ 9212 w 10000"/>
                  <a:gd name="connsiteY2" fmla="*/ 6593 h 10000"/>
                  <a:gd name="connsiteX3" fmla="*/ 8500 w 10000"/>
                  <a:gd name="connsiteY3" fmla="*/ 6222 h 10000"/>
                  <a:gd name="connsiteX4" fmla="*/ 7788 w 10000"/>
                  <a:gd name="connsiteY4" fmla="*/ 5852 h 10000"/>
                  <a:gd name="connsiteX5" fmla="*/ 7924 w 10000"/>
                  <a:gd name="connsiteY5" fmla="*/ 5704 h 10000"/>
                  <a:gd name="connsiteX6" fmla="*/ 7856 w 10000"/>
                  <a:gd name="connsiteY6" fmla="*/ 5556 h 10000"/>
                  <a:gd name="connsiteX7" fmla="*/ 7644 w 10000"/>
                  <a:gd name="connsiteY7" fmla="*/ 5407 h 10000"/>
                  <a:gd name="connsiteX8" fmla="*/ 7356 w 10000"/>
                  <a:gd name="connsiteY8" fmla="*/ 5481 h 10000"/>
                  <a:gd name="connsiteX9" fmla="*/ 6924 w 10000"/>
                  <a:gd name="connsiteY9" fmla="*/ 5481 h 10000"/>
                  <a:gd name="connsiteX10" fmla="*/ 6568 w 10000"/>
                  <a:gd name="connsiteY10" fmla="*/ 5259 h 10000"/>
                  <a:gd name="connsiteX11" fmla="*/ 6212 w 10000"/>
                  <a:gd name="connsiteY11" fmla="*/ 4889 h 10000"/>
                  <a:gd name="connsiteX12" fmla="*/ 6000 w 10000"/>
                  <a:gd name="connsiteY12" fmla="*/ 4519 h 10000"/>
                  <a:gd name="connsiteX13" fmla="*/ 5788 w 10000"/>
                  <a:gd name="connsiteY13" fmla="*/ 4148 h 10000"/>
                  <a:gd name="connsiteX14" fmla="*/ 5432 w 10000"/>
                  <a:gd name="connsiteY14" fmla="*/ 3778 h 10000"/>
                  <a:gd name="connsiteX15" fmla="*/ 4712 w 10000"/>
                  <a:gd name="connsiteY15" fmla="*/ 3185 h 10000"/>
                  <a:gd name="connsiteX16" fmla="*/ 4432 w 10000"/>
                  <a:gd name="connsiteY16" fmla="*/ 2741 h 10000"/>
                  <a:gd name="connsiteX17" fmla="*/ 4432 w 10000"/>
                  <a:gd name="connsiteY17" fmla="*/ 2593 h 10000"/>
                  <a:gd name="connsiteX18" fmla="*/ 4568 w 10000"/>
                  <a:gd name="connsiteY18" fmla="*/ 2370 h 10000"/>
                  <a:gd name="connsiteX19" fmla="*/ 4644 w 10000"/>
                  <a:gd name="connsiteY19" fmla="*/ 2222 h 10000"/>
                  <a:gd name="connsiteX20" fmla="*/ 4568 w 10000"/>
                  <a:gd name="connsiteY20" fmla="*/ 2074 h 10000"/>
                  <a:gd name="connsiteX21" fmla="*/ 4500 w 10000"/>
                  <a:gd name="connsiteY21" fmla="*/ 2000 h 10000"/>
                  <a:gd name="connsiteX22" fmla="*/ 4500 w 10000"/>
                  <a:gd name="connsiteY22" fmla="*/ 1852 h 10000"/>
                  <a:gd name="connsiteX23" fmla="*/ 4712 w 10000"/>
                  <a:gd name="connsiteY23" fmla="*/ 1704 h 10000"/>
                  <a:gd name="connsiteX24" fmla="*/ 5432 w 10000"/>
                  <a:gd name="connsiteY24" fmla="*/ 1407 h 10000"/>
                  <a:gd name="connsiteX25" fmla="*/ 5500 w 10000"/>
                  <a:gd name="connsiteY25" fmla="*/ 1333 h 10000"/>
                  <a:gd name="connsiteX26" fmla="*/ 5432 w 10000"/>
                  <a:gd name="connsiteY26" fmla="*/ 815 h 10000"/>
                  <a:gd name="connsiteX27" fmla="*/ 5500 w 10000"/>
                  <a:gd name="connsiteY27" fmla="*/ 519 h 10000"/>
                  <a:gd name="connsiteX28" fmla="*/ 4500 w 10000"/>
                  <a:gd name="connsiteY28" fmla="*/ 222 h 10000"/>
                  <a:gd name="connsiteX29" fmla="*/ 4356 w 10000"/>
                  <a:gd name="connsiteY29" fmla="*/ 0 h 10000"/>
                  <a:gd name="connsiteX30" fmla="*/ 3712 w 10000"/>
                  <a:gd name="connsiteY30" fmla="*/ 74 h 10000"/>
                  <a:gd name="connsiteX31" fmla="*/ 3432 w 10000"/>
                  <a:gd name="connsiteY31" fmla="*/ 370 h 10000"/>
                  <a:gd name="connsiteX32" fmla="*/ 3144 w 10000"/>
                  <a:gd name="connsiteY32" fmla="*/ 296 h 10000"/>
                  <a:gd name="connsiteX33" fmla="*/ 3000 w 10000"/>
                  <a:gd name="connsiteY33" fmla="*/ 593 h 10000"/>
                  <a:gd name="connsiteX34" fmla="*/ 2712 w 10000"/>
                  <a:gd name="connsiteY34" fmla="*/ 593 h 10000"/>
                  <a:gd name="connsiteX35" fmla="*/ 2500 w 10000"/>
                  <a:gd name="connsiteY35" fmla="*/ 741 h 10000"/>
                  <a:gd name="connsiteX36" fmla="*/ 2144 w 10000"/>
                  <a:gd name="connsiteY36" fmla="*/ 667 h 10000"/>
                  <a:gd name="connsiteX37" fmla="*/ 1932 w 10000"/>
                  <a:gd name="connsiteY37" fmla="*/ 1407 h 10000"/>
                  <a:gd name="connsiteX38" fmla="*/ 1356 w 10000"/>
                  <a:gd name="connsiteY38" fmla="*/ 667 h 10000"/>
                  <a:gd name="connsiteX39" fmla="*/ 1000 w 10000"/>
                  <a:gd name="connsiteY39" fmla="*/ 1259 h 10000"/>
                  <a:gd name="connsiteX40" fmla="*/ 212 w 10000"/>
                  <a:gd name="connsiteY40" fmla="*/ 1333 h 10000"/>
                  <a:gd name="connsiteX41" fmla="*/ 356 w 10000"/>
                  <a:gd name="connsiteY41" fmla="*/ 1926 h 10000"/>
                  <a:gd name="connsiteX42" fmla="*/ 0 w 10000"/>
                  <a:gd name="connsiteY42" fmla="*/ 2148 h 10000"/>
                  <a:gd name="connsiteX43" fmla="*/ 144 w 10000"/>
                  <a:gd name="connsiteY43" fmla="*/ 2963 h 10000"/>
                  <a:gd name="connsiteX44" fmla="*/ 1144 w 10000"/>
                  <a:gd name="connsiteY44" fmla="*/ 3481 h 10000"/>
                  <a:gd name="connsiteX45" fmla="*/ 1356 w 10000"/>
                  <a:gd name="connsiteY45" fmla="*/ 3185 h 10000"/>
                  <a:gd name="connsiteX46" fmla="*/ 1712 w 10000"/>
                  <a:gd name="connsiteY46" fmla="*/ 2963 h 10000"/>
                  <a:gd name="connsiteX47" fmla="*/ 2068 w 10000"/>
                  <a:gd name="connsiteY47" fmla="*/ 3111 h 10000"/>
                  <a:gd name="connsiteX48" fmla="*/ 2212 w 10000"/>
                  <a:gd name="connsiteY48" fmla="*/ 3259 h 10000"/>
                  <a:gd name="connsiteX49" fmla="*/ 2356 w 10000"/>
                  <a:gd name="connsiteY49" fmla="*/ 3407 h 10000"/>
                  <a:gd name="connsiteX50" fmla="*/ 2644 w 10000"/>
                  <a:gd name="connsiteY50" fmla="*/ 3407 h 10000"/>
                  <a:gd name="connsiteX51" fmla="*/ 2788 w 10000"/>
                  <a:gd name="connsiteY51" fmla="*/ 3556 h 10000"/>
                  <a:gd name="connsiteX52" fmla="*/ 2856 w 10000"/>
                  <a:gd name="connsiteY52" fmla="*/ 3926 h 10000"/>
                  <a:gd name="connsiteX53" fmla="*/ 3068 w 10000"/>
                  <a:gd name="connsiteY53" fmla="*/ 4370 h 10000"/>
                  <a:gd name="connsiteX54" fmla="*/ 3144 w 10000"/>
                  <a:gd name="connsiteY54" fmla="*/ 4593 h 10000"/>
                  <a:gd name="connsiteX55" fmla="*/ 3356 w 10000"/>
                  <a:gd name="connsiteY55" fmla="*/ 4741 h 10000"/>
                  <a:gd name="connsiteX56" fmla="*/ 3644 w 10000"/>
                  <a:gd name="connsiteY56" fmla="*/ 5111 h 10000"/>
                  <a:gd name="connsiteX57" fmla="*/ 4000 w 10000"/>
                  <a:gd name="connsiteY57" fmla="*/ 5333 h 10000"/>
                  <a:gd name="connsiteX58" fmla="*/ 4212 w 10000"/>
                  <a:gd name="connsiteY58" fmla="*/ 5481 h 10000"/>
                  <a:gd name="connsiteX59" fmla="*/ 4356 w 10000"/>
                  <a:gd name="connsiteY59" fmla="*/ 5630 h 10000"/>
                  <a:gd name="connsiteX60" fmla="*/ 5288 w 10000"/>
                  <a:gd name="connsiteY60" fmla="*/ 6444 h 10000"/>
                  <a:gd name="connsiteX61" fmla="*/ 6568 w 10000"/>
                  <a:gd name="connsiteY61" fmla="*/ 6963 h 10000"/>
                  <a:gd name="connsiteX62" fmla="*/ 6568 w 10000"/>
                  <a:gd name="connsiteY62" fmla="*/ 7111 h 10000"/>
                  <a:gd name="connsiteX63" fmla="*/ 6856 w 10000"/>
                  <a:gd name="connsiteY63" fmla="*/ 7111 h 10000"/>
                  <a:gd name="connsiteX64" fmla="*/ 7000 w 10000"/>
                  <a:gd name="connsiteY64" fmla="*/ 7407 h 10000"/>
                  <a:gd name="connsiteX65" fmla="*/ 7212 w 10000"/>
                  <a:gd name="connsiteY65" fmla="*/ 7630 h 10000"/>
                  <a:gd name="connsiteX66" fmla="*/ 7568 w 10000"/>
                  <a:gd name="connsiteY66" fmla="*/ 7778 h 10000"/>
                  <a:gd name="connsiteX67" fmla="*/ 7856 w 10000"/>
                  <a:gd name="connsiteY67" fmla="*/ 7926 h 10000"/>
                  <a:gd name="connsiteX68" fmla="*/ 8000 w 10000"/>
                  <a:gd name="connsiteY68" fmla="*/ 8370 h 10000"/>
                  <a:gd name="connsiteX69" fmla="*/ 8288 w 10000"/>
                  <a:gd name="connsiteY69" fmla="*/ 9111 h 10000"/>
                  <a:gd name="connsiteX70" fmla="*/ 8068 w 10000"/>
                  <a:gd name="connsiteY70" fmla="*/ 9111 h 10000"/>
                  <a:gd name="connsiteX71" fmla="*/ 7924 w 10000"/>
                  <a:gd name="connsiteY71" fmla="*/ 9259 h 10000"/>
                  <a:gd name="connsiteX72" fmla="*/ 7924 w 10000"/>
                  <a:gd name="connsiteY72" fmla="*/ 9407 h 10000"/>
                  <a:gd name="connsiteX73" fmla="*/ 7856 w 10000"/>
                  <a:gd name="connsiteY73" fmla="*/ 9630 h 10000"/>
                  <a:gd name="connsiteX74" fmla="*/ 7788 w 10000"/>
                  <a:gd name="connsiteY74" fmla="*/ 9778 h 10000"/>
                  <a:gd name="connsiteX75" fmla="*/ 7924 w 10000"/>
                  <a:gd name="connsiteY75" fmla="*/ 9926 h 10000"/>
                  <a:gd name="connsiteX76" fmla="*/ 8068 w 10000"/>
                  <a:gd name="connsiteY76" fmla="*/ 10000 h 10000"/>
                  <a:gd name="connsiteX77" fmla="*/ 8288 w 10000"/>
                  <a:gd name="connsiteY77" fmla="*/ 9926 h 10000"/>
                  <a:gd name="connsiteX78" fmla="*/ 8424 w 10000"/>
                  <a:gd name="connsiteY78" fmla="*/ 9630 h 10000"/>
                  <a:gd name="connsiteX79" fmla="*/ 8568 w 10000"/>
                  <a:gd name="connsiteY79" fmla="*/ 9259 h 10000"/>
                  <a:gd name="connsiteX80" fmla="*/ 8712 w 10000"/>
                  <a:gd name="connsiteY80" fmla="*/ 8889 h 10000"/>
                  <a:gd name="connsiteX81" fmla="*/ 9068 w 10000"/>
                  <a:gd name="connsiteY81" fmla="*/ 8815 h 10000"/>
                  <a:gd name="connsiteX82" fmla="*/ 9068 w 10000"/>
                  <a:gd name="connsiteY82" fmla="*/ 8370 h 10000"/>
                  <a:gd name="connsiteX83" fmla="*/ 8924 w 10000"/>
                  <a:gd name="connsiteY83" fmla="*/ 8222 h 10000"/>
                  <a:gd name="connsiteX84" fmla="*/ 8712 w 10000"/>
                  <a:gd name="connsiteY84" fmla="*/ 8148 h 10000"/>
                  <a:gd name="connsiteX85" fmla="*/ 8500 w 10000"/>
                  <a:gd name="connsiteY85" fmla="*/ 8000 h 10000"/>
                  <a:gd name="connsiteX86" fmla="*/ 8424 w 10000"/>
                  <a:gd name="connsiteY86" fmla="*/ 7852 h 10000"/>
                  <a:gd name="connsiteX87" fmla="*/ 8568 w 10000"/>
                  <a:gd name="connsiteY87" fmla="*/ 7407 h 10000"/>
                  <a:gd name="connsiteX88" fmla="*/ 8712 w 10000"/>
                  <a:gd name="connsiteY88" fmla="*/ 7185 h 10000"/>
                  <a:gd name="connsiteX89" fmla="*/ 8856 w 10000"/>
                  <a:gd name="connsiteY89" fmla="*/ 7111 h 10000"/>
                  <a:gd name="connsiteX90" fmla="*/ 9356 w 10000"/>
                  <a:gd name="connsiteY90" fmla="*/ 7185 h 10000"/>
                  <a:gd name="connsiteX91" fmla="*/ 9712 w 10000"/>
                  <a:gd name="connsiteY91" fmla="*/ 7333 h 10000"/>
                  <a:gd name="connsiteX92" fmla="*/ 10000 w 10000"/>
                  <a:gd name="connsiteY92" fmla="*/ 7630 h 10000"/>
                  <a:gd name="connsiteX93" fmla="*/ 10000 w 10000"/>
                  <a:gd name="connsiteY93" fmla="*/ 7259 h 10000"/>
                  <a:gd name="connsiteX94" fmla="*/ 9788 w 10000"/>
                  <a:gd name="connsiteY94" fmla="*/ 6963 h 10000"/>
                  <a:gd name="connsiteX0" fmla="*/ 9788 w 10000"/>
                  <a:gd name="connsiteY0" fmla="*/ 6963 h 10000"/>
                  <a:gd name="connsiteX1" fmla="*/ 9500 w 10000"/>
                  <a:gd name="connsiteY1" fmla="*/ 6741 h 10000"/>
                  <a:gd name="connsiteX2" fmla="*/ 9212 w 10000"/>
                  <a:gd name="connsiteY2" fmla="*/ 6593 h 10000"/>
                  <a:gd name="connsiteX3" fmla="*/ 8500 w 10000"/>
                  <a:gd name="connsiteY3" fmla="*/ 6222 h 10000"/>
                  <a:gd name="connsiteX4" fmla="*/ 7788 w 10000"/>
                  <a:gd name="connsiteY4" fmla="*/ 5852 h 10000"/>
                  <a:gd name="connsiteX5" fmla="*/ 7924 w 10000"/>
                  <a:gd name="connsiteY5" fmla="*/ 5704 h 10000"/>
                  <a:gd name="connsiteX6" fmla="*/ 7856 w 10000"/>
                  <a:gd name="connsiteY6" fmla="*/ 5556 h 10000"/>
                  <a:gd name="connsiteX7" fmla="*/ 7644 w 10000"/>
                  <a:gd name="connsiteY7" fmla="*/ 5407 h 10000"/>
                  <a:gd name="connsiteX8" fmla="*/ 7356 w 10000"/>
                  <a:gd name="connsiteY8" fmla="*/ 5481 h 10000"/>
                  <a:gd name="connsiteX9" fmla="*/ 6924 w 10000"/>
                  <a:gd name="connsiteY9" fmla="*/ 5481 h 10000"/>
                  <a:gd name="connsiteX10" fmla="*/ 6568 w 10000"/>
                  <a:gd name="connsiteY10" fmla="*/ 5259 h 10000"/>
                  <a:gd name="connsiteX11" fmla="*/ 6212 w 10000"/>
                  <a:gd name="connsiteY11" fmla="*/ 4889 h 10000"/>
                  <a:gd name="connsiteX12" fmla="*/ 6000 w 10000"/>
                  <a:gd name="connsiteY12" fmla="*/ 4519 h 10000"/>
                  <a:gd name="connsiteX13" fmla="*/ 5788 w 10000"/>
                  <a:gd name="connsiteY13" fmla="*/ 4148 h 10000"/>
                  <a:gd name="connsiteX14" fmla="*/ 5432 w 10000"/>
                  <a:gd name="connsiteY14" fmla="*/ 3778 h 10000"/>
                  <a:gd name="connsiteX15" fmla="*/ 4712 w 10000"/>
                  <a:gd name="connsiteY15" fmla="*/ 3185 h 10000"/>
                  <a:gd name="connsiteX16" fmla="*/ 4432 w 10000"/>
                  <a:gd name="connsiteY16" fmla="*/ 2741 h 10000"/>
                  <a:gd name="connsiteX17" fmla="*/ 4432 w 10000"/>
                  <a:gd name="connsiteY17" fmla="*/ 2593 h 10000"/>
                  <a:gd name="connsiteX18" fmla="*/ 4568 w 10000"/>
                  <a:gd name="connsiteY18" fmla="*/ 2370 h 10000"/>
                  <a:gd name="connsiteX19" fmla="*/ 4644 w 10000"/>
                  <a:gd name="connsiteY19" fmla="*/ 2222 h 10000"/>
                  <a:gd name="connsiteX20" fmla="*/ 4568 w 10000"/>
                  <a:gd name="connsiteY20" fmla="*/ 2074 h 10000"/>
                  <a:gd name="connsiteX21" fmla="*/ 4500 w 10000"/>
                  <a:gd name="connsiteY21" fmla="*/ 2000 h 10000"/>
                  <a:gd name="connsiteX22" fmla="*/ 4500 w 10000"/>
                  <a:gd name="connsiteY22" fmla="*/ 1852 h 10000"/>
                  <a:gd name="connsiteX23" fmla="*/ 4712 w 10000"/>
                  <a:gd name="connsiteY23" fmla="*/ 1704 h 10000"/>
                  <a:gd name="connsiteX24" fmla="*/ 5432 w 10000"/>
                  <a:gd name="connsiteY24" fmla="*/ 1407 h 10000"/>
                  <a:gd name="connsiteX25" fmla="*/ 5500 w 10000"/>
                  <a:gd name="connsiteY25" fmla="*/ 1333 h 10000"/>
                  <a:gd name="connsiteX26" fmla="*/ 5432 w 10000"/>
                  <a:gd name="connsiteY26" fmla="*/ 815 h 10000"/>
                  <a:gd name="connsiteX27" fmla="*/ 5500 w 10000"/>
                  <a:gd name="connsiteY27" fmla="*/ 519 h 10000"/>
                  <a:gd name="connsiteX28" fmla="*/ 4500 w 10000"/>
                  <a:gd name="connsiteY28" fmla="*/ 222 h 10000"/>
                  <a:gd name="connsiteX29" fmla="*/ 4356 w 10000"/>
                  <a:gd name="connsiteY29" fmla="*/ 0 h 10000"/>
                  <a:gd name="connsiteX30" fmla="*/ 3712 w 10000"/>
                  <a:gd name="connsiteY30" fmla="*/ 74 h 10000"/>
                  <a:gd name="connsiteX31" fmla="*/ 3432 w 10000"/>
                  <a:gd name="connsiteY31" fmla="*/ 370 h 10000"/>
                  <a:gd name="connsiteX32" fmla="*/ 3144 w 10000"/>
                  <a:gd name="connsiteY32" fmla="*/ 296 h 10000"/>
                  <a:gd name="connsiteX33" fmla="*/ 3000 w 10000"/>
                  <a:gd name="connsiteY33" fmla="*/ 593 h 10000"/>
                  <a:gd name="connsiteX34" fmla="*/ 2712 w 10000"/>
                  <a:gd name="connsiteY34" fmla="*/ 593 h 10000"/>
                  <a:gd name="connsiteX35" fmla="*/ 2500 w 10000"/>
                  <a:gd name="connsiteY35" fmla="*/ 741 h 10000"/>
                  <a:gd name="connsiteX36" fmla="*/ 2144 w 10000"/>
                  <a:gd name="connsiteY36" fmla="*/ 667 h 10000"/>
                  <a:gd name="connsiteX37" fmla="*/ 1932 w 10000"/>
                  <a:gd name="connsiteY37" fmla="*/ 1407 h 10000"/>
                  <a:gd name="connsiteX38" fmla="*/ 1356 w 10000"/>
                  <a:gd name="connsiteY38" fmla="*/ 667 h 10000"/>
                  <a:gd name="connsiteX39" fmla="*/ 1000 w 10000"/>
                  <a:gd name="connsiteY39" fmla="*/ 1259 h 10000"/>
                  <a:gd name="connsiteX40" fmla="*/ 212 w 10000"/>
                  <a:gd name="connsiteY40" fmla="*/ 1333 h 10000"/>
                  <a:gd name="connsiteX41" fmla="*/ 356 w 10000"/>
                  <a:gd name="connsiteY41" fmla="*/ 1926 h 10000"/>
                  <a:gd name="connsiteX42" fmla="*/ 0 w 10000"/>
                  <a:gd name="connsiteY42" fmla="*/ 2148 h 10000"/>
                  <a:gd name="connsiteX43" fmla="*/ 144 w 10000"/>
                  <a:gd name="connsiteY43" fmla="*/ 2963 h 10000"/>
                  <a:gd name="connsiteX44" fmla="*/ 1144 w 10000"/>
                  <a:gd name="connsiteY44" fmla="*/ 3481 h 10000"/>
                  <a:gd name="connsiteX45" fmla="*/ 1356 w 10000"/>
                  <a:gd name="connsiteY45" fmla="*/ 3185 h 10000"/>
                  <a:gd name="connsiteX46" fmla="*/ 1712 w 10000"/>
                  <a:gd name="connsiteY46" fmla="*/ 2963 h 10000"/>
                  <a:gd name="connsiteX47" fmla="*/ 2068 w 10000"/>
                  <a:gd name="connsiteY47" fmla="*/ 3111 h 10000"/>
                  <a:gd name="connsiteX48" fmla="*/ 2212 w 10000"/>
                  <a:gd name="connsiteY48" fmla="*/ 3259 h 10000"/>
                  <a:gd name="connsiteX49" fmla="*/ 2356 w 10000"/>
                  <a:gd name="connsiteY49" fmla="*/ 3407 h 10000"/>
                  <a:gd name="connsiteX50" fmla="*/ 2644 w 10000"/>
                  <a:gd name="connsiteY50" fmla="*/ 3407 h 10000"/>
                  <a:gd name="connsiteX51" fmla="*/ 2788 w 10000"/>
                  <a:gd name="connsiteY51" fmla="*/ 3556 h 10000"/>
                  <a:gd name="connsiteX52" fmla="*/ 2856 w 10000"/>
                  <a:gd name="connsiteY52" fmla="*/ 3926 h 10000"/>
                  <a:gd name="connsiteX53" fmla="*/ 3068 w 10000"/>
                  <a:gd name="connsiteY53" fmla="*/ 4370 h 10000"/>
                  <a:gd name="connsiteX54" fmla="*/ 3144 w 10000"/>
                  <a:gd name="connsiteY54" fmla="*/ 4593 h 10000"/>
                  <a:gd name="connsiteX55" fmla="*/ 3356 w 10000"/>
                  <a:gd name="connsiteY55" fmla="*/ 4741 h 10000"/>
                  <a:gd name="connsiteX56" fmla="*/ 3644 w 10000"/>
                  <a:gd name="connsiteY56" fmla="*/ 5111 h 10000"/>
                  <a:gd name="connsiteX57" fmla="*/ 4000 w 10000"/>
                  <a:gd name="connsiteY57" fmla="*/ 5333 h 10000"/>
                  <a:gd name="connsiteX58" fmla="*/ 4212 w 10000"/>
                  <a:gd name="connsiteY58" fmla="*/ 5481 h 10000"/>
                  <a:gd name="connsiteX59" fmla="*/ 4356 w 10000"/>
                  <a:gd name="connsiteY59" fmla="*/ 5630 h 10000"/>
                  <a:gd name="connsiteX60" fmla="*/ 5288 w 10000"/>
                  <a:gd name="connsiteY60" fmla="*/ 6444 h 10000"/>
                  <a:gd name="connsiteX61" fmla="*/ 6568 w 10000"/>
                  <a:gd name="connsiteY61" fmla="*/ 6963 h 10000"/>
                  <a:gd name="connsiteX62" fmla="*/ 6568 w 10000"/>
                  <a:gd name="connsiteY62" fmla="*/ 7111 h 10000"/>
                  <a:gd name="connsiteX63" fmla="*/ 6856 w 10000"/>
                  <a:gd name="connsiteY63" fmla="*/ 7111 h 10000"/>
                  <a:gd name="connsiteX64" fmla="*/ 7212 w 10000"/>
                  <a:gd name="connsiteY64" fmla="*/ 7630 h 10000"/>
                  <a:gd name="connsiteX65" fmla="*/ 7568 w 10000"/>
                  <a:gd name="connsiteY65" fmla="*/ 7778 h 10000"/>
                  <a:gd name="connsiteX66" fmla="*/ 7856 w 10000"/>
                  <a:gd name="connsiteY66" fmla="*/ 7926 h 10000"/>
                  <a:gd name="connsiteX67" fmla="*/ 8000 w 10000"/>
                  <a:gd name="connsiteY67" fmla="*/ 8370 h 10000"/>
                  <a:gd name="connsiteX68" fmla="*/ 8288 w 10000"/>
                  <a:gd name="connsiteY68" fmla="*/ 9111 h 10000"/>
                  <a:gd name="connsiteX69" fmla="*/ 8068 w 10000"/>
                  <a:gd name="connsiteY69" fmla="*/ 9111 h 10000"/>
                  <a:gd name="connsiteX70" fmla="*/ 7924 w 10000"/>
                  <a:gd name="connsiteY70" fmla="*/ 9259 h 10000"/>
                  <a:gd name="connsiteX71" fmla="*/ 7924 w 10000"/>
                  <a:gd name="connsiteY71" fmla="*/ 9407 h 10000"/>
                  <a:gd name="connsiteX72" fmla="*/ 7856 w 10000"/>
                  <a:gd name="connsiteY72" fmla="*/ 9630 h 10000"/>
                  <a:gd name="connsiteX73" fmla="*/ 7788 w 10000"/>
                  <a:gd name="connsiteY73" fmla="*/ 9778 h 10000"/>
                  <a:gd name="connsiteX74" fmla="*/ 7924 w 10000"/>
                  <a:gd name="connsiteY74" fmla="*/ 9926 h 10000"/>
                  <a:gd name="connsiteX75" fmla="*/ 8068 w 10000"/>
                  <a:gd name="connsiteY75" fmla="*/ 10000 h 10000"/>
                  <a:gd name="connsiteX76" fmla="*/ 8288 w 10000"/>
                  <a:gd name="connsiteY76" fmla="*/ 9926 h 10000"/>
                  <a:gd name="connsiteX77" fmla="*/ 8424 w 10000"/>
                  <a:gd name="connsiteY77" fmla="*/ 9630 h 10000"/>
                  <a:gd name="connsiteX78" fmla="*/ 8568 w 10000"/>
                  <a:gd name="connsiteY78" fmla="*/ 9259 h 10000"/>
                  <a:gd name="connsiteX79" fmla="*/ 8712 w 10000"/>
                  <a:gd name="connsiteY79" fmla="*/ 8889 h 10000"/>
                  <a:gd name="connsiteX80" fmla="*/ 9068 w 10000"/>
                  <a:gd name="connsiteY80" fmla="*/ 8815 h 10000"/>
                  <a:gd name="connsiteX81" fmla="*/ 9068 w 10000"/>
                  <a:gd name="connsiteY81" fmla="*/ 8370 h 10000"/>
                  <a:gd name="connsiteX82" fmla="*/ 8924 w 10000"/>
                  <a:gd name="connsiteY82" fmla="*/ 8222 h 10000"/>
                  <a:gd name="connsiteX83" fmla="*/ 8712 w 10000"/>
                  <a:gd name="connsiteY83" fmla="*/ 8148 h 10000"/>
                  <a:gd name="connsiteX84" fmla="*/ 8500 w 10000"/>
                  <a:gd name="connsiteY84" fmla="*/ 8000 h 10000"/>
                  <a:gd name="connsiteX85" fmla="*/ 8424 w 10000"/>
                  <a:gd name="connsiteY85" fmla="*/ 7852 h 10000"/>
                  <a:gd name="connsiteX86" fmla="*/ 8568 w 10000"/>
                  <a:gd name="connsiteY86" fmla="*/ 7407 h 10000"/>
                  <a:gd name="connsiteX87" fmla="*/ 8712 w 10000"/>
                  <a:gd name="connsiteY87" fmla="*/ 7185 h 10000"/>
                  <a:gd name="connsiteX88" fmla="*/ 8856 w 10000"/>
                  <a:gd name="connsiteY88" fmla="*/ 7111 h 10000"/>
                  <a:gd name="connsiteX89" fmla="*/ 9356 w 10000"/>
                  <a:gd name="connsiteY89" fmla="*/ 7185 h 10000"/>
                  <a:gd name="connsiteX90" fmla="*/ 9712 w 10000"/>
                  <a:gd name="connsiteY90" fmla="*/ 7333 h 10000"/>
                  <a:gd name="connsiteX91" fmla="*/ 10000 w 10000"/>
                  <a:gd name="connsiteY91" fmla="*/ 7630 h 10000"/>
                  <a:gd name="connsiteX92" fmla="*/ 10000 w 10000"/>
                  <a:gd name="connsiteY92" fmla="*/ 7259 h 10000"/>
                  <a:gd name="connsiteX93" fmla="*/ 9788 w 10000"/>
                  <a:gd name="connsiteY93" fmla="*/ 6963 h 10000"/>
                  <a:gd name="connsiteX0" fmla="*/ 9788 w 10000"/>
                  <a:gd name="connsiteY0" fmla="*/ 6963 h 10000"/>
                  <a:gd name="connsiteX1" fmla="*/ 9500 w 10000"/>
                  <a:gd name="connsiteY1" fmla="*/ 6741 h 10000"/>
                  <a:gd name="connsiteX2" fmla="*/ 9212 w 10000"/>
                  <a:gd name="connsiteY2" fmla="*/ 6593 h 10000"/>
                  <a:gd name="connsiteX3" fmla="*/ 8500 w 10000"/>
                  <a:gd name="connsiteY3" fmla="*/ 6222 h 10000"/>
                  <a:gd name="connsiteX4" fmla="*/ 7788 w 10000"/>
                  <a:gd name="connsiteY4" fmla="*/ 5852 h 10000"/>
                  <a:gd name="connsiteX5" fmla="*/ 7924 w 10000"/>
                  <a:gd name="connsiteY5" fmla="*/ 5704 h 10000"/>
                  <a:gd name="connsiteX6" fmla="*/ 7856 w 10000"/>
                  <a:gd name="connsiteY6" fmla="*/ 5556 h 10000"/>
                  <a:gd name="connsiteX7" fmla="*/ 7644 w 10000"/>
                  <a:gd name="connsiteY7" fmla="*/ 5407 h 10000"/>
                  <a:gd name="connsiteX8" fmla="*/ 7356 w 10000"/>
                  <a:gd name="connsiteY8" fmla="*/ 5481 h 10000"/>
                  <a:gd name="connsiteX9" fmla="*/ 6924 w 10000"/>
                  <a:gd name="connsiteY9" fmla="*/ 5481 h 10000"/>
                  <a:gd name="connsiteX10" fmla="*/ 6568 w 10000"/>
                  <a:gd name="connsiteY10" fmla="*/ 5259 h 10000"/>
                  <a:gd name="connsiteX11" fmla="*/ 6212 w 10000"/>
                  <a:gd name="connsiteY11" fmla="*/ 4889 h 10000"/>
                  <a:gd name="connsiteX12" fmla="*/ 6000 w 10000"/>
                  <a:gd name="connsiteY12" fmla="*/ 4519 h 10000"/>
                  <a:gd name="connsiteX13" fmla="*/ 5788 w 10000"/>
                  <a:gd name="connsiteY13" fmla="*/ 4148 h 10000"/>
                  <a:gd name="connsiteX14" fmla="*/ 5432 w 10000"/>
                  <a:gd name="connsiteY14" fmla="*/ 3778 h 10000"/>
                  <a:gd name="connsiteX15" fmla="*/ 4712 w 10000"/>
                  <a:gd name="connsiteY15" fmla="*/ 3185 h 10000"/>
                  <a:gd name="connsiteX16" fmla="*/ 4432 w 10000"/>
                  <a:gd name="connsiteY16" fmla="*/ 2741 h 10000"/>
                  <a:gd name="connsiteX17" fmla="*/ 4432 w 10000"/>
                  <a:gd name="connsiteY17" fmla="*/ 2593 h 10000"/>
                  <a:gd name="connsiteX18" fmla="*/ 4568 w 10000"/>
                  <a:gd name="connsiteY18" fmla="*/ 2370 h 10000"/>
                  <a:gd name="connsiteX19" fmla="*/ 4644 w 10000"/>
                  <a:gd name="connsiteY19" fmla="*/ 2222 h 10000"/>
                  <a:gd name="connsiteX20" fmla="*/ 4568 w 10000"/>
                  <a:gd name="connsiteY20" fmla="*/ 2074 h 10000"/>
                  <a:gd name="connsiteX21" fmla="*/ 4500 w 10000"/>
                  <a:gd name="connsiteY21" fmla="*/ 2000 h 10000"/>
                  <a:gd name="connsiteX22" fmla="*/ 4500 w 10000"/>
                  <a:gd name="connsiteY22" fmla="*/ 1852 h 10000"/>
                  <a:gd name="connsiteX23" fmla="*/ 4712 w 10000"/>
                  <a:gd name="connsiteY23" fmla="*/ 1704 h 10000"/>
                  <a:gd name="connsiteX24" fmla="*/ 5432 w 10000"/>
                  <a:gd name="connsiteY24" fmla="*/ 1407 h 10000"/>
                  <a:gd name="connsiteX25" fmla="*/ 5500 w 10000"/>
                  <a:gd name="connsiteY25" fmla="*/ 1333 h 10000"/>
                  <a:gd name="connsiteX26" fmla="*/ 5432 w 10000"/>
                  <a:gd name="connsiteY26" fmla="*/ 815 h 10000"/>
                  <a:gd name="connsiteX27" fmla="*/ 5500 w 10000"/>
                  <a:gd name="connsiteY27" fmla="*/ 519 h 10000"/>
                  <a:gd name="connsiteX28" fmla="*/ 4500 w 10000"/>
                  <a:gd name="connsiteY28" fmla="*/ 222 h 10000"/>
                  <a:gd name="connsiteX29" fmla="*/ 4356 w 10000"/>
                  <a:gd name="connsiteY29" fmla="*/ 0 h 10000"/>
                  <a:gd name="connsiteX30" fmla="*/ 3712 w 10000"/>
                  <a:gd name="connsiteY30" fmla="*/ 74 h 10000"/>
                  <a:gd name="connsiteX31" fmla="*/ 3432 w 10000"/>
                  <a:gd name="connsiteY31" fmla="*/ 370 h 10000"/>
                  <a:gd name="connsiteX32" fmla="*/ 3144 w 10000"/>
                  <a:gd name="connsiteY32" fmla="*/ 296 h 10000"/>
                  <a:gd name="connsiteX33" fmla="*/ 3000 w 10000"/>
                  <a:gd name="connsiteY33" fmla="*/ 593 h 10000"/>
                  <a:gd name="connsiteX34" fmla="*/ 2712 w 10000"/>
                  <a:gd name="connsiteY34" fmla="*/ 593 h 10000"/>
                  <a:gd name="connsiteX35" fmla="*/ 2500 w 10000"/>
                  <a:gd name="connsiteY35" fmla="*/ 741 h 10000"/>
                  <a:gd name="connsiteX36" fmla="*/ 2144 w 10000"/>
                  <a:gd name="connsiteY36" fmla="*/ 667 h 10000"/>
                  <a:gd name="connsiteX37" fmla="*/ 1932 w 10000"/>
                  <a:gd name="connsiteY37" fmla="*/ 1407 h 10000"/>
                  <a:gd name="connsiteX38" fmla="*/ 1356 w 10000"/>
                  <a:gd name="connsiteY38" fmla="*/ 667 h 10000"/>
                  <a:gd name="connsiteX39" fmla="*/ 1000 w 10000"/>
                  <a:gd name="connsiteY39" fmla="*/ 1259 h 10000"/>
                  <a:gd name="connsiteX40" fmla="*/ 212 w 10000"/>
                  <a:gd name="connsiteY40" fmla="*/ 1333 h 10000"/>
                  <a:gd name="connsiteX41" fmla="*/ 356 w 10000"/>
                  <a:gd name="connsiteY41" fmla="*/ 1926 h 10000"/>
                  <a:gd name="connsiteX42" fmla="*/ 0 w 10000"/>
                  <a:gd name="connsiteY42" fmla="*/ 2148 h 10000"/>
                  <a:gd name="connsiteX43" fmla="*/ 144 w 10000"/>
                  <a:gd name="connsiteY43" fmla="*/ 2963 h 10000"/>
                  <a:gd name="connsiteX44" fmla="*/ 1144 w 10000"/>
                  <a:gd name="connsiteY44" fmla="*/ 3481 h 10000"/>
                  <a:gd name="connsiteX45" fmla="*/ 1356 w 10000"/>
                  <a:gd name="connsiteY45" fmla="*/ 3185 h 10000"/>
                  <a:gd name="connsiteX46" fmla="*/ 1712 w 10000"/>
                  <a:gd name="connsiteY46" fmla="*/ 2963 h 10000"/>
                  <a:gd name="connsiteX47" fmla="*/ 2068 w 10000"/>
                  <a:gd name="connsiteY47" fmla="*/ 3111 h 10000"/>
                  <a:gd name="connsiteX48" fmla="*/ 2212 w 10000"/>
                  <a:gd name="connsiteY48" fmla="*/ 3259 h 10000"/>
                  <a:gd name="connsiteX49" fmla="*/ 2356 w 10000"/>
                  <a:gd name="connsiteY49" fmla="*/ 3407 h 10000"/>
                  <a:gd name="connsiteX50" fmla="*/ 2644 w 10000"/>
                  <a:gd name="connsiteY50" fmla="*/ 3407 h 10000"/>
                  <a:gd name="connsiteX51" fmla="*/ 2788 w 10000"/>
                  <a:gd name="connsiteY51" fmla="*/ 3556 h 10000"/>
                  <a:gd name="connsiteX52" fmla="*/ 2856 w 10000"/>
                  <a:gd name="connsiteY52" fmla="*/ 3926 h 10000"/>
                  <a:gd name="connsiteX53" fmla="*/ 3068 w 10000"/>
                  <a:gd name="connsiteY53" fmla="*/ 4370 h 10000"/>
                  <a:gd name="connsiteX54" fmla="*/ 3144 w 10000"/>
                  <a:gd name="connsiteY54" fmla="*/ 4593 h 10000"/>
                  <a:gd name="connsiteX55" fmla="*/ 3356 w 10000"/>
                  <a:gd name="connsiteY55" fmla="*/ 4741 h 10000"/>
                  <a:gd name="connsiteX56" fmla="*/ 3644 w 10000"/>
                  <a:gd name="connsiteY56" fmla="*/ 5111 h 10000"/>
                  <a:gd name="connsiteX57" fmla="*/ 4000 w 10000"/>
                  <a:gd name="connsiteY57" fmla="*/ 5333 h 10000"/>
                  <a:gd name="connsiteX58" fmla="*/ 4212 w 10000"/>
                  <a:gd name="connsiteY58" fmla="*/ 5481 h 10000"/>
                  <a:gd name="connsiteX59" fmla="*/ 4356 w 10000"/>
                  <a:gd name="connsiteY59" fmla="*/ 5630 h 10000"/>
                  <a:gd name="connsiteX60" fmla="*/ 5288 w 10000"/>
                  <a:gd name="connsiteY60" fmla="*/ 6444 h 10000"/>
                  <a:gd name="connsiteX61" fmla="*/ 6568 w 10000"/>
                  <a:gd name="connsiteY61" fmla="*/ 6963 h 10000"/>
                  <a:gd name="connsiteX62" fmla="*/ 6568 w 10000"/>
                  <a:gd name="connsiteY62" fmla="*/ 7111 h 10000"/>
                  <a:gd name="connsiteX63" fmla="*/ 6856 w 10000"/>
                  <a:gd name="connsiteY63" fmla="*/ 7111 h 10000"/>
                  <a:gd name="connsiteX64" fmla="*/ 7212 w 10000"/>
                  <a:gd name="connsiteY64" fmla="*/ 7630 h 10000"/>
                  <a:gd name="connsiteX65" fmla="*/ 7856 w 10000"/>
                  <a:gd name="connsiteY65" fmla="*/ 7926 h 10000"/>
                  <a:gd name="connsiteX66" fmla="*/ 8000 w 10000"/>
                  <a:gd name="connsiteY66" fmla="*/ 8370 h 10000"/>
                  <a:gd name="connsiteX67" fmla="*/ 8288 w 10000"/>
                  <a:gd name="connsiteY67" fmla="*/ 9111 h 10000"/>
                  <a:gd name="connsiteX68" fmla="*/ 8068 w 10000"/>
                  <a:gd name="connsiteY68" fmla="*/ 9111 h 10000"/>
                  <a:gd name="connsiteX69" fmla="*/ 7924 w 10000"/>
                  <a:gd name="connsiteY69" fmla="*/ 9259 h 10000"/>
                  <a:gd name="connsiteX70" fmla="*/ 7924 w 10000"/>
                  <a:gd name="connsiteY70" fmla="*/ 9407 h 10000"/>
                  <a:gd name="connsiteX71" fmla="*/ 7856 w 10000"/>
                  <a:gd name="connsiteY71" fmla="*/ 9630 h 10000"/>
                  <a:gd name="connsiteX72" fmla="*/ 7788 w 10000"/>
                  <a:gd name="connsiteY72" fmla="*/ 9778 h 10000"/>
                  <a:gd name="connsiteX73" fmla="*/ 7924 w 10000"/>
                  <a:gd name="connsiteY73" fmla="*/ 9926 h 10000"/>
                  <a:gd name="connsiteX74" fmla="*/ 8068 w 10000"/>
                  <a:gd name="connsiteY74" fmla="*/ 10000 h 10000"/>
                  <a:gd name="connsiteX75" fmla="*/ 8288 w 10000"/>
                  <a:gd name="connsiteY75" fmla="*/ 9926 h 10000"/>
                  <a:gd name="connsiteX76" fmla="*/ 8424 w 10000"/>
                  <a:gd name="connsiteY76" fmla="*/ 9630 h 10000"/>
                  <a:gd name="connsiteX77" fmla="*/ 8568 w 10000"/>
                  <a:gd name="connsiteY77" fmla="*/ 9259 h 10000"/>
                  <a:gd name="connsiteX78" fmla="*/ 8712 w 10000"/>
                  <a:gd name="connsiteY78" fmla="*/ 8889 h 10000"/>
                  <a:gd name="connsiteX79" fmla="*/ 9068 w 10000"/>
                  <a:gd name="connsiteY79" fmla="*/ 8815 h 10000"/>
                  <a:gd name="connsiteX80" fmla="*/ 9068 w 10000"/>
                  <a:gd name="connsiteY80" fmla="*/ 8370 h 10000"/>
                  <a:gd name="connsiteX81" fmla="*/ 8924 w 10000"/>
                  <a:gd name="connsiteY81" fmla="*/ 8222 h 10000"/>
                  <a:gd name="connsiteX82" fmla="*/ 8712 w 10000"/>
                  <a:gd name="connsiteY82" fmla="*/ 8148 h 10000"/>
                  <a:gd name="connsiteX83" fmla="*/ 8500 w 10000"/>
                  <a:gd name="connsiteY83" fmla="*/ 8000 h 10000"/>
                  <a:gd name="connsiteX84" fmla="*/ 8424 w 10000"/>
                  <a:gd name="connsiteY84" fmla="*/ 7852 h 10000"/>
                  <a:gd name="connsiteX85" fmla="*/ 8568 w 10000"/>
                  <a:gd name="connsiteY85" fmla="*/ 7407 h 10000"/>
                  <a:gd name="connsiteX86" fmla="*/ 8712 w 10000"/>
                  <a:gd name="connsiteY86" fmla="*/ 7185 h 10000"/>
                  <a:gd name="connsiteX87" fmla="*/ 8856 w 10000"/>
                  <a:gd name="connsiteY87" fmla="*/ 7111 h 10000"/>
                  <a:gd name="connsiteX88" fmla="*/ 9356 w 10000"/>
                  <a:gd name="connsiteY88" fmla="*/ 7185 h 10000"/>
                  <a:gd name="connsiteX89" fmla="*/ 9712 w 10000"/>
                  <a:gd name="connsiteY89" fmla="*/ 7333 h 10000"/>
                  <a:gd name="connsiteX90" fmla="*/ 10000 w 10000"/>
                  <a:gd name="connsiteY90" fmla="*/ 7630 h 10000"/>
                  <a:gd name="connsiteX91" fmla="*/ 10000 w 10000"/>
                  <a:gd name="connsiteY91" fmla="*/ 7259 h 10000"/>
                  <a:gd name="connsiteX92" fmla="*/ 9788 w 10000"/>
                  <a:gd name="connsiteY92" fmla="*/ 6963 h 10000"/>
                  <a:gd name="connsiteX0" fmla="*/ 9788 w 10000"/>
                  <a:gd name="connsiteY0" fmla="*/ 6963 h 10000"/>
                  <a:gd name="connsiteX1" fmla="*/ 9500 w 10000"/>
                  <a:gd name="connsiteY1" fmla="*/ 6741 h 10000"/>
                  <a:gd name="connsiteX2" fmla="*/ 9212 w 10000"/>
                  <a:gd name="connsiteY2" fmla="*/ 6593 h 10000"/>
                  <a:gd name="connsiteX3" fmla="*/ 8500 w 10000"/>
                  <a:gd name="connsiteY3" fmla="*/ 6222 h 10000"/>
                  <a:gd name="connsiteX4" fmla="*/ 7788 w 10000"/>
                  <a:gd name="connsiteY4" fmla="*/ 5852 h 10000"/>
                  <a:gd name="connsiteX5" fmla="*/ 7924 w 10000"/>
                  <a:gd name="connsiteY5" fmla="*/ 5704 h 10000"/>
                  <a:gd name="connsiteX6" fmla="*/ 7856 w 10000"/>
                  <a:gd name="connsiteY6" fmla="*/ 5556 h 10000"/>
                  <a:gd name="connsiteX7" fmla="*/ 7644 w 10000"/>
                  <a:gd name="connsiteY7" fmla="*/ 5407 h 10000"/>
                  <a:gd name="connsiteX8" fmla="*/ 7356 w 10000"/>
                  <a:gd name="connsiteY8" fmla="*/ 5481 h 10000"/>
                  <a:gd name="connsiteX9" fmla="*/ 6924 w 10000"/>
                  <a:gd name="connsiteY9" fmla="*/ 5481 h 10000"/>
                  <a:gd name="connsiteX10" fmla="*/ 6568 w 10000"/>
                  <a:gd name="connsiteY10" fmla="*/ 5259 h 10000"/>
                  <a:gd name="connsiteX11" fmla="*/ 6212 w 10000"/>
                  <a:gd name="connsiteY11" fmla="*/ 4889 h 10000"/>
                  <a:gd name="connsiteX12" fmla="*/ 6000 w 10000"/>
                  <a:gd name="connsiteY12" fmla="*/ 4519 h 10000"/>
                  <a:gd name="connsiteX13" fmla="*/ 5788 w 10000"/>
                  <a:gd name="connsiteY13" fmla="*/ 4148 h 10000"/>
                  <a:gd name="connsiteX14" fmla="*/ 5432 w 10000"/>
                  <a:gd name="connsiteY14" fmla="*/ 3778 h 10000"/>
                  <a:gd name="connsiteX15" fmla="*/ 4712 w 10000"/>
                  <a:gd name="connsiteY15" fmla="*/ 3185 h 10000"/>
                  <a:gd name="connsiteX16" fmla="*/ 4432 w 10000"/>
                  <a:gd name="connsiteY16" fmla="*/ 2741 h 10000"/>
                  <a:gd name="connsiteX17" fmla="*/ 4432 w 10000"/>
                  <a:gd name="connsiteY17" fmla="*/ 2593 h 10000"/>
                  <a:gd name="connsiteX18" fmla="*/ 4568 w 10000"/>
                  <a:gd name="connsiteY18" fmla="*/ 2370 h 10000"/>
                  <a:gd name="connsiteX19" fmla="*/ 4644 w 10000"/>
                  <a:gd name="connsiteY19" fmla="*/ 2222 h 10000"/>
                  <a:gd name="connsiteX20" fmla="*/ 4568 w 10000"/>
                  <a:gd name="connsiteY20" fmla="*/ 2074 h 10000"/>
                  <a:gd name="connsiteX21" fmla="*/ 4500 w 10000"/>
                  <a:gd name="connsiteY21" fmla="*/ 2000 h 10000"/>
                  <a:gd name="connsiteX22" fmla="*/ 4500 w 10000"/>
                  <a:gd name="connsiteY22" fmla="*/ 1852 h 10000"/>
                  <a:gd name="connsiteX23" fmla="*/ 4712 w 10000"/>
                  <a:gd name="connsiteY23" fmla="*/ 1704 h 10000"/>
                  <a:gd name="connsiteX24" fmla="*/ 5432 w 10000"/>
                  <a:gd name="connsiteY24" fmla="*/ 1407 h 10000"/>
                  <a:gd name="connsiteX25" fmla="*/ 5500 w 10000"/>
                  <a:gd name="connsiteY25" fmla="*/ 1333 h 10000"/>
                  <a:gd name="connsiteX26" fmla="*/ 5432 w 10000"/>
                  <a:gd name="connsiteY26" fmla="*/ 815 h 10000"/>
                  <a:gd name="connsiteX27" fmla="*/ 5500 w 10000"/>
                  <a:gd name="connsiteY27" fmla="*/ 519 h 10000"/>
                  <a:gd name="connsiteX28" fmla="*/ 4500 w 10000"/>
                  <a:gd name="connsiteY28" fmla="*/ 222 h 10000"/>
                  <a:gd name="connsiteX29" fmla="*/ 4356 w 10000"/>
                  <a:gd name="connsiteY29" fmla="*/ 0 h 10000"/>
                  <a:gd name="connsiteX30" fmla="*/ 3712 w 10000"/>
                  <a:gd name="connsiteY30" fmla="*/ 74 h 10000"/>
                  <a:gd name="connsiteX31" fmla="*/ 3432 w 10000"/>
                  <a:gd name="connsiteY31" fmla="*/ 370 h 10000"/>
                  <a:gd name="connsiteX32" fmla="*/ 3144 w 10000"/>
                  <a:gd name="connsiteY32" fmla="*/ 296 h 10000"/>
                  <a:gd name="connsiteX33" fmla="*/ 3000 w 10000"/>
                  <a:gd name="connsiteY33" fmla="*/ 593 h 10000"/>
                  <a:gd name="connsiteX34" fmla="*/ 2712 w 10000"/>
                  <a:gd name="connsiteY34" fmla="*/ 593 h 10000"/>
                  <a:gd name="connsiteX35" fmla="*/ 2500 w 10000"/>
                  <a:gd name="connsiteY35" fmla="*/ 741 h 10000"/>
                  <a:gd name="connsiteX36" fmla="*/ 2144 w 10000"/>
                  <a:gd name="connsiteY36" fmla="*/ 667 h 10000"/>
                  <a:gd name="connsiteX37" fmla="*/ 1932 w 10000"/>
                  <a:gd name="connsiteY37" fmla="*/ 1407 h 10000"/>
                  <a:gd name="connsiteX38" fmla="*/ 1356 w 10000"/>
                  <a:gd name="connsiteY38" fmla="*/ 667 h 10000"/>
                  <a:gd name="connsiteX39" fmla="*/ 1000 w 10000"/>
                  <a:gd name="connsiteY39" fmla="*/ 1259 h 10000"/>
                  <a:gd name="connsiteX40" fmla="*/ 212 w 10000"/>
                  <a:gd name="connsiteY40" fmla="*/ 1333 h 10000"/>
                  <a:gd name="connsiteX41" fmla="*/ 356 w 10000"/>
                  <a:gd name="connsiteY41" fmla="*/ 1926 h 10000"/>
                  <a:gd name="connsiteX42" fmla="*/ 0 w 10000"/>
                  <a:gd name="connsiteY42" fmla="*/ 2148 h 10000"/>
                  <a:gd name="connsiteX43" fmla="*/ 144 w 10000"/>
                  <a:gd name="connsiteY43" fmla="*/ 2963 h 10000"/>
                  <a:gd name="connsiteX44" fmla="*/ 1144 w 10000"/>
                  <a:gd name="connsiteY44" fmla="*/ 3481 h 10000"/>
                  <a:gd name="connsiteX45" fmla="*/ 1356 w 10000"/>
                  <a:gd name="connsiteY45" fmla="*/ 3185 h 10000"/>
                  <a:gd name="connsiteX46" fmla="*/ 1712 w 10000"/>
                  <a:gd name="connsiteY46" fmla="*/ 2963 h 10000"/>
                  <a:gd name="connsiteX47" fmla="*/ 2068 w 10000"/>
                  <a:gd name="connsiteY47" fmla="*/ 3111 h 10000"/>
                  <a:gd name="connsiteX48" fmla="*/ 2212 w 10000"/>
                  <a:gd name="connsiteY48" fmla="*/ 3259 h 10000"/>
                  <a:gd name="connsiteX49" fmla="*/ 2356 w 10000"/>
                  <a:gd name="connsiteY49" fmla="*/ 3407 h 10000"/>
                  <a:gd name="connsiteX50" fmla="*/ 2644 w 10000"/>
                  <a:gd name="connsiteY50" fmla="*/ 3407 h 10000"/>
                  <a:gd name="connsiteX51" fmla="*/ 2788 w 10000"/>
                  <a:gd name="connsiteY51" fmla="*/ 3556 h 10000"/>
                  <a:gd name="connsiteX52" fmla="*/ 2856 w 10000"/>
                  <a:gd name="connsiteY52" fmla="*/ 3926 h 10000"/>
                  <a:gd name="connsiteX53" fmla="*/ 3068 w 10000"/>
                  <a:gd name="connsiteY53" fmla="*/ 4370 h 10000"/>
                  <a:gd name="connsiteX54" fmla="*/ 3144 w 10000"/>
                  <a:gd name="connsiteY54" fmla="*/ 4593 h 10000"/>
                  <a:gd name="connsiteX55" fmla="*/ 3356 w 10000"/>
                  <a:gd name="connsiteY55" fmla="*/ 4741 h 10000"/>
                  <a:gd name="connsiteX56" fmla="*/ 3644 w 10000"/>
                  <a:gd name="connsiteY56" fmla="*/ 5111 h 10000"/>
                  <a:gd name="connsiteX57" fmla="*/ 4000 w 10000"/>
                  <a:gd name="connsiteY57" fmla="*/ 5333 h 10000"/>
                  <a:gd name="connsiteX58" fmla="*/ 4212 w 10000"/>
                  <a:gd name="connsiteY58" fmla="*/ 5481 h 10000"/>
                  <a:gd name="connsiteX59" fmla="*/ 4356 w 10000"/>
                  <a:gd name="connsiteY59" fmla="*/ 5630 h 10000"/>
                  <a:gd name="connsiteX60" fmla="*/ 5288 w 10000"/>
                  <a:gd name="connsiteY60" fmla="*/ 6444 h 10000"/>
                  <a:gd name="connsiteX61" fmla="*/ 6568 w 10000"/>
                  <a:gd name="connsiteY61" fmla="*/ 6963 h 10000"/>
                  <a:gd name="connsiteX62" fmla="*/ 6568 w 10000"/>
                  <a:gd name="connsiteY62" fmla="*/ 7111 h 10000"/>
                  <a:gd name="connsiteX63" fmla="*/ 6856 w 10000"/>
                  <a:gd name="connsiteY63" fmla="*/ 7111 h 10000"/>
                  <a:gd name="connsiteX64" fmla="*/ 7212 w 10000"/>
                  <a:gd name="connsiteY64" fmla="*/ 7630 h 10000"/>
                  <a:gd name="connsiteX65" fmla="*/ 8000 w 10000"/>
                  <a:gd name="connsiteY65" fmla="*/ 8370 h 10000"/>
                  <a:gd name="connsiteX66" fmla="*/ 8288 w 10000"/>
                  <a:gd name="connsiteY66" fmla="*/ 9111 h 10000"/>
                  <a:gd name="connsiteX67" fmla="*/ 8068 w 10000"/>
                  <a:gd name="connsiteY67" fmla="*/ 9111 h 10000"/>
                  <a:gd name="connsiteX68" fmla="*/ 7924 w 10000"/>
                  <a:gd name="connsiteY68" fmla="*/ 9259 h 10000"/>
                  <a:gd name="connsiteX69" fmla="*/ 7924 w 10000"/>
                  <a:gd name="connsiteY69" fmla="*/ 9407 h 10000"/>
                  <a:gd name="connsiteX70" fmla="*/ 7856 w 10000"/>
                  <a:gd name="connsiteY70" fmla="*/ 9630 h 10000"/>
                  <a:gd name="connsiteX71" fmla="*/ 7788 w 10000"/>
                  <a:gd name="connsiteY71" fmla="*/ 9778 h 10000"/>
                  <a:gd name="connsiteX72" fmla="*/ 7924 w 10000"/>
                  <a:gd name="connsiteY72" fmla="*/ 9926 h 10000"/>
                  <a:gd name="connsiteX73" fmla="*/ 8068 w 10000"/>
                  <a:gd name="connsiteY73" fmla="*/ 10000 h 10000"/>
                  <a:gd name="connsiteX74" fmla="*/ 8288 w 10000"/>
                  <a:gd name="connsiteY74" fmla="*/ 9926 h 10000"/>
                  <a:gd name="connsiteX75" fmla="*/ 8424 w 10000"/>
                  <a:gd name="connsiteY75" fmla="*/ 9630 h 10000"/>
                  <a:gd name="connsiteX76" fmla="*/ 8568 w 10000"/>
                  <a:gd name="connsiteY76" fmla="*/ 9259 h 10000"/>
                  <a:gd name="connsiteX77" fmla="*/ 8712 w 10000"/>
                  <a:gd name="connsiteY77" fmla="*/ 8889 h 10000"/>
                  <a:gd name="connsiteX78" fmla="*/ 9068 w 10000"/>
                  <a:gd name="connsiteY78" fmla="*/ 8815 h 10000"/>
                  <a:gd name="connsiteX79" fmla="*/ 9068 w 10000"/>
                  <a:gd name="connsiteY79" fmla="*/ 8370 h 10000"/>
                  <a:gd name="connsiteX80" fmla="*/ 8924 w 10000"/>
                  <a:gd name="connsiteY80" fmla="*/ 8222 h 10000"/>
                  <a:gd name="connsiteX81" fmla="*/ 8712 w 10000"/>
                  <a:gd name="connsiteY81" fmla="*/ 8148 h 10000"/>
                  <a:gd name="connsiteX82" fmla="*/ 8500 w 10000"/>
                  <a:gd name="connsiteY82" fmla="*/ 8000 h 10000"/>
                  <a:gd name="connsiteX83" fmla="*/ 8424 w 10000"/>
                  <a:gd name="connsiteY83" fmla="*/ 7852 h 10000"/>
                  <a:gd name="connsiteX84" fmla="*/ 8568 w 10000"/>
                  <a:gd name="connsiteY84" fmla="*/ 7407 h 10000"/>
                  <a:gd name="connsiteX85" fmla="*/ 8712 w 10000"/>
                  <a:gd name="connsiteY85" fmla="*/ 7185 h 10000"/>
                  <a:gd name="connsiteX86" fmla="*/ 8856 w 10000"/>
                  <a:gd name="connsiteY86" fmla="*/ 7111 h 10000"/>
                  <a:gd name="connsiteX87" fmla="*/ 9356 w 10000"/>
                  <a:gd name="connsiteY87" fmla="*/ 7185 h 10000"/>
                  <a:gd name="connsiteX88" fmla="*/ 9712 w 10000"/>
                  <a:gd name="connsiteY88" fmla="*/ 7333 h 10000"/>
                  <a:gd name="connsiteX89" fmla="*/ 10000 w 10000"/>
                  <a:gd name="connsiteY89" fmla="*/ 7630 h 10000"/>
                  <a:gd name="connsiteX90" fmla="*/ 10000 w 10000"/>
                  <a:gd name="connsiteY90" fmla="*/ 7259 h 10000"/>
                  <a:gd name="connsiteX91" fmla="*/ 9788 w 10000"/>
                  <a:gd name="connsiteY91" fmla="*/ 6963 h 10000"/>
                  <a:gd name="connsiteX0" fmla="*/ 8288 w 10000"/>
                  <a:gd name="connsiteY0" fmla="*/ 9111 h 10000"/>
                  <a:gd name="connsiteX1" fmla="*/ 8068 w 10000"/>
                  <a:gd name="connsiteY1" fmla="*/ 9111 h 10000"/>
                  <a:gd name="connsiteX2" fmla="*/ 7924 w 10000"/>
                  <a:gd name="connsiteY2" fmla="*/ 9259 h 10000"/>
                  <a:gd name="connsiteX3" fmla="*/ 7924 w 10000"/>
                  <a:gd name="connsiteY3" fmla="*/ 9407 h 10000"/>
                  <a:gd name="connsiteX4" fmla="*/ 7856 w 10000"/>
                  <a:gd name="connsiteY4" fmla="*/ 9630 h 10000"/>
                  <a:gd name="connsiteX5" fmla="*/ 7788 w 10000"/>
                  <a:gd name="connsiteY5" fmla="*/ 9778 h 10000"/>
                  <a:gd name="connsiteX6" fmla="*/ 7924 w 10000"/>
                  <a:gd name="connsiteY6" fmla="*/ 9926 h 10000"/>
                  <a:gd name="connsiteX7" fmla="*/ 8068 w 10000"/>
                  <a:gd name="connsiteY7" fmla="*/ 10000 h 10000"/>
                  <a:gd name="connsiteX8" fmla="*/ 8288 w 10000"/>
                  <a:gd name="connsiteY8" fmla="*/ 9926 h 10000"/>
                  <a:gd name="connsiteX9" fmla="*/ 8424 w 10000"/>
                  <a:gd name="connsiteY9" fmla="*/ 9630 h 10000"/>
                  <a:gd name="connsiteX10" fmla="*/ 8568 w 10000"/>
                  <a:gd name="connsiteY10" fmla="*/ 9259 h 10000"/>
                  <a:gd name="connsiteX11" fmla="*/ 8712 w 10000"/>
                  <a:gd name="connsiteY11" fmla="*/ 8889 h 10000"/>
                  <a:gd name="connsiteX12" fmla="*/ 9068 w 10000"/>
                  <a:gd name="connsiteY12" fmla="*/ 8815 h 10000"/>
                  <a:gd name="connsiteX13" fmla="*/ 9068 w 10000"/>
                  <a:gd name="connsiteY13" fmla="*/ 8370 h 10000"/>
                  <a:gd name="connsiteX14" fmla="*/ 8924 w 10000"/>
                  <a:gd name="connsiteY14" fmla="*/ 8222 h 10000"/>
                  <a:gd name="connsiteX15" fmla="*/ 8712 w 10000"/>
                  <a:gd name="connsiteY15" fmla="*/ 8148 h 10000"/>
                  <a:gd name="connsiteX16" fmla="*/ 8500 w 10000"/>
                  <a:gd name="connsiteY16" fmla="*/ 8000 h 10000"/>
                  <a:gd name="connsiteX17" fmla="*/ 8424 w 10000"/>
                  <a:gd name="connsiteY17" fmla="*/ 7852 h 10000"/>
                  <a:gd name="connsiteX18" fmla="*/ 8568 w 10000"/>
                  <a:gd name="connsiteY18" fmla="*/ 7407 h 10000"/>
                  <a:gd name="connsiteX19" fmla="*/ 8712 w 10000"/>
                  <a:gd name="connsiteY19" fmla="*/ 7185 h 10000"/>
                  <a:gd name="connsiteX20" fmla="*/ 8856 w 10000"/>
                  <a:gd name="connsiteY20" fmla="*/ 7111 h 10000"/>
                  <a:gd name="connsiteX21" fmla="*/ 9356 w 10000"/>
                  <a:gd name="connsiteY21" fmla="*/ 7185 h 10000"/>
                  <a:gd name="connsiteX22" fmla="*/ 9712 w 10000"/>
                  <a:gd name="connsiteY22" fmla="*/ 7333 h 10000"/>
                  <a:gd name="connsiteX23" fmla="*/ 10000 w 10000"/>
                  <a:gd name="connsiteY23" fmla="*/ 7630 h 10000"/>
                  <a:gd name="connsiteX24" fmla="*/ 10000 w 10000"/>
                  <a:gd name="connsiteY24" fmla="*/ 7259 h 10000"/>
                  <a:gd name="connsiteX25" fmla="*/ 9788 w 10000"/>
                  <a:gd name="connsiteY25" fmla="*/ 6963 h 10000"/>
                  <a:gd name="connsiteX26" fmla="*/ 9500 w 10000"/>
                  <a:gd name="connsiteY26" fmla="*/ 6741 h 10000"/>
                  <a:gd name="connsiteX27" fmla="*/ 9212 w 10000"/>
                  <a:gd name="connsiteY27" fmla="*/ 6593 h 10000"/>
                  <a:gd name="connsiteX28" fmla="*/ 8500 w 10000"/>
                  <a:gd name="connsiteY28" fmla="*/ 6222 h 10000"/>
                  <a:gd name="connsiteX29" fmla="*/ 7788 w 10000"/>
                  <a:gd name="connsiteY29" fmla="*/ 5852 h 10000"/>
                  <a:gd name="connsiteX30" fmla="*/ 7924 w 10000"/>
                  <a:gd name="connsiteY30" fmla="*/ 5704 h 10000"/>
                  <a:gd name="connsiteX31" fmla="*/ 7856 w 10000"/>
                  <a:gd name="connsiteY31" fmla="*/ 5556 h 10000"/>
                  <a:gd name="connsiteX32" fmla="*/ 7644 w 10000"/>
                  <a:gd name="connsiteY32" fmla="*/ 5407 h 10000"/>
                  <a:gd name="connsiteX33" fmla="*/ 7356 w 10000"/>
                  <a:gd name="connsiteY33" fmla="*/ 5481 h 10000"/>
                  <a:gd name="connsiteX34" fmla="*/ 6924 w 10000"/>
                  <a:gd name="connsiteY34" fmla="*/ 5481 h 10000"/>
                  <a:gd name="connsiteX35" fmla="*/ 6568 w 10000"/>
                  <a:gd name="connsiteY35" fmla="*/ 5259 h 10000"/>
                  <a:gd name="connsiteX36" fmla="*/ 6212 w 10000"/>
                  <a:gd name="connsiteY36" fmla="*/ 4889 h 10000"/>
                  <a:gd name="connsiteX37" fmla="*/ 6000 w 10000"/>
                  <a:gd name="connsiteY37" fmla="*/ 4519 h 10000"/>
                  <a:gd name="connsiteX38" fmla="*/ 5788 w 10000"/>
                  <a:gd name="connsiteY38" fmla="*/ 4148 h 10000"/>
                  <a:gd name="connsiteX39" fmla="*/ 5432 w 10000"/>
                  <a:gd name="connsiteY39" fmla="*/ 3778 h 10000"/>
                  <a:gd name="connsiteX40" fmla="*/ 4712 w 10000"/>
                  <a:gd name="connsiteY40" fmla="*/ 3185 h 10000"/>
                  <a:gd name="connsiteX41" fmla="*/ 4432 w 10000"/>
                  <a:gd name="connsiteY41" fmla="*/ 2741 h 10000"/>
                  <a:gd name="connsiteX42" fmla="*/ 4432 w 10000"/>
                  <a:gd name="connsiteY42" fmla="*/ 2593 h 10000"/>
                  <a:gd name="connsiteX43" fmla="*/ 4568 w 10000"/>
                  <a:gd name="connsiteY43" fmla="*/ 2370 h 10000"/>
                  <a:gd name="connsiteX44" fmla="*/ 4644 w 10000"/>
                  <a:gd name="connsiteY44" fmla="*/ 2222 h 10000"/>
                  <a:gd name="connsiteX45" fmla="*/ 4568 w 10000"/>
                  <a:gd name="connsiteY45" fmla="*/ 2074 h 10000"/>
                  <a:gd name="connsiteX46" fmla="*/ 4500 w 10000"/>
                  <a:gd name="connsiteY46" fmla="*/ 2000 h 10000"/>
                  <a:gd name="connsiteX47" fmla="*/ 4500 w 10000"/>
                  <a:gd name="connsiteY47" fmla="*/ 1852 h 10000"/>
                  <a:gd name="connsiteX48" fmla="*/ 4712 w 10000"/>
                  <a:gd name="connsiteY48" fmla="*/ 1704 h 10000"/>
                  <a:gd name="connsiteX49" fmla="*/ 5432 w 10000"/>
                  <a:gd name="connsiteY49" fmla="*/ 1407 h 10000"/>
                  <a:gd name="connsiteX50" fmla="*/ 5500 w 10000"/>
                  <a:gd name="connsiteY50" fmla="*/ 1333 h 10000"/>
                  <a:gd name="connsiteX51" fmla="*/ 5432 w 10000"/>
                  <a:gd name="connsiteY51" fmla="*/ 815 h 10000"/>
                  <a:gd name="connsiteX52" fmla="*/ 5500 w 10000"/>
                  <a:gd name="connsiteY52" fmla="*/ 519 h 10000"/>
                  <a:gd name="connsiteX53" fmla="*/ 4500 w 10000"/>
                  <a:gd name="connsiteY53" fmla="*/ 222 h 10000"/>
                  <a:gd name="connsiteX54" fmla="*/ 4356 w 10000"/>
                  <a:gd name="connsiteY54" fmla="*/ 0 h 10000"/>
                  <a:gd name="connsiteX55" fmla="*/ 3712 w 10000"/>
                  <a:gd name="connsiteY55" fmla="*/ 74 h 10000"/>
                  <a:gd name="connsiteX56" fmla="*/ 3432 w 10000"/>
                  <a:gd name="connsiteY56" fmla="*/ 370 h 10000"/>
                  <a:gd name="connsiteX57" fmla="*/ 3144 w 10000"/>
                  <a:gd name="connsiteY57" fmla="*/ 296 h 10000"/>
                  <a:gd name="connsiteX58" fmla="*/ 3000 w 10000"/>
                  <a:gd name="connsiteY58" fmla="*/ 593 h 10000"/>
                  <a:gd name="connsiteX59" fmla="*/ 2712 w 10000"/>
                  <a:gd name="connsiteY59" fmla="*/ 593 h 10000"/>
                  <a:gd name="connsiteX60" fmla="*/ 2500 w 10000"/>
                  <a:gd name="connsiteY60" fmla="*/ 741 h 10000"/>
                  <a:gd name="connsiteX61" fmla="*/ 2144 w 10000"/>
                  <a:gd name="connsiteY61" fmla="*/ 667 h 10000"/>
                  <a:gd name="connsiteX62" fmla="*/ 1932 w 10000"/>
                  <a:gd name="connsiteY62" fmla="*/ 1407 h 10000"/>
                  <a:gd name="connsiteX63" fmla="*/ 1356 w 10000"/>
                  <a:gd name="connsiteY63" fmla="*/ 667 h 10000"/>
                  <a:gd name="connsiteX64" fmla="*/ 1000 w 10000"/>
                  <a:gd name="connsiteY64" fmla="*/ 1259 h 10000"/>
                  <a:gd name="connsiteX65" fmla="*/ 212 w 10000"/>
                  <a:gd name="connsiteY65" fmla="*/ 1333 h 10000"/>
                  <a:gd name="connsiteX66" fmla="*/ 356 w 10000"/>
                  <a:gd name="connsiteY66" fmla="*/ 1926 h 10000"/>
                  <a:gd name="connsiteX67" fmla="*/ 0 w 10000"/>
                  <a:gd name="connsiteY67" fmla="*/ 2148 h 10000"/>
                  <a:gd name="connsiteX68" fmla="*/ 144 w 10000"/>
                  <a:gd name="connsiteY68" fmla="*/ 2963 h 10000"/>
                  <a:gd name="connsiteX69" fmla="*/ 1144 w 10000"/>
                  <a:gd name="connsiteY69" fmla="*/ 3481 h 10000"/>
                  <a:gd name="connsiteX70" fmla="*/ 1356 w 10000"/>
                  <a:gd name="connsiteY70" fmla="*/ 3185 h 10000"/>
                  <a:gd name="connsiteX71" fmla="*/ 1712 w 10000"/>
                  <a:gd name="connsiteY71" fmla="*/ 2963 h 10000"/>
                  <a:gd name="connsiteX72" fmla="*/ 2068 w 10000"/>
                  <a:gd name="connsiteY72" fmla="*/ 3111 h 10000"/>
                  <a:gd name="connsiteX73" fmla="*/ 2212 w 10000"/>
                  <a:gd name="connsiteY73" fmla="*/ 3259 h 10000"/>
                  <a:gd name="connsiteX74" fmla="*/ 2356 w 10000"/>
                  <a:gd name="connsiteY74" fmla="*/ 3407 h 10000"/>
                  <a:gd name="connsiteX75" fmla="*/ 2644 w 10000"/>
                  <a:gd name="connsiteY75" fmla="*/ 3407 h 10000"/>
                  <a:gd name="connsiteX76" fmla="*/ 2788 w 10000"/>
                  <a:gd name="connsiteY76" fmla="*/ 3556 h 10000"/>
                  <a:gd name="connsiteX77" fmla="*/ 2856 w 10000"/>
                  <a:gd name="connsiteY77" fmla="*/ 3926 h 10000"/>
                  <a:gd name="connsiteX78" fmla="*/ 3068 w 10000"/>
                  <a:gd name="connsiteY78" fmla="*/ 4370 h 10000"/>
                  <a:gd name="connsiteX79" fmla="*/ 3144 w 10000"/>
                  <a:gd name="connsiteY79" fmla="*/ 4593 h 10000"/>
                  <a:gd name="connsiteX80" fmla="*/ 3356 w 10000"/>
                  <a:gd name="connsiteY80" fmla="*/ 4741 h 10000"/>
                  <a:gd name="connsiteX81" fmla="*/ 3644 w 10000"/>
                  <a:gd name="connsiteY81" fmla="*/ 5111 h 10000"/>
                  <a:gd name="connsiteX82" fmla="*/ 4000 w 10000"/>
                  <a:gd name="connsiteY82" fmla="*/ 5333 h 10000"/>
                  <a:gd name="connsiteX83" fmla="*/ 4212 w 10000"/>
                  <a:gd name="connsiteY83" fmla="*/ 5481 h 10000"/>
                  <a:gd name="connsiteX84" fmla="*/ 4356 w 10000"/>
                  <a:gd name="connsiteY84" fmla="*/ 5630 h 10000"/>
                  <a:gd name="connsiteX85" fmla="*/ 5288 w 10000"/>
                  <a:gd name="connsiteY85" fmla="*/ 6444 h 10000"/>
                  <a:gd name="connsiteX86" fmla="*/ 6568 w 10000"/>
                  <a:gd name="connsiteY86" fmla="*/ 6963 h 10000"/>
                  <a:gd name="connsiteX87" fmla="*/ 6568 w 10000"/>
                  <a:gd name="connsiteY87" fmla="*/ 7111 h 10000"/>
                  <a:gd name="connsiteX88" fmla="*/ 6856 w 10000"/>
                  <a:gd name="connsiteY88" fmla="*/ 7111 h 10000"/>
                  <a:gd name="connsiteX89" fmla="*/ 7212 w 10000"/>
                  <a:gd name="connsiteY89" fmla="*/ 7630 h 10000"/>
                  <a:gd name="connsiteX90" fmla="*/ 8511 w 10000"/>
                  <a:gd name="connsiteY90" fmla="*/ 8865 h 10000"/>
                  <a:gd name="connsiteX0" fmla="*/ 8288 w 10000"/>
                  <a:gd name="connsiteY0" fmla="*/ 9111 h 10000"/>
                  <a:gd name="connsiteX1" fmla="*/ 7924 w 10000"/>
                  <a:gd name="connsiteY1" fmla="*/ 9259 h 10000"/>
                  <a:gd name="connsiteX2" fmla="*/ 7924 w 10000"/>
                  <a:gd name="connsiteY2" fmla="*/ 9407 h 10000"/>
                  <a:gd name="connsiteX3" fmla="*/ 7856 w 10000"/>
                  <a:gd name="connsiteY3" fmla="*/ 9630 h 10000"/>
                  <a:gd name="connsiteX4" fmla="*/ 7788 w 10000"/>
                  <a:gd name="connsiteY4" fmla="*/ 9778 h 10000"/>
                  <a:gd name="connsiteX5" fmla="*/ 7924 w 10000"/>
                  <a:gd name="connsiteY5" fmla="*/ 9926 h 10000"/>
                  <a:gd name="connsiteX6" fmla="*/ 8068 w 10000"/>
                  <a:gd name="connsiteY6" fmla="*/ 10000 h 10000"/>
                  <a:gd name="connsiteX7" fmla="*/ 8288 w 10000"/>
                  <a:gd name="connsiteY7" fmla="*/ 9926 h 10000"/>
                  <a:gd name="connsiteX8" fmla="*/ 8424 w 10000"/>
                  <a:gd name="connsiteY8" fmla="*/ 9630 h 10000"/>
                  <a:gd name="connsiteX9" fmla="*/ 8568 w 10000"/>
                  <a:gd name="connsiteY9" fmla="*/ 9259 h 10000"/>
                  <a:gd name="connsiteX10" fmla="*/ 8712 w 10000"/>
                  <a:gd name="connsiteY10" fmla="*/ 8889 h 10000"/>
                  <a:gd name="connsiteX11" fmla="*/ 9068 w 10000"/>
                  <a:gd name="connsiteY11" fmla="*/ 8815 h 10000"/>
                  <a:gd name="connsiteX12" fmla="*/ 9068 w 10000"/>
                  <a:gd name="connsiteY12" fmla="*/ 8370 h 10000"/>
                  <a:gd name="connsiteX13" fmla="*/ 8924 w 10000"/>
                  <a:gd name="connsiteY13" fmla="*/ 8222 h 10000"/>
                  <a:gd name="connsiteX14" fmla="*/ 8712 w 10000"/>
                  <a:gd name="connsiteY14" fmla="*/ 8148 h 10000"/>
                  <a:gd name="connsiteX15" fmla="*/ 8500 w 10000"/>
                  <a:gd name="connsiteY15" fmla="*/ 8000 h 10000"/>
                  <a:gd name="connsiteX16" fmla="*/ 8424 w 10000"/>
                  <a:gd name="connsiteY16" fmla="*/ 7852 h 10000"/>
                  <a:gd name="connsiteX17" fmla="*/ 8568 w 10000"/>
                  <a:gd name="connsiteY17" fmla="*/ 7407 h 10000"/>
                  <a:gd name="connsiteX18" fmla="*/ 8712 w 10000"/>
                  <a:gd name="connsiteY18" fmla="*/ 7185 h 10000"/>
                  <a:gd name="connsiteX19" fmla="*/ 8856 w 10000"/>
                  <a:gd name="connsiteY19" fmla="*/ 7111 h 10000"/>
                  <a:gd name="connsiteX20" fmla="*/ 9356 w 10000"/>
                  <a:gd name="connsiteY20" fmla="*/ 7185 h 10000"/>
                  <a:gd name="connsiteX21" fmla="*/ 9712 w 10000"/>
                  <a:gd name="connsiteY21" fmla="*/ 7333 h 10000"/>
                  <a:gd name="connsiteX22" fmla="*/ 10000 w 10000"/>
                  <a:gd name="connsiteY22" fmla="*/ 7630 h 10000"/>
                  <a:gd name="connsiteX23" fmla="*/ 10000 w 10000"/>
                  <a:gd name="connsiteY23" fmla="*/ 7259 h 10000"/>
                  <a:gd name="connsiteX24" fmla="*/ 9788 w 10000"/>
                  <a:gd name="connsiteY24" fmla="*/ 6963 h 10000"/>
                  <a:gd name="connsiteX25" fmla="*/ 9500 w 10000"/>
                  <a:gd name="connsiteY25" fmla="*/ 6741 h 10000"/>
                  <a:gd name="connsiteX26" fmla="*/ 9212 w 10000"/>
                  <a:gd name="connsiteY26" fmla="*/ 6593 h 10000"/>
                  <a:gd name="connsiteX27" fmla="*/ 8500 w 10000"/>
                  <a:gd name="connsiteY27" fmla="*/ 6222 h 10000"/>
                  <a:gd name="connsiteX28" fmla="*/ 7788 w 10000"/>
                  <a:gd name="connsiteY28" fmla="*/ 5852 h 10000"/>
                  <a:gd name="connsiteX29" fmla="*/ 7924 w 10000"/>
                  <a:gd name="connsiteY29" fmla="*/ 5704 h 10000"/>
                  <a:gd name="connsiteX30" fmla="*/ 7856 w 10000"/>
                  <a:gd name="connsiteY30" fmla="*/ 5556 h 10000"/>
                  <a:gd name="connsiteX31" fmla="*/ 7644 w 10000"/>
                  <a:gd name="connsiteY31" fmla="*/ 5407 h 10000"/>
                  <a:gd name="connsiteX32" fmla="*/ 7356 w 10000"/>
                  <a:gd name="connsiteY32" fmla="*/ 5481 h 10000"/>
                  <a:gd name="connsiteX33" fmla="*/ 6924 w 10000"/>
                  <a:gd name="connsiteY33" fmla="*/ 5481 h 10000"/>
                  <a:gd name="connsiteX34" fmla="*/ 6568 w 10000"/>
                  <a:gd name="connsiteY34" fmla="*/ 5259 h 10000"/>
                  <a:gd name="connsiteX35" fmla="*/ 6212 w 10000"/>
                  <a:gd name="connsiteY35" fmla="*/ 4889 h 10000"/>
                  <a:gd name="connsiteX36" fmla="*/ 6000 w 10000"/>
                  <a:gd name="connsiteY36" fmla="*/ 4519 h 10000"/>
                  <a:gd name="connsiteX37" fmla="*/ 5788 w 10000"/>
                  <a:gd name="connsiteY37" fmla="*/ 4148 h 10000"/>
                  <a:gd name="connsiteX38" fmla="*/ 5432 w 10000"/>
                  <a:gd name="connsiteY38" fmla="*/ 3778 h 10000"/>
                  <a:gd name="connsiteX39" fmla="*/ 4712 w 10000"/>
                  <a:gd name="connsiteY39" fmla="*/ 3185 h 10000"/>
                  <a:gd name="connsiteX40" fmla="*/ 4432 w 10000"/>
                  <a:gd name="connsiteY40" fmla="*/ 2741 h 10000"/>
                  <a:gd name="connsiteX41" fmla="*/ 4432 w 10000"/>
                  <a:gd name="connsiteY41" fmla="*/ 2593 h 10000"/>
                  <a:gd name="connsiteX42" fmla="*/ 4568 w 10000"/>
                  <a:gd name="connsiteY42" fmla="*/ 2370 h 10000"/>
                  <a:gd name="connsiteX43" fmla="*/ 4644 w 10000"/>
                  <a:gd name="connsiteY43" fmla="*/ 2222 h 10000"/>
                  <a:gd name="connsiteX44" fmla="*/ 4568 w 10000"/>
                  <a:gd name="connsiteY44" fmla="*/ 2074 h 10000"/>
                  <a:gd name="connsiteX45" fmla="*/ 4500 w 10000"/>
                  <a:gd name="connsiteY45" fmla="*/ 2000 h 10000"/>
                  <a:gd name="connsiteX46" fmla="*/ 4500 w 10000"/>
                  <a:gd name="connsiteY46" fmla="*/ 1852 h 10000"/>
                  <a:gd name="connsiteX47" fmla="*/ 4712 w 10000"/>
                  <a:gd name="connsiteY47" fmla="*/ 1704 h 10000"/>
                  <a:gd name="connsiteX48" fmla="*/ 5432 w 10000"/>
                  <a:gd name="connsiteY48" fmla="*/ 1407 h 10000"/>
                  <a:gd name="connsiteX49" fmla="*/ 5500 w 10000"/>
                  <a:gd name="connsiteY49" fmla="*/ 1333 h 10000"/>
                  <a:gd name="connsiteX50" fmla="*/ 5432 w 10000"/>
                  <a:gd name="connsiteY50" fmla="*/ 815 h 10000"/>
                  <a:gd name="connsiteX51" fmla="*/ 5500 w 10000"/>
                  <a:gd name="connsiteY51" fmla="*/ 519 h 10000"/>
                  <a:gd name="connsiteX52" fmla="*/ 4500 w 10000"/>
                  <a:gd name="connsiteY52" fmla="*/ 222 h 10000"/>
                  <a:gd name="connsiteX53" fmla="*/ 4356 w 10000"/>
                  <a:gd name="connsiteY53" fmla="*/ 0 h 10000"/>
                  <a:gd name="connsiteX54" fmla="*/ 3712 w 10000"/>
                  <a:gd name="connsiteY54" fmla="*/ 74 h 10000"/>
                  <a:gd name="connsiteX55" fmla="*/ 3432 w 10000"/>
                  <a:gd name="connsiteY55" fmla="*/ 370 h 10000"/>
                  <a:gd name="connsiteX56" fmla="*/ 3144 w 10000"/>
                  <a:gd name="connsiteY56" fmla="*/ 296 h 10000"/>
                  <a:gd name="connsiteX57" fmla="*/ 3000 w 10000"/>
                  <a:gd name="connsiteY57" fmla="*/ 593 h 10000"/>
                  <a:gd name="connsiteX58" fmla="*/ 2712 w 10000"/>
                  <a:gd name="connsiteY58" fmla="*/ 593 h 10000"/>
                  <a:gd name="connsiteX59" fmla="*/ 2500 w 10000"/>
                  <a:gd name="connsiteY59" fmla="*/ 741 h 10000"/>
                  <a:gd name="connsiteX60" fmla="*/ 2144 w 10000"/>
                  <a:gd name="connsiteY60" fmla="*/ 667 h 10000"/>
                  <a:gd name="connsiteX61" fmla="*/ 1932 w 10000"/>
                  <a:gd name="connsiteY61" fmla="*/ 1407 h 10000"/>
                  <a:gd name="connsiteX62" fmla="*/ 1356 w 10000"/>
                  <a:gd name="connsiteY62" fmla="*/ 667 h 10000"/>
                  <a:gd name="connsiteX63" fmla="*/ 1000 w 10000"/>
                  <a:gd name="connsiteY63" fmla="*/ 1259 h 10000"/>
                  <a:gd name="connsiteX64" fmla="*/ 212 w 10000"/>
                  <a:gd name="connsiteY64" fmla="*/ 1333 h 10000"/>
                  <a:gd name="connsiteX65" fmla="*/ 356 w 10000"/>
                  <a:gd name="connsiteY65" fmla="*/ 1926 h 10000"/>
                  <a:gd name="connsiteX66" fmla="*/ 0 w 10000"/>
                  <a:gd name="connsiteY66" fmla="*/ 2148 h 10000"/>
                  <a:gd name="connsiteX67" fmla="*/ 144 w 10000"/>
                  <a:gd name="connsiteY67" fmla="*/ 2963 h 10000"/>
                  <a:gd name="connsiteX68" fmla="*/ 1144 w 10000"/>
                  <a:gd name="connsiteY68" fmla="*/ 3481 h 10000"/>
                  <a:gd name="connsiteX69" fmla="*/ 1356 w 10000"/>
                  <a:gd name="connsiteY69" fmla="*/ 3185 h 10000"/>
                  <a:gd name="connsiteX70" fmla="*/ 1712 w 10000"/>
                  <a:gd name="connsiteY70" fmla="*/ 2963 h 10000"/>
                  <a:gd name="connsiteX71" fmla="*/ 2068 w 10000"/>
                  <a:gd name="connsiteY71" fmla="*/ 3111 h 10000"/>
                  <a:gd name="connsiteX72" fmla="*/ 2212 w 10000"/>
                  <a:gd name="connsiteY72" fmla="*/ 3259 h 10000"/>
                  <a:gd name="connsiteX73" fmla="*/ 2356 w 10000"/>
                  <a:gd name="connsiteY73" fmla="*/ 3407 h 10000"/>
                  <a:gd name="connsiteX74" fmla="*/ 2644 w 10000"/>
                  <a:gd name="connsiteY74" fmla="*/ 3407 h 10000"/>
                  <a:gd name="connsiteX75" fmla="*/ 2788 w 10000"/>
                  <a:gd name="connsiteY75" fmla="*/ 3556 h 10000"/>
                  <a:gd name="connsiteX76" fmla="*/ 2856 w 10000"/>
                  <a:gd name="connsiteY76" fmla="*/ 3926 h 10000"/>
                  <a:gd name="connsiteX77" fmla="*/ 3068 w 10000"/>
                  <a:gd name="connsiteY77" fmla="*/ 4370 h 10000"/>
                  <a:gd name="connsiteX78" fmla="*/ 3144 w 10000"/>
                  <a:gd name="connsiteY78" fmla="*/ 4593 h 10000"/>
                  <a:gd name="connsiteX79" fmla="*/ 3356 w 10000"/>
                  <a:gd name="connsiteY79" fmla="*/ 4741 h 10000"/>
                  <a:gd name="connsiteX80" fmla="*/ 3644 w 10000"/>
                  <a:gd name="connsiteY80" fmla="*/ 5111 h 10000"/>
                  <a:gd name="connsiteX81" fmla="*/ 4000 w 10000"/>
                  <a:gd name="connsiteY81" fmla="*/ 5333 h 10000"/>
                  <a:gd name="connsiteX82" fmla="*/ 4212 w 10000"/>
                  <a:gd name="connsiteY82" fmla="*/ 5481 h 10000"/>
                  <a:gd name="connsiteX83" fmla="*/ 4356 w 10000"/>
                  <a:gd name="connsiteY83" fmla="*/ 5630 h 10000"/>
                  <a:gd name="connsiteX84" fmla="*/ 5288 w 10000"/>
                  <a:gd name="connsiteY84" fmla="*/ 6444 h 10000"/>
                  <a:gd name="connsiteX85" fmla="*/ 6568 w 10000"/>
                  <a:gd name="connsiteY85" fmla="*/ 6963 h 10000"/>
                  <a:gd name="connsiteX86" fmla="*/ 6568 w 10000"/>
                  <a:gd name="connsiteY86" fmla="*/ 7111 h 10000"/>
                  <a:gd name="connsiteX87" fmla="*/ 6856 w 10000"/>
                  <a:gd name="connsiteY87" fmla="*/ 7111 h 10000"/>
                  <a:gd name="connsiteX88" fmla="*/ 7212 w 10000"/>
                  <a:gd name="connsiteY88" fmla="*/ 7630 h 10000"/>
                  <a:gd name="connsiteX89" fmla="*/ 8511 w 10000"/>
                  <a:gd name="connsiteY89" fmla="*/ 8865 h 10000"/>
                  <a:gd name="connsiteX0" fmla="*/ 8288 w 10000"/>
                  <a:gd name="connsiteY0" fmla="*/ 9111 h 10000"/>
                  <a:gd name="connsiteX1" fmla="*/ 7924 w 10000"/>
                  <a:gd name="connsiteY1" fmla="*/ 9259 h 10000"/>
                  <a:gd name="connsiteX2" fmla="*/ 7856 w 10000"/>
                  <a:gd name="connsiteY2" fmla="*/ 9630 h 10000"/>
                  <a:gd name="connsiteX3" fmla="*/ 7788 w 10000"/>
                  <a:gd name="connsiteY3" fmla="*/ 9778 h 10000"/>
                  <a:gd name="connsiteX4" fmla="*/ 7924 w 10000"/>
                  <a:gd name="connsiteY4" fmla="*/ 9926 h 10000"/>
                  <a:gd name="connsiteX5" fmla="*/ 8068 w 10000"/>
                  <a:gd name="connsiteY5" fmla="*/ 10000 h 10000"/>
                  <a:gd name="connsiteX6" fmla="*/ 8288 w 10000"/>
                  <a:gd name="connsiteY6" fmla="*/ 9926 h 10000"/>
                  <a:gd name="connsiteX7" fmla="*/ 8424 w 10000"/>
                  <a:gd name="connsiteY7" fmla="*/ 9630 h 10000"/>
                  <a:gd name="connsiteX8" fmla="*/ 8568 w 10000"/>
                  <a:gd name="connsiteY8" fmla="*/ 9259 h 10000"/>
                  <a:gd name="connsiteX9" fmla="*/ 8712 w 10000"/>
                  <a:gd name="connsiteY9" fmla="*/ 8889 h 10000"/>
                  <a:gd name="connsiteX10" fmla="*/ 9068 w 10000"/>
                  <a:gd name="connsiteY10" fmla="*/ 8815 h 10000"/>
                  <a:gd name="connsiteX11" fmla="*/ 9068 w 10000"/>
                  <a:gd name="connsiteY11" fmla="*/ 8370 h 10000"/>
                  <a:gd name="connsiteX12" fmla="*/ 8924 w 10000"/>
                  <a:gd name="connsiteY12" fmla="*/ 8222 h 10000"/>
                  <a:gd name="connsiteX13" fmla="*/ 8712 w 10000"/>
                  <a:gd name="connsiteY13" fmla="*/ 8148 h 10000"/>
                  <a:gd name="connsiteX14" fmla="*/ 8500 w 10000"/>
                  <a:gd name="connsiteY14" fmla="*/ 8000 h 10000"/>
                  <a:gd name="connsiteX15" fmla="*/ 8424 w 10000"/>
                  <a:gd name="connsiteY15" fmla="*/ 7852 h 10000"/>
                  <a:gd name="connsiteX16" fmla="*/ 8568 w 10000"/>
                  <a:gd name="connsiteY16" fmla="*/ 7407 h 10000"/>
                  <a:gd name="connsiteX17" fmla="*/ 8712 w 10000"/>
                  <a:gd name="connsiteY17" fmla="*/ 7185 h 10000"/>
                  <a:gd name="connsiteX18" fmla="*/ 8856 w 10000"/>
                  <a:gd name="connsiteY18" fmla="*/ 7111 h 10000"/>
                  <a:gd name="connsiteX19" fmla="*/ 9356 w 10000"/>
                  <a:gd name="connsiteY19" fmla="*/ 7185 h 10000"/>
                  <a:gd name="connsiteX20" fmla="*/ 9712 w 10000"/>
                  <a:gd name="connsiteY20" fmla="*/ 7333 h 10000"/>
                  <a:gd name="connsiteX21" fmla="*/ 10000 w 10000"/>
                  <a:gd name="connsiteY21" fmla="*/ 7630 h 10000"/>
                  <a:gd name="connsiteX22" fmla="*/ 10000 w 10000"/>
                  <a:gd name="connsiteY22" fmla="*/ 7259 h 10000"/>
                  <a:gd name="connsiteX23" fmla="*/ 9788 w 10000"/>
                  <a:gd name="connsiteY23" fmla="*/ 6963 h 10000"/>
                  <a:gd name="connsiteX24" fmla="*/ 9500 w 10000"/>
                  <a:gd name="connsiteY24" fmla="*/ 6741 h 10000"/>
                  <a:gd name="connsiteX25" fmla="*/ 9212 w 10000"/>
                  <a:gd name="connsiteY25" fmla="*/ 6593 h 10000"/>
                  <a:gd name="connsiteX26" fmla="*/ 8500 w 10000"/>
                  <a:gd name="connsiteY26" fmla="*/ 6222 h 10000"/>
                  <a:gd name="connsiteX27" fmla="*/ 7788 w 10000"/>
                  <a:gd name="connsiteY27" fmla="*/ 5852 h 10000"/>
                  <a:gd name="connsiteX28" fmla="*/ 7924 w 10000"/>
                  <a:gd name="connsiteY28" fmla="*/ 5704 h 10000"/>
                  <a:gd name="connsiteX29" fmla="*/ 7856 w 10000"/>
                  <a:gd name="connsiteY29" fmla="*/ 5556 h 10000"/>
                  <a:gd name="connsiteX30" fmla="*/ 7644 w 10000"/>
                  <a:gd name="connsiteY30" fmla="*/ 5407 h 10000"/>
                  <a:gd name="connsiteX31" fmla="*/ 7356 w 10000"/>
                  <a:gd name="connsiteY31" fmla="*/ 5481 h 10000"/>
                  <a:gd name="connsiteX32" fmla="*/ 6924 w 10000"/>
                  <a:gd name="connsiteY32" fmla="*/ 5481 h 10000"/>
                  <a:gd name="connsiteX33" fmla="*/ 6568 w 10000"/>
                  <a:gd name="connsiteY33" fmla="*/ 5259 h 10000"/>
                  <a:gd name="connsiteX34" fmla="*/ 6212 w 10000"/>
                  <a:gd name="connsiteY34" fmla="*/ 4889 h 10000"/>
                  <a:gd name="connsiteX35" fmla="*/ 6000 w 10000"/>
                  <a:gd name="connsiteY35" fmla="*/ 4519 h 10000"/>
                  <a:gd name="connsiteX36" fmla="*/ 5788 w 10000"/>
                  <a:gd name="connsiteY36" fmla="*/ 4148 h 10000"/>
                  <a:gd name="connsiteX37" fmla="*/ 5432 w 10000"/>
                  <a:gd name="connsiteY37" fmla="*/ 3778 h 10000"/>
                  <a:gd name="connsiteX38" fmla="*/ 4712 w 10000"/>
                  <a:gd name="connsiteY38" fmla="*/ 3185 h 10000"/>
                  <a:gd name="connsiteX39" fmla="*/ 4432 w 10000"/>
                  <a:gd name="connsiteY39" fmla="*/ 2741 h 10000"/>
                  <a:gd name="connsiteX40" fmla="*/ 4432 w 10000"/>
                  <a:gd name="connsiteY40" fmla="*/ 2593 h 10000"/>
                  <a:gd name="connsiteX41" fmla="*/ 4568 w 10000"/>
                  <a:gd name="connsiteY41" fmla="*/ 2370 h 10000"/>
                  <a:gd name="connsiteX42" fmla="*/ 4644 w 10000"/>
                  <a:gd name="connsiteY42" fmla="*/ 2222 h 10000"/>
                  <a:gd name="connsiteX43" fmla="*/ 4568 w 10000"/>
                  <a:gd name="connsiteY43" fmla="*/ 2074 h 10000"/>
                  <a:gd name="connsiteX44" fmla="*/ 4500 w 10000"/>
                  <a:gd name="connsiteY44" fmla="*/ 2000 h 10000"/>
                  <a:gd name="connsiteX45" fmla="*/ 4500 w 10000"/>
                  <a:gd name="connsiteY45" fmla="*/ 1852 h 10000"/>
                  <a:gd name="connsiteX46" fmla="*/ 4712 w 10000"/>
                  <a:gd name="connsiteY46" fmla="*/ 1704 h 10000"/>
                  <a:gd name="connsiteX47" fmla="*/ 5432 w 10000"/>
                  <a:gd name="connsiteY47" fmla="*/ 1407 h 10000"/>
                  <a:gd name="connsiteX48" fmla="*/ 5500 w 10000"/>
                  <a:gd name="connsiteY48" fmla="*/ 1333 h 10000"/>
                  <a:gd name="connsiteX49" fmla="*/ 5432 w 10000"/>
                  <a:gd name="connsiteY49" fmla="*/ 815 h 10000"/>
                  <a:gd name="connsiteX50" fmla="*/ 5500 w 10000"/>
                  <a:gd name="connsiteY50" fmla="*/ 519 h 10000"/>
                  <a:gd name="connsiteX51" fmla="*/ 4500 w 10000"/>
                  <a:gd name="connsiteY51" fmla="*/ 222 h 10000"/>
                  <a:gd name="connsiteX52" fmla="*/ 4356 w 10000"/>
                  <a:gd name="connsiteY52" fmla="*/ 0 h 10000"/>
                  <a:gd name="connsiteX53" fmla="*/ 3712 w 10000"/>
                  <a:gd name="connsiteY53" fmla="*/ 74 h 10000"/>
                  <a:gd name="connsiteX54" fmla="*/ 3432 w 10000"/>
                  <a:gd name="connsiteY54" fmla="*/ 370 h 10000"/>
                  <a:gd name="connsiteX55" fmla="*/ 3144 w 10000"/>
                  <a:gd name="connsiteY55" fmla="*/ 296 h 10000"/>
                  <a:gd name="connsiteX56" fmla="*/ 3000 w 10000"/>
                  <a:gd name="connsiteY56" fmla="*/ 593 h 10000"/>
                  <a:gd name="connsiteX57" fmla="*/ 2712 w 10000"/>
                  <a:gd name="connsiteY57" fmla="*/ 593 h 10000"/>
                  <a:gd name="connsiteX58" fmla="*/ 2500 w 10000"/>
                  <a:gd name="connsiteY58" fmla="*/ 741 h 10000"/>
                  <a:gd name="connsiteX59" fmla="*/ 2144 w 10000"/>
                  <a:gd name="connsiteY59" fmla="*/ 667 h 10000"/>
                  <a:gd name="connsiteX60" fmla="*/ 1932 w 10000"/>
                  <a:gd name="connsiteY60" fmla="*/ 1407 h 10000"/>
                  <a:gd name="connsiteX61" fmla="*/ 1356 w 10000"/>
                  <a:gd name="connsiteY61" fmla="*/ 667 h 10000"/>
                  <a:gd name="connsiteX62" fmla="*/ 1000 w 10000"/>
                  <a:gd name="connsiteY62" fmla="*/ 1259 h 10000"/>
                  <a:gd name="connsiteX63" fmla="*/ 212 w 10000"/>
                  <a:gd name="connsiteY63" fmla="*/ 1333 h 10000"/>
                  <a:gd name="connsiteX64" fmla="*/ 356 w 10000"/>
                  <a:gd name="connsiteY64" fmla="*/ 1926 h 10000"/>
                  <a:gd name="connsiteX65" fmla="*/ 0 w 10000"/>
                  <a:gd name="connsiteY65" fmla="*/ 2148 h 10000"/>
                  <a:gd name="connsiteX66" fmla="*/ 144 w 10000"/>
                  <a:gd name="connsiteY66" fmla="*/ 2963 h 10000"/>
                  <a:gd name="connsiteX67" fmla="*/ 1144 w 10000"/>
                  <a:gd name="connsiteY67" fmla="*/ 3481 h 10000"/>
                  <a:gd name="connsiteX68" fmla="*/ 1356 w 10000"/>
                  <a:gd name="connsiteY68" fmla="*/ 3185 h 10000"/>
                  <a:gd name="connsiteX69" fmla="*/ 1712 w 10000"/>
                  <a:gd name="connsiteY69" fmla="*/ 2963 h 10000"/>
                  <a:gd name="connsiteX70" fmla="*/ 2068 w 10000"/>
                  <a:gd name="connsiteY70" fmla="*/ 3111 h 10000"/>
                  <a:gd name="connsiteX71" fmla="*/ 2212 w 10000"/>
                  <a:gd name="connsiteY71" fmla="*/ 3259 h 10000"/>
                  <a:gd name="connsiteX72" fmla="*/ 2356 w 10000"/>
                  <a:gd name="connsiteY72" fmla="*/ 3407 h 10000"/>
                  <a:gd name="connsiteX73" fmla="*/ 2644 w 10000"/>
                  <a:gd name="connsiteY73" fmla="*/ 3407 h 10000"/>
                  <a:gd name="connsiteX74" fmla="*/ 2788 w 10000"/>
                  <a:gd name="connsiteY74" fmla="*/ 3556 h 10000"/>
                  <a:gd name="connsiteX75" fmla="*/ 2856 w 10000"/>
                  <a:gd name="connsiteY75" fmla="*/ 3926 h 10000"/>
                  <a:gd name="connsiteX76" fmla="*/ 3068 w 10000"/>
                  <a:gd name="connsiteY76" fmla="*/ 4370 h 10000"/>
                  <a:gd name="connsiteX77" fmla="*/ 3144 w 10000"/>
                  <a:gd name="connsiteY77" fmla="*/ 4593 h 10000"/>
                  <a:gd name="connsiteX78" fmla="*/ 3356 w 10000"/>
                  <a:gd name="connsiteY78" fmla="*/ 4741 h 10000"/>
                  <a:gd name="connsiteX79" fmla="*/ 3644 w 10000"/>
                  <a:gd name="connsiteY79" fmla="*/ 5111 h 10000"/>
                  <a:gd name="connsiteX80" fmla="*/ 4000 w 10000"/>
                  <a:gd name="connsiteY80" fmla="*/ 5333 h 10000"/>
                  <a:gd name="connsiteX81" fmla="*/ 4212 w 10000"/>
                  <a:gd name="connsiteY81" fmla="*/ 5481 h 10000"/>
                  <a:gd name="connsiteX82" fmla="*/ 4356 w 10000"/>
                  <a:gd name="connsiteY82" fmla="*/ 5630 h 10000"/>
                  <a:gd name="connsiteX83" fmla="*/ 5288 w 10000"/>
                  <a:gd name="connsiteY83" fmla="*/ 6444 h 10000"/>
                  <a:gd name="connsiteX84" fmla="*/ 6568 w 10000"/>
                  <a:gd name="connsiteY84" fmla="*/ 6963 h 10000"/>
                  <a:gd name="connsiteX85" fmla="*/ 6568 w 10000"/>
                  <a:gd name="connsiteY85" fmla="*/ 7111 h 10000"/>
                  <a:gd name="connsiteX86" fmla="*/ 6856 w 10000"/>
                  <a:gd name="connsiteY86" fmla="*/ 7111 h 10000"/>
                  <a:gd name="connsiteX87" fmla="*/ 7212 w 10000"/>
                  <a:gd name="connsiteY87" fmla="*/ 7630 h 10000"/>
                  <a:gd name="connsiteX88" fmla="*/ 8511 w 10000"/>
                  <a:gd name="connsiteY88" fmla="*/ 8865 h 10000"/>
                  <a:gd name="connsiteX0" fmla="*/ 8288 w 10000"/>
                  <a:gd name="connsiteY0" fmla="*/ 9111 h 10000"/>
                  <a:gd name="connsiteX1" fmla="*/ 7924 w 10000"/>
                  <a:gd name="connsiteY1" fmla="*/ 9259 h 10000"/>
                  <a:gd name="connsiteX2" fmla="*/ 7856 w 10000"/>
                  <a:gd name="connsiteY2" fmla="*/ 9630 h 10000"/>
                  <a:gd name="connsiteX3" fmla="*/ 7924 w 10000"/>
                  <a:gd name="connsiteY3" fmla="*/ 9926 h 10000"/>
                  <a:gd name="connsiteX4" fmla="*/ 8068 w 10000"/>
                  <a:gd name="connsiteY4" fmla="*/ 10000 h 10000"/>
                  <a:gd name="connsiteX5" fmla="*/ 8288 w 10000"/>
                  <a:gd name="connsiteY5" fmla="*/ 9926 h 10000"/>
                  <a:gd name="connsiteX6" fmla="*/ 8424 w 10000"/>
                  <a:gd name="connsiteY6" fmla="*/ 9630 h 10000"/>
                  <a:gd name="connsiteX7" fmla="*/ 8568 w 10000"/>
                  <a:gd name="connsiteY7" fmla="*/ 9259 h 10000"/>
                  <a:gd name="connsiteX8" fmla="*/ 8712 w 10000"/>
                  <a:gd name="connsiteY8" fmla="*/ 8889 h 10000"/>
                  <a:gd name="connsiteX9" fmla="*/ 9068 w 10000"/>
                  <a:gd name="connsiteY9" fmla="*/ 8815 h 10000"/>
                  <a:gd name="connsiteX10" fmla="*/ 9068 w 10000"/>
                  <a:gd name="connsiteY10" fmla="*/ 8370 h 10000"/>
                  <a:gd name="connsiteX11" fmla="*/ 8924 w 10000"/>
                  <a:gd name="connsiteY11" fmla="*/ 8222 h 10000"/>
                  <a:gd name="connsiteX12" fmla="*/ 8712 w 10000"/>
                  <a:gd name="connsiteY12" fmla="*/ 8148 h 10000"/>
                  <a:gd name="connsiteX13" fmla="*/ 8500 w 10000"/>
                  <a:gd name="connsiteY13" fmla="*/ 8000 h 10000"/>
                  <a:gd name="connsiteX14" fmla="*/ 8424 w 10000"/>
                  <a:gd name="connsiteY14" fmla="*/ 7852 h 10000"/>
                  <a:gd name="connsiteX15" fmla="*/ 8568 w 10000"/>
                  <a:gd name="connsiteY15" fmla="*/ 7407 h 10000"/>
                  <a:gd name="connsiteX16" fmla="*/ 8712 w 10000"/>
                  <a:gd name="connsiteY16" fmla="*/ 7185 h 10000"/>
                  <a:gd name="connsiteX17" fmla="*/ 8856 w 10000"/>
                  <a:gd name="connsiteY17" fmla="*/ 7111 h 10000"/>
                  <a:gd name="connsiteX18" fmla="*/ 9356 w 10000"/>
                  <a:gd name="connsiteY18" fmla="*/ 7185 h 10000"/>
                  <a:gd name="connsiteX19" fmla="*/ 9712 w 10000"/>
                  <a:gd name="connsiteY19" fmla="*/ 7333 h 10000"/>
                  <a:gd name="connsiteX20" fmla="*/ 10000 w 10000"/>
                  <a:gd name="connsiteY20" fmla="*/ 7630 h 10000"/>
                  <a:gd name="connsiteX21" fmla="*/ 10000 w 10000"/>
                  <a:gd name="connsiteY21" fmla="*/ 7259 h 10000"/>
                  <a:gd name="connsiteX22" fmla="*/ 9788 w 10000"/>
                  <a:gd name="connsiteY22" fmla="*/ 6963 h 10000"/>
                  <a:gd name="connsiteX23" fmla="*/ 9500 w 10000"/>
                  <a:gd name="connsiteY23" fmla="*/ 6741 h 10000"/>
                  <a:gd name="connsiteX24" fmla="*/ 9212 w 10000"/>
                  <a:gd name="connsiteY24" fmla="*/ 6593 h 10000"/>
                  <a:gd name="connsiteX25" fmla="*/ 8500 w 10000"/>
                  <a:gd name="connsiteY25" fmla="*/ 6222 h 10000"/>
                  <a:gd name="connsiteX26" fmla="*/ 7788 w 10000"/>
                  <a:gd name="connsiteY26" fmla="*/ 5852 h 10000"/>
                  <a:gd name="connsiteX27" fmla="*/ 7924 w 10000"/>
                  <a:gd name="connsiteY27" fmla="*/ 5704 h 10000"/>
                  <a:gd name="connsiteX28" fmla="*/ 7856 w 10000"/>
                  <a:gd name="connsiteY28" fmla="*/ 5556 h 10000"/>
                  <a:gd name="connsiteX29" fmla="*/ 7644 w 10000"/>
                  <a:gd name="connsiteY29" fmla="*/ 5407 h 10000"/>
                  <a:gd name="connsiteX30" fmla="*/ 7356 w 10000"/>
                  <a:gd name="connsiteY30" fmla="*/ 5481 h 10000"/>
                  <a:gd name="connsiteX31" fmla="*/ 6924 w 10000"/>
                  <a:gd name="connsiteY31" fmla="*/ 5481 h 10000"/>
                  <a:gd name="connsiteX32" fmla="*/ 6568 w 10000"/>
                  <a:gd name="connsiteY32" fmla="*/ 5259 h 10000"/>
                  <a:gd name="connsiteX33" fmla="*/ 6212 w 10000"/>
                  <a:gd name="connsiteY33" fmla="*/ 4889 h 10000"/>
                  <a:gd name="connsiteX34" fmla="*/ 6000 w 10000"/>
                  <a:gd name="connsiteY34" fmla="*/ 4519 h 10000"/>
                  <a:gd name="connsiteX35" fmla="*/ 5788 w 10000"/>
                  <a:gd name="connsiteY35" fmla="*/ 4148 h 10000"/>
                  <a:gd name="connsiteX36" fmla="*/ 5432 w 10000"/>
                  <a:gd name="connsiteY36" fmla="*/ 3778 h 10000"/>
                  <a:gd name="connsiteX37" fmla="*/ 4712 w 10000"/>
                  <a:gd name="connsiteY37" fmla="*/ 3185 h 10000"/>
                  <a:gd name="connsiteX38" fmla="*/ 4432 w 10000"/>
                  <a:gd name="connsiteY38" fmla="*/ 2741 h 10000"/>
                  <a:gd name="connsiteX39" fmla="*/ 4432 w 10000"/>
                  <a:gd name="connsiteY39" fmla="*/ 2593 h 10000"/>
                  <a:gd name="connsiteX40" fmla="*/ 4568 w 10000"/>
                  <a:gd name="connsiteY40" fmla="*/ 2370 h 10000"/>
                  <a:gd name="connsiteX41" fmla="*/ 4644 w 10000"/>
                  <a:gd name="connsiteY41" fmla="*/ 2222 h 10000"/>
                  <a:gd name="connsiteX42" fmla="*/ 4568 w 10000"/>
                  <a:gd name="connsiteY42" fmla="*/ 2074 h 10000"/>
                  <a:gd name="connsiteX43" fmla="*/ 4500 w 10000"/>
                  <a:gd name="connsiteY43" fmla="*/ 2000 h 10000"/>
                  <a:gd name="connsiteX44" fmla="*/ 4500 w 10000"/>
                  <a:gd name="connsiteY44" fmla="*/ 1852 h 10000"/>
                  <a:gd name="connsiteX45" fmla="*/ 4712 w 10000"/>
                  <a:gd name="connsiteY45" fmla="*/ 1704 h 10000"/>
                  <a:gd name="connsiteX46" fmla="*/ 5432 w 10000"/>
                  <a:gd name="connsiteY46" fmla="*/ 1407 h 10000"/>
                  <a:gd name="connsiteX47" fmla="*/ 5500 w 10000"/>
                  <a:gd name="connsiteY47" fmla="*/ 1333 h 10000"/>
                  <a:gd name="connsiteX48" fmla="*/ 5432 w 10000"/>
                  <a:gd name="connsiteY48" fmla="*/ 815 h 10000"/>
                  <a:gd name="connsiteX49" fmla="*/ 5500 w 10000"/>
                  <a:gd name="connsiteY49" fmla="*/ 519 h 10000"/>
                  <a:gd name="connsiteX50" fmla="*/ 4500 w 10000"/>
                  <a:gd name="connsiteY50" fmla="*/ 222 h 10000"/>
                  <a:gd name="connsiteX51" fmla="*/ 4356 w 10000"/>
                  <a:gd name="connsiteY51" fmla="*/ 0 h 10000"/>
                  <a:gd name="connsiteX52" fmla="*/ 3712 w 10000"/>
                  <a:gd name="connsiteY52" fmla="*/ 74 h 10000"/>
                  <a:gd name="connsiteX53" fmla="*/ 3432 w 10000"/>
                  <a:gd name="connsiteY53" fmla="*/ 370 h 10000"/>
                  <a:gd name="connsiteX54" fmla="*/ 3144 w 10000"/>
                  <a:gd name="connsiteY54" fmla="*/ 296 h 10000"/>
                  <a:gd name="connsiteX55" fmla="*/ 3000 w 10000"/>
                  <a:gd name="connsiteY55" fmla="*/ 593 h 10000"/>
                  <a:gd name="connsiteX56" fmla="*/ 2712 w 10000"/>
                  <a:gd name="connsiteY56" fmla="*/ 593 h 10000"/>
                  <a:gd name="connsiteX57" fmla="*/ 2500 w 10000"/>
                  <a:gd name="connsiteY57" fmla="*/ 741 h 10000"/>
                  <a:gd name="connsiteX58" fmla="*/ 2144 w 10000"/>
                  <a:gd name="connsiteY58" fmla="*/ 667 h 10000"/>
                  <a:gd name="connsiteX59" fmla="*/ 1932 w 10000"/>
                  <a:gd name="connsiteY59" fmla="*/ 1407 h 10000"/>
                  <a:gd name="connsiteX60" fmla="*/ 1356 w 10000"/>
                  <a:gd name="connsiteY60" fmla="*/ 667 h 10000"/>
                  <a:gd name="connsiteX61" fmla="*/ 1000 w 10000"/>
                  <a:gd name="connsiteY61" fmla="*/ 1259 h 10000"/>
                  <a:gd name="connsiteX62" fmla="*/ 212 w 10000"/>
                  <a:gd name="connsiteY62" fmla="*/ 1333 h 10000"/>
                  <a:gd name="connsiteX63" fmla="*/ 356 w 10000"/>
                  <a:gd name="connsiteY63" fmla="*/ 1926 h 10000"/>
                  <a:gd name="connsiteX64" fmla="*/ 0 w 10000"/>
                  <a:gd name="connsiteY64" fmla="*/ 2148 h 10000"/>
                  <a:gd name="connsiteX65" fmla="*/ 144 w 10000"/>
                  <a:gd name="connsiteY65" fmla="*/ 2963 h 10000"/>
                  <a:gd name="connsiteX66" fmla="*/ 1144 w 10000"/>
                  <a:gd name="connsiteY66" fmla="*/ 3481 h 10000"/>
                  <a:gd name="connsiteX67" fmla="*/ 1356 w 10000"/>
                  <a:gd name="connsiteY67" fmla="*/ 3185 h 10000"/>
                  <a:gd name="connsiteX68" fmla="*/ 1712 w 10000"/>
                  <a:gd name="connsiteY68" fmla="*/ 2963 h 10000"/>
                  <a:gd name="connsiteX69" fmla="*/ 2068 w 10000"/>
                  <a:gd name="connsiteY69" fmla="*/ 3111 h 10000"/>
                  <a:gd name="connsiteX70" fmla="*/ 2212 w 10000"/>
                  <a:gd name="connsiteY70" fmla="*/ 3259 h 10000"/>
                  <a:gd name="connsiteX71" fmla="*/ 2356 w 10000"/>
                  <a:gd name="connsiteY71" fmla="*/ 3407 h 10000"/>
                  <a:gd name="connsiteX72" fmla="*/ 2644 w 10000"/>
                  <a:gd name="connsiteY72" fmla="*/ 3407 h 10000"/>
                  <a:gd name="connsiteX73" fmla="*/ 2788 w 10000"/>
                  <a:gd name="connsiteY73" fmla="*/ 3556 h 10000"/>
                  <a:gd name="connsiteX74" fmla="*/ 2856 w 10000"/>
                  <a:gd name="connsiteY74" fmla="*/ 3926 h 10000"/>
                  <a:gd name="connsiteX75" fmla="*/ 3068 w 10000"/>
                  <a:gd name="connsiteY75" fmla="*/ 4370 h 10000"/>
                  <a:gd name="connsiteX76" fmla="*/ 3144 w 10000"/>
                  <a:gd name="connsiteY76" fmla="*/ 4593 h 10000"/>
                  <a:gd name="connsiteX77" fmla="*/ 3356 w 10000"/>
                  <a:gd name="connsiteY77" fmla="*/ 4741 h 10000"/>
                  <a:gd name="connsiteX78" fmla="*/ 3644 w 10000"/>
                  <a:gd name="connsiteY78" fmla="*/ 5111 h 10000"/>
                  <a:gd name="connsiteX79" fmla="*/ 4000 w 10000"/>
                  <a:gd name="connsiteY79" fmla="*/ 5333 h 10000"/>
                  <a:gd name="connsiteX80" fmla="*/ 4212 w 10000"/>
                  <a:gd name="connsiteY80" fmla="*/ 5481 h 10000"/>
                  <a:gd name="connsiteX81" fmla="*/ 4356 w 10000"/>
                  <a:gd name="connsiteY81" fmla="*/ 5630 h 10000"/>
                  <a:gd name="connsiteX82" fmla="*/ 5288 w 10000"/>
                  <a:gd name="connsiteY82" fmla="*/ 6444 h 10000"/>
                  <a:gd name="connsiteX83" fmla="*/ 6568 w 10000"/>
                  <a:gd name="connsiteY83" fmla="*/ 6963 h 10000"/>
                  <a:gd name="connsiteX84" fmla="*/ 6568 w 10000"/>
                  <a:gd name="connsiteY84" fmla="*/ 7111 h 10000"/>
                  <a:gd name="connsiteX85" fmla="*/ 6856 w 10000"/>
                  <a:gd name="connsiteY85" fmla="*/ 7111 h 10000"/>
                  <a:gd name="connsiteX86" fmla="*/ 7212 w 10000"/>
                  <a:gd name="connsiteY86" fmla="*/ 7630 h 10000"/>
                  <a:gd name="connsiteX87" fmla="*/ 8511 w 10000"/>
                  <a:gd name="connsiteY87" fmla="*/ 8865 h 10000"/>
                  <a:gd name="connsiteX0" fmla="*/ 8288 w 10000"/>
                  <a:gd name="connsiteY0" fmla="*/ 9111 h 9926"/>
                  <a:gd name="connsiteX1" fmla="*/ 7924 w 10000"/>
                  <a:gd name="connsiteY1" fmla="*/ 9259 h 9926"/>
                  <a:gd name="connsiteX2" fmla="*/ 7856 w 10000"/>
                  <a:gd name="connsiteY2" fmla="*/ 9630 h 9926"/>
                  <a:gd name="connsiteX3" fmla="*/ 7924 w 10000"/>
                  <a:gd name="connsiteY3" fmla="*/ 9926 h 9926"/>
                  <a:gd name="connsiteX4" fmla="*/ 8288 w 10000"/>
                  <a:gd name="connsiteY4" fmla="*/ 9926 h 9926"/>
                  <a:gd name="connsiteX5" fmla="*/ 8424 w 10000"/>
                  <a:gd name="connsiteY5" fmla="*/ 9630 h 9926"/>
                  <a:gd name="connsiteX6" fmla="*/ 8568 w 10000"/>
                  <a:gd name="connsiteY6" fmla="*/ 9259 h 9926"/>
                  <a:gd name="connsiteX7" fmla="*/ 8712 w 10000"/>
                  <a:gd name="connsiteY7" fmla="*/ 8889 h 9926"/>
                  <a:gd name="connsiteX8" fmla="*/ 9068 w 10000"/>
                  <a:gd name="connsiteY8" fmla="*/ 8815 h 9926"/>
                  <a:gd name="connsiteX9" fmla="*/ 9068 w 10000"/>
                  <a:gd name="connsiteY9" fmla="*/ 8370 h 9926"/>
                  <a:gd name="connsiteX10" fmla="*/ 8924 w 10000"/>
                  <a:gd name="connsiteY10" fmla="*/ 8222 h 9926"/>
                  <a:gd name="connsiteX11" fmla="*/ 8712 w 10000"/>
                  <a:gd name="connsiteY11" fmla="*/ 8148 h 9926"/>
                  <a:gd name="connsiteX12" fmla="*/ 8500 w 10000"/>
                  <a:gd name="connsiteY12" fmla="*/ 8000 h 9926"/>
                  <a:gd name="connsiteX13" fmla="*/ 8424 w 10000"/>
                  <a:gd name="connsiteY13" fmla="*/ 7852 h 9926"/>
                  <a:gd name="connsiteX14" fmla="*/ 8568 w 10000"/>
                  <a:gd name="connsiteY14" fmla="*/ 7407 h 9926"/>
                  <a:gd name="connsiteX15" fmla="*/ 8712 w 10000"/>
                  <a:gd name="connsiteY15" fmla="*/ 7185 h 9926"/>
                  <a:gd name="connsiteX16" fmla="*/ 8856 w 10000"/>
                  <a:gd name="connsiteY16" fmla="*/ 7111 h 9926"/>
                  <a:gd name="connsiteX17" fmla="*/ 9356 w 10000"/>
                  <a:gd name="connsiteY17" fmla="*/ 7185 h 9926"/>
                  <a:gd name="connsiteX18" fmla="*/ 9712 w 10000"/>
                  <a:gd name="connsiteY18" fmla="*/ 7333 h 9926"/>
                  <a:gd name="connsiteX19" fmla="*/ 10000 w 10000"/>
                  <a:gd name="connsiteY19" fmla="*/ 7630 h 9926"/>
                  <a:gd name="connsiteX20" fmla="*/ 10000 w 10000"/>
                  <a:gd name="connsiteY20" fmla="*/ 7259 h 9926"/>
                  <a:gd name="connsiteX21" fmla="*/ 9788 w 10000"/>
                  <a:gd name="connsiteY21" fmla="*/ 6963 h 9926"/>
                  <a:gd name="connsiteX22" fmla="*/ 9500 w 10000"/>
                  <a:gd name="connsiteY22" fmla="*/ 6741 h 9926"/>
                  <a:gd name="connsiteX23" fmla="*/ 9212 w 10000"/>
                  <a:gd name="connsiteY23" fmla="*/ 6593 h 9926"/>
                  <a:gd name="connsiteX24" fmla="*/ 8500 w 10000"/>
                  <a:gd name="connsiteY24" fmla="*/ 6222 h 9926"/>
                  <a:gd name="connsiteX25" fmla="*/ 7788 w 10000"/>
                  <a:gd name="connsiteY25" fmla="*/ 5852 h 9926"/>
                  <a:gd name="connsiteX26" fmla="*/ 7924 w 10000"/>
                  <a:gd name="connsiteY26" fmla="*/ 5704 h 9926"/>
                  <a:gd name="connsiteX27" fmla="*/ 7856 w 10000"/>
                  <a:gd name="connsiteY27" fmla="*/ 5556 h 9926"/>
                  <a:gd name="connsiteX28" fmla="*/ 7644 w 10000"/>
                  <a:gd name="connsiteY28" fmla="*/ 5407 h 9926"/>
                  <a:gd name="connsiteX29" fmla="*/ 7356 w 10000"/>
                  <a:gd name="connsiteY29" fmla="*/ 5481 h 9926"/>
                  <a:gd name="connsiteX30" fmla="*/ 6924 w 10000"/>
                  <a:gd name="connsiteY30" fmla="*/ 5481 h 9926"/>
                  <a:gd name="connsiteX31" fmla="*/ 6568 w 10000"/>
                  <a:gd name="connsiteY31" fmla="*/ 5259 h 9926"/>
                  <a:gd name="connsiteX32" fmla="*/ 6212 w 10000"/>
                  <a:gd name="connsiteY32" fmla="*/ 4889 h 9926"/>
                  <a:gd name="connsiteX33" fmla="*/ 6000 w 10000"/>
                  <a:gd name="connsiteY33" fmla="*/ 4519 h 9926"/>
                  <a:gd name="connsiteX34" fmla="*/ 5788 w 10000"/>
                  <a:gd name="connsiteY34" fmla="*/ 4148 h 9926"/>
                  <a:gd name="connsiteX35" fmla="*/ 5432 w 10000"/>
                  <a:gd name="connsiteY35" fmla="*/ 3778 h 9926"/>
                  <a:gd name="connsiteX36" fmla="*/ 4712 w 10000"/>
                  <a:gd name="connsiteY36" fmla="*/ 3185 h 9926"/>
                  <a:gd name="connsiteX37" fmla="*/ 4432 w 10000"/>
                  <a:gd name="connsiteY37" fmla="*/ 2741 h 9926"/>
                  <a:gd name="connsiteX38" fmla="*/ 4432 w 10000"/>
                  <a:gd name="connsiteY38" fmla="*/ 2593 h 9926"/>
                  <a:gd name="connsiteX39" fmla="*/ 4568 w 10000"/>
                  <a:gd name="connsiteY39" fmla="*/ 2370 h 9926"/>
                  <a:gd name="connsiteX40" fmla="*/ 4644 w 10000"/>
                  <a:gd name="connsiteY40" fmla="*/ 2222 h 9926"/>
                  <a:gd name="connsiteX41" fmla="*/ 4568 w 10000"/>
                  <a:gd name="connsiteY41" fmla="*/ 2074 h 9926"/>
                  <a:gd name="connsiteX42" fmla="*/ 4500 w 10000"/>
                  <a:gd name="connsiteY42" fmla="*/ 2000 h 9926"/>
                  <a:gd name="connsiteX43" fmla="*/ 4500 w 10000"/>
                  <a:gd name="connsiteY43" fmla="*/ 1852 h 9926"/>
                  <a:gd name="connsiteX44" fmla="*/ 4712 w 10000"/>
                  <a:gd name="connsiteY44" fmla="*/ 1704 h 9926"/>
                  <a:gd name="connsiteX45" fmla="*/ 5432 w 10000"/>
                  <a:gd name="connsiteY45" fmla="*/ 1407 h 9926"/>
                  <a:gd name="connsiteX46" fmla="*/ 5500 w 10000"/>
                  <a:gd name="connsiteY46" fmla="*/ 1333 h 9926"/>
                  <a:gd name="connsiteX47" fmla="*/ 5432 w 10000"/>
                  <a:gd name="connsiteY47" fmla="*/ 815 h 9926"/>
                  <a:gd name="connsiteX48" fmla="*/ 5500 w 10000"/>
                  <a:gd name="connsiteY48" fmla="*/ 519 h 9926"/>
                  <a:gd name="connsiteX49" fmla="*/ 4500 w 10000"/>
                  <a:gd name="connsiteY49" fmla="*/ 222 h 9926"/>
                  <a:gd name="connsiteX50" fmla="*/ 4356 w 10000"/>
                  <a:gd name="connsiteY50" fmla="*/ 0 h 9926"/>
                  <a:gd name="connsiteX51" fmla="*/ 3712 w 10000"/>
                  <a:gd name="connsiteY51" fmla="*/ 74 h 9926"/>
                  <a:gd name="connsiteX52" fmla="*/ 3432 w 10000"/>
                  <a:gd name="connsiteY52" fmla="*/ 370 h 9926"/>
                  <a:gd name="connsiteX53" fmla="*/ 3144 w 10000"/>
                  <a:gd name="connsiteY53" fmla="*/ 296 h 9926"/>
                  <a:gd name="connsiteX54" fmla="*/ 3000 w 10000"/>
                  <a:gd name="connsiteY54" fmla="*/ 593 h 9926"/>
                  <a:gd name="connsiteX55" fmla="*/ 2712 w 10000"/>
                  <a:gd name="connsiteY55" fmla="*/ 593 h 9926"/>
                  <a:gd name="connsiteX56" fmla="*/ 2500 w 10000"/>
                  <a:gd name="connsiteY56" fmla="*/ 741 h 9926"/>
                  <a:gd name="connsiteX57" fmla="*/ 2144 w 10000"/>
                  <a:gd name="connsiteY57" fmla="*/ 667 h 9926"/>
                  <a:gd name="connsiteX58" fmla="*/ 1932 w 10000"/>
                  <a:gd name="connsiteY58" fmla="*/ 1407 h 9926"/>
                  <a:gd name="connsiteX59" fmla="*/ 1356 w 10000"/>
                  <a:gd name="connsiteY59" fmla="*/ 667 h 9926"/>
                  <a:gd name="connsiteX60" fmla="*/ 1000 w 10000"/>
                  <a:gd name="connsiteY60" fmla="*/ 1259 h 9926"/>
                  <a:gd name="connsiteX61" fmla="*/ 212 w 10000"/>
                  <a:gd name="connsiteY61" fmla="*/ 1333 h 9926"/>
                  <a:gd name="connsiteX62" fmla="*/ 356 w 10000"/>
                  <a:gd name="connsiteY62" fmla="*/ 1926 h 9926"/>
                  <a:gd name="connsiteX63" fmla="*/ 0 w 10000"/>
                  <a:gd name="connsiteY63" fmla="*/ 2148 h 9926"/>
                  <a:gd name="connsiteX64" fmla="*/ 144 w 10000"/>
                  <a:gd name="connsiteY64" fmla="*/ 2963 h 9926"/>
                  <a:gd name="connsiteX65" fmla="*/ 1144 w 10000"/>
                  <a:gd name="connsiteY65" fmla="*/ 3481 h 9926"/>
                  <a:gd name="connsiteX66" fmla="*/ 1356 w 10000"/>
                  <a:gd name="connsiteY66" fmla="*/ 3185 h 9926"/>
                  <a:gd name="connsiteX67" fmla="*/ 1712 w 10000"/>
                  <a:gd name="connsiteY67" fmla="*/ 2963 h 9926"/>
                  <a:gd name="connsiteX68" fmla="*/ 2068 w 10000"/>
                  <a:gd name="connsiteY68" fmla="*/ 3111 h 9926"/>
                  <a:gd name="connsiteX69" fmla="*/ 2212 w 10000"/>
                  <a:gd name="connsiteY69" fmla="*/ 3259 h 9926"/>
                  <a:gd name="connsiteX70" fmla="*/ 2356 w 10000"/>
                  <a:gd name="connsiteY70" fmla="*/ 3407 h 9926"/>
                  <a:gd name="connsiteX71" fmla="*/ 2644 w 10000"/>
                  <a:gd name="connsiteY71" fmla="*/ 3407 h 9926"/>
                  <a:gd name="connsiteX72" fmla="*/ 2788 w 10000"/>
                  <a:gd name="connsiteY72" fmla="*/ 3556 h 9926"/>
                  <a:gd name="connsiteX73" fmla="*/ 2856 w 10000"/>
                  <a:gd name="connsiteY73" fmla="*/ 3926 h 9926"/>
                  <a:gd name="connsiteX74" fmla="*/ 3068 w 10000"/>
                  <a:gd name="connsiteY74" fmla="*/ 4370 h 9926"/>
                  <a:gd name="connsiteX75" fmla="*/ 3144 w 10000"/>
                  <a:gd name="connsiteY75" fmla="*/ 4593 h 9926"/>
                  <a:gd name="connsiteX76" fmla="*/ 3356 w 10000"/>
                  <a:gd name="connsiteY76" fmla="*/ 4741 h 9926"/>
                  <a:gd name="connsiteX77" fmla="*/ 3644 w 10000"/>
                  <a:gd name="connsiteY77" fmla="*/ 5111 h 9926"/>
                  <a:gd name="connsiteX78" fmla="*/ 4000 w 10000"/>
                  <a:gd name="connsiteY78" fmla="*/ 5333 h 9926"/>
                  <a:gd name="connsiteX79" fmla="*/ 4212 w 10000"/>
                  <a:gd name="connsiteY79" fmla="*/ 5481 h 9926"/>
                  <a:gd name="connsiteX80" fmla="*/ 4356 w 10000"/>
                  <a:gd name="connsiteY80" fmla="*/ 5630 h 9926"/>
                  <a:gd name="connsiteX81" fmla="*/ 5288 w 10000"/>
                  <a:gd name="connsiteY81" fmla="*/ 6444 h 9926"/>
                  <a:gd name="connsiteX82" fmla="*/ 6568 w 10000"/>
                  <a:gd name="connsiteY82" fmla="*/ 6963 h 9926"/>
                  <a:gd name="connsiteX83" fmla="*/ 6568 w 10000"/>
                  <a:gd name="connsiteY83" fmla="*/ 7111 h 9926"/>
                  <a:gd name="connsiteX84" fmla="*/ 6856 w 10000"/>
                  <a:gd name="connsiteY84" fmla="*/ 7111 h 9926"/>
                  <a:gd name="connsiteX85" fmla="*/ 7212 w 10000"/>
                  <a:gd name="connsiteY85" fmla="*/ 7630 h 9926"/>
                  <a:gd name="connsiteX86" fmla="*/ 8511 w 10000"/>
                  <a:gd name="connsiteY86" fmla="*/ 8865 h 9926"/>
                  <a:gd name="connsiteX0" fmla="*/ 8288 w 10000"/>
                  <a:gd name="connsiteY0" fmla="*/ 9179 h 10000"/>
                  <a:gd name="connsiteX1" fmla="*/ 7924 w 10000"/>
                  <a:gd name="connsiteY1" fmla="*/ 9328 h 10000"/>
                  <a:gd name="connsiteX2" fmla="*/ 7924 w 10000"/>
                  <a:gd name="connsiteY2" fmla="*/ 10000 h 10000"/>
                  <a:gd name="connsiteX3" fmla="*/ 8288 w 10000"/>
                  <a:gd name="connsiteY3" fmla="*/ 10000 h 10000"/>
                  <a:gd name="connsiteX4" fmla="*/ 8424 w 10000"/>
                  <a:gd name="connsiteY4" fmla="*/ 9702 h 10000"/>
                  <a:gd name="connsiteX5" fmla="*/ 8568 w 10000"/>
                  <a:gd name="connsiteY5" fmla="*/ 9328 h 10000"/>
                  <a:gd name="connsiteX6" fmla="*/ 8712 w 10000"/>
                  <a:gd name="connsiteY6" fmla="*/ 8955 h 10000"/>
                  <a:gd name="connsiteX7" fmla="*/ 9068 w 10000"/>
                  <a:gd name="connsiteY7" fmla="*/ 8881 h 10000"/>
                  <a:gd name="connsiteX8" fmla="*/ 9068 w 10000"/>
                  <a:gd name="connsiteY8" fmla="*/ 8432 h 10000"/>
                  <a:gd name="connsiteX9" fmla="*/ 8924 w 10000"/>
                  <a:gd name="connsiteY9" fmla="*/ 8283 h 10000"/>
                  <a:gd name="connsiteX10" fmla="*/ 8712 w 10000"/>
                  <a:gd name="connsiteY10" fmla="*/ 8209 h 10000"/>
                  <a:gd name="connsiteX11" fmla="*/ 8500 w 10000"/>
                  <a:gd name="connsiteY11" fmla="*/ 8060 h 10000"/>
                  <a:gd name="connsiteX12" fmla="*/ 8424 w 10000"/>
                  <a:gd name="connsiteY12" fmla="*/ 7911 h 10000"/>
                  <a:gd name="connsiteX13" fmla="*/ 8568 w 10000"/>
                  <a:gd name="connsiteY13" fmla="*/ 7462 h 10000"/>
                  <a:gd name="connsiteX14" fmla="*/ 8712 w 10000"/>
                  <a:gd name="connsiteY14" fmla="*/ 7239 h 10000"/>
                  <a:gd name="connsiteX15" fmla="*/ 8856 w 10000"/>
                  <a:gd name="connsiteY15" fmla="*/ 7164 h 10000"/>
                  <a:gd name="connsiteX16" fmla="*/ 9356 w 10000"/>
                  <a:gd name="connsiteY16" fmla="*/ 7239 h 10000"/>
                  <a:gd name="connsiteX17" fmla="*/ 9712 w 10000"/>
                  <a:gd name="connsiteY17" fmla="*/ 7388 h 10000"/>
                  <a:gd name="connsiteX18" fmla="*/ 10000 w 10000"/>
                  <a:gd name="connsiteY18" fmla="*/ 7687 h 10000"/>
                  <a:gd name="connsiteX19" fmla="*/ 10000 w 10000"/>
                  <a:gd name="connsiteY19" fmla="*/ 7313 h 10000"/>
                  <a:gd name="connsiteX20" fmla="*/ 9788 w 10000"/>
                  <a:gd name="connsiteY20" fmla="*/ 7015 h 10000"/>
                  <a:gd name="connsiteX21" fmla="*/ 9500 w 10000"/>
                  <a:gd name="connsiteY21" fmla="*/ 6791 h 10000"/>
                  <a:gd name="connsiteX22" fmla="*/ 9212 w 10000"/>
                  <a:gd name="connsiteY22" fmla="*/ 6642 h 10000"/>
                  <a:gd name="connsiteX23" fmla="*/ 8500 w 10000"/>
                  <a:gd name="connsiteY23" fmla="*/ 6268 h 10000"/>
                  <a:gd name="connsiteX24" fmla="*/ 7788 w 10000"/>
                  <a:gd name="connsiteY24" fmla="*/ 5896 h 10000"/>
                  <a:gd name="connsiteX25" fmla="*/ 7924 w 10000"/>
                  <a:gd name="connsiteY25" fmla="*/ 5747 h 10000"/>
                  <a:gd name="connsiteX26" fmla="*/ 7856 w 10000"/>
                  <a:gd name="connsiteY26" fmla="*/ 5597 h 10000"/>
                  <a:gd name="connsiteX27" fmla="*/ 7644 w 10000"/>
                  <a:gd name="connsiteY27" fmla="*/ 5447 h 10000"/>
                  <a:gd name="connsiteX28" fmla="*/ 7356 w 10000"/>
                  <a:gd name="connsiteY28" fmla="*/ 5522 h 10000"/>
                  <a:gd name="connsiteX29" fmla="*/ 6924 w 10000"/>
                  <a:gd name="connsiteY29" fmla="*/ 5522 h 10000"/>
                  <a:gd name="connsiteX30" fmla="*/ 6568 w 10000"/>
                  <a:gd name="connsiteY30" fmla="*/ 5298 h 10000"/>
                  <a:gd name="connsiteX31" fmla="*/ 6212 w 10000"/>
                  <a:gd name="connsiteY31" fmla="*/ 4925 h 10000"/>
                  <a:gd name="connsiteX32" fmla="*/ 6000 w 10000"/>
                  <a:gd name="connsiteY32" fmla="*/ 4553 h 10000"/>
                  <a:gd name="connsiteX33" fmla="*/ 5788 w 10000"/>
                  <a:gd name="connsiteY33" fmla="*/ 4179 h 10000"/>
                  <a:gd name="connsiteX34" fmla="*/ 5432 w 10000"/>
                  <a:gd name="connsiteY34" fmla="*/ 3806 h 10000"/>
                  <a:gd name="connsiteX35" fmla="*/ 4712 w 10000"/>
                  <a:gd name="connsiteY35" fmla="*/ 3209 h 10000"/>
                  <a:gd name="connsiteX36" fmla="*/ 4432 w 10000"/>
                  <a:gd name="connsiteY36" fmla="*/ 2761 h 10000"/>
                  <a:gd name="connsiteX37" fmla="*/ 4432 w 10000"/>
                  <a:gd name="connsiteY37" fmla="*/ 2612 h 10000"/>
                  <a:gd name="connsiteX38" fmla="*/ 4568 w 10000"/>
                  <a:gd name="connsiteY38" fmla="*/ 2388 h 10000"/>
                  <a:gd name="connsiteX39" fmla="*/ 4644 w 10000"/>
                  <a:gd name="connsiteY39" fmla="*/ 2239 h 10000"/>
                  <a:gd name="connsiteX40" fmla="*/ 4568 w 10000"/>
                  <a:gd name="connsiteY40" fmla="*/ 2089 h 10000"/>
                  <a:gd name="connsiteX41" fmla="*/ 4500 w 10000"/>
                  <a:gd name="connsiteY41" fmla="*/ 2015 h 10000"/>
                  <a:gd name="connsiteX42" fmla="*/ 4500 w 10000"/>
                  <a:gd name="connsiteY42" fmla="*/ 1866 h 10000"/>
                  <a:gd name="connsiteX43" fmla="*/ 4712 w 10000"/>
                  <a:gd name="connsiteY43" fmla="*/ 1717 h 10000"/>
                  <a:gd name="connsiteX44" fmla="*/ 5432 w 10000"/>
                  <a:gd name="connsiteY44" fmla="*/ 1417 h 10000"/>
                  <a:gd name="connsiteX45" fmla="*/ 5500 w 10000"/>
                  <a:gd name="connsiteY45" fmla="*/ 1343 h 10000"/>
                  <a:gd name="connsiteX46" fmla="*/ 5432 w 10000"/>
                  <a:gd name="connsiteY46" fmla="*/ 821 h 10000"/>
                  <a:gd name="connsiteX47" fmla="*/ 5500 w 10000"/>
                  <a:gd name="connsiteY47" fmla="*/ 523 h 10000"/>
                  <a:gd name="connsiteX48" fmla="*/ 4500 w 10000"/>
                  <a:gd name="connsiteY48" fmla="*/ 224 h 10000"/>
                  <a:gd name="connsiteX49" fmla="*/ 4356 w 10000"/>
                  <a:gd name="connsiteY49" fmla="*/ 0 h 10000"/>
                  <a:gd name="connsiteX50" fmla="*/ 3712 w 10000"/>
                  <a:gd name="connsiteY50" fmla="*/ 75 h 10000"/>
                  <a:gd name="connsiteX51" fmla="*/ 3432 w 10000"/>
                  <a:gd name="connsiteY51" fmla="*/ 373 h 10000"/>
                  <a:gd name="connsiteX52" fmla="*/ 3144 w 10000"/>
                  <a:gd name="connsiteY52" fmla="*/ 298 h 10000"/>
                  <a:gd name="connsiteX53" fmla="*/ 3000 w 10000"/>
                  <a:gd name="connsiteY53" fmla="*/ 597 h 10000"/>
                  <a:gd name="connsiteX54" fmla="*/ 2712 w 10000"/>
                  <a:gd name="connsiteY54" fmla="*/ 597 h 10000"/>
                  <a:gd name="connsiteX55" fmla="*/ 2500 w 10000"/>
                  <a:gd name="connsiteY55" fmla="*/ 747 h 10000"/>
                  <a:gd name="connsiteX56" fmla="*/ 2144 w 10000"/>
                  <a:gd name="connsiteY56" fmla="*/ 672 h 10000"/>
                  <a:gd name="connsiteX57" fmla="*/ 1932 w 10000"/>
                  <a:gd name="connsiteY57" fmla="*/ 1417 h 10000"/>
                  <a:gd name="connsiteX58" fmla="*/ 1356 w 10000"/>
                  <a:gd name="connsiteY58" fmla="*/ 672 h 10000"/>
                  <a:gd name="connsiteX59" fmla="*/ 1000 w 10000"/>
                  <a:gd name="connsiteY59" fmla="*/ 1268 h 10000"/>
                  <a:gd name="connsiteX60" fmla="*/ 212 w 10000"/>
                  <a:gd name="connsiteY60" fmla="*/ 1343 h 10000"/>
                  <a:gd name="connsiteX61" fmla="*/ 356 w 10000"/>
                  <a:gd name="connsiteY61" fmla="*/ 1940 h 10000"/>
                  <a:gd name="connsiteX62" fmla="*/ 0 w 10000"/>
                  <a:gd name="connsiteY62" fmla="*/ 2164 h 10000"/>
                  <a:gd name="connsiteX63" fmla="*/ 144 w 10000"/>
                  <a:gd name="connsiteY63" fmla="*/ 2985 h 10000"/>
                  <a:gd name="connsiteX64" fmla="*/ 1144 w 10000"/>
                  <a:gd name="connsiteY64" fmla="*/ 3507 h 10000"/>
                  <a:gd name="connsiteX65" fmla="*/ 1356 w 10000"/>
                  <a:gd name="connsiteY65" fmla="*/ 3209 h 10000"/>
                  <a:gd name="connsiteX66" fmla="*/ 1712 w 10000"/>
                  <a:gd name="connsiteY66" fmla="*/ 2985 h 10000"/>
                  <a:gd name="connsiteX67" fmla="*/ 2068 w 10000"/>
                  <a:gd name="connsiteY67" fmla="*/ 3134 h 10000"/>
                  <a:gd name="connsiteX68" fmla="*/ 2212 w 10000"/>
                  <a:gd name="connsiteY68" fmla="*/ 3283 h 10000"/>
                  <a:gd name="connsiteX69" fmla="*/ 2356 w 10000"/>
                  <a:gd name="connsiteY69" fmla="*/ 3432 h 10000"/>
                  <a:gd name="connsiteX70" fmla="*/ 2644 w 10000"/>
                  <a:gd name="connsiteY70" fmla="*/ 3432 h 10000"/>
                  <a:gd name="connsiteX71" fmla="*/ 2788 w 10000"/>
                  <a:gd name="connsiteY71" fmla="*/ 3583 h 10000"/>
                  <a:gd name="connsiteX72" fmla="*/ 2856 w 10000"/>
                  <a:gd name="connsiteY72" fmla="*/ 3955 h 10000"/>
                  <a:gd name="connsiteX73" fmla="*/ 3068 w 10000"/>
                  <a:gd name="connsiteY73" fmla="*/ 4403 h 10000"/>
                  <a:gd name="connsiteX74" fmla="*/ 3144 w 10000"/>
                  <a:gd name="connsiteY74" fmla="*/ 4627 h 10000"/>
                  <a:gd name="connsiteX75" fmla="*/ 3356 w 10000"/>
                  <a:gd name="connsiteY75" fmla="*/ 4776 h 10000"/>
                  <a:gd name="connsiteX76" fmla="*/ 3644 w 10000"/>
                  <a:gd name="connsiteY76" fmla="*/ 5149 h 10000"/>
                  <a:gd name="connsiteX77" fmla="*/ 4000 w 10000"/>
                  <a:gd name="connsiteY77" fmla="*/ 5373 h 10000"/>
                  <a:gd name="connsiteX78" fmla="*/ 4212 w 10000"/>
                  <a:gd name="connsiteY78" fmla="*/ 5522 h 10000"/>
                  <a:gd name="connsiteX79" fmla="*/ 4356 w 10000"/>
                  <a:gd name="connsiteY79" fmla="*/ 5672 h 10000"/>
                  <a:gd name="connsiteX80" fmla="*/ 5288 w 10000"/>
                  <a:gd name="connsiteY80" fmla="*/ 6492 h 10000"/>
                  <a:gd name="connsiteX81" fmla="*/ 6568 w 10000"/>
                  <a:gd name="connsiteY81" fmla="*/ 7015 h 10000"/>
                  <a:gd name="connsiteX82" fmla="*/ 6568 w 10000"/>
                  <a:gd name="connsiteY82" fmla="*/ 7164 h 10000"/>
                  <a:gd name="connsiteX83" fmla="*/ 6856 w 10000"/>
                  <a:gd name="connsiteY83" fmla="*/ 7164 h 10000"/>
                  <a:gd name="connsiteX84" fmla="*/ 7212 w 10000"/>
                  <a:gd name="connsiteY84" fmla="*/ 7687 h 10000"/>
                  <a:gd name="connsiteX85" fmla="*/ 8511 w 10000"/>
                  <a:gd name="connsiteY85" fmla="*/ 8931 h 10000"/>
                  <a:gd name="connsiteX0" fmla="*/ 8288 w 10000"/>
                  <a:gd name="connsiteY0" fmla="*/ 9179 h 10000"/>
                  <a:gd name="connsiteX1" fmla="*/ 7924 w 10000"/>
                  <a:gd name="connsiteY1" fmla="*/ 10000 h 10000"/>
                  <a:gd name="connsiteX2" fmla="*/ 8288 w 10000"/>
                  <a:gd name="connsiteY2" fmla="*/ 10000 h 10000"/>
                  <a:gd name="connsiteX3" fmla="*/ 8424 w 10000"/>
                  <a:gd name="connsiteY3" fmla="*/ 9702 h 10000"/>
                  <a:gd name="connsiteX4" fmla="*/ 8568 w 10000"/>
                  <a:gd name="connsiteY4" fmla="*/ 9328 h 10000"/>
                  <a:gd name="connsiteX5" fmla="*/ 8712 w 10000"/>
                  <a:gd name="connsiteY5" fmla="*/ 8955 h 10000"/>
                  <a:gd name="connsiteX6" fmla="*/ 9068 w 10000"/>
                  <a:gd name="connsiteY6" fmla="*/ 8881 h 10000"/>
                  <a:gd name="connsiteX7" fmla="*/ 9068 w 10000"/>
                  <a:gd name="connsiteY7" fmla="*/ 8432 h 10000"/>
                  <a:gd name="connsiteX8" fmla="*/ 8924 w 10000"/>
                  <a:gd name="connsiteY8" fmla="*/ 8283 h 10000"/>
                  <a:gd name="connsiteX9" fmla="*/ 8712 w 10000"/>
                  <a:gd name="connsiteY9" fmla="*/ 8209 h 10000"/>
                  <a:gd name="connsiteX10" fmla="*/ 8500 w 10000"/>
                  <a:gd name="connsiteY10" fmla="*/ 8060 h 10000"/>
                  <a:gd name="connsiteX11" fmla="*/ 8424 w 10000"/>
                  <a:gd name="connsiteY11" fmla="*/ 7911 h 10000"/>
                  <a:gd name="connsiteX12" fmla="*/ 8568 w 10000"/>
                  <a:gd name="connsiteY12" fmla="*/ 7462 h 10000"/>
                  <a:gd name="connsiteX13" fmla="*/ 8712 w 10000"/>
                  <a:gd name="connsiteY13" fmla="*/ 7239 h 10000"/>
                  <a:gd name="connsiteX14" fmla="*/ 8856 w 10000"/>
                  <a:gd name="connsiteY14" fmla="*/ 7164 h 10000"/>
                  <a:gd name="connsiteX15" fmla="*/ 9356 w 10000"/>
                  <a:gd name="connsiteY15" fmla="*/ 7239 h 10000"/>
                  <a:gd name="connsiteX16" fmla="*/ 9712 w 10000"/>
                  <a:gd name="connsiteY16" fmla="*/ 7388 h 10000"/>
                  <a:gd name="connsiteX17" fmla="*/ 10000 w 10000"/>
                  <a:gd name="connsiteY17" fmla="*/ 7687 h 10000"/>
                  <a:gd name="connsiteX18" fmla="*/ 10000 w 10000"/>
                  <a:gd name="connsiteY18" fmla="*/ 7313 h 10000"/>
                  <a:gd name="connsiteX19" fmla="*/ 9788 w 10000"/>
                  <a:gd name="connsiteY19" fmla="*/ 7015 h 10000"/>
                  <a:gd name="connsiteX20" fmla="*/ 9500 w 10000"/>
                  <a:gd name="connsiteY20" fmla="*/ 6791 h 10000"/>
                  <a:gd name="connsiteX21" fmla="*/ 9212 w 10000"/>
                  <a:gd name="connsiteY21" fmla="*/ 6642 h 10000"/>
                  <a:gd name="connsiteX22" fmla="*/ 8500 w 10000"/>
                  <a:gd name="connsiteY22" fmla="*/ 6268 h 10000"/>
                  <a:gd name="connsiteX23" fmla="*/ 7788 w 10000"/>
                  <a:gd name="connsiteY23" fmla="*/ 5896 h 10000"/>
                  <a:gd name="connsiteX24" fmla="*/ 7924 w 10000"/>
                  <a:gd name="connsiteY24" fmla="*/ 5747 h 10000"/>
                  <a:gd name="connsiteX25" fmla="*/ 7856 w 10000"/>
                  <a:gd name="connsiteY25" fmla="*/ 5597 h 10000"/>
                  <a:gd name="connsiteX26" fmla="*/ 7644 w 10000"/>
                  <a:gd name="connsiteY26" fmla="*/ 5447 h 10000"/>
                  <a:gd name="connsiteX27" fmla="*/ 7356 w 10000"/>
                  <a:gd name="connsiteY27" fmla="*/ 5522 h 10000"/>
                  <a:gd name="connsiteX28" fmla="*/ 6924 w 10000"/>
                  <a:gd name="connsiteY28" fmla="*/ 5522 h 10000"/>
                  <a:gd name="connsiteX29" fmla="*/ 6568 w 10000"/>
                  <a:gd name="connsiteY29" fmla="*/ 5298 h 10000"/>
                  <a:gd name="connsiteX30" fmla="*/ 6212 w 10000"/>
                  <a:gd name="connsiteY30" fmla="*/ 4925 h 10000"/>
                  <a:gd name="connsiteX31" fmla="*/ 6000 w 10000"/>
                  <a:gd name="connsiteY31" fmla="*/ 4553 h 10000"/>
                  <a:gd name="connsiteX32" fmla="*/ 5788 w 10000"/>
                  <a:gd name="connsiteY32" fmla="*/ 4179 h 10000"/>
                  <a:gd name="connsiteX33" fmla="*/ 5432 w 10000"/>
                  <a:gd name="connsiteY33" fmla="*/ 3806 h 10000"/>
                  <a:gd name="connsiteX34" fmla="*/ 4712 w 10000"/>
                  <a:gd name="connsiteY34" fmla="*/ 3209 h 10000"/>
                  <a:gd name="connsiteX35" fmla="*/ 4432 w 10000"/>
                  <a:gd name="connsiteY35" fmla="*/ 2761 h 10000"/>
                  <a:gd name="connsiteX36" fmla="*/ 4432 w 10000"/>
                  <a:gd name="connsiteY36" fmla="*/ 2612 h 10000"/>
                  <a:gd name="connsiteX37" fmla="*/ 4568 w 10000"/>
                  <a:gd name="connsiteY37" fmla="*/ 2388 h 10000"/>
                  <a:gd name="connsiteX38" fmla="*/ 4644 w 10000"/>
                  <a:gd name="connsiteY38" fmla="*/ 2239 h 10000"/>
                  <a:gd name="connsiteX39" fmla="*/ 4568 w 10000"/>
                  <a:gd name="connsiteY39" fmla="*/ 2089 h 10000"/>
                  <a:gd name="connsiteX40" fmla="*/ 4500 w 10000"/>
                  <a:gd name="connsiteY40" fmla="*/ 2015 h 10000"/>
                  <a:gd name="connsiteX41" fmla="*/ 4500 w 10000"/>
                  <a:gd name="connsiteY41" fmla="*/ 1866 h 10000"/>
                  <a:gd name="connsiteX42" fmla="*/ 4712 w 10000"/>
                  <a:gd name="connsiteY42" fmla="*/ 1717 h 10000"/>
                  <a:gd name="connsiteX43" fmla="*/ 5432 w 10000"/>
                  <a:gd name="connsiteY43" fmla="*/ 1417 h 10000"/>
                  <a:gd name="connsiteX44" fmla="*/ 5500 w 10000"/>
                  <a:gd name="connsiteY44" fmla="*/ 1343 h 10000"/>
                  <a:gd name="connsiteX45" fmla="*/ 5432 w 10000"/>
                  <a:gd name="connsiteY45" fmla="*/ 821 h 10000"/>
                  <a:gd name="connsiteX46" fmla="*/ 5500 w 10000"/>
                  <a:gd name="connsiteY46" fmla="*/ 523 h 10000"/>
                  <a:gd name="connsiteX47" fmla="*/ 4500 w 10000"/>
                  <a:gd name="connsiteY47" fmla="*/ 224 h 10000"/>
                  <a:gd name="connsiteX48" fmla="*/ 4356 w 10000"/>
                  <a:gd name="connsiteY48" fmla="*/ 0 h 10000"/>
                  <a:gd name="connsiteX49" fmla="*/ 3712 w 10000"/>
                  <a:gd name="connsiteY49" fmla="*/ 75 h 10000"/>
                  <a:gd name="connsiteX50" fmla="*/ 3432 w 10000"/>
                  <a:gd name="connsiteY50" fmla="*/ 373 h 10000"/>
                  <a:gd name="connsiteX51" fmla="*/ 3144 w 10000"/>
                  <a:gd name="connsiteY51" fmla="*/ 298 h 10000"/>
                  <a:gd name="connsiteX52" fmla="*/ 3000 w 10000"/>
                  <a:gd name="connsiteY52" fmla="*/ 597 h 10000"/>
                  <a:gd name="connsiteX53" fmla="*/ 2712 w 10000"/>
                  <a:gd name="connsiteY53" fmla="*/ 597 h 10000"/>
                  <a:gd name="connsiteX54" fmla="*/ 2500 w 10000"/>
                  <a:gd name="connsiteY54" fmla="*/ 747 h 10000"/>
                  <a:gd name="connsiteX55" fmla="*/ 2144 w 10000"/>
                  <a:gd name="connsiteY55" fmla="*/ 672 h 10000"/>
                  <a:gd name="connsiteX56" fmla="*/ 1932 w 10000"/>
                  <a:gd name="connsiteY56" fmla="*/ 1417 h 10000"/>
                  <a:gd name="connsiteX57" fmla="*/ 1356 w 10000"/>
                  <a:gd name="connsiteY57" fmla="*/ 672 h 10000"/>
                  <a:gd name="connsiteX58" fmla="*/ 1000 w 10000"/>
                  <a:gd name="connsiteY58" fmla="*/ 1268 h 10000"/>
                  <a:gd name="connsiteX59" fmla="*/ 212 w 10000"/>
                  <a:gd name="connsiteY59" fmla="*/ 1343 h 10000"/>
                  <a:gd name="connsiteX60" fmla="*/ 356 w 10000"/>
                  <a:gd name="connsiteY60" fmla="*/ 1940 h 10000"/>
                  <a:gd name="connsiteX61" fmla="*/ 0 w 10000"/>
                  <a:gd name="connsiteY61" fmla="*/ 2164 h 10000"/>
                  <a:gd name="connsiteX62" fmla="*/ 144 w 10000"/>
                  <a:gd name="connsiteY62" fmla="*/ 2985 h 10000"/>
                  <a:gd name="connsiteX63" fmla="*/ 1144 w 10000"/>
                  <a:gd name="connsiteY63" fmla="*/ 3507 h 10000"/>
                  <a:gd name="connsiteX64" fmla="*/ 1356 w 10000"/>
                  <a:gd name="connsiteY64" fmla="*/ 3209 h 10000"/>
                  <a:gd name="connsiteX65" fmla="*/ 1712 w 10000"/>
                  <a:gd name="connsiteY65" fmla="*/ 2985 h 10000"/>
                  <a:gd name="connsiteX66" fmla="*/ 2068 w 10000"/>
                  <a:gd name="connsiteY66" fmla="*/ 3134 h 10000"/>
                  <a:gd name="connsiteX67" fmla="*/ 2212 w 10000"/>
                  <a:gd name="connsiteY67" fmla="*/ 3283 h 10000"/>
                  <a:gd name="connsiteX68" fmla="*/ 2356 w 10000"/>
                  <a:gd name="connsiteY68" fmla="*/ 3432 h 10000"/>
                  <a:gd name="connsiteX69" fmla="*/ 2644 w 10000"/>
                  <a:gd name="connsiteY69" fmla="*/ 3432 h 10000"/>
                  <a:gd name="connsiteX70" fmla="*/ 2788 w 10000"/>
                  <a:gd name="connsiteY70" fmla="*/ 3583 h 10000"/>
                  <a:gd name="connsiteX71" fmla="*/ 2856 w 10000"/>
                  <a:gd name="connsiteY71" fmla="*/ 3955 h 10000"/>
                  <a:gd name="connsiteX72" fmla="*/ 3068 w 10000"/>
                  <a:gd name="connsiteY72" fmla="*/ 4403 h 10000"/>
                  <a:gd name="connsiteX73" fmla="*/ 3144 w 10000"/>
                  <a:gd name="connsiteY73" fmla="*/ 4627 h 10000"/>
                  <a:gd name="connsiteX74" fmla="*/ 3356 w 10000"/>
                  <a:gd name="connsiteY74" fmla="*/ 4776 h 10000"/>
                  <a:gd name="connsiteX75" fmla="*/ 3644 w 10000"/>
                  <a:gd name="connsiteY75" fmla="*/ 5149 h 10000"/>
                  <a:gd name="connsiteX76" fmla="*/ 4000 w 10000"/>
                  <a:gd name="connsiteY76" fmla="*/ 5373 h 10000"/>
                  <a:gd name="connsiteX77" fmla="*/ 4212 w 10000"/>
                  <a:gd name="connsiteY77" fmla="*/ 5522 h 10000"/>
                  <a:gd name="connsiteX78" fmla="*/ 4356 w 10000"/>
                  <a:gd name="connsiteY78" fmla="*/ 5672 h 10000"/>
                  <a:gd name="connsiteX79" fmla="*/ 5288 w 10000"/>
                  <a:gd name="connsiteY79" fmla="*/ 6492 h 10000"/>
                  <a:gd name="connsiteX80" fmla="*/ 6568 w 10000"/>
                  <a:gd name="connsiteY80" fmla="*/ 7015 h 10000"/>
                  <a:gd name="connsiteX81" fmla="*/ 6568 w 10000"/>
                  <a:gd name="connsiteY81" fmla="*/ 7164 h 10000"/>
                  <a:gd name="connsiteX82" fmla="*/ 6856 w 10000"/>
                  <a:gd name="connsiteY82" fmla="*/ 7164 h 10000"/>
                  <a:gd name="connsiteX83" fmla="*/ 7212 w 10000"/>
                  <a:gd name="connsiteY83" fmla="*/ 7687 h 10000"/>
                  <a:gd name="connsiteX84" fmla="*/ 8511 w 10000"/>
                  <a:gd name="connsiteY84" fmla="*/ 8931 h 10000"/>
                  <a:gd name="connsiteX0" fmla="*/ 8288 w 10000"/>
                  <a:gd name="connsiteY0" fmla="*/ 9179 h 10000"/>
                  <a:gd name="connsiteX1" fmla="*/ 7924 w 10000"/>
                  <a:gd name="connsiteY1" fmla="*/ 10000 h 10000"/>
                  <a:gd name="connsiteX2" fmla="*/ 8424 w 10000"/>
                  <a:gd name="connsiteY2" fmla="*/ 9702 h 10000"/>
                  <a:gd name="connsiteX3" fmla="*/ 8568 w 10000"/>
                  <a:gd name="connsiteY3" fmla="*/ 9328 h 10000"/>
                  <a:gd name="connsiteX4" fmla="*/ 8712 w 10000"/>
                  <a:gd name="connsiteY4" fmla="*/ 8955 h 10000"/>
                  <a:gd name="connsiteX5" fmla="*/ 9068 w 10000"/>
                  <a:gd name="connsiteY5" fmla="*/ 8881 h 10000"/>
                  <a:gd name="connsiteX6" fmla="*/ 9068 w 10000"/>
                  <a:gd name="connsiteY6" fmla="*/ 8432 h 10000"/>
                  <a:gd name="connsiteX7" fmla="*/ 8924 w 10000"/>
                  <a:gd name="connsiteY7" fmla="*/ 8283 h 10000"/>
                  <a:gd name="connsiteX8" fmla="*/ 8712 w 10000"/>
                  <a:gd name="connsiteY8" fmla="*/ 8209 h 10000"/>
                  <a:gd name="connsiteX9" fmla="*/ 8500 w 10000"/>
                  <a:gd name="connsiteY9" fmla="*/ 8060 h 10000"/>
                  <a:gd name="connsiteX10" fmla="*/ 8424 w 10000"/>
                  <a:gd name="connsiteY10" fmla="*/ 7911 h 10000"/>
                  <a:gd name="connsiteX11" fmla="*/ 8568 w 10000"/>
                  <a:gd name="connsiteY11" fmla="*/ 7462 h 10000"/>
                  <a:gd name="connsiteX12" fmla="*/ 8712 w 10000"/>
                  <a:gd name="connsiteY12" fmla="*/ 7239 h 10000"/>
                  <a:gd name="connsiteX13" fmla="*/ 8856 w 10000"/>
                  <a:gd name="connsiteY13" fmla="*/ 7164 h 10000"/>
                  <a:gd name="connsiteX14" fmla="*/ 9356 w 10000"/>
                  <a:gd name="connsiteY14" fmla="*/ 7239 h 10000"/>
                  <a:gd name="connsiteX15" fmla="*/ 9712 w 10000"/>
                  <a:gd name="connsiteY15" fmla="*/ 7388 h 10000"/>
                  <a:gd name="connsiteX16" fmla="*/ 10000 w 10000"/>
                  <a:gd name="connsiteY16" fmla="*/ 7687 h 10000"/>
                  <a:gd name="connsiteX17" fmla="*/ 10000 w 10000"/>
                  <a:gd name="connsiteY17" fmla="*/ 7313 h 10000"/>
                  <a:gd name="connsiteX18" fmla="*/ 9788 w 10000"/>
                  <a:gd name="connsiteY18" fmla="*/ 7015 h 10000"/>
                  <a:gd name="connsiteX19" fmla="*/ 9500 w 10000"/>
                  <a:gd name="connsiteY19" fmla="*/ 6791 h 10000"/>
                  <a:gd name="connsiteX20" fmla="*/ 9212 w 10000"/>
                  <a:gd name="connsiteY20" fmla="*/ 6642 h 10000"/>
                  <a:gd name="connsiteX21" fmla="*/ 8500 w 10000"/>
                  <a:gd name="connsiteY21" fmla="*/ 6268 h 10000"/>
                  <a:gd name="connsiteX22" fmla="*/ 7788 w 10000"/>
                  <a:gd name="connsiteY22" fmla="*/ 5896 h 10000"/>
                  <a:gd name="connsiteX23" fmla="*/ 7924 w 10000"/>
                  <a:gd name="connsiteY23" fmla="*/ 5747 h 10000"/>
                  <a:gd name="connsiteX24" fmla="*/ 7856 w 10000"/>
                  <a:gd name="connsiteY24" fmla="*/ 5597 h 10000"/>
                  <a:gd name="connsiteX25" fmla="*/ 7644 w 10000"/>
                  <a:gd name="connsiteY25" fmla="*/ 5447 h 10000"/>
                  <a:gd name="connsiteX26" fmla="*/ 7356 w 10000"/>
                  <a:gd name="connsiteY26" fmla="*/ 5522 h 10000"/>
                  <a:gd name="connsiteX27" fmla="*/ 6924 w 10000"/>
                  <a:gd name="connsiteY27" fmla="*/ 5522 h 10000"/>
                  <a:gd name="connsiteX28" fmla="*/ 6568 w 10000"/>
                  <a:gd name="connsiteY28" fmla="*/ 5298 h 10000"/>
                  <a:gd name="connsiteX29" fmla="*/ 6212 w 10000"/>
                  <a:gd name="connsiteY29" fmla="*/ 4925 h 10000"/>
                  <a:gd name="connsiteX30" fmla="*/ 6000 w 10000"/>
                  <a:gd name="connsiteY30" fmla="*/ 4553 h 10000"/>
                  <a:gd name="connsiteX31" fmla="*/ 5788 w 10000"/>
                  <a:gd name="connsiteY31" fmla="*/ 4179 h 10000"/>
                  <a:gd name="connsiteX32" fmla="*/ 5432 w 10000"/>
                  <a:gd name="connsiteY32" fmla="*/ 3806 h 10000"/>
                  <a:gd name="connsiteX33" fmla="*/ 4712 w 10000"/>
                  <a:gd name="connsiteY33" fmla="*/ 3209 h 10000"/>
                  <a:gd name="connsiteX34" fmla="*/ 4432 w 10000"/>
                  <a:gd name="connsiteY34" fmla="*/ 2761 h 10000"/>
                  <a:gd name="connsiteX35" fmla="*/ 4432 w 10000"/>
                  <a:gd name="connsiteY35" fmla="*/ 2612 h 10000"/>
                  <a:gd name="connsiteX36" fmla="*/ 4568 w 10000"/>
                  <a:gd name="connsiteY36" fmla="*/ 2388 h 10000"/>
                  <a:gd name="connsiteX37" fmla="*/ 4644 w 10000"/>
                  <a:gd name="connsiteY37" fmla="*/ 2239 h 10000"/>
                  <a:gd name="connsiteX38" fmla="*/ 4568 w 10000"/>
                  <a:gd name="connsiteY38" fmla="*/ 2089 h 10000"/>
                  <a:gd name="connsiteX39" fmla="*/ 4500 w 10000"/>
                  <a:gd name="connsiteY39" fmla="*/ 2015 h 10000"/>
                  <a:gd name="connsiteX40" fmla="*/ 4500 w 10000"/>
                  <a:gd name="connsiteY40" fmla="*/ 1866 h 10000"/>
                  <a:gd name="connsiteX41" fmla="*/ 4712 w 10000"/>
                  <a:gd name="connsiteY41" fmla="*/ 1717 h 10000"/>
                  <a:gd name="connsiteX42" fmla="*/ 5432 w 10000"/>
                  <a:gd name="connsiteY42" fmla="*/ 1417 h 10000"/>
                  <a:gd name="connsiteX43" fmla="*/ 5500 w 10000"/>
                  <a:gd name="connsiteY43" fmla="*/ 1343 h 10000"/>
                  <a:gd name="connsiteX44" fmla="*/ 5432 w 10000"/>
                  <a:gd name="connsiteY44" fmla="*/ 821 h 10000"/>
                  <a:gd name="connsiteX45" fmla="*/ 5500 w 10000"/>
                  <a:gd name="connsiteY45" fmla="*/ 523 h 10000"/>
                  <a:gd name="connsiteX46" fmla="*/ 4500 w 10000"/>
                  <a:gd name="connsiteY46" fmla="*/ 224 h 10000"/>
                  <a:gd name="connsiteX47" fmla="*/ 4356 w 10000"/>
                  <a:gd name="connsiteY47" fmla="*/ 0 h 10000"/>
                  <a:gd name="connsiteX48" fmla="*/ 3712 w 10000"/>
                  <a:gd name="connsiteY48" fmla="*/ 75 h 10000"/>
                  <a:gd name="connsiteX49" fmla="*/ 3432 w 10000"/>
                  <a:gd name="connsiteY49" fmla="*/ 373 h 10000"/>
                  <a:gd name="connsiteX50" fmla="*/ 3144 w 10000"/>
                  <a:gd name="connsiteY50" fmla="*/ 298 h 10000"/>
                  <a:gd name="connsiteX51" fmla="*/ 3000 w 10000"/>
                  <a:gd name="connsiteY51" fmla="*/ 597 h 10000"/>
                  <a:gd name="connsiteX52" fmla="*/ 2712 w 10000"/>
                  <a:gd name="connsiteY52" fmla="*/ 597 h 10000"/>
                  <a:gd name="connsiteX53" fmla="*/ 2500 w 10000"/>
                  <a:gd name="connsiteY53" fmla="*/ 747 h 10000"/>
                  <a:gd name="connsiteX54" fmla="*/ 2144 w 10000"/>
                  <a:gd name="connsiteY54" fmla="*/ 672 h 10000"/>
                  <a:gd name="connsiteX55" fmla="*/ 1932 w 10000"/>
                  <a:gd name="connsiteY55" fmla="*/ 1417 h 10000"/>
                  <a:gd name="connsiteX56" fmla="*/ 1356 w 10000"/>
                  <a:gd name="connsiteY56" fmla="*/ 672 h 10000"/>
                  <a:gd name="connsiteX57" fmla="*/ 1000 w 10000"/>
                  <a:gd name="connsiteY57" fmla="*/ 1268 h 10000"/>
                  <a:gd name="connsiteX58" fmla="*/ 212 w 10000"/>
                  <a:gd name="connsiteY58" fmla="*/ 1343 h 10000"/>
                  <a:gd name="connsiteX59" fmla="*/ 356 w 10000"/>
                  <a:gd name="connsiteY59" fmla="*/ 1940 h 10000"/>
                  <a:gd name="connsiteX60" fmla="*/ 0 w 10000"/>
                  <a:gd name="connsiteY60" fmla="*/ 2164 h 10000"/>
                  <a:gd name="connsiteX61" fmla="*/ 144 w 10000"/>
                  <a:gd name="connsiteY61" fmla="*/ 2985 h 10000"/>
                  <a:gd name="connsiteX62" fmla="*/ 1144 w 10000"/>
                  <a:gd name="connsiteY62" fmla="*/ 3507 h 10000"/>
                  <a:gd name="connsiteX63" fmla="*/ 1356 w 10000"/>
                  <a:gd name="connsiteY63" fmla="*/ 3209 h 10000"/>
                  <a:gd name="connsiteX64" fmla="*/ 1712 w 10000"/>
                  <a:gd name="connsiteY64" fmla="*/ 2985 h 10000"/>
                  <a:gd name="connsiteX65" fmla="*/ 2068 w 10000"/>
                  <a:gd name="connsiteY65" fmla="*/ 3134 h 10000"/>
                  <a:gd name="connsiteX66" fmla="*/ 2212 w 10000"/>
                  <a:gd name="connsiteY66" fmla="*/ 3283 h 10000"/>
                  <a:gd name="connsiteX67" fmla="*/ 2356 w 10000"/>
                  <a:gd name="connsiteY67" fmla="*/ 3432 h 10000"/>
                  <a:gd name="connsiteX68" fmla="*/ 2644 w 10000"/>
                  <a:gd name="connsiteY68" fmla="*/ 3432 h 10000"/>
                  <a:gd name="connsiteX69" fmla="*/ 2788 w 10000"/>
                  <a:gd name="connsiteY69" fmla="*/ 3583 h 10000"/>
                  <a:gd name="connsiteX70" fmla="*/ 2856 w 10000"/>
                  <a:gd name="connsiteY70" fmla="*/ 3955 h 10000"/>
                  <a:gd name="connsiteX71" fmla="*/ 3068 w 10000"/>
                  <a:gd name="connsiteY71" fmla="*/ 4403 h 10000"/>
                  <a:gd name="connsiteX72" fmla="*/ 3144 w 10000"/>
                  <a:gd name="connsiteY72" fmla="*/ 4627 h 10000"/>
                  <a:gd name="connsiteX73" fmla="*/ 3356 w 10000"/>
                  <a:gd name="connsiteY73" fmla="*/ 4776 h 10000"/>
                  <a:gd name="connsiteX74" fmla="*/ 3644 w 10000"/>
                  <a:gd name="connsiteY74" fmla="*/ 5149 h 10000"/>
                  <a:gd name="connsiteX75" fmla="*/ 4000 w 10000"/>
                  <a:gd name="connsiteY75" fmla="*/ 5373 h 10000"/>
                  <a:gd name="connsiteX76" fmla="*/ 4212 w 10000"/>
                  <a:gd name="connsiteY76" fmla="*/ 5522 h 10000"/>
                  <a:gd name="connsiteX77" fmla="*/ 4356 w 10000"/>
                  <a:gd name="connsiteY77" fmla="*/ 5672 h 10000"/>
                  <a:gd name="connsiteX78" fmla="*/ 5288 w 10000"/>
                  <a:gd name="connsiteY78" fmla="*/ 6492 h 10000"/>
                  <a:gd name="connsiteX79" fmla="*/ 6568 w 10000"/>
                  <a:gd name="connsiteY79" fmla="*/ 7015 h 10000"/>
                  <a:gd name="connsiteX80" fmla="*/ 6568 w 10000"/>
                  <a:gd name="connsiteY80" fmla="*/ 7164 h 10000"/>
                  <a:gd name="connsiteX81" fmla="*/ 6856 w 10000"/>
                  <a:gd name="connsiteY81" fmla="*/ 7164 h 10000"/>
                  <a:gd name="connsiteX82" fmla="*/ 7212 w 10000"/>
                  <a:gd name="connsiteY82" fmla="*/ 7687 h 10000"/>
                  <a:gd name="connsiteX83" fmla="*/ 8511 w 10000"/>
                  <a:gd name="connsiteY83" fmla="*/ 8931 h 10000"/>
                  <a:gd name="connsiteX0" fmla="*/ 8288 w 10000"/>
                  <a:gd name="connsiteY0" fmla="*/ 9179 h 10000"/>
                  <a:gd name="connsiteX1" fmla="*/ 7924 w 10000"/>
                  <a:gd name="connsiteY1" fmla="*/ 10000 h 10000"/>
                  <a:gd name="connsiteX2" fmla="*/ 8568 w 10000"/>
                  <a:gd name="connsiteY2" fmla="*/ 9328 h 10000"/>
                  <a:gd name="connsiteX3" fmla="*/ 8712 w 10000"/>
                  <a:gd name="connsiteY3" fmla="*/ 8955 h 10000"/>
                  <a:gd name="connsiteX4" fmla="*/ 9068 w 10000"/>
                  <a:gd name="connsiteY4" fmla="*/ 8881 h 10000"/>
                  <a:gd name="connsiteX5" fmla="*/ 9068 w 10000"/>
                  <a:gd name="connsiteY5" fmla="*/ 8432 h 10000"/>
                  <a:gd name="connsiteX6" fmla="*/ 8924 w 10000"/>
                  <a:gd name="connsiteY6" fmla="*/ 8283 h 10000"/>
                  <a:gd name="connsiteX7" fmla="*/ 8712 w 10000"/>
                  <a:gd name="connsiteY7" fmla="*/ 8209 h 10000"/>
                  <a:gd name="connsiteX8" fmla="*/ 8500 w 10000"/>
                  <a:gd name="connsiteY8" fmla="*/ 8060 h 10000"/>
                  <a:gd name="connsiteX9" fmla="*/ 8424 w 10000"/>
                  <a:gd name="connsiteY9" fmla="*/ 7911 h 10000"/>
                  <a:gd name="connsiteX10" fmla="*/ 8568 w 10000"/>
                  <a:gd name="connsiteY10" fmla="*/ 7462 h 10000"/>
                  <a:gd name="connsiteX11" fmla="*/ 8712 w 10000"/>
                  <a:gd name="connsiteY11" fmla="*/ 7239 h 10000"/>
                  <a:gd name="connsiteX12" fmla="*/ 8856 w 10000"/>
                  <a:gd name="connsiteY12" fmla="*/ 7164 h 10000"/>
                  <a:gd name="connsiteX13" fmla="*/ 9356 w 10000"/>
                  <a:gd name="connsiteY13" fmla="*/ 7239 h 10000"/>
                  <a:gd name="connsiteX14" fmla="*/ 9712 w 10000"/>
                  <a:gd name="connsiteY14" fmla="*/ 7388 h 10000"/>
                  <a:gd name="connsiteX15" fmla="*/ 10000 w 10000"/>
                  <a:gd name="connsiteY15" fmla="*/ 7687 h 10000"/>
                  <a:gd name="connsiteX16" fmla="*/ 10000 w 10000"/>
                  <a:gd name="connsiteY16" fmla="*/ 7313 h 10000"/>
                  <a:gd name="connsiteX17" fmla="*/ 9788 w 10000"/>
                  <a:gd name="connsiteY17" fmla="*/ 7015 h 10000"/>
                  <a:gd name="connsiteX18" fmla="*/ 9500 w 10000"/>
                  <a:gd name="connsiteY18" fmla="*/ 6791 h 10000"/>
                  <a:gd name="connsiteX19" fmla="*/ 9212 w 10000"/>
                  <a:gd name="connsiteY19" fmla="*/ 6642 h 10000"/>
                  <a:gd name="connsiteX20" fmla="*/ 8500 w 10000"/>
                  <a:gd name="connsiteY20" fmla="*/ 6268 h 10000"/>
                  <a:gd name="connsiteX21" fmla="*/ 7788 w 10000"/>
                  <a:gd name="connsiteY21" fmla="*/ 5896 h 10000"/>
                  <a:gd name="connsiteX22" fmla="*/ 7924 w 10000"/>
                  <a:gd name="connsiteY22" fmla="*/ 5747 h 10000"/>
                  <a:gd name="connsiteX23" fmla="*/ 7856 w 10000"/>
                  <a:gd name="connsiteY23" fmla="*/ 5597 h 10000"/>
                  <a:gd name="connsiteX24" fmla="*/ 7644 w 10000"/>
                  <a:gd name="connsiteY24" fmla="*/ 5447 h 10000"/>
                  <a:gd name="connsiteX25" fmla="*/ 7356 w 10000"/>
                  <a:gd name="connsiteY25" fmla="*/ 5522 h 10000"/>
                  <a:gd name="connsiteX26" fmla="*/ 6924 w 10000"/>
                  <a:gd name="connsiteY26" fmla="*/ 5522 h 10000"/>
                  <a:gd name="connsiteX27" fmla="*/ 6568 w 10000"/>
                  <a:gd name="connsiteY27" fmla="*/ 5298 h 10000"/>
                  <a:gd name="connsiteX28" fmla="*/ 6212 w 10000"/>
                  <a:gd name="connsiteY28" fmla="*/ 4925 h 10000"/>
                  <a:gd name="connsiteX29" fmla="*/ 6000 w 10000"/>
                  <a:gd name="connsiteY29" fmla="*/ 4553 h 10000"/>
                  <a:gd name="connsiteX30" fmla="*/ 5788 w 10000"/>
                  <a:gd name="connsiteY30" fmla="*/ 4179 h 10000"/>
                  <a:gd name="connsiteX31" fmla="*/ 5432 w 10000"/>
                  <a:gd name="connsiteY31" fmla="*/ 3806 h 10000"/>
                  <a:gd name="connsiteX32" fmla="*/ 4712 w 10000"/>
                  <a:gd name="connsiteY32" fmla="*/ 3209 h 10000"/>
                  <a:gd name="connsiteX33" fmla="*/ 4432 w 10000"/>
                  <a:gd name="connsiteY33" fmla="*/ 2761 h 10000"/>
                  <a:gd name="connsiteX34" fmla="*/ 4432 w 10000"/>
                  <a:gd name="connsiteY34" fmla="*/ 2612 h 10000"/>
                  <a:gd name="connsiteX35" fmla="*/ 4568 w 10000"/>
                  <a:gd name="connsiteY35" fmla="*/ 2388 h 10000"/>
                  <a:gd name="connsiteX36" fmla="*/ 4644 w 10000"/>
                  <a:gd name="connsiteY36" fmla="*/ 2239 h 10000"/>
                  <a:gd name="connsiteX37" fmla="*/ 4568 w 10000"/>
                  <a:gd name="connsiteY37" fmla="*/ 2089 h 10000"/>
                  <a:gd name="connsiteX38" fmla="*/ 4500 w 10000"/>
                  <a:gd name="connsiteY38" fmla="*/ 2015 h 10000"/>
                  <a:gd name="connsiteX39" fmla="*/ 4500 w 10000"/>
                  <a:gd name="connsiteY39" fmla="*/ 1866 h 10000"/>
                  <a:gd name="connsiteX40" fmla="*/ 4712 w 10000"/>
                  <a:gd name="connsiteY40" fmla="*/ 1717 h 10000"/>
                  <a:gd name="connsiteX41" fmla="*/ 5432 w 10000"/>
                  <a:gd name="connsiteY41" fmla="*/ 1417 h 10000"/>
                  <a:gd name="connsiteX42" fmla="*/ 5500 w 10000"/>
                  <a:gd name="connsiteY42" fmla="*/ 1343 h 10000"/>
                  <a:gd name="connsiteX43" fmla="*/ 5432 w 10000"/>
                  <a:gd name="connsiteY43" fmla="*/ 821 h 10000"/>
                  <a:gd name="connsiteX44" fmla="*/ 5500 w 10000"/>
                  <a:gd name="connsiteY44" fmla="*/ 523 h 10000"/>
                  <a:gd name="connsiteX45" fmla="*/ 4500 w 10000"/>
                  <a:gd name="connsiteY45" fmla="*/ 224 h 10000"/>
                  <a:gd name="connsiteX46" fmla="*/ 4356 w 10000"/>
                  <a:gd name="connsiteY46" fmla="*/ 0 h 10000"/>
                  <a:gd name="connsiteX47" fmla="*/ 3712 w 10000"/>
                  <a:gd name="connsiteY47" fmla="*/ 75 h 10000"/>
                  <a:gd name="connsiteX48" fmla="*/ 3432 w 10000"/>
                  <a:gd name="connsiteY48" fmla="*/ 373 h 10000"/>
                  <a:gd name="connsiteX49" fmla="*/ 3144 w 10000"/>
                  <a:gd name="connsiteY49" fmla="*/ 298 h 10000"/>
                  <a:gd name="connsiteX50" fmla="*/ 3000 w 10000"/>
                  <a:gd name="connsiteY50" fmla="*/ 597 h 10000"/>
                  <a:gd name="connsiteX51" fmla="*/ 2712 w 10000"/>
                  <a:gd name="connsiteY51" fmla="*/ 597 h 10000"/>
                  <a:gd name="connsiteX52" fmla="*/ 2500 w 10000"/>
                  <a:gd name="connsiteY52" fmla="*/ 747 h 10000"/>
                  <a:gd name="connsiteX53" fmla="*/ 2144 w 10000"/>
                  <a:gd name="connsiteY53" fmla="*/ 672 h 10000"/>
                  <a:gd name="connsiteX54" fmla="*/ 1932 w 10000"/>
                  <a:gd name="connsiteY54" fmla="*/ 1417 h 10000"/>
                  <a:gd name="connsiteX55" fmla="*/ 1356 w 10000"/>
                  <a:gd name="connsiteY55" fmla="*/ 672 h 10000"/>
                  <a:gd name="connsiteX56" fmla="*/ 1000 w 10000"/>
                  <a:gd name="connsiteY56" fmla="*/ 1268 h 10000"/>
                  <a:gd name="connsiteX57" fmla="*/ 212 w 10000"/>
                  <a:gd name="connsiteY57" fmla="*/ 1343 h 10000"/>
                  <a:gd name="connsiteX58" fmla="*/ 356 w 10000"/>
                  <a:gd name="connsiteY58" fmla="*/ 1940 h 10000"/>
                  <a:gd name="connsiteX59" fmla="*/ 0 w 10000"/>
                  <a:gd name="connsiteY59" fmla="*/ 2164 h 10000"/>
                  <a:gd name="connsiteX60" fmla="*/ 144 w 10000"/>
                  <a:gd name="connsiteY60" fmla="*/ 2985 h 10000"/>
                  <a:gd name="connsiteX61" fmla="*/ 1144 w 10000"/>
                  <a:gd name="connsiteY61" fmla="*/ 3507 h 10000"/>
                  <a:gd name="connsiteX62" fmla="*/ 1356 w 10000"/>
                  <a:gd name="connsiteY62" fmla="*/ 3209 h 10000"/>
                  <a:gd name="connsiteX63" fmla="*/ 1712 w 10000"/>
                  <a:gd name="connsiteY63" fmla="*/ 2985 h 10000"/>
                  <a:gd name="connsiteX64" fmla="*/ 2068 w 10000"/>
                  <a:gd name="connsiteY64" fmla="*/ 3134 h 10000"/>
                  <a:gd name="connsiteX65" fmla="*/ 2212 w 10000"/>
                  <a:gd name="connsiteY65" fmla="*/ 3283 h 10000"/>
                  <a:gd name="connsiteX66" fmla="*/ 2356 w 10000"/>
                  <a:gd name="connsiteY66" fmla="*/ 3432 h 10000"/>
                  <a:gd name="connsiteX67" fmla="*/ 2644 w 10000"/>
                  <a:gd name="connsiteY67" fmla="*/ 3432 h 10000"/>
                  <a:gd name="connsiteX68" fmla="*/ 2788 w 10000"/>
                  <a:gd name="connsiteY68" fmla="*/ 3583 h 10000"/>
                  <a:gd name="connsiteX69" fmla="*/ 2856 w 10000"/>
                  <a:gd name="connsiteY69" fmla="*/ 3955 h 10000"/>
                  <a:gd name="connsiteX70" fmla="*/ 3068 w 10000"/>
                  <a:gd name="connsiteY70" fmla="*/ 4403 h 10000"/>
                  <a:gd name="connsiteX71" fmla="*/ 3144 w 10000"/>
                  <a:gd name="connsiteY71" fmla="*/ 4627 h 10000"/>
                  <a:gd name="connsiteX72" fmla="*/ 3356 w 10000"/>
                  <a:gd name="connsiteY72" fmla="*/ 4776 h 10000"/>
                  <a:gd name="connsiteX73" fmla="*/ 3644 w 10000"/>
                  <a:gd name="connsiteY73" fmla="*/ 5149 h 10000"/>
                  <a:gd name="connsiteX74" fmla="*/ 4000 w 10000"/>
                  <a:gd name="connsiteY74" fmla="*/ 5373 h 10000"/>
                  <a:gd name="connsiteX75" fmla="*/ 4212 w 10000"/>
                  <a:gd name="connsiteY75" fmla="*/ 5522 h 10000"/>
                  <a:gd name="connsiteX76" fmla="*/ 4356 w 10000"/>
                  <a:gd name="connsiteY76" fmla="*/ 5672 h 10000"/>
                  <a:gd name="connsiteX77" fmla="*/ 5288 w 10000"/>
                  <a:gd name="connsiteY77" fmla="*/ 6492 h 10000"/>
                  <a:gd name="connsiteX78" fmla="*/ 6568 w 10000"/>
                  <a:gd name="connsiteY78" fmla="*/ 7015 h 10000"/>
                  <a:gd name="connsiteX79" fmla="*/ 6568 w 10000"/>
                  <a:gd name="connsiteY79" fmla="*/ 7164 h 10000"/>
                  <a:gd name="connsiteX80" fmla="*/ 6856 w 10000"/>
                  <a:gd name="connsiteY80" fmla="*/ 7164 h 10000"/>
                  <a:gd name="connsiteX81" fmla="*/ 7212 w 10000"/>
                  <a:gd name="connsiteY81" fmla="*/ 7687 h 10000"/>
                  <a:gd name="connsiteX82" fmla="*/ 8511 w 10000"/>
                  <a:gd name="connsiteY82" fmla="*/ 8931 h 10000"/>
                  <a:gd name="connsiteX0" fmla="*/ 8288 w 10000"/>
                  <a:gd name="connsiteY0" fmla="*/ 9179 h 9328"/>
                  <a:gd name="connsiteX1" fmla="*/ 8568 w 10000"/>
                  <a:gd name="connsiteY1" fmla="*/ 9328 h 9328"/>
                  <a:gd name="connsiteX2" fmla="*/ 8712 w 10000"/>
                  <a:gd name="connsiteY2" fmla="*/ 8955 h 9328"/>
                  <a:gd name="connsiteX3" fmla="*/ 9068 w 10000"/>
                  <a:gd name="connsiteY3" fmla="*/ 8881 h 9328"/>
                  <a:gd name="connsiteX4" fmla="*/ 9068 w 10000"/>
                  <a:gd name="connsiteY4" fmla="*/ 8432 h 9328"/>
                  <a:gd name="connsiteX5" fmla="*/ 8924 w 10000"/>
                  <a:gd name="connsiteY5" fmla="*/ 8283 h 9328"/>
                  <a:gd name="connsiteX6" fmla="*/ 8712 w 10000"/>
                  <a:gd name="connsiteY6" fmla="*/ 8209 h 9328"/>
                  <a:gd name="connsiteX7" fmla="*/ 8500 w 10000"/>
                  <a:gd name="connsiteY7" fmla="*/ 8060 h 9328"/>
                  <a:gd name="connsiteX8" fmla="*/ 8424 w 10000"/>
                  <a:gd name="connsiteY8" fmla="*/ 7911 h 9328"/>
                  <a:gd name="connsiteX9" fmla="*/ 8568 w 10000"/>
                  <a:gd name="connsiteY9" fmla="*/ 7462 h 9328"/>
                  <a:gd name="connsiteX10" fmla="*/ 8712 w 10000"/>
                  <a:gd name="connsiteY10" fmla="*/ 7239 h 9328"/>
                  <a:gd name="connsiteX11" fmla="*/ 8856 w 10000"/>
                  <a:gd name="connsiteY11" fmla="*/ 7164 h 9328"/>
                  <a:gd name="connsiteX12" fmla="*/ 9356 w 10000"/>
                  <a:gd name="connsiteY12" fmla="*/ 7239 h 9328"/>
                  <a:gd name="connsiteX13" fmla="*/ 9712 w 10000"/>
                  <a:gd name="connsiteY13" fmla="*/ 7388 h 9328"/>
                  <a:gd name="connsiteX14" fmla="*/ 10000 w 10000"/>
                  <a:gd name="connsiteY14" fmla="*/ 7687 h 9328"/>
                  <a:gd name="connsiteX15" fmla="*/ 10000 w 10000"/>
                  <a:gd name="connsiteY15" fmla="*/ 7313 h 9328"/>
                  <a:gd name="connsiteX16" fmla="*/ 9788 w 10000"/>
                  <a:gd name="connsiteY16" fmla="*/ 7015 h 9328"/>
                  <a:gd name="connsiteX17" fmla="*/ 9500 w 10000"/>
                  <a:gd name="connsiteY17" fmla="*/ 6791 h 9328"/>
                  <a:gd name="connsiteX18" fmla="*/ 9212 w 10000"/>
                  <a:gd name="connsiteY18" fmla="*/ 6642 h 9328"/>
                  <a:gd name="connsiteX19" fmla="*/ 8500 w 10000"/>
                  <a:gd name="connsiteY19" fmla="*/ 6268 h 9328"/>
                  <a:gd name="connsiteX20" fmla="*/ 7788 w 10000"/>
                  <a:gd name="connsiteY20" fmla="*/ 5896 h 9328"/>
                  <a:gd name="connsiteX21" fmla="*/ 7924 w 10000"/>
                  <a:gd name="connsiteY21" fmla="*/ 5747 h 9328"/>
                  <a:gd name="connsiteX22" fmla="*/ 7856 w 10000"/>
                  <a:gd name="connsiteY22" fmla="*/ 5597 h 9328"/>
                  <a:gd name="connsiteX23" fmla="*/ 7644 w 10000"/>
                  <a:gd name="connsiteY23" fmla="*/ 5447 h 9328"/>
                  <a:gd name="connsiteX24" fmla="*/ 7356 w 10000"/>
                  <a:gd name="connsiteY24" fmla="*/ 5522 h 9328"/>
                  <a:gd name="connsiteX25" fmla="*/ 6924 w 10000"/>
                  <a:gd name="connsiteY25" fmla="*/ 5522 h 9328"/>
                  <a:gd name="connsiteX26" fmla="*/ 6568 w 10000"/>
                  <a:gd name="connsiteY26" fmla="*/ 5298 h 9328"/>
                  <a:gd name="connsiteX27" fmla="*/ 6212 w 10000"/>
                  <a:gd name="connsiteY27" fmla="*/ 4925 h 9328"/>
                  <a:gd name="connsiteX28" fmla="*/ 6000 w 10000"/>
                  <a:gd name="connsiteY28" fmla="*/ 4553 h 9328"/>
                  <a:gd name="connsiteX29" fmla="*/ 5788 w 10000"/>
                  <a:gd name="connsiteY29" fmla="*/ 4179 h 9328"/>
                  <a:gd name="connsiteX30" fmla="*/ 5432 w 10000"/>
                  <a:gd name="connsiteY30" fmla="*/ 3806 h 9328"/>
                  <a:gd name="connsiteX31" fmla="*/ 4712 w 10000"/>
                  <a:gd name="connsiteY31" fmla="*/ 3209 h 9328"/>
                  <a:gd name="connsiteX32" fmla="*/ 4432 w 10000"/>
                  <a:gd name="connsiteY32" fmla="*/ 2761 h 9328"/>
                  <a:gd name="connsiteX33" fmla="*/ 4432 w 10000"/>
                  <a:gd name="connsiteY33" fmla="*/ 2612 h 9328"/>
                  <a:gd name="connsiteX34" fmla="*/ 4568 w 10000"/>
                  <a:gd name="connsiteY34" fmla="*/ 2388 h 9328"/>
                  <a:gd name="connsiteX35" fmla="*/ 4644 w 10000"/>
                  <a:gd name="connsiteY35" fmla="*/ 2239 h 9328"/>
                  <a:gd name="connsiteX36" fmla="*/ 4568 w 10000"/>
                  <a:gd name="connsiteY36" fmla="*/ 2089 h 9328"/>
                  <a:gd name="connsiteX37" fmla="*/ 4500 w 10000"/>
                  <a:gd name="connsiteY37" fmla="*/ 2015 h 9328"/>
                  <a:gd name="connsiteX38" fmla="*/ 4500 w 10000"/>
                  <a:gd name="connsiteY38" fmla="*/ 1866 h 9328"/>
                  <a:gd name="connsiteX39" fmla="*/ 4712 w 10000"/>
                  <a:gd name="connsiteY39" fmla="*/ 1717 h 9328"/>
                  <a:gd name="connsiteX40" fmla="*/ 5432 w 10000"/>
                  <a:gd name="connsiteY40" fmla="*/ 1417 h 9328"/>
                  <a:gd name="connsiteX41" fmla="*/ 5500 w 10000"/>
                  <a:gd name="connsiteY41" fmla="*/ 1343 h 9328"/>
                  <a:gd name="connsiteX42" fmla="*/ 5432 w 10000"/>
                  <a:gd name="connsiteY42" fmla="*/ 821 h 9328"/>
                  <a:gd name="connsiteX43" fmla="*/ 5500 w 10000"/>
                  <a:gd name="connsiteY43" fmla="*/ 523 h 9328"/>
                  <a:gd name="connsiteX44" fmla="*/ 4500 w 10000"/>
                  <a:gd name="connsiteY44" fmla="*/ 224 h 9328"/>
                  <a:gd name="connsiteX45" fmla="*/ 4356 w 10000"/>
                  <a:gd name="connsiteY45" fmla="*/ 0 h 9328"/>
                  <a:gd name="connsiteX46" fmla="*/ 3712 w 10000"/>
                  <a:gd name="connsiteY46" fmla="*/ 75 h 9328"/>
                  <a:gd name="connsiteX47" fmla="*/ 3432 w 10000"/>
                  <a:gd name="connsiteY47" fmla="*/ 373 h 9328"/>
                  <a:gd name="connsiteX48" fmla="*/ 3144 w 10000"/>
                  <a:gd name="connsiteY48" fmla="*/ 298 h 9328"/>
                  <a:gd name="connsiteX49" fmla="*/ 3000 w 10000"/>
                  <a:gd name="connsiteY49" fmla="*/ 597 h 9328"/>
                  <a:gd name="connsiteX50" fmla="*/ 2712 w 10000"/>
                  <a:gd name="connsiteY50" fmla="*/ 597 h 9328"/>
                  <a:gd name="connsiteX51" fmla="*/ 2500 w 10000"/>
                  <a:gd name="connsiteY51" fmla="*/ 747 h 9328"/>
                  <a:gd name="connsiteX52" fmla="*/ 2144 w 10000"/>
                  <a:gd name="connsiteY52" fmla="*/ 672 h 9328"/>
                  <a:gd name="connsiteX53" fmla="*/ 1932 w 10000"/>
                  <a:gd name="connsiteY53" fmla="*/ 1417 h 9328"/>
                  <a:gd name="connsiteX54" fmla="*/ 1356 w 10000"/>
                  <a:gd name="connsiteY54" fmla="*/ 672 h 9328"/>
                  <a:gd name="connsiteX55" fmla="*/ 1000 w 10000"/>
                  <a:gd name="connsiteY55" fmla="*/ 1268 h 9328"/>
                  <a:gd name="connsiteX56" fmla="*/ 212 w 10000"/>
                  <a:gd name="connsiteY56" fmla="*/ 1343 h 9328"/>
                  <a:gd name="connsiteX57" fmla="*/ 356 w 10000"/>
                  <a:gd name="connsiteY57" fmla="*/ 1940 h 9328"/>
                  <a:gd name="connsiteX58" fmla="*/ 0 w 10000"/>
                  <a:gd name="connsiteY58" fmla="*/ 2164 h 9328"/>
                  <a:gd name="connsiteX59" fmla="*/ 144 w 10000"/>
                  <a:gd name="connsiteY59" fmla="*/ 2985 h 9328"/>
                  <a:gd name="connsiteX60" fmla="*/ 1144 w 10000"/>
                  <a:gd name="connsiteY60" fmla="*/ 3507 h 9328"/>
                  <a:gd name="connsiteX61" fmla="*/ 1356 w 10000"/>
                  <a:gd name="connsiteY61" fmla="*/ 3209 h 9328"/>
                  <a:gd name="connsiteX62" fmla="*/ 1712 w 10000"/>
                  <a:gd name="connsiteY62" fmla="*/ 2985 h 9328"/>
                  <a:gd name="connsiteX63" fmla="*/ 2068 w 10000"/>
                  <a:gd name="connsiteY63" fmla="*/ 3134 h 9328"/>
                  <a:gd name="connsiteX64" fmla="*/ 2212 w 10000"/>
                  <a:gd name="connsiteY64" fmla="*/ 3283 h 9328"/>
                  <a:gd name="connsiteX65" fmla="*/ 2356 w 10000"/>
                  <a:gd name="connsiteY65" fmla="*/ 3432 h 9328"/>
                  <a:gd name="connsiteX66" fmla="*/ 2644 w 10000"/>
                  <a:gd name="connsiteY66" fmla="*/ 3432 h 9328"/>
                  <a:gd name="connsiteX67" fmla="*/ 2788 w 10000"/>
                  <a:gd name="connsiteY67" fmla="*/ 3583 h 9328"/>
                  <a:gd name="connsiteX68" fmla="*/ 2856 w 10000"/>
                  <a:gd name="connsiteY68" fmla="*/ 3955 h 9328"/>
                  <a:gd name="connsiteX69" fmla="*/ 3068 w 10000"/>
                  <a:gd name="connsiteY69" fmla="*/ 4403 h 9328"/>
                  <a:gd name="connsiteX70" fmla="*/ 3144 w 10000"/>
                  <a:gd name="connsiteY70" fmla="*/ 4627 h 9328"/>
                  <a:gd name="connsiteX71" fmla="*/ 3356 w 10000"/>
                  <a:gd name="connsiteY71" fmla="*/ 4776 h 9328"/>
                  <a:gd name="connsiteX72" fmla="*/ 3644 w 10000"/>
                  <a:gd name="connsiteY72" fmla="*/ 5149 h 9328"/>
                  <a:gd name="connsiteX73" fmla="*/ 4000 w 10000"/>
                  <a:gd name="connsiteY73" fmla="*/ 5373 h 9328"/>
                  <a:gd name="connsiteX74" fmla="*/ 4212 w 10000"/>
                  <a:gd name="connsiteY74" fmla="*/ 5522 h 9328"/>
                  <a:gd name="connsiteX75" fmla="*/ 4356 w 10000"/>
                  <a:gd name="connsiteY75" fmla="*/ 5672 h 9328"/>
                  <a:gd name="connsiteX76" fmla="*/ 5288 w 10000"/>
                  <a:gd name="connsiteY76" fmla="*/ 6492 h 9328"/>
                  <a:gd name="connsiteX77" fmla="*/ 6568 w 10000"/>
                  <a:gd name="connsiteY77" fmla="*/ 7015 h 9328"/>
                  <a:gd name="connsiteX78" fmla="*/ 6568 w 10000"/>
                  <a:gd name="connsiteY78" fmla="*/ 7164 h 9328"/>
                  <a:gd name="connsiteX79" fmla="*/ 6856 w 10000"/>
                  <a:gd name="connsiteY79" fmla="*/ 7164 h 9328"/>
                  <a:gd name="connsiteX80" fmla="*/ 7212 w 10000"/>
                  <a:gd name="connsiteY80" fmla="*/ 7687 h 9328"/>
                  <a:gd name="connsiteX81" fmla="*/ 8511 w 10000"/>
                  <a:gd name="connsiteY81" fmla="*/ 8931 h 9328"/>
                  <a:gd name="connsiteX0" fmla="*/ 8288 w 10000"/>
                  <a:gd name="connsiteY0" fmla="*/ 9840 h 10000"/>
                  <a:gd name="connsiteX1" fmla="*/ 8568 w 10000"/>
                  <a:gd name="connsiteY1" fmla="*/ 10000 h 10000"/>
                  <a:gd name="connsiteX2" fmla="*/ 8712 w 10000"/>
                  <a:gd name="connsiteY2" fmla="*/ 9600 h 10000"/>
                  <a:gd name="connsiteX3" fmla="*/ 9068 w 10000"/>
                  <a:gd name="connsiteY3" fmla="*/ 9521 h 10000"/>
                  <a:gd name="connsiteX4" fmla="*/ 9068 w 10000"/>
                  <a:gd name="connsiteY4" fmla="*/ 9039 h 10000"/>
                  <a:gd name="connsiteX5" fmla="*/ 8924 w 10000"/>
                  <a:gd name="connsiteY5" fmla="*/ 8880 h 10000"/>
                  <a:gd name="connsiteX6" fmla="*/ 8712 w 10000"/>
                  <a:gd name="connsiteY6" fmla="*/ 8800 h 10000"/>
                  <a:gd name="connsiteX7" fmla="*/ 8500 w 10000"/>
                  <a:gd name="connsiteY7" fmla="*/ 8641 h 10000"/>
                  <a:gd name="connsiteX8" fmla="*/ 8424 w 10000"/>
                  <a:gd name="connsiteY8" fmla="*/ 8481 h 10000"/>
                  <a:gd name="connsiteX9" fmla="*/ 8568 w 10000"/>
                  <a:gd name="connsiteY9" fmla="*/ 8000 h 10000"/>
                  <a:gd name="connsiteX10" fmla="*/ 8712 w 10000"/>
                  <a:gd name="connsiteY10" fmla="*/ 7761 h 10000"/>
                  <a:gd name="connsiteX11" fmla="*/ 8856 w 10000"/>
                  <a:gd name="connsiteY11" fmla="*/ 7680 h 10000"/>
                  <a:gd name="connsiteX12" fmla="*/ 9356 w 10000"/>
                  <a:gd name="connsiteY12" fmla="*/ 7761 h 10000"/>
                  <a:gd name="connsiteX13" fmla="*/ 9712 w 10000"/>
                  <a:gd name="connsiteY13" fmla="*/ 7920 h 10000"/>
                  <a:gd name="connsiteX14" fmla="*/ 10000 w 10000"/>
                  <a:gd name="connsiteY14" fmla="*/ 8241 h 10000"/>
                  <a:gd name="connsiteX15" fmla="*/ 10000 w 10000"/>
                  <a:gd name="connsiteY15" fmla="*/ 7840 h 10000"/>
                  <a:gd name="connsiteX16" fmla="*/ 9788 w 10000"/>
                  <a:gd name="connsiteY16" fmla="*/ 7520 h 10000"/>
                  <a:gd name="connsiteX17" fmla="*/ 9500 w 10000"/>
                  <a:gd name="connsiteY17" fmla="*/ 7280 h 10000"/>
                  <a:gd name="connsiteX18" fmla="*/ 9212 w 10000"/>
                  <a:gd name="connsiteY18" fmla="*/ 7120 h 10000"/>
                  <a:gd name="connsiteX19" fmla="*/ 8500 w 10000"/>
                  <a:gd name="connsiteY19" fmla="*/ 6720 h 10000"/>
                  <a:gd name="connsiteX20" fmla="*/ 7788 w 10000"/>
                  <a:gd name="connsiteY20" fmla="*/ 6321 h 10000"/>
                  <a:gd name="connsiteX21" fmla="*/ 7924 w 10000"/>
                  <a:gd name="connsiteY21" fmla="*/ 6161 h 10000"/>
                  <a:gd name="connsiteX22" fmla="*/ 7856 w 10000"/>
                  <a:gd name="connsiteY22" fmla="*/ 6000 h 10000"/>
                  <a:gd name="connsiteX23" fmla="*/ 7644 w 10000"/>
                  <a:gd name="connsiteY23" fmla="*/ 5839 h 10000"/>
                  <a:gd name="connsiteX24" fmla="*/ 7356 w 10000"/>
                  <a:gd name="connsiteY24" fmla="*/ 5920 h 10000"/>
                  <a:gd name="connsiteX25" fmla="*/ 6924 w 10000"/>
                  <a:gd name="connsiteY25" fmla="*/ 5920 h 10000"/>
                  <a:gd name="connsiteX26" fmla="*/ 6568 w 10000"/>
                  <a:gd name="connsiteY26" fmla="*/ 5680 h 10000"/>
                  <a:gd name="connsiteX27" fmla="*/ 6212 w 10000"/>
                  <a:gd name="connsiteY27" fmla="*/ 5280 h 10000"/>
                  <a:gd name="connsiteX28" fmla="*/ 6000 w 10000"/>
                  <a:gd name="connsiteY28" fmla="*/ 4881 h 10000"/>
                  <a:gd name="connsiteX29" fmla="*/ 5788 w 10000"/>
                  <a:gd name="connsiteY29" fmla="*/ 4480 h 10000"/>
                  <a:gd name="connsiteX30" fmla="*/ 5432 w 10000"/>
                  <a:gd name="connsiteY30" fmla="*/ 4080 h 10000"/>
                  <a:gd name="connsiteX31" fmla="*/ 4712 w 10000"/>
                  <a:gd name="connsiteY31" fmla="*/ 3440 h 10000"/>
                  <a:gd name="connsiteX32" fmla="*/ 4432 w 10000"/>
                  <a:gd name="connsiteY32" fmla="*/ 2960 h 10000"/>
                  <a:gd name="connsiteX33" fmla="*/ 4432 w 10000"/>
                  <a:gd name="connsiteY33" fmla="*/ 2800 h 10000"/>
                  <a:gd name="connsiteX34" fmla="*/ 4568 w 10000"/>
                  <a:gd name="connsiteY34" fmla="*/ 2560 h 10000"/>
                  <a:gd name="connsiteX35" fmla="*/ 4644 w 10000"/>
                  <a:gd name="connsiteY35" fmla="*/ 2400 h 10000"/>
                  <a:gd name="connsiteX36" fmla="*/ 4568 w 10000"/>
                  <a:gd name="connsiteY36" fmla="*/ 2239 h 10000"/>
                  <a:gd name="connsiteX37" fmla="*/ 4500 w 10000"/>
                  <a:gd name="connsiteY37" fmla="*/ 2160 h 10000"/>
                  <a:gd name="connsiteX38" fmla="*/ 4500 w 10000"/>
                  <a:gd name="connsiteY38" fmla="*/ 2000 h 10000"/>
                  <a:gd name="connsiteX39" fmla="*/ 4712 w 10000"/>
                  <a:gd name="connsiteY39" fmla="*/ 1841 h 10000"/>
                  <a:gd name="connsiteX40" fmla="*/ 5432 w 10000"/>
                  <a:gd name="connsiteY40" fmla="*/ 1519 h 10000"/>
                  <a:gd name="connsiteX41" fmla="*/ 5500 w 10000"/>
                  <a:gd name="connsiteY41" fmla="*/ 1440 h 10000"/>
                  <a:gd name="connsiteX42" fmla="*/ 5432 w 10000"/>
                  <a:gd name="connsiteY42" fmla="*/ 880 h 10000"/>
                  <a:gd name="connsiteX43" fmla="*/ 5500 w 10000"/>
                  <a:gd name="connsiteY43" fmla="*/ 561 h 10000"/>
                  <a:gd name="connsiteX44" fmla="*/ 4500 w 10000"/>
                  <a:gd name="connsiteY44" fmla="*/ 240 h 10000"/>
                  <a:gd name="connsiteX45" fmla="*/ 4356 w 10000"/>
                  <a:gd name="connsiteY45" fmla="*/ 0 h 10000"/>
                  <a:gd name="connsiteX46" fmla="*/ 3712 w 10000"/>
                  <a:gd name="connsiteY46" fmla="*/ 80 h 10000"/>
                  <a:gd name="connsiteX47" fmla="*/ 3432 w 10000"/>
                  <a:gd name="connsiteY47" fmla="*/ 400 h 10000"/>
                  <a:gd name="connsiteX48" fmla="*/ 3144 w 10000"/>
                  <a:gd name="connsiteY48" fmla="*/ 319 h 10000"/>
                  <a:gd name="connsiteX49" fmla="*/ 3000 w 10000"/>
                  <a:gd name="connsiteY49" fmla="*/ 640 h 10000"/>
                  <a:gd name="connsiteX50" fmla="*/ 2712 w 10000"/>
                  <a:gd name="connsiteY50" fmla="*/ 640 h 10000"/>
                  <a:gd name="connsiteX51" fmla="*/ 2500 w 10000"/>
                  <a:gd name="connsiteY51" fmla="*/ 801 h 10000"/>
                  <a:gd name="connsiteX52" fmla="*/ 2144 w 10000"/>
                  <a:gd name="connsiteY52" fmla="*/ 720 h 10000"/>
                  <a:gd name="connsiteX53" fmla="*/ 1932 w 10000"/>
                  <a:gd name="connsiteY53" fmla="*/ 1519 h 10000"/>
                  <a:gd name="connsiteX54" fmla="*/ 1356 w 10000"/>
                  <a:gd name="connsiteY54" fmla="*/ 720 h 10000"/>
                  <a:gd name="connsiteX55" fmla="*/ 1000 w 10000"/>
                  <a:gd name="connsiteY55" fmla="*/ 1359 h 10000"/>
                  <a:gd name="connsiteX56" fmla="*/ 212 w 10000"/>
                  <a:gd name="connsiteY56" fmla="*/ 1440 h 10000"/>
                  <a:gd name="connsiteX57" fmla="*/ 356 w 10000"/>
                  <a:gd name="connsiteY57" fmla="*/ 2080 h 10000"/>
                  <a:gd name="connsiteX58" fmla="*/ 0 w 10000"/>
                  <a:gd name="connsiteY58" fmla="*/ 2320 h 10000"/>
                  <a:gd name="connsiteX59" fmla="*/ 144 w 10000"/>
                  <a:gd name="connsiteY59" fmla="*/ 3200 h 10000"/>
                  <a:gd name="connsiteX60" fmla="*/ 1144 w 10000"/>
                  <a:gd name="connsiteY60" fmla="*/ 3760 h 10000"/>
                  <a:gd name="connsiteX61" fmla="*/ 1356 w 10000"/>
                  <a:gd name="connsiteY61" fmla="*/ 3440 h 10000"/>
                  <a:gd name="connsiteX62" fmla="*/ 1712 w 10000"/>
                  <a:gd name="connsiteY62" fmla="*/ 3200 h 10000"/>
                  <a:gd name="connsiteX63" fmla="*/ 2068 w 10000"/>
                  <a:gd name="connsiteY63" fmla="*/ 3360 h 10000"/>
                  <a:gd name="connsiteX64" fmla="*/ 2212 w 10000"/>
                  <a:gd name="connsiteY64" fmla="*/ 3520 h 10000"/>
                  <a:gd name="connsiteX65" fmla="*/ 2356 w 10000"/>
                  <a:gd name="connsiteY65" fmla="*/ 3679 h 10000"/>
                  <a:gd name="connsiteX66" fmla="*/ 2644 w 10000"/>
                  <a:gd name="connsiteY66" fmla="*/ 3679 h 10000"/>
                  <a:gd name="connsiteX67" fmla="*/ 2788 w 10000"/>
                  <a:gd name="connsiteY67" fmla="*/ 3841 h 10000"/>
                  <a:gd name="connsiteX68" fmla="*/ 2856 w 10000"/>
                  <a:gd name="connsiteY68" fmla="*/ 4240 h 10000"/>
                  <a:gd name="connsiteX69" fmla="*/ 3068 w 10000"/>
                  <a:gd name="connsiteY69" fmla="*/ 4720 h 10000"/>
                  <a:gd name="connsiteX70" fmla="*/ 3144 w 10000"/>
                  <a:gd name="connsiteY70" fmla="*/ 4960 h 10000"/>
                  <a:gd name="connsiteX71" fmla="*/ 3356 w 10000"/>
                  <a:gd name="connsiteY71" fmla="*/ 5120 h 10000"/>
                  <a:gd name="connsiteX72" fmla="*/ 3644 w 10000"/>
                  <a:gd name="connsiteY72" fmla="*/ 5520 h 10000"/>
                  <a:gd name="connsiteX73" fmla="*/ 4000 w 10000"/>
                  <a:gd name="connsiteY73" fmla="*/ 5760 h 10000"/>
                  <a:gd name="connsiteX74" fmla="*/ 4212 w 10000"/>
                  <a:gd name="connsiteY74" fmla="*/ 5920 h 10000"/>
                  <a:gd name="connsiteX75" fmla="*/ 4356 w 10000"/>
                  <a:gd name="connsiteY75" fmla="*/ 6081 h 10000"/>
                  <a:gd name="connsiteX76" fmla="*/ 5288 w 10000"/>
                  <a:gd name="connsiteY76" fmla="*/ 6960 h 10000"/>
                  <a:gd name="connsiteX77" fmla="*/ 6568 w 10000"/>
                  <a:gd name="connsiteY77" fmla="*/ 7520 h 10000"/>
                  <a:gd name="connsiteX78" fmla="*/ 6568 w 10000"/>
                  <a:gd name="connsiteY78" fmla="*/ 7680 h 10000"/>
                  <a:gd name="connsiteX79" fmla="*/ 6856 w 10000"/>
                  <a:gd name="connsiteY79" fmla="*/ 7680 h 10000"/>
                  <a:gd name="connsiteX80" fmla="*/ 7212 w 10000"/>
                  <a:gd name="connsiteY80" fmla="*/ 8241 h 10000"/>
                  <a:gd name="connsiteX0" fmla="*/ 8288 w 10000"/>
                  <a:gd name="connsiteY0" fmla="*/ 9840 h 10000"/>
                  <a:gd name="connsiteX1" fmla="*/ 8568 w 10000"/>
                  <a:gd name="connsiteY1" fmla="*/ 10000 h 10000"/>
                  <a:gd name="connsiteX2" fmla="*/ 9068 w 10000"/>
                  <a:gd name="connsiteY2" fmla="*/ 9521 h 10000"/>
                  <a:gd name="connsiteX3" fmla="*/ 9068 w 10000"/>
                  <a:gd name="connsiteY3" fmla="*/ 9039 h 10000"/>
                  <a:gd name="connsiteX4" fmla="*/ 8924 w 10000"/>
                  <a:gd name="connsiteY4" fmla="*/ 8880 h 10000"/>
                  <a:gd name="connsiteX5" fmla="*/ 8712 w 10000"/>
                  <a:gd name="connsiteY5" fmla="*/ 8800 h 10000"/>
                  <a:gd name="connsiteX6" fmla="*/ 8500 w 10000"/>
                  <a:gd name="connsiteY6" fmla="*/ 8641 h 10000"/>
                  <a:gd name="connsiteX7" fmla="*/ 8424 w 10000"/>
                  <a:gd name="connsiteY7" fmla="*/ 8481 h 10000"/>
                  <a:gd name="connsiteX8" fmla="*/ 8568 w 10000"/>
                  <a:gd name="connsiteY8" fmla="*/ 8000 h 10000"/>
                  <a:gd name="connsiteX9" fmla="*/ 8712 w 10000"/>
                  <a:gd name="connsiteY9" fmla="*/ 7761 h 10000"/>
                  <a:gd name="connsiteX10" fmla="*/ 8856 w 10000"/>
                  <a:gd name="connsiteY10" fmla="*/ 7680 h 10000"/>
                  <a:gd name="connsiteX11" fmla="*/ 9356 w 10000"/>
                  <a:gd name="connsiteY11" fmla="*/ 7761 h 10000"/>
                  <a:gd name="connsiteX12" fmla="*/ 9712 w 10000"/>
                  <a:gd name="connsiteY12" fmla="*/ 7920 h 10000"/>
                  <a:gd name="connsiteX13" fmla="*/ 10000 w 10000"/>
                  <a:gd name="connsiteY13" fmla="*/ 8241 h 10000"/>
                  <a:gd name="connsiteX14" fmla="*/ 10000 w 10000"/>
                  <a:gd name="connsiteY14" fmla="*/ 7840 h 10000"/>
                  <a:gd name="connsiteX15" fmla="*/ 9788 w 10000"/>
                  <a:gd name="connsiteY15" fmla="*/ 7520 h 10000"/>
                  <a:gd name="connsiteX16" fmla="*/ 9500 w 10000"/>
                  <a:gd name="connsiteY16" fmla="*/ 7280 h 10000"/>
                  <a:gd name="connsiteX17" fmla="*/ 9212 w 10000"/>
                  <a:gd name="connsiteY17" fmla="*/ 7120 h 10000"/>
                  <a:gd name="connsiteX18" fmla="*/ 8500 w 10000"/>
                  <a:gd name="connsiteY18" fmla="*/ 6720 h 10000"/>
                  <a:gd name="connsiteX19" fmla="*/ 7788 w 10000"/>
                  <a:gd name="connsiteY19" fmla="*/ 6321 h 10000"/>
                  <a:gd name="connsiteX20" fmla="*/ 7924 w 10000"/>
                  <a:gd name="connsiteY20" fmla="*/ 6161 h 10000"/>
                  <a:gd name="connsiteX21" fmla="*/ 7856 w 10000"/>
                  <a:gd name="connsiteY21" fmla="*/ 6000 h 10000"/>
                  <a:gd name="connsiteX22" fmla="*/ 7644 w 10000"/>
                  <a:gd name="connsiteY22" fmla="*/ 5839 h 10000"/>
                  <a:gd name="connsiteX23" fmla="*/ 7356 w 10000"/>
                  <a:gd name="connsiteY23" fmla="*/ 5920 h 10000"/>
                  <a:gd name="connsiteX24" fmla="*/ 6924 w 10000"/>
                  <a:gd name="connsiteY24" fmla="*/ 5920 h 10000"/>
                  <a:gd name="connsiteX25" fmla="*/ 6568 w 10000"/>
                  <a:gd name="connsiteY25" fmla="*/ 5680 h 10000"/>
                  <a:gd name="connsiteX26" fmla="*/ 6212 w 10000"/>
                  <a:gd name="connsiteY26" fmla="*/ 5280 h 10000"/>
                  <a:gd name="connsiteX27" fmla="*/ 6000 w 10000"/>
                  <a:gd name="connsiteY27" fmla="*/ 4881 h 10000"/>
                  <a:gd name="connsiteX28" fmla="*/ 5788 w 10000"/>
                  <a:gd name="connsiteY28" fmla="*/ 4480 h 10000"/>
                  <a:gd name="connsiteX29" fmla="*/ 5432 w 10000"/>
                  <a:gd name="connsiteY29" fmla="*/ 4080 h 10000"/>
                  <a:gd name="connsiteX30" fmla="*/ 4712 w 10000"/>
                  <a:gd name="connsiteY30" fmla="*/ 3440 h 10000"/>
                  <a:gd name="connsiteX31" fmla="*/ 4432 w 10000"/>
                  <a:gd name="connsiteY31" fmla="*/ 2960 h 10000"/>
                  <a:gd name="connsiteX32" fmla="*/ 4432 w 10000"/>
                  <a:gd name="connsiteY32" fmla="*/ 2800 h 10000"/>
                  <a:gd name="connsiteX33" fmla="*/ 4568 w 10000"/>
                  <a:gd name="connsiteY33" fmla="*/ 2560 h 10000"/>
                  <a:gd name="connsiteX34" fmla="*/ 4644 w 10000"/>
                  <a:gd name="connsiteY34" fmla="*/ 2400 h 10000"/>
                  <a:gd name="connsiteX35" fmla="*/ 4568 w 10000"/>
                  <a:gd name="connsiteY35" fmla="*/ 2239 h 10000"/>
                  <a:gd name="connsiteX36" fmla="*/ 4500 w 10000"/>
                  <a:gd name="connsiteY36" fmla="*/ 2160 h 10000"/>
                  <a:gd name="connsiteX37" fmla="*/ 4500 w 10000"/>
                  <a:gd name="connsiteY37" fmla="*/ 2000 h 10000"/>
                  <a:gd name="connsiteX38" fmla="*/ 4712 w 10000"/>
                  <a:gd name="connsiteY38" fmla="*/ 1841 h 10000"/>
                  <a:gd name="connsiteX39" fmla="*/ 5432 w 10000"/>
                  <a:gd name="connsiteY39" fmla="*/ 1519 h 10000"/>
                  <a:gd name="connsiteX40" fmla="*/ 5500 w 10000"/>
                  <a:gd name="connsiteY40" fmla="*/ 1440 h 10000"/>
                  <a:gd name="connsiteX41" fmla="*/ 5432 w 10000"/>
                  <a:gd name="connsiteY41" fmla="*/ 880 h 10000"/>
                  <a:gd name="connsiteX42" fmla="*/ 5500 w 10000"/>
                  <a:gd name="connsiteY42" fmla="*/ 561 h 10000"/>
                  <a:gd name="connsiteX43" fmla="*/ 4500 w 10000"/>
                  <a:gd name="connsiteY43" fmla="*/ 240 h 10000"/>
                  <a:gd name="connsiteX44" fmla="*/ 4356 w 10000"/>
                  <a:gd name="connsiteY44" fmla="*/ 0 h 10000"/>
                  <a:gd name="connsiteX45" fmla="*/ 3712 w 10000"/>
                  <a:gd name="connsiteY45" fmla="*/ 80 h 10000"/>
                  <a:gd name="connsiteX46" fmla="*/ 3432 w 10000"/>
                  <a:gd name="connsiteY46" fmla="*/ 400 h 10000"/>
                  <a:gd name="connsiteX47" fmla="*/ 3144 w 10000"/>
                  <a:gd name="connsiteY47" fmla="*/ 319 h 10000"/>
                  <a:gd name="connsiteX48" fmla="*/ 3000 w 10000"/>
                  <a:gd name="connsiteY48" fmla="*/ 640 h 10000"/>
                  <a:gd name="connsiteX49" fmla="*/ 2712 w 10000"/>
                  <a:gd name="connsiteY49" fmla="*/ 640 h 10000"/>
                  <a:gd name="connsiteX50" fmla="*/ 2500 w 10000"/>
                  <a:gd name="connsiteY50" fmla="*/ 801 h 10000"/>
                  <a:gd name="connsiteX51" fmla="*/ 2144 w 10000"/>
                  <a:gd name="connsiteY51" fmla="*/ 720 h 10000"/>
                  <a:gd name="connsiteX52" fmla="*/ 1932 w 10000"/>
                  <a:gd name="connsiteY52" fmla="*/ 1519 h 10000"/>
                  <a:gd name="connsiteX53" fmla="*/ 1356 w 10000"/>
                  <a:gd name="connsiteY53" fmla="*/ 720 h 10000"/>
                  <a:gd name="connsiteX54" fmla="*/ 1000 w 10000"/>
                  <a:gd name="connsiteY54" fmla="*/ 1359 h 10000"/>
                  <a:gd name="connsiteX55" fmla="*/ 212 w 10000"/>
                  <a:gd name="connsiteY55" fmla="*/ 1440 h 10000"/>
                  <a:gd name="connsiteX56" fmla="*/ 356 w 10000"/>
                  <a:gd name="connsiteY56" fmla="*/ 2080 h 10000"/>
                  <a:gd name="connsiteX57" fmla="*/ 0 w 10000"/>
                  <a:gd name="connsiteY57" fmla="*/ 2320 h 10000"/>
                  <a:gd name="connsiteX58" fmla="*/ 144 w 10000"/>
                  <a:gd name="connsiteY58" fmla="*/ 3200 h 10000"/>
                  <a:gd name="connsiteX59" fmla="*/ 1144 w 10000"/>
                  <a:gd name="connsiteY59" fmla="*/ 3760 h 10000"/>
                  <a:gd name="connsiteX60" fmla="*/ 1356 w 10000"/>
                  <a:gd name="connsiteY60" fmla="*/ 3440 h 10000"/>
                  <a:gd name="connsiteX61" fmla="*/ 1712 w 10000"/>
                  <a:gd name="connsiteY61" fmla="*/ 3200 h 10000"/>
                  <a:gd name="connsiteX62" fmla="*/ 2068 w 10000"/>
                  <a:gd name="connsiteY62" fmla="*/ 3360 h 10000"/>
                  <a:gd name="connsiteX63" fmla="*/ 2212 w 10000"/>
                  <a:gd name="connsiteY63" fmla="*/ 3520 h 10000"/>
                  <a:gd name="connsiteX64" fmla="*/ 2356 w 10000"/>
                  <a:gd name="connsiteY64" fmla="*/ 3679 h 10000"/>
                  <a:gd name="connsiteX65" fmla="*/ 2644 w 10000"/>
                  <a:gd name="connsiteY65" fmla="*/ 3679 h 10000"/>
                  <a:gd name="connsiteX66" fmla="*/ 2788 w 10000"/>
                  <a:gd name="connsiteY66" fmla="*/ 3841 h 10000"/>
                  <a:gd name="connsiteX67" fmla="*/ 2856 w 10000"/>
                  <a:gd name="connsiteY67" fmla="*/ 4240 h 10000"/>
                  <a:gd name="connsiteX68" fmla="*/ 3068 w 10000"/>
                  <a:gd name="connsiteY68" fmla="*/ 4720 h 10000"/>
                  <a:gd name="connsiteX69" fmla="*/ 3144 w 10000"/>
                  <a:gd name="connsiteY69" fmla="*/ 4960 h 10000"/>
                  <a:gd name="connsiteX70" fmla="*/ 3356 w 10000"/>
                  <a:gd name="connsiteY70" fmla="*/ 5120 h 10000"/>
                  <a:gd name="connsiteX71" fmla="*/ 3644 w 10000"/>
                  <a:gd name="connsiteY71" fmla="*/ 5520 h 10000"/>
                  <a:gd name="connsiteX72" fmla="*/ 4000 w 10000"/>
                  <a:gd name="connsiteY72" fmla="*/ 5760 h 10000"/>
                  <a:gd name="connsiteX73" fmla="*/ 4212 w 10000"/>
                  <a:gd name="connsiteY73" fmla="*/ 5920 h 10000"/>
                  <a:gd name="connsiteX74" fmla="*/ 4356 w 10000"/>
                  <a:gd name="connsiteY74" fmla="*/ 6081 h 10000"/>
                  <a:gd name="connsiteX75" fmla="*/ 5288 w 10000"/>
                  <a:gd name="connsiteY75" fmla="*/ 6960 h 10000"/>
                  <a:gd name="connsiteX76" fmla="*/ 6568 w 10000"/>
                  <a:gd name="connsiteY76" fmla="*/ 7520 h 10000"/>
                  <a:gd name="connsiteX77" fmla="*/ 6568 w 10000"/>
                  <a:gd name="connsiteY77" fmla="*/ 7680 h 10000"/>
                  <a:gd name="connsiteX78" fmla="*/ 6856 w 10000"/>
                  <a:gd name="connsiteY78" fmla="*/ 7680 h 10000"/>
                  <a:gd name="connsiteX79" fmla="*/ 7212 w 10000"/>
                  <a:gd name="connsiteY79" fmla="*/ 8241 h 10000"/>
                  <a:gd name="connsiteX0" fmla="*/ 8288 w 10000"/>
                  <a:gd name="connsiteY0" fmla="*/ 9840 h 10000"/>
                  <a:gd name="connsiteX1" fmla="*/ 8568 w 10000"/>
                  <a:gd name="connsiteY1" fmla="*/ 10000 h 10000"/>
                  <a:gd name="connsiteX2" fmla="*/ 9068 w 10000"/>
                  <a:gd name="connsiteY2" fmla="*/ 9521 h 10000"/>
                  <a:gd name="connsiteX3" fmla="*/ 9068 w 10000"/>
                  <a:gd name="connsiteY3" fmla="*/ 9039 h 10000"/>
                  <a:gd name="connsiteX4" fmla="*/ 8924 w 10000"/>
                  <a:gd name="connsiteY4" fmla="*/ 8880 h 10000"/>
                  <a:gd name="connsiteX5" fmla="*/ 8712 w 10000"/>
                  <a:gd name="connsiteY5" fmla="*/ 8800 h 10000"/>
                  <a:gd name="connsiteX6" fmla="*/ 8500 w 10000"/>
                  <a:gd name="connsiteY6" fmla="*/ 8641 h 10000"/>
                  <a:gd name="connsiteX7" fmla="*/ 8424 w 10000"/>
                  <a:gd name="connsiteY7" fmla="*/ 8481 h 10000"/>
                  <a:gd name="connsiteX8" fmla="*/ 8568 w 10000"/>
                  <a:gd name="connsiteY8" fmla="*/ 8000 h 10000"/>
                  <a:gd name="connsiteX9" fmla="*/ 8856 w 10000"/>
                  <a:gd name="connsiteY9" fmla="*/ 7680 h 10000"/>
                  <a:gd name="connsiteX10" fmla="*/ 9356 w 10000"/>
                  <a:gd name="connsiteY10" fmla="*/ 7761 h 10000"/>
                  <a:gd name="connsiteX11" fmla="*/ 9712 w 10000"/>
                  <a:gd name="connsiteY11" fmla="*/ 7920 h 10000"/>
                  <a:gd name="connsiteX12" fmla="*/ 10000 w 10000"/>
                  <a:gd name="connsiteY12" fmla="*/ 8241 h 10000"/>
                  <a:gd name="connsiteX13" fmla="*/ 10000 w 10000"/>
                  <a:gd name="connsiteY13" fmla="*/ 7840 h 10000"/>
                  <a:gd name="connsiteX14" fmla="*/ 9788 w 10000"/>
                  <a:gd name="connsiteY14" fmla="*/ 7520 h 10000"/>
                  <a:gd name="connsiteX15" fmla="*/ 9500 w 10000"/>
                  <a:gd name="connsiteY15" fmla="*/ 7280 h 10000"/>
                  <a:gd name="connsiteX16" fmla="*/ 9212 w 10000"/>
                  <a:gd name="connsiteY16" fmla="*/ 7120 h 10000"/>
                  <a:gd name="connsiteX17" fmla="*/ 8500 w 10000"/>
                  <a:gd name="connsiteY17" fmla="*/ 6720 h 10000"/>
                  <a:gd name="connsiteX18" fmla="*/ 7788 w 10000"/>
                  <a:gd name="connsiteY18" fmla="*/ 6321 h 10000"/>
                  <a:gd name="connsiteX19" fmla="*/ 7924 w 10000"/>
                  <a:gd name="connsiteY19" fmla="*/ 6161 h 10000"/>
                  <a:gd name="connsiteX20" fmla="*/ 7856 w 10000"/>
                  <a:gd name="connsiteY20" fmla="*/ 6000 h 10000"/>
                  <a:gd name="connsiteX21" fmla="*/ 7644 w 10000"/>
                  <a:gd name="connsiteY21" fmla="*/ 5839 h 10000"/>
                  <a:gd name="connsiteX22" fmla="*/ 7356 w 10000"/>
                  <a:gd name="connsiteY22" fmla="*/ 5920 h 10000"/>
                  <a:gd name="connsiteX23" fmla="*/ 6924 w 10000"/>
                  <a:gd name="connsiteY23" fmla="*/ 5920 h 10000"/>
                  <a:gd name="connsiteX24" fmla="*/ 6568 w 10000"/>
                  <a:gd name="connsiteY24" fmla="*/ 5680 h 10000"/>
                  <a:gd name="connsiteX25" fmla="*/ 6212 w 10000"/>
                  <a:gd name="connsiteY25" fmla="*/ 5280 h 10000"/>
                  <a:gd name="connsiteX26" fmla="*/ 6000 w 10000"/>
                  <a:gd name="connsiteY26" fmla="*/ 4881 h 10000"/>
                  <a:gd name="connsiteX27" fmla="*/ 5788 w 10000"/>
                  <a:gd name="connsiteY27" fmla="*/ 4480 h 10000"/>
                  <a:gd name="connsiteX28" fmla="*/ 5432 w 10000"/>
                  <a:gd name="connsiteY28" fmla="*/ 4080 h 10000"/>
                  <a:gd name="connsiteX29" fmla="*/ 4712 w 10000"/>
                  <a:gd name="connsiteY29" fmla="*/ 3440 h 10000"/>
                  <a:gd name="connsiteX30" fmla="*/ 4432 w 10000"/>
                  <a:gd name="connsiteY30" fmla="*/ 2960 h 10000"/>
                  <a:gd name="connsiteX31" fmla="*/ 4432 w 10000"/>
                  <a:gd name="connsiteY31" fmla="*/ 2800 h 10000"/>
                  <a:gd name="connsiteX32" fmla="*/ 4568 w 10000"/>
                  <a:gd name="connsiteY32" fmla="*/ 2560 h 10000"/>
                  <a:gd name="connsiteX33" fmla="*/ 4644 w 10000"/>
                  <a:gd name="connsiteY33" fmla="*/ 2400 h 10000"/>
                  <a:gd name="connsiteX34" fmla="*/ 4568 w 10000"/>
                  <a:gd name="connsiteY34" fmla="*/ 2239 h 10000"/>
                  <a:gd name="connsiteX35" fmla="*/ 4500 w 10000"/>
                  <a:gd name="connsiteY35" fmla="*/ 2160 h 10000"/>
                  <a:gd name="connsiteX36" fmla="*/ 4500 w 10000"/>
                  <a:gd name="connsiteY36" fmla="*/ 2000 h 10000"/>
                  <a:gd name="connsiteX37" fmla="*/ 4712 w 10000"/>
                  <a:gd name="connsiteY37" fmla="*/ 1841 h 10000"/>
                  <a:gd name="connsiteX38" fmla="*/ 5432 w 10000"/>
                  <a:gd name="connsiteY38" fmla="*/ 1519 h 10000"/>
                  <a:gd name="connsiteX39" fmla="*/ 5500 w 10000"/>
                  <a:gd name="connsiteY39" fmla="*/ 1440 h 10000"/>
                  <a:gd name="connsiteX40" fmla="*/ 5432 w 10000"/>
                  <a:gd name="connsiteY40" fmla="*/ 880 h 10000"/>
                  <a:gd name="connsiteX41" fmla="*/ 5500 w 10000"/>
                  <a:gd name="connsiteY41" fmla="*/ 561 h 10000"/>
                  <a:gd name="connsiteX42" fmla="*/ 4500 w 10000"/>
                  <a:gd name="connsiteY42" fmla="*/ 240 h 10000"/>
                  <a:gd name="connsiteX43" fmla="*/ 4356 w 10000"/>
                  <a:gd name="connsiteY43" fmla="*/ 0 h 10000"/>
                  <a:gd name="connsiteX44" fmla="*/ 3712 w 10000"/>
                  <a:gd name="connsiteY44" fmla="*/ 80 h 10000"/>
                  <a:gd name="connsiteX45" fmla="*/ 3432 w 10000"/>
                  <a:gd name="connsiteY45" fmla="*/ 400 h 10000"/>
                  <a:gd name="connsiteX46" fmla="*/ 3144 w 10000"/>
                  <a:gd name="connsiteY46" fmla="*/ 319 h 10000"/>
                  <a:gd name="connsiteX47" fmla="*/ 3000 w 10000"/>
                  <a:gd name="connsiteY47" fmla="*/ 640 h 10000"/>
                  <a:gd name="connsiteX48" fmla="*/ 2712 w 10000"/>
                  <a:gd name="connsiteY48" fmla="*/ 640 h 10000"/>
                  <a:gd name="connsiteX49" fmla="*/ 2500 w 10000"/>
                  <a:gd name="connsiteY49" fmla="*/ 801 h 10000"/>
                  <a:gd name="connsiteX50" fmla="*/ 2144 w 10000"/>
                  <a:gd name="connsiteY50" fmla="*/ 720 h 10000"/>
                  <a:gd name="connsiteX51" fmla="*/ 1932 w 10000"/>
                  <a:gd name="connsiteY51" fmla="*/ 1519 h 10000"/>
                  <a:gd name="connsiteX52" fmla="*/ 1356 w 10000"/>
                  <a:gd name="connsiteY52" fmla="*/ 720 h 10000"/>
                  <a:gd name="connsiteX53" fmla="*/ 1000 w 10000"/>
                  <a:gd name="connsiteY53" fmla="*/ 1359 h 10000"/>
                  <a:gd name="connsiteX54" fmla="*/ 212 w 10000"/>
                  <a:gd name="connsiteY54" fmla="*/ 1440 h 10000"/>
                  <a:gd name="connsiteX55" fmla="*/ 356 w 10000"/>
                  <a:gd name="connsiteY55" fmla="*/ 2080 h 10000"/>
                  <a:gd name="connsiteX56" fmla="*/ 0 w 10000"/>
                  <a:gd name="connsiteY56" fmla="*/ 2320 h 10000"/>
                  <a:gd name="connsiteX57" fmla="*/ 144 w 10000"/>
                  <a:gd name="connsiteY57" fmla="*/ 3200 h 10000"/>
                  <a:gd name="connsiteX58" fmla="*/ 1144 w 10000"/>
                  <a:gd name="connsiteY58" fmla="*/ 3760 h 10000"/>
                  <a:gd name="connsiteX59" fmla="*/ 1356 w 10000"/>
                  <a:gd name="connsiteY59" fmla="*/ 3440 h 10000"/>
                  <a:gd name="connsiteX60" fmla="*/ 1712 w 10000"/>
                  <a:gd name="connsiteY60" fmla="*/ 3200 h 10000"/>
                  <a:gd name="connsiteX61" fmla="*/ 2068 w 10000"/>
                  <a:gd name="connsiteY61" fmla="*/ 3360 h 10000"/>
                  <a:gd name="connsiteX62" fmla="*/ 2212 w 10000"/>
                  <a:gd name="connsiteY62" fmla="*/ 3520 h 10000"/>
                  <a:gd name="connsiteX63" fmla="*/ 2356 w 10000"/>
                  <a:gd name="connsiteY63" fmla="*/ 3679 h 10000"/>
                  <a:gd name="connsiteX64" fmla="*/ 2644 w 10000"/>
                  <a:gd name="connsiteY64" fmla="*/ 3679 h 10000"/>
                  <a:gd name="connsiteX65" fmla="*/ 2788 w 10000"/>
                  <a:gd name="connsiteY65" fmla="*/ 3841 h 10000"/>
                  <a:gd name="connsiteX66" fmla="*/ 2856 w 10000"/>
                  <a:gd name="connsiteY66" fmla="*/ 4240 h 10000"/>
                  <a:gd name="connsiteX67" fmla="*/ 3068 w 10000"/>
                  <a:gd name="connsiteY67" fmla="*/ 4720 h 10000"/>
                  <a:gd name="connsiteX68" fmla="*/ 3144 w 10000"/>
                  <a:gd name="connsiteY68" fmla="*/ 4960 h 10000"/>
                  <a:gd name="connsiteX69" fmla="*/ 3356 w 10000"/>
                  <a:gd name="connsiteY69" fmla="*/ 5120 h 10000"/>
                  <a:gd name="connsiteX70" fmla="*/ 3644 w 10000"/>
                  <a:gd name="connsiteY70" fmla="*/ 5520 h 10000"/>
                  <a:gd name="connsiteX71" fmla="*/ 4000 w 10000"/>
                  <a:gd name="connsiteY71" fmla="*/ 5760 h 10000"/>
                  <a:gd name="connsiteX72" fmla="*/ 4212 w 10000"/>
                  <a:gd name="connsiteY72" fmla="*/ 5920 h 10000"/>
                  <a:gd name="connsiteX73" fmla="*/ 4356 w 10000"/>
                  <a:gd name="connsiteY73" fmla="*/ 6081 h 10000"/>
                  <a:gd name="connsiteX74" fmla="*/ 5288 w 10000"/>
                  <a:gd name="connsiteY74" fmla="*/ 6960 h 10000"/>
                  <a:gd name="connsiteX75" fmla="*/ 6568 w 10000"/>
                  <a:gd name="connsiteY75" fmla="*/ 7520 h 10000"/>
                  <a:gd name="connsiteX76" fmla="*/ 6568 w 10000"/>
                  <a:gd name="connsiteY76" fmla="*/ 7680 h 10000"/>
                  <a:gd name="connsiteX77" fmla="*/ 6856 w 10000"/>
                  <a:gd name="connsiteY77" fmla="*/ 7680 h 10000"/>
                  <a:gd name="connsiteX78" fmla="*/ 7212 w 10000"/>
                  <a:gd name="connsiteY78" fmla="*/ 8241 h 10000"/>
                  <a:gd name="connsiteX0" fmla="*/ 8288 w 10000"/>
                  <a:gd name="connsiteY0" fmla="*/ 9840 h 10000"/>
                  <a:gd name="connsiteX1" fmla="*/ 8568 w 10000"/>
                  <a:gd name="connsiteY1" fmla="*/ 10000 h 10000"/>
                  <a:gd name="connsiteX2" fmla="*/ 9068 w 10000"/>
                  <a:gd name="connsiteY2" fmla="*/ 9521 h 10000"/>
                  <a:gd name="connsiteX3" fmla="*/ 9068 w 10000"/>
                  <a:gd name="connsiteY3" fmla="*/ 9039 h 10000"/>
                  <a:gd name="connsiteX4" fmla="*/ 8924 w 10000"/>
                  <a:gd name="connsiteY4" fmla="*/ 8880 h 10000"/>
                  <a:gd name="connsiteX5" fmla="*/ 8712 w 10000"/>
                  <a:gd name="connsiteY5" fmla="*/ 8800 h 10000"/>
                  <a:gd name="connsiteX6" fmla="*/ 8500 w 10000"/>
                  <a:gd name="connsiteY6" fmla="*/ 8641 h 10000"/>
                  <a:gd name="connsiteX7" fmla="*/ 8568 w 10000"/>
                  <a:gd name="connsiteY7" fmla="*/ 8000 h 10000"/>
                  <a:gd name="connsiteX8" fmla="*/ 8856 w 10000"/>
                  <a:gd name="connsiteY8" fmla="*/ 7680 h 10000"/>
                  <a:gd name="connsiteX9" fmla="*/ 9356 w 10000"/>
                  <a:gd name="connsiteY9" fmla="*/ 7761 h 10000"/>
                  <a:gd name="connsiteX10" fmla="*/ 9712 w 10000"/>
                  <a:gd name="connsiteY10" fmla="*/ 7920 h 10000"/>
                  <a:gd name="connsiteX11" fmla="*/ 10000 w 10000"/>
                  <a:gd name="connsiteY11" fmla="*/ 8241 h 10000"/>
                  <a:gd name="connsiteX12" fmla="*/ 10000 w 10000"/>
                  <a:gd name="connsiteY12" fmla="*/ 7840 h 10000"/>
                  <a:gd name="connsiteX13" fmla="*/ 9788 w 10000"/>
                  <a:gd name="connsiteY13" fmla="*/ 7520 h 10000"/>
                  <a:gd name="connsiteX14" fmla="*/ 9500 w 10000"/>
                  <a:gd name="connsiteY14" fmla="*/ 7280 h 10000"/>
                  <a:gd name="connsiteX15" fmla="*/ 9212 w 10000"/>
                  <a:gd name="connsiteY15" fmla="*/ 7120 h 10000"/>
                  <a:gd name="connsiteX16" fmla="*/ 8500 w 10000"/>
                  <a:gd name="connsiteY16" fmla="*/ 6720 h 10000"/>
                  <a:gd name="connsiteX17" fmla="*/ 7788 w 10000"/>
                  <a:gd name="connsiteY17" fmla="*/ 6321 h 10000"/>
                  <a:gd name="connsiteX18" fmla="*/ 7924 w 10000"/>
                  <a:gd name="connsiteY18" fmla="*/ 6161 h 10000"/>
                  <a:gd name="connsiteX19" fmla="*/ 7856 w 10000"/>
                  <a:gd name="connsiteY19" fmla="*/ 6000 h 10000"/>
                  <a:gd name="connsiteX20" fmla="*/ 7644 w 10000"/>
                  <a:gd name="connsiteY20" fmla="*/ 5839 h 10000"/>
                  <a:gd name="connsiteX21" fmla="*/ 7356 w 10000"/>
                  <a:gd name="connsiteY21" fmla="*/ 5920 h 10000"/>
                  <a:gd name="connsiteX22" fmla="*/ 6924 w 10000"/>
                  <a:gd name="connsiteY22" fmla="*/ 5920 h 10000"/>
                  <a:gd name="connsiteX23" fmla="*/ 6568 w 10000"/>
                  <a:gd name="connsiteY23" fmla="*/ 5680 h 10000"/>
                  <a:gd name="connsiteX24" fmla="*/ 6212 w 10000"/>
                  <a:gd name="connsiteY24" fmla="*/ 5280 h 10000"/>
                  <a:gd name="connsiteX25" fmla="*/ 6000 w 10000"/>
                  <a:gd name="connsiteY25" fmla="*/ 4881 h 10000"/>
                  <a:gd name="connsiteX26" fmla="*/ 5788 w 10000"/>
                  <a:gd name="connsiteY26" fmla="*/ 4480 h 10000"/>
                  <a:gd name="connsiteX27" fmla="*/ 5432 w 10000"/>
                  <a:gd name="connsiteY27" fmla="*/ 4080 h 10000"/>
                  <a:gd name="connsiteX28" fmla="*/ 4712 w 10000"/>
                  <a:gd name="connsiteY28" fmla="*/ 3440 h 10000"/>
                  <a:gd name="connsiteX29" fmla="*/ 4432 w 10000"/>
                  <a:gd name="connsiteY29" fmla="*/ 2960 h 10000"/>
                  <a:gd name="connsiteX30" fmla="*/ 4432 w 10000"/>
                  <a:gd name="connsiteY30" fmla="*/ 2800 h 10000"/>
                  <a:gd name="connsiteX31" fmla="*/ 4568 w 10000"/>
                  <a:gd name="connsiteY31" fmla="*/ 2560 h 10000"/>
                  <a:gd name="connsiteX32" fmla="*/ 4644 w 10000"/>
                  <a:gd name="connsiteY32" fmla="*/ 2400 h 10000"/>
                  <a:gd name="connsiteX33" fmla="*/ 4568 w 10000"/>
                  <a:gd name="connsiteY33" fmla="*/ 2239 h 10000"/>
                  <a:gd name="connsiteX34" fmla="*/ 4500 w 10000"/>
                  <a:gd name="connsiteY34" fmla="*/ 2160 h 10000"/>
                  <a:gd name="connsiteX35" fmla="*/ 4500 w 10000"/>
                  <a:gd name="connsiteY35" fmla="*/ 2000 h 10000"/>
                  <a:gd name="connsiteX36" fmla="*/ 4712 w 10000"/>
                  <a:gd name="connsiteY36" fmla="*/ 1841 h 10000"/>
                  <a:gd name="connsiteX37" fmla="*/ 5432 w 10000"/>
                  <a:gd name="connsiteY37" fmla="*/ 1519 h 10000"/>
                  <a:gd name="connsiteX38" fmla="*/ 5500 w 10000"/>
                  <a:gd name="connsiteY38" fmla="*/ 1440 h 10000"/>
                  <a:gd name="connsiteX39" fmla="*/ 5432 w 10000"/>
                  <a:gd name="connsiteY39" fmla="*/ 880 h 10000"/>
                  <a:gd name="connsiteX40" fmla="*/ 5500 w 10000"/>
                  <a:gd name="connsiteY40" fmla="*/ 561 h 10000"/>
                  <a:gd name="connsiteX41" fmla="*/ 4500 w 10000"/>
                  <a:gd name="connsiteY41" fmla="*/ 240 h 10000"/>
                  <a:gd name="connsiteX42" fmla="*/ 4356 w 10000"/>
                  <a:gd name="connsiteY42" fmla="*/ 0 h 10000"/>
                  <a:gd name="connsiteX43" fmla="*/ 3712 w 10000"/>
                  <a:gd name="connsiteY43" fmla="*/ 80 h 10000"/>
                  <a:gd name="connsiteX44" fmla="*/ 3432 w 10000"/>
                  <a:gd name="connsiteY44" fmla="*/ 400 h 10000"/>
                  <a:gd name="connsiteX45" fmla="*/ 3144 w 10000"/>
                  <a:gd name="connsiteY45" fmla="*/ 319 h 10000"/>
                  <a:gd name="connsiteX46" fmla="*/ 3000 w 10000"/>
                  <a:gd name="connsiteY46" fmla="*/ 640 h 10000"/>
                  <a:gd name="connsiteX47" fmla="*/ 2712 w 10000"/>
                  <a:gd name="connsiteY47" fmla="*/ 640 h 10000"/>
                  <a:gd name="connsiteX48" fmla="*/ 2500 w 10000"/>
                  <a:gd name="connsiteY48" fmla="*/ 801 h 10000"/>
                  <a:gd name="connsiteX49" fmla="*/ 2144 w 10000"/>
                  <a:gd name="connsiteY49" fmla="*/ 720 h 10000"/>
                  <a:gd name="connsiteX50" fmla="*/ 1932 w 10000"/>
                  <a:gd name="connsiteY50" fmla="*/ 1519 h 10000"/>
                  <a:gd name="connsiteX51" fmla="*/ 1356 w 10000"/>
                  <a:gd name="connsiteY51" fmla="*/ 720 h 10000"/>
                  <a:gd name="connsiteX52" fmla="*/ 1000 w 10000"/>
                  <a:gd name="connsiteY52" fmla="*/ 1359 h 10000"/>
                  <a:gd name="connsiteX53" fmla="*/ 212 w 10000"/>
                  <a:gd name="connsiteY53" fmla="*/ 1440 h 10000"/>
                  <a:gd name="connsiteX54" fmla="*/ 356 w 10000"/>
                  <a:gd name="connsiteY54" fmla="*/ 2080 h 10000"/>
                  <a:gd name="connsiteX55" fmla="*/ 0 w 10000"/>
                  <a:gd name="connsiteY55" fmla="*/ 2320 h 10000"/>
                  <a:gd name="connsiteX56" fmla="*/ 144 w 10000"/>
                  <a:gd name="connsiteY56" fmla="*/ 3200 h 10000"/>
                  <a:gd name="connsiteX57" fmla="*/ 1144 w 10000"/>
                  <a:gd name="connsiteY57" fmla="*/ 3760 h 10000"/>
                  <a:gd name="connsiteX58" fmla="*/ 1356 w 10000"/>
                  <a:gd name="connsiteY58" fmla="*/ 3440 h 10000"/>
                  <a:gd name="connsiteX59" fmla="*/ 1712 w 10000"/>
                  <a:gd name="connsiteY59" fmla="*/ 3200 h 10000"/>
                  <a:gd name="connsiteX60" fmla="*/ 2068 w 10000"/>
                  <a:gd name="connsiteY60" fmla="*/ 3360 h 10000"/>
                  <a:gd name="connsiteX61" fmla="*/ 2212 w 10000"/>
                  <a:gd name="connsiteY61" fmla="*/ 3520 h 10000"/>
                  <a:gd name="connsiteX62" fmla="*/ 2356 w 10000"/>
                  <a:gd name="connsiteY62" fmla="*/ 3679 h 10000"/>
                  <a:gd name="connsiteX63" fmla="*/ 2644 w 10000"/>
                  <a:gd name="connsiteY63" fmla="*/ 3679 h 10000"/>
                  <a:gd name="connsiteX64" fmla="*/ 2788 w 10000"/>
                  <a:gd name="connsiteY64" fmla="*/ 3841 h 10000"/>
                  <a:gd name="connsiteX65" fmla="*/ 2856 w 10000"/>
                  <a:gd name="connsiteY65" fmla="*/ 4240 h 10000"/>
                  <a:gd name="connsiteX66" fmla="*/ 3068 w 10000"/>
                  <a:gd name="connsiteY66" fmla="*/ 4720 h 10000"/>
                  <a:gd name="connsiteX67" fmla="*/ 3144 w 10000"/>
                  <a:gd name="connsiteY67" fmla="*/ 4960 h 10000"/>
                  <a:gd name="connsiteX68" fmla="*/ 3356 w 10000"/>
                  <a:gd name="connsiteY68" fmla="*/ 5120 h 10000"/>
                  <a:gd name="connsiteX69" fmla="*/ 3644 w 10000"/>
                  <a:gd name="connsiteY69" fmla="*/ 5520 h 10000"/>
                  <a:gd name="connsiteX70" fmla="*/ 4000 w 10000"/>
                  <a:gd name="connsiteY70" fmla="*/ 5760 h 10000"/>
                  <a:gd name="connsiteX71" fmla="*/ 4212 w 10000"/>
                  <a:gd name="connsiteY71" fmla="*/ 5920 h 10000"/>
                  <a:gd name="connsiteX72" fmla="*/ 4356 w 10000"/>
                  <a:gd name="connsiteY72" fmla="*/ 6081 h 10000"/>
                  <a:gd name="connsiteX73" fmla="*/ 5288 w 10000"/>
                  <a:gd name="connsiteY73" fmla="*/ 6960 h 10000"/>
                  <a:gd name="connsiteX74" fmla="*/ 6568 w 10000"/>
                  <a:gd name="connsiteY74" fmla="*/ 7520 h 10000"/>
                  <a:gd name="connsiteX75" fmla="*/ 6568 w 10000"/>
                  <a:gd name="connsiteY75" fmla="*/ 7680 h 10000"/>
                  <a:gd name="connsiteX76" fmla="*/ 6856 w 10000"/>
                  <a:gd name="connsiteY76" fmla="*/ 7680 h 10000"/>
                  <a:gd name="connsiteX77" fmla="*/ 7212 w 10000"/>
                  <a:gd name="connsiteY77" fmla="*/ 8241 h 10000"/>
                  <a:gd name="connsiteX0" fmla="*/ 8288 w 10000"/>
                  <a:gd name="connsiteY0" fmla="*/ 9840 h 10000"/>
                  <a:gd name="connsiteX1" fmla="*/ 8568 w 10000"/>
                  <a:gd name="connsiteY1" fmla="*/ 10000 h 10000"/>
                  <a:gd name="connsiteX2" fmla="*/ 9068 w 10000"/>
                  <a:gd name="connsiteY2" fmla="*/ 9521 h 10000"/>
                  <a:gd name="connsiteX3" fmla="*/ 9068 w 10000"/>
                  <a:gd name="connsiteY3" fmla="*/ 9039 h 10000"/>
                  <a:gd name="connsiteX4" fmla="*/ 8924 w 10000"/>
                  <a:gd name="connsiteY4" fmla="*/ 8880 h 10000"/>
                  <a:gd name="connsiteX5" fmla="*/ 8500 w 10000"/>
                  <a:gd name="connsiteY5" fmla="*/ 8641 h 10000"/>
                  <a:gd name="connsiteX6" fmla="*/ 8568 w 10000"/>
                  <a:gd name="connsiteY6" fmla="*/ 8000 h 10000"/>
                  <a:gd name="connsiteX7" fmla="*/ 8856 w 10000"/>
                  <a:gd name="connsiteY7" fmla="*/ 7680 h 10000"/>
                  <a:gd name="connsiteX8" fmla="*/ 9356 w 10000"/>
                  <a:gd name="connsiteY8" fmla="*/ 7761 h 10000"/>
                  <a:gd name="connsiteX9" fmla="*/ 9712 w 10000"/>
                  <a:gd name="connsiteY9" fmla="*/ 7920 h 10000"/>
                  <a:gd name="connsiteX10" fmla="*/ 10000 w 10000"/>
                  <a:gd name="connsiteY10" fmla="*/ 8241 h 10000"/>
                  <a:gd name="connsiteX11" fmla="*/ 10000 w 10000"/>
                  <a:gd name="connsiteY11" fmla="*/ 7840 h 10000"/>
                  <a:gd name="connsiteX12" fmla="*/ 9788 w 10000"/>
                  <a:gd name="connsiteY12" fmla="*/ 7520 h 10000"/>
                  <a:gd name="connsiteX13" fmla="*/ 9500 w 10000"/>
                  <a:gd name="connsiteY13" fmla="*/ 7280 h 10000"/>
                  <a:gd name="connsiteX14" fmla="*/ 9212 w 10000"/>
                  <a:gd name="connsiteY14" fmla="*/ 7120 h 10000"/>
                  <a:gd name="connsiteX15" fmla="*/ 8500 w 10000"/>
                  <a:gd name="connsiteY15" fmla="*/ 6720 h 10000"/>
                  <a:gd name="connsiteX16" fmla="*/ 7788 w 10000"/>
                  <a:gd name="connsiteY16" fmla="*/ 6321 h 10000"/>
                  <a:gd name="connsiteX17" fmla="*/ 7924 w 10000"/>
                  <a:gd name="connsiteY17" fmla="*/ 6161 h 10000"/>
                  <a:gd name="connsiteX18" fmla="*/ 7856 w 10000"/>
                  <a:gd name="connsiteY18" fmla="*/ 6000 h 10000"/>
                  <a:gd name="connsiteX19" fmla="*/ 7644 w 10000"/>
                  <a:gd name="connsiteY19" fmla="*/ 5839 h 10000"/>
                  <a:gd name="connsiteX20" fmla="*/ 7356 w 10000"/>
                  <a:gd name="connsiteY20" fmla="*/ 5920 h 10000"/>
                  <a:gd name="connsiteX21" fmla="*/ 6924 w 10000"/>
                  <a:gd name="connsiteY21" fmla="*/ 5920 h 10000"/>
                  <a:gd name="connsiteX22" fmla="*/ 6568 w 10000"/>
                  <a:gd name="connsiteY22" fmla="*/ 5680 h 10000"/>
                  <a:gd name="connsiteX23" fmla="*/ 6212 w 10000"/>
                  <a:gd name="connsiteY23" fmla="*/ 5280 h 10000"/>
                  <a:gd name="connsiteX24" fmla="*/ 6000 w 10000"/>
                  <a:gd name="connsiteY24" fmla="*/ 4881 h 10000"/>
                  <a:gd name="connsiteX25" fmla="*/ 5788 w 10000"/>
                  <a:gd name="connsiteY25" fmla="*/ 4480 h 10000"/>
                  <a:gd name="connsiteX26" fmla="*/ 5432 w 10000"/>
                  <a:gd name="connsiteY26" fmla="*/ 4080 h 10000"/>
                  <a:gd name="connsiteX27" fmla="*/ 4712 w 10000"/>
                  <a:gd name="connsiteY27" fmla="*/ 3440 h 10000"/>
                  <a:gd name="connsiteX28" fmla="*/ 4432 w 10000"/>
                  <a:gd name="connsiteY28" fmla="*/ 2960 h 10000"/>
                  <a:gd name="connsiteX29" fmla="*/ 4432 w 10000"/>
                  <a:gd name="connsiteY29" fmla="*/ 2800 h 10000"/>
                  <a:gd name="connsiteX30" fmla="*/ 4568 w 10000"/>
                  <a:gd name="connsiteY30" fmla="*/ 2560 h 10000"/>
                  <a:gd name="connsiteX31" fmla="*/ 4644 w 10000"/>
                  <a:gd name="connsiteY31" fmla="*/ 2400 h 10000"/>
                  <a:gd name="connsiteX32" fmla="*/ 4568 w 10000"/>
                  <a:gd name="connsiteY32" fmla="*/ 2239 h 10000"/>
                  <a:gd name="connsiteX33" fmla="*/ 4500 w 10000"/>
                  <a:gd name="connsiteY33" fmla="*/ 2160 h 10000"/>
                  <a:gd name="connsiteX34" fmla="*/ 4500 w 10000"/>
                  <a:gd name="connsiteY34" fmla="*/ 2000 h 10000"/>
                  <a:gd name="connsiteX35" fmla="*/ 4712 w 10000"/>
                  <a:gd name="connsiteY35" fmla="*/ 1841 h 10000"/>
                  <a:gd name="connsiteX36" fmla="*/ 5432 w 10000"/>
                  <a:gd name="connsiteY36" fmla="*/ 1519 h 10000"/>
                  <a:gd name="connsiteX37" fmla="*/ 5500 w 10000"/>
                  <a:gd name="connsiteY37" fmla="*/ 1440 h 10000"/>
                  <a:gd name="connsiteX38" fmla="*/ 5432 w 10000"/>
                  <a:gd name="connsiteY38" fmla="*/ 880 h 10000"/>
                  <a:gd name="connsiteX39" fmla="*/ 5500 w 10000"/>
                  <a:gd name="connsiteY39" fmla="*/ 561 h 10000"/>
                  <a:gd name="connsiteX40" fmla="*/ 4500 w 10000"/>
                  <a:gd name="connsiteY40" fmla="*/ 240 h 10000"/>
                  <a:gd name="connsiteX41" fmla="*/ 4356 w 10000"/>
                  <a:gd name="connsiteY41" fmla="*/ 0 h 10000"/>
                  <a:gd name="connsiteX42" fmla="*/ 3712 w 10000"/>
                  <a:gd name="connsiteY42" fmla="*/ 80 h 10000"/>
                  <a:gd name="connsiteX43" fmla="*/ 3432 w 10000"/>
                  <a:gd name="connsiteY43" fmla="*/ 400 h 10000"/>
                  <a:gd name="connsiteX44" fmla="*/ 3144 w 10000"/>
                  <a:gd name="connsiteY44" fmla="*/ 319 h 10000"/>
                  <a:gd name="connsiteX45" fmla="*/ 3000 w 10000"/>
                  <a:gd name="connsiteY45" fmla="*/ 640 h 10000"/>
                  <a:gd name="connsiteX46" fmla="*/ 2712 w 10000"/>
                  <a:gd name="connsiteY46" fmla="*/ 640 h 10000"/>
                  <a:gd name="connsiteX47" fmla="*/ 2500 w 10000"/>
                  <a:gd name="connsiteY47" fmla="*/ 801 h 10000"/>
                  <a:gd name="connsiteX48" fmla="*/ 2144 w 10000"/>
                  <a:gd name="connsiteY48" fmla="*/ 720 h 10000"/>
                  <a:gd name="connsiteX49" fmla="*/ 1932 w 10000"/>
                  <a:gd name="connsiteY49" fmla="*/ 1519 h 10000"/>
                  <a:gd name="connsiteX50" fmla="*/ 1356 w 10000"/>
                  <a:gd name="connsiteY50" fmla="*/ 720 h 10000"/>
                  <a:gd name="connsiteX51" fmla="*/ 1000 w 10000"/>
                  <a:gd name="connsiteY51" fmla="*/ 1359 h 10000"/>
                  <a:gd name="connsiteX52" fmla="*/ 212 w 10000"/>
                  <a:gd name="connsiteY52" fmla="*/ 1440 h 10000"/>
                  <a:gd name="connsiteX53" fmla="*/ 356 w 10000"/>
                  <a:gd name="connsiteY53" fmla="*/ 2080 h 10000"/>
                  <a:gd name="connsiteX54" fmla="*/ 0 w 10000"/>
                  <a:gd name="connsiteY54" fmla="*/ 2320 h 10000"/>
                  <a:gd name="connsiteX55" fmla="*/ 144 w 10000"/>
                  <a:gd name="connsiteY55" fmla="*/ 3200 h 10000"/>
                  <a:gd name="connsiteX56" fmla="*/ 1144 w 10000"/>
                  <a:gd name="connsiteY56" fmla="*/ 3760 h 10000"/>
                  <a:gd name="connsiteX57" fmla="*/ 1356 w 10000"/>
                  <a:gd name="connsiteY57" fmla="*/ 3440 h 10000"/>
                  <a:gd name="connsiteX58" fmla="*/ 1712 w 10000"/>
                  <a:gd name="connsiteY58" fmla="*/ 3200 h 10000"/>
                  <a:gd name="connsiteX59" fmla="*/ 2068 w 10000"/>
                  <a:gd name="connsiteY59" fmla="*/ 3360 h 10000"/>
                  <a:gd name="connsiteX60" fmla="*/ 2212 w 10000"/>
                  <a:gd name="connsiteY60" fmla="*/ 3520 h 10000"/>
                  <a:gd name="connsiteX61" fmla="*/ 2356 w 10000"/>
                  <a:gd name="connsiteY61" fmla="*/ 3679 h 10000"/>
                  <a:gd name="connsiteX62" fmla="*/ 2644 w 10000"/>
                  <a:gd name="connsiteY62" fmla="*/ 3679 h 10000"/>
                  <a:gd name="connsiteX63" fmla="*/ 2788 w 10000"/>
                  <a:gd name="connsiteY63" fmla="*/ 3841 h 10000"/>
                  <a:gd name="connsiteX64" fmla="*/ 2856 w 10000"/>
                  <a:gd name="connsiteY64" fmla="*/ 4240 h 10000"/>
                  <a:gd name="connsiteX65" fmla="*/ 3068 w 10000"/>
                  <a:gd name="connsiteY65" fmla="*/ 4720 h 10000"/>
                  <a:gd name="connsiteX66" fmla="*/ 3144 w 10000"/>
                  <a:gd name="connsiteY66" fmla="*/ 4960 h 10000"/>
                  <a:gd name="connsiteX67" fmla="*/ 3356 w 10000"/>
                  <a:gd name="connsiteY67" fmla="*/ 5120 h 10000"/>
                  <a:gd name="connsiteX68" fmla="*/ 3644 w 10000"/>
                  <a:gd name="connsiteY68" fmla="*/ 5520 h 10000"/>
                  <a:gd name="connsiteX69" fmla="*/ 4000 w 10000"/>
                  <a:gd name="connsiteY69" fmla="*/ 5760 h 10000"/>
                  <a:gd name="connsiteX70" fmla="*/ 4212 w 10000"/>
                  <a:gd name="connsiteY70" fmla="*/ 5920 h 10000"/>
                  <a:gd name="connsiteX71" fmla="*/ 4356 w 10000"/>
                  <a:gd name="connsiteY71" fmla="*/ 6081 h 10000"/>
                  <a:gd name="connsiteX72" fmla="*/ 5288 w 10000"/>
                  <a:gd name="connsiteY72" fmla="*/ 6960 h 10000"/>
                  <a:gd name="connsiteX73" fmla="*/ 6568 w 10000"/>
                  <a:gd name="connsiteY73" fmla="*/ 7520 h 10000"/>
                  <a:gd name="connsiteX74" fmla="*/ 6568 w 10000"/>
                  <a:gd name="connsiteY74" fmla="*/ 7680 h 10000"/>
                  <a:gd name="connsiteX75" fmla="*/ 6856 w 10000"/>
                  <a:gd name="connsiteY75" fmla="*/ 7680 h 10000"/>
                  <a:gd name="connsiteX76" fmla="*/ 7212 w 10000"/>
                  <a:gd name="connsiteY76" fmla="*/ 8241 h 10000"/>
                  <a:gd name="connsiteX0" fmla="*/ 8288 w 10000"/>
                  <a:gd name="connsiteY0" fmla="*/ 9840 h 10000"/>
                  <a:gd name="connsiteX1" fmla="*/ 8568 w 10000"/>
                  <a:gd name="connsiteY1" fmla="*/ 10000 h 10000"/>
                  <a:gd name="connsiteX2" fmla="*/ 9068 w 10000"/>
                  <a:gd name="connsiteY2" fmla="*/ 9521 h 10000"/>
                  <a:gd name="connsiteX3" fmla="*/ 9068 w 10000"/>
                  <a:gd name="connsiteY3" fmla="*/ 9039 h 10000"/>
                  <a:gd name="connsiteX4" fmla="*/ 8500 w 10000"/>
                  <a:gd name="connsiteY4" fmla="*/ 8641 h 10000"/>
                  <a:gd name="connsiteX5" fmla="*/ 8568 w 10000"/>
                  <a:gd name="connsiteY5" fmla="*/ 8000 h 10000"/>
                  <a:gd name="connsiteX6" fmla="*/ 8856 w 10000"/>
                  <a:gd name="connsiteY6" fmla="*/ 7680 h 10000"/>
                  <a:gd name="connsiteX7" fmla="*/ 9356 w 10000"/>
                  <a:gd name="connsiteY7" fmla="*/ 7761 h 10000"/>
                  <a:gd name="connsiteX8" fmla="*/ 9712 w 10000"/>
                  <a:gd name="connsiteY8" fmla="*/ 7920 h 10000"/>
                  <a:gd name="connsiteX9" fmla="*/ 10000 w 10000"/>
                  <a:gd name="connsiteY9" fmla="*/ 8241 h 10000"/>
                  <a:gd name="connsiteX10" fmla="*/ 10000 w 10000"/>
                  <a:gd name="connsiteY10" fmla="*/ 7840 h 10000"/>
                  <a:gd name="connsiteX11" fmla="*/ 9788 w 10000"/>
                  <a:gd name="connsiteY11" fmla="*/ 7520 h 10000"/>
                  <a:gd name="connsiteX12" fmla="*/ 9500 w 10000"/>
                  <a:gd name="connsiteY12" fmla="*/ 7280 h 10000"/>
                  <a:gd name="connsiteX13" fmla="*/ 9212 w 10000"/>
                  <a:gd name="connsiteY13" fmla="*/ 7120 h 10000"/>
                  <a:gd name="connsiteX14" fmla="*/ 8500 w 10000"/>
                  <a:gd name="connsiteY14" fmla="*/ 6720 h 10000"/>
                  <a:gd name="connsiteX15" fmla="*/ 7788 w 10000"/>
                  <a:gd name="connsiteY15" fmla="*/ 6321 h 10000"/>
                  <a:gd name="connsiteX16" fmla="*/ 7924 w 10000"/>
                  <a:gd name="connsiteY16" fmla="*/ 6161 h 10000"/>
                  <a:gd name="connsiteX17" fmla="*/ 7856 w 10000"/>
                  <a:gd name="connsiteY17" fmla="*/ 6000 h 10000"/>
                  <a:gd name="connsiteX18" fmla="*/ 7644 w 10000"/>
                  <a:gd name="connsiteY18" fmla="*/ 5839 h 10000"/>
                  <a:gd name="connsiteX19" fmla="*/ 7356 w 10000"/>
                  <a:gd name="connsiteY19" fmla="*/ 5920 h 10000"/>
                  <a:gd name="connsiteX20" fmla="*/ 6924 w 10000"/>
                  <a:gd name="connsiteY20" fmla="*/ 5920 h 10000"/>
                  <a:gd name="connsiteX21" fmla="*/ 6568 w 10000"/>
                  <a:gd name="connsiteY21" fmla="*/ 5680 h 10000"/>
                  <a:gd name="connsiteX22" fmla="*/ 6212 w 10000"/>
                  <a:gd name="connsiteY22" fmla="*/ 5280 h 10000"/>
                  <a:gd name="connsiteX23" fmla="*/ 6000 w 10000"/>
                  <a:gd name="connsiteY23" fmla="*/ 4881 h 10000"/>
                  <a:gd name="connsiteX24" fmla="*/ 5788 w 10000"/>
                  <a:gd name="connsiteY24" fmla="*/ 4480 h 10000"/>
                  <a:gd name="connsiteX25" fmla="*/ 5432 w 10000"/>
                  <a:gd name="connsiteY25" fmla="*/ 4080 h 10000"/>
                  <a:gd name="connsiteX26" fmla="*/ 4712 w 10000"/>
                  <a:gd name="connsiteY26" fmla="*/ 3440 h 10000"/>
                  <a:gd name="connsiteX27" fmla="*/ 4432 w 10000"/>
                  <a:gd name="connsiteY27" fmla="*/ 2960 h 10000"/>
                  <a:gd name="connsiteX28" fmla="*/ 4432 w 10000"/>
                  <a:gd name="connsiteY28" fmla="*/ 2800 h 10000"/>
                  <a:gd name="connsiteX29" fmla="*/ 4568 w 10000"/>
                  <a:gd name="connsiteY29" fmla="*/ 2560 h 10000"/>
                  <a:gd name="connsiteX30" fmla="*/ 4644 w 10000"/>
                  <a:gd name="connsiteY30" fmla="*/ 2400 h 10000"/>
                  <a:gd name="connsiteX31" fmla="*/ 4568 w 10000"/>
                  <a:gd name="connsiteY31" fmla="*/ 2239 h 10000"/>
                  <a:gd name="connsiteX32" fmla="*/ 4500 w 10000"/>
                  <a:gd name="connsiteY32" fmla="*/ 2160 h 10000"/>
                  <a:gd name="connsiteX33" fmla="*/ 4500 w 10000"/>
                  <a:gd name="connsiteY33" fmla="*/ 2000 h 10000"/>
                  <a:gd name="connsiteX34" fmla="*/ 4712 w 10000"/>
                  <a:gd name="connsiteY34" fmla="*/ 1841 h 10000"/>
                  <a:gd name="connsiteX35" fmla="*/ 5432 w 10000"/>
                  <a:gd name="connsiteY35" fmla="*/ 1519 h 10000"/>
                  <a:gd name="connsiteX36" fmla="*/ 5500 w 10000"/>
                  <a:gd name="connsiteY36" fmla="*/ 1440 h 10000"/>
                  <a:gd name="connsiteX37" fmla="*/ 5432 w 10000"/>
                  <a:gd name="connsiteY37" fmla="*/ 880 h 10000"/>
                  <a:gd name="connsiteX38" fmla="*/ 5500 w 10000"/>
                  <a:gd name="connsiteY38" fmla="*/ 561 h 10000"/>
                  <a:gd name="connsiteX39" fmla="*/ 4500 w 10000"/>
                  <a:gd name="connsiteY39" fmla="*/ 240 h 10000"/>
                  <a:gd name="connsiteX40" fmla="*/ 4356 w 10000"/>
                  <a:gd name="connsiteY40" fmla="*/ 0 h 10000"/>
                  <a:gd name="connsiteX41" fmla="*/ 3712 w 10000"/>
                  <a:gd name="connsiteY41" fmla="*/ 80 h 10000"/>
                  <a:gd name="connsiteX42" fmla="*/ 3432 w 10000"/>
                  <a:gd name="connsiteY42" fmla="*/ 400 h 10000"/>
                  <a:gd name="connsiteX43" fmla="*/ 3144 w 10000"/>
                  <a:gd name="connsiteY43" fmla="*/ 319 h 10000"/>
                  <a:gd name="connsiteX44" fmla="*/ 3000 w 10000"/>
                  <a:gd name="connsiteY44" fmla="*/ 640 h 10000"/>
                  <a:gd name="connsiteX45" fmla="*/ 2712 w 10000"/>
                  <a:gd name="connsiteY45" fmla="*/ 640 h 10000"/>
                  <a:gd name="connsiteX46" fmla="*/ 2500 w 10000"/>
                  <a:gd name="connsiteY46" fmla="*/ 801 h 10000"/>
                  <a:gd name="connsiteX47" fmla="*/ 2144 w 10000"/>
                  <a:gd name="connsiteY47" fmla="*/ 720 h 10000"/>
                  <a:gd name="connsiteX48" fmla="*/ 1932 w 10000"/>
                  <a:gd name="connsiteY48" fmla="*/ 1519 h 10000"/>
                  <a:gd name="connsiteX49" fmla="*/ 1356 w 10000"/>
                  <a:gd name="connsiteY49" fmla="*/ 720 h 10000"/>
                  <a:gd name="connsiteX50" fmla="*/ 1000 w 10000"/>
                  <a:gd name="connsiteY50" fmla="*/ 1359 h 10000"/>
                  <a:gd name="connsiteX51" fmla="*/ 212 w 10000"/>
                  <a:gd name="connsiteY51" fmla="*/ 1440 h 10000"/>
                  <a:gd name="connsiteX52" fmla="*/ 356 w 10000"/>
                  <a:gd name="connsiteY52" fmla="*/ 2080 h 10000"/>
                  <a:gd name="connsiteX53" fmla="*/ 0 w 10000"/>
                  <a:gd name="connsiteY53" fmla="*/ 2320 h 10000"/>
                  <a:gd name="connsiteX54" fmla="*/ 144 w 10000"/>
                  <a:gd name="connsiteY54" fmla="*/ 3200 h 10000"/>
                  <a:gd name="connsiteX55" fmla="*/ 1144 w 10000"/>
                  <a:gd name="connsiteY55" fmla="*/ 3760 h 10000"/>
                  <a:gd name="connsiteX56" fmla="*/ 1356 w 10000"/>
                  <a:gd name="connsiteY56" fmla="*/ 3440 h 10000"/>
                  <a:gd name="connsiteX57" fmla="*/ 1712 w 10000"/>
                  <a:gd name="connsiteY57" fmla="*/ 3200 h 10000"/>
                  <a:gd name="connsiteX58" fmla="*/ 2068 w 10000"/>
                  <a:gd name="connsiteY58" fmla="*/ 3360 h 10000"/>
                  <a:gd name="connsiteX59" fmla="*/ 2212 w 10000"/>
                  <a:gd name="connsiteY59" fmla="*/ 3520 h 10000"/>
                  <a:gd name="connsiteX60" fmla="*/ 2356 w 10000"/>
                  <a:gd name="connsiteY60" fmla="*/ 3679 h 10000"/>
                  <a:gd name="connsiteX61" fmla="*/ 2644 w 10000"/>
                  <a:gd name="connsiteY61" fmla="*/ 3679 h 10000"/>
                  <a:gd name="connsiteX62" fmla="*/ 2788 w 10000"/>
                  <a:gd name="connsiteY62" fmla="*/ 3841 h 10000"/>
                  <a:gd name="connsiteX63" fmla="*/ 2856 w 10000"/>
                  <a:gd name="connsiteY63" fmla="*/ 4240 h 10000"/>
                  <a:gd name="connsiteX64" fmla="*/ 3068 w 10000"/>
                  <a:gd name="connsiteY64" fmla="*/ 4720 h 10000"/>
                  <a:gd name="connsiteX65" fmla="*/ 3144 w 10000"/>
                  <a:gd name="connsiteY65" fmla="*/ 4960 h 10000"/>
                  <a:gd name="connsiteX66" fmla="*/ 3356 w 10000"/>
                  <a:gd name="connsiteY66" fmla="*/ 5120 h 10000"/>
                  <a:gd name="connsiteX67" fmla="*/ 3644 w 10000"/>
                  <a:gd name="connsiteY67" fmla="*/ 5520 h 10000"/>
                  <a:gd name="connsiteX68" fmla="*/ 4000 w 10000"/>
                  <a:gd name="connsiteY68" fmla="*/ 5760 h 10000"/>
                  <a:gd name="connsiteX69" fmla="*/ 4212 w 10000"/>
                  <a:gd name="connsiteY69" fmla="*/ 5920 h 10000"/>
                  <a:gd name="connsiteX70" fmla="*/ 4356 w 10000"/>
                  <a:gd name="connsiteY70" fmla="*/ 6081 h 10000"/>
                  <a:gd name="connsiteX71" fmla="*/ 5288 w 10000"/>
                  <a:gd name="connsiteY71" fmla="*/ 6960 h 10000"/>
                  <a:gd name="connsiteX72" fmla="*/ 6568 w 10000"/>
                  <a:gd name="connsiteY72" fmla="*/ 7520 h 10000"/>
                  <a:gd name="connsiteX73" fmla="*/ 6568 w 10000"/>
                  <a:gd name="connsiteY73" fmla="*/ 7680 h 10000"/>
                  <a:gd name="connsiteX74" fmla="*/ 6856 w 10000"/>
                  <a:gd name="connsiteY74" fmla="*/ 7680 h 10000"/>
                  <a:gd name="connsiteX75" fmla="*/ 7212 w 10000"/>
                  <a:gd name="connsiteY75" fmla="*/ 8241 h 10000"/>
                  <a:gd name="connsiteX0" fmla="*/ 8288 w 10000"/>
                  <a:gd name="connsiteY0" fmla="*/ 9840 h 10000"/>
                  <a:gd name="connsiteX1" fmla="*/ 8568 w 10000"/>
                  <a:gd name="connsiteY1" fmla="*/ 10000 h 10000"/>
                  <a:gd name="connsiteX2" fmla="*/ 9068 w 10000"/>
                  <a:gd name="connsiteY2" fmla="*/ 9521 h 10000"/>
                  <a:gd name="connsiteX3" fmla="*/ 8500 w 10000"/>
                  <a:gd name="connsiteY3" fmla="*/ 8641 h 10000"/>
                  <a:gd name="connsiteX4" fmla="*/ 8568 w 10000"/>
                  <a:gd name="connsiteY4" fmla="*/ 8000 h 10000"/>
                  <a:gd name="connsiteX5" fmla="*/ 8856 w 10000"/>
                  <a:gd name="connsiteY5" fmla="*/ 7680 h 10000"/>
                  <a:gd name="connsiteX6" fmla="*/ 9356 w 10000"/>
                  <a:gd name="connsiteY6" fmla="*/ 7761 h 10000"/>
                  <a:gd name="connsiteX7" fmla="*/ 9712 w 10000"/>
                  <a:gd name="connsiteY7" fmla="*/ 7920 h 10000"/>
                  <a:gd name="connsiteX8" fmla="*/ 10000 w 10000"/>
                  <a:gd name="connsiteY8" fmla="*/ 8241 h 10000"/>
                  <a:gd name="connsiteX9" fmla="*/ 10000 w 10000"/>
                  <a:gd name="connsiteY9" fmla="*/ 7840 h 10000"/>
                  <a:gd name="connsiteX10" fmla="*/ 9788 w 10000"/>
                  <a:gd name="connsiteY10" fmla="*/ 7520 h 10000"/>
                  <a:gd name="connsiteX11" fmla="*/ 9500 w 10000"/>
                  <a:gd name="connsiteY11" fmla="*/ 7280 h 10000"/>
                  <a:gd name="connsiteX12" fmla="*/ 9212 w 10000"/>
                  <a:gd name="connsiteY12" fmla="*/ 7120 h 10000"/>
                  <a:gd name="connsiteX13" fmla="*/ 8500 w 10000"/>
                  <a:gd name="connsiteY13" fmla="*/ 6720 h 10000"/>
                  <a:gd name="connsiteX14" fmla="*/ 7788 w 10000"/>
                  <a:gd name="connsiteY14" fmla="*/ 6321 h 10000"/>
                  <a:gd name="connsiteX15" fmla="*/ 7924 w 10000"/>
                  <a:gd name="connsiteY15" fmla="*/ 6161 h 10000"/>
                  <a:gd name="connsiteX16" fmla="*/ 7856 w 10000"/>
                  <a:gd name="connsiteY16" fmla="*/ 6000 h 10000"/>
                  <a:gd name="connsiteX17" fmla="*/ 7644 w 10000"/>
                  <a:gd name="connsiteY17" fmla="*/ 5839 h 10000"/>
                  <a:gd name="connsiteX18" fmla="*/ 7356 w 10000"/>
                  <a:gd name="connsiteY18" fmla="*/ 5920 h 10000"/>
                  <a:gd name="connsiteX19" fmla="*/ 6924 w 10000"/>
                  <a:gd name="connsiteY19" fmla="*/ 5920 h 10000"/>
                  <a:gd name="connsiteX20" fmla="*/ 6568 w 10000"/>
                  <a:gd name="connsiteY20" fmla="*/ 5680 h 10000"/>
                  <a:gd name="connsiteX21" fmla="*/ 6212 w 10000"/>
                  <a:gd name="connsiteY21" fmla="*/ 5280 h 10000"/>
                  <a:gd name="connsiteX22" fmla="*/ 6000 w 10000"/>
                  <a:gd name="connsiteY22" fmla="*/ 4881 h 10000"/>
                  <a:gd name="connsiteX23" fmla="*/ 5788 w 10000"/>
                  <a:gd name="connsiteY23" fmla="*/ 4480 h 10000"/>
                  <a:gd name="connsiteX24" fmla="*/ 5432 w 10000"/>
                  <a:gd name="connsiteY24" fmla="*/ 4080 h 10000"/>
                  <a:gd name="connsiteX25" fmla="*/ 4712 w 10000"/>
                  <a:gd name="connsiteY25" fmla="*/ 3440 h 10000"/>
                  <a:gd name="connsiteX26" fmla="*/ 4432 w 10000"/>
                  <a:gd name="connsiteY26" fmla="*/ 2960 h 10000"/>
                  <a:gd name="connsiteX27" fmla="*/ 4432 w 10000"/>
                  <a:gd name="connsiteY27" fmla="*/ 2800 h 10000"/>
                  <a:gd name="connsiteX28" fmla="*/ 4568 w 10000"/>
                  <a:gd name="connsiteY28" fmla="*/ 2560 h 10000"/>
                  <a:gd name="connsiteX29" fmla="*/ 4644 w 10000"/>
                  <a:gd name="connsiteY29" fmla="*/ 2400 h 10000"/>
                  <a:gd name="connsiteX30" fmla="*/ 4568 w 10000"/>
                  <a:gd name="connsiteY30" fmla="*/ 2239 h 10000"/>
                  <a:gd name="connsiteX31" fmla="*/ 4500 w 10000"/>
                  <a:gd name="connsiteY31" fmla="*/ 2160 h 10000"/>
                  <a:gd name="connsiteX32" fmla="*/ 4500 w 10000"/>
                  <a:gd name="connsiteY32" fmla="*/ 2000 h 10000"/>
                  <a:gd name="connsiteX33" fmla="*/ 4712 w 10000"/>
                  <a:gd name="connsiteY33" fmla="*/ 1841 h 10000"/>
                  <a:gd name="connsiteX34" fmla="*/ 5432 w 10000"/>
                  <a:gd name="connsiteY34" fmla="*/ 1519 h 10000"/>
                  <a:gd name="connsiteX35" fmla="*/ 5500 w 10000"/>
                  <a:gd name="connsiteY35" fmla="*/ 1440 h 10000"/>
                  <a:gd name="connsiteX36" fmla="*/ 5432 w 10000"/>
                  <a:gd name="connsiteY36" fmla="*/ 880 h 10000"/>
                  <a:gd name="connsiteX37" fmla="*/ 5500 w 10000"/>
                  <a:gd name="connsiteY37" fmla="*/ 561 h 10000"/>
                  <a:gd name="connsiteX38" fmla="*/ 4500 w 10000"/>
                  <a:gd name="connsiteY38" fmla="*/ 240 h 10000"/>
                  <a:gd name="connsiteX39" fmla="*/ 4356 w 10000"/>
                  <a:gd name="connsiteY39" fmla="*/ 0 h 10000"/>
                  <a:gd name="connsiteX40" fmla="*/ 3712 w 10000"/>
                  <a:gd name="connsiteY40" fmla="*/ 80 h 10000"/>
                  <a:gd name="connsiteX41" fmla="*/ 3432 w 10000"/>
                  <a:gd name="connsiteY41" fmla="*/ 400 h 10000"/>
                  <a:gd name="connsiteX42" fmla="*/ 3144 w 10000"/>
                  <a:gd name="connsiteY42" fmla="*/ 319 h 10000"/>
                  <a:gd name="connsiteX43" fmla="*/ 3000 w 10000"/>
                  <a:gd name="connsiteY43" fmla="*/ 640 h 10000"/>
                  <a:gd name="connsiteX44" fmla="*/ 2712 w 10000"/>
                  <a:gd name="connsiteY44" fmla="*/ 640 h 10000"/>
                  <a:gd name="connsiteX45" fmla="*/ 2500 w 10000"/>
                  <a:gd name="connsiteY45" fmla="*/ 801 h 10000"/>
                  <a:gd name="connsiteX46" fmla="*/ 2144 w 10000"/>
                  <a:gd name="connsiteY46" fmla="*/ 720 h 10000"/>
                  <a:gd name="connsiteX47" fmla="*/ 1932 w 10000"/>
                  <a:gd name="connsiteY47" fmla="*/ 1519 h 10000"/>
                  <a:gd name="connsiteX48" fmla="*/ 1356 w 10000"/>
                  <a:gd name="connsiteY48" fmla="*/ 720 h 10000"/>
                  <a:gd name="connsiteX49" fmla="*/ 1000 w 10000"/>
                  <a:gd name="connsiteY49" fmla="*/ 1359 h 10000"/>
                  <a:gd name="connsiteX50" fmla="*/ 212 w 10000"/>
                  <a:gd name="connsiteY50" fmla="*/ 1440 h 10000"/>
                  <a:gd name="connsiteX51" fmla="*/ 356 w 10000"/>
                  <a:gd name="connsiteY51" fmla="*/ 2080 h 10000"/>
                  <a:gd name="connsiteX52" fmla="*/ 0 w 10000"/>
                  <a:gd name="connsiteY52" fmla="*/ 2320 h 10000"/>
                  <a:gd name="connsiteX53" fmla="*/ 144 w 10000"/>
                  <a:gd name="connsiteY53" fmla="*/ 3200 h 10000"/>
                  <a:gd name="connsiteX54" fmla="*/ 1144 w 10000"/>
                  <a:gd name="connsiteY54" fmla="*/ 3760 h 10000"/>
                  <a:gd name="connsiteX55" fmla="*/ 1356 w 10000"/>
                  <a:gd name="connsiteY55" fmla="*/ 3440 h 10000"/>
                  <a:gd name="connsiteX56" fmla="*/ 1712 w 10000"/>
                  <a:gd name="connsiteY56" fmla="*/ 3200 h 10000"/>
                  <a:gd name="connsiteX57" fmla="*/ 2068 w 10000"/>
                  <a:gd name="connsiteY57" fmla="*/ 3360 h 10000"/>
                  <a:gd name="connsiteX58" fmla="*/ 2212 w 10000"/>
                  <a:gd name="connsiteY58" fmla="*/ 3520 h 10000"/>
                  <a:gd name="connsiteX59" fmla="*/ 2356 w 10000"/>
                  <a:gd name="connsiteY59" fmla="*/ 3679 h 10000"/>
                  <a:gd name="connsiteX60" fmla="*/ 2644 w 10000"/>
                  <a:gd name="connsiteY60" fmla="*/ 3679 h 10000"/>
                  <a:gd name="connsiteX61" fmla="*/ 2788 w 10000"/>
                  <a:gd name="connsiteY61" fmla="*/ 3841 h 10000"/>
                  <a:gd name="connsiteX62" fmla="*/ 2856 w 10000"/>
                  <a:gd name="connsiteY62" fmla="*/ 4240 h 10000"/>
                  <a:gd name="connsiteX63" fmla="*/ 3068 w 10000"/>
                  <a:gd name="connsiteY63" fmla="*/ 4720 h 10000"/>
                  <a:gd name="connsiteX64" fmla="*/ 3144 w 10000"/>
                  <a:gd name="connsiteY64" fmla="*/ 4960 h 10000"/>
                  <a:gd name="connsiteX65" fmla="*/ 3356 w 10000"/>
                  <a:gd name="connsiteY65" fmla="*/ 5120 h 10000"/>
                  <a:gd name="connsiteX66" fmla="*/ 3644 w 10000"/>
                  <a:gd name="connsiteY66" fmla="*/ 5520 h 10000"/>
                  <a:gd name="connsiteX67" fmla="*/ 4000 w 10000"/>
                  <a:gd name="connsiteY67" fmla="*/ 5760 h 10000"/>
                  <a:gd name="connsiteX68" fmla="*/ 4212 w 10000"/>
                  <a:gd name="connsiteY68" fmla="*/ 5920 h 10000"/>
                  <a:gd name="connsiteX69" fmla="*/ 4356 w 10000"/>
                  <a:gd name="connsiteY69" fmla="*/ 6081 h 10000"/>
                  <a:gd name="connsiteX70" fmla="*/ 5288 w 10000"/>
                  <a:gd name="connsiteY70" fmla="*/ 6960 h 10000"/>
                  <a:gd name="connsiteX71" fmla="*/ 6568 w 10000"/>
                  <a:gd name="connsiteY71" fmla="*/ 7520 h 10000"/>
                  <a:gd name="connsiteX72" fmla="*/ 6568 w 10000"/>
                  <a:gd name="connsiteY72" fmla="*/ 7680 h 10000"/>
                  <a:gd name="connsiteX73" fmla="*/ 6856 w 10000"/>
                  <a:gd name="connsiteY73" fmla="*/ 7680 h 10000"/>
                  <a:gd name="connsiteX74" fmla="*/ 7212 w 10000"/>
                  <a:gd name="connsiteY74" fmla="*/ 8241 h 10000"/>
                  <a:gd name="connsiteX0" fmla="*/ 8288 w 10000"/>
                  <a:gd name="connsiteY0" fmla="*/ 9840 h 10000"/>
                  <a:gd name="connsiteX1" fmla="*/ 8568 w 10000"/>
                  <a:gd name="connsiteY1" fmla="*/ 10000 h 10000"/>
                  <a:gd name="connsiteX2" fmla="*/ 8500 w 10000"/>
                  <a:gd name="connsiteY2" fmla="*/ 8641 h 10000"/>
                  <a:gd name="connsiteX3" fmla="*/ 8568 w 10000"/>
                  <a:gd name="connsiteY3" fmla="*/ 8000 h 10000"/>
                  <a:gd name="connsiteX4" fmla="*/ 8856 w 10000"/>
                  <a:gd name="connsiteY4" fmla="*/ 7680 h 10000"/>
                  <a:gd name="connsiteX5" fmla="*/ 9356 w 10000"/>
                  <a:gd name="connsiteY5" fmla="*/ 7761 h 10000"/>
                  <a:gd name="connsiteX6" fmla="*/ 9712 w 10000"/>
                  <a:gd name="connsiteY6" fmla="*/ 7920 h 10000"/>
                  <a:gd name="connsiteX7" fmla="*/ 10000 w 10000"/>
                  <a:gd name="connsiteY7" fmla="*/ 8241 h 10000"/>
                  <a:gd name="connsiteX8" fmla="*/ 10000 w 10000"/>
                  <a:gd name="connsiteY8" fmla="*/ 7840 h 10000"/>
                  <a:gd name="connsiteX9" fmla="*/ 9788 w 10000"/>
                  <a:gd name="connsiteY9" fmla="*/ 7520 h 10000"/>
                  <a:gd name="connsiteX10" fmla="*/ 9500 w 10000"/>
                  <a:gd name="connsiteY10" fmla="*/ 7280 h 10000"/>
                  <a:gd name="connsiteX11" fmla="*/ 9212 w 10000"/>
                  <a:gd name="connsiteY11" fmla="*/ 7120 h 10000"/>
                  <a:gd name="connsiteX12" fmla="*/ 8500 w 10000"/>
                  <a:gd name="connsiteY12" fmla="*/ 6720 h 10000"/>
                  <a:gd name="connsiteX13" fmla="*/ 7788 w 10000"/>
                  <a:gd name="connsiteY13" fmla="*/ 6321 h 10000"/>
                  <a:gd name="connsiteX14" fmla="*/ 7924 w 10000"/>
                  <a:gd name="connsiteY14" fmla="*/ 6161 h 10000"/>
                  <a:gd name="connsiteX15" fmla="*/ 7856 w 10000"/>
                  <a:gd name="connsiteY15" fmla="*/ 6000 h 10000"/>
                  <a:gd name="connsiteX16" fmla="*/ 7644 w 10000"/>
                  <a:gd name="connsiteY16" fmla="*/ 5839 h 10000"/>
                  <a:gd name="connsiteX17" fmla="*/ 7356 w 10000"/>
                  <a:gd name="connsiteY17" fmla="*/ 5920 h 10000"/>
                  <a:gd name="connsiteX18" fmla="*/ 6924 w 10000"/>
                  <a:gd name="connsiteY18" fmla="*/ 5920 h 10000"/>
                  <a:gd name="connsiteX19" fmla="*/ 6568 w 10000"/>
                  <a:gd name="connsiteY19" fmla="*/ 5680 h 10000"/>
                  <a:gd name="connsiteX20" fmla="*/ 6212 w 10000"/>
                  <a:gd name="connsiteY20" fmla="*/ 5280 h 10000"/>
                  <a:gd name="connsiteX21" fmla="*/ 6000 w 10000"/>
                  <a:gd name="connsiteY21" fmla="*/ 4881 h 10000"/>
                  <a:gd name="connsiteX22" fmla="*/ 5788 w 10000"/>
                  <a:gd name="connsiteY22" fmla="*/ 4480 h 10000"/>
                  <a:gd name="connsiteX23" fmla="*/ 5432 w 10000"/>
                  <a:gd name="connsiteY23" fmla="*/ 4080 h 10000"/>
                  <a:gd name="connsiteX24" fmla="*/ 4712 w 10000"/>
                  <a:gd name="connsiteY24" fmla="*/ 3440 h 10000"/>
                  <a:gd name="connsiteX25" fmla="*/ 4432 w 10000"/>
                  <a:gd name="connsiteY25" fmla="*/ 2960 h 10000"/>
                  <a:gd name="connsiteX26" fmla="*/ 4432 w 10000"/>
                  <a:gd name="connsiteY26" fmla="*/ 2800 h 10000"/>
                  <a:gd name="connsiteX27" fmla="*/ 4568 w 10000"/>
                  <a:gd name="connsiteY27" fmla="*/ 2560 h 10000"/>
                  <a:gd name="connsiteX28" fmla="*/ 4644 w 10000"/>
                  <a:gd name="connsiteY28" fmla="*/ 2400 h 10000"/>
                  <a:gd name="connsiteX29" fmla="*/ 4568 w 10000"/>
                  <a:gd name="connsiteY29" fmla="*/ 2239 h 10000"/>
                  <a:gd name="connsiteX30" fmla="*/ 4500 w 10000"/>
                  <a:gd name="connsiteY30" fmla="*/ 2160 h 10000"/>
                  <a:gd name="connsiteX31" fmla="*/ 4500 w 10000"/>
                  <a:gd name="connsiteY31" fmla="*/ 2000 h 10000"/>
                  <a:gd name="connsiteX32" fmla="*/ 4712 w 10000"/>
                  <a:gd name="connsiteY32" fmla="*/ 1841 h 10000"/>
                  <a:gd name="connsiteX33" fmla="*/ 5432 w 10000"/>
                  <a:gd name="connsiteY33" fmla="*/ 1519 h 10000"/>
                  <a:gd name="connsiteX34" fmla="*/ 5500 w 10000"/>
                  <a:gd name="connsiteY34" fmla="*/ 1440 h 10000"/>
                  <a:gd name="connsiteX35" fmla="*/ 5432 w 10000"/>
                  <a:gd name="connsiteY35" fmla="*/ 880 h 10000"/>
                  <a:gd name="connsiteX36" fmla="*/ 5500 w 10000"/>
                  <a:gd name="connsiteY36" fmla="*/ 561 h 10000"/>
                  <a:gd name="connsiteX37" fmla="*/ 4500 w 10000"/>
                  <a:gd name="connsiteY37" fmla="*/ 240 h 10000"/>
                  <a:gd name="connsiteX38" fmla="*/ 4356 w 10000"/>
                  <a:gd name="connsiteY38" fmla="*/ 0 h 10000"/>
                  <a:gd name="connsiteX39" fmla="*/ 3712 w 10000"/>
                  <a:gd name="connsiteY39" fmla="*/ 80 h 10000"/>
                  <a:gd name="connsiteX40" fmla="*/ 3432 w 10000"/>
                  <a:gd name="connsiteY40" fmla="*/ 400 h 10000"/>
                  <a:gd name="connsiteX41" fmla="*/ 3144 w 10000"/>
                  <a:gd name="connsiteY41" fmla="*/ 319 h 10000"/>
                  <a:gd name="connsiteX42" fmla="*/ 3000 w 10000"/>
                  <a:gd name="connsiteY42" fmla="*/ 640 h 10000"/>
                  <a:gd name="connsiteX43" fmla="*/ 2712 w 10000"/>
                  <a:gd name="connsiteY43" fmla="*/ 640 h 10000"/>
                  <a:gd name="connsiteX44" fmla="*/ 2500 w 10000"/>
                  <a:gd name="connsiteY44" fmla="*/ 801 h 10000"/>
                  <a:gd name="connsiteX45" fmla="*/ 2144 w 10000"/>
                  <a:gd name="connsiteY45" fmla="*/ 720 h 10000"/>
                  <a:gd name="connsiteX46" fmla="*/ 1932 w 10000"/>
                  <a:gd name="connsiteY46" fmla="*/ 1519 h 10000"/>
                  <a:gd name="connsiteX47" fmla="*/ 1356 w 10000"/>
                  <a:gd name="connsiteY47" fmla="*/ 720 h 10000"/>
                  <a:gd name="connsiteX48" fmla="*/ 1000 w 10000"/>
                  <a:gd name="connsiteY48" fmla="*/ 1359 h 10000"/>
                  <a:gd name="connsiteX49" fmla="*/ 212 w 10000"/>
                  <a:gd name="connsiteY49" fmla="*/ 1440 h 10000"/>
                  <a:gd name="connsiteX50" fmla="*/ 356 w 10000"/>
                  <a:gd name="connsiteY50" fmla="*/ 2080 h 10000"/>
                  <a:gd name="connsiteX51" fmla="*/ 0 w 10000"/>
                  <a:gd name="connsiteY51" fmla="*/ 2320 h 10000"/>
                  <a:gd name="connsiteX52" fmla="*/ 144 w 10000"/>
                  <a:gd name="connsiteY52" fmla="*/ 3200 h 10000"/>
                  <a:gd name="connsiteX53" fmla="*/ 1144 w 10000"/>
                  <a:gd name="connsiteY53" fmla="*/ 3760 h 10000"/>
                  <a:gd name="connsiteX54" fmla="*/ 1356 w 10000"/>
                  <a:gd name="connsiteY54" fmla="*/ 3440 h 10000"/>
                  <a:gd name="connsiteX55" fmla="*/ 1712 w 10000"/>
                  <a:gd name="connsiteY55" fmla="*/ 3200 h 10000"/>
                  <a:gd name="connsiteX56" fmla="*/ 2068 w 10000"/>
                  <a:gd name="connsiteY56" fmla="*/ 3360 h 10000"/>
                  <a:gd name="connsiteX57" fmla="*/ 2212 w 10000"/>
                  <a:gd name="connsiteY57" fmla="*/ 3520 h 10000"/>
                  <a:gd name="connsiteX58" fmla="*/ 2356 w 10000"/>
                  <a:gd name="connsiteY58" fmla="*/ 3679 h 10000"/>
                  <a:gd name="connsiteX59" fmla="*/ 2644 w 10000"/>
                  <a:gd name="connsiteY59" fmla="*/ 3679 h 10000"/>
                  <a:gd name="connsiteX60" fmla="*/ 2788 w 10000"/>
                  <a:gd name="connsiteY60" fmla="*/ 3841 h 10000"/>
                  <a:gd name="connsiteX61" fmla="*/ 2856 w 10000"/>
                  <a:gd name="connsiteY61" fmla="*/ 4240 h 10000"/>
                  <a:gd name="connsiteX62" fmla="*/ 3068 w 10000"/>
                  <a:gd name="connsiteY62" fmla="*/ 4720 h 10000"/>
                  <a:gd name="connsiteX63" fmla="*/ 3144 w 10000"/>
                  <a:gd name="connsiteY63" fmla="*/ 4960 h 10000"/>
                  <a:gd name="connsiteX64" fmla="*/ 3356 w 10000"/>
                  <a:gd name="connsiteY64" fmla="*/ 5120 h 10000"/>
                  <a:gd name="connsiteX65" fmla="*/ 3644 w 10000"/>
                  <a:gd name="connsiteY65" fmla="*/ 5520 h 10000"/>
                  <a:gd name="connsiteX66" fmla="*/ 4000 w 10000"/>
                  <a:gd name="connsiteY66" fmla="*/ 5760 h 10000"/>
                  <a:gd name="connsiteX67" fmla="*/ 4212 w 10000"/>
                  <a:gd name="connsiteY67" fmla="*/ 5920 h 10000"/>
                  <a:gd name="connsiteX68" fmla="*/ 4356 w 10000"/>
                  <a:gd name="connsiteY68" fmla="*/ 6081 h 10000"/>
                  <a:gd name="connsiteX69" fmla="*/ 5288 w 10000"/>
                  <a:gd name="connsiteY69" fmla="*/ 6960 h 10000"/>
                  <a:gd name="connsiteX70" fmla="*/ 6568 w 10000"/>
                  <a:gd name="connsiteY70" fmla="*/ 7520 h 10000"/>
                  <a:gd name="connsiteX71" fmla="*/ 6568 w 10000"/>
                  <a:gd name="connsiteY71" fmla="*/ 7680 h 10000"/>
                  <a:gd name="connsiteX72" fmla="*/ 6856 w 10000"/>
                  <a:gd name="connsiteY72" fmla="*/ 7680 h 10000"/>
                  <a:gd name="connsiteX73" fmla="*/ 7212 w 10000"/>
                  <a:gd name="connsiteY73" fmla="*/ 8241 h 10000"/>
                  <a:gd name="connsiteX0" fmla="*/ 8288 w 10000"/>
                  <a:gd name="connsiteY0" fmla="*/ 9840 h 9840"/>
                  <a:gd name="connsiteX1" fmla="*/ 8500 w 10000"/>
                  <a:gd name="connsiteY1" fmla="*/ 8641 h 9840"/>
                  <a:gd name="connsiteX2" fmla="*/ 8568 w 10000"/>
                  <a:gd name="connsiteY2" fmla="*/ 8000 h 9840"/>
                  <a:gd name="connsiteX3" fmla="*/ 8856 w 10000"/>
                  <a:gd name="connsiteY3" fmla="*/ 7680 h 9840"/>
                  <a:gd name="connsiteX4" fmla="*/ 9356 w 10000"/>
                  <a:gd name="connsiteY4" fmla="*/ 7761 h 9840"/>
                  <a:gd name="connsiteX5" fmla="*/ 9712 w 10000"/>
                  <a:gd name="connsiteY5" fmla="*/ 7920 h 9840"/>
                  <a:gd name="connsiteX6" fmla="*/ 10000 w 10000"/>
                  <a:gd name="connsiteY6" fmla="*/ 8241 h 9840"/>
                  <a:gd name="connsiteX7" fmla="*/ 10000 w 10000"/>
                  <a:gd name="connsiteY7" fmla="*/ 7840 h 9840"/>
                  <a:gd name="connsiteX8" fmla="*/ 9788 w 10000"/>
                  <a:gd name="connsiteY8" fmla="*/ 7520 h 9840"/>
                  <a:gd name="connsiteX9" fmla="*/ 9500 w 10000"/>
                  <a:gd name="connsiteY9" fmla="*/ 7280 h 9840"/>
                  <a:gd name="connsiteX10" fmla="*/ 9212 w 10000"/>
                  <a:gd name="connsiteY10" fmla="*/ 7120 h 9840"/>
                  <a:gd name="connsiteX11" fmla="*/ 8500 w 10000"/>
                  <a:gd name="connsiteY11" fmla="*/ 6720 h 9840"/>
                  <a:gd name="connsiteX12" fmla="*/ 7788 w 10000"/>
                  <a:gd name="connsiteY12" fmla="*/ 6321 h 9840"/>
                  <a:gd name="connsiteX13" fmla="*/ 7924 w 10000"/>
                  <a:gd name="connsiteY13" fmla="*/ 6161 h 9840"/>
                  <a:gd name="connsiteX14" fmla="*/ 7856 w 10000"/>
                  <a:gd name="connsiteY14" fmla="*/ 6000 h 9840"/>
                  <a:gd name="connsiteX15" fmla="*/ 7644 w 10000"/>
                  <a:gd name="connsiteY15" fmla="*/ 5839 h 9840"/>
                  <a:gd name="connsiteX16" fmla="*/ 7356 w 10000"/>
                  <a:gd name="connsiteY16" fmla="*/ 5920 h 9840"/>
                  <a:gd name="connsiteX17" fmla="*/ 6924 w 10000"/>
                  <a:gd name="connsiteY17" fmla="*/ 5920 h 9840"/>
                  <a:gd name="connsiteX18" fmla="*/ 6568 w 10000"/>
                  <a:gd name="connsiteY18" fmla="*/ 5680 h 9840"/>
                  <a:gd name="connsiteX19" fmla="*/ 6212 w 10000"/>
                  <a:gd name="connsiteY19" fmla="*/ 5280 h 9840"/>
                  <a:gd name="connsiteX20" fmla="*/ 6000 w 10000"/>
                  <a:gd name="connsiteY20" fmla="*/ 4881 h 9840"/>
                  <a:gd name="connsiteX21" fmla="*/ 5788 w 10000"/>
                  <a:gd name="connsiteY21" fmla="*/ 4480 h 9840"/>
                  <a:gd name="connsiteX22" fmla="*/ 5432 w 10000"/>
                  <a:gd name="connsiteY22" fmla="*/ 4080 h 9840"/>
                  <a:gd name="connsiteX23" fmla="*/ 4712 w 10000"/>
                  <a:gd name="connsiteY23" fmla="*/ 3440 h 9840"/>
                  <a:gd name="connsiteX24" fmla="*/ 4432 w 10000"/>
                  <a:gd name="connsiteY24" fmla="*/ 2960 h 9840"/>
                  <a:gd name="connsiteX25" fmla="*/ 4432 w 10000"/>
                  <a:gd name="connsiteY25" fmla="*/ 2800 h 9840"/>
                  <a:gd name="connsiteX26" fmla="*/ 4568 w 10000"/>
                  <a:gd name="connsiteY26" fmla="*/ 2560 h 9840"/>
                  <a:gd name="connsiteX27" fmla="*/ 4644 w 10000"/>
                  <a:gd name="connsiteY27" fmla="*/ 2400 h 9840"/>
                  <a:gd name="connsiteX28" fmla="*/ 4568 w 10000"/>
                  <a:gd name="connsiteY28" fmla="*/ 2239 h 9840"/>
                  <a:gd name="connsiteX29" fmla="*/ 4500 w 10000"/>
                  <a:gd name="connsiteY29" fmla="*/ 2160 h 9840"/>
                  <a:gd name="connsiteX30" fmla="*/ 4500 w 10000"/>
                  <a:gd name="connsiteY30" fmla="*/ 2000 h 9840"/>
                  <a:gd name="connsiteX31" fmla="*/ 4712 w 10000"/>
                  <a:gd name="connsiteY31" fmla="*/ 1841 h 9840"/>
                  <a:gd name="connsiteX32" fmla="*/ 5432 w 10000"/>
                  <a:gd name="connsiteY32" fmla="*/ 1519 h 9840"/>
                  <a:gd name="connsiteX33" fmla="*/ 5500 w 10000"/>
                  <a:gd name="connsiteY33" fmla="*/ 1440 h 9840"/>
                  <a:gd name="connsiteX34" fmla="*/ 5432 w 10000"/>
                  <a:gd name="connsiteY34" fmla="*/ 880 h 9840"/>
                  <a:gd name="connsiteX35" fmla="*/ 5500 w 10000"/>
                  <a:gd name="connsiteY35" fmla="*/ 561 h 9840"/>
                  <a:gd name="connsiteX36" fmla="*/ 4500 w 10000"/>
                  <a:gd name="connsiteY36" fmla="*/ 240 h 9840"/>
                  <a:gd name="connsiteX37" fmla="*/ 4356 w 10000"/>
                  <a:gd name="connsiteY37" fmla="*/ 0 h 9840"/>
                  <a:gd name="connsiteX38" fmla="*/ 3712 w 10000"/>
                  <a:gd name="connsiteY38" fmla="*/ 80 h 9840"/>
                  <a:gd name="connsiteX39" fmla="*/ 3432 w 10000"/>
                  <a:gd name="connsiteY39" fmla="*/ 400 h 9840"/>
                  <a:gd name="connsiteX40" fmla="*/ 3144 w 10000"/>
                  <a:gd name="connsiteY40" fmla="*/ 319 h 9840"/>
                  <a:gd name="connsiteX41" fmla="*/ 3000 w 10000"/>
                  <a:gd name="connsiteY41" fmla="*/ 640 h 9840"/>
                  <a:gd name="connsiteX42" fmla="*/ 2712 w 10000"/>
                  <a:gd name="connsiteY42" fmla="*/ 640 h 9840"/>
                  <a:gd name="connsiteX43" fmla="*/ 2500 w 10000"/>
                  <a:gd name="connsiteY43" fmla="*/ 801 h 9840"/>
                  <a:gd name="connsiteX44" fmla="*/ 2144 w 10000"/>
                  <a:gd name="connsiteY44" fmla="*/ 720 h 9840"/>
                  <a:gd name="connsiteX45" fmla="*/ 1932 w 10000"/>
                  <a:gd name="connsiteY45" fmla="*/ 1519 h 9840"/>
                  <a:gd name="connsiteX46" fmla="*/ 1356 w 10000"/>
                  <a:gd name="connsiteY46" fmla="*/ 720 h 9840"/>
                  <a:gd name="connsiteX47" fmla="*/ 1000 w 10000"/>
                  <a:gd name="connsiteY47" fmla="*/ 1359 h 9840"/>
                  <a:gd name="connsiteX48" fmla="*/ 212 w 10000"/>
                  <a:gd name="connsiteY48" fmla="*/ 1440 h 9840"/>
                  <a:gd name="connsiteX49" fmla="*/ 356 w 10000"/>
                  <a:gd name="connsiteY49" fmla="*/ 2080 h 9840"/>
                  <a:gd name="connsiteX50" fmla="*/ 0 w 10000"/>
                  <a:gd name="connsiteY50" fmla="*/ 2320 h 9840"/>
                  <a:gd name="connsiteX51" fmla="*/ 144 w 10000"/>
                  <a:gd name="connsiteY51" fmla="*/ 3200 h 9840"/>
                  <a:gd name="connsiteX52" fmla="*/ 1144 w 10000"/>
                  <a:gd name="connsiteY52" fmla="*/ 3760 h 9840"/>
                  <a:gd name="connsiteX53" fmla="*/ 1356 w 10000"/>
                  <a:gd name="connsiteY53" fmla="*/ 3440 h 9840"/>
                  <a:gd name="connsiteX54" fmla="*/ 1712 w 10000"/>
                  <a:gd name="connsiteY54" fmla="*/ 3200 h 9840"/>
                  <a:gd name="connsiteX55" fmla="*/ 2068 w 10000"/>
                  <a:gd name="connsiteY55" fmla="*/ 3360 h 9840"/>
                  <a:gd name="connsiteX56" fmla="*/ 2212 w 10000"/>
                  <a:gd name="connsiteY56" fmla="*/ 3520 h 9840"/>
                  <a:gd name="connsiteX57" fmla="*/ 2356 w 10000"/>
                  <a:gd name="connsiteY57" fmla="*/ 3679 h 9840"/>
                  <a:gd name="connsiteX58" fmla="*/ 2644 w 10000"/>
                  <a:gd name="connsiteY58" fmla="*/ 3679 h 9840"/>
                  <a:gd name="connsiteX59" fmla="*/ 2788 w 10000"/>
                  <a:gd name="connsiteY59" fmla="*/ 3841 h 9840"/>
                  <a:gd name="connsiteX60" fmla="*/ 2856 w 10000"/>
                  <a:gd name="connsiteY60" fmla="*/ 4240 h 9840"/>
                  <a:gd name="connsiteX61" fmla="*/ 3068 w 10000"/>
                  <a:gd name="connsiteY61" fmla="*/ 4720 h 9840"/>
                  <a:gd name="connsiteX62" fmla="*/ 3144 w 10000"/>
                  <a:gd name="connsiteY62" fmla="*/ 4960 h 9840"/>
                  <a:gd name="connsiteX63" fmla="*/ 3356 w 10000"/>
                  <a:gd name="connsiteY63" fmla="*/ 5120 h 9840"/>
                  <a:gd name="connsiteX64" fmla="*/ 3644 w 10000"/>
                  <a:gd name="connsiteY64" fmla="*/ 5520 h 9840"/>
                  <a:gd name="connsiteX65" fmla="*/ 4000 w 10000"/>
                  <a:gd name="connsiteY65" fmla="*/ 5760 h 9840"/>
                  <a:gd name="connsiteX66" fmla="*/ 4212 w 10000"/>
                  <a:gd name="connsiteY66" fmla="*/ 5920 h 9840"/>
                  <a:gd name="connsiteX67" fmla="*/ 4356 w 10000"/>
                  <a:gd name="connsiteY67" fmla="*/ 6081 h 9840"/>
                  <a:gd name="connsiteX68" fmla="*/ 5288 w 10000"/>
                  <a:gd name="connsiteY68" fmla="*/ 6960 h 9840"/>
                  <a:gd name="connsiteX69" fmla="*/ 6568 w 10000"/>
                  <a:gd name="connsiteY69" fmla="*/ 7520 h 9840"/>
                  <a:gd name="connsiteX70" fmla="*/ 6568 w 10000"/>
                  <a:gd name="connsiteY70" fmla="*/ 7680 h 9840"/>
                  <a:gd name="connsiteX71" fmla="*/ 6856 w 10000"/>
                  <a:gd name="connsiteY71" fmla="*/ 7680 h 9840"/>
                  <a:gd name="connsiteX72" fmla="*/ 7212 w 10000"/>
                  <a:gd name="connsiteY72" fmla="*/ 8241 h 9840"/>
                  <a:gd name="connsiteX0" fmla="*/ 8500 w 10000"/>
                  <a:gd name="connsiteY0" fmla="*/ 8782 h 8782"/>
                  <a:gd name="connsiteX1" fmla="*/ 8568 w 10000"/>
                  <a:gd name="connsiteY1" fmla="*/ 8130 h 8782"/>
                  <a:gd name="connsiteX2" fmla="*/ 8856 w 10000"/>
                  <a:gd name="connsiteY2" fmla="*/ 7805 h 8782"/>
                  <a:gd name="connsiteX3" fmla="*/ 9356 w 10000"/>
                  <a:gd name="connsiteY3" fmla="*/ 7887 h 8782"/>
                  <a:gd name="connsiteX4" fmla="*/ 9712 w 10000"/>
                  <a:gd name="connsiteY4" fmla="*/ 8049 h 8782"/>
                  <a:gd name="connsiteX5" fmla="*/ 10000 w 10000"/>
                  <a:gd name="connsiteY5" fmla="*/ 8375 h 8782"/>
                  <a:gd name="connsiteX6" fmla="*/ 10000 w 10000"/>
                  <a:gd name="connsiteY6" fmla="*/ 7967 h 8782"/>
                  <a:gd name="connsiteX7" fmla="*/ 9788 w 10000"/>
                  <a:gd name="connsiteY7" fmla="*/ 7642 h 8782"/>
                  <a:gd name="connsiteX8" fmla="*/ 9500 w 10000"/>
                  <a:gd name="connsiteY8" fmla="*/ 7398 h 8782"/>
                  <a:gd name="connsiteX9" fmla="*/ 9212 w 10000"/>
                  <a:gd name="connsiteY9" fmla="*/ 7236 h 8782"/>
                  <a:gd name="connsiteX10" fmla="*/ 8500 w 10000"/>
                  <a:gd name="connsiteY10" fmla="*/ 6829 h 8782"/>
                  <a:gd name="connsiteX11" fmla="*/ 7788 w 10000"/>
                  <a:gd name="connsiteY11" fmla="*/ 6424 h 8782"/>
                  <a:gd name="connsiteX12" fmla="*/ 7924 w 10000"/>
                  <a:gd name="connsiteY12" fmla="*/ 6261 h 8782"/>
                  <a:gd name="connsiteX13" fmla="*/ 7856 w 10000"/>
                  <a:gd name="connsiteY13" fmla="*/ 6098 h 8782"/>
                  <a:gd name="connsiteX14" fmla="*/ 7644 w 10000"/>
                  <a:gd name="connsiteY14" fmla="*/ 5934 h 8782"/>
                  <a:gd name="connsiteX15" fmla="*/ 7356 w 10000"/>
                  <a:gd name="connsiteY15" fmla="*/ 6016 h 8782"/>
                  <a:gd name="connsiteX16" fmla="*/ 6924 w 10000"/>
                  <a:gd name="connsiteY16" fmla="*/ 6016 h 8782"/>
                  <a:gd name="connsiteX17" fmla="*/ 6568 w 10000"/>
                  <a:gd name="connsiteY17" fmla="*/ 5772 h 8782"/>
                  <a:gd name="connsiteX18" fmla="*/ 6212 w 10000"/>
                  <a:gd name="connsiteY18" fmla="*/ 5366 h 8782"/>
                  <a:gd name="connsiteX19" fmla="*/ 6000 w 10000"/>
                  <a:gd name="connsiteY19" fmla="*/ 4960 h 8782"/>
                  <a:gd name="connsiteX20" fmla="*/ 5788 w 10000"/>
                  <a:gd name="connsiteY20" fmla="*/ 4553 h 8782"/>
                  <a:gd name="connsiteX21" fmla="*/ 5432 w 10000"/>
                  <a:gd name="connsiteY21" fmla="*/ 4146 h 8782"/>
                  <a:gd name="connsiteX22" fmla="*/ 4712 w 10000"/>
                  <a:gd name="connsiteY22" fmla="*/ 3496 h 8782"/>
                  <a:gd name="connsiteX23" fmla="*/ 4432 w 10000"/>
                  <a:gd name="connsiteY23" fmla="*/ 3008 h 8782"/>
                  <a:gd name="connsiteX24" fmla="*/ 4432 w 10000"/>
                  <a:gd name="connsiteY24" fmla="*/ 2846 h 8782"/>
                  <a:gd name="connsiteX25" fmla="*/ 4568 w 10000"/>
                  <a:gd name="connsiteY25" fmla="*/ 2602 h 8782"/>
                  <a:gd name="connsiteX26" fmla="*/ 4644 w 10000"/>
                  <a:gd name="connsiteY26" fmla="*/ 2439 h 8782"/>
                  <a:gd name="connsiteX27" fmla="*/ 4568 w 10000"/>
                  <a:gd name="connsiteY27" fmla="*/ 2275 h 8782"/>
                  <a:gd name="connsiteX28" fmla="*/ 4500 w 10000"/>
                  <a:gd name="connsiteY28" fmla="*/ 2195 h 8782"/>
                  <a:gd name="connsiteX29" fmla="*/ 4500 w 10000"/>
                  <a:gd name="connsiteY29" fmla="*/ 2033 h 8782"/>
                  <a:gd name="connsiteX30" fmla="*/ 4712 w 10000"/>
                  <a:gd name="connsiteY30" fmla="*/ 1871 h 8782"/>
                  <a:gd name="connsiteX31" fmla="*/ 5432 w 10000"/>
                  <a:gd name="connsiteY31" fmla="*/ 1544 h 8782"/>
                  <a:gd name="connsiteX32" fmla="*/ 5500 w 10000"/>
                  <a:gd name="connsiteY32" fmla="*/ 1463 h 8782"/>
                  <a:gd name="connsiteX33" fmla="*/ 5432 w 10000"/>
                  <a:gd name="connsiteY33" fmla="*/ 894 h 8782"/>
                  <a:gd name="connsiteX34" fmla="*/ 5500 w 10000"/>
                  <a:gd name="connsiteY34" fmla="*/ 570 h 8782"/>
                  <a:gd name="connsiteX35" fmla="*/ 4500 w 10000"/>
                  <a:gd name="connsiteY35" fmla="*/ 244 h 8782"/>
                  <a:gd name="connsiteX36" fmla="*/ 4356 w 10000"/>
                  <a:gd name="connsiteY36" fmla="*/ 0 h 8782"/>
                  <a:gd name="connsiteX37" fmla="*/ 3712 w 10000"/>
                  <a:gd name="connsiteY37" fmla="*/ 81 h 8782"/>
                  <a:gd name="connsiteX38" fmla="*/ 3432 w 10000"/>
                  <a:gd name="connsiteY38" fmla="*/ 407 h 8782"/>
                  <a:gd name="connsiteX39" fmla="*/ 3144 w 10000"/>
                  <a:gd name="connsiteY39" fmla="*/ 324 h 8782"/>
                  <a:gd name="connsiteX40" fmla="*/ 3000 w 10000"/>
                  <a:gd name="connsiteY40" fmla="*/ 650 h 8782"/>
                  <a:gd name="connsiteX41" fmla="*/ 2712 w 10000"/>
                  <a:gd name="connsiteY41" fmla="*/ 650 h 8782"/>
                  <a:gd name="connsiteX42" fmla="*/ 2500 w 10000"/>
                  <a:gd name="connsiteY42" fmla="*/ 814 h 8782"/>
                  <a:gd name="connsiteX43" fmla="*/ 2144 w 10000"/>
                  <a:gd name="connsiteY43" fmla="*/ 732 h 8782"/>
                  <a:gd name="connsiteX44" fmla="*/ 1932 w 10000"/>
                  <a:gd name="connsiteY44" fmla="*/ 1544 h 8782"/>
                  <a:gd name="connsiteX45" fmla="*/ 1356 w 10000"/>
                  <a:gd name="connsiteY45" fmla="*/ 732 h 8782"/>
                  <a:gd name="connsiteX46" fmla="*/ 1000 w 10000"/>
                  <a:gd name="connsiteY46" fmla="*/ 1381 h 8782"/>
                  <a:gd name="connsiteX47" fmla="*/ 212 w 10000"/>
                  <a:gd name="connsiteY47" fmla="*/ 1463 h 8782"/>
                  <a:gd name="connsiteX48" fmla="*/ 356 w 10000"/>
                  <a:gd name="connsiteY48" fmla="*/ 2114 h 8782"/>
                  <a:gd name="connsiteX49" fmla="*/ 0 w 10000"/>
                  <a:gd name="connsiteY49" fmla="*/ 2358 h 8782"/>
                  <a:gd name="connsiteX50" fmla="*/ 144 w 10000"/>
                  <a:gd name="connsiteY50" fmla="*/ 3252 h 8782"/>
                  <a:gd name="connsiteX51" fmla="*/ 1144 w 10000"/>
                  <a:gd name="connsiteY51" fmla="*/ 3821 h 8782"/>
                  <a:gd name="connsiteX52" fmla="*/ 1356 w 10000"/>
                  <a:gd name="connsiteY52" fmla="*/ 3496 h 8782"/>
                  <a:gd name="connsiteX53" fmla="*/ 1712 w 10000"/>
                  <a:gd name="connsiteY53" fmla="*/ 3252 h 8782"/>
                  <a:gd name="connsiteX54" fmla="*/ 2068 w 10000"/>
                  <a:gd name="connsiteY54" fmla="*/ 3415 h 8782"/>
                  <a:gd name="connsiteX55" fmla="*/ 2212 w 10000"/>
                  <a:gd name="connsiteY55" fmla="*/ 3577 h 8782"/>
                  <a:gd name="connsiteX56" fmla="*/ 2356 w 10000"/>
                  <a:gd name="connsiteY56" fmla="*/ 3739 h 8782"/>
                  <a:gd name="connsiteX57" fmla="*/ 2644 w 10000"/>
                  <a:gd name="connsiteY57" fmla="*/ 3739 h 8782"/>
                  <a:gd name="connsiteX58" fmla="*/ 2788 w 10000"/>
                  <a:gd name="connsiteY58" fmla="*/ 3903 h 8782"/>
                  <a:gd name="connsiteX59" fmla="*/ 2856 w 10000"/>
                  <a:gd name="connsiteY59" fmla="*/ 4309 h 8782"/>
                  <a:gd name="connsiteX60" fmla="*/ 3068 w 10000"/>
                  <a:gd name="connsiteY60" fmla="*/ 4797 h 8782"/>
                  <a:gd name="connsiteX61" fmla="*/ 3144 w 10000"/>
                  <a:gd name="connsiteY61" fmla="*/ 5041 h 8782"/>
                  <a:gd name="connsiteX62" fmla="*/ 3356 w 10000"/>
                  <a:gd name="connsiteY62" fmla="*/ 5203 h 8782"/>
                  <a:gd name="connsiteX63" fmla="*/ 3644 w 10000"/>
                  <a:gd name="connsiteY63" fmla="*/ 5610 h 8782"/>
                  <a:gd name="connsiteX64" fmla="*/ 4000 w 10000"/>
                  <a:gd name="connsiteY64" fmla="*/ 5854 h 8782"/>
                  <a:gd name="connsiteX65" fmla="*/ 4212 w 10000"/>
                  <a:gd name="connsiteY65" fmla="*/ 6016 h 8782"/>
                  <a:gd name="connsiteX66" fmla="*/ 4356 w 10000"/>
                  <a:gd name="connsiteY66" fmla="*/ 6180 h 8782"/>
                  <a:gd name="connsiteX67" fmla="*/ 5288 w 10000"/>
                  <a:gd name="connsiteY67" fmla="*/ 7073 h 8782"/>
                  <a:gd name="connsiteX68" fmla="*/ 6568 w 10000"/>
                  <a:gd name="connsiteY68" fmla="*/ 7642 h 8782"/>
                  <a:gd name="connsiteX69" fmla="*/ 6568 w 10000"/>
                  <a:gd name="connsiteY69" fmla="*/ 7805 h 8782"/>
                  <a:gd name="connsiteX70" fmla="*/ 6856 w 10000"/>
                  <a:gd name="connsiteY70" fmla="*/ 7805 h 8782"/>
                  <a:gd name="connsiteX71" fmla="*/ 7212 w 10000"/>
                  <a:gd name="connsiteY71" fmla="*/ 8375 h 8782"/>
                  <a:gd name="connsiteX0" fmla="*/ 8500 w 10000"/>
                  <a:gd name="connsiteY0" fmla="*/ 10000 h 10000"/>
                  <a:gd name="connsiteX1" fmla="*/ 8568 w 10000"/>
                  <a:gd name="connsiteY1" fmla="*/ 9258 h 10000"/>
                  <a:gd name="connsiteX2" fmla="*/ 8856 w 10000"/>
                  <a:gd name="connsiteY2" fmla="*/ 8887 h 10000"/>
                  <a:gd name="connsiteX3" fmla="*/ 9356 w 10000"/>
                  <a:gd name="connsiteY3" fmla="*/ 8981 h 10000"/>
                  <a:gd name="connsiteX4" fmla="*/ 9712 w 10000"/>
                  <a:gd name="connsiteY4" fmla="*/ 9165 h 10000"/>
                  <a:gd name="connsiteX5" fmla="*/ 10000 w 10000"/>
                  <a:gd name="connsiteY5" fmla="*/ 9537 h 10000"/>
                  <a:gd name="connsiteX6" fmla="*/ 10000 w 10000"/>
                  <a:gd name="connsiteY6" fmla="*/ 9072 h 10000"/>
                  <a:gd name="connsiteX7" fmla="*/ 9788 w 10000"/>
                  <a:gd name="connsiteY7" fmla="*/ 8702 h 10000"/>
                  <a:gd name="connsiteX8" fmla="*/ 9500 w 10000"/>
                  <a:gd name="connsiteY8" fmla="*/ 8424 h 10000"/>
                  <a:gd name="connsiteX9" fmla="*/ 9212 w 10000"/>
                  <a:gd name="connsiteY9" fmla="*/ 8240 h 10000"/>
                  <a:gd name="connsiteX10" fmla="*/ 8500 w 10000"/>
                  <a:gd name="connsiteY10" fmla="*/ 7776 h 10000"/>
                  <a:gd name="connsiteX11" fmla="*/ 7788 w 10000"/>
                  <a:gd name="connsiteY11" fmla="*/ 7315 h 10000"/>
                  <a:gd name="connsiteX12" fmla="*/ 7924 w 10000"/>
                  <a:gd name="connsiteY12" fmla="*/ 7129 h 10000"/>
                  <a:gd name="connsiteX13" fmla="*/ 7856 w 10000"/>
                  <a:gd name="connsiteY13" fmla="*/ 6944 h 10000"/>
                  <a:gd name="connsiteX14" fmla="*/ 7644 w 10000"/>
                  <a:gd name="connsiteY14" fmla="*/ 6757 h 10000"/>
                  <a:gd name="connsiteX15" fmla="*/ 7356 w 10000"/>
                  <a:gd name="connsiteY15" fmla="*/ 6850 h 10000"/>
                  <a:gd name="connsiteX16" fmla="*/ 6924 w 10000"/>
                  <a:gd name="connsiteY16" fmla="*/ 6850 h 10000"/>
                  <a:gd name="connsiteX17" fmla="*/ 6568 w 10000"/>
                  <a:gd name="connsiteY17" fmla="*/ 6573 h 10000"/>
                  <a:gd name="connsiteX18" fmla="*/ 6212 w 10000"/>
                  <a:gd name="connsiteY18" fmla="*/ 6110 h 10000"/>
                  <a:gd name="connsiteX19" fmla="*/ 6000 w 10000"/>
                  <a:gd name="connsiteY19" fmla="*/ 5648 h 10000"/>
                  <a:gd name="connsiteX20" fmla="*/ 5788 w 10000"/>
                  <a:gd name="connsiteY20" fmla="*/ 5184 h 10000"/>
                  <a:gd name="connsiteX21" fmla="*/ 5432 w 10000"/>
                  <a:gd name="connsiteY21" fmla="*/ 4721 h 10000"/>
                  <a:gd name="connsiteX22" fmla="*/ 4712 w 10000"/>
                  <a:gd name="connsiteY22" fmla="*/ 3981 h 10000"/>
                  <a:gd name="connsiteX23" fmla="*/ 4432 w 10000"/>
                  <a:gd name="connsiteY23" fmla="*/ 3425 h 10000"/>
                  <a:gd name="connsiteX24" fmla="*/ 4432 w 10000"/>
                  <a:gd name="connsiteY24" fmla="*/ 3241 h 10000"/>
                  <a:gd name="connsiteX25" fmla="*/ 4568 w 10000"/>
                  <a:gd name="connsiteY25" fmla="*/ 2963 h 10000"/>
                  <a:gd name="connsiteX26" fmla="*/ 4644 w 10000"/>
                  <a:gd name="connsiteY26" fmla="*/ 2777 h 10000"/>
                  <a:gd name="connsiteX27" fmla="*/ 4568 w 10000"/>
                  <a:gd name="connsiteY27" fmla="*/ 2591 h 10000"/>
                  <a:gd name="connsiteX28" fmla="*/ 4500 w 10000"/>
                  <a:gd name="connsiteY28" fmla="*/ 2499 h 10000"/>
                  <a:gd name="connsiteX29" fmla="*/ 4500 w 10000"/>
                  <a:gd name="connsiteY29" fmla="*/ 2315 h 10000"/>
                  <a:gd name="connsiteX30" fmla="*/ 4712 w 10000"/>
                  <a:gd name="connsiteY30" fmla="*/ 2130 h 10000"/>
                  <a:gd name="connsiteX31" fmla="*/ 5432 w 10000"/>
                  <a:gd name="connsiteY31" fmla="*/ 1758 h 10000"/>
                  <a:gd name="connsiteX32" fmla="*/ 5500 w 10000"/>
                  <a:gd name="connsiteY32" fmla="*/ 1666 h 10000"/>
                  <a:gd name="connsiteX33" fmla="*/ 5432 w 10000"/>
                  <a:gd name="connsiteY33" fmla="*/ 1018 h 10000"/>
                  <a:gd name="connsiteX34" fmla="*/ 5500 w 10000"/>
                  <a:gd name="connsiteY34" fmla="*/ 649 h 10000"/>
                  <a:gd name="connsiteX35" fmla="*/ 4500 w 10000"/>
                  <a:gd name="connsiteY35" fmla="*/ 278 h 10000"/>
                  <a:gd name="connsiteX36" fmla="*/ 4356 w 10000"/>
                  <a:gd name="connsiteY36" fmla="*/ 0 h 10000"/>
                  <a:gd name="connsiteX37" fmla="*/ 3712 w 10000"/>
                  <a:gd name="connsiteY37" fmla="*/ 92 h 10000"/>
                  <a:gd name="connsiteX38" fmla="*/ 3432 w 10000"/>
                  <a:gd name="connsiteY38" fmla="*/ 463 h 10000"/>
                  <a:gd name="connsiteX39" fmla="*/ 3144 w 10000"/>
                  <a:gd name="connsiteY39" fmla="*/ 369 h 10000"/>
                  <a:gd name="connsiteX40" fmla="*/ 3000 w 10000"/>
                  <a:gd name="connsiteY40" fmla="*/ 740 h 10000"/>
                  <a:gd name="connsiteX41" fmla="*/ 2712 w 10000"/>
                  <a:gd name="connsiteY41" fmla="*/ 740 h 10000"/>
                  <a:gd name="connsiteX42" fmla="*/ 2500 w 10000"/>
                  <a:gd name="connsiteY42" fmla="*/ 927 h 10000"/>
                  <a:gd name="connsiteX43" fmla="*/ 2144 w 10000"/>
                  <a:gd name="connsiteY43" fmla="*/ 834 h 10000"/>
                  <a:gd name="connsiteX44" fmla="*/ 1932 w 10000"/>
                  <a:gd name="connsiteY44" fmla="*/ 1758 h 10000"/>
                  <a:gd name="connsiteX45" fmla="*/ 1356 w 10000"/>
                  <a:gd name="connsiteY45" fmla="*/ 834 h 10000"/>
                  <a:gd name="connsiteX46" fmla="*/ 1000 w 10000"/>
                  <a:gd name="connsiteY46" fmla="*/ 1573 h 10000"/>
                  <a:gd name="connsiteX47" fmla="*/ 212 w 10000"/>
                  <a:gd name="connsiteY47" fmla="*/ 1666 h 10000"/>
                  <a:gd name="connsiteX48" fmla="*/ 356 w 10000"/>
                  <a:gd name="connsiteY48" fmla="*/ 2407 h 10000"/>
                  <a:gd name="connsiteX49" fmla="*/ 0 w 10000"/>
                  <a:gd name="connsiteY49" fmla="*/ 2685 h 10000"/>
                  <a:gd name="connsiteX50" fmla="*/ 144 w 10000"/>
                  <a:gd name="connsiteY50" fmla="*/ 3703 h 10000"/>
                  <a:gd name="connsiteX51" fmla="*/ 1144 w 10000"/>
                  <a:gd name="connsiteY51" fmla="*/ 4351 h 10000"/>
                  <a:gd name="connsiteX52" fmla="*/ 1356 w 10000"/>
                  <a:gd name="connsiteY52" fmla="*/ 3981 h 10000"/>
                  <a:gd name="connsiteX53" fmla="*/ 1712 w 10000"/>
                  <a:gd name="connsiteY53" fmla="*/ 3703 h 10000"/>
                  <a:gd name="connsiteX54" fmla="*/ 2068 w 10000"/>
                  <a:gd name="connsiteY54" fmla="*/ 3889 h 10000"/>
                  <a:gd name="connsiteX55" fmla="*/ 2212 w 10000"/>
                  <a:gd name="connsiteY55" fmla="*/ 4073 h 10000"/>
                  <a:gd name="connsiteX56" fmla="*/ 2356 w 10000"/>
                  <a:gd name="connsiteY56" fmla="*/ 4258 h 10000"/>
                  <a:gd name="connsiteX57" fmla="*/ 2644 w 10000"/>
                  <a:gd name="connsiteY57" fmla="*/ 4258 h 10000"/>
                  <a:gd name="connsiteX58" fmla="*/ 2788 w 10000"/>
                  <a:gd name="connsiteY58" fmla="*/ 4444 h 10000"/>
                  <a:gd name="connsiteX59" fmla="*/ 2856 w 10000"/>
                  <a:gd name="connsiteY59" fmla="*/ 4907 h 10000"/>
                  <a:gd name="connsiteX60" fmla="*/ 3068 w 10000"/>
                  <a:gd name="connsiteY60" fmla="*/ 5462 h 10000"/>
                  <a:gd name="connsiteX61" fmla="*/ 3144 w 10000"/>
                  <a:gd name="connsiteY61" fmla="*/ 5740 h 10000"/>
                  <a:gd name="connsiteX62" fmla="*/ 3356 w 10000"/>
                  <a:gd name="connsiteY62" fmla="*/ 5925 h 10000"/>
                  <a:gd name="connsiteX63" fmla="*/ 3644 w 10000"/>
                  <a:gd name="connsiteY63" fmla="*/ 6388 h 10000"/>
                  <a:gd name="connsiteX64" fmla="*/ 4000 w 10000"/>
                  <a:gd name="connsiteY64" fmla="*/ 6666 h 10000"/>
                  <a:gd name="connsiteX65" fmla="*/ 4212 w 10000"/>
                  <a:gd name="connsiteY65" fmla="*/ 6850 h 10000"/>
                  <a:gd name="connsiteX66" fmla="*/ 4356 w 10000"/>
                  <a:gd name="connsiteY66" fmla="*/ 7037 h 10000"/>
                  <a:gd name="connsiteX67" fmla="*/ 5288 w 10000"/>
                  <a:gd name="connsiteY67" fmla="*/ 8054 h 10000"/>
                  <a:gd name="connsiteX68" fmla="*/ 6568 w 10000"/>
                  <a:gd name="connsiteY68" fmla="*/ 8702 h 10000"/>
                  <a:gd name="connsiteX69" fmla="*/ 6568 w 10000"/>
                  <a:gd name="connsiteY69" fmla="*/ 8887 h 10000"/>
                  <a:gd name="connsiteX70" fmla="*/ 7212 w 10000"/>
                  <a:gd name="connsiteY70" fmla="*/ 9537 h 10000"/>
                  <a:gd name="connsiteX0" fmla="*/ 8500 w 10000"/>
                  <a:gd name="connsiteY0" fmla="*/ 10000 h 10000"/>
                  <a:gd name="connsiteX1" fmla="*/ 8568 w 10000"/>
                  <a:gd name="connsiteY1" fmla="*/ 9258 h 10000"/>
                  <a:gd name="connsiteX2" fmla="*/ 8856 w 10000"/>
                  <a:gd name="connsiteY2" fmla="*/ 8887 h 10000"/>
                  <a:gd name="connsiteX3" fmla="*/ 9356 w 10000"/>
                  <a:gd name="connsiteY3" fmla="*/ 8981 h 10000"/>
                  <a:gd name="connsiteX4" fmla="*/ 9712 w 10000"/>
                  <a:gd name="connsiteY4" fmla="*/ 9165 h 10000"/>
                  <a:gd name="connsiteX5" fmla="*/ 10000 w 10000"/>
                  <a:gd name="connsiteY5" fmla="*/ 9537 h 10000"/>
                  <a:gd name="connsiteX6" fmla="*/ 10000 w 10000"/>
                  <a:gd name="connsiteY6" fmla="*/ 9072 h 10000"/>
                  <a:gd name="connsiteX7" fmla="*/ 9788 w 10000"/>
                  <a:gd name="connsiteY7" fmla="*/ 8702 h 10000"/>
                  <a:gd name="connsiteX8" fmla="*/ 9500 w 10000"/>
                  <a:gd name="connsiteY8" fmla="*/ 8424 h 10000"/>
                  <a:gd name="connsiteX9" fmla="*/ 9212 w 10000"/>
                  <a:gd name="connsiteY9" fmla="*/ 8240 h 10000"/>
                  <a:gd name="connsiteX10" fmla="*/ 8500 w 10000"/>
                  <a:gd name="connsiteY10" fmla="*/ 7776 h 10000"/>
                  <a:gd name="connsiteX11" fmla="*/ 7788 w 10000"/>
                  <a:gd name="connsiteY11" fmla="*/ 7315 h 10000"/>
                  <a:gd name="connsiteX12" fmla="*/ 7924 w 10000"/>
                  <a:gd name="connsiteY12" fmla="*/ 7129 h 10000"/>
                  <a:gd name="connsiteX13" fmla="*/ 7856 w 10000"/>
                  <a:gd name="connsiteY13" fmla="*/ 6944 h 10000"/>
                  <a:gd name="connsiteX14" fmla="*/ 7644 w 10000"/>
                  <a:gd name="connsiteY14" fmla="*/ 6757 h 10000"/>
                  <a:gd name="connsiteX15" fmla="*/ 7356 w 10000"/>
                  <a:gd name="connsiteY15" fmla="*/ 6850 h 10000"/>
                  <a:gd name="connsiteX16" fmla="*/ 6924 w 10000"/>
                  <a:gd name="connsiteY16" fmla="*/ 6850 h 10000"/>
                  <a:gd name="connsiteX17" fmla="*/ 6568 w 10000"/>
                  <a:gd name="connsiteY17" fmla="*/ 6573 h 10000"/>
                  <a:gd name="connsiteX18" fmla="*/ 6212 w 10000"/>
                  <a:gd name="connsiteY18" fmla="*/ 6110 h 10000"/>
                  <a:gd name="connsiteX19" fmla="*/ 6000 w 10000"/>
                  <a:gd name="connsiteY19" fmla="*/ 5648 h 10000"/>
                  <a:gd name="connsiteX20" fmla="*/ 5788 w 10000"/>
                  <a:gd name="connsiteY20" fmla="*/ 5184 h 10000"/>
                  <a:gd name="connsiteX21" fmla="*/ 5432 w 10000"/>
                  <a:gd name="connsiteY21" fmla="*/ 4721 h 10000"/>
                  <a:gd name="connsiteX22" fmla="*/ 4712 w 10000"/>
                  <a:gd name="connsiteY22" fmla="*/ 3981 h 10000"/>
                  <a:gd name="connsiteX23" fmla="*/ 4432 w 10000"/>
                  <a:gd name="connsiteY23" fmla="*/ 3425 h 10000"/>
                  <a:gd name="connsiteX24" fmla="*/ 4432 w 10000"/>
                  <a:gd name="connsiteY24" fmla="*/ 3241 h 10000"/>
                  <a:gd name="connsiteX25" fmla="*/ 4568 w 10000"/>
                  <a:gd name="connsiteY25" fmla="*/ 2963 h 10000"/>
                  <a:gd name="connsiteX26" fmla="*/ 4644 w 10000"/>
                  <a:gd name="connsiteY26" fmla="*/ 2777 h 10000"/>
                  <a:gd name="connsiteX27" fmla="*/ 4568 w 10000"/>
                  <a:gd name="connsiteY27" fmla="*/ 2591 h 10000"/>
                  <a:gd name="connsiteX28" fmla="*/ 4500 w 10000"/>
                  <a:gd name="connsiteY28" fmla="*/ 2499 h 10000"/>
                  <a:gd name="connsiteX29" fmla="*/ 4500 w 10000"/>
                  <a:gd name="connsiteY29" fmla="*/ 2315 h 10000"/>
                  <a:gd name="connsiteX30" fmla="*/ 4712 w 10000"/>
                  <a:gd name="connsiteY30" fmla="*/ 2130 h 10000"/>
                  <a:gd name="connsiteX31" fmla="*/ 5432 w 10000"/>
                  <a:gd name="connsiteY31" fmla="*/ 1758 h 10000"/>
                  <a:gd name="connsiteX32" fmla="*/ 5500 w 10000"/>
                  <a:gd name="connsiteY32" fmla="*/ 1666 h 10000"/>
                  <a:gd name="connsiteX33" fmla="*/ 5432 w 10000"/>
                  <a:gd name="connsiteY33" fmla="*/ 1018 h 10000"/>
                  <a:gd name="connsiteX34" fmla="*/ 5500 w 10000"/>
                  <a:gd name="connsiteY34" fmla="*/ 649 h 10000"/>
                  <a:gd name="connsiteX35" fmla="*/ 4500 w 10000"/>
                  <a:gd name="connsiteY35" fmla="*/ 278 h 10000"/>
                  <a:gd name="connsiteX36" fmla="*/ 4356 w 10000"/>
                  <a:gd name="connsiteY36" fmla="*/ 0 h 10000"/>
                  <a:gd name="connsiteX37" fmla="*/ 3712 w 10000"/>
                  <a:gd name="connsiteY37" fmla="*/ 92 h 10000"/>
                  <a:gd name="connsiteX38" fmla="*/ 3432 w 10000"/>
                  <a:gd name="connsiteY38" fmla="*/ 463 h 10000"/>
                  <a:gd name="connsiteX39" fmla="*/ 3144 w 10000"/>
                  <a:gd name="connsiteY39" fmla="*/ 369 h 10000"/>
                  <a:gd name="connsiteX40" fmla="*/ 3000 w 10000"/>
                  <a:gd name="connsiteY40" fmla="*/ 740 h 10000"/>
                  <a:gd name="connsiteX41" fmla="*/ 2712 w 10000"/>
                  <a:gd name="connsiteY41" fmla="*/ 740 h 10000"/>
                  <a:gd name="connsiteX42" fmla="*/ 2500 w 10000"/>
                  <a:gd name="connsiteY42" fmla="*/ 927 h 10000"/>
                  <a:gd name="connsiteX43" fmla="*/ 2144 w 10000"/>
                  <a:gd name="connsiteY43" fmla="*/ 834 h 10000"/>
                  <a:gd name="connsiteX44" fmla="*/ 1932 w 10000"/>
                  <a:gd name="connsiteY44" fmla="*/ 1758 h 10000"/>
                  <a:gd name="connsiteX45" fmla="*/ 1356 w 10000"/>
                  <a:gd name="connsiteY45" fmla="*/ 834 h 10000"/>
                  <a:gd name="connsiteX46" fmla="*/ 1000 w 10000"/>
                  <a:gd name="connsiteY46" fmla="*/ 1573 h 10000"/>
                  <a:gd name="connsiteX47" fmla="*/ 212 w 10000"/>
                  <a:gd name="connsiteY47" fmla="*/ 1666 h 10000"/>
                  <a:gd name="connsiteX48" fmla="*/ 356 w 10000"/>
                  <a:gd name="connsiteY48" fmla="*/ 2407 h 10000"/>
                  <a:gd name="connsiteX49" fmla="*/ 0 w 10000"/>
                  <a:gd name="connsiteY49" fmla="*/ 2685 h 10000"/>
                  <a:gd name="connsiteX50" fmla="*/ 144 w 10000"/>
                  <a:gd name="connsiteY50" fmla="*/ 3703 h 10000"/>
                  <a:gd name="connsiteX51" fmla="*/ 1144 w 10000"/>
                  <a:gd name="connsiteY51" fmla="*/ 4351 h 10000"/>
                  <a:gd name="connsiteX52" fmla="*/ 1356 w 10000"/>
                  <a:gd name="connsiteY52" fmla="*/ 3981 h 10000"/>
                  <a:gd name="connsiteX53" fmla="*/ 1712 w 10000"/>
                  <a:gd name="connsiteY53" fmla="*/ 3703 h 10000"/>
                  <a:gd name="connsiteX54" fmla="*/ 2068 w 10000"/>
                  <a:gd name="connsiteY54" fmla="*/ 3889 h 10000"/>
                  <a:gd name="connsiteX55" fmla="*/ 2212 w 10000"/>
                  <a:gd name="connsiteY55" fmla="*/ 4073 h 10000"/>
                  <a:gd name="connsiteX56" fmla="*/ 2356 w 10000"/>
                  <a:gd name="connsiteY56" fmla="*/ 4258 h 10000"/>
                  <a:gd name="connsiteX57" fmla="*/ 2644 w 10000"/>
                  <a:gd name="connsiteY57" fmla="*/ 4258 h 10000"/>
                  <a:gd name="connsiteX58" fmla="*/ 2788 w 10000"/>
                  <a:gd name="connsiteY58" fmla="*/ 4444 h 10000"/>
                  <a:gd name="connsiteX59" fmla="*/ 2856 w 10000"/>
                  <a:gd name="connsiteY59" fmla="*/ 4907 h 10000"/>
                  <a:gd name="connsiteX60" fmla="*/ 3068 w 10000"/>
                  <a:gd name="connsiteY60" fmla="*/ 5462 h 10000"/>
                  <a:gd name="connsiteX61" fmla="*/ 3144 w 10000"/>
                  <a:gd name="connsiteY61" fmla="*/ 5740 h 10000"/>
                  <a:gd name="connsiteX62" fmla="*/ 3356 w 10000"/>
                  <a:gd name="connsiteY62" fmla="*/ 5925 h 10000"/>
                  <a:gd name="connsiteX63" fmla="*/ 3644 w 10000"/>
                  <a:gd name="connsiteY63" fmla="*/ 6388 h 10000"/>
                  <a:gd name="connsiteX64" fmla="*/ 4000 w 10000"/>
                  <a:gd name="connsiteY64" fmla="*/ 6666 h 10000"/>
                  <a:gd name="connsiteX65" fmla="*/ 4212 w 10000"/>
                  <a:gd name="connsiteY65" fmla="*/ 6850 h 10000"/>
                  <a:gd name="connsiteX66" fmla="*/ 4356 w 10000"/>
                  <a:gd name="connsiteY66" fmla="*/ 7037 h 10000"/>
                  <a:gd name="connsiteX67" fmla="*/ 5288 w 10000"/>
                  <a:gd name="connsiteY67" fmla="*/ 8054 h 10000"/>
                  <a:gd name="connsiteX68" fmla="*/ 6568 w 10000"/>
                  <a:gd name="connsiteY68" fmla="*/ 8702 h 10000"/>
                  <a:gd name="connsiteX69" fmla="*/ 7212 w 10000"/>
                  <a:gd name="connsiteY69" fmla="*/ 9537 h 10000"/>
                  <a:gd name="connsiteX0" fmla="*/ 8500 w 10000"/>
                  <a:gd name="connsiteY0" fmla="*/ 10000 h 10000"/>
                  <a:gd name="connsiteX1" fmla="*/ 8568 w 10000"/>
                  <a:gd name="connsiteY1" fmla="*/ 9258 h 10000"/>
                  <a:gd name="connsiteX2" fmla="*/ 8856 w 10000"/>
                  <a:gd name="connsiteY2" fmla="*/ 8887 h 10000"/>
                  <a:gd name="connsiteX3" fmla="*/ 9356 w 10000"/>
                  <a:gd name="connsiteY3" fmla="*/ 8981 h 10000"/>
                  <a:gd name="connsiteX4" fmla="*/ 9712 w 10000"/>
                  <a:gd name="connsiteY4" fmla="*/ 9165 h 10000"/>
                  <a:gd name="connsiteX5" fmla="*/ 10000 w 10000"/>
                  <a:gd name="connsiteY5" fmla="*/ 9537 h 10000"/>
                  <a:gd name="connsiteX6" fmla="*/ 10000 w 10000"/>
                  <a:gd name="connsiteY6" fmla="*/ 9072 h 10000"/>
                  <a:gd name="connsiteX7" fmla="*/ 9788 w 10000"/>
                  <a:gd name="connsiteY7" fmla="*/ 8702 h 10000"/>
                  <a:gd name="connsiteX8" fmla="*/ 9500 w 10000"/>
                  <a:gd name="connsiteY8" fmla="*/ 8424 h 10000"/>
                  <a:gd name="connsiteX9" fmla="*/ 9212 w 10000"/>
                  <a:gd name="connsiteY9" fmla="*/ 8240 h 10000"/>
                  <a:gd name="connsiteX10" fmla="*/ 8500 w 10000"/>
                  <a:gd name="connsiteY10" fmla="*/ 7776 h 10000"/>
                  <a:gd name="connsiteX11" fmla="*/ 7788 w 10000"/>
                  <a:gd name="connsiteY11" fmla="*/ 7315 h 10000"/>
                  <a:gd name="connsiteX12" fmla="*/ 7924 w 10000"/>
                  <a:gd name="connsiteY12" fmla="*/ 7129 h 10000"/>
                  <a:gd name="connsiteX13" fmla="*/ 7856 w 10000"/>
                  <a:gd name="connsiteY13" fmla="*/ 6944 h 10000"/>
                  <a:gd name="connsiteX14" fmla="*/ 7644 w 10000"/>
                  <a:gd name="connsiteY14" fmla="*/ 6757 h 10000"/>
                  <a:gd name="connsiteX15" fmla="*/ 7356 w 10000"/>
                  <a:gd name="connsiteY15" fmla="*/ 6850 h 10000"/>
                  <a:gd name="connsiteX16" fmla="*/ 6924 w 10000"/>
                  <a:gd name="connsiteY16" fmla="*/ 6850 h 10000"/>
                  <a:gd name="connsiteX17" fmla="*/ 6568 w 10000"/>
                  <a:gd name="connsiteY17" fmla="*/ 6573 h 10000"/>
                  <a:gd name="connsiteX18" fmla="*/ 6212 w 10000"/>
                  <a:gd name="connsiteY18" fmla="*/ 6110 h 10000"/>
                  <a:gd name="connsiteX19" fmla="*/ 6000 w 10000"/>
                  <a:gd name="connsiteY19" fmla="*/ 5648 h 10000"/>
                  <a:gd name="connsiteX20" fmla="*/ 5788 w 10000"/>
                  <a:gd name="connsiteY20" fmla="*/ 5184 h 10000"/>
                  <a:gd name="connsiteX21" fmla="*/ 5432 w 10000"/>
                  <a:gd name="connsiteY21" fmla="*/ 4721 h 10000"/>
                  <a:gd name="connsiteX22" fmla="*/ 4712 w 10000"/>
                  <a:gd name="connsiteY22" fmla="*/ 3981 h 10000"/>
                  <a:gd name="connsiteX23" fmla="*/ 4432 w 10000"/>
                  <a:gd name="connsiteY23" fmla="*/ 3425 h 10000"/>
                  <a:gd name="connsiteX24" fmla="*/ 4432 w 10000"/>
                  <a:gd name="connsiteY24" fmla="*/ 3241 h 10000"/>
                  <a:gd name="connsiteX25" fmla="*/ 4568 w 10000"/>
                  <a:gd name="connsiteY25" fmla="*/ 2963 h 10000"/>
                  <a:gd name="connsiteX26" fmla="*/ 4644 w 10000"/>
                  <a:gd name="connsiteY26" fmla="*/ 2777 h 10000"/>
                  <a:gd name="connsiteX27" fmla="*/ 4568 w 10000"/>
                  <a:gd name="connsiteY27" fmla="*/ 2591 h 10000"/>
                  <a:gd name="connsiteX28" fmla="*/ 4500 w 10000"/>
                  <a:gd name="connsiteY28" fmla="*/ 2499 h 10000"/>
                  <a:gd name="connsiteX29" fmla="*/ 4500 w 10000"/>
                  <a:gd name="connsiteY29" fmla="*/ 2315 h 10000"/>
                  <a:gd name="connsiteX30" fmla="*/ 4712 w 10000"/>
                  <a:gd name="connsiteY30" fmla="*/ 2130 h 10000"/>
                  <a:gd name="connsiteX31" fmla="*/ 5432 w 10000"/>
                  <a:gd name="connsiteY31" fmla="*/ 1758 h 10000"/>
                  <a:gd name="connsiteX32" fmla="*/ 5500 w 10000"/>
                  <a:gd name="connsiteY32" fmla="*/ 1666 h 10000"/>
                  <a:gd name="connsiteX33" fmla="*/ 5432 w 10000"/>
                  <a:gd name="connsiteY33" fmla="*/ 1018 h 10000"/>
                  <a:gd name="connsiteX34" fmla="*/ 5500 w 10000"/>
                  <a:gd name="connsiteY34" fmla="*/ 649 h 10000"/>
                  <a:gd name="connsiteX35" fmla="*/ 4500 w 10000"/>
                  <a:gd name="connsiteY35" fmla="*/ 278 h 10000"/>
                  <a:gd name="connsiteX36" fmla="*/ 4356 w 10000"/>
                  <a:gd name="connsiteY36" fmla="*/ 0 h 10000"/>
                  <a:gd name="connsiteX37" fmla="*/ 3712 w 10000"/>
                  <a:gd name="connsiteY37" fmla="*/ 92 h 10000"/>
                  <a:gd name="connsiteX38" fmla="*/ 3432 w 10000"/>
                  <a:gd name="connsiteY38" fmla="*/ 463 h 10000"/>
                  <a:gd name="connsiteX39" fmla="*/ 3144 w 10000"/>
                  <a:gd name="connsiteY39" fmla="*/ 369 h 10000"/>
                  <a:gd name="connsiteX40" fmla="*/ 3000 w 10000"/>
                  <a:gd name="connsiteY40" fmla="*/ 740 h 10000"/>
                  <a:gd name="connsiteX41" fmla="*/ 2712 w 10000"/>
                  <a:gd name="connsiteY41" fmla="*/ 740 h 10000"/>
                  <a:gd name="connsiteX42" fmla="*/ 2500 w 10000"/>
                  <a:gd name="connsiteY42" fmla="*/ 927 h 10000"/>
                  <a:gd name="connsiteX43" fmla="*/ 2144 w 10000"/>
                  <a:gd name="connsiteY43" fmla="*/ 834 h 10000"/>
                  <a:gd name="connsiteX44" fmla="*/ 1932 w 10000"/>
                  <a:gd name="connsiteY44" fmla="*/ 1758 h 10000"/>
                  <a:gd name="connsiteX45" fmla="*/ 1356 w 10000"/>
                  <a:gd name="connsiteY45" fmla="*/ 834 h 10000"/>
                  <a:gd name="connsiteX46" fmla="*/ 1000 w 10000"/>
                  <a:gd name="connsiteY46" fmla="*/ 1573 h 10000"/>
                  <a:gd name="connsiteX47" fmla="*/ 212 w 10000"/>
                  <a:gd name="connsiteY47" fmla="*/ 1666 h 10000"/>
                  <a:gd name="connsiteX48" fmla="*/ 356 w 10000"/>
                  <a:gd name="connsiteY48" fmla="*/ 2407 h 10000"/>
                  <a:gd name="connsiteX49" fmla="*/ 0 w 10000"/>
                  <a:gd name="connsiteY49" fmla="*/ 2685 h 10000"/>
                  <a:gd name="connsiteX50" fmla="*/ 144 w 10000"/>
                  <a:gd name="connsiteY50" fmla="*/ 3703 h 10000"/>
                  <a:gd name="connsiteX51" fmla="*/ 1144 w 10000"/>
                  <a:gd name="connsiteY51" fmla="*/ 4351 h 10000"/>
                  <a:gd name="connsiteX52" fmla="*/ 1356 w 10000"/>
                  <a:gd name="connsiteY52" fmla="*/ 3981 h 10000"/>
                  <a:gd name="connsiteX53" fmla="*/ 1712 w 10000"/>
                  <a:gd name="connsiteY53" fmla="*/ 3703 h 10000"/>
                  <a:gd name="connsiteX54" fmla="*/ 2068 w 10000"/>
                  <a:gd name="connsiteY54" fmla="*/ 3889 h 10000"/>
                  <a:gd name="connsiteX55" fmla="*/ 2212 w 10000"/>
                  <a:gd name="connsiteY55" fmla="*/ 4073 h 10000"/>
                  <a:gd name="connsiteX56" fmla="*/ 2356 w 10000"/>
                  <a:gd name="connsiteY56" fmla="*/ 4258 h 10000"/>
                  <a:gd name="connsiteX57" fmla="*/ 2644 w 10000"/>
                  <a:gd name="connsiteY57" fmla="*/ 4258 h 10000"/>
                  <a:gd name="connsiteX58" fmla="*/ 2788 w 10000"/>
                  <a:gd name="connsiteY58" fmla="*/ 4444 h 10000"/>
                  <a:gd name="connsiteX59" fmla="*/ 2856 w 10000"/>
                  <a:gd name="connsiteY59" fmla="*/ 4907 h 10000"/>
                  <a:gd name="connsiteX60" fmla="*/ 3068 w 10000"/>
                  <a:gd name="connsiteY60" fmla="*/ 5462 h 10000"/>
                  <a:gd name="connsiteX61" fmla="*/ 3144 w 10000"/>
                  <a:gd name="connsiteY61" fmla="*/ 5740 h 10000"/>
                  <a:gd name="connsiteX62" fmla="*/ 3356 w 10000"/>
                  <a:gd name="connsiteY62" fmla="*/ 5925 h 10000"/>
                  <a:gd name="connsiteX63" fmla="*/ 3644 w 10000"/>
                  <a:gd name="connsiteY63" fmla="*/ 6388 h 10000"/>
                  <a:gd name="connsiteX64" fmla="*/ 4000 w 10000"/>
                  <a:gd name="connsiteY64" fmla="*/ 6666 h 10000"/>
                  <a:gd name="connsiteX65" fmla="*/ 4212 w 10000"/>
                  <a:gd name="connsiteY65" fmla="*/ 6850 h 10000"/>
                  <a:gd name="connsiteX66" fmla="*/ 4356 w 10000"/>
                  <a:gd name="connsiteY66" fmla="*/ 7037 h 10000"/>
                  <a:gd name="connsiteX67" fmla="*/ 5288 w 10000"/>
                  <a:gd name="connsiteY67" fmla="*/ 8054 h 10000"/>
                  <a:gd name="connsiteX68" fmla="*/ 7212 w 10000"/>
                  <a:gd name="connsiteY68" fmla="*/ 9537 h 10000"/>
                  <a:gd name="connsiteX0" fmla="*/ 8500 w 10000"/>
                  <a:gd name="connsiteY0" fmla="*/ 10000 h 10000"/>
                  <a:gd name="connsiteX1" fmla="*/ 8568 w 10000"/>
                  <a:gd name="connsiteY1" fmla="*/ 9258 h 10000"/>
                  <a:gd name="connsiteX2" fmla="*/ 8856 w 10000"/>
                  <a:gd name="connsiteY2" fmla="*/ 8887 h 10000"/>
                  <a:gd name="connsiteX3" fmla="*/ 9356 w 10000"/>
                  <a:gd name="connsiteY3" fmla="*/ 8981 h 10000"/>
                  <a:gd name="connsiteX4" fmla="*/ 9712 w 10000"/>
                  <a:gd name="connsiteY4" fmla="*/ 9165 h 10000"/>
                  <a:gd name="connsiteX5" fmla="*/ 10000 w 10000"/>
                  <a:gd name="connsiteY5" fmla="*/ 9537 h 10000"/>
                  <a:gd name="connsiteX6" fmla="*/ 10000 w 10000"/>
                  <a:gd name="connsiteY6" fmla="*/ 9072 h 10000"/>
                  <a:gd name="connsiteX7" fmla="*/ 9788 w 10000"/>
                  <a:gd name="connsiteY7" fmla="*/ 8702 h 10000"/>
                  <a:gd name="connsiteX8" fmla="*/ 9500 w 10000"/>
                  <a:gd name="connsiteY8" fmla="*/ 8424 h 10000"/>
                  <a:gd name="connsiteX9" fmla="*/ 9212 w 10000"/>
                  <a:gd name="connsiteY9" fmla="*/ 8240 h 10000"/>
                  <a:gd name="connsiteX10" fmla="*/ 8500 w 10000"/>
                  <a:gd name="connsiteY10" fmla="*/ 7776 h 10000"/>
                  <a:gd name="connsiteX11" fmla="*/ 7788 w 10000"/>
                  <a:gd name="connsiteY11" fmla="*/ 7315 h 10000"/>
                  <a:gd name="connsiteX12" fmla="*/ 7924 w 10000"/>
                  <a:gd name="connsiteY12" fmla="*/ 7129 h 10000"/>
                  <a:gd name="connsiteX13" fmla="*/ 7836 w 10000"/>
                  <a:gd name="connsiteY13" fmla="*/ 7210 h 10000"/>
                  <a:gd name="connsiteX14" fmla="*/ 7856 w 10000"/>
                  <a:gd name="connsiteY14" fmla="*/ 6944 h 10000"/>
                  <a:gd name="connsiteX15" fmla="*/ 7644 w 10000"/>
                  <a:gd name="connsiteY15" fmla="*/ 6757 h 10000"/>
                  <a:gd name="connsiteX16" fmla="*/ 7356 w 10000"/>
                  <a:gd name="connsiteY16" fmla="*/ 6850 h 10000"/>
                  <a:gd name="connsiteX17" fmla="*/ 6924 w 10000"/>
                  <a:gd name="connsiteY17" fmla="*/ 6850 h 10000"/>
                  <a:gd name="connsiteX18" fmla="*/ 6568 w 10000"/>
                  <a:gd name="connsiteY18" fmla="*/ 6573 h 10000"/>
                  <a:gd name="connsiteX19" fmla="*/ 6212 w 10000"/>
                  <a:gd name="connsiteY19" fmla="*/ 6110 h 10000"/>
                  <a:gd name="connsiteX20" fmla="*/ 6000 w 10000"/>
                  <a:gd name="connsiteY20" fmla="*/ 5648 h 10000"/>
                  <a:gd name="connsiteX21" fmla="*/ 5788 w 10000"/>
                  <a:gd name="connsiteY21" fmla="*/ 5184 h 10000"/>
                  <a:gd name="connsiteX22" fmla="*/ 5432 w 10000"/>
                  <a:gd name="connsiteY22" fmla="*/ 4721 h 10000"/>
                  <a:gd name="connsiteX23" fmla="*/ 4712 w 10000"/>
                  <a:gd name="connsiteY23" fmla="*/ 3981 h 10000"/>
                  <a:gd name="connsiteX24" fmla="*/ 4432 w 10000"/>
                  <a:gd name="connsiteY24" fmla="*/ 3425 h 10000"/>
                  <a:gd name="connsiteX25" fmla="*/ 4432 w 10000"/>
                  <a:gd name="connsiteY25" fmla="*/ 3241 h 10000"/>
                  <a:gd name="connsiteX26" fmla="*/ 4568 w 10000"/>
                  <a:gd name="connsiteY26" fmla="*/ 2963 h 10000"/>
                  <a:gd name="connsiteX27" fmla="*/ 4644 w 10000"/>
                  <a:gd name="connsiteY27" fmla="*/ 2777 h 10000"/>
                  <a:gd name="connsiteX28" fmla="*/ 4568 w 10000"/>
                  <a:gd name="connsiteY28" fmla="*/ 2591 h 10000"/>
                  <a:gd name="connsiteX29" fmla="*/ 4500 w 10000"/>
                  <a:gd name="connsiteY29" fmla="*/ 2499 h 10000"/>
                  <a:gd name="connsiteX30" fmla="*/ 4500 w 10000"/>
                  <a:gd name="connsiteY30" fmla="*/ 2315 h 10000"/>
                  <a:gd name="connsiteX31" fmla="*/ 4712 w 10000"/>
                  <a:gd name="connsiteY31" fmla="*/ 2130 h 10000"/>
                  <a:gd name="connsiteX32" fmla="*/ 5432 w 10000"/>
                  <a:gd name="connsiteY32" fmla="*/ 1758 h 10000"/>
                  <a:gd name="connsiteX33" fmla="*/ 5500 w 10000"/>
                  <a:gd name="connsiteY33" fmla="*/ 1666 h 10000"/>
                  <a:gd name="connsiteX34" fmla="*/ 5432 w 10000"/>
                  <a:gd name="connsiteY34" fmla="*/ 1018 h 10000"/>
                  <a:gd name="connsiteX35" fmla="*/ 5500 w 10000"/>
                  <a:gd name="connsiteY35" fmla="*/ 649 h 10000"/>
                  <a:gd name="connsiteX36" fmla="*/ 4500 w 10000"/>
                  <a:gd name="connsiteY36" fmla="*/ 278 h 10000"/>
                  <a:gd name="connsiteX37" fmla="*/ 4356 w 10000"/>
                  <a:gd name="connsiteY37" fmla="*/ 0 h 10000"/>
                  <a:gd name="connsiteX38" fmla="*/ 3712 w 10000"/>
                  <a:gd name="connsiteY38" fmla="*/ 92 h 10000"/>
                  <a:gd name="connsiteX39" fmla="*/ 3432 w 10000"/>
                  <a:gd name="connsiteY39" fmla="*/ 463 h 10000"/>
                  <a:gd name="connsiteX40" fmla="*/ 3144 w 10000"/>
                  <a:gd name="connsiteY40" fmla="*/ 369 h 10000"/>
                  <a:gd name="connsiteX41" fmla="*/ 3000 w 10000"/>
                  <a:gd name="connsiteY41" fmla="*/ 740 h 10000"/>
                  <a:gd name="connsiteX42" fmla="*/ 2712 w 10000"/>
                  <a:gd name="connsiteY42" fmla="*/ 740 h 10000"/>
                  <a:gd name="connsiteX43" fmla="*/ 2500 w 10000"/>
                  <a:gd name="connsiteY43" fmla="*/ 927 h 10000"/>
                  <a:gd name="connsiteX44" fmla="*/ 2144 w 10000"/>
                  <a:gd name="connsiteY44" fmla="*/ 834 h 10000"/>
                  <a:gd name="connsiteX45" fmla="*/ 1932 w 10000"/>
                  <a:gd name="connsiteY45" fmla="*/ 1758 h 10000"/>
                  <a:gd name="connsiteX46" fmla="*/ 1356 w 10000"/>
                  <a:gd name="connsiteY46" fmla="*/ 834 h 10000"/>
                  <a:gd name="connsiteX47" fmla="*/ 1000 w 10000"/>
                  <a:gd name="connsiteY47" fmla="*/ 1573 h 10000"/>
                  <a:gd name="connsiteX48" fmla="*/ 212 w 10000"/>
                  <a:gd name="connsiteY48" fmla="*/ 1666 h 10000"/>
                  <a:gd name="connsiteX49" fmla="*/ 356 w 10000"/>
                  <a:gd name="connsiteY49" fmla="*/ 2407 h 10000"/>
                  <a:gd name="connsiteX50" fmla="*/ 0 w 10000"/>
                  <a:gd name="connsiteY50" fmla="*/ 2685 h 10000"/>
                  <a:gd name="connsiteX51" fmla="*/ 144 w 10000"/>
                  <a:gd name="connsiteY51" fmla="*/ 3703 h 10000"/>
                  <a:gd name="connsiteX52" fmla="*/ 1144 w 10000"/>
                  <a:gd name="connsiteY52" fmla="*/ 4351 h 10000"/>
                  <a:gd name="connsiteX53" fmla="*/ 1356 w 10000"/>
                  <a:gd name="connsiteY53" fmla="*/ 3981 h 10000"/>
                  <a:gd name="connsiteX54" fmla="*/ 1712 w 10000"/>
                  <a:gd name="connsiteY54" fmla="*/ 3703 h 10000"/>
                  <a:gd name="connsiteX55" fmla="*/ 2068 w 10000"/>
                  <a:gd name="connsiteY55" fmla="*/ 3889 h 10000"/>
                  <a:gd name="connsiteX56" fmla="*/ 2212 w 10000"/>
                  <a:gd name="connsiteY56" fmla="*/ 4073 h 10000"/>
                  <a:gd name="connsiteX57" fmla="*/ 2356 w 10000"/>
                  <a:gd name="connsiteY57" fmla="*/ 4258 h 10000"/>
                  <a:gd name="connsiteX58" fmla="*/ 2644 w 10000"/>
                  <a:gd name="connsiteY58" fmla="*/ 4258 h 10000"/>
                  <a:gd name="connsiteX59" fmla="*/ 2788 w 10000"/>
                  <a:gd name="connsiteY59" fmla="*/ 4444 h 10000"/>
                  <a:gd name="connsiteX60" fmla="*/ 2856 w 10000"/>
                  <a:gd name="connsiteY60" fmla="*/ 4907 h 10000"/>
                  <a:gd name="connsiteX61" fmla="*/ 3068 w 10000"/>
                  <a:gd name="connsiteY61" fmla="*/ 5462 h 10000"/>
                  <a:gd name="connsiteX62" fmla="*/ 3144 w 10000"/>
                  <a:gd name="connsiteY62" fmla="*/ 5740 h 10000"/>
                  <a:gd name="connsiteX63" fmla="*/ 3356 w 10000"/>
                  <a:gd name="connsiteY63" fmla="*/ 5925 h 10000"/>
                  <a:gd name="connsiteX64" fmla="*/ 3644 w 10000"/>
                  <a:gd name="connsiteY64" fmla="*/ 6388 h 10000"/>
                  <a:gd name="connsiteX65" fmla="*/ 4000 w 10000"/>
                  <a:gd name="connsiteY65" fmla="*/ 6666 h 10000"/>
                  <a:gd name="connsiteX66" fmla="*/ 4212 w 10000"/>
                  <a:gd name="connsiteY66" fmla="*/ 6850 h 10000"/>
                  <a:gd name="connsiteX67" fmla="*/ 4356 w 10000"/>
                  <a:gd name="connsiteY67" fmla="*/ 7037 h 10000"/>
                  <a:gd name="connsiteX68" fmla="*/ 5288 w 10000"/>
                  <a:gd name="connsiteY68" fmla="*/ 8054 h 10000"/>
                  <a:gd name="connsiteX69" fmla="*/ 7212 w 10000"/>
                  <a:gd name="connsiteY69" fmla="*/ 9537 h 10000"/>
                  <a:gd name="connsiteX0" fmla="*/ 8500 w 10000"/>
                  <a:gd name="connsiteY0" fmla="*/ 10000 h 10000"/>
                  <a:gd name="connsiteX1" fmla="*/ 8568 w 10000"/>
                  <a:gd name="connsiteY1" fmla="*/ 9258 h 10000"/>
                  <a:gd name="connsiteX2" fmla="*/ 8856 w 10000"/>
                  <a:gd name="connsiteY2" fmla="*/ 8887 h 10000"/>
                  <a:gd name="connsiteX3" fmla="*/ 9356 w 10000"/>
                  <a:gd name="connsiteY3" fmla="*/ 8981 h 10000"/>
                  <a:gd name="connsiteX4" fmla="*/ 9712 w 10000"/>
                  <a:gd name="connsiteY4" fmla="*/ 9165 h 10000"/>
                  <a:gd name="connsiteX5" fmla="*/ 10000 w 10000"/>
                  <a:gd name="connsiteY5" fmla="*/ 9537 h 10000"/>
                  <a:gd name="connsiteX6" fmla="*/ 10000 w 10000"/>
                  <a:gd name="connsiteY6" fmla="*/ 9072 h 10000"/>
                  <a:gd name="connsiteX7" fmla="*/ 9788 w 10000"/>
                  <a:gd name="connsiteY7" fmla="*/ 8702 h 10000"/>
                  <a:gd name="connsiteX8" fmla="*/ 9500 w 10000"/>
                  <a:gd name="connsiteY8" fmla="*/ 8424 h 10000"/>
                  <a:gd name="connsiteX9" fmla="*/ 9212 w 10000"/>
                  <a:gd name="connsiteY9" fmla="*/ 8240 h 10000"/>
                  <a:gd name="connsiteX10" fmla="*/ 8500 w 10000"/>
                  <a:gd name="connsiteY10" fmla="*/ 7776 h 10000"/>
                  <a:gd name="connsiteX11" fmla="*/ 7788 w 10000"/>
                  <a:gd name="connsiteY11" fmla="*/ 7315 h 10000"/>
                  <a:gd name="connsiteX12" fmla="*/ 7924 w 10000"/>
                  <a:gd name="connsiteY12" fmla="*/ 7129 h 10000"/>
                  <a:gd name="connsiteX13" fmla="*/ 7836 w 10000"/>
                  <a:gd name="connsiteY13" fmla="*/ 7210 h 10000"/>
                  <a:gd name="connsiteX14" fmla="*/ 7644 w 10000"/>
                  <a:gd name="connsiteY14" fmla="*/ 6757 h 10000"/>
                  <a:gd name="connsiteX15" fmla="*/ 7356 w 10000"/>
                  <a:gd name="connsiteY15" fmla="*/ 6850 h 10000"/>
                  <a:gd name="connsiteX16" fmla="*/ 6924 w 10000"/>
                  <a:gd name="connsiteY16" fmla="*/ 6850 h 10000"/>
                  <a:gd name="connsiteX17" fmla="*/ 6568 w 10000"/>
                  <a:gd name="connsiteY17" fmla="*/ 6573 h 10000"/>
                  <a:gd name="connsiteX18" fmla="*/ 6212 w 10000"/>
                  <a:gd name="connsiteY18" fmla="*/ 6110 h 10000"/>
                  <a:gd name="connsiteX19" fmla="*/ 6000 w 10000"/>
                  <a:gd name="connsiteY19" fmla="*/ 5648 h 10000"/>
                  <a:gd name="connsiteX20" fmla="*/ 5788 w 10000"/>
                  <a:gd name="connsiteY20" fmla="*/ 5184 h 10000"/>
                  <a:gd name="connsiteX21" fmla="*/ 5432 w 10000"/>
                  <a:gd name="connsiteY21" fmla="*/ 4721 h 10000"/>
                  <a:gd name="connsiteX22" fmla="*/ 4712 w 10000"/>
                  <a:gd name="connsiteY22" fmla="*/ 3981 h 10000"/>
                  <a:gd name="connsiteX23" fmla="*/ 4432 w 10000"/>
                  <a:gd name="connsiteY23" fmla="*/ 3425 h 10000"/>
                  <a:gd name="connsiteX24" fmla="*/ 4432 w 10000"/>
                  <a:gd name="connsiteY24" fmla="*/ 3241 h 10000"/>
                  <a:gd name="connsiteX25" fmla="*/ 4568 w 10000"/>
                  <a:gd name="connsiteY25" fmla="*/ 2963 h 10000"/>
                  <a:gd name="connsiteX26" fmla="*/ 4644 w 10000"/>
                  <a:gd name="connsiteY26" fmla="*/ 2777 h 10000"/>
                  <a:gd name="connsiteX27" fmla="*/ 4568 w 10000"/>
                  <a:gd name="connsiteY27" fmla="*/ 2591 h 10000"/>
                  <a:gd name="connsiteX28" fmla="*/ 4500 w 10000"/>
                  <a:gd name="connsiteY28" fmla="*/ 2499 h 10000"/>
                  <a:gd name="connsiteX29" fmla="*/ 4500 w 10000"/>
                  <a:gd name="connsiteY29" fmla="*/ 2315 h 10000"/>
                  <a:gd name="connsiteX30" fmla="*/ 4712 w 10000"/>
                  <a:gd name="connsiteY30" fmla="*/ 2130 h 10000"/>
                  <a:gd name="connsiteX31" fmla="*/ 5432 w 10000"/>
                  <a:gd name="connsiteY31" fmla="*/ 1758 h 10000"/>
                  <a:gd name="connsiteX32" fmla="*/ 5500 w 10000"/>
                  <a:gd name="connsiteY32" fmla="*/ 1666 h 10000"/>
                  <a:gd name="connsiteX33" fmla="*/ 5432 w 10000"/>
                  <a:gd name="connsiteY33" fmla="*/ 1018 h 10000"/>
                  <a:gd name="connsiteX34" fmla="*/ 5500 w 10000"/>
                  <a:gd name="connsiteY34" fmla="*/ 649 h 10000"/>
                  <a:gd name="connsiteX35" fmla="*/ 4500 w 10000"/>
                  <a:gd name="connsiteY35" fmla="*/ 278 h 10000"/>
                  <a:gd name="connsiteX36" fmla="*/ 4356 w 10000"/>
                  <a:gd name="connsiteY36" fmla="*/ 0 h 10000"/>
                  <a:gd name="connsiteX37" fmla="*/ 3712 w 10000"/>
                  <a:gd name="connsiteY37" fmla="*/ 92 h 10000"/>
                  <a:gd name="connsiteX38" fmla="*/ 3432 w 10000"/>
                  <a:gd name="connsiteY38" fmla="*/ 463 h 10000"/>
                  <a:gd name="connsiteX39" fmla="*/ 3144 w 10000"/>
                  <a:gd name="connsiteY39" fmla="*/ 369 h 10000"/>
                  <a:gd name="connsiteX40" fmla="*/ 3000 w 10000"/>
                  <a:gd name="connsiteY40" fmla="*/ 740 h 10000"/>
                  <a:gd name="connsiteX41" fmla="*/ 2712 w 10000"/>
                  <a:gd name="connsiteY41" fmla="*/ 740 h 10000"/>
                  <a:gd name="connsiteX42" fmla="*/ 2500 w 10000"/>
                  <a:gd name="connsiteY42" fmla="*/ 927 h 10000"/>
                  <a:gd name="connsiteX43" fmla="*/ 2144 w 10000"/>
                  <a:gd name="connsiteY43" fmla="*/ 834 h 10000"/>
                  <a:gd name="connsiteX44" fmla="*/ 1932 w 10000"/>
                  <a:gd name="connsiteY44" fmla="*/ 1758 h 10000"/>
                  <a:gd name="connsiteX45" fmla="*/ 1356 w 10000"/>
                  <a:gd name="connsiteY45" fmla="*/ 834 h 10000"/>
                  <a:gd name="connsiteX46" fmla="*/ 1000 w 10000"/>
                  <a:gd name="connsiteY46" fmla="*/ 1573 h 10000"/>
                  <a:gd name="connsiteX47" fmla="*/ 212 w 10000"/>
                  <a:gd name="connsiteY47" fmla="*/ 1666 h 10000"/>
                  <a:gd name="connsiteX48" fmla="*/ 356 w 10000"/>
                  <a:gd name="connsiteY48" fmla="*/ 2407 h 10000"/>
                  <a:gd name="connsiteX49" fmla="*/ 0 w 10000"/>
                  <a:gd name="connsiteY49" fmla="*/ 2685 h 10000"/>
                  <a:gd name="connsiteX50" fmla="*/ 144 w 10000"/>
                  <a:gd name="connsiteY50" fmla="*/ 3703 h 10000"/>
                  <a:gd name="connsiteX51" fmla="*/ 1144 w 10000"/>
                  <a:gd name="connsiteY51" fmla="*/ 4351 h 10000"/>
                  <a:gd name="connsiteX52" fmla="*/ 1356 w 10000"/>
                  <a:gd name="connsiteY52" fmla="*/ 3981 h 10000"/>
                  <a:gd name="connsiteX53" fmla="*/ 1712 w 10000"/>
                  <a:gd name="connsiteY53" fmla="*/ 3703 h 10000"/>
                  <a:gd name="connsiteX54" fmla="*/ 2068 w 10000"/>
                  <a:gd name="connsiteY54" fmla="*/ 3889 h 10000"/>
                  <a:gd name="connsiteX55" fmla="*/ 2212 w 10000"/>
                  <a:gd name="connsiteY55" fmla="*/ 4073 h 10000"/>
                  <a:gd name="connsiteX56" fmla="*/ 2356 w 10000"/>
                  <a:gd name="connsiteY56" fmla="*/ 4258 h 10000"/>
                  <a:gd name="connsiteX57" fmla="*/ 2644 w 10000"/>
                  <a:gd name="connsiteY57" fmla="*/ 4258 h 10000"/>
                  <a:gd name="connsiteX58" fmla="*/ 2788 w 10000"/>
                  <a:gd name="connsiteY58" fmla="*/ 4444 h 10000"/>
                  <a:gd name="connsiteX59" fmla="*/ 2856 w 10000"/>
                  <a:gd name="connsiteY59" fmla="*/ 4907 h 10000"/>
                  <a:gd name="connsiteX60" fmla="*/ 3068 w 10000"/>
                  <a:gd name="connsiteY60" fmla="*/ 5462 h 10000"/>
                  <a:gd name="connsiteX61" fmla="*/ 3144 w 10000"/>
                  <a:gd name="connsiteY61" fmla="*/ 5740 h 10000"/>
                  <a:gd name="connsiteX62" fmla="*/ 3356 w 10000"/>
                  <a:gd name="connsiteY62" fmla="*/ 5925 h 10000"/>
                  <a:gd name="connsiteX63" fmla="*/ 3644 w 10000"/>
                  <a:gd name="connsiteY63" fmla="*/ 6388 h 10000"/>
                  <a:gd name="connsiteX64" fmla="*/ 4000 w 10000"/>
                  <a:gd name="connsiteY64" fmla="*/ 6666 h 10000"/>
                  <a:gd name="connsiteX65" fmla="*/ 4212 w 10000"/>
                  <a:gd name="connsiteY65" fmla="*/ 6850 h 10000"/>
                  <a:gd name="connsiteX66" fmla="*/ 4356 w 10000"/>
                  <a:gd name="connsiteY66" fmla="*/ 7037 h 10000"/>
                  <a:gd name="connsiteX67" fmla="*/ 5288 w 10000"/>
                  <a:gd name="connsiteY67" fmla="*/ 8054 h 10000"/>
                  <a:gd name="connsiteX68" fmla="*/ 7212 w 10000"/>
                  <a:gd name="connsiteY68" fmla="*/ 9537 h 10000"/>
                  <a:gd name="connsiteX0" fmla="*/ 8500 w 10000"/>
                  <a:gd name="connsiteY0" fmla="*/ 10000 h 10000"/>
                  <a:gd name="connsiteX1" fmla="*/ 8568 w 10000"/>
                  <a:gd name="connsiteY1" fmla="*/ 9258 h 10000"/>
                  <a:gd name="connsiteX2" fmla="*/ 8856 w 10000"/>
                  <a:gd name="connsiteY2" fmla="*/ 8887 h 10000"/>
                  <a:gd name="connsiteX3" fmla="*/ 9356 w 10000"/>
                  <a:gd name="connsiteY3" fmla="*/ 8981 h 10000"/>
                  <a:gd name="connsiteX4" fmla="*/ 9712 w 10000"/>
                  <a:gd name="connsiteY4" fmla="*/ 9165 h 10000"/>
                  <a:gd name="connsiteX5" fmla="*/ 10000 w 10000"/>
                  <a:gd name="connsiteY5" fmla="*/ 9537 h 10000"/>
                  <a:gd name="connsiteX6" fmla="*/ 10000 w 10000"/>
                  <a:gd name="connsiteY6" fmla="*/ 9072 h 10000"/>
                  <a:gd name="connsiteX7" fmla="*/ 9788 w 10000"/>
                  <a:gd name="connsiteY7" fmla="*/ 8702 h 10000"/>
                  <a:gd name="connsiteX8" fmla="*/ 9500 w 10000"/>
                  <a:gd name="connsiteY8" fmla="*/ 8424 h 10000"/>
                  <a:gd name="connsiteX9" fmla="*/ 9212 w 10000"/>
                  <a:gd name="connsiteY9" fmla="*/ 8240 h 10000"/>
                  <a:gd name="connsiteX10" fmla="*/ 8500 w 10000"/>
                  <a:gd name="connsiteY10" fmla="*/ 7776 h 10000"/>
                  <a:gd name="connsiteX11" fmla="*/ 7788 w 10000"/>
                  <a:gd name="connsiteY11" fmla="*/ 7315 h 10000"/>
                  <a:gd name="connsiteX12" fmla="*/ 7924 w 10000"/>
                  <a:gd name="connsiteY12" fmla="*/ 7129 h 10000"/>
                  <a:gd name="connsiteX13" fmla="*/ 7644 w 10000"/>
                  <a:gd name="connsiteY13" fmla="*/ 6757 h 10000"/>
                  <a:gd name="connsiteX14" fmla="*/ 7356 w 10000"/>
                  <a:gd name="connsiteY14" fmla="*/ 6850 h 10000"/>
                  <a:gd name="connsiteX15" fmla="*/ 6924 w 10000"/>
                  <a:gd name="connsiteY15" fmla="*/ 6850 h 10000"/>
                  <a:gd name="connsiteX16" fmla="*/ 6568 w 10000"/>
                  <a:gd name="connsiteY16" fmla="*/ 6573 h 10000"/>
                  <a:gd name="connsiteX17" fmla="*/ 6212 w 10000"/>
                  <a:gd name="connsiteY17" fmla="*/ 6110 h 10000"/>
                  <a:gd name="connsiteX18" fmla="*/ 6000 w 10000"/>
                  <a:gd name="connsiteY18" fmla="*/ 5648 h 10000"/>
                  <a:gd name="connsiteX19" fmla="*/ 5788 w 10000"/>
                  <a:gd name="connsiteY19" fmla="*/ 5184 h 10000"/>
                  <a:gd name="connsiteX20" fmla="*/ 5432 w 10000"/>
                  <a:gd name="connsiteY20" fmla="*/ 4721 h 10000"/>
                  <a:gd name="connsiteX21" fmla="*/ 4712 w 10000"/>
                  <a:gd name="connsiteY21" fmla="*/ 3981 h 10000"/>
                  <a:gd name="connsiteX22" fmla="*/ 4432 w 10000"/>
                  <a:gd name="connsiteY22" fmla="*/ 3425 h 10000"/>
                  <a:gd name="connsiteX23" fmla="*/ 4432 w 10000"/>
                  <a:gd name="connsiteY23" fmla="*/ 3241 h 10000"/>
                  <a:gd name="connsiteX24" fmla="*/ 4568 w 10000"/>
                  <a:gd name="connsiteY24" fmla="*/ 2963 h 10000"/>
                  <a:gd name="connsiteX25" fmla="*/ 4644 w 10000"/>
                  <a:gd name="connsiteY25" fmla="*/ 2777 h 10000"/>
                  <a:gd name="connsiteX26" fmla="*/ 4568 w 10000"/>
                  <a:gd name="connsiteY26" fmla="*/ 2591 h 10000"/>
                  <a:gd name="connsiteX27" fmla="*/ 4500 w 10000"/>
                  <a:gd name="connsiteY27" fmla="*/ 2499 h 10000"/>
                  <a:gd name="connsiteX28" fmla="*/ 4500 w 10000"/>
                  <a:gd name="connsiteY28" fmla="*/ 2315 h 10000"/>
                  <a:gd name="connsiteX29" fmla="*/ 4712 w 10000"/>
                  <a:gd name="connsiteY29" fmla="*/ 2130 h 10000"/>
                  <a:gd name="connsiteX30" fmla="*/ 5432 w 10000"/>
                  <a:gd name="connsiteY30" fmla="*/ 1758 h 10000"/>
                  <a:gd name="connsiteX31" fmla="*/ 5500 w 10000"/>
                  <a:gd name="connsiteY31" fmla="*/ 1666 h 10000"/>
                  <a:gd name="connsiteX32" fmla="*/ 5432 w 10000"/>
                  <a:gd name="connsiteY32" fmla="*/ 1018 h 10000"/>
                  <a:gd name="connsiteX33" fmla="*/ 5500 w 10000"/>
                  <a:gd name="connsiteY33" fmla="*/ 649 h 10000"/>
                  <a:gd name="connsiteX34" fmla="*/ 4500 w 10000"/>
                  <a:gd name="connsiteY34" fmla="*/ 278 h 10000"/>
                  <a:gd name="connsiteX35" fmla="*/ 4356 w 10000"/>
                  <a:gd name="connsiteY35" fmla="*/ 0 h 10000"/>
                  <a:gd name="connsiteX36" fmla="*/ 3712 w 10000"/>
                  <a:gd name="connsiteY36" fmla="*/ 92 h 10000"/>
                  <a:gd name="connsiteX37" fmla="*/ 3432 w 10000"/>
                  <a:gd name="connsiteY37" fmla="*/ 463 h 10000"/>
                  <a:gd name="connsiteX38" fmla="*/ 3144 w 10000"/>
                  <a:gd name="connsiteY38" fmla="*/ 369 h 10000"/>
                  <a:gd name="connsiteX39" fmla="*/ 3000 w 10000"/>
                  <a:gd name="connsiteY39" fmla="*/ 740 h 10000"/>
                  <a:gd name="connsiteX40" fmla="*/ 2712 w 10000"/>
                  <a:gd name="connsiteY40" fmla="*/ 740 h 10000"/>
                  <a:gd name="connsiteX41" fmla="*/ 2500 w 10000"/>
                  <a:gd name="connsiteY41" fmla="*/ 927 h 10000"/>
                  <a:gd name="connsiteX42" fmla="*/ 2144 w 10000"/>
                  <a:gd name="connsiteY42" fmla="*/ 834 h 10000"/>
                  <a:gd name="connsiteX43" fmla="*/ 1932 w 10000"/>
                  <a:gd name="connsiteY43" fmla="*/ 1758 h 10000"/>
                  <a:gd name="connsiteX44" fmla="*/ 1356 w 10000"/>
                  <a:gd name="connsiteY44" fmla="*/ 834 h 10000"/>
                  <a:gd name="connsiteX45" fmla="*/ 1000 w 10000"/>
                  <a:gd name="connsiteY45" fmla="*/ 1573 h 10000"/>
                  <a:gd name="connsiteX46" fmla="*/ 212 w 10000"/>
                  <a:gd name="connsiteY46" fmla="*/ 1666 h 10000"/>
                  <a:gd name="connsiteX47" fmla="*/ 356 w 10000"/>
                  <a:gd name="connsiteY47" fmla="*/ 2407 h 10000"/>
                  <a:gd name="connsiteX48" fmla="*/ 0 w 10000"/>
                  <a:gd name="connsiteY48" fmla="*/ 2685 h 10000"/>
                  <a:gd name="connsiteX49" fmla="*/ 144 w 10000"/>
                  <a:gd name="connsiteY49" fmla="*/ 3703 h 10000"/>
                  <a:gd name="connsiteX50" fmla="*/ 1144 w 10000"/>
                  <a:gd name="connsiteY50" fmla="*/ 4351 h 10000"/>
                  <a:gd name="connsiteX51" fmla="*/ 1356 w 10000"/>
                  <a:gd name="connsiteY51" fmla="*/ 3981 h 10000"/>
                  <a:gd name="connsiteX52" fmla="*/ 1712 w 10000"/>
                  <a:gd name="connsiteY52" fmla="*/ 3703 h 10000"/>
                  <a:gd name="connsiteX53" fmla="*/ 2068 w 10000"/>
                  <a:gd name="connsiteY53" fmla="*/ 3889 h 10000"/>
                  <a:gd name="connsiteX54" fmla="*/ 2212 w 10000"/>
                  <a:gd name="connsiteY54" fmla="*/ 4073 h 10000"/>
                  <a:gd name="connsiteX55" fmla="*/ 2356 w 10000"/>
                  <a:gd name="connsiteY55" fmla="*/ 4258 h 10000"/>
                  <a:gd name="connsiteX56" fmla="*/ 2644 w 10000"/>
                  <a:gd name="connsiteY56" fmla="*/ 4258 h 10000"/>
                  <a:gd name="connsiteX57" fmla="*/ 2788 w 10000"/>
                  <a:gd name="connsiteY57" fmla="*/ 4444 h 10000"/>
                  <a:gd name="connsiteX58" fmla="*/ 2856 w 10000"/>
                  <a:gd name="connsiteY58" fmla="*/ 4907 h 10000"/>
                  <a:gd name="connsiteX59" fmla="*/ 3068 w 10000"/>
                  <a:gd name="connsiteY59" fmla="*/ 5462 h 10000"/>
                  <a:gd name="connsiteX60" fmla="*/ 3144 w 10000"/>
                  <a:gd name="connsiteY60" fmla="*/ 5740 h 10000"/>
                  <a:gd name="connsiteX61" fmla="*/ 3356 w 10000"/>
                  <a:gd name="connsiteY61" fmla="*/ 5925 h 10000"/>
                  <a:gd name="connsiteX62" fmla="*/ 3644 w 10000"/>
                  <a:gd name="connsiteY62" fmla="*/ 6388 h 10000"/>
                  <a:gd name="connsiteX63" fmla="*/ 4000 w 10000"/>
                  <a:gd name="connsiteY63" fmla="*/ 6666 h 10000"/>
                  <a:gd name="connsiteX64" fmla="*/ 4212 w 10000"/>
                  <a:gd name="connsiteY64" fmla="*/ 6850 h 10000"/>
                  <a:gd name="connsiteX65" fmla="*/ 4356 w 10000"/>
                  <a:gd name="connsiteY65" fmla="*/ 7037 h 10000"/>
                  <a:gd name="connsiteX66" fmla="*/ 5288 w 10000"/>
                  <a:gd name="connsiteY66" fmla="*/ 8054 h 10000"/>
                  <a:gd name="connsiteX67" fmla="*/ 7212 w 10000"/>
                  <a:gd name="connsiteY67" fmla="*/ 9537 h 10000"/>
                  <a:gd name="connsiteX0" fmla="*/ 8500 w 10000"/>
                  <a:gd name="connsiteY0" fmla="*/ 10000 h 10000"/>
                  <a:gd name="connsiteX1" fmla="*/ 8568 w 10000"/>
                  <a:gd name="connsiteY1" fmla="*/ 9258 h 10000"/>
                  <a:gd name="connsiteX2" fmla="*/ 8856 w 10000"/>
                  <a:gd name="connsiteY2" fmla="*/ 8887 h 10000"/>
                  <a:gd name="connsiteX3" fmla="*/ 9356 w 10000"/>
                  <a:gd name="connsiteY3" fmla="*/ 8981 h 10000"/>
                  <a:gd name="connsiteX4" fmla="*/ 9712 w 10000"/>
                  <a:gd name="connsiteY4" fmla="*/ 9165 h 10000"/>
                  <a:gd name="connsiteX5" fmla="*/ 10000 w 10000"/>
                  <a:gd name="connsiteY5" fmla="*/ 9537 h 10000"/>
                  <a:gd name="connsiteX6" fmla="*/ 10000 w 10000"/>
                  <a:gd name="connsiteY6" fmla="*/ 9072 h 10000"/>
                  <a:gd name="connsiteX7" fmla="*/ 9788 w 10000"/>
                  <a:gd name="connsiteY7" fmla="*/ 8702 h 10000"/>
                  <a:gd name="connsiteX8" fmla="*/ 9500 w 10000"/>
                  <a:gd name="connsiteY8" fmla="*/ 8424 h 10000"/>
                  <a:gd name="connsiteX9" fmla="*/ 9212 w 10000"/>
                  <a:gd name="connsiteY9" fmla="*/ 8240 h 10000"/>
                  <a:gd name="connsiteX10" fmla="*/ 8500 w 10000"/>
                  <a:gd name="connsiteY10" fmla="*/ 7776 h 10000"/>
                  <a:gd name="connsiteX11" fmla="*/ 7788 w 10000"/>
                  <a:gd name="connsiteY11" fmla="*/ 7315 h 10000"/>
                  <a:gd name="connsiteX12" fmla="*/ 7924 w 10000"/>
                  <a:gd name="connsiteY12" fmla="*/ 7129 h 10000"/>
                  <a:gd name="connsiteX13" fmla="*/ 7644 w 10000"/>
                  <a:gd name="connsiteY13" fmla="*/ 6757 h 10000"/>
                  <a:gd name="connsiteX14" fmla="*/ 7356 w 10000"/>
                  <a:gd name="connsiteY14" fmla="*/ 6850 h 10000"/>
                  <a:gd name="connsiteX15" fmla="*/ 6924 w 10000"/>
                  <a:gd name="connsiteY15" fmla="*/ 6850 h 10000"/>
                  <a:gd name="connsiteX16" fmla="*/ 6212 w 10000"/>
                  <a:gd name="connsiteY16" fmla="*/ 6110 h 10000"/>
                  <a:gd name="connsiteX17" fmla="*/ 6000 w 10000"/>
                  <a:gd name="connsiteY17" fmla="*/ 5648 h 10000"/>
                  <a:gd name="connsiteX18" fmla="*/ 5788 w 10000"/>
                  <a:gd name="connsiteY18" fmla="*/ 5184 h 10000"/>
                  <a:gd name="connsiteX19" fmla="*/ 5432 w 10000"/>
                  <a:gd name="connsiteY19" fmla="*/ 4721 h 10000"/>
                  <a:gd name="connsiteX20" fmla="*/ 4712 w 10000"/>
                  <a:gd name="connsiteY20" fmla="*/ 3981 h 10000"/>
                  <a:gd name="connsiteX21" fmla="*/ 4432 w 10000"/>
                  <a:gd name="connsiteY21" fmla="*/ 3425 h 10000"/>
                  <a:gd name="connsiteX22" fmla="*/ 4432 w 10000"/>
                  <a:gd name="connsiteY22" fmla="*/ 3241 h 10000"/>
                  <a:gd name="connsiteX23" fmla="*/ 4568 w 10000"/>
                  <a:gd name="connsiteY23" fmla="*/ 2963 h 10000"/>
                  <a:gd name="connsiteX24" fmla="*/ 4644 w 10000"/>
                  <a:gd name="connsiteY24" fmla="*/ 2777 h 10000"/>
                  <a:gd name="connsiteX25" fmla="*/ 4568 w 10000"/>
                  <a:gd name="connsiteY25" fmla="*/ 2591 h 10000"/>
                  <a:gd name="connsiteX26" fmla="*/ 4500 w 10000"/>
                  <a:gd name="connsiteY26" fmla="*/ 2499 h 10000"/>
                  <a:gd name="connsiteX27" fmla="*/ 4500 w 10000"/>
                  <a:gd name="connsiteY27" fmla="*/ 2315 h 10000"/>
                  <a:gd name="connsiteX28" fmla="*/ 4712 w 10000"/>
                  <a:gd name="connsiteY28" fmla="*/ 2130 h 10000"/>
                  <a:gd name="connsiteX29" fmla="*/ 5432 w 10000"/>
                  <a:gd name="connsiteY29" fmla="*/ 1758 h 10000"/>
                  <a:gd name="connsiteX30" fmla="*/ 5500 w 10000"/>
                  <a:gd name="connsiteY30" fmla="*/ 1666 h 10000"/>
                  <a:gd name="connsiteX31" fmla="*/ 5432 w 10000"/>
                  <a:gd name="connsiteY31" fmla="*/ 1018 h 10000"/>
                  <a:gd name="connsiteX32" fmla="*/ 5500 w 10000"/>
                  <a:gd name="connsiteY32" fmla="*/ 649 h 10000"/>
                  <a:gd name="connsiteX33" fmla="*/ 4500 w 10000"/>
                  <a:gd name="connsiteY33" fmla="*/ 278 h 10000"/>
                  <a:gd name="connsiteX34" fmla="*/ 4356 w 10000"/>
                  <a:gd name="connsiteY34" fmla="*/ 0 h 10000"/>
                  <a:gd name="connsiteX35" fmla="*/ 3712 w 10000"/>
                  <a:gd name="connsiteY35" fmla="*/ 92 h 10000"/>
                  <a:gd name="connsiteX36" fmla="*/ 3432 w 10000"/>
                  <a:gd name="connsiteY36" fmla="*/ 463 h 10000"/>
                  <a:gd name="connsiteX37" fmla="*/ 3144 w 10000"/>
                  <a:gd name="connsiteY37" fmla="*/ 369 h 10000"/>
                  <a:gd name="connsiteX38" fmla="*/ 3000 w 10000"/>
                  <a:gd name="connsiteY38" fmla="*/ 740 h 10000"/>
                  <a:gd name="connsiteX39" fmla="*/ 2712 w 10000"/>
                  <a:gd name="connsiteY39" fmla="*/ 740 h 10000"/>
                  <a:gd name="connsiteX40" fmla="*/ 2500 w 10000"/>
                  <a:gd name="connsiteY40" fmla="*/ 927 h 10000"/>
                  <a:gd name="connsiteX41" fmla="*/ 2144 w 10000"/>
                  <a:gd name="connsiteY41" fmla="*/ 834 h 10000"/>
                  <a:gd name="connsiteX42" fmla="*/ 1932 w 10000"/>
                  <a:gd name="connsiteY42" fmla="*/ 1758 h 10000"/>
                  <a:gd name="connsiteX43" fmla="*/ 1356 w 10000"/>
                  <a:gd name="connsiteY43" fmla="*/ 834 h 10000"/>
                  <a:gd name="connsiteX44" fmla="*/ 1000 w 10000"/>
                  <a:gd name="connsiteY44" fmla="*/ 1573 h 10000"/>
                  <a:gd name="connsiteX45" fmla="*/ 212 w 10000"/>
                  <a:gd name="connsiteY45" fmla="*/ 1666 h 10000"/>
                  <a:gd name="connsiteX46" fmla="*/ 356 w 10000"/>
                  <a:gd name="connsiteY46" fmla="*/ 2407 h 10000"/>
                  <a:gd name="connsiteX47" fmla="*/ 0 w 10000"/>
                  <a:gd name="connsiteY47" fmla="*/ 2685 h 10000"/>
                  <a:gd name="connsiteX48" fmla="*/ 144 w 10000"/>
                  <a:gd name="connsiteY48" fmla="*/ 3703 h 10000"/>
                  <a:gd name="connsiteX49" fmla="*/ 1144 w 10000"/>
                  <a:gd name="connsiteY49" fmla="*/ 4351 h 10000"/>
                  <a:gd name="connsiteX50" fmla="*/ 1356 w 10000"/>
                  <a:gd name="connsiteY50" fmla="*/ 3981 h 10000"/>
                  <a:gd name="connsiteX51" fmla="*/ 1712 w 10000"/>
                  <a:gd name="connsiteY51" fmla="*/ 3703 h 10000"/>
                  <a:gd name="connsiteX52" fmla="*/ 2068 w 10000"/>
                  <a:gd name="connsiteY52" fmla="*/ 3889 h 10000"/>
                  <a:gd name="connsiteX53" fmla="*/ 2212 w 10000"/>
                  <a:gd name="connsiteY53" fmla="*/ 4073 h 10000"/>
                  <a:gd name="connsiteX54" fmla="*/ 2356 w 10000"/>
                  <a:gd name="connsiteY54" fmla="*/ 4258 h 10000"/>
                  <a:gd name="connsiteX55" fmla="*/ 2644 w 10000"/>
                  <a:gd name="connsiteY55" fmla="*/ 4258 h 10000"/>
                  <a:gd name="connsiteX56" fmla="*/ 2788 w 10000"/>
                  <a:gd name="connsiteY56" fmla="*/ 4444 h 10000"/>
                  <a:gd name="connsiteX57" fmla="*/ 2856 w 10000"/>
                  <a:gd name="connsiteY57" fmla="*/ 4907 h 10000"/>
                  <a:gd name="connsiteX58" fmla="*/ 3068 w 10000"/>
                  <a:gd name="connsiteY58" fmla="*/ 5462 h 10000"/>
                  <a:gd name="connsiteX59" fmla="*/ 3144 w 10000"/>
                  <a:gd name="connsiteY59" fmla="*/ 5740 h 10000"/>
                  <a:gd name="connsiteX60" fmla="*/ 3356 w 10000"/>
                  <a:gd name="connsiteY60" fmla="*/ 5925 h 10000"/>
                  <a:gd name="connsiteX61" fmla="*/ 3644 w 10000"/>
                  <a:gd name="connsiteY61" fmla="*/ 6388 h 10000"/>
                  <a:gd name="connsiteX62" fmla="*/ 4000 w 10000"/>
                  <a:gd name="connsiteY62" fmla="*/ 6666 h 10000"/>
                  <a:gd name="connsiteX63" fmla="*/ 4212 w 10000"/>
                  <a:gd name="connsiteY63" fmla="*/ 6850 h 10000"/>
                  <a:gd name="connsiteX64" fmla="*/ 4356 w 10000"/>
                  <a:gd name="connsiteY64" fmla="*/ 7037 h 10000"/>
                  <a:gd name="connsiteX65" fmla="*/ 5288 w 10000"/>
                  <a:gd name="connsiteY65" fmla="*/ 8054 h 10000"/>
                  <a:gd name="connsiteX66" fmla="*/ 7212 w 10000"/>
                  <a:gd name="connsiteY66" fmla="*/ 9537 h 10000"/>
                  <a:gd name="connsiteX0" fmla="*/ 8500 w 10000"/>
                  <a:gd name="connsiteY0" fmla="*/ 10000 h 10000"/>
                  <a:gd name="connsiteX1" fmla="*/ 8568 w 10000"/>
                  <a:gd name="connsiteY1" fmla="*/ 9258 h 10000"/>
                  <a:gd name="connsiteX2" fmla="*/ 8856 w 10000"/>
                  <a:gd name="connsiteY2" fmla="*/ 8887 h 10000"/>
                  <a:gd name="connsiteX3" fmla="*/ 9356 w 10000"/>
                  <a:gd name="connsiteY3" fmla="*/ 8981 h 10000"/>
                  <a:gd name="connsiteX4" fmla="*/ 9712 w 10000"/>
                  <a:gd name="connsiteY4" fmla="*/ 9165 h 10000"/>
                  <a:gd name="connsiteX5" fmla="*/ 10000 w 10000"/>
                  <a:gd name="connsiteY5" fmla="*/ 9537 h 10000"/>
                  <a:gd name="connsiteX6" fmla="*/ 10000 w 10000"/>
                  <a:gd name="connsiteY6" fmla="*/ 9072 h 10000"/>
                  <a:gd name="connsiteX7" fmla="*/ 9788 w 10000"/>
                  <a:gd name="connsiteY7" fmla="*/ 8702 h 10000"/>
                  <a:gd name="connsiteX8" fmla="*/ 9500 w 10000"/>
                  <a:gd name="connsiteY8" fmla="*/ 8424 h 10000"/>
                  <a:gd name="connsiteX9" fmla="*/ 9212 w 10000"/>
                  <a:gd name="connsiteY9" fmla="*/ 8240 h 10000"/>
                  <a:gd name="connsiteX10" fmla="*/ 8500 w 10000"/>
                  <a:gd name="connsiteY10" fmla="*/ 7776 h 10000"/>
                  <a:gd name="connsiteX11" fmla="*/ 7788 w 10000"/>
                  <a:gd name="connsiteY11" fmla="*/ 7315 h 10000"/>
                  <a:gd name="connsiteX12" fmla="*/ 7924 w 10000"/>
                  <a:gd name="connsiteY12" fmla="*/ 7129 h 10000"/>
                  <a:gd name="connsiteX13" fmla="*/ 7356 w 10000"/>
                  <a:gd name="connsiteY13" fmla="*/ 6850 h 10000"/>
                  <a:gd name="connsiteX14" fmla="*/ 6924 w 10000"/>
                  <a:gd name="connsiteY14" fmla="*/ 6850 h 10000"/>
                  <a:gd name="connsiteX15" fmla="*/ 6212 w 10000"/>
                  <a:gd name="connsiteY15" fmla="*/ 6110 h 10000"/>
                  <a:gd name="connsiteX16" fmla="*/ 6000 w 10000"/>
                  <a:gd name="connsiteY16" fmla="*/ 5648 h 10000"/>
                  <a:gd name="connsiteX17" fmla="*/ 5788 w 10000"/>
                  <a:gd name="connsiteY17" fmla="*/ 5184 h 10000"/>
                  <a:gd name="connsiteX18" fmla="*/ 5432 w 10000"/>
                  <a:gd name="connsiteY18" fmla="*/ 4721 h 10000"/>
                  <a:gd name="connsiteX19" fmla="*/ 4712 w 10000"/>
                  <a:gd name="connsiteY19" fmla="*/ 3981 h 10000"/>
                  <a:gd name="connsiteX20" fmla="*/ 4432 w 10000"/>
                  <a:gd name="connsiteY20" fmla="*/ 3425 h 10000"/>
                  <a:gd name="connsiteX21" fmla="*/ 4432 w 10000"/>
                  <a:gd name="connsiteY21" fmla="*/ 3241 h 10000"/>
                  <a:gd name="connsiteX22" fmla="*/ 4568 w 10000"/>
                  <a:gd name="connsiteY22" fmla="*/ 2963 h 10000"/>
                  <a:gd name="connsiteX23" fmla="*/ 4644 w 10000"/>
                  <a:gd name="connsiteY23" fmla="*/ 2777 h 10000"/>
                  <a:gd name="connsiteX24" fmla="*/ 4568 w 10000"/>
                  <a:gd name="connsiteY24" fmla="*/ 2591 h 10000"/>
                  <a:gd name="connsiteX25" fmla="*/ 4500 w 10000"/>
                  <a:gd name="connsiteY25" fmla="*/ 2499 h 10000"/>
                  <a:gd name="connsiteX26" fmla="*/ 4500 w 10000"/>
                  <a:gd name="connsiteY26" fmla="*/ 2315 h 10000"/>
                  <a:gd name="connsiteX27" fmla="*/ 4712 w 10000"/>
                  <a:gd name="connsiteY27" fmla="*/ 2130 h 10000"/>
                  <a:gd name="connsiteX28" fmla="*/ 5432 w 10000"/>
                  <a:gd name="connsiteY28" fmla="*/ 1758 h 10000"/>
                  <a:gd name="connsiteX29" fmla="*/ 5500 w 10000"/>
                  <a:gd name="connsiteY29" fmla="*/ 1666 h 10000"/>
                  <a:gd name="connsiteX30" fmla="*/ 5432 w 10000"/>
                  <a:gd name="connsiteY30" fmla="*/ 1018 h 10000"/>
                  <a:gd name="connsiteX31" fmla="*/ 5500 w 10000"/>
                  <a:gd name="connsiteY31" fmla="*/ 649 h 10000"/>
                  <a:gd name="connsiteX32" fmla="*/ 4500 w 10000"/>
                  <a:gd name="connsiteY32" fmla="*/ 278 h 10000"/>
                  <a:gd name="connsiteX33" fmla="*/ 4356 w 10000"/>
                  <a:gd name="connsiteY33" fmla="*/ 0 h 10000"/>
                  <a:gd name="connsiteX34" fmla="*/ 3712 w 10000"/>
                  <a:gd name="connsiteY34" fmla="*/ 92 h 10000"/>
                  <a:gd name="connsiteX35" fmla="*/ 3432 w 10000"/>
                  <a:gd name="connsiteY35" fmla="*/ 463 h 10000"/>
                  <a:gd name="connsiteX36" fmla="*/ 3144 w 10000"/>
                  <a:gd name="connsiteY36" fmla="*/ 369 h 10000"/>
                  <a:gd name="connsiteX37" fmla="*/ 3000 w 10000"/>
                  <a:gd name="connsiteY37" fmla="*/ 740 h 10000"/>
                  <a:gd name="connsiteX38" fmla="*/ 2712 w 10000"/>
                  <a:gd name="connsiteY38" fmla="*/ 740 h 10000"/>
                  <a:gd name="connsiteX39" fmla="*/ 2500 w 10000"/>
                  <a:gd name="connsiteY39" fmla="*/ 927 h 10000"/>
                  <a:gd name="connsiteX40" fmla="*/ 2144 w 10000"/>
                  <a:gd name="connsiteY40" fmla="*/ 834 h 10000"/>
                  <a:gd name="connsiteX41" fmla="*/ 1932 w 10000"/>
                  <a:gd name="connsiteY41" fmla="*/ 1758 h 10000"/>
                  <a:gd name="connsiteX42" fmla="*/ 1356 w 10000"/>
                  <a:gd name="connsiteY42" fmla="*/ 834 h 10000"/>
                  <a:gd name="connsiteX43" fmla="*/ 1000 w 10000"/>
                  <a:gd name="connsiteY43" fmla="*/ 1573 h 10000"/>
                  <a:gd name="connsiteX44" fmla="*/ 212 w 10000"/>
                  <a:gd name="connsiteY44" fmla="*/ 1666 h 10000"/>
                  <a:gd name="connsiteX45" fmla="*/ 356 w 10000"/>
                  <a:gd name="connsiteY45" fmla="*/ 2407 h 10000"/>
                  <a:gd name="connsiteX46" fmla="*/ 0 w 10000"/>
                  <a:gd name="connsiteY46" fmla="*/ 2685 h 10000"/>
                  <a:gd name="connsiteX47" fmla="*/ 144 w 10000"/>
                  <a:gd name="connsiteY47" fmla="*/ 3703 h 10000"/>
                  <a:gd name="connsiteX48" fmla="*/ 1144 w 10000"/>
                  <a:gd name="connsiteY48" fmla="*/ 4351 h 10000"/>
                  <a:gd name="connsiteX49" fmla="*/ 1356 w 10000"/>
                  <a:gd name="connsiteY49" fmla="*/ 3981 h 10000"/>
                  <a:gd name="connsiteX50" fmla="*/ 1712 w 10000"/>
                  <a:gd name="connsiteY50" fmla="*/ 3703 h 10000"/>
                  <a:gd name="connsiteX51" fmla="*/ 2068 w 10000"/>
                  <a:gd name="connsiteY51" fmla="*/ 3889 h 10000"/>
                  <a:gd name="connsiteX52" fmla="*/ 2212 w 10000"/>
                  <a:gd name="connsiteY52" fmla="*/ 4073 h 10000"/>
                  <a:gd name="connsiteX53" fmla="*/ 2356 w 10000"/>
                  <a:gd name="connsiteY53" fmla="*/ 4258 h 10000"/>
                  <a:gd name="connsiteX54" fmla="*/ 2644 w 10000"/>
                  <a:gd name="connsiteY54" fmla="*/ 4258 h 10000"/>
                  <a:gd name="connsiteX55" fmla="*/ 2788 w 10000"/>
                  <a:gd name="connsiteY55" fmla="*/ 4444 h 10000"/>
                  <a:gd name="connsiteX56" fmla="*/ 2856 w 10000"/>
                  <a:gd name="connsiteY56" fmla="*/ 4907 h 10000"/>
                  <a:gd name="connsiteX57" fmla="*/ 3068 w 10000"/>
                  <a:gd name="connsiteY57" fmla="*/ 5462 h 10000"/>
                  <a:gd name="connsiteX58" fmla="*/ 3144 w 10000"/>
                  <a:gd name="connsiteY58" fmla="*/ 5740 h 10000"/>
                  <a:gd name="connsiteX59" fmla="*/ 3356 w 10000"/>
                  <a:gd name="connsiteY59" fmla="*/ 5925 h 10000"/>
                  <a:gd name="connsiteX60" fmla="*/ 3644 w 10000"/>
                  <a:gd name="connsiteY60" fmla="*/ 6388 h 10000"/>
                  <a:gd name="connsiteX61" fmla="*/ 4000 w 10000"/>
                  <a:gd name="connsiteY61" fmla="*/ 6666 h 10000"/>
                  <a:gd name="connsiteX62" fmla="*/ 4212 w 10000"/>
                  <a:gd name="connsiteY62" fmla="*/ 6850 h 10000"/>
                  <a:gd name="connsiteX63" fmla="*/ 4356 w 10000"/>
                  <a:gd name="connsiteY63" fmla="*/ 7037 h 10000"/>
                  <a:gd name="connsiteX64" fmla="*/ 5288 w 10000"/>
                  <a:gd name="connsiteY64" fmla="*/ 8054 h 10000"/>
                  <a:gd name="connsiteX65" fmla="*/ 7212 w 10000"/>
                  <a:gd name="connsiteY65" fmla="*/ 9537 h 10000"/>
                  <a:gd name="connsiteX0" fmla="*/ 8500 w 10000"/>
                  <a:gd name="connsiteY0" fmla="*/ 10000 h 10000"/>
                  <a:gd name="connsiteX1" fmla="*/ 8568 w 10000"/>
                  <a:gd name="connsiteY1" fmla="*/ 9258 h 10000"/>
                  <a:gd name="connsiteX2" fmla="*/ 8856 w 10000"/>
                  <a:gd name="connsiteY2" fmla="*/ 8887 h 10000"/>
                  <a:gd name="connsiteX3" fmla="*/ 9356 w 10000"/>
                  <a:gd name="connsiteY3" fmla="*/ 8981 h 10000"/>
                  <a:gd name="connsiteX4" fmla="*/ 9712 w 10000"/>
                  <a:gd name="connsiteY4" fmla="*/ 9165 h 10000"/>
                  <a:gd name="connsiteX5" fmla="*/ 10000 w 10000"/>
                  <a:gd name="connsiteY5" fmla="*/ 9537 h 10000"/>
                  <a:gd name="connsiteX6" fmla="*/ 10000 w 10000"/>
                  <a:gd name="connsiteY6" fmla="*/ 9072 h 10000"/>
                  <a:gd name="connsiteX7" fmla="*/ 9788 w 10000"/>
                  <a:gd name="connsiteY7" fmla="*/ 8702 h 10000"/>
                  <a:gd name="connsiteX8" fmla="*/ 9500 w 10000"/>
                  <a:gd name="connsiteY8" fmla="*/ 8424 h 10000"/>
                  <a:gd name="connsiteX9" fmla="*/ 9212 w 10000"/>
                  <a:gd name="connsiteY9" fmla="*/ 8240 h 10000"/>
                  <a:gd name="connsiteX10" fmla="*/ 8500 w 10000"/>
                  <a:gd name="connsiteY10" fmla="*/ 7776 h 10000"/>
                  <a:gd name="connsiteX11" fmla="*/ 7924 w 10000"/>
                  <a:gd name="connsiteY11" fmla="*/ 7129 h 10000"/>
                  <a:gd name="connsiteX12" fmla="*/ 7356 w 10000"/>
                  <a:gd name="connsiteY12" fmla="*/ 6850 h 10000"/>
                  <a:gd name="connsiteX13" fmla="*/ 6924 w 10000"/>
                  <a:gd name="connsiteY13" fmla="*/ 6850 h 10000"/>
                  <a:gd name="connsiteX14" fmla="*/ 6212 w 10000"/>
                  <a:gd name="connsiteY14" fmla="*/ 6110 h 10000"/>
                  <a:gd name="connsiteX15" fmla="*/ 6000 w 10000"/>
                  <a:gd name="connsiteY15" fmla="*/ 5648 h 10000"/>
                  <a:gd name="connsiteX16" fmla="*/ 5788 w 10000"/>
                  <a:gd name="connsiteY16" fmla="*/ 5184 h 10000"/>
                  <a:gd name="connsiteX17" fmla="*/ 5432 w 10000"/>
                  <a:gd name="connsiteY17" fmla="*/ 4721 h 10000"/>
                  <a:gd name="connsiteX18" fmla="*/ 4712 w 10000"/>
                  <a:gd name="connsiteY18" fmla="*/ 3981 h 10000"/>
                  <a:gd name="connsiteX19" fmla="*/ 4432 w 10000"/>
                  <a:gd name="connsiteY19" fmla="*/ 3425 h 10000"/>
                  <a:gd name="connsiteX20" fmla="*/ 4432 w 10000"/>
                  <a:gd name="connsiteY20" fmla="*/ 3241 h 10000"/>
                  <a:gd name="connsiteX21" fmla="*/ 4568 w 10000"/>
                  <a:gd name="connsiteY21" fmla="*/ 2963 h 10000"/>
                  <a:gd name="connsiteX22" fmla="*/ 4644 w 10000"/>
                  <a:gd name="connsiteY22" fmla="*/ 2777 h 10000"/>
                  <a:gd name="connsiteX23" fmla="*/ 4568 w 10000"/>
                  <a:gd name="connsiteY23" fmla="*/ 2591 h 10000"/>
                  <a:gd name="connsiteX24" fmla="*/ 4500 w 10000"/>
                  <a:gd name="connsiteY24" fmla="*/ 2499 h 10000"/>
                  <a:gd name="connsiteX25" fmla="*/ 4500 w 10000"/>
                  <a:gd name="connsiteY25" fmla="*/ 2315 h 10000"/>
                  <a:gd name="connsiteX26" fmla="*/ 4712 w 10000"/>
                  <a:gd name="connsiteY26" fmla="*/ 2130 h 10000"/>
                  <a:gd name="connsiteX27" fmla="*/ 5432 w 10000"/>
                  <a:gd name="connsiteY27" fmla="*/ 1758 h 10000"/>
                  <a:gd name="connsiteX28" fmla="*/ 5500 w 10000"/>
                  <a:gd name="connsiteY28" fmla="*/ 1666 h 10000"/>
                  <a:gd name="connsiteX29" fmla="*/ 5432 w 10000"/>
                  <a:gd name="connsiteY29" fmla="*/ 1018 h 10000"/>
                  <a:gd name="connsiteX30" fmla="*/ 5500 w 10000"/>
                  <a:gd name="connsiteY30" fmla="*/ 649 h 10000"/>
                  <a:gd name="connsiteX31" fmla="*/ 4500 w 10000"/>
                  <a:gd name="connsiteY31" fmla="*/ 278 h 10000"/>
                  <a:gd name="connsiteX32" fmla="*/ 4356 w 10000"/>
                  <a:gd name="connsiteY32" fmla="*/ 0 h 10000"/>
                  <a:gd name="connsiteX33" fmla="*/ 3712 w 10000"/>
                  <a:gd name="connsiteY33" fmla="*/ 92 h 10000"/>
                  <a:gd name="connsiteX34" fmla="*/ 3432 w 10000"/>
                  <a:gd name="connsiteY34" fmla="*/ 463 h 10000"/>
                  <a:gd name="connsiteX35" fmla="*/ 3144 w 10000"/>
                  <a:gd name="connsiteY35" fmla="*/ 369 h 10000"/>
                  <a:gd name="connsiteX36" fmla="*/ 3000 w 10000"/>
                  <a:gd name="connsiteY36" fmla="*/ 740 h 10000"/>
                  <a:gd name="connsiteX37" fmla="*/ 2712 w 10000"/>
                  <a:gd name="connsiteY37" fmla="*/ 740 h 10000"/>
                  <a:gd name="connsiteX38" fmla="*/ 2500 w 10000"/>
                  <a:gd name="connsiteY38" fmla="*/ 927 h 10000"/>
                  <a:gd name="connsiteX39" fmla="*/ 2144 w 10000"/>
                  <a:gd name="connsiteY39" fmla="*/ 834 h 10000"/>
                  <a:gd name="connsiteX40" fmla="*/ 1932 w 10000"/>
                  <a:gd name="connsiteY40" fmla="*/ 1758 h 10000"/>
                  <a:gd name="connsiteX41" fmla="*/ 1356 w 10000"/>
                  <a:gd name="connsiteY41" fmla="*/ 834 h 10000"/>
                  <a:gd name="connsiteX42" fmla="*/ 1000 w 10000"/>
                  <a:gd name="connsiteY42" fmla="*/ 1573 h 10000"/>
                  <a:gd name="connsiteX43" fmla="*/ 212 w 10000"/>
                  <a:gd name="connsiteY43" fmla="*/ 1666 h 10000"/>
                  <a:gd name="connsiteX44" fmla="*/ 356 w 10000"/>
                  <a:gd name="connsiteY44" fmla="*/ 2407 h 10000"/>
                  <a:gd name="connsiteX45" fmla="*/ 0 w 10000"/>
                  <a:gd name="connsiteY45" fmla="*/ 2685 h 10000"/>
                  <a:gd name="connsiteX46" fmla="*/ 144 w 10000"/>
                  <a:gd name="connsiteY46" fmla="*/ 3703 h 10000"/>
                  <a:gd name="connsiteX47" fmla="*/ 1144 w 10000"/>
                  <a:gd name="connsiteY47" fmla="*/ 4351 h 10000"/>
                  <a:gd name="connsiteX48" fmla="*/ 1356 w 10000"/>
                  <a:gd name="connsiteY48" fmla="*/ 3981 h 10000"/>
                  <a:gd name="connsiteX49" fmla="*/ 1712 w 10000"/>
                  <a:gd name="connsiteY49" fmla="*/ 3703 h 10000"/>
                  <a:gd name="connsiteX50" fmla="*/ 2068 w 10000"/>
                  <a:gd name="connsiteY50" fmla="*/ 3889 h 10000"/>
                  <a:gd name="connsiteX51" fmla="*/ 2212 w 10000"/>
                  <a:gd name="connsiteY51" fmla="*/ 4073 h 10000"/>
                  <a:gd name="connsiteX52" fmla="*/ 2356 w 10000"/>
                  <a:gd name="connsiteY52" fmla="*/ 4258 h 10000"/>
                  <a:gd name="connsiteX53" fmla="*/ 2644 w 10000"/>
                  <a:gd name="connsiteY53" fmla="*/ 4258 h 10000"/>
                  <a:gd name="connsiteX54" fmla="*/ 2788 w 10000"/>
                  <a:gd name="connsiteY54" fmla="*/ 4444 h 10000"/>
                  <a:gd name="connsiteX55" fmla="*/ 2856 w 10000"/>
                  <a:gd name="connsiteY55" fmla="*/ 4907 h 10000"/>
                  <a:gd name="connsiteX56" fmla="*/ 3068 w 10000"/>
                  <a:gd name="connsiteY56" fmla="*/ 5462 h 10000"/>
                  <a:gd name="connsiteX57" fmla="*/ 3144 w 10000"/>
                  <a:gd name="connsiteY57" fmla="*/ 5740 h 10000"/>
                  <a:gd name="connsiteX58" fmla="*/ 3356 w 10000"/>
                  <a:gd name="connsiteY58" fmla="*/ 5925 h 10000"/>
                  <a:gd name="connsiteX59" fmla="*/ 3644 w 10000"/>
                  <a:gd name="connsiteY59" fmla="*/ 6388 h 10000"/>
                  <a:gd name="connsiteX60" fmla="*/ 4000 w 10000"/>
                  <a:gd name="connsiteY60" fmla="*/ 6666 h 10000"/>
                  <a:gd name="connsiteX61" fmla="*/ 4212 w 10000"/>
                  <a:gd name="connsiteY61" fmla="*/ 6850 h 10000"/>
                  <a:gd name="connsiteX62" fmla="*/ 4356 w 10000"/>
                  <a:gd name="connsiteY62" fmla="*/ 7037 h 10000"/>
                  <a:gd name="connsiteX63" fmla="*/ 5288 w 10000"/>
                  <a:gd name="connsiteY63" fmla="*/ 8054 h 10000"/>
                  <a:gd name="connsiteX64" fmla="*/ 7212 w 10000"/>
                  <a:gd name="connsiteY64" fmla="*/ 9537 h 10000"/>
                  <a:gd name="connsiteX0" fmla="*/ 8500 w 10000"/>
                  <a:gd name="connsiteY0" fmla="*/ 10000 h 10000"/>
                  <a:gd name="connsiteX1" fmla="*/ 8568 w 10000"/>
                  <a:gd name="connsiteY1" fmla="*/ 9258 h 10000"/>
                  <a:gd name="connsiteX2" fmla="*/ 8856 w 10000"/>
                  <a:gd name="connsiteY2" fmla="*/ 8887 h 10000"/>
                  <a:gd name="connsiteX3" fmla="*/ 9356 w 10000"/>
                  <a:gd name="connsiteY3" fmla="*/ 8981 h 10000"/>
                  <a:gd name="connsiteX4" fmla="*/ 9712 w 10000"/>
                  <a:gd name="connsiteY4" fmla="*/ 9165 h 10000"/>
                  <a:gd name="connsiteX5" fmla="*/ 10000 w 10000"/>
                  <a:gd name="connsiteY5" fmla="*/ 9537 h 10000"/>
                  <a:gd name="connsiteX6" fmla="*/ 10000 w 10000"/>
                  <a:gd name="connsiteY6" fmla="*/ 9072 h 10000"/>
                  <a:gd name="connsiteX7" fmla="*/ 9788 w 10000"/>
                  <a:gd name="connsiteY7" fmla="*/ 8702 h 10000"/>
                  <a:gd name="connsiteX8" fmla="*/ 9500 w 10000"/>
                  <a:gd name="connsiteY8" fmla="*/ 8424 h 10000"/>
                  <a:gd name="connsiteX9" fmla="*/ 9212 w 10000"/>
                  <a:gd name="connsiteY9" fmla="*/ 8240 h 10000"/>
                  <a:gd name="connsiteX10" fmla="*/ 7924 w 10000"/>
                  <a:gd name="connsiteY10" fmla="*/ 7129 h 10000"/>
                  <a:gd name="connsiteX11" fmla="*/ 7356 w 10000"/>
                  <a:gd name="connsiteY11" fmla="*/ 6850 h 10000"/>
                  <a:gd name="connsiteX12" fmla="*/ 6924 w 10000"/>
                  <a:gd name="connsiteY12" fmla="*/ 6850 h 10000"/>
                  <a:gd name="connsiteX13" fmla="*/ 6212 w 10000"/>
                  <a:gd name="connsiteY13" fmla="*/ 6110 h 10000"/>
                  <a:gd name="connsiteX14" fmla="*/ 6000 w 10000"/>
                  <a:gd name="connsiteY14" fmla="*/ 5648 h 10000"/>
                  <a:gd name="connsiteX15" fmla="*/ 5788 w 10000"/>
                  <a:gd name="connsiteY15" fmla="*/ 5184 h 10000"/>
                  <a:gd name="connsiteX16" fmla="*/ 5432 w 10000"/>
                  <a:gd name="connsiteY16" fmla="*/ 4721 h 10000"/>
                  <a:gd name="connsiteX17" fmla="*/ 4712 w 10000"/>
                  <a:gd name="connsiteY17" fmla="*/ 3981 h 10000"/>
                  <a:gd name="connsiteX18" fmla="*/ 4432 w 10000"/>
                  <a:gd name="connsiteY18" fmla="*/ 3425 h 10000"/>
                  <a:gd name="connsiteX19" fmla="*/ 4432 w 10000"/>
                  <a:gd name="connsiteY19" fmla="*/ 3241 h 10000"/>
                  <a:gd name="connsiteX20" fmla="*/ 4568 w 10000"/>
                  <a:gd name="connsiteY20" fmla="*/ 2963 h 10000"/>
                  <a:gd name="connsiteX21" fmla="*/ 4644 w 10000"/>
                  <a:gd name="connsiteY21" fmla="*/ 2777 h 10000"/>
                  <a:gd name="connsiteX22" fmla="*/ 4568 w 10000"/>
                  <a:gd name="connsiteY22" fmla="*/ 2591 h 10000"/>
                  <a:gd name="connsiteX23" fmla="*/ 4500 w 10000"/>
                  <a:gd name="connsiteY23" fmla="*/ 2499 h 10000"/>
                  <a:gd name="connsiteX24" fmla="*/ 4500 w 10000"/>
                  <a:gd name="connsiteY24" fmla="*/ 2315 h 10000"/>
                  <a:gd name="connsiteX25" fmla="*/ 4712 w 10000"/>
                  <a:gd name="connsiteY25" fmla="*/ 2130 h 10000"/>
                  <a:gd name="connsiteX26" fmla="*/ 5432 w 10000"/>
                  <a:gd name="connsiteY26" fmla="*/ 1758 h 10000"/>
                  <a:gd name="connsiteX27" fmla="*/ 5500 w 10000"/>
                  <a:gd name="connsiteY27" fmla="*/ 1666 h 10000"/>
                  <a:gd name="connsiteX28" fmla="*/ 5432 w 10000"/>
                  <a:gd name="connsiteY28" fmla="*/ 1018 h 10000"/>
                  <a:gd name="connsiteX29" fmla="*/ 5500 w 10000"/>
                  <a:gd name="connsiteY29" fmla="*/ 649 h 10000"/>
                  <a:gd name="connsiteX30" fmla="*/ 4500 w 10000"/>
                  <a:gd name="connsiteY30" fmla="*/ 278 h 10000"/>
                  <a:gd name="connsiteX31" fmla="*/ 4356 w 10000"/>
                  <a:gd name="connsiteY31" fmla="*/ 0 h 10000"/>
                  <a:gd name="connsiteX32" fmla="*/ 3712 w 10000"/>
                  <a:gd name="connsiteY32" fmla="*/ 92 h 10000"/>
                  <a:gd name="connsiteX33" fmla="*/ 3432 w 10000"/>
                  <a:gd name="connsiteY33" fmla="*/ 463 h 10000"/>
                  <a:gd name="connsiteX34" fmla="*/ 3144 w 10000"/>
                  <a:gd name="connsiteY34" fmla="*/ 369 h 10000"/>
                  <a:gd name="connsiteX35" fmla="*/ 3000 w 10000"/>
                  <a:gd name="connsiteY35" fmla="*/ 740 h 10000"/>
                  <a:gd name="connsiteX36" fmla="*/ 2712 w 10000"/>
                  <a:gd name="connsiteY36" fmla="*/ 740 h 10000"/>
                  <a:gd name="connsiteX37" fmla="*/ 2500 w 10000"/>
                  <a:gd name="connsiteY37" fmla="*/ 927 h 10000"/>
                  <a:gd name="connsiteX38" fmla="*/ 2144 w 10000"/>
                  <a:gd name="connsiteY38" fmla="*/ 834 h 10000"/>
                  <a:gd name="connsiteX39" fmla="*/ 1932 w 10000"/>
                  <a:gd name="connsiteY39" fmla="*/ 1758 h 10000"/>
                  <a:gd name="connsiteX40" fmla="*/ 1356 w 10000"/>
                  <a:gd name="connsiteY40" fmla="*/ 834 h 10000"/>
                  <a:gd name="connsiteX41" fmla="*/ 1000 w 10000"/>
                  <a:gd name="connsiteY41" fmla="*/ 1573 h 10000"/>
                  <a:gd name="connsiteX42" fmla="*/ 212 w 10000"/>
                  <a:gd name="connsiteY42" fmla="*/ 1666 h 10000"/>
                  <a:gd name="connsiteX43" fmla="*/ 356 w 10000"/>
                  <a:gd name="connsiteY43" fmla="*/ 2407 h 10000"/>
                  <a:gd name="connsiteX44" fmla="*/ 0 w 10000"/>
                  <a:gd name="connsiteY44" fmla="*/ 2685 h 10000"/>
                  <a:gd name="connsiteX45" fmla="*/ 144 w 10000"/>
                  <a:gd name="connsiteY45" fmla="*/ 3703 h 10000"/>
                  <a:gd name="connsiteX46" fmla="*/ 1144 w 10000"/>
                  <a:gd name="connsiteY46" fmla="*/ 4351 h 10000"/>
                  <a:gd name="connsiteX47" fmla="*/ 1356 w 10000"/>
                  <a:gd name="connsiteY47" fmla="*/ 3981 h 10000"/>
                  <a:gd name="connsiteX48" fmla="*/ 1712 w 10000"/>
                  <a:gd name="connsiteY48" fmla="*/ 3703 h 10000"/>
                  <a:gd name="connsiteX49" fmla="*/ 2068 w 10000"/>
                  <a:gd name="connsiteY49" fmla="*/ 3889 h 10000"/>
                  <a:gd name="connsiteX50" fmla="*/ 2212 w 10000"/>
                  <a:gd name="connsiteY50" fmla="*/ 4073 h 10000"/>
                  <a:gd name="connsiteX51" fmla="*/ 2356 w 10000"/>
                  <a:gd name="connsiteY51" fmla="*/ 4258 h 10000"/>
                  <a:gd name="connsiteX52" fmla="*/ 2644 w 10000"/>
                  <a:gd name="connsiteY52" fmla="*/ 4258 h 10000"/>
                  <a:gd name="connsiteX53" fmla="*/ 2788 w 10000"/>
                  <a:gd name="connsiteY53" fmla="*/ 4444 h 10000"/>
                  <a:gd name="connsiteX54" fmla="*/ 2856 w 10000"/>
                  <a:gd name="connsiteY54" fmla="*/ 4907 h 10000"/>
                  <a:gd name="connsiteX55" fmla="*/ 3068 w 10000"/>
                  <a:gd name="connsiteY55" fmla="*/ 5462 h 10000"/>
                  <a:gd name="connsiteX56" fmla="*/ 3144 w 10000"/>
                  <a:gd name="connsiteY56" fmla="*/ 5740 h 10000"/>
                  <a:gd name="connsiteX57" fmla="*/ 3356 w 10000"/>
                  <a:gd name="connsiteY57" fmla="*/ 5925 h 10000"/>
                  <a:gd name="connsiteX58" fmla="*/ 3644 w 10000"/>
                  <a:gd name="connsiteY58" fmla="*/ 6388 h 10000"/>
                  <a:gd name="connsiteX59" fmla="*/ 4000 w 10000"/>
                  <a:gd name="connsiteY59" fmla="*/ 6666 h 10000"/>
                  <a:gd name="connsiteX60" fmla="*/ 4212 w 10000"/>
                  <a:gd name="connsiteY60" fmla="*/ 6850 h 10000"/>
                  <a:gd name="connsiteX61" fmla="*/ 4356 w 10000"/>
                  <a:gd name="connsiteY61" fmla="*/ 7037 h 10000"/>
                  <a:gd name="connsiteX62" fmla="*/ 5288 w 10000"/>
                  <a:gd name="connsiteY62" fmla="*/ 8054 h 10000"/>
                  <a:gd name="connsiteX63" fmla="*/ 7212 w 10000"/>
                  <a:gd name="connsiteY63" fmla="*/ 9537 h 10000"/>
                  <a:gd name="connsiteX0" fmla="*/ 8500 w 10000"/>
                  <a:gd name="connsiteY0" fmla="*/ 10000 h 10000"/>
                  <a:gd name="connsiteX1" fmla="*/ 8568 w 10000"/>
                  <a:gd name="connsiteY1" fmla="*/ 9258 h 10000"/>
                  <a:gd name="connsiteX2" fmla="*/ 8856 w 10000"/>
                  <a:gd name="connsiteY2" fmla="*/ 8887 h 10000"/>
                  <a:gd name="connsiteX3" fmla="*/ 9356 w 10000"/>
                  <a:gd name="connsiteY3" fmla="*/ 8981 h 10000"/>
                  <a:gd name="connsiteX4" fmla="*/ 9712 w 10000"/>
                  <a:gd name="connsiteY4" fmla="*/ 9165 h 10000"/>
                  <a:gd name="connsiteX5" fmla="*/ 10000 w 10000"/>
                  <a:gd name="connsiteY5" fmla="*/ 9537 h 10000"/>
                  <a:gd name="connsiteX6" fmla="*/ 10000 w 10000"/>
                  <a:gd name="connsiteY6" fmla="*/ 9072 h 10000"/>
                  <a:gd name="connsiteX7" fmla="*/ 9788 w 10000"/>
                  <a:gd name="connsiteY7" fmla="*/ 8702 h 10000"/>
                  <a:gd name="connsiteX8" fmla="*/ 9500 w 10000"/>
                  <a:gd name="connsiteY8" fmla="*/ 8424 h 10000"/>
                  <a:gd name="connsiteX9" fmla="*/ 7924 w 10000"/>
                  <a:gd name="connsiteY9" fmla="*/ 7129 h 10000"/>
                  <a:gd name="connsiteX10" fmla="*/ 7356 w 10000"/>
                  <a:gd name="connsiteY10" fmla="*/ 6850 h 10000"/>
                  <a:gd name="connsiteX11" fmla="*/ 6924 w 10000"/>
                  <a:gd name="connsiteY11" fmla="*/ 6850 h 10000"/>
                  <a:gd name="connsiteX12" fmla="*/ 6212 w 10000"/>
                  <a:gd name="connsiteY12" fmla="*/ 6110 h 10000"/>
                  <a:gd name="connsiteX13" fmla="*/ 6000 w 10000"/>
                  <a:gd name="connsiteY13" fmla="*/ 5648 h 10000"/>
                  <a:gd name="connsiteX14" fmla="*/ 5788 w 10000"/>
                  <a:gd name="connsiteY14" fmla="*/ 5184 h 10000"/>
                  <a:gd name="connsiteX15" fmla="*/ 5432 w 10000"/>
                  <a:gd name="connsiteY15" fmla="*/ 4721 h 10000"/>
                  <a:gd name="connsiteX16" fmla="*/ 4712 w 10000"/>
                  <a:gd name="connsiteY16" fmla="*/ 3981 h 10000"/>
                  <a:gd name="connsiteX17" fmla="*/ 4432 w 10000"/>
                  <a:gd name="connsiteY17" fmla="*/ 3425 h 10000"/>
                  <a:gd name="connsiteX18" fmla="*/ 4432 w 10000"/>
                  <a:gd name="connsiteY18" fmla="*/ 3241 h 10000"/>
                  <a:gd name="connsiteX19" fmla="*/ 4568 w 10000"/>
                  <a:gd name="connsiteY19" fmla="*/ 2963 h 10000"/>
                  <a:gd name="connsiteX20" fmla="*/ 4644 w 10000"/>
                  <a:gd name="connsiteY20" fmla="*/ 2777 h 10000"/>
                  <a:gd name="connsiteX21" fmla="*/ 4568 w 10000"/>
                  <a:gd name="connsiteY21" fmla="*/ 2591 h 10000"/>
                  <a:gd name="connsiteX22" fmla="*/ 4500 w 10000"/>
                  <a:gd name="connsiteY22" fmla="*/ 2499 h 10000"/>
                  <a:gd name="connsiteX23" fmla="*/ 4500 w 10000"/>
                  <a:gd name="connsiteY23" fmla="*/ 2315 h 10000"/>
                  <a:gd name="connsiteX24" fmla="*/ 4712 w 10000"/>
                  <a:gd name="connsiteY24" fmla="*/ 2130 h 10000"/>
                  <a:gd name="connsiteX25" fmla="*/ 5432 w 10000"/>
                  <a:gd name="connsiteY25" fmla="*/ 1758 h 10000"/>
                  <a:gd name="connsiteX26" fmla="*/ 5500 w 10000"/>
                  <a:gd name="connsiteY26" fmla="*/ 1666 h 10000"/>
                  <a:gd name="connsiteX27" fmla="*/ 5432 w 10000"/>
                  <a:gd name="connsiteY27" fmla="*/ 1018 h 10000"/>
                  <a:gd name="connsiteX28" fmla="*/ 5500 w 10000"/>
                  <a:gd name="connsiteY28" fmla="*/ 649 h 10000"/>
                  <a:gd name="connsiteX29" fmla="*/ 4500 w 10000"/>
                  <a:gd name="connsiteY29" fmla="*/ 278 h 10000"/>
                  <a:gd name="connsiteX30" fmla="*/ 4356 w 10000"/>
                  <a:gd name="connsiteY30" fmla="*/ 0 h 10000"/>
                  <a:gd name="connsiteX31" fmla="*/ 3712 w 10000"/>
                  <a:gd name="connsiteY31" fmla="*/ 92 h 10000"/>
                  <a:gd name="connsiteX32" fmla="*/ 3432 w 10000"/>
                  <a:gd name="connsiteY32" fmla="*/ 463 h 10000"/>
                  <a:gd name="connsiteX33" fmla="*/ 3144 w 10000"/>
                  <a:gd name="connsiteY33" fmla="*/ 369 h 10000"/>
                  <a:gd name="connsiteX34" fmla="*/ 3000 w 10000"/>
                  <a:gd name="connsiteY34" fmla="*/ 740 h 10000"/>
                  <a:gd name="connsiteX35" fmla="*/ 2712 w 10000"/>
                  <a:gd name="connsiteY35" fmla="*/ 740 h 10000"/>
                  <a:gd name="connsiteX36" fmla="*/ 2500 w 10000"/>
                  <a:gd name="connsiteY36" fmla="*/ 927 h 10000"/>
                  <a:gd name="connsiteX37" fmla="*/ 2144 w 10000"/>
                  <a:gd name="connsiteY37" fmla="*/ 834 h 10000"/>
                  <a:gd name="connsiteX38" fmla="*/ 1932 w 10000"/>
                  <a:gd name="connsiteY38" fmla="*/ 1758 h 10000"/>
                  <a:gd name="connsiteX39" fmla="*/ 1356 w 10000"/>
                  <a:gd name="connsiteY39" fmla="*/ 834 h 10000"/>
                  <a:gd name="connsiteX40" fmla="*/ 1000 w 10000"/>
                  <a:gd name="connsiteY40" fmla="*/ 1573 h 10000"/>
                  <a:gd name="connsiteX41" fmla="*/ 212 w 10000"/>
                  <a:gd name="connsiteY41" fmla="*/ 1666 h 10000"/>
                  <a:gd name="connsiteX42" fmla="*/ 356 w 10000"/>
                  <a:gd name="connsiteY42" fmla="*/ 2407 h 10000"/>
                  <a:gd name="connsiteX43" fmla="*/ 0 w 10000"/>
                  <a:gd name="connsiteY43" fmla="*/ 2685 h 10000"/>
                  <a:gd name="connsiteX44" fmla="*/ 144 w 10000"/>
                  <a:gd name="connsiteY44" fmla="*/ 3703 h 10000"/>
                  <a:gd name="connsiteX45" fmla="*/ 1144 w 10000"/>
                  <a:gd name="connsiteY45" fmla="*/ 4351 h 10000"/>
                  <a:gd name="connsiteX46" fmla="*/ 1356 w 10000"/>
                  <a:gd name="connsiteY46" fmla="*/ 3981 h 10000"/>
                  <a:gd name="connsiteX47" fmla="*/ 1712 w 10000"/>
                  <a:gd name="connsiteY47" fmla="*/ 3703 h 10000"/>
                  <a:gd name="connsiteX48" fmla="*/ 2068 w 10000"/>
                  <a:gd name="connsiteY48" fmla="*/ 3889 h 10000"/>
                  <a:gd name="connsiteX49" fmla="*/ 2212 w 10000"/>
                  <a:gd name="connsiteY49" fmla="*/ 4073 h 10000"/>
                  <a:gd name="connsiteX50" fmla="*/ 2356 w 10000"/>
                  <a:gd name="connsiteY50" fmla="*/ 4258 h 10000"/>
                  <a:gd name="connsiteX51" fmla="*/ 2644 w 10000"/>
                  <a:gd name="connsiteY51" fmla="*/ 4258 h 10000"/>
                  <a:gd name="connsiteX52" fmla="*/ 2788 w 10000"/>
                  <a:gd name="connsiteY52" fmla="*/ 4444 h 10000"/>
                  <a:gd name="connsiteX53" fmla="*/ 2856 w 10000"/>
                  <a:gd name="connsiteY53" fmla="*/ 4907 h 10000"/>
                  <a:gd name="connsiteX54" fmla="*/ 3068 w 10000"/>
                  <a:gd name="connsiteY54" fmla="*/ 5462 h 10000"/>
                  <a:gd name="connsiteX55" fmla="*/ 3144 w 10000"/>
                  <a:gd name="connsiteY55" fmla="*/ 5740 h 10000"/>
                  <a:gd name="connsiteX56" fmla="*/ 3356 w 10000"/>
                  <a:gd name="connsiteY56" fmla="*/ 5925 h 10000"/>
                  <a:gd name="connsiteX57" fmla="*/ 3644 w 10000"/>
                  <a:gd name="connsiteY57" fmla="*/ 6388 h 10000"/>
                  <a:gd name="connsiteX58" fmla="*/ 4000 w 10000"/>
                  <a:gd name="connsiteY58" fmla="*/ 6666 h 10000"/>
                  <a:gd name="connsiteX59" fmla="*/ 4212 w 10000"/>
                  <a:gd name="connsiteY59" fmla="*/ 6850 h 10000"/>
                  <a:gd name="connsiteX60" fmla="*/ 4356 w 10000"/>
                  <a:gd name="connsiteY60" fmla="*/ 7037 h 10000"/>
                  <a:gd name="connsiteX61" fmla="*/ 5288 w 10000"/>
                  <a:gd name="connsiteY61" fmla="*/ 8054 h 10000"/>
                  <a:gd name="connsiteX62" fmla="*/ 7212 w 10000"/>
                  <a:gd name="connsiteY62" fmla="*/ 9537 h 10000"/>
                  <a:gd name="connsiteX0" fmla="*/ 8500 w 10000"/>
                  <a:gd name="connsiteY0" fmla="*/ 10000 h 10000"/>
                  <a:gd name="connsiteX1" fmla="*/ 8568 w 10000"/>
                  <a:gd name="connsiteY1" fmla="*/ 9258 h 10000"/>
                  <a:gd name="connsiteX2" fmla="*/ 8856 w 10000"/>
                  <a:gd name="connsiteY2" fmla="*/ 8887 h 10000"/>
                  <a:gd name="connsiteX3" fmla="*/ 9356 w 10000"/>
                  <a:gd name="connsiteY3" fmla="*/ 8981 h 10000"/>
                  <a:gd name="connsiteX4" fmla="*/ 9712 w 10000"/>
                  <a:gd name="connsiteY4" fmla="*/ 9165 h 10000"/>
                  <a:gd name="connsiteX5" fmla="*/ 10000 w 10000"/>
                  <a:gd name="connsiteY5" fmla="*/ 9537 h 10000"/>
                  <a:gd name="connsiteX6" fmla="*/ 10000 w 10000"/>
                  <a:gd name="connsiteY6" fmla="*/ 9072 h 10000"/>
                  <a:gd name="connsiteX7" fmla="*/ 9788 w 10000"/>
                  <a:gd name="connsiteY7" fmla="*/ 8702 h 10000"/>
                  <a:gd name="connsiteX8" fmla="*/ 7924 w 10000"/>
                  <a:gd name="connsiteY8" fmla="*/ 7129 h 10000"/>
                  <a:gd name="connsiteX9" fmla="*/ 7356 w 10000"/>
                  <a:gd name="connsiteY9" fmla="*/ 6850 h 10000"/>
                  <a:gd name="connsiteX10" fmla="*/ 6924 w 10000"/>
                  <a:gd name="connsiteY10" fmla="*/ 6850 h 10000"/>
                  <a:gd name="connsiteX11" fmla="*/ 6212 w 10000"/>
                  <a:gd name="connsiteY11" fmla="*/ 6110 h 10000"/>
                  <a:gd name="connsiteX12" fmla="*/ 6000 w 10000"/>
                  <a:gd name="connsiteY12" fmla="*/ 5648 h 10000"/>
                  <a:gd name="connsiteX13" fmla="*/ 5788 w 10000"/>
                  <a:gd name="connsiteY13" fmla="*/ 5184 h 10000"/>
                  <a:gd name="connsiteX14" fmla="*/ 5432 w 10000"/>
                  <a:gd name="connsiteY14" fmla="*/ 4721 h 10000"/>
                  <a:gd name="connsiteX15" fmla="*/ 4712 w 10000"/>
                  <a:gd name="connsiteY15" fmla="*/ 3981 h 10000"/>
                  <a:gd name="connsiteX16" fmla="*/ 4432 w 10000"/>
                  <a:gd name="connsiteY16" fmla="*/ 3425 h 10000"/>
                  <a:gd name="connsiteX17" fmla="*/ 4432 w 10000"/>
                  <a:gd name="connsiteY17" fmla="*/ 3241 h 10000"/>
                  <a:gd name="connsiteX18" fmla="*/ 4568 w 10000"/>
                  <a:gd name="connsiteY18" fmla="*/ 2963 h 10000"/>
                  <a:gd name="connsiteX19" fmla="*/ 4644 w 10000"/>
                  <a:gd name="connsiteY19" fmla="*/ 2777 h 10000"/>
                  <a:gd name="connsiteX20" fmla="*/ 4568 w 10000"/>
                  <a:gd name="connsiteY20" fmla="*/ 2591 h 10000"/>
                  <a:gd name="connsiteX21" fmla="*/ 4500 w 10000"/>
                  <a:gd name="connsiteY21" fmla="*/ 2499 h 10000"/>
                  <a:gd name="connsiteX22" fmla="*/ 4500 w 10000"/>
                  <a:gd name="connsiteY22" fmla="*/ 2315 h 10000"/>
                  <a:gd name="connsiteX23" fmla="*/ 4712 w 10000"/>
                  <a:gd name="connsiteY23" fmla="*/ 2130 h 10000"/>
                  <a:gd name="connsiteX24" fmla="*/ 5432 w 10000"/>
                  <a:gd name="connsiteY24" fmla="*/ 1758 h 10000"/>
                  <a:gd name="connsiteX25" fmla="*/ 5500 w 10000"/>
                  <a:gd name="connsiteY25" fmla="*/ 1666 h 10000"/>
                  <a:gd name="connsiteX26" fmla="*/ 5432 w 10000"/>
                  <a:gd name="connsiteY26" fmla="*/ 1018 h 10000"/>
                  <a:gd name="connsiteX27" fmla="*/ 5500 w 10000"/>
                  <a:gd name="connsiteY27" fmla="*/ 649 h 10000"/>
                  <a:gd name="connsiteX28" fmla="*/ 4500 w 10000"/>
                  <a:gd name="connsiteY28" fmla="*/ 278 h 10000"/>
                  <a:gd name="connsiteX29" fmla="*/ 4356 w 10000"/>
                  <a:gd name="connsiteY29" fmla="*/ 0 h 10000"/>
                  <a:gd name="connsiteX30" fmla="*/ 3712 w 10000"/>
                  <a:gd name="connsiteY30" fmla="*/ 92 h 10000"/>
                  <a:gd name="connsiteX31" fmla="*/ 3432 w 10000"/>
                  <a:gd name="connsiteY31" fmla="*/ 463 h 10000"/>
                  <a:gd name="connsiteX32" fmla="*/ 3144 w 10000"/>
                  <a:gd name="connsiteY32" fmla="*/ 369 h 10000"/>
                  <a:gd name="connsiteX33" fmla="*/ 3000 w 10000"/>
                  <a:gd name="connsiteY33" fmla="*/ 740 h 10000"/>
                  <a:gd name="connsiteX34" fmla="*/ 2712 w 10000"/>
                  <a:gd name="connsiteY34" fmla="*/ 740 h 10000"/>
                  <a:gd name="connsiteX35" fmla="*/ 2500 w 10000"/>
                  <a:gd name="connsiteY35" fmla="*/ 927 h 10000"/>
                  <a:gd name="connsiteX36" fmla="*/ 2144 w 10000"/>
                  <a:gd name="connsiteY36" fmla="*/ 834 h 10000"/>
                  <a:gd name="connsiteX37" fmla="*/ 1932 w 10000"/>
                  <a:gd name="connsiteY37" fmla="*/ 1758 h 10000"/>
                  <a:gd name="connsiteX38" fmla="*/ 1356 w 10000"/>
                  <a:gd name="connsiteY38" fmla="*/ 834 h 10000"/>
                  <a:gd name="connsiteX39" fmla="*/ 1000 w 10000"/>
                  <a:gd name="connsiteY39" fmla="*/ 1573 h 10000"/>
                  <a:gd name="connsiteX40" fmla="*/ 212 w 10000"/>
                  <a:gd name="connsiteY40" fmla="*/ 1666 h 10000"/>
                  <a:gd name="connsiteX41" fmla="*/ 356 w 10000"/>
                  <a:gd name="connsiteY41" fmla="*/ 2407 h 10000"/>
                  <a:gd name="connsiteX42" fmla="*/ 0 w 10000"/>
                  <a:gd name="connsiteY42" fmla="*/ 2685 h 10000"/>
                  <a:gd name="connsiteX43" fmla="*/ 144 w 10000"/>
                  <a:gd name="connsiteY43" fmla="*/ 3703 h 10000"/>
                  <a:gd name="connsiteX44" fmla="*/ 1144 w 10000"/>
                  <a:gd name="connsiteY44" fmla="*/ 4351 h 10000"/>
                  <a:gd name="connsiteX45" fmla="*/ 1356 w 10000"/>
                  <a:gd name="connsiteY45" fmla="*/ 3981 h 10000"/>
                  <a:gd name="connsiteX46" fmla="*/ 1712 w 10000"/>
                  <a:gd name="connsiteY46" fmla="*/ 3703 h 10000"/>
                  <a:gd name="connsiteX47" fmla="*/ 2068 w 10000"/>
                  <a:gd name="connsiteY47" fmla="*/ 3889 h 10000"/>
                  <a:gd name="connsiteX48" fmla="*/ 2212 w 10000"/>
                  <a:gd name="connsiteY48" fmla="*/ 4073 h 10000"/>
                  <a:gd name="connsiteX49" fmla="*/ 2356 w 10000"/>
                  <a:gd name="connsiteY49" fmla="*/ 4258 h 10000"/>
                  <a:gd name="connsiteX50" fmla="*/ 2644 w 10000"/>
                  <a:gd name="connsiteY50" fmla="*/ 4258 h 10000"/>
                  <a:gd name="connsiteX51" fmla="*/ 2788 w 10000"/>
                  <a:gd name="connsiteY51" fmla="*/ 4444 h 10000"/>
                  <a:gd name="connsiteX52" fmla="*/ 2856 w 10000"/>
                  <a:gd name="connsiteY52" fmla="*/ 4907 h 10000"/>
                  <a:gd name="connsiteX53" fmla="*/ 3068 w 10000"/>
                  <a:gd name="connsiteY53" fmla="*/ 5462 h 10000"/>
                  <a:gd name="connsiteX54" fmla="*/ 3144 w 10000"/>
                  <a:gd name="connsiteY54" fmla="*/ 5740 h 10000"/>
                  <a:gd name="connsiteX55" fmla="*/ 3356 w 10000"/>
                  <a:gd name="connsiteY55" fmla="*/ 5925 h 10000"/>
                  <a:gd name="connsiteX56" fmla="*/ 3644 w 10000"/>
                  <a:gd name="connsiteY56" fmla="*/ 6388 h 10000"/>
                  <a:gd name="connsiteX57" fmla="*/ 4000 w 10000"/>
                  <a:gd name="connsiteY57" fmla="*/ 6666 h 10000"/>
                  <a:gd name="connsiteX58" fmla="*/ 4212 w 10000"/>
                  <a:gd name="connsiteY58" fmla="*/ 6850 h 10000"/>
                  <a:gd name="connsiteX59" fmla="*/ 4356 w 10000"/>
                  <a:gd name="connsiteY59" fmla="*/ 7037 h 10000"/>
                  <a:gd name="connsiteX60" fmla="*/ 5288 w 10000"/>
                  <a:gd name="connsiteY60" fmla="*/ 8054 h 10000"/>
                  <a:gd name="connsiteX61" fmla="*/ 7212 w 10000"/>
                  <a:gd name="connsiteY61" fmla="*/ 9537 h 10000"/>
                  <a:gd name="connsiteX0" fmla="*/ 8500 w 10000"/>
                  <a:gd name="connsiteY0" fmla="*/ 10000 h 10000"/>
                  <a:gd name="connsiteX1" fmla="*/ 8568 w 10000"/>
                  <a:gd name="connsiteY1" fmla="*/ 9258 h 10000"/>
                  <a:gd name="connsiteX2" fmla="*/ 8856 w 10000"/>
                  <a:gd name="connsiteY2" fmla="*/ 8887 h 10000"/>
                  <a:gd name="connsiteX3" fmla="*/ 9356 w 10000"/>
                  <a:gd name="connsiteY3" fmla="*/ 8981 h 10000"/>
                  <a:gd name="connsiteX4" fmla="*/ 9712 w 10000"/>
                  <a:gd name="connsiteY4" fmla="*/ 9165 h 10000"/>
                  <a:gd name="connsiteX5" fmla="*/ 10000 w 10000"/>
                  <a:gd name="connsiteY5" fmla="*/ 9537 h 10000"/>
                  <a:gd name="connsiteX6" fmla="*/ 10000 w 10000"/>
                  <a:gd name="connsiteY6" fmla="*/ 9072 h 10000"/>
                  <a:gd name="connsiteX7" fmla="*/ 7924 w 10000"/>
                  <a:gd name="connsiteY7" fmla="*/ 7129 h 10000"/>
                  <a:gd name="connsiteX8" fmla="*/ 7356 w 10000"/>
                  <a:gd name="connsiteY8" fmla="*/ 6850 h 10000"/>
                  <a:gd name="connsiteX9" fmla="*/ 6924 w 10000"/>
                  <a:gd name="connsiteY9" fmla="*/ 6850 h 10000"/>
                  <a:gd name="connsiteX10" fmla="*/ 6212 w 10000"/>
                  <a:gd name="connsiteY10" fmla="*/ 6110 h 10000"/>
                  <a:gd name="connsiteX11" fmla="*/ 6000 w 10000"/>
                  <a:gd name="connsiteY11" fmla="*/ 5648 h 10000"/>
                  <a:gd name="connsiteX12" fmla="*/ 5788 w 10000"/>
                  <a:gd name="connsiteY12" fmla="*/ 5184 h 10000"/>
                  <a:gd name="connsiteX13" fmla="*/ 5432 w 10000"/>
                  <a:gd name="connsiteY13" fmla="*/ 4721 h 10000"/>
                  <a:gd name="connsiteX14" fmla="*/ 4712 w 10000"/>
                  <a:gd name="connsiteY14" fmla="*/ 3981 h 10000"/>
                  <a:gd name="connsiteX15" fmla="*/ 4432 w 10000"/>
                  <a:gd name="connsiteY15" fmla="*/ 3425 h 10000"/>
                  <a:gd name="connsiteX16" fmla="*/ 4432 w 10000"/>
                  <a:gd name="connsiteY16" fmla="*/ 3241 h 10000"/>
                  <a:gd name="connsiteX17" fmla="*/ 4568 w 10000"/>
                  <a:gd name="connsiteY17" fmla="*/ 2963 h 10000"/>
                  <a:gd name="connsiteX18" fmla="*/ 4644 w 10000"/>
                  <a:gd name="connsiteY18" fmla="*/ 2777 h 10000"/>
                  <a:gd name="connsiteX19" fmla="*/ 4568 w 10000"/>
                  <a:gd name="connsiteY19" fmla="*/ 2591 h 10000"/>
                  <a:gd name="connsiteX20" fmla="*/ 4500 w 10000"/>
                  <a:gd name="connsiteY20" fmla="*/ 2499 h 10000"/>
                  <a:gd name="connsiteX21" fmla="*/ 4500 w 10000"/>
                  <a:gd name="connsiteY21" fmla="*/ 2315 h 10000"/>
                  <a:gd name="connsiteX22" fmla="*/ 4712 w 10000"/>
                  <a:gd name="connsiteY22" fmla="*/ 2130 h 10000"/>
                  <a:gd name="connsiteX23" fmla="*/ 5432 w 10000"/>
                  <a:gd name="connsiteY23" fmla="*/ 1758 h 10000"/>
                  <a:gd name="connsiteX24" fmla="*/ 5500 w 10000"/>
                  <a:gd name="connsiteY24" fmla="*/ 1666 h 10000"/>
                  <a:gd name="connsiteX25" fmla="*/ 5432 w 10000"/>
                  <a:gd name="connsiteY25" fmla="*/ 1018 h 10000"/>
                  <a:gd name="connsiteX26" fmla="*/ 5500 w 10000"/>
                  <a:gd name="connsiteY26" fmla="*/ 649 h 10000"/>
                  <a:gd name="connsiteX27" fmla="*/ 4500 w 10000"/>
                  <a:gd name="connsiteY27" fmla="*/ 278 h 10000"/>
                  <a:gd name="connsiteX28" fmla="*/ 4356 w 10000"/>
                  <a:gd name="connsiteY28" fmla="*/ 0 h 10000"/>
                  <a:gd name="connsiteX29" fmla="*/ 3712 w 10000"/>
                  <a:gd name="connsiteY29" fmla="*/ 92 h 10000"/>
                  <a:gd name="connsiteX30" fmla="*/ 3432 w 10000"/>
                  <a:gd name="connsiteY30" fmla="*/ 463 h 10000"/>
                  <a:gd name="connsiteX31" fmla="*/ 3144 w 10000"/>
                  <a:gd name="connsiteY31" fmla="*/ 369 h 10000"/>
                  <a:gd name="connsiteX32" fmla="*/ 3000 w 10000"/>
                  <a:gd name="connsiteY32" fmla="*/ 740 h 10000"/>
                  <a:gd name="connsiteX33" fmla="*/ 2712 w 10000"/>
                  <a:gd name="connsiteY33" fmla="*/ 740 h 10000"/>
                  <a:gd name="connsiteX34" fmla="*/ 2500 w 10000"/>
                  <a:gd name="connsiteY34" fmla="*/ 927 h 10000"/>
                  <a:gd name="connsiteX35" fmla="*/ 2144 w 10000"/>
                  <a:gd name="connsiteY35" fmla="*/ 834 h 10000"/>
                  <a:gd name="connsiteX36" fmla="*/ 1932 w 10000"/>
                  <a:gd name="connsiteY36" fmla="*/ 1758 h 10000"/>
                  <a:gd name="connsiteX37" fmla="*/ 1356 w 10000"/>
                  <a:gd name="connsiteY37" fmla="*/ 834 h 10000"/>
                  <a:gd name="connsiteX38" fmla="*/ 1000 w 10000"/>
                  <a:gd name="connsiteY38" fmla="*/ 1573 h 10000"/>
                  <a:gd name="connsiteX39" fmla="*/ 212 w 10000"/>
                  <a:gd name="connsiteY39" fmla="*/ 1666 h 10000"/>
                  <a:gd name="connsiteX40" fmla="*/ 356 w 10000"/>
                  <a:gd name="connsiteY40" fmla="*/ 2407 h 10000"/>
                  <a:gd name="connsiteX41" fmla="*/ 0 w 10000"/>
                  <a:gd name="connsiteY41" fmla="*/ 2685 h 10000"/>
                  <a:gd name="connsiteX42" fmla="*/ 144 w 10000"/>
                  <a:gd name="connsiteY42" fmla="*/ 3703 h 10000"/>
                  <a:gd name="connsiteX43" fmla="*/ 1144 w 10000"/>
                  <a:gd name="connsiteY43" fmla="*/ 4351 h 10000"/>
                  <a:gd name="connsiteX44" fmla="*/ 1356 w 10000"/>
                  <a:gd name="connsiteY44" fmla="*/ 3981 h 10000"/>
                  <a:gd name="connsiteX45" fmla="*/ 1712 w 10000"/>
                  <a:gd name="connsiteY45" fmla="*/ 3703 h 10000"/>
                  <a:gd name="connsiteX46" fmla="*/ 2068 w 10000"/>
                  <a:gd name="connsiteY46" fmla="*/ 3889 h 10000"/>
                  <a:gd name="connsiteX47" fmla="*/ 2212 w 10000"/>
                  <a:gd name="connsiteY47" fmla="*/ 4073 h 10000"/>
                  <a:gd name="connsiteX48" fmla="*/ 2356 w 10000"/>
                  <a:gd name="connsiteY48" fmla="*/ 4258 h 10000"/>
                  <a:gd name="connsiteX49" fmla="*/ 2644 w 10000"/>
                  <a:gd name="connsiteY49" fmla="*/ 4258 h 10000"/>
                  <a:gd name="connsiteX50" fmla="*/ 2788 w 10000"/>
                  <a:gd name="connsiteY50" fmla="*/ 4444 h 10000"/>
                  <a:gd name="connsiteX51" fmla="*/ 2856 w 10000"/>
                  <a:gd name="connsiteY51" fmla="*/ 4907 h 10000"/>
                  <a:gd name="connsiteX52" fmla="*/ 3068 w 10000"/>
                  <a:gd name="connsiteY52" fmla="*/ 5462 h 10000"/>
                  <a:gd name="connsiteX53" fmla="*/ 3144 w 10000"/>
                  <a:gd name="connsiteY53" fmla="*/ 5740 h 10000"/>
                  <a:gd name="connsiteX54" fmla="*/ 3356 w 10000"/>
                  <a:gd name="connsiteY54" fmla="*/ 5925 h 10000"/>
                  <a:gd name="connsiteX55" fmla="*/ 3644 w 10000"/>
                  <a:gd name="connsiteY55" fmla="*/ 6388 h 10000"/>
                  <a:gd name="connsiteX56" fmla="*/ 4000 w 10000"/>
                  <a:gd name="connsiteY56" fmla="*/ 6666 h 10000"/>
                  <a:gd name="connsiteX57" fmla="*/ 4212 w 10000"/>
                  <a:gd name="connsiteY57" fmla="*/ 6850 h 10000"/>
                  <a:gd name="connsiteX58" fmla="*/ 4356 w 10000"/>
                  <a:gd name="connsiteY58" fmla="*/ 7037 h 10000"/>
                  <a:gd name="connsiteX59" fmla="*/ 5288 w 10000"/>
                  <a:gd name="connsiteY59" fmla="*/ 8054 h 10000"/>
                  <a:gd name="connsiteX60" fmla="*/ 7212 w 10000"/>
                  <a:gd name="connsiteY60" fmla="*/ 9537 h 10000"/>
                  <a:gd name="connsiteX0" fmla="*/ 8500 w 10000"/>
                  <a:gd name="connsiteY0" fmla="*/ 10000 h 10000"/>
                  <a:gd name="connsiteX1" fmla="*/ 8568 w 10000"/>
                  <a:gd name="connsiteY1" fmla="*/ 9258 h 10000"/>
                  <a:gd name="connsiteX2" fmla="*/ 8856 w 10000"/>
                  <a:gd name="connsiteY2" fmla="*/ 8887 h 10000"/>
                  <a:gd name="connsiteX3" fmla="*/ 9356 w 10000"/>
                  <a:gd name="connsiteY3" fmla="*/ 8981 h 10000"/>
                  <a:gd name="connsiteX4" fmla="*/ 9712 w 10000"/>
                  <a:gd name="connsiteY4" fmla="*/ 9165 h 10000"/>
                  <a:gd name="connsiteX5" fmla="*/ 10000 w 10000"/>
                  <a:gd name="connsiteY5" fmla="*/ 9537 h 10000"/>
                  <a:gd name="connsiteX6" fmla="*/ 7924 w 10000"/>
                  <a:gd name="connsiteY6" fmla="*/ 7129 h 10000"/>
                  <a:gd name="connsiteX7" fmla="*/ 7356 w 10000"/>
                  <a:gd name="connsiteY7" fmla="*/ 6850 h 10000"/>
                  <a:gd name="connsiteX8" fmla="*/ 6924 w 10000"/>
                  <a:gd name="connsiteY8" fmla="*/ 6850 h 10000"/>
                  <a:gd name="connsiteX9" fmla="*/ 6212 w 10000"/>
                  <a:gd name="connsiteY9" fmla="*/ 6110 h 10000"/>
                  <a:gd name="connsiteX10" fmla="*/ 6000 w 10000"/>
                  <a:gd name="connsiteY10" fmla="*/ 5648 h 10000"/>
                  <a:gd name="connsiteX11" fmla="*/ 5788 w 10000"/>
                  <a:gd name="connsiteY11" fmla="*/ 5184 h 10000"/>
                  <a:gd name="connsiteX12" fmla="*/ 5432 w 10000"/>
                  <a:gd name="connsiteY12" fmla="*/ 4721 h 10000"/>
                  <a:gd name="connsiteX13" fmla="*/ 4712 w 10000"/>
                  <a:gd name="connsiteY13" fmla="*/ 3981 h 10000"/>
                  <a:gd name="connsiteX14" fmla="*/ 4432 w 10000"/>
                  <a:gd name="connsiteY14" fmla="*/ 3425 h 10000"/>
                  <a:gd name="connsiteX15" fmla="*/ 4432 w 10000"/>
                  <a:gd name="connsiteY15" fmla="*/ 3241 h 10000"/>
                  <a:gd name="connsiteX16" fmla="*/ 4568 w 10000"/>
                  <a:gd name="connsiteY16" fmla="*/ 2963 h 10000"/>
                  <a:gd name="connsiteX17" fmla="*/ 4644 w 10000"/>
                  <a:gd name="connsiteY17" fmla="*/ 2777 h 10000"/>
                  <a:gd name="connsiteX18" fmla="*/ 4568 w 10000"/>
                  <a:gd name="connsiteY18" fmla="*/ 2591 h 10000"/>
                  <a:gd name="connsiteX19" fmla="*/ 4500 w 10000"/>
                  <a:gd name="connsiteY19" fmla="*/ 2499 h 10000"/>
                  <a:gd name="connsiteX20" fmla="*/ 4500 w 10000"/>
                  <a:gd name="connsiteY20" fmla="*/ 2315 h 10000"/>
                  <a:gd name="connsiteX21" fmla="*/ 4712 w 10000"/>
                  <a:gd name="connsiteY21" fmla="*/ 2130 h 10000"/>
                  <a:gd name="connsiteX22" fmla="*/ 5432 w 10000"/>
                  <a:gd name="connsiteY22" fmla="*/ 1758 h 10000"/>
                  <a:gd name="connsiteX23" fmla="*/ 5500 w 10000"/>
                  <a:gd name="connsiteY23" fmla="*/ 1666 h 10000"/>
                  <a:gd name="connsiteX24" fmla="*/ 5432 w 10000"/>
                  <a:gd name="connsiteY24" fmla="*/ 1018 h 10000"/>
                  <a:gd name="connsiteX25" fmla="*/ 5500 w 10000"/>
                  <a:gd name="connsiteY25" fmla="*/ 649 h 10000"/>
                  <a:gd name="connsiteX26" fmla="*/ 4500 w 10000"/>
                  <a:gd name="connsiteY26" fmla="*/ 278 h 10000"/>
                  <a:gd name="connsiteX27" fmla="*/ 4356 w 10000"/>
                  <a:gd name="connsiteY27" fmla="*/ 0 h 10000"/>
                  <a:gd name="connsiteX28" fmla="*/ 3712 w 10000"/>
                  <a:gd name="connsiteY28" fmla="*/ 92 h 10000"/>
                  <a:gd name="connsiteX29" fmla="*/ 3432 w 10000"/>
                  <a:gd name="connsiteY29" fmla="*/ 463 h 10000"/>
                  <a:gd name="connsiteX30" fmla="*/ 3144 w 10000"/>
                  <a:gd name="connsiteY30" fmla="*/ 369 h 10000"/>
                  <a:gd name="connsiteX31" fmla="*/ 3000 w 10000"/>
                  <a:gd name="connsiteY31" fmla="*/ 740 h 10000"/>
                  <a:gd name="connsiteX32" fmla="*/ 2712 w 10000"/>
                  <a:gd name="connsiteY32" fmla="*/ 740 h 10000"/>
                  <a:gd name="connsiteX33" fmla="*/ 2500 w 10000"/>
                  <a:gd name="connsiteY33" fmla="*/ 927 h 10000"/>
                  <a:gd name="connsiteX34" fmla="*/ 2144 w 10000"/>
                  <a:gd name="connsiteY34" fmla="*/ 834 h 10000"/>
                  <a:gd name="connsiteX35" fmla="*/ 1932 w 10000"/>
                  <a:gd name="connsiteY35" fmla="*/ 1758 h 10000"/>
                  <a:gd name="connsiteX36" fmla="*/ 1356 w 10000"/>
                  <a:gd name="connsiteY36" fmla="*/ 834 h 10000"/>
                  <a:gd name="connsiteX37" fmla="*/ 1000 w 10000"/>
                  <a:gd name="connsiteY37" fmla="*/ 1573 h 10000"/>
                  <a:gd name="connsiteX38" fmla="*/ 212 w 10000"/>
                  <a:gd name="connsiteY38" fmla="*/ 1666 h 10000"/>
                  <a:gd name="connsiteX39" fmla="*/ 356 w 10000"/>
                  <a:gd name="connsiteY39" fmla="*/ 2407 h 10000"/>
                  <a:gd name="connsiteX40" fmla="*/ 0 w 10000"/>
                  <a:gd name="connsiteY40" fmla="*/ 2685 h 10000"/>
                  <a:gd name="connsiteX41" fmla="*/ 144 w 10000"/>
                  <a:gd name="connsiteY41" fmla="*/ 3703 h 10000"/>
                  <a:gd name="connsiteX42" fmla="*/ 1144 w 10000"/>
                  <a:gd name="connsiteY42" fmla="*/ 4351 h 10000"/>
                  <a:gd name="connsiteX43" fmla="*/ 1356 w 10000"/>
                  <a:gd name="connsiteY43" fmla="*/ 3981 h 10000"/>
                  <a:gd name="connsiteX44" fmla="*/ 1712 w 10000"/>
                  <a:gd name="connsiteY44" fmla="*/ 3703 h 10000"/>
                  <a:gd name="connsiteX45" fmla="*/ 2068 w 10000"/>
                  <a:gd name="connsiteY45" fmla="*/ 3889 h 10000"/>
                  <a:gd name="connsiteX46" fmla="*/ 2212 w 10000"/>
                  <a:gd name="connsiteY46" fmla="*/ 4073 h 10000"/>
                  <a:gd name="connsiteX47" fmla="*/ 2356 w 10000"/>
                  <a:gd name="connsiteY47" fmla="*/ 4258 h 10000"/>
                  <a:gd name="connsiteX48" fmla="*/ 2644 w 10000"/>
                  <a:gd name="connsiteY48" fmla="*/ 4258 h 10000"/>
                  <a:gd name="connsiteX49" fmla="*/ 2788 w 10000"/>
                  <a:gd name="connsiteY49" fmla="*/ 4444 h 10000"/>
                  <a:gd name="connsiteX50" fmla="*/ 2856 w 10000"/>
                  <a:gd name="connsiteY50" fmla="*/ 4907 h 10000"/>
                  <a:gd name="connsiteX51" fmla="*/ 3068 w 10000"/>
                  <a:gd name="connsiteY51" fmla="*/ 5462 h 10000"/>
                  <a:gd name="connsiteX52" fmla="*/ 3144 w 10000"/>
                  <a:gd name="connsiteY52" fmla="*/ 5740 h 10000"/>
                  <a:gd name="connsiteX53" fmla="*/ 3356 w 10000"/>
                  <a:gd name="connsiteY53" fmla="*/ 5925 h 10000"/>
                  <a:gd name="connsiteX54" fmla="*/ 3644 w 10000"/>
                  <a:gd name="connsiteY54" fmla="*/ 6388 h 10000"/>
                  <a:gd name="connsiteX55" fmla="*/ 4000 w 10000"/>
                  <a:gd name="connsiteY55" fmla="*/ 6666 h 10000"/>
                  <a:gd name="connsiteX56" fmla="*/ 4212 w 10000"/>
                  <a:gd name="connsiteY56" fmla="*/ 6850 h 10000"/>
                  <a:gd name="connsiteX57" fmla="*/ 4356 w 10000"/>
                  <a:gd name="connsiteY57" fmla="*/ 7037 h 10000"/>
                  <a:gd name="connsiteX58" fmla="*/ 5288 w 10000"/>
                  <a:gd name="connsiteY58" fmla="*/ 8054 h 10000"/>
                  <a:gd name="connsiteX59" fmla="*/ 7212 w 10000"/>
                  <a:gd name="connsiteY59" fmla="*/ 9537 h 10000"/>
                  <a:gd name="connsiteX0" fmla="*/ 8500 w 10000"/>
                  <a:gd name="connsiteY0" fmla="*/ 10000 h 10000"/>
                  <a:gd name="connsiteX1" fmla="*/ 8568 w 10000"/>
                  <a:gd name="connsiteY1" fmla="*/ 9258 h 10000"/>
                  <a:gd name="connsiteX2" fmla="*/ 8856 w 10000"/>
                  <a:gd name="connsiteY2" fmla="*/ 8887 h 10000"/>
                  <a:gd name="connsiteX3" fmla="*/ 9356 w 10000"/>
                  <a:gd name="connsiteY3" fmla="*/ 8981 h 10000"/>
                  <a:gd name="connsiteX4" fmla="*/ 10000 w 10000"/>
                  <a:gd name="connsiteY4" fmla="*/ 9537 h 10000"/>
                  <a:gd name="connsiteX5" fmla="*/ 7924 w 10000"/>
                  <a:gd name="connsiteY5" fmla="*/ 7129 h 10000"/>
                  <a:gd name="connsiteX6" fmla="*/ 7356 w 10000"/>
                  <a:gd name="connsiteY6" fmla="*/ 6850 h 10000"/>
                  <a:gd name="connsiteX7" fmla="*/ 6924 w 10000"/>
                  <a:gd name="connsiteY7" fmla="*/ 6850 h 10000"/>
                  <a:gd name="connsiteX8" fmla="*/ 6212 w 10000"/>
                  <a:gd name="connsiteY8" fmla="*/ 6110 h 10000"/>
                  <a:gd name="connsiteX9" fmla="*/ 6000 w 10000"/>
                  <a:gd name="connsiteY9" fmla="*/ 5648 h 10000"/>
                  <a:gd name="connsiteX10" fmla="*/ 5788 w 10000"/>
                  <a:gd name="connsiteY10" fmla="*/ 5184 h 10000"/>
                  <a:gd name="connsiteX11" fmla="*/ 5432 w 10000"/>
                  <a:gd name="connsiteY11" fmla="*/ 4721 h 10000"/>
                  <a:gd name="connsiteX12" fmla="*/ 4712 w 10000"/>
                  <a:gd name="connsiteY12" fmla="*/ 3981 h 10000"/>
                  <a:gd name="connsiteX13" fmla="*/ 4432 w 10000"/>
                  <a:gd name="connsiteY13" fmla="*/ 3425 h 10000"/>
                  <a:gd name="connsiteX14" fmla="*/ 4432 w 10000"/>
                  <a:gd name="connsiteY14" fmla="*/ 3241 h 10000"/>
                  <a:gd name="connsiteX15" fmla="*/ 4568 w 10000"/>
                  <a:gd name="connsiteY15" fmla="*/ 2963 h 10000"/>
                  <a:gd name="connsiteX16" fmla="*/ 4644 w 10000"/>
                  <a:gd name="connsiteY16" fmla="*/ 2777 h 10000"/>
                  <a:gd name="connsiteX17" fmla="*/ 4568 w 10000"/>
                  <a:gd name="connsiteY17" fmla="*/ 2591 h 10000"/>
                  <a:gd name="connsiteX18" fmla="*/ 4500 w 10000"/>
                  <a:gd name="connsiteY18" fmla="*/ 2499 h 10000"/>
                  <a:gd name="connsiteX19" fmla="*/ 4500 w 10000"/>
                  <a:gd name="connsiteY19" fmla="*/ 2315 h 10000"/>
                  <a:gd name="connsiteX20" fmla="*/ 4712 w 10000"/>
                  <a:gd name="connsiteY20" fmla="*/ 2130 h 10000"/>
                  <a:gd name="connsiteX21" fmla="*/ 5432 w 10000"/>
                  <a:gd name="connsiteY21" fmla="*/ 1758 h 10000"/>
                  <a:gd name="connsiteX22" fmla="*/ 5500 w 10000"/>
                  <a:gd name="connsiteY22" fmla="*/ 1666 h 10000"/>
                  <a:gd name="connsiteX23" fmla="*/ 5432 w 10000"/>
                  <a:gd name="connsiteY23" fmla="*/ 1018 h 10000"/>
                  <a:gd name="connsiteX24" fmla="*/ 5500 w 10000"/>
                  <a:gd name="connsiteY24" fmla="*/ 649 h 10000"/>
                  <a:gd name="connsiteX25" fmla="*/ 4500 w 10000"/>
                  <a:gd name="connsiteY25" fmla="*/ 278 h 10000"/>
                  <a:gd name="connsiteX26" fmla="*/ 4356 w 10000"/>
                  <a:gd name="connsiteY26" fmla="*/ 0 h 10000"/>
                  <a:gd name="connsiteX27" fmla="*/ 3712 w 10000"/>
                  <a:gd name="connsiteY27" fmla="*/ 92 h 10000"/>
                  <a:gd name="connsiteX28" fmla="*/ 3432 w 10000"/>
                  <a:gd name="connsiteY28" fmla="*/ 463 h 10000"/>
                  <a:gd name="connsiteX29" fmla="*/ 3144 w 10000"/>
                  <a:gd name="connsiteY29" fmla="*/ 369 h 10000"/>
                  <a:gd name="connsiteX30" fmla="*/ 3000 w 10000"/>
                  <a:gd name="connsiteY30" fmla="*/ 740 h 10000"/>
                  <a:gd name="connsiteX31" fmla="*/ 2712 w 10000"/>
                  <a:gd name="connsiteY31" fmla="*/ 740 h 10000"/>
                  <a:gd name="connsiteX32" fmla="*/ 2500 w 10000"/>
                  <a:gd name="connsiteY32" fmla="*/ 927 h 10000"/>
                  <a:gd name="connsiteX33" fmla="*/ 2144 w 10000"/>
                  <a:gd name="connsiteY33" fmla="*/ 834 h 10000"/>
                  <a:gd name="connsiteX34" fmla="*/ 1932 w 10000"/>
                  <a:gd name="connsiteY34" fmla="*/ 1758 h 10000"/>
                  <a:gd name="connsiteX35" fmla="*/ 1356 w 10000"/>
                  <a:gd name="connsiteY35" fmla="*/ 834 h 10000"/>
                  <a:gd name="connsiteX36" fmla="*/ 1000 w 10000"/>
                  <a:gd name="connsiteY36" fmla="*/ 1573 h 10000"/>
                  <a:gd name="connsiteX37" fmla="*/ 212 w 10000"/>
                  <a:gd name="connsiteY37" fmla="*/ 1666 h 10000"/>
                  <a:gd name="connsiteX38" fmla="*/ 356 w 10000"/>
                  <a:gd name="connsiteY38" fmla="*/ 2407 h 10000"/>
                  <a:gd name="connsiteX39" fmla="*/ 0 w 10000"/>
                  <a:gd name="connsiteY39" fmla="*/ 2685 h 10000"/>
                  <a:gd name="connsiteX40" fmla="*/ 144 w 10000"/>
                  <a:gd name="connsiteY40" fmla="*/ 3703 h 10000"/>
                  <a:gd name="connsiteX41" fmla="*/ 1144 w 10000"/>
                  <a:gd name="connsiteY41" fmla="*/ 4351 h 10000"/>
                  <a:gd name="connsiteX42" fmla="*/ 1356 w 10000"/>
                  <a:gd name="connsiteY42" fmla="*/ 3981 h 10000"/>
                  <a:gd name="connsiteX43" fmla="*/ 1712 w 10000"/>
                  <a:gd name="connsiteY43" fmla="*/ 3703 h 10000"/>
                  <a:gd name="connsiteX44" fmla="*/ 2068 w 10000"/>
                  <a:gd name="connsiteY44" fmla="*/ 3889 h 10000"/>
                  <a:gd name="connsiteX45" fmla="*/ 2212 w 10000"/>
                  <a:gd name="connsiteY45" fmla="*/ 4073 h 10000"/>
                  <a:gd name="connsiteX46" fmla="*/ 2356 w 10000"/>
                  <a:gd name="connsiteY46" fmla="*/ 4258 h 10000"/>
                  <a:gd name="connsiteX47" fmla="*/ 2644 w 10000"/>
                  <a:gd name="connsiteY47" fmla="*/ 4258 h 10000"/>
                  <a:gd name="connsiteX48" fmla="*/ 2788 w 10000"/>
                  <a:gd name="connsiteY48" fmla="*/ 4444 h 10000"/>
                  <a:gd name="connsiteX49" fmla="*/ 2856 w 10000"/>
                  <a:gd name="connsiteY49" fmla="*/ 4907 h 10000"/>
                  <a:gd name="connsiteX50" fmla="*/ 3068 w 10000"/>
                  <a:gd name="connsiteY50" fmla="*/ 5462 h 10000"/>
                  <a:gd name="connsiteX51" fmla="*/ 3144 w 10000"/>
                  <a:gd name="connsiteY51" fmla="*/ 5740 h 10000"/>
                  <a:gd name="connsiteX52" fmla="*/ 3356 w 10000"/>
                  <a:gd name="connsiteY52" fmla="*/ 5925 h 10000"/>
                  <a:gd name="connsiteX53" fmla="*/ 3644 w 10000"/>
                  <a:gd name="connsiteY53" fmla="*/ 6388 h 10000"/>
                  <a:gd name="connsiteX54" fmla="*/ 4000 w 10000"/>
                  <a:gd name="connsiteY54" fmla="*/ 6666 h 10000"/>
                  <a:gd name="connsiteX55" fmla="*/ 4212 w 10000"/>
                  <a:gd name="connsiteY55" fmla="*/ 6850 h 10000"/>
                  <a:gd name="connsiteX56" fmla="*/ 4356 w 10000"/>
                  <a:gd name="connsiteY56" fmla="*/ 7037 h 10000"/>
                  <a:gd name="connsiteX57" fmla="*/ 5288 w 10000"/>
                  <a:gd name="connsiteY57" fmla="*/ 8054 h 10000"/>
                  <a:gd name="connsiteX58" fmla="*/ 7212 w 10000"/>
                  <a:gd name="connsiteY58" fmla="*/ 9537 h 10000"/>
                  <a:gd name="connsiteX0" fmla="*/ 8500 w 10000"/>
                  <a:gd name="connsiteY0" fmla="*/ 10000 h 10000"/>
                  <a:gd name="connsiteX1" fmla="*/ 8568 w 10000"/>
                  <a:gd name="connsiteY1" fmla="*/ 9258 h 10000"/>
                  <a:gd name="connsiteX2" fmla="*/ 8856 w 10000"/>
                  <a:gd name="connsiteY2" fmla="*/ 8887 h 10000"/>
                  <a:gd name="connsiteX3" fmla="*/ 10000 w 10000"/>
                  <a:gd name="connsiteY3" fmla="*/ 9537 h 10000"/>
                  <a:gd name="connsiteX4" fmla="*/ 7924 w 10000"/>
                  <a:gd name="connsiteY4" fmla="*/ 7129 h 10000"/>
                  <a:gd name="connsiteX5" fmla="*/ 7356 w 10000"/>
                  <a:gd name="connsiteY5" fmla="*/ 6850 h 10000"/>
                  <a:gd name="connsiteX6" fmla="*/ 6924 w 10000"/>
                  <a:gd name="connsiteY6" fmla="*/ 6850 h 10000"/>
                  <a:gd name="connsiteX7" fmla="*/ 6212 w 10000"/>
                  <a:gd name="connsiteY7" fmla="*/ 6110 h 10000"/>
                  <a:gd name="connsiteX8" fmla="*/ 6000 w 10000"/>
                  <a:gd name="connsiteY8" fmla="*/ 5648 h 10000"/>
                  <a:gd name="connsiteX9" fmla="*/ 5788 w 10000"/>
                  <a:gd name="connsiteY9" fmla="*/ 5184 h 10000"/>
                  <a:gd name="connsiteX10" fmla="*/ 5432 w 10000"/>
                  <a:gd name="connsiteY10" fmla="*/ 4721 h 10000"/>
                  <a:gd name="connsiteX11" fmla="*/ 4712 w 10000"/>
                  <a:gd name="connsiteY11" fmla="*/ 3981 h 10000"/>
                  <a:gd name="connsiteX12" fmla="*/ 4432 w 10000"/>
                  <a:gd name="connsiteY12" fmla="*/ 3425 h 10000"/>
                  <a:gd name="connsiteX13" fmla="*/ 4432 w 10000"/>
                  <a:gd name="connsiteY13" fmla="*/ 3241 h 10000"/>
                  <a:gd name="connsiteX14" fmla="*/ 4568 w 10000"/>
                  <a:gd name="connsiteY14" fmla="*/ 2963 h 10000"/>
                  <a:gd name="connsiteX15" fmla="*/ 4644 w 10000"/>
                  <a:gd name="connsiteY15" fmla="*/ 2777 h 10000"/>
                  <a:gd name="connsiteX16" fmla="*/ 4568 w 10000"/>
                  <a:gd name="connsiteY16" fmla="*/ 2591 h 10000"/>
                  <a:gd name="connsiteX17" fmla="*/ 4500 w 10000"/>
                  <a:gd name="connsiteY17" fmla="*/ 2499 h 10000"/>
                  <a:gd name="connsiteX18" fmla="*/ 4500 w 10000"/>
                  <a:gd name="connsiteY18" fmla="*/ 2315 h 10000"/>
                  <a:gd name="connsiteX19" fmla="*/ 4712 w 10000"/>
                  <a:gd name="connsiteY19" fmla="*/ 2130 h 10000"/>
                  <a:gd name="connsiteX20" fmla="*/ 5432 w 10000"/>
                  <a:gd name="connsiteY20" fmla="*/ 1758 h 10000"/>
                  <a:gd name="connsiteX21" fmla="*/ 5500 w 10000"/>
                  <a:gd name="connsiteY21" fmla="*/ 1666 h 10000"/>
                  <a:gd name="connsiteX22" fmla="*/ 5432 w 10000"/>
                  <a:gd name="connsiteY22" fmla="*/ 1018 h 10000"/>
                  <a:gd name="connsiteX23" fmla="*/ 5500 w 10000"/>
                  <a:gd name="connsiteY23" fmla="*/ 649 h 10000"/>
                  <a:gd name="connsiteX24" fmla="*/ 4500 w 10000"/>
                  <a:gd name="connsiteY24" fmla="*/ 278 h 10000"/>
                  <a:gd name="connsiteX25" fmla="*/ 4356 w 10000"/>
                  <a:gd name="connsiteY25" fmla="*/ 0 h 10000"/>
                  <a:gd name="connsiteX26" fmla="*/ 3712 w 10000"/>
                  <a:gd name="connsiteY26" fmla="*/ 92 h 10000"/>
                  <a:gd name="connsiteX27" fmla="*/ 3432 w 10000"/>
                  <a:gd name="connsiteY27" fmla="*/ 463 h 10000"/>
                  <a:gd name="connsiteX28" fmla="*/ 3144 w 10000"/>
                  <a:gd name="connsiteY28" fmla="*/ 369 h 10000"/>
                  <a:gd name="connsiteX29" fmla="*/ 3000 w 10000"/>
                  <a:gd name="connsiteY29" fmla="*/ 740 h 10000"/>
                  <a:gd name="connsiteX30" fmla="*/ 2712 w 10000"/>
                  <a:gd name="connsiteY30" fmla="*/ 740 h 10000"/>
                  <a:gd name="connsiteX31" fmla="*/ 2500 w 10000"/>
                  <a:gd name="connsiteY31" fmla="*/ 927 h 10000"/>
                  <a:gd name="connsiteX32" fmla="*/ 2144 w 10000"/>
                  <a:gd name="connsiteY32" fmla="*/ 834 h 10000"/>
                  <a:gd name="connsiteX33" fmla="*/ 1932 w 10000"/>
                  <a:gd name="connsiteY33" fmla="*/ 1758 h 10000"/>
                  <a:gd name="connsiteX34" fmla="*/ 1356 w 10000"/>
                  <a:gd name="connsiteY34" fmla="*/ 834 h 10000"/>
                  <a:gd name="connsiteX35" fmla="*/ 1000 w 10000"/>
                  <a:gd name="connsiteY35" fmla="*/ 1573 h 10000"/>
                  <a:gd name="connsiteX36" fmla="*/ 212 w 10000"/>
                  <a:gd name="connsiteY36" fmla="*/ 1666 h 10000"/>
                  <a:gd name="connsiteX37" fmla="*/ 356 w 10000"/>
                  <a:gd name="connsiteY37" fmla="*/ 2407 h 10000"/>
                  <a:gd name="connsiteX38" fmla="*/ 0 w 10000"/>
                  <a:gd name="connsiteY38" fmla="*/ 2685 h 10000"/>
                  <a:gd name="connsiteX39" fmla="*/ 144 w 10000"/>
                  <a:gd name="connsiteY39" fmla="*/ 3703 h 10000"/>
                  <a:gd name="connsiteX40" fmla="*/ 1144 w 10000"/>
                  <a:gd name="connsiteY40" fmla="*/ 4351 h 10000"/>
                  <a:gd name="connsiteX41" fmla="*/ 1356 w 10000"/>
                  <a:gd name="connsiteY41" fmla="*/ 3981 h 10000"/>
                  <a:gd name="connsiteX42" fmla="*/ 1712 w 10000"/>
                  <a:gd name="connsiteY42" fmla="*/ 3703 h 10000"/>
                  <a:gd name="connsiteX43" fmla="*/ 2068 w 10000"/>
                  <a:gd name="connsiteY43" fmla="*/ 3889 h 10000"/>
                  <a:gd name="connsiteX44" fmla="*/ 2212 w 10000"/>
                  <a:gd name="connsiteY44" fmla="*/ 4073 h 10000"/>
                  <a:gd name="connsiteX45" fmla="*/ 2356 w 10000"/>
                  <a:gd name="connsiteY45" fmla="*/ 4258 h 10000"/>
                  <a:gd name="connsiteX46" fmla="*/ 2644 w 10000"/>
                  <a:gd name="connsiteY46" fmla="*/ 4258 h 10000"/>
                  <a:gd name="connsiteX47" fmla="*/ 2788 w 10000"/>
                  <a:gd name="connsiteY47" fmla="*/ 4444 h 10000"/>
                  <a:gd name="connsiteX48" fmla="*/ 2856 w 10000"/>
                  <a:gd name="connsiteY48" fmla="*/ 4907 h 10000"/>
                  <a:gd name="connsiteX49" fmla="*/ 3068 w 10000"/>
                  <a:gd name="connsiteY49" fmla="*/ 5462 h 10000"/>
                  <a:gd name="connsiteX50" fmla="*/ 3144 w 10000"/>
                  <a:gd name="connsiteY50" fmla="*/ 5740 h 10000"/>
                  <a:gd name="connsiteX51" fmla="*/ 3356 w 10000"/>
                  <a:gd name="connsiteY51" fmla="*/ 5925 h 10000"/>
                  <a:gd name="connsiteX52" fmla="*/ 3644 w 10000"/>
                  <a:gd name="connsiteY52" fmla="*/ 6388 h 10000"/>
                  <a:gd name="connsiteX53" fmla="*/ 4000 w 10000"/>
                  <a:gd name="connsiteY53" fmla="*/ 6666 h 10000"/>
                  <a:gd name="connsiteX54" fmla="*/ 4212 w 10000"/>
                  <a:gd name="connsiteY54" fmla="*/ 6850 h 10000"/>
                  <a:gd name="connsiteX55" fmla="*/ 4356 w 10000"/>
                  <a:gd name="connsiteY55" fmla="*/ 7037 h 10000"/>
                  <a:gd name="connsiteX56" fmla="*/ 5288 w 10000"/>
                  <a:gd name="connsiteY56" fmla="*/ 8054 h 10000"/>
                  <a:gd name="connsiteX57" fmla="*/ 7212 w 10000"/>
                  <a:gd name="connsiteY57" fmla="*/ 9537 h 10000"/>
                  <a:gd name="connsiteX0" fmla="*/ 8500 w 8856"/>
                  <a:gd name="connsiteY0" fmla="*/ 10000 h 10000"/>
                  <a:gd name="connsiteX1" fmla="*/ 8568 w 8856"/>
                  <a:gd name="connsiteY1" fmla="*/ 9258 h 10000"/>
                  <a:gd name="connsiteX2" fmla="*/ 8856 w 8856"/>
                  <a:gd name="connsiteY2" fmla="*/ 8887 h 10000"/>
                  <a:gd name="connsiteX3" fmla="*/ 7924 w 8856"/>
                  <a:gd name="connsiteY3" fmla="*/ 7129 h 10000"/>
                  <a:gd name="connsiteX4" fmla="*/ 7356 w 8856"/>
                  <a:gd name="connsiteY4" fmla="*/ 6850 h 10000"/>
                  <a:gd name="connsiteX5" fmla="*/ 6924 w 8856"/>
                  <a:gd name="connsiteY5" fmla="*/ 6850 h 10000"/>
                  <a:gd name="connsiteX6" fmla="*/ 6212 w 8856"/>
                  <a:gd name="connsiteY6" fmla="*/ 6110 h 10000"/>
                  <a:gd name="connsiteX7" fmla="*/ 6000 w 8856"/>
                  <a:gd name="connsiteY7" fmla="*/ 5648 h 10000"/>
                  <a:gd name="connsiteX8" fmla="*/ 5788 w 8856"/>
                  <a:gd name="connsiteY8" fmla="*/ 5184 h 10000"/>
                  <a:gd name="connsiteX9" fmla="*/ 5432 w 8856"/>
                  <a:gd name="connsiteY9" fmla="*/ 4721 h 10000"/>
                  <a:gd name="connsiteX10" fmla="*/ 4712 w 8856"/>
                  <a:gd name="connsiteY10" fmla="*/ 3981 h 10000"/>
                  <a:gd name="connsiteX11" fmla="*/ 4432 w 8856"/>
                  <a:gd name="connsiteY11" fmla="*/ 3425 h 10000"/>
                  <a:gd name="connsiteX12" fmla="*/ 4432 w 8856"/>
                  <a:gd name="connsiteY12" fmla="*/ 3241 h 10000"/>
                  <a:gd name="connsiteX13" fmla="*/ 4568 w 8856"/>
                  <a:gd name="connsiteY13" fmla="*/ 2963 h 10000"/>
                  <a:gd name="connsiteX14" fmla="*/ 4644 w 8856"/>
                  <a:gd name="connsiteY14" fmla="*/ 2777 h 10000"/>
                  <a:gd name="connsiteX15" fmla="*/ 4568 w 8856"/>
                  <a:gd name="connsiteY15" fmla="*/ 2591 h 10000"/>
                  <a:gd name="connsiteX16" fmla="*/ 4500 w 8856"/>
                  <a:gd name="connsiteY16" fmla="*/ 2499 h 10000"/>
                  <a:gd name="connsiteX17" fmla="*/ 4500 w 8856"/>
                  <a:gd name="connsiteY17" fmla="*/ 2315 h 10000"/>
                  <a:gd name="connsiteX18" fmla="*/ 4712 w 8856"/>
                  <a:gd name="connsiteY18" fmla="*/ 2130 h 10000"/>
                  <a:gd name="connsiteX19" fmla="*/ 5432 w 8856"/>
                  <a:gd name="connsiteY19" fmla="*/ 1758 h 10000"/>
                  <a:gd name="connsiteX20" fmla="*/ 5500 w 8856"/>
                  <a:gd name="connsiteY20" fmla="*/ 1666 h 10000"/>
                  <a:gd name="connsiteX21" fmla="*/ 5432 w 8856"/>
                  <a:gd name="connsiteY21" fmla="*/ 1018 h 10000"/>
                  <a:gd name="connsiteX22" fmla="*/ 5500 w 8856"/>
                  <a:gd name="connsiteY22" fmla="*/ 649 h 10000"/>
                  <a:gd name="connsiteX23" fmla="*/ 4500 w 8856"/>
                  <a:gd name="connsiteY23" fmla="*/ 278 h 10000"/>
                  <a:gd name="connsiteX24" fmla="*/ 4356 w 8856"/>
                  <a:gd name="connsiteY24" fmla="*/ 0 h 10000"/>
                  <a:gd name="connsiteX25" fmla="*/ 3712 w 8856"/>
                  <a:gd name="connsiteY25" fmla="*/ 92 h 10000"/>
                  <a:gd name="connsiteX26" fmla="*/ 3432 w 8856"/>
                  <a:gd name="connsiteY26" fmla="*/ 463 h 10000"/>
                  <a:gd name="connsiteX27" fmla="*/ 3144 w 8856"/>
                  <a:gd name="connsiteY27" fmla="*/ 369 h 10000"/>
                  <a:gd name="connsiteX28" fmla="*/ 3000 w 8856"/>
                  <a:gd name="connsiteY28" fmla="*/ 740 h 10000"/>
                  <a:gd name="connsiteX29" fmla="*/ 2712 w 8856"/>
                  <a:gd name="connsiteY29" fmla="*/ 740 h 10000"/>
                  <a:gd name="connsiteX30" fmla="*/ 2500 w 8856"/>
                  <a:gd name="connsiteY30" fmla="*/ 927 h 10000"/>
                  <a:gd name="connsiteX31" fmla="*/ 2144 w 8856"/>
                  <a:gd name="connsiteY31" fmla="*/ 834 h 10000"/>
                  <a:gd name="connsiteX32" fmla="*/ 1932 w 8856"/>
                  <a:gd name="connsiteY32" fmla="*/ 1758 h 10000"/>
                  <a:gd name="connsiteX33" fmla="*/ 1356 w 8856"/>
                  <a:gd name="connsiteY33" fmla="*/ 834 h 10000"/>
                  <a:gd name="connsiteX34" fmla="*/ 1000 w 8856"/>
                  <a:gd name="connsiteY34" fmla="*/ 1573 h 10000"/>
                  <a:gd name="connsiteX35" fmla="*/ 212 w 8856"/>
                  <a:gd name="connsiteY35" fmla="*/ 1666 h 10000"/>
                  <a:gd name="connsiteX36" fmla="*/ 356 w 8856"/>
                  <a:gd name="connsiteY36" fmla="*/ 2407 h 10000"/>
                  <a:gd name="connsiteX37" fmla="*/ 0 w 8856"/>
                  <a:gd name="connsiteY37" fmla="*/ 2685 h 10000"/>
                  <a:gd name="connsiteX38" fmla="*/ 144 w 8856"/>
                  <a:gd name="connsiteY38" fmla="*/ 3703 h 10000"/>
                  <a:gd name="connsiteX39" fmla="*/ 1144 w 8856"/>
                  <a:gd name="connsiteY39" fmla="*/ 4351 h 10000"/>
                  <a:gd name="connsiteX40" fmla="*/ 1356 w 8856"/>
                  <a:gd name="connsiteY40" fmla="*/ 3981 h 10000"/>
                  <a:gd name="connsiteX41" fmla="*/ 1712 w 8856"/>
                  <a:gd name="connsiteY41" fmla="*/ 3703 h 10000"/>
                  <a:gd name="connsiteX42" fmla="*/ 2068 w 8856"/>
                  <a:gd name="connsiteY42" fmla="*/ 3889 h 10000"/>
                  <a:gd name="connsiteX43" fmla="*/ 2212 w 8856"/>
                  <a:gd name="connsiteY43" fmla="*/ 4073 h 10000"/>
                  <a:gd name="connsiteX44" fmla="*/ 2356 w 8856"/>
                  <a:gd name="connsiteY44" fmla="*/ 4258 h 10000"/>
                  <a:gd name="connsiteX45" fmla="*/ 2644 w 8856"/>
                  <a:gd name="connsiteY45" fmla="*/ 4258 h 10000"/>
                  <a:gd name="connsiteX46" fmla="*/ 2788 w 8856"/>
                  <a:gd name="connsiteY46" fmla="*/ 4444 h 10000"/>
                  <a:gd name="connsiteX47" fmla="*/ 2856 w 8856"/>
                  <a:gd name="connsiteY47" fmla="*/ 4907 h 10000"/>
                  <a:gd name="connsiteX48" fmla="*/ 3068 w 8856"/>
                  <a:gd name="connsiteY48" fmla="*/ 5462 h 10000"/>
                  <a:gd name="connsiteX49" fmla="*/ 3144 w 8856"/>
                  <a:gd name="connsiteY49" fmla="*/ 5740 h 10000"/>
                  <a:gd name="connsiteX50" fmla="*/ 3356 w 8856"/>
                  <a:gd name="connsiteY50" fmla="*/ 5925 h 10000"/>
                  <a:gd name="connsiteX51" fmla="*/ 3644 w 8856"/>
                  <a:gd name="connsiteY51" fmla="*/ 6388 h 10000"/>
                  <a:gd name="connsiteX52" fmla="*/ 4000 w 8856"/>
                  <a:gd name="connsiteY52" fmla="*/ 6666 h 10000"/>
                  <a:gd name="connsiteX53" fmla="*/ 4212 w 8856"/>
                  <a:gd name="connsiteY53" fmla="*/ 6850 h 10000"/>
                  <a:gd name="connsiteX54" fmla="*/ 4356 w 8856"/>
                  <a:gd name="connsiteY54" fmla="*/ 7037 h 10000"/>
                  <a:gd name="connsiteX55" fmla="*/ 5288 w 8856"/>
                  <a:gd name="connsiteY55" fmla="*/ 8054 h 10000"/>
                  <a:gd name="connsiteX56" fmla="*/ 7212 w 8856"/>
                  <a:gd name="connsiteY56" fmla="*/ 9537 h 10000"/>
                  <a:gd name="connsiteX0" fmla="*/ 9598 w 9675"/>
                  <a:gd name="connsiteY0" fmla="*/ 10000 h 10000"/>
                  <a:gd name="connsiteX1" fmla="*/ 9675 w 9675"/>
                  <a:gd name="connsiteY1" fmla="*/ 9258 h 10000"/>
                  <a:gd name="connsiteX2" fmla="*/ 8948 w 9675"/>
                  <a:gd name="connsiteY2" fmla="*/ 7129 h 10000"/>
                  <a:gd name="connsiteX3" fmla="*/ 8306 w 9675"/>
                  <a:gd name="connsiteY3" fmla="*/ 6850 h 10000"/>
                  <a:gd name="connsiteX4" fmla="*/ 7818 w 9675"/>
                  <a:gd name="connsiteY4" fmla="*/ 6850 h 10000"/>
                  <a:gd name="connsiteX5" fmla="*/ 7014 w 9675"/>
                  <a:gd name="connsiteY5" fmla="*/ 6110 h 10000"/>
                  <a:gd name="connsiteX6" fmla="*/ 6775 w 9675"/>
                  <a:gd name="connsiteY6" fmla="*/ 5648 h 10000"/>
                  <a:gd name="connsiteX7" fmla="*/ 6536 w 9675"/>
                  <a:gd name="connsiteY7" fmla="*/ 5184 h 10000"/>
                  <a:gd name="connsiteX8" fmla="*/ 6134 w 9675"/>
                  <a:gd name="connsiteY8" fmla="*/ 4721 h 10000"/>
                  <a:gd name="connsiteX9" fmla="*/ 5321 w 9675"/>
                  <a:gd name="connsiteY9" fmla="*/ 3981 h 10000"/>
                  <a:gd name="connsiteX10" fmla="*/ 5005 w 9675"/>
                  <a:gd name="connsiteY10" fmla="*/ 3425 h 10000"/>
                  <a:gd name="connsiteX11" fmla="*/ 5005 w 9675"/>
                  <a:gd name="connsiteY11" fmla="*/ 3241 h 10000"/>
                  <a:gd name="connsiteX12" fmla="*/ 5158 w 9675"/>
                  <a:gd name="connsiteY12" fmla="*/ 2963 h 10000"/>
                  <a:gd name="connsiteX13" fmla="*/ 5244 w 9675"/>
                  <a:gd name="connsiteY13" fmla="*/ 2777 h 10000"/>
                  <a:gd name="connsiteX14" fmla="*/ 5158 w 9675"/>
                  <a:gd name="connsiteY14" fmla="*/ 2591 h 10000"/>
                  <a:gd name="connsiteX15" fmla="*/ 5081 w 9675"/>
                  <a:gd name="connsiteY15" fmla="*/ 2499 h 10000"/>
                  <a:gd name="connsiteX16" fmla="*/ 5081 w 9675"/>
                  <a:gd name="connsiteY16" fmla="*/ 2315 h 10000"/>
                  <a:gd name="connsiteX17" fmla="*/ 5321 w 9675"/>
                  <a:gd name="connsiteY17" fmla="*/ 2130 h 10000"/>
                  <a:gd name="connsiteX18" fmla="*/ 6134 w 9675"/>
                  <a:gd name="connsiteY18" fmla="*/ 1758 h 10000"/>
                  <a:gd name="connsiteX19" fmla="*/ 6210 w 9675"/>
                  <a:gd name="connsiteY19" fmla="*/ 1666 h 10000"/>
                  <a:gd name="connsiteX20" fmla="*/ 6134 w 9675"/>
                  <a:gd name="connsiteY20" fmla="*/ 1018 h 10000"/>
                  <a:gd name="connsiteX21" fmla="*/ 6210 w 9675"/>
                  <a:gd name="connsiteY21" fmla="*/ 649 h 10000"/>
                  <a:gd name="connsiteX22" fmla="*/ 5081 w 9675"/>
                  <a:gd name="connsiteY22" fmla="*/ 278 h 10000"/>
                  <a:gd name="connsiteX23" fmla="*/ 4919 w 9675"/>
                  <a:gd name="connsiteY23" fmla="*/ 0 h 10000"/>
                  <a:gd name="connsiteX24" fmla="*/ 4192 w 9675"/>
                  <a:gd name="connsiteY24" fmla="*/ 92 h 10000"/>
                  <a:gd name="connsiteX25" fmla="*/ 3875 w 9675"/>
                  <a:gd name="connsiteY25" fmla="*/ 463 h 10000"/>
                  <a:gd name="connsiteX26" fmla="*/ 3550 w 9675"/>
                  <a:gd name="connsiteY26" fmla="*/ 369 h 10000"/>
                  <a:gd name="connsiteX27" fmla="*/ 3388 w 9675"/>
                  <a:gd name="connsiteY27" fmla="*/ 740 h 10000"/>
                  <a:gd name="connsiteX28" fmla="*/ 3062 w 9675"/>
                  <a:gd name="connsiteY28" fmla="*/ 740 h 10000"/>
                  <a:gd name="connsiteX29" fmla="*/ 2823 w 9675"/>
                  <a:gd name="connsiteY29" fmla="*/ 927 h 10000"/>
                  <a:gd name="connsiteX30" fmla="*/ 2421 w 9675"/>
                  <a:gd name="connsiteY30" fmla="*/ 834 h 10000"/>
                  <a:gd name="connsiteX31" fmla="*/ 2182 w 9675"/>
                  <a:gd name="connsiteY31" fmla="*/ 1758 h 10000"/>
                  <a:gd name="connsiteX32" fmla="*/ 1531 w 9675"/>
                  <a:gd name="connsiteY32" fmla="*/ 834 h 10000"/>
                  <a:gd name="connsiteX33" fmla="*/ 1129 w 9675"/>
                  <a:gd name="connsiteY33" fmla="*/ 1573 h 10000"/>
                  <a:gd name="connsiteX34" fmla="*/ 239 w 9675"/>
                  <a:gd name="connsiteY34" fmla="*/ 1666 h 10000"/>
                  <a:gd name="connsiteX35" fmla="*/ 402 w 9675"/>
                  <a:gd name="connsiteY35" fmla="*/ 2407 h 10000"/>
                  <a:gd name="connsiteX36" fmla="*/ 0 w 9675"/>
                  <a:gd name="connsiteY36" fmla="*/ 2685 h 10000"/>
                  <a:gd name="connsiteX37" fmla="*/ 163 w 9675"/>
                  <a:gd name="connsiteY37" fmla="*/ 3703 h 10000"/>
                  <a:gd name="connsiteX38" fmla="*/ 1292 w 9675"/>
                  <a:gd name="connsiteY38" fmla="*/ 4351 h 10000"/>
                  <a:gd name="connsiteX39" fmla="*/ 1531 w 9675"/>
                  <a:gd name="connsiteY39" fmla="*/ 3981 h 10000"/>
                  <a:gd name="connsiteX40" fmla="*/ 1933 w 9675"/>
                  <a:gd name="connsiteY40" fmla="*/ 3703 h 10000"/>
                  <a:gd name="connsiteX41" fmla="*/ 2335 w 9675"/>
                  <a:gd name="connsiteY41" fmla="*/ 3889 h 10000"/>
                  <a:gd name="connsiteX42" fmla="*/ 2498 w 9675"/>
                  <a:gd name="connsiteY42" fmla="*/ 4073 h 10000"/>
                  <a:gd name="connsiteX43" fmla="*/ 2660 w 9675"/>
                  <a:gd name="connsiteY43" fmla="*/ 4258 h 10000"/>
                  <a:gd name="connsiteX44" fmla="*/ 2986 w 9675"/>
                  <a:gd name="connsiteY44" fmla="*/ 4258 h 10000"/>
                  <a:gd name="connsiteX45" fmla="*/ 3148 w 9675"/>
                  <a:gd name="connsiteY45" fmla="*/ 4444 h 10000"/>
                  <a:gd name="connsiteX46" fmla="*/ 3225 w 9675"/>
                  <a:gd name="connsiteY46" fmla="*/ 4907 h 10000"/>
                  <a:gd name="connsiteX47" fmla="*/ 3464 w 9675"/>
                  <a:gd name="connsiteY47" fmla="*/ 5462 h 10000"/>
                  <a:gd name="connsiteX48" fmla="*/ 3550 w 9675"/>
                  <a:gd name="connsiteY48" fmla="*/ 5740 h 10000"/>
                  <a:gd name="connsiteX49" fmla="*/ 3790 w 9675"/>
                  <a:gd name="connsiteY49" fmla="*/ 5925 h 10000"/>
                  <a:gd name="connsiteX50" fmla="*/ 4115 w 9675"/>
                  <a:gd name="connsiteY50" fmla="*/ 6388 h 10000"/>
                  <a:gd name="connsiteX51" fmla="*/ 4517 w 9675"/>
                  <a:gd name="connsiteY51" fmla="*/ 6666 h 10000"/>
                  <a:gd name="connsiteX52" fmla="*/ 4756 w 9675"/>
                  <a:gd name="connsiteY52" fmla="*/ 6850 h 10000"/>
                  <a:gd name="connsiteX53" fmla="*/ 4919 w 9675"/>
                  <a:gd name="connsiteY53" fmla="*/ 7037 h 10000"/>
                  <a:gd name="connsiteX54" fmla="*/ 5971 w 9675"/>
                  <a:gd name="connsiteY54" fmla="*/ 8054 h 10000"/>
                  <a:gd name="connsiteX55" fmla="*/ 8144 w 9675"/>
                  <a:gd name="connsiteY55" fmla="*/ 9537 h 10000"/>
                  <a:gd name="connsiteX0" fmla="*/ 9920 w 9920"/>
                  <a:gd name="connsiteY0" fmla="*/ 10000 h 10000"/>
                  <a:gd name="connsiteX1" fmla="*/ 9249 w 9920"/>
                  <a:gd name="connsiteY1" fmla="*/ 7129 h 10000"/>
                  <a:gd name="connsiteX2" fmla="*/ 8585 w 9920"/>
                  <a:gd name="connsiteY2" fmla="*/ 6850 h 10000"/>
                  <a:gd name="connsiteX3" fmla="*/ 8081 w 9920"/>
                  <a:gd name="connsiteY3" fmla="*/ 6850 h 10000"/>
                  <a:gd name="connsiteX4" fmla="*/ 7250 w 9920"/>
                  <a:gd name="connsiteY4" fmla="*/ 6110 h 10000"/>
                  <a:gd name="connsiteX5" fmla="*/ 7003 w 9920"/>
                  <a:gd name="connsiteY5" fmla="*/ 5648 h 10000"/>
                  <a:gd name="connsiteX6" fmla="*/ 6756 w 9920"/>
                  <a:gd name="connsiteY6" fmla="*/ 5184 h 10000"/>
                  <a:gd name="connsiteX7" fmla="*/ 6340 w 9920"/>
                  <a:gd name="connsiteY7" fmla="*/ 4721 h 10000"/>
                  <a:gd name="connsiteX8" fmla="*/ 5500 w 9920"/>
                  <a:gd name="connsiteY8" fmla="*/ 3981 h 10000"/>
                  <a:gd name="connsiteX9" fmla="*/ 5173 w 9920"/>
                  <a:gd name="connsiteY9" fmla="*/ 3425 h 10000"/>
                  <a:gd name="connsiteX10" fmla="*/ 5173 w 9920"/>
                  <a:gd name="connsiteY10" fmla="*/ 3241 h 10000"/>
                  <a:gd name="connsiteX11" fmla="*/ 5331 w 9920"/>
                  <a:gd name="connsiteY11" fmla="*/ 2963 h 10000"/>
                  <a:gd name="connsiteX12" fmla="*/ 5420 w 9920"/>
                  <a:gd name="connsiteY12" fmla="*/ 2777 h 10000"/>
                  <a:gd name="connsiteX13" fmla="*/ 5331 w 9920"/>
                  <a:gd name="connsiteY13" fmla="*/ 2591 h 10000"/>
                  <a:gd name="connsiteX14" fmla="*/ 5252 w 9920"/>
                  <a:gd name="connsiteY14" fmla="*/ 2499 h 10000"/>
                  <a:gd name="connsiteX15" fmla="*/ 5252 w 9920"/>
                  <a:gd name="connsiteY15" fmla="*/ 2315 h 10000"/>
                  <a:gd name="connsiteX16" fmla="*/ 5500 w 9920"/>
                  <a:gd name="connsiteY16" fmla="*/ 2130 h 10000"/>
                  <a:gd name="connsiteX17" fmla="*/ 6340 w 9920"/>
                  <a:gd name="connsiteY17" fmla="*/ 1758 h 10000"/>
                  <a:gd name="connsiteX18" fmla="*/ 6419 w 9920"/>
                  <a:gd name="connsiteY18" fmla="*/ 1666 h 10000"/>
                  <a:gd name="connsiteX19" fmla="*/ 6340 w 9920"/>
                  <a:gd name="connsiteY19" fmla="*/ 1018 h 10000"/>
                  <a:gd name="connsiteX20" fmla="*/ 6419 w 9920"/>
                  <a:gd name="connsiteY20" fmla="*/ 649 h 10000"/>
                  <a:gd name="connsiteX21" fmla="*/ 5252 w 9920"/>
                  <a:gd name="connsiteY21" fmla="*/ 278 h 10000"/>
                  <a:gd name="connsiteX22" fmla="*/ 5084 w 9920"/>
                  <a:gd name="connsiteY22" fmla="*/ 0 h 10000"/>
                  <a:gd name="connsiteX23" fmla="*/ 4333 w 9920"/>
                  <a:gd name="connsiteY23" fmla="*/ 92 h 10000"/>
                  <a:gd name="connsiteX24" fmla="*/ 4005 w 9920"/>
                  <a:gd name="connsiteY24" fmla="*/ 463 h 10000"/>
                  <a:gd name="connsiteX25" fmla="*/ 3669 w 9920"/>
                  <a:gd name="connsiteY25" fmla="*/ 369 h 10000"/>
                  <a:gd name="connsiteX26" fmla="*/ 3502 w 9920"/>
                  <a:gd name="connsiteY26" fmla="*/ 740 h 10000"/>
                  <a:gd name="connsiteX27" fmla="*/ 3165 w 9920"/>
                  <a:gd name="connsiteY27" fmla="*/ 740 h 10000"/>
                  <a:gd name="connsiteX28" fmla="*/ 2918 w 9920"/>
                  <a:gd name="connsiteY28" fmla="*/ 927 h 10000"/>
                  <a:gd name="connsiteX29" fmla="*/ 2502 w 9920"/>
                  <a:gd name="connsiteY29" fmla="*/ 834 h 10000"/>
                  <a:gd name="connsiteX30" fmla="*/ 2255 w 9920"/>
                  <a:gd name="connsiteY30" fmla="*/ 1758 h 10000"/>
                  <a:gd name="connsiteX31" fmla="*/ 1582 w 9920"/>
                  <a:gd name="connsiteY31" fmla="*/ 834 h 10000"/>
                  <a:gd name="connsiteX32" fmla="*/ 1167 w 9920"/>
                  <a:gd name="connsiteY32" fmla="*/ 1573 h 10000"/>
                  <a:gd name="connsiteX33" fmla="*/ 247 w 9920"/>
                  <a:gd name="connsiteY33" fmla="*/ 1666 h 10000"/>
                  <a:gd name="connsiteX34" fmla="*/ 416 w 9920"/>
                  <a:gd name="connsiteY34" fmla="*/ 2407 h 10000"/>
                  <a:gd name="connsiteX35" fmla="*/ 0 w 9920"/>
                  <a:gd name="connsiteY35" fmla="*/ 2685 h 10000"/>
                  <a:gd name="connsiteX36" fmla="*/ 168 w 9920"/>
                  <a:gd name="connsiteY36" fmla="*/ 3703 h 10000"/>
                  <a:gd name="connsiteX37" fmla="*/ 1335 w 9920"/>
                  <a:gd name="connsiteY37" fmla="*/ 4351 h 10000"/>
                  <a:gd name="connsiteX38" fmla="*/ 1582 w 9920"/>
                  <a:gd name="connsiteY38" fmla="*/ 3981 h 10000"/>
                  <a:gd name="connsiteX39" fmla="*/ 1998 w 9920"/>
                  <a:gd name="connsiteY39" fmla="*/ 3703 h 10000"/>
                  <a:gd name="connsiteX40" fmla="*/ 2413 w 9920"/>
                  <a:gd name="connsiteY40" fmla="*/ 3889 h 10000"/>
                  <a:gd name="connsiteX41" fmla="*/ 2582 w 9920"/>
                  <a:gd name="connsiteY41" fmla="*/ 4073 h 10000"/>
                  <a:gd name="connsiteX42" fmla="*/ 2749 w 9920"/>
                  <a:gd name="connsiteY42" fmla="*/ 4258 h 10000"/>
                  <a:gd name="connsiteX43" fmla="*/ 3086 w 9920"/>
                  <a:gd name="connsiteY43" fmla="*/ 4258 h 10000"/>
                  <a:gd name="connsiteX44" fmla="*/ 3254 w 9920"/>
                  <a:gd name="connsiteY44" fmla="*/ 4444 h 10000"/>
                  <a:gd name="connsiteX45" fmla="*/ 3333 w 9920"/>
                  <a:gd name="connsiteY45" fmla="*/ 4907 h 10000"/>
                  <a:gd name="connsiteX46" fmla="*/ 3580 w 9920"/>
                  <a:gd name="connsiteY46" fmla="*/ 5462 h 10000"/>
                  <a:gd name="connsiteX47" fmla="*/ 3669 w 9920"/>
                  <a:gd name="connsiteY47" fmla="*/ 5740 h 10000"/>
                  <a:gd name="connsiteX48" fmla="*/ 3917 w 9920"/>
                  <a:gd name="connsiteY48" fmla="*/ 5925 h 10000"/>
                  <a:gd name="connsiteX49" fmla="*/ 4253 w 9920"/>
                  <a:gd name="connsiteY49" fmla="*/ 6388 h 10000"/>
                  <a:gd name="connsiteX50" fmla="*/ 4669 w 9920"/>
                  <a:gd name="connsiteY50" fmla="*/ 6666 h 10000"/>
                  <a:gd name="connsiteX51" fmla="*/ 4916 w 9920"/>
                  <a:gd name="connsiteY51" fmla="*/ 6850 h 10000"/>
                  <a:gd name="connsiteX52" fmla="*/ 5084 w 9920"/>
                  <a:gd name="connsiteY52" fmla="*/ 7037 h 10000"/>
                  <a:gd name="connsiteX53" fmla="*/ 6172 w 9920"/>
                  <a:gd name="connsiteY53" fmla="*/ 8054 h 10000"/>
                  <a:gd name="connsiteX54" fmla="*/ 8418 w 9920"/>
                  <a:gd name="connsiteY54" fmla="*/ 9537 h 10000"/>
                  <a:gd name="connsiteX0" fmla="*/ 10000 w 10000"/>
                  <a:gd name="connsiteY0" fmla="*/ 10000 h 10000"/>
                  <a:gd name="connsiteX1" fmla="*/ 9324 w 10000"/>
                  <a:gd name="connsiteY1" fmla="*/ 7129 h 10000"/>
                  <a:gd name="connsiteX2" fmla="*/ 8654 w 10000"/>
                  <a:gd name="connsiteY2" fmla="*/ 6850 h 10000"/>
                  <a:gd name="connsiteX3" fmla="*/ 8146 w 10000"/>
                  <a:gd name="connsiteY3" fmla="*/ 6850 h 10000"/>
                  <a:gd name="connsiteX4" fmla="*/ 7059 w 10000"/>
                  <a:gd name="connsiteY4" fmla="*/ 5648 h 10000"/>
                  <a:gd name="connsiteX5" fmla="*/ 6810 w 10000"/>
                  <a:gd name="connsiteY5" fmla="*/ 5184 h 10000"/>
                  <a:gd name="connsiteX6" fmla="*/ 6391 w 10000"/>
                  <a:gd name="connsiteY6" fmla="*/ 4721 h 10000"/>
                  <a:gd name="connsiteX7" fmla="*/ 5544 w 10000"/>
                  <a:gd name="connsiteY7" fmla="*/ 3981 h 10000"/>
                  <a:gd name="connsiteX8" fmla="*/ 5215 w 10000"/>
                  <a:gd name="connsiteY8" fmla="*/ 3425 h 10000"/>
                  <a:gd name="connsiteX9" fmla="*/ 5215 w 10000"/>
                  <a:gd name="connsiteY9" fmla="*/ 3241 h 10000"/>
                  <a:gd name="connsiteX10" fmla="*/ 5374 w 10000"/>
                  <a:gd name="connsiteY10" fmla="*/ 2963 h 10000"/>
                  <a:gd name="connsiteX11" fmla="*/ 5464 w 10000"/>
                  <a:gd name="connsiteY11" fmla="*/ 2777 h 10000"/>
                  <a:gd name="connsiteX12" fmla="*/ 5374 w 10000"/>
                  <a:gd name="connsiteY12" fmla="*/ 2591 h 10000"/>
                  <a:gd name="connsiteX13" fmla="*/ 5294 w 10000"/>
                  <a:gd name="connsiteY13" fmla="*/ 2499 h 10000"/>
                  <a:gd name="connsiteX14" fmla="*/ 5294 w 10000"/>
                  <a:gd name="connsiteY14" fmla="*/ 2315 h 10000"/>
                  <a:gd name="connsiteX15" fmla="*/ 5544 w 10000"/>
                  <a:gd name="connsiteY15" fmla="*/ 2130 h 10000"/>
                  <a:gd name="connsiteX16" fmla="*/ 6391 w 10000"/>
                  <a:gd name="connsiteY16" fmla="*/ 1758 h 10000"/>
                  <a:gd name="connsiteX17" fmla="*/ 6471 w 10000"/>
                  <a:gd name="connsiteY17" fmla="*/ 1666 h 10000"/>
                  <a:gd name="connsiteX18" fmla="*/ 6391 w 10000"/>
                  <a:gd name="connsiteY18" fmla="*/ 1018 h 10000"/>
                  <a:gd name="connsiteX19" fmla="*/ 6471 w 10000"/>
                  <a:gd name="connsiteY19" fmla="*/ 649 h 10000"/>
                  <a:gd name="connsiteX20" fmla="*/ 5294 w 10000"/>
                  <a:gd name="connsiteY20" fmla="*/ 278 h 10000"/>
                  <a:gd name="connsiteX21" fmla="*/ 5125 w 10000"/>
                  <a:gd name="connsiteY21" fmla="*/ 0 h 10000"/>
                  <a:gd name="connsiteX22" fmla="*/ 4368 w 10000"/>
                  <a:gd name="connsiteY22" fmla="*/ 92 h 10000"/>
                  <a:gd name="connsiteX23" fmla="*/ 4037 w 10000"/>
                  <a:gd name="connsiteY23" fmla="*/ 463 h 10000"/>
                  <a:gd name="connsiteX24" fmla="*/ 3699 w 10000"/>
                  <a:gd name="connsiteY24" fmla="*/ 369 h 10000"/>
                  <a:gd name="connsiteX25" fmla="*/ 3530 w 10000"/>
                  <a:gd name="connsiteY25" fmla="*/ 740 h 10000"/>
                  <a:gd name="connsiteX26" fmla="*/ 3191 w 10000"/>
                  <a:gd name="connsiteY26" fmla="*/ 740 h 10000"/>
                  <a:gd name="connsiteX27" fmla="*/ 2942 w 10000"/>
                  <a:gd name="connsiteY27" fmla="*/ 927 h 10000"/>
                  <a:gd name="connsiteX28" fmla="*/ 2522 w 10000"/>
                  <a:gd name="connsiteY28" fmla="*/ 834 h 10000"/>
                  <a:gd name="connsiteX29" fmla="*/ 2273 w 10000"/>
                  <a:gd name="connsiteY29" fmla="*/ 1758 h 10000"/>
                  <a:gd name="connsiteX30" fmla="*/ 1595 w 10000"/>
                  <a:gd name="connsiteY30" fmla="*/ 834 h 10000"/>
                  <a:gd name="connsiteX31" fmla="*/ 1176 w 10000"/>
                  <a:gd name="connsiteY31" fmla="*/ 1573 h 10000"/>
                  <a:gd name="connsiteX32" fmla="*/ 249 w 10000"/>
                  <a:gd name="connsiteY32" fmla="*/ 1666 h 10000"/>
                  <a:gd name="connsiteX33" fmla="*/ 419 w 10000"/>
                  <a:gd name="connsiteY33" fmla="*/ 2407 h 10000"/>
                  <a:gd name="connsiteX34" fmla="*/ 0 w 10000"/>
                  <a:gd name="connsiteY34" fmla="*/ 2685 h 10000"/>
                  <a:gd name="connsiteX35" fmla="*/ 169 w 10000"/>
                  <a:gd name="connsiteY35" fmla="*/ 3703 h 10000"/>
                  <a:gd name="connsiteX36" fmla="*/ 1346 w 10000"/>
                  <a:gd name="connsiteY36" fmla="*/ 4351 h 10000"/>
                  <a:gd name="connsiteX37" fmla="*/ 1595 w 10000"/>
                  <a:gd name="connsiteY37" fmla="*/ 3981 h 10000"/>
                  <a:gd name="connsiteX38" fmla="*/ 2014 w 10000"/>
                  <a:gd name="connsiteY38" fmla="*/ 3703 h 10000"/>
                  <a:gd name="connsiteX39" fmla="*/ 2432 w 10000"/>
                  <a:gd name="connsiteY39" fmla="*/ 3889 h 10000"/>
                  <a:gd name="connsiteX40" fmla="*/ 2603 w 10000"/>
                  <a:gd name="connsiteY40" fmla="*/ 4073 h 10000"/>
                  <a:gd name="connsiteX41" fmla="*/ 2771 w 10000"/>
                  <a:gd name="connsiteY41" fmla="*/ 4258 h 10000"/>
                  <a:gd name="connsiteX42" fmla="*/ 3111 w 10000"/>
                  <a:gd name="connsiteY42" fmla="*/ 4258 h 10000"/>
                  <a:gd name="connsiteX43" fmla="*/ 3280 w 10000"/>
                  <a:gd name="connsiteY43" fmla="*/ 4444 h 10000"/>
                  <a:gd name="connsiteX44" fmla="*/ 3360 w 10000"/>
                  <a:gd name="connsiteY44" fmla="*/ 4907 h 10000"/>
                  <a:gd name="connsiteX45" fmla="*/ 3609 w 10000"/>
                  <a:gd name="connsiteY45" fmla="*/ 5462 h 10000"/>
                  <a:gd name="connsiteX46" fmla="*/ 3699 w 10000"/>
                  <a:gd name="connsiteY46" fmla="*/ 5740 h 10000"/>
                  <a:gd name="connsiteX47" fmla="*/ 3949 w 10000"/>
                  <a:gd name="connsiteY47" fmla="*/ 5925 h 10000"/>
                  <a:gd name="connsiteX48" fmla="*/ 4287 w 10000"/>
                  <a:gd name="connsiteY48" fmla="*/ 6388 h 10000"/>
                  <a:gd name="connsiteX49" fmla="*/ 4707 w 10000"/>
                  <a:gd name="connsiteY49" fmla="*/ 6666 h 10000"/>
                  <a:gd name="connsiteX50" fmla="*/ 4956 w 10000"/>
                  <a:gd name="connsiteY50" fmla="*/ 6850 h 10000"/>
                  <a:gd name="connsiteX51" fmla="*/ 5125 w 10000"/>
                  <a:gd name="connsiteY51" fmla="*/ 7037 h 10000"/>
                  <a:gd name="connsiteX52" fmla="*/ 6222 w 10000"/>
                  <a:gd name="connsiteY52" fmla="*/ 8054 h 10000"/>
                  <a:gd name="connsiteX53" fmla="*/ 8486 w 10000"/>
                  <a:gd name="connsiteY53" fmla="*/ 9537 h 10000"/>
                  <a:gd name="connsiteX0" fmla="*/ 10000 w 10000"/>
                  <a:gd name="connsiteY0" fmla="*/ 10000 h 10000"/>
                  <a:gd name="connsiteX1" fmla="*/ 9324 w 10000"/>
                  <a:gd name="connsiteY1" fmla="*/ 7129 h 10000"/>
                  <a:gd name="connsiteX2" fmla="*/ 8654 w 10000"/>
                  <a:gd name="connsiteY2" fmla="*/ 6850 h 10000"/>
                  <a:gd name="connsiteX3" fmla="*/ 7059 w 10000"/>
                  <a:gd name="connsiteY3" fmla="*/ 5648 h 10000"/>
                  <a:gd name="connsiteX4" fmla="*/ 6810 w 10000"/>
                  <a:gd name="connsiteY4" fmla="*/ 5184 h 10000"/>
                  <a:gd name="connsiteX5" fmla="*/ 6391 w 10000"/>
                  <a:gd name="connsiteY5" fmla="*/ 4721 h 10000"/>
                  <a:gd name="connsiteX6" fmla="*/ 5544 w 10000"/>
                  <a:gd name="connsiteY6" fmla="*/ 3981 h 10000"/>
                  <a:gd name="connsiteX7" fmla="*/ 5215 w 10000"/>
                  <a:gd name="connsiteY7" fmla="*/ 3425 h 10000"/>
                  <a:gd name="connsiteX8" fmla="*/ 5215 w 10000"/>
                  <a:gd name="connsiteY8" fmla="*/ 3241 h 10000"/>
                  <a:gd name="connsiteX9" fmla="*/ 5374 w 10000"/>
                  <a:gd name="connsiteY9" fmla="*/ 2963 h 10000"/>
                  <a:gd name="connsiteX10" fmla="*/ 5464 w 10000"/>
                  <a:gd name="connsiteY10" fmla="*/ 2777 h 10000"/>
                  <a:gd name="connsiteX11" fmla="*/ 5374 w 10000"/>
                  <a:gd name="connsiteY11" fmla="*/ 2591 h 10000"/>
                  <a:gd name="connsiteX12" fmla="*/ 5294 w 10000"/>
                  <a:gd name="connsiteY12" fmla="*/ 2499 h 10000"/>
                  <a:gd name="connsiteX13" fmla="*/ 5294 w 10000"/>
                  <a:gd name="connsiteY13" fmla="*/ 2315 h 10000"/>
                  <a:gd name="connsiteX14" fmla="*/ 5544 w 10000"/>
                  <a:gd name="connsiteY14" fmla="*/ 2130 h 10000"/>
                  <a:gd name="connsiteX15" fmla="*/ 6391 w 10000"/>
                  <a:gd name="connsiteY15" fmla="*/ 1758 h 10000"/>
                  <a:gd name="connsiteX16" fmla="*/ 6471 w 10000"/>
                  <a:gd name="connsiteY16" fmla="*/ 1666 h 10000"/>
                  <a:gd name="connsiteX17" fmla="*/ 6391 w 10000"/>
                  <a:gd name="connsiteY17" fmla="*/ 1018 h 10000"/>
                  <a:gd name="connsiteX18" fmla="*/ 6471 w 10000"/>
                  <a:gd name="connsiteY18" fmla="*/ 649 h 10000"/>
                  <a:gd name="connsiteX19" fmla="*/ 5294 w 10000"/>
                  <a:gd name="connsiteY19" fmla="*/ 278 h 10000"/>
                  <a:gd name="connsiteX20" fmla="*/ 5125 w 10000"/>
                  <a:gd name="connsiteY20" fmla="*/ 0 h 10000"/>
                  <a:gd name="connsiteX21" fmla="*/ 4368 w 10000"/>
                  <a:gd name="connsiteY21" fmla="*/ 92 h 10000"/>
                  <a:gd name="connsiteX22" fmla="*/ 4037 w 10000"/>
                  <a:gd name="connsiteY22" fmla="*/ 463 h 10000"/>
                  <a:gd name="connsiteX23" fmla="*/ 3699 w 10000"/>
                  <a:gd name="connsiteY23" fmla="*/ 369 h 10000"/>
                  <a:gd name="connsiteX24" fmla="*/ 3530 w 10000"/>
                  <a:gd name="connsiteY24" fmla="*/ 740 h 10000"/>
                  <a:gd name="connsiteX25" fmla="*/ 3191 w 10000"/>
                  <a:gd name="connsiteY25" fmla="*/ 740 h 10000"/>
                  <a:gd name="connsiteX26" fmla="*/ 2942 w 10000"/>
                  <a:gd name="connsiteY26" fmla="*/ 927 h 10000"/>
                  <a:gd name="connsiteX27" fmla="*/ 2522 w 10000"/>
                  <a:gd name="connsiteY27" fmla="*/ 834 h 10000"/>
                  <a:gd name="connsiteX28" fmla="*/ 2273 w 10000"/>
                  <a:gd name="connsiteY28" fmla="*/ 1758 h 10000"/>
                  <a:gd name="connsiteX29" fmla="*/ 1595 w 10000"/>
                  <a:gd name="connsiteY29" fmla="*/ 834 h 10000"/>
                  <a:gd name="connsiteX30" fmla="*/ 1176 w 10000"/>
                  <a:gd name="connsiteY30" fmla="*/ 1573 h 10000"/>
                  <a:gd name="connsiteX31" fmla="*/ 249 w 10000"/>
                  <a:gd name="connsiteY31" fmla="*/ 1666 h 10000"/>
                  <a:gd name="connsiteX32" fmla="*/ 419 w 10000"/>
                  <a:gd name="connsiteY32" fmla="*/ 2407 h 10000"/>
                  <a:gd name="connsiteX33" fmla="*/ 0 w 10000"/>
                  <a:gd name="connsiteY33" fmla="*/ 2685 h 10000"/>
                  <a:gd name="connsiteX34" fmla="*/ 169 w 10000"/>
                  <a:gd name="connsiteY34" fmla="*/ 3703 h 10000"/>
                  <a:gd name="connsiteX35" fmla="*/ 1346 w 10000"/>
                  <a:gd name="connsiteY35" fmla="*/ 4351 h 10000"/>
                  <a:gd name="connsiteX36" fmla="*/ 1595 w 10000"/>
                  <a:gd name="connsiteY36" fmla="*/ 3981 h 10000"/>
                  <a:gd name="connsiteX37" fmla="*/ 2014 w 10000"/>
                  <a:gd name="connsiteY37" fmla="*/ 3703 h 10000"/>
                  <a:gd name="connsiteX38" fmla="*/ 2432 w 10000"/>
                  <a:gd name="connsiteY38" fmla="*/ 3889 h 10000"/>
                  <a:gd name="connsiteX39" fmla="*/ 2603 w 10000"/>
                  <a:gd name="connsiteY39" fmla="*/ 4073 h 10000"/>
                  <a:gd name="connsiteX40" fmla="*/ 2771 w 10000"/>
                  <a:gd name="connsiteY40" fmla="*/ 4258 h 10000"/>
                  <a:gd name="connsiteX41" fmla="*/ 3111 w 10000"/>
                  <a:gd name="connsiteY41" fmla="*/ 4258 h 10000"/>
                  <a:gd name="connsiteX42" fmla="*/ 3280 w 10000"/>
                  <a:gd name="connsiteY42" fmla="*/ 4444 h 10000"/>
                  <a:gd name="connsiteX43" fmla="*/ 3360 w 10000"/>
                  <a:gd name="connsiteY43" fmla="*/ 4907 h 10000"/>
                  <a:gd name="connsiteX44" fmla="*/ 3609 w 10000"/>
                  <a:gd name="connsiteY44" fmla="*/ 5462 h 10000"/>
                  <a:gd name="connsiteX45" fmla="*/ 3699 w 10000"/>
                  <a:gd name="connsiteY45" fmla="*/ 5740 h 10000"/>
                  <a:gd name="connsiteX46" fmla="*/ 3949 w 10000"/>
                  <a:gd name="connsiteY46" fmla="*/ 5925 h 10000"/>
                  <a:gd name="connsiteX47" fmla="*/ 4287 w 10000"/>
                  <a:gd name="connsiteY47" fmla="*/ 6388 h 10000"/>
                  <a:gd name="connsiteX48" fmla="*/ 4707 w 10000"/>
                  <a:gd name="connsiteY48" fmla="*/ 6666 h 10000"/>
                  <a:gd name="connsiteX49" fmla="*/ 4956 w 10000"/>
                  <a:gd name="connsiteY49" fmla="*/ 6850 h 10000"/>
                  <a:gd name="connsiteX50" fmla="*/ 5125 w 10000"/>
                  <a:gd name="connsiteY50" fmla="*/ 7037 h 10000"/>
                  <a:gd name="connsiteX51" fmla="*/ 6222 w 10000"/>
                  <a:gd name="connsiteY51" fmla="*/ 8054 h 10000"/>
                  <a:gd name="connsiteX52" fmla="*/ 8486 w 10000"/>
                  <a:gd name="connsiteY52" fmla="*/ 9537 h 10000"/>
                  <a:gd name="connsiteX0" fmla="*/ 10000 w 10000"/>
                  <a:gd name="connsiteY0" fmla="*/ 10000 h 10000"/>
                  <a:gd name="connsiteX1" fmla="*/ 9324 w 10000"/>
                  <a:gd name="connsiteY1" fmla="*/ 7129 h 10000"/>
                  <a:gd name="connsiteX2" fmla="*/ 7059 w 10000"/>
                  <a:gd name="connsiteY2" fmla="*/ 5648 h 10000"/>
                  <a:gd name="connsiteX3" fmla="*/ 6810 w 10000"/>
                  <a:gd name="connsiteY3" fmla="*/ 5184 h 10000"/>
                  <a:gd name="connsiteX4" fmla="*/ 6391 w 10000"/>
                  <a:gd name="connsiteY4" fmla="*/ 4721 h 10000"/>
                  <a:gd name="connsiteX5" fmla="*/ 5544 w 10000"/>
                  <a:gd name="connsiteY5" fmla="*/ 3981 h 10000"/>
                  <a:gd name="connsiteX6" fmla="*/ 5215 w 10000"/>
                  <a:gd name="connsiteY6" fmla="*/ 3425 h 10000"/>
                  <a:gd name="connsiteX7" fmla="*/ 5215 w 10000"/>
                  <a:gd name="connsiteY7" fmla="*/ 3241 h 10000"/>
                  <a:gd name="connsiteX8" fmla="*/ 5374 w 10000"/>
                  <a:gd name="connsiteY8" fmla="*/ 2963 h 10000"/>
                  <a:gd name="connsiteX9" fmla="*/ 5464 w 10000"/>
                  <a:gd name="connsiteY9" fmla="*/ 2777 h 10000"/>
                  <a:gd name="connsiteX10" fmla="*/ 5374 w 10000"/>
                  <a:gd name="connsiteY10" fmla="*/ 2591 h 10000"/>
                  <a:gd name="connsiteX11" fmla="*/ 5294 w 10000"/>
                  <a:gd name="connsiteY11" fmla="*/ 2499 h 10000"/>
                  <a:gd name="connsiteX12" fmla="*/ 5294 w 10000"/>
                  <a:gd name="connsiteY12" fmla="*/ 2315 h 10000"/>
                  <a:gd name="connsiteX13" fmla="*/ 5544 w 10000"/>
                  <a:gd name="connsiteY13" fmla="*/ 2130 h 10000"/>
                  <a:gd name="connsiteX14" fmla="*/ 6391 w 10000"/>
                  <a:gd name="connsiteY14" fmla="*/ 1758 h 10000"/>
                  <a:gd name="connsiteX15" fmla="*/ 6471 w 10000"/>
                  <a:gd name="connsiteY15" fmla="*/ 1666 h 10000"/>
                  <a:gd name="connsiteX16" fmla="*/ 6391 w 10000"/>
                  <a:gd name="connsiteY16" fmla="*/ 1018 h 10000"/>
                  <a:gd name="connsiteX17" fmla="*/ 6471 w 10000"/>
                  <a:gd name="connsiteY17" fmla="*/ 649 h 10000"/>
                  <a:gd name="connsiteX18" fmla="*/ 5294 w 10000"/>
                  <a:gd name="connsiteY18" fmla="*/ 278 h 10000"/>
                  <a:gd name="connsiteX19" fmla="*/ 5125 w 10000"/>
                  <a:gd name="connsiteY19" fmla="*/ 0 h 10000"/>
                  <a:gd name="connsiteX20" fmla="*/ 4368 w 10000"/>
                  <a:gd name="connsiteY20" fmla="*/ 92 h 10000"/>
                  <a:gd name="connsiteX21" fmla="*/ 4037 w 10000"/>
                  <a:gd name="connsiteY21" fmla="*/ 463 h 10000"/>
                  <a:gd name="connsiteX22" fmla="*/ 3699 w 10000"/>
                  <a:gd name="connsiteY22" fmla="*/ 369 h 10000"/>
                  <a:gd name="connsiteX23" fmla="*/ 3530 w 10000"/>
                  <a:gd name="connsiteY23" fmla="*/ 740 h 10000"/>
                  <a:gd name="connsiteX24" fmla="*/ 3191 w 10000"/>
                  <a:gd name="connsiteY24" fmla="*/ 740 h 10000"/>
                  <a:gd name="connsiteX25" fmla="*/ 2942 w 10000"/>
                  <a:gd name="connsiteY25" fmla="*/ 927 h 10000"/>
                  <a:gd name="connsiteX26" fmla="*/ 2522 w 10000"/>
                  <a:gd name="connsiteY26" fmla="*/ 834 h 10000"/>
                  <a:gd name="connsiteX27" fmla="*/ 2273 w 10000"/>
                  <a:gd name="connsiteY27" fmla="*/ 1758 h 10000"/>
                  <a:gd name="connsiteX28" fmla="*/ 1595 w 10000"/>
                  <a:gd name="connsiteY28" fmla="*/ 834 h 10000"/>
                  <a:gd name="connsiteX29" fmla="*/ 1176 w 10000"/>
                  <a:gd name="connsiteY29" fmla="*/ 1573 h 10000"/>
                  <a:gd name="connsiteX30" fmla="*/ 249 w 10000"/>
                  <a:gd name="connsiteY30" fmla="*/ 1666 h 10000"/>
                  <a:gd name="connsiteX31" fmla="*/ 419 w 10000"/>
                  <a:gd name="connsiteY31" fmla="*/ 2407 h 10000"/>
                  <a:gd name="connsiteX32" fmla="*/ 0 w 10000"/>
                  <a:gd name="connsiteY32" fmla="*/ 2685 h 10000"/>
                  <a:gd name="connsiteX33" fmla="*/ 169 w 10000"/>
                  <a:gd name="connsiteY33" fmla="*/ 3703 h 10000"/>
                  <a:gd name="connsiteX34" fmla="*/ 1346 w 10000"/>
                  <a:gd name="connsiteY34" fmla="*/ 4351 h 10000"/>
                  <a:gd name="connsiteX35" fmla="*/ 1595 w 10000"/>
                  <a:gd name="connsiteY35" fmla="*/ 3981 h 10000"/>
                  <a:gd name="connsiteX36" fmla="*/ 2014 w 10000"/>
                  <a:gd name="connsiteY36" fmla="*/ 3703 h 10000"/>
                  <a:gd name="connsiteX37" fmla="*/ 2432 w 10000"/>
                  <a:gd name="connsiteY37" fmla="*/ 3889 h 10000"/>
                  <a:gd name="connsiteX38" fmla="*/ 2603 w 10000"/>
                  <a:gd name="connsiteY38" fmla="*/ 4073 h 10000"/>
                  <a:gd name="connsiteX39" fmla="*/ 2771 w 10000"/>
                  <a:gd name="connsiteY39" fmla="*/ 4258 h 10000"/>
                  <a:gd name="connsiteX40" fmla="*/ 3111 w 10000"/>
                  <a:gd name="connsiteY40" fmla="*/ 4258 h 10000"/>
                  <a:gd name="connsiteX41" fmla="*/ 3280 w 10000"/>
                  <a:gd name="connsiteY41" fmla="*/ 4444 h 10000"/>
                  <a:gd name="connsiteX42" fmla="*/ 3360 w 10000"/>
                  <a:gd name="connsiteY42" fmla="*/ 4907 h 10000"/>
                  <a:gd name="connsiteX43" fmla="*/ 3609 w 10000"/>
                  <a:gd name="connsiteY43" fmla="*/ 5462 h 10000"/>
                  <a:gd name="connsiteX44" fmla="*/ 3699 w 10000"/>
                  <a:gd name="connsiteY44" fmla="*/ 5740 h 10000"/>
                  <a:gd name="connsiteX45" fmla="*/ 3949 w 10000"/>
                  <a:gd name="connsiteY45" fmla="*/ 5925 h 10000"/>
                  <a:gd name="connsiteX46" fmla="*/ 4287 w 10000"/>
                  <a:gd name="connsiteY46" fmla="*/ 6388 h 10000"/>
                  <a:gd name="connsiteX47" fmla="*/ 4707 w 10000"/>
                  <a:gd name="connsiteY47" fmla="*/ 6666 h 10000"/>
                  <a:gd name="connsiteX48" fmla="*/ 4956 w 10000"/>
                  <a:gd name="connsiteY48" fmla="*/ 6850 h 10000"/>
                  <a:gd name="connsiteX49" fmla="*/ 5125 w 10000"/>
                  <a:gd name="connsiteY49" fmla="*/ 7037 h 10000"/>
                  <a:gd name="connsiteX50" fmla="*/ 6222 w 10000"/>
                  <a:gd name="connsiteY50" fmla="*/ 8054 h 10000"/>
                  <a:gd name="connsiteX51" fmla="*/ 8486 w 10000"/>
                  <a:gd name="connsiteY51" fmla="*/ 9537 h 10000"/>
                  <a:gd name="connsiteX0" fmla="*/ 10000 w 10000"/>
                  <a:gd name="connsiteY0" fmla="*/ 10000 h 10000"/>
                  <a:gd name="connsiteX1" fmla="*/ 7059 w 10000"/>
                  <a:gd name="connsiteY1" fmla="*/ 5648 h 10000"/>
                  <a:gd name="connsiteX2" fmla="*/ 6810 w 10000"/>
                  <a:gd name="connsiteY2" fmla="*/ 5184 h 10000"/>
                  <a:gd name="connsiteX3" fmla="*/ 6391 w 10000"/>
                  <a:gd name="connsiteY3" fmla="*/ 4721 h 10000"/>
                  <a:gd name="connsiteX4" fmla="*/ 5544 w 10000"/>
                  <a:gd name="connsiteY4" fmla="*/ 3981 h 10000"/>
                  <a:gd name="connsiteX5" fmla="*/ 5215 w 10000"/>
                  <a:gd name="connsiteY5" fmla="*/ 3425 h 10000"/>
                  <a:gd name="connsiteX6" fmla="*/ 5215 w 10000"/>
                  <a:gd name="connsiteY6" fmla="*/ 3241 h 10000"/>
                  <a:gd name="connsiteX7" fmla="*/ 5374 w 10000"/>
                  <a:gd name="connsiteY7" fmla="*/ 2963 h 10000"/>
                  <a:gd name="connsiteX8" fmla="*/ 5464 w 10000"/>
                  <a:gd name="connsiteY8" fmla="*/ 2777 h 10000"/>
                  <a:gd name="connsiteX9" fmla="*/ 5374 w 10000"/>
                  <a:gd name="connsiteY9" fmla="*/ 2591 h 10000"/>
                  <a:gd name="connsiteX10" fmla="*/ 5294 w 10000"/>
                  <a:gd name="connsiteY10" fmla="*/ 2499 h 10000"/>
                  <a:gd name="connsiteX11" fmla="*/ 5294 w 10000"/>
                  <a:gd name="connsiteY11" fmla="*/ 2315 h 10000"/>
                  <a:gd name="connsiteX12" fmla="*/ 5544 w 10000"/>
                  <a:gd name="connsiteY12" fmla="*/ 2130 h 10000"/>
                  <a:gd name="connsiteX13" fmla="*/ 6391 w 10000"/>
                  <a:gd name="connsiteY13" fmla="*/ 1758 h 10000"/>
                  <a:gd name="connsiteX14" fmla="*/ 6471 w 10000"/>
                  <a:gd name="connsiteY14" fmla="*/ 1666 h 10000"/>
                  <a:gd name="connsiteX15" fmla="*/ 6391 w 10000"/>
                  <a:gd name="connsiteY15" fmla="*/ 1018 h 10000"/>
                  <a:gd name="connsiteX16" fmla="*/ 6471 w 10000"/>
                  <a:gd name="connsiteY16" fmla="*/ 649 h 10000"/>
                  <a:gd name="connsiteX17" fmla="*/ 5294 w 10000"/>
                  <a:gd name="connsiteY17" fmla="*/ 278 h 10000"/>
                  <a:gd name="connsiteX18" fmla="*/ 5125 w 10000"/>
                  <a:gd name="connsiteY18" fmla="*/ 0 h 10000"/>
                  <a:gd name="connsiteX19" fmla="*/ 4368 w 10000"/>
                  <a:gd name="connsiteY19" fmla="*/ 92 h 10000"/>
                  <a:gd name="connsiteX20" fmla="*/ 4037 w 10000"/>
                  <a:gd name="connsiteY20" fmla="*/ 463 h 10000"/>
                  <a:gd name="connsiteX21" fmla="*/ 3699 w 10000"/>
                  <a:gd name="connsiteY21" fmla="*/ 369 h 10000"/>
                  <a:gd name="connsiteX22" fmla="*/ 3530 w 10000"/>
                  <a:gd name="connsiteY22" fmla="*/ 740 h 10000"/>
                  <a:gd name="connsiteX23" fmla="*/ 3191 w 10000"/>
                  <a:gd name="connsiteY23" fmla="*/ 740 h 10000"/>
                  <a:gd name="connsiteX24" fmla="*/ 2942 w 10000"/>
                  <a:gd name="connsiteY24" fmla="*/ 927 h 10000"/>
                  <a:gd name="connsiteX25" fmla="*/ 2522 w 10000"/>
                  <a:gd name="connsiteY25" fmla="*/ 834 h 10000"/>
                  <a:gd name="connsiteX26" fmla="*/ 2273 w 10000"/>
                  <a:gd name="connsiteY26" fmla="*/ 1758 h 10000"/>
                  <a:gd name="connsiteX27" fmla="*/ 1595 w 10000"/>
                  <a:gd name="connsiteY27" fmla="*/ 834 h 10000"/>
                  <a:gd name="connsiteX28" fmla="*/ 1176 w 10000"/>
                  <a:gd name="connsiteY28" fmla="*/ 1573 h 10000"/>
                  <a:gd name="connsiteX29" fmla="*/ 249 w 10000"/>
                  <a:gd name="connsiteY29" fmla="*/ 1666 h 10000"/>
                  <a:gd name="connsiteX30" fmla="*/ 419 w 10000"/>
                  <a:gd name="connsiteY30" fmla="*/ 2407 h 10000"/>
                  <a:gd name="connsiteX31" fmla="*/ 0 w 10000"/>
                  <a:gd name="connsiteY31" fmla="*/ 2685 h 10000"/>
                  <a:gd name="connsiteX32" fmla="*/ 169 w 10000"/>
                  <a:gd name="connsiteY32" fmla="*/ 3703 h 10000"/>
                  <a:gd name="connsiteX33" fmla="*/ 1346 w 10000"/>
                  <a:gd name="connsiteY33" fmla="*/ 4351 h 10000"/>
                  <a:gd name="connsiteX34" fmla="*/ 1595 w 10000"/>
                  <a:gd name="connsiteY34" fmla="*/ 3981 h 10000"/>
                  <a:gd name="connsiteX35" fmla="*/ 2014 w 10000"/>
                  <a:gd name="connsiteY35" fmla="*/ 3703 h 10000"/>
                  <a:gd name="connsiteX36" fmla="*/ 2432 w 10000"/>
                  <a:gd name="connsiteY36" fmla="*/ 3889 h 10000"/>
                  <a:gd name="connsiteX37" fmla="*/ 2603 w 10000"/>
                  <a:gd name="connsiteY37" fmla="*/ 4073 h 10000"/>
                  <a:gd name="connsiteX38" fmla="*/ 2771 w 10000"/>
                  <a:gd name="connsiteY38" fmla="*/ 4258 h 10000"/>
                  <a:gd name="connsiteX39" fmla="*/ 3111 w 10000"/>
                  <a:gd name="connsiteY39" fmla="*/ 4258 h 10000"/>
                  <a:gd name="connsiteX40" fmla="*/ 3280 w 10000"/>
                  <a:gd name="connsiteY40" fmla="*/ 4444 h 10000"/>
                  <a:gd name="connsiteX41" fmla="*/ 3360 w 10000"/>
                  <a:gd name="connsiteY41" fmla="*/ 4907 h 10000"/>
                  <a:gd name="connsiteX42" fmla="*/ 3609 w 10000"/>
                  <a:gd name="connsiteY42" fmla="*/ 5462 h 10000"/>
                  <a:gd name="connsiteX43" fmla="*/ 3699 w 10000"/>
                  <a:gd name="connsiteY43" fmla="*/ 5740 h 10000"/>
                  <a:gd name="connsiteX44" fmla="*/ 3949 w 10000"/>
                  <a:gd name="connsiteY44" fmla="*/ 5925 h 10000"/>
                  <a:gd name="connsiteX45" fmla="*/ 4287 w 10000"/>
                  <a:gd name="connsiteY45" fmla="*/ 6388 h 10000"/>
                  <a:gd name="connsiteX46" fmla="*/ 4707 w 10000"/>
                  <a:gd name="connsiteY46" fmla="*/ 6666 h 10000"/>
                  <a:gd name="connsiteX47" fmla="*/ 4956 w 10000"/>
                  <a:gd name="connsiteY47" fmla="*/ 6850 h 10000"/>
                  <a:gd name="connsiteX48" fmla="*/ 5125 w 10000"/>
                  <a:gd name="connsiteY48" fmla="*/ 7037 h 10000"/>
                  <a:gd name="connsiteX49" fmla="*/ 6222 w 10000"/>
                  <a:gd name="connsiteY49" fmla="*/ 8054 h 10000"/>
                  <a:gd name="connsiteX50" fmla="*/ 8486 w 10000"/>
                  <a:gd name="connsiteY50" fmla="*/ 9537 h 10000"/>
                  <a:gd name="connsiteX0" fmla="*/ 7059 w 8486"/>
                  <a:gd name="connsiteY0" fmla="*/ 5648 h 9537"/>
                  <a:gd name="connsiteX1" fmla="*/ 6810 w 8486"/>
                  <a:gd name="connsiteY1" fmla="*/ 5184 h 9537"/>
                  <a:gd name="connsiteX2" fmla="*/ 6391 w 8486"/>
                  <a:gd name="connsiteY2" fmla="*/ 4721 h 9537"/>
                  <a:gd name="connsiteX3" fmla="*/ 5544 w 8486"/>
                  <a:gd name="connsiteY3" fmla="*/ 3981 h 9537"/>
                  <a:gd name="connsiteX4" fmla="*/ 5215 w 8486"/>
                  <a:gd name="connsiteY4" fmla="*/ 3425 h 9537"/>
                  <a:gd name="connsiteX5" fmla="*/ 5215 w 8486"/>
                  <a:gd name="connsiteY5" fmla="*/ 3241 h 9537"/>
                  <a:gd name="connsiteX6" fmla="*/ 5374 w 8486"/>
                  <a:gd name="connsiteY6" fmla="*/ 2963 h 9537"/>
                  <a:gd name="connsiteX7" fmla="*/ 5464 w 8486"/>
                  <a:gd name="connsiteY7" fmla="*/ 2777 h 9537"/>
                  <a:gd name="connsiteX8" fmla="*/ 5374 w 8486"/>
                  <a:gd name="connsiteY8" fmla="*/ 2591 h 9537"/>
                  <a:gd name="connsiteX9" fmla="*/ 5294 w 8486"/>
                  <a:gd name="connsiteY9" fmla="*/ 2499 h 9537"/>
                  <a:gd name="connsiteX10" fmla="*/ 5294 w 8486"/>
                  <a:gd name="connsiteY10" fmla="*/ 2315 h 9537"/>
                  <a:gd name="connsiteX11" fmla="*/ 5544 w 8486"/>
                  <a:gd name="connsiteY11" fmla="*/ 2130 h 9537"/>
                  <a:gd name="connsiteX12" fmla="*/ 6391 w 8486"/>
                  <a:gd name="connsiteY12" fmla="*/ 1758 h 9537"/>
                  <a:gd name="connsiteX13" fmla="*/ 6471 w 8486"/>
                  <a:gd name="connsiteY13" fmla="*/ 1666 h 9537"/>
                  <a:gd name="connsiteX14" fmla="*/ 6391 w 8486"/>
                  <a:gd name="connsiteY14" fmla="*/ 1018 h 9537"/>
                  <a:gd name="connsiteX15" fmla="*/ 6471 w 8486"/>
                  <a:gd name="connsiteY15" fmla="*/ 649 h 9537"/>
                  <a:gd name="connsiteX16" fmla="*/ 5294 w 8486"/>
                  <a:gd name="connsiteY16" fmla="*/ 278 h 9537"/>
                  <a:gd name="connsiteX17" fmla="*/ 5125 w 8486"/>
                  <a:gd name="connsiteY17" fmla="*/ 0 h 9537"/>
                  <a:gd name="connsiteX18" fmla="*/ 4368 w 8486"/>
                  <a:gd name="connsiteY18" fmla="*/ 92 h 9537"/>
                  <a:gd name="connsiteX19" fmla="*/ 4037 w 8486"/>
                  <a:gd name="connsiteY19" fmla="*/ 463 h 9537"/>
                  <a:gd name="connsiteX20" fmla="*/ 3699 w 8486"/>
                  <a:gd name="connsiteY20" fmla="*/ 369 h 9537"/>
                  <a:gd name="connsiteX21" fmla="*/ 3530 w 8486"/>
                  <a:gd name="connsiteY21" fmla="*/ 740 h 9537"/>
                  <a:gd name="connsiteX22" fmla="*/ 3191 w 8486"/>
                  <a:gd name="connsiteY22" fmla="*/ 740 h 9537"/>
                  <a:gd name="connsiteX23" fmla="*/ 2942 w 8486"/>
                  <a:gd name="connsiteY23" fmla="*/ 927 h 9537"/>
                  <a:gd name="connsiteX24" fmla="*/ 2522 w 8486"/>
                  <a:gd name="connsiteY24" fmla="*/ 834 h 9537"/>
                  <a:gd name="connsiteX25" fmla="*/ 2273 w 8486"/>
                  <a:gd name="connsiteY25" fmla="*/ 1758 h 9537"/>
                  <a:gd name="connsiteX26" fmla="*/ 1595 w 8486"/>
                  <a:gd name="connsiteY26" fmla="*/ 834 h 9537"/>
                  <a:gd name="connsiteX27" fmla="*/ 1176 w 8486"/>
                  <a:gd name="connsiteY27" fmla="*/ 1573 h 9537"/>
                  <a:gd name="connsiteX28" fmla="*/ 249 w 8486"/>
                  <a:gd name="connsiteY28" fmla="*/ 1666 h 9537"/>
                  <a:gd name="connsiteX29" fmla="*/ 419 w 8486"/>
                  <a:gd name="connsiteY29" fmla="*/ 2407 h 9537"/>
                  <a:gd name="connsiteX30" fmla="*/ 0 w 8486"/>
                  <a:gd name="connsiteY30" fmla="*/ 2685 h 9537"/>
                  <a:gd name="connsiteX31" fmla="*/ 169 w 8486"/>
                  <a:gd name="connsiteY31" fmla="*/ 3703 h 9537"/>
                  <a:gd name="connsiteX32" fmla="*/ 1346 w 8486"/>
                  <a:gd name="connsiteY32" fmla="*/ 4351 h 9537"/>
                  <a:gd name="connsiteX33" fmla="*/ 1595 w 8486"/>
                  <a:gd name="connsiteY33" fmla="*/ 3981 h 9537"/>
                  <a:gd name="connsiteX34" fmla="*/ 2014 w 8486"/>
                  <a:gd name="connsiteY34" fmla="*/ 3703 h 9537"/>
                  <a:gd name="connsiteX35" fmla="*/ 2432 w 8486"/>
                  <a:gd name="connsiteY35" fmla="*/ 3889 h 9537"/>
                  <a:gd name="connsiteX36" fmla="*/ 2603 w 8486"/>
                  <a:gd name="connsiteY36" fmla="*/ 4073 h 9537"/>
                  <a:gd name="connsiteX37" fmla="*/ 2771 w 8486"/>
                  <a:gd name="connsiteY37" fmla="*/ 4258 h 9537"/>
                  <a:gd name="connsiteX38" fmla="*/ 3111 w 8486"/>
                  <a:gd name="connsiteY38" fmla="*/ 4258 h 9537"/>
                  <a:gd name="connsiteX39" fmla="*/ 3280 w 8486"/>
                  <a:gd name="connsiteY39" fmla="*/ 4444 h 9537"/>
                  <a:gd name="connsiteX40" fmla="*/ 3360 w 8486"/>
                  <a:gd name="connsiteY40" fmla="*/ 4907 h 9537"/>
                  <a:gd name="connsiteX41" fmla="*/ 3609 w 8486"/>
                  <a:gd name="connsiteY41" fmla="*/ 5462 h 9537"/>
                  <a:gd name="connsiteX42" fmla="*/ 3699 w 8486"/>
                  <a:gd name="connsiteY42" fmla="*/ 5740 h 9537"/>
                  <a:gd name="connsiteX43" fmla="*/ 3949 w 8486"/>
                  <a:gd name="connsiteY43" fmla="*/ 5925 h 9537"/>
                  <a:gd name="connsiteX44" fmla="*/ 4287 w 8486"/>
                  <a:gd name="connsiteY44" fmla="*/ 6388 h 9537"/>
                  <a:gd name="connsiteX45" fmla="*/ 4707 w 8486"/>
                  <a:gd name="connsiteY45" fmla="*/ 6666 h 9537"/>
                  <a:gd name="connsiteX46" fmla="*/ 4956 w 8486"/>
                  <a:gd name="connsiteY46" fmla="*/ 6850 h 9537"/>
                  <a:gd name="connsiteX47" fmla="*/ 5125 w 8486"/>
                  <a:gd name="connsiteY47" fmla="*/ 7037 h 9537"/>
                  <a:gd name="connsiteX48" fmla="*/ 6222 w 8486"/>
                  <a:gd name="connsiteY48" fmla="*/ 8054 h 9537"/>
                  <a:gd name="connsiteX49" fmla="*/ 8486 w 8486"/>
                  <a:gd name="connsiteY49" fmla="*/ 9537 h 9537"/>
                  <a:gd name="connsiteX0" fmla="*/ 8318 w 8318"/>
                  <a:gd name="connsiteY0" fmla="*/ 5922 h 8445"/>
                  <a:gd name="connsiteX1" fmla="*/ 8025 w 8318"/>
                  <a:gd name="connsiteY1" fmla="*/ 5436 h 8445"/>
                  <a:gd name="connsiteX2" fmla="*/ 7531 w 8318"/>
                  <a:gd name="connsiteY2" fmla="*/ 4950 h 8445"/>
                  <a:gd name="connsiteX3" fmla="*/ 6533 w 8318"/>
                  <a:gd name="connsiteY3" fmla="*/ 4174 h 8445"/>
                  <a:gd name="connsiteX4" fmla="*/ 6145 w 8318"/>
                  <a:gd name="connsiteY4" fmla="*/ 3591 h 8445"/>
                  <a:gd name="connsiteX5" fmla="*/ 6145 w 8318"/>
                  <a:gd name="connsiteY5" fmla="*/ 3398 h 8445"/>
                  <a:gd name="connsiteX6" fmla="*/ 6333 w 8318"/>
                  <a:gd name="connsiteY6" fmla="*/ 3107 h 8445"/>
                  <a:gd name="connsiteX7" fmla="*/ 6439 w 8318"/>
                  <a:gd name="connsiteY7" fmla="*/ 2912 h 8445"/>
                  <a:gd name="connsiteX8" fmla="*/ 6333 w 8318"/>
                  <a:gd name="connsiteY8" fmla="*/ 2717 h 8445"/>
                  <a:gd name="connsiteX9" fmla="*/ 6239 w 8318"/>
                  <a:gd name="connsiteY9" fmla="*/ 2620 h 8445"/>
                  <a:gd name="connsiteX10" fmla="*/ 6239 w 8318"/>
                  <a:gd name="connsiteY10" fmla="*/ 2427 h 8445"/>
                  <a:gd name="connsiteX11" fmla="*/ 6533 w 8318"/>
                  <a:gd name="connsiteY11" fmla="*/ 2233 h 8445"/>
                  <a:gd name="connsiteX12" fmla="*/ 7531 w 8318"/>
                  <a:gd name="connsiteY12" fmla="*/ 1843 h 8445"/>
                  <a:gd name="connsiteX13" fmla="*/ 7626 w 8318"/>
                  <a:gd name="connsiteY13" fmla="*/ 1747 h 8445"/>
                  <a:gd name="connsiteX14" fmla="*/ 7531 w 8318"/>
                  <a:gd name="connsiteY14" fmla="*/ 1067 h 8445"/>
                  <a:gd name="connsiteX15" fmla="*/ 7626 w 8318"/>
                  <a:gd name="connsiteY15" fmla="*/ 681 h 8445"/>
                  <a:gd name="connsiteX16" fmla="*/ 6239 w 8318"/>
                  <a:gd name="connsiteY16" fmla="*/ 291 h 8445"/>
                  <a:gd name="connsiteX17" fmla="*/ 6039 w 8318"/>
                  <a:gd name="connsiteY17" fmla="*/ 0 h 8445"/>
                  <a:gd name="connsiteX18" fmla="*/ 5147 w 8318"/>
                  <a:gd name="connsiteY18" fmla="*/ 96 h 8445"/>
                  <a:gd name="connsiteX19" fmla="*/ 4757 w 8318"/>
                  <a:gd name="connsiteY19" fmla="*/ 485 h 8445"/>
                  <a:gd name="connsiteX20" fmla="*/ 4359 w 8318"/>
                  <a:gd name="connsiteY20" fmla="*/ 387 h 8445"/>
                  <a:gd name="connsiteX21" fmla="*/ 4160 w 8318"/>
                  <a:gd name="connsiteY21" fmla="*/ 776 h 8445"/>
                  <a:gd name="connsiteX22" fmla="*/ 3760 w 8318"/>
                  <a:gd name="connsiteY22" fmla="*/ 776 h 8445"/>
                  <a:gd name="connsiteX23" fmla="*/ 3467 w 8318"/>
                  <a:gd name="connsiteY23" fmla="*/ 972 h 8445"/>
                  <a:gd name="connsiteX24" fmla="*/ 2972 w 8318"/>
                  <a:gd name="connsiteY24" fmla="*/ 874 h 8445"/>
                  <a:gd name="connsiteX25" fmla="*/ 2679 w 8318"/>
                  <a:gd name="connsiteY25" fmla="*/ 1843 h 8445"/>
                  <a:gd name="connsiteX26" fmla="*/ 1880 w 8318"/>
                  <a:gd name="connsiteY26" fmla="*/ 874 h 8445"/>
                  <a:gd name="connsiteX27" fmla="*/ 1386 w 8318"/>
                  <a:gd name="connsiteY27" fmla="*/ 1649 h 8445"/>
                  <a:gd name="connsiteX28" fmla="*/ 293 w 8318"/>
                  <a:gd name="connsiteY28" fmla="*/ 1747 h 8445"/>
                  <a:gd name="connsiteX29" fmla="*/ 494 w 8318"/>
                  <a:gd name="connsiteY29" fmla="*/ 2524 h 8445"/>
                  <a:gd name="connsiteX30" fmla="*/ 0 w 8318"/>
                  <a:gd name="connsiteY30" fmla="*/ 2815 h 8445"/>
                  <a:gd name="connsiteX31" fmla="*/ 199 w 8318"/>
                  <a:gd name="connsiteY31" fmla="*/ 3883 h 8445"/>
                  <a:gd name="connsiteX32" fmla="*/ 1586 w 8318"/>
                  <a:gd name="connsiteY32" fmla="*/ 4562 h 8445"/>
                  <a:gd name="connsiteX33" fmla="*/ 1880 w 8318"/>
                  <a:gd name="connsiteY33" fmla="*/ 4174 h 8445"/>
                  <a:gd name="connsiteX34" fmla="*/ 2373 w 8318"/>
                  <a:gd name="connsiteY34" fmla="*/ 3883 h 8445"/>
                  <a:gd name="connsiteX35" fmla="*/ 2866 w 8318"/>
                  <a:gd name="connsiteY35" fmla="*/ 4078 h 8445"/>
                  <a:gd name="connsiteX36" fmla="*/ 3067 w 8318"/>
                  <a:gd name="connsiteY36" fmla="*/ 4271 h 8445"/>
                  <a:gd name="connsiteX37" fmla="*/ 3265 w 8318"/>
                  <a:gd name="connsiteY37" fmla="*/ 4465 h 8445"/>
                  <a:gd name="connsiteX38" fmla="*/ 3666 w 8318"/>
                  <a:gd name="connsiteY38" fmla="*/ 4465 h 8445"/>
                  <a:gd name="connsiteX39" fmla="*/ 3865 w 8318"/>
                  <a:gd name="connsiteY39" fmla="*/ 4660 h 8445"/>
                  <a:gd name="connsiteX40" fmla="*/ 3959 w 8318"/>
                  <a:gd name="connsiteY40" fmla="*/ 5145 h 8445"/>
                  <a:gd name="connsiteX41" fmla="*/ 4253 w 8318"/>
                  <a:gd name="connsiteY41" fmla="*/ 5727 h 8445"/>
                  <a:gd name="connsiteX42" fmla="*/ 4359 w 8318"/>
                  <a:gd name="connsiteY42" fmla="*/ 6019 h 8445"/>
                  <a:gd name="connsiteX43" fmla="*/ 4654 w 8318"/>
                  <a:gd name="connsiteY43" fmla="*/ 6213 h 8445"/>
                  <a:gd name="connsiteX44" fmla="*/ 5052 w 8318"/>
                  <a:gd name="connsiteY44" fmla="*/ 6698 h 8445"/>
                  <a:gd name="connsiteX45" fmla="*/ 5547 w 8318"/>
                  <a:gd name="connsiteY45" fmla="*/ 6990 h 8445"/>
                  <a:gd name="connsiteX46" fmla="*/ 5840 w 8318"/>
                  <a:gd name="connsiteY46" fmla="*/ 7183 h 8445"/>
                  <a:gd name="connsiteX47" fmla="*/ 6039 w 8318"/>
                  <a:gd name="connsiteY47" fmla="*/ 7379 h 8445"/>
                  <a:gd name="connsiteX48" fmla="*/ 7332 w 8318"/>
                  <a:gd name="connsiteY48" fmla="*/ 8445 h 8445"/>
                  <a:gd name="connsiteX0" fmla="*/ 10000 w 10000"/>
                  <a:gd name="connsiteY0" fmla="*/ 7012 h 10000"/>
                  <a:gd name="connsiteX1" fmla="*/ 9648 w 10000"/>
                  <a:gd name="connsiteY1" fmla="*/ 6437 h 10000"/>
                  <a:gd name="connsiteX2" fmla="*/ 9054 w 10000"/>
                  <a:gd name="connsiteY2" fmla="*/ 5861 h 10000"/>
                  <a:gd name="connsiteX3" fmla="*/ 7854 w 10000"/>
                  <a:gd name="connsiteY3" fmla="*/ 4943 h 10000"/>
                  <a:gd name="connsiteX4" fmla="*/ 7388 w 10000"/>
                  <a:gd name="connsiteY4" fmla="*/ 4252 h 10000"/>
                  <a:gd name="connsiteX5" fmla="*/ 7388 w 10000"/>
                  <a:gd name="connsiteY5" fmla="*/ 4024 h 10000"/>
                  <a:gd name="connsiteX6" fmla="*/ 7614 w 10000"/>
                  <a:gd name="connsiteY6" fmla="*/ 3679 h 10000"/>
                  <a:gd name="connsiteX7" fmla="*/ 7741 w 10000"/>
                  <a:gd name="connsiteY7" fmla="*/ 3448 h 10000"/>
                  <a:gd name="connsiteX8" fmla="*/ 7614 w 10000"/>
                  <a:gd name="connsiteY8" fmla="*/ 3217 h 10000"/>
                  <a:gd name="connsiteX9" fmla="*/ 7501 w 10000"/>
                  <a:gd name="connsiteY9" fmla="*/ 3102 h 10000"/>
                  <a:gd name="connsiteX10" fmla="*/ 7501 w 10000"/>
                  <a:gd name="connsiteY10" fmla="*/ 2874 h 10000"/>
                  <a:gd name="connsiteX11" fmla="*/ 7854 w 10000"/>
                  <a:gd name="connsiteY11" fmla="*/ 2644 h 10000"/>
                  <a:gd name="connsiteX12" fmla="*/ 9054 w 10000"/>
                  <a:gd name="connsiteY12" fmla="*/ 2182 h 10000"/>
                  <a:gd name="connsiteX13" fmla="*/ 9168 w 10000"/>
                  <a:gd name="connsiteY13" fmla="*/ 2069 h 10000"/>
                  <a:gd name="connsiteX14" fmla="*/ 9054 w 10000"/>
                  <a:gd name="connsiteY14" fmla="*/ 1263 h 10000"/>
                  <a:gd name="connsiteX15" fmla="*/ 9168 w 10000"/>
                  <a:gd name="connsiteY15" fmla="*/ 806 h 10000"/>
                  <a:gd name="connsiteX16" fmla="*/ 7501 w 10000"/>
                  <a:gd name="connsiteY16" fmla="*/ 345 h 10000"/>
                  <a:gd name="connsiteX17" fmla="*/ 7260 w 10000"/>
                  <a:gd name="connsiteY17" fmla="*/ 0 h 10000"/>
                  <a:gd name="connsiteX18" fmla="*/ 6188 w 10000"/>
                  <a:gd name="connsiteY18" fmla="*/ 114 h 10000"/>
                  <a:gd name="connsiteX19" fmla="*/ 5719 w 10000"/>
                  <a:gd name="connsiteY19" fmla="*/ 574 h 10000"/>
                  <a:gd name="connsiteX20" fmla="*/ 5240 w 10000"/>
                  <a:gd name="connsiteY20" fmla="*/ 458 h 10000"/>
                  <a:gd name="connsiteX21" fmla="*/ 5001 w 10000"/>
                  <a:gd name="connsiteY21" fmla="*/ 919 h 10000"/>
                  <a:gd name="connsiteX22" fmla="*/ 4520 w 10000"/>
                  <a:gd name="connsiteY22" fmla="*/ 919 h 10000"/>
                  <a:gd name="connsiteX23" fmla="*/ 4168 w 10000"/>
                  <a:gd name="connsiteY23" fmla="*/ 1151 h 10000"/>
                  <a:gd name="connsiteX24" fmla="*/ 3573 w 10000"/>
                  <a:gd name="connsiteY24" fmla="*/ 1035 h 10000"/>
                  <a:gd name="connsiteX25" fmla="*/ 3221 w 10000"/>
                  <a:gd name="connsiteY25" fmla="*/ 2182 h 10000"/>
                  <a:gd name="connsiteX26" fmla="*/ 2260 w 10000"/>
                  <a:gd name="connsiteY26" fmla="*/ 1035 h 10000"/>
                  <a:gd name="connsiteX27" fmla="*/ 1666 w 10000"/>
                  <a:gd name="connsiteY27" fmla="*/ 1953 h 10000"/>
                  <a:gd name="connsiteX28" fmla="*/ 352 w 10000"/>
                  <a:gd name="connsiteY28" fmla="*/ 2069 h 10000"/>
                  <a:gd name="connsiteX29" fmla="*/ 594 w 10000"/>
                  <a:gd name="connsiteY29" fmla="*/ 2989 h 10000"/>
                  <a:gd name="connsiteX30" fmla="*/ 0 w 10000"/>
                  <a:gd name="connsiteY30" fmla="*/ 3333 h 10000"/>
                  <a:gd name="connsiteX31" fmla="*/ 239 w 10000"/>
                  <a:gd name="connsiteY31" fmla="*/ 4598 h 10000"/>
                  <a:gd name="connsiteX32" fmla="*/ 1907 w 10000"/>
                  <a:gd name="connsiteY32" fmla="*/ 5402 h 10000"/>
                  <a:gd name="connsiteX33" fmla="*/ 2260 w 10000"/>
                  <a:gd name="connsiteY33" fmla="*/ 4943 h 10000"/>
                  <a:gd name="connsiteX34" fmla="*/ 2853 w 10000"/>
                  <a:gd name="connsiteY34" fmla="*/ 4598 h 10000"/>
                  <a:gd name="connsiteX35" fmla="*/ 3446 w 10000"/>
                  <a:gd name="connsiteY35" fmla="*/ 4829 h 10000"/>
                  <a:gd name="connsiteX36" fmla="*/ 3687 w 10000"/>
                  <a:gd name="connsiteY36" fmla="*/ 5057 h 10000"/>
                  <a:gd name="connsiteX37" fmla="*/ 3925 w 10000"/>
                  <a:gd name="connsiteY37" fmla="*/ 5287 h 10000"/>
                  <a:gd name="connsiteX38" fmla="*/ 4407 w 10000"/>
                  <a:gd name="connsiteY38" fmla="*/ 5287 h 10000"/>
                  <a:gd name="connsiteX39" fmla="*/ 4647 w 10000"/>
                  <a:gd name="connsiteY39" fmla="*/ 5518 h 10000"/>
                  <a:gd name="connsiteX40" fmla="*/ 4760 w 10000"/>
                  <a:gd name="connsiteY40" fmla="*/ 6092 h 10000"/>
                  <a:gd name="connsiteX41" fmla="*/ 5113 w 10000"/>
                  <a:gd name="connsiteY41" fmla="*/ 6782 h 10000"/>
                  <a:gd name="connsiteX42" fmla="*/ 5240 w 10000"/>
                  <a:gd name="connsiteY42" fmla="*/ 7127 h 10000"/>
                  <a:gd name="connsiteX43" fmla="*/ 6074 w 10000"/>
                  <a:gd name="connsiteY43" fmla="*/ 7931 h 10000"/>
                  <a:gd name="connsiteX44" fmla="*/ 6669 w 10000"/>
                  <a:gd name="connsiteY44" fmla="*/ 8277 h 10000"/>
                  <a:gd name="connsiteX45" fmla="*/ 7021 w 10000"/>
                  <a:gd name="connsiteY45" fmla="*/ 8506 h 10000"/>
                  <a:gd name="connsiteX46" fmla="*/ 7260 w 10000"/>
                  <a:gd name="connsiteY46" fmla="*/ 8738 h 10000"/>
                  <a:gd name="connsiteX47" fmla="*/ 8815 w 10000"/>
                  <a:gd name="connsiteY47" fmla="*/ 10000 h 10000"/>
                  <a:gd name="connsiteX0" fmla="*/ 10000 w 10000"/>
                  <a:gd name="connsiteY0" fmla="*/ 7012 h 10000"/>
                  <a:gd name="connsiteX1" fmla="*/ 9648 w 10000"/>
                  <a:gd name="connsiteY1" fmla="*/ 6437 h 10000"/>
                  <a:gd name="connsiteX2" fmla="*/ 9054 w 10000"/>
                  <a:gd name="connsiteY2" fmla="*/ 5861 h 10000"/>
                  <a:gd name="connsiteX3" fmla="*/ 7854 w 10000"/>
                  <a:gd name="connsiteY3" fmla="*/ 4943 h 10000"/>
                  <a:gd name="connsiteX4" fmla="*/ 7388 w 10000"/>
                  <a:gd name="connsiteY4" fmla="*/ 4252 h 10000"/>
                  <a:gd name="connsiteX5" fmla="*/ 7388 w 10000"/>
                  <a:gd name="connsiteY5" fmla="*/ 4024 h 10000"/>
                  <a:gd name="connsiteX6" fmla="*/ 7614 w 10000"/>
                  <a:gd name="connsiteY6" fmla="*/ 3679 h 10000"/>
                  <a:gd name="connsiteX7" fmla="*/ 7741 w 10000"/>
                  <a:gd name="connsiteY7" fmla="*/ 3448 h 10000"/>
                  <a:gd name="connsiteX8" fmla="*/ 7614 w 10000"/>
                  <a:gd name="connsiteY8" fmla="*/ 3217 h 10000"/>
                  <a:gd name="connsiteX9" fmla="*/ 7501 w 10000"/>
                  <a:gd name="connsiteY9" fmla="*/ 3102 h 10000"/>
                  <a:gd name="connsiteX10" fmla="*/ 7501 w 10000"/>
                  <a:gd name="connsiteY10" fmla="*/ 2874 h 10000"/>
                  <a:gd name="connsiteX11" fmla="*/ 7854 w 10000"/>
                  <a:gd name="connsiteY11" fmla="*/ 2644 h 10000"/>
                  <a:gd name="connsiteX12" fmla="*/ 9054 w 10000"/>
                  <a:gd name="connsiteY12" fmla="*/ 2182 h 10000"/>
                  <a:gd name="connsiteX13" fmla="*/ 9168 w 10000"/>
                  <a:gd name="connsiteY13" fmla="*/ 2069 h 10000"/>
                  <a:gd name="connsiteX14" fmla="*/ 9054 w 10000"/>
                  <a:gd name="connsiteY14" fmla="*/ 1263 h 10000"/>
                  <a:gd name="connsiteX15" fmla="*/ 9168 w 10000"/>
                  <a:gd name="connsiteY15" fmla="*/ 806 h 10000"/>
                  <a:gd name="connsiteX16" fmla="*/ 7501 w 10000"/>
                  <a:gd name="connsiteY16" fmla="*/ 345 h 10000"/>
                  <a:gd name="connsiteX17" fmla="*/ 7260 w 10000"/>
                  <a:gd name="connsiteY17" fmla="*/ 0 h 10000"/>
                  <a:gd name="connsiteX18" fmla="*/ 6188 w 10000"/>
                  <a:gd name="connsiteY18" fmla="*/ 114 h 10000"/>
                  <a:gd name="connsiteX19" fmla="*/ 5719 w 10000"/>
                  <a:gd name="connsiteY19" fmla="*/ 574 h 10000"/>
                  <a:gd name="connsiteX20" fmla="*/ 5240 w 10000"/>
                  <a:gd name="connsiteY20" fmla="*/ 458 h 10000"/>
                  <a:gd name="connsiteX21" fmla="*/ 5001 w 10000"/>
                  <a:gd name="connsiteY21" fmla="*/ 919 h 10000"/>
                  <a:gd name="connsiteX22" fmla="*/ 4520 w 10000"/>
                  <a:gd name="connsiteY22" fmla="*/ 919 h 10000"/>
                  <a:gd name="connsiteX23" fmla="*/ 4168 w 10000"/>
                  <a:gd name="connsiteY23" fmla="*/ 1151 h 10000"/>
                  <a:gd name="connsiteX24" fmla="*/ 3573 w 10000"/>
                  <a:gd name="connsiteY24" fmla="*/ 1035 h 10000"/>
                  <a:gd name="connsiteX25" fmla="*/ 3221 w 10000"/>
                  <a:gd name="connsiteY25" fmla="*/ 2182 h 10000"/>
                  <a:gd name="connsiteX26" fmla="*/ 2260 w 10000"/>
                  <a:gd name="connsiteY26" fmla="*/ 1035 h 10000"/>
                  <a:gd name="connsiteX27" fmla="*/ 1666 w 10000"/>
                  <a:gd name="connsiteY27" fmla="*/ 1953 h 10000"/>
                  <a:gd name="connsiteX28" fmla="*/ 352 w 10000"/>
                  <a:gd name="connsiteY28" fmla="*/ 2069 h 10000"/>
                  <a:gd name="connsiteX29" fmla="*/ 594 w 10000"/>
                  <a:gd name="connsiteY29" fmla="*/ 2989 h 10000"/>
                  <a:gd name="connsiteX30" fmla="*/ 0 w 10000"/>
                  <a:gd name="connsiteY30" fmla="*/ 3333 h 10000"/>
                  <a:gd name="connsiteX31" fmla="*/ 239 w 10000"/>
                  <a:gd name="connsiteY31" fmla="*/ 4598 h 10000"/>
                  <a:gd name="connsiteX32" fmla="*/ 1907 w 10000"/>
                  <a:gd name="connsiteY32" fmla="*/ 5402 h 10000"/>
                  <a:gd name="connsiteX33" fmla="*/ 2260 w 10000"/>
                  <a:gd name="connsiteY33" fmla="*/ 4943 h 10000"/>
                  <a:gd name="connsiteX34" fmla="*/ 2853 w 10000"/>
                  <a:gd name="connsiteY34" fmla="*/ 4598 h 10000"/>
                  <a:gd name="connsiteX35" fmla="*/ 3446 w 10000"/>
                  <a:gd name="connsiteY35" fmla="*/ 4829 h 10000"/>
                  <a:gd name="connsiteX36" fmla="*/ 3687 w 10000"/>
                  <a:gd name="connsiteY36" fmla="*/ 5057 h 10000"/>
                  <a:gd name="connsiteX37" fmla="*/ 3925 w 10000"/>
                  <a:gd name="connsiteY37" fmla="*/ 5287 h 10000"/>
                  <a:gd name="connsiteX38" fmla="*/ 4407 w 10000"/>
                  <a:gd name="connsiteY38" fmla="*/ 5287 h 10000"/>
                  <a:gd name="connsiteX39" fmla="*/ 4647 w 10000"/>
                  <a:gd name="connsiteY39" fmla="*/ 5518 h 10000"/>
                  <a:gd name="connsiteX40" fmla="*/ 4760 w 10000"/>
                  <a:gd name="connsiteY40" fmla="*/ 6092 h 10000"/>
                  <a:gd name="connsiteX41" fmla="*/ 5113 w 10000"/>
                  <a:gd name="connsiteY41" fmla="*/ 6782 h 10000"/>
                  <a:gd name="connsiteX42" fmla="*/ 6074 w 10000"/>
                  <a:gd name="connsiteY42" fmla="*/ 7931 h 10000"/>
                  <a:gd name="connsiteX43" fmla="*/ 6669 w 10000"/>
                  <a:gd name="connsiteY43" fmla="*/ 8277 h 10000"/>
                  <a:gd name="connsiteX44" fmla="*/ 7021 w 10000"/>
                  <a:gd name="connsiteY44" fmla="*/ 8506 h 10000"/>
                  <a:gd name="connsiteX45" fmla="*/ 7260 w 10000"/>
                  <a:gd name="connsiteY45" fmla="*/ 8738 h 10000"/>
                  <a:gd name="connsiteX46" fmla="*/ 8815 w 10000"/>
                  <a:gd name="connsiteY46" fmla="*/ 10000 h 10000"/>
                  <a:gd name="connsiteX0" fmla="*/ 10000 w 10000"/>
                  <a:gd name="connsiteY0" fmla="*/ 7012 h 10000"/>
                  <a:gd name="connsiteX1" fmla="*/ 9648 w 10000"/>
                  <a:gd name="connsiteY1" fmla="*/ 6437 h 10000"/>
                  <a:gd name="connsiteX2" fmla="*/ 9054 w 10000"/>
                  <a:gd name="connsiteY2" fmla="*/ 5861 h 10000"/>
                  <a:gd name="connsiteX3" fmla="*/ 7854 w 10000"/>
                  <a:gd name="connsiteY3" fmla="*/ 4943 h 10000"/>
                  <a:gd name="connsiteX4" fmla="*/ 7388 w 10000"/>
                  <a:gd name="connsiteY4" fmla="*/ 4252 h 10000"/>
                  <a:gd name="connsiteX5" fmla="*/ 7388 w 10000"/>
                  <a:gd name="connsiteY5" fmla="*/ 4024 h 10000"/>
                  <a:gd name="connsiteX6" fmla="*/ 7614 w 10000"/>
                  <a:gd name="connsiteY6" fmla="*/ 3679 h 10000"/>
                  <a:gd name="connsiteX7" fmla="*/ 7741 w 10000"/>
                  <a:gd name="connsiteY7" fmla="*/ 3448 h 10000"/>
                  <a:gd name="connsiteX8" fmla="*/ 7614 w 10000"/>
                  <a:gd name="connsiteY8" fmla="*/ 3217 h 10000"/>
                  <a:gd name="connsiteX9" fmla="*/ 7501 w 10000"/>
                  <a:gd name="connsiteY9" fmla="*/ 3102 h 10000"/>
                  <a:gd name="connsiteX10" fmla="*/ 7501 w 10000"/>
                  <a:gd name="connsiteY10" fmla="*/ 2874 h 10000"/>
                  <a:gd name="connsiteX11" fmla="*/ 7854 w 10000"/>
                  <a:gd name="connsiteY11" fmla="*/ 2644 h 10000"/>
                  <a:gd name="connsiteX12" fmla="*/ 9054 w 10000"/>
                  <a:gd name="connsiteY12" fmla="*/ 2182 h 10000"/>
                  <a:gd name="connsiteX13" fmla="*/ 9168 w 10000"/>
                  <a:gd name="connsiteY13" fmla="*/ 2069 h 10000"/>
                  <a:gd name="connsiteX14" fmla="*/ 9054 w 10000"/>
                  <a:gd name="connsiteY14" fmla="*/ 1263 h 10000"/>
                  <a:gd name="connsiteX15" fmla="*/ 9168 w 10000"/>
                  <a:gd name="connsiteY15" fmla="*/ 806 h 10000"/>
                  <a:gd name="connsiteX16" fmla="*/ 7501 w 10000"/>
                  <a:gd name="connsiteY16" fmla="*/ 345 h 10000"/>
                  <a:gd name="connsiteX17" fmla="*/ 7260 w 10000"/>
                  <a:gd name="connsiteY17" fmla="*/ 0 h 10000"/>
                  <a:gd name="connsiteX18" fmla="*/ 6188 w 10000"/>
                  <a:gd name="connsiteY18" fmla="*/ 114 h 10000"/>
                  <a:gd name="connsiteX19" fmla="*/ 5719 w 10000"/>
                  <a:gd name="connsiteY19" fmla="*/ 574 h 10000"/>
                  <a:gd name="connsiteX20" fmla="*/ 5240 w 10000"/>
                  <a:gd name="connsiteY20" fmla="*/ 458 h 10000"/>
                  <a:gd name="connsiteX21" fmla="*/ 5001 w 10000"/>
                  <a:gd name="connsiteY21" fmla="*/ 919 h 10000"/>
                  <a:gd name="connsiteX22" fmla="*/ 4520 w 10000"/>
                  <a:gd name="connsiteY22" fmla="*/ 919 h 10000"/>
                  <a:gd name="connsiteX23" fmla="*/ 4168 w 10000"/>
                  <a:gd name="connsiteY23" fmla="*/ 1151 h 10000"/>
                  <a:gd name="connsiteX24" fmla="*/ 3573 w 10000"/>
                  <a:gd name="connsiteY24" fmla="*/ 1035 h 10000"/>
                  <a:gd name="connsiteX25" fmla="*/ 3221 w 10000"/>
                  <a:gd name="connsiteY25" fmla="*/ 2182 h 10000"/>
                  <a:gd name="connsiteX26" fmla="*/ 2260 w 10000"/>
                  <a:gd name="connsiteY26" fmla="*/ 1035 h 10000"/>
                  <a:gd name="connsiteX27" fmla="*/ 1666 w 10000"/>
                  <a:gd name="connsiteY27" fmla="*/ 1953 h 10000"/>
                  <a:gd name="connsiteX28" fmla="*/ 352 w 10000"/>
                  <a:gd name="connsiteY28" fmla="*/ 2069 h 10000"/>
                  <a:gd name="connsiteX29" fmla="*/ 594 w 10000"/>
                  <a:gd name="connsiteY29" fmla="*/ 2989 h 10000"/>
                  <a:gd name="connsiteX30" fmla="*/ 0 w 10000"/>
                  <a:gd name="connsiteY30" fmla="*/ 3333 h 10000"/>
                  <a:gd name="connsiteX31" fmla="*/ 239 w 10000"/>
                  <a:gd name="connsiteY31" fmla="*/ 4598 h 10000"/>
                  <a:gd name="connsiteX32" fmla="*/ 1907 w 10000"/>
                  <a:gd name="connsiteY32" fmla="*/ 5402 h 10000"/>
                  <a:gd name="connsiteX33" fmla="*/ 2260 w 10000"/>
                  <a:gd name="connsiteY33" fmla="*/ 4943 h 10000"/>
                  <a:gd name="connsiteX34" fmla="*/ 2853 w 10000"/>
                  <a:gd name="connsiteY34" fmla="*/ 4598 h 10000"/>
                  <a:gd name="connsiteX35" fmla="*/ 3446 w 10000"/>
                  <a:gd name="connsiteY35" fmla="*/ 4829 h 10000"/>
                  <a:gd name="connsiteX36" fmla="*/ 3687 w 10000"/>
                  <a:gd name="connsiteY36" fmla="*/ 5057 h 10000"/>
                  <a:gd name="connsiteX37" fmla="*/ 3925 w 10000"/>
                  <a:gd name="connsiteY37" fmla="*/ 5287 h 10000"/>
                  <a:gd name="connsiteX38" fmla="*/ 4407 w 10000"/>
                  <a:gd name="connsiteY38" fmla="*/ 5287 h 10000"/>
                  <a:gd name="connsiteX39" fmla="*/ 4647 w 10000"/>
                  <a:gd name="connsiteY39" fmla="*/ 5518 h 10000"/>
                  <a:gd name="connsiteX40" fmla="*/ 5113 w 10000"/>
                  <a:gd name="connsiteY40" fmla="*/ 6782 h 10000"/>
                  <a:gd name="connsiteX41" fmla="*/ 6074 w 10000"/>
                  <a:gd name="connsiteY41" fmla="*/ 7931 h 10000"/>
                  <a:gd name="connsiteX42" fmla="*/ 6669 w 10000"/>
                  <a:gd name="connsiteY42" fmla="*/ 8277 h 10000"/>
                  <a:gd name="connsiteX43" fmla="*/ 7021 w 10000"/>
                  <a:gd name="connsiteY43" fmla="*/ 8506 h 10000"/>
                  <a:gd name="connsiteX44" fmla="*/ 7260 w 10000"/>
                  <a:gd name="connsiteY44" fmla="*/ 8738 h 10000"/>
                  <a:gd name="connsiteX45" fmla="*/ 8815 w 10000"/>
                  <a:gd name="connsiteY45" fmla="*/ 10000 h 10000"/>
                  <a:gd name="connsiteX0" fmla="*/ 10000 w 10000"/>
                  <a:gd name="connsiteY0" fmla="*/ 7012 h 10000"/>
                  <a:gd name="connsiteX1" fmla="*/ 9648 w 10000"/>
                  <a:gd name="connsiteY1" fmla="*/ 6437 h 10000"/>
                  <a:gd name="connsiteX2" fmla="*/ 9054 w 10000"/>
                  <a:gd name="connsiteY2" fmla="*/ 5861 h 10000"/>
                  <a:gd name="connsiteX3" fmla="*/ 7854 w 10000"/>
                  <a:gd name="connsiteY3" fmla="*/ 4943 h 10000"/>
                  <a:gd name="connsiteX4" fmla="*/ 7388 w 10000"/>
                  <a:gd name="connsiteY4" fmla="*/ 4252 h 10000"/>
                  <a:gd name="connsiteX5" fmla="*/ 7388 w 10000"/>
                  <a:gd name="connsiteY5" fmla="*/ 4024 h 10000"/>
                  <a:gd name="connsiteX6" fmla="*/ 7614 w 10000"/>
                  <a:gd name="connsiteY6" fmla="*/ 3679 h 10000"/>
                  <a:gd name="connsiteX7" fmla="*/ 7741 w 10000"/>
                  <a:gd name="connsiteY7" fmla="*/ 3448 h 10000"/>
                  <a:gd name="connsiteX8" fmla="*/ 7614 w 10000"/>
                  <a:gd name="connsiteY8" fmla="*/ 3217 h 10000"/>
                  <a:gd name="connsiteX9" fmla="*/ 7501 w 10000"/>
                  <a:gd name="connsiteY9" fmla="*/ 3102 h 10000"/>
                  <a:gd name="connsiteX10" fmla="*/ 7501 w 10000"/>
                  <a:gd name="connsiteY10" fmla="*/ 2874 h 10000"/>
                  <a:gd name="connsiteX11" fmla="*/ 7854 w 10000"/>
                  <a:gd name="connsiteY11" fmla="*/ 2644 h 10000"/>
                  <a:gd name="connsiteX12" fmla="*/ 9054 w 10000"/>
                  <a:gd name="connsiteY12" fmla="*/ 2182 h 10000"/>
                  <a:gd name="connsiteX13" fmla="*/ 9168 w 10000"/>
                  <a:gd name="connsiteY13" fmla="*/ 2069 h 10000"/>
                  <a:gd name="connsiteX14" fmla="*/ 9054 w 10000"/>
                  <a:gd name="connsiteY14" fmla="*/ 1263 h 10000"/>
                  <a:gd name="connsiteX15" fmla="*/ 9168 w 10000"/>
                  <a:gd name="connsiteY15" fmla="*/ 806 h 10000"/>
                  <a:gd name="connsiteX16" fmla="*/ 7501 w 10000"/>
                  <a:gd name="connsiteY16" fmla="*/ 345 h 10000"/>
                  <a:gd name="connsiteX17" fmla="*/ 7260 w 10000"/>
                  <a:gd name="connsiteY17" fmla="*/ 0 h 10000"/>
                  <a:gd name="connsiteX18" fmla="*/ 6188 w 10000"/>
                  <a:gd name="connsiteY18" fmla="*/ 114 h 10000"/>
                  <a:gd name="connsiteX19" fmla="*/ 5719 w 10000"/>
                  <a:gd name="connsiteY19" fmla="*/ 574 h 10000"/>
                  <a:gd name="connsiteX20" fmla="*/ 5240 w 10000"/>
                  <a:gd name="connsiteY20" fmla="*/ 458 h 10000"/>
                  <a:gd name="connsiteX21" fmla="*/ 5001 w 10000"/>
                  <a:gd name="connsiteY21" fmla="*/ 919 h 10000"/>
                  <a:gd name="connsiteX22" fmla="*/ 4520 w 10000"/>
                  <a:gd name="connsiteY22" fmla="*/ 919 h 10000"/>
                  <a:gd name="connsiteX23" fmla="*/ 4168 w 10000"/>
                  <a:gd name="connsiteY23" fmla="*/ 1151 h 10000"/>
                  <a:gd name="connsiteX24" fmla="*/ 3573 w 10000"/>
                  <a:gd name="connsiteY24" fmla="*/ 1035 h 10000"/>
                  <a:gd name="connsiteX25" fmla="*/ 3221 w 10000"/>
                  <a:gd name="connsiteY25" fmla="*/ 2182 h 10000"/>
                  <a:gd name="connsiteX26" fmla="*/ 2260 w 10000"/>
                  <a:gd name="connsiteY26" fmla="*/ 1035 h 10000"/>
                  <a:gd name="connsiteX27" fmla="*/ 1666 w 10000"/>
                  <a:gd name="connsiteY27" fmla="*/ 1953 h 10000"/>
                  <a:gd name="connsiteX28" fmla="*/ 352 w 10000"/>
                  <a:gd name="connsiteY28" fmla="*/ 2069 h 10000"/>
                  <a:gd name="connsiteX29" fmla="*/ 594 w 10000"/>
                  <a:gd name="connsiteY29" fmla="*/ 2989 h 10000"/>
                  <a:gd name="connsiteX30" fmla="*/ 0 w 10000"/>
                  <a:gd name="connsiteY30" fmla="*/ 3333 h 10000"/>
                  <a:gd name="connsiteX31" fmla="*/ 239 w 10000"/>
                  <a:gd name="connsiteY31" fmla="*/ 4598 h 10000"/>
                  <a:gd name="connsiteX32" fmla="*/ 1907 w 10000"/>
                  <a:gd name="connsiteY32" fmla="*/ 5402 h 10000"/>
                  <a:gd name="connsiteX33" fmla="*/ 2260 w 10000"/>
                  <a:gd name="connsiteY33" fmla="*/ 4943 h 10000"/>
                  <a:gd name="connsiteX34" fmla="*/ 2853 w 10000"/>
                  <a:gd name="connsiteY34" fmla="*/ 4598 h 10000"/>
                  <a:gd name="connsiteX35" fmla="*/ 3446 w 10000"/>
                  <a:gd name="connsiteY35" fmla="*/ 4829 h 10000"/>
                  <a:gd name="connsiteX36" fmla="*/ 3687 w 10000"/>
                  <a:gd name="connsiteY36" fmla="*/ 5057 h 10000"/>
                  <a:gd name="connsiteX37" fmla="*/ 3925 w 10000"/>
                  <a:gd name="connsiteY37" fmla="*/ 5287 h 10000"/>
                  <a:gd name="connsiteX38" fmla="*/ 4407 w 10000"/>
                  <a:gd name="connsiteY38" fmla="*/ 5287 h 10000"/>
                  <a:gd name="connsiteX39" fmla="*/ 4647 w 10000"/>
                  <a:gd name="connsiteY39" fmla="*/ 5518 h 10000"/>
                  <a:gd name="connsiteX40" fmla="*/ 5113 w 10000"/>
                  <a:gd name="connsiteY40" fmla="*/ 6782 h 10000"/>
                  <a:gd name="connsiteX41" fmla="*/ 6669 w 10000"/>
                  <a:gd name="connsiteY41" fmla="*/ 8277 h 10000"/>
                  <a:gd name="connsiteX42" fmla="*/ 7021 w 10000"/>
                  <a:gd name="connsiteY42" fmla="*/ 8506 h 10000"/>
                  <a:gd name="connsiteX43" fmla="*/ 7260 w 10000"/>
                  <a:gd name="connsiteY43" fmla="*/ 8738 h 10000"/>
                  <a:gd name="connsiteX44" fmla="*/ 8815 w 10000"/>
                  <a:gd name="connsiteY44" fmla="*/ 10000 h 10000"/>
                  <a:gd name="connsiteX0" fmla="*/ 10000 w 10000"/>
                  <a:gd name="connsiteY0" fmla="*/ 7012 h 10000"/>
                  <a:gd name="connsiteX1" fmla="*/ 9648 w 10000"/>
                  <a:gd name="connsiteY1" fmla="*/ 6437 h 10000"/>
                  <a:gd name="connsiteX2" fmla="*/ 9054 w 10000"/>
                  <a:gd name="connsiteY2" fmla="*/ 5861 h 10000"/>
                  <a:gd name="connsiteX3" fmla="*/ 7854 w 10000"/>
                  <a:gd name="connsiteY3" fmla="*/ 4943 h 10000"/>
                  <a:gd name="connsiteX4" fmla="*/ 7388 w 10000"/>
                  <a:gd name="connsiteY4" fmla="*/ 4252 h 10000"/>
                  <a:gd name="connsiteX5" fmla="*/ 7388 w 10000"/>
                  <a:gd name="connsiteY5" fmla="*/ 4024 h 10000"/>
                  <a:gd name="connsiteX6" fmla="*/ 7614 w 10000"/>
                  <a:gd name="connsiteY6" fmla="*/ 3679 h 10000"/>
                  <a:gd name="connsiteX7" fmla="*/ 7741 w 10000"/>
                  <a:gd name="connsiteY7" fmla="*/ 3448 h 10000"/>
                  <a:gd name="connsiteX8" fmla="*/ 7614 w 10000"/>
                  <a:gd name="connsiteY8" fmla="*/ 3217 h 10000"/>
                  <a:gd name="connsiteX9" fmla="*/ 7501 w 10000"/>
                  <a:gd name="connsiteY9" fmla="*/ 3102 h 10000"/>
                  <a:gd name="connsiteX10" fmla="*/ 7501 w 10000"/>
                  <a:gd name="connsiteY10" fmla="*/ 2874 h 10000"/>
                  <a:gd name="connsiteX11" fmla="*/ 7854 w 10000"/>
                  <a:gd name="connsiteY11" fmla="*/ 2644 h 10000"/>
                  <a:gd name="connsiteX12" fmla="*/ 9054 w 10000"/>
                  <a:gd name="connsiteY12" fmla="*/ 2182 h 10000"/>
                  <a:gd name="connsiteX13" fmla="*/ 9168 w 10000"/>
                  <a:gd name="connsiteY13" fmla="*/ 2069 h 10000"/>
                  <a:gd name="connsiteX14" fmla="*/ 9054 w 10000"/>
                  <a:gd name="connsiteY14" fmla="*/ 1263 h 10000"/>
                  <a:gd name="connsiteX15" fmla="*/ 9168 w 10000"/>
                  <a:gd name="connsiteY15" fmla="*/ 806 h 10000"/>
                  <a:gd name="connsiteX16" fmla="*/ 7501 w 10000"/>
                  <a:gd name="connsiteY16" fmla="*/ 345 h 10000"/>
                  <a:gd name="connsiteX17" fmla="*/ 7260 w 10000"/>
                  <a:gd name="connsiteY17" fmla="*/ 0 h 10000"/>
                  <a:gd name="connsiteX18" fmla="*/ 6188 w 10000"/>
                  <a:gd name="connsiteY18" fmla="*/ 114 h 10000"/>
                  <a:gd name="connsiteX19" fmla="*/ 5719 w 10000"/>
                  <a:gd name="connsiteY19" fmla="*/ 574 h 10000"/>
                  <a:gd name="connsiteX20" fmla="*/ 5240 w 10000"/>
                  <a:gd name="connsiteY20" fmla="*/ 458 h 10000"/>
                  <a:gd name="connsiteX21" fmla="*/ 5001 w 10000"/>
                  <a:gd name="connsiteY21" fmla="*/ 919 h 10000"/>
                  <a:gd name="connsiteX22" fmla="*/ 4520 w 10000"/>
                  <a:gd name="connsiteY22" fmla="*/ 919 h 10000"/>
                  <a:gd name="connsiteX23" fmla="*/ 4168 w 10000"/>
                  <a:gd name="connsiteY23" fmla="*/ 1151 h 10000"/>
                  <a:gd name="connsiteX24" fmla="*/ 3573 w 10000"/>
                  <a:gd name="connsiteY24" fmla="*/ 1035 h 10000"/>
                  <a:gd name="connsiteX25" fmla="*/ 3221 w 10000"/>
                  <a:gd name="connsiteY25" fmla="*/ 2182 h 10000"/>
                  <a:gd name="connsiteX26" fmla="*/ 2260 w 10000"/>
                  <a:gd name="connsiteY26" fmla="*/ 1035 h 10000"/>
                  <a:gd name="connsiteX27" fmla="*/ 1666 w 10000"/>
                  <a:gd name="connsiteY27" fmla="*/ 1953 h 10000"/>
                  <a:gd name="connsiteX28" fmla="*/ 352 w 10000"/>
                  <a:gd name="connsiteY28" fmla="*/ 2069 h 10000"/>
                  <a:gd name="connsiteX29" fmla="*/ 594 w 10000"/>
                  <a:gd name="connsiteY29" fmla="*/ 2989 h 10000"/>
                  <a:gd name="connsiteX30" fmla="*/ 0 w 10000"/>
                  <a:gd name="connsiteY30" fmla="*/ 3333 h 10000"/>
                  <a:gd name="connsiteX31" fmla="*/ 239 w 10000"/>
                  <a:gd name="connsiteY31" fmla="*/ 4598 h 10000"/>
                  <a:gd name="connsiteX32" fmla="*/ 1907 w 10000"/>
                  <a:gd name="connsiteY32" fmla="*/ 5402 h 10000"/>
                  <a:gd name="connsiteX33" fmla="*/ 2260 w 10000"/>
                  <a:gd name="connsiteY33" fmla="*/ 4943 h 10000"/>
                  <a:gd name="connsiteX34" fmla="*/ 2853 w 10000"/>
                  <a:gd name="connsiteY34" fmla="*/ 4598 h 10000"/>
                  <a:gd name="connsiteX35" fmla="*/ 3446 w 10000"/>
                  <a:gd name="connsiteY35" fmla="*/ 4829 h 10000"/>
                  <a:gd name="connsiteX36" fmla="*/ 3687 w 10000"/>
                  <a:gd name="connsiteY36" fmla="*/ 5057 h 10000"/>
                  <a:gd name="connsiteX37" fmla="*/ 3925 w 10000"/>
                  <a:gd name="connsiteY37" fmla="*/ 5287 h 10000"/>
                  <a:gd name="connsiteX38" fmla="*/ 4407 w 10000"/>
                  <a:gd name="connsiteY38" fmla="*/ 5287 h 10000"/>
                  <a:gd name="connsiteX39" fmla="*/ 4647 w 10000"/>
                  <a:gd name="connsiteY39" fmla="*/ 5518 h 10000"/>
                  <a:gd name="connsiteX40" fmla="*/ 5113 w 10000"/>
                  <a:gd name="connsiteY40" fmla="*/ 6782 h 10000"/>
                  <a:gd name="connsiteX41" fmla="*/ 7021 w 10000"/>
                  <a:gd name="connsiteY41" fmla="*/ 8506 h 10000"/>
                  <a:gd name="connsiteX42" fmla="*/ 7260 w 10000"/>
                  <a:gd name="connsiteY42" fmla="*/ 8738 h 10000"/>
                  <a:gd name="connsiteX43" fmla="*/ 8815 w 10000"/>
                  <a:gd name="connsiteY43" fmla="*/ 10000 h 10000"/>
                  <a:gd name="connsiteX0" fmla="*/ 10000 w 10000"/>
                  <a:gd name="connsiteY0" fmla="*/ 7012 h 10000"/>
                  <a:gd name="connsiteX1" fmla="*/ 9648 w 10000"/>
                  <a:gd name="connsiteY1" fmla="*/ 6437 h 10000"/>
                  <a:gd name="connsiteX2" fmla="*/ 9054 w 10000"/>
                  <a:gd name="connsiteY2" fmla="*/ 5861 h 10000"/>
                  <a:gd name="connsiteX3" fmla="*/ 7854 w 10000"/>
                  <a:gd name="connsiteY3" fmla="*/ 4943 h 10000"/>
                  <a:gd name="connsiteX4" fmla="*/ 7388 w 10000"/>
                  <a:gd name="connsiteY4" fmla="*/ 4252 h 10000"/>
                  <a:gd name="connsiteX5" fmla="*/ 7388 w 10000"/>
                  <a:gd name="connsiteY5" fmla="*/ 4024 h 10000"/>
                  <a:gd name="connsiteX6" fmla="*/ 7614 w 10000"/>
                  <a:gd name="connsiteY6" fmla="*/ 3679 h 10000"/>
                  <a:gd name="connsiteX7" fmla="*/ 7741 w 10000"/>
                  <a:gd name="connsiteY7" fmla="*/ 3448 h 10000"/>
                  <a:gd name="connsiteX8" fmla="*/ 7614 w 10000"/>
                  <a:gd name="connsiteY8" fmla="*/ 3217 h 10000"/>
                  <a:gd name="connsiteX9" fmla="*/ 7501 w 10000"/>
                  <a:gd name="connsiteY9" fmla="*/ 3102 h 10000"/>
                  <a:gd name="connsiteX10" fmla="*/ 7501 w 10000"/>
                  <a:gd name="connsiteY10" fmla="*/ 2874 h 10000"/>
                  <a:gd name="connsiteX11" fmla="*/ 7854 w 10000"/>
                  <a:gd name="connsiteY11" fmla="*/ 2644 h 10000"/>
                  <a:gd name="connsiteX12" fmla="*/ 9054 w 10000"/>
                  <a:gd name="connsiteY12" fmla="*/ 2182 h 10000"/>
                  <a:gd name="connsiteX13" fmla="*/ 9168 w 10000"/>
                  <a:gd name="connsiteY13" fmla="*/ 2069 h 10000"/>
                  <a:gd name="connsiteX14" fmla="*/ 9054 w 10000"/>
                  <a:gd name="connsiteY14" fmla="*/ 1263 h 10000"/>
                  <a:gd name="connsiteX15" fmla="*/ 9168 w 10000"/>
                  <a:gd name="connsiteY15" fmla="*/ 806 h 10000"/>
                  <a:gd name="connsiteX16" fmla="*/ 7501 w 10000"/>
                  <a:gd name="connsiteY16" fmla="*/ 345 h 10000"/>
                  <a:gd name="connsiteX17" fmla="*/ 7260 w 10000"/>
                  <a:gd name="connsiteY17" fmla="*/ 0 h 10000"/>
                  <a:gd name="connsiteX18" fmla="*/ 6188 w 10000"/>
                  <a:gd name="connsiteY18" fmla="*/ 114 h 10000"/>
                  <a:gd name="connsiteX19" fmla="*/ 5719 w 10000"/>
                  <a:gd name="connsiteY19" fmla="*/ 574 h 10000"/>
                  <a:gd name="connsiteX20" fmla="*/ 5240 w 10000"/>
                  <a:gd name="connsiteY20" fmla="*/ 458 h 10000"/>
                  <a:gd name="connsiteX21" fmla="*/ 5001 w 10000"/>
                  <a:gd name="connsiteY21" fmla="*/ 919 h 10000"/>
                  <a:gd name="connsiteX22" fmla="*/ 4520 w 10000"/>
                  <a:gd name="connsiteY22" fmla="*/ 919 h 10000"/>
                  <a:gd name="connsiteX23" fmla="*/ 4168 w 10000"/>
                  <a:gd name="connsiteY23" fmla="*/ 1151 h 10000"/>
                  <a:gd name="connsiteX24" fmla="*/ 3573 w 10000"/>
                  <a:gd name="connsiteY24" fmla="*/ 1035 h 10000"/>
                  <a:gd name="connsiteX25" fmla="*/ 3221 w 10000"/>
                  <a:gd name="connsiteY25" fmla="*/ 2182 h 10000"/>
                  <a:gd name="connsiteX26" fmla="*/ 2260 w 10000"/>
                  <a:gd name="connsiteY26" fmla="*/ 1035 h 10000"/>
                  <a:gd name="connsiteX27" fmla="*/ 1666 w 10000"/>
                  <a:gd name="connsiteY27" fmla="*/ 1953 h 10000"/>
                  <a:gd name="connsiteX28" fmla="*/ 352 w 10000"/>
                  <a:gd name="connsiteY28" fmla="*/ 2069 h 10000"/>
                  <a:gd name="connsiteX29" fmla="*/ 594 w 10000"/>
                  <a:gd name="connsiteY29" fmla="*/ 2989 h 10000"/>
                  <a:gd name="connsiteX30" fmla="*/ 0 w 10000"/>
                  <a:gd name="connsiteY30" fmla="*/ 3333 h 10000"/>
                  <a:gd name="connsiteX31" fmla="*/ 239 w 10000"/>
                  <a:gd name="connsiteY31" fmla="*/ 4598 h 10000"/>
                  <a:gd name="connsiteX32" fmla="*/ 1907 w 10000"/>
                  <a:gd name="connsiteY32" fmla="*/ 5402 h 10000"/>
                  <a:gd name="connsiteX33" fmla="*/ 2260 w 10000"/>
                  <a:gd name="connsiteY33" fmla="*/ 4943 h 10000"/>
                  <a:gd name="connsiteX34" fmla="*/ 2853 w 10000"/>
                  <a:gd name="connsiteY34" fmla="*/ 4598 h 10000"/>
                  <a:gd name="connsiteX35" fmla="*/ 3446 w 10000"/>
                  <a:gd name="connsiteY35" fmla="*/ 4829 h 10000"/>
                  <a:gd name="connsiteX36" fmla="*/ 3687 w 10000"/>
                  <a:gd name="connsiteY36" fmla="*/ 5057 h 10000"/>
                  <a:gd name="connsiteX37" fmla="*/ 3925 w 10000"/>
                  <a:gd name="connsiteY37" fmla="*/ 5287 h 10000"/>
                  <a:gd name="connsiteX38" fmla="*/ 4407 w 10000"/>
                  <a:gd name="connsiteY38" fmla="*/ 5287 h 10000"/>
                  <a:gd name="connsiteX39" fmla="*/ 4647 w 10000"/>
                  <a:gd name="connsiteY39" fmla="*/ 5518 h 10000"/>
                  <a:gd name="connsiteX40" fmla="*/ 5113 w 10000"/>
                  <a:gd name="connsiteY40" fmla="*/ 6782 h 10000"/>
                  <a:gd name="connsiteX41" fmla="*/ 7021 w 10000"/>
                  <a:gd name="connsiteY41" fmla="*/ 8506 h 10000"/>
                  <a:gd name="connsiteX42" fmla="*/ 8815 w 10000"/>
                  <a:gd name="connsiteY42" fmla="*/ 10000 h 10000"/>
                  <a:gd name="connsiteX0" fmla="*/ 10000 w 10000"/>
                  <a:gd name="connsiteY0" fmla="*/ 7012 h 10000"/>
                  <a:gd name="connsiteX1" fmla="*/ 9648 w 10000"/>
                  <a:gd name="connsiteY1" fmla="*/ 6437 h 10000"/>
                  <a:gd name="connsiteX2" fmla="*/ 9054 w 10000"/>
                  <a:gd name="connsiteY2" fmla="*/ 5861 h 10000"/>
                  <a:gd name="connsiteX3" fmla="*/ 7854 w 10000"/>
                  <a:gd name="connsiteY3" fmla="*/ 4943 h 10000"/>
                  <a:gd name="connsiteX4" fmla="*/ 7388 w 10000"/>
                  <a:gd name="connsiteY4" fmla="*/ 4252 h 10000"/>
                  <a:gd name="connsiteX5" fmla="*/ 7388 w 10000"/>
                  <a:gd name="connsiteY5" fmla="*/ 4024 h 10000"/>
                  <a:gd name="connsiteX6" fmla="*/ 7614 w 10000"/>
                  <a:gd name="connsiteY6" fmla="*/ 3679 h 10000"/>
                  <a:gd name="connsiteX7" fmla="*/ 7741 w 10000"/>
                  <a:gd name="connsiteY7" fmla="*/ 3448 h 10000"/>
                  <a:gd name="connsiteX8" fmla="*/ 7614 w 10000"/>
                  <a:gd name="connsiteY8" fmla="*/ 3217 h 10000"/>
                  <a:gd name="connsiteX9" fmla="*/ 7501 w 10000"/>
                  <a:gd name="connsiteY9" fmla="*/ 3102 h 10000"/>
                  <a:gd name="connsiteX10" fmla="*/ 7501 w 10000"/>
                  <a:gd name="connsiteY10" fmla="*/ 2874 h 10000"/>
                  <a:gd name="connsiteX11" fmla="*/ 7854 w 10000"/>
                  <a:gd name="connsiteY11" fmla="*/ 2644 h 10000"/>
                  <a:gd name="connsiteX12" fmla="*/ 9054 w 10000"/>
                  <a:gd name="connsiteY12" fmla="*/ 2182 h 10000"/>
                  <a:gd name="connsiteX13" fmla="*/ 9168 w 10000"/>
                  <a:gd name="connsiteY13" fmla="*/ 2069 h 10000"/>
                  <a:gd name="connsiteX14" fmla="*/ 9054 w 10000"/>
                  <a:gd name="connsiteY14" fmla="*/ 1263 h 10000"/>
                  <a:gd name="connsiteX15" fmla="*/ 9168 w 10000"/>
                  <a:gd name="connsiteY15" fmla="*/ 806 h 10000"/>
                  <a:gd name="connsiteX16" fmla="*/ 7501 w 10000"/>
                  <a:gd name="connsiteY16" fmla="*/ 345 h 10000"/>
                  <a:gd name="connsiteX17" fmla="*/ 7260 w 10000"/>
                  <a:gd name="connsiteY17" fmla="*/ 0 h 10000"/>
                  <a:gd name="connsiteX18" fmla="*/ 6188 w 10000"/>
                  <a:gd name="connsiteY18" fmla="*/ 114 h 10000"/>
                  <a:gd name="connsiteX19" fmla="*/ 5719 w 10000"/>
                  <a:gd name="connsiteY19" fmla="*/ 574 h 10000"/>
                  <a:gd name="connsiteX20" fmla="*/ 5240 w 10000"/>
                  <a:gd name="connsiteY20" fmla="*/ 458 h 10000"/>
                  <a:gd name="connsiteX21" fmla="*/ 5001 w 10000"/>
                  <a:gd name="connsiteY21" fmla="*/ 919 h 10000"/>
                  <a:gd name="connsiteX22" fmla="*/ 4520 w 10000"/>
                  <a:gd name="connsiteY22" fmla="*/ 919 h 10000"/>
                  <a:gd name="connsiteX23" fmla="*/ 4168 w 10000"/>
                  <a:gd name="connsiteY23" fmla="*/ 1151 h 10000"/>
                  <a:gd name="connsiteX24" fmla="*/ 3573 w 10000"/>
                  <a:gd name="connsiteY24" fmla="*/ 1035 h 10000"/>
                  <a:gd name="connsiteX25" fmla="*/ 3221 w 10000"/>
                  <a:gd name="connsiteY25" fmla="*/ 2182 h 10000"/>
                  <a:gd name="connsiteX26" fmla="*/ 2260 w 10000"/>
                  <a:gd name="connsiteY26" fmla="*/ 1035 h 10000"/>
                  <a:gd name="connsiteX27" fmla="*/ 1666 w 10000"/>
                  <a:gd name="connsiteY27" fmla="*/ 1953 h 10000"/>
                  <a:gd name="connsiteX28" fmla="*/ 352 w 10000"/>
                  <a:gd name="connsiteY28" fmla="*/ 2069 h 10000"/>
                  <a:gd name="connsiteX29" fmla="*/ 594 w 10000"/>
                  <a:gd name="connsiteY29" fmla="*/ 2989 h 10000"/>
                  <a:gd name="connsiteX30" fmla="*/ 0 w 10000"/>
                  <a:gd name="connsiteY30" fmla="*/ 3333 h 10000"/>
                  <a:gd name="connsiteX31" fmla="*/ 239 w 10000"/>
                  <a:gd name="connsiteY31" fmla="*/ 4598 h 10000"/>
                  <a:gd name="connsiteX32" fmla="*/ 1907 w 10000"/>
                  <a:gd name="connsiteY32" fmla="*/ 5402 h 10000"/>
                  <a:gd name="connsiteX33" fmla="*/ 2260 w 10000"/>
                  <a:gd name="connsiteY33" fmla="*/ 4943 h 10000"/>
                  <a:gd name="connsiteX34" fmla="*/ 2853 w 10000"/>
                  <a:gd name="connsiteY34" fmla="*/ 4598 h 10000"/>
                  <a:gd name="connsiteX35" fmla="*/ 3446 w 10000"/>
                  <a:gd name="connsiteY35" fmla="*/ 4829 h 10000"/>
                  <a:gd name="connsiteX36" fmla="*/ 3687 w 10000"/>
                  <a:gd name="connsiteY36" fmla="*/ 5057 h 10000"/>
                  <a:gd name="connsiteX37" fmla="*/ 3925 w 10000"/>
                  <a:gd name="connsiteY37" fmla="*/ 5287 h 10000"/>
                  <a:gd name="connsiteX38" fmla="*/ 4407 w 10000"/>
                  <a:gd name="connsiteY38" fmla="*/ 5287 h 10000"/>
                  <a:gd name="connsiteX39" fmla="*/ 4647 w 10000"/>
                  <a:gd name="connsiteY39" fmla="*/ 5518 h 10000"/>
                  <a:gd name="connsiteX40" fmla="*/ 5113 w 10000"/>
                  <a:gd name="connsiteY40" fmla="*/ 6782 h 10000"/>
                  <a:gd name="connsiteX41" fmla="*/ 8815 w 10000"/>
                  <a:gd name="connsiteY41" fmla="*/ 10000 h 10000"/>
                  <a:gd name="connsiteX0" fmla="*/ 10000 w 10000"/>
                  <a:gd name="connsiteY0" fmla="*/ 7012 h 7012"/>
                  <a:gd name="connsiteX1" fmla="*/ 9648 w 10000"/>
                  <a:gd name="connsiteY1" fmla="*/ 6437 h 7012"/>
                  <a:gd name="connsiteX2" fmla="*/ 9054 w 10000"/>
                  <a:gd name="connsiteY2" fmla="*/ 5861 h 7012"/>
                  <a:gd name="connsiteX3" fmla="*/ 7854 w 10000"/>
                  <a:gd name="connsiteY3" fmla="*/ 4943 h 7012"/>
                  <a:gd name="connsiteX4" fmla="*/ 7388 w 10000"/>
                  <a:gd name="connsiteY4" fmla="*/ 4252 h 7012"/>
                  <a:gd name="connsiteX5" fmla="*/ 7388 w 10000"/>
                  <a:gd name="connsiteY5" fmla="*/ 4024 h 7012"/>
                  <a:gd name="connsiteX6" fmla="*/ 7614 w 10000"/>
                  <a:gd name="connsiteY6" fmla="*/ 3679 h 7012"/>
                  <a:gd name="connsiteX7" fmla="*/ 7741 w 10000"/>
                  <a:gd name="connsiteY7" fmla="*/ 3448 h 7012"/>
                  <a:gd name="connsiteX8" fmla="*/ 7614 w 10000"/>
                  <a:gd name="connsiteY8" fmla="*/ 3217 h 7012"/>
                  <a:gd name="connsiteX9" fmla="*/ 7501 w 10000"/>
                  <a:gd name="connsiteY9" fmla="*/ 3102 h 7012"/>
                  <a:gd name="connsiteX10" fmla="*/ 7501 w 10000"/>
                  <a:gd name="connsiteY10" fmla="*/ 2874 h 7012"/>
                  <a:gd name="connsiteX11" fmla="*/ 7854 w 10000"/>
                  <a:gd name="connsiteY11" fmla="*/ 2644 h 7012"/>
                  <a:gd name="connsiteX12" fmla="*/ 9054 w 10000"/>
                  <a:gd name="connsiteY12" fmla="*/ 2182 h 7012"/>
                  <a:gd name="connsiteX13" fmla="*/ 9168 w 10000"/>
                  <a:gd name="connsiteY13" fmla="*/ 2069 h 7012"/>
                  <a:gd name="connsiteX14" fmla="*/ 9054 w 10000"/>
                  <a:gd name="connsiteY14" fmla="*/ 1263 h 7012"/>
                  <a:gd name="connsiteX15" fmla="*/ 9168 w 10000"/>
                  <a:gd name="connsiteY15" fmla="*/ 806 h 7012"/>
                  <a:gd name="connsiteX16" fmla="*/ 7501 w 10000"/>
                  <a:gd name="connsiteY16" fmla="*/ 345 h 7012"/>
                  <a:gd name="connsiteX17" fmla="*/ 7260 w 10000"/>
                  <a:gd name="connsiteY17" fmla="*/ 0 h 7012"/>
                  <a:gd name="connsiteX18" fmla="*/ 6188 w 10000"/>
                  <a:gd name="connsiteY18" fmla="*/ 114 h 7012"/>
                  <a:gd name="connsiteX19" fmla="*/ 5719 w 10000"/>
                  <a:gd name="connsiteY19" fmla="*/ 574 h 7012"/>
                  <a:gd name="connsiteX20" fmla="*/ 5240 w 10000"/>
                  <a:gd name="connsiteY20" fmla="*/ 458 h 7012"/>
                  <a:gd name="connsiteX21" fmla="*/ 5001 w 10000"/>
                  <a:gd name="connsiteY21" fmla="*/ 919 h 7012"/>
                  <a:gd name="connsiteX22" fmla="*/ 4520 w 10000"/>
                  <a:gd name="connsiteY22" fmla="*/ 919 h 7012"/>
                  <a:gd name="connsiteX23" fmla="*/ 4168 w 10000"/>
                  <a:gd name="connsiteY23" fmla="*/ 1151 h 7012"/>
                  <a:gd name="connsiteX24" fmla="*/ 3573 w 10000"/>
                  <a:gd name="connsiteY24" fmla="*/ 1035 h 7012"/>
                  <a:gd name="connsiteX25" fmla="*/ 3221 w 10000"/>
                  <a:gd name="connsiteY25" fmla="*/ 2182 h 7012"/>
                  <a:gd name="connsiteX26" fmla="*/ 2260 w 10000"/>
                  <a:gd name="connsiteY26" fmla="*/ 1035 h 7012"/>
                  <a:gd name="connsiteX27" fmla="*/ 1666 w 10000"/>
                  <a:gd name="connsiteY27" fmla="*/ 1953 h 7012"/>
                  <a:gd name="connsiteX28" fmla="*/ 352 w 10000"/>
                  <a:gd name="connsiteY28" fmla="*/ 2069 h 7012"/>
                  <a:gd name="connsiteX29" fmla="*/ 594 w 10000"/>
                  <a:gd name="connsiteY29" fmla="*/ 2989 h 7012"/>
                  <a:gd name="connsiteX30" fmla="*/ 0 w 10000"/>
                  <a:gd name="connsiteY30" fmla="*/ 3333 h 7012"/>
                  <a:gd name="connsiteX31" fmla="*/ 239 w 10000"/>
                  <a:gd name="connsiteY31" fmla="*/ 4598 h 7012"/>
                  <a:gd name="connsiteX32" fmla="*/ 1907 w 10000"/>
                  <a:gd name="connsiteY32" fmla="*/ 5402 h 7012"/>
                  <a:gd name="connsiteX33" fmla="*/ 2260 w 10000"/>
                  <a:gd name="connsiteY33" fmla="*/ 4943 h 7012"/>
                  <a:gd name="connsiteX34" fmla="*/ 2853 w 10000"/>
                  <a:gd name="connsiteY34" fmla="*/ 4598 h 7012"/>
                  <a:gd name="connsiteX35" fmla="*/ 3446 w 10000"/>
                  <a:gd name="connsiteY35" fmla="*/ 4829 h 7012"/>
                  <a:gd name="connsiteX36" fmla="*/ 3687 w 10000"/>
                  <a:gd name="connsiteY36" fmla="*/ 5057 h 7012"/>
                  <a:gd name="connsiteX37" fmla="*/ 3925 w 10000"/>
                  <a:gd name="connsiteY37" fmla="*/ 5287 h 7012"/>
                  <a:gd name="connsiteX38" fmla="*/ 4407 w 10000"/>
                  <a:gd name="connsiteY38" fmla="*/ 5287 h 7012"/>
                  <a:gd name="connsiteX39" fmla="*/ 4647 w 10000"/>
                  <a:gd name="connsiteY39" fmla="*/ 5518 h 7012"/>
                  <a:gd name="connsiteX40" fmla="*/ 5113 w 10000"/>
                  <a:gd name="connsiteY40" fmla="*/ 6782 h 7012"/>
                  <a:gd name="connsiteX0" fmla="*/ 10000 w 10000"/>
                  <a:gd name="connsiteY0" fmla="*/ 10000 h 10000"/>
                  <a:gd name="connsiteX1" fmla="*/ 9054 w 10000"/>
                  <a:gd name="connsiteY1" fmla="*/ 8359 h 10000"/>
                  <a:gd name="connsiteX2" fmla="*/ 7854 w 10000"/>
                  <a:gd name="connsiteY2" fmla="*/ 7049 h 10000"/>
                  <a:gd name="connsiteX3" fmla="*/ 7388 w 10000"/>
                  <a:gd name="connsiteY3" fmla="*/ 6064 h 10000"/>
                  <a:gd name="connsiteX4" fmla="*/ 7388 w 10000"/>
                  <a:gd name="connsiteY4" fmla="*/ 5739 h 10000"/>
                  <a:gd name="connsiteX5" fmla="*/ 7614 w 10000"/>
                  <a:gd name="connsiteY5" fmla="*/ 5247 h 10000"/>
                  <a:gd name="connsiteX6" fmla="*/ 7741 w 10000"/>
                  <a:gd name="connsiteY6" fmla="*/ 4917 h 10000"/>
                  <a:gd name="connsiteX7" fmla="*/ 7614 w 10000"/>
                  <a:gd name="connsiteY7" fmla="*/ 4588 h 10000"/>
                  <a:gd name="connsiteX8" fmla="*/ 7501 w 10000"/>
                  <a:gd name="connsiteY8" fmla="*/ 4424 h 10000"/>
                  <a:gd name="connsiteX9" fmla="*/ 7501 w 10000"/>
                  <a:gd name="connsiteY9" fmla="*/ 4099 h 10000"/>
                  <a:gd name="connsiteX10" fmla="*/ 7854 w 10000"/>
                  <a:gd name="connsiteY10" fmla="*/ 3771 h 10000"/>
                  <a:gd name="connsiteX11" fmla="*/ 9054 w 10000"/>
                  <a:gd name="connsiteY11" fmla="*/ 3112 h 10000"/>
                  <a:gd name="connsiteX12" fmla="*/ 9168 w 10000"/>
                  <a:gd name="connsiteY12" fmla="*/ 2951 h 10000"/>
                  <a:gd name="connsiteX13" fmla="*/ 9054 w 10000"/>
                  <a:gd name="connsiteY13" fmla="*/ 1801 h 10000"/>
                  <a:gd name="connsiteX14" fmla="*/ 9168 w 10000"/>
                  <a:gd name="connsiteY14" fmla="*/ 1149 h 10000"/>
                  <a:gd name="connsiteX15" fmla="*/ 7501 w 10000"/>
                  <a:gd name="connsiteY15" fmla="*/ 492 h 10000"/>
                  <a:gd name="connsiteX16" fmla="*/ 7260 w 10000"/>
                  <a:gd name="connsiteY16" fmla="*/ 0 h 10000"/>
                  <a:gd name="connsiteX17" fmla="*/ 6188 w 10000"/>
                  <a:gd name="connsiteY17" fmla="*/ 163 h 10000"/>
                  <a:gd name="connsiteX18" fmla="*/ 5719 w 10000"/>
                  <a:gd name="connsiteY18" fmla="*/ 819 h 10000"/>
                  <a:gd name="connsiteX19" fmla="*/ 5240 w 10000"/>
                  <a:gd name="connsiteY19" fmla="*/ 653 h 10000"/>
                  <a:gd name="connsiteX20" fmla="*/ 5001 w 10000"/>
                  <a:gd name="connsiteY20" fmla="*/ 1311 h 10000"/>
                  <a:gd name="connsiteX21" fmla="*/ 4520 w 10000"/>
                  <a:gd name="connsiteY21" fmla="*/ 1311 h 10000"/>
                  <a:gd name="connsiteX22" fmla="*/ 4168 w 10000"/>
                  <a:gd name="connsiteY22" fmla="*/ 1641 h 10000"/>
                  <a:gd name="connsiteX23" fmla="*/ 3573 w 10000"/>
                  <a:gd name="connsiteY23" fmla="*/ 1476 h 10000"/>
                  <a:gd name="connsiteX24" fmla="*/ 3221 w 10000"/>
                  <a:gd name="connsiteY24" fmla="*/ 3112 h 10000"/>
                  <a:gd name="connsiteX25" fmla="*/ 2260 w 10000"/>
                  <a:gd name="connsiteY25" fmla="*/ 1476 h 10000"/>
                  <a:gd name="connsiteX26" fmla="*/ 1666 w 10000"/>
                  <a:gd name="connsiteY26" fmla="*/ 2785 h 10000"/>
                  <a:gd name="connsiteX27" fmla="*/ 352 w 10000"/>
                  <a:gd name="connsiteY27" fmla="*/ 2951 h 10000"/>
                  <a:gd name="connsiteX28" fmla="*/ 594 w 10000"/>
                  <a:gd name="connsiteY28" fmla="*/ 4263 h 10000"/>
                  <a:gd name="connsiteX29" fmla="*/ 0 w 10000"/>
                  <a:gd name="connsiteY29" fmla="*/ 4753 h 10000"/>
                  <a:gd name="connsiteX30" fmla="*/ 239 w 10000"/>
                  <a:gd name="connsiteY30" fmla="*/ 6557 h 10000"/>
                  <a:gd name="connsiteX31" fmla="*/ 1907 w 10000"/>
                  <a:gd name="connsiteY31" fmla="*/ 7704 h 10000"/>
                  <a:gd name="connsiteX32" fmla="*/ 2260 w 10000"/>
                  <a:gd name="connsiteY32" fmla="*/ 7049 h 10000"/>
                  <a:gd name="connsiteX33" fmla="*/ 2853 w 10000"/>
                  <a:gd name="connsiteY33" fmla="*/ 6557 h 10000"/>
                  <a:gd name="connsiteX34" fmla="*/ 3446 w 10000"/>
                  <a:gd name="connsiteY34" fmla="*/ 6887 h 10000"/>
                  <a:gd name="connsiteX35" fmla="*/ 3687 w 10000"/>
                  <a:gd name="connsiteY35" fmla="*/ 7212 h 10000"/>
                  <a:gd name="connsiteX36" fmla="*/ 3925 w 10000"/>
                  <a:gd name="connsiteY36" fmla="*/ 7540 h 10000"/>
                  <a:gd name="connsiteX37" fmla="*/ 4407 w 10000"/>
                  <a:gd name="connsiteY37" fmla="*/ 7540 h 10000"/>
                  <a:gd name="connsiteX38" fmla="*/ 4647 w 10000"/>
                  <a:gd name="connsiteY38" fmla="*/ 7869 h 10000"/>
                  <a:gd name="connsiteX39" fmla="*/ 5113 w 10000"/>
                  <a:gd name="connsiteY39" fmla="*/ 9672 h 10000"/>
                  <a:gd name="connsiteX0" fmla="*/ 9054 w 9168"/>
                  <a:gd name="connsiteY0" fmla="*/ 8359 h 9672"/>
                  <a:gd name="connsiteX1" fmla="*/ 7854 w 9168"/>
                  <a:gd name="connsiteY1" fmla="*/ 7049 h 9672"/>
                  <a:gd name="connsiteX2" fmla="*/ 7388 w 9168"/>
                  <a:gd name="connsiteY2" fmla="*/ 6064 h 9672"/>
                  <a:gd name="connsiteX3" fmla="*/ 7388 w 9168"/>
                  <a:gd name="connsiteY3" fmla="*/ 5739 h 9672"/>
                  <a:gd name="connsiteX4" fmla="*/ 7614 w 9168"/>
                  <a:gd name="connsiteY4" fmla="*/ 5247 h 9672"/>
                  <a:gd name="connsiteX5" fmla="*/ 7741 w 9168"/>
                  <a:gd name="connsiteY5" fmla="*/ 4917 h 9672"/>
                  <a:gd name="connsiteX6" fmla="*/ 7614 w 9168"/>
                  <a:gd name="connsiteY6" fmla="*/ 4588 h 9672"/>
                  <a:gd name="connsiteX7" fmla="*/ 7501 w 9168"/>
                  <a:gd name="connsiteY7" fmla="*/ 4424 h 9672"/>
                  <a:gd name="connsiteX8" fmla="*/ 7501 w 9168"/>
                  <a:gd name="connsiteY8" fmla="*/ 4099 h 9672"/>
                  <a:gd name="connsiteX9" fmla="*/ 7854 w 9168"/>
                  <a:gd name="connsiteY9" fmla="*/ 3771 h 9672"/>
                  <a:gd name="connsiteX10" fmla="*/ 9054 w 9168"/>
                  <a:gd name="connsiteY10" fmla="*/ 3112 h 9672"/>
                  <a:gd name="connsiteX11" fmla="*/ 9168 w 9168"/>
                  <a:gd name="connsiteY11" fmla="*/ 2951 h 9672"/>
                  <a:gd name="connsiteX12" fmla="*/ 9054 w 9168"/>
                  <a:gd name="connsiteY12" fmla="*/ 1801 h 9672"/>
                  <a:gd name="connsiteX13" fmla="*/ 9168 w 9168"/>
                  <a:gd name="connsiteY13" fmla="*/ 1149 h 9672"/>
                  <a:gd name="connsiteX14" fmla="*/ 7501 w 9168"/>
                  <a:gd name="connsiteY14" fmla="*/ 492 h 9672"/>
                  <a:gd name="connsiteX15" fmla="*/ 7260 w 9168"/>
                  <a:gd name="connsiteY15" fmla="*/ 0 h 9672"/>
                  <a:gd name="connsiteX16" fmla="*/ 6188 w 9168"/>
                  <a:gd name="connsiteY16" fmla="*/ 163 h 9672"/>
                  <a:gd name="connsiteX17" fmla="*/ 5719 w 9168"/>
                  <a:gd name="connsiteY17" fmla="*/ 819 h 9672"/>
                  <a:gd name="connsiteX18" fmla="*/ 5240 w 9168"/>
                  <a:gd name="connsiteY18" fmla="*/ 653 h 9672"/>
                  <a:gd name="connsiteX19" fmla="*/ 5001 w 9168"/>
                  <a:gd name="connsiteY19" fmla="*/ 1311 h 9672"/>
                  <a:gd name="connsiteX20" fmla="*/ 4520 w 9168"/>
                  <a:gd name="connsiteY20" fmla="*/ 1311 h 9672"/>
                  <a:gd name="connsiteX21" fmla="*/ 4168 w 9168"/>
                  <a:gd name="connsiteY21" fmla="*/ 1641 h 9672"/>
                  <a:gd name="connsiteX22" fmla="*/ 3573 w 9168"/>
                  <a:gd name="connsiteY22" fmla="*/ 1476 h 9672"/>
                  <a:gd name="connsiteX23" fmla="*/ 3221 w 9168"/>
                  <a:gd name="connsiteY23" fmla="*/ 3112 h 9672"/>
                  <a:gd name="connsiteX24" fmla="*/ 2260 w 9168"/>
                  <a:gd name="connsiteY24" fmla="*/ 1476 h 9672"/>
                  <a:gd name="connsiteX25" fmla="*/ 1666 w 9168"/>
                  <a:gd name="connsiteY25" fmla="*/ 2785 h 9672"/>
                  <a:gd name="connsiteX26" fmla="*/ 352 w 9168"/>
                  <a:gd name="connsiteY26" fmla="*/ 2951 h 9672"/>
                  <a:gd name="connsiteX27" fmla="*/ 594 w 9168"/>
                  <a:gd name="connsiteY27" fmla="*/ 4263 h 9672"/>
                  <a:gd name="connsiteX28" fmla="*/ 0 w 9168"/>
                  <a:gd name="connsiteY28" fmla="*/ 4753 h 9672"/>
                  <a:gd name="connsiteX29" fmla="*/ 239 w 9168"/>
                  <a:gd name="connsiteY29" fmla="*/ 6557 h 9672"/>
                  <a:gd name="connsiteX30" fmla="*/ 1907 w 9168"/>
                  <a:gd name="connsiteY30" fmla="*/ 7704 h 9672"/>
                  <a:gd name="connsiteX31" fmla="*/ 2260 w 9168"/>
                  <a:gd name="connsiteY31" fmla="*/ 7049 h 9672"/>
                  <a:gd name="connsiteX32" fmla="*/ 2853 w 9168"/>
                  <a:gd name="connsiteY32" fmla="*/ 6557 h 9672"/>
                  <a:gd name="connsiteX33" fmla="*/ 3446 w 9168"/>
                  <a:gd name="connsiteY33" fmla="*/ 6887 h 9672"/>
                  <a:gd name="connsiteX34" fmla="*/ 3687 w 9168"/>
                  <a:gd name="connsiteY34" fmla="*/ 7212 h 9672"/>
                  <a:gd name="connsiteX35" fmla="*/ 3925 w 9168"/>
                  <a:gd name="connsiteY35" fmla="*/ 7540 h 9672"/>
                  <a:gd name="connsiteX36" fmla="*/ 4407 w 9168"/>
                  <a:gd name="connsiteY36" fmla="*/ 7540 h 9672"/>
                  <a:gd name="connsiteX37" fmla="*/ 4647 w 9168"/>
                  <a:gd name="connsiteY37" fmla="*/ 7869 h 9672"/>
                  <a:gd name="connsiteX38" fmla="*/ 5113 w 9168"/>
                  <a:gd name="connsiteY38" fmla="*/ 9672 h 9672"/>
                  <a:gd name="connsiteX0" fmla="*/ 8567 w 10000"/>
                  <a:gd name="connsiteY0" fmla="*/ 7288 h 10000"/>
                  <a:gd name="connsiteX1" fmla="*/ 8058 w 10000"/>
                  <a:gd name="connsiteY1" fmla="*/ 6270 h 10000"/>
                  <a:gd name="connsiteX2" fmla="*/ 8058 w 10000"/>
                  <a:gd name="connsiteY2" fmla="*/ 5934 h 10000"/>
                  <a:gd name="connsiteX3" fmla="*/ 8305 w 10000"/>
                  <a:gd name="connsiteY3" fmla="*/ 5425 h 10000"/>
                  <a:gd name="connsiteX4" fmla="*/ 8443 w 10000"/>
                  <a:gd name="connsiteY4" fmla="*/ 5084 h 10000"/>
                  <a:gd name="connsiteX5" fmla="*/ 8305 w 10000"/>
                  <a:gd name="connsiteY5" fmla="*/ 4744 h 10000"/>
                  <a:gd name="connsiteX6" fmla="*/ 8182 w 10000"/>
                  <a:gd name="connsiteY6" fmla="*/ 4574 h 10000"/>
                  <a:gd name="connsiteX7" fmla="*/ 8182 w 10000"/>
                  <a:gd name="connsiteY7" fmla="*/ 4238 h 10000"/>
                  <a:gd name="connsiteX8" fmla="*/ 8567 w 10000"/>
                  <a:gd name="connsiteY8" fmla="*/ 3899 h 10000"/>
                  <a:gd name="connsiteX9" fmla="*/ 9876 w 10000"/>
                  <a:gd name="connsiteY9" fmla="*/ 3218 h 10000"/>
                  <a:gd name="connsiteX10" fmla="*/ 10000 w 10000"/>
                  <a:gd name="connsiteY10" fmla="*/ 3051 h 10000"/>
                  <a:gd name="connsiteX11" fmla="*/ 9876 w 10000"/>
                  <a:gd name="connsiteY11" fmla="*/ 1862 h 10000"/>
                  <a:gd name="connsiteX12" fmla="*/ 10000 w 10000"/>
                  <a:gd name="connsiteY12" fmla="*/ 1188 h 10000"/>
                  <a:gd name="connsiteX13" fmla="*/ 8182 w 10000"/>
                  <a:gd name="connsiteY13" fmla="*/ 509 h 10000"/>
                  <a:gd name="connsiteX14" fmla="*/ 7919 w 10000"/>
                  <a:gd name="connsiteY14" fmla="*/ 0 h 10000"/>
                  <a:gd name="connsiteX15" fmla="*/ 6750 w 10000"/>
                  <a:gd name="connsiteY15" fmla="*/ 169 h 10000"/>
                  <a:gd name="connsiteX16" fmla="*/ 6238 w 10000"/>
                  <a:gd name="connsiteY16" fmla="*/ 847 h 10000"/>
                  <a:gd name="connsiteX17" fmla="*/ 5716 w 10000"/>
                  <a:gd name="connsiteY17" fmla="*/ 675 h 10000"/>
                  <a:gd name="connsiteX18" fmla="*/ 5455 w 10000"/>
                  <a:gd name="connsiteY18" fmla="*/ 1355 h 10000"/>
                  <a:gd name="connsiteX19" fmla="*/ 4930 w 10000"/>
                  <a:gd name="connsiteY19" fmla="*/ 1355 h 10000"/>
                  <a:gd name="connsiteX20" fmla="*/ 4546 w 10000"/>
                  <a:gd name="connsiteY20" fmla="*/ 1697 h 10000"/>
                  <a:gd name="connsiteX21" fmla="*/ 3897 w 10000"/>
                  <a:gd name="connsiteY21" fmla="*/ 1526 h 10000"/>
                  <a:gd name="connsiteX22" fmla="*/ 3513 w 10000"/>
                  <a:gd name="connsiteY22" fmla="*/ 3218 h 10000"/>
                  <a:gd name="connsiteX23" fmla="*/ 2465 w 10000"/>
                  <a:gd name="connsiteY23" fmla="*/ 1526 h 10000"/>
                  <a:gd name="connsiteX24" fmla="*/ 1817 w 10000"/>
                  <a:gd name="connsiteY24" fmla="*/ 2879 h 10000"/>
                  <a:gd name="connsiteX25" fmla="*/ 384 w 10000"/>
                  <a:gd name="connsiteY25" fmla="*/ 3051 h 10000"/>
                  <a:gd name="connsiteX26" fmla="*/ 648 w 10000"/>
                  <a:gd name="connsiteY26" fmla="*/ 4408 h 10000"/>
                  <a:gd name="connsiteX27" fmla="*/ 0 w 10000"/>
                  <a:gd name="connsiteY27" fmla="*/ 4914 h 10000"/>
                  <a:gd name="connsiteX28" fmla="*/ 261 w 10000"/>
                  <a:gd name="connsiteY28" fmla="*/ 6779 h 10000"/>
                  <a:gd name="connsiteX29" fmla="*/ 2080 w 10000"/>
                  <a:gd name="connsiteY29" fmla="*/ 7965 h 10000"/>
                  <a:gd name="connsiteX30" fmla="*/ 2465 w 10000"/>
                  <a:gd name="connsiteY30" fmla="*/ 7288 h 10000"/>
                  <a:gd name="connsiteX31" fmla="*/ 3112 w 10000"/>
                  <a:gd name="connsiteY31" fmla="*/ 6779 h 10000"/>
                  <a:gd name="connsiteX32" fmla="*/ 3759 w 10000"/>
                  <a:gd name="connsiteY32" fmla="*/ 7121 h 10000"/>
                  <a:gd name="connsiteX33" fmla="*/ 4022 w 10000"/>
                  <a:gd name="connsiteY33" fmla="*/ 7457 h 10000"/>
                  <a:gd name="connsiteX34" fmla="*/ 4281 w 10000"/>
                  <a:gd name="connsiteY34" fmla="*/ 7796 h 10000"/>
                  <a:gd name="connsiteX35" fmla="*/ 4807 w 10000"/>
                  <a:gd name="connsiteY35" fmla="*/ 7796 h 10000"/>
                  <a:gd name="connsiteX36" fmla="*/ 5069 w 10000"/>
                  <a:gd name="connsiteY36" fmla="*/ 8136 h 10000"/>
                  <a:gd name="connsiteX37" fmla="*/ 5577 w 10000"/>
                  <a:gd name="connsiteY37" fmla="*/ 10000 h 10000"/>
                  <a:gd name="connsiteX0" fmla="*/ 8058 w 10000"/>
                  <a:gd name="connsiteY0" fmla="*/ 6270 h 10000"/>
                  <a:gd name="connsiteX1" fmla="*/ 8058 w 10000"/>
                  <a:gd name="connsiteY1" fmla="*/ 5934 h 10000"/>
                  <a:gd name="connsiteX2" fmla="*/ 8305 w 10000"/>
                  <a:gd name="connsiteY2" fmla="*/ 5425 h 10000"/>
                  <a:gd name="connsiteX3" fmla="*/ 8443 w 10000"/>
                  <a:gd name="connsiteY3" fmla="*/ 5084 h 10000"/>
                  <a:gd name="connsiteX4" fmla="*/ 8305 w 10000"/>
                  <a:gd name="connsiteY4" fmla="*/ 4744 h 10000"/>
                  <a:gd name="connsiteX5" fmla="*/ 8182 w 10000"/>
                  <a:gd name="connsiteY5" fmla="*/ 4574 h 10000"/>
                  <a:gd name="connsiteX6" fmla="*/ 8182 w 10000"/>
                  <a:gd name="connsiteY6" fmla="*/ 4238 h 10000"/>
                  <a:gd name="connsiteX7" fmla="*/ 8567 w 10000"/>
                  <a:gd name="connsiteY7" fmla="*/ 3899 h 10000"/>
                  <a:gd name="connsiteX8" fmla="*/ 9876 w 10000"/>
                  <a:gd name="connsiteY8" fmla="*/ 3218 h 10000"/>
                  <a:gd name="connsiteX9" fmla="*/ 10000 w 10000"/>
                  <a:gd name="connsiteY9" fmla="*/ 3051 h 10000"/>
                  <a:gd name="connsiteX10" fmla="*/ 9876 w 10000"/>
                  <a:gd name="connsiteY10" fmla="*/ 1862 h 10000"/>
                  <a:gd name="connsiteX11" fmla="*/ 10000 w 10000"/>
                  <a:gd name="connsiteY11" fmla="*/ 1188 h 10000"/>
                  <a:gd name="connsiteX12" fmla="*/ 8182 w 10000"/>
                  <a:gd name="connsiteY12" fmla="*/ 509 h 10000"/>
                  <a:gd name="connsiteX13" fmla="*/ 7919 w 10000"/>
                  <a:gd name="connsiteY13" fmla="*/ 0 h 10000"/>
                  <a:gd name="connsiteX14" fmla="*/ 6750 w 10000"/>
                  <a:gd name="connsiteY14" fmla="*/ 169 h 10000"/>
                  <a:gd name="connsiteX15" fmla="*/ 6238 w 10000"/>
                  <a:gd name="connsiteY15" fmla="*/ 847 h 10000"/>
                  <a:gd name="connsiteX16" fmla="*/ 5716 w 10000"/>
                  <a:gd name="connsiteY16" fmla="*/ 675 h 10000"/>
                  <a:gd name="connsiteX17" fmla="*/ 5455 w 10000"/>
                  <a:gd name="connsiteY17" fmla="*/ 1355 h 10000"/>
                  <a:gd name="connsiteX18" fmla="*/ 4930 w 10000"/>
                  <a:gd name="connsiteY18" fmla="*/ 1355 h 10000"/>
                  <a:gd name="connsiteX19" fmla="*/ 4546 w 10000"/>
                  <a:gd name="connsiteY19" fmla="*/ 1697 h 10000"/>
                  <a:gd name="connsiteX20" fmla="*/ 3897 w 10000"/>
                  <a:gd name="connsiteY20" fmla="*/ 1526 h 10000"/>
                  <a:gd name="connsiteX21" fmla="*/ 3513 w 10000"/>
                  <a:gd name="connsiteY21" fmla="*/ 3218 h 10000"/>
                  <a:gd name="connsiteX22" fmla="*/ 2465 w 10000"/>
                  <a:gd name="connsiteY22" fmla="*/ 1526 h 10000"/>
                  <a:gd name="connsiteX23" fmla="*/ 1817 w 10000"/>
                  <a:gd name="connsiteY23" fmla="*/ 2879 h 10000"/>
                  <a:gd name="connsiteX24" fmla="*/ 384 w 10000"/>
                  <a:gd name="connsiteY24" fmla="*/ 3051 h 10000"/>
                  <a:gd name="connsiteX25" fmla="*/ 648 w 10000"/>
                  <a:gd name="connsiteY25" fmla="*/ 4408 h 10000"/>
                  <a:gd name="connsiteX26" fmla="*/ 0 w 10000"/>
                  <a:gd name="connsiteY26" fmla="*/ 4914 h 10000"/>
                  <a:gd name="connsiteX27" fmla="*/ 261 w 10000"/>
                  <a:gd name="connsiteY27" fmla="*/ 6779 h 10000"/>
                  <a:gd name="connsiteX28" fmla="*/ 2080 w 10000"/>
                  <a:gd name="connsiteY28" fmla="*/ 7965 h 10000"/>
                  <a:gd name="connsiteX29" fmla="*/ 2465 w 10000"/>
                  <a:gd name="connsiteY29" fmla="*/ 7288 h 10000"/>
                  <a:gd name="connsiteX30" fmla="*/ 3112 w 10000"/>
                  <a:gd name="connsiteY30" fmla="*/ 6779 h 10000"/>
                  <a:gd name="connsiteX31" fmla="*/ 3759 w 10000"/>
                  <a:gd name="connsiteY31" fmla="*/ 7121 h 10000"/>
                  <a:gd name="connsiteX32" fmla="*/ 4022 w 10000"/>
                  <a:gd name="connsiteY32" fmla="*/ 7457 h 10000"/>
                  <a:gd name="connsiteX33" fmla="*/ 4281 w 10000"/>
                  <a:gd name="connsiteY33" fmla="*/ 7796 h 10000"/>
                  <a:gd name="connsiteX34" fmla="*/ 4807 w 10000"/>
                  <a:gd name="connsiteY34" fmla="*/ 7796 h 10000"/>
                  <a:gd name="connsiteX35" fmla="*/ 5069 w 10000"/>
                  <a:gd name="connsiteY35" fmla="*/ 8136 h 10000"/>
                  <a:gd name="connsiteX36" fmla="*/ 5577 w 10000"/>
                  <a:gd name="connsiteY36" fmla="*/ 10000 h 10000"/>
                  <a:gd name="connsiteX0" fmla="*/ 8058 w 10000"/>
                  <a:gd name="connsiteY0" fmla="*/ 6270 h 8136"/>
                  <a:gd name="connsiteX1" fmla="*/ 8058 w 10000"/>
                  <a:gd name="connsiteY1" fmla="*/ 5934 h 8136"/>
                  <a:gd name="connsiteX2" fmla="*/ 8305 w 10000"/>
                  <a:gd name="connsiteY2" fmla="*/ 5425 h 8136"/>
                  <a:gd name="connsiteX3" fmla="*/ 8443 w 10000"/>
                  <a:gd name="connsiteY3" fmla="*/ 5084 h 8136"/>
                  <a:gd name="connsiteX4" fmla="*/ 8305 w 10000"/>
                  <a:gd name="connsiteY4" fmla="*/ 4744 h 8136"/>
                  <a:gd name="connsiteX5" fmla="*/ 8182 w 10000"/>
                  <a:gd name="connsiteY5" fmla="*/ 4574 h 8136"/>
                  <a:gd name="connsiteX6" fmla="*/ 8182 w 10000"/>
                  <a:gd name="connsiteY6" fmla="*/ 4238 h 8136"/>
                  <a:gd name="connsiteX7" fmla="*/ 8567 w 10000"/>
                  <a:gd name="connsiteY7" fmla="*/ 3899 h 8136"/>
                  <a:gd name="connsiteX8" fmla="*/ 9876 w 10000"/>
                  <a:gd name="connsiteY8" fmla="*/ 3218 h 8136"/>
                  <a:gd name="connsiteX9" fmla="*/ 10000 w 10000"/>
                  <a:gd name="connsiteY9" fmla="*/ 3051 h 8136"/>
                  <a:gd name="connsiteX10" fmla="*/ 9876 w 10000"/>
                  <a:gd name="connsiteY10" fmla="*/ 1862 h 8136"/>
                  <a:gd name="connsiteX11" fmla="*/ 10000 w 10000"/>
                  <a:gd name="connsiteY11" fmla="*/ 1188 h 8136"/>
                  <a:gd name="connsiteX12" fmla="*/ 8182 w 10000"/>
                  <a:gd name="connsiteY12" fmla="*/ 509 h 8136"/>
                  <a:gd name="connsiteX13" fmla="*/ 7919 w 10000"/>
                  <a:gd name="connsiteY13" fmla="*/ 0 h 8136"/>
                  <a:gd name="connsiteX14" fmla="*/ 6750 w 10000"/>
                  <a:gd name="connsiteY14" fmla="*/ 169 h 8136"/>
                  <a:gd name="connsiteX15" fmla="*/ 6238 w 10000"/>
                  <a:gd name="connsiteY15" fmla="*/ 847 h 8136"/>
                  <a:gd name="connsiteX16" fmla="*/ 5716 w 10000"/>
                  <a:gd name="connsiteY16" fmla="*/ 675 h 8136"/>
                  <a:gd name="connsiteX17" fmla="*/ 5455 w 10000"/>
                  <a:gd name="connsiteY17" fmla="*/ 1355 h 8136"/>
                  <a:gd name="connsiteX18" fmla="*/ 4930 w 10000"/>
                  <a:gd name="connsiteY18" fmla="*/ 1355 h 8136"/>
                  <a:gd name="connsiteX19" fmla="*/ 4546 w 10000"/>
                  <a:gd name="connsiteY19" fmla="*/ 1697 h 8136"/>
                  <a:gd name="connsiteX20" fmla="*/ 3897 w 10000"/>
                  <a:gd name="connsiteY20" fmla="*/ 1526 h 8136"/>
                  <a:gd name="connsiteX21" fmla="*/ 3513 w 10000"/>
                  <a:gd name="connsiteY21" fmla="*/ 3218 h 8136"/>
                  <a:gd name="connsiteX22" fmla="*/ 2465 w 10000"/>
                  <a:gd name="connsiteY22" fmla="*/ 1526 h 8136"/>
                  <a:gd name="connsiteX23" fmla="*/ 1817 w 10000"/>
                  <a:gd name="connsiteY23" fmla="*/ 2879 h 8136"/>
                  <a:gd name="connsiteX24" fmla="*/ 384 w 10000"/>
                  <a:gd name="connsiteY24" fmla="*/ 3051 h 8136"/>
                  <a:gd name="connsiteX25" fmla="*/ 648 w 10000"/>
                  <a:gd name="connsiteY25" fmla="*/ 4408 h 8136"/>
                  <a:gd name="connsiteX26" fmla="*/ 0 w 10000"/>
                  <a:gd name="connsiteY26" fmla="*/ 4914 h 8136"/>
                  <a:gd name="connsiteX27" fmla="*/ 261 w 10000"/>
                  <a:gd name="connsiteY27" fmla="*/ 6779 h 8136"/>
                  <a:gd name="connsiteX28" fmla="*/ 2080 w 10000"/>
                  <a:gd name="connsiteY28" fmla="*/ 7965 h 8136"/>
                  <a:gd name="connsiteX29" fmla="*/ 2465 w 10000"/>
                  <a:gd name="connsiteY29" fmla="*/ 7288 h 8136"/>
                  <a:gd name="connsiteX30" fmla="*/ 3112 w 10000"/>
                  <a:gd name="connsiteY30" fmla="*/ 6779 h 8136"/>
                  <a:gd name="connsiteX31" fmla="*/ 3759 w 10000"/>
                  <a:gd name="connsiteY31" fmla="*/ 7121 h 8136"/>
                  <a:gd name="connsiteX32" fmla="*/ 4022 w 10000"/>
                  <a:gd name="connsiteY32" fmla="*/ 7457 h 8136"/>
                  <a:gd name="connsiteX33" fmla="*/ 4281 w 10000"/>
                  <a:gd name="connsiteY33" fmla="*/ 7796 h 8136"/>
                  <a:gd name="connsiteX34" fmla="*/ 4807 w 10000"/>
                  <a:gd name="connsiteY34" fmla="*/ 7796 h 8136"/>
                  <a:gd name="connsiteX35" fmla="*/ 5069 w 10000"/>
                  <a:gd name="connsiteY35" fmla="*/ 8136 h 8136"/>
                  <a:gd name="connsiteX0" fmla="*/ 8058 w 10000"/>
                  <a:gd name="connsiteY0" fmla="*/ 7706 h 9790"/>
                  <a:gd name="connsiteX1" fmla="*/ 8058 w 10000"/>
                  <a:gd name="connsiteY1" fmla="*/ 7294 h 9790"/>
                  <a:gd name="connsiteX2" fmla="*/ 8305 w 10000"/>
                  <a:gd name="connsiteY2" fmla="*/ 6668 h 9790"/>
                  <a:gd name="connsiteX3" fmla="*/ 8443 w 10000"/>
                  <a:gd name="connsiteY3" fmla="*/ 6249 h 9790"/>
                  <a:gd name="connsiteX4" fmla="*/ 8305 w 10000"/>
                  <a:gd name="connsiteY4" fmla="*/ 5831 h 9790"/>
                  <a:gd name="connsiteX5" fmla="*/ 8182 w 10000"/>
                  <a:gd name="connsiteY5" fmla="*/ 5622 h 9790"/>
                  <a:gd name="connsiteX6" fmla="*/ 8182 w 10000"/>
                  <a:gd name="connsiteY6" fmla="*/ 5209 h 9790"/>
                  <a:gd name="connsiteX7" fmla="*/ 8567 w 10000"/>
                  <a:gd name="connsiteY7" fmla="*/ 4792 h 9790"/>
                  <a:gd name="connsiteX8" fmla="*/ 9876 w 10000"/>
                  <a:gd name="connsiteY8" fmla="*/ 3955 h 9790"/>
                  <a:gd name="connsiteX9" fmla="*/ 10000 w 10000"/>
                  <a:gd name="connsiteY9" fmla="*/ 3750 h 9790"/>
                  <a:gd name="connsiteX10" fmla="*/ 9876 w 10000"/>
                  <a:gd name="connsiteY10" fmla="*/ 2289 h 9790"/>
                  <a:gd name="connsiteX11" fmla="*/ 10000 w 10000"/>
                  <a:gd name="connsiteY11" fmla="*/ 1460 h 9790"/>
                  <a:gd name="connsiteX12" fmla="*/ 8182 w 10000"/>
                  <a:gd name="connsiteY12" fmla="*/ 626 h 9790"/>
                  <a:gd name="connsiteX13" fmla="*/ 7919 w 10000"/>
                  <a:gd name="connsiteY13" fmla="*/ 0 h 9790"/>
                  <a:gd name="connsiteX14" fmla="*/ 6750 w 10000"/>
                  <a:gd name="connsiteY14" fmla="*/ 208 h 9790"/>
                  <a:gd name="connsiteX15" fmla="*/ 6238 w 10000"/>
                  <a:gd name="connsiteY15" fmla="*/ 1041 h 9790"/>
                  <a:gd name="connsiteX16" fmla="*/ 5716 w 10000"/>
                  <a:gd name="connsiteY16" fmla="*/ 830 h 9790"/>
                  <a:gd name="connsiteX17" fmla="*/ 5455 w 10000"/>
                  <a:gd name="connsiteY17" fmla="*/ 1665 h 9790"/>
                  <a:gd name="connsiteX18" fmla="*/ 4930 w 10000"/>
                  <a:gd name="connsiteY18" fmla="*/ 1665 h 9790"/>
                  <a:gd name="connsiteX19" fmla="*/ 4546 w 10000"/>
                  <a:gd name="connsiteY19" fmla="*/ 2086 h 9790"/>
                  <a:gd name="connsiteX20" fmla="*/ 3897 w 10000"/>
                  <a:gd name="connsiteY20" fmla="*/ 1876 h 9790"/>
                  <a:gd name="connsiteX21" fmla="*/ 3513 w 10000"/>
                  <a:gd name="connsiteY21" fmla="*/ 3955 h 9790"/>
                  <a:gd name="connsiteX22" fmla="*/ 2465 w 10000"/>
                  <a:gd name="connsiteY22" fmla="*/ 1876 h 9790"/>
                  <a:gd name="connsiteX23" fmla="*/ 1817 w 10000"/>
                  <a:gd name="connsiteY23" fmla="*/ 3539 h 9790"/>
                  <a:gd name="connsiteX24" fmla="*/ 384 w 10000"/>
                  <a:gd name="connsiteY24" fmla="*/ 3750 h 9790"/>
                  <a:gd name="connsiteX25" fmla="*/ 648 w 10000"/>
                  <a:gd name="connsiteY25" fmla="*/ 5418 h 9790"/>
                  <a:gd name="connsiteX26" fmla="*/ 0 w 10000"/>
                  <a:gd name="connsiteY26" fmla="*/ 6040 h 9790"/>
                  <a:gd name="connsiteX27" fmla="*/ 261 w 10000"/>
                  <a:gd name="connsiteY27" fmla="*/ 8332 h 9790"/>
                  <a:gd name="connsiteX28" fmla="*/ 2080 w 10000"/>
                  <a:gd name="connsiteY28" fmla="*/ 9790 h 9790"/>
                  <a:gd name="connsiteX29" fmla="*/ 2465 w 10000"/>
                  <a:gd name="connsiteY29" fmla="*/ 8958 h 9790"/>
                  <a:gd name="connsiteX30" fmla="*/ 3112 w 10000"/>
                  <a:gd name="connsiteY30" fmla="*/ 8332 h 9790"/>
                  <a:gd name="connsiteX31" fmla="*/ 3759 w 10000"/>
                  <a:gd name="connsiteY31" fmla="*/ 8752 h 9790"/>
                  <a:gd name="connsiteX32" fmla="*/ 4022 w 10000"/>
                  <a:gd name="connsiteY32" fmla="*/ 9165 h 9790"/>
                  <a:gd name="connsiteX33" fmla="*/ 4281 w 10000"/>
                  <a:gd name="connsiteY33" fmla="*/ 9582 h 9790"/>
                  <a:gd name="connsiteX34" fmla="*/ 4807 w 10000"/>
                  <a:gd name="connsiteY34" fmla="*/ 9582 h 9790"/>
                  <a:gd name="connsiteX0" fmla="*/ 8058 w 10000"/>
                  <a:gd name="connsiteY0" fmla="*/ 7871 h 10000"/>
                  <a:gd name="connsiteX1" fmla="*/ 8058 w 10000"/>
                  <a:gd name="connsiteY1" fmla="*/ 7450 h 10000"/>
                  <a:gd name="connsiteX2" fmla="*/ 8305 w 10000"/>
                  <a:gd name="connsiteY2" fmla="*/ 6811 h 10000"/>
                  <a:gd name="connsiteX3" fmla="*/ 8443 w 10000"/>
                  <a:gd name="connsiteY3" fmla="*/ 6383 h 10000"/>
                  <a:gd name="connsiteX4" fmla="*/ 8305 w 10000"/>
                  <a:gd name="connsiteY4" fmla="*/ 5956 h 10000"/>
                  <a:gd name="connsiteX5" fmla="*/ 8182 w 10000"/>
                  <a:gd name="connsiteY5" fmla="*/ 5743 h 10000"/>
                  <a:gd name="connsiteX6" fmla="*/ 8182 w 10000"/>
                  <a:gd name="connsiteY6" fmla="*/ 5321 h 10000"/>
                  <a:gd name="connsiteX7" fmla="*/ 8567 w 10000"/>
                  <a:gd name="connsiteY7" fmla="*/ 4895 h 10000"/>
                  <a:gd name="connsiteX8" fmla="*/ 9876 w 10000"/>
                  <a:gd name="connsiteY8" fmla="*/ 4040 h 10000"/>
                  <a:gd name="connsiteX9" fmla="*/ 10000 w 10000"/>
                  <a:gd name="connsiteY9" fmla="*/ 3830 h 10000"/>
                  <a:gd name="connsiteX10" fmla="*/ 9876 w 10000"/>
                  <a:gd name="connsiteY10" fmla="*/ 2338 h 10000"/>
                  <a:gd name="connsiteX11" fmla="*/ 10000 w 10000"/>
                  <a:gd name="connsiteY11" fmla="*/ 1491 h 10000"/>
                  <a:gd name="connsiteX12" fmla="*/ 8182 w 10000"/>
                  <a:gd name="connsiteY12" fmla="*/ 639 h 10000"/>
                  <a:gd name="connsiteX13" fmla="*/ 7919 w 10000"/>
                  <a:gd name="connsiteY13" fmla="*/ 0 h 10000"/>
                  <a:gd name="connsiteX14" fmla="*/ 6750 w 10000"/>
                  <a:gd name="connsiteY14" fmla="*/ 212 h 10000"/>
                  <a:gd name="connsiteX15" fmla="*/ 6238 w 10000"/>
                  <a:gd name="connsiteY15" fmla="*/ 1063 h 10000"/>
                  <a:gd name="connsiteX16" fmla="*/ 5716 w 10000"/>
                  <a:gd name="connsiteY16" fmla="*/ 848 h 10000"/>
                  <a:gd name="connsiteX17" fmla="*/ 5455 w 10000"/>
                  <a:gd name="connsiteY17" fmla="*/ 1701 h 10000"/>
                  <a:gd name="connsiteX18" fmla="*/ 4930 w 10000"/>
                  <a:gd name="connsiteY18" fmla="*/ 1701 h 10000"/>
                  <a:gd name="connsiteX19" fmla="*/ 4546 w 10000"/>
                  <a:gd name="connsiteY19" fmla="*/ 2131 h 10000"/>
                  <a:gd name="connsiteX20" fmla="*/ 3897 w 10000"/>
                  <a:gd name="connsiteY20" fmla="*/ 1916 h 10000"/>
                  <a:gd name="connsiteX21" fmla="*/ 3513 w 10000"/>
                  <a:gd name="connsiteY21" fmla="*/ 4040 h 10000"/>
                  <a:gd name="connsiteX22" fmla="*/ 2465 w 10000"/>
                  <a:gd name="connsiteY22" fmla="*/ 1916 h 10000"/>
                  <a:gd name="connsiteX23" fmla="*/ 1817 w 10000"/>
                  <a:gd name="connsiteY23" fmla="*/ 3615 h 10000"/>
                  <a:gd name="connsiteX24" fmla="*/ 384 w 10000"/>
                  <a:gd name="connsiteY24" fmla="*/ 3830 h 10000"/>
                  <a:gd name="connsiteX25" fmla="*/ 648 w 10000"/>
                  <a:gd name="connsiteY25" fmla="*/ 5534 h 10000"/>
                  <a:gd name="connsiteX26" fmla="*/ 0 w 10000"/>
                  <a:gd name="connsiteY26" fmla="*/ 6170 h 10000"/>
                  <a:gd name="connsiteX27" fmla="*/ 261 w 10000"/>
                  <a:gd name="connsiteY27" fmla="*/ 8511 h 10000"/>
                  <a:gd name="connsiteX28" fmla="*/ 2080 w 10000"/>
                  <a:gd name="connsiteY28" fmla="*/ 10000 h 10000"/>
                  <a:gd name="connsiteX29" fmla="*/ 2465 w 10000"/>
                  <a:gd name="connsiteY29" fmla="*/ 9150 h 10000"/>
                  <a:gd name="connsiteX30" fmla="*/ 3112 w 10000"/>
                  <a:gd name="connsiteY30" fmla="*/ 8511 h 10000"/>
                  <a:gd name="connsiteX31" fmla="*/ 3759 w 10000"/>
                  <a:gd name="connsiteY31" fmla="*/ 8940 h 10000"/>
                  <a:gd name="connsiteX32" fmla="*/ 4022 w 10000"/>
                  <a:gd name="connsiteY32" fmla="*/ 9362 h 10000"/>
                  <a:gd name="connsiteX33" fmla="*/ 4281 w 10000"/>
                  <a:gd name="connsiteY33" fmla="*/ 9788 h 10000"/>
                  <a:gd name="connsiteX0" fmla="*/ 8058 w 10000"/>
                  <a:gd name="connsiteY0" fmla="*/ 7871 h 10454"/>
                  <a:gd name="connsiteX1" fmla="*/ 8058 w 10000"/>
                  <a:gd name="connsiteY1" fmla="*/ 7450 h 10454"/>
                  <a:gd name="connsiteX2" fmla="*/ 8305 w 10000"/>
                  <a:gd name="connsiteY2" fmla="*/ 6811 h 10454"/>
                  <a:gd name="connsiteX3" fmla="*/ 8443 w 10000"/>
                  <a:gd name="connsiteY3" fmla="*/ 6383 h 10454"/>
                  <a:gd name="connsiteX4" fmla="*/ 8305 w 10000"/>
                  <a:gd name="connsiteY4" fmla="*/ 5956 h 10454"/>
                  <a:gd name="connsiteX5" fmla="*/ 8182 w 10000"/>
                  <a:gd name="connsiteY5" fmla="*/ 5743 h 10454"/>
                  <a:gd name="connsiteX6" fmla="*/ 8182 w 10000"/>
                  <a:gd name="connsiteY6" fmla="*/ 5321 h 10454"/>
                  <a:gd name="connsiteX7" fmla="*/ 8567 w 10000"/>
                  <a:gd name="connsiteY7" fmla="*/ 4895 h 10454"/>
                  <a:gd name="connsiteX8" fmla="*/ 9876 w 10000"/>
                  <a:gd name="connsiteY8" fmla="*/ 4040 h 10454"/>
                  <a:gd name="connsiteX9" fmla="*/ 10000 w 10000"/>
                  <a:gd name="connsiteY9" fmla="*/ 3830 h 10454"/>
                  <a:gd name="connsiteX10" fmla="*/ 9876 w 10000"/>
                  <a:gd name="connsiteY10" fmla="*/ 2338 h 10454"/>
                  <a:gd name="connsiteX11" fmla="*/ 10000 w 10000"/>
                  <a:gd name="connsiteY11" fmla="*/ 1491 h 10454"/>
                  <a:gd name="connsiteX12" fmla="*/ 8182 w 10000"/>
                  <a:gd name="connsiteY12" fmla="*/ 639 h 10454"/>
                  <a:gd name="connsiteX13" fmla="*/ 7919 w 10000"/>
                  <a:gd name="connsiteY13" fmla="*/ 0 h 10454"/>
                  <a:gd name="connsiteX14" fmla="*/ 6750 w 10000"/>
                  <a:gd name="connsiteY14" fmla="*/ 212 h 10454"/>
                  <a:gd name="connsiteX15" fmla="*/ 6238 w 10000"/>
                  <a:gd name="connsiteY15" fmla="*/ 1063 h 10454"/>
                  <a:gd name="connsiteX16" fmla="*/ 5716 w 10000"/>
                  <a:gd name="connsiteY16" fmla="*/ 848 h 10454"/>
                  <a:gd name="connsiteX17" fmla="*/ 5455 w 10000"/>
                  <a:gd name="connsiteY17" fmla="*/ 1701 h 10454"/>
                  <a:gd name="connsiteX18" fmla="*/ 4930 w 10000"/>
                  <a:gd name="connsiteY18" fmla="*/ 1701 h 10454"/>
                  <a:gd name="connsiteX19" fmla="*/ 4546 w 10000"/>
                  <a:gd name="connsiteY19" fmla="*/ 2131 h 10454"/>
                  <a:gd name="connsiteX20" fmla="*/ 3897 w 10000"/>
                  <a:gd name="connsiteY20" fmla="*/ 1916 h 10454"/>
                  <a:gd name="connsiteX21" fmla="*/ 3513 w 10000"/>
                  <a:gd name="connsiteY21" fmla="*/ 4040 h 10454"/>
                  <a:gd name="connsiteX22" fmla="*/ 2465 w 10000"/>
                  <a:gd name="connsiteY22" fmla="*/ 1916 h 10454"/>
                  <a:gd name="connsiteX23" fmla="*/ 1817 w 10000"/>
                  <a:gd name="connsiteY23" fmla="*/ 3615 h 10454"/>
                  <a:gd name="connsiteX24" fmla="*/ 384 w 10000"/>
                  <a:gd name="connsiteY24" fmla="*/ 3830 h 10454"/>
                  <a:gd name="connsiteX25" fmla="*/ 648 w 10000"/>
                  <a:gd name="connsiteY25" fmla="*/ 5534 h 10454"/>
                  <a:gd name="connsiteX26" fmla="*/ 0 w 10000"/>
                  <a:gd name="connsiteY26" fmla="*/ 6170 h 10454"/>
                  <a:gd name="connsiteX27" fmla="*/ 261 w 10000"/>
                  <a:gd name="connsiteY27" fmla="*/ 8511 h 10454"/>
                  <a:gd name="connsiteX28" fmla="*/ 1137 w 10000"/>
                  <a:gd name="connsiteY28" fmla="*/ 10454 h 10454"/>
                  <a:gd name="connsiteX29" fmla="*/ 2080 w 10000"/>
                  <a:gd name="connsiteY29" fmla="*/ 10000 h 10454"/>
                  <a:gd name="connsiteX30" fmla="*/ 2465 w 10000"/>
                  <a:gd name="connsiteY30" fmla="*/ 9150 h 10454"/>
                  <a:gd name="connsiteX31" fmla="*/ 3112 w 10000"/>
                  <a:gd name="connsiteY31" fmla="*/ 8511 h 10454"/>
                  <a:gd name="connsiteX32" fmla="*/ 3759 w 10000"/>
                  <a:gd name="connsiteY32" fmla="*/ 8940 h 10454"/>
                  <a:gd name="connsiteX33" fmla="*/ 4022 w 10000"/>
                  <a:gd name="connsiteY33" fmla="*/ 9362 h 10454"/>
                  <a:gd name="connsiteX34" fmla="*/ 4281 w 10000"/>
                  <a:gd name="connsiteY34" fmla="*/ 9788 h 10454"/>
                  <a:gd name="connsiteX0" fmla="*/ 8058 w 10000"/>
                  <a:gd name="connsiteY0" fmla="*/ 7871 h 10454"/>
                  <a:gd name="connsiteX1" fmla="*/ 8305 w 10000"/>
                  <a:gd name="connsiteY1" fmla="*/ 6811 h 10454"/>
                  <a:gd name="connsiteX2" fmla="*/ 8443 w 10000"/>
                  <a:gd name="connsiteY2" fmla="*/ 6383 h 10454"/>
                  <a:gd name="connsiteX3" fmla="*/ 8305 w 10000"/>
                  <a:gd name="connsiteY3" fmla="*/ 5956 h 10454"/>
                  <a:gd name="connsiteX4" fmla="*/ 8182 w 10000"/>
                  <a:gd name="connsiteY4" fmla="*/ 5743 h 10454"/>
                  <a:gd name="connsiteX5" fmla="*/ 8182 w 10000"/>
                  <a:gd name="connsiteY5" fmla="*/ 5321 h 10454"/>
                  <a:gd name="connsiteX6" fmla="*/ 8567 w 10000"/>
                  <a:gd name="connsiteY6" fmla="*/ 4895 h 10454"/>
                  <a:gd name="connsiteX7" fmla="*/ 9876 w 10000"/>
                  <a:gd name="connsiteY7" fmla="*/ 4040 h 10454"/>
                  <a:gd name="connsiteX8" fmla="*/ 10000 w 10000"/>
                  <a:gd name="connsiteY8" fmla="*/ 3830 h 10454"/>
                  <a:gd name="connsiteX9" fmla="*/ 9876 w 10000"/>
                  <a:gd name="connsiteY9" fmla="*/ 2338 h 10454"/>
                  <a:gd name="connsiteX10" fmla="*/ 10000 w 10000"/>
                  <a:gd name="connsiteY10" fmla="*/ 1491 h 10454"/>
                  <a:gd name="connsiteX11" fmla="*/ 8182 w 10000"/>
                  <a:gd name="connsiteY11" fmla="*/ 639 h 10454"/>
                  <a:gd name="connsiteX12" fmla="*/ 7919 w 10000"/>
                  <a:gd name="connsiteY12" fmla="*/ 0 h 10454"/>
                  <a:gd name="connsiteX13" fmla="*/ 6750 w 10000"/>
                  <a:gd name="connsiteY13" fmla="*/ 212 h 10454"/>
                  <a:gd name="connsiteX14" fmla="*/ 6238 w 10000"/>
                  <a:gd name="connsiteY14" fmla="*/ 1063 h 10454"/>
                  <a:gd name="connsiteX15" fmla="*/ 5716 w 10000"/>
                  <a:gd name="connsiteY15" fmla="*/ 848 h 10454"/>
                  <a:gd name="connsiteX16" fmla="*/ 5455 w 10000"/>
                  <a:gd name="connsiteY16" fmla="*/ 1701 h 10454"/>
                  <a:gd name="connsiteX17" fmla="*/ 4930 w 10000"/>
                  <a:gd name="connsiteY17" fmla="*/ 1701 h 10454"/>
                  <a:gd name="connsiteX18" fmla="*/ 4546 w 10000"/>
                  <a:gd name="connsiteY18" fmla="*/ 2131 h 10454"/>
                  <a:gd name="connsiteX19" fmla="*/ 3897 w 10000"/>
                  <a:gd name="connsiteY19" fmla="*/ 1916 h 10454"/>
                  <a:gd name="connsiteX20" fmla="*/ 3513 w 10000"/>
                  <a:gd name="connsiteY20" fmla="*/ 4040 h 10454"/>
                  <a:gd name="connsiteX21" fmla="*/ 2465 w 10000"/>
                  <a:gd name="connsiteY21" fmla="*/ 1916 h 10454"/>
                  <a:gd name="connsiteX22" fmla="*/ 1817 w 10000"/>
                  <a:gd name="connsiteY22" fmla="*/ 3615 h 10454"/>
                  <a:gd name="connsiteX23" fmla="*/ 384 w 10000"/>
                  <a:gd name="connsiteY23" fmla="*/ 3830 h 10454"/>
                  <a:gd name="connsiteX24" fmla="*/ 648 w 10000"/>
                  <a:gd name="connsiteY24" fmla="*/ 5534 h 10454"/>
                  <a:gd name="connsiteX25" fmla="*/ 0 w 10000"/>
                  <a:gd name="connsiteY25" fmla="*/ 6170 h 10454"/>
                  <a:gd name="connsiteX26" fmla="*/ 261 w 10000"/>
                  <a:gd name="connsiteY26" fmla="*/ 8511 h 10454"/>
                  <a:gd name="connsiteX27" fmla="*/ 1137 w 10000"/>
                  <a:gd name="connsiteY27" fmla="*/ 10454 h 10454"/>
                  <a:gd name="connsiteX28" fmla="*/ 2080 w 10000"/>
                  <a:gd name="connsiteY28" fmla="*/ 10000 h 10454"/>
                  <a:gd name="connsiteX29" fmla="*/ 2465 w 10000"/>
                  <a:gd name="connsiteY29" fmla="*/ 9150 h 10454"/>
                  <a:gd name="connsiteX30" fmla="*/ 3112 w 10000"/>
                  <a:gd name="connsiteY30" fmla="*/ 8511 h 10454"/>
                  <a:gd name="connsiteX31" fmla="*/ 3759 w 10000"/>
                  <a:gd name="connsiteY31" fmla="*/ 8940 h 10454"/>
                  <a:gd name="connsiteX32" fmla="*/ 4022 w 10000"/>
                  <a:gd name="connsiteY32" fmla="*/ 9362 h 10454"/>
                  <a:gd name="connsiteX33" fmla="*/ 4281 w 10000"/>
                  <a:gd name="connsiteY33" fmla="*/ 9788 h 10454"/>
                  <a:gd name="connsiteX0" fmla="*/ 8058 w 10000"/>
                  <a:gd name="connsiteY0" fmla="*/ 7871 h 10454"/>
                  <a:gd name="connsiteX1" fmla="*/ 8305 w 10000"/>
                  <a:gd name="connsiteY1" fmla="*/ 6811 h 10454"/>
                  <a:gd name="connsiteX2" fmla="*/ 8443 w 10000"/>
                  <a:gd name="connsiteY2" fmla="*/ 6383 h 10454"/>
                  <a:gd name="connsiteX3" fmla="*/ 8305 w 10000"/>
                  <a:gd name="connsiteY3" fmla="*/ 5956 h 10454"/>
                  <a:gd name="connsiteX4" fmla="*/ 8182 w 10000"/>
                  <a:gd name="connsiteY4" fmla="*/ 5743 h 10454"/>
                  <a:gd name="connsiteX5" fmla="*/ 8182 w 10000"/>
                  <a:gd name="connsiteY5" fmla="*/ 5321 h 10454"/>
                  <a:gd name="connsiteX6" fmla="*/ 8567 w 10000"/>
                  <a:gd name="connsiteY6" fmla="*/ 4895 h 10454"/>
                  <a:gd name="connsiteX7" fmla="*/ 9876 w 10000"/>
                  <a:gd name="connsiteY7" fmla="*/ 4040 h 10454"/>
                  <a:gd name="connsiteX8" fmla="*/ 10000 w 10000"/>
                  <a:gd name="connsiteY8" fmla="*/ 3830 h 10454"/>
                  <a:gd name="connsiteX9" fmla="*/ 9876 w 10000"/>
                  <a:gd name="connsiteY9" fmla="*/ 2338 h 10454"/>
                  <a:gd name="connsiteX10" fmla="*/ 10000 w 10000"/>
                  <a:gd name="connsiteY10" fmla="*/ 1491 h 10454"/>
                  <a:gd name="connsiteX11" fmla="*/ 8182 w 10000"/>
                  <a:gd name="connsiteY11" fmla="*/ 639 h 10454"/>
                  <a:gd name="connsiteX12" fmla="*/ 7919 w 10000"/>
                  <a:gd name="connsiteY12" fmla="*/ 0 h 10454"/>
                  <a:gd name="connsiteX13" fmla="*/ 6750 w 10000"/>
                  <a:gd name="connsiteY13" fmla="*/ 212 h 10454"/>
                  <a:gd name="connsiteX14" fmla="*/ 6238 w 10000"/>
                  <a:gd name="connsiteY14" fmla="*/ 1063 h 10454"/>
                  <a:gd name="connsiteX15" fmla="*/ 5716 w 10000"/>
                  <a:gd name="connsiteY15" fmla="*/ 848 h 10454"/>
                  <a:gd name="connsiteX16" fmla="*/ 5455 w 10000"/>
                  <a:gd name="connsiteY16" fmla="*/ 1701 h 10454"/>
                  <a:gd name="connsiteX17" fmla="*/ 4930 w 10000"/>
                  <a:gd name="connsiteY17" fmla="*/ 1701 h 10454"/>
                  <a:gd name="connsiteX18" fmla="*/ 4546 w 10000"/>
                  <a:gd name="connsiteY18" fmla="*/ 2131 h 10454"/>
                  <a:gd name="connsiteX19" fmla="*/ 3897 w 10000"/>
                  <a:gd name="connsiteY19" fmla="*/ 1916 h 10454"/>
                  <a:gd name="connsiteX20" fmla="*/ 3513 w 10000"/>
                  <a:gd name="connsiteY20" fmla="*/ 4040 h 10454"/>
                  <a:gd name="connsiteX21" fmla="*/ 2465 w 10000"/>
                  <a:gd name="connsiteY21" fmla="*/ 1916 h 10454"/>
                  <a:gd name="connsiteX22" fmla="*/ 1817 w 10000"/>
                  <a:gd name="connsiteY22" fmla="*/ 3615 h 10454"/>
                  <a:gd name="connsiteX23" fmla="*/ 384 w 10000"/>
                  <a:gd name="connsiteY23" fmla="*/ 3830 h 10454"/>
                  <a:gd name="connsiteX24" fmla="*/ 648 w 10000"/>
                  <a:gd name="connsiteY24" fmla="*/ 5534 h 10454"/>
                  <a:gd name="connsiteX25" fmla="*/ 0 w 10000"/>
                  <a:gd name="connsiteY25" fmla="*/ 6170 h 10454"/>
                  <a:gd name="connsiteX26" fmla="*/ 261 w 10000"/>
                  <a:gd name="connsiteY26" fmla="*/ 8511 h 10454"/>
                  <a:gd name="connsiteX27" fmla="*/ 1137 w 10000"/>
                  <a:gd name="connsiteY27" fmla="*/ 10454 h 10454"/>
                  <a:gd name="connsiteX28" fmla="*/ 2080 w 10000"/>
                  <a:gd name="connsiteY28" fmla="*/ 10000 h 10454"/>
                  <a:gd name="connsiteX29" fmla="*/ 2465 w 10000"/>
                  <a:gd name="connsiteY29" fmla="*/ 9150 h 10454"/>
                  <a:gd name="connsiteX30" fmla="*/ 3112 w 10000"/>
                  <a:gd name="connsiteY30" fmla="*/ 8511 h 10454"/>
                  <a:gd name="connsiteX31" fmla="*/ 3759 w 10000"/>
                  <a:gd name="connsiteY31" fmla="*/ 8940 h 10454"/>
                  <a:gd name="connsiteX32" fmla="*/ 4022 w 10000"/>
                  <a:gd name="connsiteY32" fmla="*/ 9362 h 10454"/>
                  <a:gd name="connsiteX33" fmla="*/ 4281 w 10000"/>
                  <a:gd name="connsiteY33" fmla="*/ 9788 h 10454"/>
                  <a:gd name="connsiteX34" fmla="*/ 8058 w 10000"/>
                  <a:gd name="connsiteY34" fmla="*/ 7871 h 10454"/>
                  <a:gd name="connsiteX0" fmla="*/ 8058 w 10000"/>
                  <a:gd name="connsiteY0" fmla="*/ 7871 h 10454"/>
                  <a:gd name="connsiteX1" fmla="*/ 8305 w 10000"/>
                  <a:gd name="connsiteY1" fmla="*/ 6811 h 10454"/>
                  <a:gd name="connsiteX2" fmla="*/ 8443 w 10000"/>
                  <a:gd name="connsiteY2" fmla="*/ 6383 h 10454"/>
                  <a:gd name="connsiteX3" fmla="*/ 8305 w 10000"/>
                  <a:gd name="connsiteY3" fmla="*/ 5956 h 10454"/>
                  <a:gd name="connsiteX4" fmla="*/ 8182 w 10000"/>
                  <a:gd name="connsiteY4" fmla="*/ 5743 h 10454"/>
                  <a:gd name="connsiteX5" fmla="*/ 8182 w 10000"/>
                  <a:gd name="connsiteY5" fmla="*/ 5321 h 10454"/>
                  <a:gd name="connsiteX6" fmla="*/ 8567 w 10000"/>
                  <a:gd name="connsiteY6" fmla="*/ 4895 h 10454"/>
                  <a:gd name="connsiteX7" fmla="*/ 9876 w 10000"/>
                  <a:gd name="connsiteY7" fmla="*/ 4040 h 10454"/>
                  <a:gd name="connsiteX8" fmla="*/ 10000 w 10000"/>
                  <a:gd name="connsiteY8" fmla="*/ 3830 h 10454"/>
                  <a:gd name="connsiteX9" fmla="*/ 9876 w 10000"/>
                  <a:gd name="connsiteY9" fmla="*/ 2338 h 10454"/>
                  <a:gd name="connsiteX10" fmla="*/ 10000 w 10000"/>
                  <a:gd name="connsiteY10" fmla="*/ 1491 h 10454"/>
                  <a:gd name="connsiteX11" fmla="*/ 8182 w 10000"/>
                  <a:gd name="connsiteY11" fmla="*/ 639 h 10454"/>
                  <a:gd name="connsiteX12" fmla="*/ 7919 w 10000"/>
                  <a:gd name="connsiteY12" fmla="*/ 0 h 10454"/>
                  <a:gd name="connsiteX13" fmla="*/ 6750 w 10000"/>
                  <a:gd name="connsiteY13" fmla="*/ 212 h 10454"/>
                  <a:gd name="connsiteX14" fmla="*/ 6238 w 10000"/>
                  <a:gd name="connsiteY14" fmla="*/ 1063 h 10454"/>
                  <a:gd name="connsiteX15" fmla="*/ 5716 w 10000"/>
                  <a:gd name="connsiteY15" fmla="*/ 848 h 10454"/>
                  <a:gd name="connsiteX16" fmla="*/ 5455 w 10000"/>
                  <a:gd name="connsiteY16" fmla="*/ 1701 h 10454"/>
                  <a:gd name="connsiteX17" fmla="*/ 4930 w 10000"/>
                  <a:gd name="connsiteY17" fmla="*/ 1701 h 10454"/>
                  <a:gd name="connsiteX18" fmla="*/ 4546 w 10000"/>
                  <a:gd name="connsiteY18" fmla="*/ 2131 h 10454"/>
                  <a:gd name="connsiteX19" fmla="*/ 3897 w 10000"/>
                  <a:gd name="connsiteY19" fmla="*/ 1916 h 10454"/>
                  <a:gd name="connsiteX20" fmla="*/ 3513 w 10000"/>
                  <a:gd name="connsiteY20" fmla="*/ 4040 h 10454"/>
                  <a:gd name="connsiteX21" fmla="*/ 2465 w 10000"/>
                  <a:gd name="connsiteY21" fmla="*/ 1916 h 10454"/>
                  <a:gd name="connsiteX22" fmla="*/ 1817 w 10000"/>
                  <a:gd name="connsiteY22" fmla="*/ 3615 h 10454"/>
                  <a:gd name="connsiteX23" fmla="*/ 384 w 10000"/>
                  <a:gd name="connsiteY23" fmla="*/ 3830 h 10454"/>
                  <a:gd name="connsiteX24" fmla="*/ 648 w 10000"/>
                  <a:gd name="connsiteY24" fmla="*/ 5534 h 10454"/>
                  <a:gd name="connsiteX25" fmla="*/ 0 w 10000"/>
                  <a:gd name="connsiteY25" fmla="*/ 6170 h 10454"/>
                  <a:gd name="connsiteX26" fmla="*/ 261 w 10000"/>
                  <a:gd name="connsiteY26" fmla="*/ 8511 h 10454"/>
                  <a:gd name="connsiteX27" fmla="*/ 1137 w 10000"/>
                  <a:gd name="connsiteY27" fmla="*/ 10454 h 10454"/>
                  <a:gd name="connsiteX28" fmla="*/ 2080 w 10000"/>
                  <a:gd name="connsiteY28" fmla="*/ 10000 h 10454"/>
                  <a:gd name="connsiteX29" fmla="*/ 2465 w 10000"/>
                  <a:gd name="connsiteY29" fmla="*/ 9150 h 10454"/>
                  <a:gd name="connsiteX30" fmla="*/ 3112 w 10000"/>
                  <a:gd name="connsiteY30" fmla="*/ 8511 h 10454"/>
                  <a:gd name="connsiteX31" fmla="*/ 3759 w 10000"/>
                  <a:gd name="connsiteY31" fmla="*/ 8940 h 10454"/>
                  <a:gd name="connsiteX32" fmla="*/ 4022 w 10000"/>
                  <a:gd name="connsiteY32" fmla="*/ 9362 h 10454"/>
                  <a:gd name="connsiteX33" fmla="*/ 4281 w 10000"/>
                  <a:gd name="connsiteY33" fmla="*/ 9788 h 10454"/>
                  <a:gd name="connsiteX34" fmla="*/ 6045 w 10000"/>
                  <a:gd name="connsiteY34" fmla="*/ 7692 h 10454"/>
                  <a:gd name="connsiteX35" fmla="*/ 8058 w 10000"/>
                  <a:gd name="connsiteY35" fmla="*/ 7871 h 10454"/>
                  <a:gd name="connsiteX0" fmla="*/ 8058 w 10000"/>
                  <a:gd name="connsiteY0" fmla="*/ 7871 h 10454"/>
                  <a:gd name="connsiteX1" fmla="*/ 8305 w 10000"/>
                  <a:gd name="connsiteY1" fmla="*/ 6811 h 10454"/>
                  <a:gd name="connsiteX2" fmla="*/ 8443 w 10000"/>
                  <a:gd name="connsiteY2" fmla="*/ 6383 h 10454"/>
                  <a:gd name="connsiteX3" fmla="*/ 8305 w 10000"/>
                  <a:gd name="connsiteY3" fmla="*/ 5956 h 10454"/>
                  <a:gd name="connsiteX4" fmla="*/ 8182 w 10000"/>
                  <a:gd name="connsiteY4" fmla="*/ 5743 h 10454"/>
                  <a:gd name="connsiteX5" fmla="*/ 8182 w 10000"/>
                  <a:gd name="connsiteY5" fmla="*/ 5321 h 10454"/>
                  <a:gd name="connsiteX6" fmla="*/ 8567 w 10000"/>
                  <a:gd name="connsiteY6" fmla="*/ 4895 h 10454"/>
                  <a:gd name="connsiteX7" fmla="*/ 9876 w 10000"/>
                  <a:gd name="connsiteY7" fmla="*/ 4040 h 10454"/>
                  <a:gd name="connsiteX8" fmla="*/ 10000 w 10000"/>
                  <a:gd name="connsiteY8" fmla="*/ 3830 h 10454"/>
                  <a:gd name="connsiteX9" fmla="*/ 9876 w 10000"/>
                  <a:gd name="connsiteY9" fmla="*/ 2338 h 10454"/>
                  <a:gd name="connsiteX10" fmla="*/ 10000 w 10000"/>
                  <a:gd name="connsiteY10" fmla="*/ 1491 h 10454"/>
                  <a:gd name="connsiteX11" fmla="*/ 8182 w 10000"/>
                  <a:gd name="connsiteY11" fmla="*/ 639 h 10454"/>
                  <a:gd name="connsiteX12" fmla="*/ 7919 w 10000"/>
                  <a:gd name="connsiteY12" fmla="*/ 0 h 10454"/>
                  <a:gd name="connsiteX13" fmla="*/ 6750 w 10000"/>
                  <a:gd name="connsiteY13" fmla="*/ 212 h 10454"/>
                  <a:gd name="connsiteX14" fmla="*/ 6238 w 10000"/>
                  <a:gd name="connsiteY14" fmla="*/ 1063 h 10454"/>
                  <a:gd name="connsiteX15" fmla="*/ 5716 w 10000"/>
                  <a:gd name="connsiteY15" fmla="*/ 848 h 10454"/>
                  <a:gd name="connsiteX16" fmla="*/ 5455 w 10000"/>
                  <a:gd name="connsiteY16" fmla="*/ 1701 h 10454"/>
                  <a:gd name="connsiteX17" fmla="*/ 4930 w 10000"/>
                  <a:gd name="connsiteY17" fmla="*/ 1701 h 10454"/>
                  <a:gd name="connsiteX18" fmla="*/ 4546 w 10000"/>
                  <a:gd name="connsiteY18" fmla="*/ 2131 h 10454"/>
                  <a:gd name="connsiteX19" fmla="*/ 3897 w 10000"/>
                  <a:gd name="connsiteY19" fmla="*/ 1916 h 10454"/>
                  <a:gd name="connsiteX20" fmla="*/ 3513 w 10000"/>
                  <a:gd name="connsiteY20" fmla="*/ 4040 h 10454"/>
                  <a:gd name="connsiteX21" fmla="*/ 2465 w 10000"/>
                  <a:gd name="connsiteY21" fmla="*/ 1916 h 10454"/>
                  <a:gd name="connsiteX22" fmla="*/ 1817 w 10000"/>
                  <a:gd name="connsiteY22" fmla="*/ 3615 h 10454"/>
                  <a:gd name="connsiteX23" fmla="*/ 384 w 10000"/>
                  <a:gd name="connsiteY23" fmla="*/ 3830 h 10454"/>
                  <a:gd name="connsiteX24" fmla="*/ 648 w 10000"/>
                  <a:gd name="connsiteY24" fmla="*/ 5534 h 10454"/>
                  <a:gd name="connsiteX25" fmla="*/ 0 w 10000"/>
                  <a:gd name="connsiteY25" fmla="*/ 6170 h 10454"/>
                  <a:gd name="connsiteX26" fmla="*/ 261 w 10000"/>
                  <a:gd name="connsiteY26" fmla="*/ 8511 h 10454"/>
                  <a:gd name="connsiteX27" fmla="*/ 1387 w 10000"/>
                  <a:gd name="connsiteY27" fmla="*/ 9480 h 10454"/>
                  <a:gd name="connsiteX28" fmla="*/ 1137 w 10000"/>
                  <a:gd name="connsiteY28" fmla="*/ 10454 h 10454"/>
                  <a:gd name="connsiteX29" fmla="*/ 2080 w 10000"/>
                  <a:gd name="connsiteY29" fmla="*/ 10000 h 10454"/>
                  <a:gd name="connsiteX30" fmla="*/ 2465 w 10000"/>
                  <a:gd name="connsiteY30" fmla="*/ 9150 h 10454"/>
                  <a:gd name="connsiteX31" fmla="*/ 3112 w 10000"/>
                  <a:gd name="connsiteY31" fmla="*/ 8511 h 10454"/>
                  <a:gd name="connsiteX32" fmla="*/ 3759 w 10000"/>
                  <a:gd name="connsiteY32" fmla="*/ 8940 h 10454"/>
                  <a:gd name="connsiteX33" fmla="*/ 4022 w 10000"/>
                  <a:gd name="connsiteY33" fmla="*/ 9362 h 10454"/>
                  <a:gd name="connsiteX34" fmla="*/ 4281 w 10000"/>
                  <a:gd name="connsiteY34" fmla="*/ 9788 h 10454"/>
                  <a:gd name="connsiteX35" fmla="*/ 6045 w 10000"/>
                  <a:gd name="connsiteY35" fmla="*/ 7692 h 10454"/>
                  <a:gd name="connsiteX36" fmla="*/ 8058 w 10000"/>
                  <a:gd name="connsiteY36" fmla="*/ 7871 h 10454"/>
                  <a:gd name="connsiteX0" fmla="*/ 8068 w 10010"/>
                  <a:gd name="connsiteY0" fmla="*/ 7871 h 10454"/>
                  <a:gd name="connsiteX1" fmla="*/ 8315 w 10010"/>
                  <a:gd name="connsiteY1" fmla="*/ 6811 h 10454"/>
                  <a:gd name="connsiteX2" fmla="*/ 8453 w 10010"/>
                  <a:gd name="connsiteY2" fmla="*/ 6383 h 10454"/>
                  <a:gd name="connsiteX3" fmla="*/ 8315 w 10010"/>
                  <a:gd name="connsiteY3" fmla="*/ 5956 h 10454"/>
                  <a:gd name="connsiteX4" fmla="*/ 8192 w 10010"/>
                  <a:gd name="connsiteY4" fmla="*/ 5743 h 10454"/>
                  <a:gd name="connsiteX5" fmla="*/ 8192 w 10010"/>
                  <a:gd name="connsiteY5" fmla="*/ 5321 h 10454"/>
                  <a:gd name="connsiteX6" fmla="*/ 8577 w 10010"/>
                  <a:gd name="connsiteY6" fmla="*/ 4895 h 10454"/>
                  <a:gd name="connsiteX7" fmla="*/ 9886 w 10010"/>
                  <a:gd name="connsiteY7" fmla="*/ 4040 h 10454"/>
                  <a:gd name="connsiteX8" fmla="*/ 10010 w 10010"/>
                  <a:gd name="connsiteY8" fmla="*/ 3830 h 10454"/>
                  <a:gd name="connsiteX9" fmla="*/ 9886 w 10010"/>
                  <a:gd name="connsiteY9" fmla="*/ 2338 h 10454"/>
                  <a:gd name="connsiteX10" fmla="*/ 10010 w 10010"/>
                  <a:gd name="connsiteY10" fmla="*/ 1491 h 10454"/>
                  <a:gd name="connsiteX11" fmla="*/ 8192 w 10010"/>
                  <a:gd name="connsiteY11" fmla="*/ 639 h 10454"/>
                  <a:gd name="connsiteX12" fmla="*/ 7929 w 10010"/>
                  <a:gd name="connsiteY12" fmla="*/ 0 h 10454"/>
                  <a:gd name="connsiteX13" fmla="*/ 6760 w 10010"/>
                  <a:gd name="connsiteY13" fmla="*/ 212 h 10454"/>
                  <a:gd name="connsiteX14" fmla="*/ 6248 w 10010"/>
                  <a:gd name="connsiteY14" fmla="*/ 1063 h 10454"/>
                  <a:gd name="connsiteX15" fmla="*/ 5726 w 10010"/>
                  <a:gd name="connsiteY15" fmla="*/ 848 h 10454"/>
                  <a:gd name="connsiteX16" fmla="*/ 5465 w 10010"/>
                  <a:gd name="connsiteY16" fmla="*/ 1701 h 10454"/>
                  <a:gd name="connsiteX17" fmla="*/ 4940 w 10010"/>
                  <a:gd name="connsiteY17" fmla="*/ 1701 h 10454"/>
                  <a:gd name="connsiteX18" fmla="*/ 4556 w 10010"/>
                  <a:gd name="connsiteY18" fmla="*/ 2131 h 10454"/>
                  <a:gd name="connsiteX19" fmla="*/ 3907 w 10010"/>
                  <a:gd name="connsiteY19" fmla="*/ 1916 h 10454"/>
                  <a:gd name="connsiteX20" fmla="*/ 3523 w 10010"/>
                  <a:gd name="connsiteY20" fmla="*/ 4040 h 10454"/>
                  <a:gd name="connsiteX21" fmla="*/ 2475 w 10010"/>
                  <a:gd name="connsiteY21" fmla="*/ 1916 h 10454"/>
                  <a:gd name="connsiteX22" fmla="*/ 1827 w 10010"/>
                  <a:gd name="connsiteY22" fmla="*/ 3615 h 10454"/>
                  <a:gd name="connsiteX23" fmla="*/ 394 w 10010"/>
                  <a:gd name="connsiteY23" fmla="*/ 3830 h 10454"/>
                  <a:gd name="connsiteX24" fmla="*/ 658 w 10010"/>
                  <a:gd name="connsiteY24" fmla="*/ 5534 h 10454"/>
                  <a:gd name="connsiteX25" fmla="*/ 10 w 10010"/>
                  <a:gd name="connsiteY25" fmla="*/ 6170 h 10454"/>
                  <a:gd name="connsiteX26" fmla="*/ 356 w 10010"/>
                  <a:gd name="connsiteY26" fmla="*/ 7297 h 10454"/>
                  <a:gd name="connsiteX27" fmla="*/ 271 w 10010"/>
                  <a:gd name="connsiteY27" fmla="*/ 8511 h 10454"/>
                  <a:gd name="connsiteX28" fmla="*/ 1397 w 10010"/>
                  <a:gd name="connsiteY28" fmla="*/ 9480 h 10454"/>
                  <a:gd name="connsiteX29" fmla="*/ 1147 w 10010"/>
                  <a:gd name="connsiteY29" fmla="*/ 10454 h 10454"/>
                  <a:gd name="connsiteX30" fmla="*/ 2090 w 10010"/>
                  <a:gd name="connsiteY30" fmla="*/ 10000 h 10454"/>
                  <a:gd name="connsiteX31" fmla="*/ 2475 w 10010"/>
                  <a:gd name="connsiteY31" fmla="*/ 9150 h 10454"/>
                  <a:gd name="connsiteX32" fmla="*/ 3122 w 10010"/>
                  <a:gd name="connsiteY32" fmla="*/ 8511 h 10454"/>
                  <a:gd name="connsiteX33" fmla="*/ 3769 w 10010"/>
                  <a:gd name="connsiteY33" fmla="*/ 8940 h 10454"/>
                  <a:gd name="connsiteX34" fmla="*/ 4032 w 10010"/>
                  <a:gd name="connsiteY34" fmla="*/ 9362 h 10454"/>
                  <a:gd name="connsiteX35" fmla="*/ 4291 w 10010"/>
                  <a:gd name="connsiteY35" fmla="*/ 9788 h 10454"/>
                  <a:gd name="connsiteX36" fmla="*/ 6055 w 10010"/>
                  <a:gd name="connsiteY36" fmla="*/ 7692 h 10454"/>
                  <a:gd name="connsiteX37" fmla="*/ 8068 w 10010"/>
                  <a:gd name="connsiteY37" fmla="*/ 7871 h 10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010" h="10454">
                    <a:moveTo>
                      <a:pt x="8068" y="7871"/>
                    </a:moveTo>
                    <a:cubicBezTo>
                      <a:pt x="8150" y="7518"/>
                      <a:pt x="8233" y="7164"/>
                      <a:pt x="8315" y="6811"/>
                    </a:cubicBezTo>
                    <a:cubicBezTo>
                      <a:pt x="8359" y="6665"/>
                      <a:pt x="8407" y="6525"/>
                      <a:pt x="8453" y="6383"/>
                    </a:cubicBezTo>
                    <a:cubicBezTo>
                      <a:pt x="8407" y="6242"/>
                      <a:pt x="8359" y="6098"/>
                      <a:pt x="8315" y="5956"/>
                    </a:cubicBezTo>
                    <a:cubicBezTo>
                      <a:pt x="8272" y="5886"/>
                      <a:pt x="8234" y="5816"/>
                      <a:pt x="8192" y="5743"/>
                    </a:cubicBezTo>
                    <a:lnTo>
                      <a:pt x="8192" y="5321"/>
                    </a:lnTo>
                    <a:lnTo>
                      <a:pt x="8577" y="4895"/>
                    </a:lnTo>
                    <a:lnTo>
                      <a:pt x="9886" y="4040"/>
                    </a:lnTo>
                    <a:cubicBezTo>
                      <a:pt x="9926" y="3969"/>
                      <a:pt x="9970" y="3901"/>
                      <a:pt x="10010" y="3830"/>
                    </a:cubicBezTo>
                    <a:cubicBezTo>
                      <a:pt x="9970" y="3332"/>
                      <a:pt x="9927" y="2837"/>
                      <a:pt x="9886" y="2338"/>
                    </a:cubicBezTo>
                    <a:cubicBezTo>
                      <a:pt x="9927" y="2056"/>
                      <a:pt x="9970" y="1776"/>
                      <a:pt x="10010" y="1491"/>
                    </a:cubicBezTo>
                    <a:lnTo>
                      <a:pt x="8192" y="639"/>
                    </a:lnTo>
                    <a:lnTo>
                      <a:pt x="7929" y="0"/>
                    </a:lnTo>
                    <a:lnTo>
                      <a:pt x="6760" y="212"/>
                    </a:lnTo>
                    <a:lnTo>
                      <a:pt x="6248" y="1063"/>
                    </a:lnTo>
                    <a:lnTo>
                      <a:pt x="5726" y="848"/>
                    </a:lnTo>
                    <a:cubicBezTo>
                      <a:pt x="5639" y="1134"/>
                      <a:pt x="5552" y="1416"/>
                      <a:pt x="5465" y="1701"/>
                    </a:cubicBezTo>
                    <a:lnTo>
                      <a:pt x="4940" y="1701"/>
                    </a:lnTo>
                    <a:lnTo>
                      <a:pt x="4556" y="2131"/>
                    </a:lnTo>
                    <a:lnTo>
                      <a:pt x="3907" y="1916"/>
                    </a:lnTo>
                    <a:cubicBezTo>
                      <a:pt x="3780" y="2624"/>
                      <a:pt x="3653" y="3332"/>
                      <a:pt x="3523" y="4040"/>
                    </a:cubicBezTo>
                    <a:lnTo>
                      <a:pt x="2475" y="1916"/>
                    </a:lnTo>
                    <a:lnTo>
                      <a:pt x="1827" y="3615"/>
                    </a:lnTo>
                    <a:lnTo>
                      <a:pt x="394" y="3830"/>
                    </a:lnTo>
                    <a:cubicBezTo>
                      <a:pt x="481" y="4396"/>
                      <a:pt x="572" y="4965"/>
                      <a:pt x="658" y="5534"/>
                    </a:cubicBezTo>
                    <a:lnTo>
                      <a:pt x="10" y="6170"/>
                    </a:lnTo>
                    <a:cubicBezTo>
                      <a:pt x="-69" y="6464"/>
                      <a:pt x="313" y="6907"/>
                      <a:pt x="356" y="7297"/>
                    </a:cubicBezTo>
                    <a:cubicBezTo>
                      <a:pt x="399" y="7687"/>
                      <a:pt x="69" y="8147"/>
                      <a:pt x="271" y="8511"/>
                    </a:cubicBezTo>
                    <a:cubicBezTo>
                      <a:pt x="401" y="9124"/>
                      <a:pt x="1251" y="9156"/>
                      <a:pt x="1397" y="9480"/>
                    </a:cubicBezTo>
                    <a:cubicBezTo>
                      <a:pt x="1543" y="9804"/>
                      <a:pt x="931" y="10429"/>
                      <a:pt x="1147" y="10454"/>
                    </a:cubicBezTo>
                    <a:lnTo>
                      <a:pt x="2090" y="10000"/>
                    </a:lnTo>
                    <a:lnTo>
                      <a:pt x="2475" y="9150"/>
                    </a:lnTo>
                    <a:lnTo>
                      <a:pt x="3122" y="8511"/>
                    </a:lnTo>
                    <a:lnTo>
                      <a:pt x="3769" y="8940"/>
                    </a:lnTo>
                    <a:lnTo>
                      <a:pt x="4032" y="9362"/>
                    </a:lnTo>
                    <a:lnTo>
                      <a:pt x="4291" y="9788"/>
                    </a:lnTo>
                    <a:cubicBezTo>
                      <a:pt x="4879" y="9484"/>
                      <a:pt x="5467" y="7996"/>
                      <a:pt x="6055" y="7692"/>
                    </a:cubicBezTo>
                    <a:lnTo>
                      <a:pt x="8068" y="7871"/>
                    </a:lnTo>
                    <a:close/>
                  </a:path>
                </a:pathLst>
              </a:custGeom>
              <a:solidFill>
                <a:srgbClr val="70AD47">
                  <a:lumMod val="50000"/>
                </a:srgbClr>
              </a:solidFill>
              <a:ln w="28575">
                <a:noFill/>
                <a:prstDash val="solid"/>
                <a:round/>
                <a:headEnd/>
                <a:tailEnd/>
              </a:ln>
              <a:extLst/>
            </p:spPr>
            <p:txBody>
              <a:bodyPr/>
              <a:lstStyle/>
              <a:p>
                <a:pPr>
                  <a:defRPr/>
                </a:pPr>
                <a:endParaRPr lang="en-GB" sz="2400" b="1" kern="0">
                  <a:solidFill>
                    <a:srgbClr val="000000"/>
                  </a:solidFill>
                  <a:latin typeface="Calibri" panose="020F0502020204030204"/>
                </a:endParaRPr>
              </a:p>
            </p:txBody>
          </p:sp>
          <p:sp>
            <p:nvSpPr>
              <p:cNvPr id="181" name="Freeform 45"/>
              <p:cNvSpPr>
                <a:spLocks/>
              </p:cNvSpPr>
              <p:nvPr/>
            </p:nvSpPr>
            <p:spPr bwMode="auto">
              <a:xfrm>
                <a:off x="5814261" y="3121186"/>
                <a:ext cx="1033293" cy="472709"/>
              </a:xfrm>
              <a:custGeom>
                <a:avLst/>
                <a:gdLst>
                  <a:gd name="T0" fmla="*/ 472 w 682"/>
                  <a:gd name="T1" fmla="*/ 304 h 312"/>
                  <a:gd name="T2" fmla="*/ 505 w 682"/>
                  <a:gd name="T3" fmla="*/ 280 h 312"/>
                  <a:gd name="T4" fmla="*/ 556 w 682"/>
                  <a:gd name="T5" fmla="*/ 280 h 312"/>
                  <a:gd name="T6" fmla="*/ 598 w 682"/>
                  <a:gd name="T7" fmla="*/ 272 h 312"/>
                  <a:gd name="T8" fmla="*/ 598 w 682"/>
                  <a:gd name="T9" fmla="*/ 248 h 312"/>
                  <a:gd name="T10" fmla="*/ 623 w 682"/>
                  <a:gd name="T11" fmla="*/ 224 h 312"/>
                  <a:gd name="T12" fmla="*/ 632 w 682"/>
                  <a:gd name="T13" fmla="*/ 184 h 312"/>
                  <a:gd name="T14" fmla="*/ 632 w 682"/>
                  <a:gd name="T15" fmla="*/ 144 h 312"/>
                  <a:gd name="T16" fmla="*/ 674 w 682"/>
                  <a:gd name="T17" fmla="*/ 128 h 312"/>
                  <a:gd name="T18" fmla="*/ 682 w 682"/>
                  <a:gd name="T19" fmla="*/ 96 h 312"/>
                  <a:gd name="T20" fmla="*/ 649 w 682"/>
                  <a:gd name="T21" fmla="*/ 72 h 312"/>
                  <a:gd name="T22" fmla="*/ 649 w 682"/>
                  <a:gd name="T23" fmla="*/ 24 h 312"/>
                  <a:gd name="T24" fmla="*/ 564 w 682"/>
                  <a:gd name="T25" fmla="*/ 24 h 312"/>
                  <a:gd name="T26" fmla="*/ 488 w 682"/>
                  <a:gd name="T27" fmla="*/ 0 h 312"/>
                  <a:gd name="T28" fmla="*/ 463 w 682"/>
                  <a:gd name="T29" fmla="*/ 48 h 312"/>
                  <a:gd name="T30" fmla="*/ 413 w 682"/>
                  <a:gd name="T31" fmla="*/ 64 h 312"/>
                  <a:gd name="T32" fmla="*/ 371 w 682"/>
                  <a:gd name="T33" fmla="*/ 40 h 312"/>
                  <a:gd name="T34" fmla="*/ 371 w 682"/>
                  <a:gd name="T35" fmla="*/ 64 h 312"/>
                  <a:gd name="T36" fmla="*/ 337 w 682"/>
                  <a:gd name="T37" fmla="*/ 64 h 312"/>
                  <a:gd name="T38" fmla="*/ 328 w 682"/>
                  <a:gd name="T39" fmla="*/ 96 h 312"/>
                  <a:gd name="T40" fmla="*/ 295 w 682"/>
                  <a:gd name="T41" fmla="*/ 120 h 312"/>
                  <a:gd name="T42" fmla="*/ 312 w 682"/>
                  <a:gd name="T43" fmla="*/ 152 h 312"/>
                  <a:gd name="T44" fmla="*/ 312 w 682"/>
                  <a:gd name="T45" fmla="*/ 184 h 312"/>
                  <a:gd name="T46" fmla="*/ 253 w 682"/>
                  <a:gd name="T47" fmla="*/ 168 h 312"/>
                  <a:gd name="T48" fmla="*/ 185 w 682"/>
                  <a:gd name="T49" fmla="*/ 192 h 312"/>
                  <a:gd name="T50" fmla="*/ 143 w 682"/>
                  <a:gd name="T51" fmla="*/ 200 h 312"/>
                  <a:gd name="T52" fmla="*/ 84 w 682"/>
                  <a:gd name="T53" fmla="*/ 192 h 312"/>
                  <a:gd name="T54" fmla="*/ 50 w 682"/>
                  <a:gd name="T55" fmla="*/ 208 h 312"/>
                  <a:gd name="T56" fmla="*/ 8 w 682"/>
                  <a:gd name="T57" fmla="*/ 200 h 312"/>
                  <a:gd name="T58" fmla="*/ 0 w 682"/>
                  <a:gd name="T59" fmla="*/ 240 h 312"/>
                  <a:gd name="T60" fmla="*/ 25 w 682"/>
                  <a:gd name="T61" fmla="*/ 256 h 312"/>
                  <a:gd name="T62" fmla="*/ 42 w 682"/>
                  <a:gd name="T63" fmla="*/ 272 h 312"/>
                  <a:gd name="T64" fmla="*/ 84 w 682"/>
                  <a:gd name="T65" fmla="*/ 264 h 312"/>
                  <a:gd name="T66" fmla="*/ 92 w 682"/>
                  <a:gd name="T67" fmla="*/ 304 h 312"/>
                  <a:gd name="T68" fmla="*/ 101 w 682"/>
                  <a:gd name="T69" fmla="*/ 280 h 312"/>
                  <a:gd name="T70" fmla="*/ 135 w 682"/>
                  <a:gd name="T71" fmla="*/ 288 h 312"/>
                  <a:gd name="T72" fmla="*/ 168 w 682"/>
                  <a:gd name="T73" fmla="*/ 256 h 312"/>
                  <a:gd name="T74" fmla="*/ 244 w 682"/>
                  <a:gd name="T75" fmla="*/ 248 h 312"/>
                  <a:gd name="T76" fmla="*/ 261 w 682"/>
                  <a:gd name="T77" fmla="*/ 272 h 312"/>
                  <a:gd name="T78" fmla="*/ 379 w 682"/>
                  <a:gd name="T79" fmla="*/ 304 h 312"/>
                  <a:gd name="T80" fmla="*/ 379 w 682"/>
                  <a:gd name="T81" fmla="*/ 312 h 312"/>
                  <a:gd name="T82" fmla="*/ 413 w 682"/>
                  <a:gd name="T83" fmla="*/ 304 h 312"/>
                  <a:gd name="T84" fmla="*/ 472 w 682"/>
                  <a:gd name="T85" fmla="*/ 304 h 31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82" h="312">
                    <a:moveTo>
                      <a:pt x="472" y="304"/>
                    </a:moveTo>
                    <a:lnTo>
                      <a:pt x="505" y="280"/>
                    </a:lnTo>
                    <a:lnTo>
                      <a:pt x="556" y="280"/>
                    </a:lnTo>
                    <a:lnTo>
                      <a:pt x="598" y="272"/>
                    </a:lnTo>
                    <a:lnTo>
                      <a:pt x="598" y="248"/>
                    </a:lnTo>
                    <a:lnTo>
                      <a:pt x="623" y="224"/>
                    </a:lnTo>
                    <a:lnTo>
                      <a:pt x="632" y="184"/>
                    </a:lnTo>
                    <a:lnTo>
                      <a:pt x="632" y="144"/>
                    </a:lnTo>
                    <a:lnTo>
                      <a:pt x="674" y="128"/>
                    </a:lnTo>
                    <a:lnTo>
                      <a:pt x="682" y="96"/>
                    </a:lnTo>
                    <a:lnTo>
                      <a:pt x="649" y="72"/>
                    </a:lnTo>
                    <a:lnTo>
                      <a:pt x="649" y="24"/>
                    </a:lnTo>
                    <a:lnTo>
                      <a:pt x="564" y="24"/>
                    </a:lnTo>
                    <a:lnTo>
                      <a:pt x="488" y="0"/>
                    </a:lnTo>
                    <a:lnTo>
                      <a:pt x="463" y="48"/>
                    </a:lnTo>
                    <a:lnTo>
                      <a:pt x="413" y="64"/>
                    </a:lnTo>
                    <a:lnTo>
                      <a:pt x="371" y="40"/>
                    </a:lnTo>
                    <a:lnTo>
                      <a:pt x="371" y="64"/>
                    </a:lnTo>
                    <a:lnTo>
                      <a:pt x="337" y="64"/>
                    </a:lnTo>
                    <a:lnTo>
                      <a:pt x="328" y="96"/>
                    </a:lnTo>
                    <a:lnTo>
                      <a:pt x="295" y="120"/>
                    </a:lnTo>
                    <a:lnTo>
                      <a:pt x="312" y="152"/>
                    </a:lnTo>
                    <a:lnTo>
                      <a:pt x="312" y="184"/>
                    </a:lnTo>
                    <a:lnTo>
                      <a:pt x="253" y="168"/>
                    </a:lnTo>
                    <a:lnTo>
                      <a:pt x="185" y="192"/>
                    </a:lnTo>
                    <a:lnTo>
                      <a:pt x="143" y="200"/>
                    </a:lnTo>
                    <a:lnTo>
                      <a:pt x="84" y="192"/>
                    </a:lnTo>
                    <a:lnTo>
                      <a:pt x="50" y="208"/>
                    </a:lnTo>
                    <a:lnTo>
                      <a:pt x="8" y="200"/>
                    </a:lnTo>
                    <a:lnTo>
                      <a:pt x="0" y="240"/>
                    </a:lnTo>
                    <a:lnTo>
                      <a:pt x="25" y="256"/>
                    </a:lnTo>
                    <a:lnTo>
                      <a:pt x="42" y="272"/>
                    </a:lnTo>
                    <a:lnTo>
                      <a:pt x="84" y="264"/>
                    </a:lnTo>
                    <a:lnTo>
                      <a:pt x="92" y="304"/>
                    </a:lnTo>
                    <a:lnTo>
                      <a:pt x="101" y="280"/>
                    </a:lnTo>
                    <a:lnTo>
                      <a:pt x="135" y="288"/>
                    </a:lnTo>
                    <a:lnTo>
                      <a:pt x="168" y="256"/>
                    </a:lnTo>
                    <a:lnTo>
                      <a:pt x="244" y="248"/>
                    </a:lnTo>
                    <a:lnTo>
                      <a:pt x="261" y="272"/>
                    </a:lnTo>
                    <a:lnTo>
                      <a:pt x="379" y="304"/>
                    </a:lnTo>
                    <a:lnTo>
                      <a:pt x="379" y="312"/>
                    </a:lnTo>
                    <a:lnTo>
                      <a:pt x="413" y="304"/>
                    </a:lnTo>
                    <a:lnTo>
                      <a:pt x="472" y="304"/>
                    </a:lnTo>
                    <a:close/>
                  </a:path>
                </a:pathLst>
              </a:custGeom>
              <a:solidFill>
                <a:srgbClr val="70AD47">
                  <a:lumMod val="50000"/>
                </a:srgbClr>
              </a:solidFill>
              <a:ln w="12700">
                <a:noFill/>
                <a:round/>
                <a:headEnd/>
                <a:tailEnd/>
              </a:ln>
              <a:extLst/>
            </p:spPr>
            <p:txBody>
              <a:bodyPr/>
              <a:lstStyle/>
              <a:p>
                <a:pPr>
                  <a:defRPr/>
                </a:pPr>
                <a:endParaRPr lang="en-GB" sz="2400" b="1" kern="0">
                  <a:solidFill>
                    <a:srgbClr val="000000"/>
                  </a:solidFill>
                  <a:latin typeface="Calibri" panose="020F0502020204030204"/>
                </a:endParaRPr>
              </a:p>
            </p:txBody>
          </p:sp>
          <p:sp>
            <p:nvSpPr>
              <p:cNvPr id="182" name="Freeform 48"/>
              <p:cNvSpPr>
                <a:spLocks/>
              </p:cNvSpPr>
              <p:nvPr/>
            </p:nvSpPr>
            <p:spPr bwMode="auto">
              <a:xfrm>
                <a:off x="6146066" y="2745443"/>
                <a:ext cx="880269" cy="472709"/>
              </a:xfrm>
              <a:custGeom>
                <a:avLst/>
                <a:gdLst>
                  <a:gd name="T0" fmla="*/ 497 w 581"/>
                  <a:gd name="T1" fmla="*/ 248 h 312"/>
                  <a:gd name="T2" fmla="*/ 531 w 581"/>
                  <a:gd name="T3" fmla="*/ 200 h 312"/>
                  <a:gd name="T4" fmla="*/ 556 w 581"/>
                  <a:gd name="T5" fmla="*/ 176 h 312"/>
                  <a:gd name="T6" fmla="*/ 581 w 581"/>
                  <a:gd name="T7" fmla="*/ 152 h 312"/>
                  <a:gd name="T8" fmla="*/ 564 w 581"/>
                  <a:gd name="T9" fmla="*/ 120 h 312"/>
                  <a:gd name="T10" fmla="*/ 522 w 581"/>
                  <a:gd name="T11" fmla="*/ 112 h 312"/>
                  <a:gd name="T12" fmla="*/ 480 w 581"/>
                  <a:gd name="T13" fmla="*/ 104 h 312"/>
                  <a:gd name="T14" fmla="*/ 463 w 581"/>
                  <a:gd name="T15" fmla="*/ 80 h 312"/>
                  <a:gd name="T16" fmla="*/ 413 w 581"/>
                  <a:gd name="T17" fmla="*/ 64 h 312"/>
                  <a:gd name="T18" fmla="*/ 413 w 581"/>
                  <a:gd name="T19" fmla="*/ 88 h 312"/>
                  <a:gd name="T20" fmla="*/ 387 w 581"/>
                  <a:gd name="T21" fmla="*/ 104 h 312"/>
                  <a:gd name="T22" fmla="*/ 345 w 581"/>
                  <a:gd name="T23" fmla="*/ 72 h 312"/>
                  <a:gd name="T24" fmla="*/ 354 w 581"/>
                  <a:gd name="T25" fmla="*/ 40 h 312"/>
                  <a:gd name="T26" fmla="*/ 312 w 581"/>
                  <a:gd name="T27" fmla="*/ 40 h 312"/>
                  <a:gd name="T28" fmla="*/ 269 w 581"/>
                  <a:gd name="T29" fmla="*/ 24 h 312"/>
                  <a:gd name="T30" fmla="*/ 227 w 581"/>
                  <a:gd name="T31" fmla="*/ 0 h 312"/>
                  <a:gd name="T32" fmla="*/ 227 w 581"/>
                  <a:gd name="T33" fmla="*/ 24 h 312"/>
                  <a:gd name="T34" fmla="*/ 202 w 581"/>
                  <a:gd name="T35" fmla="*/ 8 h 312"/>
                  <a:gd name="T36" fmla="*/ 168 w 581"/>
                  <a:gd name="T37" fmla="*/ 8 h 312"/>
                  <a:gd name="T38" fmla="*/ 160 w 581"/>
                  <a:gd name="T39" fmla="*/ 40 h 312"/>
                  <a:gd name="T40" fmla="*/ 118 w 581"/>
                  <a:gd name="T41" fmla="*/ 56 h 312"/>
                  <a:gd name="T42" fmla="*/ 76 w 581"/>
                  <a:gd name="T43" fmla="*/ 80 h 312"/>
                  <a:gd name="T44" fmla="*/ 34 w 581"/>
                  <a:gd name="T45" fmla="*/ 88 h 312"/>
                  <a:gd name="T46" fmla="*/ 0 w 581"/>
                  <a:gd name="T47" fmla="*/ 112 h 312"/>
                  <a:gd name="T48" fmla="*/ 34 w 581"/>
                  <a:gd name="T49" fmla="*/ 152 h 312"/>
                  <a:gd name="T50" fmla="*/ 25 w 581"/>
                  <a:gd name="T51" fmla="*/ 176 h 312"/>
                  <a:gd name="T52" fmla="*/ 84 w 581"/>
                  <a:gd name="T53" fmla="*/ 224 h 312"/>
                  <a:gd name="T54" fmla="*/ 160 w 581"/>
                  <a:gd name="T55" fmla="*/ 280 h 312"/>
                  <a:gd name="T56" fmla="*/ 152 w 581"/>
                  <a:gd name="T57" fmla="*/ 288 h 312"/>
                  <a:gd name="T58" fmla="*/ 194 w 581"/>
                  <a:gd name="T59" fmla="*/ 312 h 312"/>
                  <a:gd name="T60" fmla="*/ 244 w 581"/>
                  <a:gd name="T61" fmla="*/ 296 h 312"/>
                  <a:gd name="T62" fmla="*/ 269 w 581"/>
                  <a:gd name="T63" fmla="*/ 248 h 312"/>
                  <a:gd name="T64" fmla="*/ 345 w 581"/>
                  <a:gd name="T65" fmla="*/ 272 h 312"/>
                  <a:gd name="T66" fmla="*/ 430 w 581"/>
                  <a:gd name="T67" fmla="*/ 272 h 312"/>
                  <a:gd name="T68" fmla="*/ 430 w 581"/>
                  <a:gd name="T69" fmla="*/ 280 h 312"/>
                  <a:gd name="T70" fmla="*/ 455 w 581"/>
                  <a:gd name="T71" fmla="*/ 248 h 312"/>
                  <a:gd name="T72" fmla="*/ 497 w 581"/>
                  <a:gd name="T73" fmla="*/ 248 h 31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81" h="312">
                    <a:moveTo>
                      <a:pt x="497" y="248"/>
                    </a:moveTo>
                    <a:lnTo>
                      <a:pt x="531" y="200"/>
                    </a:lnTo>
                    <a:lnTo>
                      <a:pt x="556" y="176"/>
                    </a:lnTo>
                    <a:lnTo>
                      <a:pt x="581" y="152"/>
                    </a:lnTo>
                    <a:lnTo>
                      <a:pt x="564" y="120"/>
                    </a:lnTo>
                    <a:lnTo>
                      <a:pt x="522" y="112"/>
                    </a:lnTo>
                    <a:lnTo>
                      <a:pt x="480" y="104"/>
                    </a:lnTo>
                    <a:lnTo>
                      <a:pt x="463" y="80"/>
                    </a:lnTo>
                    <a:lnTo>
                      <a:pt x="413" y="64"/>
                    </a:lnTo>
                    <a:lnTo>
                      <a:pt x="413" y="88"/>
                    </a:lnTo>
                    <a:lnTo>
                      <a:pt x="387" y="104"/>
                    </a:lnTo>
                    <a:lnTo>
                      <a:pt x="345" y="72"/>
                    </a:lnTo>
                    <a:lnTo>
                      <a:pt x="354" y="40"/>
                    </a:lnTo>
                    <a:lnTo>
                      <a:pt x="312" y="40"/>
                    </a:lnTo>
                    <a:lnTo>
                      <a:pt x="269" y="24"/>
                    </a:lnTo>
                    <a:lnTo>
                      <a:pt x="227" y="0"/>
                    </a:lnTo>
                    <a:lnTo>
                      <a:pt x="227" y="24"/>
                    </a:lnTo>
                    <a:lnTo>
                      <a:pt x="202" y="8"/>
                    </a:lnTo>
                    <a:lnTo>
                      <a:pt x="168" y="8"/>
                    </a:lnTo>
                    <a:lnTo>
                      <a:pt x="160" y="40"/>
                    </a:lnTo>
                    <a:lnTo>
                      <a:pt x="118" y="56"/>
                    </a:lnTo>
                    <a:lnTo>
                      <a:pt x="76" y="80"/>
                    </a:lnTo>
                    <a:lnTo>
                      <a:pt x="34" y="88"/>
                    </a:lnTo>
                    <a:lnTo>
                      <a:pt x="0" y="112"/>
                    </a:lnTo>
                    <a:lnTo>
                      <a:pt x="34" y="152"/>
                    </a:lnTo>
                    <a:lnTo>
                      <a:pt x="25" y="176"/>
                    </a:lnTo>
                    <a:lnTo>
                      <a:pt x="84" y="224"/>
                    </a:lnTo>
                    <a:lnTo>
                      <a:pt x="160" y="280"/>
                    </a:lnTo>
                    <a:lnTo>
                      <a:pt x="152" y="288"/>
                    </a:lnTo>
                    <a:lnTo>
                      <a:pt x="194" y="312"/>
                    </a:lnTo>
                    <a:lnTo>
                      <a:pt x="244" y="296"/>
                    </a:lnTo>
                    <a:lnTo>
                      <a:pt x="269" y="248"/>
                    </a:lnTo>
                    <a:lnTo>
                      <a:pt x="345" y="272"/>
                    </a:lnTo>
                    <a:lnTo>
                      <a:pt x="430" y="272"/>
                    </a:lnTo>
                    <a:lnTo>
                      <a:pt x="430" y="280"/>
                    </a:lnTo>
                    <a:lnTo>
                      <a:pt x="455" y="248"/>
                    </a:lnTo>
                    <a:lnTo>
                      <a:pt x="497" y="248"/>
                    </a:lnTo>
                    <a:close/>
                  </a:path>
                </a:pathLst>
              </a:custGeom>
              <a:solidFill>
                <a:srgbClr val="0969A6"/>
              </a:solidFill>
              <a:ln w="12700">
                <a:solidFill>
                  <a:srgbClr val="0969A6"/>
                </a:solidFill>
                <a:prstDash val="solid"/>
                <a:round/>
                <a:headEnd/>
                <a:tailEnd/>
              </a:ln>
            </p:spPr>
            <p:txBody>
              <a:bodyPr/>
              <a:lstStyle/>
              <a:p>
                <a:pPr>
                  <a:defRPr/>
                </a:pPr>
                <a:endParaRPr lang="en-GB" sz="2400" b="1" kern="0">
                  <a:solidFill>
                    <a:srgbClr val="000000"/>
                  </a:solidFill>
                  <a:latin typeface="Calibri" panose="020F0502020204030204"/>
                </a:endParaRPr>
              </a:p>
            </p:txBody>
          </p:sp>
          <p:sp>
            <p:nvSpPr>
              <p:cNvPr id="183" name="Freeform 50"/>
              <p:cNvSpPr>
                <a:spLocks/>
              </p:cNvSpPr>
              <p:nvPr/>
            </p:nvSpPr>
            <p:spPr bwMode="auto">
              <a:xfrm>
                <a:off x="6388481" y="3569653"/>
                <a:ext cx="830271" cy="630279"/>
              </a:xfrm>
              <a:custGeom>
                <a:avLst/>
                <a:gdLst>
                  <a:gd name="T0" fmla="*/ 388 w 548"/>
                  <a:gd name="T1" fmla="*/ 360 h 416"/>
                  <a:gd name="T2" fmla="*/ 379 w 548"/>
                  <a:gd name="T3" fmla="*/ 344 h 416"/>
                  <a:gd name="T4" fmla="*/ 345 w 548"/>
                  <a:gd name="T5" fmla="*/ 328 h 416"/>
                  <a:gd name="T6" fmla="*/ 320 w 548"/>
                  <a:gd name="T7" fmla="*/ 296 h 416"/>
                  <a:gd name="T8" fmla="*/ 270 w 548"/>
                  <a:gd name="T9" fmla="*/ 264 h 416"/>
                  <a:gd name="T10" fmla="*/ 236 w 548"/>
                  <a:gd name="T11" fmla="*/ 216 h 416"/>
                  <a:gd name="T12" fmla="*/ 202 w 548"/>
                  <a:gd name="T13" fmla="*/ 200 h 416"/>
                  <a:gd name="T14" fmla="*/ 219 w 548"/>
                  <a:gd name="T15" fmla="*/ 152 h 416"/>
                  <a:gd name="T16" fmla="*/ 236 w 548"/>
                  <a:gd name="T17" fmla="*/ 152 h 416"/>
                  <a:gd name="T18" fmla="*/ 270 w 548"/>
                  <a:gd name="T19" fmla="*/ 168 h 416"/>
                  <a:gd name="T20" fmla="*/ 278 w 548"/>
                  <a:gd name="T21" fmla="*/ 144 h 416"/>
                  <a:gd name="T22" fmla="*/ 312 w 548"/>
                  <a:gd name="T23" fmla="*/ 136 h 416"/>
                  <a:gd name="T24" fmla="*/ 354 w 548"/>
                  <a:gd name="T25" fmla="*/ 144 h 416"/>
                  <a:gd name="T26" fmla="*/ 404 w 548"/>
                  <a:gd name="T27" fmla="*/ 152 h 416"/>
                  <a:gd name="T28" fmla="*/ 438 w 548"/>
                  <a:gd name="T29" fmla="*/ 144 h 416"/>
                  <a:gd name="T30" fmla="*/ 472 w 548"/>
                  <a:gd name="T31" fmla="*/ 152 h 416"/>
                  <a:gd name="T32" fmla="*/ 522 w 548"/>
                  <a:gd name="T33" fmla="*/ 160 h 416"/>
                  <a:gd name="T34" fmla="*/ 522 w 548"/>
                  <a:gd name="T35" fmla="*/ 128 h 416"/>
                  <a:gd name="T36" fmla="*/ 548 w 548"/>
                  <a:gd name="T37" fmla="*/ 120 h 416"/>
                  <a:gd name="T38" fmla="*/ 522 w 548"/>
                  <a:gd name="T39" fmla="*/ 112 h 416"/>
                  <a:gd name="T40" fmla="*/ 497 w 548"/>
                  <a:gd name="T41" fmla="*/ 80 h 416"/>
                  <a:gd name="T42" fmla="*/ 480 w 548"/>
                  <a:gd name="T43" fmla="*/ 48 h 416"/>
                  <a:gd name="T44" fmla="*/ 421 w 548"/>
                  <a:gd name="T45" fmla="*/ 72 h 416"/>
                  <a:gd name="T46" fmla="*/ 388 w 548"/>
                  <a:gd name="T47" fmla="*/ 72 h 416"/>
                  <a:gd name="T48" fmla="*/ 379 w 548"/>
                  <a:gd name="T49" fmla="*/ 48 h 416"/>
                  <a:gd name="T50" fmla="*/ 345 w 548"/>
                  <a:gd name="T51" fmla="*/ 56 h 416"/>
                  <a:gd name="T52" fmla="*/ 320 w 548"/>
                  <a:gd name="T53" fmla="*/ 40 h 416"/>
                  <a:gd name="T54" fmla="*/ 295 w 548"/>
                  <a:gd name="T55" fmla="*/ 16 h 416"/>
                  <a:gd name="T56" fmla="*/ 261 w 548"/>
                  <a:gd name="T57" fmla="*/ 0 h 416"/>
                  <a:gd name="T58" fmla="*/ 227 w 548"/>
                  <a:gd name="T59" fmla="*/ 8 h 416"/>
                  <a:gd name="T60" fmla="*/ 194 w 548"/>
                  <a:gd name="T61" fmla="*/ 48 h 416"/>
                  <a:gd name="T62" fmla="*/ 194 w 548"/>
                  <a:gd name="T63" fmla="*/ 88 h 416"/>
                  <a:gd name="T64" fmla="*/ 160 w 548"/>
                  <a:gd name="T65" fmla="*/ 96 h 416"/>
                  <a:gd name="T66" fmla="*/ 143 w 548"/>
                  <a:gd name="T67" fmla="*/ 128 h 416"/>
                  <a:gd name="T68" fmla="*/ 109 w 548"/>
                  <a:gd name="T69" fmla="*/ 120 h 416"/>
                  <a:gd name="T70" fmla="*/ 84 w 548"/>
                  <a:gd name="T71" fmla="*/ 104 h 416"/>
                  <a:gd name="T72" fmla="*/ 42 w 548"/>
                  <a:gd name="T73" fmla="*/ 136 h 416"/>
                  <a:gd name="T74" fmla="*/ 8 w 548"/>
                  <a:gd name="T75" fmla="*/ 144 h 416"/>
                  <a:gd name="T76" fmla="*/ 0 w 548"/>
                  <a:gd name="T77" fmla="*/ 144 h 416"/>
                  <a:gd name="T78" fmla="*/ 0 w 548"/>
                  <a:gd name="T79" fmla="*/ 152 h 416"/>
                  <a:gd name="T80" fmla="*/ 34 w 548"/>
                  <a:gd name="T81" fmla="*/ 216 h 416"/>
                  <a:gd name="T82" fmla="*/ 84 w 548"/>
                  <a:gd name="T83" fmla="*/ 152 h 416"/>
                  <a:gd name="T84" fmla="*/ 84 w 548"/>
                  <a:gd name="T85" fmla="*/ 216 h 416"/>
                  <a:gd name="T86" fmla="*/ 126 w 548"/>
                  <a:gd name="T87" fmla="*/ 192 h 416"/>
                  <a:gd name="T88" fmla="*/ 126 w 548"/>
                  <a:gd name="T89" fmla="*/ 240 h 416"/>
                  <a:gd name="T90" fmla="*/ 177 w 548"/>
                  <a:gd name="T91" fmla="*/ 264 h 416"/>
                  <a:gd name="T92" fmla="*/ 160 w 548"/>
                  <a:gd name="T93" fmla="*/ 272 h 416"/>
                  <a:gd name="T94" fmla="*/ 219 w 548"/>
                  <a:gd name="T95" fmla="*/ 312 h 416"/>
                  <a:gd name="T96" fmla="*/ 227 w 548"/>
                  <a:gd name="T97" fmla="*/ 336 h 416"/>
                  <a:gd name="T98" fmla="*/ 253 w 548"/>
                  <a:gd name="T99" fmla="*/ 352 h 416"/>
                  <a:gd name="T100" fmla="*/ 312 w 548"/>
                  <a:gd name="T101" fmla="*/ 360 h 416"/>
                  <a:gd name="T102" fmla="*/ 371 w 548"/>
                  <a:gd name="T103" fmla="*/ 384 h 416"/>
                  <a:gd name="T104" fmla="*/ 312 w 548"/>
                  <a:gd name="T105" fmla="*/ 392 h 416"/>
                  <a:gd name="T106" fmla="*/ 413 w 548"/>
                  <a:gd name="T107" fmla="*/ 416 h 416"/>
                  <a:gd name="T108" fmla="*/ 413 w 548"/>
                  <a:gd name="T109" fmla="*/ 384 h 416"/>
                  <a:gd name="T110" fmla="*/ 388 w 548"/>
                  <a:gd name="T111" fmla="*/ 360 h 41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48" h="416">
                    <a:moveTo>
                      <a:pt x="388" y="360"/>
                    </a:moveTo>
                    <a:lnTo>
                      <a:pt x="379" y="344"/>
                    </a:lnTo>
                    <a:lnTo>
                      <a:pt x="345" y="328"/>
                    </a:lnTo>
                    <a:lnTo>
                      <a:pt x="320" y="296"/>
                    </a:lnTo>
                    <a:lnTo>
                      <a:pt x="270" y="264"/>
                    </a:lnTo>
                    <a:lnTo>
                      <a:pt x="236" y="216"/>
                    </a:lnTo>
                    <a:lnTo>
                      <a:pt x="202" y="200"/>
                    </a:lnTo>
                    <a:lnTo>
                      <a:pt x="219" y="152"/>
                    </a:lnTo>
                    <a:lnTo>
                      <a:pt x="236" y="152"/>
                    </a:lnTo>
                    <a:lnTo>
                      <a:pt x="270" y="168"/>
                    </a:lnTo>
                    <a:lnTo>
                      <a:pt x="278" y="144"/>
                    </a:lnTo>
                    <a:lnTo>
                      <a:pt x="312" y="136"/>
                    </a:lnTo>
                    <a:lnTo>
                      <a:pt x="354" y="144"/>
                    </a:lnTo>
                    <a:lnTo>
                      <a:pt x="404" y="152"/>
                    </a:lnTo>
                    <a:lnTo>
                      <a:pt x="438" y="144"/>
                    </a:lnTo>
                    <a:lnTo>
                      <a:pt x="472" y="152"/>
                    </a:lnTo>
                    <a:lnTo>
                      <a:pt x="522" y="160"/>
                    </a:lnTo>
                    <a:lnTo>
                      <a:pt x="522" y="128"/>
                    </a:lnTo>
                    <a:lnTo>
                      <a:pt x="548" y="120"/>
                    </a:lnTo>
                    <a:lnTo>
                      <a:pt x="522" y="112"/>
                    </a:lnTo>
                    <a:lnTo>
                      <a:pt x="497" y="80"/>
                    </a:lnTo>
                    <a:lnTo>
                      <a:pt x="480" y="48"/>
                    </a:lnTo>
                    <a:lnTo>
                      <a:pt x="421" y="72"/>
                    </a:lnTo>
                    <a:lnTo>
                      <a:pt x="388" y="72"/>
                    </a:lnTo>
                    <a:lnTo>
                      <a:pt x="379" y="48"/>
                    </a:lnTo>
                    <a:lnTo>
                      <a:pt x="345" y="56"/>
                    </a:lnTo>
                    <a:lnTo>
                      <a:pt x="320" y="40"/>
                    </a:lnTo>
                    <a:lnTo>
                      <a:pt x="295" y="16"/>
                    </a:lnTo>
                    <a:lnTo>
                      <a:pt x="261" y="0"/>
                    </a:lnTo>
                    <a:lnTo>
                      <a:pt x="227" y="8"/>
                    </a:lnTo>
                    <a:lnTo>
                      <a:pt x="194" y="48"/>
                    </a:lnTo>
                    <a:lnTo>
                      <a:pt x="194" y="88"/>
                    </a:lnTo>
                    <a:lnTo>
                      <a:pt x="160" y="96"/>
                    </a:lnTo>
                    <a:lnTo>
                      <a:pt x="143" y="128"/>
                    </a:lnTo>
                    <a:lnTo>
                      <a:pt x="109" y="120"/>
                    </a:lnTo>
                    <a:lnTo>
                      <a:pt x="84" y="104"/>
                    </a:lnTo>
                    <a:lnTo>
                      <a:pt x="42" y="136"/>
                    </a:lnTo>
                    <a:lnTo>
                      <a:pt x="8" y="144"/>
                    </a:lnTo>
                    <a:lnTo>
                      <a:pt x="0" y="144"/>
                    </a:lnTo>
                    <a:lnTo>
                      <a:pt x="0" y="152"/>
                    </a:lnTo>
                    <a:lnTo>
                      <a:pt x="34" y="216"/>
                    </a:lnTo>
                    <a:lnTo>
                      <a:pt x="84" y="152"/>
                    </a:lnTo>
                    <a:lnTo>
                      <a:pt x="84" y="216"/>
                    </a:lnTo>
                    <a:lnTo>
                      <a:pt x="126" y="192"/>
                    </a:lnTo>
                    <a:lnTo>
                      <a:pt x="126" y="240"/>
                    </a:lnTo>
                    <a:lnTo>
                      <a:pt x="177" y="264"/>
                    </a:lnTo>
                    <a:lnTo>
                      <a:pt x="160" y="272"/>
                    </a:lnTo>
                    <a:lnTo>
                      <a:pt x="219" y="312"/>
                    </a:lnTo>
                    <a:lnTo>
                      <a:pt x="227" y="336"/>
                    </a:lnTo>
                    <a:lnTo>
                      <a:pt x="253" y="352"/>
                    </a:lnTo>
                    <a:lnTo>
                      <a:pt x="312" y="360"/>
                    </a:lnTo>
                    <a:lnTo>
                      <a:pt x="371" y="384"/>
                    </a:lnTo>
                    <a:lnTo>
                      <a:pt x="312" y="392"/>
                    </a:lnTo>
                    <a:lnTo>
                      <a:pt x="413" y="416"/>
                    </a:lnTo>
                    <a:lnTo>
                      <a:pt x="413" y="384"/>
                    </a:lnTo>
                    <a:lnTo>
                      <a:pt x="388" y="360"/>
                    </a:lnTo>
                    <a:close/>
                  </a:path>
                </a:pathLst>
              </a:custGeom>
              <a:solidFill>
                <a:srgbClr val="0969A6"/>
              </a:solidFill>
              <a:ln w="9525">
                <a:solidFill>
                  <a:srgbClr val="0969A6"/>
                </a:solidFill>
                <a:round/>
                <a:headEnd/>
                <a:tailEnd/>
              </a:ln>
              <a:extLst/>
            </p:spPr>
            <p:txBody>
              <a:bodyPr/>
              <a:lstStyle/>
              <a:p>
                <a:pPr>
                  <a:defRPr/>
                </a:pPr>
                <a:endParaRPr lang="en-GB" sz="2400" b="1" kern="0">
                  <a:solidFill>
                    <a:srgbClr val="000000"/>
                  </a:solidFill>
                  <a:latin typeface="Calibri" panose="020F0502020204030204"/>
                </a:endParaRPr>
              </a:p>
            </p:txBody>
          </p:sp>
          <p:sp>
            <p:nvSpPr>
              <p:cNvPr id="184" name="Freeform 51"/>
              <p:cNvSpPr>
                <a:spLocks/>
              </p:cNvSpPr>
              <p:nvPr/>
            </p:nvSpPr>
            <p:spPr bwMode="auto">
              <a:xfrm>
                <a:off x="6376360" y="3484808"/>
                <a:ext cx="421196" cy="303019"/>
              </a:xfrm>
              <a:custGeom>
                <a:avLst/>
                <a:gdLst>
                  <a:gd name="T0" fmla="*/ 50 w 278"/>
                  <a:gd name="T1" fmla="*/ 192 h 200"/>
                  <a:gd name="T2" fmla="*/ 92 w 278"/>
                  <a:gd name="T3" fmla="*/ 160 h 200"/>
                  <a:gd name="T4" fmla="*/ 117 w 278"/>
                  <a:gd name="T5" fmla="*/ 176 h 200"/>
                  <a:gd name="T6" fmla="*/ 151 w 278"/>
                  <a:gd name="T7" fmla="*/ 184 h 200"/>
                  <a:gd name="T8" fmla="*/ 168 w 278"/>
                  <a:gd name="T9" fmla="*/ 152 h 200"/>
                  <a:gd name="T10" fmla="*/ 202 w 278"/>
                  <a:gd name="T11" fmla="*/ 144 h 200"/>
                  <a:gd name="T12" fmla="*/ 202 w 278"/>
                  <a:gd name="T13" fmla="*/ 104 h 200"/>
                  <a:gd name="T14" fmla="*/ 235 w 278"/>
                  <a:gd name="T15" fmla="*/ 64 h 200"/>
                  <a:gd name="T16" fmla="*/ 278 w 278"/>
                  <a:gd name="T17" fmla="*/ 48 h 200"/>
                  <a:gd name="T18" fmla="*/ 235 w 278"/>
                  <a:gd name="T19" fmla="*/ 0 h 200"/>
                  <a:gd name="T20" fmla="*/ 227 w 278"/>
                  <a:gd name="T21" fmla="*/ 8 h 200"/>
                  <a:gd name="T22" fmla="*/ 227 w 278"/>
                  <a:gd name="T23" fmla="*/ 32 h 200"/>
                  <a:gd name="T24" fmla="*/ 185 w 278"/>
                  <a:gd name="T25" fmla="*/ 40 h 200"/>
                  <a:gd name="T26" fmla="*/ 134 w 278"/>
                  <a:gd name="T27" fmla="*/ 40 h 200"/>
                  <a:gd name="T28" fmla="*/ 101 w 278"/>
                  <a:gd name="T29" fmla="*/ 64 h 200"/>
                  <a:gd name="T30" fmla="*/ 42 w 278"/>
                  <a:gd name="T31" fmla="*/ 64 h 200"/>
                  <a:gd name="T32" fmla="*/ 8 w 278"/>
                  <a:gd name="T33" fmla="*/ 72 h 200"/>
                  <a:gd name="T34" fmla="*/ 0 w 278"/>
                  <a:gd name="T35" fmla="*/ 96 h 200"/>
                  <a:gd name="T36" fmla="*/ 8 w 278"/>
                  <a:gd name="T37" fmla="*/ 152 h 200"/>
                  <a:gd name="T38" fmla="*/ 0 w 278"/>
                  <a:gd name="T39" fmla="*/ 160 h 200"/>
                  <a:gd name="T40" fmla="*/ 25 w 278"/>
                  <a:gd name="T41" fmla="*/ 152 h 200"/>
                  <a:gd name="T42" fmla="*/ 8 w 278"/>
                  <a:gd name="T43" fmla="*/ 176 h 200"/>
                  <a:gd name="T44" fmla="*/ 8 w 278"/>
                  <a:gd name="T45" fmla="*/ 200 h 200"/>
                  <a:gd name="T46" fmla="*/ 16 w 278"/>
                  <a:gd name="T47" fmla="*/ 200 h 200"/>
                  <a:gd name="T48" fmla="*/ 50 w 278"/>
                  <a:gd name="T49" fmla="*/ 192 h 2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78" h="200">
                    <a:moveTo>
                      <a:pt x="50" y="192"/>
                    </a:moveTo>
                    <a:lnTo>
                      <a:pt x="92" y="160"/>
                    </a:lnTo>
                    <a:lnTo>
                      <a:pt x="117" y="176"/>
                    </a:lnTo>
                    <a:lnTo>
                      <a:pt x="151" y="184"/>
                    </a:lnTo>
                    <a:lnTo>
                      <a:pt x="168" y="152"/>
                    </a:lnTo>
                    <a:lnTo>
                      <a:pt x="202" y="144"/>
                    </a:lnTo>
                    <a:lnTo>
                      <a:pt x="202" y="104"/>
                    </a:lnTo>
                    <a:lnTo>
                      <a:pt x="235" y="64"/>
                    </a:lnTo>
                    <a:lnTo>
                      <a:pt x="278" y="48"/>
                    </a:lnTo>
                    <a:lnTo>
                      <a:pt x="235" y="0"/>
                    </a:lnTo>
                    <a:lnTo>
                      <a:pt x="227" y="8"/>
                    </a:lnTo>
                    <a:lnTo>
                      <a:pt x="227" y="32"/>
                    </a:lnTo>
                    <a:lnTo>
                      <a:pt x="185" y="40"/>
                    </a:lnTo>
                    <a:lnTo>
                      <a:pt x="134" y="40"/>
                    </a:lnTo>
                    <a:lnTo>
                      <a:pt x="101" y="64"/>
                    </a:lnTo>
                    <a:lnTo>
                      <a:pt x="42" y="64"/>
                    </a:lnTo>
                    <a:lnTo>
                      <a:pt x="8" y="72"/>
                    </a:lnTo>
                    <a:lnTo>
                      <a:pt x="0" y="96"/>
                    </a:lnTo>
                    <a:lnTo>
                      <a:pt x="8" y="152"/>
                    </a:lnTo>
                    <a:lnTo>
                      <a:pt x="0" y="160"/>
                    </a:lnTo>
                    <a:lnTo>
                      <a:pt x="25" y="152"/>
                    </a:lnTo>
                    <a:lnTo>
                      <a:pt x="8" y="176"/>
                    </a:lnTo>
                    <a:lnTo>
                      <a:pt x="8" y="200"/>
                    </a:lnTo>
                    <a:lnTo>
                      <a:pt x="16" y="200"/>
                    </a:lnTo>
                    <a:lnTo>
                      <a:pt x="50" y="192"/>
                    </a:lnTo>
                    <a:close/>
                  </a:path>
                </a:pathLst>
              </a:custGeom>
              <a:solidFill>
                <a:srgbClr val="70AD47">
                  <a:lumMod val="50000"/>
                </a:srgbClr>
              </a:solidFill>
              <a:ln w="28575">
                <a:noFill/>
                <a:prstDash val="solid"/>
                <a:round/>
                <a:headEnd/>
                <a:tailEnd/>
              </a:ln>
              <a:extLst/>
            </p:spPr>
            <p:txBody>
              <a:bodyPr/>
              <a:lstStyle/>
              <a:p>
                <a:pPr>
                  <a:defRPr/>
                </a:pPr>
                <a:endParaRPr lang="en-GB" sz="2400" b="1" kern="0">
                  <a:solidFill>
                    <a:srgbClr val="000000"/>
                  </a:solidFill>
                  <a:latin typeface="Calibri" panose="020F0502020204030204"/>
                </a:endParaRPr>
              </a:p>
            </p:txBody>
          </p:sp>
          <p:sp>
            <p:nvSpPr>
              <p:cNvPr id="185" name="Freeform 53"/>
              <p:cNvSpPr>
                <a:spLocks/>
              </p:cNvSpPr>
              <p:nvPr/>
            </p:nvSpPr>
            <p:spPr bwMode="auto">
              <a:xfrm>
                <a:off x="6694529" y="3775706"/>
                <a:ext cx="587856" cy="484830"/>
              </a:xfrm>
              <a:custGeom>
                <a:avLst/>
                <a:gdLst>
                  <a:gd name="T0" fmla="*/ 287 w 388"/>
                  <a:gd name="T1" fmla="*/ 264 h 320"/>
                  <a:gd name="T2" fmla="*/ 312 w 388"/>
                  <a:gd name="T3" fmla="*/ 248 h 320"/>
                  <a:gd name="T4" fmla="*/ 320 w 388"/>
                  <a:gd name="T5" fmla="*/ 216 h 320"/>
                  <a:gd name="T6" fmla="*/ 346 w 388"/>
                  <a:gd name="T7" fmla="*/ 216 h 320"/>
                  <a:gd name="T8" fmla="*/ 337 w 388"/>
                  <a:gd name="T9" fmla="*/ 192 h 320"/>
                  <a:gd name="T10" fmla="*/ 388 w 388"/>
                  <a:gd name="T11" fmla="*/ 176 h 320"/>
                  <a:gd name="T12" fmla="*/ 362 w 388"/>
                  <a:gd name="T13" fmla="*/ 136 h 320"/>
                  <a:gd name="T14" fmla="*/ 388 w 388"/>
                  <a:gd name="T15" fmla="*/ 120 h 320"/>
                  <a:gd name="T16" fmla="*/ 346 w 388"/>
                  <a:gd name="T17" fmla="*/ 96 h 320"/>
                  <a:gd name="T18" fmla="*/ 337 w 388"/>
                  <a:gd name="T19" fmla="*/ 64 h 320"/>
                  <a:gd name="T20" fmla="*/ 337 w 388"/>
                  <a:gd name="T21" fmla="*/ 32 h 320"/>
                  <a:gd name="T22" fmla="*/ 304 w 388"/>
                  <a:gd name="T23" fmla="*/ 32 h 320"/>
                  <a:gd name="T24" fmla="*/ 295 w 388"/>
                  <a:gd name="T25" fmla="*/ 16 h 320"/>
                  <a:gd name="T26" fmla="*/ 270 w 388"/>
                  <a:gd name="T27" fmla="*/ 16 h 320"/>
                  <a:gd name="T28" fmla="*/ 236 w 388"/>
                  <a:gd name="T29" fmla="*/ 8 h 320"/>
                  <a:gd name="T30" fmla="*/ 202 w 388"/>
                  <a:gd name="T31" fmla="*/ 16 h 320"/>
                  <a:gd name="T32" fmla="*/ 152 w 388"/>
                  <a:gd name="T33" fmla="*/ 8 h 320"/>
                  <a:gd name="T34" fmla="*/ 110 w 388"/>
                  <a:gd name="T35" fmla="*/ 0 h 320"/>
                  <a:gd name="T36" fmla="*/ 76 w 388"/>
                  <a:gd name="T37" fmla="*/ 8 h 320"/>
                  <a:gd name="T38" fmla="*/ 68 w 388"/>
                  <a:gd name="T39" fmla="*/ 32 h 320"/>
                  <a:gd name="T40" fmla="*/ 34 w 388"/>
                  <a:gd name="T41" fmla="*/ 16 h 320"/>
                  <a:gd name="T42" fmla="*/ 17 w 388"/>
                  <a:gd name="T43" fmla="*/ 16 h 320"/>
                  <a:gd name="T44" fmla="*/ 0 w 388"/>
                  <a:gd name="T45" fmla="*/ 64 h 320"/>
                  <a:gd name="T46" fmla="*/ 34 w 388"/>
                  <a:gd name="T47" fmla="*/ 80 h 320"/>
                  <a:gd name="T48" fmla="*/ 68 w 388"/>
                  <a:gd name="T49" fmla="*/ 128 h 320"/>
                  <a:gd name="T50" fmla="*/ 118 w 388"/>
                  <a:gd name="T51" fmla="*/ 160 h 320"/>
                  <a:gd name="T52" fmla="*/ 143 w 388"/>
                  <a:gd name="T53" fmla="*/ 192 h 320"/>
                  <a:gd name="T54" fmla="*/ 177 w 388"/>
                  <a:gd name="T55" fmla="*/ 208 h 320"/>
                  <a:gd name="T56" fmla="*/ 186 w 388"/>
                  <a:gd name="T57" fmla="*/ 224 h 320"/>
                  <a:gd name="T58" fmla="*/ 211 w 388"/>
                  <a:gd name="T59" fmla="*/ 248 h 320"/>
                  <a:gd name="T60" fmla="*/ 211 w 388"/>
                  <a:gd name="T61" fmla="*/ 280 h 320"/>
                  <a:gd name="T62" fmla="*/ 295 w 388"/>
                  <a:gd name="T63" fmla="*/ 320 h 320"/>
                  <a:gd name="T64" fmla="*/ 295 w 388"/>
                  <a:gd name="T65" fmla="*/ 280 h 320"/>
                  <a:gd name="T66" fmla="*/ 287 w 388"/>
                  <a:gd name="T67" fmla="*/ 264 h 3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88" h="320">
                    <a:moveTo>
                      <a:pt x="287" y="264"/>
                    </a:moveTo>
                    <a:lnTo>
                      <a:pt x="312" y="248"/>
                    </a:lnTo>
                    <a:lnTo>
                      <a:pt x="320" y="216"/>
                    </a:lnTo>
                    <a:lnTo>
                      <a:pt x="346" y="216"/>
                    </a:lnTo>
                    <a:lnTo>
                      <a:pt x="337" y="192"/>
                    </a:lnTo>
                    <a:lnTo>
                      <a:pt x="388" y="176"/>
                    </a:lnTo>
                    <a:lnTo>
                      <a:pt x="362" y="136"/>
                    </a:lnTo>
                    <a:lnTo>
                      <a:pt x="388" y="120"/>
                    </a:lnTo>
                    <a:lnTo>
                      <a:pt x="346" y="96"/>
                    </a:lnTo>
                    <a:lnTo>
                      <a:pt x="337" y="64"/>
                    </a:lnTo>
                    <a:lnTo>
                      <a:pt x="337" y="32"/>
                    </a:lnTo>
                    <a:lnTo>
                      <a:pt x="304" y="32"/>
                    </a:lnTo>
                    <a:lnTo>
                      <a:pt x="295" y="16"/>
                    </a:lnTo>
                    <a:lnTo>
                      <a:pt x="270" y="16"/>
                    </a:lnTo>
                    <a:lnTo>
                      <a:pt x="236" y="8"/>
                    </a:lnTo>
                    <a:lnTo>
                      <a:pt x="202" y="16"/>
                    </a:lnTo>
                    <a:lnTo>
                      <a:pt x="152" y="8"/>
                    </a:lnTo>
                    <a:lnTo>
                      <a:pt x="110" y="0"/>
                    </a:lnTo>
                    <a:lnTo>
                      <a:pt x="76" y="8"/>
                    </a:lnTo>
                    <a:lnTo>
                      <a:pt x="68" y="32"/>
                    </a:lnTo>
                    <a:lnTo>
                      <a:pt x="34" y="16"/>
                    </a:lnTo>
                    <a:lnTo>
                      <a:pt x="17" y="16"/>
                    </a:lnTo>
                    <a:lnTo>
                      <a:pt x="0" y="64"/>
                    </a:lnTo>
                    <a:lnTo>
                      <a:pt x="34" y="80"/>
                    </a:lnTo>
                    <a:lnTo>
                      <a:pt x="68" y="128"/>
                    </a:lnTo>
                    <a:lnTo>
                      <a:pt x="118" y="160"/>
                    </a:lnTo>
                    <a:lnTo>
                      <a:pt x="143" y="192"/>
                    </a:lnTo>
                    <a:lnTo>
                      <a:pt x="177" y="208"/>
                    </a:lnTo>
                    <a:lnTo>
                      <a:pt x="186" y="224"/>
                    </a:lnTo>
                    <a:lnTo>
                      <a:pt x="211" y="248"/>
                    </a:lnTo>
                    <a:lnTo>
                      <a:pt x="211" y="280"/>
                    </a:lnTo>
                    <a:lnTo>
                      <a:pt x="295" y="320"/>
                    </a:lnTo>
                    <a:lnTo>
                      <a:pt x="295" y="280"/>
                    </a:lnTo>
                    <a:lnTo>
                      <a:pt x="287" y="264"/>
                    </a:lnTo>
                    <a:close/>
                  </a:path>
                </a:pathLst>
              </a:custGeom>
              <a:solidFill>
                <a:srgbClr val="00A0C6"/>
              </a:solidFill>
              <a:ln w="9525">
                <a:noFill/>
                <a:round/>
                <a:headEnd/>
                <a:tailEnd/>
              </a:ln>
              <a:extLst/>
            </p:spPr>
            <p:txBody>
              <a:bodyPr/>
              <a:lstStyle/>
              <a:p>
                <a:pPr>
                  <a:defRPr/>
                </a:pPr>
                <a:endParaRPr lang="en-GB" sz="2400" b="1" kern="0">
                  <a:solidFill>
                    <a:srgbClr val="000000"/>
                  </a:solidFill>
                  <a:latin typeface="Calibri" panose="020F0502020204030204"/>
                </a:endParaRPr>
              </a:p>
            </p:txBody>
          </p:sp>
          <p:sp>
            <p:nvSpPr>
              <p:cNvPr id="186" name="Freeform 54"/>
              <p:cNvSpPr>
                <a:spLocks/>
              </p:cNvSpPr>
              <p:nvPr/>
            </p:nvSpPr>
            <p:spPr bwMode="auto">
              <a:xfrm>
                <a:off x="6732407" y="3121186"/>
                <a:ext cx="868148" cy="557554"/>
              </a:xfrm>
              <a:custGeom>
                <a:avLst/>
                <a:gdLst>
                  <a:gd name="T0" fmla="*/ 295 w 573"/>
                  <a:gd name="T1" fmla="*/ 320 h 368"/>
                  <a:gd name="T2" fmla="*/ 329 w 573"/>
                  <a:gd name="T3" fmla="*/ 304 h 368"/>
                  <a:gd name="T4" fmla="*/ 380 w 573"/>
                  <a:gd name="T5" fmla="*/ 304 h 368"/>
                  <a:gd name="T6" fmla="*/ 413 w 573"/>
                  <a:gd name="T7" fmla="*/ 288 h 368"/>
                  <a:gd name="T8" fmla="*/ 439 w 573"/>
                  <a:gd name="T9" fmla="*/ 272 h 368"/>
                  <a:gd name="T10" fmla="*/ 455 w 573"/>
                  <a:gd name="T11" fmla="*/ 264 h 368"/>
                  <a:gd name="T12" fmla="*/ 464 w 573"/>
                  <a:gd name="T13" fmla="*/ 224 h 368"/>
                  <a:gd name="T14" fmla="*/ 472 w 573"/>
                  <a:gd name="T15" fmla="*/ 200 h 368"/>
                  <a:gd name="T16" fmla="*/ 498 w 573"/>
                  <a:gd name="T17" fmla="*/ 168 h 368"/>
                  <a:gd name="T18" fmla="*/ 523 w 573"/>
                  <a:gd name="T19" fmla="*/ 112 h 368"/>
                  <a:gd name="T20" fmla="*/ 548 w 573"/>
                  <a:gd name="T21" fmla="*/ 72 h 368"/>
                  <a:gd name="T22" fmla="*/ 573 w 573"/>
                  <a:gd name="T23" fmla="*/ 48 h 368"/>
                  <a:gd name="T24" fmla="*/ 548 w 573"/>
                  <a:gd name="T25" fmla="*/ 24 h 368"/>
                  <a:gd name="T26" fmla="*/ 514 w 573"/>
                  <a:gd name="T27" fmla="*/ 0 h 368"/>
                  <a:gd name="T28" fmla="*/ 472 w 573"/>
                  <a:gd name="T29" fmla="*/ 8 h 368"/>
                  <a:gd name="T30" fmla="*/ 447 w 573"/>
                  <a:gd name="T31" fmla="*/ 0 h 368"/>
                  <a:gd name="T32" fmla="*/ 405 w 573"/>
                  <a:gd name="T33" fmla="*/ 8 h 368"/>
                  <a:gd name="T34" fmla="*/ 371 w 573"/>
                  <a:gd name="T35" fmla="*/ 8 h 368"/>
                  <a:gd name="T36" fmla="*/ 329 w 573"/>
                  <a:gd name="T37" fmla="*/ 56 h 368"/>
                  <a:gd name="T38" fmla="*/ 287 w 573"/>
                  <a:gd name="T39" fmla="*/ 48 h 368"/>
                  <a:gd name="T40" fmla="*/ 279 w 573"/>
                  <a:gd name="T41" fmla="*/ 64 h 368"/>
                  <a:gd name="T42" fmla="*/ 228 w 573"/>
                  <a:gd name="T43" fmla="*/ 80 h 368"/>
                  <a:gd name="T44" fmla="*/ 228 w 573"/>
                  <a:gd name="T45" fmla="*/ 112 h 368"/>
                  <a:gd name="T46" fmla="*/ 110 w 573"/>
                  <a:gd name="T47" fmla="*/ 128 h 368"/>
                  <a:gd name="T48" fmla="*/ 85 w 573"/>
                  <a:gd name="T49" fmla="*/ 112 h 368"/>
                  <a:gd name="T50" fmla="*/ 68 w 573"/>
                  <a:gd name="T51" fmla="*/ 104 h 368"/>
                  <a:gd name="T52" fmla="*/ 68 w 573"/>
                  <a:gd name="T53" fmla="*/ 128 h 368"/>
                  <a:gd name="T54" fmla="*/ 26 w 573"/>
                  <a:gd name="T55" fmla="*/ 144 h 368"/>
                  <a:gd name="T56" fmla="*/ 26 w 573"/>
                  <a:gd name="T57" fmla="*/ 184 h 368"/>
                  <a:gd name="T58" fmla="*/ 17 w 573"/>
                  <a:gd name="T59" fmla="*/ 224 h 368"/>
                  <a:gd name="T60" fmla="*/ 0 w 573"/>
                  <a:gd name="T61" fmla="*/ 240 h 368"/>
                  <a:gd name="T62" fmla="*/ 43 w 573"/>
                  <a:gd name="T63" fmla="*/ 288 h 368"/>
                  <a:gd name="T64" fmla="*/ 34 w 573"/>
                  <a:gd name="T65" fmla="*/ 296 h 368"/>
                  <a:gd name="T66" fmla="*/ 68 w 573"/>
                  <a:gd name="T67" fmla="*/ 312 h 368"/>
                  <a:gd name="T68" fmla="*/ 93 w 573"/>
                  <a:gd name="T69" fmla="*/ 336 h 368"/>
                  <a:gd name="T70" fmla="*/ 118 w 573"/>
                  <a:gd name="T71" fmla="*/ 352 h 368"/>
                  <a:gd name="T72" fmla="*/ 152 w 573"/>
                  <a:gd name="T73" fmla="*/ 344 h 368"/>
                  <a:gd name="T74" fmla="*/ 161 w 573"/>
                  <a:gd name="T75" fmla="*/ 368 h 368"/>
                  <a:gd name="T76" fmla="*/ 194 w 573"/>
                  <a:gd name="T77" fmla="*/ 368 h 368"/>
                  <a:gd name="T78" fmla="*/ 253 w 573"/>
                  <a:gd name="T79" fmla="*/ 344 h 368"/>
                  <a:gd name="T80" fmla="*/ 262 w 573"/>
                  <a:gd name="T81" fmla="*/ 344 h 368"/>
                  <a:gd name="T82" fmla="*/ 270 w 573"/>
                  <a:gd name="T83" fmla="*/ 320 h 368"/>
                  <a:gd name="T84" fmla="*/ 295 w 573"/>
                  <a:gd name="T85" fmla="*/ 320 h 36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73" h="368">
                    <a:moveTo>
                      <a:pt x="295" y="320"/>
                    </a:moveTo>
                    <a:lnTo>
                      <a:pt x="329" y="304"/>
                    </a:lnTo>
                    <a:lnTo>
                      <a:pt x="380" y="304"/>
                    </a:lnTo>
                    <a:lnTo>
                      <a:pt x="413" y="288"/>
                    </a:lnTo>
                    <a:lnTo>
                      <a:pt x="439" y="272"/>
                    </a:lnTo>
                    <a:lnTo>
                      <a:pt x="455" y="264"/>
                    </a:lnTo>
                    <a:lnTo>
                      <a:pt x="464" y="224"/>
                    </a:lnTo>
                    <a:lnTo>
                      <a:pt x="472" y="200"/>
                    </a:lnTo>
                    <a:lnTo>
                      <a:pt x="498" y="168"/>
                    </a:lnTo>
                    <a:lnTo>
                      <a:pt x="523" y="112"/>
                    </a:lnTo>
                    <a:lnTo>
                      <a:pt x="548" y="72"/>
                    </a:lnTo>
                    <a:lnTo>
                      <a:pt x="573" y="48"/>
                    </a:lnTo>
                    <a:lnTo>
                      <a:pt x="548" y="24"/>
                    </a:lnTo>
                    <a:lnTo>
                      <a:pt x="514" y="0"/>
                    </a:lnTo>
                    <a:lnTo>
                      <a:pt x="472" y="8"/>
                    </a:lnTo>
                    <a:lnTo>
                      <a:pt x="447" y="0"/>
                    </a:lnTo>
                    <a:lnTo>
                      <a:pt x="405" y="8"/>
                    </a:lnTo>
                    <a:lnTo>
                      <a:pt x="371" y="8"/>
                    </a:lnTo>
                    <a:lnTo>
                      <a:pt x="329" y="56"/>
                    </a:lnTo>
                    <a:lnTo>
                      <a:pt x="287" y="48"/>
                    </a:lnTo>
                    <a:lnTo>
                      <a:pt x="279" y="64"/>
                    </a:lnTo>
                    <a:lnTo>
                      <a:pt x="228" y="80"/>
                    </a:lnTo>
                    <a:lnTo>
                      <a:pt x="228" y="112"/>
                    </a:lnTo>
                    <a:lnTo>
                      <a:pt x="110" y="128"/>
                    </a:lnTo>
                    <a:lnTo>
                      <a:pt x="85" y="112"/>
                    </a:lnTo>
                    <a:lnTo>
                      <a:pt x="68" y="104"/>
                    </a:lnTo>
                    <a:lnTo>
                      <a:pt x="68" y="128"/>
                    </a:lnTo>
                    <a:lnTo>
                      <a:pt x="26" y="144"/>
                    </a:lnTo>
                    <a:lnTo>
                      <a:pt x="26" y="184"/>
                    </a:lnTo>
                    <a:lnTo>
                      <a:pt x="17" y="224"/>
                    </a:lnTo>
                    <a:lnTo>
                      <a:pt x="0" y="240"/>
                    </a:lnTo>
                    <a:lnTo>
                      <a:pt x="43" y="288"/>
                    </a:lnTo>
                    <a:lnTo>
                      <a:pt x="34" y="296"/>
                    </a:lnTo>
                    <a:lnTo>
                      <a:pt x="68" y="312"/>
                    </a:lnTo>
                    <a:lnTo>
                      <a:pt x="93" y="336"/>
                    </a:lnTo>
                    <a:lnTo>
                      <a:pt x="118" y="352"/>
                    </a:lnTo>
                    <a:lnTo>
                      <a:pt x="152" y="344"/>
                    </a:lnTo>
                    <a:lnTo>
                      <a:pt x="161" y="368"/>
                    </a:lnTo>
                    <a:lnTo>
                      <a:pt x="194" y="368"/>
                    </a:lnTo>
                    <a:lnTo>
                      <a:pt x="253" y="344"/>
                    </a:lnTo>
                    <a:lnTo>
                      <a:pt x="262" y="344"/>
                    </a:lnTo>
                    <a:lnTo>
                      <a:pt x="270" y="320"/>
                    </a:lnTo>
                    <a:lnTo>
                      <a:pt x="295" y="320"/>
                    </a:lnTo>
                    <a:close/>
                  </a:path>
                </a:pathLst>
              </a:custGeom>
              <a:solidFill>
                <a:srgbClr val="0969A6"/>
              </a:solidFill>
              <a:ln w="12700">
                <a:solidFill>
                  <a:srgbClr val="0969A6"/>
                </a:solidFill>
                <a:round/>
                <a:headEnd/>
                <a:tailEnd/>
              </a:ln>
              <a:extLst/>
            </p:spPr>
            <p:txBody>
              <a:bodyPr/>
              <a:lstStyle/>
              <a:p>
                <a:pPr>
                  <a:defRPr/>
                </a:pPr>
                <a:endParaRPr lang="en-GB" sz="2400" b="1" kern="0">
                  <a:solidFill>
                    <a:srgbClr val="000000"/>
                  </a:solidFill>
                  <a:latin typeface="Calibri" panose="020F0502020204030204"/>
                </a:endParaRPr>
              </a:p>
            </p:txBody>
          </p:sp>
          <p:sp>
            <p:nvSpPr>
              <p:cNvPr id="187" name="Freeform 57"/>
              <p:cNvSpPr>
                <a:spLocks/>
              </p:cNvSpPr>
              <p:nvPr/>
            </p:nvSpPr>
            <p:spPr bwMode="auto">
              <a:xfrm>
                <a:off x="7421774" y="3121186"/>
                <a:ext cx="39392" cy="12121"/>
              </a:xfrm>
              <a:custGeom>
                <a:avLst/>
                <a:gdLst>
                  <a:gd name="T0" fmla="*/ 17 w 26"/>
                  <a:gd name="T1" fmla="*/ 8 h 8"/>
                  <a:gd name="T2" fmla="*/ 26 w 26"/>
                  <a:gd name="T3" fmla="*/ 8 h 8"/>
                  <a:gd name="T4" fmla="*/ 0 w 26"/>
                  <a:gd name="T5" fmla="*/ 0 h 8"/>
                  <a:gd name="T6" fmla="*/ 17 w 26"/>
                  <a:gd name="T7" fmla="*/ 8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8">
                    <a:moveTo>
                      <a:pt x="17" y="8"/>
                    </a:moveTo>
                    <a:lnTo>
                      <a:pt x="26" y="8"/>
                    </a:lnTo>
                    <a:lnTo>
                      <a:pt x="0" y="0"/>
                    </a:lnTo>
                    <a:lnTo>
                      <a:pt x="17" y="8"/>
                    </a:lnTo>
                    <a:close/>
                  </a:path>
                </a:pathLst>
              </a:custGeom>
              <a:noFill/>
              <a:ln w="28575">
                <a:noFill/>
                <a:prstDash val="solid"/>
                <a:round/>
                <a:headEnd/>
                <a:tailEnd/>
              </a:ln>
              <a:extLst>
                <a:ext uri="{909E8E84-426E-40DD-AFC4-6F175D3DCCD1}">
                  <a14:hiddenFill xmlns:a14="http://schemas.microsoft.com/office/drawing/2010/main">
                    <a:solidFill>
                      <a:srgbClr val="FFFFFF"/>
                    </a:solidFill>
                  </a14:hiddenFill>
                </a:ext>
              </a:extLst>
            </p:spPr>
            <p:txBody>
              <a:bodyPr/>
              <a:lstStyle/>
              <a:p>
                <a:pPr>
                  <a:defRPr/>
                </a:pPr>
                <a:endParaRPr lang="en-GB" sz="2400" b="1" kern="0">
                  <a:solidFill>
                    <a:srgbClr val="000000"/>
                  </a:solidFill>
                  <a:latin typeface="Calibri" panose="020F0502020204030204"/>
                </a:endParaRPr>
              </a:p>
            </p:txBody>
          </p:sp>
          <p:sp>
            <p:nvSpPr>
              <p:cNvPr id="188" name="Freeform 58"/>
              <p:cNvSpPr>
                <a:spLocks/>
              </p:cNvSpPr>
              <p:nvPr/>
            </p:nvSpPr>
            <p:spPr bwMode="auto">
              <a:xfrm>
                <a:off x="7461166" y="3133306"/>
                <a:ext cx="25757" cy="1515"/>
              </a:xfrm>
              <a:custGeom>
                <a:avLst/>
                <a:gdLst>
                  <a:gd name="T0" fmla="*/ 17 w 17"/>
                  <a:gd name="T1" fmla="*/ 0 h 1"/>
                  <a:gd name="T2" fmla="*/ 0 w 17"/>
                  <a:gd name="T3" fmla="*/ 0 h 1"/>
                  <a:gd name="T4" fmla="*/ 17 w 17"/>
                  <a:gd name="T5" fmla="*/ 0 h 1"/>
                  <a:gd name="T6" fmla="*/ 0 60000 65536"/>
                  <a:gd name="T7" fmla="*/ 0 60000 65536"/>
                  <a:gd name="T8" fmla="*/ 0 60000 65536"/>
                </a:gdLst>
                <a:ahLst/>
                <a:cxnLst>
                  <a:cxn ang="T6">
                    <a:pos x="T0" y="T1"/>
                  </a:cxn>
                  <a:cxn ang="T7">
                    <a:pos x="T2" y="T3"/>
                  </a:cxn>
                  <a:cxn ang="T8">
                    <a:pos x="T4" y="T5"/>
                  </a:cxn>
                </a:cxnLst>
                <a:rect l="0" t="0" r="r" b="b"/>
                <a:pathLst>
                  <a:path w="17" h="1">
                    <a:moveTo>
                      <a:pt x="17" y="0"/>
                    </a:moveTo>
                    <a:lnTo>
                      <a:pt x="0" y="0"/>
                    </a:lnTo>
                    <a:lnTo>
                      <a:pt x="17" y="0"/>
                    </a:lnTo>
                    <a:close/>
                  </a:path>
                </a:pathLst>
              </a:custGeom>
              <a:solidFill>
                <a:srgbClr val="FFFF00"/>
              </a:solidFill>
              <a:ln w="9525">
                <a:noFill/>
                <a:round/>
                <a:headEnd/>
                <a:tailEnd/>
              </a:ln>
              <a:extLst/>
            </p:spPr>
            <p:txBody>
              <a:bodyPr/>
              <a:lstStyle/>
              <a:p>
                <a:pPr>
                  <a:defRPr/>
                </a:pPr>
                <a:endParaRPr lang="en-GB" sz="2400" b="1" kern="0">
                  <a:solidFill>
                    <a:srgbClr val="000000"/>
                  </a:solidFill>
                  <a:latin typeface="Calibri" panose="020F0502020204030204"/>
                </a:endParaRPr>
              </a:p>
            </p:txBody>
          </p:sp>
          <p:sp>
            <p:nvSpPr>
              <p:cNvPr id="189" name="Line 59"/>
              <p:cNvSpPr>
                <a:spLocks noChangeShapeType="1"/>
              </p:cNvSpPr>
              <p:nvPr/>
            </p:nvSpPr>
            <p:spPr bwMode="auto">
              <a:xfrm flipV="1">
                <a:off x="7447530" y="3121186"/>
                <a:ext cx="39392" cy="12121"/>
              </a:xfrm>
              <a:prstGeom prst="line">
                <a:avLst/>
              </a:prstGeom>
              <a:noFill/>
              <a:ln w="28575">
                <a:noFill/>
                <a:round/>
                <a:headEnd/>
                <a:tailEnd/>
              </a:ln>
              <a:extLst>
                <a:ext uri="{909E8E84-426E-40DD-AFC4-6F175D3DCCD1}">
                  <a14:hiddenFill xmlns:a14="http://schemas.microsoft.com/office/drawing/2010/main">
                    <a:noFill/>
                  </a14:hiddenFill>
                </a:ext>
              </a:extLst>
            </p:spPr>
            <p:txBody>
              <a:bodyPr/>
              <a:lstStyle/>
              <a:p>
                <a:pPr>
                  <a:defRPr/>
                </a:pPr>
                <a:endParaRPr lang="en-GB" sz="2400" b="1" kern="0">
                  <a:solidFill>
                    <a:srgbClr val="000000"/>
                  </a:solidFill>
                  <a:latin typeface="Calibri" panose="020F0502020204030204"/>
                </a:endParaRPr>
              </a:p>
            </p:txBody>
          </p:sp>
          <p:sp>
            <p:nvSpPr>
              <p:cNvPr id="190" name="Line 60"/>
              <p:cNvSpPr>
                <a:spLocks noChangeShapeType="1"/>
              </p:cNvSpPr>
              <p:nvPr/>
            </p:nvSpPr>
            <p:spPr bwMode="auto">
              <a:xfrm flipV="1">
                <a:off x="7447530" y="3121186"/>
                <a:ext cx="39392" cy="12121"/>
              </a:xfrm>
              <a:prstGeom prst="line">
                <a:avLst/>
              </a:prstGeom>
              <a:noFill/>
              <a:ln w="28575">
                <a:noFill/>
                <a:round/>
                <a:headEnd/>
                <a:tailEnd/>
              </a:ln>
              <a:extLst>
                <a:ext uri="{909E8E84-426E-40DD-AFC4-6F175D3DCCD1}">
                  <a14:hiddenFill xmlns:a14="http://schemas.microsoft.com/office/drawing/2010/main">
                    <a:noFill/>
                  </a14:hiddenFill>
                </a:ext>
              </a:extLst>
            </p:spPr>
            <p:txBody>
              <a:bodyPr/>
              <a:lstStyle/>
              <a:p>
                <a:pPr>
                  <a:defRPr/>
                </a:pPr>
                <a:endParaRPr lang="en-GB" sz="2400" b="1" kern="0">
                  <a:solidFill>
                    <a:srgbClr val="000000"/>
                  </a:solidFill>
                  <a:latin typeface="Calibri" panose="020F0502020204030204"/>
                </a:endParaRPr>
              </a:p>
            </p:txBody>
          </p:sp>
          <p:sp>
            <p:nvSpPr>
              <p:cNvPr id="191" name="Freeform 61"/>
              <p:cNvSpPr>
                <a:spLocks/>
              </p:cNvSpPr>
              <p:nvPr/>
            </p:nvSpPr>
            <p:spPr bwMode="auto">
              <a:xfrm>
                <a:off x="7409653" y="3121186"/>
                <a:ext cx="12121" cy="1515"/>
              </a:xfrm>
              <a:custGeom>
                <a:avLst/>
                <a:gdLst>
                  <a:gd name="T0" fmla="*/ 0 w 8"/>
                  <a:gd name="T1" fmla="*/ 0 h 1"/>
                  <a:gd name="T2" fmla="*/ 8 w 8"/>
                  <a:gd name="T3" fmla="*/ 0 h 1"/>
                  <a:gd name="T4" fmla="*/ 0 w 8"/>
                  <a:gd name="T5" fmla="*/ 0 h 1"/>
                  <a:gd name="T6" fmla="*/ 0 60000 65536"/>
                  <a:gd name="T7" fmla="*/ 0 60000 65536"/>
                  <a:gd name="T8" fmla="*/ 0 60000 65536"/>
                </a:gdLst>
                <a:ahLst/>
                <a:cxnLst>
                  <a:cxn ang="T6">
                    <a:pos x="T0" y="T1"/>
                  </a:cxn>
                  <a:cxn ang="T7">
                    <a:pos x="T2" y="T3"/>
                  </a:cxn>
                  <a:cxn ang="T8">
                    <a:pos x="T4" y="T5"/>
                  </a:cxn>
                </a:cxnLst>
                <a:rect l="0" t="0" r="r" b="b"/>
                <a:pathLst>
                  <a:path w="8" h="1">
                    <a:moveTo>
                      <a:pt x="0" y="0"/>
                    </a:moveTo>
                    <a:lnTo>
                      <a:pt x="8" y="0"/>
                    </a:lnTo>
                    <a:lnTo>
                      <a:pt x="0" y="0"/>
                    </a:lnTo>
                    <a:close/>
                  </a:path>
                </a:pathLst>
              </a:custGeom>
              <a:solidFill>
                <a:srgbClr val="FFFF00"/>
              </a:solidFill>
              <a:ln w="9525">
                <a:noFill/>
                <a:round/>
                <a:headEnd/>
                <a:tailEnd/>
              </a:ln>
              <a:extLst/>
            </p:spPr>
            <p:txBody>
              <a:bodyPr/>
              <a:lstStyle/>
              <a:p>
                <a:pPr>
                  <a:defRPr/>
                </a:pPr>
                <a:endParaRPr lang="en-GB" sz="2400" b="1" kern="0">
                  <a:solidFill>
                    <a:srgbClr val="000000"/>
                  </a:solidFill>
                  <a:latin typeface="Calibri" panose="020F0502020204030204"/>
                </a:endParaRPr>
              </a:p>
            </p:txBody>
          </p:sp>
          <p:sp>
            <p:nvSpPr>
              <p:cNvPr id="192" name="Freeform 62"/>
              <p:cNvSpPr>
                <a:spLocks/>
              </p:cNvSpPr>
              <p:nvPr/>
            </p:nvSpPr>
            <p:spPr bwMode="auto">
              <a:xfrm>
                <a:off x="7026335" y="2975737"/>
                <a:ext cx="39392" cy="24241"/>
              </a:xfrm>
              <a:custGeom>
                <a:avLst/>
                <a:gdLst>
                  <a:gd name="T0" fmla="*/ 26 w 26"/>
                  <a:gd name="T1" fmla="*/ 16 h 16"/>
                  <a:gd name="T2" fmla="*/ 0 w 26"/>
                  <a:gd name="T3" fmla="*/ 0 h 16"/>
                  <a:gd name="T4" fmla="*/ 0 w 26"/>
                  <a:gd name="T5" fmla="*/ 8 h 16"/>
                  <a:gd name="T6" fmla="*/ 17 w 26"/>
                  <a:gd name="T7" fmla="*/ 16 h 16"/>
                  <a:gd name="T8" fmla="*/ 26 w 26"/>
                  <a:gd name="T9" fmla="*/ 16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6">
                    <a:moveTo>
                      <a:pt x="26" y="16"/>
                    </a:moveTo>
                    <a:lnTo>
                      <a:pt x="0" y="0"/>
                    </a:lnTo>
                    <a:lnTo>
                      <a:pt x="0" y="8"/>
                    </a:lnTo>
                    <a:lnTo>
                      <a:pt x="17" y="16"/>
                    </a:lnTo>
                    <a:lnTo>
                      <a:pt x="26" y="16"/>
                    </a:lnTo>
                    <a:close/>
                  </a:path>
                </a:pathLst>
              </a:custGeom>
              <a:solidFill>
                <a:srgbClr val="FFFF00"/>
              </a:solidFill>
              <a:ln w="9525">
                <a:noFill/>
                <a:round/>
                <a:headEnd/>
                <a:tailEnd/>
              </a:ln>
              <a:extLst/>
            </p:spPr>
            <p:txBody>
              <a:bodyPr/>
              <a:lstStyle/>
              <a:p>
                <a:pPr>
                  <a:defRPr/>
                </a:pPr>
                <a:endParaRPr lang="en-GB" sz="2400" b="1" kern="0">
                  <a:solidFill>
                    <a:srgbClr val="000000"/>
                  </a:solidFill>
                  <a:latin typeface="Calibri" panose="020F0502020204030204"/>
                </a:endParaRPr>
              </a:p>
            </p:txBody>
          </p:sp>
          <p:sp>
            <p:nvSpPr>
              <p:cNvPr id="193" name="Freeform 63"/>
              <p:cNvSpPr>
                <a:spLocks/>
              </p:cNvSpPr>
              <p:nvPr/>
            </p:nvSpPr>
            <p:spPr bwMode="auto">
              <a:xfrm>
                <a:off x="7409653" y="3121186"/>
                <a:ext cx="12121" cy="1515"/>
              </a:xfrm>
              <a:custGeom>
                <a:avLst/>
                <a:gdLst>
                  <a:gd name="T0" fmla="*/ 0 w 8"/>
                  <a:gd name="T1" fmla="*/ 0 h 1"/>
                  <a:gd name="T2" fmla="*/ 8 w 8"/>
                  <a:gd name="T3" fmla="*/ 0 h 1"/>
                  <a:gd name="T4" fmla="*/ 0 w 8"/>
                  <a:gd name="T5" fmla="*/ 0 h 1"/>
                  <a:gd name="T6" fmla="*/ 0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8" y="0"/>
                    </a:lnTo>
                    <a:lnTo>
                      <a:pt x="0" y="0"/>
                    </a:lnTo>
                    <a:close/>
                  </a:path>
                </a:pathLst>
              </a:custGeom>
              <a:noFill/>
              <a:ln w="28575">
                <a:noFill/>
                <a:prstDash val="solid"/>
                <a:round/>
                <a:headEnd/>
                <a:tailEnd/>
              </a:ln>
              <a:extLst>
                <a:ext uri="{909E8E84-426E-40DD-AFC4-6F175D3DCCD1}">
                  <a14:hiddenFill xmlns:a14="http://schemas.microsoft.com/office/drawing/2010/main">
                    <a:solidFill>
                      <a:srgbClr val="FFFFFF"/>
                    </a:solidFill>
                  </a14:hiddenFill>
                </a:ext>
              </a:extLst>
            </p:spPr>
            <p:txBody>
              <a:bodyPr/>
              <a:lstStyle/>
              <a:p>
                <a:pPr>
                  <a:defRPr/>
                </a:pPr>
                <a:endParaRPr lang="en-GB" sz="2400" b="1" kern="0">
                  <a:solidFill>
                    <a:srgbClr val="000000"/>
                  </a:solidFill>
                  <a:latin typeface="Calibri" panose="020F0502020204030204"/>
                </a:endParaRPr>
              </a:p>
            </p:txBody>
          </p:sp>
          <p:sp>
            <p:nvSpPr>
              <p:cNvPr id="194" name="Freeform 64"/>
              <p:cNvSpPr>
                <a:spLocks/>
              </p:cNvSpPr>
              <p:nvPr/>
            </p:nvSpPr>
            <p:spPr bwMode="auto">
              <a:xfrm>
                <a:off x="7026335" y="2975737"/>
                <a:ext cx="39392" cy="24241"/>
              </a:xfrm>
              <a:custGeom>
                <a:avLst/>
                <a:gdLst>
                  <a:gd name="T0" fmla="*/ 26 w 26"/>
                  <a:gd name="T1" fmla="*/ 16 h 16"/>
                  <a:gd name="T2" fmla="*/ 0 w 26"/>
                  <a:gd name="T3" fmla="*/ 0 h 16"/>
                  <a:gd name="T4" fmla="*/ 0 w 26"/>
                  <a:gd name="T5" fmla="*/ 8 h 16"/>
                  <a:gd name="T6" fmla="*/ 17 w 26"/>
                  <a:gd name="T7" fmla="*/ 16 h 16"/>
                  <a:gd name="T8" fmla="*/ 26 w 26"/>
                  <a:gd name="T9" fmla="*/ 16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6">
                    <a:moveTo>
                      <a:pt x="26" y="16"/>
                    </a:moveTo>
                    <a:lnTo>
                      <a:pt x="0" y="0"/>
                    </a:lnTo>
                    <a:lnTo>
                      <a:pt x="0" y="8"/>
                    </a:lnTo>
                    <a:lnTo>
                      <a:pt x="17" y="16"/>
                    </a:lnTo>
                    <a:lnTo>
                      <a:pt x="26" y="16"/>
                    </a:lnTo>
                    <a:close/>
                  </a:path>
                </a:pathLst>
              </a:custGeom>
              <a:noFill/>
              <a:ln w="28575">
                <a:noFill/>
                <a:prstDash val="solid"/>
                <a:round/>
                <a:headEnd/>
                <a:tailEnd/>
              </a:ln>
              <a:extLst>
                <a:ext uri="{909E8E84-426E-40DD-AFC4-6F175D3DCCD1}">
                  <a14:hiddenFill xmlns:a14="http://schemas.microsoft.com/office/drawing/2010/main">
                    <a:solidFill>
                      <a:srgbClr val="FFFFFF"/>
                    </a:solidFill>
                  </a14:hiddenFill>
                </a:ext>
              </a:extLst>
            </p:spPr>
            <p:txBody>
              <a:bodyPr/>
              <a:lstStyle/>
              <a:p>
                <a:pPr>
                  <a:defRPr/>
                </a:pPr>
                <a:endParaRPr lang="en-GB" sz="2400" b="1" kern="0">
                  <a:solidFill>
                    <a:srgbClr val="000000"/>
                  </a:solidFill>
                  <a:latin typeface="Calibri" panose="020F0502020204030204"/>
                </a:endParaRPr>
              </a:p>
            </p:txBody>
          </p:sp>
          <p:sp>
            <p:nvSpPr>
              <p:cNvPr id="195" name="Freeform 65"/>
              <p:cNvSpPr>
                <a:spLocks/>
              </p:cNvSpPr>
              <p:nvPr/>
            </p:nvSpPr>
            <p:spPr bwMode="auto">
              <a:xfrm>
                <a:off x="6718267" y="2820999"/>
                <a:ext cx="869469" cy="675929"/>
              </a:xfrm>
              <a:custGeom>
                <a:avLst/>
                <a:gdLst>
                  <a:gd name="T0" fmla="*/ 421 w 480"/>
                  <a:gd name="T1" fmla="*/ 8 h 232"/>
                  <a:gd name="T2" fmla="*/ 396 w 480"/>
                  <a:gd name="T3" fmla="*/ 0 h 232"/>
                  <a:gd name="T4" fmla="*/ 353 w 480"/>
                  <a:gd name="T5" fmla="*/ 0 h 232"/>
                  <a:gd name="T6" fmla="*/ 328 w 480"/>
                  <a:gd name="T7" fmla="*/ 16 h 232"/>
                  <a:gd name="T8" fmla="*/ 294 w 480"/>
                  <a:gd name="T9" fmla="*/ 16 h 232"/>
                  <a:gd name="T10" fmla="*/ 269 w 480"/>
                  <a:gd name="T11" fmla="*/ 40 h 232"/>
                  <a:gd name="T12" fmla="*/ 244 w 480"/>
                  <a:gd name="T13" fmla="*/ 40 h 232"/>
                  <a:gd name="T14" fmla="*/ 236 w 480"/>
                  <a:gd name="T15" fmla="*/ 24 h 232"/>
                  <a:gd name="T16" fmla="*/ 210 w 480"/>
                  <a:gd name="T17" fmla="*/ 0 h 232"/>
                  <a:gd name="T18" fmla="*/ 177 w 480"/>
                  <a:gd name="T19" fmla="*/ 24 h 232"/>
                  <a:gd name="T20" fmla="*/ 168 w 480"/>
                  <a:gd name="T21" fmla="*/ 24 h 232"/>
                  <a:gd name="T22" fmla="*/ 151 w 480"/>
                  <a:gd name="T23" fmla="*/ 16 h 232"/>
                  <a:gd name="T24" fmla="*/ 126 w 480"/>
                  <a:gd name="T25" fmla="*/ 32 h 232"/>
                  <a:gd name="T26" fmla="*/ 101 w 480"/>
                  <a:gd name="T27" fmla="*/ 56 h 232"/>
                  <a:gd name="T28" fmla="*/ 67 w 480"/>
                  <a:gd name="T29" fmla="*/ 104 h 232"/>
                  <a:gd name="T30" fmla="*/ 25 w 480"/>
                  <a:gd name="T31" fmla="*/ 104 h 232"/>
                  <a:gd name="T32" fmla="*/ 0 w 480"/>
                  <a:gd name="T33" fmla="*/ 136 h 232"/>
                  <a:gd name="T34" fmla="*/ 0 w 480"/>
                  <a:gd name="T35" fmla="*/ 176 h 232"/>
                  <a:gd name="T36" fmla="*/ 33 w 480"/>
                  <a:gd name="T37" fmla="*/ 200 h 232"/>
                  <a:gd name="T38" fmla="*/ 25 w 480"/>
                  <a:gd name="T39" fmla="*/ 208 h 232"/>
                  <a:gd name="T40" fmla="*/ 42 w 480"/>
                  <a:gd name="T41" fmla="*/ 216 h 232"/>
                  <a:gd name="T42" fmla="*/ 67 w 480"/>
                  <a:gd name="T43" fmla="*/ 232 h 232"/>
                  <a:gd name="T44" fmla="*/ 185 w 480"/>
                  <a:gd name="T45" fmla="*/ 216 h 232"/>
                  <a:gd name="T46" fmla="*/ 185 w 480"/>
                  <a:gd name="T47" fmla="*/ 184 h 232"/>
                  <a:gd name="T48" fmla="*/ 236 w 480"/>
                  <a:gd name="T49" fmla="*/ 168 h 232"/>
                  <a:gd name="T50" fmla="*/ 244 w 480"/>
                  <a:gd name="T51" fmla="*/ 152 h 232"/>
                  <a:gd name="T52" fmla="*/ 286 w 480"/>
                  <a:gd name="T53" fmla="*/ 160 h 232"/>
                  <a:gd name="T54" fmla="*/ 328 w 480"/>
                  <a:gd name="T55" fmla="*/ 112 h 232"/>
                  <a:gd name="T56" fmla="*/ 362 w 480"/>
                  <a:gd name="T57" fmla="*/ 112 h 232"/>
                  <a:gd name="T58" fmla="*/ 404 w 480"/>
                  <a:gd name="T59" fmla="*/ 104 h 232"/>
                  <a:gd name="T60" fmla="*/ 412 w 480"/>
                  <a:gd name="T61" fmla="*/ 104 h 232"/>
                  <a:gd name="T62" fmla="*/ 438 w 480"/>
                  <a:gd name="T63" fmla="*/ 112 h 232"/>
                  <a:gd name="T64" fmla="*/ 455 w 480"/>
                  <a:gd name="T65" fmla="*/ 112 h 232"/>
                  <a:gd name="T66" fmla="*/ 463 w 480"/>
                  <a:gd name="T67" fmla="*/ 64 h 232"/>
                  <a:gd name="T68" fmla="*/ 480 w 480"/>
                  <a:gd name="T69" fmla="*/ 16 h 232"/>
                  <a:gd name="T70" fmla="*/ 421 w 480"/>
                  <a:gd name="T71" fmla="*/ 8 h 23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80" h="232">
                    <a:moveTo>
                      <a:pt x="421" y="8"/>
                    </a:moveTo>
                    <a:lnTo>
                      <a:pt x="396" y="0"/>
                    </a:lnTo>
                    <a:lnTo>
                      <a:pt x="353" y="0"/>
                    </a:lnTo>
                    <a:lnTo>
                      <a:pt x="328" y="16"/>
                    </a:lnTo>
                    <a:lnTo>
                      <a:pt x="294" y="16"/>
                    </a:lnTo>
                    <a:lnTo>
                      <a:pt x="269" y="40"/>
                    </a:lnTo>
                    <a:lnTo>
                      <a:pt x="244" y="40"/>
                    </a:lnTo>
                    <a:lnTo>
                      <a:pt x="236" y="24"/>
                    </a:lnTo>
                    <a:lnTo>
                      <a:pt x="210" y="0"/>
                    </a:lnTo>
                    <a:lnTo>
                      <a:pt x="177" y="24"/>
                    </a:lnTo>
                    <a:lnTo>
                      <a:pt x="168" y="24"/>
                    </a:lnTo>
                    <a:lnTo>
                      <a:pt x="151" y="16"/>
                    </a:lnTo>
                    <a:lnTo>
                      <a:pt x="126" y="32"/>
                    </a:lnTo>
                    <a:lnTo>
                      <a:pt x="101" y="56"/>
                    </a:lnTo>
                    <a:lnTo>
                      <a:pt x="67" y="104"/>
                    </a:lnTo>
                    <a:lnTo>
                      <a:pt x="25" y="104"/>
                    </a:lnTo>
                    <a:lnTo>
                      <a:pt x="0" y="136"/>
                    </a:lnTo>
                    <a:lnTo>
                      <a:pt x="0" y="176"/>
                    </a:lnTo>
                    <a:lnTo>
                      <a:pt x="33" y="200"/>
                    </a:lnTo>
                    <a:lnTo>
                      <a:pt x="25" y="208"/>
                    </a:lnTo>
                    <a:lnTo>
                      <a:pt x="42" y="216"/>
                    </a:lnTo>
                    <a:lnTo>
                      <a:pt x="67" y="232"/>
                    </a:lnTo>
                    <a:lnTo>
                      <a:pt x="185" y="216"/>
                    </a:lnTo>
                    <a:lnTo>
                      <a:pt x="185" y="184"/>
                    </a:lnTo>
                    <a:lnTo>
                      <a:pt x="236" y="168"/>
                    </a:lnTo>
                    <a:lnTo>
                      <a:pt x="244" y="152"/>
                    </a:lnTo>
                    <a:lnTo>
                      <a:pt x="286" y="160"/>
                    </a:lnTo>
                    <a:lnTo>
                      <a:pt x="328" y="112"/>
                    </a:lnTo>
                    <a:lnTo>
                      <a:pt x="362" y="112"/>
                    </a:lnTo>
                    <a:lnTo>
                      <a:pt x="404" y="104"/>
                    </a:lnTo>
                    <a:lnTo>
                      <a:pt x="412" y="104"/>
                    </a:lnTo>
                    <a:lnTo>
                      <a:pt x="438" y="112"/>
                    </a:lnTo>
                    <a:lnTo>
                      <a:pt x="455" y="112"/>
                    </a:lnTo>
                    <a:lnTo>
                      <a:pt x="463" y="64"/>
                    </a:lnTo>
                    <a:lnTo>
                      <a:pt x="480" y="16"/>
                    </a:lnTo>
                    <a:lnTo>
                      <a:pt x="421" y="8"/>
                    </a:lnTo>
                    <a:close/>
                  </a:path>
                </a:pathLst>
              </a:custGeom>
              <a:solidFill>
                <a:srgbClr val="0969A6"/>
              </a:solidFill>
              <a:ln w="28575">
                <a:noFill/>
                <a:round/>
                <a:headEnd/>
                <a:tailEnd/>
              </a:ln>
              <a:extLst/>
            </p:spPr>
            <p:txBody>
              <a:bodyPr/>
              <a:lstStyle/>
              <a:p>
                <a:pPr>
                  <a:defRPr/>
                </a:pPr>
                <a:endParaRPr lang="en-GB" sz="2400" b="1" kern="0">
                  <a:solidFill>
                    <a:srgbClr val="000000"/>
                  </a:solidFill>
                  <a:latin typeface="Calibri" panose="020F0502020204030204"/>
                </a:endParaRPr>
              </a:p>
            </p:txBody>
          </p:sp>
          <p:sp>
            <p:nvSpPr>
              <p:cNvPr id="196" name="Freeform 73"/>
              <p:cNvSpPr>
                <a:spLocks/>
              </p:cNvSpPr>
              <p:nvPr/>
            </p:nvSpPr>
            <p:spPr bwMode="auto">
              <a:xfrm>
                <a:off x="7486923" y="4224173"/>
                <a:ext cx="369682" cy="290898"/>
              </a:xfrm>
              <a:custGeom>
                <a:avLst/>
                <a:gdLst>
                  <a:gd name="T0" fmla="*/ 227 w 244"/>
                  <a:gd name="T1" fmla="*/ 32 h 192"/>
                  <a:gd name="T2" fmla="*/ 185 w 244"/>
                  <a:gd name="T3" fmla="*/ 16 h 192"/>
                  <a:gd name="T4" fmla="*/ 177 w 244"/>
                  <a:gd name="T5" fmla="*/ 0 h 192"/>
                  <a:gd name="T6" fmla="*/ 134 w 244"/>
                  <a:gd name="T7" fmla="*/ 0 h 192"/>
                  <a:gd name="T8" fmla="*/ 75 w 244"/>
                  <a:gd name="T9" fmla="*/ 24 h 192"/>
                  <a:gd name="T10" fmla="*/ 50 w 244"/>
                  <a:gd name="T11" fmla="*/ 32 h 192"/>
                  <a:gd name="T12" fmla="*/ 25 w 244"/>
                  <a:gd name="T13" fmla="*/ 40 h 192"/>
                  <a:gd name="T14" fmla="*/ 16 w 244"/>
                  <a:gd name="T15" fmla="*/ 72 h 192"/>
                  <a:gd name="T16" fmla="*/ 0 w 244"/>
                  <a:gd name="T17" fmla="*/ 64 h 192"/>
                  <a:gd name="T18" fmla="*/ 0 w 244"/>
                  <a:gd name="T19" fmla="*/ 88 h 192"/>
                  <a:gd name="T20" fmla="*/ 8 w 244"/>
                  <a:gd name="T21" fmla="*/ 144 h 192"/>
                  <a:gd name="T22" fmla="*/ 33 w 244"/>
                  <a:gd name="T23" fmla="*/ 176 h 192"/>
                  <a:gd name="T24" fmla="*/ 59 w 244"/>
                  <a:gd name="T25" fmla="*/ 184 h 192"/>
                  <a:gd name="T26" fmla="*/ 67 w 244"/>
                  <a:gd name="T27" fmla="*/ 192 h 192"/>
                  <a:gd name="T28" fmla="*/ 75 w 244"/>
                  <a:gd name="T29" fmla="*/ 192 h 192"/>
                  <a:gd name="T30" fmla="*/ 109 w 244"/>
                  <a:gd name="T31" fmla="*/ 176 h 192"/>
                  <a:gd name="T32" fmla="*/ 134 w 244"/>
                  <a:gd name="T33" fmla="*/ 176 h 192"/>
                  <a:gd name="T34" fmla="*/ 168 w 244"/>
                  <a:gd name="T35" fmla="*/ 136 h 192"/>
                  <a:gd name="T36" fmla="*/ 236 w 244"/>
                  <a:gd name="T37" fmla="*/ 128 h 192"/>
                  <a:gd name="T38" fmla="*/ 244 w 244"/>
                  <a:gd name="T39" fmla="*/ 104 h 192"/>
                  <a:gd name="T40" fmla="*/ 244 w 244"/>
                  <a:gd name="T41" fmla="*/ 64 h 192"/>
                  <a:gd name="T42" fmla="*/ 227 w 244"/>
                  <a:gd name="T43" fmla="*/ 32 h 19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44" h="192">
                    <a:moveTo>
                      <a:pt x="227" y="32"/>
                    </a:moveTo>
                    <a:lnTo>
                      <a:pt x="185" y="16"/>
                    </a:lnTo>
                    <a:lnTo>
                      <a:pt x="177" y="0"/>
                    </a:lnTo>
                    <a:lnTo>
                      <a:pt x="134" y="0"/>
                    </a:lnTo>
                    <a:lnTo>
                      <a:pt x="75" y="24"/>
                    </a:lnTo>
                    <a:lnTo>
                      <a:pt x="50" y="32"/>
                    </a:lnTo>
                    <a:lnTo>
                      <a:pt x="25" y="40"/>
                    </a:lnTo>
                    <a:lnTo>
                      <a:pt x="16" y="72"/>
                    </a:lnTo>
                    <a:lnTo>
                      <a:pt x="0" y="64"/>
                    </a:lnTo>
                    <a:lnTo>
                      <a:pt x="0" y="88"/>
                    </a:lnTo>
                    <a:lnTo>
                      <a:pt x="8" y="144"/>
                    </a:lnTo>
                    <a:lnTo>
                      <a:pt x="33" y="176"/>
                    </a:lnTo>
                    <a:lnTo>
                      <a:pt x="59" y="184"/>
                    </a:lnTo>
                    <a:lnTo>
                      <a:pt x="67" y="192"/>
                    </a:lnTo>
                    <a:lnTo>
                      <a:pt x="75" y="192"/>
                    </a:lnTo>
                    <a:lnTo>
                      <a:pt x="109" y="176"/>
                    </a:lnTo>
                    <a:lnTo>
                      <a:pt x="134" y="176"/>
                    </a:lnTo>
                    <a:lnTo>
                      <a:pt x="168" y="136"/>
                    </a:lnTo>
                    <a:lnTo>
                      <a:pt x="236" y="128"/>
                    </a:lnTo>
                    <a:lnTo>
                      <a:pt x="244" y="104"/>
                    </a:lnTo>
                    <a:lnTo>
                      <a:pt x="244" y="64"/>
                    </a:lnTo>
                    <a:lnTo>
                      <a:pt x="227" y="32"/>
                    </a:lnTo>
                    <a:close/>
                  </a:path>
                </a:pathLst>
              </a:custGeom>
              <a:solidFill>
                <a:srgbClr val="00A0C6"/>
              </a:solidFill>
              <a:ln w="9525">
                <a:noFill/>
                <a:round/>
                <a:headEnd/>
                <a:tailEnd/>
              </a:ln>
              <a:extLst/>
            </p:spPr>
            <p:txBody>
              <a:bodyPr/>
              <a:lstStyle/>
              <a:p>
                <a:pPr>
                  <a:defRPr/>
                </a:pPr>
                <a:endParaRPr lang="en-GB" sz="2400" b="1" kern="0">
                  <a:solidFill>
                    <a:srgbClr val="000000"/>
                  </a:solidFill>
                  <a:latin typeface="Calibri" panose="020F0502020204030204"/>
                </a:endParaRPr>
              </a:p>
            </p:txBody>
          </p:sp>
          <p:sp>
            <p:nvSpPr>
              <p:cNvPr id="197" name="Freeform 76"/>
              <p:cNvSpPr>
                <a:spLocks/>
              </p:cNvSpPr>
              <p:nvPr/>
            </p:nvSpPr>
            <p:spPr bwMode="auto">
              <a:xfrm>
                <a:off x="7689945" y="3763585"/>
                <a:ext cx="893904" cy="618158"/>
              </a:xfrm>
              <a:custGeom>
                <a:avLst/>
                <a:gdLst>
                  <a:gd name="T0" fmla="*/ 455 w 590"/>
                  <a:gd name="T1" fmla="*/ 256 h 408"/>
                  <a:gd name="T2" fmla="*/ 489 w 590"/>
                  <a:gd name="T3" fmla="*/ 248 h 408"/>
                  <a:gd name="T4" fmla="*/ 514 w 590"/>
                  <a:gd name="T5" fmla="*/ 232 h 408"/>
                  <a:gd name="T6" fmla="*/ 565 w 590"/>
                  <a:gd name="T7" fmla="*/ 240 h 408"/>
                  <a:gd name="T8" fmla="*/ 590 w 590"/>
                  <a:gd name="T9" fmla="*/ 232 h 408"/>
                  <a:gd name="T10" fmla="*/ 565 w 590"/>
                  <a:gd name="T11" fmla="*/ 200 h 408"/>
                  <a:gd name="T12" fmla="*/ 523 w 590"/>
                  <a:gd name="T13" fmla="*/ 176 h 408"/>
                  <a:gd name="T14" fmla="*/ 548 w 590"/>
                  <a:gd name="T15" fmla="*/ 144 h 408"/>
                  <a:gd name="T16" fmla="*/ 548 w 590"/>
                  <a:gd name="T17" fmla="*/ 104 h 408"/>
                  <a:gd name="T18" fmla="*/ 548 w 590"/>
                  <a:gd name="T19" fmla="*/ 72 h 408"/>
                  <a:gd name="T20" fmla="*/ 573 w 590"/>
                  <a:gd name="T21" fmla="*/ 64 h 408"/>
                  <a:gd name="T22" fmla="*/ 582 w 590"/>
                  <a:gd name="T23" fmla="*/ 48 h 408"/>
                  <a:gd name="T24" fmla="*/ 582 w 590"/>
                  <a:gd name="T25" fmla="*/ 32 h 408"/>
                  <a:gd name="T26" fmla="*/ 582 w 590"/>
                  <a:gd name="T27" fmla="*/ 16 h 408"/>
                  <a:gd name="T28" fmla="*/ 531 w 590"/>
                  <a:gd name="T29" fmla="*/ 16 h 408"/>
                  <a:gd name="T30" fmla="*/ 523 w 590"/>
                  <a:gd name="T31" fmla="*/ 0 h 408"/>
                  <a:gd name="T32" fmla="*/ 481 w 590"/>
                  <a:gd name="T33" fmla="*/ 8 h 408"/>
                  <a:gd name="T34" fmla="*/ 455 w 590"/>
                  <a:gd name="T35" fmla="*/ 0 h 408"/>
                  <a:gd name="T36" fmla="*/ 413 w 590"/>
                  <a:gd name="T37" fmla="*/ 8 h 408"/>
                  <a:gd name="T38" fmla="*/ 363 w 590"/>
                  <a:gd name="T39" fmla="*/ 24 h 408"/>
                  <a:gd name="T40" fmla="*/ 321 w 590"/>
                  <a:gd name="T41" fmla="*/ 80 h 408"/>
                  <a:gd name="T42" fmla="*/ 270 w 590"/>
                  <a:gd name="T43" fmla="*/ 88 h 408"/>
                  <a:gd name="T44" fmla="*/ 219 w 590"/>
                  <a:gd name="T45" fmla="*/ 88 h 408"/>
                  <a:gd name="T46" fmla="*/ 194 w 590"/>
                  <a:gd name="T47" fmla="*/ 88 h 408"/>
                  <a:gd name="T48" fmla="*/ 169 w 590"/>
                  <a:gd name="T49" fmla="*/ 112 h 408"/>
                  <a:gd name="T50" fmla="*/ 76 w 590"/>
                  <a:gd name="T51" fmla="*/ 112 h 408"/>
                  <a:gd name="T52" fmla="*/ 43 w 590"/>
                  <a:gd name="T53" fmla="*/ 104 h 408"/>
                  <a:gd name="T54" fmla="*/ 43 w 590"/>
                  <a:gd name="T55" fmla="*/ 80 h 408"/>
                  <a:gd name="T56" fmla="*/ 9 w 590"/>
                  <a:gd name="T57" fmla="*/ 64 h 408"/>
                  <a:gd name="T58" fmla="*/ 0 w 590"/>
                  <a:gd name="T59" fmla="*/ 88 h 408"/>
                  <a:gd name="T60" fmla="*/ 9 w 590"/>
                  <a:gd name="T61" fmla="*/ 120 h 408"/>
                  <a:gd name="T62" fmla="*/ 26 w 590"/>
                  <a:gd name="T63" fmla="*/ 152 h 408"/>
                  <a:gd name="T64" fmla="*/ 68 w 590"/>
                  <a:gd name="T65" fmla="*/ 184 h 408"/>
                  <a:gd name="T66" fmla="*/ 51 w 590"/>
                  <a:gd name="T67" fmla="*/ 224 h 408"/>
                  <a:gd name="T68" fmla="*/ 34 w 590"/>
                  <a:gd name="T69" fmla="*/ 232 h 408"/>
                  <a:gd name="T70" fmla="*/ 34 w 590"/>
                  <a:gd name="T71" fmla="*/ 264 h 408"/>
                  <a:gd name="T72" fmla="*/ 51 w 590"/>
                  <a:gd name="T73" fmla="*/ 272 h 408"/>
                  <a:gd name="T74" fmla="*/ 43 w 590"/>
                  <a:gd name="T75" fmla="*/ 304 h 408"/>
                  <a:gd name="T76" fmla="*/ 51 w 590"/>
                  <a:gd name="T77" fmla="*/ 320 h 408"/>
                  <a:gd name="T78" fmla="*/ 93 w 590"/>
                  <a:gd name="T79" fmla="*/ 336 h 408"/>
                  <a:gd name="T80" fmla="*/ 110 w 590"/>
                  <a:gd name="T81" fmla="*/ 368 h 408"/>
                  <a:gd name="T82" fmla="*/ 110 w 590"/>
                  <a:gd name="T83" fmla="*/ 408 h 408"/>
                  <a:gd name="T84" fmla="*/ 110 w 590"/>
                  <a:gd name="T85" fmla="*/ 400 h 408"/>
                  <a:gd name="T86" fmla="*/ 152 w 590"/>
                  <a:gd name="T87" fmla="*/ 400 h 408"/>
                  <a:gd name="T88" fmla="*/ 194 w 590"/>
                  <a:gd name="T89" fmla="*/ 384 h 408"/>
                  <a:gd name="T90" fmla="*/ 245 w 590"/>
                  <a:gd name="T91" fmla="*/ 352 h 408"/>
                  <a:gd name="T92" fmla="*/ 278 w 590"/>
                  <a:gd name="T93" fmla="*/ 368 h 408"/>
                  <a:gd name="T94" fmla="*/ 312 w 590"/>
                  <a:gd name="T95" fmla="*/ 368 h 408"/>
                  <a:gd name="T96" fmla="*/ 337 w 590"/>
                  <a:gd name="T97" fmla="*/ 368 h 408"/>
                  <a:gd name="T98" fmla="*/ 396 w 590"/>
                  <a:gd name="T99" fmla="*/ 352 h 408"/>
                  <a:gd name="T100" fmla="*/ 430 w 590"/>
                  <a:gd name="T101" fmla="*/ 336 h 408"/>
                  <a:gd name="T102" fmla="*/ 422 w 590"/>
                  <a:gd name="T103" fmla="*/ 296 h 408"/>
                  <a:gd name="T104" fmla="*/ 447 w 590"/>
                  <a:gd name="T105" fmla="*/ 296 h 408"/>
                  <a:gd name="T106" fmla="*/ 447 w 590"/>
                  <a:gd name="T107" fmla="*/ 296 h 408"/>
                  <a:gd name="T108" fmla="*/ 455 w 590"/>
                  <a:gd name="T109" fmla="*/ 280 h 408"/>
                  <a:gd name="T110" fmla="*/ 455 w 590"/>
                  <a:gd name="T111" fmla="*/ 256 h 40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90" h="408">
                    <a:moveTo>
                      <a:pt x="455" y="256"/>
                    </a:moveTo>
                    <a:lnTo>
                      <a:pt x="489" y="248"/>
                    </a:lnTo>
                    <a:lnTo>
                      <a:pt x="514" y="232"/>
                    </a:lnTo>
                    <a:lnTo>
                      <a:pt x="565" y="240"/>
                    </a:lnTo>
                    <a:lnTo>
                      <a:pt x="590" y="232"/>
                    </a:lnTo>
                    <a:lnTo>
                      <a:pt x="565" y="200"/>
                    </a:lnTo>
                    <a:lnTo>
                      <a:pt x="523" y="176"/>
                    </a:lnTo>
                    <a:lnTo>
                      <a:pt x="548" y="144"/>
                    </a:lnTo>
                    <a:lnTo>
                      <a:pt x="548" y="104"/>
                    </a:lnTo>
                    <a:lnTo>
                      <a:pt x="548" y="72"/>
                    </a:lnTo>
                    <a:lnTo>
                      <a:pt x="573" y="64"/>
                    </a:lnTo>
                    <a:lnTo>
                      <a:pt x="582" y="48"/>
                    </a:lnTo>
                    <a:lnTo>
                      <a:pt x="582" y="32"/>
                    </a:lnTo>
                    <a:lnTo>
                      <a:pt x="582" y="16"/>
                    </a:lnTo>
                    <a:lnTo>
                      <a:pt x="531" y="16"/>
                    </a:lnTo>
                    <a:lnTo>
                      <a:pt x="523" y="0"/>
                    </a:lnTo>
                    <a:lnTo>
                      <a:pt x="481" y="8"/>
                    </a:lnTo>
                    <a:lnTo>
                      <a:pt x="455" y="0"/>
                    </a:lnTo>
                    <a:lnTo>
                      <a:pt x="413" y="8"/>
                    </a:lnTo>
                    <a:lnTo>
                      <a:pt x="363" y="24"/>
                    </a:lnTo>
                    <a:lnTo>
                      <a:pt x="321" y="80"/>
                    </a:lnTo>
                    <a:lnTo>
                      <a:pt x="270" y="88"/>
                    </a:lnTo>
                    <a:lnTo>
                      <a:pt x="219" y="88"/>
                    </a:lnTo>
                    <a:lnTo>
                      <a:pt x="194" y="88"/>
                    </a:lnTo>
                    <a:lnTo>
                      <a:pt x="169" y="112"/>
                    </a:lnTo>
                    <a:lnTo>
                      <a:pt x="76" y="112"/>
                    </a:lnTo>
                    <a:lnTo>
                      <a:pt x="43" y="104"/>
                    </a:lnTo>
                    <a:lnTo>
                      <a:pt x="43" y="80"/>
                    </a:lnTo>
                    <a:lnTo>
                      <a:pt x="9" y="64"/>
                    </a:lnTo>
                    <a:lnTo>
                      <a:pt x="0" y="88"/>
                    </a:lnTo>
                    <a:lnTo>
                      <a:pt x="9" y="120"/>
                    </a:lnTo>
                    <a:lnTo>
                      <a:pt x="26" y="152"/>
                    </a:lnTo>
                    <a:lnTo>
                      <a:pt x="68" y="184"/>
                    </a:lnTo>
                    <a:lnTo>
                      <a:pt x="51" y="224"/>
                    </a:lnTo>
                    <a:lnTo>
                      <a:pt x="34" y="232"/>
                    </a:lnTo>
                    <a:lnTo>
                      <a:pt x="34" y="264"/>
                    </a:lnTo>
                    <a:lnTo>
                      <a:pt x="51" y="272"/>
                    </a:lnTo>
                    <a:lnTo>
                      <a:pt x="43" y="304"/>
                    </a:lnTo>
                    <a:lnTo>
                      <a:pt x="51" y="320"/>
                    </a:lnTo>
                    <a:lnTo>
                      <a:pt x="93" y="336"/>
                    </a:lnTo>
                    <a:lnTo>
                      <a:pt x="110" y="368"/>
                    </a:lnTo>
                    <a:lnTo>
                      <a:pt x="110" y="408"/>
                    </a:lnTo>
                    <a:lnTo>
                      <a:pt x="110" y="400"/>
                    </a:lnTo>
                    <a:lnTo>
                      <a:pt x="152" y="400"/>
                    </a:lnTo>
                    <a:lnTo>
                      <a:pt x="194" y="384"/>
                    </a:lnTo>
                    <a:lnTo>
                      <a:pt x="245" y="352"/>
                    </a:lnTo>
                    <a:lnTo>
                      <a:pt x="278" y="368"/>
                    </a:lnTo>
                    <a:lnTo>
                      <a:pt x="312" y="368"/>
                    </a:lnTo>
                    <a:lnTo>
                      <a:pt x="337" y="368"/>
                    </a:lnTo>
                    <a:lnTo>
                      <a:pt x="396" y="352"/>
                    </a:lnTo>
                    <a:lnTo>
                      <a:pt x="430" y="336"/>
                    </a:lnTo>
                    <a:lnTo>
                      <a:pt x="422" y="296"/>
                    </a:lnTo>
                    <a:lnTo>
                      <a:pt x="447" y="296"/>
                    </a:lnTo>
                    <a:lnTo>
                      <a:pt x="455" y="280"/>
                    </a:lnTo>
                    <a:lnTo>
                      <a:pt x="455" y="256"/>
                    </a:lnTo>
                    <a:close/>
                  </a:path>
                </a:pathLst>
              </a:custGeom>
              <a:solidFill>
                <a:srgbClr val="0969A6"/>
              </a:solidFill>
              <a:ln w="12700">
                <a:solidFill>
                  <a:srgbClr val="0969A6"/>
                </a:solidFill>
                <a:prstDash val="solid"/>
                <a:round/>
                <a:headEnd/>
                <a:tailEnd/>
              </a:ln>
              <a:extLst/>
            </p:spPr>
            <p:txBody>
              <a:bodyPr/>
              <a:lstStyle/>
              <a:p>
                <a:pPr>
                  <a:defRPr/>
                </a:pPr>
                <a:endParaRPr lang="en-GB" sz="2400" b="1" kern="0">
                  <a:solidFill>
                    <a:srgbClr val="000000"/>
                  </a:solidFill>
                  <a:latin typeface="Calibri" panose="020F0502020204030204"/>
                </a:endParaRPr>
              </a:p>
            </p:txBody>
          </p:sp>
          <p:sp>
            <p:nvSpPr>
              <p:cNvPr id="198" name="Freeform 80"/>
              <p:cNvSpPr>
                <a:spLocks/>
              </p:cNvSpPr>
              <p:nvPr/>
            </p:nvSpPr>
            <p:spPr bwMode="auto">
              <a:xfrm>
                <a:off x="7320263" y="3036340"/>
                <a:ext cx="1352977" cy="896935"/>
              </a:xfrm>
              <a:custGeom>
                <a:avLst/>
                <a:gdLst>
                  <a:gd name="T0" fmla="*/ 784 w 893"/>
                  <a:gd name="T1" fmla="*/ 312 h 592"/>
                  <a:gd name="T2" fmla="*/ 725 w 893"/>
                  <a:gd name="T3" fmla="*/ 280 h 592"/>
                  <a:gd name="T4" fmla="*/ 708 w 893"/>
                  <a:gd name="T5" fmla="*/ 208 h 592"/>
                  <a:gd name="T6" fmla="*/ 708 w 893"/>
                  <a:gd name="T7" fmla="*/ 168 h 592"/>
                  <a:gd name="T8" fmla="*/ 666 w 893"/>
                  <a:gd name="T9" fmla="*/ 120 h 592"/>
                  <a:gd name="T10" fmla="*/ 632 w 893"/>
                  <a:gd name="T11" fmla="*/ 96 h 592"/>
                  <a:gd name="T12" fmla="*/ 581 w 893"/>
                  <a:gd name="T13" fmla="*/ 56 h 592"/>
                  <a:gd name="T14" fmla="*/ 548 w 893"/>
                  <a:gd name="T15" fmla="*/ 16 h 592"/>
                  <a:gd name="T16" fmla="*/ 506 w 893"/>
                  <a:gd name="T17" fmla="*/ 0 h 592"/>
                  <a:gd name="T18" fmla="*/ 472 w 893"/>
                  <a:gd name="T19" fmla="*/ 48 h 592"/>
                  <a:gd name="T20" fmla="*/ 396 w 893"/>
                  <a:gd name="T21" fmla="*/ 72 h 592"/>
                  <a:gd name="T22" fmla="*/ 371 w 893"/>
                  <a:gd name="T23" fmla="*/ 96 h 592"/>
                  <a:gd name="T24" fmla="*/ 337 w 893"/>
                  <a:gd name="T25" fmla="*/ 80 h 592"/>
                  <a:gd name="T26" fmla="*/ 287 w 893"/>
                  <a:gd name="T27" fmla="*/ 88 h 592"/>
                  <a:gd name="T28" fmla="*/ 253 w 893"/>
                  <a:gd name="T29" fmla="*/ 88 h 592"/>
                  <a:gd name="T30" fmla="*/ 219 w 893"/>
                  <a:gd name="T31" fmla="*/ 80 h 592"/>
                  <a:gd name="T32" fmla="*/ 185 w 893"/>
                  <a:gd name="T33" fmla="*/ 104 h 592"/>
                  <a:gd name="T34" fmla="*/ 160 w 893"/>
                  <a:gd name="T35" fmla="*/ 128 h 592"/>
                  <a:gd name="T36" fmla="*/ 135 w 893"/>
                  <a:gd name="T37" fmla="*/ 168 h 592"/>
                  <a:gd name="T38" fmla="*/ 110 w 893"/>
                  <a:gd name="T39" fmla="*/ 224 h 592"/>
                  <a:gd name="T40" fmla="*/ 84 w 893"/>
                  <a:gd name="T41" fmla="*/ 256 h 592"/>
                  <a:gd name="T42" fmla="*/ 76 w 893"/>
                  <a:gd name="T43" fmla="*/ 280 h 592"/>
                  <a:gd name="T44" fmla="*/ 67 w 893"/>
                  <a:gd name="T45" fmla="*/ 320 h 592"/>
                  <a:gd name="T46" fmla="*/ 51 w 893"/>
                  <a:gd name="T47" fmla="*/ 328 h 592"/>
                  <a:gd name="T48" fmla="*/ 25 w 893"/>
                  <a:gd name="T49" fmla="*/ 344 h 592"/>
                  <a:gd name="T50" fmla="*/ 0 w 893"/>
                  <a:gd name="T51" fmla="*/ 352 h 592"/>
                  <a:gd name="T52" fmla="*/ 17 w 893"/>
                  <a:gd name="T53" fmla="*/ 368 h 592"/>
                  <a:gd name="T54" fmla="*/ 51 w 893"/>
                  <a:gd name="T55" fmla="*/ 392 h 592"/>
                  <a:gd name="T56" fmla="*/ 59 w 893"/>
                  <a:gd name="T57" fmla="*/ 416 h 592"/>
                  <a:gd name="T58" fmla="*/ 93 w 893"/>
                  <a:gd name="T59" fmla="*/ 440 h 592"/>
                  <a:gd name="T60" fmla="*/ 135 w 893"/>
                  <a:gd name="T61" fmla="*/ 456 h 592"/>
                  <a:gd name="T62" fmla="*/ 118 w 893"/>
                  <a:gd name="T63" fmla="*/ 488 h 592"/>
                  <a:gd name="T64" fmla="*/ 160 w 893"/>
                  <a:gd name="T65" fmla="*/ 496 h 592"/>
                  <a:gd name="T66" fmla="*/ 202 w 893"/>
                  <a:gd name="T67" fmla="*/ 512 h 592"/>
                  <a:gd name="T68" fmla="*/ 244 w 893"/>
                  <a:gd name="T69" fmla="*/ 488 h 592"/>
                  <a:gd name="T70" fmla="*/ 244 w 893"/>
                  <a:gd name="T71" fmla="*/ 528 h 592"/>
                  <a:gd name="T72" fmla="*/ 261 w 893"/>
                  <a:gd name="T73" fmla="*/ 536 h 592"/>
                  <a:gd name="T74" fmla="*/ 253 w 893"/>
                  <a:gd name="T75" fmla="*/ 544 h 592"/>
                  <a:gd name="T76" fmla="*/ 287 w 893"/>
                  <a:gd name="T77" fmla="*/ 560 h 592"/>
                  <a:gd name="T78" fmla="*/ 287 w 893"/>
                  <a:gd name="T79" fmla="*/ 584 h 592"/>
                  <a:gd name="T80" fmla="*/ 320 w 893"/>
                  <a:gd name="T81" fmla="*/ 592 h 592"/>
                  <a:gd name="T82" fmla="*/ 413 w 893"/>
                  <a:gd name="T83" fmla="*/ 592 h 592"/>
                  <a:gd name="T84" fmla="*/ 438 w 893"/>
                  <a:gd name="T85" fmla="*/ 568 h 592"/>
                  <a:gd name="T86" fmla="*/ 463 w 893"/>
                  <a:gd name="T87" fmla="*/ 568 h 592"/>
                  <a:gd name="T88" fmla="*/ 514 w 893"/>
                  <a:gd name="T89" fmla="*/ 568 h 592"/>
                  <a:gd name="T90" fmla="*/ 565 w 893"/>
                  <a:gd name="T91" fmla="*/ 560 h 592"/>
                  <a:gd name="T92" fmla="*/ 607 w 893"/>
                  <a:gd name="T93" fmla="*/ 504 h 592"/>
                  <a:gd name="T94" fmla="*/ 657 w 893"/>
                  <a:gd name="T95" fmla="*/ 488 h 592"/>
                  <a:gd name="T96" fmla="*/ 699 w 893"/>
                  <a:gd name="T97" fmla="*/ 480 h 592"/>
                  <a:gd name="T98" fmla="*/ 725 w 893"/>
                  <a:gd name="T99" fmla="*/ 488 h 592"/>
                  <a:gd name="T100" fmla="*/ 767 w 893"/>
                  <a:gd name="T101" fmla="*/ 480 h 592"/>
                  <a:gd name="T102" fmla="*/ 775 w 893"/>
                  <a:gd name="T103" fmla="*/ 496 h 592"/>
                  <a:gd name="T104" fmla="*/ 826 w 893"/>
                  <a:gd name="T105" fmla="*/ 496 h 592"/>
                  <a:gd name="T106" fmla="*/ 834 w 893"/>
                  <a:gd name="T107" fmla="*/ 416 h 592"/>
                  <a:gd name="T108" fmla="*/ 851 w 893"/>
                  <a:gd name="T109" fmla="*/ 376 h 592"/>
                  <a:gd name="T110" fmla="*/ 885 w 893"/>
                  <a:gd name="T111" fmla="*/ 336 h 592"/>
                  <a:gd name="T112" fmla="*/ 893 w 893"/>
                  <a:gd name="T113" fmla="*/ 312 h 592"/>
                  <a:gd name="T114" fmla="*/ 876 w 893"/>
                  <a:gd name="T115" fmla="*/ 288 h 592"/>
                  <a:gd name="T116" fmla="*/ 834 w 893"/>
                  <a:gd name="T117" fmla="*/ 288 h 592"/>
                  <a:gd name="T118" fmla="*/ 784 w 893"/>
                  <a:gd name="T119" fmla="*/ 312 h 59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893" h="592">
                    <a:moveTo>
                      <a:pt x="784" y="312"/>
                    </a:moveTo>
                    <a:lnTo>
                      <a:pt x="725" y="280"/>
                    </a:lnTo>
                    <a:lnTo>
                      <a:pt x="708" y="208"/>
                    </a:lnTo>
                    <a:lnTo>
                      <a:pt x="708" y="168"/>
                    </a:lnTo>
                    <a:lnTo>
                      <a:pt x="666" y="120"/>
                    </a:lnTo>
                    <a:lnTo>
                      <a:pt x="632" y="96"/>
                    </a:lnTo>
                    <a:lnTo>
                      <a:pt x="581" y="56"/>
                    </a:lnTo>
                    <a:lnTo>
                      <a:pt x="548" y="16"/>
                    </a:lnTo>
                    <a:lnTo>
                      <a:pt x="506" y="0"/>
                    </a:lnTo>
                    <a:lnTo>
                      <a:pt x="472" y="48"/>
                    </a:lnTo>
                    <a:lnTo>
                      <a:pt x="396" y="72"/>
                    </a:lnTo>
                    <a:lnTo>
                      <a:pt x="371" y="96"/>
                    </a:lnTo>
                    <a:lnTo>
                      <a:pt x="337" y="80"/>
                    </a:lnTo>
                    <a:lnTo>
                      <a:pt x="287" y="88"/>
                    </a:lnTo>
                    <a:lnTo>
                      <a:pt x="253" y="88"/>
                    </a:lnTo>
                    <a:lnTo>
                      <a:pt x="219" y="80"/>
                    </a:lnTo>
                    <a:lnTo>
                      <a:pt x="185" y="104"/>
                    </a:lnTo>
                    <a:lnTo>
                      <a:pt x="160" y="128"/>
                    </a:lnTo>
                    <a:lnTo>
                      <a:pt x="135" y="168"/>
                    </a:lnTo>
                    <a:lnTo>
                      <a:pt x="110" y="224"/>
                    </a:lnTo>
                    <a:lnTo>
                      <a:pt x="84" y="256"/>
                    </a:lnTo>
                    <a:lnTo>
                      <a:pt x="76" y="280"/>
                    </a:lnTo>
                    <a:lnTo>
                      <a:pt x="67" y="320"/>
                    </a:lnTo>
                    <a:lnTo>
                      <a:pt x="51" y="328"/>
                    </a:lnTo>
                    <a:lnTo>
                      <a:pt x="25" y="344"/>
                    </a:lnTo>
                    <a:lnTo>
                      <a:pt x="0" y="352"/>
                    </a:lnTo>
                    <a:lnTo>
                      <a:pt x="17" y="368"/>
                    </a:lnTo>
                    <a:lnTo>
                      <a:pt x="51" y="392"/>
                    </a:lnTo>
                    <a:lnTo>
                      <a:pt x="59" y="416"/>
                    </a:lnTo>
                    <a:lnTo>
                      <a:pt x="93" y="440"/>
                    </a:lnTo>
                    <a:lnTo>
                      <a:pt x="135" y="456"/>
                    </a:lnTo>
                    <a:lnTo>
                      <a:pt x="118" y="488"/>
                    </a:lnTo>
                    <a:lnTo>
                      <a:pt x="160" y="496"/>
                    </a:lnTo>
                    <a:lnTo>
                      <a:pt x="202" y="512"/>
                    </a:lnTo>
                    <a:lnTo>
                      <a:pt x="244" y="488"/>
                    </a:lnTo>
                    <a:lnTo>
                      <a:pt x="244" y="528"/>
                    </a:lnTo>
                    <a:lnTo>
                      <a:pt x="261" y="536"/>
                    </a:lnTo>
                    <a:lnTo>
                      <a:pt x="253" y="544"/>
                    </a:lnTo>
                    <a:lnTo>
                      <a:pt x="287" y="560"/>
                    </a:lnTo>
                    <a:lnTo>
                      <a:pt x="287" y="584"/>
                    </a:lnTo>
                    <a:lnTo>
                      <a:pt x="320" y="592"/>
                    </a:lnTo>
                    <a:lnTo>
                      <a:pt x="413" y="592"/>
                    </a:lnTo>
                    <a:lnTo>
                      <a:pt x="438" y="568"/>
                    </a:lnTo>
                    <a:lnTo>
                      <a:pt x="463" y="568"/>
                    </a:lnTo>
                    <a:lnTo>
                      <a:pt x="514" y="568"/>
                    </a:lnTo>
                    <a:lnTo>
                      <a:pt x="565" y="560"/>
                    </a:lnTo>
                    <a:lnTo>
                      <a:pt x="607" y="504"/>
                    </a:lnTo>
                    <a:lnTo>
                      <a:pt x="657" y="488"/>
                    </a:lnTo>
                    <a:lnTo>
                      <a:pt x="699" y="480"/>
                    </a:lnTo>
                    <a:lnTo>
                      <a:pt x="725" y="488"/>
                    </a:lnTo>
                    <a:lnTo>
                      <a:pt x="767" y="480"/>
                    </a:lnTo>
                    <a:lnTo>
                      <a:pt x="775" y="496"/>
                    </a:lnTo>
                    <a:lnTo>
                      <a:pt x="826" y="496"/>
                    </a:lnTo>
                    <a:lnTo>
                      <a:pt x="834" y="416"/>
                    </a:lnTo>
                    <a:lnTo>
                      <a:pt x="851" y="376"/>
                    </a:lnTo>
                    <a:lnTo>
                      <a:pt x="885" y="336"/>
                    </a:lnTo>
                    <a:lnTo>
                      <a:pt x="893" y="312"/>
                    </a:lnTo>
                    <a:lnTo>
                      <a:pt x="876" y="288"/>
                    </a:lnTo>
                    <a:lnTo>
                      <a:pt x="834" y="288"/>
                    </a:lnTo>
                    <a:lnTo>
                      <a:pt x="784" y="312"/>
                    </a:lnTo>
                    <a:close/>
                  </a:path>
                </a:pathLst>
              </a:custGeom>
              <a:solidFill>
                <a:srgbClr val="0969A6"/>
              </a:solidFill>
              <a:ln w="12700">
                <a:solidFill>
                  <a:srgbClr val="0969A6"/>
                </a:solidFill>
                <a:round/>
                <a:headEnd/>
                <a:tailEnd/>
              </a:ln>
              <a:extLst/>
            </p:spPr>
            <p:txBody>
              <a:bodyPr/>
              <a:lstStyle/>
              <a:p>
                <a:pPr>
                  <a:defRPr/>
                </a:pPr>
                <a:endParaRPr lang="en-GB" sz="2400" b="1" kern="0">
                  <a:solidFill>
                    <a:srgbClr val="000000"/>
                  </a:solidFill>
                  <a:latin typeface="Calibri" panose="020F0502020204030204"/>
                </a:endParaRPr>
              </a:p>
            </p:txBody>
          </p:sp>
          <p:sp>
            <p:nvSpPr>
              <p:cNvPr id="199" name="Freeform 81"/>
              <p:cNvSpPr>
                <a:spLocks/>
              </p:cNvSpPr>
              <p:nvPr/>
            </p:nvSpPr>
            <p:spPr bwMode="auto">
              <a:xfrm>
                <a:off x="8099020" y="2975737"/>
                <a:ext cx="536343" cy="509071"/>
              </a:xfrm>
              <a:custGeom>
                <a:avLst/>
                <a:gdLst>
                  <a:gd name="T0" fmla="*/ 270 w 354"/>
                  <a:gd name="T1" fmla="*/ 248 h 336"/>
                  <a:gd name="T2" fmla="*/ 253 w 354"/>
                  <a:gd name="T3" fmla="*/ 224 h 336"/>
                  <a:gd name="T4" fmla="*/ 278 w 354"/>
                  <a:gd name="T5" fmla="*/ 200 h 336"/>
                  <a:gd name="T6" fmla="*/ 354 w 354"/>
                  <a:gd name="T7" fmla="*/ 184 h 336"/>
                  <a:gd name="T8" fmla="*/ 337 w 354"/>
                  <a:gd name="T9" fmla="*/ 152 h 336"/>
                  <a:gd name="T10" fmla="*/ 303 w 354"/>
                  <a:gd name="T11" fmla="*/ 120 h 336"/>
                  <a:gd name="T12" fmla="*/ 287 w 354"/>
                  <a:gd name="T13" fmla="*/ 88 h 336"/>
                  <a:gd name="T14" fmla="*/ 236 w 354"/>
                  <a:gd name="T15" fmla="*/ 72 h 336"/>
                  <a:gd name="T16" fmla="*/ 211 w 354"/>
                  <a:gd name="T17" fmla="*/ 24 h 336"/>
                  <a:gd name="T18" fmla="*/ 152 w 354"/>
                  <a:gd name="T19" fmla="*/ 24 h 336"/>
                  <a:gd name="T20" fmla="*/ 84 w 354"/>
                  <a:gd name="T21" fmla="*/ 0 h 336"/>
                  <a:gd name="T22" fmla="*/ 59 w 354"/>
                  <a:gd name="T23" fmla="*/ 24 h 336"/>
                  <a:gd name="T24" fmla="*/ 8 w 354"/>
                  <a:gd name="T25" fmla="*/ 32 h 336"/>
                  <a:gd name="T26" fmla="*/ 0 w 354"/>
                  <a:gd name="T27" fmla="*/ 40 h 336"/>
                  <a:gd name="T28" fmla="*/ 34 w 354"/>
                  <a:gd name="T29" fmla="*/ 56 h 336"/>
                  <a:gd name="T30" fmla="*/ 67 w 354"/>
                  <a:gd name="T31" fmla="*/ 96 h 336"/>
                  <a:gd name="T32" fmla="*/ 118 w 354"/>
                  <a:gd name="T33" fmla="*/ 136 h 336"/>
                  <a:gd name="T34" fmla="*/ 152 w 354"/>
                  <a:gd name="T35" fmla="*/ 160 h 336"/>
                  <a:gd name="T36" fmla="*/ 194 w 354"/>
                  <a:gd name="T37" fmla="*/ 208 h 336"/>
                  <a:gd name="T38" fmla="*/ 194 w 354"/>
                  <a:gd name="T39" fmla="*/ 248 h 336"/>
                  <a:gd name="T40" fmla="*/ 211 w 354"/>
                  <a:gd name="T41" fmla="*/ 320 h 336"/>
                  <a:gd name="T42" fmla="*/ 236 w 354"/>
                  <a:gd name="T43" fmla="*/ 336 h 336"/>
                  <a:gd name="T44" fmla="*/ 253 w 354"/>
                  <a:gd name="T45" fmla="*/ 312 h 336"/>
                  <a:gd name="T46" fmla="*/ 270 w 354"/>
                  <a:gd name="T47" fmla="*/ 248 h 3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54" h="336">
                    <a:moveTo>
                      <a:pt x="270" y="248"/>
                    </a:moveTo>
                    <a:lnTo>
                      <a:pt x="253" y="224"/>
                    </a:lnTo>
                    <a:lnTo>
                      <a:pt x="278" y="200"/>
                    </a:lnTo>
                    <a:lnTo>
                      <a:pt x="354" y="184"/>
                    </a:lnTo>
                    <a:lnTo>
                      <a:pt x="337" y="152"/>
                    </a:lnTo>
                    <a:lnTo>
                      <a:pt x="303" y="120"/>
                    </a:lnTo>
                    <a:lnTo>
                      <a:pt x="287" y="88"/>
                    </a:lnTo>
                    <a:lnTo>
                      <a:pt x="236" y="72"/>
                    </a:lnTo>
                    <a:lnTo>
                      <a:pt x="211" y="24"/>
                    </a:lnTo>
                    <a:lnTo>
                      <a:pt x="152" y="24"/>
                    </a:lnTo>
                    <a:lnTo>
                      <a:pt x="84" y="0"/>
                    </a:lnTo>
                    <a:lnTo>
                      <a:pt x="59" y="24"/>
                    </a:lnTo>
                    <a:lnTo>
                      <a:pt x="8" y="32"/>
                    </a:lnTo>
                    <a:lnTo>
                      <a:pt x="0" y="40"/>
                    </a:lnTo>
                    <a:lnTo>
                      <a:pt x="34" y="56"/>
                    </a:lnTo>
                    <a:lnTo>
                      <a:pt x="67" y="96"/>
                    </a:lnTo>
                    <a:lnTo>
                      <a:pt x="118" y="136"/>
                    </a:lnTo>
                    <a:lnTo>
                      <a:pt x="152" y="160"/>
                    </a:lnTo>
                    <a:lnTo>
                      <a:pt x="194" y="208"/>
                    </a:lnTo>
                    <a:lnTo>
                      <a:pt x="194" y="248"/>
                    </a:lnTo>
                    <a:lnTo>
                      <a:pt x="211" y="320"/>
                    </a:lnTo>
                    <a:lnTo>
                      <a:pt x="236" y="336"/>
                    </a:lnTo>
                    <a:lnTo>
                      <a:pt x="253" y="312"/>
                    </a:lnTo>
                    <a:lnTo>
                      <a:pt x="270" y="248"/>
                    </a:lnTo>
                    <a:close/>
                  </a:path>
                </a:pathLst>
              </a:custGeom>
              <a:solidFill>
                <a:srgbClr val="4E85AD"/>
              </a:solidFill>
              <a:ln w="12700">
                <a:solidFill>
                  <a:srgbClr val="4E85AD"/>
                </a:solidFill>
                <a:round/>
                <a:headEnd/>
                <a:tailEnd/>
              </a:ln>
              <a:extLst/>
            </p:spPr>
            <p:txBody>
              <a:bodyPr/>
              <a:lstStyle/>
              <a:p>
                <a:pPr>
                  <a:defRPr/>
                </a:pPr>
                <a:endParaRPr lang="en-GB" sz="2400" b="1" kern="0">
                  <a:solidFill>
                    <a:srgbClr val="000000"/>
                  </a:solidFill>
                  <a:latin typeface="Calibri" panose="020F0502020204030204"/>
                </a:endParaRPr>
              </a:p>
            </p:txBody>
          </p:sp>
          <p:sp>
            <p:nvSpPr>
              <p:cNvPr id="200" name="Freeform 86"/>
              <p:cNvSpPr>
                <a:spLocks/>
              </p:cNvSpPr>
              <p:nvPr/>
            </p:nvSpPr>
            <p:spPr bwMode="auto">
              <a:xfrm>
                <a:off x="6362724" y="2030319"/>
                <a:ext cx="1302979" cy="993901"/>
              </a:xfrm>
              <a:custGeom>
                <a:avLst/>
                <a:gdLst>
                  <a:gd name="T0" fmla="*/ 775 w 860"/>
                  <a:gd name="T1" fmla="*/ 560 h 656"/>
                  <a:gd name="T2" fmla="*/ 826 w 860"/>
                  <a:gd name="T3" fmla="*/ 464 h 656"/>
                  <a:gd name="T4" fmla="*/ 860 w 860"/>
                  <a:gd name="T5" fmla="*/ 456 h 656"/>
                  <a:gd name="T6" fmla="*/ 851 w 860"/>
                  <a:gd name="T7" fmla="*/ 416 h 656"/>
                  <a:gd name="T8" fmla="*/ 817 w 860"/>
                  <a:gd name="T9" fmla="*/ 352 h 656"/>
                  <a:gd name="T10" fmla="*/ 792 w 860"/>
                  <a:gd name="T11" fmla="*/ 320 h 656"/>
                  <a:gd name="T12" fmla="*/ 784 w 860"/>
                  <a:gd name="T13" fmla="*/ 264 h 656"/>
                  <a:gd name="T14" fmla="*/ 750 w 860"/>
                  <a:gd name="T15" fmla="*/ 256 h 656"/>
                  <a:gd name="T16" fmla="*/ 750 w 860"/>
                  <a:gd name="T17" fmla="*/ 232 h 656"/>
                  <a:gd name="T18" fmla="*/ 792 w 860"/>
                  <a:gd name="T19" fmla="*/ 184 h 656"/>
                  <a:gd name="T20" fmla="*/ 750 w 860"/>
                  <a:gd name="T21" fmla="*/ 104 h 656"/>
                  <a:gd name="T22" fmla="*/ 725 w 860"/>
                  <a:gd name="T23" fmla="*/ 40 h 656"/>
                  <a:gd name="T24" fmla="*/ 666 w 860"/>
                  <a:gd name="T25" fmla="*/ 16 h 656"/>
                  <a:gd name="T26" fmla="*/ 531 w 860"/>
                  <a:gd name="T27" fmla="*/ 40 h 656"/>
                  <a:gd name="T28" fmla="*/ 447 w 860"/>
                  <a:gd name="T29" fmla="*/ 24 h 656"/>
                  <a:gd name="T30" fmla="*/ 405 w 860"/>
                  <a:gd name="T31" fmla="*/ 48 h 656"/>
                  <a:gd name="T32" fmla="*/ 362 w 860"/>
                  <a:gd name="T33" fmla="*/ 40 h 656"/>
                  <a:gd name="T34" fmla="*/ 329 w 860"/>
                  <a:gd name="T35" fmla="*/ 24 h 656"/>
                  <a:gd name="T36" fmla="*/ 295 w 860"/>
                  <a:gd name="T37" fmla="*/ 0 h 656"/>
                  <a:gd name="T38" fmla="*/ 253 w 860"/>
                  <a:gd name="T39" fmla="*/ 8 h 656"/>
                  <a:gd name="T40" fmla="*/ 177 w 860"/>
                  <a:gd name="T41" fmla="*/ 40 h 656"/>
                  <a:gd name="T42" fmla="*/ 169 w 860"/>
                  <a:gd name="T43" fmla="*/ 72 h 656"/>
                  <a:gd name="T44" fmla="*/ 126 w 860"/>
                  <a:gd name="T45" fmla="*/ 88 h 656"/>
                  <a:gd name="T46" fmla="*/ 25 w 860"/>
                  <a:gd name="T47" fmla="*/ 128 h 656"/>
                  <a:gd name="T48" fmla="*/ 9 w 860"/>
                  <a:gd name="T49" fmla="*/ 128 h 656"/>
                  <a:gd name="T50" fmla="*/ 17 w 860"/>
                  <a:gd name="T51" fmla="*/ 176 h 656"/>
                  <a:gd name="T52" fmla="*/ 25 w 860"/>
                  <a:gd name="T53" fmla="*/ 208 h 656"/>
                  <a:gd name="T54" fmla="*/ 0 w 860"/>
                  <a:gd name="T55" fmla="*/ 256 h 656"/>
                  <a:gd name="T56" fmla="*/ 51 w 860"/>
                  <a:gd name="T57" fmla="*/ 288 h 656"/>
                  <a:gd name="T58" fmla="*/ 51 w 860"/>
                  <a:gd name="T59" fmla="*/ 320 h 656"/>
                  <a:gd name="T60" fmla="*/ 76 w 860"/>
                  <a:gd name="T61" fmla="*/ 360 h 656"/>
                  <a:gd name="T62" fmla="*/ 59 w 860"/>
                  <a:gd name="T63" fmla="*/ 400 h 656"/>
                  <a:gd name="T64" fmla="*/ 84 w 860"/>
                  <a:gd name="T65" fmla="*/ 432 h 656"/>
                  <a:gd name="T66" fmla="*/ 84 w 860"/>
                  <a:gd name="T67" fmla="*/ 472 h 656"/>
                  <a:gd name="T68" fmla="*/ 126 w 860"/>
                  <a:gd name="T69" fmla="*/ 496 h 656"/>
                  <a:gd name="T70" fmla="*/ 169 w 860"/>
                  <a:gd name="T71" fmla="*/ 512 h 656"/>
                  <a:gd name="T72" fmla="*/ 211 w 860"/>
                  <a:gd name="T73" fmla="*/ 512 h 656"/>
                  <a:gd name="T74" fmla="*/ 202 w 860"/>
                  <a:gd name="T75" fmla="*/ 544 h 656"/>
                  <a:gd name="T76" fmla="*/ 244 w 860"/>
                  <a:gd name="T77" fmla="*/ 576 h 656"/>
                  <a:gd name="T78" fmla="*/ 270 w 860"/>
                  <a:gd name="T79" fmla="*/ 560 h 656"/>
                  <a:gd name="T80" fmla="*/ 270 w 860"/>
                  <a:gd name="T81" fmla="*/ 536 h 656"/>
                  <a:gd name="T82" fmla="*/ 320 w 860"/>
                  <a:gd name="T83" fmla="*/ 552 h 656"/>
                  <a:gd name="T84" fmla="*/ 337 w 860"/>
                  <a:gd name="T85" fmla="*/ 576 h 656"/>
                  <a:gd name="T86" fmla="*/ 379 w 860"/>
                  <a:gd name="T87" fmla="*/ 584 h 656"/>
                  <a:gd name="T88" fmla="*/ 421 w 860"/>
                  <a:gd name="T89" fmla="*/ 592 h 656"/>
                  <a:gd name="T90" fmla="*/ 438 w 860"/>
                  <a:gd name="T91" fmla="*/ 624 h 656"/>
                  <a:gd name="T92" fmla="*/ 438 w 860"/>
                  <a:gd name="T93" fmla="*/ 624 h 656"/>
                  <a:gd name="T94" fmla="*/ 464 w 860"/>
                  <a:gd name="T95" fmla="*/ 640 h 656"/>
                  <a:gd name="T96" fmla="*/ 497 w 860"/>
                  <a:gd name="T97" fmla="*/ 616 h 656"/>
                  <a:gd name="T98" fmla="*/ 523 w 860"/>
                  <a:gd name="T99" fmla="*/ 640 h 656"/>
                  <a:gd name="T100" fmla="*/ 531 w 860"/>
                  <a:gd name="T101" fmla="*/ 656 h 656"/>
                  <a:gd name="T102" fmla="*/ 556 w 860"/>
                  <a:gd name="T103" fmla="*/ 656 h 656"/>
                  <a:gd name="T104" fmla="*/ 581 w 860"/>
                  <a:gd name="T105" fmla="*/ 632 h 656"/>
                  <a:gd name="T106" fmla="*/ 615 w 860"/>
                  <a:gd name="T107" fmla="*/ 632 h 656"/>
                  <a:gd name="T108" fmla="*/ 640 w 860"/>
                  <a:gd name="T109" fmla="*/ 616 h 656"/>
                  <a:gd name="T110" fmla="*/ 683 w 860"/>
                  <a:gd name="T111" fmla="*/ 616 h 656"/>
                  <a:gd name="T112" fmla="*/ 708 w 860"/>
                  <a:gd name="T113" fmla="*/ 624 h 656"/>
                  <a:gd name="T114" fmla="*/ 767 w 860"/>
                  <a:gd name="T115" fmla="*/ 632 h 656"/>
                  <a:gd name="T116" fmla="*/ 758 w 860"/>
                  <a:gd name="T117" fmla="*/ 640 h 656"/>
                  <a:gd name="T118" fmla="*/ 792 w 860"/>
                  <a:gd name="T119" fmla="*/ 632 h 656"/>
                  <a:gd name="T120" fmla="*/ 775 w 860"/>
                  <a:gd name="T121" fmla="*/ 560 h 65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60" h="656">
                    <a:moveTo>
                      <a:pt x="775" y="560"/>
                    </a:moveTo>
                    <a:lnTo>
                      <a:pt x="826" y="464"/>
                    </a:lnTo>
                    <a:lnTo>
                      <a:pt x="860" y="456"/>
                    </a:lnTo>
                    <a:lnTo>
                      <a:pt x="851" y="416"/>
                    </a:lnTo>
                    <a:lnTo>
                      <a:pt x="817" y="352"/>
                    </a:lnTo>
                    <a:lnTo>
                      <a:pt x="792" y="320"/>
                    </a:lnTo>
                    <a:lnTo>
                      <a:pt x="784" y="264"/>
                    </a:lnTo>
                    <a:lnTo>
                      <a:pt x="750" y="256"/>
                    </a:lnTo>
                    <a:lnTo>
                      <a:pt x="750" y="232"/>
                    </a:lnTo>
                    <a:lnTo>
                      <a:pt x="792" y="184"/>
                    </a:lnTo>
                    <a:lnTo>
                      <a:pt x="750" y="104"/>
                    </a:lnTo>
                    <a:lnTo>
                      <a:pt x="725" y="40"/>
                    </a:lnTo>
                    <a:lnTo>
                      <a:pt x="666" y="16"/>
                    </a:lnTo>
                    <a:lnTo>
                      <a:pt x="531" y="40"/>
                    </a:lnTo>
                    <a:lnTo>
                      <a:pt x="447" y="24"/>
                    </a:lnTo>
                    <a:lnTo>
                      <a:pt x="405" y="48"/>
                    </a:lnTo>
                    <a:lnTo>
                      <a:pt x="362" y="40"/>
                    </a:lnTo>
                    <a:lnTo>
                      <a:pt x="329" y="24"/>
                    </a:lnTo>
                    <a:lnTo>
                      <a:pt x="295" y="0"/>
                    </a:lnTo>
                    <a:lnTo>
                      <a:pt x="253" y="8"/>
                    </a:lnTo>
                    <a:lnTo>
                      <a:pt x="177" y="40"/>
                    </a:lnTo>
                    <a:lnTo>
                      <a:pt x="169" y="72"/>
                    </a:lnTo>
                    <a:lnTo>
                      <a:pt x="126" y="88"/>
                    </a:lnTo>
                    <a:lnTo>
                      <a:pt x="25" y="128"/>
                    </a:lnTo>
                    <a:lnTo>
                      <a:pt x="9" y="128"/>
                    </a:lnTo>
                    <a:lnTo>
                      <a:pt x="17" y="176"/>
                    </a:lnTo>
                    <a:lnTo>
                      <a:pt x="25" y="208"/>
                    </a:lnTo>
                    <a:lnTo>
                      <a:pt x="0" y="256"/>
                    </a:lnTo>
                    <a:lnTo>
                      <a:pt x="51" y="288"/>
                    </a:lnTo>
                    <a:lnTo>
                      <a:pt x="51" y="320"/>
                    </a:lnTo>
                    <a:lnTo>
                      <a:pt x="76" y="360"/>
                    </a:lnTo>
                    <a:lnTo>
                      <a:pt x="59" y="400"/>
                    </a:lnTo>
                    <a:lnTo>
                      <a:pt x="84" y="432"/>
                    </a:lnTo>
                    <a:lnTo>
                      <a:pt x="84" y="472"/>
                    </a:lnTo>
                    <a:lnTo>
                      <a:pt x="126" y="496"/>
                    </a:lnTo>
                    <a:lnTo>
                      <a:pt x="169" y="512"/>
                    </a:lnTo>
                    <a:lnTo>
                      <a:pt x="211" y="512"/>
                    </a:lnTo>
                    <a:lnTo>
                      <a:pt x="202" y="544"/>
                    </a:lnTo>
                    <a:lnTo>
                      <a:pt x="244" y="576"/>
                    </a:lnTo>
                    <a:lnTo>
                      <a:pt x="270" y="560"/>
                    </a:lnTo>
                    <a:lnTo>
                      <a:pt x="270" y="536"/>
                    </a:lnTo>
                    <a:lnTo>
                      <a:pt x="320" y="552"/>
                    </a:lnTo>
                    <a:lnTo>
                      <a:pt x="337" y="576"/>
                    </a:lnTo>
                    <a:lnTo>
                      <a:pt x="379" y="584"/>
                    </a:lnTo>
                    <a:lnTo>
                      <a:pt x="421" y="592"/>
                    </a:lnTo>
                    <a:lnTo>
                      <a:pt x="438" y="624"/>
                    </a:lnTo>
                    <a:lnTo>
                      <a:pt x="464" y="640"/>
                    </a:lnTo>
                    <a:lnTo>
                      <a:pt x="497" y="616"/>
                    </a:lnTo>
                    <a:lnTo>
                      <a:pt x="523" y="640"/>
                    </a:lnTo>
                    <a:lnTo>
                      <a:pt x="531" y="656"/>
                    </a:lnTo>
                    <a:lnTo>
                      <a:pt x="556" y="656"/>
                    </a:lnTo>
                    <a:lnTo>
                      <a:pt x="581" y="632"/>
                    </a:lnTo>
                    <a:lnTo>
                      <a:pt x="615" y="632"/>
                    </a:lnTo>
                    <a:lnTo>
                      <a:pt x="640" y="616"/>
                    </a:lnTo>
                    <a:lnTo>
                      <a:pt x="683" y="616"/>
                    </a:lnTo>
                    <a:lnTo>
                      <a:pt x="708" y="624"/>
                    </a:lnTo>
                    <a:lnTo>
                      <a:pt x="767" y="632"/>
                    </a:lnTo>
                    <a:lnTo>
                      <a:pt x="758" y="640"/>
                    </a:lnTo>
                    <a:lnTo>
                      <a:pt x="792" y="632"/>
                    </a:lnTo>
                    <a:lnTo>
                      <a:pt x="775" y="560"/>
                    </a:lnTo>
                    <a:close/>
                  </a:path>
                </a:pathLst>
              </a:custGeom>
              <a:solidFill>
                <a:srgbClr val="0969A6"/>
              </a:solidFill>
              <a:ln w="12700">
                <a:solidFill>
                  <a:srgbClr val="0969A6"/>
                </a:solidFill>
                <a:prstDash val="solid"/>
                <a:round/>
                <a:headEnd/>
                <a:tailEnd/>
              </a:ln>
              <a:extLst/>
            </p:spPr>
            <p:txBody>
              <a:bodyPr/>
              <a:lstStyle/>
              <a:p>
                <a:pPr>
                  <a:defRPr/>
                </a:pPr>
                <a:endParaRPr lang="en-GB" sz="2400" b="1" kern="0">
                  <a:solidFill>
                    <a:srgbClr val="000000"/>
                  </a:solidFill>
                  <a:latin typeface="Calibri" panose="020F0502020204030204"/>
                </a:endParaRPr>
              </a:p>
            </p:txBody>
          </p:sp>
          <p:sp>
            <p:nvSpPr>
              <p:cNvPr id="201" name="Freeform 55"/>
              <p:cNvSpPr>
                <a:spLocks/>
              </p:cNvSpPr>
              <p:nvPr/>
            </p:nvSpPr>
            <p:spPr bwMode="auto">
              <a:xfrm>
                <a:off x="6694529" y="3775706"/>
                <a:ext cx="587856" cy="484830"/>
              </a:xfrm>
              <a:custGeom>
                <a:avLst/>
                <a:gdLst>
                  <a:gd name="T0" fmla="*/ 287 w 388"/>
                  <a:gd name="T1" fmla="*/ 264 h 320"/>
                  <a:gd name="T2" fmla="*/ 312 w 388"/>
                  <a:gd name="T3" fmla="*/ 248 h 320"/>
                  <a:gd name="T4" fmla="*/ 320 w 388"/>
                  <a:gd name="T5" fmla="*/ 216 h 320"/>
                  <a:gd name="T6" fmla="*/ 346 w 388"/>
                  <a:gd name="T7" fmla="*/ 216 h 320"/>
                  <a:gd name="T8" fmla="*/ 337 w 388"/>
                  <a:gd name="T9" fmla="*/ 192 h 320"/>
                  <a:gd name="T10" fmla="*/ 388 w 388"/>
                  <a:gd name="T11" fmla="*/ 176 h 320"/>
                  <a:gd name="T12" fmla="*/ 362 w 388"/>
                  <a:gd name="T13" fmla="*/ 136 h 320"/>
                  <a:gd name="T14" fmla="*/ 388 w 388"/>
                  <a:gd name="T15" fmla="*/ 120 h 320"/>
                  <a:gd name="T16" fmla="*/ 346 w 388"/>
                  <a:gd name="T17" fmla="*/ 96 h 320"/>
                  <a:gd name="T18" fmla="*/ 337 w 388"/>
                  <a:gd name="T19" fmla="*/ 64 h 320"/>
                  <a:gd name="T20" fmla="*/ 337 w 388"/>
                  <a:gd name="T21" fmla="*/ 32 h 320"/>
                  <a:gd name="T22" fmla="*/ 304 w 388"/>
                  <a:gd name="T23" fmla="*/ 32 h 320"/>
                  <a:gd name="T24" fmla="*/ 295 w 388"/>
                  <a:gd name="T25" fmla="*/ 16 h 320"/>
                  <a:gd name="T26" fmla="*/ 270 w 388"/>
                  <a:gd name="T27" fmla="*/ 16 h 320"/>
                  <a:gd name="T28" fmla="*/ 236 w 388"/>
                  <a:gd name="T29" fmla="*/ 8 h 320"/>
                  <a:gd name="T30" fmla="*/ 202 w 388"/>
                  <a:gd name="T31" fmla="*/ 16 h 320"/>
                  <a:gd name="T32" fmla="*/ 152 w 388"/>
                  <a:gd name="T33" fmla="*/ 8 h 320"/>
                  <a:gd name="T34" fmla="*/ 110 w 388"/>
                  <a:gd name="T35" fmla="*/ 0 h 320"/>
                  <a:gd name="T36" fmla="*/ 76 w 388"/>
                  <a:gd name="T37" fmla="*/ 8 h 320"/>
                  <a:gd name="T38" fmla="*/ 68 w 388"/>
                  <a:gd name="T39" fmla="*/ 32 h 320"/>
                  <a:gd name="T40" fmla="*/ 34 w 388"/>
                  <a:gd name="T41" fmla="*/ 16 h 320"/>
                  <a:gd name="T42" fmla="*/ 17 w 388"/>
                  <a:gd name="T43" fmla="*/ 16 h 320"/>
                  <a:gd name="T44" fmla="*/ 0 w 388"/>
                  <a:gd name="T45" fmla="*/ 64 h 320"/>
                  <a:gd name="T46" fmla="*/ 34 w 388"/>
                  <a:gd name="T47" fmla="*/ 80 h 320"/>
                  <a:gd name="T48" fmla="*/ 68 w 388"/>
                  <a:gd name="T49" fmla="*/ 128 h 320"/>
                  <a:gd name="T50" fmla="*/ 118 w 388"/>
                  <a:gd name="T51" fmla="*/ 160 h 320"/>
                  <a:gd name="T52" fmla="*/ 143 w 388"/>
                  <a:gd name="T53" fmla="*/ 192 h 320"/>
                  <a:gd name="T54" fmla="*/ 177 w 388"/>
                  <a:gd name="T55" fmla="*/ 208 h 320"/>
                  <a:gd name="T56" fmla="*/ 186 w 388"/>
                  <a:gd name="T57" fmla="*/ 224 h 320"/>
                  <a:gd name="T58" fmla="*/ 211 w 388"/>
                  <a:gd name="T59" fmla="*/ 248 h 320"/>
                  <a:gd name="T60" fmla="*/ 211 w 388"/>
                  <a:gd name="T61" fmla="*/ 280 h 320"/>
                  <a:gd name="T62" fmla="*/ 295 w 388"/>
                  <a:gd name="T63" fmla="*/ 320 h 320"/>
                  <a:gd name="T64" fmla="*/ 295 w 388"/>
                  <a:gd name="T65" fmla="*/ 280 h 320"/>
                  <a:gd name="T66" fmla="*/ 287 w 388"/>
                  <a:gd name="T67" fmla="*/ 264 h 3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88" h="320">
                    <a:moveTo>
                      <a:pt x="287" y="264"/>
                    </a:moveTo>
                    <a:lnTo>
                      <a:pt x="312" y="248"/>
                    </a:lnTo>
                    <a:lnTo>
                      <a:pt x="320" y="216"/>
                    </a:lnTo>
                    <a:lnTo>
                      <a:pt x="346" y="216"/>
                    </a:lnTo>
                    <a:lnTo>
                      <a:pt x="337" y="192"/>
                    </a:lnTo>
                    <a:lnTo>
                      <a:pt x="388" y="176"/>
                    </a:lnTo>
                    <a:lnTo>
                      <a:pt x="362" y="136"/>
                    </a:lnTo>
                    <a:lnTo>
                      <a:pt x="388" y="120"/>
                    </a:lnTo>
                    <a:lnTo>
                      <a:pt x="346" y="96"/>
                    </a:lnTo>
                    <a:lnTo>
                      <a:pt x="337" y="64"/>
                    </a:lnTo>
                    <a:lnTo>
                      <a:pt x="337" y="32"/>
                    </a:lnTo>
                    <a:lnTo>
                      <a:pt x="304" y="32"/>
                    </a:lnTo>
                    <a:lnTo>
                      <a:pt x="295" y="16"/>
                    </a:lnTo>
                    <a:lnTo>
                      <a:pt x="270" y="16"/>
                    </a:lnTo>
                    <a:lnTo>
                      <a:pt x="236" y="8"/>
                    </a:lnTo>
                    <a:lnTo>
                      <a:pt x="202" y="16"/>
                    </a:lnTo>
                    <a:lnTo>
                      <a:pt x="152" y="8"/>
                    </a:lnTo>
                    <a:lnTo>
                      <a:pt x="110" y="0"/>
                    </a:lnTo>
                    <a:lnTo>
                      <a:pt x="76" y="8"/>
                    </a:lnTo>
                    <a:lnTo>
                      <a:pt x="68" y="32"/>
                    </a:lnTo>
                    <a:lnTo>
                      <a:pt x="34" y="16"/>
                    </a:lnTo>
                    <a:lnTo>
                      <a:pt x="17" y="16"/>
                    </a:lnTo>
                    <a:lnTo>
                      <a:pt x="0" y="64"/>
                    </a:lnTo>
                    <a:lnTo>
                      <a:pt x="34" y="80"/>
                    </a:lnTo>
                    <a:lnTo>
                      <a:pt x="68" y="128"/>
                    </a:lnTo>
                    <a:lnTo>
                      <a:pt x="118" y="160"/>
                    </a:lnTo>
                    <a:lnTo>
                      <a:pt x="143" y="192"/>
                    </a:lnTo>
                    <a:lnTo>
                      <a:pt x="177" y="208"/>
                    </a:lnTo>
                    <a:lnTo>
                      <a:pt x="186" y="224"/>
                    </a:lnTo>
                    <a:lnTo>
                      <a:pt x="211" y="248"/>
                    </a:lnTo>
                    <a:lnTo>
                      <a:pt x="211" y="280"/>
                    </a:lnTo>
                    <a:lnTo>
                      <a:pt x="295" y="320"/>
                    </a:lnTo>
                    <a:lnTo>
                      <a:pt x="295" y="280"/>
                    </a:lnTo>
                    <a:lnTo>
                      <a:pt x="287" y="264"/>
                    </a:lnTo>
                    <a:close/>
                  </a:path>
                </a:pathLst>
              </a:custGeom>
              <a:solidFill>
                <a:srgbClr val="4E85AD"/>
              </a:solidFill>
              <a:ln w="28575">
                <a:noFill/>
                <a:prstDash val="solid"/>
                <a:round/>
                <a:headEnd/>
                <a:tailEnd/>
              </a:ln>
              <a:extLst/>
            </p:spPr>
            <p:txBody>
              <a:bodyPr/>
              <a:lstStyle/>
              <a:p>
                <a:pPr>
                  <a:defRPr/>
                </a:pPr>
                <a:endParaRPr lang="en-GB" sz="2400" b="1" kern="0">
                  <a:solidFill>
                    <a:srgbClr val="000000"/>
                  </a:solidFill>
                  <a:latin typeface="Calibri" panose="020F0502020204030204"/>
                </a:endParaRPr>
              </a:p>
            </p:txBody>
          </p:sp>
          <p:sp>
            <p:nvSpPr>
              <p:cNvPr id="202" name="Freeform 68"/>
              <p:cNvSpPr>
                <a:spLocks/>
              </p:cNvSpPr>
              <p:nvPr/>
            </p:nvSpPr>
            <p:spPr bwMode="auto">
              <a:xfrm>
                <a:off x="7129361" y="3569653"/>
                <a:ext cx="663610" cy="763607"/>
              </a:xfrm>
              <a:custGeom>
                <a:avLst/>
                <a:gdLst>
                  <a:gd name="T0" fmla="*/ 126 w 438"/>
                  <a:gd name="T1" fmla="*/ 424 h 504"/>
                  <a:gd name="T2" fmla="*/ 160 w 438"/>
                  <a:gd name="T3" fmla="*/ 440 h 504"/>
                  <a:gd name="T4" fmla="*/ 185 w 438"/>
                  <a:gd name="T5" fmla="*/ 440 h 504"/>
                  <a:gd name="T6" fmla="*/ 202 w 438"/>
                  <a:gd name="T7" fmla="*/ 456 h 504"/>
                  <a:gd name="T8" fmla="*/ 236 w 438"/>
                  <a:gd name="T9" fmla="*/ 496 h 504"/>
                  <a:gd name="T10" fmla="*/ 252 w 438"/>
                  <a:gd name="T11" fmla="*/ 504 h 504"/>
                  <a:gd name="T12" fmla="*/ 261 w 438"/>
                  <a:gd name="T13" fmla="*/ 472 h 504"/>
                  <a:gd name="T14" fmla="*/ 286 w 438"/>
                  <a:gd name="T15" fmla="*/ 464 h 504"/>
                  <a:gd name="T16" fmla="*/ 311 w 438"/>
                  <a:gd name="T17" fmla="*/ 456 h 504"/>
                  <a:gd name="T18" fmla="*/ 370 w 438"/>
                  <a:gd name="T19" fmla="*/ 432 h 504"/>
                  <a:gd name="T20" fmla="*/ 413 w 438"/>
                  <a:gd name="T21" fmla="*/ 432 h 504"/>
                  <a:gd name="T22" fmla="*/ 421 w 438"/>
                  <a:gd name="T23" fmla="*/ 400 h 504"/>
                  <a:gd name="T24" fmla="*/ 404 w 438"/>
                  <a:gd name="T25" fmla="*/ 392 h 504"/>
                  <a:gd name="T26" fmla="*/ 404 w 438"/>
                  <a:gd name="T27" fmla="*/ 360 h 504"/>
                  <a:gd name="T28" fmla="*/ 421 w 438"/>
                  <a:gd name="T29" fmla="*/ 352 h 504"/>
                  <a:gd name="T30" fmla="*/ 438 w 438"/>
                  <a:gd name="T31" fmla="*/ 312 h 504"/>
                  <a:gd name="T32" fmla="*/ 396 w 438"/>
                  <a:gd name="T33" fmla="*/ 280 h 504"/>
                  <a:gd name="T34" fmla="*/ 379 w 438"/>
                  <a:gd name="T35" fmla="*/ 248 h 504"/>
                  <a:gd name="T36" fmla="*/ 370 w 438"/>
                  <a:gd name="T37" fmla="*/ 216 h 504"/>
                  <a:gd name="T38" fmla="*/ 387 w 438"/>
                  <a:gd name="T39" fmla="*/ 184 h 504"/>
                  <a:gd name="T40" fmla="*/ 370 w 438"/>
                  <a:gd name="T41" fmla="*/ 176 h 504"/>
                  <a:gd name="T42" fmla="*/ 370 w 438"/>
                  <a:gd name="T43" fmla="*/ 136 h 504"/>
                  <a:gd name="T44" fmla="*/ 328 w 438"/>
                  <a:gd name="T45" fmla="*/ 160 h 504"/>
                  <a:gd name="T46" fmla="*/ 286 w 438"/>
                  <a:gd name="T47" fmla="*/ 144 h 504"/>
                  <a:gd name="T48" fmla="*/ 244 w 438"/>
                  <a:gd name="T49" fmla="*/ 136 h 504"/>
                  <a:gd name="T50" fmla="*/ 261 w 438"/>
                  <a:gd name="T51" fmla="*/ 104 h 504"/>
                  <a:gd name="T52" fmla="*/ 219 w 438"/>
                  <a:gd name="T53" fmla="*/ 88 h 504"/>
                  <a:gd name="T54" fmla="*/ 185 w 438"/>
                  <a:gd name="T55" fmla="*/ 64 h 504"/>
                  <a:gd name="T56" fmla="*/ 177 w 438"/>
                  <a:gd name="T57" fmla="*/ 40 h 504"/>
                  <a:gd name="T58" fmla="*/ 143 w 438"/>
                  <a:gd name="T59" fmla="*/ 16 h 504"/>
                  <a:gd name="T60" fmla="*/ 126 w 438"/>
                  <a:gd name="T61" fmla="*/ 0 h 504"/>
                  <a:gd name="T62" fmla="*/ 118 w 438"/>
                  <a:gd name="T63" fmla="*/ 8 h 504"/>
                  <a:gd name="T64" fmla="*/ 67 w 438"/>
                  <a:gd name="T65" fmla="*/ 8 h 504"/>
                  <a:gd name="T66" fmla="*/ 33 w 438"/>
                  <a:gd name="T67" fmla="*/ 24 h 504"/>
                  <a:gd name="T68" fmla="*/ 8 w 438"/>
                  <a:gd name="T69" fmla="*/ 24 h 504"/>
                  <a:gd name="T70" fmla="*/ 0 w 438"/>
                  <a:gd name="T71" fmla="*/ 48 h 504"/>
                  <a:gd name="T72" fmla="*/ 8 w 438"/>
                  <a:gd name="T73" fmla="*/ 80 h 504"/>
                  <a:gd name="T74" fmla="*/ 33 w 438"/>
                  <a:gd name="T75" fmla="*/ 112 h 504"/>
                  <a:gd name="T76" fmla="*/ 59 w 438"/>
                  <a:gd name="T77" fmla="*/ 120 h 504"/>
                  <a:gd name="T78" fmla="*/ 33 w 438"/>
                  <a:gd name="T79" fmla="*/ 128 h 504"/>
                  <a:gd name="T80" fmla="*/ 33 w 438"/>
                  <a:gd name="T81" fmla="*/ 160 h 504"/>
                  <a:gd name="T82" fmla="*/ 8 w 438"/>
                  <a:gd name="T83" fmla="*/ 152 h 504"/>
                  <a:gd name="T84" fmla="*/ 17 w 438"/>
                  <a:gd name="T85" fmla="*/ 168 h 504"/>
                  <a:gd name="T86" fmla="*/ 50 w 438"/>
                  <a:gd name="T87" fmla="*/ 168 h 504"/>
                  <a:gd name="T88" fmla="*/ 50 w 438"/>
                  <a:gd name="T89" fmla="*/ 200 h 504"/>
                  <a:gd name="T90" fmla="*/ 59 w 438"/>
                  <a:gd name="T91" fmla="*/ 232 h 504"/>
                  <a:gd name="T92" fmla="*/ 101 w 438"/>
                  <a:gd name="T93" fmla="*/ 256 h 504"/>
                  <a:gd name="T94" fmla="*/ 75 w 438"/>
                  <a:gd name="T95" fmla="*/ 272 h 504"/>
                  <a:gd name="T96" fmla="*/ 101 w 438"/>
                  <a:gd name="T97" fmla="*/ 312 h 504"/>
                  <a:gd name="T98" fmla="*/ 50 w 438"/>
                  <a:gd name="T99" fmla="*/ 328 h 504"/>
                  <a:gd name="T100" fmla="*/ 59 w 438"/>
                  <a:gd name="T101" fmla="*/ 352 h 504"/>
                  <a:gd name="T102" fmla="*/ 33 w 438"/>
                  <a:gd name="T103" fmla="*/ 352 h 504"/>
                  <a:gd name="T104" fmla="*/ 25 w 438"/>
                  <a:gd name="T105" fmla="*/ 384 h 504"/>
                  <a:gd name="T106" fmla="*/ 0 w 438"/>
                  <a:gd name="T107" fmla="*/ 400 h 504"/>
                  <a:gd name="T108" fmla="*/ 8 w 438"/>
                  <a:gd name="T109" fmla="*/ 416 h 504"/>
                  <a:gd name="T110" fmla="*/ 8 w 438"/>
                  <a:gd name="T111" fmla="*/ 456 h 504"/>
                  <a:gd name="T112" fmla="*/ 17 w 438"/>
                  <a:gd name="T113" fmla="*/ 456 h 504"/>
                  <a:gd name="T114" fmla="*/ 101 w 438"/>
                  <a:gd name="T115" fmla="*/ 504 h 504"/>
                  <a:gd name="T116" fmla="*/ 101 w 438"/>
                  <a:gd name="T117" fmla="*/ 496 h 504"/>
                  <a:gd name="T118" fmla="*/ 126 w 438"/>
                  <a:gd name="T119" fmla="*/ 424 h 50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connsiteX0" fmla="*/ 2877 w 10000"/>
                  <a:gd name="connsiteY0" fmla="*/ 8413 h 10000"/>
                  <a:gd name="connsiteX1" fmla="*/ 3653 w 10000"/>
                  <a:gd name="connsiteY1" fmla="*/ 8730 h 10000"/>
                  <a:gd name="connsiteX2" fmla="*/ 4224 w 10000"/>
                  <a:gd name="connsiteY2" fmla="*/ 8730 h 10000"/>
                  <a:gd name="connsiteX3" fmla="*/ 4612 w 10000"/>
                  <a:gd name="connsiteY3" fmla="*/ 9048 h 10000"/>
                  <a:gd name="connsiteX4" fmla="*/ 5388 w 10000"/>
                  <a:gd name="connsiteY4" fmla="*/ 9841 h 10000"/>
                  <a:gd name="connsiteX5" fmla="*/ 5753 w 10000"/>
                  <a:gd name="connsiteY5" fmla="*/ 10000 h 10000"/>
                  <a:gd name="connsiteX6" fmla="*/ 5959 w 10000"/>
                  <a:gd name="connsiteY6" fmla="*/ 9365 h 10000"/>
                  <a:gd name="connsiteX7" fmla="*/ 6530 w 10000"/>
                  <a:gd name="connsiteY7" fmla="*/ 9206 h 10000"/>
                  <a:gd name="connsiteX8" fmla="*/ 7100 w 10000"/>
                  <a:gd name="connsiteY8" fmla="*/ 9048 h 10000"/>
                  <a:gd name="connsiteX9" fmla="*/ 8447 w 10000"/>
                  <a:gd name="connsiteY9" fmla="*/ 8571 h 10000"/>
                  <a:gd name="connsiteX10" fmla="*/ 9429 w 10000"/>
                  <a:gd name="connsiteY10" fmla="*/ 8571 h 10000"/>
                  <a:gd name="connsiteX11" fmla="*/ 9612 w 10000"/>
                  <a:gd name="connsiteY11" fmla="*/ 7937 h 10000"/>
                  <a:gd name="connsiteX12" fmla="*/ 9224 w 10000"/>
                  <a:gd name="connsiteY12" fmla="*/ 7778 h 10000"/>
                  <a:gd name="connsiteX13" fmla="*/ 9224 w 10000"/>
                  <a:gd name="connsiteY13" fmla="*/ 7143 h 10000"/>
                  <a:gd name="connsiteX14" fmla="*/ 9612 w 10000"/>
                  <a:gd name="connsiteY14" fmla="*/ 6984 h 10000"/>
                  <a:gd name="connsiteX15" fmla="*/ 10000 w 10000"/>
                  <a:gd name="connsiteY15" fmla="*/ 6190 h 10000"/>
                  <a:gd name="connsiteX16" fmla="*/ 9041 w 10000"/>
                  <a:gd name="connsiteY16" fmla="*/ 5556 h 10000"/>
                  <a:gd name="connsiteX17" fmla="*/ 8653 w 10000"/>
                  <a:gd name="connsiteY17" fmla="*/ 4921 h 10000"/>
                  <a:gd name="connsiteX18" fmla="*/ 8447 w 10000"/>
                  <a:gd name="connsiteY18" fmla="*/ 4286 h 10000"/>
                  <a:gd name="connsiteX19" fmla="*/ 8836 w 10000"/>
                  <a:gd name="connsiteY19" fmla="*/ 3651 h 10000"/>
                  <a:gd name="connsiteX20" fmla="*/ 8447 w 10000"/>
                  <a:gd name="connsiteY20" fmla="*/ 3492 h 10000"/>
                  <a:gd name="connsiteX21" fmla="*/ 8447 w 10000"/>
                  <a:gd name="connsiteY21" fmla="*/ 2698 h 10000"/>
                  <a:gd name="connsiteX22" fmla="*/ 7489 w 10000"/>
                  <a:gd name="connsiteY22" fmla="*/ 3175 h 10000"/>
                  <a:gd name="connsiteX23" fmla="*/ 6530 w 10000"/>
                  <a:gd name="connsiteY23" fmla="*/ 2857 h 10000"/>
                  <a:gd name="connsiteX24" fmla="*/ 5571 w 10000"/>
                  <a:gd name="connsiteY24" fmla="*/ 2698 h 10000"/>
                  <a:gd name="connsiteX25" fmla="*/ 5959 w 10000"/>
                  <a:gd name="connsiteY25" fmla="*/ 2063 h 10000"/>
                  <a:gd name="connsiteX26" fmla="*/ 5000 w 10000"/>
                  <a:gd name="connsiteY26" fmla="*/ 1746 h 10000"/>
                  <a:gd name="connsiteX27" fmla="*/ 4224 w 10000"/>
                  <a:gd name="connsiteY27" fmla="*/ 1270 h 10000"/>
                  <a:gd name="connsiteX28" fmla="*/ 4041 w 10000"/>
                  <a:gd name="connsiteY28" fmla="*/ 794 h 10000"/>
                  <a:gd name="connsiteX29" fmla="*/ 3265 w 10000"/>
                  <a:gd name="connsiteY29" fmla="*/ 317 h 10000"/>
                  <a:gd name="connsiteX30" fmla="*/ 2877 w 10000"/>
                  <a:gd name="connsiteY30" fmla="*/ 0 h 10000"/>
                  <a:gd name="connsiteX31" fmla="*/ 2694 w 10000"/>
                  <a:gd name="connsiteY31" fmla="*/ 159 h 10000"/>
                  <a:gd name="connsiteX32" fmla="*/ 1530 w 10000"/>
                  <a:gd name="connsiteY32" fmla="*/ 159 h 10000"/>
                  <a:gd name="connsiteX33" fmla="*/ 753 w 10000"/>
                  <a:gd name="connsiteY33" fmla="*/ 476 h 10000"/>
                  <a:gd name="connsiteX34" fmla="*/ 183 w 10000"/>
                  <a:gd name="connsiteY34" fmla="*/ 476 h 10000"/>
                  <a:gd name="connsiteX35" fmla="*/ 0 w 10000"/>
                  <a:gd name="connsiteY35" fmla="*/ 952 h 10000"/>
                  <a:gd name="connsiteX36" fmla="*/ 183 w 10000"/>
                  <a:gd name="connsiteY36" fmla="*/ 1587 h 10000"/>
                  <a:gd name="connsiteX37" fmla="*/ 753 w 10000"/>
                  <a:gd name="connsiteY37" fmla="*/ 2222 h 10000"/>
                  <a:gd name="connsiteX38" fmla="*/ 1347 w 10000"/>
                  <a:gd name="connsiteY38" fmla="*/ 2381 h 10000"/>
                  <a:gd name="connsiteX39" fmla="*/ 753 w 10000"/>
                  <a:gd name="connsiteY39" fmla="*/ 2540 h 10000"/>
                  <a:gd name="connsiteX40" fmla="*/ 753 w 10000"/>
                  <a:gd name="connsiteY40" fmla="*/ 3175 h 10000"/>
                  <a:gd name="connsiteX41" fmla="*/ 183 w 10000"/>
                  <a:gd name="connsiteY41" fmla="*/ 3016 h 10000"/>
                  <a:gd name="connsiteX42" fmla="*/ 388 w 10000"/>
                  <a:gd name="connsiteY42" fmla="*/ 3333 h 10000"/>
                  <a:gd name="connsiteX43" fmla="*/ 1142 w 10000"/>
                  <a:gd name="connsiteY43" fmla="*/ 3333 h 10000"/>
                  <a:gd name="connsiteX44" fmla="*/ 1142 w 10000"/>
                  <a:gd name="connsiteY44" fmla="*/ 3968 h 10000"/>
                  <a:gd name="connsiteX45" fmla="*/ 1347 w 10000"/>
                  <a:gd name="connsiteY45" fmla="*/ 4603 h 10000"/>
                  <a:gd name="connsiteX46" fmla="*/ 2306 w 10000"/>
                  <a:gd name="connsiteY46" fmla="*/ 5079 h 10000"/>
                  <a:gd name="connsiteX47" fmla="*/ 1712 w 10000"/>
                  <a:gd name="connsiteY47" fmla="*/ 5397 h 10000"/>
                  <a:gd name="connsiteX48" fmla="*/ 2306 w 10000"/>
                  <a:gd name="connsiteY48" fmla="*/ 6190 h 10000"/>
                  <a:gd name="connsiteX49" fmla="*/ 1142 w 10000"/>
                  <a:gd name="connsiteY49" fmla="*/ 6508 h 10000"/>
                  <a:gd name="connsiteX50" fmla="*/ 1347 w 10000"/>
                  <a:gd name="connsiteY50" fmla="*/ 6984 h 10000"/>
                  <a:gd name="connsiteX51" fmla="*/ 753 w 10000"/>
                  <a:gd name="connsiteY51" fmla="*/ 6984 h 10000"/>
                  <a:gd name="connsiteX52" fmla="*/ 571 w 10000"/>
                  <a:gd name="connsiteY52" fmla="*/ 7619 h 10000"/>
                  <a:gd name="connsiteX53" fmla="*/ 0 w 10000"/>
                  <a:gd name="connsiteY53" fmla="*/ 7937 h 10000"/>
                  <a:gd name="connsiteX54" fmla="*/ 183 w 10000"/>
                  <a:gd name="connsiteY54" fmla="*/ 8254 h 10000"/>
                  <a:gd name="connsiteX55" fmla="*/ 183 w 10000"/>
                  <a:gd name="connsiteY55" fmla="*/ 9048 h 10000"/>
                  <a:gd name="connsiteX56" fmla="*/ 388 w 10000"/>
                  <a:gd name="connsiteY56" fmla="*/ 9048 h 10000"/>
                  <a:gd name="connsiteX57" fmla="*/ 2306 w 10000"/>
                  <a:gd name="connsiteY57" fmla="*/ 10000 h 10000"/>
                  <a:gd name="connsiteX58" fmla="*/ 2306 w 10000"/>
                  <a:gd name="connsiteY58" fmla="*/ 9841 h 10000"/>
                  <a:gd name="connsiteX59" fmla="*/ 4255 w 10000"/>
                  <a:gd name="connsiteY59" fmla="*/ 9610 h 10000"/>
                  <a:gd name="connsiteX0" fmla="*/ 2877 w 10000"/>
                  <a:gd name="connsiteY0" fmla="*/ 8413 h 10000"/>
                  <a:gd name="connsiteX1" fmla="*/ 3653 w 10000"/>
                  <a:gd name="connsiteY1" fmla="*/ 8730 h 10000"/>
                  <a:gd name="connsiteX2" fmla="*/ 4224 w 10000"/>
                  <a:gd name="connsiteY2" fmla="*/ 8730 h 10000"/>
                  <a:gd name="connsiteX3" fmla="*/ 4612 w 10000"/>
                  <a:gd name="connsiteY3" fmla="*/ 9048 h 10000"/>
                  <a:gd name="connsiteX4" fmla="*/ 5388 w 10000"/>
                  <a:gd name="connsiteY4" fmla="*/ 9841 h 10000"/>
                  <a:gd name="connsiteX5" fmla="*/ 5753 w 10000"/>
                  <a:gd name="connsiteY5" fmla="*/ 10000 h 10000"/>
                  <a:gd name="connsiteX6" fmla="*/ 5959 w 10000"/>
                  <a:gd name="connsiteY6" fmla="*/ 9365 h 10000"/>
                  <a:gd name="connsiteX7" fmla="*/ 6530 w 10000"/>
                  <a:gd name="connsiteY7" fmla="*/ 9206 h 10000"/>
                  <a:gd name="connsiteX8" fmla="*/ 7100 w 10000"/>
                  <a:gd name="connsiteY8" fmla="*/ 9048 h 10000"/>
                  <a:gd name="connsiteX9" fmla="*/ 8447 w 10000"/>
                  <a:gd name="connsiteY9" fmla="*/ 8571 h 10000"/>
                  <a:gd name="connsiteX10" fmla="*/ 9429 w 10000"/>
                  <a:gd name="connsiteY10" fmla="*/ 8571 h 10000"/>
                  <a:gd name="connsiteX11" fmla="*/ 9612 w 10000"/>
                  <a:gd name="connsiteY11" fmla="*/ 7937 h 10000"/>
                  <a:gd name="connsiteX12" fmla="*/ 9224 w 10000"/>
                  <a:gd name="connsiteY12" fmla="*/ 7778 h 10000"/>
                  <a:gd name="connsiteX13" fmla="*/ 9224 w 10000"/>
                  <a:gd name="connsiteY13" fmla="*/ 7143 h 10000"/>
                  <a:gd name="connsiteX14" fmla="*/ 9612 w 10000"/>
                  <a:gd name="connsiteY14" fmla="*/ 6984 h 10000"/>
                  <a:gd name="connsiteX15" fmla="*/ 10000 w 10000"/>
                  <a:gd name="connsiteY15" fmla="*/ 6190 h 10000"/>
                  <a:gd name="connsiteX16" fmla="*/ 9041 w 10000"/>
                  <a:gd name="connsiteY16" fmla="*/ 5556 h 10000"/>
                  <a:gd name="connsiteX17" fmla="*/ 8653 w 10000"/>
                  <a:gd name="connsiteY17" fmla="*/ 4921 h 10000"/>
                  <a:gd name="connsiteX18" fmla="*/ 8447 w 10000"/>
                  <a:gd name="connsiteY18" fmla="*/ 4286 h 10000"/>
                  <a:gd name="connsiteX19" fmla="*/ 8836 w 10000"/>
                  <a:gd name="connsiteY19" fmla="*/ 3651 h 10000"/>
                  <a:gd name="connsiteX20" fmla="*/ 8447 w 10000"/>
                  <a:gd name="connsiteY20" fmla="*/ 3492 h 10000"/>
                  <a:gd name="connsiteX21" fmla="*/ 8447 w 10000"/>
                  <a:gd name="connsiteY21" fmla="*/ 2698 h 10000"/>
                  <a:gd name="connsiteX22" fmla="*/ 7489 w 10000"/>
                  <a:gd name="connsiteY22" fmla="*/ 3175 h 10000"/>
                  <a:gd name="connsiteX23" fmla="*/ 6530 w 10000"/>
                  <a:gd name="connsiteY23" fmla="*/ 2857 h 10000"/>
                  <a:gd name="connsiteX24" fmla="*/ 5571 w 10000"/>
                  <a:gd name="connsiteY24" fmla="*/ 2698 h 10000"/>
                  <a:gd name="connsiteX25" fmla="*/ 5959 w 10000"/>
                  <a:gd name="connsiteY25" fmla="*/ 2063 h 10000"/>
                  <a:gd name="connsiteX26" fmla="*/ 5000 w 10000"/>
                  <a:gd name="connsiteY26" fmla="*/ 1746 h 10000"/>
                  <a:gd name="connsiteX27" fmla="*/ 4224 w 10000"/>
                  <a:gd name="connsiteY27" fmla="*/ 1270 h 10000"/>
                  <a:gd name="connsiteX28" fmla="*/ 4041 w 10000"/>
                  <a:gd name="connsiteY28" fmla="*/ 794 h 10000"/>
                  <a:gd name="connsiteX29" fmla="*/ 3265 w 10000"/>
                  <a:gd name="connsiteY29" fmla="*/ 317 h 10000"/>
                  <a:gd name="connsiteX30" fmla="*/ 2877 w 10000"/>
                  <a:gd name="connsiteY30" fmla="*/ 0 h 10000"/>
                  <a:gd name="connsiteX31" fmla="*/ 2694 w 10000"/>
                  <a:gd name="connsiteY31" fmla="*/ 159 h 10000"/>
                  <a:gd name="connsiteX32" fmla="*/ 1530 w 10000"/>
                  <a:gd name="connsiteY32" fmla="*/ 159 h 10000"/>
                  <a:gd name="connsiteX33" fmla="*/ 753 w 10000"/>
                  <a:gd name="connsiteY33" fmla="*/ 476 h 10000"/>
                  <a:gd name="connsiteX34" fmla="*/ 183 w 10000"/>
                  <a:gd name="connsiteY34" fmla="*/ 476 h 10000"/>
                  <a:gd name="connsiteX35" fmla="*/ 0 w 10000"/>
                  <a:gd name="connsiteY35" fmla="*/ 952 h 10000"/>
                  <a:gd name="connsiteX36" fmla="*/ 183 w 10000"/>
                  <a:gd name="connsiteY36" fmla="*/ 1587 h 10000"/>
                  <a:gd name="connsiteX37" fmla="*/ 753 w 10000"/>
                  <a:gd name="connsiteY37" fmla="*/ 2222 h 10000"/>
                  <a:gd name="connsiteX38" fmla="*/ 1347 w 10000"/>
                  <a:gd name="connsiteY38" fmla="*/ 2381 h 10000"/>
                  <a:gd name="connsiteX39" fmla="*/ 753 w 10000"/>
                  <a:gd name="connsiteY39" fmla="*/ 2540 h 10000"/>
                  <a:gd name="connsiteX40" fmla="*/ 753 w 10000"/>
                  <a:gd name="connsiteY40" fmla="*/ 3175 h 10000"/>
                  <a:gd name="connsiteX41" fmla="*/ 183 w 10000"/>
                  <a:gd name="connsiteY41" fmla="*/ 3016 h 10000"/>
                  <a:gd name="connsiteX42" fmla="*/ 388 w 10000"/>
                  <a:gd name="connsiteY42" fmla="*/ 3333 h 10000"/>
                  <a:gd name="connsiteX43" fmla="*/ 1142 w 10000"/>
                  <a:gd name="connsiteY43" fmla="*/ 3333 h 10000"/>
                  <a:gd name="connsiteX44" fmla="*/ 1142 w 10000"/>
                  <a:gd name="connsiteY44" fmla="*/ 3968 h 10000"/>
                  <a:gd name="connsiteX45" fmla="*/ 1347 w 10000"/>
                  <a:gd name="connsiteY45" fmla="*/ 4603 h 10000"/>
                  <a:gd name="connsiteX46" fmla="*/ 2306 w 10000"/>
                  <a:gd name="connsiteY46" fmla="*/ 5079 h 10000"/>
                  <a:gd name="connsiteX47" fmla="*/ 1712 w 10000"/>
                  <a:gd name="connsiteY47" fmla="*/ 5397 h 10000"/>
                  <a:gd name="connsiteX48" fmla="*/ 2306 w 10000"/>
                  <a:gd name="connsiteY48" fmla="*/ 6190 h 10000"/>
                  <a:gd name="connsiteX49" fmla="*/ 1142 w 10000"/>
                  <a:gd name="connsiteY49" fmla="*/ 6508 h 10000"/>
                  <a:gd name="connsiteX50" fmla="*/ 1347 w 10000"/>
                  <a:gd name="connsiteY50" fmla="*/ 6984 h 10000"/>
                  <a:gd name="connsiteX51" fmla="*/ 753 w 10000"/>
                  <a:gd name="connsiteY51" fmla="*/ 6984 h 10000"/>
                  <a:gd name="connsiteX52" fmla="*/ 571 w 10000"/>
                  <a:gd name="connsiteY52" fmla="*/ 7619 h 10000"/>
                  <a:gd name="connsiteX53" fmla="*/ 0 w 10000"/>
                  <a:gd name="connsiteY53" fmla="*/ 7937 h 10000"/>
                  <a:gd name="connsiteX54" fmla="*/ 183 w 10000"/>
                  <a:gd name="connsiteY54" fmla="*/ 8254 h 10000"/>
                  <a:gd name="connsiteX55" fmla="*/ 183 w 10000"/>
                  <a:gd name="connsiteY55" fmla="*/ 9048 h 10000"/>
                  <a:gd name="connsiteX56" fmla="*/ 388 w 10000"/>
                  <a:gd name="connsiteY56" fmla="*/ 9048 h 10000"/>
                  <a:gd name="connsiteX57" fmla="*/ 2306 w 10000"/>
                  <a:gd name="connsiteY57" fmla="*/ 10000 h 10000"/>
                  <a:gd name="connsiteX58" fmla="*/ 2306 w 10000"/>
                  <a:gd name="connsiteY58" fmla="*/ 9841 h 10000"/>
                  <a:gd name="connsiteX59" fmla="*/ 2676 w 10000"/>
                  <a:gd name="connsiteY59" fmla="*/ 8331 h 10000"/>
                  <a:gd name="connsiteX0" fmla="*/ 2877 w 10000"/>
                  <a:gd name="connsiteY0" fmla="*/ 8413 h 10000"/>
                  <a:gd name="connsiteX1" fmla="*/ 3653 w 10000"/>
                  <a:gd name="connsiteY1" fmla="*/ 8730 h 10000"/>
                  <a:gd name="connsiteX2" fmla="*/ 4224 w 10000"/>
                  <a:gd name="connsiteY2" fmla="*/ 8730 h 10000"/>
                  <a:gd name="connsiteX3" fmla="*/ 4612 w 10000"/>
                  <a:gd name="connsiteY3" fmla="*/ 9048 h 10000"/>
                  <a:gd name="connsiteX4" fmla="*/ 5388 w 10000"/>
                  <a:gd name="connsiteY4" fmla="*/ 9841 h 10000"/>
                  <a:gd name="connsiteX5" fmla="*/ 5753 w 10000"/>
                  <a:gd name="connsiteY5" fmla="*/ 10000 h 10000"/>
                  <a:gd name="connsiteX6" fmla="*/ 5959 w 10000"/>
                  <a:gd name="connsiteY6" fmla="*/ 9365 h 10000"/>
                  <a:gd name="connsiteX7" fmla="*/ 6530 w 10000"/>
                  <a:gd name="connsiteY7" fmla="*/ 9206 h 10000"/>
                  <a:gd name="connsiteX8" fmla="*/ 7100 w 10000"/>
                  <a:gd name="connsiteY8" fmla="*/ 9048 h 10000"/>
                  <a:gd name="connsiteX9" fmla="*/ 8447 w 10000"/>
                  <a:gd name="connsiteY9" fmla="*/ 8571 h 10000"/>
                  <a:gd name="connsiteX10" fmla="*/ 9429 w 10000"/>
                  <a:gd name="connsiteY10" fmla="*/ 8571 h 10000"/>
                  <a:gd name="connsiteX11" fmla="*/ 9612 w 10000"/>
                  <a:gd name="connsiteY11" fmla="*/ 7937 h 10000"/>
                  <a:gd name="connsiteX12" fmla="*/ 9224 w 10000"/>
                  <a:gd name="connsiteY12" fmla="*/ 7778 h 10000"/>
                  <a:gd name="connsiteX13" fmla="*/ 9224 w 10000"/>
                  <a:gd name="connsiteY13" fmla="*/ 7143 h 10000"/>
                  <a:gd name="connsiteX14" fmla="*/ 9612 w 10000"/>
                  <a:gd name="connsiteY14" fmla="*/ 6984 h 10000"/>
                  <a:gd name="connsiteX15" fmla="*/ 10000 w 10000"/>
                  <a:gd name="connsiteY15" fmla="*/ 6190 h 10000"/>
                  <a:gd name="connsiteX16" fmla="*/ 9041 w 10000"/>
                  <a:gd name="connsiteY16" fmla="*/ 5556 h 10000"/>
                  <a:gd name="connsiteX17" fmla="*/ 8653 w 10000"/>
                  <a:gd name="connsiteY17" fmla="*/ 4921 h 10000"/>
                  <a:gd name="connsiteX18" fmla="*/ 8447 w 10000"/>
                  <a:gd name="connsiteY18" fmla="*/ 4286 h 10000"/>
                  <a:gd name="connsiteX19" fmla="*/ 8836 w 10000"/>
                  <a:gd name="connsiteY19" fmla="*/ 3651 h 10000"/>
                  <a:gd name="connsiteX20" fmla="*/ 8447 w 10000"/>
                  <a:gd name="connsiteY20" fmla="*/ 3492 h 10000"/>
                  <a:gd name="connsiteX21" fmla="*/ 8447 w 10000"/>
                  <a:gd name="connsiteY21" fmla="*/ 2698 h 10000"/>
                  <a:gd name="connsiteX22" fmla="*/ 7489 w 10000"/>
                  <a:gd name="connsiteY22" fmla="*/ 3175 h 10000"/>
                  <a:gd name="connsiteX23" fmla="*/ 6530 w 10000"/>
                  <a:gd name="connsiteY23" fmla="*/ 2857 h 10000"/>
                  <a:gd name="connsiteX24" fmla="*/ 5571 w 10000"/>
                  <a:gd name="connsiteY24" fmla="*/ 2698 h 10000"/>
                  <a:gd name="connsiteX25" fmla="*/ 5959 w 10000"/>
                  <a:gd name="connsiteY25" fmla="*/ 2063 h 10000"/>
                  <a:gd name="connsiteX26" fmla="*/ 5000 w 10000"/>
                  <a:gd name="connsiteY26" fmla="*/ 1746 h 10000"/>
                  <a:gd name="connsiteX27" fmla="*/ 4224 w 10000"/>
                  <a:gd name="connsiteY27" fmla="*/ 1270 h 10000"/>
                  <a:gd name="connsiteX28" fmla="*/ 4041 w 10000"/>
                  <a:gd name="connsiteY28" fmla="*/ 794 h 10000"/>
                  <a:gd name="connsiteX29" fmla="*/ 3265 w 10000"/>
                  <a:gd name="connsiteY29" fmla="*/ 317 h 10000"/>
                  <a:gd name="connsiteX30" fmla="*/ 2877 w 10000"/>
                  <a:gd name="connsiteY30" fmla="*/ 0 h 10000"/>
                  <a:gd name="connsiteX31" fmla="*/ 2694 w 10000"/>
                  <a:gd name="connsiteY31" fmla="*/ 159 h 10000"/>
                  <a:gd name="connsiteX32" fmla="*/ 1530 w 10000"/>
                  <a:gd name="connsiteY32" fmla="*/ 159 h 10000"/>
                  <a:gd name="connsiteX33" fmla="*/ 753 w 10000"/>
                  <a:gd name="connsiteY33" fmla="*/ 476 h 10000"/>
                  <a:gd name="connsiteX34" fmla="*/ 183 w 10000"/>
                  <a:gd name="connsiteY34" fmla="*/ 476 h 10000"/>
                  <a:gd name="connsiteX35" fmla="*/ 0 w 10000"/>
                  <a:gd name="connsiteY35" fmla="*/ 952 h 10000"/>
                  <a:gd name="connsiteX36" fmla="*/ 183 w 10000"/>
                  <a:gd name="connsiteY36" fmla="*/ 1587 h 10000"/>
                  <a:gd name="connsiteX37" fmla="*/ 753 w 10000"/>
                  <a:gd name="connsiteY37" fmla="*/ 2222 h 10000"/>
                  <a:gd name="connsiteX38" fmla="*/ 1347 w 10000"/>
                  <a:gd name="connsiteY38" fmla="*/ 2381 h 10000"/>
                  <a:gd name="connsiteX39" fmla="*/ 753 w 10000"/>
                  <a:gd name="connsiteY39" fmla="*/ 2540 h 10000"/>
                  <a:gd name="connsiteX40" fmla="*/ 753 w 10000"/>
                  <a:gd name="connsiteY40" fmla="*/ 3175 h 10000"/>
                  <a:gd name="connsiteX41" fmla="*/ 183 w 10000"/>
                  <a:gd name="connsiteY41" fmla="*/ 3016 h 10000"/>
                  <a:gd name="connsiteX42" fmla="*/ 388 w 10000"/>
                  <a:gd name="connsiteY42" fmla="*/ 3333 h 10000"/>
                  <a:gd name="connsiteX43" fmla="*/ 1142 w 10000"/>
                  <a:gd name="connsiteY43" fmla="*/ 3333 h 10000"/>
                  <a:gd name="connsiteX44" fmla="*/ 1142 w 10000"/>
                  <a:gd name="connsiteY44" fmla="*/ 3968 h 10000"/>
                  <a:gd name="connsiteX45" fmla="*/ 1347 w 10000"/>
                  <a:gd name="connsiteY45" fmla="*/ 4603 h 10000"/>
                  <a:gd name="connsiteX46" fmla="*/ 2306 w 10000"/>
                  <a:gd name="connsiteY46" fmla="*/ 5079 h 10000"/>
                  <a:gd name="connsiteX47" fmla="*/ 1712 w 10000"/>
                  <a:gd name="connsiteY47" fmla="*/ 5397 h 10000"/>
                  <a:gd name="connsiteX48" fmla="*/ 2306 w 10000"/>
                  <a:gd name="connsiteY48" fmla="*/ 6190 h 10000"/>
                  <a:gd name="connsiteX49" fmla="*/ 1142 w 10000"/>
                  <a:gd name="connsiteY49" fmla="*/ 6508 h 10000"/>
                  <a:gd name="connsiteX50" fmla="*/ 2746 w 10000"/>
                  <a:gd name="connsiteY50" fmla="*/ 8418 h 10000"/>
                  <a:gd name="connsiteX51" fmla="*/ 753 w 10000"/>
                  <a:gd name="connsiteY51" fmla="*/ 6984 h 10000"/>
                  <a:gd name="connsiteX52" fmla="*/ 571 w 10000"/>
                  <a:gd name="connsiteY52" fmla="*/ 7619 h 10000"/>
                  <a:gd name="connsiteX53" fmla="*/ 0 w 10000"/>
                  <a:gd name="connsiteY53" fmla="*/ 7937 h 10000"/>
                  <a:gd name="connsiteX54" fmla="*/ 183 w 10000"/>
                  <a:gd name="connsiteY54" fmla="*/ 8254 h 10000"/>
                  <a:gd name="connsiteX55" fmla="*/ 183 w 10000"/>
                  <a:gd name="connsiteY55" fmla="*/ 9048 h 10000"/>
                  <a:gd name="connsiteX56" fmla="*/ 388 w 10000"/>
                  <a:gd name="connsiteY56" fmla="*/ 9048 h 10000"/>
                  <a:gd name="connsiteX57" fmla="*/ 2306 w 10000"/>
                  <a:gd name="connsiteY57" fmla="*/ 10000 h 10000"/>
                  <a:gd name="connsiteX58" fmla="*/ 2306 w 10000"/>
                  <a:gd name="connsiteY58" fmla="*/ 9841 h 10000"/>
                  <a:gd name="connsiteX59" fmla="*/ 2676 w 10000"/>
                  <a:gd name="connsiteY59" fmla="*/ 8331 h 10000"/>
                  <a:gd name="connsiteX0" fmla="*/ 2877 w 10000"/>
                  <a:gd name="connsiteY0" fmla="*/ 8413 h 10000"/>
                  <a:gd name="connsiteX1" fmla="*/ 3653 w 10000"/>
                  <a:gd name="connsiteY1" fmla="*/ 8730 h 10000"/>
                  <a:gd name="connsiteX2" fmla="*/ 4224 w 10000"/>
                  <a:gd name="connsiteY2" fmla="*/ 8730 h 10000"/>
                  <a:gd name="connsiteX3" fmla="*/ 4612 w 10000"/>
                  <a:gd name="connsiteY3" fmla="*/ 9048 h 10000"/>
                  <a:gd name="connsiteX4" fmla="*/ 5388 w 10000"/>
                  <a:gd name="connsiteY4" fmla="*/ 9841 h 10000"/>
                  <a:gd name="connsiteX5" fmla="*/ 5753 w 10000"/>
                  <a:gd name="connsiteY5" fmla="*/ 10000 h 10000"/>
                  <a:gd name="connsiteX6" fmla="*/ 5959 w 10000"/>
                  <a:gd name="connsiteY6" fmla="*/ 9365 h 10000"/>
                  <a:gd name="connsiteX7" fmla="*/ 6530 w 10000"/>
                  <a:gd name="connsiteY7" fmla="*/ 9206 h 10000"/>
                  <a:gd name="connsiteX8" fmla="*/ 7100 w 10000"/>
                  <a:gd name="connsiteY8" fmla="*/ 9048 h 10000"/>
                  <a:gd name="connsiteX9" fmla="*/ 8447 w 10000"/>
                  <a:gd name="connsiteY9" fmla="*/ 8571 h 10000"/>
                  <a:gd name="connsiteX10" fmla="*/ 9429 w 10000"/>
                  <a:gd name="connsiteY10" fmla="*/ 8571 h 10000"/>
                  <a:gd name="connsiteX11" fmla="*/ 9612 w 10000"/>
                  <a:gd name="connsiteY11" fmla="*/ 7937 h 10000"/>
                  <a:gd name="connsiteX12" fmla="*/ 9224 w 10000"/>
                  <a:gd name="connsiteY12" fmla="*/ 7778 h 10000"/>
                  <a:gd name="connsiteX13" fmla="*/ 9224 w 10000"/>
                  <a:gd name="connsiteY13" fmla="*/ 7143 h 10000"/>
                  <a:gd name="connsiteX14" fmla="*/ 9612 w 10000"/>
                  <a:gd name="connsiteY14" fmla="*/ 6984 h 10000"/>
                  <a:gd name="connsiteX15" fmla="*/ 10000 w 10000"/>
                  <a:gd name="connsiteY15" fmla="*/ 6190 h 10000"/>
                  <a:gd name="connsiteX16" fmla="*/ 9041 w 10000"/>
                  <a:gd name="connsiteY16" fmla="*/ 5556 h 10000"/>
                  <a:gd name="connsiteX17" fmla="*/ 8653 w 10000"/>
                  <a:gd name="connsiteY17" fmla="*/ 4921 h 10000"/>
                  <a:gd name="connsiteX18" fmla="*/ 8447 w 10000"/>
                  <a:gd name="connsiteY18" fmla="*/ 4286 h 10000"/>
                  <a:gd name="connsiteX19" fmla="*/ 8836 w 10000"/>
                  <a:gd name="connsiteY19" fmla="*/ 3651 h 10000"/>
                  <a:gd name="connsiteX20" fmla="*/ 8447 w 10000"/>
                  <a:gd name="connsiteY20" fmla="*/ 3492 h 10000"/>
                  <a:gd name="connsiteX21" fmla="*/ 8447 w 10000"/>
                  <a:gd name="connsiteY21" fmla="*/ 2698 h 10000"/>
                  <a:gd name="connsiteX22" fmla="*/ 7489 w 10000"/>
                  <a:gd name="connsiteY22" fmla="*/ 3175 h 10000"/>
                  <a:gd name="connsiteX23" fmla="*/ 6530 w 10000"/>
                  <a:gd name="connsiteY23" fmla="*/ 2857 h 10000"/>
                  <a:gd name="connsiteX24" fmla="*/ 5571 w 10000"/>
                  <a:gd name="connsiteY24" fmla="*/ 2698 h 10000"/>
                  <a:gd name="connsiteX25" fmla="*/ 5959 w 10000"/>
                  <a:gd name="connsiteY25" fmla="*/ 2063 h 10000"/>
                  <a:gd name="connsiteX26" fmla="*/ 5000 w 10000"/>
                  <a:gd name="connsiteY26" fmla="*/ 1746 h 10000"/>
                  <a:gd name="connsiteX27" fmla="*/ 4224 w 10000"/>
                  <a:gd name="connsiteY27" fmla="*/ 1270 h 10000"/>
                  <a:gd name="connsiteX28" fmla="*/ 4041 w 10000"/>
                  <a:gd name="connsiteY28" fmla="*/ 794 h 10000"/>
                  <a:gd name="connsiteX29" fmla="*/ 3265 w 10000"/>
                  <a:gd name="connsiteY29" fmla="*/ 317 h 10000"/>
                  <a:gd name="connsiteX30" fmla="*/ 2877 w 10000"/>
                  <a:gd name="connsiteY30" fmla="*/ 0 h 10000"/>
                  <a:gd name="connsiteX31" fmla="*/ 2694 w 10000"/>
                  <a:gd name="connsiteY31" fmla="*/ 159 h 10000"/>
                  <a:gd name="connsiteX32" fmla="*/ 1530 w 10000"/>
                  <a:gd name="connsiteY32" fmla="*/ 159 h 10000"/>
                  <a:gd name="connsiteX33" fmla="*/ 753 w 10000"/>
                  <a:gd name="connsiteY33" fmla="*/ 476 h 10000"/>
                  <a:gd name="connsiteX34" fmla="*/ 183 w 10000"/>
                  <a:gd name="connsiteY34" fmla="*/ 476 h 10000"/>
                  <a:gd name="connsiteX35" fmla="*/ 0 w 10000"/>
                  <a:gd name="connsiteY35" fmla="*/ 952 h 10000"/>
                  <a:gd name="connsiteX36" fmla="*/ 183 w 10000"/>
                  <a:gd name="connsiteY36" fmla="*/ 1587 h 10000"/>
                  <a:gd name="connsiteX37" fmla="*/ 753 w 10000"/>
                  <a:gd name="connsiteY37" fmla="*/ 2222 h 10000"/>
                  <a:gd name="connsiteX38" fmla="*/ 1347 w 10000"/>
                  <a:gd name="connsiteY38" fmla="*/ 2381 h 10000"/>
                  <a:gd name="connsiteX39" fmla="*/ 753 w 10000"/>
                  <a:gd name="connsiteY39" fmla="*/ 2540 h 10000"/>
                  <a:gd name="connsiteX40" fmla="*/ 753 w 10000"/>
                  <a:gd name="connsiteY40" fmla="*/ 3175 h 10000"/>
                  <a:gd name="connsiteX41" fmla="*/ 183 w 10000"/>
                  <a:gd name="connsiteY41" fmla="*/ 3016 h 10000"/>
                  <a:gd name="connsiteX42" fmla="*/ 388 w 10000"/>
                  <a:gd name="connsiteY42" fmla="*/ 3333 h 10000"/>
                  <a:gd name="connsiteX43" fmla="*/ 1142 w 10000"/>
                  <a:gd name="connsiteY43" fmla="*/ 3333 h 10000"/>
                  <a:gd name="connsiteX44" fmla="*/ 1142 w 10000"/>
                  <a:gd name="connsiteY44" fmla="*/ 3968 h 10000"/>
                  <a:gd name="connsiteX45" fmla="*/ 1347 w 10000"/>
                  <a:gd name="connsiteY45" fmla="*/ 4603 h 10000"/>
                  <a:gd name="connsiteX46" fmla="*/ 2306 w 10000"/>
                  <a:gd name="connsiteY46" fmla="*/ 5079 h 10000"/>
                  <a:gd name="connsiteX47" fmla="*/ 1712 w 10000"/>
                  <a:gd name="connsiteY47" fmla="*/ 5397 h 10000"/>
                  <a:gd name="connsiteX48" fmla="*/ 2306 w 10000"/>
                  <a:gd name="connsiteY48" fmla="*/ 6190 h 10000"/>
                  <a:gd name="connsiteX49" fmla="*/ 1142 w 10000"/>
                  <a:gd name="connsiteY49" fmla="*/ 6508 h 10000"/>
                  <a:gd name="connsiteX50" fmla="*/ 2746 w 10000"/>
                  <a:gd name="connsiteY50" fmla="*/ 8418 h 10000"/>
                  <a:gd name="connsiteX51" fmla="*/ 1150 w 10000"/>
                  <a:gd name="connsiteY51" fmla="*/ 6578 h 10000"/>
                  <a:gd name="connsiteX52" fmla="*/ 753 w 10000"/>
                  <a:gd name="connsiteY52" fmla="*/ 6984 h 10000"/>
                  <a:gd name="connsiteX53" fmla="*/ 571 w 10000"/>
                  <a:gd name="connsiteY53" fmla="*/ 7619 h 10000"/>
                  <a:gd name="connsiteX54" fmla="*/ 0 w 10000"/>
                  <a:gd name="connsiteY54" fmla="*/ 7937 h 10000"/>
                  <a:gd name="connsiteX55" fmla="*/ 183 w 10000"/>
                  <a:gd name="connsiteY55" fmla="*/ 8254 h 10000"/>
                  <a:gd name="connsiteX56" fmla="*/ 183 w 10000"/>
                  <a:gd name="connsiteY56" fmla="*/ 9048 h 10000"/>
                  <a:gd name="connsiteX57" fmla="*/ 388 w 10000"/>
                  <a:gd name="connsiteY57" fmla="*/ 9048 h 10000"/>
                  <a:gd name="connsiteX58" fmla="*/ 2306 w 10000"/>
                  <a:gd name="connsiteY58" fmla="*/ 10000 h 10000"/>
                  <a:gd name="connsiteX59" fmla="*/ 2306 w 10000"/>
                  <a:gd name="connsiteY59" fmla="*/ 9841 h 10000"/>
                  <a:gd name="connsiteX60" fmla="*/ 2676 w 10000"/>
                  <a:gd name="connsiteY60" fmla="*/ 8331 h 10000"/>
                  <a:gd name="connsiteX0" fmla="*/ 2877 w 10000"/>
                  <a:gd name="connsiteY0" fmla="*/ 8413 h 10000"/>
                  <a:gd name="connsiteX1" fmla="*/ 3653 w 10000"/>
                  <a:gd name="connsiteY1" fmla="*/ 8730 h 10000"/>
                  <a:gd name="connsiteX2" fmla="*/ 4224 w 10000"/>
                  <a:gd name="connsiteY2" fmla="*/ 8730 h 10000"/>
                  <a:gd name="connsiteX3" fmla="*/ 4612 w 10000"/>
                  <a:gd name="connsiteY3" fmla="*/ 9048 h 10000"/>
                  <a:gd name="connsiteX4" fmla="*/ 5388 w 10000"/>
                  <a:gd name="connsiteY4" fmla="*/ 9841 h 10000"/>
                  <a:gd name="connsiteX5" fmla="*/ 5753 w 10000"/>
                  <a:gd name="connsiteY5" fmla="*/ 10000 h 10000"/>
                  <a:gd name="connsiteX6" fmla="*/ 5959 w 10000"/>
                  <a:gd name="connsiteY6" fmla="*/ 9365 h 10000"/>
                  <a:gd name="connsiteX7" fmla="*/ 6530 w 10000"/>
                  <a:gd name="connsiteY7" fmla="*/ 9206 h 10000"/>
                  <a:gd name="connsiteX8" fmla="*/ 7100 w 10000"/>
                  <a:gd name="connsiteY8" fmla="*/ 9048 h 10000"/>
                  <a:gd name="connsiteX9" fmla="*/ 8447 w 10000"/>
                  <a:gd name="connsiteY9" fmla="*/ 8571 h 10000"/>
                  <a:gd name="connsiteX10" fmla="*/ 9429 w 10000"/>
                  <a:gd name="connsiteY10" fmla="*/ 8571 h 10000"/>
                  <a:gd name="connsiteX11" fmla="*/ 9612 w 10000"/>
                  <a:gd name="connsiteY11" fmla="*/ 7937 h 10000"/>
                  <a:gd name="connsiteX12" fmla="*/ 9224 w 10000"/>
                  <a:gd name="connsiteY12" fmla="*/ 7778 h 10000"/>
                  <a:gd name="connsiteX13" fmla="*/ 9224 w 10000"/>
                  <a:gd name="connsiteY13" fmla="*/ 7143 h 10000"/>
                  <a:gd name="connsiteX14" fmla="*/ 9612 w 10000"/>
                  <a:gd name="connsiteY14" fmla="*/ 6984 h 10000"/>
                  <a:gd name="connsiteX15" fmla="*/ 10000 w 10000"/>
                  <a:gd name="connsiteY15" fmla="*/ 6190 h 10000"/>
                  <a:gd name="connsiteX16" fmla="*/ 9041 w 10000"/>
                  <a:gd name="connsiteY16" fmla="*/ 5556 h 10000"/>
                  <a:gd name="connsiteX17" fmla="*/ 8653 w 10000"/>
                  <a:gd name="connsiteY17" fmla="*/ 4921 h 10000"/>
                  <a:gd name="connsiteX18" fmla="*/ 8447 w 10000"/>
                  <a:gd name="connsiteY18" fmla="*/ 4286 h 10000"/>
                  <a:gd name="connsiteX19" fmla="*/ 8836 w 10000"/>
                  <a:gd name="connsiteY19" fmla="*/ 3651 h 10000"/>
                  <a:gd name="connsiteX20" fmla="*/ 8447 w 10000"/>
                  <a:gd name="connsiteY20" fmla="*/ 3492 h 10000"/>
                  <a:gd name="connsiteX21" fmla="*/ 8447 w 10000"/>
                  <a:gd name="connsiteY21" fmla="*/ 2698 h 10000"/>
                  <a:gd name="connsiteX22" fmla="*/ 7489 w 10000"/>
                  <a:gd name="connsiteY22" fmla="*/ 3175 h 10000"/>
                  <a:gd name="connsiteX23" fmla="*/ 6530 w 10000"/>
                  <a:gd name="connsiteY23" fmla="*/ 2857 h 10000"/>
                  <a:gd name="connsiteX24" fmla="*/ 5571 w 10000"/>
                  <a:gd name="connsiteY24" fmla="*/ 2698 h 10000"/>
                  <a:gd name="connsiteX25" fmla="*/ 5959 w 10000"/>
                  <a:gd name="connsiteY25" fmla="*/ 2063 h 10000"/>
                  <a:gd name="connsiteX26" fmla="*/ 5000 w 10000"/>
                  <a:gd name="connsiteY26" fmla="*/ 1746 h 10000"/>
                  <a:gd name="connsiteX27" fmla="*/ 4224 w 10000"/>
                  <a:gd name="connsiteY27" fmla="*/ 1270 h 10000"/>
                  <a:gd name="connsiteX28" fmla="*/ 4041 w 10000"/>
                  <a:gd name="connsiteY28" fmla="*/ 794 h 10000"/>
                  <a:gd name="connsiteX29" fmla="*/ 3265 w 10000"/>
                  <a:gd name="connsiteY29" fmla="*/ 317 h 10000"/>
                  <a:gd name="connsiteX30" fmla="*/ 2877 w 10000"/>
                  <a:gd name="connsiteY30" fmla="*/ 0 h 10000"/>
                  <a:gd name="connsiteX31" fmla="*/ 2694 w 10000"/>
                  <a:gd name="connsiteY31" fmla="*/ 159 h 10000"/>
                  <a:gd name="connsiteX32" fmla="*/ 1530 w 10000"/>
                  <a:gd name="connsiteY32" fmla="*/ 159 h 10000"/>
                  <a:gd name="connsiteX33" fmla="*/ 753 w 10000"/>
                  <a:gd name="connsiteY33" fmla="*/ 476 h 10000"/>
                  <a:gd name="connsiteX34" fmla="*/ 183 w 10000"/>
                  <a:gd name="connsiteY34" fmla="*/ 476 h 10000"/>
                  <a:gd name="connsiteX35" fmla="*/ 0 w 10000"/>
                  <a:gd name="connsiteY35" fmla="*/ 952 h 10000"/>
                  <a:gd name="connsiteX36" fmla="*/ 183 w 10000"/>
                  <a:gd name="connsiteY36" fmla="*/ 1587 h 10000"/>
                  <a:gd name="connsiteX37" fmla="*/ 753 w 10000"/>
                  <a:gd name="connsiteY37" fmla="*/ 2222 h 10000"/>
                  <a:gd name="connsiteX38" fmla="*/ 1347 w 10000"/>
                  <a:gd name="connsiteY38" fmla="*/ 2381 h 10000"/>
                  <a:gd name="connsiteX39" fmla="*/ 753 w 10000"/>
                  <a:gd name="connsiteY39" fmla="*/ 2540 h 10000"/>
                  <a:gd name="connsiteX40" fmla="*/ 753 w 10000"/>
                  <a:gd name="connsiteY40" fmla="*/ 3175 h 10000"/>
                  <a:gd name="connsiteX41" fmla="*/ 183 w 10000"/>
                  <a:gd name="connsiteY41" fmla="*/ 3016 h 10000"/>
                  <a:gd name="connsiteX42" fmla="*/ 388 w 10000"/>
                  <a:gd name="connsiteY42" fmla="*/ 3333 h 10000"/>
                  <a:gd name="connsiteX43" fmla="*/ 1142 w 10000"/>
                  <a:gd name="connsiteY43" fmla="*/ 3333 h 10000"/>
                  <a:gd name="connsiteX44" fmla="*/ 1142 w 10000"/>
                  <a:gd name="connsiteY44" fmla="*/ 3968 h 10000"/>
                  <a:gd name="connsiteX45" fmla="*/ 1347 w 10000"/>
                  <a:gd name="connsiteY45" fmla="*/ 4603 h 10000"/>
                  <a:gd name="connsiteX46" fmla="*/ 2306 w 10000"/>
                  <a:gd name="connsiteY46" fmla="*/ 5079 h 10000"/>
                  <a:gd name="connsiteX47" fmla="*/ 1712 w 10000"/>
                  <a:gd name="connsiteY47" fmla="*/ 5397 h 10000"/>
                  <a:gd name="connsiteX48" fmla="*/ 2306 w 10000"/>
                  <a:gd name="connsiteY48" fmla="*/ 6190 h 10000"/>
                  <a:gd name="connsiteX49" fmla="*/ 1142 w 10000"/>
                  <a:gd name="connsiteY49" fmla="*/ 6508 h 10000"/>
                  <a:gd name="connsiteX50" fmla="*/ 2746 w 10000"/>
                  <a:gd name="connsiteY50" fmla="*/ 8418 h 10000"/>
                  <a:gd name="connsiteX51" fmla="*/ 1150 w 10000"/>
                  <a:gd name="connsiteY51" fmla="*/ 6578 h 10000"/>
                  <a:gd name="connsiteX52" fmla="*/ 753 w 10000"/>
                  <a:gd name="connsiteY52" fmla="*/ 6984 h 10000"/>
                  <a:gd name="connsiteX53" fmla="*/ 571 w 10000"/>
                  <a:gd name="connsiteY53" fmla="*/ 7619 h 10000"/>
                  <a:gd name="connsiteX54" fmla="*/ 0 w 10000"/>
                  <a:gd name="connsiteY54" fmla="*/ 7937 h 10000"/>
                  <a:gd name="connsiteX55" fmla="*/ 183 w 10000"/>
                  <a:gd name="connsiteY55" fmla="*/ 8254 h 10000"/>
                  <a:gd name="connsiteX56" fmla="*/ 183 w 10000"/>
                  <a:gd name="connsiteY56" fmla="*/ 9048 h 10000"/>
                  <a:gd name="connsiteX57" fmla="*/ 388 w 10000"/>
                  <a:gd name="connsiteY57" fmla="*/ 9048 h 10000"/>
                  <a:gd name="connsiteX58" fmla="*/ 2306 w 10000"/>
                  <a:gd name="connsiteY58" fmla="*/ 10000 h 10000"/>
                  <a:gd name="connsiteX59" fmla="*/ 2306 w 10000"/>
                  <a:gd name="connsiteY59" fmla="*/ 9841 h 10000"/>
                  <a:gd name="connsiteX60" fmla="*/ 2999 w 10000"/>
                  <a:gd name="connsiteY60" fmla="*/ 7988 h 10000"/>
                  <a:gd name="connsiteX0" fmla="*/ 2877 w 10000"/>
                  <a:gd name="connsiteY0" fmla="*/ 8413 h 10000"/>
                  <a:gd name="connsiteX1" fmla="*/ 3653 w 10000"/>
                  <a:gd name="connsiteY1" fmla="*/ 8730 h 10000"/>
                  <a:gd name="connsiteX2" fmla="*/ 4224 w 10000"/>
                  <a:gd name="connsiteY2" fmla="*/ 8730 h 10000"/>
                  <a:gd name="connsiteX3" fmla="*/ 4612 w 10000"/>
                  <a:gd name="connsiteY3" fmla="*/ 9048 h 10000"/>
                  <a:gd name="connsiteX4" fmla="*/ 5388 w 10000"/>
                  <a:gd name="connsiteY4" fmla="*/ 9841 h 10000"/>
                  <a:gd name="connsiteX5" fmla="*/ 5753 w 10000"/>
                  <a:gd name="connsiteY5" fmla="*/ 10000 h 10000"/>
                  <a:gd name="connsiteX6" fmla="*/ 5959 w 10000"/>
                  <a:gd name="connsiteY6" fmla="*/ 9365 h 10000"/>
                  <a:gd name="connsiteX7" fmla="*/ 6530 w 10000"/>
                  <a:gd name="connsiteY7" fmla="*/ 9206 h 10000"/>
                  <a:gd name="connsiteX8" fmla="*/ 7100 w 10000"/>
                  <a:gd name="connsiteY8" fmla="*/ 9048 h 10000"/>
                  <a:gd name="connsiteX9" fmla="*/ 8447 w 10000"/>
                  <a:gd name="connsiteY9" fmla="*/ 8571 h 10000"/>
                  <a:gd name="connsiteX10" fmla="*/ 9429 w 10000"/>
                  <a:gd name="connsiteY10" fmla="*/ 8571 h 10000"/>
                  <a:gd name="connsiteX11" fmla="*/ 9612 w 10000"/>
                  <a:gd name="connsiteY11" fmla="*/ 7937 h 10000"/>
                  <a:gd name="connsiteX12" fmla="*/ 9224 w 10000"/>
                  <a:gd name="connsiteY12" fmla="*/ 7778 h 10000"/>
                  <a:gd name="connsiteX13" fmla="*/ 9224 w 10000"/>
                  <a:gd name="connsiteY13" fmla="*/ 7143 h 10000"/>
                  <a:gd name="connsiteX14" fmla="*/ 9612 w 10000"/>
                  <a:gd name="connsiteY14" fmla="*/ 6984 h 10000"/>
                  <a:gd name="connsiteX15" fmla="*/ 10000 w 10000"/>
                  <a:gd name="connsiteY15" fmla="*/ 6190 h 10000"/>
                  <a:gd name="connsiteX16" fmla="*/ 9041 w 10000"/>
                  <a:gd name="connsiteY16" fmla="*/ 5556 h 10000"/>
                  <a:gd name="connsiteX17" fmla="*/ 8653 w 10000"/>
                  <a:gd name="connsiteY17" fmla="*/ 4921 h 10000"/>
                  <a:gd name="connsiteX18" fmla="*/ 8447 w 10000"/>
                  <a:gd name="connsiteY18" fmla="*/ 4286 h 10000"/>
                  <a:gd name="connsiteX19" fmla="*/ 8836 w 10000"/>
                  <a:gd name="connsiteY19" fmla="*/ 3651 h 10000"/>
                  <a:gd name="connsiteX20" fmla="*/ 8447 w 10000"/>
                  <a:gd name="connsiteY20" fmla="*/ 3492 h 10000"/>
                  <a:gd name="connsiteX21" fmla="*/ 8447 w 10000"/>
                  <a:gd name="connsiteY21" fmla="*/ 2698 h 10000"/>
                  <a:gd name="connsiteX22" fmla="*/ 7489 w 10000"/>
                  <a:gd name="connsiteY22" fmla="*/ 3175 h 10000"/>
                  <a:gd name="connsiteX23" fmla="*/ 6530 w 10000"/>
                  <a:gd name="connsiteY23" fmla="*/ 2857 h 10000"/>
                  <a:gd name="connsiteX24" fmla="*/ 5571 w 10000"/>
                  <a:gd name="connsiteY24" fmla="*/ 2698 h 10000"/>
                  <a:gd name="connsiteX25" fmla="*/ 5959 w 10000"/>
                  <a:gd name="connsiteY25" fmla="*/ 2063 h 10000"/>
                  <a:gd name="connsiteX26" fmla="*/ 5000 w 10000"/>
                  <a:gd name="connsiteY26" fmla="*/ 1746 h 10000"/>
                  <a:gd name="connsiteX27" fmla="*/ 4224 w 10000"/>
                  <a:gd name="connsiteY27" fmla="*/ 1270 h 10000"/>
                  <a:gd name="connsiteX28" fmla="*/ 4041 w 10000"/>
                  <a:gd name="connsiteY28" fmla="*/ 794 h 10000"/>
                  <a:gd name="connsiteX29" fmla="*/ 3265 w 10000"/>
                  <a:gd name="connsiteY29" fmla="*/ 317 h 10000"/>
                  <a:gd name="connsiteX30" fmla="*/ 2877 w 10000"/>
                  <a:gd name="connsiteY30" fmla="*/ 0 h 10000"/>
                  <a:gd name="connsiteX31" fmla="*/ 2694 w 10000"/>
                  <a:gd name="connsiteY31" fmla="*/ 159 h 10000"/>
                  <a:gd name="connsiteX32" fmla="*/ 1530 w 10000"/>
                  <a:gd name="connsiteY32" fmla="*/ 159 h 10000"/>
                  <a:gd name="connsiteX33" fmla="*/ 753 w 10000"/>
                  <a:gd name="connsiteY33" fmla="*/ 476 h 10000"/>
                  <a:gd name="connsiteX34" fmla="*/ 183 w 10000"/>
                  <a:gd name="connsiteY34" fmla="*/ 476 h 10000"/>
                  <a:gd name="connsiteX35" fmla="*/ 0 w 10000"/>
                  <a:gd name="connsiteY35" fmla="*/ 952 h 10000"/>
                  <a:gd name="connsiteX36" fmla="*/ 183 w 10000"/>
                  <a:gd name="connsiteY36" fmla="*/ 1587 h 10000"/>
                  <a:gd name="connsiteX37" fmla="*/ 753 w 10000"/>
                  <a:gd name="connsiteY37" fmla="*/ 2222 h 10000"/>
                  <a:gd name="connsiteX38" fmla="*/ 1347 w 10000"/>
                  <a:gd name="connsiteY38" fmla="*/ 2381 h 10000"/>
                  <a:gd name="connsiteX39" fmla="*/ 753 w 10000"/>
                  <a:gd name="connsiteY39" fmla="*/ 2540 h 10000"/>
                  <a:gd name="connsiteX40" fmla="*/ 753 w 10000"/>
                  <a:gd name="connsiteY40" fmla="*/ 3175 h 10000"/>
                  <a:gd name="connsiteX41" fmla="*/ 183 w 10000"/>
                  <a:gd name="connsiteY41" fmla="*/ 3016 h 10000"/>
                  <a:gd name="connsiteX42" fmla="*/ 388 w 10000"/>
                  <a:gd name="connsiteY42" fmla="*/ 3333 h 10000"/>
                  <a:gd name="connsiteX43" fmla="*/ 1142 w 10000"/>
                  <a:gd name="connsiteY43" fmla="*/ 3333 h 10000"/>
                  <a:gd name="connsiteX44" fmla="*/ 1142 w 10000"/>
                  <a:gd name="connsiteY44" fmla="*/ 3968 h 10000"/>
                  <a:gd name="connsiteX45" fmla="*/ 1347 w 10000"/>
                  <a:gd name="connsiteY45" fmla="*/ 4603 h 10000"/>
                  <a:gd name="connsiteX46" fmla="*/ 2306 w 10000"/>
                  <a:gd name="connsiteY46" fmla="*/ 5079 h 10000"/>
                  <a:gd name="connsiteX47" fmla="*/ 1712 w 10000"/>
                  <a:gd name="connsiteY47" fmla="*/ 5397 h 10000"/>
                  <a:gd name="connsiteX48" fmla="*/ 2306 w 10000"/>
                  <a:gd name="connsiteY48" fmla="*/ 6190 h 10000"/>
                  <a:gd name="connsiteX49" fmla="*/ 1142 w 10000"/>
                  <a:gd name="connsiteY49" fmla="*/ 6508 h 10000"/>
                  <a:gd name="connsiteX50" fmla="*/ 2997 w 10000"/>
                  <a:gd name="connsiteY50" fmla="*/ 8137 h 10000"/>
                  <a:gd name="connsiteX51" fmla="*/ 1150 w 10000"/>
                  <a:gd name="connsiteY51" fmla="*/ 6578 h 10000"/>
                  <a:gd name="connsiteX52" fmla="*/ 753 w 10000"/>
                  <a:gd name="connsiteY52" fmla="*/ 6984 h 10000"/>
                  <a:gd name="connsiteX53" fmla="*/ 571 w 10000"/>
                  <a:gd name="connsiteY53" fmla="*/ 7619 h 10000"/>
                  <a:gd name="connsiteX54" fmla="*/ 0 w 10000"/>
                  <a:gd name="connsiteY54" fmla="*/ 7937 h 10000"/>
                  <a:gd name="connsiteX55" fmla="*/ 183 w 10000"/>
                  <a:gd name="connsiteY55" fmla="*/ 8254 h 10000"/>
                  <a:gd name="connsiteX56" fmla="*/ 183 w 10000"/>
                  <a:gd name="connsiteY56" fmla="*/ 9048 h 10000"/>
                  <a:gd name="connsiteX57" fmla="*/ 388 w 10000"/>
                  <a:gd name="connsiteY57" fmla="*/ 9048 h 10000"/>
                  <a:gd name="connsiteX58" fmla="*/ 2306 w 10000"/>
                  <a:gd name="connsiteY58" fmla="*/ 10000 h 10000"/>
                  <a:gd name="connsiteX59" fmla="*/ 2306 w 10000"/>
                  <a:gd name="connsiteY59" fmla="*/ 9841 h 10000"/>
                  <a:gd name="connsiteX60" fmla="*/ 2999 w 10000"/>
                  <a:gd name="connsiteY60" fmla="*/ 7988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0000" h="10000">
                    <a:moveTo>
                      <a:pt x="2877" y="8413"/>
                    </a:moveTo>
                    <a:lnTo>
                      <a:pt x="3653" y="8730"/>
                    </a:lnTo>
                    <a:lnTo>
                      <a:pt x="4224" y="8730"/>
                    </a:lnTo>
                    <a:lnTo>
                      <a:pt x="4612" y="9048"/>
                    </a:lnTo>
                    <a:lnTo>
                      <a:pt x="5388" y="9841"/>
                    </a:lnTo>
                    <a:lnTo>
                      <a:pt x="5753" y="10000"/>
                    </a:lnTo>
                    <a:cubicBezTo>
                      <a:pt x="5822" y="9788"/>
                      <a:pt x="5890" y="9577"/>
                      <a:pt x="5959" y="9365"/>
                    </a:cubicBezTo>
                    <a:lnTo>
                      <a:pt x="6530" y="9206"/>
                    </a:lnTo>
                    <a:lnTo>
                      <a:pt x="7100" y="9048"/>
                    </a:lnTo>
                    <a:lnTo>
                      <a:pt x="8447" y="8571"/>
                    </a:lnTo>
                    <a:lnTo>
                      <a:pt x="9429" y="8571"/>
                    </a:lnTo>
                    <a:lnTo>
                      <a:pt x="9612" y="7937"/>
                    </a:lnTo>
                    <a:lnTo>
                      <a:pt x="9224" y="7778"/>
                    </a:lnTo>
                    <a:lnTo>
                      <a:pt x="9224" y="7143"/>
                    </a:lnTo>
                    <a:lnTo>
                      <a:pt x="9612" y="6984"/>
                    </a:lnTo>
                    <a:lnTo>
                      <a:pt x="10000" y="6190"/>
                    </a:lnTo>
                    <a:lnTo>
                      <a:pt x="9041" y="5556"/>
                    </a:lnTo>
                    <a:lnTo>
                      <a:pt x="8653" y="4921"/>
                    </a:lnTo>
                    <a:cubicBezTo>
                      <a:pt x="8584" y="4709"/>
                      <a:pt x="8516" y="4498"/>
                      <a:pt x="8447" y="4286"/>
                    </a:cubicBezTo>
                    <a:lnTo>
                      <a:pt x="8836" y="3651"/>
                    </a:lnTo>
                    <a:lnTo>
                      <a:pt x="8447" y="3492"/>
                    </a:lnTo>
                    <a:lnTo>
                      <a:pt x="8447" y="2698"/>
                    </a:lnTo>
                    <a:lnTo>
                      <a:pt x="7489" y="3175"/>
                    </a:lnTo>
                    <a:lnTo>
                      <a:pt x="6530" y="2857"/>
                    </a:lnTo>
                    <a:lnTo>
                      <a:pt x="5571" y="2698"/>
                    </a:lnTo>
                    <a:lnTo>
                      <a:pt x="5959" y="2063"/>
                    </a:lnTo>
                    <a:lnTo>
                      <a:pt x="5000" y="1746"/>
                    </a:lnTo>
                    <a:lnTo>
                      <a:pt x="4224" y="1270"/>
                    </a:lnTo>
                    <a:lnTo>
                      <a:pt x="4041" y="794"/>
                    </a:lnTo>
                    <a:lnTo>
                      <a:pt x="3265" y="317"/>
                    </a:lnTo>
                    <a:lnTo>
                      <a:pt x="2877" y="0"/>
                    </a:lnTo>
                    <a:lnTo>
                      <a:pt x="2694" y="159"/>
                    </a:lnTo>
                    <a:lnTo>
                      <a:pt x="1530" y="159"/>
                    </a:lnTo>
                    <a:lnTo>
                      <a:pt x="753" y="476"/>
                    </a:lnTo>
                    <a:lnTo>
                      <a:pt x="183" y="476"/>
                    </a:lnTo>
                    <a:lnTo>
                      <a:pt x="0" y="952"/>
                    </a:lnTo>
                    <a:lnTo>
                      <a:pt x="183" y="1587"/>
                    </a:lnTo>
                    <a:lnTo>
                      <a:pt x="753" y="2222"/>
                    </a:lnTo>
                    <a:lnTo>
                      <a:pt x="1347" y="2381"/>
                    </a:lnTo>
                    <a:lnTo>
                      <a:pt x="753" y="2540"/>
                    </a:lnTo>
                    <a:lnTo>
                      <a:pt x="753" y="3175"/>
                    </a:lnTo>
                    <a:lnTo>
                      <a:pt x="183" y="3016"/>
                    </a:lnTo>
                    <a:cubicBezTo>
                      <a:pt x="251" y="3122"/>
                      <a:pt x="320" y="3227"/>
                      <a:pt x="388" y="3333"/>
                    </a:cubicBezTo>
                    <a:lnTo>
                      <a:pt x="1142" y="3333"/>
                    </a:lnTo>
                    <a:lnTo>
                      <a:pt x="1142" y="3968"/>
                    </a:lnTo>
                    <a:cubicBezTo>
                      <a:pt x="1210" y="4180"/>
                      <a:pt x="1279" y="4391"/>
                      <a:pt x="1347" y="4603"/>
                    </a:cubicBezTo>
                    <a:lnTo>
                      <a:pt x="2306" y="5079"/>
                    </a:lnTo>
                    <a:lnTo>
                      <a:pt x="1712" y="5397"/>
                    </a:lnTo>
                    <a:lnTo>
                      <a:pt x="2306" y="6190"/>
                    </a:lnTo>
                    <a:lnTo>
                      <a:pt x="1142" y="6508"/>
                    </a:lnTo>
                    <a:cubicBezTo>
                      <a:pt x="1210" y="6667"/>
                      <a:pt x="2929" y="7978"/>
                      <a:pt x="2997" y="8137"/>
                    </a:cubicBezTo>
                    <a:cubicBezTo>
                      <a:pt x="2405" y="7721"/>
                      <a:pt x="1742" y="6994"/>
                      <a:pt x="1150" y="6578"/>
                    </a:cubicBezTo>
                    <a:lnTo>
                      <a:pt x="753" y="6984"/>
                    </a:lnTo>
                    <a:cubicBezTo>
                      <a:pt x="692" y="7196"/>
                      <a:pt x="632" y="7407"/>
                      <a:pt x="571" y="7619"/>
                    </a:cubicBezTo>
                    <a:lnTo>
                      <a:pt x="0" y="7937"/>
                    </a:lnTo>
                    <a:lnTo>
                      <a:pt x="183" y="8254"/>
                    </a:lnTo>
                    <a:lnTo>
                      <a:pt x="183" y="9048"/>
                    </a:lnTo>
                    <a:lnTo>
                      <a:pt x="388" y="9048"/>
                    </a:lnTo>
                    <a:lnTo>
                      <a:pt x="2306" y="10000"/>
                    </a:lnTo>
                    <a:lnTo>
                      <a:pt x="2306" y="9841"/>
                    </a:lnTo>
                    <a:cubicBezTo>
                      <a:pt x="2496" y="9365"/>
                      <a:pt x="2999" y="7988"/>
                      <a:pt x="2999" y="7988"/>
                    </a:cubicBezTo>
                  </a:path>
                </a:pathLst>
              </a:custGeom>
              <a:solidFill>
                <a:srgbClr val="4E85AD"/>
              </a:solidFill>
              <a:ln w="9525">
                <a:solidFill>
                  <a:srgbClr val="4E85AD"/>
                </a:solidFill>
                <a:prstDash val="solid"/>
                <a:round/>
                <a:headEnd/>
                <a:tailEnd/>
              </a:ln>
              <a:extLst/>
            </p:spPr>
            <p:txBody>
              <a:bodyPr/>
              <a:lstStyle/>
              <a:p>
                <a:pPr>
                  <a:defRPr/>
                </a:pPr>
                <a:endParaRPr lang="en-GB" sz="2400" b="1" kern="0">
                  <a:solidFill>
                    <a:srgbClr val="000000"/>
                  </a:solidFill>
                  <a:latin typeface="Calibri" panose="020F0502020204030204"/>
                </a:endParaRPr>
              </a:p>
            </p:txBody>
          </p:sp>
          <p:sp>
            <p:nvSpPr>
              <p:cNvPr id="203" name="Freeform 71"/>
              <p:cNvSpPr>
                <a:spLocks/>
              </p:cNvSpPr>
              <p:nvPr/>
            </p:nvSpPr>
            <p:spPr bwMode="auto">
              <a:xfrm>
                <a:off x="7282385" y="4212052"/>
                <a:ext cx="318169" cy="533313"/>
              </a:xfrm>
              <a:custGeom>
                <a:avLst/>
                <a:gdLst>
                  <a:gd name="T0" fmla="*/ 151 w 210"/>
                  <a:gd name="T1" fmla="*/ 304 h 352"/>
                  <a:gd name="T2" fmla="*/ 185 w 210"/>
                  <a:gd name="T3" fmla="*/ 288 h 352"/>
                  <a:gd name="T4" fmla="*/ 185 w 210"/>
                  <a:gd name="T5" fmla="*/ 248 h 352"/>
                  <a:gd name="T6" fmla="*/ 210 w 210"/>
                  <a:gd name="T7" fmla="*/ 232 h 352"/>
                  <a:gd name="T8" fmla="*/ 194 w 210"/>
                  <a:gd name="T9" fmla="*/ 192 h 352"/>
                  <a:gd name="T10" fmla="*/ 168 w 210"/>
                  <a:gd name="T11" fmla="*/ 184 h 352"/>
                  <a:gd name="T12" fmla="*/ 143 w 210"/>
                  <a:gd name="T13" fmla="*/ 152 h 352"/>
                  <a:gd name="T14" fmla="*/ 135 w 210"/>
                  <a:gd name="T15" fmla="*/ 96 h 352"/>
                  <a:gd name="T16" fmla="*/ 135 w 210"/>
                  <a:gd name="T17" fmla="*/ 72 h 352"/>
                  <a:gd name="T18" fmla="*/ 135 w 210"/>
                  <a:gd name="T19" fmla="*/ 72 h 352"/>
                  <a:gd name="T20" fmla="*/ 101 w 210"/>
                  <a:gd name="T21" fmla="*/ 32 h 352"/>
                  <a:gd name="T22" fmla="*/ 84 w 210"/>
                  <a:gd name="T23" fmla="*/ 16 h 352"/>
                  <a:gd name="T24" fmla="*/ 59 w 210"/>
                  <a:gd name="T25" fmla="*/ 16 h 352"/>
                  <a:gd name="T26" fmla="*/ 25 w 210"/>
                  <a:gd name="T27" fmla="*/ 0 h 352"/>
                  <a:gd name="T28" fmla="*/ 0 w 210"/>
                  <a:gd name="T29" fmla="*/ 72 h 352"/>
                  <a:gd name="T30" fmla="*/ 0 w 210"/>
                  <a:gd name="T31" fmla="*/ 80 h 352"/>
                  <a:gd name="T32" fmla="*/ 17 w 210"/>
                  <a:gd name="T33" fmla="*/ 88 h 352"/>
                  <a:gd name="T34" fmla="*/ 33 w 210"/>
                  <a:gd name="T35" fmla="*/ 104 h 352"/>
                  <a:gd name="T36" fmla="*/ 33 w 210"/>
                  <a:gd name="T37" fmla="*/ 120 h 352"/>
                  <a:gd name="T38" fmla="*/ 33 w 210"/>
                  <a:gd name="T39" fmla="*/ 160 h 352"/>
                  <a:gd name="T40" fmla="*/ 42 w 210"/>
                  <a:gd name="T41" fmla="*/ 248 h 352"/>
                  <a:gd name="T42" fmla="*/ 67 w 210"/>
                  <a:gd name="T43" fmla="*/ 288 h 352"/>
                  <a:gd name="T44" fmla="*/ 109 w 210"/>
                  <a:gd name="T45" fmla="*/ 320 h 352"/>
                  <a:gd name="T46" fmla="*/ 135 w 210"/>
                  <a:gd name="T47" fmla="*/ 352 h 352"/>
                  <a:gd name="T48" fmla="*/ 151 w 210"/>
                  <a:gd name="T49" fmla="*/ 344 h 352"/>
                  <a:gd name="T50" fmla="*/ 151 w 210"/>
                  <a:gd name="T51" fmla="*/ 304 h 35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0" h="352">
                    <a:moveTo>
                      <a:pt x="151" y="304"/>
                    </a:moveTo>
                    <a:lnTo>
                      <a:pt x="185" y="288"/>
                    </a:lnTo>
                    <a:lnTo>
                      <a:pt x="185" y="248"/>
                    </a:lnTo>
                    <a:lnTo>
                      <a:pt x="210" y="232"/>
                    </a:lnTo>
                    <a:lnTo>
                      <a:pt x="194" y="192"/>
                    </a:lnTo>
                    <a:lnTo>
                      <a:pt x="168" y="184"/>
                    </a:lnTo>
                    <a:lnTo>
                      <a:pt x="143" y="152"/>
                    </a:lnTo>
                    <a:lnTo>
                      <a:pt x="135" y="96"/>
                    </a:lnTo>
                    <a:lnTo>
                      <a:pt x="135" y="72"/>
                    </a:lnTo>
                    <a:lnTo>
                      <a:pt x="101" y="32"/>
                    </a:lnTo>
                    <a:lnTo>
                      <a:pt x="84" y="16"/>
                    </a:lnTo>
                    <a:lnTo>
                      <a:pt x="59" y="16"/>
                    </a:lnTo>
                    <a:lnTo>
                      <a:pt x="25" y="0"/>
                    </a:lnTo>
                    <a:lnTo>
                      <a:pt x="0" y="72"/>
                    </a:lnTo>
                    <a:lnTo>
                      <a:pt x="0" y="80"/>
                    </a:lnTo>
                    <a:lnTo>
                      <a:pt x="17" y="88"/>
                    </a:lnTo>
                    <a:lnTo>
                      <a:pt x="33" y="104"/>
                    </a:lnTo>
                    <a:lnTo>
                      <a:pt x="33" y="120"/>
                    </a:lnTo>
                    <a:lnTo>
                      <a:pt x="33" y="160"/>
                    </a:lnTo>
                    <a:lnTo>
                      <a:pt x="42" y="248"/>
                    </a:lnTo>
                    <a:lnTo>
                      <a:pt x="67" y="288"/>
                    </a:lnTo>
                    <a:lnTo>
                      <a:pt x="109" y="320"/>
                    </a:lnTo>
                    <a:lnTo>
                      <a:pt x="135" y="352"/>
                    </a:lnTo>
                    <a:lnTo>
                      <a:pt x="151" y="344"/>
                    </a:lnTo>
                    <a:lnTo>
                      <a:pt x="151" y="304"/>
                    </a:lnTo>
                    <a:close/>
                  </a:path>
                </a:pathLst>
              </a:custGeom>
              <a:solidFill>
                <a:srgbClr val="4E85AD"/>
              </a:solidFill>
              <a:ln w="28575">
                <a:noFill/>
                <a:prstDash val="solid"/>
                <a:round/>
                <a:headEnd/>
                <a:tailEnd/>
              </a:ln>
              <a:extLst/>
            </p:spPr>
            <p:txBody>
              <a:bodyPr/>
              <a:lstStyle/>
              <a:p>
                <a:pPr>
                  <a:defRPr/>
                </a:pPr>
                <a:endParaRPr lang="en-GB" sz="2400" b="1" kern="0">
                  <a:solidFill>
                    <a:srgbClr val="000000"/>
                  </a:solidFill>
                  <a:latin typeface="Calibri" panose="020F0502020204030204"/>
                </a:endParaRPr>
              </a:p>
            </p:txBody>
          </p:sp>
          <p:sp>
            <p:nvSpPr>
              <p:cNvPr id="204" name="Freeform 75"/>
              <p:cNvSpPr>
                <a:spLocks/>
              </p:cNvSpPr>
              <p:nvPr/>
            </p:nvSpPr>
            <p:spPr bwMode="auto">
              <a:xfrm>
                <a:off x="7486923" y="4224173"/>
                <a:ext cx="369682" cy="290898"/>
              </a:xfrm>
              <a:custGeom>
                <a:avLst/>
                <a:gdLst>
                  <a:gd name="T0" fmla="*/ 227 w 244"/>
                  <a:gd name="T1" fmla="*/ 32 h 192"/>
                  <a:gd name="T2" fmla="*/ 185 w 244"/>
                  <a:gd name="T3" fmla="*/ 16 h 192"/>
                  <a:gd name="T4" fmla="*/ 177 w 244"/>
                  <a:gd name="T5" fmla="*/ 0 h 192"/>
                  <a:gd name="T6" fmla="*/ 177 w 244"/>
                  <a:gd name="T7" fmla="*/ 0 h 192"/>
                  <a:gd name="T8" fmla="*/ 134 w 244"/>
                  <a:gd name="T9" fmla="*/ 0 h 192"/>
                  <a:gd name="T10" fmla="*/ 75 w 244"/>
                  <a:gd name="T11" fmla="*/ 24 h 192"/>
                  <a:gd name="T12" fmla="*/ 50 w 244"/>
                  <a:gd name="T13" fmla="*/ 32 h 192"/>
                  <a:gd name="T14" fmla="*/ 25 w 244"/>
                  <a:gd name="T15" fmla="*/ 40 h 192"/>
                  <a:gd name="T16" fmla="*/ 16 w 244"/>
                  <a:gd name="T17" fmla="*/ 72 h 192"/>
                  <a:gd name="T18" fmla="*/ 0 w 244"/>
                  <a:gd name="T19" fmla="*/ 64 h 192"/>
                  <a:gd name="T20" fmla="*/ 0 w 244"/>
                  <a:gd name="T21" fmla="*/ 88 h 192"/>
                  <a:gd name="T22" fmla="*/ 8 w 244"/>
                  <a:gd name="T23" fmla="*/ 144 h 192"/>
                  <a:gd name="T24" fmla="*/ 33 w 244"/>
                  <a:gd name="T25" fmla="*/ 176 h 192"/>
                  <a:gd name="T26" fmla="*/ 59 w 244"/>
                  <a:gd name="T27" fmla="*/ 184 h 192"/>
                  <a:gd name="T28" fmla="*/ 67 w 244"/>
                  <a:gd name="T29" fmla="*/ 192 h 192"/>
                  <a:gd name="T30" fmla="*/ 75 w 244"/>
                  <a:gd name="T31" fmla="*/ 192 h 192"/>
                  <a:gd name="T32" fmla="*/ 109 w 244"/>
                  <a:gd name="T33" fmla="*/ 176 h 192"/>
                  <a:gd name="T34" fmla="*/ 134 w 244"/>
                  <a:gd name="T35" fmla="*/ 176 h 192"/>
                  <a:gd name="T36" fmla="*/ 168 w 244"/>
                  <a:gd name="T37" fmla="*/ 136 h 192"/>
                  <a:gd name="T38" fmla="*/ 236 w 244"/>
                  <a:gd name="T39" fmla="*/ 128 h 192"/>
                  <a:gd name="T40" fmla="*/ 244 w 244"/>
                  <a:gd name="T41" fmla="*/ 104 h 192"/>
                  <a:gd name="T42" fmla="*/ 244 w 244"/>
                  <a:gd name="T43" fmla="*/ 64 h 192"/>
                  <a:gd name="T44" fmla="*/ 227 w 244"/>
                  <a:gd name="T45" fmla="*/ 32 h 19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44" h="192">
                    <a:moveTo>
                      <a:pt x="227" y="32"/>
                    </a:moveTo>
                    <a:lnTo>
                      <a:pt x="185" y="16"/>
                    </a:lnTo>
                    <a:lnTo>
                      <a:pt x="177" y="0"/>
                    </a:lnTo>
                    <a:lnTo>
                      <a:pt x="134" y="0"/>
                    </a:lnTo>
                    <a:lnTo>
                      <a:pt x="75" y="24"/>
                    </a:lnTo>
                    <a:lnTo>
                      <a:pt x="50" y="32"/>
                    </a:lnTo>
                    <a:lnTo>
                      <a:pt x="25" y="40"/>
                    </a:lnTo>
                    <a:lnTo>
                      <a:pt x="16" y="72"/>
                    </a:lnTo>
                    <a:lnTo>
                      <a:pt x="0" y="64"/>
                    </a:lnTo>
                    <a:lnTo>
                      <a:pt x="0" y="88"/>
                    </a:lnTo>
                    <a:lnTo>
                      <a:pt x="8" y="144"/>
                    </a:lnTo>
                    <a:lnTo>
                      <a:pt x="33" y="176"/>
                    </a:lnTo>
                    <a:lnTo>
                      <a:pt x="59" y="184"/>
                    </a:lnTo>
                    <a:lnTo>
                      <a:pt x="67" y="192"/>
                    </a:lnTo>
                    <a:lnTo>
                      <a:pt x="75" y="192"/>
                    </a:lnTo>
                    <a:lnTo>
                      <a:pt x="109" y="176"/>
                    </a:lnTo>
                    <a:lnTo>
                      <a:pt x="134" y="176"/>
                    </a:lnTo>
                    <a:lnTo>
                      <a:pt x="168" y="136"/>
                    </a:lnTo>
                    <a:lnTo>
                      <a:pt x="236" y="128"/>
                    </a:lnTo>
                    <a:lnTo>
                      <a:pt x="244" y="104"/>
                    </a:lnTo>
                    <a:lnTo>
                      <a:pt x="244" y="64"/>
                    </a:lnTo>
                    <a:lnTo>
                      <a:pt x="227" y="32"/>
                    </a:lnTo>
                    <a:close/>
                  </a:path>
                </a:pathLst>
              </a:custGeom>
              <a:solidFill>
                <a:srgbClr val="4E85AD"/>
              </a:solidFill>
              <a:ln w="28575">
                <a:noFill/>
                <a:prstDash val="solid"/>
                <a:round/>
                <a:headEnd/>
                <a:tailEnd/>
              </a:ln>
              <a:extLst/>
            </p:spPr>
            <p:txBody>
              <a:bodyPr/>
              <a:lstStyle/>
              <a:p>
                <a:pPr>
                  <a:defRPr/>
                </a:pPr>
                <a:endParaRPr lang="en-GB" sz="2400" b="1" kern="0">
                  <a:solidFill>
                    <a:srgbClr val="000000"/>
                  </a:solidFill>
                  <a:latin typeface="Calibri" panose="020F0502020204030204"/>
                </a:endParaRPr>
              </a:p>
            </p:txBody>
          </p:sp>
          <p:sp>
            <p:nvSpPr>
              <p:cNvPr id="205" name="Freeform 91"/>
              <p:cNvSpPr>
                <a:spLocks/>
              </p:cNvSpPr>
              <p:nvPr/>
            </p:nvSpPr>
            <p:spPr bwMode="auto">
              <a:xfrm>
                <a:off x="7486923" y="2103043"/>
                <a:ext cx="1468124" cy="1406006"/>
              </a:xfrm>
              <a:custGeom>
                <a:avLst/>
                <a:gdLst>
                  <a:gd name="T0" fmla="*/ 910 w 969"/>
                  <a:gd name="T1" fmla="*/ 96 h 928"/>
                  <a:gd name="T2" fmla="*/ 910 w 969"/>
                  <a:gd name="T3" fmla="*/ 40 h 928"/>
                  <a:gd name="T4" fmla="*/ 825 w 969"/>
                  <a:gd name="T5" fmla="*/ 0 h 928"/>
                  <a:gd name="T6" fmla="*/ 733 w 969"/>
                  <a:gd name="T7" fmla="*/ 32 h 928"/>
                  <a:gd name="T8" fmla="*/ 691 w 969"/>
                  <a:gd name="T9" fmla="*/ 72 h 928"/>
                  <a:gd name="T10" fmla="*/ 615 w 969"/>
                  <a:gd name="T11" fmla="*/ 160 h 928"/>
                  <a:gd name="T12" fmla="*/ 573 w 969"/>
                  <a:gd name="T13" fmla="*/ 176 h 928"/>
                  <a:gd name="T14" fmla="*/ 505 w 969"/>
                  <a:gd name="T15" fmla="*/ 184 h 928"/>
                  <a:gd name="T16" fmla="*/ 446 w 969"/>
                  <a:gd name="T17" fmla="*/ 200 h 928"/>
                  <a:gd name="T18" fmla="*/ 387 w 969"/>
                  <a:gd name="T19" fmla="*/ 224 h 928"/>
                  <a:gd name="T20" fmla="*/ 294 w 969"/>
                  <a:gd name="T21" fmla="*/ 208 h 928"/>
                  <a:gd name="T22" fmla="*/ 143 w 969"/>
                  <a:gd name="T23" fmla="*/ 224 h 928"/>
                  <a:gd name="T24" fmla="*/ 84 w 969"/>
                  <a:gd name="T25" fmla="*/ 272 h 928"/>
                  <a:gd name="T26" fmla="*/ 75 w 969"/>
                  <a:gd name="T27" fmla="*/ 304 h 928"/>
                  <a:gd name="T28" fmla="*/ 118 w 969"/>
                  <a:gd name="T29" fmla="*/ 408 h 928"/>
                  <a:gd name="T30" fmla="*/ 33 w 969"/>
                  <a:gd name="T31" fmla="*/ 512 h 928"/>
                  <a:gd name="T32" fmla="*/ 16 w 969"/>
                  <a:gd name="T33" fmla="*/ 592 h 928"/>
                  <a:gd name="T34" fmla="*/ 0 w 969"/>
                  <a:gd name="T35" fmla="*/ 680 h 928"/>
                  <a:gd name="T36" fmla="*/ 50 w 969"/>
                  <a:gd name="T37" fmla="*/ 696 h 928"/>
                  <a:gd name="T38" fmla="*/ 109 w 969"/>
                  <a:gd name="T39" fmla="*/ 696 h 928"/>
                  <a:gd name="T40" fmla="*/ 177 w 969"/>
                  <a:gd name="T41" fmla="*/ 704 h 928"/>
                  <a:gd name="T42" fmla="*/ 261 w 969"/>
                  <a:gd name="T43" fmla="*/ 712 h 928"/>
                  <a:gd name="T44" fmla="*/ 362 w 969"/>
                  <a:gd name="T45" fmla="*/ 664 h 928"/>
                  <a:gd name="T46" fmla="*/ 404 w 969"/>
                  <a:gd name="T47" fmla="*/ 616 h 928"/>
                  <a:gd name="T48" fmla="*/ 463 w 969"/>
                  <a:gd name="T49" fmla="*/ 600 h 928"/>
                  <a:gd name="T50" fmla="*/ 556 w 969"/>
                  <a:gd name="T51" fmla="*/ 600 h 928"/>
                  <a:gd name="T52" fmla="*/ 640 w 969"/>
                  <a:gd name="T53" fmla="*/ 648 h 928"/>
                  <a:gd name="T54" fmla="*/ 707 w 969"/>
                  <a:gd name="T55" fmla="*/ 696 h 928"/>
                  <a:gd name="T56" fmla="*/ 758 w 969"/>
                  <a:gd name="T57" fmla="*/ 760 h 928"/>
                  <a:gd name="T58" fmla="*/ 657 w 969"/>
                  <a:gd name="T59" fmla="*/ 800 h 928"/>
                  <a:gd name="T60" fmla="*/ 657 w 969"/>
                  <a:gd name="T61" fmla="*/ 888 h 928"/>
                  <a:gd name="T62" fmla="*/ 674 w 969"/>
                  <a:gd name="T63" fmla="*/ 928 h 928"/>
                  <a:gd name="T64" fmla="*/ 766 w 969"/>
                  <a:gd name="T65" fmla="*/ 904 h 928"/>
                  <a:gd name="T66" fmla="*/ 808 w 969"/>
                  <a:gd name="T67" fmla="*/ 768 h 928"/>
                  <a:gd name="T68" fmla="*/ 867 w 969"/>
                  <a:gd name="T69" fmla="*/ 704 h 928"/>
                  <a:gd name="T70" fmla="*/ 969 w 969"/>
                  <a:gd name="T71" fmla="*/ 688 h 928"/>
                  <a:gd name="T72" fmla="*/ 935 w 969"/>
                  <a:gd name="T73" fmla="*/ 104 h 9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69" h="928">
                    <a:moveTo>
                      <a:pt x="935" y="104"/>
                    </a:moveTo>
                    <a:lnTo>
                      <a:pt x="910" y="96"/>
                    </a:lnTo>
                    <a:lnTo>
                      <a:pt x="893" y="56"/>
                    </a:lnTo>
                    <a:lnTo>
                      <a:pt x="910" y="40"/>
                    </a:lnTo>
                    <a:lnTo>
                      <a:pt x="867" y="16"/>
                    </a:lnTo>
                    <a:lnTo>
                      <a:pt x="825" y="0"/>
                    </a:lnTo>
                    <a:lnTo>
                      <a:pt x="766" y="32"/>
                    </a:lnTo>
                    <a:lnTo>
                      <a:pt x="733" y="32"/>
                    </a:lnTo>
                    <a:lnTo>
                      <a:pt x="724" y="72"/>
                    </a:lnTo>
                    <a:lnTo>
                      <a:pt x="691" y="72"/>
                    </a:lnTo>
                    <a:lnTo>
                      <a:pt x="632" y="96"/>
                    </a:lnTo>
                    <a:lnTo>
                      <a:pt x="615" y="160"/>
                    </a:lnTo>
                    <a:lnTo>
                      <a:pt x="623" y="192"/>
                    </a:lnTo>
                    <a:lnTo>
                      <a:pt x="573" y="176"/>
                    </a:lnTo>
                    <a:lnTo>
                      <a:pt x="530" y="200"/>
                    </a:lnTo>
                    <a:lnTo>
                      <a:pt x="505" y="184"/>
                    </a:lnTo>
                    <a:lnTo>
                      <a:pt x="480" y="216"/>
                    </a:lnTo>
                    <a:lnTo>
                      <a:pt x="446" y="200"/>
                    </a:lnTo>
                    <a:lnTo>
                      <a:pt x="412" y="200"/>
                    </a:lnTo>
                    <a:lnTo>
                      <a:pt x="387" y="224"/>
                    </a:lnTo>
                    <a:lnTo>
                      <a:pt x="353" y="200"/>
                    </a:lnTo>
                    <a:lnTo>
                      <a:pt x="294" y="208"/>
                    </a:lnTo>
                    <a:lnTo>
                      <a:pt x="202" y="216"/>
                    </a:lnTo>
                    <a:lnTo>
                      <a:pt x="143" y="224"/>
                    </a:lnTo>
                    <a:lnTo>
                      <a:pt x="101" y="248"/>
                    </a:lnTo>
                    <a:lnTo>
                      <a:pt x="84" y="272"/>
                    </a:lnTo>
                    <a:lnTo>
                      <a:pt x="50" y="272"/>
                    </a:lnTo>
                    <a:lnTo>
                      <a:pt x="75" y="304"/>
                    </a:lnTo>
                    <a:lnTo>
                      <a:pt x="109" y="368"/>
                    </a:lnTo>
                    <a:lnTo>
                      <a:pt x="118" y="408"/>
                    </a:lnTo>
                    <a:lnTo>
                      <a:pt x="84" y="416"/>
                    </a:lnTo>
                    <a:lnTo>
                      <a:pt x="33" y="512"/>
                    </a:lnTo>
                    <a:lnTo>
                      <a:pt x="50" y="584"/>
                    </a:lnTo>
                    <a:lnTo>
                      <a:pt x="16" y="592"/>
                    </a:lnTo>
                    <a:lnTo>
                      <a:pt x="8" y="632"/>
                    </a:lnTo>
                    <a:lnTo>
                      <a:pt x="0" y="680"/>
                    </a:lnTo>
                    <a:lnTo>
                      <a:pt x="16" y="672"/>
                    </a:lnTo>
                    <a:lnTo>
                      <a:pt x="50" y="696"/>
                    </a:lnTo>
                    <a:lnTo>
                      <a:pt x="75" y="720"/>
                    </a:lnTo>
                    <a:lnTo>
                      <a:pt x="109" y="696"/>
                    </a:lnTo>
                    <a:lnTo>
                      <a:pt x="143" y="704"/>
                    </a:lnTo>
                    <a:lnTo>
                      <a:pt x="177" y="704"/>
                    </a:lnTo>
                    <a:lnTo>
                      <a:pt x="227" y="696"/>
                    </a:lnTo>
                    <a:lnTo>
                      <a:pt x="261" y="712"/>
                    </a:lnTo>
                    <a:lnTo>
                      <a:pt x="286" y="688"/>
                    </a:lnTo>
                    <a:lnTo>
                      <a:pt x="362" y="664"/>
                    </a:lnTo>
                    <a:lnTo>
                      <a:pt x="396" y="616"/>
                    </a:lnTo>
                    <a:lnTo>
                      <a:pt x="404" y="616"/>
                    </a:lnTo>
                    <a:lnTo>
                      <a:pt x="412" y="608"/>
                    </a:lnTo>
                    <a:lnTo>
                      <a:pt x="463" y="600"/>
                    </a:lnTo>
                    <a:lnTo>
                      <a:pt x="488" y="576"/>
                    </a:lnTo>
                    <a:lnTo>
                      <a:pt x="556" y="600"/>
                    </a:lnTo>
                    <a:lnTo>
                      <a:pt x="615" y="600"/>
                    </a:lnTo>
                    <a:lnTo>
                      <a:pt x="640" y="648"/>
                    </a:lnTo>
                    <a:lnTo>
                      <a:pt x="691" y="664"/>
                    </a:lnTo>
                    <a:lnTo>
                      <a:pt x="707" y="696"/>
                    </a:lnTo>
                    <a:lnTo>
                      <a:pt x="741" y="728"/>
                    </a:lnTo>
                    <a:lnTo>
                      <a:pt x="758" y="760"/>
                    </a:lnTo>
                    <a:lnTo>
                      <a:pt x="682" y="776"/>
                    </a:lnTo>
                    <a:lnTo>
                      <a:pt x="657" y="800"/>
                    </a:lnTo>
                    <a:lnTo>
                      <a:pt x="674" y="824"/>
                    </a:lnTo>
                    <a:lnTo>
                      <a:pt x="657" y="888"/>
                    </a:lnTo>
                    <a:lnTo>
                      <a:pt x="640" y="912"/>
                    </a:lnTo>
                    <a:lnTo>
                      <a:pt x="674" y="928"/>
                    </a:lnTo>
                    <a:lnTo>
                      <a:pt x="724" y="904"/>
                    </a:lnTo>
                    <a:lnTo>
                      <a:pt x="766" y="904"/>
                    </a:lnTo>
                    <a:lnTo>
                      <a:pt x="766" y="872"/>
                    </a:lnTo>
                    <a:lnTo>
                      <a:pt x="808" y="768"/>
                    </a:lnTo>
                    <a:lnTo>
                      <a:pt x="834" y="736"/>
                    </a:lnTo>
                    <a:lnTo>
                      <a:pt x="867" y="704"/>
                    </a:lnTo>
                    <a:lnTo>
                      <a:pt x="918" y="680"/>
                    </a:lnTo>
                    <a:lnTo>
                      <a:pt x="969" y="688"/>
                    </a:lnTo>
                    <a:lnTo>
                      <a:pt x="969" y="104"/>
                    </a:lnTo>
                    <a:lnTo>
                      <a:pt x="935" y="104"/>
                    </a:lnTo>
                    <a:close/>
                  </a:path>
                </a:pathLst>
              </a:custGeom>
              <a:solidFill>
                <a:srgbClr val="4E85AD"/>
              </a:solidFill>
              <a:ln w="12700">
                <a:solidFill>
                  <a:srgbClr val="4E85AD"/>
                </a:solidFill>
                <a:prstDash val="solid"/>
                <a:round/>
                <a:headEnd/>
                <a:tailEnd/>
              </a:ln>
              <a:extLst/>
            </p:spPr>
            <p:txBody>
              <a:bodyPr/>
              <a:lstStyle/>
              <a:p>
                <a:pPr>
                  <a:defRPr/>
                </a:pPr>
                <a:endParaRPr lang="en-GB" sz="2400" b="1" kern="0">
                  <a:solidFill>
                    <a:srgbClr val="000000"/>
                  </a:solidFill>
                  <a:latin typeface="Calibri" panose="020F0502020204030204"/>
                </a:endParaRPr>
              </a:p>
            </p:txBody>
          </p:sp>
          <p:sp>
            <p:nvSpPr>
              <p:cNvPr id="206" name="Freeform 92"/>
              <p:cNvSpPr>
                <a:spLocks/>
              </p:cNvSpPr>
              <p:nvPr/>
            </p:nvSpPr>
            <p:spPr bwMode="auto">
              <a:xfrm>
                <a:off x="7457506" y="1618213"/>
                <a:ext cx="1116000" cy="924010"/>
              </a:xfrm>
              <a:custGeom>
                <a:avLst/>
                <a:gdLst>
                  <a:gd name="T0" fmla="*/ 657 w 725"/>
                  <a:gd name="T1" fmla="*/ 320 h 600"/>
                  <a:gd name="T2" fmla="*/ 641 w 725"/>
                  <a:gd name="T3" fmla="*/ 280 h 600"/>
                  <a:gd name="T4" fmla="*/ 708 w 725"/>
                  <a:gd name="T5" fmla="*/ 256 h 600"/>
                  <a:gd name="T6" fmla="*/ 700 w 725"/>
                  <a:gd name="T7" fmla="*/ 208 h 600"/>
                  <a:gd name="T8" fmla="*/ 624 w 725"/>
                  <a:gd name="T9" fmla="*/ 168 h 600"/>
                  <a:gd name="T10" fmla="*/ 548 w 725"/>
                  <a:gd name="T11" fmla="*/ 136 h 600"/>
                  <a:gd name="T12" fmla="*/ 514 w 725"/>
                  <a:gd name="T13" fmla="*/ 104 h 600"/>
                  <a:gd name="T14" fmla="*/ 506 w 725"/>
                  <a:gd name="T15" fmla="*/ 40 h 600"/>
                  <a:gd name="T16" fmla="*/ 438 w 725"/>
                  <a:gd name="T17" fmla="*/ 8 h 600"/>
                  <a:gd name="T18" fmla="*/ 379 w 725"/>
                  <a:gd name="T19" fmla="*/ 16 h 600"/>
                  <a:gd name="T20" fmla="*/ 329 w 725"/>
                  <a:gd name="T21" fmla="*/ 16 h 600"/>
                  <a:gd name="T22" fmla="*/ 278 w 725"/>
                  <a:gd name="T23" fmla="*/ 0 h 600"/>
                  <a:gd name="T24" fmla="*/ 202 w 725"/>
                  <a:gd name="T25" fmla="*/ 64 h 600"/>
                  <a:gd name="T26" fmla="*/ 186 w 725"/>
                  <a:gd name="T27" fmla="*/ 88 h 600"/>
                  <a:gd name="T28" fmla="*/ 211 w 725"/>
                  <a:gd name="T29" fmla="*/ 128 h 600"/>
                  <a:gd name="T30" fmla="*/ 177 w 725"/>
                  <a:gd name="T31" fmla="*/ 152 h 600"/>
                  <a:gd name="T32" fmla="*/ 143 w 725"/>
                  <a:gd name="T33" fmla="*/ 184 h 600"/>
                  <a:gd name="T34" fmla="*/ 143 w 725"/>
                  <a:gd name="T35" fmla="*/ 248 h 600"/>
                  <a:gd name="T36" fmla="*/ 135 w 725"/>
                  <a:gd name="T37" fmla="*/ 272 h 600"/>
                  <a:gd name="T38" fmla="*/ 76 w 725"/>
                  <a:gd name="T39" fmla="*/ 296 h 600"/>
                  <a:gd name="T40" fmla="*/ 68 w 725"/>
                  <a:gd name="T41" fmla="*/ 328 h 600"/>
                  <a:gd name="T42" fmla="*/ 0 w 725"/>
                  <a:gd name="T43" fmla="*/ 344 h 600"/>
                  <a:gd name="T44" fmla="*/ 59 w 725"/>
                  <a:gd name="T45" fmla="*/ 464 h 600"/>
                  <a:gd name="T46" fmla="*/ 17 w 725"/>
                  <a:gd name="T47" fmla="*/ 536 h 600"/>
                  <a:gd name="T48" fmla="*/ 59 w 725"/>
                  <a:gd name="T49" fmla="*/ 600 h 600"/>
                  <a:gd name="T50" fmla="*/ 110 w 725"/>
                  <a:gd name="T51" fmla="*/ 576 h 600"/>
                  <a:gd name="T52" fmla="*/ 211 w 725"/>
                  <a:gd name="T53" fmla="*/ 544 h 600"/>
                  <a:gd name="T54" fmla="*/ 362 w 725"/>
                  <a:gd name="T55" fmla="*/ 528 h 600"/>
                  <a:gd name="T56" fmla="*/ 421 w 725"/>
                  <a:gd name="T57" fmla="*/ 528 h 600"/>
                  <a:gd name="T58" fmla="*/ 489 w 725"/>
                  <a:gd name="T59" fmla="*/ 544 h 600"/>
                  <a:gd name="T60" fmla="*/ 539 w 725"/>
                  <a:gd name="T61" fmla="*/ 528 h 600"/>
                  <a:gd name="T62" fmla="*/ 632 w 725"/>
                  <a:gd name="T63" fmla="*/ 520 h 600"/>
                  <a:gd name="T64" fmla="*/ 641 w 725"/>
                  <a:gd name="T65" fmla="*/ 424 h 600"/>
                  <a:gd name="T66" fmla="*/ 674 w 725"/>
                  <a:gd name="T67" fmla="*/ 368 h 60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25" h="600">
                    <a:moveTo>
                      <a:pt x="657" y="344"/>
                    </a:moveTo>
                    <a:lnTo>
                      <a:pt x="657" y="320"/>
                    </a:lnTo>
                    <a:lnTo>
                      <a:pt x="632" y="304"/>
                    </a:lnTo>
                    <a:lnTo>
                      <a:pt x="641" y="280"/>
                    </a:lnTo>
                    <a:lnTo>
                      <a:pt x="691" y="272"/>
                    </a:lnTo>
                    <a:lnTo>
                      <a:pt x="708" y="256"/>
                    </a:lnTo>
                    <a:lnTo>
                      <a:pt x="725" y="232"/>
                    </a:lnTo>
                    <a:lnTo>
                      <a:pt x="700" y="208"/>
                    </a:lnTo>
                    <a:lnTo>
                      <a:pt x="632" y="192"/>
                    </a:lnTo>
                    <a:lnTo>
                      <a:pt x="624" y="168"/>
                    </a:lnTo>
                    <a:lnTo>
                      <a:pt x="582" y="160"/>
                    </a:lnTo>
                    <a:lnTo>
                      <a:pt x="548" y="136"/>
                    </a:lnTo>
                    <a:lnTo>
                      <a:pt x="548" y="120"/>
                    </a:lnTo>
                    <a:lnTo>
                      <a:pt x="514" y="104"/>
                    </a:lnTo>
                    <a:lnTo>
                      <a:pt x="514" y="72"/>
                    </a:lnTo>
                    <a:lnTo>
                      <a:pt x="506" y="40"/>
                    </a:lnTo>
                    <a:lnTo>
                      <a:pt x="472" y="16"/>
                    </a:lnTo>
                    <a:lnTo>
                      <a:pt x="438" y="8"/>
                    </a:lnTo>
                    <a:lnTo>
                      <a:pt x="396" y="32"/>
                    </a:lnTo>
                    <a:lnTo>
                      <a:pt x="379" y="16"/>
                    </a:lnTo>
                    <a:lnTo>
                      <a:pt x="346" y="8"/>
                    </a:lnTo>
                    <a:lnTo>
                      <a:pt x="329" y="16"/>
                    </a:lnTo>
                    <a:lnTo>
                      <a:pt x="303" y="0"/>
                    </a:lnTo>
                    <a:lnTo>
                      <a:pt x="278" y="0"/>
                    </a:lnTo>
                    <a:lnTo>
                      <a:pt x="245" y="64"/>
                    </a:lnTo>
                    <a:lnTo>
                      <a:pt x="202" y="64"/>
                    </a:lnTo>
                    <a:lnTo>
                      <a:pt x="177" y="80"/>
                    </a:lnTo>
                    <a:lnTo>
                      <a:pt x="186" y="88"/>
                    </a:lnTo>
                    <a:lnTo>
                      <a:pt x="186" y="120"/>
                    </a:lnTo>
                    <a:lnTo>
                      <a:pt x="211" y="128"/>
                    </a:lnTo>
                    <a:lnTo>
                      <a:pt x="202" y="144"/>
                    </a:lnTo>
                    <a:lnTo>
                      <a:pt x="177" y="152"/>
                    </a:lnTo>
                    <a:lnTo>
                      <a:pt x="169" y="176"/>
                    </a:lnTo>
                    <a:lnTo>
                      <a:pt x="143" y="184"/>
                    </a:lnTo>
                    <a:lnTo>
                      <a:pt x="143" y="216"/>
                    </a:lnTo>
                    <a:lnTo>
                      <a:pt x="143" y="248"/>
                    </a:lnTo>
                    <a:lnTo>
                      <a:pt x="160" y="280"/>
                    </a:lnTo>
                    <a:lnTo>
                      <a:pt x="135" y="272"/>
                    </a:lnTo>
                    <a:lnTo>
                      <a:pt x="110" y="288"/>
                    </a:lnTo>
                    <a:lnTo>
                      <a:pt x="76" y="296"/>
                    </a:lnTo>
                    <a:lnTo>
                      <a:pt x="84" y="320"/>
                    </a:lnTo>
                    <a:lnTo>
                      <a:pt x="68" y="328"/>
                    </a:lnTo>
                    <a:lnTo>
                      <a:pt x="34" y="320"/>
                    </a:lnTo>
                    <a:lnTo>
                      <a:pt x="0" y="344"/>
                    </a:lnTo>
                    <a:lnTo>
                      <a:pt x="17" y="384"/>
                    </a:lnTo>
                    <a:lnTo>
                      <a:pt x="59" y="464"/>
                    </a:lnTo>
                    <a:lnTo>
                      <a:pt x="17" y="512"/>
                    </a:lnTo>
                    <a:lnTo>
                      <a:pt x="17" y="536"/>
                    </a:lnTo>
                    <a:lnTo>
                      <a:pt x="51" y="544"/>
                    </a:lnTo>
                    <a:lnTo>
                      <a:pt x="59" y="600"/>
                    </a:lnTo>
                    <a:lnTo>
                      <a:pt x="93" y="600"/>
                    </a:lnTo>
                    <a:lnTo>
                      <a:pt x="110" y="576"/>
                    </a:lnTo>
                    <a:lnTo>
                      <a:pt x="152" y="552"/>
                    </a:lnTo>
                    <a:lnTo>
                      <a:pt x="211" y="544"/>
                    </a:lnTo>
                    <a:lnTo>
                      <a:pt x="303" y="536"/>
                    </a:lnTo>
                    <a:lnTo>
                      <a:pt x="362" y="528"/>
                    </a:lnTo>
                    <a:lnTo>
                      <a:pt x="396" y="552"/>
                    </a:lnTo>
                    <a:lnTo>
                      <a:pt x="421" y="528"/>
                    </a:lnTo>
                    <a:lnTo>
                      <a:pt x="455" y="528"/>
                    </a:lnTo>
                    <a:lnTo>
                      <a:pt x="489" y="544"/>
                    </a:lnTo>
                    <a:lnTo>
                      <a:pt x="514" y="512"/>
                    </a:lnTo>
                    <a:lnTo>
                      <a:pt x="539" y="528"/>
                    </a:lnTo>
                    <a:lnTo>
                      <a:pt x="582" y="504"/>
                    </a:lnTo>
                    <a:lnTo>
                      <a:pt x="632" y="520"/>
                    </a:lnTo>
                    <a:lnTo>
                      <a:pt x="624" y="488"/>
                    </a:lnTo>
                    <a:lnTo>
                      <a:pt x="641" y="424"/>
                    </a:lnTo>
                    <a:lnTo>
                      <a:pt x="700" y="400"/>
                    </a:lnTo>
                    <a:lnTo>
                      <a:pt x="674" y="368"/>
                    </a:lnTo>
                    <a:lnTo>
                      <a:pt x="657" y="344"/>
                    </a:lnTo>
                    <a:close/>
                  </a:path>
                </a:pathLst>
              </a:custGeom>
              <a:solidFill>
                <a:srgbClr val="4E85AD"/>
              </a:solidFill>
              <a:ln w="12700">
                <a:solidFill>
                  <a:srgbClr val="4E85AD"/>
                </a:solidFill>
                <a:round/>
                <a:headEnd/>
                <a:tailEnd/>
              </a:ln>
              <a:extLst/>
            </p:spPr>
            <p:txBody>
              <a:bodyPr/>
              <a:lstStyle/>
              <a:p>
                <a:pPr>
                  <a:defRPr/>
                </a:pPr>
                <a:endParaRPr lang="en-GB" sz="2400" b="1" kern="0">
                  <a:solidFill>
                    <a:srgbClr val="000000"/>
                  </a:solidFill>
                  <a:latin typeface="Calibri" panose="020F0502020204030204"/>
                </a:endParaRPr>
              </a:p>
            </p:txBody>
          </p:sp>
        </p:grpSp>
        <p:sp>
          <p:nvSpPr>
            <p:cNvPr id="177" name="Rettangolo 176"/>
            <p:cNvSpPr/>
            <p:nvPr/>
          </p:nvSpPr>
          <p:spPr>
            <a:xfrm>
              <a:off x="1364534" y="5520944"/>
              <a:ext cx="1289343" cy="424535"/>
            </a:xfrm>
            <a:prstGeom prst="rect">
              <a:avLst/>
            </a:prstGeom>
            <a:noFill/>
            <a:ln w="12700" cap="flat" cmpd="sng" algn="ctr">
              <a:noFill/>
              <a:prstDash val="solid"/>
              <a:miter lim="800000"/>
            </a:ln>
            <a:effectLst/>
          </p:spPr>
          <p:txBody>
            <a:bodyPr rtlCol="0" anchor="ctr"/>
            <a:lstStyle/>
            <a:p>
              <a:pPr algn="ctr">
                <a:defRPr/>
              </a:pPr>
              <a:r>
                <a:rPr lang="en-US" kern="0" dirty="0">
                  <a:solidFill>
                    <a:prstClr val="white"/>
                  </a:solidFill>
                  <a:latin typeface="Calibri" panose="020F0502020204030204"/>
                </a:rPr>
                <a:t>EUSALP</a:t>
              </a:r>
            </a:p>
          </p:txBody>
        </p:sp>
      </p:grpSp>
      <p:grpSp>
        <p:nvGrpSpPr>
          <p:cNvPr id="3" name="Gruppo 2"/>
          <p:cNvGrpSpPr>
            <a:grpSpLocks noChangeAspect="1"/>
          </p:cNvGrpSpPr>
          <p:nvPr/>
        </p:nvGrpSpPr>
        <p:grpSpPr>
          <a:xfrm>
            <a:off x="4744803" y="1080002"/>
            <a:ext cx="4207378" cy="5039999"/>
            <a:chOff x="5400000" y="1332000"/>
            <a:chExt cx="3555444" cy="4259058"/>
          </a:xfrm>
        </p:grpSpPr>
        <p:sp>
          <p:nvSpPr>
            <p:cNvPr id="271" name="Freeform 33"/>
            <p:cNvSpPr>
              <a:spLocks/>
            </p:cNvSpPr>
            <p:nvPr/>
          </p:nvSpPr>
          <p:spPr bwMode="auto">
            <a:xfrm>
              <a:off x="5400000" y="3456000"/>
              <a:ext cx="1787809" cy="1848787"/>
            </a:xfrm>
            <a:custGeom>
              <a:avLst/>
              <a:gdLst>
                <a:gd name="T0" fmla="*/ 1121 w 1180"/>
                <a:gd name="T1" fmla="*/ 728 h 1080"/>
                <a:gd name="T2" fmla="*/ 1003 w 1180"/>
                <a:gd name="T3" fmla="*/ 672 h 1080"/>
                <a:gd name="T4" fmla="*/ 935 w 1180"/>
                <a:gd name="T5" fmla="*/ 616 h 1080"/>
                <a:gd name="T6" fmla="*/ 902 w 1180"/>
                <a:gd name="T7" fmla="*/ 584 h 1080"/>
                <a:gd name="T8" fmla="*/ 817 w 1180"/>
                <a:gd name="T9" fmla="*/ 592 h 1080"/>
                <a:gd name="T10" fmla="*/ 733 w 1180"/>
                <a:gd name="T11" fmla="*/ 528 h 1080"/>
                <a:gd name="T12" fmla="*/ 683 w 1180"/>
                <a:gd name="T13" fmla="*/ 448 h 1080"/>
                <a:gd name="T14" fmla="*/ 556 w 1180"/>
                <a:gd name="T15" fmla="*/ 344 h 1080"/>
                <a:gd name="T16" fmla="*/ 523 w 1180"/>
                <a:gd name="T17" fmla="*/ 280 h 1080"/>
                <a:gd name="T18" fmla="*/ 548 w 1180"/>
                <a:gd name="T19" fmla="*/ 240 h 1080"/>
                <a:gd name="T20" fmla="*/ 531 w 1180"/>
                <a:gd name="T21" fmla="*/ 216 h 1080"/>
                <a:gd name="T22" fmla="*/ 556 w 1180"/>
                <a:gd name="T23" fmla="*/ 184 h 1080"/>
                <a:gd name="T24" fmla="*/ 649 w 1180"/>
                <a:gd name="T25" fmla="*/ 144 h 1080"/>
                <a:gd name="T26" fmla="*/ 649 w 1180"/>
                <a:gd name="T27" fmla="*/ 56 h 1080"/>
                <a:gd name="T28" fmla="*/ 514 w 1180"/>
                <a:gd name="T29" fmla="*/ 0 h 1080"/>
                <a:gd name="T30" fmla="*/ 405 w 1180"/>
                <a:gd name="T31" fmla="*/ 40 h 1080"/>
                <a:gd name="T32" fmla="*/ 354 w 1180"/>
                <a:gd name="T33" fmla="*/ 64 h 1080"/>
                <a:gd name="T34" fmla="*/ 295 w 1180"/>
                <a:gd name="T35" fmla="*/ 80 h 1080"/>
                <a:gd name="T36" fmla="*/ 228 w 1180"/>
                <a:gd name="T37" fmla="*/ 152 h 1080"/>
                <a:gd name="T38" fmla="*/ 118 w 1180"/>
                <a:gd name="T39" fmla="*/ 136 h 1080"/>
                <a:gd name="T40" fmla="*/ 42 w 1180"/>
                <a:gd name="T41" fmla="*/ 208 h 1080"/>
                <a:gd name="T42" fmla="*/ 25 w 1180"/>
                <a:gd name="T43" fmla="*/ 272 h 1080"/>
                <a:gd name="T44" fmla="*/ 93 w 1180"/>
                <a:gd name="T45" fmla="*/ 352 h 1080"/>
                <a:gd name="T46" fmla="*/ 93 w 1180"/>
                <a:gd name="T47" fmla="*/ 392 h 1080"/>
                <a:gd name="T48" fmla="*/ 160 w 1180"/>
                <a:gd name="T49" fmla="*/ 344 h 1080"/>
                <a:gd name="T50" fmla="*/ 202 w 1180"/>
                <a:gd name="T51" fmla="*/ 320 h 1080"/>
                <a:gd name="T52" fmla="*/ 261 w 1180"/>
                <a:gd name="T53" fmla="*/ 352 h 1080"/>
                <a:gd name="T54" fmla="*/ 312 w 1180"/>
                <a:gd name="T55" fmla="*/ 368 h 1080"/>
                <a:gd name="T56" fmla="*/ 337 w 1180"/>
                <a:gd name="T57" fmla="*/ 424 h 1080"/>
                <a:gd name="T58" fmla="*/ 371 w 1180"/>
                <a:gd name="T59" fmla="*/ 496 h 1080"/>
                <a:gd name="T60" fmla="*/ 430 w 1180"/>
                <a:gd name="T61" fmla="*/ 552 h 1080"/>
                <a:gd name="T62" fmla="*/ 497 w 1180"/>
                <a:gd name="T63" fmla="*/ 592 h 1080"/>
                <a:gd name="T64" fmla="*/ 607 w 1180"/>
                <a:gd name="T65" fmla="*/ 680 h 1080"/>
                <a:gd name="T66" fmla="*/ 649 w 1180"/>
                <a:gd name="T67" fmla="*/ 688 h 1080"/>
                <a:gd name="T68" fmla="*/ 742 w 1180"/>
                <a:gd name="T69" fmla="*/ 744 h 1080"/>
                <a:gd name="T70" fmla="*/ 775 w 1180"/>
                <a:gd name="T71" fmla="*/ 752 h 1080"/>
                <a:gd name="T72" fmla="*/ 809 w 1180"/>
                <a:gd name="T73" fmla="*/ 768 h 1080"/>
                <a:gd name="T74" fmla="*/ 851 w 1180"/>
                <a:gd name="T75" fmla="*/ 824 h 1080"/>
                <a:gd name="T76" fmla="*/ 927 w 1180"/>
                <a:gd name="T77" fmla="*/ 856 h 1080"/>
                <a:gd name="T78" fmla="*/ 978 w 1180"/>
                <a:gd name="T79" fmla="*/ 984 h 1080"/>
                <a:gd name="T80" fmla="*/ 935 w 1180"/>
                <a:gd name="T81" fmla="*/ 1000 h 1080"/>
                <a:gd name="T82" fmla="*/ 927 w 1180"/>
                <a:gd name="T83" fmla="*/ 1040 h 1080"/>
                <a:gd name="T84" fmla="*/ 935 w 1180"/>
                <a:gd name="T85" fmla="*/ 1072 h 1080"/>
                <a:gd name="T86" fmla="*/ 978 w 1180"/>
                <a:gd name="T87" fmla="*/ 1072 h 1080"/>
                <a:gd name="T88" fmla="*/ 1011 w 1180"/>
                <a:gd name="T89" fmla="*/ 1000 h 1080"/>
                <a:gd name="T90" fmla="*/ 1070 w 1180"/>
                <a:gd name="T91" fmla="*/ 952 h 1080"/>
                <a:gd name="T92" fmla="*/ 1053 w 1180"/>
                <a:gd name="T93" fmla="*/ 888 h 1080"/>
                <a:gd name="T94" fmla="*/ 1003 w 1180"/>
                <a:gd name="T95" fmla="*/ 864 h 1080"/>
                <a:gd name="T96" fmla="*/ 1011 w 1180"/>
                <a:gd name="T97" fmla="*/ 800 h 1080"/>
                <a:gd name="T98" fmla="*/ 1045 w 1180"/>
                <a:gd name="T99" fmla="*/ 768 h 1080"/>
                <a:gd name="T100" fmla="*/ 1146 w 1180"/>
                <a:gd name="T101" fmla="*/ 792 h 1080"/>
                <a:gd name="T102" fmla="*/ 1180 w 1180"/>
                <a:gd name="T103" fmla="*/ 784 h 1080"/>
                <a:gd name="T104" fmla="*/ 1155 w 1180"/>
                <a:gd name="T105" fmla="*/ 752 h 108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180" h="1080">
                  <a:moveTo>
                    <a:pt x="1155" y="752"/>
                  </a:moveTo>
                  <a:lnTo>
                    <a:pt x="1121" y="728"/>
                  </a:lnTo>
                  <a:lnTo>
                    <a:pt x="1087" y="712"/>
                  </a:lnTo>
                  <a:lnTo>
                    <a:pt x="1003" y="672"/>
                  </a:lnTo>
                  <a:lnTo>
                    <a:pt x="919" y="632"/>
                  </a:lnTo>
                  <a:lnTo>
                    <a:pt x="935" y="616"/>
                  </a:lnTo>
                  <a:lnTo>
                    <a:pt x="927" y="600"/>
                  </a:lnTo>
                  <a:lnTo>
                    <a:pt x="902" y="584"/>
                  </a:lnTo>
                  <a:lnTo>
                    <a:pt x="868" y="592"/>
                  </a:lnTo>
                  <a:lnTo>
                    <a:pt x="817" y="592"/>
                  </a:lnTo>
                  <a:lnTo>
                    <a:pt x="775" y="568"/>
                  </a:lnTo>
                  <a:lnTo>
                    <a:pt x="733" y="528"/>
                  </a:lnTo>
                  <a:lnTo>
                    <a:pt x="708" y="488"/>
                  </a:lnTo>
                  <a:lnTo>
                    <a:pt x="683" y="448"/>
                  </a:lnTo>
                  <a:lnTo>
                    <a:pt x="641" y="408"/>
                  </a:lnTo>
                  <a:lnTo>
                    <a:pt x="556" y="344"/>
                  </a:lnTo>
                  <a:lnTo>
                    <a:pt x="523" y="296"/>
                  </a:lnTo>
                  <a:lnTo>
                    <a:pt x="523" y="280"/>
                  </a:lnTo>
                  <a:lnTo>
                    <a:pt x="539" y="256"/>
                  </a:lnTo>
                  <a:lnTo>
                    <a:pt x="548" y="240"/>
                  </a:lnTo>
                  <a:lnTo>
                    <a:pt x="539" y="224"/>
                  </a:lnTo>
                  <a:lnTo>
                    <a:pt x="531" y="216"/>
                  </a:lnTo>
                  <a:lnTo>
                    <a:pt x="531" y="200"/>
                  </a:lnTo>
                  <a:lnTo>
                    <a:pt x="556" y="184"/>
                  </a:lnTo>
                  <a:lnTo>
                    <a:pt x="641" y="152"/>
                  </a:lnTo>
                  <a:lnTo>
                    <a:pt x="649" y="144"/>
                  </a:lnTo>
                  <a:lnTo>
                    <a:pt x="641" y="88"/>
                  </a:lnTo>
                  <a:lnTo>
                    <a:pt x="649" y="56"/>
                  </a:lnTo>
                  <a:lnTo>
                    <a:pt x="531" y="24"/>
                  </a:lnTo>
                  <a:lnTo>
                    <a:pt x="514" y="0"/>
                  </a:lnTo>
                  <a:lnTo>
                    <a:pt x="438" y="8"/>
                  </a:lnTo>
                  <a:lnTo>
                    <a:pt x="405" y="40"/>
                  </a:lnTo>
                  <a:lnTo>
                    <a:pt x="371" y="32"/>
                  </a:lnTo>
                  <a:lnTo>
                    <a:pt x="354" y="64"/>
                  </a:lnTo>
                  <a:lnTo>
                    <a:pt x="320" y="64"/>
                  </a:lnTo>
                  <a:lnTo>
                    <a:pt x="295" y="80"/>
                  </a:lnTo>
                  <a:lnTo>
                    <a:pt x="253" y="72"/>
                  </a:lnTo>
                  <a:lnTo>
                    <a:pt x="228" y="152"/>
                  </a:lnTo>
                  <a:lnTo>
                    <a:pt x="160" y="72"/>
                  </a:lnTo>
                  <a:lnTo>
                    <a:pt x="118" y="136"/>
                  </a:lnTo>
                  <a:lnTo>
                    <a:pt x="25" y="144"/>
                  </a:lnTo>
                  <a:lnTo>
                    <a:pt x="42" y="208"/>
                  </a:lnTo>
                  <a:lnTo>
                    <a:pt x="0" y="232"/>
                  </a:lnTo>
                  <a:lnTo>
                    <a:pt x="25" y="272"/>
                  </a:lnTo>
                  <a:lnTo>
                    <a:pt x="17" y="320"/>
                  </a:lnTo>
                  <a:lnTo>
                    <a:pt x="93" y="352"/>
                  </a:lnTo>
                  <a:lnTo>
                    <a:pt x="76" y="392"/>
                  </a:lnTo>
                  <a:lnTo>
                    <a:pt x="93" y="392"/>
                  </a:lnTo>
                  <a:lnTo>
                    <a:pt x="135" y="376"/>
                  </a:lnTo>
                  <a:lnTo>
                    <a:pt x="160" y="344"/>
                  </a:lnTo>
                  <a:lnTo>
                    <a:pt x="177" y="328"/>
                  </a:lnTo>
                  <a:lnTo>
                    <a:pt x="202" y="320"/>
                  </a:lnTo>
                  <a:lnTo>
                    <a:pt x="244" y="336"/>
                  </a:lnTo>
                  <a:lnTo>
                    <a:pt x="261" y="352"/>
                  </a:lnTo>
                  <a:lnTo>
                    <a:pt x="278" y="368"/>
                  </a:lnTo>
                  <a:lnTo>
                    <a:pt x="312" y="368"/>
                  </a:lnTo>
                  <a:lnTo>
                    <a:pt x="329" y="384"/>
                  </a:lnTo>
                  <a:lnTo>
                    <a:pt x="337" y="424"/>
                  </a:lnTo>
                  <a:lnTo>
                    <a:pt x="362" y="472"/>
                  </a:lnTo>
                  <a:lnTo>
                    <a:pt x="371" y="496"/>
                  </a:lnTo>
                  <a:lnTo>
                    <a:pt x="396" y="512"/>
                  </a:lnTo>
                  <a:lnTo>
                    <a:pt x="430" y="552"/>
                  </a:lnTo>
                  <a:lnTo>
                    <a:pt x="472" y="576"/>
                  </a:lnTo>
                  <a:lnTo>
                    <a:pt x="497" y="592"/>
                  </a:lnTo>
                  <a:lnTo>
                    <a:pt x="514" y="608"/>
                  </a:lnTo>
                  <a:lnTo>
                    <a:pt x="607" y="680"/>
                  </a:lnTo>
                  <a:lnTo>
                    <a:pt x="624" y="696"/>
                  </a:lnTo>
                  <a:lnTo>
                    <a:pt x="649" y="688"/>
                  </a:lnTo>
                  <a:lnTo>
                    <a:pt x="708" y="712"/>
                  </a:lnTo>
                  <a:lnTo>
                    <a:pt x="742" y="744"/>
                  </a:lnTo>
                  <a:lnTo>
                    <a:pt x="767" y="744"/>
                  </a:lnTo>
                  <a:lnTo>
                    <a:pt x="775" y="752"/>
                  </a:lnTo>
                  <a:lnTo>
                    <a:pt x="775" y="768"/>
                  </a:lnTo>
                  <a:lnTo>
                    <a:pt x="809" y="768"/>
                  </a:lnTo>
                  <a:lnTo>
                    <a:pt x="826" y="800"/>
                  </a:lnTo>
                  <a:lnTo>
                    <a:pt x="851" y="824"/>
                  </a:lnTo>
                  <a:lnTo>
                    <a:pt x="893" y="840"/>
                  </a:lnTo>
                  <a:lnTo>
                    <a:pt x="927" y="856"/>
                  </a:lnTo>
                  <a:lnTo>
                    <a:pt x="944" y="904"/>
                  </a:lnTo>
                  <a:lnTo>
                    <a:pt x="978" y="984"/>
                  </a:lnTo>
                  <a:lnTo>
                    <a:pt x="952" y="984"/>
                  </a:lnTo>
                  <a:lnTo>
                    <a:pt x="935" y="1000"/>
                  </a:lnTo>
                  <a:lnTo>
                    <a:pt x="935" y="1016"/>
                  </a:lnTo>
                  <a:lnTo>
                    <a:pt x="927" y="1040"/>
                  </a:lnTo>
                  <a:lnTo>
                    <a:pt x="919" y="1056"/>
                  </a:lnTo>
                  <a:lnTo>
                    <a:pt x="935" y="1072"/>
                  </a:lnTo>
                  <a:lnTo>
                    <a:pt x="952" y="1080"/>
                  </a:lnTo>
                  <a:lnTo>
                    <a:pt x="978" y="1072"/>
                  </a:lnTo>
                  <a:lnTo>
                    <a:pt x="994" y="1040"/>
                  </a:lnTo>
                  <a:lnTo>
                    <a:pt x="1011" y="1000"/>
                  </a:lnTo>
                  <a:lnTo>
                    <a:pt x="1028" y="960"/>
                  </a:lnTo>
                  <a:lnTo>
                    <a:pt x="1070" y="952"/>
                  </a:lnTo>
                  <a:lnTo>
                    <a:pt x="1070" y="904"/>
                  </a:lnTo>
                  <a:lnTo>
                    <a:pt x="1053" y="888"/>
                  </a:lnTo>
                  <a:lnTo>
                    <a:pt x="1028" y="880"/>
                  </a:lnTo>
                  <a:lnTo>
                    <a:pt x="1003" y="864"/>
                  </a:lnTo>
                  <a:lnTo>
                    <a:pt x="994" y="848"/>
                  </a:lnTo>
                  <a:lnTo>
                    <a:pt x="1011" y="800"/>
                  </a:lnTo>
                  <a:lnTo>
                    <a:pt x="1028" y="776"/>
                  </a:lnTo>
                  <a:lnTo>
                    <a:pt x="1045" y="768"/>
                  </a:lnTo>
                  <a:lnTo>
                    <a:pt x="1104" y="776"/>
                  </a:lnTo>
                  <a:lnTo>
                    <a:pt x="1146" y="792"/>
                  </a:lnTo>
                  <a:lnTo>
                    <a:pt x="1180" y="824"/>
                  </a:lnTo>
                  <a:lnTo>
                    <a:pt x="1180" y="784"/>
                  </a:lnTo>
                  <a:lnTo>
                    <a:pt x="1155" y="752"/>
                  </a:lnTo>
                  <a:close/>
                </a:path>
              </a:pathLst>
            </a:custGeom>
            <a:solidFill>
              <a:srgbClr val="0969A6"/>
            </a:solidFill>
            <a:ln w="28575">
              <a:noFill/>
              <a:prstDash val="solid"/>
              <a:round/>
              <a:headEnd/>
              <a:tailEnd/>
            </a:ln>
            <a:extLst/>
          </p:spPr>
          <p:txBody>
            <a:bodyPr/>
            <a:lstStyle/>
            <a:p>
              <a:pPr>
                <a:defRPr/>
              </a:pPr>
              <a:endParaRPr lang="en-GB" sz="2400" b="1" kern="0">
                <a:solidFill>
                  <a:srgbClr val="000000"/>
                </a:solidFill>
                <a:latin typeface="Calibri" panose="020F0502020204030204"/>
              </a:endParaRPr>
            </a:p>
          </p:txBody>
        </p:sp>
        <p:grpSp>
          <p:nvGrpSpPr>
            <p:cNvPr id="239" name="Gruppo 238"/>
            <p:cNvGrpSpPr/>
            <p:nvPr/>
          </p:nvGrpSpPr>
          <p:grpSpPr>
            <a:xfrm>
              <a:off x="5751042" y="1332000"/>
              <a:ext cx="3204402" cy="4259058"/>
              <a:chOff x="7212027" y="3473581"/>
              <a:chExt cx="3204402" cy="4259058"/>
            </a:xfrm>
          </p:grpSpPr>
          <p:grpSp>
            <p:nvGrpSpPr>
              <p:cNvPr id="240" name="Gruppo 239"/>
              <p:cNvGrpSpPr/>
              <p:nvPr/>
            </p:nvGrpSpPr>
            <p:grpSpPr>
              <a:xfrm>
                <a:off x="7212027" y="3473581"/>
                <a:ext cx="3204402" cy="4259058"/>
                <a:chOff x="5750645" y="1618213"/>
                <a:chExt cx="3204402" cy="3769551"/>
              </a:xfrm>
            </p:grpSpPr>
            <p:sp>
              <p:nvSpPr>
                <p:cNvPr id="242" name="Freeform 20"/>
                <p:cNvSpPr>
                  <a:spLocks/>
                </p:cNvSpPr>
                <p:nvPr/>
              </p:nvSpPr>
              <p:spPr bwMode="auto">
                <a:xfrm>
                  <a:off x="6286970" y="5072625"/>
                  <a:ext cx="496950" cy="315139"/>
                </a:xfrm>
                <a:custGeom>
                  <a:avLst/>
                  <a:gdLst>
                    <a:gd name="T0" fmla="*/ 0 w 328"/>
                    <a:gd name="T1" fmla="*/ 80 h 208"/>
                    <a:gd name="T2" fmla="*/ 0 w 328"/>
                    <a:gd name="T3" fmla="*/ 56 h 208"/>
                    <a:gd name="T4" fmla="*/ 25 w 328"/>
                    <a:gd name="T5" fmla="*/ 32 h 208"/>
                    <a:gd name="T6" fmla="*/ 50 w 328"/>
                    <a:gd name="T7" fmla="*/ 48 h 208"/>
                    <a:gd name="T8" fmla="*/ 67 w 328"/>
                    <a:gd name="T9" fmla="*/ 32 h 208"/>
                    <a:gd name="T10" fmla="*/ 92 w 328"/>
                    <a:gd name="T11" fmla="*/ 24 h 208"/>
                    <a:gd name="T12" fmla="*/ 101 w 328"/>
                    <a:gd name="T13" fmla="*/ 32 h 208"/>
                    <a:gd name="T14" fmla="*/ 117 w 328"/>
                    <a:gd name="T15" fmla="*/ 40 h 208"/>
                    <a:gd name="T16" fmla="*/ 134 w 328"/>
                    <a:gd name="T17" fmla="*/ 48 h 208"/>
                    <a:gd name="T18" fmla="*/ 160 w 328"/>
                    <a:gd name="T19" fmla="*/ 40 h 208"/>
                    <a:gd name="T20" fmla="*/ 210 w 328"/>
                    <a:gd name="T21" fmla="*/ 40 h 208"/>
                    <a:gd name="T22" fmla="*/ 235 w 328"/>
                    <a:gd name="T23" fmla="*/ 32 h 208"/>
                    <a:gd name="T24" fmla="*/ 252 w 328"/>
                    <a:gd name="T25" fmla="*/ 16 h 208"/>
                    <a:gd name="T26" fmla="*/ 261 w 328"/>
                    <a:gd name="T27" fmla="*/ 16 h 208"/>
                    <a:gd name="T28" fmla="*/ 286 w 328"/>
                    <a:gd name="T29" fmla="*/ 24 h 208"/>
                    <a:gd name="T30" fmla="*/ 294 w 328"/>
                    <a:gd name="T31" fmla="*/ 8 h 208"/>
                    <a:gd name="T32" fmla="*/ 320 w 328"/>
                    <a:gd name="T33" fmla="*/ 0 h 208"/>
                    <a:gd name="T34" fmla="*/ 328 w 328"/>
                    <a:gd name="T35" fmla="*/ 16 h 208"/>
                    <a:gd name="T36" fmla="*/ 311 w 328"/>
                    <a:gd name="T37" fmla="*/ 56 h 208"/>
                    <a:gd name="T38" fmla="*/ 303 w 328"/>
                    <a:gd name="T39" fmla="*/ 80 h 208"/>
                    <a:gd name="T40" fmla="*/ 286 w 328"/>
                    <a:gd name="T41" fmla="*/ 104 h 208"/>
                    <a:gd name="T42" fmla="*/ 286 w 328"/>
                    <a:gd name="T43" fmla="*/ 112 h 208"/>
                    <a:gd name="T44" fmla="*/ 303 w 328"/>
                    <a:gd name="T45" fmla="*/ 128 h 208"/>
                    <a:gd name="T46" fmla="*/ 320 w 328"/>
                    <a:gd name="T47" fmla="*/ 160 h 208"/>
                    <a:gd name="T48" fmla="*/ 303 w 328"/>
                    <a:gd name="T49" fmla="*/ 176 h 208"/>
                    <a:gd name="T50" fmla="*/ 303 w 328"/>
                    <a:gd name="T51" fmla="*/ 208 h 208"/>
                    <a:gd name="T52" fmla="*/ 269 w 328"/>
                    <a:gd name="T53" fmla="*/ 200 h 208"/>
                    <a:gd name="T54" fmla="*/ 227 w 328"/>
                    <a:gd name="T55" fmla="*/ 192 h 208"/>
                    <a:gd name="T56" fmla="*/ 202 w 328"/>
                    <a:gd name="T57" fmla="*/ 152 h 208"/>
                    <a:gd name="T58" fmla="*/ 168 w 328"/>
                    <a:gd name="T59" fmla="*/ 160 h 208"/>
                    <a:gd name="T60" fmla="*/ 143 w 328"/>
                    <a:gd name="T61" fmla="*/ 144 h 208"/>
                    <a:gd name="T62" fmla="*/ 126 w 328"/>
                    <a:gd name="T63" fmla="*/ 128 h 208"/>
                    <a:gd name="T64" fmla="*/ 109 w 328"/>
                    <a:gd name="T65" fmla="*/ 128 h 208"/>
                    <a:gd name="T66" fmla="*/ 84 w 328"/>
                    <a:gd name="T67" fmla="*/ 112 h 208"/>
                    <a:gd name="T68" fmla="*/ 67 w 328"/>
                    <a:gd name="T69" fmla="*/ 112 h 208"/>
                    <a:gd name="T70" fmla="*/ 50 w 328"/>
                    <a:gd name="T71" fmla="*/ 96 h 208"/>
                    <a:gd name="T72" fmla="*/ 25 w 328"/>
                    <a:gd name="T73" fmla="*/ 104 h 208"/>
                    <a:gd name="T74" fmla="*/ 0 w 328"/>
                    <a:gd name="T75" fmla="*/ 80 h 20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28" h="208">
                      <a:moveTo>
                        <a:pt x="0" y="80"/>
                      </a:moveTo>
                      <a:lnTo>
                        <a:pt x="0" y="56"/>
                      </a:lnTo>
                      <a:lnTo>
                        <a:pt x="25" y="32"/>
                      </a:lnTo>
                      <a:lnTo>
                        <a:pt x="50" y="48"/>
                      </a:lnTo>
                      <a:lnTo>
                        <a:pt x="67" y="32"/>
                      </a:lnTo>
                      <a:lnTo>
                        <a:pt x="92" y="24"/>
                      </a:lnTo>
                      <a:lnTo>
                        <a:pt x="101" y="32"/>
                      </a:lnTo>
                      <a:lnTo>
                        <a:pt x="117" y="40"/>
                      </a:lnTo>
                      <a:lnTo>
                        <a:pt x="134" y="48"/>
                      </a:lnTo>
                      <a:lnTo>
                        <a:pt x="160" y="40"/>
                      </a:lnTo>
                      <a:lnTo>
                        <a:pt x="210" y="40"/>
                      </a:lnTo>
                      <a:lnTo>
                        <a:pt x="235" y="32"/>
                      </a:lnTo>
                      <a:lnTo>
                        <a:pt x="252" y="16"/>
                      </a:lnTo>
                      <a:lnTo>
                        <a:pt x="261" y="16"/>
                      </a:lnTo>
                      <a:lnTo>
                        <a:pt x="286" y="24"/>
                      </a:lnTo>
                      <a:lnTo>
                        <a:pt x="294" y="8"/>
                      </a:lnTo>
                      <a:lnTo>
                        <a:pt x="320" y="0"/>
                      </a:lnTo>
                      <a:lnTo>
                        <a:pt x="328" y="16"/>
                      </a:lnTo>
                      <a:lnTo>
                        <a:pt x="311" y="56"/>
                      </a:lnTo>
                      <a:lnTo>
                        <a:pt x="303" y="80"/>
                      </a:lnTo>
                      <a:lnTo>
                        <a:pt x="286" y="104"/>
                      </a:lnTo>
                      <a:lnTo>
                        <a:pt x="286" y="112"/>
                      </a:lnTo>
                      <a:lnTo>
                        <a:pt x="303" y="128"/>
                      </a:lnTo>
                      <a:lnTo>
                        <a:pt x="320" y="160"/>
                      </a:lnTo>
                      <a:lnTo>
                        <a:pt x="303" y="176"/>
                      </a:lnTo>
                      <a:lnTo>
                        <a:pt x="303" y="208"/>
                      </a:lnTo>
                      <a:lnTo>
                        <a:pt x="269" y="200"/>
                      </a:lnTo>
                      <a:lnTo>
                        <a:pt x="227" y="192"/>
                      </a:lnTo>
                      <a:lnTo>
                        <a:pt x="202" y="152"/>
                      </a:lnTo>
                      <a:lnTo>
                        <a:pt x="168" y="160"/>
                      </a:lnTo>
                      <a:lnTo>
                        <a:pt x="143" y="144"/>
                      </a:lnTo>
                      <a:lnTo>
                        <a:pt x="126" y="128"/>
                      </a:lnTo>
                      <a:lnTo>
                        <a:pt x="109" y="128"/>
                      </a:lnTo>
                      <a:lnTo>
                        <a:pt x="84" y="112"/>
                      </a:lnTo>
                      <a:lnTo>
                        <a:pt x="67" y="112"/>
                      </a:lnTo>
                      <a:lnTo>
                        <a:pt x="50" y="96"/>
                      </a:lnTo>
                      <a:lnTo>
                        <a:pt x="25" y="104"/>
                      </a:lnTo>
                      <a:lnTo>
                        <a:pt x="0" y="80"/>
                      </a:lnTo>
                      <a:close/>
                    </a:path>
                  </a:pathLst>
                </a:custGeom>
                <a:solidFill>
                  <a:srgbClr val="ED7D31"/>
                </a:solidFill>
                <a:ln w="28575">
                  <a:noFill/>
                  <a:round/>
                  <a:headEnd/>
                  <a:tailEnd/>
                </a:ln>
                <a:extLst/>
              </p:spPr>
              <p:txBody>
                <a:bodyPr/>
                <a:lstStyle/>
                <a:p>
                  <a:pPr>
                    <a:defRPr/>
                  </a:pPr>
                  <a:endParaRPr lang="en-GB" sz="2400" b="1" kern="0">
                    <a:solidFill>
                      <a:srgbClr val="000000"/>
                    </a:solidFill>
                    <a:latin typeface="Calibri" panose="020F0502020204030204"/>
                  </a:endParaRPr>
                </a:p>
              </p:txBody>
            </p:sp>
            <p:sp>
              <p:nvSpPr>
                <p:cNvPr id="244" name="Freeform 33"/>
                <p:cNvSpPr>
                  <a:spLocks/>
                </p:cNvSpPr>
                <p:nvPr/>
              </p:nvSpPr>
              <p:spPr bwMode="auto">
                <a:xfrm>
                  <a:off x="5750645" y="3496929"/>
                  <a:ext cx="1442351" cy="1636300"/>
                </a:xfrm>
                <a:custGeom>
                  <a:avLst/>
                  <a:gdLst>
                    <a:gd name="T0" fmla="*/ 1121 w 1180"/>
                    <a:gd name="T1" fmla="*/ 728 h 1080"/>
                    <a:gd name="T2" fmla="*/ 1003 w 1180"/>
                    <a:gd name="T3" fmla="*/ 672 h 1080"/>
                    <a:gd name="T4" fmla="*/ 935 w 1180"/>
                    <a:gd name="T5" fmla="*/ 616 h 1080"/>
                    <a:gd name="T6" fmla="*/ 902 w 1180"/>
                    <a:gd name="T7" fmla="*/ 584 h 1080"/>
                    <a:gd name="T8" fmla="*/ 817 w 1180"/>
                    <a:gd name="T9" fmla="*/ 592 h 1080"/>
                    <a:gd name="T10" fmla="*/ 733 w 1180"/>
                    <a:gd name="T11" fmla="*/ 528 h 1080"/>
                    <a:gd name="T12" fmla="*/ 683 w 1180"/>
                    <a:gd name="T13" fmla="*/ 448 h 1080"/>
                    <a:gd name="T14" fmla="*/ 556 w 1180"/>
                    <a:gd name="T15" fmla="*/ 344 h 1080"/>
                    <a:gd name="T16" fmla="*/ 523 w 1180"/>
                    <a:gd name="T17" fmla="*/ 280 h 1080"/>
                    <a:gd name="T18" fmla="*/ 548 w 1180"/>
                    <a:gd name="T19" fmla="*/ 240 h 1080"/>
                    <a:gd name="T20" fmla="*/ 531 w 1180"/>
                    <a:gd name="T21" fmla="*/ 216 h 1080"/>
                    <a:gd name="T22" fmla="*/ 556 w 1180"/>
                    <a:gd name="T23" fmla="*/ 184 h 1080"/>
                    <a:gd name="T24" fmla="*/ 649 w 1180"/>
                    <a:gd name="T25" fmla="*/ 144 h 1080"/>
                    <a:gd name="T26" fmla="*/ 649 w 1180"/>
                    <a:gd name="T27" fmla="*/ 56 h 1080"/>
                    <a:gd name="T28" fmla="*/ 514 w 1180"/>
                    <a:gd name="T29" fmla="*/ 0 h 1080"/>
                    <a:gd name="T30" fmla="*/ 405 w 1180"/>
                    <a:gd name="T31" fmla="*/ 40 h 1080"/>
                    <a:gd name="T32" fmla="*/ 354 w 1180"/>
                    <a:gd name="T33" fmla="*/ 64 h 1080"/>
                    <a:gd name="T34" fmla="*/ 295 w 1180"/>
                    <a:gd name="T35" fmla="*/ 80 h 1080"/>
                    <a:gd name="T36" fmla="*/ 228 w 1180"/>
                    <a:gd name="T37" fmla="*/ 152 h 1080"/>
                    <a:gd name="T38" fmla="*/ 118 w 1180"/>
                    <a:gd name="T39" fmla="*/ 136 h 1080"/>
                    <a:gd name="T40" fmla="*/ 42 w 1180"/>
                    <a:gd name="T41" fmla="*/ 208 h 1080"/>
                    <a:gd name="T42" fmla="*/ 25 w 1180"/>
                    <a:gd name="T43" fmla="*/ 272 h 1080"/>
                    <a:gd name="T44" fmla="*/ 93 w 1180"/>
                    <a:gd name="T45" fmla="*/ 352 h 1080"/>
                    <a:gd name="T46" fmla="*/ 93 w 1180"/>
                    <a:gd name="T47" fmla="*/ 392 h 1080"/>
                    <a:gd name="T48" fmla="*/ 160 w 1180"/>
                    <a:gd name="T49" fmla="*/ 344 h 1080"/>
                    <a:gd name="T50" fmla="*/ 202 w 1180"/>
                    <a:gd name="T51" fmla="*/ 320 h 1080"/>
                    <a:gd name="T52" fmla="*/ 261 w 1180"/>
                    <a:gd name="T53" fmla="*/ 352 h 1080"/>
                    <a:gd name="T54" fmla="*/ 312 w 1180"/>
                    <a:gd name="T55" fmla="*/ 368 h 1080"/>
                    <a:gd name="T56" fmla="*/ 337 w 1180"/>
                    <a:gd name="T57" fmla="*/ 424 h 1080"/>
                    <a:gd name="T58" fmla="*/ 371 w 1180"/>
                    <a:gd name="T59" fmla="*/ 496 h 1080"/>
                    <a:gd name="T60" fmla="*/ 430 w 1180"/>
                    <a:gd name="T61" fmla="*/ 552 h 1080"/>
                    <a:gd name="T62" fmla="*/ 497 w 1180"/>
                    <a:gd name="T63" fmla="*/ 592 h 1080"/>
                    <a:gd name="T64" fmla="*/ 607 w 1180"/>
                    <a:gd name="T65" fmla="*/ 680 h 1080"/>
                    <a:gd name="T66" fmla="*/ 649 w 1180"/>
                    <a:gd name="T67" fmla="*/ 688 h 1080"/>
                    <a:gd name="T68" fmla="*/ 742 w 1180"/>
                    <a:gd name="T69" fmla="*/ 744 h 1080"/>
                    <a:gd name="T70" fmla="*/ 775 w 1180"/>
                    <a:gd name="T71" fmla="*/ 752 h 1080"/>
                    <a:gd name="T72" fmla="*/ 809 w 1180"/>
                    <a:gd name="T73" fmla="*/ 768 h 1080"/>
                    <a:gd name="T74" fmla="*/ 851 w 1180"/>
                    <a:gd name="T75" fmla="*/ 824 h 1080"/>
                    <a:gd name="T76" fmla="*/ 927 w 1180"/>
                    <a:gd name="T77" fmla="*/ 856 h 1080"/>
                    <a:gd name="T78" fmla="*/ 978 w 1180"/>
                    <a:gd name="T79" fmla="*/ 984 h 1080"/>
                    <a:gd name="T80" fmla="*/ 935 w 1180"/>
                    <a:gd name="T81" fmla="*/ 1000 h 1080"/>
                    <a:gd name="T82" fmla="*/ 927 w 1180"/>
                    <a:gd name="T83" fmla="*/ 1040 h 1080"/>
                    <a:gd name="T84" fmla="*/ 935 w 1180"/>
                    <a:gd name="T85" fmla="*/ 1072 h 1080"/>
                    <a:gd name="T86" fmla="*/ 978 w 1180"/>
                    <a:gd name="T87" fmla="*/ 1072 h 1080"/>
                    <a:gd name="T88" fmla="*/ 1011 w 1180"/>
                    <a:gd name="T89" fmla="*/ 1000 h 1080"/>
                    <a:gd name="T90" fmla="*/ 1070 w 1180"/>
                    <a:gd name="T91" fmla="*/ 952 h 1080"/>
                    <a:gd name="T92" fmla="*/ 1053 w 1180"/>
                    <a:gd name="T93" fmla="*/ 888 h 1080"/>
                    <a:gd name="T94" fmla="*/ 1003 w 1180"/>
                    <a:gd name="T95" fmla="*/ 864 h 1080"/>
                    <a:gd name="T96" fmla="*/ 1011 w 1180"/>
                    <a:gd name="T97" fmla="*/ 800 h 1080"/>
                    <a:gd name="T98" fmla="*/ 1045 w 1180"/>
                    <a:gd name="T99" fmla="*/ 768 h 1080"/>
                    <a:gd name="T100" fmla="*/ 1146 w 1180"/>
                    <a:gd name="T101" fmla="*/ 792 h 1080"/>
                    <a:gd name="T102" fmla="*/ 1180 w 1180"/>
                    <a:gd name="T103" fmla="*/ 784 h 1080"/>
                    <a:gd name="T104" fmla="*/ 1155 w 1180"/>
                    <a:gd name="T105" fmla="*/ 752 h 108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connsiteX0" fmla="*/ 9788 w 10000"/>
                    <a:gd name="connsiteY0" fmla="*/ 6963 h 10000"/>
                    <a:gd name="connsiteX1" fmla="*/ 9500 w 10000"/>
                    <a:gd name="connsiteY1" fmla="*/ 6741 h 10000"/>
                    <a:gd name="connsiteX2" fmla="*/ 9212 w 10000"/>
                    <a:gd name="connsiteY2" fmla="*/ 6593 h 10000"/>
                    <a:gd name="connsiteX3" fmla="*/ 8500 w 10000"/>
                    <a:gd name="connsiteY3" fmla="*/ 6222 h 10000"/>
                    <a:gd name="connsiteX4" fmla="*/ 7788 w 10000"/>
                    <a:gd name="connsiteY4" fmla="*/ 5852 h 10000"/>
                    <a:gd name="connsiteX5" fmla="*/ 7924 w 10000"/>
                    <a:gd name="connsiteY5" fmla="*/ 5704 h 10000"/>
                    <a:gd name="connsiteX6" fmla="*/ 7856 w 10000"/>
                    <a:gd name="connsiteY6" fmla="*/ 5556 h 10000"/>
                    <a:gd name="connsiteX7" fmla="*/ 7644 w 10000"/>
                    <a:gd name="connsiteY7" fmla="*/ 5407 h 10000"/>
                    <a:gd name="connsiteX8" fmla="*/ 7356 w 10000"/>
                    <a:gd name="connsiteY8" fmla="*/ 5481 h 10000"/>
                    <a:gd name="connsiteX9" fmla="*/ 6924 w 10000"/>
                    <a:gd name="connsiteY9" fmla="*/ 5481 h 10000"/>
                    <a:gd name="connsiteX10" fmla="*/ 6568 w 10000"/>
                    <a:gd name="connsiteY10" fmla="*/ 5259 h 10000"/>
                    <a:gd name="connsiteX11" fmla="*/ 6212 w 10000"/>
                    <a:gd name="connsiteY11" fmla="*/ 4889 h 10000"/>
                    <a:gd name="connsiteX12" fmla="*/ 6000 w 10000"/>
                    <a:gd name="connsiteY12" fmla="*/ 4519 h 10000"/>
                    <a:gd name="connsiteX13" fmla="*/ 5788 w 10000"/>
                    <a:gd name="connsiteY13" fmla="*/ 4148 h 10000"/>
                    <a:gd name="connsiteX14" fmla="*/ 5432 w 10000"/>
                    <a:gd name="connsiteY14" fmla="*/ 3778 h 10000"/>
                    <a:gd name="connsiteX15" fmla="*/ 4712 w 10000"/>
                    <a:gd name="connsiteY15" fmla="*/ 3185 h 10000"/>
                    <a:gd name="connsiteX16" fmla="*/ 4432 w 10000"/>
                    <a:gd name="connsiteY16" fmla="*/ 2741 h 10000"/>
                    <a:gd name="connsiteX17" fmla="*/ 4432 w 10000"/>
                    <a:gd name="connsiteY17" fmla="*/ 2593 h 10000"/>
                    <a:gd name="connsiteX18" fmla="*/ 4568 w 10000"/>
                    <a:gd name="connsiteY18" fmla="*/ 2370 h 10000"/>
                    <a:gd name="connsiteX19" fmla="*/ 4644 w 10000"/>
                    <a:gd name="connsiteY19" fmla="*/ 2222 h 10000"/>
                    <a:gd name="connsiteX20" fmla="*/ 4568 w 10000"/>
                    <a:gd name="connsiteY20" fmla="*/ 2074 h 10000"/>
                    <a:gd name="connsiteX21" fmla="*/ 4500 w 10000"/>
                    <a:gd name="connsiteY21" fmla="*/ 2000 h 10000"/>
                    <a:gd name="connsiteX22" fmla="*/ 4500 w 10000"/>
                    <a:gd name="connsiteY22" fmla="*/ 1852 h 10000"/>
                    <a:gd name="connsiteX23" fmla="*/ 4712 w 10000"/>
                    <a:gd name="connsiteY23" fmla="*/ 1704 h 10000"/>
                    <a:gd name="connsiteX24" fmla="*/ 5432 w 10000"/>
                    <a:gd name="connsiteY24" fmla="*/ 1407 h 10000"/>
                    <a:gd name="connsiteX25" fmla="*/ 5500 w 10000"/>
                    <a:gd name="connsiteY25" fmla="*/ 1333 h 10000"/>
                    <a:gd name="connsiteX26" fmla="*/ 5432 w 10000"/>
                    <a:gd name="connsiteY26" fmla="*/ 815 h 10000"/>
                    <a:gd name="connsiteX27" fmla="*/ 5500 w 10000"/>
                    <a:gd name="connsiteY27" fmla="*/ 519 h 10000"/>
                    <a:gd name="connsiteX28" fmla="*/ 4500 w 10000"/>
                    <a:gd name="connsiteY28" fmla="*/ 222 h 10000"/>
                    <a:gd name="connsiteX29" fmla="*/ 4356 w 10000"/>
                    <a:gd name="connsiteY29" fmla="*/ 0 h 10000"/>
                    <a:gd name="connsiteX30" fmla="*/ 3712 w 10000"/>
                    <a:gd name="connsiteY30" fmla="*/ 74 h 10000"/>
                    <a:gd name="connsiteX31" fmla="*/ 3432 w 10000"/>
                    <a:gd name="connsiteY31" fmla="*/ 370 h 10000"/>
                    <a:gd name="connsiteX32" fmla="*/ 3144 w 10000"/>
                    <a:gd name="connsiteY32" fmla="*/ 296 h 10000"/>
                    <a:gd name="connsiteX33" fmla="*/ 3000 w 10000"/>
                    <a:gd name="connsiteY33" fmla="*/ 593 h 10000"/>
                    <a:gd name="connsiteX34" fmla="*/ 2712 w 10000"/>
                    <a:gd name="connsiteY34" fmla="*/ 593 h 10000"/>
                    <a:gd name="connsiteX35" fmla="*/ 2500 w 10000"/>
                    <a:gd name="connsiteY35" fmla="*/ 741 h 10000"/>
                    <a:gd name="connsiteX36" fmla="*/ 2144 w 10000"/>
                    <a:gd name="connsiteY36" fmla="*/ 667 h 10000"/>
                    <a:gd name="connsiteX37" fmla="*/ 1932 w 10000"/>
                    <a:gd name="connsiteY37" fmla="*/ 1407 h 10000"/>
                    <a:gd name="connsiteX38" fmla="*/ 1356 w 10000"/>
                    <a:gd name="connsiteY38" fmla="*/ 667 h 10000"/>
                    <a:gd name="connsiteX39" fmla="*/ 1000 w 10000"/>
                    <a:gd name="connsiteY39" fmla="*/ 1259 h 10000"/>
                    <a:gd name="connsiteX40" fmla="*/ 212 w 10000"/>
                    <a:gd name="connsiteY40" fmla="*/ 1333 h 10000"/>
                    <a:gd name="connsiteX41" fmla="*/ 356 w 10000"/>
                    <a:gd name="connsiteY41" fmla="*/ 1926 h 10000"/>
                    <a:gd name="connsiteX42" fmla="*/ 0 w 10000"/>
                    <a:gd name="connsiteY42" fmla="*/ 2148 h 10000"/>
                    <a:gd name="connsiteX43" fmla="*/ 212 w 10000"/>
                    <a:gd name="connsiteY43" fmla="*/ 2519 h 10000"/>
                    <a:gd name="connsiteX44" fmla="*/ 144 w 10000"/>
                    <a:gd name="connsiteY44" fmla="*/ 2963 h 10000"/>
                    <a:gd name="connsiteX45" fmla="*/ 788 w 10000"/>
                    <a:gd name="connsiteY45" fmla="*/ 3259 h 10000"/>
                    <a:gd name="connsiteX46" fmla="*/ 644 w 10000"/>
                    <a:gd name="connsiteY46" fmla="*/ 3630 h 10000"/>
                    <a:gd name="connsiteX47" fmla="*/ 788 w 10000"/>
                    <a:gd name="connsiteY47" fmla="*/ 3630 h 10000"/>
                    <a:gd name="connsiteX48" fmla="*/ 1144 w 10000"/>
                    <a:gd name="connsiteY48" fmla="*/ 3481 h 10000"/>
                    <a:gd name="connsiteX49" fmla="*/ 1356 w 10000"/>
                    <a:gd name="connsiteY49" fmla="*/ 3185 h 10000"/>
                    <a:gd name="connsiteX50" fmla="*/ 1500 w 10000"/>
                    <a:gd name="connsiteY50" fmla="*/ 3037 h 10000"/>
                    <a:gd name="connsiteX51" fmla="*/ 1712 w 10000"/>
                    <a:gd name="connsiteY51" fmla="*/ 2963 h 10000"/>
                    <a:gd name="connsiteX52" fmla="*/ 2068 w 10000"/>
                    <a:gd name="connsiteY52" fmla="*/ 3111 h 10000"/>
                    <a:gd name="connsiteX53" fmla="*/ 2212 w 10000"/>
                    <a:gd name="connsiteY53" fmla="*/ 3259 h 10000"/>
                    <a:gd name="connsiteX54" fmla="*/ 2356 w 10000"/>
                    <a:gd name="connsiteY54" fmla="*/ 3407 h 10000"/>
                    <a:gd name="connsiteX55" fmla="*/ 2644 w 10000"/>
                    <a:gd name="connsiteY55" fmla="*/ 3407 h 10000"/>
                    <a:gd name="connsiteX56" fmla="*/ 2788 w 10000"/>
                    <a:gd name="connsiteY56" fmla="*/ 3556 h 10000"/>
                    <a:gd name="connsiteX57" fmla="*/ 2856 w 10000"/>
                    <a:gd name="connsiteY57" fmla="*/ 3926 h 10000"/>
                    <a:gd name="connsiteX58" fmla="*/ 3068 w 10000"/>
                    <a:gd name="connsiteY58" fmla="*/ 4370 h 10000"/>
                    <a:gd name="connsiteX59" fmla="*/ 3144 w 10000"/>
                    <a:gd name="connsiteY59" fmla="*/ 4593 h 10000"/>
                    <a:gd name="connsiteX60" fmla="*/ 3356 w 10000"/>
                    <a:gd name="connsiteY60" fmla="*/ 4741 h 10000"/>
                    <a:gd name="connsiteX61" fmla="*/ 3644 w 10000"/>
                    <a:gd name="connsiteY61" fmla="*/ 5111 h 10000"/>
                    <a:gd name="connsiteX62" fmla="*/ 4212 w 10000"/>
                    <a:gd name="connsiteY62" fmla="*/ 5481 h 10000"/>
                    <a:gd name="connsiteX63" fmla="*/ 4356 w 10000"/>
                    <a:gd name="connsiteY63" fmla="*/ 5630 h 10000"/>
                    <a:gd name="connsiteX64" fmla="*/ 5144 w 10000"/>
                    <a:gd name="connsiteY64" fmla="*/ 6296 h 10000"/>
                    <a:gd name="connsiteX65" fmla="*/ 5288 w 10000"/>
                    <a:gd name="connsiteY65" fmla="*/ 6444 h 10000"/>
                    <a:gd name="connsiteX66" fmla="*/ 5500 w 10000"/>
                    <a:gd name="connsiteY66" fmla="*/ 6370 h 10000"/>
                    <a:gd name="connsiteX67" fmla="*/ 6000 w 10000"/>
                    <a:gd name="connsiteY67" fmla="*/ 6593 h 10000"/>
                    <a:gd name="connsiteX68" fmla="*/ 6288 w 10000"/>
                    <a:gd name="connsiteY68" fmla="*/ 6889 h 10000"/>
                    <a:gd name="connsiteX69" fmla="*/ 6500 w 10000"/>
                    <a:gd name="connsiteY69" fmla="*/ 6889 h 10000"/>
                    <a:gd name="connsiteX70" fmla="*/ 6568 w 10000"/>
                    <a:gd name="connsiteY70" fmla="*/ 6963 h 10000"/>
                    <a:gd name="connsiteX71" fmla="*/ 6568 w 10000"/>
                    <a:gd name="connsiteY71" fmla="*/ 7111 h 10000"/>
                    <a:gd name="connsiteX72" fmla="*/ 6856 w 10000"/>
                    <a:gd name="connsiteY72" fmla="*/ 7111 h 10000"/>
                    <a:gd name="connsiteX73" fmla="*/ 7000 w 10000"/>
                    <a:gd name="connsiteY73" fmla="*/ 7407 h 10000"/>
                    <a:gd name="connsiteX74" fmla="*/ 7212 w 10000"/>
                    <a:gd name="connsiteY74" fmla="*/ 7630 h 10000"/>
                    <a:gd name="connsiteX75" fmla="*/ 7568 w 10000"/>
                    <a:gd name="connsiteY75" fmla="*/ 7778 h 10000"/>
                    <a:gd name="connsiteX76" fmla="*/ 7856 w 10000"/>
                    <a:gd name="connsiteY76" fmla="*/ 7926 h 10000"/>
                    <a:gd name="connsiteX77" fmla="*/ 8000 w 10000"/>
                    <a:gd name="connsiteY77" fmla="*/ 8370 h 10000"/>
                    <a:gd name="connsiteX78" fmla="*/ 8288 w 10000"/>
                    <a:gd name="connsiteY78" fmla="*/ 9111 h 10000"/>
                    <a:gd name="connsiteX79" fmla="*/ 8068 w 10000"/>
                    <a:gd name="connsiteY79" fmla="*/ 9111 h 10000"/>
                    <a:gd name="connsiteX80" fmla="*/ 7924 w 10000"/>
                    <a:gd name="connsiteY80" fmla="*/ 9259 h 10000"/>
                    <a:gd name="connsiteX81" fmla="*/ 7924 w 10000"/>
                    <a:gd name="connsiteY81" fmla="*/ 9407 h 10000"/>
                    <a:gd name="connsiteX82" fmla="*/ 7856 w 10000"/>
                    <a:gd name="connsiteY82" fmla="*/ 9630 h 10000"/>
                    <a:gd name="connsiteX83" fmla="*/ 7788 w 10000"/>
                    <a:gd name="connsiteY83" fmla="*/ 9778 h 10000"/>
                    <a:gd name="connsiteX84" fmla="*/ 7924 w 10000"/>
                    <a:gd name="connsiteY84" fmla="*/ 9926 h 10000"/>
                    <a:gd name="connsiteX85" fmla="*/ 8068 w 10000"/>
                    <a:gd name="connsiteY85" fmla="*/ 10000 h 10000"/>
                    <a:gd name="connsiteX86" fmla="*/ 8288 w 10000"/>
                    <a:gd name="connsiteY86" fmla="*/ 9926 h 10000"/>
                    <a:gd name="connsiteX87" fmla="*/ 8424 w 10000"/>
                    <a:gd name="connsiteY87" fmla="*/ 9630 h 10000"/>
                    <a:gd name="connsiteX88" fmla="*/ 8568 w 10000"/>
                    <a:gd name="connsiteY88" fmla="*/ 9259 h 10000"/>
                    <a:gd name="connsiteX89" fmla="*/ 8712 w 10000"/>
                    <a:gd name="connsiteY89" fmla="*/ 8889 h 10000"/>
                    <a:gd name="connsiteX90" fmla="*/ 9068 w 10000"/>
                    <a:gd name="connsiteY90" fmla="*/ 8815 h 10000"/>
                    <a:gd name="connsiteX91" fmla="*/ 9068 w 10000"/>
                    <a:gd name="connsiteY91" fmla="*/ 8370 h 10000"/>
                    <a:gd name="connsiteX92" fmla="*/ 8924 w 10000"/>
                    <a:gd name="connsiteY92" fmla="*/ 8222 h 10000"/>
                    <a:gd name="connsiteX93" fmla="*/ 8712 w 10000"/>
                    <a:gd name="connsiteY93" fmla="*/ 8148 h 10000"/>
                    <a:gd name="connsiteX94" fmla="*/ 8500 w 10000"/>
                    <a:gd name="connsiteY94" fmla="*/ 8000 h 10000"/>
                    <a:gd name="connsiteX95" fmla="*/ 8424 w 10000"/>
                    <a:gd name="connsiteY95" fmla="*/ 7852 h 10000"/>
                    <a:gd name="connsiteX96" fmla="*/ 8568 w 10000"/>
                    <a:gd name="connsiteY96" fmla="*/ 7407 h 10000"/>
                    <a:gd name="connsiteX97" fmla="*/ 8712 w 10000"/>
                    <a:gd name="connsiteY97" fmla="*/ 7185 h 10000"/>
                    <a:gd name="connsiteX98" fmla="*/ 8856 w 10000"/>
                    <a:gd name="connsiteY98" fmla="*/ 7111 h 10000"/>
                    <a:gd name="connsiteX99" fmla="*/ 9356 w 10000"/>
                    <a:gd name="connsiteY99" fmla="*/ 7185 h 10000"/>
                    <a:gd name="connsiteX100" fmla="*/ 9712 w 10000"/>
                    <a:gd name="connsiteY100" fmla="*/ 7333 h 10000"/>
                    <a:gd name="connsiteX101" fmla="*/ 10000 w 10000"/>
                    <a:gd name="connsiteY101" fmla="*/ 7630 h 10000"/>
                    <a:gd name="connsiteX102" fmla="*/ 10000 w 10000"/>
                    <a:gd name="connsiteY102" fmla="*/ 7259 h 10000"/>
                    <a:gd name="connsiteX103" fmla="*/ 9788 w 10000"/>
                    <a:gd name="connsiteY103" fmla="*/ 6963 h 10000"/>
                    <a:gd name="connsiteX0" fmla="*/ 9788 w 10000"/>
                    <a:gd name="connsiteY0" fmla="*/ 6963 h 10000"/>
                    <a:gd name="connsiteX1" fmla="*/ 9500 w 10000"/>
                    <a:gd name="connsiteY1" fmla="*/ 6741 h 10000"/>
                    <a:gd name="connsiteX2" fmla="*/ 9212 w 10000"/>
                    <a:gd name="connsiteY2" fmla="*/ 6593 h 10000"/>
                    <a:gd name="connsiteX3" fmla="*/ 8500 w 10000"/>
                    <a:gd name="connsiteY3" fmla="*/ 6222 h 10000"/>
                    <a:gd name="connsiteX4" fmla="*/ 7788 w 10000"/>
                    <a:gd name="connsiteY4" fmla="*/ 5852 h 10000"/>
                    <a:gd name="connsiteX5" fmla="*/ 7924 w 10000"/>
                    <a:gd name="connsiteY5" fmla="*/ 5704 h 10000"/>
                    <a:gd name="connsiteX6" fmla="*/ 7856 w 10000"/>
                    <a:gd name="connsiteY6" fmla="*/ 5556 h 10000"/>
                    <a:gd name="connsiteX7" fmla="*/ 7644 w 10000"/>
                    <a:gd name="connsiteY7" fmla="*/ 5407 h 10000"/>
                    <a:gd name="connsiteX8" fmla="*/ 7356 w 10000"/>
                    <a:gd name="connsiteY8" fmla="*/ 5481 h 10000"/>
                    <a:gd name="connsiteX9" fmla="*/ 6924 w 10000"/>
                    <a:gd name="connsiteY9" fmla="*/ 5481 h 10000"/>
                    <a:gd name="connsiteX10" fmla="*/ 6568 w 10000"/>
                    <a:gd name="connsiteY10" fmla="*/ 5259 h 10000"/>
                    <a:gd name="connsiteX11" fmla="*/ 6212 w 10000"/>
                    <a:gd name="connsiteY11" fmla="*/ 4889 h 10000"/>
                    <a:gd name="connsiteX12" fmla="*/ 6000 w 10000"/>
                    <a:gd name="connsiteY12" fmla="*/ 4519 h 10000"/>
                    <a:gd name="connsiteX13" fmla="*/ 5788 w 10000"/>
                    <a:gd name="connsiteY13" fmla="*/ 4148 h 10000"/>
                    <a:gd name="connsiteX14" fmla="*/ 5432 w 10000"/>
                    <a:gd name="connsiteY14" fmla="*/ 3778 h 10000"/>
                    <a:gd name="connsiteX15" fmla="*/ 4712 w 10000"/>
                    <a:gd name="connsiteY15" fmla="*/ 3185 h 10000"/>
                    <a:gd name="connsiteX16" fmla="*/ 4432 w 10000"/>
                    <a:gd name="connsiteY16" fmla="*/ 2741 h 10000"/>
                    <a:gd name="connsiteX17" fmla="*/ 4432 w 10000"/>
                    <a:gd name="connsiteY17" fmla="*/ 2593 h 10000"/>
                    <a:gd name="connsiteX18" fmla="*/ 4568 w 10000"/>
                    <a:gd name="connsiteY18" fmla="*/ 2370 h 10000"/>
                    <a:gd name="connsiteX19" fmla="*/ 4644 w 10000"/>
                    <a:gd name="connsiteY19" fmla="*/ 2222 h 10000"/>
                    <a:gd name="connsiteX20" fmla="*/ 4568 w 10000"/>
                    <a:gd name="connsiteY20" fmla="*/ 2074 h 10000"/>
                    <a:gd name="connsiteX21" fmla="*/ 4500 w 10000"/>
                    <a:gd name="connsiteY21" fmla="*/ 2000 h 10000"/>
                    <a:gd name="connsiteX22" fmla="*/ 4500 w 10000"/>
                    <a:gd name="connsiteY22" fmla="*/ 1852 h 10000"/>
                    <a:gd name="connsiteX23" fmla="*/ 4712 w 10000"/>
                    <a:gd name="connsiteY23" fmla="*/ 1704 h 10000"/>
                    <a:gd name="connsiteX24" fmla="*/ 5432 w 10000"/>
                    <a:gd name="connsiteY24" fmla="*/ 1407 h 10000"/>
                    <a:gd name="connsiteX25" fmla="*/ 5500 w 10000"/>
                    <a:gd name="connsiteY25" fmla="*/ 1333 h 10000"/>
                    <a:gd name="connsiteX26" fmla="*/ 5432 w 10000"/>
                    <a:gd name="connsiteY26" fmla="*/ 815 h 10000"/>
                    <a:gd name="connsiteX27" fmla="*/ 5500 w 10000"/>
                    <a:gd name="connsiteY27" fmla="*/ 519 h 10000"/>
                    <a:gd name="connsiteX28" fmla="*/ 4500 w 10000"/>
                    <a:gd name="connsiteY28" fmla="*/ 222 h 10000"/>
                    <a:gd name="connsiteX29" fmla="*/ 4356 w 10000"/>
                    <a:gd name="connsiteY29" fmla="*/ 0 h 10000"/>
                    <a:gd name="connsiteX30" fmla="*/ 3712 w 10000"/>
                    <a:gd name="connsiteY30" fmla="*/ 74 h 10000"/>
                    <a:gd name="connsiteX31" fmla="*/ 3432 w 10000"/>
                    <a:gd name="connsiteY31" fmla="*/ 370 h 10000"/>
                    <a:gd name="connsiteX32" fmla="*/ 3144 w 10000"/>
                    <a:gd name="connsiteY32" fmla="*/ 296 h 10000"/>
                    <a:gd name="connsiteX33" fmla="*/ 3000 w 10000"/>
                    <a:gd name="connsiteY33" fmla="*/ 593 h 10000"/>
                    <a:gd name="connsiteX34" fmla="*/ 2712 w 10000"/>
                    <a:gd name="connsiteY34" fmla="*/ 593 h 10000"/>
                    <a:gd name="connsiteX35" fmla="*/ 2500 w 10000"/>
                    <a:gd name="connsiteY35" fmla="*/ 741 h 10000"/>
                    <a:gd name="connsiteX36" fmla="*/ 2144 w 10000"/>
                    <a:gd name="connsiteY36" fmla="*/ 667 h 10000"/>
                    <a:gd name="connsiteX37" fmla="*/ 1932 w 10000"/>
                    <a:gd name="connsiteY37" fmla="*/ 1407 h 10000"/>
                    <a:gd name="connsiteX38" fmla="*/ 1356 w 10000"/>
                    <a:gd name="connsiteY38" fmla="*/ 667 h 10000"/>
                    <a:gd name="connsiteX39" fmla="*/ 1000 w 10000"/>
                    <a:gd name="connsiteY39" fmla="*/ 1259 h 10000"/>
                    <a:gd name="connsiteX40" fmla="*/ 212 w 10000"/>
                    <a:gd name="connsiteY40" fmla="*/ 1333 h 10000"/>
                    <a:gd name="connsiteX41" fmla="*/ 356 w 10000"/>
                    <a:gd name="connsiteY41" fmla="*/ 1926 h 10000"/>
                    <a:gd name="connsiteX42" fmla="*/ 0 w 10000"/>
                    <a:gd name="connsiteY42" fmla="*/ 2148 h 10000"/>
                    <a:gd name="connsiteX43" fmla="*/ 212 w 10000"/>
                    <a:gd name="connsiteY43" fmla="*/ 2519 h 10000"/>
                    <a:gd name="connsiteX44" fmla="*/ 144 w 10000"/>
                    <a:gd name="connsiteY44" fmla="*/ 2963 h 10000"/>
                    <a:gd name="connsiteX45" fmla="*/ 788 w 10000"/>
                    <a:gd name="connsiteY45" fmla="*/ 3259 h 10000"/>
                    <a:gd name="connsiteX46" fmla="*/ 644 w 10000"/>
                    <a:gd name="connsiteY46" fmla="*/ 3630 h 10000"/>
                    <a:gd name="connsiteX47" fmla="*/ 788 w 10000"/>
                    <a:gd name="connsiteY47" fmla="*/ 3630 h 10000"/>
                    <a:gd name="connsiteX48" fmla="*/ 1144 w 10000"/>
                    <a:gd name="connsiteY48" fmla="*/ 3481 h 10000"/>
                    <a:gd name="connsiteX49" fmla="*/ 1356 w 10000"/>
                    <a:gd name="connsiteY49" fmla="*/ 3185 h 10000"/>
                    <a:gd name="connsiteX50" fmla="*/ 1500 w 10000"/>
                    <a:gd name="connsiteY50" fmla="*/ 3037 h 10000"/>
                    <a:gd name="connsiteX51" fmla="*/ 1712 w 10000"/>
                    <a:gd name="connsiteY51" fmla="*/ 2963 h 10000"/>
                    <a:gd name="connsiteX52" fmla="*/ 2068 w 10000"/>
                    <a:gd name="connsiteY52" fmla="*/ 3111 h 10000"/>
                    <a:gd name="connsiteX53" fmla="*/ 2212 w 10000"/>
                    <a:gd name="connsiteY53" fmla="*/ 3259 h 10000"/>
                    <a:gd name="connsiteX54" fmla="*/ 2356 w 10000"/>
                    <a:gd name="connsiteY54" fmla="*/ 3407 h 10000"/>
                    <a:gd name="connsiteX55" fmla="*/ 2644 w 10000"/>
                    <a:gd name="connsiteY55" fmla="*/ 3407 h 10000"/>
                    <a:gd name="connsiteX56" fmla="*/ 2788 w 10000"/>
                    <a:gd name="connsiteY56" fmla="*/ 3556 h 10000"/>
                    <a:gd name="connsiteX57" fmla="*/ 2856 w 10000"/>
                    <a:gd name="connsiteY57" fmla="*/ 3926 h 10000"/>
                    <a:gd name="connsiteX58" fmla="*/ 3068 w 10000"/>
                    <a:gd name="connsiteY58" fmla="*/ 4370 h 10000"/>
                    <a:gd name="connsiteX59" fmla="*/ 3144 w 10000"/>
                    <a:gd name="connsiteY59" fmla="*/ 4593 h 10000"/>
                    <a:gd name="connsiteX60" fmla="*/ 3356 w 10000"/>
                    <a:gd name="connsiteY60" fmla="*/ 4741 h 10000"/>
                    <a:gd name="connsiteX61" fmla="*/ 3644 w 10000"/>
                    <a:gd name="connsiteY61" fmla="*/ 5111 h 10000"/>
                    <a:gd name="connsiteX62" fmla="*/ 4356 w 10000"/>
                    <a:gd name="connsiteY62" fmla="*/ 5630 h 10000"/>
                    <a:gd name="connsiteX63" fmla="*/ 5144 w 10000"/>
                    <a:gd name="connsiteY63" fmla="*/ 6296 h 10000"/>
                    <a:gd name="connsiteX64" fmla="*/ 5288 w 10000"/>
                    <a:gd name="connsiteY64" fmla="*/ 6444 h 10000"/>
                    <a:gd name="connsiteX65" fmla="*/ 5500 w 10000"/>
                    <a:gd name="connsiteY65" fmla="*/ 6370 h 10000"/>
                    <a:gd name="connsiteX66" fmla="*/ 6000 w 10000"/>
                    <a:gd name="connsiteY66" fmla="*/ 6593 h 10000"/>
                    <a:gd name="connsiteX67" fmla="*/ 6288 w 10000"/>
                    <a:gd name="connsiteY67" fmla="*/ 6889 h 10000"/>
                    <a:gd name="connsiteX68" fmla="*/ 6500 w 10000"/>
                    <a:gd name="connsiteY68" fmla="*/ 6889 h 10000"/>
                    <a:gd name="connsiteX69" fmla="*/ 6568 w 10000"/>
                    <a:gd name="connsiteY69" fmla="*/ 6963 h 10000"/>
                    <a:gd name="connsiteX70" fmla="*/ 6568 w 10000"/>
                    <a:gd name="connsiteY70" fmla="*/ 7111 h 10000"/>
                    <a:gd name="connsiteX71" fmla="*/ 6856 w 10000"/>
                    <a:gd name="connsiteY71" fmla="*/ 7111 h 10000"/>
                    <a:gd name="connsiteX72" fmla="*/ 7000 w 10000"/>
                    <a:gd name="connsiteY72" fmla="*/ 7407 h 10000"/>
                    <a:gd name="connsiteX73" fmla="*/ 7212 w 10000"/>
                    <a:gd name="connsiteY73" fmla="*/ 7630 h 10000"/>
                    <a:gd name="connsiteX74" fmla="*/ 7568 w 10000"/>
                    <a:gd name="connsiteY74" fmla="*/ 7778 h 10000"/>
                    <a:gd name="connsiteX75" fmla="*/ 7856 w 10000"/>
                    <a:gd name="connsiteY75" fmla="*/ 7926 h 10000"/>
                    <a:gd name="connsiteX76" fmla="*/ 8000 w 10000"/>
                    <a:gd name="connsiteY76" fmla="*/ 8370 h 10000"/>
                    <a:gd name="connsiteX77" fmla="*/ 8288 w 10000"/>
                    <a:gd name="connsiteY77" fmla="*/ 9111 h 10000"/>
                    <a:gd name="connsiteX78" fmla="*/ 8068 w 10000"/>
                    <a:gd name="connsiteY78" fmla="*/ 9111 h 10000"/>
                    <a:gd name="connsiteX79" fmla="*/ 7924 w 10000"/>
                    <a:gd name="connsiteY79" fmla="*/ 9259 h 10000"/>
                    <a:gd name="connsiteX80" fmla="*/ 7924 w 10000"/>
                    <a:gd name="connsiteY80" fmla="*/ 9407 h 10000"/>
                    <a:gd name="connsiteX81" fmla="*/ 7856 w 10000"/>
                    <a:gd name="connsiteY81" fmla="*/ 9630 h 10000"/>
                    <a:gd name="connsiteX82" fmla="*/ 7788 w 10000"/>
                    <a:gd name="connsiteY82" fmla="*/ 9778 h 10000"/>
                    <a:gd name="connsiteX83" fmla="*/ 7924 w 10000"/>
                    <a:gd name="connsiteY83" fmla="*/ 9926 h 10000"/>
                    <a:gd name="connsiteX84" fmla="*/ 8068 w 10000"/>
                    <a:gd name="connsiteY84" fmla="*/ 10000 h 10000"/>
                    <a:gd name="connsiteX85" fmla="*/ 8288 w 10000"/>
                    <a:gd name="connsiteY85" fmla="*/ 9926 h 10000"/>
                    <a:gd name="connsiteX86" fmla="*/ 8424 w 10000"/>
                    <a:gd name="connsiteY86" fmla="*/ 9630 h 10000"/>
                    <a:gd name="connsiteX87" fmla="*/ 8568 w 10000"/>
                    <a:gd name="connsiteY87" fmla="*/ 9259 h 10000"/>
                    <a:gd name="connsiteX88" fmla="*/ 8712 w 10000"/>
                    <a:gd name="connsiteY88" fmla="*/ 8889 h 10000"/>
                    <a:gd name="connsiteX89" fmla="*/ 9068 w 10000"/>
                    <a:gd name="connsiteY89" fmla="*/ 8815 h 10000"/>
                    <a:gd name="connsiteX90" fmla="*/ 9068 w 10000"/>
                    <a:gd name="connsiteY90" fmla="*/ 8370 h 10000"/>
                    <a:gd name="connsiteX91" fmla="*/ 8924 w 10000"/>
                    <a:gd name="connsiteY91" fmla="*/ 8222 h 10000"/>
                    <a:gd name="connsiteX92" fmla="*/ 8712 w 10000"/>
                    <a:gd name="connsiteY92" fmla="*/ 8148 h 10000"/>
                    <a:gd name="connsiteX93" fmla="*/ 8500 w 10000"/>
                    <a:gd name="connsiteY93" fmla="*/ 8000 h 10000"/>
                    <a:gd name="connsiteX94" fmla="*/ 8424 w 10000"/>
                    <a:gd name="connsiteY94" fmla="*/ 7852 h 10000"/>
                    <a:gd name="connsiteX95" fmla="*/ 8568 w 10000"/>
                    <a:gd name="connsiteY95" fmla="*/ 7407 h 10000"/>
                    <a:gd name="connsiteX96" fmla="*/ 8712 w 10000"/>
                    <a:gd name="connsiteY96" fmla="*/ 7185 h 10000"/>
                    <a:gd name="connsiteX97" fmla="*/ 8856 w 10000"/>
                    <a:gd name="connsiteY97" fmla="*/ 7111 h 10000"/>
                    <a:gd name="connsiteX98" fmla="*/ 9356 w 10000"/>
                    <a:gd name="connsiteY98" fmla="*/ 7185 h 10000"/>
                    <a:gd name="connsiteX99" fmla="*/ 9712 w 10000"/>
                    <a:gd name="connsiteY99" fmla="*/ 7333 h 10000"/>
                    <a:gd name="connsiteX100" fmla="*/ 10000 w 10000"/>
                    <a:gd name="connsiteY100" fmla="*/ 7630 h 10000"/>
                    <a:gd name="connsiteX101" fmla="*/ 10000 w 10000"/>
                    <a:gd name="connsiteY101" fmla="*/ 7259 h 10000"/>
                    <a:gd name="connsiteX102" fmla="*/ 9788 w 10000"/>
                    <a:gd name="connsiteY102" fmla="*/ 6963 h 10000"/>
                    <a:gd name="connsiteX0" fmla="*/ 9788 w 10000"/>
                    <a:gd name="connsiteY0" fmla="*/ 6963 h 10000"/>
                    <a:gd name="connsiteX1" fmla="*/ 9500 w 10000"/>
                    <a:gd name="connsiteY1" fmla="*/ 6741 h 10000"/>
                    <a:gd name="connsiteX2" fmla="*/ 9212 w 10000"/>
                    <a:gd name="connsiteY2" fmla="*/ 6593 h 10000"/>
                    <a:gd name="connsiteX3" fmla="*/ 8500 w 10000"/>
                    <a:gd name="connsiteY3" fmla="*/ 6222 h 10000"/>
                    <a:gd name="connsiteX4" fmla="*/ 7788 w 10000"/>
                    <a:gd name="connsiteY4" fmla="*/ 5852 h 10000"/>
                    <a:gd name="connsiteX5" fmla="*/ 7924 w 10000"/>
                    <a:gd name="connsiteY5" fmla="*/ 5704 h 10000"/>
                    <a:gd name="connsiteX6" fmla="*/ 7856 w 10000"/>
                    <a:gd name="connsiteY6" fmla="*/ 5556 h 10000"/>
                    <a:gd name="connsiteX7" fmla="*/ 7644 w 10000"/>
                    <a:gd name="connsiteY7" fmla="*/ 5407 h 10000"/>
                    <a:gd name="connsiteX8" fmla="*/ 7356 w 10000"/>
                    <a:gd name="connsiteY8" fmla="*/ 5481 h 10000"/>
                    <a:gd name="connsiteX9" fmla="*/ 6924 w 10000"/>
                    <a:gd name="connsiteY9" fmla="*/ 5481 h 10000"/>
                    <a:gd name="connsiteX10" fmla="*/ 6568 w 10000"/>
                    <a:gd name="connsiteY10" fmla="*/ 5259 h 10000"/>
                    <a:gd name="connsiteX11" fmla="*/ 6212 w 10000"/>
                    <a:gd name="connsiteY11" fmla="*/ 4889 h 10000"/>
                    <a:gd name="connsiteX12" fmla="*/ 6000 w 10000"/>
                    <a:gd name="connsiteY12" fmla="*/ 4519 h 10000"/>
                    <a:gd name="connsiteX13" fmla="*/ 5788 w 10000"/>
                    <a:gd name="connsiteY13" fmla="*/ 4148 h 10000"/>
                    <a:gd name="connsiteX14" fmla="*/ 5432 w 10000"/>
                    <a:gd name="connsiteY14" fmla="*/ 3778 h 10000"/>
                    <a:gd name="connsiteX15" fmla="*/ 4712 w 10000"/>
                    <a:gd name="connsiteY15" fmla="*/ 3185 h 10000"/>
                    <a:gd name="connsiteX16" fmla="*/ 4432 w 10000"/>
                    <a:gd name="connsiteY16" fmla="*/ 2741 h 10000"/>
                    <a:gd name="connsiteX17" fmla="*/ 4432 w 10000"/>
                    <a:gd name="connsiteY17" fmla="*/ 2593 h 10000"/>
                    <a:gd name="connsiteX18" fmla="*/ 4568 w 10000"/>
                    <a:gd name="connsiteY18" fmla="*/ 2370 h 10000"/>
                    <a:gd name="connsiteX19" fmla="*/ 4644 w 10000"/>
                    <a:gd name="connsiteY19" fmla="*/ 2222 h 10000"/>
                    <a:gd name="connsiteX20" fmla="*/ 4568 w 10000"/>
                    <a:gd name="connsiteY20" fmla="*/ 2074 h 10000"/>
                    <a:gd name="connsiteX21" fmla="*/ 4500 w 10000"/>
                    <a:gd name="connsiteY21" fmla="*/ 2000 h 10000"/>
                    <a:gd name="connsiteX22" fmla="*/ 4500 w 10000"/>
                    <a:gd name="connsiteY22" fmla="*/ 1852 h 10000"/>
                    <a:gd name="connsiteX23" fmla="*/ 4712 w 10000"/>
                    <a:gd name="connsiteY23" fmla="*/ 1704 h 10000"/>
                    <a:gd name="connsiteX24" fmla="*/ 5432 w 10000"/>
                    <a:gd name="connsiteY24" fmla="*/ 1407 h 10000"/>
                    <a:gd name="connsiteX25" fmla="*/ 5500 w 10000"/>
                    <a:gd name="connsiteY25" fmla="*/ 1333 h 10000"/>
                    <a:gd name="connsiteX26" fmla="*/ 5432 w 10000"/>
                    <a:gd name="connsiteY26" fmla="*/ 815 h 10000"/>
                    <a:gd name="connsiteX27" fmla="*/ 5500 w 10000"/>
                    <a:gd name="connsiteY27" fmla="*/ 519 h 10000"/>
                    <a:gd name="connsiteX28" fmla="*/ 4500 w 10000"/>
                    <a:gd name="connsiteY28" fmla="*/ 222 h 10000"/>
                    <a:gd name="connsiteX29" fmla="*/ 4356 w 10000"/>
                    <a:gd name="connsiteY29" fmla="*/ 0 h 10000"/>
                    <a:gd name="connsiteX30" fmla="*/ 3712 w 10000"/>
                    <a:gd name="connsiteY30" fmla="*/ 74 h 10000"/>
                    <a:gd name="connsiteX31" fmla="*/ 3432 w 10000"/>
                    <a:gd name="connsiteY31" fmla="*/ 370 h 10000"/>
                    <a:gd name="connsiteX32" fmla="*/ 3144 w 10000"/>
                    <a:gd name="connsiteY32" fmla="*/ 296 h 10000"/>
                    <a:gd name="connsiteX33" fmla="*/ 3000 w 10000"/>
                    <a:gd name="connsiteY33" fmla="*/ 593 h 10000"/>
                    <a:gd name="connsiteX34" fmla="*/ 2712 w 10000"/>
                    <a:gd name="connsiteY34" fmla="*/ 593 h 10000"/>
                    <a:gd name="connsiteX35" fmla="*/ 2500 w 10000"/>
                    <a:gd name="connsiteY35" fmla="*/ 741 h 10000"/>
                    <a:gd name="connsiteX36" fmla="*/ 2144 w 10000"/>
                    <a:gd name="connsiteY36" fmla="*/ 667 h 10000"/>
                    <a:gd name="connsiteX37" fmla="*/ 1932 w 10000"/>
                    <a:gd name="connsiteY37" fmla="*/ 1407 h 10000"/>
                    <a:gd name="connsiteX38" fmla="*/ 1356 w 10000"/>
                    <a:gd name="connsiteY38" fmla="*/ 667 h 10000"/>
                    <a:gd name="connsiteX39" fmla="*/ 1000 w 10000"/>
                    <a:gd name="connsiteY39" fmla="*/ 1259 h 10000"/>
                    <a:gd name="connsiteX40" fmla="*/ 212 w 10000"/>
                    <a:gd name="connsiteY40" fmla="*/ 1333 h 10000"/>
                    <a:gd name="connsiteX41" fmla="*/ 356 w 10000"/>
                    <a:gd name="connsiteY41" fmla="*/ 1926 h 10000"/>
                    <a:gd name="connsiteX42" fmla="*/ 0 w 10000"/>
                    <a:gd name="connsiteY42" fmla="*/ 2148 h 10000"/>
                    <a:gd name="connsiteX43" fmla="*/ 212 w 10000"/>
                    <a:gd name="connsiteY43" fmla="*/ 2519 h 10000"/>
                    <a:gd name="connsiteX44" fmla="*/ 144 w 10000"/>
                    <a:gd name="connsiteY44" fmla="*/ 2963 h 10000"/>
                    <a:gd name="connsiteX45" fmla="*/ 788 w 10000"/>
                    <a:gd name="connsiteY45" fmla="*/ 3259 h 10000"/>
                    <a:gd name="connsiteX46" fmla="*/ 644 w 10000"/>
                    <a:gd name="connsiteY46" fmla="*/ 3630 h 10000"/>
                    <a:gd name="connsiteX47" fmla="*/ 788 w 10000"/>
                    <a:gd name="connsiteY47" fmla="*/ 3630 h 10000"/>
                    <a:gd name="connsiteX48" fmla="*/ 1144 w 10000"/>
                    <a:gd name="connsiteY48" fmla="*/ 3481 h 10000"/>
                    <a:gd name="connsiteX49" fmla="*/ 1356 w 10000"/>
                    <a:gd name="connsiteY49" fmla="*/ 3185 h 10000"/>
                    <a:gd name="connsiteX50" fmla="*/ 1500 w 10000"/>
                    <a:gd name="connsiteY50" fmla="*/ 3037 h 10000"/>
                    <a:gd name="connsiteX51" fmla="*/ 1712 w 10000"/>
                    <a:gd name="connsiteY51" fmla="*/ 2963 h 10000"/>
                    <a:gd name="connsiteX52" fmla="*/ 2068 w 10000"/>
                    <a:gd name="connsiteY52" fmla="*/ 3111 h 10000"/>
                    <a:gd name="connsiteX53" fmla="*/ 2212 w 10000"/>
                    <a:gd name="connsiteY53" fmla="*/ 3259 h 10000"/>
                    <a:gd name="connsiteX54" fmla="*/ 2356 w 10000"/>
                    <a:gd name="connsiteY54" fmla="*/ 3407 h 10000"/>
                    <a:gd name="connsiteX55" fmla="*/ 2644 w 10000"/>
                    <a:gd name="connsiteY55" fmla="*/ 3407 h 10000"/>
                    <a:gd name="connsiteX56" fmla="*/ 2788 w 10000"/>
                    <a:gd name="connsiteY56" fmla="*/ 3556 h 10000"/>
                    <a:gd name="connsiteX57" fmla="*/ 2856 w 10000"/>
                    <a:gd name="connsiteY57" fmla="*/ 3926 h 10000"/>
                    <a:gd name="connsiteX58" fmla="*/ 3068 w 10000"/>
                    <a:gd name="connsiteY58" fmla="*/ 4370 h 10000"/>
                    <a:gd name="connsiteX59" fmla="*/ 3144 w 10000"/>
                    <a:gd name="connsiteY59" fmla="*/ 4593 h 10000"/>
                    <a:gd name="connsiteX60" fmla="*/ 3356 w 10000"/>
                    <a:gd name="connsiteY60" fmla="*/ 4741 h 10000"/>
                    <a:gd name="connsiteX61" fmla="*/ 3644 w 10000"/>
                    <a:gd name="connsiteY61" fmla="*/ 5111 h 10000"/>
                    <a:gd name="connsiteX62" fmla="*/ 5144 w 10000"/>
                    <a:gd name="connsiteY62" fmla="*/ 6296 h 10000"/>
                    <a:gd name="connsiteX63" fmla="*/ 5288 w 10000"/>
                    <a:gd name="connsiteY63" fmla="*/ 6444 h 10000"/>
                    <a:gd name="connsiteX64" fmla="*/ 5500 w 10000"/>
                    <a:gd name="connsiteY64" fmla="*/ 6370 h 10000"/>
                    <a:gd name="connsiteX65" fmla="*/ 6000 w 10000"/>
                    <a:gd name="connsiteY65" fmla="*/ 6593 h 10000"/>
                    <a:gd name="connsiteX66" fmla="*/ 6288 w 10000"/>
                    <a:gd name="connsiteY66" fmla="*/ 6889 h 10000"/>
                    <a:gd name="connsiteX67" fmla="*/ 6500 w 10000"/>
                    <a:gd name="connsiteY67" fmla="*/ 6889 h 10000"/>
                    <a:gd name="connsiteX68" fmla="*/ 6568 w 10000"/>
                    <a:gd name="connsiteY68" fmla="*/ 6963 h 10000"/>
                    <a:gd name="connsiteX69" fmla="*/ 6568 w 10000"/>
                    <a:gd name="connsiteY69" fmla="*/ 7111 h 10000"/>
                    <a:gd name="connsiteX70" fmla="*/ 6856 w 10000"/>
                    <a:gd name="connsiteY70" fmla="*/ 7111 h 10000"/>
                    <a:gd name="connsiteX71" fmla="*/ 7000 w 10000"/>
                    <a:gd name="connsiteY71" fmla="*/ 7407 h 10000"/>
                    <a:gd name="connsiteX72" fmla="*/ 7212 w 10000"/>
                    <a:gd name="connsiteY72" fmla="*/ 7630 h 10000"/>
                    <a:gd name="connsiteX73" fmla="*/ 7568 w 10000"/>
                    <a:gd name="connsiteY73" fmla="*/ 7778 h 10000"/>
                    <a:gd name="connsiteX74" fmla="*/ 7856 w 10000"/>
                    <a:gd name="connsiteY74" fmla="*/ 7926 h 10000"/>
                    <a:gd name="connsiteX75" fmla="*/ 8000 w 10000"/>
                    <a:gd name="connsiteY75" fmla="*/ 8370 h 10000"/>
                    <a:gd name="connsiteX76" fmla="*/ 8288 w 10000"/>
                    <a:gd name="connsiteY76" fmla="*/ 9111 h 10000"/>
                    <a:gd name="connsiteX77" fmla="*/ 8068 w 10000"/>
                    <a:gd name="connsiteY77" fmla="*/ 9111 h 10000"/>
                    <a:gd name="connsiteX78" fmla="*/ 7924 w 10000"/>
                    <a:gd name="connsiteY78" fmla="*/ 9259 h 10000"/>
                    <a:gd name="connsiteX79" fmla="*/ 7924 w 10000"/>
                    <a:gd name="connsiteY79" fmla="*/ 9407 h 10000"/>
                    <a:gd name="connsiteX80" fmla="*/ 7856 w 10000"/>
                    <a:gd name="connsiteY80" fmla="*/ 9630 h 10000"/>
                    <a:gd name="connsiteX81" fmla="*/ 7788 w 10000"/>
                    <a:gd name="connsiteY81" fmla="*/ 9778 h 10000"/>
                    <a:gd name="connsiteX82" fmla="*/ 7924 w 10000"/>
                    <a:gd name="connsiteY82" fmla="*/ 9926 h 10000"/>
                    <a:gd name="connsiteX83" fmla="*/ 8068 w 10000"/>
                    <a:gd name="connsiteY83" fmla="*/ 10000 h 10000"/>
                    <a:gd name="connsiteX84" fmla="*/ 8288 w 10000"/>
                    <a:gd name="connsiteY84" fmla="*/ 9926 h 10000"/>
                    <a:gd name="connsiteX85" fmla="*/ 8424 w 10000"/>
                    <a:gd name="connsiteY85" fmla="*/ 9630 h 10000"/>
                    <a:gd name="connsiteX86" fmla="*/ 8568 w 10000"/>
                    <a:gd name="connsiteY86" fmla="*/ 9259 h 10000"/>
                    <a:gd name="connsiteX87" fmla="*/ 8712 w 10000"/>
                    <a:gd name="connsiteY87" fmla="*/ 8889 h 10000"/>
                    <a:gd name="connsiteX88" fmla="*/ 9068 w 10000"/>
                    <a:gd name="connsiteY88" fmla="*/ 8815 h 10000"/>
                    <a:gd name="connsiteX89" fmla="*/ 9068 w 10000"/>
                    <a:gd name="connsiteY89" fmla="*/ 8370 h 10000"/>
                    <a:gd name="connsiteX90" fmla="*/ 8924 w 10000"/>
                    <a:gd name="connsiteY90" fmla="*/ 8222 h 10000"/>
                    <a:gd name="connsiteX91" fmla="*/ 8712 w 10000"/>
                    <a:gd name="connsiteY91" fmla="*/ 8148 h 10000"/>
                    <a:gd name="connsiteX92" fmla="*/ 8500 w 10000"/>
                    <a:gd name="connsiteY92" fmla="*/ 8000 h 10000"/>
                    <a:gd name="connsiteX93" fmla="*/ 8424 w 10000"/>
                    <a:gd name="connsiteY93" fmla="*/ 7852 h 10000"/>
                    <a:gd name="connsiteX94" fmla="*/ 8568 w 10000"/>
                    <a:gd name="connsiteY94" fmla="*/ 7407 h 10000"/>
                    <a:gd name="connsiteX95" fmla="*/ 8712 w 10000"/>
                    <a:gd name="connsiteY95" fmla="*/ 7185 h 10000"/>
                    <a:gd name="connsiteX96" fmla="*/ 8856 w 10000"/>
                    <a:gd name="connsiteY96" fmla="*/ 7111 h 10000"/>
                    <a:gd name="connsiteX97" fmla="*/ 9356 w 10000"/>
                    <a:gd name="connsiteY97" fmla="*/ 7185 h 10000"/>
                    <a:gd name="connsiteX98" fmla="*/ 9712 w 10000"/>
                    <a:gd name="connsiteY98" fmla="*/ 7333 h 10000"/>
                    <a:gd name="connsiteX99" fmla="*/ 10000 w 10000"/>
                    <a:gd name="connsiteY99" fmla="*/ 7630 h 10000"/>
                    <a:gd name="connsiteX100" fmla="*/ 10000 w 10000"/>
                    <a:gd name="connsiteY100" fmla="*/ 7259 h 10000"/>
                    <a:gd name="connsiteX101" fmla="*/ 9788 w 10000"/>
                    <a:gd name="connsiteY101" fmla="*/ 6963 h 10000"/>
                    <a:gd name="connsiteX0" fmla="*/ 9788 w 10000"/>
                    <a:gd name="connsiteY0" fmla="*/ 6963 h 10000"/>
                    <a:gd name="connsiteX1" fmla="*/ 9500 w 10000"/>
                    <a:gd name="connsiteY1" fmla="*/ 6741 h 10000"/>
                    <a:gd name="connsiteX2" fmla="*/ 9212 w 10000"/>
                    <a:gd name="connsiteY2" fmla="*/ 6593 h 10000"/>
                    <a:gd name="connsiteX3" fmla="*/ 8500 w 10000"/>
                    <a:gd name="connsiteY3" fmla="*/ 6222 h 10000"/>
                    <a:gd name="connsiteX4" fmla="*/ 7788 w 10000"/>
                    <a:gd name="connsiteY4" fmla="*/ 5852 h 10000"/>
                    <a:gd name="connsiteX5" fmla="*/ 7924 w 10000"/>
                    <a:gd name="connsiteY5" fmla="*/ 5704 h 10000"/>
                    <a:gd name="connsiteX6" fmla="*/ 7856 w 10000"/>
                    <a:gd name="connsiteY6" fmla="*/ 5556 h 10000"/>
                    <a:gd name="connsiteX7" fmla="*/ 7644 w 10000"/>
                    <a:gd name="connsiteY7" fmla="*/ 5407 h 10000"/>
                    <a:gd name="connsiteX8" fmla="*/ 7356 w 10000"/>
                    <a:gd name="connsiteY8" fmla="*/ 5481 h 10000"/>
                    <a:gd name="connsiteX9" fmla="*/ 6924 w 10000"/>
                    <a:gd name="connsiteY9" fmla="*/ 5481 h 10000"/>
                    <a:gd name="connsiteX10" fmla="*/ 6568 w 10000"/>
                    <a:gd name="connsiteY10" fmla="*/ 5259 h 10000"/>
                    <a:gd name="connsiteX11" fmla="*/ 6212 w 10000"/>
                    <a:gd name="connsiteY11" fmla="*/ 4889 h 10000"/>
                    <a:gd name="connsiteX12" fmla="*/ 6000 w 10000"/>
                    <a:gd name="connsiteY12" fmla="*/ 4519 h 10000"/>
                    <a:gd name="connsiteX13" fmla="*/ 5788 w 10000"/>
                    <a:gd name="connsiteY13" fmla="*/ 4148 h 10000"/>
                    <a:gd name="connsiteX14" fmla="*/ 5432 w 10000"/>
                    <a:gd name="connsiteY14" fmla="*/ 3778 h 10000"/>
                    <a:gd name="connsiteX15" fmla="*/ 4712 w 10000"/>
                    <a:gd name="connsiteY15" fmla="*/ 3185 h 10000"/>
                    <a:gd name="connsiteX16" fmla="*/ 4432 w 10000"/>
                    <a:gd name="connsiteY16" fmla="*/ 2741 h 10000"/>
                    <a:gd name="connsiteX17" fmla="*/ 4432 w 10000"/>
                    <a:gd name="connsiteY17" fmla="*/ 2593 h 10000"/>
                    <a:gd name="connsiteX18" fmla="*/ 4568 w 10000"/>
                    <a:gd name="connsiteY18" fmla="*/ 2370 h 10000"/>
                    <a:gd name="connsiteX19" fmla="*/ 4644 w 10000"/>
                    <a:gd name="connsiteY19" fmla="*/ 2222 h 10000"/>
                    <a:gd name="connsiteX20" fmla="*/ 4568 w 10000"/>
                    <a:gd name="connsiteY20" fmla="*/ 2074 h 10000"/>
                    <a:gd name="connsiteX21" fmla="*/ 4500 w 10000"/>
                    <a:gd name="connsiteY21" fmla="*/ 2000 h 10000"/>
                    <a:gd name="connsiteX22" fmla="*/ 4500 w 10000"/>
                    <a:gd name="connsiteY22" fmla="*/ 1852 h 10000"/>
                    <a:gd name="connsiteX23" fmla="*/ 4712 w 10000"/>
                    <a:gd name="connsiteY23" fmla="*/ 1704 h 10000"/>
                    <a:gd name="connsiteX24" fmla="*/ 5432 w 10000"/>
                    <a:gd name="connsiteY24" fmla="*/ 1407 h 10000"/>
                    <a:gd name="connsiteX25" fmla="*/ 5500 w 10000"/>
                    <a:gd name="connsiteY25" fmla="*/ 1333 h 10000"/>
                    <a:gd name="connsiteX26" fmla="*/ 5432 w 10000"/>
                    <a:gd name="connsiteY26" fmla="*/ 815 h 10000"/>
                    <a:gd name="connsiteX27" fmla="*/ 5500 w 10000"/>
                    <a:gd name="connsiteY27" fmla="*/ 519 h 10000"/>
                    <a:gd name="connsiteX28" fmla="*/ 4500 w 10000"/>
                    <a:gd name="connsiteY28" fmla="*/ 222 h 10000"/>
                    <a:gd name="connsiteX29" fmla="*/ 4356 w 10000"/>
                    <a:gd name="connsiteY29" fmla="*/ 0 h 10000"/>
                    <a:gd name="connsiteX30" fmla="*/ 3712 w 10000"/>
                    <a:gd name="connsiteY30" fmla="*/ 74 h 10000"/>
                    <a:gd name="connsiteX31" fmla="*/ 3432 w 10000"/>
                    <a:gd name="connsiteY31" fmla="*/ 370 h 10000"/>
                    <a:gd name="connsiteX32" fmla="*/ 3144 w 10000"/>
                    <a:gd name="connsiteY32" fmla="*/ 296 h 10000"/>
                    <a:gd name="connsiteX33" fmla="*/ 3000 w 10000"/>
                    <a:gd name="connsiteY33" fmla="*/ 593 h 10000"/>
                    <a:gd name="connsiteX34" fmla="*/ 2712 w 10000"/>
                    <a:gd name="connsiteY34" fmla="*/ 593 h 10000"/>
                    <a:gd name="connsiteX35" fmla="*/ 2500 w 10000"/>
                    <a:gd name="connsiteY35" fmla="*/ 741 h 10000"/>
                    <a:gd name="connsiteX36" fmla="*/ 2144 w 10000"/>
                    <a:gd name="connsiteY36" fmla="*/ 667 h 10000"/>
                    <a:gd name="connsiteX37" fmla="*/ 1932 w 10000"/>
                    <a:gd name="connsiteY37" fmla="*/ 1407 h 10000"/>
                    <a:gd name="connsiteX38" fmla="*/ 1356 w 10000"/>
                    <a:gd name="connsiteY38" fmla="*/ 667 h 10000"/>
                    <a:gd name="connsiteX39" fmla="*/ 1000 w 10000"/>
                    <a:gd name="connsiteY39" fmla="*/ 1259 h 10000"/>
                    <a:gd name="connsiteX40" fmla="*/ 212 w 10000"/>
                    <a:gd name="connsiteY40" fmla="*/ 1333 h 10000"/>
                    <a:gd name="connsiteX41" fmla="*/ 356 w 10000"/>
                    <a:gd name="connsiteY41" fmla="*/ 1926 h 10000"/>
                    <a:gd name="connsiteX42" fmla="*/ 0 w 10000"/>
                    <a:gd name="connsiteY42" fmla="*/ 2148 h 10000"/>
                    <a:gd name="connsiteX43" fmla="*/ 212 w 10000"/>
                    <a:gd name="connsiteY43" fmla="*/ 2519 h 10000"/>
                    <a:gd name="connsiteX44" fmla="*/ 144 w 10000"/>
                    <a:gd name="connsiteY44" fmla="*/ 2963 h 10000"/>
                    <a:gd name="connsiteX45" fmla="*/ 788 w 10000"/>
                    <a:gd name="connsiteY45" fmla="*/ 3259 h 10000"/>
                    <a:gd name="connsiteX46" fmla="*/ 644 w 10000"/>
                    <a:gd name="connsiteY46" fmla="*/ 3630 h 10000"/>
                    <a:gd name="connsiteX47" fmla="*/ 788 w 10000"/>
                    <a:gd name="connsiteY47" fmla="*/ 3630 h 10000"/>
                    <a:gd name="connsiteX48" fmla="*/ 1144 w 10000"/>
                    <a:gd name="connsiteY48" fmla="*/ 3481 h 10000"/>
                    <a:gd name="connsiteX49" fmla="*/ 1356 w 10000"/>
                    <a:gd name="connsiteY49" fmla="*/ 3185 h 10000"/>
                    <a:gd name="connsiteX50" fmla="*/ 1500 w 10000"/>
                    <a:gd name="connsiteY50" fmla="*/ 3037 h 10000"/>
                    <a:gd name="connsiteX51" fmla="*/ 1712 w 10000"/>
                    <a:gd name="connsiteY51" fmla="*/ 2963 h 10000"/>
                    <a:gd name="connsiteX52" fmla="*/ 2068 w 10000"/>
                    <a:gd name="connsiteY52" fmla="*/ 3111 h 10000"/>
                    <a:gd name="connsiteX53" fmla="*/ 2212 w 10000"/>
                    <a:gd name="connsiteY53" fmla="*/ 3259 h 10000"/>
                    <a:gd name="connsiteX54" fmla="*/ 2356 w 10000"/>
                    <a:gd name="connsiteY54" fmla="*/ 3407 h 10000"/>
                    <a:gd name="connsiteX55" fmla="*/ 2644 w 10000"/>
                    <a:gd name="connsiteY55" fmla="*/ 3407 h 10000"/>
                    <a:gd name="connsiteX56" fmla="*/ 2788 w 10000"/>
                    <a:gd name="connsiteY56" fmla="*/ 3556 h 10000"/>
                    <a:gd name="connsiteX57" fmla="*/ 2856 w 10000"/>
                    <a:gd name="connsiteY57" fmla="*/ 3926 h 10000"/>
                    <a:gd name="connsiteX58" fmla="*/ 3068 w 10000"/>
                    <a:gd name="connsiteY58" fmla="*/ 4370 h 10000"/>
                    <a:gd name="connsiteX59" fmla="*/ 3144 w 10000"/>
                    <a:gd name="connsiteY59" fmla="*/ 4593 h 10000"/>
                    <a:gd name="connsiteX60" fmla="*/ 3356 w 10000"/>
                    <a:gd name="connsiteY60" fmla="*/ 4741 h 10000"/>
                    <a:gd name="connsiteX61" fmla="*/ 3644 w 10000"/>
                    <a:gd name="connsiteY61" fmla="*/ 5111 h 10000"/>
                    <a:gd name="connsiteX62" fmla="*/ 5144 w 10000"/>
                    <a:gd name="connsiteY62" fmla="*/ 6296 h 10000"/>
                    <a:gd name="connsiteX63" fmla="*/ 5288 w 10000"/>
                    <a:gd name="connsiteY63" fmla="*/ 6444 h 10000"/>
                    <a:gd name="connsiteX64" fmla="*/ 6000 w 10000"/>
                    <a:gd name="connsiteY64" fmla="*/ 6593 h 10000"/>
                    <a:gd name="connsiteX65" fmla="*/ 6288 w 10000"/>
                    <a:gd name="connsiteY65" fmla="*/ 6889 h 10000"/>
                    <a:gd name="connsiteX66" fmla="*/ 6500 w 10000"/>
                    <a:gd name="connsiteY66" fmla="*/ 6889 h 10000"/>
                    <a:gd name="connsiteX67" fmla="*/ 6568 w 10000"/>
                    <a:gd name="connsiteY67" fmla="*/ 6963 h 10000"/>
                    <a:gd name="connsiteX68" fmla="*/ 6568 w 10000"/>
                    <a:gd name="connsiteY68" fmla="*/ 7111 h 10000"/>
                    <a:gd name="connsiteX69" fmla="*/ 6856 w 10000"/>
                    <a:gd name="connsiteY69" fmla="*/ 7111 h 10000"/>
                    <a:gd name="connsiteX70" fmla="*/ 7000 w 10000"/>
                    <a:gd name="connsiteY70" fmla="*/ 7407 h 10000"/>
                    <a:gd name="connsiteX71" fmla="*/ 7212 w 10000"/>
                    <a:gd name="connsiteY71" fmla="*/ 7630 h 10000"/>
                    <a:gd name="connsiteX72" fmla="*/ 7568 w 10000"/>
                    <a:gd name="connsiteY72" fmla="*/ 7778 h 10000"/>
                    <a:gd name="connsiteX73" fmla="*/ 7856 w 10000"/>
                    <a:gd name="connsiteY73" fmla="*/ 7926 h 10000"/>
                    <a:gd name="connsiteX74" fmla="*/ 8000 w 10000"/>
                    <a:gd name="connsiteY74" fmla="*/ 8370 h 10000"/>
                    <a:gd name="connsiteX75" fmla="*/ 8288 w 10000"/>
                    <a:gd name="connsiteY75" fmla="*/ 9111 h 10000"/>
                    <a:gd name="connsiteX76" fmla="*/ 8068 w 10000"/>
                    <a:gd name="connsiteY76" fmla="*/ 9111 h 10000"/>
                    <a:gd name="connsiteX77" fmla="*/ 7924 w 10000"/>
                    <a:gd name="connsiteY77" fmla="*/ 9259 h 10000"/>
                    <a:gd name="connsiteX78" fmla="*/ 7924 w 10000"/>
                    <a:gd name="connsiteY78" fmla="*/ 9407 h 10000"/>
                    <a:gd name="connsiteX79" fmla="*/ 7856 w 10000"/>
                    <a:gd name="connsiteY79" fmla="*/ 9630 h 10000"/>
                    <a:gd name="connsiteX80" fmla="*/ 7788 w 10000"/>
                    <a:gd name="connsiteY80" fmla="*/ 9778 h 10000"/>
                    <a:gd name="connsiteX81" fmla="*/ 7924 w 10000"/>
                    <a:gd name="connsiteY81" fmla="*/ 9926 h 10000"/>
                    <a:gd name="connsiteX82" fmla="*/ 8068 w 10000"/>
                    <a:gd name="connsiteY82" fmla="*/ 10000 h 10000"/>
                    <a:gd name="connsiteX83" fmla="*/ 8288 w 10000"/>
                    <a:gd name="connsiteY83" fmla="*/ 9926 h 10000"/>
                    <a:gd name="connsiteX84" fmla="*/ 8424 w 10000"/>
                    <a:gd name="connsiteY84" fmla="*/ 9630 h 10000"/>
                    <a:gd name="connsiteX85" fmla="*/ 8568 w 10000"/>
                    <a:gd name="connsiteY85" fmla="*/ 9259 h 10000"/>
                    <a:gd name="connsiteX86" fmla="*/ 8712 w 10000"/>
                    <a:gd name="connsiteY86" fmla="*/ 8889 h 10000"/>
                    <a:gd name="connsiteX87" fmla="*/ 9068 w 10000"/>
                    <a:gd name="connsiteY87" fmla="*/ 8815 h 10000"/>
                    <a:gd name="connsiteX88" fmla="*/ 9068 w 10000"/>
                    <a:gd name="connsiteY88" fmla="*/ 8370 h 10000"/>
                    <a:gd name="connsiteX89" fmla="*/ 8924 w 10000"/>
                    <a:gd name="connsiteY89" fmla="*/ 8222 h 10000"/>
                    <a:gd name="connsiteX90" fmla="*/ 8712 w 10000"/>
                    <a:gd name="connsiteY90" fmla="*/ 8148 h 10000"/>
                    <a:gd name="connsiteX91" fmla="*/ 8500 w 10000"/>
                    <a:gd name="connsiteY91" fmla="*/ 8000 h 10000"/>
                    <a:gd name="connsiteX92" fmla="*/ 8424 w 10000"/>
                    <a:gd name="connsiteY92" fmla="*/ 7852 h 10000"/>
                    <a:gd name="connsiteX93" fmla="*/ 8568 w 10000"/>
                    <a:gd name="connsiteY93" fmla="*/ 7407 h 10000"/>
                    <a:gd name="connsiteX94" fmla="*/ 8712 w 10000"/>
                    <a:gd name="connsiteY94" fmla="*/ 7185 h 10000"/>
                    <a:gd name="connsiteX95" fmla="*/ 8856 w 10000"/>
                    <a:gd name="connsiteY95" fmla="*/ 7111 h 10000"/>
                    <a:gd name="connsiteX96" fmla="*/ 9356 w 10000"/>
                    <a:gd name="connsiteY96" fmla="*/ 7185 h 10000"/>
                    <a:gd name="connsiteX97" fmla="*/ 9712 w 10000"/>
                    <a:gd name="connsiteY97" fmla="*/ 7333 h 10000"/>
                    <a:gd name="connsiteX98" fmla="*/ 10000 w 10000"/>
                    <a:gd name="connsiteY98" fmla="*/ 7630 h 10000"/>
                    <a:gd name="connsiteX99" fmla="*/ 10000 w 10000"/>
                    <a:gd name="connsiteY99" fmla="*/ 7259 h 10000"/>
                    <a:gd name="connsiteX100" fmla="*/ 9788 w 10000"/>
                    <a:gd name="connsiteY100" fmla="*/ 6963 h 10000"/>
                    <a:gd name="connsiteX0" fmla="*/ 9788 w 10000"/>
                    <a:gd name="connsiteY0" fmla="*/ 6963 h 10000"/>
                    <a:gd name="connsiteX1" fmla="*/ 9500 w 10000"/>
                    <a:gd name="connsiteY1" fmla="*/ 6741 h 10000"/>
                    <a:gd name="connsiteX2" fmla="*/ 9212 w 10000"/>
                    <a:gd name="connsiteY2" fmla="*/ 6593 h 10000"/>
                    <a:gd name="connsiteX3" fmla="*/ 8500 w 10000"/>
                    <a:gd name="connsiteY3" fmla="*/ 6222 h 10000"/>
                    <a:gd name="connsiteX4" fmla="*/ 7788 w 10000"/>
                    <a:gd name="connsiteY4" fmla="*/ 5852 h 10000"/>
                    <a:gd name="connsiteX5" fmla="*/ 7924 w 10000"/>
                    <a:gd name="connsiteY5" fmla="*/ 5704 h 10000"/>
                    <a:gd name="connsiteX6" fmla="*/ 7856 w 10000"/>
                    <a:gd name="connsiteY6" fmla="*/ 5556 h 10000"/>
                    <a:gd name="connsiteX7" fmla="*/ 7644 w 10000"/>
                    <a:gd name="connsiteY7" fmla="*/ 5407 h 10000"/>
                    <a:gd name="connsiteX8" fmla="*/ 7356 w 10000"/>
                    <a:gd name="connsiteY8" fmla="*/ 5481 h 10000"/>
                    <a:gd name="connsiteX9" fmla="*/ 6924 w 10000"/>
                    <a:gd name="connsiteY9" fmla="*/ 5481 h 10000"/>
                    <a:gd name="connsiteX10" fmla="*/ 6568 w 10000"/>
                    <a:gd name="connsiteY10" fmla="*/ 5259 h 10000"/>
                    <a:gd name="connsiteX11" fmla="*/ 6212 w 10000"/>
                    <a:gd name="connsiteY11" fmla="*/ 4889 h 10000"/>
                    <a:gd name="connsiteX12" fmla="*/ 6000 w 10000"/>
                    <a:gd name="connsiteY12" fmla="*/ 4519 h 10000"/>
                    <a:gd name="connsiteX13" fmla="*/ 5788 w 10000"/>
                    <a:gd name="connsiteY13" fmla="*/ 4148 h 10000"/>
                    <a:gd name="connsiteX14" fmla="*/ 5432 w 10000"/>
                    <a:gd name="connsiteY14" fmla="*/ 3778 h 10000"/>
                    <a:gd name="connsiteX15" fmla="*/ 4712 w 10000"/>
                    <a:gd name="connsiteY15" fmla="*/ 3185 h 10000"/>
                    <a:gd name="connsiteX16" fmla="*/ 4432 w 10000"/>
                    <a:gd name="connsiteY16" fmla="*/ 2741 h 10000"/>
                    <a:gd name="connsiteX17" fmla="*/ 4432 w 10000"/>
                    <a:gd name="connsiteY17" fmla="*/ 2593 h 10000"/>
                    <a:gd name="connsiteX18" fmla="*/ 4568 w 10000"/>
                    <a:gd name="connsiteY18" fmla="*/ 2370 h 10000"/>
                    <a:gd name="connsiteX19" fmla="*/ 4644 w 10000"/>
                    <a:gd name="connsiteY19" fmla="*/ 2222 h 10000"/>
                    <a:gd name="connsiteX20" fmla="*/ 4568 w 10000"/>
                    <a:gd name="connsiteY20" fmla="*/ 2074 h 10000"/>
                    <a:gd name="connsiteX21" fmla="*/ 4500 w 10000"/>
                    <a:gd name="connsiteY21" fmla="*/ 2000 h 10000"/>
                    <a:gd name="connsiteX22" fmla="*/ 4500 w 10000"/>
                    <a:gd name="connsiteY22" fmla="*/ 1852 h 10000"/>
                    <a:gd name="connsiteX23" fmla="*/ 4712 w 10000"/>
                    <a:gd name="connsiteY23" fmla="*/ 1704 h 10000"/>
                    <a:gd name="connsiteX24" fmla="*/ 5432 w 10000"/>
                    <a:gd name="connsiteY24" fmla="*/ 1407 h 10000"/>
                    <a:gd name="connsiteX25" fmla="*/ 5500 w 10000"/>
                    <a:gd name="connsiteY25" fmla="*/ 1333 h 10000"/>
                    <a:gd name="connsiteX26" fmla="*/ 5432 w 10000"/>
                    <a:gd name="connsiteY26" fmla="*/ 815 h 10000"/>
                    <a:gd name="connsiteX27" fmla="*/ 5500 w 10000"/>
                    <a:gd name="connsiteY27" fmla="*/ 519 h 10000"/>
                    <a:gd name="connsiteX28" fmla="*/ 4500 w 10000"/>
                    <a:gd name="connsiteY28" fmla="*/ 222 h 10000"/>
                    <a:gd name="connsiteX29" fmla="*/ 4356 w 10000"/>
                    <a:gd name="connsiteY29" fmla="*/ 0 h 10000"/>
                    <a:gd name="connsiteX30" fmla="*/ 3712 w 10000"/>
                    <a:gd name="connsiteY30" fmla="*/ 74 h 10000"/>
                    <a:gd name="connsiteX31" fmla="*/ 3432 w 10000"/>
                    <a:gd name="connsiteY31" fmla="*/ 370 h 10000"/>
                    <a:gd name="connsiteX32" fmla="*/ 3144 w 10000"/>
                    <a:gd name="connsiteY32" fmla="*/ 296 h 10000"/>
                    <a:gd name="connsiteX33" fmla="*/ 3000 w 10000"/>
                    <a:gd name="connsiteY33" fmla="*/ 593 h 10000"/>
                    <a:gd name="connsiteX34" fmla="*/ 2712 w 10000"/>
                    <a:gd name="connsiteY34" fmla="*/ 593 h 10000"/>
                    <a:gd name="connsiteX35" fmla="*/ 2500 w 10000"/>
                    <a:gd name="connsiteY35" fmla="*/ 741 h 10000"/>
                    <a:gd name="connsiteX36" fmla="*/ 2144 w 10000"/>
                    <a:gd name="connsiteY36" fmla="*/ 667 h 10000"/>
                    <a:gd name="connsiteX37" fmla="*/ 1932 w 10000"/>
                    <a:gd name="connsiteY37" fmla="*/ 1407 h 10000"/>
                    <a:gd name="connsiteX38" fmla="*/ 1356 w 10000"/>
                    <a:gd name="connsiteY38" fmla="*/ 667 h 10000"/>
                    <a:gd name="connsiteX39" fmla="*/ 1000 w 10000"/>
                    <a:gd name="connsiteY39" fmla="*/ 1259 h 10000"/>
                    <a:gd name="connsiteX40" fmla="*/ 212 w 10000"/>
                    <a:gd name="connsiteY40" fmla="*/ 1333 h 10000"/>
                    <a:gd name="connsiteX41" fmla="*/ 356 w 10000"/>
                    <a:gd name="connsiteY41" fmla="*/ 1926 h 10000"/>
                    <a:gd name="connsiteX42" fmla="*/ 0 w 10000"/>
                    <a:gd name="connsiteY42" fmla="*/ 2148 h 10000"/>
                    <a:gd name="connsiteX43" fmla="*/ 212 w 10000"/>
                    <a:gd name="connsiteY43" fmla="*/ 2519 h 10000"/>
                    <a:gd name="connsiteX44" fmla="*/ 144 w 10000"/>
                    <a:gd name="connsiteY44" fmla="*/ 2963 h 10000"/>
                    <a:gd name="connsiteX45" fmla="*/ 788 w 10000"/>
                    <a:gd name="connsiteY45" fmla="*/ 3259 h 10000"/>
                    <a:gd name="connsiteX46" fmla="*/ 644 w 10000"/>
                    <a:gd name="connsiteY46" fmla="*/ 3630 h 10000"/>
                    <a:gd name="connsiteX47" fmla="*/ 788 w 10000"/>
                    <a:gd name="connsiteY47" fmla="*/ 3630 h 10000"/>
                    <a:gd name="connsiteX48" fmla="*/ 1144 w 10000"/>
                    <a:gd name="connsiteY48" fmla="*/ 3481 h 10000"/>
                    <a:gd name="connsiteX49" fmla="*/ 1356 w 10000"/>
                    <a:gd name="connsiteY49" fmla="*/ 3185 h 10000"/>
                    <a:gd name="connsiteX50" fmla="*/ 1500 w 10000"/>
                    <a:gd name="connsiteY50" fmla="*/ 3037 h 10000"/>
                    <a:gd name="connsiteX51" fmla="*/ 1712 w 10000"/>
                    <a:gd name="connsiteY51" fmla="*/ 2963 h 10000"/>
                    <a:gd name="connsiteX52" fmla="*/ 2068 w 10000"/>
                    <a:gd name="connsiteY52" fmla="*/ 3111 h 10000"/>
                    <a:gd name="connsiteX53" fmla="*/ 2212 w 10000"/>
                    <a:gd name="connsiteY53" fmla="*/ 3259 h 10000"/>
                    <a:gd name="connsiteX54" fmla="*/ 2356 w 10000"/>
                    <a:gd name="connsiteY54" fmla="*/ 3407 h 10000"/>
                    <a:gd name="connsiteX55" fmla="*/ 2644 w 10000"/>
                    <a:gd name="connsiteY55" fmla="*/ 3407 h 10000"/>
                    <a:gd name="connsiteX56" fmla="*/ 2788 w 10000"/>
                    <a:gd name="connsiteY56" fmla="*/ 3556 h 10000"/>
                    <a:gd name="connsiteX57" fmla="*/ 2856 w 10000"/>
                    <a:gd name="connsiteY57" fmla="*/ 3926 h 10000"/>
                    <a:gd name="connsiteX58" fmla="*/ 3068 w 10000"/>
                    <a:gd name="connsiteY58" fmla="*/ 4370 h 10000"/>
                    <a:gd name="connsiteX59" fmla="*/ 3144 w 10000"/>
                    <a:gd name="connsiteY59" fmla="*/ 4593 h 10000"/>
                    <a:gd name="connsiteX60" fmla="*/ 3356 w 10000"/>
                    <a:gd name="connsiteY60" fmla="*/ 4741 h 10000"/>
                    <a:gd name="connsiteX61" fmla="*/ 3644 w 10000"/>
                    <a:gd name="connsiteY61" fmla="*/ 5111 h 10000"/>
                    <a:gd name="connsiteX62" fmla="*/ 5144 w 10000"/>
                    <a:gd name="connsiteY62" fmla="*/ 6296 h 10000"/>
                    <a:gd name="connsiteX63" fmla="*/ 6000 w 10000"/>
                    <a:gd name="connsiteY63" fmla="*/ 6593 h 10000"/>
                    <a:gd name="connsiteX64" fmla="*/ 6288 w 10000"/>
                    <a:gd name="connsiteY64" fmla="*/ 6889 h 10000"/>
                    <a:gd name="connsiteX65" fmla="*/ 6500 w 10000"/>
                    <a:gd name="connsiteY65" fmla="*/ 6889 h 10000"/>
                    <a:gd name="connsiteX66" fmla="*/ 6568 w 10000"/>
                    <a:gd name="connsiteY66" fmla="*/ 6963 h 10000"/>
                    <a:gd name="connsiteX67" fmla="*/ 6568 w 10000"/>
                    <a:gd name="connsiteY67" fmla="*/ 7111 h 10000"/>
                    <a:gd name="connsiteX68" fmla="*/ 6856 w 10000"/>
                    <a:gd name="connsiteY68" fmla="*/ 7111 h 10000"/>
                    <a:gd name="connsiteX69" fmla="*/ 7000 w 10000"/>
                    <a:gd name="connsiteY69" fmla="*/ 7407 h 10000"/>
                    <a:gd name="connsiteX70" fmla="*/ 7212 w 10000"/>
                    <a:gd name="connsiteY70" fmla="*/ 7630 h 10000"/>
                    <a:gd name="connsiteX71" fmla="*/ 7568 w 10000"/>
                    <a:gd name="connsiteY71" fmla="*/ 7778 h 10000"/>
                    <a:gd name="connsiteX72" fmla="*/ 7856 w 10000"/>
                    <a:gd name="connsiteY72" fmla="*/ 7926 h 10000"/>
                    <a:gd name="connsiteX73" fmla="*/ 8000 w 10000"/>
                    <a:gd name="connsiteY73" fmla="*/ 8370 h 10000"/>
                    <a:gd name="connsiteX74" fmla="*/ 8288 w 10000"/>
                    <a:gd name="connsiteY74" fmla="*/ 9111 h 10000"/>
                    <a:gd name="connsiteX75" fmla="*/ 8068 w 10000"/>
                    <a:gd name="connsiteY75" fmla="*/ 9111 h 10000"/>
                    <a:gd name="connsiteX76" fmla="*/ 7924 w 10000"/>
                    <a:gd name="connsiteY76" fmla="*/ 9259 h 10000"/>
                    <a:gd name="connsiteX77" fmla="*/ 7924 w 10000"/>
                    <a:gd name="connsiteY77" fmla="*/ 9407 h 10000"/>
                    <a:gd name="connsiteX78" fmla="*/ 7856 w 10000"/>
                    <a:gd name="connsiteY78" fmla="*/ 9630 h 10000"/>
                    <a:gd name="connsiteX79" fmla="*/ 7788 w 10000"/>
                    <a:gd name="connsiteY79" fmla="*/ 9778 h 10000"/>
                    <a:gd name="connsiteX80" fmla="*/ 7924 w 10000"/>
                    <a:gd name="connsiteY80" fmla="*/ 9926 h 10000"/>
                    <a:gd name="connsiteX81" fmla="*/ 8068 w 10000"/>
                    <a:gd name="connsiteY81" fmla="*/ 10000 h 10000"/>
                    <a:gd name="connsiteX82" fmla="*/ 8288 w 10000"/>
                    <a:gd name="connsiteY82" fmla="*/ 9926 h 10000"/>
                    <a:gd name="connsiteX83" fmla="*/ 8424 w 10000"/>
                    <a:gd name="connsiteY83" fmla="*/ 9630 h 10000"/>
                    <a:gd name="connsiteX84" fmla="*/ 8568 w 10000"/>
                    <a:gd name="connsiteY84" fmla="*/ 9259 h 10000"/>
                    <a:gd name="connsiteX85" fmla="*/ 8712 w 10000"/>
                    <a:gd name="connsiteY85" fmla="*/ 8889 h 10000"/>
                    <a:gd name="connsiteX86" fmla="*/ 9068 w 10000"/>
                    <a:gd name="connsiteY86" fmla="*/ 8815 h 10000"/>
                    <a:gd name="connsiteX87" fmla="*/ 9068 w 10000"/>
                    <a:gd name="connsiteY87" fmla="*/ 8370 h 10000"/>
                    <a:gd name="connsiteX88" fmla="*/ 8924 w 10000"/>
                    <a:gd name="connsiteY88" fmla="*/ 8222 h 10000"/>
                    <a:gd name="connsiteX89" fmla="*/ 8712 w 10000"/>
                    <a:gd name="connsiteY89" fmla="*/ 8148 h 10000"/>
                    <a:gd name="connsiteX90" fmla="*/ 8500 w 10000"/>
                    <a:gd name="connsiteY90" fmla="*/ 8000 h 10000"/>
                    <a:gd name="connsiteX91" fmla="*/ 8424 w 10000"/>
                    <a:gd name="connsiteY91" fmla="*/ 7852 h 10000"/>
                    <a:gd name="connsiteX92" fmla="*/ 8568 w 10000"/>
                    <a:gd name="connsiteY92" fmla="*/ 7407 h 10000"/>
                    <a:gd name="connsiteX93" fmla="*/ 8712 w 10000"/>
                    <a:gd name="connsiteY93" fmla="*/ 7185 h 10000"/>
                    <a:gd name="connsiteX94" fmla="*/ 8856 w 10000"/>
                    <a:gd name="connsiteY94" fmla="*/ 7111 h 10000"/>
                    <a:gd name="connsiteX95" fmla="*/ 9356 w 10000"/>
                    <a:gd name="connsiteY95" fmla="*/ 7185 h 10000"/>
                    <a:gd name="connsiteX96" fmla="*/ 9712 w 10000"/>
                    <a:gd name="connsiteY96" fmla="*/ 7333 h 10000"/>
                    <a:gd name="connsiteX97" fmla="*/ 10000 w 10000"/>
                    <a:gd name="connsiteY97" fmla="*/ 7630 h 10000"/>
                    <a:gd name="connsiteX98" fmla="*/ 10000 w 10000"/>
                    <a:gd name="connsiteY98" fmla="*/ 7259 h 10000"/>
                    <a:gd name="connsiteX99" fmla="*/ 9788 w 10000"/>
                    <a:gd name="connsiteY99" fmla="*/ 6963 h 10000"/>
                    <a:gd name="connsiteX0" fmla="*/ 9788 w 10000"/>
                    <a:gd name="connsiteY0" fmla="*/ 6963 h 10000"/>
                    <a:gd name="connsiteX1" fmla="*/ 9500 w 10000"/>
                    <a:gd name="connsiteY1" fmla="*/ 6741 h 10000"/>
                    <a:gd name="connsiteX2" fmla="*/ 9212 w 10000"/>
                    <a:gd name="connsiteY2" fmla="*/ 6593 h 10000"/>
                    <a:gd name="connsiteX3" fmla="*/ 8500 w 10000"/>
                    <a:gd name="connsiteY3" fmla="*/ 6222 h 10000"/>
                    <a:gd name="connsiteX4" fmla="*/ 7788 w 10000"/>
                    <a:gd name="connsiteY4" fmla="*/ 5852 h 10000"/>
                    <a:gd name="connsiteX5" fmla="*/ 7924 w 10000"/>
                    <a:gd name="connsiteY5" fmla="*/ 5704 h 10000"/>
                    <a:gd name="connsiteX6" fmla="*/ 7856 w 10000"/>
                    <a:gd name="connsiteY6" fmla="*/ 5556 h 10000"/>
                    <a:gd name="connsiteX7" fmla="*/ 7644 w 10000"/>
                    <a:gd name="connsiteY7" fmla="*/ 5407 h 10000"/>
                    <a:gd name="connsiteX8" fmla="*/ 7356 w 10000"/>
                    <a:gd name="connsiteY8" fmla="*/ 5481 h 10000"/>
                    <a:gd name="connsiteX9" fmla="*/ 6924 w 10000"/>
                    <a:gd name="connsiteY9" fmla="*/ 5481 h 10000"/>
                    <a:gd name="connsiteX10" fmla="*/ 6568 w 10000"/>
                    <a:gd name="connsiteY10" fmla="*/ 5259 h 10000"/>
                    <a:gd name="connsiteX11" fmla="*/ 6212 w 10000"/>
                    <a:gd name="connsiteY11" fmla="*/ 4889 h 10000"/>
                    <a:gd name="connsiteX12" fmla="*/ 6000 w 10000"/>
                    <a:gd name="connsiteY12" fmla="*/ 4519 h 10000"/>
                    <a:gd name="connsiteX13" fmla="*/ 5788 w 10000"/>
                    <a:gd name="connsiteY13" fmla="*/ 4148 h 10000"/>
                    <a:gd name="connsiteX14" fmla="*/ 5432 w 10000"/>
                    <a:gd name="connsiteY14" fmla="*/ 3778 h 10000"/>
                    <a:gd name="connsiteX15" fmla="*/ 4712 w 10000"/>
                    <a:gd name="connsiteY15" fmla="*/ 3185 h 10000"/>
                    <a:gd name="connsiteX16" fmla="*/ 4432 w 10000"/>
                    <a:gd name="connsiteY16" fmla="*/ 2741 h 10000"/>
                    <a:gd name="connsiteX17" fmla="*/ 4432 w 10000"/>
                    <a:gd name="connsiteY17" fmla="*/ 2593 h 10000"/>
                    <a:gd name="connsiteX18" fmla="*/ 4568 w 10000"/>
                    <a:gd name="connsiteY18" fmla="*/ 2370 h 10000"/>
                    <a:gd name="connsiteX19" fmla="*/ 4644 w 10000"/>
                    <a:gd name="connsiteY19" fmla="*/ 2222 h 10000"/>
                    <a:gd name="connsiteX20" fmla="*/ 4568 w 10000"/>
                    <a:gd name="connsiteY20" fmla="*/ 2074 h 10000"/>
                    <a:gd name="connsiteX21" fmla="*/ 4500 w 10000"/>
                    <a:gd name="connsiteY21" fmla="*/ 2000 h 10000"/>
                    <a:gd name="connsiteX22" fmla="*/ 4500 w 10000"/>
                    <a:gd name="connsiteY22" fmla="*/ 1852 h 10000"/>
                    <a:gd name="connsiteX23" fmla="*/ 4712 w 10000"/>
                    <a:gd name="connsiteY23" fmla="*/ 1704 h 10000"/>
                    <a:gd name="connsiteX24" fmla="*/ 5432 w 10000"/>
                    <a:gd name="connsiteY24" fmla="*/ 1407 h 10000"/>
                    <a:gd name="connsiteX25" fmla="*/ 5500 w 10000"/>
                    <a:gd name="connsiteY25" fmla="*/ 1333 h 10000"/>
                    <a:gd name="connsiteX26" fmla="*/ 5432 w 10000"/>
                    <a:gd name="connsiteY26" fmla="*/ 815 h 10000"/>
                    <a:gd name="connsiteX27" fmla="*/ 5500 w 10000"/>
                    <a:gd name="connsiteY27" fmla="*/ 519 h 10000"/>
                    <a:gd name="connsiteX28" fmla="*/ 4500 w 10000"/>
                    <a:gd name="connsiteY28" fmla="*/ 222 h 10000"/>
                    <a:gd name="connsiteX29" fmla="*/ 4356 w 10000"/>
                    <a:gd name="connsiteY29" fmla="*/ 0 h 10000"/>
                    <a:gd name="connsiteX30" fmla="*/ 3712 w 10000"/>
                    <a:gd name="connsiteY30" fmla="*/ 74 h 10000"/>
                    <a:gd name="connsiteX31" fmla="*/ 3432 w 10000"/>
                    <a:gd name="connsiteY31" fmla="*/ 370 h 10000"/>
                    <a:gd name="connsiteX32" fmla="*/ 3144 w 10000"/>
                    <a:gd name="connsiteY32" fmla="*/ 296 h 10000"/>
                    <a:gd name="connsiteX33" fmla="*/ 3000 w 10000"/>
                    <a:gd name="connsiteY33" fmla="*/ 593 h 10000"/>
                    <a:gd name="connsiteX34" fmla="*/ 2712 w 10000"/>
                    <a:gd name="connsiteY34" fmla="*/ 593 h 10000"/>
                    <a:gd name="connsiteX35" fmla="*/ 2500 w 10000"/>
                    <a:gd name="connsiteY35" fmla="*/ 741 h 10000"/>
                    <a:gd name="connsiteX36" fmla="*/ 2144 w 10000"/>
                    <a:gd name="connsiteY36" fmla="*/ 667 h 10000"/>
                    <a:gd name="connsiteX37" fmla="*/ 1932 w 10000"/>
                    <a:gd name="connsiteY37" fmla="*/ 1407 h 10000"/>
                    <a:gd name="connsiteX38" fmla="*/ 1356 w 10000"/>
                    <a:gd name="connsiteY38" fmla="*/ 667 h 10000"/>
                    <a:gd name="connsiteX39" fmla="*/ 1000 w 10000"/>
                    <a:gd name="connsiteY39" fmla="*/ 1259 h 10000"/>
                    <a:gd name="connsiteX40" fmla="*/ 212 w 10000"/>
                    <a:gd name="connsiteY40" fmla="*/ 1333 h 10000"/>
                    <a:gd name="connsiteX41" fmla="*/ 356 w 10000"/>
                    <a:gd name="connsiteY41" fmla="*/ 1926 h 10000"/>
                    <a:gd name="connsiteX42" fmla="*/ 0 w 10000"/>
                    <a:gd name="connsiteY42" fmla="*/ 2148 h 10000"/>
                    <a:gd name="connsiteX43" fmla="*/ 212 w 10000"/>
                    <a:gd name="connsiteY43" fmla="*/ 2519 h 10000"/>
                    <a:gd name="connsiteX44" fmla="*/ 144 w 10000"/>
                    <a:gd name="connsiteY44" fmla="*/ 2963 h 10000"/>
                    <a:gd name="connsiteX45" fmla="*/ 788 w 10000"/>
                    <a:gd name="connsiteY45" fmla="*/ 3259 h 10000"/>
                    <a:gd name="connsiteX46" fmla="*/ 644 w 10000"/>
                    <a:gd name="connsiteY46" fmla="*/ 3630 h 10000"/>
                    <a:gd name="connsiteX47" fmla="*/ 788 w 10000"/>
                    <a:gd name="connsiteY47" fmla="*/ 3630 h 10000"/>
                    <a:gd name="connsiteX48" fmla="*/ 1144 w 10000"/>
                    <a:gd name="connsiteY48" fmla="*/ 3481 h 10000"/>
                    <a:gd name="connsiteX49" fmla="*/ 1356 w 10000"/>
                    <a:gd name="connsiteY49" fmla="*/ 3185 h 10000"/>
                    <a:gd name="connsiteX50" fmla="*/ 1500 w 10000"/>
                    <a:gd name="connsiteY50" fmla="*/ 3037 h 10000"/>
                    <a:gd name="connsiteX51" fmla="*/ 1712 w 10000"/>
                    <a:gd name="connsiteY51" fmla="*/ 2963 h 10000"/>
                    <a:gd name="connsiteX52" fmla="*/ 2068 w 10000"/>
                    <a:gd name="connsiteY52" fmla="*/ 3111 h 10000"/>
                    <a:gd name="connsiteX53" fmla="*/ 2212 w 10000"/>
                    <a:gd name="connsiteY53" fmla="*/ 3259 h 10000"/>
                    <a:gd name="connsiteX54" fmla="*/ 2356 w 10000"/>
                    <a:gd name="connsiteY54" fmla="*/ 3407 h 10000"/>
                    <a:gd name="connsiteX55" fmla="*/ 2644 w 10000"/>
                    <a:gd name="connsiteY55" fmla="*/ 3407 h 10000"/>
                    <a:gd name="connsiteX56" fmla="*/ 2788 w 10000"/>
                    <a:gd name="connsiteY56" fmla="*/ 3556 h 10000"/>
                    <a:gd name="connsiteX57" fmla="*/ 2856 w 10000"/>
                    <a:gd name="connsiteY57" fmla="*/ 3926 h 10000"/>
                    <a:gd name="connsiteX58" fmla="*/ 3068 w 10000"/>
                    <a:gd name="connsiteY58" fmla="*/ 4370 h 10000"/>
                    <a:gd name="connsiteX59" fmla="*/ 3144 w 10000"/>
                    <a:gd name="connsiteY59" fmla="*/ 4593 h 10000"/>
                    <a:gd name="connsiteX60" fmla="*/ 3356 w 10000"/>
                    <a:gd name="connsiteY60" fmla="*/ 4741 h 10000"/>
                    <a:gd name="connsiteX61" fmla="*/ 3644 w 10000"/>
                    <a:gd name="connsiteY61" fmla="*/ 5111 h 10000"/>
                    <a:gd name="connsiteX62" fmla="*/ 6000 w 10000"/>
                    <a:gd name="connsiteY62" fmla="*/ 6593 h 10000"/>
                    <a:gd name="connsiteX63" fmla="*/ 6288 w 10000"/>
                    <a:gd name="connsiteY63" fmla="*/ 6889 h 10000"/>
                    <a:gd name="connsiteX64" fmla="*/ 6500 w 10000"/>
                    <a:gd name="connsiteY64" fmla="*/ 6889 h 10000"/>
                    <a:gd name="connsiteX65" fmla="*/ 6568 w 10000"/>
                    <a:gd name="connsiteY65" fmla="*/ 6963 h 10000"/>
                    <a:gd name="connsiteX66" fmla="*/ 6568 w 10000"/>
                    <a:gd name="connsiteY66" fmla="*/ 7111 h 10000"/>
                    <a:gd name="connsiteX67" fmla="*/ 6856 w 10000"/>
                    <a:gd name="connsiteY67" fmla="*/ 7111 h 10000"/>
                    <a:gd name="connsiteX68" fmla="*/ 7000 w 10000"/>
                    <a:gd name="connsiteY68" fmla="*/ 7407 h 10000"/>
                    <a:gd name="connsiteX69" fmla="*/ 7212 w 10000"/>
                    <a:gd name="connsiteY69" fmla="*/ 7630 h 10000"/>
                    <a:gd name="connsiteX70" fmla="*/ 7568 w 10000"/>
                    <a:gd name="connsiteY70" fmla="*/ 7778 h 10000"/>
                    <a:gd name="connsiteX71" fmla="*/ 7856 w 10000"/>
                    <a:gd name="connsiteY71" fmla="*/ 7926 h 10000"/>
                    <a:gd name="connsiteX72" fmla="*/ 8000 w 10000"/>
                    <a:gd name="connsiteY72" fmla="*/ 8370 h 10000"/>
                    <a:gd name="connsiteX73" fmla="*/ 8288 w 10000"/>
                    <a:gd name="connsiteY73" fmla="*/ 9111 h 10000"/>
                    <a:gd name="connsiteX74" fmla="*/ 8068 w 10000"/>
                    <a:gd name="connsiteY74" fmla="*/ 9111 h 10000"/>
                    <a:gd name="connsiteX75" fmla="*/ 7924 w 10000"/>
                    <a:gd name="connsiteY75" fmla="*/ 9259 h 10000"/>
                    <a:gd name="connsiteX76" fmla="*/ 7924 w 10000"/>
                    <a:gd name="connsiteY76" fmla="*/ 9407 h 10000"/>
                    <a:gd name="connsiteX77" fmla="*/ 7856 w 10000"/>
                    <a:gd name="connsiteY77" fmla="*/ 9630 h 10000"/>
                    <a:gd name="connsiteX78" fmla="*/ 7788 w 10000"/>
                    <a:gd name="connsiteY78" fmla="*/ 9778 h 10000"/>
                    <a:gd name="connsiteX79" fmla="*/ 7924 w 10000"/>
                    <a:gd name="connsiteY79" fmla="*/ 9926 h 10000"/>
                    <a:gd name="connsiteX80" fmla="*/ 8068 w 10000"/>
                    <a:gd name="connsiteY80" fmla="*/ 10000 h 10000"/>
                    <a:gd name="connsiteX81" fmla="*/ 8288 w 10000"/>
                    <a:gd name="connsiteY81" fmla="*/ 9926 h 10000"/>
                    <a:gd name="connsiteX82" fmla="*/ 8424 w 10000"/>
                    <a:gd name="connsiteY82" fmla="*/ 9630 h 10000"/>
                    <a:gd name="connsiteX83" fmla="*/ 8568 w 10000"/>
                    <a:gd name="connsiteY83" fmla="*/ 9259 h 10000"/>
                    <a:gd name="connsiteX84" fmla="*/ 8712 w 10000"/>
                    <a:gd name="connsiteY84" fmla="*/ 8889 h 10000"/>
                    <a:gd name="connsiteX85" fmla="*/ 9068 w 10000"/>
                    <a:gd name="connsiteY85" fmla="*/ 8815 h 10000"/>
                    <a:gd name="connsiteX86" fmla="*/ 9068 w 10000"/>
                    <a:gd name="connsiteY86" fmla="*/ 8370 h 10000"/>
                    <a:gd name="connsiteX87" fmla="*/ 8924 w 10000"/>
                    <a:gd name="connsiteY87" fmla="*/ 8222 h 10000"/>
                    <a:gd name="connsiteX88" fmla="*/ 8712 w 10000"/>
                    <a:gd name="connsiteY88" fmla="*/ 8148 h 10000"/>
                    <a:gd name="connsiteX89" fmla="*/ 8500 w 10000"/>
                    <a:gd name="connsiteY89" fmla="*/ 8000 h 10000"/>
                    <a:gd name="connsiteX90" fmla="*/ 8424 w 10000"/>
                    <a:gd name="connsiteY90" fmla="*/ 7852 h 10000"/>
                    <a:gd name="connsiteX91" fmla="*/ 8568 w 10000"/>
                    <a:gd name="connsiteY91" fmla="*/ 7407 h 10000"/>
                    <a:gd name="connsiteX92" fmla="*/ 8712 w 10000"/>
                    <a:gd name="connsiteY92" fmla="*/ 7185 h 10000"/>
                    <a:gd name="connsiteX93" fmla="*/ 8856 w 10000"/>
                    <a:gd name="connsiteY93" fmla="*/ 7111 h 10000"/>
                    <a:gd name="connsiteX94" fmla="*/ 9356 w 10000"/>
                    <a:gd name="connsiteY94" fmla="*/ 7185 h 10000"/>
                    <a:gd name="connsiteX95" fmla="*/ 9712 w 10000"/>
                    <a:gd name="connsiteY95" fmla="*/ 7333 h 10000"/>
                    <a:gd name="connsiteX96" fmla="*/ 10000 w 10000"/>
                    <a:gd name="connsiteY96" fmla="*/ 7630 h 10000"/>
                    <a:gd name="connsiteX97" fmla="*/ 10000 w 10000"/>
                    <a:gd name="connsiteY97" fmla="*/ 7259 h 10000"/>
                    <a:gd name="connsiteX98" fmla="*/ 9788 w 10000"/>
                    <a:gd name="connsiteY98" fmla="*/ 6963 h 10000"/>
                    <a:gd name="connsiteX0" fmla="*/ 9788 w 10000"/>
                    <a:gd name="connsiteY0" fmla="*/ 6963 h 10000"/>
                    <a:gd name="connsiteX1" fmla="*/ 9500 w 10000"/>
                    <a:gd name="connsiteY1" fmla="*/ 6741 h 10000"/>
                    <a:gd name="connsiteX2" fmla="*/ 9212 w 10000"/>
                    <a:gd name="connsiteY2" fmla="*/ 6593 h 10000"/>
                    <a:gd name="connsiteX3" fmla="*/ 8500 w 10000"/>
                    <a:gd name="connsiteY3" fmla="*/ 6222 h 10000"/>
                    <a:gd name="connsiteX4" fmla="*/ 7788 w 10000"/>
                    <a:gd name="connsiteY4" fmla="*/ 5852 h 10000"/>
                    <a:gd name="connsiteX5" fmla="*/ 7924 w 10000"/>
                    <a:gd name="connsiteY5" fmla="*/ 5704 h 10000"/>
                    <a:gd name="connsiteX6" fmla="*/ 7856 w 10000"/>
                    <a:gd name="connsiteY6" fmla="*/ 5556 h 10000"/>
                    <a:gd name="connsiteX7" fmla="*/ 7644 w 10000"/>
                    <a:gd name="connsiteY7" fmla="*/ 5407 h 10000"/>
                    <a:gd name="connsiteX8" fmla="*/ 7356 w 10000"/>
                    <a:gd name="connsiteY8" fmla="*/ 5481 h 10000"/>
                    <a:gd name="connsiteX9" fmla="*/ 6924 w 10000"/>
                    <a:gd name="connsiteY9" fmla="*/ 5481 h 10000"/>
                    <a:gd name="connsiteX10" fmla="*/ 6568 w 10000"/>
                    <a:gd name="connsiteY10" fmla="*/ 5259 h 10000"/>
                    <a:gd name="connsiteX11" fmla="*/ 6212 w 10000"/>
                    <a:gd name="connsiteY11" fmla="*/ 4889 h 10000"/>
                    <a:gd name="connsiteX12" fmla="*/ 6000 w 10000"/>
                    <a:gd name="connsiteY12" fmla="*/ 4519 h 10000"/>
                    <a:gd name="connsiteX13" fmla="*/ 5788 w 10000"/>
                    <a:gd name="connsiteY13" fmla="*/ 4148 h 10000"/>
                    <a:gd name="connsiteX14" fmla="*/ 5432 w 10000"/>
                    <a:gd name="connsiteY14" fmla="*/ 3778 h 10000"/>
                    <a:gd name="connsiteX15" fmla="*/ 4712 w 10000"/>
                    <a:gd name="connsiteY15" fmla="*/ 3185 h 10000"/>
                    <a:gd name="connsiteX16" fmla="*/ 4432 w 10000"/>
                    <a:gd name="connsiteY16" fmla="*/ 2741 h 10000"/>
                    <a:gd name="connsiteX17" fmla="*/ 4432 w 10000"/>
                    <a:gd name="connsiteY17" fmla="*/ 2593 h 10000"/>
                    <a:gd name="connsiteX18" fmla="*/ 4568 w 10000"/>
                    <a:gd name="connsiteY18" fmla="*/ 2370 h 10000"/>
                    <a:gd name="connsiteX19" fmla="*/ 4644 w 10000"/>
                    <a:gd name="connsiteY19" fmla="*/ 2222 h 10000"/>
                    <a:gd name="connsiteX20" fmla="*/ 4568 w 10000"/>
                    <a:gd name="connsiteY20" fmla="*/ 2074 h 10000"/>
                    <a:gd name="connsiteX21" fmla="*/ 4500 w 10000"/>
                    <a:gd name="connsiteY21" fmla="*/ 2000 h 10000"/>
                    <a:gd name="connsiteX22" fmla="*/ 4500 w 10000"/>
                    <a:gd name="connsiteY22" fmla="*/ 1852 h 10000"/>
                    <a:gd name="connsiteX23" fmla="*/ 4712 w 10000"/>
                    <a:gd name="connsiteY23" fmla="*/ 1704 h 10000"/>
                    <a:gd name="connsiteX24" fmla="*/ 5432 w 10000"/>
                    <a:gd name="connsiteY24" fmla="*/ 1407 h 10000"/>
                    <a:gd name="connsiteX25" fmla="*/ 5500 w 10000"/>
                    <a:gd name="connsiteY25" fmla="*/ 1333 h 10000"/>
                    <a:gd name="connsiteX26" fmla="*/ 5432 w 10000"/>
                    <a:gd name="connsiteY26" fmla="*/ 815 h 10000"/>
                    <a:gd name="connsiteX27" fmla="*/ 5500 w 10000"/>
                    <a:gd name="connsiteY27" fmla="*/ 519 h 10000"/>
                    <a:gd name="connsiteX28" fmla="*/ 4500 w 10000"/>
                    <a:gd name="connsiteY28" fmla="*/ 222 h 10000"/>
                    <a:gd name="connsiteX29" fmla="*/ 4356 w 10000"/>
                    <a:gd name="connsiteY29" fmla="*/ 0 h 10000"/>
                    <a:gd name="connsiteX30" fmla="*/ 3712 w 10000"/>
                    <a:gd name="connsiteY30" fmla="*/ 74 h 10000"/>
                    <a:gd name="connsiteX31" fmla="*/ 3432 w 10000"/>
                    <a:gd name="connsiteY31" fmla="*/ 370 h 10000"/>
                    <a:gd name="connsiteX32" fmla="*/ 3144 w 10000"/>
                    <a:gd name="connsiteY32" fmla="*/ 296 h 10000"/>
                    <a:gd name="connsiteX33" fmla="*/ 3000 w 10000"/>
                    <a:gd name="connsiteY33" fmla="*/ 593 h 10000"/>
                    <a:gd name="connsiteX34" fmla="*/ 2712 w 10000"/>
                    <a:gd name="connsiteY34" fmla="*/ 593 h 10000"/>
                    <a:gd name="connsiteX35" fmla="*/ 2500 w 10000"/>
                    <a:gd name="connsiteY35" fmla="*/ 741 h 10000"/>
                    <a:gd name="connsiteX36" fmla="*/ 2144 w 10000"/>
                    <a:gd name="connsiteY36" fmla="*/ 667 h 10000"/>
                    <a:gd name="connsiteX37" fmla="*/ 1932 w 10000"/>
                    <a:gd name="connsiteY37" fmla="*/ 1407 h 10000"/>
                    <a:gd name="connsiteX38" fmla="*/ 1356 w 10000"/>
                    <a:gd name="connsiteY38" fmla="*/ 667 h 10000"/>
                    <a:gd name="connsiteX39" fmla="*/ 1000 w 10000"/>
                    <a:gd name="connsiteY39" fmla="*/ 1259 h 10000"/>
                    <a:gd name="connsiteX40" fmla="*/ 212 w 10000"/>
                    <a:gd name="connsiteY40" fmla="*/ 1333 h 10000"/>
                    <a:gd name="connsiteX41" fmla="*/ 356 w 10000"/>
                    <a:gd name="connsiteY41" fmla="*/ 1926 h 10000"/>
                    <a:gd name="connsiteX42" fmla="*/ 0 w 10000"/>
                    <a:gd name="connsiteY42" fmla="*/ 2148 h 10000"/>
                    <a:gd name="connsiteX43" fmla="*/ 212 w 10000"/>
                    <a:gd name="connsiteY43" fmla="*/ 2519 h 10000"/>
                    <a:gd name="connsiteX44" fmla="*/ 144 w 10000"/>
                    <a:gd name="connsiteY44" fmla="*/ 2963 h 10000"/>
                    <a:gd name="connsiteX45" fmla="*/ 788 w 10000"/>
                    <a:gd name="connsiteY45" fmla="*/ 3259 h 10000"/>
                    <a:gd name="connsiteX46" fmla="*/ 644 w 10000"/>
                    <a:gd name="connsiteY46" fmla="*/ 3630 h 10000"/>
                    <a:gd name="connsiteX47" fmla="*/ 788 w 10000"/>
                    <a:gd name="connsiteY47" fmla="*/ 3630 h 10000"/>
                    <a:gd name="connsiteX48" fmla="*/ 1144 w 10000"/>
                    <a:gd name="connsiteY48" fmla="*/ 3481 h 10000"/>
                    <a:gd name="connsiteX49" fmla="*/ 1356 w 10000"/>
                    <a:gd name="connsiteY49" fmla="*/ 3185 h 10000"/>
                    <a:gd name="connsiteX50" fmla="*/ 1500 w 10000"/>
                    <a:gd name="connsiteY50" fmla="*/ 3037 h 10000"/>
                    <a:gd name="connsiteX51" fmla="*/ 1712 w 10000"/>
                    <a:gd name="connsiteY51" fmla="*/ 2963 h 10000"/>
                    <a:gd name="connsiteX52" fmla="*/ 2068 w 10000"/>
                    <a:gd name="connsiteY52" fmla="*/ 3111 h 10000"/>
                    <a:gd name="connsiteX53" fmla="*/ 2212 w 10000"/>
                    <a:gd name="connsiteY53" fmla="*/ 3259 h 10000"/>
                    <a:gd name="connsiteX54" fmla="*/ 2356 w 10000"/>
                    <a:gd name="connsiteY54" fmla="*/ 3407 h 10000"/>
                    <a:gd name="connsiteX55" fmla="*/ 2644 w 10000"/>
                    <a:gd name="connsiteY55" fmla="*/ 3407 h 10000"/>
                    <a:gd name="connsiteX56" fmla="*/ 2788 w 10000"/>
                    <a:gd name="connsiteY56" fmla="*/ 3556 h 10000"/>
                    <a:gd name="connsiteX57" fmla="*/ 2856 w 10000"/>
                    <a:gd name="connsiteY57" fmla="*/ 3926 h 10000"/>
                    <a:gd name="connsiteX58" fmla="*/ 3068 w 10000"/>
                    <a:gd name="connsiteY58" fmla="*/ 4370 h 10000"/>
                    <a:gd name="connsiteX59" fmla="*/ 3144 w 10000"/>
                    <a:gd name="connsiteY59" fmla="*/ 4593 h 10000"/>
                    <a:gd name="connsiteX60" fmla="*/ 3356 w 10000"/>
                    <a:gd name="connsiteY60" fmla="*/ 4741 h 10000"/>
                    <a:gd name="connsiteX61" fmla="*/ 3644 w 10000"/>
                    <a:gd name="connsiteY61" fmla="*/ 5111 h 10000"/>
                    <a:gd name="connsiteX62" fmla="*/ 6288 w 10000"/>
                    <a:gd name="connsiteY62" fmla="*/ 6889 h 10000"/>
                    <a:gd name="connsiteX63" fmla="*/ 6500 w 10000"/>
                    <a:gd name="connsiteY63" fmla="*/ 6889 h 10000"/>
                    <a:gd name="connsiteX64" fmla="*/ 6568 w 10000"/>
                    <a:gd name="connsiteY64" fmla="*/ 6963 h 10000"/>
                    <a:gd name="connsiteX65" fmla="*/ 6568 w 10000"/>
                    <a:gd name="connsiteY65" fmla="*/ 7111 h 10000"/>
                    <a:gd name="connsiteX66" fmla="*/ 6856 w 10000"/>
                    <a:gd name="connsiteY66" fmla="*/ 7111 h 10000"/>
                    <a:gd name="connsiteX67" fmla="*/ 7000 w 10000"/>
                    <a:gd name="connsiteY67" fmla="*/ 7407 h 10000"/>
                    <a:gd name="connsiteX68" fmla="*/ 7212 w 10000"/>
                    <a:gd name="connsiteY68" fmla="*/ 7630 h 10000"/>
                    <a:gd name="connsiteX69" fmla="*/ 7568 w 10000"/>
                    <a:gd name="connsiteY69" fmla="*/ 7778 h 10000"/>
                    <a:gd name="connsiteX70" fmla="*/ 7856 w 10000"/>
                    <a:gd name="connsiteY70" fmla="*/ 7926 h 10000"/>
                    <a:gd name="connsiteX71" fmla="*/ 8000 w 10000"/>
                    <a:gd name="connsiteY71" fmla="*/ 8370 h 10000"/>
                    <a:gd name="connsiteX72" fmla="*/ 8288 w 10000"/>
                    <a:gd name="connsiteY72" fmla="*/ 9111 h 10000"/>
                    <a:gd name="connsiteX73" fmla="*/ 8068 w 10000"/>
                    <a:gd name="connsiteY73" fmla="*/ 9111 h 10000"/>
                    <a:gd name="connsiteX74" fmla="*/ 7924 w 10000"/>
                    <a:gd name="connsiteY74" fmla="*/ 9259 h 10000"/>
                    <a:gd name="connsiteX75" fmla="*/ 7924 w 10000"/>
                    <a:gd name="connsiteY75" fmla="*/ 9407 h 10000"/>
                    <a:gd name="connsiteX76" fmla="*/ 7856 w 10000"/>
                    <a:gd name="connsiteY76" fmla="*/ 9630 h 10000"/>
                    <a:gd name="connsiteX77" fmla="*/ 7788 w 10000"/>
                    <a:gd name="connsiteY77" fmla="*/ 9778 h 10000"/>
                    <a:gd name="connsiteX78" fmla="*/ 7924 w 10000"/>
                    <a:gd name="connsiteY78" fmla="*/ 9926 h 10000"/>
                    <a:gd name="connsiteX79" fmla="*/ 8068 w 10000"/>
                    <a:gd name="connsiteY79" fmla="*/ 10000 h 10000"/>
                    <a:gd name="connsiteX80" fmla="*/ 8288 w 10000"/>
                    <a:gd name="connsiteY80" fmla="*/ 9926 h 10000"/>
                    <a:gd name="connsiteX81" fmla="*/ 8424 w 10000"/>
                    <a:gd name="connsiteY81" fmla="*/ 9630 h 10000"/>
                    <a:gd name="connsiteX82" fmla="*/ 8568 w 10000"/>
                    <a:gd name="connsiteY82" fmla="*/ 9259 h 10000"/>
                    <a:gd name="connsiteX83" fmla="*/ 8712 w 10000"/>
                    <a:gd name="connsiteY83" fmla="*/ 8889 h 10000"/>
                    <a:gd name="connsiteX84" fmla="*/ 9068 w 10000"/>
                    <a:gd name="connsiteY84" fmla="*/ 8815 h 10000"/>
                    <a:gd name="connsiteX85" fmla="*/ 9068 w 10000"/>
                    <a:gd name="connsiteY85" fmla="*/ 8370 h 10000"/>
                    <a:gd name="connsiteX86" fmla="*/ 8924 w 10000"/>
                    <a:gd name="connsiteY86" fmla="*/ 8222 h 10000"/>
                    <a:gd name="connsiteX87" fmla="*/ 8712 w 10000"/>
                    <a:gd name="connsiteY87" fmla="*/ 8148 h 10000"/>
                    <a:gd name="connsiteX88" fmla="*/ 8500 w 10000"/>
                    <a:gd name="connsiteY88" fmla="*/ 8000 h 10000"/>
                    <a:gd name="connsiteX89" fmla="*/ 8424 w 10000"/>
                    <a:gd name="connsiteY89" fmla="*/ 7852 h 10000"/>
                    <a:gd name="connsiteX90" fmla="*/ 8568 w 10000"/>
                    <a:gd name="connsiteY90" fmla="*/ 7407 h 10000"/>
                    <a:gd name="connsiteX91" fmla="*/ 8712 w 10000"/>
                    <a:gd name="connsiteY91" fmla="*/ 7185 h 10000"/>
                    <a:gd name="connsiteX92" fmla="*/ 8856 w 10000"/>
                    <a:gd name="connsiteY92" fmla="*/ 7111 h 10000"/>
                    <a:gd name="connsiteX93" fmla="*/ 9356 w 10000"/>
                    <a:gd name="connsiteY93" fmla="*/ 7185 h 10000"/>
                    <a:gd name="connsiteX94" fmla="*/ 9712 w 10000"/>
                    <a:gd name="connsiteY94" fmla="*/ 7333 h 10000"/>
                    <a:gd name="connsiteX95" fmla="*/ 10000 w 10000"/>
                    <a:gd name="connsiteY95" fmla="*/ 7630 h 10000"/>
                    <a:gd name="connsiteX96" fmla="*/ 10000 w 10000"/>
                    <a:gd name="connsiteY96" fmla="*/ 7259 h 10000"/>
                    <a:gd name="connsiteX97" fmla="*/ 9788 w 10000"/>
                    <a:gd name="connsiteY97" fmla="*/ 6963 h 10000"/>
                    <a:gd name="connsiteX0" fmla="*/ 9788 w 10000"/>
                    <a:gd name="connsiteY0" fmla="*/ 6963 h 10000"/>
                    <a:gd name="connsiteX1" fmla="*/ 9500 w 10000"/>
                    <a:gd name="connsiteY1" fmla="*/ 6741 h 10000"/>
                    <a:gd name="connsiteX2" fmla="*/ 9212 w 10000"/>
                    <a:gd name="connsiteY2" fmla="*/ 6593 h 10000"/>
                    <a:gd name="connsiteX3" fmla="*/ 8500 w 10000"/>
                    <a:gd name="connsiteY3" fmla="*/ 6222 h 10000"/>
                    <a:gd name="connsiteX4" fmla="*/ 7788 w 10000"/>
                    <a:gd name="connsiteY4" fmla="*/ 5852 h 10000"/>
                    <a:gd name="connsiteX5" fmla="*/ 7924 w 10000"/>
                    <a:gd name="connsiteY5" fmla="*/ 5704 h 10000"/>
                    <a:gd name="connsiteX6" fmla="*/ 7856 w 10000"/>
                    <a:gd name="connsiteY6" fmla="*/ 5556 h 10000"/>
                    <a:gd name="connsiteX7" fmla="*/ 7644 w 10000"/>
                    <a:gd name="connsiteY7" fmla="*/ 5407 h 10000"/>
                    <a:gd name="connsiteX8" fmla="*/ 7356 w 10000"/>
                    <a:gd name="connsiteY8" fmla="*/ 5481 h 10000"/>
                    <a:gd name="connsiteX9" fmla="*/ 6924 w 10000"/>
                    <a:gd name="connsiteY9" fmla="*/ 5481 h 10000"/>
                    <a:gd name="connsiteX10" fmla="*/ 6568 w 10000"/>
                    <a:gd name="connsiteY10" fmla="*/ 5259 h 10000"/>
                    <a:gd name="connsiteX11" fmla="*/ 6212 w 10000"/>
                    <a:gd name="connsiteY11" fmla="*/ 4889 h 10000"/>
                    <a:gd name="connsiteX12" fmla="*/ 6000 w 10000"/>
                    <a:gd name="connsiteY12" fmla="*/ 4519 h 10000"/>
                    <a:gd name="connsiteX13" fmla="*/ 5788 w 10000"/>
                    <a:gd name="connsiteY13" fmla="*/ 4148 h 10000"/>
                    <a:gd name="connsiteX14" fmla="*/ 5432 w 10000"/>
                    <a:gd name="connsiteY14" fmla="*/ 3778 h 10000"/>
                    <a:gd name="connsiteX15" fmla="*/ 4712 w 10000"/>
                    <a:gd name="connsiteY15" fmla="*/ 3185 h 10000"/>
                    <a:gd name="connsiteX16" fmla="*/ 4432 w 10000"/>
                    <a:gd name="connsiteY16" fmla="*/ 2741 h 10000"/>
                    <a:gd name="connsiteX17" fmla="*/ 4432 w 10000"/>
                    <a:gd name="connsiteY17" fmla="*/ 2593 h 10000"/>
                    <a:gd name="connsiteX18" fmla="*/ 4568 w 10000"/>
                    <a:gd name="connsiteY18" fmla="*/ 2370 h 10000"/>
                    <a:gd name="connsiteX19" fmla="*/ 4644 w 10000"/>
                    <a:gd name="connsiteY19" fmla="*/ 2222 h 10000"/>
                    <a:gd name="connsiteX20" fmla="*/ 4568 w 10000"/>
                    <a:gd name="connsiteY20" fmla="*/ 2074 h 10000"/>
                    <a:gd name="connsiteX21" fmla="*/ 4500 w 10000"/>
                    <a:gd name="connsiteY21" fmla="*/ 2000 h 10000"/>
                    <a:gd name="connsiteX22" fmla="*/ 4500 w 10000"/>
                    <a:gd name="connsiteY22" fmla="*/ 1852 h 10000"/>
                    <a:gd name="connsiteX23" fmla="*/ 4712 w 10000"/>
                    <a:gd name="connsiteY23" fmla="*/ 1704 h 10000"/>
                    <a:gd name="connsiteX24" fmla="*/ 5432 w 10000"/>
                    <a:gd name="connsiteY24" fmla="*/ 1407 h 10000"/>
                    <a:gd name="connsiteX25" fmla="*/ 5500 w 10000"/>
                    <a:gd name="connsiteY25" fmla="*/ 1333 h 10000"/>
                    <a:gd name="connsiteX26" fmla="*/ 5432 w 10000"/>
                    <a:gd name="connsiteY26" fmla="*/ 815 h 10000"/>
                    <a:gd name="connsiteX27" fmla="*/ 5500 w 10000"/>
                    <a:gd name="connsiteY27" fmla="*/ 519 h 10000"/>
                    <a:gd name="connsiteX28" fmla="*/ 4500 w 10000"/>
                    <a:gd name="connsiteY28" fmla="*/ 222 h 10000"/>
                    <a:gd name="connsiteX29" fmla="*/ 4356 w 10000"/>
                    <a:gd name="connsiteY29" fmla="*/ 0 h 10000"/>
                    <a:gd name="connsiteX30" fmla="*/ 3712 w 10000"/>
                    <a:gd name="connsiteY30" fmla="*/ 74 h 10000"/>
                    <a:gd name="connsiteX31" fmla="*/ 3432 w 10000"/>
                    <a:gd name="connsiteY31" fmla="*/ 370 h 10000"/>
                    <a:gd name="connsiteX32" fmla="*/ 3144 w 10000"/>
                    <a:gd name="connsiteY32" fmla="*/ 296 h 10000"/>
                    <a:gd name="connsiteX33" fmla="*/ 3000 w 10000"/>
                    <a:gd name="connsiteY33" fmla="*/ 593 h 10000"/>
                    <a:gd name="connsiteX34" fmla="*/ 2712 w 10000"/>
                    <a:gd name="connsiteY34" fmla="*/ 593 h 10000"/>
                    <a:gd name="connsiteX35" fmla="*/ 2500 w 10000"/>
                    <a:gd name="connsiteY35" fmla="*/ 741 h 10000"/>
                    <a:gd name="connsiteX36" fmla="*/ 2144 w 10000"/>
                    <a:gd name="connsiteY36" fmla="*/ 667 h 10000"/>
                    <a:gd name="connsiteX37" fmla="*/ 1932 w 10000"/>
                    <a:gd name="connsiteY37" fmla="*/ 1407 h 10000"/>
                    <a:gd name="connsiteX38" fmla="*/ 1356 w 10000"/>
                    <a:gd name="connsiteY38" fmla="*/ 667 h 10000"/>
                    <a:gd name="connsiteX39" fmla="*/ 1000 w 10000"/>
                    <a:gd name="connsiteY39" fmla="*/ 1259 h 10000"/>
                    <a:gd name="connsiteX40" fmla="*/ 212 w 10000"/>
                    <a:gd name="connsiteY40" fmla="*/ 1333 h 10000"/>
                    <a:gd name="connsiteX41" fmla="*/ 356 w 10000"/>
                    <a:gd name="connsiteY41" fmla="*/ 1926 h 10000"/>
                    <a:gd name="connsiteX42" fmla="*/ 0 w 10000"/>
                    <a:gd name="connsiteY42" fmla="*/ 2148 h 10000"/>
                    <a:gd name="connsiteX43" fmla="*/ 212 w 10000"/>
                    <a:gd name="connsiteY43" fmla="*/ 2519 h 10000"/>
                    <a:gd name="connsiteX44" fmla="*/ 144 w 10000"/>
                    <a:gd name="connsiteY44" fmla="*/ 2963 h 10000"/>
                    <a:gd name="connsiteX45" fmla="*/ 788 w 10000"/>
                    <a:gd name="connsiteY45" fmla="*/ 3259 h 10000"/>
                    <a:gd name="connsiteX46" fmla="*/ 644 w 10000"/>
                    <a:gd name="connsiteY46" fmla="*/ 3630 h 10000"/>
                    <a:gd name="connsiteX47" fmla="*/ 788 w 10000"/>
                    <a:gd name="connsiteY47" fmla="*/ 3630 h 10000"/>
                    <a:gd name="connsiteX48" fmla="*/ 1144 w 10000"/>
                    <a:gd name="connsiteY48" fmla="*/ 3481 h 10000"/>
                    <a:gd name="connsiteX49" fmla="*/ 1356 w 10000"/>
                    <a:gd name="connsiteY49" fmla="*/ 3185 h 10000"/>
                    <a:gd name="connsiteX50" fmla="*/ 1500 w 10000"/>
                    <a:gd name="connsiteY50" fmla="*/ 3037 h 10000"/>
                    <a:gd name="connsiteX51" fmla="*/ 1712 w 10000"/>
                    <a:gd name="connsiteY51" fmla="*/ 2963 h 10000"/>
                    <a:gd name="connsiteX52" fmla="*/ 2068 w 10000"/>
                    <a:gd name="connsiteY52" fmla="*/ 3111 h 10000"/>
                    <a:gd name="connsiteX53" fmla="*/ 2212 w 10000"/>
                    <a:gd name="connsiteY53" fmla="*/ 3259 h 10000"/>
                    <a:gd name="connsiteX54" fmla="*/ 2356 w 10000"/>
                    <a:gd name="connsiteY54" fmla="*/ 3407 h 10000"/>
                    <a:gd name="connsiteX55" fmla="*/ 2644 w 10000"/>
                    <a:gd name="connsiteY55" fmla="*/ 3407 h 10000"/>
                    <a:gd name="connsiteX56" fmla="*/ 2788 w 10000"/>
                    <a:gd name="connsiteY56" fmla="*/ 3556 h 10000"/>
                    <a:gd name="connsiteX57" fmla="*/ 2856 w 10000"/>
                    <a:gd name="connsiteY57" fmla="*/ 3926 h 10000"/>
                    <a:gd name="connsiteX58" fmla="*/ 3068 w 10000"/>
                    <a:gd name="connsiteY58" fmla="*/ 4370 h 10000"/>
                    <a:gd name="connsiteX59" fmla="*/ 3144 w 10000"/>
                    <a:gd name="connsiteY59" fmla="*/ 4593 h 10000"/>
                    <a:gd name="connsiteX60" fmla="*/ 3356 w 10000"/>
                    <a:gd name="connsiteY60" fmla="*/ 4741 h 10000"/>
                    <a:gd name="connsiteX61" fmla="*/ 3644 w 10000"/>
                    <a:gd name="connsiteY61" fmla="*/ 5111 h 10000"/>
                    <a:gd name="connsiteX62" fmla="*/ 6288 w 10000"/>
                    <a:gd name="connsiteY62" fmla="*/ 6889 h 10000"/>
                    <a:gd name="connsiteX63" fmla="*/ 6500 w 10000"/>
                    <a:gd name="connsiteY63" fmla="*/ 6889 h 10000"/>
                    <a:gd name="connsiteX64" fmla="*/ 6568 w 10000"/>
                    <a:gd name="connsiteY64" fmla="*/ 6963 h 10000"/>
                    <a:gd name="connsiteX65" fmla="*/ 6856 w 10000"/>
                    <a:gd name="connsiteY65" fmla="*/ 7111 h 10000"/>
                    <a:gd name="connsiteX66" fmla="*/ 7000 w 10000"/>
                    <a:gd name="connsiteY66" fmla="*/ 7407 h 10000"/>
                    <a:gd name="connsiteX67" fmla="*/ 7212 w 10000"/>
                    <a:gd name="connsiteY67" fmla="*/ 7630 h 10000"/>
                    <a:gd name="connsiteX68" fmla="*/ 7568 w 10000"/>
                    <a:gd name="connsiteY68" fmla="*/ 7778 h 10000"/>
                    <a:gd name="connsiteX69" fmla="*/ 7856 w 10000"/>
                    <a:gd name="connsiteY69" fmla="*/ 7926 h 10000"/>
                    <a:gd name="connsiteX70" fmla="*/ 8000 w 10000"/>
                    <a:gd name="connsiteY70" fmla="*/ 8370 h 10000"/>
                    <a:gd name="connsiteX71" fmla="*/ 8288 w 10000"/>
                    <a:gd name="connsiteY71" fmla="*/ 9111 h 10000"/>
                    <a:gd name="connsiteX72" fmla="*/ 8068 w 10000"/>
                    <a:gd name="connsiteY72" fmla="*/ 9111 h 10000"/>
                    <a:gd name="connsiteX73" fmla="*/ 7924 w 10000"/>
                    <a:gd name="connsiteY73" fmla="*/ 9259 h 10000"/>
                    <a:gd name="connsiteX74" fmla="*/ 7924 w 10000"/>
                    <a:gd name="connsiteY74" fmla="*/ 9407 h 10000"/>
                    <a:gd name="connsiteX75" fmla="*/ 7856 w 10000"/>
                    <a:gd name="connsiteY75" fmla="*/ 9630 h 10000"/>
                    <a:gd name="connsiteX76" fmla="*/ 7788 w 10000"/>
                    <a:gd name="connsiteY76" fmla="*/ 9778 h 10000"/>
                    <a:gd name="connsiteX77" fmla="*/ 7924 w 10000"/>
                    <a:gd name="connsiteY77" fmla="*/ 9926 h 10000"/>
                    <a:gd name="connsiteX78" fmla="*/ 8068 w 10000"/>
                    <a:gd name="connsiteY78" fmla="*/ 10000 h 10000"/>
                    <a:gd name="connsiteX79" fmla="*/ 8288 w 10000"/>
                    <a:gd name="connsiteY79" fmla="*/ 9926 h 10000"/>
                    <a:gd name="connsiteX80" fmla="*/ 8424 w 10000"/>
                    <a:gd name="connsiteY80" fmla="*/ 9630 h 10000"/>
                    <a:gd name="connsiteX81" fmla="*/ 8568 w 10000"/>
                    <a:gd name="connsiteY81" fmla="*/ 9259 h 10000"/>
                    <a:gd name="connsiteX82" fmla="*/ 8712 w 10000"/>
                    <a:gd name="connsiteY82" fmla="*/ 8889 h 10000"/>
                    <a:gd name="connsiteX83" fmla="*/ 9068 w 10000"/>
                    <a:gd name="connsiteY83" fmla="*/ 8815 h 10000"/>
                    <a:gd name="connsiteX84" fmla="*/ 9068 w 10000"/>
                    <a:gd name="connsiteY84" fmla="*/ 8370 h 10000"/>
                    <a:gd name="connsiteX85" fmla="*/ 8924 w 10000"/>
                    <a:gd name="connsiteY85" fmla="*/ 8222 h 10000"/>
                    <a:gd name="connsiteX86" fmla="*/ 8712 w 10000"/>
                    <a:gd name="connsiteY86" fmla="*/ 8148 h 10000"/>
                    <a:gd name="connsiteX87" fmla="*/ 8500 w 10000"/>
                    <a:gd name="connsiteY87" fmla="*/ 8000 h 10000"/>
                    <a:gd name="connsiteX88" fmla="*/ 8424 w 10000"/>
                    <a:gd name="connsiteY88" fmla="*/ 7852 h 10000"/>
                    <a:gd name="connsiteX89" fmla="*/ 8568 w 10000"/>
                    <a:gd name="connsiteY89" fmla="*/ 7407 h 10000"/>
                    <a:gd name="connsiteX90" fmla="*/ 8712 w 10000"/>
                    <a:gd name="connsiteY90" fmla="*/ 7185 h 10000"/>
                    <a:gd name="connsiteX91" fmla="*/ 8856 w 10000"/>
                    <a:gd name="connsiteY91" fmla="*/ 7111 h 10000"/>
                    <a:gd name="connsiteX92" fmla="*/ 9356 w 10000"/>
                    <a:gd name="connsiteY92" fmla="*/ 7185 h 10000"/>
                    <a:gd name="connsiteX93" fmla="*/ 9712 w 10000"/>
                    <a:gd name="connsiteY93" fmla="*/ 7333 h 10000"/>
                    <a:gd name="connsiteX94" fmla="*/ 10000 w 10000"/>
                    <a:gd name="connsiteY94" fmla="*/ 7630 h 10000"/>
                    <a:gd name="connsiteX95" fmla="*/ 10000 w 10000"/>
                    <a:gd name="connsiteY95" fmla="*/ 7259 h 10000"/>
                    <a:gd name="connsiteX96" fmla="*/ 9788 w 10000"/>
                    <a:gd name="connsiteY96" fmla="*/ 6963 h 10000"/>
                    <a:gd name="connsiteX0" fmla="*/ 9788 w 10000"/>
                    <a:gd name="connsiteY0" fmla="*/ 6963 h 10000"/>
                    <a:gd name="connsiteX1" fmla="*/ 9500 w 10000"/>
                    <a:gd name="connsiteY1" fmla="*/ 6741 h 10000"/>
                    <a:gd name="connsiteX2" fmla="*/ 9212 w 10000"/>
                    <a:gd name="connsiteY2" fmla="*/ 6593 h 10000"/>
                    <a:gd name="connsiteX3" fmla="*/ 8500 w 10000"/>
                    <a:gd name="connsiteY3" fmla="*/ 6222 h 10000"/>
                    <a:gd name="connsiteX4" fmla="*/ 7788 w 10000"/>
                    <a:gd name="connsiteY4" fmla="*/ 5852 h 10000"/>
                    <a:gd name="connsiteX5" fmla="*/ 7924 w 10000"/>
                    <a:gd name="connsiteY5" fmla="*/ 5704 h 10000"/>
                    <a:gd name="connsiteX6" fmla="*/ 7856 w 10000"/>
                    <a:gd name="connsiteY6" fmla="*/ 5556 h 10000"/>
                    <a:gd name="connsiteX7" fmla="*/ 7644 w 10000"/>
                    <a:gd name="connsiteY7" fmla="*/ 5407 h 10000"/>
                    <a:gd name="connsiteX8" fmla="*/ 7356 w 10000"/>
                    <a:gd name="connsiteY8" fmla="*/ 5481 h 10000"/>
                    <a:gd name="connsiteX9" fmla="*/ 6924 w 10000"/>
                    <a:gd name="connsiteY9" fmla="*/ 5481 h 10000"/>
                    <a:gd name="connsiteX10" fmla="*/ 6568 w 10000"/>
                    <a:gd name="connsiteY10" fmla="*/ 5259 h 10000"/>
                    <a:gd name="connsiteX11" fmla="*/ 6212 w 10000"/>
                    <a:gd name="connsiteY11" fmla="*/ 4889 h 10000"/>
                    <a:gd name="connsiteX12" fmla="*/ 6000 w 10000"/>
                    <a:gd name="connsiteY12" fmla="*/ 4519 h 10000"/>
                    <a:gd name="connsiteX13" fmla="*/ 5788 w 10000"/>
                    <a:gd name="connsiteY13" fmla="*/ 4148 h 10000"/>
                    <a:gd name="connsiteX14" fmla="*/ 5432 w 10000"/>
                    <a:gd name="connsiteY14" fmla="*/ 3778 h 10000"/>
                    <a:gd name="connsiteX15" fmla="*/ 4712 w 10000"/>
                    <a:gd name="connsiteY15" fmla="*/ 3185 h 10000"/>
                    <a:gd name="connsiteX16" fmla="*/ 4432 w 10000"/>
                    <a:gd name="connsiteY16" fmla="*/ 2741 h 10000"/>
                    <a:gd name="connsiteX17" fmla="*/ 4432 w 10000"/>
                    <a:gd name="connsiteY17" fmla="*/ 2593 h 10000"/>
                    <a:gd name="connsiteX18" fmla="*/ 4568 w 10000"/>
                    <a:gd name="connsiteY18" fmla="*/ 2370 h 10000"/>
                    <a:gd name="connsiteX19" fmla="*/ 4644 w 10000"/>
                    <a:gd name="connsiteY19" fmla="*/ 2222 h 10000"/>
                    <a:gd name="connsiteX20" fmla="*/ 4568 w 10000"/>
                    <a:gd name="connsiteY20" fmla="*/ 2074 h 10000"/>
                    <a:gd name="connsiteX21" fmla="*/ 4500 w 10000"/>
                    <a:gd name="connsiteY21" fmla="*/ 2000 h 10000"/>
                    <a:gd name="connsiteX22" fmla="*/ 4500 w 10000"/>
                    <a:gd name="connsiteY22" fmla="*/ 1852 h 10000"/>
                    <a:gd name="connsiteX23" fmla="*/ 4712 w 10000"/>
                    <a:gd name="connsiteY23" fmla="*/ 1704 h 10000"/>
                    <a:gd name="connsiteX24" fmla="*/ 5432 w 10000"/>
                    <a:gd name="connsiteY24" fmla="*/ 1407 h 10000"/>
                    <a:gd name="connsiteX25" fmla="*/ 5500 w 10000"/>
                    <a:gd name="connsiteY25" fmla="*/ 1333 h 10000"/>
                    <a:gd name="connsiteX26" fmla="*/ 5432 w 10000"/>
                    <a:gd name="connsiteY26" fmla="*/ 815 h 10000"/>
                    <a:gd name="connsiteX27" fmla="*/ 5500 w 10000"/>
                    <a:gd name="connsiteY27" fmla="*/ 519 h 10000"/>
                    <a:gd name="connsiteX28" fmla="*/ 4500 w 10000"/>
                    <a:gd name="connsiteY28" fmla="*/ 222 h 10000"/>
                    <a:gd name="connsiteX29" fmla="*/ 4356 w 10000"/>
                    <a:gd name="connsiteY29" fmla="*/ 0 h 10000"/>
                    <a:gd name="connsiteX30" fmla="*/ 3712 w 10000"/>
                    <a:gd name="connsiteY30" fmla="*/ 74 h 10000"/>
                    <a:gd name="connsiteX31" fmla="*/ 3432 w 10000"/>
                    <a:gd name="connsiteY31" fmla="*/ 370 h 10000"/>
                    <a:gd name="connsiteX32" fmla="*/ 3144 w 10000"/>
                    <a:gd name="connsiteY32" fmla="*/ 296 h 10000"/>
                    <a:gd name="connsiteX33" fmla="*/ 3000 w 10000"/>
                    <a:gd name="connsiteY33" fmla="*/ 593 h 10000"/>
                    <a:gd name="connsiteX34" fmla="*/ 2712 w 10000"/>
                    <a:gd name="connsiteY34" fmla="*/ 593 h 10000"/>
                    <a:gd name="connsiteX35" fmla="*/ 2500 w 10000"/>
                    <a:gd name="connsiteY35" fmla="*/ 741 h 10000"/>
                    <a:gd name="connsiteX36" fmla="*/ 2144 w 10000"/>
                    <a:gd name="connsiteY36" fmla="*/ 667 h 10000"/>
                    <a:gd name="connsiteX37" fmla="*/ 1932 w 10000"/>
                    <a:gd name="connsiteY37" fmla="*/ 1407 h 10000"/>
                    <a:gd name="connsiteX38" fmla="*/ 1356 w 10000"/>
                    <a:gd name="connsiteY38" fmla="*/ 667 h 10000"/>
                    <a:gd name="connsiteX39" fmla="*/ 1000 w 10000"/>
                    <a:gd name="connsiteY39" fmla="*/ 1259 h 10000"/>
                    <a:gd name="connsiteX40" fmla="*/ 212 w 10000"/>
                    <a:gd name="connsiteY40" fmla="*/ 1333 h 10000"/>
                    <a:gd name="connsiteX41" fmla="*/ 356 w 10000"/>
                    <a:gd name="connsiteY41" fmla="*/ 1926 h 10000"/>
                    <a:gd name="connsiteX42" fmla="*/ 0 w 10000"/>
                    <a:gd name="connsiteY42" fmla="*/ 2148 h 10000"/>
                    <a:gd name="connsiteX43" fmla="*/ 212 w 10000"/>
                    <a:gd name="connsiteY43" fmla="*/ 2519 h 10000"/>
                    <a:gd name="connsiteX44" fmla="*/ 144 w 10000"/>
                    <a:gd name="connsiteY44" fmla="*/ 2963 h 10000"/>
                    <a:gd name="connsiteX45" fmla="*/ 788 w 10000"/>
                    <a:gd name="connsiteY45" fmla="*/ 3259 h 10000"/>
                    <a:gd name="connsiteX46" fmla="*/ 644 w 10000"/>
                    <a:gd name="connsiteY46" fmla="*/ 3630 h 10000"/>
                    <a:gd name="connsiteX47" fmla="*/ 788 w 10000"/>
                    <a:gd name="connsiteY47" fmla="*/ 3630 h 10000"/>
                    <a:gd name="connsiteX48" fmla="*/ 1144 w 10000"/>
                    <a:gd name="connsiteY48" fmla="*/ 3481 h 10000"/>
                    <a:gd name="connsiteX49" fmla="*/ 1356 w 10000"/>
                    <a:gd name="connsiteY49" fmla="*/ 3185 h 10000"/>
                    <a:gd name="connsiteX50" fmla="*/ 1500 w 10000"/>
                    <a:gd name="connsiteY50" fmla="*/ 3037 h 10000"/>
                    <a:gd name="connsiteX51" fmla="*/ 1712 w 10000"/>
                    <a:gd name="connsiteY51" fmla="*/ 2963 h 10000"/>
                    <a:gd name="connsiteX52" fmla="*/ 2068 w 10000"/>
                    <a:gd name="connsiteY52" fmla="*/ 3111 h 10000"/>
                    <a:gd name="connsiteX53" fmla="*/ 2212 w 10000"/>
                    <a:gd name="connsiteY53" fmla="*/ 3259 h 10000"/>
                    <a:gd name="connsiteX54" fmla="*/ 2356 w 10000"/>
                    <a:gd name="connsiteY54" fmla="*/ 3407 h 10000"/>
                    <a:gd name="connsiteX55" fmla="*/ 2644 w 10000"/>
                    <a:gd name="connsiteY55" fmla="*/ 3407 h 10000"/>
                    <a:gd name="connsiteX56" fmla="*/ 2788 w 10000"/>
                    <a:gd name="connsiteY56" fmla="*/ 3556 h 10000"/>
                    <a:gd name="connsiteX57" fmla="*/ 2856 w 10000"/>
                    <a:gd name="connsiteY57" fmla="*/ 3926 h 10000"/>
                    <a:gd name="connsiteX58" fmla="*/ 3068 w 10000"/>
                    <a:gd name="connsiteY58" fmla="*/ 4370 h 10000"/>
                    <a:gd name="connsiteX59" fmla="*/ 3144 w 10000"/>
                    <a:gd name="connsiteY59" fmla="*/ 4593 h 10000"/>
                    <a:gd name="connsiteX60" fmla="*/ 3356 w 10000"/>
                    <a:gd name="connsiteY60" fmla="*/ 4741 h 10000"/>
                    <a:gd name="connsiteX61" fmla="*/ 3644 w 10000"/>
                    <a:gd name="connsiteY61" fmla="*/ 5111 h 10000"/>
                    <a:gd name="connsiteX62" fmla="*/ 6288 w 10000"/>
                    <a:gd name="connsiteY62" fmla="*/ 6889 h 10000"/>
                    <a:gd name="connsiteX63" fmla="*/ 6500 w 10000"/>
                    <a:gd name="connsiteY63" fmla="*/ 6889 h 10000"/>
                    <a:gd name="connsiteX64" fmla="*/ 6568 w 10000"/>
                    <a:gd name="connsiteY64" fmla="*/ 6963 h 10000"/>
                    <a:gd name="connsiteX65" fmla="*/ 7000 w 10000"/>
                    <a:gd name="connsiteY65" fmla="*/ 7407 h 10000"/>
                    <a:gd name="connsiteX66" fmla="*/ 7212 w 10000"/>
                    <a:gd name="connsiteY66" fmla="*/ 7630 h 10000"/>
                    <a:gd name="connsiteX67" fmla="*/ 7568 w 10000"/>
                    <a:gd name="connsiteY67" fmla="*/ 7778 h 10000"/>
                    <a:gd name="connsiteX68" fmla="*/ 7856 w 10000"/>
                    <a:gd name="connsiteY68" fmla="*/ 7926 h 10000"/>
                    <a:gd name="connsiteX69" fmla="*/ 8000 w 10000"/>
                    <a:gd name="connsiteY69" fmla="*/ 8370 h 10000"/>
                    <a:gd name="connsiteX70" fmla="*/ 8288 w 10000"/>
                    <a:gd name="connsiteY70" fmla="*/ 9111 h 10000"/>
                    <a:gd name="connsiteX71" fmla="*/ 8068 w 10000"/>
                    <a:gd name="connsiteY71" fmla="*/ 9111 h 10000"/>
                    <a:gd name="connsiteX72" fmla="*/ 7924 w 10000"/>
                    <a:gd name="connsiteY72" fmla="*/ 9259 h 10000"/>
                    <a:gd name="connsiteX73" fmla="*/ 7924 w 10000"/>
                    <a:gd name="connsiteY73" fmla="*/ 9407 h 10000"/>
                    <a:gd name="connsiteX74" fmla="*/ 7856 w 10000"/>
                    <a:gd name="connsiteY74" fmla="*/ 9630 h 10000"/>
                    <a:gd name="connsiteX75" fmla="*/ 7788 w 10000"/>
                    <a:gd name="connsiteY75" fmla="*/ 9778 h 10000"/>
                    <a:gd name="connsiteX76" fmla="*/ 7924 w 10000"/>
                    <a:gd name="connsiteY76" fmla="*/ 9926 h 10000"/>
                    <a:gd name="connsiteX77" fmla="*/ 8068 w 10000"/>
                    <a:gd name="connsiteY77" fmla="*/ 10000 h 10000"/>
                    <a:gd name="connsiteX78" fmla="*/ 8288 w 10000"/>
                    <a:gd name="connsiteY78" fmla="*/ 9926 h 10000"/>
                    <a:gd name="connsiteX79" fmla="*/ 8424 w 10000"/>
                    <a:gd name="connsiteY79" fmla="*/ 9630 h 10000"/>
                    <a:gd name="connsiteX80" fmla="*/ 8568 w 10000"/>
                    <a:gd name="connsiteY80" fmla="*/ 9259 h 10000"/>
                    <a:gd name="connsiteX81" fmla="*/ 8712 w 10000"/>
                    <a:gd name="connsiteY81" fmla="*/ 8889 h 10000"/>
                    <a:gd name="connsiteX82" fmla="*/ 9068 w 10000"/>
                    <a:gd name="connsiteY82" fmla="*/ 8815 h 10000"/>
                    <a:gd name="connsiteX83" fmla="*/ 9068 w 10000"/>
                    <a:gd name="connsiteY83" fmla="*/ 8370 h 10000"/>
                    <a:gd name="connsiteX84" fmla="*/ 8924 w 10000"/>
                    <a:gd name="connsiteY84" fmla="*/ 8222 h 10000"/>
                    <a:gd name="connsiteX85" fmla="*/ 8712 w 10000"/>
                    <a:gd name="connsiteY85" fmla="*/ 8148 h 10000"/>
                    <a:gd name="connsiteX86" fmla="*/ 8500 w 10000"/>
                    <a:gd name="connsiteY86" fmla="*/ 8000 h 10000"/>
                    <a:gd name="connsiteX87" fmla="*/ 8424 w 10000"/>
                    <a:gd name="connsiteY87" fmla="*/ 7852 h 10000"/>
                    <a:gd name="connsiteX88" fmla="*/ 8568 w 10000"/>
                    <a:gd name="connsiteY88" fmla="*/ 7407 h 10000"/>
                    <a:gd name="connsiteX89" fmla="*/ 8712 w 10000"/>
                    <a:gd name="connsiteY89" fmla="*/ 7185 h 10000"/>
                    <a:gd name="connsiteX90" fmla="*/ 8856 w 10000"/>
                    <a:gd name="connsiteY90" fmla="*/ 7111 h 10000"/>
                    <a:gd name="connsiteX91" fmla="*/ 9356 w 10000"/>
                    <a:gd name="connsiteY91" fmla="*/ 7185 h 10000"/>
                    <a:gd name="connsiteX92" fmla="*/ 9712 w 10000"/>
                    <a:gd name="connsiteY92" fmla="*/ 7333 h 10000"/>
                    <a:gd name="connsiteX93" fmla="*/ 10000 w 10000"/>
                    <a:gd name="connsiteY93" fmla="*/ 7630 h 10000"/>
                    <a:gd name="connsiteX94" fmla="*/ 10000 w 10000"/>
                    <a:gd name="connsiteY94" fmla="*/ 7259 h 10000"/>
                    <a:gd name="connsiteX95" fmla="*/ 9788 w 10000"/>
                    <a:gd name="connsiteY95" fmla="*/ 6963 h 10000"/>
                    <a:gd name="connsiteX0" fmla="*/ 9788 w 10000"/>
                    <a:gd name="connsiteY0" fmla="*/ 6963 h 10000"/>
                    <a:gd name="connsiteX1" fmla="*/ 9500 w 10000"/>
                    <a:gd name="connsiteY1" fmla="*/ 6741 h 10000"/>
                    <a:gd name="connsiteX2" fmla="*/ 9212 w 10000"/>
                    <a:gd name="connsiteY2" fmla="*/ 6593 h 10000"/>
                    <a:gd name="connsiteX3" fmla="*/ 8500 w 10000"/>
                    <a:gd name="connsiteY3" fmla="*/ 6222 h 10000"/>
                    <a:gd name="connsiteX4" fmla="*/ 7788 w 10000"/>
                    <a:gd name="connsiteY4" fmla="*/ 5852 h 10000"/>
                    <a:gd name="connsiteX5" fmla="*/ 7924 w 10000"/>
                    <a:gd name="connsiteY5" fmla="*/ 5704 h 10000"/>
                    <a:gd name="connsiteX6" fmla="*/ 7856 w 10000"/>
                    <a:gd name="connsiteY6" fmla="*/ 5556 h 10000"/>
                    <a:gd name="connsiteX7" fmla="*/ 7644 w 10000"/>
                    <a:gd name="connsiteY7" fmla="*/ 5407 h 10000"/>
                    <a:gd name="connsiteX8" fmla="*/ 7356 w 10000"/>
                    <a:gd name="connsiteY8" fmla="*/ 5481 h 10000"/>
                    <a:gd name="connsiteX9" fmla="*/ 6924 w 10000"/>
                    <a:gd name="connsiteY9" fmla="*/ 5481 h 10000"/>
                    <a:gd name="connsiteX10" fmla="*/ 6568 w 10000"/>
                    <a:gd name="connsiteY10" fmla="*/ 5259 h 10000"/>
                    <a:gd name="connsiteX11" fmla="*/ 6212 w 10000"/>
                    <a:gd name="connsiteY11" fmla="*/ 4889 h 10000"/>
                    <a:gd name="connsiteX12" fmla="*/ 6000 w 10000"/>
                    <a:gd name="connsiteY12" fmla="*/ 4519 h 10000"/>
                    <a:gd name="connsiteX13" fmla="*/ 5788 w 10000"/>
                    <a:gd name="connsiteY13" fmla="*/ 4148 h 10000"/>
                    <a:gd name="connsiteX14" fmla="*/ 5432 w 10000"/>
                    <a:gd name="connsiteY14" fmla="*/ 3778 h 10000"/>
                    <a:gd name="connsiteX15" fmla="*/ 4712 w 10000"/>
                    <a:gd name="connsiteY15" fmla="*/ 3185 h 10000"/>
                    <a:gd name="connsiteX16" fmla="*/ 4432 w 10000"/>
                    <a:gd name="connsiteY16" fmla="*/ 2741 h 10000"/>
                    <a:gd name="connsiteX17" fmla="*/ 4432 w 10000"/>
                    <a:gd name="connsiteY17" fmla="*/ 2593 h 10000"/>
                    <a:gd name="connsiteX18" fmla="*/ 4568 w 10000"/>
                    <a:gd name="connsiteY18" fmla="*/ 2370 h 10000"/>
                    <a:gd name="connsiteX19" fmla="*/ 4644 w 10000"/>
                    <a:gd name="connsiteY19" fmla="*/ 2222 h 10000"/>
                    <a:gd name="connsiteX20" fmla="*/ 4568 w 10000"/>
                    <a:gd name="connsiteY20" fmla="*/ 2074 h 10000"/>
                    <a:gd name="connsiteX21" fmla="*/ 4500 w 10000"/>
                    <a:gd name="connsiteY21" fmla="*/ 2000 h 10000"/>
                    <a:gd name="connsiteX22" fmla="*/ 4500 w 10000"/>
                    <a:gd name="connsiteY22" fmla="*/ 1852 h 10000"/>
                    <a:gd name="connsiteX23" fmla="*/ 4712 w 10000"/>
                    <a:gd name="connsiteY23" fmla="*/ 1704 h 10000"/>
                    <a:gd name="connsiteX24" fmla="*/ 5432 w 10000"/>
                    <a:gd name="connsiteY24" fmla="*/ 1407 h 10000"/>
                    <a:gd name="connsiteX25" fmla="*/ 5500 w 10000"/>
                    <a:gd name="connsiteY25" fmla="*/ 1333 h 10000"/>
                    <a:gd name="connsiteX26" fmla="*/ 5432 w 10000"/>
                    <a:gd name="connsiteY26" fmla="*/ 815 h 10000"/>
                    <a:gd name="connsiteX27" fmla="*/ 5500 w 10000"/>
                    <a:gd name="connsiteY27" fmla="*/ 519 h 10000"/>
                    <a:gd name="connsiteX28" fmla="*/ 4500 w 10000"/>
                    <a:gd name="connsiteY28" fmla="*/ 222 h 10000"/>
                    <a:gd name="connsiteX29" fmla="*/ 4356 w 10000"/>
                    <a:gd name="connsiteY29" fmla="*/ 0 h 10000"/>
                    <a:gd name="connsiteX30" fmla="*/ 3712 w 10000"/>
                    <a:gd name="connsiteY30" fmla="*/ 74 h 10000"/>
                    <a:gd name="connsiteX31" fmla="*/ 3432 w 10000"/>
                    <a:gd name="connsiteY31" fmla="*/ 370 h 10000"/>
                    <a:gd name="connsiteX32" fmla="*/ 3144 w 10000"/>
                    <a:gd name="connsiteY32" fmla="*/ 296 h 10000"/>
                    <a:gd name="connsiteX33" fmla="*/ 3000 w 10000"/>
                    <a:gd name="connsiteY33" fmla="*/ 593 h 10000"/>
                    <a:gd name="connsiteX34" fmla="*/ 2712 w 10000"/>
                    <a:gd name="connsiteY34" fmla="*/ 593 h 10000"/>
                    <a:gd name="connsiteX35" fmla="*/ 2500 w 10000"/>
                    <a:gd name="connsiteY35" fmla="*/ 741 h 10000"/>
                    <a:gd name="connsiteX36" fmla="*/ 2144 w 10000"/>
                    <a:gd name="connsiteY36" fmla="*/ 667 h 10000"/>
                    <a:gd name="connsiteX37" fmla="*/ 1932 w 10000"/>
                    <a:gd name="connsiteY37" fmla="*/ 1407 h 10000"/>
                    <a:gd name="connsiteX38" fmla="*/ 1356 w 10000"/>
                    <a:gd name="connsiteY38" fmla="*/ 667 h 10000"/>
                    <a:gd name="connsiteX39" fmla="*/ 1000 w 10000"/>
                    <a:gd name="connsiteY39" fmla="*/ 1259 h 10000"/>
                    <a:gd name="connsiteX40" fmla="*/ 212 w 10000"/>
                    <a:gd name="connsiteY40" fmla="*/ 1333 h 10000"/>
                    <a:gd name="connsiteX41" fmla="*/ 356 w 10000"/>
                    <a:gd name="connsiteY41" fmla="*/ 1926 h 10000"/>
                    <a:gd name="connsiteX42" fmla="*/ 0 w 10000"/>
                    <a:gd name="connsiteY42" fmla="*/ 2148 h 10000"/>
                    <a:gd name="connsiteX43" fmla="*/ 212 w 10000"/>
                    <a:gd name="connsiteY43" fmla="*/ 2519 h 10000"/>
                    <a:gd name="connsiteX44" fmla="*/ 144 w 10000"/>
                    <a:gd name="connsiteY44" fmla="*/ 2963 h 10000"/>
                    <a:gd name="connsiteX45" fmla="*/ 788 w 10000"/>
                    <a:gd name="connsiteY45" fmla="*/ 3259 h 10000"/>
                    <a:gd name="connsiteX46" fmla="*/ 644 w 10000"/>
                    <a:gd name="connsiteY46" fmla="*/ 3630 h 10000"/>
                    <a:gd name="connsiteX47" fmla="*/ 788 w 10000"/>
                    <a:gd name="connsiteY47" fmla="*/ 3630 h 10000"/>
                    <a:gd name="connsiteX48" fmla="*/ 1144 w 10000"/>
                    <a:gd name="connsiteY48" fmla="*/ 3481 h 10000"/>
                    <a:gd name="connsiteX49" fmla="*/ 1356 w 10000"/>
                    <a:gd name="connsiteY49" fmla="*/ 3185 h 10000"/>
                    <a:gd name="connsiteX50" fmla="*/ 1500 w 10000"/>
                    <a:gd name="connsiteY50" fmla="*/ 3037 h 10000"/>
                    <a:gd name="connsiteX51" fmla="*/ 1712 w 10000"/>
                    <a:gd name="connsiteY51" fmla="*/ 2963 h 10000"/>
                    <a:gd name="connsiteX52" fmla="*/ 2068 w 10000"/>
                    <a:gd name="connsiteY52" fmla="*/ 3111 h 10000"/>
                    <a:gd name="connsiteX53" fmla="*/ 2212 w 10000"/>
                    <a:gd name="connsiteY53" fmla="*/ 3259 h 10000"/>
                    <a:gd name="connsiteX54" fmla="*/ 2356 w 10000"/>
                    <a:gd name="connsiteY54" fmla="*/ 3407 h 10000"/>
                    <a:gd name="connsiteX55" fmla="*/ 2644 w 10000"/>
                    <a:gd name="connsiteY55" fmla="*/ 3407 h 10000"/>
                    <a:gd name="connsiteX56" fmla="*/ 2788 w 10000"/>
                    <a:gd name="connsiteY56" fmla="*/ 3556 h 10000"/>
                    <a:gd name="connsiteX57" fmla="*/ 2856 w 10000"/>
                    <a:gd name="connsiteY57" fmla="*/ 3926 h 10000"/>
                    <a:gd name="connsiteX58" fmla="*/ 3068 w 10000"/>
                    <a:gd name="connsiteY58" fmla="*/ 4370 h 10000"/>
                    <a:gd name="connsiteX59" fmla="*/ 3144 w 10000"/>
                    <a:gd name="connsiteY59" fmla="*/ 4593 h 10000"/>
                    <a:gd name="connsiteX60" fmla="*/ 3356 w 10000"/>
                    <a:gd name="connsiteY60" fmla="*/ 4741 h 10000"/>
                    <a:gd name="connsiteX61" fmla="*/ 3644 w 10000"/>
                    <a:gd name="connsiteY61" fmla="*/ 5111 h 10000"/>
                    <a:gd name="connsiteX62" fmla="*/ 6288 w 10000"/>
                    <a:gd name="connsiteY62" fmla="*/ 6889 h 10000"/>
                    <a:gd name="connsiteX63" fmla="*/ 6500 w 10000"/>
                    <a:gd name="connsiteY63" fmla="*/ 6889 h 10000"/>
                    <a:gd name="connsiteX64" fmla="*/ 7000 w 10000"/>
                    <a:gd name="connsiteY64" fmla="*/ 7407 h 10000"/>
                    <a:gd name="connsiteX65" fmla="*/ 7212 w 10000"/>
                    <a:gd name="connsiteY65" fmla="*/ 7630 h 10000"/>
                    <a:gd name="connsiteX66" fmla="*/ 7568 w 10000"/>
                    <a:gd name="connsiteY66" fmla="*/ 7778 h 10000"/>
                    <a:gd name="connsiteX67" fmla="*/ 7856 w 10000"/>
                    <a:gd name="connsiteY67" fmla="*/ 7926 h 10000"/>
                    <a:gd name="connsiteX68" fmla="*/ 8000 w 10000"/>
                    <a:gd name="connsiteY68" fmla="*/ 8370 h 10000"/>
                    <a:gd name="connsiteX69" fmla="*/ 8288 w 10000"/>
                    <a:gd name="connsiteY69" fmla="*/ 9111 h 10000"/>
                    <a:gd name="connsiteX70" fmla="*/ 8068 w 10000"/>
                    <a:gd name="connsiteY70" fmla="*/ 9111 h 10000"/>
                    <a:gd name="connsiteX71" fmla="*/ 7924 w 10000"/>
                    <a:gd name="connsiteY71" fmla="*/ 9259 h 10000"/>
                    <a:gd name="connsiteX72" fmla="*/ 7924 w 10000"/>
                    <a:gd name="connsiteY72" fmla="*/ 9407 h 10000"/>
                    <a:gd name="connsiteX73" fmla="*/ 7856 w 10000"/>
                    <a:gd name="connsiteY73" fmla="*/ 9630 h 10000"/>
                    <a:gd name="connsiteX74" fmla="*/ 7788 w 10000"/>
                    <a:gd name="connsiteY74" fmla="*/ 9778 h 10000"/>
                    <a:gd name="connsiteX75" fmla="*/ 7924 w 10000"/>
                    <a:gd name="connsiteY75" fmla="*/ 9926 h 10000"/>
                    <a:gd name="connsiteX76" fmla="*/ 8068 w 10000"/>
                    <a:gd name="connsiteY76" fmla="*/ 10000 h 10000"/>
                    <a:gd name="connsiteX77" fmla="*/ 8288 w 10000"/>
                    <a:gd name="connsiteY77" fmla="*/ 9926 h 10000"/>
                    <a:gd name="connsiteX78" fmla="*/ 8424 w 10000"/>
                    <a:gd name="connsiteY78" fmla="*/ 9630 h 10000"/>
                    <a:gd name="connsiteX79" fmla="*/ 8568 w 10000"/>
                    <a:gd name="connsiteY79" fmla="*/ 9259 h 10000"/>
                    <a:gd name="connsiteX80" fmla="*/ 8712 w 10000"/>
                    <a:gd name="connsiteY80" fmla="*/ 8889 h 10000"/>
                    <a:gd name="connsiteX81" fmla="*/ 9068 w 10000"/>
                    <a:gd name="connsiteY81" fmla="*/ 8815 h 10000"/>
                    <a:gd name="connsiteX82" fmla="*/ 9068 w 10000"/>
                    <a:gd name="connsiteY82" fmla="*/ 8370 h 10000"/>
                    <a:gd name="connsiteX83" fmla="*/ 8924 w 10000"/>
                    <a:gd name="connsiteY83" fmla="*/ 8222 h 10000"/>
                    <a:gd name="connsiteX84" fmla="*/ 8712 w 10000"/>
                    <a:gd name="connsiteY84" fmla="*/ 8148 h 10000"/>
                    <a:gd name="connsiteX85" fmla="*/ 8500 w 10000"/>
                    <a:gd name="connsiteY85" fmla="*/ 8000 h 10000"/>
                    <a:gd name="connsiteX86" fmla="*/ 8424 w 10000"/>
                    <a:gd name="connsiteY86" fmla="*/ 7852 h 10000"/>
                    <a:gd name="connsiteX87" fmla="*/ 8568 w 10000"/>
                    <a:gd name="connsiteY87" fmla="*/ 7407 h 10000"/>
                    <a:gd name="connsiteX88" fmla="*/ 8712 w 10000"/>
                    <a:gd name="connsiteY88" fmla="*/ 7185 h 10000"/>
                    <a:gd name="connsiteX89" fmla="*/ 8856 w 10000"/>
                    <a:gd name="connsiteY89" fmla="*/ 7111 h 10000"/>
                    <a:gd name="connsiteX90" fmla="*/ 9356 w 10000"/>
                    <a:gd name="connsiteY90" fmla="*/ 7185 h 10000"/>
                    <a:gd name="connsiteX91" fmla="*/ 9712 w 10000"/>
                    <a:gd name="connsiteY91" fmla="*/ 7333 h 10000"/>
                    <a:gd name="connsiteX92" fmla="*/ 10000 w 10000"/>
                    <a:gd name="connsiteY92" fmla="*/ 7630 h 10000"/>
                    <a:gd name="connsiteX93" fmla="*/ 10000 w 10000"/>
                    <a:gd name="connsiteY93" fmla="*/ 7259 h 10000"/>
                    <a:gd name="connsiteX94" fmla="*/ 9788 w 10000"/>
                    <a:gd name="connsiteY94" fmla="*/ 6963 h 10000"/>
                    <a:gd name="connsiteX0" fmla="*/ 9788 w 10000"/>
                    <a:gd name="connsiteY0" fmla="*/ 6963 h 10000"/>
                    <a:gd name="connsiteX1" fmla="*/ 9500 w 10000"/>
                    <a:gd name="connsiteY1" fmla="*/ 6741 h 10000"/>
                    <a:gd name="connsiteX2" fmla="*/ 9212 w 10000"/>
                    <a:gd name="connsiteY2" fmla="*/ 6593 h 10000"/>
                    <a:gd name="connsiteX3" fmla="*/ 8500 w 10000"/>
                    <a:gd name="connsiteY3" fmla="*/ 6222 h 10000"/>
                    <a:gd name="connsiteX4" fmla="*/ 7788 w 10000"/>
                    <a:gd name="connsiteY4" fmla="*/ 5852 h 10000"/>
                    <a:gd name="connsiteX5" fmla="*/ 7924 w 10000"/>
                    <a:gd name="connsiteY5" fmla="*/ 5704 h 10000"/>
                    <a:gd name="connsiteX6" fmla="*/ 7856 w 10000"/>
                    <a:gd name="connsiteY6" fmla="*/ 5556 h 10000"/>
                    <a:gd name="connsiteX7" fmla="*/ 7644 w 10000"/>
                    <a:gd name="connsiteY7" fmla="*/ 5407 h 10000"/>
                    <a:gd name="connsiteX8" fmla="*/ 7356 w 10000"/>
                    <a:gd name="connsiteY8" fmla="*/ 5481 h 10000"/>
                    <a:gd name="connsiteX9" fmla="*/ 6924 w 10000"/>
                    <a:gd name="connsiteY9" fmla="*/ 5481 h 10000"/>
                    <a:gd name="connsiteX10" fmla="*/ 6568 w 10000"/>
                    <a:gd name="connsiteY10" fmla="*/ 5259 h 10000"/>
                    <a:gd name="connsiteX11" fmla="*/ 6212 w 10000"/>
                    <a:gd name="connsiteY11" fmla="*/ 4889 h 10000"/>
                    <a:gd name="connsiteX12" fmla="*/ 6000 w 10000"/>
                    <a:gd name="connsiteY12" fmla="*/ 4519 h 10000"/>
                    <a:gd name="connsiteX13" fmla="*/ 5788 w 10000"/>
                    <a:gd name="connsiteY13" fmla="*/ 4148 h 10000"/>
                    <a:gd name="connsiteX14" fmla="*/ 5432 w 10000"/>
                    <a:gd name="connsiteY14" fmla="*/ 3778 h 10000"/>
                    <a:gd name="connsiteX15" fmla="*/ 4712 w 10000"/>
                    <a:gd name="connsiteY15" fmla="*/ 3185 h 10000"/>
                    <a:gd name="connsiteX16" fmla="*/ 4432 w 10000"/>
                    <a:gd name="connsiteY16" fmla="*/ 2741 h 10000"/>
                    <a:gd name="connsiteX17" fmla="*/ 4432 w 10000"/>
                    <a:gd name="connsiteY17" fmla="*/ 2593 h 10000"/>
                    <a:gd name="connsiteX18" fmla="*/ 4568 w 10000"/>
                    <a:gd name="connsiteY18" fmla="*/ 2370 h 10000"/>
                    <a:gd name="connsiteX19" fmla="*/ 4644 w 10000"/>
                    <a:gd name="connsiteY19" fmla="*/ 2222 h 10000"/>
                    <a:gd name="connsiteX20" fmla="*/ 4568 w 10000"/>
                    <a:gd name="connsiteY20" fmla="*/ 2074 h 10000"/>
                    <a:gd name="connsiteX21" fmla="*/ 4500 w 10000"/>
                    <a:gd name="connsiteY21" fmla="*/ 2000 h 10000"/>
                    <a:gd name="connsiteX22" fmla="*/ 4500 w 10000"/>
                    <a:gd name="connsiteY22" fmla="*/ 1852 h 10000"/>
                    <a:gd name="connsiteX23" fmla="*/ 4712 w 10000"/>
                    <a:gd name="connsiteY23" fmla="*/ 1704 h 10000"/>
                    <a:gd name="connsiteX24" fmla="*/ 5432 w 10000"/>
                    <a:gd name="connsiteY24" fmla="*/ 1407 h 10000"/>
                    <a:gd name="connsiteX25" fmla="*/ 5500 w 10000"/>
                    <a:gd name="connsiteY25" fmla="*/ 1333 h 10000"/>
                    <a:gd name="connsiteX26" fmla="*/ 5432 w 10000"/>
                    <a:gd name="connsiteY26" fmla="*/ 815 h 10000"/>
                    <a:gd name="connsiteX27" fmla="*/ 5500 w 10000"/>
                    <a:gd name="connsiteY27" fmla="*/ 519 h 10000"/>
                    <a:gd name="connsiteX28" fmla="*/ 4500 w 10000"/>
                    <a:gd name="connsiteY28" fmla="*/ 222 h 10000"/>
                    <a:gd name="connsiteX29" fmla="*/ 4356 w 10000"/>
                    <a:gd name="connsiteY29" fmla="*/ 0 h 10000"/>
                    <a:gd name="connsiteX30" fmla="*/ 3712 w 10000"/>
                    <a:gd name="connsiteY30" fmla="*/ 74 h 10000"/>
                    <a:gd name="connsiteX31" fmla="*/ 3432 w 10000"/>
                    <a:gd name="connsiteY31" fmla="*/ 370 h 10000"/>
                    <a:gd name="connsiteX32" fmla="*/ 3144 w 10000"/>
                    <a:gd name="connsiteY32" fmla="*/ 296 h 10000"/>
                    <a:gd name="connsiteX33" fmla="*/ 3000 w 10000"/>
                    <a:gd name="connsiteY33" fmla="*/ 593 h 10000"/>
                    <a:gd name="connsiteX34" fmla="*/ 2712 w 10000"/>
                    <a:gd name="connsiteY34" fmla="*/ 593 h 10000"/>
                    <a:gd name="connsiteX35" fmla="*/ 2500 w 10000"/>
                    <a:gd name="connsiteY35" fmla="*/ 741 h 10000"/>
                    <a:gd name="connsiteX36" fmla="*/ 2144 w 10000"/>
                    <a:gd name="connsiteY36" fmla="*/ 667 h 10000"/>
                    <a:gd name="connsiteX37" fmla="*/ 1932 w 10000"/>
                    <a:gd name="connsiteY37" fmla="*/ 1407 h 10000"/>
                    <a:gd name="connsiteX38" fmla="*/ 1356 w 10000"/>
                    <a:gd name="connsiteY38" fmla="*/ 667 h 10000"/>
                    <a:gd name="connsiteX39" fmla="*/ 1000 w 10000"/>
                    <a:gd name="connsiteY39" fmla="*/ 1259 h 10000"/>
                    <a:gd name="connsiteX40" fmla="*/ 212 w 10000"/>
                    <a:gd name="connsiteY40" fmla="*/ 1333 h 10000"/>
                    <a:gd name="connsiteX41" fmla="*/ 356 w 10000"/>
                    <a:gd name="connsiteY41" fmla="*/ 1926 h 10000"/>
                    <a:gd name="connsiteX42" fmla="*/ 0 w 10000"/>
                    <a:gd name="connsiteY42" fmla="*/ 2148 h 10000"/>
                    <a:gd name="connsiteX43" fmla="*/ 212 w 10000"/>
                    <a:gd name="connsiteY43" fmla="*/ 2519 h 10000"/>
                    <a:gd name="connsiteX44" fmla="*/ 144 w 10000"/>
                    <a:gd name="connsiteY44" fmla="*/ 2963 h 10000"/>
                    <a:gd name="connsiteX45" fmla="*/ 788 w 10000"/>
                    <a:gd name="connsiteY45" fmla="*/ 3259 h 10000"/>
                    <a:gd name="connsiteX46" fmla="*/ 644 w 10000"/>
                    <a:gd name="connsiteY46" fmla="*/ 3630 h 10000"/>
                    <a:gd name="connsiteX47" fmla="*/ 788 w 10000"/>
                    <a:gd name="connsiteY47" fmla="*/ 3630 h 10000"/>
                    <a:gd name="connsiteX48" fmla="*/ 1144 w 10000"/>
                    <a:gd name="connsiteY48" fmla="*/ 3481 h 10000"/>
                    <a:gd name="connsiteX49" fmla="*/ 1356 w 10000"/>
                    <a:gd name="connsiteY49" fmla="*/ 3185 h 10000"/>
                    <a:gd name="connsiteX50" fmla="*/ 1500 w 10000"/>
                    <a:gd name="connsiteY50" fmla="*/ 3037 h 10000"/>
                    <a:gd name="connsiteX51" fmla="*/ 1712 w 10000"/>
                    <a:gd name="connsiteY51" fmla="*/ 2963 h 10000"/>
                    <a:gd name="connsiteX52" fmla="*/ 2068 w 10000"/>
                    <a:gd name="connsiteY52" fmla="*/ 3111 h 10000"/>
                    <a:gd name="connsiteX53" fmla="*/ 2212 w 10000"/>
                    <a:gd name="connsiteY53" fmla="*/ 3259 h 10000"/>
                    <a:gd name="connsiteX54" fmla="*/ 2356 w 10000"/>
                    <a:gd name="connsiteY54" fmla="*/ 3407 h 10000"/>
                    <a:gd name="connsiteX55" fmla="*/ 2644 w 10000"/>
                    <a:gd name="connsiteY55" fmla="*/ 3407 h 10000"/>
                    <a:gd name="connsiteX56" fmla="*/ 2788 w 10000"/>
                    <a:gd name="connsiteY56" fmla="*/ 3556 h 10000"/>
                    <a:gd name="connsiteX57" fmla="*/ 2856 w 10000"/>
                    <a:gd name="connsiteY57" fmla="*/ 3926 h 10000"/>
                    <a:gd name="connsiteX58" fmla="*/ 3068 w 10000"/>
                    <a:gd name="connsiteY58" fmla="*/ 4370 h 10000"/>
                    <a:gd name="connsiteX59" fmla="*/ 3144 w 10000"/>
                    <a:gd name="connsiteY59" fmla="*/ 4593 h 10000"/>
                    <a:gd name="connsiteX60" fmla="*/ 3356 w 10000"/>
                    <a:gd name="connsiteY60" fmla="*/ 4741 h 10000"/>
                    <a:gd name="connsiteX61" fmla="*/ 3644 w 10000"/>
                    <a:gd name="connsiteY61" fmla="*/ 5111 h 10000"/>
                    <a:gd name="connsiteX62" fmla="*/ 6288 w 10000"/>
                    <a:gd name="connsiteY62" fmla="*/ 6889 h 10000"/>
                    <a:gd name="connsiteX63" fmla="*/ 7000 w 10000"/>
                    <a:gd name="connsiteY63" fmla="*/ 7407 h 10000"/>
                    <a:gd name="connsiteX64" fmla="*/ 7212 w 10000"/>
                    <a:gd name="connsiteY64" fmla="*/ 7630 h 10000"/>
                    <a:gd name="connsiteX65" fmla="*/ 7568 w 10000"/>
                    <a:gd name="connsiteY65" fmla="*/ 7778 h 10000"/>
                    <a:gd name="connsiteX66" fmla="*/ 7856 w 10000"/>
                    <a:gd name="connsiteY66" fmla="*/ 7926 h 10000"/>
                    <a:gd name="connsiteX67" fmla="*/ 8000 w 10000"/>
                    <a:gd name="connsiteY67" fmla="*/ 8370 h 10000"/>
                    <a:gd name="connsiteX68" fmla="*/ 8288 w 10000"/>
                    <a:gd name="connsiteY68" fmla="*/ 9111 h 10000"/>
                    <a:gd name="connsiteX69" fmla="*/ 8068 w 10000"/>
                    <a:gd name="connsiteY69" fmla="*/ 9111 h 10000"/>
                    <a:gd name="connsiteX70" fmla="*/ 7924 w 10000"/>
                    <a:gd name="connsiteY70" fmla="*/ 9259 h 10000"/>
                    <a:gd name="connsiteX71" fmla="*/ 7924 w 10000"/>
                    <a:gd name="connsiteY71" fmla="*/ 9407 h 10000"/>
                    <a:gd name="connsiteX72" fmla="*/ 7856 w 10000"/>
                    <a:gd name="connsiteY72" fmla="*/ 9630 h 10000"/>
                    <a:gd name="connsiteX73" fmla="*/ 7788 w 10000"/>
                    <a:gd name="connsiteY73" fmla="*/ 9778 h 10000"/>
                    <a:gd name="connsiteX74" fmla="*/ 7924 w 10000"/>
                    <a:gd name="connsiteY74" fmla="*/ 9926 h 10000"/>
                    <a:gd name="connsiteX75" fmla="*/ 8068 w 10000"/>
                    <a:gd name="connsiteY75" fmla="*/ 10000 h 10000"/>
                    <a:gd name="connsiteX76" fmla="*/ 8288 w 10000"/>
                    <a:gd name="connsiteY76" fmla="*/ 9926 h 10000"/>
                    <a:gd name="connsiteX77" fmla="*/ 8424 w 10000"/>
                    <a:gd name="connsiteY77" fmla="*/ 9630 h 10000"/>
                    <a:gd name="connsiteX78" fmla="*/ 8568 w 10000"/>
                    <a:gd name="connsiteY78" fmla="*/ 9259 h 10000"/>
                    <a:gd name="connsiteX79" fmla="*/ 8712 w 10000"/>
                    <a:gd name="connsiteY79" fmla="*/ 8889 h 10000"/>
                    <a:gd name="connsiteX80" fmla="*/ 9068 w 10000"/>
                    <a:gd name="connsiteY80" fmla="*/ 8815 h 10000"/>
                    <a:gd name="connsiteX81" fmla="*/ 9068 w 10000"/>
                    <a:gd name="connsiteY81" fmla="*/ 8370 h 10000"/>
                    <a:gd name="connsiteX82" fmla="*/ 8924 w 10000"/>
                    <a:gd name="connsiteY82" fmla="*/ 8222 h 10000"/>
                    <a:gd name="connsiteX83" fmla="*/ 8712 w 10000"/>
                    <a:gd name="connsiteY83" fmla="*/ 8148 h 10000"/>
                    <a:gd name="connsiteX84" fmla="*/ 8500 w 10000"/>
                    <a:gd name="connsiteY84" fmla="*/ 8000 h 10000"/>
                    <a:gd name="connsiteX85" fmla="*/ 8424 w 10000"/>
                    <a:gd name="connsiteY85" fmla="*/ 7852 h 10000"/>
                    <a:gd name="connsiteX86" fmla="*/ 8568 w 10000"/>
                    <a:gd name="connsiteY86" fmla="*/ 7407 h 10000"/>
                    <a:gd name="connsiteX87" fmla="*/ 8712 w 10000"/>
                    <a:gd name="connsiteY87" fmla="*/ 7185 h 10000"/>
                    <a:gd name="connsiteX88" fmla="*/ 8856 w 10000"/>
                    <a:gd name="connsiteY88" fmla="*/ 7111 h 10000"/>
                    <a:gd name="connsiteX89" fmla="*/ 9356 w 10000"/>
                    <a:gd name="connsiteY89" fmla="*/ 7185 h 10000"/>
                    <a:gd name="connsiteX90" fmla="*/ 9712 w 10000"/>
                    <a:gd name="connsiteY90" fmla="*/ 7333 h 10000"/>
                    <a:gd name="connsiteX91" fmla="*/ 10000 w 10000"/>
                    <a:gd name="connsiteY91" fmla="*/ 7630 h 10000"/>
                    <a:gd name="connsiteX92" fmla="*/ 10000 w 10000"/>
                    <a:gd name="connsiteY92" fmla="*/ 7259 h 10000"/>
                    <a:gd name="connsiteX93" fmla="*/ 9788 w 10000"/>
                    <a:gd name="connsiteY93" fmla="*/ 6963 h 10000"/>
                    <a:gd name="connsiteX0" fmla="*/ 9788 w 10000"/>
                    <a:gd name="connsiteY0" fmla="*/ 6963 h 10000"/>
                    <a:gd name="connsiteX1" fmla="*/ 9500 w 10000"/>
                    <a:gd name="connsiteY1" fmla="*/ 6741 h 10000"/>
                    <a:gd name="connsiteX2" fmla="*/ 9212 w 10000"/>
                    <a:gd name="connsiteY2" fmla="*/ 6593 h 10000"/>
                    <a:gd name="connsiteX3" fmla="*/ 8500 w 10000"/>
                    <a:gd name="connsiteY3" fmla="*/ 6222 h 10000"/>
                    <a:gd name="connsiteX4" fmla="*/ 7788 w 10000"/>
                    <a:gd name="connsiteY4" fmla="*/ 5852 h 10000"/>
                    <a:gd name="connsiteX5" fmla="*/ 7924 w 10000"/>
                    <a:gd name="connsiteY5" fmla="*/ 5704 h 10000"/>
                    <a:gd name="connsiteX6" fmla="*/ 7856 w 10000"/>
                    <a:gd name="connsiteY6" fmla="*/ 5556 h 10000"/>
                    <a:gd name="connsiteX7" fmla="*/ 7644 w 10000"/>
                    <a:gd name="connsiteY7" fmla="*/ 5407 h 10000"/>
                    <a:gd name="connsiteX8" fmla="*/ 7356 w 10000"/>
                    <a:gd name="connsiteY8" fmla="*/ 5481 h 10000"/>
                    <a:gd name="connsiteX9" fmla="*/ 6924 w 10000"/>
                    <a:gd name="connsiteY9" fmla="*/ 5481 h 10000"/>
                    <a:gd name="connsiteX10" fmla="*/ 6568 w 10000"/>
                    <a:gd name="connsiteY10" fmla="*/ 5259 h 10000"/>
                    <a:gd name="connsiteX11" fmla="*/ 6212 w 10000"/>
                    <a:gd name="connsiteY11" fmla="*/ 4889 h 10000"/>
                    <a:gd name="connsiteX12" fmla="*/ 6000 w 10000"/>
                    <a:gd name="connsiteY12" fmla="*/ 4519 h 10000"/>
                    <a:gd name="connsiteX13" fmla="*/ 5788 w 10000"/>
                    <a:gd name="connsiteY13" fmla="*/ 4148 h 10000"/>
                    <a:gd name="connsiteX14" fmla="*/ 5432 w 10000"/>
                    <a:gd name="connsiteY14" fmla="*/ 3778 h 10000"/>
                    <a:gd name="connsiteX15" fmla="*/ 4712 w 10000"/>
                    <a:gd name="connsiteY15" fmla="*/ 3185 h 10000"/>
                    <a:gd name="connsiteX16" fmla="*/ 4432 w 10000"/>
                    <a:gd name="connsiteY16" fmla="*/ 2741 h 10000"/>
                    <a:gd name="connsiteX17" fmla="*/ 4432 w 10000"/>
                    <a:gd name="connsiteY17" fmla="*/ 2593 h 10000"/>
                    <a:gd name="connsiteX18" fmla="*/ 4568 w 10000"/>
                    <a:gd name="connsiteY18" fmla="*/ 2370 h 10000"/>
                    <a:gd name="connsiteX19" fmla="*/ 4644 w 10000"/>
                    <a:gd name="connsiteY19" fmla="*/ 2222 h 10000"/>
                    <a:gd name="connsiteX20" fmla="*/ 4568 w 10000"/>
                    <a:gd name="connsiteY20" fmla="*/ 2074 h 10000"/>
                    <a:gd name="connsiteX21" fmla="*/ 4500 w 10000"/>
                    <a:gd name="connsiteY21" fmla="*/ 2000 h 10000"/>
                    <a:gd name="connsiteX22" fmla="*/ 4500 w 10000"/>
                    <a:gd name="connsiteY22" fmla="*/ 1852 h 10000"/>
                    <a:gd name="connsiteX23" fmla="*/ 4712 w 10000"/>
                    <a:gd name="connsiteY23" fmla="*/ 1704 h 10000"/>
                    <a:gd name="connsiteX24" fmla="*/ 5432 w 10000"/>
                    <a:gd name="connsiteY24" fmla="*/ 1407 h 10000"/>
                    <a:gd name="connsiteX25" fmla="*/ 5500 w 10000"/>
                    <a:gd name="connsiteY25" fmla="*/ 1333 h 10000"/>
                    <a:gd name="connsiteX26" fmla="*/ 5432 w 10000"/>
                    <a:gd name="connsiteY26" fmla="*/ 815 h 10000"/>
                    <a:gd name="connsiteX27" fmla="*/ 5500 w 10000"/>
                    <a:gd name="connsiteY27" fmla="*/ 519 h 10000"/>
                    <a:gd name="connsiteX28" fmla="*/ 4500 w 10000"/>
                    <a:gd name="connsiteY28" fmla="*/ 222 h 10000"/>
                    <a:gd name="connsiteX29" fmla="*/ 4356 w 10000"/>
                    <a:gd name="connsiteY29" fmla="*/ 0 h 10000"/>
                    <a:gd name="connsiteX30" fmla="*/ 3712 w 10000"/>
                    <a:gd name="connsiteY30" fmla="*/ 74 h 10000"/>
                    <a:gd name="connsiteX31" fmla="*/ 3432 w 10000"/>
                    <a:gd name="connsiteY31" fmla="*/ 370 h 10000"/>
                    <a:gd name="connsiteX32" fmla="*/ 3144 w 10000"/>
                    <a:gd name="connsiteY32" fmla="*/ 296 h 10000"/>
                    <a:gd name="connsiteX33" fmla="*/ 3000 w 10000"/>
                    <a:gd name="connsiteY33" fmla="*/ 593 h 10000"/>
                    <a:gd name="connsiteX34" fmla="*/ 2712 w 10000"/>
                    <a:gd name="connsiteY34" fmla="*/ 593 h 10000"/>
                    <a:gd name="connsiteX35" fmla="*/ 2500 w 10000"/>
                    <a:gd name="connsiteY35" fmla="*/ 741 h 10000"/>
                    <a:gd name="connsiteX36" fmla="*/ 2144 w 10000"/>
                    <a:gd name="connsiteY36" fmla="*/ 667 h 10000"/>
                    <a:gd name="connsiteX37" fmla="*/ 1932 w 10000"/>
                    <a:gd name="connsiteY37" fmla="*/ 1407 h 10000"/>
                    <a:gd name="connsiteX38" fmla="*/ 1356 w 10000"/>
                    <a:gd name="connsiteY38" fmla="*/ 667 h 10000"/>
                    <a:gd name="connsiteX39" fmla="*/ 1000 w 10000"/>
                    <a:gd name="connsiteY39" fmla="*/ 1259 h 10000"/>
                    <a:gd name="connsiteX40" fmla="*/ 212 w 10000"/>
                    <a:gd name="connsiteY40" fmla="*/ 1333 h 10000"/>
                    <a:gd name="connsiteX41" fmla="*/ 356 w 10000"/>
                    <a:gd name="connsiteY41" fmla="*/ 1926 h 10000"/>
                    <a:gd name="connsiteX42" fmla="*/ 0 w 10000"/>
                    <a:gd name="connsiteY42" fmla="*/ 2148 h 10000"/>
                    <a:gd name="connsiteX43" fmla="*/ 212 w 10000"/>
                    <a:gd name="connsiteY43" fmla="*/ 2519 h 10000"/>
                    <a:gd name="connsiteX44" fmla="*/ 144 w 10000"/>
                    <a:gd name="connsiteY44" fmla="*/ 2963 h 10000"/>
                    <a:gd name="connsiteX45" fmla="*/ 788 w 10000"/>
                    <a:gd name="connsiteY45" fmla="*/ 3259 h 10000"/>
                    <a:gd name="connsiteX46" fmla="*/ 644 w 10000"/>
                    <a:gd name="connsiteY46" fmla="*/ 3630 h 10000"/>
                    <a:gd name="connsiteX47" fmla="*/ 788 w 10000"/>
                    <a:gd name="connsiteY47" fmla="*/ 3630 h 10000"/>
                    <a:gd name="connsiteX48" fmla="*/ 1144 w 10000"/>
                    <a:gd name="connsiteY48" fmla="*/ 3481 h 10000"/>
                    <a:gd name="connsiteX49" fmla="*/ 1356 w 10000"/>
                    <a:gd name="connsiteY49" fmla="*/ 3185 h 10000"/>
                    <a:gd name="connsiteX50" fmla="*/ 1500 w 10000"/>
                    <a:gd name="connsiteY50" fmla="*/ 3037 h 10000"/>
                    <a:gd name="connsiteX51" fmla="*/ 1712 w 10000"/>
                    <a:gd name="connsiteY51" fmla="*/ 2963 h 10000"/>
                    <a:gd name="connsiteX52" fmla="*/ 2068 w 10000"/>
                    <a:gd name="connsiteY52" fmla="*/ 3111 h 10000"/>
                    <a:gd name="connsiteX53" fmla="*/ 2212 w 10000"/>
                    <a:gd name="connsiteY53" fmla="*/ 3259 h 10000"/>
                    <a:gd name="connsiteX54" fmla="*/ 2356 w 10000"/>
                    <a:gd name="connsiteY54" fmla="*/ 3407 h 10000"/>
                    <a:gd name="connsiteX55" fmla="*/ 2644 w 10000"/>
                    <a:gd name="connsiteY55" fmla="*/ 3407 h 10000"/>
                    <a:gd name="connsiteX56" fmla="*/ 2788 w 10000"/>
                    <a:gd name="connsiteY56" fmla="*/ 3556 h 10000"/>
                    <a:gd name="connsiteX57" fmla="*/ 2856 w 10000"/>
                    <a:gd name="connsiteY57" fmla="*/ 3926 h 10000"/>
                    <a:gd name="connsiteX58" fmla="*/ 3068 w 10000"/>
                    <a:gd name="connsiteY58" fmla="*/ 4370 h 10000"/>
                    <a:gd name="connsiteX59" fmla="*/ 3144 w 10000"/>
                    <a:gd name="connsiteY59" fmla="*/ 4593 h 10000"/>
                    <a:gd name="connsiteX60" fmla="*/ 3356 w 10000"/>
                    <a:gd name="connsiteY60" fmla="*/ 4741 h 10000"/>
                    <a:gd name="connsiteX61" fmla="*/ 3644 w 10000"/>
                    <a:gd name="connsiteY61" fmla="*/ 5111 h 10000"/>
                    <a:gd name="connsiteX62" fmla="*/ 7000 w 10000"/>
                    <a:gd name="connsiteY62" fmla="*/ 7407 h 10000"/>
                    <a:gd name="connsiteX63" fmla="*/ 7212 w 10000"/>
                    <a:gd name="connsiteY63" fmla="*/ 7630 h 10000"/>
                    <a:gd name="connsiteX64" fmla="*/ 7568 w 10000"/>
                    <a:gd name="connsiteY64" fmla="*/ 7778 h 10000"/>
                    <a:gd name="connsiteX65" fmla="*/ 7856 w 10000"/>
                    <a:gd name="connsiteY65" fmla="*/ 7926 h 10000"/>
                    <a:gd name="connsiteX66" fmla="*/ 8000 w 10000"/>
                    <a:gd name="connsiteY66" fmla="*/ 8370 h 10000"/>
                    <a:gd name="connsiteX67" fmla="*/ 8288 w 10000"/>
                    <a:gd name="connsiteY67" fmla="*/ 9111 h 10000"/>
                    <a:gd name="connsiteX68" fmla="*/ 8068 w 10000"/>
                    <a:gd name="connsiteY68" fmla="*/ 9111 h 10000"/>
                    <a:gd name="connsiteX69" fmla="*/ 7924 w 10000"/>
                    <a:gd name="connsiteY69" fmla="*/ 9259 h 10000"/>
                    <a:gd name="connsiteX70" fmla="*/ 7924 w 10000"/>
                    <a:gd name="connsiteY70" fmla="*/ 9407 h 10000"/>
                    <a:gd name="connsiteX71" fmla="*/ 7856 w 10000"/>
                    <a:gd name="connsiteY71" fmla="*/ 9630 h 10000"/>
                    <a:gd name="connsiteX72" fmla="*/ 7788 w 10000"/>
                    <a:gd name="connsiteY72" fmla="*/ 9778 h 10000"/>
                    <a:gd name="connsiteX73" fmla="*/ 7924 w 10000"/>
                    <a:gd name="connsiteY73" fmla="*/ 9926 h 10000"/>
                    <a:gd name="connsiteX74" fmla="*/ 8068 w 10000"/>
                    <a:gd name="connsiteY74" fmla="*/ 10000 h 10000"/>
                    <a:gd name="connsiteX75" fmla="*/ 8288 w 10000"/>
                    <a:gd name="connsiteY75" fmla="*/ 9926 h 10000"/>
                    <a:gd name="connsiteX76" fmla="*/ 8424 w 10000"/>
                    <a:gd name="connsiteY76" fmla="*/ 9630 h 10000"/>
                    <a:gd name="connsiteX77" fmla="*/ 8568 w 10000"/>
                    <a:gd name="connsiteY77" fmla="*/ 9259 h 10000"/>
                    <a:gd name="connsiteX78" fmla="*/ 8712 w 10000"/>
                    <a:gd name="connsiteY78" fmla="*/ 8889 h 10000"/>
                    <a:gd name="connsiteX79" fmla="*/ 9068 w 10000"/>
                    <a:gd name="connsiteY79" fmla="*/ 8815 h 10000"/>
                    <a:gd name="connsiteX80" fmla="*/ 9068 w 10000"/>
                    <a:gd name="connsiteY80" fmla="*/ 8370 h 10000"/>
                    <a:gd name="connsiteX81" fmla="*/ 8924 w 10000"/>
                    <a:gd name="connsiteY81" fmla="*/ 8222 h 10000"/>
                    <a:gd name="connsiteX82" fmla="*/ 8712 w 10000"/>
                    <a:gd name="connsiteY82" fmla="*/ 8148 h 10000"/>
                    <a:gd name="connsiteX83" fmla="*/ 8500 w 10000"/>
                    <a:gd name="connsiteY83" fmla="*/ 8000 h 10000"/>
                    <a:gd name="connsiteX84" fmla="*/ 8424 w 10000"/>
                    <a:gd name="connsiteY84" fmla="*/ 7852 h 10000"/>
                    <a:gd name="connsiteX85" fmla="*/ 8568 w 10000"/>
                    <a:gd name="connsiteY85" fmla="*/ 7407 h 10000"/>
                    <a:gd name="connsiteX86" fmla="*/ 8712 w 10000"/>
                    <a:gd name="connsiteY86" fmla="*/ 7185 h 10000"/>
                    <a:gd name="connsiteX87" fmla="*/ 8856 w 10000"/>
                    <a:gd name="connsiteY87" fmla="*/ 7111 h 10000"/>
                    <a:gd name="connsiteX88" fmla="*/ 9356 w 10000"/>
                    <a:gd name="connsiteY88" fmla="*/ 7185 h 10000"/>
                    <a:gd name="connsiteX89" fmla="*/ 9712 w 10000"/>
                    <a:gd name="connsiteY89" fmla="*/ 7333 h 10000"/>
                    <a:gd name="connsiteX90" fmla="*/ 10000 w 10000"/>
                    <a:gd name="connsiteY90" fmla="*/ 7630 h 10000"/>
                    <a:gd name="connsiteX91" fmla="*/ 10000 w 10000"/>
                    <a:gd name="connsiteY91" fmla="*/ 7259 h 10000"/>
                    <a:gd name="connsiteX92" fmla="*/ 9788 w 10000"/>
                    <a:gd name="connsiteY92" fmla="*/ 6963 h 10000"/>
                    <a:gd name="connsiteX0" fmla="*/ 9788 w 10000"/>
                    <a:gd name="connsiteY0" fmla="*/ 6963 h 10000"/>
                    <a:gd name="connsiteX1" fmla="*/ 9500 w 10000"/>
                    <a:gd name="connsiteY1" fmla="*/ 6741 h 10000"/>
                    <a:gd name="connsiteX2" fmla="*/ 9212 w 10000"/>
                    <a:gd name="connsiteY2" fmla="*/ 6593 h 10000"/>
                    <a:gd name="connsiteX3" fmla="*/ 8500 w 10000"/>
                    <a:gd name="connsiteY3" fmla="*/ 6222 h 10000"/>
                    <a:gd name="connsiteX4" fmla="*/ 7788 w 10000"/>
                    <a:gd name="connsiteY4" fmla="*/ 5852 h 10000"/>
                    <a:gd name="connsiteX5" fmla="*/ 7924 w 10000"/>
                    <a:gd name="connsiteY5" fmla="*/ 5704 h 10000"/>
                    <a:gd name="connsiteX6" fmla="*/ 7856 w 10000"/>
                    <a:gd name="connsiteY6" fmla="*/ 5556 h 10000"/>
                    <a:gd name="connsiteX7" fmla="*/ 7644 w 10000"/>
                    <a:gd name="connsiteY7" fmla="*/ 5407 h 10000"/>
                    <a:gd name="connsiteX8" fmla="*/ 7356 w 10000"/>
                    <a:gd name="connsiteY8" fmla="*/ 5481 h 10000"/>
                    <a:gd name="connsiteX9" fmla="*/ 6924 w 10000"/>
                    <a:gd name="connsiteY9" fmla="*/ 5481 h 10000"/>
                    <a:gd name="connsiteX10" fmla="*/ 6568 w 10000"/>
                    <a:gd name="connsiteY10" fmla="*/ 5259 h 10000"/>
                    <a:gd name="connsiteX11" fmla="*/ 6212 w 10000"/>
                    <a:gd name="connsiteY11" fmla="*/ 4889 h 10000"/>
                    <a:gd name="connsiteX12" fmla="*/ 6000 w 10000"/>
                    <a:gd name="connsiteY12" fmla="*/ 4519 h 10000"/>
                    <a:gd name="connsiteX13" fmla="*/ 5788 w 10000"/>
                    <a:gd name="connsiteY13" fmla="*/ 4148 h 10000"/>
                    <a:gd name="connsiteX14" fmla="*/ 5432 w 10000"/>
                    <a:gd name="connsiteY14" fmla="*/ 3778 h 10000"/>
                    <a:gd name="connsiteX15" fmla="*/ 4712 w 10000"/>
                    <a:gd name="connsiteY15" fmla="*/ 3185 h 10000"/>
                    <a:gd name="connsiteX16" fmla="*/ 4432 w 10000"/>
                    <a:gd name="connsiteY16" fmla="*/ 2741 h 10000"/>
                    <a:gd name="connsiteX17" fmla="*/ 4432 w 10000"/>
                    <a:gd name="connsiteY17" fmla="*/ 2593 h 10000"/>
                    <a:gd name="connsiteX18" fmla="*/ 4568 w 10000"/>
                    <a:gd name="connsiteY18" fmla="*/ 2370 h 10000"/>
                    <a:gd name="connsiteX19" fmla="*/ 4644 w 10000"/>
                    <a:gd name="connsiteY19" fmla="*/ 2222 h 10000"/>
                    <a:gd name="connsiteX20" fmla="*/ 4568 w 10000"/>
                    <a:gd name="connsiteY20" fmla="*/ 2074 h 10000"/>
                    <a:gd name="connsiteX21" fmla="*/ 4500 w 10000"/>
                    <a:gd name="connsiteY21" fmla="*/ 2000 h 10000"/>
                    <a:gd name="connsiteX22" fmla="*/ 4500 w 10000"/>
                    <a:gd name="connsiteY22" fmla="*/ 1852 h 10000"/>
                    <a:gd name="connsiteX23" fmla="*/ 4712 w 10000"/>
                    <a:gd name="connsiteY23" fmla="*/ 1704 h 10000"/>
                    <a:gd name="connsiteX24" fmla="*/ 5432 w 10000"/>
                    <a:gd name="connsiteY24" fmla="*/ 1407 h 10000"/>
                    <a:gd name="connsiteX25" fmla="*/ 5500 w 10000"/>
                    <a:gd name="connsiteY25" fmla="*/ 1333 h 10000"/>
                    <a:gd name="connsiteX26" fmla="*/ 5432 w 10000"/>
                    <a:gd name="connsiteY26" fmla="*/ 815 h 10000"/>
                    <a:gd name="connsiteX27" fmla="*/ 5500 w 10000"/>
                    <a:gd name="connsiteY27" fmla="*/ 519 h 10000"/>
                    <a:gd name="connsiteX28" fmla="*/ 4500 w 10000"/>
                    <a:gd name="connsiteY28" fmla="*/ 222 h 10000"/>
                    <a:gd name="connsiteX29" fmla="*/ 4356 w 10000"/>
                    <a:gd name="connsiteY29" fmla="*/ 0 h 10000"/>
                    <a:gd name="connsiteX30" fmla="*/ 3712 w 10000"/>
                    <a:gd name="connsiteY30" fmla="*/ 74 h 10000"/>
                    <a:gd name="connsiteX31" fmla="*/ 3432 w 10000"/>
                    <a:gd name="connsiteY31" fmla="*/ 370 h 10000"/>
                    <a:gd name="connsiteX32" fmla="*/ 3144 w 10000"/>
                    <a:gd name="connsiteY32" fmla="*/ 296 h 10000"/>
                    <a:gd name="connsiteX33" fmla="*/ 3000 w 10000"/>
                    <a:gd name="connsiteY33" fmla="*/ 593 h 10000"/>
                    <a:gd name="connsiteX34" fmla="*/ 2712 w 10000"/>
                    <a:gd name="connsiteY34" fmla="*/ 593 h 10000"/>
                    <a:gd name="connsiteX35" fmla="*/ 2500 w 10000"/>
                    <a:gd name="connsiteY35" fmla="*/ 741 h 10000"/>
                    <a:gd name="connsiteX36" fmla="*/ 2144 w 10000"/>
                    <a:gd name="connsiteY36" fmla="*/ 667 h 10000"/>
                    <a:gd name="connsiteX37" fmla="*/ 1932 w 10000"/>
                    <a:gd name="connsiteY37" fmla="*/ 1407 h 10000"/>
                    <a:gd name="connsiteX38" fmla="*/ 1356 w 10000"/>
                    <a:gd name="connsiteY38" fmla="*/ 667 h 10000"/>
                    <a:gd name="connsiteX39" fmla="*/ 1000 w 10000"/>
                    <a:gd name="connsiteY39" fmla="*/ 1259 h 10000"/>
                    <a:gd name="connsiteX40" fmla="*/ 212 w 10000"/>
                    <a:gd name="connsiteY40" fmla="*/ 1333 h 10000"/>
                    <a:gd name="connsiteX41" fmla="*/ 356 w 10000"/>
                    <a:gd name="connsiteY41" fmla="*/ 1926 h 10000"/>
                    <a:gd name="connsiteX42" fmla="*/ 0 w 10000"/>
                    <a:gd name="connsiteY42" fmla="*/ 2148 h 10000"/>
                    <a:gd name="connsiteX43" fmla="*/ 212 w 10000"/>
                    <a:gd name="connsiteY43" fmla="*/ 2519 h 10000"/>
                    <a:gd name="connsiteX44" fmla="*/ 144 w 10000"/>
                    <a:gd name="connsiteY44" fmla="*/ 2963 h 10000"/>
                    <a:gd name="connsiteX45" fmla="*/ 788 w 10000"/>
                    <a:gd name="connsiteY45" fmla="*/ 3259 h 10000"/>
                    <a:gd name="connsiteX46" fmla="*/ 644 w 10000"/>
                    <a:gd name="connsiteY46" fmla="*/ 3630 h 10000"/>
                    <a:gd name="connsiteX47" fmla="*/ 788 w 10000"/>
                    <a:gd name="connsiteY47" fmla="*/ 3630 h 10000"/>
                    <a:gd name="connsiteX48" fmla="*/ 1144 w 10000"/>
                    <a:gd name="connsiteY48" fmla="*/ 3481 h 10000"/>
                    <a:gd name="connsiteX49" fmla="*/ 1356 w 10000"/>
                    <a:gd name="connsiteY49" fmla="*/ 3185 h 10000"/>
                    <a:gd name="connsiteX50" fmla="*/ 1500 w 10000"/>
                    <a:gd name="connsiteY50" fmla="*/ 3037 h 10000"/>
                    <a:gd name="connsiteX51" fmla="*/ 1712 w 10000"/>
                    <a:gd name="connsiteY51" fmla="*/ 2963 h 10000"/>
                    <a:gd name="connsiteX52" fmla="*/ 2068 w 10000"/>
                    <a:gd name="connsiteY52" fmla="*/ 3111 h 10000"/>
                    <a:gd name="connsiteX53" fmla="*/ 2212 w 10000"/>
                    <a:gd name="connsiteY53" fmla="*/ 3259 h 10000"/>
                    <a:gd name="connsiteX54" fmla="*/ 2356 w 10000"/>
                    <a:gd name="connsiteY54" fmla="*/ 3407 h 10000"/>
                    <a:gd name="connsiteX55" fmla="*/ 2644 w 10000"/>
                    <a:gd name="connsiteY55" fmla="*/ 3407 h 10000"/>
                    <a:gd name="connsiteX56" fmla="*/ 2788 w 10000"/>
                    <a:gd name="connsiteY56" fmla="*/ 3556 h 10000"/>
                    <a:gd name="connsiteX57" fmla="*/ 2856 w 10000"/>
                    <a:gd name="connsiteY57" fmla="*/ 3926 h 10000"/>
                    <a:gd name="connsiteX58" fmla="*/ 3068 w 10000"/>
                    <a:gd name="connsiteY58" fmla="*/ 4370 h 10000"/>
                    <a:gd name="connsiteX59" fmla="*/ 3144 w 10000"/>
                    <a:gd name="connsiteY59" fmla="*/ 4593 h 10000"/>
                    <a:gd name="connsiteX60" fmla="*/ 3356 w 10000"/>
                    <a:gd name="connsiteY60" fmla="*/ 4741 h 10000"/>
                    <a:gd name="connsiteX61" fmla="*/ 3644 w 10000"/>
                    <a:gd name="connsiteY61" fmla="*/ 5111 h 10000"/>
                    <a:gd name="connsiteX62" fmla="*/ 7212 w 10000"/>
                    <a:gd name="connsiteY62" fmla="*/ 7630 h 10000"/>
                    <a:gd name="connsiteX63" fmla="*/ 7568 w 10000"/>
                    <a:gd name="connsiteY63" fmla="*/ 7778 h 10000"/>
                    <a:gd name="connsiteX64" fmla="*/ 7856 w 10000"/>
                    <a:gd name="connsiteY64" fmla="*/ 7926 h 10000"/>
                    <a:gd name="connsiteX65" fmla="*/ 8000 w 10000"/>
                    <a:gd name="connsiteY65" fmla="*/ 8370 h 10000"/>
                    <a:gd name="connsiteX66" fmla="*/ 8288 w 10000"/>
                    <a:gd name="connsiteY66" fmla="*/ 9111 h 10000"/>
                    <a:gd name="connsiteX67" fmla="*/ 8068 w 10000"/>
                    <a:gd name="connsiteY67" fmla="*/ 9111 h 10000"/>
                    <a:gd name="connsiteX68" fmla="*/ 7924 w 10000"/>
                    <a:gd name="connsiteY68" fmla="*/ 9259 h 10000"/>
                    <a:gd name="connsiteX69" fmla="*/ 7924 w 10000"/>
                    <a:gd name="connsiteY69" fmla="*/ 9407 h 10000"/>
                    <a:gd name="connsiteX70" fmla="*/ 7856 w 10000"/>
                    <a:gd name="connsiteY70" fmla="*/ 9630 h 10000"/>
                    <a:gd name="connsiteX71" fmla="*/ 7788 w 10000"/>
                    <a:gd name="connsiteY71" fmla="*/ 9778 h 10000"/>
                    <a:gd name="connsiteX72" fmla="*/ 7924 w 10000"/>
                    <a:gd name="connsiteY72" fmla="*/ 9926 h 10000"/>
                    <a:gd name="connsiteX73" fmla="*/ 8068 w 10000"/>
                    <a:gd name="connsiteY73" fmla="*/ 10000 h 10000"/>
                    <a:gd name="connsiteX74" fmla="*/ 8288 w 10000"/>
                    <a:gd name="connsiteY74" fmla="*/ 9926 h 10000"/>
                    <a:gd name="connsiteX75" fmla="*/ 8424 w 10000"/>
                    <a:gd name="connsiteY75" fmla="*/ 9630 h 10000"/>
                    <a:gd name="connsiteX76" fmla="*/ 8568 w 10000"/>
                    <a:gd name="connsiteY76" fmla="*/ 9259 h 10000"/>
                    <a:gd name="connsiteX77" fmla="*/ 8712 w 10000"/>
                    <a:gd name="connsiteY77" fmla="*/ 8889 h 10000"/>
                    <a:gd name="connsiteX78" fmla="*/ 9068 w 10000"/>
                    <a:gd name="connsiteY78" fmla="*/ 8815 h 10000"/>
                    <a:gd name="connsiteX79" fmla="*/ 9068 w 10000"/>
                    <a:gd name="connsiteY79" fmla="*/ 8370 h 10000"/>
                    <a:gd name="connsiteX80" fmla="*/ 8924 w 10000"/>
                    <a:gd name="connsiteY80" fmla="*/ 8222 h 10000"/>
                    <a:gd name="connsiteX81" fmla="*/ 8712 w 10000"/>
                    <a:gd name="connsiteY81" fmla="*/ 8148 h 10000"/>
                    <a:gd name="connsiteX82" fmla="*/ 8500 w 10000"/>
                    <a:gd name="connsiteY82" fmla="*/ 8000 h 10000"/>
                    <a:gd name="connsiteX83" fmla="*/ 8424 w 10000"/>
                    <a:gd name="connsiteY83" fmla="*/ 7852 h 10000"/>
                    <a:gd name="connsiteX84" fmla="*/ 8568 w 10000"/>
                    <a:gd name="connsiteY84" fmla="*/ 7407 h 10000"/>
                    <a:gd name="connsiteX85" fmla="*/ 8712 w 10000"/>
                    <a:gd name="connsiteY85" fmla="*/ 7185 h 10000"/>
                    <a:gd name="connsiteX86" fmla="*/ 8856 w 10000"/>
                    <a:gd name="connsiteY86" fmla="*/ 7111 h 10000"/>
                    <a:gd name="connsiteX87" fmla="*/ 9356 w 10000"/>
                    <a:gd name="connsiteY87" fmla="*/ 7185 h 10000"/>
                    <a:gd name="connsiteX88" fmla="*/ 9712 w 10000"/>
                    <a:gd name="connsiteY88" fmla="*/ 7333 h 10000"/>
                    <a:gd name="connsiteX89" fmla="*/ 10000 w 10000"/>
                    <a:gd name="connsiteY89" fmla="*/ 7630 h 10000"/>
                    <a:gd name="connsiteX90" fmla="*/ 10000 w 10000"/>
                    <a:gd name="connsiteY90" fmla="*/ 7259 h 10000"/>
                    <a:gd name="connsiteX91" fmla="*/ 9788 w 10000"/>
                    <a:gd name="connsiteY91" fmla="*/ 6963 h 10000"/>
                    <a:gd name="connsiteX0" fmla="*/ 9788 w 10000"/>
                    <a:gd name="connsiteY0" fmla="*/ 6963 h 10000"/>
                    <a:gd name="connsiteX1" fmla="*/ 9500 w 10000"/>
                    <a:gd name="connsiteY1" fmla="*/ 6741 h 10000"/>
                    <a:gd name="connsiteX2" fmla="*/ 9212 w 10000"/>
                    <a:gd name="connsiteY2" fmla="*/ 6593 h 10000"/>
                    <a:gd name="connsiteX3" fmla="*/ 8500 w 10000"/>
                    <a:gd name="connsiteY3" fmla="*/ 6222 h 10000"/>
                    <a:gd name="connsiteX4" fmla="*/ 7788 w 10000"/>
                    <a:gd name="connsiteY4" fmla="*/ 5852 h 10000"/>
                    <a:gd name="connsiteX5" fmla="*/ 7924 w 10000"/>
                    <a:gd name="connsiteY5" fmla="*/ 5704 h 10000"/>
                    <a:gd name="connsiteX6" fmla="*/ 7856 w 10000"/>
                    <a:gd name="connsiteY6" fmla="*/ 5556 h 10000"/>
                    <a:gd name="connsiteX7" fmla="*/ 7644 w 10000"/>
                    <a:gd name="connsiteY7" fmla="*/ 5407 h 10000"/>
                    <a:gd name="connsiteX8" fmla="*/ 7356 w 10000"/>
                    <a:gd name="connsiteY8" fmla="*/ 5481 h 10000"/>
                    <a:gd name="connsiteX9" fmla="*/ 6924 w 10000"/>
                    <a:gd name="connsiteY9" fmla="*/ 5481 h 10000"/>
                    <a:gd name="connsiteX10" fmla="*/ 6568 w 10000"/>
                    <a:gd name="connsiteY10" fmla="*/ 5259 h 10000"/>
                    <a:gd name="connsiteX11" fmla="*/ 6212 w 10000"/>
                    <a:gd name="connsiteY11" fmla="*/ 4889 h 10000"/>
                    <a:gd name="connsiteX12" fmla="*/ 6000 w 10000"/>
                    <a:gd name="connsiteY12" fmla="*/ 4519 h 10000"/>
                    <a:gd name="connsiteX13" fmla="*/ 5788 w 10000"/>
                    <a:gd name="connsiteY13" fmla="*/ 4148 h 10000"/>
                    <a:gd name="connsiteX14" fmla="*/ 5432 w 10000"/>
                    <a:gd name="connsiteY14" fmla="*/ 3778 h 10000"/>
                    <a:gd name="connsiteX15" fmla="*/ 4712 w 10000"/>
                    <a:gd name="connsiteY15" fmla="*/ 3185 h 10000"/>
                    <a:gd name="connsiteX16" fmla="*/ 4432 w 10000"/>
                    <a:gd name="connsiteY16" fmla="*/ 2741 h 10000"/>
                    <a:gd name="connsiteX17" fmla="*/ 4432 w 10000"/>
                    <a:gd name="connsiteY17" fmla="*/ 2593 h 10000"/>
                    <a:gd name="connsiteX18" fmla="*/ 4568 w 10000"/>
                    <a:gd name="connsiteY18" fmla="*/ 2370 h 10000"/>
                    <a:gd name="connsiteX19" fmla="*/ 4644 w 10000"/>
                    <a:gd name="connsiteY19" fmla="*/ 2222 h 10000"/>
                    <a:gd name="connsiteX20" fmla="*/ 4568 w 10000"/>
                    <a:gd name="connsiteY20" fmla="*/ 2074 h 10000"/>
                    <a:gd name="connsiteX21" fmla="*/ 4500 w 10000"/>
                    <a:gd name="connsiteY21" fmla="*/ 2000 h 10000"/>
                    <a:gd name="connsiteX22" fmla="*/ 4500 w 10000"/>
                    <a:gd name="connsiteY22" fmla="*/ 1852 h 10000"/>
                    <a:gd name="connsiteX23" fmla="*/ 4712 w 10000"/>
                    <a:gd name="connsiteY23" fmla="*/ 1704 h 10000"/>
                    <a:gd name="connsiteX24" fmla="*/ 5432 w 10000"/>
                    <a:gd name="connsiteY24" fmla="*/ 1407 h 10000"/>
                    <a:gd name="connsiteX25" fmla="*/ 5500 w 10000"/>
                    <a:gd name="connsiteY25" fmla="*/ 1333 h 10000"/>
                    <a:gd name="connsiteX26" fmla="*/ 5432 w 10000"/>
                    <a:gd name="connsiteY26" fmla="*/ 815 h 10000"/>
                    <a:gd name="connsiteX27" fmla="*/ 5500 w 10000"/>
                    <a:gd name="connsiteY27" fmla="*/ 519 h 10000"/>
                    <a:gd name="connsiteX28" fmla="*/ 4500 w 10000"/>
                    <a:gd name="connsiteY28" fmla="*/ 222 h 10000"/>
                    <a:gd name="connsiteX29" fmla="*/ 4356 w 10000"/>
                    <a:gd name="connsiteY29" fmla="*/ 0 h 10000"/>
                    <a:gd name="connsiteX30" fmla="*/ 3712 w 10000"/>
                    <a:gd name="connsiteY30" fmla="*/ 74 h 10000"/>
                    <a:gd name="connsiteX31" fmla="*/ 3432 w 10000"/>
                    <a:gd name="connsiteY31" fmla="*/ 370 h 10000"/>
                    <a:gd name="connsiteX32" fmla="*/ 3144 w 10000"/>
                    <a:gd name="connsiteY32" fmla="*/ 296 h 10000"/>
                    <a:gd name="connsiteX33" fmla="*/ 3000 w 10000"/>
                    <a:gd name="connsiteY33" fmla="*/ 593 h 10000"/>
                    <a:gd name="connsiteX34" fmla="*/ 2712 w 10000"/>
                    <a:gd name="connsiteY34" fmla="*/ 593 h 10000"/>
                    <a:gd name="connsiteX35" fmla="*/ 2500 w 10000"/>
                    <a:gd name="connsiteY35" fmla="*/ 741 h 10000"/>
                    <a:gd name="connsiteX36" fmla="*/ 2144 w 10000"/>
                    <a:gd name="connsiteY36" fmla="*/ 667 h 10000"/>
                    <a:gd name="connsiteX37" fmla="*/ 1932 w 10000"/>
                    <a:gd name="connsiteY37" fmla="*/ 1407 h 10000"/>
                    <a:gd name="connsiteX38" fmla="*/ 1356 w 10000"/>
                    <a:gd name="connsiteY38" fmla="*/ 667 h 10000"/>
                    <a:gd name="connsiteX39" fmla="*/ 1000 w 10000"/>
                    <a:gd name="connsiteY39" fmla="*/ 1259 h 10000"/>
                    <a:gd name="connsiteX40" fmla="*/ 212 w 10000"/>
                    <a:gd name="connsiteY40" fmla="*/ 1333 h 10000"/>
                    <a:gd name="connsiteX41" fmla="*/ 356 w 10000"/>
                    <a:gd name="connsiteY41" fmla="*/ 1926 h 10000"/>
                    <a:gd name="connsiteX42" fmla="*/ 0 w 10000"/>
                    <a:gd name="connsiteY42" fmla="*/ 2148 h 10000"/>
                    <a:gd name="connsiteX43" fmla="*/ 212 w 10000"/>
                    <a:gd name="connsiteY43" fmla="*/ 2519 h 10000"/>
                    <a:gd name="connsiteX44" fmla="*/ 144 w 10000"/>
                    <a:gd name="connsiteY44" fmla="*/ 2963 h 10000"/>
                    <a:gd name="connsiteX45" fmla="*/ 788 w 10000"/>
                    <a:gd name="connsiteY45" fmla="*/ 3259 h 10000"/>
                    <a:gd name="connsiteX46" fmla="*/ 644 w 10000"/>
                    <a:gd name="connsiteY46" fmla="*/ 3630 h 10000"/>
                    <a:gd name="connsiteX47" fmla="*/ 788 w 10000"/>
                    <a:gd name="connsiteY47" fmla="*/ 3630 h 10000"/>
                    <a:gd name="connsiteX48" fmla="*/ 1144 w 10000"/>
                    <a:gd name="connsiteY48" fmla="*/ 3481 h 10000"/>
                    <a:gd name="connsiteX49" fmla="*/ 1356 w 10000"/>
                    <a:gd name="connsiteY49" fmla="*/ 3185 h 10000"/>
                    <a:gd name="connsiteX50" fmla="*/ 1500 w 10000"/>
                    <a:gd name="connsiteY50" fmla="*/ 3037 h 10000"/>
                    <a:gd name="connsiteX51" fmla="*/ 1712 w 10000"/>
                    <a:gd name="connsiteY51" fmla="*/ 2963 h 10000"/>
                    <a:gd name="connsiteX52" fmla="*/ 2068 w 10000"/>
                    <a:gd name="connsiteY52" fmla="*/ 3111 h 10000"/>
                    <a:gd name="connsiteX53" fmla="*/ 2212 w 10000"/>
                    <a:gd name="connsiteY53" fmla="*/ 3259 h 10000"/>
                    <a:gd name="connsiteX54" fmla="*/ 2356 w 10000"/>
                    <a:gd name="connsiteY54" fmla="*/ 3407 h 10000"/>
                    <a:gd name="connsiteX55" fmla="*/ 2644 w 10000"/>
                    <a:gd name="connsiteY55" fmla="*/ 3407 h 10000"/>
                    <a:gd name="connsiteX56" fmla="*/ 2788 w 10000"/>
                    <a:gd name="connsiteY56" fmla="*/ 3556 h 10000"/>
                    <a:gd name="connsiteX57" fmla="*/ 2856 w 10000"/>
                    <a:gd name="connsiteY57" fmla="*/ 3926 h 10000"/>
                    <a:gd name="connsiteX58" fmla="*/ 3068 w 10000"/>
                    <a:gd name="connsiteY58" fmla="*/ 4370 h 10000"/>
                    <a:gd name="connsiteX59" fmla="*/ 3144 w 10000"/>
                    <a:gd name="connsiteY59" fmla="*/ 4593 h 10000"/>
                    <a:gd name="connsiteX60" fmla="*/ 3356 w 10000"/>
                    <a:gd name="connsiteY60" fmla="*/ 4741 h 10000"/>
                    <a:gd name="connsiteX61" fmla="*/ 3644 w 10000"/>
                    <a:gd name="connsiteY61" fmla="*/ 5111 h 10000"/>
                    <a:gd name="connsiteX62" fmla="*/ 7568 w 10000"/>
                    <a:gd name="connsiteY62" fmla="*/ 7778 h 10000"/>
                    <a:gd name="connsiteX63" fmla="*/ 7856 w 10000"/>
                    <a:gd name="connsiteY63" fmla="*/ 7926 h 10000"/>
                    <a:gd name="connsiteX64" fmla="*/ 8000 w 10000"/>
                    <a:gd name="connsiteY64" fmla="*/ 8370 h 10000"/>
                    <a:gd name="connsiteX65" fmla="*/ 8288 w 10000"/>
                    <a:gd name="connsiteY65" fmla="*/ 9111 h 10000"/>
                    <a:gd name="connsiteX66" fmla="*/ 8068 w 10000"/>
                    <a:gd name="connsiteY66" fmla="*/ 9111 h 10000"/>
                    <a:gd name="connsiteX67" fmla="*/ 7924 w 10000"/>
                    <a:gd name="connsiteY67" fmla="*/ 9259 h 10000"/>
                    <a:gd name="connsiteX68" fmla="*/ 7924 w 10000"/>
                    <a:gd name="connsiteY68" fmla="*/ 9407 h 10000"/>
                    <a:gd name="connsiteX69" fmla="*/ 7856 w 10000"/>
                    <a:gd name="connsiteY69" fmla="*/ 9630 h 10000"/>
                    <a:gd name="connsiteX70" fmla="*/ 7788 w 10000"/>
                    <a:gd name="connsiteY70" fmla="*/ 9778 h 10000"/>
                    <a:gd name="connsiteX71" fmla="*/ 7924 w 10000"/>
                    <a:gd name="connsiteY71" fmla="*/ 9926 h 10000"/>
                    <a:gd name="connsiteX72" fmla="*/ 8068 w 10000"/>
                    <a:gd name="connsiteY72" fmla="*/ 10000 h 10000"/>
                    <a:gd name="connsiteX73" fmla="*/ 8288 w 10000"/>
                    <a:gd name="connsiteY73" fmla="*/ 9926 h 10000"/>
                    <a:gd name="connsiteX74" fmla="*/ 8424 w 10000"/>
                    <a:gd name="connsiteY74" fmla="*/ 9630 h 10000"/>
                    <a:gd name="connsiteX75" fmla="*/ 8568 w 10000"/>
                    <a:gd name="connsiteY75" fmla="*/ 9259 h 10000"/>
                    <a:gd name="connsiteX76" fmla="*/ 8712 w 10000"/>
                    <a:gd name="connsiteY76" fmla="*/ 8889 h 10000"/>
                    <a:gd name="connsiteX77" fmla="*/ 9068 w 10000"/>
                    <a:gd name="connsiteY77" fmla="*/ 8815 h 10000"/>
                    <a:gd name="connsiteX78" fmla="*/ 9068 w 10000"/>
                    <a:gd name="connsiteY78" fmla="*/ 8370 h 10000"/>
                    <a:gd name="connsiteX79" fmla="*/ 8924 w 10000"/>
                    <a:gd name="connsiteY79" fmla="*/ 8222 h 10000"/>
                    <a:gd name="connsiteX80" fmla="*/ 8712 w 10000"/>
                    <a:gd name="connsiteY80" fmla="*/ 8148 h 10000"/>
                    <a:gd name="connsiteX81" fmla="*/ 8500 w 10000"/>
                    <a:gd name="connsiteY81" fmla="*/ 8000 h 10000"/>
                    <a:gd name="connsiteX82" fmla="*/ 8424 w 10000"/>
                    <a:gd name="connsiteY82" fmla="*/ 7852 h 10000"/>
                    <a:gd name="connsiteX83" fmla="*/ 8568 w 10000"/>
                    <a:gd name="connsiteY83" fmla="*/ 7407 h 10000"/>
                    <a:gd name="connsiteX84" fmla="*/ 8712 w 10000"/>
                    <a:gd name="connsiteY84" fmla="*/ 7185 h 10000"/>
                    <a:gd name="connsiteX85" fmla="*/ 8856 w 10000"/>
                    <a:gd name="connsiteY85" fmla="*/ 7111 h 10000"/>
                    <a:gd name="connsiteX86" fmla="*/ 9356 w 10000"/>
                    <a:gd name="connsiteY86" fmla="*/ 7185 h 10000"/>
                    <a:gd name="connsiteX87" fmla="*/ 9712 w 10000"/>
                    <a:gd name="connsiteY87" fmla="*/ 7333 h 10000"/>
                    <a:gd name="connsiteX88" fmla="*/ 10000 w 10000"/>
                    <a:gd name="connsiteY88" fmla="*/ 7630 h 10000"/>
                    <a:gd name="connsiteX89" fmla="*/ 10000 w 10000"/>
                    <a:gd name="connsiteY89" fmla="*/ 7259 h 10000"/>
                    <a:gd name="connsiteX90" fmla="*/ 9788 w 10000"/>
                    <a:gd name="connsiteY90" fmla="*/ 6963 h 10000"/>
                    <a:gd name="connsiteX0" fmla="*/ 9788 w 10000"/>
                    <a:gd name="connsiteY0" fmla="*/ 6963 h 10000"/>
                    <a:gd name="connsiteX1" fmla="*/ 9500 w 10000"/>
                    <a:gd name="connsiteY1" fmla="*/ 6741 h 10000"/>
                    <a:gd name="connsiteX2" fmla="*/ 9212 w 10000"/>
                    <a:gd name="connsiteY2" fmla="*/ 6593 h 10000"/>
                    <a:gd name="connsiteX3" fmla="*/ 8500 w 10000"/>
                    <a:gd name="connsiteY3" fmla="*/ 6222 h 10000"/>
                    <a:gd name="connsiteX4" fmla="*/ 7788 w 10000"/>
                    <a:gd name="connsiteY4" fmla="*/ 5852 h 10000"/>
                    <a:gd name="connsiteX5" fmla="*/ 7924 w 10000"/>
                    <a:gd name="connsiteY5" fmla="*/ 5704 h 10000"/>
                    <a:gd name="connsiteX6" fmla="*/ 7856 w 10000"/>
                    <a:gd name="connsiteY6" fmla="*/ 5556 h 10000"/>
                    <a:gd name="connsiteX7" fmla="*/ 7644 w 10000"/>
                    <a:gd name="connsiteY7" fmla="*/ 5407 h 10000"/>
                    <a:gd name="connsiteX8" fmla="*/ 7356 w 10000"/>
                    <a:gd name="connsiteY8" fmla="*/ 5481 h 10000"/>
                    <a:gd name="connsiteX9" fmla="*/ 6924 w 10000"/>
                    <a:gd name="connsiteY9" fmla="*/ 5481 h 10000"/>
                    <a:gd name="connsiteX10" fmla="*/ 6568 w 10000"/>
                    <a:gd name="connsiteY10" fmla="*/ 5259 h 10000"/>
                    <a:gd name="connsiteX11" fmla="*/ 6212 w 10000"/>
                    <a:gd name="connsiteY11" fmla="*/ 4889 h 10000"/>
                    <a:gd name="connsiteX12" fmla="*/ 6000 w 10000"/>
                    <a:gd name="connsiteY12" fmla="*/ 4519 h 10000"/>
                    <a:gd name="connsiteX13" fmla="*/ 5788 w 10000"/>
                    <a:gd name="connsiteY13" fmla="*/ 4148 h 10000"/>
                    <a:gd name="connsiteX14" fmla="*/ 5432 w 10000"/>
                    <a:gd name="connsiteY14" fmla="*/ 3778 h 10000"/>
                    <a:gd name="connsiteX15" fmla="*/ 4712 w 10000"/>
                    <a:gd name="connsiteY15" fmla="*/ 3185 h 10000"/>
                    <a:gd name="connsiteX16" fmla="*/ 4432 w 10000"/>
                    <a:gd name="connsiteY16" fmla="*/ 2741 h 10000"/>
                    <a:gd name="connsiteX17" fmla="*/ 4432 w 10000"/>
                    <a:gd name="connsiteY17" fmla="*/ 2593 h 10000"/>
                    <a:gd name="connsiteX18" fmla="*/ 4568 w 10000"/>
                    <a:gd name="connsiteY18" fmla="*/ 2370 h 10000"/>
                    <a:gd name="connsiteX19" fmla="*/ 4644 w 10000"/>
                    <a:gd name="connsiteY19" fmla="*/ 2222 h 10000"/>
                    <a:gd name="connsiteX20" fmla="*/ 4568 w 10000"/>
                    <a:gd name="connsiteY20" fmla="*/ 2074 h 10000"/>
                    <a:gd name="connsiteX21" fmla="*/ 4500 w 10000"/>
                    <a:gd name="connsiteY21" fmla="*/ 2000 h 10000"/>
                    <a:gd name="connsiteX22" fmla="*/ 4500 w 10000"/>
                    <a:gd name="connsiteY22" fmla="*/ 1852 h 10000"/>
                    <a:gd name="connsiteX23" fmla="*/ 4712 w 10000"/>
                    <a:gd name="connsiteY23" fmla="*/ 1704 h 10000"/>
                    <a:gd name="connsiteX24" fmla="*/ 5432 w 10000"/>
                    <a:gd name="connsiteY24" fmla="*/ 1407 h 10000"/>
                    <a:gd name="connsiteX25" fmla="*/ 5500 w 10000"/>
                    <a:gd name="connsiteY25" fmla="*/ 1333 h 10000"/>
                    <a:gd name="connsiteX26" fmla="*/ 5432 w 10000"/>
                    <a:gd name="connsiteY26" fmla="*/ 815 h 10000"/>
                    <a:gd name="connsiteX27" fmla="*/ 5500 w 10000"/>
                    <a:gd name="connsiteY27" fmla="*/ 519 h 10000"/>
                    <a:gd name="connsiteX28" fmla="*/ 4500 w 10000"/>
                    <a:gd name="connsiteY28" fmla="*/ 222 h 10000"/>
                    <a:gd name="connsiteX29" fmla="*/ 4356 w 10000"/>
                    <a:gd name="connsiteY29" fmla="*/ 0 h 10000"/>
                    <a:gd name="connsiteX30" fmla="*/ 3712 w 10000"/>
                    <a:gd name="connsiteY30" fmla="*/ 74 h 10000"/>
                    <a:gd name="connsiteX31" fmla="*/ 3432 w 10000"/>
                    <a:gd name="connsiteY31" fmla="*/ 370 h 10000"/>
                    <a:gd name="connsiteX32" fmla="*/ 3144 w 10000"/>
                    <a:gd name="connsiteY32" fmla="*/ 296 h 10000"/>
                    <a:gd name="connsiteX33" fmla="*/ 3000 w 10000"/>
                    <a:gd name="connsiteY33" fmla="*/ 593 h 10000"/>
                    <a:gd name="connsiteX34" fmla="*/ 2712 w 10000"/>
                    <a:gd name="connsiteY34" fmla="*/ 593 h 10000"/>
                    <a:gd name="connsiteX35" fmla="*/ 2500 w 10000"/>
                    <a:gd name="connsiteY35" fmla="*/ 741 h 10000"/>
                    <a:gd name="connsiteX36" fmla="*/ 2144 w 10000"/>
                    <a:gd name="connsiteY36" fmla="*/ 667 h 10000"/>
                    <a:gd name="connsiteX37" fmla="*/ 1932 w 10000"/>
                    <a:gd name="connsiteY37" fmla="*/ 1407 h 10000"/>
                    <a:gd name="connsiteX38" fmla="*/ 1356 w 10000"/>
                    <a:gd name="connsiteY38" fmla="*/ 667 h 10000"/>
                    <a:gd name="connsiteX39" fmla="*/ 1000 w 10000"/>
                    <a:gd name="connsiteY39" fmla="*/ 1259 h 10000"/>
                    <a:gd name="connsiteX40" fmla="*/ 212 w 10000"/>
                    <a:gd name="connsiteY40" fmla="*/ 1333 h 10000"/>
                    <a:gd name="connsiteX41" fmla="*/ 356 w 10000"/>
                    <a:gd name="connsiteY41" fmla="*/ 1926 h 10000"/>
                    <a:gd name="connsiteX42" fmla="*/ 0 w 10000"/>
                    <a:gd name="connsiteY42" fmla="*/ 2148 h 10000"/>
                    <a:gd name="connsiteX43" fmla="*/ 212 w 10000"/>
                    <a:gd name="connsiteY43" fmla="*/ 2519 h 10000"/>
                    <a:gd name="connsiteX44" fmla="*/ 144 w 10000"/>
                    <a:gd name="connsiteY44" fmla="*/ 2963 h 10000"/>
                    <a:gd name="connsiteX45" fmla="*/ 788 w 10000"/>
                    <a:gd name="connsiteY45" fmla="*/ 3259 h 10000"/>
                    <a:gd name="connsiteX46" fmla="*/ 644 w 10000"/>
                    <a:gd name="connsiteY46" fmla="*/ 3630 h 10000"/>
                    <a:gd name="connsiteX47" fmla="*/ 788 w 10000"/>
                    <a:gd name="connsiteY47" fmla="*/ 3630 h 10000"/>
                    <a:gd name="connsiteX48" fmla="*/ 1144 w 10000"/>
                    <a:gd name="connsiteY48" fmla="*/ 3481 h 10000"/>
                    <a:gd name="connsiteX49" fmla="*/ 1356 w 10000"/>
                    <a:gd name="connsiteY49" fmla="*/ 3185 h 10000"/>
                    <a:gd name="connsiteX50" fmla="*/ 1500 w 10000"/>
                    <a:gd name="connsiteY50" fmla="*/ 3037 h 10000"/>
                    <a:gd name="connsiteX51" fmla="*/ 1712 w 10000"/>
                    <a:gd name="connsiteY51" fmla="*/ 2963 h 10000"/>
                    <a:gd name="connsiteX52" fmla="*/ 2068 w 10000"/>
                    <a:gd name="connsiteY52" fmla="*/ 3111 h 10000"/>
                    <a:gd name="connsiteX53" fmla="*/ 2212 w 10000"/>
                    <a:gd name="connsiteY53" fmla="*/ 3259 h 10000"/>
                    <a:gd name="connsiteX54" fmla="*/ 2644 w 10000"/>
                    <a:gd name="connsiteY54" fmla="*/ 3407 h 10000"/>
                    <a:gd name="connsiteX55" fmla="*/ 2788 w 10000"/>
                    <a:gd name="connsiteY55" fmla="*/ 3556 h 10000"/>
                    <a:gd name="connsiteX56" fmla="*/ 2856 w 10000"/>
                    <a:gd name="connsiteY56" fmla="*/ 3926 h 10000"/>
                    <a:gd name="connsiteX57" fmla="*/ 3068 w 10000"/>
                    <a:gd name="connsiteY57" fmla="*/ 4370 h 10000"/>
                    <a:gd name="connsiteX58" fmla="*/ 3144 w 10000"/>
                    <a:gd name="connsiteY58" fmla="*/ 4593 h 10000"/>
                    <a:gd name="connsiteX59" fmla="*/ 3356 w 10000"/>
                    <a:gd name="connsiteY59" fmla="*/ 4741 h 10000"/>
                    <a:gd name="connsiteX60" fmla="*/ 3644 w 10000"/>
                    <a:gd name="connsiteY60" fmla="*/ 5111 h 10000"/>
                    <a:gd name="connsiteX61" fmla="*/ 7568 w 10000"/>
                    <a:gd name="connsiteY61" fmla="*/ 7778 h 10000"/>
                    <a:gd name="connsiteX62" fmla="*/ 7856 w 10000"/>
                    <a:gd name="connsiteY62" fmla="*/ 7926 h 10000"/>
                    <a:gd name="connsiteX63" fmla="*/ 8000 w 10000"/>
                    <a:gd name="connsiteY63" fmla="*/ 8370 h 10000"/>
                    <a:gd name="connsiteX64" fmla="*/ 8288 w 10000"/>
                    <a:gd name="connsiteY64" fmla="*/ 9111 h 10000"/>
                    <a:gd name="connsiteX65" fmla="*/ 8068 w 10000"/>
                    <a:gd name="connsiteY65" fmla="*/ 9111 h 10000"/>
                    <a:gd name="connsiteX66" fmla="*/ 7924 w 10000"/>
                    <a:gd name="connsiteY66" fmla="*/ 9259 h 10000"/>
                    <a:gd name="connsiteX67" fmla="*/ 7924 w 10000"/>
                    <a:gd name="connsiteY67" fmla="*/ 9407 h 10000"/>
                    <a:gd name="connsiteX68" fmla="*/ 7856 w 10000"/>
                    <a:gd name="connsiteY68" fmla="*/ 9630 h 10000"/>
                    <a:gd name="connsiteX69" fmla="*/ 7788 w 10000"/>
                    <a:gd name="connsiteY69" fmla="*/ 9778 h 10000"/>
                    <a:gd name="connsiteX70" fmla="*/ 7924 w 10000"/>
                    <a:gd name="connsiteY70" fmla="*/ 9926 h 10000"/>
                    <a:gd name="connsiteX71" fmla="*/ 8068 w 10000"/>
                    <a:gd name="connsiteY71" fmla="*/ 10000 h 10000"/>
                    <a:gd name="connsiteX72" fmla="*/ 8288 w 10000"/>
                    <a:gd name="connsiteY72" fmla="*/ 9926 h 10000"/>
                    <a:gd name="connsiteX73" fmla="*/ 8424 w 10000"/>
                    <a:gd name="connsiteY73" fmla="*/ 9630 h 10000"/>
                    <a:gd name="connsiteX74" fmla="*/ 8568 w 10000"/>
                    <a:gd name="connsiteY74" fmla="*/ 9259 h 10000"/>
                    <a:gd name="connsiteX75" fmla="*/ 8712 w 10000"/>
                    <a:gd name="connsiteY75" fmla="*/ 8889 h 10000"/>
                    <a:gd name="connsiteX76" fmla="*/ 9068 w 10000"/>
                    <a:gd name="connsiteY76" fmla="*/ 8815 h 10000"/>
                    <a:gd name="connsiteX77" fmla="*/ 9068 w 10000"/>
                    <a:gd name="connsiteY77" fmla="*/ 8370 h 10000"/>
                    <a:gd name="connsiteX78" fmla="*/ 8924 w 10000"/>
                    <a:gd name="connsiteY78" fmla="*/ 8222 h 10000"/>
                    <a:gd name="connsiteX79" fmla="*/ 8712 w 10000"/>
                    <a:gd name="connsiteY79" fmla="*/ 8148 h 10000"/>
                    <a:gd name="connsiteX80" fmla="*/ 8500 w 10000"/>
                    <a:gd name="connsiteY80" fmla="*/ 8000 h 10000"/>
                    <a:gd name="connsiteX81" fmla="*/ 8424 w 10000"/>
                    <a:gd name="connsiteY81" fmla="*/ 7852 h 10000"/>
                    <a:gd name="connsiteX82" fmla="*/ 8568 w 10000"/>
                    <a:gd name="connsiteY82" fmla="*/ 7407 h 10000"/>
                    <a:gd name="connsiteX83" fmla="*/ 8712 w 10000"/>
                    <a:gd name="connsiteY83" fmla="*/ 7185 h 10000"/>
                    <a:gd name="connsiteX84" fmla="*/ 8856 w 10000"/>
                    <a:gd name="connsiteY84" fmla="*/ 7111 h 10000"/>
                    <a:gd name="connsiteX85" fmla="*/ 9356 w 10000"/>
                    <a:gd name="connsiteY85" fmla="*/ 7185 h 10000"/>
                    <a:gd name="connsiteX86" fmla="*/ 9712 w 10000"/>
                    <a:gd name="connsiteY86" fmla="*/ 7333 h 10000"/>
                    <a:gd name="connsiteX87" fmla="*/ 10000 w 10000"/>
                    <a:gd name="connsiteY87" fmla="*/ 7630 h 10000"/>
                    <a:gd name="connsiteX88" fmla="*/ 10000 w 10000"/>
                    <a:gd name="connsiteY88" fmla="*/ 7259 h 10000"/>
                    <a:gd name="connsiteX89" fmla="*/ 9788 w 10000"/>
                    <a:gd name="connsiteY89" fmla="*/ 6963 h 10000"/>
                    <a:gd name="connsiteX0" fmla="*/ 9788 w 10000"/>
                    <a:gd name="connsiteY0" fmla="*/ 6963 h 10000"/>
                    <a:gd name="connsiteX1" fmla="*/ 9500 w 10000"/>
                    <a:gd name="connsiteY1" fmla="*/ 6741 h 10000"/>
                    <a:gd name="connsiteX2" fmla="*/ 9212 w 10000"/>
                    <a:gd name="connsiteY2" fmla="*/ 6593 h 10000"/>
                    <a:gd name="connsiteX3" fmla="*/ 8500 w 10000"/>
                    <a:gd name="connsiteY3" fmla="*/ 6222 h 10000"/>
                    <a:gd name="connsiteX4" fmla="*/ 7788 w 10000"/>
                    <a:gd name="connsiteY4" fmla="*/ 5852 h 10000"/>
                    <a:gd name="connsiteX5" fmla="*/ 7924 w 10000"/>
                    <a:gd name="connsiteY5" fmla="*/ 5704 h 10000"/>
                    <a:gd name="connsiteX6" fmla="*/ 7856 w 10000"/>
                    <a:gd name="connsiteY6" fmla="*/ 5556 h 10000"/>
                    <a:gd name="connsiteX7" fmla="*/ 7644 w 10000"/>
                    <a:gd name="connsiteY7" fmla="*/ 5407 h 10000"/>
                    <a:gd name="connsiteX8" fmla="*/ 7356 w 10000"/>
                    <a:gd name="connsiteY8" fmla="*/ 5481 h 10000"/>
                    <a:gd name="connsiteX9" fmla="*/ 6924 w 10000"/>
                    <a:gd name="connsiteY9" fmla="*/ 5481 h 10000"/>
                    <a:gd name="connsiteX10" fmla="*/ 6568 w 10000"/>
                    <a:gd name="connsiteY10" fmla="*/ 5259 h 10000"/>
                    <a:gd name="connsiteX11" fmla="*/ 6212 w 10000"/>
                    <a:gd name="connsiteY11" fmla="*/ 4889 h 10000"/>
                    <a:gd name="connsiteX12" fmla="*/ 6000 w 10000"/>
                    <a:gd name="connsiteY12" fmla="*/ 4519 h 10000"/>
                    <a:gd name="connsiteX13" fmla="*/ 5788 w 10000"/>
                    <a:gd name="connsiteY13" fmla="*/ 4148 h 10000"/>
                    <a:gd name="connsiteX14" fmla="*/ 5432 w 10000"/>
                    <a:gd name="connsiteY14" fmla="*/ 3778 h 10000"/>
                    <a:gd name="connsiteX15" fmla="*/ 4712 w 10000"/>
                    <a:gd name="connsiteY15" fmla="*/ 3185 h 10000"/>
                    <a:gd name="connsiteX16" fmla="*/ 4432 w 10000"/>
                    <a:gd name="connsiteY16" fmla="*/ 2741 h 10000"/>
                    <a:gd name="connsiteX17" fmla="*/ 4432 w 10000"/>
                    <a:gd name="connsiteY17" fmla="*/ 2593 h 10000"/>
                    <a:gd name="connsiteX18" fmla="*/ 4568 w 10000"/>
                    <a:gd name="connsiteY18" fmla="*/ 2370 h 10000"/>
                    <a:gd name="connsiteX19" fmla="*/ 4644 w 10000"/>
                    <a:gd name="connsiteY19" fmla="*/ 2222 h 10000"/>
                    <a:gd name="connsiteX20" fmla="*/ 4568 w 10000"/>
                    <a:gd name="connsiteY20" fmla="*/ 2074 h 10000"/>
                    <a:gd name="connsiteX21" fmla="*/ 4500 w 10000"/>
                    <a:gd name="connsiteY21" fmla="*/ 2000 h 10000"/>
                    <a:gd name="connsiteX22" fmla="*/ 4500 w 10000"/>
                    <a:gd name="connsiteY22" fmla="*/ 1852 h 10000"/>
                    <a:gd name="connsiteX23" fmla="*/ 4712 w 10000"/>
                    <a:gd name="connsiteY23" fmla="*/ 1704 h 10000"/>
                    <a:gd name="connsiteX24" fmla="*/ 5432 w 10000"/>
                    <a:gd name="connsiteY24" fmla="*/ 1407 h 10000"/>
                    <a:gd name="connsiteX25" fmla="*/ 5500 w 10000"/>
                    <a:gd name="connsiteY25" fmla="*/ 1333 h 10000"/>
                    <a:gd name="connsiteX26" fmla="*/ 5432 w 10000"/>
                    <a:gd name="connsiteY26" fmla="*/ 815 h 10000"/>
                    <a:gd name="connsiteX27" fmla="*/ 5500 w 10000"/>
                    <a:gd name="connsiteY27" fmla="*/ 519 h 10000"/>
                    <a:gd name="connsiteX28" fmla="*/ 4500 w 10000"/>
                    <a:gd name="connsiteY28" fmla="*/ 222 h 10000"/>
                    <a:gd name="connsiteX29" fmla="*/ 4356 w 10000"/>
                    <a:gd name="connsiteY29" fmla="*/ 0 h 10000"/>
                    <a:gd name="connsiteX30" fmla="*/ 3712 w 10000"/>
                    <a:gd name="connsiteY30" fmla="*/ 74 h 10000"/>
                    <a:gd name="connsiteX31" fmla="*/ 3432 w 10000"/>
                    <a:gd name="connsiteY31" fmla="*/ 370 h 10000"/>
                    <a:gd name="connsiteX32" fmla="*/ 3144 w 10000"/>
                    <a:gd name="connsiteY32" fmla="*/ 296 h 10000"/>
                    <a:gd name="connsiteX33" fmla="*/ 3000 w 10000"/>
                    <a:gd name="connsiteY33" fmla="*/ 593 h 10000"/>
                    <a:gd name="connsiteX34" fmla="*/ 2712 w 10000"/>
                    <a:gd name="connsiteY34" fmla="*/ 593 h 10000"/>
                    <a:gd name="connsiteX35" fmla="*/ 2500 w 10000"/>
                    <a:gd name="connsiteY35" fmla="*/ 741 h 10000"/>
                    <a:gd name="connsiteX36" fmla="*/ 2144 w 10000"/>
                    <a:gd name="connsiteY36" fmla="*/ 667 h 10000"/>
                    <a:gd name="connsiteX37" fmla="*/ 1932 w 10000"/>
                    <a:gd name="connsiteY37" fmla="*/ 1407 h 10000"/>
                    <a:gd name="connsiteX38" fmla="*/ 1356 w 10000"/>
                    <a:gd name="connsiteY38" fmla="*/ 667 h 10000"/>
                    <a:gd name="connsiteX39" fmla="*/ 1000 w 10000"/>
                    <a:gd name="connsiteY39" fmla="*/ 1259 h 10000"/>
                    <a:gd name="connsiteX40" fmla="*/ 212 w 10000"/>
                    <a:gd name="connsiteY40" fmla="*/ 1333 h 10000"/>
                    <a:gd name="connsiteX41" fmla="*/ 356 w 10000"/>
                    <a:gd name="connsiteY41" fmla="*/ 1926 h 10000"/>
                    <a:gd name="connsiteX42" fmla="*/ 0 w 10000"/>
                    <a:gd name="connsiteY42" fmla="*/ 2148 h 10000"/>
                    <a:gd name="connsiteX43" fmla="*/ 212 w 10000"/>
                    <a:gd name="connsiteY43" fmla="*/ 2519 h 10000"/>
                    <a:gd name="connsiteX44" fmla="*/ 144 w 10000"/>
                    <a:gd name="connsiteY44" fmla="*/ 2963 h 10000"/>
                    <a:gd name="connsiteX45" fmla="*/ 788 w 10000"/>
                    <a:gd name="connsiteY45" fmla="*/ 3259 h 10000"/>
                    <a:gd name="connsiteX46" fmla="*/ 644 w 10000"/>
                    <a:gd name="connsiteY46" fmla="*/ 3630 h 10000"/>
                    <a:gd name="connsiteX47" fmla="*/ 788 w 10000"/>
                    <a:gd name="connsiteY47" fmla="*/ 3630 h 10000"/>
                    <a:gd name="connsiteX48" fmla="*/ 1144 w 10000"/>
                    <a:gd name="connsiteY48" fmla="*/ 3481 h 10000"/>
                    <a:gd name="connsiteX49" fmla="*/ 1356 w 10000"/>
                    <a:gd name="connsiteY49" fmla="*/ 3185 h 10000"/>
                    <a:gd name="connsiteX50" fmla="*/ 1500 w 10000"/>
                    <a:gd name="connsiteY50" fmla="*/ 3037 h 10000"/>
                    <a:gd name="connsiteX51" fmla="*/ 2068 w 10000"/>
                    <a:gd name="connsiteY51" fmla="*/ 3111 h 10000"/>
                    <a:gd name="connsiteX52" fmla="*/ 2212 w 10000"/>
                    <a:gd name="connsiteY52" fmla="*/ 3259 h 10000"/>
                    <a:gd name="connsiteX53" fmla="*/ 2644 w 10000"/>
                    <a:gd name="connsiteY53" fmla="*/ 3407 h 10000"/>
                    <a:gd name="connsiteX54" fmla="*/ 2788 w 10000"/>
                    <a:gd name="connsiteY54" fmla="*/ 3556 h 10000"/>
                    <a:gd name="connsiteX55" fmla="*/ 2856 w 10000"/>
                    <a:gd name="connsiteY55" fmla="*/ 3926 h 10000"/>
                    <a:gd name="connsiteX56" fmla="*/ 3068 w 10000"/>
                    <a:gd name="connsiteY56" fmla="*/ 4370 h 10000"/>
                    <a:gd name="connsiteX57" fmla="*/ 3144 w 10000"/>
                    <a:gd name="connsiteY57" fmla="*/ 4593 h 10000"/>
                    <a:gd name="connsiteX58" fmla="*/ 3356 w 10000"/>
                    <a:gd name="connsiteY58" fmla="*/ 4741 h 10000"/>
                    <a:gd name="connsiteX59" fmla="*/ 3644 w 10000"/>
                    <a:gd name="connsiteY59" fmla="*/ 5111 h 10000"/>
                    <a:gd name="connsiteX60" fmla="*/ 7568 w 10000"/>
                    <a:gd name="connsiteY60" fmla="*/ 7778 h 10000"/>
                    <a:gd name="connsiteX61" fmla="*/ 7856 w 10000"/>
                    <a:gd name="connsiteY61" fmla="*/ 7926 h 10000"/>
                    <a:gd name="connsiteX62" fmla="*/ 8000 w 10000"/>
                    <a:gd name="connsiteY62" fmla="*/ 8370 h 10000"/>
                    <a:gd name="connsiteX63" fmla="*/ 8288 w 10000"/>
                    <a:gd name="connsiteY63" fmla="*/ 9111 h 10000"/>
                    <a:gd name="connsiteX64" fmla="*/ 8068 w 10000"/>
                    <a:gd name="connsiteY64" fmla="*/ 9111 h 10000"/>
                    <a:gd name="connsiteX65" fmla="*/ 7924 w 10000"/>
                    <a:gd name="connsiteY65" fmla="*/ 9259 h 10000"/>
                    <a:gd name="connsiteX66" fmla="*/ 7924 w 10000"/>
                    <a:gd name="connsiteY66" fmla="*/ 9407 h 10000"/>
                    <a:gd name="connsiteX67" fmla="*/ 7856 w 10000"/>
                    <a:gd name="connsiteY67" fmla="*/ 9630 h 10000"/>
                    <a:gd name="connsiteX68" fmla="*/ 7788 w 10000"/>
                    <a:gd name="connsiteY68" fmla="*/ 9778 h 10000"/>
                    <a:gd name="connsiteX69" fmla="*/ 7924 w 10000"/>
                    <a:gd name="connsiteY69" fmla="*/ 9926 h 10000"/>
                    <a:gd name="connsiteX70" fmla="*/ 8068 w 10000"/>
                    <a:gd name="connsiteY70" fmla="*/ 10000 h 10000"/>
                    <a:gd name="connsiteX71" fmla="*/ 8288 w 10000"/>
                    <a:gd name="connsiteY71" fmla="*/ 9926 h 10000"/>
                    <a:gd name="connsiteX72" fmla="*/ 8424 w 10000"/>
                    <a:gd name="connsiteY72" fmla="*/ 9630 h 10000"/>
                    <a:gd name="connsiteX73" fmla="*/ 8568 w 10000"/>
                    <a:gd name="connsiteY73" fmla="*/ 9259 h 10000"/>
                    <a:gd name="connsiteX74" fmla="*/ 8712 w 10000"/>
                    <a:gd name="connsiteY74" fmla="*/ 8889 h 10000"/>
                    <a:gd name="connsiteX75" fmla="*/ 9068 w 10000"/>
                    <a:gd name="connsiteY75" fmla="*/ 8815 h 10000"/>
                    <a:gd name="connsiteX76" fmla="*/ 9068 w 10000"/>
                    <a:gd name="connsiteY76" fmla="*/ 8370 h 10000"/>
                    <a:gd name="connsiteX77" fmla="*/ 8924 w 10000"/>
                    <a:gd name="connsiteY77" fmla="*/ 8222 h 10000"/>
                    <a:gd name="connsiteX78" fmla="*/ 8712 w 10000"/>
                    <a:gd name="connsiteY78" fmla="*/ 8148 h 10000"/>
                    <a:gd name="connsiteX79" fmla="*/ 8500 w 10000"/>
                    <a:gd name="connsiteY79" fmla="*/ 8000 h 10000"/>
                    <a:gd name="connsiteX80" fmla="*/ 8424 w 10000"/>
                    <a:gd name="connsiteY80" fmla="*/ 7852 h 10000"/>
                    <a:gd name="connsiteX81" fmla="*/ 8568 w 10000"/>
                    <a:gd name="connsiteY81" fmla="*/ 7407 h 10000"/>
                    <a:gd name="connsiteX82" fmla="*/ 8712 w 10000"/>
                    <a:gd name="connsiteY82" fmla="*/ 7185 h 10000"/>
                    <a:gd name="connsiteX83" fmla="*/ 8856 w 10000"/>
                    <a:gd name="connsiteY83" fmla="*/ 7111 h 10000"/>
                    <a:gd name="connsiteX84" fmla="*/ 9356 w 10000"/>
                    <a:gd name="connsiteY84" fmla="*/ 7185 h 10000"/>
                    <a:gd name="connsiteX85" fmla="*/ 9712 w 10000"/>
                    <a:gd name="connsiteY85" fmla="*/ 7333 h 10000"/>
                    <a:gd name="connsiteX86" fmla="*/ 10000 w 10000"/>
                    <a:gd name="connsiteY86" fmla="*/ 7630 h 10000"/>
                    <a:gd name="connsiteX87" fmla="*/ 10000 w 10000"/>
                    <a:gd name="connsiteY87" fmla="*/ 7259 h 10000"/>
                    <a:gd name="connsiteX88" fmla="*/ 9788 w 10000"/>
                    <a:gd name="connsiteY88" fmla="*/ 6963 h 10000"/>
                    <a:gd name="connsiteX0" fmla="*/ 9788 w 10000"/>
                    <a:gd name="connsiteY0" fmla="*/ 6963 h 10000"/>
                    <a:gd name="connsiteX1" fmla="*/ 9500 w 10000"/>
                    <a:gd name="connsiteY1" fmla="*/ 6741 h 10000"/>
                    <a:gd name="connsiteX2" fmla="*/ 9212 w 10000"/>
                    <a:gd name="connsiteY2" fmla="*/ 6593 h 10000"/>
                    <a:gd name="connsiteX3" fmla="*/ 8500 w 10000"/>
                    <a:gd name="connsiteY3" fmla="*/ 6222 h 10000"/>
                    <a:gd name="connsiteX4" fmla="*/ 7788 w 10000"/>
                    <a:gd name="connsiteY4" fmla="*/ 5852 h 10000"/>
                    <a:gd name="connsiteX5" fmla="*/ 7924 w 10000"/>
                    <a:gd name="connsiteY5" fmla="*/ 5704 h 10000"/>
                    <a:gd name="connsiteX6" fmla="*/ 7856 w 10000"/>
                    <a:gd name="connsiteY6" fmla="*/ 5556 h 10000"/>
                    <a:gd name="connsiteX7" fmla="*/ 7644 w 10000"/>
                    <a:gd name="connsiteY7" fmla="*/ 5407 h 10000"/>
                    <a:gd name="connsiteX8" fmla="*/ 7356 w 10000"/>
                    <a:gd name="connsiteY8" fmla="*/ 5481 h 10000"/>
                    <a:gd name="connsiteX9" fmla="*/ 6924 w 10000"/>
                    <a:gd name="connsiteY9" fmla="*/ 5481 h 10000"/>
                    <a:gd name="connsiteX10" fmla="*/ 6568 w 10000"/>
                    <a:gd name="connsiteY10" fmla="*/ 5259 h 10000"/>
                    <a:gd name="connsiteX11" fmla="*/ 6212 w 10000"/>
                    <a:gd name="connsiteY11" fmla="*/ 4889 h 10000"/>
                    <a:gd name="connsiteX12" fmla="*/ 6000 w 10000"/>
                    <a:gd name="connsiteY12" fmla="*/ 4519 h 10000"/>
                    <a:gd name="connsiteX13" fmla="*/ 5788 w 10000"/>
                    <a:gd name="connsiteY13" fmla="*/ 4148 h 10000"/>
                    <a:gd name="connsiteX14" fmla="*/ 5432 w 10000"/>
                    <a:gd name="connsiteY14" fmla="*/ 3778 h 10000"/>
                    <a:gd name="connsiteX15" fmla="*/ 4712 w 10000"/>
                    <a:gd name="connsiteY15" fmla="*/ 3185 h 10000"/>
                    <a:gd name="connsiteX16" fmla="*/ 4432 w 10000"/>
                    <a:gd name="connsiteY16" fmla="*/ 2741 h 10000"/>
                    <a:gd name="connsiteX17" fmla="*/ 4432 w 10000"/>
                    <a:gd name="connsiteY17" fmla="*/ 2593 h 10000"/>
                    <a:gd name="connsiteX18" fmla="*/ 4568 w 10000"/>
                    <a:gd name="connsiteY18" fmla="*/ 2370 h 10000"/>
                    <a:gd name="connsiteX19" fmla="*/ 4644 w 10000"/>
                    <a:gd name="connsiteY19" fmla="*/ 2222 h 10000"/>
                    <a:gd name="connsiteX20" fmla="*/ 4568 w 10000"/>
                    <a:gd name="connsiteY20" fmla="*/ 2074 h 10000"/>
                    <a:gd name="connsiteX21" fmla="*/ 4500 w 10000"/>
                    <a:gd name="connsiteY21" fmla="*/ 2000 h 10000"/>
                    <a:gd name="connsiteX22" fmla="*/ 4500 w 10000"/>
                    <a:gd name="connsiteY22" fmla="*/ 1852 h 10000"/>
                    <a:gd name="connsiteX23" fmla="*/ 4712 w 10000"/>
                    <a:gd name="connsiteY23" fmla="*/ 1704 h 10000"/>
                    <a:gd name="connsiteX24" fmla="*/ 5432 w 10000"/>
                    <a:gd name="connsiteY24" fmla="*/ 1407 h 10000"/>
                    <a:gd name="connsiteX25" fmla="*/ 5500 w 10000"/>
                    <a:gd name="connsiteY25" fmla="*/ 1333 h 10000"/>
                    <a:gd name="connsiteX26" fmla="*/ 5432 w 10000"/>
                    <a:gd name="connsiteY26" fmla="*/ 815 h 10000"/>
                    <a:gd name="connsiteX27" fmla="*/ 5500 w 10000"/>
                    <a:gd name="connsiteY27" fmla="*/ 519 h 10000"/>
                    <a:gd name="connsiteX28" fmla="*/ 4500 w 10000"/>
                    <a:gd name="connsiteY28" fmla="*/ 222 h 10000"/>
                    <a:gd name="connsiteX29" fmla="*/ 4356 w 10000"/>
                    <a:gd name="connsiteY29" fmla="*/ 0 h 10000"/>
                    <a:gd name="connsiteX30" fmla="*/ 3712 w 10000"/>
                    <a:gd name="connsiteY30" fmla="*/ 74 h 10000"/>
                    <a:gd name="connsiteX31" fmla="*/ 3432 w 10000"/>
                    <a:gd name="connsiteY31" fmla="*/ 370 h 10000"/>
                    <a:gd name="connsiteX32" fmla="*/ 3144 w 10000"/>
                    <a:gd name="connsiteY32" fmla="*/ 296 h 10000"/>
                    <a:gd name="connsiteX33" fmla="*/ 3000 w 10000"/>
                    <a:gd name="connsiteY33" fmla="*/ 593 h 10000"/>
                    <a:gd name="connsiteX34" fmla="*/ 2712 w 10000"/>
                    <a:gd name="connsiteY34" fmla="*/ 593 h 10000"/>
                    <a:gd name="connsiteX35" fmla="*/ 2500 w 10000"/>
                    <a:gd name="connsiteY35" fmla="*/ 741 h 10000"/>
                    <a:gd name="connsiteX36" fmla="*/ 2144 w 10000"/>
                    <a:gd name="connsiteY36" fmla="*/ 667 h 10000"/>
                    <a:gd name="connsiteX37" fmla="*/ 1932 w 10000"/>
                    <a:gd name="connsiteY37" fmla="*/ 1407 h 10000"/>
                    <a:gd name="connsiteX38" fmla="*/ 1356 w 10000"/>
                    <a:gd name="connsiteY38" fmla="*/ 667 h 10000"/>
                    <a:gd name="connsiteX39" fmla="*/ 1000 w 10000"/>
                    <a:gd name="connsiteY39" fmla="*/ 1259 h 10000"/>
                    <a:gd name="connsiteX40" fmla="*/ 212 w 10000"/>
                    <a:gd name="connsiteY40" fmla="*/ 1333 h 10000"/>
                    <a:gd name="connsiteX41" fmla="*/ 356 w 10000"/>
                    <a:gd name="connsiteY41" fmla="*/ 1926 h 10000"/>
                    <a:gd name="connsiteX42" fmla="*/ 0 w 10000"/>
                    <a:gd name="connsiteY42" fmla="*/ 2148 h 10000"/>
                    <a:gd name="connsiteX43" fmla="*/ 212 w 10000"/>
                    <a:gd name="connsiteY43" fmla="*/ 2519 h 10000"/>
                    <a:gd name="connsiteX44" fmla="*/ 144 w 10000"/>
                    <a:gd name="connsiteY44" fmla="*/ 2963 h 10000"/>
                    <a:gd name="connsiteX45" fmla="*/ 788 w 10000"/>
                    <a:gd name="connsiteY45" fmla="*/ 3259 h 10000"/>
                    <a:gd name="connsiteX46" fmla="*/ 644 w 10000"/>
                    <a:gd name="connsiteY46" fmla="*/ 3630 h 10000"/>
                    <a:gd name="connsiteX47" fmla="*/ 788 w 10000"/>
                    <a:gd name="connsiteY47" fmla="*/ 3630 h 10000"/>
                    <a:gd name="connsiteX48" fmla="*/ 1144 w 10000"/>
                    <a:gd name="connsiteY48" fmla="*/ 3481 h 10000"/>
                    <a:gd name="connsiteX49" fmla="*/ 1356 w 10000"/>
                    <a:gd name="connsiteY49" fmla="*/ 3185 h 10000"/>
                    <a:gd name="connsiteX50" fmla="*/ 2068 w 10000"/>
                    <a:gd name="connsiteY50" fmla="*/ 3111 h 10000"/>
                    <a:gd name="connsiteX51" fmla="*/ 2212 w 10000"/>
                    <a:gd name="connsiteY51" fmla="*/ 3259 h 10000"/>
                    <a:gd name="connsiteX52" fmla="*/ 2644 w 10000"/>
                    <a:gd name="connsiteY52" fmla="*/ 3407 h 10000"/>
                    <a:gd name="connsiteX53" fmla="*/ 2788 w 10000"/>
                    <a:gd name="connsiteY53" fmla="*/ 3556 h 10000"/>
                    <a:gd name="connsiteX54" fmla="*/ 2856 w 10000"/>
                    <a:gd name="connsiteY54" fmla="*/ 3926 h 10000"/>
                    <a:gd name="connsiteX55" fmla="*/ 3068 w 10000"/>
                    <a:gd name="connsiteY55" fmla="*/ 4370 h 10000"/>
                    <a:gd name="connsiteX56" fmla="*/ 3144 w 10000"/>
                    <a:gd name="connsiteY56" fmla="*/ 4593 h 10000"/>
                    <a:gd name="connsiteX57" fmla="*/ 3356 w 10000"/>
                    <a:gd name="connsiteY57" fmla="*/ 4741 h 10000"/>
                    <a:gd name="connsiteX58" fmla="*/ 3644 w 10000"/>
                    <a:gd name="connsiteY58" fmla="*/ 5111 h 10000"/>
                    <a:gd name="connsiteX59" fmla="*/ 7568 w 10000"/>
                    <a:gd name="connsiteY59" fmla="*/ 7778 h 10000"/>
                    <a:gd name="connsiteX60" fmla="*/ 7856 w 10000"/>
                    <a:gd name="connsiteY60" fmla="*/ 7926 h 10000"/>
                    <a:gd name="connsiteX61" fmla="*/ 8000 w 10000"/>
                    <a:gd name="connsiteY61" fmla="*/ 8370 h 10000"/>
                    <a:gd name="connsiteX62" fmla="*/ 8288 w 10000"/>
                    <a:gd name="connsiteY62" fmla="*/ 9111 h 10000"/>
                    <a:gd name="connsiteX63" fmla="*/ 8068 w 10000"/>
                    <a:gd name="connsiteY63" fmla="*/ 9111 h 10000"/>
                    <a:gd name="connsiteX64" fmla="*/ 7924 w 10000"/>
                    <a:gd name="connsiteY64" fmla="*/ 9259 h 10000"/>
                    <a:gd name="connsiteX65" fmla="*/ 7924 w 10000"/>
                    <a:gd name="connsiteY65" fmla="*/ 9407 h 10000"/>
                    <a:gd name="connsiteX66" fmla="*/ 7856 w 10000"/>
                    <a:gd name="connsiteY66" fmla="*/ 9630 h 10000"/>
                    <a:gd name="connsiteX67" fmla="*/ 7788 w 10000"/>
                    <a:gd name="connsiteY67" fmla="*/ 9778 h 10000"/>
                    <a:gd name="connsiteX68" fmla="*/ 7924 w 10000"/>
                    <a:gd name="connsiteY68" fmla="*/ 9926 h 10000"/>
                    <a:gd name="connsiteX69" fmla="*/ 8068 w 10000"/>
                    <a:gd name="connsiteY69" fmla="*/ 10000 h 10000"/>
                    <a:gd name="connsiteX70" fmla="*/ 8288 w 10000"/>
                    <a:gd name="connsiteY70" fmla="*/ 9926 h 10000"/>
                    <a:gd name="connsiteX71" fmla="*/ 8424 w 10000"/>
                    <a:gd name="connsiteY71" fmla="*/ 9630 h 10000"/>
                    <a:gd name="connsiteX72" fmla="*/ 8568 w 10000"/>
                    <a:gd name="connsiteY72" fmla="*/ 9259 h 10000"/>
                    <a:gd name="connsiteX73" fmla="*/ 8712 w 10000"/>
                    <a:gd name="connsiteY73" fmla="*/ 8889 h 10000"/>
                    <a:gd name="connsiteX74" fmla="*/ 9068 w 10000"/>
                    <a:gd name="connsiteY74" fmla="*/ 8815 h 10000"/>
                    <a:gd name="connsiteX75" fmla="*/ 9068 w 10000"/>
                    <a:gd name="connsiteY75" fmla="*/ 8370 h 10000"/>
                    <a:gd name="connsiteX76" fmla="*/ 8924 w 10000"/>
                    <a:gd name="connsiteY76" fmla="*/ 8222 h 10000"/>
                    <a:gd name="connsiteX77" fmla="*/ 8712 w 10000"/>
                    <a:gd name="connsiteY77" fmla="*/ 8148 h 10000"/>
                    <a:gd name="connsiteX78" fmla="*/ 8500 w 10000"/>
                    <a:gd name="connsiteY78" fmla="*/ 8000 h 10000"/>
                    <a:gd name="connsiteX79" fmla="*/ 8424 w 10000"/>
                    <a:gd name="connsiteY79" fmla="*/ 7852 h 10000"/>
                    <a:gd name="connsiteX80" fmla="*/ 8568 w 10000"/>
                    <a:gd name="connsiteY80" fmla="*/ 7407 h 10000"/>
                    <a:gd name="connsiteX81" fmla="*/ 8712 w 10000"/>
                    <a:gd name="connsiteY81" fmla="*/ 7185 h 10000"/>
                    <a:gd name="connsiteX82" fmla="*/ 8856 w 10000"/>
                    <a:gd name="connsiteY82" fmla="*/ 7111 h 10000"/>
                    <a:gd name="connsiteX83" fmla="*/ 9356 w 10000"/>
                    <a:gd name="connsiteY83" fmla="*/ 7185 h 10000"/>
                    <a:gd name="connsiteX84" fmla="*/ 9712 w 10000"/>
                    <a:gd name="connsiteY84" fmla="*/ 7333 h 10000"/>
                    <a:gd name="connsiteX85" fmla="*/ 10000 w 10000"/>
                    <a:gd name="connsiteY85" fmla="*/ 7630 h 10000"/>
                    <a:gd name="connsiteX86" fmla="*/ 10000 w 10000"/>
                    <a:gd name="connsiteY86" fmla="*/ 7259 h 10000"/>
                    <a:gd name="connsiteX87" fmla="*/ 9788 w 10000"/>
                    <a:gd name="connsiteY87" fmla="*/ 6963 h 10000"/>
                    <a:gd name="connsiteX0" fmla="*/ 9788 w 10000"/>
                    <a:gd name="connsiteY0" fmla="*/ 6963 h 10000"/>
                    <a:gd name="connsiteX1" fmla="*/ 9500 w 10000"/>
                    <a:gd name="connsiteY1" fmla="*/ 6741 h 10000"/>
                    <a:gd name="connsiteX2" fmla="*/ 9212 w 10000"/>
                    <a:gd name="connsiteY2" fmla="*/ 6593 h 10000"/>
                    <a:gd name="connsiteX3" fmla="*/ 8500 w 10000"/>
                    <a:gd name="connsiteY3" fmla="*/ 6222 h 10000"/>
                    <a:gd name="connsiteX4" fmla="*/ 7788 w 10000"/>
                    <a:gd name="connsiteY4" fmla="*/ 5852 h 10000"/>
                    <a:gd name="connsiteX5" fmla="*/ 7924 w 10000"/>
                    <a:gd name="connsiteY5" fmla="*/ 5704 h 10000"/>
                    <a:gd name="connsiteX6" fmla="*/ 7856 w 10000"/>
                    <a:gd name="connsiteY6" fmla="*/ 5556 h 10000"/>
                    <a:gd name="connsiteX7" fmla="*/ 7644 w 10000"/>
                    <a:gd name="connsiteY7" fmla="*/ 5407 h 10000"/>
                    <a:gd name="connsiteX8" fmla="*/ 7356 w 10000"/>
                    <a:gd name="connsiteY8" fmla="*/ 5481 h 10000"/>
                    <a:gd name="connsiteX9" fmla="*/ 6924 w 10000"/>
                    <a:gd name="connsiteY9" fmla="*/ 5481 h 10000"/>
                    <a:gd name="connsiteX10" fmla="*/ 6568 w 10000"/>
                    <a:gd name="connsiteY10" fmla="*/ 5259 h 10000"/>
                    <a:gd name="connsiteX11" fmla="*/ 6212 w 10000"/>
                    <a:gd name="connsiteY11" fmla="*/ 4889 h 10000"/>
                    <a:gd name="connsiteX12" fmla="*/ 6000 w 10000"/>
                    <a:gd name="connsiteY12" fmla="*/ 4519 h 10000"/>
                    <a:gd name="connsiteX13" fmla="*/ 5788 w 10000"/>
                    <a:gd name="connsiteY13" fmla="*/ 4148 h 10000"/>
                    <a:gd name="connsiteX14" fmla="*/ 5432 w 10000"/>
                    <a:gd name="connsiteY14" fmla="*/ 3778 h 10000"/>
                    <a:gd name="connsiteX15" fmla="*/ 4712 w 10000"/>
                    <a:gd name="connsiteY15" fmla="*/ 3185 h 10000"/>
                    <a:gd name="connsiteX16" fmla="*/ 4432 w 10000"/>
                    <a:gd name="connsiteY16" fmla="*/ 2741 h 10000"/>
                    <a:gd name="connsiteX17" fmla="*/ 4432 w 10000"/>
                    <a:gd name="connsiteY17" fmla="*/ 2593 h 10000"/>
                    <a:gd name="connsiteX18" fmla="*/ 4568 w 10000"/>
                    <a:gd name="connsiteY18" fmla="*/ 2370 h 10000"/>
                    <a:gd name="connsiteX19" fmla="*/ 4644 w 10000"/>
                    <a:gd name="connsiteY19" fmla="*/ 2222 h 10000"/>
                    <a:gd name="connsiteX20" fmla="*/ 4568 w 10000"/>
                    <a:gd name="connsiteY20" fmla="*/ 2074 h 10000"/>
                    <a:gd name="connsiteX21" fmla="*/ 4500 w 10000"/>
                    <a:gd name="connsiteY21" fmla="*/ 2000 h 10000"/>
                    <a:gd name="connsiteX22" fmla="*/ 4500 w 10000"/>
                    <a:gd name="connsiteY22" fmla="*/ 1852 h 10000"/>
                    <a:gd name="connsiteX23" fmla="*/ 4712 w 10000"/>
                    <a:gd name="connsiteY23" fmla="*/ 1704 h 10000"/>
                    <a:gd name="connsiteX24" fmla="*/ 5432 w 10000"/>
                    <a:gd name="connsiteY24" fmla="*/ 1407 h 10000"/>
                    <a:gd name="connsiteX25" fmla="*/ 5500 w 10000"/>
                    <a:gd name="connsiteY25" fmla="*/ 1333 h 10000"/>
                    <a:gd name="connsiteX26" fmla="*/ 5432 w 10000"/>
                    <a:gd name="connsiteY26" fmla="*/ 815 h 10000"/>
                    <a:gd name="connsiteX27" fmla="*/ 5500 w 10000"/>
                    <a:gd name="connsiteY27" fmla="*/ 519 h 10000"/>
                    <a:gd name="connsiteX28" fmla="*/ 4500 w 10000"/>
                    <a:gd name="connsiteY28" fmla="*/ 222 h 10000"/>
                    <a:gd name="connsiteX29" fmla="*/ 4356 w 10000"/>
                    <a:gd name="connsiteY29" fmla="*/ 0 h 10000"/>
                    <a:gd name="connsiteX30" fmla="*/ 3712 w 10000"/>
                    <a:gd name="connsiteY30" fmla="*/ 74 h 10000"/>
                    <a:gd name="connsiteX31" fmla="*/ 3432 w 10000"/>
                    <a:gd name="connsiteY31" fmla="*/ 370 h 10000"/>
                    <a:gd name="connsiteX32" fmla="*/ 3144 w 10000"/>
                    <a:gd name="connsiteY32" fmla="*/ 296 h 10000"/>
                    <a:gd name="connsiteX33" fmla="*/ 3000 w 10000"/>
                    <a:gd name="connsiteY33" fmla="*/ 593 h 10000"/>
                    <a:gd name="connsiteX34" fmla="*/ 2712 w 10000"/>
                    <a:gd name="connsiteY34" fmla="*/ 593 h 10000"/>
                    <a:gd name="connsiteX35" fmla="*/ 2500 w 10000"/>
                    <a:gd name="connsiteY35" fmla="*/ 741 h 10000"/>
                    <a:gd name="connsiteX36" fmla="*/ 2144 w 10000"/>
                    <a:gd name="connsiteY36" fmla="*/ 667 h 10000"/>
                    <a:gd name="connsiteX37" fmla="*/ 1932 w 10000"/>
                    <a:gd name="connsiteY37" fmla="*/ 1407 h 10000"/>
                    <a:gd name="connsiteX38" fmla="*/ 1356 w 10000"/>
                    <a:gd name="connsiteY38" fmla="*/ 667 h 10000"/>
                    <a:gd name="connsiteX39" fmla="*/ 1000 w 10000"/>
                    <a:gd name="connsiteY39" fmla="*/ 1259 h 10000"/>
                    <a:gd name="connsiteX40" fmla="*/ 212 w 10000"/>
                    <a:gd name="connsiteY40" fmla="*/ 1333 h 10000"/>
                    <a:gd name="connsiteX41" fmla="*/ 356 w 10000"/>
                    <a:gd name="connsiteY41" fmla="*/ 1926 h 10000"/>
                    <a:gd name="connsiteX42" fmla="*/ 0 w 10000"/>
                    <a:gd name="connsiteY42" fmla="*/ 2148 h 10000"/>
                    <a:gd name="connsiteX43" fmla="*/ 212 w 10000"/>
                    <a:gd name="connsiteY43" fmla="*/ 2519 h 10000"/>
                    <a:gd name="connsiteX44" fmla="*/ 144 w 10000"/>
                    <a:gd name="connsiteY44" fmla="*/ 2963 h 10000"/>
                    <a:gd name="connsiteX45" fmla="*/ 788 w 10000"/>
                    <a:gd name="connsiteY45" fmla="*/ 3259 h 10000"/>
                    <a:gd name="connsiteX46" fmla="*/ 644 w 10000"/>
                    <a:gd name="connsiteY46" fmla="*/ 3630 h 10000"/>
                    <a:gd name="connsiteX47" fmla="*/ 788 w 10000"/>
                    <a:gd name="connsiteY47" fmla="*/ 3630 h 10000"/>
                    <a:gd name="connsiteX48" fmla="*/ 1356 w 10000"/>
                    <a:gd name="connsiteY48" fmla="*/ 3185 h 10000"/>
                    <a:gd name="connsiteX49" fmla="*/ 2068 w 10000"/>
                    <a:gd name="connsiteY49" fmla="*/ 3111 h 10000"/>
                    <a:gd name="connsiteX50" fmla="*/ 2212 w 10000"/>
                    <a:gd name="connsiteY50" fmla="*/ 3259 h 10000"/>
                    <a:gd name="connsiteX51" fmla="*/ 2644 w 10000"/>
                    <a:gd name="connsiteY51" fmla="*/ 3407 h 10000"/>
                    <a:gd name="connsiteX52" fmla="*/ 2788 w 10000"/>
                    <a:gd name="connsiteY52" fmla="*/ 3556 h 10000"/>
                    <a:gd name="connsiteX53" fmla="*/ 2856 w 10000"/>
                    <a:gd name="connsiteY53" fmla="*/ 3926 h 10000"/>
                    <a:gd name="connsiteX54" fmla="*/ 3068 w 10000"/>
                    <a:gd name="connsiteY54" fmla="*/ 4370 h 10000"/>
                    <a:gd name="connsiteX55" fmla="*/ 3144 w 10000"/>
                    <a:gd name="connsiteY55" fmla="*/ 4593 h 10000"/>
                    <a:gd name="connsiteX56" fmla="*/ 3356 w 10000"/>
                    <a:gd name="connsiteY56" fmla="*/ 4741 h 10000"/>
                    <a:gd name="connsiteX57" fmla="*/ 3644 w 10000"/>
                    <a:gd name="connsiteY57" fmla="*/ 5111 h 10000"/>
                    <a:gd name="connsiteX58" fmla="*/ 7568 w 10000"/>
                    <a:gd name="connsiteY58" fmla="*/ 7778 h 10000"/>
                    <a:gd name="connsiteX59" fmla="*/ 7856 w 10000"/>
                    <a:gd name="connsiteY59" fmla="*/ 7926 h 10000"/>
                    <a:gd name="connsiteX60" fmla="*/ 8000 w 10000"/>
                    <a:gd name="connsiteY60" fmla="*/ 8370 h 10000"/>
                    <a:gd name="connsiteX61" fmla="*/ 8288 w 10000"/>
                    <a:gd name="connsiteY61" fmla="*/ 9111 h 10000"/>
                    <a:gd name="connsiteX62" fmla="*/ 8068 w 10000"/>
                    <a:gd name="connsiteY62" fmla="*/ 9111 h 10000"/>
                    <a:gd name="connsiteX63" fmla="*/ 7924 w 10000"/>
                    <a:gd name="connsiteY63" fmla="*/ 9259 h 10000"/>
                    <a:gd name="connsiteX64" fmla="*/ 7924 w 10000"/>
                    <a:gd name="connsiteY64" fmla="*/ 9407 h 10000"/>
                    <a:gd name="connsiteX65" fmla="*/ 7856 w 10000"/>
                    <a:gd name="connsiteY65" fmla="*/ 9630 h 10000"/>
                    <a:gd name="connsiteX66" fmla="*/ 7788 w 10000"/>
                    <a:gd name="connsiteY66" fmla="*/ 9778 h 10000"/>
                    <a:gd name="connsiteX67" fmla="*/ 7924 w 10000"/>
                    <a:gd name="connsiteY67" fmla="*/ 9926 h 10000"/>
                    <a:gd name="connsiteX68" fmla="*/ 8068 w 10000"/>
                    <a:gd name="connsiteY68" fmla="*/ 10000 h 10000"/>
                    <a:gd name="connsiteX69" fmla="*/ 8288 w 10000"/>
                    <a:gd name="connsiteY69" fmla="*/ 9926 h 10000"/>
                    <a:gd name="connsiteX70" fmla="*/ 8424 w 10000"/>
                    <a:gd name="connsiteY70" fmla="*/ 9630 h 10000"/>
                    <a:gd name="connsiteX71" fmla="*/ 8568 w 10000"/>
                    <a:gd name="connsiteY71" fmla="*/ 9259 h 10000"/>
                    <a:gd name="connsiteX72" fmla="*/ 8712 w 10000"/>
                    <a:gd name="connsiteY72" fmla="*/ 8889 h 10000"/>
                    <a:gd name="connsiteX73" fmla="*/ 9068 w 10000"/>
                    <a:gd name="connsiteY73" fmla="*/ 8815 h 10000"/>
                    <a:gd name="connsiteX74" fmla="*/ 9068 w 10000"/>
                    <a:gd name="connsiteY74" fmla="*/ 8370 h 10000"/>
                    <a:gd name="connsiteX75" fmla="*/ 8924 w 10000"/>
                    <a:gd name="connsiteY75" fmla="*/ 8222 h 10000"/>
                    <a:gd name="connsiteX76" fmla="*/ 8712 w 10000"/>
                    <a:gd name="connsiteY76" fmla="*/ 8148 h 10000"/>
                    <a:gd name="connsiteX77" fmla="*/ 8500 w 10000"/>
                    <a:gd name="connsiteY77" fmla="*/ 8000 h 10000"/>
                    <a:gd name="connsiteX78" fmla="*/ 8424 w 10000"/>
                    <a:gd name="connsiteY78" fmla="*/ 7852 h 10000"/>
                    <a:gd name="connsiteX79" fmla="*/ 8568 w 10000"/>
                    <a:gd name="connsiteY79" fmla="*/ 7407 h 10000"/>
                    <a:gd name="connsiteX80" fmla="*/ 8712 w 10000"/>
                    <a:gd name="connsiteY80" fmla="*/ 7185 h 10000"/>
                    <a:gd name="connsiteX81" fmla="*/ 8856 w 10000"/>
                    <a:gd name="connsiteY81" fmla="*/ 7111 h 10000"/>
                    <a:gd name="connsiteX82" fmla="*/ 9356 w 10000"/>
                    <a:gd name="connsiteY82" fmla="*/ 7185 h 10000"/>
                    <a:gd name="connsiteX83" fmla="*/ 9712 w 10000"/>
                    <a:gd name="connsiteY83" fmla="*/ 7333 h 10000"/>
                    <a:gd name="connsiteX84" fmla="*/ 10000 w 10000"/>
                    <a:gd name="connsiteY84" fmla="*/ 7630 h 10000"/>
                    <a:gd name="connsiteX85" fmla="*/ 10000 w 10000"/>
                    <a:gd name="connsiteY85" fmla="*/ 7259 h 10000"/>
                    <a:gd name="connsiteX86" fmla="*/ 9788 w 10000"/>
                    <a:gd name="connsiteY86" fmla="*/ 6963 h 10000"/>
                    <a:gd name="connsiteX0" fmla="*/ 9788 w 10000"/>
                    <a:gd name="connsiteY0" fmla="*/ 6963 h 10000"/>
                    <a:gd name="connsiteX1" fmla="*/ 9500 w 10000"/>
                    <a:gd name="connsiteY1" fmla="*/ 6741 h 10000"/>
                    <a:gd name="connsiteX2" fmla="*/ 9212 w 10000"/>
                    <a:gd name="connsiteY2" fmla="*/ 6593 h 10000"/>
                    <a:gd name="connsiteX3" fmla="*/ 8500 w 10000"/>
                    <a:gd name="connsiteY3" fmla="*/ 6222 h 10000"/>
                    <a:gd name="connsiteX4" fmla="*/ 7788 w 10000"/>
                    <a:gd name="connsiteY4" fmla="*/ 5852 h 10000"/>
                    <a:gd name="connsiteX5" fmla="*/ 7924 w 10000"/>
                    <a:gd name="connsiteY5" fmla="*/ 5704 h 10000"/>
                    <a:gd name="connsiteX6" fmla="*/ 7856 w 10000"/>
                    <a:gd name="connsiteY6" fmla="*/ 5556 h 10000"/>
                    <a:gd name="connsiteX7" fmla="*/ 7644 w 10000"/>
                    <a:gd name="connsiteY7" fmla="*/ 5407 h 10000"/>
                    <a:gd name="connsiteX8" fmla="*/ 7356 w 10000"/>
                    <a:gd name="connsiteY8" fmla="*/ 5481 h 10000"/>
                    <a:gd name="connsiteX9" fmla="*/ 6924 w 10000"/>
                    <a:gd name="connsiteY9" fmla="*/ 5481 h 10000"/>
                    <a:gd name="connsiteX10" fmla="*/ 6568 w 10000"/>
                    <a:gd name="connsiteY10" fmla="*/ 5259 h 10000"/>
                    <a:gd name="connsiteX11" fmla="*/ 6212 w 10000"/>
                    <a:gd name="connsiteY11" fmla="*/ 4889 h 10000"/>
                    <a:gd name="connsiteX12" fmla="*/ 6000 w 10000"/>
                    <a:gd name="connsiteY12" fmla="*/ 4519 h 10000"/>
                    <a:gd name="connsiteX13" fmla="*/ 5788 w 10000"/>
                    <a:gd name="connsiteY13" fmla="*/ 4148 h 10000"/>
                    <a:gd name="connsiteX14" fmla="*/ 5432 w 10000"/>
                    <a:gd name="connsiteY14" fmla="*/ 3778 h 10000"/>
                    <a:gd name="connsiteX15" fmla="*/ 4712 w 10000"/>
                    <a:gd name="connsiteY15" fmla="*/ 3185 h 10000"/>
                    <a:gd name="connsiteX16" fmla="*/ 4432 w 10000"/>
                    <a:gd name="connsiteY16" fmla="*/ 2741 h 10000"/>
                    <a:gd name="connsiteX17" fmla="*/ 4432 w 10000"/>
                    <a:gd name="connsiteY17" fmla="*/ 2593 h 10000"/>
                    <a:gd name="connsiteX18" fmla="*/ 4568 w 10000"/>
                    <a:gd name="connsiteY18" fmla="*/ 2370 h 10000"/>
                    <a:gd name="connsiteX19" fmla="*/ 4644 w 10000"/>
                    <a:gd name="connsiteY19" fmla="*/ 2222 h 10000"/>
                    <a:gd name="connsiteX20" fmla="*/ 4568 w 10000"/>
                    <a:gd name="connsiteY20" fmla="*/ 2074 h 10000"/>
                    <a:gd name="connsiteX21" fmla="*/ 4500 w 10000"/>
                    <a:gd name="connsiteY21" fmla="*/ 2000 h 10000"/>
                    <a:gd name="connsiteX22" fmla="*/ 4500 w 10000"/>
                    <a:gd name="connsiteY22" fmla="*/ 1852 h 10000"/>
                    <a:gd name="connsiteX23" fmla="*/ 4712 w 10000"/>
                    <a:gd name="connsiteY23" fmla="*/ 1704 h 10000"/>
                    <a:gd name="connsiteX24" fmla="*/ 5432 w 10000"/>
                    <a:gd name="connsiteY24" fmla="*/ 1407 h 10000"/>
                    <a:gd name="connsiteX25" fmla="*/ 5500 w 10000"/>
                    <a:gd name="connsiteY25" fmla="*/ 1333 h 10000"/>
                    <a:gd name="connsiteX26" fmla="*/ 5432 w 10000"/>
                    <a:gd name="connsiteY26" fmla="*/ 815 h 10000"/>
                    <a:gd name="connsiteX27" fmla="*/ 5500 w 10000"/>
                    <a:gd name="connsiteY27" fmla="*/ 519 h 10000"/>
                    <a:gd name="connsiteX28" fmla="*/ 4500 w 10000"/>
                    <a:gd name="connsiteY28" fmla="*/ 222 h 10000"/>
                    <a:gd name="connsiteX29" fmla="*/ 4356 w 10000"/>
                    <a:gd name="connsiteY29" fmla="*/ 0 h 10000"/>
                    <a:gd name="connsiteX30" fmla="*/ 3712 w 10000"/>
                    <a:gd name="connsiteY30" fmla="*/ 74 h 10000"/>
                    <a:gd name="connsiteX31" fmla="*/ 3432 w 10000"/>
                    <a:gd name="connsiteY31" fmla="*/ 370 h 10000"/>
                    <a:gd name="connsiteX32" fmla="*/ 3144 w 10000"/>
                    <a:gd name="connsiteY32" fmla="*/ 296 h 10000"/>
                    <a:gd name="connsiteX33" fmla="*/ 3000 w 10000"/>
                    <a:gd name="connsiteY33" fmla="*/ 593 h 10000"/>
                    <a:gd name="connsiteX34" fmla="*/ 2712 w 10000"/>
                    <a:gd name="connsiteY34" fmla="*/ 593 h 10000"/>
                    <a:gd name="connsiteX35" fmla="*/ 2500 w 10000"/>
                    <a:gd name="connsiteY35" fmla="*/ 741 h 10000"/>
                    <a:gd name="connsiteX36" fmla="*/ 2144 w 10000"/>
                    <a:gd name="connsiteY36" fmla="*/ 667 h 10000"/>
                    <a:gd name="connsiteX37" fmla="*/ 1932 w 10000"/>
                    <a:gd name="connsiteY37" fmla="*/ 1407 h 10000"/>
                    <a:gd name="connsiteX38" fmla="*/ 1356 w 10000"/>
                    <a:gd name="connsiteY38" fmla="*/ 667 h 10000"/>
                    <a:gd name="connsiteX39" fmla="*/ 1000 w 10000"/>
                    <a:gd name="connsiteY39" fmla="*/ 1259 h 10000"/>
                    <a:gd name="connsiteX40" fmla="*/ 212 w 10000"/>
                    <a:gd name="connsiteY40" fmla="*/ 1333 h 10000"/>
                    <a:gd name="connsiteX41" fmla="*/ 0 w 10000"/>
                    <a:gd name="connsiteY41" fmla="*/ 2148 h 10000"/>
                    <a:gd name="connsiteX42" fmla="*/ 212 w 10000"/>
                    <a:gd name="connsiteY42" fmla="*/ 2519 h 10000"/>
                    <a:gd name="connsiteX43" fmla="*/ 144 w 10000"/>
                    <a:gd name="connsiteY43" fmla="*/ 2963 h 10000"/>
                    <a:gd name="connsiteX44" fmla="*/ 788 w 10000"/>
                    <a:gd name="connsiteY44" fmla="*/ 3259 h 10000"/>
                    <a:gd name="connsiteX45" fmla="*/ 644 w 10000"/>
                    <a:gd name="connsiteY45" fmla="*/ 3630 h 10000"/>
                    <a:gd name="connsiteX46" fmla="*/ 788 w 10000"/>
                    <a:gd name="connsiteY46" fmla="*/ 3630 h 10000"/>
                    <a:gd name="connsiteX47" fmla="*/ 1356 w 10000"/>
                    <a:gd name="connsiteY47" fmla="*/ 3185 h 10000"/>
                    <a:gd name="connsiteX48" fmla="*/ 2068 w 10000"/>
                    <a:gd name="connsiteY48" fmla="*/ 3111 h 10000"/>
                    <a:gd name="connsiteX49" fmla="*/ 2212 w 10000"/>
                    <a:gd name="connsiteY49" fmla="*/ 3259 h 10000"/>
                    <a:gd name="connsiteX50" fmla="*/ 2644 w 10000"/>
                    <a:gd name="connsiteY50" fmla="*/ 3407 h 10000"/>
                    <a:gd name="connsiteX51" fmla="*/ 2788 w 10000"/>
                    <a:gd name="connsiteY51" fmla="*/ 3556 h 10000"/>
                    <a:gd name="connsiteX52" fmla="*/ 2856 w 10000"/>
                    <a:gd name="connsiteY52" fmla="*/ 3926 h 10000"/>
                    <a:gd name="connsiteX53" fmla="*/ 3068 w 10000"/>
                    <a:gd name="connsiteY53" fmla="*/ 4370 h 10000"/>
                    <a:gd name="connsiteX54" fmla="*/ 3144 w 10000"/>
                    <a:gd name="connsiteY54" fmla="*/ 4593 h 10000"/>
                    <a:gd name="connsiteX55" fmla="*/ 3356 w 10000"/>
                    <a:gd name="connsiteY55" fmla="*/ 4741 h 10000"/>
                    <a:gd name="connsiteX56" fmla="*/ 3644 w 10000"/>
                    <a:gd name="connsiteY56" fmla="*/ 5111 h 10000"/>
                    <a:gd name="connsiteX57" fmla="*/ 7568 w 10000"/>
                    <a:gd name="connsiteY57" fmla="*/ 7778 h 10000"/>
                    <a:gd name="connsiteX58" fmla="*/ 7856 w 10000"/>
                    <a:gd name="connsiteY58" fmla="*/ 7926 h 10000"/>
                    <a:gd name="connsiteX59" fmla="*/ 8000 w 10000"/>
                    <a:gd name="connsiteY59" fmla="*/ 8370 h 10000"/>
                    <a:gd name="connsiteX60" fmla="*/ 8288 w 10000"/>
                    <a:gd name="connsiteY60" fmla="*/ 9111 h 10000"/>
                    <a:gd name="connsiteX61" fmla="*/ 8068 w 10000"/>
                    <a:gd name="connsiteY61" fmla="*/ 9111 h 10000"/>
                    <a:gd name="connsiteX62" fmla="*/ 7924 w 10000"/>
                    <a:gd name="connsiteY62" fmla="*/ 9259 h 10000"/>
                    <a:gd name="connsiteX63" fmla="*/ 7924 w 10000"/>
                    <a:gd name="connsiteY63" fmla="*/ 9407 h 10000"/>
                    <a:gd name="connsiteX64" fmla="*/ 7856 w 10000"/>
                    <a:gd name="connsiteY64" fmla="*/ 9630 h 10000"/>
                    <a:gd name="connsiteX65" fmla="*/ 7788 w 10000"/>
                    <a:gd name="connsiteY65" fmla="*/ 9778 h 10000"/>
                    <a:gd name="connsiteX66" fmla="*/ 7924 w 10000"/>
                    <a:gd name="connsiteY66" fmla="*/ 9926 h 10000"/>
                    <a:gd name="connsiteX67" fmla="*/ 8068 w 10000"/>
                    <a:gd name="connsiteY67" fmla="*/ 10000 h 10000"/>
                    <a:gd name="connsiteX68" fmla="*/ 8288 w 10000"/>
                    <a:gd name="connsiteY68" fmla="*/ 9926 h 10000"/>
                    <a:gd name="connsiteX69" fmla="*/ 8424 w 10000"/>
                    <a:gd name="connsiteY69" fmla="*/ 9630 h 10000"/>
                    <a:gd name="connsiteX70" fmla="*/ 8568 w 10000"/>
                    <a:gd name="connsiteY70" fmla="*/ 9259 h 10000"/>
                    <a:gd name="connsiteX71" fmla="*/ 8712 w 10000"/>
                    <a:gd name="connsiteY71" fmla="*/ 8889 h 10000"/>
                    <a:gd name="connsiteX72" fmla="*/ 9068 w 10000"/>
                    <a:gd name="connsiteY72" fmla="*/ 8815 h 10000"/>
                    <a:gd name="connsiteX73" fmla="*/ 9068 w 10000"/>
                    <a:gd name="connsiteY73" fmla="*/ 8370 h 10000"/>
                    <a:gd name="connsiteX74" fmla="*/ 8924 w 10000"/>
                    <a:gd name="connsiteY74" fmla="*/ 8222 h 10000"/>
                    <a:gd name="connsiteX75" fmla="*/ 8712 w 10000"/>
                    <a:gd name="connsiteY75" fmla="*/ 8148 h 10000"/>
                    <a:gd name="connsiteX76" fmla="*/ 8500 w 10000"/>
                    <a:gd name="connsiteY76" fmla="*/ 8000 h 10000"/>
                    <a:gd name="connsiteX77" fmla="*/ 8424 w 10000"/>
                    <a:gd name="connsiteY77" fmla="*/ 7852 h 10000"/>
                    <a:gd name="connsiteX78" fmla="*/ 8568 w 10000"/>
                    <a:gd name="connsiteY78" fmla="*/ 7407 h 10000"/>
                    <a:gd name="connsiteX79" fmla="*/ 8712 w 10000"/>
                    <a:gd name="connsiteY79" fmla="*/ 7185 h 10000"/>
                    <a:gd name="connsiteX80" fmla="*/ 8856 w 10000"/>
                    <a:gd name="connsiteY80" fmla="*/ 7111 h 10000"/>
                    <a:gd name="connsiteX81" fmla="*/ 9356 w 10000"/>
                    <a:gd name="connsiteY81" fmla="*/ 7185 h 10000"/>
                    <a:gd name="connsiteX82" fmla="*/ 9712 w 10000"/>
                    <a:gd name="connsiteY82" fmla="*/ 7333 h 10000"/>
                    <a:gd name="connsiteX83" fmla="*/ 10000 w 10000"/>
                    <a:gd name="connsiteY83" fmla="*/ 7630 h 10000"/>
                    <a:gd name="connsiteX84" fmla="*/ 10000 w 10000"/>
                    <a:gd name="connsiteY84" fmla="*/ 7259 h 10000"/>
                    <a:gd name="connsiteX85" fmla="*/ 9788 w 10000"/>
                    <a:gd name="connsiteY85" fmla="*/ 6963 h 10000"/>
                    <a:gd name="connsiteX0" fmla="*/ 9788 w 10000"/>
                    <a:gd name="connsiteY0" fmla="*/ 6963 h 10000"/>
                    <a:gd name="connsiteX1" fmla="*/ 9500 w 10000"/>
                    <a:gd name="connsiteY1" fmla="*/ 6741 h 10000"/>
                    <a:gd name="connsiteX2" fmla="*/ 9212 w 10000"/>
                    <a:gd name="connsiteY2" fmla="*/ 6593 h 10000"/>
                    <a:gd name="connsiteX3" fmla="*/ 8500 w 10000"/>
                    <a:gd name="connsiteY3" fmla="*/ 6222 h 10000"/>
                    <a:gd name="connsiteX4" fmla="*/ 7788 w 10000"/>
                    <a:gd name="connsiteY4" fmla="*/ 5852 h 10000"/>
                    <a:gd name="connsiteX5" fmla="*/ 7924 w 10000"/>
                    <a:gd name="connsiteY5" fmla="*/ 5704 h 10000"/>
                    <a:gd name="connsiteX6" fmla="*/ 7856 w 10000"/>
                    <a:gd name="connsiteY6" fmla="*/ 5556 h 10000"/>
                    <a:gd name="connsiteX7" fmla="*/ 7644 w 10000"/>
                    <a:gd name="connsiteY7" fmla="*/ 5407 h 10000"/>
                    <a:gd name="connsiteX8" fmla="*/ 7356 w 10000"/>
                    <a:gd name="connsiteY8" fmla="*/ 5481 h 10000"/>
                    <a:gd name="connsiteX9" fmla="*/ 6924 w 10000"/>
                    <a:gd name="connsiteY9" fmla="*/ 5481 h 10000"/>
                    <a:gd name="connsiteX10" fmla="*/ 6568 w 10000"/>
                    <a:gd name="connsiteY10" fmla="*/ 5259 h 10000"/>
                    <a:gd name="connsiteX11" fmla="*/ 6212 w 10000"/>
                    <a:gd name="connsiteY11" fmla="*/ 4889 h 10000"/>
                    <a:gd name="connsiteX12" fmla="*/ 6000 w 10000"/>
                    <a:gd name="connsiteY12" fmla="*/ 4519 h 10000"/>
                    <a:gd name="connsiteX13" fmla="*/ 5788 w 10000"/>
                    <a:gd name="connsiteY13" fmla="*/ 4148 h 10000"/>
                    <a:gd name="connsiteX14" fmla="*/ 5432 w 10000"/>
                    <a:gd name="connsiteY14" fmla="*/ 3778 h 10000"/>
                    <a:gd name="connsiteX15" fmla="*/ 4712 w 10000"/>
                    <a:gd name="connsiteY15" fmla="*/ 3185 h 10000"/>
                    <a:gd name="connsiteX16" fmla="*/ 4432 w 10000"/>
                    <a:gd name="connsiteY16" fmla="*/ 2741 h 10000"/>
                    <a:gd name="connsiteX17" fmla="*/ 4432 w 10000"/>
                    <a:gd name="connsiteY17" fmla="*/ 2593 h 10000"/>
                    <a:gd name="connsiteX18" fmla="*/ 4568 w 10000"/>
                    <a:gd name="connsiteY18" fmla="*/ 2370 h 10000"/>
                    <a:gd name="connsiteX19" fmla="*/ 4644 w 10000"/>
                    <a:gd name="connsiteY19" fmla="*/ 2222 h 10000"/>
                    <a:gd name="connsiteX20" fmla="*/ 4568 w 10000"/>
                    <a:gd name="connsiteY20" fmla="*/ 2074 h 10000"/>
                    <a:gd name="connsiteX21" fmla="*/ 4500 w 10000"/>
                    <a:gd name="connsiteY21" fmla="*/ 2000 h 10000"/>
                    <a:gd name="connsiteX22" fmla="*/ 4500 w 10000"/>
                    <a:gd name="connsiteY22" fmla="*/ 1852 h 10000"/>
                    <a:gd name="connsiteX23" fmla="*/ 4712 w 10000"/>
                    <a:gd name="connsiteY23" fmla="*/ 1704 h 10000"/>
                    <a:gd name="connsiteX24" fmla="*/ 5432 w 10000"/>
                    <a:gd name="connsiteY24" fmla="*/ 1407 h 10000"/>
                    <a:gd name="connsiteX25" fmla="*/ 5500 w 10000"/>
                    <a:gd name="connsiteY25" fmla="*/ 1333 h 10000"/>
                    <a:gd name="connsiteX26" fmla="*/ 5432 w 10000"/>
                    <a:gd name="connsiteY26" fmla="*/ 815 h 10000"/>
                    <a:gd name="connsiteX27" fmla="*/ 5500 w 10000"/>
                    <a:gd name="connsiteY27" fmla="*/ 519 h 10000"/>
                    <a:gd name="connsiteX28" fmla="*/ 4500 w 10000"/>
                    <a:gd name="connsiteY28" fmla="*/ 222 h 10000"/>
                    <a:gd name="connsiteX29" fmla="*/ 4356 w 10000"/>
                    <a:gd name="connsiteY29" fmla="*/ 0 h 10000"/>
                    <a:gd name="connsiteX30" fmla="*/ 3712 w 10000"/>
                    <a:gd name="connsiteY30" fmla="*/ 74 h 10000"/>
                    <a:gd name="connsiteX31" fmla="*/ 3432 w 10000"/>
                    <a:gd name="connsiteY31" fmla="*/ 370 h 10000"/>
                    <a:gd name="connsiteX32" fmla="*/ 3144 w 10000"/>
                    <a:gd name="connsiteY32" fmla="*/ 296 h 10000"/>
                    <a:gd name="connsiteX33" fmla="*/ 3000 w 10000"/>
                    <a:gd name="connsiteY33" fmla="*/ 593 h 10000"/>
                    <a:gd name="connsiteX34" fmla="*/ 2712 w 10000"/>
                    <a:gd name="connsiteY34" fmla="*/ 593 h 10000"/>
                    <a:gd name="connsiteX35" fmla="*/ 2500 w 10000"/>
                    <a:gd name="connsiteY35" fmla="*/ 741 h 10000"/>
                    <a:gd name="connsiteX36" fmla="*/ 2144 w 10000"/>
                    <a:gd name="connsiteY36" fmla="*/ 667 h 10000"/>
                    <a:gd name="connsiteX37" fmla="*/ 1932 w 10000"/>
                    <a:gd name="connsiteY37" fmla="*/ 1407 h 10000"/>
                    <a:gd name="connsiteX38" fmla="*/ 1356 w 10000"/>
                    <a:gd name="connsiteY38" fmla="*/ 667 h 10000"/>
                    <a:gd name="connsiteX39" fmla="*/ 1000 w 10000"/>
                    <a:gd name="connsiteY39" fmla="*/ 1259 h 10000"/>
                    <a:gd name="connsiteX40" fmla="*/ 0 w 10000"/>
                    <a:gd name="connsiteY40" fmla="*/ 2148 h 10000"/>
                    <a:gd name="connsiteX41" fmla="*/ 212 w 10000"/>
                    <a:gd name="connsiteY41" fmla="*/ 2519 h 10000"/>
                    <a:gd name="connsiteX42" fmla="*/ 144 w 10000"/>
                    <a:gd name="connsiteY42" fmla="*/ 2963 h 10000"/>
                    <a:gd name="connsiteX43" fmla="*/ 788 w 10000"/>
                    <a:gd name="connsiteY43" fmla="*/ 3259 h 10000"/>
                    <a:gd name="connsiteX44" fmla="*/ 644 w 10000"/>
                    <a:gd name="connsiteY44" fmla="*/ 3630 h 10000"/>
                    <a:gd name="connsiteX45" fmla="*/ 788 w 10000"/>
                    <a:gd name="connsiteY45" fmla="*/ 3630 h 10000"/>
                    <a:gd name="connsiteX46" fmla="*/ 1356 w 10000"/>
                    <a:gd name="connsiteY46" fmla="*/ 3185 h 10000"/>
                    <a:gd name="connsiteX47" fmla="*/ 2068 w 10000"/>
                    <a:gd name="connsiteY47" fmla="*/ 3111 h 10000"/>
                    <a:gd name="connsiteX48" fmla="*/ 2212 w 10000"/>
                    <a:gd name="connsiteY48" fmla="*/ 3259 h 10000"/>
                    <a:gd name="connsiteX49" fmla="*/ 2644 w 10000"/>
                    <a:gd name="connsiteY49" fmla="*/ 3407 h 10000"/>
                    <a:gd name="connsiteX50" fmla="*/ 2788 w 10000"/>
                    <a:gd name="connsiteY50" fmla="*/ 3556 h 10000"/>
                    <a:gd name="connsiteX51" fmla="*/ 2856 w 10000"/>
                    <a:gd name="connsiteY51" fmla="*/ 3926 h 10000"/>
                    <a:gd name="connsiteX52" fmla="*/ 3068 w 10000"/>
                    <a:gd name="connsiteY52" fmla="*/ 4370 h 10000"/>
                    <a:gd name="connsiteX53" fmla="*/ 3144 w 10000"/>
                    <a:gd name="connsiteY53" fmla="*/ 4593 h 10000"/>
                    <a:gd name="connsiteX54" fmla="*/ 3356 w 10000"/>
                    <a:gd name="connsiteY54" fmla="*/ 4741 h 10000"/>
                    <a:gd name="connsiteX55" fmla="*/ 3644 w 10000"/>
                    <a:gd name="connsiteY55" fmla="*/ 5111 h 10000"/>
                    <a:gd name="connsiteX56" fmla="*/ 7568 w 10000"/>
                    <a:gd name="connsiteY56" fmla="*/ 7778 h 10000"/>
                    <a:gd name="connsiteX57" fmla="*/ 7856 w 10000"/>
                    <a:gd name="connsiteY57" fmla="*/ 7926 h 10000"/>
                    <a:gd name="connsiteX58" fmla="*/ 8000 w 10000"/>
                    <a:gd name="connsiteY58" fmla="*/ 8370 h 10000"/>
                    <a:gd name="connsiteX59" fmla="*/ 8288 w 10000"/>
                    <a:gd name="connsiteY59" fmla="*/ 9111 h 10000"/>
                    <a:gd name="connsiteX60" fmla="*/ 8068 w 10000"/>
                    <a:gd name="connsiteY60" fmla="*/ 9111 h 10000"/>
                    <a:gd name="connsiteX61" fmla="*/ 7924 w 10000"/>
                    <a:gd name="connsiteY61" fmla="*/ 9259 h 10000"/>
                    <a:gd name="connsiteX62" fmla="*/ 7924 w 10000"/>
                    <a:gd name="connsiteY62" fmla="*/ 9407 h 10000"/>
                    <a:gd name="connsiteX63" fmla="*/ 7856 w 10000"/>
                    <a:gd name="connsiteY63" fmla="*/ 9630 h 10000"/>
                    <a:gd name="connsiteX64" fmla="*/ 7788 w 10000"/>
                    <a:gd name="connsiteY64" fmla="*/ 9778 h 10000"/>
                    <a:gd name="connsiteX65" fmla="*/ 7924 w 10000"/>
                    <a:gd name="connsiteY65" fmla="*/ 9926 h 10000"/>
                    <a:gd name="connsiteX66" fmla="*/ 8068 w 10000"/>
                    <a:gd name="connsiteY66" fmla="*/ 10000 h 10000"/>
                    <a:gd name="connsiteX67" fmla="*/ 8288 w 10000"/>
                    <a:gd name="connsiteY67" fmla="*/ 9926 h 10000"/>
                    <a:gd name="connsiteX68" fmla="*/ 8424 w 10000"/>
                    <a:gd name="connsiteY68" fmla="*/ 9630 h 10000"/>
                    <a:gd name="connsiteX69" fmla="*/ 8568 w 10000"/>
                    <a:gd name="connsiteY69" fmla="*/ 9259 h 10000"/>
                    <a:gd name="connsiteX70" fmla="*/ 8712 w 10000"/>
                    <a:gd name="connsiteY70" fmla="*/ 8889 h 10000"/>
                    <a:gd name="connsiteX71" fmla="*/ 9068 w 10000"/>
                    <a:gd name="connsiteY71" fmla="*/ 8815 h 10000"/>
                    <a:gd name="connsiteX72" fmla="*/ 9068 w 10000"/>
                    <a:gd name="connsiteY72" fmla="*/ 8370 h 10000"/>
                    <a:gd name="connsiteX73" fmla="*/ 8924 w 10000"/>
                    <a:gd name="connsiteY73" fmla="*/ 8222 h 10000"/>
                    <a:gd name="connsiteX74" fmla="*/ 8712 w 10000"/>
                    <a:gd name="connsiteY74" fmla="*/ 8148 h 10000"/>
                    <a:gd name="connsiteX75" fmla="*/ 8500 w 10000"/>
                    <a:gd name="connsiteY75" fmla="*/ 8000 h 10000"/>
                    <a:gd name="connsiteX76" fmla="*/ 8424 w 10000"/>
                    <a:gd name="connsiteY76" fmla="*/ 7852 h 10000"/>
                    <a:gd name="connsiteX77" fmla="*/ 8568 w 10000"/>
                    <a:gd name="connsiteY77" fmla="*/ 7407 h 10000"/>
                    <a:gd name="connsiteX78" fmla="*/ 8712 w 10000"/>
                    <a:gd name="connsiteY78" fmla="*/ 7185 h 10000"/>
                    <a:gd name="connsiteX79" fmla="*/ 8856 w 10000"/>
                    <a:gd name="connsiteY79" fmla="*/ 7111 h 10000"/>
                    <a:gd name="connsiteX80" fmla="*/ 9356 w 10000"/>
                    <a:gd name="connsiteY80" fmla="*/ 7185 h 10000"/>
                    <a:gd name="connsiteX81" fmla="*/ 9712 w 10000"/>
                    <a:gd name="connsiteY81" fmla="*/ 7333 h 10000"/>
                    <a:gd name="connsiteX82" fmla="*/ 10000 w 10000"/>
                    <a:gd name="connsiteY82" fmla="*/ 7630 h 10000"/>
                    <a:gd name="connsiteX83" fmla="*/ 10000 w 10000"/>
                    <a:gd name="connsiteY83" fmla="*/ 7259 h 10000"/>
                    <a:gd name="connsiteX84" fmla="*/ 9788 w 10000"/>
                    <a:gd name="connsiteY84" fmla="*/ 6963 h 10000"/>
                    <a:gd name="connsiteX0" fmla="*/ 9644 w 9856"/>
                    <a:gd name="connsiteY0" fmla="*/ 6963 h 10000"/>
                    <a:gd name="connsiteX1" fmla="*/ 9356 w 9856"/>
                    <a:gd name="connsiteY1" fmla="*/ 6741 h 10000"/>
                    <a:gd name="connsiteX2" fmla="*/ 9068 w 9856"/>
                    <a:gd name="connsiteY2" fmla="*/ 6593 h 10000"/>
                    <a:gd name="connsiteX3" fmla="*/ 8356 w 9856"/>
                    <a:gd name="connsiteY3" fmla="*/ 6222 h 10000"/>
                    <a:gd name="connsiteX4" fmla="*/ 7644 w 9856"/>
                    <a:gd name="connsiteY4" fmla="*/ 5852 h 10000"/>
                    <a:gd name="connsiteX5" fmla="*/ 7780 w 9856"/>
                    <a:gd name="connsiteY5" fmla="*/ 5704 h 10000"/>
                    <a:gd name="connsiteX6" fmla="*/ 7712 w 9856"/>
                    <a:gd name="connsiteY6" fmla="*/ 5556 h 10000"/>
                    <a:gd name="connsiteX7" fmla="*/ 7500 w 9856"/>
                    <a:gd name="connsiteY7" fmla="*/ 5407 h 10000"/>
                    <a:gd name="connsiteX8" fmla="*/ 7212 w 9856"/>
                    <a:gd name="connsiteY8" fmla="*/ 5481 h 10000"/>
                    <a:gd name="connsiteX9" fmla="*/ 6780 w 9856"/>
                    <a:gd name="connsiteY9" fmla="*/ 5481 h 10000"/>
                    <a:gd name="connsiteX10" fmla="*/ 6424 w 9856"/>
                    <a:gd name="connsiteY10" fmla="*/ 5259 h 10000"/>
                    <a:gd name="connsiteX11" fmla="*/ 6068 w 9856"/>
                    <a:gd name="connsiteY11" fmla="*/ 4889 h 10000"/>
                    <a:gd name="connsiteX12" fmla="*/ 5856 w 9856"/>
                    <a:gd name="connsiteY12" fmla="*/ 4519 h 10000"/>
                    <a:gd name="connsiteX13" fmla="*/ 5644 w 9856"/>
                    <a:gd name="connsiteY13" fmla="*/ 4148 h 10000"/>
                    <a:gd name="connsiteX14" fmla="*/ 5288 w 9856"/>
                    <a:gd name="connsiteY14" fmla="*/ 3778 h 10000"/>
                    <a:gd name="connsiteX15" fmla="*/ 4568 w 9856"/>
                    <a:gd name="connsiteY15" fmla="*/ 3185 h 10000"/>
                    <a:gd name="connsiteX16" fmla="*/ 4288 w 9856"/>
                    <a:gd name="connsiteY16" fmla="*/ 2741 h 10000"/>
                    <a:gd name="connsiteX17" fmla="*/ 4288 w 9856"/>
                    <a:gd name="connsiteY17" fmla="*/ 2593 h 10000"/>
                    <a:gd name="connsiteX18" fmla="*/ 4424 w 9856"/>
                    <a:gd name="connsiteY18" fmla="*/ 2370 h 10000"/>
                    <a:gd name="connsiteX19" fmla="*/ 4500 w 9856"/>
                    <a:gd name="connsiteY19" fmla="*/ 2222 h 10000"/>
                    <a:gd name="connsiteX20" fmla="*/ 4424 w 9856"/>
                    <a:gd name="connsiteY20" fmla="*/ 2074 h 10000"/>
                    <a:gd name="connsiteX21" fmla="*/ 4356 w 9856"/>
                    <a:gd name="connsiteY21" fmla="*/ 2000 h 10000"/>
                    <a:gd name="connsiteX22" fmla="*/ 4356 w 9856"/>
                    <a:gd name="connsiteY22" fmla="*/ 1852 h 10000"/>
                    <a:gd name="connsiteX23" fmla="*/ 4568 w 9856"/>
                    <a:gd name="connsiteY23" fmla="*/ 1704 h 10000"/>
                    <a:gd name="connsiteX24" fmla="*/ 5288 w 9856"/>
                    <a:gd name="connsiteY24" fmla="*/ 1407 h 10000"/>
                    <a:gd name="connsiteX25" fmla="*/ 5356 w 9856"/>
                    <a:gd name="connsiteY25" fmla="*/ 1333 h 10000"/>
                    <a:gd name="connsiteX26" fmla="*/ 5288 w 9856"/>
                    <a:gd name="connsiteY26" fmla="*/ 815 h 10000"/>
                    <a:gd name="connsiteX27" fmla="*/ 5356 w 9856"/>
                    <a:gd name="connsiteY27" fmla="*/ 519 h 10000"/>
                    <a:gd name="connsiteX28" fmla="*/ 4356 w 9856"/>
                    <a:gd name="connsiteY28" fmla="*/ 222 h 10000"/>
                    <a:gd name="connsiteX29" fmla="*/ 4212 w 9856"/>
                    <a:gd name="connsiteY29" fmla="*/ 0 h 10000"/>
                    <a:gd name="connsiteX30" fmla="*/ 3568 w 9856"/>
                    <a:gd name="connsiteY30" fmla="*/ 74 h 10000"/>
                    <a:gd name="connsiteX31" fmla="*/ 3288 w 9856"/>
                    <a:gd name="connsiteY31" fmla="*/ 370 h 10000"/>
                    <a:gd name="connsiteX32" fmla="*/ 3000 w 9856"/>
                    <a:gd name="connsiteY32" fmla="*/ 296 h 10000"/>
                    <a:gd name="connsiteX33" fmla="*/ 2856 w 9856"/>
                    <a:gd name="connsiteY33" fmla="*/ 593 h 10000"/>
                    <a:gd name="connsiteX34" fmla="*/ 2568 w 9856"/>
                    <a:gd name="connsiteY34" fmla="*/ 593 h 10000"/>
                    <a:gd name="connsiteX35" fmla="*/ 2356 w 9856"/>
                    <a:gd name="connsiteY35" fmla="*/ 741 h 10000"/>
                    <a:gd name="connsiteX36" fmla="*/ 2000 w 9856"/>
                    <a:gd name="connsiteY36" fmla="*/ 667 h 10000"/>
                    <a:gd name="connsiteX37" fmla="*/ 1788 w 9856"/>
                    <a:gd name="connsiteY37" fmla="*/ 1407 h 10000"/>
                    <a:gd name="connsiteX38" fmla="*/ 1212 w 9856"/>
                    <a:gd name="connsiteY38" fmla="*/ 667 h 10000"/>
                    <a:gd name="connsiteX39" fmla="*/ 856 w 9856"/>
                    <a:gd name="connsiteY39" fmla="*/ 1259 h 10000"/>
                    <a:gd name="connsiteX40" fmla="*/ 68 w 9856"/>
                    <a:gd name="connsiteY40" fmla="*/ 2519 h 10000"/>
                    <a:gd name="connsiteX41" fmla="*/ 0 w 9856"/>
                    <a:gd name="connsiteY41" fmla="*/ 2963 h 10000"/>
                    <a:gd name="connsiteX42" fmla="*/ 644 w 9856"/>
                    <a:gd name="connsiteY42" fmla="*/ 3259 h 10000"/>
                    <a:gd name="connsiteX43" fmla="*/ 500 w 9856"/>
                    <a:gd name="connsiteY43" fmla="*/ 3630 h 10000"/>
                    <a:gd name="connsiteX44" fmla="*/ 644 w 9856"/>
                    <a:gd name="connsiteY44" fmla="*/ 3630 h 10000"/>
                    <a:gd name="connsiteX45" fmla="*/ 1212 w 9856"/>
                    <a:gd name="connsiteY45" fmla="*/ 3185 h 10000"/>
                    <a:gd name="connsiteX46" fmla="*/ 1924 w 9856"/>
                    <a:gd name="connsiteY46" fmla="*/ 3111 h 10000"/>
                    <a:gd name="connsiteX47" fmla="*/ 2068 w 9856"/>
                    <a:gd name="connsiteY47" fmla="*/ 3259 h 10000"/>
                    <a:gd name="connsiteX48" fmla="*/ 2500 w 9856"/>
                    <a:gd name="connsiteY48" fmla="*/ 3407 h 10000"/>
                    <a:gd name="connsiteX49" fmla="*/ 2644 w 9856"/>
                    <a:gd name="connsiteY49" fmla="*/ 3556 h 10000"/>
                    <a:gd name="connsiteX50" fmla="*/ 2712 w 9856"/>
                    <a:gd name="connsiteY50" fmla="*/ 3926 h 10000"/>
                    <a:gd name="connsiteX51" fmla="*/ 2924 w 9856"/>
                    <a:gd name="connsiteY51" fmla="*/ 4370 h 10000"/>
                    <a:gd name="connsiteX52" fmla="*/ 3000 w 9856"/>
                    <a:gd name="connsiteY52" fmla="*/ 4593 h 10000"/>
                    <a:gd name="connsiteX53" fmla="*/ 3212 w 9856"/>
                    <a:gd name="connsiteY53" fmla="*/ 4741 h 10000"/>
                    <a:gd name="connsiteX54" fmla="*/ 3500 w 9856"/>
                    <a:gd name="connsiteY54" fmla="*/ 5111 h 10000"/>
                    <a:gd name="connsiteX55" fmla="*/ 7424 w 9856"/>
                    <a:gd name="connsiteY55" fmla="*/ 7778 h 10000"/>
                    <a:gd name="connsiteX56" fmla="*/ 7712 w 9856"/>
                    <a:gd name="connsiteY56" fmla="*/ 7926 h 10000"/>
                    <a:gd name="connsiteX57" fmla="*/ 7856 w 9856"/>
                    <a:gd name="connsiteY57" fmla="*/ 8370 h 10000"/>
                    <a:gd name="connsiteX58" fmla="*/ 8144 w 9856"/>
                    <a:gd name="connsiteY58" fmla="*/ 9111 h 10000"/>
                    <a:gd name="connsiteX59" fmla="*/ 7924 w 9856"/>
                    <a:gd name="connsiteY59" fmla="*/ 9111 h 10000"/>
                    <a:gd name="connsiteX60" fmla="*/ 7780 w 9856"/>
                    <a:gd name="connsiteY60" fmla="*/ 9259 h 10000"/>
                    <a:gd name="connsiteX61" fmla="*/ 7780 w 9856"/>
                    <a:gd name="connsiteY61" fmla="*/ 9407 h 10000"/>
                    <a:gd name="connsiteX62" fmla="*/ 7712 w 9856"/>
                    <a:gd name="connsiteY62" fmla="*/ 9630 h 10000"/>
                    <a:gd name="connsiteX63" fmla="*/ 7644 w 9856"/>
                    <a:gd name="connsiteY63" fmla="*/ 9778 h 10000"/>
                    <a:gd name="connsiteX64" fmla="*/ 7780 w 9856"/>
                    <a:gd name="connsiteY64" fmla="*/ 9926 h 10000"/>
                    <a:gd name="connsiteX65" fmla="*/ 7924 w 9856"/>
                    <a:gd name="connsiteY65" fmla="*/ 10000 h 10000"/>
                    <a:gd name="connsiteX66" fmla="*/ 8144 w 9856"/>
                    <a:gd name="connsiteY66" fmla="*/ 9926 h 10000"/>
                    <a:gd name="connsiteX67" fmla="*/ 8280 w 9856"/>
                    <a:gd name="connsiteY67" fmla="*/ 9630 h 10000"/>
                    <a:gd name="connsiteX68" fmla="*/ 8424 w 9856"/>
                    <a:gd name="connsiteY68" fmla="*/ 9259 h 10000"/>
                    <a:gd name="connsiteX69" fmla="*/ 8568 w 9856"/>
                    <a:gd name="connsiteY69" fmla="*/ 8889 h 10000"/>
                    <a:gd name="connsiteX70" fmla="*/ 8924 w 9856"/>
                    <a:gd name="connsiteY70" fmla="*/ 8815 h 10000"/>
                    <a:gd name="connsiteX71" fmla="*/ 8924 w 9856"/>
                    <a:gd name="connsiteY71" fmla="*/ 8370 h 10000"/>
                    <a:gd name="connsiteX72" fmla="*/ 8780 w 9856"/>
                    <a:gd name="connsiteY72" fmla="*/ 8222 h 10000"/>
                    <a:gd name="connsiteX73" fmla="*/ 8568 w 9856"/>
                    <a:gd name="connsiteY73" fmla="*/ 8148 h 10000"/>
                    <a:gd name="connsiteX74" fmla="*/ 8356 w 9856"/>
                    <a:gd name="connsiteY74" fmla="*/ 8000 h 10000"/>
                    <a:gd name="connsiteX75" fmla="*/ 8280 w 9856"/>
                    <a:gd name="connsiteY75" fmla="*/ 7852 h 10000"/>
                    <a:gd name="connsiteX76" fmla="*/ 8424 w 9856"/>
                    <a:gd name="connsiteY76" fmla="*/ 7407 h 10000"/>
                    <a:gd name="connsiteX77" fmla="*/ 8568 w 9856"/>
                    <a:gd name="connsiteY77" fmla="*/ 7185 h 10000"/>
                    <a:gd name="connsiteX78" fmla="*/ 8712 w 9856"/>
                    <a:gd name="connsiteY78" fmla="*/ 7111 h 10000"/>
                    <a:gd name="connsiteX79" fmla="*/ 9212 w 9856"/>
                    <a:gd name="connsiteY79" fmla="*/ 7185 h 10000"/>
                    <a:gd name="connsiteX80" fmla="*/ 9568 w 9856"/>
                    <a:gd name="connsiteY80" fmla="*/ 7333 h 10000"/>
                    <a:gd name="connsiteX81" fmla="*/ 9856 w 9856"/>
                    <a:gd name="connsiteY81" fmla="*/ 7630 h 10000"/>
                    <a:gd name="connsiteX82" fmla="*/ 9856 w 9856"/>
                    <a:gd name="connsiteY82" fmla="*/ 7259 h 10000"/>
                    <a:gd name="connsiteX83" fmla="*/ 9644 w 9856"/>
                    <a:gd name="connsiteY83" fmla="*/ 6963 h 10000"/>
                    <a:gd name="connsiteX0" fmla="*/ 9785 w 10000"/>
                    <a:gd name="connsiteY0" fmla="*/ 6963 h 10000"/>
                    <a:gd name="connsiteX1" fmla="*/ 9493 w 10000"/>
                    <a:gd name="connsiteY1" fmla="*/ 6741 h 10000"/>
                    <a:gd name="connsiteX2" fmla="*/ 9200 w 10000"/>
                    <a:gd name="connsiteY2" fmla="*/ 6593 h 10000"/>
                    <a:gd name="connsiteX3" fmla="*/ 8478 w 10000"/>
                    <a:gd name="connsiteY3" fmla="*/ 6222 h 10000"/>
                    <a:gd name="connsiteX4" fmla="*/ 7756 w 10000"/>
                    <a:gd name="connsiteY4" fmla="*/ 5852 h 10000"/>
                    <a:gd name="connsiteX5" fmla="*/ 7894 w 10000"/>
                    <a:gd name="connsiteY5" fmla="*/ 5704 h 10000"/>
                    <a:gd name="connsiteX6" fmla="*/ 7825 w 10000"/>
                    <a:gd name="connsiteY6" fmla="*/ 5556 h 10000"/>
                    <a:gd name="connsiteX7" fmla="*/ 7610 w 10000"/>
                    <a:gd name="connsiteY7" fmla="*/ 5407 h 10000"/>
                    <a:gd name="connsiteX8" fmla="*/ 7317 w 10000"/>
                    <a:gd name="connsiteY8" fmla="*/ 5481 h 10000"/>
                    <a:gd name="connsiteX9" fmla="*/ 6879 w 10000"/>
                    <a:gd name="connsiteY9" fmla="*/ 5481 h 10000"/>
                    <a:gd name="connsiteX10" fmla="*/ 6518 w 10000"/>
                    <a:gd name="connsiteY10" fmla="*/ 5259 h 10000"/>
                    <a:gd name="connsiteX11" fmla="*/ 6157 w 10000"/>
                    <a:gd name="connsiteY11" fmla="*/ 4889 h 10000"/>
                    <a:gd name="connsiteX12" fmla="*/ 5942 w 10000"/>
                    <a:gd name="connsiteY12" fmla="*/ 4519 h 10000"/>
                    <a:gd name="connsiteX13" fmla="*/ 5726 w 10000"/>
                    <a:gd name="connsiteY13" fmla="*/ 4148 h 10000"/>
                    <a:gd name="connsiteX14" fmla="*/ 5365 w 10000"/>
                    <a:gd name="connsiteY14" fmla="*/ 3778 h 10000"/>
                    <a:gd name="connsiteX15" fmla="*/ 4635 w 10000"/>
                    <a:gd name="connsiteY15" fmla="*/ 3185 h 10000"/>
                    <a:gd name="connsiteX16" fmla="*/ 4351 w 10000"/>
                    <a:gd name="connsiteY16" fmla="*/ 2741 h 10000"/>
                    <a:gd name="connsiteX17" fmla="*/ 4351 w 10000"/>
                    <a:gd name="connsiteY17" fmla="*/ 2593 h 10000"/>
                    <a:gd name="connsiteX18" fmla="*/ 4489 w 10000"/>
                    <a:gd name="connsiteY18" fmla="*/ 2370 h 10000"/>
                    <a:gd name="connsiteX19" fmla="*/ 4566 w 10000"/>
                    <a:gd name="connsiteY19" fmla="*/ 2222 h 10000"/>
                    <a:gd name="connsiteX20" fmla="*/ 4489 w 10000"/>
                    <a:gd name="connsiteY20" fmla="*/ 2074 h 10000"/>
                    <a:gd name="connsiteX21" fmla="*/ 4420 w 10000"/>
                    <a:gd name="connsiteY21" fmla="*/ 2000 h 10000"/>
                    <a:gd name="connsiteX22" fmla="*/ 4420 w 10000"/>
                    <a:gd name="connsiteY22" fmla="*/ 1852 h 10000"/>
                    <a:gd name="connsiteX23" fmla="*/ 4635 w 10000"/>
                    <a:gd name="connsiteY23" fmla="*/ 1704 h 10000"/>
                    <a:gd name="connsiteX24" fmla="*/ 5365 w 10000"/>
                    <a:gd name="connsiteY24" fmla="*/ 1407 h 10000"/>
                    <a:gd name="connsiteX25" fmla="*/ 5434 w 10000"/>
                    <a:gd name="connsiteY25" fmla="*/ 1333 h 10000"/>
                    <a:gd name="connsiteX26" fmla="*/ 5365 w 10000"/>
                    <a:gd name="connsiteY26" fmla="*/ 815 h 10000"/>
                    <a:gd name="connsiteX27" fmla="*/ 5434 w 10000"/>
                    <a:gd name="connsiteY27" fmla="*/ 519 h 10000"/>
                    <a:gd name="connsiteX28" fmla="*/ 4420 w 10000"/>
                    <a:gd name="connsiteY28" fmla="*/ 222 h 10000"/>
                    <a:gd name="connsiteX29" fmla="*/ 4274 w 10000"/>
                    <a:gd name="connsiteY29" fmla="*/ 0 h 10000"/>
                    <a:gd name="connsiteX30" fmla="*/ 3620 w 10000"/>
                    <a:gd name="connsiteY30" fmla="*/ 74 h 10000"/>
                    <a:gd name="connsiteX31" fmla="*/ 3336 w 10000"/>
                    <a:gd name="connsiteY31" fmla="*/ 370 h 10000"/>
                    <a:gd name="connsiteX32" fmla="*/ 3044 w 10000"/>
                    <a:gd name="connsiteY32" fmla="*/ 296 h 10000"/>
                    <a:gd name="connsiteX33" fmla="*/ 2898 w 10000"/>
                    <a:gd name="connsiteY33" fmla="*/ 593 h 10000"/>
                    <a:gd name="connsiteX34" fmla="*/ 2606 w 10000"/>
                    <a:gd name="connsiteY34" fmla="*/ 593 h 10000"/>
                    <a:gd name="connsiteX35" fmla="*/ 2390 w 10000"/>
                    <a:gd name="connsiteY35" fmla="*/ 741 h 10000"/>
                    <a:gd name="connsiteX36" fmla="*/ 2029 w 10000"/>
                    <a:gd name="connsiteY36" fmla="*/ 667 h 10000"/>
                    <a:gd name="connsiteX37" fmla="*/ 1814 w 10000"/>
                    <a:gd name="connsiteY37" fmla="*/ 1407 h 10000"/>
                    <a:gd name="connsiteX38" fmla="*/ 1230 w 10000"/>
                    <a:gd name="connsiteY38" fmla="*/ 667 h 10000"/>
                    <a:gd name="connsiteX39" fmla="*/ 869 w 10000"/>
                    <a:gd name="connsiteY39" fmla="*/ 1259 h 10000"/>
                    <a:gd name="connsiteX40" fmla="*/ 0 w 10000"/>
                    <a:gd name="connsiteY40" fmla="*/ 2963 h 10000"/>
                    <a:gd name="connsiteX41" fmla="*/ 653 w 10000"/>
                    <a:gd name="connsiteY41" fmla="*/ 3259 h 10000"/>
                    <a:gd name="connsiteX42" fmla="*/ 507 w 10000"/>
                    <a:gd name="connsiteY42" fmla="*/ 3630 h 10000"/>
                    <a:gd name="connsiteX43" fmla="*/ 653 w 10000"/>
                    <a:gd name="connsiteY43" fmla="*/ 3630 h 10000"/>
                    <a:gd name="connsiteX44" fmla="*/ 1230 w 10000"/>
                    <a:gd name="connsiteY44" fmla="*/ 3185 h 10000"/>
                    <a:gd name="connsiteX45" fmla="*/ 1952 w 10000"/>
                    <a:gd name="connsiteY45" fmla="*/ 3111 h 10000"/>
                    <a:gd name="connsiteX46" fmla="*/ 2098 w 10000"/>
                    <a:gd name="connsiteY46" fmla="*/ 3259 h 10000"/>
                    <a:gd name="connsiteX47" fmla="*/ 2537 w 10000"/>
                    <a:gd name="connsiteY47" fmla="*/ 3407 h 10000"/>
                    <a:gd name="connsiteX48" fmla="*/ 2683 w 10000"/>
                    <a:gd name="connsiteY48" fmla="*/ 3556 h 10000"/>
                    <a:gd name="connsiteX49" fmla="*/ 2752 w 10000"/>
                    <a:gd name="connsiteY49" fmla="*/ 3926 h 10000"/>
                    <a:gd name="connsiteX50" fmla="*/ 2967 w 10000"/>
                    <a:gd name="connsiteY50" fmla="*/ 4370 h 10000"/>
                    <a:gd name="connsiteX51" fmla="*/ 3044 w 10000"/>
                    <a:gd name="connsiteY51" fmla="*/ 4593 h 10000"/>
                    <a:gd name="connsiteX52" fmla="*/ 3259 w 10000"/>
                    <a:gd name="connsiteY52" fmla="*/ 4741 h 10000"/>
                    <a:gd name="connsiteX53" fmla="*/ 3551 w 10000"/>
                    <a:gd name="connsiteY53" fmla="*/ 5111 h 10000"/>
                    <a:gd name="connsiteX54" fmla="*/ 7532 w 10000"/>
                    <a:gd name="connsiteY54" fmla="*/ 7778 h 10000"/>
                    <a:gd name="connsiteX55" fmla="*/ 7825 w 10000"/>
                    <a:gd name="connsiteY55" fmla="*/ 7926 h 10000"/>
                    <a:gd name="connsiteX56" fmla="*/ 7971 w 10000"/>
                    <a:gd name="connsiteY56" fmla="*/ 8370 h 10000"/>
                    <a:gd name="connsiteX57" fmla="*/ 8263 w 10000"/>
                    <a:gd name="connsiteY57" fmla="*/ 9111 h 10000"/>
                    <a:gd name="connsiteX58" fmla="*/ 8040 w 10000"/>
                    <a:gd name="connsiteY58" fmla="*/ 9111 h 10000"/>
                    <a:gd name="connsiteX59" fmla="*/ 7894 w 10000"/>
                    <a:gd name="connsiteY59" fmla="*/ 9259 h 10000"/>
                    <a:gd name="connsiteX60" fmla="*/ 7894 w 10000"/>
                    <a:gd name="connsiteY60" fmla="*/ 9407 h 10000"/>
                    <a:gd name="connsiteX61" fmla="*/ 7825 w 10000"/>
                    <a:gd name="connsiteY61" fmla="*/ 9630 h 10000"/>
                    <a:gd name="connsiteX62" fmla="*/ 7756 w 10000"/>
                    <a:gd name="connsiteY62" fmla="*/ 9778 h 10000"/>
                    <a:gd name="connsiteX63" fmla="*/ 7894 w 10000"/>
                    <a:gd name="connsiteY63" fmla="*/ 9926 h 10000"/>
                    <a:gd name="connsiteX64" fmla="*/ 8040 w 10000"/>
                    <a:gd name="connsiteY64" fmla="*/ 10000 h 10000"/>
                    <a:gd name="connsiteX65" fmla="*/ 8263 w 10000"/>
                    <a:gd name="connsiteY65" fmla="*/ 9926 h 10000"/>
                    <a:gd name="connsiteX66" fmla="*/ 8401 w 10000"/>
                    <a:gd name="connsiteY66" fmla="*/ 9630 h 10000"/>
                    <a:gd name="connsiteX67" fmla="*/ 8547 w 10000"/>
                    <a:gd name="connsiteY67" fmla="*/ 9259 h 10000"/>
                    <a:gd name="connsiteX68" fmla="*/ 8693 w 10000"/>
                    <a:gd name="connsiteY68" fmla="*/ 8889 h 10000"/>
                    <a:gd name="connsiteX69" fmla="*/ 9054 w 10000"/>
                    <a:gd name="connsiteY69" fmla="*/ 8815 h 10000"/>
                    <a:gd name="connsiteX70" fmla="*/ 9054 w 10000"/>
                    <a:gd name="connsiteY70" fmla="*/ 8370 h 10000"/>
                    <a:gd name="connsiteX71" fmla="*/ 8908 w 10000"/>
                    <a:gd name="connsiteY71" fmla="*/ 8222 h 10000"/>
                    <a:gd name="connsiteX72" fmla="*/ 8693 w 10000"/>
                    <a:gd name="connsiteY72" fmla="*/ 8148 h 10000"/>
                    <a:gd name="connsiteX73" fmla="*/ 8478 w 10000"/>
                    <a:gd name="connsiteY73" fmla="*/ 8000 h 10000"/>
                    <a:gd name="connsiteX74" fmla="*/ 8401 w 10000"/>
                    <a:gd name="connsiteY74" fmla="*/ 7852 h 10000"/>
                    <a:gd name="connsiteX75" fmla="*/ 8547 w 10000"/>
                    <a:gd name="connsiteY75" fmla="*/ 7407 h 10000"/>
                    <a:gd name="connsiteX76" fmla="*/ 8693 w 10000"/>
                    <a:gd name="connsiteY76" fmla="*/ 7185 h 10000"/>
                    <a:gd name="connsiteX77" fmla="*/ 8839 w 10000"/>
                    <a:gd name="connsiteY77" fmla="*/ 7111 h 10000"/>
                    <a:gd name="connsiteX78" fmla="*/ 9347 w 10000"/>
                    <a:gd name="connsiteY78" fmla="*/ 7185 h 10000"/>
                    <a:gd name="connsiteX79" fmla="*/ 9708 w 10000"/>
                    <a:gd name="connsiteY79" fmla="*/ 7333 h 10000"/>
                    <a:gd name="connsiteX80" fmla="*/ 10000 w 10000"/>
                    <a:gd name="connsiteY80" fmla="*/ 7630 h 10000"/>
                    <a:gd name="connsiteX81" fmla="*/ 10000 w 10000"/>
                    <a:gd name="connsiteY81" fmla="*/ 7259 h 10000"/>
                    <a:gd name="connsiteX82" fmla="*/ 9785 w 10000"/>
                    <a:gd name="connsiteY82" fmla="*/ 6963 h 10000"/>
                    <a:gd name="connsiteX0" fmla="*/ 9785 w 10000"/>
                    <a:gd name="connsiteY0" fmla="*/ 6963 h 10000"/>
                    <a:gd name="connsiteX1" fmla="*/ 9493 w 10000"/>
                    <a:gd name="connsiteY1" fmla="*/ 6741 h 10000"/>
                    <a:gd name="connsiteX2" fmla="*/ 9200 w 10000"/>
                    <a:gd name="connsiteY2" fmla="*/ 6593 h 10000"/>
                    <a:gd name="connsiteX3" fmla="*/ 8478 w 10000"/>
                    <a:gd name="connsiteY3" fmla="*/ 6222 h 10000"/>
                    <a:gd name="connsiteX4" fmla="*/ 7756 w 10000"/>
                    <a:gd name="connsiteY4" fmla="*/ 5852 h 10000"/>
                    <a:gd name="connsiteX5" fmla="*/ 7894 w 10000"/>
                    <a:gd name="connsiteY5" fmla="*/ 5704 h 10000"/>
                    <a:gd name="connsiteX6" fmla="*/ 7825 w 10000"/>
                    <a:gd name="connsiteY6" fmla="*/ 5556 h 10000"/>
                    <a:gd name="connsiteX7" fmla="*/ 7610 w 10000"/>
                    <a:gd name="connsiteY7" fmla="*/ 5407 h 10000"/>
                    <a:gd name="connsiteX8" fmla="*/ 7317 w 10000"/>
                    <a:gd name="connsiteY8" fmla="*/ 5481 h 10000"/>
                    <a:gd name="connsiteX9" fmla="*/ 6879 w 10000"/>
                    <a:gd name="connsiteY9" fmla="*/ 5481 h 10000"/>
                    <a:gd name="connsiteX10" fmla="*/ 6518 w 10000"/>
                    <a:gd name="connsiteY10" fmla="*/ 5259 h 10000"/>
                    <a:gd name="connsiteX11" fmla="*/ 6157 w 10000"/>
                    <a:gd name="connsiteY11" fmla="*/ 4889 h 10000"/>
                    <a:gd name="connsiteX12" fmla="*/ 5942 w 10000"/>
                    <a:gd name="connsiteY12" fmla="*/ 4519 h 10000"/>
                    <a:gd name="connsiteX13" fmla="*/ 5726 w 10000"/>
                    <a:gd name="connsiteY13" fmla="*/ 4148 h 10000"/>
                    <a:gd name="connsiteX14" fmla="*/ 5365 w 10000"/>
                    <a:gd name="connsiteY14" fmla="*/ 3778 h 10000"/>
                    <a:gd name="connsiteX15" fmla="*/ 4635 w 10000"/>
                    <a:gd name="connsiteY15" fmla="*/ 3185 h 10000"/>
                    <a:gd name="connsiteX16" fmla="*/ 4351 w 10000"/>
                    <a:gd name="connsiteY16" fmla="*/ 2741 h 10000"/>
                    <a:gd name="connsiteX17" fmla="*/ 4351 w 10000"/>
                    <a:gd name="connsiteY17" fmla="*/ 2593 h 10000"/>
                    <a:gd name="connsiteX18" fmla="*/ 4489 w 10000"/>
                    <a:gd name="connsiteY18" fmla="*/ 2370 h 10000"/>
                    <a:gd name="connsiteX19" fmla="*/ 4566 w 10000"/>
                    <a:gd name="connsiteY19" fmla="*/ 2222 h 10000"/>
                    <a:gd name="connsiteX20" fmla="*/ 4489 w 10000"/>
                    <a:gd name="connsiteY20" fmla="*/ 2074 h 10000"/>
                    <a:gd name="connsiteX21" fmla="*/ 4420 w 10000"/>
                    <a:gd name="connsiteY21" fmla="*/ 2000 h 10000"/>
                    <a:gd name="connsiteX22" fmla="*/ 4420 w 10000"/>
                    <a:gd name="connsiteY22" fmla="*/ 1852 h 10000"/>
                    <a:gd name="connsiteX23" fmla="*/ 4635 w 10000"/>
                    <a:gd name="connsiteY23" fmla="*/ 1704 h 10000"/>
                    <a:gd name="connsiteX24" fmla="*/ 5365 w 10000"/>
                    <a:gd name="connsiteY24" fmla="*/ 1407 h 10000"/>
                    <a:gd name="connsiteX25" fmla="*/ 5434 w 10000"/>
                    <a:gd name="connsiteY25" fmla="*/ 1333 h 10000"/>
                    <a:gd name="connsiteX26" fmla="*/ 5365 w 10000"/>
                    <a:gd name="connsiteY26" fmla="*/ 815 h 10000"/>
                    <a:gd name="connsiteX27" fmla="*/ 5434 w 10000"/>
                    <a:gd name="connsiteY27" fmla="*/ 519 h 10000"/>
                    <a:gd name="connsiteX28" fmla="*/ 4420 w 10000"/>
                    <a:gd name="connsiteY28" fmla="*/ 222 h 10000"/>
                    <a:gd name="connsiteX29" fmla="*/ 4274 w 10000"/>
                    <a:gd name="connsiteY29" fmla="*/ 0 h 10000"/>
                    <a:gd name="connsiteX30" fmla="*/ 3620 w 10000"/>
                    <a:gd name="connsiteY30" fmla="*/ 74 h 10000"/>
                    <a:gd name="connsiteX31" fmla="*/ 3336 w 10000"/>
                    <a:gd name="connsiteY31" fmla="*/ 370 h 10000"/>
                    <a:gd name="connsiteX32" fmla="*/ 3044 w 10000"/>
                    <a:gd name="connsiteY32" fmla="*/ 296 h 10000"/>
                    <a:gd name="connsiteX33" fmla="*/ 2898 w 10000"/>
                    <a:gd name="connsiteY33" fmla="*/ 593 h 10000"/>
                    <a:gd name="connsiteX34" fmla="*/ 2606 w 10000"/>
                    <a:gd name="connsiteY34" fmla="*/ 593 h 10000"/>
                    <a:gd name="connsiteX35" fmla="*/ 2390 w 10000"/>
                    <a:gd name="connsiteY35" fmla="*/ 741 h 10000"/>
                    <a:gd name="connsiteX36" fmla="*/ 2029 w 10000"/>
                    <a:gd name="connsiteY36" fmla="*/ 667 h 10000"/>
                    <a:gd name="connsiteX37" fmla="*/ 1814 w 10000"/>
                    <a:gd name="connsiteY37" fmla="*/ 1407 h 10000"/>
                    <a:gd name="connsiteX38" fmla="*/ 869 w 10000"/>
                    <a:gd name="connsiteY38" fmla="*/ 1259 h 10000"/>
                    <a:gd name="connsiteX39" fmla="*/ 0 w 10000"/>
                    <a:gd name="connsiteY39" fmla="*/ 2963 h 10000"/>
                    <a:gd name="connsiteX40" fmla="*/ 653 w 10000"/>
                    <a:gd name="connsiteY40" fmla="*/ 3259 h 10000"/>
                    <a:gd name="connsiteX41" fmla="*/ 507 w 10000"/>
                    <a:gd name="connsiteY41" fmla="*/ 3630 h 10000"/>
                    <a:gd name="connsiteX42" fmla="*/ 653 w 10000"/>
                    <a:gd name="connsiteY42" fmla="*/ 3630 h 10000"/>
                    <a:gd name="connsiteX43" fmla="*/ 1230 w 10000"/>
                    <a:gd name="connsiteY43" fmla="*/ 3185 h 10000"/>
                    <a:gd name="connsiteX44" fmla="*/ 1952 w 10000"/>
                    <a:gd name="connsiteY44" fmla="*/ 3111 h 10000"/>
                    <a:gd name="connsiteX45" fmla="*/ 2098 w 10000"/>
                    <a:gd name="connsiteY45" fmla="*/ 3259 h 10000"/>
                    <a:gd name="connsiteX46" fmla="*/ 2537 w 10000"/>
                    <a:gd name="connsiteY46" fmla="*/ 3407 h 10000"/>
                    <a:gd name="connsiteX47" fmla="*/ 2683 w 10000"/>
                    <a:gd name="connsiteY47" fmla="*/ 3556 h 10000"/>
                    <a:gd name="connsiteX48" fmla="*/ 2752 w 10000"/>
                    <a:gd name="connsiteY48" fmla="*/ 3926 h 10000"/>
                    <a:gd name="connsiteX49" fmla="*/ 2967 w 10000"/>
                    <a:gd name="connsiteY49" fmla="*/ 4370 h 10000"/>
                    <a:gd name="connsiteX50" fmla="*/ 3044 w 10000"/>
                    <a:gd name="connsiteY50" fmla="*/ 4593 h 10000"/>
                    <a:gd name="connsiteX51" fmla="*/ 3259 w 10000"/>
                    <a:gd name="connsiteY51" fmla="*/ 4741 h 10000"/>
                    <a:gd name="connsiteX52" fmla="*/ 3551 w 10000"/>
                    <a:gd name="connsiteY52" fmla="*/ 5111 h 10000"/>
                    <a:gd name="connsiteX53" fmla="*/ 7532 w 10000"/>
                    <a:gd name="connsiteY53" fmla="*/ 7778 h 10000"/>
                    <a:gd name="connsiteX54" fmla="*/ 7825 w 10000"/>
                    <a:gd name="connsiteY54" fmla="*/ 7926 h 10000"/>
                    <a:gd name="connsiteX55" fmla="*/ 7971 w 10000"/>
                    <a:gd name="connsiteY55" fmla="*/ 8370 h 10000"/>
                    <a:gd name="connsiteX56" fmla="*/ 8263 w 10000"/>
                    <a:gd name="connsiteY56" fmla="*/ 9111 h 10000"/>
                    <a:gd name="connsiteX57" fmla="*/ 8040 w 10000"/>
                    <a:gd name="connsiteY57" fmla="*/ 9111 h 10000"/>
                    <a:gd name="connsiteX58" fmla="*/ 7894 w 10000"/>
                    <a:gd name="connsiteY58" fmla="*/ 9259 h 10000"/>
                    <a:gd name="connsiteX59" fmla="*/ 7894 w 10000"/>
                    <a:gd name="connsiteY59" fmla="*/ 9407 h 10000"/>
                    <a:gd name="connsiteX60" fmla="*/ 7825 w 10000"/>
                    <a:gd name="connsiteY60" fmla="*/ 9630 h 10000"/>
                    <a:gd name="connsiteX61" fmla="*/ 7756 w 10000"/>
                    <a:gd name="connsiteY61" fmla="*/ 9778 h 10000"/>
                    <a:gd name="connsiteX62" fmla="*/ 7894 w 10000"/>
                    <a:gd name="connsiteY62" fmla="*/ 9926 h 10000"/>
                    <a:gd name="connsiteX63" fmla="*/ 8040 w 10000"/>
                    <a:gd name="connsiteY63" fmla="*/ 10000 h 10000"/>
                    <a:gd name="connsiteX64" fmla="*/ 8263 w 10000"/>
                    <a:gd name="connsiteY64" fmla="*/ 9926 h 10000"/>
                    <a:gd name="connsiteX65" fmla="*/ 8401 w 10000"/>
                    <a:gd name="connsiteY65" fmla="*/ 9630 h 10000"/>
                    <a:gd name="connsiteX66" fmla="*/ 8547 w 10000"/>
                    <a:gd name="connsiteY66" fmla="*/ 9259 h 10000"/>
                    <a:gd name="connsiteX67" fmla="*/ 8693 w 10000"/>
                    <a:gd name="connsiteY67" fmla="*/ 8889 h 10000"/>
                    <a:gd name="connsiteX68" fmla="*/ 9054 w 10000"/>
                    <a:gd name="connsiteY68" fmla="*/ 8815 h 10000"/>
                    <a:gd name="connsiteX69" fmla="*/ 9054 w 10000"/>
                    <a:gd name="connsiteY69" fmla="*/ 8370 h 10000"/>
                    <a:gd name="connsiteX70" fmla="*/ 8908 w 10000"/>
                    <a:gd name="connsiteY70" fmla="*/ 8222 h 10000"/>
                    <a:gd name="connsiteX71" fmla="*/ 8693 w 10000"/>
                    <a:gd name="connsiteY71" fmla="*/ 8148 h 10000"/>
                    <a:gd name="connsiteX72" fmla="*/ 8478 w 10000"/>
                    <a:gd name="connsiteY72" fmla="*/ 8000 h 10000"/>
                    <a:gd name="connsiteX73" fmla="*/ 8401 w 10000"/>
                    <a:gd name="connsiteY73" fmla="*/ 7852 h 10000"/>
                    <a:gd name="connsiteX74" fmla="*/ 8547 w 10000"/>
                    <a:gd name="connsiteY74" fmla="*/ 7407 h 10000"/>
                    <a:gd name="connsiteX75" fmla="*/ 8693 w 10000"/>
                    <a:gd name="connsiteY75" fmla="*/ 7185 h 10000"/>
                    <a:gd name="connsiteX76" fmla="*/ 8839 w 10000"/>
                    <a:gd name="connsiteY76" fmla="*/ 7111 h 10000"/>
                    <a:gd name="connsiteX77" fmla="*/ 9347 w 10000"/>
                    <a:gd name="connsiteY77" fmla="*/ 7185 h 10000"/>
                    <a:gd name="connsiteX78" fmla="*/ 9708 w 10000"/>
                    <a:gd name="connsiteY78" fmla="*/ 7333 h 10000"/>
                    <a:gd name="connsiteX79" fmla="*/ 10000 w 10000"/>
                    <a:gd name="connsiteY79" fmla="*/ 7630 h 10000"/>
                    <a:gd name="connsiteX80" fmla="*/ 10000 w 10000"/>
                    <a:gd name="connsiteY80" fmla="*/ 7259 h 10000"/>
                    <a:gd name="connsiteX81" fmla="*/ 9785 w 10000"/>
                    <a:gd name="connsiteY81" fmla="*/ 6963 h 10000"/>
                    <a:gd name="connsiteX0" fmla="*/ 9785 w 10000"/>
                    <a:gd name="connsiteY0" fmla="*/ 6963 h 10000"/>
                    <a:gd name="connsiteX1" fmla="*/ 9493 w 10000"/>
                    <a:gd name="connsiteY1" fmla="*/ 6741 h 10000"/>
                    <a:gd name="connsiteX2" fmla="*/ 9200 w 10000"/>
                    <a:gd name="connsiteY2" fmla="*/ 6593 h 10000"/>
                    <a:gd name="connsiteX3" fmla="*/ 8478 w 10000"/>
                    <a:gd name="connsiteY3" fmla="*/ 6222 h 10000"/>
                    <a:gd name="connsiteX4" fmla="*/ 7756 w 10000"/>
                    <a:gd name="connsiteY4" fmla="*/ 5852 h 10000"/>
                    <a:gd name="connsiteX5" fmla="*/ 7894 w 10000"/>
                    <a:gd name="connsiteY5" fmla="*/ 5704 h 10000"/>
                    <a:gd name="connsiteX6" fmla="*/ 7825 w 10000"/>
                    <a:gd name="connsiteY6" fmla="*/ 5556 h 10000"/>
                    <a:gd name="connsiteX7" fmla="*/ 7610 w 10000"/>
                    <a:gd name="connsiteY7" fmla="*/ 5407 h 10000"/>
                    <a:gd name="connsiteX8" fmla="*/ 7317 w 10000"/>
                    <a:gd name="connsiteY8" fmla="*/ 5481 h 10000"/>
                    <a:gd name="connsiteX9" fmla="*/ 6879 w 10000"/>
                    <a:gd name="connsiteY9" fmla="*/ 5481 h 10000"/>
                    <a:gd name="connsiteX10" fmla="*/ 6518 w 10000"/>
                    <a:gd name="connsiteY10" fmla="*/ 5259 h 10000"/>
                    <a:gd name="connsiteX11" fmla="*/ 6157 w 10000"/>
                    <a:gd name="connsiteY11" fmla="*/ 4889 h 10000"/>
                    <a:gd name="connsiteX12" fmla="*/ 5942 w 10000"/>
                    <a:gd name="connsiteY12" fmla="*/ 4519 h 10000"/>
                    <a:gd name="connsiteX13" fmla="*/ 5726 w 10000"/>
                    <a:gd name="connsiteY13" fmla="*/ 4148 h 10000"/>
                    <a:gd name="connsiteX14" fmla="*/ 5365 w 10000"/>
                    <a:gd name="connsiteY14" fmla="*/ 3778 h 10000"/>
                    <a:gd name="connsiteX15" fmla="*/ 4635 w 10000"/>
                    <a:gd name="connsiteY15" fmla="*/ 3185 h 10000"/>
                    <a:gd name="connsiteX16" fmla="*/ 4351 w 10000"/>
                    <a:gd name="connsiteY16" fmla="*/ 2741 h 10000"/>
                    <a:gd name="connsiteX17" fmla="*/ 4351 w 10000"/>
                    <a:gd name="connsiteY17" fmla="*/ 2593 h 10000"/>
                    <a:gd name="connsiteX18" fmla="*/ 4489 w 10000"/>
                    <a:gd name="connsiteY18" fmla="*/ 2370 h 10000"/>
                    <a:gd name="connsiteX19" fmla="*/ 4566 w 10000"/>
                    <a:gd name="connsiteY19" fmla="*/ 2222 h 10000"/>
                    <a:gd name="connsiteX20" fmla="*/ 4489 w 10000"/>
                    <a:gd name="connsiteY20" fmla="*/ 2074 h 10000"/>
                    <a:gd name="connsiteX21" fmla="*/ 4420 w 10000"/>
                    <a:gd name="connsiteY21" fmla="*/ 2000 h 10000"/>
                    <a:gd name="connsiteX22" fmla="*/ 4420 w 10000"/>
                    <a:gd name="connsiteY22" fmla="*/ 1852 h 10000"/>
                    <a:gd name="connsiteX23" fmla="*/ 4635 w 10000"/>
                    <a:gd name="connsiteY23" fmla="*/ 1704 h 10000"/>
                    <a:gd name="connsiteX24" fmla="*/ 5365 w 10000"/>
                    <a:gd name="connsiteY24" fmla="*/ 1407 h 10000"/>
                    <a:gd name="connsiteX25" fmla="*/ 5434 w 10000"/>
                    <a:gd name="connsiteY25" fmla="*/ 1333 h 10000"/>
                    <a:gd name="connsiteX26" fmla="*/ 5365 w 10000"/>
                    <a:gd name="connsiteY26" fmla="*/ 815 h 10000"/>
                    <a:gd name="connsiteX27" fmla="*/ 5434 w 10000"/>
                    <a:gd name="connsiteY27" fmla="*/ 519 h 10000"/>
                    <a:gd name="connsiteX28" fmla="*/ 4420 w 10000"/>
                    <a:gd name="connsiteY28" fmla="*/ 222 h 10000"/>
                    <a:gd name="connsiteX29" fmla="*/ 4274 w 10000"/>
                    <a:gd name="connsiteY29" fmla="*/ 0 h 10000"/>
                    <a:gd name="connsiteX30" fmla="*/ 3620 w 10000"/>
                    <a:gd name="connsiteY30" fmla="*/ 74 h 10000"/>
                    <a:gd name="connsiteX31" fmla="*/ 3336 w 10000"/>
                    <a:gd name="connsiteY31" fmla="*/ 370 h 10000"/>
                    <a:gd name="connsiteX32" fmla="*/ 3044 w 10000"/>
                    <a:gd name="connsiteY32" fmla="*/ 296 h 10000"/>
                    <a:gd name="connsiteX33" fmla="*/ 2898 w 10000"/>
                    <a:gd name="connsiteY33" fmla="*/ 593 h 10000"/>
                    <a:gd name="connsiteX34" fmla="*/ 2606 w 10000"/>
                    <a:gd name="connsiteY34" fmla="*/ 593 h 10000"/>
                    <a:gd name="connsiteX35" fmla="*/ 2390 w 10000"/>
                    <a:gd name="connsiteY35" fmla="*/ 741 h 10000"/>
                    <a:gd name="connsiteX36" fmla="*/ 2029 w 10000"/>
                    <a:gd name="connsiteY36" fmla="*/ 667 h 10000"/>
                    <a:gd name="connsiteX37" fmla="*/ 1814 w 10000"/>
                    <a:gd name="connsiteY37" fmla="*/ 1407 h 10000"/>
                    <a:gd name="connsiteX38" fmla="*/ 0 w 10000"/>
                    <a:gd name="connsiteY38" fmla="*/ 2963 h 10000"/>
                    <a:gd name="connsiteX39" fmla="*/ 653 w 10000"/>
                    <a:gd name="connsiteY39" fmla="*/ 3259 h 10000"/>
                    <a:gd name="connsiteX40" fmla="*/ 507 w 10000"/>
                    <a:gd name="connsiteY40" fmla="*/ 3630 h 10000"/>
                    <a:gd name="connsiteX41" fmla="*/ 653 w 10000"/>
                    <a:gd name="connsiteY41" fmla="*/ 3630 h 10000"/>
                    <a:gd name="connsiteX42" fmla="*/ 1230 w 10000"/>
                    <a:gd name="connsiteY42" fmla="*/ 3185 h 10000"/>
                    <a:gd name="connsiteX43" fmla="*/ 1952 w 10000"/>
                    <a:gd name="connsiteY43" fmla="*/ 3111 h 10000"/>
                    <a:gd name="connsiteX44" fmla="*/ 2098 w 10000"/>
                    <a:gd name="connsiteY44" fmla="*/ 3259 h 10000"/>
                    <a:gd name="connsiteX45" fmla="*/ 2537 w 10000"/>
                    <a:gd name="connsiteY45" fmla="*/ 3407 h 10000"/>
                    <a:gd name="connsiteX46" fmla="*/ 2683 w 10000"/>
                    <a:gd name="connsiteY46" fmla="*/ 3556 h 10000"/>
                    <a:gd name="connsiteX47" fmla="*/ 2752 w 10000"/>
                    <a:gd name="connsiteY47" fmla="*/ 3926 h 10000"/>
                    <a:gd name="connsiteX48" fmla="*/ 2967 w 10000"/>
                    <a:gd name="connsiteY48" fmla="*/ 4370 h 10000"/>
                    <a:gd name="connsiteX49" fmla="*/ 3044 w 10000"/>
                    <a:gd name="connsiteY49" fmla="*/ 4593 h 10000"/>
                    <a:gd name="connsiteX50" fmla="*/ 3259 w 10000"/>
                    <a:gd name="connsiteY50" fmla="*/ 4741 h 10000"/>
                    <a:gd name="connsiteX51" fmla="*/ 3551 w 10000"/>
                    <a:gd name="connsiteY51" fmla="*/ 5111 h 10000"/>
                    <a:gd name="connsiteX52" fmla="*/ 7532 w 10000"/>
                    <a:gd name="connsiteY52" fmla="*/ 7778 h 10000"/>
                    <a:gd name="connsiteX53" fmla="*/ 7825 w 10000"/>
                    <a:gd name="connsiteY53" fmla="*/ 7926 h 10000"/>
                    <a:gd name="connsiteX54" fmla="*/ 7971 w 10000"/>
                    <a:gd name="connsiteY54" fmla="*/ 8370 h 10000"/>
                    <a:gd name="connsiteX55" fmla="*/ 8263 w 10000"/>
                    <a:gd name="connsiteY55" fmla="*/ 9111 h 10000"/>
                    <a:gd name="connsiteX56" fmla="*/ 8040 w 10000"/>
                    <a:gd name="connsiteY56" fmla="*/ 9111 h 10000"/>
                    <a:gd name="connsiteX57" fmla="*/ 7894 w 10000"/>
                    <a:gd name="connsiteY57" fmla="*/ 9259 h 10000"/>
                    <a:gd name="connsiteX58" fmla="*/ 7894 w 10000"/>
                    <a:gd name="connsiteY58" fmla="*/ 9407 h 10000"/>
                    <a:gd name="connsiteX59" fmla="*/ 7825 w 10000"/>
                    <a:gd name="connsiteY59" fmla="*/ 9630 h 10000"/>
                    <a:gd name="connsiteX60" fmla="*/ 7756 w 10000"/>
                    <a:gd name="connsiteY60" fmla="*/ 9778 h 10000"/>
                    <a:gd name="connsiteX61" fmla="*/ 7894 w 10000"/>
                    <a:gd name="connsiteY61" fmla="*/ 9926 h 10000"/>
                    <a:gd name="connsiteX62" fmla="*/ 8040 w 10000"/>
                    <a:gd name="connsiteY62" fmla="*/ 10000 h 10000"/>
                    <a:gd name="connsiteX63" fmla="*/ 8263 w 10000"/>
                    <a:gd name="connsiteY63" fmla="*/ 9926 h 10000"/>
                    <a:gd name="connsiteX64" fmla="*/ 8401 w 10000"/>
                    <a:gd name="connsiteY64" fmla="*/ 9630 h 10000"/>
                    <a:gd name="connsiteX65" fmla="*/ 8547 w 10000"/>
                    <a:gd name="connsiteY65" fmla="*/ 9259 h 10000"/>
                    <a:gd name="connsiteX66" fmla="*/ 8693 w 10000"/>
                    <a:gd name="connsiteY66" fmla="*/ 8889 h 10000"/>
                    <a:gd name="connsiteX67" fmla="*/ 9054 w 10000"/>
                    <a:gd name="connsiteY67" fmla="*/ 8815 h 10000"/>
                    <a:gd name="connsiteX68" fmla="*/ 9054 w 10000"/>
                    <a:gd name="connsiteY68" fmla="*/ 8370 h 10000"/>
                    <a:gd name="connsiteX69" fmla="*/ 8908 w 10000"/>
                    <a:gd name="connsiteY69" fmla="*/ 8222 h 10000"/>
                    <a:gd name="connsiteX70" fmla="*/ 8693 w 10000"/>
                    <a:gd name="connsiteY70" fmla="*/ 8148 h 10000"/>
                    <a:gd name="connsiteX71" fmla="*/ 8478 w 10000"/>
                    <a:gd name="connsiteY71" fmla="*/ 8000 h 10000"/>
                    <a:gd name="connsiteX72" fmla="*/ 8401 w 10000"/>
                    <a:gd name="connsiteY72" fmla="*/ 7852 h 10000"/>
                    <a:gd name="connsiteX73" fmla="*/ 8547 w 10000"/>
                    <a:gd name="connsiteY73" fmla="*/ 7407 h 10000"/>
                    <a:gd name="connsiteX74" fmla="*/ 8693 w 10000"/>
                    <a:gd name="connsiteY74" fmla="*/ 7185 h 10000"/>
                    <a:gd name="connsiteX75" fmla="*/ 8839 w 10000"/>
                    <a:gd name="connsiteY75" fmla="*/ 7111 h 10000"/>
                    <a:gd name="connsiteX76" fmla="*/ 9347 w 10000"/>
                    <a:gd name="connsiteY76" fmla="*/ 7185 h 10000"/>
                    <a:gd name="connsiteX77" fmla="*/ 9708 w 10000"/>
                    <a:gd name="connsiteY77" fmla="*/ 7333 h 10000"/>
                    <a:gd name="connsiteX78" fmla="*/ 10000 w 10000"/>
                    <a:gd name="connsiteY78" fmla="*/ 7630 h 10000"/>
                    <a:gd name="connsiteX79" fmla="*/ 10000 w 10000"/>
                    <a:gd name="connsiteY79" fmla="*/ 7259 h 10000"/>
                    <a:gd name="connsiteX80" fmla="*/ 9785 w 10000"/>
                    <a:gd name="connsiteY80" fmla="*/ 6963 h 10000"/>
                    <a:gd name="connsiteX0" fmla="*/ 9278 w 9493"/>
                    <a:gd name="connsiteY0" fmla="*/ 6963 h 10000"/>
                    <a:gd name="connsiteX1" fmla="*/ 8986 w 9493"/>
                    <a:gd name="connsiteY1" fmla="*/ 6741 h 10000"/>
                    <a:gd name="connsiteX2" fmla="*/ 8693 w 9493"/>
                    <a:gd name="connsiteY2" fmla="*/ 6593 h 10000"/>
                    <a:gd name="connsiteX3" fmla="*/ 7971 w 9493"/>
                    <a:gd name="connsiteY3" fmla="*/ 6222 h 10000"/>
                    <a:gd name="connsiteX4" fmla="*/ 7249 w 9493"/>
                    <a:gd name="connsiteY4" fmla="*/ 5852 h 10000"/>
                    <a:gd name="connsiteX5" fmla="*/ 7387 w 9493"/>
                    <a:gd name="connsiteY5" fmla="*/ 5704 h 10000"/>
                    <a:gd name="connsiteX6" fmla="*/ 7318 w 9493"/>
                    <a:gd name="connsiteY6" fmla="*/ 5556 h 10000"/>
                    <a:gd name="connsiteX7" fmla="*/ 7103 w 9493"/>
                    <a:gd name="connsiteY7" fmla="*/ 5407 h 10000"/>
                    <a:gd name="connsiteX8" fmla="*/ 6810 w 9493"/>
                    <a:gd name="connsiteY8" fmla="*/ 5481 h 10000"/>
                    <a:gd name="connsiteX9" fmla="*/ 6372 w 9493"/>
                    <a:gd name="connsiteY9" fmla="*/ 5481 h 10000"/>
                    <a:gd name="connsiteX10" fmla="*/ 6011 w 9493"/>
                    <a:gd name="connsiteY10" fmla="*/ 5259 h 10000"/>
                    <a:gd name="connsiteX11" fmla="*/ 5650 w 9493"/>
                    <a:gd name="connsiteY11" fmla="*/ 4889 h 10000"/>
                    <a:gd name="connsiteX12" fmla="*/ 5435 w 9493"/>
                    <a:gd name="connsiteY12" fmla="*/ 4519 h 10000"/>
                    <a:gd name="connsiteX13" fmla="*/ 5219 w 9493"/>
                    <a:gd name="connsiteY13" fmla="*/ 4148 h 10000"/>
                    <a:gd name="connsiteX14" fmla="*/ 4858 w 9493"/>
                    <a:gd name="connsiteY14" fmla="*/ 3778 h 10000"/>
                    <a:gd name="connsiteX15" fmla="*/ 4128 w 9493"/>
                    <a:gd name="connsiteY15" fmla="*/ 3185 h 10000"/>
                    <a:gd name="connsiteX16" fmla="*/ 3844 w 9493"/>
                    <a:gd name="connsiteY16" fmla="*/ 2741 h 10000"/>
                    <a:gd name="connsiteX17" fmla="*/ 3844 w 9493"/>
                    <a:gd name="connsiteY17" fmla="*/ 2593 h 10000"/>
                    <a:gd name="connsiteX18" fmla="*/ 3982 w 9493"/>
                    <a:gd name="connsiteY18" fmla="*/ 2370 h 10000"/>
                    <a:gd name="connsiteX19" fmla="*/ 4059 w 9493"/>
                    <a:gd name="connsiteY19" fmla="*/ 2222 h 10000"/>
                    <a:gd name="connsiteX20" fmla="*/ 3982 w 9493"/>
                    <a:gd name="connsiteY20" fmla="*/ 2074 h 10000"/>
                    <a:gd name="connsiteX21" fmla="*/ 3913 w 9493"/>
                    <a:gd name="connsiteY21" fmla="*/ 2000 h 10000"/>
                    <a:gd name="connsiteX22" fmla="*/ 3913 w 9493"/>
                    <a:gd name="connsiteY22" fmla="*/ 1852 h 10000"/>
                    <a:gd name="connsiteX23" fmla="*/ 4128 w 9493"/>
                    <a:gd name="connsiteY23" fmla="*/ 1704 h 10000"/>
                    <a:gd name="connsiteX24" fmla="*/ 4858 w 9493"/>
                    <a:gd name="connsiteY24" fmla="*/ 1407 h 10000"/>
                    <a:gd name="connsiteX25" fmla="*/ 4927 w 9493"/>
                    <a:gd name="connsiteY25" fmla="*/ 1333 h 10000"/>
                    <a:gd name="connsiteX26" fmla="*/ 4858 w 9493"/>
                    <a:gd name="connsiteY26" fmla="*/ 815 h 10000"/>
                    <a:gd name="connsiteX27" fmla="*/ 4927 w 9493"/>
                    <a:gd name="connsiteY27" fmla="*/ 519 h 10000"/>
                    <a:gd name="connsiteX28" fmla="*/ 3913 w 9493"/>
                    <a:gd name="connsiteY28" fmla="*/ 222 h 10000"/>
                    <a:gd name="connsiteX29" fmla="*/ 3767 w 9493"/>
                    <a:gd name="connsiteY29" fmla="*/ 0 h 10000"/>
                    <a:gd name="connsiteX30" fmla="*/ 3113 w 9493"/>
                    <a:gd name="connsiteY30" fmla="*/ 74 h 10000"/>
                    <a:gd name="connsiteX31" fmla="*/ 2829 w 9493"/>
                    <a:gd name="connsiteY31" fmla="*/ 370 h 10000"/>
                    <a:gd name="connsiteX32" fmla="*/ 2537 w 9493"/>
                    <a:gd name="connsiteY32" fmla="*/ 296 h 10000"/>
                    <a:gd name="connsiteX33" fmla="*/ 2391 w 9493"/>
                    <a:gd name="connsiteY33" fmla="*/ 593 h 10000"/>
                    <a:gd name="connsiteX34" fmla="*/ 2099 w 9493"/>
                    <a:gd name="connsiteY34" fmla="*/ 593 h 10000"/>
                    <a:gd name="connsiteX35" fmla="*/ 1883 w 9493"/>
                    <a:gd name="connsiteY35" fmla="*/ 741 h 10000"/>
                    <a:gd name="connsiteX36" fmla="*/ 1522 w 9493"/>
                    <a:gd name="connsiteY36" fmla="*/ 667 h 10000"/>
                    <a:gd name="connsiteX37" fmla="*/ 1307 w 9493"/>
                    <a:gd name="connsiteY37" fmla="*/ 1407 h 10000"/>
                    <a:gd name="connsiteX38" fmla="*/ 146 w 9493"/>
                    <a:gd name="connsiteY38" fmla="*/ 3259 h 10000"/>
                    <a:gd name="connsiteX39" fmla="*/ 0 w 9493"/>
                    <a:gd name="connsiteY39" fmla="*/ 3630 h 10000"/>
                    <a:gd name="connsiteX40" fmla="*/ 146 w 9493"/>
                    <a:gd name="connsiteY40" fmla="*/ 3630 h 10000"/>
                    <a:gd name="connsiteX41" fmla="*/ 723 w 9493"/>
                    <a:gd name="connsiteY41" fmla="*/ 3185 h 10000"/>
                    <a:gd name="connsiteX42" fmla="*/ 1445 w 9493"/>
                    <a:gd name="connsiteY42" fmla="*/ 3111 h 10000"/>
                    <a:gd name="connsiteX43" fmla="*/ 1591 w 9493"/>
                    <a:gd name="connsiteY43" fmla="*/ 3259 h 10000"/>
                    <a:gd name="connsiteX44" fmla="*/ 2030 w 9493"/>
                    <a:gd name="connsiteY44" fmla="*/ 3407 h 10000"/>
                    <a:gd name="connsiteX45" fmla="*/ 2176 w 9493"/>
                    <a:gd name="connsiteY45" fmla="*/ 3556 h 10000"/>
                    <a:gd name="connsiteX46" fmla="*/ 2245 w 9493"/>
                    <a:gd name="connsiteY46" fmla="*/ 3926 h 10000"/>
                    <a:gd name="connsiteX47" fmla="*/ 2460 w 9493"/>
                    <a:gd name="connsiteY47" fmla="*/ 4370 h 10000"/>
                    <a:gd name="connsiteX48" fmla="*/ 2537 w 9493"/>
                    <a:gd name="connsiteY48" fmla="*/ 4593 h 10000"/>
                    <a:gd name="connsiteX49" fmla="*/ 2752 w 9493"/>
                    <a:gd name="connsiteY49" fmla="*/ 4741 h 10000"/>
                    <a:gd name="connsiteX50" fmla="*/ 3044 w 9493"/>
                    <a:gd name="connsiteY50" fmla="*/ 5111 h 10000"/>
                    <a:gd name="connsiteX51" fmla="*/ 7025 w 9493"/>
                    <a:gd name="connsiteY51" fmla="*/ 7778 h 10000"/>
                    <a:gd name="connsiteX52" fmla="*/ 7318 w 9493"/>
                    <a:gd name="connsiteY52" fmla="*/ 7926 h 10000"/>
                    <a:gd name="connsiteX53" fmla="*/ 7464 w 9493"/>
                    <a:gd name="connsiteY53" fmla="*/ 8370 h 10000"/>
                    <a:gd name="connsiteX54" fmla="*/ 7756 w 9493"/>
                    <a:gd name="connsiteY54" fmla="*/ 9111 h 10000"/>
                    <a:gd name="connsiteX55" fmla="*/ 7533 w 9493"/>
                    <a:gd name="connsiteY55" fmla="*/ 9111 h 10000"/>
                    <a:gd name="connsiteX56" fmla="*/ 7387 w 9493"/>
                    <a:gd name="connsiteY56" fmla="*/ 9259 h 10000"/>
                    <a:gd name="connsiteX57" fmla="*/ 7387 w 9493"/>
                    <a:gd name="connsiteY57" fmla="*/ 9407 h 10000"/>
                    <a:gd name="connsiteX58" fmla="*/ 7318 w 9493"/>
                    <a:gd name="connsiteY58" fmla="*/ 9630 h 10000"/>
                    <a:gd name="connsiteX59" fmla="*/ 7249 w 9493"/>
                    <a:gd name="connsiteY59" fmla="*/ 9778 h 10000"/>
                    <a:gd name="connsiteX60" fmla="*/ 7387 w 9493"/>
                    <a:gd name="connsiteY60" fmla="*/ 9926 h 10000"/>
                    <a:gd name="connsiteX61" fmla="*/ 7533 w 9493"/>
                    <a:gd name="connsiteY61" fmla="*/ 10000 h 10000"/>
                    <a:gd name="connsiteX62" fmla="*/ 7756 w 9493"/>
                    <a:gd name="connsiteY62" fmla="*/ 9926 h 10000"/>
                    <a:gd name="connsiteX63" fmla="*/ 7894 w 9493"/>
                    <a:gd name="connsiteY63" fmla="*/ 9630 h 10000"/>
                    <a:gd name="connsiteX64" fmla="*/ 8040 w 9493"/>
                    <a:gd name="connsiteY64" fmla="*/ 9259 h 10000"/>
                    <a:gd name="connsiteX65" fmla="*/ 8186 w 9493"/>
                    <a:gd name="connsiteY65" fmla="*/ 8889 h 10000"/>
                    <a:gd name="connsiteX66" fmla="*/ 8547 w 9493"/>
                    <a:gd name="connsiteY66" fmla="*/ 8815 h 10000"/>
                    <a:gd name="connsiteX67" fmla="*/ 8547 w 9493"/>
                    <a:gd name="connsiteY67" fmla="*/ 8370 h 10000"/>
                    <a:gd name="connsiteX68" fmla="*/ 8401 w 9493"/>
                    <a:gd name="connsiteY68" fmla="*/ 8222 h 10000"/>
                    <a:gd name="connsiteX69" fmla="*/ 8186 w 9493"/>
                    <a:gd name="connsiteY69" fmla="*/ 8148 h 10000"/>
                    <a:gd name="connsiteX70" fmla="*/ 7971 w 9493"/>
                    <a:gd name="connsiteY70" fmla="*/ 8000 h 10000"/>
                    <a:gd name="connsiteX71" fmla="*/ 7894 w 9493"/>
                    <a:gd name="connsiteY71" fmla="*/ 7852 h 10000"/>
                    <a:gd name="connsiteX72" fmla="*/ 8040 w 9493"/>
                    <a:gd name="connsiteY72" fmla="*/ 7407 h 10000"/>
                    <a:gd name="connsiteX73" fmla="*/ 8186 w 9493"/>
                    <a:gd name="connsiteY73" fmla="*/ 7185 h 10000"/>
                    <a:gd name="connsiteX74" fmla="*/ 8332 w 9493"/>
                    <a:gd name="connsiteY74" fmla="*/ 7111 h 10000"/>
                    <a:gd name="connsiteX75" fmla="*/ 8840 w 9493"/>
                    <a:gd name="connsiteY75" fmla="*/ 7185 h 10000"/>
                    <a:gd name="connsiteX76" fmla="*/ 9201 w 9493"/>
                    <a:gd name="connsiteY76" fmla="*/ 7333 h 10000"/>
                    <a:gd name="connsiteX77" fmla="*/ 9493 w 9493"/>
                    <a:gd name="connsiteY77" fmla="*/ 7630 h 10000"/>
                    <a:gd name="connsiteX78" fmla="*/ 9493 w 9493"/>
                    <a:gd name="connsiteY78" fmla="*/ 7259 h 10000"/>
                    <a:gd name="connsiteX79" fmla="*/ 9278 w 9493"/>
                    <a:gd name="connsiteY79" fmla="*/ 6963 h 10000"/>
                    <a:gd name="connsiteX0" fmla="*/ 9774 w 10000"/>
                    <a:gd name="connsiteY0" fmla="*/ 6963 h 10000"/>
                    <a:gd name="connsiteX1" fmla="*/ 9466 w 10000"/>
                    <a:gd name="connsiteY1" fmla="*/ 6741 h 10000"/>
                    <a:gd name="connsiteX2" fmla="*/ 9157 w 10000"/>
                    <a:gd name="connsiteY2" fmla="*/ 6593 h 10000"/>
                    <a:gd name="connsiteX3" fmla="*/ 8397 w 10000"/>
                    <a:gd name="connsiteY3" fmla="*/ 6222 h 10000"/>
                    <a:gd name="connsiteX4" fmla="*/ 7636 w 10000"/>
                    <a:gd name="connsiteY4" fmla="*/ 5852 h 10000"/>
                    <a:gd name="connsiteX5" fmla="*/ 7782 w 10000"/>
                    <a:gd name="connsiteY5" fmla="*/ 5704 h 10000"/>
                    <a:gd name="connsiteX6" fmla="*/ 7709 w 10000"/>
                    <a:gd name="connsiteY6" fmla="*/ 5556 h 10000"/>
                    <a:gd name="connsiteX7" fmla="*/ 7482 w 10000"/>
                    <a:gd name="connsiteY7" fmla="*/ 5407 h 10000"/>
                    <a:gd name="connsiteX8" fmla="*/ 7174 w 10000"/>
                    <a:gd name="connsiteY8" fmla="*/ 5481 h 10000"/>
                    <a:gd name="connsiteX9" fmla="*/ 6712 w 10000"/>
                    <a:gd name="connsiteY9" fmla="*/ 5481 h 10000"/>
                    <a:gd name="connsiteX10" fmla="*/ 6332 w 10000"/>
                    <a:gd name="connsiteY10" fmla="*/ 5259 h 10000"/>
                    <a:gd name="connsiteX11" fmla="*/ 5952 w 10000"/>
                    <a:gd name="connsiteY11" fmla="*/ 4889 h 10000"/>
                    <a:gd name="connsiteX12" fmla="*/ 5725 w 10000"/>
                    <a:gd name="connsiteY12" fmla="*/ 4519 h 10000"/>
                    <a:gd name="connsiteX13" fmla="*/ 5498 w 10000"/>
                    <a:gd name="connsiteY13" fmla="*/ 4148 h 10000"/>
                    <a:gd name="connsiteX14" fmla="*/ 5117 w 10000"/>
                    <a:gd name="connsiteY14" fmla="*/ 3778 h 10000"/>
                    <a:gd name="connsiteX15" fmla="*/ 4348 w 10000"/>
                    <a:gd name="connsiteY15" fmla="*/ 3185 h 10000"/>
                    <a:gd name="connsiteX16" fmla="*/ 4049 w 10000"/>
                    <a:gd name="connsiteY16" fmla="*/ 2741 h 10000"/>
                    <a:gd name="connsiteX17" fmla="*/ 4049 w 10000"/>
                    <a:gd name="connsiteY17" fmla="*/ 2593 h 10000"/>
                    <a:gd name="connsiteX18" fmla="*/ 4195 w 10000"/>
                    <a:gd name="connsiteY18" fmla="*/ 2370 h 10000"/>
                    <a:gd name="connsiteX19" fmla="*/ 4276 w 10000"/>
                    <a:gd name="connsiteY19" fmla="*/ 2222 h 10000"/>
                    <a:gd name="connsiteX20" fmla="*/ 4195 w 10000"/>
                    <a:gd name="connsiteY20" fmla="*/ 2074 h 10000"/>
                    <a:gd name="connsiteX21" fmla="*/ 4122 w 10000"/>
                    <a:gd name="connsiteY21" fmla="*/ 2000 h 10000"/>
                    <a:gd name="connsiteX22" fmla="*/ 4122 w 10000"/>
                    <a:gd name="connsiteY22" fmla="*/ 1852 h 10000"/>
                    <a:gd name="connsiteX23" fmla="*/ 4348 w 10000"/>
                    <a:gd name="connsiteY23" fmla="*/ 1704 h 10000"/>
                    <a:gd name="connsiteX24" fmla="*/ 5117 w 10000"/>
                    <a:gd name="connsiteY24" fmla="*/ 1407 h 10000"/>
                    <a:gd name="connsiteX25" fmla="*/ 5190 w 10000"/>
                    <a:gd name="connsiteY25" fmla="*/ 1333 h 10000"/>
                    <a:gd name="connsiteX26" fmla="*/ 5117 w 10000"/>
                    <a:gd name="connsiteY26" fmla="*/ 815 h 10000"/>
                    <a:gd name="connsiteX27" fmla="*/ 5190 w 10000"/>
                    <a:gd name="connsiteY27" fmla="*/ 519 h 10000"/>
                    <a:gd name="connsiteX28" fmla="*/ 4122 w 10000"/>
                    <a:gd name="connsiteY28" fmla="*/ 222 h 10000"/>
                    <a:gd name="connsiteX29" fmla="*/ 3968 w 10000"/>
                    <a:gd name="connsiteY29" fmla="*/ 0 h 10000"/>
                    <a:gd name="connsiteX30" fmla="*/ 3279 w 10000"/>
                    <a:gd name="connsiteY30" fmla="*/ 74 h 10000"/>
                    <a:gd name="connsiteX31" fmla="*/ 2980 w 10000"/>
                    <a:gd name="connsiteY31" fmla="*/ 370 h 10000"/>
                    <a:gd name="connsiteX32" fmla="*/ 2672 w 10000"/>
                    <a:gd name="connsiteY32" fmla="*/ 296 h 10000"/>
                    <a:gd name="connsiteX33" fmla="*/ 2519 w 10000"/>
                    <a:gd name="connsiteY33" fmla="*/ 593 h 10000"/>
                    <a:gd name="connsiteX34" fmla="*/ 2211 w 10000"/>
                    <a:gd name="connsiteY34" fmla="*/ 593 h 10000"/>
                    <a:gd name="connsiteX35" fmla="*/ 1984 w 10000"/>
                    <a:gd name="connsiteY35" fmla="*/ 741 h 10000"/>
                    <a:gd name="connsiteX36" fmla="*/ 1603 w 10000"/>
                    <a:gd name="connsiteY36" fmla="*/ 667 h 10000"/>
                    <a:gd name="connsiteX37" fmla="*/ 1377 w 10000"/>
                    <a:gd name="connsiteY37" fmla="*/ 1407 h 10000"/>
                    <a:gd name="connsiteX38" fmla="*/ 0 w 10000"/>
                    <a:gd name="connsiteY38" fmla="*/ 3630 h 10000"/>
                    <a:gd name="connsiteX39" fmla="*/ 154 w 10000"/>
                    <a:gd name="connsiteY39" fmla="*/ 3630 h 10000"/>
                    <a:gd name="connsiteX40" fmla="*/ 762 w 10000"/>
                    <a:gd name="connsiteY40" fmla="*/ 3185 h 10000"/>
                    <a:gd name="connsiteX41" fmla="*/ 1522 w 10000"/>
                    <a:gd name="connsiteY41" fmla="*/ 3111 h 10000"/>
                    <a:gd name="connsiteX42" fmla="*/ 1676 w 10000"/>
                    <a:gd name="connsiteY42" fmla="*/ 3259 h 10000"/>
                    <a:gd name="connsiteX43" fmla="*/ 2138 w 10000"/>
                    <a:gd name="connsiteY43" fmla="*/ 3407 h 10000"/>
                    <a:gd name="connsiteX44" fmla="*/ 2292 w 10000"/>
                    <a:gd name="connsiteY44" fmla="*/ 3556 h 10000"/>
                    <a:gd name="connsiteX45" fmla="*/ 2365 w 10000"/>
                    <a:gd name="connsiteY45" fmla="*/ 3926 h 10000"/>
                    <a:gd name="connsiteX46" fmla="*/ 2591 w 10000"/>
                    <a:gd name="connsiteY46" fmla="*/ 4370 h 10000"/>
                    <a:gd name="connsiteX47" fmla="*/ 2672 w 10000"/>
                    <a:gd name="connsiteY47" fmla="*/ 4593 h 10000"/>
                    <a:gd name="connsiteX48" fmla="*/ 2899 w 10000"/>
                    <a:gd name="connsiteY48" fmla="*/ 4741 h 10000"/>
                    <a:gd name="connsiteX49" fmla="*/ 3207 w 10000"/>
                    <a:gd name="connsiteY49" fmla="*/ 5111 h 10000"/>
                    <a:gd name="connsiteX50" fmla="*/ 7400 w 10000"/>
                    <a:gd name="connsiteY50" fmla="*/ 7778 h 10000"/>
                    <a:gd name="connsiteX51" fmla="*/ 7709 w 10000"/>
                    <a:gd name="connsiteY51" fmla="*/ 7926 h 10000"/>
                    <a:gd name="connsiteX52" fmla="*/ 7863 w 10000"/>
                    <a:gd name="connsiteY52" fmla="*/ 8370 h 10000"/>
                    <a:gd name="connsiteX53" fmla="*/ 8170 w 10000"/>
                    <a:gd name="connsiteY53" fmla="*/ 9111 h 10000"/>
                    <a:gd name="connsiteX54" fmla="*/ 7935 w 10000"/>
                    <a:gd name="connsiteY54" fmla="*/ 9111 h 10000"/>
                    <a:gd name="connsiteX55" fmla="*/ 7782 w 10000"/>
                    <a:gd name="connsiteY55" fmla="*/ 9259 h 10000"/>
                    <a:gd name="connsiteX56" fmla="*/ 7782 w 10000"/>
                    <a:gd name="connsiteY56" fmla="*/ 9407 h 10000"/>
                    <a:gd name="connsiteX57" fmla="*/ 7709 w 10000"/>
                    <a:gd name="connsiteY57" fmla="*/ 9630 h 10000"/>
                    <a:gd name="connsiteX58" fmla="*/ 7636 w 10000"/>
                    <a:gd name="connsiteY58" fmla="*/ 9778 h 10000"/>
                    <a:gd name="connsiteX59" fmla="*/ 7782 w 10000"/>
                    <a:gd name="connsiteY59" fmla="*/ 9926 h 10000"/>
                    <a:gd name="connsiteX60" fmla="*/ 7935 w 10000"/>
                    <a:gd name="connsiteY60" fmla="*/ 10000 h 10000"/>
                    <a:gd name="connsiteX61" fmla="*/ 8170 w 10000"/>
                    <a:gd name="connsiteY61" fmla="*/ 9926 h 10000"/>
                    <a:gd name="connsiteX62" fmla="*/ 8316 w 10000"/>
                    <a:gd name="connsiteY62" fmla="*/ 9630 h 10000"/>
                    <a:gd name="connsiteX63" fmla="*/ 8469 w 10000"/>
                    <a:gd name="connsiteY63" fmla="*/ 9259 h 10000"/>
                    <a:gd name="connsiteX64" fmla="*/ 8623 w 10000"/>
                    <a:gd name="connsiteY64" fmla="*/ 8889 h 10000"/>
                    <a:gd name="connsiteX65" fmla="*/ 9003 w 10000"/>
                    <a:gd name="connsiteY65" fmla="*/ 8815 h 10000"/>
                    <a:gd name="connsiteX66" fmla="*/ 9003 w 10000"/>
                    <a:gd name="connsiteY66" fmla="*/ 8370 h 10000"/>
                    <a:gd name="connsiteX67" fmla="*/ 8850 w 10000"/>
                    <a:gd name="connsiteY67" fmla="*/ 8222 h 10000"/>
                    <a:gd name="connsiteX68" fmla="*/ 8623 w 10000"/>
                    <a:gd name="connsiteY68" fmla="*/ 8148 h 10000"/>
                    <a:gd name="connsiteX69" fmla="*/ 8397 w 10000"/>
                    <a:gd name="connsiteY69" fmla="*/ 8000 h 10000"/>
                    <a:gd name="connsiteX70" fmla="*/ 8316 w 10000"/>
                    <a:gd name="connsiteY70" fmla="*/ 7852 h 10000"/>
                    <a:gd name="connsiteX71" fmla="*/ 8469 w 10000"/>
                    <a:gd name="connsiteY71" fmla="*/ 7407 h 10000"/>
                    <a:gd name="connsiteX72" fmla="*/ 8623 w 10000"/>
                    <a:gd name="connsiteY72" fmla="*/ 7185 h 10000"/>
                    <a:gd name="connsiteX73" fmla="*/ 8777 w 10000"/>
                    <a:gd name="connsiteY73" fmla="*/ 7111 h 10000"/>
                    <a:gd name="connsiteX74" fmla="*/ 9312 w 10000"/>
                    <a:gd name="connsiteY74" fmla="*/ 7185 h 10000"/>
                    <a:gd name="connsiteX75" fmla="*/ 9692 w 10000"/>
                    <a:gd name="connsiteY75" fmla="*/ 7333 h 10000"/>
                    <a:gd name="connsiteX76" fmla="*/ 10000 w 10000"/>
                    <a:gd name="connsiteY76" fmla="*/ 7630 h 10000"/>
                    <a:gd name="connsiteX77" fmla="*/ 10000 w 10000"/>
                    <a:gd name="connsiteY77" fmla="*/ 7259 h 10000"/>
                    <a:gd name="connsiteX78" fmla="*/ 9774 w 10000"/>
                    <a:gd name="connsiteY78" fmla="*/ 6963 h 10000"/>
                    <a:gd name="connsiteX0" fmla="*/ 9774 w 10000"/>
                    <a:gd name="connsiteY0" fmla="*/ 6963 h 10000"/>
                    <a:gd name="connsiteX1" fmla="*/ 9466 w 10000"/>
                    <a:gd name="connsiteY1" fmla="*/ 6741 h 10000"/>
                    <a:gd name="connsiteX2" fmla="*/ 9157 w 10000"/>
                    <a:gd name="connsiteY2" fmla="*/ 6593 h 10000"/>
                    <a:gd name="connsiteX3" fmla="*/ 8397 w 10000"/>
                    <a:gd name="connsiteY3" fmla="*/ 6222 h 10000"/>
                    <a:gd name="connsiteX4" fmla="*/ 7636 w 10000"/>
                    <a:gd name="connsiteY4" fmla="*/ 5852 h 10000"/>
                    <a:gd name="connsiteX5" fmla="*/ 7782 w 10000"/>
                    <a:gd name="connsiteY5" fmla="*/ 5704 h 10000"/>
                    <a:gd name="connsiteX6" fmla="*/ 7709 w 10000"/>
                    <a:gd name="connsiteY6" fmla="*/ 5556 h 10000"/>
                    <a:gd name="connsiteX7" fmla="*/ 7482 w 10000"/>
                    <a:gd name="connsiteY7" fmla="*/ 5407 h 10000"/>
                    <a:gd name="connsiteX8" fmla="*/ 7174 w 10000"/>
                    <a:gd name="connsiteY8" fmla="*/ 5481 h 10000"/>
                    <a:gd name="connsiteX9" fmla="*/ 6712 w 10000"/>
                    <a:gd name="connsiteY9" fmla="*/ 5481 h 10000"/>
                    <a:gd name="connsiteX10" fmla="*/ 6332 w 10000"/>
                    <a:gd name="connsiteY10" fmla="*/ 5259 h 10000"/>
                    <a:gd name="connsiteX11" fmla="*/ 5952 w 10000"/>
                    <a:gd name="connsiteY11" fmla="*/ 4889 h 10000"/>
                    <a:gd name="connsiteX12" fmla="*/ 5725 w 10000"/>
                    <a:gd name="connsiteY12" fmla="*/ 4519 h 10000"/>
                    <a:gd name="connsiteX13" fmla="*/ 5498 w 10000"/>
                    <a:gd name="connsiteY13" fmla="*/ 4148 h 10000"/>
                    <a:gd name="connsiteX14" fmla="*/ 5117 w 10000"/>
                    <a:gd name="connsiteY14" fmla="*/ 3778 h 10000"/>
                    <a:gd name="connsiteX15" fmla="*/ 4348 w 10000"/>
                    <a:gd name="connsiteY15" fmla="*/ 3185 h 10000"/>
                    <a:gd name="connsiteX16" fmla="*/ 4049 w 10000"/>
                    <a:gd name="connsiteY16" fmla="*/ 2741 h 10000"/>
                    <a:gd name="connsiteX17" fmla="*/ 4049 w 10000"/>
                    <a:gd name="connsiteY17" fmla="*/ 2593 h 10000"/>
                    <a:gd name="connsiteX18" fmla="*/ 4195 w 10000"/>
                    <a:gd name="connsiteY18" fmla="*/ 2370 h 10000"/>
                    <a:gd name="connsiteX19" fmla="*/ 4276 w 10000"/>
                    <a:gd name="connsiteY19" fmla="*/ 2222 h 10000"/>
                    <a:gd name="connsiteX20" fmla="*/ 4195 w 10000"/>
                    <a:gd name="connsiteY20" fmla="*/ 2074 h 10000"/>
                    <a:gd name="connsiteX21" fmla="*/ 4122 w 10000"/>
                    <a:gd name="connsiteY21" fmla="*/ 2000 h 10000"/>
                    <a:gd name="connsiteX22" fmla="*/ 4122 w 10000"/>
                    <a:gd name="connsiteY22" fmla="*/ 1852 h 10000"/>
                    <a:gd name="connsiteX23" fmla="*/ 4348 w 10000"/>
                    <a:gd name="connsiteY23" fmla="*/ 1704 h 10000"/>
                    <a:gd name="connsiteX24" fmla="*/ 5117 w 10000"/>
                    <a:gd name="connsiteY24" fmla="*/ 1407 h 10000"/>
                    <a:gd name="connsiteX25" fmla="*/ 5190 w 10000"/>
                    <a:gd name="connsiteY25" fmla="*/ 1333 h 10000"/>
                    <a:gd name="connsiteX26" fmla="*/ 5117 w 10000"/>
                    <a:gd name="connsiteY26" fmla="*/ 815 h 10000"/>
                    <a:gd name="connsiteX27" fmla="*/ 5190 w 10000"/>
                    <a:gd name="connsiteY27" fmla="*/ 519 h 10000"/>
                    <a:gd name="connsiteX28" fmla="*/ 4122 w 10000"/>
                    <a:gd name="connsiteY28" fmla="*/ 222 h 10000"/>
                    <a:gd name="connsiteX29" fmla="*/ 3968 w 10000"/>
                    <a:gd name="connsiteY29" fmla="*/ 0 h 10000"/>
                    <a:gd name="connsiteX30" fmla="*/ 3279 w 10000"/>
                    <a:gd name="connsiteY30" fmla="*/ 74 h 10000"/>
                    <a:gd name="connsiteX31" fmla="*/ 2980 w 10000"/>
                    <a:gd name="connsiteY31" fmla="*/ 370 h 10000"/>
                    <a:gd name="connsiteX32" fmla="*/ 2672 w 10000"/>
                    <a:gd name="connsiteY32" fmla="*/ 296 h 10000"/>
                    <a:gd name="connsiteX33" fmla="*/ 2519 w 10000"/>
                    <a:gd name="connsiteY33" fmla="*/ 593 h 10000"/>
                    <a:gd name="connsiteX34" fmla="*/ 2211 w 10000"/>
                    <a:gd name="connsiteY34" fmla="*/ 593 h 10000"/>
                    <a:gd name="connsiteX35" fmla="*/ 1984 w 10000"/>
                    <a:gd name="connsiteY35" fmla="*/ 741 h 10000"/>
                    <a:gd name="connsiteX36" fmla="*/ 1603 w 10000"/>
                    <a:gd name="connsiteY36" fmla="*/ 667 h 10000"/>
                    <a:gd name="connsiteX37" fmla="*/ 1377 w 10000"/>
                    <a:gd name="connsiteY37" fmla="*/ 1407 h 10000"/>
                    <a:gd name="connsiteX38" fmla="*/ 0 w 10000"/>
                    <a:gd name="connsiteY38" fmla="*/ 3630 h 10000"/>
                    <a:gd name="connsiteX39" fmla="*/ 762 w 10000"/>
                    <a:gd name="connsiteY39" fmla="*/ 3185 h 10000"/>
                    <a:gd name="connsiteX40" fmla="*/ 1522 w 10000"/>
                    <a:gd name="connsiteY40" fmla="*/ 3111 h 10000"/>
                    <a:gd name="connsiteX41" fmla="*/ 1676 w 10000"/>
                    <a:gd name="connsiteY41" fmla="*/ 3259 h 10000"/>
                    <a:gd name="connsiteX42" fmla="*/ 2138 w 10000"/>
                    <a:gd name="connsiteY42" fmla="*/ 3407 h 10000"/>
                    <a:gd name="connsiteX43" fmla="*/ 2292 w 10000"/>
                    <a:gd name="connsiteY43" fmla="*/ 3556 h 10000"/>
                    <a:gd name="connsiteX44" fmla="*/ 2365 w 10000"/>
                    <a:gd name="connsiteY44" fmla="*/ 3926 h 10000"/>
                    <a:gd name="connsiteX45" fmla="*/ 2591 w 10000"/>
                    <a:gd name="connsiteY45" fmla="*/ 4370 h 10000"/>
                    <a:gd name="connsiteX46" fmla="*/ 2672 w 10000"/>
                    <a:gd name="connsiteY46" fmla="*/ 4593 h 10000"/>
                    <a:gd name="connsiteX47" fmla="*/ 2899 w 10000"/>
                    <a:gd name="connsiteY47" fmla="*/ 4741 h 10000"/>
                    <a:gd name="connsiteX48" fmla="*/ 3207 w 10000"/>
                    <a:gd name="connsiteY48" fmla="*/ 5111 h 10000"/>
                    <a:gd name="connsiteX49" fmla="*/ 7400 w 10000"/>
                    <a:gd name="connsiteY49" fmla="*/ 7778 h 10000"/>
                    <a:gd name="connsiteX50" fmla="*/ 7709 w 10000"/>
                    <a:gd name="connsiteY50" fmla="*/ 7926 h 10000"/>
                    <a:gd name="connsiteX51" fmla="*/ 7863 w 10000"/>
                    <a:gd name="connsiteY51" fmla="*/ 8370 h 10000"/>
                    <a:gd name="connsiteX52" fmla="*/ 8170 w 10000"/>
                    <a:gd name="connsiteY52" fmla="*/ 9111 h 10000"/>
                    <a:gd name="connsiteX53" fmla="*/ 7935 w 10000"/>
                    <a:gd name="connsiteY53" fmla="*/ 9111 h 10000"/>
                    <a:gd name="connsiteX54" fmla="*/ 7782 w 10000"/>
                    <a:gd name="connsiteY54" fmla="*/ 9259 h 10000"/>
                    <a:gd name="connsiteX55" fmla="*/ 7782 w 10000"/>
                    <a:gd name="connsiteY55" fmla="*/ 9407 h 10000"/>
                    <a:gd name="connsiteX56" fmla="*/ 7709 w 10000"/>
                    <a:gd name="connsiteY56" fmla="*/ 9630 h 10000"/>
                    <a:gd name="connsiteX57" fmla="*/ 7636 w 10000"/>
                    <a:gd name="connsiteY57" fmla="*/ 9778 h 10000"/>
                    <a:gd name="connsiteX58" fmla="*/ 7782 w 10000"/>
                    <a:gd name="connsiteY58" fmla="*/ 9926 h 10000"/>
                    <a:gd name="connsiteX59" fmla="*/ 7935 w 10000"/>
                    <a:gd name="connsiteY59" fmla="*/ 10000 h 10000"/>
                    <a:gd name="connsiteX60" fmla="*/ 8170 w 10000"/>
                    <a:gd name="connsiteY60" fmla="*/ 9926 h 10000"/>
                    <a:gd name="connsiteX61" fmla="*/ 8316 w 10000"/>
                    <a:gd name="connsiteY61" fmla="*/ 9630 h 10000"/>
                    <a:gd name="connsiteX62" fmla="*/ 8469 w 10000"/>
                    <a:gd name="connsiteY62" fmla="*/ 9259 h 10000"/>
                    <a:gd name="connsiteX63" fmla="*/ 8623 w 10000"/>
                    <a:gd name="connsiteY63" fmla="*/ 8889 h 10000"/>
                    <a:gd name="connsiteX64" fmla="*/ 9003 w 10000"/>
                    <a:gd name="connsiteY64" fmla="*/ 8815 h 10000"/>
                    <a:gd name="connsiteX65" fmla="*/ 9003 w 10000"/>
                    <a:gd name="connsiteY65" fmla="*/ 8370 h 10000"/>
                    <a:gd name="connsiteX66" fmla="*/ 8850 w 10000"/>
                    <a:gd name="connsiteY66" fmla="*/ 8222 h 10000"/>
                    <a:gd name="connsiteX67" fmla="*/ 8623 w 10000"/>
                    <a:gd name="connsiteY67" fmla="*/ 8148 h 10000"/>
                    <a:gd name="connsiteX68" fmla="*/ 8397 w 10000"/>
                    <a:gd name="connsiteY68" fmla="*/ 8000 h 10000"/>
                    <a:gd name="connsiteX69" fmla="*/ 8316 w 10000"/>
                    <a:gd name="connsiteY69" fmla="*/ 7852 h 10000"/>
                    <a:gd name="connsiteX70" fmla="*/ 8469 w 10000"/>
                    <a:gd name="connsiteY70" fmla="*/ 7407 h 10000"/>
                    <a:gd name="connsiteX71" fmla="*/ 8623 w 10000"/>
                    <a:gd name="connsiteY71" fmla="*/ 7185 h 10000"/>
                    <a:gd name="connsiteX72" fmla="*/ 8777 w 10000"/>
                    <a:gd name="connsiteY72" fmla="*/ 7111 h 10000"/>
                    <a:gd name="connsiteX73" fmla="*/ 9312 w 10000"/>
                    <a:gd name="connsiteY73" fmla="*/ 7185 h 10000"/>
                    <a:gd name="connsiteX74" fmla="*/ 9692 w 10000"/>
                    <a:gd name="connsiteY74" fmla="*/ 7333 h 10000"/>
                    <a:gd name="connsiteX75" fmla="*/ 10000 w 10000"/>
                    <a:gd name="connsiteY75" fmla="*/ 7630 h 10000"/>
                    <a:gd name="connsiteX76" fmla="*/ 10000 w 10000"/>
                    <a:gd name="connsiteY76" fmla="*/ 7259 h 10000"/>
                    <a:gd name="connsiteX77" fmla="*/ 9774 w 10000"/>
                    <a:gd name="connsiteY77" fmla="*/ 6963 h 10000"/>
                    <a:gd name="connsiteX0" fmla="*/ 9012 w 9238"/>
                    <a:gd name="connsiteY0" fmla="*/ 6963 h 10000"/>
                    <a:gd name="connsiteX1" fmla="*/ 8704 w 9238"/>
                    <a:gd name="connsiteY1" fmla="*/ 6741 h 10000"/>
                    <a:gd name="connsiteX2" fmla="*/ 8395 w 9238"/>
                    <a:gd name="connsiteY2" fmla="*/ 6593 h 10000"/>
                    <a:gd name="connsiteX3" fmla="*/ 7635 w 9238"/>
                    <a:gd name="connsiteY3" fmla="*/ 6222 h 10000"/>
                    <a:gd name="connsiteX4" fmla="*/ 6874 w 9238"/>
                    <a:gd name="connsiteY4" fmla="*/ 5852 h 10000"/>
                    <a:gd name="connsiteX5" fmla="*/ 7020 w 9238"/>
                    <a:gd name="connsiteY5" fmla="*/ 5704 h 10000"/>
                    <a:gd name="connsiteX6" fmla="*/ 6947 w 9238"/>
                    <a:gd name="connsiteY6" fmla="*/ 5556 h 10000"/>
                    <a:gd name="connsiteX7" fmla="*/ 6720 w 9238"/>
                    <a:gd name="connsiteY7" fmla="*/ 5407 h 10000"/>
                    <a:gd name="connsiteX8" fmla="*/ 6412 w 9238"/>
                    <a:gd name="connsiteY8" fmla="*/ 5481 h 10000"/>
                    <a:gd name="connsiteX9" fmla="*/ 5950 w 9238"/>
                    <a:gd name="connsiteY9" fmla="*/ 5481 h 10000"/>
                    <a:gd name="connsiteX10" fmla="*/ 5570 w 9238"/>
                    <a:gd name="connsiteY10" fmla="*/ 5259 h 10000"/>
                    <a:gd name="connsiteX11" fmla="*/ 5190 w 9238"/>
                    <a:gd name="connsiteY11" fmla="*/ 4889 h 10000"/>
                    <a:gd name="connsiteX12" fmla="*/ 4963 w 9238"/>
                    <a:gd name="connsiteY12" fmla="*/ 4519 h 10000"/>
                    <a:gd name="connsiteX13" fmla="*/ 4736 w 9238"/>
                    <a:gd name="connsiteY13" fmla="*/ 4148 h 10000"/>
                    <a:gd name="connsiteX14" fmla="*/ 4355 w 9238"/>
                    <a:gd name="connsiteY14" fmla="*/ 3778 h 10000"/>
                    <a:gd name="connsiteX15" fmla="*/ 3586 w 9238"/>
                    <a:gd name="connsiteY15" fmla="*/ 3185 h 10000"/>
                    <a:gd name="connsiteX16" fmla="*/ 3287 w 9238"/>
                    <a:gd name="connsiteY16" fmla="*/ 2741 h 10000"/>
                    <a:gd name="connsiteX17" fmla="*/ 3287 w 9238"/>
                    <a:gd name="connsiteY17" fmla="*/ 2593 h 10000"/>
                    <a:gd name="connsiteX18" fmla="*/ 3433 w 9238"/>
                    <a:gd name="connsiteY18" fmla="*/ 2370 h 10000"/>
                    <a:gd name="connsiteX19" fmla="*/ 3514 w 9238"/>
                    <a:gd name="connsiteY19" fmla="*/ 2222 h 10000"/>
                    <a:gd name="connsiteX20" fmla="*/ 3433 w 9238"/>
                    <a:gd name="connsiteY20" fmla="*/ 2074 h 10000"/>
                    <a:gd name="connsiteX21" fmla="*/ 3360 w 9238"/>
                    <a:gd name="connsiteY21" fmla="*/ 2000 h 10000"/>
                    <a:gd name="connsiteX22" fmla="*/ 3360 w 9238"/>
                    <a:gd name="connsiteY22" fmla="*/ 1852 h 10000"/>
                    <a:gd name="connsiteX23" fmla="*/ 3586 w 9238"/>
                    <a:gd name="connsiteY23" fmla="*/ 1704 h 10000"/>
                    <a:gd name="connsiteX24" fmla="*/ 4355 w 9238"/>
                    <a:gd name="connsiteY24" fmla="*/ 1407 h 10000"/>
                    <a:gd name="connsiteX25" fmla="*/ 4428 w 9238"/>
                    <a:gd name="connsiteY25" fmla="*/ 1333 h 10000"/>
                    <a:gd name="connsiteX26" fmla="*/ 4355 w 9238"/>
                    <a:gd name="connsiteY26" fmla="*/ 815 h 10000"/>
                    <a:gd name="connsiteX27" fmla="*/ 4428 w 9238"/>
                    <a:gd name="connsiteY27" fmla="*/ 519 h 10000"/>
                    <a:gd name="connsiteX28" fmla="*/ 3360 w 9238"/>
                    <a:gd name="connsiteY28" fmla="*/ 222 h 10000"/>
                    <a:gd name="connsiteX29" fmla="*/ 3206 w 9238"/>
                    <a:gd name="connsiteY29" fmla="*/ 0 h 10000"/>
                    <a:gd name="connsiteX30" fmla="*/ 2517 w 9238"/>
                    <a:gd name="connsiteY30" fmla="*/ 74 h 10000"/>
                    <a:gd name="connsiteX31" fmla="*/ 2218 w 9238"/>
                    <a:gd name="connsiteY31" fmla="*/ 370 h 10000"/>
                    <a:gd name="connsiteX32" fmla="*/ 1910 w 9238"/>
                    <a:gd name="connsiteY32" fmla="*/ 296 h 10000"/>
                    <a:gd name="connsiteX33" fmla="*/ 1757 w 9238"/>
                    <a:gd name="connsiteY33" fmla="*/ 593 h 10000"/>
                    <a:gd name="connsiteX34" fmla="*/ 1449 w 9238"/>
                    <a:gd name="connsiteY34" fmla="*/ 593 h 10000"/>
                    <a:gd name="connsiteX35" fmla="*/ 1222 w 9238"/>
                    <a:gd name="connsiteY35" fmla="*/ 741 h 10000"/>
                    <a:gd name="connsiteX36" fmla="*/ 841 w 9238"/>
                    <a:gd name="connsiteY36" fmla="*/ 667 h 10000"/>
                    <a:gd name="connsiteX37" fmla="*/ 615 w 9238"/>
                    <a:gd name="connsiteY37" fmla="*/ 1407 h 10000"/>
                    <a:gd name="connsiteX38" fmla="*/ 0 w 9238"/>
                    <a:gd name="connsiteY38" fmla="*/ 3185 h 10000"/>
                    <a:gd name="connsiteX39" fmla="*/ 760 w 9238"/>
                    <a:gd name="connsiteY39" fmla="*/ 3111 h 10000"/>
                    <a:gd name="connsiteX40" fmla="*/ 914 w 9238"/>
                    <a:gd name="connsiteY40" fmla="*/ 3259 h 10000"/>
                    <a:gd name="connsiteX41" fmla="*/ 1376 w 9238"/>
                    <a:gd name="connsiteY41" fmla="*/ 3407 h 10000"/>
                    <a:gd name="connsiteX42" fmla="*/ 1530 w 9238"/>
                    <a:gd name="connsiteY42" fmla="*/ 3556 h 10000"/>
                    <a:gd name="connsiteX43" fmla="*/ 1603 w 9238"/>
                    <a:gd name="connsiteY43" fmla="*/ 3926 h 10000"/>
                    <a:gd name="connsiteX44" fmla="*/ 1829 w 9238"/>
                    <a:gd name="connsiteY44" fmla="*/ 4370 h 10000"/>
                    <a:gd name="connsiteX45" fmla="*/ 1910 w 9238"/>
                    <a:gd name="connsiteY45" fmla="*/ 4593 h 10000"/>
                    <a:gd name="connsiteX46" fmla="*/ 2137 w 9238"/>
                    <a:gd name="connsiteY46" fmla="*/ 4741 h 10000"/>
                    <a:gd name="connsiteX47" fmla="*/ 2445 w 9238"/>
                    <a:gd name="connsiteY47" fmla="*/ 5111 h 10000"/>
                    <a:gd name="connsiteX48" fmla="*/ 6638 w 9238"/>
                    <a:gd name="connsiteY48" fmla="*/ 7778 h 10000"/>
                    <a:gd name="connsiteX49" fmla="*/ 6947 w 9238"/>
                    <a:gd name="connsiteY49" fmla="*/ 7926 h 10000"/>
                    <a:gd name="connsiteX50" fmla="*/ 7101 w 9238"/>
                    <a:gd name="connsiteY50" fmla="*/ 8370 h 10000"/>
                    <a:gd name="connsiteX51" fmla="*/ 7408 w 9238"/>
                    <a:gd name="connsiteY51" fmla="*/ 9111 h 10000"/>
                    <a:gd name="connsiteX52" fmla="*/ 7173 w 9238"/>
                    <a:gd name="connsiteY52" fmla="*/ 9111 h 10000"/>
                    <a:gd name="connsiteX53" fmla="*/ 7020 w 9238"/>
                    <a:gd name="connsiteY53" fmla="*/ 9259 h 10000"/>
                    <a:gd name="connsiteX54" fmla="*/ 7020 w 9238"/>
                    <a:gd name="connsiteY54" fmla="*/ 9407 h 10000"/>
                    <a:gd name="connsiteX55" fmla="*/ 6947 w 9238"/>
                    <a:gd name="connsiteY55" fmla="*/ 9630 h 10000"/>
                    <a:gd name="connsiteX56" fmla="*/ 6874 w 9238"/>
                    <a:gd name="connsiteY56" fmla="*/ 9778 h 10000"/>
                    <a:gd name="connsiteX57" fmla="*/ 7020 w 9238"/>
                    <a:gd name="connsiteY57" fmla="*/ 9926 h 10000"/>
                    <a:gd name="connsiteX58" fmla="*/ 7173 w 9238"/>
                    <a:gd name="connsiteY58" fmla="*/ 10000 h 10000"/>
                    <a:gd name="connsiteX59" fmla="*/ 7408 w 9238"/>
                    <a:gd name="connsiteY59" fmla="*/ 9926 h 10000"/>
                    <a:gd name="connsiteX60" fmla="*/ 7554 w 9238"/>
                    <a:gd name="connsiteY60" fmla="*/ 9630 h 10000"/>
                    <a:gd name="connsiteX61" fmla="*/ 7707 w 9238"/>
                    <a:gd name="connsiteY61" fmla="*/ 9259 h 10000"/>
                    <a:gd name="connsiteX62" fmla="*/ 7861 w 9238"/>
                    <a:gd name="connsiteY62" fmla="*/ 8889 h 10000"/>
                    <a:gd name="connsiteX63" fmla="*/ 8241 w 9238"/>
                    <a:gd name="connsiteY63" fmla="*/ 8815 h 10000"/>
                    <a:gd name="connsiteX64" fmla="*/ 8241 w 9238"/>
                    <a:gd name="connsiteY64" fmla="*/ 8370 h 10000"/>
                    <a:gd name="connsiteX65" fmla="*/ 8088 w 9238"/>
                    <a:gd name="connsiteY65" fmla="*/ 8222 h 10000"/>
                    <a:gd name="connsiteX66" fmla="*/ 7861 w 9238"/>
                    <a:gd name="connsiteY66" fmla="*/ 8148 h 10000"/>
                    <a:gd name="connsiteX67" fmla="*/ 7635 w 9238"/>
                    <a:gd name="connsiteY67" fmla="*/ 8000 h 10000"/>
                    <a:gd name="connsiteX68" fmla="*/ 7554 w 9238"/>
                    <a:gd name="connsiteY68" fmla="*/ 7852 h 10000"/>
                    <a:gd name="connsiteX69" fmla="*/ 7707 w 9238"/>
                    <a:gd name="connsiteY69" fmla="*/ 7407 h 10000"/>
                    <a:gd name="connsiteX70" fmla="*/ 7861 w 9238"/>
                    <a:gd name="connsiteY70" fmla="*/ 7185 h 10000"/>
                    <a:gd name="connsiteX71" fmla="*/ 8015 w 9238"/>
                    <a:gd name="connsiteY71" fmla="*/ 7111 h 10000"/>
                    <a:gd name="connsiteX72" fmla="*/ 8550 w 9238"/>
                    <a:gd name="connsiteY72" fmla="*/ 7185 h 10000"/>
                    <a:gd name="connsiteX73" fmla="*/ 8930 w 9238"/>
                    <a:gd name="connsiteY73" fmla="*/ 7333 h 10000"/>
                    <a:gd name="connsiteX74" fmla="*/ 9238 w 9238"/>
                    <a:gd name="connsiteY74" fmla="*/ 7630 h 10000"/>
                    <a:gd name="connsiteX75" fmla="*/ 9238 w 9238"/>
                    <a:gd name="connsiteY75" fmla="*/ 7259 h 10000"/>
                    <a:gd name="connsiteX76" fmla="*/ 9012 w 9238"/>
                    <a:gd name="connsiteY76" fmla="*/ 6963 h 10000"/>
                    <a:gd name="connsiteX0" fmla="*/ 9089 w 9334"/>
                    <a:gd name="connsiteY0" fmla="*/ 6963 h 10000"/>
                    <a:gd name="connsiteX1" fmla="*/ 8756 w 9334"/>
                    <a:gd name="connsiteY1" fmla="*/ 6741 h 10000"/>
                    <a:gd name="connsiteX2" fmla="*/ 8421 w 9334"/>
                    <a:gd name="connsiteY2" fmla="*/ 6593 h 10000"/>
                    <a:gd name="connsiteX3" fmla="*/ 7599 w 9334"/>
                    <a:gd name="connsiteY3" fmla="*/ 6222 h 10000"/>
                    <a:gd name="connsiteX4" fmla="*/ 6775 w 9334"/>
                    <a:gd name="connsiteY4" fmla="*/ 5852 h 10000"/>
                    <a:gd name="connsiteX5" fmla="*/ 6933 w 9334"/>
                    <a:gd name="connsiteY5" fmla="*/ 5704 h 10000"/>
                    <a:gd name="connsiteX6" fmla="*/ 6854 w 9334"/>
                    <a:gd name="connsiteY6" fmla="*/ 5556 h 10000"/>
                    <a:gd name="connsiteX7" fmla="*/ 6608 w 9334"/>
                    <a:gd name="connsiteY7" fmla="*/ 5407 h 10000"/>
                    <a:gd name="connsiteX8" fmla="*/ 6275 w 9334"/>
                    <a:gd name="connsiteY8" fmla="*/ 5481 h 10000"/>
                    <a:gd name="connsiteX9" fmla="*/ 5775 w 9334"/>
                    <a:gd name="connsiteY9" fmla="*/ 5481 h 10000"/>
                    <a:gd name="connsiteX10" fmla="*/ 5363 w 9334"/>
                    <a:gd name="connsiteY10" fmla="*/ 5259 h 10000"/>
                    <a:gd name="connsiteX11" fmla="*/ 4952 w 9334"/>
                    <a:gd name="connsiteY11" fmla="*/ 4889 h 10000"/>
                    <a:gd name="connsiteX12" fmla="*/ 4706 w 9334"/>
                    <a:gd name="connsiteY12" fmla="*/ 4519 h 10000"/>
                    <a:gd name="connsiteX13" fmla="*/ 4461 w 9334"/>
                    <a:gd name="connsiteY13" fmla="*/ 4148 h 10000"/>
                    <a:gd name="connsiteX14" fmla="*/ 4048 w 9334"/>
                    <a:gd name="connsiteY14" fmla="*/ 3778 h 10000"/>
                    <a:gd name="connsiteX15" fmla="*/ 3216 w 9334"/>
                    <a:gd name="connsiteY15" fmla="*/ 3185 h 10000"/>
                    <a:gd name="connsiteX16" fmla="*/ 2892 w 9334"/>
                    <a:gd name="connsiteY16" fmla="*/ 2741 h 10000"/>
                    <a:gd name="connsiteX17" fmla="*/ 2892 w 9334"/>
                    <a:gd name="connsiteY17" fmla="*/ 2593 h 10000"/>
                    <a:gd name="connsiteX18" fmla="*/ 3050 w 9334"/>
                    <a:gd name="connsiteY18" fmla="*/ 2370 h 10000"/>
                    <a:gd name="connsiteX19" fmla="*/ 3138 w 9334"/>
                    <a:gd name="connsiteY19" fmla="*/ 2222 h 10000"/>
                    <a:gd name="connsiteX20" fmla="*/ 3050 w 9334"/>
                    <a:gd name="connsiteY20" fmla="*/ 2074 h 10000"/>
                    <a:gd name="connsiteX21" fmla="*/ 2971 w 9334"/>
                    <a:gd name="connsiteY21" fmla="*/ 2000 h 10000"/>
                    <a:gd name="connsiteX22" fmla="*/ 2971 w 9334"/>
                    <a:gd name="connsiteY22" fmla="*/ 1852 h 10000"/>
                    <a:gd name="connsiteX23" fmla="*/ 3216 w 9334"/>
                    <a:gd name="connsiteY23" fmla="*/ 1704 h 10000"/>
                    <a:gd name="connsiteX24" fmla="*/ 4048 w 9334"/>
                    <a:gd name="connsiteY24" fmla="*/ 1407 h 10000"/>
                    <a:gd name="connsiteX25" fmla="*/ 4127 w 9334"/>
                    <a:gd name="connsiteY25" fmla="*/ 1333 h 10000"/>
                    <a:gd name="connsiteX26" fmla="*/ 4048 w 9334"/>
                    <a:gd name="connsiteY26" fmla="*/ 815 h 10000"/>
                    <a:gd name="connsiteX27" fmla="*/ 4127 w 9334"/>
                    <a:gd name="connsiteY27" fmla="*/ 519 h 10000"/>
                    <a:gd name="connsiteX28" fmla="*/ 2971 w 9334"/>
                    <a:gd name="connsiteY28" fmla="*/ 222 h 10000"/>
                    <a:gd name="connsiteX29" fmla="*/ 2804 w 9334"/>
                    <a:gd name="connsiteY29" fmla="*/ 0 h 10000"/>
                    <a:gd name="connsiteX30" fmla="*/ 2059 w 9334"/>
                    <a:gd name="connsiteY30" fmla="*/ 74 h 10000"/>
                    <a:gd name="connsiteX31" fmla="*/ 1735 w 9334"/>
                    <a:gd name="connsiteY31" fmla="*/ 370 h 10000"/>
                    <a:gd name="connsiteX32" fmla="*/ 1402 w 9334"/>
                    <a:gd name="connsiteY32" fmla="*/ 296 h 10000"/>
                    <a:gd name="connsiteX33" fmla="*/ 1236 w 9334"/>
                    <a:gd name="connsiteY33" fmla="*/ 593 h 10000"/>
                    <a:gd name="connsiteX34" fmla="*/ 903 w 9334"/>
                    <a:gd name="connsiteY34" fmla="*/ 593 h 10000"/>
                    <a:gd name="connsiteX35" fmla="*/ 657 w 9334"/>
                    <a:gd name="connsiteY35" fmla="*/ 741 h 10000"/>
                    <a:gd name="connsiteX36" fmla="*/ 244 w 9334"/>
                    <a:gd name="connsiteY36" fmla="*/ 667 h 10000"/>
                    <a:gd name="connsiteX37" fmla="*/ 0 w 9334"/>
                    <a:gd name="connsiteY37" fmla="*/ 1407 h 10000"/>
                    <a:gd name="connsiteX38" fmla="*/ 157 w 9334"/>
                    <a:gd name="connsiteY38" fmla="*/ 3111 h 10000"/>
                    <a:gd name="connsiteX39" fmla="*/ 323 w 9334"/>
                    <a:gd name="connsiteY39" fmla="*/ 3259 h 10000"/>
                    <a:gd name="connsiteX40" fmla="*/ 823 w 9334"/>
                    <a:gd name="connsiteY40" fmla="*/ 3407 h 10000"/>
                    <a:gd name="connsiteX41" fmla="*/ 990 w 9334"/>
                    <a:gd name="connsiteY41" fmla="*/ 3556 h 10000"/>
                    <a:gd name="connsiteX42" fmla="*/ 1069 w 9334"/>
                    <a:gd name="connsiteY42" fmla="*/ 3926 h 10000"/>
                    <a:gd name="connsiteX43" fmla="*/ 1314 w 9334"/>
                    <a:gd name="connsiteY43" fmla="*/ 4370 h 10000"/>
                    <a:gd name="connsiteX44" fmla="*/ 1402 w 9334"/>
                    <a:gd name="connsiteY44" fmla="*/ 4593 h 10000"/>
                    <a:gd name="connsiteX45" fmla="*/ 1647 w 9334"/>
                    <a:gd name="connsiteY45" fmla="*/ 4741 h 10000"/>
                    <a:gd name="connsiteX46" fmla="*/ 1981 w 9334"/>
                    <a:gd name="connsiteY46" fmla="*/ 5111 h 10000"/>
                    <a:gd name="connsiteX47" fmla="*/ 6520 w 9334"/>
                    <a:gd name="connsiteY47" fmla="*/ 7778 h 10000"/>
                    <a:gd name="connsiteX48" fmla="*/ 6854 w 9334"/>
                    <a:gd name="connsiteY48" fmla="*/ 7926 h 10000"/>
                    <a:gd name="connsiteX49" fmla="*/ 7021 w 9334"/>
                    <a:gd name="connsiteY49" fmla="*/ 8370 h 10000"/>
                    <a:gd name="connsiteX50" fmla="*/ 7353 w 9334"/>
                    <a:gd name="connsiteY50" fmla="*/ 9111 h 10000"/>
                    <a:gd name="connsiteX51" fmla="*/ 7099 w 9334"/>
                    <a:gd name="connsiteY51" fmla="*/ 9111 h 10000"/>
                    <a:gd name="connsiteX52" fmla="*/ 6933 w 9334"/>
                    <a:gd name="connsiteY52" fmla="*/ 9259 h 10000"/>
                    <a:gd name="connsiteX53" fmla="*/ 6933 w 9334"/>
                    <a:gd name="connsiteY53" fmla="*/ 9407 h 10000"/>
                    <a:gd name="connsiteX54" fmla="*/ 6854 w 9334"/>
                    <a:gd name="connsiteY54" fmla="*/ 9630 h 10000"/>
                    <a:gd name="connsiteX55" fmla="*/ 6775 w 9334"/>
                    <a:gd name="connsiteY55" fmla="*/ 9778 h 10000"/>
                    <a:gd name="connsiteX56" fmla="*/ 6933 w 9334"/>
                    <a:gd name="connsiteY56" fmla="*/ 9926 h 10000"/>
                    <a:gd name="connsiteX57" fmla="*/ 7099 w 9334"/>
                    <a:gd name="connsiteY57" fmla="*/ 10000 h 10000"/>
                    <a:gd name="connsiteX58" fmla="*/ 7353 w 9334"/>
                    <a:gd name="connsiteY58" fmla="*/ 9926 h 10000"/>
                    <a:gd name="connsiteX59" fmla="*/ 7511 w 9334"/>
                    <a:gd name="connsiteY59" fmla="*/ 9630 h 10000"/>
                    <a:gd name="connsiteX60" fmla="*/ 7677 w 9334"/>
                    <a:gd name="connsiteY60" fmla="*/ 9259 h 10000"/>
                    <a:gd name="connsiteX61" fmla="*/ 7843 w 9334"/>
                    <a:gd name="connsiteY61" fmla="*/ 8889 h 10000"/>
                    <a:gd name="connsiteX62" fmla="*/ 8255 w 9334"/>
                    <a:gd name="connsiteY62" fmla="*/ 8815 h 10000"/>
                    <a:gd name="connsiteX63" fmla="*/ 8255 w 9334"/>
                    <a:gd name="connsiteY63" fmla="*/ 8370 h 10000"/>
                    <a:gd name="connsiteX64" fmla="*/ 8089 w 9334"/>
                    <a:gd name="connsiteY64" fmla="*/ 8222 h 10000"/>
                    <a:gd name="connsiteX65" fmla="*/ 7843 w 9334"/>
                    <a:gd name="connsiteY65" fmla="*/ 8148 h 10000"/>
                    <a:gd name="connsiteX66" fmla="*/ 7599 w 9334"/>
                    <a:gd name="connsiteY66" fmla="*/ 8000 h 10000"/>
                    <a:gd name="connsiteX67" fmla="*/ 7511 w 9334"/>
                    <a:gd name="connsiteY67" fmla="*/ 7852 h 10000"/>
                    <a:gd name="connsiteX68" fmla="*/ 7677 w 9334"/>
                    <a:gd name="connsiteY68" fmla="*/ 7407 h 10000"/>
                    <a:gd name="connsiteX69" fmla="*/ 7843 w 9334"/>
                    <a:gd name="connsiteY69" fmla="*/ 7185 h 10000"/>
                    <a:gd name="connsiteX70" fmla="*/ 8010 w 9334"/>
                    <a:gd name="connsiteY70" fmla="*/ 7111 h 10000"/>
                    <a:gd name="connsiteX71" fmla="*/ 8589 w 9334"/>
                    <a:gd name="connsiteY71" fmla="*/ 7185 h 10000"/>
                    <a:gd name="connsiteX72" fmla="*/ 9001 w 9334"/>
                    <a:gd name="connsiteY72" fmla="*/ 7333 h 10000"/>
                    <a:gd name="connsiteX73" fmla="*/ 9334 w 9334"/>
                    <a:gd name="connsiteY73" fmla="*/ 7630 h 10000"/>
                    <a:gd name="connsiteX74" fmla="*/ 9334 w 9334"/>
                    <a:gd name="connsiteY74" fmla="*/ 7259 h 10000"/>
                    <a:gd name="connsiteX75" fmla="*/ 9089 w 9334"/>
                    <a:gd name="connsiteY75" fmla="*/ 6963 h 10000"/>
                    <a:gd name="connsiteX0" fmla="*/ 9738 w 10000"/>
                    <a:gd name="connsiteY0" fmla="*/ 6963 h 10000"/>
                    <a:gd name="connsiteX1" fmla="*/ 9381 w 10000"/>
                    <a:gd name="connsiteY1" fmla="*/ 6741 h 10000"/>
                    <a:gd name="connsiteX2" fmla="*/ 9022 w 10000"/>
                    <a:gd name="connsiteY2" fmla="*/ 6593 h 10000"/>
                    <a:gd name="connsiteX3" fmla="*/ 8141 w 10000"/>
                    <a:gd name="connsiteY3" fmla="*/ 6222 h 10000"/>
                    <a:gd name="connsiteX4" fmla="*/ 7258 w 10000"/>
                    <a:gd name="connsiteY4" fmla="*/ 5852 h 10000"/>
                    <a:gd name="connsiteX5" fmla="*/ 7428 w 10000"/>
                    <a:gd name="connsiteY5" fmla="*/ 5704 h 10000"/>
                    <a:gd name="connsiteX6" fmla="*/ 7343 w 10000"/>
                    <a:gd name="connsiteY6" fmla="*/ 5556 h 10000"/>
                    <a:gd name="connsiteX7" fmla="*/ 7079 w 10000"/>
                    <a:gd name="connsiteY7" fmla="*/ 5407 h 10000"/>
                    <a:gd name="connsiteX8" fmla="*/ 6723 w 10000"/>
                    <a:gd name="connsiteY8" fmla="*/ 5481 h 10000"/>
                    <a:gd name="connsiteX9" fmla="*/ 6187 w 10000"/>
                    <a:gd name="connsiteY9" fmla="*/ 5481 h 10000"/>
                    <a:gd name="connsiteX10" fmla="*/ 5746 w 10000"/>
                    <a:gd name="connsiteY10" fmla="*/ 5259 h 10000"/>
                    <a:gd name="connsiteX11" fmla="*/ 5305 w 10000"/>
                    <a:gd name="connsiteY11" fmla="*/ 4889 h 10000"/>
                    <a:gd name="connsiteX12" fmla="*/ 5042 w 10000"/>
                    <a:gd name="connsiteY12" fmla="*/ 4519 h 10000"/>
                    <a:gd name="connsiteX13" fmla="*/ 4779 w 10000"/>
                    <a:gd name="connsiteY13" fmla="*/ 4148 h 10000"/>
                    <a:gd name="connsiteX14" fmla="*/ 4337 w 10000"/>
                    <a:gd name="connsiteY14" fmla="*/ 3778 h 10000"/>
                    <a:gd name="connsiteX15" fmla="*/ 3445 w 10000"/>
                    <a:gd name="connsiteY15" fmla="*/ 3185 h 10000"/>
                    <a:gd name="connsiteX16" fmla="*/ 3098 w 10000"/>
                    <a:gd name="connsiteY16" fmla="*/ 2741 h 10000"/>
                    <a:gd name="connsiteX17" fmla="*/ 3098 w 10000"/>
                    <a:gd name="connsiteY17" fmla="*/ 2593 h 10000"/>
                    <a:gd name="connsiteX18" fmla="*/ 3268 w 10000"/>
                    <a:gd name="connsiteY18" fmla="*/ 2370 h 10000"/>
                    <a:gd name="connsiteX19" fmla="*/ 3362 w 10000"/>
                    <a:gd name="connsiteY19" fmla="*/ 2222 h 10000"/>
                    <a:gd name="connsiteX20" fmla="*/ 3268 w 10000"/>
                    <a:gd name="connsiteY20" fmla="*/ 2074 h 10000"/>
                    <a:gd name="connsiteX21" fmla="*/ 3183 w 10000"/>
                    <a:gd name="connsiteY21" fmla="*/ 2000 h 10000"/>
                    <a:gd name="connsiteX22" fmla="*/ 3183 w 10000"/>
                    <a:gd name="connsiteY22" fmla="*/ 1852 h 10000"/>
                    <a:gd name="connsiteX23" fmla="*/ 3445 w 10000"/>
                    <a:gd name="connsiteY23" fmla="*/ 1704 h 10000"/>
                    <a:gd name="connsiteX24" fmla="*/ 4337 w 10000"/>
                    <a:gd name="connsiteY24" fmla="*/ 1407 h 10000"/>
                    <a:gd name="connsiteX25" fmla="*/ 4421 w 10000"/>
                    <a:gd name="connsiteY25" fmla="*/ 1333 h 10000"/>
                    <a:gd name="connsiteX26" fmla="*/ 4337 w 10000"/>
                    <a:gd name="connsiteY26" fmla="*/ 815 h 10000"/>
                    <a:gd name="connsiteX27" fmla="*/ 4421 w 10000"/>
                    <a:gd name="connsiteY27" fmla="*/ 519 h 10000"/>
                    <a:gd name="connsiteX28" fmla="*/ 3183 w 10000"/>
                    <a:gd name="connsiteY28" fmla="*/ 222 h 10000"/>
                    <a:gd name="connsiteX29" fmla="*/ 3004 w 10000"/>
                    <a:gd name="connsiteY29" fmla="*/ 0 h 10000"/>
                    <a:gd name="connsiteX30" fmla="*/ 2206 w 10000"/>
                    <a:gd name="connsiteY30" fmla="*/ 74 h 10000"/>
                    <a:gd name="connsiteX31" fmla="*/ 1859 w 10000"/>
                    <a:gd name="connsiteY31" fmla="*/ 370 h 10000"/>
                    <a:gd name="connsiteX32" fmla="*/ 1502 w 10000"/>
                    <a:gd name="connsiteY32" fmla="*/ 296 h 10000"/>
                    <a:gd name="connsiteX33" fmla="*/ 1324 w 10000"/>
                    <a:gd name="connsiteY33" fmla="*/ 593 h 10000"/>
                    <a:gd name="connsiteX34" fmla="*/ 967 w 10000"/>
                    <a:gd name="connsiteY34" fmla="*/ 593 h 10000"/>
                    <a:gd name="connsiteX35" fmla="*/ 704 w 10000"/>
                    <a:gd name="connsiteY35" fmla="*/ 741 h 10000"/>
                    <a:gd name="connsiteX36" fmla="*/ 261 w 10000"/>
                    <a:gd name="connsiteY36" fmla="*/ 667 h 10000"/>
                    <a:gd name="connsiteX37" fmla="*/ 0 w 10000"/>
                    <a:gd name="connsiteY37" fmla="*/ 1407 h 10000"/>
                    <a:gd name="connsiteX38" fmla="*/ 168 w 10000"/>
                    <a:gd name="connsiteY38" fmla="*/ 3111 h 10000"/>
                    <a:gd name="connsiteX39" fmla="*/ 882 w 10000"/>
                    <a:gd name="connsiteY39" fmla="*/ 3407 h 10000"/>
                    <a:gd name="connsiteX40" fmla="*/ 1061 w 10000"/>
                    <a:gd name="connsiteY40" fmla="*/ 3556 h 10000"/>
                    <a:gd name="connsiteX41" fmla="*/ 1145 w 10000"/>
                    <a:gd name="connsiteY41" fmla="*/ 3926 h 10000"/>
                    <a:gd name="connsiteX42" fmla="*/ 1408 w 10000"/>
                    <a:gd name="connsiteY42" fmla="*/ 4370 h 10000"/>
                    <a:gd name="connsiteX43" fmla="*/ 1502 w 10000"/>
                    <a:gd name="connsiteY43" fmla="*/ 4593 h 10000"/>
                    <a:gd name="connsiteX44" fmla="*/ 1765 w 10000"/>
                    <a:gd name="connsiteY44" fmla="*/ 4741 h 10000"/>
                    <a:gd name="connsiteX45" fmla="*/ 2122 w 10000"/>
                    <a:gd name="connsiteY45" fmla="*/ 5111 h 10000"/>
                    <a:gd name="connsiteX46" fmla="*/ 6985 w 10000"/>
                    <a:gd name="connsiteY46" fmla="*/ 7778 h 10000"/>
                    <a:gd name="connsiteX47" fmla="*/ 7343 w 10000"/>
                    <a:gd name="connsiteY47" fmla="*/ 7926 h 10000"/>
                    <a:gd name="connsiteX48" fmla="*/ 7522 w 10000"/>
                    <a:gd name="connsiteY48" fmla="*/ 8370 h 10000"/>
                    <a:gd name="connsiteX49" fmla="*/ 7878 w 10000"/>
                    <a:gd name="connsiteY49" fmla="*/ 9111 h 10000"/>
                    <a:gd name="connsiteX50" fmla="*/ 7606 w 10000"/>
                    <a:gd name="connsiteY50" fmla="*/ 9111 h 10000"/>
                    <a:gd name="connsiteX51" fmla="*/ 7428 w 10000"/>
                    <a:gd name="connsiteY51" fmla="*/ 9259 h 10000"/>
                    <a:gd name="connsiteX52" fmla="*/ 7428 w 10000"/>
                    <a:gd name="connsiteY52" fmla="*/ 9407 h 10000"/>
                    <a:gd name="connsiteX53" fmla="*/ 7343 w 10000"/>
                    <a:gd name="connsiteY53" fmla="*/ 9630 h 10000"/>
                    <a:gd name="connsiteX54" fmla="*/ 7258 w 10000"/>
                    <a:gd name="connsiteY54" fmla="*/ 9778 h 10000"/>
                    <a:gd name="connsiteX55" fmla="*/ 7428 w 10000"/>
                    <a:gd name="connsiteY55" fmla="*/ 9926 h 10000"/>
                    <a:gd name="connsiteX56" fmla="*/ 7606 w 10000"/>
                    <a:gd name="connsiteY56" fmla="*/ 10000 h 10000"/>
                    <a:gd name="connsiteX57" fmla="*/ 7878 w 10000"/>
                    <a:gd name="connsiteY57" fmla="*/ 9926 h 10000"/>
                    <a:gd name="connsiteX58" fmla="*/ 8047 w 10000"/>
                    <a:gd name="connsiteY58" fmla="*/ 9630 h 10000"/>
                    <a:gd name="connsiteX59" fmla="*/ 8225 w 10000"/>
                    <a:gd name="connsiteY59" fmla="*/ 9259 h 10000"/>
                    <a:gd name="connsiteX60" fmla="*/ 8403 w 10000"/>
                    <a:gd name="connsiteY60" fmla="*/ 8889 h 10000"/>
                    <a:gd name="connsiteX61" fmla="*/ 8844 w 10000"/>
                    <a:gd name="connsiteY61" fmla="*/ 8815 h 10000"/>
                    <a:gd name="connsiteX62" fmla="*/ 8844 w 10000"/>
                    <a:gd name="connsiteY62" fmla="*/ 8370 h 10000"/>
                    <a:gd name="connsiteX63" fmla="*/ 8666 w 10000"/>
                    <a:gd name="connsiteY63" fmla="*/ 8222 h 10000"/>
                    <a:gd name="connsiteX64" fmla="*/ 8403 w 10000"/>
                    <a:gd name="connsiteY64" fmla="*/ 8148 h 10000"/>
                    <a:gd name="connsiteX65" fmla="*/ 8141 w 10000"/>
                    <a:gd name="connsiteY65" fmla="*/ 8000 h 10000"/>
                    <a:gd name="connsiteX66" fmla="*/ 8047 w 10000"/>
                    <a:gd name="connsiteY66" fmla="*/ 7852 h 10000"/>
                    <a:gd name="connsiteX67" fmla="*/ 8225 w 10000"/>
                    <a:gd name="connsiteY67" fmla="*/ 7407 h 10000"/>
                    <a:gd name="connsiteX68" fmla="*/ 8403 w 10000"/>
                    <a:gd name="connsiteY68" fmla="*/ 7185 h 10000"/>
                    <a:gd name="connsiteX69" fmla="*/ 8582 w 10000"/>
                    <a:gd name="connsiteY69" fmla="*/ 7111 h 10000"/>
                    <a:gd name="connsiteX70" fmla="*/ 9202 w 10000"/>
                    <a:gd name="connsiteY70" fmla="*/ 7185 h 10000"/>
                    <a:gd name="connsiteX71" fmla="*/ 9643 w 10000"/>
                    <a:gd name="connsiteY71" fmla="*/ 7333 h 10000"/>
                    <a:gd name="connsiteX72" fmla="*/ 10000 w 10000"/>
                    <a:gd name="connsiteY72" fmla="*/ 7630 h 10000"/>
                    <a:gd name="connsiteX73" fmla="*/ 10000 w 10000"/>
                    <a:gd name="connsiteY73" fmla="*/ 7259 h 10000"/>
                    <a:gd name="connsiteX74" fmla="*/ 9738 w 10000"/>
                    <a:gd name="connsiteY74" fmla="*/ 6963 h 10000"/>
                    <a:gd name="connsiteX0" fmla="*/ 9738 w 10000"/>
                    <a:gd name="connsiteY0" fmla="*/ 6963 h 10000"/>
                    <a:gd name="connsiteX1" fmla="*/ 9381 w 10000"/>
                    <a:gd name="connsiteY1" fmla="*/ 6741 h 10000"/>
                    <a:gd name="connsiteX2" fmla="*/ 9022 w 10000"/>
                    <a:gd name="connsiteY2" fmla="*/ 6593 h 10000"/>
                    <a:gd name="connsiteX3" fmla="*/ 8141 w 10000"/>
                    <a:gd name="connsiteY3" fmla="*/ 6222 h 10000"/>
                    <a:gd name="connsiteX4" fmla="*/ 7258 w 10000"/>
                    <a:gd name="connsiteY4" fmla="*/ 5852 h 10000"/>
                    <a:gd name="connsiteX5" fmla="*/ 7428 w 10000"/>
                    <a:gd name="connsiteY5" fmla="*/ 5704 h 10000"/>
                    <a:gd name="connsiteX6" fmla="*/ 7343 w 10000"/>
                    <a:gd name="connsiteY6" fmla="*/ 5556 h 10000"/>
                    <a:gd name="connsiteX7" fmla="*/ 7079 w 10000"/>
                    <a:gd name="connsiteY7" fmla="*/ 5407 h 10000"/>
                    <a:gd name="connsiteX8" fmla="*/ 6723 w 10000"/>
                    <a:gd name="connsiteY8" fmla="*/ 5481 h 10000"/>
                    <a:gd name="connsiteX9" fmla="*/ 6187 w 10000"/>
                    <a:gd name="connsiteY9" fmla="*/ 5481 h 10000"/>
                    <a:gd name="connsiteX10" fmla="*/ 5746 w 10000"/>
                    <a:gd name="connsiteY10" fmla="*/ 5259 h 10000"/>
                    <a:gd name="connsiteX11" fmla="*/ 5305 w 10000"/>
                    <a:gd name="connsiteY11" fmla="*/ 4889 h 10000"/>
                    <a:gd name="connsiteX12" fmla="*/ 5042 w 10000"/>
                    <a:gd name="connsiteY12" fmla="*/ 4519 h 10000"/>
                    <a:gd name="connsiteX13" fmla="*/ 4779 w 10000"/>
                    <a:gd name="connsiteY13" fmla="*/ 4148 h 10000"/>
                    <a:gd name="connsiteX14" fmla="*/ 4337 w 10000"/>
                    <a:gd name="connsiteY14" fmla="*/ 3778 h 10000"/>
                    <a:gd name="connsiteX15" fmla="*/ 3445 w 10000"/>
                    <a:gd name="connsiteY15" fmla="*/ 3185 h 10000"/>
                    <a:gd name="connsiteX16" fmla="*/ 3098 w 10000"/>
                    <a:gd name="connsiteY16" fmla="*/ 2741 h 10000"/>
                    <a:gd name="connsiteX17" fmla="*/ 3098 w 10000"/>
                    <a:gd name="connsiteY17" fmla="*/ 2593 h 10000"/>
                    <a:gd name="connsiteX18" fmla="*/ 3268 w 10000"/>
                    <a:gd name="connsiteY18" fmla="*/ 2370 h 10000"/>
                    <a:gd name="connsiteX19" fmla="*/ 3362 w 10000"/>
                    <a:gd name="connsiteY19" fmla="*/ 2222 h 10000"/>
                    <a:gd name="connsiteX20" fmla="*/ 3268 w 10000"/>
                    <a:gd name="connsiteY20" fmla="*/ 2074 h 10000"/>
                    <a:gd name="connsiteX21" fmla="*/ 3183 w 10000"/>
                    <a:gd name="connsiteY21" fmla="*/ 2000 h 10000"/>
                    <a:gd name="connsiteX22" fmla="*/ 3183 w 10000"/>
                    <a:gd name="connsiteY22" fmla="*/ 1852 h 10000"/>
                    <a:gd name="connsiteX23" fmla="*/ 3445 w 10000"/>
                    <a:gd name="connsiteY23" fmla="*/ 1704 h 10000"/>
                    <a:gd name="connsiteX24" fmla="*/ 4337 w 10000"/>
                    <a:gd name="connsiteY24" fmla="*/ 1407 h 10000"/>
                    <a:gd name="connsiteX25" fmla="*/ 4421 w 10000"/>
                    <a:gd name="connsiteY25" fmla="*/ 1333 h 10000"/>
                    <a:gd name="connsiteX26" fmla="*/ 4337 w 10000"/>
                    <a:gd name="connsiteY26" fmla="*/ 815 h 10000"/>
                    <a:gd name="connsiteX27" fmla="*/ 4421 w 10000"/>
                    <a:gd name="connsiteY27" fmla="*/ 519 h 10000"/>
                    <a:gd name="connsiteX28" fmla="*/ 3183 w 10000"/>
                    <a:gd name="connsiteY28" fmla="*/ 222 h 10000"/>
                    <a:gd name="connsiteX29" fmla="*/ 3004 w 10000"/>
                    <a:gd name="connsiteY29" fmla="*/ 0 h 10000"/>
                    <a:gd name="connsiteX30" fmla="*/ 2206 w 10000"/>
                    <a:gd name="connsiteY30" fmla="*/ 74 h 10000"/>
                    <a:gd name="connsiteX31" fmla="*/ 1859 w 10000"/>
                    <a:gd name="connsiteY31" fmla="*/ 370 h 10000"/>
                    <a:gd name="connsiteX32" fmla="*/ 1502 w 10000"/>
                    <a:gd name="connsiteY32" fmla="*/ 296 h 10000"/>
                    <a:gd name="connsiteX33" fmla="*/ 1324 w 10000"/>
                    <a:gd name="connsiteY33" fmla="*/ 593 h 10000"/>
                    <a:gd name="connsiteX34" fmla="*/ 967 w 10000"/>
                    <a:gd name="connsiteY34" fmla="*/ 593 h 10000"/>
                    <a:gd name="connsiteX35" fmla="*/ 704 w 10000"/>
                    <a:gd name="connsiteY35" fmla="*/ 741 h 10000"/>
                    <a:gd name="connsiteX36" fmla="*/ 261 w 10000"/>
                    <a:gd name="connsiteY36" fmla="*/ 667 h 10000"/>
                    <a:gd name="connsiteX37" fmla="*/ 0 w 10000"/>
                    <a:gd name="connsiteY37" fmla="*/ 1407 h 10000"/>
                    <a:gd name="connsiteX38" fmla="*/ 882 w 10000"/>
                    <a:gd name="connsiteY38" fmla="*/ 3407 h 10000"/>
                    <a:gd name="connsiteX39" fmla="*/ 1061 w 10000"/>
                    <a:gd name="connsiteY39" fmla="*/ 3556 h 10000"/>
                    <a:gd name="connsiteX40" fmla="*/ 1145 w 10000"/>
                    <a:gd name="connsiteY40" fmla="*/ 3926 h 10000"/>
                    <a:gd name="connsiteX41" fmla="*/ 1408 w 10000"/>
                    <a:gd name="connsiteY41" fmla="*/ 4370 h 10000"/>
                    <a:gd name="connsiteX42" fmla="*/ 1502 w 10000"/>
                    <a:gd name="connsiteY42" fmla="*/ 4593 h 10000"/>
                    <a:gd name="connsiteX43" fmla="*/ 1765 w 10000"/>
                    <a:gd name="connsiteY43" fmla="*/ 4741 h 10000"/>
                    <a:gd name="connsiteX44" fmla="*/ 2122 w 10000"/>
                    <a:gd name="connsiteY44" fmla="*/ 5111 h 10000"/>
                    <a:gd name="connsiteX45" fmla="*/ 6985 w 10000"/>
                    <a:gd name="connsiteY45" fmla="*/ 7778 h 10000"/>
                    <a:gd name="connsiteX46" fmla="*/ 7343 w 10000"/>
                    <a:gd name="connsiteY46" fmla="*/ 7926 h 10000"/>
                    <a:gd name="connsiteX47" fmla="*/ 7522 w 10000"/>
                    <a:gd name="connsiteY47" fmla="*/ 8370 h 10000"/>
                    <a:gd name="connsiteX48" fmla="*/ 7878 w 10000"/>
                    <a:gd name="connsiteY48" fmla="*/ 9111 h 10000"/>
                    <a:gd name="connsiteX49" fmla="*/ 7606 w 10000"/>
                    <a:gd name="connsiteY49" fmla="*/ 9111 h 10000"/>
                    <a:gd name="connsiteX50" fmla="*/ 7428 w 10000"/>
                    <a:gd name="connsiteY50" fmla="*/ 9259 h 10000"/>
                    <a:gd name="connsiteX51" fmla="*/ 7428 w 10000"/>
                    <a:gd name="connsiteY51" fmla="*/ 9407 h 10000"/>
                    <a:gd name="connsiteX52" fmla="*/ 7343 w 10000"/>
                    <a:gd name="connsiteY52" fmla="*/ 9630 h 10000"/>
                    <a:gd name="connsiteX53" fmla="*/ 7258 w 10000"/>
                    <a:gd name="connsiteY53" fmla="*/ 9778 h 10000"/>
                    <a:gd name="connsiteX54" fmla="*/ 7428 w 10000"/>
                    <a:gd name="connsiteY54" fmla="*/ 9926 h 10000"/>
                    <a:gd name="connsiteX55" fmla="*/ 7606 w 10000"/>
                    <a:gd name="connsiteY55" fmla="*/ 10000 h 10000"/>
                    <a:gd name="connsiteX56" fmla="*/ 7878 w 10000"/>
                    <a:gd name="connsiteY56" fmla="*/ 9926 h 10000"/>
                    <a:gd name="connsiteX57" fmla="*/ 8047 w 10000"/>
                    <a:gd name="connsiteY57" fmla="*/ 9630 h 10000"/>
                    <a:gd name="connsiteX58" fmla="*/ 8225 w 10000"/>
                    <a:gd name="connsiteY58" fmla="*/ 9259 h 10000"/>
                    <a:gd name="connsiteX59" fmla="*/ 8403 w 10000"/>
                    <a:gd name="connsiteY59" fmla="*/ 8889 h 10000"/>
                    <a:gd name="connsiteX60" fmla="*/ 8844 w 10000"/>
                    <a:gd name="connsiteY60" fmla="*/ 8815 h 10000"/>
                    <a:gd name="connsiteX61" fmla="*/ 8844 w 10000"/>
                    <a:gd name="connsiteY61" fmla="*/ 8370 h 10000"/>
                    <a:gd name="connsiteX62" fmla="*/ 8666 w 10000"/>
                    <a:gd name="connsiteY62" fmla="*/ 8222 h 10000"/>
                    <a:gd name="connsiteX63" fmla="*/ 8403 w 10000"/>
                    <a:gd name="connsiteY63" fmla="*/ 8148 h 10000"/>
                    <a:gd name="connsiteX64" fmla="*/ 8141 w 10000"/>
                    <a:gd name="connsiteY64" fmla="*/ 8000 h 10000"/>
                    <a:gd name="connsiteX65" fmla="*/ 8047 w 10000"/>
                    <a:gd name="connsiteY65" fmla="*/ 7852 h 10000"/>
                    <a:gd name="connsiteX66" fmla="*/ 8225 w 10000"/>
                    <a:gd name="connsiteY66" fmla="*/ 7407 h 10000"/>
                    <a:gd name="connsiteX67" fmla="*/ 8403 w 10000"/>
                    <a:gd name="connsiteY67" fmla="*/ 7185 h 10000"/>
                    <a:gd name="connsiteX68" fmla="*/ 8582 w 10000"/>
                    <a:gd name="connsiteY68" fmla="*/ 7111 h 10000"/>
                    <a:gd name="connsiteX69" fmla="*/ 9202 w 10000"/>
                    <a:gd name="connsiteY69" fmla="*/ 7185 h 10000"/>
                    <a:gd name="connsiteX70" fmla="*/ 9643 w 10000"/>
                    <a:gd name="connsiteY70" fmla="*/ 7333 h 10000"/>
                    <a:gd name="connsiteX71" fmla="*/ 10000 w 10000"/>
                    <a:gd name="connsiteY71" fmla="*/ 7630 h 10000"/>
                    <a:gd name="connsiteX72" fmla="*/ 10000 w 10000"/>
                    <a:gd name="connsiteY72" fmla="*/ 7259 h 10000"/>
                    <a:gd name="connsiteX73" fmla="*/ 9738 w 10000"/>
                    <a:gd name="connsiteY73" fmla="*/ 6963 h 10000"/>
                    <a:gd name="connsiteX0" fmla="*/ 9738 w 10000"/>
                    <a:gd name="connsiteY0" fmla="*/ 6963 h 10000"/>
                    <a:gd name="connsiteX1" fmla="*/ 9381 w 10000"/>
                    <a:gd name="connsiteY1" fmla="*/ 6741 h 10000"/>
                    <a:gd name="connsiteX2" fmla="*/ 9022 w 10000"/>
                    <a:gd name="connsiteY2" fmla="*/ 6593 h 10000"/>
                    <a:gd name="connsiteX3" fmla="*/ 8141 w 10000"/>
                    <a:gd name="connsiteY3" fmla="*/ 6222 h 10000"/>
                    <a:gd name="connsiteX4" fmla="*/ 7258 w 10000"/>
                    <a:gd name="connsiteY4" fmla="*/ 5852 h 10000"/>
                    <a:gd name="connsiteX5" fmla="*/ 7428 w 10000"/>
                    <a:gd name="connsiteY5" fmla="*/ 5704 h 10000"/>
                    <a:gd name="connsiteX6" fmla="*/ 7343 w 10000"/>
                    <a:gd name="connsiteY6" fmla="*/ 5556 h 10000"/>
                    <a:gd name="connsiteX7" fmla="*/ 7079 w 10000"/>
                    <a:gd name="connsiteY7" fmla="*/ 5407 h 10000"/>
                    <a:gd name="connsiteX8" fmla="*/ 6723 w 10000"/>
                    <a:gd name="connsiteY8" fmla="*/ 5481 h 10000"/>
                    <a:gd name="connsiteX9" fmla="*/ 6187 w 10000"/>
                    <a:gd name="connsiteY9" fmla="*/ 5481 h 10000"/>
                    <a:gd name="connsiteX10" fmla="*/ 5746 w 10000"/>
                    <a:gd name="connsiteY10" fmla="*/ 5259 h 10000"/>
                    <a:gd name="connsiteX11" fmla="*/ 5305 w 10000"/>
                    <a:gd name="connsiteY11" fmla="*/ 4889 h 10000"/>
                    <a:gd name="connsiteX12" fmla="*/ 5042 w 10000"/>
                    <a:gd name="connsiteY12" fmla="*/ 4519 h 10000"/>
                    <a:gd name="connsiteX13" fmla="*/ 4779 w 10000"/>
                    <a:gd name="connsiteY13" fmla="*/ 4148 h 10000"/>
                    <a:gd name="connsiteX14" fmla="*/ 4337 w 10000"/>
                    <a:gd name="connsiteY14" fmla="*/ 3778 h 10000"/>
                    <a:gd name="connsiteX15" fmla="*/ 3445 w 10000"/>
                    <a:gd name="connsiteY15" fmla="*/ 3185 h 10000"/>
                    <a:gd name="connsiteX16" fmla="*/ 3098 w 10000"/>
                    <a:gd name="connsiteY16" fmla="*/ 2741 h 10000"/>
                    <a:gd name="connsiteX17" fmla="*/ 3098 w 10000"/>
                    <a:gd name="connsiteY17" fmla="*/ 2593 h 10000"/>
                    <a:gd name="connsiteX18" fmla="*/ 3268 w 10000"/>
                    <a:gd name="connsiteY18" fmla="*/ 2370 h 10000"/>
                    <a:gd name="connsiteX19" fmla="*/ 3362 w 10000"/>
                    <a:gd name="connsiteY19" fmla="*/ 2222 h 10000"/>
                    <a:gd name="connsiteX20" fmla="*/ 3268 w 10000"/>
                    <a:gd name="connsiteY20" fmla="*/ 2074 h 10000"/>
                    <a:gd name="connsiteX21" fmla="*/ 3183 w 10000"/>
                    <a:gd name="connsiteY21" fmla="*/ 2000 h 10000"/>
                    <a:gd name="connsiteX22" fmla="*/ 3183 w 10000"/>
                    <a:gd name="connsiteY22" fmla="*/ 1852 h 10000"/>
                    <a:gd name="connsiteX23" fmla="*/ 3445 w 10000"/>
                    <a:gd name="connsiteY23" fmla="*/ 1704 h 10000"/>
                    <a:gd name="connsiteX24" fmla="*/ 4337 w 10000"/>
                    <a:gd name="connsiteY24" fmla="*/ 1407 h 10000"/>
                    <a:gd name="connsiteX25" fmla="*/ 4421 w 10000"/>
                    <a:gd name="connsiteY25" fmla="*/ 1333 h 10000"/>
                    <a:gd name="connsiteX26" fmla="*/ 4337 w 10000"/>
                    <a:gd name="connsiteY26" fmla="*/ 815 h 10000"/>
                    <a:gd name="connsiteX27" fmla="*/ 4421 w 10000"/>
                    <a:gd name="connsiteY27" fmla="*/ 519 h 10000"/>
                    <a:gd name="connsiteX28" fmla="*/ 3183 w 10000"/>
                    <a:gd name="connsiteY28" fmla="*/ 222 h 10000"/>
                    <a:gd name="connsiteX29" fmla="*/ 3004 w 10000"/>
                    <a:gd name="connsiteY29" fmla="*/ 0 h 10000"/>
                    <a:gd name="connsiteX30" fmla="*/ 2206 w 10000"/>
                    <a:gd name="connsiteY30" fmla="*/ 74 h 10000"/>
                    <a:gd name="connsiteX31" fmla="*/ 1859 w 10000"/>
                    <a:gd name="connsiteY31" fmla="*/ 370 h 10000"/>
                    <a:gd name="connsiteX32" fmla="*/ 1502 w 10000"/>
                    <a:gd name="connsiteY32" fmla="*/ 296 h 10000"/>
                    <a:gd name="connsiteX33" fmla="*/ 1324 w 10000"/>
                    <a:gd name="connsiteY33" fmla="*/ 593 h 10000"/>
                    <a:gd name="connsiteX34" fmla="*/ 967 w 10000"/>
                    <a:gd name="connsiteY34" fmla="*/ 593 h 10000"/>
                    <a:gd name="connsiteX35" fmla="*/ 704 w 10000"/>
                    <a:gd name="connsiteY35" fmla="*/ 741 h 10000"/>
                    <a:gd name="connsiteX36" fmla="*/ 261 w 10000"/>
                    <a:gd name="connsiteY36" fmla="*/ 667 h 10000"/>
                    <a:gd name="connsiteX37" fmla="*/ 0 w 10000"/>
                    <a:gd name="connsiteY37" fmla="*/ 1407 h 10000"/>
                    <a:gd name="connsiteX38" fmla="*/ 882 w 10000"/>
                    <a:gd name="connsiteY38" fmla="*/ 3407 h 10000"/>
                    <a:gd name="connsiteX39" fmla="*/ 1145 w 10000"/>
                    <a:gd name="connsiteY39" fmla="*/ 3926 h 10000"/>
                    <a:gd name="connsiteX40" fmla="*/ 1408 w 10000"/>
                    <a:gd name="connsiteY40" fmla="*/ 4370 h 10000"/>
                    <a:gd name="connsiteX41" fmla="*/ 1502 w 10000"/>
                    <a:gd name="connsiteY41" fmla="*/ 4593 h 10000"/>
                    <a:gd name="connsiteX42" fmla="*/ 1765 w 10000"/>
                    <a:gd name="connsiteY42" fmla="*/ 4741 h 10000"/>
                    <a:gd name="connsiteX43" fmla="*/ 2122 w 10000"/>
                    <a:gd name="connsiteY43" fmla="*/ 5111 h 10000"/>
                    <a:gd name="connsiteX44" fmla="*/ 6985 w 10000"/>
                    <a:gd name="connsiteY44" fmla="*/ 7778 h 10000"/>
                    <a:gd name="connsiteX45" fmla="*/ 7343 w 10000"/>
                    <a:gd name="connsiteY45" fmla="*/ 7926 h 10000"/>
                    <a:gd name="connsiteX46" fmla="*/ 7522 w 10000"/>
                    <a:gd name="connsiteY46" fmla="*/ 8370 h 10000"/>
                    <a:gd name="connsiteX47" fmla="*/ 7878 w 10000"/>
                    <a:gd name="connsiteY47" fmla="*/ 9111 h 10000"/>
                    <a:gd name="connsiteX48" fmla="*/ 7606 w 10000"/>
                    <a:gd name="connsiteY48" fmla="*/ 9111 h 10000"/>
                    <a:gd name="connsiteX49" fmla="*/ 7428 w 10000"/>
                    <a:gd name="connsiteY49" fmla="*/ 9259 h 10000"/>
                    <a:gd name="connsiteX50" fmla="*/ 7428 w 10000"/>
                    <a:gd name="connsiteY50" fmla="*/ 9407 h 10000"/>
                    <a:gd name="connsiteX51" fmla="*/ 7343 w 10000"/>
                    <a:gd name="connsiteY51" fmla="*/ 9630 h 10000"/>
                    <a:gd name="connsiteX52" fmla="*/ 7258 w 10000"/>
                    <a:gd name="connsiteY52" fmla="*/ 9778 h 10000"/>
                    <a:gd name="connsiteX53" fmla="*/ 7428 w 10000"/>
                    <a:gd name="connsiteY53" fmla="*/ 9926 h 10000"/>
                    <a:gd name="connsiteX54" fmla="*/ 7606 w 10000"/>
                    <a:gd name="connsiteY54" fmla="*/ 10000 h 10000"/>
                    <a:gd name="connsiteX55" fmla="*/ 7878 w 10000"/>
                    <a:gd name="connsiteY55" fmla="*/ 9926 h 10000"/>
                    <a:gd name="connsiteX56" fmla="*/ 8047 w 10000"/>
                    <a:gd name="connsiteY56" fmla="*/ 9630 h 10000"/>
                    <a:gd name="connsiteX57" fmla="*/ 8225 w 10000"/>
                    <a:gd name="connsiteY57" fmla="*/ 9259 h 10000"/>
                    <a:gd name="connsiteX58" fmla="*/ 8403 w 10000"/>
                    <a:gd name="connsiteY58" fmla="*/ 8889 h 10000"/>
                    <a:gd name="connsiteX59" fmla="*/ 8844 w 10000"/>
                    <a:gd name="connsiteY59" fmla="*/ 8815 h 10000"/>
                    <a:gd name="connsiteX60" fmla="*/ 8844 w 10000"/>
                    <a:gd name="connsiteY60" fmla="*/ 8370 h 10000"/>
                    <a:gd name="connsiteX61" fmla="*/ 8666 w 10000"/>
                    <a:gd name="connsiteY61" fmla="*/ 8222 h 10000"/>
                    <a:gd name="connsiteX62" fmla="*/ 8403 w 10000"/>
                    <a:gd name="connsiteY62" fmla="*/ 8148 h 10000"/>
                    <a:gd name="connsiteX63" fmla="*/ 8141 w 10000"/>
                    <a:gd name="connsiteY63" fmla="*/ 8000 h 10000"/>
                    <a:gd name="connsiteX64" fmla="*/ 8047 w 10000"/>
                    <a:gd name="connsiteY64" fmla="*/ 7852 h 10000"/>
                    <a:gd name="connsiteX65" fmla="*/ 8225 w 10000"/>
                    <a:gd name="connsiteY65" fmla="*/ 7407 h 10000"/>
                    <a:gd name="connsiteX66" fmla="*/ 8403 w 10000"/>
                    <a:gd name="connsiteY66" fmla="*/ 7185 h 10000"/>
                    <a:gd name="connsiteX67" fmla="*/ 8582 w 10000"/>
                    <a:gd name="connsiteY67" fmla="*/ 7111 h 10000"/>
                    <a:gd name="connsiteX68" fmla="*/ 9202 w 10000"/>
                    <a:gd name="connsiteY68" fmla="*/ 7185 h 10000"/>
                    <a:gd name="connsiteX69" fmla="*/ 9643 w 10000"/>
                    <a:gd name="connsiteY69" fmla="*/ 7333 h 10000"/>
                    <a:gd name="connsiteX70" fmla="*/ 10000 w 10000"/>
                    <a:gd name="connsiteY70" fmla="*/ 7630 h 10000"/>
                    <a:gd name="connsiteX71" fmla="*/ 10000 w 10000"/>
                    <a:gd name="connsiteY71" fmla="*/ 7259 h 10000"/>
                    <a:gd name="connsiteX72" fmla="*/ 9738 w 10000"/>
                    <a:gd name="connsiteY72" fmla="*/ 6963 h 10000"/>
                    <a:gd name="connsiteX0" fmla="*/ 9738 w 10000"/>
                    <a:gd name="connsiteY0" fmla="*/ 6963 h 10000"/>
                    <a:gd name="connsiteX1" fmla="*/ 9381 w 10000"/>
                    <a:gd name="connsiteY1" fmla="*/ 6741 h 10000"/>
                    <a:gd name="connsiteX2" fmla="*/ 9022 w 10000"/>
                    <a:gd name="connsiteY2" fmla="*/ 6593 h 10000"/>
                    <a:gd name="connsiteX3" fmla="*/ 8141 w 10000"/>
                    <a:gd name="connsiteY3" fmla="*/ 6222 h 10000"/>
                    <a:gd name="connsiteX4" fmla="*/ 7258 w 10000"/>
                    <a:gd name="connsiteY4" fmla="*/ 5852 h 10000"/>
                    <a:gd name="connsiteX5" fmla="*/ 7428 w 10000"/>
                    <a:gd name="connsiteY5" fmla="*/ 5704 h 10000"/>
                    <a:gd name="connsiteX6" fmla="*/ 7343 w 10000"/>
                    <a:gd name="connsiteY6" fmla="*/ 5556 h 10000"/>
                    <a:gd name="connsiteX7" fmla="*/ 7079 w 10000"/>
                    <a:gd name="connsiteY7" fmla="*/ 5407 h 10000"/>
                    <a:gd name="connsiteX8" fmla="*/ 6723 w 10000"/>
                    <a:gd name="connsiteY8" fmla="*/ 5481 h 10000"/>
                    <a:gd name="connsiteX9" fmla="*/ 6187 w 10000"/>
                    <a:gd name="connsiteY9" fmla="*/ 5481 h 10000"/>
                    <a:gd name="connsiteX10" fmla="*/ 5746 w 10000"/>
                    <a:gd name="connsiteY10" fmla="*/ 5259 h 10000"/>
                    <a:gd name="connsiteX11" fmla="*/ 5305 w 10000"/>
                    <a:gd name="connsiteY11" fmla="*/ 4889 h 10000"/>
                    <a:gd name="connsiteX12" fmla="*/ 5042 w 10000"/>
                    <a:gd name="connsiteY12" fmla="*/ 4519 h 10000"/>
                    <a:gd name="connsiteX13" fmla="*/ 4779 w 10000"/>
                    <a:gd name="connsiteY13" fmla="*/ 4148 h 10000"/>
                    <a:gd name="connsiteX14" fmla="*/ 4337 w 10000"/>
                    <a:gd name="connsiteY14" fmla="*/ 3778 h 10000"/>
                    <a:gd name="connsiteX15" fmla="*/ 3445 w 10000"/>
                    <a:gd name="connsiteY15" fmla="*/ 3185 h 10000"/>
                    <a:gd name="connsiteX16" fmla="*/ 3098 w 10000"/>
                    <a:gd name="connsiteY16" fmla="*/ 2741 h 10000"/>
                    <a:gd name="connsiteX17" fmla="*/ 3098 w 10000"/>
                    <a:gd name="connsiteY17" fmla="*/ 2593 h 10000"/>
                    <a:gd name="connsiteX18" fmla="*/ 3268 w 10000"/>
                    <a:gd name="connsiteY18" fmla="*/ 2370 h 10000"/>
                    <a:gd name="connsiteX19" fmla="*/ 3362 w 10000"/>
                    <a:gd name="connsiteY19" fmla="*/ 2222 h 10000"/>
                    <a:gd name="connsiteX20" fmla="*/ 3268 w 10000"/>
                    <a:gd name="connsiteY20" fmla="*/ 2074 h 10000"/>
                    <a:gd name="connsiteX21" fmla="*/ 3183 w 10000"/>
                    <a:gd name="connsiteY21" fmla="*/ 2000 h 10000"/>
                    <a:gd name="connsiteX22" fmla="*/ 3183 w 10000"/>
                    <a:gd name="connsiteY22" fmla="*/ 1852 h 10000"/>
                    <a:gd name="connsiteX23" fmla="*/ 3445 w 10000"/>
                    <a:gd name="connsiteY23" fmla="*/ 1704 h 10000"/>
                    <a:gd name="connsiteX24" fmla="*/ 4337 w 10000"/>
                    <a:gd name="connsiteY24" fmla="*/ 1407 h 10000"/>
                    <a:gd name="connsiteX25" fmla="*/ 4421 w 10000"/>
                    <a:gd name="connsiteY25" fmla="*/ 1333 h 10000"/>
                    <a:gd name="connsiteX26" fmla="*/ 4337 w 10000"/>
                    <a:gd name="connsiteY26" fmla="*/ 815 h 10000"/>
                    <a:gd name="connsiteX27" fmla="*/ 4421 w 10000"/>
                    <a:gd name="connsiteY27" fmla="*/ 519 h 10000"/>
                    <a:gd name="connsiteX28" fmla="*/ 3183 w 10000"/>
                    <a:gd name="connsiteY28" fmla="*/ 222 h 10000"/>
                    <a:gd name="connsiteX29" fmla="*/ 3004 w 10000"/>
                    <a:gd name="connsiteY29" fmla="*/ 0 h 10000"/>
                    <a:gd name="connsiteX30" fmla="*/ 2206 w 10000"/>
                    <a:gd name="connsiteY30" fmla="*/ 74 h 10000"/>
                    <a:gd name="connsiteX31" fmla="*/ 1859 w 10000"/>
                    <a:gd name="connsiteY31" fmla="*/ 370 h 10000"/>
                    <a:gd name="connsiteX32" fmla="*/ 1502 w 10000"/>
                    <a:gd name="connsiteY32" fmla="*/ 296 h 10000"/>
                    <a:gd name="connsiteX33" fmla="*/ 1324 w 10000"/>
                    <a:gd name="connsiteY33" fmla="*/ 593 h 10000"/>
                    <a:gd name="connsiteX34" fmla="*/ 967 w 10000"/>
                    <a:gd name="connsiteY34" fmla="*/ 593 h 10000"/>
                    <a:gd name="connsiteX35" fmla="*/ 704 w 10000"/>
                    <a:gd name="connsiteY35" fmla="*/ 741 h 10000"/>
                    <a:gd name="connsiteX36" fmla="*/ 261 w 10000"/>
                    <a:gd name="connsiteY36" fmla="*/ 667 h 10000"/>
                    <a:gd name="connsiteX37" fmla="*/ 0 w 10000"/>
                    <a:gd name="connsiteY37" fmla="*/ 1407 h 10000"/>
                    <a:gd name="connsiteX38" fmla="*/ 1145 w 10000"/>
                    <a:gd name="connsiteY38" fmla="*/ 3926 h 10000"/>
                    <a:gd name="connsiteX39" fmla="*/ 1408 w 10000"/>
                    <a:gd name="connsiteY39" fmla="*/ 4370 h 10000"/>
                    <a:gd name="connsiteX40" fmla="*/ 1502 w 10000"/>
                    <a:gd name="connsiteY40" fmla="*/ 4593 h 10000"/>
                    <a:gd name="connsiteX41" fmla="*/ 1765 w 10000"/>
                    <a:gd name="connsiteY41" fmla="*/ 4741 h 10000"/>
                    <a:gd name="connsiteX42" fmla="*/ 2122 w 10000"/>
                    <a:gd name="connsiteY42" fmla="*/ 5111 h 10000"/>
                    <a:gd name="connsiteX43" fmla="*/ 6985 w 10000"/>
                    <a:gd name="connsiteY43" fmla="*/ 7778 h 10000"/>
                    <a:gd name="connsiteX44" fmla="*/ 7343 w 10000"/>
                    <a:gd name="connsiteY44" fmla="*/ 7926 h 10000"/>
                    <a:gd name="connsiteX45" fmla="*/ 7522 w 10000"/>
                    <a:gd name="connsiteY45" fmla="*/ 8370 h 10000"/>
                    <a:gd name="connsiteX46" fmla="*/ 7878 w 10000"/>
                    <a:gd name="connsiteY46" fmla="*/ 9111 h 10000"/>
                    <a:gd name="connsiteX47" fmla="*/ 7606 w 10000"/>
                    <a:gd name="connsiteY47" fmla="*/ 9111 h 10000"/>
                    <a:gd name="connsiteX48" fmla="*/ 7428 w 10000"/>
                    <a:gd name="connsiteY48" fmla="*/ 9259 h 10000"/>
                    <a:gd name="connsiteX49" fmla="*/ 7428 w 10000"/>
                    <a:gd name="connsiteY49" fmla="*/ 9407 h 10000"/>
                    <a:gd name="connsiteX50" fmla="*/ 7343 w 10000"/>
                    <a:gd name="connsiteY50" fmla="*/ 9630 h 10000"/>
                    <a:gd name="connsiteX51" fmla="*/ 7258 w 10000"/>
                    <a:gd name="connsiteY51" fmla="*/ 9778 h 10000"/>
                    <a:gd name="connsiteX52" fmla="*/ 7428 w 10000"/>
                    <a:gd name="connsiteY52" fmla="*/ 9926 h 10000"/>
                    <a:gd name="connsiteX53" fmla="*/ 7606 w 10000"/>
                    <a:gd name="connsiteY53" fmla="*/ 10000 h 10000"/>
                    <a:gd name="connsiteX54" fmla="*/ 7878 w 10000"/>
                    <a:gd name="connsiteY54" fmla="*/ 9926 h 10000"/>
                    <a:gd name="connsiteX55" fmla="*/ 8047 w 10000"/>
                    <a:gd name="connsiteY55" fmla="*/ 9630 h 10000"/>
                    <a:gd name="connsiteX56" fmla="*/ 8225 w 10000"/>
                    <a:gd name="connsiteY56" fmla="*/ 9259 h 10000"/>
                    <a:gd name="connsiteX57" fmla="*/ 8403 w 10000"/>
                    <a:gd name="connsiteY57" fmla="*/ 8889 h 10000"/>
                    <a:gd name="connsiteX58" fmla="*/ 8844 w 10000"/>
                    <a:gd name="connsiteY58" fmla="*/ 8815 h 10000"/>
                    <a:gd name="connsiteX59" fmla="*/ 8844 w 10000"/>
                    <a:gd name="connsiteY59" fmla="*/ 8370 h 10000"/>
                    <a:gd name="connsiteX60" fmla="*/ 8666 w 10000"/>
                    <a:gd name="connsiteY60" fmla="*/ 8222 h 10000"/>
                    <a:gd name="connsiteX61" fmla="*/ 8403 w 10000"/>
                    <a:gd name="connsiteY61" fmla="*/ 8148 h 10000"/>
                    <a:gd name="connsiteX62" fmla="*/ 8141 w 10000"/>
                    <a:gd name="connsiteY62" fmla="*/ 8000 h 10000"/>
                    <a:gd name="connsiteX63" fmla="*/ 8047 w 10000"/>
                    <a:gd name="connsiteY63" fmla="*/ 7852 h 10000"/>
                    <a:gd name="connsiteX64" fmla="*/ 8225 w 10000"/>
                    <a:gd name="connsiteY64" fmla="*/ 7407 h 10000"/>
                    <a:gd name="connsiteX65" fmla="*/ 8403 w 10000"/>
                    <a:gd name="connsiteY65" fmla="*/ 7185 h 10000"/>
                    <a:gd name="connsiteX66" fmla="*/ 8582 w 10000"/>
                    <a:gd name="connsiteY66" fmla="*/ 7111 h 10000"/>
                    <a:gd name="connsiteX67" fmla="*/ 9202 w 10000"/>
                    <a:gd name="connsiteY67" fmla="*/ 7185 h 10000"/>
                    <a:gd name="connsiteX68" fmla="*/ 9643 w 10000"/>
                    <a:gd name="connsiteY68" fmla="*/ 7333 h 10000"/>
                    <a:gd name="connsiteX69" fmla="*/ 10000 w 10000"/>
                    <a:gd name="connsiteY69" fmla="*/ 7630 h 10000"/>
                    <a:gd name="connsiteX70" fmla="*/ 10000 w 10000"/>
                    <a:gd name="connsiteY70" fmla="*/ 7259 h 10000"/>
                    <a:gd name="connsiteX71" fmla="*/ 9738 w 10000"/>
                    <a:gd name="connsiteY71" fmla="*/ 6963 h 10000"/>
                    <a:gd name="connsiteX0" fmla="*/ 9738 w 10000"/>
                    <a:gd name="connsiteY0" fmla="*/ 6963 h 10000"/>
                    <a:gd name="connsiteX1" fmla="*/ 9381 w 10000"/>
                    <a:gd name="connsiteY1" fmla="*/ 6741 h 10000"/>
                    <a:gd name="connsiteX2" fmla="*/ 9022 w 10000"/>
                    <a:gd name="connsiteY2" fmla="*/ 6593 h 10000"/>
                    <a:gd name="connsiteX3" fmla="*/ 8141 w 10000"/>
                    <a:gd name="connsiteY3" fmla="*/ 6222 h 10000"/>
                    <a:gd name="connsiteX4" fmla="*/ 7258 w 10000"/>
                    <a:gd name="connsiteY4" fmla="*/ 5852 h 10000"/>
                    <a:gd name="connsiteX5" fmla="*/ 7428 w 10000"/>
                    <a:gd name="connsiteY5" fmla="*/ 5704 h 10000"/>
                    <a:gd name="connsiteX6" fmla="*/ 7343 w 10000"/>
                    <a:gd name="connsiteY6" fmla="*/ 5556 h 10000"/>
                    <a:gd name="connsiteX7" fmla="*/ 7079 w 10000"/>
                    <a:gd name="connsiteY7" fmla="*/ 5407 h 10000"/>
                    <a:gd name="connsiteX8" fmla="*/ 6723 w 10000"/>
                    <a:gd name="connsiteY8" fmla="*/ 5481 h 10000"/>
                    <a:gd name="connsiteX9" fmla="*/ 6187 w 10000"/>
                    <a:gd name="connsiteY9" fmla="*/ 5481 h 10000"/>
                    <a:gd name="connsiteX10" fmla="*/ 5746 w 10000"/>
                    <a:gd name="connsiteY10" fmla="*/ 5259 h 10000"/>
                    <a:gd name="connsiteX11" fmla="*/ 5305 w 10000"/>
                    <a:gd name="connsiteY11" fmla="*/ 4889 h 10000"/>
                    <a:gd name="connsiteX12" fmla="*/ 5042 w 10000"/>
                    <a:gd name="connsiteY12" fmla="*/ 4519 h 10000"/>
                    <a:gd name="connsiteX13" fmla="*/ 4779 w 10000"/>
                    <a:gd name="connsiteY13" fmla="*/ 4148 h 10000"/>
                    <a:gd name="connsiteX14" fmla="*/ 4337 w 10000"/>
                    <a:gd name="connsiteY14" fmla="*/ 3778 h 10000"/>
                    <a:gd name="connsiteX15" fmla="*/ 3445 w 10000"/>
                    <a:gd name="connsiteY15" fmla="*/ 3185 h 10000"/>
                    <a:gd name="connsiteX16" fmla="*/ 3098 w 10000"/>
                    <a:gd name="connsiteY16" fmla="*/ 2741 h 10000"/>
                    <a:gd name="connsiteX17" fmla="*/ 3098 w 10000"/>
                    <a:gd name="connsiteY17" fmla="*/ 2593 h 10000"/>
                    <a:gd name="connsiteX18" fmla="*/ 3268 w 10000"/>
                    <a:gd name="connsiteY18" fmla="*/ 2370 h 10000"/>
                    <a:gd name="connsiteX19" fmla="*/ 3362 w 10000"/>
                    <a:gd name="connsiteY19" fmla="*/ 2222 h 10000"/>
                    <a:gd name="connsiteX20" fmla="*/ 3268 w 10000"/>
                    <a:gd name="connsiteY20" fmla="*/ 2074 h 10000"/>
                    <a:gd name="connsiteX21" fmla="*/ 3183 w 10000"/>
                    <a:gd name="connsiteY21" fmla="*/ 2000 h 10000"/>
                    <a:gd name="connsiteX22" fmla="*/ 3183 w 10000"/>
                    <a:gd name="connsiteY22" fmla="*/ 1852 h 10000"/>
                    <a:gd name="connsiteX23" fmla="*/ 3445 w 10000"/>
                    <a:gd name="connsiteY23" fmla="*/ 1704 h 10000"/>
                    <a:gd name="connsiteX24" fmla="*/ 4337 w 10000"/>
                    <a:gd name="connsiteY24" fmla="*/ 1407 h 10000"/>
                    <a:gd name="connsiteX25" fmla="*/ 4421 w 10000"/>
                    <a:gd name="connsiteY25" fmla="*/ 1333 h 10000"/>
                    <a:gd name="connsiteX26" fmla="*/ 4337 w 10000"/>
                    <a:gd name="connsiteY26" fmla="*/ 815 h 10000"/>
                    <a:gd name="connsiteX27" fmla="*/ 4421 w 10000"/>
                    <a:gd name="connsiteY27" fmla="*/ 519 h 10000"/>
                    <a:gd name="connsiteX28" fmla="*/ 3183 w 10000"/>
                    <a:gd name="connsiteY28" fmla="*/ 222 h 10000"/>
                    <a:gd name="connsiteX29" fmla="*/ 3004 w 10000"/>
                    <a:gd name="connsiteY29" fmla="*/ 0 h 10000"/>
                    <a:gd name="connsiteX30" fmla="*/ 2206 w 10000"/>
                    <a:gd name="connsiteY30" fmla="*/ 74 h 10000"/>
                    <a:gd name="connsiteX31" fmla="*/ 1859 w 10000"/>
                    <a:gd name="connsiteY31" fmla="*/ 370 h 10000"/>
                    <a:gd name="connsiteX32" fmla="*/ 1502 w 10000"/>
                    <a:gd name="connsiteY32" fmla="*/ 296 h 10000"/>
                    <a:gd name="connsiteX33" fmla="*/ 1324 w 10000"/>
                    <a:gd name="connsiteY33" fmla="*/ 593 h 10000"/>
                    <a:gd name="connsiteX34" fmla="*/ 967 w 10000"/>
                    <a:gd name="connsiteY34" fmla="*/ 593 h 10000"/>
                    <a:gd name="connsiteX35" fmla="*/ 704 w 10000"/>
                    <a:gd name="connsiteY35" fmla="*/ 741 h 10000"/>
                    <a:gd name="connsiteX36" fmla="*/ 261 w 10000"/>
                    <a:gd name="connsiteY36" fmla="*/ 667 h 10000"/>
                    <a:gd name="connsiteX37" fmla="*/ 0 w 10000"/>
                    <a:gd name="connsiteY37" fmla="*/ 1407 h 10000"/>
                    <a:gd name="connsiteX38" fmla="*/ 1408 w 10000"/>
                    <a:gd name="connsiteY38" fmla="*/ 4370 h 10000"/>
                    <a:gd name="connsiteX39" fmla="*/ 1502 w 10000"/>
                    <a:gd name="connsiteY39" fmla="*/ 4593 h 10000"/>
                    <a:gd name="connsiteX40" fmla="*/ 1765 w 10000"/>
                    <a:gd name="connsiteY40" fmla="*/ 4741 h 10000"/>
                    <a:gd name="connsiteX41" fmla="*/ 2122 w 10000"/>
                    <a:gd name="connsiteY41" fmla="*/ 5111 h 10000"/>
                    <a:gd name="connsiteX42" fmla="*/ 6985 w 10000"/>
                    <a:gd name="connsiteY42" fmla="*/ 7778 h 10000"/>
                    <a:gd name="connsiteX43" fmla="*/ 7343 w 10000"/>
                    <a:gd name="connsiteY43" fmla="*/ 7926 h 10000"/>
                    <a:gd name="connsiteX44" fmla="*/ 7522 w 10000"/>
                    <a:gd name="connsiteY44" fmla="*/ 8370 h 10000"/>
                    <a:gd name="connsiteX45" fmla="*/ 7878 w 10000"/>
                    <a:gd name="connsiteY45" fmla="*/ 9111 h 10000"/>
                    <a:gd name="connsiteX46" fmla="*/ 7606 w 10000"/>
                    <a:gd name="connsiteY46" fmla="*/ 9111 h 10000"/>
                    <a:gd name="connsiteX47" fmla="*/ 7428 w 10000"/>
                    <a:gd name="connsiteY47" fmla="*/ 9259 h 10000"/>
                    <a:gd name="connsiteX48" fmla="*/ 7428 w 10000"/>
                    <a:gd name="connsiteY48" fmla="*/ 9407 h 10000"/>
                    <a:gd name="connsiteX49" fmla="*/ 7343 w 10000"/>
                    <a:gd name="connsiteY49" fmla="*/ 9630 h 10000"/>
                    <a:gd name="connsiteX50" fmla="*/ 7258 w 10000"/>
                    <a:gd name="connsiteY50" fmla="*/ 9778 h 10000"/>
                    <a:gd name="connsiteX51" fmla="*/ 7428 w 10000"/>
                    <a:gd name="connsiteY51" fmla="*/ 9926 h 10000"/>
                    <a:gd name="connsiteX52" fmla="*/ 7606 w 10000"/>
                    <a:gd name="connsiteY52" fmla="*/ 10000 h 10000"/>
                    <a:gd name="connsiteX53" fmla="*/ 7878 w 10000"/>
                    <a:gd name="connsiteY53" fmla="*/ 9926 h 10000"/>
                    <a:gd name="connsiteX54" fmla="*/ 8047 w 10000"/>
                    <a:gd name="connsiteY54" fmla="*/ 9630 h 10000"/>
                    <a:gd name="connsiteX55" fmla="*/ 8225 w 10000"/>
                    <a:gd name="connsiteY55" fmla="*/ 9259 h 10000"/>
                    <a:gd name="connsiteX56" fmla="*/ 8403 w 10000"/>
                    <a:gd name="connsiteY56" fmla="*/ 8889 h 10000"/>
                    <a:gd name="connsiteX57" fmla="*/ 8844 w 10000"/>
                    <a:gd name="connsiteY57" fmla="*/ 8815 h 10000"/>
                    <a:gd name="connsiteX58" fmla="*/ 8844 w 10000"/>
                    <a:gd name="connsiteY58" fmla="*/ 8370 h 10000"/>
                    <a:gd name="connsiteX59" fmla="*/ 8666 w 10000"/>
                    <a:gd name="connsiteY59" fmla="*/ 8222 h 10000"/>
                    <a:gd name="connsiteX60" fmla="*/ 8403 w 10000"/>
                    <a:gd name="connsiteY60" fmla="*/ 8148 h 10000"/>
                    <a:gd name="connsiteX61" fmla="*/ 8141 w 10000"/>
                    <a:gd name="connsiteY61" fmla="*/ 8000 h 10000"/>
                    <a:gd name="connsiteX62" fmla="*/ 8047 w 10000"/>
                    <a:gd name="connsiteY62" fmla="*/ 7852 h 10000"/>
                    <a:gd name="connsiteX63" fmla="*/ 8225 w 10000"/>
                    <a:gd name="connsiteY63" fmla="*/ 7407 h 10000"/>
                    <a:gd name="connsiteX64" fmla="*/ 8403 w 10000"/>
                    <a:gd name="connsiteY64" fmla="*/ 7185 h 10000"/>
                    <a:gd name="connsiteX65" fmla="*/ 8582 w 10000"/>
                    <a:gd name="connsiteY65" fmla="*/ 7111 h 10000"/>
                    <a:gd name="connsiteX66" fmla="*/ 9202 w 10000"/>
                    <a:gd name="connsiteY66" fmla="*/ 7185 h 10000"/>
                    <a:gd name="connsiteX67" fmla="*/ 9643 w 10000"/>
                    <a:gd name="connsiteY67" fmla="*/ 7333 h 10000"/>
                    <a:gd name="connsiteX68" fmla="*/ 10000 w 10000"/>
                    <a:gd name="connsiteY68" fmla="*/ 7630 h 10000"/>
                    <a:gd name="connsiteX69" fmla="*/ 10000 w 10000"/>
                    <a:gd name="connsiteY69" fmla="*/ 7259 h 10000"/>
                    <a:gd name="connsiteX70" fmla="*/ 9738 w 10000"/>
                    <a:gd name="connsiteY70" fmla="*/ 6963 h 10000"/>
                    <a:gd name="connsiteX0" fmla="*/ 9738 w 10000"/>
                    <a:gd name="connsiteY0" fmla="*/ 6963 h 10000"/>
                    <a:gd name="connsiteX1" fmla="*/ 9381 w 10000"/>
                    <a:gd name="connsiteY1" fmla="*/ 6741 h 10000"/>
                    <a:gd name="connsiteX2" fmla="*/ 9022 w 10000"/>
                    <a:gd name="connsiteY2" fmla="*/ 6593 h 10000"/>
                    <a:gd name="connsiteX3" fmla="*/ 8141 w 10000"/>
                    <a:gd name="connsiteY3" fmla="*/ 6222 h 10000"/>
                    <a:gd name="connsiteX4" fmla="*/ 7258 w 10000"/>
                    <a:gd name="connsiteY4" fmla="*/ 5852 h 10000"/>
                    <a:gd name="connsiteX5" fmla="*/ 7428 w 10000"/>
                    <a:gd name="connsiteY5" fmla="*/ 5704 h 10000"/>
                    <a:gd name="connsiteX6" fmla="*/ 7343 w 10000"/>
                    <a:gd name="connsiteY6" fmla="*/ 5556 h 10000"/>
                    <a:gd name="connsiteX7" fmla="*/ 7079 w 10000"/>
                    <a:gd name="connsiteY7" fmla="*/ 5407 h 10000"/>
                    <a:gd name="connsiteX8" fmla="*/ 6723 w 10000"/>
                    <a:gd name="connsiteY8" fmla="*/ 5481 h 10000"/>
                    <a:gd name="connsiteX9" fmla="*/ 6187 w 10000"/>
                    <a:gd name="connsiteY9" fmla="*/ 5481 h 10000"/>
                    <a:gd name="connsiteX10" fmla="*/ 5746 w 10000"/>
                    <a:gd name="connsiteY10" fmla="*/ 5259 h 10000"/>
                    <a:gd name="connsiteX11" fmla="*/ 5305 w 10000"/>
                    <a:gd name="connsiteY11" fmla="*/ 4889 h 10000"/>
                    <a:gd name="connsiteX12" fmla="*/ 5042 w 10000"/>
                    <a:gd name="connsiteY12" fmla="*/ 4519 h 10000"/>
                    <a:gd name="connsiteX13" fmla="*/ 4779 w 10000"/>
                    <a:gd name="connsiteY13" fmla="*/ 4148 h 10000"/>
                    <a:gd name="connsiteX14" fmla="*/ 4337 w 10000"/>
                    <a:gd name="connsiteY14" fmla="*/ 3778 h 10000"/>
                    <a:gd name="connsiteX15" fmla="*/ 3445 w 10000"/>
                    <a:gd name="connsiteY15" fmla="*/ 3185 h 10000"/>
                    <a:gd name="connsiteX16" fmla="*/ 3098 w 10000"/>
                    <a:gd name="connsiteY16" fmla="*/ 2741 h 10000"/>
                    <a:gd name="connsiteX17" fmla="*/ 3098 w 10000"/>
                    <a:gd name="connsiteY17" fmla="*/ 2593 h 10000"/>
                    <a:gd name="connsiteX18" fmla="*/ 3268 w 10000"/>
                    <a:gd name="connsiteY18" fmla="*/ 2370 h 10000"/>
                    <a:gd name="connsiteX19" fmla="*/ 3362 w 10000"/>
                    <a:gd name="connsiteY19" fmla="*/ 2222 h 10000"/>
                    <a:gd name="connsiteX20" fmla="*/ 3268 w 10000"/>
                    <a:gd name="connsiteY20" fmla="*/ 2074 h 10000"/>
                    <a:gd name="connsiteX21" fmla="*/ 3183 w 10000"/>
                    <a:gd name="connsiteY21" fmla="*/ 2000 h 10000"/>
                    <a:gd name="connsiteX22" fmla="*/ 3183 w 10000"/>
                    <a:gd name="connsiteY22" fmla="*/ 1852 h 10000"/>
                    <a:gd name="connsiteX23" fmla="*/ 3445 w 10000"/>
                    <a:gd name="connsiteY23" fmla="*/ 1704 h 10000"/>
                    <a:gd name="connsiteX24" fmla="*/ 4337 w 10000"/>
                    <a:gd name="connsiteY24" fmla="*/ 1407 h 10000"/>
                    <a:gd name="connsiteX25" fmla="*/ 4421 w 10000"/>
                    <a:gd name="connsiteY25" fmla="*/ 1333 h 10000"/>
                    <a:gd name="connsiteX26" fmla="*/ 4337 w 10000"/>
                    <a:gd name="connsiteY26" fmla="*/ 815 h 10000"/>
                    <a:gd name="connsiteX27" fmla="*/ 4421 w 10000"/>
                    <a:gd name="connsiteY27" fmla="*/ 519 h 10000"/>
                    <a:gd name="connsiteX28" fmla="*/ 3183 w 10000"/>
                    <a:gd name="connsiteY28" fmla="*/ 222 h 10000"/>
                    <a:gd name="connsiteX29" fmla="*/ 3004 w 10000"/>
                    <a:gd name="connsiteY29" fmla="*/ 0 h 10000"/>
                    <a:gd name="connsiteX30" fmla="*/ 2206 w 10000"/>
                    <a:gd name="connsiteY30" fmla="*/ 74 h 10000"/>
                    <a:gd name="connsiteX31" fmla="*/ 1859 w 10000"/>
                    <a:gd name="connsiteY31" fmla="*/ 370 h 10000"/>
                    <a:gd name="connsiteX32" fmla="*/ 1502 w 10000"/>
                    <a:gd name="connsiteY32" fmla="*/ 296 h 10000"/>
                    <a:gd name="connsiteX33" fmla="*/ 1324 w 10000"/>
                    <a:gd name="connsiteY33" fmla="*/ 593 h 10000"/>
                    <a:gd name="connsiteX34" fmla="*/ 967 w 10000"/>
                    <a:gd name="connsiteY34" fmla="*/ 593 h 10000"/>
                    <a:gd name="connsiteX35" fmla="*/ 704 w 10000"/>
                    <a:gd name="connsiteY35" fmla="*/ 741 h 10000"/>
                    <a:gd name="connsiteX36" fmla="*/ 261 w 10000"/>
                    <a:gd name="connsiteY36" fmla="*/ 667 h 10000"/>
                    <a:gd name="connsiteX37" fmla="*/ 0 w 10000"/>
                    <a:gd name="connsiteY37" fmla="*/ 1407 h 10000"/>
                    <a:gd name="connsiteX38" fmla="*/ 1408 w 10000"/>
                    <a:gd name="connsiteY38" fmla="*/ 4370 h 10000"/>
                    <a:gd name="connsiteX39" fmla="*/ 1765 w 10000"/>
                    <a:gd name="connsiteY39" fmla="*/ 4741 h 10000"/>
                    <a:gd name="connsiteX40" fmla="*/ 2122 w 10000"/>
                    <a:gd name="connsiteY40" fmla="*/ 5111 h 10000"/>
                    <a:gd name="connsiteX41" fmla="*/ 6985 w 10000"/>
                    <a:gd name="connsiteY41" fmla="*/ 7778 h 10000"/>
                    <a:gd name="connsiteX42" fmla="*/ 7343 w 10000"/>
                    <a:gd name="connsiteY42" fmla="*/ 7926 h 10000"/>
                    <a:gd name="connsiteX43" fmla="*/ 7522 w 10000"/>
                    <a:gd name="connsiteY43" fmla="*/ 8370 h 10000"/>
                    <a:gd name="connsiteX44" fmla="*/ 7878 w 10000"/>
                    <a:gd name="connsiteY44" fmla="*/ 9111 h 10000"/>
                    <a:gd name="connsiteX45" fmla="*/ 7606 w 10000"/>
                    <a:gd name="connsiteY45" fmla="*/ 9111 h 10000"/>
                    <a:gd name="connsiteX46" fmla="*/ 7428 w 10000"/>
                    <a:gd name="connsiteY46" fmla="*/ 9259 h 10000"/>
                    <a:gd name="connsiteX47" fmla="*/ 7428 w 10000"/>
                    <a:gd name="connsiteY47" fmla="*/ 9407 h 10000"/>
                    <a:gd name="connsiteX48" fmla="*/ 7343 w 10000"/>
                    <a:gd name="connsiteY48" fmla="*/ 9630 h 10000"/>
                    <a:gd name="connsiteX49" fmla="*/ 7258 w 10000"/>
                    <a:gd name="connsiteY49" fmla="*/ 9778 h 10000"/>
                    <a:gd name="connsiteX50" fmla="*/ 7428 w 10000"/>
                    <a:gd name="connsiteY50" fmla="*/ 9926 h 10000"/>
                    <a:gd name="connsiteX51" fmla="*/ 7606 w 10000"/>
                    <a:gd name="connsiteY51" fmla="*/ 10000 h 10000"/>
                    <a:gd name="connsiteX52" fmla="*/ 7878 w 10000"/>
                    <a:gd name="connsiteY52" fmla="*/ 9926 h 10000"/>
                    <a:gd name="connsiteX53" fmla="*/ 8047 w 10000"/>
                    <a:gd name="connsiteY53" fmla="*/ 9630 h 10000"/>
                    <a:gd name="connsiteX54" fmla="*/ 8225 w 10000"/>
                    <a:gd name="connsiteY54" fmla="*/ 9259 h 10000"/>
                    <a:gd name="connsiteX55" fmla="*/ 8403 w 10000"/>
                    <a:gd name="connsiteY55" fmla="*/ 8889 h 10000"/>
                    <a:gd name="connsiteX56" fmla="*/ 8844 w 10000"/>
                    <a:gd name="connsiteY56" fmla="*/ 8815 h 10000"/>
                    <a:gd name="connsiteX57" fmla="*/ 8844 w 10000"/>
                    <a:gd name="connsiteY57" fmla="*/ 8370 h 10000"/>
                    <a:gd name="connsiteX58" fmla="*/ 8666 w 10000"/>
                    <a:gd name="connsiteY58" fmla="*/ 8222 h 10000"/>
                    <a:gd name="connsiteX59" fmla="*/ 8403 w 10000"/>
                    <a:gd name="connsiteY59" fmla="*/ 8148 h 10000"/>
                    <a:gd name="connsiteX60" fmla="*/ 8141 w 10000"/>
                    <a:gd name="connsiteY60" fmla="*/ 8000 h 10000"/>
                    <a:gd name="connsiteX61" fmla="*/ 8047 w 10000"/>
                    <a:gd name="connsiteY61" fmla="*/ 7852 h 10000"/>
                    <a:gd name="connsiteX62" fmla="*/ 8225 w 10000"/>
                    <a:gd name="connsiteY62" fmla="*/ 7407 h 10000"/>
                    <a:gd name="connsiteX63" fmla="*/ 8403 w 10000"/>
                    <a:gd name="connsiteY63" fmla="*/ 7185 h 10000"/>
                    <a:gd name="connsiteX64" fmla="*/ 8582 w 10000"/>
                    <a:gd name="connsiteY64" fmla="*/ 7111 h 10000"/>
                    <a:gd name="connsiteX65" fmla="*/ 9202 w 10000"/>
                    <a:gd name="connsiteY65" fmla="*/ 7185 h 10000"/>
                    <a:gd name="connsiteX66" fmla="*/ 9643 w 10000"/>
                    <a:gd name="connsiteY66" fmla="*/ 7333 h 10000"/>
                    <a:gd name="connsiteX67" fmla="*/ 10000 w 10000"/>
                    <a:gd name="connsiteY67" fmla="*/ 7630 h 10000"/>
                    <a:gd name="connsiteX68" fmla="*/ 10000 w 10000"/>
                    <a:gd name="connsiteY68" fmla="*/ 7259 h 10000"/>
                    <a:gd name="connsiteX69" fmla="*/ 9738 w 10000"/>
                    <a:gd name="connsiteY69" fmla="*/ 6963 h 10000"/>
                    <a:gd name="connsiteX0" fmla="*/ 9738 w 10000"/>
                    <a:gd name="connsiteY0" fmla="*/ 6963 h 10000"/>
                    <a:gd name="connsiteX1" fmla="*/ 9381 w 10000"/>
                    <a:gd name="connsiteY1" fmla="*/ 6741 h 10000"/>
                    <a:gd name="connsiteX2" fmla="*/ 9022 w 10000"/>
                    <a:gd name="connsiteY2" fmla="*/ 6593 h 10000"/>
                    <a:gd name="connsiteX3" fmla="*/ 8141 w 10000"/>
                    <a:gd name="connsiteY3" fmla="*/ 6222 h 10000"/>
                    <a:gd name="connsiteX4" fmla="*/ 7258 w 10000"/>
                    <a:gd name="connsiteY4" fmla="*/ 5852 h 10000"/>
                    <a:gd name="connsiteX5" fmla="*/ 7428 w 10000"/>
                    <a:gd name="connsiteY5" fmla="*/ 5704 h 10000"/>
                    <a:gd name="connsiteX6" fmla="*/ 7343 w 10000"/>
                    <a:gd name="connsiteY6" fmla="*/ 5556 h 10000"/>
                    <a:gd name="connsiteX7" fmla="*/ 7079 w 10000"/>
                    <a:gd name="connsiteY7" fmla="*/ 5407 h 10000"/>
                    <a:gd name="connsiteX8" fmla="*/ 6723 w 10000"/>
                    <a:gd name="connsiteY8" fmla="*/ 5481 h 10000"/>
                    <a:gd name="connsiteX9" fmla="*/ 6187 w 10000"/>
                    <a:gd name="connsiteY9" fmla="*/ 5481 h 10000"/>
                    <a:gd name="connsiteX10" fmla="*/ 5746 w 10000"/>
                    <a:gd name="connsiteY10" fmla="*/ 5259 h 10000"/>
                    <a:gd name="connsiteX11" fmla="*/ 5305 w 10000"/>
                    <a:gd name="connsiteY11" fmla="*/ 4889 h 10000"/>
                    <a:gd name="connsiteX12" fmla="*/ 5042 w 10000"/>
                    <a:gd name="connsiteY12" fmla="*/ 4519 h 10000"/>
                    <a:gd name="connsiteX13" fmla="*/ 4779 w 10000"/>
                    <a:gd name="connsiteY13" fmla="*/ 4148 h 10000"/>
                    <a:gd name="connsiteX14" fmla="*/ 4337 w 10000"/>
                    <a:gd name="connsiteY14" fmla="*/ 3778 h 10000"/>
                    <a:gd name="connsiteX15" fmla="*/ 3445 w 10000"/>
                    <a:gd name="connsiteY15" fmla="*/ 3185 h 10000"/>
                    <a:gd name="connsiteX16" fmla="*/ 3098 w 10000"/>
                    <a:gd name="connsiteY16" fmla="*/ 2741 h 10000"/>
                    <a:gd name="connsiteX17" fmla="*/ 3098 w 10000"/>
                    <a:gd name="connsiteY17" fmla="*/ 2593 h 10000"/>
                    <a:gd name="connsiteX18" fmla="*/ 3268 w 10000"/>
                    <a:gd name="connsiteY18" fmla="*/ 2370 h 10000"/>
                    <a:gd name="connsiteX19" fmla="*/ 3362 w 10000"/>
                    <a:gd name="connsiteY19" fmla="*/ 2222 h 10000"/>
                    <a:gd name="connsiteX20" fmla="*/ 3268 w 10000"/>
                    <a:gd name="connsiteY20" fmla="*/ 2074 h 10000"/>
                    <a:gd name="connsiteX21" fmla="*/ 3183 w 10000"/>
                    <a:gd name="connsiteY21" fmla="*/ 2000 h 10000"/>
                    <a:gd name="connsiteX22" fmla="*/ 3183 w 10000"/>
                    <a:gd name="connsiteY22" fmla="*/ 1852 h 10000"/>
                    <a:gd name="connsiteX23" fmla="*/ 3445 w 10000"/>
                    <a:gd name="connsiteY23" fmla="*/ 1704 h 10000"/>
                    <a:gd name="connsiteX24" fmla="*/ 4337 w 10000"/>
                    <a:gd name="connsiteY24" fmla="*/ 1407 h 10000"/>
                    <a:gd name="connsiteX25" fmla="*/ 4421 w 10000"/>
                    <a:gd name="connsiteY25" fmla="*/ 1333 h 10000"/>
                    <a:gd name="connsiteX26" fmla="*/ 4337 w 10000"/>
                    <a:gd name="connsiteY26" fmla="*/ 815 h 10000"/>
                    <a:gd name="connsiteX27" fmla="*/ 4421 w 10000"/>
                    <a:gd name="connsiteY27" fmla="*/ 519 h 10000"/>
                    <a:gd name="connsiteX28" fmla="*/ 3183 w 10000"/>
                    <a:gd name="connsiteY28" fmla="*/ 222 h 10000"/>
                    <a:gd name="connsiteX29" fmla="*/ 3004 w 10000"/>
                    <a:gd name="connsiteY29" fmla="*/ 0 h 10000"/>
                    <a:gd name="connsiteX30" fmla="*/ 2206 w 10000"/>
                    <a:gd name="connsiteY30" fmla="*/ 74 h 10000"/>
                    <a:gd name="connsiteX31" fmla="*/ 1859 w 10000"/>
                    <a:gd name="connsiteY31" fmla="*/ 370 h 10000"/>
                    <a:gd name="connsiteX32" fmla="*/ 1502 w 10000"/>
                    <a:gd name="connsiteY32" fmla="*/ 296 h 10000"/>
                    <a:gd name="connsiteX33" fmla="*/ 1324 w 10000"/>
                    <a:gd name="connsiteY33" fmla="*/ 593 h 10000"/>
                    <a:gd name="connsiteX34" fmla="*/ 967 w 10000"/>
                    <a:gd name="connsiteY34" fmla="*/ 593 h 10000"/>
                    <a:gd name="connsiteX35" fmla="*/ 704 w 10000"/>
                    <a:gd name="connsiteY35" fmla="*/ 741 h 10000"/>
                    <a:gd name="connsiteX36" fmla="*/ 261 w 10000"/>
                    <a:gd name="connsiteY36" fmla="*/ 667 h 10000"/>
                    <a:gd name="connsiteX37" fmla="*/ 0 w 10000"/>
                    <a:gd name="connsiteY37" fmla="*/ 1407 h 10000"/>
                    <a:gd name="connsiteX38" fmla="*/ 1765 w 10000"/>
                    <a:gd name="connsiteY38" fmla="*/ 4741 h 10000"/>
                    <a:gd name="connsiteX39" fmla="*/ 2122 w 10000"/>
                    <a:gd name="connsiteY39" fmla="*/ 5111 h 10000"/>
                    <a:gd name="connsiteX40" fmla="*/ 6985 w 10000"/>
                    <a:gd name="connsiteY40" fmla="*/ 7778 h 10000"/>
                    <a:gd name="connsiteX41" fmla="*/ 7343 w 10000"/>
                    <a:gd name="connsiteY41" fmla="*/ 7926 h 10000"/>
                    <a:gd name="connsiteX42" fmla="*/ 7522 w 10000"/>
                    <a:gd name="connsiteY42" fmla="*/ 8370 h 10000"/>
                    <a:gd name="connsiteX43" fmla="*/ 7878 w 10000"/>
                    <a:gd name="connsiteY43" fmla="*/ 9111 h 10000"/>
                    <a:gd name="connsiteX44" fmla="*/ 7606 w 10000"/>
                    <a:gd name="connsiteY44" fmla="*/ 9111 h 10000"/>
                    <a:gd name="connsiteX45" fmla="*/ 7428 w 10000"/>
                    <a:gd name="connsiteY45" fmla="*/ 9259 h 10000"/>
                    <a:gd name="connsiteX46" fmla="*/ 7428 w 10000"/>
                    <a:gd name="connsiteY46" fmla="*/ 9407 h 10000"/>
                    <a:gd name="connsiteX47" fmla="*/ 7343 w 10000"/>
                    <a:gd name="connsiteY47" fmla="*/ 9630 h 10000"/>
                    <a:gd name="connsiteX48" fmla="*/ 7258 w 10000"/>
                    <a:gd name="connsiteY48" fmla="*/ 9778 h 10000"/>
                    <a:gd name="connsiteX49" fmla="*/ 7428 w 10000"/>
                    <a:gd name="connsiteY49" fmla="*/ 9926 h 10000"/>
                    <a:gd name="connsiteX50" fmla="*/ 7606 w 10000"/>
                    <a:gd name="connsiteY50" fmla="*/ 10000 h 10000"/>
                    <a:gd name="connsiteX51" fmla="*/ 7878 w 10000"/>
                    <a:gd name="connsiteY51" fmla="*/ 9926 h 10000"/>
                    <a:gd name="connsiteX52" fmla="*/ 8047 w 10000"/>
                    <a:gd name="connsiteY52" fmla="*/ 9630 h 10000"/>
                    <a:gd name="connsiteX53" fmla="*/ 8225 w 10000"/>
                    <a:gd name="connsiteY53" fmla="*/ 9259 h 10000"/>
                    <a:gd name="connsiteX54" fmla="*/ 8403 w 10000"/>
                    <a:gd name="connsiteY54" fmla="*/ 8889 h 10000"/>
                    <a:gd name="connsiteX55" fmla="*/ 8844 w 10000"/>
                    <a:gd name="connsiteY55" fmla="*/ 8815 h 10000"/>
                    <a:gd name="connsiteX56" fmla="*/ 8844 w 10000"/>
                    <a:gd name="connsiteY56" fmla="*/ 8370 h 10000"/>
                    <a:gd name="connsiteX57" fmla="*/ 8666 w 10000"/>
                    <a:gd name="connsiteY57" fmla="*/ 8222 h 10000"/>
                    <a:gd name="connsiteX58" fmla="*/ 8403 w 10000"/>
                    <a:gd name="connsiteY58" fmla="*/ 8148 h 10000"/>
                    <a:gd name="connsiteX59" fmla="*/ 8141 w 10000"/>
                    <a:gd name="connsiteY59" fmla="*/ 8000 h 10000"/>
                    <a:gd name="connsiteX60" fmla="*/ 8047 w 10000"/>
                    <a:gd name="connsiteY60" fmla="*/ 7852 h 10000"/>
                    <a:gd name="connsiteX61" fmla="*/ 8225 w 10000"/>
                    <a:gd name="connsiteY61" fmla="*/ 7407 h 10000"/>
                    <a:gd name="connsiteX62" fmla="*/ 8403 w 10000"/>
                    <a:gd name="connsiteY62" fmla="*/ 7185 h 10000"/>
                    <a:gd name="connsiteX63" fmla="*/ 8582 w 10000"/>
                    <a:gd name="connsiteY63" fmla="*/ 7111 h 10000"/>
                    <a:gd name="connsiteX64" fmla="*/ 9202 w 10000"/>
                    <a:gd name="connsiteY64" fmla="*/ 7185 h 10000"/>
                    <a:gd name="connsiteX65" fmla="*/ 9643 w 10000"/>
                    <a:gd name="connsiteY65" fmla="*/ 7333 h 10000"/>
                    <a:gd name="connsiteX66" fmla="*/ 10000 w 10000"/>
                    <a:gd name="connsiteY66" fmla="*/ 7630 h 10000"/>
                    <a:gd name="connsiteX67" fmla="*/ 10000 w 10000"/>
                    <a:gd name="connsiteY67" fmla="*/ 7259 h 10000"/>
                    <a:gd name="connsiteX68" fmla="*/ 9738 w 10000"/>
                    <a:gd name="connsiteY68" fmla="*/ 6963 h 10000"/>
                    <a:gd name="connsiteX0" fmla="*/ 9738 w 10000"/>
                    <a:gd name="connsiteY0" fmla="*/ 6963 h 10000"/>
                    <a:gd name="connsiteX1" fmla="*/ 9381 w 10000"/>
                    <a:gd name="connsiteY1" fmla="*/ 6741 h 10000"/>
                    <a:gd name="connsiteX2" fmla="*/ 9022 w 10000"/>
                    <a:gd name="connsiteY2" fmla="*/ 6593 h 10000"/>
                    <a:gd name="connsiteX3" fmla="*/ 8141 w 10000"/>
                    <a:gd name="connsiteY3" fmla="*/ 6222 h 10000"/>
                    <a:gd name="connsiteX4" fmla="*/ 7258 w 10000"/>
                    <a:gd name="connsiteY4" fmla="*/ 5852 h 10000"/>
                    <a:gd name="connsiteX5" fmla="*/ 7428 w 10000"/>
                    <a:gd name="connsiteY5" fmla="*/ 5704 h 10000"/>
                    <a:gd name="connsiteX6" fmla="*/ 7343 w 10000"/>
                    <a:gd name="connsiteY6" fmla="*/ 5556 h 10000"/>
                    <a:gd name="connsiteX7" fmla="*/ 7079 w 10000"/>
                    <a:gd name="connsiteY7" fmla="*/ 5407 h 10000"/>
                    <a:gd name="connsiteX8" fmla="*/ 6723 w 10000"/>
                    <a:gd name="connsiteY8" fmla="*/ 5481 h 10000"/>
                    <a:gd name="connsiteX9" fmla="*/ 6187 w 10000"/>
                    <a:gd name="connsiteY9" fmla="*/ 5481 h 10000"/>
                    <a:gd name="connsiteX10" fmla="*/ 5746 w 10000"/>
                    <a:gd name="connsiteY10" fmla="*/ 5259 h 10000"/>
                    <a:gd name="connsiteX11" fmla="*/ 5305 w 10000"/>
                    <a:gd name="connsiteY11" fmla="*/ 4889 h 10000"/>
                    <a:gd name="connsiteX12" fmla="*/ 5042 w 10000"/>
                    <a:gd name="connsiteY12" fmla="*/ 4519 h 10000"/>
                    <a:gd name="connsiteX13" fmla="*/ 4779 w 10000"/>
                    <a:gd name="connsiteY13" fmla="*/ 4148 h 10000"/>
                    <a:gd name="connsiteX14" fmla="*/ 4337 w 10000"/>
                    <a:gd name="connsiteY14" fmla="*/ 3778 h 10000"/>
                    <a:gd name="connsiteX15" fmla="*/ 3445 w 10000"/>
                    <a:gd name="connsiteY15" fmla="*/ 3185 h 10000"/>
                    <a:gd name="connsiteX16" fmla="*/ 3098 w 10000"/>
                    <a:gd name="connsiteY16" fmla="*/ 2741 h 10000"/>
                    <a:gd name="connsiteX17" fmla="*/ 3098 w 10000"/>
                    <a:gd name="connsiteY17" fmla="*/ 2593 h 10000"/>
                    <a:gd name="connsiteX18" fmla="*/ 3268 w 10000"/>
                    <a:gd name="connsiteY18" fmla="*/ 2370 h 10000"/>
                    <a:gd name="connsiteX19" fmla="*/ 3362 w 10000"/>
                    <a:gd name="connsiteY19" fmla="*/ 2222 h 10000"/>
                    <a:gd name="connsiteX20" fmla="*/ 3268 w 10000"/>
                    <a:gd name="connsiteY20" fmla="*/ 2074 h 10000"/>
                    <a:gd name="connsiteX21" fmla="*/ 3183 w 10000"/>
                    <a:gd name="connsiteY21" fmla="*/ 2000 h 10000"/>
                    <a:gd name="connsiteX22" fmla="*/ 3183 w 10000"/>
                    <a:gd name="connsiteY22" fmla="*/ 1852 h 10000"/>
                    <a:gd name="connsiteX23" fmla="*/ 3445 w 10000"/>
                    <a:gd name="connsiteY23" fmla="*/ 1704 h 10000"/>
                    <a:gd name="connsiteX24" fmla="*/ 4337 w 10000"/>
                    <a:gd name="connsiteY24" fmla="*/ 1407 h 10000"/>
                    <a:gd name="connsiteX25" fmla="*/ 4421 w 10000"/>
                    <a:gd name="connsiteY25" fmla="*/ 1333 h 10000"/>
                    <a:gd name="connsiteX26" fmla="*/ 4337 w 10000"/>
                    <a:gd name="connsiteY26" fmla="*/ 815 h 10000"/>
                    <a:gd name="connsiteX27" fmla="*/ 4421 w 10000"/>
                    <a:gd name="connsiteY27" fmla="*/ 519 h 10000"/>
                    <a:gd name="connsiteX28" fmla="*/ 3183 w 10000"/>
                    <a:gd name="connsiteY28" fmla="*/ 222 h 10000"/>
                    <a:gd name="connsiteX29" fmla="*/ 3004 w 10000"/>
                    <a:gd name="connsiteY29" fmla="*/ 0 h 10000"/>
                    <a:gd name="connsiteX30" fmla="*/ 2206 w 10000"/>
                    <a:gd name="connsiteY30" fmla="*/ 74 h 10000"/>
                    <a:gd name="connsiteX31" fmla="*/ 1859 w 10000"/>
                    <a:gd name="connsiteY31" fmla="*/ 370 h 10000"/>
                    <a:gd name="connsiteX32" fmla="*/ 1502 w 10000"/>
                    <a:gd name="connsiteY32" fmla="*/ 296 h 10000"/>
                    <a:gd name="connsiteX33" fmla="*/ 1324 w 10000"/>
                    <a:gd name="connsiteY33" fmla="*/ 593 h 10000"/>
                    <a:gd name="connsiteX34" fmla="*/ 967 w 10000"/>
                    <a:gd name="connsiteY34" fmla="*/ 593 h 10000"/>
                    <a:gd name="connsiteX35" fmla="*/ 704 w 10000"/>
                    <a:gd name="connsiteY35" fmla="*/ 741 h 10000"/>
                    <a:gd name="connsiteX36" fmla="*/ 261 w 10000"/>
                    <a:gd name="connsiteY36" fmla="*/ 667 h 10000"/>
                    <a:gd name="connsiteX37" fmla="*/ 0 w 10000"/>
                    <a:gd name="connsiteY37" fmla="*/ 1407 h 10000"/>
                    <a:gd name="connsiteX38" fmla="*/ 2122 w 10000"/>
                    <a:gd name="connsiteY38" fmla="*/ 5111 h 10000"/>
                    <a:gd name="connsiteX39" fmla="*/ 6985 w 10000"/>
                    <a:gd name="connsiteY39" fmla="*/ 7778 h 10000"/>
                    <a:gd name="connsiteX40" fmla="*/ 7343 w 10000"/>
                    <a:gd name="connsiteY40" fmla="*/ 7926 h 10000"/>
                    <a:gd name="connsiteX41" fmla="*/ 7522 w 10000"/>
                    <a:gd name="connsiteY41" fmla="*/ 8370 h 10000"/>
                    <a:gd name="connsiteX42" fmla="*/ 7878 w 10000"/>
                    <a:gd name="connsiteY42" fmla="*/ 9111 h 10000"/>
                    <a:gd name="connsiteX43" fmla="*/ 7606 w 10000"/>
                    <a:gd name="connsiteY43" fmla="*/ 9111 h 10000"/>
                    <a:gd name="connsiteX44" fmla="*/ 7428 w 10000"/>
                    <a:gd name="connsiteY44" fmla="*/ 9259 h 10000"/>
                    <a:gd name="connsiteX45" fmla="*/ 7428 w 10000"/>
                    <a:gd name="connsiteY45" fmla="*/ 9407 h 10000"/>
                    <a:gd name="connsiteX46" fmla="*/ 7343 w 10000"/>
                    <a:gd name="connsiteY46" fmla="*/ 9630 h 10000"/>
                    <a:gd name="connsiteX47" fmla="*/ 7258 w 10000"/>
                    <a:gd name="connsiteY47" fmla="*/ 9778 h 10000"/>
                    <a:gd name="connsiteX48" fmla="*/ 7428 w 10000"/>
                    <a:gd name="connsiteY48" fmla="*/ 9926 h 10000"/>
                    <a:gd name="connsiteX49" fmla="*/ 7606 w 10000"/>
                    <a:gd name="connsiteY49" fmla="*/ 10000 h 10000"/>
                    <a:gd name="connsiteX50" fmla="*/ 7878 w 10000"/>
                    <a:gd name="connsiteY50" fmla="*/ 9926 h 10000"/>
                    <a:gd name="connsiteX51" fmla="*/ 8047 w 10000"/>
                    <a:gd name="connsiteY51" fmla="*/ 9630 h 10000"/>
                    <a:gd name="connsiteX52" fmla="*/ 8225 w 10000"/>
                    <a:gd name="connsiteY52" fmla="*/ 9259 h 10000"/>
                    <a:gd name="connsiteX53" fmla="*/ 8403 w 10000"/>
                    <a:gd name="connsiteY53" fmla="*/ 8889 h 10000"/>
                    <a:gd name="connsiteX54" fmla="*/ 8844 w 10000"/>
                    <a:gd name="connsiteY54" fmla="*/ 8815 h 10000"/>
                    <a:gd name="connsiteX55" fmla="*/ 8844 w 10000"/>
                    <a:gd name="connsiteY55" fmla="*/ 8370 h 10000"/>
                    <a:gd name="connsiteX56" fmla="*/ 8666 w 10000"/>
                    <a:gd name="connsiteY56" fmla="*/ 8222 h 10000"/>
                    <a:gd name="connsiteX57" fmla="*/ 8403 w 10000"/>
                    <a:gd name="connsiteY57" fmla="*/ 8148 h 10000"/>
                    <a:gd name="connsiteX58" fmla="*/ 8141 w 10000"/>
                    <a:gd name="connsiteY58" fmla="*/ 8000 h 10000"/>
                    <a:gd name="connsiteX59" fmla="*/ 8047 w 10000"/>
                    <a:gd name="connsiteY59" fmla="*/ 7852 h 10000"/>
                    <a:gd name="connsiteX60" fmla="*/ 8225 w 10000"/>
                    <a:gd name="connsiteY60" fmla="*/ 7407 h 10000"/>
                    <a:gd name="connsiteX61" fmla="*/ 8403 w 10000"/>
                    <a:gd name="connsiteY61" fmla="*/ 7185 h 10000"/>
                    <a:gd name="connsiteX62" fmla="*/ 8582 w 10000"/>
                    <a:gd name="connsiteY62" fmla="*/ 7111 h 10000"/>
                    <a:gd name="connsiteX63" fmla="*/ 9202 w 10000"/>
                    <a:gd name="connsiteY63" fmla="*/ 7185 h 10000"/>
                    <a:gd name="connsiteX64" fmla="*/ 9643 w 10000"/>
                    <a:gd name="connsiteY64" fmla="*/ 7333 h 10000"/>
                    <a:gd name="connsiteX65" fmla="*/ 10000 w 10000"/>
                    <a:gd name="connsiteY65" fmla="*/ 7630 h 10000"/>
                    <a:gd name="connsiteX66" fmla="*/ 10000 w 10000"/>
                    <a:gd name="connsiteY66" fmla="*/ 7259 h 10000"/>
                    <a:gd name="connsiteX67" fmla="*/ 9738 w 10000"/>
                    <a:gd name="connsiteY67" fmla="*/ 6963 h 10000"/>
                    <a:gd name="connsiteX0" fmla="*/ 9738 w 10000"/>
                    <a:gd name="connsiteY0" fmla="*/ 6963 h 10000"/>
                    <a:gd name="connsiteX1" fmla="*/ 9381 w 10000"/>
                    <a:gd name="connsiteY1" fmla="*/ 6741 h 10000"/>
                    <a:gd name="connsiteX2" fmla="*/ 9022 w 10000"/>
                    <a:gd name="connsiteY2" fmla="*/ 6593 h 10000"/>
                    <a:gd name="connsiteX3" fmla="*/ 8141 w 10000"/>
                    <a:gd name="connsiteY3" fmla="*/ 6222 h 10000"/>
                    <a:gd name="connsiteX4" fmla="*/ 7258 w 10000"/>
                    <a:gd name="connsiteY4" fmla="*/ 5852 h 10000"/>
                    <a:gd name="connsiteX5" fmla="*/ 7428 w 10000"/>
                    <a:gd name="connsiteY5" fmla="*/ 5704 h 10000"/>
                    <a:gd name="connsiteX6" fmla="*/ 7343 w 10000"/>
                    <a:gd name="connsiteY6" fmla="*/ 5556 h 10000"/>
                    <a:gd name="connsiteX7" fmla="*/ 7079 w 10000"/>
                    <a:gd name="connsiteY7" fmla="*/ 5407 h 10000"/>
                    <a:gd name="connsiteX8" fmla="*/ 6723 w 10000"/>
                    <a:gd name="connsiteY8" fmla="*/ 5481 h 10000"/>
                    <a:gd name="connsiteX9" fmla="*/ 6187 w 10000"/>
                    <a:gd name="connsiteY9" fmla="*/ 5481 h 10000"/>
                    <a:gd name="connsiteX10" fmla="*/ 5746 w 10000"/>
                    <a:gd name="connsiteY10" fmla="*/ 5259 h 10000"/>
                    <a:gd name="connsiteX11" fmla="*/ 5305 w 10000"/>
                    <a:gd name="connsiteY11" fmla="*/ 4889 h 10000"/>
                    <a:gd name="connsiteX12" fmla="*/ 5042 w 10000"/>
                    <a:gd name="connsiteY12" fmla="*/ 4519 h 10000"/>
                    <a:gd name="connsiteX13" fmla="*/ 4779 w 10000"/>
                    <a:gd name="connsiteY13" fmla="*/ 4148 h 10000"/>
                    <a:gd name="connsiteX14" fmla="*/ 4337 w 10000"/>
                    <a:gd name="connsiteY14" fmla="*/ 3778 h 10000"/>
                    <a:gd name="connsiteX15" fmla="*/ 3445 w 10000"/>
                    <a:gd name="connsiteY15" fmla="*/ 3185 h 10000"/>
                    <a:gd name="connsiteX16" fmla="*/ 3098 w 10000"/>
                    <a:gd name="connsiteY16" fmla="*/ 2741 h 10000"/>
                    <a:gd name="connsiteX17" fmla="*/ 3098 w 10000"/>
                    <a:gd name="connsiteY17" fmla="*/ 2593 h 10000"/>
                    <a:gd name="connsiteX18" fmla="*/ 3268 w 10000"/>
                    <a:gd name="connsiteY18" fmla="*/ 2370 h 10000"/>
                    <a:gd name="connsiteX19" fmla="*/ 3362 w 10000"/>
                    <a:gd name="connsiteY19" fmla="*/ 2222 h 10000"/>
                    <a:gd name="connsiteX20" fmla="*/ 3268 w 10000"/>
                    <a:gd name="connsiteY20" fmla="*/ 2074 h 10000"/>
                    <a:gd name="connsiteX21" fmla="*/ 3183 w 10000"/>
                    <a:gd name="connsiteY21" fmla="*/ 2000 h 10000"/>
                    <a:gd name="connsiteX22" fmla="*/ 3183 w 10000"/>
                    <a:gd name="connsiteY22" fmla="*/ 1852 h 10000"/>
                    <a:gd name="connsiteX23" fmla="*/ 3445 w 10000"/>
                    <a:gd name="connsiteY23" fmla="*/ 1704 h 10000"/>
                    <a:gd name="connsiteX24" fmla="*/ 4337 w 10000"/>
                    <a:gd name="connsiteY24" fmla="*/ 1407 h 10000"/>
                    <a:gd name="connsiteX25" fmla="*/ 4421 w 10000"/>
                    <a:gd name="connsiteY25" fmla="*/ 1333 h 10000"/>
                    <a:gd name="connsiteX26" fmla="*/ 4337 w 10000"/>
                    <a:gd name="connsiteY26" fmla="*/ 815 h 10000"/>
                    <a:gd name="connsiteX27" fmla="*/ 4421 w 10000"/>
                    <a:gd name="connsiteY27" fmla="*/ 519 h 10000"/>
                    <a:gd name="connsiteX28" fmla="*/ 3183 w 10000"/>
                    <a:gd name="connsiteY28" fmla="*/ 222 h 10000"/>
                    <a:gd name="connsiteX29" fmla="*/ 3004 w 10000"/>
                    <a:gd name="connsiteY29" fmla="*/ 0 h 10000"/>
                    <a:gd name="connsiteX30" fmla="*/ 2206 w 10000"/>
                    <a:gd name="connsiteY30" fmla="*/ 74 h 10000"/>
                    <a:gd name="connsiteX31" fmla="*/ 1859 w 10000"/>
                    <a:gd name="connsiteY31" fmla="*/ 370 h 10000"/>
                    <a:gd name="connsiteX32" fmla="*/ 1502 w 10000"/>
                    <a:gd name="connsiteY32" fmla="*/ 296 h 10000"/>
                    <a:gd name="connsiteX33" fmla="*/ 1324 w 10000"/>
                    <a:gd name="connsiteY33" fmla="*/ 593 h 10000"/>
                    <a:gd name="connsiteX34" fmla="*/ 967 w 10000"/>
                    <a:gd name="connsiteY34" fmla="*/ 593 h 10000"/>
                    <a:gd name="connsiteX35" fmla="*/ 704 w 10000"/>
                    <a:gd name="connsiteY35" fmla="*/ 741 h 10000"/>
                    <a:gd name="connsiteX36" fmla="*/ 261 w 10000"/>
                    <a:gd name="connsiteY36" fmla="*/ 667 h 10000"/>
                    <a:gd name="connsiteX37" fmla="*/ 0 w 10000"/>
                    <a:gd name="connsiteY37" fmla="*/ 1407 h 10000"/>
                    <a:gd name="connsiteX38" fmla="*/ 6985 w 10000"/>
                    <a:gd name="connsiteY38" fmla="*/ 7778 h 10000"/>
                    <a:gd name="connsiteX39" fmla="*/ 7343 w 10000"/>
                    <a:gd name="connsiteY39" fmla="*/ 7926 h 10000"/>
                    <a:gd name="connsiteX40" fmla="*/ 7522 w 10000"/>
                    <a:gd name="connsiteY40" fmla="*/ 8370 h 10000"/>
                    <a:gd name="connsiteX41" fmla="*/ 7878 w 10000"/>
                    <a:gd name="connsiteY41" fmla="*/ 9111 h 10000"/>
                    <a:gd name="connsiteX42" fmla="*/ 7606 w 10000"/>
                    <a:gd name="connsiteY42" fmla="*/ 9111 h 10000"/>
                    <a:gd name="connsiteX43" fmla="*/ 7428 w 10000"/>
                    <a:gd name="connsiteY43" fmla="*/ 9259 h 10000"/>
                    <a:gd name="connsiteX44" fmla="*/ 7428 w 10000"/>
                    <a:gd name="connsiteY44" fmla="*/ 9407 h 10000"/>
                    <a:gd name="connsiteX45" fmla="*/ 7343 w 10000"/>
                    <a:gd name="connsiteY45" fmla="*/ 9630 h 10000"/>
                    <a:gd name="connsiteX46" fmla="*/ 7258 w 10000"/>
                    <a:gd name="connsiteY46" fmla="*/ 9778 h 10000"/>
                    <a:gd name="connsiteX47" fmla="*/ 7428 w 10000"/>
                    <a:gd name="connsiteY47" fmla="*/ 9926 h 10000"/>
                    <a:gd name="connsiteX48" fmla="*/ 7606 w 10000"/>
                    <a:gd name="connsiteY48" fmla="*/ 10000 h 10000"/>
                    <a:gd name="connsiteX49" fmla="*/ 7878 w 10000"/>
                    <a:gd name="connsiteY49" fmla="*/ 9926 h 10000"/>
                    <a:gd name="connsiteX50" fmla="*/ 8047 w 10000"/>
                    <a:gd name="connsiteY50" fmla="*/ 9630 h 10000"/>
                    <a:gd name="connsiteX51" fmla="*/ 8225 w 10000"/>
                    <a:gd name="connsiteY51" fmla="*/ 9259 h 10000"/>
                    <a:gd name="connsiteX52" fmla="*/ 8403 w 10000"/>
                    <a:gd name="connsiteY52" fmla="*/ 8889 h 10000"/>
                    <a:gd name="connsiteX53" fmla="*/ 8844 w 10000"/>
                    <a:gd name="connsiteY53" fmla="*/ 8815 h 10000"/>
                    <a:gd name="connsiteX54" fmla="*/ 8844 w 10000"/>
                    <a:gd name="connsiteY54" fmla="*/ 8370 h 10000"/>
                    <a:gd name="connsiteX55" fmla="*/ 8666 w 10000"/>
                    <a:gd name="connsiteY55" fmla="*/ 8222 h 10000"/>
                    <a:gd name="connsiteX56" fmla="*/ 8403 w 10000"/>
                    <a:gd name="connsiteY56" fmla="*/ 8148 h 10000"/>
                    <a:gd name="connsiteX57" fmla="*/ 8141 w 10000"/>
                    <a:gd name="connsiteY57" fmla="*/ 8000 h 10000"/>
                    <a:gd name="connsiteX58" fmla="*/ 8047 w 10000"/>
                    <a:gd name="connsiteY58" fmla="*/ 7852 h 10000"/>
                    <a:gd name="connsiteX59" fmla="*/ 8225 w 10000"/>
                    <a:gd name="connsiteY59" fmla="*/ 7407 h 10000"/>
                    <a:gd name="connsiteX60" fmla="*/ 8403 w 10000"/>
                    <a:gd name="connsiteY60" fmla="*/ 7185 h 10000"/>
                    <a:gd name="connsiteX61" fmla="*/ 8582 w 10000"/>
                    <a:gd name="connsiteY61" fmla="*/ 7111 h 10000"/>
                    <a:gd name="connsiteX62" fmla="*/ 9202 w 10000"/>
                    <a:gd name="connsiteY62" fmla="*/ 7185 h 10000"/>
                    <a:gd name="connsiteX63" fmla="*/ 9643 w 10000"/>
                    <a:gd name="connsiteY63" fmla="*/ 7333 h 10000"/>
                    <a:gd name="connsiteX64" fmla="*/ 10000 w 10000"/>
                    <a:gd name="connsiteY64" fmla="*/ 7630 h 10000"/>
                    <a:gd name="connsiteX65" fmla="*/ 10000 w 10000"/>
                    <a:gd name="connsiteY65" fmla="*/ 7259 h 10000"/>
                    <a:gd name="connsiteX66" fmla="*/ 9738 w 10000"/>
                    <a:gd name="connsiteY66" fmla="*/ 696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0000" h="10000">
                      <a:moveTo>
                        <a:pt x="9738" y="6963"/>
                      </a:moveTo>
                      <a:lnTo>
                        <a:pt x="9381" y="6741"/>
                      </a:lnTo>
                      <a:lnTo>
                        <a:pt x="9022" y="6593"/>
                      </a:lnTo>
                      <a:lnTo>
                        <a:pt x="8141" y="6222"/>
                      </a:lnTo>
                      <a:lnTo>
                        <a:pt x="7258" y="5852"/>
                      </a:lnTo>
                      <a:cubicBezTo>
                        <a:pt x="7315" y="5803"/>
                        <a:pt x="7371" y="5753"/>
                        <a:pt x="7428" y="5704"/>
                      </a:cubicBezTo>
                      <a:cubicBezTo>
                        <a:pt x="7398" y="5655"/>
                        <a:pt x="7371" y="5605"/>
                        <a:pt x="7343" y="5556"/>
                      </a:cubicBezTo>
                      <a:lnTo>
                        <a:pt x="7079" y="5407"/>
                      </a:lnTo>
                      <a:lnTo>
                        <a:pt x="6723" y="5481"/>
                      </a:lnTo>
                      <a:lnTo>
                        <a:pt x="6187" y="5481"/>
                      </a:lnTo>
                      <a:lnTo>
                        <a:pt x="5746" y="5259"/>
                      </a:lnTo>
                      <a:lnTo>
                        <a:pt x="5305" y="4889"/>
                      </a:lnTo>
                      <a:cubicBezTo>
                        <a:pt x="5217" y="4766"/>
                        <a:pt x="5131" y="4642"/>
                        <a:pt x="5042" y="4519"/>
                      </a:cubicBezTo>
                      <a:lnTo>
                        <a:pt x="4779" y="4148"/>
                      </a:lnTo>
                      <a:lnTo>
                        <a:pt x="4337" y="3778"/>
                      </a:lnTo>
                      <a:lnTo>
                        <a:pt x="3445" y="3185"/>
                      </a:lnTo>
                      <a:lnTo>
                        <a:pt x="3098" y="2741"/>
                      </a:lnTo>
                      <a:lnTo>
                        <a:pt x="3098" y="2593"/>
                      </a:lnTo>
                      <a:cubicBezTo>
                        <a:pt x="3155" y="2519"/>
                        <a:pt x="3211" y="2444"/>
                        <a:pt x="3268" y="2370"/>
                      </a:cubicBezTo>
                      <a:cubicBezTo>
                        <a:pt x="3298" y="2321"/>
                        <a:pt x="3330" y="2271"/>
                        <a:pt x="3362" y="2222"/>
                      </a:cubicBezTo>
                      <a:cubicBezTo>
                        <a:pt x="3330" y="2173"/>
                        <a:pt x="3298" y="2123"/>
                        <a:pt x="3268" y="2074"/>
                      </a:cubicBezTo>
                      <a:cubicBezTo>
                        <a:pt x="3239" y="2049"/>
                        <a:pt x="3211" y="2025"/>
                        <a:pt x="3183" y="2000"/>
                      </a:cubicBezTo>
                      <a:lnTo>
                        <a:pt x="3183" y="1852"/>
                      </a:lnTo>
                      <a:lnTo>
                        <a:pt x="3445" y="1704"/>
                      </a:lnTo>
                      <a:lnTo>
                        <a:pt x="4337" y="1407"/>
                      </a:lnTo>
                      <a:cubicBezTo>
                        <a:pt x="4366" y="1382"/>
                        <a:pt x="4394" y="1358"/>
                        <a:pt x="4421" y="1333"/>
                      </a:cubicBezTo>
                      <a:cubicBezTo>
                        <a:pt x="4394" y="1160"/>
                        <a:pt x="4367" y="988"/>
                        <a:pt x="4337" y="815"/>
                      </a:cubicBezTo>
                      <a:cubicBezTo>
                        <a:pt x="4367" y="716"/>
                        <a:pt x="4394" y="618"/>
                        <a:pt x="4421" y="519"/>
                      </a:cubicBezTo>
                      <a:lnTo>
                        <a:pt x="3183" y="222"/>
                      </a:lnTo>
                      <a:cubicBezTo>
                        <a:pt x="3123" y="148"/>
                        <a:pt x="3065" y="74"/>
                        <a:pt x="3004" y="0"/>
                      </a:cubicBezTo>
                      <a:lnTo>
                        <a:pt x="2206" y="74"/>
                      </a:lnTo>
                      <a:lnTo>
                        <a:pt x="1859" y="370"/>
                      </a:lnTo>
                      <a:lnTo>
                        <a:pt x="1502" y="296"/>
                      </a:lnTo>
                      <a:lnTo>
                        <a:pt x="1324" y="593"/>
                      </a:lnTo>
                      <a:lnTo>
                        <a:pt x="967" y="593"/>
                      </a:lnTo>
                      <a:lnTo>
                        <a:pt x="704" y="741"/>
                      </a:lnTo>
                      <a:lnTo>
                        <a:pt x="261" y="667"/>
                      </a:lnTo>
                      <a:cubicBezTo>
                        <a:pt x="174" y="914"/>
                        <a:pt x="88" y="1160"/>
                        <a:pt x="0" y="1407"/>
                      </a:cubicBezTo>
                      <a:lnTo>
                        <a:pt x="6985" y="7778"/>
                      </a:lnTo>
                      <a:lnTo>
                        <a:pt x="7343" y="7926"/>
                      </a:lnTo>
                      <a:cubicBezTo>
                        <a:pt x="7402" y="8074"/>
                        <a:pt x="7461" y="8222"/>
                        <a:pt x="7522" y="8370"/>
                      </a:cubicBezTo>
                      <a:lnTo>
                        <a:pt x="7878" y="9111"/>
                      </a:lnTo>
                      <a:lnTo>
                        <a:pt x="7606" y="9111"/>
                      </a:lnTo>
                      <a:lnTo>
                        <a:pt x="7428" y="9259"/>
                      </a:lnTo>
                      <a:lnTo>
                        <a:pt x="7428" y="9407"/>
                      </a:lnTo>
                      <a:cubicBezTo>
                        <a:pt x="7398" y="9481"/>
                        <a:pt x="7371" y="9556"/>
                        <a:pt x="7343" y="9630"/>
                      </a:cubicBezTo>
                      <a:cubicBezTo>
                        <a:pt x="7314" y="9679"/>
                        <a:pt x="7286" y="9729"/>
                        <a:pt x="7258" y="9778"/>
                      </a:cubicBezTo>
                      <a:cubicBezTo>
                        <a:pt x="7315" y="9827"/>
                        <a:pt x="7371" y="9877"/>
                        <a:pt x="7428" y="9926"/>
                      </a:cubicBezTo>
                      <a:lnTo>
                        <a:pt x="7606" y="10000"/>
                      </a:lnTo>
                      <a:lnTo>
                        <a:pt x="7878" y="9926"/>
                      </a:lnTo>
                      <a:cubicBezTo>
                        <a:pt x="7934" y="9827"/>
                        <a:pt x="7991" y="9729"/>
                        <a:pt x="8047" y="9630"/>
                      </a:cubicBezTo>
                      <a:cubicBezTo>
                        <a:pt x="8106" y="9506"/>
                        <a:pt x="8166" y="9383"/>
                        <a:pt x="8225" y="9259"/>
                      </a:cubicBezTo>
                      <a:cubicBezTo>
                        <a:pt x="8285" y="9136"/>
                        <a:pt x="8344" y="9012"/>
                        <a:pt x="8403" y="8889"/>
                      </a:cubicBezTo>
                      <a:lnTo>
                        <a:pt x="8844" y="8815"/>
                      </a:lnTo>
                      <a:lnTo>
                        <a:pt x="8844" y="8370"/>
                      </a:lnTo>
                      <a:lnTo>
                        <a:pt x="8666" y="8222"/>
                      </a:lnTo>
                      <a:lnTo>
                        <a:pt x="8403" y="8148"/>
                      </a:lnTo>
                      <a:lnTo>
                        <a:pt x="8141" y="8000"/>
                      </a:lnTo>
                      <a:cubicBezTo>
                        <a:pt x="8110" y="7951"/>
                        <a:pt x="8077" y="7901"/>
                        <a:pt x="8047" y="7852"/>
                      </a:cubicBezTo>
                      <a:lnTo>
                        <a:pt x="8225" y="7407"/>
                      </a:lnTo>
                      <a:cubicBezTo>
                        <a:pt x="8285" y="7333"/>
                        <a:pt x="8344" y="7259"/>
                        <a:pt x="8403" y="7185"/>
                      </a:cubicBezTo>
                      <a:lnTo>
                        <a:pt x="8582" y="7111"/>
                      </a:lnTo>
                      <a:lnTo>
                        <a:pt x="9202" y="7185"/>
                      </a:lnTo>
                      <a:lnTo>
                        <a:pt x="9643" y="7333"/>
                      </a:lnTo>
                      <a:lnTo>
                        <a:pt x="10000" y="7630"/>
                      </a:lnTo>
                      <a:lnTo>
                        <a:pt x="10000" y="7259"/>
                      </a:lnTo>
                      <a:lnTo>
                        <a:pt x="9738" y="6963"/>
                      </a:lnTo>
                      <a:close/>
                    </a:path>
                  </a:pathLst>
                </a:custGeom>
                <a:solidFill>
                  <a:srgbClr val="ED7D31"/>
                </a:solidFill>
                <a:ln w="28575">
                  <a:noFill/>
                  <a:prstDash val="solid"/>
                  <a:round/>
                  <a:headEnd/>
                  <a:tailEnd/>
                </a:ln>
                <a:extLst/>
              </p:spPr>
              <p:txBody>
                <a:bodyPr/>
                <a:lstStyle/>
                <a:p>
                  <a:pPr>
                    <a:defRPr/>
                  </a:pPr>
                  <a:endParaRPr lang="en-GB" sz="2400" b="1" kern="0">
                    <a:solidFill>
                      <a:srgbClr val="000000"/>
                    </a:solidFill>
                    <a:latin typeface="Calibri" panose="020F0502020204030204"/>
                  </a:endParaRPr>
                </a:p>
              </p:txBody>
            </p:sp>
            <p:sp>
              <p:nvSpPr>
                <p:cNvPr id="245" name="Freeform 45"/>
                <p:cNvSpPr>
                  <a:spLocks/>
                </p:cNvSpPr>
                <p:nvPr/>
              </p:nvSpPr>
              <p:spPr bwMode="auto">
                <a:xfrm>
                  <a:off x="5814261" y="3121186"/>
                  <a:ext cx="1033293" cy="472709"/>
                </a:xfrm>
                <a:custGeom>
                  <a:avLst/>
                  <a:gdLst>
                    <a:gd name="T0" fmla="*/ 472 w 682"/>
                    <a:gd name="T1" fmla="*/ 304 h 312"/>
                    <a:gd name="T2" fmla="*/ 505 w 682"/>
                    <a:gd name="T3" fmla="*/ 280 h 312"/>
                    <a:gd name="T4" fmla="*/ 556 w 682"/>
                    <a:gd name="T5" fmla="*/ 280 h 312"/>
                    <a:gd name="T6" fmla="*/ 598 w 682"/>
                    <a:gd name="T7" fmla="*/ 272 h 312"/>
                    <a:gd name="T8" fmla="*/ 598 w 682"/>
                    <a:gd name="T9" fmla="*/ 248 h 312"/>
                    <a:gd name="T10" fmla="*/ 623 w 682"/>
                    <a:gd name="T11" fmla="*/ 224 h 312"/>
                    <a:gd name="T12" fmla="*/ 632 w 682"/>
                    <a:gd name="T13" fmla="*/ 184 h 312"/>
                    <a:gd name="T14" fmla="*/ 632 w 682"/>
                    <a:gd name="T15" fmla="*/ 144 h 312"/>
                    <a:gd name="T16" fmla="*/ 674 w 682"/>
                    <a:gd name="T17" fmla="*/ 128 h 312"/>
                    <a:gd name="T18" fmla="*/ 682 w 682"/>
                    <a:gd name="T19" fmla="*/ 96 h 312"/>
                    <a:gd name="T20" fmla="*/ 649 w 682"/>
                    <a:gd name="T21" fmla="*/ 72 h 312"/>
                    <a:gd name="T22" fmla="*/ 649 w 682"/>
                    <a:gd name="T23" fmla="*/ 24 h 312"/>
                    <a:gd name="T24" fmla="*/ 564 w 682"/>
                    <a:gd name="T25" fmla="*/ 24 h 312"/>
                    <a:gd name="T26" fmla="*/ 488 w 682"/>
                    <a:gd name="T27" fmla="*/ 0 h 312"/>
                    <a:gd name="T28" fmla="*/ 463 w 682"/>
                    <a:gd name="T29" fmla="*/ 48 h 312"/>
                    <a:gd name="T30" fmla="*/ 413 w 682"/>
                    <a:gd name="T31" fmla="*/ 64 h 312"/>
                    <a:gd name="T32" fmla="*/ 371 w 682"/>
                    <a:gd name="T33" fmla="*/ 40 h 312"/>
                    <a:gd name="T34" fmla="*/ 371 w 682"/>
                    <a:gd name="T35" fmla="*/ 64 h 312"/>
                    <a:gd name="T36" fmla="*/ 337 w 682"/>
                    <a:gd name="T37" fmla="*/ 64 h 312"/>
                    <a:gd name="T38" fmla="*/ 328 w 682"/>
                    <a:gd name="T39" fmla="*/ 96 h 312"/>
                    <a:gd name="T40" fmla="*/ 295 w 682"/>
                    <a:gd name="T41" fmla="*/ 120 h 312"/>
                    <a:gd name="T42" fmla="*/ 312 w 682"/>
                    <a:gd name="T43" fmla="*/ 152 h 312"/>
                    <a:gd name="T44" fmla="*/ 312 w 682"/>
                    <a:gd name="T45" fmla="*/ 184 h 312"/>
                    <a:gd name="T46" fmla="*/ 253 w 682"/>
                    <a:gd name="T47" fmla="*/ 168 h 312"/>
                    <a:gd name="T48" fmla="*/ 185 w 682"/>
                    <a:gd name="T49" fmla="*/ 192 h 312"/>
                    <a:gd name="T50" fmla="*/ 143 w 682"/>
                    <a:gd name="T51" fmla="*/ 200 h 312"/>
                    <a:gd name="T52" fmla="*/ 84 w 682"/>
                    <a:gd name="T53" fmla="*/ 192 h 312"/>
                    <a:gd name="T54" fmla="*/ 50 w 682"/>
                    <a:gd name="T55" fmla="*/ 208 h 312"/>
                    <a:gd name="T56" fmla="*/ 8 w 682"/>
                    <a:gd name="T57" fmla="*/ 200 h 312"/>
                    <a:gd name="T58" fmla="*/ 0 w 682"/>
                    <a:gd name="T59" fmla="*/ 240 h 312"/>
                    <a:gd name="T60" fmla="*/ 25 w 682"/>
                    <a:gd name="T61" fmla="*/ 256 h 312"/>
                    <a:gd name="T62" fmla="*/ 42 w 682"/>
                    <a:gd name="T63" fmla="*/ 272 h 312"/>
                    <a:gd name="T64" fmla="*/ 84 w 682"/>
                    <a:gd name="T65" fmla="*/ 264 h 312"/>
                    <a:gd name="T66" fmla="*/ 92 w 682"/>
                    <a:gd name="T67" fmla="*/ 304 h 312"/>
                    <a:gd name="T68" fmla="*/ 101 w 682"/>
                    <a:gd name="T69" fmla="*/ 280 h 312"/>
                    <a:gd name="T70" fmla="*/ 135 w 682"/>
                    <a:gd name="T71" fmla="*/ 288 h 312"/>
                    <a:gd name="T72" fmla="*/ 168 w 682"/>
                    <a:gd name="T73" fmla="*/ 256 h 312"/>
                    <a:gd name="T74" fmla="*/ 244 w 682"/>
                    <a:gd name="T75" fmla="*/ 248 h 312"/>
                    <a:gd name="T76" fmla="*/ 261 w 682"/>
                    <a:gd name="T77" fmla="*/ 272 h 312"/>
                    <a:gd name="T78" fmla="*/ 379 w 682"/>
                    <a:gd name="T79" fmla="*/ 304 h 312"/>
                    <a:gd name="T80" fmla="*/ 379 w 682"/>
                    <a:gd name="T81" fmla="*/ 312 h 312"/>
                    <a:gd name="T82" fmla="*/ 413 w 682"/>
                    <a:gd name="T83" fmla="*/ 304 h 312"/>
                    <a:gd name="T84" fmla="*/ 472 w 682"/>
                    <a:gd name="T85" fmla="*/ 304 h 31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82" h="312">
                      <a:moveTo>
                        <a:pt x="472" y="304"/>
                      </a:moveTo>
                      <a:lnTo>
                        <a:pt x="505" y="280"/>
                      </a:lnTo>
                      <a:lnTo>
                        <a:pt x="556" y="280"/>
                      </a:lnTo>
                      <a:lnTo>
                        <a:pt x="598" y="272"/>
                      </a:lnTo>
                      <a:lnTo>
                        <a:pt x="598" y="248"/>
                      </a:lnTo>
                      <a:lnTo>
                        <a:pt x="623" y="224"/>
                      </a:lnTo>
                      <a:lnTo>
                        <a:pt x="632" y="184"/>
                      </a:lnTo>
                      <a:lnTo>
                        <a:pt x="632" y="144"/>
                      </a:lnTo>
                      <a:lnTo>
                        <a:pt x="674" y="128"/>
                      </a:lnTo>
                      <a:lnTo>
                        <a:pt x="682" y="96"/>
                      </a:lnTo>
                      <a:lnTo>
                        <a:pt x="649" y="72"/>
                      </a:lnTo>
                      <a:lnTo>
                        <a:pt x="649" y="24"/>
                      </a:lnTo>
                      <a:lnTo>
                        <a:pt x="564" y="24"/>
                      </a:lnTo>
                      <a:lnTo>
                        <a:pt x="488" y="0"/>
                      </a:lnTo>
                      <a:lnTo>
                        <a:pt x="463" y="48"/>
                      </a:lnTo>
                      <a:lnTo>
                        <a:pt x="413" y="64"/>
                      </a:lnTo>
                      <a:lnTo>
                        <a:pt x="371" y="40"/>
                      </a:lnTo>
                      <a:lnTo>
                        <a:pt x="371" y="64"/>
                      </a:lnTo>
                      <a:lnTo>
                        <a:pt x="337" y="64"/>
                      </a:lnTo>
                      <a:lnTo>
                        <a:pt x="328" y="96"/>
                      </a:lnTo>
                      <a:lnTo>
                        <a:pt x="295" y="120"/>
                      </a:lnTo>
                      <a:lnTo>
                        <a:pt x="312" y="152"/>
                      </a:lnTo>
                      <a:lnTo>
                        <a:pt x="312" y="184"/>
                      </a:lnTo>
                      <a:lnTo>
                        <a:pt x="253" y="168"/>
                      </a:lnTo>
                      <a:lnTo>
                        <a:pt x="185" y="192"/>
                      </a:lnTo>
                      <a:lnTo>
                        <a:pt x="143" y="200"/>
                      </a:lnTo>
                      <a:lnTo>
                        <a:pt x="84" y="192"/>
                      </a:lnTo>
                      <a:lnTo>
                        <a:pt x="50" y="208"/>
                      </a:lnTo>
                      <a:lnTo>
                        <a:pt x="8" y="200"/>
                      </a:lnTo>
                      <a:lnTo>
                        <a:pt x="0" y="240"/>
                      </a:lnTo>
                      <a:lnTo>
                        <a:pt x="25" y="256"/>
                      </a:lnTo>
                      <a:lnTo>
                        <a:pt x="42" y="272"/>
                      </a:lnTo>
                      <a:lnTo>
                        <a:pt x="84" y="264"/>
                      </a:lnTo>
                      <a:lnTo>
                        <a:pt x="92" y="304"/>
                      </a:lnTo>
                      <a:lnTo>
                        <a:pt x="101" y="280"/>
                      </a:lnTo>
                      <a:lnTo>
                        <a:pt x="135" y="288"/>
                      </a:lnTo>
                      <a:lnTo>
                        <a:pt x="168" y="256"/>
                      </a:lnTo>
                      <a:lnTo>
                        <a:pt x="244" y="248"/>
                      </a:lnTo>
                      <a:lnTo>
                        <a:pt x="261" y="272"/>
                      </a:lnTo>
                      <a:lnTo>
                        <a:pt x="379" y="304"/>
                      </a:lnTo>
                      <a:lnTo>
                        <a:pt x="379" y="312"/>
                      </a:lnTo>
                      <a:lnTo>
                        <a:pt x="413" y="304"/>
                      </a:lnTo>
                      <a:lnTo>
                        <a:pt x="472" y="304"/>
                      </a:lnTo>
                      <a:close/>
                    </a:path>
                  </a:pathLst>
                </a:custGeom>
                <a:solidFill>
                  <a:srgbClr val="0969A6"/>
                </a:solidFill>
                <a:ln w="12700">
                  <a:solidFill>
                    <a:srgbClr val="0969A6"/>
                  </a:solidFill>
                  <a:round/>
                  <a:headEnd/>
                  <a:tailEnd/>
                </a:ln>
                <a:extLst/>
              </p:spPr>
              <p:txBody>
                <a:bodyPr/>
                <a:lstStyle/>
                <a:p>
                  <a:pPr>
                    <a:defRPr/>
                  </a:pPr>
                  <a:endParaRPr lang="en-GB" sz="2400" b="1" kern="0">
                    <a:solidFill>
                      <a:srgbClr val="000000"/>
                    </a:solidFill>
                    <a:latin typeface="Calibri" panose="020F0502020204030204"/>
                  </a:endParaRPr>
                </a:p>
              </p:txBody>
            </p:sp>
            <p:sp>
              <p:nvSpPr>
                <p:cNvPr id="246" name="Freeform 48"/>
                <p:cNvSpPr>
                  <a:spLocks/>
                </p:cNvSpPr>
                <p:nvPr/>
              </p:nvSpPr>
              <p:spPr bwMode="auto">
                <a:xfrm>
                  <a:off x="6146066" y="2745443"/>
                  <a:ext cx="880269" cy="472709"/>
                </a:xfrm>
                <a:custGeom>
                  <a:avLst/>
                  <a:gdLst>
                    <a:gd name="T0" fmla="*/ 497 w 581"/>
                    <a:gd name="T1" fmla="*/ 248 h 312"/>
                    <a:gd name="T2" fmla="*/ 531 w 581"/>
                    <a:gd name="T3" fmla="*/ 200 h 312"/>
                    <a:gd name="T4" fmla="*/ 556 w 581"/>
                    <a:gd name="T5" fmla="*/ 176 h 312"/>
                    <a:gd name="T6" fmla="*/ 581 w 581"/>
                    <a:gd name="T7" fmla="*/ 152 h 312"/>
                    <a:gd name="T8" fmla="*/ 564 w 581"/>
                    <a:gd name="T9" fmla="*/ 120 h 312"/>
                    <a:gd name="T10" fmla="*/ 522 w 581"/>
                    <a:gd name="T11" fmla="*/ 112 h 312"/>
                    <a:gd name="T12" fmla="*/ 480 w 581"/>
                    <a:gd name="T13" fmla="*/ 104 h 312"/>
                    <a:gd name="T14" fmla="*/ 463 w 581"/>
                    <a:gd name="T15" fmla="*/ 80 h 312"/>
                    <a:gd name="T16" fmla="*/ 413 w 581"/>
                    <a:gd name="T17" fmla="*/ 64 h 312"/>
                    <a:gd name="T18" fmla="*/ 413 w 581"/>
                    <a:gd name="T19" fmla="*/ 88 h 312"/>
                    <a:gd name="T20" fmla="*/ 387 w 581"/>
                    <a:gd name="T21" fmla="*/ 104 h 312"/>
                    <a:gd name="T22" fmla="*/ 345 w 581"/>
                    <a:gd name="T23" fmla="*/ 72 h 312"/>
                    <a:gd name="T24" fmla="*/ 354 w 581"/>
                    <a:gd name="T25" fmla="*/ 40 h 312"/>
                    <a:gd name="T26" fmla="*/ 312 w 581"/>
                    <a:gd name="T27" fmla="*/ 40 h 312"/>
                    <a:gd name="T28" fmla="*/ 269 w 581"/>
                    <a:gd name="T29" fmla="*/ 24 h 312"/>
                    <a:gd name="T30" fmla="*/ 227 w 581"/>
                    <a:gd name="T31" fmla="*/ 0 h 312"/>
                    <a:gd name="T32" fmla="*/ 227 w 581"/>
                    <a:gd name="T33" fmla="*/ 24 h 312"/>
                    <a:gd name="T34" fmla="*/ 202 w 581"/>
                    <a:gd name="T35" fmla="*/ 8 h 312"/>
                    <a:gd name="T36" fmla="*/ 168 w 581"/>
                    <a:gd name="T37" fmla="*/ 8 h 312"/>
                    <a:gd name="T38" fmla="*/ 160 w 581"/>
                    <a:gd name="T39" fmla="*/ 40 h 312"/>
                    <a:gd name="T40" fmla="*/ 118 w 581"/>
                    <a:gd name="T41" fmla="*/ 56 h 312"/>
                    <a:gd name="T42" fmla="*/ 76 w 581"/>
                    <a:gd name="T43" fmla="*/ 80 h 312"/>
                    <a:gd name="T44" fmla="*/ 34 w 581"/>
                    <a:gd name="T45" fmla="*/ 88 h 312"/>
                    <a:gd name="T46" fmla="*/ 0 w 581"/>
                    <a:gd name="T47" fmla="*/ 112 h 312"/>
                    <a:gd name="T48" fmla="*/ 34 w 581"/>
                    <a:gd name="T49" fmla="*/ 152 h 312"/>
                    <a:gd name="T50" fmla="*/ 25 w 581"/>
                    <a:gd name="T51" fmla="*/ 176 h 312"/>
                    <a:gd name="T52" fmla="*/ 84 w 581"/>
                    <a:gd name="T53" fmla="*/ 224 h 312"/>
                    <a:gd name="T54" fmla="*/ 160 w 581"/>
                    <a:gd name="T55" fmla="*/ 280 h 312"/>
                    <a:gd name="T56" fmla="*/ 152 w 581"/>
                    <a:gd name="T57" fmla="*/ 288 h 312"/>
                    <a:gd name="T58" fmla="*/ 194 w 581"/>
                    <a:gd name="T59" fmla="*/ 312 h 312"/>
                    <a:gd name="T60" fmla="*/ 244 w 581"/>
                    <a:gd name="T61" fmla="*/ 296 h 312"/>
                    <a:gd name="T62" fmla="*/ 269 w 581"/>
                    <a:gd name="T63" fmla="*/ 248 h 312"/>
                    <a:gd name="T64" fmla="*/ 345 w 581"/>
                    <a:gd name="T65" fmla="*/ 272 h 312"/>
                    <a:gd name="T66" fmla="*/ 430 w 581"/>
                    <a:gd name="T67" fmla="*/ 272 h 312"/>
                    <a:gd name="T68" fmla="*/ 430 w 581"/>
                    <a:gd name="T69" fmla="*/ 280 h 312"/>
                    <a:gd name="T70" fmla="*/ 455 w 581"/>
                    <a:gd name="T71" fmla="*/ 248 h 312"/>
                    <a:gd name="T72" fmla="*/ 497 w 581"/>
                    <a:gd name="T73" fmla="*/ 248 h 31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81" h="312">
                      <a:moveTo>
                        <a:pt x="497" y="248"/>
                      </a:moveTo>
                      <a:lnTo>
                        <a:pt x="531" y="200"/>
                      </a:lnTo>
                      <a:lnTo>
                        <a:pt x="556" y="176"/>
                      </a:lnTo>
                      <a:lnTo>
                        <a:pt x="581" y="152"/>
                      </a:lnTo>
                      <a:lnTo>
                        <a:pt x="564" y="120"/>
                      </a:lnTo>
                      <a:lnTo>
                        <a:pt x="522" y="112"/>
                      </a:lnTo>
                      <a:lnTo>
                        <a:pt x="480" y="104"/>
                      </a:lnTo>
                      <a:lnTo>
                        <a:pt x="463" y="80"/>
                      </a:lnTo>
                      <a:lnTo>
                        <a:pt x="413" y="64"/>
                      </a:lnTo>
                      <a:lnTo>
                        <a:pt x="413" y="88"/>
                      </a:lnTo>
                      <a:lnTo>
                        <a:pt x="387" y="104"/>
                      </a:lnTo>
                      <a:lnTo>
                        <a:pt x="345" y="72"/>
                      </a:lnTo>
                      <a:lnTo>
                        <a:pt x="354" y="40"/>
                      </a:lnTo>
                      <a:lnTo>
                        <a:pt x="312" y="40"/>
                      </a:lnTo>
                      <a:lnTo>
                        <a:pt x="269" y="24"/>
                      </a:lnTo>
                      <a:lnTo>
                        <a:pt x="227" y="0"/>
                      </a:lnTo>
                      <a:lnTo>
                        <a:pt x="227" y="24"/>
                      </a:lnTo>
                      <a:lnTo>
                        <a:pt x="202" y="8"/>
                      </a:lnTo>
                      <a:lnTo>
                        <a:pt x="168" y="8"/>
                      </a:lnTo>
                      <a:lnTo>
                        <a:pt x="160" y="40"/>
                      </a:lnTo>
                      <a:lnTo>
                        <a:pt x="118" y="56"/>
                      </a:lnTo>
                      <a:lnTo>
                        <a:pt x="76" y="80"/>
                      </a:lnTo>
                      <a:lnTo>
                        <a:pt x="34" y="88"/>
                      </a:lnTo>
                      <a:lnTo>
                        <a:pt x="0" y="112"/>
                      </a:lnTo>
                      <a:lnTo>
                        <a:pt x="34" y="152"/>
                      </a:lnTo>
                      <a:lnTo>
                        <a:pt x="25" y="176"/>
                      </a:lnTo>
                      <a:lnTo>
                        <a:pt x="84" y="224"/>
                      </a:lnTo>
                      <a:lnTo>
                        <a:pt x="160" y="280"/>
                      </a:lnTo>
                      <a:lnTo>
                        <a:pt x="152" y="288"/>
                      </a:lnTo>
                      <a:lnTo>
                        <a:pt x="194" y="312"/>
                      </a:lnTo>
                      <a:lnTo>
                        <a:pt x="244" y="296"/>
                      </a:lnTo>
                      <a:lnTo>
                        <a:pt x="269" y="248"/>
                      </a:lnTo>
                      <a:lnTo>
                        <a:pt x="345" y="272"/>
                      </a:lnTo>
                      <a:lnTo>
                        <a:pt x="430" y="272"/>
                      </a:lnTo>
                      <a:lnTo>
                        <a:pt x="430" y="280"/>
                      </a:lnTo>
                      <a:lnTo>
                        <a:pt x="455" y="248"/>
                      </a:lnTo>
                      <a:lnTo>
                        <a:pt x="497" y="248"/>
                      </a:lnTo>
                      <a:close/>
                    </a:path>
                  </a:pathLst>
                </a:custGeom>
                <a:solidFill>
                  <a:srgbClr val="0969A6"/>
                </a:solidFill>
                <a:ln w="12700">
                  <a:solidFill>
                    <a:srgbClr val="0969A6"/>
                  </a:solidFill>
                  <a:prstDash val="solid"/>
                  <a:round/>
                  <a:headEnd/>
                  <a:tailEnd/>
                </a:ln>
              </p:spPr>
              <p:txBody>
                <a:bodyPr/>
                <a:lstStyle/>
                <a:p>
                  <a:pPr>
                    <a:defRPr/>
                  </a:pPr>
                  <a:endParaRPr lang="en-GB" sz="2400" b="1" kern="0">
                    <a:solidFill>
                      <a:srgbClr val="000000"/>
                    </a:solidFill>
                    <a:latin typeface="Calibri" panose="020F0502020204030204"/>
                  </a:endParaRPr>
                </a:p>
              </p:txBody>
            </p:sp>
            <p:sp>
              <p:nvSpPr>
                <p:cNvPr id="247" name="Freeform 50"/>
                <p:cNvSpPr>
                  <a:spLocks/>
                </p:cNvSpPr>
                <p:nvPr/>
              </p:nvSpPr>
              <p:spPr bwMode="auto">
                <a:xfrm>
                  <a:off x="6388481" y="3569653"/>
                  <a:ext cx="830271" cy="630279"/>
                </a:xfrm>
                <a:custGeom>
                  <a:avLst/>
                  <a:gdLst>
                    <a:gd name="T0" fmla="*/ 388 w 548"/>
                    <a:gd name="T1" fmla="*/ 360 h 416"/>
                    <a:gd name="T2" fmla="*/ 379 w 548"/>
                    <a:gd name="T3" fmla="*/ 344 h 416"/>
                    <a:gd name="T4" fmla="*/ 345 w 548"/>
                    <a:gd name="T5" fmla="*/ 328 h 416"/>
                    <a:gd name="T6" fmla="*/ 320 w 548"/>
                    <a:gd name="T7" fmla="*/ 296 h 416"/>
                    <a:gd name="T8" fmla="*/ 270 w 548"/>
                    <a:gd name="T9" fmla="*/ 264 h 416"/>
                    <a:gd name="T10" fmla="*/ 236 w 548"/>
                    <a:gd name="T11" fmla="*/ 216 h 416"/>
                    <a:gd name="T12" fmla="*/ 202 w 548"/>
                    <a:gd name="T13" fmla="*/ 200 h 416"/>
                    <a:gd name="T14" fmla="*/ 219 w 548"/>
                    <a:gd name="T15" fmla="*/ 152 h 416"/>
                    <a:gd name="T16" fmla="*/ 236 w 548"/>
                    <a:gd name="T17" fmla="*/ 152 h 416"/>
                    <a:gd name="T18" fmla="*/ 270 w 548"/>
                    <a:gd name="T19" fmla="*/ 168 h 416"/>
                    <a:gd name="T20" fmla="*/ 278 w 548"/>
                    <a:gd name="T21" fmla="*/ 144 h 416"/>
                    <a:gd name="T22" fmla="*/ 312 w 548"/>
                    <a:gd name="T23" fmla="*/ 136 h 416"/>
                    <a:gd name="T24" fmla="*/ 354 w 548"/>
                    <a:gd name="T25" fmla="*/ 144 h 416"/>
                    <a:gd name="T26" fmla="*/ 404 w 548"/>
                    <a:gd name="T27" fmla="*/ 152 h 416"/>
                    <a:gd name="T28" fmla="*/ 438 w 548"/>
                    <a:gd name="T29" fmla="*/ 144 h 416"/>
                    <a:gd name="T30" fmla="*/ 472 w 548"/>
                    <a:gd name="T31" fmla="*/ 152 h 416"/>
                    <a:gd name="T32" fmla="*/ 522 w 548"/>
                    <a:gd name="T33" fmla="*/ 160 h 416"/>
                    <a:gd name="T34" fmla="*/ 522 w 548"/>
                    <a:gd name="T35" fmla="*/ 128 h 416"/>
                    <a:gd name="T36" fmla="*/ 548 w 548"/>
                    <a:gd name="T37" fmla="*/ 120 h 416"/>
                    <a:gd name="T38" fmla="*/ 522 w 548"/>
                    <a:gd name="T39" fmla="*/ 112 h 416"/>
                    <a:gd name="T40" fmla="*/ 497 w 548"/>
                    <a:gd name="T41" fmla="*/ 80 h 416"/>
                    <a:gd name="T42" fmla="*/ 480 w 548"/>
                    <a:gd name="T43" fmla="*/ 48 h 416"/>
                    <a:gd name="T44" fmla="*/ 421 w 548"/>
                    <a:gd name="T45" fmla="*/ 72 h 416"/>
                    <a:gd name="T46" fmla="*/ 388 w 548"/>
                    <a:gd name="T47" fmla="*/ 72 h 416"/>
                    <a:gd name="T48" fmla="*/ 379 w 548"/>
                    <a:gd name="T49" fmla="*/ 48 h 416"/>
                    <a:gd name="T50" fmla="*/ 345 w 548"/>
                    <a:gd name="T51" fmla="*/ 56 h 416"/>
                    <a:gd name="T52" fmla="*/ 320 w 548"/>
                    <a:gd name="T53" fmla="*/ 40 h 416"/>
                    <a:gd name="T54" fmla="*/ 295 w 548"/>
                    <a:gd name="T55" fmla="*/ 16 h 416"/>
                    <a:gd name="T56" fmla="*/ 261 w 548"/>
                    <a:gd name="T57" fmla="*/ 0 h 416"/>
                    <a:gd name="T58" fmla="*/ 227 w 548"/>
                    <a:gd name="T59" fmla="*/ 8 h 416"/>
                    <a:gd name="T60" fmla="*/ 194 w 548"/>
                    <a:gd name="T61" fmla="*/ 48 h 416"/>
                    <a:gd name="T62" fmla="*/ 194 w 548"/>
                    <a:gd name="T63" fmla="*/ 88 h 416"/>
                    <a:gd name="T64" fmla="*/ 160 w 548"/>
                    <a:gd name="T65" fmla="*/ 96 h 416"/>
                    <a:gd name="T66" fmla="*/ 143 w 548"/>
                    <a:gd name="T67" fmla="*/ 128 h 416"/>
                    <a:gd name="T68" fmla="*/ 109 w 548"/>
                    <a:gd name="T69" fmla="*/ 120 h 416"/>
                    <a:gd name="T70" fmla="*/ 84 w 548"/>
                    <a:gd name="T71" fmla="*/ 104 h 416"/>
                    <a:gd name="T72" fmla="*/ 42 w 548"/>
                    <a:gd name="T73" fmla="*/ 136 h 416"/>
                    <a:gd name="T74" fmla="*/ 8 w 548"/>
                    <a:gd name="T75" fmla="*/ 144 h 416"/>
                    <a:gd name="T76" fmla="*/ 0 w 548"/>
                    <a:gd name="T77" fmla="*/ 144 h 416"/>
                    <a:gd name="T78" fmla="*/ 0 w 548"/>
                    <a:gd name="T79" fmla="*/ 152 h 416"/>
                    <a:gd name="T80" fmla="*/ 34 w 548"/>
                    <a:gd name="T81" fmla="*/ 216 h 416"/>
                    <a:gd name="T82" fmla="*/ 84 w 548"/>
                    <a:gd name="T83" fmla="*/ 152 h 416"/>
                    <a:gd name="T84" fmla="*/ 84 w 548"/>
                    <a:gd name="T85" fmla="*/ 216 h 416"/>
                    <a:gd name="T86" fmla="*/ 126 w 548"/>
                    <a:gd name="T87" fmla="*/ 192 h 416"/>
                    <a:gd name="T88" fmla="*/ 126 w 548"/>
                    <a:gd name="T89" fmla="*/ 240 h 416"/>
                    <a:gd name="T90" fmla="*/ 177 w 548"/>
                    <a:gd name="T91" fmla="*/ 264 h 416"/>
                    <a:gd name="T92" fmla="*/ 160 w 548"/>
                    <a:gd name="T93" fmla="*/ 272 h 416"/>
                    <a:gd name="T94" fmla="*/ 219 w 548"/>
                    <a:gd name="T95" fmla="*/ 312 h 416"/>
                    <a:gd name="T96" fmla="*/ 227 w 548"/>
                    <a:gd name="T97" fmla="*/ 336 h 416"/>
                    <a:gd name="T98" fmla="*/ 253 w 548"/>
                    <a:gd name="T99" fmla="*/ 352 h 416"/>
                    <a:gd name="T100" fmla="*/ 312 w 548"/>
                    <a:gd name="T101" fmla="*/ 360 h 416"/>
                    <a:gd name="T102" fmla="*/ 371 w 548"/>
                    <a:gd name="T103" fmla="*/ 384 h 416"/>
                    <a:gd name="T104" fmla="*/ 312 w 548"/>
                    <a:gd name="T105" fmla="*/ 392 h 416"/>
                    <a:gd name="T106" fmla="*/ 413 w 548"/>
                    <a:gd name="T107" fmla="*/ 416 h 416"/>
                    <a:gd name="T108" fmla="*/ 413 w 548"/>
                    <a:gd name="T109" fmla="*/ 384 h 416"/>
                    <a:gd name="T110" fmla="*/ 388 w 548"/>
                    <a:gd name="T111" fmla="*/ 360 h 41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48" h="416">
                      <a:moveTo>
                        <a:pt x="388" y="360"/>
                      </a:moveTo>
                      <a:lnTo>
                        <a:pt x="379" y="344"/>
                      </a:lnTo>
                      <a:lnTo>
                        <a:pt x="345" y="328"/>
                      </a:lnTo>
                      <a:lnTo>
                        <a:pt x="320" y="296"/>
                      </a:lnTo>
                      <a:lnTo>
                        <a:pt x="270" y="264"/>
                      </a:lnTo>
                      <a:lnTo>
                        <a:pt x="236" y="216"/>
                      </a:lnTo>
                      <a:lnTo>
                        <a:pt x="202" y="200"/>
                      </a:lnTo>
                      <a:lnTo>
                        <a:pt x="219" y="152"/>
                      </a:lnTo>
                      <a:lnTo>
                        <a:pt x="236" y="152"/>
                      </a:lnTo>
                      <a:lnTo>
                        <a:pt x="270" y="168"/>
                      </a:lnTo>
                      <a:lnTo>
                        <a:pt x="278" y="144"/>
                      </a:lnTo>
                      <a:lnTo>
                        <a:pt x="312" y="136"/>
                      </a:lnTo>
                      <a:lnTo>
                        <a:pt x="354" y="144"/>
                      </a:lnTo>
                      <a:lnTo>
                        <a:pt x="404" y="152"/>
                      </a:lnTo>
                      <a:lnTo>
                        <a:pt x="438" y="144"/>
                      </a:lnTo>
                      <a:lnTo>
                        <a:pt x="472" y="152"/>
                      </a:lnTo>
                      <a:lnTo>
                        <a:pt x="522" y="160"/>
                      </a:lnTo>
                      <a:lnTo>
                        <a:pt x="522" y="128"/>
                      </a:lnTo>
                      <a:lnTo>
                        <a:pt x="548" y="120"/>
                      </a:lnTo>
                      <a:lnTo>
                        <a:pt x="522" y="112"/>
                      </a:lnTo>
                      <a:lnTo>
                        <a:pt x="497" y="80"/>
                      </a:lnTo>
                      <a:lnTo>
                        <a:pt x="480" y="48"/>
                      </a:lnTo>
                      <a:lnTo>
                        <a:pt x="421" y="72"/>
                      </a:lnTo>
                      <a:lnTo>
                        <a:pt x="388" y="72"/>
                      </a:lnTo>
                      <a:lnTo>
                        <a:pt x="379" y="48"/>
                      </a:lnTo>
                      <a:lnTo>
                        <a:pt x="345" y="56"/>
                      </a:lnTo>
                      <a:lnTo>
                        <a:pt x="320" y="40"/>
                      </a:lnTo>
                      <a:lnTo>
                        <a:pt x="295" y="16"/>
                      </a:lnTo>
                      <a:lnTo>
                        <a:pt x="261" y="0"/>
                      </a:lnTo>
                      <a:lnTo>
                        <a:pt x="227" y="8"/>
                      </a:lnTo>
                      <a:lnTo>
                        <a:pt x="194" y="48"/>
                      </a:lnTo>
                      <a:lnTo>
                        <a:pt x="194" y="88"/>
                      </a:lnTo>
                      <a:lnTo>
                        <a:pt x="160" y="96"/>
                      </a:lnTo>
                      <a:lnTo>
                        <a:pt x="143" y="128"/>
                      </a:lnTo>
                      <a:lnTo>
                        <a:pt x="109" y="120"/>
                      </a:lnTo>
                      <a:lnTo>
                        <a:pt x="84" y="104"/>
                      </a:lnTo>
                      <a:lnTo>
                        <a:pt x="42" y="136"/>
                      </a:lnTo>
                      <a:lnTo>
                        <a:pt x="8" y="144"/>
                      </a:lnTo>
                      <a:lnTo>
                        <a:pt x="0" y="144"/>
                      </a:lnTo>
                      <a:lnTo>
                        <a:pt x="0" y="152"/>
                      </a:lnTo>
                      <a:lnTo>
                        <a:pt x="34" y="216"/>
                      </a:lnTo>
                      <a:lnTo>
                        <a:pt x="84" y="152"/>
                      </a:lnTo>
                      <a:lnTo>
                        <a:pt x="84" y="216"/>
                      </a:lnTo>
                      <a:lnTo>
                        <a:pt x="126" y="192"/>
                      </a:lnTo>
                      <a:lnTo>
                        <a:pt x="126" y="240"/>
                      </a:lnTo>
                      <a:lnTo>
                        <a:pt x="177" y="264"/>
                      </a:lnTo>
                      <a:lnTo>
                        <a:pt x="160" y="272"/>
                      </a:lnTo>
                      <a:lnTo>
                        <a:pt x="219" y="312"/>
                      </a:lnTo>
                      <a:lnTo>
                        <a:pt x="227" y="336"/>
                      </a:lnTo>
                      <a:lnTo>
                        <a:pt x="253" y="352"/>
                      </a:lnTo>
                      <a:lnTo>
                        <a:pt x="312" y="360"/>
                      </a:lnTo>
                      <a:lnTo>
                        <a:pt x="371" y="384"/>
                      </a:lnTo>
                      <a:lnTo>
                        <a:pt x="312" y="392"/>
                      </a:lnTo>
                      <a:lnTo>
                        <a:pt x="413" y="416"/>
                      </a:lnTo>
                      <a:lnTo>
                        <a:pt x="413" y="384"/>
                      </a:lnTo>
                      <a:lnTo>
                        <a:pt x="388" y="360"/>
                      </a:lnTo>
                      <a:close/>
                    </a:path>
                  </a:pathLst>
                </a:custGeom>
                <a:solidFill>
                  <a:srgbClr val="ED7D31"/>
                </a:solidFill>
                <a:ln w="9525">
                  <a:noFill/>
                  <a:round/>
                  <a:headEnd/>
                  <a:tailEnd/>
                </a:ln>
                <a:extLst/>
              </p:spPr>
              <p:txBody>
                <a:bodyPr/>
                <a:lstStyle/>
                <a:p>
                  <a:pPr>
                    <a:defRPr/>
                  </a:pPr>
                  <a:endParaRPr lang="en-GB" sz="2400" b="1" kern="0">
                    <a:solidFill>
                      <a:srgbClr val="000000"/>
                    </a:solidFill>
                    <a:latin typeface="Calibri" panose="020F0502020204030204"/>
                  </a:endParaRPr>
                </a:p>
              </p:txBody>
            </p:sp>
            <p:sp>
              <p:nvSpPr>
                <p:cNvPr id="248" name="Freeform 51"/>
                <p:cNvSpPr>
                  <a:spLocks/>
                </p:cNvSpPr>
                <p:nvPr/>
              </p:nvSpPr>
              <p:spPr bwMode="auto">
                <a:xfrm>
                  <a:off x="6376360" y="3484808"/>
                  <a:ext cx="421196" cy="303019"/>
                </a:xfrm>
                <a:custGeom>
                  <a:avLst/>
                  <a:gdLst>
                    <a:gd name="T0" fmla="*/ 50 w 278"/>
                    <a:gd name="T1" fmla="*/ 192 h 200"/>
                    <a:gd name="T2" fmla="*/ 92 w 278"/>
                    <a:gd name="T3" fmla="*/ 160 h 200"/>
                    <a:gd name="T4" fmla="*/ 117 w 278"/>
                    <a:gd name="T5" fmla="*/ 176 h 200"/>
                    <a:gd name="T6" fmla="*/ 151 w 278"/>
                    <a:gd name="T7" fmla="*/ 184 h 200"/>
                    <a:gd name="T8" fmla="*/ 168 w 278"/>
                    <a:gd name="T9" fmla="*/ 152 h 200"/>
                    <a:gd name="T10" fmla="*/ 202 w 278"/>
                    <a:gd name="T11" fmla="*/ 144 h 200"/>
                    <a:gd name="T12" fmla="*/ 202 w 278"/>
                    <a:gd name="T13" fmla="*/ 104 h 200"/>
                    <a:gd name="T14" fmla="*/ 235 w 278"/>
                    <a:gd name="T15" fmla="*/ 64 h 200"/>
                    <a:gd name="T16" fmla="*/ 278 w 278"/>
                    <a:gd name="T17" fmla="*/ 48 h 200"/>
                    <a:gd name="T18" fmla="*/ 235 w 278"/>
                    <a:gd name="T19" fmla="*/ 0 h 200"/>
                    <a:gd name="T20" fmla="*/ 227 w 278"/>
                    <a:gd name="T21" fmla="*/ 8 h 200"/>
                    <a:gd name="T22" fmla="*/ 227 w 278"/>
                    <a:gd name="T23" fmla="*/ 32 h 200"/>
                    <a:gd name="T24" fmla="*/ 185 w 278"/>
                    <a:gd name="T25" fmla="*/ 40 h 200"/>
                    <a:gd name="T26" fmla="*/ 134 w 278"/>
                    <a:gd name="T27" fmla="*/ 40 h 200"/>
                    <a:gd name="T28" fmla="*/ 101 w 278"/>
                    <a:gd name="T29" fmla="*/ 64 h 200"/>
                    <a:gd name="T30" fmla="*/ 42 w 278"/>
                    <a:gd name="T31" fmla="*/ 64 h 200"/>
                    <a:gd name="T32" fmla="*/ 8 w 278"/>
                    <a:gd name="T33" fmla="*/ 72 h 200"/>
                    <a:gd name="T34" fmla="*/ 0 w 278"/>
                    <a:gd name="T35" fmla="*/ 96 h 200"/>
                    <a:gd name="T36" fmla="*/ 8 w 278"/>
                    <a:gd name="T37" fmla="*/ 152 h 200"/>
                    <a:gd name="T38" fmla="*/ 0 w 278"/>
                    <a:gd name="T39" fmla="*/ 160 h 200"/>
                    <a:gd name="T40" fmla="*/ 25 w 278"/>
                    <a:gd name="T41" fmla="*/ 152 h 200"/>
                    <a:gd name="T42" fmla="*/ 8 w 278"/>
                    <a:gd name="T43" fmla="*/ 176 h 200"/>
                    <a:gd name="T44" fmla="*/ 8 w 278"/>
                    <a:gd name="T45" fmla="*/ 200 h 200"/>
                    <a:gd name="T46" fmla="*/ 16 w 278"/>
                    <a:gd name="T47" fmla="*/ 200 h 200"/>
                    <a:gd name="T48" fmla="*/ 50 w 278"/>
                    <a:gd name="T49" fmla="*/ 192 h 2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78" h="200">
                      <a:moveTo>
                        <a:pt x="50" y="192"/>
                      </a:moveTo>
                      <a:lnTo>
                        <a:pt x="92" y="160"/>
                      </a:lnTo>
                      <a:lnTo>
                        <a:pt x="117" y="176"/>
                      </a:lnTo>
                      <a:lnTo>
                        <a:pt x="151" y="184"/>
                      </a:lnTo>
                      <a:lnTo>
                        <a:pt x="168" y="152"/>
                      </a:lnTo>
                      <a:lnTo>
                        <a:pt x="202" y="144"/>
                      </a:lnTo>
                      <a:lnTo>
                        <a:pt x="202" y="104"/>
                      </a:lnTo>
                      <a:lnTo>
                        <a:pt x="235" y="64"/>
                      </a:lnTo>
                      <a:lnTo>
                        <a:pt x="278" y="48"/>
                      </a:lnTo>
                      <a:lnTo>
                        <a:pt x="235" y="0"/>
                      </a:lnTo>
                      <a:lnTo>
                        <a:pt x="227" y="8"/>
                      </a:lnTo>
                      <a:lnTo>
                        <a:pt x="227" y="32"/>
                      </a:lnTo>
                      <a:lnTo>
                        <a:pt x="185" y="40"/>
                      </a:lnTo>
                      <a:lnTo>
                        <a:pt x="134" y="40"/>
                      </a:lnTo>
                      <a:lnTo>
                        <a:pt x="101" y="64"/>
                      </a:lnTo>
                      <a:lnTo>
                        <a:pt x="42" y="64"/>
                      </a:lnTo>
                      <a:lnTo>
                        <a:pt x="8" y="72"/>
                      </a:lnTo>
                      <a:lnTo>
                        <a:pt x="0" y="96"/>
                      </a:lnTo>
                      <a:lnTo>
                        <a:pt x="8" y="152"/>
                      </a:lnTo>
                      <a:lnTo>
                        <a:pt x="0" y="160"/>
                      </a:lnTo>
                      <a:lnTo>
                        <a:pt x="25" y="152"/>
                      </a:lnTo>
                      <a:lnTo>
                        <a:pt x="8" y="176"/>
                      </a:lnTo>
                      <a:lnTo>
                        <a:pt x="8" y="200"/>
                      </a:lnTo>
                      <a:lnTo>
                        <a:pt x="16" y="200"/>
                      </a:lnTo>
                      <a:lnTo>
                        <a:pt x="50" y="192"/>
                      </a:lnTo>
                      <a:close/>
                    </a:path>
                  </a:pathLst>
                </a:custGeom>
                <a:solidFill>
                  <a:srgbClr val="ED7D31"/>
                </a:solidFill>
                <a:ln w="28575">
                  <a:solidFill>
                    <a:srgbClr val="ED7D31"/>
                  </a:solidFill>
                  <a:prstDash val="solid"/>
                  <a:round/>
                  <a:headEnd/>
                  <a:tailEnd/>
                </a:ln>
                <a:extLst/>
              </p:spPr>
              <p:txBody>
                <a:bodyPr/>
                <a:lstStyle/>
                <a:p>
                  <a:pPr>
                    <a:defRPr/>
                  </a:pPr>
                  <a:endParaRPr lang="en-GB" sz="2400" b="1" kern="0">
                    <a:solidFill>
                      <a:srgbClr val="000000"/>
                    </a:solidFill>
                    <a:latin typeface="Calibri" panose="020F0502020204030204"/>
                  </a:endParaRPr>
                </a:p>
              </p:txBody>
            </p:sp>
            <p:sp>
              <p:nvSpPr>
                <p:cNvPr id="249" name="Freeform 53"/>
                <p:cNvSpPr>
                  <a:spLocks/>
                </p:cNvSpPr>
                <p:nvPr/>
              </p:nvSpPr>
              <p:spPr bwMode="auto">
                <a:xfrm>
                  <a:off x="6694529" y="3775706"/>
                  <a:ext cx="587856" cy="484830"/>
                </a:xfrm>
                <a:custGeom>
                  <a:avLst/>
                  <a:gdLst>
                    <a:gd name="T0" fmla="*/ 287 w 388"/>
                    <a:gd name="T1" fmla="*/ 264 h 320"/>
                    <a:gd name="T2" fmla="*/ 312 w 388"/>
                    <a:gd name="T3" fmla="*/ 248 h 320"/>
                    <a:gd name="T4" fmla="*/ 320 w 388"/>
                    <a:gd name="T5" fmla="*/ 216 h 320"/>
                    <a:gd name="T6" fmla="*/ 346 w 388"/>
                    <a:gd name="T7" fmla="*/ 216 h 320"/>
                    <a:gd name="T8" fmla="*/ 337 w 388"/>
                    <a:gd name="T9" fmla="*/ 192 h 320"/>
                    <a:gd name="T10" fmla="*/ 388 w 388"/>
                    <a:gd name="T11" fmla="*/ 176 h 320"/>
                    <a:gd name="T12" fmla="*/ 362 w 388"/>
                    <a:gd name="T13" fmla="*/ 136 h 320"/>
                    <a:gd name="T14" fmla="*/ 388 w 388"/>
                    <a:gd name="T15" fmla="*/ 120 h 320"/>
                    <a:gd name="T16" fmla="*/ 346 w 388"/>
                    <a:gd name="T17" fmla="*/ 96 h 320"/>
                    <a:gd name="T18" fmla="*/ 337 w 388"/>
                    <a:gd name="T19" fmla="*/ 64 h 320"/>
                    <a:gd name="T20" fmla="*/ 337 w 388"/>
                    <a:gd name="T21" fmla="*/ 32 h 320"/>
                    <a:gd name="T22" fmla="*/ 304 w 388"/>
                    <a:gd name="T23" fmla="*/ 32 h 320"/>
                    <a:gd name="T24" fmla="*/ 295 w 388"/>
                    <a:gd name="T25" fmla="*/ 16 h 320"/>
                    <a:gd name="T26" fmla="*/ 270 w 388"/>
                    <a:gd name="T27" fmla="*/ 16 h 320"/>
                    <a:gd name="T28" fmla="*/ 236 w 388"/>
                    <a:gd name="T29" fmla="*/ 8 h 320"/>
                    <a:gd name="T30" fmla="*/ 202 w 388"/>
                    <a:gd name="T31" fmla="*/ 16 h 320"/>
                    <a:gd name="T32" fmla="*/ 152 w 388"/>
                    <a:gd name="T33" fmla="*/ 8 h 320"/>
                    <a:gd name="T34" fmla="*/ 110 w 388"/>
                    <a:gd name="T35" fmla="*/ 0 h 320"/>
                    <a:gd name="T36" fmla="*/ 76 w 388"/>
                    <a:gd name="T37" fmla="*/ 8 h 320"/>
                    <a:gd name="T38" fmla="*/ 68 w 388"/>
                    <a:gd name="T39" fmla="*/ 32 h 320"/>
                    <a:gd name="T40" fmla="*/ 34 w 388"/>
                    <a:gd name="T41" fmla="*/ 16 h 320"/>
                    <a:gd name="T42" fmla="*/ 17 w 388"/>
                    <a:gd name="T43" fmla="*/ 16 h 320"/>
                    <a:gd name="T44" fmla="*/ 0 w 388"/>
                    <a:gd name="T45" fmla="*/ 64 h 320"/>
                    <a:gd name="T46" fmla="*/ 34 w 388"/>
                    <a:gd name="T47" fmla="*/ 80 h 320"/>
                    <a:gd name="T48" fmla="*/ 68 w 388"/>
                    <a:gd name="T49" fmla="*/ 128 h 320"/>
                    <a:gd name="T50" fmla="*/ 118 w 388"/>
                    <a:gd name="T51" fmla="*/ 160 h 320"/>
                    <a:gd name="T52" fmla="*/ 143 w 388"/>
                    <a:gd name="T53" fmla="*/ 192 h 320"/>
                    <a:gd name="T54" fmla="*/ 177 w 388"/>
                    <a:gd name="T55" fmla="*/ 208 h 320"/>
                    <a:gd name="T56" fmla="*/ 186 w 388"/>
                    <a:gd name="T57" fmla="*/ 224 h 320"/>
                    <a:gd name="T58" fmla="*/ 211 w 388"/>
                    <a:gd name="T59" fmla="*/ 248 h 320"/>
                    <a:gd name="T60" fmla="*/ 211 w 388"/>
                    <a:gd name="T61" fmla="*/ 280 h 320"/>
                    <a:gd name="T62" fmla="*/ 295 w 388"/>
                    <a:gd name="T63" fmla="*/ 320 h 320"/>
                    <a:gd name="T64" fmla="*/ 295 w 388"/>
                    <a:gd name="T65" fmla="*/ 280 h 320"/>
                    <a:gd name="T66" fmla="*/ 287 w 388"/>
                    <a:gd name="T67" fmla="*/ 264 h 3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88" h="320">
                      <a:moveTo>
                        <a:pt x="287" y="264"/>
                      </a:moveTo>
                      <a:lnTo>
                        <a:pt x="312" y="248"/>
                      </a:lnTo>
                      <a:lnTo>
                        <a:pt x="320" y="216"/>
                      </a:lnTo>
                      <a:lnTo>
                        <a:pt x="346" y="216"/>
                      </a:lnTo>
                      <a:lnTo>
                        <a:pt x="337" y="192"/>
                      </a:lnTo>
                      <a:lnTo>
                        <a:pt x="388" y="176"/>
                      </a:lnTo>
                      <a:lnTo>
                        <a:pt x="362" y="136"/>
                      </a:lnTo>
                      <a:lnTo>
                        <a:pt x="388" y="120"/>
                      </a:lnTo>
                      <a:lnTo>
                        <a:pt x="346" y="96"/>
                      </a:lnTo>
                      <a:lnTo>
                        <a:pt x="337" y="64"/>
                      </a:lnTo>
                      <a:lnTo>
                        <a:pt x="337" y="32"/>
                      </a:lnTo>
                      <a:lnTo>
                        <a:pt x="304" y="32"/>
                      </a:lnTo>
                      <a:lnTo>
                        <a:pt x="295" y="16"/>
                      </a:lnTo>
                      <a:lnTo>
                        <a:pt x="270" y="16"/>
                      </a:lnTo>
                      <a:lnTo>
                        <a:pt x="236" y="8"/>
                      </a:lnTo>
                      <a:lnTo>
                        <a:pt x="202" y="16"/>
                      </a:lnTo>
                      <a:lnTo>
                        <a:pt x="152" y="8"/>
                      </a:lnTo>
                      <a:lnTo>
                        <a:pt x="110" y="0"/>
                      </a:lnTo>
                      <a:lnTo>
                        <a:pt x="76" y="8"/>
                      </a:lnTo>
                      <a:lnTo>
                        <a:pt x="68" y="32"/>
                      </a:lnTo>
                      <a:lnTo>
                        <a:pt x="34" y="16"/>
                      </a:lnTo>
                      <a:lnTo>
                        <a:pt x="17" y="16"/>
                      </a:lnTo>
                      <a:lnTo>
                        <a:pt x="0" y="64"/>
                      </a:lnTo>
                      <a:lnTo>
                        <a:pt x="34" y="80"/>
                      </a:lnTo>
                      <a:lnTo>
                        <a:pt x="68" y="128"/>
                      </a:lnTo>
                      <a:lnTo>
                        <a:pt x="118" y="160"/>
                      </a:lnTo>
                      <a:lnTo>
                        <a:pt x="143" y="192"/>
                      </a:lnTo>
                      <a:lnTo>
                        <a:pt x="177" y="208"/>
                      </a:lnTo>
                      <a:lnTo>
                        <a:pt x="186" y="224"/>
                      </a:lnTo>
                      <a:lnTo>
                        <a:pt x="211" y="248"/>
                      </a:lnTo>
                      <a:lnTo>
                        <a:pt x="211" y="280"/>
                      </a:lnTo>
                      <a:lnTo>
                        <a:pt x="295" y="320"/>
                      </a:lnTo>
                      <a:lnTo>
                        <a:pt x="295" y="280"/>
                      </a:lnTo>
                      <a:lnTo>
                        <a:pt x="287" y="264"/>
                      </a:lnTo>
                      <a:close/>
                    </a:path>
                  </a:pathLst>
                </a:custGeom>
                <a:solidFill>
                  <a:srgbClr val="00A0C6"/>
                </a:solidFill>
                <a:ln w="9525">
                  <a:noFill/>
                  <a:round/>
                  <a:headEnd/>
                  <a:tailEnd/>
                </a:ln>
                <a:extLst/>
              </p:spPr>
              <p:txBody>
                <a:bodyPr/>
                <a:lstStyle/>
                <a:p>
                  <a:pPr>
                    <a:defRPr/>
                  </a:pPr>
                  <a:endParaRPr lang="en-GB" sz="2400" b="1" kern="0">
                    <a:solidFill>
                      <a:srgbClr val="000000"/>
                    </a:solidFill>
                    <a:latin typeface="Calibri" panose="020F0502020204030204"/>
                  </a:endParaRPr>
                </a:p>
              </p:txBody>
            </p:sp>
            <p:sp>
              <p:nvSpPr>
                <p:cNvPr id="250" name="Freeform 54"/>
                <p:cNvSpPr>
                  <a:spLocks/>
                </p:cNvSpPr>
                <p:nvPr/>
              </p:nvSpPr>
              <p:spPr bwMode="auto">
                <a:xfrm>
                  <a:off x="6732407" y="3121186"/>
                  <a:ext cx="868148" cy="557554"/>
                </a:xfrm>
                <a:custGeom>
                  <a:avLst/>
                  <a:gdLst>
                    <a:gd name="T0" fmla="*/ 295 w 573"/>
                    <a:gd name="T1" fmla="*/ 320 h 368"/>
                    <a:gd name="T2" fmla="*/ 329 w 573"/>
                    <a:gd name="T3" fmla="*/ 304 h 368"/>
                    <a:gd name="T4" fmla="*/ 380 w 573"/>
                    <a:gd name="T5" fmla="*/ 304 h 368"/>
                    <a:gd name="T6" fmla="*/ 413 w 573"/>
                    <a:gd name="T7" fmla="*/ 288 h 368"/>
                    <a:gd name="T8" fmla="*/ 439 w 573"/>
                    <a:gd name="T9" fmla="*/ 272 h 368"/>
                    <a:gd name="T10" fmla="*/ 455 w 573"/>
                    <a:gd name="T11" fmla="*/ 264 h 368"/>
                    <a:gd name="T12" fmla="*/ 464 w 573"/>
                    <a:gd name="T13" fmla="*/ 224 h 368"/>
                    <a:gd name="T14" fmla="*/ 472 w 573"/>
                    <a:gd name="T15" fmla="*/ 200 h 368"/>
                    <a:gd name="T16" fmla="*/ 498 w 573"/>
                    <a:gd name="T17" fmla="*/ 168 h 368"/>
                    <a:gd name="T18" fmla="*/ 523 w 573"/>
                    <a:gd name="T19" fmla="*/ 112 h 368"/>
                    <a:gd name="T20" fmla="*/ 548 w 573"/>
                    <a:gd name="T21" fmla="*/ 72 h 368"/>
                    <a:gd name="T22" fmla="*/ 573 w 573"/>
                    <a:gd name="T23" fmla="*/ 48 h 368"/>
                    <a:gd name="T24" fmla="*/ 548 w 573"/>
                    <a:gd name="T25" fmla="*/ 24 h 368"/>
                    <a:gd name="T26" fmla="*/ 514 w 573"/>
                    <a:gd name="T27" fmla="*/ 0 h 368"/>
                    <a:gd name="T28" fmla="*/ 472 w 573"/>
                    <a:gd name="T29" fmla="*/ 8 h 368"/>
                    <a:gd name="T30" fmla="*/ 447 w 573"/>
                    <a:gd name="T31" fmla="*/ 0 h 368"/>
                    <a:gd name="T32" fmla="*/ 405 w 573"/>
                    <a:gd name="T33" fmla="*/ 8 h 368"/>
                    <a:gd name="T34" fmla="*/ 371 w 573"/>
                    <a:gd name="T35" fmla="*/ 8 h 368"/>
                    <a:gd name="T36" fmla="*/ 329 w 573"/>
                    <a:gd name="T37" fmla="*/ 56 h 368"/>
                    <a:gd name="T38" fmla="*/ 287 w 573"/>
                    <a:gd name="T39" fmla="*/ 48 h 368"/>
                    <a:gd name="T40" fmla="*/ 279 w 573"/>
                    <a:gd name="T41" fmla="*/ 64 h 368"/>
                    <a:gd name="T42" fmla="*/ 228 w 573"/>
                    <a:gd name="T43" fmla="*/ 80 h 368"/>
                    <a:gd name="T44" fmla="*/ 228 w 573"/>
                    <a:gd name="T45" fmla="*/ 112 h 368"/>
                    <a:gd name="T46" fmla="*/ 110 w 573"/>
                    <a:gd name="T47" fmla="*/ 128 h 368"/>
                    <a:gd name="T48" fmla="*/ 85 w 573"/>
                    <a:gd name="T49" fmla="*/ 112 h 368"/>
                    <a:gd name="T50" fmla="*/ 68 w 573"/>
                    <a:gd name="T51" fmla="*/ 104 h 368"/>
                    <a:gd name="T52" fmla="*/ 68 w 573"/>
                    <a:gd name="T53" fmla="*/ 128 h 368"/>
                    <a:gd name="T54" fmla="*/ 26 w 573"/>
                    <a:gd name="T55" fmla="*/ 144 h 368"/>
                    <a:gd name="T56" fmla="*/ 26 w 573"/>
                    <a:gd name="T57" fmla="*/ 184 h 368"/>
                    <a:gd name="T58" fmla="*/ 17 w 573"/>
                    <a:gd name="T59" fmla="*/ 224 h 368"/>
                    <a:gd name="T60" fmla="*/ 0 w 573"/>
                    <a:gd name="T61" fmla="*/ 240 h 368"/>
                    <a:gd name="T62" fmla="*/ 43 w 573"/>
                    <a:gd name="T63" fmla="*/ 288 h 368"/>
                    <a:gd name="T64" fmla="*/ 34 w 573"/>
                    <a:gd name="T65" fmla="*/ 296 h 368"/>
                    <a:gd name="T66" fmla="*/ 68 w 573"/>
                    <a:gd name="T67" fmla="*/ 312 h 368"/>
                    <a:gd name="T68" fmla="*/ 93 w 573"/>
                    <a:gd name="T69" fmla="*/ 336 h 368"/>
                    <a:gd name="T70" fmla="*/ 118 w 573"/>
                    <a:gd name="T71" fmla="*/ 352 h 368"/>
                    <a:gd name="T72" fmla="*/ 152 w 573"/>
                    <a:gd name="T73" fmla="*/ 344 h 368"/>
                    <a:gd name="T74" fmla="*/ 161 w 573"/>
                    <a:gd name="T75" fmla="*/ 368 h 368"/>
                    <a:gd name="T76" fmla="*/ 194 w 573"/>
                    <a:gd name="T77" fmla="*/ 368 h 368"/>
                    <a:gd name="T78" fmla="*/ 253 w 573"/>
                    <a:gd name="T79" fmla="*/ 344 h 368"/>
                    <a:gd name="T80" fmla="*/ 262 w 573"/>
                    <a:gd name="T81" fmla="*/ 344 h 368"/>
                    <a:gd name="T82" fmla="*/ 270 w 573"/>
                    <a:gd name="T83" fmla="*/ 320 h 368"/>
                    <a:gd name="T84" fmla="*/ 295 w 573"/>
                    <a:gd name="T85" fmla="*/ 320 h 36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73" h="368">
                      <a:moveTo>
                        <a:pt x="295" y="320"/>
                      </a:moveTo>
                      <a:lnTo>
                        <a:pt x="329" y="304"/>
                      </a:lnTo>
                      <a:lnTo>
                        <a:pt x="380" y="304"/>
                      </a:lnTo>
                      <a:lnTo>
                        <a:pt x="413" y="288"/>
                      </a:lnTo>
                      <a:lnTo>
                        <a:pt x="439" y="272"/>
                      </a:lnTo>
                      <a:lnTo>
                        <a:pt x="455" y="264"/>
                      </a:lnTo>
                      <a:lnTo>
                        <a:pt x="464" y="224"/>
                      </a:lnTo>
                      <a:lnTo>
                        <a:pt x="472" y="200"/>
                      </a:lnTo>
                      <a:lnTo>
                        <a:pt x="498" y="168"/>
                      </a:lnTo>
                      <a:lnTo>
                        <a:pt x="523" y="112"/>
                      </a:lnTo>
                      <a:lnTo>
                        <a:pt x="548" y="72"/>
                      </a:lnTo>
                      <a:lnTo>
                        <a:pt x="573" y="48"/>
                      </a:lnTo>
                      <a:lnTo>
                        <a:pt x="548" y="24"/>
                      </a:lnTo>
                      <a:lnTo>
                        <a:pt x="514" y="0"/>
                      </a:lnTo>
                      <a:lnTo>
                        <a:pt x="472" y="8"/>
                      </a:lnTo>
                      <a:lnTo>
                        <a:pt x="447" y="0"/>
                      </a:lnTo>
                      <a:lnTo>
                        <a:pt x="405" y="8"/>
                      </a:lnTo>
                      <a:lnTo>
                        <a:pt x="371" y="8"/>
                      </a:lnTo>
                      <a:lnTo>
                        <a:pt x="329" y="56"/>
                      </a:lnTo>
                      <a:lnTo>
                        <a:pt x="287" y="48"/>
                      </a:lnTo>
                      <a:lnTo>
                        <a:pt x="279" y="64"/>
                      </a:lnTo>
                      <a:lnTo>
                        <a:pt x="228" y="80"/>
                      </a:lnTo>
                      <a:lnTo>
                        <a:pt x="228" y="112"/>
                      </a:lnTo>
                      <a:lnTo>
                        <a:pt x="110" y="128"/>
                      </a:lnTo>
                      <a:lnTo>
                        <a:pt x="85" y="112"/>
                      </a:lnTo>
                      <a:lnTo>
                        <a:pt x="68" y="104"/>
                      </a:lnTo>
                      <a:lnTo>
                        <a:pt x="68" y="128"/>
                      </a:lnTo>
                      <a:lnTo>
                        <a:pt x="26" y="144"/>
                      </a:lnTo>
                      <a:lnTo>
                        <a:pt x="26" y="184"/>
                      </a:lnTo>
                      <a:lnTo>
                        <a:pt x="17" y="224"/>
                      </a:lnTo>
                      <a:lnTo>
                        <a:pt x="0" y="240"/>
                      </a:lnTo>
                      <a:lnTo>
                        <a:pt x="43" y="288"/>
                      </a:lnTo>
                      <a:lnTo>
                        <a:pt x="34" y="296"/>
                      </a:lnTo>
                      <a:lnTo>
                        <a:pt x="68" y="312"/>
                      </a:lnTo>
                      <a:lnTo>
                        <a:pt x="93" y="336"/>
                      </a:lnTo>
                      <a:lnTo>
                        <a:pt x="118" y="352"/>
                      </a:lnTo>
                      <a:lnTo>
                        <a:pt x="152" y="344"/>
                      </a:lnTo>
                      <a:lnTo>
                        <a:pt x="161" y="368"/>
                      </a:lnTo>
                      <a:lnTo>
                        <a:pt x="194" y="368"/>
                      </a:lnTo>
                      <a:lnTo>
                        <a:pt x="253" y="344"/>
                      </a:lnTo>
                      <a:lnTo>
                        <a:pt x="262" y="344"/>
                      </a:lnTo>
                      <a:lnTo>
                        <a:pt x="270" y="320"/>
                      </a:lnTo>
                      <a:lnTo>
                        <a:pt x="295" y="320"/>
                      </a:lnTo>
                      <a:close/>
                    </a:path>
                  </a:pathLst>
                </a:custGeom>
                <a:solidFill>
                  <a:srgbClr val="0969A6"/>
                </a:solidFill>
                <a:ln w="12700">
                  <a:solidFill>
                    <a:srgbClr val="0969A6"/>
                  </a:solidFill>
                  <a:round/>
                  <a:headEnd/>
                  <a:tailEnd/>
                </a:ln>
                <a:extLst/>
              </p:spPr>
              <p:txBody>
                <a:bodyPr/>
                <a:lstStyle/>
                <a:p>
                  <a:pPr>
                    <a:defRPr/>
                  </a:pPr>
                  <a:endParaRPr lang="en-GB" sz="2400" b="1" kern="0">
                    <a:solidFill>
                      <a:srgbClr val="000000"/>
                    </a:solidFill>
                    <a:latin typeface="Calibri" panose="020F0502020204030204"/>
                  </a:endParaRPr>
                </a:p>
              </p:txBody>
            </p:sp>
            <p:sp>
              <p:nvSpPr>
                <p:cNvPr id="251" name="Freeform 57"/>
                <p:cNvSpPr>
                  <a:spLocks/>
                </p:cNvSpPr>
                <p:nvPr/>
              </p:nvSpPr>
              <p:spPr bwMode="auto">
                <a:xfrm>
                  <a:off x="7421774" y="3121186"/>
                  <a:ext cx="39392" cy="12121"/>
                </a:xfrm>
                <a:custGeom>
                  <a:avLst/>
                  <a:gdLst>
                    <a:gd name="T0" fmla="*/ 17 w 26"/>
                    <a:gd name="T1" fmla="*/ 8 h 8"/>
                    <a:gd name="T2" fmla="*/ 26 w 26"/>
                    <a:gd name="T3" fmla="*/ 8 h 8"/>
                    <a:gd name="T4" fmla="*/ 0 w 26"/>
                    <a:gd name="T5" fmla="*/ 0 h 8"/>
                    <a:gd name="T6" fmla="*/ 17 w 26"/>
                    <a:gd name="T7" fmla="*/ 8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8">
                      <a:moveTo>
                        <a:pt x="17" y="8"/>
                      </a:moveTo>
                      <a:lnTo>
                        <a:pt x="26" y="8"/>
                      </a:lnTo>
                      <a:lnTo>
                        <a:pt x="0" y="0"/>
                      </a:lnTo>
                      <a:lnTo>
                        <a:pt x="17" y="8"/>
                      </a:lnTo>
                      <a:close/>
                    </a:path>
                  </a:pathLst>
                </a:custGeom>
                <a:noFill/>
                <a:ln w="28575">
                  <a:noFill/>
                  <a:prstDash val="solid"/>
                  <a:round/>
                  <a:headEnd/>
                  <a:tailEnd/>
                </a:ln>
                <a:extLst>
                  <a:ext uri="{909E8E84-426E-40DD-AFC4-6F175D3DCCD1}">
                    <a14:hiddenFill xmlns:a14="http://schemas.microsoft.com/office/drawing/2010/main">
                      <a:solidFill>
                        <a:srgbClr val="FFFFFF"/>
                      </a:solidFill>
                    </a14:hiddenFill>
                  </a:ext>
                </a:extLst>
              </p:spPr>
              <p:txBody>
                <a:bodyPr/>
                <a:lstStyle/>
                <a:p>
                  <a:pPr>
                    <a:defRPr/>
                  </a:pPr>
                  <a:endParaRPr lang="en-GB" sz="2400" b="1" kern="0">
                    <a:solidFill>
                      <a:srgbClr val="000000"/>
                    </a:solidFill>
                    <a:latin typeface="Calibri" panose="020F0502020204030204"/>
                  </a:endParaRPr>
                </a:p>
              </p:txBody>
            </p:sp>
            <p:sp>
              <p:nvSpPr>
                <p:cNvPr id="252" name="Freeform 58"/>
                <p:cNvSpPr>
                  <a:spLocks/>
                </p:cNvSpPr>
                <p:nvPr/>
              </p:nvSpPr>
              <p:spPr bwMode="auto">
                <a:xfrm>
                  <a:off x="7461166" y="3133306"/>
                  <a:ext cx="25757" cy="1515"/>
                </a:xfrm>
                <a:custGeom>
                  <a:avLst/>
                  <a:gdLst>
                    <a:gd name="T0" fmla="*/ 17 w 17"/>
                    <a:gd name="T1" fmla="*/ 0 h 1"/>
                    <a:gd name="T2" fmla="*/ 0 w 17"/>
                    <a:gd name="T3" fmla="*/ 0 h 1"/>
                    <a:gd name="T4" fmla="*/ 17 w 17"/>
                    <a:gd name="T5" fmla="*/ 0 h 1"/>
                    <a:gd name="T6" fmla="*/ 0 60000 65536"/>
                    <a:gd name="T7" fmla="*/ 0 60000 65536"/>
                    <a:gd name="T8" fmla="*/ 0 60000 65536"/>
                  </a:gdLst>
                  <a:ahLst/>
                  <a:cxnLst>
                    <a:cxn ang="T6">
                      <a:pos x="T0" y="T1"/>
                    </a:cxn>
                    <a:cxn ang="T7">
                      <a:pos x="T2" y="T3"/>
                    </a:cxn>
                    <a:cxn ang="T8">
                      <a:pos x="T4" y="T5"/>
                    </a:cxn>
                  </a:cxnLst>
                  <a:rect l="0" t="0" r="r" b="b"/>
                  <a:pathLst>
                    <a:path w="17" h="1">
                      <a:moveTo>
                        <a:pt x="17" y="0"/>
                      </a:moveTo>
                      <a:lnTo>
                        <a:pt x="0" y="0"/>
                      </a:lnTo>
                      <a:lnTo>
                        <a:pt x="17" y="0"/>
                      </a:lnTo>
                      <a:close/>
                    </a:path>
                  </a:pathLst>
                </a:custGeom>
                <a:solidFill>
                  <a:srgbClr val="FFFF00"/>
                </a:solidFill>
                <a:ln w="9525">
                  <a:noFill/>
                  <a:round/>
                  <a:headEnd/>
                  <a:tailEnd/>
                </a:ln>
                <a:extLst/>
              </p:spPr>
              <p:txBody>
                <a:bodyPr/>
                <a:lstStyle/>
                <a:p>
                  <a:pPr>
                    <a:defRPr/>
                  </a:pPr>
                  <a:endParaRPr lang="en-GB" sz="2400" b="1" kern="0">
                    <a:solidFill>
                      <a:srgbClr val="000000"/>
                    </a:solidFill>
                    <a:latin typeface="Calibri" panose="020F0502020204030204"/>
                  </a:endParaRPr>
                </a:p>
              </p:txBody>
            </p:sp>
            <p:sp>
              <p:nvSpPr>
                <p:cNvPr id="253" name="Line 59"/>
                <p:cNvSpPr>
                  <a:spLocks noChangeShapeType="1"/>
                </p:cNvSpPr>
                <p:nvPr/>
              </p:nvSpPr>
              <p:spPr bwMode="auto">
                <a:xfrm flipV="1">
                  <a:off x="7447530" y="3121186"/>
                  <a:ext cx="39392" cy="12121"/>
                </a:xfrm>
                <a:prstGeom prst="line">
                  <a:avLst/>
                </a:prstGeom>
                <a:noFill/>
                <a:ln w="28575">
                  <a:noFill/>
                  <a:round/>
                  <a:headEnd/>
                  <a:tailEnd/>
                </a:ln>
                <a:extLst>
                  <a:ext uri="{909E8E84-426E-40DD-AFC4-6F175D3DCCD1}">
                    <a14:hiddenFill xmlns:a14="http://schemas.microsoft.com/office/drawing/2010/main">
                      <a:noFill/>
                    </a14:hiddenFill>
                  </a:ext>
                </a:extLst>
              </p:spPr>
              <p:txBody>
                <a:bodyPr/>
                <a:lstStyle/>
                <a:p>
                  <a:pPr>
                    <a:defRPr/>
                  </a:pPr>
                  <a:endParaRPr lang="en-GB" sz="2400" b="1" kern="0">
                    <a:solidFill>
                      <a:srgbClr val="000000"/>
                    </a:solidFill>
                    <a:latin typeface="Calibri" panose="020F0502020204030204"/>
                  </a:endParaRPr>
                </a:p>
              </p:txBody>
            </p:sp>
            <p:sp>
              <p:nvSpPr>
                <p:cNvPr id="254" name="Line 60"/>
                <p:cNvSpPr>
                  <a:spLocks noChangeShapeType="1"/>
                </p:cNvSpPr>
                <p:nvPr/>
              </p:nvSpPr>
              <p:spPr bwMode="auto">
                <a:xfrm flipV="1">
                  <a:off x="7447530" y="3121186"/>
                  <a:ext cx="39392" cy="12121"/>
                </a:xfrm>
                <a:prstGeom prst="line">
                  <a:avLst/>
                </a:prstGeom>
                <a:noFill/>
                <a:ln w="28575">
                  <a:noFill/>
                  <a:round/>
                  <a:headEnd/>
                  <a:tailEnd/>
                </a:ln>
                <a:extLst>
                  <a:ext uri="{909E8E84-426E-40DD-AFC4-6F175D3DCCD1}">
                    <a14:hiddenFill xmlns:a14="http://schemas.microsoft.com/office/drawing/2010/main">
                      <a:noFill/>
                    </a14:hiddenFill>
                  </a:ext>
                </a:extLst>
              </p:spPr>
              <p:txBody>
                <a:bodyPr/>
                <a:lstStyle/>
                <a:p>
                  <a:pPr>
                    <a:defRPr/>
                  </a:pPr>
                  <a:endParaRPr lang="en-GB" sz="2400" b="1" kern="0">
                    <a:solidFill>
                      <a:srgbClr val="000000"/>
                    </a:solidFill>
                    <a:latin typeface="Calibri" panose="020F0502020204030204"/>
                  </a:endParaRPr>
                </a:p>
              </p:txBody>
            </p:sp>
            <p:sp>
              <p:nvSpPr>
                <p:cNvPr id="255" name="Freeform 61"/>
                <p:cNvSpPr>
                  <a:spLocks/>
                </p:cNvSpPr>
                <p:nvPr/>
              </p:nvSpPr>
              <p:spPr bwMode="auto">
                <a:xfrm>
                  <a:off x="7409653" y="3121186"/>
                  <a:ext cx="12121" cy="1515"/>
                </a:xfrm>
                <a:custGeom>
                  <a:avLst/>
                  <a:gdLst>
                    <a:gd name="T0" fmla="*/ 0 w 8"/>
                    <a:gd name="T1" fmla="*/ 0 h 1"/>
                    <a:gd name="T2" fmla="*/ 8 w 8"/>
                    <a:gd name="T3" fmla="*/ 0 h 1"/>
                    <a:gd name="T4" fmla="*/ 0 w 8"/>
                    <a:gd name="T5" fmla="*/ 0 h 1"/>
                    <a:gd name="T6" fmla="*/ 0 60000 65536"/>
                    <a:gd name="T7" fmla="*/ 0 60000 65536"/>
                    <a:gd name="T8" fmla="*/ 0 60000 65536"/>
                  </a:gdLst>
                  <a:ahLst/>
                  <a:cxnLst>
                    <a:cxn ang="T6">
                      <a:pos x="T0" y="T1"/>
                    </a:cxn>
                    <a:cxn ang="T7">
                      <a:pos x="T2" y="T3"/>
                    </a:cxn>
                    <a:cxn ang="T8">
                      <a:pos x="T4" y="T5"/>
                    </a:cxn>
                  </a:cxnLst>
                  <a:rect l="0" t="0" r="r" b="b"/>
                  <a:pathLst>
                    <a:path w="8" h="1">
                      <a:moveTo>
                        <a:pt x="0" y="0"/>
                      </a:moveTo>
                      <a:lnTo>
                        <a:pt x="8" y="0"/>
                      </a:lnTo>
                      <a:lnTo>
                        <a:pt x="0" y="0"/>
                      </a:lnTo>
                      <a:close/>
                    </a:path>
                  </a:pathLst>
                </a:custGeom>
                <a:solidFill>
                  <a:srgbClr val="FFFF00"/>
                </a:solidFill>
                <a:ln w="9525">
                  <a:noFill/>
                  <a:round/>
                  <a:headEnd/>
                  <a:tailEnd/>
                </a:ln>
                <a:extLst/>
              </p:spPr>
              <p:txBody>
                <a:bodyPr/>
                <a:lstStyle/>
                <a:p>
                  <a:pPr>
                    <a:defRPr/>
                  </a:pPr>
                  <a:endParaRPr lang="en-GB" sz="2400" b="1" kern="0">
                    <a:solidFill>
                      <a:srgbClr val="000000"/>
                    </a:solidFill>
                    <a:latin typeface="Calibri" panose="020F0502020204030204"/>
                  </a:endParaRPr>
                </a:p>
              </p:txBody>
            </p:sp>
            <p:sp>
              <p:nvSpPr>
                <p:cNvPr id="256" name="Freeform 62"/>
                <p:cNvSpPr>
                  <a:spLocks/>
                </p:cNvSpPr>
                <p:nvPr/>
              </p:nvSpPr>
              <p:spPr bwMode="auto">
                <a:xfrm>
                  <a:off x="7026335" y="2975737"/>
                  <a:ext cx="39392" cy="24241"/>
                </a:xfrm>
                <a:custGeom>
                  <a:avLst/>
                  <a:gdLst>
                    <a:gd name="T0" fmla="*/ 26 w 26"/>
                    <a:gd name="T1" fmla="*/ 16 h 16"/>
                    <a:gd name="T2" fmla="*/ 0 w 26"/>
                    <a:gd name="T3" fmla="*/ 0 h 16"/>
                    <a:gd name="T4" fmla="*/ 0 w 26"/>
                    <a:gd name="T5" fmla="*/ 8 h 16"/>
                    <a:gd name="T6" fmla="*/ 17 w 26"/>
                    <a:gd name="T7" fmla="*/ 16 h 16"/>
                    <a:gd name="T8" fmla="*/ 26 w 26"/>
                    <a:gd name="T9" fmla="*/ 16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6">
                      <a:moveTo>
                        <a:pt x="26" y="16"/>
                      </a:moveTo>
                      <a:lnTo>
                        <a:pt x="0" y="0"/>
                      </a:lnTo>
                      <a:lnTo>
                        <a:pt x="0" y="8"/>
                      </a:lnTo>
                      <a:lnTo>
                        <a:pt x="17" y="16"/>
                      </a:lnTo>
                      <a:lnTo>
                        <a:pt x="26" y="16"/>
                      </a:lnTo>
                      <a:close/>
                    </a:path>
                  </a:pathLst>
                </a:custGeom>
                <a:solidFill>
                  <a:srgbClr val="FFFF00"/>
                </a:solidFill>
                <a:ln w="9525">
                  <a:noFill/>
                  <a:round/>
                  <a:headEnd/>
                  <a:tailEnd/>
                </a:ln>
                <a:extLst/>
              </p:spPr>
              <p:txBody>
                <a:bodyPr/>
                <a:lstStyle/>
                <a:p>
                  <a:pPr>
                    <a:defRPr/>
                  </a:pPr>
                  <a:endParaRPr lang="en-GB" sz="2400" b="1" kern="0">
                    <a:solidFill>
                      <a:srgbClr val="000000"/>
                    </a:solidFill>
                    <a:latin typeface="Calibri" panose="020F0502020204030204"/>
                  </a:endParaRPr>
                </a:p>
              </p:txBody>
            </p:sp>
            <p:sp>
              <p:nvSpPr>
                <p:cNvPr id="257" name="Freeform 63"/>
                <p:cNvSpPr>
                  <a:spLocks/>
                </p:cNvSpPr>
                <p:nvPr/>
              </p:nvSpPr>
              <p:spPr bwMode="auto">
                <a:xfrm>
                  <a:off x="7409653" y="3121186"/>
                  <a:ext cx="12121" cy="1515"/>
                </a:xfrm>
                <a:custGeom>
                  <a:avLst/>
                  <a:gdLst>
                    <a:gd name="T0" fmla="*/ 0 w 8"/>
                    <a:gd name="T1" fmla="*/ 0 h 1"/>
                    <a:gd name="T2" fmla="*/ 8 w 8"/>
                    <a:gd name="T3" fmla="*/ 0 h 1"/>
                    <a:gd name="T4" fmla="*/ 0 w 8"/>
                    <a:gd name="T5" fmla="*/ 0 h 1"/>
                    <a:gd name="T6" fmla="*/ 0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8" y="0"/>
                      </a:lnTo>
                      <a:lnTo>
                        <a:pt x="0" y="0"/>
                      </a:lnTo>
                      <a:close/>
                    </a:path>
                  </a:pathLst>
                </a:custGeom>
                <a:noFill/>
                <a:ln w="28575">
                  <a:noFill/>
                  <a:prstDash val="solid"/>
                  <a:round/>
                  <a:headEnd/>
                  <a:tailEnd/>
                </a:ln>
                <a:extLst>
                  <a:ext uri="{909E8E84-426E-40DD-AFC4-6F175D3DCCD1}">
                    <a14:hiddenFill xmlns:a14="http://schemas.microsoft.com/office/drawing/2010/main">
                      <a:solidFill>
                        <a:srgbClr val="FFFFFF"/>
                      </a:solidFill>
                    </a14:hiddenFill>
                  </a:ext>
                </a:extLst>
              </p:spPr>
              <p:txBody>
                <a:bodyPr/>
                <a:lstStyle/>
                <a:p>
                  <a:pPr>
                    <a:defRPr/>
                  </a:pPr>
                  <a:endParaRPr lang="en-GB" sz="2400" b="1" kern="0">
                    <a:solidFill>
                      <a:srgbClr val="000000"/>
                    </a:solidFill>
                    <a:latin typeface="Calibri" panose="020F0502020204030204"/>
                  </a:endParaRPr>
                </a:p>
              </p:txBody>
            </p:sp>
            <p:sp>
              <p:nvSpPr>
                <p:cNvPr id="258" name="Freeform 64"/>
                <p:cNvSpPr>
                  <a:spLocks/>
                </p:cNvSpPr>
                <p:nvPr/>
              </p:nvSpPr>
              <p:spPr bwMode="auto">
                <a:xfrm>
                  <a:off x="7026335" y="2975737"/>
                  <a:ext cx="39392" cy="24241"/>
                </a:xfrm>
                <a:custGeom>
                  <a:avLst/>
                  <a:gdLst>
                    <a:gd name="T0" fmla="*/ 26 w 26"/>
                    <a:gd name="T1" fmla="*/ 16 h 16"/>
                    <a:gd name="T2" fmla="*/ 0 w 26"/>
                    <a:gd name="T3" fmla="*/ 0 h 16"/>
                    <a:gd name="T4" fmla="*/ 0 w 26"/>
                    <a:gd name="T5" fmla="*/ 8 h 16"/>
                    <a:gd name="T6" fmla="*/ 17 w 26"/>
                    <a:gd name="T7" fmla="*/ 16 h 16"/>
                    <a:gd name="T8" fmla="*/ 26 w 26"/>
                    <a:gd name="T9" fmla="*/ 16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6">
                      <a:moveTo>
                        <a:pt x="26" y="16"/>
                      </a:moveTo>
                      <a:lnTo>
                        <a:pt x="0" y="0"/>
                      </a:lnTo>
                      <a:lnTo>
                        <a:pt x="0" y="8"/>
                      </a:lnTo>
                      <a:lnTo>
                        <a:pt x="17" y="16"/>
                      </a:lnTo>
                      <a:lnTo>
                        <a:pt x="26" y="16"/>
                      </a:lnTo>
                      <a:close/>
                    </a:path>
                  </a:pathLst>
                </a:custGeom>
                <a:noFill/>
                <a:ln w="28575">
                  <a:noFill/>
                  <a:prstDash val="solid"/>
                  <a:round/>
                  <a:headEnd/>
                  <a:tailEnd/>
                </a:ln>
                <a:extLst>
                  <a:ext uri="{909E8E84-426E-40DD-AFC4-6F175D3DCCD1}">
                    <a14:hiddenFill xmlns:a14="http://schemas.microsoft.com/office/drawing/2010/main">
                      <a:solidFill>
                        <a:srgbClr val="FFFFFF"/>
                      </a:solidFill>
                    </a14:hiddenFill>
                  </a:ext>
                </a:extLst>
              </p:spPr>
              <p:txBody>
                <a:bodyPr/>
                <a:lstStyle/>
                <a:p>
                  <a:pPr>
                    <a:defRPr/>
                  </a:pPr>
                  <a:endParaRPr lang="en-GB" sz="2400" b="1" kern="0">
                    <a:solidFill>
                      <a:srgbClr val="000000"/>
                    </a:solidFill>
                    <a:latin typeface="Calibri" panose="020F0502020204030204"/>
                  </a:endParaRPr>
                </a:p>
              </p:txBody>
            </p:sp>
            <p:sp>
              <p:nvSpPr>
                <p:cNvPr id="259" name="Freeform 65"/>
                <p:cNvSpPr>
                  <a:spLocks/>
                </p:cNvSpPr>
                <p:nvPr/>
              </p:nvSpPr>
              <p:spPr bwMode="auto">
                <a:xfrm>
                  <a:off x="6718267" y="2820999"/>
                  <a:ext cx="869469" cy="675929"/>
                </a:xfrm>
                <a:custGeom>
                  <a:avLst/>
                  <a:gdLst>
                    <a:gd name="T0" fmla="*/ 421 w 480"/>
                    <a:gd name="T1" fmla="*/ 8 h 232"/>
                    <a:gd name="T2" fmla="*/ 396 w 480"/>
                    <a:gd name="T3" fmla="*/ 0 h 232"/>
                    <a:gd name="T4" fmla="*/ 353 w 480"/>
                    <a:gd name="T5" fmla="*/ 0 h 232"/>
                    <a:gd name="T6" fmla="*/ 328 w 480"/>
                    <a:gd name="T7" fmla="*/ 16 h 232"/>
                    <a:gd name="T8" fmla="*/ 294 w 480"/>
                    <a:gd name="T9" fmla="*/ 16 h 232"/>
                    <a:gd name="T10" fmla="*/ 269 w 480"/>
                    <a:gd name="T11" fmla="*/ 40 h 232"/>
                    <a:gd name="T12" fmla="*/ 244 w 480"/>
                    <a:gd name="T13" fmla="*/ 40 h 232"/>
                    <a:gd name="T14" fmla="*/ 236 w 480"/>
                    <a:gd name="T15" fmla="*/ 24 h 232"/>
                    <a:gd name="T16" fmla="*/ 210 w 480"/>
                    <a:gd name="T17" fmla="*/ 0 h 232"/>
                    <a:gd name="T18" fmla="*/ 177 w 480"/>
                    <a:gd name="T19" fmla="*/ 24 h 232"/>
                    <a:gd name="T20" fmla="*/ 168 w 480"/>
                    <a:gd name="T21" fmla="*/ 24 h 232"/>
                    <a:gd name="T22" fmla="*/ 151 w 480"/>
                    <a:gd name="T23" fmla="*/ 16 h 232"/>
                    <a:gd name="T24" fmla="*/ 126 w 480"/>
                    <a:gd name="T25" fmla="*/ 32 h 232"/>
                    <a:gd name="T26" fmla="*/ 101 w 480"/>
                    <a:gd name="T27" fmla="*/ 56 h 232"/>
                    <a:gd name="T28" fmla="*/ 67 w 480"/>
                    <a:gd name="T29" fmla="*/ 104 h 232"/>
                    <a:gd name="T30" fmla="*/ 25 w 480"/>
                    <a:gd name="T31" fmla="*/ 104 h 232"/>
                    <a:gd name="T32" fmla="*/ 0 w 480"/>
                    <a:gd name="T33" fmla="*/ 136 h 232"/>
                    <a:gd name="T34" fmla="*/ 0 w 480"/>
                    <a:gd name="T35" fmla="*/ 176 h 232"/>
                    <a:gd name="T36" fmla="*/ 33 w 480"/>
                    <a:gd name="T37" fmla="*/ 200 h 232"/>
                    <a:gd name="T38" fmla="*/ 25 w 480"/>
                    <a:gd name="T39" fmla="*/ 208 h 232"/>
                    <a:gd name="T40" fmla="*/ 42 w 480"/>
                    <a:gd name="T41" fmla="*/ 216 h 232"/>
                    <a:gd name="T42" fmla="*/ 67 w 480"/>
                    <a:gd name="T43" fmla="*/ 232 h 232"/>
                    <a:gd name="T44" fmla="*/ 185 w 480"/>
                    <a:gd name="T45" fmla="*/ 216 h 232"/>
                    <a:gd name="T46" fmla="*/ 185 w 480"/>
                    <a:gd name="T47" fmla="*/ 184 h 232"/>
                    <a:gd name="T48" fmla="*/ 236 w 480"/>
                    <a:gd name="T49" fmla="*/ 168 h 232"/>
                    <a:gd name="T50" fmla="*/ 244 w 480"/>
                    <a:gd name="T51" fmla="*/ 152 h 232"/>
                    <a:gd name="T52" fmla="*/ 286 w 480"/>
                    <a:gd name="T53" fmla="*/ 160 h 232"/>
                    <a:gd name="T54" fmla="*/ 328 w 480"/>
                    <a:gd name="T55" fmla="*/ 112 h 232"/>
                    <a:gd name="T56" fmla="*/ 362 w 480"/>
                    <a:gd name="T57" fmla="*/ 112 h 232"/>
                    <a:gd name="T58" fmla="*/ 404 w 480"/>
                    <a:gd name="T59" fmla="*/ 104 h 232"/>
                    <a:gd name="T60" fmla="*/ 412 w 480"/>
                    <a:gd name="T61" fmla="*/ 104 h 232"/>
                    <a:gd name="T62" fmla="*/ 438 w 480"/>
                    <a:gd name="T63" fmla="*/ 112 h 232"/>
                    <a:gd name="T64" fmla="*/ 455 w 480"/>
                    <a:gd name="T65" fmla="*/ 112 h 232"/>
                    <a:gd name="T66" fmla="*/ 463 w 480"/>
                    <a:gd name="T67" fmla="*/ 64 h 232"/>
                    <a:gd name="T68" fmla="*/ 480 w 480"/>
                    <a:gd name="T69" fmla="*/ 16 h 232"/>
                    <a:gd name="T70" fmla="*/ 421 w 480"/>
                    <a:gd name="T71" fmla="*/ 8 h 23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80" h="232">
                      <a:moveTo>
                        <a:pt x="421" y="8"/>
                      </a:moveTo>
                      <a:lnTo>
                        <a:pt x="396" y="0"/>
                      </a:lnTo>
                      <a:lnTo>
                        <a:pt x="353" y="0"/>
                      </a:lnTo>
                      <a:lnTo>
                        <a:pt x="328" y="16"/>
                      </a:lnTo>
                      <a:lnTo>
                        <a:pt x="294" y="16"/>
                      </a:lnTo>
                      <a:lnTo>
                        <a:pt x="269" y="40"/>
                      </a:lnTo>
                      <a:lnTo>
                        <a:pt x="244" y="40"/>
                      </a:lnTo>
                      <a:lnTo>
                        <a:pt x="236" y="24"/>
                      </a:lnTo>
                      <a:lnTo>
                        <a:pt x="210" y="0"/>
                      </a:lnTo>
                      <a:lnTo>
                        <a:pt x="177" y="24"/>
                      </a:lnTo>
                      <a:lnTo>
                        <a:pt x="168" y="24"/>
                      </a:lnTo>
                      <a:lnTo>
                        <a:pt x="151" y="16"/>
                      </a:lnTo>
                      <a:lnTo>
                        <a:pt x="126" y="32"/>
                      </a:lnTo>
                      <a:lnTo>
                        <a:pt x="101" y="56"/>
                      </a:lnTo>
                      <a:lnTo>
                        <a:pt x="67" y="104"/>
                      </a:lnTo>
                      <a:lnTo>
                        <a:pt x="25" y="104"/>
                      </a:lnTo>
                      <a:lnTo>
                        <a:pt x="0" y="136"/>
                      </a:lnTo>
                      <a:lnTo>
                        <a:pt x="0" y="176"/>
                      </a:lnTo>
                      <a:lnTo>
                        <a:pt x="33" y="200"/>
                      </a:lnTo>
                      <a:lnTo>
                        <a:pt x="25" y="208"/>
                      </a:lnTo>
                      <a:lnTo>
                        <a:pt x="42" y="216"/>
                      </a:lnTo>
                      <a:lnTo>
                        <a:pt x="67" y="232"/>
                      </a:lnTo>
                      <a:lnTo>
                        <a:pt x="185" y="216"/>
                      </a:lnTo>
                      <a:lnTo>
                        <a:pt x="185" y="184"/>
                      </a:lnTo>
                      <a:lnTo>
                        <a:pt x="236" y="168"/>
                      </a:lnTo>
                      <a:lnTo>
                        <a:pt x="244" y="152"/>
                      </a:lnTo>
                      <a:lnTo>
                        <a:pt x="286" y="160"/>
                      </a:lnTo>
                      <a:lnTo>
                        <a:pt x="328" y="112"/>
                      </a:lnTo>
                      <a:lnTo>
                        <a:pt x="362" y="112"/>
                      </a:lnTo>
                      <a:lnTo>
                        <a:pt x="404" y="104"/>
                      </a:lnTo>
                      <a:lnTo>
                        <a:pt x="412" y="104"/>
                      </a:lnTo>
                      <a:lnTo>
                        <a:pt x="438" y="112"/>
                      </a:lnTo>
                      <a:lnTo>
                        <a:pt x="455" y="112"/>
                      </a:lnTo>
                      <a:lnTo>
                        <a:pt x="463" y="64"/>
                      </a:lnTo>
                      <a:lnTo>
                        <a:pt x="480" y="16"/>
                      </a:lnTo>
                      <a:lnTo>
                        <a:pt x="421" y="8"/>
                      </a:lnTo>
                      <a:close/>
                    </a:path>
                  </a:pathLst>
                </a:custGeom>
                <a:solidFill>
                  <a:srgbClr val="0969A6"/>
                </a:solidFill>
                <a:ln w="28575">
                  <a:noFill/>
                  <a:round/>
                  <a:headEnd/>
                  <a:tailEnd/>
                </a:ln>
                <a:extLst/>
              </p:spPr>
              <p:txBody>
                <a:bodyPr/>
                <a:lstStyle/>
                <a:p>
                  <a:pPr>
                    <a:defRPr/>
                  </a:pPr>
                  <a:endParaRPr lang="en-GB" sz="2400" b="1" kern="0">
                    <a:solidFill>
                      <a:srgbClr val="000000"/>
                    </a:solidFill>
                    <a:latin typeface="Calibri" panose="020F0502020204030204"/>
                  </a:endParaRPr>
                </a:p>
              </p:txBody>
            </p:sp>
            <p:sp>
              <p:nvSpPr>
                <p:cNvPr id="260" name="Freeform 73"/>
                <p:cNvSpPr>
                  <a:spLocks/>
                </p:cNvSpPr>
                <p:nvPr/>
              </p:nvSpPr>
              <p:spPr bwMode="auto">
                <a:xfrm>
                  <a:off x="7486923" y="4224173"/>
                  <a:ext cx="369682" cy="290898"/>
                </a:xfrm>
                <a:custGeom>
                  <a:avLst/>
                  <a:gdLst>
                    <a:gd name="T0" fmla="*/ 227 w 244"/>
                    <a:gd name="T1" fmla="*/ 32 h 192"/>
                    <a:gd name="T2" fmla="*/ 185 w 244"/>
                    <a:gd name="T3" fmla="*/ 16 h 192"/>
                    <a:gd name="T4" fmla="*/ 177 w 244"/>
                    <a:gd name="T5" fmla="*/ 0 h 192"/>
                    <a:gd name="T6" fmla="*/ 134 w 244"/>
                    <a:gd name="T7" fmla="*/ 0 h 192"/>
                    <a:gd name="T8" fmla="*/ 75 w 244"/>
                    <a:gd name="T9" fmla="*/ 24 h 192"/>
                    <a:gd name="T10" fmla="*/ 50 w 244"/>
                    <a:gd name="T11" fmla="*/ 32 h 192"/>
                    <a:gd name="T12" fmla="*/ 25 w 244"/>
                    <a:gd name="T13" fmla="*/ 40 h 192"/>
                    <a:gd name="T14" fmla="*/ 16 w 244"/>
                    <a:gd name="T15" fmla="*/ 72 h 192"/>
                    <a:gd name="T16" fmla="*/ 0 w 244"/>
                    <a:gd name="T17" fmla="*/ 64 h 192"/>
                    <a:gd name="T18" fmla="*/ 0 w 244"/>
                    <a:gd name="T19" fmla="*/ 88 h 192"/>
                    <a:gd name="T20" fmla="*/ 8 w 244"/>
                    <a:gd name="T21" fmla="*/ 144 h 192"/>
                    <a:gd name="T22" fmla="*/ 33 w 244"/>
                    <a:gd name="T23" fmla="*/ 176 h 192"/>
                    <a:gd name="T24" fmla="*/ 59 w 244"/>
                    <a:gd name="T25" fmla="*/ 184 h 192"/>
                    <a:gd name="T26" fmla="*/ 67 w 244"/>
                    <a:gd name="T27" fmla="*/ 192 h 192"/>
                    <a:gd name="T28" fmla="*/ 75 w 244"/>
                    <a:gd name="T29" fmla="*/ 192 h 192"/>
                    <a:gd name="T30" fmla="*/ 109 w 244"/>
                    <a:gd name="T31" fmla="*/ 176 h 192"/>
                    <a:gd name="T32" fmla="*/ 134 w 244"/>
                    <a:gd name="T33" fmla="*/ 176 h 192"/>
                    <a:gd name="T34" fmla="*/ 168 w 244"/>
                    <a:gd name="T35" fmla="*/ 136 h 192"/>
                    <a:gd name="T36" fmla="*/ 236 w 244"/>
                    <a:gd name="T37" fmla="*/ 128 h 192"/>
                    <a:gd name="T38" fmla="*/ 244 w 244"/>
                    <a:gd name="T39" fmla="*/ 104 h 192"/>
                    <a:gd name="T40" fmla="*/ 244 w 244"/>
                    <a:gd name="T41" fmla="*/ 64 h 192"/>
                    <a:gd name="T42" fmla="*/ 227 w 244"/>
                    <a:gd name="T43" fmla="*/ 32 h 19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44" h="192">
                      <a:moveTo>
                        <a:pt x="227" y="32"/>
                      </a:moveTo>
                      <a:lnTo>
                        <a:pt x="185" y="16"/>
                      </a:lnTo>
                      <a:lnTo>
                        <a:pt x="177" y="0"/>
                      </a:lnTo>
                      <a:lnTo>
                        <a:pt x="134" y="0"/>
                      </a:lnTo>
                      <a:lnTo>
                        <a:pt x="75" y="24"/>
                      </a:lnTo>
                      <a:lnTo>
                        <a:pt x="50" y="32"/>
                      </a:lnTo>
                      <a:lnTo>
                        <a:pt x="25" y="40"/>
                      </a:lnTo>
                      <a:lnTo>
                        <a:pt x="16" y="72"/>
                      </a:lnTo>
                      <a:lnTo>
                        <a:pt x="0" y="64"/>
                      </a:lnTo>
                      <a:lnTo>
                        <a:pt x="0" y="88"/>
                      </a:lnTo>
                      <a:lnTo>
                        <a:pt x="8" y="144"/>
                      </a:lnTo>
                      <a:lnTo>
                        <a:pt x="33" y="176"/>
                      </a:lnTo>
                      <a:lnTo>
                        <a:pt x="59" y="184"/>
                      </a:lnTo>
                      <a:lnTo>
                        <a:pt x="67" y="192"/>
                      </a:lnTo>
                      <a:lnTo>
                        <a:pt x="75" y="192"/>
                      </a:lnTo>
                      <a:lnTo>
                        <a:pt x="109" y="176"/>
                      </a:lnTo>
                      <a:lnTo>
                        <a:pt x="134" y="176"/>
                      </a:lnTo>
                      <a:lnTo>
                        <a:pt x="168" y="136"/>
                      </a:lnTo>
                      <a:lnTo>
                        <a:pt x="236" y="128"/>
                      </a:lnTo>
                      <a:lnTo>
                        <a:pt x="244" y="104"/>
                      </a:lnTo>
                      <a:lnTo>
                        <a:pt x="244" y="64"/>
                      </a:lnTo>
                      <a:lnTo>
                        <a:pt x="227" y="32"/>
                      </a:lnTo>
                      <a:close/>
                    </a:path>
                  </a:pathLst>
                </a:custGeom>
                <a:solidFill>
                  <a:srgbClr val="00A0C6"/>
                </a:solidFill>
                <a:ln w="9525">
                  <a:noFill/>
                  <a:round/>
                  <a:headEnd/>
                  <a:tailEnd/>
                </a:ln>
                <a:extLst/>
              </p:spPr>
              <p:txBody>
                <a:bodyPr/>
                <a:lstStyle/>
                <a:p>
                  <a:pPr>
                    <a:defRPr/>
                  </a:pPr>
                  <a:endParaRPr lang="en-GB" sz="2400" b="1" kern="0">
                    <a:solidFill>
                      <a:srgbClr val="000000"/>
                    </a:solidFill>
                    <a:latin typeface="Calibri" panose="020F0502020204030204"/>
                  </a:endParaRPr>
                </a:p>
              </p:txBody>
            </p:sp>
            <p:sp>
              <p:nvSpPr>
                <p:cNvPr id="261" name="Freeform 76"/>
                <p:cNvSpPr>
                  <a:spLocks/>
                </p:cNvSpPr>
                <p:nvPr/>
              </p:nvSpPr>
              <p:spPr bwMode="auto">
                <a:xfrm>
                  <a:off x="7689945" y="3763585"/>
                  <a:ext cx="893904" cy="618158"/>
                </a:xfrm>
                <a:custGeom>
                  <a:avLst/>
                  <a:gdLst>
                    <a:gd name="T0" fmla="*/ 455 w 590"/>
                    <a:gd name="T1" fmla="*/ 256 h 408"/>
                    <a:gd name="T2" fmla="*/ 489 w 590"/>
                    <a:gd name="T3" fmla="*/ 248 h 408"/>
                    <a:gd name="T4" fmla="*/ 514 w 590"/>
                    <a:gd name="T5" fmla="*/ 232 h 408"/>
                    <a:gd name="T6" fmla="*/ 565 w 590"/>
                    <a:gd name="T7" fmla="*/ 240 h 408"/>
                    <a:gd name="T8" fmla="*/ 590 w 590"/>
                    <a:gd name="T9" fmla="*/ 232 h 408"/>
                    <a:gd name="T10" fmla="*/ 565 w 590"/>
                    <a:gd name="T11" fmla="*/ 200 h 408"/>
                    <a:gd name="T12" fmla="*/ 523 w 590"/>
                    <a:gd name="T13" fmla="*/ 176 h 408"/>
                    <a:gd name="T14" fmla="*/ 548 w 590"/>
                    <a:gd name="T15" fmla="*/ 144 h 408"/>
                    <a:gd name="T16" fmla="*/ 548 w 590"/>
                    <a:gd name="T17" fmla="*/ 104 h 408"/>
                    <a:gd name="T18" fmla="*/ 548 w 590"/>
                    <a:gd name="T19" fmla="*/ 72 h 408"/>
                    <a:gd name="T20" fmla="*/ 573 w 590"/>
                    <a:gd name="T21" fmla="*/ 64 h 408"/>
                    <a:gd name="T22" fmla="*/ 582 w 590"/>
                    <a:gd name="T23" fmla="*/ 48 h 408"/>
                    <a:gd name="T24" fmla="*/ 582 w 590"/>
                    <a:gd name="T25" fmla="*/ 32 h 408"/>
                    <a:gd name="T26" fmla="*/ 582 w 590"/>
                    <a:gd name="T27" fmla="*/ 16 h 408"/>
                    <a:gd name="T28" fmla="*/ 531 w 590"/>
                    <a:gd name="T29" fmla="*/ 16 h 408"/>
                    <a:gd name="T30" fmla="*/ 523 w 590"/>
                    <a:gd name="T31" fmla="*/ 0 h 408"/>
                    <a:gd name="T32" fmla="*/ 481 w 590"/>
                    <a:gd name="T33" fmla="*/ 8 h 408"/>
                    <a:gd name="T34" fmla="*/ 455 w 590"/>
                    <a:gd name="T35" fmla="*/ 0 h 408"/>
                    <a:gd name="T36" fmla="*/ 413 w 590"/>
                    <a:gd name="T37" fmla="*/ 8 h 408"/>
                    <a:gd name="T38" fmla="*/ 363 w 590"/>
                    <a:gd name="T39" fmla="*/ 24 h 408"/>
                    <a:gd name="T40" fmla="*/ 321 w 590"/>
                    <a:gd name="T41" fmla="*/ 80 h 408"/>
                    <a:gd name="T42" fmla="*/ 270 w 590"/>
                    <a:gd name="T43" fmla="*/ 88 h 408"/>
                    <a:gd name="T44" fmla="*/ 219 w 590"/>
                    <a:gd name="T45" fmla="*/ 88 h 408"/>
                    <a:gd name="T46" fmla="*/ 194 w 590"/>
                    <a:gd name="T47" fmla="*/ 88 h 408"/>
                    <a:gd name="T48" fmla="*/ 169 w 590"/>
                    <a:gd name="T49" fmla="*/ 112 h 408"/>
                    <a:gd name="T50" fmla="*/ 76 w 590"/>
                    <a:gd name="T51" fmla="*/ 112 h 408"/>
                    <a:gd name="T52" fmla="*/ 43 w 590"/>
                    <a:gd name="T53" fmla="*/ 104 h 408"/>
                    <a:gd name="T54" fmla="*/ 43 w 590"/>
                    <a:gd name="T55" fmla="*/ 80 h 408"/>
                    <a:gd name="T56" fmla="*/ 9 w 590"/>
                    <a:gd name="T57" fmla="*/ 64 h 408"/>
                    <a:gd name="T58" fmla="*/ 0 w 590"/>
                    <a:gd name="T59" fmla="*/ 88 h 408"/>
                    <a:gd name="T60" fmla="*/ 9 w 590"/>
                    <a:gd name="T61" fmla="*/ 120 h 408"/>
                    <a:gd name="T62" fmla="*/ 26 w 590"/>
                    <a:gd name="T63" fmla="*/ 152 h 408"/>
                    <a:gd name="T64" fmla="*/ 68 w 590"/>
                    <a:gd name="T65" fmla="*/ 184 h 408"/>
                    <a:gd name="T66" fmla="*/ 51 w 590"/>
                    <a:gd name="T67" fmla="*/ 224 h 408"/>
                    <a:gd name="T68" fmla="*/ 34 w 590"/>
                    <a:gd name="T69" fmla="*/ 232 h 408"/>
                    <a:gd name="T70" fmla="*/ 34 w 590"/>
                    <a:gd name="T71" fmla="*/ 264 h 408"/>
                    <a:gd name="T72" fmla="*/ 51 w 590"/>
                    <a:gd name="T73" fmla="*/ 272 h 408"/>
                    <a:gd name="T74" fmla="*/ 43 w 590"/>
                    <a:gd name="T75" fmla="*/ 304 h 408"/>
                    <a:gd name="T76" fmla="*/ 51 w 590"/>
                    <a:gd name="T77" fmla="*/ 320 h 408"/>
                    <a:gd name="T78" fmla="*/ 93 w 590"/>
                    <a:gd name="T79" fmla="*/ 336 h 408"/>
                    <a:gd name="T80" fmla="*/ 110 w 590"/>
                    <a:gd name="T81" fmla="*/ 368 h 408"/>
                    <a:gd name="T82" fmla="*/ 110 w 590"/>
                    <a:gd name="T83" fmla="*/ 408 h 408"/>
                    <a:gd name="T84" fmla="*/ 110 w 590"/>
                    <a:gd name="T85" fmla="*/ 400 h 408"/>
                    <a:gd name="T86" fmla="*/ 152 w 590"/>
                    <a:gd name="T87" fmla="*/ 400 h 408"/>
                    <a:gd name="T88" fmla="*/ 194 w 590"/>
                    <a:gd name="T89" fmla="*/ 384 h 408"/>
                    <a:gd name="T90" fmla="*/ 245 w 590"/>
                    <a:gd name="T91" fmla="*/ 352 h 408"/>
                    <a:gd name="T92" fmla="*/ 278 w 590"/>
                    <a:gd name="T93" fmla="*/ 368 h 408"/>
                    <a:gd name="T94" fmla="*/ 312 w 590"/>
                    <a:gd name="T95" fmla="*/ 368 h 408"/>
                    <a:gd name="T96" fmla="*/ 337 w 590"/>
                    <a:gd name="T97" fmla="*/ 368 h 408"/>
                    <a:gd name="T98" fmla="*/ 396 w 590"/>
                    <a:gd name="T99" fmla="*/ 352 h 408"/>
                    <a:gd name="T100" fmla="*/ 430 w 590"/>
                    <a:gd name="T101" fmla="*/ 336 h 408"/>
                    <a:gd name="T102" fmla="*/ 422 w 590"/>
                    <a:gd name="T103" fmla="*/ 296 h 408"/>
                    <a:gd name="T104" fmla="*/ 447 w 590"/>
                    <a:gd name="T105" fmla="*/ 296 h 408"/>
                    <a:gd name="T106" fmla="*/ 447 w 590"/>
                    <a:gd name="T107" fmla="*/ 296 h 408"/>
                    <a:gd name="T108" fmla="*/ 455 w 590"/>
                    <a:gd name="T109" fmla="*/ 280 h 408"/>
                    <a:gd name="T110" fmla="*/ 455 w 590"/>
                    <a:gd name="T111" fmla="*/ 256 h 40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90" h="408">
                      <a:moveTo>
                        <a:pt x="455" y="256"/>
                      </a:moveTo>
                      <a:lnTo>
                        <a:pt x="489" y="248"/>
                      </a:lnTo>
                      <a:lnTo>
                        <a:pt x="514" y="232"/>
                      </a:lnTo>
                      <a:lnTo>
                        <a:pt x="565" y="240"/>
                      </a:lnTo>
                      <a:lnTo>
                        <a:pt x="590" y="232"/>
                      </a:lnTo>
                      <a:lnTo>
                        <a:pt x="565" y="200"/>
                      </a:lnTo>
                      <a:lnTo>
                        <a:pt x="523" y="176"/>
                      </a:lnTo>
                      <a:lnTo>
                        <a:pt x="548" y="144"/>
                      </a:lnTo>
                      <a:lnTo>
                        <a:pt x="548" y="104"/>
                      </a:lnTo>
                      <a:lnTo>
                        <a:pt x="548" y="72"/>
                      </a:lnTo>
                      <a:lnTo>
                        <a:pt x="573" y="64"/>
                      </a:lnTo>
                      <a:lnTo>
                        <a:pt x="582" y="48"/>
                      </a:lnTo>
                      <a:lnTo>
                        <a:pt x="582" y="32"/>
                      </a:lnTo>
                      <a:lnTo>
                        <a:pt x="582" y="16"/>
                      </a:lnTo>
                      <a:lnTo>
                        <a:pt x="531" y="16"/>
                      </a:lnTo>
                      <a:lnTo>
                        <a:pt x="523" y="0"/>
                      </a:lnTo>
                      <a:lnTo>
                        <a:pt x="481" y="8"/>
                      </a:lnTo>
                      <a:lnTo>
                        <a:pt x="455" y="0"/>
                      </a:lnTo>
                      <a:lnTo>
                        <a:pt x="413" y="8"/>
                      </a:lnTo>
                      <a:lnTo>
                        <a:pt x="363" y="24"/>
                      </a:lnTo>
                      <a:lnTo>
                        <a:pt x="321" y="80"/>
                      </a:lnTo>
                      <a:lnTo>
                        <a:pt x="270" y="88"/>
                      </a:lnTo>
                      <a:lnTo>
                        <a:pt x="219" y="88"/>
                      </a:lnTo>
                      <a:lnTo>
                        <a:pt x="194" y="88"/>
                      </a:lnTo>
                      <a:lnTo>
                        <a:pt x="169" y="112"/>
                      </a:lnTo>
                      <a:lnTo>
                        <a:pt x="76" y="112"/>
                      </a:lnTo>
                      <a:lnTo>
                        <a:pt x="43" y="104"/>
                      </a:lnTo>
                      <a:lnTo>
                        <a:pt x="43" y="80"/>
                      </a:lnTo>
                      <a:lnTo>
                        <a:pt x="9" y="64"/>
                      </a:lnTo>
                      <a:lnTo>
                        <a:pt x="0" y="88"/>
                      </a:lnTo>
                      <a:lnTo>
                        <a:pt x="9" y="120"/>
                      </a:lnTo>
                      <a:lnTo>
                        <a:pt x="26" y="152"/>
                      </a:lnTo>
                      <a:lnTo>
                        <a:pt x="68" y="184"/>
                      </a:lnTo>
                      <a:lnTo>
                        <a:pt x="51" y="224"/>
                      </a:lnTo>
                      <a:lnTo>
                        <a:pt x="34" y="232"/>
                      </a:lnTo>
                      <a:lnTo>
                        <a:pt x="34" y="264"/>
                      </a:lnTo>
                      <a:lnTo>
                        <a:pt x="51" y="272"/>
                      </a:lnTo>
                      <a:lnTo>
                        <a:pt x="43" y="304"/>
                      </a:lnTo>
                      <a:lnTo>
                        <a:pt x="51" y="320"/>
                      </a:lnTo>
                      <a:lnTo>
                        <a:pt x="93" y="336"/>
                      </a:lnTo>
                      <a:lnTo>
                        <a:pt x="110" y="368"/>
                      </a:lnTo>
                      <a:lnTo>
                        <a:pt x="110" y="408"/>
                      </a:lnTo>
                      <a:lnTo>
                        <a:pt x="110" y="400"/>
                      </a:lnTo>
                      <a:lnTo>
                        <a:pt x="152" y="400"/>
                      </a:lnTo>
                      <a:lnTo>
                        <a:pt x="194" y="384"/>
                      </a:lnTo>
                      <a:lnTo>
                        <a:pt x="245" y="352"/>
                      </a:lnTo>
                      <a:lnTo>
                        <a:pt x="278" y="368"/>
                      </a:lnTo>
                      <a:lnTo>
                        <a:pt x="312" y="368"/>
                      </a:lnTo>
                      <a:lnTo>
                        <a:pt x="337" y="368"/>
                      </a:lnTo>
                      <a:lnTo>
                        <a:pt x="396" y="352"/>
                      </a:lnTo>
                      <a:lnTo>
                        <a:pt x="430" y="336"/>
                      </a:lnTo>
                      <a:lnTo>
                        <a:pt x="422" y="296"/>
                      </a:lnTo>
                      <a:lnTo>
                        <a:pt x="447" y="296"/>
                      </a:lnTo>
                      <a:lnTo>
                        <a:pt x="455" y="280"/>
                      </a:lnTo>
                      <a:lnTo>
                        <a:pt x="455" y="256"/>
                      </a:lnTo>
                      <a:close/>
                    </a:path>
                  </a:pathLst>
                </a:custGeom>
                <a:solidFill>
                  <a:srgbClr val="0969A6"/>
                </a:solidFill>
                <a:ln w="12700">
                  <a:solidFill>
                    <a:srgbClr val="0969A6"/>
                  </a:solidFill>
                  <a:prstDash val="solid"/>
                  <a:round/>
                  <a:headEnd/>
                  <a:tailEnd/>
                </a:ln>
                <a:extLst/>
              </p:spPr>
              <p:txBody>
                <a:bodyPr/>
                <a:lstStyle/>
                <a:p>
                  <a:pPr>
                    <a:defRPr/>
                  </a:pPr>
                  <a:endParaRPr lang="en-GB" sz="2400" b="1" kern="0">
                    <a:solidFill>
                      <a:srgbClr val="000000"/>
                    </a:solidFill>
                    <a:latin typeface="Calibri" panose="020F0502020204030204"/>
                  </a:endParaRPr>
                </a:p>
              </p:txBody>
            </p:sp>
            <p:sp>
              <p:nvSpPr>
                <p:cNvPr id="262" name="Freeform 80"/>
                <p:cNvSpPr>
                  <a:spLocks/>
                </p:cNvSpPr>
                <p:nvPr/>
              </p:nvSpPr>
              <p:spPr bwMode="auto">
                <a:xfrm>
                  <a:off x="7320263" y="3036340"/>
                  <a:ext cx="1352977" cy="896935"/>
                </a:xfrm>
                <a:custGeom>
                  <a:avLst/>
                  <a:gdLst>
                    <a:gd name="T0" fmla="*/ 784 w 893"/>
                    <a:gd name="T1" fmla="*/ 312 h 592"/>
                    <a:gd name="T2" fmla="*/ 725 w 893"/>
                    <a:gd name="T3" fmla="*/ 280 h 592"/>
                    <a:gd name="T4" fmla="*/ 708 w 893"/>
                    <a:gd name="T5" fmla="*/ 208 h 592"/>
                    <a:gd name="T6" fmla="*/ 708 w 893"/>
                    <a:gd name="T7" fmla="*/ 168 h 592"/>
                    <a:gd name="T8" fmla="*/ 666 w 893"/>
                    <a:gd name="T9" fmla="*/ 120 h 592"/>
                    <a:gd name="T10" fmla="*/ 632 w 893"/>
                    <a:gd name="T11" fmla="*/ 96 h 592"/>
                    <a:gd name="T12" fmla="*/ 581 w 893"/>
                    <a:gd name="T13" fmla="*/ 56 h 592"/>
                    <a:gd name="T14" fmla="*/ 548 w 893"/>
                    <a:gd name="T15" fmla="*/ 16 h 592"/>
                    <a:gd name="T16" fmla="*/ 506 w 893"/>
                    <a:gd name="T17" fmla="*/ 0 h 592"/>
                    <a:gd name="T18" fmla="*/ 472 w 893"/>
                    <a:gd name="T19" fmla="*/ 48 h 592"/>
                    <a:gd name="T20" fmla="*/ 396 w 893"/>
                    <a:gd name="T21" fmla="*/ 72 h 592"/>
                    <a:gd name="T22" fmla="*/ 371 w 893"/>
                    <a:gd name="T23" fmla="*/ 96 h 592"/>
                    <a:gd name="T24" fmla="*/ 337 w 893"/>
                    <a:gd name="T25" fmla="*/ 80 h 592"/>
                    <a:gd name="T26" fmla="*/ 287 w 893"/>
                    <a:gd name="T27" fmla="*/ 88 h 592"/>
                    <a:gd name="T28" fmla="*/ 253 w 893"/>
                    <a:gd name="T29" fmla="*/ 88 h 592"/>
                    <a:gd name="T30" fmla="*/ 219 w 893"/>
                    <a:gd name="T31" fmla="*/ 80 h 592"/>
                    <a:gd name="T32" fmla="*/ 185 w 893"/>
                    <a:gd name="T33" fmla="*/ 104 h 592"/>
                    <a:gd name="T34" fmla="*/ 160 w 893"/>
                    <a:gd name="T35" fmla="*/ 128 h 592"/>
                    <a:gd name="T36" fmla="*/ 135 w 893"/>
                    <a:gd name="T37" fmla="*/ 168 h 592"/>
                    <a:gd name="T38" fmla="*/ 110 w 893"/>
                    <a:gd name="T39" fmla="*/ 224 h 592"/>
                    <a:gd name="T40" fmla="*/ 84 w 893"/>
                    <a:gd name="T41" fmla="*/ 256 h 592"/>
                    <a:gd name="T42" fmla="*/ 76 w 893"/>
                    <a:gd name="T43" fmla="*/ 280 h 592"/>
                    <a:gd name="T44" fmla="*/ 67 w 893"/>
                    <a:gd name="T45" fmla="*/ 320 h 592"/>
                    <a:gd name="T46" fmla="*/ 51 w 893"/>
                    <a:gd name="T47" fmla="*/ 328 h 592"/>
                    <a:gd name="T48" fmla="*/ 25 w 893"/>
                    <a:gd name="T49" fmla="*/ 344 h 592"/>
                    <a:gd name="T50" fmla="*/ 0 w 893"/>
                    <a:gd name="T51" fmla="*/ 352 h 592"/>
                    <a:gd name="T52" fmla="*/ 17 w 893"/>
                    <a:gd name="T53" fmla="*/ 368 h 592"/>
                    <a:gd name="T54" fmla="*/ 51 w 893"/>
                    <a:gd name="T55" fmla="*/ 392 h 592"/>
                    <a:gd name="T56" fmla="*/ 59 w 893"/>
                    <a:gd name="T57" fmla="*/ 416 h 592"/>
                    <a:gd name="T58" fmla="*/ 93 w 893"/>
                    <a:gd name="T59" fmla="*/ 440 h 592"/>
                    <a:gd name="T60" fmla="*/ 135 w 893"/>
                    <a:gd name="T61" fmla="*/ 456 h 592"/>
                    <a:gd name="T62" fmla="*/ 118 w 893"/>
                    <a:gd name="T63" fmla="*/ 488 h 592"/>
                    <a:gd name="T64" fmla="*/ 160 w 893"/>
                    <a:gd name="T65" fmla="*/ 496 h 592"/>
                    <a:gd name="T66" fmla="*/ 202 w 893"/>
                    <a:gd name="T67" fmla="*/ 512 h 592"/>
                    <a:gd name="T68" fmla="*/ 244 w 893"/>
                    <a:gd name="T69" fmla="*/ 488 h 592"/>
                    <a:gd name="T70" fmla="*/ 244 w 893"/>
                    <a:gd name="T71" fmla="*/ 528 h 592"/>
                    <a:gd name="T72" fmla="*/ 261 w 893"/>
                    <a:gd name="T73" fmla="*/ 536 h 592"/>
                    <a:gd name="T74" fmla="*/ 253 w 893"/>
                    <a:gd name="T75" fmla="*/ 544 h 592"/>
                    <a:gd name="T76" fmla="*/ 287 w 893"/>
                    <a:gd name="T77" fmla="*/ 560 h 592"/>
                    <a:gd name="T78" fmla="*/ 287 w 893"/>
                    <a:gd name="T79" fmla="*/ 584 h 592"/>
                    <a:gd name="T80" fmla="*/ 320 w 893"/>
                    <a:gd name="T81" fmla="*/ 592 h 592"/>
                    <a:gd name="T82" fmla="*/ 413 w 893"/>
                    <a:gd name="T83" fmla="*/ 592 h 592"/>
                    <a:gd name="T84" fmla="*/ 438 w 893"/>
                    <a:gd name="T85" fmla="*/ 568 h 592"/>
                    <a:gd name="T86" fmla="*/ 463 w 893"/>
                    <a:gd name="T87" fmla="*/ 568 h 592"/>
                    <a:gd name="T88" fmla="*/ 514 w 893"/>
                    <a:gd name="T89" fmla="*/ 568 h 592"/>
                    <a:gd name="T90" fmla="*/ 565 w 893"/>
                    <a:gd name="T91" fmla="*/ 560 h 592"/>
                    <a:gd name="T92" fmla="*/ 607 w 893"/>
                    <a:gd name="T93" fmla="*/ 504 h 592"/>
                    <a:gd name="T94" fmla="*/ 657 w 893"/>
                    <a:gd name="T95" fmla="*/ 488 h 592"/>
                    <a:gd name="T96" fmla="*/ 699 w 893"/>
                    <a:gd name="T97" fmla="*/ 480 h 592"/>
                    <a:gd name="T98" fmla="*/ 725 w 893"/>
                    <a:gd name="T99" fmla="*/ 488 h 592"/>
                    <a:gd name="T100" fmla="*/ 767 w 893"/>
                    <a:gd name="T101" fmla="*/ 480 h 592"/>
                    <a:gd name="T102" fmla="*/ 775 w 893"/>
                    <a:gd name="T103" fmla="*/ 496 h 592"/>
                    <a:gd name="T104" fmla="*/ 826 w 893"/>
                    <a:gd name="T105" fmla="*/ 496 h 592"/>
                    <a:gd name="T106" fmla="*/ 834 w 893"/>
                    <a:gd name="T107" fmla="*/ 416 h 592"/>
                    <a:gd name="T108" fmla="*/ 851 w 893"/>
                    <a:gd name="T109" fmla="*/ 376 h 592"/>
                    <a:gd name="T110" fmla="*/ 885 w 893"/>
                    <a:gd name="T111" fmla="*/ 336 h 592"/>
                    <a:gd name="T112" fmla="*/ 893 w 893"/>
                    <a:gd name="T113" fmla="*/ 312 h 592"/>
                    <a:gd name="T114" fmla="*/ 876 w 893"/>
                    <a:gd name="T115" fmla="*/ 288 h 592"/>
                    <a:gd name="T116" fmla="*/ 834 w 893"/>
                    <a:gd name="T117" fmla="*/ 288 h 592"/>
                    <a:gd name="T118" fmla="*/ 784 w 893"/>
                    <a:gd name="T119" fmla="*/ 312 h 59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893" h="592">
                      <a:moveTo>
                        <a:pt x="784" y="312"/>
                      </a:moveTo>
                      <a:lnTo>
                        <a:pt x="725" y="280"/>
                      </a:lnTo>
                      <a:lnTo>
                        <a:pt x="708" y="208"/>
                      </a:lnTo>
                      <a:lnTo>
                        <a:pt x="708" y="168"/>
                      </a:lnTo>
                      <a:lnTo>
                        <a:pt x="666" y="120"/>
                      </a:lnTo>
                      <a:lnTo>
                        <a:pt x="632" y="96"/>
                      </a:lnTo>
                      <a:lnTo>
                        <a:pt x="581" y="56"/>
                      </a:lnTo>
                      <a:lnTo>
                        <a:pt x="548" y="16"/>
                      </a:lnTo>
                      <a:lnTo>
                        <a:pt x="506" y="0"/>
                      </a:lnTo>
                      <a:lnTo>
                        <a:pt x="472" y="48"/>
                      </a:lnTo>
                      <a:lnTo>
                        <a:pt x="396" y="72"/>
                      </a:lnTo>
                      <a:lnTo>
                        <a:pt x="371" y="96"/>
                      </a:lnTo>
                      <a:lnTo>
                        <a:pt x="337" y="80"/>
                      </a:lnTo>
                      <a:lnTo>
                        <a:pt x="287" y="88"/>
                      </a:lnTo>
                      <a:lnTo>
                        <a:pt x="253" y="88"/>
                      </a:lnTo>
                      <a:lnTo>
                        <a:pt x="219" y="80"/>
                      </a:lnTo>
                      <a:lnTo>
                        <a:pt x="185" y="104"/>
                      </a:lnTo>
                      <a:lnTo>
                        <a:pt x="160" y="128"/>
                      </a:lnTo>
                      <a:lnTo>
                        <a:pt x="135" y="168"/>
                      </a:lnTo>
                      <a:lnTo>
                        <a:pt x="110" y="224"/>
                      </a:lnTo>
                      <a:lnTo>
                        <a:pt x="84" y="256"/>
                      </a:lnTo>
                      <a:lnTo>
                        <a:pt x="76" y="280"/>
                      </a:lnTo>
                      <a:lnTo>
                        <a:pt x="67" y="320"/>
                      </a:lnTo>
                      <a:lnTo>
                        <a:pt x="51" y="328"/>
                      </a:lnTo>
                      <a:lnTo>
                        <a:pt x="25" y="344"/>
                      </a:lnTo>
                      <a:lnTo>
                        <a:pt x="0" y="352"/>
                      </a:lnTo>
                      <a:lnTo>
                        <a:pt x="17" y="368"/>
                      </a:lnTo>
                      <a:lnTo>
                        <a:pt x="51" y="392"/>
                      </a:lnTo>
                      <a:lnTo>
                        <a:pt x="59" y="416"/>
                      </a:lnTo>
                      <a:lnTo>
                        <a:pt x="93" y="440"/>
                      </a:lnTo>
                      <a:lnTo>
                        <a:pt x="135" y="456"/>
                      </a:lnTo>
                      <a:lnTo>
                        <a:pt x="118" y="488"/>
                      </a:lnTo>
                      <a:lnTo>
                        <a:pt x="160" y="496"/>
                      </a:lnTo>
                      <a:lnTo>
                        <a:pt x="202" y="512"/>
                      </a:lnTo>
                      <a:lnTo>
                        <a:pt x="244" y="488"/>
                      </a:lnTo>
                      <a:lnTo>
                        <a:pt x="244" y="528"/>
                      </a:lnTo>
                      <a:lnTo>
                        <a:pt x="261" y="536"/>
                      </a:lnTo>
                      <a:lnTo>
                        <a:pt x="253" y="544"/>
                      </a:lnTo>
                      <a:lnTo>
                        <a:pt x="287" y="560"/>
                      </a:lnTo>
                      <a:lnTo>
                        <a:pt x="287" y="584"/>
                      </a:lnTo>
                      <a:lnTo>
                        <a:pt x="320" y="592"/>
                      </a:lnTo>
                      <a:lnTo>
                        <a:pt x="413" y="592"/>
                      </a:lnTo>
                      <a:lnTo>
                        <a:pt x="438" y="568"/>
                      </a:lnTo>
                      <a:lnTo>
                        <a:pt x="463" y="568"/>
                      </a:lnTo>
                      <a:lnTo>
                        <a:pt x="514" y="568"/>
                      </a:lnTo>
                      <a:lnTo>
                        <a:pt x="565" y="560"/>
                      </a:lnTo>
                      <a:lnTo>
                        <a:pt x="607" y="504"/>
                      </a:lnTo>
                      <a:lnTo>
                        <a:pt x="657" y="488"/>
                      </a:lnTo>
                      <a:lnTo>
                        <a:pt x="699" y="480"/>
                      </a:lnTo>
                      <a:lnTo>
                        <a:pt x="725" y="488"/>
                      </a:lnTo>
                      <a:lnTo>
                        <a:pt x="767" y="480"/>
                      </a:lnTo>
                      <a:lnTo>
                        <a:pt x="775" y="496"/>
                      </a:lnTo>
                      <a:lnTo>
                        <a:pt x="826" y="496"/>
                      </a:lnTo>
                      <a:lnTo>
                        <a:pt x="834" y="416"/>
                      </a:lnTo>
                      <a:lnTo>
                        <a:pt x="851" y="376"/>
                      </a:lnTo>
                      <a:lnTo>
                        <a:pt x="885" y="336"/>
                      </a:lnTo>
                      <a:lnTo>
                        <a:pt x="893" y="312"/>
                      </a:lnTo>
                      <a:lnTo>
                        <a:pt x="876" y="288"/>
                      </a:lnTo>
                      <a:lnTo>
                        <a:pt x="834" y="288"/>
                      </a:lnTo>
                      <a:lnTo>
                        <a:pt x="784" y="312"/>
                      </a:lnTo>
                      <a:close/>
                    </a:path>
                  </a:pathLst>
                </a:custGeom>
                <a:solidFill>
                  <a:srgbClr val="0969A6"/>
                </a:solidFill>
                <a:ln w="12700">
                  <a:solidFill>
                    <a:srgbClr val="0969A6"/>
                  </a:solidFill>
                  <a:round/>
                  <a:headEnd/>
                  <a:tailEnd/>
                </a:ln>
                <a:extLst/>
              </p:spPr>
              <p:txBody>
                <a:bodyPr/>
                <a:lstStyle/>
                <a:p>
                  <a:pPr>
                    <a:defRPr/>
                  </a:pPr>
                  <a:endParaRPr lang="en-GB" sz="2400" b="1" kern="0">
                    <a:solidFill>
                      <a:srgbClr val="000000"/>
                    </a:solidFill>
                    <a:latin typeface="Calibri" panose="020F0502020204030204"/>
                  </a:endParaRPr>
                </a:p>
              </p:txBody>
            </p:sp>
            <p:sp>
              <p:nvSpPr>
                <p:cNvPr id="263" name="Freeform 81"/>
                <p:cNvSpPr>
                  <a:spLocks/>
                </p:cNvSpPr>
                <p:nvPr/>
              </p:nvSpPr>
              <p:spPr bwMode="auto">
                <a:xfrm>
                  <a:off x="8099020" y="2975737"/>
                  <a:ext cx="536343" cy="509071"/>
                </a:xfrm>
                <a:custGeom>
                  <a:avLst/>
                  <a:gdLst>
                    <a:gd name="T0" fmla="*/ 270 w 354"/>
                    <a:gd name="T1" fmla="*/ 248 h 336"/>
                    <a:gd name="T2" fmla="*/ 253 w 354"/>
                    <a:gd name="T3" fmla="*/ 224 h 336"/>
                    <a:gd name="T4" fmla="*/ 278 w 354"/>
                    <a:gd name="T5" fmla="*/ 200 h 336"/>
                    <a:gd name="T6" fmla="*/ 354 w 354"/>
                    <a:gd name="T7" fmla="*/ 184 h 336"/>
                    <a:gd name="T8" fmla="*/ 337 w 354"/>
                    <a:gd name="T9" fmla="*/ 152 h 336"/>
                    <a:gd name="T10" fmla="*/ 303 w 354"/>
                    <a:gd name="T11" fmla="*/ 120 h 336"/>
                    <a:gd name="T12" fmla="*/ 287 w 354"/>
                    <a:gd name="T13" fmla="*/ 88 h 336"/>
                    <a:gd name="T14" fmla="*/ 236 w 354"/>
                    <a:gd name="T15" fmla="*/ 72 h 336"/>
                    <a:gd name="T16" fmla="*/ 211 w 354"/>
                    <a:gd name="T17" fmla="*/ 24 h 336"/>
                    <a:gd name="T18" fmla="*/ 152 w 354"/>
                    <a:gd name="T19" fmla="*/ 24 h 336"/>
                    <a:gd name="T20" fmla="*/ 84 w 354"/>
                    <a:gd name="T21" fmla="*/ 0 h 336"/>
                    <a:gd name="T22" fmla="*/ 59 w 354"/>
                    <a:gd name="T23" fmla="*/ 24 h 336"/>
                    <a:gd name="T24" fmla="*/ 8 w 354"/>
                    <a:gd name="T25" fmla="*/ 32 h 336"/>
                    <a:gd name="T26" fmla="*/ 0 w 354"/>
                    <a:gd name="T27" fmla="*/ 40 h 336"/>
                    <a:gd name="T28" fmla="*/ 34 w 354"/>
                    <a:gd name="T29" fmla="*/ 56 h 336"/>
                    <a:gd name="T30" fmla="*/ 67 w 354"/>
                    <a:gd name="T31" fmla="*/ 96 h 336"/>
                    <a:gd name="T32" fmla="*/ 118 w 354"/>
                    <a:gd name="T33" fmla="*/ 136 h 336"/>
                    <a:gd name="T34" fmla="*/ 152 w 354"/>
                    <a:gd name="T35" fmla="*/ 160 h 336"/>
                    <a:gd name="T36" fmla="*/ 194 w 354"/>
                    <a:gd name="T37" fmla="*/ 208 h 336"/>
                    <a:gd name="T38" fmla="*/ 194 w 354"/>
                    <a:gd name="T39" fmla="*/ 248 h 336"/>
                    <a:gd name="T40" fmla="*/ 211 w 354"/>
                    <a:gd name="T41" fmla="*/ 320 h 336"/>
                    <a:gd name="T42" fmla="*/ 236 w 354"/>
                    <a:gd name="T43" fmla="*/ 336 h 336"/>
                    <a:gd name="T44" fmla="*/ 253 w 354"/>
                    <a:gd name="T45" fmla="*/ 312 h 336"/>
                    <a:gd name="T46" fmla="*/ 270 w 354"/>
                    <a:gd name="T47" fmla="*/ 248 h 3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54" h="336">
                      <a:moveTo>
                        <a:pt x="270" y="248"/>
                      </a:moveTo>
                      <a:lnTo>
                        <a:pt x="253" y="224"/>
                      </a:lnTo>
                      <a:lnTo>
                        <a:pt x="278" y="200"/>
                      </a:lnTo>
                      <a:lnTo>
                        <a:pt x="354" y="184"/>
                      </a:lnTo>
                      <a:lnTo>
                        <a:pt x="337" y="152"/>
                      </a:lnTo>
                      <a:lnTo>
                        <a:pt x="303" y="120"/>
                      </a:lnTo>
                      <a:lnTo>
                        <a:pt x="287" y="88"/>
                      </a:lnTo>
                      <a:lnTo>
                        <a:pt x="236" y="72"/>
                      </a:lnTo>
                      <a:lnTo>
                        <a:pt x="211" y="24"/>
                      </a:lnTo>
                      <a:lnTo>
                        <a:pt x="152" y="24"/>
                      </a:lnTo>
                      <a:lnTo>
                        <a:pt x="84" y="0"/>
                      </a:lnTo>
                      <a:lnTo>
                        <a:pt x="59" y="24"/>
                      </a:lnTo>
                      <a:lnTo>
                        <a:pt x="8" y="32"/>
                      </a:lnTo>
                      <a:lnTo>
                        <a:pt x="0" y="40"/>
                      </a:lnTo>
                      <a:lnTo>
                        <a:pt x="34" y="56"/>
                      </a:lnTo>
                      <a:lnTo>
                        <a:pt x="67" y="96"/>
                      </a:lnTo>
                      <a:lnTo>
                        <a:pt x="118" y="136"/>
                      </a:lnTo>
                      <a:lnTo>
                        <a:pt x="152" y="160"/>
                      </a:lnTo>
                      <a:lnTo>
                        <a:pt x="194" y="208"/>
                      </a:lnTo>
                      <a:lnTo>
                        <a:pt x="194" y="248"/>
                      </a:lnTo>
                      <a:lnTo>
                        <a:pt x="211" y="320"/>
                      </a:lnTo>
                      <a:lnTo>
                        <a:pt x="236" y="336"/>
                      </a:lnTo>
                      <a:lnTo>
                        <a:pt x="253" y="312"/>
                      </a:lnTo>
                      <a:lnTo>
                        <a:pt x="270" y="248"/>
                      </a:lnTo>
                      <a:close/>
                    </a:path>
                  </a:pathLst>
                </a:custGeom>
                <a:solidFill>
                  <a:srgbClr val="4E85AD"/>
                </a:solidFill>
                <a:ln w="12700">
                  <a:solidFill>
                    <a:srgbClr val="4E85AD"/>
                  </a:solidFill>
                  <a:round/>
                  <a:headEnd/>
                  <a:tailEnd/>
                </a:ln>
                <a:extLst/>
              </p:spPr>
              <p:txBody>
                <a:bodyPr/>
                <a:lstStyle/>
                <a:p>
                  <a:pPr>
                    <a:defRPr/>
                  </a:pPr>
                  <a:endParaRPr lang="en-GB" sz="2400" b="1" kern="0">
                    <a:solidFill>
                      <a:srgbClr val="000000"/>
                    </a:solidFill>
                    <a:latin typeface="Calibri" panose="020F0502020204030204"/>
                  </a:endParaRPr>
                </a:p>
              </p:txBody>
            </p:sp>
            <p:sp>
              <p:nvSpPr>
                <p:cNvPr id="264" name="Freeform 86"/>
                <p:cNvSpPr>
                  <a:spLocks/>
                </p:cNvSpPr>
                <p:nvPr/>
              </p:nvSpPr>
              <p:spPr bwMode="auto">
                <a:xfrm>
                  <a:off x="6362724" y="2030319"/>
                  <a:ext cx="1302979" cy="993901"/>
                </a:xfrm>
                <a:custGeom>
                  <a:avLst/>
                  <a:gdLst>
                    <a:gd name="T0" fmla="*/ 775 w 860"/>
                    <a:gd name="T1" fmla="*/ 560 h 656"/>
                    <a:gd name="T2" fmla="*/ 826 w 860"/>
                    <a:gd name="T3" fmla="*/ 464 h 656"/>
                    <a:gd name="T4" fmla="*/ 860 w 860"/>
                    <a:gd name="T5" fmla="*/ 456 h 656"/>
                    <a:gd name="T6" fmla="*/ 851 w 860"/>
                    <a:gd name="T7" fmla="*/ 416 h 656"/>
                    <a:gd name="T8" fmla="*/ 817 w 860"/>
                    <a:gd name="T9" fmla="*/ 352 h 656"/>
                    <a:gd name="T10" fmla="*/ 792 w 860"/>
                    <a:gd name="T11" fmla="*/ 320 h 656"/>
                    <a:gd name="T12" fmla="*/ 784 w 860"/>
                    <a:gd name="T13" fmla="*/ 264 h 656"/>
                    <a:gd name="T14" fmla="*/ 750 w 860"/>
                    <a:gd name="T15" fmla="*/ 256 h 656"/>
                    <a:gd name="T16" fmla="*/ 750 w 860"/>
                    <a:gd name="T17" fmla="*/ 232 h 656"/>
                    <a:gd name="T18" fmla="*/ 792 w 860"/>
                    <a:gd name="T19" fmla="*/ 184 h 656"/>
                    <a:gd name="T20" fmla="*/ 750 w 860"/>
                    <a:gd name="T21" fmla="*/ 104 h 656"/>
                    <a:gd name="T22" fmla="*/ 725 w 860"/>
                    <a:gd name="T23" fmla="*/ 40 h 656"/>
                    <a:gd name="T24" fmla="*/ 666 w 860"/>
                    <a:gd name="T25" fmla="*/ 16 h 656"/>
                    <a:gd name="T26" fmla="*/ 531 w 860"/>
                    <a:gd name="T27" fmla="*/ 40 h 656"/>
                    <a:gd name="T28" fmla="*/ 447 w 860"/>
                    <a:gd name="T29" fmla="*/ 24 h 656"/>
                    <a:gd name="T30" fmla="*/ 405 w 860"/>
                    <a:gd name="T31" fmla="*/ 48 h 656"/>
                    <a:gd name="T32" fmla="*/ 362 w 860"/>
                    <a:gd name="T33" fmla="*/ 40 h 656"/>
                    <a:gd name="T34" fmla="*/ 329 w 860"/>
                    <a:gd name="T35" fmla="*/ 24 h 656"/>
                    <a:gd name="T36" fmla="*/ 295 w 860"/>
                    <a:gd name="T37" fmla="*/ 0 h 656"/>
                    <a:gd name="T38" fmla="*/ 253 w 860"/>
                    <a:gd name="T39" fmla="*/ 8 h 656"/>
                    <a:gd name="T40" fmla="*/ 177 w 860"/>
                    <a:gd name="T41" fmla="*/ 40 h 656"/>
                    <a:gd name="T42" fmla="*/ 169 w 860"/>
                    <a:gd name="T43" fmla="*/ 72 h 656"/>
                    <a:gd name="T44" fmla="*/ 126 w 860"/>
                    <a:gd name="T45" fmla="*/ 88 h 656"/>
                    <a:gd name="T46" fmla="*/ 25 w 860"/>
                    <a:gd name="T47" fmla="*/ 128 h 656"/>
                    <a:gd name="T48" fmla="*/ 9 w 860"/>
                    <a:gd name="T49" fmla="*/ 128 h 656"/>
                    <a:gd name="T50" fmla="*/ 17 w 860"/>
                    <a:gd name="T51" fmla="*/ 176 h 656"/>
                    <a:gd name="T52" fmla="*/ 25 w 860"/>
                    <a:gd name="T53" fmla="*/ 208 h 656"/>
                    <a:gd name="T54" fmla="*/ 0 w 860"/>
                    <a:gd name="T55" fmla="*/ 256 h 656"/>
                    <a:gd name="T56" fmla="*/ 51 w 860"/>
                    <a:gd name="T57" fmla="*/ 288 h 656"/>
                    <a:gd name="T58" fmla="*/ 51 w 860"/>
                    <a:gd name="T59" fmla="*/ 320 h 656"/>
                    <a:gd name="T60" fmla="*/ 76 w 860"/>
                    <a:gd name="T61" fmla="*/ 360 h 656"/>
                    <a:gd name="T62" fmla="*/ 59 w 860"/>
                    <a:gd name="T63" fmla="*/ 400 h 656"/>
                    <a:gd name="T64" fmla="*/ 84 w 860"/>
                    <a:gd name="T65" fmla="*/ 432 h 656"/>
                    <a:gd name="T66" fmla="*/ 84 w 860"/>
                    <a:gd name="T67" fmla="*/ 472 h 656"/>
                    <a:gd name="T68" fmla="*/ 126 w 860"/>
                    <a:gd name="T69" fmla="*/ 496 h 656"/>
                    <a:gd name="T70" fmla="*/ 169 w 860"/>
                    <a:gd name="T71" fmla="*/ 512 h 656"/>
                    <a:gd name="T72" fmla="*/ 211 w 860"/>
                    <a:gd name="T73" fmla="*/ 512 h 656"/>
                    <a:gd name="T74" fmla="*/ 202 w 860"/>
                    <a:gd name="T75" fmla="*/ 544 h 656"/>
                    <a:gd name="T76" fmla="*/ 244 w 860"/>
                    <a:gd name="T77" fmla="*/ 576 h 656"/>
                    <a:gd name="T78" fmla="*/ 270 w 860"/>
                    <a:gd name="T79" fmla="*/ 560 h 656"/>
                    <a:gd name="T80" fmla="*/ 270 w 860"/>
                    <a:gd name="T81" fmla="*/ 536 h 656"/>
                    <a:gd name="T82" fmla="*/ 320 w 860"/>
                    <a:gd name="T83" fmla="*/ 552 h 656"/>
                    <a:gd name="T84" fmla="*/ 337 w 860"/>
                    <a:gd name="T85" fmla="*/ 576 h 656"/>
                    <a:gd name="T86" fmla="*/ 379 w 860"/>
                    <a:gd name="T87" fmla="*/ 584 h 656"/>
                    <a:gd name="T88" fmla="*/ 421 w 860"/>
                    <a:gd name="T89" fmla="*/ 592 h 656"/>
                    <a:gd name="T90" fmla="*/ 438 w 860"/>
                    <a:gd name="T91" fmla="*/ 624 h 656"/>
                    <a:gd name="T92" fmla="*/ 438 w 860"/>
                    <a:gd name="T93" fmla="*/ 624 h 656"/>
                    <a:gd name="T94" fmla="*/ 464 w 860"/>
                    <a:gd name="T95" fmla="*/ 640 h 656"/>
                    <a:gd name="T96" fmla="*/ 497 w 860"/>
                    <a:gd name="T97" fmla="*/ 616 h 656"/>
                    <a:gd name="T98" fmla="*/ 523 w 860"/>
                    <a:gd name="T99" fmla="*/ 640 h 656"/>
                    <a:gd name="T100" fmla="*/ 531 w 860"/>
                    <a:gd name="T101" fmla="*/ 656 h 656"/>
                    <a:gd name="T102" fmla="*/ 556 w 860"/>
                    <a:gd name="T103" fmla="*/ 656 h 656"/>
                    <a:gd name="T104" fmla="*/ 581 w 860"/>
                    <a:gd name="T105" fmla="*/ 632 h 656"/>
                    <a:gd name="T106" fmla="*/ 615 w 860"/>
                    <a:gd name="T107" fmla="*/ 632 h 656"/>
                    <a:gd name="T108" fmla="*/ 640 w 860"/>
                    <a:gd name="T109" fmla="*/ 616 h 656"/>
                    <a:gd name="T110" fmla="*/ 683 w 860"/>
                    <a:gd name="T111" fmla="*/ 616 h 656"/>
                    <a:gd name="T112" fmla="*/ 708 w 860"/>
                    <a:gd name="T113" fmla="*/ 624 h 656"/>
                    <a:gd name="T114" fmla="*/ 767 w 860"/>
                    <a:gd name="T115" fmla="*/ 632 h 656"/>
                    <a:gd name="T116" fmla="*/ 758 w 860"/>
                    <a:gd name="T117" fmla="*/ 640 h 656"/>
                    <a:gd name="T118" fmla="*/ 792 w 860"/>
                    <a:gd name="T119" fmla="*/ 632 h 656"/>
                    <a:gd name="T120" fmla="*/ 775 w 860"/>
                    <a:gd name="T121" fmla="*/ 560 h 65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60" h="656">
                      <a:moveTo>
                        <a:pt x="775" y="560"/>
                      </a:moveTo>
                      <a:lnTo>
                        <a:pt x="826" y="464"/>
                      </a:lnTo>
                      <a:lnTo>
                        <a:pt x="860" y="456"/>
                      </a:lnTo>
                      <a:lnTo>
                        <a:pt x="851" y="416"/>
                      </a:lnTo>
                      <a:lnTo>
                        <a:pt x="817" y="352"/>
                      </a:lnTo>
                      <a:lnTo>
                        <a:pt x="792" y="320"/>
                      </a:lnTo>
                      <a:lnTo>
                        <a:pt x="784" y="264"/>
                      </a:lnTo>
                      <a:lnTo>
                        <a:pt x="750" y="256"/>
                      </a:lnTo>
                      <a:lnTo>
                        <a:pt x="750" y="232"/>
                      </a:lnTo>
                      <a:lnTo>
                        <a:pt x="792" y="184"/>
                      </a:lnTo>
                      <a:lnTo>
                        <a:pt x="750" y="104"/>
                      </a:lnTo>
                      <a:lnTo>
                        <a:pt x="725" y="40"/>
                      </a:lnTo>
                      <a:lnTo>
                        <a:pt x="666" y="16"/>
                      </a:lnTo>
                      <a:lnTo>
                        <a:pt x="531" y="40"/>
                      </a:lnTo>
                      <a:lnTo>
                        <a:pt x="447" y="24"/>
                      </a:lnTo>
                      <a:lnTo>
                        <a:pt x="405" y="48"/>
                      </a:lnTo>
                      <a:lnTo>
                        <a:pt x="362" y="40"/>
                      </a:lnTo>
                      <a:lnTo>
                        <a:pt x="329" y="24"/>
                      </a:lnTo>
                      <a:lnTo>
                        <a:pt x="295" y="0"/>
                      </a:lnTo>
                      <a:lnTo>
                        <a:pt x="253" y="8"/>
                      </a:lnTo>
                      <a:lnTo>
                        <a:pt x="177" y="40"/>
                      </a:lnTo>
                      <a:lnTo>
                        <a:pt x="169" y="72"/>
                      </a:lnTo>
                      <a:lnTo>
                        <a:pt x="126" y="88"/>
                      </a:lnTo>
                      <a:lnTo>
                        <a:pt x="25" y="128"/>
                      </a:lnTo>
                      <a:lnTo>
                        <a:pt x="9" y="128"/>
                      </a:lnTo>
                      <a:lnTo>
                        <a:pt x="17" y="176"/>
                      </a:lnTo>
                      <a:lnTo>
                        <a:pt x="25" y="208"/>
                      </a:lnTo>
                      <a:lnTo>
                        <a:pt x="0" y="256"/>
                      </a:lnTo>
                      <a:lnTo>
                        <a:pt x="51" y="288"/>
                      </a:lnTo>
                      <a:lnTo>
                        <a:pt x="51" y="320"/>
                      </a:lnTo>
                      <a:lnTo>
                        <a:pt x="76" y="360"/>
                      </a:lnTo>
                      <a:lnTo>
                        <a:pt x="59" y="400"/>
                      </a:lnTo>
                      <a:lnTo>
                        <a:pt x="84" y="432"/>
                      </a:lnTo>
                      <a:lnTo>
                        <a:pt x="84" y="472"/>
                      </a:lnTo>
                      <a:lnTo>
                        <a:pt x="126" y="496"/>
                      </a:lnTo>
                      <a:lnTo>
                        <a:pt x="169" y="512"/>
                      </a:lnTo>
                      <a:lnTo>
                        <a:pt x="211" y="512"/>
                      </a:lnTo>
                      <a:lnTo>
                        <a:pt x="202" y="544"/>
                      </a:lnTo>
                      <a:lnTo>
                        <a:pt x="244" y="576"/>
                      </a:lnTo>
                      <a:lnTo>
                        <a:pt x="270" y="560"/>
                      </a:lnTo>
                      <a:lnTo>
                        <a:pt x="270" y="536"/>
                      </a:lnTo>
                      <a:lnTo>
                        <a:pt x="320" y="552"/>
                      </a:lnTo>
                      <a:lnTo>
                        <a:pt x="337" y="576"/>
                      </a:lnTo>
                      <a:lnTo>
                        <a:pt x="379" y="584"/>
                      </a:lnTo>
                      <a:lnTo>
                        <a:pt x="421" y="592"/>
                      </a:lnTo>
                      <a:lnTo>
                        <a:pt x="438" y="624"/>
                      </a:lnTo>
                      <a:lnTo>
                        <a:pt x="464" y="640"/>
                      </a:lnTo>
                      <a:lnTo>
                        <a:pt x="497" y="616"/>
                      </a:lnTo>
                      <a:lnTo>
                        <a:pt x="523" y="640"/>
                      </a:lnTo>
                      <a:lnTo>
                        <a:pt x="531" y="656"/>
                      </a:lnTo>
                      <a:lnTo>
                        <a:pt x="556" y="656"/>
                      </a:lnTo>
                      <a:lnTo>
                        <a:pt x="581" y="632"/>
                      </a:lnTo>
                      <a:lnTo>
                        <a:pt x="615" y="632"/>
                      </a:lnTo>
                      <a:lnTo>
                        <a:pt x="640" y="616"/>
                      </a:lnTo>
                      <a:lnTo>
                        <a:pt x="683" y="616"/>
                      </a:lnTo>
                      <a:lnTo>
                        <a:pt x="708" y="624"/>
                      </a:lnTo>
                      <a:lnTo>
                        <a:pt x="767" y="632"/>
                      </a:lnTo>
                      <a:lnTo>
                        <a:pt x="758" y="640"/>
                      </a:lnTo>
                      <a:lnTo>
                        <a:pt x="792" y="632"/>
                      </a:lnTo>
                      <a:lnTo>
                        <a:pt x="775" y="560"/>
                      </a:lnTo>
                      <a:close/>
                    </a:path>
                  </a:pathLst>
                </a:custGeom>
                <a:solidFill>
                  <a:srgbClr val="0969A6"/>
                </a:solidFill>
                <a:ln w="12700">
                  <a:solidFill>
                    <a:srgbClr val="0969A6"/>
                  </a:solidFill>
                  <a:prstDash val="solid"/>
                  <a:round/>
                  <a:headEnd/>
                  <a:tailEnd/>
                </a:ln>
                <a:extLst/>
              </p:spPr>
              <p:txBody>
                <a:bodyPr/>
                <a:lstStyle/>
                <a:p>
                  <a:pPr>
                    <a:defRPr/>
                  </a:pPr>
                  <a:endParaRPr lang="en-GB" sz="2400" b="1" kern="0">
                    <a:solidFill>
                      <a:srgbClr val="000000"/>
                    </a:solidFill>
                    <a:latin typeface="Calibri" panose="020F0502020204030204"/>
                  </a:endParaRPr>
                </a:p>
              </p:txBody>
            </p:sp>
            <p:sp>
              <p:nvSpPr>
                <p:cNvPr id="265" name="Freeform 55"/>
                <p:cNvSpPr>
                  <a:spLocks/>
                </p:cNvSpPr>
                <p:nvPr/>
              </p:nvSpPr>
              <p:spPr bwMode="auto">
                <a:xfrm>
                  <a:off x="6694529" y="3775706"/>
                  <a:ext cx="587856" cy="484830"/>
                </a:xfrm>
                <a:custGeom>
                  <a:avLst/>
                  <a:gdLst>
                    <a:gd name="T0" fmla="*/ 287 w 388"/>
                    <a:gd name="T1" fmla="*/ 264 h 320"/>
                    <a:gd name="T2" fmla="*/ 312 w 388"/>
                    <a:gd name="T3" fmla="*/ 248 h 320"/>
                    <a:gd name="T4" fmla="*/ 320 w 388"/>
                    <a:gd name="T5" fmla="*/ 216 h 320"/>
                    <a:gd name="T6" fmla="*/ 346 w 388"/>
                    <a:gd name="T7" fmla="*/ 216 h 320"/>
                    <a:gd name="T8" fmla="*/ 337 w 388"/>
                    <a:gd name="T9" fmla="*/ 192 h 320"/>
                    <a:gd name="T10" fmla="*/ 388 w 388"/>
                    <a:gd name="T11" fmla="*/ 176 h 320"/>
                    <a:gd name="T12" fmla="*/ 362 w 388"/>
                    <a:gd name="T13" fmla="*/ 136 h 320"/>
                    <a:gd name="T14" fmla="*/ 388 w 388"/>
                    <a:gd name="T15" fmla="*/ 120 h 320"/>
                    <a:gd name="T16" fmla="*/ 346 w 388"/>
                    <a:gd name="T17" fmla="*/ 96 h 320"/>
                    <a:gd name="T18" fmla="*/ 337 w 388"/>
                    <a:gd name="T19" fmla="*/ 64 h 320"/>
                    <a:gd name="T20" fmla="*/ 337 w 388"/>
                    <a:gd name="T21" fmla="*/ 32 h 320"/>
                    <a:gd name="T22" fmla="*/ 304 w 388"/>
                    <a:gd name="T23" fmla="*/ 32 h 320"/>
                    <a:gd name="T24" fmla="*/ 295 w 388"/>
                    <a:gd name="T25" fmla="*/ 16 h 320"/>
                    <a:gd name="T26" fmla="*/ 270 w 388"/>
                    <a:gd name="T27" fmla="*/ 16 h 320"/>
                    <a:gd name="T28" fmla="*/ 236 w 388"/>
                    <a:gd name="T29" fmla="*/ 8 h 320"/>
                    <a:gd name="T30" fmla="*/ 202 w 388"/>
                    <a:gd name="T31" fmla="*/ 16 h 320"/>
                    <a:gd name="T32" fmla="*/ 152 w 388"/>
                    <a:gd name="T33" fmla="*/ 8 h 320"/>
                    <a:gd name="T34" fmla="*/ 110 w 388"/>
                    <a:gd name="T35" fmla="*/ 0 h 320"/>
                    <a:gd name="T36" fmla="*/ 76 w 388"/>
                    <a:gd name="T37" fmla="*/ 8 h 320"/>
                    <a:gd name="T38" fmla="*/ 68 w 388"/>
                    <a:gd name="T39" fmla="*/ 32 h 320"/>
                    <a:gd name="T40" fmla="*/ 34 w 388"/>
                    <a:gd name="T41" fmla="*/ 16 h 320"/>
                    <a:gd name="T42" fmla="*/ 17 w 388"/>
                    <a:gd name="T43" fmla="*/ 16 h 320"/>
                    <a:gd name="T44" fmla="*/ 0 w 388"/>
                    <a:gd name="T45" fmla="*/ 64 h 320"/>
                    <a:gd name="T46" fmla="*/ 34 w 388"/>
                    <a:gd name="T47" fmla="*/ 80 h 320"/>
                    <a:gd name="T48" fmla="*/ 68 w 388"/>
                    <a:gd name="T49" fmla="*/ 128 h 320"/>
                    <a:gd name="T50" fmla="*/ 118 w 388"/>
                    <a:gd name="T51" fmla="*/ 160 h 320"/>
                    <a:gd name="T52" fmla="*/ 143 w 388"/>
                    <a:gd name="T53" fmla="*/ 192 h 320"/>
                    <a:gd name="T54" fmla="*/ 177 w 388"/>
                    <a:gd name="T55" fmla="*/ 208 h 320"/>
                    <a:gd name="T56" fmla="*/ 186 w 388"/>
                    <a:gd name="T57" fmla="*/ 224 h 320"/>
                    <a:gd name="T58" fmla="*/ 211 w 388"/>
                    <a:gd name="T59" fmla="*/ 248 h 320"/>
                    <a:gd name="T60" fmla="*/ 211 w 388"/>
                    <a:gd name="T61" fmla="*/ 280 h 320"/>
                    <a:gd name="T62" fmla="*/ 295 w 388"/>
                    <a:gd name="T63" fmla="*/ 320 h 320"/>
                    <a:gd name="T64" fmla="*/ 295 w 388"/>
                    <a:gd name="T65" fmla="*/ 280 h 320"/>
                    <a:gd name="T66" fmla="*/ 287 w 388"/>
                    <a:gd name="T67" fmla="*/ 264 h 3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88" h="320">
                      <a:moveTo>
                        <a:pt x="287" y="264"/>
                      </a:moveTo>
                      <a:lnTo>
                        <a:pt x="312" y="248"/>
                      </a:lnTo>
                      <a:lnTo>
                        <a:pt x="320" y="216"/>
                      </a:lnTo>
                      <a:lnTo>
                        <a:pt x="346" y="216"/>
                      </a:lnTo>
                      <a:lnTo>
                        <a:pt x="337" y="192"/>
                      </a:lnTo>
                      <a:lnTo>
                        <a:pt x="388" y="176"/>
                      </a:lnTo>
                      <a:lnTo>
                        <a:pt x="362" y="136"/>
                      </a:lnTo>
                      <a:lnTo>
                        <a:pt x="388" y="120"/>
                      </a:lnTo>
                      <a:lnTo>
                        <a:pt x="346" y="96"/>
                      </a:lnTo>
                      <a:lnTo>
                        <a:pt x="337" y="64"/>
                      </a:lnTo>
                      <a:lnTo>
                        <a:pt x="337" y="32"/>
                      </a:lnTo>
                      <a:lnTo>
                        <a:pt x="304" y="32"/>
                      </a:lnTo>
                      <a:lnTo>
                        <a:pt x="295" y="16"/>
                      </a:lnTo>
                      <a:lnTo>
                        <a:pt x="270" y="16"/>
                      </a:lnTo>
                      <a:lnTo>
                        <a:pt x="236" y="8"/>
                      </a:lnTo>
                      <a:lnTo>
                        <a:pt x="202" y="16"/>
                      </a:lnTo>
                      <a:lnTo>
                        <a:pt x="152" y="8"/>
                      </a:lnTo>
                      <a:lnTo>
                        <a:pt x="110" y="0"/>
                      </a:lnTo>
                      <a:lnTo>
                        <a:pt x="76" y="8"/>
                      </a:lnTo>
                      <a:lnTo>
                        <a:pt x="68" y="32"/>
                      </a:lnTo>
                      <a:lnTo>
                        <a:pt x="34" y="16"/>
                      </a:lnTo>
                      <a:lnTo>
                        <a:pt x="17" y="16"/>
                      </a:lnTo>
                      <a:lnTo>
                        <a:pt x="0" y="64"/>
                      </a:lnTo>
                      <a:lnTo>
                        <a:pt x="34" y="80"/>
                      </a:lnTo>
                      <a:lnTo>
                        <a:pt x="68" y="128"/>
                      </a:lnTo>
                      <a:lnTo>
                        <a:pt x="118" y="160"/>
                      </a:lnTo>
                      <a:lnTo>
                        <a:pt x="143" y="192"/>
                      </a:lnTo>
                      <a:lnTo>
                        <a:pt x="177" y="208"/>
                      </a:lnTo>
                      <a:lnTo>
                        <a:pt x="186" y="224"/>
                      </a:lnTo>
                      <a:lnTo>
                        <a:pt x="211" y="248"/>
                      </a:lnTo>
                      <a:lnTo>
                        <a:pt x="211" y="280"/>
                      </a:lnTo>
                      <a:lnTo>
                        <a:pt x="295" y="320"/>
                      </a:lnTo>
                      <a:lnTo>
                        <a:pt x="295" y="280"/>
                      </a:lnTo>
                      <a:lnTo>
                        <a:pt x="287" y="264"/>
                      </a:lnTo>
                      <a:close/>
                    </a:path>
                  </a:pathLst>
                </a:custGeom>
                <a:solidFill>
                  <a:srgbClr val="ED7D31"/>
                </a:solidFill>
                <a:ln w="28575">
                  <a:noFill/>
                  <a:prstDash val="solid"/>
                  <a:round/>
                  <a:headEnd/>
                  <a:tailEnd/>
                </a:ln>
                <a:extLst/>
              </p:spPr>
              <p:txBody>
                <a:bodyPr/>
                <a:lstStyle/>
                <a:p>
                  <a:pPr>
                    <a:defRPr/>
                  </a:pPr>
                  <a:endParaRPr lang="en-GB" sz="2400" b="1" kern="0">
                    <a:solidFill>
                      <a:srgbClr val="000000"/>
                    </a:solidFill>
                    <a:latin typeface="Calibri" panose="020F0502020204030204"/>
                  </a:endParaRPr>
                </a:p>
              </p:txBody>
            </p:sp>
            <p:sp>
              <p:nvSpPr>
                <p:cNvPr id="266" name="Freeform 68"/>
                <p:cNvSpPr>
                  <a:spLocks/>
                </p:cNvSpPr>
                <p:nvPr/>
              </p:nvSpPr>
              <p:spPr bwMode="auto">
                <a:xfrm>
                  <a:off x="7129361" y="3569653"/>
                  <a:ext cx="663610" cy="763607"/>
                </a:xfrm>
                <a:custGeom>
                  <a:avLst/>
                  <a:gdLst>
                    <a:gd name="T0" fmla="*/ 126 w 438"/>
                    <a:gd name="T1" fmla="*/ 424 h 504"/>
                    <a:gd name="T2" fmla="*/ 160 w 438"/>
                    <a:gd name="T3" fmla="*/ 440 h 504"/>
                    <a:gd name="T4" fmla="*/ 185 w 438"/>
                    <a:gd name="T5" fmla="*/ 440 h 504"/>
                    <a:gd name="T6" fmla="*/ 202 w 438"/>
                    <a:gd name="T7" fmla="*/ 456 h 504"/>
                    <a:gd name="T8" fmla="*/ 236 w 438"/>
                    <a:gd name="T9" fmla="*/ 496 h 504"/>
                    <a:gd name="T10" fmla="*/ 252 w 438"/>
                    <a:gd name="T11" fmla="*/ 504 h 504"/>
                    <a:gd name="T12" fmla="*/ 261 w 438"/>
                    <a:gd name="T13" fmla="*/ 472 h 504"/>
                    <a:gd name="T14" fmla="*/ 286 w 438"/>
                    <a:gd name="T15" fmla="*/ 464 h 504"/>
                    <a:gd name="T16" fmla="*/ 311 w 438"/>
                    <a:gd name="T17" fmla="*/ 456 h 504"/>
                    <a:gd name="T18" fmla="*/ 370 w 438"/>
                    <a:gd name="T19" fmla="*/ 432 h 504"/>
                    <a:gd name="T20" fmla="*/ 413 w 438"/>
                    <a:gd name="T21" fmla="*/ 432 h 504"/>
                    <a:gd name="T22" fmla="*/ 421 w 438"/>
                    <a:gd name="T23" fmla="*/ 400 h 504"/>
                    <a:gd name="T24" fmla="*/ 404 w 438"/>
                    <a:gd name="T25" fmla="*/ 392 h 504"/>
                    <a:gd name="T26" fmla="*/ 404 w 438"/>
                    <a:gd name="T27" fmla="*/ 360 h 504"/>
                    <a:gd name="T28" fmla="*/ 421 w 438"/>
                    <a:gd name="T29" fmla="*/ 352 h 504"/>
                    <a:gd name="T30" fmla="*/ 438 w 438"/>
                    <a:gd name="T31" fmla="*/ 312 h 504"/>
                    <a:gd name="T32" fmla="*/ 396 w 438"/>
                    <a:gd name="T33" fmla="*/ 280 h 504"/>
                    <a:gd name="T34" fmla="*/ 379 w 438"/>
                    <a:gd name="T35" fmla="*/ 248 h 504"/>
                    <a:gd name="T36" fmla="*/ 370 w 438"/>
                    <a:gd name="T37" fmla="*/ 216 h 504"/>
                    <a:gd name="T38" fmla="*/ 387 w 438"/>
                    <a:gd name="T39" fmla="*/ 184 h 504"/>
                    <a:gd name="T40" fmla="*/ 370 w 438"/>
                    <a:gd name="T41" fmla="*/ 176 h 504"/>
                    <a:gd name="T42" fmla="*/ 370 w 438"/>
                    <a:gd name="T43" fmla="*/ 136 h 504"/>
                    <a:gd name="T44" fmla="*/ 328 w 438"/>
                    <a:gd name="T45" fmla="*/ 160 h 504"/>
                    <a:gd name="T46" fmla="*/ 286 w 438"/>
                    <a:gd name="T47" fmla="*/ 144 h 504"/>
                    <a:gd name="T48" fmla="*/ 244 w 438"/>
                    <a:gd name="T49" fmla="*/ 136 h 504"/>
                    <a:gd name="T50" fmla="*/ 261 w 438"/>
                    <a:gd name="T51" fmla="*/ 104 h 504"/>
                    <a:gd name="T52" fmla="*/ 219 w 438"/>
                    <a:gd name="T53" fmla="*/ 88 h 504"/>
                    <a:gd name="T54" fmla="*/ 185 w 438"/>
                    <a:gd name="T55" fmla="*/ 64 h 504"/>
                    <a:gd name="T56" fmla="*/ 177 w 438"/>
                    <a:gd name="T57" fmla="*/ 40 h 504"/>
                    <a:gd name="T58" fmla="*/ 143 w 438"/>
                    <a:gd name="T59" fmla="*/ 16 h 504"/>
                    <a:gd name="T60" fmla="*/ 126 w 438"/>
                    <a:gd name="T61" fmla="*/ 0 h 504"/>
                    <a:gd name="T62" fmla="*/ 118 w 438"/>
                    <a:gd name="T63" fmla="*/ 8 h 504"/>
                    <a:gd name="T64" fmla="*/ 67 w 438"/>
                    <a:gd name="T65" fmla="*/ 8 h 504"/>
                    <a:gd name="T66" fmla="*/ 33 w 438"/>
                    <a:gd name="T67" fmla="*/ 24 h 504"/>
                    <a:gd name="T68" fmla="*/ 8 w 438"/>
                    <a:gd name="T69" fmla="*/ 24 h 504"/>
                    <a:gd name="T70" fmla="*/ 0 w 438"/>
                    <a:gd name="T71" fmla="*/ 48 h 504"/>
                    <a:gd name="T72" fmla="*/ 8 w 438"/>
                    <a:gd name="T73" fmla="*/ 80 h 504"/>
                    <a:gd name="T74" fmla="*/ 33 w 438"/>
                    <a:gd name="T75" fmla="*/ 112 h 504"/>
                    <a:gd name="T76" fmla="*/ 59 w 438"/>
                    <a:gd name="T77" fmla="*/ 120 h 504"/>
                    <a:gd name="T78" fmla="*/ 33 w 438"/>
                    <a:gd name="T79" fmla="*/ 128 h 504"/>
                    <a:gd name="T80" fmla="*/ 33 w 438"/>
                    <a:gd name="T81" fmla="*/ 160 h 504"/>
                    <a:gd name="T82" fmla="*/ 8 w 438"/>
                    <a:gd name="T83" fmla="*/ 152 h 504"/>
                    <a:gd name="T84" fmla="*/ 17 w 438"/>
                    <a:gd name="T85" fmla="*/ 168 h 504"/>
                    <a:gd name="T86" fmla="*/ 50 w 438"/>
                    <a:gd name="T87" fmla="*/ 168 h 504"/>
                    <a:gd name="T88" fmla="*/ 50 w 438"/>
                    <a:gd name="T89" fmla="*/ 200 h 504"/>
                    <a:gd name="T90" fmla="*/ 59 w 438"/>
                    <a:gd name="T91" fmla="*/ 232 h 504"/>
                    <a:gd name="T92" fmla="*/ 101 w 438"/>
                    <a:gd name="T93" fmla="*/ 256 h 504"/>
                    <a:gd name="T94" fmla="*/ 75 w 438"/>
                    <a:gd name="T95" fmla="*/ 272 h 504"/>
                    <a:gd name="T96" fmla="*/ 101 w 438"/>
                    <a:gd name="T97" fmla="*/ 312 h 504"/>
                    <a:gd name="T98" fmla="*/ 50 w 438"/>
                    <a:gd name="T99" fmla="*/ 328 h 504"/>
                    <a:gd name="T100" fmla="*/ 59 w 438"/>
                    <a:gd name="T101" fmla="*/ 352 h 504"/>
                    <a:gd name="T102" fmla="*/ 33 w 438"/>
                    <a:gd name="T103" fmla="*/ 352 h 504"/>
                    <a:gd name="T104" fmla="*/ 25 w 438"/>
                    <a:gd name="T105" fmla="*/ 384 h 504"/>
                    <a:gd name="T106" fmla="*/ 0 w 438"/>
                    <a:gd name="T107" fmla="*/ 400 h 504"/>
                    <a:gd name="T108" fmla="*/ 8 w 438"/>
                    <a:gd name="T109" fmla="*/ 416 h 504"/>
                    <a:gd name="T110" fmla="*/ 8 w 438"/>
                    <a:gd name="T111" fmla="*/ 456 h 504"/>
                    <a:gd name="T112" fmla="*/ 17 w 438"/>
                    <a:gd name="T113" fmla="*/ 456 h 504"/>
                    <a:gd name="T114" fmla="*/ 101 w 438"/>
                    <a:gd name="T115" fmla="*/ 504 h 504"/>
                    <a:gd name="T116" fmla="*/ 101 w 438"/>
                    <a:gd name="T117" fmla="*/ 496 h 504"/>
                    <a:gd name="T118" fmla="*/ 126 w 438"/>
                    <a:gd name="T119" fmla="*/ 424 h 50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connsiteX0" fmla="*/ 2877 w 10000"/>
                    <a:gd name="connsiteY0" fmla="*/ 8413 h 10000"/>
                    <a:gd name="connsiteX1" fmla="*/ 3653 w 10000"/>
                    <a:gd name="connsiteY1" fmla="*/ 8730 h 10000"/>
                    <a:gd name="connsiteX2" fmla="*/ 4224 w 10000"/>
                    <a:gd name="connsiteY2" fmla="*/ 8730 h 10000"/>
                    <a:gd name="connsiteX3" fmla="*/ 4612 w 10000"/>
                    <a:gd name="connsiteY3" fmla="*/ 9048 h 10000"/>
                    <a:gd name="connsiteX4" fmla="*/ 5388 w 10000"/>
                    <a:gd name="connsiteY4" fmla="*/ 9841 h 10000"/>
                    <a:gd name="connsiteX5" fmla="*/ 5753 w 10000"/>
                    <a:gd name="connsiteY5" fmla="*/ 10000 h 10000"/>
                    <a:gd name="connsiteX6" fmla="*/ 5959 w 10000"/>
                    <a:gd name="connsiteY6" fmla="*/ 9365 h 10000"/>
                    <a:gd name="connsiteX7" fmla="*/ 6530 w 10000"/>
                    <a:gd name="connsiteY7" fmla="*/ 9206 h 10000"/>
                    <a:gd name="connsiteX8" fmla="*/ 7100 w 10000"/>
                    <a:gd name="connsiteY8" fmla="*/ 9048 h 10000"/>
                    <a:gd name="connsiteX9" fmla="*/ 8447 w 10000"/>
                    <a:gd name="connsiteY9" fmla="*/ 8571 h 10000"/>
                    <a:gd name="connsiteX10" fmla="*/ 9429 w 10000"/>
                    <a:gd name="connsiteY10" fmla="*/ 8571 h 10000"/>
                    <a:gd name="connsiteX11" fmla="*/ 9612 w 10000"/>
                    <a:gd name="connsiteY11" fmla="*/ 7937 h 10000"/>
                    <a:gd name="connsiteX12" fmla="*/ 9224 w 10000"/>
                    <a:gd name="connsiteY12" fmla="*/ 7778 h 10000"/>
                    <a:gd name="connsiteX13" fmla="*/ 9224 w 10000"/>
                    <a:gd name="connsiteY13" fmla="*/ 7143 h 10000"/>
                    <a:gd name="connsiteX14" fmla="*/ 9612 w 10000"/>
                    <a:gd name="connsiteY14" fmla="*/ 6984 h 10000"/>
                    <a:gd name="connsiteX15" fmla="*/ 10000 w 10000"/>
                    <a:gd name="connsiteY15" fmla="*/ 6190 h 10000"/>
                    <a:gd name="connsiteX16" fmla="*/ 9041 w 10000"/>
                    <a:gd name="connsiteY16" fmla="*/ 5556 h 10000"/>
                    <a:gd name="connsiteX17" fmla="*/ 8653 w 10000"/>
                    <a:gd name="connsiteY17" fmla="*/ 4921 h 10000"/>
                    <a:gd name="connsiteX18" fmla="*/ 8447 w 10000"/>
                    <a:gd name="connsiteY18" fmla="*/ 4286 h 10000"/>
                    <a:gd name="connsiteX19" fmla="*/ 8836 w 10000"/>
                    <a:gd name="connsiteY19" fmla="*/ 3651 h 10000"/>
                    <a:gd name="connsiteX20" fmla="*/ 8447 w 10000"/>
                    <a:gd name="connsiteY20" fmla="*/ 3492 h 10000"/>
                    <a:gd name="connsiteX21" fmla="*/ 8447 w 10000"/>
                    <a:gd name="connsiteY21" fmla="*/ 2698 h 10000"/>
                    <a:gd name="connsiteX22" fmla="*/ 7489 w 10000"/>
                    <a:gd name="connsiteY22" fmla="*/ 3175 h 10000"/>
                    <a:gd name="connsiteX23" fmla="*/ 6530 w 10000"/>
                    <a:gd name="connsiteY23" fmla="*/ 2857 h 10000"/>
                    <a:gd name="connsiteX24" fmla="*/ 5571 w 10000"/>
                    <a:gd name="connsiteY24" fmla="*/ 2698 h 10000"/>
                    <a:gd name="connsiteX25" fmla="*/ 5959 w 10000"/>
                    <a:gd name="connsiteY25" fmla="*/ 2063 h 10000"/>
                    <a:gd name="connsiteX26" fmla="*/ 5000 w 10000"/>
                    <a:gd name="connsiteY26" fmla="*/ 1746 h 10000"/>
                    <a:gd name="connsiteX27" fmla="*/ 4224 w 10000"/>
                    <a:gd name="connsiteY27" fmla="*/ 1270 h 10000"/>
                    <a:gd name="connsiteX28" fmla="*/ 4041 w 10000"/>
                    <a:gd name="connsiteY28" fmla="*/ 794 h 10000"/>
                    <a:gd name="connsiteX29" fmla="*/ 3265 w 10000"/>
                    <a:gd name="connsiteY29" fmla="*/ 317 h 10000"/>
                    <a:gd name="connsiteX30" fmla="*/ 2877 w 10000"/>
                    <a:gd name="connsiteY30" fmla="*/ 0 h 10000"/>
                    <a:gd name="connsiteX31" fmla="*/ 2694 w 10000"/>
                    <a:gd name="connsiteY31" fmla="*/ 159 h 10000"/>
                    <a:gd name="connsiteX32" fmla="*/ 1530 w 10000"/>
                    <a:gd name="connsiteY32" fmla="*/ 159 h 10000"/>
                    <a:gd name="connsiteX33" fmla="*/ 753 w 10000"/>
                    <a:gd name="connsiteY33" fmla="*/ 476 h 10000"/>
                    <a:gd name="connsiteX34" fmla="*/ 183 w 10000"/>
                    <a:gd name="connsiteY34" fmla="*/ 476 h 10000"/>
                    <a:gd name="connsiteX35" fmla="*/ 0 w 10000"/>
                    <a:gd name="connsiteY35" fmla="*/ 952 h 10000"/>
                    <a:gd name="connsiteX36" fmla="*/ 183 w 10000"/>
                    <a:gd name="connsiteY36" fmla="*/ 1587 h 10000"/>
                    <a:gd name="connsiteX37" fmla="*/ 753 w 10000"/>
                    <a:gd name="connsiteY37" fmla="*/ 2222 h 10000"/>
                    <a:gd name="connsiteX38" fmla="*/ 1347 w 10000"/>
                    <a:gd name="connsiteY38" fmla="*/ 2381 h 10000"/>
                    <a:gd name="connsiteX39" fmla="*/ 753 w 10000"/>
                    <a:gd name="connsiteY39" fmla="*/ 2540 h 10000"/>
                    <a:gd name="connsiteX40" fmla="*/ 753 w 10000"/>
                    <a:gd name="connsiteY40" fmla="*/ 3175 h 10000"/>
                    <a:gd name="connsiteX41" fmla="*/ 183 w 10000"/>
                    <a:gd name="connsiteY41" fmla="*/ 3016 h 10000"/>
                    <a:gd name="connsiteX42" fmla="*/ 388 w 10000"/>
                    <a:gd name="connsiteY42" fmla="*/ 3333 h 10000"/>
                    <a:gd name="connsiteX43" fmla="*/ 1142 w 10000"/>
                    <a:gd name="connsiteY43" fmla="*/ 3333 h 10000"/>
                    <a:gd name="connsiteX44" fmla="*/ 1142 w 10000"/>
                    <a:gd name="connsiteY44" fmla="*/ 3968 h 10000"/>
                    <a:gd name="connsiteX45" fmla="*/ 1347 w 10000"/>
                    <a:gd name="connsiteY45" fmla="*/ 4603 h 10000"/>
                    <a:gd name="connsiteX46" fmla="*/ 2306 w 10000"/>
                    <a:gd name="connsiteY46" fmla="*/ 5079 h 10000"/>
                    <a:gd name="connsiteX47" fmla="*/ 1712 w 10000"/>
                    <a:gd name="connsiteY47" fmla="*/ 5397 h 10000"/>
                    <a:gd name="connsiteX48" fmla="*/ 2306 w 10000"/>
                    <a:gd name="connsiteY48" fmla="*/ 6190 h 10000"/>
                    <a:gd name="connsiteX49" fmla="*/ 1142 w 10000"/>
                    <a:gd name="connsiteY49" fmla="*/ 6508 h 10000"/>
                    <a:gd name="connsiteX50" fmla="*/ 1347 w 10000"/>
                    <a:gd name="connsiteY50" fmla="*/ 6984 h 10000"/>
                    <a:gd name="connsiteX51" fmla="*/ 753 w 10000"/>
                    <a:gd name="connsiteY51" fmla="*/ 6984 h 10000"/>
                    <a:gd name="connsiteX52" fmla="*/ 571 w 10000"/>
                    <a:gd name="connsiteY52" fmla="*/ 7619 h 10000"/>
                    <a:gd name="connsiteX53" fmla="*/ 0 w 10000"/>
                    <a:gd name="connsiteY53" fmla="*/ 7937 h 10000"/>
                    <a:gd name="connsiteX54" fmla="*/ 183 w 10000"/>
                    <a:gd name="connsiteY54" fmla="*/ 8254 h 10000"/>
                    <a:gd name="connsiteX55" fmla="*/ 183 w 10000"/>
                    <a:gd name="connsiteY55" fmla="*/ 9048 h 10000"/>
                    <a:gd name="connsiteX56" fmla="*/ 388 w 10000"/>
                    <a:gd name="connsiteY56" fmla="*/ 9048 h 10000"/>
                    <a:gd name="connsiteX57" fmla="*/ 2306 w 10000"/>
                    <a:gd name="connsiteY57" fmla="*/ 10000 h 10000"/>
                    <a:gd name="connsiteX58" fmla="*/ 2306 w 10000"/>
                    <a:gd name="connsiteY58" fmla="*/ 9841 h 10000"/>
                    <a:gd name="connsiteX59" fmla="*/ 4255 w 10000"/>
                    <a:gd name="connsiteY59" fmla="*/ 9610 h 10000"/>
                    <a:gd name="connsiteX0" fmla="*/ 2877 w 10000"/>
                    <a:gd name="connsiteY0" fmla="*/ 8413 h 10000"/>
                    <a:gd name="connsiteX1" fmla="*/ 3653 w 10000"/>
                    <a:gd name="connsiteY1" fmla="*/ 8730 h 10000"/>
                    <a:gd name="connsiteX2" fmla="*/ 4224 w 10000"/>
                    <a:gd name="connsiteY2" fmla="*/ 8730 h 10000"/>
                    <a:gd name="connsiteX3" fmla="*/ 4612 w 10000"/>
                    <a:gd name="connsiteY3" fmla="*/ 9048 h 10000"/>
                    <a:gd name="connsiteX4" fmla="*/ 5388 w 10000"/>
                    <a:gd name="connsiteY4" fmla="*/ 9841 h 10000"/>
                    <a:gd name="connsiteX5" fmla="*/ 5753 w 10000"/>
                    <a:gd name="connsiteY5" fmla="*/ 10000 h 10000"/>
                    <a:gd name="connsiteX6" fmla="*/ 5959 w 10000"/>
                    <a:gd name="connsiteY6" fmla="*/ 9365 h 10000"/>
                    <a:gd name="connsiteX7" fmla="*/ 6530 w 10000"/>
                    <a:gd name="connsiteY7" fmla="*/ 9206 h 10000"/>
                    <a:gd name="connsiteX8" fmla="*/ 7100 w 10000"/>
                    <a:gd name="connsiteY8" fmla="*/ 9048 h 10000"/>
                    <a:gd name="connsiteX9" fmla="*/ 8447 w 10000"/>
                    <a:gd name="connsiteY9" fmla="*/ 8571 h 10000"/>
                    <a:gd name="connsiteX10" fmla="*/ 9429 w 10000"/>
                    <a:gd name="connsiteY10" fmla="*/ 8571 h 10000"/>
                    <a:gd name="connsiteX11" fmla="*/ 9612 w 10000"/>
                    <a:gd name="connsiteY11" fmla="*/ 7937 h 10000"/>
                    <a:gd name="connsiteX12" fmla="*/ 9224 w 10000"/>
                    <a:gd name="connsiteY12" fmla="*/ 7778 h 10000"/>
                    <a:gd name="connsiteX13" fmla="*/ 9224 w 10000"/>
                    <a:gd name="connsiteY13" fmla="*/ 7143 h 10000"/>
                    <a:gd name="connsiteX14" fmla="*/ 9612 w 10000"/>
                    <a:gd name="connsiteY14" fmla="*/ 6984 h 10000"/>
                    <a:gd name="connsiteX15" fmla="*/ 10000 w 10000"/>
                    <a:gd name="connsiteY15" fmla="*/ 6190 h 10000"/>
                    <a:gd name="connsiteX16" fmla="*/ 9041 w 10000"/>
                    <a:gd name="connsiteY16" fmla="*/ 5556 h 10000"/>
                    <a:gd name="connsiteX17" fmla="*/ 8653 w 10000"/>
                    <a:gd name="connsiteY17" fmla="*/ 4921 h 10000"/>
                    <a:gd name="connsiteX18" fmla="*/ 8447 w 10000"/>
                    <a:gd name="connsiteY18" fmla="*/ 4286 h 10000"/>
                    <a:gd name="connsiteX19" fmla="*/ 8836 w 10000"/>
                    <a:gd name="connsiteY19" fmla="*/ 3651 h 10000"/>
                    <a:gd name="connsiteX20" fmla="*/ 8447 w 10000"/>
                    <a:gd name="connsiteY20" fmla="*/ 3492 h 10000"/>
                    <a:gd name="connsiteX21" fmla="*/ 8447 w 10000"/>
                    <a:gd name="connsiteY21" fmla="*/ 2698 h 10000"/>
                    <a:gd name="connsiteX22" fmla="*/ 7489 w 10000"/>
                    <a:gd name="connsiteY22" fmla="*/ 3175 h 10000"/>
                    <a:gd name="connsiteX23" fmla="*/ 6530 w 10000"/>
                    <a:gd name="connsiteY23" fmla="*/ 2857 h 10000"/>
                    <a:gd name="connsiteX24" fmla="*/ 5571 w 10000"/>
                    <a:gd name="connsiteY24" fmla="*/ 2698 h 10000"/>
                    <a:gd name="connsiteX25" fmla="*/ 5959 w 10000"/>
                    <a:gd name="connsiteY25" fmla="*/ 2063 h 10000"/>
                    <a:gd name="connsiteX26" fmla="*/ 5000 w 10000"/>
                    <a:gd name="connsiteY26" fmla="*/ 1746 h 10000"/>
                    <a:gd name="connsiteX27" fmla="*/ 4224 w 10000"/>
                    <a:gd name="connsiteY27" fmla="*/ 1270 h 10000"/>
                    <a:gd name="connsiteX28" fmla="*/ 4041 w 10000"/>
                    <a:gd name="connsiteY28" fmla="*/ 794 h 10000"/>
                    <a:gd name="connsiteX29" fmla="*/ 3265 w 10000"/>
                    <a:gd name="connsiteY29" fmla="*/ 317 h 10000"/>
                    <a:gd name="connsiteX30" fmla="*/ 2877 w 10000"/>
                    <a:gd name="connsiteY30" fmla="*/ 0 h 10000"/>
                    <a:gd name="connsiteX31" fmla="*/ 2694 w 10000"/>
                    <a:gd name="connsiteY31" fmla="*/ 159 h 10000"/>
                    <a:gd name="connsiteX32" fmla="*/ 1530 w 10000"/>
                    <a:gd name="connsiteY32" fmla="*/ 159 h 10000"/>
                    <a:gd name="connsiteX33" fmla="*/ 753 w 10000"/>
                    <a:gd name="connsiteY33" fmla="*/ 476 h 10000"/>
                    <a:gd name="connsiteX34" fmla="*/ 183 w 10000"/>
                    <a:gd name="connsiteY34" fmla="*/ 476 h 10000"/>
                    <a:gd name="connsiteX35" fmla="*/ 0 w 10000"/>
                    <a:gd name="connsiteY35" fmla="*/ 952 h 10000"/>
                    <a:gd name="connsiteX36" fmla="*/ 183 w 10000"/>
                    <a:gd name="connsiteY36" fmla="*/ 1587 h 10000"/>
                    <a:gd name="connsiteX37" fmla="*/ 753 w 10000"/>
                    <a:gd name="connsiteY37" fmla="*/ 2222 h 10000"/>
                    <a:gd name="connsiteX38" fmla="*/ 1347 w 10000"/>
                    <a:gd name="connsiteY38" fmla="*/ 2381 h 10000"/>
                    <a:gd name="connsiteX39" fmla="*/ 753 w 10000"/>
                    <a:gd name="connsiteY39" fmla="*/ 2540 h 10000"/>
                    <a:gd name="connsiteX40" fmla="*/ 753 w 10000"/>
                    <a:gd name="connsiteY40" fmla="*/ 3175 h 10000"/>
                    <a:gd name="connsiteX41" fmla="*/ 183 w 10000"/>
                    <a:gd name="connsiteY41" fmla="*/ 3016 h 10000"/>
                    <a:gd name="connsiteX42" fmla="*/ 388 w 10000"/>
                    <a:gd name="connsiteY42" fmla="*/ 3333 h 10000"/>
                    <a:gd name="connsiteX43" fmla="*/ 1142 w 10000"/>
                    <a:gd name="connsiteY43" fmla="*/ 3333 h 10000"/>
                    <a:gd name="connsiteX44" fmla="*/ 1142 w 10000"/>
                    <a:gd name="connsiteY44" fmla="*/ 3968 h 10000"/>
                    <a:gd name="connsiteX45" fmla="*/ 1347 w 10000"/>
                    <a:gd name="connsiteY45" fmla="*/ 4603 h 10000"/>
                    <a:gd name="connsiteX46" fmla="*/ 2306 w 10000"/>
                    <a:gd name="connsiteY46" fmla="*/ 5079 h 10000"/>
                    <a:gd name="connsiteX47" fmla="*/ 1712 w 10000"/>
                    <a:gd name="connsiteY47" fmla="*/ 5397 h 10000"/>
                    <a:gd name="connsiteX48" fmla="*/ 2306 w 10000"/>
                    <a:gd name="connsiteY48" fmla="*/ 6190 h 10000"/>
                    <a:gd name="connsiteX49" fmla="*/ 1142 w 10000"/>
                    <a:gd name="connsiteY49" fmla="*/ 6508 h 10000"/>
                    <a:gd name="connsiteX50" fmla="*/ 1347 w 10000"/>
                    <a:gd name="connsiteY50" fmla="*/ 6984 h 10000"/>
                    <a:gd name="connsiteX51" fmla="*/ 753 w 10000"/>
                    <a:gd name="connsiteY51" fmla="*/ 6984 h 10000"/>
                    <a:gd name="connsiteX52" fmla="*/ 571 w 10000"/>
                    <a:gd name="connsiteY52" fmla="*/ 7619 h 10000"/>
                    <a:gd name="connsiteX53" fmla="*/ 0 w 10000"/>
                    <a:gd name="connsiteY53" fmla="*/ 7937 h 10000"/>
                    <a:gd name="connsiteX54" fmla="*/ 183 w 10000"/>
                    <a:gd name="connsiteY54" fmla="*/ 8254 h 10000"/>
                    <a:gd name="connsiteX55" fmla="*/ 183 w 10000"/>
                    <a:gd name="connsiteY55" fmla="*/ 9048 h 10000"/>
                    <a:gd name="connsiteX56" fmla="*/ 388 w 10000"/>
                    <a:gd name="connsiteY56" fmla="*/ 9048 h 10000"/>
                    <a:gd name="connsiteX57" fmla="*/ 2306 w 10000"/>
                    <a:gd name="connsiteY57" fmla="*/ 10000 h 10000"/>
                    <a:gd name="connsiteX58" fmla="*/ 2306 w 10000"/>
                    <a:gd name="connsiteY58" fmla="*/ 9841 h 10000"/>
                    <a:gd name="connsiteX59" fmla="*/ 2676 w 10000"/>
                    <a:gd name="connsiteY59" fmla="*/ 8331 h 10000"/>
                    <a:gd name="connsiteX0" fmla="*/ 2877 w 10000"/>
                    <a:gd name="connsiteY0" fmla="*/ 8413 h 10000"/>
                    <a:gd name="connsiteX1" fmla="*/ 3653 w 10000"/>
                    <a:gd name="connsiteY1" fmla="*/ 8730 h 10000"/>
                    <a:gd name="connsiteX2" fmla="*/ 4224 w 10000"/>
                    <a:gd name="connsiteY2" fmla="*/ 8730 h 10000"/>
                    <a:gd name="connsiteX3" fmla="*/ 4612 w 10000"/>
                    <a:gd name="connsiteY3" fmla="*/ 9048 h 10000"/>
                    <a:gd name="connsiteX4" fmla="*/ 5388 w 10000"/>
                    <a:gd name="connsiteY4" fmla="*/ 9841 h 10000"/>
                    <a:gd name="connsiteX5" fmla="*/ 5753 w 10000"/>
                    <a:gd name="connsiteY5" fmla="*/ 10000 h 10000"/>
                    <a:gd name="connsiteX6" fmla="*/ 5959 w 10000"/>
                    <a:gd name="connsiteY6" fmla="*/ 9365 h 10000"/>
                    <a:gd name="connsiteX7" fmla="*/ 6530 w 10000"/>
                    <a:gd name="connsiteY7" fmla="*/ 9206 h 10000"/>
                    <a:gd name="connsiteX8" fmla="*/ 7100 w 10000"/>
                    <a:gd name="connsiteY8" fmla="*/ 9048 h 10000"/>
                    <a:gd name="connsiteX9" fmla="*/ 8447 w 10000"/>
                    <a:gd name="connsiteY9" fmla="*/ 8571 h 10000"/>
                    <a:gd name="connsiteX10" fmla="*/ 9429 w 10000"/>
                    <a:gd name="connsiteY10" fmla="*/ 8571 h 10000"/>
                    <a:gd name="connsiteX11" fmla="*/ 9612 w 10000"/>
                    <a:gd name="connsiteY11" fmla="*/ 7937 h 10000"/>
                    <a:gd name="connsiteX12" fmla="*/ 9224 w 10000"/>
                    <a:gd name="connsiteY12" fmla="*/ 7778 h 10000"/>
                    <a:gd name="connsiteX13" fmla="*/ 9224 w 10000"/>
                    <a:gd name="connsiteY13" fmla="*/ 7143 h 10000"/>
                    <a:gd name="connsiteX14" fmla="*/ 9612 w 10000"/>
                    <a:gd name="connsiteY14" fmla="*/ 6984 h 10000"/>
                    <a:gd name="connsiteX15" fmla="*/ 10000 w 10000"/>
                    <a:gd name="connsiteY15" fmla="*/ 6190 h 10000"/>
                    <a:gd name="connsiteX16" fmla="*/ 9041 w 10000"/>
                    <a:gd name="connsiteY16" fmla="*/ 5556 h 10000"/>
                    <a:gd name="connsiteX17" fmla="*/ 8653 w 10000"/>
                    <a:gd name="connsiteY17" fmla="*/ 4921 h 10000"/>
                    <a:gd name="connsiteX18" fmla="*/ 8447 w 10000"/>
                    <a:gd name="connsiteY18" fmla="*/ 4286 h 10000"/>
                    <a:gd name="connsiteX19" fmla="*/ 8836 w 10000"/>
                    <a:gd name="connsiteY19" fmla="*/ 3651 h 10000"/>
                    <a:gd name="connsiteX20" fmla="*/ 8447 w 10000"/>
                    <a:gd name="connsiteY20" fmla="*/ 3492 h 10000"/>
                    <a:gd name="connsiteX21" fmla="*/ 8447 w 10000"/>
                    <a:gd name="connsiteY21" fmla="*/ 2698 h 10000"/>
                    <a:gd name="connsiteX22" fmla="*/ 7489 w 10000"/>
                    <a:gd name="connsiteY22" fmla="*/ 3175 h 10000"/>
                    <a:gd name="connsiteX23" fmla="*/ 6530 w 10000"/>
                    <a:gd name="connsiteY23" fmla="*/ 2857 h 10000"/>
                    <a:gd name="connsiteX24" fmla="*/ 5571 w 10000"/>
                    <a:gd name="connsiteY24" fmla="*/ 2698 h 10000"/>
                    <a:gd name="connsiteX25" fmla="*/ 5959 w 10000"/>
                    <a:gd name="connsiteY25" fmla="*/ 2063 h 10000"/>
                    <a:gd name="connsiteX26" fmla="*/ 5000 w 10000"/>
                    <a:gd name="connsiteY26" fmla="*/ 1746 h 10000"/>
                    <a:gd name="connsiteX27" fmla="*/ 4224 w 10000"/>
                    <a:gd name="connsiteY27" fmla="*/ 1270 h 10000"/>
                    <a:gd name="connsiteX28" fmla="*/ 4041 w 10000"/>
                    <a:gd name="connsiteY28" fmla="*/ 794 h 10000"/>
                    <a:gd name="connsiteX29" fmla="*/ 3265 w 10000"/>
                    <a:gd name="connsiteY29" fmla="*/ 317 h 10000"/>
                    <a:gd name="connsiteX30" fmla="*/ 2877 w 10000"/>
                    <a:gd name="connsiteY30" fmla="*/ 0 h 10000"/>
                    <a:gd name="connsiteX31" fmla="*/ 2694 w 10000"/>
                    <a:gd name="connsiteY31" fmla="*/ 159 h 10000"/>
                    <a:gd name="connsiteX32" fmla="*/ 1530 w 10000"/>
                    <a:gd name="connsiteY32" fmla="*/ 159 h 10000"/>
                    <a:gd name="connsiteX33" fmla="*/ 753 w 10000"/>
                    <a:gd name="connsiteY33" fmla="*/ 476 h 10000"/>
                    <a:gd name="connsiteX34" fmla="*/ 183 w 10000"/>
                    <a:gd name="connsiteY34" fmla="*/ 476 h 10000"/>
                    <a:gd name="connsiteX35" fmla="*/ 0 w 10000"/>
                    <a:gd name="connsiteY35" fmla="*/ 952 h 10000"/>
                    <a:gd name="connsiteX36" fmla="*/ 183 w 10000"/>
                    <a:gd name="connsiteY36" fmla="*/ 1587 h 10000"/>
                    <a:gd name="connsiteX37" fmla="*/ 753 w 10000"/>
                    <a:gd name="connsiteY37" fmla="*/ 2222 h 10000"/>
                    <a:gd name="connsiteX38" fmla="*/ 1347 w 10000"/>
                    <a:gd name="connsiteY38" fmla="*/ 2381 h 10000"/>
                    <a:gd name="connsiteX39" fmla="*/ 753 w 10000"/>
                    <a:gd name="connsiteY39" fmla="*/ 2540 h 10000"/>
                    <a:gd name="connsiteX40" fmla="*/ 753 w 10000"/>
                    <a:gd name="connsiteY40" fmla="*/ 3175 h 10000"/>
                    <a:gd name="connsiteX41" fmla="*/ 183 w 10000"/>
                    <a:gd name="connsiteY41" fmla="*/ 3016 h 10000"/>
                    <a:gd name="connsiteX42" fmla="*/ 388 w 10000"/>
                    <a:gd name="connsiteY42" fmla="*/ 3333 h 10000"/>
                    <a:gd name="connsiteX43" fmla="*/ 1142 w 10000"/>
                    <a:gd name="connsiteY43" fmla="*/ 3333 h 10000"/>
                    <a:gd name="connsiteX44" fmla="*/ 1142 w 10000"/>
                    <a:gd name="connsiteY44" fmla="*/ 3968 h 10000"/>
                    <a:gd name="connsiteX45" fmla="*/ 1347 w 10000"/>
                    <a:gd name="connsiteY45" fmla="*/ 4603 h 10000"/>
                    <a:gd name="connsiteX46" fmla="*/ 2306 w 10000"/>
                    <a:gd name="connsiteY46" fmla="*/ 5079 h 10000"/>
                    <a:gd name="connsiteX47" fmla="*/ 1712 w 10000"/>
                    <a:gd name="connsiteY47" fmla="*/ 5397 h 10000"/>
                    <a:gd name="connsiteX48" fmla="*/ 2306 w 10000"/>
                    <a:gd name="connsiteY48" fmla="*/ 6190 h 10000"/>
                    <a:gd name="connsiteX49" fmla="*/ 1142 w 10000"/>
                    <a:gd name="connsiteY49" fmla="*/ 6508 h 10000"/>
                    <a:gd name="connsiteX50" fmla="*/ 2746 w 10000"/>
                    <a:gd name="connsiteY50" fmla="*/ 8418 h 10000"/>
                    <a:gd name="connsiteX51" fmla="*/ 753 w 10000"/>
                    <a:gd name="connsiteY51" fmla="*/ 6984 h 10000"/>
                    <a:gd name="connsiteX52" fmla="*/ 571 w 10000"/>
                    <a:gd name="connsiteY52" fmla="*/ 7619 h 10000"/>
                    <a:gd name="connsiteX53" fmla="*/ 0 w 10000"/>
                    <a:gd name="connsiteY53" fmla="*/ 7937 h 10000"/>
                    <a:gd name="connsiteX54" fmla="*/ 183 w 10000"/>
                    <a:gd name="connsiteY54" fmla="*/ 8254 h 10000"/>
                    <a:gd name="connsiteX55" fmla="*/ 183 w 10000"/>
                    <a:gd name="connsiteY55" fmla="*/ 9048 h 10000"/>
                    <a:gd name="connsiteX56" fmla="*/ 388 w 10000"/>
                    <a:gd name="connsiteY56" fmla="*/ 9048 h 10000"/>
                    <a:gd name="connsiteX57" fmla="*/ 2306 w 10000"/>
                    <a:gd name="connsiteY57" fmla="*/ 10000 h 10000"/>
                    <a:gd name="connsiteX58" fmla="*/ 2306 w 10000"/>
                    <a:gd name="connsiteY58" fmla="*/ 9841 h 10000"/>
                    <a:gd name="connsiteX59" fmla="*/ 2676 w 10000"/>
                    <a:gd name="connsiteY59" fmla="*/ 8331 h 10000"/>
                    <a:gd name="connsiteX0" fmla="*/ 2877 w 10000"/>
                    <a:gd name="connsiteY0" fmla="*/ 8413 h 10000"/>
                    <a:gd name="connsiteX1" fmla="*/ 3653 w 10000"/>
                    <a:gd name="connsiteY1" fmla="*/ 8730 h 10000"/>
                    <a:gd name="connsiteX2" fmla="*/ 4224 w 10000"/>
                    <a:gd name="connsiteY2" fmla="*/ 8730 h 10000"/>
                    <a:gd name="connsiteX3" fmla="*/ 4612 w 10000"/>
                    <a:gd name="connsiteY3" fmla="*/ 9048 h 10000"/>
                    <a:gd name="connsiteX4" fmla="*/ 5388 w 10000"/>
                    <a:gd name="connsiteY4" fmla="*/ 9841 h 10000"/>
                    <a:gd name="connsiteX5" fmla="*/ 5753 w 10000"/>
                    <a:gd name="connsiteY5" fmla="*/ 10000 h 10000"/>
                    <a:gd name="connsiteX6" fmla="*/ 5959 w 10000"/>
                    <a:gd name="connsiteY6" fmla="*/ 9365 h 10000"/>
                    <a:gd name="connsiteX7" fmla="*/ 6530 w 10000"/>
                    <a:gd name="connsiteY7" fmla="*/ 9206 h 10000"/>
                    <a:gd name="connsiteX8" fmla="*/ 7100 w 10000"/>
                    <a:gd name="connsiteY8" fmla="*/ 9048 h 10000"/>
                    <a:gd name="connsiteX9" fmla="*/ 8447 w 10000"/>
                    <a:gd name="connsiteY9" fmla="*/ 8571 h 10000"/>
                    <a:gd name="connsiteX10" fmla="*/ 9429 w 10000"/>
                    <a:gd name="connsiteY10" fmla="*/ 8571 h 10000"/>
                    <a:gd name="connsiteX11" fmla="*/ 9612 w 10000"/>
                    <a:gd name="connsiteY11" fmla="*/ 7937 h 10000"/>
                    <a:gd name="connsiteX12" fmla="*/ 9224 w 10000"/>
                    <a:gd name="connsiteY12" fmla="*/ 7778 h 10000"/>
                    <a:gd name="connsiteX13" fmla="*/ 9224 w 10000"/>
                    <a:gd name="connsiteY13" fmla="*/ 7143 h 10000"/>
                    <a:gd name="connsiteX14" fmla="*/ 9612 w 10000"/>
                    <a:gd name="connsiteY14" fmla="*/ 6984 h 10000"/>
                    <a:gd name="connsiteX15" fmla="*/ 10000 w 10000"/>
                    <a:gd name="connsiteY15" fmla="*/ 6190 h 10000"/>
                    <a:gd name="connsiteX16" fmla="*/ 9041 w 10000"/>
                    <a:gd name="connsiteY16" fmla="*/ 5556 h 10000"/>
                    <a:gd name="connsiteX17" fmla="*/ 8653 w 10000"/>
                    <a:gd name="connsiteY17" fmla="*/ 4921 h 10000"/>
                    <a:gd name="connsiteX18" fmla="*/ 8447 w 10000"/>
                    <a:gd name="connsiteY18" fmla="*/ 4286 h 10000"/>
                    <a:gd name="connsiteX19" fmla="*/ 8836 w 10000"/>
                    <a:gd name="connsiteY19" fmla="*/ 3651 h 10000"/>
                    <a:gd name="connsiteX20" fmla="*/ 8447 w 10000"/>
                    <a:gd name="connsiteY20" fmla="*/ 3492 h 10000"/>
                    <a:gd name="connsiteX21" fmla="*/ 8447 w 10000"/>
                    <a:gd name="connsiteY21" fmla="*/ 2698 h 10000"/>
                    <a:gd name="connsiteX22" fmla="*/ 7489 w 10000"/>
                    <a:gd name="connsiteY22" fmla="*/ 3175 h 10000"/>
                    <a:gd name="connsiteX23" fmla="*/ 6530 w 10000"/>
                    <a:gd name="connsiteY23" fmla="*/ 2857 h 10000"/>
                    <a:gd name="connsiteX24" fmla="*/ 5571 w 10000"/>
                    <a:gd name="connsiteY24" fmla="*/ 2698 h 10000"/>
                    <a:gd name="connsiteX25" fmla="*/ 5959 w 10000"/>
                    <a:gd name="connsiteY25" fmla="*/ 2063 h 10000"/>
                    <a:gd name="connsiteX26" fmla="*/ 5000 w 10000"/>
                    <a:gd name="connsiteY26" fmla="*/ 1746 h 10000"/>
                    <a:gd name="connsiteX27" fmla="*/ 4224 w 10000"/>
                    <a:gd name="connsiteY27" fmla="*/ 1270 h 10000"/>
                    <a:gd name="connsiteX28" fmla="*/ 4041 w 10000"/>
                    <a:gd name="connsiteY28" fmla="*/ 794 h 10000"/>
                    <a:gd name="connsiteX29" fmla="*/ 3265 w 10000"/>
                    <a:gd name="connsiteY29" fmla="*/ 317 h 10000"/>
                    <a:gd name="connsiteX30" fmla="*/ 2877 w 10000"/>
                    <a:gd name="connsiteY30" fmla="*/ 0 h 10000"/>
                    <a:gd name="connsiteX31" fmla="*/ 2694 w 10000"/>
                    <a:gd name="connsiteY31" fmla="*/ 159 h 10000"/>
                    <a:gd name="connsiteX32" fmla="*/ 1530 w 10000"/>
                    <a:gd name="connsiteY32" fmla="*/ 159 h 10000"/>
                    <a:gd name="connsiteX33" fmla="*/ 753 w 10000"/>
                    <a:gd name="connsiteY33" fmla="*/ 476 h 10000"/>
                    <a:gd name="connsiteX34" fmla="*/ 183 w 10000"/>
                    <a:gd name="connsiteY34" fmla="*/ 476 h 10000"/>
                    <a:gd name="connsiteX35" fmla="*/ 0 w 10000"/>
                    <a:gd name="connsiteY35" fmla="*/ 952 h 10000"/>
                    <a:gd name="connsiteX36" fmla="*/ 183 w 10000"/>
                    <a:gd name="connsiteY36" fmla="*/ 1587 h 10000"/>
                    <a:gd name="connsiteX37" fmla="*/ 753 w 10000"/>
                    <a:gd name="connsiteY37" fmla="*/ 2222 h 10000"/>
                    <a:gd name="connsiteX38" fmla="*/ 1347 w 10000"/>
                    <a:gd name="connsiteY38" fmla="*/ 2381 h 10000"/>
                    <a:gd name="connsiteX39" fmla="*/ 753 w 10000"/>
                    <a:gd name="connsiteY39" fmla="*/ 2540 h 10000"/>
                    <a:gd name="connsiteX40" fmla="*/ 753 w 10000"/>
                    <a:gd name="connsiteY40" fmla="*/ 3175 h 10000"/>
                    <a:gd name="connsiteX41" fmla="*/ 183 w 10000"/>
                    <a:gd name="connsiteY41" fmla="*/ 3016 h 10000"/>
                    <a:gd name="connsiteX42" fmla="*/ 388 w 10000"/>
                    <a:gd name="connsiteY42" fmla="*/ 3333 h 10000"/>
                    <a:gd name="connsiteX43" fmla="*/ 1142 w 10000"/>
                    <a:gd name="connsiteY43" fmla="*/ 3333 h 10000"/>
                    <a:gd name="connsiteX44" fmla="*/ 1142 w 10000"/>
                    <a:gd name="connsiteY44" fmla="*/ 3968 h 10000"/>
                    <a:gd name="connsiteX45" fmla="*/ 1347 w 10000"/>
                    <a:gd name="connsiteY45" fmla="*/ 4603 h 10000"/>
                    <a:gd name="connsiteX46" fmla="*/ 2306 w 10000"/>
                    <a:gd name="connsiteY46" fmla="*/ 5079 h 10000"/>
                    <a:gd name="connsiteX47" fmla="*/ 1712 w 10000"/>
                    <a:gd name="connsiteY47" fmla="*/ 5397 h 10000"/>
                    <a:gd name="connsiteX48" fmla="*/ 2306 w 10000"/>
                    <a:gd name="connsiteY48" fmla="*/ 6190 h 10000"/>
                    <a:gd name="connsiteX49" fmla="*/ 1142 w 10000"/>
                    <a:gd name="connsiteY49" fmla="*/ 6508 h 10000"/>
                    <a:gd name="connsiteX50" fmla="*/ 2746 w 10000"/>
                    <a:gd name="connsiteY50" fmla="*/ 8418 h 10000"/>
                    <a:gd name="connsiteX51" fmla="*/ 1150 w 10000"/>
                    <a:gd name="connsiteY51" fmla="*/ 6578 h 10000"/>
                    <a:gd name="connsiteX52" fmla="*/ 753 w 10000"/>
                    <a:gd name="connsiteY52" fmla="*/ 6984 h 10000"/>
                    <a:gd name="connsiteX53" fmla="*/ 571 w 10000"/>
                    <a:gd name="connsiteY53" fmla="*/ 7619 h 10000"/>
                    <a:gd name="connsiteX54" fmla="*/ 0 w 10000"/>
                    <a:gd name="connsiteY54" fmla="*/ 7937 h 10000"/>
                    <a:gd name="connsiteX55" fmla="*/ 183 w 10000"/>
                    <a:gd name="connsiteY55" fmla="*/ 8254 h 10000"/>
                    <a:gd name="connsiteX56" fmla="*/ 183 w 10000"/>
                    <a:gd name="connsiteY56" fmla="*/ 9048 h 10000"/>
                    <a:gd name="connsiteX57" fmla="*/ 388 w 10000"/>
                    <a:gd name="connsiteY57" fmla="*/ 9048 h 10000"/>
                    <a:gd name="connsiteX58" fmla="*/ 2306 w 10000"/>
                    <a:gd name="connsiteY58" fmla="*/ 10000 h 10000"/>
                    <a:gd name="connsiteX59" fmla="*/ 2306 w 10000"/>
                    <a:gd name="connsiteY59" fmla="*/ 9841 h 10000"/>
                    <a:gd name="connsiteX60" fmla="*/ 2676 w 10000"/>
                    <a:gd name="connsiteY60" fmla="*/ 8331 h 10000"/>
                    <a:gd name="connsiteX0" fmla="*/ 2877 w 10000"/>
                    <a:gd name="connsiteY0" fmla="*/ 8413 h 10000"/>
                    <a:gd name="connsiteX1" fmla="*/ 3653 w 10000"/>
                    <a:gd name="connsiteY1" fmla="*/ 8730 h 10000"/>
                    <a:gd name="connsiteX2" fmla="*/ 4224 w 10000"/>
                    <a:gd name="connsiteY2" fmla="*/ 8730 h 10000"/>
                    <a:gd name="connsiteX3" fmla="*/ 4612 w 10000"/>
                    <a:gd name="connsiteY3" fmla="*/ 9048 h 10000"/>
                    <a:gd name="connsiteX4" fmla="*/ 5388 w 10000"/>
                    <a:gd name="connsiteY4" fmla="*/ 9841 h 10000"/>
                    <a:gd name="connsiteX5" fmla="*/ 5753 w 10000"/>
                    <a:gd name="connsiteY5" fmla="*/ 10000 h 10000"/>
                    <a:gd name="connsiteX6" fmla="*/ 5959 w 10000"/>
                    <a:gd name="connsiteY6" fmla="*/ 9365 h 10000"/>
                    <a:gd name="connsiteX7" fmla="*/ 6530 w 10000"/>
                    <a:gd name="connsiteY7" fmla="*/ 9206 h 10000"/>
                    <a:gd name="connsiteX8" fmla="*/ 7100 w 10000"/>
                    <a:gd name="connsiteY8" fmla="*/ 9048 h 10000"/>
                    <a:gd name="connsiteX9" fmla="*/ 8447 w 10000"/>
                    <a:gd name="connsiteY9" fmla="*/ 8571 h 10000"/>
                    <a:gd name="connsiteX10" fmla="*/ 9429 w 10000"/>
                    <a:gd name="connsiteY10" fmla="*/ 8571 h 10000"/>
                    <a:gd name="connsiteX11" fmla="*/ 9612 w 10000"/>
                    <a:gd name="connsiteY11" fmla="*/ 7937 h 10000"/>
                    <a:gd name="connsiteX12" fmla="*/ 9224 w 10000"/>
                    <a:gd name="connsiteY12" fmla="*/ 7778 h 10000"/>
                    <a:gd name="connsiteX13" fmla="*/ 9224 w 10000"/>
                    <a:gd name="connsiteY13" fmla="*/ 7143 h 10000"/>
                    <a:gd name="connsiteX14" fmla="*/ 9612 w 10000"/>
                    <a:gd name="connsiteY14" fmla="*/ 6984 h 10000"/>
                    <a:gd name="connsiteX15" fmla="*/ 10000 w 10000"/>
                    <a:gd name="connsiteY15" fmla="*/ 6190 h 10000"/>
                    <a:gd name="connsiteX16" fmla="*/ 9041 w 10000"/>
                    <a:gd name="connsiteY16" fmla="*/ 5556 h 10000"/>
                    <a:gd name="connsiteX17" fmla="*/ 8653 w 10000"/>
                    <a:gd name="connsiteY17" fmla="*/ 4921 h 10000"/>
                    <a:gd name="connsiteX18" fmla="*/ 8447 w 10000"/>
                    <a:gd name="connsiteY18" fmla="*/ 4286 h 10000"/>
                    <a:gd name="connsiteX19" fmla="*/ 8836 w 10000"/>
                    <a:gd name="connsiteY19" fmla="*/ 3651 h 10000"/>
                    <a:gd name="connsiteX20" fmla="*/ 8447 w 10000"/>
                    <a:gd name="connsiteY20" fmla="*/ 3492 h 10000"/>
                    <a:gd name="connsiteX21" fmla="*/ 8447 w 10000"/>
                    <a:gd name="connsiteY21" fmla="*/ 2698 h 10000"/>
                    <a:gd name="connsiteX22" fmla="*/ 7489 w 10000"/>
                    <a:gd name="connsiteY22" fmla="*/ 3175 h 10000"/>
                    <a:gd name="connsiteX23" fmla="*/ 6530 w 10000"/>
                    <a:gd name="connsiteY23" fmla="*/ 2857 h 10000"/>
                    <a:gd name="connsiteX24" fmla="*/ 5571 w 10000"/>
                    <a:gd name="connsiteY24" fmla="*/ 2698 h 10000"/>
                    <a:gd name="connsiteX25" fmla="*/ 5959 w 10000"/>
                    <a:gd name="connsiteY25" fmla="*/ 2063 h 10000"/>
                    <a:gd name="connsiteX26" fmla="*/ 5000 w 10000"/>
                    <a:gd name="connsiteY26" fmla="*/ 1746 h 10000"/>
                    <a:gd name="connsiteX27" fmla="*/ 4224 w 10000"/>
                    <a:gd name="connsiteY27" fmla="*/ 1270 h 10000"/>
                    <a:gd name="connsiteX28" fmla="*/ 4041 w 10000"/>
                    <a:gd name="connsiteY28" fmla="*/ 794 h 10000"/>
                    <a:gd name="connsiteX29" fmla="*/ 3265 w 10000"/>
                    <a:gd name="connsiteY29" fmla="*/ 317 h 10000"/>
                    <a:gd name="connsiteX30" fmla="*/ 2877 w 10000"/>
                    <a:gd name="connsiteY30" fmla="*/ 0 h 10000"/>
                    <a:gd name="connsiteX31" fmla="*/ 2694 w 10000"/>
                    <a:gd name="connsiteY31" fmla="*/ 159 h 10000"/>
                    <a:gd name="connsiteX32" fmla="*/ 1530 w 10000"/>
                    <a:gd name="connsiteY32" fmla="*/ 159 h 10000"/>
                    <a:gd name="connsiteX33" fmla="*/ 753 w 10000"/>
                    <a:gd name="connsiteY33" fmla="*/ 476 h 10000"/>
                    <a:gd name="connsiteX34" fmla="*/ 183 w 10000"/>
                    <a:gd name="connsiteY34" fmla="*/ 476 h 10000"/>
                    <a:gd name="connsiteX35" fmla="*/ 0 w 10000"/>
                    <a:gd name="connsiteY35" fmla="*/ 952 h 10000"/>
                    <a:gd name="connsiteX36" fmla="*/ 183 w 10000"/>
                    <a:gd name="connsiteY36" fmla="*/ 1587 h 10000"/>
                    <a:gd name="connsiteX37" fmla="*/ 753 w 10000"/>
                    <a:gd name="connsiteY37" fmla="*/ 2222 h 10000"/>
                    <a:gd name="connsiteX38" fmla="*/ 1347 w 10000"/>
                    <a:gd name="connsiteY38" fmla="*/ 2381 h 10000"/>
                    <a:gd name="connsiteX39" fmla="*/ 753 w 10000"/>
                    <a:gd name="connsiteY39" fmla="*/ 2540 h 10000"/>
                    <a:gd name="connsiteX40" fmla="*/ 753 w 10000"/>
                    <a:gd name="connsiteY40" fmla="*/ 3175 h 10000"/>
                    <a:gd name="connsiteX41" fmla="*/ 183 w 10000"/>
                    <a:gd name="connsiteY41" fmla="*/ 3016 h 10000"/>
                    <a:gd name="connsiteX42" fmla="*/ 388 w 10000"/>
                    <a:gd name="connsiteY42" fmla="*/ 3333 h 10000"/>
                    <a:gd name="connsiteX43" fmla="*/ 1142 w 10000"/>
                    <a:gd name="connsiteY43" fmla="*/ 3333 h 10000"/>
                    <a:gd name="connsiteX44" fmla="*/ 1142 w 10000"/>
                    <a:gd name="connsiteY44" fmla="*/ 3968 h 10000"/>
                    <a:gd name="connsiteX45" fmla="*/ 1347 w 10000"/>
                    <a:gd name="connsiteY45" fmla="*/ 4603 h 10000"/>
                    <a:gd name="connsiteX46" fmla="*/ 2306 w 10000"/>
                    <a:gd name="connsiteY46" fmla="*/ 5079 h 10000"/>
                    <a:gd name="connsiteX47" fmla="*/ 1712 w 10000"/>
                    <a:gd name="connsiteY47" fmla="*/ 5397 h 10000"/>
                    <a:gd name="connsiteX48" fmla="*/ 2306 w 10000"/>
                    <a:gd name="connsiteY48" fmla="*/ 6190 h 10000"/>
                    <a:gd name="connsiteX49" fmla="*/ 1142 w 10000"/>
                    <a:gd name="connsiteY49" fmla="*/ 6508 h 10000"/>
                    <a:gd name="connsiteX50" fmla="*/ 2746 w 10000"/>
                    <a:gd name="connsiteY50" fmla="*/ 8418 h 10000"/>
                    <a:gd name="connsiteX51" fmla="*/ 1150 w 10000"/>
                    <a:gd name="connsiteY51" fmla="*/ 6578 h 10000"/>
                    <a:gd name="connsiteX52" fmla="*/ 753 w 10000"/>
                    <a:gd name="connsiteY52" fmla="*/ 6984 h 10000"/>
                    <a:gd name="connsiteX53" fmla="*/ 571 w 10000"/>
                    <a:gd name="connsiteY53" fmla="*/ 7619 h 10000"/>
                    <a:gd name="connsiteX54" fmla="*/ 0 w 10000"/>
                    <a:gd name="connsiteY54" fmla="*/ 7937 h 10000"/>
                    <a:gd name="connsiteX55" fmla="*/ 183 w 10000"/>
                    <a:gd name="connsiteY55" fmla="*/ 8254 h 10000"/>
                    <a:gd name="connsiteX56" fmla="*/ 183 w 10000"/>
                    <a:gd name="connsiteY56" fmla="*/ 9048 h 10000"/>
                    <a:gd name="connsiteX57" fmla="*/ 388 w 10000"/>
                    <a:gd name="connsiteY57" fmla="*/ 9048 h 10000"/>
                    <a:gd name="connsiteX58" fmla="*/ 2306 w 10000"/>
                    <a:gd name="connsiteY58" fmla="*/ 10000 h 10000"/>
                    <a:gd name="connsiteX59" fmla="*/ 2306 w 10000"/>
                    <a:gd name="connsiteY59" fmla="*/ 9841 h 10000"/>
                    <a:gd name="connsiteX60" fmla="*/ 2999 w 10000"/>
                    <a:gd name="connsiteY60" fmla="*/ 7988 h 10000"/>
                    <a:gd name="connsiteX0" fmla="*/ 2877 w 10000"/>
                    <a:gd name="connsiteY0" fmla="*/ 8413 h 10000"/>
                    <a:gd name="connsiteX1" fmla="*/ 3653 w 10000"/>
                    <a:gd name="connsiteY1" fmla="*/ 8730 h 10000"/>
                    <a:gd name="connsiteX2" fmla="*/ 4224 w 10000"/>
                    <a:gd name="connsiteY2" fmla="*/ 8730 h 10000"/>
                    <a:gd name="connsiteX3" fmla="*/ 4612 w 10000"/>
                    <a:gd name="connsiteY3" fmla="*/ 9048 h 10000"/>
                    <a:gd name="connsiteX4" fmla="*/ 5388 w 10000"/>
                    <a:gd name="connsiteY4" fmla="*/ 9841 h 10000"/>
                    <a:gd name="connsiteX5" fmla="*/ 5753 w 10000"/>
                    <a:gd name="connsiteY5" fmla="*/ 10000 h 10000"/>
                    <a:gd name="connsiteX6" fmla="*/ 5959 w 10000"/>
                    <a:gd name="connsiteY6" fmla="*/ 9365 h 10000"/>
                    <a:gd name="connsiteX7" fmla="*/ 6530 w 10000"/>
                    <a:gd name="connsiteY7" fmla="*/ 9206 h 10000"/>
                    <a:gd name="connsiteX8" fmla="*/ 7100 w 10000"/>
                    <a:gd name="connsiteY8" fmla="*/ 9048 h 10000"/>
                    <a:gd name="connsiteX9" fmla="*/ 8447 w 10000"/>
                    <a:gd name="connsiteY9" fmla="*/ 8571 h 10000"/>
                    <a:gd name="connsiteX10" fmla="*/ 9429 w 10000"/>
                    <a:gd name="connsiteY10" fmla="*/ 8571 h 10000"/>
                    <a:gd name="connsiteX11" fmla="*/ 9612 w 10000"/>
                    <a:gd name="connsiteY11" fmla="*/ 7937 h 10000"/>
                    <a:gd name="connsiteX12" fmla="*/ 9224 w 10000"/>
                    <a:gd name="connsiteY12" fmla="*/ 7778 h 10000"/>
                    <a:gd name="connsiteX13" fmla="*/ 9224 w 10000"/>
                    <a:gd name="connsiteY13" fmla="*/ 7143 h 10000"/>
                    <a:gd name="connsiteX14" fmla="*/ 9612 w 10000"/>
                    <a:gd name="connsiteY14" fmla="*/ 6984 h 10000"/>
                    <a:gd name="connsiteX15" fmla="*/ 10000 w 10000"/>
                    <a:gd name="connsiteY15" fmla="*/ 6190 h 10000"/>
                    <a:gd name="connsiteX16" fmla="*/ 9041 w 10000"/>
                    <a:gd name="connsiteY16" fmla="*/ 5556 h 10000"/>
                    <a:gd name="connsiteX17" fmla="*/ 8653 w 10000"/>
                    <a:gd name="connsiteY17" fmla="*/ 4921 h 10000"/>
                    <a:gd name="connsiteX18" fmla="*/ 8447 w 10000"/>
                    <a:gd name="connsiteY18" fmla="*/ 4286 h 10000"/>
                    <a:gd name="connsiteX19" fmla="*/ 8836 w 10000"/>
                    <a:gd name="connsiteY19" fmla="*/ 3651 h 10000"/>
                    <a:gd name="connsiteX20" fmla="*/ 8447 w 10000"/>
                    <a:gd name="connsiteY20" fmla="*/ 3492 h 10000"/>
                    <a:gd name="connsiteX21" fmla="*/ 8447 w 10000"/>
                    <a:gd name="connsiteY21" fmla="*/ 2698 h 10000"/>
                    <a:gd name="connsiteX22" fmla="*/ 7489 w 10000"/>
                    <a:gd name="connsiteY22" fmla="*/ 3175 h 10000"/>
                    <a:gd name="connsiteX23" fmla="*/ 6530 w 10000"/>
                    <a:gd name="connsiteY23" fmla="*/ 2857 h 10000"/>
                    <a:gd name="connsiteX24" fmla="*/ 5571 w 10000"/>
                    <a:gd name="connsiteY24" fmla="*/ 2698 h 10000"/>
                    <a:gd name="connsiteX25" fmla="*/ 5959 w 10000"/>
                    <a:gd name="connsiteY25" fmla="*/ 2063 h 10000"/>
                    <a:gd name="connsiteX26" fmla="*/ 5000 w 10000"/>
                    <a:gd name="connsiteY26" fmla="*/ 1746 h 10000"/>
                    <a:gd name="connsiteX27" fmla="*/ 4224 w 10000"/>
                    <a:gd name="connsiteY27" fmla="*/ 1270 h 10000"/>
                    <a:gd name="connsiteX28" fmla="*/ 4041 w 10000"/>
                    <a:gd name="connsiteY28" fmla="*/ 794 h 10000"/>
                    <a:gd name="connsiteX29" fmla="*/ 3265 w 10000"/>
                    <a:gd name="connsiteY29" fmla="*/ 317 h 10000"/>
                    <a:gd name="connsiteX30" fmla="*/ 2877 w 10000"/>
                    <a:gd name="connsiteY30" fmla="*/ 0 h 10000"/>
                    <a:gd name="connsiteX31" fmla="*/ 2694 w 10000"/>
                    <a:gd name="connsiteY31" fmla="*/ 159 h 10000"/>
                    <a:gd name="connsiteX32" fmla="*/ 1530 w 10000"/>
                    <a:gd name="connsiteY32" fmla="*/ 159 h 10000"/>
                    <a:gd name="connsiteX33" fmla="*/ 753 w 10000"/>
                    <a:gd name="connsiteY33" fmla="*/ 476 h 10000"/>
                    <a:gd name="connsiteX34" fmla="*/ 183 w 10000"/>
                    <a:gd name="connsiteY34" fmla="*/ 476 h 10000"/>
                    <a:gd name="connsiteX35" fmla="*/ 0 w 10000"/>
                    <a:gd name="connsiteY35" fmla="*/ 952 h 10000"/>
                    <a:gd name="connsiteX36" fmla="*/ 183 w 10000"/>
                    <a:gd name="connsiteY36" fmla="*/ 1587 h 10000"/>
                    <a:gd name="connsiteX37" fmla="*/ 753 w 10000"/>
                    <a:gd name="connsiteY37" fmla="*/ 2222 h 10000"/>
                    <a:gd name="connsiteX38" fmla="*/ 1347 w 10000"/>
                    <a:gd name="connsiteY38" fmla="*/ 2381 h 10000"/>
                    <a:gd name="connsiteX39" fmla="*/ 753 w 10000"/>
                    <a:gd name="connsiteY39" fmla="*/ 2540 h 10000"/>
                    <a:gd name="connsiteX40" fmla="*/ 753 w 10000"/>
                    <a:gd name="connsiteY40" fmla="*/ 3175 h 10000"/>
                    <a:gd name="connsiteX41" fmla="*/ 183 w 10000"/>
                    <a:gd name="connsiteY41" fmla="*/ 3016 h 10000"/>
                    <a:gd name="connsiteX42" fmla="*/ 388 w 10000"/>
                    <a:gd name="connsiteY42" fmla="*/ 3333 h 10000"/>
                    <a:gd name="connsiteX43" fmla="*/ 1142 w 10000"/>
                    <a:gd name="connsiteY43" fmla="*/ 3333 h 10000"/>
                    <a:gd name="connsiteX44" fmla="*/ 1142 w 10000"/>
                    <a:gd name="connsiteY44" fmla="*/ 3968 h 10000"/>
                    <a:gd name="connsiteX45" fmla="*/ 1347 w 10000"/>
                    <a:gd name="connsiteY45" fmla="*/ 4603 h 10000"/>
                    <a:gd name="connsiteX46" fmla="*/ 2306 w 10000"/>
                    <a:gd name="connsiteY46" fmla="*/ 5079 h 10000"/>
                    <a:gd name="connsiteX47" fmla="*/ 1712 w 10000"/>
                    <a:gd name="connsiteY47" fmla="*/ 5397 h 10000"/>
                    <a:gd name="connsiteX48" fmla="*/ 2306 w 10000"/>
                    <a:gd name="connsiteY48" fmla="*/ 6190 h 10000"/>
                    <a:gd name="connsiteX49" fmla="*/ 1142 w 10000"/>
                    <a:gd name="connsiteY49" fmla="*/ 6508 h 10000"/>
                    <a:gd name="connsiteX50" fmla="*/ 2997 w 10000"/>
                    <a:gd name="connsiteY50" fmla="*/ 8137 h 10000"/>
                    <a:gd name="connsiteX51" fmla="*/ 1150 w 10000"/>
                    <a:gd name="connsiteY51" fmla="*/ 6578 h 10000"/>
                    <a:gd name="connsiteX52" fmla="*/ 753 w 10000"/>
                    <a:gd name="connsiteY52" fmla="*/ 6984 h 10000"/>
                    <a:gd name="connsiteX53" fmla="*/ 571 w 10000"/>
                    <a:gd name="connsiteY53" fmla="*/ 7619 h 10000"/>
                    <a:gd name="connsiteX54" fmla="*/ 0 w 10000"/>
                    <a:gd name="connsiteY54" fmla="*/ 7937 h 10000"/>
                    <a:gd name="connsiteX55" fmla="*/ 183 w 10000"/>
                    <a:gd name="connsiteY55" fmla="*/ 8254 h 10000"/>
                    <a:gd name="connsiteX56" fmla="*/ 183 w 10000"/>
                    <a:gd name="connsiteY56" fmla="*/ 9048 h 10000"/>
                    <a:gd name="connsiteX57" fmla="*/ 388 w 10000"/>
                    <a:gd name="connsiteY57" fmla="*/ 9048 h 10000"/>
                    <a:gd name="connsiteX58" fmla="*/ 2306 w 10000"/>
                    <a:gd name="connsiteY58" fmla="*/ 10000 h 10000"/>
                    <a:gd name="connsiteX59" fmla="*/ 2306 w 10000"/>
                    <a:gd name="connsiteY59" fmla="*/ 9841 h 10000"/>
                    <a:gd name="connsiteX60" fmla="*/ 2999 w 10000"/>
                    <a:gd name="connsiteY60" fmla="*/ 7988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0000" h="10000">
                      <a:moveTo>
                        <a:pt x="2877" y="8413"/>
                      </a:moveTo>
                      <a:lnTo>
                        <a:pt x="3653" y="8730"/>
                      </a:lnTo>
                      <a:lnTo>
                        <a:pt x="4224" y="8730"/>
                      </a:lnTo>
                      <a:lnTo>
                        <a:pt x="4612" y="9048"/>
                      </a:lnTo>
                      <a:lnTo>
                        <a:pt x="5388" y="9841"/>
                      </a:lnTo>
                      <a:lnTo>
                        <a:pt x="5753" y="10000"/>
                      </a:lnTo>
                      <a:cubicBezTo>
                        <a:pt x="5822" y="9788"/>
                        <a:pt x="5890" y="9577"/>
                        <a:pt x="5959" y="9365"/>
                      </a:cubicBezTo>
                      <a:lnTo>
                        <a:pt x="6530" y="9206"/>
                      </a:lnTo>
                      <a:lnTo>
                        <a:pt x="7100" y="9048"/>
                      </a:lnTo>
                      <a:lnTo>
                        <a:pt x="8447" y="8571"/>
                      </a:lnTo>
                      <a:lnTo>
                        <a:pt x="9429" y="8571"/>
                      </a:lnTo>
                      <a:lnTo>
                        <a:pt x="9612" y="7937"/>
                      </a:lnTo>
                      <a:lnTo>
                        <a:pt x="9224" y="7778"/>
                      </a:lnTo>
                      <a:lnTo>
                        <a:pt x="9224" y="7143"/>
                      </a:lnTo>
                      <a:lnTo>
                        <a:pt x="9612" y="6984"/>
                      </a:lnTo>
                      <a:lnTo>
                        <a:pt x="10000" y="6190"/>
                      </a:lnTo>
                      <a:lnTo>
                        <a:pt x="9041" y="5556"/>
                      </a:lnTo>
                      <a:lnTo>
                        <a:pt x="8653" y="4921"/>
                      </a:lnTo>
                      <a:cubicBezTo>
                        <a:pt x="8584" y="4709"/>
                        <a:pt x="8516" y="4498"/>
                        <a:pt x="8447" y="4286"/>
                      </a:cubicBezTo>
                      <a:lnTo>
                        <a:pt x="8836" y="3651"/>
                      </a:lnTo>
                      <a:lnTo>
                        <a:pt x="8447" y="3492"/>
                      </a:lnTo>
                      <a:lnTo>
                        <a:pt x="8447" y="2698"/>
                      </a:lnTo>
                      <a:lnTo>
                        <a:pt x="7489" y="3175"/>
                      </a:lnTo>
                      <a:lnTo>
                        <a:pt x="6530" y="2857"/>
                      </a:lnTo>
                      <a:lnTo>
                        <a:pt x="5571" y="2698"/>
                      </a:lnTo>
                      <a:lnTo>
                        <a:pt x="5959" y="2063"/>
                      </a:lnTo>
                      <a:lnTo>
                        <a:pt x="5000" y="1746"/>
                      </a:lnTo>
                      <a:lnTo>
                        <a:pt x="4224" y="1270"/>
                      </a:lnTo>
                      <a:lnTo>
                        <a:pt x="4041" y="794"/>
                      </a:lnTo>
                      <a:lnTo>
                        <a:pt x="3265" y="317"/>
                      </a:lnTo>
                      <a:lnTo>
                        <a:pt x="2877" y="0"/>
                      </a:lnTo>
                      <a:lnTo>
                        <a:pt x="2694" y="159"/>
                      </a:lnTo>
                      <a:lnTo>
                        <a:pt x="1530" y="159"/>
                      </a:lnTo>
                      <a:lnTo>
                        <a:pt x="753" y="476"/>
                      </a:lnTo>
                      <a:lnTo>
                        <a:pt x="183" y="476"/>
                      </a:lnTo>
                      <a:lnTo>
                        <a:pt x="0" y="952"/>
                      </a:lnTo>
                      <a:lnTo>
                        <a:pt x="183" y="1587"/>
                      </a:lnTo>
                      <a:lnTo>
                        <a:pt x="753" y="2222"/>
                      </a:lnTo>
                      <a:lnTo>
                        <a:pt x="1347" y="2381"/>
                      </a:lnTo>
                      <a:lnTo>
                        <a:pt x="753" y="2540"/>
                      </a:lnTo>
                      <a:lnTo>
                        <a:pt x="753" y="3175"/>
                      </a:lnTo>
                      <a:lnTo>
                        <a:pt x="183" y="3016"/>
                      </a:lnTo>
                      <a:cubicBezTo>
                        <a:pt x="251" y="3122"/>
                        <a:pt x="320" y="3227"/>
                        <a:pt x="388" y="3333"/>
                      </a:cubicBezTo>
                      <a:lnTo>
                        <a:pt x="1142" y="3333"/>
                      </a:lnTo>
                      <a:lnTo>
                        <a:pt x="1142" y="3968"/>
                      </a:lnTo>
                      <a:cubicBezTo>
                        <a:pt x="1210" y="4180"/>
                        <a:pt x="1279" y="4391"/>
                        <a:pt x="1347" y="4603"/>
                      </a:cubicBezTo>
                      <a:lnTo>
                        <a:pt x="2306" y="5079"/>
                      </a:lnTo>
                      <a:lnTo>
                        <a:pt x="1712" y="5397"/>
                      </a:lnTo>
                      <a:lnTo>
                        <a:pt x="2306" y="6190"/>
                      </a:lnTo>
                      <a:lnTo>
                        <a:pt x="1142" y="6508"/>
                      </a:lnTo>
                      <a:cubicBezTo>
                        <a:pt x="1210" y="6667"/>
                        <a:pt x="2929" y="7978"/>
                        <a:pt x="2997" y="8137"/>
                      </a:cubicBezTo>
                      <a:cubicBezTo>
                        <a:pt x="2405" y="7721"/>
                        <a:pt x="1742" y="6994"/>
                        <a:pt x="1150" y="6578"/>
                      </a:cubicBezTo>
                      <a:lnTo>
                        <a:pt x="753" y="6984"/>
                      </a:lnTo>
                      <a:cubicBezTo>
                        <a:pt x="692" y="7196"/>
                        <a:pt x="632" y="7407"/>
                        <a:pt x="571" y="7619"/>
                      </a:cubicBezTo>
                      <a:lnTo>
                        <a:pt x="0" y="7937"/>
                      </a:lnTo>
                      <a:lnTo>
                        <a:pt x="183" y="8254"/>
                      </a:lnTo>
                      <a:lnTo>
                        <a:pt x="183" y="9048"/>
                      </a:lnTo>
                      <a:lnTo>
                        <a:pt x="388" y="9048"/>
                      </a:lnTo>
                      <a:lnTo>
                        <a:pt x="2306" y="10000"/>
                      </a:lnTo>
                      <a:lnTo>
                        <a:pt x="2306" y="9841"/>
                      </a:lnTo>
                      <a:cubicBezTo>
                        <a:pt x="2496" y="9365"/>
                        <a:pt x="2999" y="7988"/>
                        <a:pt x="2999" y="7988"/>
                      </a:cubicBezTo>
                    </a:path>
                  </a:pathLst>
                </a:custGeom>
                <a:solidFill>
                  <a:srgbClr val="ED7D31"/>
                </a:solidFill>
                <a:ln w="9525">
                  <a:noFill/>
                  <a:prstDash val="solid"/>
                  <a:round/>
                  <a:headEnd/>
                  <a:tailEnd/>
                </a:ln>
                <a:extLst/>
              </p:spPr>
              <p:txBody>
                <a:bodyPr/>
                <a:lstStyle/>
                <a:p>
                  <a:pPr>
                    <a:defRPr/>
                  </a:pPr>
                  <a:endParaRPr lang="en-GB" sz="2400" b="1" kern="0">
                    <a:solidFill>
                      <a:srgbClr val="000000"/>
                    </a:solidFill>
                    <a:latin typeface="Calibri" panose="020F0502020204030204"/>
                  </a:endParaRPr>
                </a:p>
              </p:txBody>
            </p:sp>
            <p:sp>
              <p:nvSpPr>
                <p:cNvPr id="267" name="Freeform 71"/>
                <p:cNvSpPr>
                  <a:spLocks/>
                </p:cNvSpPr>
                <p:nvPr/>
              </p:nvSpPr>
              <p:spPr bwMode="auto">
                <a:xfrm>
                  <a:off x="7282385" y="4212052"/>
                  <a:ext cx="318169" cy="533313"/>
                </a:xfrm>
                <a:custGeom>
                  <a:avLst/>
                  <a:gdLst>
                    <a:gd name="T0" fmla="*/ 151 w 210"/>
                    <a:gd name="T1" fmla="*/ 304 h 352"/>
                    <a:gd name="T2" fmla="*/ 185 w 210"/>
                    <a:gd name="T3" fmla="*/ 288 h 352"/>
                    <a:gd name="T4" fmla="*/ 185 w 210"/>
                    <a:gd name="T5" fmla="*/ 248 h 352"/>
                    <a:gd name="T6" fmla="*/ 210 w 210"/>
                    <a:gd name="T7" fmla="*/ 232 h 352"/>
                    <a:gd name="T8" fmla="*/ 194 w 210"/>
                    <a:gd name="T9" fmla="*/ 192 h 352"/>
                    <a:gd name="T10" fmla="*/ 168 w 210"/>
                    <a:gd name="T11" fmla="*/ 184 h 352"/>
                    <a:gd name="T12" fmla="*/ 143 w 210"/>
                    <a:gd name="T13" fmla="*/ 152 h 352"/>
                    <a:gd name="T14" fmla="*/ 135 w 210"/>
                    <a:gd name="T15" fmla="*/ 96 h 352"/>
                    <a:gd name="T16" fmla="*/ 135 w 210"/>
                    <a:gd name="T17" fmla="*/ 72 h 352"/>
                    <a:gd name="T18" fmla="*/ 135 w 210"/>
                    <a:gd name="T19" fmla="*/ 72 h 352"/>
                    <a:gd name="T20" fmla="*/ 101 w 210"/>
                    <a:gd name="T21" fmla="*/ 32 h 352"/>
                    <a:gd name="T22" fmla="*/ 84 w 210"/>
                    <a:gd name="T23" fmla="*/ 16 h 352"/>
                    <a:gd name="T24" fmla="*/ 59 w 210"/>
                    <a:gd name="T25" fmla="*/ 16 h 352"/>
                    <a:gd name="T26" fmla="*/ 25 w 210"/>
                    <a:gd name="T27" fmla="*/ 0 h 352"/>
                    <a:gd name="T28" fmla="*/ 0 w 210"/>
                    <a:gd name="T29" fmla="*/ 72 h 352"/>
                    <a:gd name="T30" fmla="*/ 0 w 210"/>
                    <a:gd name="T31" fmla="*/ 80 h 352"/>
                    <a:gd name="T32" fmla="*/ 17 w 210"/>
                    <a:gd name="T33" fmla="*/ 88 h 352"/>
                    <a:gd name="T34" fmla="*/ 33 w 210"/>
                    <a:gd name="T35" fmla="*/ 104 h 352"/>
                    <a:gd name="T36" fmla="*/ 33 w 210"/>
                    <a:gd name="T37" fmla="*/ 120 h 352"/>
                    <a:gd name="T38" fmla="*/ 33 w 210"/>
                    <a:gd name="T39" fmla="*/ 160 h 352"/>
                    <a:gd name="T40" fmla="*/ 42 w 210"/>
                    <a:gd name="T41" fmla="*/ 248 h 352"/>
                    <a:gd name="T42" fmla="*/ 67 w 210"/>
                    <a:gd name="T43" fmla="*/ 288 h 352"/>
                    <a:gd name="T44" fmla="*/ 109 w 210"/>
                    <a:gd name="T45" fmla="*/ 320 h 352"/>
                    <a:gd name="T46" fmla="*/ 135 w 210"/>
                    <a:gd name="T47" fmla="*/ 352 h 352"/>
                    <a:gd name="T48" fmla="*/ 151 w 210"/>
                    <a:gd name="T49" fmla="*/ 344 h 352"/>
                    <a:gd name="T50" fmla="*/ 151 w 210"/>
                    <a:gd name="T51" fmla="*/ 304 h 35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0" h="352">
                      <a:moveTo>
                        <a:pt x="151" y="304"/>
                      </a:moveTo>
                      <a:lnTo>
                        <a:pt x="185" y="288"/>
                      </a:lnTo>
                      <a:lnTo>
                        <a:pt x="185" y="248"/>
                      </a:lnTo>
                      <a:lnTo>
                        <a:pt x="210" y="232"/>
                      </a:lnTo>
                      <a:lnTo>
                        <a:pt x="194" y="192"/>
                      </a:lnTo>
                      <a:lnTo>
                        <a:pt x="168" y="184"/>
                      </a:lnTo>
                      <a:lnTo>
                        <a:pt x="143" y="152"/>
                      </a:lnTo>
                      <a:lnTo>
                        <a:pt x="135" y="96"/>
                      </a:lnTo>
                      <a:lnTo>
                        <a:pt x="135" y="72"/>
                      </a:lnTo>
                      <a:lnTo>
                        <a:pt x="101" y="32"/>
                      </a:lnTo>
                      <a:lnTo>
                        <a:pt x="84" y="16"/>
                      </a:lnTo>
                      <a:lnTo>
                        <a:pt x="59" y="16"/>
                      </a:lnTo>
                      <a:lnTo>
                        <a:pt x="25" y="0"/>
                      </a:lnTo>
                      <a:lnTo>
                        <a:pt x="0" y="72"/>
                      </a:lnTo>
                      <a:lnTo>
                        <a:pt x="0" y="80"/>
                      </a:lnTo>
                      <a:lnTo>
                        <a:pt x="17" y="88"/>
                      </a:lnTo>
                      <a:lnTo>
                        <a:pt x="33" y="104"/>
                      </a:lnTo>
                      <a:lnTo>
                        <a:pt x="33" y="120"/>
                      </a:lnTo>
                      <a:lnTo>
                        <a:pt x="33" y="160"/>
                      </a:lnTo>
                      <a:lnTo>
                        <a:pt x="42" y="248"/>
                      </a:lnTo>
                      <a:lnTo>
                        <a:pt x="67" y="288"/>
                      </a:lnTo>
                      <a:lnTo>
                        <a:pt x="109" y="320"/>
                      </a:lnTo>
                      <a:lnTo>
                        <a:pt x="135" y="352"/>
                      </a:lnTo>
                      <a:lnTo>
                        <a:pt x="151" y="344"/>
                      </a:lnTo>
                      <a:lnTo>
                        <a:pt x="151" y="304"/>
                      </a:lnTo>
                      <a:close/>
                    </a:path>
                  </a:pathLst>
                </a:custGeom>
                <a:solidFill>
                  <a:srgbClr val="ED7D31"/>
                </a:solidFill>
                <a:ln w="28575">
                  <a:noFill/>
                  <a:prstDash val="solid"/>
                  <a:round/>
                  <a:headEnd/>
                  <a:tailEnd/>
                </a:ln>
                <a:extLst/>
              </p:spPr>
              <p:txBody>
                <a:bodyPr/>
                <a:lstStyle/>
                <a:p>
                  <a:pPr>
                    <a:defRPr/>
                  </a:pPr>
                  <a:endParaRPr lang="en-GB" sz="2400" b="1" kern="0">
                    <a:solidFill>
                      <a:srgbClr val="000000"/>
                    </a:solidFill>
                    <a:latin typeface="Calibri" panose="020F0502020204030204"/>
                  </a:endParaRPr>
                </a:p>
              </p:txBody>
            </p:sp>
            <p:sp>
              <p:nvSpPr>
                <p:cNvPr id="268" name="Freeform 75"/>
                <p:cNvSpPr>
                  <a:spLocks/>
                </p:cNvSpPr>
                <p:nvPr/>
              </p:nvSpPr>
              <p:spPr bwMode="auto">
                <a:xfrm>
                  <a:off x="7486923" y="4224173"/>
                  <a:ext cx="369682" cy="290898"/>
                </a:xfrm>
                <a:custGeom>
                  <a:avLst/>
                  <a:gdLst>
                    <a:gd name="T0" fmla="*/ 227 w 244"/>
                    <a:gd name="T1" fmla="*/ 32 h 192"/>
                    <a:gd name="T2" fmla="*/ 185 w 244"/>
                    <a:gd name="T3" fmla="*/ 16 h 192"/>
                    <a:gd name="T4" fmla="*/ 177 w 244"/>
                    <a:gd name="T5" fmla="*/ 0 h 192"/>
                    <a:gd name="T6" fmla="*/ 177 w 244"/>
                    <a:gd name="T7" fmla="*/ 0 h 192"/>
                    <a:gd name="T8" fmla="*/ 134 w 244"/>
                    <a:gd name="T9" fmla="*/ 0 h 192"/>
                    <a:gd name="T10" fmla="*/ 75 w 244"/>
                    <a:gd name="T11" fmla="*/ 24 h 192"/>
                    <a:gd name="T12" fmla="*/ 50 w 244"/>
                    <a:gd name="T13" fmla="*/ 32 h 192"/>
                    <a:gd name="T14" fmla="*/ 25 w 244"/>
                    <a:gd name="T15" fmla="*/ 40 h 192"/>
                    <a:gd name="T16" fmla="*/ 16 w 244"/>
                    <a:gd name="T17" fmla="*/ 72 h 192"/>
                    <a:gd name="T18" fmla="*/ 0 w 244"/>
                    <a:gd name="T19" fmla="*/ 64 h 192"/>
                    <a:gd name="T20" fmla="*/ 0 w 244"/>
                    <a:gd name="T21" fmla="*/ 88 h 192"/>
                    <a:gd name="T22" fmla="*/ 8 w 244"/>
                    <a:gd name="T23" fmla="*/ 144 h 192"/>
                    <a:gd name="T24" fmla="*/ 33 w 244"/>
                    <a:gd name="T25" fmla="*/ 176 h 192"/>
                    <a:gd name="T26" fmla="*/ 59 w 244"/>
                    <a:gd name="T27" fmla="*/ 184 h 192"/>
                    <a:gd name="T28" fmla="*/ 67 w 244"/>
                    <a:gd name="T29" fmla="*/ 192 h 192"/>
                    <a:gd name="T30" fmla="*/ 75 w 244"/>
                    <a:gd name="T31" fmla="*/ 192 h 192"/>
                    <a:gd name="T32" fmla="*/ 109 w 244"/>
                    <a:gd name="T33" fmla="*/ 176 h 192"/>
                    <a:gd name="T34" fmla="*/ 134 w 244"/>
                    <a:gd name="T35" fmla="*/ 176 h 192"/>
                    <a:gd name="T36" fmla="*/ 168 w 244"/>
                    <a:gd name="T37" fmla="*/ 136 h 192"/>
                    <a:gd name="T38" fmla="*/ 236 w 244"/>
                    <a:gd name="T39" fmla="*/ 128 h 192"/>
                    <a:gd name="T40" fmla="*/ 244 w 244"/>
                    <a:gd name="T41" fmla="*/ 104 h 192"/>
                    <a:gd name="T42" fmla="*/ 244 w 244"/>
                    <a:gd name="T43" fmla="*/ 64 h 192"/>
                    <a:gd name="T44" fmla="*/ 227 w 244"/>
                    <a:gd name="T45" fmla="*/ 32 h 19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44" h="192">
                      <a:moveTo>
                        <a:pt x="227" y="32"/>
                      </a:moveTo>
                      <a:lnTo>
                        <a:pt x="185" y="16"/>
                      </a:lnTo>
                      <a:lnTo>
                        <a:pt x="177" y="0"/>
                      </a:lnTo>
                      <a:lnTo>
                        <a:pt x="134" y="0"/>
                      </a:lnTo>
                      <a:lnTo>
                        <a:pt x="75" y="24"/>
                      </a:lnTo>
                      <a:lnTo>
                        <a:pt x="50" y="32"/>
                      </a:lnTo>
                      <a:lnTo>
                        <a:pt x="25" y="40"/>
                      </a:lnTo>
                      <a:lnTo>
                        <a:pt x="16" y="72"/>
                      </a:lnTo>
                      <a:lnTo>
                        <a:pt x="0" y="64"/>
                      </a:lnTo>
                      <a:lnTo>
                        <a:pt x="0" y="88"/>
                      </a:lnTo>
                      <a:lnTo>
                        <a:pt x="8" y="144"/>
                      </a:lnTo>
                      <a:lnTo>
                        <a:pt x="33" y="176"/>
                      </a:lnTo>
                      <a:lnTo>
                        <a:pt x="59" y="184"/>
                      </a:lnTo>
                      <a:lnTo>
                        <a:pt x="67" y="192"/>
                      </a:lnTo>
                      <a:lnTo>
                        <a:pt x="75" y="192"/>
                      </a:lnTo>
                      <a:lnTo>
                        <a:pt x="109" y="176"/>
                      </a:lnTo>
                      <a:lnTo>
                        <a:pt x="134" y="176"/>
                      </a:lnTo>
                      <a:lnTo>
                        <a:pt x="168" y="136"/>
                      </a:lnTo>
                      <a:lnTo>
                        <a:pt x="236" y="128"/>
                      </a:lnTo>
                      <a:lnTo>
                        <a:pt x="244" y="104"/>
                      </a:lnTo>
                      <a:lnTo>
                        <a:pt x="244" y="64"/>
                      </a:lnTo>
                      <a:lnTo>
                        <a:pt x="227" y="32"/>
                      </a:lnTo>
                      <a:close/>
                    </a:path>
                  </a:pathLst>
                </a:custGeom>
                <a:solidFill>
                  <a:srgbClr val="4E85AD"/>
                </a:solidFill>
                <a:ln w="28575">
                  <a:noFill/>
                  <a:prstDash val="solid"/>
                  <a:round/>
                  <a:headEnd/>
                  <a:tailEnd/>
                </a:ln>
                <a:extLst/>
              </p:spPr>
              <p:txBody>
                <a:bodyPr/>
                <a:lstStyle/>
                <a:p>
                  <a:pPr>
                    <a:defRPr/>
                  </a:pPr>
                  <a:endParaRPr lang="en-GB" sz="2400" b="1" kern="0">
                    <a:solidFill>
                      <a:srgbClr val="000000"/>
                    </a:solidFill>
                    <a:latin typeface="Calibri" panose="020F0502020204030204"/>
                  </a:endParaRPr>
                </a:p>
              </p:txBody>
            </p:sp>
            <p:sp>
              <p:nvSpPr>
                <p:cNvPr id="269" name="Freeform 91"/>
                <p:cNvSpPr>
                  <a:spLocks/>
                </p:cNvSpPr>
                <p:nvPr/>
              </p:nvSpPr>
              <p:spPr bwMode="auto">
                <a:xfrm>
                  <a:off x="7486923" y="2103043"/>
                  <a:ext cx="1468124" cy="1406006"/>
                </a:xfrm>
                <a:custGeom>
                  <a:avLst/>
                  <a:gdLst>
                    <a:gd name="T0" fmla="*/ 910 w 969"/>
                    <a:gd name="T1" fmla="*/ 96 h 928"/>
                    <a:gd name="T2" fmla="*/ 910 w 969"/>
                    <a:gd name="T3" fmla="*/ 40 h 928"/>
                    <a:gd name="T4" fmla="*/ 825 w 969"/>
                    <a:gd name="T5" fmla="*/ 0 h 928"/>
                    <a:gd name="T6" fmla="*/ 733 w 969"/>
                    <a:gd name="T7" fmla="*/ 32 h 928"/>
                    <a:gd name="T8" fmla="*/ 691 w 969"/>
                    <a:gd name="T9" fmla="*/ 72 h 928"/>
                    <a:gd name="T10" fmla="*/ 615 w 969"/>
                    <a:gd name="T11" fmla="*/ 160 h 928"/>
                    <a:gd name="T12" fmla="*/ 573 w 969"/>
                    <a:gd name="T13" fmla="*/ 176 h 928"/>
                    <a:gd name="T14" fmla="*/ 505 w 969"/>
                    <a:gd name="T15" fmla="*/ 184 h 928"/>
                    <a:gd name="T16" fmla="*/ 446 w 969"/>
                    <a:gd name="T17" fmla="*/ 200 h 928"/>
                    <a:gd name="T18" fmla="*/ 387 w 969"/>
                    <a:gd name="T19" fmla="*/ 224 h 928"/>
                    <a:gd name="T20" fmla="*/ 294 w 969"/>
                    <a:gd name="T21" fmla="*/ 208 h 928"/>
                    <a:gd name="T22" fmla="*/ 143 w 969"/>
                    <a:gd name="T23" fmla="*/ 224 h 928"/>
                    <a:gd name="T24" fmla="*/ 84 w 969"/>
                    <a:gd name="T25" fmla="*/ 272 h 928"/>
                    <a:gd name="T26" fmla="*/ 75 w 969"/>
                    <a:gd name="T27" fmla="*/ 304 h 928"/>
                    <a:gd name="T28" fmla="*/ 118 w 969"/>
                    <a:gd name="T29" fmla="*/ 408 h 928"/>
                    <a:gd name="T30" fmla="*/ 33 w 969"/>
                    <a:gd name="T31" fmla="*/ 512 h 928"/>
                    <a:gd name="T32" fmla="*/ 16 w 969"/>
                    <a:gd name="T33" fmla="*/ 592 h 928"/>
                    <a:gd name="T34" fmla="*/ 0 w 969"/>
                    <a:gd name="T35" fmla="*/ 680 h 928"/>
                    <a:gd name="T36" fmla="*/ 50 w 969"/>
                    <a:gd name="T37" fmla="*/ 696 h 928"/>
                    <a:gd name="T38" fmla="*/ 109 w 969"/>
                    <a:gd name="T39" fmla="*/ 696 h 928"/>
                    <a:gd name="T40" fmla="*/ 177 w 969"/>
                    <a:gd name="T41" fmla="*/ 704 h 928"/>
                    <a:gd name="T42" fmla="*/ 261 w 969"/>
                    <a:gd name="T43" fmla="*/ 712 h 928"/>
                    <a:gd name="T44" fmla="*/ 362 w 969"/>
                    <a:gd name="T45" fmla="*/ 664 h 928"/>
                    <a:gd name="T46" fmla="*/ 404 w 969"/>
                    <a:gd name="T47" fmla="*/ 616 h 928"/>
                    <a:gd name="T48" fmla="*/ 463 w 969"/>
                    <a:gd name="T49" fmla="*/ 600 h 928"/>
                    <a:gd name="T50" fmla="*/ 556 w 969"/>
                    <a:gd name="T51" fmla="*/ 600 h 928"/>
                    <a:gd name="T52" fmla="*/ 640 w 969"/>
                    <a:gd name="T53" fmla="*/ 648 h 928"/>
                    <a:gd name="T54" fmla="*/ 707 w 969"/>
                    <a:gd name="T55" fmla="*/ 696 h 928"/>
                    <a:gd name="T56" fmla="*/ 758 w 969"/>
                    <a:gd name="T57" fmla="*/ 760 h 928"/>
                    <a:gd name="T58" fmla="*/ 657 w 969"/>
                    <a:gd name="T59" fmla="*/ 800 h 928"/>
                    <a:gd name="T60" fmla="*/ 657 w 969"/>
                    <a:gd name="T61" fmla="*/ 888 h 928"/>
                    <a:gd name="T62" fmla="*/ 674 w 969"/>
                    <a:gd name="T63" fmla="*/ 928 h 928"/>
                    <a:gd name="T64" fmla="*/ 766 w 969"/>
                    <a:gd name="T65" fmla="*/ 904 h 928"/>
                    <a:gd name="T66" fmla="*/ 808 w 969"/>
                    <a:gd name="T67" fmla="*/ 768 h 928"/>
                    <a:gd name="T68" fmla="*/ 867 w 969"/>
                    <a:gd name="T69" fmla="*/ 704 h 928"/>
                    <a:gd name="T70" fmla="*/ 969 w 969"/>
                    <a:gd name="T71" fmla="*/ 688 h 928"/>
                    <a:gd name="T72" fmla="*/ 935 w 969"/>
                    <a:gd name="T73" fmla="*/ 104 h 9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69" h="928">
                      <a:moveTo>
                        <a:pt x="935" y="104"/>
                      </a:moveTo>
                      <a:lnTo>
                        <a:pt x="910" y="96"/>
                      </a:lnTo>
                      <a:lnTo>
                        <a:pt x="893" y="56"/>
                      </a:lnTo>
                      <a:lnTo>
                        <a:pt x="910" y="40"/>
                      </a:lnTo>
                      <a:lnTo>
                        <a:pt x="867" y="16"/>
                      </a:lnTo>
                      <a:lnTo>
                        <a:pt x="825" y="0"/>
                      </a:lnTo>
                      <a:lnTo>
                        <a:pt x="766" y="32"/>
                      </a:lnTo>
                      <a:lnTo>
                        <a:pt x="733" y="32"/>
                      </a:lnTo>
                      <a:lnTo>
                        <a:pt x="724" y="72"/>
                      </a:lnTo>
                      <a:lnTo>
                        <a:pt x="691" y="72"/>
                      </a:lnTo>
                      <a:lnTo>
                        <a:pt x="632" y="96"/>
                      </a:lnTo>
                      <a:lnTo>
                        <a:pt x="615" y="160"/>
                      </a:lnTo>
                      <a:lnTo>
                        <a:pt x="623" y="192"/>
                      </a:lnTo>
                      <a:lnTo>
                        <a:pt x="573" y="176"/>
                      </a:lnTo>
                      <a:lnTo>
                        <a:pt x="530" y="200"/>
                      </a:lnTo>
                      <a:lnTo>
                        <a:pt x="505" y="184"/>
                      </a:lnTo>
                      <a:lnTo>
                        <a:pt x="480" y="216"/>
                      </a:lnTo>
                      <a:lnTo>
                        <a:pt x="446" y="200"/>
                      </a:lnTo>
                      <a:lnTo>
                        <a:pt x="412" y="200"/>
                      </a:lnTo>
                      <a:lnTo>
                        <a:pt x="387" y="224"/>
                      </a:lnTo>
                      <a:lnTo>
                        <a:pt x="353" y="200"/>
                      </a:lnTo>
                      <a:lnTo>
                        <a:pt x="294" y="208"/>
                      </a:lnTo>
                      <a:lnTo>
                        <a:pt x="202" y="216"/>
                      </a:lnTo>
                      <a:lnTo>
                        <a:pt x="143" y="224"/>
                      </a:lnTo>
                      <a:lnTo>
                        <a:pt x="101" y="248"/>
                      </a:lnTo>
                      <a:lnTo>
                        <a:pt x="84" y="272"/>
                      </a:lnTo>
                      <a:lnTo>
                        <a:pt x="50" y="272"/>
                      </a:lnTo>
                      <a:lnTo>
                        <a:pt x="75" y="304"/>
                      </a:lnTo>
                      <a:lnTo>
                        <a:pt x="109" y="368"/>
                      </a:lnTo>
                      <a:lnTo>
                        <a:pt x="118" y="408"/>
                      </a:lnTo>
                      <a:lnTo>
                        <a:pt x="84" y="416"/>
                      </a:lnTo>
                      <a:lnTo>
                        <a:pt x="33" y="512"/>
                      </a:lnTo>
                      <a:lnTo>
                        <a:pt x="50" y="584"/>
                      </a:lnTo>
                      <a:lnTo>
                        <a:pt x="16" y="592"/>
                      </a:lnTo>
                      <a:lnTo>
                        <a:pt x="8" y="632"/>
                      </a:lnTo>
                      <a:lnTo>
                        <a:pt x="0" y="680"/>
                      </a:lnTo>
                      <a:lnTo>
                        <a:pt x="16" y="672"/>
                      </a:lnTo>
                      <a:lnTo>
                        <a:pt x="50" y="696"/>
                      </a:lnTo>
                      <a:lnTo>
                        <a:pt x="75" y="720"/>
                      </a:lnTo>
                      <a:lnTo>
                        <a:pt x="109" y="696"/>
                      </a:lnTo>
                      <a:lnTo>
                        <a:pt x="143" y="704"/>
                      </a:lnTo>
                      <a:lnTo>
                        <a:pt x="177" y="704"/>
                      </a:lnTo>
                      <a:lnTo>
                        <a:pt x="227" y="696"/>
                      </a:lnTo>
                      <a:lnTo>
                        <a:pt x="261" y="712"/>
                      </a:lnTo>
                      <a:lnTo>
                        <a:pt x="286" y="688"/>
                      </a:lnTo>
                      <a:lnTo>
                        <a:pt x="362" y="664"/>
                      </a:lnTo>
                      <a:lnTo>
                        <a:pt x="396" y="616"/>
                      </a:lnTo>
                      <a:lnTo>
                        <a:pt x="404" y="616"/>
                      </a:lnTo>
                      <a:lnTo>
                        <a:pt x="412" y="608"/>
                      </a:lnTo>
                      <a:lnTo>
                        <a:pt x="463" y="600"/>
                      </a:lnTo>
                      <a:lnTo>
                        <a:pt x="488" y="576"/>
                      </a:lnTo>
                      <a:lnTo>
                        <a:pt x="556" y="600"/>
                      </a:lnTo>
                      <a:lnTo>
                        <a:pt x="615" y="600"/>
                      </a:lnTo>
                      <a:lnTo>
                        <a:pt x="640" y="648"/>
                      </a:lnTo>
                      <a:lnTo>
                        <a:pt x="691" y="664"/>
                      </a:lnTo>
                      <a:lnTo>
                        <a:pt x="707" y="696"/>
                      </a:lnTo>
                      <a:lnTo>
                        <a:pt x="741" y="728"/>
                      </a:lnTo>
                      <a:lnTo>
                        <a:pt x="758" y="760"/>
                      </a:lnTo>
                      <a:lnTo>
                        <a:pt x="682" y="776"/>
                      </a:lnTo>
                      <a:lnTo>
                        <a:pt x="657" y="800"/>
                      </a:lnTo>
                      <a:lnTo>
                        <a:pt x="674" y="824"/>
                      </a:lnTo>
                      <a:lnTo>
                        <a:pt x="657" y="888"/>
                      </a:lnTo>
                      <a:lnTo>
                        <a:pt x="640" y="912"/>
                      </a:lnTo>
                      <a:lnTo>
                        <a:pt x="674" y="928"/>
                      </a:lnTo>
                      <a:lnTo>
                        <a:pt x="724" y="904"/>
                      </a:lnTo>
                      <a:lnTo>
                        <a:pt x="766" y="904"/>
                      </a:lnTo>
                      <a:lnTo>
                        <a:pt x="766" y="872"/>
                      </a:lnTo>
                      <a:lnTo>
                        <a:pt x="808" y="768"/>
                      </a:lnTo>
                      <a:lnTo>
                        <a:pt x="834" y="736"/>
                      </a:lnTo>
                      <a:lnTo>
                        <a:pt x="867" y="704"/>
                      </a:lnTo>
                      <a:lnTo>
                        <a:pt x="918" y="680"/>
                      </a:lnTo>
                      <a:lnTo>
                        <a:pt x="969" y="688"/>
                      </a:lnTo>
                      <a:lnTo>
                        <a:pt x="969" y="104"/>
                      </a:lnTo>
                      <a:lnTo>
                        <a:pt x="935" y="104"/>
                      </a:lnTo>
                      <a:close/>
                    </a:path>
                  </a:pathLst>
                </a:custGeom>
                <a:solidFill>
                  <a:srgbClr val="4E85AD"/>
                </a:solidFill>
                <a:ln w="12700">
                  <a:solidFill>
                    <a:srgbClr val="4E85AD"/>
                  </a:solidFill>
                  <a:prstDash val="solid"/>
                  <a:round/>
                  <a:headEnd/>
                  <a:tailEnd/>
                </a:ln>
                <a:extLst/>
              </p:spPr>
              <p:txBody>
                <a:bodyPr/>
                <a:lstStyle/>
                <a:p>
                  <a:pPr>
                    <a:defRPr/>
                  </a:pPr>
                  <a:endParaRPr lang="en-GB" sz="2400" b="1" kern="0">
                    <a:solidFill>
                      <a:srgbClr val="000000"/>
                    </a:solidFill>
                    <a:latin typeface="Calibri" panose="020F0502020204030204"/>
                  </a:endParaRPr>
                </a:p>
              </p:txBody>
            </p:sp>
            <p:sp>
              <p:nvSpPr>
                <p:cNvPr id="270" name="Freeform 92"/>
                <p:cNvSpPr>
                  <a:spLocks/>
                </p:cNvSpPr>
                <p:nvPr/>
              </p:nvSpPr>
              <p:spPr bwMode="auto">
                <a:xfrm>
                  <a:off x="7457506" y="1618213"/>
                  <a:ext cx="1116000" cy="924010"/>
                </a:xfrm>
                <a:custGeom>
                  <a:avLst/>
                  <a:gdLst>
                    <a:gd name="T0" fmla="*/ 657 w 725"/>
                    <a:gd name="T1" fmla="*/ 320 h 600"/>
                    <a:gd name="T2" fmla="*/ 641 w 725"/>
                    <a:gd name="T3" fmla="*/ 280 h 600"/>
                    <a:gd name="T4" fmla="*/ 708 w 725"/>
                    <a:gd name="T5" fmla="*/ 256 h 600"/>
                    <a:gd name="T6" fmla="*/ 700 w 725"/>
                    <a:gd name="T7" fmla="*/ 208 h 600"/>
                    <a:gd name="T8" fmla="*/ 624 w 725"/>
                    <a:gd name="T9" fmla="*/ 168 h 600"/>
                    <a:gd name="T10" fmla="*/ 548 w 725"/>
                    <a:gd name="T11" fmla="*/ 136 h 600"/>
                    <a:gd name="T12" fmla="*/ 514 w 725"/>
                    <a:gd name="T13" fmla="*/ 104 h 600"/>
                    <a:gd name="T14" fmla="*/ 506 w 725"/>
                    <a:gd name="T15" fmla="*/ 40 h 600"/>
                    <a:gd name="T16" fmla="*/ 438 w 725"/>
                    <a:gd name="T17" fmla="*/ 8 h 600"/>
                    <a:gd name="T18" fmla="*/ 379 w 725"/>
                    <a:gd name="T19" fmla="*/ 16 h 600"/>
                    <a:gd name="T20" fmla="*/ 329 w 725"/>
                    <a:gd name="T21" fmla="*/ 16 h 600"/>
                    <a:gd name="T22" fmla="*/ 278 w 725"/>
                    <a:gd name="T23" fmla="*/ 0 h 600"/>
                    <a:gd name="T24" fmla="*/ 202 w 725"/>
                    <a:gd name="T25" fmla="*/ 64 h 600"/>
                    <a:gd name="T26" fmla="*/ 186 w 725"/>
                    <a:gd name="T27" fmla="*/ 88 h 600"/>
                    <a:gd name="T28" fmla="*/ 211 w 725"/>
                    <a:gd name="T29" fmla="*/ 128 h 600"/>
                    <a:gd name="T30" fmla="*/ 177 w 725"/>
                    <a:gd name="T31" fmla="*/ 152 h 600"/>
                    <a:gd name="T32" fmla="*/ 143 w 725"/>
                    <a:gd name="T33" fmla="*/ 184 h 600"/>
                    <a:gd name="T34" fmla="*/ 143 w 725"/>
                    <a:gd name="T35" fmla="*/ 248 h 600"/>
                    <a:gd name="T36" fmla="*/ 135 w 725"/>
                    <a:gd name="T37" fmla="*/ 272 h 600"/>
                    <a:gd name="T38" fmla="*/ 76 w 725"/>
                    <a:gd name="T39" fmla="*/ 296 h 600"/>
                    <a:gd name="T40" fmla="*/ 68 w 725"/>
                    <a:gd name="T41" fmla="*/ 328 h 600"/>
                    <a:gd name="T42" fmla="*/ 0 w 725"/>
                    <a:gd name="T43" fmla="*/ 344 h 600"/>
                    <a:gd name="T44" fmla="*/ 59 w 725"/>
                    <a:gd name="T45" fmla="*/ 464 h 600"/>
                    <a:gd name="T46" fmla="*/ 17 w 725"/>
                    <a:gd name="T47" fmla="*/ 536 h 600"/>
                    <a:gd name="T48" fmla="*/ 59 w 725"/>
                    <a:gd name="T49" fmla="*/ 600 h 600"/>
                    <a:gd name="T50" fmla="*/ 110 w 725"/>
                    <a:gd name="T51" fmla="*/ 576 h 600"/>
                    <a:gd name="T52" fmla="*/ 211 w 725"/>
                    <a:gd name="T53" fmla="*/ 544 h 600"/>
                    <a:gd name="T54" fmla="*/ 362 w 725"/>
                    <a:gd name="T55" fmla="*/ 528 h 600"/>
                    <a:gd name="T56" fmla="*/ 421 w 725"/>
                    <a:gd name="T57" fmla="*/ 528 h 600"/>
                    <a:gd name="T58" fmla="*/ 489 w 725"/>
                    <a:gd name="T59" fmla="*/ 544 h 600"/>
                    <a:gd name="T60" fmla="*/ 539 w 725"/>
                    <a:gd name="T61" fmla="*/ 528 h 600"/>
                    <a:gd name="T62" fmla="*/ 632 w 725"/>
                    <a:gd name="T63" fmla="*/ 520 h 600"/>
                    <a:gd name="T64" fmla="*/ 641 w 725"/>
                    <a:gd name="T65" fmla="*/ 424 h 600"/>
                    <a:gd name="T66" fmla="*/ 674 w 725"/>
                    <a:gd name="T67" fmla="*/ 368 h 60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25" h="600">
                      <a:moveTo>
                        <a:pt x="657" y="344"/>
                      </a:moveTo>
                      <a:lnTo>
                        <a:pt x="657" y="320"/>
                      </a:lnTo>
                      <a:lnTo>
                        <a:pt x="632" y="304"/>
                      </a:lnTo>
                      <a:lnTo>
                        <a:pt x="641" y="280"/>
                      </a:lnTo>
                      <a:lnTo>
                        <a:pt x="691" y="272"/>
                      </a:lnTo>
                      <a:lnTo>
                        <a:pt x="708" y="256"/>
                      </a:lnTo>
                      <a:lnTo>
                        <a:pt x="725" y="232"/>
                      </a:lnTo>
                      <a:lnTo>
                        <a:pt x="700" y="208"/>
                      </a:lnTo>
                      <a:lnTo>
                        <a:pt x="632" y="192"/>
                      </a:lnTo>
                      <a:lnTo>
                        <a:pt x="624" y="168"/>
                      </a:lnTo>
                      <a:lnTo>
                        <a:pt x="582" y="160"/>
                      </a:lnTo>
                      <a:lnTo>
                        <a:pt x="548" y="136"/>
                      </a:lnTo>
                      <a:lnTo>
                        <a:pt x="548" y="120"/>
                      </a:lnTo>
                      <a:lnTo>
                        <a:pt x="514" y="104"/>
                      </a:lnTo>
                      <a:lnTo>
                        <a:pt x="514" y="72"/>
                      </a:lnTo>
                      <a:lnTo>
                        <a:pt x="506" y="40"/>
                      </a:lnTo>
                      <a:lnTo>
                        <a:pt x="472" y="16"/>
                      </a:lnTo>
                      <a:lnTo>
                        <a:pt x="438" y="8"/>
                      </a:lnTo>
                      <a:lnTo>
                        <a:pt x="396" y="32"/>
                      </a:lnTo>
                      <a:lnTo>
                        <a:pt x="379" y="16"/>
                      </a:lnTo>
                      <a:lnTo>
                        <a:pt x="346" y="8"/>
                      </a:lnTo>
                      <a:lnTo>
                        <a:pt x="329" y="16"/>
                      </a:lnTo>
                      <a:lnTo>
                        <a:pt x="303" y="0"/>
                      </a:lnTo>
                      <a:lnTo>
                        <a:pt x="278" y="0"/>
                      </a:lnTo>
                      <a:lnTo>
                        <a:pt x="245" y="64"/>
                      </a:lnTo>
                      <a:lnTo>
                        <a:pt x="202" y="64"/>
                      </a:lnTo>
                      <a:lnTo>
                        <a:pt x="177" y="80"/>
                      </a:lnTo>
                      <a:lnTo>
                        <a:pt x="186" y="88"/>
                      </a:lnTo>
                      <a:lnTo>
                        <a:pt x="186" y="120"/>
                      </a:lnTo>
                      <a:lnTo>
                        <a:pt x="211" y="128"/>
                      </a:lnTo>
                      <a:lnTo>
                        <a:pt x="202" y="144"/>
                      </a:lnTo>
                      <a:lnTo>
                        <a:pt x="177" y="152"/>
                      </a:lnTo>
                      <a:lnTo>
                        <a:pt x="169" y="176"/>
                      </a:lnTo>
                      <a:lnTo>
                        <a:pt x="143" y="184"/>
                      </a:lnTo>
                      <a:lnTo>
                        <a:pt x="143" y="216"/>
                      </a:lnTo>
                      <a:lnTo>
                        <a:pt x="143" y="248"/>
                      </a:lnTo>
                      <a:lnTo>
                        <a:pt x="160" y="280"/>
                      </a:lnTo>
                      <a:lnTo>
                        <a:pt x="135" y="272"/>
                      </a:lnTo>
                      <a:lnTo>
                        <a:pt x="110" y="288"/>
                      </a:lnTo>
                      <a:lnTo>
                        <a:pt x="76" y="296"/>
                      </a:lnTo>
                      <a:lnTo>
                        <a:pt x="84" y="320"/>
                      </a:lnTo>
                      <a:lnTo>
                        <a:pt x="68" y="328"/>
                      </a:lnTo>
                      <a:lnTo>
                        <a:pt x="34" y="320"/>
                      </a:lnTo>
                      <a:lnTo>
                        <a:pt x="0" y="344"/>
                      </a:lnTo>
                      <a:lnTo>
                        <a:pt x="17" y="384"/>
                      </a:lnTo>
                      <a:lnTo>
                        <a:pt x="59" y="464"/>
                      </a:lnTo>
                      <a:lnTo>
                        <a:pt x="17" y="512"/>
                      </a:lnTo>
                      <a:lnTo>
                        <a:pt x="17" y="536"/>
                      </a:lnTo>
                      <a:lnTo>
                        <a:pt x="51" y="544"/>
                      </a:lnTo>
                      <a:lnTo>
                        <a:pt x="59" y="600"/>
                      </a:lnTo>
                      <a:lnTo>
                        <a:pt x="93" y="600"/>
                      </a:lnTo>
                      <a:lnTo>
                        <a:pt x="110" y="576"/>
                      </a:lnTo>
                      <a:lnTo>
                        <a:pt x="152" y="552"/>
                      </a:lnTo>
                      <a:lnTo>
                        <a:pt x="211" y="544"/>
                      </a:lnTo>
                      <a:lnTo>
                        <a:pt x="303" y="536"/>
                      </a:lnTo>
                      <a:lnTo>
                        <a:pt x="362" y="528"/>
                      </a:lnTo>
                      <a:lnTo>
                        <a:pt x="396" y="552"/>
                      </a:lnTo>
                      <a:lnTo>
                        <a:pt x="421" y="528"/>
                      </a:lnTo>
                      <a:lnTo>
                        <a:pt x="455" y="528"/>
                      </a:lnTo>
                      <a:lnTo>
                        <a:pt x="489" y="544"/>
                      </a:lnTo>
                      <a:lnTo>
                        <a:pt x="514" y="512"/>
                      </a:lnTo>
                      <a:lnTo>
                        <a:pt x="539" y="528"/>
                      </a:lnTo>
                      <a:lnTo>
                        <a:pt x="582" y="504"/>
                      </a:lnTo>
                      <a:lnTo>
                        <a:pt x="632" y="520"/>
                      </a:lnTo>
                      <a:lnTo>
                        <a:pt x="624" y="488"/>
                      </a:lnTo>
                      <a:lnTo>
                        <a:pt x="641" y="424"/>
                      </a:lnTo>
                      <a:lnTo>
                        <a:pt x="700" y="400"/>
                      </a:lnTo>
                      <a:lnTo>
                        <a:pt x="674" y="368"/>
                      </a:lnTo>
                      <a:lnTo>
                        <a:pt x="657" y="344"/>
                      </a:lnTo>
                      <a:close/>
                    </a:path>
                  </a:pathLst>
                </a:custGeom>
                <a:solidFill>
                  <a:srgbClr val="4E85AD"/>
                </a:solidFill>
                <a:ln w="12700">
                  <a:solidFill>
                    <a:srgbClr val="4E85AD"/>
                  </a:solidFill>
                  <a:round/>
                  <a:headEnd/>
                  <a:tailEnd/>
                </a:ln>
                <a:extLst/>
              </p:spPr>
              <p:txBody>
                <a:bodyPr/>
                <a:lstStyle/>
                <a:p>
                  <a:pPr>
                    <a:defRPr/>
                  </a:pPr>
                  <a:endParaRPr lang="en-GB" sz="2400" b="1" kern="0">
                    <a:solidFill>
                      <a:srgbClr val="000000"/>
                    </a:solidFill>
                    <a:latin typeface="Calibri" panose="020F0502020204030204"/>
                  </a:endParaRPr>
                </a:p>
              </p:txBody>
            </p:sp>
          </p:grpSp>
          <p:sp>
            <p:nvSpPr>
              <p:cNvPr id="241" name="Rettangolo 240"/>
              <p:cNvSpPr/>
              <p:nvPr/>
            </p:nvSpPr>
            <p:spPr>
              <a:xfrm>
                <a:off x="7729413" y="5151186"/>
                <a:ext cx="1289343" cy="424535"/>
              </a:xfrm>
              <a:prstGeom prst="rect">
                <a:avLst/>
              </a:prstGeom>
              <a:noFill/>
              <a:ln w="12700" cap="flat" cmpd="sng" algn="ctr">
                <a:noFill/>
                <a:prstDash val="solid"/>
                <a:miter lim="800000"/>
              </a:ln>
              <a:effectLst/>
            </p:spPr>
            <p:txBody>
              <a:bodyPr rtlCol="0" anchor="ctr"/>
              <a:lstStyle/>
              <a:p>
                <a:pPr algn="ctr">
                  <a:defRPr/>
                </a:pPr>
                <a:r>
                  <a:rPr lang="en-US" kern="0" dirty="0">
                    <a:solidFill>
                      <a:prstClr val="white"/>
                    </a:solidFill>
                    <a:latin typeface="Calibri" panose="020F0502020204030204"/>
                  </a:rPr>
                  <a:t>EUSAIR</a:t>
                </a:r>
              </a:p>
            </p:txBody>
          </p:sp>
        </p:grpSp>
      </p:grpSp>
      <p:grpSp>
        <p:nvGrpSpPr>
          <p:cNvPr id="306" name="Gruppo 305"/>
          <p:cNvGrpSpPr>
            <a:grpSpLocks noChangeAspect="1"/>
          </p:cNvGrpSpPr>
          <p:nvPr/>
        </p:nvGrpSpPr>
        <p:grpSpPr>
          <a:xfrm>
            <a:off x="4744800" y="1080002"/>
            <a:ext cx="4200754" cy="5039999"/>
            <a:chOff x="6657090" y="-66505"/>
            <a:chExt cx="3549861" cy="4259058"/>
          </a:xfrm>
        </p:grpSpPr>
        <p:grpSp>
          <p:nvGrpSpPr>
            <p:cNvPr id="307" name="Gruppo 306"/>
            <p:cNvGrpSpPr/>
            <p:nvPr/>
          </p:nvGrpSpPr>
          <p:grpSpPr>
            <a:xfrm>
              <a:off x="6657090" y="-66505"/>
              <a:ext cx="3549861" cy="4259058"/>
              <a:chOff x="5225723" y="-141826"/>
              <a:chExt cx="3549861" cy="4259058"/>
            </a:xfrm>
          </p:grpSpPr>
          <p:grpSp>
            <p:nvGrpSpPr>
              <p:cNvPr id="309" name="Gruppo 308"/>
              <p:cNvGrpSpPr/>
              <p:nvPr/>
            </p:nvGrpSpPr>
            <p:grpSpPr>
              <a:xfrm>
                <a:off x="5225723" y="-141826"/>
                <a:ext cx="3549861" cy="4259058"/>
                <a:chOff x="5405186" y="1618213"/>
                <a:chExt cx="3549861" cy="3769551"/>
              </a:xfrm>
            </p:grpSpPr>
            <p:sp>
              <p:nvSpPr>
                <p:cNvPr id="311" name="Freeform 20"/>
                <p:cNvSpPr>
                  <a:spLocks/>
                </p:cNvSpPr>
                <p:nvPr/>
              </p:nvSpPr>
              <p:spPr bwMode="auto">
                <a:xfrm>
                  <a:off x="6286970" y="5072625"/>
                  <a:ext cx="496950" cy="315139"/>
                </a:xfrm>
                <a:custGeom>
                  <a:avLst/>
                  <a:gdLst>
                    <a:gd name="T0" fmla="*/ 0 w 328"/>
                    <a:gd name="T1" fmla="*/ 80 h 208"/>
                    <a:gd name="T2" fmla="*/ 0 w 328"/>
                    <a:gd name="T3" fmla="*/ 56 h 208"/>
                    <a:gd name="T4" fmla="*/ 25 w 328"/>
                    <a:gd name="T5" fmla="*/ 32 h 208"/>
                    <a:gd name="T6" fmla="*/ 50 w 328"/>
                    <a:gd name="T7" fmla="*/ 48 h 208"/>
                    <a:gd name="T8" fmla="*/ 67 w 328"/>
                    <a:gd name="T9" fmla="*/ 32 h 208"/>
                    <a:gd name="T10" fmla="*/ 92 w 328"/>
                    <a:gd name="T11" fmla="*/ 24 h 208"/>
                    <a:gd name="T12" fmla="*/ 101 w 328"/>
                    <a:gd name="T13" fmla="*/ 32 h 208"/>
                    <a:gd name="T14" fmla="*/ 117 w 328"/>
                    <a:gd name="T15" fmla="*/ 40 h 208"/>
                    <a:gd name="T16" fmla="*/ 134 w 328"/>
                    <a:gd name="T17" fmla="*/ 48 h 208"/>
                    <a:gd name="T18" fmla="*/ 160 w 328"/>
                    <a:gd name="T19" fmla="*/ 40 h 208"/>
                    <a:gd name="T20" fmla="*/ 210 w 328"/>
                    <a:gd name="T21" fmla="*/ 40 h 208"/>
                    <a:gd name="T22" fmla="*/ 235 w 328"/>
                    <a:gd name="T23" fmla="*/ 32 h 208"/>
                    <a:gd name="T24" fmla="*/ 252 w 328"/>
                    <a:gd name="T25" fmla="*/ 16 h 208"/>
                    <a:gd name="T26" fmla="*/ 261 w 328"/>
                    <a:gd name="T27" fmla="*/ 16 h 208"/>
                    <a:gd name="T28" fmla="*/ 286 w 328"/>
                    <a:gd name="T29" fmla="*/ 24 h 208"/>
                    <a:gd name="T30" fmla="*/ 294 w 328"/>
                    <a:gd name="T31" fmla="*/ 8 h 208"/>
                    <a:gd name="T32" fmla="*/ 320 w 328"/>
                    <a:gd name="T33" fmla="*/ 0 h 208"/>
                    <a:gd name="T34" fmla="*/ 328 w 328"/>
                    <a:gd name="T35" fmla="*/ 16 h 208"/>
                    <a:gd name="T36" fmla="*/ 311 w 328"/>
                    <a:gd name="T37" fmla="*/ 56 h 208"/>
                    <a:gd name="T38" fmla="*/ 303 w 328"/>
                    <a:gd name="T39" fmla="*/ 80 h 208"/>
                    <a:gd name="T40" fmla="*/ 286 w 328"/>
                    <a:gd name="T41" fmla="*/ 104 h 208"/>
                    <a:gd name="T42" fmla="*/ 286 w 328"/>
                    <a:gd name="T43" fmla="*/ 112 h 208"/>
                    <a:gd name="T44" fmla="*/ 303 w 328"/>
                    <a:gd name="T45" fmla="*/ 128 h 208"/>
                    <a:gd name="T46" fmla="*/ 320 w 328"/>
                    <a:gd name="T47" fmla="*/ 160 h 208"/>
                    <a:gd name="T48" fmla="*/ 303 w 328"/>
                    <a:gd name="T49" fmla="*/ 176 h 208"/>
                    <a:gd name="T50" fmla="*/ 303 w 328"/>
                    <a:gd name="T51" fmla="*/ 208 h 208"/>
                    <a:gd name="T52" fmla="*/ 269 w 328"/>
                    <a:gd name="T53" fmla="*/ 200 h 208"/>
                    <a:gd name="T54" fmla="*/ 227 w 328"/>
                    <a:gd name="T55" fmla="*/ 192 h 208"/>
                    <a:gd name="T56" fmla="*/ 202 w 328"/>
                    <a:gd name="T57" fmla="*/ 152 h 208"/>
                    <a:gd name="T58" fmla="*/ 168 w 328"/>
                    <a:gd name="T59" fmla="*/ 160 h 208"/>
                    <a:gd name="T60" fmla="*/ 143 w 328"/>
                    <a:gd name="T61" fmla="*/ 144 h 208"/>
                    <a:gd name="T62" fmla="*/ 126 w 328"/>
                    <a:gd name="T63" fmla="*/ 128 h 208"/>
                    <a:gd name="T64" fmla="*/ 109 w 328"/>
                    <a:gd name="T65" fmla="*/ 128 h 208"/>
                    <a:gd name="T66" fmla="*/ 84 w 328"/>
                    <a:gd name="T67" fmla="*/ 112 h 208"/>
                    <a:gd name="T68" fmla="*/ 67 w 328"/>
                    <a:gd name="T69" fmla="*/ 112 h 208"/>
                    <a:gd name="T70" fmla="*/ 50 w 328"/>
                    <a:gd name="T71" fmla="*/ 96 h 208"/>
                    <a:gd name="T72" fmla="*/ 25 w 328"/>
                    <a:gd name="T73" fmla="*/ 104 h 208"/>
                    <a:gd name="T74" fmla="*/ 0 w 328"/>
                    <a:gd name="T75" fmla="*/ 80 h 20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28" h="208">
                      <a:moveTo>
                        <a:pt x="0" y="80"/>
                      </a:moveTo>
                      <a:lnTo>
                        <a:pt x="0" y="56"/>
                      </a:lnTo>
                      <a:lnTo>
                        <a:pt x="25" y="32"/>
                      </a:lnTo>
                      <a:lnTo>
                        <a:pt x="50" y="48"/>
                      </a:lnTo>
                      <a:lnTo>
                        <a:pt x="67" y="32"/>
                      </a:lnTo>
                      <a:lnTo>
                        <a:pt x="92" y="24"/>
                      </a:lnTo>
                      <a:lnTo>
                        <a:pt x="101" y="32"/>
                      </a:lnTo>
                      <a:lnTo>
                        <a:pt x="117" y="40"/>
                      </a:lnTo>
                      <a:lnTo>
                        <a:pt x="134" y="48"/>
                      </a:lnTo>
                      <a:lnTo>
                        <a:pt x="160" y="40"/>
                      </a:lnTo>
                      <a:lnTo>
                        <a:pt x="210" y="40"/>
                      </a:lnTo>
                      <a:lnTo>
                        <a:pt x="235" y="32"/>
                      </a:lnTo>
                      <a:lnTo>
                        <a:pt x="252" y="16"/>
                      </a:lnTo>
                      <a:lnTo>
                        <a:pt x="261" y="16"/>
                      </a:lnTo>
                      <a:lnTo>
                        <a:pt x="286" y="24"/>
                      </a:lnTo>
                      <a:lnTo>
                        <a:pt x="294" y="8"/>
                      </a:lnTo>
                      <a:lnTo>
                        <a:pt x="320" y="0"/>
                      </a:lnTo>
                      <a:lnTo>
                        <a:pt x="328" y="16"/>
                      </a:lnTo>
                      <a:lnTo>
                        <a:pt x="311" y="56"/>
                      </a:lnTo>
                      <a:lnTo>
                        <a:pt x="303" y="80"/>
                      </a:lnTo>
                      <a:lnTo>
                        <a:pt x="286" y="104"/>
                      </a:lnTo>
                      <a:lnTo>
                        <a:pt x="286" y="112"/>
                      </a:lnTo>
                      <a:lnTo>
                        <a:pt x="303" y="128"/>
                      </a:lnTo>
                      <a:lnTo>
                        <a:pt x="320" y="160"/>
                      </a:lnTo>
                      <a:lnTo>
                        <a:pt x="303" y="176"/>
                      </a:lnTo>
                      <a:lnTo>
                        <a:pt x="303" y="208"/>
                      </a:lnTo>
                      <a:lnTo>
                        <a:pt x="269" y="200"/>
                      </a:lnTo>
                      <a:lnTo>
                        <a:pt x="227" y="192"/>
                      </a:lnTo>
                      <a:lnTo>
                        <a:pt x="202" y="152"/>
                      </a:lnTo>
                      <a:lnTo>
                        <a:pt x="168" y="160"/>
                      </a:lnTo>
                      <a:lnTo>
                        <a:pt x="143" y="144"/>
                      </a:lnTo>
                      <a:lnTo>
                        <a:pt x="126" y="128"/>
                      </a:lnTo>
                      <a:lnTo>
                        <a:pt x="109" y="128"/>
                      </a:lnTo>
                      <a:lnTo>
                        <a:pt x="84" y="112"/>
                      </a:lnTo>
                      <a:lnTo>
                        <a:pt x="67" y="112"/>
                      </a:lnTo>
                      <a:lnTo>
                        <a:pt x="50" y="96"/>
                      </a:lnTo>
                      <a:lnTo>
                        <a:pt x="25" y="104"/>
                      </a:lnTo>
                      <a:lnTo>
                        <a:pt x="0" y="80"/>
                      </a:lnTo>
                      <a:close/>
                    </a:path>
                  </a:pathLst>
                </a:custGeom>
                <a:solidFill>
                  <a:srgbClr val="0969A6"/>
                </a:solidFill>
                <a:ln w="28575">
                  <a:noFill/>
                  <a:round/>
                  <a:headEnd/>
                  <a:tailEnd/>
                </a:ln>
                <a:extLst/>
              </p:spPr>
              <p:txBody>
                <a:bodyPr/>
                <a:lstStyle/>
                <a:p>
                  <a:pPr>
                    <a:defRPr/>
                  </a:pPr>
                  <a:endParaRPr lang="en-GB" sz="2400" b="1" kern="0">
                    <a:solidFill>
                      <a:srgbClr val="000000"/>
                    </a:solidFill>
                    <a:latin typeface="Calibri" panose="020F0502020204030204"/>
                  </a:endParaRPr>
                </a:p>
              </p:txBody>
            </p:sp>
            <p:sp>
              <p:nvSpPr>
                <p:cNvPr id="313" name="Freeform 33"/>
                <p:cNvSpPr>
                  <a:spLocks/>
                </p:cNvSpPr>
                <p:nvPr/>
              </p:nvSpPr>
              <p:spPr bwMode="auto">
                <a:xfrm>
                  <a:off x="5405186" y="3496929"/>
                  <a:ext cx="1787809" cy="1636300"/>
                </a:xfrm>
                <a:custGeom>
                  <a:avLst/>
                  <a:gdLst>
                    <a:gd name="T0" fmla="*/ 1121 w 1180"/>
                    <a:gd name="T1" fmla="*/ 728 h 1080"/>
                    <a:gd name="T2" fmla="*/ 1003 w 1180"/>
                    <a:gd name="T3" fmla="*/ 672 h 1080"/>
                    <a:gd name="T4" fmla="*/ 935 w 1180"/>
                    <a:gd name="T5" fmla="*/ 616 h 1080"/>
                    <a:gd name="T6" fmla="*/ 902 w 1180"/>
                    <a:gd name="T7" fmla="*/ 584 h 1080"/>
                    <a:gd name="T8" fmla="*/ 817 w 1180"/>
                    <a:gd name="T9" fmla="*/ 592 h 1080"/>
                    <a:gd name="T10" fmla="*/ 733 w 1180"/>
                    <a:gd name="T11" fmla="*/ 528 h 1080"/>
                    <a:gd name="T12" fmla="*/ 683 w 1180"/>
                    <a:gd name="T13" fmla="*/ 448 h 1080"/>
                    <a:gd name="T14" fmla="*/ 556 w 1180"/>
                    <a:gd name="T15" fmla="*/ 344 h 1080"/>
                    <a:gd name="T16" fmla="*/ 523 w 1180"/>
                    <a:gd name="T17" fmla="*/ 280 h 1080"/>
                    <a:gd name="T18" fmla="*/ 548 w 1180"/>
                    <a:gd name="T19" fmla="*/ 240 h 1080"/>
                    <a:gd name="T20" fmla="*/ 531 w 1180"/>
                    <a:gd name="T21" fmla="*/ 216 h 1080"/>
                    <a:gd name="T22" fmla="*/ 556 w 1180"/>
                    <a:gd name="T23" fmla="*/ 184 h 1080"/>
                    <a:gd name="T24" fmla="*/ 649 w 1180"/>
                    <a:gd name="T25" fmla="*/ 144 h 1080"/>
                    <a:gd name="T26" fmla="*/ 649 w 1180"/>
                    <a:gd name="T27" fmla="*/ 56 h 1080"/>
                    <a:gd name="T28" fmla="*/ 514 w 1180"/>
                    <a:gd name="T29" fmla="*/ 0 h 1080"/>
                    <a:gd name="T30" fmla="*/ 405 w 1180"/>
                    <a:gd name="T31" fmla="*/ 40 h 1080"/>
                    <a:gd name="T32" fmla="*/ 354 w 1180"/>
                    <a:gd name="T33" fmla="*/ 64 h 1080"/>
                    <a:gd name="T34" fmla="*/ 295 w 1180"/>
                    <a:gd name="T35" fmla="*/ 80 h 1080"/>
                    <a:gd name="T36" fmla="*/ 228 w 1180"/>
                    <a:gd name="T37" fmla="*/ 152 h 1080"/>
                    <a:gd name="T38" fmla="*/ 118 w 1180"/>
                    <a:gd name="T39" fmla="*/ 136 h 1080"/>
                    <a:gd name="T40" fmla="*/ 42 w 1180"/>
                    <a:gd name="T41" fmla="*/ 208 h 1080"/>
                    <a:gd name="T42" fmla="*/ 25 w 1180"/>
                    <a:gd name="T43" fmla="*/ 272 h 1080"/>
                    <a:gd name="T44" fmla="*/ 93 w 1180"/>
                    <a:gd name="T45" fmla="*/ 352 h 1080"/>
                    <a:gd name="T46" fmla="*/ 93 w 1180"/>
                    <a:gd name="T47" fmla="*/ 392 h 1080"/>
                    <a:gd name="T48" fmla="*/ 160 w 1180"/>
                    <a:gd name="T49" fmla="*/ 344 h 1080"/>
                    <a:gd name="T50" fmla="*/ 202 w 1180"/>
                    <a:gd name="T51" fmla="*/ 320 h 1080"/>
                    <a:gd name="T52" fmla="*/ 261 w 1180"/>
                    <a:gd name="T53" fmla="*/ 352 h 1080"/>
                    <a:gd name="T54" fmla="*/ 312 w 1180"/>
                    <a:gd name="T55" fmla="*/ 368 h 1080"/>
                    <a:gd name="T56" fmla="*/ 337 w 1180"/>
                    <a:gd name="T57" fmla="*/ 424 h 1080"/>
                    <a:gd name="T58" fmla="*/ 371 w 1180"/>
                    <a:gd name="T59" fmla="*/ 496 h 1080"/>
                    <a:gd name="T60" fmla="*/ 430 w 1180"/>
                    <a:gd name="T61" fmla="*/ 552 h 1080"/>
                    <a:gd name="T62" fmla="*/ 497 w 1180"/>
                    <a:gd name="T63" fmla="*/ 592 h 1080"/>
                    <a:gd name="T64" fmla="*/ 607 w 1180"/>
                    <a:gd name="T65" fmla="*/ 680 h 1080"/>
                    <a:gd name="T66" fmla="*/ 649 w 1180"/>
                    <a:gd name="T67" fmla="*/ 688 h 1080"/>
                    <a:gd name="T68" fmla="*/ 742 w 1180"/>
                    <a:gd name="T69" fmla="*/ 744 h 1080"/>
                    <a:gd name="T70" fmla="*/ 775 w 1180"/>
                    <a:gd name="T71" fmla="*/ 752 h 1080"/>
                    <a:gd name="T72" fmla="*/ 809 w 1180"/>
                    <a:gd name="T73" fmla="*/ 768 h 1080"/>
                    <a:gd name="T74" fmla="*/ 851 w 1180"/>
                    <a:gd name="T75" fmla="*/ 824 h 1080"/>
                    <a:gd name="T76" fmla="*/ 927 w 1180"/>
                    <a:gd name="T77" fmla="*/ 856 h 1080"/>
                    <a:gd name="T78" fmla="*/ 978 w 1180"/>
                    <a:gd name="T79" fmla="*/ 984 h 1080"/>
                    <a:gd name="T80" fmla="*/ 935 w 1180"/>
                    <a:gd name="T81" fmla="*/ 1000 h 1080"/>
                    <a:gd name="T82" fmla="*/ 927 w 1180"/>
                    <a:gd name="T83" fmla="*/ 1040 h 1080"/>
                    <a:gd name="T84" fmla="*/ 935 w 1180"/>
                    <a:gd name="T85" fmla="*/ 1072 h 1080"/>
                    <a:gd name="T86" fmla="*/ 978 w 1180"/>
                    <a:gd name="T87" fmla="*/ 1072 h 1080"/>
                    <a:gd name="T88" fmla="*/ 1011 w 1180"/>
                    <a:gd name="T89" fmla="*/ 1000 h 1080"/>
                    <a:gd name="T90" fmla="*/ 1070 w 1180"/>
                    <a:gd name="T91" fmla="*/ 952 h 1080"/>
                    <a:gd name="T92" fmla="*/ 1053 w 1180"/>
                    <a:gd name="T93" fmla="*/ 888 h 1080"/>
                    <a:gd name="T94" fmla="*/ 1003 w 1180"/>
                    <a:gd name="T95" fmla="*/ 864 h 1080"/>
                    <a:gd name="T96" fmla="*/ 1011 w 1180"/>
                    <a:gd name="T97" fmla="*/ 800 h 1080"/>
                    <a:gd name="T98" fmla="*/ 1045 w 1180"/>
                    <a:gd name="T99" fmla="*/ 768 h 1080"/>
                    <a:gd name="T100" fmla="*/ 1146 w 1180"/>
                    <a:gd name="T101" fmla="*/ 792 h 1080"/>
                    <a:gd name="T102" fmla="*/ 1180 w 1180"/>
                    <a:gd name="T103" fmla="*/ 784 h 1080"/>
                    <a:gd name="T104" fmla="*/ 1155 w 1180"/>
                    <a:gd name="T105" fmla="*/ 752 h 108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180" h="1080">
                      <a:moveTo>
                        <a:pt x="1155" y="752"/>
                      </a:moveTo>
                      <a:lnTo>
                        <a:pt x="1121" y="728"/>
                      </a:lnTo>
                      <a:lnTo>
                        <a:pt x="1087" y="712"/>
                      </a:lnTo>
                      <a:lnTo>
                        <a:pt x="1003" y="672"/>
                      </a:lnTo>
                      <a:lnTo>
                        <a:pt x="919" y="632"/>
                      </a:lnTo>
                      <a:lnTo>
                        <a:pt x="935" y="616"/>
                      </a:lnTo>
                      <a:lnTo>
                        <a:pt x="927" y="600"/>
                      </a:lnTo>
                      <a:lnTo>
                        <a:pt x="902" y="584"/>
                      </a:lnTo>
                      <a:lnTo>
                        <a:pt x="868" y="592"/>
                      </a:lnTo>
                      <a:lnTo>
                        <a:pt x="817" y="592"/>
                      </a:lnTo>
                      <a:lnTo>
                        <a:pt x="775" y="568"/>
                      </a:lnTo>
                      <a:lnTo>
                        <a:pt x="733" y="528"/>
                      </a:lnTo>
                      <a:lnTo>
                        <a:pt x="708" y="488"/>
                      </a:lnTo>
                      <a:lnTo>
                        <a:pt x="683" y="448"/>
                      </a:lnTo>
                      <a:lnTo>
                        <a:pt x="641" y="408"/>
                      </a:lnTo>
                      <a:lnTo>
                        <a:pt x="556" y="344"/>
                      </a:lnTo>
                      <a:lnTo>
                        <a:pt x="523" y="296"/>
                      </a:lnTo>
                      <a:lnTo>
                        <a:pt x="523" y="280"/>
                      </a:lnTo>
                      <a:lnTo>
                        <a:pt x="539" y="256"/>
                      </a:lnTo>
                      <a:lnTo>
                        <a:pt x="548" y="240"/>
                      </a:lnTo>
                      <a:lnTo>
                        <a:pt x="539" y="224"/>
                      </a:lnTo>
                      <a:lnTo>
                        <a:pt x="531" y="216"/>
                      </a:lnTo>
                      <a:lnTo>
                        <a:pt x="531" y="200"/>
                      </a:lnTo>
                      <a:lnTo>
                        <a:pt x="556" y="184"/>
                      </a:lnTo>
                      <a:lnTo>
                        <a:pt x="641" y="152"/>
                      </a:lnTo>
                      <a:lnTo>
                        <a:pt x="649" y="144"/>
                      </a:lnTo>
                      <a:lnTo>
                        <a:pt x="641" y="88"/>
                      </a:lnTo>
                      <a:lnTo>
                        <a:pt x="649" y="56"/>
                      </a:lnTo>
                      <a:lnTo>
                        <a:pt x="531" y="24"/>
                      </a:lnTo>
                      <a:lnTo>
                        <a:pt x="514" y="0"/>
                      </a:lnTo>
                      <a:lnTo>
                        <a:pt x="438" y="8"/>
                      </a:lnTo>
                      <a:lnTo>
                        <a:pt x="405" y="40"/>
                      </a:lnTo>
                      <a:lnTo>
                        <a:pt x="371" y="32"/>
                      </a:lnTo>
                      <a:lnTo>
                        <a:pt x="354" y="64"/>
                      </a:lnTo>
                      <a:lnTo>
                        <a:pt x="320" y="64"/>
                      </a:lnTo>
                      <a:lnTo>
                        <a:pt x="295" y="80"/>
                      </a:lnTo>
                      <a:lnTo>
                        <a:pt x="253" y="72"/>
                      </a:lnTo>
                      <a:lnTo>
                        <a:pt x="228" y="152"/>
                      </a:lnTo>
                      <a:lnTo>
                        <a:pt x="160" y="72"/>
                      </a:lnTo>
                      <a:lnTo>
                        <a:pt x="118" y="136"/>
                      </a:lnTo>
                      <a:lnTo>
                        <a:pt x="25" y="144"/>
                      </a:lnTo>
                      <a:lnTo>
                        <a:pt x="42" y="208"/>
                      </a:lnTo>
                      <a:lnTo>
                        <a:pt x="0" y="232"/>
                      </a:lnTo>
                      <a:lnTo>
                        <a:pt x="25" y="272"/>
                      </a:lnTo>
                      <a:lnTo>
                        <a:pt x="17" y="320"/>
                      </a:lnTo>
                      <a:lnTo>
                        <a:pt x="93" y="352"/>
                      </a:lnTo>
                      <a:lnTo>
                        <a:pt x="76" y="392"/>
                      </a:lnTo>
                      <a:lnTo>
                        <a:pt x="93" y="392"/>
                      </a:lnTo>
                      <a:lnTo>
                        <a:pt x="135" y="376"/>
                      </a:lnTo>
                      <a:lnTo>
                        <a:pt x="160" y="344"/>
                      </a:lnTo>
                      <a:lnTo>
                        <a:pt x="177" y="328"/>
                      </a:lnTo>
                      <a:lnTo>
                        <a:pt x="202" y="320"/>
                      </a:lnTo>
                      <a:lnTo>
                        <a:pt x="244" y="336"/>
                      </a:lnTo>
                      <a:lnTo>
                        <a:pt x="261" y="352"/>
                      </a:lnTo>
                      <a:lnTo>
                        <a:pt x="278" y="368"/>
                      </a:lnTo>
                      <a:lnTo>
                        <a:pt x="312" y="368"/>
                      </a:lnTo>
                      <a:lnTo>
                        <a:pt x="329" y="384"/>
                      </a:lnTo>
                      <a:lnTo>
                        <a:pt x="337" y="424"/>
                      </a:lnTo>
                      <a:lnTo>
                        <a:pt x="362" y="472"/>
                      </a:lnTo>
                      <a:lnTo>
                        <a:pt x="371" y="496"/>
                      </a:lnTo>
                      <a:lnTo>
                        <a:pt x="396" y="512"/>
                      </a:lnTo>
                      <a:lnTo>
                        <a:pt x="430" y="552"/>
                      </a:lnTo>
                      <a:lnTo>
                        <a:pt x="472" y="576"/>
                      </a:lnTo>
                      <a:lnTo>
                        <a:pt x="497" y="592"/>
                      </a:lnTo>
                      <a:lnTo>
                        <a:pt x="514" y="608"/>
                      </a:lnTo>
                      <a:lnTo>
                        <a:pt x="607" y="680"/>
                      </a:lnTo>
                      <a:lnTo>
                        <a:pt x="624" y="696"/>
                      </a:lnTo>
                      <a:lnTo>
                        <a:pt x="649" y="688"/>
                      </a:lnTo>
                      <a:lnTo>
                        <a:pt x="708" y="712"/>
                      </a:lnTo>
                      <a:lnTo>
                        <a:pt x="742" y="744"/>
                      </a:lnTo>
                      <a:lnTo>
                        <a:pt x="767" y="744"/>
                      </a:lnTo>
                      <a:lnTo>
                        <a:pt x="775" y="752"/>
                      </a:lnTo>
                      <a:lnTo>
                        <a:pt x="775" y="768"/>
                      </a:lnTo>
                      <a:lnTo>
                        <a:pt x="809" y="768"/>
                      </a:lnTo>
                      <a:lnTo>
                        <a:pt x="826" y="800"/>
                      </a:lnTo>
                      <a:lnTo>
                        <a:pt x="851" y="824"/>
                      </a:lnTo>
                      <a:lnTo>
                        <a:pt x="893" y="840"/>
                      </a:lnTo>
                      <a:lnTo>
                        <a:pt x="927" y="856"/>
                      </a:lnTo>
                      <a:lnTo>
                        <a:pt x="944" y="904"/>
                      </a:lnTo>
                      <a:lnTo>
                        <a:pt x="978" y="984"/>
                      </a:lnTo>
                      <a:lnTo>
                        <a:pt x="952" y="984"/>
                      </a:lnTo>
                      <a:lnTo>
                        <a:pt x="935" y="1000"/>
                      </a:lnTo>
                      <a:lnTo>
                        <a:pt x="935" y="1016"/>
                      </a:lnTo>
                      <a:lnTo>
                        <a:pt x="927" y="1040"/>
                      </a:lnTo>
                      <a:lnTo>
                        <a:pt x="919" y="1056"/>
                      </a:lnTo>
                      <a:lnTo>
                        <a:pt x="935" y="1072"/>
                      </a:lnTo>
                      <a:lnTo>
                        <a:pt x="952" y="1080"/>
                      </a:lnTo>
                      <a:lnTo>
                        <a:pt x="978" y="1072"/>
                      </a:lnTo>
                      <a:lnTo>
                        <a:pt x="994" y="1040"/>
                      </a:lnTo>
                      <a:lnTo>
                        <a:pt x="1011" y="1000"/>
                      </a:lnTo>
                      <a:lnTo>
                        <a:pt x="1028" y="960"/>
                      </a:lnTo>
                      <a:lnTo>
                        <a:pt x="1070" y="952"/>
                      </a:lnTo>
                      <a:lnTo>
                        <a:pt x="1070" y="904"/>
                      </a:lnTo>
                      <a:lnTo>
                        <a:pt x="1053" y="888"/>
                      </a:lnTo>
                      <a:lnTo>
                        <a:pt x="1028" y="880"/>
                      </a:lnTo>
                      <a:lnTo>
                        <a:pt x="1003" y="864"/>
                      </a:lnTo>
                      <a:lnTo>
                        <a:pt x="994" y="848"/>
                      </a:lnTo>
                      <a:lnTo>
                        <a:pt x="1011" y="800"/>
                      </a:lnTo>
                      <a:lnTo>
                        <a:pt x="1028" y="776"/>
                      </a:lnTo>
                      <a:lnTo>
                        <a:pt x="1045" y="768"/>
                      </a:lnTo>
                      <a:lnTo>
                        <a:pt x="1104" y="776"/>
                      </a:lnTo>
                      <a:lnTo>
                        <a:pt x="1146" y="792"/>
                      </a:lnTo>
                      <a:lnTo>
                        <a:pt x="1180" y="824"/>
                      </a:lnTo>
                      <a:lnTo>
                        <a:pt x="1180" y="784"/>
                      </a:lnTo>
                      <a:lnTo>
                        <a:pt x="1155" y="752"/>
                      </a:lnTo>
                      <a:close/>
                    </a:path>
                  </a:pathLst>
                </a:custGeom>
                <a:solidFill>
                  <a:srgbClr val="0969A6"/>
                </a:solidFill>
                <a:ln w="28575">
                  <a:noFill/>
                  <a:prstDash val="solid"/>
                  <a:round/>
                  <a:headEnd/>
                  <a:tailEnd/>
                </a:ln>
                <a:extLst/>
              </p:spPr>
              <p:txBody>
                <a:bodyPr/>
                <a:lstStyle/>
                <a:p>
                  <a:pPr>
                    <a:defRPr/>
                  </a:pPr>
                  <a:endParaRPr lang="en-GB" sz="2400" b="1" kern="0">
                    <a:solidFill>
                      <a:srgbClr val="000000"/>
                    </a:solidFill>
                    <a:latin typeface="Calibri" panose="020F0502020204030204"/>
                  </a:endParaRPr>
                </a:p>
              </p:txBody>
            </p:sp>
            <p:sp>
              <p:nvSpPr>
                <p:cNvPr id="314" name="Freeform 45"/>
                <p:cNvSpPr>
                  <a:spLocks/>
                </p:cNvSpPr>
                <p:nvPr/>
              </p:nvSpPr>
              <p:spPr bwMode="auto">
                <a:xfrm>
                  <a:off x="5814261" y="3121186"/>
                  <a:ext cx="1033293" cy="472709"/>
                </a:xfrm>
                <a:custGeom>
                  <a:avLst/>
                  <a:gdLst>
                    <a:gd name="T0" fmla="*/ 472 w 682"/>
                    <a:gd name="T1" fmla="*/ 304 h 312"/>
                    <a:gd name="T2" fmla="*/ 505 w 682"/>
                    <a:gd name="T3" fmla="*/ 280 h 312"/>
                    <a:gd name="T4" fmla="*/ 556 w 682"/>
                    <a:gd name="T5" fmla="*/ 280 h 312"/>
                    <a:gd name="T6" fmla="*/ 598 w 682"/>
                    <a:gd name="T7" fmla="*/ 272 h 312"/>
                    <a:gd name="T8" fmla="*/ 598 w 682"/>
                    <a:gd name="T9" fmla="*/ 248 h 312"/>
                    <a:gd name="T10" fmla="*/ 623 w 682"/>
                    <a:gd name="T11" fmla="*/ 224 h 312"/>
                    <a:gd name="T12" fmla="*/ 632 w 682"/>
                    <a:gd name="T13" fmla="*/ 184 h 312"/>
                    <a:gd name="T14" fmla="*/ 632 w 682"/>
                    <a:gd name="T15" fmla="*/ 144 h 312"/>
                    <a:gd name="T16" fmla="*/ 674 w 682"/>
                    <a:gd name="T17" fmla="*/ 128 h 312"/>
                    <a:gd name="T18" fmla="*/ 682 w 682"/>
                    <a:gd name="T19" fmla="*/ 96 h 312"/>
                    <a:gd name="T20" fmla="*/ 649 w 682"/>
                    <a:gd name="T21" fmla="*/ 72 h 312"/>
                    <a:gd name="T22" fmla="*/ 649 w 682"/>
                    <a:gd name="T23" fmla="*/ 24 h 312"/>
                    <a:gd name="T24" fmla="*/ 564 w 682"/>
                    <a:gd name="T25" fmla="*/ 24 h 312"/>
                    <a:gd name="T26" fmla="*/ 488 w 682"/>
                    <a:gd name="T27" fmla="*/ 0 h 312"/>
                    <a:gd name="T28" fmla="*/ 463 w 682"/>
                    <a:gd name="T29" fmla="*/ 48 h 312"/>
                    <a:gd name="T30" fmla="*/ 413 w 682"/>
                    <a:gd name="T31" fmla="*/ 64 h 312"/>
                    <a:gd name="T32" fmla="*/ 371 w 682"/>
                    <a:gd name="T33" fmla="*/ 40 h 312"/>
                    <a:gd name="T34" fmla="*/ 371 w 682"/>
                    <a:gd name="T35" fmla="*/ 64 h 312"/>
                    <a:gd name="T36" fmla="*/ 337 w 682"/>
                    <a:gd name="T37" fmla="*/ 64 h 312"/>
                    <a:gd name="T38" fmla="*/ 328 w 682"/>
                    <a:gd name="T39" fmla="*/ 96 h 312"/>
                    <a:gd name="T40" fmla="*/ 295 w 682"/>
                    <a:gd name="T41" fmla="*/ 120 h 312"/>
                    <a:gd name="T42" fmla="*/ 312 w 682"/>
                    <a:gd name="T43" fmla="*/ 152 h 312"/>
                    <a:gd name="T44" fmla="*/ 312 w 682"/>
                    <a:gd name="T45" fmla="*/ 184 h 312"/>
                    <a:gd name="T46" fmla="*/ 253 w 682"/>
                    <a:gd name="T47" fmla="*/ 168 h 312"/>
                    <a:gd name="T48" fmla="*/ 185 w 682"/>
                    <a:gd name="T49" fmla="*/ 192 h 312"/>
                    <a:gd name="T50" fmla="*/ 143 w 682"/>
                    <a:gd name="T51" fmla="*/ 200 h 312"/>
                    <a:gd name="T52" fmla="*/ 84 w 682"/>
                    <a:gd name="T53" fmla="*/ 192 h 312"/>
                    <a:gd name="T54" fmla="*/ 50 w 682"/>
                    <a:gd name="T55" fmla="*/ 208 h 312"/>
                    <a:gd name="T56" fmla="*/ 8 w 682"/>
                    <a:gd name="T57" fmla="*/ 200 h 312"/>
                    <a:gd name="T58" fmla="*/ 0 w 682"/>
                    <a:gd name="T59" fmla="*/ 240 h 312"/>
                    <a:gd name="T60" fmla="*/ 25 w 682"/>
                    <a:gd name="T61" fmla="*/ 256 h 312"/>
                    <a:gd name="T62" fmla="*/ 42 w 682"/>
                    <a:gd name="T63" fmla="*/ 272 h 312"/>
                    <a:gd name="T64" fmla="*/ 84 w 682"/>
                    <a:gd name="T65" fmla="*/ 264 h 312"/>
                    <a:gd name="T66" fmla="*/ 92 w 682"/>
                    <a:gd name="T67" fmla="*/ 304 h 312"/>
                    <a:gd name="T68" fmla="*/ 101 w 682"/>
                    <a:gd name="T69" fmla="*/ 280 h 312"/>
                    <a:gd name="T70" fmla="*/ 135 w 682"/>
                    <a:gd name="T71" fmla="*/ 288 h 312"/>
                    <a:gd name="T72" fmla="*/ 168 w 682"/>
                    <a:gd name="T73" fmla="*/ 256 h 312"/>
                    <a:gd name="T74" fmla="*/ 244 w 682"/>
                    <a:gd name="T75" fmla="*/ 248 h 312"/>
                    <a:gd name="T76" fmla="*/ 261 w 682"/>
                    <a:gd name="T77" fmla="*/ 272 h 312"/>
                    <a:gd name="T78" fmla="*/ 379 w 682"/>
                    <a:gd name="T79" fmla="*/ 304 h 312"/>
                    <a:gd name="T80" fmla="*/ 379 w 682"/>
                    <a:gd name="T81" fmla="*/ 312 h 312"/>
                    <a:gd name="T82" fmla="*/ 413 w 682"/>
                    <a:gd name="T83" fmla="*/ 304 h 312"/>
                    <a:gd name="T84" fmla="*/ 472 w 682"/>
                    <a:gd name="T85" fmla="*/ 304 h 31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82" h="312">
                      <a:moveTo>
                        <a:pt x="472" y="304"/>
                      </a:moveTo>
                      <a:lnTo>
                        <a:pt x="505" y="280"/>
                      </a:lnTo>
                      <a:lnTo>
                        <a:pt x="556" y="280"/>
                      </a:lnTo>
                      <a:lnTo>
                        <a:pt x="598" y="272"/>
                      </a:lnTo>
                      <a:lnTo>
                        <a:pt x="598" y="248"/>
                      </a:lnTo>
                      <a:lnTo>
                        <a:pt x="623" y="224"/>
                      </a:lnTo>
                      <a:lnTo>
                        <a:pt x="632" y="184"/>
                      </a:lnTo>
                      <a:lnTo>
                        <a:pt x="632" y="144"/>
                      </a:lnTo>
                      <a:lnTo>
                        <a:pt x="674" y="128"/>
                      </a:lnTo>
                      <a:lnTo>
                        <a:pt x="682" y="96"/>
                      </a:lnTo>
                      <a:lnTo>
                        <a:pt x="649" y="72"/>
                      </a:lnTo>
                      <a:lnTo>
                        <a:pt x="649" y="24"/>
                      </a:lnTo>
                      <a:lnTo>
                        <a:pt x="564" y="24"/>
                      </a:lnTo>
                      <a:lnTo>
                        <a:pt x="488" y="0"/>
                      </a:lnTo>
                      <a:lnTo>
                        <a:pt x="463" y="48"/>
                      </a:lnTo>
                      <a:lnTo>
                        <a:pt x="413" y="64"/>
                      </a:lnTo>
                      <a:lnTo>
                        <a:pt x="371" y="40"/>
                      </a:lnTo>
                      <a:lnTo>
                        <a:pt x="371" y="64"/>
                      </a:lnTo>
                      <a:lnTo>
                        <a:pt x="337" y="64"/>
                      </a:lnTo>
                      <a:lnTo>
                        <a:pt x="328" y="96"/>
                      </a:lnTo>
                      <a:lnTo>
                        <a:pt x="295" y="120"/>
                      </a:lnTo>
                      <a:lnTo>
                        <a:pt x="312" y="152"/>
                      </a:lnTo>
                      <a:lnTo>
                        <a:pt x="312" y="184"/>
                      </a:lnTo>
                      <a:lnTo>
                        <a:pt x="253" y="168"/>
                      </a:lnTo>
                      <a:lnTo>
                        <a:pt x="185" y="192"/>
                      </a:lnTo>
                      <a:lnTo>
                        <a:pt x="143" y="200"/>
                      </a:lnTo>
                      <a:lnTo>
                        <a:pt x="84" y="192"/>
                      </a:lnTo>
                      <a:lnTo>
                        <a:pt x="50" y="208"/>
                      </a:lnTo>
                      <a:lnTo>
                        <a:pt x="8" y="200"/>
                      </a:lnTo>
                      <a:lnTo>
                        <a:pt x="0" y="240"/>
                      </a:lnTo>
                      <a:lnTo>
                        <a:pt x="25" y="256"/>
                      </a:lnTo>
                      <a:lnTo>
                        <a:pt x="42" y="272"/>
                      </a:lnTo>
                      <a:lnTo>
                        <a:pt x="84" y="264"/>
                      </a:lnTo>
                      <a:lnTo>
                        <a:pt x="92" y="304"/>
                      </a:lnTo>
                      <a:lnTo>
                        <a:pt x="101" y="280"/>
                      </a:lnTo>
                      <a:lnTo>
                        <a:pt x="135" y="288"/>
                      </a:lnTo>
                      <a:lnTo>
                        <a:pt x="168" y="256"/>
                      </a:lnTo>
                      <a:lnTo>
                        <a:pt x="244" y="248"/>
                      </a:lnTo>
                      <a:lnTo>
                        <a:pt x="261" y="272"/>
                      </a:lnTo>
                      <a:lnTo>
                        <a:pt x="379" y="304"/>
                      </a:lnTo>
                      <a:lnTo>
                        <a:pt x="379" y="312"/>
                      </a:lnTo>
                      <a:lnTo>
                        <a:pt x="413" y="304"/>
                      </a:lnTo>
                      <a:lnTo>
                        <a:pt x="472" y="304"/>
                      </a:lnTo>
                      <a:close/>
                    </a:path>
                  </a:pathLst>
                </a:custGeom>
                <a:solidFill>
                  <a:srgbClr val="70AD47"/>
                </a:solidFill>
                <a:ln w="12700">
                  <a:noFill/>
                  <a:round/>
                  <a:headEnd/>
                  <a:tailEnd/>
                </a:ln>
                <a:extLst/>
              </p:spPr>
              <p:txBody>
                <a:bodyPr/>
                <a:lstStyle/>
                <a:p>
                  <a:pPr>
                    <a:defRPr/>
                  </a:pPr>
                  <a:endParaRPr lang="en-GB" sz="2400" b="1" kern="0">
                    <a:solidFill>
                      <a:srgbClr val="000000"/>
                    </a:solidFill>
                    <a:latin typeface="Calibri" panose="020F0502020204030204"/>
                  </a:endParaRPr>
                </a:p>
              </p:txBody>
            </p:sp>
            <p:sp>
              <p:nvSpPr>
                <p:cNvPr id="315" name="Freeform 48"/>
                <p:cNvSpPr>
                  <a:spLocks/>
                </p:cNvSpPr>
                <p:nvPr/>
              </p:nvSpPr>
              <p:spPr bwMode="auto">
                <a:xfrm>
                  <a:off x="6146066" y="2745443"/>
                  <a:ext cx="880269" cy="472709"/>
                </a:xfrm>
                <a:custGeom>
                  <a:avLst/>
                  <a:gdLst>
                    <a:gd name="T0" fmla="*/ 497 w 581"/>
                    <a:gd name="T1" fmla="*/ 248 h 312"/>
                    <a:gd name="T2" fmla="*/ 531 w 581"/>
                    <a:gd name="T3" fmla="*/ 200 h 312"/>
                    <a:gd name="T4" fmla="*/ 556 w 581"/>
                    <a:gd name="T5" fmla="*/ 176 h 312"/>
                    <a:gd name="T6" fmla="*/ 581 w 581"/>
                    <a:gd name="T7" fmla="*/ 152 h 312"/>
                    <a:gd name="T8" fmla="*/ 564 w 581"/>
                    <a:gd name="T9" fmla="*/ 120 h 312"/>
                    <a:gd name="T10" fmla="*/ 522 w 581"/>
                    <a:gd name="T11" fmla="*/ 112 h 312"/>
                    <a:gd name="T12" fmla="*/ 480 w 581"/>
                    <a:gd name="T13" fmla="*/ 104 h 312"/>
                    <a:gd name="T14" fmla="*/ 463 w 581"/>
                    <a:gd name="T15" fmla="*/ 80 h 312"/>
                    <a:gd name="T16" fmla="*/ 413 w 581"/>
                    <a:gd name="T17" fmla="*/ 64 h 312"/>
                    <a:gd name="T18" fmla="*/ 413 w 581"/>
                    <a:gd name="T19" fmla="*/ 88 h 312"/>
                    <a:gd name="T20" fmla="*/ 387 w 581"/>
                    <a:gd name="T21" fmla="*/ 104 h 312"/>
                    <a:gd name="T22" fmla="*/ 345 w 581"/>
                    <a:gd name="T23" fmla="*/ 72 h 312"/>
                    <a:gd name="T24" fmla="*/ 354 w 581"/>
                    <a:gd name="T25" fmla="*/ 40 h 312"/>
                    <a:gd name="T26" fmla="*/ 312 w 581"/>
                    <a:gd name="T27" fmla="*/ 40 h 312"/>
                    <a:gd name="T28" fmla="*/ 269 w 581"/>
                    <a:gd name="T29" fmla="*/ 24 h 312"/>
                    <a:gd name="T30" fmla="*/ 227 w 581"/>
                    <a:gd name="T31" fmla="*/ 0 h 312"/>
                    <a:gd name="T32" fmla="*/ 227 w 581"/>
                    <a:gd name="T33" fmla="*/ 24 h 312"/>
                    <a:gd name="T34" fmla="*/ 202 w 581"/>
                    <a:gd name="T35" fmla="*/ 8 h 312"/>
                    <a:gd name="T36" fmla="*/ 168 w 581"/>
                    <a:gd name="T37" fmla="*/ 8 h 312"/>
                    <a:gd name="T38" fmla="*/ 160 w 581"/>
                    <a:gd name="T39" fmla="*/ 40 h 312"/>
                    <a:gd name="T40" fmla="*/ 118 w 581"/>
                    <a:gd name="T41" fmla="*/ 56 h 312"/>
                    <a:gd name="T42" fmla="*/ 76 w 581"/>
                    <a:gd name="T43" fmla="*/ 80 h 312"/>
                    <a:gd name="T44" fmla="*/ 34 w 581"/>
                    <a:gd name="T45" fmla="*/ 88 h 312"/>
                    <a:gd name="T46" fmla="*/ 0 w 581"/>
                    <a:gd name="T47" fmla="*/ 112 h 312"/>
                    <a:gd name="T48" fmla="*/ 34 w 581"/>
                    <a:gd name="T49" fmla="*/ 152 h 312"/>
                    <a:gd name="T50" fmla="*/ 25 w 581"/>
                    <a:gd name="T51" fmla="*/ 176 h 312"/>
                    <a:gd name="T52" fmla="*/ 84 w 581"/>
                    <a:gd name="T53" fmla="*/ 224 h 312"/>
                    <a:gd name="T54" fmla="*/ 160 w 581"/>
                    <a:gd name="T55" fmla="*/ 280 h 312"/>
                    <a:gd name="T56" fmla="*/ 152 w 581"/>
                    <a:gd name="T57" fmla="*/ 288 h 312"/>
                    <a:gd name="T58" fmla="*/ 194 w 581"/>
                    <a:gd name="T59" fmla="*/ 312 h 312"/>
                    <a:gd name="T60" fmla="*/ 244 w 581"/>
                    <a:gd name="T61" fmla="*/ 296 h 312"/>
                    <a:gd name="T62" fmla="*/ 269 w 581"/>
                    <a:gd name="T63" fmla="*/ 248 h 312"/>
                    <a:gd name="T64" fmla="*/ 345 w 581"/>
                    <a:gd name="T65" fmla="*/ 272 h 312"/>
                    <a:gd name="T66" fmla="*/ 430 w 581"/>
                    <a:gd name="T67" fmla="*/ 272 h 312"/>
                    <a:gd name="T68" fmla="*/ 430 w 581"/>
                    <a:gd name="T69" fmla="*/ 280 h 312"/>
                    <a:gd name="T70" fmla="*/ 455 w 581"/>
                    <a:gd name="T71" fmla="*/ 248 h 312"/>
                    <a:gd name="T72" fmla="*/ 497 w 581"/>
                    <a:gd name="T73" fmla="*/ 248 h 31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81" h="312">
                      <a:moveTo>
                        <a:pt x="497" y="248"/>
                      </a:moveTo>
                      <a:lnTo>
                        <a:pt x="531" y="200"/>
                      </a:lnTo>
                      <a:lnTo>
                        <a:pt x="556" y="176"/>
                      </a:lnTo>
                      <a:lnTo>
                        <a:pt x="581" y="152"/>
                      </a:lnTo>
                      <a:lnTo>
                        <a:pt x="564" y="120"/>
                      </a:lnTo>
                      <a:lnTo>
                        <a:pt x="522" y="112"/>
                      </a:lnTo>
                      <a:lnTo>
                        <a:pt x="480" y="104"/>
                      </a:lnTo>
                      <a:lnTo>
                        <a:pt x="463" y="80"/>
                      </a:lnTo>
                      <a:lnTo>
                        <a:pt x="413" y="64"/>
                      </a:lnTo>
                      <a:lnTo>
                        <a:pt x="413" y="88"/>
                      </a:lnTo>
                      <a:lnTo>
                        <a:pt x="387" y="104"/>
                      </a:lnTo>
                      <a:lnTo>
                        <a:pt x="345" y="72"/>
                      </a:lnTo>
                      <a:lnTo>
                        <a:pt x="354" y="40"/>
                      </a:lnTo>
                      <a:lnTo>
                        <a:pt x="312" y="40"/>
                      </a:lnTo>
                      <a:lnTo>
                        <a:pt x="269" y="24"/>
                      </a:lnTo>
                      <a:lnTo>
                        <a:pt x="227" y="0"/>
                      </a:lnTo>
                      <a:lnTo>
                        <a:pt x="227" y="24"/>
                      </a:lnTo>
                      <a:lnTo>
                        <a:pt x="202" y="8"/>
                      </a:lnTo>
                      <a:lnTo>
                        <a:pt x="168" y="8"/>
                      </a:lnTo>
                      <a:lnTo>
                        <a:pt x="160" y="40"/>
                      </a:lnTo>
                      <a:lnTo>
                        <a:pt x="118" y="56"/>
                      </a:lnTo>
                      <a:lnTo>
                        <a:pt x="76" y="80"/>
                      </a:lnTo>
                      <a:lnTo>
                        <a:pt x="34" y="88"/>
                      </a:lnTo>
                      <a:lnTo>
                        <a:pt x="0" y="112"/>
                      </a:lnTo>
                      <a:lnTo>
                        <a:pt x="34" y="152"/>
                      </a:lnTo>
                      <a:lnTo>
                        <a:pt x="25" y="176"/>
                      </a:lnTo>
                      <a:lnTo>
                        <a:pt x="84" y="224"/>
                      </a:lnTo>
                      <a:lnTo>
                        <a:pt x="160" y="280"/>
                      </a:lnTo>
                      <a:lnTo>
                        <a:pt x="152" y="288"/>
                      </a:lnTo>
                      <a:lnTo>
                        <a:pt x="194" y="312"/>
                      </a:lnTo>
                      <a:lnTo>
                        <a:pt x="244" y="296"/>
                      </a:lnTo>
                      <a:lnTo>
                        <a:pt x="269" y="248"/>
                      </a:lnTo>
                      <a:lnTo>
                        <a:pt x="345" y="272"/>
                      </a:lnTo>
                      <a:lnTo>
                        <a:pt x="430" y="272"/>
                      </a:lnTo>
                      <a:lnTo>
                        <a:pt x="430" y="280"/>
                      </a:lnTo>
                      <a:lnTo>
                        <a:pt x="455" y="248"/>
                      </a:lnTo>
                      <a:lnTo>
                        <a:pt x="497" y="248"/>
                      </a:lnTo>
                      <a:close/>
                    </a:path>
                  </a:pathLst>
                </a:custGeom>
                <a:solidFill>
                  <a:srgbClr val="70AD47"/>
                </a:solidFill>
                <a:ln w="12700">
                  <a:noFill/>
                  <a:prstDash val="solid"/>
                  <a:round/>
                  <a:headEnd/>
                  <a:tailEnd/>
                </a:ln>
              </p:spPr>
              <p:txBody>
                <a:bodyPr/>
                <a:lstStyle/>
                <a:p>
                  <a:pPr>
                    <a:defRPr/>
                  </a:pPr>
                  <a:endParaRPr lang="en-GB" sz="2400" b="1" kern="0">
                    <a:solidFill>
                      <a:srgbClr val="000000"/>
                    </a:solidFill>
                    <a:latin typeface="Calibri" panose="020F0502020204030204"/>
                  </a:endParaRPr>
                </a:p>
              </p:txBody>
            </p:sp>
            <p:sp>
              <p:nvSpPr>
                <p:cNvPr id="316" name="Freeform 50"/>
                <p:cNvSpPr>
                  <a:spLocks/>
                </p:cNvSpPr>
                <p:nvPr/>
              </p:nvSpPr>
              <p:spPr bwMode="auto">
                <a:xfrm>
                  <a:off x="6388481" y="3569653"/>
                  <a:ext cx="830271" cy="630279"/>
                </a:xfrm>
                <a:custGeom>
                  <a:avLst/>
                  <a:gdLst>
                    <a:gd name="T0" fmla="*/ 388 w 548"/>
                    <a:gd name="T1" fmla="*/ 360 h 416"/>
                    <a:gd name="T2" fmla="*/ 379 w 548"/>
                    <a:gd name="T3" fmla="*/ 344 h 416"/>
                    <a:gd name="T4" fmla="*/ 345 w 548"/>
                    <a:gd name="T5" fmla="*/ 328 h 416"/>
                    <a:gd name="T6" fmla="*/ 320 w 548"/>
                    <a:gd name="T7" fmla="*/ 296 h 416"/>
                    <a:gd name="T8" fmla="*/ 270 w 548"/>
                    <a:gd name="T9" fmla="*/ 264 h 416"/>
                    <a:gd name="T10" fmla="*/ 236 w 548"/>
                    <a:gd name="T11" fmla="*/ 216 h 416"/>
                    <a:gd name="T12" fmla="*/ 202 w 548"/>
                    <a:gd name="T13" fmla="*/ 200 h 416"/>
                    <a:gd name="T14" fmla="*/ 219 w 548"/>
                    <a:gd name="T15" fmla="*/ 152 h 416"/>
                    <a:gd name="T16" fmla="*/ 236 w 548"/>
                    <a:gd name="T17" fmla="*/ 152 h 416"/>
                    <a:gd name="T18" fmla="*/ 270 w 548"/>
                    <a:gd name="T19" fmla="*/ 168 h 416"/>
                    <a:gd name="T20" fmla="*/ 278 w 548"/>
                    <a:gd name="T21" fmla="*/ 144 h 416"/>
                    <a:gd name="T22" fmla="*/ 312 w 548"/>
                    <a:gd name="T23" fmla="*/ 136 h 416"/>
                    <a:gd name="T24" fmla="*/ 354 w 548"/>
                    <a:gd name="T25" fmla="*/ 144 h 416"/>
                    <a:gd name="T26" fmla="*/ 404 w 548"/>
                    <a:gd name="T27" fmla="*/ 152 h 416"/>
                    <a:gd name="T28" fmla="*/ 438 w 548"/>
                    <a:gd name="T29" fmla="*/ 144 h 416"/>
                    <a:gd name="T30" fmla="*/ 472 w 548"/>
                    <a:gd name="T31" fmla="*/ 152 h 416"/>
                    <a:gd name="T32" fmla="*/ 522 w 548"/>
                    <a:gd name="T33" fmla="*/ 160 h 416"/>
                    <a:gd name="T34" fmla="*/ 522 w 548"/>
                    <a:gd name="T35" fmla="*/ 128 h 416"/>
                    <a:gd name="T36" fmla="*/ 548 w 548"/>
                    <a:gd name="T37" fmla="*/ 120 h 416"/>
                    <a:gd name="T38" fmla="*/ 522 w 548"/>
                    <a:gd name="T39" fmla="*/ 112 h 416"/>
                    <a:gd name="T40" fmla="*/ 497 w 548"/>
                    <a:gd name="T41" fmla="*/ 80 h 416"/>
                    <a:gd name="T42" fmla="*/ 480 w 548"/>
                    <a:gd name="T43" fmla="*/ 48 h 416"/>
                    <a:gd name="T44" fmla="*/ 421 w 548"/>
                    <a:gd name="T45" fmla="*/ 72 h 416"/>
                    <a:gd name="T46" fmla="*/ 388 w 548"/>
                    <a:gd name="T47" fmla="*/ 72 h 416"/>
                    <a:gd name="T48" fmla="*/ 379 w 548"/>
                    <a:gd name="T49" fmla="*/ 48 h 416"/>
                    <a:gd name="T50" fmla="*/ 345 w 548"/>
                    <a:gd name="T51" fmla="*/ 56 h 416"/>
                    <a:gd name="T52" fmla="*/ 320 w 548"/>
                    <a:gd name="T53" fmla="*/ 40 h 416"/>
                    <a:gd name="T54" fmla="*/ 295 w 548"/>
                    <a:gd name="T55" fmla="*/ 16 h 416"/>
                    <a:gd name="T56" fmla="*/ 261 w 548"/>
                    <a:gd name="T57" fmla="*/ 0 h 416"/>
                    <a:gd name="T58" fmla="*/ 227 w 548"/>
                    <a:gd name="T59" fmla="*/ 8 h 416"/>
                    <a:gd name="T60" fmla="*/ 194 w 548"/>
                    <a:gd name="T61" fmla="*/ 48 h 416"/>
                    <a:gd name="T62" fmla="*/ 194 w 548"/>
                    <a:gd name="T63" fmla="*/ 88 h 416"/>
                    <a:gd name="T64" fmla="*/ 160 w 548"/>
                    <a:gd name="T65" fmla="*/ 96 h 416"/>
                    <a:gd name="T66" fmla="*/ 143 w 548"/>
                    <a:gd name="T67" fmla="*/ 128 h 416"/>
                    <a:gd name="T68" fmla="*/ 109 w 548"/>
                    <a:gd name="T69" fmla="*/ 120 h 416"/>
                    <a:gd name="T70" fmla="*/ 84 w 548"/>
                    <a:gd name="T71" fmla="*/ 104 h 416"/>
                    <a:gd name="T72" fmla="*/ 42 w 548"/>
                    <a:gd name="T73" fmla="*/ 136 h 416"/>
                    <a:gd name="T74" fmla="*/ 8 w 548"/>
                    <a:gd name="T75" fmla="*/ 144 h 416"/>
                    <a:gd name="T76" fmla="*/ 0 w 548"/>
                    <a:gd name="T77" fmla="*/ 144 h 416"/>
                    <a:gd name="T78" fmla="*/ 0 w 548"/>
                    <a:gd name="T79" fmla="*/ 152 h 416"/>
                    <a:gd name="T80" fmla="*/ 34 w 548"/>
                    <a:gd name="T81" fmla="*/ 216 h 416"/>
                    <a:gd name="T82" fmla="*/ 84 w 548"/>
                    <a:gd name="T83" fmla="*/ 152 h 416"/>
                    <a:gd name="T84" fmla="*/ 84 w 548"/>
                    <a:gd name="T85" fmla="*/ 216 h 416"/>
                    <a:gd name="T86" fmla="*/ 126 w 548"/>
                    <a:gd name="T87" fmla="*/ 192 h 416"/>
                    <a:gd name="T88" fmla="*/ 126 w 548"/>
                    <a:gd name="T89" fmla="*/ 240 h 416"/>
                    <a:gd name="T90" fmla="*/ 177 w 548"/>
                    <a:gd name="T91" fmla="*/ 264 h 416"/>
                    <a:gd name="T92" fmla="*/ 160 w 548"/>
                    <a:gd name="T93" fmla="*/ 272 h 416"/>
                    <a:gd name="T94" fmla="*/ 219 w 548"/>
                    <a:gd name="T95" fmla="*/ 312 h 416"/>
                    <a:gd name="T96" fmla="*/ 227 w 548"/>
                    <a:gd name="T97" fmla="*/ 336 h 416"/>
                    <a:gd name="T98" fmla="*/ 253 w 548"/>
                    <a:gd name="T99" fmla="*/ 352 h 416"/>
                    <a:gd name="T100" fmla="*/ 312 w 548"/>
                    <a:gd name="T101" fmla="*/ 360 h 416"/>
                    <a:gd name="T102" fmla="*/ 371 w 548"/>
                    <a:gd name="T103" fmla="*/ 384 h 416"/>
                    <a:gd name="T104" fmla="*/ 312 w 548"/>
                    <a:gd name="T105" fmla="*/ 392 h 416"/>
                    <a:gd name="T106" fmla="*/ 413 w 548"/>
                    <a:gd name="T107" fmla="*/ 416 h 416"/>
                    <a:gd name="T108" fmla="*/ 413 w 548"/>
                    <a:gd name="T109" fmla="*/ 384 h 416"/>
                    <a:gd name="T110" fmla="*/ 388 w 548"/>
                    <a:gd name="T111" fmla="*/ 360 h 41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48" h="416">
                      <a:moveTo>
                        <a:pt x="388" y="360"/>
                      </a:moveTo>
                      <a:lnTo>
                        <a:pt x="379" y="344"/>
                      </a:lnTo>
                      <a:lnTo>
                        <a:pt x="345" y="328"/>
                      </a:lnTo>
                      <a:lnTo>
                        <a:pt x="320" y="296"/>
                      </a:lnTo>
                      <a:lnTo>
                        <a:pt x="270" y="264"/>
                      </a:lnTo>
                      <a:lnTo>
                        <a:pt x="236" y="216"/>
                      </a:lnTo>
                      <a:lnTo>
                        <a:pt x="202" y="200"/>
                      </a:lnTo>
                      <a:lnTo>
                        <a:pt x="219" y="152"/>
                      </a:lnTo>
                      <a:lnTo>
                        <a:pt x="236" y="152"/>
                      </a:lnTo>
                      <a:lnTo>
                        <a:pt x="270" y="168"/>
                      </a:lnTo>
                      <a:lnTo>
                        <a:pt x="278" y="144"/>
                      </a:lnTo>
                      <a:lnTo>
                        <a:pt x="312" y="136"/>
                      </a:lnTo>
                      <a:lnTo>
                        <a:pt x="354" y="144"/>
                      </a:lnTo>
                      <a:lnTo>
                        <a:pt x="404" y="152"/>
                      </a:lnTo>
                      <a:lnTo>
                        <a:pt x="438" y="144"/>
                      </a:lnTo>
                      <a:lnTo>
                        <a:pt x="472" y="152"/>
                      </a:lnTo>
                      <a:lnTo>
                        <a:pt x="522" y="160"/>
                      </a:lnTo>
                      <a:lnTo>
                        <a:pt x="522" y="128"/>
                      </a:lnTo>
                      <a:lnTo>
                        <a:pt x="548" y="120"/>
                      </a:lnTo>
                      <a:lnTo>
                        <a:pt x="522" y="112"/>
                      </a:lnTo>
                      <a:lnTo>
                        <a:pt x="497" y="80"/>
                      </a:lnTo>
                      <a:lnTo>
                        <a:pt x="480" y="48"/>
                      </a:lnTo>
                      <a:lnTo>
                        <a:pt x="421" y="72"/>
                      </a:lnTo>
                      <a:lnTo>
                        <a:pt x="388" y="72"/>
                      </a:lnTo>
                      <a:lnTo>
                        <a:pt x="379" y="48"/>
                      </a:lnTo>
                      <a:lnTo>
                        <a:pt x="345" y="56"/>
                      </a:lnTo>
                      <a:lnTo>
                        <a:pt x="320" y="40"/>
                      </a:lnTo>
                      <a:lnTo>
                        <a:pt x="295" y="16"/>
                      </a:lnTo>
                      <a:lnTo>
                        <a:pt x="261" y="0"/>
                      </a:lnTo>
                      <a:lnTo>
                        <a:pt x="227" y="8"/>
                      </a:lnTo>
                      <a:lnTo>
                        <a:pt x="194" y="48"/>
                      </a:lnTo>
                      <a:lnTo>
                        <a:pt x="194" y="88"/>
                      </a:lnTo>
                      <a:lnTo>
                        <a:pt x="160" y="96"/>
                      </a:lnTo>
                      <a:lnTo>
                        <a:pt x="143" y="128"/>
                      </a:lnTo>
                      <a:lnTo>
                        <a:pt x="109" y="120"/>
                      </a:lnTo>
                      <a:lnTo>
                        <a:pt x="84" y="104"/>
                      </a:lnTo>
                      <a:lnTo>
                        <a:pt x="42" y="136"/>
                      </a:lnTo>
                      <a:lnTo>
                        <a:pt x="8" y="144"/>
                      </a:lnTo>
                      <a:lnTo>
                        <a:pt x="0" y="144"/>
                      </a:lnTo>
                      <a:lnTo>
                        <a:pt x="0" y="152"/>
                      </a:lnTo>
                      <a:lnTo>
                        <a:pt x="34" y="216"/>
                      </a:lnTo>
                      <a:lnTo>
                        <a:pt x="84" y="152"/>
                      </a:lnTo>
                      <a:lnTo>
                        <a:pt x="84" y="216"/>
                      </a:lnTo>
                      <a:lnTo>
                        <a:pt x="126" y="192"/>
                      </a:lnTo>
                      <a:lnTo>
                        <a:pt x="126" y="240"/>
                      </a:lnTo>
                      <a:lnTo>
                        <a:pt x="177" y="264"/>
                      </a:lnTo>
                      <a:lnTo>
                        <a:pt x="160" y="272"/>
                      </a:lnTo>
                      <a:lnTo>
                        <a:pt x="219" y="312"/>
                      </a:lnTo>
                      <a:lnTo>
                        <a:pt x="227" y="336"/>
                      </a:lnTo>
                      <a:lnTo>
                        <a:pt x="253" y="352"/>
                      </a:lnTo>
                      <a:lnTo>
                        <a:pt x="312" y="360"/>
                      </a:lnTo>
                      <a:lnTo>
                        <a:pt x="371" y="384"/>
                      </a:lnTo>
                      <a:lnTo>
                        <a:pt x="312" y="392"/>
                      </a:lnTo>
                      <a:lnTo>
                        <a:pt x="413" y="416"/>
                      </a:lnTo>
                      <a:lnTo>
                        <a:pt x="413" y="384"/>
                      </a:lnTo>
                      <a:lnTo>
                        <a:pt x="388" y="360"/>
                      </a:lnTo>
                      <a:close/>
                    </a:path>
                  </a:pathLst>
                </a:custGeom>
                <a:solidFill>
                  <a:srgbClr val="70AD47"/>
                </a:solidFill>
                <a:ln w="9525">
                  <a:noFill/>
                  <a:round/>
                  <a:headEnd/>
                  <a:tailEnd/>
                </a:ln>
                <a:extLst/>
              </p:spPr>
              <p:txBody>
                <a:bodyPr/>
                <a:lstStyle/>
                <a:p>
                  <a:pPr>
                    <a:defRPr/>
                  </a:pPr>
                  <a:endParaRPr lang="en-GB" sz="2400" b="1" kern="0">
                    <a:solidFill>
                      <a:srgbClr val="000000"/>
                    </a:solidFill>
                    <a:latin typeface="Calibri" panose="020F0502020204030204"/>
                  </a:endParaRPr>
                </a:p>
              </p:txBody>
            </p:sp>
            <p:sp>
              <p:nvSpPr>
                <p:cNvPr id="317" name="Freeform 51"/>
                <p:cNvSpPr>
                  <a:spLocks/>
                </p:cNvSpPr>
                <p:nvPr/>
              </p:nvSpPr>
              <p:spPr bwMode="auto">
                <a:xfrm>
                  <a:off x="6376360" y="3484808"/>
                  <a:ext cx="421196" cy="303019"/>
                </a:xfrm>
                <a:custGeom>
                  <a:avLst/>
                  <a:gdLst>
                    <a:gd name="T0" fmla="*/ 50 w 278"/>
                    <a:gd name="T1" fmla="*/ 192 h 200"/>
                    <a:gd name="T2" fmla="*/ 92 w 278"/>
                    <a:gd name="T3" fmla="*/ 160 h 200"/>
                    <a:gd name="T4" fmla="*/ 117 w 278"/>
                    <a:gd name="T5" fmla="*/ 176 h 200"/>
                    <a:gd name="T6" fmla="*/ 151 w 278"/>
                    <a:gd name="T7" fmla="*/ 184 h 200"/>
                    <a:gd name="T8" fmla="*/ 168 w 278"/>
                    <a:gd name="T9" fmla="*/ 152 h 200"/>
                    <a:gd name="T10" fmla="*/ 202 w 278"/>
                    <a:gd name="T11" fmla="*/ 144 h 200"/>
                    <a:gd name="T12" fmla="*/ 202 w 278"/>
                    <a:gd name="T13" fmla="*/ 104 h 200"/>
                    <a:gd name="T14" fmla="*/ 235 w 278"/>
                    <a:gd name="T15" fmla="*/ 64 h 200"/>
                    <a:gd name="T16" fmla="*/ 278 w 278"/>
                    <a:gd name="T17" fmla="*/ 48 h 200"/>
                    <a:gd name="T18" fmla="*/ 235 w 278"/>
                    <a:gd name="T19" fmla="*/ 0 h 200"/>
                    <a:gd name="T20" fmla="*/ 227 w 278"/>
                    <a:gd name="T21" fmla="*/ 8 h 200"/>
                    <a:gd name="T22" fmla="*/ 227 w 278"/>
                    <a:gd name="T23" fmla="*/ 32 h 200"/>
                    <a:gd name="T24" fmla="*/ 185 w 278"/>
                    <a:gd name="T25" fmla="*/ 40 h 200"/>
                    <a:gd name="T26" fmla="*/ 134 w 278"/>
                    <a:gd name="T27" fmla="*/ 40 h 200"/>
                    <a:gd name="T28" fmla="*/ 101 w 278"/>
                    <a:gd name="T29" fmla="*/ 64 h 200"/>
                    <a:gd name="T30" fmla="*/ 42 w 278"/>
                    <a:gd name="T31" fmla="*/ 64 h 200"/>
                    <a:gd name="T32" fmla="*/ 8 w 278"/>
                    <a:gd name="T33" fmla="*/ 72 h 200"/>
                    <a:gd name="T34" fmla="*/ 0 w 278"/>
                    <a:gd name="T35" fmla="*/ 96 h 200"/>
                    <a:gd name="T36" fmla="*/ 8 w 278"/>
                    <a:gd name="T37" fmla="*/ 152 h 200"/>
                    <a:gd name="T38" fmla="*/ 0 w 278"/>
                    <a:gd name="T39" fmla="*/ 160 h 200"/>
                    <a:gd name="T40" fmla="*/ 25 w 278"/>
                    <a:gd name="T41" fmla="*/ 152 h 200"/>
                    <a:gd name="T42" fmla="*/ 8 w 278"/>
                    <a:gd name="T43" fmla="*/ 176 h 200"/>
                    <a:gd name="T44" fmla="*/ 8 w 278"/>
                    <a:gd name="T45" fmla="*/ 200 h 200"/>
                    <a:gd name="T46" fmla="*/ 16 w 278"/>
                    <a:gd name="T47" fmla="*/ 200 h 200"/>
                    <a:gd name="T48" fmla="*/ 50 w 278"/>
                    <a:gd name="T49" fmla="*/ 192 h 2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78" h="200">
                      <a:moveTo>
                        <a:pt x="50" y="192"/>
                      </a:moveTo>
                      <a:lnTo>
                        <a:pt x="92" y="160"/>
                      </a:lnTo>
                      <a:lnTo>
                        <a:pt x="117" y="176"/>
                      </a:lnTo>
                      <a:lnTo>
                        <a:pt x="151" y="184"/>
                      </a:lnTo>
                      <a:lnTo>
                        <a:pt x="168" y="152"/>
                      </a:lnTo>
                      <a:lnTo>
                        <a:pt x="202" y="144"/>
                      </a:lnTo>
                      <a:lnTo>
                        <a:pt x="202" y="104"/>
                      </a:lnTo>
                      <a:lnTo>
                        <a:pt x="235" y="64"/>
                      </a:lnTo>
                      <a:lnTo>
                        <a:pt x="278" y="48"/>
                      </a:lnTo>
                      <a:lnTo>
                        <a:pt x="235" y="0"/>
                      </a:lnTo>
                      <a:lnTo>
                        <a:pt x="227" y="8"/>
                      </a:lnTo>
                      <a:lnTo>
                        <a:pt x="227" y="32"/>
                      </a:lnTo>
                      <a:lnTo>
                        <a:pt x="185" y="40"/>
                      </a:lnTo>
                      <a:lnTo>
                        <a:pt x="134" y="40"/>
                      </a:lnTo>
                      <a:lnTo>
                        <a:pt x="101" y="64"/>
                      </a:lnTo>
                      <a:lnTo>
                        <a:pt x="42" y="64"/>
                      </a:lnTo>
                      <a:lnTo>
                        <a:pt x="8" y="72"/>
                      </a:lnTo>
                      <a:lnTo>
                        <a:pt x="0" y="96"/>
                      </a:lnTo>
                      <a:lnTo>
                        <a:pt x="8" y="152"/>
                      </a:lnTo>
                      <a:lnTo>
                        <a:pt x="0" y="160"/>
                      </a:lnTo>
                      <a:lnTo>
                        <a:pt x="25" y="152"/>
                      </a:lnTo>
                      <a:lnTo>
                        <a:pt x="8" y="176"/>
                      </a:lnTo>
                      <a:lnTo>
                        <a:pt x="8" y="200"/>
                      </a:lnTo>
                      <a:lnTo>
                        <a:pt x="16" y="200"/>
                      </a:lnTo>
                      <a:lnTo>
                        <a:pt x="50" y="192"/>
                      </a:lnTo>
                      <a:close/>
                    </a:path>
                  </a:pathLst>
                </a:custGeom>
                <a:solidFill>
                  <a:srgbClr val="70AD47"/>
                </a:solidFill>
                <a:ln w="28575">
                  <a:noFill/>
                  <a:prstDash val="solid"/>
                  <a:round/>
                  <a:headEnd/>
                  <a:tailEnd/>
                </a:ln>
                <a:extLst/>
              </p:spPr>
              <p:txBody>
                <a:bodyPr/>
                <a:lstStyle/>
                <a:p>
                  <a:pPr>
                    <a:defRPr/>
                  </a:pPr>
                  <a:endParaRPr lang="en-GB" sz="2400" b="1" kern="0">
                    <a:solidFill>
                      <a:srgbClr val="000000"/>
                    </a:solidFill>
                    <a:latin typeface="Calibri" panose="020F0502020204030204"/>
                  </a:endParaRPr>
                </a:p>
              </p:txBody>
            </p:sp>
            <p:sp>
              <p:nvSpPr>
                <p:cNvPr id="318" name="Freeform 53"/>
                <p:cNvSpPr>
                  <a:spLocks/>
                </p:cNvSpPr>
                <p:nvPr/>
              </p:nvSpPr>
              <p:spPr bwMode="auto">
                <a:xfrm>
                  <a:off x="6694529" y="3775706"/>
                  <a:ext cx="587856" cy="484830"/>
                </a:xfrm>
                <a:custGeom>
                  <a:avLst/>
                  <a:gdLst>
                    <a:gd name="T0" fmla="*/ 287 w 388"/>
                    <a:gd name="T1" fmla="*/ 264 h 320"/>
                    <a:gd name="T2" fmla="*/ 312 w 388"/>
                    <a:gd name="T3" fmla="*/ 248 h 320"/>
                    <a:gd name="T4" fmla="*/ 320 w 388"/>
                    <a:gd name="T5" fmla="*/ 216 h 320"/>
                    <a:gd name="T6" fmla="*/ 346 w 388"/>
                    <a:gd name="T7" fmla="*/ 216 h 320"/>
                    <a:gd name="T8" fmla="*/ 337 w 388"/>
                    <a:gd name="T9" fmla="*/ 192 h 320"/>
                    <a:gd name="T10" fmla="*/ 388 w 388"/>
                    <a:gd name="T11" fmla="*/ 176 h 320"/>
                    <a:gd name="T12" fmla="*/ 362 w 388"/>
                    <a:gd name="T13" fmla="*/ 136 h 320"/>
                    <a:gd name="T14" fmla="*/ 388 w 388"/>
                    <a:gd name="T15" fmla="*/ 120 h 320"/>
                    <a:gd name="T16" fmla="*/ 346 w 388"/>
                    <a:gd name="T17" fmla="*/ 96 h 320"/>
                    <a:gd name="T18" fmla="*/ 337 w 388"/>
                    <a:gd name="T19" fmla="*/ 64 h 320"/>
                    <a:gd name="T20" fmla="*/ 337 w 388"/>
                    <a:gd name="T21" fmla="*/ 32 h 320"/>
                    <a:gd name="T22" fmla="*/ 304 w 388"/>
                    <a:gd name="T23" fmla="*/ 32 h 320"/>
                    <a:gd name="T24" fmla="*/ 295 w 388"/>
                    <a:gd name="T25" fmla="*/ 16 h 320"/>
                    <a:gd name="T26" fmla="*/ 270 w 388"/>
                    <a:gd name="T27" fmla="*/ 16 h 320"/>
                    <a:gd name="T28" fmla="*/ 236 w 388"/>
                    <a:gd name="T29" fmla="*/ 8 h 320"/>
                    <a:gd name="T30" fmla="*/ 202 w 388"/>
                    <a:gd name="T31" fmla="*/ 16 h 320"/>
                    <a:gd name="T32" fmla="*/ 152 w 388"/>
                    <a:gd name="T33" fmla="*/ 8 h 320"/>
                    <a:gd name="T34" fmla="*/ 110 w 388"/>
                    <a:gd name="T35" fmla="*/ 0 h 320"/>
                    <a:gd name="T36" fmla="*/ 76 w 388"/>
                    <a:gd name="T37" fmla="*/ 8 h 320"/>
                    <a:gd name="T38" fmla="*/ 68 w 388"/>
                    <a:gd name="T39" fmla="*/ 32 h 320"/>
                    <a:gd name="T40" fmla="*/ 34 w 388"/>
                    <a:gd name="T41" fmla="*/ 16 h 320"/>
                    <a:gd name="T42" fmla="*/ 17 w 388"/>
                    <a:gd name="T43" fmla="*/ 16 h 320"/>
                    <a:gd name="T44" fmla="*/ 0 w 388"/>
                    <a:gd name="T45" fmla="*/ 64 h 320"/>
                    <a:gd name="T46" fmla="*/ 34 w 388"/>
                    <a:gd name="T47" fmla="*/ 80 h 320"/>
                    <a:gd name="T48" fmla="*/ 68 w 388"/>
                    <a:gd name="T49" fmla="*/ 128 h 320"/>
                    <a:gd name="T50" fmla="*/ 118 w 388"/>
                    <a:gd name="T51" fmla="*/ 160 h 320"/>
                    <a:gd name="T52" fmla="*/ 143 w 388"/>
                    <a:gd name="T53" fmla="*/ 192 h 320"/>
                    <a:gd name="T54" fmla="*/ 177 w 388"/>
                    <a:gd name="T55" fmla="*/ 208 h 320"/>
                    <a:gd name="T56" fmla="*/ 186 w 388"/>
                    <a:gd name="T57" fmla="*/ 224 h 320"/>
                    <a:gd name="T58" fmla="*/ 211 w 388"/>
                    <a:gd name="T59" fmla="*/ 248 h 320"/>
                    <a:gd name="T60" fmla="*/ 211 w 388"/>
                    <a:gd name="T61" fmla="*/ 280 h 320"/>
                    <a:gd name="T62" fmla="*/ 295 w 388"/>
                    <a:gd name="T63" fmla="*/ 320 h 320"/>
                    <a:gd name="T64" fmla="*/ 295 w 388"/>
                    <a:gd name="T65" fmla="*/ 280 h 320"/>
                    <a:gd name="T66" fmla="*/ 287 w 388"/>
                    <a:gd name="T67" fmla="*/ 264 h 3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88" h="320">
                      <a:moveTo>
                        <a:pt x="287" y="264"/>
                      </a:moveTo>
                      <a:lnTo>
                        <a:pt x="312" y="248"/>
                      </a:lnTo>
                      <a:lnTo>
                        <a:pt x="320" y="216"/>
                      </a:lnTo>
                      <a:lnTo>
                        <a:pt x="346" y="216"/>
                      </a:lnTo>
                      <a:lnTo>
                        <a:pt x="337" y="192"/>
                      </a:lnTo>
                      <a:lnTo>
                        <a:pt x="388" y="176"/>
                      </a:lnTo>
                      <a:lnTo>
                        <a:pt x="362" y="136"/>
                      </a:lnTo>
                      <a:lnTo>
                        <a:pt x="388" y="120"/>
                      </a:lnTo>
                      <a:lnTo>
                        <a:pt x="346" y="96"/>
                      </a:lnTo>
                      <a:lnTo>
                        <a:pt x="337" y="64"/>
                      </a:lnTo>
                      <a:lnTo>
                        <a:pt x="337" y="32"/>
                      </a:lnTo>
                      <a:lnTo>
                        <a:pt x="304" y="32"/>
                      </a:lnTo>
                      <a:lnTo>
                        <a:pt x="295" y="16"/>
                      </a:lnTo>
                      <a:lnTo>
                        <a:pt x="270" y="16"/>
                      </a:lnTo>
                      <a:lnTo>
                        <a:pt x="236" y="8"/>
                      </a:lnTo>
                      <a:lnTo>
                        <a:pt x="202" y="16"/>
                      </a:lnTo>
                      <a:lnTo>
                        <a:pt x="152" y="8"/>
                      </a:lnTo>
                      <a:lnTo>
                        <a:pt x="110" y="0"/>
                      </a:lnTo>
                      <a:lnTo>
                        <a:pt x="76" y="8"/>
                      </a:lnTo>
                      <a:lnTo>
                        <a:pt x="68" y="32"/>
                      </a:lnTo>
                      <a:lnTo>
                        <a:pt x="34" y="16"/>
                      </a:lnTo>
                      <a:lnTo>
                        <a:pt x="17" y="16"/>
                      </a:lnTo>
                      <a:lnTo>
                        <a:pt x="0" y="64"/>
                      </a:lnTo>
                      <a:lnTo>
                        <a:pt x="34" y="80"/>
                      </a:lnTo>
                      <a:lnTo>
                        <a:pt x="68" y="128"/>
                      </a:lnTo>
                      <a:lnTo>
                        <a:pt x="118" y="160"/>
                      </a:lnTo>
                      <a:lnTo>
                        <a:pt x="143" y="192"/>
                      </a:lnTo>
                      <a:lnTo>
                        <a:pt x="177" y="208"/>
                      </a:lnTo>
                      <a:lnTo>
                        <a:pt x="186" y="224"/>
                      </a:lnTo>
                      <a:lnTo>
                        <a:pt x="211" y="248"/>
                      </a:lnTo>
                      <a:lnTo>
                        <a:pt x="211" y="280"/>
                      </a:lnTo>
                      <a:lnTo>
                        <a:pt x="295" y="320"/>
                      </a:lnTo>
                      <a:lnTo>
                        <a:pt x="295" y="280"/>
                      </a:lnTo>
                      <a:lnTo>
                        <a:pt x="287" y="264"/>
                      </a:lnTo>
                      <a:close/>
                    </a:path>
                  </a:pathLst>
                </a:custGeom>
                <a:solidFill>
                  <a:srgbClr val="00A0C6"/>
                </a:solidFill>
                <a:ln w="9525">
                  <a:noFill/>
                  <a:round/>
                  <a:headEnd/>
                  <a:tailEnd/>
                </a:ln>
                <a:extLst/>
              </p:spPr>
              <p:txBody>
                <a:bodyPr/>
                <a:lstStyle/>
                <a:p>
                  <a:pPr>
                    <a:defRPr/>
                  </a:pPr>
                  <a:endParaRPr lang="en-GB" sz="2400" b="1" kern="0">
                    <a:solidFill>
                      <a:srgbClr val="000000"/>
                    </a:solidFill>
                    <a:latin typeface="Calibri" panose="020F0502020204030204"/>
                  </a:endParaRPr>
                </a:p>
              </p:txBody>
            </p:sp>
            <p:sp>
              <p:nvSpPr>
                <p:cNvPr id="319" name="Freeform 54"/>
                <p:cNvSpPr>
                  <a:spLocks/>
                </p:cNvSpPr>
                <p:nvPr/>
              </p:nvSpPr>
              <p:spPr bwMode="auto">
                <a:xfrm>
                  <a:off x="6732407" y="3121186"/>
                  <a:ext cx="868148" cy="557554"/>
                </a:xfrm>
                <a:custGeom>
                  <a:avLst/>
                  <a:gdLst>
                    <a:gd name="T0" fmla="*/ 295 w 573"/>
                    <a:gd name="T1" fmla="*/ 320 h 368"/>
                    <a:gd name="T2" fmla="*/ 329 w 573"/>
                    <a:gd name="T3" fmla="*/ 304 h 368"/>
                    <a:gd name="T4" fmla="*/ 380 w 573"/>
                    <a:gd name="T5" fmla="*/ 304 h 368"/>
                    <a:gd name="T6" fmla="*/ 413 w 573"/>
                    <a:gd name="T7" fmla="*/ 288 h 368"/>
                    <a:gd name="T8" fmla="*/ 439 w 573"/>
                    <a:gd name="T9" fmla="*/ 272 h 368"/>
                    <a:gd name="T10" fmla="*/ 455 w 573"/>
                    <a:gd name="T11" fmla="*/ 264 h 368"/>
                    <a:gd name="T12" fmla="*/ 464 w 573"/>
                    <a:gd name="T13" fmla="*/ 224 h 368"/>
                    <a:gd name="T14" fmla="*/ 472 w 573"/>
                    <a:gd name="T15" fmla="*/ 200 h 368"/>
                    <a:gd name="T16" fmla="*/ 498 w 573"/>
                    <a:gd name="T17" fmla="*/ 168 h 368"/>
                    <a:gd name="T18" fmla="*/ 523 w 573"/>
                    <a:gd name="T19" fmla="*/ 112 h 368"/>
                    <a:gd name="T20" fmla="*/ 548 w 573"/>
                    <a:gd name="T21" fmla="*/ 72 h 368"/>
                    <a:gd name="T22" fmla="*/ 573 w 573"/>
                    <a:gd name="T23" fmla="*/ 48 h 368"/>
                    <a:gd name="T24" fmla="*/ 548 w 573"/>
                    <a:gd name="T25" fmla="*/ 24 h 368"/>
                    <a:gd name="T26" fmla="*/ 514 w 573"/>
                    <a:gd name="T27" fmla="*/ 0 h 368"/>
                    <a:gd name="T28" fmla="*/ 472 w 573"/>
                    <a:gd name="T29" fmla="*/ 8 h 368"/>
                    <a:gd name="T30" fmla="*/ 447 w 573"/>
                    <a:gd name="T31" fmla="*/ 0 h 368"/>
                    <a:gd name="T32" fmla="*/ 405 w 573"/>
                    <a:gd name="T33" fmla="*/ 8 h 368"/>
                    <a:gd name="T34" fmla="*/ 371 w 573"/>
                    <a:gd name="T35" fmla="*/ 8 h 368"/>
                    <a:gd name="T36" fmla="*/ 329 w 573"/>
                    <a:gd name="T37" fmla="*/ 56 h 368"/>
                    <a:gd name="T38" fmla="*/ 287 w 573"/>
                    <a:gd name="T39" fmla="*/ 48 h 368"/>
                    <a:gd name="T40" fmla="*/ 279 w 573"/>
                    <a:gd name="T41" fmla="*/ 64 h 368"/>
                    <a:gd name="T42" fmla="*/ 228 w 573"/>
                    <a:gd name="T43" fmla="*/ 80 h 368"/>
                    <a:gd name="T44" fmla="*/ 228 w 573"/>
                    <a:gd name="T45" fmla="*/ 112 h 368"/>
                    <a:gd name="T46" fmla="*/ 110 w 573"/>
                    <a:gd name="T47" fmla="*/ 128 h 368"/>
                    <a:gd name="T48" fmla="*/ 85 w 573"/>
                    <a:gd name="T49" fmla="*/ 112 h 368"/>
                    <a:gd name="T50" fmla="*/ 68 w 573"/>
                    <a:gd name="T51" fmla="*/ 104 h 368"/>
                    <a:gd name="T52" fmla="*/ 68 w 573"/>
                    <a:gd name="T53" fmla="*/ 128 h 368"/>
                    <a:gd name="T54" fmla="*/ 26 w 573"/>
                    <a:gd name="T55" fmla="*/ 144 h 368"/>
                    <a:gd name="T56" fmla="*/ 26 w 573"/>
                    <a:gd name="T57" fmla="*/ 184 h 368"/>
                    <a:gd name="T58" fmla="*/ 17 w 573"/>
                    <a:gd name="T59" fmla="*/ 224 h 368"/>
                    <a:gd name="T60" fmla="*/ 0 w 573"/>
                    <a:gd name="T61" fmla="*/ 240 h 368"/>
                    <a:gd name="T62" fmla="*/ 43 w 573"/>
                    <a:gd name="T63" fmla="*/ 288 h 368"/>
                    <a:gd name="T64" fmla="*/ 34 w 573"/>
                    <a:gd name="T65" fmla="*/ 296 h 368"/>
                    <a:gd name="T66" fmla="*/ 68 w 573"/>
                    <a:gd name="T67" fmla="*/ 312 h 368"/>
                    <a:gd name="T68" fmla="*/ 93 w 573"/>
                    <a:gd name="T69" fmla="*/ 336 h 368"/>
                    <a:gd name="T70" fmla="*/ 118 w 573"/>
                    <a:gd name="T71" fmla="*/ 352 h 368"/>
                    <a:gd name="T72" fmla="*/ 152 w 573"/>
                    <a:gd name="T73" fmla="*/ 344 h 368"/>
                    <a:gd name="T74" fmla="*/ 161 w 573"/>
                    <a:gd name="T75" fmla="*/ 368 h 368"/>
                    <a:gd name="T76" fmla="*/ 194 w 573"/>
                    <a:gd name="T77" fmla="*/ 368 h 368"/>
                    <a:gd name="T78" fmla="*/ 253 w 573"/>
                    <a:gd name="T79" fmla="*/ 344 h 368"/>
                    <a:gd name="T80" fmla="*/ 262 w 573"/>
                    <a:gd name="T81" fmla="*/ 344 h 368"/>
                    <a:gd name="T82" fmla="*/ 270 w 573"/>
                    <a:gd name="T83" fmla="*/ 320 h 368"/>
                    <a:gd name="T84" fmla="*/ 295 w 573"/>
                    <a:gd name="T85" fmla="*/ 320 h 36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73" h="368">
                      <a:moveTo>
                        <a:pt x="295" y="320"/>
                      </a:moveTo>
                      <a:lnTo>
                        <a:pt x="329" y="304"/>
                      </a:lnTo>
                      <a:lnTo>
                        <a:pt x="380" y="304"/>
                      </a:lnTo>
                      <a:lnTo>
                        <a:pt x="413" y="288"/>
                      </a:lnTo>
                      <a:lnTo>
                        <a:pt x="439" y="272"/>
                      </a:lnTo>
                      <a:lnTo>
                        <a:pt x="455" y="264"/>
                      </a:lnTo>
                      <a:lnTo>
                        <a:pt x="464" y="224"/>
                      </a:lnTo>
                      <a:lnTo>
                        <a:pt x="472" y="200"/>
                      </a:lnTo>
                      <a:lnTo>
                        <a:pt x="498" y="168"/>
                      </a:lnTo>
                      <a:lnTo>
                        <a:pt x="523" y="112"/>
                      </a:lnTo>
                      <a:lnTo>
                        <a:pt x="548" y="72"/>
                      </a:lnTo>
                      <a:lnTo>
                        <a:pt x="573" y="48"/>
                      </a:lnTo>
                      <a:lnTo>
                        <a:pt x="548" y="24"/>
                      </a:lnTo>
                      <a:lnTo>
                        <a:pt x="514" y="0"/>
                      </a:lnTo>
                      <a:lnTo>
                        <a:pt x="472" y="8"/>
                      </a:lnTo>
                      <a:lnTo>
                        <a:pt x="447" y="0"/>
                      </a:lnTo>
                      <a:lnTo>
                        <a:pt x="405" y="8"/>
                      </a:lnTo>
                      <a:lnTo>
                        <a:pt x="371" y="8"/>
                      </a:lnTo>
                      <a:lnTo>
                        <a:pt x="329" y="56"/>
                      </a:lnTo>
                      <a:lnTo>
                        <a:pt x="287" y="48"/>
                      </a:lnTo>
                      <a:lnTo>
                        <a:pt x="279" y="64"/>
                      </a:lnTo>
                      <a:lnTo>
                        <a:pt x="228" y="80"/>
                      </a:lnTo>
                      <a:lnTo>
                        <a:pt x="228" y="112"/>
                      </a:lnTo>
                      <a:lnTo>
                        <a:pt x="110" y="128"/>
                      </a:lnTo>
                      <a:lnTo>
                        <a:pt x="85" y="112"/>
                      </a:lnTo>
                      <a:lnTo>
                        <a:pt x="68" y="104"/>
                      </a:lnTo>
                      <a:lnTo>
                        <a:pt x="68" y="128"/>
                      </a:lnTo>
                      <a:lnTo>
                        <a:pt x="26" y="144"/>
                      </a:lnTo>
                      <a:lnTo>
                        <a:pt x="26" y="184"/>
                      </a:lnTo>
                      <a:lnTo>
                        <a:pt x="17" y="224"/>
                      </a:lnTo>
                      <a:lnTo>
                        <a:pt x="0" y="240"/>
                      </a:lnTo>
                      <a:lnTo>
                        <a:pt x="43" y="288"/>
                      </a:lnTo>
                      <a:lnTo>
                        <a:pt x="34" y="296"/>
                      </a:lnTo>
                      <a:lnTo>
                        <a:pt x="68" y="312"/>
                      </a:lnTo>
                      <a:lnTo>
                        <a:pt x="93" y="336"/>
                      </a:lnTo>
                      <a:lnTo>
                        <a:pt x="118" y="352"/>
                      </a:lnTo>
                      <a:lnTo>
                        <a:pt x="152" y="344"/>
                      </a:lnTo>
                      <a:lnTo>
                        <a:pt x="161" y="368"/>
                      </a:lnTo>
                      <a:lnTo>
                        <a:pt x="194" y="368"/>
                      </a:lnTo>
                      <a:lnTo>
                        <a:pt x="253" y="344"/>
                      </a:lnTo>
                      <a:lnTo>
                        <a:pt x="262" y="344"/>
                      </a:lnTo>
                      <a:lnTo>
                        <a:pt x="270" y="320"/>
                      </a:lnTo>
                      <a:lnTo>
                        <a:pt x="295" y="320"/>
                      </a:lnTo>
                      <a:close/>
                    </a:path>
                  </a:pathLst>
                </a:custGeom>
                <a:solidFill>
                  <a:srgbClr val="70AD47"/>
                </a:solidFill>
                <a:ln w="12700">
                  <a:noFill/>
                  <a:round/>
                  <a:headEnd/>
                  <a:tailEnd/>
                </a:ln>
                <a:extLst/>
              </p:spPr>
              <p:txBody>
                <a:bodyPr/>
                <a:lstStyle/>
                <a:p>
                  <a:pPr>
                    <a:defRPr/>
                  </a:pPr>
                  <a:endParaRPr lang="en-GB" sz="2400" b="1" kern="0">
                    <a:solidFill>
                      <a:srgbClr val="000000"/>
                    </a:solidFill>
                    <a:latin typeface="Calibri" panose="020F0502020204030204"/>
                  </a:endParaRPr>
                </a:p>
              </p:txBody>
            </p:sp>
            <p:sp>
              <p:nvSpPr>
                <p:cNvPr id="320" name="Freeform 57"/>
                <p:cNvSpPr>
                  <a:spLocks/>
                </p:cNvSpPr>
                <p:nvPr/>
              </p:nvSpPr>
              <p:spPr bwMode="auto">
                <a:xfrm>
                  <a:off x="7421774" y="3121186"/>
                  <a:ext cx="39392" cy="12121"/>
                </a:xfrm>
                <a:custGeom>
                  <a:avLst/>
                  <a:gdLst>
                    <a:gd name="T0" fmla="*/ 17 w 26"/>
                    <a:gd name="T1" fmla="*/ 8 h 8"/>
                    <a:gd name="T2" fmla="*/ 26 w 26"/>
                    <a:gd name="T3" fmla="*/ 8 h 8"/>
                    <a:gd name="T4" fmla="*/ 0 w 26"/>
                    <a:gd name="T5" fmla="*/ 0 h 8"/>
                    <a:gd name="T6" fmla="*/ 17 w 26"/>
                    <a:gd name="T7" fmla="*/ 8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8">
                      <a:moveTo>
                        <a:pt x="17" y="8"/>
                      </a:moveTo>
                      <a:lnTo>
                        <a:pt x="26" y="8"/>
                      </a:lnTo>
                      <a:lnTo>
                        <a:pt x="0" y="0"/>
                      </a:lnTo>
                      <a:lnTo>
                        <a:pt x="17" y="8"/>
                      </a:lnTo>
                      <a:close/>
                    </a:path>
                  </a:pathLst>
                </a:custGeom>
                <a:noFill/>
                <a:ln w="28575">
                  <a:noFill/>
                  <a:prstDash val="solid"/>
                  <a:round/>
                  <a:headEnd/>
                  <a:tailEnd/>
                </a:ln>
                <a:extLst>
                  <a:ext uri="{909E8E84-426E-40DD-AFC4-6F175D3DCCD1}">
                    <a14:hiddenFill xmlns:a14="http://schemas.microsoft.com/office/drawing/2010/main">
                      <a:solidFill>
                        <a:srgbClr val="FFFFFF"/>
                      </a:solidFill>
                    </a14:hiddenFill>
                  </a:ext>
                </a:extLst>
              </p:spPr>
              <p:txBody>
                <a:bodyPr/>
                <a:lstStyle/>
                <a:p>
                  <a:pPr>
                    <a:defRPr/>
                  </a:pPr>
                  <a:endParaRPr lang="en-GB" sz="2400" b="1" kern="0">
                    <a:solidFill>
                      <a:srgbClr val="000000"/>
                    </a:solidFill>
                    <a:latin typeface="Calibri" panose="020F0502020204030204"/>
                  </a:endParaRPr>
                </a:p>
              </p:txBody>
            </p:sp>
            <p:sp>
              <p:nvSpPr>
                <p:cNvPr id="321" name="Freeform 58"/>
                <p:cNvSpPr>
                  <a:spLocks/>
                </p:cNvSpPr>
                <p:nvPr/>
              </p:nvSpPr>
              <p:spPr bwMode="auto">
                <a:xfrm>
                  <a:off x="7461166" y="3133306"/>
                  <a:ext cx="25757" cy="1515"/>
                </a:xfrm>
                <a:custGeom>
                  <a:avLst/>
                  <a:gdLst>
                    <a:gd name="T0" fmla="*/ 17 w 17"/>
                    <a:gd name="T1" fmla="*/ 0 h 1"/>
                    <a:gd name="T2" fmla="*/ 0 w 17"/>
                    <a:gd name="T3" fmla="*/ 0 h 1"/>
                    <a:gd name="T4" fmla="*/ 17 w 17"/>
                    <a:gd name="T5" fmla="*/ 0 h 1"/>
                    <a:gd name="T6" fmla="*/ 0 60000 65536"/>
                    <a:gd name="T7" fmla="*/ 0 60000 65536"/>
                    <a:gd name="T8" fmla="*/ 0 60000 65536"/>
                  </a:gdLst>
                  <a:ahLst/>
                  <a:cxnLst>
                    <a:cxn ang="T6">
                      <a:pos x="T0" y="T1"/>
                    </a:cxn>
                    <a:cxn ang="T7">
                      <a:pos x="T2" y="T3"/>
                    </a:cxn>
                    <a:cxn ang="T8">
                      <a:pos x="T4" y="T5"/>
                    </a:cxn>
                  </a:cxnLst>
                  <a:rect l="0" t="0" r="r" b="b"/>
                  <a:pathLst>
                    <a:path w="17" h="1">
                      <a:moveTo>
                        <a:pt x="17" y="0"/>
                      </a:moveTo>
                      <a:lnTo>
                        <a:pt x="0" y="0"/>
                      </a:lnTo>
                      <a:lnTo>
                        <a:pt x="17" y="0"/>
                      </a:lnTo>
                      <a:close/>
                    </a:path>
                  </a:pathLst>
                </a:custGeom>
                <a:solidFill>
                  <a:srgbClr val="FFFF00"/>
                </a:solidFill>
                <a:ln w="9525">
                  <a:noFill/>
                  <a:round/>
                  <a:headEnd/>
                  <a:tailEnd/>
                </a:ln>
                <a:extLst/>
              </p:spPr>
              <p:txBody>
                <a:bodyPr/>
                <a:lstStyle/>
                <a:p>
                  <a:pPr>
                    <a:defRPr/>
                  </a:pPr>
                  <a:endParaRPr lang="en-GB" sz="2400" b="1" kern="0">
                    <a:solidFill>
                      <a:srgbClr val="000000"/>
                    </a:solidFill>
                    <a:latin typeface="Calibri" panose="020F0502020204030204"/>
                  </a:endParaRPr>
                </a:p>
              </p:txBody>
            </p:sp>
            <p:sp>
              <p:nvSpPr>
                <p:cNvPr id="322" name="Line 59"/>
                <p:cNvSpPr>
                  <a:spLocks noChangeShapeType="1"/>
                </p:cNvSpPr>
                <p:nvPr/>
              </p:nvSpPr>
              <p:spPr bwMode="auto">
                <a:xfrm flipV="1">
                  <a:off x="7447530" y="3121186"/>
                  <a:ext cx="39392" cy="12121"/>
                </a:xfrm>
                <a:prstGeom prst="line">
                  <a:avLst/>
                </a:prstGeom>
                <a:noFill/>
                <a:ln w="28575">
                  <a:noFill/>
                  <a:round/>
                  <a:headEnd/>
                  <a:tailEnd/>
                </a:ln>
                <a:extLst>
                  <a:ext uri="{909E8E84-426E-40DD-AFC4-6F175D3DCCD1}">
                    <a14:hiddenFill xmlns:a14="http://schemas.microsoft.com/office/drawing/2010/main">
                      <a:noFill/>
                    </a14:hiddenFill>
                  </a:ext>
                </a:extLst>
              </p:spPr>
              <p:txBody>
                <a:bodyPr/>
                <a:lstStyle/>
                <a:p>
                  <a:pPr>
                    <a:defRPr/>
                  </a:pPr>
                  <a:endParaRPr lang="en-GB" sz="2400" b="1" kern="0">
                    <a:solidFill>
                      <a:srgbClr val="000000"/>
                    </a:solidFill>
                    <a:latin typeface="Calibri" panose="020F0502020204030204"/>
                  </a:endParaRPr>
                </a:p>
              </p:txBody>
            </p:sp>
            <p:sp>
              <p:nvSpPr>
                <p:cNvPr id="323" name="Line 60"/>
                <p:cNvSpPr>
                  <a:spLocks noChangeShapeType="1"/>
                </p:cNvSpPr>
                <p:nvPr/>
              </p:nvSpPr>
              <p:spPr bwMode="auto">
                <a:xfrm flipV="1">
                  <a:off x="7447530" y="3121186"/>
                  <a:ext cx="39392" cy="12121"/>
                </a:xfrm>
                <a:prstGeom prst="line">
                  <a:avLst/>
                </a:prstGeom>
                <a:noFill/>
                <a:ln w="28575">
                  <a:noFill/>
                  <a:round/>
                  <a:headEnd/>
                  <a:tailEnd/>
                </a:ln>
                <a:extLst>
                  <a:ext uri="{909E8E84-426E-40DD-AFC4-6F175D3DCCD1}">
                    <a14:hiddenFill xmlns:a14="http://schemas.microsoft.com/office/drawing/2010/main">
                      <a:noFill/>
                    </a14:hiddenFill>
                  </a:ext>
                </a:extLst>
              </p:spPr>
              <p:txBody>
                <a:bodyPr/>
                <a:lstStyle/>
                <a:p>
                  <a:pPr>
                    <a:defRPr/>
                  </a:pPr>
                  <a:endParaRPr lang="en-GB" sz="2400" b="1" kern="0">
                    <a:solidFill>
                      <a:srgbClr val="000000"/>
                    </a:solidFill>
                    <a:latin typeface="Calibri" panose="020F0502020204030204"/>
                  </a:endParaRPr>
                </a:p>
              </p:txBody>
            </p:sp>
            <p:sp>
              <p:nvSpPr>
                <p:cNvPr id="324" name="Freeform 61"/>
                <p:cNvSpPr>
                  <a:spLocks/>
                </p:cNvSpPr>
                <p:nvPr/>
              </p:nvSpPr>
              <p:spPr bwMode="auto">
                <a:xfrm>
                  <a:off x="7409653" y="3121186"/>
                  <a:ext cx="12121" cy="1515"/>
                </a:xfrm>
                <a:custGeom>
                  <a:avLst/>
                  <a:gdLst>
                    <a:gd name="T0" fmla="*/ 0 w 8"/>
                    <a:gd name="T1" fmla="*/ 0 h 1"/>
                    <a:gd name="T2" fmla="*/ 8 w 8"/>
                    <a:gd name="T3" fmla="*/ 0 h 1"/>
                    <a:gd name="T4" fmla="*/ 0 w 8"/>
                    <a:gd name="T5" fmla="*/ 0 h 1"/>
                    <a:gd name="T6" fmla="*/ 0 60000 65536"/>
                    <a:gd name="T7" fmla="*/ 0 60000 65536"/>
                    <a:gd name="T8" fmla="*/ 0 60000 65536"/>
                  </a:gdLst>
                  <a:ahLst/>
                  <a:cxnLst>
                    <a:cxn ang="T6">
                      <a:pos x="T0" y="T1"/>
                    </a:cxn>
                    <a:cxn ang="T7">
                      <a:pos x="T2" y="T3"/>
                    </a:cxn>
                    <a:cxn ang="T8">
                      <a:pos x="T4" y="T5"/>
                    </a:cxn>
                  </a:cxnLst>
                  <a:rect l="0" t="0" r="r" b="b"/>
                  <a:pathLst>
                    <a:path w="8" h="1">
                      <a:moveTo>
                        <a:pt x="0" y="0"/>
                      </a:moveTo>
                      <a:lnTo>
                        <a:pt x="8" y="0"/>
                      </a:lnTo>
                      <a:lnTo>
                        <a:pt x="0" y="0"/>
                      </a:lnTo>
                      <a:close/>
                    </a:path>
                  </a:pathLst>
                </a:custGeom>
                <a:solidFill>
                  <a:srgbClr val="FFFF00"/>
                </a:solidFill>
                <a:ln w="9525">
                  <a:noFill/>
                  <a:round/>
                  <a:headEnd/>
                  <a:tailEnd/>
                </a:ln>
                <a:extLst/>
              </p:spPr>
              <p:txBody>
                <a:bodyPr/>
                <a:lstStyle/>
                <a:p>
                  <a:pPr>
                    <a:defRPr/>
                  </a:pPr>
                  <a:endParaRPr lang="en-GB" sz="2400" b="1" kern="0">
                    <a:solidFill>
                      <a:srgbClr val="000000"/>
                    </a:solidFill>
                    <a:latin typeface="Calibri" panose="020F0502020204030204"/>
                  </a:endParaRPr>
                </a:p>
              </p:txBody>
            </p:sp>
            <p:sp>
              <p:nvSpPr>
                <p:cNvPr id="325" name="Freeform 62"/>
                <p:cNvSpPr>
                  <a:spLocks/>
                </p:cNvSpPr>
                <p:nvPr/>
              </p:nvSpPr>
              <p:spPr bwMode="auto">
                <a:xfrm>
                  <a:off x="7026335" y="2975737"/>
                  <a:ext cx="39392" cy="24241"/>
                </a:xfrm>
                <a:custGeom>
                  <a:avLst/>
                  <a:gdLst>
                    <a:gd name="T0" fmla="*/ 26 w 26"/>
                    <a:gd name="T1" fmla="*/ 16 h 16"/>
                    <a:gd name="T2" fmla="*/ 0 w 26"/>
                    <a:gd name="T3" fmla="*/ 0 h 16"/>
                    <a:gd name="T4" fmla="*/ 0 w 26"/>
                    <a:gd name="T5" fmla="*/ 8 h 16"/>
                    <a:gd name="T6" fmla="*/ 17 w 26"/>
                    <a:gd name="T7" fmla="*/ 16 h 16"/>
                    <a:gd name="T8" fmla="*/ 26 w 26"/>
                    <a:gd name="T9" fmla="*/ 16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6">
                      <a:moveTo>
                        <a:pt x="26" y="16"/>
                      </a:moveTo>
                      <a:lnTo>
                        <a:pt x="0" y="0"/>
                      </a:lnTo>
                      <a:lnTo>
                        <a:pt x="0" y="8"/>
                      </a:lnTo>
                      <a:lnTo>
                        <a:pt x="17" y="16"/>
                      </a:lnTo>
                      <a:lnTo>
                        <a:pt x="26" y="16"/>
                      </a:lnTo>
                      <a:close/>
                    </a:path>
                  </a:pathLst>
                </a:custGeom>
                <a:solidFill>
                  <a:srgbClr val="FFFF00"/>
                </a:solidFill>
                <a:ln w="9525">
                  <a:noFill/>
                  <a:round/>
                  <a:headEnd/>
                  <a:tailEnd/>
                </a:ln>
                <a:extLst/>
              </p:spPr>
              <p:txBody>
                <a:bodyPr/>
                <a:lstStyle/>
                <a:p>
                  <a:pPr>
                    <a:defRPr/>
                  </a:pPr>
                  <a:endParaRPr lang="en-GB" sz="2400" b="1" kern="0">
                    <a:solidFill>
                      <a:srgbClr val="000000"/>
                    </a:solidFill>
                    <a:latin typeface="Calibri" panose="020F0502020204030204"/>
                  </a:endParaRPr>
                </a:p>
              </p:txBody>
            </p:sp>
            <p:sp>
              <p:nvSpPr>
                <p:cNvPr id="326" name="Freeform 63"/>
                <p:cNvSpPr>
                  <a:spLocks/>
                </p:cNvSpPr>
                <p:nvPr/>
              </p:nvSpPr>
              <p:spPr bwMode="auto">
                <a:xfrm>
                  <a:off x="7409653" y="3121186"/>
                  <a:ext cx="12121" cy="1515"/>
                </a:xfrm>
                <a:custGeom>
                  <a:avLst/>
                  <a:gdLst>
                    <a:gd name="T0" fmla="*/ 0 w 8"/>
                    <a:gd name="T1" fmla="*/ 0 h 1"/>
                    <a:gd name="T2" fmla="*/ 8 w 8"/>
                    <a:gd name="T3" fmla="*/ 0 h 1"/>
                    <a:gd name="T4" fmla="*/ 0 w 8"/>
                    <a:gd name="T5" fmla="*/ 0 h 1"/>
                    <a:gd name="T6" fmla="*/ 0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8" y="0"/>
                      </a:lnTo>
                      <a:lnTo>
                        <a:pt x="0" y="0"/>
                      </a:lnTo>
                      <a:close/>
                    </a:path>
                  </a:pathLst>
                </a:custGeom>
                <a:noFill/>
                <a:ln w="28575">
                  <a:noFill/>
                  <a:prstDash val="solid"/>
                  <a:round/>
                  <a:headEnd/>
                  <a:tailEnd/>
                </a:ln>
                <a:extLst>
                  <a:ext uri="{909E8E84-426E-40DD-AFC4-6F175D3DCCD1}">
                    <a14:hiddenFill xmlns:a14="http://schemas.microsoft.com/office/drawing/2010/main">
                      <a:solidFill>
                        <a:srgbClr val="FFFFFF"/>
                      </a:solidFill>
                    </a14:hiddenFill>
                  </a:ext>
                </a:extLst>
              </p:spPr>
              <p:txBody>
                <a:bodyPr/>
                <a:lstStyle/>
                <a:p>
                  <a:pPr>
                    <a:defRPr/>
                  </a:pPr>
                  <a:endParaRPr lang="en-GB" sz="2400" b="1" kern="0">
                    <a:solidFill>
                      <a:srgbClr val="000000"/>
                    </a:solidFill>
                    <a:latin typeface="Calibri" panose="020F0502020204030204"/>
                  </a:endParaRPr>
                </a:p>
              </p:txBody>
            </p:sp>
            <p:sp>
              <p:nvSpPr>
                <p:cNvPr id="327" name="Freeform 64"/>
                <p:cNvSpPr>
                  <a:spLocks/>
                </p:cNvSpPr>
                <p:nvPr/>
              </p:nvSpPr>
              <p:spPr bwMode="auto">
                <a:xfrm>
                  <a:off x="7026335" y="2975737"/>
                  <a:ext cx="39392" cy="24241"/>
                </a:xfrm>
                <a:custGeom>
                  <a:avLst/>
                  <a:gdLst>
                    <a:gd name="T0" fmla="*/ 26 w 26"/>
                    <a:gd name="T1" fmla="*/ 16 h 16"/>
                    <a:gd name="T2" fmla="*/ 0 w 26"/>
                    <a:gd name="T3" fmla="*/ 0 h 16"/>
                    <a:gd name="T4" fmla="*/ 0 w 26"/>
                    <a:gd name="T5" fmla="*/ 8 h 16"/>
                    <a:gd name="T6" fmla="*/ 17 w 26"/>
                    <a:gd name="T7" fmla="*/ 16 h 16"/>
                    <a:gd name="T8" fmla="*/ 26 w 26"/>
                    <a:gd name="T9" fmla="*/ 16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6">
                      <a:moveTo>
                        <a:pt x="26" y="16"/>
                      </a:moveTo>
                      <a:lnTo>
                        <a:pt x="0" y="0"/>
                      </a:lnTo>
                      <a:lnTo>
                        <a:pt x="0" y="8"/>
                      </a:lnTo>
                      <a:lnTo>
                        <a:pt x="17" y="16"/>
                      </a:lnTo>
                      <a:lnTo>
                        <a:pt x="26" y="16"/>
                      </a:lnTo>
                      <a:close/>
                    </a:path>
                  </a:pathLst>
                </a:custGeom>
                <a:noFill/>
                <a:ln w="28575">
                  <a:noFill/>
                  <a:prstDash val="solid"/>
                  <a:round/>
                  <a:headEnd/>
                  <a:tailEnd/>
                </a:ln>
                <a:extLst>
                  <a:ext uri="{909E8E84-426E-40DD-AFC4-6F175D3DCCD1}">
                    <a14:hiddenFill xmlns:a14="http://schemas.microsoft.com/office/drawing/2010/main">
                      <a:solidFill>
                        <a:srgbClr val="FFFFFF"/>
                      </a:solidFill>
                    </a14:hiddenFill>
                  </a:ext>
                </a:extLst>
              </p:spPr>
              <p:txBody>
                <a:bodyPr/>
                <a:lstStyle/>
                <a:p>
                  <a:pPr>
                    <a:defRPr/>
                  </a:pPr>
                  <a:endParaRPr lang="en-GB" sz="2400" b="1" kern="0">
                    <a:solidFill>
                      <a:srgbClr val="000000"/>
                    </a:solidFill>
                    <a:latin typeface="Calibri" panose="020F0502020204030204"/>
                  </a:endParaRPr>
                </a:p>
              </p:txBody>
            </p:sp>
            <p:sp>
              <p:nvSpPr>
                <p:cNvPr id="328" name="Freeform 65"/>
                <p:cNvSpPr>
                  <a:spLocks/>
                </p:cNvSpPr>
                <p:nvPr/>
              </p:nvSpPr>
              <p:spPr bwMode="auto">
                <a:xfrm>
                  <a:off x="6718267" y="2820999"/>
                  <a:ext cx="869469" cy="675929"/>
                </a:xfrm>
                <a:custGeom>
                  <a:avLst/>
                  <a:gdLst>
                    <a:gd name="T0" fmla="*/ 421 w 480"/>
                    <a:gd name="T1" fmla="*/ 8 h 232"/>
                    <a:gd name="T2" fmla="*/ 396 w 480"/>
                    <a:gd name="T3" fmla="*/ 0 h 232"/>
                    <a:gd name="T4" fmla="*/ 353 w 480"/>
                    <a:gd name="T5" fmla="*/ 0 h 232"/>
                    <a:gd name="T6" fmla="*/ 328 w 480"/>
                    <a:gd name="T7" fmla="*/ 16 h 232"/>
                    <a:gd name="T8" fmla="*/ 294 w 480"/>
                    <a:gd name="T9" fmla="*/ 16 h 232"/>
                    <a:gd name="T10" fmla="*/ 269 w 480"/>
                    <a:gd name="T11" fmla="*/ 40 h 232"/>
                    <a:gd name="T12" fmla="*/ 244 w 480"/>
                    <a:gd name="T13" fmla="*/ 40 h 232"/>
                    <a:gd name="T14" fmla="*/ 236 w 480"/>
                    <a:gd name="T15" fmla="*/ 24 h 232"/>
                    <a:gd name="T16" fmla="*/ 210 w 480"/>
                    <a:gd name="T17" fmla="*/ 0 h 232"/>
                    <a:gd name="T18" fmla="*/ 177 w 480"/>
                    <a:gd name="T19" fmla="*/ 24 h 232"/>
                    <a:gd name="T20" fmla="*/ 168 w 480"/>
                    <a:gd name="T21" fmla="*/ 24 h 232"/>
                    <a:gd name="T22" fmla="*/ 151 w 480"/>
                    <a:gd name="T23" fmla="*/ 16 h 232"/>
                    <a:gd name="T24" fmla="*/ 126 w 480"/>
                    <a:gd name="T25" fmla="*/ 32 h 232"/>
                    <a:gd name="T26" fmla="*/ 101 w 480"/>
                    <a:gd name="T27" fmla="*/ 56 h 232"/>
                    <a:gd name="T28" fmla="*/ 67 w 480"/>
                    <a:gd name="T29" fmla="*/ 104 h 232"/>
                    <a:gd name="T30" fmla="*/ 25 w 480"/>
                    <a:gd name="T31" fmla="*/ 104 h 232"/>
                    <a:gd name="T32" fmla="*/ 0 w 480"/>
                    <a:gd name="T33" fmla="*/ 136 h 232"/>
                    <a:gd name="T34" fmla="*/ 0 w 480"/>
                    <a:gd name="T35" fmla="*/ 176 h 232"/>
                    <a:gd name="T36" fmla="*/ 33 w 480"/>
                    <a:gd name="T37" fmla="*/ 200 h 232"/>
                    <a:gd name="T38" fmla="*/ 25 w 480"/>
                    <a:gd name="T39" fmla="*/ 208 h 232"/>
                    <a:gd name="T40" fmla="*/ 42 w 480"/>
                    <a:gd name="T41" fmla="*/ 216 h 232"/>
                    <a:gd name="T42" fmla="*/ 67 w 480"/>
                    <a:gd name="T43" fmla="*/ 232 h 232"/>
                    <a:gd name="T44" fmla="*/ 185 w 480"/>
                    <a:gd name="T45" fmla="*/ 216 h 232"/>
                    <a:gd name="T46" fmla="*/ 185 w 480"/>
                    <a:gd name="T47" fmla="*/ 184 h 232"/>
                    <a:gd name="T48" fmla="*/ 236 w 480"/>
                    <a:gd name="T49" fmla="*/ 168 h 232"/>
                    <a:gd name="T50" fmla="*/ 244 w 480"/>
                    <a:gd name="T51" fmla="*/ 152 h 232"/>
                    <a:gd name="T52" fmla="*/ 286 w 480"/>
                    <a:gd name="T53" fmla="*/ 160 h 232"/>
                    <a:gd name="T54" fmla="*/ 328 w 480"/>
                    <a:gd name="T55" fmla="*/ 112 h 232"/>
                    <a:gd name="T56" fmla="*/ 362 w 480"/>
                    <a:gd name="T57" fmla="*/ 112 h 232"/>
                    <a:gd name="T58" fmla="*/ 404 w 480"/>
                    <a:gd name="T59" fmla="*/ 104 h 232"/>
                    <a:gd name="T60" fmla="*/ 412 w 480"/>
                    <a:gd name="T61" fmla="*/ 104 h 232"/>
                    <a:gd name="T62" fmla="*/ 438 w 480"/>
                    <a:gd name="T63" fmla="*/ 112 h 232"/>
                    <a:gd name="T64" fmla="*/ 455 w 480"/>
                    <a:gd name="T65" fmla="*/ 112 h 232"/>
                    <a:gd name="T66" fmla="*/ 463 w 480"/>
                    <a:gd name="T67" fmla="*/ 64 h 232"/>
                    <a:gd name="T68" fmla="*/ 480 w 480"/>
                    <a:gd name="T69" fmla="*/ 16 h 232"/>
                    <a:gd name="T70" fmla="*/ 421 w 480"/>
                    <a:gd name="T71" fmla="*/ 8 h 23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80" h="232">
                      <a:moveTo>
                        <a:pt x="421" y="8"/>
                      </a:moveTo>
                      <a:lnTo>
                        <a:pt x="396" y="0"/>
                      </a:lnTo>
                      <a:lnTo>
                        <a:pt x="353" y="0"/>
                      </a:lnTo>
                      <a:lnTo>
                        <a:pt x="328" y="16"/>
                      </a:lnTo>
                      <a:lnTo>
                        <a:pt x="294" y="16"/>
                      </a:lnTo>
                      <a:lnTo>
                        <a:pt x="269" y="40"/>
                      </a:lnTo>
                      <a:lnTo>
                        <a:pt x="244" y="40"/>
                      </a:lnTo>
                      <a:lnTo>
                        <a:pt x="236" y="24"/>
                      </a:lnTo>
                      <a:lnTo>
                        <a:pt x="210" y="0"/>
                      </a:lnTo>
                      <a:lnTo>
                        <a:pt x="177" y="24"/>
                      </a:lnTo>
                      <a:lnTo>
                        <a:pt x="168" y="24"/>
                      </a:lnTo>
                      <a:lnTo>
                        <a:pt x="151" y="16"/>
                      </a:lnTo>
                      <a:lnTo>
                        <a:pt x="126" y="32"/>
                      </a:lnTo>
                      <a:lnTo>
                        <a:pt x="101" y="56"/>
                      </a:lnTo>
                      <a:lnTo>
                        <a:pt x="67" y="104"/>
                      </a:lnTo>
                      <a:lnTo>
                        <a:pt x="25" y="104"/>
                      </a:lnTo>
                      <a:lnTo>
                        <a:pt x="0" y="136"/>
                      </a:lnTo>
                      <a:lnTo>
                        <a:pt x="0" y="176"/>
                      </a:lnTo>
                      <a:lnTo>
                        <a:pt x="33" y="200"/>
                      </a:lnTo>
                      <a:lnTo>
                        <a:pt x="25" y="208"/>
                      </a:lnTo>
                      <a:lnTo>
                        <a:pt x="42" y="216"/>
                      </a:lnTo>
                      <a:lnTo>
                        <a:pt x="67" y="232"/>
                      </a:lnTo>
                      <a:lnTo>
                        <a:pt x="185" y="216"/>
                      </a:lnTo>
                      <a:lnTo>
                        <a:pt x="185" y="184"/>
                      </a:lnTo>
                      <a:lnTo>
                        <a:pt x="236" y="168"/>
                      </a:lnTo>
                      <a:lnTo>
                        <a:pt x="244" y="152"/>
                      </a:lnTo>
                      <a:lnTo>
                        <a:pt x="286" y="160"/>
                      </a:lnTo>
                      <a:lnTo>
                        <a:pt x="328" y="112"/>
                      </a:lnTo>
                      <a:lnTo>
                        <a:pt x="362" y="112"/>
                      </a:lnTo>
                      <a:lnTo>
                        <a:pt x="404" y="104"/>
                      </a:lnTo>
                      <a:lnTo>
                        <a:pt x="412" y="104"/>
                      </a:lnTo>
                      <a:lnTo>
                        <a:pt x="438" y="112"/>
                      </a:lnTo>
                      <a:lnTo>
                        <a:pt x="455" y="112"/>
                      </a:lnTo>
                      <a:lnTo>
                        <a:pt x="463" y="64"/>
                      </a:lnTo>
                      <a:lnTo>
                        <a:pt x="480" y="16"/>
                      </a:lnTo>
                      <a:lnTo>
                        <a:pt x="421" y="8"/>
                      </a:lnTo>
                      <a:close/>
                    </a:path>
                  </a:pathLst>
                </a:custGeom>
                <a:solidFill>
                  <a:srgbClr val="70AD47"/>
                </a:solidFill>
                <a:ln w="28575">
                  <a:noFill/>
                  <a:round/>
                  <a:headEnd/>
                  <a:tailEnd/>
                </a:ln>
                <a:extLst/>
              </p:spPr>
              <p:txBody>
                <a:bodyPr/>
                <a:lstStyle/>
                <a:p>
                  <a:pPr>
                    <a:defRPr/>
                  </a:pPr>
                  <a:endParaRPr lang="en-GB" sz="2400" b="1" kern="0">
                    <a:solidFill>
                      <a:srgbClr val="000000"/>
                    </a:solidFill>
                    <a:latin typeface="Calibri" panose="020F0502020204030204"/>
                  </a:endParaRPr>
                </a:p>
              </p:txBody>
            </p:sp>
            <p:sp>
              <p:nvSpPr>
                <p:cNvPr id="329" name="Freeform 73"/>
                <p:cNvSpPr>
                  <a:spLocks/>
                </p:cNvSpPr>
                <p:nvPr/>
              </p:nvSpPr>
              <p:spPr bwMode="auto">
                <a:xfrm>
                  <a:off x="7486923" y="4224173"/>
                  <a:ext cx="369682" cy="290898"/>
                </a:xfrm>
                <a:custGeom>
                  <a:avLst/>
                  <a:gdLst>
                    <a:gd name="T0" fmla="*/ 227 w 244"/>
                    <a:gd name="T1" fmla="*/ 32 h 192"/>
                    <a:gd name="T2" fmla="*/ 185 w 244"/>
                    <a:gd name="T3" fmla="*/ 16 h 192"/>
                    <a:gd name="T4" fmla="*/ 177 w 244"/>
                    <a:gd name="T5" fmla="*/ 0 h 192"/>
                    <a:gd name="T6" fmla="*/ 134 w 244"/>
                    <a:gd name="T7" fmla="*/ 0 h 192"/>
                    <a:gd name="T8" fmla="*/ 75 w 244"/>
                    <a:gd name="T9" fmla="*/ 24 h 192"/>
                    <a:gd name="T10" fmla="*/ 50 w 244"/>
                    <a:gd name="T11" fmla="*/ 32 h 192"/>
                    <a:gd name="T12" fmla="*/ 25 w 244"/>
                    <a:gd name="T13" fmla="*/ 40 h 192"/>
                    <a:gd name="T14" fmla="*/ 16 w 244"/>
                    <a:gd name="T15" fmla="*/ 72 h 192"/>
                    <a:gd name="T16" fmla="*/ 0 w 244"/>
                    <a:gd name="T17" fmla="*/ 64 h 192"/>
                    <a:gd name="T18" fmla="*/ 0 w 244"/>
                    <a:gd name="T19" fmla="*/ 88 h 192"/>
                    <a:gd name="T20" fmla="*/ 8 w 244"/>
                    <a:gd name="T21" fmla="*/ 144 h 192"/>
                    <a:gd name="T22" fmla="*/ 33 w 244"/>
                    <a:gd name="T23" fmla="*/ 176 h 192"/>
                    <a:gd name="T24" fmla="*/ 59 w 244"/>
                    <a:gd name="T25" fmla="*/ 184 h 192"/>
                    <a:gd name="T26" fmla="*/ 67 w 244"/>
                    <a:gd name="T27" fmla="*/ 192 h 192"/>
                    <a:gd name="T28" fmla="*/ 75 w 244"/>
                    <a:gd name="T29" fmla="*/ 192 h 192"/>
                    <a:gd name="T30" fmla="*/ 109 w 244"/>
                    <a:gd name="T31" fmla="*/ 176 h 192"/>
                    <a:gd name="T32" fmla="*/ 134 w 244"/>
                    <a:gd name="T33" fmla="*/ 176 h 192"/>
                    <a:gd name="T34" fmla="*/ 168 w 244"/>
                    <a:gd name="T35" fmla="*/ 136 h 192"/>
                    <a:gd name="T36" fmla="*/ 236 w 244"/>
                    <a:gd name="T37" fmla="*/ 128 h 192"/>
                    <a:gd name="T38" fmla="*/ 244 w 244"/>
                    <a:gd name="T39" fmla="*/ 104 h 192"/>
                    <a:gd name="T40" fmla="*/ 244 w 244"/>
                    <a:gd name="T41" fmla="*/ 64 h 192"/>
                    <a:gd name="T42" fmla="*/ 227 w 244"/>
                    <a:gd name="T43" fmla="*/ 32 h 19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44" h="192">
                      <a:moveTo>
                        <a:pt x="227" y="32"/>
                      </a:moveTo>
                      <a:lnTo>
                        <a:pt x="185" y="16"/>
                      </a:lnTo>
                      <a:lnTo>
                        <a:pt x="177" y="0"/>
                      </a:lnTo>
                      <a:lnTo>
                        <a:pt x="134" y="0"/>
                      </a:lnTo>
                      <a:lnTo>
                        <a:pt x="75" y="24"/>
                      </a:lnTo>
                      <a:lnTo>
                        <a:pt x="50" y="32"/>
                      </a:lnTo>
                      <a:lnTo>
                        <a:pt x="25" y="40"/>
                      </a:lnTo>
                      <a:lnTo>
                        <a:pt x="16" y="72"/>
                      </a:lnTo>
                      <a:lnTo>
                        <a:pt x="0" y="64"/>
                      </a:lnTo>
                      <a:lnTo>
                        <a:pt x="0" y="88"/>
                      </a:lnTo>
                      <a:lnTo>
                        <a:pt x="8" y="144"/>
                      </a:lnTo>
                      <a:lnTo>
                        <a:pt x="33" y="176"/>
                      </a:lnTo>
                      <a:lnTo>
                        <a:pt x="59" y="184"/>
                      </a:lnTo>
                      <a:lnTo>
                        <a:pt x="67" y="192"/>
                      </a:lnTo>
                      <a:lnTo>
                        <a:pt x="75" y="192"/>
                      </a:lnTo>
                      <a:lnTo>
                        <a:pt x="109" y="176"/>
                      </a:lnTo>
                      <a:lnTo>
                        <a:pt x="134" y="176"/>
                      </a:lnTo>
                      <a:lnTo>
                        <a:pt x="168" y="136"/>
                      </a:lnTo>
                      <a:lnTo>
                        <a:pt x="236" y="128"/>
                      </a:lnTo>
                      <a:lnTo>
                        <a:pt x="244" y="104"/>
                      </a:lnTo>
                      <a:lnTo>
                        <a:pt x="244" y="64"/>
                      </a:lnTo>
                      <a:lnTo>
                        <a:pt x="227" y="32"/>
                      </a:lnTo>
                      <a:close/>
                    </a:path>
                  </a:pathLst>
                </a:custGeom>
                <a:solidFill>
                  <a:srgbClr val="00A0C6"/>
                </a:solidFill>
                <a:ln w="9525">
                  <a:noFill/>
                  <a:round/>
                  <a:headEnd/>
                  <a:tailEnd/>
                </a:ln>
                <a:extLst/>
              </p:spPr>
              <p:txBody>
                <a:bodyPr/>
                <a:lstStyle/>
                <a:p>
                  <a:pPr>
                    <a:defRPr/>
                  </a:pPr>
                  <a:endParaRPr lang="en-GB" sz="2400" b="1" kern="0">
                    <a:solidFill>
                      <a:srgbClr val="000000"/>
                    </a:solidFill>
                    <a:latin typeface="Calibri" panose="020F0502020204030204"/>
                  </a:endParaRPr>
                </a:p>
              </p:txBody>
            </p:sp>
            <p:sp>
              <p:nvSpPr>
                <p:cNvPr id="330" name="Freeform 76"/>
                <p:cNvSpPr>
                  <a:spLocks/>
                </p:cNvSpPr>
                <p:nvPr/>
              </p:nvSpPr>
              <p:spPr bwMode="auto">
                <a:xfrm>
                  <a:off x="7689945" y="3763585"/>
                  <a:ext cx="893904" cy="618158"/>
                </a:xfrm>
                <a:custGeom>
                  <a:avLst/>
                  <a:gdLst>
                    <a:gd name="T0" fmla="*/ 455 w 590"/>
                    <a:gd name="T1" fmla="*/ 256 h 408"/>
                    <a:gd name="T2" fmla="*/ 489 w 590"/>
                    <a:gd name="T3" fmla="*/ 248 h 408"/>
                    <a:gd name="T4" fmla="*/ 514 w 590"/>
                    <a:gd name="T5" fmla="*/ 232 h 408"/>
                    <a:gd name="T6" fmla="*/ 565 w 590"/>
                    <a:gd name="T7" fmla="*/ 240 h 408"/>
                    <a:gd name="T8" fmla="*/ 590 w 590"/>
                    <a:gd name="T9" fmla="*/ 232 h 408"/>
                    <a:gd name="T10" fmla="*/ 565 w 590"/>
                    <a:gd name="T11" fmla="*/ 200 h 408"/>
                    <a:gd name="T12" fmla="*/ 523 w 590"/>
                    <a:gd name="T13" fmla="*/ 176 h 408"/>
                    <a:gd name="T14" fmla="*/ 548 w 590"/>
                    <a:gd name="T15" fmla="*/ 144 h 408"/>
                    <a:gd name="T16" fmla="*/ 548 w 590"/>
                    <a:gd name="T17" fmla="*/ 104 h 408"/>
                    <a:gd name="T18" fmla="*/ 548 w 590"/>
                    <a:gd name="T19" fmla="*/ 72 h 408"/>
                    <a:gd name="T20" fmla="*/ 573 w 590"/>
                    <a:gd name="T21" fmla="*/ 64 h 408"/>
                    <a:gd name="T22" fmla="*/ 582 w 590"/>
                    <a:gd name="T23" fmla="*/ 48 h 408"/>
                    <a:gd name="T24" fmla="*/ 582 w 590"/>
                    <a:gd name="T25" fmla="*/ 32 h 408"/>
                    <a:gd name="T26" fmla="*/ 582 w 590"/>
                    <a:gd name="T27" fmla="*/ 16 h 408"/>
                    <a:gd name="T28" fmla="*/ 531 w 590"/>
                    <a:gd name="T29" fmla="*/ 16 h 408"/>
                    <a:gd name="T30" fmla="*/ 523 w 590"/>
                    <a:gd name="T31" fmla="*/ 0 h 408"/>
                    <a:gd name="T32" fmla="*/ 481 w 590"/>
                    <a:gd name="T33" fmla="*/ 8 h 408"/>
                    <a:gd name="T34" fmla="*/ 455 w 590"/>
                    <a:gd name="T35" fmla="*/ 0 h 408"/>
                    <a:gd name="T36" fmla="*/ 413 w 590"/>
                    <a:gd name="T37" fmla="*/ 8 h 408"/>
                    <a:gd name="T38" fmla="*/ 363 w 590"/>
                    <a:gd name="T39" fmla="*/ 24 h 408"/>
                    <a:gd name="T40" fmla="*/ 321 w 590"/>
                    <a:gd name="T41" fmla="*/ 80 h 408"/>
                    <a:gd name="T42" fmla="*/ 270 w 590"/>
                    <a:gd name="T43" fmla="*/ 88 h 408"/>
                    <a:gd name="T44" fmla="*/ 219 w 590"/>
                    <a:gd name="T45" fmla="*/ 88 h 408"/>
                    <a:gd name="T46" fmla="*/ 194 w 590"/>
                    <a:gd name="T47" fmla="*/ 88 h 408"/>
                    <a:gd name="T48" fmla="*/ 169 w 590"/>
                    <a:gd name="T49" fmla="*/ 112 h 408"/>
                    <a:gd name="T50" fmla="*/ 76 w 590"/>
                    <a:gd name="T51" fmla="*/ 112 h 408"/>
                    <a:gd name="T52" fmla="*/ 43 w 590"/>
                    <a:gd name="T53" fmla="*/ 104 h 408"/>
                    <a:gd name="T54" fmla="*/ 43 w 590"/>
                    <a:gd name="T55" fmla="*/ 80 h 408"/>
                    <a:gd name="T56" fmla="*/ 9 w 590"/>
                    <a:gd name="T57" fmla="*/ 64 h 408"/>
                    <a:gd name="T58" fmla="*/ 0 w 590"/>
                    <a:gd name="T59" fmla="*/ 88 h 408"/>
                    <a:gd name="T60" fmla="*/ 9 w 590"/>
                    <a:gd name="T61" fmla="*/ 120 h 408"/>
                    <a:gd name="T62" fmla="*/ 26 w 590"/>
                    <a:gd name="T63" fmla="*/ 152 h 408"/>
                    <a:gd name="T64" fmla="*/ 68 w 590"/>
                    <a:gd name="T65" fmla="*/ 184 h 408"/>
                    <a:gd name="T66" fmla="*/ 51 w 590"/>
                    <a:gd name="T67" fmla="*/ 224 h 408"/>
                    <a:gd name="T68" fmla="*/ 34 w 590"/>
                    <a:gd name="T69" fmla="*/ 232 h 408"/>
                    <a:gd name="T70" fmla="*/ 34 w 590"/>
                    <a:gd name="T71" fmla="*/ 264 h 408"/>
                    <a:gd name="T72" fmla="*/ 51 w 590"/>
                    <a:gd name="T73" fmla="*/ 272 h 408"/>
                    <a:gd name="T74" fmla="*/ 43 w 590"/>
                    <a:gd name="T75" fmla="*/ 304 h 408"/>
                    <a:gd name="T76" fmla="*/ 51 w 590"/>
                    <a:gd name="T77" fmla="*/ 320 h 408"/>
                    <a:gd name="T78" fmla="*/ 93 w 590"/>
                    <a:gd name="T79" fmla="*/ 336 h 408"/>
                    <a:gd name="T80" fmla="*/ 110 w 590"/>
                    <a:gd name="T81" fmla="*/ 368 h 408"/>
                    <a:gd name="T82" fmla="*/ 110 w 590"/>
                    <a:gd name="T83" fmla="*/ 408 h 408"/>
                    <a:gd name="T84" fmla="*/ 110 w 590"/>
                    <a:gd name="T85" fmla="*/ 400 h 408"/>
                    <a:gd name="T86" fmla="*/ 152 w 590"/>
                    <a:gd name="T87" fmla="*/ 400 h 408"/>
                    <a:gd name="T88" fmla="*/ 194 w 590"/>
                    <a:gd name="T89" fmla="*/ 384 h 408"/>
                    <a:gd name="T90" fmla="*/ 245 w 590"/>
                    <a:gd name="T91" fmla="*/ 352 h 408"/>
                    <a:gd name="T92" fmla="*/ 278 w 590"/>
                    <a:gd name="T93" fmla="*/ 368 h 408"/>
                    <a:gd name="T94" fmla="*/ 312 w 590"/>
                    <a:gd name="T95" fmla="*/ 368 h 408"/>
                    <a:gd name="T96" fmla="*/ 337 w 590"/>
                    <a:gd name="T97" fmla="*/ 368 h 408"/>
                    <a:gd name="T98" fmla="*/ 396 w 590"/>
                    <a:gd name="T99" fmla="*/ 352 h 408"/>
                    <a:gd name="T100" fmla="*/ 430 w 590"/>
                    <a:gd name="T101" fmla="*/ 336 h 408"/>
                    <a:gd name="T102" fmla="*/ 422 w 590"/>
                    <a:gd name="T103" fmla="*/ 296 h 408"/>
                    <a:gd name="T104" fmla="*/ 447 w 590"/>
                    <a:gd name="T105" fmla="*/ 296 h 408"/>
                    <a:gd name="T106" fmla="*/ 447 w 590"/>
                    <a:gd name="T107" fmla="*/ 296 h 408"/>
                    <a:gd name="T108" fmla="*/ 455 w 590"/>
                    <a:gd name="T109" fmla="*/ 280 h 408"/>
                    <a:gd name="T110" fmla="*/ 455 w 590"/>
                    <a:gd name="T111" fmla="*/ 256 h 40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90" h="408">
                      <a:moveTo>
                        <a:pt x="455" y="256"/>
                      </a:moveTo>
                      <a:lnTo>
                        <a:pt x="489" y="248"/>
                      </a:lnTo>
                      <a:lnTo>
                        <a:pt x="514" y="232"/>
                      </a:lnTo>
                      <a:lnTo>
                        <a:pt x="565" y="240"/>
                      </a:lnTo>
                      <a:lnTo>
                        <a:pt x="590" y="232"/>
                      </a:lnTo>
                      <a:lnTo>
                        <a:pt x="565" y="200"/>
                      </a:lnTo>
                      <a:lnTo>
                        <a:pt x="523" y="176"/>
                      </a:lnTo>
                      <a:lnTo>
                        <a:pt x="548" y="144"/>
                      </a:lnTo>
                      <a:lnTo>
                        <a:pt x="548" y="104"/>
                      </a:lnTo>
                      <a:lnTo>
                        <a:pt x="548" y="72"/>
                      </a:lnTo>
                      <a:lnTo>
                        <a:pt x="573" y="64"/>
                      </a:lnTo>
                      <a:lnTo>
                        <a:pt x="582" y="48"/>
                      </a:lnTo>
                      <a:lnTo>
                        <a:pt x="582" y="32"/>
                      </a:lnTo>
                      <a:lnTo>
                        <a:pt x="582" y="16"/>
                      </a:lnTo>
                      <a:lnTo>
                        <a:pt x="531" y="16"/>
                      </a:lnTo>
                      <a:lnTo>
                        <a:pt x="523" y="0"/>
                      </a:lnTo>
                      <a:lnTo>
                        <a:pt x="481" y="8"/>
                      </a:lnTo>
                      <a:lnTo>
                        <a:pt x="455" y="0"/>
                      </a:lnTo>
                      <a:lnTo>
                        <a:pt x="413" y="8"/>
                      </a:lnTo>
                      <a:lnTo>
                        <a:pt x="363" y="24"/>
                      </a:lnTo>
                      <a:lnTo>
                        <a:pt x="321" y="80"/>
                      </a:lnTo>
                      <a:lnTo>
                        <a:pt x="270" y="88"/>
                      </a:lnTo>
                      <a:lnTo>
                        <a:pt x="219" y="88"/>
                      </a:lnTo>
                      <a:lnTo>
                        <a:pt x="194" y="88"/>
                      </a:lnTo>
                      <a:lnTo>
                        <a:pt x="169" y="112"/>
                      </a:lnTo>
                      <a:lnTo>
                        <a:pt x="76" y="112"/>
                      </a:lnTo>
                      <a:lnTo>
                        <a:pt x="43" y="104"/>
                      </a:lnTo>
                      <a:lnTo>
                        <a:pt x="43" y="80"/>
                      </a:lnTo>
                      <a:lnTo>
                        <a:pt x="9" y="64"/>
                      </a:lnTo>
                      <a:lnTo>
                        <a:pt x="0" y="88"/>
                      </a:lnTo>
                      <a:lnTo>
                        <a:pt x="9" y="120"/>
                      </a:lnTo>
                      <a:lnTo>
                        <a:pt x="26" y="152"/>
                      </a:lnTo>
                      <a:lnTo>
                        <a:pt x="68" y="184"/>
                      </a:lnTo>
                      <a:lnTo>
                        <a:pt x="51" y="224"/>
                      </a:lnTo>
                      <a:lnTo>
                        <a:pt x="34" y="232"/>
                      </a:lnTo>
                      <a:lnTo>
                        <a:pt x="34" y="264"/>
                      </a:lnTo>
                      <a:lnTo>
                        <a:pt x="51" y="272"/>
                      </a:lnTo>
                      <a:lnTo>
                        <a:pt x="43" y="304"/>
                      </a:lnTo>
                      <a:lnTo>
                        <a:pt x="51" y="320"/>
                      </a:lnTo>
                      <a:lnTo>
                        <a:pt x="93" y="336"/>
                      </a:lnTo>
                      <a:lnTo>
                        <a:pt x="110" y="368"/>
                      </a:lnTo>
                      <a:lnTo>
                        <a:pt x="110" y="408"/>
                      </a:lnTo>
                      <a:lnTo>
                        <a:pt x="110" y="400"/>
                      </a:lnTo>
                      <a:lnTo>
                        <a:pt x="152" y="400"/>
                      </a:lnTo>
                      <a:lnTo>
                        <a:pt x="194" y="384"/>
                      </a:lnTo>
                      <a:lnTo>
                        <a:pt x="245" y="352"/>
                      </a:lnTo>
                      <a:lnTo>
                        <a:pt x="278" y="368"/>
                      </a:lnTo>
                      <a:lnTo>
                        <a:pt x="312" y="368"/>
                      </a:lnTo>
                      <a:lnTo>
                        <a:pt x="337" y="368"/>
                      </a:lnTo>
                      <a:lnTo>
                        <a:pt x="396" y="352"/>
                      </a:lnTo>
                      <a:lnTo>
                        <a:pt x="430" y="336"/>
                      </a:lnTo>
                      <a:lnTo>
                        <a:pt x="422" y="296"/>
                      </a:lnTo>
                      <a:lnTo>
                        <a:pt x="447" y="296"/>
                      </a:lnTo>
                      <a:lnTo>
                        <a:pt x="455" y="280"/>
                      </a:lnTo>
                      <a:lnTo>
                        <a:pt x="455" y="256"/>
                      </a:lnTo>
                      <a:close/>
                    </a:path>
                  </a:pathLst>
                </a:custGeom>
                <a:solidFill>
                  <a:srgbClr val="70AD47"/>
                </a:solidFill>
                <a:ln w="12700">
                  <a:noFill/>
                  <a:prstDash val="solid"/>
                  <a:round/>
                  <a:headEnd/>
                  <a:tailEnd/>
                </a:ln>
                <a:extLst/>
              </p:spPr>
              <p:txBody>
                <a:bodyPr/>
                <a:lstStyle/>
                <a:p>
                  <a:pPr>
                    <a:defRPr/>
                  </a:pPr>
                  <a:endParaRPr lang="en-GB" sz="2400" b="1" kern="0">
                    <a:solidFill>
                      <a:srgbClr val="000000"/>
                    </a:solidFill>
                    <a:latin typeface="Calibri" panose="020F0502020204030204"/>
                  </a:endParaRPr>
                </a:p>
              </p:txBody>
            </p:sp>
            <p:sp>
              <p:nvSpPr>
                <p:cNvPr id="331" name="Freeform 80"/>
                <p:cNvSpPr>
                  <a:spLocks/>
                </p:cNvSpPr>
                <p:nvPr/>
              </p:nvSpPr>
              <p:spPr bwMode="auto">
                <a:xfrm>
                  <a:off x="7320263" y="3036340"/>
                  <a:ext cx="1352977" cy="896935"/>
                </a:xfrm>
                <a:custGeom>
                  <a:avLst/>
                  <a:gdLst>
                    <a:gd name="T0" fmla="*/ 784 w 893"/>
                    <a:gd name="T1" fmla="*/ 312 h 592"/>
                    <a:gd name="T2" fmla="*/ 725 w 893"/>
                    <a:gd name="T3" fmla="*/ 280 h 592"/>
                    <a:gd name="T4" fmla="*/ 708 w 893"/>
                    <a:gd name="T5" fmla="*/ 208 h 592"/>
                    <a:gd name="T6" fmla="*/ 708 w 893"/>
                    <a:gd name="T7" fmla="*/ 168 h 592"/>
                    <a:gd name="T8" fmla="*/ 666 w 893"/>
                    <a:gd name="T9" fmla="*/ 120 h 592"/>
                    <a:gd name="T10" fmla="*/ 632 w 893"/>
                    <a:gd name="T11" fmla="*/ 96 h 592"/>
                    <a:gd name="T12" fmla="*/ 581 w 893"/>
                    <a:gd name="T13" fmla="*/ 56 h 592"/>
                    <a:gd name="T14" fmla="*/ 548 w 893"/>
                    <a:gd name="T15" fmla="*/ 16 h 592"/>
                    <a:gd name="T16" fmla="*/ 506 w 893"/>
                    <a:gd name="T17" fmla="*/ 0 h 592"/>
                    <a:gd name="T18" fmla="*/ 472 w 893"/>
                    <a:gd name="T19" fmla="*/ 48 h 592"/>
                    <a:gd name="T20" fmla="*/ 396 w 893"/>
                    <a:gd name="T21" fmla="*/ 72 h 592"/>
                    <a:gd name="T22" fmla="*/ 371 w 893"/>
                    <a:gd name="T23" fmla="*/ 96 h 592"/>
                    <a:gd name="T24" fmla="*/ 337 w 893"/>
                    <a:gd name="T25" fmla="*/ 80 h 592"/>
                    <a:gd name="T26" fmla="*/ 287 w 893"/>
                    <a:gd name="T27" fmla="*/ 88 h 592"/>
                    <a:gd name="T28" fmla="*/ 253 w 893"/>
                    <a:gd name="T29" fmla="*/ 88 h 592"/>
                    <a:gd name="T30" fmla="*/ 219 w 893"/>
                    <a:gd name="T31" fmla="*/ 80 h 592"/>
                    <a:gd name="T32" fmla="*/ 185 w 893"/>
                    <a:gd name="T33" fmla="*/ 104 h 592"/>
                    <a:gd name="T34" fmla="*/ 160 w 893"/>
                    <a:gd name="T35" fmla="*/ 128 h 592"/>
                    <a:gd name="T36" fmla="*/ 135 w 893"/>
                    <a:gd name="T37" fmla="*/ 168 h 592"/>
                    <a:gd name="T38" fmla="*/ 110 w 893"/>
                    <a:gd name="T39" fmla="*/ 224 h 592"/>
                    <a:gd name="T40" fmla="*/ 84 w 893"/>
                    <a:gd name="T41" fmla="*/ 256 h 592"/>
                    <a:gd name="T42" fmla="*/ 76 w 893"/>
                    <a:gd name="T43" fmla="*/ 280 h 592"/>
                    <a:gd name="T44" fmla="*/ 67 w 893"/>
                    <a:gd name="T45" fmla="*/ 320 h 592"/>
                    <a:gd name="T46" fmla="*/ 51 w 893"/>
                    <a:gd name="T47" fmla="*/ 328 h 592"/>
                    <a:gd name="T48" fmla="*/ 25 w 893"/>
                    <a:gd name="T49" fmla="*/ 344 h 592"/>
                    <a:gd name="T50" fmla="*/ 0 w 893"/>
                    <a:gd name="T51" fmla="*/ 352 h 592"/>
                    <a:gd name="T52" fmla="*/ 17 w 893"/>
                    <a:gd name="T53" fmla="*/ 368 h 592"/>
                    <a:gd name="T54" fmla="*/ 51 w 893"/>
                    <a:gd name="T55" fmla="*/ 392 h 592"/>
                    <a:gd name="T56" fmla="*/ 59 w 893"/>
                    <a:gd name="T57" fmla="*/ 416 h 592"/>
                    <a:gd name="T58" fmla="*/ 93 w 893"/>
                    <a:gd name="T59" fmla="*/ 440 h 592"/>
                    <a:gd name="T60" fmla="*/ 135 w 893"/>
                    <a:gd name="T61" fmla="*/ 456 h 592"/>
                    <a:gd name="T62" fmla="*/ 118 w 893"/>
                    <a:gd name="T63" fmla="*/ 488 h 592"/>
                    <a:gd name="T64" fmla="*/ 160 w 893"/>
                    <a:gd name="T65" fmla="*/ 496 h 592"/>
                    <a:gd name="T66" fmla="*/ 202 w 893"/>
                    <a:gd name="T67" fmla="*/ 512 h 592"/>
                    <a:gd name="T68" fmla="*/ 244 w 893"/>
                    <a:gd name="T69" fmla="*/ 488 h 592"/>
                    <a:gd name="T70" fmla="*/ 244 w 893"/>
                    <a:gd name="T71" fmla="*/ 528 h 592"/>
                    <a:gd name="T72" fmla="*/ 261 w 893"/>
                    <a:gd name="T73" fmla="*/ 536 h 592"/>
                    <a:gd name="T74" fmla="*/ 253 w 893"/>
                    <a:gd name="T75" fmla="*/ 544 h 592"/>
                    <a:gd name="T76" fmla="*/ 287 w 893"/>
                    <a:gd name="T77" fmla="*/ 560 h 592"/>
                    <a:gd name="T78" fmla="*/ 287 w 893"/>
                    <a:gd name="T79" fmla="*/ 584 h 592"/>
                    <a:gd name="T80" fmla="*/ 320 w 893"/>
                    <a:gd name="T81" fmla="*/ 592 h 592"/>
                    <a:gd name="T82" fmla="*/ 413 w 893"/>
                    <a:gd name="T83" fmla="*/ 592 h 592"/>
                    <a:gd name="T84" fmla="*/ 438 w 893"/>
                    <a:gd name="T85" fmla="*/ 568 h 592"/>
                    <a:gd name="T86" fmla="*/ 463 w 893"/>
                    <a:gd name="T87" fmla="*/ 568 h 592"/>
                    <a:gd name="T88" fmla="*/ 514 w 893"/>
                    <a:gd name="T89" fmla="*/ 568 h 592"/>
                    <a:gd name="T90" fmla="*/ 565 w 893"/>
                    <a:gd name="T91" fmla="*/ 560 h 592"/>
                    <a:gd name="T92" fmla="*/ 607 w 893"/>
                    <a:gd name="T93" fmla="*/ 504 h 592"/>
                    <a:gd name="T94" fmla="*/ 657 w 893"/>
                    <a:gd name="T95" fmla="*/ 488 h 592"/>
                    <a:gd name="T96" fmla="*/ 699 w 893"/>
                    <a:gd name="T97" fmla="*/ 480 h 592"/>
                    <a:gd name="T98" fmla="*/ 725 w 893"/>
                    <a:gd name="T99" fmla="*/ 488 h 592"/>
                    <a:gd name="T100" fmla="*/ 767 w 893"/>
                    <a:gd name="T101" fmla="*/ 480 h 592"/>
                    <a:gd name="T102" fmla="*/ 775 w 893"/>
                    <a:gd name="T103" fmla="*/ 496 h 592"/>
                    <a:gd name="T104" fmla="*/ 826 w 893"/>
                    <a:gd name="T105" fmla="*/ 496 h 592"/>
                    <a:gd name="T106" fmla="*/ 834 w 893"/>
                    <a:gd name="T107" fmla="*/ 416 h 592"/>
                    <a:gd name="T108" fmla="*/ 851 w 893"/>
                    <a:gd name="T109" fmla="*/ 376 h 592"/>
                    <a:gd name="T110" fmla="*/ 885 w 893"/>
                    <a:gd name="T111" fmla="*/ 336 h 592"/>
                    <a:gd name="T112" fmla="*/ 893 w 893"/>
                    <a:gd name="T113" fmla="*/ 312 h 592"/>
                    <a:gd name="T114" fmla="*/ 876 w 893"/>
                    <a:gd name="T115" fmla="*/ 288 h 592"/>
                    <a:gd name="T116" fmla="*/ 834 w 893"/>
                    <a:gd name="T117" fmla="*/ 288 h 592"/>
                    <a:gd name="T118" fmla="*/ 784 w 893"/>
                    <a:gd name="T119" fmla="*/ 312 h 59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893" h="592">
                      <a:moveTo>
                        <a:pt x="784" y="312"/>
                      </a:moveTo>
                      <a:lnTo>
                        <a:pt x="725" y="280"/>
                      </a:lnTo>
                      <a:lnTo>
                        <a:pt x="708" y="208"/>
                      </a:lnTo>
                      <a:lnTo>
                        <a:pt x="708" y="168"/>
                      </a:lnTo>
                      <a:lnTo>
                        <a:pt x="666" y="120"/>
                      </a:lnTo>
                      <a:lnTo>
                        <a:pt x="632" y="96"/>
                      </a:lnTo>
                      <a:lnTo>
                        <a:pt x="581" y="56"/>
                      </a:lnTo>
                      <a:lnTo>
                        <a:pt x="548" y="16"/>
                      </a:lnTo>
                      <a:lnTo>
                        <a:pt x="506" y="0"/>
                      </a:lnTo>
                      <a:lnTo>
                        <a:pt x="472" y="48"/>
                      </a:lnTo>
                      <a:lnTo>
                        <a:pt x="396" y="72"/>
                      </a:lnTo>
                      <a:lnTo>
                        <a:pt x="371" y="96"/>
                      </a:lnTo>
                      <a:lnTo>
                        <a:pt x="337" y="80"/>
                      </a:lnTo>
                      <a:lnTo>
                        <a:pt x="287" y="88"/>
                      </a:lnTo>
                      <a:lnTo>
                        <a:pt x="253" y="88"/>
                      </a:lnTo>
                      <a:lnTo>
                        <a:pt x="219" y="80"/>
                      </a:lnTo>
                      <a:lnTo>
                        <a:pt x="185" y="104"/>
                      </a:lnTo>
                      <a:lnTo>
                        <a:pt x="160" y="128"/>
                      </a:lnTo>
                      <a:lnTo>
                        <a:pt x="135" y="168"/>
                      </a:lnTo>
                      <a:lnTo>
                        <a:pt x="110" y="224"/>
                      </a:lnTo>
                      <a:lnTo>
                        <a:pt x="84" y="256"/>
                      </a:lnTo>
                      <a:lnTo>
                        <a:pt x="76" y="280"/>
                      </a:lnTo>
                      <a:lnTo>
                        <a:pt x="67" y="320"/>
                      </a:lnTo>
                      <a:lnTo>
                        <a:pt x="51" y="328"/>
                      </a:lnTo>
                      <a:lnTo>
                        <a:pt x="25" y="344"/>
                      </a:lnTo>
                      <a:lnTo>
                        <a:pt x="0" y="352"/>
                      </a:lnTo>
                      <a:lnTo>
                        <a:pt x="17" y="368"/>
                      </a:lnTo>
                      <a:lnTo>
                        <a:pt x="51" y="392"/>
                      </a:lnTo>
                      <a:lnTo>
                        <a:pt x="59" y="416"/>
                      </a:lnTo>
                      <a:lnTo>
                        <a:pt x="93" y="440"/>
                      </a:lnTo>
                      <a:lnTo>
                        <a:pt x="135" y="456"/>
                      </a:lnTo>
                      <a:lnTo>
                        <a:pt x="118" y="488"/>
                      </a:lnTo>
                      <a:lnTo>
                        <a:pt x="160" y="496"/>
                      </a:lnTo>
                      <a:lnTo>
                        <a:pt x="202" y="512"/>
                      </a:lnTo>
                      <a:lnTo>
                        <a:pt x="244" y="488"/>
                      </a:lnTo>
                      <a:lnTo>
                        <a:pt x="244" y="528"/>
                      </a:lnTo>
                      <a:lnTo>
                        <a:pt x="261" y="536"/>
                      </a:lnTo>
                      <a:lnTo>
                        <a:pt x="253" y="544"/>
                      </a:lnTo>
                      <a:lnTo>
                        <a:pt x="287" y="560"/>
                      </a:lnTo>
                      <a:lnTo>
                        <a:pt x="287" y="584"/>
                      </a:lnTo>
                      <a:lnTo>
                        <a:pt x="320" y="592"/>
                      </a:lnTo>
                      <a:lnTo>
                        <a:pt x="413" y="592"/>
                      </a:lnTo>
                      <a:lnTo>
                        <a:pt x="438" y="568"/>
                      </a:lnTo>
                      <a:lnTo>
                        <a:pt x="463" y="568"/>
                      </a:lnTo>
                      <a:lnTo>
                        <a:pt x="514" y="568"/>
                      </a:lnTo>
                      <a:lnTo>
                        <a:pt x="565" y="560"/>
                      </a:lnTo>
                      <a:lnTo>
                        <a:pt x="607" y="504"/>
                      </a:lnTo>
                      <a:lnTo>
                        <a:pt x="657" y="488"/>
                      </a:lnTo>
                      <a:lnTo>
                        <a:pt x="699" y="480"/>
                      </a:lnTo>
                      <a:lnTo>
                        <a:pt x="725" y="488"/>
                      </a:lnTo>
                      <a:lnTo>
                        <a:pt x="767" y="480"/>
                      </a:lnTo>
                      <a:lnTo>
                        <a:pt x="775" y="496"/>
                      </a:lnTo>
                      <a:lnTo>
                        <a:pt x="826" y="496"/>
                      </a:lnTo>
                      <a:lnTo>
                        <a:pt x="834" y="416"/>
                      </a:lnTo>
                      <a:lnTo>
                        <a:pt x="851" y="376"/>
                      </a:lnTo>
                      <a:lnTo>
                        <a:pt x="885" y="336"/>
                      </a:lnTo>
                      <a:lnTo>
                        <a:pt x="893" y="312"/>
                      </a:lnTo>
                      <a:lnTo>
                        <a:pt x="876" y="288"/>
                      </a:lnTo>
                      <a:lnTo>
                        <a:pt x="834" y="288"/>
                      </a:lnTo>
                      <a:lnTo>
                        <a:pt x="784" y="312"/>
                      </a:lnTo>
                      <a:close/>
                    </a:path>
                  </a:pathLst>
                </a:custGeom>
                <a:solidFill>
                  <a:srgbClr val="70AD47"/>
                </a:solidFill>
                <a:ln w="12700">
                  <a:noFill/>
                  <a:round/>
                  <a:headEnd/>
                  <a:tailEnd/>
                </a:ln>
                <a:extLst/>
              </p:spPr>
              <p:txBody>
                <a:bodyPr/>
                <a:lstStyle/>
                <a:p>
                  <a:pPr>
                    <a:defRPr/>
                  </a:pPr>
                  <a:endParaRPr lang="en-GB" sz="2400" b="1" kern="0">
                    <a:solidFill>
                      <a:srgbClr val="000000"/>
                    </a:solidFill>
                    <a:latin typeface="Calibri" panose="020F0502020204030204"/>
                  </a:endParaRPr>
                </a:p>
              </p:txBody>
            </p:sp>
            <p:sp>
              <p:nvSpPr>
                <p:cNvPr id="332" name="Freeform 81"/>
                <p:cNvSpPr>
                  <a:spLocks/>
                </p:cNvSpPr>
                <p:nvPr/>
              </p:nvSpPr>
              <p:spPr bwMode="auto">
                <a:xfrm>
                  <a:off x="8099020" y="2975737"/>
                  <a:ext cx="536343" cy="509071"/>
                </a:xfrm>
                <a:custGeom>
                  <a:avLst/>
                  <a:gdLst>
                    <a:gd name="T0" fmla="*/ 270 w 354"/>
                    <a:gd name="T1" fmla="*/ 248 h 336"/>
                    <a:gd name="T2" fmla="*/ 253 w 354"/>
                    <a:gd name="T3" fmla="*/ 224 h 336"/>
                    <a:gd name="T4" fmla="*/ 278 w 354"/>
                    <a:gd name="T5" fmla="*/ 200 h 336"/>
                    <a:gd name="T6" fmla="*/ 354 w 354"/>
                    <a:gd name="T7" fmla="*/ 184 h 336"/>
                    <a:gd name="T8" fmla="*/ 337 w 354"/>
                    <a:gd name="T9" fmla="*/ 152 h 336"/>
                    <a:gd name="T10" fmla="*/ 303 w 354"/>
                    <a:gd name="T11" fmla="*/ 120 h 336"/>
                    <a:gd name="T12" fmla="*/ 287 w 354"/>
                    <a:gd name="T13" fmla="*/ 88 h 336"/>
                    <a:gd name="T14" fmla="*/ 236 w 354"/>
                    <a:gd name="T15" fmla="*/ 72 h 336"/>
                    <a:gd name="T16" fmla="*/ 211 w 354"/>
                    <a:gd name="T17" fmla="*/ 24 h 336"/>
                    <a:gd name="T18" fmla="*/ 152 w 354"/>
                    <a:gd name="T19" fmla="*/ 24 h 336"/>
                    <a:gd name="T20" fmla="*/ 84 w 354"/>
                    <a:gd name="T21" fmla="*/ 0 h 336"/>
                    <a:gd name="T22" fmla="*/ 59 w 354"/>
                    <a:gd name="T23" fmla="*/ 24 h 336"/>
                    <a:gd name="T24" fmla="*/ 8 w 354"/>
                    <a:gd name="T25" fmla="*/ 32 h 336"/>
                    <a:gd name="T26" fmla="*/ 0 w 354"/>
                    <a:gd name="T27" fmla="*/ 40 h 336"/>
                    <a:gd name="T28" fmla="*/ 34 w 354"/>
                    <a:gd name="T29" fmla="*/ 56 h 336"/>
                    <a:gd name="T30" fmla="*/ 67 w 354"/>
                    <a:gd name="T31" fmla="*/ 96 h 336"/>
                    <a:gd name="T32" fmla="*/ 118 w 354"/>
                    <a:gd name="T33" fmla="*/ 136 h 336"/>
                    <a:gd name="T34" fmla="*/ 152 w 354"/>
                    <a:gd name="T35" fmla="*/ 160 h 336"/>
                    <a:gd name="T36" fmla="*/ 194 w 354"/>
                    <a:gd name="T37" fmla="*/ 208 h 336"/>
                    <a:gd name="T38" fmla="*/ 194 w 354"/>
                    <a:gd name="T39" fmla="*/ 248 h 336"/>
                    <a:gd name="T40" fmla="*/ 211 w 354"/>
                    <a:gd name="T41" fmla="*/ 320 h 336"/>
                    <a:gd name="T42" fmla="*/ 236 w 354"/>
                    <a:gd name="T43" fmla="*/ 336 h 336"/>
                    <a:gd name="T44" fmla="*/ 253 w 354"/>
                    <a:gd name="T45" fmla="*/ 312 h 336"/>
                    <a:gd name="T46" fmla="*/ 270 w 354"/>
                    <a:gd name="T47" fmla="*/ 248 h 3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54" h="336">
                      <a:moveTo>
                        <a:pt x="270" y="248"/>
                      </a:moveTo>
                      <a:lnTo>
                        <a:pt x="253" y="224"/>
                      </a:lnTo>
                      <a:lnTo>
                        <a:pt x="278" y="200"/>
                      </a:lnTo>
                      <a:lnTo>
                        <a:pt x="354" y="184"/>
                      </a:lnTo>
                      <a:lnTo>
                        <a:pt x="337" y="152"/>
                      </a:lnTo>
                      <a:lnTo>
                        <a:pt x="303" y="120"/>
                      </a:lnTo>
                      <a:lnTo>
                        <a:pt x="287" y="88"/>
                      </a:lnTo>
                      <a:lnTo>
                        <a:pt x="236" y="72"/>
                      </a:lnTo>
                      <a:lnTo>
                        <a:pt x="211" y="24"/>
                      </a:lnTo>
                      <a:lnTo>
                        <a:pt x="152" y="24"/>
                      </a:lnTo>
                      <a:lnTo>
                        <a:pt x="84" y="0"/>
                      </a:lnTo>
                      <a:lnTo>
                        <a:pt x="59" y="24"/>
                      </a:lnTo>
                      <a:lnTo>
                        <a:pt x="8" y="32"/>
                      </a:lnTo>
                      <a:lnTo>
                        <a:pt x="0" y="40"/>
                      </a:lnTo>
                      <a:lnTo>
                        <a:pt x="34" y="56"/>
                      </a:lnTo>
                      <a:lnTo>
                        <a:pt x="67" y="96"/>
                      </a:lnTo>
                      <a:lnTo>
                        <a:pt x="118" y="136"/>
                      </a:lnTo>
                      <a:lnTo>
                        <a:pt x="152" y="160"/>
                      </a:lnTo>
                      <a:lnTo>
                        <a:pt x="194" y="208"/>
                      </a:lnTo>
                      <a:lnTo>
                        <a:pt x="194" y="248"/>
                      </a:lnTo>
                      <a:lnTo>
                        <a:pt x="211" y="320"/>
                      </a:lnTo>
                      <a:lnTo>
                        <a:pt x="236" y="336"/>
                      </a:lnTo>
                      <a:lnTo>
                        <a:pt x="253" y="312"/>
                      </a:lnTo>
                      <a:lnTo>
                        <a:pt x="270" y="248"/>
                      </a:lnTo>
                      <a:close/>
                    </a:path>
                  </a:pathLst>
                </a:custGeom>
                <a:solidFill>
                  <a:srgbClr val="70AD47"/>
                </a:solidFill>
                <a:ln w="12700">
                  <a:noFill/>
                  <a:round/>
                  <a:headEnd/>
                  <a:tailEnd/>
                </a:ln>
                <a:extLst/>
              </p:spPr>
              <p:txBody>
                <a:bodyPr/>
                <a:lstStyle/>
                <a:p>
                  <a:pPr>
                    <a:defRPr/>
                  </a:pPr>
                  <a:endParaRPr lang="en-GB" sz="2400" b="1" kern="0" dirty="0">
                    <a:solidFill>
                      <a:srgbClr val="000000"/>
                    </a:solidFill>
                    <a:latin typeface="Calibri" panose="020F0502020204030204"/>
                  </a:endParaRPr>
                </a:p>
              </p:txBody>
            </p:sp>
            <p:sp>
              <p:nvSpPr>
                <p:cNvPr id="333" name="Freeform 86"/>
                <p:cNvSpPr>
                  <a:spLocks/>
                </p:cNvSpPr>
                <p:nvPr/>
              </p:nvSpPr>
              <p:spPr bwMode="auto">
                <a:xfrm>
                  <a:off x="6362724" y="2030319"/>
                  <a:ext cx="1302979" cy="993901"/>
                </a:xfrm>
                <a:custGeom>
                  <a:avLst/>
                  <a:gdLst>
                    <a:gd name="T0" fmla="*/ 775 w 860"/>
                    <a:gd name="T1" fmla="*/ 560 h 656"/>
                    <a:gd name="T2" fmla="*/ 826 w 860"/>
                    <a:gd name="T3" fmla="*/ 464 h 656"/>
                    <a:gd name="T4" fmla="*/ 860 w 860"/>
                    <a:gd name="T5" fmla="*/ 456 h 656"/>
                    <a:gd name="T6" fmla="*/ 851 w 860"/>
                    <a:gd name="T7" fmla="*/ 416 h 656"/>
                    <a:gd name="T8" fmla="*/ 817 w 860"/>
                    <a:gd name="T9" fmla="*/ 352 h 656"/>
                    <a:gd name="T10" fmla="*/ 792 w 860"/>
                    <a:gd name="T11" fmla="*/ 320 h 656"/>
                    <a:gd name="T12" fmla="*/ 784 w 860"/>
                    <a:gd name="T13" fmla="*/ 264 h 656"/>
                    <a:gd name="T14" fmla="*/ 750 w 860"/>
                    <a:gd name="T15" fmla="*/ 256 h 656"/>
                    <a:gd name="T16" fmla="*/ 750 w 860"/>
                    <a:gd name="T17" fmla="*/ 232 h 656"/>
                    <a:gd name="T18" fmla="*/ 792 w 860"/>
                    <a:gd name="T19" fmla="*/ 184 h 656"/>
                    <a:gd name="T20" fmla="*/ 750 w 860"/>
                    <a:gd name="T21" fmla="*/ 104 h 656"/>
                    <a:gd name="T22" fmla="*/ 725 w 860"/>
                    <a:gd name="T23" fmla="*/ 40 h 656"/>
                    <a:gd name="T24" fmla="*/ 666 w 860"/>
                    <a:gd name="T25" fmla="*/ 16 h 656"/>
                    <a:gd name="T26" fmla="*/ 531 w 860"/>
                    <a:gd name="T27" fmla="*/ 40 h 656"/>
                    <a:gd name="T28" fmla="*/ 447 w 860"/>
                    <a:gd name="T29" fmla="*/ 24 h 656"/>
                    <a:gd name="T30" fmla="*/ 405 w 860"/>
                    <a:gd name="T31" fmla="*/ 48 h 656"/>
                    <a:gd name="T32" fmla="*/ 362 w 860"/>
                    <a:gd name="T33" fmla="*/ 40 h 656"/>
                    <a:gd name="T34" fmla="*/ 329 w 860"/>
                    <a:gd name="T35" fmla="*/ 24 h 656"/>
                    <a:gd name="T36" fmla="*/ 295 w 860"/>
                    <a:gd name="T37" fmla="*/ 0 h 656"/>
                    <a:gd name="T38" fmla="*/ 253 w 860"/>
                    <a:gd name="T39" fmla="*/ 8 h 656"/>
                    <a:gd name="T40" fmla="*/ 177 w 860"/>
                    <a:gd name="T41" fmla="*/ 40 h 656"/>
                    <a:gd name="T42" fmla="*/ 169 w 860"/>
                    <a:gd name="T43" fmla="*/ 72 h 656"/>
                    <a:gd name="T44" fmla="*/ 126 w 860"/>
                    <a:gd name="T45" fmla="*/ 88 h 656"/>
                    <a:gd name="T46" fmla="*/ 25 w 860"/>
                    <a:gd name="T47" fmla="*/ 128 h 656"/>
                    <a:gd name="T48" fmla="*/ 9 w 860"/>
                    <a:gd name="T49" fmla="*/ 128 h 656"/>
                    <a:gd name="T50" fmla="*/ 17 w 860"/>
                    <a:gd name="T51" fmla="*/ 176 h 656"/>
                    <a:gd name="T52" fmla="*/ 25 w 860"/>
                    <a:gd name="T53" fmla="*/ 208 h 656"/>
                    <a:gd name="T54" fmla="*/ 0 w 860"/>
                    <a:gd name="T55" fmla="*/ 256 h 656"/>
                    <a:gd name="T56" fmla="*/ 51 w 860"/>
                    <a:gd name="T57" fmla="*/ 288 h 656"/>
                    <a:gd name="T58" fmla="*/ 51 w 860"/>
                    <a:gd name="T59" fmla="*/ 320 h 656"/>
                    <a:gd name="T60" fmla="*/ 76 w 860"/>
                    <a:gd name="T61" fmla="*/ 360 h 656"/>
                    <a:gd name="T62" fmla="*/ 59 w 860"/>
                    <a:gd name="T63" fmla="*/ 400 h 656"/>
                    <a:gd name="T64" fmla="*/ 84 w 860"/>
                    <a:gd name="T65" fmla="*/ 432 h 656"/>
                    <a:gd name="T66" fmla="*/ 84 w 860"/>
                    <a:gd name="T67" fmla="*/ 472 h 656"/>
                    <a:gd name="T68" fmla="*/ 126 w 860"/>
                    <a:gd name="T69" fmla="*/ 496 h 656"/>
                    <a:gd name="T70" fmla="*/ 169 w 860"/>
                    <a:gd name="T71" fmla="*/ 512 h 656"/>
                    <a:gd name="T72" fmla="*/ 211 w 860"/>
                    <a:gd name="T73" fmla="*/ 512 h 656"/>
                    <a:gd name="T74" fmla="*/ 202 w 860"/>
                    <a:gd name="T75" fmla="*/ 544 h 656"/>
                    <a:gd name="T76" fmla="*/ 244 w 860"/>
                    <a:gd name="T77" fmla="*/ 576 h 656"/>
                    <a:gd name="T78" fmla="*/ 270 w 860"/>
                    <a:gd name="T79" fmla="*/ 560 h 656"/>
                    <a:gd name="T80" fmla="*/ 270 w 860"/>
                    <a:gd name="T81" fmla="*/ 536 h 656"/>
                    <a:gd name="T82" fmla="*/ 320 w 860"/>
                    <a:gd name="T83" fmla="*/ 552 h 656"/>
                    <a:gd name="T84" fmla="*/ 337 w 860"/>
                    <a:gd name="T85" fmla="*/ 576 h 656"/>
                    <a:gd name="T86" fmla="*/ 379 w 860"/>
                    <a:gd name="T87" fmla="*/ 584 h 656"/>
                    <a:gd name="T88" fmla="*/ 421 w 860"/>
                    <a:gd name="T89" fmla="*/ 592 h 656"/>
                    <a:gd name="T90" fmla="*/ 438 w 860"/>
                    <a:gd name="T91" fmla="*/ 624 h 656"/>
                    <a:gd name="T92" fmla="*/ 438 w 860"/>
                    <a:gd name="T93" fmla="*/ 624 h 656"/>
                    <a:gd name="T94" fmla="*/ 464 w 860"/>
                    <a:gd name="T95" fmla="*/ 640 h 656"/>
                    <a:gd name="T96" fmla="*/ 497 w 860"/>
                    <a:gd name="T97" fmla="*/ 616 h 656"/>
                    <a:gd name="T98" fmla="*/ 523 w 860"/>
                    <a:gd name="T99" fmla="*/ 640 h 656"/>
                    <a:gd name="T100" fmla="*/ 531 w 860"/>
                    <a:gd name="T101" fmla="*/ 656 h 656"/>
                    <a:gd name="T102" fmla="*/ 556 w 860"/>
                    <a:gd name="T103" fmla="*/ 656 h 656"/>
                    <a:gd name="T104" fmla="*/ 581 w 860"/>
                    <a:gd name="T105" fmla="*/ 632 h 656"/>
                    <a:gd name="T106" fmla="*/ 615 w 860"/>
                    <a:gd name="T107" fmla="*/ 632 h 656"/>
                    <a:gd name="T108" fmla="*/ 640 w 860"/>
                    <a:gd name="T109" fmla="*/ 616 h 656"/>
                    <a:gd name="T110" fmla="*/ 683 w 860"/>
                    <a:gd name="T111" fmla="*/ 616 h 656"/>
                    <a:gd name="T112" fmla="*/ 708 w 860"/>
                    <a:gd name="T113" fmla="*/ 624 h 656"/>
                    <a:gd name="T114" fmla="*/ 767 w 860"/>
                    <a:gd name="T115" fmla="*/ 632 h 656"/>
                    <a:gd name="T116" fmla="*/ 758 w 860"/>
                    <a:gd name="T117" fmla="*/ 640 h 656"/>
                    <a:gd name="T118" fmla="*/ 792 w 860"/>
                    <a:gd name="T119" fmla="*/ 632 h 656"/>
                    <a:gd name="T120" fmla="*/ 775 w 860"/>
                    <a:gd name="T121" fmla="*/ 560 h 65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60" h="656">
                      <a:moveTo>
                        <a:pt x="775" y="560"/>
                      </a:moveTo>
                      <a:lnTo>
                        <a:pt x="826" y="464"/>
                      </a:lnTo>
                      <a:lnTo>
                        <a:pt x="860" y="456"/>
                      </a:lnTo>
                      <a:lnTo>
                        <a:pt x="851" y="416"/>
                      </a:lnTo>
                      <a:lnTo>
                        <a:pt x="817" y="352"/>
                      </a:lnTo>
                      <a:lnTo>
                        <a:pt x="792" y="320"/>
                      </a:lnTo>
                      <a:lnTo>
                        <a:pt x="784" y="264"/>
                      </a:lnTo>
                      <a:lnTo>
                        <a:pt x="750" y="256"/>
                      </a:lnTo>
                      <a:lnTo>
                        <a:pt x="750" y="232"/>
                      </a:lnTo>
                      <a:lnTo>
                        <a:pt x="792" y="184"/>
                      </a:lnTo>
                      <a:lnTo>
                        <a:pt x="750" y="104"/>
                      </a:lnTo>
                      <a:lnTo>
                        <a:pt x="725" y="40"/>
                      </a:lnTo>
                      <a:lnTo>
                        <a:pt x="666" y="16"/>
                      </a:lnTo>
                      <a:lnTo>
                        <a:pt x="531" y="40"/>
                      </a:lnTo>
                      <a:lnTo>
                        <a:pt x="447" y="24"/>
                      </a:lnTo>
                      <a:lnTo>
                        <a:pt x="405" y="48"/>
                      </a:lnTo>
                      <a:lnTo>
                        <a:pt x="362" y="40"/>
                      </a:lnTo>
                      <a:lnTo>
                        <a:pt x="329" y="24"/>
                      </a:lnTo>
                      <a:lnTo>
                        <a:pt x="295" y="0"/>
                      </a:lnTo>
                      <a:lnTo>
                        <a:pt x="253" y="8"/>
                      </a:lnTo>
                      <a:lnTo>
                        <a:pt x="177" y="40"/>
                      </a:lnTo>
                      <a:lnTo>
                        <a:pt x="169" y="72"/>
                      </a:lnTo>
                      <a:lnTo>
                        <a:pt x="126" y="88"/>
                      </a:lnTo>
                      <a:lnTo>
                        <a:pt x="25" y="128"/>
                      </a:lnTo>
                      <a:lnTo>
                        <a:pt x="9" y="128"/>
                      </a:lnTo>
                      <a:lnTo>
                        <a:pt x="17" y="176"/>
                      </a:lnTo>
                      <a:lnTo>
                        <a:pt x="25" y="208"/>
                      </a:lnTo>
                      <a:lnTo>
                        <a:pt x="0" y="256"/>
                      </a:lnTo>
                      <a:lnTo>
                        <a:pt x="51" y="288"/>
                      </a:lnTo>
                      <a:lnTo>
                        <a:pt x="51" y="320"/>
                      </a:lnTo>
                      <a:lnTo>
                        <a:pt x="76" y="360"/>
                      </a:lnTo>
                      <a:lnTo>
                        <a:pt x="59" y="400"/>
                      </a:lnTo>
                      <a:lnTo>
                        <a:pt x="84" y="432"/>
                      </a:lnTo>
                      <a:lnTo>
                        <a:pt x="84" y="472"/>
                      </a:lnTo>
                      <a:lnTo>
                        <a:pt x="126" y="496"/>
                      </a:lnTo>
                      <a:lnTo>
                        <a:pt x="169" y="512"/>
                      </a:lnTo>
                      <a:lnTo>
                        <a:pt x="211" y="512"/>
                      </a:lnTo>
                      <a:lnTo>
                        <a:pt x="202" y="544"/>
                      </a:lnTo>
                      <a:lnTo>
                        <a:pt x="244" y="576"/>
                      </a:lnTo>
                      <a:lnTo>
                        <a:pt x="270" y="560"/>
                      </a:lnTo>
                      <a:lnTo>
                        <a:pt x="270" y="536"/>
                      </a:lnTo>
                      <a:lnTo>
                        <a:pt x="320" y="552"/>
                      </a:lnTo>
                      <a:lnTo>
                        <a:pt x="337" y="576"/>
                      </a:lnTo>
                      <a:lnTo>
                        <a:pt x="379" y="584"/>
                      </a:lnTo>
                      <a:lnTo>
                        <a:pt x="421" y="592"/>
                      </a:lnTo>
                      <a:lnTo>
                        <a:pt x="438" y="624"/>
                      </a:lnTo>
                      <a:lnTo>
                        <a:pt x="464" y="640"/>
                      </a:lnTo>
                      <a:lnTo>
                        <a:pt x="497" y="616"/>
                      </a:lnTo>
                      <a:lnTo>
                        <a:pt x="523" y="640"/>
                      </a:lnTo>
                      <a:lnTo>
                        <a:pt x="531" y="656"/>
                      </a:lnTo>
                      <a:lnTo>
                        <a:pt x="556" y="656"/>
                      </a:lnTo>
                      <a:lnTo>
                        <a:pt x="581" y="632"/>
                      </a:lnTo>
                      <a:lnTo>
                        <a:pt x="615" y="632"/>
                      </a:lnTo>
                      <a:lnTo>
                        <a:pt x="640" y="616"/>
                      </a:lnTo>
                      <a:lnTo>
                        <a:pt x="683" y="616"/>
                      </a:lnTo>
                      <a:lnTo>
                        <a:pt x="708" y="624"/>
                      </a:lnTo>
                      <a:lnTo>
                        <a:pt x="767" y="632"/>
                      </a:lnTo>
                      <a:lnTo>
                        <a:pt x="758" y="640"/>
                      </a:lnTo>
                      <a:lnTo>
                        <a:pt x="792" y="632"/>
                      </a:lnTo>
                      <a:lnTo>
                        <a:pt x="775" y="560"/>
                      </a:lnTo>
                      <a:close/>
                    </a:path>
                  </a:pathLst>
                </a:custGeom>
                <a:solidFill>
                  <a:srgbClr val="0969A6"/>
                </a:solidFill>
                <a:ln w="12700">
                  <a:solidFill>
                    <a:srgbClr val="0969A6"/>
                  </a:solidFill>
                  <a:prstDash val="solid"/>
                  <a:round/>
                  <a:headEnd/>
                  <a:tailEnd/>
                </a:ln>
                <a:extLst/>
              </p:spPr>
              <p:txBody>
                <a:bodyPr/>
                <a:lstStyle/>
                <a:p>
                  <a:pPr>
                    <a:defRPr/>
                  </a:pPr>
                  <a:endParaRPr lang="en-GB" sz="2400" b="1" kern="0">
                    <a:solidFill>
                      <a:srgbClr val="000000"/>
                    </a:solidFill>
                    <a:latin typeface="Calibri" panose="020F0502020204030204"/>
                  </a:endParaRPr>
                </a:p>
              </p:txBody>
            </p:sp>
            <p:sp>
              <p:nvSpPr>
                <p:cNvPr id="334" name="Freeform 55"/>
                <p:cNvSpPr>
                  <a:spLocks/>
                </p:cNvSpPr>
                <p:nvPr/>
              </p:nvSpPr>
              <p:spPr bwMode="auto">
                <a:xfrm>
                  <a:off x="6694529" y="3775706"/>
                  <a:ext cx="587856" cy="484830"/>
                </a:xfrm>
                <a:custGeom>
                  <a:avLst/>
                  <a:gdLst>
                    <a:gd name="T0" fmla="*/ 287 w 388"/>
                    <a:gd name="T1" fmla="*/ 264 h 320"/>
                    <a:gd name="T2" fmla="*/ 312 w 388"/>
                    <a:gd name="T3" fmla="*/ 248 h 320"/>
                    <a:gd name="T4" fmla="*/ 320 w 388"/>
                    <a:gd name="T5" fmla="*/ 216 h 320"/>
                    <a:gd name="T6" fmla="*/ 346 w 388"/>
                    <a:gd name="T7" fmla="*/ 216 h 320"/>
                    <a:gd name="T8" fmla="*/ 337 w 388"/>
                    <a:gd name="T9" fmla="*/ 192 h 320"/>
                    <a:gd name="T10" fmla="*/ 388 w 388"/>
                    <a:gd name="T11" fmla="*/ 176 h 320"/>
                    <a:gd name="T12" fmla="*/ 362 w 388"/>
                    <a:gd name="T13" fmla="*/ 136 h 320"/>
                    <a:gd name="T14" fmla="*/ 388 w 388"/>
                    <a:gd name="T15" fmla="*/ 120 h 320"/>
                    <a:gd name="T16" fmla="*/ 346 w 388"/>
                    <a:gd name="T17" fmla="*/ 96 h 320"/>
                    <a:gd name="T18" fmla="*/ 337 w 388"/>
                    <a:gd name="T19" fmla="*/ 64 h 320"/>
                    <a:gd name="T20" fmla="*/ 337 w 388"/>
                    <a:gd name="T21" fmla="*/ 32 h 320"/>
                    <a:gd name="T22" fmla="*/ 304 w 388"/>
                    <a:gd name="T23" fmla="*/ 32 h 320"/>
                    <a:gd name="T24" fmla="*/ 295 w 388"/>
                    <a:gd name="T25" fmla="*/ 16 h 320"/>
                    <a:gd name="T26" fmla="*/ 270 w 388"/>
                    <a:gd name="T27" fmla="*/ 16 h 320"/>
                    <a:gd name="T28" fmla="*/ 236 w 388"/>
                    <a:gd name="T29" fmla="*/ 8 h 320"/>
                    <a:gd name="T30" fmla="*/ 202 w 388"/>
                    <a:gd name="T31" fmla="*/ 16 h 320"/>
                    <a:gd name="T32" fmla="*/ 152 w 388"/>
                    <a:gd name="T33" fmla="*/ 8 h 320"/>
                    <a:gd name="T34" fmla="*/ 110 w 388"/>
                    <a:gd name="T35" fmla="*/ 0 h 320"/>
                    <a:gd name="T36" fmla="*/ 76 w 388"/>
                    <a:gd name="T37" fmla="*/ 8 h 320"/>
                    <a:gd name="T38" fmla="*/ 68 w 388"/>
                    <a:gd name="T39" fmla="*/ 32 h 320"/>
                    <a:gd name="T40" fmla="*/ 34 w 388"/>
                    <a:gd name="T41" fmla="*/ 16 h 320"/>
                    <a:gd name="T42" fmla="*/ 17 w 388"/>
                    <a:gd name="T43" fmla="*/ 16 h 320"/>
                    <a:gd name="T44" fmla="*/ 0 w 388"/>
                    <a:gd name="T45" fmla="*/ 64 h 320"/>
                    <a:gd name="T46" fmla="*/ 34 w 388"/>
                    <a:gd name="T47" fmla="*/ 80 h 320"/>
                    <a:gd name="T48" fmla="*/ 68 w 388"/>
                    <a:gd name="T49" fmla="*/ 128 h 320"/>
                    <a:gd name="T50" fmla="*/ 118 w 388"/>
                    <a:gd name="T51" fmla="*/ 160 h 320"/>
                    <a:gd name="T52" fmla="*/ 143 w 388"/>
                    <a:gd name="T53" fmla="*/ 192 h 320"/>
                    <a:gd name="T54" fmla="*/ 177 w 388"/>
                    <a:gd name="T55" fmla="*/ 208 h 320"/>
                    <a:gd name="T56" fmla="*/ 186 w 388"/>
                    <a:gd name="T57" fmla="*/ 224 h 320"/>
                    <a:gd name="T58" fmla="*/ 211 w 388"/>
                    <a:gd name="T59" fmla="*/ 248 h 320"/>
                    <a:gd name="T60" fmla="*/ 211 w 388"/>
                    <a:gd name="T61" fmla="*/ 280 h 320"/>
                    <a:gd name="T62" fmla="*/ 295 w 388"/>
                    <a:gd name="T63" fmla="*/ 320 h 320"/>
                    <a:gd name="T64" fmla="*/ 295 w 388"/>
                    <a:gd name="T65" fmla="*/ 280 h 320"/>
                    <a:gd name="T66" fmla="*/ 287 w 388"/>
                    <a:gd name="T67" fmla="*/ 264 h 3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88" h="320">
                      <a:moveTo>
                        <a:pt x="287" y="264"/>
                      </a:moveTo>
                      <a:lnTo>
                        <a:pt x="312" y="248"/>
                      </a:lnTo>
                      <a:lnTo>
                        <a:pt x="320" y="216"/>
                      </a:lnTo>
                      <a:lnTo>
                        <a:pt x="346" y="216"/>
                      </a:lnTo>
                      <a:lnTo>
                        <a:pt x="337" y="192"/>
                      </a:lnTo>
                      <a:lnTo>
                        <a:pt x="388" y="176"/>
                      </a:lnTo>
                      <a:lnTo>
                        <a:pt x="362" y="136"/>
                      </a:lnTo>
                      <a:lnTo>
                        <a:pt x="388" y="120"/>
                      </a:lnTo>
                      <a:lnTo>
                        <a:pt x="346" y="96"/>
                      </a:lnTo>
                      <a:lnTo>
                        <a:pt x="337" y="64"/>
                      </a:lnTo>
                      <a:lnTo>
                        <a:pt x="337" y="32"/>
                      </a:lnTo>
                      <a:lnTo>
                        <a:pt x="304" y="32"/>
                      </a:lnTo>
                      <a:lnTo>
                        <a:pt x="295" y="16"/>
                      </a:lnTo>
                      <a:lnTo>
                        <a:pt x="270" y="16"/>
                      </a:lnTo>
                      <a:lnTo>
                        <a:pt x="236" y="8"/>
                      </a:lnTo>
                      <a:lnTo>
                        <a:pt x="202" y="16"/>
                      </a:lnTo>
                      <a:lnTo>
                        <a:pt x="152" y="8"/>
                      </a:lnTo>
                      <a:lnTo>
                        <a:pt x="110" y="0"/>
                      </a:lnTo>
                      <a:lnTo>
                        <a:pt x="76" y="8"/>
                      </a:lnTo>
                      <a:lnTo>
                        <a:pt x="68" y="32"/>
                      </a:lnTo>
                      <a:lnTo>
                        <a:pt x="34" y="16"/>
                      </a:lnTo>
                      <a:lnTo>
                        <a:pt x="17" y="16"/>
                      </a:lnTo>
                      <a:lnTo>
                        <a:pt x="0" y="64"/>
                      </a:lnTo>
                      <a:lnTo>
                        <a:pt x="34" y="80"/>
                      </a:lnTo>
                      <a:lnTo>
                        <a:pt x="68" y="128"/>
                      </a:lnTo>
                      <a:lnTo>
                        <a:pt x="118" y="160"/>
                      </a:lnTo>
                      <a:lnTo>
                        <a:pt x="143" y="192"/>
                      </a:lnTo>
                      <a:lnTo>
                        <a:pt x="177" y="208"/>
                      </a:lnTo>
                      <a:lnTo>
                        <a:pt x="186" y="224"/>
                      </a:lnTo>
                      <a:lnTo>
                        <a:pt x="211" y="248"/>
                      </a:lnTo>
                      <a:lnTo>
                        <a:pt x="211" y="280"/>
                      </a:lnTo>
                      <a:lnTo>
                        <a:pt x="295" y="320"/>
                      </a:lnTo>
                      <a:lnTo>
                        <a:pt x="295" y="280"/>
                      </a:lnTo>
                      <a:lnTo>
                        <a:pt x="287" y="264"/>
                      </a:lnTo>
                      <a:close/>
                    </a:path>
                  </a:pathLst>
                </a:custGeom>
                <a:solidFill>
                  <a:srgbClr val="70AD47"/>
                </a:solidFill>
                <a:ln w="28575">
                  <a:noFill/>
                  <a:prstDash val="solid"/>
                  <a:round/>
                  <a:headEnd/>
                  <a:tailEnd/>
                </a:ln>
                <a:extLst/>
              </p:spPr>
              <p:txBody>
                <a:bodyPr/>
                <a:lstStyle/>
                <a:p>
                  <a:pPr>
                    <a:defRPr/>
                  </a:pPr>
                  <a:endParaRPr lang="en-GB" sz="2400" b="1" kern="0">
                    <a:solidFill>
                      <a:srgbClr val="000000"/>
                    </a:solidFill>
                    <a:latin typeface="Calibri" panose="020F0502020204030204"/>
                  </a:endParaRPr>
                </a:p>
              </p:txBody>
            </p:sp>
            <p:sp>
              <p:nvSpPr>
                <p:cNvPr id="335" name="Freeform 68"/>
                <p:cNvSpPr>
                  <a:spLocks/>
                </p:cNvSpPr>
                <p:nvPr/>
              </p:nvSpPr>
              <p:spPr bwMode="auto">
                <a:xfrm>
                  <a:off x="7129361" y="3569653"/>
                  <a:ext cx="663610" cy="763607"/>
                </a:xfrm>
                <a:custGeom>
                  <a:avLst/>
                  <a:gdLst>
                    <a:gd name="T0" fmla="*/ 126 w 438"/>
                    <a:gd name="T1" fmla="*/ 424 h 504"/>
                    <a:gd name="T2" fmla="*/ 160 w 438"/>
                    <a:gd name="T3" fmla="*/ 440 h 504"/>
                    <a:gd name="T4" fmla="*/ 185 w 438"/>
                    <a:gd name="T5" fmla="*/ 440 h 504"/>
                    <a:gd name="T6" fmla="*/ 202 w 438"/>
                    <a:gd name="T7" fmla="*/ 456 h 504"/>
                    <a:gd name="T8" fmla="*/ 236 w 438"/>
                    <a:gd name="T9" fmla="*/ 496 h 504"/>
                    <a:gd name="T10" fmla="*/ 252 w 438"/>
                    <a:gd name="T11" fmla="*/ 504 h 504"/>
                    <a:gd name="T12" fmla="*/ 261 w 438"/>
                    <a:gd name="T13" fmla="*/ 472 h 504"/>
                    <a:gd name="T14" fmla="*/ 286 w 438"/>
                    <a:gd name="T15" fmla="*/ 464 h 504"/>
                    <a:gd name="T16" fmla="*/ 311 w 438"/>
                    <a:gd name="T17" fmla="*/ 456 h 504"/>
                    <a:gd name="T18" fmla="*/ 370 w 438"/>
                    <a:gd name="T19" fmla="*/ 432 h 504"/>
                    <a:gd name="T20" fmla="*/ 413 w 438"/>
                    <a:gd name="T21" fmla="*/ 432 h 504"/>
                    <a:gd name="T22" fmla="*/ 421 w 438"/>
                    <a:gd name="T23" fmla="*/ 400 h 504"/>
                    <a:gd name="T24" fmla="*/ 404 w 438"/>
                    <a:gd name="T25" fmla="*/ 392 h 504"/>
                    <a:gd name="T26" fmla="*/ 404 w 438"/>
                    <a:gd name="T27" fmla="*/ 360 h 504"/>
                    <a:gd name="T28" fmla="*/ 421 w 438"/>
                    <a:gd name="T29" fmla="*/ 352 h 504"/>
                    <a:gd name="T30" fmla="*/ 438 w 438"/>
                    <a:gd name="T31" fmla="*/ 312 h 504"/>
                    <a:gd name="T32" fmla="*/ 396 w 438"/>
                    <a:gd name="T33" fmla="*/ 280 h 504"/>
                    <a:gd name="T34" fmla="*/ 379 w 438"/>
                    <a:gd name="T35" fmla="*/ 248 h 504"/>
                    <a:gd name="T36" fmla="*/ 370 w 438"/>
                    <a:gd name="T37" fmla="*/ 216 h 504"/>
                    <a:gd name="T38" fmla="*/ 387 w 438"/>
                    <a:gd name="T39" fmla="*/ 184 h 504"/>
                    <a:gd name="T40" fmla="*/ 370 w 438"/>
                    <a:gd name="T41" fmla="*/ 176 h 504"/>
                    <a:gd name="T42" fmla="*/ 370 w 438"/>
                    <a:gd name="T43" fmla="*/ 136 h 504"/>
                    <a:gd name="T44" fmla="*/ 328 w 438"/>
                    <a:gd name="T45" fmla="*/ 160 h 504"/>
                    <a:gd name="T46" fmla="*/ 286 w 438"/>
                    <a:gd name="T47" fmla="*/ 144 h 504"/>
                    <a:gd name="T48" fmla="*/ 244 w 438"/>
                    <a:gd name="T49" fmla="*/ 136 h 504"/>
                    <a:gd name="T50" fmla="*/ 261 w 438"/>
                    <a:gd name="T51" fmla="*/ 104 h 504"/>
                    <a:gd name="T52" fmla="*/ 219 w 438"/>
                    <a:gd name="T53" fmla="*/ 88 h 504"/>
                    <a:gd name="T54" fmla="*/ 185 w 438"/>
                    <a:gd name="T55" fmla="*/ 64 h 504"/>
                    <a:gd name="T56" fmla="*/ 177 w 438"/>
                    <a:gd name="T57" fmla="*/ 40 h 504"/>
                    <a:gd name="T58" fmla="*/ 143 w 438"/>
                    <a:gd name="T59" fmla="*/ 16 h 504"/>
                    <a:gd name="T60" fmla="*/ 126 w 438"/>
                    <a:gd name="T61" fmla="*/ 0 h 504"/>
                    <a:gd name="T62" fmla="*/ 118 w 438"/>
                    <a:gd name="T63" fmla="*/ 8 h 504"/>
                    <a:gd name="T64" fmla="*/ 67 w 438"/>
                    <a:gd name="T65" fmla="*/ 8 h 504"/>
                    <a:gd name="T66" fmla="*/ 33 w 438"/>
                    <a:gd name="T67" fmla="*/ 24 h 504"/>
                    <a:gd name="T68" fmla="*/ 8 w 438"/>
                    <a:gd name="T69" fmla="*/ 24 h 504"/>
                    <a:gd name="T70" fmla="*/ 0 w 438"/>
                    <a:gd name="T71" fmla="*/ 48 h 504"/>
                    <a:gd name="T72" fmla="*/ 8 w 438"/>
                    <a:gd name="T73" fmla="*/ 80 h 504"/>
                    <a:gd name="T74" fmla="*/ 33 w 438"/>
                    <a:gd name="T75" fmla="*/ 112 h 504"/>
                    <a:gd name="T76" fmla="*/ 59 w 438"/>
                    <a:gd name="T77" fmla="*/ 120 h 504"/>
                    <a:gd name="T78" fmla="*/ 33 w 438"/>
                    <a:gd name="T79" fmla="*/ 128 h 504"/>
                    <a:gd name="T80" fmla="*/ 33 w 438"/>
                    <a:gd name="T81" fmla="*/ 160 h 504"/>
                    <a:gd name="T82" fmla="*/ 8 w 438"/>
                    <a:gd name="T83" fmla="*/ 152 h 504"/>
                    <a:gd name="T84" fmla="*/ 17 w 438"/>
                    <a:gd name="T85" fmla="*/ 168 h 504"/>
                    <a:gd name="T86" fmla="*/ 50 w 438"/>
                    <a:gd name="T87" fmla="*/ 168 h 504"/>
                    <a:gd name="T88" fmla="*/ 50 w 438"/>
                    <a:gd name="T89" fmla="*/ 200 h 504"/>
                    <a:gd name="T90" fmla="*/ 59 w 438"/>
                    <a:gd name="T91" fmla="*/ 232 h 504"/>
                    <a:gd name="T92" fmla="*/ 101 w 438"/>
                    <a:gd name="T93" fmla="*/ 256 h 504"/>
                    <a:gd name="T94" fmla="*/ 75 w 438"/>
                    <a:gd name="T95" fmla="*/ 272 h 504"/>
                    <a:gd name="T96" fmla="*/ 101 w 438"/>
                    <a:gd name="T97" fmla="*/ 312 h 504"/>
                    <a:gd name="T98" fmla="*/ 50 w 438"/>
                    <a:gd name="T99" fmla="*/ 328 h 504"/>
                    <a:gd name="T100" fmla="*/ 59 w 438"/>
                    <a:gd name="T101" fmla="*/ 352 h 504"/>
                    <a:gd name="T102" fmla="*/ 33 w 438"/>
                    <a:gd name="T103" fmla="*/ 352 h 504"/>
                    <a:gd name="T104" fmla="*/ 25 w 438"/>
                    <a:gd name="T105" fmla="*/ 384 h 504"/>
                    <a:gd name="T106" fmla="*/ 0 w 438"/>
                    <a:gd name="T107" fmla="*/ 400 h 504"/>
                    <a:gd name="T108" fmla="*/ 8 w 438"/>
                    <a:gd name="T109" fmla="*/ 416 h 504"/>
                    <a:gd name="T110" fmla="*/ 8 w 438"/>
                    <a:gd name="T111" fmla="*/ 456 h 504"/>
                    <a:gd name="T112" fmla="*/ 17 w 438"/>
                    <a:gd name="T113" fmla="*/ 456 h 504"/>
                    <a:gd name="T114" fmla="*/ 101 w 438"/>
                    <a:gd name="T115" fmla="*/ 504 h 504"/>
                    <a:gd name="T116" fmla="*/ 101 w 438"/>
                    <a:gd name="T117" fmla="*/ 496 h 504"/>
                    <a:gd name="T118" fmla="*/ 126 w 438"/>
                    <a:gd name="T119" fmla="*/ 424 h 50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connsiteX0" fmla="*/ 2877 w 10000"/>
                    <a:gd name="connsiteY0" fmla="*/ 8413 h 10000"/>
                    <a:gd name="connsiteX1" fmla="*/ 3653 w 10000"/>
                    <a:gd name="connsiteY1" fmla="*/ 8730 h 10000"/>
                    <a:gd name="connsiteX2" fmla="*/ 4224 w 10000"/>
                    <a:gd name="connsiteY2" fmla="*/ 8730 h 10000"/>
                    <a:gd name="connsiteX3" fmla="*/ 4612 w 10000"/>
                    <a:gd name="connsiteY3" fmla="*/ 9048 h 10000"/>
                    <a:gd name="connsiteX4" fmla="*/ 5388 w 10000"/>
                    <a:gd name="connsiteY4" fmla="*/ 9841 h 10000"/>
                    <a:gd name="connsiteX5" fmla="*/ 5753 w 10000"/>
                    <a:gd name="connsiteY5" fmla="*/ 10000 h 10000"/>
                    <a:gd name="connsiteX6" fmla="*/ 5959 w 10000"/>
                    <a:gd name="connsiteY6" fmla="*/ 9365 h 10000"/>
                    <a:gd name="connsiteX7" fmla="*/ 6530 w 10000"/>
                    <a:gd name="connsiteY7" fmla="*/ 9206 h 10000"/>
                    <a:gd name="connsiteX8" fmla="*/ 7100 w 10000"/>
                    <a:gd name="connsiteY8" fmla="*/ 9048 h 10000"/>
                    <a:gd name="connsiteX9" fmla="*/ 8447 w 10000"/>
                    <a:gd name="connsiteY9" fmla="*/ 8571 h 10000"/>
                    <a:gd name="connsiteX10" fmla="*/ 9429 w 10000"/>
                    <a:gd name="connsiteY10" fmla="*/ 8571 h 10000"/>
                    <a:gd name="connsiteX11" fmla="*/ 9612 w 10000"/>
                    <a:gd name="connsiteY11" fmla="*/ 7937 h 10000"/>
                    <a:gd name="connsiteX12" fmla="*/ 9224 w 10000"/>
                    <a:gd name="connsiteY12" fmla="*/ 7778 h 10000"/>
                    <a:gd name="connsiteX13" fmla="*/ 9224 w 10000"/>
                    <a:gd name="connsiteY13" fmla="*/ 7143 h 10000"/>
                    <a:gd name="connsiteX14" fmla="*/ 9612 w 10000"/>
                    <a:gd name="connsiteY14" fmla="*/ 6984 h 10000"/>
                    <a:gd name="connsiteX15" fmla="*/ 10000 w 10000"/>
                    <a:gd name="connsiteY15" fmla="*/ 6190 h 10000"/>
                    <a:gd name="connsiteX16" fmla="*/ 9041 w 10000"/>
                    <a:gd name="connsiteY16" fmla="*/ 5556 h 10000"/>
                    <a:gd name="connsiteX17" fmla="*/ 8653 w 10000"/>
                    <a:gd name="connsiteY17" fmla="*/ 4921 h 10000"/>
                    <a:gd name="connsiteX18" fmla="*/ 8447 w 10000"/>
                    <a:gd name="connsiteY18" fmla="*/ 4286 h 10000"/>
                    <a:gd name="connsiteX19" fmla="*/ 8836 w 10000"/>
                    <a:gd name="connsiteY19" fmla="*/ 3651 h 10000"/>
                    <a:gd name="connsiteX20" fmla="*/ 8447 w 10000"/>
                    <a:gd name="connsiteY20" fmla="*/ 3492 h 10000"/>
                    <a:gd name="connsiteX21" fmla="*/ 8447 w 10000"/>
                    <a:gd name="connsiteY21" fmla="*/ 2698 h 10000"/>
                    <a:gd name="connsiteX22" fmla="*/ 7489 w 10000"/>
                    <a:gd name="connsiteY22" fmla="*/ 3175 h 10000"/>
                    <a:gd name="connsiteX23" fmla="*/ 6530 w 10000"/>
                    <a:gd name="connsiteY23" fmla="*/ 2857 h 10000"/>
                    <a:gd name="connsiteX24" fmla="*/ 5571 w 10000"/>
                    <a:gd name="connsiteY24" fmla="*/ 2698 h 10000"/>
                    <a:gd name="connsiteX25" fmla="*/ 5959 w 10000"/>
                    <a:gd name="connsiteY25" fmla="*/ 2063 h 10000"/>
                    <a:gd name="connsiteX26" fmla="*/ 5000 w 10000"/>
                    <a:gd name="connsiteY26" fmla="*/ 1746 h 10000"/>
                    <a:gd name="connsiteX27" fmla="*/ 4224 w 10000"/>
                    <a:gd name="connsiteY27" fmla="*/ 1270 h 10000"/>
                    <a:gd name="connsiteX28" fmla="*/ 4041 w 10000"/>
                    <a:gd name="connsiteY28" fmla="*/ 794 h 10000"/>
                    <a:gd name="connsiteX29" fmla="*/ 3265 w 10000"/>
                    <a:gd name="connsiteY29" fmla="*/ 317 h 10000"/>
                    <a:gd name="connsiteX30" fmla="*/ 2877 w 10000"/>
                    <a:gd name="connsiteY30" fmla="*/ 0 h 10000"/>
                    <a:gd name="connsiteX31" fmla="*/ 2694 w 10000"/>
                    <a:gd name="connsiteY31" fmla="*/ 159 h 10000"/>
                    <a:gd name="connsiteX32" fmla="*/ 1530 w 10000"/>
                    <a:gd name="connsiteY32" fmla="*/ 159 h 10000"/>
                    <a:gd name="connsiteX33" fmla="*/ 753 w 10000"/>
                    <a:gd name="connsiteY33" fmla="*/ 476 h 10000"/>
                    <a:gd name="connsiteX34" fmla="*/ 183 w 10000"/>
                    <a:gd name="connsiteY34" fmla="*/ 476 h 10000"/>
                    <a:gd name="connsiteX35" fmla="*/ 0 w 10000"/>
                    <a:gd name="connsiteY35" fmla="*/ 952 h 10000"/>
                    <a:gd name="connsiteX36" fmla="*/ 183 w 10000"/>
                    <a:gd name="connsiteY36" fmla="*/ 1587 h 10000"/>
                    <a:gd name="connsiteX37" fmla="*/ 753 w 10000"/>
                    <a:gd name="connsiteY37" fmla="*/ 2222 h 10000"/>
                    <a:gd name="connsiteX38" fmla="*/ 1347 w 10000"/>
                    <a:gd name="connsiteY38" fmla="*/ 2381 h 10000"/>
                    <a:gd name="connsiteX39" fmla="*/ 753 w 10000"/>
                    <a:gd name="connsiteY39" fmla="*/ 2540 h 10000"/>
                    <a:gd name="connsiteX40" fmla="*/ 753 w 10000"/>
                    <a:gd name="connsiteY40" fmla="*/ 3175 h 10000"/>
                    <a:gd name="connsiteX41" fmla="*/ 183 w 10000"/>
                    <a:gd name="connsiteY41" fmla="*/ 3016 h 10000"/>
                    <a:gd name="connsiteX42" fmla="*/ 388 w 10000"/>
                    <a:gd name="connsiteY42" fmla="*/ 3333 h 10000"/>
                    <a:gd name="connsiteX43" fmla="*/ 1142 w 10000"/>
                    <a:gd name="connsiteY43" fmla="*/ 3333 h 10000"/>
                    <a:gd name="connsiteX44" fmla="*/ 1142 w 10000"/>
                    <a:gd name="connsiteY44" fmla="*/ 3968 h 10000"/>
                    <a:gd name="connsiteX45" fmla="*/ 1347 w 10000"/>
                    <a:gd name="connsiteY45" fmla="*/ 4603 h 10000"/>
                    <a:gd name="connsiteX46" fmla="*/ 2306 w 10000"/>
                    <a:gd name="connsiteY46" fmla="*/ 5079 h 10000"/>
                    <a:gd name="connsiteX47" fmla="*/ 1712 w 10000"/>
                    <a:gd name="connsiteY47" fmla="*/ 5397 h 10000"/>
                    <a:gd name="connsiteX48" fmla="*/ 2306 w 10000"/>
                    <a:gd name="connsiteY48" fmla="*/ 6190 h 10000"/>
                    <a:gd name="connsiteX49" fmla="*/ 1142 w 10000"/>
                    <a:gd name="connsiteY49" fmla="*/ 6508 h 10000"/>
                    <a:gd name="connsiteX50" fmla="*/ 1347 w 10000"/>
                    <a:gd name="connsiteY50" fmla="*/ 6984 h 10000"/>
                    <a:gd name="connsiteX51" fmla="*/ 753 w 10000"/>
                    <a:gd name="connsiteY51" fmla="*/ 6984 h 10000"/>
                    <a:gd name="connsiteX52" fmla="*/ 571 w 10000"/>
                    <a:gd name="connsiteY52" fmla="*/ 7619 h 10000"/>
                    <a:gd name="connsiteX53" fmla="*/ 0 w 10000"/>
                    <a:gd name="connsiteY53" fmla="*/ 7937 h 10000"/>
                    <a:gd name="connsiteX54" fmla="*/ 183 w 10000"/>
                    <a:gd name="connsiteY54" fmla="*/ 8254 h 10000"/>
                    <a:gd name="connsiteX55" fmla="*/ 183 w 10000"/>
                    <a:gd name="connsiteY55" fmla="*/ 9048 h 10000"/>
                    <a:gd name="connsiteX56" fmla="*/ 388 w 10000"/>
                    <a:gd name="connsiteY56" fmla="*/ 9048 h 10000"/>
                    <a:gd name="connsiteX57" fmla="*/ 2306 w 10000"/>
                    <a:gd name="connsiteY57" fmla="*/ 10000 h 10000"/>
                    <a:gd name="connsiteX58" fmla="*/ 2306 w 10000"/>
                    <a:gd name="connsiteY58" fmla="*/ 9841 h 10000"/>
                    <a:gd name="connsiteX59" fmla="*/ 4255 w 10000"/>
                    <a:gd name="connsiteY59" fmla="*/ 9610 h 10000"/>
                    <a:gd name="connsiteX0" fmla="*/ 2877 w 10000"/>
                    <a:gd name="connsiteY0" fmla="*/ 8413 h 10000"/>
                    <a:gd name="connsiteX1" fmla="*/ 3653 w 10000"/>
                    <a:gd name="connsiteY1" fmla="*/ 8730 h 10000"/>
                    <a:gd name="connsiteX2" fmla="*/ 4224 w 10000"/>
                    <a:gd name="connsiteY2" fmla="*/ 8730 h 10000"/>
                    <a:gd name="connsiteX3" fmla="*/ 4612 w 10000"/>
                    <a:gd name="connsiteY3" fmla="*/ 9048 h 10000"/>
                    <a:gd name="connsiteX4" fmla="*/ 5388 w 10000"/>
                    <a:gd name="connsiteY4" fmla="*/ 9841 h 10000"/>
                    <a:gd name="connsiteX5" fmla="*/ 5753 w 10000"/>
                    <a:gd name="connsiteY5" fmla="*/ 10000 h 10000"/>
                    <a:gd name="connsiteX6" fmla="*/ 5959 w 10000"/>
                    <a:gd name="connsiteY6" fmla="*/ 9365 h 10000"/>
                    <a:gd name="connsiteX7" fmla="*/ 6530 w 10000"/>
                    <a:gd name="connsiteY7" fmla="*/ 9206 h 10000"/>
                    <a:gd name="connsiteX8" fmla="*/ 7100 w 10000"/>
                    <a:gd name="connsiteY8" fmla="*/ 9048 h 10000"/>
                    <a:gd name="connsiteX9" fmla="*/ 8447 w 10000"/>
                    <a:gd name="connsiteY9" fmla="*/ 8571 h 10000"/>
                    <a:gd name="connsiteX10" fmla="*/ 9429 w 10000"/>
                    <a:gd name="connsiteY10" fmla="*/ 8571 h 10000"/>
                    <a:gd name="connsiteX11" fmla="*/ 9612 w 10000"/>
                    <a:gd name="connsiteY11" fmla="*/ 7937 h 10000"/>
                    <a:gd name="connsiteX12" fmla="*/ 9224 w 10000"/>
                    <a:gd name="connsiteY12" fmla="*/ 7778 h 10000"/>
                    <a:gd name="connsiteX13" fmla="*/ 9224 w 10000"/>
                    <a:gd name="connsiteY13" fmla="*/ 7143 h 10000"/>
                    <a:gd name="connsiteX14" fmla="*/ 9612 w 10000"/>
                    <a:gd name="connsiteY14" fmla="*/ 6984 h 10000"/>
                    <a:gd name="connsiteX15" fmla="*/ 10000 w 10000"/>
                    <a:gd name="connsiteY15" fmla="*/ 6190 h 10000"/>
                    <a:gd name="connsiteX16" fmla="*/ 9041 w 10000"/>
                    <a:gd name="connsiteY16" fmla="*/ 5556 h 10000"/>
                    <a:gd name="connsiteX17" fmla="*/ 8653 w 10000"/>
                    <a:gd name="connsiteY17" fmla="*/ 4921 h 10000"/>
                    <a:gd name="connsiteX18" fmla="*/ 8447 w 10000"/>
                    <a:gd name="connsiteY18" fmla="*/ 4286 h 10000"/>
                    <a:gd name="connsiteX19" fmla="*/ 8836 w 10000"/>
                    <a:gd name="connsiteY19" fmla="*/ 3651 h 10000"/>
                    <a:gd name="connsiteX20" fmla="*/ 8447 w 10000"/>
                    <a:gd name="connsiteY20" fmla="*/ 3492 h 10000"/>
                    <a:gd name="connsiteX21" fmla="*/ 8447 w 10000"/>
                    <a:gd name="connsiteY21" fmla="*/ 2698 h 10000"/>
                    <a:gd name="connsiteX22" fmla="*/ 7489 w 10000"/>
                    <a:gd name="connsiteY22" fmla="*/ 3175 h 10000"/>
                    <a:gd name="connsiteX23" fmla="*/ 6530 w 10000"/>
                    <a:gd name="connsiteY23" fmla="*/ 2857 h 10000"/>
                    <a:gd name="connsiteX24" fmla="*/ 5571 w 10000"/>
                    <a:gd name="connsiteY24" fmla="*/ 2698 h 10000"/>
                    <a:gd name="connsiteX25" fmla="*/ 5959 w 10000"/>
                    <a:gd name="connsiteY25" fmla="*/ 2063 h 10000"/>
                    <a:gd name="connsiteX26" fmla="*/ 5000 w 10000"/>
                    <a:gd name="connsiteY26" fmla="*/ 1746 h 10000"/>
                    <a:gd name="connsiteX27" fmla="*/ 4224 w 10000"/>
                    <a:gd name="connsiteY27" fmla="*/ 1270 h 10000"/>
                    <a:gd name="connsiteX28" fmla="*/ 4041 w 10000"/>
                    <a:gd name="connsiteY28" fmla="*/ 794 h 10000"/>
                    <a:gd name="connsiteX29" fmla="*/ 3265 w 10000"/>
                    <a:gd name="connsiteY29" fmla="*/ 317 h 10000"/>
                    <a:gd name="connsiteX30" fmla="*/ 2877 w 10000"/>
                    <a:gd name="connsiteY30" fmla="*/ 0 h 10000"/>
                    <a:gd name="connsiteX31" fmla="*/ 2694 w 10000"/>
                    <a:gd name="connsiteY31" fmla="*/ 159 h 10000"/>
                    <a:gd name="connsiteX32" fmla="*/ 1530 w 10000"/>
                    <a:gd name="connsiteY32" fmla="*/ 159 h 10000"/>
                    <a:gd name="connsiteX33" fmla="*/ 753 w 10000"/>
                    <a:gd name="connsiteY33" fmla="*/ 476 h 10000"/>
                    <a:gd name="connsiteX34" fmla="*/ 183 w 10000"/>
                    <a:gd name="connsiteY34" fmla="*/ 476 h 10000"/>
                    <a:gd name="connsiteX35" fmla="*/ 0 w 10000"/>
                    <a:gd name="connsiteY35" fmla="*/ 952 h 10000"/>
                    <a:gd name="connsiteX36" fmla="*/ 183 w 10000"/>
                    <a:gd name="connsiteY36" fmla="*/ 1587 h 10000"/>
                    <a:gd name="connsiteX37" fmla="*/ 753 w 10000"/>
                    <a:gd name="connsiteY37" fmla="*/ 2222 h 10000"/>
                    <a:gd name="connsiteX38" fmla="*/ 1347 w 10000"/>
                    <a:gd name="connsiteY38" fmla="*/ 2381 h 10000"/>
                    <a:gd name="connsiteX39" fmla="*/ 753 w 10000"/>
                    <a:gd name="connsiteY39" fmla="*/ 2540 h 10000"/>
                    <a:gd name="connsiteX40" fmla="*/ 753 w 10000"/>
                    <a:gd name="connsiteY40" fmla="*/ 3175 h 10000"/>
                    <a:gd name="connsiteX41" fmla="*/ 183 w 10000"/>
                    <a:gd name="connsiteY41" fmla="*/ 3016 h 10000"/>
                    <a:gd name="connsiteX42" fmla="*/ 388 w 10000"/>
                    <a:gd name="connsiteY42" fmla="*/ 3333 h 10000"/>
                    <a:gd name="connsiteX43" fmla="*/ 1142 w 10000"/>
                    <a:gd name="connsiteY43" fmla="*/ 3333 h 10000"/>
                    <a:gd name="connsiteX44" fmla="*/ 1142 w 10000"/>
                    <a:gd name="connsiteY44" fmla="*/ 3968 h 10000"/>
                    <a:gd name="connsiteX45" fmla="*/ 1347 w 10000"/>
                    <a:gd name="connsiteY45" fmla="*/ 4603 h 10000"/>
                    <a:gd name="connsiteX46" fmla="*/ 2306 w 10000"/>
                    <a:gd name="connsiteY46" fmla="*/ 5079 h 10000"/>
                    <a:gd name="connsiteX47" fmla="*/ 1712 w 10000"/>
                    <a:gd name="connsiteY47" fmla="*/ 5397 h 10000"/>
                    <a:gd name="connsiteX48" fmla="*/ 2306 w 10000"/>
                    <a:gd name="connsiteY48" fmla="*/ 6190 h 10000"/>
                    <a:gd name="connsiteX49" fmla="*/ 1142 w 10000"/>
                    <a:gd name="connsiteY49" fmla="*/ 6508 h 10000"/>
                    <a:gd name="connsiteX50" fmla="*/ 1347 w 10000"/>
                    <a:gd name="connsiteY50" fmla="*/ 6984 h 10000"/>
                    <a:gd name="connsiteX51" fmla="*/ 753 w 10000"/>
                    <a:gd name="connsiteY51" fmla="*/ 6984 h 10000"/>
                    <a:gd name="connsiteX52" fmla="*/ 571 w 10000"/>
                    <a:gd name="connsiteY52" fmla="*/ 7619 h 10000"/>
                    <a:gd name="connsiteX53" fmla="*/ 0 w 10000"/>
                    <a:gd name="connsiteY53" fmla="*/ 7937 h 10000"/>
                    <a:gd name="connsiteX54" fmla="*/ 183 w 10000"/>
                    <a:gd name="connsiteY54" fmla="*/ 8254 h 10000"/>
                    <a:gd name="connsiteX55" fmla="*/ 183 w 10000"/>
                    <a:gd name="connsiteY55" fmla="*/ 9048 h 10000"/>
                    <a:gd name="connsiteX56" fmla="*/ 388 w 10000"/>
                    <a:gd name="connsiteY56" fmla="*/ 9048 h 10000"/>
                    <a:gd name="connsiteX57" fmla="*/ 2306 w 10000"/>
                    <a:gd name="connsiteY57" fmla="*/ 10000 h 10000"/>
                    <a:gd name="connsiteX58" fmla="*/ 2306 w 10000"/>
                    <a:gd name="connsiteY58" fmla="*/ 9841 h 10000"/>
                    <a:gd name="connsiteX59" fmla="*/ 2676 w 10000"/>
                    <a:gd name="connsiteY59" fmla="*/ 8331 h 10000"/>
                    <a:gd name="connsiteX0" fmla="*/ 2877 w 10000"/>
                    <a:gd name="connsiteY0" fmla="*/ 8413 h 10000"/>
                    <a:gd name="connsiteX1" fmla="*/ 3653 w 10000"/>
                    <a:gd name="connsiteY1" fmla="*/ 8730 h 10000"/>
                    <a:gd name="connsiteX2" fmla="*/ 4224 w 10000"/>
                    <a:gd name="connsiteY2" fmla="*/ 8730 h 10000"/>
                    <a:gd name="connsiteX3" fmla="*/ 4612 w 10000"/>
                    <a:gd name="connsiteY3" fmla="*/ 9048 h 10000"/>
                    <a:gd name="connsiteX4" fmla="*/ 5388 w 10000"/>
                    <a:gd name="connsiteY4" fmla="*/ 9841 h 10000"/>
                    <a:gd name="connsiteX5" fmla="*/ 5753 w 10000"/>
                    <a:gd name="connsiteY5" fmla="*/ 10000 h 10000"/>
                    <a:gd name="connsiteX6" fmla="*/ 5959 w 10000"/>
                    <a:gd name="connsiteY6" fmla="*/ 9365 h 10000"/>
                    <a:gd name="connsiteX7" fmla="*/ 6530 w 10000"/>
                    <a:gd name="connsiteY7" fmla="*/ 9206 h 10000"/>
                    <a:gd name="connsiteX8" fmla="*/ 7100 w 10000"/>
                    <a:gd name="connsiteY8" fmla="*/ 9048 h 10000"/>
                    <a:gd name="connsiteX9" fmla="*/ 8447 w 10000"/>
                    <a:gd name="connsiteY9" fmla="*/ 8571 h 10000"/>
                    <a:gd name="connsiteX10" fmla="*/ 9429 w 10000"/>
                    <a:gd name="connsiteY10" fmla="*/ 8571 h 10000"/>
                    <a:gd name="connsiteX11" fmla="*/ 9612 w 10000"/>
                    <a:gd name="connsiteY11" fmla="*/ 7937 h 10000"/>
                    <a:gd name="connsiteX12" fmla="*/ 9224 w 10000"/>
                    <a:gd name="connsiteY12" fmla="*/ 7778 h 10000"/>
                    <a:gd name="connsiteX13" fmla="*/ 9224 w 10000"/>
                    <a:gd name="connsiteY13" fmla="*/ 7143 h 10000"/>
                    <a:gd name="connsiteX14" fmla="*/ 9612 w 10000"/>
                    <a:gd name="connsiteY14" fmla="*/ 6984 h 10000"/>
                    <a:gd name="connsiteX15" fmla="*/ 10000 w 10000"/>
                    <a:gd name="connsiteY15" fmla="*/ 6190 h 10000"/>
                    <a:gd name="connsiteX16" fmla="*/ 9041 w 10000"/>
                    <a:gd name="connsiteY16" fmla="*/ 5556 h 10000"/>
                    <a:gd name="connsiteX17" fmla="*/ 8653 w 10000"/>
                    <a:gd name="connsiteY17" fmla="*/ 4921 h 10000"/>
                    <a:gd name="connsiteX18" fmla="*/ 8447 w 10000"/>
                    <a:gd name="connsiteY18" fmla="*/ 4286 h 10000"/>
                    <a:gd name="connsiteX19" fmla="*/ 8836 w 10000"/>
                    <a:gd name="connsiteY19" fmla="*/ 3651 h 10000"/>
                    <a:gd name="connsiteX20" fmla="*/ 8447 w 10000"/>
                    <a:gd name="connsiteY20" fmla="*/ 3492 h 10000"/>
                    <a:gd name="connsiteX21" fmla="*/ 8447 w 10000"/>
                    <a:gd name="connsiteY21" fmla="*/ 2698 h 10000"/>
                    <a:gd name="connsiteX22" fmla="*/ 7489 w 10000"/>
                    <a:gd name="connsiteY22" fmla="*/ 3175 h 10000"/>
                    <a:gd name="connsiteX23" fmla="*/ 6530 w 10000"/>
                    <a:gd name="connsiteY23" fmla="*/ 2857 h 10000"/>
                    <a:gd name="connsiteX24" fmla="*/ 5571 w 10000"/>
                    <a:gd name="connsiteY24" fmla="*/ 2698 h 10000"/>
                    <a:gd name="connsiteX25" fmla="*/ 5959 w 10000"/>
                    <a:gd name="connsiteY25" fmla="*/ 2063 h 10000"/>
                    <a:gd name="connsiteX26" fmla="*/ 5000 w 10000"/>
                    <a:gd name="connsiteY26" fmla="*/ 1746 h 10000"/>
                    <a:gd name="connsiteX27" fmla="*/ 4224 w 10000"/>
                    <a:gd name="connsiteY27" fmla="*/ 1270 h 10000"/>
                    <a:gd name="connsiteX28" fmla="*/ 4041 w 10000"/>
                    <a:gd name="connsiteY28" fmla="*/ 794 h 10000"/>
                    <a:gd name="connsiteX29" fmla="*/ 3265 w 10000"/>
                    <a:gd name="connsiteY29" fmla="*/ 317 h 10000"/>
                    <a:gd name="connsiteX30" fmla="*/ 2877 w 10000"/>
                    <a:gd name="connsiteY30" fmla="*/ 0 h 10000"/>
                    <a:gd name="connsiteX31" fmla="*/ 2694 w 10000"/>
                    <a:gd name="connsiteY31" fmla="*/ 159 h 10000"/>
                    <a:gd name="connsiteX32" fmla="*/ 1530 w 10000"/>
                    <a:gd name="connsiteY32" fmla="*/ 159 h 10000"/>
                    <a:gd name="connsiteX33" fmla="*/ 753 w 10000"/>
                    <a:gd name="connsiteY33" fmla="*/ 476 h 10000"/>
                    <a:gd name="connsiteX34" fmla="*/ 183 w 10000"/>
                    <a:gd name="connsiteY34" fmla="*/ 476 h 10000"/>
                    <a:gd name="connsiteX35" fmla="*/ 0 w 10000"/>
                    <a:gd name="connsiteY35" fmla="*/ 952 h 10000"/>
                    <a:gd name="connsiteX36" fmla="*/ 183 w 10000"/>
                    <a:gd name="connsiteY36" fmla="*/ 1587 h 10000"/>
                    <a:gd name="connsiteX37" fmla="*/ 753 w 10000"/>
                    <a:gd name="connsiteY37" fmla="*/ 2222 h 10000"/>
                    <a:gd name="connsiteX38" fmla="*/ 1347 w 10000"/>
                    <a:gd name="connsiteY38" fmla="*/ 2381 h 10000"/>
                    <a:gd name="connsiteX39" fmla="*/ 753 w 10000"/>
                    <a:gd name="connsiteY39" fmla="*/ 2540 h 10000"/>
                    <a:gd name="connsiteX40" fmla="*/ 753 w 10000"/>
                    <a:gd name="connsiteY40" fmla="*/ 3175 h 10000"/>
                    <a:gd name="connsiteX41" fmla="*/ 183 w 10000"/>
                    <a:gd name="connsiteY41" fmla="*/ 3016 h 10000"/>
                    <a:gd name="connsiteX42" fmla="*/ 388 w 10000"/>
                    <a:gd name="connsiteY42" fmla="*/ 3333 h 10000"/>
                    <a:gd name="connsiteX43" fmla="*/ 1142 w 10000"/>
                    <a:gd name="connsiteY43" fmla="*/ 3333 h 10000"/>
                    <a:gd name="connsiteX44" fmla="*/ 1142 w 10000"/>
                    <a:gd name="connsiteY44" fmla="*/ 3968 h 10000"/>
                    <a:gd name="connsiteX45" fmla="*/ 1347 w 10000"/>
                    <a:gd name="connsiteY45" fmla="*/ 4603 h 10000"/>
                    <a:gd name="connsiteX46" fmla="*/ 2306 w 10000"/>
                    <a:gd name="connsiteY46" fmla="*/ 5079 h 10000"/>
                    <a:gd name="connsiteX47" fmla="*/ 1712 w 10000"/>
                    <a:gd name="connsiteY47" fmla="*/ 5397 h 10000"/>
                    <a:gd name="connsiteX48" fmla="*/ 2306 w 10000"/>
                    <a:gd name="connsiteY48" fmla="*/ 6190 h 10000"/>
                    <a:gd name="connsiteX49" fmla="*/ 1142 w 10000"/>
                    <a:gd name="connsiteY49" fmla="*/ 6508 h 10000"/>
                    <a:gd name="connsiteX50" fmla="*/ 2746 w 10000"/>
                    <a:gd name="connsiteY50" fmla="*/ 8418 h 10000"/>
                    <a:gd name="connsiteX51" fmla="*/ 753 w 10000"/>
                    <a:gd name="connsiteY51" fmla="*/ 6984 h 10000"/>
                    <a:gd name="connsiteX52" fmla="*/ 571 w 10000"/>
                    <a:gd name="connsiteY52" fmla="*/ 7619 h 10000"/>
                    <a:gd name="connsiteX53" fmla="*/ 0 w 10000"/>
                    <a:gd name="connsiteY53" fmla="*/ 7937 h 10000"/>
                    <a:gd name="connsiteX54" fmla="*/ 183 w 10000"/>
                    <a:gd name="connsiteY54" fmla="*/ 8254 h 10000"/>
                    <a:gd name="connsiteX55" fmla="*/ 183 w 10000"/>
                    <a:gd name="connsiteY55" fmla="*/ 9048 h 10000"/>
                    <a:gd name="connsiteX56" fmla="*/ 388 w 10000"/>
                    <a:gd name="connsiteY56" fmla="*/ 9048 h 10000"/>
                    <a:gd name="connsiteX57" fmla="*/ 2306 w 10000"/>
                    <a:gd name="connsiteY57" fmla="*/ 10000 h 10000"/>
                    <a:gd name="connsiteX58" fmla="*/ 2306 w 10000"/>
                    <a:gd name="connsiteY58" fmla="*/ 9841 h 10000"/>
                    <a:gd name="connsiteX59" fmla="*/ 2676 w 10000"/>
                    <a:gd name="connsiteY59" fmla="*/ 8331 h 10000"/>
                    <a:gd name="connsiteX0" fmla="*/ 2877 w 10000"/>
                    <a:gd name="connsiteY0" fmla="*/ 8413 h 10000"/>
                    <a:gd name="connsiteX1" fmla="*/ 3653 w 10000"/>
                    <a:gd name="connsiteY1" fmla="*/ 8730 h 10000"/>
                    <a:gd name="connsiteX2" fmla="*/ 4224 w 10000"/>
                    <a:gd name="connsiteY2" fmla="*/ 8730 h 10000"/>
                    <a:gd name="connsiteX3" fmla="*/ 4612 w 10000"/>
                    <a:gd name="connsiteY3" fmla="*/ 9048 h 10000"/>
                    <a:gd name="connsiteX4" fmla="*/ 5388 w 10000"/>
                    <a:gd name="connsiteY4" fmla="*/ 9841 h 10000"/>
                    <a:gd name="connsiteX5" fmla="*/ 5753 w 10000"/>
                    <a:gd name="connsiteY5" fmla="*/ 10000 h 10000"/>
                    <a:gd name="connsiteX6" fmla="*/ 5959 w 10000"/>
                    <a:gd name="connsiteY6" fmla="*/ 9365 h 10000"/>
                    <a:gd name="connsiteX7" fmla="*/ 6530 w 10000"/>
                    <a:gd name="connsiteY7" fmla="*/ 9206 h 10000"/>
                    <a:gd name="connsiteX8" fmla="*/ 7100 w 10000"/>
                    <a:gd name="connsiteY8" fmla="*/ 9048 h 10000"/>
                    <a:gd name="connsiteX9" fmla="*/ 8447 w 10000"/>
                    <a:gd name="connsiteY9" fmla="*/ 8571 h 10000"/>
                    <a:gd name="connsiteX10" fmla="*/ 9429 w 10000"/>
                    <a:gd name="connsiteY10" fmla="*/ 8571 h 10000"/>
                    <a:gd name="connsiteX11" fmla="*/ 9612 w 10000"/>
                    <a:gd name="connsiteY11" fmla="*/ 7937 h 10000"/>
                    <a:gd name="connsiteX12" fmla="*/ 9224 w 10000"/>
                    <a:gd name="connsiteY12" fmla="*/ 7778 h 10000"/>
                    <a:gd name="connsiteX13" fmla="*/ 9224 w 10000"/>
                    <a:gd name="connsiteY13" fmla="*/ 7143 h 10000"/>
                    <a:gd name="connsiteX14" fmla="*/ 9612 w 10000"/>
                    <a:gd name="connsiteY14" fmla="*/ 6984 h 10000"/>
                    <a:gd name="connsiteX15" fmla="*/ 10000 w 10000"/>
                    <a:gd name="connsiteY15" fmla="*/ 6190 h 10000"/>
                    <a:gd name="connsiteX16" fmla="*/ 9041 w 10000"/>
                    <a:gd name="connsiteY16" fmla="*/ 5556 h 10000"/>
                    <a:gd name="connsiteX17" fmla="*/ 8653 w 10000"/>
                    <a:gd name="connsiteY17" fmla="*/ 4921 h 10000"/>
                    <a:gd name="connsiteX18" fmla="*/ 8447 w 10000"/>
                    <a:gd name="connsiteY18" fmla="*/ 4286 h 10000"/>
                    <a:gd name="connsiteX19" fmla="*/ 8836 w 10000"/>
                    <a:gd name="connsiteY19" fmla="*/ 3651 h 10000"/>
                    <a:gd name="connsiteX20" fmla="*/ 8447 w 10000"/>
                    <a:gd name="connsiteY20" fmla="*/ 3492 h 10000"/>
                    <a:gd name="connsiteX21" fmla="*/ 8447 w 10000"/>
                    <a:gd name="connsiteY21" fmla="*/ 2698 h 10000"/>
                    <a:gd name="connsiteX22" fmla="*/ 7489 w 10000"/>
                    <a:gd name="connsiteY22" fmla="*/ 3175 h 10000"/>
                    <a:gd name="connsiteX23" fmla="*/ 6530 w 10000"/>
                    <a:gd name="connsiteY23" fmla="*/ 2857 h 10000"/>
                    <a:gd name="connsiteX24" fmla="*/ 5571 w 10000"/>
                    <a:gd name="connsiteY24" fmla="*/ 2698 h 10000"/>
                    <a:gd name="connsiteX25" fmla="*/ 5959 w 10000"/>
                    <a:gd name="connsiteY25" fmla="*/ 2063 h 10000"/>
                    <a:gd name="connsiteX26" fmla="*/ 5000 w 10000"/>
                    <a:gd name="connsiteY26" fmla="*/ 1746 h 10000"/>
                    <a:gd name="connsiteX27" fmla="*/ 4224 w 10000"/>
                    <a:gd name="connsiteY27" fmla="*/ 1270 h 10000"/>
                    <a:gd name="connsiteX28" fmla="*/ 4041 w 10000"/>
                    <a:gd name="connsiteY28" fmla="*/ 794 h 10000"/>
                    <a:gd name="connsiteX29" fmla="*/ 3265 w 10000"/>
                    <a:gd name="connsiteY29" fmla="*/ 317 h 10000"/>
                    <a:gd name="connsiteX30" fmla="*/ 2877 w 10000"/>
                    <a:gd name="connsiteY30" fmla="*/ 0 h 10000"/>
                    <a:gd name="connsiteX31" fmla="*/ 2694 w 10000"/>
                    <a:gd name="connsiteY31" fmla="*/ 159 h 10000"/>
                    <a:gd name="connsiteX32" fmla="*/ 1530 w 10000"/>
                    <a:gd name="connsiteY32" fmla="*/ 159 h 10000"/>
                    <a:gd name="connsiteX33" fmla="*/ 753 w 10000"/>
                    <a:gd name="connsiteY33" fmla="*/ 476 h 10000"/>
                    <a:gd name="connsiteX34" fmla="*/ 183 w 10000"/>
                    <a:gd name="connsiteY34" fmla="*/ 476 h 10000"/>
                    <a:gd name="connsiteX35" fmla="*/ 0 w 10000"/>
                    <a:gd name="connsiteY35" fmla="*/ 952 h 10000"/>
                    <a:gd name="connsiteX36" fmla="*/ 183 w 10000"/>
                    <a:gd name="connsiteY36" fmla="*/ 1587 h 10000"/>
                    <a:gd name="connsiteX37" fmla="*/ 753 w 10000"/>
                    <a:gd name="connsiteY37" fmla="*/ 2222 h 10000"/>
                    <a:gd name="connsiteX38" fmla="*/ 1347 w 10000"/>
                    <a:gd name="connsiteY38" fmla="*/ 2381 h 10000"/>
                    <a:gd name="connsiteX39" fmla="*/ 753 w 10000"/>
                    <a:gd name="connsiteY39" fmla="*/ 2540 h 10000"/>
                    <a:gd name="connsiteX40" fmla="*/ 753 w 10000"/>
                    <a:gd name="connsiteY40" fmla="*/ 3175 h 10000"/>
                    <a:gd name="connsiteX41" fmla="*/ 183 w 10000"/>
                    <a:gd name="connsiteY41" fmla="*/ 3016 h 10000"/>
                    <a:gd name="connsiteX42" fmla="*/ 388 w 10000"/>
                    <a:gd name="connsiteY42" fmla="*/ 3333 h 10000"/>
                    <a:gd name="connsiteX43" fmla="*/ 1142 w 10000"/>
                    <a:gd name="connsiteY43" fmla="*/ 3333 h 10000"/>
                    <a:gd name="connsiteX44" fmla="*/ 1142 w 10000"/>
                    <a:gd name="connsiteY44" fmla="*/ 3968 h 10000"/>
                    <a:gd name="connsiteX45" fmla="*/ 1347 w 10000"/>
                    <a:gd name="connsiteY45" fmla="*/ 4603 h 10000"/>
                    <a:gd name="connsiteX46" fmla="*/ 2306 w 10000"/>
                    <a:gd name="connsiteY46" fmla="*/ 5079 h 10000"/>
                    <a:gd name="connsiteX47" fmla="*/ 1712 w 10000"/>
                    <a:gd name="connsiteY47" fmla="*/ 5397 h 10000"/>
                    <a:gd name="connsiteX48" fmla="*/ 2306 w 10000"/>
                    <a:gd name="connsiteY48" fmla="*/ 6190 h 10000"/>
                    <a:gd name="connsiteX49" fmla="*/ 1142 w 10000"/>
                    <a:gd name="connsiteY49" fmla="*/ 6508 h 10000"/>
                    <a:gd name="connsiteX50" fmla="*/ 2746 w 10000"/>
                    <a:gd name="connsiteY50" fmla="*/ 8418 h 10000"/>
                    <a:gd name="connsiteX51" fmla="*/ 1150 w 10000"/>
                    <a:gd name="connsiteY51" fmla="*/ 6578 h 10000"/>
                    <a:gd name="connsiteX52" fmla="*/ 753 w 10000"/>
                    <a:gd name="connsiteY52" fmla="*/ 6984 h 10000"/>
                    <a:gd name="connsiteX53" fmla="*/ 571 w 10000"/>
                    <a:gd name="connsiteY53" fmla="*/ 7619 h 10000"/>
                    <a:gd name="connsiteX54" fmla="*/ 0 w 10000"/>
                    <a:gd name="connsiteY54" fmla="*/ 7937 h 10000"/>
                    <a:gd name="connsiteX55" fmla="*/ 183 w 10000"/>
                    <a:gd name="connsiteY55" fmla="*/ 8254 h 10000"/>
                    <a:gd name="connsiteX56" fmla="*/ 183 w 10000"/>
                    <a:gd name="connsiteY56" fmla="*/ 9048 h 10000"/>
                    <a:gd name="connsiteX57" fmla="*/ 388 w 10000"/>
                    <a:gd name="connsiteY57" fmla="*/ 9048 h 10000"/>
                    <a:gd name="connsiteX58" fmla="*/ 2306 w 10000"/>
                    <a:gd name="connsiteY58" fmla="*/ 10000 h 10000"/>
                    <a:gd name="connsiteX59" fmla="*/ 2306 w 10000"/>
                    <a:gd name="connsiteY59" fmla="*/ 9841 h 10000"/>
                    <a:gd name="connsiteX60" fmla="*/ 2676 w 10000"/>
                    <a:gd name="connsiteY60" fmla="*/ 8331 h 10000"/>
                    <a:gd name="connsiteX0" fmla="*/ 2877 w 10000"/>
                    <a:gd name="connsiteY0" fmla="*/ 8413 h 10000"/>
                    <a:gd name="connsiteX1" fmla="*/ 3653 w 10000"/>
                    <a:gd name="connsiteY1" fmla="*/ 8730 h 10000"/>
                    <a:gd name="connsiteX2" fmla="*/ 4224 w 10000"/>
                    <a:gd name="connsiteY2" fmla="*/ 8730 h 10000"/>
                    <a:gd name="connsiteX3" fmla="*/ 4612 w 10000"/>
                    <a:gd name="connsiteY3" fmla="*/ 9048 h 10000"/>
                    <a:gd name="connsiteX4" fmla="*/ 5388 w 10000"/>
                    <a:gd name="connsiteY4" fmla="*/ 9841 h 10000"/>
                    <a:gd name="connsiteX5" fmla="*/ 5753 w 10000"/>
                    <a:gd name="connsiteY5" fmla="*/ 10000 h 10000"/>
                    <a:gd name="connsiteX6" fmla="*/ 5959 w 10000"/>
                    <a:gd name="connsiteY6" fmla="*/ 9365 h 10000"/>
                    <a:gd name="connsiteX7" fmla="*/ 6530 w 10000"/>
                    <a:gd name="connsiteY7" fmla="*/ 9206 h 10000"/>
                    <a:gd name="connsiteX8" fmla="*/ 7100 w 10000"/>
                    <a:gd name="connsiteY8" fmla="*/ 9048 h 10000"/>
                    <a:gd name="connsiteX9" fmla="*/ 8447 w 10000"/>
                    <a:gd name="connsiteY9" fmla="*/ 8571 h 10000"/>
                    <a:gd name="connsiteX10" fmla="*/ 9429 w 10000"/>
                    <a:gd name="connsiteY10" fmla="*/ 8571 h 10000"/>
                    <a:gd name="connsiteX11" fmla="*/ 9612 w 10000"/>
                    <a:gd name="connsiteY11" fmla="*/ 7937 h 10000"/>
                    <a:gd name="connsiteX12" fmla="*/ 9224 w 10000"/>
                    <a:gd name="connsiteY12" fmla="*/ 7778 h 10000"/>
                    <a:gd name="connsiteX13" fmla="*/ 9224 w 10000"/>
                    <a:gd name="connsiteY13" fmla="*/ 7143 h 10000"/>
                    <a:gd name="connsiteX14" fmla="*/ 9612 w 10000"/>
                    <a:gd name="connsiteY14" fmla="*/ 6984 h 10000"/>
                    <a:gd name="connsiteX15" fmla="*/ 10000 w 10000"/>
                    <a:gd name="connsiteY15" fmla="*/ 6190 h 10000"/>
                    <a:gd name="connsiteX16" fmla="*/ 9041 w 10000"/>
                    <a:gd name="connsiteY16" fmla="*/ 5556 h 10000"/>
                    <a:gd name="connsiteX17" fmla="*/ 8653 w 10000"/>
                    <a:gd name="connsiteY17" fmla="*/ 4921 h 10000"/>
                    <a:gd name="connsiteX18" fmla="*/ 8447 w 10000"/>
                    <a:gd name="connsiteY18" fmla="*/ 4286 h 10000"/>
                    <a:gd name="connsiteX19" fmla="*/ 8836 w 10000"/>
                    <a:gd name="connsiteY19" fmla="*/ 3651 h 10000"/>
                    <a:gd name="connsiteX20" fmla="*/ 8447 w 10000"/>
                    <a:gd name="connsiteY20" fmla="*/ 3492 h 10000"/>
                    <a:gd name="connsiteX21" fmla="*/ 8447 w 10000"/>
                    <a:gd name="connsiteY21" fmla="*/ 2698 h 10000"/>
                    <a:gd name="connsiteX22" fmla="*/ 7489 w 10000"/>
                    <a:gd name="connsiteY22" fmla="*/ 3175 h 10000"/>
                    <a:gd name="connsiteX23" fmla="*/ 6530 w 10000"/>
                    <a:gd name="connsiteY23" fmla="*/ 2857 h 10000"/>
                    <a:gd name="connsiteX24" fmla="*/ 5571 w 10000"/>
                    <a:gd name="connsiteY24" fmla="*/ 2698 h 10000"/>
                    <a:gd name="connsiteX25" fmla="*/ 5959 w 10000"/>
                    <a:gd name="connsiteY25" fmla="*/ 2063 h 10000"/>
                    <a:gd name="connsiteX26" fmla="*/ 5000 w 10000"/>
                    <a:gd name="connsiteY26" fmla="*/ 1746 h 10000"/>
                    <a:gd name="connsiteX27" fmla="*/ 4224 w 10000"/>
                    <a:gd name="connsiteY27" fmla="*/ 1270 h 10000"/>
                    <a:gd name="connsiteX28" fmla="*/ 4041 w 10000"/>
                    <a:gd name="connsiteY28" fmla="*/ 794 h 10000"/>
                    <a:gd name="connsiteX29" fmla="*/ 3265 w 10000"/>
                    <a:gd name="connsiteY29" fmla="*/ 317 h 10000"/>
                    <a:gd name="connsiteX30" fmla="*/ 2877 w 10000"/>
                    <a:gd name="connsiteY30" fmla="*/ 0 h 10000"/>
                    <a:gd name="connsiteX31" fmla="*/ 2694 w 10000"/>
                    <a:gd name="connsiteY31" fmla="*/ 159 h 10000"/>
                    <a:gd name="connsiteX32" fmla="*/ 1530 w 10000"/>
                    <a:gd name="connsiteY32" fmla="*/ 159 h 10000"/>
                    <a:gd name="connsiteX33" fmla="*/ 753 w 10000"/>
                    <a:gd name="connsiteY33" fmla="*/ 476 h 10000"/>
                    <a:gd name="connsiteX34" fmla="*/ 183 w 10000"/>
                    <a:gd name="connsiteY34" fmla="*/ 476 h 10000"/>
                    <a:gd name="connsiteX35" fmla="*/ 0 w 10000"/>
                    <a:gd name="connsiteY35" fmla="*/ 952 h 10000"/>
                    <a:gd name="connsiteX36" fmla="*/ 183 w 10000"/>
                    <a:gd name="connsiteY36" fmla="*/ 1587 h 10000"/>
                    <a:gd name="connsiteX37" fmla="*/ 753 w 10000"/>
                    <a:gd name="connsiteY37" fmla="*/ 2222 h 10000"/>
                    <a:gd name="connsiteX38" fmla="*/ 1347 w 10000"/>
                    <a:gd name="connsiteY38" fmla="*/ 2381 h 10000"/>
                    <a:gd name="connsiteX39" fmla="*/ 753 w 10000"/>
                    <a:gd name="connsiteY39" fmla="*/ 2540 h 10000"/>
                    <a:gd name="connsiteX40" fmla="*/ 753 w 10000"/>
                    <a:gd name="connsiteY40" fmla="*/ 3175 h 10000"/>
                    <a:gd name="connsiteX41" fmla="*/ 183 w 10000"/>
                    <a:gd name="connsiteY41" fmla="*/ 3016 h 10000"/>
                    <a:gd name="connsiteX42" fmla="*/ 388 w 10000"/>
                    <a:gd name="connsiteY42" fmla="*/ 3333 h 10000"/>
                    <a:gd name="connsiteX43" fmla="*/ 1142 w 10000"/>
                    <a:gd name="connsiteY43" fmla="*/ 3333 h 10000"/>
                    <a:gd name="connsiteX44" fmla="*/ 1142 w 10000"/>
                    <a:gd name="connsiteY44" fmla="*/ 3968 h 10000"/>
                    <a:gd name="connsiteX45" fmla="*/ 1347 w 10000"/>
                    <a:gd name="connsiteY45" fmla="*/ 4603 h 10000"/>
                    <a:gd name="connsiteX46" fmla="*/ 2306 w 10000"/>
                    <a:gd name="connsiteY46" fmla="*/ 5079 h 10000"/>
                    <a:gd name="connsiteX47" fmla="*/ 1712 w 10000"/>
                    <a:gd name="connsiteY47" fmla="*/ 5397 h 10000"/>
                    <a:gd name="connsiteX48" fmla="*/ 2306 w 10000"/>
                    <a:gd name="connsiteY48" fmla="*/ 6190 h 10000"/>
                    <a:gd name="connsiteX49" fmla="*/ 1142 w 10000"/>
                    <a:gd name="connsiteY49" fmla="*/ 6508 h 10000"/>
                    <a:gd name="connsiteX50" fmla="*/ 2746 w 10000"/>
                    <a:gd name="connsiteY50" fmla="*/ 8418 h 10000"/>
                    <a:gd name="connsiteX51" fmla="*/ 1150 w 10000"/>
                    <a:gd name="connsiteY51" fmla="*/ 6578 h 10000"/>
                    <a:gd name="connsiteX52" fmla="*/ 753 w 10000"/>
                    <a:gd name="connsiteY52" fmla="*/ 6984 h 10000"/>
                    <a:gd name="connsiteX53" fmla="*/ 571 w 10000"/>
                    <a:gd name="connsiteY53" fmla="*/ 7619 h 10000"/>
                    <a:gd name="connsiteX54" fmla="*/ 0 w 10000"/>
                    <a:gd name="connsiteY54" fmla="*/ 7937 h 10000"/>
                    <a:gd name="connsiteX55" fmla="*/ 183 w 10000"/>
                    <a:gd name="connsiteY55" fmla="*/ 8254 h 10000"/>
                    <a:gd name="connsiteX56" fmla="*/ 183 w 10000"/>
                    <a:gd name="connsiteY56" fmla="*/ 9048 h 10000"/>
                    <a:gd name="connsiteX57" fmla="*/ 388 w 10000"/>
                    <a:gd name="connsiteY57" fmla="*/ 9048 h 10000"/>
                    <a:gd name="connsiteX58" fmla="*/ 2306 w 10000"/>
                    <a:gd name="connsiteY58" fmla="*/ 10000 h 10000"/>
                    <a:gd name="connsiteX59" fmla="*/ 2306 w 10000"/>
                    <a:gd name="connsiteY59" fmla="*/ 9841 h 10000"/>
                    <a:gd name="connsiteX60" fmla="*/ 2999 w 10000"/>
                    <a:gd name="connsiteY60" fmla="*/ 7988 h 10000"/>
                    <a:gd name="connsiteX0" fmla="*/ 2877 w 10000"/>
                    <a:gd name="connsiteY0" fmla="*/ 8413 h 10000"/>
                    <a:gd name="connsiteX1" fmla="*/ 3653 w 10000"/>
                    <a:gd name="connsiteY1" fmla="*/ 8730 h 10000"/>
                    <a:gd name="connsiteX2" fmla="*/ 4224 w 10000"/>
                    <a:gd name="connsiteY2" fmla="*/ 8730 h 10000"/>
                    <a:gd name="connsiteX3" fmla="*/ 4612 w 10000"/>
                    <a:gd name="connsiteY3" fmla="*/ 9048 h 10000"/>
                    <a:gd name="connsiteX4" fmla="*/ 5388 w 10000"/>
                    <a:gd name="connsiteY4" fmla="*/ 9841 h 10000"/>
                    <a:gd name="connsiteX5" fmla="*/ 5753 w 10000"/>
                    <a:gd name="connsiteY5" fmla="*/ 10000 h 10000"/>
                    <a:gd name="connsiteX6" fmla="*/ 5959 w 10000"/>
                    <a:gd name="connsiteY6" fmla="*/ 9365 h 10000"/>
                    <a:gd name="connsiteX7" fmla="*/ 6530 w 10000"/>
                    <a:gd name="connsiteY7" fmla="*/ 9206 h 10000"/>
                    <a:gd name="connsiteX8" fmla="*/ 7100 w 10000"/>
                    <a:gd name="connsiteY8" fmla="*/ 9048 h 10000"/>
                    <a:gd name="connsiteX9" fmla="*/ 8447 w 10000"/>
                    <a:gd name="connsiteY9" fmla="*/ 8571 h 10000"/>
                    <a:gd name="connsiteX10" fmla="*/ 9429 w 10000"/>
                    <a:gd name="connsiteY10" fmla="*/ 8571 h 10000"/>
                    <a:gd name="connsiteX11" fmla="*/ 9612 w 10000"/>
                    <a:gd name="connsiteY11" fmla="*/ 7937 h 10000"/>
                    <a:gd name="connsiteX12" fmla="*/ 9224 w 10000"/>
                    <a:gd name="connsiteY12" fmla="*/ 7778 h 10000"/>
                    <a:gd name="connsiteX13" fmla="*/ 9224 w 10000"/>
                    <a:gd name="connsiteY13" fmla="*/ 7143 h 10000"/>
                    <a:gd name="connsiteX14" fmla="*/ 9612 w 10000"/>
                    <a:gd name="connsiteY14" fmla="*/ 6984 h 10000"/>
                    <a:gd name="connsiteX15" fmla="*/ 10000 w 10000"/>
                    <a:gd name="connsiteY15" fmla="*/ 6190 h 10000"/>
                    <a:gd name="connsiteX16" fmla="*/ 9041 w 10000"/>
                    <a:gd name="connsiteY16" fmla="*/ 5556 h 10000"/>
                    <a:gd name="connsiteX17" fmla="*/ 8653 w 10000"/>
                    <a:gd name="connsiteY17" fmla="*/ 4921 h 10000"/>
                    <a:gd name="connsiteX18" fmla="*/ 8447 w 10000"/>
                    <a:gd name="connsiteY18" fmla="*/ 4286 h 10000"/>
                    <a:gd name="connsiteX19" fmla="*/ 8836 w 10000"/>
                    <a:gd name="connsiteY19" fmla="*/ 3651 h 10000"/>
                    <a:gd name="connsiteX20" fmla="*/ 8447 w 10000"/>
                    <a:gd name="connsiteY20" fmla="*/ 3492 h 10000"/>
                    <a:gd name="connsiteX21" fmla="*/ 8447 w 10000"/>
                    <a:gd name="connsiteY21" fmla="*/ 2698 h 10000"/>
                    <a:gd name="connsiteX22" fmla="*/ 7489 w 10000"/>
                    <a:gd name="connsiteY22" fmla="*/ 3175 h 10000"/>
                    <a:gd name="connsiteX23" fmla="*/ 6530 w 10000"/>
                    <a:gd name="connsiteY23" fmla="*/ 2857 h 10000"/>
                    <a:gd name="connsiteX24" fmla="*/ 5571 w 10000"/>
                    <a:gd name="connsiteY24" fmla="*/ 2698 h 10000"/>
                    <a:gd name="connsiteX25" fmla="*/ 5959 w 10000"/>
                    <a:gd name="connsiteY25" fmla="*/ 2063 h 10000"/>
                    <a:gd name="connsiteX26" fmla="*/ 5000 w 10000"/>
                    <a:gd name="connsiteY26" fmla="*/ 1746 h 10000"/>
                    <a:gd name="connsiteX27" fmla="*/ 4224 w 10000"/>
                    <a:gd name="connsiteY27" fmla="*/ 1270 h 10000"/>
                    <a:gd name="connsiteX28" fmla="*/ 4041 w 10000"/>
                    <a:gd name="connsiteY28" fmla="*/ 794 h 10000"/>
                    <a:gd name="connsiteX29" fmla="*/ 3265 w 10000"/>
                    <a:gd name="connsiteY29" fmla="*/ 317 h 10000"/>
                    <a:gd name="connsiteX30" fmla="*/ 2877 w 10000"/>
                    <a:gd name="connsiteY30" fmla="*/ 0 h 10000"/>
                    <a:gd name="connsiteX31" fmla="*/ 2694 w 10000"/>
                    <a:gd name="connsiteY31" fmla="*/ 159 h 10000"/>
                    <a:gd name="connsiteX32" fmla="*/ 1530 w 10000"/>
                    <a:gd name="connsiteY32" fmla="*/ 159 h 10000"/>
                    <a:gd name="connsiteX33" fmla="*/ 753 w 10000"/>
                    <a:gd name="connsiteY33" fmla="*/ 476 h 10000"/>
                    <a:gd name="connsiteX34" fmla="*/ 183 w 10000"/>
                    <a:gd name="connsiteY34" fmla="*/ 476 h 10000"/>
                    <a:gd name="connsiteX35" fmla="*/ 0 w 10000"/>
                    <a:gd name="connsiteY35" fmla="*/ 952 h 10000"/>
                    <a:gd name="connsiteX36" fmla="*/ 183 w 10000"/>
                    <a:gd name="connsiteY36" fmla="*/ 1587 h 10000"/>
                    <a:gd name="connsiteX37" fmla="*/ 753 w 10000"/>
                    <a:gd name="connsiteY37" fmla="*/ 2222 h 10000"/>
                    <a:gd name="connsiteX38" fmla="*/ 1347 w 10000"/>
                    <a:gd name="connsiteY38" fmla="*/ 2381 h 10000"/>
                    <a:gd name="connsiteX39" fmla="*/ 753 w 10000"/>
                    <a:gd name="connsiteY39" fmla="*/ 2540 h 10000"/>
                    <a:gd name="connsiteX40" fmla="*/ 753 w 10000"/>
                    <a:gd name="connsiteY40" fmla="*/ 3175 h 10000"/>
                    <a:gd name="connsiteX41" fmla="*/ 183 w 10000"/>
                    <a:gd name="connsiteY41" fmla="*/ 3016 h 10000"/>
                    <a:gd name="connsiteX42" fmla="*/ 388 w 10000"/>
                    <a:gd name="connsiteY42" fmla="*/ 3333 h 10000"/>
                    <a:gd name="connsiteX43" fmla="*/ 1142 w 10000"/>
                    <a:gd name="connsiteY43" fmla="*/ 3333 h 10000"/>
                    <a:gd name="connsiteX44" fmla="*/ 1142 w 10000"/>
                    <a:gd name="connsiteY44" fmla="*/ 3968 h 10000"/>
                    <a:gd name="connsiteX45" fmla="*/ 1347 w 10000"/>
                    <a:gd name="connsiteY45" fmla="*/ 4603 h 10000"/>
                    <a:gd name="connsiteX46" fmla="*/ 2306 w 10000"/>
                    <a:gd name="connsiteY46" fmla="*/ 5079 h 10000"/>
                    <a:gd name="connsiteX47" fmla="*/ 1712 w 10000"/>
                    <a:gd name="connsiteY47" fmla="*/ 5397 h 10000"/>
                    <a:gd name="connsiteX48" fmla="*/ 2306 w 10000"/>
                    <a:gd name="connsiteY48" fmla="*/ 6190 h 10000"/>
                    <a:gd name="connsiteX49" fmla="*/ 1142 w 10000"/>
                    <a:gd name="connsiteY49" fmla="*/ 6508 h 10000"/>
                    <a:gd name="connsiteX50" fmla="*/ 2997 w 10000"/>
                    <a:gd name="connsiteY50" fmla="*/ 8137 h 10000"/>
                    <a:gd name="connsiteX51" fmla="*/ 1150 w 10000"/>
                    <a:gd name="connsiteY51" fmla="*/ 6578 h 10000"/>
                    <a:gd name="connsiteX52" fmla="*/ 753 w 10000"/>
                    <a:gd name="connsiteY52" fmla="*/ 6984 h 10000"/>
                    <a:gd name="connsiteX53" fmla="*/ 571 w 10000"/>
                    <a:gd name="connsiteY53" fmla="*/ 7619 h 10000"/>
                    <a:gd name="connsiteX54" fmla="*/ 0 w 10000"/>
                    <a:gd name="connsiteY54" fmla="*/ 7937 h 10000"/>
                    <a:gd name="connsiteX55" fmla="*/ 183 w 10000"/>
                    <a:gd name="connsiteY55" fmla="*/ 8254 h 10000"/>
                    <a:gd name="connsiteX56" fmla="*/ 183 w 10000"/>
                    <a:gd name="connsiteY56" fmla="*/ 9048 h 10000"/>
                    <a:gd name="connsiteX57" fmla="*/ 388 w 10000"/>
                    <a:gd name="connsiteY57" fmla="*/ 9048 h 10000"/>
                    <a:gd name="connsiteX58" fmla="*/ 2306 w 10000"/>
                    <a:gd name="connsiteY58" fmla="*/ 10000 h 10000"/>
                    <a:gd name="connsiteX59" fmla="*/ 2306 w 10000"/>
                    <a:gd name="connsiteY59" fmla="*/ 9841 h 10000"/>
                    <a:gd name="connsiteX60" fmla="*/ 2999 w 10000"/>
                    <a:gd name="connsiteY60" fmla="*/ 7988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0000" h="10000">
                      <a:moveTo>
                        <a:pt x="2877" y="8413"/>
                      </a:moveTo>
                      <a:lnTo>
                        <a:pt x="3653" y="8730"/>
                      </a:lnTo>
                      <a:lnTo>
                        <a:pt x="4224" y="8730"/>
                      </a:lnTo>
                      <a:lnTo>
                        <a:pt x="4612" y="9048"/>
                      </a:lnTo>
                      <a:lnTo>
                        <a:pt x="5388" y="9841"/>
                      </a:lnTo>
                      <a:lnTo>
                        <a:pt x="5753" y="10000"/>
                      </a:lnTo>
                      <a:cubicBezTo>
                        <a:pt x="5822" y="9788"/>
                        <a:pt x="5890" y="9577"/>
                        <a:pt x="5959" y="9365"/>
                      </a:cubicBezTo>
                      <a:lnTo>
                        <a:pt x="6530" y="9206"/>
                      </a:lnTo>
                      <a:lnTo>
                        <a:pt x="7100" y="9048"/>
                      </a:lnTo>
                      <a:lnTo>
                        <a:pt x="8447" y="8571"/>
                      </a:lnTo>
                      <a:lnTo>
                        <a:pt x="9429" y="8571"/>
                      </a:lnTo>
                      <a:lnTo>
                        <a:pt x="9612" y="7937"/>
                      </a:lnTo>
                      <a:lnTo>
                        <a:pt x="9224" y="7778"/>
                      </a:lnTo>
                      <a:lnTo>
                        <a:pt x="9224" y="7143"/>
                      </a:lnTo>
                      <a:lnTo>
                        <a:pt x="9612" y="6984"/>
                      </a:lnTo>
                      <a:lnTo>
                        <a:pt x="10000" y="6190"/>
                      </a:lnTo>
                      <a:lnTo>
                        <a:pt x="9041" y="5556"/>
                      </a:lnTo>
                      <a:lnTo>
                        <a:pt x="8653" y="4921"/>
                      </a:lnTo>
                      <a:cubicBezTo>
                        <a:pt x="8584" y="4709"/>
                        <a:pt x="8516" y="4498"/>
                        <a:pt x="8447" y="4286"/>
                      </a:cubicBezTo>
                      <a:lnTo>
                        <a:pt x="8836" y="3651"/>
                      </a:lnTo>
                      <a:lnTo>
                        <a:pt x="8447" y="3492"/>
                      </a:lnTo>
                      <a:lnTo>
                        <a:pt x="8447" y="2698"/>
                      </a:lnTo>
                      <a:lnTo>
                        <a:pt x="7489" y="3175"/>
                      </a:lnTo>
                      <a:lnTo>
                        <a:pt x="6530" y="2857"/>
                      </a:lnTo>
                      <a:lnTo>
                        <a:pt x="5571" y="2698"/>
                      </a:lnTo>
                      <a:lnTo>
                        <a:pt x="5959" y="2063"/>
                      </a:lnTo>
                      <a:lnTo>
                        <a:pt x="5000" y="1746"/>
                      </a:lnTo>
                      <a:lnTo>
                        <a:pt x="4224" y="1270"/>
                      </a:lnTo>
                      <a:lnTo>
                        <a:pt x="4041" y="794"/>
                      </a:lnTo>
                      <a:lnTo>
                        <a:pt x="3265" y="317"/>
                      </a:lnTo>
                      <a:lnTo>
                        <a:pt x="2877" y="0"/>
                      </a:lnTo>
                      <a:lnTo>
                        <a:pt x="2694" y="159"/>
                      </a:lnTo>
                      <a:lnTo>
                        <a:pt x="1530" y="159"/>
                      </a:lnTo>
                      <a:lnTo>
                        <a:pt x="753" y="476"/>
                      </a:lnTo>
                      <a:lnTo>
                        <a:pt x="183" y="476"/>
                      </a:lnTo>
                      <a:lnTo>
                        <a:pt x="0" y="952"/>
                      </a:lnTo>
                      <a:lnTo>
                        <a:pt x="183" y="1587"/>
                      </a:lnTo>
                      <a:lnTo>
                        <a:pt x="753" y="2222"/>
                      </a:lnTo>
                      <a:lnTo>
                        <a:pt x="1347" y="2381"/>
                      </a:lnTo>
                      <a:lnTo>
                        <a:pt x="753" y="2540"/>
                      </a:lnTo>
                      <a:lnTo>
                        <a:pt x="753" y="3175"/>
                      </a:lnTo>
                      <a:lnTo>
                        <a:pt x="183" y="3016"/>
                      </a:lnTo>
                      <a:cubicBezTo>
                        <a:pt x="251" y="3122"/>
                        <a:pt x="320" y="3227"/>
                        <a:pt x="388" y="3333"/>
                      </a:cubicBezTo>
                      <a:lnTo>
                        <a:pt x="1142" y="3333"/>
                      </a:lnTo>
                      <a:lnTo>
                        <a:pt x="1142" y="3968"/>
                      </a:lnTo>
                      <a:cubicBezTo>
                        <a:pt x="1210" y="4180"/>
                        <a:pt x="1279" y="4391"/>
                        <a:pt x="1347" y="4603"/>
                      </a:cubicBezTo>
                      <a:lnTo>
                        <a:pt x="2306" y="5079"/>
                      </a:lnTo>
                      <a:lnTo>
                        <a:pt x="1712" y="5397"/>
                      </a:lnTo>
                      <a:lnTo>
                        <a:pt x="2306" y="6190"/>
                      </a:lnTo>
                      <a:lnTo>
                        <a:pt x="1142" y="6508"/>
                      </a:lnTo>
                      <a:cubicBezTo>
                        <a:pt x="1210" y="6667"/>
                        <a:pt x="2929" y="7978"/>
                        <a:pt x="2997" y="8137"/>
                      </a:cubicBezTo>
                      <a:cubicBezTo>
                        <a:pt x="2405" y="7721"/>
                        <a:pt x="1742" y="6994"/>
                        <a:pt x="1150" y="6578"/>
                      </a:cubicBezTo>
                      <a:lnTo>
                        <a:pt x="753" y="6984"/>
                      </a:lnTo>
                      <a:cubicBezTo>
                        <a:pt x="692" y="7196"/>
                        <a:pt x="632" y="7407"/>
                        <a:pt x="571" y="7619"/>
                      </a:cubicBezTo>
                      <a:lnTo>
                        <a:pt x="0" y="7937"/>
                      </a:lnTo>
                      <a:lnTo>
                        <a:pt x="183" y="8254"/>
                      </a:lnTo>
                      <a:lnTo>
                        <a:pt x="183" y="9048"/>
                      </a:lnTo>
                      <a:lnTo>
                        <a:pt x="388" y="9048"/>
                      </a:lnTo>
                      <a:lnTo>
                        <a:pt x="2306" y="10000"/>
                      </a:lnTo>
                      <a:lnTo>
                        <a:pt x="2306" y="9841"/>
                      </a:lnTo>
                      <a:cubicBezTo>
                        <a:pt x="2496" y="9365"/>
                        <a:pt x="2999" y="7988"/>
                        <a:pt x="2999" y="7988"/>
                      </a:cubicBezTo>
                    </a:path>
                  </a:pathLst>
                </a:custGeom>
                <a:solidFill>
                  <a:srgbClr val="70AD47"/>
                </a:solidFill>
                <a:ln w="9525">
                  <a:noFill/>
                  <a:prstDash val="solid"/>
                  <a:round/>
                  <a:headEnd/>
                  <a:tailEnd/>
                </a:ln>
                <a:extLst/>
              </p:spPr>
              <p:txBody>
                <a:bodyPr/>
                <a:lstStyle/>
                <a:p>
                  <a:pPr>
                    <a:defRPr/>
                  </a:pPr>
                  <a:endParaRPr lang="en-GB" sz="2400" b="1" kern="0">
                    <a:solidFill>
                      <a:srgbClr val="000000"/>
                    </a:solidFill>
                    <a:latin typeface="Calibri" panose="020F0502020204030204"/>
                  </a:endParaRPr>
                </a:p>
              </p:txBody>
            </p:sp>
            <p:sp>
              <p:nvSpPr>
                <p:cNvPr id="336" name="Freeform 71"/>
                <p:cNvSpPr>
                  <a:spLocks/>
                </p:cNvSpPr>
                <p:nvPr/>
              </p:nvSpPr>
              <p:spPr bwMode="auto">
                <a:xfrm>
                  <a:off x="7282385" y="4212052"/>
                  <a:ext cx="318169" cy="533313"/>
                </a:xfrm>
                <a:custGeom>
                  <a:avLst/>
                  <a:gdLst>
                    <a:gd name="T0" fmla="*/ 151 w 210"/>
                    <a:gd name="T1" fmla="*/ 304 h 352"/>
                    <a:gd name="T2" fmla="*/ 185 w 210"/>
                    <a:gd name="T3" fmla="*/ 288 h 352"/>
                    <a:gd name="T4" fmla="*/ 185 w 210"/>
                    <a:gd name="T5" fmla="*/ 248 h 352"/>
                    <a:gd name="T6" fmla="*/ 210 w 210"/>
                    <a:gd name="T7" fmla="*/ 232 h 352"/>
                    <a:gd name="T8" fmla="*/ 194 w 210"/>
                    <a:gd name="T9" fmla="*/ 192 h 352"/>
                    <a:gd name="T10" fmla="*/ 168 w 210"/>
                    <a:gd name="T11" fmla="*/ 184 h 352"/>
                    <a:gd name="T12" fmla="*/ 143 w 210"/>
                    <a:gd name="T13" fmla="*/ 152 h 352"/>
                    <a:gd name="T14" fmla="*/ 135 w 210"/>
                    <a:gd name="T15" fmla="*/ 96 h 352"/>
                    <a:gd name="T16" fmla="*/ 135 w 210"/>
                    <a:gd name="T17" fmla="*/ 72 h 352"/>
                    <a:gd name="T18" fmla="*/ 135 w 210"/>
                    <a:gd name="T19" fmla="*/ 72 h 352"/>
                    <a:gd name="T20" fmla="*/ 101 w 210"/>
                    <a:gd name="T21" fmla="*/ 32 h 352"/>
                    <a:gd name="T22" fmla="*/ 84 w 210"/>
                    <a:gd name="T23" fmla="*/ 16 h 352"/>
                    <a:gd name="T24" fmla="*/ 59 w 210"/>
                    <a:gd name="T25" fmla="*/ 16 h 352"/>
                    <a:gd name="T26" fmla="*/ 25 w 210"/>
                    <a:gd name="T27" fmla="*/ 0 h 352"/>
                    <a:gd name="T28" fmla="*/ 0 w 210"/>
                    <a:gd name="T29" fmla="*/ 72 h 352"/>
                    <a:gd name="T30" fmla="*/ 0 w 210"/>
                    <a:gd name="T31" fmla="*/ 80 h 352"/>
                    <a:gd name="T32" fmla="*/ 17 w 210"/>
                    <a:gd name="T33" fmla="*/ 88 h 352"/>
                    <a:gd name="T34" fmla="*/ 33 w 210"/>
                    <a:gd name="T35" fmla="*/ 104 h 352"/>
                    <a:gd name="T36" fmla="*/ 33 w 210"/>
                    <a:gd name="T37" fmla="*/ 120 h 352"/>
                    <a:gd name="T38" fmla="*/ 33 w 210"/>
                    <a:gd name="T39" fmla="*/ 160 h 352"/>
                    <a:gd name="T40" fmla="*/ 42 w 210"/>
                    <a:gd name="T41" fmla="*/ 248 h 352"/>
                    <a:gd name="T42" fmla="*/ 67 w 210"/>
                    <a:gd name="T43" fmla="*/ 288 h 352"/>
                    <a:gd name="T44" fmla="*/ 109 w 210"/>
                    <a:gd name="T45" fmla="*/ 320 h 352"/>
                    <a:gd name="T46" fmla="*/ 135 w 210"/>
                    <a:gd name="T47" fmla="*/ 352 h 352"/>
                    <a:gd name="T48" fmla="*/ 151 w 210"/>
                    <a:gd name="T49" fmla="*/ 344 h 352"/>
                    <a:gd name="T50" fmla="*/ 151 w 210"/>
                    <a:gd name="T51" fmla="*/ 304 h 35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0" h="352">
                      <a:moveTo>
                        <a:pt x="151" y="304"/>
                      </a:moveTo>
                      <a:lnTo>
                        <a:pt x="185" y="288"/>
                      </a:lnTo>
                      <a:lnTo>
                        <a:pt x="185" y="248"/>
                      </a:lnTo>
                      <a:lnTo>
                        <a:pt x="210" y="232"/>
                      </a:lnTo>
                      <a:lnTo>
                        <a:pt x="194" y="192"/>
                      </a:lnTo>
                      <a:lnTo>
                        <a:pt x="168" y="184"/>
                      </a:lnTo>
                      <a:lnTo>
                        <a:pt x="143" y="152"/>
                      </a:lnTo>
                      <a:lnTo>
                        <a:pt x="135" y="96"/>
                      </a:lnTo>
                      <a:lnTo>
                        <a:pt x="135" y="72"/>
                      </a:lnTo>
                      <a:lnTo>
                        <a:pt x="101" y="32"/>
                      </a:lnTo>
                      <a:lnTo>
                        <a:pt x="84" y="16"/>
                      </a:lnTo>
                      <a:lnTo>
                        <a:pt x="59" y="16"/>
                      </a:lnTo>
                      <a:lnTo>
                        <a:pt x="25" y="0"/>
                      </a:lnTo>
                      <a:lnTo>
                        <a:pt x="0" y="72"/>
                      </a:lnTo>
                      <a:lnTo>
                        <a:pt x="0" y="80"/>
                      </a:lnTo>
                      <a:lnTo>
                        <a:pt x="17" y="88"/>
                      </a:lnTo>
                      <a:lnTo>
                        <a:pt x="33" y="104"/>
                      </a:lnTo>
                      <a:lnTo>
                        <a:pt x="33" y="120"/>
                      </a:lnTo>
                      <a:lnTo>
                        <a:pt x="33" y="160"/>
                      </a:lnTo>
                      <a:lnTo>
                        <a:pt x="42" y="248"/>
                      </a:lnTo>
                      <a:lnTo>
                        <a:pt x="67" y="288"/>
                      </a:lnTo>
                      <a:lnTo>
                        <a:pt x="109" y="320"/>
                      </a:lnTo>
                      <a:lnTo>
                        <a:pt x="135" y="352"/>
                      </a:lnTo>
                      <a:lnTo>
                        <a:pt x="151" y="344"/>
                      </a:lnTo>
                      <a:lnTo>
                        <a:pt x="151" y="304"/>
                      </a:lnTo>
                      <a:close/>
                    </a:path>
                  </a:pathLst>
                </a:custGeom>
                <a:solidFill>
                  <a:srgbClr val="70AD47"/>
                </a:solidFill>
                <a:ln w="28575">
                  <a:noFill/>
                  <a:prstDash val="solid"/>
                  <a:round/>
                  <a:headEnd/>
                  <a:tailEnd/>
                </a:ln>
                <a:extLst/>
              </p:spPr>
              <p:txBody>
                <a:bodyPr/>
                <a:lstStyle/>
                <a:p>
                  <a:pPr>
                    <a:defRPr/>
                  </a:pPr>
                  <a:endParaRPr lang="en-GB" sz="2400" b="1" kern="0">
                    <a:solidFill>
                      <a:srgbClr val="000000"/>
                    </a:solidFill>
                    <a:latin typeface="Calibri" panose="020F0502020204030204"/>
                  </a:endParaRPr>
                </a:p>
              </p:txBody>
            </p:sp>
            <p:sp>
              <p:nvSpPr>
                <p:cNvPr id="337" name="Freeform 75"/>
                <p:cNvSpPr>
                  <a:spLocks/>
                </p:cNvSpPr>
                <p:nvPr/>
              </p:nvSpPr>
              <p:spPr bwMode="auto">
                <a:xfrm>
                  <a:off x="7486923" y="4224173"/>
                  <a:ext cx="369682" cy="290898"/>
                </a:xfrm>
                <a:custGeom>
                  <a:avLst/>
                  <a:gdLst>
                    <a:gd name="T0" fmla="*/ 227 w 244"/>
                    <a:gd name="T1" fmla="*/ 32 h 192"/>
                    <a:gd name="T2" fmla="*/ 185 w 244"/>
                    <a:gd name="T3" fmla="*/ 16 h 192"/>
                    <a:gd name="T4" fmla="*/ 177 w 244"/>
                    <a:gd name="T5" fmla="*/ 0 h 192"/>
                    <a:gd name="T6" fmla="*/ 177 w 244"/>
                    <a:gd name="T7" fmla="*/ 0 h 192"/>
                    <a:gd name="T8" fmla="*/ 134 w 244"/>
                    <a:gd name="T9" fmla="*/ 0 h 192"/>
                    <a:gd name="T10" fmla="*/ 75 w 244"/>
                    <a:gd name="T11" fmla="*/ 24 h 192"/>
                    <a:gd name="T12" fmla="*/ 50 w 244"/>
                    <a:gd name="T13" fmla="*/ 32 h 192"/>
                    <a:gd name="T14" fmla="*/ 25 w 244"/>
                    <a:gd name="T15" fmla="*/ 40 h 192"/>
                    <a:gd name="T16" fmla="*/ 16 w 244"/>
                    <a:gd name="T17" fmla="*/ 72 h 192"/>
                    <a:gd name="T18" fmla="*/ 0 w 244"/>
                    <a:gd name="T19" fmla="*/ 64 h 192"/>
                    <a:gd name="T20" fmla="*/ 0 w 244"/>
                    <a:gd name="T21" fmla="*/ 88 h 192"/>
                    <a:gd name="T22" fmla="*/ 8 w 244"/>
                    <a:gd name="T23" fmla="*/ 144 h 192"/>
                    <a:gd name="T24" fmla="*/ 33 w 244"/>
                    <a:gd name="T25" fmla="*/ 176 h 192"/>
                    <a:gd name="T26" fmla="*/ 59 w 244"/>
                    <a:gd name="T27" fmla="*/ 184 h 192"/>
                    <a:gd name="T28" fmla="*/ 67 w 244"/>
                    <a:gd name="T29" fmla="*/ 192 h 192"/>
                    <a:gd name="T30" fmla="*/ 75 w 244"/>
                    <a:gd name="T31" fmla="*/ 192 h 192"/>
                    <a:gd name="T32" fmla="*/ 109 w 244"/>
                    <a:gd name="T33" fmla="*/ 176 h 192"/>
                    <a:gd name="T34" fmla="*/ 134 w 244"/>
                    <a:gd name="T35" fmla="*/ 176 h 192"/>
                    <a:gd name="T36" fmla="*/ 168 w 244"/>
                    <a:gd name="T37" fmla="*/ 136 h 192"/>
                    <a:gd name="T38" fmla="*/ 236 w 244"/>
                    <a:gd name="T39" fmla="*/ 128 h 192"/>
                    <a:gd name="T40" fmla="*/ 244 w 244"/>
                    <a:gd name="T41" fmla="*/ 104 h 192"/>
                    <a:gd name="T42" fmla="*/ 244 w 244"/>
                    <a:gd name="T43" fmla="*/ 64 h 192"/>
                    <a:gd name="T44" fmla="*/ 227 w 244"/>
                    <a:gd name="T45" fmla="*/ 32 h 19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44" h="192">
                      <a:moveTo>
                        <a:pt x="227" y="32"/>
                      </a:moveTo>
                      <a:lnTo>
                        <a:pt x="185" y="16"/>
                      </a:lnTo>
                      <a:lnTo>
                        <a:pt x="177" y="0"/>
                      </a:lnTo>
                      <a:lnTo>
                        <a:pt x="134" y="0"/>
                      </a:lnTo>
                      <a:lnTo>
                        <a:pt x="75" y="24"/>
                      </a:lnTo>
                      <a:lnTo>
                        <a:pt x="50" y="32"/>
                      </a:lnTo>
                      <a:lnTo>
                        <a:pt x="25" y="40"/>
                      </a:lnTo>
                      <a:lnTo>
                        <a:pt x="16" y="72"/>
                      </a:lnTo>
                      <a:lnTo>
                        <a:pt x="0" y="64"/>
                      </a:lnTo>
                      <a:lnTo>
                        <a:pt x="0" y="88"/>
                      </a:lnTo>
                      <a:lnTo>
                        <a:pt x="8" y="144"/>
                      </a:lnTo>
                      <a:lnTo>
                        <a:pt x="33" y="176"/>
                      </a:lnTo>
                      <a:lnTo>
                        <a:pt x="59" y="184"/>
                      </a:lnTo>
                      <a:lnTo>
                        <a:pt x="67" y="192"/>
                      </a:lnTo>
                      <a:lnTo>
                        <a:pt x="75" y="192"/>
                      </a:lnTo>
                      <a:lnTo>
                        <a:pt x="109" y="176"/>
                      </a:lnTo>
                      <a:lnTo>
                        <a:pt x="134" y="176"/>
                      </a:lnTo>
                      <a:lnTo>
                        <a:pt x="168" y="136"/>
                      </a:lnTo>
                      <a:lnTo>
                        <a:pt x="236" y="128"/>
                      </a:lnTo>
                      <a:lnTo>
                        <a:pt x="244" y="104"/>
                      </a:lnTo>
                      <a:lnTo>
                        <a:pt x="244" y="64"/>
                      </a:lnTo>
                      <a:lnTo>
                        <a:pt x="227" y="32"/>
                      </a:lnTo>
                      <a:close/>
                    </a:path>
                  </a:pathLst>
                </a:custGeom>
                <a:solidFill>
                  <a:srgbClr val="4E85AD"/>
                </a:solidFill>
                <a:ln w="28575">
                  <a:noFill/>
                  <a:prstDash val="solid"/>
                  <a:round/>
                  <a:headEnd/>
                  <a:tailEnd/>
                </a:ln>
                <a:extLst/>
              </p:spPr>
              <p:txBody>
                <a:bodyPr/>
                <a:lstStyle/>
                <a:p>
                  <a:pPr>
                    <a:defRPr/>
                  </a:pPr>
                  <a:endParaRPr lang="en-GB" sz="2400" b="1" kern="0">
                    <a:solidFill>
                      <a:srgbClr val="000000"/>
                    </a:solidFill>
                    <a:latin typeface="Calibri" panose="020F0502020204030204"/>
                  </a:endParaRPr>
                </a:p>
              </p:txBody>
            </p:sp>
            <p:sp>
              <p:nvSpPr>
                <p:cNvPr id="338" name="Freeform 91"/>
                <p:cNvSpPr>
                  <a:spLocks/>
                </p:cNvSpPr>
                <p:nvPr/>
              </p:nvSpPr>
              <p:spPr bwMode="auto">
                <a:xfrm>
                  <a:off x="7486923" y="2103043"/>
                  <a:ext cx="1468124" cy="1406006"/>
                </a:xfrm>
                <a:custGeom>
                  <a:avLst/>
                  <a:gdLst>
                    <a:gd name="T0" fmla="*/ 910 w 969"/>
                    <a:gd name="T1" fmla="*/ 96 h 928"/>
                    <a:gd name="T2" fmla="*/ 910 w 969"/>
                    <a:gd name="T3" fmla="*/ 40 h 928"/>
                    <a:gd name="T4" fmla="*/ 825 w 969"/>
                    <a:gd name="T5" fmla="*/ 0 h 928"/>
                    <a:gd name="T6" fmla="*/ 733 w 969"/>
                    <a:gd name="T7" fmla="*/ 32 h 928"/>
                    <a:gd name="T8" fmla="*/ 691 w 969"/>
                    <a:gd name="T9" fmla="*/ 72 h 928"/>
                    <a:gd name="T10" fmla="*/ 615 w 969"/>
                    <a:gd name="T11" fmla="*/ 160 h 928"/>
                    <a:gd name="T12" fmla="*/ 573 w 969"/>
                    <a:gd name="T13" fmla="*/ 176 h 928"/>
                    <a:gd name="T14" fmla="*/ 505 w 969"/>
                    <a:gd name="T15" fmla="*/ 184 h 928"/>
                    <a:gd name="T16" fmla="*/ 446 w 969"/>
                    <a:gd name="T17" fmla="*/ 200 h 928"/>
                    <a:gd name="T18" fmla="*/ 387 w 969"/>
                    <a:gd name="T19" fmla="*/ 224 h 928"/>
                    <a:gd name="T20" fmla="*/ 294 w 969"/>
                    <a:gd name="T21" fmla="*/ 208 h 928"/>
                    <a:gd name="T22" fmla="*/ 143 w 969"/>
                    <a:gd name="T23" fmla="*/ 224 h 928"/>
                    <a:gd name="T24" fmla="*/ 84 w 969"/>
                    <a:gd name="T25" fmla="*/ 272 h 928"/>
                    <a:gd name="T26" fmla="*/ 75 w 969"/>
                    <a:gd name="T27" fmla="*/ 304 h 928"/>
                    <a:gd name="T28" fmla="*/ 118 w 969"/>
                    <a:gd name="T29" fmla="*/ 408 h 928"/>
                    <a:gd name="T30" fmla="*/ 33 w 969"/>
                    <a:gd name="T31" fmla="*/ 512 h 928"/>
                    <a:gd name="T32" fmla="*/ 16 w 969"/>
                    <a:gd name="T33" fmla="*/ 592 h 928"/>
                    <a:gd name="T34" fmla="*/ 0 w 969"/>
                    <a:gd name="T35" fmla="*/ 680 h 928"/>
                    <a:gd name="T36" fmla="*/ 50 w 969"/>
                    <a:gd name="T37" fmla="*/ 696 h 928"/>
                    <a:gd name="T38" fmla="*/ 109 w 969"/>
                    <a:gd name="T39" fmla="*/ 696 h 928"/>
                    <a:gd name="T40" fmla="*/ 177 w 969"/>
                    <a:gd name="T41" fmla="*/ 704 h 928"/>
                    <a:gd name="T42" fmla="*/ 261 w 969"/>
                    <a:gd name="T43" fmla="*/ 712 h 928"/>
                    <a:gd name="T44" fmla="*/ 362 w 969"/>
                    <a:gd name="T45" fmla="*/ 664 h 928"/>
                    <a:gd name="T46" fmla="*/ 404 w 969"/>
                    <a:gd name="T47" fmla="*/ 616 h 928"/>
                    <a:gd name="T48" fmla="*/ 463 w 969"/>
                    <a:gd name="T49" fmla="*/ 600 h 928"/>
                    <a:gd name="T50" fmla="*/ 556 w 969"/>
                    <a:gd name="T51" fmla="*/ 600 h 928"/>
                    <a:gd name="T52" fmla="*/ 640 w 969"/>
                    <a:gd name="T53" fmla="*/ 648 h 928"/>
                    <a:gd name="T54" fmla="*/ 707 w 969"/>
                    <a:gd name="T55" fmla="*/ 696 h 928"/>
                    <a:gd name="T56" fmla="*/ 758 w 969"/>
                    <a:gd name="T57" fmla="*/ 760 h 928"/>
                    <a:gd name="T58" fmla="*/ 657 w 969"/>
                    <a:gd name="T59" fmla="*/ 800 h 928"/>
                    <a:gd name="T60" fmla="*/ 657 w 969"/>
                    <a:gd name="T61" fmla="*/ 888 h 928"/>
                    <a:gd name="T62" fmla="*/ 674 w 969"/>
                    <a:gd name="T63" fmla="*/ 928 h 928"/>
                    <a:gd name="T64" fmla="*/ 766 w 969"/>
                    <a:gd name="T65" fmla="*/ 904 h 928"/>
                    <a:gd name="T66" fmla="*/ 808 w 969"/>
                    <a:gd name="T67" fmla="*/ 768 h 928"/>
                    <a:gd name="T68" fmla="*/ 867 w 969"/>
                    <a:gd name="T69" fmla="*/ 704 h 928"/>
                    <a:gd name="T70" fmla="*/ 969 w 969"/>
                    <a:gd name="T71" fmla="*/ 688 h 928"/>
                    <a:gd name="T72" fmla="*/ 935 w 969"/>
                    <a:gd name="T73" fmla="*/ 104 h 9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69" h="928">
                      <a:moveTo>
                        <a:pt x="935" y="104"/>
                      </a:moveTo>
                      <a:lnTo>
                        <a:pt x="910" y="96"/>
                      </a:lnTo>
                      <a:lnTo>
                        <a:pt x="893" y="56"/>
                      </a:lnTo>
                      <a:lnTo>
                        <a:pt x="910" y="40"/>
                      </a:lnTo>
                      <a:lnTo>
                        <a:pt x="867" y="16"/>
                      </a:lnTo>
                      <a:lnTo>
                        <a:pt x="825" y="0"/>
                      </a:lnTo>
                      <a:lnTo>
                        <a:pt x="766" y="32"/>
                      </a:lnTo>
                      <a:lnTo>
                        <a:pt x="733" y="32"/>
                      </a:lnTo>
                      <a:lnTo>
                        <a:pt x="724" y="72"/>
                      </a:lnTo>
                      <a:lnTo>
                        <a:pt x="691" y="72"/>
                      </a:lnTo>
                      <a:lnTo>
                        <a:pt x="632" y="96"/>
                      </a:lnTo>
                      <a:lnTo>
                        <a:pt x="615" y="160"/>
                      </a:lnTo>
                      <a:lnTo>
                        <a:pt x="623" y="192"/>
                      </a:lnTo>
                      <a:lnTo>
                        <a:pt x="573" y="176"/>
                      </a:lnTo>
                      <a:lnTo>
                        <a:pt x="530" y="200"/>
                      </a:lnTo>
                      <a:lnTo>
                        <a:pt x="505" y="184"/>
                      </a:lnTo>
                      <a:lnTo>
                        <a:pt x="480" y="216"/>
                      </a:lnTo>
                      <a:lnTo>
                        <a:pt x="446" y="200"/>
                      </a:lnTo>
                      <a:lnTo>
                        <a:pt x="412" y="200"/>
                      </a:lnTo>
                      <a:lnTo>
                        <a:pt x="387" y="224"/>
                      </a:lnTo>
                      <a:lnTo>
                        <a:pt x="353" y="200"/>
                      </a:lnTo>
                      <a:lnTo>
                        <a:pt x="294" y="208"/>
                      </a:lnTo>
                      <a:lnTo>
                        <a:pt x="202" y="216"/>
                      </a:lnTo>
                      <a:lnTo>
                        <a:pt x="143" y="224"/>
                      </a:lnTo>
                      <a:lnTo>
                        <a:pt x="101" y="248"/>
                      </a:lnTo>
                      <a:lnTo>
                        <a:pt x="84" y="272"/>
                      </a:lnTo>
                      <a:lnTo>
                        <a:pt x="50" y="272"/>
                      </a:lnTo>
                      <a:lnTo>
                        <a:pt x="75" y="304"/>
                      </a:lnTo>
                      <a:lnTo>
                        <a:pt x="109" y="368"/>
                      </a:lnTo>
                      <a:lnTo>
                        <a:pt x="118" y="408"/>
                      </a:lnTo>
                      <a:lnTo>
                        <a:pt x="84" y="416"/>
                      </a:lnTo>
                      <a:lnTo>
                        <a:pt x="33" y="512"/>
                      </a:lnTo>
                      <a:lnTo>
                        <a:pt x="50" y="584"/>
                      </a:lnTo>
                      <a:lnTo>
                        <a:pt x="16" y="592"/>
                      </a:lnTo>
                      <a:lnTo>
                        <a:pt x="8" y="632"/>
                      </a:lnTo>
                      <a:lnTo>
                        <a:pt x="0" y="680"/>
                      </a:lnTo>
                      <a:lnTo>
                        <a:pt x="16" y="672"/>
                      </a:lnTo>
                      <a:lnTo>
                        <a:pt x="50" y="696"/>
                      </a:lnTo>
                      <a:lnTo>
                        <a:pt x="75" y="720"/>
                      </a:lnTo>
                      <a:lnTo>
                        <a:pt x="109" y="696"/>
                      </a:lnTo>
                      <a:lnTo>
                        <a:pt x="143" y="704"/>
                      </a:lnTo>
                      <a:lnTo>
                        <a:pt x="177" y="704"/>
                      </a:lnTo>
                      <a:lnTo>
                        <a:pt x="227" y="696"/>
                      </a:lnTo>
                      <a:lnTo>
                        <a:pt x="261" y="712"/>
                      </a:lnTo>
                      <a:lnTo>
                        <a:pt x="286" y="688"/>
                      </a:lnTo>
                      <a:lnTo>
                        <a:pt x="362" y="664"/>
                      </a:lnTo>
                      <a:lnTo>
                        <a:pt x="396" y="616"/>
                      </a:lnTo>
                      <a:lnTo>
                        <a:pt x="404" y="616"/>
                      </a:lnTo>
                      <a:lnTo>
                        <a:pt x="412" y="608"/>
                      </a:lnTo>
                      <a:lnTo>
                        <a:pt x="463" y="600"/>
                      </a:lnTo>
                      <a:lnTo>
                        <a:pt x="488" y="576"/>
                      </a:lnTo>
                      <a:lnTo>
                        <a:pt x="556" y="600"/>
                      </a:lnTo>
                      <a:lnTo>
                        <a:pt x="615" y="600"/>
                      </a:lnTo>
                      <a:lnTo>
                        <a:pt x="640" y="648"/>
                      </a:lnTo>
                      <a:lnTo>
                        <a:pt x="691" y="664"/>
                      </a:lnTo>
                      <a:lnTo>
                        <a:pt x="707" y="696"/>
                      </a:lnTo>
                      <a:lnTo>
                        <a:pt x="741" y="728"/>
                      </a:lnTo>
                      <a:lnTo>
                        <a:pt x="758" y="760"/>
                      </a:lnTo>
                      <a:lnTo>
                        <a:pt x="682" y="776"/>
                      </a:lnTo>
                      <a:lnTo>
                        <a:pt x="657" y="800"/>
                      </a:lnTo>
                      <a:lnTo>
                        <a:pt x="674" y="824"/>
                      </a:lnTo>
                      <a:lnTo>
                        <a:pt x="657" y="888"/>
                      </a:lnTo>
                      <a:lnTo>
                        <a:pt x="640" y="912"/>
                      </a:lnTo>
                      <a:lnTo>
                        <a:pt x="674" y="928"/>
                      </a:lnTo>
                      <a:lnTo>
                        <a:pt x="724" y="904"/>
                      </a:lnTo>
                      <a:lnTo>
                        <a:pt x="766" y="904"/>
                      </a:lnTo>
                      <a:lnTo>
                        <a:pt x="766" y="872"/>
                      </a:lnTo>
                      <a:lnTo>
                        <a:pt x="808" y="768"/>
                      </a:lnTo>
                      <a:lnTo>
                        <a:pt x="834" y="736"/>
                      </a:lnTo>
                      <a:lnTo>
                        <a:pt x="867" y="704"/>
                      </a:lnTo>
                      <a:lnTo>
                        <a:pt x="918" y="680"/>
                      </a:lnTo>
                      <a:lnTo>
                        <a:pt x="969" y="688"/>
                      </a:lnTo>
                      <a:lnTo>
                        <a:pt x="969" y="104"/>
                      </a:lnTo>
                      <a:lnTo>
                        <a:pt x="935" y="104"/>
                      </a:lnTo>
                      <a:close/>
                    </a:path>
                  </a:pathLst>
                </a:custGeom>
                <a:solidFill>
                  <a:srgbClr val="4E85AD"/>
                </a:solidFill>
                <a:ln w="12700">
                  <a:solidFill>
                    <a:srgbClr val="4E85AD"/>
                  </a:solidFill>
                  <a:prstDash val="solid"/>
                  <a:round/>
                  <a:headEnd/>
                  <a:tailEnd/>
                </a:ln>
                <a:extLst/>
              </p:spPr>
              <p:txBody>
                <a:bodyPr/>
                <a:lstStyle/>
                <a:p>
                  <a:pPr>
                    <a:defRPr/>
                  </a:pPr>
                  <a:endParaRPr lang="en-GB" sz="2400" b="1" kern="0">
                    <a:solidFill>
                      <a:srgbClr val="000000"/>
                    </a:solidFill>
                    <a:latin typeface="Calibri" panose="020F0502020204030204"/>
                  </a:endParaRPr>
                </a:p>
              </p:txBody>
            </p:sp>
            <p:sp>
              <p:nvSpPr>
                <p:cNvPr id="339" name="Freeform 92"/>
                <p:cNvSpPr>
                  <a:spLocks/>
                </p:cNvSpPr>
                <p:nvPr/>
              </p:nvSpPr>
              <p:spPr bwMode="auto">
                <a:xfrm>
                  <a:off x="7457506" y="1618213"/>
                  <a:ext cx="1116000" cy="924010"/>
                </a:xfrm>
                <a:custGeom>
                  <a:avLst/>
                  <a:gdLst>
                    <a:gd name="T0" fmla="*/ 657 w 725"/>
                    <a:gd name="T1" fmla="*/ 320 h 600"/>
                    <a:gd name="T2" fmla="*/ 641 w 725"/>
                    <a:gd name="T3" fmla="*/ 280 h 600"/>
                    <a:gd name="T4" fmla="*/ 708 w 725"/>
                    <a:gd name="T5" fmla="*/ 256 h 600"/>
                    <a:gd name="T6" fmla="*/ 700 w 725"/>
                    <a:gd name="T7" fmla="*/ 208 h 600"/>
                    <a:gd name="T8" fmla="*/ 624 w 725"/>
                    <a:gd name="T9" fmla="*/ 168 h 600"/>
                    <a:gd name="T10" fmla="*/ 548 w 725"/>
                    <a:gd name="T11" fmla="*/ 136 h 600"/>
                    <a:gd name="T12" fmla="*/ 514 w 725"/>
                    <a:gd name="T13" fmla="*/ 104 h 600"/>
                    <a:gd name="T14" fmla="*/ 506 w 725"/>
                    <a:gd name="T15" fmla="*/ 40 h 600"/>
                    <a:gd name="T16" fmla="*/ 438 w 725"/>
                    <a:gd name="T17" fmla="*/ 8 h 600"/>
                    <a:gd name="T18" fmla="*/ 379 w 725"/>
                    <a:gd name="T19" fmla="*/ 16 h 600"/>
                    <a:gd name="T20" fmla="*/ 329 w 725"/>
                    <a:gd name="T21" fmla="*/ 16 h 600"/>
                    <a:gd name="T22" fmla="*/ 278 w 725"/>
                    <a:gd name="T23" fmla="*/ 0 h 600"/>
                    <a:gd name="T24" fmla="*/ 202 w 725"/>
                    <a:gd name="T25" fmla="*/ 64 h 600"/>
                    <a:gd name="T26" fmla="*/ 186 w 725"/>
                    <a:gd name="T27" fmla="*/ 88 h 600"/>
                    <a:gd name="T28" fmla="*/ 211 w 725"/>
                    <a:gd name="T29" fmla="*/ 128 h 600"/>
                    <a:gd name="T30" fmla="*/ 177 w 725"/>
                    <a:gd name="T31" fmla="*/ 152 h 600"/>
                    <a:gd name="T32" fmla="*/ 143 w 725"/>
                    <a:gd name="T33" fmla="*/ 184 h 600"/>
                    <a:gd name="T34" fmla="*/ 143 w 725"/>
                    <a:gd name="T35" fmla="*/ 248 h 600"/>
                    <a:gd name="T36" fmla="*/ 135 w 725"/>
                    <a:gd name="T37" fmla="*/ 272 h 600"/>
                    <a:gd name="T38" fmla="*/ 76 w 725"/>
                    <a:gd name="T39" fmla="*/ 296 h 600"/>
                    <a:gd name="T40" fmla="*/ 68 w 725"/>
                    <a:gd name="T41" fmla="*/ 328 h 600"/>
                    <a:gd name="T42" fmla="*/ 0 w 725"/>
                    <a:gd name="T43" fmla="*/ 344 h 600"/>
                    <a:gd name="T44" fmla="*/ 59 w 725"/>
                    <a:gd name="T45" fmla="*/ 464 h 600"/>
                    <a:gd name="T46" fmla="*/ 17 w 725"/>
                    <a:gd name="T47" fmla="*/ 536 h 600"/>
                    <a:gd name="T48" fmla="*/ 59 w 725"/>
                    <a:gd name="T49" fmla="*/ 600 h 600"/>
                    <a:gd name="T50" fmla="*/ 110 w 725"/>
                    <a:gd name="T51" fmla="*/ 576 h 600"/>
                    <a:gd name="T52" fmla="*/ 211 w 725"/>
                    <a:gd name="T53" fmla="*/ 544 h 600"/>
                    <a:gd name="T54" fmla="*/ 362 w 725"/>
                    <a:gd name="T55" fmla="*/ 528 h 600"/>
                    <a:gd name="T56" fmla="*/ 421 w 725"/>
                    <a:gd name="T57" fmla="*/ 528 h 600"/>
                    <a:gd name="T58" fmla="*/ 489 w 725"/>
                    <a:gd name="T59" fmla="*/ 544 h 600"/>
                    <a:gd name="T60" fmla="*/ 539 w 725"/>
                    <a:gd name="T61" fmla="*/ 528 h 600"/>
                    <a:gd name="T62" fmla="*/ 632 w 725"/>
                    <a:gd name="T63" fmla="*/ 520 h 600"/>
                    <a:gd name="T64" fmla="*/ 641 w 725"/>
                    <a:gd name="T65" fmla="*/ 424 h 600"/>
                    <a:gd name="T66" fmla="*/ 674 w 725"/>
                    <a:gd name="T67" fmla="*/ 368 h 60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25" h="600">
                      <a:moveTo>
                        <a:pt x="657" y="344"/>
                      </a:moveTo>
                      <a:lnTo>
                        <a:pt x="657" y="320"/>
                      </a:lnTo>
                      <a:lnTo>
                        <a:pt x="632" y="304"/>
                      </a:lnTo>
                      <a:lnTo>
                        <a:pt x="641" y="280"/>
                      </a:lnTo>
                      <a:lnTo>
                        <a:pt x="691" y="272"/>
                      </a:lnTo>
                      <a:lnTo>
                        <a:pt x="708" y="256"/>
                      </a:lnTo>
                      <a:lnTo>
                        <a:pt x="725" y="232"/>
                      </a:lnTo>
                      <a:lnTo>
                        <a:pt x="700" y="208"/>
                      </a:lnTo>
                      <a:lnTo>
                        <a:pt x="632" y="192"/>
                      </a:lnTo>
                      <a:lnTo>
                        <a:pt x="624" y="168"/>
                      </a:lnTo>
                      <a:lnTo>
                        <a:pt x="582" y="160"/>
                      </a:lnTo>
                      <a:lnTo>
                        <a:pt x="548" y="136"/>
                      </a:lnTo>
                      <a:lnTo>
                        <a:pt x="548" y="120"/>
                      </a:lnTo>
                      <a:lnTo>
                        <a:pt x="514" y="104"/>
                      </a:lnTo>
                      <a:lnTo>
                        <a:pt x="514" y="72"/>
                      </a:lnTo>
                      <a:lnTo>
                        <a:pt x="506" y="40"/>
                      </a:lnTo>
                      <a:lnTo>
                        <a:pt x="472" y="16"/>
                      </a:lnTo>
                      <a:lnTo>
                        <a:pt x="438" y="8"/>
                      </a:lnTo>
                      <a:lnTo>
                        <a:pt x="396" y="32"/>
                      </a:lnTo>
                      <a:lnTo>
                        <a:pt x="379" y="16"/>
                      </a:lnTo>
                      <a:lnTo>
                        <a:pt x="346" y="8"/>
                      </a:lnTo>
                      <a:lnTo>
                        <a:pt x="329" y="16"/>
                      </a:lnTo>
                      <a:lnTo>
                        <a:pt x="303" y="0"/>
                      </a:lnTo>
                      <a:lnTo>
                        <a:pt x="278" y="0"/>
                      </a:lnTo>
                      <a:lnTo>
                        <a:pt x="245" y="64"/>
                      </a:lnTo>
                      <a:lnTo>
                        <a:pt x="202" y="64"/>
                      </a:lnTo>
                      <a:lnTo>
                        <a:pt x="177" y="80"/>
                      </a:lnTo>
                      <a:lnTo>
                        <a:pt x="186" y="88"/>
                      </a:lnTo>
                      <a:lnTo>
                        <a:pt x="186" y="120"/>
                      </a:lnTo>
                      <a:lnTo>
                        <a:pt x="211" y="128"/>
                      </a:lnTo>
                      <a:lnTo>
                        <a:pt x="202" y="144"/>
                      </a:lnTo>
                      <a:lnTo>
                        <a:pt x="177" y="152"/>
                      </a:lnTo>
                      <a:lnTo>
                        <a:pt x="169" y="176"/>
                      </a:lnTo>
                      <a:lnTo>
                        <a:pt x="143" y="184"/>
                      </a:lnTo>
                      <a:lnTo>
                        <a:pt x="143" y="216"/>
                      </a:lnTo>
                      <a:lnTo>
                        <a:pt x="143" y="248"/>
                      </a:lnTo>
                      <a:lnTo>
                        <a:pt x="160" y="280"/>
                      </a:lnTo>
                      <a:lnTo>
                        <a:pt x="135" y="272"/>
                      </a:lnTo>
                      <a:lnTo>
                        <a:pt x="110" y="288"/>
                      </a:lnTo>
                      <a:lnTo>
                        <a:pt x="76" y="296"/>
                      </a:lnTo>
                      <a:lnTo>
                        <a:pt x="84" y="320"/>
                      </a:lnTo>
                      <a:lnTo>
                        <a:pt x="68" y="328"/>
                      </a:lnTo>
                      <a:lnTo>
                        <a:pt x="34" y="320"/>
                      </a:lnTo>
                      <a:lnTo>
                        <a:pt x="0" y="344"/>
                      </a:lnTo>
                      <a:lnTo>
                        <a:pt x="17" y="384"/>
                      </a:lnTo>
                      <a:lnTo>
                        <a:pt x="59" y="464"/>
                      </a:lnTo>
                      <a:lnTo>
                        <a:pt x="17" y="512"/>
                      </a:lnTo>
                      <a:lnTo>
                        <a:pt x="17" y="536"/>
                      </a:lnTo>
                      <a:lnTo>
                        <a:pt x="51" y="544"/>
                      </a:lnTo>
                      <a:lnTo>
                        <a:pt x="59" y="600"/>
                      </a:lnTo>
                      <a:lnTo>
                        <a:pt x="93" y="600"/>
                      </a:lnTo>
                      <a:lnTo>
                        <a:pt x="110" y="576"/>
                      </a:lnTo>
                      <a:lnTo>
                        <a:pt x="152" y="552"/>
                      </a:lnTo>
                      <a:lnTo>
                        <a:pt x="211" y="544"/>
                      </a:lnTo>
                      <a:lnTo>
                        <a:pt x="303" y="536"/>
                      </a:lnTo>
                      <a:lnTo>
                        <a:pt x="362" y="528"/>
                      </a:lnTo>
                      <a:lnTo>
                        <a:pt x="396" y="552"/>
                      </a:lnTo>
                      <a:lnTo>
                        <a:pt x="421" y="528"/>
                      </a:lnTo>
                      <a:lnTo>
                        <a:pt x="455" y="528"/>
                      </a:lnTo>
                      <a:lnTo>
                        <a:pt x="489" y="544"/>
                      </a:lnTo>
                      <a:lnTo>
                        <a:pt x="514" y="512"/>
                      </a:lnTo>
                      <a:lnTo>
                        <a:pt x="539" y="528"/>
                      </a:lnTo>
                      <a:lnTo>
                        <a:pt x="582" y="504"/>
                      </a:lnTo>
                      <a:lnTo>
                        <a:pt x="632" y="520"/>
                      </a:lnTo>
                      <a:lnTo>
                        <a:pt x="624" y="488"/>
                      </a:lnTo>
                      <a:lnTo>
                        <a:pt x="641" y="424"/>
                      </a:lnTo>
                      <a:lnTo>
                        <a:pt x="700" y="400"/>
                      </a:lnTo>
                      <a:lnTo>
                        <a:pt x="674" y="368"/>
                      </a:lnTo>
                      <a:lnTo>
                        <a:pt x="657" y="344"/>
                      </a:lnTo>
                      <a:close/>
                    </a:path>
                  </a:pathLst>
                </a:custGeom>
                <a:solidFill>
                  <a:srgbClr val="4E85AD"/>
                </a:solidFill>
                <a:ln w="12700">
                  <a:solidFill>
                    <a:srgbClr val="4E85AD"/>
                  </a:solidFill>
                  <a:round/>
                  <a:headEnd/>
                  <a:tailEnd/>
                </a:ln>
                <a:extLst/>
              </p:spPr>
              <p:txBody>
                <a:bodyPr/>
                <a:lstStyle/>
                <a:p>
                  <a:pPr>
                    <a:defRPr/>
                  </a:pPr>
                  <a:endParaRPr lang="en-GB" sz="2400" b="1" kern="0">
                    <a:solidFill>
                      <a:srgbClr val="000000"/>
                    </a:solidFill>
                    <a:latin typeface="Calibri" panose="020F0502020204030204"/>
                  </a:endParaRPr>
                </a:p>
              </p:txBody>
            </p:sp>
          </p:grpSp>
          <p:sp>
            <p:nvSpPr>
              <p:cNvPr id="310" name="Freeform 91"/>
              <p:cNvSpPr>
                <a:spLocks/>
              </p:cNvSpPr>
              <p:nvPr/>
            </p:nvSpPr>
            <p:spPr bwMode="auto">
              <a:xfrm>
                <a:off x="7308038" y="1355716"/>
                <a:ext cx="1313531" cy="643143"/>
              </a:xfrm>
              <a:custGeom>
                <a:avLst/>
                <a:gdLst>
                  <a:gd name="T0" fmla="*/ 910 w 969"/>
                  <a:gd name="T1" fmla="*/ 96 h 928"/>
                  <a:gd name="T2" fmla="*/ 910 w 969"/>
                  <a:gd name="T3" fmla="*/ 40 h 928"/>
                  <a:gd name="T4" fmla="*/ 825 w 969"/>
                  <a:gd name="T5" fmla="*/ 0 h 928"/>
                  <a:gd name="T6" fmla="*/ 733 w 969"/>
                  <a:gd name="T7" fmla="*/ 32 h 928"/>
                  <a:gd name="T8" fmla="*/ 691 w 969"/>
                  <a:gd name="T9" fmla="*/ 72 h 928"/>
                  <a:gd name="T10" fmla="*/ 615 w 969"/>
                  <a:gd name="T11" fmla="*/ 160 h 928"/>
                  <a:gd name="T12" fmla="*/ 573 w 969"/>
                  <a:gd name="T13" fmla="*/ 176 h 928"/>
                  <a:gd name="T14" fmla="*/ 505 w 969"/>
                  <a:gd name="T15" fmla="*/ 184 h 928"/>
                  <a:gd name="T16" fmla="*/ 446 w 969"/>
                  <a:gd name="T17" fmla="*/ 200 h 928"/>
                  <a:gd name="T18" fmla="*/ 387 w 969"/>
                  <a:gd name="T19" fmla="*/ 224 h 928"/>
                  <a:gd name="T20" fmla="*/ 294 w 969"/>
                  <a:gd name="T21" fmla="*/ 208 h 928"/>
                  <a:gd name="T22" fmla="*/ 143 w 969"/>
                  <a:gd name="T23" fmla="*/ 224 h 928"/>
                  <a:gd name="T24" fmla="*/ 84 w 969"/>
                  <a:gd name="T25" fmla="*/ 272 h 928"/>
                  <a:gd name="T26" fmla="*/ 75 w 969"/>
                  <a:gd name="T27" fmla="*/ 304 h 928"/>
                  <a:gd name="T28" fmla="*/ 118 w 969"/>
                  <a:gd name="T29" fmla="*/ 408 h 928"/>
                  <a:gd name="T30" fmla="*/ 33 w 969"/>
                  <a:gd name="T31" fmla="*/ 512 h 928"/>
                  <a:gd name="T32" fmla="*/ 16 w 969"/>
                  <a:gd name="T33" fmla="*/ 592 h 928"/>
                  <a:gd name="T34" fmla="*/ 0 w 969"/>
                  <a:gd name="T35" fmla="*/ 680 h 928"/>
                  <a:gd name="T36" fmla="*/ 50 w 969"/>
                  <a:gd name="T37" fmla="*/ 696 h 928"/>
                  <a:gd name="T38" fmla="*/ 109 w 969"/>
                  <a:gd name="T39" fmla="*/ 696 h 928"/>
                  <a:gd name="T40" fmla="*/ 177 w 969"/>
                  <a:gd name="T41" fmla="*/ 704 h 928"/>
                  <a:gd name="T42" fmla="*/ 261 w 969"/>
                  <a:gd name="T43" fmla="*/ 712 h 928"/>
                  <a:gd name="T44" fmla="*/ 362 w 969"/>
                  <a:gd name="T45" fmla="*/ 664 h 928"/>
                  <a:gd name="T46" fmla="*/ 404 w 969"/>
                  <a:gd name="T47" fmla="*/ 616 h 928"/>
                  <a:gd name="T48" fmla="*/ 463 w 969"/>
                  <a:gd name="T49" fmla="*/ 600 h 928"/>
                  <a:gd name="T50" fmla="*/ 556 w 969"/>
                  <a:gd name="T51" fmla="*/ 600 h 928"/>
                  <a:gd name="T52" fmla="*/ 640 w 969"/>
                  <a:gd name="T53" fmla="*/ 648 h 928"/>
                  <a:gd name="T54" fmla="*/ 707 w 969"/>
                  <a:gd name="T55" fmla="*/ 696 h 928"/>
                  <a:gd name="T56" fmla="*/ 758 w 969"/>
                  <a:gd name="T57" fmla="*/ 760 h 928"/>
                  <a:gd name="T58" fmla="*/ 657 w 969"/>
                  <a:gd name="T59" fmla="*/ 800 h 928"/>
                  <a:gd name="T60" fmla="*/ 657 w 969"/>
                  <a:gd name="T61" fmla="*/ 888 h 928"/>
                  <a:gd name="T62" fmla="*/ 674 w 969"/>
                  <a:gd name="T63" fmla="*/ 928 h 928"/>
                  <a:gd name="T64" fmla="*/ 766 w 969"/>
                  <a:gd name="T65" fmla="*/ 904 h 928"/>
                  <a:gd name="T66" fmla="*/ 808 w 969"/>
                  <a:gd name="T67" fmla="*/ 768 h 928"/>
                  <a:gd name="T68" fmla="*/ 867 w 969"/>
                  <a:gd name="T69" fmla="*/ 704 h 928"/>
                  <a:gd name="T70" fmla="*/ 969 w 969"/>
                  <a:gd name="T71" fmla="*/ 688 h 928"/>
                  <a:gd name="T72" fmla="*/ 935 w 969"/>
                  <a:gd name="T73" fmla="*/ 104 h 9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connsiteX0" fmla="*/ 9649 w 10000"/>
                  <a:gd name="connsiteY0" fmla="*/ 1121 h 10000"/>
                  <a:gd name="connsiteX1" fmla="*/ 9391 w 10000"/>
                  <a:gd name="connsiteY1" fmla="*/ 1034 h 10000"/>
                  <a:gd name="connsiteX2" fmla="*/ 9216 w 10000"/>
                  <a:gd name="connsiteY2" fmla="*/ 603 h 10000"/>
                  <a:gd name="connsiteX3" fmla="*/ 9391 w 10000"/>
                  <a:gd name="connsiteY3" fmla="*/ 431 h 10000"/>
                  <a:gd name="connsiteX4" fmla="*/ 8947 w 10000"/>
                  <a:gd name="connsiteY4" fmla="*/ 172 h 10000"/>
                  <a:gd name="connsiteX5" fmla="*/ 8514 w 10000"/>
                  <a:gd name="connsiteY5" fmla="*/ 0 h 10000"/>
                  <a:gd name="connsiteX6" fmla="*/ 7905 w 10000"/>
                  <a:gd name="connsiteY6" fmla="*/ 345 h 10000"/>
                  <a:gd name="connsiteX7" fmla="*/ 7564 w 10000"/>
                  <a:gd name="connsiteY7" fmla="*/ 345 h 10000"/>
                  <a:gd name="connsiteX8" fmla="*/ 7472 w 10000"/>
                  <a:gd name="connsiteY8" fmla="*/ 776 h 10000"/>
                  <a:gd name="connsiteX9" fmla="*/ 7131 w 10000"/>
                  <a:gd name="connsiteY9" fmla="*/ 776 h 10000"/>
                  <a:gd name="connsiteX10" fmla="*/ 6522 w 10000"/>
                  <a:gd name="connsiteY10" fmla="*/ 1034 h 10000"/>
                  <a:gd name="connsiteX11" fmla="*/ 6347 w 10000"/>
                  <a:gd name="connsiteY11" fmla="*/ 1724 h 10000"/>
                  <a:gd name="connsiteX12" fmla="*/ 6429 w 10000"/>
                  <a:gd name="connsiteY12" fmla="*/ 2069 h 10000"/>
                  <a:gd name="connsiteX13" fmla="*/ 5913 w 10000"/>
                  <a:gd name="connsiteY13" fmla="*/ 1897 h 10000"/>
                  <a:gd name="connsiteX14" fmla="*/ 5470 w 10000"/>
                  <a:gd name="connsiteY14" fmla="*/ 2155 h 10000"/>
                  <a:gd name="connsiteX15" fmla="*/ 5212 w 10000"/>
                  <a:gd name="connsiteY15" fmla="*/ 1983 h 10000"/>
                  <a:gd name="connsiteX16" fmla="*/ 4954 w 10000"/>
                  <a:gd name="connsiteY16" fmla="*/ 2328 h 10000"/>
                  <a:gd name="connsiteX17" fmla="*/ 4603 w 10000"/>
                  <a:gd name="connsiteY17" fmla="*/ 2155 h 10000"/>
                  <a:gd name="connsiteX18" fmla="*/ 4252 w 10000"/>
                  <a:gd name="connsiteY18" fmla="*/ 2155 h 10000"/>
                  <a:gd name="connsiteX19" fmla="*/ 3994 w 10000"/>
                  <a:gd name="connsiteY19" fmla="*/ 2414 h 10000"/>
                  <a:gd name="connsiteX20" fmla="*/ 3643 w 10000"/>
                  <a:gd name="connsiteY20" fmla="*/ 2155 h 10000"/>
                  <a:gd name="connsiteX21" fmla="*/ 3034 w 10000"/>
                  <a:gd name="connsiteY21" fmla="*/ 2241 h 10000"/>
                  <a:gd name="connsiteX22" fmla="*/ 2085 w 10000"/>
                  <a:gd name="connsiteY22" fmla="*/ 2328 h 10000"/>
                  <a:gd name="connsiteX23" fmla="*/ 1476 w 10000"/>
                  <a:gd name="connsiteY23" fmla="*/ 2414 h 10000"/>
                  <a:gd name="connsiteX24" fmla="*/ 1042 w 10000"/>
                  <a:gd name="connsiteY24" fmla="*/ 2672 h 10000"/>
                  <a:gd name="connsiteX25" fmla="*/ 867 w 10000"/>
                  <a:gd name="connsiteY25" fmla="*/ 2931 h 10000"/>
                  <a:gd name="connsiteX26" fmla="*/ 516 w 10000"/>
                  <a:gd name="connsiteY26" fmla="*/ 2931 h 10000"/>
                  <a:gd name="connsiteX27" fmla="*/ 774 w 10000"/>
                  <a:gd name="connsiteY27" fmla="*/ 3276 h 10000"/>
                  <a:gd name="connsiteX28" fmla="*/ 1125 w 10000"/>
                  <a:gd name="connsiteY28" fmla="*/ 3966 h 10000"/>
                  <a:gd name="connsiteX29" fmla="*/ 1218 w 10000"/>
                  <a:gd name="connsiteY29" fmla="*/ 4397 h 10000"/>
                  <a:gd name="connsiteX30" fmla="*/ 341 w 10000"/>
                  <a:gd name="connsiteY30" fmla="*/ 5517 h 10000"/>
                  <a:gd name="connsiteX31" fmla="*/ 516 w 10000"/>
                  <a:gd name="connsiteY31" fmla="*/ 6293 h 10000"/>
                  <a:gd name="connsiteX32" fmla="*/ 165 w 10000"/>
                  <a:gd name="connsiteY32" fmla="*/ 6379 h 10000"/>
                  <a:gd name="connsiteX33" fmla="*/ 83 w 10000"/>
                  <a:gd name="connsiteY33" fmla="*/ 6810 h 10000"/>
                  <a:gd name="connsiteX34" fmla="*/ 0 w 10000"/>
                  <a:gd name="connsiteY34" fmla="*/ 7328 h 10000"/>
                  <a:gd name="connsiteX35" fmla="*/ 165 w 10000"/>
                  <a:gd name="connsiteY35" fmla="*/ 7241 h 10000"/>
                  <a:gd name="connsiteX36" fmla="*/ 516 w 10000"/>
                  <a:gd name="connsiteY36" fmla="*/ 7500 h 10000"/>
                  <a:gd name="connsiteX37" fmla="*/ 774 w 10000"/>
                  <a:gd name="connsiteY37" fmla="*/ 7759 h 10000"/>
                  <a:gd name="connsiteX38" fmla="*/ 1125 w 10000"/>
                  <a:gd name="connsiteY38" fmla="*/ 7500 h 10000"/>
                  <a:gd name="connsiteX39" fmla="*/ 1476 w 10000"/>
                  <a:gd name="connsiteY39" fmla="*/ 7586 h 10000"/>
                  <a:gd name="connsiteX40" fmla="*/ 1827 w 10000"/>
                  <a:gd name="connsiteY40" fmla="*/ 7586 h 10000"/>
                  <a:gd name="connsiteX41" fmla="*/ 2343 w 10000"/>
                  <a:gd name="connsiteY41" fmla="*/ 7500 h 10000"/>
                  <a:gd name="connsiteX42" fmla="*/ 2693 w 10000"/>
                  <a:gd name="connsiteY42" fmla="*/ 7672 h 10000"/>
                  <a:gd name="connsiteX43" fmla="*/ 2951 w 10000"/>
                  <a:gd name="connsiteY43" fmla="*/ 7414 h 10000"/>
                  <a:gd name="connsiteX44" fmla="*/ 3736 w 10000"/>
                  <a:gd name="connsiteY44" fmla="*/ 7155 h 10000"/>
                  <a:gd name="connsiteX45" fmla="*/ 4087 w 10000"/>
                  <a:gd name="connsiteY45" fmla="*/ 6638 h 10000"/>
                  <a:gd name="connsiteX46" fmla="*/ 4169 w 10000"/>
                  <a:gd name="connsiteY46" fmla="*/ 6638 h 10000"/>
                  <a:gd name="connsiteX47" fmla="*/ 4252 w 10000"/>
                  <a:gd name="connsiteY47" fmla="*/ 6552 h 10000"/>
                  <a:gd name="connsiteX48" fmla="*/ 4778 w 10000"/>
                  <a:gd name="connsiteY48" fmla="*/ 6466 h 10000"/>
                  <a:gd name="connsiteX49" fmla="*/ 5036 w 10000"/>
                  <a:gd name="connsiteY49" fmla="*/ 6207 h 10000"/>
                  <a:gd name="connsiteX50" fmla="*/ 5738 w 10000"/>
                  <a:gd name="connsiteY50" fmla="*/ 6466 h 10000"/>
                  <a:gd name="connsiteX51" fmla="*/ 6347 w 10000"/>
                  <a:gd name="connsiteY51" fmla="*/ 6466 h 10000"/>
                  <a:gd name="connsiteX52" fmla="*/ 6605 w 10000"/>
                  <a:gd name="connsiteY52" fmla="*/ 6983 h 10000"/>
                  <a:gd name="connsiteX53" fmla="*/ 7131 w 10000"/>
                  <a:gd name="connsiteY53" fmla="*/ 7155 h 10000"/>
                  <a:gd name="connsiteX54" fmla="*/ 7296 w 10000"/>
                  <a:gd name="connsiteY54" fmla="*/ 7500 h 10000"/>
                  <a:gd name="connsiteX55" fmla="*/ 7647 w 10000"/>
                  <a:gd name="connsiteY55" fmla="*/ 7845 h 10000"/>
                  <a:gd name="connsiteX56" fmla="*/ 7822 w 10000"/>
                  <a:gd name="connsiteY56" fmla="*/ 8190 h 10000"/>
                  <a:gd name="connsiteX57" fmla="*/ 7038 w 10000"/>
                  <a:gd name="connsiteY57" fmla="*/ 8362 h 10000"/>
                  <a:gd name="connsiteX58" fmla="*/ 6780 w 10000"/>
                  <a:gd name="connsiteY58" fmla="*/ 8621 h 10000"/>
                  <a:gd name="connsiteX59" fmla="*/ 6956 w 10000"/>
                  <a:gd name="connsiteY59" fmla="*/ 8879 h 10000"/>
                  <a:gd name="connsiteX60" fmla="*/ 6780 w 10000"/>
                  <a:gd name="connsiteY60" fmla="*/ 9569 h 10000"/>
                  <a:gd name="connsiteX61" fmla="*/ 6605 w 10000"/>
                  <a:gd name="connsiteY61" fmla="*/ 9828 h 10000"/>
                  <a:gd name="connsiteX62" fmla="*/ 6956 w 10000"/>
                  <a:gd name="connsiteY62" fmla="*/ 10000 h 10000"/>
                  <a:gd name="connsiteX63" fmla="*/ 7472 w 10000"/>
                  <a:gd name="connsiteY63" fmla="*/ 9741 h 10000"/>
                  <a:gd name="connsiteX64" fmla="*/ 7905 w 10000"/>
                  <a:gd name="connsiteY64" fmla="*/ 9741 h 10000"/>
                  <a:gd name="connsiteX65" fmla="*/ 7905 w 10000"/>
                  <a:gd name="connsiteY65" fmla="*/ 9397 h 10000"/>
                  <a:gd name="connsiteX66" fmla="*/ 8338 w 10000"/>
                  <a:gd name="connsiteY66" fmla="*/ 8276 h 10000"/>
                  <a:gd name="connsiteX67" fmla="*/ 8607 w 10000"/>
                  <a:gd name="connsiteY67" fmla="*/ 7931 h 10000"/>
                  <a:gd name="connsiteX68" fmla="*/ 8947 w 10000"/>
                  <a:gd name="connsiteY68" fmla="*/ 7586 h 10000"/>
                  <a:gd name="connsiteX69" fmla="*/ 9474 w 10000"/>
                  <a:gd name="connsiteY69" fmla="*/ 7328 h 10000"/>
                  <a:gd name="connsiteX70" fmla="*/ 10000 w 10000"/>
                  <a:gd name="connsiteY70" fmla="*/ 7414 h 10000"/>
                  <a:gd name="connsiteX71" fmla="*/ 10000 w 10000"/>
                  <a:gd name="connsiteY71" fmla="*/ 1121 h 10000"/>
                  <a:gd name="connsiteX72" fmla="*/ 9649 w 10000"/>
                  <a:gd name="connsiteY72" fmla="*/ 1121 h 10000"/>
                  <a:gd name="connsiteX0" fmla="*/ 9649 w 10000"/>
                  <a:gd name="connsiteY0" fmla="*/ 1121 h 10000"/>
                  <a:gd name="connsiteX1" fmla="*/ 9391 w 10000"/>
                  <a:gd name="connsiteY1" fmla="*/ 1034 h 10000"/>
                  <a:gd name="connsiteX2" fmla="*/ 9216 w 10000"/>
                  <a:gd name="connsiteY2" fmla="*/ 603 h 10000"/>
                  <a:gd name="connsiteX3" fmla="*/ 9391 w 10000"/>
                  <a:gd name="connsiteY3" fmla="*/ 431 h 10000"/>
                  <a:gd name="connsiteX4" fmla="*/ 8947 w 10000"/>
                  <a:gd name="connsiteY4" fmla="*/ 172 h 10000"/>
                  <a:gd name="connsiteX5" fmla="*/ 8514 w 10000"/>
                  <a:gd name="connsiteY5" fmla="*/ 0 h 10000"/>
                  <a:gd name="connsiteX6" fmla="*/ 7905 w 10000"/>
                  <a:gd name="connsiteY6" fmla="*/ 345 h 10000"/>
                  <a:gd name="connsiteX7" fmla="*/ 7564 w 10000"/>
                  <a:gd name="connsiteY7" fmla="*/ 345 h 10000"/>
                  <a:gd name="connsiteX8" fmla="*/ 7472 w 10000"/>
                  <a:gd name="connsiteY8" fmla="*/ 776 h 10000"/>
                  <a:gd name="connsiteX9" fmla="*/ 7131 w 10000"/>
                  <a:gd name="connsiteY9" fmla="*/ 776 h 10000"/>
                  <a:gd name="connsiteX10" fmla="*/ 6522 w 10000"/>
                  <a:gd name="connsiteY10" fmla="*/ 1034 h 10000"/>
                  <a:gd name="connsiteX11" fmla="*/ 6347 w 10000"/>
                  <a:gd name="connsiteY11" fmla="*/ 1724 h 10000"/>
                  <a:gd name="connsiteX12" fmla="*/ 6429 w 10000"/>
                  <a:gd name="connsiteY12" fmla="*/ 2069 h 10000"/>
                  <a:gd name="connsiteX13" fmla="*/ 5913 w 10000"/>
                  <a:gd name="connsiteY13" fmla="*/ 1897 h 10000"/>
                  <a:gd name="connsiteX14" fmla="*/ 5470 w 10000"/>
                  <a:gd name="connsiteY14" fmla="*/ 2155 h 10000"/>
                  <a:gd name="connsiteX15" fmla="*/ 5212 w 10000"/>
                  <a:gd name="connsiteY15" fmla="*/ 1983 h 10000"/>
                  <a:gd name="connsiteX16" fmla="*/ 4954 w 10000"/>
                  <a:gd name="connsiteY16" fmla="*/ 2328 h 10000"/>
                  <a:gd name="connsiteX17" fmla="*/ 4603 w 10000"/>
                  <a:gd name="connsiteY17" fmla="*/ 2155 h 10000"/>
                  <a:gd name="connsiteX18" fmla="*/ 4252 w 10000"/>
                  <a:gd name="connsiteY18" fmla="*/ 2155 h 10000"/>
                  <a:gd name="connsiteX19" fmla="*/ 3994 w 10000"/>
                  <a:gd name="connsiteY19" fmla="*/ 2414 h 10000"/>
                  <a:gd name="connsiteX20" fmla="*/ 3643 w 10000"/>
                  <a:gd name="connsiteY20" fmla="*/ 2155 h 10000"/>
                  <a:gd name="connsiteX21" fmla="*/ 3034 w 10000"/>
                  <a:gd name="connsiteY21" fmla="*/ 2241 h 10000"/>
                  <a:gd name="connsiteX22" fmla="*/ 2085 w 10000"/>
                  <a:gd name="connsiteY22" fmla="*/ 2328 h 10000"/>
                  <a:gd name="connsiteX23" fmla="*/ 1476 w 10000"/>
                  <a:gd name="connsiteY23" fmla="*/ 2414 h 10000"/>
                  <a:gd name="connsiteX24" fmla="*/ 1042 w 10000"/>
                  <a:gd name="connsiteY24" fmla="*/ 2672 h 10000"/>
                  <a:gd name="connsiteX25" fmla="*/ 867 w 10000"/>
                  <a:gd name="connsiteY25" fmla="*/ 2931 h 10000"/>
                  <a:gd name="connsiteX26" fmla="*/ 516 w 10000"/>
                  <a:gd name="connsiteY26" fmla="*/ 2931 h 10000"/>
                  <a:gd name="connsiteX27" fmla="*/ 774 w 10000"/>
                  <a:gd name="connsiteY27" fmla="*/ 3276 h 10000"/>
                  <a:gd name="connsiteX28" fmla="*/ 1125 w 10000"/>
                  <a:gd name="connsiteY28" fmla="*/ 3966 h 10000"/>
                  <a:gd name="connsiteX29" fmla="*/ 341 w 10000"/>
                  <a:gd name="connsiteY29" fmla="*/ 5517 h 10000"/>
                  <a:gd name="connsiteX30" fmla="*/ 516 w 10000"/>
                  <a:gd name="connsiteY30" fmla="*/ 6293 h 10000"/>
                  <a:gd name="connsiteX31" fmla="*/ 165 w 10000"/>
                  <a:gd name="connsiteY31" fmla="*/ 6379 h 10000"/>
                  <a:gd name="connsiteX32" fmla="*/ 83 w 10000"/>
                  <a:gd name="connsiteY32" fmla="*/ 6810 h 10000"/>
                  <a:gd name="connsiteX33" fmla="*/ 0 w 10000"/>
                  <a:gd name="connsiteY33" fmla="*/ 7328 h 10000"/>
                  <a:gd name="connsiteX34" fmla="*/ 165 w 10000"/>
                  <a:gd name="connsiteY34" fmla="*/ 7241 h 10000"/>
                  <a:gd name="connsiteX35" fmla="*/ 516 w 10000"/>
                  <a:gd name="connsiteY35" fmla="*/ 7500 h 10000"/>
                  <a:gd name="connsiteX36" fmla="*/ 774 w 10000"/>
                  <a:gd name="connsiteY36" fmla="*/ 7759 h 10000"/>
                  <a:gd name="connsiteX37" fmla="*/ 1125 w 10000"/>
                  <a:gd name="connsiteY37" fmla="*/ 7500 h 10000"/>
                  <a:gd name="connsiteX38" fmla="*/ 1476 w 10000"/>
                  <a:gd name="connsiteY38" fmla="*/ 7586 h 10000"/>
                  <a:gd name="connsiteX39" fmla="*/ 1827 w 10000"/>
                  <a:gd name="connsiteY39" fmla="*/ 7586 h 10000"/>
                  <a:gd name="connsiteX40" fmla="*/ 2343 w 10000"/>
                  <a:gd name="connsiteY40" fmla="*/ 7500 h 10000"/>
                  <a:gd name="connsiteX41" fmla="*/ 2693 w 10000"/>
                  <a:gd name="connsiteY41" fmla="*/ 7672 h 10000"/>
                  <a:gd name="connsiteX42" fmla="*/ 2951 w 10000"/>
                  <a:gd name="connsiteY42" fmla="*/ 7414 h 10000"/>
                  <a:gd name="connsiteX43" fmla="*/ 3736 w 10000"/>
                  <a:gd name="connsiteY43" fmla="*/ 7155 h 10000"/>
                  <a:gd name="connsiteX44" fmla="*/ 4087 w 10000"/>
                  <a:gd name="connsiteY44" fmla="*/ 6638 h 10000"/>
                  <a:gd name="connsiteX45" fmla="*/ 4169 w 10000"/>
                  <a:gd name="connsiteY45" fmla="*/ 6638 h 10000"/>
                  <a:gd name="connsiteX46" fmla="*/ 4252 w 10000"/>
                  <a:gd name="connsiteY46" fmla="*/ 6552 h 10000"/>
                  <a:gd name="connsiteX47" fmla="*/ 4778 w 10000"/>
                  <a:gd name="connsiteY47" fmla="*/ 6466 h 10000"/>
                  <a:gd name="connsiteX48" fmla="*/ 5036 w 10000"/>
                  <a:gd name="connsiteY48" fmla="*/ 6207 h 10000"/>
                  <a:gd name="connsiteX49" fmla="*/ 5738 w 10000"/>
                  <a:gd name="connsiteY49" fmla="*/ 6466 h 10000"/>
                  <a:gd name="connsiteX50" fmla="*/ 6347 w 10000"/>
                  <a:gd name="connsiteY50" fmla="*/ 6466 h 10000"/>
                  <a:gd name="connsiteX51" fmla="*/ 6605 w 10000"/>
                  <a:gd name="connsiteY51" fmla="*/ 6983 h 10000"/>
                  <a:gd name="connsiteX52" fmla="*/ 7131 w 10000"/>
                  <a:gd name="connsiteY52" fmla="*/ 7155 h 10000"/>
                  <a:gd name="connsiteX53" fmla="*/ 7296 w 10000"/>
                  <a:gd name="connsiteY53" fmla="*/ 7500 h 10000"/>
                  <a:gd name="connsiteX54" fmla="*/ 7647 w 10000"/>
                  <a:gd name="connsiteY54" fmla="*/ 7845 h 10000"/>
                  <a:gd name="connsiteX55" fmla="*/ 7822 w 10000"/>
                  <a:gd name="connsiteY55" fmla="*/ 8190 h 10000"/>
                  <a:gd name="connsiteX56" fmla="*/ 7038 w 10000"/>
                  <a:gd name="connsiteY56" fmla="*/ 8362 h 10000"/>
                  <a:gd name="connsiteX57" fmla="*/ 6780 w 10000"/>
                  <a:gd name="connsiteY57" fmla="*/ 8621 h 10000"/>
                  <a:gd name="connsiteX58" fmla="*/ 6956 w 10000"/>
                  <a:gd name="connsiteY58" fmla="*/ 8879 h 10000"/>
                  <a:gd name="connsiteX59" fmla="*/ 6780 w 10000"/>
                  <a:gd name="connsiteY59" fmla="*/ 9569 h 10000"/>
                  <a:gd name="connsiteX60" fmla="*/ 6605 w 10000"/>
                  <a:gd name="connsiteY60" fmla="*/ 9828 h 10000"/>
                  <a:gd name="connsiteX61" fmla="*/ 6956 w 10000"/>
                  <a:gd name="connsiteY61" fmla="*/ 10000 h 10000"/>
                  <a:gd name="connsiteX62" fmla="*/ 7472 w 10000"/>
                  <a:gd name="connsiteY62" fmla="*/ 9741 h 10000"/>
                  <a:gd name="connsiteX63" fmla="*/ 7905 w 10000"/>
                  <a:gd name="connsiteY63" fmla="*/ 9741 h 10000"/>
                  <a:gd name="connsiteX64" fmla="*/ 7905 w 10000"/>
                  <a:gd name="connsiteY64" fmla="*/ 9397 h 10000"/>
                  <a:gd name="connsiteX65" fmla="*/ 8338 w 10000"/>
                  <a:gd name="connsiteY65" fmla="*/ 8276 h 10000"/>
                  <a:gd name="connsiteX66" fmla="*/ 8607 w 10000"/>
                  <a:gd name="connsiteY66" fmla="*/ 7931 h 10000"/>
                  <a:gd name="connsiteX67" fmla="*/ 8947 w 10000"/>
                  <a:gd name="connsiteY67" fmla="*/ 7586 h 10000"/>
                  <a:gd name="connsiteX68" fmla="*/ 9474 w 10000"/>
                  <a:gd name="connsiteY68" fmla="*/ 7328 h 10000"/>
                  <a:gd name="connsiteX69" fmla="*/ 10000 w 10000"/>
                  <a:gd name="connsiteY69" fmla="*/ 7414 h 10000"/>
                  <a:gd name="connsiteX70" fmla="*/ 10000 w 10000"/>
                  <a:gd name="connsiteY70" fmla="*/ 1121 h 10000"/>
                  <a:gd name="connsiteX71" fmla="*/ 9649 w 10000"/>
                  <a:gd name="connsiteY71" fmla="*/ 1121 h 10000"/>
                  <a:gd name="connsiteX0" fmla="*/ 9649 w 10000"/>
                  <a:gd name="connsiteY0" fmla="*/ 1121 h 10000"/>
                  <a:gd name="connsiteX1" fmla="*/ 9391 w 10000"/>
                  <a:gd name="connsiteY1" fmla="*/ 1034 h 10000"/>
                  <a:gd name="connsiteX2" fmla="*/ 9216 w 10000"/>
                  <a:gd name="connsiteY2" fmla="*/ 603 h 10000"/>
                  <a:gd name="connsiteX3" fmla="*/ 9391 w 10000"/>
                  <a:gd name="connsiteY3" fmla="*/ 431 h 10000"/>
                  <a:gd name="connsiteX4" fmla="*/ 8947 w 10000"/>
                  <a:gd name="connsiteY4" fmla="*/ 172 h 10000"/>
                  <a:gd name="connsiteX5" fmla="*/ 8514 w 10000"/>
                  <a:gd name="connsiteY5" fmla="*/ 0 h 10000"/>
                  <a:gd name="connsiteX6" fmla="*/ 7905 w 10000"/>
                  <a:gd name="connsiteY6" fmla="*/ 345 h 10000"/>
                  <a:gd name="connsiteX7" fmla="*/ 7564 w 10000"/>
                  <a:gd name="connsiteY7" fmla="*/ 345 h 10000"/>
                  <a:gd name="connsiteX8" fmla="*/ 7472 w 10000"/>
                  <a:gd name="connsiteY8" fmla="*/ 776 h 10000"/>
                  <a:gd name="connsiteX9" fmla="*/ 7131 w 10000"/>
                  <a:gd name="connsiteY9" fmla="*/ 776 h 10000"/>
                  <a:gd name="connsiteX10" fmla="*/ 6522 w 10000"/>
                  <a:gd name="connsiteY10" fmla="*/ 1034 h 10000"/>
                  <a:gd name="connsiteX11" fmla="*/ 6347 w 10000"/>
                  <a:gd name="connsiteY11" fmla="*/ 1724 h 10000"/>
                  <a:gd name="connsiteX12" fmla="*/ 6429 w 10000"/>
                  <a:gd name="connsiteY12" fmla="*/ 2069 h 10000"/>
                  <a:gd name="connsiteX13" fmla="*/ 5913 w 10000"/>
                  <a:gd name="connsiteY13" fmla="*/ 1897 h 10000"/>
                  <a:gd name="connsiteX14" fmla="*/ 5470 w 10000"/>
                  <a:gd name="connsiteY14" fmla="*/ 2155 h 10000"/>
                  <a:gd name="connsiteX15" fmla="*/ 5212 w 10000"/>
                  <a:gd name="connsiteY15" fmla="*/ 1983 h 10000"/>
                  <a:gd name="connsiteX16" fmla="*/ 4954 w 10000"/>
                  <a:gd name="connsiteY16" fmla="*/ 2328 h 10000"/>
                  <a:gd name="connsiteX17" fmla="*/ 4603 w 10000"/>
                  <a:gd name="connsiteY17" fmla="*/ 2155 h 10000"/>
                  <a:gd name="connsiteX18" fmla="*/ 4252 w 10000"/>
                  <a:gd name="connsiteY18" fmla="*/ 2155 h 10000"/>
                  <a:gd name="connsiteX19" fmla="*/ 3994 w 10000"/>
                  <a:gd name="connsiteY19" fmla="*/ 2414 h 10000"/>
                  <a:gd name="connsiteX20" fmla="*/ 3643 w 10000"/>
                  <a:gd name="connsiteY20" fmla="*/ 2155 h 10000"/>
                  <a:gd name="connsiteX21" fmla="*/ 3034 w 10000"/>
                  <a:gd name="connsiteY21" fmla="*/ 2241 h 10000"/>
                  <a:gd name="connsiteX22" fmla="*/ 2085 w 10000"/>
                  <a:gd name="connsiteY22" fmla="*/ 2328 h 10000"/>
                  <a:gd name="connsiteX23" fmla="*/ 1476 w 10000"/>
                  <a:gd name="connsiteY23" fmla="*/ 2414 h 10000"/>
                  <a:gd name="connsiteX24" fmla="*/ 1042 w 10000"/>
                  <a:gd name="connsiteY24" fmla="*/ 2672 h 10000"/>
                  <a:gd name="connsiteX25" fmla="*/ 867 w 10000"/>
                  <a:gd name="connsiteY25" fmla="*/ 2931 h 10000"/>
                  <a:gd name="connsiteX26" fmla="*/ 516 w 10000"/>
                  <a:gd name="connsiteY26" fmla="*/ 2931 h 10000"/>
                  <a:gd name="connsiteX27" fmla="*/ 774 w 10000"/>
                  <a:gd name="connsiteY27" fmla="*/ 3276 h 10000"/>
                  <a:gd name="connsiteX28" fmla="*/ 341 w 10000"/>
                  <a:gd name="connsiteY28" fmla="*/ 5517 h 10000"/>
                  <a:gd name="connsiteX29" fmla="*/ 516 w 10000"/>
                  <a:gd name="connsiteY29" fmla="*/ 6293 h 10000"/>
                  <a:gd name="connsiteX30" fmla="*/ 165 w 10000"/>
                  <a:gd name="connsiteY30" fmla="*/ 6379 h 10000"/>
                  <a:gd name="connsiteX31" fmla="*/ 83 w 10000"/>
                  <a:gd name="connsiteY31" fmla="*/ 6810 h 10000"/>
                  <a:gd name="connsiteX32" fmla="*/ 0 w 10000"/>
                  <a:gd name="connsiteY32" fmla="*/ 7328 h 10000"/>
                  <a:gd name="connsiteX33" fmla="*/ 165 w 10000"/>
                  <a:gd name="connsiteY33" fmla="*/ 7241 h 10000"/>
                  <a:gd name="connsiteX34" fmla="*/ 516 w 10000"/>
                  <a:gd name="connsiteY34" fmla="*/ 7500 h 10000"/>
                  <a:gd name="connsiteX35" fmla="*/ 774 w 10000"/>
                  <a:gd name="connsiteY35" fmla="*/ 7759 h 10000"/>
                  <a:gd name="connsiteX36" fmla="*/ 1125 w 10000"/>
                  <a:gd name="connsiteY36" fmla="*/ 7500 h 10000"/>
                  <a:gd name="connsiteX37" fmla="*/ 1476 w 10000"/>
                  <a:gd name="connsiteY37" fmla="*/ 7586 h 10000"/>
                  <a:gd name="connsiteX38" fmla="*/ 1827 w 10000"/>
                  <a:gd name="connsiteY38" fmla="*/ 7586 h 10000"/>
                  <a:gd name="connsiteX39" fmla="*/ 2343 w 10000"/>
                  <a:gd name="connsiteY39" fmla="*/ 7500 h 10000"/>
                  <a:gd name="connsiteX40" fmla="*/ 2693 w 10000"/>
                  <a:gd name="connsiteY40" fmla="*/ 7672 h 10000"/>
                  <a:gd name="connsiteX41" fmla="*/ 2951 w 10000"/>
                  <a:gd name="connsiteY41" fmla="*/ 7414 h 10000"/>
                  <a:gd name="connsiteX42" fmla="*/ 3736 w 10000"/>
                  <a:gd name="connsiteY42" fmla="*/ 7155 h 10000"/>
                  <a:gd name="connsiteX43" fmla="*/ 4087 w 10000"/>
                  <a:gd name="connsiteY43" fmla="*/ 6638 h 10000"/>
                  <a:gd name="connsiteX44" fmla="*/ 4169 w 10000"/>
                  <a:gd name="connsiteY44" fmla="*/ 6638 h 10000"/>
                  <a:gd name="connsiteX45" fmla="*/ 4252 w 10000"/>
                  <a:gd name="connsiteY45" fmla="*/ 6552 h 10000"/>
                  <a:gd name="connsiteX46" fmla="*/ 4778 w 10000"/>
                  <a:gd name="connsiteY46" fmla="*/ 6466 h 10000"/>
                  <a:gd name="connsiteX47" fmla="*/ 5036 w 10000"/>
                  <a:gd name="connsiteY47" fmla="*/ 6207 h 10000"/>
                  <a:gd name="connsiteX48" fmla="*/ 5738 w 10000"/>
                  <a:gd name="connsiteY48" fmla="*/ 6466 h 10000"/>
                  <a:gd name="connsiteX49" fmla="*/ 6347 w 10000"/>
                  <a:gd name="connsiteY49" fmla="*/ 6466 h 10000"/>
                  <a:gd name="connsiteX50" fmla="*/ 6605 w 10000"/>
                  <a:gd name="connsiteY50" fmla="*/ 6983 h 10000"/>
                  <a:gd name="connsiteX51" fmla="*/ 7131 w 10000"/>
                  <a:gd name="connsiteY51" fmla="*/ 7155 h 10000"/>
                  <a:gd name="connsiteX52" fmla="*/ 7296 w 10000"/>
                  <a:gd name="connsiteY52" fmla="*/ 7500 h 10000"/>
                  <a:gd name="connsiteX53" fmla="*/ 7647 w 10000"/>
                  <a:gd name="connsiteY53" fmla="*/ 7845 h 10000"/>
                  <a:gd name="connsiteX54" fmla="*/ 7822 w 10000"/>
                  <a:gd name="connsiteY54" fmla="*/ 8190 h 10000"/>
                  <a:gd name="connsiteX55" fmla="*/ 7038 w 10000"/>
                  <a:gd name="connsiteY55" fmla="*/ 8362 h 10000"/>
                  <a:gd name="connsiteX56" fmla="*/ 6780 w 10000"/>
                  <a:gd name="connsiteY56" fmla="*/ 8621 h 10000"/>
                  <a:gd name="connsiteX57" fmla="*/ 6956 w 10000"/>
                  <a:gd name="connsiteY57" fmla="*/ 8879 h 10000"/>
                  <a:gd name="connsiteX58" fmla="*/ 6780 w 10000"/>
                  <a:gd name="connsiteY58" fmla="*/ 9569 h 10000"/>
                  <a:gd name="connsiteX59" fmla="*/ 6605 w 10000"/>
                  <a:gd name="connsiteY59" fmla="*/ 9828 h 10000"/>
                  <a:gd name="connsiteX60" fmla="*/ 6956 w 10000"/>
                  <a:gd name="connsiteY60" fmla="*/ 10000 h 10000"/>
                  <a:gd name="connsiteX61" fmla="*/ 7472 w 10000"/>
                  <a:gd name="connsiteY61" fmla="*/ 9741 h 10000"/>
                  <a:gd name="connsiteX62" fmla="*/ 7905 w 10000"/>
                  <a:gd name="connsiteY62" fmla="*/ 9741 h 10000"/>
                  <a:gd name="connsiteX63" fmla="*/ 7905 w 10000"/>
                  <a:gd name="connsiteY63" fmla="*/ 9397 h 10000"/>
                  <a:gd name="connsiteX64" fmla="*/ 8338 w 10000"/>
                  <a:gd name="connsiteY64" fmla="*/ 8276 h 10000"/>
                  <a:gd name="connsiteX65" fmla="*/ 8607 w 10000"/>
                  <a:gd name="connsiteY65" fmla="*/ 7931 h 10000"/>
                  <a:gd name="connsiteX66" fmla="*/ 8947 w 10000"/>
                  <a:gd name="connsiteY66" fmla="*/ 7586 h 10000"/>
                  <a:gd name="connsiteX67" fmla="*/ 9474 w 10000"/>
                  <a:gd name="connsiteY67" fmla="*/ 7328 h 10000"/>
                  <a:gd name="connsiteX68" fmla="*/ 10000 w 10000"/>
                  <a:gd name="connsiteY68" fmla="*/ 7414 h 10000"/>
                  <a:gd name="connsiteX69" fmla="*/ 10000 w 10000"/>
                  <a:gd name="connsiteY69" fmla="*/ 1121 h 10000"/>
                  <a:gd name="connsiteX70" fmla="*/ 9649 w 10000"/>
                  <a:gd name="connsiteY70" fmla="*/ 1121 h 10000"/>
                  <a:gd name="connsiteX0" fmla="*/ 9649 w 10000"/>
                  <a:gd name="connsiteY0" fmla="*/ 1121 h 10000"/>
                  <a:gd name="connsiteX1" fmla="*/ 9391 w 10000"/>
                  <a:gd name="connsiteY1" fmla="*/ 1034 h 10000"/>
                  <a:gd name="connsiteX2" fmla="*/ 9216 w 10000"/>
                  <a:gd name="connsiteY2" fmla="*/ 603 h 10000"/>
                  <a:gd name="connsiteX3" fmla="*/ 9391 w 10000"/>
                  <a:gd name="connsiteY3" fmla="*/ 431 h 10000"/>
                  <a:gd name="connsiteX4" fmla="*/ 8947 w 10000"/>
                  <a:gd name="connsiteY4" fmla="*/ 172 h 10000"/>
                  <a:gd name="connsiteX5" fmla="*/ 8514 w 10000"/>
                  <a:gd name="connsiteY5" fmla="*/ 0 h 10000"/>
                  <a:gd name="connsiteX6" fmla="*/ 7905 w 10000"/>
                  <a:gd name="connsiteY6" fmla="*/ 345 h 10000"/>
                  <a:gd name="connsiteX7" fmla="*/ 7564 w 10000"/>
                  <a:gd name="connsiteY7" fmla="*/ 345 h 10000"/>
                  <a:gd name="connsiteX8" fmla="*/ 7472 w 10000"/>
                  <a:gd name="connsiteY8" fmla="*/ 776 h 10000"/>
                  <a:gd name="connsiteX9" fmla="*/ 7131 w 10000"/>
                  <a:gd name="connsiteY9" fmla="*/ 776 h 10000"/>
                  <a:gd name="connsiteX10" fmla="*/ 6522 w 10000"/>
                  <a:gd name="connsiteY10" fmla="*/ 1034 h 10000"/>
                  <a:gd name="connsiteX11" fmla="*/ 6347 w 10000"/>
                  <a:gd name="connsiteY11" fmla="*/ 1724 h 10000"/>
                  <a:gd name="connsiteX12" fmla="*/ 6429 w 10000"/>
                  <a:gd name="connsiteY12" fmla="*/ 2069 h 10000"/>
                  <a:gd name="connsiteX13" fmla="*/ 5913 w 10000"/>
                  <a:gd name="connsiteY13" fmla="*/ 1897 h 10000"/>
                  <a:gd name="connsiteX14" fmla="*/ 5470 w 10000"/>
                  <a:gd name="connsiteY14" fmla="*/ 2155 h 10000"/>
                  <a:gd name="connsiteX15" fmla="*/ 5212 w 10000"/>
                  <a:gd name="connsiteY15" fmla="*/ 1983 h 10000"/>
                  <a:gd name="connsiteX16" fmla="*/ 4954 w 10000"/>
                  <a:gd name="connsiteY16" fmla="*/ 2328 h 10000"/>
                  <a:gd name="connsiteX17" fmla="*/ 4603 w 10000"/>
                  <a:gd name="connsiteY17" fmla="*/ 2155 h 10000"/>
                  <a:gd name="connsiteX18" fmla="*/ 4252 w 10000"/>
                  <a:gd name="connsiteY18" fmla="*/ 2155 h 10000"/>
                  <a:gd name="connsiteX19" fmla="*/ 3994 w 10000"/>
                  <a:gd name="connsiteY19" fmla="*/ 2414 h 10000"/>
                  <a:gd name="connsiteX20" fmla="*/ 3643 w 10000"/>
                  <a:gd name="connsiteY20" fmla="*/ 2155 h 10000"/>
                  <a:gd name="connsiteX21" fmla="*/ 3034 w 10000"/>
                  <a:gd name="connsiteY21" fmla="*/ 2241 h 10000"/>
                  <a:gd name="connsiteX22" fmla="*/ 2085 w 10000"/>
                  <a:gd name="connsiteY22" fmla="*/ 2328 h 10000"/>
                  <a:gd name="connsiteX23" fmla="*/ 1476 w 10000"/>
                  <a:gd name="connsiteY23" fmla="*/ 2414 h 10000"/>
                  <a:gd name="connsiteX24" fmla="*/ 1042 w 10000"/>
                  <a:gd name="connsiteY24" fmla="*/ 2672 h 10000"/>
                  <a:gd name="connsiteX25" fmla="*/ 867 w 10000"/>
                  <a:gd name="connsiteY25" fmla="*/ 2931 h 10000"/>
                  <a:gd name="connsiteX26" fmla="*/ 516 w 10000"/>
                  <a:gd name="connsiteY26" fmla="*/ 2931 h 10000"/>
                  <a:gd name="connsiteX27" fmla="*/ 341 w 10000"/>
                  <a:gd name="connsiteY27" fmla="*/ 5517 h 10000"/>
                  <a:gd name="connsiteX28" fmla="*/ 516 w 10000"/>
                  <a:gd name="connsiteY28" fmla="*/ 6293 h 10000"/>
                  <a:gd name="connsiteX29" fmla="*/ 165 w 10000"/>
                  <a:gd name="connsiteY29" fmla="*/ 6379 h 10000"/>
                  <a:gd name="connsiteX30" fmla="*/ 83 w 10000"/>
                  <a:gd name="connsiteY30" fmla="*/ 6810 h 10000"/>
                  <a:gd name="connsiteX31" fmla="*/ 0 w 10000"/>
                  <a:gd name="connsiteY31" fmla="*/ 7328 h 10000"/>
                  <a:gd name="connsiteX32" fmla="*/ 165 w 10000"/>
                  <a:gd name="connsiteY32" fmla="*/ 7241 h 10000"/>
                  <a:gd name="connsiteX33" fmla="*/ 516 w 10000"/>
                  <a:gd name="connsiteY33" fmla="*/ 7500 h 10000"/>
                  <a:gd name="connsiteX34" fmla="*/ 774 w 10000"/>
                  <a:gd name="connsiteY34" fmla="*/ 7759 h 10000"/>
                  <a:gd name="connsiteX35" fmla="*/ 1125 w 10000"/>
                  <a:gd name="connsiteY35" fmla="*/ 7500 h 10000"/>
                  <a:gd name="connsiteX36" fmla="*/ 1476 w 10000"/>
                  <a:gd name="connsiteY36" fmla="*/ 7586 h 10000"/>
                  <a:gd name="connsiteX37" fmla="*/ 1827 w 10000"/>
                  <a:gd name="connsiteY37" fmla="*/ 7586 h 10000"/>
                  <a:gd name="connsiteX38" fmla="*/ 2343 w 10000"/>
                  <a:gd name="connsiteY38" fmla="*/ 7500 h 10000"/>
                  <a:gd name="connsiteX39" fmla="*/ 2693 w 10000"/>
                  <a:gd name="connsiteY39" fmla="*/ 7672 h 10000"/>
                  <a:gd name="connsiteX40" fmla="*/ 2951 w 10000"/>
                  <a:gd name="connsiteY40" fmla="*/ 7414 h 10000"/>
                  <a:gd name="connsiteX41" fmla="*/ 3736 w 10000"/>
                  <a:gd name="connsiteY41" fmla="*/ 7155 h 10000"/>
                  <a:gd name="connsiteX42" fmla="*/ 4087 w 10000"/>
                  <a:gd name="connsiteY42" fmla="*/ 6638 h 10000"/>
                  <a:gd name="connsiteX43" fmla="*/ 4169 w 10000"/>
                  <a:gd name="connsiteY43" fmla="*/ 6638 h 10000"/>
                  <a:gd name="connsiteX44" fmla="*/ 4252 w 10000"/>
                  <a:gd name="connsiteY44" fmla="*/ 6552 h 10000"/>
                  <a:gd name="connsiteX45" fmla="*/ 4778 w 10000"/>
                  <a:gd name="connsiteY45" fmla="*/ 6466 h 10000"/>
                  <a:gd name="connsiteX46" fmla="*/ 5036 w 10000"/>
                  <a:gd name="connsiteY46" fmla="*/ 6207 h 10000"/>
                  <a:gd name="connsiteX47" fmla="*/ 5738 w 10000"/>
                  <a:gd name="connsiteY47" fmla="*/ 6466 h 10000"/>
                  <a:gd name="connsiteX48" fmla="*/ 6347 w 10000"/>
                  <a:gd name="connsiteY48" fmla="*/ 6466 h 10000"/>
                  <a:gd name="connsiteX49" fmla="*/ 6605 w 10000"/>
                  <a:gd name="connsiteY49" fmla="*/ 6983 h 10000"/>
                  <a:gd name="connsiteX50" fmla="*/ 7131 w 10000"/>
                  <a:gd name="connsiteY50" fmla="*/ 7155 h 10000"/>
                  <a:gd name="connsiteX51" fmla="*/ 7296 w 10000"/>
                  <a:gd name="connsiteY51" fmla="*/ 7500 h 10000"/>
                  <a:gd name="connsiteX52" fmla="*/ 7647 w 10000"/>
                  <a:gd name="connsiteY52" fmla="*/ 7845 h 10000"/>
                  <a:gd name="connsiteX53" fmla="*/ 7822 w 10000"/>
                  <a:gd name="connsiteY53" fmla="*/ 8190 h 10000"/>
                  <a:gd name="connsiteX54" fmla="*/ 7038 w 10000"/>
                  <a:gd name="connsiteY54" fmla="*/ 8362 h 10000"/>
                  <a:gd name="connsiteX55" fmla="*/ 6780 w 10000"/>
                  <a:gd name="connsiteY55" fmla="*/ 8621 h 10000"/>
                  <a:gd name="connsiteX56" fmla="*/ 6956 w 10000"/>
                  <a:gd name="connsiteY56" fmla="*/ 8879 h 10000"/>
                  <a:gd name="connsiteX57" fmla="*/ 6780 w 10000"/>
                  <a:gd name="connsiteY57" fmla="*/ 9569 h 10000"/>
                  <a:gd name="connsiteX58" fmla="*/ 6605 w 10000"/>
                  <a:gd name="connsiteY58" fmla="*/ 9828 h 10000"/>
                  <a:gd name="connsiteX59" fmla="*/ 6956 w 10000"/>
                  <a:gd name="connsiteY59" fmla="*/ 10000 h 10000"/>
                  <a:gd name="connsiteX60" fmla="*/ 7472 w 10000"/>
                  <a:gd name="connsiteY60" fmla="*/ 9741 h 10000"/>
                  <a:gd name="connsiteX61" fmla="*/ 7905 w 10000"/>
                  <a:gd name="connsiteY61" fmla="*/ 9741 h 10000"/>
                  <a:gd name="connsiteX62" fmla="*/ 7905 w 10000"/>
                  <a:gd name="connsiteY62" fmla="*/ 9397 h 10000"/>
                  <a:gd name="connsiteX63" fmla="*/ 8338 w 10000"/>
                  <a:gd name="connsiteY63" fmla="*/ 8276 h 10000"/>
                  <a:gd name="connsiteX64" fmla="*/ 8607 w 10000"/>
                  <a:gd name="connsiteY64" fmla="*/ 7931 h 10000"/>
                  <a:gd name="connsiteX65" fmla="*/ 8947 w 10000"/>
                  <a:gd name="connsiteY65" fmla="*/ 7586 h 10000"/>
                  <a:gd name="connsiteX66" fmla="*/ 9474 w 10000"/>
                  <a:gd name="connsiteY66" fmla="*/ 7328 h 10000"/>
                  <a:gd name="connsiteX67" fmla="*/ 10000 w 10000"/>
                  <a:gd name="connsiteY67" fmla="*/ 7414 h 10000"/>
                  <a:gd name="connsiteX68" fmla="*/ 10000 w 10000"/>
                  <a:gd name="connsiteY68" fmla="*/ 1121 h 10000"/>
                  <a:gd name="connsiteX69" fmla="*/ 9649 w 10000"/>
                  <a:gd name="connsiteY69" fmla="*/ 1121 h 10000"/>
                  <a:gd name="connsiteX0" fmla="*/ 9649 w 10000"/>
                  <a:gd name="connsiteY0" fmla="*/ 1121 h 10000"/>
                  <a:gd name="connsiteX1" fmla="*/ 9391 w 10000"/>
                  <a:gd name="connsiteY1" fmla="*/ 1034 h 10000"/>
                  <a:gd name="connsiteX2" fmla="*/ 9216 w 10000"/>
                  <a:gd name="connsiteY2" fmla="*/ 603 h 10000"/>
                  <a:gd name="connsiteX3" fmla="*/ 9391 w 10000"/>
                  <a:gd name="connsiteY3" fmla="*/ 431 h 10000"/>
                  <a:gd name="connsiteX4" fmla="*/ 8947 w 10000"/>
                  <a:gd name="connsiteY4" fmla="*/ 172 h 10000"/>
                  <a:gd name="connsiteX5" fmla="*/ 8514 w 10000"/>
                  <a:gd name="connsiteY5" fmla="*/ 0 h 10000"/>
                  <a:gd name="connsiteX6" fmla="*/ 7905 w 10000"/>
                  <a:gd name="connsiteY6" fmla="*/ 345 h 10000"/>
                  <a:gd name="connsiteX7" fmla="*/ 7564 w 10000"/>
                  <a:gd name="connsiteY7" fmla="*/ 345 h 10000"/>
                  <a:gd name="connsiteX8" fmla="*/ 7472 w 10000"/>
                  <a:gd name="connsiteY8" fmla="*/ 776 h 10000"/>
                  <a:gd name="connsiteX9" fmla="*/ 7131 w 10000"/>
                  <a:gd name="connsiteY9" fmla="*/ 776 h 10000"/>
                  <a:gd name="connsiteX10" fmla="*/ 6522 w 10000"/>
                  <a:gd name="connsiteY10" fmla="*/ 1034 h 10000"/>
                  <a:gd name="connsiteX11" fmla="*/ 6347 w 10000"/>
                  <a:gd name="connsiteY11" fmla="*/ 1724 h 10000"/>
                  <a:gd name="connsiteX12" fmla="*/ 6429 w 10000"/>
                  <a:gd name="connsiteY12" fmla="*/ 2069 h 10000"/>
                  <a:gd name="connsiteX13" fmla="*/ 5913 w 10000"/>
                  <a:gd name="connsiteY13" fmla="*/ 1897 h 10000"/>
                  <a:gd name="connsiteX14" fmla="*/ 5470 w 10000"/>
                  <a:gd name="connsiteY14" fmla="*/ 2155 h 10000"/>
                  <a:gd name="connsiteX15" fmla="*/ 5212 w 10000"/>
                  <a:gd name="connsiteY15" fmla="*/ 1983 h 10000"/>
                  <a:gd name="connsiteX16" fmla="*/ 4954 w 10000"/>
                  <a:gd name="connsiteY16" fmla="*/ 2328 h 10000"/>
                  <a:gd name="connsiteX17" fmla="*/ 4603 w 10000"/>
                  <a:gd name="connsiteY17" fmla="*/ 2155 h 10000"/>
                  <a:gd name="connsiteX18" fmla="*/ 4252 w 10000"/>
                  <a:gd name="connsiteY18" fmla="*/ 2155 h 10000"/>
                  <a:gd name="connsiteX19" fmla="*/ 3994 w 10000"/>
                  <a:gd name="connsiteY19" fmla="*/ 2414 h 10000"/>
                  <a:gd name="connsiteX20" fmla="*/ 3643 w 10000"/>
                  <a:gd name="connsiteY20" fmla="*/ 2155 h 10000"/>
                  <a:gd name="connsiteX21" fmla="*/ 3034 w 10000"/>
                  <a:gd name="connsiteY21" fmla="*/ 2241 h 10000"/>
                  <a:gd name="connsiteX22" fmla="*/ 2085 w 10000"/>
                  <a:gd name="connsiteY22" fmla="*/ 2328 h 10000"/>
                  <a:gd name="connsiteX23" fmla="*/ 1476 w 10000"/>
                  <a:gd name="connsiteY23" fmla="*/ 2414 h 10000"/>
                  <a:gd name="connsiteX24" fmla="*/ 1042 w 10000"/>
                  <a:gd name="connsiteY24" fmla="*/ 2672 h 10000"/>
                  <a:gd name="connsiteX25" fmla="*/ 867 w 10000"/>
                  <a:gd name="connsiteY25" fmla="*/ 2931 h 10000"/>
                  <a:gd name="connsiteX26" fmla="*/ 341 w 10000"/>
                  <a:gd name="connsiteY26" fmla="*/ 5517 h 10000"/>
                  <a:gd name="connsiteX27" fmla="*/ 516 w 10000"/>
                  <a:gd name="connsiteY27" fmla="*/ 6293 h 10000"/>
                  <a:gd name="connsiteX28" fmla="*/ 165 w 10000"/>
                  <a:gd name="connsiteY28" fmla="*/ 6379 h 10000"/>
                  <a:gd name="connsiteX29" fmla="*/ 83 w 10000"/>
                  <a:gd name="connsiteY29" fmla="*/ 6810 h 10000"/>
                  <a:gd name="connsiteX30" fmla="*/ 0 w 10000"/>
                  <a:gd name="connsiteY30" fmla="*/ 7328 h 10000"/>
                  <a:gd name="connsiteX31" fmla="*/ 165 w 10000"/>
                  <a:gd name="connsiteY31" fmla="*/ 7241 h 10000"/>
                  <a:gd name="connsiteX32" fmla="*/ 516 w 10000"/>
                  <a:gd name="connsiteY32" fmla="*/ 7500 h 10000"/>
                  <a:gd name="connsiteX33" fmla="*/ 774 w 10000"/>
                  <a:gd name="connsiteY33" fmla="*/ 7759 h 10000"/>
                  <a:gd name="connsiteX34" fmla="*/ 1125 w 10000"/>
                  <a:gd name="connsiteY34" fmla="*/ 7500 h 10000"/>
                  <a:gd name="connsiteX35" fmla="*/ 1476 w 10000"/>
                  <a:gd name="connsiteY35" fmla="*/ 7586 h 10000"/>
                  <a:gd name="connsiteX36" fmla="*/ 1827 w 10000"/>
                  <a:gd name="connsiteY36" fmla="*/ 7586 h 10000"/>
                  <a:gd name="connsiteX37" fmla="*/ 2343 w 10000"/>
                  <a:gd name="connsiteY37" fmla="*/ 7500 h 10000"/>
                  <a:gd name="connsiteX38" fmla="*/ 2693 w 10000"/>
                  <a:gd name="connsiteY38" fmla="*/ 7672 h 10000"/>
                  <a:gd name="connsiteX39" fmla="*/ 2951 w 10000"/>
                  <a:gd name="connsiteY39" fmla="*/ 7414 h 10000"/>
                  <a:gd name="connsiteX40" fmla="*/ 3736 w 10000"/>
                  <a:gd name="connsiteY40" fmla="*/ 7155 h 10000"/>
                  <a:gd name="connsiteX41" fmla="*/ 4087 w 10000"/>
                  <a:gd name="connsiteY41" fmla="*/ 6638 h 10000"/>
                  <a:gd name="connsiteX42" fmla="*/ 4169 w 10000"/>
                  <a:gd name="connsiteY42" fmla="*/ 6638 h 10000"/>
                  <a:gd name="connsiteX43" fmla="*/ 4252 w 10000"/>
                  <a:gd name="connsiteY43" fmla="*/ 6552 h 10000"/>
                  <a:gd name="connsiteX44" fmla="*/ 4778 w 10000"/>
                  <a:gd name="connsiteY44" fmla="*/ 6466 h 10000"/>
                  <a:gd name="connsiteX45" fmla="*/ 5036 w 10000"/>
                  <a:gd name="connsiteY45" fmla="*/ 6207 h 10000"/>
                  <a:gd name="connsiteX46" fmla="*/ 5738 w 10000"/>
                  <a:gd name="connsiteY46" fmla="*/ 6466 h 10000"/>
                  <a:gd name="connsiteX47" fmla="*/ 6347 w 10000"/>
                  <a:gd name="connsiteY47" fmla="*/ 6466 h 10000"/>
                  <a:gd name="connsiteX48" fmla="*/ 6605 w 10000"/>
                  <a:gd name="connsiteY48" fmla="*/ 6983 h 10000"/>
                  <a:gd name="connsiteX49" fmla="*/ 7131 w 10000"/>
                  <a:gd name="connsiteY49" fmla="*/ 7155 h 10000"/>
                  <a:gd name="connsiteX50" fmla="*/ 7296 w 10000"/>
                  <a:gd name="connsiteY50" fmla="*/ 7500 h 10000"/>
                  <a:gd name="connsiteX51" fmla="*/ 7647 w 10000"/>
                  <a:gd name="connsiteY51" fmla="*/ 7845 h 10000"/>
                  <a:gd name="connsiteX52" fmla="*/ 7822 w 10000"/>
                  <a:gd name="connsiteY52" fmla="*/ 8190 h 10000"/>
                  <a:gd name="connsiteX53" fmla="*/ 7038 w 10000"/>
                  <a:gd name="connsiteY53" fmla="*/ 8362 h 10000"/>
                  <a:gd name="connsiteX54" fmla="*/ 6780 w 10000"/>
                  <a:gd name="connsiteY54" fmla="*/ 8621 h 10000"/>
                  <a:gd name="connsiteX55" fmla="*/ 6956 w 10000"/>
                  <a:gd name="connsiteY55" fmla="*/ 8879 h 10000"/>
                  <a:gd name="connsiteX56" fmla="*/ 6780 w 10000"/>
                  <a:gd name="connsiteY56" fmla="*/ 9569 h 10000"/>
                  <a:gd name="connsiteX57" fmla="*/ 6605 w 10000"/>
                  <a:gd name="connsiteY57" fmla="*/ 9828 h 10000"/>
                  <a:gd name="connsiteX58" fmla="*/ 6956 w 10000"/>
                  <a:gd name="connsiteY58" fmla="*/ 10000 h 10000"/>
                  <a:gd name="connsiteX59" fmla="*/ 7472 w 10000"/>
                  <a:gd name="connsiteY59" fmla="*/ 9741 h 10000"/>
                  <a:gd name="connsiteX60" fmla="*/ 7905 w 10000"/>
                  <a:gd name="connsiteY60" fmla="*/ 9741 h 10000"/>
                  <a:gd name="connsiteX61" fmla="*/ 7905 w 10000"/>
                  <a:gd name="connsiteY61" fmla="*/ 9397 h 10000"/>
                  <a:gd name="connsiteX62" fmla="*/ 8338 w 10000"/>
                  <a:gd name="connsiteY62" fmla="*/ 8276 h 10000"/>
                  <a:gd name="connsiteX63" fmla="*/ 8607 w 10000"/>
                  <a:gd name="connsiteY63" fmla="*/ 7931 h 10000"/>
                  <a:gd name="connsiteX64" fmla="*/ 8947 w 10000"/>
                  <a:gd name="connsiteY64" fmla="*/ 7586 h 10000"/>
                  <a:gd name="connsiteX65" fmla="*/ 9474 w 10000"/>
                  <a:gd name="connsiteY65" fmla="*/ 7328 h 10000"/>
                  <a:gd name="connsiteX66" fmla="*/ 10000 w 10000"/>
                  <a:gd name="connsiteY66" fmla="*/ 7414 h 10000"/>
                  <a:gd name="connsiteX67" fmla="*/ 10000 w 10000"/>
                  <a:gd name="connsiteY67" fmla="*/ 1121 h 10000"/>
                  <a:gd name="connsiteX68" fmla="*/ 9649 w 10000"/>
                  <a:gd name="connsiteY68" fmla="*/ 1121 h 10000"/>
                  <a:gd name="connsiteX0" fmla="*/ 9649 w 10000"/>
                  <a:gd name="connsiteY0" fmla="*/ 1121 h 10000"/>
                  <a:gd name="connsiteX1" fmla="*/ 9391 w 10000"/>
                  <a:gd name="connsiteY1" fmla="*/ 1034 h 10000"/>
                  <a:gd name="connsiteX2" fmla="*/ 9216 w 10000"/>
                  <a:gd name="connsiteY2" fmla="*/ 603 h 10000"/>
                  <a:gd name="connsiteX3" fmla="*/ 9391 w 10000"/>
                  <a:gd name="connsiteY3" fmla="*/ 431 h 10000"/>
                  <a:gd name="connsiteX4" fmla="*/ 8947 w 10000"/>
                  <a:gd name="connsiteY4" fmla="*/ 172 h 10000"/>
                  <a:gd name="connsiteX5" fmla="*/ 8514 w 10000"/>
                  <a:gd name="connsiteY5" fmla="*/ 0 h 10000"/>
                  <a:gd name="connsiteX6" fmla="*/ 7905 w 10000"/>
                  <a:gd name="connsiteY6" fmla="*/ 345 h 10000"/>
                  <a:gd name="connsiteX7" fmla="*/ 7564 w 10000"/>
                  <a:gd name="connsiteY7" fmla="*/ 345 h 10000"/>
                  <a:gd name="connsiteX8" fmla="*/ 7472 w 10000"/>
                  <a:gd name="connsiteY8" fmla="*/ 776 h 10000"/>
                  <a:gd name="connsiteX9" fmla="*/ 7131 w 10000"/>
                  <a:gd name="connsiteY9" fmla="*/ 776 h 10000"/>
                  <a:gd name="connsiteX10" fmla="*/ 6522 w 10000"/>
                  <a:gd name="connsiteY10" fmla="*/ 1034 h 10000"/>
                  <a:gd name="connsiteX11" fmla="*/ 6347 w 10000"/>
                  <a:gd name="connsiteY11" fmla="*/ 1724 h 10000"/>
                  <a:gd name="connsiteX12" fmla="*/ 6429 w 10000"/>
                  <a:gd name="connsiteY12" fmla="*/ 2069 h 10000"/>
                  <a:gd name="connsiteX13" fmla="*/ 5913 w 10000"/>
                  <a:gd name="connsiteY13" fmla="*/ 1897 h 10000"/>
                  <a:gd name="connsiteX14" fmla="*/ 5470 w 10000"/>
                  <a:gd name="connsiteY14" fmla="*/ 2155 h 10000"/>
                  <a:gd name="connsiteX15" fmla="*/ 5212 w 10000"/>
                  <a:gd name="connsiteY15" fmla="*/ 1983 h 10000"/>
                  <a:gd name="connsiteX16" fmla="*/ 4954 w 10000"/>
                  <a:gd name="connsiteY16" fmla="*/ 2328 h 10000"/>
                  <a:gd name="connsiteX17" fmla="*/ 4603 w 10000"/>
                  <a:gd name="connsiteY17" fmla="*/ 2155 h 10000"/>
                  <a:gd name="connsiteX18" fmla="*/ 4252 w 10000"/>
                  <a:gd name="connsiteY18" fmla="*/ 2155 h 10000"/>
                  <a:gd name="connsiteX19" fmla="*/ 3994 w 10000"/>
                  <a:gd name="connsiteY19" fmla="*/ 2414 h 10000"/>
                  <a:gd name="connsiteX20" fmla="*/ 3643 w 10000"/>
                  <a:gd name="connsiteY20" fmla="*/ 2155 h 10000"/>
                  <a:gd name="connsiteX21" fmla="*/ 3034 w 10000"/>
                  <a:gd name="connsiteY21" fmla="*/ 2241 h 10000"/>
                  <a:gd name="connsiteX22" fmla="*/ 2085 w 10000"/>
                  <a:gd name="connsiteY22" fmla="*/ 2328 h 10000"/>
                  <a:gd name="connsiteX23" fmla="*/ 1476 w 10000"/>
                  <a:gd name="connsiteY23" fmla="*/ 2414 h 10000"/>
                  <a:gd name="connsiteX24" fmla="*/ 1042 w 10000"/>
                  <a:gd name="connsiteY24" fmla="*/ 2672 h 10000"/>
                  <a:gd name="connsiteX25" fmla="*/ 341 w 10000"/>
                  <a:gd name="connsiteY25" fmla="*/ 5517 h 10000"/>
                  <a:gd name="connsiteX26" fmla="*/ 516 w 10000"/>
                  <a:gd name="connsiteY26" fmla="*/ 6293 h 10000"/>
                  <a:gd name="connsiteX27" fmla="*/ 165 w 10000"/>
                  <a:gd name="connsiteY27" fmla="*/ 6379 h 10000"/>
                  <a:gd name="connsiteX28" fmla="*/ 83 w 10000"/>
                  <a:gd name="connsiteY28" fmla="*/ 6810 h 10000"/>
                  <a:gd name="connsiteX29" fmla="*/ 0 w 10000"/>
                  <a:gd name="connsiteY29" fmla="*/ 7328 h 10000"/>
                  <a:gd name="connsiteX30" fmla="*/ 165 w 10000"/>
                  <a:gd name="connsiteY30" fmla="*/ 7241 h 10000"/>
                  <a:gd name="connsiteX31" fmla="*/ 516 w 10000"/>
                  <a:gd name="connsiteY31" fmla="*/ 7500 h 10000"/>
                  <a:gd name="connsiteX32" fmla="*/ 774 w 10000"/>
                  <a:gd name="connsiteY32" fmla="*/ 7759 h 10000"/>
                  <a:gd name="connsiteX33" fmla="*/ 1125 w 10000"/>
                  <a:gd name="connsiteY33" fmla="*/ 7500 h 10000"/>
                  <a:gd name="connsiteX34" fmla="*/ 1476 w 10000"/>
                  <a:gd name="connsiteY34" fmla="*/ 7586 h 10000"/>
                  <a:gd name="connsiteX35" fmla="*/ 1827 w 10000"/>
                  <a:gd name="connsiteY35" fmla="*/ 7586 h 10000"/>
                  <a:gd name="connsiteX36" fmla="*/ 2343 w 10000"/>
                  <a:gd name="connsiteY36" fmla="*/ 7500 h 10000"/>
                  <a:gd name="connsiteX37" fmla="*/ 2693 w 10000"/>
                  <a:gd name="connsiteY37" fmla="*/ 7672 h 10000"/>
                  <a:gd name="connsiteX38" fmla="*/ 2951 w 10000"/>
                  <a:gd name="connsiteY38" fmla="*/ 7414 h 10000"/>
                  <a:gd name="connsiteX39" fmla="*/ 3736 w 10000"/>
                  <a:gd name="connsiteY39" fmla="*/ 7155 h 10000"/>
                  <a:gd name="connsiteX40" fmla="*/ 4087 w 10000"/>
                  <a:gd name="connsiteY40" fmla="*/ 6638 h 10000"/>
                  <a:gd name="connsiteX41" fmla="*/ 4169 w 10000"/>
                  <a:gd name="connsiteY41" fmla="*/ 6638 h 10000"/>
                  <a:gd name="connsiteX42" fmla="*/ 4252 w 10000"/>
                  <a:gd name="connsiteY42" fmla="*/ 6552 h 10000"/>
                  <a:gd name="connsiteX43" fmla="*/ 4778 w 10000"/>
                  <a:gd name="connsiteY43" fmla="*/ 6466 h 10000"/>
                  <a:gd name="connsiteX44" fmla="*/ 5036 w 10000"/>
                  <a:gd name="connsiteY44" fmla="*/ 6207 h 10000"/>
                  <a:gd name="connsiteX45" fmla="*/ 5738 w 10000"/>
                  <a:gd name="connsiteY45" fmla="*/ 6466 h 10000"/>
                  <a:gd name="connsiteX46" fmla="*/ 6347 w 10000"/>
                  <a:gd name="connsiteY46" fmla="*/ 6466 h 10000"/>
                  <a:gd name="connsiteX47" fmla="*/ 6605 w 10000"/>
                  <a:gd name="connsiteY47" fmla="*/ 6983 h 10000"/>
                  <a:gd name="connsiteX48" fmla="*/ 7131 w 10000"/>
                  <a:gd name="connsiteY48" fmla="*/ 7155 h 10000"/>
                  <a:gd name="connsiteX49" fmla="*/ 7296 w 10000"/>
                  <a:gd name="connsiteY49" fmla="*/ 7500 h 10000"/>
                  <a:gd name="connsiteX50" fmla="*/ 7647 w 10000"/>
                  <a:gd name="connsiteY50" fmla="*/ 7845 h 10000"/>
                  <a:gd name="connsiteX51" fmla="*/ 7822 w 10000"/>
                  <a:gd name="connsiteY51" fmla="*/ 8190 h 10000"/>
                  <a:gd name="connsiteX52" fmla="*/ 7038 w 10000"/>
                  <a:gd name="connsiteY52" fmla="*/ 8362 h 10000"/>
                  <a:gd name="connsiteX53" fmla="*/ 6780 w 10000"/>
                  <a:gd name="connsiteY53" fmla="*/ 8621 h 10000"/>
                  <a:gd name="connsiteX54" fmla="*/ 6956 w 10000"/>
                  <a:gd name="connsiteY54" fmla="*/ 8879 h 10000"/>
                  <a:gd name="connsiteX55" fmla="*/ 6780 w 10000"/>
                  <a:gd name="connsiteY55" fmla="*/ 9569 h 10000"/>
                  <a:gd name="connsiteX56" fmla="*/ 6605 w 10000"/>
                  <a:gd name="connsiteY56" fmla="*/ 9828 h 10000"/>
                  <a:gd name="connsiteX57" fmla="*/ 6956 w 10000"/>
                  <a:gd name="connsiteY57" fmla="*/ 10000 h 10000"/>
                  <a:gd name="connsiteX58" fmla="*/ 7472 w 10000"/>
                  <a:gd name="connsiteY58" fmla="*/ 9741 h 10000"/>
                  <a:gd name="connsiteX59" fmla="*/ 7905 w 10000"/>
                  <a:gd name="connsiteY59" fmla="*/ 9741 h 10000"/>
                  <a:gd name="connsiteX60" fmla="*/ 7905 w 10000"/>
                  <a:gd name="connsiteY60" fmla="*/ 9397 h 10000"/>
                  <a:gd name="connsiteX61" fmla="*/ 8338 w 10000"/>
                  <a:gd name="connsiteY61" fmla="*/ 8276 h 10000"/>
                  <a:gd name="connsiteX62" fmla="*/ 8607 w 10000"/>
                  <a:gd name="connsiteY62" fmla="*/ 7931 h 10000"/>
                  <a:gd name="connsiteX63" fmla="*/ 8947 w 10000"/>
                  <a:gd name="connsiteY63" fmla="*/ 7586 h 10000"/>
                  <a:gd name="connsiteX64" fmla="*/ 9474 w 10000"/>
                  <a:gd name="connsiteY64" fmla="*/ 7328 h 10000"/>
                  <a:gd name="connsiteX65" fmla="*/ 10000 w 10000"/>
                  <a:gd name="connsiteY65" fmla="*/ 7414 h 10000"/>
                  <a:gd name="connsiteX66" fmla="*/ 10000 w 10000"/>
                  <a:gd name="connsiteY66" fmla="*/ 1121 h 10000"/>
                  <a:gd name="connsiteX67" fmla="*/ 9649 w 10000"/>
                  <a:gd name="connsiteY67" fmla="*/ 1121 h 10000"/>
                  <a:gd name="connsiteX0" fmla="*/ 1042 w 10000"/>
                  <a:gd name="connsiteY0" fmla="*/ 2672 h 10000"/>
                  <a:gd name="connsiteX1" fmla="*/ 341 w 10000"/>
                  <a:gd name="connsiteY1" fmla="*/ 5517 h 10000"/>
                  <a:gd name="connsiteX2" fmla="*/ 516 w 10000"/>
                  <a:gd name="connsiteY2" fmla="*/ 6293 h 10000"/>
                  <a:gd name="connsiteX3" fmla="*/ 165 w 10000"/>
                  <a:gd name="connsiteY3" fmla="*/ 6379 h 10000"/>
                  <a:gd name="connsiteX4" fmla="*/ 83 w 10000"/>
                  <a:gd name="connsiteY4" fmla="*/ 6810 h 10000"/>
                  <a:gd name="connsiteX5" fmla="*/ 0 w 10000"/>
                  <a:gd name="connsiteY5" fmla="*/ 7328 h 10000"/>
                  <a:gd name="connsiteX6" fmla="*/ 165 w 10000"/>
                  <a:gd name="connsiteY6" fmla="*/ 7241 h 10000"/>
                  <a:gd name="connsiteX7" fmla="*/ 516 w 10000"/>
                  <a:gd name="connsiteY7" fmla="*/ 7500 h 10000"/>
                  <a:gd name="connsiteX8" fmla="*/ 774 w 10000"/>
                  <a:gd name="connsiteY8" fmla="*/ 7759 h 10000"/>
                  <a:gd name="connsiteX9" fmla="*/ 1125 w 10000"/>
                  <a:gd name="connsiteY9" fmla="*/ 7500 h 10000"/>
                  <a:gd name="connsiteX10" fmla="*/ 1476 w 10000"/>
                  <a:gd name="connsiteY10" fmla="*/ 7586 h 10000"/>
                  <a:gd name="connsiteX11" fmla="*/ 1827 w 10000"/>
                  <a:gd name="connsiteY11" fmla="*/ 7586 h 10000"/>
                  <a:gd name="connsiteX12" fmla="*/ 2343 w 10000"/>
                  <a:gd name="connsiteY12" fmla="*/ 7500 h 10000"/>
                  <a:gd name="connsiteX13" fmla="*/ 2693 w 10000"/>
                  <a:gd name="connsiteY13" fmla="*/ 7672 h 10000"/>
                  <a:gd name="connsiteX14" fmla="*/ 2951 w 10000"/>
                  <a:gd name="connsiteY14" fmla="*/ 7414 h 10000"/>
                  <a:gd name="connsiteX15" fmla="*/ 3736 w 10000"/>
                  <a:gd name="connsiteY15" fmla="*/ 7155 h 10000"/>
                  <a:gd name="connsiteX16" fmla="*/ 4087 w 10000"/>
                  <a:gd name="connsiteY16" fmla="*/ 6638 h 10000"/>
                  <a:gd name="connsiteX17" fmla="*/ 4169 w 10000"/>
                  <a:gd name="connsiteY17" fmla="*/ 6638 h 10000"/>
                  <a:gd name="connsiteX18" fmla="*/ 4252 w 10000"/>
                  <a:gd name="connsiteY18" fmla="*/ 6552 h 10000"/>
                  <a:gd name="connsiteX19" fmla="*/ 4778 w 10000"/>
                  <a:gd name="connsiteY19" fmla="*/ 6466 h 10000"/>
                  <a:gd name="connsiteX20" fmla="*/ 5036 w 10000"/>
                  <a:gd name="connsiteY20" fmla="*/ 6207 h 10000"/>
                  <a:gd name="connsiteX21" fmla="*/ 5738 w 10000"/>
                  <a:gd name="connsiteY21" fmla="*/ 6466 h 10000"/>
                  <a:gd name="connsiteX22" fmla="*/ 6347 w 10000"/>
                  <a:gd name="connsiteY22" fmla="*/ 6466 h 10000"/>
                  <a:gd name="connsiteX23" fmla="*/ 6605 w 10000"/>
                  <a:gd name="connsiteY23" fmla="*/ 6983 h 10000"/>
                  <a:gd name="connsiteX24" fmla="*/ 7131 w 10000"/>
                  <a:gd name="connsiteY24" fmla="*/ 7155 h 10000"/>
                  <a:gd name="connsiteX25" fmla="*/ 7296 w 10000"/>
                  <a:gd name="connsiteY25" fmla="*/ 7500 h 10000"/>
                  <a:gd name="connsiteX26" fmla="*/ 7647 w 10000"/>
                  <a:gd name="connsiteY26" fmla="*/ 7845 h 10000"/>
                  <a:gd name="connsiteX27" fmla="*/ 7822 w 10000"/>
                  <a:gd name="connsiteY27" fmla="*/ 8190 h 10000"/>
                  <a:gd name="connsiteX28" fmla="*/ 7038 w 10000"/>
                  <a:gd name="connsiteY28" fmla="*/ 8362 h 10000"/>
                  <a:gd name="connsiteX29" fmla="*/ 6780 w 10000"/>
                  <a:gd name="connsiteY29" fmla="*/ 8621 h 10000"/>
                  <a:gd name="connsiteX30" fmla="*/ 6956 w 10000"/>
                  <a:gd name="connsiteY30" fmla="*/ 8879 h 10000"/>
                  <a:gd name="connsiteX31" fmla="*/ 6780 w 10000"/>
                  <a:gd name="connsiteY31" fmla="*/ 9569 h 10000"/>
                  <a:gd name="connsiteX32" fmla="*/ 6605 w 10000"/>
                  <a:gd name="connsiteY32" fmla="*/ 9828 h 10000"/>
                  <a:gd name="connsiteX33" fmla="*/ 6956 w 10000"/>
                  <a:gd name="connsiteY33" fmla="*/ 10000 h 10000"/>
                  <a:gd name="connsiteX34" fmla="*/ 7472 w 10000"/>
                  <a:gd name="connsiteY34" fmla="*/ 9741 h 10000"/>
                  <a:gd name="connsiteX35" fmla="*/ 7905 w 10000"/>
                  <a:gd name="connsiteY35" fmla="*/ 9741 h 10000"/>
                  <a:gd name="connsiteX36" fmla="*/ 7905 w 10000"/>
                  <a:gd name="connsiteY36" fmla="*/ 9397 h 10000"/>
                  <a:gd name="connsiteX37" fmla="*/ 8338 w 10000"/>
                  <a:gd name="connsiteY37" fmla="*/ 8276 h 10000"/>
                  <a:gd name="connsiteX38" fmla="*/ 8607 w 10000"/>
                  <a:gd name="connsiteY38" fmla="*/ 7931 h 10000"/>
                  <a:gd name="connsiteX39" fmla="*/ 8947 w 10000"/>
                  <a:gd name="connsiteY39" fmla="*/ 7586 h 10000"/>
                  <a:gd name="connsiteX40" fmla="*/ 9474 w 10000"/>
                  <a:gd name="connsiteY40" fmla="*/ 7328 h 10000"/>
                  <a:gd name="connsiteX41" fmla="*/ 10000 w 10000"/>
                  <a:gd name="connsiteY41" fmla="*/ 7414 h 10000"/>
                  <a:gd name="connsiteX42" fmla="*/ 10000 w 10000"/>
                  <a:gd name="connsiteY42" fmla="*/ 1121 h 10000"/>
                  <a:gd name="connsiteX43" fmla="*/ 9649 w 10000"/>
                  <a:gd name="connsiteY43" fmla="*/ 1121 h 10000"/>
                  <a:gd name="connsiteX44" fmla="*/ 9391 w 10000"/>
                  <a:gd name="connsiteY44" fmla="*/ 1034 h 10000"/>
                  <a:gd name="connsiteX45" fmla="*/ 9216 w 10000"/>
                  <a:gd name="connsiteY45" fmla="*/ 603 h 10000"/>
                  <a:gd name="connsiteX46" fmla="*/ 9391 w 10000"/>
                  <a:gd name="connsiteY46" fmla="*/ 431 h 10000"/>
                  <a:gd name="connsiteX47" fmla="*/ 8947 w 10000"/>
                  <a:gd name="connsiteY47" fmla="*/ 172 h 10000"/>
                  <a:gd name="connsiteX48" fmla="*/ 8514 w 10000"/>
                  <a:gd name="connsiteY48" fmla="*/ 0 h 10000"/>
                  <a:gd name="connsiteX49" fmla="*/ 7905 w 10000"/>
                  <a:gd name="connsiteY49" fmla="*/ 345 h 10000"/>
                  <a:gd name="connsiteX50" fmla="*/ 7564 w 10000"/>
                  <a:gd name="connsiteY50" fmla="*/ 345 h 10000"/>
                  <a:gd name="connsiteX51" fmla="*/ 7472 w 10000"/>
                  <a:gd name="connsiteY51" fmla="*/ 776 h 10000"/>
                  <a:gd name="connsiteX52" fmla="*/ 7131 w 10000"/>
                  <a:gd name="connsiteY52" fmla="*/ 776 h 10000"/>
                  <a:gd name="connsiteX53" fmla="*/ 6522 w 10000"/>
                  <a:gd name="connsiteY53" fmla="*/ 1034 h 10000"/>
                  <a:gd name="connsiteX54" fmla="*/ 6347 w 10000"/>
                  <a:gd name="connsiteY54" fmla="*/ 1724 h 10000"/>
                  <a:gd name="connsiteX55" fmla="*/ 6429 w 10000"/>
                  <a:gd name="connsiteY55" fmla="*/ 2069 h 10000"/>
                  <a:gd name="connsiteX56" fmla="*/ 5913 w 10000"/>
                  <a:gd name="connsiteY56" fmla="*/ 1897 h 10000"/>
                  <a:gd name="connsiteX57" fmla="*/ 5470 w 10000"/>
                  <a:gd name="connsiteY57" fmla="*/ 2155 h 10000"/>
                  <a:gd name="connsiteX58" fmla="*/ 5212 w 10000"/>
                  <a:gd name="connsiteY58" fmla="*/ 1983 h 10000"/>
                  <a:gd name="connsiteX59" fmla="*/ 4954 w 10000"/>
                  <a:gd name="connsiteY59" fmla="*/ 2328 h 10000"/>
                  <a:gd name="connsiteX60" fmla="*/ 4603 w 10000"/>
                  <a:gd name="connsiteY60" fmla="*/ 2155 h 10000"/>
                  <a:gd name="connsiteX61" fmla="*/ 4252 w 10000"/>
                  <a:gd name="connsiteY61" fmla="*/ 2155 h 10000"/>
                  <a:gd name="connsiteX62" fmla="*/ 3994 w 10000"/>
                  <a:gd name="connsiteY62" fmla="*/ 2414 h 10000"/>
                  <a:gd name="connsiteX63" fmla="*/ 3643 w 10000"/>
                  <a:gd name="connsiteY63" fmla="*/ 2155 h 10000"/>
                  <a:gd name="connsiteX64" fmla="*/ 3034 w 10000"/>
                  <a:gd name="connsiteY64" fmla="*/ 2241 h 10000"/>
                  <a:gd name="connsiteX65" fmla="*/ 2085 w 10000"/>
                  <a:gd name="connsiteY65" fmla="*/ 2328 h 10000"/>
                  <a:gd name="connsiteX66" fmla="*/ 1476 w 10000"/>
                  <a:gd name="connsiteY66" fmla="*/ 2414 h 10000"/>
                  <a:gd name="connsiteX67" fmla="*/ 1665 w 10000"/>
                  <a:gd name="connsiteY67" fmla="*/ 3248 h 10000"/>
                  <a:gd name="connsiteX0" fmla="*/ 1042 w 10000"/>
                  <a:gd name="connsiteY0" fmla="*/ 2672 h 10000"/>
                  <a:gd name="connsiteX1" fmla="*/ 341 w 10000"/>
                  <a:gd name="connsiteY1" fmla="*/ 5517 h 10000"/>
                  <a:gd name="connsiteX2" fmla="*/ 516 w 10000"/>
                  <a:gd name="connsiteY2" fmla="*/ 6293 h 10000"/>
                  <a:gd name="connsiteX3" fmla="*/ 165 w 10000"/>
                  <a:gd name="connsiteY3" fmla="*/ 6379 h 10000"/>
                  <a:gd name="connsiteX4" fmla="*/ 83 w 10000"/>
                  <a:gd name="connsiteY4" fmla="*/ 6810 h 10000"/>
                  <a:gd name="connsiteX5" fmla="*/ 0 w 10000"/>
                  <a:gd name="connsiteY5" fmla="*/ 7328 h 10000"/>
                  <a:gd name="connsiteX6" fmla="*/ 165 w 10000"/>
                  <a:gd name="connsiteY6" fmla="*/ 7241 h 10000"/>
                  <a:gd name="connsiteX7" fmla="*/ 516 w 10000"/>
                  <a:gd name="connsiteY7" fmla="*/ 7500 h 10000"/>
                  <a:gd name="connsiteX8" fmla="*/ 774 w 10000"/>
                  <a:gd name="connsiteY8" fmla="*/ 7759 h 10000"/>
                  <a:gd name="connsiteX9" fmla="*/ 1125 w 10000"/>
                  <a:gd name="connsiteY9" fmla="*/ 7500 h 10000"/>
                  <a:gd name="connsiteX10" fmla="*/ 1476 w 10000"/>
                  <a:gd name="connsiteY10" fmla="*/ 7586 h 10000"/>
                  <a:gd name="connsiteX11" fmla="*/ 1827 w 10000"/>
                  <a:gd name="connsiteY11" fmla="*/ 7586 h 10000"/>
                  <a:gd name="connsiteX12" fmla="*/ 2343 w 10000"/>
                  <a:gd name="connsiteY12" fmla="*/ 7500 h 10000"/>
                  <a:gd name="connsiteX13" fmla="*/ 2693 w 10000"/>
                  <a:gd name="connsiteY13" fmla="*/ 7672 h 10000"/>
                  <a:gd name="connsiteX14" fmla="*/ 2951 w 10000"/>
                  <a:gd name="connsiteY14" fmla="*/ 7414 h 10000"/>
                  <a:gd name="connsiteX15" fmla="*/ 3736 w 10000"/>
                  <a:gd name="connsiteY15" fmla="*/ 7155 h 10000"/>
                  <a:gd name="connsiteX16" fmla="*/ 4087 w 10000"/>
                  <a:gd name="connsiteY16" fmla="*/ 6638 h 10000"/>
                  <a:gd name="connsiteX17" fmla="*/ 4169 w 10000"/>
                  <a:gd name="connsiteY17" fmla="*/ 6638 h 10000"/>
                  <a:gd name="connsiteX18" fmla="*/ 4252 w 10000"/>
                  <a:gd name="connsiteY18" fmla="*/ 6552 h 10000"/>
                  <a:gd name="connsiteX19" fmla="*/ 4778 w 10000"/>
                  <a:gd name="connsiteY19" fmla="*/ 6466 h 10000"/>
                  <a:gd name="connsiteX20" fmla="*/ 5036 w 10000"/>
                  <a:gd name="connsiteY20" fmla="*/ 6207 h 10000"/>
                  <a:gd name="connsiteX21" fmla="*/ 5738 w 10000"/>
                  <a:gd name="connsiteY21" fmla="*/ 6466 h 10000"/>
                  <a:gd name="connsiteX22" fmla="*/ 6347 w 10000"/>
                  <a:gd name="connsiteY22" fmla="*/ 6466 h 10000"/>
                  <a:gd name="connsiteX23" fmla="*/ 6605 w 10000"/>
                  <a:gd name="connsiteY23" fmla="*/ 6983 h 10000"/>
                  <a:gd name="connsiteX24" fmla="*/ 7131 w 10000"/>
                  <a:gd name="connsiteY24" fmla="*/ 7155 h 10000"/>
                  <a:gd name="connsiteX25" fmla="*/ 7296 w 10000"/>
                  <a:gd name="connsiteY25" fmla="*/ 7500 h 10000"/>
                  <a:gd name="connsiteX26" fmla="*/ 7647 w 10000"/>
                  <a:gd name="connsiteY26" fmla="*/ 7845 h 10000"/>
                  <a:gd name="connsiteX27" fmla="*/ 7822 w 10000"/>
                  <a:gd name="connsiteY27" fmla="*/ 8190 h 10000"/>
                  <a:gd name="connsiteX28" fmla="*/ 7038 w 10000"/>
                  <a:gd name="connsiteY28" fmla="*/ 8362 h 10000"/>
                  <a:gd name="connsiteX29" fmla="*/ 6780 w 10000"/>
                  <a:gd name="connsiteY29" fmla="*/ 8621 h 10000"/>
                  <a:gd name="connsiteX30" fmla="*/ 6956 w 10000"/>
                  <a:gd name="connsiteY30" fmla="*/ 8879 h 10000"/>
                  <a:gd name="connsiteX31" fmla="*/ 6780 w 10000"/>
                  <a:gd name="connsiteY31" fmla="*/ 9569 h 10000"/>
                  <a:gd name="connsiteX32" fmla="*/ 6605 w 10000"/>
                  <a:gd name="connsiteY32" fmla="*/ 9828 h 10000"/>
                  <a:gd name="connsiteX33" fmla="*/ 6956 w 10000"/>
                  <a:gd name="connsiteY33" fmla="*/ 10000 h 10000"/>
                  <a:gd name="connsiteX34" fmla="*/ 7472 w 10000"/>
                  <a:gd name="connsiteY34" fmla="*/ 9741 h 10000"/>
                  <a:gd name="connsiteX35" fmla="*/ 7905 w 10000"/>
                  <a:gd name="connsiteY35" fmla="*/ 9741 h 10000"/>
                  <a:gd name="connsiteX36" fmla="*/ 7905 w 10000"/>
                  <a:gd name="connsiteY36" fmla="*/ 9397 h 10000"/>
                  <a:gd name="connsiteX37" fmla="*/ 8338 w 10000"/>
                  <a:gd name="connsiteY37" fmla="*/ 8276 h 10000"/>
                  <a:gd name="connsiteX38" fmla="*/ 8607 w 10000"/>
                  <a:gd name="connsiteY38" fmla="*/ 7931 h 10000"/>
                  <a:gd name="connsiteX39" fmla="*/ 8947 w 10000"/>
                  <a:gd name="connsiteY39" fmla="*/ 7586 h 10000"/>
                  <a:gd name="connsiteX40" fmla="*/ 9474 w 10000"/>
                  <a:gd name="connsiteY40" fmla="*/ 7328 h 10000"/>
                  <a:gd name="connsiteX41" fmla="*/ 10000 w 10000"/>
                  <a:gd name="connsiteY41" fmla="*/ 7414 h 10000"/>
                  <a:gd name="connsiteX42" fmla="*/ 10000 w 10000"/>
                  <a:gd name="connsiteY42" fmla="*/ 1121 h 10000"/>
                  <a:gd name="connsiteX43" fmla="*/ 9649 w 10000"/>
                  <a:gd name="connsiteY43" fmla="*/ 1121 h 10000"/>
                  <a:gd name="connsiteX44" fmla="*/ 9391 w 10000"/>
                  <a:gd name="connsiteY44" fmla="*/ 1034 h 10000"/>
                  <a:gd name="connsiteX45" fmla="*/ 9216 w 10000"/>
                  <a:gd name="connsiteY45" fmla="*/ 603 h 10000"/>
                  <a:gd name="connsiteX46" fmla="*/ 9391 w 10000"/>
                  <a:gd name="connsiteY46" fmla="*/ 431 h 10000"/>
                  <a:gd name="connsiteX47" fmla="*/ 8947 w 10000"/>
                  <a:gd name="connsiteY47" fmla="*/ 172 h 10000"/>
                  <a:gd name="connsiteX48" fmla="*/ 8514 w 10000"/>
                  <a:gd name="connsiteY48" fmla="*/ 0 h 10000"/>
                  <a:gd name="connsiteX49" fmla="*/ 7905 w 10000"/>
                  <a:gd name="connsiteY49" fmla="*/ 345 h 10000"/>
                  <a:gd name="connsiteX50" fmla="*/ 7564 w 10000"/>
                  <a:gd name="connsiteY50" fmla="*/ 345 h 10000"/>
                  <a:gd name="connsiteX51" fmla="*/ 7472 w 10000"/>
                  <a:gd name="connsiteY51" fmla="*/ 776 h 10000"/>
                  <a:gd name="connsiteX52" fmla="*/ 7131 w 10000"/>
                  <a:gd name="connsiteY52" fmla="*/ 776 h 10000"/>
                  <a:gd name="connsiteX53" fmla="*/ 6522 w 10000"/>
                  <a:gd name="connsiteY53" fmla="*/ 1034 h 10000"/>
                  <a:gd name="connsiteX54" fmla="*/ 6347 w 10000"/>
                  <a:gd name="connsiteY54" fmla="*/ 1724 h 10000"/>
                  <a:gd name="connsiteX55" fmla="*/ 6429 w 10000"/>
                  <a:gd name="connsiteY55" fmla="*/ 2069 h 10000"/>
                  <a:gd name="connsiteX56" fmla="*/ 5913 w 10000"/>
                  <a:gd name="connsiteY56" fmla="*/ 1897 h 10000"/>
                  <a:gd name="connsiteX57" fmla="*/ 5470 w 10000"/>
                  <a:gd name="connsiteY57" fmla="*/ 2155 h 10000"/>
                  <a:gd name="connsiteX58" fmla="*/ 5212 w 10000"/>
                  <a:gd name="connsiteY58" fmla="*/ 1983 h 10000"/>
                  <a:gd name="connsiteX59" fmla="*/ 4954 w 10000"/>
                  <a:gd name="connsiteY59" fmla="*/ 2328 h 10000"/>
                  <a:gd name="connsiteX60" fmla="*/ 4603 w 10000"/>
                  <a:gd name="connsiteY60" fmla="*/ 2155 h 10000"/>
                  <a:gd name="connsiteX61" fmla="*/ 4252 w 10000"/>
                  <a:gd name="connsiteY61" fmla="*/ 2155 h 10000"/>
                  <a:gd name="connsiteX62" fmla="*/ 3994 w 10000"/>
                  <a:gd name="connsiteY62" fmla="*/ 2414 h 10000"/>
                  <a:gd name="connsiteX63" fmla="*/ 3643 w 10000"/>
                  <a:gd name="connsiteY63" fmla="*/ 2155 h 10000"/>
                  <a:gd name="connsiteX64" fmla="*/ 3034 w 10000"/>
                  <a:gd name="connsiteY64" fmla="*/ 2241 h 10000"/>
                  <a:gd name="connsiteX65" fmla="*/ 2085 w 10000"/>
                  <a:gd name="connsiteY65" fmla="*/ 2328 h 10000"/>
                  <a:gd name="connsiteX66" fmla="*/ 1476 w 10000"/>
                  <a:gd name="connsiteY66" fmla="*/ 2414 h 10000"/>
                  <a:gd name="connsiteX0" fmla="*/ 1042 w 10000"/>
                  <a:gd name="connsiteY0" fmla="*/ 2672 h 10000"/>
                  <a:gd name="connsiteX1" fmla="*/ 341 w 10000"/>
                  <a:gd name="connsiteY1" fmla="*/ 5517 h 10000"/>
                  <a:gd name="connsiteX2" fmla="*/ 516 w 10000"/>
                  <a:gd name="connsiteY2" fmla="*/ 6293 h 10000"/>
                  <a:gd name="connsiteX3" fmla="*/ 165 w 10000"/>
                  <a:gd name="connsiteY3" fmla="*/ 6379 h 10000"/>
                  <a:gd name="connsiteX4" fmla="*/ 83 w 10000"/>
                  <a:gd name="connsiteY4" fmla="*/ 6810 h 10000"/>
                  <a:gd name="connsiteX5" fmla="*/ 0 w 10000"/>
                  <a:gd name="connsiteY5" fmla="*/ 7328 h 10000"/>
                  <a:gd name="connsiteX6" fmla="*/ 165 w 10000"/>
                  <a:gd name="connsiteY6" fmla="*/ 7241 h 10000"/>
                  <a:gd name="connsiteX7" fmla="*/ 516 w 10000"/>
                  <a:gd name="connsiteY7" fmla="*/ 7500 h 10000"/>
                  <a:gd name="connsiteX8" fmla="*/ 774 w 10000"/>
                  <a:gd name="connsiteY8" fmla="*/ 7759 h 10000"/>
                  <a:gd name="connsiteX9" fmla="*/ 1125 w 10000"/>
                  <a:gd name="connsiteY9" fmla="*/ 7500 h 10000"/>
                  <a:gd name="connsiteX10" fmla="*/ 1476 w 10000"/>
                  <a:gd name="connsiteY10" fmla="*/ 7586 h 10000"/>
                  <a:gd name="connsiteX11" fmla="*/ 1827 w 10000"/>
                  <a:gd name="connsiteY11" fmla="*/ 7586 h 10000"/>
                  <a:gd name="connsiteX12" fmla="*/ 2343 w 10000"/>
                  <a:gd name="connsiteY12" fmla="*/ 7500 h 10000"/>
                  <a:gd name="connsiteX13" fmla="*/ 2693 w 10000"/>
                  <a:gd name="connsiteY13" fmla="*/ 7672 h 10000"/>
                  <a:gd name="connsiteX14" fmla="*/ 2951 w 10000"/>
                  <a:gd name="connsiteY14" fmla="*/ 7414 h 10000"/>
                  <a:gd name="connsiteX15" fmla="*/ 3736 w 10000"/>
                  <a:gd name="connsiteY15" fmla="*/ 7155 h 10000"/>
                  <a:gd name="connsiteX16" fmla="*/ 4087 w 10000"/>
                  <a:gd name="connsiteY16" fmla="*/ 6638 h 10000"/>
                  <a:gd name="connsiteX17" fmla="*/ 4169 w 10000"/>
                  <a:gd name="connsiteY17" fmla="*/ 6638 h 10000"/>
                  <a:gd name="connsiteX18" fmla="*/ 4252 w 10000"/>
                  <a:gd name="connsiteY18" fmla="*/ 6552 h 10000"/>
                  <a:gd name="connsiteX19" fmla="*/ 4778 w 10000"/>
                  <a:gd name="connsiteY19" fmla="*/ 6466 h 10000"/>
                  <a:gd name="connsiteX20" fmla="*/ 5036 w 10000"/>
                  <a:gd name="connsiteY20" fmla="*/ 6207 h 10000"/>
                  <a:gd name="connsiteX21" fmla="*/ 5738 w 10000"/>
                  <a:gd name="connsiteY21" fmla="*/ 6466 h 10000"/>
                  <a:gd name="connsiteX22" fmla="*/ 6347 w 10000"/>
                  <a:gd name="connsiteY22" fmla="*/ 6466 h 10000"/>
                  <a:gd name="connsiteX23" fmla="*/ 6605 w 10000"/>
                  <a:gd name="connsiteY23" fmla="*/ 6983 h 10000"/>
                  <a:gd name="connsiteX24" fmla="*/ 7131 w 10000"/>
                  <a:gd name="connsiteY24" fmla="*/ 7155 h 10000"/>
                  <a:gd name="connsiteX25" fmla="*/ 7296 w 10000"/>
                  <a:gd name="connsiteY25" fmla="*/ 7500 h 10000"/>
                  <a:gd name="connsiteX26" fmla="*/ 7647 w 10000"/>
                  <a:gd name="connsiteY26" fmla="*/ 7845 h 10000"/>
                  <a:gd name="connsiteX27" fmla="*/ 7822 w 10000"/>
                  <a:gd name="connsiteY27" fmla="*/ 8190 h 10000"/>
                  <a:gd name="connsiteX28" fmla="*/ 7038 w 10000"/>
                  <a:gd name="connsiteY28" fmla="*/ 8362 h 10000"/>
                  <a:gd name="connsiteX29" fmla="*/ 6780 w 10000"/>
                  <a:gd name="connsiteY29" fmla="*/ 8621 h 10000"/>
                  <a:gd name="connsiteX30" fmla="*/ 6956 w 10000"/>
                  <a:gd name="connsiteY30" fmla="*/ 8879 h 10000"/>
                  <a:gd name="connsiteX31" fmla="*/ 6780 w 10000"/>
                  <a:gd name="connsiteY31" fmla="*/ 9569 h 10000"/>
                  <a:gd name="connsiteX32" fmla="*/ 6605 w 10000"/>
                  <a:gd name="connsiteY32" fmla="*/ 9828 h 10000"/>
                  <a:gd name="connsiteX33" fmla="*/ 6956 w 10000"/>
                  <a:gd name="connsiteY33" fmla="*/ 10000 h 10000"/>
                  <a:gd name="connsiteX34" fmla="*/ 7472 w 10000"/>
                  <a:gd name="connsiteY34" fmla="*/ 9741 h 10000"/>
                  <a:gd name="connsiteX35" fmla="*/ 7905 w 10000"/>
                  <a:gd name="connsiteY35" fmla="*/ 9741 h 10000"/>
                  <a:gd name="connsiteX36" fmla="*/ 7905 w 10000"/>
                  <a:gd name="connsiteY36" fmla="*/ 9397 h 10000"/>
                  <a:gd name="connsiteX37" fmla="*/ 8338 w 10000"/>
                  <a:gd name="connsiteY37" fmla="*/ 8276 h 10000"/>
                  <a:gd name="connsiteX38" fmla="*/ 8607 w 10000"/>
                  <a:gd name="connsiteY38" fmla="*/ 7931 h 10000"/>
                  <a:gd name="connsiteX39" fmla="*/ 8947 w 10000"/>
                  <a:gd name="connsiteY39" fmla="*/ 7586 h 10000"/>
                  <a:gd name="connsiteX40" fmla="*/ 9474 w 10000"/>
                  <a:gd name="connsiteY40" fmla="*/ 7328 h 10000"/>
                  <a:gd name="connsiteX41" fmla="*/ 10000 w 10000"/>
                  <a:gd name="connsiteY41" fmla="*/ 7414 h 10000"/>
                  <a:gd name="connsiteX42" fmla="*/ 10000 w 10000"/>
                  <a:gd name="connsiteY42" fmla="*/ 1121 h 10000"/>
                  <a:gd name="connsiteX43" fmla="*/ 9649 w 10000"/>
                  <a:gd name="connsiteY43" fmla="*/ 1121 h 10000"/>
                  <a:gd name="connsiteX44" fmla="*/ 9391 w 10000"/>
                  <a:gd name="connsiteY44" fmla="*/ 1034 h 10000"/>
                  <a:gd name="connsiteX45" fmla="*/ 9216 w 10000"/>
                  <a:gd name="connsiteY45" fmla="*/ 603 h 10000"/>
                  <a:gd name="connsiteX46" fmla="*/ 9391 w 10000"/>
                  <a:gd name="connsiteY46" fmla="*/ 431 h 10000"/>
                  <a:gd name="connsiteX47" fmla="*/ 8947 w 10000"/>
                  <a:gd name="connsiteY47" fmla="*/ 172 h 10000"/>
                  <a:gd name="connsiteX48" fmla="*/ 8514 w 10000"/>
                  <a:gd name="connsiteY48" fmla="*/ 0 h 10000"/>
                  <a:gd name="connsiteX49" fmla="*/ 7905 w 10000"/>
                  <a:gd name="connsiteY49" fmla="*/ 345 h 10000"/>
                  <a:gd name="connsiteX50" fmla="*/ 7564 w 10000"/>
                  <a:gd name="connsiteY50" fmla="*/ 345 h 10000"/>
                  <a:gd name="connsiteX51" fmla="*/ 7472 w 10000"/>
                  <a:gd name="connsiteY51" fmla="*/ 776 h 10000"/>
                  <a:gd name="connsiteX52" fmla="*/ 7131 w 10000"/>
                  <a:gd name="connsiteY52" fmla="*/ 776 h 10000"/>
                  <a:gd name="connsiteX53" fmla="*/ 6522 w 10000"/>
                  <a:gd name="connsiteY53" fmla="*/ 1034 h 10000"/>
                  <a:gd name="connsiteX54" fmla="*/ 6347 w 10000"/>
                  <a:gd name="connsiteY54" fmla="*/ 1724 h 10000"/>
                  <a:gd name="connsiteX55" fmla="*/ 6429 w 10000"/>
                  <a:gd name="connsiteY55" fmla="*/ 2069 h 10000"/>
                  <a:gd name="connsiteX56" fmla="*/ 5913 w 10000"/>
                  <a:gd name="connsiteY56" fmla="*/ 1897 h 10000"/>
                  <a:gd name="connsiteX57" fmla="*/ 5470 w 10000"/>
                  <a:gd name="connsiteY57" fmla="*/ 2155 h 10000"/>
                  <a:gd name="connsiteX58" fmla="*/ 5212 w 10000"/>
                  <a:gd name="connsiteY58" fmla="*/ 1983 h 10000"/>
                  <a:gd name="connsiteX59" fmla="*/ 4954 w 10000"/>
                  <a:gd name="connsiteY59" fmla="*/ 2328 h 10000"/>
                  <a:gd name="connsiteX60" fmla="*/ 4603 w 10000"/>
                  <a:gd name="connsiteY60" fmla="*/ 2155 h 10000"/>
                  <a:gd name="connsiteX61" fmla="*/ 4252 w 10000"/>
                  <a:gd name="connsiteY61" fmla="*/ 2155 h 10000"/>
                  <a:gd name="connsiteX62" fmla="*/ 3994 w 10000"/>
                  <a:gd name="connsiteY62" fmla="*/ 2414 h 10000"/>
                  <a:gd name="connsiteX63" fmla="*/ 3643 w 10000"/>
                  <a:gd name="connsiteY63" fmla="*/ 2155 h 10000"/>
                  <a:gd name="connsiteX64" fmla="*/ 3034 w 10000"/>
                  <a:gd name="connsiteY64" fmla="*/ 2241 h 10000"/>
                  <a:gd name="connsiteX65" fmla="*/ 2085 w 10000"/>
                  <a:gd name="connsiteY65" fmla="*/ 2328 h 10000"/>
                  <a:gd name="connsiteX0" fmla="*/ 1042 w 10000"/>
                  <a:gd name="connsiteY0" fmla="*/ 2672 h 10000"/>
                  <a:gd name="connsiteX1" fmla="*/ 341 w 10000"/>
                  <a:gd name="connsiteY1" fmla="*/ 5517 h 10000"/>
                  <a:gd name="connsiteX2" fmla="*/ 516 w 10000"/>
                  <a:gd name="connsiteY2" fmla="*/ 6293 h 10000"/>
                  <a:gd name="connsiteX3" fmla="*/ 165 w 10000"/>
                  <a:gd name="connsiteY3" fmla="*/ 6379 h 10000"/>
                  <a:gd name="connsiteX4" fmla="*/ 83 w 10000"/>
                  <a:gd name="connsiteY4" fmla="*/ 6810 h 10000"/>
                  <a:gd name="connsiteX5" fmla="*/ 0 w 10000"/>
                  <a:gd name="connsiteY5" fmla="*/ 7328 h 10000"/>
                  <a:gd name="connsiteX6" fmla="*/ 165 w 10000"/>
                  <a:gd name="connsiteY6" fmla="*/ 7241 h 10000"/>
                  <a:gd name="connsiteX7" fmla="*/ 516 w 10000"/>
                  <a:gd name="connsiteY7" fmla="*/ 7500 h 10000"/>
                  <a:gd name="connsiteX8" fmla="*/ 774 w 10000"/>
                  <a:gd name="connsiteY8" fmla="*/ 7759 h 10000"/>
                  <a:gd name="connsiteX9" fmla="*/ 1125 w 10000"/>
                  <a:gd name="connsiteY9" fmla="*/ 7500 h 10000"/>
                  <a:gd name="connsiteX10" fmla="*/ 1476 w 10000"/>
                  <a:gd name="connsiteY10" fmla="*/ 7586 h 10000"/>
                  <a:gd name="connsiteX11" fmla="*/ 1827 w 10000"/>
                  <a:gd name="connsiteY11" fmla="*/ 7586 h 10000"/>
                  <a:gd name="connsiteX12" fmla="*/ 2343 w 10000"/>
                  <a:gd name="connsiteY12" fmla="*/ 7500 h 10000"/>
                  <a:gd name="connsiteX13" fmla="*/ 2693 w 10000"/>
                  <a:gd name="connsiteY13" fmla="*/ 7672 h 10000"/>
                  <a:gd name="connsiteX14" fmla="*/ 2951 w 10000"/>
                  <a:gd name="connsiteY14" fmla="*/ 7414 h 10000"/>
                  <a:gd name="connsiteX15" fmla="*/ 3736 w 10000"/>
                  <a:gd name="connsiteY15" fmla="*/ 7155 h 10000"/>
                  <a:gd name="connsiteX16" fmla="*/ 4087 w 10000"/>
                  <a:gd name="connsiteY16" fmla="*/ 6638 h 10000"/>
                  <a:gd name="connsiteX17" fmla="*/ 4169 w 10000"/>
                  <a:gd name="connsiteY17" fmla="*/ 6638 h 10000"/>
                  <a:gd name="connsiteX18" fmla="*/ 4252 w 10000"/>
                  <a:gd name="connsiteY18" fmla="*/ 6552 h 10000"/>
                  <a:gd name="connsiteX19" fmla="*/ 4778 w 10000"/>
                  <a:gd name="connsiteY19" fmla="*/ 6466 h 10000"/>
                  <a:gd name="connsiteX20" fmla="*/ 5036 w 10000"/>
                  <a:gd name="connsiteY20" fmla="*/ 6207 h 10000"/>
                  <a:gd name="connsiteX21" fmla="*/ 5738 w 10000"/>
                  <a:gd name="connsiteY21" fmla="*/ 6466 h 10000"/>
                  <a:gd name="connsiteX22" fmla="*/ 6347 w 10000"/>
                  <a:gd name="connsiteY22" fmla="*/ 6466 h 10000"/>
                  <a:gd name="connsiteX23" fmla="*/ 6605 w 10000"/>
                  <a:gd name="connsiteY23" fmla="*/ 6983 h 10000"/>
                  <a:gd name="connsiteX24" fmla="*/ 7131 w 10000"/>
                  <a:gd name="connsiteY24" fmla="*/ 7155 h 10000"/>
                  <a:gd name="connsiteX25" fmla="*/ 7296 w 10000"/>
                  <a:gd name="connsiteY25" fmla="*/ 7500 h 10000"/>
                  <a:gd name="connsiteX26" fmla="*/ 7647 w 10000"/>
                  <a:gd name="connsiteY26" fmla="*/ 7845 h 10000"/>
                  <a:gd name="connsiteX27" fmla="*/ 7822 w 10000"/>
                  <a:gd name="connsiteY27" fmla="*/ 8190 h 10000"/>
                  <a:gd name="connsiteX28" fmla="*/ 7038 w 10000"/>
                  <a:gd name="connsiteY28" fmla="*/ 8362 h 10000"/>
                  <a:gd name="connsiteX29" fmla="*/ 6780 w 10000"/>
                  <a:gd name="connsiteY29" fmla="*/ 8621 h 10000"/>
                  <a:gd name="connsiteX30" fmla="*/ 6956 w 10000"/>
                  <a:gd name="connsiteY30" fmla="*/ 8879 h 10000"/>
                  <a:gd name="connsiteX31" fmla="*/ 6780 w 10000"/>
                  <a:gd name="connsiteY31" fmla="*/ 9569 h 10000"/>
                  <a:gd name="connsiteX32" fmla="*/ 6605 w 10000"/>
                  <a:gd name="connsiteY32" fmla="*/ 9828 h 10000"/>
                  <a:gd name="connsiteX33" fmla="*/ 6956 w 10000"/>
                  <a:gd name="connsiteY33" fmla="*/ 10000 h 10000"/>
                  <a:gd name="connsiteX34" fmla="*/ 7472 w 10000"/>
                  <a:gd name="connsiteY34" fmla="*/ 9741 h 10000"/>
                  <a:gd name="connsiteX35" fmla="*/ 7905 w 10000"/>
                  <a:gd name="connsiteY35" fmla="*/ 9741 h 10000"/>
                  <a:gd name="connsiteX36" fmla="*/ 7905 w 10000"/>
                  <a:gd name="connsiteY36" fmla="*/ 9397 h 10000"/>
                  <a:gd name="connsiteX37" fmla="*/ 8338 w 10000"/>
                  <a:gd name="connsiteY37" fmla="*/ 8276 h 10000"/>
                  <a:gd name="connsiteX38" fmla="*/ 8607 w 10000"/>
                  <a:gd name="connsiteY38" fmla="*/ 7931 h 10000"/>
                  <a:gd name="connsiteX39" fmla="*/ 8947 w 10000"/>
                  <a:gd name="connsiteY39" fmla="*/ 7586 h 10000"/>
                  <a:gd name="connsiteX40" fmla="*/ 9474 w 10000"/>
                  <a:gd name="connsiteY40" fmla="*/ 7328 h 10000"/>
                  <a:gd name="connsiteX41" fmla="*/ 10000 w 10000"/>
                  <a:gd name="connsiteY41" fmla="*/ 7414 h 10000"/>
                  <a:gd name="connsiteX42" fmla="*/ 10000 w 10000"/>
                  <a:gd name="connsiteY42" fmla="*/ 1121 h 10000"/>
                  <a:gd name="connsiteX43" fmla="*/ 9391 w 10000"/>
                  <a:gd name="connsiteY43" fmla="*/ 1034 h 10000"/>
                  <a:gd name="connsiteX44" fmla="*/ 9216 w 10000"/>
                  <a:gd name="connsiteY44" fmla="*/ 603 h 10000"/>
                  <a:gd name="connsiteX45" fmla="*/ 9391 w 10000"/>
                  <a:gd name="connsiteY45" fmla="*/ 431 h 10000"/>
                  <a:gd name="connsiteX46" fmla="*/ 8947 w 10000"/>
                  <a:gd name="connsiteY46" fmla="*/ 172 h 10000"/>
                  <a:gd name="connsiteX47" fmla="*/ 8514 w 10000"/>
                  <a:gd name="connsiteY47" fmla="*/ 0 h 10000"/>
                  <a:gd name="connsiteX48" fmla="*/ 7905 w 10000"/>
                  <a:gd name="connsiteY48" fmla="*/ 345 h 10000"/>
                  <a:gd name="connsiteX49" fmla="*/ 7564 w 10000"/>
                  <a:gd name="connsiteY49" fmla="*/ 345 h 10000"/>
                  <a:gd name="connsiteX50" fmla="*/ 7472 w 10000"/>
                  <a:gd name="connsiteY50" fmla="*/ 776 h 10000"/>
                  <a:gd name="connsiteX51" fmla="*/ 7131 w 10000"/>
                  <a:gd name="connsiteY51" fmla="*/ 776 h 10000"/>
                  <a:gd name="connsiteX52" fmla="*/ 6522 w 10000"/>
                  <a:gd name="connsiteY52" fmla="*/ 1034 h 10000"/>
                  <a:gd name="connsiteX53" fmla="*/ 6347 w 10000"/>
                  <a:gd name="connsiteY53" fmla="*/ 1724 h 10000"/>
                  <a:gd name="connsiteX54" fmla="*/ 6429 w 10000"/>
                  <a:gd name="connsiteY54" fmla="*/ 2069 h 10000"/>
                  <a:gd name="connsiteX55" fmla="*/ 5913 w 10000"/>
                  <a:gd name="connsiteY55" fmla="*/ 1897 h 10000"/>
                  <a:gd name="connsiteX56" fmla="*/ 5470 w 10000"/>
                  <a:gd name="connsiteY56" fmla="*/ 2155 h 10000"/>
                  <a:gd name="connsiteX57" fmla="*/ 5212 w 10000"/>
                  <a:gd name="connsiteY57" fmla="*/ 1983 h 10000"/>
                  <a:gd name="connsiteX58" fmla="*/ 4954 w 10000"/>
                  <a:gd name="connsiteY58" fmla="*/ 2328 h 10000"/>
                  <a:gd name="connsiteX59" fmla="*/ 4603 w 10000"/>
                  <a:gd name="connsiteY59" fmla="*/ 2155 h 10000"/>
                  <a:gd name="connsiteX60" fmla="*/ 4252 w 10000"/>
                  <a:gd name="connsiteY60" fmla="*/ 2155 h 10000"/>
                  <a:gd name="connsiteX61" fmla="*/ 3994 w 10000"/>
                  <a:gd name="connsiteY61" fmla="*/ 2414 h 10000"/>
                  <a:gd name="connsiteX62" fmla="*/ 3643 w 10000"/>
                  <a:gd name="connsiteY62" fmla="*/ 2155 h 10000"/>
                  <a:gd name="connsiteX63" fmla="*/ 3034 w 10000"/>
                  <a:gd name="connsiteY63" fmla="*/ 2241 h 10000"/>
                  <a:gd name="connsiteX64" fmla="*/ 2085 w 10000"/>
                  <a:gd name="connsiteY64" fmla="*/ 2328 h 10000"/>
                  <a:gd name="connsiteX0" fmla="*/ 1042 w 10000"/>
                  <a:gd name="connsiteY0" fmla="*/ 2672 h 10000"/>
                  <a:gd name="connsiteX1" fmla="*/ 341 w 10000"/>
                  <a:gd name="connsiteY1" fmla="*/ 5517 h 10000"/>
                  <a:gd name="connsiteX2" fmla="*/ 516 w 10000"/>
                  <a:gd name="connsiteY2" fmla="*/ 6293 h 10000"/>
                  <a:gd name="connsiteX3" fmla="*/ 165 w 10000"/>
                  <a:gd name="connsiteY3" fmla="*/ 6379 h 10000"/>
                  <a:gd name="connsiteX4" fmla="*/ 83 w 10000"/>
                  <a:gd name="connsiteY4" fmla="*/ 6810 h 10000"/>
                  <a:gd name="connsiteX5" fmla="*/ 0 w 10000"/>
                  <a:gd name="connsiteY5" fmla="*/ 7328 h 10000"/>
                  <a:gd name="connsiteX6" fmla="*/ 165 w 10000"/>
                  <a:gd name="connsiteY6" fmla="*/ 7241 h 10000"/>
                  <a:gd name="connsiteX7" fmla="*/ 516 w 10000"/>
                  <a:gd name="connsiteY7" fmla="*/ 7500 h 10000"/>
                  <a:gd name="connsiteX8" fmla="*/ 774 w 10000"/>
                  <a:gd name="connsiteY8" fmla="*/ 7759 h 10000"/>
                  <a:gd name="connsiteX9" fmla="*/ 1125 w 10000"/>
                  <a:gd name="connsiteY9" fmla="*/ 7500 h 10000"/>
                  <a:gd name="connsiteX10" fmla="*/ 1476 w 10000"/>
                  <a:gd name="connsiteY10" fmla="*/ 7586 h 10000"/>
                  <a:gd name="connsiteX11" fmla="*/ 1827 w 10000"/>
                  <a:gd name="connsiteY11" fmla="*/ 7586 h 10000"/>
                  <a:gd name="connsiteX12" fmla="*/ 2343 w 10000"/>
                  <a:gd name="connsiteY12" fmla="*/ 7500 h 10000"/>
                  <a:gd name="connsiteX13" fmla="*/ 2693 w 10000"/>
                  <a:gd name="connsiteY13" fmla="*/ 7672 h 10000"/>
                  <a:gd name="connsiteX14" fmla="*/ 2951 w 10000"/>
                  <a:gd name="connsiteY14" fmla="*/ 7414 h 10000"/>
                  <a:gd name="connsiteX15" fmla="*/ 3736 w 10000"/>
                  <a:gd name="connsiteY15" fmla="*/ 7155 h 10000"/>
                  <a:gd name="connsiteX16" fmla="*/ 4087 w 10000"/>
                  <a:gd name="connsiteY16" fmla="*/ 6638 h 10000"/>
                  <a:gd name="connsiteX17" fmla="*/ 4169 w 10000"/>
                  <a:gd name="connsiteY17" fmla="*/ 6638 h 10000"/>
                  <a:gd name="connsiteX18" fmla="*/ 4252 w 10000"/>
                  <a:gd name="connsiteY18" fmla="*/ 6552 h 10000"/>
                  <a:gd name="connsiteX19" fmla="*/ 4778 w 10000"/>
                  <a:gd name="connsiteY19" fmla="*/ 6466 h 10000"/>
                  <a:gd name="connsiteX20" fmla="*/ 5036 w 10000"/>
                  <a:gd name="connsiteY20" fmla="*/ 6207 h 10000"/>
                  <a:gd name="connsiteX21" fmla="*/ 5738 w 10000"/>
                  <a:gd name="connsiteY21" fmla="*/ 6466 h 10000"/>
                  <a:gd name="connsiteX22" fmla="*/ 6347 w 10000"/>
                  <a:gd name="connsiteY22" fmla="*/ 6466 h 10000"/>
                  <a:gd name="connsiteX23" fmla="*/ 6605 w 10000"/>
                  <a:gd name="connsiteY23" fmla="*/ 6983 h 10000"/>
                  <a:gd name="connsiteX24" fmla="*/ 7131 w 10000"/>
                  <a:gd name="connsiteY24" fmla="*/ 7155 h 10000"/>
                  <a:gd name="connsiteX25" fmla="*/ 7296 w 10000"/>
                  <a:gd name="connsiteY25" fmla="*/ 7500 h 10000"/>
                  <a:gd name="connsiteX26" fmla="*/ 7647 w 10000"/>
                  <a:gd name="connsiteY26" fmla="*/ 7845 h 10000"/>
                  <a:gd name="connsiteX27" fmla="*/ 7822 w 10000"/>
                  <a:gd name="connsiteY27" fmla="*/ 8190 h 10000"/>
                  <a:gd name="connsiteX28" fmla="*/ 7038 w 10000"/>
                  <a:gd name="connsiteY28" fmla="*/ 8362 h 10000"/>
                  <a:gd name="connsiteX29" fmla="*/ 6780 w 10000"/>
                  <a:gd name="connsiteY29" fmla="*/ 8621 h 10000"/>
                  <a:gd name="connsiteX30" fmla="*/ 6956 w 10000"/>
                  <a:gd name="connsiteY30" fmla="*/ 8879 h 10000"/>
                  <a:gd name="connsiteX31" fmla="*/ 6780 w 10000"/>
                  <a:gd name="connsiteY31" fmla="*/ 9569 h 10000"/>
                  <a:gd name="connsiteX32" fmla="*/ 6605 w 10000"/>
                  <a:gd name="connsiteY32" fmla="*/ 9828 h 10000"/>
                  <a:gd name="connsiteX33" fmla="*/ 6956 w 10000"/>
                  <a:gd name="connsiteY33" fmla="*/ 10000 h 10000"/>
                  <a:gd name="connsiteX34" fmla="*/ 7472 w 10000"/>
                  <a:gd name="connsiteY34" fmla="*/ 9741 h 10000"/>
                  <a:gd name="connsiteX35" fmla="*/ 7905 w 10000"/>
                  <a:gd name="connsiteY35" fmla="*/ 9741 h 10000"/>
                  <a:gd name="connsiteX36" fmla="*/ 7905 w 10000"/>
                  <a:gd name="connsiteY36" fmla="*/ 9397 h 10000"/>
                  <a:gd name="connsiteX37" fmla="*/ 8338 w 10000"/>
                  <a:gd name="connsiteY37" fmla="*/ 8276 h 10000"/>
                  <a:gd name="connsiteX38" fmla="*/ 8607 w 10000"/>
                  <a:gd name="connsiteY38" fmla="*/ 7931 h 10000"/>
                  <a:gd name="connsiteX39" fmla="*/ 8947 w 10000"/>
                  <a:gd name="connsiteY39" fmla="*/ 7586 h 10000"/>
                  <a:gd name="connsiteX40" fmla="*/ 9474 w 10000"/>
                  <a:gd name="connsiteY40" fmla="*/ 7328 h 10000"/>
                  <a:gd name="connsiteX41" fmla="*/ 10000 w 10000"/>
                  <a:gd name="connsiteY41" fmla="*/ 7414 h 10000"/>
                  <a:gd name="connsiteX42" fmla="*/ 10000 w 10000"/>
                  <a:gd name="connsiteY42" fmla="*/ 1121 h 10000"/>
                  <a:gd name="connsiteX43" fmla="*/ 9216 w 10000"/>
                  <a:gd name="connsiteY43" fmla="*/ 603 h 10000"/>
                  <a:gd name="connsiteX44" fmla="*/ 9391 w 10000"/>
                  <a:gd name="connsiteY44" fmla="*/ 431 h 10000"/>
                  <a:gd name="connsiteX45" fmla="*/ 8947 w 10000"/>
                  <a:gd name="connsiteY45" fmla="*/ 172 h 10000"/>
                  <a:gd name="connsiteX46" fmla="*/ 8514 w 10000"/>
                  <a:gd name="connsiteY46" fmla="*/ 0 h 10000"/>
                  <a:gd name="connsiteX47" fmla="*/ 7905 w 10000"/>
                  <a:gd name="connsiteY47" fmla="*/ 345 h 10000"/>
                  <a:gd name="connsiteX48" fmla="*/ 7564 w 10000"/>
                  <a:gd name="connsiteY48" fmla="*/ 345 h 10000"/>
                  <a:gd name="connsiteX49" fmla="*/ 7472 w 10000"/>
                  <a:gd name="connsiteY49" fmla="*/ 776 h 10000"/>
                  <a:gd name="connsiteX50" fmla="*/ 7131 w 10000"/>
                  <a:gd name="connsiteY50" fmla="*/ 776 h 10000"/>
                  <a:gd name="connsiteX51" fmla="*/ 6522 w 10000"/>
                  <a:gd name="connsiteY51" fmla="*/ 1034 h 10000"/>
                  <a:gd name="connsiteX52" fmla="*/ 6347 w 10000"/>
                  <a:gd name="connsiteY52" fmla="*/ 1724 h 10000"/>
                  <a:gd name="connsiteX53" fmla="*/ 6429 w 10000"/>
                  <a:gd name="connsiteY53" fmla="*/ 2069 h 10000"/>
                  <a:gd name="connsiteX54" fmla="*/ 5913 w 10000"/>
                  <a:gd name="connsiteY54" fmla="*/ 1897 h 10000"/>
                  <a:gd name="connsiteX55" fmla="*/ 5470 w 10000"/>
                  <a:gd name="connsiteY55" fmla="*/ 2155 h 10000"/>
                  <a:gd name="connsiteX56" fmla="*/ 5212 w 10000"/>
                  <a:gd name="connsiteY56" fmla="*/ 1983 h 10000"/>
                  <a:gd name="connsiteX57" fmla="*/ 4954 w 10000"/>
                  <a:gd name="connsiteY57" fmla="*/ 2328 h 10000"/>
                  <a:gd name="connsiteX58" fmla="*/ 4603 w 10000"/>
                  <a:gd name="connsiteY58" fmla="*/ 2155 h 10000"/>
                  <a:gd name="connsiteX59" fmla="*/ 4252 w 10000"/>
                  <a:gd name="connsiteY59" fmla="*/ 2155 h 10000"/>
                  <a:gd name="connsiteX60" fmla="*/ 3994 w 10000"/>
                  <a:gd name="connsiteY60" fmla="*/ 2414 h 10000"/>
                  <a:gd name="connsiteX61" fmla="*/ 3643 w 10000"/>
                  <a:gd name="connsiteY61" fmla="*/ 2155 h 10000"/>
                  <a:gd name="connsiteX62" fmla="*/ 3034 w 10000"/>
                  <a:gd name="connsiteY62" fmla="*/ 2241 h 10000"/>
                  <a:gd name="connsiteX63" fmla="*/ 2085 w 10000"/>
                  <a:gd name="connsiteY63" fmla="*/ 2328 h 10000"/>
                  <a:gd name="connsiteX0" fmla="*/ 1042 w 10000"/>
                  <a:gd name="connsiteY0" fmla="*/ 2672 h 10000"/>
                  <a:gd name="connsiteX1" fmla="*/ 341 w 10000"/>
                  <a:gd name="connsiteY1" fmla="*/ 5517 h 10000"/>
                  <a:gd name="connsiteX2" fmla="*/ 516 w 10000"/>
                  <a:gd name="connsiteY2" fmla="*/ 6293 h 10000"/>
                  <a:gd name="connsiteX3" fmla="*/ 165 w 10000"/>
                  <a:gd name="connsiteY3" fmla="*/ 6379 h 10000"/>
                  <a:gd name="connsiteX4" fmla="*/ 83 w 10000"/>
                  <a:gd name="connsiteY4" fmla="*/ 6810 h 10000"/>
                  <a:gd name="connsiteX5" fmla="*/ 0 w 10000"/>
                  <a:gd name="connsiteY5" fmla="*/ 7328 h 10000"/>
                  <a:gd name="connsiteX6" fmla="*/ 165 w 10000"/>
                  <a:gd name="connsiteY6" fmla="*/ 7241 h 10000"/>
                  <a:gd name="connsiteX7" fmla="*/ 516 w 10000"/>
                  <a:gd name="connsiteY7" fmla="*/ 7500 h 10000"/>
                  <a:gd name="connsiteX8" fmla="*/ 774 w 10000"/>
                  <a:gd name="connsiteY8" fmla="*/ 7759 h 10000"/>
                  <a:gd name="connsiteX9" fmla="*/ 1125 w 10000"/>
                  <a:gd name="connsiteY9" fmla="*/ 7500 h 10000"/>
                  <a:gd name="connsiteX10" fmla="*/ 1476 w 10000"/>
                  <a:gd name="connsiteY10" fmla="*/ 7586 h 10000"/>
                  <a:gd name="connsiteX11" fmla="*/ 1827 w 10000"/>
                  <a:gd name="connsiteY11" fmla="*/ 7586 h 10000"/>
                  <a:gd name="connsiteX12" fmla="*/ 2343 w 10000"/>
                  <a:gd name="connsiteY12" fmla="*/ 7500 h 10000"/>
                  <a:gd name="connsiteX13" fmla="*/ 2693 w 10000"/>
                  <a:gd name="connsiteY13" fmla="*/ 7672 h 10000"/>
                  <a:gd name="connsiteX14" fmla="*/ 2951 w 10000"/>
                  <a:gd name="connsiteY14" fmla="*/ 7414 h 10000"/>
                  <a:gd name="connsiteX15" fmla="*/ 3736 w 10000"/>
                  <a:gd name="connsiteY15" fmla="*/ 7155 h 10000"/>
                  <a:gd name="connsiteX16" fmla="*/ 4087 w 10000"/>
                  <a:gd name="connsiteY16" fmla="*/ 6638 h 10000"/>
                  <a:gd name="connsiteX17" fmla="*/ 4169 w 10000"/>
                  <a:gd name="connsiteY17" fmla="*/ 6638 h 10000"/>
                  <a:gd name="connsiteX18" fmla="*/ 4252 w 10000"/>
                  <a:gd name="connsiteY18" fmla="*/ 6552 h 10000"/>
                  <a:gd name="connsiteX19" fmla="*/ 4778 w 10000"/>
                  <a:gd name="connsiteY19" fmla="*/ 6466 h 10000"/>
                  <a:gd name="connsiteX20" fmla="*/ 5036 w 10000"/>
                  <a:gd name="connsiteY20" fmla="*/ 6207 h 10000"/>
                  <a:gd name="connsiteX21" fmla="*/ 5738 w 10000"/>
                  <a:gd name="connsiteY21" fmla="*/ 6466 h 10000"/>
                  <a:gd name="connsiteX22" fmla="*/ 6347 w 10000"/>
                  <a:gd name="connsiteY22" fmla="*/ 6466 h 10000"/>
                  <a:gd name="connsiteX23" fmla="*/ 6605 w 10000"/>
                  <a:gd name="connsiteY23" fmla="*/ 6983 h 10000"/>
                  <a:gd name="connsiteX24" fmla="*/ 7131 w 10000"/>
                  <a:gd name="connsiteY24" fmla="*/ 7155 h 10000"/>
                  <a:gd name="connsiteX25" fmla="*/ 7296 w 10000"/>
                  <a:gd name="connsiteY25" fmla="*/ 7500 h 10000"/>
                  <a:gd name="connsiteX26" fmla="*/ 7647 w 10000"/>
                  <a:gd name="connsiteY26" fmla="*/ 7845 h 10000"/>
                  <a:gd name="connsiteX27" fmla="*/ 7822 w 10000"/>
                  <a:gd name="connsiteY27" fmla="*/ 8190 h 10000"/>
                  <a:gd name="connsiteX28" fmla="*/ 7038 w 10000"/>
                  <a:gd name="connsiteY28" fmla="*/ 8362 h 10000"/>
                  <a:gd name="connsiteX29" fmla="*/ 6780 w 10000"/>
                  <a:gd name="connsiteY29" fmla="*/ 8621 h 10000"/>
                  <a:gd name="connsiteX30" fmla="*/ 6956 w 10000"/>
                  <a:gd name="connsiteY30" fmla="*/ 8879 h 10000"/>
                  <a:gd name="connsiteX31" fmla="*/ 6780 w 10000"/>
                  <a:gd name="connsiteY31" fmla="*/ 9569 h 10000"/>
                  <a:gd name="connsiteX32" fmla="*/ 6605 w 10000"/>
                  <a:gd name="connsiteY32" fmla="*/ 9828 h 10000"/>
                  <a:gd name="connsiteX33" fmla="*/ 6956 w 10000"/>
                  <a:gd name="connsiteY33" fmla="*/ 10000 h 10000"/>
                  <a:gd name="connsiteX34" fmla="*/ 7472 w 10000"/>
                  <a:gd name="connsiteY34" fmla="*/ 9741 h 10000"/>
                  <a:gd name="connsiteX35" fmla="*/ 7905 w 10000"/>
                  <a:gd name="connsiteY35" fmla="*/ 9741 h 10000"/>
                  <a:gd name="connsiteX36" fmla="*/ 7905 w 10000"/>
                  <a:gd name="connsiteY36" fmla="*/ 9397 h 10000"/>
                  <a:gd name="connsiteX37" fmla="*/ 8338 w 10000"/>
                  <a:gd name="connsiteY37" fmla="*/ 8276 h 10000"/>
                  <a:gd name="connsiteX38" fmla="*/ 8607 w 10000"/>
                  <a:gd name="connsiteY38" fmla="*/ 7931 h 10000"/>
                  <a:gd name="connsiteX39" fmla="*/ 8947 w 10000"/>
                  <a:gd name="connsiteY39" fmla="*/ 7586 h 10000"/>
                  <a:gd name="connsiteX40" fmla="*/ 9474 w 10000"/>
                  <a:gd name="connsiteY40" fmla="*/ 7328 h 10000"/>
                  <a:gd name="connsiteX41" fmla="*/ 10000 w 10000"/>
                  <a:gd name="connsiteY41" fmla="*/ 7414 h 10000"/>
                  <a:gd name="connsiteX42" fmla="*/ 10000 w 10000"/>
                  <a:gd name="connsiteY42" fmla="*/ 1121 h 10000"/>
                  <a:gd name="connsiteX43" fmla="*/ 9391 w 10000"/>
                  <a:gd name="connsiteY43" fmla="*/ 431 h 10000"/>
                  <a:gd name="connsiteX44" fmla="*/ 8947 w 10000"/>
                  <a:gd name="connsiteY44" fmla="*/ 172 h 10000"/>
                  <a:gd name="connsiteX45" fmla="*/ 8514 w 10000"/>
                  <a:gd name="connsiteY45" fmla="*/ 0 h 10000"/>
                  <a:gd name="connsiteX46" fmla="*/ 7905 w 10000"/>
                  <a:gd name="connsiteY46" fmla="*/ 345 h 10000"/>
                  <a:gd name="connsiteX47" fmla="*/ 7564 w 10000"/>
                  <a:gd name="connsiteY47" fmla="*/ 345 h 10000"/>
                  <a:gd name="connsiteX48" fmla="*/ 7472 w 10000"/>
                  <a:gd name="connsiteY48" fmla="*/ 776 h 10000"/>
                  <a:gd name="connsiteX49" fmla="*/ 7131 w 10000"/>
                  <a:gd name="connsiteY49" fmla="*/ 776 h 10000"/>
                  <a:gd name="connsiteX50" fmla="*/ 6522 w 10000"/>
                  <a:gd name="connsiteY50" fmla="*/ 1034 h 10000"/>
                  <a:gd name="connsiteX51" fmla="*/ 6347 w 10000"/>
                  <a:gd name="connsiteY51" fmla="*/ 1724 h 10000"/>
                  <a:gd name="connsiteX52" fmla="*/ 6429 w 10000"/>
                  <a:gd name="connsiteY52" fmla="*/ 2069 h 10000"/>
                  <a:gd name="connsiteX53" fmla="*/ 5913 w 10000"/>
                  <a:gd name="connsiteY53" fmla="*/ 1897 h 10000"/>
                  <a:gd name="connsiteX54" fmla="*/ 5470 w 10000"/>
                  <a:gd name="connsiteY54" fmla="*/ 2155 h 10000"/>
                  <a:gd name="connsiteX55" fmla="*/ 5212 w 10000"/>
                  <a:gd name="connsiteY55" fmla="*/ 1983 h 10000"/>
                  <a:gd name="connsiteX56" fmla="*/ 4954 w 10000"/>
                  <a:gd name="connsiteY56" fmla="*/ 2328 h 10000"/>
                  <a:gd name="connsiteX57" fmla="*/ 4603 w 10000"/>
                  <a:gd name="connsiteY57" fmla="*/ 2155 h 10000"/>
                  <a:gd name="connsiteX58" fmla="*/ 4252 w 10000"/>
                  <a:gd name="connsiteY58" fmla="*/ 2155 h 10000"/>
                  <a:gd name="connsiteX59" fmla="*/ 3994 w 10000"/>
                  <a:gd name="connsiteY59" fmla="*/ 2414 h 10000"/>
                  <a:gd name="connsiteX60" fmla="*/ 3643 w 10000"/>
                  <a:gd name="connsiteY60" fmla="*/ 2155 h 10000"/>
                  <a:gd name="connsiteX61" fmla="*/ 3034 w 10000"/>
                  <a:gd name="connsiteY61" fmla="*/ 2241 h 10000"/>
                  <a:gd name="connsiteX62" fmla="*/ 2085 w 10000"/>
                  <a:gd name="connsiteY62" fmla="*/ 2328 h 10000"/>
                  <a:gd name="connsiteX0" fmla="*/ 1042 w 10000"/>
                  <a:gd name="connsiteY0" fmla="*/ 2672 h 10000"/>
                  <a:gd name="connsiteX1" fmla="*/ 341 w 10000"/>
                  <a:gd name="connsiteY1" fmla="*/ 5517 h 10000"/>
                  <a:gd name="connsiteX2" fmla="*/ 516 w 10000"/>
                  <a:gd name="connsiteY2" fmla="*/ 6293 h 10000"/>
                  <a:gd name="connsiteX3" fmla="*/ 165 w 10000"/>
                  <a:gd name="connsiteY3" fmla="*/ 6379 h 10000"/>
                  <a:gd name="connsiteX4" fmla="*/ 83 w 10000"/>
                  <a:gd name="connsiteY4" fmla="*/ 6810 h 10000"/>
                  <a:gd name="connsiteX5" fmla="*/ 0 w 10000"/>
                  <a:gd name="connsiteY5" fmla="*/ 7328 h 10000"/>
                  <a:gd name="connsiteX6" fmla="*/ 165 w 10000"/>
                  <a:gd name="connsiteY6" fmla="*/ 7241 h 10000"/>
                  <a:gd name="connsiteX7" fmla="*/ 516 w 10000"/>
                  <a:gd name="connsiteY7" fmla="*/ 7500 h 10000"/>
                  <a:gd name="connsiteX8" fmla="*/ 774 w 10000"/>
                  <a:gd name="connsiteY8" fmla="*/ 7759 h 10000"/>
                  <a:gd name="connsiteX9" fmla="*/ 1125 w 10000"/>
                  <a:gd name="connsiteY9" fmla="*/ 7500 h 10000"/>
                  <a:gd name="connsiteX10" fmla="*/ 1476 w 10000"/>
                  <a:gd name="connsiteY10" fmla="*/ 7586 h 10000"/>
                  <a:gd name="connsiteX11" fmla="*/ 1827 w 10000"/>
                  <a:gd name="connsiteY11" fmla="*/ 7586 h 10000"/>
                  <a:gd name="connsiteX12" fmla="*/ 2343 w 10000"/>
                  <a:gd name="connsiteY12" fmla="*/ 7500 h 10000"/>
                  <a:gd name="connsiteX13" fmla="*/ 2693 w 10000"/>
                  <a:gd name="connsiteY13" fmla="*/ 7672 h 10000"/>
                  <a:gd name="connsiteX14" fmla="*/ 2951 w 10000"/>
                  <a:gd name="connsiteY14" fmla="*/ 7414 h 10000"/>
                  <a:gd name="connsiteX15" fmla="*/ 3736 w 10000"/>
                  <a:gd name="connsiteY15" fmla="*/ 7155 h 10000"/>
                  <a:gd name="connsiteX16" fmla="*/ 4087 w 10000"/>
                  <a:gd name="connsiteY16" fmla="*/ 6638 h 10000"/>
                  <a:gd name="connsiteX17" fmla="*/ 4169 w 10000"/>
                  <a:gd name="connsiteY17" fmla="*/ 6638 h 10000"/>
                  <a:gd name="connsiteX18" fmla="*/ 4252 w 10000"/>
                  <a:gd name="connsiteY18" fmla="*/ 6552 h 10000"/>
                  <a:gd name="connsiteX19" fmla="*/ 4778 w 10000"/>
                  <a:gd name="connsiteY19" fmla="*/ 6466 h 10000"/>
                  <a:gd name="connsiteX20" fmla="*/ 5036 w 10000"/>
                  <a:gd name="connsiteY20" fmla="*/ 6207 h 10000"/>
                  <a:gd name="connsiteX21" fmla="*/ 5738 w 10000"/>
                  <a:gd name="connsiteY21" fmla="*/ 6466 h 10000"/>
                  <a:gd name="connsiteX22" fmla="*/ 6347 w 10000"/>
                  <a:gd name="connsiteY22" fmla="*/ 6466 h 10000"/>
                  <a:gd name="connsiteX23" fmla="*/ 6605 w 10000"/>
                  <a:gd name="connsiteY23" fmla="*/ 6983 h 10000"/>
                  <a:gd name="connsiteX24" fmla="*/ 7131 w 10000"/>
                  <a:gd name="connsiteY24" fmla="*/ 7155 h 10000"/>
                  <a:gd name="connsiteX25" fmla="*/ 7296 w 10000"/>
                  <a:gd name="connsiteY25" fmla="*/ 7500 h 10000"/>
                  <a:gd name="connsiteX26" fmla="*/ 7647 w 10000"/>
                  <a:gd name="connsiteY26" fmla="*/ 7845 h 10000"/>
                  <a:gd name="connsiteX27" fmla="*/ 7822 w 10000"/>
                  <a:gd name="connsiteY27" fmla="*/ 8190 h 10000"/>
                  <a:gd name="connsiteX28" fmla="*/ 7038 w 10000"/>
                  <a:gd name="connsiteY28" fmla="*/ 8362 h 10000"/>
                  <a:gd name="connsiteX29" fmla="*/ 6780 w 10000"/>
                  <a:gd name="connsiteY29" fmla="*/ 8621 h 10000"/>
                  <a:gd name="connsiteX30" fmla="*/ 6956 w 10000"/>
                  <a:gd name="connsiteY30" fmla="*/ 8879 h 10000"/>
                  <a:gd name="connsiteX31" fmla="*/ 6780 w 10000"/>
                  <a:gd name="connsiteY31" fmla="*/ 9569 h 10000"/>
                  <a:gd name="connsiteX32" fmla="*/ 6605 w 10000"/>
                  <a:gd name="connsiteY32" fmla="*/ 9828 h 10000"/>
                  <a:gd name="connsiteX33" fmla="*/ 6956 w 10000"/>
                  <a:gd name="connsiteY33" fmla="*/ 10000 h 10000"/>
                  <a:gd name="connsiteX34" fmla="*/ 7472 w 10000"/>
                  <a:gd name="connsiteY34" fmla="*/ 9741 h 10000"/>
                  <a:gd name="connsiteX35" fmla="*/ 7905 w 10000"/>
                  <a:gd name="connsiteY35" fmla="*/ 9741 h 10000"/>
                  <a:gd name="connsiteX36" fmla="*/ 7905 w 10000"/>
                  <a:gd name="connsiteY36" fmla="*/ 9397 h 10000"/>
                  <a:gd name="connsiteX37" fmla="*/ 8338 w 10000"/>
                  <a:gd name="connsiteY37" fmla="*/ 8276 h 10000"/>
                  <a:gd name="connsiteX38" fmla="*/ 8607 w 10000"/>
                  <a:gd name="connsiteY38" fmla="*/ 7931 h 10000"/>
                  <a:gd name="connsiteX39" fmla="*/ 8947 w 10000"/>
                  <a:gd name="connsiteY39" fmla="*/ 7586 h 10000"/>
                  <a:gd name="connsiteX40" fmla="*/ 9474 w 10000"/>
                  <a:gd name="connsiteY40" fmla="*/ 7328 h 10000"/>
                  <a:gd name="connsiteX41" fmla="*/ 10000 w 10000"/>
                  <a:gd name="connsiteY41" fmla="*/ 7414 h 10000"/>
                  <a:gd name="connsiteX42" fmla="*/ 10000 w 10000"/>
                  <a:gd name="connsiteY42" fmla="*/ 1121 h 10000"/>
                  <a:gd name="connsiteX43" fmla="*/ 8947 w 10000"/>
                  <a:gd name="connsiteY43" fmla="*/ 172 h 10000"/>
                  <a:gd name="connsiteX44" fmla="*/ 8514 w 10000"/>
                  <a:gd name="connsiteY44" fmla="*/ 0 h 10000"/>
                  <a:gd name="connsiteX45" fmla="*/ 7905 w 10000"/>
                  <a:gd name="connsiteY45" fmla="*/ 345 h 10000"/>
                  <a:gd name="connsiteX46" fmla="*/ 7564 w 10000"/>
                  <a:gd name="connsiteY46" fmla="*/ 345 h 10000"/>
                  <a:gd name="connsiteX47" fmla="*/ 7472 w 10000"/>
                  <a:gd name="connsiteY47" fmla="*/ 776 h 10000"/>
                  <a:gd name="connsiteX48" fmla="*/ 7131 w 10000"/>
                  <a:gd name="connsiteY48" fmla="*/ 776 h 10000"/>
                  <a:gd name="connsiteX49" fmla="*/ 6522 w 10000"/>
                  <a:gd name="connsiteY49" fmla="*/ 1034 h 10000"/>
                  <a:gd name="connsiteX50" fmla="*/ 6347 w 10000"/>
                  <a:gd name="connsiteY50" fmla="*/ 1724 h 10000"/>
                  <a:gd name="connsiteX51" fmla="*/ 6429 w 10000"/>
                  <a:gd name="connsiteY51" fmla="*/ 2069 h 10000"/>
                  <a:gd name="connsiteX52" fmla="*/ 5913 w 10000"/>
                  <a:gd name="connsiteY52" fmla="*/ 1897 h 10000"/>
                  <a:gd name="connsiteX53" fmla="*/ 5470 w 10000"/>
                  <a:gd name="connsiteY53" fmla="*/ 2155 h 10000"/>
                  <a:gd name="connsiteX54" fmla="*/ 5212 w 10000"/>
                  <a:gd name="connsiteY54" fmla="*/ 1983 h 10000"/>
                  <a:gd name="connsiteX55" fmla="*/ 4954 w 10000"/>
                  <a:gd name="connsiteY55" fmla="*/ 2328 h 10000"/>
                  <a:gd name="connsiteX56" fmla="*/ 4603 w 10000"/>
                  <a:gd name="connsiteY56" fmla="*/ 2155 h 10000"/>
                  <a:gd name="connsiteX57" fmla="*/ 4252 w 10000"/>
                  <a:gd name="connsiteY57" fmla="*/ 2155 h 10000"/>
                  <a:gd name="connsiteX58" fmla="*/ 3994 w 10000"/>
                  <a:gd name="connsiteY58" fmla="*/ 2414 h 10000"/>
                  <a:gd name="connsiteX59" fmla="*/ 3643 w 10000"/>
                  <a:gd name="connsiteY59" fmla="*/ 2155 h 10000"/>
                  <a:gd name="connsiteX60" fmla="*/ 3034 w 10000"/>
                  <a:gd name="connsiteY60" fmla="*/ 2241 h 10000"/>
                  <a:gd name="connsiteX61" fmla="*/ 2085 w 10000"/>
                  <a:gd name="connsiteY61" fmla="*/ 2328 h 10000"/>
                  <a:gd name="connsiteX0" fmla="*/ 1042 w 10000"/>
                  <a:gd name="connsiteY0" fmla="*/ 2672 h 10000"/>
                  <a:gd name="connsiteX1" fmla="*/ 341 w 10000"/>
                  <a:gd name="connsiteY1" fmla="*/ 5517 h 10000"/>
                  <a:gd name="connsiteX2" fmla="*/ 516 w 10000"/>
                  <a:gd name="connsiteY2" fmla="*/ 6293 h 10000"/>
                  <a:gd name="connsiteX3" fmla="*/ 165 w 10000"/>
                  <a:gd name="connsiteY3" fmla="*/ 6379 h 10000"/>
                  <a:gd name="connsiteX4" fmla="*/ 83 w 10000"/>
                  <a:gd name="connsiteY4" fmla="*/ 6810 h 10000"/>
                  <a:gd name="connsiteX5" fmla="*/ 0 w 10000"/>
                  <a:gd name="connsiteY5" fmla="*/ 7328 h 10000"/>
                  <a:gd name="connsiteX6" fmla="*/ 165 w 10000"/>
                  <a:gd name="connsiteY6" fmla="*/ 7241 h 10000"/>
                  <a:gd name="connsiteX7" fmla="*/ 516 w 10000"/>
                  <a:gd name="connsiteY7" fmla="*/ 7500 h 10000"/>
                  <a:gd name="connsiteX8" fmla="*/ 774 w 10000"/>
                  <a:gd name="connsiteY8" fmla="*/ 7759 h 10000"/>
                  <a:gd name="connsiteX9" fmla="*/ 1125 w 10000"/>
                  <a:gd name="connsiteY9" fmla="*/ 7500 h 10000"/>
                  <a:gd name="connsiteX10" fmla="*/ 1476 w 10000"/>
                  <a:gd name="connsiteY10" fmla="*/ 7586 h 10000"/>
                  <a:gd name="connsiteX11" fmla="*/ 1827 w 10000"/>
                  <a:gd name="connsiteY11" fmla="*/ 7586 h 10000"/>
                  <a:gd name="connsiteX12" fmla="*/ 2343 w 10000"/>
                  <a:gd name="connsiteY12" fmla="*/ 7500 h 10000"/>
                  <a:gd name="connsiteX13" fmla="*/ 2693 w 10000"/>
                  <a:gd name="connsiteY13" fmla="*/ 7672 h 10000"/>
                  <a:gd name="connsiteX14" fmla="*/ 2951 w 10000"/>
                  <a:gd name="connsiteY14" fmla="*/ 7414 h 10000"/>
                  <a:gd name="connsiteX15" fmla="*/ 3736 w 10000"/>
                  <a:gd name="connsiteY15" fmla="*/ 7155 h 10000"/>
                  <a:gd name="connsiteX16" fmla="*/ 4087 w 10000"/>
                  <a:gd name="connsiteY16" fmla="*/ 6638 h 10000"/>
                  <a:gd name="connsiteX17" fmla="*/ 4169 w 10000"/>
                  <a:gd name="connsiteY17" fmla="*/ 6638 h 10000"/>
                  <a:gd name="connsiteX18" fmla="*/ 4252 w 10000"/>
                  <a:gd name="connsiteY18" fmla="*/ 6552 h 10000"/>
                  <a:gd name="connsiteX19" fmla="*/ 4778 w 10000"/>
                  <a:gd name="connsiteY19" fmla="*/ 6466 h 10000"/>
                  <a:gd name="connsiteX20" fmla="*/ 5036 w 10000"/>
                  <a:gd name="connsiteY20" fmla="*/ 6207 h 10000"/>
                  <a:gd name="connsiteX21" fmla="*/ 5738 w 10000"/>
                  <a:gd name="connsiteY21" fmla="*/ 6466 h 10000"/>
                  <a:gd name="connsiteX22" fmla="*/ 6347 w 10000"/>
                  <a:gd name="connsiteY22" fmla="*/ 6466 h 10000"/>
                  <a:gd name="connsiteX23" fmla="*/ 6605 w 10000"/>
                  <a:gd name="connsiteY23" fmla="*/ 6983 h 10000"/>
                  <a:gd name="connsiteX24" fmla="*/ 7131 w 10000"/>
                  <a:gd name="connsiteY24" fmla="*/ 7155 h 10000"/>
                  <a:gd name="connsiteX25" fmla="*/ 7296 w 10000"/>
                  <a:gd name="connsiteY25" fmla="*/ 7500 h 10000"/>
                  <a:gd name="connsiteX26" fmla="*/ 7647 w 10000"/>
                  <a:gd name="connsiteY26" fmla="*/ 7845 h 10000"/>
                  <a:gd name="connsiteX27" fmla="*/ 7822 w 10000"/>
                  <a:gd name="connsiteY27" fmla="*/ 8190 h 10000"/>
                  <a:gd name="connsiteX28" fmla="*/ 7038 w 10000"/>
                  <a:gd name="connsiteY28" fmla="*/ 8362 h 10000"/>
                  <a:gd name="connsiteX29" fmla="*/ 6780 w 10000"/>
                  <a:gd name="connsiteY29" fmla="*/ 8621 h 10000"/>
                  <a:gd name="connsiteX30" fmla="*/ 6956 w 10000"/>
                  <a:gd name="connsiteY30" fmla="*/ 8879 h 10000"/>
                  <a:gd name="connsiteX31" fmla="*/ 6780 w 10000"/>
                  <a:gd name="connsiteY31" fmla="*/ 9569 h 10000"/>
                  <a:gd name="connsiteX32" fmla="*/ 6605 w 10000"/>
                  <a:gd name="connsiteY32" fmla="*/ 9828 h 10000"/>
                  <a:gd name="connsiteX33" fmla="*/ 6956 w 10000"/>
                  <a:gd name="connsiteY33" fmla="*/ 10000 h 10000"/>
                  <a:gd name="connsiteX34" fmla="*/ 7472 w 10000"/>
                  <a:gd name="connsiteY34" fmla="*/ 9741 h 10000"/>
                  <a:gd name="connsiteX35" fmla="*/ 7905 w 10000"/>
                  <a:gd name="connsiteY35" fmla="*/ 9741 h 10000"/>
                  <a:gd name="connsiteX36" fmla="*/ 7905 w 10000"/>
                  <a:gd name="connsiteY36" fmla="*/ 9397 h 10000"/>
                  <a:gd name="connsiteX37" fmla="*/ 8338 w 10000"/>
                  <a:gd name="connsiteY37" fmla="*/ 8276 h 10000"/>
                  <a:gd name="connsiteX38" fmla="*/ 8607 w 10000"/>
                  <a:gd name="connsiteY38" fmla="*/ 7931 h 10000"/>
                  <a:gd name="connsiteX39" fmla="*/ 8947 w 10000"/>
                  <a:gd name="connsiteY39" fmla="*/ 7586 h 10000"/>
                  <a:gd name="connsiteX40" fmla="*/ 9474 w 10000"/>
                  <a:gd name="connsiteY40" fmla="*/ 7328 h 10000"/>
                  <a:gd name="connsiteX41" fmla="*/ 10000 w 10000"/>
                  <a:gd name="connsiteY41" fmla="*/ 7414 h 10000"/>
                  <a:gd name="connsiteX42" fmla="*/ 10000 w 10000"/>
                  <a:gd name="connsiteY42" fmla="*/ 1121 h 10000"/>
                  <a:gd name="connsiteX43" fmla="*/ 8514 w 10000"/>
                  <a:gd name="connsiteY43" fmla="*/ 0 h 10000"/>
                  <a:gd name="connsiteX44" fmla="*/ 7905 w 10000"/>
                  <a:gd name="connsiteY44" fmla="*/ 345 h 10000"/>
                  <a:gd name="connsiteX45" fmla="*/ 7564 w 10000"/>
                  <a:gd name="connsiteY45" fmla="*/ 345 h 10000"/>
                  <a:gd name="connsiteX46" fmla="*/ 7472 w 10000"/>
                  <a:gd name="connsiteY46" fmla="*/ 776 h 10000"/>
                  <a:gd name="connsiteX47" fmla="*/ 7131 w 10000"/>
                  <a:gd name="connsiteY47" fmla="*/ 776 h 10000"/>
                  <a:gd name="connsiteX48" fmla="*/ 6522 w 10000"/>
                  <a:gd name="connsiteY48" fmla="*/ 1034 h 10000"/>
                  <a:gd name="connsiteX49" fmla="*/ 6347 w 10000"/>
                  <a:gd name="connsiteY49" fmla="*/ 1724 h 10000"/>
                  <a:gd name="connsiteX50" fmla="*/ 6429 w 10000"/>
                  <a:gd name="connsiteY50" fmla="*/ 2069 h 10000"/>
                  <a:gd name="connsiteX51" fmla="*/ 5913 w 10000"/>
                  <a:gd name="connsiteY51" fmla="*/ 1897 h 10000"/>
                  <a:gd name="connsiteX52" fmla="*/ 5470 w 10000"/>
                  <a:gd name="connsiteY52" fmla="*/ 2155 h 10000"/>
                  <a:gd name="connsiteX53" fmla="*/ 5212 w 10000"/>
                  <a:gd name="connsiteY53" fmla="*/ 1983 h 10000"/>
                  <a:gd name="connsiteX54" fmla="*/ 4954 w 10000"/>
                  <a:gd name="connsiteY54" fmla="*/ 2328 h 10000"/>
                  <a:gd name="connsiteX55" fmla="*/ 4603 w 10000"/>
                  <a:gd name="connsiteY55" fmla="*/ 2155 h 10000"/>
                  <a:gd name="connsiteX56" fmla="*/ 4252 w 10000"/>
                  <a:gd name="connsiteY56" fmla="*/ 2155 h 10000"/>
                  <a:gd name="connsiteX57" fmla="*/ 3994 w 10000"/>
                  <a:gd name="connsiteY57" fmla="*/ 2414 h 10000"/>
                  <a:gd name="connsiteX58" fmla="*/ 3643 w 10000"/>
                  <a:gd name="connsiteY58" fmla="*/ 2155 h 10000"/>
                  <a:gd name="connsiteX59" fmla="*/ 3034 w 10000"/>
                  <a:gd name="connsiteY59" fmla="*/ 2241 h 10000"/>
                  <a:gd name="connsiteX60" fmla="*/ 2085 w 10000"/>
                  <a:gd name="connsiteY60" fmla="*/ 2328 h 10000"/>
                  <a:gd name="connsiteX0" fmla="*/ 1042 w 10000"/>
                  <a:gd name="connsiteY0" fmla="*/ 2327 h 9655"/>
                  <a:gd name="connsiteX1" fmla="*/ 341 w 10000"/>
                  <a:gd name="connsiteY1" fmla="*/ 5172 h 9655"/>
                  <a:gd name="connsiteX2" fmla="*/ 516 w 10000"/>
                  <a:gd name="connsiteY2" fmla="*/ 5948 h 9655"/>
                  <a:gd name="connsiteX3" fmla="*/ 165 w 10000"/>
                  <a:gd name="connsiteY3" fmla="*/ 6034 h 9655"/>
                  <a:gd name="connsiteX4" fmla="*/ 83 w 10000"/>
                  <a:gd name="connsiteY4" fmla="*/ 6465 h 9655"/>
                  <a:gd name="connsiteX5" fmla="*/ 0 w 10000"/>
                  <a:gd name="connsiteY5" fmla="*/ 6983 h 9655"/>
                  <a:gd name="connsiteX6" fmla="*/ 165 w 10000"/>
                  <a:gd name="connsiteY6" fmla="*/ 6896 h 9655"/>
                  <a:gd name="connsiteX7" fmla="*/ 516 w 10000"/>
                  <a:gd name="connsiteY7" fmla="*/ 7155 h 9655"/>
                  <a:gd name="connsiteX8" fmla="*/ 774 w 10000"/>
                  <a:gd name="connsiteY8" fmla="*/ 7414 h 9655"/>
                  <a:gd name="connsiteX9" fmla="*/ 1125 w 10000"/>
                  <a:gd name="connsiteY9" fmla="*/ 7155 h 9655"/>
                  <a:gd name="connsiteX10" fmla="*/ 1476 w 10000"/>
                  <a:gd name="connsiteY10" fmla="*/ 7241 h 9655"/>
                  <a:gd name="connsiteX11" fmla="*/ 1827 w 10000"/>
                  <a:gd name="connsiteY11" fmla="*/ 7241 h 9655"/>
                  <a:gd name="connsiteX12" fmla="*/ 2343 w 10000"/>
                  <a:gd name="connsiteY12" fmla="*/ 7155 h 9655"/>
                  <a:gd name="connsiteX13" fmla="*/ 2693 w 10000"/>
                  <a:gd name="connsiteY13" fmla="*/ 7327 h 9655"/>
                  <a:gd name="connsiteX14" fmla="*/ 2951 w 10000"/>
                  <a:gd name="connsiteY14" fmla="*/ 7069 h 9655"/>
                  <a:gd name="connsiteX15" fmla="*/ 3736 w 10000"/>
                  <a:gd name="connsiteY15" fmla="*/ 6810 h 9655"/>
                  <a:gd name="connsiteX16" fmla="*/ 4087 w 10000"/>
                  <a:gd name="connsiteY16" fmla="*/ 6293 h 9655"/>
                  <a:gd name="connsiteX17" fmla="*/ 4169 w 10000"/>
                  <a:gd name="connsiteY17" fmla="*/ 6293 h 9655"/>
                  <a:gd name="connsiteX18" fmla="*/ 4252 w 10000"/>
                  <a:gd name="connsiteY18" fmla="*/ 6207 h 9655"/>
                  <a:gd name="connsiteX19" fmla="*/ 4778 w 10000"/>
                  <a:gd name="connsiteY19" fmla="*/ 6121 h 9655"/>
                  <a:gd name="connsiteX20" fmla="*/ 5036 w 10000"/>
                  <a:gd name="connsiteY20" fmla="*/ 5862 h 9655"/>
                  <a:gd name="connsiteX21" fmla="*/ 5738 w 10000"/>
                  <a:gd name="connsiteY21" fmla="*/ 6121 h 9655"/>
                  <a:gd name="connsiteX22" fmla="*/ 6347 w 10000"/>
                  <a:gd name="connsiteY22" fmla="*/ 6121 h 9655"/>
                  <a:gd name="connsiteX23" fmla="*/ 6605 w 10000"/>
                  <a:gd name="connsiteY23" fmla="*/ 6638 h 9655"/>
                  <a:gd name="connsiteX24" fmla="*/ 7131 w 10000"/>
                  <a:gd name="connsiteY24" fmla="*/ 6810 h 9655"/>
                  <a:gd name="connsiteX25" fmla="*/ 7296 w 10000"/>
                  <a:gd name="connsiteY25" fmla="*/ 7155 h 9655"/>
                  <a:gd name="connsiteX26" fmla="*/ 7647 w 10000"/>
                  <a:gd name="connsiteY26" fmla="*/ 7500 h 9655"/>
                  <a:gd name="connsiteX27" fmla="*/ 7822 w 10000"/>
                  <a:gd name="connsiteY27" fmla="*/ 7845 h 9655"/>
                  <a:gd name="connsiteX28" fmla="*/ 7038 w 10000"/>
                  <a:gd name="connsiteY28" fmla="*/ 8017 h 9655"/>
                  <a:gd name="connsiteX29" fmla="*/ 6780 w 10000"/>
                  <a:gd name="connsiteY29" fmla="*/ 8276 h 9655"/>
                  <a:gd name="connsiteX30" fmla="*/ 6956 w 10000"/>
                  <a:gd name="connsiteY30" fmla="*/ 8534 h 9655"/>
                  <a:gd name="connsiteX31" fmla="*/ 6780 w 10000"/>
                  <a:gd name="connsiteY31" fmla="*/ 9224 h 9655"/>
                  <a:gd name="connsiteX32" fmla="*/ 6605 w 10000"/>
                  <a:gd name="connsiteY32" fmla="*/ 9483 h 9655"/>
                  <a:gd name="connsiteX33" fmla="*/ 6956 w 10000"/>
                  <a:gd name="connsiteY33" fmla="*/ 9655 h 9655"/>
                  <a:gd name="connsiteX34" fmla="*/ 7472 w 10000"/>
                  <a:gd name="connsiteY34" fmla="*/ 9396 h 9655"/>
                  <a:gd name="connsiteX35" fmla="*/ 7905 w 10000"/>
                  <a:gd name="connsiteY35" fmla="*/ 9396 h 9655"/>
                  <a:gd name="connsiteX36" fmla="*/ 7905 w 10000"/>
                  <a:gd name="connsiteY36" fmla="*/ 9052 h 9655"/>
                  <a:gd name="connsiteX37" fmla="*/ 8338 w 10000"/>
                  <a:gd name="connsiteY37" fmla="*/ 7931 h 9655"/>
                  <a:gd name="connsiteX38" fmla="*/ 8607 w 10000"/>
                  <a:gd name="connsiteY38" fmla="*/ 7586 h 9655"/>
                  <a:gd name="connsiteX39" fmla="*/ 8947 w 10000"/>
                  <a:gd name="connsiteY39" fmla="*/ 7241 h 9655"/>
                  <a:gd name="connsiteX40" fmla="*/ 9474 w 10000"/>
                  <a:gd name="connsiteY40" fmla="*/ 6983 h 9655"/>
                  <a:gd name="connsiteX41" fmla="*/ 10000 w 10000"/>
                  <a:gd name="connsiteY41" fmla="*/ 7069 h 9655"/>
                  <a:gd name="connsiteX42" fmla="*/ 10000 w 10000"/>
                  <a:gd name="connsiteY42" fmla="*/ 776 h 9655"/>
                  <a:gd name="connsiteX43" fmla="*/ 7905 w 10000"/>
                  <a:gd name="connsiteY43" fmla="*/ 0 h 9655"/>
                  <a:gd name="connsiteX44" fmla="*/ 7564 w 10000"/>
                  <a:gd name="connsiteY44" fmla="*/ 0 h 9655"/>
                  <a:gd name="connsiteX45" fmla="*/ 7472 w 10000"/>
                  <a:gd name="connsiteY45" fmla="*/ 431 h 9655"/>
                  <a:gd name="connsiteX46" fmla="*/ 7131 w 10000"/>
                  <a:gd name="connsiteY46" fmla="*/ 431 h 9655"/>
                  <a:gd name="connsiteX47" fmla="*/ 6522 w 10000"/>
                  <a:gd name="connsiteY47" fmla="*/ 689 h 9655"/>
                  <a:gd name="connsiteX48" fmla="*/ 6347 w 10000"/>
                  <a:gd name="connsiteY48" fmla="*/ 1379 h 9655"/>
                  <a:gd name="connsiteX49" fmla="*/ 6429 w 10000"/>
                  <a:gd name="connsiteY49" fmla="*/ 1724 h 9655"/>
                  <a:gd name="connsiteX50" fmla="*/ 5913 w 10000"/>
                  <a:gd name="connsiteY50" fmla="*/ 1552 h 9655"/>
                  <a:gd name="connsiteX51" fmla="*/ 5470 w 10000"/>
                  <a:gd name="connsiteY51" fmla="*/ 1810 h 9655"/>
                  <a:gd name="connsiteX52" fmla="*/ 5212 w 10000"/>
                  <a:gd name="connsiteY52" fmla="*/ 1638 h 9655"/>
                  <a:gd name="connsiteX53" fmla="*/ 4954 w 10000"/>
                  <a:gd name="connsiteY53" fmla="*/ 1983 h 9655"/>
                  <a:gd name="connsiteX54" fmla="*/ 4603 w 10000"/>
                  <a:gd name="connsiteY54" fmla="*/ 1810 h 9655"/>
                  <a:gd name="connsiteX55" fmla="*/ 4252 w 10000"/>
                  <a:gd name="connsiteY55" fmla="*/ 1810 h 9655"/>
                  <a:gd name="connsiteX56" fmla="*/ 3994 w 10000"/>
                  <a:gd name="connsiteY56" fmla="*/ 2069 h 9655"/>
                  <a:gd name="connsiteX57" fmla="*/ 3643 w 10000"/>
                  <a:gd name="connsiteY57" fmla="*/ 1810 h 9655"/>
                  <a:gd name="connsiteX58" fmla="*/ 3034 w 10000"/>
                  <a:gd name="connsiteY58" fmla="*/ 1896 h 9655"/>
                  <a:gd name="connsiteX59" fmla="*/ 2085 w 10000"/>
                  <a:gd name="connsiteY59" fmla="*/ 1983 h 9655"/>
                  <a:gd name="connsiteX0" fmla="*/ 1042 w 10000"/>
                  <a:gd name="connsiteY0" fmla="*/ 2410 h 10000"/>
                  <a:gd name="connsiteX1" fmla="*/ 341 w 10000"/>
                  <a:gd name="connsiteY1" fmla="*/ 5357 h 10000"/>
                  <a:gd name="connsiteX2" fmla="*/ 516 w 10000"/>
                  <a:gd name="connsiteY2" fmla="*/ 6161 h 10000"/>
                  <a:gd name="connsiteX3" fmla="*/ 165 w 10000"/>
                  <a:gd name="connsiteY3" fmla="*/ 6250 h 10000"/>
                  <a:gd name="connsiteX4" fmla="*/ 83 w 10000"/>
                  <a:gd name="connsiteY4" fmla="*/ 6696 h 10000"/>
                  <a:gd name="connsiteX5" fmla="*/ 0 w 10000"/>
                  <a:gd name="connsiteY5" fmla="*/ 7233 h 10000"/>
                  <a:gd name="connsiteX6" fmla="*/ 165 w 10000"/>
                  <a:gd name="connsiteY6" fmla="*/ 7142 h 10000"/>
                  <a:gd name="connsiteX7" fmla="*/ 516 w 10000"/>
                  <a:gd name="connsiteY7" fmla="*/ 7411 h 10000"/>
                  <a:gd name="connsiteX8" fmla="*/ 774 w 10000"/>
                  <a:gd name="connsiteY8" fmla="*/ 7679 h 10000"/>
                  <a:gd name="connsiteX9" fmla="*/ 1125 w 10000"/>
                  <a:gd name="connsiteY9" fmla="*/ 7411 h 10000"/>
                  <a:gd name="connsiteX10" fmla="*/ 1476 w 10000"/>
                  <a:gd name="connsiteY10" fmla="*/ 7500 h 10000"/>
                  <a:gd name="connsiteX11" fmla="*/ 1827 w 10000"/>
                  <a:gd name="connsiteY11" fmla="*/ 7500 h 10000"/>
                  <a:gd name="connsiteX12" fmla="*/ 2343 w 10000"/>
                  <a:gd name="connsiteY12" fmla="*/ 7411 h 10000"/>
                  <a:gd name="connsiteX13" fmla="*/ 2693 w 10000"/>
                  <a:gd name="connsiteY13" fmla="*/ 7589 h 10000"/>
                  <a:gd name="connsiteX14" fmla="*/ 2951 w 10000"/>
                  <a:gd name="connsiteY14" fmla="*/ 7322 h 10000"/>
                  <a:gd name="connsiteX15" fmla="*/ 3736 w 10000"/>
                  <a:gd name="connsiteY15" fmla="*/ 7053 h 10000"/>
                  <a:gd name="connsiteX16" fmla="*/ 4087 w 10000"/>
                  <a:gd name="connsiteY16" fmla="*/ 6518 h 10000"/>
                  <a:gd name="connsiteX17" fmla="*/ 4169 w 10000"/>
                  <a:gd name="connsiteY17" fmla="*/ 6518 h 10000"/>
                  <a:gd name="connsiteX18" fmla="*/ 4252 w 10000"/>
                  <a:gd name="connsiteY18" fmla="*/ 6429 h 10000"/>
                  <a:gd name="connsiteX19" fmla="*/ 4778 w 10000"/>
                  <a:gd name="connsiteY19" fmla="*/ 6340 h 10000"/>
                  <a:gd name="connsiteX20" fmla="*/ 5036 w 10000"/>
                  <a:gd name="connsiteY20" fmla="*/ 6071 h 10000"/>
                  <a:gd name="connsiteX21" fmla="*/ 5738 w 10000"/>
                  <a:gd name="connsiteY21" fmla="*/ 6340 h 10000"/>
                  <a:gd name="connsiteX22" fmla="*/ 6347 w 10000"/>
                  <a:gd name="connsiteY22" fmla="*/ 6340 h 10000"/>
                  <a:gd name="connsiteX23" fmla="*/ 6605 w 10000"/>
                  <a:gd name="connsiteY23" fmla="*/ 6875 h 10000"/>
                  <a:gd name="connsiteX24" fmla="*/ 7131 w 10000"/>
                  <a:gd name="connsiteY24" fmla="*/ 7053 h 10000"/>
                  <a:gd name="connsiteX25" fmla="*/ 7296 w 10000"/>
                  <a:gd name="connsiteY25" fmla="*/ 7411 h 10000"/>
                  <a:gd name="connsiteX26" fmla="*/ 7647 w 10000"/>
                  <a:gd name="connsiteY26" fmla="*/ 7768 h 10000"/>
                  <a:gd name="connsiteX27" fmla="*/ 7822 w 10000"/>
                  <a:gd name="connsiteY27" fmla="*/ 8125 h 10000"/>
                  <a:gd name="connsiteX28" fmla="*/ 7038 w 10000"/>
                  <a:gd name="connsiteY28" fmla="*/ 8303 h 10000"/>
                  <a:gd name="connsiteX29" fmla="*/ 6780 w 10000"/>
                  <a:gd name="connsiteY29" fmla="*/ 8572 h 10000"/>
                  <a:gd name="connsiteX30" fmla="*/ 6956 w 10000"/>
                  <a:gd name="connsiteY30" fmla="*/ 8839 h 10000"/>
                  <a:gd name="connsiteX31" fmla="*/ 6780 w 10000"/>
                  <a:gd name="connsiteY31" fmla="*/ 9554 h 10000"/>
                  <a:gd name="connsiteX32" fmla="*/ 6605 w 10000"/>
                  <a:gd name="connsiteY32" fmla="*/ 9822 h 10000"/>
                  <a:gd name="connsiteX33" fmla="*/ 6956 w 10000"/>
                  <a:gd name="connsiteY33" fmla="*/ 10000 h 10000"/>
                  <a:gd name="connsiteX34" fmla="*/ 7472 w 10000"/>
                  <a:gd name="connsiteY34" fmla="*/ 9732 h 10000"/>
                  <a:gd name="connsiteX35" fmla="*/ 7905 w 10000"/>
                  <a:gd name="connsiteY35" fmla="*/ 9732 h 10000"/>
                  <a:gd name="connsiteX36" fmla="*/ 7905 w 10000"/>
                  <a:gd name="connsiteY36" fmla="*/ 9375 h 10000"/>
                  <a:gd name="connsiteX37" fmla="*/ 8338 w 10000"/>
                  <a:gd name="connsiteY37" fmla="*/ 8214 h 10000"/>
                  <a:gd name="connsiteX38" fmla="*/ 8607 w 10000"/>
                  <a:gd name="connsiteY38" fmla="*/ 7857 h 10000"/>
                  <a:gd name="connsiteX39" fmla="*/ 8947 w 10000"/>
                  <a:gd name="connsiteY39" fmla="*/ 7500 h 10000"/>
                  <a:gd name="connsiteX40" fmla="*/ 9474 w 10000"/>
                  <a:gd name="connsiteY40" fmla="*/ 7233 h 10000"/>
                  <a:gd name="connsiteX41" fmla="*/ 10000 w 10000"/>
                  <a:gd name="connsiteY41" fmla="*/ 7322 h 10000"/>
                  <a:gd name="connsiteX42" fmla="*/ 10000 w 10000"/>
                  <a:gd name="connsiteY42" fmla="*/ 804 h 10000"/>
                  <a:gd name="connsiteX43" fmla="*/ 7564 w 10000"/>
                  <a:gd name="connsiteY43" fmla="*/ 0 h 10000"/>
                  <a:gd name="connsiteX44" fmla="*/ 7472 w 10000"/>
                  <a:gd name="connsiteY44" fmla="*/ 446 h 10000"/>
                  <a:gd name="connsiteX45" fmla="*/ 7131 w 10000"/>
                  <a:gd name="connsiteY45" fmla="*/ 446 h 10000"/>
                  <a:gd name="connsiteX46" fmla="*/ 6522 w 10000"/>
                  <a:gd name="connsiteY46" fmla="*/ 714 h 10000"/>
                  <a:gd name="connsiteX47" fmla="*/ 6347 w 10000"/>
                  <a:gd name="connsiteY47" fmla="*/ 1428 h 10000"/>
                  <a:gd name="connsiteX48" fmla="*/ 6429 w 10000"/>
                  <a:gd name="connsiteY48" fmla="*/ 1786 h 10000"/>
                  <a:gd name="connsiteX49" fmla="*/ 5913 w 10000"/>
                  <a:gd name="connsiteY49" fmla="*/ 1607 h 10000"/>
                  <a:gd name="connsiteX50" fmla="*/ 5470 w 10000"/>
                  <a:gd name="connsiteY50" fmla="*/ 1875 h 10000"/>
                  <a:gd name="connsiteX51" fmla="*/ 5212 w 10000"/>
                  <a:gd name="connsiteY51" fmla="*/ 1697 h 10000"/>
                  <a:gd name="connsiteX52" fmla="*/ 4954 w 10000"/>
                  <a:gd name="connsiteY52" fmla="*/ 2054 h 10000"/>
                  <a:gd name="connsiteX53" fmla="*/ 4603 w 10000"/>
                  <a:gd name="connsiteY53" fmla="*/ 1875 h 10000"/>
                  <a:gd name="connsiteX54" fmla="*/ 4252 w 10000"/>
                  <a:gd name="connsiteY54" fmla="*/ 1875 h 10000"/>
                  <a:gd name="connsiteX55" fmla="*/ 3994 w 10000"/>
                  <a:gd name="connsiteY55" fmla="*/ 2143 h 10000"/>
                  <a:gd name="connsiteX56" fmla="*/ 3643 w 10000"/>
                  <a:gd name="connsiteY56" fmla="*/ 1875 h 10000"/>
                  <a:gd name="connsiteX57" fmla="*/ 3034 w 10000"/>
                  <a:gd name="connsiteY57" fmla="*/ 1964 h 10000"/>
                  <a:gd name="connsiteX58" fmla="*/ 2085 w 10000"/>
                  <a:gd name="connsiteY58" fmla="*/ 2054 h 10000"/>
                  <a:gd name="connsiteX0" fmla="*/ 1042 w 10000"/>
                  <a:gd name="connsiteY0" fmla="*/ 1964 h 9554"/>
                  <a:gd name="connsiteX1" fmla="*/ 341 w 10000"/>
                  <a:gd name="connsiteY1" fmla="*/ 4911 h 9554"/>
                  <a:gd name="connsiteX2" fmla="*/ 516 w 10000"/>
                  <a:gd name="connsiteY2" fmla="*/ 5715 h 9554"/>
                  <a:gd name="connsiteX3" fmla="*/ 165 w 10000"/>
                  <a:gd name="connsiteY3" fmla="*/ 5804 h 9554"/>
                  <a:gd name="connsiteX4" fmla="*/ 83 w 10000"/>
                  <a:gd name="connsiteY4" fmla="*/ 6250 h 9554"/>
                  <a:gd name="connsiteX5" fmla="*/ 0 w 10000"/>
                  <a:gd name="connsiteY5" fmla="*/ 6787 h 9554"/>
                  <a:gd name="connsiteX6" fmla="*/ 165 w 10000"/>
                  <a:gd name="connsiteY6" fmla="*/ 6696 h 9554"/>
                  <a:gd name="connsiteX7" fmla="*/ 516 w 10000"/>
                  <a:gd name="connsiteY7" fmla="*/ 6965 h 9554"/>
                  <a:gd name="connsiteX8" fmla="*/ 774 w 10000"/>
                  <a:gd name="connsiteY8" fmla="*/ 7233 h 9554"/>
                  <a:gd name="connsiteX9" fmla="*/ 1125 w 10000"/>
                  <a:gd name="connsiteY9" fmla="*/ 6965 h 9554"/>
                  <a:gd name="connsiteX10" fmla="*/ 1476 w 10000"/>
                  <a:gd name="connsiteY10" fmla="*/ 7054 h 9554"/>
                  <a:gd name="connsiteX11" fmla="*/ 1827 w 10000"/>
                  <a:gd name="connsiteY11" fmla="*/ 7054 h 9554"/>
                  <a:gd name="connsiteX12" fmla="*/ 2343 w 10000"/>
                  <a:gd name="connsiteY12" fmla="*/ 6965 h 9554"/>
                  <a:gd name="connsiteX13" fmla="*/ 2693 w 10000"/>
                  <a:gd name="connsiteY13" fmla="*/ 7143 h 9554"/>
                  <a:gd name="connsiteX14" fmla="*/ 2951 w 10000"/>
                  <a:gd name="connsiteY14" fmla="*/ 6876 h 9554"/>
                  <a:gd name="connsiteX15" fmla="*/ 3736 w 10000"/>
                  <a:gd name="connsiteY15" fmla="*/ 6607 h 9554"/>
                  <a:gd name="connsiteX16" fmla="*/ 4087 w 10000"/>
                  <a:gd name="connsiteY16" fmla="*/ 6072 h 9554"/>
                  <a:gd name="connsiteX17" fmla="*/ 4169 w 10000"/>
                  <a:gd name="connsiteY17" fmla="*/ 6072 h 9554"/>
                  <a:gd name="connsiteX18" fmla="*/ 4252 w 10000"/>
                  <a:gd name="connsiteY18" fmla="*/ 5983 h 9554"/>
                  <a:gd name="connsiteX19" fmla="*/ 4778 w 10000"/>
                  <a:gd name="connsiteY19" fmla="*/ 5894 h 9554"/>
                  <a:gd name="connsiteX20" fmla="*/ 5036 w 10000"/>
                  <a:gd name="connsiteY20" fmla="*/ 5625 h 9554"/>
                  <a:gd name="connsiteX21" fmla="*/ 5738 w 10000"/>
                  <a:gd name="connsiteY21" fmla="*/ 5894 h 9554"/>
                  <a:gd name="connsiteX22" fmla="*/ 6347 w 10000"/>
                  <a:gd name="connsiteY22" fmla="*/ 5894 h 9554"/>
                  <a:gd name="connsiteX23" fmla="*/ 6605 w 10000"/>
                  <a:gd name="connsiteY23" fmla="*/ 6429 h 9554"/>
                  <a:gd name="connsiteX24" fmla="*/ 7131 w 10000"/>
                  <a:gd name="connsiteY24" fmla="*/ 6607 h 9554"/>
                  <a:gd name="connsiteX25" fmla="*/ 7296 w 10000"/>
                  <a:gd name="connsiteY25" fmla="*/ 6965 h 9554"/>
                  <a:gd name="connsiteX26" fmla="*/ 7647 w 10000"/>
                  <a:gd name="connsiteY26" fmla="*/ 7322 h 9554"/>
                  <a:gd name="connsiteX27" fmla="*/ 7822 w 10000"/>
                  <a:gd name="connsiteY27" fmla="*/ 7679 h 9554"/>
                  <a:gd name="connsiteX28" fmla="*/ 7038 w 10000"/>
                  <a:gd name="connsiteY28" fmla="*/ 7857 h 9554"/>
                  <a:gd name="connsiteX29" fmla="*/ 6780 w 10000"/>
                  <a:gd name="connsiteY29" fmla="*/ 8126 h 9554"/>
                  <a:gd name="connsiteX30" fmla="*/ 6956 w 10000"/>
                  <a:gd name="connsiteY30" fmla="*/ 8393 h 9554"/>
                  <a:gd name="connsiteX31" fmla="*/ 6780 w 10000"/>
                  <a:gd name="connsiteY31" fmla="*/ 9108 h 9554"/>
                  <a:gd name="connsiteX32" fmla="*/ 6605 w 10000"/>
                  <a:gd name="connsiteY32" fmla="*/ 9376 h 9554"/>
                  <a:gd name="connsiteX33" fmla="*/ 6956 w 10000"/>
                  <a:gd name="connsiteY33" fmla="*/ 9554 h 9554"/>
                  <a:gd name="connsiteX34" fmla="*/ 7472 w 10000"/>
                  <a:gd name="connsiteY34" fmla="*/ 9286 h 9554"/>
                  <a:gd name="connsiteX35" fmla="*/ 7905 w 10000"/>
                  <a:gd name="connsiteY35" fmla="*/ 9286 h 9554"/>
                  <a:gd name="connsiteX36" fmla="*/ 7905 w 10000"/>
                  <a:gd name="connsiteY36" fmla="*/ 8929 h 9554"/>
                  <a:gd name="connsiteX37" fmla="*/ 8338 w 10000"/>
                  <a:gd name="connsiteY37" fmla="*/ 7768 h 9554"/>
                  <a:gd name="connsiteX38" fmla="*/ 8607 w 10000"/>
                  <a:gd name="connsiteY38" fmla="*/ 7411 h 9554"/>
                  <a:gd name="connsiteX39" fmla="*/ 8947 w 10000"/>
                  <a:gd name="connsiteY39" fmla="*/ 7054 h 9554"/>
                  <a:gd name="connsiteX40" fmla="*/ 9474 w 10000"/>
                  <a:gd name="connsiteY40" fmla="*/ 6787 h 9554"/>
                  <a:gd name="connsiteX41" fmla="*/ 10000 w 10000"/>
                  <a:gd name="connsiteY41" fmla="*/ 6876 h 9554"/>
                  <a:gd name="connsiteX42" fmla="*/ 10000 w 10000"/>
                  <a:gd name="connsiteY42" fmla="*/ 358 h 9554"/>
                  <a:gd name="connsiteX43" fmla="*/ 7472 w 10000"/>
                  <a:gd name="connsiteY43" fmla="*/ 0 h 9554"/>
                  <a:gd name="connsiteX44" fmla="*/ 7131 w 10000"/>
                  <a:gd name="connsiteY44" fmla="*/ 0 h 9554"/>
                  <a:gd name="connsiteX45" fmla="*/ 6522 w 10000"/>
                  <a:gd name="connsiteY45" fmla="*/ 268 h 9554"/>
                  <a:gd name="connsiteX46" fmla="*/ 6347 w 10000"/>
                  <a:gd name="connsiteY46" fmla="*/ 982 h 9554"/>
                  <a:gd name="connsiteX47" fmla="*/ 6429 w 10000"/>
                  <a:gd name="connsiteY47" fmla="*/ 1340 h 9554"/>
                  <a:gd name="connsiteX48" fmla="*/ 5913 w 10000"/>
                  <a:gd name="connsiteY48" fmla="*/ 1161 h 9554"/>
                  <a:gd name="connsiteX49" fmla="*/ 5470 w 10000"/>
                  <a:gd name="connsiteY49" fmla="*/ 1429 h 9554"/>
                  <a:gd name="connsiteX50" fmla="*/ 5212 w 10000"/>
                  <a:gd name="connsiteY50" fmla="*/ 1251 h 9554"/>
                  <a:gd name="connsiteX51" fmla="*/ 4954 w 10000"/>
                  <a:gd name="connsiteY51" fmla="*/ 1608 h 9554"/>
                  <a:gd name="connsiteX52" fmla="*/ 4603 w 10000"/>
                  <a:gd name="connsiteY52" fmla="*/ 1429 h 9554"/>
                  <a:gd name="connsiteX53" fmla="*/ 4252 w 10000"/>
                  <a:gd name="connsiteY53" fmla="*/ 1429 h 9554"/>
                  <a:gd name="connsiteX54" fmla="*/ 3994 w 10000"/>
                  <a:gd name="connsiteY54" fmla="*/ 1697 h 9554"/>
                  <a:gd name="connsiteX55" fmla="*/ 3643 w 10000"/>
                  <a:gd name="connsiteY55" fmla="*/ 1429 h 9554"/>
                  <a:gd name="connsiteX56" fmla="*/ 3034 w 10000"/>
                  <a:gd name="connsiteY56" fmla="*/ 1518 h 9554"/>
                  <a:gd name="connsiteX57" fmla="*/ 2085 w 10000"/>
                  <a:gd name="connsiteY57" fmla="*/ 1608 h 9554"/>
                  <a:gd name="connsiteX0" fmla="*/ 1042 w 10000"/>
                  <a:gd name="connsiteY0" fmla="*/ 2056 h 10000"/>
                  <a:gd name="connsiteX1" fmla="*/ 341 w 10000"/>
                  <a:gd name="connsiteY1" fmla="*/ 5140 h 10000"/>
                  <a:gd name="connsiteX2" fmla="*/ 516 w 10000"/>
                  <a:gd name="connsiteY2" fmla="*/ 5982 h 10000"/>
                  <a:gd name="connsiteX3" fmla="*/ 165 w 10000"/>
                  <a:gd name="connsiteY3" fmla="*/ 6075 h 10000"/>
                  <a:gd name="connsiteX4" fmla="*/ 83 w 10000"/>
                  <a:gd name="connsiteY4" fmla="*/ 6542 h 10000"/>
                  <a:gd name="connsiteX5" fmla="*/ 0 w 10000"/>
                  <a:gd name="connsiteY5" fmla="*/ 7104 h 10000"/>
                  <a:gd name="connsiteX6" fmla="*/ 165 w 10000"/>
                  <a:gd name="connsiteY6" fmla="*/ 7009 h 10000"/>
                  <a:gd name="connsiteX7" fmla="*/ 516 w 10000"/>
                  <a:gd name="connsiteY7" fmla="*/ 7290 h 10000"/>
                  <a:gd name="connsiteX8" fmla="*/ 774 w 10000"/>
                  <a:gd name="connsiteY8" fmla="*/ 7571 h 10000"/>
                  <a:gd name="connsiteX9" fmla="*/ 1125 w 10000"/>
                  <a:gd name="connsiteY9" fmla="*/ 7290 h 10000"/>
                  <a:gd name="connsiteX10" fmla="*/ 1476 w 10000"/>
                  <a:gd name="connsiteY10" fmla="*/ 7383 h 10000"/>
                  <a:gd name="connsiteX11" fmla="*/ 1827 w 10000"/>
                  <a:gd name="connsiteY11" fmla="*/ 7383 h 10000"/>
                  <a:gd name="connsiteX12" fmla="*/ 2343 w 10000"/>
                  <a:gd name="connsiteY12" fmla="*/ 7290 h 10000"/>
                  <a:gd name="connsiteX13" fmla="*/ 2693 w 10000"/>
                  <a:gd name="connsiteY13" fmla="*/ 7476 h 10000"/>
                  <a:gd name="connsiteX14" fmla="*/ 2951 w 10000"/>
                  <a:gd name="connsiteY14" fmla="*/ 7197 h 10000"/>
                  <a:gd name="connsiteX15" fmla="*/ 3736 w 10000"/>
                  <a:gd name="connsiteY15" fmla="*/ 6915 h 10000"/>
                  <a:gd name="connsiteX16" fmla="*/ 4087 w 10000"/>
                  <a:gd name="connsiteY16" fmla="*/ 6355 h 10000"/>
                  <a:gd name="connsiteX17" fmla="*/ 4169 w 10000"/>
                  <a:gd name="connsiteY17" fmla="*/ 6355 h 10000"/>
                  <a:gd name="connsiteX18" fmla="*/ 4252 w 10000"/>
                  <a:gd name="connsiteY18" fmla="*/ 6262 h 10000"/>
                  <a:gd name="connsiteX19" fmla="*/ 4778 w 10000"/>
                  <a:gd name="connsiteY19" fmla="*/ 6169 h 10000"/>
                  <a:gd name="connsiteX20" fmla="*/ 5036 w 10000"/>
                  <a:gd name="connsiteY20" fmla="*/ 5888 h 10000"/>
                  <a:gd name="connsiteX21" fmla="*/ 5738 w 10000"/>
                  <a:gd name="connsiteY21" fmla="*/ 6169 h 10000"/>
                  <a:gd name="connsiteX22" fmla="*/ 6347 w 10000"/>
                  <a:gd name="connsiteY22" fmla="*/ 6169 h 10000"/>
                  <a:gd name="connsiteX23" fmla="*/ 6605 w 10000"/>
                  <a:gd name="connsiteY23" fmla="*/ 6729 h 10000"/>
                  <a:gd name="connsiteX24" fmla="*/ 7131 w 10000"/>
                  <a:gd name="connsiteY24" fmla="*/ 6915 h 10000"/>
                  <a:gd name="connsiteX25" fmla="*/ 7296 w 10000"/>
                  <a:gd name="connsiteY25" fmla="*/ 7290 h 10000"/>
                  <a:gd name="connsiteX26" fmla="*/ 7647 w 10000"/>
                  <a:gd name="connsiteY26" fmla="*/ 7664 h 10000"/>
                  <a:gd name="connsiteX27" fmla="*/ 7822 w 10000"/>
                  <a:gd name="connsiteY27" fmla="*/ 8037 h 10000"/>
                  <a:gd name="connsiteX28" fmla="*/ 7038 w 10000"/>
                  <a:gd name="connsiteY28" fmla="*/ 8224 h 10000"/>
                  <a:gd name="connsiteX29" fmla="*/ 6780 w 10000"/>
                  <a:gd name="connsiteY29" fmla="*/ 8505 h 10000"/>
                  <a:gd name="connsiteX30" fmla="*/ 6956 w 10000"/>
                  <a:gd name="connsiteY30" fmla="*/ 8785 h 10000"/>
                  <a:gd name="connsiteX31" fmla="*/ 6780 w 10000"/>
                  <a:gd name="connsiteY31" fmla="*/ 9533 h 10000"/>
                  <a:gd name="connsiteX32" fmla="*/ 6605 w 10000"/>
                  <a:gd name="connsiteY32" fmla="*/ 9814 h 10000"/>
                  <a:gd name="connsiteX33" fmla="*/ 6956 w 10000"/>
                  <a:gd name="connsiteY33" fmla="*/ 10000 h 10000"/>
                  <a:gd name="connsiteX34" fmla="*/ 7472 w 10000"/>
                  <a:gd name="connsiteY34" fmla="*/ 9719 h 10000"/>
                  <a:gd name="connsiteX35" fmla="*/ 7905 w 10000"/>
                  <a:gd name="connsiteY35" fmla="*/ 9719 h 10000"/>
                  <a:gd name="connsiteX36" fmla="*/ 7905 w 10000"/>
                  <a:gd name="connsiteY36" fmla="*/ 9346 h 10000"/>
                  <a:gd name="connsiteX37" fmla="*/ 8338 w 10000"/>
                  <a:gd name="connsiteY37" fmla="*/ 8131 h 10000"/>
                  <a:gd name="connsiteX38" fmla="*/ 8607 w 10000"/>
                  <a:gd name="connsiteY38" fmla="*/ 7757 h 10000"/>
                  <a:gd name="connsiteX39" fmla="*/ 8947 w 10000"/>
                  <a:gd name="connsiteY39" fmla="*/ 7383 h 10000"/>
                  <a:gd name="connsiteX40" fmla="*/ 9474 w 10000"/>
                  <a:gd name="connsiteY40" fmla="*/ 7104 h 10000"/>
                  <a:gd name="connsiteX41" fmla="*/ 10000 w 10000"/>
                  <a:gd name="connsiteY41" fmla="*/ 7197 h 10000"/>
                  <a:gd name="connsiteX42" fmla="*/ 10000 w 10000"/>
                  <a:gd name="connsiteY42" fmla="*/ 375 h 10000"/>
                  <a:gd name="connsiteX43" fmla="*/ 7131 w 10000"/>
                  <a:gd name="connsiteY43" fmla="*/ 0 h 10000"/>
                  <a:gd name="connsiteX44" fmla="*/ 6522 w 10000"/>
                  <a:gd name="connsiteY44" fmla="*/ 281 h 10000"/>
                  <a:gd name="connsiteX45" fmla="*/ 6347 w 10000"/>
                  <a:gd name="connsiteY45" fmla="*/ 1028 h 10000"/>
                  <a:gd name="connsiteX46" fmla="*/ 6429 w 10000"/>
                  <a:gd name="connsiteY46" fmla="*/ 1403 h 10000"/>
                  <a:gd name="connsiteX47" fmla="*/ 5913 w 10000"/>
                  <a:gd name="connsiteY47" fmla="*/ 1215 h 10000"/>
                  <a:gd name="connsiteX48" fmla="*/ 5470 w 10000"/>
                  <a:gd name="connsiteY48" fmla="*/ 1496 h 10000"/>
                  <a:gd name="connsiteX49" fmla="*/ 5212 w 10000"/>
                  <a:gd name="connsiteY49" fmla="*/ 1309 h 10000"/>
                  <a:gd name="connsiteX50" fmla="*/ 4954 w 10000"/>
                  <a:gd name="connsiteY50" fmla="*/ 1683 h 10000"/>
                  <a:gd name="connsiteX51" fmla="*/ 4603 w 10000"/>
                  <a:gd name="connsiteY51" fmla="*/ 1496 h 10000"/>
                  <a:gd name="connsiteX52" fmla="*/ 4252 w 10000"/>
                  <a:gd name="connsiteY52" fmla="*/ 1496 h 10000"/>
                  <a:gd name="connsiteX53" fmla="*/ 3994 w 10000"/>
                  <a:gd name="connsiteY53" fmla="*/ 1776 h 10000"/>
                  <a:gd name="connsiteX54" fmla="*/ 3643 w 10000"/>
                  <a:gd name="connsiteY54" fmla="*/ 1496 h 10000"/>
                  <a:gd name="connsiteX55" fmla="*/ 3034 w 10000"/>
                  <a:gd name="connsiteY55" fmla="*/ 1589 h 10000"/>
                  <a:gd name="connsiteX56" fmla="*/ 2085 w 10000"/>
                  <a:gd name="connsiteY56" fmla="*/ 1683 h 10000"/>
                  <a:gd name="connsiteX0" fmla="*/ 1042 w 10000"/>
                  <a:gd name="connsiteY0" fmla="*/ 1775 h 9719"/>
                  <a:gd name="connsiteX1" fmla="*/ 341 w 10000"/>
                  <a:gd name="connsiteY1" fmla="*/ 4859 h 9719"/>
                  <a:gd name="connsiteX2" fmla="*/ 516 w 10000"/>
                  <a:gd name="connsiteY2" fmla="*/ 5701 h 9719"/>
                  <a:gd name="connsiteX3" fmla="*/ 165 w 10000"/>
                  <a:gd name="connsiteY3" fmla="*/ 5794 h 9719"/>
                  <a:gd name="connsiteX4" fmla="*/ 83 w 10000"/>
                  <a:gd name="connsiteY4" fmla="*/ 6261 h 9719"/>
                  <a:gd name="connsiteX5" fmla="*/ 0 w 10000"/>
                  <a:gd name="connsiteY5" fmla="*/ 6823 h 9719"/>
                  <a:gd name="connsiteX6" fmla="*/ 165 w 10000"/>
                  <a:gd name="connsiteY6" fmla="*/ 6728 h 9719"/>
                  <a:gd name="connsiteX7" fmla="*/ 516 w 10000"/>
                  <a:gd name="connsiteY7" fmla="*/ 7009 h 9719"/>
                  <a:gd name="connsiteX8" fmla="*/ 774 w 10000"/>
                  <a:gd name="connsiteY8" fmla="*/ 7290 h 9719"/>
                  <a:gd name="connsiteX9" fmla="*/ 1125 w 10000"/>
                  <a:gd name="connsiteY9" fmla="*/ 7009 h 9719"/>
                  <a:gd name="connsiteX10" fmla="*/ 1476 w 10000"/>
                  <a:gd name="connsiteY10" fmla="*/ 7102 h 9719"/>
                  <a:gd name="connsiteX11" fmla="*/ 1827 w 10000"/>
                  <a:gd name="connsiteY11" fmla="*/ 7102 h 9719"/>
                  <a:gd name="connsiteX12" fmla="*/ 2343 w 10000"/>
                  <a:gd name="connsiteY12" fmla="*/ 7009 h 9719"/>
                  <a:gd name="connsiteX13" fmla="*/ 2693 w 10000"/>
                  <a:gd name="connsiteY13" fmla="*/ 7195 h 9719"/>
                  <a:gd name="connsiteX14" fmla="*/ 2951 w 10000"/>
                  <a:gd name="connsiteY14" fmla="*/ 6916 h 9719"/>
                  <a:gd name="connsiteX15" fmla="*/ 3736 w 10000"/>
                  <a:gd name="connsiteY15" fmla="*/ 6634 h 9719"/>
                  <a:gd name="connsiteX16" fmla="*/ 4087 w 10000"/>
                  <a:gd name="connsiteY16" fmla="*/ 6074 h 9719"/>
                  <a:gd name="connsiteX17" fmla="*/ 4169 w 10000"/>
                  <a:gd name="connsiteY17" fmla="*/ 6074 h 9719"/>
                  <a:gd name="connsiteX18" fmla="*/ 4252 w 10000"/>
                  <a:gd name="connsiteY18" fmla="*/ 5981 h 9719"/>
                  <a:gd name="connsiteX19" fmla="*/ 4778 w 10000"/>
                  <a:gd name="connsiteY19" fmla="*/ 5888 h 9719"/>
                  <a:gd name="connsiteX20" fmla="*/ 5036 w 10000"/>
                  <a:gd name="connsiteY20" fmla="*/ 5607 h 9719"/>
                  <a:gd name="connsiteX21" fmla="*/ 5738 w 10000"/>
                  <a:gd name="connsiteY21" fmla="*/ 5888 h 9719"/>
                  <a:gd name="connsiteX22" fmla="*/ 6347 w 10000"/>
                  <a:gd name="connsiteY22" fmla="*/ 5888 h 9719"/>
                  <a:gd name="connsiteX23" fmla="*/ 6605 w 10000"/>
                  <a:gd name="connsiteY23" fmla="*/ 6448 h 9719"/>
                  <a:gd name="connsiteX24" fmla="*/ 7131 w 10000"/>
                  <a:gd name="connsiteY24" fmla="*/ 6634 h 9719"/>
                  <a:gd name="connsiteX25" fmla="*/ 7296 w 10000"/>
                  <a:gd name="connsiteY25" fmla="*/ 7009 h 9719"/>
                  <a:gd name="connsiteX26" fmla="*/ 7647 w 10000"/>
                  <a:gd name="connsiteY26" fmla="*/ 7383 h 9719"/>
                  <a:gd name="connsiteX27" fmla="*/ 7822 w 10000"/>
                  <a:gd name="connsiteY27" fmla="*/ 7756 h 9719"/>
                  <a:gd name="connsiteX28" fmla="*/ 7038 w 10000"/>
                  <a:gd name="connsiteY28" fmla="*/ 7943 h 9719"/>
                  <a:gd name="connsiteX29" fmla="*/ 6780 w 10000"/>
                  <a:gd name="connsiteY29" fmla="*/ 8224 h 9719"/>
                  <a:gd name="connsiteX30" fmla="*/ 6956 w 10000"/>
                  <a:gd name="connsiteY30" fmla="*/ 8504 h 9719"/>
                  <a:gd name="connsiteX31" fmla="*/ 6780 w 10000"/>
                  <a:gd name="connsiteY31" fmla="*/ 9252 h 9719"/>
                  <a:gd name="connsiteX32" fmla="*/ 6605 w 10000"/>
                  <a:gd name="connsiteY32" fmla="*/ 9533 h 9719"/>
                  <a:gd name="connsiteX33" fmla="*/ 6956 w 10000"/>
                  <a:gd name="connsiteY33" fmla="*/ 9719 h 9719"/>
                  <a:gd name="connsiteX34" fmla="*/ 7472 w 10000"/>
                  <a:gd name="connsiteY34" fmla="*/ 9438 h 9719"/>
                  <a:gd name="connsiteX35" fmla="*/ 7905 w 10000"/>
                  <a:gd name="connsiteY35" fmla="*/ 9438 h 9719"/>
                  <a:gd name="connsiteX36" fmla="*/ 7905 w 10000"/>
                  <a:gd name="connsiteY36" fmla="*/ 9065 h 9719"/>
                  <a:gd name="connsiteX37" fmla="*/ 8338 w 10000"/>
                  <a:gd name="connsiteY37" fmla="*/ 7850 h 9719"/>
                  <a:gd name="connsiteX38" fmla="*/ 8607 w 10000"/>
                  <a:gd name="connsiteY38" fmla="*/ 7476 h 9719"/>
                  <a:gd name="connsiteX39" fmla="*/ 8947 w 10000"/>
                  <a:gd name="connsiteY39" fmla="*/ 7102 h 9719"/>
                  <a:gd name="connsiteX40" fmla="*/ 9474 w 10000"/>
                  <a:gd name="connsiteY40" fmla="*/ 6823 h 9719"/>
                  <a:gd name="connsiteX41" fmla="*/ 10000 w 10000"/>
                  <a:gd name="connsiteY41" fmla="*/ 6916 h 9719"/>
                  <a:gd name="connsiteX42" fmla="*/ 10000 w 10000"/>
                  <a:gd name="connsiteY42" fmla="*/ 94 h 9719"/>
                  <a:gd name="connsiteX43" fmla="*/ 6522 w 10000"/>
                  <a:gd name="connsiteY43" fmla="*/ 0 h 9719"/>
                  <a:gd name="connsiteX44" fmla="*/ 6347 w 10000"/>
                  <a:gd name="connsiteY44" fmla="*/ 747 h 9719"/>
                  <a:gd name="connsiteX45" fmla="*/ 6429 w 10000"/>
                  <a:gd name="connsiteY45" fmla="*/ 1122 h 9719"/>
                  <a:gd name="connsiteX46" fmla="*/ 5913 w 10000"/>
                  <a:gd name="connsiteY46" fmla="*/ 934 h 9719"/>
                  <a:gd name="connsiteX47" fmla="*/ 5470 w 10000"/>
                  <a:gd name="connsiteY47" fmla="*/ 1215 h 9719"/>
                  <a:gd name="connsiteX48" fmla="*/ 5212 w 10000"/>
                  <a:gd name="connsiteY48" fmla="*/ 1028 h 9719"/>
                  <a:gd name="connsiteX49" fmla="*/ 4954 w 10000"/>
                  <a:gd name="connsiteY49" fmla="*/ 1402 h 9719"/>
                  <a:gd name="connsiteX50" fmla="*/ 4603 w 10000"/>
                  <a:gd name="connsiteY50" fmla="*/ 1215 h 9719"/>
                  <a:gd name="connsiteX51" fmla="*/ 4252 w 10000"/>
                  <a:gd name="connsiteY51" fmla="*/ 1215 h 9719"/>
                  <a:gd name="connsiteX52" fmla="*/ 3994 w 10000"/>
                  <a:gd name="connsiteY52" fmla="*/ 1495 h 9719"/>
                  <a:gd name="connsiteX53" fmla="*/ 3643 w 10000"/>
                  <a:gd name="connsiteY53" fmla="*/ 1215 h 9719"/>
                  <a:gd name="connsiteX54" fmla="*/ 3034 w 10000"/>
                  <a:gd name="connsiteY54" fmla="*/ 1308 h 9719"/>
                  <a:gd name="connsiteX55" fmla="*/ 2085 w 10000"/>
                  <a:gd name="connsiteY55" fmla="*/ 1402 h 9719"/>
                  <a:gd name="connsiteX0" fmla="*/ 1042 w 10000"/>
                  <a:gd name="connsiteY0" fmla="*/ 1729 h 9903"/>
                  <a:gd name="connsiteX1" fmla="*/ 341 w 10000"/>
                  <a:gd name="connsiteY1" fmla="*/ 4902 h 9903"/>
                  <a:gd name="connsiteX2" fmla="*/ 516 w 10000"/>
                  <a:gd name="connsiteY2" fmla="*/ 5769 h 9903"/>
                  <a:gd name="connsiteX3" fmla="*/ 165 w 10000"/>
                  <a:gd name="connsiteY3" fmla="*/ 5865 h 9903"/>
                  <a:gd name="connsiteX4" fmla="*/ 83 w 10000"/>
                  <a:gd name="connsiteY4" fmla="*/ 6345 h 9903"/>
                  <a:gd name="connsiteX5" fmla="*/ 0 w 10000"/>
                  <a:gd name="connsiteY5" fmla="*/ 6923 h 9903"/>
                  <a:gd name="connsiteX6" fmla="*/ 165 w 10000"/>
                  <a:gd name="connsiteY6" fmla="*/ 6826 h 9903"/>
                  <a:gd name="connsiteX7" fmla="*/ 516 w 10000"/>
                  <a:gd name="connsiteY7" fmla="*/ 7115 h 9903"/>
                  <a:gd name="connsiteX8" fmla="*/ 774 w 10000"/>
                  <a:gd name="connsiteY8" fmla="*/ 7404 h 9903"/>
                  <a:gd name="connsiteX9" fmla="*/ 1125 w 10000"/>
                  <a:gd name="connsiteY9" fmla="*/ 7115 h 9903"/>
                  <a:gd name="connsiteX10" fmla="*/ 1476 w 10000"/>
                  <a:gd name="connsiteY10" fmla="*/ 7210 h 9903"/>
                  <a:gd name="connsiteX11" fmla="*/ 1827 w 10000"/>
                  <a:gd name="connsiteY11" fmla="*/ 7210 h 9903"/>
                  <a:gd name="connsiteX12" fmla="*/ 2343 w 10000"/>
                  <a:gd name="connsiteY12" fmla="*/ 7115 h 9903"/>
                  <a:gd name="connsiteX13" fmla="*/ 2693 w 10000"/>
                  <a:gd name="connsiteY13" fmla="*/ 7306 h 9903"/>
                  <a:gd name="connsiteX14" fmla="*/ 2951 w 10000"/>
                  <a:gd name="connsiteY14" fmla="*/ 7019 h 9903"/>
                  <a:gd name="connsiteX15" fmla="*/ 3736 w 10000"/>
                  <a:gd name="connsiteY15" fmla="*/ 6729 h 9903"/>
                  <a:gd name="connsiteX16" fmla="*/ 4087 w 10000"/>
                  <a:gd name="connsiteY16" fmla="*/ 6153 h 9903"/>
                  <a:gd name="connsiteX17" fmla="*/ 4169 w 10000"/>
                  <a:gd name="connsiteY17" fmla="*/ 6153 h 9903"/>
                  <a:gd name="connsiteX18" fmla="*/ 4252 w 10000"/>
                  <a:gd name="connsiteY18" fmla="*/ 6057 h 9903"/>
                  <a:gd name="connsiteX19" fmla="*/ 4778 w 10000"/>
                  <a:gd name="connsiteY19" fmla="*/ 5961 h 9903"/>
                  <a:gd name="connsiteX20" fmla="*/ 5036 w 10000"/>
                  <a:gd name="connsiteY20" fmla="*/ 5672 h 9903"/>
                  <a:gd name="connsiteX21" fmla="*/ 5738 w 10000"/>
                  <a:gd name="connsiteY21" fmla="*/ 5961 h 9903"/>
                  <a:gd name="connsiteX22" fmla="*/ 6347 w 10000"/>
                  <a:gd name="connsiteY22" fmla="*/ 5961 h 9903"/>
                  <a:gd name="connsiteX23" fmla="*/ 6605 w 10000"/>
                  <a:gd name="connsiteY23" fmla="*/ 6537 h 9903"/>
                  <a:gd name="connsiteX24" fmla="*/ 7131 w 10000"/>
                  <a:gd name="connsiteY24" fmla="*/ 6729 h 9903"/>
                  <a:gd name="connsiteX25" fmla="*/ 7296 w 10000"/>
                  <a:gd name="connsiteY25" fmla="*/ 7115 h 9903"/>
                  <a:gd name="connsiteX26" fmla="*/ 7647 w 10000"/>
                  <a:gd name="connsiteY26" fmla="*/ 7499 h 9903"/>
                  <a:gd name="connsiteX27" fmla="*/ 7822 w 10000"/>
                  <a:gd name="connsiteY27" fmla="*/ 7883 h 9903"/>
                  <a:gd name="connsiteX28" fmla="*/ 7038 w 10000"/>
                  <a:gd name="connsiteY28" fmla="*/ 8076 h 9903"/>
                  <a:gd name="connsiteX29" fmla="*/ 6780 w 10000"/>
                  <a:gd name="connsiteY29" fmla="*/ 8365 h 9903"/>
                  <a:gd name="connsiteX30" fmla="*/ 6956 w 10000"/>
                  <a:gd name="connsiteY30" fmla="*/ 8653 h 9903"/>
                  <a:gd name="connsiteX31" fmla="*/ 6780 w 10000"/>
                  <a:gd name="connsiteY31" fmla="*/ 9422 h 9903"/>
                  <a:gd name="connsiteX32" fmla="*/ 6605 w 10000"/>
                  <a:gd name="connsiteY32" fmla="*/ 9712 h 9903"/>
                  <a:gd name="connsiteX33" fmla="*/ 6956 w 10000"/>
                  <a:gd name="connsiteY33" fmla="*/ 9903 h 9903"/>
                  <a:gd name="connsiteX34" fmla="*/ 7472 w 10000"/>
                  <a:gd name="connsiteY34" fmla="*/ 9614 h 9903"/>
                  <a:gd name="connsiteX35" fmla="*/ 7905 w 10000"/>
                  <a:gd name="connsiteY35" fmla="*/ 9614 h 9903"/>
                  <a:gd name="connsiteX36" fmla="*/ 7905 w 10000"/>
                  <a:gd name="connsiteY36" fmla="*/ 9230 h 9903"/>
                  <a:gd name="connsiteX37" fmla="*/ 8338 w 10000"/>
                  <a:gd name="connsiteY37" fmla="*/ 7980 h 9903"/>
                  <a:gd name="connsiteX38" fmla="*/ 8607 w 10000"/>
                  <a:gd name="connsiteY38" fmla="*/ 7595 h 9903"/>
                  <a:gd name="connsiteX39" fmla="*/ 8947 w 10000"/>
                  <a:gd name="connsiteY39" fmla="*/ 7210 h 9903"/>
                  <a:gd name="connsiteX40" fmla="*/ 9474 w 10000"/>
                  <a:gd name="connsiteY40" fmla="*/ 6923 h 9903"/>
                  <a:gd name="connsiteX41" fmla="*/ 10000 w 10000"/>
                  <a:gd name="connsiteY41" fmla="*/ 7019 h 9903"/>
                  <a:gd name="connsiteX42" fmla="*/ 10000 w 10000"/>
                  <a:gd name="connsiteY42" fmla="*/ 0 h 9903"/>
                  <a:gd name="connsiteX43" fmla="*/ 6347 w 10000"/>
                  <a:gd name="connsiteY43" fmla="*/ 672 h 9903"/>
                  <a:gd name="connsiteX44" fmla="*/ 6429 w 10000"/>
                  <a:gd name="connsiteY44" fmla="*/ 1057 h 9903"/>
                  <a:gd name="connsiteX45" fmla="*/ 5913 w 10000"/>
                  <a:gd name="connsiteY45" fmla="*/ 864 h 9903"/>
                  <a:gd name="connsiteX46" fmla="*/ 5470 w 10000"/>
                  <a:gd name="connsiteY46" fmla="*/ 1153 h 9903"/>
                  <a:gd name="connsiteX47" fmla="*/ 5212 w 10000"/>
                  <a:gd name="connsiteY47" fmla="*/ 961 h 9903"/>
                  <a:gd name="connsiteX48" fmla="*/ 4954 w 10000"/>
                  <a:gd name="connsiteY48" fmla="*/ 1346 h 9903"/>
                  <a:gd name="connsiteX49" fmla="*/ 4603 w 10000"/>
                  <a:gd name="connsiteY49" fmla="*/ 1153 h 9903"/>
                  <a:gd name="connsiteX50" fmla="*/ 4252 w 10000"/>
                  <a:gd name="connsiteY50" fmla="*/ 1153 h 9903"/>
                  <a:gd name="connsiteX51" fmla="*/ 3994 w 10000"/>
                  <a:gd name="connsiteY51" fmla="*/ 1441 h 9903"/>
                  <a:gd name="connsiteX52" fmla="*/ 3643 w 10000"/>
                  <a:gd name="connsiteY52" fmla="*/ 1153 h 9903"/>
                  <a:gd name="connsiteX53" fmla="*/ 3034 w 10000"/>
                  <a:gd name="connsiteY53" fmla="*/ 1249 h 9903"/>
                  <a:gd name="connsiteX54" fmla="*/ 2085 w 10000"/>
                  <a:gd name="connsiteY54" fmla="*/ 1346 h 9903"/>
                  <a:gd name="connsiteX0" fmla="*/ 1042 w 10000"/>
                  <a:gd name="connsiteY0" fmla="*/ 1746 h 10000"/>
                  <a:gd name="connsiteX1" fmla="*/ 341 w 10000"/>
                  <a:gd name="connsiteY1" fmla="*/ 4950 h 10000"/>
                  <a:gd name="connsiteX2" fmla="*/ 516 w 10000"/>
                  <a:gd name="connsiteY2" fmla="*/ 5826 h 10000"/>
                  <a:gd name="connsiteX3" fmla="*/ 165 w 10000"/>
                  <a:gd name="connsiteY3" fmla="*/ 5922 h 10000"/>
                  <a:gd name="connsiteX4" fmla="*/ 83 w 10000"/>
                  <a:gd name="connsiteY4" fmla="*/ 6407 h 10000"/>
                  <a:gd name="connsiteX5" fmla="*/ 0 w 10000"/>
                  <a:gd name="connsiteY5" fmla="*/ 6991 h 10000"/>
                  <a:gd name="connsiteX6" fmla="*/ 165 w 10000"/>
                  <a:gd name="connsiteY6" fmla="*/ 6893 h 10000"/>
                  <a:gd name="connsiteX7" fmla="*/ 516 w 10000"/>
                  <a:gd name="connsiteY7" fmla="*/ 7185 h 10000"/>
                  <a:gd name="connsiteX8" fmla="*/ 774 w 10000"/>
                  <a:gd name="connsiteY8" fmla="*/ 7477 h 10000"/>
                  <a:gd name="connsiteX9" fmla="*/ 1125 w 10000"/>
                  <a:gd name="connsiteY9" fmla="*/ 7185 h 10000"/>
                  <a:gd name="connsiteX10" fmla="*/ 1476 w 10000"/>
                  <a:gd name="connsiteY10" fmla="*/ 7281 h 10000"/>
                  <a:gd name="connsiteX11" fmla="*/ 1827 w 10000"/>
                  <a:gd name="connsiteY11" fmla="*/ 7281 h 10000"/>
                  <a:gd name="connsiteX12" fmla="*/ 2343 w 10000"/>
                  <a:gd name="connsiteY12" fmla="*/ 7185 h 10000"/>
                  <a:gd name="connsiteX13" fmla="*/ 2693 w 10000"/>
                  <a:gd name="connsiteY13" fmla="*/ 7378 h 10000"/>
                  <a:gd name="connsiteX14" fmla="*/ 2951 w 10000"/>
                  <a:gd name="connsiteY14" fmla="*/ 7088 h 10000"/>
                  <a:gd name="connsiteX15" fmla="*/ 3736 w 10000"/>
                  <a:gd name="connsiteY15" fmla="*/ 6795 h 10000"/>
                  <a:gd name="connsiteX16" fmla="*/ 4087 w 10000"/>
                  <a:gd name="connsiteY16" fmla="*/ 6213 h 10000"/>
                  <a:gd name="connsiteX17" fmla="*/ 4169 w 10000"/>
                  <a:gd name="connsiteY17" fmla="*/ 6213 h 10000"/>
                  <a:gd name="connsiteX18" fmla="*/ 4252 w 10000"/>
                  <a:gd name="connsiteY18" fmla="*/ 6116 h 10000"/>
                  <a:gd name="connsiteX19" fmla="*/ 4778 w 10000"/>
                  <a:gd name="connsiteY19" fmla="*/ 6019 h 10000"/>
                  <a:gd name="connsiteX20" fmla="*/ 5036 w 10000"/>
                  <a:gd name="connsiteY20" fmla="*/ 5728 h 10000"/>
                  <a:gd name="connsiteX21" fmla="*/ 5738 w 10000"/>
                  <a:gd name="connsiteY21" fmla="*/ 6019 h 10000"/>
                  <a:gd name="connsiteX22" fmla="*/ 6347 w 10000"/>
                  <a:gd name="connsiteY22" fmla="*/ 6019 h 10000"/>
                  <a:gd name="connsiteX23" fmla="*/ 6605 w 10000"/>
                  <a:gd name="connsiteY23" fmla="*/ 6601 h 10000"/>
                  <a:gd name="connsiteX24" fmla="*/ 7131 w 10000"/>
                  <a:gd name="connsiteY24" fmla="*/ 6795 h 10000"/>
                  <a:gd name="connsiteX25" fmla="*/ 7296 w 10000"/>
                  <a:gd name="connsiteY25" fmla="*/ 7185 h 10000"/>
                  <a:gd name="connsiteX26" fmla="*/ 7647 w 10000"/>
                  <a:gd name="connsiteY26" fmla="*/ 7572 h 10000"/>
                  <a:gd name="connsiteX27" fmla="*/ 7822 w 10000"/>
                  <a:gd name="connsiteY27" fmla="*/ 7960 h 10000"/>
                  <a:gd name="connsiteX28" fmla="*/ 7038 w 10000"/>
                  <a:gd name="connsiteY28" fmla="*/ 8155 h 10000"/>
                  <a:gd name="connsiteX29" fmla="*/ 6780 w 10000"/>
                  <a:gd name="connsiteY29" fmla="*/ 8447 h 10000"/>
                  <a:gd name="connsiteX30" fmla="*/ 6956 w 10000"/>
                  <a:gd name="connsiteY30" fmla="*/ 8738 h 10000"/>
                  <a:gd name="connsiteX31" fmla="*/ 6780 w 10000"/>
                  <a:gd name="connsiteY31" fmla="*/ 9514 h 10000"/>
                  <a:gd name="connsiteX32" fmla="*/ 6605 w 10000"/>
                  <a:gd name="connsiteY32" fmla="*/ 9807 h 10000"/>
                  <a:gd name="connsiteX33" fmla="*/ 6956 w 10000"/>
                  <a:gd name="connsiteY33" fmla="*/ 10000 h 10000"/>
                  <a:gd name="connsiteX34" fmla="*/ 7472 w 10000"/>
                  <a:gd name="connsiteY34" fmla="*/ 9708 h 10000"/>
                  <a:gd name="connsiteX35" fmla="*/ 7905 w 10000"/>
                  <a:gd name="connsiteY35" fmla="*/ 9708 h 10000"/>
                  <a:gd name="connsiteX36" fmla="*/ 7905 w 10000"/>
                  <a:gd name="connsiteY36" fmla="*/ 9320 h 10000"/>
                  <a:gd name="connsiteX37" fmla="*/ 8338 w 10000"/>
                  <a:gd name="connsiteY37" fmla="*/ 8058 h 10000"/>
                  <a:gd name="connsiteX38" fmla="*/ 8607 w 10000"/>
                  <a:gd name="connsiteY38" fmla="*/ 7669 h 10000"/>
                  <a:gd name="connsiteX39" fmla="*/ 8947 w 10000"/>
                  <a:gd name="connsiteY39" fmla="*/ 7281 h 10000"/>
                  <a:gd name="connsiteX40" fmla="*/ 9474 w 10000"/>
                  <a:gd name="connsiteY40" fmla="*/ 6991 h 10000"/>
                  <a:gd name="connsiteX41" fmla="*/ 10000 w 10000"/>
                  <a:gd name="connsiteY41" fmla="*/ 7088 h 10000"/>
                  <a:gd name="connsiteX42" fmla="*/ 10000 w 10000"/>
                  <a:gd name="connsiteY42" fmla="*/ 0 h 10000"/>
                  <a:gd name="connsiteX43" fmla="*/ 6429 w 10000"/>
                  <a:gd name="connsiteY43" fmla="*/ 1067 h 10000"/>
                  <a:gd name="connsiteX44" fmla="*/ 5913 w 10000"/>
                  <a:gd name="connsiteY44" fmla="*/ 872 h 10000"/>
                  <a:gd name="connsiteX45" fmla="*/ 5470 w 10000"/>
                  <a:gd name="connsiteY45" fmla="*/ 1164 h 10000"/>
                  <a:gd name="connsiteX46" fmla="*/ 5212 w 10000"/>
                  <a:gd name="connsiteY46" fmla="*/ 970 h 10000"/>
                  <a:gd name="connsiteX47" fmla="*/ 4954 w 10000"/>
                  <a:gd name="connsiteY47" fmla="*/ 1359 h 10000"/>
                  <a:gd name="connsiteX48" fmla="*/ 4603 w 10000"/>
                  <a:gd name="connsiteY48" fmla="*/ 1164 h 10000"/>
                  <a:gd name="connsiteX49" fmla="*/ 4252 w 10000"/>
                  <a:gd name="connsiteY49" fmla="*/ 1164 h 10000"/>
                  <a:gd name="connsiteX50" fmla="*/ 3994 w 10000"/>
                  <a:gd name="connsiteY50" fmla="*/ 1455 h 10000"/>
                  <a:gd name="connsiteX51" fmla="*/ 3643 w 10000"/>
                  <a:gd name="connsiteY51" fmla="*/ 1164 h 10000"/>
                  <a:gd name="connsiteX52" fmla="*/ 3034 w 10000"/>
                  <a:gd name="connsiteY52" fmla="*/ 1261 h 10000"/>
                  <a:gd name="connsiteX53" fmla="*/ 2085 w 10000"/>
                  <a:gd name="connsiteY53" fmla="*/ 1359 h 10000"/>
                  <a:gd name="connsiteX0" fmla="*/ 1042 w 10000"/>
                  <a:gd name="connsiteY0" fmla="*/ 1746 h 10000"/>
                  <a:gd name="connsiteX1" fmla="*/ 341 w 10000"/>
                  <a:gd name="connsiteY1" fmla="*/ 4950 h 10000"/>
                  <a:gd name="connsiteX2" fmla="*/ 516 w 10000"/>
                  <a:gd name="connsiteY2" fmla="*/ 5826 h 10000"/>
                  <a:gd name="connsiteX3" fmla="*/ 165 w 10000"/>
                  <a:gd name="connsiteY3" fmla="*/ 5922 h 10000"/>
                  <a:gd name="connsiteX4" fmla="*/ 83 w 10000"/>
                  <a:gd name="connsiteY4" fmla="*/ 6407 h 10000"/>
                  <a:gd name="connsiteX5" fmla="*/ 0 w 10000"/>
                  <a:gd name="connsiteY5" fmla="*/ 6991 h 10000"/>
                  <a:gd name="connsiteX6" fmla="*/ 165 w 10000"/>
                  <a:gd name="connsiteY6" fmla="*/ 6893 h 10000"/>
                  <a:gd name="connsiteX7" fmla="*/ 516 w 10000"/>
                  <a:gd name="connsiteY7" fmla="*/ 7185 h 10000"/>
                  <a:gd name="connsiteX8" fmla="*/ 774 w 10000"/>
                  <a:gd name="connsiteY8" fmla="*/ 7477 h 10000"/>
                  <a:gd name="connsiteX9" fmla="*/ 1125 w 10000"/>
                  <a:gd name="connsiteY9" fmla="*/ 7185 h 10000"/>
                  <a:gd name="connsiteX10" fmla="*/ 1476 w 10000"/>
                  <a:gd name="connsiteY10" fmla="*/ 7281 h 10000"/>
                  <a:gd name="connsiteX11" fmla="*/ 1827 w 10000"/>
                  <a:gd name="connsiteY11" fmla="*/ 7281 h 10000"/>
                  <a:gd name="connsiteX12" fmla="*/ 2343 w 10000"/>
                  <a:gd name="connsiteY12" fmla="*/ 7185 h 10000"/>
                  <a:gd name="connsiteX13" fmla="*/ 2693 w 10000"/>
                  <a:gd name="connsiteY13" fmla="*/ 7378 h 10000"/>
                  <a:gd name="connsiteX14" fmla="*/ 2951 w 10000"/>
                  <a:gd name="connsiteY14" fmla="*/ 7088 h 10000"/>
                  <a:gd name="connsiteX15" fmla="*/ 3736 w 10000"/>
                  <a:gd name="connsiteY15" fmla="*/ 6795 h 10000"/>
                  <a:gd name="connsiteX16" fmla="*/ 4087 w 10000"/>
                  <a:gd name="connsiteY16" fmla="*/ 6213 h 10000"/>
                  <a:gd name="connsiteX17" fmla="*/ 4169 w 10000"/>
                  <a:gd name="connsiteY17" fmla="*/ 6213 h 10000"/>
                  <a:gd name="connsiteX18" fmla="*/ 4252 w 10000"/>
                  <a:gd name="connsiteY18" fmla="*/ 6116 h 10000"/>
                  <a:gd name="connsiteX19" fmla="*/ 4778 w 10000"/>
                  <a:gd name="connsiteY19" fmla="*/ 6019 h 10000"/>
                  <a:gd name="connsiteX20" fmla="*/ 5036 w 10000"/>
                  <a:gd name="connsiteY20" fmla="*/ 5728 h 10000"/>
                  <a:gd name="connsiteX21" fmla="*/ 5738 w 10000"/>
                  <a:gd name="connsiteY21" fmla="*/ 6019 h 10000"/>
                  <a:gd name="connsiteX22" fmla="*/ 6347 w 10000"/>
                  <a:gd name="connsiteY22" fmla="*/ 6019 h 10000"/>
                  <a:gd name="connsiteX23" fmla="*/ 6605 w 10000"/>
                  <a:gd name="connsiteY23" fmla="*/ 6601 h 10000"/>
                  <a:gd name="connsiteX24" fmla="*/ 7131 w 10000"/>
                  <a:gd name="connsiteY24" fmla="*/ 6795 h 10000"/>
                  <a:gd name="connsiteX25" fmla="*/ 7296 w 10000"/>
                  <a:gd name="connsiteY25" fmla="*/ 7185 h 10000"/>
                  <a:gd name="connsiteX26" fmla="*/ 7647 w 10000"/>
                  <a:gd name="connsiteY26" fmla="*/ 7572 h 10000"/>
                  <a:gd name="connsiteX27" fmla="*/ 7822 w 10000"/>
                  <a:gd name="connsiteY27" fmla="*/ 7960 h 10000"/>
                  <a:gd name="connsiteX28" fmla="*/ 7038 w 10000"/>
                  <a:gd name="connsiteY28" fmla="*/ 8155 h 10000"/>
                  <a:gd name="connsiteX29" fmla="*/ 6780 w 10000"/>
                  <a:gd name="connsiteY29" fmla="*/ 8447 h 10000"/>
                  <a:gd name="connsiteX30" fmla="*/ 6956 w 10000"/>
                  <a:gd name="connsiteY30" fmla="*/ 8738 h 10000"/>
                  <a:gd name="connsiteX31" fmla="*/ 6780 w 10000"/>
                  <a:gd name="connsiteY31" fmla="*/ 9514 h 10000"/>
                  <a:gd name="connsiteX32" fmla="*/ 6605 w 10000"/>
                  <a:gd name="connsiteY32" fmla="*/ 9807 h 10000"/>
                  <a:gd name="connsiteX33" fmla="*/ 6956 w 10000"/>
                  <a:gd name="connsiteY33" fmla="*/ 10000 h 10000"/>
                  <a:gd name="connsiteX34" fmla="*/ 7472 w 10000"/>
                  <a:gd name="connsiteY34" fmla="*/ 9708 h 10000"/>
                  <a:gd name="connsiteX35" fmla="*/ 7905 w 10000"/>
                  <a:gd name="connsiteY35" fmla="*/ 9708 h 10000"/>
                  <a:gd name="connsiteX36" fmla="*/ 7905 w 10000"/>
                  <a:gd name="connsiteY36" fmla="*/ 9320 h 10000"/>
                  <a:gd name="connsiteX37" fmla="*/ 8338 w 10000"/>
                  <a:gd name="connsiteY37" fmla="*/ 8058 h 10000"/>
                  <a:gd name="connsiteX38" fmla="*/ 8607 w 10000"/>
                  <a:gd name="connsiteY38" fmla="*/ 7669 h 10000"/>
                  <a:gd name="connsiteX39" fmla="*/ 8947 w 10000"/>
                  <a:gd name="connsiteY39" fmla="*/ 7281 h 10000"/>
                  <a:gd name="connsiteX40" fmla="*/ 9474 w 10000"/>
                  <a:gd name="connsiteY40" fmla="*/ 6991 h 10000"/>
                  <a:gd name="connsiteX41" fmla="*/ 10000 w 10000"/>
                  <a:gd name="connsiteY41" fmla="*/ 7088 h 10000"/>
                  <a:gd name="connsiteX42" fmla="*/ 10000 w 10000"/>
                  <a:gd name="connsiteY42" fmla="*/ 0 h 10000"/>
                  <a:gd name="connsiteX43" fmla="*/ 5913 w 10000"/>
                  <a:gd name="connsiteY43" fmla="*/ 872 h 10000"/>
                  <a:gd name="connsiteX44" fmla="*/ 5470 w 10000"/>
                  <a:gd name="connsiteY44" fmla="*/ 1164 h 10000"/>
                  <a:gd name="connsiteX45" fmla="*/ 5212 w 10000"/>
                  <a:gd name="connsiteY45" fmla="*/ 970 h 10000"/>
                  <a:gd name="connsiteX46" fmla="*/ 4954 w 10000"/>
                  <a:gd name="connsiteY46" fmla="*/ 1359 h 10000"/>
                  <a:gd name="connsiteX47" fmla="*/ 4603 w 10000"/>
                  <a:gd name="connsiteY47" fmla="*/ 1164 h 10000"/>
                  <a:gd name="connsiteX48" fmla="*/ 4252 w 10000"/>
                  <a:gd name="connsiteY48" fmla="*/ 1164 h 10000"/>
                  <a:gd name="connsiteX49" fmla="*/ 3994 w 10000"/>
                  <a:gd name="connsiteY49" fmla="*/ 1455 h 10000"/>
                  <a:gd name="connsiteX50" fmla="*/ 3643 w 10000"/>
                  <a:gd name="connsiteY50" fmla="*/ 1164 h 10000"/>
                  <a:gd name="connsiteX51" fmla="*/ 3034 w 10000"/>
                  <a:gd name="connsiteY51" fmla="*/ 1261 h 10000"/>
                  <a:gd name="connsiteX52" fmla="*/ 2085 w 10000"/>
                  <a:gd name="connsiteY52" fmla="*/ 1359 h 10000"/>
                  <a:gd name="connsiteX0" fmla="*/ 1042 w 10000"/>
                  <a:gd name="connsiteY0" fmla="*/ 1746 h 10000"/>
                  <a:gd name="connsiteX1" fmla="*/ 341 w 10000"/>
                  <a:gd name="connsiteY1" fmla="*/ 4950 h 10000"/>
                  <a:gd name="connsiteX2" fmla="*/ 516 w 10000"/>
                  <a:gd name="connsiteY2" fmla="*/ 5826 h 10000"/>
                  <a:gd name="connsiteX3" fmla="*/ 165 w 10000"/>
                  <a:gd name="connsiteY3" fmla="*/ 5922 h 10000"/>
                  <a:gd name="connsiteX4" fmla="*/ 83 w 10000"/>
                  <a:gd name="connsiteY4" fmla="*/ 6407 h 10000"/>
                  <a:gd name="connsiteX5" fmla="*/ 0 w 10000"/>
                  <a:gd name="connsiteY5" fmla="*/ 6991 h 10000"/>
                  <a:gd name="connsiteX6" fmla="*/ 165 w 10000"/>
                  <a:gd name="connsiteY6" fmla="*/ 6893 h 10000"/>
                  <a:gd name="connsiteX7" fmla="*/ 516 w 10000"/>
                  <a:gd name="connsiteY7" fmla="*/ 7185 h 10000"/>
                  <a:gd name="connsiteX8" fmla="*/ 774 w 10000"/>
                  <a:gd name="connsiteY8" fmla="*/ 7477 h 10000"/>
                  <a:gd name="connsiteX9" fmla="*/ 1125 w 10000"/>
                  <a:gd name="connsiteY9" fmla="*/ 7185 h 10000"/>
                  <a:gd name="connsiteX10" fmla="*/ 1476 w 10000"/>
                  <a:gd name="connsiteY10" fmla="*/ 7281 h 10000"/>
                  <a:gd name="connsiteX11" fmla="*/ 1827 w 10000"/>
                  <a:gd name="connsiteY11" fmla="*/ 7281 h 10000"/>
                  <a:gd name="connsiteX12" fmla="*/ 2343 w 10000"/>
                  <a:gd name="connsiteY12" fmla="*/ 7185 h 10000"/>
                  <a:gd name="connsiteX13" fmla="*/ 2693 w 10000"/>
                  <a:gd name="connsiteY13" fmla="*/ 7378 h 10000"/>
                  <a:gd name="connsiteX14" fmla="*/ 2951 w 10000"/>
                  <a:gd name="connsiteY14" fmla="*/ 7088 h 10000"/>
                  <a:gd name="connsiteX15" fmla="*/ 3736 w 10000"/>
                  <a:gd name="connsiteY15" fmla="*/ 6795 h 10000"/>
                  <a:gd name="connsiteX16" fmla="*/ 4087 w 10000"/>
                  <a:gd name="connsiteY16" fmla="*/ 6213 h 10000"/>
                  <a:gd name="connsiteX17" fmla="*/ 4169 w 10000"/>
                  <a:gd name="connsiteY17" fmla="*/ 6213 h 10000"/>
                  <a:gd name="connsiteX18" fmla="*/ 4252 w 10000"/>
                  <a:gd name="connsiteY18" fmla="*/ 6116 h 10000"/>
                  <a:gd name="connsiteX19" fmla="*/ 4778 w 10000"/>
                  <a:gd name="connsiteY19" fmla="*/ 6019 h 10000"/>
                  <a:gd name="connsiteX20" fmla="*/ 5036 w 10000"/>
                  <a:gd name="connsiteY20" fmla="*/ 5728 h 10000"/>
                  <a:gd name="connsiteX21" fmla="*/ 5738 w 10000"/>
                  <a:gd name="connsiteY21" fmla="*/ 6019 h 10000"/>
                  <a:gd name="connsiteX22" fmla="*/ 6347 w 10000"/>
                  <a:gd name="connsiteY22" fmla="*/ 6019 h 10000"/>
                  <a:gd name="connsiteX23" fmla="*/ 6605 w 10000"/>
                  <a:gd name="connsiteY23" fmla="*/ 6601 h 10000"/>
                  <a:gd name="connsiteX24" fmla="*/ 7131 w 10000"/>
                  <a:gd name="connsiteY24" fmla="*/ 6795 h 10000"/>
                  <a:gd name="connsiteX25" fmla="*/ 7296 w 10000"/>
                  <a:gd name="connsiteY25" fmla="*/ 7185 h 10000"/>
                  <a:gd name="connsiteX26" fmla="*/ 7647 w 10000"/>
                  <a:gd name="connsiteY26" fmla="*/ 7572 h 10000"/>
                  <a:gd name="connsiteX27" fmla="*/ 7822 w 10000"/>
                  <a:gd name="connsiteY27" fmla="*/ 7960 h 10000"/>
                  <a:gd name="connsiteX28" fmla="*/ 7038 w 10000"/>
                  <a:gd name="connsiteY28" fmla="*/ 8155 h 10000"/>
                  <a:gd name="connsiteX29" fmla="*/ 6780 w 10000"/>
                  <a:gd name="connsiteY29" fmla="*/ 8447 h 10000"/>
                  <a:gd name="connsiteX30" fmla="*/ 6956 w 10000"/>
                  <a:gd name="connsiteY30" fmla="*/ 8738 h 10000"/>
                  <a:gd name="connsiteX31" fmla="*/ 6780 w 10000"/>
                  <a:gd name="connsiteY31" fmla="*/ 9514 h 10000"/>
                  <a:gd name="connsiteX32" fmla="*/ 6605 w 10000"/>
                  <a:gd name="connsiteY32" fmla="*/ 9807 h 10000"/>
                  <a:gd name="connsiteX33" fmla="*/ 6956 w 10000"/>
                  <a:gd name="connsiteY33" fmla="*/ 10000 h 10000"/>
                  <a:gd name="connsiteX34" fmla="*/ 7472 w 10000"/>
                  <a:gd name="connsiteY34" fmla="*/ 9708 h 10000"/>
                  <a:gd name="connsiteX35" fmla="*/ 7905 w 10000"/>
                  <a:gd name="connsiteY35" fmla="*/ 9708 h 10000"/>
                  <a:gd name="connsiteX36" fmla="*/ 7905 w 10000"/>
                  <a:gd name="connsiteY36" fmla="*/ 9320 h 10000"/>
                  <a:gd name="connsiteX37" fmla="*/ 8338 w 10000"/>
                  <a:gd name="connsiteY37" fmla="*/ 8058 h 10000"/>
                  <a:gd name="connsiteX38" fmla="*/ 8607 w 10000"/>
                  <a:gd name="connsiteY38" fmla="*/ 7669 h 10000"/>
                  <a:gd name="connsiteX39" fmla="*/ 8947 w 10000"/>
                  <a:gd name="connsiteY39" fmla="*/ 7281 h 10000"/>
                  <a:gd name="connsiteX40" fmla="*/ 9474 w 10000"/>
                  <a:gd name="connsiteY40" fmla="*/ 6991 h 10000"/>
                  <a:gd name="connsiteX41" fmla="*/ 10000 w 10000"/>
                  <a:gd name="connsiteY41" fmla="*/ 7088 h 10000"/>
                  <a:gd name="connsiteX42" fmla="*/ 10000 w 10000"/>
                  <a:gd name="connsiteY42" fmla="*/ 0 h 10000"/>
                  <a:gd name="connsiteX43" fmla="*/ 5470 w 10000"/>
                  <a:gd name="connsiteY43" fmla="*/ 1164 h 10000"/>
                  <a:gd name="connsiteX44" fmla="*/ 5212 w 10000"/>
                  <a:gd name="connsiteY44" fmla="*/ 970 h 10000"/>
                  <a:gd name="connsiteX45" fmla="*/ 4954 w 10000"/>
                  <a:gd name="connsiteY45" fmla="*/ 1359 h 10000"/>
                  <a:gd name="connsiteX46" fmla="*/ 4603 w 10000"/>
                  <a:gd name="connsiteY46" fmla="*/ 1164 h 10000"/>
                  <a:gd name="connsiteX47" fmla="*/ 4252 w 10000"/>
                  <a:gd name="connsiteY47" fmla="*/ 1164 h 10000"/>
                  <a:gd name="connsiteX48" fmla="*/ 3994 w 10000"/>
                  <a:gd name="connsiteY48" fmla="*/ 1455 h 10000"/>
                  <a:gd name="connsiteX49" fmla="*/ 3643 w 10000"/>
                  <a:gd name="connsiteY49" fmla="*/ 1164 h 10000"/>
                  <a:gd name="connsiteX50" fmla="*/ 3034 w 10000"/>
                  <a:gd name="connsiteY50" fmla="*/ 1261 h 10000"/>
                  <a:gd name="connsiteX51" fmla="*/ 2085 w 10000"/>
                  <a:gd name="connsiteY51" fmla="*/ 1359 h 10000"/>
                  <a:gd name="connsiteX0" fmla="*/ 1042 w 10000"/>
                  <a:gd name="connsiteY0" fmla="*/ 1746 h 10000"/>
                  <a:gd name="connsiteX1" fmla="*/ 341 w 10000"/>
                  <a:gd name="connsiteY1" fmla="*/ 4950 h 10000"/>
                  <a:gd name="connsiteX2" fmla="*/ 516 w 10000"/>
                  <a:gd name="connsiteY2" fmla="*/ 5826 h 10000"/>
                  <a:gd name="connsiteX3" fmla="*/ 165 w 10000"/>
                  <a:gd name="connsiteY3" fmla="*/ 5922 h 10000"/>
                  <a:gd name="connsiteX4" fmla="*/ 83 w 10000"/>
                  <a:gd name="connsiteY4" fmla="*/ 6407 h 10000"/>
                  <a:gd name="connsiteX5" fmla="*/ 0 w 10000"/>
                  <a:gd name="connsiteY5" fmla="*/ 6991 h 10000"/>
                  <a:gd name="connsiteX6" fmla="*/ 165 w 10000"/>
                  <a:gd name="connsiteY6" fmla="*/ 6893 h 10000"/>
                  <a:gd name="connsiteX7" fmla="*/ 516 w 10000"/>
                  <a:gd name="connsiteY7" fmla="*/ 7185 h 10000"/>
                  <a:gd name="connsiteX8" fmla="*/ 774 w 10000"/>
                  <a:gd name="connsiteY8" fmla="*/ 7477 h 10000"/>
                  <a:gd name="connsiteX9" fmla="*/ 1125 w 10000"/>
                  <a:gd name="connsiteY9" fmla="*/ 7185 h 10000"/>
                  <a:gd name="connsiteX10" fmla="*/ 1476 w 10000"/>
                  <a:gd name="connsiteY10" fmla="*/ 7281 h 10000"/>
                  <a:gd name="connsiteX11" fmla="*/ 1827 w 10000"/>
                  <a:gd name="connsiteY11" fmla="*/ 7281 h 10000"/>
                  <a:gd name="connsiteX12" fmla="*/ 2343 w 10000"/>
                  <a:gd name="connsiteY12" fmla="*/ 7185 h 10000"/>
                  <a:gd name="connsiteX13" fmla="*/ 2693 w 10000"/>
                  <a:gd name="connsiteY13" fmla="*/ 7378 h 10000"/>
                  <a:gd name="connsiteX14" fmla="*/ 2951 w 10000"/>
                  <a:gd name="connsiteY14" fmla="*/ 7088 h 10000"/>
                  <a:gd name="connsiteX15" fmla="*/ 3736 w 10000"/>
                  <a:gd name="connsiteY15" fmla="*/ 6795 h 10000"/>
                  <a:gd name="connsiteX16" fmla="*/ 4087 w 10000"/>
                  <a:gd name="connsiteY16" fmla="*/ 6213 h 10000"/>
                  <a:gd name="connsiteX17" fmla="*/ 4169 w 10000"/>
                  <a:gd name="connsiteY17" fmla="*/ 6213 h 10000"/>
                  <a:gd name="connsiteX18" fmla="*/ 4252 w 10000"/>
                  <a:gd name="connsiteY18" fmla="*/ 6116 h 10000"/>
                  <a:gd name="connsiteX19" fmla="*/ 4778 w 10000"/>
                  <a:gd name="connsiteY19" fmla="*/ 6019 h 10000"/>
                  <a:gd name="connsiteX20" fmla="*/ 5036 w 10000"/>
                  <a:gd name="connsiteY20" fmla="*/ 5728 h 10000"/>
                  <a:gd name="connsiteX21" fmla="*/ 5738 w 10000"/>
                  <a:gd name="connsiteY21" fmla="*/ 6019 h 10000"/>
                  <a:gd name="connsiteX22" fmla="*/ 6347 w 10000"/>
                  <a:gd name="connsiteY22" fmla="*/ 6019 h 10000"/>
                  <a:gd name="connsiteX23" fmla="*/ 6605 w 10000"/>
                  <a:gd name="connsiteY23" fmla="*/ 6601 h 10000"/>
                  <a:gd name="connsiteX24" fmla="*/ 7131 w 10000"/>
                  <a:gd name="connsiteY24" fmla="*/ 6795 h 10000"/>
                  <a:gd name="connsiteX25" fmla="*/ 7296 w 10000"/>
                  <a:gd name="connsiteY25" fmla="*/ 7185 h 10000"/>
                  <a:gd name="connsiteX26" fmla="*/ 7647 w 10000"/>
                  <a:gd name="connsiteY26" fmla="*/ 7572 h 10000"/>
                  <a:gd name="connsiteX27" fmla="*/ 7822 w 10000"/>
                  <a:gd name="connsiteY27" fmla="*/ 7960 h 10000"/>
                  <a:gd name="connsiteX28" fmla="*/ 7038 w 10000"/>
                  <a:gd name="connsiteY28" fmla="*/ 8155 h 10000"/>
                  <a:gd name="connsiteX29" fmla="*/ 6780 w 10000"/>
                  <a:gd name="connsiteY29" fmla="*/ 8447 h 10000"/>
                  <a:gd name="connsiteX30" fmla="*/ 6956 w 10000"/>
                  <a:gd name="connsiteY30" fmla="*/ 8738 h 10000"/>
                  <a:gd name="connsiteX31" fmla="*/ 6780 w 10000"/>
                  <a:gd name="connsiteY31" fmla="*/ 9514 h 10000"/>
                  <a:gd name="connsiteX32" fmla="*/ 6605 w 10000"/>
                  <a:gd name="connsiteY32" fmla="*/ 9807 h 10000"/>
                  <a:gd name="connsiteX33" fmla="*/ 6956 w 10000"/>
                  <a:gd name="connsiteY33" fmla="*/ 10000 h 10000"/>
                  <a:gd name="connsiteX34" fmla="*/ 7472 w 10000"/>
                  <a:gd name="connsiteY34" fmla="*/ 9708 h 10000"/>
                  <a:gd name="connsiteX35" fmla="*/ 7905 w 10000"/>
                  <a:gd name="connsiteY35" fmla="*/ 9708 h 10000"/>
                  <a:gd name="connsiteX36" fmla="*/ 7905 w 10000"/>
                  <a:gd name="connsiteY36" fmla="*/ 9320 h 10000"/>
                  <a:gd name="connsiteX37" fmla="*/ 8338 w 10000"/>
                  <a:gd name="connsiteY37" fmla="*/ 8058 h 10000"/>
                  <a:gd name="connsiteX38" fmla="*/ 8607 w 10000"/>
                  <a:gd name="connsiteY38" fmla="*/ 7669 h 10000"/>
                  <a:gd name="connsiteX39" fmla="*/ 8947 w 10000"/>
                  <a:gd name="connsiteY39" fmla="*/ 7281 h 10000"/>
                  <a:gd name="connsiteX40" fmla="*/ 9474 w 10000"/>
                  <a:gd name="connsiteY40" fmla="*/ 6991 h 10000"/>
                  <a:gd name="connsiteX41" fmla="*/ 10000 w 10000"/>
                  <a:gd name="connsiteY41" fmla="*/ 7088 h 10000"/>
                  <a:gd name="connsiteX42" fmla="*/ 10000 w 10000"/>
                  <a:gd name="connsiteY42" fmla="*/ 0 h 10000"/>
                  <a:gd name="connsiteX43" fmla="*/ 5212 w 10000"/>
                  <a:gd name="connsiteY43" fmla="*/ 970 h 10000"/>
                  <a:gd name="connsiteX44" fmla="*/ 4954 w 10000"/>
                  <a:gd name="connsiteY44" fmla="*/ 1359 h 10000"/>
                  <a:gd name="connsiteX45" fmla="*/ 4603 w 10000"/>
                  <a:gd name="connsiteY45" fmla="*/ 1164 h 10000"/>
                  <a:gd name="connsiteX46" fmla="*/ 4252 w 10000"/>
                  <a:gd name="connsiteY46" fmla="*/ 1164 h 10000"/>
                  <a:gd name="connsiteX47" fmla="*/ 3994 w 10000"/>
                  <a:gd name="connsiteY47" fmla="*/ 1455 h 10000"/>
                  <a:gd name="connsiteX48" fmla="*/ 3643 w 10000"/>
                  <a:gd name="connsiteY48" fmla="*/ 1164 h 10000"/>
                  <a:gd name="connsiteX49" fmla="*/ 3034 w 10000"/>
                  <a:gd name="connsiteY49" fmla="*/ 1261 h 10000"/>
                  <a:gd name="connsiteX50" fmla="*/ 2085 w 10000"/>
                  <a:gd name="connsiteY50" fmla="*/ 1359 h 10000"/>
                  <a:gd name="connsiteX0" fmla="*/ 1042 w 10000"/>
                  <a:gd name="connsiteY0" fmla="*/ 1746 h 10000"/>
                  <a:gd name="connsiteX1" fmla="*/ 341 w 10000"/>
                  <a:gd name="connsiteY1" fmla="*/ 4950 h 10000"/>
                  <a:gd name="connsiteX2" fmla="*/ 516 w 10000"/>
                  <a:gd name="connsiteY2" fmla="*/ 5826 h 10000"/>
                  <a:gd name="connsiteX3" fmla="*/ 165 w 10000"/>
                  <a:gd name="connsiteY3" fmla="*/ 5922 h 10000"/>
                  <a:gd name="connsiteX4" fmla="*/ 83 w 10000"/>
                  <a:gd name="connsiteY4" fmla="*/ 6407 h 10000"/>
                  <a:gd name="connsiteX5" fmla="*/ 0 w 10000"/>
                  <a:gd name="connsiteY5" fmla="*/ 6991 h 10000"/>
                  <a:gd name="connsiteX6" fmla="*/ 165 w 10000"/>
                  <a:gd name="connsiteY6" fmla="*/ 6893 h 10000"/>
                  <a:gd name="connsiteX7" fmla="*/ 516 w 10000"/>
                  <a:gd name="connsiteY7" fmla="*/ 7185 h 10000"/>
                  <a:gd name="connsiteX8" fmla="*/ 774 w 10000"/>
                  <a:gd name="connsiteY8" fmla="*/ 7477 h 10000"/>
                  <a:gd name="connsiteX9" fmla="*/ 1125 w 10000"/>
                  <a:gd name="connsiteY9" fmla="*/ 7185 h 10000"/>
                  <a:gd name="connsiteX10" fmla="*/ 1476 w 10000"/>
                  <a:gd name="connsiteY10" fmla="*/ 7281 h 10000"/>
                  <a:gd name="connsiteX11" fmla="*/ 1827 w 10000"/>
                  <a:gd name="connsiteY11" fmla="*/ 7281 h 10000"/>
                  <a:gd name="connsiteX12" fmla="*/ 2343 w 10000"/>
                  <a:gd name="connsiteY12" fmla="*/ 7185 h 10000"/>
                  <a:gd name="connsiteX13" fmla="*/ 2693 w 10000"/>
                  <a:gd name="connsiteY13" fmla="*/ 7378 h 10000"/>
                  <a:gd name="connsiteX14" fmla="*/ 2951 w 10000"/>
                  <a:gd name="connsiteY14" fmla="*/ 7088 h 10000"/>
                  <a:gd name="connsiteX15" fmla="*/ 3736 w 10000"/>
                  <a:gd name="connsiteY15" fmla="*/ 6795 h 10000"/>
                  <a:gd name="connsiteX16" fmla="*/ 4087 w 10000"/>
                  <a:gd name="connsiteY16" fmla="*/ 6213 h 10000"/>
                  <a:gd name="connsiteX17" fmla="*/ 4169 w 10000"/>
                  <a:gd name="connsiteY17" fmla="*/ 6213 h 10000"/>
                  <a:gd name="connsiteX18" fmla="*/ 4252 w 10000"/>
                  <a:gd name="connsiteY18" fmla="*/ 6116 h 10000"/>
                  <a:gd name="connsiteX19" fmla="*/ 4778 w 10000"/>
                  <a:gd name="connsiteY19" fmla="*/ 6019 h 10000"/>
                  <a:gd name="connsiteX20" fmla="*/ 5036 w 10000"/>
                  <a:gd name="connsiteY20" fmla="*/ 5728 h 10000"/>
                  <a:gd name="connsiteX21" fmla="*/ 5738 w 10000"/>
                  <a:gd name="connsiteY21" fmla="*/ 6019 h 10000"/>
                  <a:gd name="connsiteX22" fmla="*/ 6347 w 10000"/>
                  <a:gd name="connsiteY22" fmla="*/ 6019 h 10000"/>
                  <a:gd name="connsiteX23" fmla="*/ 6605 w 10000"/>
                  <a:gd name="connsiteY23" fmla="*/ 6601 h 10000"/>
                  <a:gd name="connsiteX24" fmla="*/ 7131 w 10000"/>
                  <a:gd name="connsiteY24" fmla="*/ 6795 h 10000"/>
                  <a:gd name="connsiteX25" fmla="*/ 7296 w 10000"/>
                  <a:gd name="connsiteY25" fmla="*/ 7185 h 10000"/>
                  <a:gd name="connsiteX26" fmla="*/ 7647 w 10000"/>
                  <a:gd name="connsiteY26" fmla="*/ 7572 h 10000"/>
                  <a:gd name="connsiteX27" fmla="*/ 7822 w 10000"/>
                  <a:gd name="connsiteY27" fmla="*/ 7960 h 10000"/>
                  <a:gd name="connsiteX28" fmla="*/ 7038 w 10000"/>
                  <a:gd name="connsiteY28" fmla="*/ 8155 h 10000"/>
                  <a:gd name="connsiteX29" fmla="*/ 6780 w 10000"/>
                  <a:gd name="connsiteY29" fmla="*/ 8447 h 10000"/>
                  <a:gd name="connsiteX30" fmla="*/ 6956 w 10000"/>
                  <a:gd name="connsiteY30" fmla="*/ 8738 h 10000"/>
                  <a:gd name="connsiteX31" fmla="*/ 6780 w 10000"/>
                  <a:gd name="connsiteY31" fmla="*/ 9514 h 10000"/>
                  <a:gd name="connsiteX32" fmla="*/ 6605 w 10000"/>
                  <a:gd name="connsiteY32" fmla="*/ 9807 h 10000"/>
                  <a:gd name="connsiteX33" fmla="*/ 6956 w 10000"/>
                  <a:gd name="connsiteY33" fmla="*/ 10000 h 10000"/>
                  <a:gd name="connsiteX34" fmla="*/ 7472 w 10000"/>
                  <a:gd name="connsiteY34" fmla="*/ 9708 h 10000"/>
                  <a:gd name="connsiteX35" fmla="*/ 7905 w 10000"/>
                  <a:gd name="connsiteY35" fmla="*/ 9708 h 10000"/>
                  <a:gd name="connsiteX36" fmla="*/ 7905 w 10000"/>
                  <a:gd name="connsiteY36" fmla="*/ 9320 h 10000"/>
                  <a:gd name="connsiteX37" fmla="*/ 8338 w 10000"/>
                  <a:gd name="connsiteY37" fmla="*/ 8058 h 10000"/>
                  <a:gd name="connsiteX38" fmla="*/ 8607 w 10000"/>
                  <a:gd name="connsiteY38" fmla="*/ 7669 h 10000"/>
                  <a:gd name="connsiteX39" fmla="*/ 8947 w 10000"/>
                  <a:gd name="connsiteY39" fmla="*/ 7281 h 10000"/>
                  <a:gd name="connsiteX40" fmla="*/ 9474 w 10000"/>
                  <a:gd name="connsiteY40" fmla="*/ 6991 h 10000"/>
                  <a:gd name="connsiteX41" fmla="*/ 10000 w 10000"/>
                  <a:gd name="connsiteY41" fmla="*/ 7088 h 10000"/>
                  <a:gd name="connsiteX42" fmla="*/ 10000 w 10000"/>
                  <a:gd name="connsiteY42" fmla="*/ 0 h 10000"/>
                  <a:gd name="connsiteX43" fmla="*/ 4954 w 10000"/>
                  <a:gd name="connsiteY43" fmla="*/ 1359 h 10000"/>
                  <a:gd name="connsiteX44" fmla="*/ 4603 w 10000"/>
                  <a:gd name="connsiteY44" fmla="*/ 1164 h 10000"/>
                  <a:gd name="connsiteX45" fmla="*/ 4252 w 10000"/>
                  <a:gd name="connsiteY45" fmla="*/ 1164 h 10000"/>
                  <a:gd name="connsiteX46" fmla="*/ 3994 w 10000"/>
                  <a:gd name="connsiteY46" fmla="*/ 1455 h 10000"/>
                  <a:gd name="connsiteX47" fmla="*/ 3643 w 10000"/>
                  <a:gd name="connsiteY47" fmla="*/ 1164 h 10000"/>
                  <a:gd name="connsiteX48" fmla="*/ 3034 w 10000"/>
                  <a:gd name="connsiteY48" fmla="*/ 1261 h 10000"/>
                  <a:gd name="connsiteX49" fmla="*/ 2085 w 10000"/>
                  <a:gd name="connsiteY49" fmla="*/ 1359 h 10000"/>
                  <a:gd name="connsiteX0" fmla="*/ 1042 w 10000"/>
                  <a:gd name="connsiteY0" fmla="*/ 1746 h 10000"/>
                  <a:gd name="connsiteX1" fmla="*/ 341 w 10000"/>
                  <a:gd name="connsiteY1" fmla="*/ 4950 h 10000"/>
                  <a:gd name="connsiteX2" fmla="*/ 516 w 10000"/>
                  <a:gd name="connsiteY2" fmla="*/ 5826 h 10000"/>
                  <a:gd name="connsiteX3" fmla="*/ 165 w 10000"/>
                  <a:gd name="connsiteY3" fmla="*/ 5922 h 10000"/>
                  <a:gd name="connsiteX4" fmla="*/ 83 w 10000"/>
                  <a:gd name="connsiteY4" fmla="*/ 6407 h 10000"/>
                  <a:gd name="connsiteX5" fmla="*/ 0 w 10000"/>
                  <a:gd name="connsiteY5" fmla="*/ 6991 h 10000"/>
                  <a:gd name="connsiteX6" fmla="*/ 165 w 10000"/>
                  <a:gd name="connsiteY6" fmla="*/ 6893 h 10000"/>
                  <a:gd name="connsiteX7" fmla="*/ 516 w 10000"/>
                  <a:gd name="connsiteY7" fmla="*/ 7185 h 10000"/>
                  <a:gd name="connsiteX8" fmla="*/ 774 w 10000"/>
                  <a:gd name="connsiteY8" fmla="*/ 7477 h 10000"/>
                  <a:gd name="connsiteX9" fmla="*/ 1125 w 10000"/>
                  <a:gd name="connsiteY9" fmla="*/ 7185 h 10000"/>
                  <a:gd name="connsiteX10" fmla="*/ 1476 w 10000"/>
                  <a:gd name="connsiteY10" fmla="*/ 7281 h 10000"/>
                  <a:gd name="connsiteX11" fmla="*/ 1827 w 10000"/>
                  <a:gd name="connsiteY11" fmla="*/ 7281 h 10000"/>
                  <a:gd name="connsiteX12" fmla="*/ 2343 w 10000"/>
                  <a:gd name="connsiteY12" fmla="*/ 7185 h 10000"/>
                  <a:gd name="connsiteX13" fmla="*/ 2693 w 10000"/>
                  <a:gd name="connsiteY13" fmla="*/ 7378 h 10000"/>
                  <a:gd name="connsiteX14" fmla="*/ 2951 w 10000"/>
                  <a:gd name="connsiteY14" fmla="*/ 7088 h 10000"/>
                  <a:gd name="connsiteX15" fmla="*/ 3736 w 10000"/>
                  <a:gd name="connsiteY15" fmla="*/ 6795 h 10000"/>
                  <a:gd name="connsiteX16" fmla="*/ 4087 w 10000"/>
                  <a:gd name="connsiteY16" fmla="*/ 6213 h 10000"/>
                  <a:gd name="connsiteX17" fmla="*/ 4169 w 10000"/>
                  <a:gd name="connsiteY17" fmla="*/ 6213 h 10000"/>
                  <a:gd name="connsiteX18" fmla="*/ 4252 w 10000"/>
                  <a:gd name="connsiteY18" fmla="*/ 6116 h 10000"/>
                  <a:gd name="connsiteX19" fmla="*/ 4778 w 10000"/>
                  <a:gd name="connsiteY19" fmla="*/ 6019 h 10000"/>
                  <a:gd name="connsiteX20" fmla="*/ 5036 w 10000"/>
                  <a:gd name="connsiteY20" fmla="*/ 5728 h 10000"/>
                  <a:gd name="connsiteX21" fmla="*/ 5738 w 10000"/>
                  <a:gd name="connsiteY21" fmla="*/ 6019 h 10000"/>
                  <a:gd name="connsiteX22" fmla="*/ 6347 w 10000"/>
                  <a:gd name="connsiteY22" fmla="*/ 6019 h 10000"/>
                  <a:gd name="connsiteX23" fmla="*/ 6605 w 10000"/>
                  <a:gd name="connsiteY23" fmla="*/ 6601 h 10000"/>
                  <a:gd name="connsiteX24" fmla="*/ 7131 w 10000"/>
                  <a:gd name="connsiteY24" fmla="*/ 6795 h 10000"/>
                  <a:gd name="connsiteX25" fmla="*/ 7296 w 10000"/>
                  <a:gd name="connsiteY25" fmla="*/ 7185 h 10000"/>
                  <a:gd name="connsiteX26" fmla="*/ 7647 w 10000"/>
                  <a:gd name="connsiteY26" fmla="*/ 7572 h 10000"/>
                  <a:gd name="connsiteX27" fmla="*/ 7822 w 10000"/>
                  <a:gd name="connsiteY27" fmla="*/ 7960 h 10000"/>
                  <a:gd name="connsiteX28" fmla="*/ 7038 w 10000"/>
                  <a:gd name="connsiteY28" fmla="*/ 8155 h 10000"/>
                  <a:gd name="connsiteX29" fmla="*/ 6780 w 10000"/>
                  <a:gd name="connsiteY29" fmla="*/ 8447 h 10000"/>
                  <a:gd name="connsiteX30" fmla="*/ 6956 w 10000"/>
                  <a:gd name="connsiteY30" fmla="*/ 8738 h 10000"/>
                  <a:gd name="connsiteX31" fmla="*/ 6780 w 10000"/>
                  <a:gd name="connsiteY31" fmla="*/ 9514 h 10000"/>
                  <a:gd name="connsiteX32" fmla="*/ 6605 w 10000"/>
                  <a:gd name="connsiteY32" fmla="*/ 9807 h 10000"/>
                  <a:gd name="connsiteX33" fmla="*/ 6956 w 10000"/>
                  <a:gd name="connsiteY33" fmla="*/ 10000 h 10000"/>
                  <a:gd name="connsiteX34" fmla="*/ 7472 w 10000"/>
                  <a:gd name="connsiteY34" fmla="*/ 9708 h 10000"/>
                  <a:gd name="connsiteX35" fmla="*/ 7905 w 10000"/>
                  <a:gd name="connsiteY35" fmla="*/ 9708 h 10000"/>
                  <a:gd name="connsiteX36" fmla="*/ 7905 w 10000"/>
                  <a:gd name="connsiteY36" fmla="*/ 9320 h 10000"/>
                  <a:gd name="connsiteX37" fmla="*/ 8338 w 10000"/>
                  <a:gd name="connsiteY37" fmla="*/ 8058 h 10000"/>
                  <a:gd name="connsiteX38" fmla="*/ 8607 w 10000"/>
                  <a:gd name="connsiteY38" fmla="*/ 7669 h 10000"/>
                  <a:gd name="connsiteX39" fmla="*/ 8947 w 10000"/>
                  <a:gd name="connsiteY39" fmla="*/ 7281 h 10000"/>
                  <a:gd name="connsiteX40" fmla="*/ 9474 w 10000"/>
                  <a:gd name="connsiteY40" fmla="*/ 6991 h 10000"/>
                  <a:gd name="connsiteX41" fmla="*/ 10000 w 10000"/>
                  <a:gd name="connsiteY41" fmla="*/ 7088 h 10000"/>
                  <a:gd name="connsiteX42" fmla="*/ 10000 w 10000"/>
                  <a:gd name="connsiteY42" fmla="*/ 0 h 10000"/>
                  <a:gd name="connsiteX43" fmla="*/ 4603 w 10000"/>
                  <a:gd name="connsiteY43" fmla="*/ 1164 h 10000"/>
                  <a:gd name="connsiteX44" fmla="*/ 4252 w 10000"/>
                  <a:gd name="connsiteY44" fmla="*/ 1164 h 10000"/>
                  <a:gd name="connsiteX45" fmla="*/ 3994 w 10000"/>
                  <a:gd name="connsiteY45" fmla="*/ 1455 h 10000"/>
                  <a:gd name="connsiteX46" fmla="*/ 3643 w 10000"/>
                  <a:gd name="connsiteY46" fmla="*/ 1164 h 10000"/>
                  <a:gd name="connsiteX47" fmla="*/ 3034 w 10000"/>
                  <a:gd name="connsiteY47" fmla="*/ 1261 h 10000"/>
                  <a:gd name="connsiteX48" fmla="*/ 2085 w 10000"/>
                  <a:gd name="connsiteY48" fmla="*/ 1359 h 10000"/>
                  <a:gd name="connsiteX0" fmla="*/ 1042 w 10000"/>
                  <a:gd name="connsiteY0" fmla="*/ 1746 h 10000"/>
                  <a:gd name="connsiteX1" fmla="*/ 341 w 10000"/>
                  <a:gd name="connsiteY1" fmla="*/ 4950 h 10000"/>
                  <a:gd name="connsiteX2" fmla="*/ 516 w 10000"/>
                  <a:gd name="connsiteY2" fmla="*/ 5826 h 10000"/>
                  <a:gd name="connsiteX3" fmla="*/ 165 w 10000"/>
                  <a:gd name="connsiteY3" fmla="*/ 5922 h 10000"/>
                  <a:gd name="connsiteX4" fmla="*/ 83 w 10000"/>
                  <a:gd name="connsiteY4" fmla="*/ 6407 h 10000"/>
                  <a:gd name="connsiteX5" fmla="*/ 0 w 10000"/>
                  <a:gd name="connsiteY5" fmla="*/ 6991 h 10000"/>
                  <a:gd name="connsiteX6" fmla="*/ 165 w 10000"/>
                  <a:gd name="connsiteY6" fmla="*/ 6893 h 10000"/>
                  <a:gd name="connsiteX7" fmla="*/ 516 w 10000"/>
                  <a:gd name="connsiteY7" fmla="*/ 7185 h 10000"/>
                  <a:gd name="connsiteX8" fmla="*/ 774 w 10000"/>
                  <a:gd name="connsiteY8" fmla="*/ 7477 h 10000"/>
                  <a:gd name="connsiteX9" fmla="*/ 1125 w 10000"/>
                  <a:gd name="connsiteY9" fmla="*/ 7185 h 10000"/>
                  <a:gd name="connsiteX10" fmla="*/ 1476 w 10000"/>
                  <a:gd name="connsiteY10" fmla="*/ 7281 h 10000"/>
                  <a:gd name="connsiteX11" fmla="*/ 1827 w 10000"/>
                  <a:gd name="connsiteY11" fmla="*/ 7281 h 10000"/>
                  <a:gd name="connsiteX12" fmla="*/ 2343 w 10000"/>
                  <a:gd name="connsiteY12" fmla="*/ 7185 h 10000"/>
                  <a:gd name="connsiteX13" fmla="*/ 2693 w 10000"/>
                  <a:gd name="connsiteY13" fmla="*/ 7378 h 10000"/>
                  <a:gd name="connsiteX14" fmla="*/ 2951 w 10000"/>
                  <a:gd name="connsiteY14" fmla="*/ 7088 h 10000"/>
                  <a:gd name="connsiteX15" fmla="*/ 3736 w 10000"/>
                  <a:gd name="connsiteY15" fmla="*/ 6795 h 10000"/>
                  <a:gd name="connsiteX16" fmla="*/ 4087 w 10000"/>
                  <a:gd name="connsiteY16" fmla="*/ 6213 h 10000"/>
                  <a:gd name="connsiteX17" fmla="*/ 4169 w 10000"/>
                  <a:gd name="connsiteY17" fmla="*/ 6213 h 10000"/>
                  <a:gd name="connsiteX18" fmla="*/ 4252 w 10000"/>
                  <a:gd name="connsiteY18" fmla="*/ 6116 h 10000"/>
                  <a:gd name="connsiteX19" fmla="*/ 4778 w 10000"/>
                  <a:gd name="connsiteY19" fmla="*/ 6019 h 10000"/>
                  <a:gd name="connsiteX20" fmla="*/ 5036 w 10000"/>
                  <a:gd name="connsiteY20" fmla="*/ 5728 h 10000"/>
                  <a:gd name="connsiteX21" fmla="*/ 5738 w 10000"/>
                  <a:gd name="connsiteY21" fmla="*/ 6019 h 10000"/>
                  <a:gd name="connsiteX22" fmla="*/ 6347 w 10000"/>
                  <a:gd name="connsiteY22" fmla="*/ 6019 h 10000"/>
                  <a:gd name="connsiteX23" fmla="*/ 6605 w 10000"/>
                  <a:gd name="connsiteY23" fmla="*/ 6601 h 10000"/>
                  <a:gd name="connsiteX24" fmla="*/ 7131 w 10000"/>
                  <a:gd name="connsiteY24" fmla="*/ 6795 h 10000"/>
                  <a:gd name="connsiteX25" fmla="*/ 7296 w 10000"/>
                  <a:gd name="connsiteY25" fmla="*/ 7185 h 10000"/>
                  <a:gd name="connsiteX26" fmla="*/ 7647 w 10000"/>
                  <a:gd name="connsiteY26" fmla="*/ 7572 h 10000"/>
                  <a:gd name="connsiteX27" fmla="*/ 7822 w 10000"/>
                  <a:gd name="connsiteY27" fmla="*/ 7960 h 10000"/>
                  <a:gd name="connsiteX28" fmla="*/ 7038 w 10000"/>
                  <a:gd name="connsiteY28" fmla="*/ 8155 h 10000"/>
                  <a:gd name="connsiteX29" fmla="*/ 6780 w 10000"/>
                  <a:gd name="connsiteY29" fmla="*/ 8447 h 10000"/>
                  <a:gd name="connsiteX30" fmla="*/ 6956 w 10000"/>
                  <a:gd name="connsiteY30" fmla="*/ 8738 h 10000"/>
                  <a:gd name="connsiteX31" fmla="*/ 6780 w 10000"/>
                  <a:gd name="connsiteY31" fmla="*/ 9514 h 10000"/>
                  <a:gd name="connsiteX32" fmla="*/ 6605 w 10000"/>
                  <a:gd name="connsiteY32" fmla="*/ 9807 h 10000"/>
                  <a:gd name="connsiteX33" fmla="*/ 6956 w 10000"/>
                  <a:gd name="connsiteY33" fmla="*/ 10000 h 10000"/>
                  <a:gd name="connsiteX34" fmla="*/ 7472 w 10000"/>
                  <a:gd name="connsiteY34" fmla="*/ 9708 h 10000"/>
                  <a:gd name="connsiteX35" fmla="*/ 7905 w 10000"/>
                  <a:gd name="connsiteY35" fmla="*/ 9708 h 10000"/>
                  <a:gd name="connsiteX36" fmla="*/ 7905 w 10000"/>
                  <a:gd name="connsiteY36" fmla="*/ 9320 h 10000"/>
                  <a:gd name="connsiteX37" fmla="*/ 8338 w 10000"/>
                  <a:gd name="connsiteY37" fmla="*/ 8058 h 10000"/>
                  <a:gd name="connsiteX38" fmla="*/ 8607 w 10000"/>
                  <a:gd name="connsiteY38" fmla="*/ 7669 h 10000"/>
                  <a:gd name="connsiteX39" fmla="*/ 8947 w 10000"/>
                  <a:gd name="connsiteY39" fmla="*/ 7281 h 10000"/>
                  <a:gd name="connsiteX40" fmla="*/ 9474 w 10000"/>
                  <a:gd name="connsiteY40" fmla="*/ 6991 h 10000"/>
                  <a:gd name="connsiteX41" fmla="*/ 10000 w 10000"/>
                  <a:gd name="connsiteY41" fmla="*/ 7088 h 10000"/>
                  <a:gd name="connsiteX42" fmla="*/ 10000 w 10000"/>
                  <a:gd name="connsiteY42" fmla="*/ 0 h 10000"/>
                  <a:gd name="connsiteX43" fmla="*/ 4603 w 10000"/>
                  <a:gd name="connsiteY43" fmla="*/ 1164 h 10000"/>
                  <a:gd name="connsiteX44" fmla="*/ 3994 w 10000"/>
                  <a:gd name="connsiteY44" fmla="*/ 1455 h 10000"/>
                  <a:gd name="connsiteX45" fmla="*/ 3643 w 10000"/>
                  <a:gd name="connsiteY45" fmla="*/ 1164 h 10000"/>
                  <a:gd name="connsiteX46" fmla="*/ 3034 w 10000"/>
                  <a:gd name="connsiteY46" fmla="*/ 1261 h 10000"/>
                  <a:gd name="connsiteX47" fmla="*/ 2085 w 10000"/>
                  <a:gd name="connsiteY47" fmla="*/ 1359 h 10000"/>
                  <a:gd name="connsiteX0" fmla="*/ 1042 w 10000"/>
                  <a:gd name="connsiteY0" fmla="*/ 1746 h 10000"/>
                  <a:gd name="connsiteX1" fmla="*/ 341 w 10000"/>
                  <a:gd name="connsiteY1" fmla="*/ 4950 h 10000"/>
                  <a:gd name="connsiteX2" fmla="*/ 516 w 10000"/>
                  <a:gd name="connsiteY2" fmla="*/ 5826 h 10000"/>
                  <a:gd name="connsiteX3" fmla="*/ 165 w 10000"/>
                  <a:gd name="connsiteY3" fmla="*/ 5922 h 10000"/>
                  <a:gd name="connsiteX4" fmla="*/ 83 w 10000"/>
                  <a:gd name="connsiteY4" fmla="*/ 6407 h 10000"/>
                  <a:gd name="connsiteX5" fmla="*/ 0 w 10000"/>
                  <a:gd name="connsiteY5" fmla="*/ 6991 h 10000"/>
                  <a:gd name="connsiteX6" fmla="*/ 165 w 10000"/>
                  <a:gd name="connsiteY6" fmla="*/ 6893 h 10000"/>
                  <a:gd name="connsiteX7" fmla="*/ 516 w 10000"/>
                  <a:gd name="connsiteY7" fmla="*/ 7185 h 10000"/>
                  <a:gd name="connsiteX8" fmla="*/ 774 w 10000"/>
                  <a:gd name="connsiteY8" fmla="*/ 7477 h 10000"/>
                  <a:gd name="connsiteX9" fmla="*/ 1125 w 10000"/>
                  <a:gd name="connsiteY9" fmla="*/ 7185 h 10000"/>
                  <a:gd name="connsiteX10" fmla="*/ 1476 w 10000"/>
                  <a:gd name="connsiteY10" fmla="*/ 7281 h 10000"/>
                  <a:gd name="connsiteX11" fmla="*/ 1827 w 10000"/>
                  <a:gd name="connsiteY11" fmla="*/ 7281 h 10000"/>
                  <a:gd name="connsiteX12" fmla="*/ 2343 w 10000"/>
                  <a:gd name="connsiteY12" fmla="*/ 7185 h 10000"/>
                  <a:gd name="connsiteX13" fmla="*/ 2693 w 10000"/>
                  <a:gd name="connsiteY13" fmla="*/ 7378 h 10000"/>
                  <a:gd name="connsiteX14" fmla="*/ 2951 w 10000"/>
                  <a:gd name="connsiteY14" fmla="*/ 7088 h 10000"/>
                  <a:gd name="connsiteX15" fmla="*/ 3736 w 10000"/>
                  <a:gd name="connsiteY15" fmla="*/ 6795 h 10000"/>
                  <a:gd name="connsiteX16" fmla="*/ 4087 w 10000"/>
                  <a:gd name="connsiteY16" fmla="*/ 6213 h 10000"/>
                  <a:gd name="connsiteX17" fmla="*/ 4169 w 10000"/>
                  <a:gd name="connsiteY17" fmla="*/ 6213 h 10000"/>
                  <a:gd name="connsiteX18" fmla="*/ 4252 w 10000"/>
                  <a:gd name="connsiteY18" fmla="*/ 6116 h 10000"/>
                  <a:gd name="connsiteX19" fmla="*/ 4778 w 10000"/>
                  <a:gd name="connsiteY19" fmla="*/ 6019 h 10000"/>
                  <a:gd name="connsiteX20" fmla="*/ 5036 w 10000"/>
                  <a:gd name="connsiteY20" fmla="*/ 5728 h 10000"/>
                  <a:gd name="connsiteX21" fmla="*/ 5738 w 10000"/>
                  <a:gd name="connsiteY21" fmla="*/ 6019 h 10000"/>
                  <a:gd name="connsiteX22" fmla="*/ 6347 w 10000"/>
                  <a:gd name="connsiteY22" fmla="*/ 6019 h 10000"/>
                  <a:gd name="connsiteX23" fmla="*/ 6605 w 10000"/>
                  <a:gd name="connsiteY23" fmla="*/ 6601 h 10000"/>
                  <a:gd name="connsiteX24" fmla="*/ 7131 w 10000"/>
                  <a:gd name="connsiteY24" fmla="*/ 6795 h 10000"/>
                  <a:gd name="connsiteX25" fmla="*/ 7296 w 10000"/>
                  <a:gd name="connsiteY25" fmla="*/ 7185 h 10000"/>
                  <a:gd name="connsiteX26" fmla="*/ 7647 w 10000"/>
                  <a:gd name="connsiteY26" fmla="*/ 7572 h 10000"/>
                  <a:gd name="connsiteX27" fmla="*/ 7822 w 10000"/>
                  <a:gd name="connsiteY27" fmla="*/ 7960 h 10000"/>
                  <a:gd name="connsiteX28" fmla="*/ 7038 w 10000"/>
                  <a:gd name="connsiteY28" fmla="*/ 8155 h 10000"/>
                  <a:gd name="connsiteX29" fmla="*/ 6780 w 10000"/>
                  <a:gd name="connsiteY29" fmla="*/ 8447 h 10000"/>
                  <a:gd name="connsiteX30" fmla="*/ 6956 w 10000"/>
                  <a:gd name="connsiteY30" fmla="*/ 8738 h 10000"/>
                  <a:gd name="connsiteX31" fmla="*/ 6780 w 10000"/>
                  <a:gd name="connsiteY31" fmla="*/ 9514 h 10000"/>
                  <a:gd name="connsiteX32" fmla="*/ 6605 w 10000"/>
                  <a:gd name="connsiteY32" fmla="*/ 9807 h 10000"/>
                  <a:gd name="connsiteX33" fmla="*/ 6956 w 10000"/>
                  <a:gd name="connsiteY33" fmla="*/ 10000 h 10000"/>
                  <a:gd name="connsiteX34" fmla="*/ 7472 w 10000"/>
                  <a:gd name="connsiteY34" fmla="*/ 9708 h 10000"/>
                  <a:gd name="connsiteX35" fmla="*/ 7905 w 10000"/>
                  <a:gd name="connsiteY35" fmla="*/ 9708 h 10000"/>
                  <a:gd name="connsiteX36" fmla="*/ 7905 w 10000"/>
                  <a:gd name="connsiteY36" fmla="*/ 9320 h 10000"/>
                  <a:gd name="connsiteX37" fmla="*/ 8338 w 10000"/>
                  <a:gd name="connsiteY37" fmla="*/ 8058 h 10000"/>
                  <a:gd name="connsiteX38" fmla="*/ 8607 w 10000"/>
                  <a:gd name="connsiteY38" fmla="*/ 7669 h 10000"/>
                  <a:gd name="connsiteX39" fmla="*/ 8947 w 10000"/>
                  <a:gd name="connsiteY39" fmla="*/ 7281 h 10000"/>
                  <a:gd name="connsiteX40" fmla="*/ 9474 w 10000"/>
                  <a:gd name="connsiteY40" fmla="*/ 6991 h 10000"/>
                  <a:gd name="connsiteX41" fmla="*/ 10000 w 10000"/>
                  <a:gd name="connsiteY41" fmla="*/ 7088 h 10000"/>
                  <a:gd name="connsiteX42" fmla="*/ 10000 w 10000"/>
                  <a:gd name="connsiteY42" fmla="*/ 0 h 10000"/>
                  <a:gd name="connsiteX43" fmla="*/ 3994 w 10000"/>
                  <a:gd name="connsiteY43" fmla="*/ 1455 h 10000"/>
                  <a:gd name="connsiteX44" fmla="*/ 3643 w 10000"/>
                  <a:gd name="connsiteY44" fmla="*/ 1164 h 10000"/>
                  <a:gd name="connsiteX45" fmla="*/ 3034 w 10000"/>
                  <a:gd name="connsiteY45" fmla="*/ 1261 h 10000"/>
                  <a:gd name="connsiteX46" fmla="*/ 2085 w 10000"/>
                  <a:gd name="connsiteY46" fmla="*/ 1359 h 10000"/>
                  <a:gd name="connsiteX0" fmla="*/ 1042 w 10000"/>
                  <a:gd name="connsiteY0" fmla="*/ 1746 h 10000"/>
                  <a:gd name="connsiteX1" fmla="*/ 341 w 10000"/>
                  <a:gd name="connsiteY1" fmla="*/ 4950 h 10000"/>
                  <a:gd name="connsiteX2" fmla="*/ 516 w 10000"/>
                  <a:gd name="connsiteY2" fmla="*/ 5826 h 10000"/>
                  <a:gd name="connsiteX3" fmla="*/ 165 w 10000"/>
                  <a:gd name="connsiteY3" fmla="*/ 5922 h 10000"/>
                  <a:gd name="connsiteX4" fmla="*/ 83 w 10000"/>
                  <a:gd name="connsiteY4" fmla="*/ 6407 h 10000"/>
                  <a:gd name="connsiteX5" fmla="*/ 0 w 10000"/>
                  <a:gd name="connsiteY5" fmla="*/ 6991 h 10000"/>
                  <a:gd name="connsiteX6" fmla="*/ 165 w 10000"/>
                  <a:gd name="connsiteY6" fmla="*/ 6893 h 10000"/>
                  <a:gd name="connsiteX7" fmla="*/ 516 w 10000"/>
                  <a:gd name="connsiteY7" fmla="*/ 7185 h 10000"/>
                  <a:gd name="connsiteX8" fmla="*/ 774 w 10000"/>
                  <a:gd name="connsiteY8" fmla="*/ 7477 h 10000"/>
                  <a:gd name="connsiteX9" fmla="*/ 1125 w 10000"/>
                  <a:gd name="connsiteY9" fmla="*/ 7185 h 10000"/>
                  <a:gd name="connsiteX10" fmla="*/ 1476 w 10000"/>
                  <a:gd name="connsiteY10" fmla="*/ 7281 h 10000"/>
                  <a:gd name="connsiteX11" fmla="*/ 1827 w 10000"/>
                  <a:gd name="connsiteY11" fmla="*/ 7281 h 10000"/>
                  <a:gd name="connsiteX12" fmla="*/ 2343 w 10000"/>
                  <a:gd name="connsiteY12" fmla="*/ 7185 h 10000"/>
                  <a:gd name="connsiteX13" fmla="*/ 2693 w 10000"/>
                  <a:gd name="connsiteY13" fmla="*/ 7378 h 10000"/>
                  <a:gd name="connsiteX14" fmla="*/ 2951 w 10000"/>
                  <a:gd name="connsiteY14" fmla="*/ 7088 h 10000"/>
                  <a:gd name="connsiteX15" fmla="*/ 3736 w 10000"/>
                  <a:gd name="connsiteY15" fmla="*/ 6795 h 10000"/>
                  <a:gd name="connsiteX16" fmla="*/ 4087 w 10000"/>
                  <a:gd name="connsiteY16" fmla="*/ 6213 h 10000"/>
                  <a:gd name="connsiteX17" fmla="*/ 4169 w 10000"/>
                  <a:gd name="connsiteY17" fmla="*/ 6213 h 10000"/>
                  <a:gd name="connsiteX18" fmla="*/ 4252 w 10000"/>
                  <a:gd name="connsiteY18" fmla="*/ 6116 h 10000"/>
                  <a:gd name="connsiteX19" fmla="*/ 4778 w 10000"/>
                  <a:gd name="connsiteY19" fmla="*/ 6019 h 10000"/>
                  <a:gd name="connsiteX20" fmla="*/ 5036 w 10000"/>
                  <a:gd name="connsiteY20" fmla="*/ 5728 h 10000"/>
                  <a:gd name="connsiteX21" fmla="*/ 5738 w 10000"/>
                  <a:gd name="connsiteY21" fmla="*/ 6019 h 10000"/>
                  <a:gd name="connsiteX22" fmla="*/ 6347 w 10000"/>
                  <a:gd name="connsiteY22" fmla="*/ 6019 h 10000"/>
                  <a:gd name="connsiteX23" fmla="*/ 6605 w 10000"/>
                  <a:gd name="connsiteY23" fmla="*/ 6601 h 10000"/>
                  <a:gd name="connsiteX24" fmla="*/ 7131 w 10000"/>
                  <a:gd name="connsiteY24" fmla="*/ 6795 h 10000"/>
                  <a:gd name="connsiteX25" fmla="*/ 7296 w 10000"/>
                  <a:gd name="connsiteY25" fmla="*/ 7185 h 10000"/>
                  <a:gd name="connsiteX26" fmla="*/ 7647 w 10000"/>
                  <a:gd name="connsiteY26" fmla="*/ 7572 h 10000"/>
                  <a:gd name="connsiteX27" fmla="*/ 7822 w 10000"/>
                  <a:gd name="connsiteY27" fmla="*/ 7960 h 10000"/>
                  <a:gd name="connsiteX28" fmla="*/ 7038 w 10000"/>
                  <a:gd name="connsiteY28" fmla="*/ 8155 h 10000"/>
                  <a:gd name="connsiteX29" fmla="*/ 6780 w 10000"/>
                  <a:gd name="connsiteY29" fmla="*/ 8447 h 10000"/>
                  <a:gd name="connsiteX30" fmla="*/ 6956 w 10000"/>
                  <a:gd name="connsiteY30" fmla="*/ 8738 h 10000"/>
                  <a:gd name="connsiteX31" fmla="*/ 6780 w 10000"/>
                  <a:gd name="connsiteY31" fmla="*/ 9514 h 10000"/>
                  <a:gd name="connsiteX32" fmla="*/ 6605 w 10000"/>
                  <a:gd name="connsiteY32" fmla="*/ 9807 h 10000"/>
                  <a:gd name="connsiteX33" fmla="*/ 6956 w 10000"/>
                  <a:gd name="connsiteY33" fmla="*/ 10000 h 10000"/>
                  <a:gd name="connsiteX34" fmla="*/ 7472 w 10000"/>
                  <a:gd name="connsiteY34" fmla="*/ 9708 h 10000"/>
                  <a:gd name="connsiteX35" fmla="*/ 7905 w 10000"/>
                  <a:gd name="connsiteY35" fmla="*/ 9708 h 10000"/>
                  <a:gd name="connsiteX36" fmla="*/ 7905 w 10000"/>
                  <a:gd name="connsiteY36" fmla="*/ 9320 h 10000"/>
                  <a:gd name="connsiteX37" fmla="*/ 8338 w 10000"/>
                  <a:gd name="connsiteY37" fmla="*/ 8058 h 10000"/>
                  <a:gd name="connsiteX38" fmla="*/ 8607 w 10000"/>
                  <a:gd name="connsiteY38" fmla="*/ 7669 h 10000"/>
                  <a:gd name="connsiteX39" fmla="*/ 8947 w 10000"/>
                  <a:gd name="connsiteY39" fmla="*/ 7281 h 10000"/>
                  <a:gd name="connsiteX40" fmla="*/ 9474 w 10000"/>
                  <a:gd name="connsiteY40" fmla="*/ 6991 h 10000"/>
                  <a:gd name="connsiteX41" fmla="*/ 10000 w 10000"/>
                  <a:gd name="connsiteY41" fmla="*/ 7088 h 10000"/>
                  <a:gd name="connsiteX42" fmla="*/ 10000 w 10000"/>
                  <a:gd name="connsiteY42" fmla="*/ 0 h 10000"/>
                  <a:gd name="connsiteX43" fmla="*/ 3643 w 10000"/>
                  <a:gd name="connsiteY43" fmla="*/ 1164 h 10000"/>
                  <a:gd name="connsiteX44" fmla="*/ 3034 w 10000"/>
                  <a:gd name="connsiteY44" fmla="*/ 1261 h 10000"/>
                  <a:gd name="connsiteX45" fmla="*/ 2085 w 10000"/>
                  <a:gd name="connsiteY45" fmla="*/ 1359 h 10000"/>
                  <a:gd name="connsiteX0" fmla="*/ 1042 w 10000"/>
                  <a:gd name="connsiteY0" fmla="*/ 1746 h 10000"/>
                  <a:gd name="connsiteX1" fmla="*/ 341 w 10000"/>
                  <a:gd name="connsiteY1" fmla="*/ 4950 h 10000"/>
                  <a:gd name="connsiteX2" fmla="*/ 516 w 10000"/>
                  <a:gd name="connsiteY2" fmla="*/ 5826 h 10000"/>
                  <a:gd name="connsiteX3" fmla="*/ 165 w 10000"/>
                  <a:gd name="connsiteY3" fmla="*/ 5922 h 10000"/>
                  <a:gd name="connsiteX4" fmla="*/ 83 w 10000"/>
                  <a:gd name="connsiteY4" fmla="*/ 6407 h 10000"/>
                  <a:gd name="connsiteX5" fmla="*/ 0 w 10000"/>
                  <a:gd name="connsiteY5" fmla="*/ 6991 h 10000"/>
                  <a:gd name="connsiteX6" fmla="*/ 165 w 10000"/>
                  <a:gd name="connsiteY6" fmla="*/ 6893 h 10000"/>
                  <a:gd name="connsiteX7" fmla="*/ 516 w 10000"/>
                  <a:gd name="connsiteY7" fmla="*/ 7185 h 10000"/>
                  <a:gd name="connsiteX8" fmla="*/ 774 w 10000"/>
                  <a:gd name="connsiteY8" fmla="*/ 7477 h 10000"/>
                  <a:gd name="connsiteX9" fmla="*/ 1125 w 10000"/>
                  <a:gd name="connsiteY9" fmla="*/ 7185 h 10000"/>
                  <a:gd name="connsiteX10" fmla="*/ 1476 w 10000"/>
                  <a:gd name="connsiteY10" fmla="*/ 7281 h 10000"/>
                  <a:gd name="connsiteX11" fmla="*/ 1827 w 10000"/>
                  <a:gd name="connsiteY11" fmla="*/ 7281 h 10000"/>
                  <a:gd name="connsiteX12" fmla="*/ 2343 w 10000"/>
                  <a:gd name="connsiteY12" fmla="*/ 7185 h 10000"/>
                  <a:gd name="connsiteX13" fmla="*/ 2693 w 10000"/>
                  <a:gd name="connsiteY13" fmla="*/ 7378 h 10000"/>
                  <a:gd name="connsiteX14" fmla="*/ 2951 w 10000"/>
                  <a:gd name="connsiteY14" fmla="*/ 7088 h 10000"/>
                  <a:gd name="connsiteX15" fmla="*/ 3736 w 10000"/>
                  <a:gd name="connsiteY15" fmla="*/ 6795 h 10000"/>
                  <a:gd name="connsiteX16" fmla="*/ 4087 w 10000"/>
                  <a:gd name="connsiteY16" fmla="*/ 6213 h 10000"/>
                  <a:gd name="connsiteX17" fmla="*/ 4169 w 10000"/>
                  <a:gd name="connsiteY17" fmla="*/ 6213 h 10000"/>
                  <a:gd name="connsiteX18" fmla="*/ 4252 w 10000"/>
                  <a:gd name="connsiteY18" fmla="*/ 6116 h 10000"/>
                  <a:gd name="connsiteX19" fmla="*/ 4778 w 10000"/>
                  <a:gd name="connsiteY19" fmla="*/ 6019 h 10000"/>
                  <a:gd name="connsiteX20" fmla="*/ 5036 w 10000"/>
                  <a:gd name="connsiteY20" fmla="*/ 5728 h 10000"/>
                  <a:gd name="connsiteX21" fmla="*/ 5738 w 10000"/>
                  <a:gd name="connsiteY21" fmla="*/ 6019 h 10000"/>
                  <a:gd name="connsiteX22" fmla="*/ 6347 w 10000"/>
                  <a:gd name="connsiteY22" fmla="*/ 6019 h 10000"/>
                  <a:gd name="connsiteX23" fmla="*/ 6605 w 10000"/>
                  <a:gd name="connsiteY23" fmla="*/ 6601 h 10000"/>
                  <a:gd name="connsiteX24" fmla="*/ 7131 w 10000"/>
                  <a:gd name="connsiteY24" fmla="*/ 6795 h 10000"/>
                  <a:gd name="connsiteX25" fmla="*/ 7296 w 10000"/>
                  <a:gd name="connsiteY25" fmla="*/ 7185 h 10000"/>
                  <a:gd name="connsiteX26" fmla="*/ 7647 w 10000"/>
                  <a:gd name="connsiteY26" fmla="*/ 7572 h 10000"/>
                  <a:gd name="connsiteX27" fmla="*/ 7822 w 10000"/>
                  <a:gd name="connsiteY27" fmla="*/ 7960 h 10000"/>
                  <a:gd name="connsiteX28" fmla="*/ 7038 w 10000"/>
                  <a:gd name="connsiteY28" fmla="*/ 8155 h 10000"/>
                  <a:gd name="connsiteX29" fmla="*/ 6780 w 10000"/>
                  <a:gd name="connsiteY29" fmla="*/ 8447 h 10000"/>
                  <a:gd name="connsiteX30" fmla="*/ 6956 w 10000"/>
                  <a:gd name="connsiteY30" fmla="*/ 8738 h 10000"/>
                  <a:gd name="connsiteX31" fmla="*/ 6780 w 10000"/>
                  <a:gd name="connsiteY31" fmla="*/ 9514 h 10000"/>
                  <a:gd name="connsiteX32" fmla="*/ 6605 w 10000"/>
                  <a:gd name="connsiteY32" fmla="*/ 9807 h 10000"/>
                  <a:gd name="connsiteX33" fmla="*/ 6956 w 10000"/>
                  <a:gd name="connsiteY33" fmla="*/ 10000 h 10000"/>
                  <a:gd name="connsiteX34" fmla="*/ 7472 w 10000"/>
                  <a:gd name="connsiteY34" fmla="*/ 9708 h 10000"/>
                  <a:gd name="connsiteX35" fmla="*/ 7905 w 10000"/>
                  <a:gd name="connsiteY35" fmla="*/ 9708 h 10000"/>
                  <a:gd name="connsiteX36" fmla="*/ 7905 w 10000"/>
                  <a:gd name="connsiteY36" fmla="*/ 9320 h 10000"/>
                  <a:gd name="connsiteX37" fmla="*/ 8338 w 10000"/>
                  <a:gd name="connsiteY37" fmla="*/ 8058 h 10000"/>
                  <a:gd name="connsiteX38" fmla="*/ 8607 w 10000"/>
                  <a:gd name="connsiteY38" fmla="*/ 7669 h 10000"/>
                  <a:gd name="connsiteX39" fmla="*/ 8947 w 10000"/>
                  <a:gd name="connsiteY39" fmla="*/ 7281 h 10000"/>
                  <a:gd name="connsiteX40" fmla="*/ 9474 w 10000"/>
                  <a:gd name="connsiteY40" fmla="*/ 6991 h 10000"/>
                  <a:gd name="connsiteX41" fmla="*/ 10000 w 10000"/>
                  <a:gd name="connsiteY41" fmla="*/ 7088 h 10000"/>
                  <a:gd name="connsiteX42" fmla="*/ 10000 w 10000"/>
                  <a:gd name="connsiteY42" fmla="*/ 0 h 10000"/>
                  <a:gd name="connsiteX43" fmla="*/ 3034 w 10000"/>
                  <a:gd name="connsiteY43" fmla="*/ 1261 h 10000"/>
                  <a:gd name="connsiteX44" fmla="*/ 2085 w 10000"/>
                  <a:gd name="connsiteY44" fmla="*/ 1359 h 10000"/>
                  <a:gd name="connsiteX0" fmla="*/ 1042 w 10000"/>
                  <a:gd name="connsiteY0" fmla="*/ 1746 h 10000"/>
                  <a:gd name="connsiteX1" fmla="*/ 341 w 10000"/>
                  <a:gd name="connsiteY1" fmla="*/ 4950 h 10000"/>
                  <a:gd name="connsiteX2" fmla="*/ 516 w 10000"/>
                  <a:gd name="connsiteY2" fmla="*/ 5826 h 10000"/>
                  <a:gd name="connsiteX3" fmla="*/ 165 w 10000"/>
                  <a:gd name="connsiteY3" fmla="*/ 5922 h 10000"/>
                  <a:gd name="connsiteX4" fmla="*/ 83 w 10000"/>
                  <a:gd name="connsiteY4" fmla="*/ 6407 h 10000"/>
                  <a:gd name="connsiteX5" fmla="*/ 0 w 10000"/>
                  <a:gd name="connsiteY5" fmla="*/ 6991 h 10000"/>
                  <a:gd name="connsiteX6" fmla="*/ 165 w 10000"/>
                  <a:gd name="connsiteY6" fmla="*/ 6893 h 10000"/>
                  <a:gd name="connsiteX7" fmla="*/ 516 w 10000"/>
                  <a:gd name="connsiteY7" fmla="*/ 7185 h 10000"/>
                  <a:gd name="connsiteX8" fmla="*/ 774 w 10000"/>
                  <a:gd name="connsiteY8" fmla="*/ 7477 h 10000"/>
                  <a:gd name="connsiteX9" fmla="*/ 1125 w 10000"/>
                  <a:gd name="connsiteY9" fmla="*/ 7185 h 10000"/>
                  <a:gd name="connsiteX10" fmla="*/ 1476 w 10000"/>
                  <a:gd name="connsiteY10" fmla="*/ 7281 h 10000"/>
                  <a:gd name="connsiteX11" fmla="*/ 1827 w 10000"/>
                  <a:gd name="connsiteY11" fmla="*/ 7281 h 10000"/>
                  <a:gd name="connsiteX12" fmla="*/ 2343 w 10000"/>
                  <a:gd name="connsiteY12" fmla="*/ 7185 h 10000"/>
                  <a:gd name="connsiteX13" fmla="*/ 2693 w 10000"/>
                  <a:gd name="connsiteY13" fmla="*/ 7378 h 10000"/>
                  <a:gd name="connsiteX14" fmla="*/ 2951 w 10000"/>
                  <a:gd name="connsiteY14" fmla="*/ 7088 h 10000"/>
                  <a:gd name="connsiteX15" fmla="*/ 3736 w 10000"/>
                  <a:gd name="connsiteY15" fmla="*/ 6795 h 10000"/>
                  <a:gd name="connsiteX16" fmla="*/ 4087 w 10000"/>
                  <a:gd name="connsiteY16" fmla="*/ 6213 h 10000"/>
                  <a:gd name="connsiteX17" fmla="*/ 4169 w 10000"/>
                  <a:gd name="connsiteY17" fmla="*/ 6213 h 10000"/>
                  <a:gd name="connsiteX18" fmla="*/ 4252 w 10000"/>
                  <a:gd name="connsiteY18" fmla="*/ 6116 h 10000"/>
                  <a:gd name="connsiteX19" fmla="*/ 4778 w 10000"/>
                  <a:gd name="connsiteY19" fmla="*/ 6019 h 10000"/>
                  <a:gd name="connsiteX20" fmla="*/ 5036 w 10000"/>
                  <a:gd name="connsiteY20" fmla="*/ 5728 h 10000"/>
                  <a:gd name="connsiteX21" fmla="*/ 5738 w 10000"/>
                  <a:gd name="connsiteY21" fmla="*/ 6019 h 10000"/>
                  <a:gd name="connsiteX22" fmla="*/ 6347 w 10000"/>
                  <a:gd name="connsiteY22" fmla="*/ 6019 h 10000"/>
                  <a:gd name="connsiteX23" fmla="*/ 6605 w 10000"/>
                  <a:gd name="connsiteY23" fmla="*/ 6601 h 10000"/>
                  <a:gd name="connsiteX24" fmla="*/ 7131 w 10000"/>
                  <a:gd name="connsiteY24" fmla="*/ 6795 h 10000"/>
                  <a:gd name="connsiteX25" fmla="*/ 7296 w 10000"/>
                  <a:gd name="connsiteY25" fmla="*/ 7185 h 10000"/>
                  <a:gd name="connsiteX26" fmla="*/ 7647 w 10000"/>
                  <a:gd name="connsiteY26" fmla="*/ 7572 h 10000"/>
                  <a:gd name="connsiteX27" fmla="*/ 7822 w 10000"/>
                  <a:gd name="connsiteY27" fmla="*/ 7960 h 10000"/>
                  <a:gd name="connsiteX28" fmla="*/ 7038 w 10000"/>
                  <a:gd name="connsiteY28" fmla="*/ 8155 h 10000"/>
                  <a:gd name="connsiteX29" fmla="*/ 6780 w 10000"/>
                  <a:gd name="connsiteY29" fmla="*/ 8447 h 10000"/>
                  <a:gd name="connsiteX30" fmla="*/ 6956 w 10000"/>
                  <a:gd name="connsiteY30" fmla="*/ 8738 h 10000"/>
                  <a:gd name="connsiteX31" fmla="*/ 6780 w 10000"/>
                  <a:gd name="connsiteY31" fmla="*/ 9514 h 10000"/>
                  <a:gd name="connsiteX32" fmla="*/ 6605 w 10000"/>
                  <a:gd name="connsiteY32" fmla="*/ 9807 h 10000"/>
                  <a:gd name="connsiteX33" fmla="*/ 6956 w 10000"/>
                  <a:gd name="connsiteY33" fmla="*/ 10000 h 10000"/>
                  <a:gd name="connsiteX34" fmla="*/ 7472 w 10000"/>
                  <a:gd name="connsiteY34" fmla="*/ 9708 h 10000"/>
                  <a:gd name="connsiteX35" fmla="*/ 7905 w 10000"/>
                  <a:gd name="connsiteY35" fmla="*/ 9708 h 10000"/>
                  <a:gd name="connsiteX36" fmla="*/ 7905 w 10000"/>
                  <a:gd name="connsiteY36" fmla="*/ 9320 h 10000"/>
                  <a:gd name="connsiteX37" fmla="*/ 8338 w 10000"/>
                  <a:gd name="connsiteY37" fmla="*/ 8058 h 10000"/>
                  <a:gd name="connsiteX38" fmla="*/ 8607 w 10000"/>
                  <a:gd name="connsiteY38" fmla="*/ 7669 h 10000"/>
                  <a:gd name="connsiteX39" fmla="*/ 8947 w 10000"/>
                  <a:gd name="connsiteY39" fmla="*/ 7281 h 10000"/>
                  <a:gd name="connsiteX40" fmla="*/ 9474 w 10000"/>
                  <a:gd name="connsiteY40" fmla="*/ 6991 h 10000"/>
                  <a:gd name="connsiteX41" fmla="*/ 10000 w 10000"/>
                  <a:gd name="connsiteY41" fmla="*/ 7088 h 10000"/>
                  <a:gd name="connsiteX42" fmla="*/ 10000 w 10000"/>
                  <a:gd name="connsiteY42" fmla="*/ 0 h 10000"/>
                  <a:gd name="connsiteX43" fmla="*/ 2085 w 10000"/>
                  <a:gd name="connsiteY43" fmla="*/ 1359 h 10000"/>
                  <a:gd name="connsiteX0" fmla="*/ 1042 w 10000"/>
                  <a:gd name="connsiteY0" fmla="*/ 1746 h 10000"/>
                  <a:gd name="connsiteX1" fmla="*/ 341 w 10000"/>
                  <a:gd name="connsiteY1" fmla="*/ 4950 h 10000"/>
                  <a:gd name="connsiteX2" fmla="*/ 516 w 10000"/>
                  <a:gd name="connsiteY2" fmla="*/ 5826 h 10000"/>
                  <a:gd name="connsiteX3" fmla="*/ 165 w 10000"/>
                  <a:gd name="connsiteY3" fmla="*/ 5922 h 10000"/>
                  <a:gd name="connsiteX4" fmla="*/ 83 w 10000"/>
                  <a:gd name="connsiteY4" fmla="*/ 6407 h 10000"/>
                  <a:gd name="connsiteX5" fmla="*/ 0 w 10000"/>
                  <a:gd name="connsiteY5" fmla="*/ 6991 h 10000"/>
                  <a:gd name="connsiteX6" fmla="*/ 165 w 10000"/>
                  <a:gd name="connsiteY6" fmla="*/ 6893 h 10000"/>
                  <a:gd name="connsiteX7" fmla="*/ 516 w 10000"/>
                  <a:gd name="connsiteY7" fmla="*/ 7185 h 10000"/>
                  <a:gd name="connsiteX8" fmla="*/ 774 w 10000"/>
                  <a:gd name="connsiteY8" fmla="*/ 7477 h 10000"/>
                  <a:gd name="connsiteX9" fmla="*/ 1125 w 10000"/>
                  <a:gd name="connsiteY9" fmla="*/ 7185 h 10000"/>
                  <a:gd name="connsiteX10" fmla="*/ 1476 w 10000"/>
                  <a:gd name="connsiteY10" fmla="*/ 7281 h 10000"/>
                  <a:gd name="connsiteX11" fmla="*/ 1827 w 10000"/>
                  <a:gd name="connsiteY11" fmla="*/ 7281 h 10000"/>
                  <a:gd name="connsiteX12" fmla="*/ 2343 w 10000"/>
                  <a:gd name="connsiteY12" fmla="*/ 7185 h 10000"/>
                  <a:gd name="connsiteX13" fmla="*/ 2693 w 10000"/>
                  <a:gd name="connsiteY13" fmla="*/ 7378 h 10000"/>
                  <a:gd name="connsiteX14" fmla="*/ 2951 w 10000"/>
                  <a:gd name="connsiteY14" fmla="*/ 7088 h 10000"/>
                  <a:gd name="connsiteX15" fmla="*/ 3736 w 10000"/>
                  <a:gd name="connsiteY15" fmla="*/ 6795 h 10000"/>
                  <a:gd name="connsiteX16" fmla="*/ 4087 w 10000"/>
                  <a:gd name="connsiteY16" fmla="*/ 6213 h 10000"/>
                  <a:gd name="connsiteX17" fmla="*/ 4169 w 10000"/>
                  <a:gd name="connsiteY17" fmla="*/ 6213 h 10000"/>
                  <a:gd name="connsiteX18" fmla="*/ 4252 w 10000"/>
                  <a:gd name="connsiteY18" fmla="*/ 6116 h 10000"/>
                  <a:gd name="connsiteX19" fmla="*/ 4778 w 10000"/>
                  <a:gd name="connsiteY19" fmla="*/ 6019 h 10000"/>
                  <a:gd name="connsiteX20" fmla="*/ 5036 w 10000"/>
                  <a:gd name="connsiteY20" fmla="*/ 5728 h 10000"/>
                  <a:gd name="connsiteX21" fmla="*/ 5738 w 10000"/>
                  <a:gd name="connsiteY21" fmla="*/ 6019 h 10000"/>
                  <a:gd name="connsiteX22" fmla="*/ 6347 w 10000"/>
                  <a:gd name="connsiteY22" fmla="*/ 6019 h 10000"/>
                  <a:gd name="connsiteX23" fmla="*/ 6605 w 10000"/>
                  <a:gd name="connsiteY23" fmla="*/ 6601 h 10000"/>
                  <a:gd name="connsiteX24" fmla="*/ 7131 w 10000"/>
                  <a:gd name="connsiteY24" fmla="*/ 6795 h 10000"/>
                  <a:gd name="connsiteX25" fmla="*/ 7296 w 10000"/>
                  <a:gd name="connsiteY25" fmla="*/ 7185 h 10000"/>
                  <a:gd name="connsiteX26" fmla="*/ 7647 w 10000"/>
                  <a:gd name="connsiteY26" fmla="*/ 7572 h 10000"/>
                  <a:gd name="connsiteX27" fmla="*/ 7822 w 10000"/>
                  <a:gd name="connsiteY27" fmla="*/ 7960 h 10000"/>
                  <a:gd name="connsiteX28" fmla="*/ 7038 w 10000"/>
                  <a:gd name="connsiteY28" fmla="*/ 8155 h 10000"/>
                  <a:gd name="connsiteX29" fmla="*/ 6780 w 10000"/>
                  <a:gd name="connsiteY29" fmla="*/ 8447 h 10000"/>
                  <a:gd name="connsiteX30" fmla="*/ 6956 w 10000"/>
                  <a:gd name="connsiteY30" fmla="*/ 8738 h 10000"/>
                  <a:gd name="connsiteX31" fmla="*/ 6780 w 10000"/>
                  <a:gd name="connsiteY31" fmla="*/ 9514 h 10000"/>
                  <a:gd name="connsiteX32" fmla="*/ 6605 w 10000"/>
                  <a:gd name="connsiteY32" fmla="*/ 9807 h 10000"/>
                  <a:gd name="connsiteX33" fmla="*/ 6956 w 10000"/>
                  <a:gd name="connsiteY33" fmla="*/ 10000 h 10000"/>
                  <a:gd name="connsiteX34" fmla="*/ 7472 w 10000"/>
                  <a:gd name="connsiteY34" fmla="*/ 9708 h 10000"/>
                  <a:gd name="connsiteX35" fmla="*/ 7905 w 10000"/>
                  <a:gd name="connsiteY35" fmla="*/ 9708 h 10000"/>
                  <a:gd name="connsiteX36" fmla="*/ 7905 w 10000"/>
                  <a:gd name="connsiteY36" fmla="*/ 9320 h 10000"/>
                  <a:gd name="connsiteX37" fmla="*/ 8338 w 10000"/>
                  <a:gd name="connsiteY37" fmla="*/ 8058 h 10000"/>
                  <a:gd name="connsiteX38" fmla="*/ 8607 w 10000"/>
                  <a:gd name="connsiteY38" fmla="*/ 7669 h 10000"/>
                  <a:gd name="connsiteX39" fmla="*/ 8947 w 10000"/>
                  <a:gd name="connsiteY39" fmla="*/ 7281 h 10000"/>
                  <a:gd name="connsiteX40" fmla="*/ 9474 w 10000"/>
                  <a:gd name="connsiteY40" fmla="*/ 6991 h 10000"/>
                  <a:gd name="connsiteX41" fmla="*/ 10000 w 10000"/>
                  <a:gd name="connsiteY41" fmla="*/ 7088 h 10000"/>
                  <a:gd name="connsiteX42" fmla="*/ 10000 w 10000"/>
                  <a:gd name="connsiteY42" fmla="*/ 0 h 10000"/>
                  <a:gd name="connsiteX0" fmla="*/ 341 w 10000"/>
                  <a:gd name="connsiteY0" fmla="*/ 4950 h 10000"/>
                  <a:gd name="connsiteX1" fmla="*/ 516 w 10000"/>
                  <a:gd name="connsiteY1" fmla="*/ 5826 h 10000"/>
                  <a:gd name="connsiteX2" fmla="*/ 165 w 10000"/>
                  <a:gd name="connsiteY2" fmla="*/ 5922 h 10000"/>
                  <a:gd name="connsiteX3" fmla="*/ 83 w 10000"/>
                  <a:gd name="connsiteY3" fmla="*/ 6407 h 10000"/>
                  <a:gd name="connsiteX4" fmla="*/ 0 w 10000"/>
                  <a:gd name="connsiteY4" fmla="*/ 6991 h 10000"/>
                  <a:gd name="connsiteX5" fmla="*/ 165 w 10000"/>
                  <a:gd name="connsiteY5" fmla="*/ 6893 h 10000"/>
                  <a:gd name="connsiteX6" fmla="*/ 516 w 10000"/>
                  <a:gd name="connsiteY6" fmla="*/ 7185 h 10000"/>
                  <a:gd name="connsiteX7" fmla="*/ 774 w 10000"/>
                  <a:gd name="connsiteY7" fmla="*/ 7477 h 10000"/>
                  <a:gd name="connsiteX8" fmla="*/ 1125 w 10000"/>
                  <a:gd name="connsiteY8" fmla="*/ 7185 h 10000"/>
                  <a:gd name="connsiteX9" fmla="*/ 1476 w 10000"/>
                  <a:gd name="connsiteY9" fmla="*/ 7281 h 10000"/>
                  <a:gd name="connsiteX10" fmla="*/ 1827 w 10000"/>
                  <a:gd name="connsiteY10" fmla="*/ 7281 h 10000"/>
                  <a:gd name="connsiteX11" fmla="*/ 2343 w 10000"/>
                  <a:gd name="connsiteY11" fmla="*/ 7185 h 10000"/>
                  <a:gd name="connsiteX12" fmla="*/ 2693 w 10000"/>
                  <a:gd name="connsiteY12" fmla="*/ 7378 h 10000"/>
                  <a:gd name="connsiteX13" fmla="*/ 2951 w 10000"/>
                  <a:gd name="connsiteY13" fmla="*/ 7088 h 10000"/>
                  <a:gd name="connsiteX14" fmla="*/ 3736 w 10000"/>
                  <a:gd name="connsiteY14" fmla="*/ 6795 h 10000"/>
                  <a:gd name="connsiteX15" fmla="*/ 4087 w 10000"/>
                  <a:gd name="connsiteY15" fmla="*/ 6213 h 10000"/>
                  <a:gd name="connsiteX16" fmla="*/ 4169 w 10000"/>
                  <a:gd name="connsiteY16" fmla="*/ 6213 h 10000"/>
                  <a:gd name="connsiteX17" fmla="*/ 4252 w 10000"/>
                  <a:gd name="connsiteY17" fmla="*/ 6116 h 10000"/>
                  <a:gd name="connsiteX18" fmla="*/ 4778 w 10000"/>
                  <a:gd name="connsiteY18" fmla="*/ 6019 h 10000"/>
                  <a:gd name="connsiteX19" fmla="*/ 5036 w 10000"/>
                  <a:gd name="connsiteY19" fmla="*/ 5728 h 10000"/>
                  <a:gd name="connsiteX20" fmla="*/ 5738 w 10000"/>
                  <a:gd name="connsiteY20" fmla="*/ 6019 h 10000"/>
                  <a:gd name="connsiteX21" fmla="*/ 6347 w 10000"/>
                  <a:gd name="connsiteY21" fmla="*/ 6019 h 10000"/>
                  <a:gd name="connsiteX22" fmla="*/ 6605 w 10000"/>
                  <a:gd name="connsiteY22" fmla="*/ 6601 h 10000"/>
                  <a:gd name="connsiteX23" fmla="*/ 7131 w 10000"/>
                  <a:gd name="connsiteY23" fmla="*/ 6795 h 10000"/>
                  <a:gd name="connsiteX24" fmla="*/ 7296 w 10000"/>
                  <a:gd name="connsiteY24" fmla="*/ 7185 h 10000"/>
                  <a:gd name="connsiteX25" fmla="*/ 7647 w 10000"/>
                  <a:gd name="connsiteY25" fmla="*/ 7572 h 10000"/>
                  <a:gd name="connsiteX26" fmla="*/ 7822 w 10000"/>
                  <a:gd name="connsiteY26" fmla="*/ 7960 h 10000"/>
                  <a:gd name="connsiteX27" fmla="*/ 7038 w 10000"/>
                  <a:gd name="connsiteY27" fmla="*/ 8155 h 10000"/>
                  <a:gd name="connsiteX28" fmla="*/ 6780 w 10000"/>
                  <a:gd name="connsiteY28" fmla="*/ 8447 h 10000"/>
                  <a:gd name="connsiteX29" fmla="*/ 6956 w 10000"/>
                  <a:gd name="connsiteY29" fmla="*/ 8738 h 10000"/>
                  <a:gd name="connsiteX30" fmla="*/ 6780 w 10000"/>
                  <a:gd name="connsiteY30" fmla="*/ 9514 h 10000"/>
                  <a:gd name="connsiteX31" fmla="*/ 6605 w 10000"/>
                  <a:gd name="connsiteY31" fmla="*/ 9807 h 10000"/>
                  <a:gd name="connsiteX32" fmla="*/ 6956 w 10000"/>
                  <a:gd name="connsiteY32" fmla="*/ 10000 h 10000"/>
                  <a:gd name="connsiteX33" fmla="*/ 7472 w 10000"/>
                  <a:gd name="connsiteY33" fmla="*/ 9708 h 10000"/>
                  <a:gd name="connsiteX34" fmla="*/ 7905 w 10000"/>
                  <a:gd name="connsiteY34" fmla="*/ 9708 h 10000"/>
                  <a:gd name="connsiteX35" fmla="*/ 7905 w 10000"/>
                  <a:gd name="connsiteY35" fmla="*/ 9320 h 10000"/>
                  <a:gd name="connsiteX36" fmla="*/ 8338 w 10000"/>
                  <a:gd name="connsiteY36" fmla="*/ 8058 h 10000"/>
                  <a:gd name="connsiteX37" fmla="*/ 8607 w 10000"/>
                  <a:gd name="connsiteY37" fmla="*/ 7669 h 10000"/>
                  <a:gd name="connsiteX38" fmla="*/ 8947 w 10000"/>
                  <a:gd name="connsiteY38" fmla="*/ 7281 h 10000"/>
                  <a:gd name="connsiteX39" fmla="*/ 9474 w 10000"/>
                  <a:gd name="connsiteY39" fmla="*/ 6991 h 10000"/>
                  <a:gd name="connsiteX40" fmla="*/ 10000 w 10000"/>
                  <a:gd name="connsiteY40" fmla="*/ 7088 h 10000"/>
                  <a:gd name="connsiteX41" fmla="*/ 10000 w 10000"/>
                  <a:gd name="connsiteY41" fmla="*/ 0 h 10000"/>
                  <a:gd name="connsiteX0" fmla="*/ 341 w 10000"/>
                  <a:gd name="connsiteY0" fmla="*/ 0 h 5050"/>
                  <a:gd name="connsiteX1" fmla="*/ 516 w 10000"/>
                  <a:gd name="connsiteY1" fmla="*/ 876 h 5050"/>
                  <a:gd name="connsiteX2" fmla="*/ 165 w 10000"/>
                  <a:gd name="connsiteY2" fmla="*/ 972 h 5050"/>
                  <a:gd name="connsiteX3" fmla="*/ 83 w 10000"/>
                  <a:gd name="connsiteY3" fmla="*/ 1457 h 5050"/>
                  <a:gd name="connsiteX4" fmla="*/ 0 w 10000"/>
                  <a:gd name="connsiteY4" fmla="*/ 2041 h 5050"/>
                  <a:gd name="connsiteX5" fmla="*/ 165 w 10000"/>
                  <a:gd name="connsiteY5" fmla="*/ 1943 h 5050"/>
                  <a:gd name="connsiteX6" fmla="*/ 516 w 10000"/>
                  <a:gd name="connsiteY6" fmla="*/ 2235 h 5050"/>
                  <a:gd name="connsiteX7" fmla="*/ 774 w 10000"/>
                  <a:gd name="connsiteY7" fmla="*/ 2527 h 5050"/>
                  <a:gd name="connsiteX8" fmla="*/ 1125 w 10000"/>
                  <a:gd name="connsiteY8" fmla="*/ 2235 h 5050"/>
                  <a:gd name="connsiteX9" fmla="*/ 1476 w 10000"/>
                  <a:gd name="connsiteY9" fmla="*/ 2331 h 5050"/>
                  <a:gd name="connsiteX10" fmla="*/ 1827 w 10000"/>
                  <a:gd name="connsiteY10" fmla="*/ 2331 h 5050"/>
                  <a:gd name="connsiteX11" fmla="*/ 2343 w 10000"/>
                  <a:gd name="connsiteY11" fmla="*/ 2235 h 5050"/>
                  <a:gd name="connsiteX12" fmla="*/ 2693 w 10000"/>
                  <a:gd name="connsiteY12" fmla="*/ 2428 h 5050"/>
                  <a:gd name="connsiteX13" fmla="*/ 2951 w 10000"/>
                  <a:gd name="connsiteY13" fmla="*/ 2138 h 5050"/>
                  <a:gd name="connsiteX14" fmla="*/ 3736 w 10000"/>
                  <a:gd name="connsiteY14" fmla="*/ 1845 h 5050"/>
                  <a:gd name="connsiteX15" fmla="*/ 4087 w 10000"/>
                  <a:gd name="connsiteY15" fmla="*/ 1263 h 5050"/>
                  <a:gd name="connsiteX16" fmla="*/ 4169 w 10000"/>
                  <a:gd name="connsiteY16" fmla="*/ 1263 h 5050"/>
                  <a:gd name="connsiteX17" fmla="*/ 4252 w 10000"/>
                  <a:gd name="connsiteY17" fmla="*/ 1166 h 5050"/>
                  <a:gd name="connsiteX18" fmla="*/ 4778 w 10000"/>
                  <a:gd name="connsiteY18" fmla="*/ 1069 h 5050"/>
                  <a:gd name="connsiteX19" fmla="*/ 5036 w 10000"/>
                  <a:gd name="connsiteY19" fmla="*/ 778 h 5050"/>
                  <a:gd name="connsiteX20" fmla="*/ 5738 w 10000"/>
                  <a:gd name="connsiteY20" fmla="*/ 1069 h 5050"/>
                  <a:gd name="connsiteX21" fmla="*/ 6347 w 10000"/>
                  <a:gd name="connsiteY21" fmla="*/ 1069 h 5050"/>
                  <a:gd name="connsiteX22" fmla="*/ 6605 w 10000"/>
                  <a:gd name="connsiteY22" fmla="*/ 1651 h 5050"/>
                  <a:gd name="connsiteX23" fmla="*/ 7131 w 10000"/>
                  <a:gd name="connsiteY23" fmla="*/ 1845 h 5050"/>
                  <a:gd name="connsiteX24" fmla="*/ 7296 w 10000"/>
                  <a:gd name="connsiteY24" fmla="*/ 2235 h 5050"/>
                  <a:gd name="connsiteX25" fmla="*/ 7647 w 10000"/>
                  <a:gd name="connsiteY25" fmla="*/ 2622 h 5050"/>
                  <a:gd name="connsiteX26" fmla="*/ 7822 w 10000"/>
                  <a:gd name="connsiteY26" fmla="*/ 3010 h 5050"/>
                  <a:gd name="connsiteX27" fmla="*/ 7038 w 10000"/>
                  <a:gd name="connsiteY27" fmla="*/ 3205 h 5050"/>
                  <a:gd name="connsiteX28" fmla="*/ 6780 w 10000"/>
                  <a:gd name="connsiteY28" fmla="*/ 3497 h 5050"/>
                  <a:gd name="connsiteX29" fmla="*/ 6956 w 10000"/>
                  <a:gd name="connsiteY29" fmla="*/ 3788 h 5050"/>
                  <a:gd name="connsiteX30" fmla="*/ 6780 w 10000"/>
                  <a:gd name="connsiteY30" fmla="*/ 4564 h 5050"/>
                  <a:gd name="connsiteX31" fmla="*/ 6605 w 10000"/>
                  <a:gd name="connsiteY31" fmla="*/ 4857 h 5050"/>
                  <a:gd name="connsiteX32" fmla="*/ 6956 w 10000"/>
                  <a:gd name="connsiteY32" fmla="*/ 5050 h 5050"/>
                  <a:gd name="connsiteX33" fmla="*/ 7472 w 10000"/>
                  <a:gd name="connsiteY33" fmla="*/ 4758 h 5050"/>
                  <a:gd name="connsiteX34" fmla="*/ 7905 w 10000"/>
                  <a:gd name="connsiteY34" fmla="*/ 4758 h 5050"/>
                  <a:gd name="connsiteX35" fmla="*/ 7905 w 10000"/>
                  <a:gd name="connsiteY35" fmla="*/ 4370 h 5050"/>
                  <a:gd name="connsiteX36" fmla="*/ 8338 w 10000"/>
                  <a:gd name="connsiteY36" fmla="*/ 3108 h 5050"/>
                  <a:gd name="connsiteX37" fmla="*/ 8607 w 10000"/>
                  <a:gd name="connsiteY37" fmla="*/ 2719 h 5050"/>
                  <a:gd name="connsiteX38" fmla="*/ 8947 w 10000"/>
                  <a:gd name="connsiteY38" fmla="*/ 2331 h 5050"/>
                  <a:gd name="connsiteX39" fmla="*/ 9474 w 10000"/>
                  <a:gd name="connsiteY39" fmla="*/ 2041 h 5050"/>
                  <a:gd name="connsiteX40" fmla="*/ 10000 w 10000"/>
                  <a:gd name="connsiteY40" fmla="*/ 2138 h 5050"/>
                  <a:gd name="connsiteX41" fmla="*/ 9984 w 10000"/>
                  <a:gd name="connsiteY41" fmla="*/ 470 h 5050"/>
                  <a:gd name="connsiteX0" fmla="*/ 341 w 10000"/>
                  <a:gd name="connsiteY0" fmla="*/ 0 h 10000"/>
                  <a:gd name="connsiteX1" fmla="*/ 516 w 10000"/>
                  <a:gd name="connsiteY1" fmla="*/ 1735 h 10000"/>
                  <a:gd name="connsiteX2" fmla="*/ 165 w 10000"/>
                  <a:gd name="connsiteY2" fmla="*/ 1925 h 10000"/>
                  <a:gd name="connsiteX3" fmla="*/ 83 w 10000"/>
                  <a:gd name="connsiteY3" fmla="*/ 2885 h 10000"/>
                  <a:gd name="connsiteX4" fmla="*/ 0 w 10000"/>
                  <a:gd name="connsiteY4" fmla="*/ 4042 h 10000"/>
                  <a:gd name="connsiteX5" fmla="*/ 165 w 10000"/>
                  <a:gd name="connsiteY5" fmla="*/ 3848 h 10000"/>
                  <a:gd name="connsiteX6" fmla="*/ 516 w 10000"/>
                  <a:gd name="connsiteY6" fmla="*/ 4426 h 10000"/>
                  <a:gd name="connsiteX7" fmla="*/ 774 w 10000"/>
                  <a:gd name="connsiteY7" fmla="*/ 5004 h 10000"/>
                  <a:gd name="connsiteX8" fmla="*/ 1125 w 10000"/>
                  <a:gd name="connsiteY8" fmla="*/ 4426 h 10000"/>
                  <a:gd name="connsiteX9" fmla="*/ 1476 w 10000"/>
                  <a:gd name="connsiteY9" fmla="*/ 4616 h 10000"/>
                  <a:gd name="connsiteX10" fmla="*/ 1827 w 10000"/>
                  <a:gd name="connsiteY10" fmla="*/ 4616 h 10000"/>
                  <a:gd name="connsiteX11" fmla="*/ 2343 w 10000"/>
                  <a:gd name="connsiteY11" fmla="*/ 4426 h 10000"/>
                  <a:gd name="connsiteX12" fmla="*/ 2693 w 10000"/>
                  <a:gd name="connsiteY12" fmla="*/ 4808 h 10000"/>
                  <a:gd name="connsiteX13" fmla="*/ 2951 w 10000"/>
                  <a:gd name="connsiteY13" fmla="*/ 4234 h 10000"/>
                  <a:gd name="connsiteX14" fmla="*/ 3736 w 10000"/>
                  <a:gd name="connsiteY14" fmla="*/ 3653 h 10000"/>
                  <a:gd name="connsiteX15" fmla="*/ 4087 w 10000"/>
                  <a:gd name="connsiteY15" fmla="*/ 2501 h 10000"/>
                  <a:gd name="connsiteX16" fmla="*/ 4169 w 10000"/>
                  <a:gd name="connsiteY16" fmla="*/ 2501 h 10000"/>
                  <a:gd name="connsiteX17" fmla="*/ 4252 w 10000"/>
                  <a:gd name="connsiteY17" fmla="*/ 2309 h 10000"/>
                  <a:gd name="connsiteX18" fmla="*/ 4778 w 10000"/>
                  <a:gd name="connsiteY18" fmla="*/ 2117 h 10000"/>
                  <a:gd name="connsiteX19" fmla="*/ 5036 w 10000"/>
                  <a:gd name="connsiteY19" fmla="*/ 1541 h 10000"/>
                  <a:gd name="connsiteX20" fmla="*/ 5738 w 10000"/>
                  <a:gd name="connsiteY20" fmla="*/ 2117 h 10000"/>
                  <a:gd name="connsiteX21" fmla="*/ 6347 w 10000"/>
                  <a:gd name="connsiteY21" fmla="*/ 2117 h 10000"/>
                  <a:gd name="connsiteX22" fmla="*/ 6605 w 10000"/>
                  <a:gd name="connsiteY22" fmla="*/ 3269 h 10000"/>
                  <a:gd name="connsiteX23" fmla="*/ 7131 w 10000"/>
                  <a:gd name="connsiteY23" fmla="*/ 3653 h 10000"/>
                  <a:gd name="connsiteX24" fmla="*/ 7296 w 10000"/>
                  <a:gd name="connsiteY24" fmla="*/ 4426 h 10000"/>
                  <a:gd name="connsiteX25" fmla="*/ 7647 w 10000"/>
                  <a:gd name="connsiteY25" fmla="*/ 5192 h 10000"/>
                  <a:gd name="connsiteX26" fmla="*/ 7822 w 10000"/>
                  <a:gd name="connsiteY26" fmla="*/ 5960 h 10000"/>
                  <a:gd name="connsiteX27" fmla="*/ 7038 w 10000"/>
                  <a:gd name="connsiteY27" fmla="*/ 6347 h 10000"/>
                  <a:gd name="connsiteX28" fmla="*/ 6780 w 10000"/>
                  <a:gd name="connsiteY28" fmla="*/ 6925 h 10000"/>
                  <a:gd name="connsiteX29" fmla="*/ 6956 w 10000"/>
                  <a:gd name="connsiteY29" fmla="*/ 7501 h 10000"/>
                  <a:gd name="connsiteX30" fmla="*/ 6780 w 10000"/>
                  <a:gd name="connsiteY30" fmla="*/ 9038 h 10000"/>
                  <a:gd name="connsiteX31" fmla="*/ 6605 w 10000"/>
                  <a:gd name="connsiteY31" fmla="*/ 9618 h 10000"/>
                  <a:gd name="connsiteX32" fmla="*/ 6956 w 10000"/>
                  <a:gd name="connsiteY32" fmla="*/ 10000 h 10000"/>
                  <a:gd name="connsiteX33" fmla="*/ 7472 w 10000"/>
                  <a:gd name="connsiteY33" fmla="*/ 9422 h 10000"/>
                  <a:gd name="connsiteX34" fmla="*/ 7905 w 10000"/>
                  <a:gd name="connsiteY34" fmla="*/ 9422 h 10000"/>
                  <a:gd name="connsiteX35" fmla="*/ 7905 w 10000"/>
                  <a:gd name="connsiteY35" fmla="*/ 8653 h 10000"/>
                  <a:gd name="connsiteX36" fmla="*/ 8338 w 10000"/>
                  <a:gd name="connsiteY36" fmla="*/ 6154 h 10000"/>
                  <a:gd name="connsiteX37" fmla="*/ 8607 w 10000"/>
                  <a:gd name="connsiteY37" fmla="*/ 5384 h 10000"/>
                  <a:gd name="connsiteX38" fmla="*/ 8947 w 10000"/>
                  <a:gd name="connsiteY38" fmla="*/ 4616 h 10000"/>
                  <a:gd name="connsiteX39" fmla="*/ 9474 w 10000"/>
                  <a:gd name="connsiteY39" fmla="*/ 4042 h 10000"/>
                  <a:gd name="connsiteX40" fmla="*/ 10000 w 10000"/>
                  <a:gd name="connsiteY40" fmla="*/ 4234 h 10000"/>
                  <a:gd name="connsiteX41" fmla="*/ 9984 w 10000"/>
                  <a:gd name="connsiteY41" fmla="*/ 931 h 10000"/>
                  <a:gd name="connsiteX42" fmla="*/ 341 w 10000"/>
                  <a:gd name="connsiteY42" fmla="*/ 0 h 10000"/>
                  <a:gd name="connsiteX0" fmla="*/ 341 w 10000"/>
                  <a:gd name="connsiteY0" fmla="*/ 0 h 10000"/>
                  <a:gd name="connsiteX1" fmla="*/ 516 w 10000"/>
                  <a:gd name="connsiteY1" fmla="*/ 1735 h 10000"/>
                  <a:gd name="connsiteX2" fmla="*/ 165 w 10000"/>
                  <a:gd name="connsiteY2" fmla="*/ 1925 h 10000"/>
                  <a:gd name="connsiteX3" fmla="*/ 83 w 10000"/>
                  <a:gd name="connsiteY3" fmla="*/ 2885 h 10000"/>
                  <a:gd name="connsiteX4" fmla="*/ 0 w 10000"/>
                  <a:gd name="connsiteY4" fmla="*/ 4042 h 10000"/>
                  <a:gd name="connsiteX5" fmla="*/ 165 w 10000"/>
                  <a:gd name="connsiteY5" fmla="*/ 3848 h 10000"/>
                  <a:gd name="connsiteX6" fmla="*/ 516 w 10000"/>
                  <a:gd name="connsiteY6" fmla="*/ 4426 h 10000"/>
                  <a:gd name="connsiteX7" fmla="*/ 774 w 10000"/>
                  <a:gd name="connsiteY7" fmla="*/ 5004 h 10000"/>
                  <a:gd name="connsiteX8" fmla="*/ 1125 w 10000"/>
                  <a:gd name="connsiteY8" fmla="*/ 4426 h 10000"/>
                  <a:gd name="connsiteX9" fmla="*/ 1476 w 10000"/>
                  <a:gd name="connsiteY9" fmla="*/ 4616 h 10000"/>
                  <a:gd name="connsiteX10" fmla="*/ 1827 w 10000"/>
                  <a:gd name="connsiteY10" fmla="*/ 4616 h 10000"/>
                  <a:gd name="connsiteX11" fmla="*/ 2343 w 10000"/>
                  <a:gd name="connsiteY11" fmla="*/ 4426 h 10000"/>
                  <a:gd name="connsiteX12" fmla="*/ 2693 w 10000"/>
                  <a:gd name="connsiteY12" fmla="*/ 4808 h 10000"/>
                  <a:gd name="connsiteX13" fmla="*/ 2951 w 10000"/>
                  <a:gd name="connsiteY13" fmla="*/ 4234 h 10000"/>
                  <a:gd name="connsiteX14" fmla="*/ 3736 w 10000"/>
                  <a:gd name="connsiteY14" fmla="*/ 3653 h 10000"/>
                  <a:gd name="connsiteX15" fmla="*/ 4087 w 10000"/>
                  <a:gd name="connsiteY15" fmla="*/ 2501 h 10000"/>
                  <a:gd name="connsiteX16" fmla="*/ 4169 w 10000"/>
                  <a:gd name="connsiteY16" fmla="*/ 2501 h 10000"/>
                  <a:gd name="connsiteX17" fmla="*/ 4252 w 10000"/>
                  <a:gd name="connsiteY17" fmla="*/ 2309 h 10000"/>
                  <a:gd name="connsiteX18" fmla="*/ 4778 w 10000"/>
                  <a:gd name="connsiteY18" fmla="*/ 2117 h 10000"/>
                  <a:gd name="connsiteX19" fmla="*/ 5036 w 10000"/>
                  <a:gd name="connsiteY19" fmla="*/ 1541 h 10000"/>
                  <a:gd name="connsiteX20" fmla="*/ 5738 w 10000"/>
                  <a:gd name="connsiteY20" fmla="*/ 2117 h 10000"/>
                  <a:gd name="connsiteX21" fmla="*/ 6347 w 10000"/>
                  <a:gd name="connsiteY21" fmla="*/ 2117 h 10000"/>
                  <a:gd name="connsiteX22" fmla="*/ 6605 w 10000"/>
                  <a:gd name="connsiteY22" fmla="*/ 3269 h 10000"/>
                  <a:gd name="connsiteX23" fmla="*/ 7131 w 10000"/>
                  <a:gd name="connsiteY23" fmla="*/ 3653 h 10000"/>
                  <a:gd name="connsiteX24" fmla="*/ 7296 w 10000"/>
                  <a:gd name="connsiteY24" fmla="*/ 4426 h 10000"/>
                  <a:gd name="connsiteX25" fmla="*/ 7647 w 10000"/>
                  <a:gd name="connsiteY25" fmla="*/ 5192 h 10000"/>
                  <a:gd name="connsiteX26" fmla="*/ 7822 w 10000"/>
                  <a:gd name="connsiteY26" fmla="*/ 5960 h 10000"/>
                  <a:gd name="connsiteX27" fmla="*/ 7038 w 10000"/>
                  <a:gd name="connsiteY27" fmla="*/ 6347 h 10000"/>
                  <a:gd name="connsiteX28" fmla="*/ 6780 w 10000"/>
                  <a:gd name="connsiteY28" fmla="*/ 6925 h 10000"/>
                  <a:gd name="connsiteX29" fmla="*/ 6956 w 10000"/>
                  <a:gd name="connsiteY29" fmla="*/ 7501 h 10000"/>
                  <a:gd name="connsiteX30" fmla="*/ 6780 w 10000"/>
                  <a:gd name="connsiteY30" fmla="*/ 9038 h 10000"/>
                  <a:gd name="connsiteX31" fmla="*/ 6605 w 10000"/>
                  <a:gd name="connsiteY31" fmla="*/ 9618 h 10000"/>
                  <a:gd name="connsiteX32" fmla="*/ 6956 w 10000"/>
                  <a:gd name="connsiteY32" fmla="*/ 10000 h 10000"/>
                  <a:gd name="connsiteX33" fmla="*/ 7472 w 10000"/>
                  <a:gd name="connsiteY33" fmla="*/ 9422 h 10000"/>
                  <a:gd name="connsiteX34" fmla="*/ 7905 w 10000"/>
                  <a:gd name="connsiteY34" fmla="*/ 9422 h 10000"/>
                  <a:gd name="connsiteX35" fmla="*/ 7905 w 10000"/>
                  <a:gd name="connsiteY35" fmla="*/ 8653 h 10000"/>
                  <a:gd name="connsiteX36" fmla="*/ 8338 w 10000"/>
                  <a:gd name="connsiteY36" fmla="*/ 6154 h 10000"/>
                  <a:gd name="connsiteX37" fmla="*/ 8607 w 10000"/>
                  <a:gd name="connsiteY37" fmla="*/ 5384 h 10000"/>
                  <a:gd name="connsiteX38" fmla="*/ 8947 w 10000"/>
                  <a:gd name="connsiteY38" fmla="*/ 4616 h 10000"/>
                  <a:gd name="connsiteX39" fmla="*/ 9474 w 10000"/>
                  <a:gd name="connsiteY39" fmla="*/ 4042 h 10000"/>
                  <a:gd name="connsiteX40" fmla="*/ 10000 w 10000"/>
                  <a:gd name="connsiteY40" fmla="*/ 4234 h 10000"/>
                  <a:gd name="connsiteX41" fmla="*/ 9984 w 10000"/>
                  <a:gd name="connsiteY41" fmla="*/ 931 h 10000"/>
                  <a:gd name="connsiteX42" fmla="*/ 4850 w 10000"/>
                  <a:gd name="connsiteY42" fmla="*/ 480 h 10000"/>
                  <a:gd name="connsiteX43" fmla="*/ 341 w 10000"/>
                  <a:gd name="connsiteY43" fmla="*/ 0 h 10000"/>
                  <a:gd name="connsiteX0" fmla="*/ 341 w 10000"/>
                  <a:gd name="connsiteY0" fmla="*/ 0 h 10000"/>
                  <a:gd name="connsiteX1" fmla="*/ 516 w 10000"/>
                  <a:gd name="connsiteY1" fmla="*/ 1735 h 10000"/>
                  <a:gd name="connsiteX2" fmla="*/ 165 w 10000"/>
                  <a:gd name="connsiteY2" fmla="*/ 1925 h 10000"/>
                  <a:gd name="connsiteX3" fmla="*/ 83 w 10000"/>
                  <a:gd name="connsiteY3" fmla="*/ 2885 h 10000"/>
                  <a:gd name="connsiteX4" fmla="*/ 0 w 10000"/>
                  <a:gd name="connsiteY4" fmla="*/ 4042 h 10000"/>
                  <a:gd name="connsiteX5" fmla="*/ 165 w 10000"/>
                  <a:gd name="connsiteY5" fmla="*/ 3848 h 10000"/>
                  <a:gd name="connsiteX6" fmla="*/ 516 w 10000"/>
                  <a:gd name="connsiteY6" fmla="*/ 4426 h 10000"/>
                  <a:gd name="connsiteX7" fmla="*/ 774 w 10000"/>
                  <a:gd name="connsiteY7" fmla="*/ 5004 h 10000"/>
                  <a:gd name="connsiteX8" fmla="*/ 1125 w 10000"/>
                  <a:gd name="connsiteY8" fmla="*/ 4426 h 10000"/>
                  <a:gd name="connsiteX9" fmla="*/ 1476 w 10000"/>
                  <a:gd name="connsiteY9" fmla="*/ 4616 h 10000"/>
                  <a:gd name="connsiteX10" fmla="*/ 1827 w 10000"/>
                  <a:gd name="connsiteY10" fmla="*/ 4616 h 10000"/>
                  <a:gd name="connsiteX11" fmla="*/ 2343 w 10000"/>
                  <a:gd name="connsiteY11" fmla="*/ 4426 h 10000"/>
                  <a:gd name="connsiteX12" fmla="*/ 2693 w 10000"/>
                  <a:gd name="connsiteY12" fmla="*/ 4808 h 10000"/>
                  <a:gd name="connsiteX13" fmla="*/ 2951 w 10000"/>
                  <a:gd name="connsiteY13" fmla="*/ 4234 h 10000"/>
                  <a:gd name="connsiteX14" fmla="*/ 3736 w 10000"/>
                  <a:gd name="connsiteY14" fmla="*/ 3653 h 10000"/>
                  <a:gd name="connsiteX15" fmla="*/ 4087 w 10000"/>
                  <a:gd name="connsiteY15" fmla="*/ 2501 h 10000"/>
                  <a:gd name="connsiteX16" fmla="*/ 4169 w 10000"/>
                  <a:gd name="connsiteY16" fmla="*/ 2501 h 10000"/>
                  <a:gd name="connsiteX17" fmla="*/ 4252 w 10000"/>
                  <a:gd name="connsiteY17" fmla="*/ 2309 h 10000"/>
                  <a:gd name="connsiteX18" fmla="*/ 4778 w 10000"/>
                  <a:gd name="connsiteY18" fmla="*/ 2117 h 10000"/>
                  <a:gd name="connsiteX19" fmla="*/ 5036 w 10000"/>
                  <a:gd name="connsiteY19" fmla="*/ 1541 h 10000"/>
                  <a:gd name="connsiteX20" fmla="*/ 5738 w 10000"/>
                  <a:gd name="connsiteY20" fmla="*/ 2117 h 10000"/>
                  <a:gd name="connsiteX21" fmla="*/ 6347 w 10000"/>
                  <a:gd name="connsiteY21" fmla="*/ 2117 h 10000"/>
                  <a:gd name="connsiteX22" fmla="*/ 6605 w 10000"/>
                  <a:gd name="connsiteY22" fmla="*/ 3269 h 10000"/>
                  <a:gd name="connsiteX23" fmla="*/ 7131 w 10000"/>
                  <a:gd name="connsiteY23" fmla="*/ 3653 h 10000"/>
                  <a:gd name="connsiteX24" fmla="*/ 7296 w 10000"/>
                  <a:gd name="connsiteY24" fmla="*/ 4426 h 10000"/>
                  <a:gd name="connsiteX25" fmla="*/ 7647 w 10000"/>
                  <a:gd name="connsiteY25" fmla="*/ 5192 h 10000"/>
                  <a:gd name="connsiteX26" fmla="*/ 7822 w 10000"/>
                  <a:gd name="connsiteY26" fmla="*/ 5960 h 10000"/>
                  <a:gd name="connsiteX27" fmla="*/ 7038 w 10000"/>
                  <a:gd name="connsiteY27" fmla="*/ 6347 h 10000"/>
                  <a:gd name="connsiteX28" fmla="*/ 6780 w 10000"/>
                  <a:gd name="connsiteY28" fmla="*/ 6925 h 10000"/>
                  <a:gd name="connsiteX29" fmla="*/ 6956 w 10000"/>
                  <a:gd name="connsiteY29" fmla="*/ 7501 h 10000"/>
                  <a:gd name="connsiteX30" fmla="*/ 6780 w 10000"/>
                  <a:gd name="connsiteY30" fmla="*/ 9038 h 10000"/>
                  <a:gd name="connsiteX31" fmla="*/ 6605 w 10000"/>
                  <a:gd name="connsiteY31" fmla="*/ 9618 h 10000"/>
                  <a:gd name="connsiteX32" fmla="*/ 6956 w 10000"/>
                  <a:gd name="connsiteY32" fmla="*/ 10000 h 10000"/>
                  <a:gd name="connsiteX33" fmla="*/ 7472 w 10000"/>
                  <a:gd name="connsiteY33" fmla="*/ 9422 h 10000"/>
                  <a:gd name="connsiteX34" fmla="*/ 7905 w 10000"/>
                  <a:gd name="connsiteY34" fmla="*/ 9422 h 10000"/>
                  <a:gd name="connsiteX35" fmla="*/ 7905 w 10000"/>
                  <a:gd name="connsiteY35" fmla="*/ 8653 h 10000"/>
                  <a:gd name="connsiteX36" fmla="*/ 8338 w 10000"/>
                  <a:gd name="connsiteY36" fmla="*/ 6154 h 10000"/>
                  <a:gd name="connsiteX37" fmla="*/ 8607 w 10000"/>
                  <a:gd name="connsiteY37" fmla="*/ 5384 h 10000"/>
                  <a:gd name="connsiteX38" fmla="*/ 8947 w 10000"/>
                  <a:gd name="connsiteY38" fmla="*/ 4616 h 10000"/>
                  <a:gd name="connsiteX39" fmla="*/ 9474 w 10000"/>
                  <a:gd name="connsiteY39" fmla="*/ 4042 h 10000"/>
                  <a:gd name="connsiteX40" fmla="*/ 10000 w 10000"/>
                  <a:gd name="connsiteY40" fmla="*/ 4234 h 10000"/>
                  <a:gd name="connsiteX41" fmla="*/ 9984 w 10000"/>
                  <a:gd name="connsiteY41" fmla="*/ 931 h 10000"/>
                  <a:gd name="connsiteX42" fmla="*/ 4850 w 10000"/>
                  <a:gd name="connsiteY42" fmla="*/ 1906 h 10000"/>
                  <a:gd name="connsiteX43" fmla="*/ 341 w 10000"/>
                  <a:gd name="connsiteY43" fmla="*/ 0 h 10000"/>
                  <a:gd name="connsiteX0" fmla="*/ 341 w 10000"/>
                  <a:gd name="connsiteY0" fmla="*/ 0 h 10000"/>
                  <a:gd name="connsiteX1" fmla="*/ 516 w 10000"/>
                  <a:gd name="connsiteY1" fmla="*/ 1735 h 10000"/>
                  <a:gd name="connsiteX2" fmla="*/ 165 w 10000"/>
                  <a:gd name="connsiteY2" fmla="*/ 1925 h 10000"/>
                  <a:gd name="connsiteX3" fmla="*/ 83 w 10000"/>
                  <a:gd name="connsiteY3" fmla="*/ 2885 h 10000"/>
                  <a:gd name="connsiteX4" fmla="*/ 0 w 10000"/>
                  <a:gd name="connsiteY4" fmla="*/ 4042 h 10000"/>
                  <a:gd name="connsiteX5" fmla="*/ 165 w 10000"/>
                  <a:gd name="connsiteY5" fmla="*/ 3848 h 10000"/>
                  <a:gd name="connsiteX6" fmla="*/ 516 w 10000"/>
                  <a:gd name="connsiteY6" fmla="*/ 4426 h 10000"/>
                  <a:gd name="connsiteX7" fmla="*/ 774 w 10000"/>
                  <a:gd name="connsiteY7" fmla="*/ 5004 h 10000"/>
                  <a:gd name="connsiteX8" fmla="*/ 1125 w 10000"/>
                  <a:gd name="connsiteY8" fmla="*/ 4426 h 10000"/>
                  <a:gd name="connsiteX9" fmla="*/ 1476 w 10000"/>
                  <a:gd name="connsiteY9" fmla="*/ 4616 h 10000"/>
                  <a:gd name="connsiteX10" fmla="*/ 1827 w 10000"/>
                  <a:gd name="connsiteY10" fmla="*/ 4616 h 10000"/>
                  <a:gd name="connsiteX11" fmla="*/ 2343 w 10000"/>
                  <a:gd name="connsiteY11" fmla="*/ 4426 h 10000"/>
                  <a:gd name="connsiteX12" fmla="*/ 2693 w 10000"/>
                  <a:gd name="connsiteY12" fmla="*/ 4808 h 10000"/>
                  <a:gd name="connsiteX13" fmla="*/ 2951 w 10000"/>
                  <a:gd name="connsiteY13" fmla="*/ 4234 h 10000"/>
                  <a:gd name="connsiteX14" fmla="*/ 3736 w 10000"/>
                  <a:gd name="connsiteY14" fmla="*/ 3653 h 10000"/>
                  <a:gd name="connsiteX15" fmla="*/ 4087 w 10000"/>
                  <a:gd name="connsiteY15" fmla="*/ 2501 h 10000"/>
                  <a:gd name="connsiteX16" fmla="*/ 4169 w 10000"/>
                  <a:gd name="connsiteY16" fmla="*/ 2501 h 10000"/>
                  <a:gd name="connsiteX17" fmla="*/ 4252 w 10000"/>
                  <a:gd name="connsiteY17" fmla="*/ 2309 h 10000"/>
                  <a:gd name="connsiteX18" fmla="*/ 4778 w 10000"/>
                  <a:gd name="connsiteY18" fmla="*/ 2117 h 10000"/>
                  <a:gd name="connsiteX19" fmla="*/ 5036 w 10000"/>
                  <a:gd name="connsiteY19" fmla="*/ 1541 h 10000"/>
                  <a:gd name="connsiteX20" fmla="*/ 5738 w 10000"/>
                  <a:gd name="connsiteY20" fmla="*/ 2117 h 10000"/>
                  <a:gd name="connsiteX21" fmla="*/ 6347 w 10000"/>
                  <a:gd name="connsiteY21" fmla="*/ 2117 h 10000"/>
                  <a:gd name="connsiteX22" fmla="*/ 6605 w 10000"/>
                  <a:gd name="connsiteY22" fmla="*/ 3269 h 10000"/>
                  <a:gd name="connsiteX23" fmla="*/ 7131 w 10000"/>
                  <a:gd name="connsiteY23" fmla="*/ 3653 h 10000"/>
                  <a:gd name="connsiteX24" fmla="*/ 7296 w 10000"/>
                  <a:gd name="connsiteY24" fmla="*/ 4426 h 10000"/>
                  <a:gd name="connsiteX25" fmla="*/ 7647 w 10000"/>
                  <a:gd name="connsiteY25" fmla="*/ 5192 h 10000"/>
                  <a:gd name="connsiteX26" fmla="*/ 7822 w 10000"/>
                  <a:gd name="connsiteY26" fmla="*/ 5960 h 10000"/>
                  <a:gd name="connsiteX27" fmla="*/ 7038 w 10000"/>
                  <a:gd name="connsiteY27" fmla="*/ 6347 h 10000"/>
                  <a:gd name="connsiteX28" fmla="*/ 6780 w 10000"/>
                  <a:gd name="connsiteY28" fmla="*/ 6925 h 10000"/>
                  <a:gd name="connsiteX29" fmla="*/ 6956 w 10000"/>
                  <a:gd name="connsiteY29" fmla="*/ 7501 h 10000"/>
                  <a:gd name="connsiteX30" fmla="*/ 6780 w 10000"/>
                  <a:gd name="connsiteY30" fmla="*/ 9038 h 10000"/>
                  <a:gd name="connsiteX31" fmla="*/ 6605 w 10000"/>
                  <a:gd name="connsiteY31" fmla="*/ 9618 h 10000"/>
                  <a:gd name="connsiteX32" fmla="*/ 6956 w 10000"/>
                  <a:gd name="connsiteY32" fmla="*/ 10000 h 10000"/>
                  <a:gd name="connsiteX33" fmla="*/ 7472 w 10000"/>
                  <a:gd name="connsiteY33" fmla="*/ 9422 h 10000"/>
                  <a:gd name="connsiteX34" fmla="*/ 7905 w 10000"/>
                  <a:gd name="connsiteY34" fmla="*/ 9422 h 10000"/>
                  <a:gd name="connsiteX35" fmla="*/ 7905 w 10000"/>
                  <a:gd name="connsiteY35" fmla="*/ 8653 h 10000"/>
                  <a:gd name="connsiteX36" fmla="*/ 8338 w 10000"/>
                  <a:gd name="connsiteY36" fmla="*/ 6154 h 10000"/>
                  <a:gd name="connsiteX37" fmla="*/ 8607 w 10000"/>
                  <a:gd name="connsiteY37" fmla="*/ 5384 h 10000"/>
                  <a:gd name="connsiteX38" fmla="*/ 8947 w 10000"/>
                  <a:gd name="connsiteY38" fmla="*/ 4616 h 10000"/>
                  <a:gd name="connsiteX39" fmla="*/ 9474 w 10000"/>
                  <a:gd name="connsiteY39" fmla="*/ 4042 h 10000"/>
                  <a:gd name="connsiteX40" fmla="*/ 10000 w 10000"/>
                  <a:gd name="connsiteY40" fmla="*/ 4234 h 10000"/>
                  <a:gd name="connsiteX41" fmla="*/ 9984 w 10000"/>
                  <a:gd name="connsiteY41" fmla="*/ 931 h 10000"/>
                  <a:gd name="connsiteX42" fmla="*/ 7358 w 10000"/>
                  <a:gd name="connsiteY42" fmla="*/ 1371 h 10000"/>
                  <a:gd name="connsiteX43" fmla="*/ 4850 w 10000"/>
                  <a:gd name="connsiteY43" fmla="*/ 1906 h 10000"/>
                  <a:gd name="connsiteX44" fmla="*/ 341 w 10000"/>
                  <a:gd name="connsiteY44" fmla="*/ 0 h 10000"/>
                  <a:gd name="connsiteX0" fmla="*/ 341 w 10000"/>
                  <a:gd name="connsiteY0" fmla="*/ 0 h 10000"/>
                  <a:gd name="connsiteX1" fmla="*/ 516 w 10000"/>
                  <a:gd name="connsiteY1" fmla="*/ 1735 h 10000"/>
                  <a:gd name="connsiteX2" fmla="*/ 165 w 10000"/>
                  <a:gd name="connsiteY2" fmla="*/ 1925 h 10000"/>
                  <a:gd name="connsiteX3" fmla="*/ 83 w 10000"/>
                  <a:gd name="connsiteY3" fmla="*/ 2885 h 10000"/>
                  <a:gd name="connsiteX4" fmla="*/ 0 w 10000"/>
                  <a:gd name="connsiteY4" fmla="*/ 4042 h 10000"/>
                  <a:gd name="connsiteX5" fmla="*/ 165 w 10000"/>
                  <a:gd name="connsiteY5" fmla="*/ 3848 h 10000"/>
                  <a:gd name="connsiteX6" fmla="*/ 516 w 10000"/>
                  <a:gd name="connsiteY6" fmla="*/ 4426 h 10000"/>
                  <a:gd name="connsiteX7" fmla="*/ 774 w 10000"/>
                  <a:gd name="connsiteY7" fmla="*/ 5004 h 10000"/>
                  <a:gd name="connsiteX8" fmla="*/ 1125 w 10000"/>
                  <a:gd name="connsiteY8" fmla="*/ 4426 h 10000"/>
                  <a:gd name="connsiteX9" fmla="*/ 1476 w 10000"/>
                  <a:gd name="connsiteY9" fmla="*/ 4616 h 10000"/>
                  <a:gd name="connsiteX10" fmla="*/ 1827 w 10000"/>
                  <a:gd name="connsiteY10" fmla="*/ 4616 h 10000"/>
                  <a:gd name="connsiteX11" fmla="*/ 2343 w 10000"/>
                  <a:gd name="connsiteY11" fmla="*/ 4426 h 10000"/>
                  <a:gd name="connsiteX12" fmla="*/ 2693 w 10000"/>
                  <a:gd name="connsiteY12" fmla="*/ 4808 h 10000"/>
                  <a:gd name="connsiteX13" fmla="*/ 2951 w 10000"/>
                  <a:gd name="connsiteY13" fmla="*/ 4234 h 10000"/>
                  <a:gd name="connsiteX14" fmla="*/ 3736 w 10000"/>
                  <a:gd name="connsiteY14" fmla="*/ 3653 h 10000"/>
                  <a:gd name="connsiteX15" fmla="*/ 4087 w 10000"/>
                  <a:gd name="connsiteY15" fmla="*/ 2501 h 10000"/>
                  <a:gd name="connsiteX16" fmla="*/ 4169 w 10000"/>
                  <a:gd name="connsiteY16" fmla="*/ 2501 h 10000"/>
                  <a:gd name="connsiteX17" fmla="*/ 4252 w 10000"/>
                  <a:gd name="connsiteY17" fmla="*/ 2309 h 10000"/>
                  <a:gd name="connsiteX18" fmla="*/ 4778 w 10000"/>
                  <a:gd name="connsiteY18" fmla="*/ 2117 h 10000"/>
                  <a:gd name="connsiteX19" fmla="*/ 5036 w 10000"/>
                  <a:gd name="connsiteY19" fmla="*/ 1541 h 10000"/>
                  <a:gd name="connsiteX20" fmla="*/ 5738 w 10000"/>
                  <a:gd name="connsiteY20" fmla="*/ 2117 h 10000"/>
                  <a:gd name="connsiteX21" fmla="*/ 6347 w 10000"/>
                  <a:gd name="connsiteY21" fmla="*/ 2117 h 10000"/>
                  <a:gd name="connsiteX22" fmla="*/ 6605 w 10000"/>
                  <a:gd name="connsiteY22" fmla="*/ 3269 h 10000"/>
                  <a:gd name="connsiteX23" fmla="*/ 7131 w 10000"/>
                  <a:gd name="connsiteY23" fmla="*/ 3653 h 10000"/>
                  <a:gd name="connsiteX24" fmla="*/ 7296 w 10000"/>
                  <a:gd name="connsiteY24" fmla="*/ 4426 h 10000"/>
                  <a:gd name="connsiteX25" fmla="*/ 7647 w 10000"/>
                  <a:gd name="connsiteY25" fmla="*/ 5192 h 10000"/>
                  <a:gd name="connsiteX26" fmla="*/ 7822 w 10000"/>
                  <a:gd name="connsiteY26" fmla="*/ 5960 h 10000"/>
                  <a:gd name="connsiteX27" fmla="*/ 7038 w 10000"/>
                  <a:gd name="connsiteY27" fmla="*/ 6347 h 10000"/>
                  <a:gd name="connsiteX28" fmla="*/ 6780 w 10000"/>
                  <a:gd name="connsiteY28" fmla="*/ 6925 h 10000"/>
                  <a:gd name="connsiteX29" fmla="*/ 6956 w 10000"/>
                  <a:gd name="connsiteY29" fmla="*/ 7501 h 10000"/>
                  <a:gd name="connsiteX30" fmla="*/ 6780 w 10000"/>
                  <a:gd name="connsiteY30" fmla="*/ 9038 h 10000"/>
                  <a:gd name="connsiteX31" fmla="*/ 6605 w 10000"/>
                  <a:gd name="connsiteY31" fmla="*/ 9618 h 10000"/>
                  <a:gd name="connsiteX32" fmla="*/ 6956 w 10000"/>
                  <a:gd name="connsiteY32" fmla="*/ 10000 h 10000"/>
                  <a:gd name="connsiteX33" fmla="*/ 7472 w 10000"/>
                  <a:gd name="connsiteY33" fmla="*/ 9422 h 10000"/>
                  <a:gd name="connsiteX34" fmla="*/ 7905 w 10000"/>
                  <a:gd name="connsiteY34" fmla="*/ 9422 h 10000"/>
                  <a:gd name="connsiteX35" fmla="*/ 7905 w 10000"/>
                  <a:gd name="connsiteY35" fmla="*/ 8653 h 10000"/>
                  <a:gd name="connsiteX36" fmla="*/ 8338 w 10000"/>
                  <a:gd name="connsiteY36" fmla="*/ 6154 h 10000"/>
                  <a:gd name="connsiteX37" fmla="*/ 8607 w 10000"/>
                  <a:gd name="connsiteY37" fmla="*/ 5384 h 10000"/>
                  <a:gd name="connsiteX38" fmla="*/ 8947 w 10000"/>
                  <a:gd name="connsiteY38" fmla="*/ 4616 h 10000"/>
                  <a:gd name="connsiteX39" fmla="*/ 9474 w 10000"/>
                  <a:gd name="connsiteY39" fmla="*/ 4042 h 10000"/>
                  <a:gd name="connsiteX40" fmla="*/ 10000 w 10000"/>
                  <a:gd name="connsiteY40" fmla="*/ 4234 h 10000"/>
                  <a:gd name="connsiteX41" fmla="*/ 9984 w 10000"/>
                  <a:gd name="connsiteY41" fmla="*/ 931 h 10000"/>
                  <a:gd name="connsiteX42" fmla="*/ 6752 w 10000"/>
                  <a:gd name="connsiteY42" fmla="*/ 3332 h 10000"/>
                  <a:gd name="connsiteX43" fmla="*/ 4850 w 10000"/>
                  <a:gd name="connsiteY43" fmla="*/ 1906 h 10000"/>
                  <a:gd name="connsiteX44" fmla="*/ 341 w 10000"/>
                  <a:gd name="connsiteY44" fmla="*/ 0 h 10000"/>
                  <a:gd name="connsiteX0" fmla="*/ 341 w 10000"/>
                  <a:gd name="connsiteY0" fmla="*/ 0 h 10000"/>
                  <a:gd name="connsiteX1" fmla="*/ 516 w 10000"/>
                  <a:gd name="connsiteY1" fmla="*/ 1735 h 10000"/>
                  <a:gd name="connsiteX2" fmla="*/ 165 w 10000"/>
                  <a:gd name="connsiteY2" fmla="*/ 1925 h 10000"/>
                  <a:gd name="connsiteX3" fmla="*/ 83 w 10000"/>
                  <a:gd name="connsiteY3" fmla="*/ 2885 h 10000"/>
                  <a:gd name="connsiteX4" fmla="*/ 0 w 10000"/>
                  <a:gd name="connsiteY4" fmla="*/ 4042 h 10000"/>
                  <a:gd name="connsiteX5" fmla="*/ 165 w 10000"/>
                  <a:gd name="connsiteY5" fmla="*/ 3848 h 10000"/>
                  <a:gd name="connsiteX6" fmla="*/ 516 w 10000"/>
                  <a:gd name="connsiteY6" fmla="*/ 4426 h 10000"/>
                  <a:gd name="connsiteX7" fmla="*/ 774 w 10000"/>
                  <a:gd name="connsiteY7" fmla="*/ 5004 h 10000"/>
                  <a:gd name="connsiteX8" fmla="*/ 1125 w 10000"/>
                  <a:gd name="connsiteY8" fmla="*/ 4426 h 10000"/>
                  <a:gd name="connsiteX9" fmla="*/ 1476 w 10000"/>
                  <a:gd name="connsiteY9" fmla="*/ 4616 h 10000"/>
                  <a:gd name="connsiteX10" fmla="*/ 1827 w 10000"/>
                  <a:gd name="connsiteY10" fmla="*/ 4616 h 10000"/>
                  <a:gd name="connsiteX11" fmla="*/ 2343 w 10000"/>
                  <a:gd name="connsiteY11" fmla="*/ 4426 h 10000"/>
                  <a:gd name="connsiteX12" fmla="*/ 2693 w 10000"/>
                  <a:gd name="connsiteY12" fmla="*/ 4808 h 10000"/>
                  <a:gd name="connsiteX13" fmla="*/ 2951 w 10000"/>
                  <a:gd name="connsiteY13" fmla="*/ 4234 h 10000"/>
                  <a:gd name="connsiteX14" fmla="*/ 3736 w 10000"/>
                  <a:gd name="connsiteY14" fmla="*/ 3653 h 10000"/>
                  <a:gd name="connsiteX15" fmla="*/ 4087 w 10000"/>
                  <a:gd name="connsiteY15" fmla="*/ 2501 h 10000"/>
                  <a:gd name="connsiteX16" fmla="*/ 4169 w 10000"/>
                  <a:gd name="connsiteY16" fmla="*/ 2501 h 10000"/>
                  <a:gd name="connsiteX17" fmla="*/ 4252 w 10000"/>
                  <a:gd name="connsiteY17" fmla="*/ 2309 h 10000"/>
                  <a:gd name="connsiteX18" fmla="*/ 4778 w 10000"/>
                  <a:gd name="connsiteY18" fmla="*/ 2117 h 10000"/>
                  <a:gd name="connsiteX19" fmla="*/ 5036 w 10000"/>
                  <a:gd name="connsiteY19" fmla="*/ 1541 h 10000"/>
                  <a:gd name="connsiteX20" fmla="*/ 5738 w 10000"/>
                  <a:gd name="connsiteY20" fmla="*/ 2117 h 10000"/>
                  <a:gd name="connsiteX21" fmla="*/ 6347 w 10000"/>
                  <a:gd name="connsiteY21" fmla="*/ 2117 h 10000"/>
                  <a:gd name="connsiteX22" fmla="*/ 6605 w 10000"/>
                  <a:gd name="connsiteY22" fmla="*/ 3269 h 10000"/>
                  <a:gd name="connsiteX23" fmla="*/ 7131 w 10000"/>
                  <a:gd name="connsiteY23" fmla="*/ 3653 h 10000"/>
                  <a:gd name="connsiteX24" fmla="*/ 7296 w 10000"/>
                  <a:gd name="connsiteY24" fmla="*/ 4426 h 10000"/>
                  <a:gd name="connsiteX25" fmla="*/ 7647 w 10000"/>
                  <a:gd name="connsiteY25" fmla="*/ 5192 h 10000"/>
                  <a:gd name="connsiteX26" fmla="*/ 7822 w 10000"/>
                  <a:gd name="connsiteY26" fmla="*/ 5960 h 10000"/>
                  <a:gd name="connsiteX27" fmla="*/ 7038 w 10000"/>
                  <a:gd name="connsiteY27" fmla="*/ 6347 h 10000"/>
                  <a:gd name="connsiteX28" fmla="*/ 6780 w 10000"/>
                  <a:gd name="connsiteY28" fmla="*/ 6925 h 10000"/>
                  <a:gd name="connsiteX29" fmla="*/ 6956 w 10000"/>
                  <a:gd name="connsiteY29" fmla="*/ 7501 h 10000"/>
                  <a:gd name="connsiteX30" fmla="*/ 6780 w 10000"/>
                  <a:gd name="connsiteY30" fmla="*/ 9038 h 10000"/>
                  <a:gd name="connsiteX31" fmla="*/ 6605 w 10000"/>
                  <a:gd name="connsiteY31" fmla="*/ 9618 h 10000"/>
                  <a:gd name="connsiteX32" fmla="*/ 6956 w 10000"/>
                  <a:gd name="connsiteY32" fmla="*/ 10000 h 10000"/>
                  <a:gd name="connsiteX33" fmla="*/ 7472 w 10000"/>
                  <a:gd name="connsiteY33" fmla="*/ 9422 h 10000"/>
                  <a:gd name="connsiteX34" fmla="*/ 7905 w 10000"/>
                  <a:gd name="connsiteY34" fmla="*/ 9422 h 10000"/>
                  <a:gd name="connsiteX35" fmla="*/ 7905 w 10000"/>
                  <a:gd name="connsiteY35" fmla="*/ 8653 h 10000"/>
                  <a:gd name="connsiteX36" fmla="*/ 8338 w 10000"/>
                  <a:gd name="connsiteY36" fmla="*/ 6154 h 10000"/>
                  <a:gd name="connsiteX37" fmla="*/ 8607 w 10000"/>
                  <a:gd name="connsiteY37" fmla="*/ 5384 h 10000"/>
                  <a:gd name="connsiteX38" fmla="*/ 8947 w 10000"/>
                  <a:gd name="connsiteY38" fmla="*/ 4616 h 10000"/>
                  <a:gd name="connsiteX39" fmla="*/ 9474 w 10000"/>
                  <a:gd name="connsiteY39" fmla="*/ 4042 h 10000"/>
                  <a:gd name="connsiteX40" fmla="*/ 10000 w 10000"/>
                  <a:gd name="connsiteY40" fmla="*/ 4234 h 10000"/>
                  <a:gd name="connsiteX41" fmla="*/ 9854 w 10000"/>
                  <a:gd name="connsiteY41" fmla="*/ 3962 h 10000"/>
                  <a:gd name="connsiteX42" fmla="*/ 6752 w 10000"/>
                  <a:gd name="connsiteY42" fmla="*/ 3332 h 10000"/>
                  <a:gd name="connsiteX43" fmla="*/ 4850 w 10000"/>
                  <a:gd name="connsiteY43" fmla="*/ 1906 h 10000"/>
                  <a:gd name="connsiteX44" fmla="*/ 341 w 10000"/>
                  <a:gd name="connsiteY44" fmla="*/ 0 h 10000"/>
                  <a:gd name="connsiteX0" fmla="*/ 341 w 10000"/>
                  <a:gd name="connsiteY0" fmla="*/ 0 h 10000"/>
                  <a:gd name="connsiteX1" fmla="*/ 516 w 10000"/>
                  <a:gd name="connsiteY1" fmla="*/ 1735 h 10000"/>
                  <a:gd name="connsiteX2" fmla="*/ 165 w 10000"/>
                  <a:gd name="connsiteY2" fmla="*/ 1925 h 10000"/>
                  <a:gd name="connsiteX3" fmla="*/ 83 w 10000"/>
                  <a:gd name="connsiteY3" fmla="*/ 2885 h 10000"/>
                  <a:gd name="connsiteX4" fmla="*/ 0 w 10000"/>
                  <a:gd name="connsiteY4" fmla="*/ 4042 h 10000"/>
                  <a:gd name="connsiteX5" fmla="*/ 165 w 10000"/>
                  <a:gd name="connsiteY5" fmla="*/ 3848 h 10000"/>
                  <a:gd name="connsiteX6" fmla="*/ 516 w 10000"/>
                  <a:gd name="connsiteY6" fmla="*/ 4426 h 10000"/>
                  <a:gd name="connsiteX7" fmla="*/ 774 w 10000"/>
                  <a:gd name="connsiteY7" fmla="*/ 5004 h 10000"/>
                  <a:gd name="connsiteX8" fmla="*/ 1125 w 10000"/>
                  <a:gd name="connsiteY8" fmla="*/ 4426 h 10000"/>
                  <a:gd name="connsiteX9" fmla="*/ 1476 w 10000"/>
                  <a:gd name="connsiteY9" fmla="*/ 4616 h 10000"/>
                  <a:gd name="connsiteX10" fmla="*/ 1827 w 10000"/>
                  <a:gd name="connsiteY10" fmla="*/ 4616 h 10000"/>
                  <a:gd name="connsiteX11" fmla="*/ 2343 w 10000"/>
                  <a:gd name="connsiteY11" fmla="*/ 4426 h 10000"/>
                  <a:gd name="connsiteX12" fmla="*/ 2693 w 10000"/>
                  <a:gd name="connsiteY12" fmla="*/ 4808 h 10000"/>
                  <a:gd name="connsiteX13" fmla="*/ 2951 w 10000"/>
                  <a:gd name="connsiteY13" fmla="*/ 4234 h 10000"/>
                  <a:gd name="connsiteX14" fmla="*/ 3736 w 10000"/>
                  <a:gd name="connsiteY14" fmla="*/ 3653 h 10000"/>
                  <a:gd name="connsiteX15" fmla="*/ 4087 w 10000"/>
                  <a:gd name="connsiteY15" fmla="*/ 2501 h 10000"/>
                  <a:gd name="connsiteX16" fmla="*/ 4169 w 10000"/>
                  <a:gd name="connsiteY16" fmla="*/ 2501 h 10000"/>
                  <a:gd name="connsiteX17" fmla="*/ 4252 w 10000"/>
                  <a:gd name="connsiteY17" fmla="*/ 2309 h 10000"/>
                  <a:gd name="connsiteX18" fmla="*/ 4778 w 10000"/>
                  <a:gd name="connsiteY18" fmla="*/ 2117 h 10000"/>
                  <a:gd name="connsiteX19" fmla="*/ 5036 w 10000"/>
                  <a:gd name="connsiteY19" fmla="*/ 1541 h 10000"/>
                  <a:gd name="connsiteX20" fmla="*/ 5738 w 10000"/>
                  <a:gd name="connsiteY20" fmla="*/ 2117 h 10000"/>
                  <a:gd name="connsiteX21" fmla="*/ 6347 w 10000"/>
                  <a:gd name="connsiteY21" fmla="*/ 2117 h 10000"/>
                  <a:gd name="connsiteX22" fmla="*/ 6605 w 10000"/>
                  <a:gd name="connsiteY22" fmla="*/ 3269 h 10000"/>
                  <a:gd name="connsiteX23" fmla="*/ 7131 w 10000"/>
                  <a:gd name="connsiteY23" fmla="*/ 3653 h 10000"/>
                  <a:gd name="connsiteX24" fmla="*/ 7296 w 10000"/>
                  <a:gd name="connsiteY24" fmla="*/ 4426 h 10000"/>
                  <a:gd name="connsiteX25" fmla="*/ 7647 w 10000"/>
                  <a:gd name="connsiteY25" fmla="*/ 5192 h 10000"/>
                  <a:gd name="connsiteX26" fmla="*/ 7822 w 10000"/>
                  <a:gd name="connsiteY26" fmla="*/ 5960 h 10000"/>
                  <a:gd name="connsiteX27" fmla="*/ 7038 w 10000"/>
                  <a:gd name="connsiteY27" fmla="*/ 6347 h 10000"/>
                  <a:gd name="connsiteX28" fmla="*/ 6780 w 10000"/>
                  <a:gd name="connsiteY28" fmla="*/ 6925 h 10000"/>
                  <a:gd name="connsiteX29" fmla="*/ 6956 w 10000"/>
                  <a:gd name="connsiteY29" fmla="*/ 7501 h 10000"/>
                  <a:gd name="connsiteX30" fmla="*/ 6780 w 10000"/>
                  <a:gd name="connsiteY30" fmla="*/ 9038 h 10000"/>
                  <a:gd name="connsiteX31" fmla="*/ 6605 w 10000"/>
                  <a:gd name="connsiteY31" fmla="*/ 9618 h 10000"/>
                  <a:gd name="connsiteX32" fmla="*/ 6956 w 10000"/>
                  <a:gd name="connsiteY32" fmla="*/ 10000 h 10000"/>
                  <a:gd name="connsiteX33" fmla="*/ 7472 w 10000"/>
                  <a:gd name="connsiteY33" fmla="*/ 9422 h 10000"/>
                  <a:gd name="connsiteX34" fmla="*/ 7905 w 10000"/>
                  <a:gd name="connsiteY34" fmla="*/ 9422 h 10000"/>
                  <a:gd name="connsiteX35" fmla="*/ 7905 w 10000"/>
                  <a:gd name="connsiteY35" fmla="*/ 8653 h 10000"/>
                  <a:gd name="connsiteX36" fmla="*/ 8338 w 10000"/>
                  <a:gd name="connsiteY36" fmla="*/ 6154 h 10000"/>
                  <a:gd name="connsiteX37" fmla="*/ 8607 w 10000"/>
                  <a:gd name="connsiteY37" fmla="*/ 5384 h 10000"/>
                  <a:gd name="connsiteX38" fmla="*/ 8947 w 10000"/>
                  <a:gd name="connsiteY38" fmla="*/ 4616 h 10000"/>
                  <a:gd name="connsiteX39" fmla="*/ 10000 w 10000"/>
                  <a:gd name="connsiteY39" fmla="*/ 4234 h 10000"/>
                  <a:gd name="connsiteX40" fmla="*/ 9854 w 10000"/>
                  <a:gd name="connsiteY40" fmla="*/ 3962 h 10000"/>
                  <a:gd name="connsiteX41" fmla="*/ 6752 w 10000"/>
                  <a:gd name="connsiteY41" fmla="*/ 3332 h 10000"/>
                  <a:gd name="connsiteX42" fmla="*/ 4850 w 10000"/>
                  <a:gd name="connsiteY42" fmla="*/ 1906 h 10000"/>
                  <a:gd name="connsiteX43" fmla="*/ 341 w 10000"/>
                  <a:gd name="connsiteY43" fmla="*/ 0 h 10000"/>
                  <a:gd name="connsiteX0" fmla="*/ 341 w 10000"/>
                  <a:gd name="connsiteY0" fmla="*/ 0 h 10000"/>
                  <a:gd name="connsiteX1" fmla="*/ 516 w 10000"/>
                  <a:gd name="connsiteY1" fmla="*/ 1735 h 10000"/>
                  <a:gd name="connsiteX2" fmla="*/ 165 w 10000"/>
                  <a:gd name="connsiteY2" fmla="*/ 1925 h 10000"/>
                  <a:gd name="connsiteX3" fmla="*/ 83 w 10000"/>
                  <a:gd name="connsiteY3" fmla="*/ 2885 h 10000"/>
                  <a:gd name="connsiteX4" fmla="*/ 0 w 10000"/>
                  <a:gd name="connsiteY4" fmla="*/ 4042 h 10000"/>
                  <a:gd name="connsiteX5" fmla="*/ 165 w 10000"/>
                  <a:gd name="connsiteY5" fmla="*/ 3848 h 10000"/>
                  <a:gd name="connsiteX6" fmla="*/ 516 w 10000"/>
                  <a:gd name="connsiteY6" fmla="*/ 4426 h 10000"/>
                  <a:gd name="connsiteX7" fmla="*/ 774 w 10000"/>
                  <a:gd name="connsiteY7" fmla="*/ 5004 h 10000"/>
                  <a:gd name="connsiteX8" fmla="*/ 1125 w 10000"/>
                  <a:gd name="connsiteY8" fmla="*/ 4426 h 10000"/>
                  <a:gd name="connsiteX9" fmla="*/ 1476 w 10000"/>
                  <a:gd name="connsiteY9" fmla="*/ 4616 h 10000"/>
                  <a:gd name="connsiteX10" fmla="*/ 1827 w 10000"/>
                  <a:gd name="connsiteY10" fmla="*/ 4616 h 10000"/>
                  <a:gd name="connsiteX11" fmla="*/ 2343 w 10000"/>
                  <a:gd name="connsiteY11" fmla="*/ 4426 h 10000"/>
                  <a:gd name="connsiteX12" fmla="*/ 2693 w 10000"/>
                  <a:gd name="connsiteY12" fmla="*/ 4808 h 10000"/>
                  <a:gd name="connsiteX13" fmla="*/ 2951 w 10000"/>
                  <a:gd name="connsiteY13" fmla="*/ 4234 h 10000"/>
                  <a:gd name="connsiteX14" fmla="*/ 3736 w 10000"/>
                  <a:gd name="connsiteY14" fmla="*/ 3653 h 10000"/>
                  <a:gd name="connsiteX15" fmla="*/ 4087 w 10000"/>
                  <a:gd name="connsiteY15" fmla="*/ 2501 h 10000"/>
                  <a:gd name="connsiteX16" fmla="*/ 4169 w 10000"/>
                  <a:gd name="connsiteY16" fmla="*/ 2501 h 10000"/>
                  <a:gd name="connsiteX17" fmla="*/ 4252 w 10000"/>
                  <a:gd name="connsiteY17" fmla="*/ 2309 h 10000"/>
                  <a:gd name="connsiteX18" fmla="*/ 4778 w 10000"/>
                  <a:gd name="connsiteY18" fmla="*/ 2117 h 10000"/>
                  <a:gd name="connsiteX19" fmla="*/ 5036 w 10000"/>
                  <a:gd name="connsiteY19" fmla="*/ 1541 h 10000"/>
                  <a:gd name="connsiteX20" fmla="*/ 5738 w 10000"/>
                  <a:gd name="connsiteY20" fmla="*/ 2117 h 10000"/>
                  <a:gd name="connsiteX21" fmla="*/ 6347 w 10000"/>
                  <a:gd name="connsiteY21" fmla="*/ 2117 h 10000"/>
                  <a:gd name="connsiteX22" fmla="*/ 6605 w 10000"/>
                  <a:gd name="connsiteY22" fmla="*/ 3269 h 10000"/>
                  <a:gd name="connsiteX23" fmla="*/ 7131 w 10000"/>
                  <a:gd name="connsiteY23" fmla="*/ 3653 h 10000"/>
                  <a:gd name="connsiteX24" fmla="*/ 7296 w 10000"/>
                  <a:gd name="connsiteY24" fmla="*/ 4426 h 10000"/>
                  <a:gd name="connsiteX25" fmla="*/ 7647 w 10000"/>
                  <a:gd name="connsiteY25" fmla="*/ 5192 h 10000"/>
                  <a:gd name="connsiteX26" fmla="*/ 7822 w 10000"/>
                  <a:gd name="connsiteY26" fmla="*/ 5960 h 10000"/>
                  <a:gd name="connsiteX27" fmla="*/ 7038 w 10000"/>
                  <a:gd name="connsiteY27" fmla="*/ 6347 h 10000"/>
                  <a:gd name="connsiteX28" fmla="*/ 6780 w 10000"/>
                  <a:gd name="connsiteY28" fmla="*/ 6925 h 10000"/>
                  <a:gd name="connsiteX29" fmla="*/ 6956 w 10000"/>
                  <a:gd name="connsiteY29" fmla="*/ 7501 h 10000"/>
                  <a:gd name="connsiteX30" fmla="*/ 6780 w 10000"/>
                  <a:gd name="connsiteY30" fmla="*/ 9038 h 10000"/>
                  <a:gd name="connsiteX31" fmla="*/ 6605 w 10000"/>
                  <a:gd name="connsiteY31" fmla="*/ 9618 h 10000"/>
                  <a:gd name="connsiteX32" fmla="*/ 6956 w 10000"/>
                  <a:gd name="connsiteY32" fmla="*/ 10000 h 10000"/>
                  <a:gd name="connsiteX33" fmla="*/ 7472 w 10000"/>
                  <a:gd name="connsiteY33" fmla="*/ 9422 h 10000"/>
                  <a:gd name="connsiteX34" fmla="*/ 7905 w 10000"/>
                  <a:gd name="connsiteY34" fmla="*/ 9422 h 10000"/>
                  <a:gd name="connsiteX35" fmla="*/ 7905 w 10000"/>
                  <a:gd name="connsiteY35" fmla="*/ 8653 h 10000"/>
                  <a:gd name="connsiteX36" fmla="*/ 8338 w 10000"/>
                  <a:gd name="connsiteY36" fmla="*/ 6154 h 10000"/>
                  <a:gd name="connsiteX37" fmla="*/ 8607 w 10000"/>
                  <a:gd name="connsiteY37" fmla="*/ 5384 h 10000"/>
                  <a:gd name="connsiteX38" fmla="*/ 8947 w 10000"/>
                  <a:gd name="connsiteY38" fmla="*/ 4616 h 10000"/>
                  <a:gd name="connsiteX39" fmla="*/ 10000 w 10000"/>
                  <a:gd name="connsiteY39" fmla="*/ 4234 h 10000"/>
                  <a:gd name="connsiteX40" fmla="*/ 6752 w 10000"/>
                  <a:gd name="connsiteY40" fmla="*/ 3332 h 10000"/>
                  <a:gd name="connsiteX41" fmla="*/ 4850 w 10000"/>
                  <a:gd name="connsiteY41" fmla="*/ 1906 h 10000"/>
                  <a:gd name="connsiteX42" fmla="*/ 341 w 10000"/>
                  <a:gd name="connsiteY42" fmla="*/ 0 h 10000"/>
                  <a:gd name="connsiteX0" fmla="*/ 341 w 8947"/>
                  <a:gd name="connsiteY0" fmla="*/ 0 h 10000"/>
                  <a:gd name="connsiteX1" fmla="*/ 516 w 8947"/>
                  <a:gd name="connsiteY1" fmla="*/ 1735 h 10000"/>
                  <a:gd name="connsiteX2" fmla="*/ 165 w 8947"/>
                  <a:gd name="connsiteY2" fmla="*/ 1925 h 10000"/>
                  <a:gd name="connsiteX3" fmla="*/ 83 w 8947"/>
                  <a:gd name="connsiteY3" fmla="*/ 2885 h 10000"/>
                  <a:gd name="connsiteX4" fmla="*/ 0 w 8947"/>
                  <a:gd name="connsiteY4" fmla="*/ 4042 h 10000"/>
                  <a:gd name="connsiteX5" fmla="*/ 165 w 8947"/>
                  <a:gd name="connsiteY5" fmla="*/ 3848 h 10000"/>
                  <a:gd name="connsiteX6" fmla="*/ 516 w 8947"/>
                  <a:gd name="connsiteY6" fmla="*/ 4426 h 10000"/>
                  <a:gd name="connsiteX7" fmla="*/ 774 w 8947"/>
                  <a:gd name="connsiteY7" fmla="*/ 5004 h 10000"/>
                  <a:gd name="connsiteX8" fmla="*/ 1125 w 8947"/>
                  <a:gd name="connsiteY8" fmla="*/ 4426 h 10000"/>
                  <a:gd name="connsiteX9" fmla="*/ 1476 w 8947"/>
                  <a:gd name="connsiteY9" fmla="*/ 4616 h 10000"/>
                  <a:gd name="connsiteX10" fmla="*/ 1827 w 8947"/>
                  <a:gd name="connsiteY10" fmla="*/ 4616 h 10000"/>
                  <a:gd name="connsiteX11" fmla="*/ 2343 w 8947"/>
                  <a:gd name="connsiteY11" fmla="*/ 4426 h 10000"/>
                  <a:gd name="connsiteX12" fmla="*/ 2693 w 8947"/>
                  <a:gd name="connsiteY12" fmla="*/ 4808 h 10000"/>
                  <a:gd name="connsiteX13" fmla="*/ 2951 w 8947"/>
                  <a:gd name="connsiteY13" fmla="*/ 4234 h 10000"/>
                  <a:gd name="connsiteX14" fmla="*/ 3736 w 8947"/>
                  <a:gd name="connsiteY14" fmla="*/ 3653 h 10000"/>
                  <a:gd name="connsiteX15" fmla="*/ 4087 w 8947"/>
                  <a:gd name="connsiteY15" fmla="*/ 2501 h 10000"/>
                  <a:gd name="connsiteX16" fmla="*/ 4169 w 8947"/>
                  <a:gd name="connsiteY16" fmla="*/ 2501 h 10000"/>
                  <a:gd name="connsiteX17" fmla="*/ 4252 w 8947"/>
                  <a:gd name="connsiteY17" fmla="*/ 2309 h 10000"/>
                  <a:gd name="connsiteX18" fmla="*/ 4778 w 8947"/>
                  <a:gd name="connsiteY18" fmla="*/ 2117 h 10000"/>
                  <a:gd name="connsiteX19" fmla="*/ 5036 w 8947"/>
                  <a:gd name="connsiteY19" fmla="*/ 1541 h 10000"/>
                  <a:gd name="connsiteX20" fmla="*/ 5738 w 8947"/>
                  <a:gd name="connsiteY20" fmla="*/ 2117 h 10000"/>
                  <a:gd name="connsiteX21" fmla="*/ 6347 w 8947"/>
                  <a:gd name="connsiteY21" fmla="*/ 2117 h 10000"/>
                  <a:gd name="connsiteX22" fmla="*/ 6605 w 8947"/>
                  <a:gd name="connsiteY22" fmla="*/ 3269 h 10000"/>
                  <a:gd name="connsiteX23" fmla="*/ 7131 w 8947"/>
                  <a:gd name="connsiteY23" fmla="*/ 3653 h 10000"/>
                  <a:gd name="connsiteX24" fmla="*/ 7296 w 8947"/>
                  <a:gd name="connsiteY24" fmla="*/ 4426 h 10000"/>
                  <a:gd name="connsiteX25" fmla="*/ 7647 w 8947"/>
                  <a:gd name="connsiteY25" fmla="*/ 5192 h 10000"/>
                  <a:gd name="connsiteX26" fmla="*/ 7822 w 8947"/>
                  <a:gd name="connsiteY26" fmla="*/ 5960 h 10000"/>
                  <a:gd name="connsiteX27" fmla="*/ 7038 w 8947"/>
                  <a:gd name="connsiteY27" fmla="*/ 6347 h 10000"/>
                  <a:gd name="connsiteX28" fmla="*/ 6780 w 8947"/>
                  <a:gd name="connsiteY28" fmla="*/ 6925 h 10000"/>
                  <a:gd name="connsiteX29" fmla="*/ 6956 w 8947"/>
                  <a:gd name="connsiteY29" fmla="*/ 7501 h 10000"/>
                  <a:gd name="connsiteX30" fmla="*/ 6780 w 8947"/>
                  <a:gd name="connsiteY30" fmla="*/ 9038 h 10000"/>
                  <a:gd name="connsiteX31" fmla="*/ 6605 w 8947"/>
                  <a:gd name="connsiteY31" fmla="*/ 9618 h 10000"/>
                  <a:gd name="connsiteX32" fmla="*/ 6956 w 8947"/>
                  <a:gd name="connsiteY32" fmla="*/ 10000 h 10000"/>
                  <a:gd name="connsiteX33" fmla="*/ 7472 w 8947"/>
                  <a:gd name="connsiteY33" fmla="*/ 9422 h 10000"/>
                  <a:gd name="connsiteX34" fmla="*/ 7905 w 8947"/>
                  <a:gd name="connsiteY34" fmla="*/ 9422 h 10000"/>
                  <a:gd name="connsiteX35" fmla="*/ 7905 w 8947"/>
                  <a:gd name="connsiteY35" fmla="*/ 8653 h 10000"/>
                  <a:gd name="connsiteX36" fmla="*/ 8338 w 8947"/>
                  <a:gd name="connsiteY36" fmla="*/ 6154 h 10000"/>
                  <a:gd name="connsiteX37" fmla="*/ 8607 w 8947"/>
                  <a:gd name="connsiteY37" fmla="*/ 5384 h 10000"/>
                  <a:gd name="connsiteX38" fmla="*/ 8947 w 8947"/>
                  <a:gd name="connsiteY38" fmla="*/ 4616 h 10000"/>
                  <a:gd name="connsiteX39" fmla="*/ 6752 w 8947"/>
                  <a:gd name="connsiteY39" fmla="*/ 3332 h 10000"/>
                  <a:gd name="connsiteX40" fmla="*/ 4850 w 8947"/>
                  <a:gd name="connsiteY40" fmla="*/ 1906 h 10000"/>
                  <a:gd name="connsiteX41" fmla="*/ 341 w 8947"/>
                  <a:gd name="connsiteY41" fmla="*/ 0 h 10000"/>
                  <a:gd name="connsiteX0" fmla="*/ 2363 w 10000"/>
                  <a:gd name="connsiteY0" fmla="*/ 0 h 9019"/>
                  <a:gd name="connsiteX1" fmla="*/ 577 w 10000"/>
                  <a:gd name="connsiteY1" fmla="*/ 754 h 9019"/>
                  <a:gd name="connsiteX2" fmla="*/ 184 w 10000"/>
                  <a:gd name="connsiteY2" fmla="*/ 944 h 9019"/>
                  <a:gd name="connsiteX3" fmla="*/ 93 w 10000"/>
                  <a:gd name="connsiteY3" fmla="*/ 1904 h 9019"/>
                  <a:gd name="connsiteX4" fmla="*/ 0 w 10000"/>
                  <a:gd name="connsiteY4" fmla="*/ 3061 h 9019"/>
                  <a:gd name="connsiteX5" fmla="*/ 184 w 10000"/>
                  <a:gd name="connsiteY5" fmla="*/ 2867 h 9019"/>
                  <a:gd name="connsiteX6" fmla="*/ 577 w 10000"/>
                  <a:gd name="connsiteY6" fmla="*/ 3445 h 9019"/>
                  <a:gd name="connsiteX7" fmla="*/ 865 w 10000"/>
                  <a:gd name="connsiteY7" fmla="*/ 4023 h 9019"/>
                  <a:gd name="connsiteX8" fmla="*/ 1257 w 10000"/>
                  <a:gd name="connsiteY8" fmla="*/ 3445 h 9019"/>
                  <a:gd name="connsiteX9" fmla="*/ 1650 w 10000"/>
                  <a:gd name="connsiteY9" fmla="*/ 3635 h 9019"/>
                  <a:gd name="connsiteX10" fmla="*/ 2042 w 10000"/>
                  <a:gd name="connsiteY10" fmla="*/ 3635 h 9019"/>
                  <a:gd name="connsiteX11" fmla="*/ 2619 w 10000"/>
                  <a:gd name="connsiteY11" fmla="*/ 3445 h 9019"/>
                  <a:gd name="connsiteX12" fmla="*/ 3010 w 10000"/>
                  <a:gd name="connsiteY12" fmla="*/ 3827 h 9019"/>
                  <a:gd name="connsiteX13" fmla="*/ 3298 w 10000"/>
                  <a:gd name="connsiteY13" fmla="*/ 3253 h 9019"/>
                  <a:gd name="connsiteX14" fmla="*/ 4176 w 10000"/>
                  <a:gd name="connsiteY14" fmla="*/ 2672 h 9019"/>
                  <a:gd name="connsiteX15" fmla="*/ 4568 w 10000"/>
                  <a:gd name="connsiteY15" fmla="*/ 1520 h 9019"/>
                  <a:gd name="connsiteX16" fmla="*/ 4660 w 10000"/>
                  <a:gd name="connsiteY16" fmla="*/ 1520 h 9019"/>
                  <a:gd name="connsiteX17" fmla="*/ 4752 w 10000"/>
                  <a:gd name="connsiteY17" fmla="*/ 1328 h 9019"/>
                  <a:gd name="connsiteX18" fmla="*/ 5340 w 10000"/>
                  <a:gd name="connsiteY18" fmla="*/ 1136 h 9019"/>
                  <a:gd name="connsiteX19" fmla="*/ 5629 w 10000"/>
                  <a:gd name="connsiteY19" fmla="*/ 560 h 9019"/>
                  <a:gd name="connsiteX20" fmla="*/ 6413 w 10000"/>
                  <a:gd name="connsiteY20" fmla="*/ 1136 h 9019"/>
                  <a:gd name="connsiteX21" fmla="*/ 7094 w 10000"/>
                  <a:gd name="connsiteY21" fmla="*/ 1136 h 9019"/>
                  <a:gd name="connsiteX22" fmla="*/ 7382 w 10000"/>
                  <a:gd name="connsiteY22" fmla="*/ 2288 h 9019"/>
                  <a:gd name="connsiteX23" fmla="*/ 7970 w 10000"/>
                  <a:gd name="connsiteY23" fmla="*/ 2672 h 9019"/>
                  <a:gd name="connsiteX24" fmla="*/ 8155 w 10000"/>
                  <a:gd name="connsiteY24" fmla="*/ 3445 h 9019"/>
                  <a:gd name="connsiteX25" fmla="*/ 8547 w 10000"/>
                  <a:gd name="connsiteY25" fmla="*/ 4211 h 9019"/>
                  <a:gd name="connsiteX26" fmla="*/ 8743 w 10000"/>
                  <a:gd name="connsiteY26" fmla="*/ 4979 h 9019"/>
                  <a:gd name="connsiteX27" fmla="*/ 7866 w 10000"/>
                  <a:gd name="connsiteY27" fmla="*/ 5366 h 9019"/>
                  <a:gd name="connsiteX28" fmla="*/ 7578 w 10000"/>
                  <a:gd name="connsiteY28" fmla="*/ 5944 h 9019"/>
                  <a:gd name="connsiteX29" fmla="*/ 7775 w 10000"/>
                  <a:gd name="connsiteY29" fmla="*/ 6520 h 9019"/>
                  <a:gd name="connsiteX30" fmla="*/ 7578 w 10000"/>
                  <a:gd name="connsiteY30" fmla="*/ 8057 h 9019"/>
                  <a:gd name="connsiteX31" fmla="*/ 7382 w 10000"/>
                  <a:gd name="connsiteY31" fmla="*/ 8637 h 9019"/>
                  <a:gd name="connsiteX32" fmla="*/ 7775 w 10000"/>
                  <a:gd name="connsiteY32" fmla="*/ 9019 h 9019"/>
                  <a:gd name="connsiteX33" fmla="*/ 8351 w 10000"/>
                  <a:gd name="connsiteY33" fmla="*/ 8441 h 9019"/>
                  <a:gd name="connsiteX34" fmla="*/ 8835 w 10000"/>
                  <a:gd name="connsiteY34" fmla="*/ 8441 h 9019"/>
                  <a:gd name="connsiteX35" fmla="*/ 8835 w 10000"/>
                  <a:gd name="connsiteY35" fmla="*/ 7672 h 9019"/>
                  <a:gd name="connsiteX36" fmla="*/ 9319 w 10000"/>
                  <a:gd name="connsiteY36" fmla="*/ 5173 h 9019"/>
                  <a:gd name="connsiteX37" fmla="*/ 9620 w 10000"/>
                  <a:gd name="connsiteY37" fmla="*/ 4403 h 9019"/>
                  <a:gd name="connsiteX38" fmla="*/ 10000 w 10000"/>
                  <a:gd name="connsiteY38" fmla="*/ 3635 h 9019"/>
                  <a:gd name="connsiteX39" fmla="*/ 7547 w 10000"/>
                  <a:gd name="connsiteY39" fmla="*/ 2351 h 9019"/>
                  <a:gd name="connsiteX40" fmla="*/ 5421 w 10000"/>
                  <a:gd name="connsiteY40" fmla="*/ 925 h 9019"/>
                  <a:gd name="connsiteX41" fmla="*/ 2363 w 10000"/>
                  <a:gd name="connsiteY41" fmla="*/ 0 h 9019"/>
                  <a:gd name="connsiteX0" fmla="*/ 2363 w 10000"/>
                  <a:gd name="connsiteY0" fmla="*/ 0 h 10000"/>
                  <a:gd name="connsiteX1" fmla="*/ 577 w 10000"/>
                  <a:gd name="connsiteY1" fmla="*/ 836 h 10000"/>
                  <a:gd name="connsiteX2" fmla="*/ 184 w 10000"/>
                  <a:gd name="connsiteY2" fmla="*/ 1047 h 10000"/>
                  <a:gd name="connsiteX3" fmla="*/ 93 w 10000"/>
                  <a:gd name="connsiteY3" fmla="*/ 2111 h 10000"/>
                  <a:gd name="connsiteX4" fmla="*/ 0 w 10000"/>
                  <a:gd name="connsiteY4" fmla="*/ 3394 h 10000"/>
                  <a:gd name="connsiteX5" fmla="*/ 184 w 10000"/>
                  <a:gd name="connsiteY5" fmla="*/ 3179 h 10000"/>
                  <a:gd name="connsiteX6" fmla="*/ 577 w 10000"/>
                  <a:gd name="connsiteY6" fmla="*/ 3820 h 10000"/>
                  <a:gd name="connsiteX7" fmla="*/ 865 w 10000"/>
                  <a:gd name="connsiteY7" fmla="*/ 4461 h 10000"/>
                  <a:gd name="connsiteX8" fmla="*/ 1257 w 10000"/>
                  <a:gd name="connsiteY8" fmla="*/ 3820 h 10000"/>
                  <a:gd name="connsiteX9" fmla="*/ 1650 w 10000"/>
                  <a:gd name="connsiteY9" fmla="*/ 4030 h 10000"/>
                  <a:gd name="connsiteX10" fmla="*/ 2042 w 10000"/>
                  <a:gd name="connsiteY10" fmla="*/ 4030 h 10000"/>
                  <a:gd name="connsiteX11" fmla="*/ 2619 w 10000"/>
                  <a:gd name="connsiteY11" fmla="*/ 3820 h 10000"/>
                  <a:gd name="connsiteX12" fmla="*/ 3010 w 10000"/>
                  <a:gd name="connsiteY12" fmla="*/ 4243 h 10000"/>
                  <a:gd name="connsiteX13" fmla="*/ 3298 w 10000"/>
                  <a:gd name="connsiteY13" fmla="*/ 3607 h 10000"/>
                  <a:gd name="connsiteX14" fmla="*/ 4176 w 10000"/>
                  <a:gd name="connsiteY14" fmla="*/ 2963 h 10000"/>
                  <a:gd name="connsiteX15" fmla="*/ 4568 w 10000"/>
                  <a:gd name="connsiteY15" fmla="*/ 1685 h 10000"/>
                  <a:gd name="connsiteX16" fmla="*/ 4660 w 10000"/>
                  <a:gd name="connsiteY16" fmla="*/ 1685 h 10000"/>
                  <a:gd name="connsiteX17" fmla="*/ 4752 w 10000"/>
                  <a:gd name="connsiteY17" fmla="*/ 1472 h 10000"/>
                  <a:gd name="connsiteX18" fmla="*/ 5340 w 10000"/>
                  <a:gd name="connsiteY18" fmla="*/ 1260 h 10000"/>
                  <a:gd name="connsiteX19" fmla="*/ 5629 w 10000"/>
                  <a:gd name="connsiteY19" fmla="*/ 621 h 10000"/>
                  <a:gd name="connsiteX20" fmla="*/ 6413 w 10000"/>
                  <a:gd name="connsiteY20" fmla="*/ 1260 h 10000"/>
                  <a:gd name="connsiteX21" fmla="*/ 7094 w 10000"/>
                  <a:gd name="connsiteY21" fmla="*/ 1260 h 10000"/>
                  <a:gd name="connsiteX22" fmla="*/ 7382 w 10000"/>
                  <a:gd name="connsiteY22" fmla="*/ 2537 h 10000"/>
                  <a:gd name="connsiteX23" fmla="*/ 7970 w 10000"/>
                  <a:gd name="connsiteY23" fmla="*/ 2963 h 10000"/>
                  <a:gd name="connsiteX24" fmla="*/ 8155 w 10000"/>
                  <a:gd name="connsiteY24" fmla="*/ 3820 h 10000"/>
                  <a:gd name="connsiteX25" fmla="*/ 8547 w 10000"/>
                  <a:gd name="connsiteY25" fmla="*/ 4669 h 10000"/>
                  <a:gd name="connsiteX26" fmla="*/ 8743 w 10000"/>
                  <a:gd name="connsiteY26" fmla="*/ 5521 h 10000"/>
                  <a:gd name="connsiteX27" fmla="*/ 7866 w 10000"/>
                  <a:gd name="connsiteY27" fmla="*/ 5950 h 10000"/>
                  <a:gd name="connsiteX28" fmla="*/ 7578 w 10000"/>
                  <a:gd name="connsiteY28" fmla="*/ 6591 h 10000"/>
                  <a:gd name="connsiteX29" fmla="*/ 7775 w 10000"/>
                  <a:gd name="connsiteY29" fmla="*/ 7229 h 10000"/>
                  <a:gd name="connsiteX30" fmla="*/ 7578 w 10000"/>
                  <a:gd name="connsiteY30" fmla="*/ 8933 h 10000"/>
                  <a:gd name="connsiteX31" fmla="*/ 7382 w 10000"/>
                  <a:gd name="connsiteY31" fmla="*/ 9576 h 10000"/>
                  <a:gd name="connsiteX32" fmla="*/ 7775 w 10000"/>
                  <a:gd name="connsiteY32" fmla="*/ 10000 h 10000"/>
                  <a:gd name="connsiteX33" fmla="*/ 8351 w 10000"/>
                  <a:gd name="connsiteY33" fmla="*/ 9359 h 10000"/>
                  <a:gd name="connsiteX34" fmla="*/ 8835 w 10000"/>
                  <a:gd name="connsiteY34" fmla="*/ 9359 h 10000"/>
                  <a:gd name="connsiteX35" fmla="*/ 8835 w 10000"/>
                  <a:gd name="connsiteY35" fmla="*/ 8506 h 10000"/>
                  <a:gd name="connsiteX36" fmla="*/ 9319 w 10000"/>
                  <a:gd name="connsiteY36" fmla="*/ 5736 h 10000"/>
                  <a:gd name="connsiteX37" fmla="*/ 9620 w 10000"/>
                  <a:gd name="connsiteY37" fmla="*/ 4882 h 10000"/>
                  <a:gd name="connsiteX38" fmla="*/ 10000 w 10000"/>
                  <a:gd name="connsiteY38" fmla="*/ 4030 h 10000"/>
                  <a:gd name="connsiteX39" fmla="*/ 7547 w 10000"/>
                  <a:gd name="connsiteY39" fmla="*/ 2607 h 10000"/>
                  <a:gd name="connsiteX40" fmla="*/ 5421 w 10000"/>
                  <a:gd name="connsiteY40" fmla="*/ 1026 h 10000"/>
                  <a:gd name="connsiteX41" fmla="*/ 4067 w 10000"/>
                  <a:gd name="connsiteY41" fmla="*/ 1224 h 10000"/>
                  <a:gd name="connsiteX42" fmla="*/ 2363 w 10000"/>
                  <a:gd name="connsiteY42" fmla="*/ 0 h 10000"/>
                  <a:gd name="connsiteX0" fmla="*/ 2363 w 10000"/>
                  <a:gd name="connsiteY0" fmla="*/ 12 h 10012"/>
                  <a:gd name="connsiteX1" fmla="*/ 2037 w 10000"/>
                  <a:gd name="connsiteY1" fmla="*/ 939 h 10012"/>
                  <a:gd name="connsiteX2" fmla="*/ 577 w 10000"/>
                  <a:gd name="connsiteY2" fmla="*/ 848 h 10012"/>
                  <a:gd name="connsiteX3" fmla="*/ 184 w 10000"/>
                  <a:gd name="connsiteY3" fmla="*/ 1059 h 10012"/>
                  <a:gd name="connsiteX4" fmla="*/ 93 w 10000"/>
                  <a:gd name="connsiteY4" fmla="*/ 2123 h 10012"/>
                  <a:gd name="connsiteX5" fmla="*/ 0 w 10000"/>
                  <a:gd name="connsiteY5" fmla="*/ 3406 h 10012"/>
                  <a:gd name="connsiteX6" fmla="*/ 184 w 10000"/>
                  <a:gd name="connsiteY6" fmla="*/ 3191 h 10012"/>
                  <a:gd name="connsiteX7" fmla="*/ 577 w 10000"/>
                  <a:gd name="connsiteY7" fmla="*/ 3832 h 10012"/>
                  <a:gd name="connsiteX8" fmla="*/ 865 w 10000"/>
                  <a:gd name="connsiteY8" fmla="*/ 4473 h 10012"/>
                  <a:gd name="connsiteX9" fmla="*/ 1257 w 10000"/>
                  <a:gd name="connsiteY9" fmla="*/ 3832 h 10012"/>
                  <a:gd name="connsiteX10" fmla="*/ 1650 w 10000"/>
                  <a:gd name="connsiteY10" fmla="*/ 4042 h 10012"/>
                  <a:gd name="connsiteX11" fmla="*/ 2042 w 10000"/>
                  <a:gd name="connsiteY11" fmla="*/ 4042 h 10012"/>
                  <a:gd name="connsiteX12" fmla="*/ 2619 w 10000"/>
                  <a:gd name="connsiteY12" fmla="*/ 3832 h 10012"/>
                  <a:gd name="connsiteX13" fmla="*/ 3010 w 10000"/>
                  <a:gd name="connsiteY13" fmla="*/ 4255 h 10012"/>
                  <a:gd name="connsiteX14" fmla="*/ 3298 w 10000"/>
                  <a:gd name="connsiteY14" fmla="*/ 3619 h 10012"/>
                  <a:gd name="connsiteX15" fmla="*/ 4176 w 10000"/>
                  <a:gd name="connsiteY15" fmla="*/ 2975 h 10012"/>
                  <a:gd name="connsiteX16" fmla="*/ 4568 w 10000"/>
                  <a:gd name="connsiteY16" fmla="*/ 1697 h 10012"/>
                  <a:gd name="connsiteX17" fmla="*/ 4660 w 10000"/>
                  <a:gd name="connsiteY17" fmla="*/ 1697 h 10012"/>
                  <a:gd name="connsiteX18" fmla="*/ 4752 w 10000"/>
                  <a:gd name="connsiteY18" fmla="*/ 1484 h 10012"/>
                  <a:gd name="connsiteX19" fmla="*/ 5340 w 10000"/>
                  <a:gd name="connsiteY19" fmla="*/ 1272 h 10012"/>
                  <a:gd name="connsiteX20" fmla="*/ 5629 w 10000"/>
                  <a:gd name="connsiteY20" fmla="*/ 633 h 10012"/>
                  <a:gd name="connsiteX21" fmla="*/ 6413 w 10000"/>
                  <a:gd name="connsiteY21" fmla="*/ 1272 h 10012"/>
                  <a:gd name="connsiteX22" fmla="*/ 7094 w 10000"/>
                  <a:gd name="connsiteY22" fmla="*/ 1272 h 10012"/>
                  <a:gd name="connsiteX23" fmla="*/ 7382 w 10000"/>
                  <a:gd name="connsiteY23" fmla="*/ 2549 h 10012"/>
                  <a:gd name="connsiteX24" fmla="*/ 7970 w 10000"/>
                  <a:gd name="connsiteY24" fmla="*/ 2975 h 10012"/>
                  <a:gd name="connsiteX25" fmla="*/ 8155 w 10000"/>
                  <a:gd name="connsiteY25" fmla="*/ 3832 h 10012"/>
                  <a:gd name="connsiteX26" fmla="*/ 8547 w 10000"/>
                  <a:gd name="connsiteY26" fmla="*/ 4681 h 10012"/>
                  <a:gd name="connsiteX27" fmla="*/ 8743 w 10000"/>
                  <a:gd name="connsiteY27" fmla="*/ 5533 h 10012"/>
                  <a:gd name="connsiteX28" fmla="*/ 7866 w 10000"/>
                  <a:gd name="connsiteY28" fmla="*/ 5962 h 10012"/>
                  <a:gd name="connsiteX29" fmla="*/ 7578 w 10000"/>
                  <a:gd name="connsiteY29" fmla="*/ 6603 h 10012"/>
                  <a:gd name="connsiteX30" fmla="*/ 7775 w 10000"/>
                  <a:gd name="connsiteY30" fmla="*/ 7241 h 10012"/>
                  <a:gd name="connsiteX31" fmla="*/ 7578 w 10000"/>
                  <a:gd name="connsiteY31" fmla="*/ 8945 h 10012"/>
                  <a:gd name="connsiteX32" fmla="*/ 7382 w 10000"/>
                  <a:gd name="connsiteY32" fmla="*/ 9588 h 10012"/>
                  <a:gd name="connsiteX33" fmla="*/ 7775 w 10000"/>
                  <a:gd name="connsiteY33" fmla="*/ 10012 h 10012"/>
                  <a:gd name="connsiteX34" fmla="*/ 8351 w 10000"/>
                  <a:gd name="connsiteY34" fmla="*/ 9371 h 10012"/>
                  <a:gd name="connsiteX35" fmla="*/ 8835 w 10000"/>
                  <a:gd name="connsiteY35" fmla="*/ 9371 h 10012"/>
                  <a:gd name="connsiteX36" fmla="*/ 8835 w 10000"/>
                  <a:gd name="connsiteY36" fmla="*/ 8518 h 10012"/>
                  <a:gd name="connsiteX37" fmla="*/ 9319 w 10000"/>
                  <a:gd name="connsiteY37" fmla="*/ 5748 h 10012"/>
                  <a:gd name="connsiteX38" fmla="*/ 9620 w 10000"/>
                  <a:gd name="connsiteY38" fmla="*/ 4894 h 10012"/>
                  <a:gd name="connsiteX39" fmla="*/ 10000 w 10000"/>
                  <a:gd name="connsiteY39" fmla="*/ 4042 h 10012"/>
                  <a:gd name="connsiteX40" fmla="*/ 7547 w 10000"/>
                  <a:gd name="connsiteY40" fmla="*/ 2619 h 10012"/>
                  <a:gd name="connsiteX41" fmla="*/ 5421 w 10000"/>
                  <a:gd name="connsiteY41" fmla="*/ 1038 h 10012"/>
                  <a:gd name="connsiteX42" fmla="*/ 4067 w 10000"/>
                  <a:gd name="connsiteY42" fmla="*/ 1236 h 10012"/>
                  <a:gd name="connsiteX43" fmla="*/ 2363 w 10000"/>
                  <a:gd name="connsiteY43" fmla="*/ 12 h 10012"/>
                  <a:gd name="connsiteX0" fmla="*/ 2363 w 10000"/>
                  <a:gd name="connsiteY0" fmla="*/ 12 h 10012"/>
                  <a:gd name="connsiteX1" fmla="*/ 2037 w 10000"/>
                  <a:gd name="connsiteY1" fmla="*/ 939 h 10012"/>
                  <a:gd name="connsiteX2" fmla="*/ 577 w 10000"/>
                  <a:gd name="connsiteY2" fmla="*/ 848 h 10012"/>
                  <a:gd name="connsiteX3" fmla="*/ 184 w 10000"/>
                  <a:gd name="connsiteY3" fmla="*/ 1059 h 10012"/>
                  <a:gd name="connsiteX4" fmla="*/ 93 w 10000"/>
                  <a:gd name="connsiteY4" fmla="*/ 2123 h 10012"/>
                  <a:gd name="connsiteX5" fmla="*/ 0 w 10000"/>
                  <a:gd name="connsiteY5" fmla="*/ 3406 h 10012"/>
                  <a:gd name="connsiteX6" fmla="*/ 184 w 10000"/>
                  <a:gd name="connsiteY6" fmla="*/ 3191 h 10012"/>
                  <a:gd name="connsiteX7" fmla="*/ 577 w 10000"/>
                  <a:gd name="connsiteY7" fmla="*/ 3832 h 10012"/>
                  <a:gd name="connsiteX8" fmla="*/ 865 w 10000"/>
                  <a:gd name="connsiteY8" fmla="*/ 4473 h 10012"/>
                  <a:gd name="connsiteX9" fmla="*/ 1257 w 10000"/>
                  <a:gd name="connsiteY9" fmla="*/ 3832 h 10012"/>
                  <a:gd name="connsiteX10" fmla="*/ 1650 w 10000"/>
                  <a:gd name="connsiteY10" fmla="*/ 4042 h 10012"/>
                  <a:gd name="connsiteX11" fmla="*/ 2042 w 10000"/>
                  <a:gd name="connsiteY11" fmla="*/ 4042 h 10012"/>
                  <a:gd name="connsiteX12" fmla="*/ 2619 w 10000"/>
                  <a:gd name="connsiteY12" fmla="*/ 3832 h 10012"/>
                  <a:gd name="connsiteX13" fmla="*/ 3010 w 10000"/>
                  <a:gd name="connsiteY13" fmla="*/ 4255 h 10012"/>
                  <a:gd name="connsiteX14" fmla="*/ 3298 w 10000"/>
                  <a:gd name="connsiteY14" fmla="*/ 3619 h 10012"/>
                  <a:gd name="connsiteX15" fmla="*/ 4176 w 10000"/>
                  <a:gd name="connsiteY15" fmla="*/ 2975 h 10012"/>
                  <a:gd name="connsiteX16" fmla="*/ 4568 w 10000"/>
                  <a:gd name="connsiteY16" fmla="*/ 1697 h 10012"/>
                  <a:gd name="connsiteX17" fmla="*/ 4660 w 10000"/>
                  <a:gd name="connsiteY17" fmla="*/ 1697 h 10012"/>
                  <a:gd name="connsiteX18" fmla="*/ 4752 w 10000"/>
                  <a:gd name="connsiteY18" fmla="*/ 1484 h 10012"/>
                  <a:gd name="connsiteX19" fmla="*/ 5340 w 10000"/>
                  <a:gd name="connsiteY19" fmla="*/ 1272 h 10012"/>
                  <a:gd name="connsiteX20" fmla="*/ 6413 w 10000"/>
                  <a:gd name="connsiteY20" fmla="*/ 1272 h 10012"/>
                  <a:gd name="connsiteX21" fmla="*/ 7094 w 10000"/>
                  <a:gd name="connsiteY21" fmla="*/ 1272 h 10012"/>
                  <a:gd name="connsiteX22" fmla="*/ 7382 w 10000"/>
                  <a:gd name="connsiteY22" fmla="*/ 2549 h 10012"/>
                  <a:gd name="connsiteX23" fmla="*/ 7970 w 10000"/>
                  <a:gd name="connsiteY23" fmla="*/ 2975 h 10012"/>
                  <a:gd name="connsiteX24" fmla="*/ 8155 w 10000"/>
                  <a:gd name="connsiteY24" fmla="*/ 3832 h 10012"/>
                  <a:gd name="connsiteX25" fmla="*/ 8547 w 10000"/>
                  <a:gd name="connsiteY25" fmla="*/ 4681 h 10012"/>
                  <a:gd name="connsiteX26" fmla="*/ 8743 w 10000"/>
                  <a:gd name="connsiteY26" fmla="*/ 5533 h 10012"/>
                  <a:gd name="connsiteX27" fmla="*/ 7866 w 10000"/>
                  <a:gd name="connsiteY27" fmla="*/ 5962 h 10012"/>
                  <a:gd name="connsiteX28" fmla="*/ 7578 w 10000"/>
                  <a:gd name="connsiteY28" fmla="*/ 6603 h 10012"/>
                  <a:gd name="connsiteX29" fmla="*/ 7775 w 10000"/>
                  <a:gd name="connsiteY29" fmla="*/ 7241 h 10012"/>
                  <a:gd name="connsiteX30" fmla="*/ 7578 w 10000"/>
                  <a:gd name="connsiteY30" fmla="*/ 8945 h 10012"/>
                  <a:gd name="connsiteX31" fmla="*/ 7382 w 10000"/>
                  <a:gd name="connsiteY31" fmla="*/ 9588 h 10012"/>
                  <a:gd name="connsiteX32" fmla="*/ 7775 w 10000"/>
                  <a:gd name="connsiteY32" fmla="*/ 10012 h 10012"/>
                  <a:gd name="connsiteX33" fmla="*/ 8351 w 10000"/>
                  <a:gd name="connsiteY33" fmla="*/ 9371 h 10012"/>
                  <a:gd name="connsiteX34" fmla="*/ 8835 w 10000"/>
                  <a:gd name="connsiteY34" fmla="*/ 9371 h 10012"/>
                  <a:gd name="connsiteX35" fmla="*/ 8835 w 10000"/>
                  <a:gd name="connsiteY35" fmla="*/ 8518 h 10012"/>
                  <a:gd name="connsiteX36" fmla="*/ 9319 w 10000"/>
                  <a:gd name="connsiteY36" fmla="*/ 5748 h 10012"/>
                  <a:gd name="connsiteX37" fmla="*/ 9620 w 10000"/>
                  <a:gd name="connsiteY37" fmla="*/ 4894 h 10012"/>
                  <a:gd name="connsiteX38" fmla="*/ 10000 w 10000"/>
                  <a:gd name="connsiteY38" fmla="*/ 4042 h 10012"/>
                  <a:gd name="connsiteX39" fmla="*/ 7547 w 10000"/>
                  <a:gd name="connsiteY39" fmla="*/ 2619 h 10012"/>
                  <a:gd name="connsiteX40" fmla="*/ 5421 w 10000"/>
                  <a:gd name="connsiteY40" fmla="*/ 1038 h 10012"/>
                  <a:gd name="connsiteX41" fmla="*/ 4067 w 10000"/>
                  <a:gd name="connsiteY41" fmla="*/ 1236 h 10012"/>
                  <a:gd name="connsiteX42" fmla="*/ 2363 w 10000"/>
                  <a:gd name="connsiteY42" fmla="*/ 12 h 10012"/>
                  <a:gd name="connsiteX0" fmla="*/ 2363 w 10000"/>
                  <a:gd name="connsiteY0" fmla="*/ 12 h 10012"/>
                  <a:gd name="connsiteX1" fmla="*/ 2037 w 10000"/>
                  <a:gd name="connsiteY1" fmla="*/ 939 h 10012"/>
                  <a:gd name="connsiteX2" fmla="*/ 577 w 10000"/>
                  <a:gd name="connsiteY2" fmla="*/ 848 h 10012"/>
                  <a:gd name="connsiteX3" fmla="*/ 184 w 10000"/>
                  <a:gd name="connsiteY3" fmla="*/ 1059 h 10012"/>
                  <a:gd name="connsiteX4" fmla="*/ 93 w 10000"/>
                  <a:gd name="connsiteY4" fmla="*/ 2123 h 10012"/>
                  <a:gd name="connsiteX5" fmla="*/ 0 w 10000"/>
                  <a:gd name="connsiteY5" fmla="*/ 3406 h 10012"/>
                  <a:gd name="connsiteX6" fmla="*/ 184 w 10000"/>
                  <a:gd name="connsiteY6" fmla="*/ 3191 h 10012"/>
                  <a:gd name="connsiteX7" fmla="*/ 577 w 10000"/>
                  <a:gd name="connsiteY7" fmla="*/ 3832 h 10012"/>
                  <a:gd name="connsiteX8" fmla="*/ 865 w 10000"/>
                  <a:gd name="connsiteY8" fmla="*/ 4473 h 10012"/>
                  <a:gd name="connsiteX9" fmla="*/ 1257 w 10000"/>
                  <a:gd name="connsiteY9" fmla="*/ 3832 h 10012"/>
                  <a:gd name="connsiteX10" fmla="*/ 1650 w 10000"/>
                  <a:gd name="connsiteY10" fmla="*/ 4042 h 10012"/>
                  <a:gd name="connsiteX11" fmla="*/ 2042 w 10000"/>
                  <a:gd name="connsiteY11" fmla="*/ 4042 h 10012"/>
                  <a:gd name="connsiteX12" fmla="*/ 2619 w 10000"/>
                  <a:gd name="connsiteY12" fmla="*/ 3832 h 10012"/>
                  <a:gd name="connsiteX13" fmla="*/ 3010 w 10000"/>
                  <a:gd name="connsiteY13" fmla="*/ 4255 h 10012"/>
                  <a:gd name="connsiteX14" fmla="*/ 3298 w 10000"/>
                  <a:gd name="connsiteY14" fmla="*/ 3619 h 10012"/>
                  <a:gd name="connsiteX15" fmla="*/ 4176 w 10000"/>
                  <a:gd name="connsiteY15" fmla="*/ 2975 h 10012"/>
                  <a:gd name="connsiteX16" fmla="*/ 4568 w 10000"/>
                  <a:gd name="connsiteY16" fmla="*/ 1697 h 10012"/>
                  <a:gd name="connsiteX17" fmla="*/ 4660 w 10000"/>
                  <a:gd name="connsiteY17" fmla="*/ 1697 h 10012"/>
                  <a:gd name="connsiteX18" fmla="*/ 4752 w 10000"/>
                  <a:gd name="connsiteY18" fmla="*/ 1484 h 10012"/>
                  <a:gd name="connsiteX19" fmla="*/ 5340 w 10000"/>
                  <a:gd name="connsiteY19" fmla="*/ 1272 h 10012"/>
                  <a:gd name="connsiteX20" fmla="*/ 7094 w 10000"/>
                  <a:gd name="connsiteY20" fmla="*/ 1272 h 10012"/>
                  <a:gd name="connsiteX21" fmla="*/ 7382 w 10000"/>
                  <a:gd name="connsiteY21" fmla="*/ 2549 h 10012"/>
                  <a:gd name="connsiteX22" fmla="*/ 7970 w 10000"/>
                  <a:gd name="connsiteY22" fmla="*/ 2975 h 10012"/>
                  <a:gd name="connsiteX23" fmla="*/ 8155 w 10000"/>
                  <a:gd name="connsiteY23" fmla="*/ 3832 h 10012"/>
                  <a:gd name="connsiteX24" fmla="*/ 8547 w 10000"/>
                  <a:gd name="connsiteY24" fmla="*/ 4681 h 10012"/>
                  <a:gd name="connsiteX25" fmla="*/ 8743 w 10000"/>
                  <a:gd name="connsiteY25" fmla="*/ 5533 h 10012"/>
                  <a:gd name="connsiteX26" fmla="*/ 7866 w 10000"/>
                  <a:gd name="connsiteY26" fmla="*/ 5962 h 10012"/>
                  <a:gd name="connsiteX27" fmla="*/ 7578 w 10000"/>
                  <a:gd name="connsiteY27" fmla="*/ 6603 h 10012"/>
                  <a:gd name="connsiteX28" fmla="*/ 7775 w 10000"/>
                  <a:gd name="connsiteY28" fmla="*/ 7241 h 10012"/>
                  <a:gd name="connsiteX29" fmla="*/ 7578 w 10000"/>
                  <a:gd name="connsiteY29" fmla="*/ 8945 h 10012"/>
                  <a:gd name="connsiteX30" fmla="*/ 7382 w 10000"/>
                  <a:gd name="connsiteY30" fmla="*/ 9588 h 10012"/>
                  <a:gd name="connsiteX31" fmla="*/ 7775 w 10000"/>
                  <a:gd name="connsiteY31" fmla="*/ 10012 h 10012"/>
                  <a:gd name="connsiteX32" fmla="*/ 8351 w 10000"/>
                  <a:gd name="connsiteY32" fmla="*/ 9371 h 10012"/>
                  <a:gd name="connsiteX33" fmla="*/ 8835 w 10000"/>
                  <a:gd name="connsiteY33" fmla="*/ 9371 h 10012"/>
                  <a:gd name="connsiteX34" fmla="*/ 8835 w 10000"/>
                  <a:gd name="connsiteY34" fmla="*/ 8518 h 10012"/>
                  <a:gd name="connsiteX35" fmla="*/ 9319 w 10000"/>
                  <a:gd name="connsiteY35" fmla="*/ 5748 h 10012"/>
                  <a:gd name="connsiteX36" fmla="*/ 9620 w 10000"/>
                  <a:gd name="connsiteY36" fmla="*/ 4894 h 10012"/>
                  <a:gd name="connsiteX37" fmla="*/ 10000 w 10000"/>
                  <a:gd name="connsiteY37" fmla="*/ 4042 h 10012"/>
                  <a:gd name="connsiteX38" fmla="*/ 7547 w 10000"/>
                  <a:gd name="connsiteY38" fmla="*/ 2619 h 10012"/>
                  <a:gd name="connsiteX39" fmla="*/ 5421 w 10000"/>
                  <a:gd name="connsiteY39" fmla="*/ 1038 h 10012"/>
                  <a:gd name="connsiteX40" fmla="*/ 4067 w 10000"/>
                  <a:gd name="connsiteY40" fmla="*/ 1236 h 10012"/>
                  <a:gd name="connsiteX41" fmla="*/ 2363 w 10000"/>
                  <a:gd name="connsiteY41" fmla="*/ 12 h 10012"/>
                  <a:gd name="connsiteX0" fmla="*/ 2363 w 10000"/>
                  <a:gd name="connsiteY0" fmla="*/ 12 h 10012"/>
                  <a:gd name="connsiteX1" fmla="*/ 2037 w 10000"/>
                  <a:gd name="connsiteY1" fmla="*/ 939 h 10012"/>
                  <a:gd name="connsiteX2" fmla="*/ 577 w 10000"/>
                  <a:gd name="connsiteY2" fmla="*/ 848 h 10012"/>
                  <a:gd name="connsiteX3" fmla="*/ 184 w 10000"/>
                  <a:gd name="connsiteY3" fmla="*/ 1059 h 10012"/>
                  <a:gd name="connsiteX4" fmla="*/ 93 w 10000"/>
                  <a:gd name="connsiteY4" fmla="*/ 2123 h 10012"/>
                  <a:gd name="connsiteX5" fmla="*/ 0 w 10000"/>
                  <a:gd name="connsiteY5" fmla="*/ 3406 h 10012"/>
                  <a:gd name="connsiteX6" fmla="*/ 184 w 10000"/>
                  <a:gd name="connsiteY6" fmla="*/ 3191 h 10012"/>
                  <a:gd name="connsiteX7" fmla="*/ 577 w 10000"/>
                  <a:gd name="connsiteY7" fmla="*/ 3832 h 10012"/>
                  <a:gd name="connsiteX8" fmla="*/ 865 w 10000"/>
                  <a:gd name="connsiteY8" fmla="*/ 4473 h 10012"/>
                  <a:gd name="connsiteX9" fmla="*/ 1257 w 10000"/>
                  <a:gd name="connsiteY9" fmla="*/ 3832 h 10012"/>
                  <a:gd name="connsiteX10" fmla="*/ 1650 w 10000"/>
                  <a:gd name="connsiteY10" fmla="*/ 4042 h 10012"/>
                  <a:gd name="connsiteX11" fmla="*/ 2042 w 10000"/>
                  <a:gd name="connsiteY11" fmla="*/ 4042 h 10012"/>
                  <a:gd name="connsiteX12" fmla="*/ 2619 w 10000"/>
                  <a:gd name="connsiteY12" fmla="*/ 3832 h 10012"/>
                  <a:gd name="connsiteX13" fmla="*/ 3010 w 10000"/>
                  <a:gd name="connsiteY13" fmla="*/ 4255 h 10012"/>
                  <a:gd name="connsiteX14" fmla="*/ 3298 w 10000"/>
                  <a:gd name="connsiteY14" fmla="*/ 3619 h 10012"/>
                  <a:gd name="connsiteX15" fmla="*/ 4176 w 10000"/>
                  <a:gd name="connsiteY15" fmla="*/ 2975 h 10012"/>
                  <a:gd name="connsiteX16" fmla="*/ 4568 w 10000"/>
                  <a:gd name="connsiteY16" fmla="*/ 1697 h 10012"/>
                  <a:gd name="connsiteX17" fmla="*/ 4660 w 10000"/>
                  <a:gd name="connsiteY17" fmla="*/ 1697 h 10012"/>
                  <a:gd name="connsiteX18" fmla="*/ 4752 w 10000"/>
                  <a:gd name="connsiteY18" fmla="*/ 1484 h 10012"/>
                  <a:gd name="connsiteX19" fmla="*/ 5340 w 10000"/>
                  <a:gd name="connsiteY19" fmla="*/ 1272 h 10012"/>
                  <a:gd name="connsiteX20" fmla="*/ 7382 w 10000"/>
                  <a:gd name="connsiteY20" fmla="*/ 2549 h 10012"/>
                  <a:gd name="connsiteX21" fmla="*/ 7970 w 10000"/>
                  <a:gd name="connsiteY21" fmla="*/ 2975 h 10012"/>
                  <a:gd name="connsiteX22" fmla="*/ 8155 w 10000"/>
                  <a:gd name="connsiteY22" fmla="*/ 3832 h 10012"/>
                  <a:gd name="connsiteX23" fmla="*/ 8547 w 10000"/>
                  <a:gd name="connsiteY23" fmla="*/ 4681 h 10012"/>
                  <a:gd name="connsiteX24" fmla="*/ 8743 w 10000"/>
                  <a:gd name="connsiteY24" fmla="*/ 5533 h 10012"/>
                  <a:gd name="connsiteX25" fmla="*/ 7866 w 10000"/>
                  <a:gd name="connsiteY25" fmla="*/ 5962 h 10012"/>
                  <a:gd name="connsiteX26" fmla="*/ 7578 w 10000"/>
                  <a:gd name="connsiteY26" fmla="*/ 6603 h 10012"/>
                  <a:gd name="connsiteX27" fmla="*/ 7775 w 10000"/>
                  <a:gd name="connsiteY27" fmla="*/ 7241 h 10012"/>
                  <a:gd name="connsiteX28" fmla="*/ 7578 w 10000"/>
                  <a:gd name="connsiteY28" fmla="*/ 8945 h 10012"/>
                  <a:gd name="connsiteX29" fmla="*/ 7382 w 10000"/>
                  <a:gd name="connsiteY29" fmla="*/ 9588 h 10012"/>
                  <a:gd name="connsiteX30" fmla="*/ 7775 w 10000"/>
                  <a:gd name="connsiteY30" fmla="*/ 10012 h 10012"/>
                  <a:gd name="connsiteX31" fmla="*/ 8351 w 10000"/>
                  <a:gd name="connsiteY31" fmla="*/ 9371 h 10012"/>
                  <a:gd name="connsiteX32" fmla="*/ 8835 w 10000"/>
                  <a:gd name="connsiteY32" fmla="*/ 9371 h 10012"/>
                  <a:gd name="connsiteX33" fmla="*/ 8835 w 10000"/>
                  <a:gd name="connsiteY33" fmla="*/ 8518 h 10012"/>
                  <a:gd name="connsiteX34" fmla="*/ 9319 w 10000"/>
                  <a:gd name="connsiteY34" fmla="*/ 5748 h 10012"/>
                  <a:gd name="connsiteX35" fmla="*/ 9620 w 10000"/>
                  <a:gd name="connsiteY35" fmla="*/ 4894 h 10012"/>
                  <a:gd name="connsiteX36" fmla="*/ 10000 w 10000"/>
                  <a:gd name="connsiteY36" fmla="*/ 4042 h 10012"/>
                  <a:gd name="connsiteX37" fmla="*/ 7547 w 10000"/>
                  <a:gd name="connsiteY37" fmla="*/ 2619 h 10012"/>
                  <a:gd name="connsiteX38" fmla="*/ 5421 w 10000"/>
                  <a:gd name="connsiteY38" fmla="*/ 1038 h 10012"/>
                  <a:gd name="connsiteX39" fmla="*/ 4067 w 10000"/>
                  <a:gd name="connsiteY39" fmla="*/ 1236 h 10012"/>
                  <a:gd name="connsiteX40" fmla="*/ 2363 w 10000"/>
                  <a:gd name="connsiteY40" fmla="*/ 12 h 1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000" h="10012">
                    <a:moveTo>
                      <a:pt x="2363" y="12"/>
                    </a:moveTo>
                    <a:cubicBezTo>
                      <a:pt x="1936" y="-120"/>
                      <a:pt x="2335" y="800"/>
                      <a:pt x="2037" y="939"/>
                    </a:cubicBezTo>
                    <a:cubicBezTo>
                      <a:pt x="1739" y="1078"/>
                      <a:pt x="797" y="746"/>
                      <a:pt x="577" y="848"/>
                    </a:cubicBezTo>
                    <a:lnTo>
                      <a:pt x="184" y="1059"/>
                    </a:lnTo>
                    <a:cubicBezTo>
                      <a:pt x="154" y="1415"/>
                      <a:pt x="123" y="1769"/>
                      <a:pt x="93" y="2123"/>
                    </a:cubicBezTo>
                    <a:cubicBezTo>
                      <a:pt x="61" y="2549"/>
                      <a:pt x="31" y="2975"/>
                      <a:pt x="0" y="3406"/>
                    </a:cubicBezTo>
                    <a:cubicBezTo>
                      <a:pt x="61" y="3334"/>
                      <a:pt x="123" y="3263"/>
                      <a:pt x="184" y="3191"/>
                    </a:cubicBezTo>
                    <a:lnTo>
                      <a:pt x="577" y="3832"/>
                    </a:lnTo>
                    <a:lnTo>
                      <a:pt x="865" y="4473"/>
                    </a:lnTo>
                    <a:lnTo>
                      <a:pt x="1257" y="3832"/>
                    </a:lnTo>
                    <a:lnTo>
                      <a:pt x="1650" y="4042"/>
                    </a:lnTo>
                    <a:lnTo>
                      <a:pt x="2042" y="4042"/>
                    </a:lnTo>
                    <a:lnTo>
                      <a:pt x="2619" y="3832"/>
                    </a:lnTo>
                    <a:lnTo>
                      <a:pt x="3010" y="4255"/>
                    </a:lnTo>
                    <a:lnTo>
                      <a:pt x="3298" y="3619"/>
                    </a:lnTo>
                    <a:lnTo>
                      <a:pt x="4176" y="2975"/>
                    </a:lnTo>
                    <a:lnTo>
                      <a:pt x="4568" y="1697"/>
                    </a:lnTo>
                    <a:lnTo>
                      <a:pt x="4660" y="1697"/>
                    </a:lnTo>
                    <a:cubicBezTo>
                      <a:pt x="4691" y="1627"/>
                      <a:pt x="4721" y="1557"/>
                      <a:pt x="4752" y="1484"/>
                    </a:cubicBezTo>
                    <a:lnTo>
                      <a:pt x="5340" y="1272"/>
                    </a:lnTo>
                    <a:lnTo>
                      <a:pt x="7382" y="2549"/>
                    </a:lnTo>
                    <a:lnTo>
                      <a:pt x="7970" y="2975"/>
                    </a:lnTo>
                    <a:cubicBezTo>
                      <a:pt x="8032" y="3261"/>
                      <a:pt x="8093" y="3546"/>
                      <a:pt x="8155" y="3832"/>
                    </a:cubicBezTo>
                    <a:lnTo>
                      <a:pt x="8547" y="4681"/>
                    </a:lnTo>
                    <a:cubicBezTo>
                      <a:pt x="8612" y="4967"/>
                      <a:pt x="8678" y="5250"/>
                      <a:pt x="8743" y="5533"/>
                    </a:cubicBezTo>
                    <a:lnTo>
                      <a:pt x="7866" y="5962"/>
                    </a:lnTo>
                    <a:lnTo>
                      <a:pt x="7578" y="6603"/>
                    </a:lnTo>
                    <a:cubicBezTo>
                      <a:pt x="7644" y="6813"/>
                      <a:pt x="7709" y="7028"/>
                      <a:pt x="7775" y="7241"/>
                    </a:cubicBezTo>
                    <a:cubicBezTo>
                      <a:pt x="7709" y="7808"/>
                      <a:pt x="7644" y="8377"/>
                      <a:pt x="7578" y="8945"/>
                    </a:cubicBezTo>
                    <a:cubicBezTo>
                      <a:pt x="7513" y="9160"/>
                      <a:pt x="7447" y="9373"/>
                      <a:pt x="7382" y="9588"/>
                    </a:cubicBezTo>
                    <a:lnTo>
                      <a:pt x="7775" y="10012"/>
                    </a:lnTo>
                    <a:lnTo>
                      <a:pt x="8351" y="9371"/>
                    </a:lnTo>
                    <a:lnTo>
                      <a:pt x="8835" y="9371"/>
                    </a:lnTo>
                    <a:lnTo>
                      <a:pt x="8835" y="8518"/>
                    </a:lnTo>
                    <a:lnTo>
                      <a:pt x="9319" y="5748"/>
                    </a:lnTo>
                    <a:cubicBezTo>
                      <a:pt x="9419" y="5463"/>
                      <a:pt x="9520" y="5179"/>
                      <a:pt x="9620" y="4894"/>
                    </a:cubicBezTo>
                    <a:lnTo>
                      <a:pt x="10000" y="4042"/>
                    </a:lnTo>
                    <a:lnTo>
                      <a:pt x="7547" y="2619"/>
                    </a:lnTo>
                    <a:lnTo>
                      <a:pt x="5421" y="1038"/>
                    </a:lnTo>
                    <a:cubicBezTo>
                      <a:pt x="5002" y="972"/>
                      <a:pt x="4486" y="1302"/>
                      <a:pt x="4067" y="1236"/>
                    </a:cubicBezTo>
                    <a:lnTo>
                      <a:pt x="2363" y="12"/>
                    </a:lnTo>
                    <a:close/>
                  </a:path>
                </a:pathLst>
              </a:custGeom>
              <a:solidFill>
                <a:srgbClr val="70AD47"/>
              </a:solidFill>
              <a:ln w="12700">
                <a:noFill/>
                <a:prstDash val="solid"/>
                <a:round/>
                <a:headEnd/>
                <a:tailEnd/>
              </a:ln>
              <a:extLst/>
            </p:spPr>
            <p:txBody>
              <a:bodyPr/>
              <a:lstStyle/>
              <a:p>
                <a:pPr>
                  <a:defRPr/>
                </a:pPr>
                <a:endParaRPr lang="en-GB" sz="2400" b="1" kern="0" dirty="0">
                  <a:solidFill>
                    <a:srgbClr val="000000"/>
                  </a:solidFill>
                  <a:latin typeface="Calibri" panose="020F0502020204030204"/>
                </a:endParaRPr>
              </a:p>
            </p:txBody>
          </p:sp>
        </p:grpSp>
        <p:sp>
          <p:nvSpPr>
            <p:cNvPr id="308" name="Rettangolo 307"/>
            <p:cNvSpPr/>
            <p:nvPr/>
          </p:nvSpPr>
          <p:spPr>
            <a:xfrm>
              <a:off x="7725453" y="898975"/>
              <a:ext cx="1289343" cy="424535"/>
            </a:xfrm>
            <a:prstGeom prst="rect">
              <a:avLst/>
            </a:prstGeom>
            <a:noFill/>
            <a:ln w="12700" cap="flat" cmpd="sng" algn="ctr">
              <a:noFill/>
              <a:prstDash val="solid"/>
              <a:miter lim="800000"/>
            </a:ln>
            <a:effectLst/>
          </p:spPr>
          <p:txBody>
            <a:bodyPr rtlCol="0" anchor="ctr"/>
            <a:lstStyle/>
            <a:p>
              <a:pPr algn="ctr">
                <a:defRPr/>
              </a:pPr>
              <a:r>
                <a:rPr lang="en-US" kern="0" dirty="0">
                  <a:solidFill>
                    <a:prstClr val="white"/>
                  </a:solidFill>
                  <a:latin typeface="Calibri" panose="020F0502020204030204"/>
                </a:rPr>
                <a:t>EUSDR</a:t>
              </a:r>
            </a:p>
          </p:txBody>
        </p:sp>
      </p:grpSp>
      <p:grpSp>
        <p:nvGrpSpPr>
          <p:cNvPr id="340" name="Gruppo 339"/>
          <p:cNvGrpSpPr/>
          <p:nvPr/>
        </p:nvGrpSpPr>
        <p:grpSpPr>
          <a:xfrm>
            <a:off x="412025" y="4725146"/>
            <a:ext cx="5096080" cy="1068402"/>
            <a:chOff x="1073270" y="1340768"/>
            <a:chExt cx="5256000" cy="1139629"/>
          </a:xfrm>
        </p:grpSpPr>
        <p:sp>
          <p:nvSpPr>
            <p:cNvPr id="341" name="Freccia a destra 340"/>
            <p:cNvSpPr/>
            <p:nvPr/>
          </p:nvSpPr>
          <p:spPr bwMode="auto">
            <a:xfrm>
              <a:off x="1073270" y="1340768"/>
              <a:ext cx="5256000" cy="491615"/>
            </a:xfrm>
            <a:prstGeom prst="rightArrow">
              <a:avLst>
                <a:gd name="adj1" fmla="val 100000"/>
                <a:gd name="adj2" fmla="val 44582"/>
              </a:avLst>
            </a:prstGeom>
            <a:solidFill>
              <a:srgbClr val="0969A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626941" indent="-626941" algn="ctr" fontAlgn="base">
                <a:spcBef>
                  <a:spcPct val="0"/>
                </a:spcBef>
                <a:spcAft>
                  <a:spcPct val="0"/>
                </a:spcAft>
                <a:buFont typeface="Wingdings" pitchFamily="2" charset="2"/>
                <a:buChar char="v"/>
              </a:pPr>
              <a:endParaRPr lang="en-US" sz="2400">
                <a:solidFill>
                  <a:schemeClr val="bg1"/>
                </a:solidFill>
                <a:latin typeface="Arial" charset="0"/>
              </a:endParaRPr>
            </a:p>
          </p:txBody>
        </p:sp>
        <p:sp>
          <p:nvSpPr>
            <p:cNvPr id="342" name="Rettangolo 341"/>
            <p:cNvSpPr/>
            <p:nvPr/>
          </p:nvSpPr>
          <p:spPr>
            <a:xfrm>
              <a:off x="1115616" y="1385437"/>
              <a:ext cx="4714052" cy="1094960"/>
            </a:xfrm>
            <a:prstGeom prst="rect">
              <a:avLst/>
            </a:prstGeom>
          </p:spPr>
          <p:txBody>
            <a:bodyPr wrap="square">
              <a:spAutoFit/>
            </a:bodyPr>
            <a:lstStyle>
              <a:defPPr>
                <a:defRPr lang="it-IT"/>
              </a:defPPr>
              <a:lvl1pPr algn="l" rtl="0" fontAlgn="base">
                <a:spcBef>
                  <a:spcPct val="0"/>
                </a:spcBef>
                <a:spcAft>
                  <a:spcPct val="0"/>
                </a:spcAft>
                <a:defRPr sz="3200" u="sng" kern="1200">
                  <a:solidFill>
                    <a:schemeClr val="tx1"/>
                  </a:solidFill>
                  <a:latin typeface="Arial" pitchFamily="34" charset="0"/>
                  <a:ea typeface="+mn-ea"/>
                  <a:cs typeface="+mn-cs"/>
                </a:defRPr>
              </a:lvl1pPr>
              <a:lvl2pPr marL="457200" algn="l" rtl="0" fontAlgn="base">
                <a:spcBef>
                  <a:spcPct val="0"/>
                </a:spcBef>
                <a:spcAft>
                  <a:spcPct val="0"/>
                </a:spcAft>
                <a:defRPr sz="3200" u="sng" kern="1200">
                  <a:solidFill>
                    <a:schemeClr val="tx1"/>
                  </a:solidFill>
                  <a:latin typeface="Arial" pitchFamily="34" charset="0"/>
                  <a:ea typeface="+mn-ea"/>
                  <a:cs typeface="+mn-cs"/>
                </a:defRPr>
              </a:lvl2pPr>
              <a:lvl3pPr marL="914400" algn="l" rtl="0" fontAlgn="base">
                <a:spcBef>
                  <a:spcPct val="0"/>
                </a:spcBef>
                <a:spcAft>
                  <a:spcPct val="0"/>
                </a:spcAft>
                <a:defRPr sz="3200" u="sng" kern="1200">
                  <a:solidFill>
                    <a:schemeClr val="tx1"/>
                  </a:solidFill>
                  <a:latin typeface="Arial" pitchFamily="34" charset="0"/>
                  <a:ea typeface="+mn-ea"/>
                  <a:cs typeface="+mn-cs"/>
                </a:defRPr>
              </a:lvl3pPr>
              <a:lvl4pPr marL="1371600" algn="l" rtl="0" fontAlgn="base">
                <a:spcBef>
                  <a:spcPct val="0"/>
                </a:spcBef>
                <a:spcAft>
                  <a:spcPct val="0"/>
                </a:spcAft>
                <a:defRPr sz="3200" u="sng" kern="1200">
                  <a:solidFill>
                    <a:schemeClr val="tx1"/>
                  </a:solidFill>
                  <a:latin typeface="Arial" pitchFamily="34" charset="0"/>
                  <a:ea typeface="+mn-ea"/>
                  <a:cs typeface="+mn-cs"/>
                </a:defRPr>
              </a:lvl4pPr>
              <a:lvl5pPr marL="1828800" algn="l" rtl="0" fontAlgn="base">
                <a:spcBef>
                  <a:spcPct val="0"/>
                </a:spcBef>
                <a:spcAft>
                  <a:spcPct val="0"/>
                </a:spcAft>
                <a:defRPr sz="3200" u="sng" kern="1200">
                  <a:solidFill>
                    <a:schemeClr val="tx1"/>
                  </a:solidFill>
                  <a:latin typeface="Arial" pitchFamily="34" charset="0"/>
                  <a:ea typeface="+mn-ea"/>
                  <a:cs typeface="+mn-cs"/>
                </a:defRPr>
              </a:lvl5pPr>
              <a:lvl6pPr marL="2286000" algn="l" defTabSz="914400" rtl="0" eaLnBrk="1" latinLnBrk="0" hangingPunct="1">
                <a:defRPr sz="3200" u="sng" kern="1200">
                  <a:solidFill>
                    <a:schemeClr val="tx1"/>
                  </a:solidFill>
                  <a:latin typeface="Arial" pitchFamily="34" charset="0"/>
                  <a:ea typeface="+mn-ea"/>
                  <a:cs typeface="+mn-cs"/>
                </a:defRPr>
              </a:lvl6pPr>
              <a:lvl7pPr marL="2743200" algn="l" defTabSz="914400" rtl="0" eaLnBrk="1" latinLnBrk="0" hangingPunct="1">
                <a:defRPr sz="3200" u="sng" kern="1200">
                  <a:solidFill>
                    <a:schemeClr val="tx1"/>
                  </a:solidFill>
                  <a:latin typeface="Arial" pitchFamily="34" charset="0"/>
                  <a:ea typeface="+mn-ea"/>
                  <a:cs typeface="+mn-cs"/>
                </a:defRPr>
              </a:lvl7pPr>
              <a:lvl8pPr marL="3200400" algn="l" defTabSz="914400" rtl="0" eaLnBrk="1" latinLnBrk="0" hangingPunct="1">
                <a:defRPr sz="3200" u="sng" kern="1200">
                  <a:solidFill>
                    <a:schemeClr val="tx1"/>
                  </a:solidFill>
                  <a:latin typeface="Arial" pitchFamily="34" charset="0"/>
                  <a:ea typeface="+mn-ea"/>
                  <a:cs typeface="+mn-cs"/>
                </a:defRPr>
              </a:lvl8pPr>
              <a:lvl9pPr marL="3657600" algn="l" defTabSz="914400" rtl="0" eaLnBrk="1" latinLnBrk="0" hangingPunct="1">
                <a:defRPr sz="3200" u="sng" kern="1200">
                  <a:solidFill>
                    <a:schemeClr val="tx1"/>
                  </a:solidFill>
                  <a:latin typeface="Arial" pitchFamily="34" charset="0"/>
                  <a:ea typeface="+mn-ea"/>
                  <a:cs typeface="+mn-cs"/>
                </a:defRPr>
              </a:lvl9pPr>
            </a:lstStyle>
            <a:p>
              <a:pPr marL="0" lvl="1" algn="ctr" eaLnBrk="0" hangingPunct="0">
                <a:lnSpc>
                  <a:spcPts val="2400"/>
                </a:lnSpc>
                <a:spcBef>
                  <a:spcPts val="0"/>
                </a:spcBef>
                <a:spcAft>
                  <a:spcPts val="0"/>
                </a:spcAft>
                <a:defRPr/>
              </a:pPr>
              <a:r>
                <a:rPr lang="en-GB" sz="1600" b="1" u="none" kern="100" dirty="0">
                  <a:solidFill>
                    <a:srgbClr val="DEF1F7"/>
                  </a:solidFill>
                  <a:latin typeface="Calibri" panose="020F0502020204030204" pitchFamily="34" charset="0"/>
                </a:rPr>
                <a:t>Regional Cooperation for European Integration</a:t>
              </a:r>
            </a:p>
            <a:p>
              <a:pPr marL="0" lvl="1" algn="ctr" eaLnBrk="0" hangingPunct="0">
                <a:lnSpc>
                  <a:spcPts val="2400"/>
                </a:lnSpc>
                <a:spcBef>
                  <a:spcPts val="0"/>
                </a:spcBef>
                <a:spcAft>
                  <a:spcPts val="0"/>
                </a:spcAft>
                <a:defRPr/>
              </a:pPr>
              <a:r>
                <a:rPr lang="en-GB" sz="1400" u="none" kern="100" dirty="0">
                  <a:solidFill>
                    <a:srgbClr val="DEF1F7"/>
                  </a:solidFill>
                  <a:latin typeface="Calibri" panose="020F0502020204030204" pitchFamily="34" charset="0"/>
                </a:rPr>
                <a:t>while providing </a:t>
              </a:r>
            </a:p>
            <a:p>
              <a:pPr marL="0" lvl="1" algn="ctr" eaLnBrk="0" hangingPunct="0">
                <a:lnSpc>
                  <a:spcPts val="2400"/>
                </a:lnSpc>
                <a:spcBef>
                  <a:spcPts val="0"/>
                </a:spcBef>
                <a:spcAft>
                  <a:spcPts val="0"/>
                </a:spcAft>
                <a:defRPr/>
              </a:pPr>
              <a:r>
                <a:rPr lang="en-GB" sz="1700" b="1" u="none" kern="100" cap="small" spc="-10" dirty="0">
                  <a:solidFill>
                    <a:srgbClr val="FE7F2B"/>
                  </a:solidFill>
                  <a:latin typeface="Calibri" panose="020F0502020204030204" pitchFamily="34" charset="0"/>
                </a:rPr>
                <a:t>A Bridge between </a:t>
              </a:r>
              <a:r>
                <a:rPr lang="en-GB" sz="1700" b="1" u="none" kern="100" cap="small" spc="-10" dirty="0" err="1">
                  <a:solidFill>
                    <a:srgbClr val="FE7F2B"/>
                  </a:solidFill>
                  <a:latin typeface="Calibri" panose="020F0502020204030204" pitchFamily="34" charset="0"/>
                </a:rPr>
                <a:t>Macroregions</a:t>
              </a:r>
              <a:endParaRPr lang="en-GB" sz="1700" b="1" u="none" kern="100" cap="small" spc="-10" dirty="0">
                <a:solidFill>
                  <a:srgbClr val="FE7F2B"/>
                </a:solidFill>
                <a:latin typeface="Calibri" panose="020F0502020204030204" pitchFamily="34" charset="0"/>
              </a:endParaRPr>
            </a:p>
          </p:txBody>
        </p:sp>
      </p:grpSp>
      <p:sp>
        <p:nvSpPr>
          <p:cNvPr id="6" name="CasellaDiTesto 5"/>
          <p:cNvSpPr txBox="1"/>
          <p:nvPr/>
        </p:nvSpPr>
        <p:spPr>
          <a:xfrm>
            <a:off x="400116" y="2446996"/>
            <a:ext cx="5445940" cy="1897220"/>
          </a:xfrm>
          <a:prstGeom prst="rect">
            <a:avLst/>
          </a:prstGeom>
          <a:noFill/>
        </p:spPr>
        <p:txBody>
          <a:bodyPr wrap="square" lIns="91422" tIns="45710" rIns="91422" bIns="45710" rtlCol="0">
            <a:spAutoFit/>
          </a:bodyPr>
          <a:lstStyle/>
          <a:p>
            <a:pPr marL="90471" lvl="1">
              <a:tabLst>
                <a:tab pos="90471" algn="l"/>
              </a:tabLst>
            </a:pPr>
            <a:r>
              <a:rPr lang="en-GB" sz="1700" b="1" kern="100" spc="-10" dirty="0">
                <a:solidFill>
                  <a:srgbClr val="0969A6"/>
                </a:solidFill>
                <a:latin typeface="Calibri" panose="020F0502020204030204" pitchFamily="34" charset="0"/>
              </a:rPr>
              <a:t>CEI approach pivots on three objectives:</a:t>
            </a:r>
          </a:p>
          <a:p>
            <a:pPr marL="90471" lvl="1">
              <a:buFont typeface="Wingdings" panose="05000000000000000000" pitchFamily="2" charset="2"/>
              <a:buChar char="ü"/>
              <a:tabLst>
                <a:tab pos="90471" algn="l"/>
              </a:tabLst>
            </a:pPr>
            <a:r>
              <a:rPr lang="en-GB" sz="1700" b="1" kern="100" spc="-10" dirty="0">
                <a:solidFill>
                  <a:srgbClr val="0969A6"/>
                </a:solidFill>
                <a:latin typeface="Calibri" panose="020F0502020204030204" pitchFamily="34" charset="0"/>
              </a:rPr>
              <a:t> Support EU integration of CEI Member Countries </a:t>
            </a:r>
          </a:p>
          <a:p>
            <a:pPr marL="90471" lvl="1" algn="just">
              <a:buFont typeface="Wingdings" panose="05000000000000000000" pitchFamily="2" charset="2"/>
              <a:buChar char="ü"/>
              <a:tabLst>
                <a:tab pos="90471" algn="l"/>
              </a:tabLst>
            </a:pPr>
            <a:r>
              <a:rPr lang="en-GB" sz="1700" b="1" kern="100" spc="-10" dirty="0">
                <a:solidFill>
                  <a:srgbClr val="0969A6"/>
                </a:solidFill>
                <a:latin typeface="Calibri" panose="020F0502020204030204" pitchFamily="34" charset="0"/>
              </a:rPr>
              <a:t> Promote the alignment to the Acquis</a:t>
            </a:r>
          </a:p>
          <a:p>
            <a:pPr marL="90471" lvl="1" algn="just">
              <a:buFont typeface="Wingdings" panose="05000000000000000000" pitchFamily="2" charset="2"/>
              <a:buChar char="ü"/>
              <a:tabLst>
                <a:tab pos="90471" algn="l"/>
              </a:tabLst>
            </a:pPr>
            <a:r>
              <a:rPr lang="en-GB" sz="1700" b="1" kern="100" spc="-10" dirty="0">
                <a:solidFill>
                  <a:srgbClr val="0969A6"/>
                </a:solidFill>
                <a:latin typeface="Calibri" panose="020F0502020204030204" pitchFamily="34" charset="0"/>
              </a:rPr>
              <a:t> Implement small and medium-sized projects</a:t>
            </a:r>
          </a:p>
          <a:p>
            <a:pPr marL="90471" lvl="1">
              <a:buFont typeface="Wingdings" panose="05000000000000000000" pitchFamily="2" charset="2"/>
              <a:buChar char="ü"/>
              <a:tabLst>
                <a:tab pos="90471" algn="l"/>
              </a:tabLst>
            </a:pPr>
            <a:endParaRPr lang="en-GB" sz="1400" i="1" kern="100" spc="-20" dirty="0">
              <a:solidFill>
                <a:srgbClr val="FE7F2B"/>
              </a:solidFill>
            </a:endParaRPr>
          </a:p>
          <a:p>
            <a:pPr marL="90471" lvl="1">
              <a:buFont typeface="Wingdings" panose="05000000000000000000" pitchFamily="2" charset="2"/>
              <a:buChar char="ü"/>
              <a:tabLst>
                <a:tab pos="90471" algn="l"/>
              </a:tabLst>
            </a:pPr>
            <a:endParaRPr lang="en-GB" sz="1400" i="1" kern="100" spc="-20" dirty="0">
              <a:solidFill>
                <a:srgbClr val="FE7F2B"/>
              </a:solidFill>
            </a:endParaRPr>
          </a:p>
          <a:p>
            <a:pPr marL="90471">
              <a:tabLst>
                <a:tab pos="90471" algn="l"/>
              </a:tabLst>
            </a:pPr>
            <a:endParaRPr lang="en-US" dirty="0">
              <a:solidFill>
                <a:srgbClr val="FE7F2B"/>
              </a:solidFill>
            </a:endParaRPr>
          </a:p>
        </p:txBody>
      </p:sp>
      <p:grpSp>
        <p:nvGrpSpPr>
          <p:cNvPr id="361" name="Gruppo 360"/>
          <p:cNvGrpSpPr/>
          <p:nvPr/>
        </p:nvGrpSpPr>
        <p:grpSpPr>
          <a:xfrm>
            <a:off x="4741200" y="1080000"/>
            <a:ext cx="4200754" cy="5040000"/>
            <a:chOff x="4792781" y="1116000"/>
            <a:chExt cx="4200754" cy="5040000"/>
          </a:xfrm>
        </p:grpSpPr>
        <p:grpSp>
          <p:nvGrpSpPr>
            <p:cNvPr id="362" name="Gruppo 361"/>
            <p:cNvGrpSpPr>
              <a:grpSpLocks noChangeAspect="1"/>
            </p:cNvGrpSpPr>
            <p:nvPr/>
          </p:nvGrpSpPr>
          <p:grpSpPr>
            <a:xfrm>
              <a:off x="4792781" y="1116000"/>
              <a:ext cx="4200754" cy="5040000"/>
              <a:chOff x="5405186" y="1618213"/>
              <a:chExt cx="3549861" cy="3769551"/>
            </a:xfrm>
          </p:grpSpPr>
          <p:sp>
            <p:nvSpPr>
              <p:cNvPr id="367" name="Freeform 20"/>
              <p:cNvSpPr>
                <a:spLocks/>
              </p:cNvSpPr>
              <p:nvPr/>
            </p:nvSpPr>
            <p:spPr bwMode="auto">
              <a:xfrm>
                <a:off x="6286970" y="5072625"/>
                <a:ext cx="496950" cy="315139"/>
              </a:xfrm>
              <a:custGeom>
                <a:avLst/>
                <a:gdLst>
                  <a:gd name="T0" fmla="*/ 0 w 328"/>
                  <a:gd name="T1" fmla="*/ 80 h 208"/>
                  <a:gd name="T2" fmla="*/ 0 w 328"/>
                  <a:gd name="T3" fmla="*/ 56 h 208"/>
                  <a:gd name="T4" fmla="*/ 25 w 328"/>
                  <a:gd name="T5" fmla="*/ 32 h 208"/>
                  <a:gd name="T6" fmla="*/ 50 w 328"/>
                  <a:gd name="T7" fmla="*/ 48 h 208"/>
                  <a:gd name="T8" fmla="*/ 67 w 328"/>
                  <a:gd name="T9" fmla="*/ 32 h 208"/>
                  <a:gd name="T10" fmla="*/ 92 w 328"/>
                  <a:gd name="T11" fmla="*/ 24 h 208"/>
                  <a:gd name="T12" fmla="*/ 101 w 328"/>
                  <a:gd name="T13" fmla="*/ 32 h 208"/>
                  <a:gd name="T14" fmla="*/ 117 w 328"/>
                  <a:gd name="T15" fmla="*/ 40 h 208"/>
                  <a:gd name="T16" fmla="*/ 134 w 328"/>
                  <a:gd name="T17" fmla="*/ 48 h 208"/>
                  <a:gd name="T18" fmla="*/ 160 w 328"/>
                  <a:gd name="T19" fmla="*/ 40 h 208"/>
                  <a:gd name="T20" fmla="*/ 210 w 328"/>
                  <a:gd name="T21" fmla="*/ 40 h 208"/>
                  <a:gd name="T22" fmla="*/ 235 w 328"/>
                  <a:gd name="T23" fmla="*/ 32 h 208"/>
                  <a:gd name="T24" fmla="*/ 252 w 328"/>
                  <a:gd name="T25" fmla="*/ 16 h 208"/>
                  <a:gd name="T26" fmla="*/ 261 w 328"/>
                  <a:gd name="T27" fmla="*/ 16 h 208"/>
                  <a:gd name="T28" fmla="*/ 286 w 328"/>
                  <a:gd name="T29" fmla="*/ 24 h 208"/>
                  <a:gd name="T30" fmla="*/ 294 w 328"/>
                  <a:gd name="T31" fmla="*/ 8 h 208"/>
                  <a:gd name="T32" fmla="*/ 320 w 328"/>
                  <a:gd name="T33" fmla="*/ 0 h 208"/>
                  <a:gd name="T34" fmla="*/ 328 w 328"/>
                  <a:gd name="T35" fmla="*/ 16 h 208"/>
                  <a:gd name="T36" fmla="*/ 311 w 328"/>
                  <a:gd name="T37" fmla="*/ 56 h 208"/>
                  <a:gd name="T38" fmla="*/ 303 w 328"/>
                  <a:gd name="T39" fmla="*/ 80 h 208"/>
                  <a:gd name="T40" fmla="*/ 286 w 328"/>
                  <a:gd name="T41" fmla="*/ 104 h 208"/>
                  <a:gd name="T42" fmla="*/ 286 w 328"/>
                  <a:gd name="T43" fmla="*/ 112 h 208"/>
                  <a:gd name="T44" fmla="*/ 303 w 328"/>
                  <a:gd name="T45" fmla="*/ 128 h 208"/>
                  <a:gd name="T46" fmla="*/ 320 w 328"/>
                  <a:gd name="T47" fmla="*/ 160 h 208"/>
                  <a:gd name="T48" fmla="*/ 303 w 328"/>
                  <a:gd name="T49" fmla="*/ 176 h 208"/>
                  <a:gd name="T50" fmla="*/ 303 w 328"/>
                  <a:gd name="T51" fmla="*/ 208 h 208"/>
                  <a:gd name="T52" fmla="*/ 269 w 328"/>
                  <a:gd name="T53" fmla="*/ 200 h 208"/>
                  <a:gd name="T54" fmla="*/ 227 w 328"/>
                  <a:gd name="T55" fmla="*/ 192 h 208"/>
                  <a:gd name="T56" fmla="*/ 202 w 328"/>
                  <a:gd name="T57" fmla="*/ 152 h 208"/>
                  <a:gd name="T58" fmla="*/ 168 w 328"/>
                  <a:gd name="T59" fmla="*/ 160 h 208"/>
                  <a:gd name="T60" fmla="*/ 143 w 328"/>
                  <a:gd name="T61" fmla="*/ 144 h 208"/>
                  <a:gd name="T62" fmla="*/ 126 w 328"/>
                  <a:gd name="T63" fmla="*/ 128 h 208"/>
                  <a:gd name="T64" fmla="*/ 109 w 328"/>
                  <a:gd name="T65" fmla="*/ 128 h 208"/>
                  <a:gd name="T66" fmla="*/ 84 w 328"/>
                  <a:gd name="T67" fmla="*/ 112 h 208"/>
                  <a:gd name="T68" fmla="*/ 67 w 328"/>
                  <a:gd name="T69" fmla="*/ 112 h 208"/>
                  <a:gd name="T70" fmla="*/ 50 w 328"/>
                  <a:gd name="T71" fmla="*/ 96 h 208"/>
                  <a:gd name="T72" fmla="*/ 25 w 328"/>
                  <a:gd name="T73" fmla="*/ 104 h 208"/>
                  <a:gd name="T74" fmla="*/ 0 w 328"/>
                  <a:gd name="T75" fmla="*/ 80 h 20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28" h="208">
                    <a:moveTo>
                      <a:pt x="0" y="80"/>
                    </a:moveTo>
                    <a:lnTo>
                      <a:pt x="0" y="56"/>
                    </a:lnTo>
                    <a:lnTo>
                      <a:pt x="25" y="32"/>
                    </a:lnTo>
                    <a:lnTo>
                      <a:pt x="50" y="48"/>
                    </a:lnTo>
                    <a:lnTo>
                      <a:pt x="67" y="32"/>
                    </a:lnTo>
                    <a:lnTo>
                      <a:pt x="92" y="24"/>
                    </a:lnTo>
                    <a:lnTo>
                      <a:pt x="101" y="32"/>
                    </a:lnTo>
                    <a:lnTo>
                      <a:pt x="117" y="40"/>
                    </a:lnTo>
                    <a:lnTo>
                      <a:pt x="134" y="48"/>
                    </a:lnTo>
                    <a:lnTo>
                      <a:pt x="160" y="40"/>
                    </a:lnTo>
                    <a:lnTo>
                      <a:pt x="210" y="40"/>
                    </a:lnTo>
                    <a:lnTo>
                      <a:pt x="235" y="32"/>
                    </a:lnTo>
                    <a:lnTo>
                      <a:pt x="252" y="16"/>
                    </a:lnTo>
                    <a:lnTo>
                      <a:pt x="261" y="16"/>
                    </a:lnTo>
                    <a:lnTo>
                      <a:pt x="286" y="24"/>
                    </a:lnTo>
                    <a:lnTo>
                      <a:pt x="294" y="8"/>
                    </a:lnTo>
                    <a:lnTo>
                      <a:pt x="320" y="0"/>
                    </a:lnTo>
                    <a:lnTo>
                      <a:pt x="328" y="16"/>
                    </a:lnTo>
                    <a:lnTo>
                      <a:pt x="311" y="56"/>
                    </a:lnTo>
                    <a:lnTo>
                      <a:pt x="303" y="80"/>
                    </a:lnTo>
                    <a:lnTo>
                      <a:pt x="286" y="104"/>
                    </a:lnTo>
                    <a:lnTo>
                      <a:pt x="286" y="112"/>
                    </a:lnTo>
                    <a:lnTo>
                      <a:pt x="303" y="128"/>
                    </a:lnTo>
                    <a:lnTo>
                      <a:pt x="320" y="160"/>
                    </a:lnTo>
                    <a:lnTo>
                      <a:pt x="303" y="176"/>
                    </a:lnTo>
                    <a:lnTo>
                      <a:pt x="303" y="208"/>
                    </a:lnTo>
                    <a:lnTo>
                      <a:pt x="269" y="200"/>
                    </a:lnTo>
                    <a:lnTo>
                      <a:pt x="227" y="192"/>
                    </a:lnTo>
                    <a:lnTo>
                      <a:pt x="202" y="152"/>
                    </a:lnTo>
                    <a:lnTo>
                      <a:pt x="168" y="160"/>
                    </a:lnTo>
                    <a:lnTo>
                      <a:pt x="143" y="144"/>
                    </a:lnTo>
                    <a:lnTo>
                      <a:pt x="126" y="128"/>
                    </a:lnTo>
                    <a:lnTo>
                      <a:pt x="109" y="128"/>
                    </a:lnTo>
                    <a:lnTo>
                      <a:pt x="84" y="112"/>
                    </a:lnTo>
                    <a:lnTo>
                      <a:pt x="67" y="112"/>
                    </a:lnTo>
                    <a:lnTo>
                      <a:pt x="50" y="96"/>
                    </a:lnTo>
                    <a:lnTo>
                      <a:pt x="25" y="104"/>
                    </a:lnTo>
                    <a:lnTo>
                      <a:pt x="0" y="80"/>
                    </a:lnTo>
                    <a:close/>
                  </a:path>
                </a:pathLst>
              </a:custGeom>
              <a:solidFill>
                <a:srgbClr val="0969A6"/>
              </a:solidFill>
              <a:ln w="28575">
                <a:noFill/>
                <a:round/>
                <a:headEnd/>
                <a:tailEnd/>
              </a:ln>
              <a:extLst/>
            </p:spPr>
            <p:txBody>
              <a:bodyPr/>
              <a:lstStyle/>
              <a:p>
                <a:pPr>
                  <a:defRPr/>
                </a:pPr>
                <a:endParaRPr lang="en-GB" sz="2400" b="1" kern="0">
                  <a:solidFill>
                    <a:srgbClr val="000000"/>
                  </a:solidFill>
                </a:endParaRPr>
              </a:p>
            </p:txBody>
          </p:sp>
          <p:sp>
            <p:nvSpPr>
              <p:cNvPr id="368" name="Freeform 26"/>
              <p:cNvSpPr>
                <a:spLocks/>
              </p:cNvSpPr>
              <p:nvPr/>
            </p:nvSpPr>
            <p:spPr bwMode="auto">
              <a:xfrm>
                <a:off x="5597603" y="4563554"/>
                <a:ext cx="254535" cy="436347"/>
              </a:xfrm>
              <a:custGeom>
                <a:avLst/>
                <a:gdLst>
                  <a:gd name="T0" fmla="*/ 0 w 168"/>
                  <a:gd name="T1" fmla="*/ 40 h 288"/>
                  <a:gd name="T2" fmla="*/ 33 w 168"/>
                  <a:gd name="T3" fmla="*/ 48 h 288"/>
                  <a:gd name="T4" fmla="*/ 59 w 168"/>
                  <a:gd name="T5" fmla="*/ 40 h 288"/>
                  <a:gd name="T6" fmla="*/ 101 w 168"/>
                  <a:gd name="T7" fmla="*/ 8 h 288"/>
                  <a:gd name="T8" fmla="*/ 109 w 168"/>
                  <a:gd name="T9" fmla="*/ 0 h 288"/>
                  <a:gd name="T10" fmla="*/ 143 w 168"/>
                  <a:gd name="T11" fmla="*/ 16 h 288"/>
                  <a:gd name="T12" fmla="*/ 143 w 168"/>
                  <a:gd name="T13" fmla="*/ 32 h 288"/>
                  <a:gd name="T14" fmla="*/ 168 w 168"/>
                  <a:gd name="T15" fmla="*/ 96 h 288"/>
                  <a:gd name="T16" fmla="*/ 151 w 168"/>
                  <a:gd name="T17" fmla="*/ 120 h 288"/>
                  <a:gd name="T18" fmla="*/ 168 w 168"/>
                  <a:gd name="T19" fmla="*/ 152 h 288"/>
                  <a:gd name="T20" fmla="*/ 143 w 168"/>
                  <a:gd name="T21" fmla="*/ 256 h 288"/>
                  <a:gd name="T22" fmla="*/ 117 w 168"/>
                  <a:gd name="T23" fmla="*/ 248 h 288"/>
                  <a:gd name="T24" fmla="*/ 92 w 168"/>
                  <a:gd name="T25" fmla="*/ 248 h 288"/>
                  <a:gd name="T26" fmla="*/ 84 w 168"/>
                  <a:gd name="T27" fmla="*/ 264 h 288"/>
                  <a:gd name="T28" fmla="*/ 67 w 168"/>
                  <a:gd name="T29" fmla="*/ 280 h 288"/>
                  <a:gd name="T30" fmla="*/ 42 w 168"/>
                  <a:gd name="T31" fmla="*/ 288 h 288"/>
                  <a:gd name="T32" fmla="*/ 25 w 168"/>
                  <a:gd name="T33" fmla="*/ 248 h 288"/>
                  <a:gd name="T34" fmla="*/ 25 w 168"/>
                  <a:gd name="T35" fmla="*/ 200 h 288"/>
                  <a:gd name="T36" fmla="*/ 33 w 168"/>
                  <a:gd name="T37" fmla="*/ 176 h 288"/>
                  <a:gd name="T38" fmla="*/ 25 w 168"/>
                  <a:gd name="T39" fmla="*/ 160 h 288"/>
                  <a:gd name="T40" fmla="*/ 33 w 168"/>
                  <a:gd name="T41" fmla="*/ 136 h 288"/>
                  <a:gd name="T42" fmla="*/ 33 w 168"/>
                  <a:gd name="T43" fmla="*/ 112 h 288"/>
                  <a:gd name="T44" fmla="*/ 25 w 168"/>
                  <a:gd name="T45" fmla="*/ 80 h 288"/>
                  <a:gd name="T46" fmla="*/ 0 w 168"/>
                  <a:gd name="T47" fmla="*/ 72 h 288"/>
                  <a:gd name="T48" fmla="*/ 0 w 168"/>
                  <a:gd name="T49" fmla="*/ 40 h 28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68" h="288">
                    <a:moveTo>
                      <a:pt x="0" y="40"/>
                    </a:moveTo>
                    <a:lnTo>
                      <a:pt x="33" y="48"/>
                    </a:lnTo>
                    <a:lnTo>
                      <a:pt x="59" y="40"/>
                    </a:lnTo>
                    <a:lnTo>
                      <a:pt x="101" y="8"/>
                    </a:lnTo>
                    <a:lnTo>
                      <a:pt x="109" y="0"/>
                    </a:lnTo>
                    <a:lnTo>
                      <a:pt x="143" y="16"/>
                    </a:lnTo>
                    <a:lnTo>
                      <a:pt x="143" y="32"/>
                    </a:lnTo>
                    <a:lnTo>
                      <a:pt x="168" y="96"/>
                    </a:lnTo>
                    <a:lnTo>
                      <a:pt x="151" y="120"/>
                    </a:lnTo>
                    <a:lnTo>
                      <a:pt x="168" y="152"/>
                    </a:lnTo>
                    <a:lnTo>
                      <a:pt x="143" y="256"/>
                    </a:lnTo>
                    <a:lnTo>
                      <a:pt x="117" y="248"/>
                    </a:lnTo>
                    <a:lnTo>
                      <a:pt x="92" y="248"/>
                    </a:lnTo>
                    <a:lnTo>
                      <a:pt x="84" y="264"/>
                    </a:lnTo>
                    <a:lnTo>
                      <a:pt x="67" y="280"/>
                    </a:lnTo>
                    <a:lnTo>
                      <a:pt x="42" y="288"/>
                    </a:lnTo>
                    <a:lnTo>
                      <a:pt x="25" y="248"/>
                    </a:lnTo>
                    <a:lnTo>
                      <a:pt x="25" y="200"/>
                    </a:lnTo>
                    <a:lnTo>
                      <a:pt x="33" y="176"/>
                    </a:lnTo>
                    <a:lnTo>
                      <a:pt x="25" y="160"/>
                    </a:lnTo>
                    <a:lnTo>
                      <a:pt x="33" y="136"/>
                    </a:lnTo>
                    <a:lnTo>
                      <a:pt x="33" y="112"/>
                    </a:lnTo>
                    <a:lnTo>
                      <a:pt x="25" y="80"/>
                    </a:lnTo>
                    <a:lnTo>
                      <a:pt x="0" y="72"/>
                    </a:lnTo>
                    <a:lnTo>
                      <a:pt x="0" y="40"/>
                    </a:lnTo>
                    <a:close/>
                  </a:path>
                </a:pathLst>
              </a:custGeom>
              <a:solidFill>
                <a:srgbClr val="0969A6"/>
              </a:solidFill>
              <a:ln w="28575">
                <a:noFill/>
                <a:prstDash val="solid"/>
                <a:round/>
                <a:headEnd/>
                <a:tailEnd/>
              </a:ln>
              <a:extLst/>
            </p:spPr>
            <p:txBody>
              <a:bodyPr/>
              <a:lstStyle/>
              <a:p>
                <a:pPr>
                  <a:defRPr/>
                </a:pPr>
                <a:endParaRPr lang="en-GB" sz="2400" b="1" kern="0">
                  <a:solidFill>
                    <a:srgbClr val="000000"/>
                  </a:solidFill>
                </a:endParaRPr>
              </a:p>
            </p:txBody>
          </p:sp>
          <p:sp>
            <p:nvSpPr>
              <p:cNvPr id="369" name="Freeform 33"/>
              <p:cNvSpPr>
                <a:spLocks/>
              </p:cNvSpPr>
              <p:nvPr/>
            </p:nvSpPr>
            <p:spPr bwMode="auto">
              <a:xfrm>
                <a:off x="5405186" y="3496929"/>
                <a:ext cx="1787809" cy="1636300"/>
              </a:xfrm>
              <a:custGeom>
                <a:avLst/>
                <a:gdLst>
                  <a:gd name="T0" fmla="*/ 1121 w 1180"/>
                  <a:gd name="T1" fmla="*/ 728 h 1080"/>
                  <a:gd name="T2" fmla="*/ 1003 w 1180"/>
                  <a:gd name="T3" fmla="*/ 672 h 1080"/>
                  <a:gd name="T4" fmla="*/ 935 w 1180"/>
                  <a:gd name="T5" fmla="*/ 616 h 1080"/>
                  <a:gd name="T6" fmla="*/ 902 w 1180"/>
                  <a:gd name="T7" fmla="*/ 584 h 1080"/>
                  <a:gd name="T8" fmla="*/ 817 w 1180"/>
                  <a:gd name="T9" fmla="*/ 592 h 1080"/>
                  <a:gd name="T10" fmla="*/ 733 w 1180"/>
                  <a:gd name="T11" fmla="*/ 528 h 1080"/>
                  <a:gd name="T12" fmla="*/ 683 w 1180"/>
                  <a:gd name="T13" fmla="*/ 448 h 1080"/>
                  <a:gd name="T14" fmla="*/ 556 w 1180"/>
                  <a:gd name="T15" fmla="*/ 344 h 1080"/>
                  <a:gd name="T16" fmla="*/ 523 w 1180"/>
                  <a:gd name="T17" fmla="*/ 280 h 1080"/>
                  <a:gd name="T18" fmla="*/ 548 w 1180"/>
                  <a:gd name="T19" fmla="*/ 240 h 1080"/>
                  <a:gd name="T20" fmla="*/ 531 w 1180"/>
                  <a:gd name="T21" fmla="*/ 216 h 1080"/>
                  <a:gd name="T22" fmla="*/ 556 w 1180"/>
                  <a:gd name="T23" fmla="*/ 184 h 1080"/>
                  <a:gd name="T24" fmla="*/ 649 w 1180"/>
                  <a:gd name="T25" fmla="*/ 144 h 1080"/>
                  <a:gd name="T26" fmla="*/ 649 w 1180"/>
                  <a:gd name="T27" fmla="*/ 56 h 1080"/>
                  <a:gd name="T28" fmla="*/ 514 w 1180"/>
                  <a:gd name="T29" fmla="*/ 0 h 1080"/>
                  <a:gd name="T30" fmla="*/ 405 w 1180"/>
                  <a:gd name="T31" fmla="*/ 40 h 1080"/>
                  <a:gd name="T32" fmla="*/ 354 w 1180"/>
                  <a:gd name="T33" fmla="*/ 64 h 1080"/>
                  <a:gd name="T34" fmla="*/ 295 w 1180"/>
                  <a:gd name="T35" fmla="*/ 80 h 1080"/>
                  <a:gd name="T36" fmla="*/ 228 w 1180"/>
                  <a:gd name="T37" fmla="*/ 152 h 1080"/>
                  <a:gd name="T38" fmla="*/ 118 w 1180"/>
                  <a:gd name="T39" fmla="*/ 136 h 1080"/>
                  <a:gd name="T40" fmla="*/ 42 w 1180"/>
                  <a:gd name="T41" fmla="*/ 208 h 1080"/>
                  <a:gd name="T42" fmla="*/ 25 w 1180"/>
                  <a:gd name="T43" fmla="*/ 272 h 1080"/>
                  <a:gd name="T44" fmla="*/ 93 w 1180"/>
                  <a:gd name="T45" fmla="*/ 352 h 1080"/>
                  <a:gd name="T46" fmla="*/ 93 w 1180"/>
                  <a:gd name="T47" fmla="*/ 392 h 1080"/>
                  <a:gd name="T48" fmla="*/ 160 w 1180"/>
                  <a:gd name="T49" fmla="*/ 344 h 1080"/>
                  <a:gd name="T50" fmla="*/ 202 w 1180"/>
                  <a:gd name="T51" fmla="*/ 320 h 1080"/>
                  <a:gd name="T52" fmla="*/ 261 w 1180"/>
                  <a:gd name="T53" fmla="*/ 352 h 1080"/>
                  <a:gd name="T54" fmla="*/ 312 w 1180"/>
                  <a:gd name="T55" fmla="*/ 368 h 1080"/>
                  <a:gd name="T56" fmla="*/ 337 w 1180"/>
                  <a:gd name="T57" fmla="*/ 424 h 1080"/>
                  <a:gd name="T58" fmla="*/ 371 w 1180"/>
                  <a:gd name="T59" fmla="*/ 496 h 1080"/>
                  <a:gd name="T60" fmla="*/ 430 w 1180"/>
                  <a:gd name="T61" fmla="*/ 552 h 1080"/>
                  <a:gd name="T62" fmla="*/ 497 w 1180"/>
                  <a:gd name="T63" fmla="*/ 592 h 1080"/>
                  <a:gd name="T64" fmla="*/ 607 w 1180"/>
                  <a:gd name="T65" fmla="*/ 680 h 1080"/>
                  <a:gd name="T66" fmla="*/ 649 w 1180"/>
                  <a:gd name="T67" fmla="*/ 688 h 1080"/>
                  <a:gd name="T68" fmla="*/ 742 w 1180"/>
                  <a:gd name="T69" fmla="*/ 744 h 1080"/>
                  <a:gd name="T70" fmla="*/ 775 w 1180"/>
                  <a:gd name="T71" fmla="*/ 752 h 1080"/>
                  <a:gd name="T72" fmla="*/ 809 w 1180"/>
                  <a:gd name="T73" fmla="*/ 768 h 1080"/>
                  <a:gd name="T74" fmla="*/ 851 w 1180"/>
                  <a:gd name="T75" fmla="*/ 824 h 1080"/>
                  <a:gd name="T76" fmla="*/ 927 w 1180"/>
                  <a:gd name="T77" fmla="*/ 856 h 1080"/>
                  <a:gd name="T78" fmla="*/ 978 w 1180"/>
                  <a:gd name="T79" fmla="*/ 984 h 1080"/>
                  <a:gd name="T80" fmla="*/ 935 w 1180"/>
                  <a:gd name="T81" fmla="*/ 1000 h 1080"/>
                  <a:gd name="T82" fmla="*/ 927 w 1180"/>
                  <a:gd name="T83" fmla="*/ 1040 h 1080"/>
                  <a:gd name="T84" fmla="*/ 935 w 1180"/>
                  <a:gd name="T85" fmla="*/ 1072 h 1080"/>
                  <a:gd name="T86" fmla="*/ 978 w 1180"/>
                  <a:gd name="T87" fmla="*/ 1072 h 1080"/>
                  <a:gd name="T88" fmla="*/ 1011 w 1180"/>
                  <a:gd name="T89" fmla="*/ 1000 h 1080"/>
                  <a:gd name="T90" fmla="*/ 1070 w 1180"/>
                  <a:gd name="T91" fmla="*/ 952 h 1080"/>
                  <a:gd name="T92" fmla="*/ 1053 w 1180"/>
                  <a:gd name="T93" fmla="*/ 888 h 1080"/>
                  <a:gd name="T94" fmla="*/ 1003 w 1180"/>
                  <a:gd name="T95" fmla="*/ 864 h 1080"/>
                  <a:gd name="T96" fmla="*/ 1011 w 1180"/>
                  <a:gd name="T97" fmla="*/ 800 h 1080"/>
                  <a:gd name="T98" fmla="*/ 1045 w 1180"/>
                  <a:gd name="T99" fmla="*/ 768 h 1080"/>
                  <a:gd name="T100" fmla="*/ 1146 w 1180"/>
                  <a:gd name="T101" fmla="*/ 792 h 1080"/>
                  <a:gd name="T102" fmla="*/ 1180 w 1180"/>
                  <a:gd name="T103" fmla="*/ 784 h 1080"/>
                  <a:gd name="T104" fmla="*/ 1155 w 1180"/>
                  <a:gd name="T105" fmla="*/ 752 h 108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180" h="1080">
                    <a:moveTo>
                      <a:pt x="1155" y="752"/>
                    </a:moveTo>
                    <a:lnTo>
                      <a:pt x="1121" y="728"/>
                    </a:lnTo>
                    <a:lnTo>
                      <a:pt x="1087" y="712"/>
                    </a:lnTo>
                    <a:lnTo>
                      <a:pt x="1003" y="672"/>
                    </a:lnTo>
                    <a:lnTo>
                      <a:pt x="919" y="632"/>
                    </a:lnTo>
                    <a:lnTo>
                      <a:pt x="935" y="616"/>
                    </a:lnTo>
                    <a:lnTo>
                      <a:pt x="927" y="600"/>
                    </a:lnTo>
                    <a:lnTo>
                      <a:pt x="902" y="584"/>
                    </a:lnTo>
                    <a:lnTo>
                      <a:pt x="868" y="592"/>
                    </a:lnTo>
                    <a:lnTo>
                      <a:pt x="817" y="592"/>
                    </a:lnTo>
                    <a:lnTo>
                      <a:pt x="775" y="568"/>
                    </a:lnTo>
                    <a:lnTo>
                      <a:pt x="733" y="528"/>
                    </a:lnTo>
                    <a:lnTo>
                      <a:pt x="708" y="488"/>
                    </a:lnTo>
                    <a:lnTo>
                      <a:pt x="683" y="448"/>
                    </a:lnTo>
                    <a:lnTo>
                      <a:pt x="641" y="408"/>
                    </a:lnTo>
                    <a:lnTo>
                      <a:pt x="556" y="344"/>
                    </a:lnTo>
                    <a:lnTo>
                      <a:pt x="523" y="296"/>
                    </a:lnTo>
                    <a:lnTo>
                      <a:pt x="523" y="280"/>
                    </a:lnTo>
                    <a:lnTo>
                      <a:pt x="539" y="256"/>
                    </a:lnTo>
                    <a:lnTo>
                      <a:pt x="548" y="240"/>
                    </a:lnTo>
                    <a:lnTo>
                      <a:pt x="539" y="224"/>
                    </a:lnTo>
                    <a:lnTo>
                      <a:pt x="531" y="216"/>
                    </a:lnTo>
                    <a:lnTo>
                      <a:pt x="531" y="200"/>
                    </a:lnTo>
                    <a:lnTo>
                      <a:pt x="556" y="184"/>
                    </a:lnTo>
                    <a:lnTo>
                      <a:pt x="641" y="152"/>
                    </a:lnTo>
                    <a:lnTo>
                      <a:pt x="649" y="144"/>
                    </a:lnTo>
                    <a:lnTo>
                      <a:pt x="641" y="88"/>
                    </a:lnTo>
                    <a:lnTo>
                      <a:pt x="649" y="56"/>
                    </a:lnTo>
                    <a:lnTo>
                      <a:pt x="531" y="24"/>
                    </a:lnTo>
                    <a:lnTo>
                      <a:pt x="514" y="0"/>
                    </a:lnTo>
                    <a:lnTo>
                      <a:pt x="438" y="8"/>
                    </a:lnTo>
                    <a:lnTo>
                      <a:pt x="405" y="40"/>
                    </a:lnTo>
                    <a:lnTo>
                      <a:pt x="371" y="32"/>
                    </a:lnTo>
                    <a:lnTo>
                      <a:pt x="354" y="64"/>
                    </a:lnTo>
                    <a:lnTo>
                      <a:pt x="320" y="64"/>
                    </a:lnTo>
                    <a:lnTo>
                      <a:pt x="295" y="80"/>
                    </a:lnTo>
                    <a:lnTo>
                      <a:pt x="253" y="72"/>
                    </a:lnTo>
                    <a:lnTo>
                      <a:pt x="228" y="152"/>
                    </a:lnTo>
                    <a:lnTo>
                      <a:pt x="160" y="72"/>
                    </a:lnTo>
                    <a:lnTo>
                      <a:pt x="118" y="136"/>
                    </a:lnTo>
                    <a:lnTo>
                      <a:pt x="25" y="144"/>
                    </a:lnTo>
                    <a:lnTo>
                      <a:pt x="42" y="208"/>
                    </a:lnTo>
                    <a:lnTo>
                      <a:pt x="0" y="232"/>
                    </a:lnTo>
                    <a:lnTo>
                      <a:pt x="25" y="272"/>
                    </a:lnTo>
                    <a:lnTo>
                      <a:pt x="17" y="320"/>
                    </a:lnTo>
                    <a:lnTo>
                      <a:pt x="93" y="352"/>
                    </a:lnTo>
                    <a:lnTo>
                      <a:pt x="76" y="392"/>
                    </a:lnTo>
                    <a:lnTo>
                      <a:pt x="93" y="392"/>
                    </a:lnTo>
                    <a:lnTo>
                      <a:pt x="135" y="376"/>
                    </a:lnTo>
                    <a:lnTo>
                      <a:pt x="160" y="344"/>
                    </a:lnTo>
                    <a:lnTo>
                      <a:pt x="177" y="328"/>
                    </a:lnTo>
                    <a:lnTo>
                      <a:pt x="202" y="320"/>
                    </a:lnTo>
                    <a:lnTo>
                      <a:pt x="244" y="336"/>
                    </a:lnTo>
                    <a:lnTo>
                      <a:pt x="261" y="352"/>
                    </a:lnTo>
                    <a:lnTo>
                      <a:pt x="278" y="368"/>
                    </a:lnTo>
                    <a:lnTo>
                      <a:pt x="312" y="368"/>
                    </a:lnTo>
                    <a:lnTo>
                      <a:pt x="329" y="384"/>
                    </a:lnTo>
                    <a:lnTo>
                      <a:pt x="337" y="424"/>
                    </a:lnTo>
                    <a:lnTo>
                      <a:pt x="362" y="472"/>
                    </a:lnTo>
                    <a:lnTo>
                      <a:pt x="371" y="496"/>
                    </a:lnTo>
                    <a:lnTo>
                      <a:pt x="396" y="512"/>
                    </a:lnTo>
                    <a:lnTo>
                      <a:pt x="430" y="552"/>
                    </a:lnTo>
                    <a:lnTo>
                      <a:pt x="472" y="576"/>
                    </a:lnTo>
                    <a:lnTo>
                      <a:pt x="497" y="592"/>
                    </a:lnTo>
                    <a:lnTo>
                      <a:pt x="514" y="608"/>
                    </a:lnTo>
                    <a:lnTo>
                      <a:pt x="607" y="680"/>
                    </a:lnTo>
                    <a:lnTo>
                      <a:pt x="624" y="696"/>
                    </a:lnTo>
                    <a:lnTo>
                      <a:pt x="649" y="688"/>
                    </a:lnTo>
                    <a:lnTo>
                      <a:pt x="708" y="712"/>
                    </a:lnTo>
                    <a:lnTo>
                      <a:pt x="742" y="744"/>
                    </a:lnTo>
                    <a:lnTo>
                      <a:pt x="767" y="744"/>
                    </a:lnTo>
                    <a:lnTo>
                      <a:pt x="775" y="752"/>
                    </a:lnTo>
                    <a:lnTo>
                      <a:pt x="775" y="768"/>
                    </a:lnTo>
                    <a:lnTo>
                      <a:pt x="809" y="768"/>
                    </a:lnTo>
                    <a:lnTo>
                      <a:pt x="826" y="800"/>
                    </a:lnTo>
                    <a:lnTo>
                      <a:pt x="851" y="824"/>
                    </a:lnTo>
                    <a:lnTo>
                      <a:pt x="893" y="840"/>
                    </a:lnTo>
                    <a:lnTo>
                      <a:pt x="927" y="856"/>
                    </a:lnTo>
                    <a:lnTo>
                      <a:pt x="944" y="904"/>
                    </a:lnTo>
                    <a:lnTo>
                      <a:pt x="978" y="984"/>
                    </a:lnTo>
                    <a:lnTo>
                      <a:pt x="952" y="984"/>
                    </a:lnTo>
                    <a:lnTo>
                      <a:pt x="935" y="1000"/>
                    </a:lnTo>
                    <a:lnTo>
                      <a:pt x="935" y="1016"/>
                    </a:lnTo>
                    <a:lnTo>
                      <a:pt x="927" y="1040"/>
                    </a:lnTo>
                    <a:lnTo>
                      <a:pt x="919" y="1056"/>
                    </a:lnTo>
                    <a:lnTo>
                      <a:pt x="935" y="1072"/>
                    </a:lnTo>
                    <a:lnTo>
                      <a:pt x="952" y="1080"/>
                    </a:lnTo>
                    <a:lnTo>
                      <a:pt x="978" y="1072"/>
                    </a:lnTo>
                    <a:lnTo>
                      <a:pt x="994" y="1040"/>
                    </a:lnTo>
                    <a:lnTo>
                      <a:pt x="1011" y="1000"/>
                    </a:lnTo>
                    <a:lnTo>
                      <a:pt x="1028" y="960"/>
                    </a:lnTo>
                    <a:lnTo>
                      <a:pt x="1070" y="952"/>
                    </a:lnTo>
                    <a:lnTo>
                      <a:pt x="1070" y="904"/>
                    </a:lnTo>
                    <a:lnTo>
                      <a:pt x="1053" y="888"/>
                    </a:lnTo>
                    <a:lnTo>
                      <a:pt x="1028" y="880"/>
                    </a:lnTo>
                    <a:lnTo>
                      <a:pt x="1003" y="864"/>
                    </a:lnTo>
                    <a:lnTo>
                      <a:pt x="994" y="848"/>
                    </a:lnTo>
                    <a:lnTo>
                      <a:pt x="1011" y="800"/>
                    </a:lnTo>
                    <a:lnTo>
                      <a:pt x="1028" y="776"/>
                    </a:lnTo>
                    <a:lnTo>
                      <a:pt x="1045" y="768"/>
                    </a:lnTo>
                    <a:lnTo>
                      <a:pt x="1104" y="776"/>
                    </a:lnTo>
                    <a:lnTo>
                      <a:pt x="1146" y="792"/>
                    </a:lnTo>
                    <a:lnTo>
                      <a:pt x="1180" y="824"/>
                    </a:lnTo>
                    <a:lnTo>
                      <a:pt x="1180" y="784"/>
                    </a:lnTo>
                    <a:lnTo>
                      <a:pt x="1155" y="752"/>
                    </a:lnTo>
                    <a:close/>
                  </a:path>
                </a:pathLst>
              </a:custGeom>
              <a:solidFill>
                <a:srgbClr val="0969A6"/>
              </a:solidFill>
              <a:ln w="28575">
                <a:noFill/>
                <a:prstDash val="solid"/>
                <a:round/>
                <a:headEnd/>
                <a:tailEnd/>
              </a:ln>
              <a:extLst/>
            </p:spPr>
            <p:txBody>
              <a:bodyPr/>
              <a:lstStyle/>
              <a:p>
                <a:pPr>
                  <a:defRPr/>
                </a:pPr>
                <a:endParaRPr lang="en-GB" sz="2400" b="1" kern="0">
                  <a:solidFill>
                    <a:srgbClr val="000000"/>
                  </a:solidFill>
                </a:endParaRPr>
              </a:p>
            </p:txBody>
          </p:sp>
          <p:sp>
            <p:nvSpPr>
              <p:cNvPr id="370" name="Freeform 45"/>
              <p:cNvSpPr>
                <a:spLocks/>
              </p:cNvSpPr>
              <p:nvPr/>
            </p:nvSpPr>
            <p:spPr bwMode="auto">
              <a:xfrm>
                <a:off x="5814261" y="3121186"/>
                <a:ext cx="1033293" cy="472709"/>
              </a:xfrm>
              <a:custGeom>
                <a:avLst/>
                <a:gdLst>
                  <a:gd name="T0" fmla="*/ 472 w 682"/>
                  <a:gd name="T1" fmla="*/ 304 h 312"/>
                  <a:gd name="T2" fmla="*/ 505 w 682"/>
                  <a:gd name="T3" fmla="*/ 280 h 312"/>
                  <a:gd name="T4" fmla="*/ 556 w 682"/>
                  <a:gd name="T5" fmla="*/ 280 h 312"/>
                  <a:gd name="T6" fmla="*/ 598 w 682"/>
                  <a:gd name="T7" fmla="*/ 272 h 312"/>
                  <a:gd name="T8" fmla="*/ 598 w 682"/>
                  <a:gd name="T9" fmla="*/ 248 h 312"/>
                  <a:gd name="T10" fmla="*/ 623 w 682"/>
                  <a:gd name="T11" fmla="*/ 224 h 312"/>
                  <a:gd name="T12" fmla="*/ 632 w 682"/>
                  <a:gd name="T13" fmla="*/ 184 h 312"/>
                  <a:gd name="T14" fmla="*/ 632 w 682"/>
                  <a:gd name="T15" fmla="*/ 144 h 312"/>
                  <a:gd name="T16" fmla="*/ 674 w 682"/>
                  <a:gd name="T17" fmla="*/ 128 h 312"/>
                  <a:gd name="T18" fmla="*/ 682 w 682"/>
                  <a:gd name="T19" fmla="*/ 96 h 312"/>
                  <a:gd name="T20" fmla="*/ 649 w 682"/>
                  <a:gd name="T21" fmla="*/ 72 h 312"/>
                  <a:gd name="T22" fmla="*/ 649 w 682"/>
                  <a:gd name="T23" fmla="*/ 24 h 312"/>
                  <a:gd name="T24" fmla="*/ 564 w 682"/>
                  <a:gd name="T25" fmla="*/ 24 h 312"/>
                  <a:gd name="T26" fmla="*/ 488 w 682"/>
                  <a:gd name="T27" fmla="*/ 0 h 312"/>
                  <a:gd name="T28" fmla="*/ 463 w 682"/>
                  <a:gd name="T29" fmla="*/ 48 h 312"/>
                  <a:gd name="T30" fmla="*/ 413 w 682"/>
                  <a:gd name="T31" fmla="*/ 64 h 312"/>
                  <a:gd name="T32" fmla="*/ 371 w 682"/>
                  <a:gd name="T33" fmla="*/ 40 h 312"/>
                  <a:gd name="T34" fmla="*/ 371 w 682"/>
                  <a:gd name="T35" fmla="*/ 64 h 312"/>
                  <a:gd name="T36" fmla="*/ 337 w 682"/>
                  <a:gd name="T37" fmla="*/ 64 h 312"/>
                  <a:gd name="T38" fmla="*/ 328 w 682"/>
                  <a:gd name="T39" fmla="*/ 96 h 312"/>
                  <a:gd name="T40" fmla="*/ 295 w 682"/>
                  <a:gd name="T41" fmla="*/ 120 h 312"/>
                  <a:gd name="T42" fmla="*/ 312 w 682"/>
                  <a:gd name="T43" fmla="*/ 152 h 312"/>
                  <a:gd name="T44" fmla="*/ 312 w 682"/>
                  <a:gd name="T45" fmla="*/ 184 h 312"/>
                  <a:gd name="T46" fmla="*/ 253 w 682"/>
                  <a:gd name="T47" fmla="*/ 168 h 312"/>
                  <a:gd name="T48" fmla="*/ 185 w 682"/>
                  <a:gd name="T49" fmla="*/ 192 h 312"/>
                  <a:gd name="T50" fmla="*/ 143 w 682"/>
                  <a:gd name="T51" fmla="*/ 200 h 312"/>
                  <a:gd name="T52" fmla="*/ 84 w 682"/>
                  <a:gd name="T53" fmla="*/ 192 h 312"/>
                  <a:gd name="T54" fmla="*/ 50 w 682"/>
                  <a:gd name="T55" fmla="*/ 208 h 312"/>
                  <a:gd name="T56" fmla="*/ 8 w 682"/>
                  <a:gd name="T57" fmla="*/ 200 h 312"/>
                  <a:gd name="T58" fmla="*/ 0 w 682"/>
                  <a:gd name="T59" fmla="*/ 240 h 312"/>
                  <a:gd name="T60" fmla="*/ 25 w 682"/>
                  <a:gd name="T61" fmla="*/ 256 h 312"/>
                  <a:gd name="T62" fmla="*/ 42 w 682"/>
                  <a:gd name="T63" fmla="*/ 272 h 312"/>
                  <a:gd name="T64" fmla="*/ 84 w 682"/>
                  <a:gd name="T65" fmla="*/ 264 h 312"/>
                  <a:gd name="T66" fmla="*/ 92 w 682"/>
                  <a:gd name="T67" fmla="*/ 304 h 312"/>
                  <a:gd name="T68" fmla="*/ 101 w 682"/>
                  <a:gd name="T69" fmla="*/ 280 h 312"/>
                  <a:gd name="T70" fmla="*/ 135 w 682"/>
                  <a:gd name="T71" fmla="*/ 288 h 312"/>
                  <a:gd name="T72" fmla="*/ 168 w 682"/>
                  <a:gd name="T73" fmla="*/ 256 h 312"/>
                  <a:gd name="T74" fmla="*/ 244 w 682"/>
                  <a:gd name="T75" fmla="*/ 248 h 312"/>
                  <a:gd name="T76" fmla="*/ 261 w 682"/>
                  <a:gd name="T77" fmla="*/ 272 h 312"/>
                  <a:gd name="T78" fmla="*/ 379 w 682"/>
                  <a:gd name="T79" fmla="*/ 304 h 312"/>
                  <a:gd name="T80" fmla="*/ 379 w 682"/>
                  <a:gd name="T81" fmla="*/ 312 h 312"/>
                  <a:gd name="T82" fmla="*/ 413 w 682"/>
                  <a:gd name="T83" fmla="*/ 304 h 312"/>
                  <a:gd name="T84" fmla="*/ 472 w 682"/>
                  <a:gd name="T85" fmla="*/ 304 h 31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82" h="312">
                    <a:moveTo>
                      <a:pt x="472" y="304"/>
                    </a:moveTo>
                    <a:lnTo>
                      <a:pt x="505" y="280"/>
                    </a:lnTo>
                    <a:lnTo>
                      <a:pt x="556" y="280"/>
                    </a:lnTo>
                    <a:lnTo>
                      <a:pt x="598" y="272"/>
                    </a:lnTo>
                    <a:lnTo>
                      <a:pt x="598" y="248"/>
                    </a:lnTo>
                    <a:lnTo>
                      <a:pt x="623" y="224"/>
                    </a:lnTo>
                    <a:lnTo>
                      <a:pt x="632" y="184"/>
                    </a:lnTo>
                    <a:lnTo>
                      <a:pt x="632" y="144"/>
                    </a:lnTo>
                    <a:lnTo>
                      <a:pt x="674" y="128"/>
                    </a:lnTo>
                    <a:lnTo>
                      <a:pt x="682" y="96"/>
                    </a:lnTo>
                    <a:lnTo>
                      <a:pt x="649" y="72"/>
                    </a:lnTo>
                    <a:lnTo>
                      <a:pt x="649" y="24"/>
                    </a:lnTo>
                    <a:lnTo>
                      <a:pt x="564" y="24"/>
                    </a:lnTo>
                    <a:lnTo>
                      <a:pt x="488" y="0"/>
                    </a:lnTo>
                    <a:lnTo>
                      <a:pt x="463" y="48"/>
                    </a:lnTo>
                    <a:lnTo>
                      <a:pt x="413" y="64"/>
                    </a:lnTo>
                    <a:lnTo>
                      <a:pt x="371" y="40"/>
                    </a:lnTo>
                    <a:lnTo>
                      <a:pt x="371" y="64"/>
                    </a:lnTo>
                    <a:lnTo>
                      <a:pt x="337" y="64"/>
                    </a:lnTo>
                    <a:lnTo>
                      <a:pt x="328" y="96"/>
                    </a:lnTo>
                    <a:lnTo>
                      <a:pt x="295" y="120"/>
                    </a:lnTo>
                    <a:lnTo>
                      <a:pt x="312" y="152"/>
                    </a:lnTo>
                    <a:lnTo>
                      <a:pt x="312" y="184"/>
                    </a:lnTo>
                    <a:lnTo>
                      <a:pt x="253" y="168"/>
                    </a:lnTo>
                    <a:lnTo>
                      <a:pt x="185" y="192"/>
                    </a:lnTo>
                    <a:lnTo>
                      <a:pt x="143" y="200"/>
                    </a:lnTo>
                    <a:lnTo>
                      <a:pt x="84" y="192"/>
                    </a:lnTo>
                    <a:lnTo>
                      <a:pt x="50" y="208"/>
                    </a:lnTo>
                    <a:lnTo>
                      <a:pt x="8" y="200"/>
                    </a:lnTo>
                    <a:lnTo>
                      <a:pt x="0" y="240"/>
                    </a:lnTo>
                    <a:lnTo>
                      <a:pt x="25" y="256"/>
                    </a:lnTo>
                    <a:lnTo>
                      <a:pt x="42" y="272"/>
                    </a:lnTo>
                    <a:lnTo>
                      <a:pt x="84" y="264"/>
                    </a:lnTo>
                    <a:lnTo>
                      <a:pt x="92" y="304"/>
                    </a:lnTo>
                    <a:lnTo>
                      <a:pt x="101" y="280"/>
                    </a:lnTo>
                    <a:lnTo>
                      <a:pt x="135" y="288"/>
                    </a:lnTo>
                    <a:lnTo>
                      <a:pt x="168" y="256"/>
                    </a:lnTo>
                    <a:lnTo>
                      <a:pt x="244" y="248"/>
                    </a:lnTo>
                    <a:lnTo>
                      <a:pt x="261" y="272"/>
                    </a:lnTo>
                    <a:lnTo>
                      <a:pt x="379" y="304"/>
                    </a:lnTo>
                    <a:lnTo>
                      <a:pt x="379" y="312"/>
                    </a:lnTo>
                    <a:lnTo>
                      <a:pt x="413" y="304"/>
                    </a:lnTo>
                    <a:lnTo>
                      <a:pt x="472" y="304"/>
                    </a:lnTo>
                    <a:close/>
                  </a:path>
                </a:pathLst>
              </a:custGeom>
              <a:solidFill>
                <a:srgbClr val="0969A6"/>
              </a:solidFill>
              <a:ln w="12700">
                <a:solidFill>
                  <a:srgbClr val="0969A6"/>
                </a:solidFill>
                <a:round/>
                <a:headEnd/>
                <a:tailEnd/>
              </a:ln>
              <a:extLst/>
            </p:spPr>
            <p:txBody>
              <a:bodyPr/>
              <a:lstStyle/>
              <a:p>
                <a:pPr>
                  <a:defRPr/>
                </a:pPr>
                <a:endParaRPr lang="en-GB" sz="2400" b="1" kern="0">
                  <a:solidFill>
                    <a:srgbClr val="000000"/>
                  </a:solidFill>
                </a:endParaRPr>
              </a:p>
            </p:txBody>
          </p:sp>
          <p:sp>
            <p:nvSpPr>
              <p:cNvPr id="371" name="Freeform 48"/>
              <p:cNvSpPr>
                <a:spLocks/>
              </p:cNvSpPr>
              <p:nvPr/>
            </p:nvSpPr>
            <p:spPr bwMode="auto">
              <a:xfrm>
                <a:off x="6146066" y="2745443"/>
                <a:ext cx="880269" cy="472709"/>
              </a:xfrm>
              <a:custGeom>
                <a:avLst/>
                <a:gdLst>
                  <a:gd name="T0" fmla="*/ 497 w 581"/>
                  <a:gd name="T1" fmla="*/ 248 h 312"/>
                  <a:gd name="T2" fmla="*/ 531 w 581"/>
                  <a:gd name="T3" fmla="*/ 200 h 312"/>
                  <a:gd name="T4" fmla="*/ 556 w 581"/>
                  <a:gd name="T5" fmla="*/ 176 h 312"/>
                  <a:gd name="T6" fmla="*/ 581 w 581"/>
                  <a:gd name="T7" fmla="*/ 152 h 312"/>
                  <a:gd name="T8" fmla="*/ 564 w 581"/>
                  <a:gd name="T9" fmla="*/ 120 h 312"/>
                  <a:gd name="T10" fmla="*/ 522 w 581"/>
                  <a:gd name="T11" fmla="*/ 112 h 312"/>
                  <a:gd name="T12" fmla="*/ 480 w 581"/>
                  <a:gd name="T13" fmla="*/ 104 h 312"/>
                  <a:gd name="T14" fmla="*/ 463 w 581"/>
                  <a:gd name="T15" fmla="*/ 80 h 312"/>
                  <a:gd name="T16" fmla="*/ 413 w 581"/>
                  <a:gd name="T17" fmla="*/ 64 h 312"/>
                  <a:gd name="T18" fmla="*/ 413 w 581"/>
                  <a:gd name="T19" fmla="*/ 88 h 312"/>
                  <a:gd name="T20" fmla="*/ 387 w 581"/>
                  <a:gd name="T21" fmla="*/ 104 h 312"/>
                  <a:gd name="T22" fmla="*/ 345 w 581"/>
                  <a:gd name="T23" fmla="*/ 72 h 312"/>
                  <a:gd name="T24" fmla="*/ 354 w 581"/>
                  <a:gd name="T25" fmla="*/ 40 h 312"/>
                  <a:gd name="T26" fmla="*/ 312 w 581"/>
                  <a:gd name="T27" fmla="*/ 40 h 312"/>
                  <a:gd name="T28" fmla="*/ 269 w 581"/>
                  <a:gd name="T29" fmla="*/ 24 h 312"/>
                  <a:gd name="T30" fmla="*/ 227 w 581"/>
                  <a:gd name="T31" fmla="*/ 0 h 312"/>
                  <a:gd name="T32" fmla="*/ 227 w 581"/>
                  <a:gd name="T33" fmla="*/ 24 h 312"/>
                  <a:gd name="T34" fmla="*/ 202 w 581"/>
                  <a:gd name="T35" fmla="*/ 8 h 312"/>
                  <a:gd name="T36" fmla="*/ 168 w 581"/>
                  <a:gd name="T37" fmla="*/ 8 h 312"/>
                  <a:gd name="T38" fmla="*/ 160 w 581"/>
                  <a:gd name="T39" fmla="*/ 40 h 312"/>
                  <a:gd name="T40" fmla="*/ 118 w 581"/>
                  <a:gd name="T41" fmla="*/ 56 h 312"/>
                  <a:gd name="T42" fmla="*/ 76 w 581"/>
                  <a:gd name="T43" fmla="*/ 80 h 312"/>
                  <a:gd name="T44" fmla="*/ 34 w 581"/>
                  <a:gd name="T45" fmla="*/ 88 h 312"/>
                  <a:gd name="T46" fmla="*/ 0 w 581"/>
                  <a:gd name="T47" fmla="*/ 112 h 312"/>
                  <a:gd name="T48" fmla="*/ 34 w 581"/>
                  <a:gd name="T49" fmla="*/ 152 h 312"/>
                  <a:gd name="T50" fmla="*/ 25 w 581"/>
                  <a:gd name="T51" fmla="*/ 176 h 312"/>
                  <a:gd name="T52" fmla="*/ 84 w 581"/>
                  <a:gd name="T53" fmla="*/ 224 h 312"/>
                  <a:gd name="T54" fmla="*/ 160 w 581"/>
                  <a:gd name="T55" fmla="*/ 280 h 312"/>
                  <a:gd name="T56" fmla="*/ 152 w 581"/>
                  <a:gd name="T57" fmla="*/ 288 h 312"/>
                  <a:gd name="T58" fmla="*/ 194 w 581"/>
                  <a:gd name="T59" fmla="*/ 312 h 312"/>
                  <a:gd name="T60" fmla="*/ 244 w 581"/>
                  <a:gd name="T61" fmla="*/ 296 h 312"/>
                  <a:gd name="T62" fmla="*/ 269 w 581"/>
                  <a:gd name="T63" fmla="*/ 248 h 312"/>
                  <a:gd name="T64" fmla="*/ 345 w 581"/>
                  <a:gd name="T65" fmla="*/ 272 h 312"/>
                  <a:gd name="T66" fmla="*/ 430 w 581"/>
                  <a:gd name="T67" fmla="*/ 272 h 312"/>
                  <a:gd name="T68" fmla="*/ 430 w 581"/>
                  <a:gd name="T69" fmla="*/ 280 h 312"/>
                  <a:gd name="T70" fmla="*/ 455 w 581"/>
                  <a:gd name="T71" fmla="*/ 248 h 312"/>
                  <a:gd name="T72" fmla="*/ 497 w 581"/>
                  <a:gd name="T73" fmla="*/ 248 h 31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81" h="312">
                    <a:moveTo>
                      <a:pt x="497" y="248"/>
                    </a:moveTo>
                    <a:lnTo>
                      <a:pt x="531" y="200"/>
                    </a:lnTo>
                    <a:lnTo>
                      <a:pt x="556" y="176"/>
                    </a:lnTo>
                    <a:lnTo>
                      <a:pt x="581" y="152"/>
                    </a:lnTo>
                    <a:lnTo>
                      <a:pt x="564" y="120"/>
                    </a:lnTo>
                    <a:lnTo>
                      <a:pt x="522" y="112"/>
                    </a:lnTo>
                    <a:lnTo>
                      <a:pt x="480" y="104"/>
                    </a:lnTo>
                    <a:lnTo>
                      <a:pt x="463" y="80"/>
                    </a:lnTo>
                    <a:lnTo>
                      <a:pt x="413" y="64"/>
                    </a:lnTo>
                    <a:lnTo>
                      <a:pt x="413" y="88"/>
                    </a:lnTo>
                    <a:lnTo>
                      <a:pt x="387" y="104"/>
                    </a:lnTo>
                    <a:lnTo>
                      <a:pt x="345" y="72"/>
                    </a:lnTo>
                    <a:lnTo>
                      <a:pt x="354" y="40"/>
                    </a:lnTo>
                    <a:lnTo>
                      <a:pt x="312" y="40"/>
                    </a:lnTo>
                    <a:lnTo>
                      <a:pt x="269" y="24"/>
                    </a:lnTo>
                    <a:lnTo>
                      <a:pt x="227" y="0"/>
                    </a:lnTo>
                    <a:lnTo>
                      <a:pt x="227" y="24"/>
                    </a:lnTo>
                    <a:lnTo>
                      <a:pt x="202" y="8"/>
                    </a:lnTo>
                    <a:lnTo>
                      <a:pt x="168" y="8"/>
                    </a:lnTo>
                    <a:lnTo>
                      <a:pt x="160" y="40"/>
                    </a:lnTo>
                    <a:lnTo>
                      <a:pt x="118" y="56"/>
                    </a:lnTo>
                    <a:lnTo>
                      <a:pt x="76" y="80"/>
                    </a:lnTo>
                    <a:lnTo>
                      <a:pt x="34" y="88"/>
                    </a:lnTo>
                    <a:lnTo>
                      <a:pt x="0" y="112"/>
                    </a:lnTo>
                    <a:lnTo>
                      <a:pt x="34" y="152"/>
                    </a:lnTo>
                    <a:lnTo>
                      <a:pt x="25" y="176"/>
                    </a:lnTo>
                    <a:lnTo>
                      <a:pt x="84" y="224"/>
                    </a:lnTo>
                    <a:lnTo>
                      <a:pt x="160" y="280"/>
                    </a:lnTo>
                    <a:lnTo>
                      <a:pt x="152" y="288"/>
                    </a:lnTo>
                    <a:lnTo>
                      <a:pt x="194" y="312"/>
                    </a:lnTo>
                    <a:lnTo>
                      <a:pt x="244" y="296"/>
                    </a:lnTo>
                    <a:lnTo>
                      <a:pt x="269" y="248"/>
                    </a:lnTo>
                    <a:lnTo>
                      <a:pt x="345" y="272"/>
                    </a:lnTo>
                    <a:lnTo>
                      <a:pt x="430" y="272"/>
                    </a:lnTo>
                    <a:lnTo>
                      <a:pt x="430" y="280"/>
                    </a:lnTo>
                    <a:lnTo>
                      <a:pt x="455" y="248"/>
                    </a:lnTo>
                    <a:lnTo>
                      <a:pt x="497" y="248"/>
                    </a:lnTo>
                    <a:close/>
                  </a:path>
                </a:pathLst>
              </a:custGeom>
              <a:solidFill>
                <a:srgbClr val="0969A6"/>
              </a:solidFill>
              <a:ln w="12700">
                <a:solidFill>
                  <a:srgbClr val="0969A6"/>
                </a:solidFill>
                <a:prstDash val="solid"/>
                <a:round/>
                <a:headEnd/>
                <a:tailEnd/>
              </a:ln>
            </p:spPr>
            <p:txBody>
              <a:bodyPr/>
              <a:lstStyle/>
              <a:p>
                <a:pPr>
                  <a:defRPr/>
                </a:pPr>
                <a:endParaRPr lang="en-GB" sz="2400" b="1" kern="0">
                  <a:solidFill>
                    <a:srgbClr val="000000"/>
                  </a:solidFill>
                </a:endParaRPr>
              </a:p>
            </p:txBody>
          </p:sp>
          <p:sp>
            <p:nvSpPr>
              <p:cNvPr id="372" name="Freeform 50"/>
              <p:cNvSpPr>
                <a:spLocks/>
              </p:cNvSpPr>
              <p:nvPr/>
            </p:nvSpPr>
            <p:spPr bwMode="auto">
              <a:xfrm>
                <a:off x="6388481" y="3569653"/>
                <a:ext cx="830271" cy="630279"/>
              </a:xfrm>
              <a:custGeom>
                <a:avLst/>
                <a:gdLst>
                  <a:gd name="T0" fmla="*/ 388 w 548"/>
                  <a:gd name="T1" fmla="*/ 360 h 416"/>
                  <a:gd name="T2" fmla="*/ 379 w 548"/>
                  <a:gd name="T3" fmla="*/ 344 h 416"/>
                  <a:gd name="T4" fmla="*/ 345 w 548"/>
                  <a:gd name="T5" fmla="*/ 328 h 416"/>
                  <a:gd name="T6" fmla="*/ 320 w 548"/>
                  <a:gd name="T7" fmla="*/ 296 h 416"/>
                  <a:gd name="T8" fmla="*/ 270 w 548"/>
                  <a:gd name="T9" fmla="*/ 264 h 416"/>
                  <a:gd name="T10" fmla="*/ 236 w 548"/>
                  <a:gd name="T11" fmla="*/ 216 h 416"/>
                  <a:gd name="T12" fmla="*/ 202 w 548"/>
                  <a:gd name="T13" fmla="*/ 200 h 416"/>
                  <a:gd name="T14" fmla="*/ 219 w 548"/>
                  <a:gd name="T15" fmla="*/ 152 h 416"/>
                  <a:gd name="T16" fmla="*/ 236 w 548"/>
                  <a:gd name="T17" fmla="*/ 152 h 416"/>
                  <a:gd name="T18" fmla="*/ 270 w 548"/>
                  <a:gd name="T19" fmla="*/ 168 h 416"/>
                  <a:gd name="T20" fmla="*/ 278 w 548"/>
                  <a:gd name="T21" fmla="*/ 144 h 416"/>
                  <a:gd name="T22" fmla="*/ 312 w 548"/>
                  <a:gd name="T23" fmla="*/ 136 h 416"/>
                  <a:gd name="T24" fmla="*/ 354 w 548"/>
                  <a:gd name="T25" fmla="*/ 144 h 416"/>
                  <a:gd name="T26" fmla="*/ 404 w 548"/>
                  <a:gd name="T27" fmla="*/ 152 h 416"/>
                  <a:gd name="T28" fmla="*/ 438 w 548"/>
                  <a:gd name="T29" fmla="*/ 144 h 416"/>
                  <a:gd name="T30" fmla="*/ 472 w 548"/>
                  <a:gd name="T31" fmla="*/ 152 h 416"/>
                  <a:gd name="T32" fmla="*/ 522 w 548"/>
                  <a:gd name="T33" fmla="*/ 160 h 416"/>
                  <a:gd name="T34" fmla="*/ 522 w 548"/>
                  <a:gd name="T35" fmla="*/ 128 h 416"/>
                  <a:gd name="T36" fmla="*/ 548 w 548"/>
                  <a:gd name="T37" fmla="*/ 120 h 416"/>
                  <a:gd name="T38" fmla="*/ 522 w 548"/>
                  <a:gd name="T39" fmla="*/ 112 h 416"/>
                  <a:gd name="T40" fmla="*/ 497 w 548"/>
                  <a:gd name="T41" fmla="*/ 80 h 416"/>
                  <a:gd name="T42" fmla="*/ 480 w 548"/>
                  <a:gd name="T43" fmla="*/ 48 h 416"/>
                  <a:gd name="T44" fmla="*/ 421 w 548"/>
                  <a:gd name="T45" fmla="*/ 72 h 416"/>
                  <a:gd name="T46" fmla="*/ 388 w 548"/>
                  <a:gd name="T47" fmla="*/ 72 h 416"/>
                  <a:gd name="T48" fmla="*/ 379 w 548"/>
                  <a:gd name="T49" fmla="*/ 48 h 416"/>
                  <a:gd name="T50" fmla="*/ 345 w 548"/>
                  <a:gd name="T51" fmla="*/ 56 h 416"/>
                  <a:gd name="T52" fmla="*/ 320 w 548"/>
                  <a:gd name="T53" fmla="*/ 40 h 416"/>
                  <a:gd name="T54" fmla="*/ 295 w 548"/>
                  <a:gd name="T55" fmla="*/ 16 h 416"/>
                  <a:gd name="T56" fmla="*/ 261 w 548"/>
                  <a:gd name="T57" fmla="*/ 0 h 416"/>
                  <a:gd name="T58" fmla="*/ 227 w 548"/>
                  <a:gd name="T59" fmla="*/ 8 h 416"/>
                  <a:gd name="T60" fmla="*/ 194 w 548"/>
                  <a:gd name="T61" fmla="*/ 48 h 416"/>
                  <a:gd name="T62" fmla="*/ 194 w 548"/>
                  <a:gd name="T63" fmla="*/ 88 h 416"/>
                  <a:gd name="T64" fmla="*/ 160 w 548"/>
                  <a:gd name="T65" fmla="*/ 96 h 416"/>
                  <a:gd name="T66" fmla="*/ 143 w 548"/>
                  <a:gd name="T67" fmla="*/ 128 h 416"/>
                  <a:gd name="T68" fmla="*/ 109 w 548"/>
                  <a:gd name="T69" fmla="*/ 120 h 416"/>
                  <a:gd name="T70" fmla="*/ 84 w 548"/>
                  <a:gd name="T71" fmla="*/ 104 h 416"/>
                  <a:gd name="T72" fmla="*/ 42 w 548"/>
                  <a:gd name="T73" fmla="*/ 136 h 416"/>
                  <a:gd name="T74" fmla="*/ 8 w 548"/>
                  <a:gd name="T75" fmla="*/ 144 h 416"/>
                  <a:gd name="T76" fmla="*/ 0 w 548"/>
                  <a:gd name="T77" fmla="*/ 144 h 416"/>
                  <a:gd name="T78" fmla="*/ 0 w 548"/>
                  <a:gd name="T79" fmla="*/ 152 h 416"/>
                  <a:gd name="T80" fmla="*/ 34 w 548"/>
                  <a:gd name="T81" fmla="*/ 216 h 416"/>
                  <a:gd name="T82" fmla="*/ 84 w 548"/>
                  <a:gd name="T83" fmla="*/ 152 h 416"/>
                  <a:gd name="T84" fmla="*/ 84 w 548"/>
                  <a:gd name="T85" fmla="*/ 216 h 416"/>
                  <a:gd name="T86" fmla="*/ 126 w 548"/>
                  <a:gd name="T87" fmla="*/ 192 h 416"/>
                  <a:gd name="T88" fmla="*/ 126 w 548"/>
                  <a:gd name="T89" fmla="*/ 240 h 416"/>
                  <a:gd name="T90" fmla="*/ 177 w 548"/>
                  <a:gd name="T91" fmla="*/ 264 h 416"/>
                  <a:gd name="T92" fmla="*/ 160 w 548"/>
                  <a:gd name="T93" fmla="*/ 272 h 416"/>
                  <a:gd name="T94" fmla="*/ 219 w 548"/>
                  <a:gd name="T95" fmla="*/ 312 h 416"/>
                  <a:gd name="T96" fmla="*/ 227 w 548"/>
                  <a:gd name="T97" fmla="*/ 336 h 416"/>
                  <a:gd name="T98" fmla="*/ 253 w 548"/>
                  <a:gd name="T99" fmla="*/ 352 h 416"/>
                  <a:gd name="T100" fmla="*/ 312 w 548"/>
                  <a:gd name="T101" fmla="*/ 360 h 416"/>
                  <a:gd name="T102" fmla="*/ 371 w 548"/>
                  <a:gd name="T103" fmla="*/ 384 h 416"/>
                  <a:gd name="T104" fmla="*/ 312 w 548"/>
                  <a:gd name="T105" fmla="*/ 392 h 416"/>
                  <a:gd name="T106" fmla="*/ 413 w 548"/>
                  <a:gd name="T107" fmla="*/ 416 h 416"/>
                  <a:gd name="T108" fmla="*/ 413 w 548"/>
                  <a:gd name="T109" fmla="*/ 384 h 416"/>
                  <a:gd name="T110" fmla="*/ 388 w 548"/>
                  <a:gd name="T111" fmla="*/ 360 h 41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48" h="416">
                    <a:moveTo>
                      <a:pt x="388" y="360"/>
                    </a:moveTo>
                    <a:lnTo>
                      <a:pt x="379" y="344"/>
                    </a:lnTo>
                    <a:lnTo>
                      <a:pt x="345" y="328"/>
                    </a:lnTo>
                    <a:lnTo>
                      <a:pt x="320" y="296"/>
                    </a:lnTo>
                    <a:lnTo>
                      <a:pt x="270" y="264"/>
                    </a:lnTo>
                    <a:lnTo>
                      <a:pt x="236" y="216"/>
                    </a:lnTo>
                    <a:lnTo>
                      <a:pt x="202" y="200"/>
                    </a:lnTo>
                    <a:lnTo>
                      <a:pt x="219" y="152"/>
                    </a:lnTo>
                    <a:lnTo>
                      <a:pt x="236" y="152"/>
                    </a:lnTo>
                    <a:lnTo>
                      <a:pt x="270" y="168"/>
                    </a:lnTo>
                    <a:lnTo>
                      <a:pt x="278" y="144"/>
                    </a:lnTo>
                    <a:lnTo>
                      <a:pt x="312" y="136"/>
                    </a:lnTo>
                    <a:lnTo>
                      <a:pt x="354" y="144"/>
                    </a:lnTo>
                    <a:lnTo>
                      <a:pt x="404" y="152"/>
                    </a:lnTo>
                    <a:lnTo>
                      <a:pt x="438" y="144"/>
                    </a:lnTo>
                    <a:lnTo>
                      <a:pt x="472" y="152"/>
                    </a:lnTo>
                    <a:lnTo>
                      <a:pt x="522" y="160"/>
                    </a:lnTo>
                    <a:lnTo>
                      <a:pt x="522" y="128"/>
                    </a:lnTo>
                    <a:lnTo>
                      <a:pt x="548" y="120"/>
                    </a:lnTo>
                    <a:lnTo>
                      <a:pt x="522" y="112"/>
                    </a:lnTo>
                    <a:lnTo>
                      <a:pt x="497" y="80"/>
                    </a:lnTo>
                    <a:lnTo>
                      <a:pt x="480" y="48"/>
                    </a:lnTo>
                    <a:lnTo>
                      <a:pt x="421" y="72"/>
                    </a:lnTo>
                    <a:lnTo>
                      <a:pt x="388" y="72"/>
                    </a:lnTo>
                    <a:lnTo>
                      <a:pt x="379" y="48"/>
                    </a:lnTo>
                    <a:lnTo>
                      <a:pt x="345" y="56"/>
                    </a:lnTo>
                    <a:lnTo>
                      <a:pt x="320" y="40"/>
                    </a:lnTo>
                    <a:lnTo>
                      <a:pt x="295" y="16"/>
                    </a:lnTo>
                    <a:lnTo>
                      <a:pt x="261" y="0"/>
                    </a:lnTo>
                    <a:lnTo>
                      <a:pt x="227" y="8"/>
                    </a:lnTo>
                    <a:lnTo>
                      <a:pt x="194" y="48"/>
                    </a:lnTo>
                    <a:lnTo>
                      <a:pt x="194" y="88"/>
                    </a:lnTo>
                    <a:lnTo>
                      <a:pt x="160" y="96"/>
                    </a:lnTo>
                    <a:lnTo>
                      <a:pt x="143" y="128"/>
                    </a:lnTo>
                    <a:lnTo>
                      <a:pt x="109" y="120"/>
                    </a:lnTo>
                    <a:lnTo>
                      <a:pt x="84" y="104"/>
                    </a:lnTo>
                    <a:lnTo>
                      <a:pt x="42" y="136"/>
                    </a:lnTo>
                    <a:lnTo>
                      <a:pt x="8" y="144"/>
                    </a:lnTo>
                    <a:lnTo>
                      <a:pt x="0" y="144"/>
                    </a:lnTo>
                    <a:lnTo>
                      <a:pt x="0" y="152"/>
                    </a:lnTo>
                    <a:lnTo>
                      <a:pt x="34" y="216"/>
                    </a:lnTo>
                    <a:lnTo>
                      <a:pt x="84" y="152"/>
                    </a:lnTo>
                    <a:lnTo>
                      <a:pt x="84" y="216"/>
                    </a:lnTo>
                    <a:lnTo>
                      <a:pt x="126" y="192"/>
                    </a:lnTo>
                    <a:lnTo>
                      <a:pt x="126" y="240"/>
                    </a:lnTo>
                    <a:lnTo>
                      <a:pt x="177" y="264"/>
                    </a:lnTo>
                    <a:lnTo>
                      <a:pt x="160" y="272"/>
                    </a:lnTo>
                    <a:lnTo>
                      <a:pt x="219" y="312"/>
                    </a:lnTo>
                    <a:lnTo>
                      <a:pt x="227" y="336"/>
                    </a:lnTo>
                    <a:lnTo>
                      <a:pt x="253" y="352"/>
                    </a:lnTo>
                    <a:lnTo>
                      <a:pt x="312" y="360"/>
                    </a:lnTo>
                    <a:lnTo>
                      <a:pt x="371" y="384"/>
                    </a:lnTo>
                    <a:lnTo>
                      <a:pt x="312" y="392"/>
                    </a:lnTo>
                    <a:lnTo>
                      <a:pt x="413" y="416"/>
                    </a:lnTo>
                    <a:lnTo>
                      <a:pt x="413" y="384"/>
                    </a:lnTo>
                    <a:lnTo>
                      <a:pt x="388" y="360"/>
                    </a:lnTo>
                    <a:close/>
                  </a:path>
                </a:pathLst>
              </a:custGeom>
              <a:solidFill>
                <a:srgbClr val="0969A6"/>
              </a:solidFill>
              <a:ln w="9525">
                <a:solidFill>
                  <a:srgbClr val="0969A6"/>
                </a:solidFill>
                <a:round/>
                <a:headEnd/>
                <a:tailEnd/>
              </a:ln>
              <a:extLst/>
            </p:spPr>
            <p:txBody>
              <a:bodyPr/>
              <a:lstStyle/>
              <a:p>
                <a:pPr>
                  <a:defRPr/>
                </a:pPr>
                <a:endParaRPr lang="en-GB" sz="2400" b="1" kern="0">
                  <a:solidFill>
                    <a:srgbClr val="000000"/>
                  </a:solidFill>
                </a:endParaRPr>
              </a:p>
            </p:txBody>
          </p:sp>
          <p:sp>
            <p:nvSpPr>
              <p:cNvPr id="373" name="Freeform 51"/>
              <p:cNvSpPr>
                <a:spLocks/>
              </p:cNvSpPr>
              <p:nvPr/>
            </p:nvSpPr>
            <p:spPr bwMode="auto">
              <a:xfrm>
                <a:off x="6376360" y="3484808"/>
                <a:ext cx="421196" cy="303019"/>
              </a:xfrm>
              <a:custGeom>
                <a:avLst/>
                <a:gdLst>
                  <a:gd name="T0" fmla="*/ 50 w 278"/>
                  <a:gd name="T1" fmla="*/ 192 h 200"/>
                  <a:gd name="T2" fmla="*/ 92 w 278"/>
                  <a:gd name="T3" fmla="*/ 160 h 200"/>
                  <a:gd name="T4" fmla="*/ 117 w 278"/>
                  <a:gd name="T5" fmla="*/ 176 h 200"/>
                  <a:gd name="T6" fmla="*/ 151 w 278"/>
                  <a:gd name="T7" fmla="*/ 184 h 200"/>
                  <a:gd name="T8" fmla="*/ 168 w 278"/>
                  <a:gd name="T9" fmla="*/ 152 h 200"/>
                  <a:gd name="T10" fmla="*/ 202 w 278"/>
                  <a:gd name="T11" fmla="*/ 144 h 200"/>
                  <a:gd name="T12" fmla="*/ 202 w 278"/>
                  <a:gd name="T13" fmla="*/ 104 h 200"/>
                  <a:gd name="T14" fmla="*/ 235 w 278"/>
                  <a:gd name="T15" fmla="*/ 64 h 200"/>
                  <a:gd name="T16" fmla="*/ 278 w 278"/>
                  <a:gd name="T17" fmla="*/ 48 h 200"/>
                  <a:gd name="T18" fmla="*/ 235 w 278"/>
                  <a:gd name="T19" fmla="*/ 0 h 200"/>
                  <a:gd name="T20" fmla="*/ 227 w 278"/>
                  <a:gd name="T21" fmla="*/ 8 h 200"/>
                  <a:gd name="T22" fmla="*/ 227 w 278"/>
                  <a:gd name="T23" fmla="*/ 32 h 200"/>
                  <a:gd name="T24" fmla="*/ 185 w 278"/>
                  <a:gd name="T25" fmla="*/ 40 h 200"/>
                  <a:gd name="T26" fmla="*/ 134 w 278"/>
                  <a:gd name="T27" fmla="*/ 40 h 200"/>
                  <a:gd name="T28" fmla="*/ 101 w 278"/>
                  <a:gd name="T29" fmla="*/ 64 h 200"/>
                  <a:gd name="T30" fmla="*/ 42 w 278"/>
                  <a:gd name="T31" fmla="*/ 64 h 200"/>
                  <a:gd name="T32" fmla="*/ 8 w 278"/>
                  <a:gd name="T33" fmla="*/ 72 h 200"/>
                  <a:gd name="T34" fmla="*/ 0 w 278"/>
                  <a:gd name="T35" fmla="*/ 96 h 200"/>
                  <a:gd name="T36" fmla="*/ 8 w 278"/>
                  <a:gd name="T37" fmla="*/ 152 h 200"/>
                  <a:gd name="T38" fmla="*/ 0 w 278"/>
                  <a:gd name="T39" fmla="*/ 160 h 200"/>
                  <a:gd name="T40" fmla="*/ 25 w 278"/>
                  <a:gd name="T41" fmla="*/ 152 h 200"/>
                  <a:gd name="T42" fmla="*/ 8 w 278"/>
                  <a:gd name="T43" fmla="*/ 176 h 200"/>
                  <a:gd name="T44" fmla="*/ 8 w 278"/>
                  <a:gd name="T45" fmla="*/ 200 h 200"/>
                  <a:gd name="T46" fmla="*/ 16 w 278"/>
                  <a:gd name="T47" fmla="*/ 200 h 200"/>
                  <a:gd name="T48" fmla="*/ 50 w 278"/>
                  <a:gd name="T49" fmla="*/ 192 h 2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78" h="200">
                    <a:moveTo>
                      <a:pt x="50" y="192"/>
                    </a:moveTo>
                    <a:lnTo>
                      <a:pt x="92" y="160"/>
                    </a:lnTo>
                    <a:lnTo>
                      <a:pt x="117" y="176"/>
                    </a:lnTo>
                    <a:lnTo>
                      <a:pt x="151" y="184"/>
                    </a:lnTo>
                    <a:lnTo>
                      <a:pt x="168" y="152"/>
                    </a:lnTo>
                    <a:lnTo>
                      <a:pt x="202" y="144"/>
                    </a:lnTo>
                    <a:lnTo>
                      <a:pt x="202" y="104"/>
                    </a:lnTo>
                    <a:lnTo>
                      <a:pt x="235" y="64"/>
                    </a:lnTo>
                    <a:lnTo>
                      <a:pt x="278" y="48"/>
                    </a:lnTo>
                    <a:lnTo>
                      <a:pt x="235" y="0"/>
                    </a:lnTo>
                    <a:lnTo>
                      <a:pt x="227" y="8"/>
                    </a:lnTo>
                    <a:lnTo>
                      <a:pt x="227" y="32"/>
                    </a:lnTo>
                    <a:lnTo>
                      <a:pt x="185" y="40"/>
                    </a:lnTo>
                    <a:lnTo>
                      <a:pt x="134" y="40"/>
                    </a:lnTo>
                    <a:lnTo>
                      <a:pt x="101" y="64"/>
                    </a:lnTo>
                    <a:lnTo>
                      <a:pt x="42" y="64"/>
                    </a:lnTo>
                    <a:lnTo>
                      <a:pt x="8" y="72"/>
                    </a:lnTo>
                    <a:lnTo>
                      <a:pt x="0" y="96"/>
                    </a:lnTo>
                    <a:lnTo>
                      <a:pt x="8" y="152"/>
                    </a:lnTo>
                    <a:lnTo>
                      <a:pt x="0" y="160"/>
                    </a:lnTo>
                    <a:lnTo>
                      <a:pt x="25" y="152"/>
                    </a:lnTo>
                    <a:lnTo>
                      <a:pt x="8" y="176"/>
                    </a:lnTo>
                    <a:lnTo>
                      <a:pt x="8" y="200"/>
                    </a:lnTo>
                    <a:lnTo>
                      <a:pt x="16" y="200"/>
                    </a:lnTo>
                    <a:lnTo>
                      <a:pt x="50" y="192"/>
                    </a:lnTo>
                    <a:close/>
                  </a:path>
                </a:pathLst>
              </a:custGeom>
              <a:solidFill>
                <a:srgbClr val="0969A6"/>
              </a:solidFill>
              <a:ln w="28575">
                <a:solidFill>
                  <a:srgbClr val="0969A6"/>
                </a:solidFill>
                <a:prstDash val="solid"/>
                <a:round/>
                <a:headEnd/>
                <a:tailEnd/>
              </a:ln>
              <a:extLst/>
            </p:spPr>
            <p:txBody>
              <a:bodyPr/>
              <a:lstStyle/>
              <a:p>
                <a:pPr>
                  <a:defRPr/>
                </a:pPr>
                <a:endParaRPr lang="en-GB" sz="2400" b="1" kern="0">
                  <a:solidFill>
                    <a:srgbClr val="000000"/>
                  </a:solidFill>
                </a:endParaRPr>
              </a:p>
            </p:txBody>
          </p:sp>
          <p:sp>
            <p:nvSpPr>
              <p:cNvPr id="374" name="Freeform 53"/>
              <p:cNvSpPr>
                <a:spLocks/>
              </p:cNvSpPr>
              <p:nvPr/>
            </p:nvSpPr>
            <p:spPr bwMode="auto">
              <a:xfrm>
                <a:off x="6694529" y="3775706"/>
                <a:ext cx="587856" cy="484830"/>
              </a:xfrm>
              <a:custGeom>
                <a:avLst/>
                <a:gdLst>
                  <a:gd name="T0" fmla="*/ 287 w 388"/>
                  <a:gd name="T1" fmla="*/ 264 h 320"/>
                  <a:gd name="T2" fmla="*/ 312 w 388"/>
                  <a:gd name="T3" fmla="*/ 248 h 320"/>
                  <a:gd name="T4" fmla="*/ 320 w 388"/>
                  <a:gd name="T5" fmla="*/ 216 h 320"/>
                  <a:gd name="T6" fmla="*/ 346 w 388"/>
                  <a:gd name="T7" fmla="*/ 216 h 320"/>
                  <a:gd name="T8" fmla="*/ 337 w 388"/>
                  <a:gd name="T9" fmla="*/ 192 h 320"/>
                  <a:gd name="T10" fmla="*/ 388 w 388"/>
                  <a:gd name="T11" fmla="*/ 176 h 320"/>
                  <a:gd name="T12" fmla="*/ 362 w 388"/>
                  <a:gd name="T13" fmla="*/ 136 h 320"/>
                  <a:gd name="T14" fmla="*/ 388 w 388"/>
                  <a:gd name="T15" fmla="*/ 120 h 320"/>
                  <a:gd name="T16" fmla="*/ 346 w 388"/>
                  <a:gd name="T17" fmla="*/ 96 h 320"/>
                  <a:gd name="T18" fmla="*/ 337 w 388"/>
                  <a:gd name="T19" fmla="*/ 64 h 320"/>
                  <a:gd name="T20" fmla="*/ 337 w 388"/>
                  <a:gd name="T21" fmla="*/ 32 h 320"/>
                  <a:gd name="T22" fmla="*/ 304 w 388"/>
                  <a:gd name="T23" fmla="*/ 32 h 320"/>
                  <a:gd name="T24" fmla="*/ 295 w 388"/>
                  <a:gd name="T25" fmla="*/ 16 h 320"/>
                  <a:gd name="T26" fmla="*/ 270 w 388"/>
                  <a:gd name="T27" fmla="*/ 16 h 320"/>
                  <a:gd name="T28" fmla="*/ 236 w 388"/>
                  <a:gd name="T29" fmla="*/ 8 h 320"/>
                  <a:gd name="T30" fmla="*/ 202 w 388"/>
                  <a:gd name="T31" fmla="*/ 16 h 320"/>
                  <a:gd name="T32" fmla="*/ 152 w 388"/>
                  <a:gd name="T33" fmla="*/ 8 h 320"/>
                  <a:gd name="T34" fmla="*/ 110 w 388"/>
                  <a:gd name="T35" fmla="*/ 0 h 320"/>
                  <a:gd name="T36" fmla="*/ 76 w 388"/>
                  <a:gd name="T37" fmla="*/ 8 h 320"/>
                  <a:gd name="T38" fmla="*/ 68 w 388"/>
                  <a:gd name="T39" fmla="*/ 32 h 320"/>
                  <a:gd name="T40" fmla="*/ 34 w 388"/>
                  <a:gd name="T41" fmla="*/ 16 h 320"/>
                  <a:gd name="T42" fmla="*/ 17 w 388"/>
                  <a:gd name="T43" fmla="*/ 16 h 320"/>
                  <a:gd name="T44" fmla="*/ 0 w 388"/>
                  <a:gd name="T45" fmla="*/ 64 h 320"/>
                  <a:gd name="T46" fmla="*/ 34 w 388"/>
                  <a:gd name="T47" fmla="*/ 80 h 320"/>
                  <a:gd name="T48" fmla="*/ 68 w 388"/>
                  <a:gd name="T49" fmla="*/ 128 h 320"/>
                  <a:gd name="T50" fmla="*/ 118 w 388"/>
                  <a:gd name="T51" fmla="*/ 160 h 320"/>
                  <a:gd name="T52" fmla="*/ 143 w 388"/>
                  <a:gd name="T53" fmla="*/ 192 h 320"/>
                  <a:gd name="T54" fmla="*/ 177 w 388"/>
                  <a:gd name="T55" fmla="*/ 208 h 320"/>
                  <a:gd name="T56" fmla="*/ 186 w 388"/>
                  <a:gd name="T57" fmla="*/ 224 h 320"/>
                  <a:gd name="T58" fmla="*/ 211 w 388"/>
                  <a:gd name="T59" fmla="*/ 248 h 320"/>
                  <a:gd name="T60" fmla="*/ 211 w 388"/>
                  <a:gd name="T61" fmla="*/ 280 h 320"/>
                  <a:gd name="T62" fmla="*/ 295 w 388"/>
                  <a:gd name="T63" fmla="*/ 320 h 320"/>
                  <a:gd name="T64" fmla="*/ 295 w 388"/>
                  <a:gd name="T65" fmla="*/ 280 h 320"/>
                  <a:gd name="T66" fmla="*/ 287 w 388"/>
                  <a:gd name="T67" fmla="*/ 264 h 3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88" h="320">
                    <a:moveTo>
                      <a:pt x="287" y="264"/>
                    </a:moveTo>
                    <a:lnTo>
                      <a:pt x="312" y="248"/>
                    </a:lnTo>
                    <a:lnTo>
                      <a:pt x="320" y="216"/>
                    </a:lnTo>
                    <a:lnTo>
                      <a:pt x="346" y="216"/>
                    </a:lnTo>
                    <a:lnTo>
                      <a:pt x="337" y="192"/>
                    </a:lnTo>
                    <a:lnTo>
                      <a:pt x="388" y="176"/>
                    </a:lnTo>
                    <a:lnTo>
                      <a:pt x="362" y="136"/>
                    </a:lnTo>
                    <a:lnTo>
                      <a:pt x="388" y="120"/>
                    </a:lnTo>
                    <a:lnTo>
                      <a:pt x="346" y="96"/>
                    </a:lnTo>
                    <a:lnTo>
                      <a:pt x="337" y="64"/>
                    </a:lnTo>
                    <a:lnTo>
                      <a:pt x="337" y="32"/>
                    </a:lnTo>
                    <a:lnTo>
                      <a:pt x="304" y="32"/>
                    </a:lnTo>
                    <a:lnTo>
                      <a:pt x="295" y="16"/>
                    </a:lnTo>
                    <a:lnTo>
                      <a:pt x="270" y="16"/>
                    </a:lnTo>
                    <a:lnTo>
                      <a:pt x="236" y="8"/>
                    </a:lnTo>
                    <a:lnTo>
                      <a:pt x="202" y="16"/>
                    </a:lnTo>
                    <a:lnTo>
                      <a:pt x="152" y="8"/>
                    </a:lnTo>
                    <a:lnTo>
                      <a:pt x="110" y="0"/>
                    </a:lnTo>
                    <a:lnTo>
                      <a:pt x="76" y="8"/>
                    </a:lnTo>
                    <a:lnTo>
                      <a:pt x="68" y="32"/>
                    </a:lnTo>
                    <a:lnTo>
                      <a:pt x="34" y="16"/>
                    </a:lnTo>
                    <a:lnTo>
                      <a:pt x="17" y="16"/>
                    </a:lnTo>
                    <a:lnTo>
                      <a:pt x="0" y="64"/>
                    </a:lnTo>
                    <a:lnTo>
                      <a:pt x="34" y="80"/>
                    </a:lnTo>
                    <a:lnTo>
                      <a:pt x="68" y="128"/>
                    </a:lnTo>
                    <a:lnTo>
                      <a:pt x="118" y="160"/>
                    </a:lnTo>
                    <a:lnTo>
                      <a:pt x="143" y="192"/>
                    </a:lnTo>
                    <a:lnTo>
                      <a:pt x="177" y="208"/>
                    </a:lnTo>
                    <a:lnTo>
                      <a:pt x="186" y="224"/>
                    </a:lnTo>
                    <a:lnTo>
                      <a:pt x="211" y="248"/>
                    </a:lnTo>
                    <a:lnTo>
                      <a:pt x="211" y="280"/>
                    </a:lnTo>
                    <a:lnTo>
                      <a:pt x="295" y="320"/>
                    </a:lnTo>
                    <a:lnTo>
                      <a:pt x="295" y="280"/>
                    </a:lnTo>
                    <a:lnTo>
                      <a:pt x="287" y="264"/>
                    </a:lnTo>
                    <a:close/>
                  </a:path>
                </a:pathLst>
              </a:custGeom>
              <a:solidFill>
                <a:srgbClr val="00A0C6"/>
              </a:solidFill>
              <a:ln w="9525">
                <a:noFill/>
                <a:round/>
                <a:headEnd/>
                <a:tailEnd/>
              </a:ln>
              <a:extLst/>
            </p:spPr>
            <p:txBody>
              <a:bodyPr/>
              <a:lstStyle/>
              <a:p>
                <a:pPr>
                  <a:defRPr/>
                </a:pPr>
                <a:endParaRPr lang="en-GB" sz="2400" b="1" kern="0">
                  <a:solidFill>
                    <a:srgbClr val="000000"/>
                  </a:solidFill>
                </a:endParaRPr>
              </a:p>
            </p:txBody>
          </p:sp>
          <p:sp>
            <p:nvSpPr>
              <p:cNvPr id="375" name="Freeform 54"/>
              <p:cNvSpPr>
                <a:spLocks/>
              </p:cNvSpPr>
              <p:nvPr/>
            </p:nvSpPr>
            <p:spPr bwMode="auto">
              <a:xfrm>
                <a:off x="6732407" y="3121186"/>
                <a:ext cx="868148" cy="557554"/>
              </a:xfrm>
              <a:custGeom>
                <a:avLst/>
                <a:gdLst>
                  <a:gd name="T0" fmla="*/ 295 w 573"/>
                  <a:gd name="T1" fmla="*/ 320 h 368"/>
                  <a:gd name="T2" fmla="*/ 329 w 573"/>
                  <a:gd name="T3" fmla="*/ 304 h 368"/>
                  <a:gd name="T4" fmla="*/ 380 w 573"/>
                  <a:gd name="T5" fmla="*/ 304 h 368"/>
                  <a:gd name="T6" fmla="*/ 413 w 573"/>
                  <a:gd name="T7" fmla="*/ 288 h 368"/>
                  <a:gd name="T8" fmla="*/ 439 w 573"/>
                  <a:gd name="T9" fmla="*/ 272 h 368"/>
                  <a:gd name="T10" fmla="*/ 455 w 573"/>
                  <a:gd name="T11" fmla="*/ 264 h 368"/>
                  <a:gd name="T12" fmla="*/ 464 w 573"/>
                  <a:gd name="T13" fmla="*/ 224 h 368"/>
                  <a:gd name="T14" fmla="*/ 472 w 573"/>
                  <a:gd name="T15" fmla="*/ 200 h 368"/>
                  <a:gd name="T16" fmla="*/ 498 w 573"/>
                  <a:gd name="T17" fmla="*/ 168 h 368"/>
                  <a:gd name="T18" fmla="*/ 523 w 573"/>
                  <a:gd name="T19" fmla="*/ 112 h 368"/>
                  <a:gd name="T20" fmla="*/ 548 w 573"/>
                  <a:gd name="T21" fmla="*/ 72 h 368"/>
                  <a:gd name="T22" fmla="*/ 573 w 573"/>
                  <a:gd name="T23" fmla="*/ 48 h 368"/>
                  <a:gd name="T24" fmla="*/ 548 w 573"/>
                  <a:gd name="T25" fmla="*/ 24 h 368"/>
                  <a:gd name="T26" fmla="*/ 514 w 573"/>
                  <a:gd name="T27" fmla="*/ 0 h 368"/>
                  <a:gd name="T28" fmla="*/ 472 w 573"/>
                  <a:gd name="T29" fmla="*/ 8 h 368"/>
                  <a:gd name="T30" fmla="*/ 447 w 573"/>
                  <a:gd name="T31" fmla="*/ 0 h 368"/>
                  <a:gd name="T32" fmla="*/ 405 w 573"/>
                  <a:gd name="T33" fmla="*/ 8 h 368"/>
                  <a:gd name="T34" fmla="*/ 371 w 573"/>
                  <a:gd name="T35" fmla="*/ 8 h 368"/>
                  <a:gd name="T36" fmla="*/ 329 w 573"/>
                  <a:gd name="T37" fmla="*/ 56 h 368"/>
                  <a:gd name="T38" fmla="*/ 287 w 573"/>
                  <a:gd name="T39" fmla="*/ 48 h 368"/>
                  <a:gd name="T40" fmla="*/ 279 w 573"/>
                  <a:gd name="T41" fmla="*/ 64 h 368"/>
                  <a:gd name="T42" fmla="*/ 228 w 573"/>
                  <a:gd name="T43" fmla="*/ 80 h 368"/>
                  <a:gd name="T44" fmla="*/ 228 w 573"/>
                  <a:gd name="T45" fmla="*/ 112 h 368"/>
                  <a:gd name="T46" fmla="*/ 110 w 573"/>
                  <a:gd name="T47" fmla="*/ 128 h 368"/>
                  <a:gd name="T48" fmla="*/ 85 w 573"/>
                  <a:gd name="T49" fmla="*/ 112 h 368"/>
                  <a:gd name="T50" fmla="*/ 68 w 573"/>
                  <a:gd name="T51" fmla="*/ 104 h 368"/>
                  <a:gd name="T52" fmla="*/ 68 w 573"/>
                  <a:gd name="T53" fmla="*/ 128 h 368"/>
                  <a:gd name="T54" fmla="*/ 26 w 573"/>
                  <a:gd name="T55" fmla="*/ 144 h 368"/>
                  <a:gd name="T56" fmla="*/ 26 w 573"/>
                  <a:gd name="T57" fmla="*/ 184 h 368"/>
                  <a:gd name="T58" fmla="*/ 17 w 573"/>
                  <a:gd name="T59" fmla="*/ 224 h 368"/>
                  <a:gd name="T60" fmla="*/ 0 w 573"/>
                  <a:gd name="T61" fmla="*/ 240 h 368"/>
                  <a:gd name="T62" fmla="*/ 43 w 573"/>
                  <a:gd name="T63" fmla="*/ 288 h 368"/>
                  <a:gd name="T64" fmla="*/ 34 w 573"/>
                  <a:gd name="T65" fmla="*/ 296 h 368"/>
                  <a:gd name="T66" fmla="*/ 68 w 573"/>
                  <a:gd name="T67" fmla="*/ 312 h 368"/>
                  <a:gd name="T68" fmla="*/ 93 w 573"/>
                  <a:gd name="T69" fmla="*/ 336 h 368"/>
                  <a:gd name="T70" fmla="*/ 118 w 573"/>
                  <a:gd name="T71" fmla="*/ 352 h 368"/>
                  <a:gd name="T72" fmla="*/ 152 w 573"/>
                  <a:gd name="T73" fmla="*/ 344 h 368"/>
                  <a:gd name="T74" fmla="*/ 161 w 573"/>
                  <a:gd name="T75" fmla="*/ 368 h 368"/>
                  <a:gd name="T76" fmla="*/ 194 w 573"/>
                  <a:gd name="T77" fmla="*/ 368 h 368"/>
                  <a:gd name="T78" fmla="*/ 253 w 573"/>
                  <a:gd name="T79" fmla="*/ 344 h 368"/>
                  <a:gd name="T80" fmla="*/ 262 w 573"/>
                  <a:gd name="T81" fmla="*/ 344 h 368"/>
                  <a:gd name="T82" fmla="*/ 270 w 573"/>
                  <a:gd name="T83" fmla="*/ 320 h 368"/>
                  <a:gd name="T84" fmla="*/ 295 w 573"/>
                  <a:gd name="T85" fmla="*/ 320 h 36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73" h="368">
                    <a:moveTo>
                      <a:pt x="295" y="320"/>
                    </a:moveTo>
                    <a:lnTo>
                      <a:pt x="329" y="304"/>
                    </a:lnTo>
                    <a:lnTo>
                      <a:pt x="380" y="304"/>
                    </a:lnTo>
                    <a:lnTo>
                      <a:pt x="413" y="288"/>
                    </a:lnTo>
                    <a:lnTo>
                      <a:pt x="439" y="272"/>
                    </a:lnTo>
                    <a:lnTo>
                      <a:pt x="455" y="264"/>
                    </a:lnTo>
                    <a:lnTo>
                      <a:pt x="464" y="224"/>
                    </a:lnTo>
                    <a:lnTo>
                      <a:pt x="472" y="200"/>
                    </a:lnTo>
                    <a:lnTo>
                      <a:pt x="498" y="168"/>
                    </a:lnTo>
                    <a:lnTo>
                      <a:pt x="523" y="112"/>
                    </a:lnTo>
                    <a:lnTo>
                      <a:pt x="548" y="72"/>
                    </a:lnTo>
                    <a:lnTo>
                      <a:pt x="573" y="48"/>
                    </a:lnTo>
                    <a:lnTo>
                      <a:pt x="548" y="24"/>
                    </a:lnTo>
                    <a:lnTo>
                      <a:pt x="514" y="0"/>
                    </a:lnTo>
                    <a:lnTo>
                      <a:pt x="472" y="8"/>
                    </a:lnTo>
                    <a:lnTo>
                      <a:pt x="447" y="0"/>
                    </a:lnTo>
                    <a:lnTo>
                      <a:pt x="405" y="8"/>
                    </a:lnTo>
                    <a:lnTo>
                      <a:pt x="371" y="8"/>
                    </a:lnTo>
                    <a:lnTo>
                      <a:pt x="329" y="56"/>
                    </a:lnTo>
                    <a:lnTo>
                      <a:pt x="287" y="48"/>
                    </a:lnTo>
                    <a:lnTo>
                      <a:pt x="279" y="64"/>
                    </a:lnTo>
                    <a:lnTo>
                      <a:pt x="228" y="80"/>
                    </a:lnTo>
                    <a:lnTo>
                      <a:pt x="228" y="112"/>
                    </a:lnTo>
                    <a:lnTo>
                      <a:pt x="110" y="128"/>
                    </a:lnTo>
                    <a:lnTo>
                      <a:pt x="85" y="112"/>
                    </a:lnTo>
                    <a:lnTo>
                      <a:pt x="68" y="104"/>
                    </a:lnTo>
                    <a:lnTo>
                      <a:pt x="68" y="128"/>
                    </a:lnTo>
                    <a:lnTo>
                      <a:pt x="26" y="144"/>
                    </a:lnTo>
                    <a:lnTo>
                      <a:pt x="26" y="184"/>
                    </a:lnTo>
                    <a:lnTo>
                      <a:pt x="17" y="224"/>
                    </a:lnTo>
                    <a:lnTo>
                      <a:pt x="0" y="240"/>
                    </a:lnTo>
                    <a:lnTo>
                      <a:pt x="43" y="288"/>
                    </a:lnTo>
                    <a:lnTo>
                      <a:pt x="34" y="296"/>
                    </a:lnTo>
                    <a:lnTo>
                      <a:pt x="68" y="312"/>
                    </a:lnTo>
                    <a:lnTo>
                      <a:pt x="93" y="336"/>
                    </a:lnTo>
                    <a:lnTo>
                      <a:pt x="118" y="352"/>
                    </a:lnTo>
                    <a:lnTo>
                      <a:pt x="152" y="344"/>
                    </a:lnTo>
                    <a:lnTo>
                      <a:pt x="161" y="368"/>
                    </a:lnTo>
                    <a:lnTo>
                      <a:pt x="194" y="368"/>
                    </a:lnTo>
                    <a:lnTo>
                      <a:pt x="253" y="344"/>
                    </a:lnTo>
                    <a:lnTo>
                      <a:pt x="262" y="344"/>
                    </a:lnTo>
                    <a:lnTo>
                      <a:pt x="270" y="320"/>
                    </a:lnTo>
                    <a:lnTo>
                      <a:pt x="295" y="320"/>
                    </a:lnTo>
                    <a:close/>
                  </a:path>
                </a:pathLst>
              </a:custGeom>
              <a:solidFill>
                <a:srgbClr val="0969A6"/>
              </a:solidFill>
              <a:ln w="12700">
                <a:solidFill>
                  <a:srgbClr val="0969A6"/>
                </a:solidFill>
                <a:round/>
                <a:headEnd/>
                <a:tailEnd/>
              </a:ln>
              <a:extLst/>
            </p:spPr>
            <p:txBody>
              <a:bodyPr/>
              <a:lstStyle/>
              <a:p>
                <a:pPr>
                  <a:defRPr/>
                </a:pPr>
                <a:endParaRPr lang="en-GB" sz="2400" b="1" kern="0">
                  <a:solidFill>
                    <a:srgbClr val="000000"/>
                  </a:solidFill>
                </a:endParaRPr>
              </a:p>
            </p:txBody>
          </p:sp>
          <p:sp>
            <p:nvSpPr>
              <p:cNvPr id="376" name="Freeform 57"/>
              <p:cNvSpPr>
                <a:spLocks/>
              </p:cNvSpPr>
              <p:nvPr/>
            </p:nvSpPr>
            <p:spPr bwMode="auto">
              <a:xfrm>
                <a:off x="7421774" y="3121186"/>
                <a:ext cx="39392" cy="12121"/>
              </a:xfrm>
              <a:custGeom>
                <a:avLst/>
                <a:gdLst>
                  <a:gd name="T0" fmla="*/ 17 w 26"/>
                  <a:gd name="T1" fmla="*/ 8 h 8"/>
                  <a:gd name="T2" fmla="*/ 26 w 26"/>
                  <a:gd name="T3" fmla="*/ 8 h 8"/>
                  <a:gd name="T4" fmla="*/ 0 w 26"/>
                  <a:gd name="T5" fmla="*/ 0 h 8"/>
                  <a:gd name="T6" fmla="*/ 17 w 26"/>
                  <a:gd name="T7" fmla="*/ 8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8">
                    <a:moveTo>
                      <a:pt x="17" y="8"/>
                    </a:moveTo>
                    <a:lnTo>
                      <a:pt x="26" y="8"/>
                    </a:lnTo>
                    <a:lnTo>
                      <a:pt x="0" y="0"/>
                    </a:lnTo>
                    <a:lnTo>
                      <a:pt x="17" y="8"/>
                    </a:lnTo>
                    <a:close/>
                  </a:path>
                </a:pathLst>
              </a:custGeom>
              <a:noFill/>
              <a:ln w="28575">
                <a:noFill/>
                <a:prstDash val="solid"/>
                <a:round/>
                <a:headEnd/>
                <a:tailEnd/>
              </a:ln>
              <a:extLst>
                <a:ext uri="{909E8E84-426E-40DD-AFC4-6F175D3DCCD1}">
                  <a14:hiddenFill xmlns:a14="http://schemas.microsoft.com/office/drawing/2010/main">
                    <a:solidFill>
                      <a:srgbClr val="FFFFFF"/>
                    </a:solidFill>
                  </a14:hiddenFill>
                </a:ext>
              </a:extLst>
            </p:spPr>
            <p:txBody>
              <a:bodyPr/>
              <a:lstStyle/>
              <a:p>
                <a:pPr>
                  <a:defRPr/>
                </a:pPr>
                <a:endParaRPr lang="en-GB" sz="2400" b="1" kern="0">
                  <a:solidFill>
                    <a:srgbClr val="000000"/>
                  </a:solidFill>
                </a:endParaRPr>
              </a:p>
            </p:txBody>
          </p:sp>
          <p:sp>
            <p:nvSpPr>
              <p:cNvPr id="377" name="Freeform 58"/>
              <p:cNvSpPr>
                <a:spLocks/>
              </p:cNvSpPr>
              <p:nvPr/>
            </p:nvSpPr>
            <p:spPr bwMode="auto">
              <a:xfrm>
                <a:off x="7461166" y="3133306"/>
                <a:ext cx="25757" cy="1515"/>
              </a:xfrm>
              <a:custGeom>
                <a:avLst/>
                <a:gdLst>
                  <a:gd name="T0" fmla="*/ 17 w 17"/>
                  <a:gd name="T1" fmla="*/ 0 h 1"/>
                  <a:gd name="T2" fmla="*/ 0 w 17"/>
                  <a:gd name="T3" fmla="*/ 0 h 1"/>
                  <a:gd name="T4" fmla="*/ 17 w 17"/>
                  <a:gd name="T5" fmla="*/ 0 h 1"/>
                  <a:gd name="T6" fmla="*/ 0 60000 65536"/>
                  <a:gd name="T7" fmla="*/ 0 60000 65536"/>
                  <a:gd name="T8" fmla="*/ 0 60000 65536"/>
                </a:gdLst>
                <a:ahLst/>
                <a:cxnLst>
                  <a:cxn ang="T6">
                    <a:pos x="T0" y="T1"/>
                  </a:cxn>
                  <a:cxn ang="T7">
                    <a:pos x="T2" y="T3"/>
                  </a:cxn>
                  <a:cxn ang="T8">
                    <a:pos x="T4" y="T5"/>
                  </a:cxn>
                </a:cxnLst>
                <a:rect l="0" t="0" r="r" b="b"/>
                <a:pathLst>
                  <a:path w="17" h="1">
                    <a:moveTo>
                      <a:pt x="17" y="0"/>
                    </a:moveTo>
                    <a:lnTo>
                      <a:pt x="0" y="0"/>
                    </a:lnTo>
                    <a:lnTo>
                      <a:pt x="17" y="0"/>
                    </a:lnTo>
                    <a:close/>
                  </a:path>
                </a:pathLst>
              </a:custGeom>
              <a:solidFill>
                <a:srgbClr val="FFFF00"/>
              </a:solidFill>
              <a:ln w="9525">
                <a:noFill/>
                <a:round/>
                <a:headEnd/>
                <a:tailEnd/>
              </a:ln>
              <a:extLst/>
            </p:spPr>
            <p:txBody>
              <a:bodyPr/>
              <a:lstStyle/>
              <a:p>
                <a:pPr>
                  <a:defRPr/>
                </a:pPr>
                <a:endParaRPr lang="en-GB" sz="2400" b="1" kern="0">
                  <a:solidFill>
                    <a:srgbClr val="000000"/>
                  </a:solidFill>
                </a:endParaRPr>
              </a:p>
            </p:txBody>
          </p:sp>
          <p:sp>
            <p:nvSpPr>
              <p:cNvPr id="378" name="Line 59"/>
              <p:cNvSpPr>
                <a:spLocks noChangeShapeType="1"/>
              </p:cNvSpPr>
              <p:nvPr/>
            </p:nvSpPr>
            <p:spPr bwMode="auto">
              <a:xfrm flipV="1">
                <a:off x="7447530" y="3121186"/>
                <a:ext cx="39392" cy="12121"/>
              </a:xfrm>
              <a:prstGeom prst="line">
                <a:avLst/>
              </a:prstGeom>
              <a:noFill/>
              <a:ln w="28575">
                <a:noFill/>
                <a:round/>
                <a:headEnd/>
                <a:tailEnd/>
              </a:ln>
              <a:extLst>
                <a:ext uri="{909E8E84-426E-40DD-AFC4-6F175D3DCCD1}">
                  <a14:hiddenFill xmlns:a14="http://schemas.microsoft.com/office/drawing/2010/main">
                    <a:noFill/>
                  </a14:hiddenFill>
                </a:ext>
              </a:extLst>
            </p:spPr>
            <p:txBody>
              <a:bodyPr/>
              <a:lstStyle/>
              <a:p>
                <a:pPr>
                  <a:defRPr/>
                </a:pPr>
                <a:endParaRPr lang="en-GB" sz="2400" b="1" kern="0">
                  <a:solidFill>
                    <a:srgbClr val="000000"/>
                  </a:solidFill>
                </a:endParaRPr>
              </a:p>
            </p:txBody>
          </p:sp>
          <p:sp>
            <p:nvSpPr>
              <p:cNvPr id="379" name="Line 60"/>
              <p:cNvSpPr>
                <a:spLocks noChangeShapeType="1"/>
              </p:cNvSpPr>
              <p:nvPr/>
            </p:nvSpPr>
            <p:spPr bwMode="auto">
              <a:xfrm flipV="1">
                <a:off x="7447530" y="3121186"/>
                <a:ext cx="39392" cy="12121"/>
              </a:xfrm>
              <a:prstGeom prst="line">
                <a:avLst/>
              </a:prstGeom>
              <a:noFill/>
              <a:ln w="28575">
                <a:noFill/>
                <a:round/>
                <a:headEnd/>
                <a:tailEnd/>
              </a:ln>
              <a:extLst>
                <a:ext uri="{909E8E84-426E-40DD-AFC4-6F175D3DCCD1}">
                  <a14:hiddenFill xmlns:a14="http://schemas.microsoft.com/office/drawing/2010/main">
                    <a:noFill/>
                  </a14:hiddenFill>
                </a:ext>
              </a:extLst>
            </p:spPr>
            <p:txBody>
              <a:bodyPr/>
              <a:lstStyle/>
              <a:p>
                <a:pPr>
                  <a:defRPr/>
                </a:pPr>
                <a:endParaRPr lang="en-GB" sz="2400" b="1" kern="0">
                  <a:solidFill>
                    <a:srgbClr val="000000"/>
                  </a:solidFill>
                </a:endParaRPr>
              </a:p>
            </p:txBody>
          </p:sp>
          <p:sp>
            <p:nvSpPr>
              <p:cNvPr id="380" name="Freeform 61"/>
              <p:cNvSpPr>
                <a:spLocks/>
              </p:cNvSpPr>
              <p:nvPr/>
            </p:nvSpPr>
            <p:spPr bwMode="auto">
              <a:xfrm>
                <a:off x="7409653" y="3121186"/>
                <a:ext cx="12121" cy="1515"/>
              </a:xfrm>
              <a:custGeom>
                <a:avLst/>
                <a:gdLst>
                  <a:gd name="T0" fmla="*/ 0 w 8"/>
                  <a:gd name="T1" fmla="*/ 0 h 1"/>
                  <a:gd name="T2" fmla="*/ 8 w 8"/>
                  <a:gd name="T3" fmla="*/ 0 h 1"/>
                  <a:gd name="T4" fmla="*/ 0 w 8"/>
                  <a:gd name="T5" fmla="*/ 0 h 1"/>
                  <a:gd name="T6" fmla="*/ 0 60000 65536"/>
                  <a:gd name="T7" fmla="*/ 0 60000 65536"/>
                  <a:gd name="T8" fmla="*/ 0 60000 65536"/>
                </a:gdLst>
                <a:ahLst/>
                <a:cxnLst>
                  <a:cxn ang="T6">
                    <a:pos x="T0" y="T1"/>
                  </a:cxn>
                  <a:cxn ang="T7">
                    <a:pos x="T2" y="T3"/>
                  </a:cxn>
                  <a:cxn ang="T8">
                    <a:pos x="T4" y="T5"/>
                  </a:cxn>
                </a:cxnLst>
                <a:rect l="0" t="0" r="r" b="b"/>
                <a:pathLst>
                  <a:path w="8" h="1">
                    <a:moveTo>
                      <a:pt x="0" y="0"/>
                    </a:moveTo>
                    <a:lnTo>
                      <a:pt x="8" y="0"/>
                    </a:lnTo>
                    <a:lnTo>
                      <a:pt x="0" y="0"/>
                    </a:lnTo>
                    <a:close/>
                  </a:path>
                </a:pathLst>
              </a:custGeom>
              <a:solidFill>
                <a:srgbClr val="FFFF00"/>
              </a:solidFill>
              <a:ln w="9525">
                <a:noFill/>
                <a:round/>
                <a:headEnd/>
                <a:tailEnd/>
              </a:ln>
              <a:extLst/>
            </p:spPr>
            <p:txBody>
              <a:bodyPr/>
              <a:lstStyle/>
              <a:p>
                <a:pPr>
                  <a:defRPr/>
                </a:pPr>
                <a:endParaRPr lang="en-GB" sz="2400" b="1" kern="0">
                  <a:solidFill>
                    <a:srgbClr val="000000"/>
                  </a:solidFill>
                </a:endParaRPr>
              </a:p>
            </p:txBody>
          </p:sp>
          <p:sp>
            <p:nvSpPr>
              <p:cNvPr id="381" name="Freeform 62"/>
              <p:cNvSpPr>
                <a:spLocks/>
              </p:cNvSpPr>
              <p:nvPr/>
            </p:nvSpPr>
            <p:spPr bwMode="auto">
              <a:xfrm>
                <a:off x="7026335" y="2975737"/>
                <a:ext cx="39392" cy="24241"/>
              </a:xfrm>
              <a:custGeom>
                <a:avLst/>
                <a:gdLst>
                  <a:gd name="T0" fmla="*/ 26 w 26"/>
                  <a:gd name="T1" fmla="*/ 16 h 16"/>
                  <a:gd name="T2" fmla="*/ 0 w 26"/>
                  <a:gd name="T3" fmla="*/ 0 h 16"/>
                  <a:gd name="T4" fmla="*/ 0 w 26"/>
                  <a:gd name="T5" fmla="*/ 8 h 16"/>
                  <a:gd name="T6" fmla="*/ 17 w 26"/>
                  <a:gd name="T7" fmla="*/ 16 h 16"/>
                  <a:gd name="T8" fmla="*/ 26 w 26"/>
                  <a:gd name="T9" fmla="*/ 16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6">
                    <a:moveTo>
                      <a:pt x="26" y="16"/>
                    </a:moveTo>
                    <a:lnTo>
                      <a:pt x="0" y="0"/>
                    </a:lnTo>
                    <a:lnTo>
                      <a:pt x="0" y="8"/>
                    </a:lnTo>
                    <a:lnTo>
                      <a:pt x="17" y="16"/>
                    </a:lnTo>
                    <a:lnTo>
                      <a:pt x="26" y="16"/>
                    </a:lnTo>
                    <a:close/>
                  </a:path>
                </a:pathLst>
              </a:custGeom>
              <a:solidFill>
                <a:srgbClr val="FFFF00"/>
              </a:solidFill>
              <a:ln w="9525">
                <a:noFill/>
                <a:round/>
                <a:headEnd/>
                <a:tailEnd/>
              </a:ln>
              <a:extLst/>
            </p:spPr>
            <p:txBody>
              <a:bodyPr/>
              <a:lstStyle/>
              <a:p>
                <a:pPr>
                  <a:defRPr/>
                </a:pPr>
                <a:endParaRPr lang="en-GB" sz="2400" b="1" kern="0">
                  <a:solidFill>
                    <a:srgbClr val="000000"/>
                  </a:solidFill>
                </a:endParaRPr>
              </a:p>
            </p:txBody>
          </p:sp>
          <p:sp>
            <p:nvSpPr>
              <p:cNvPr id="382" name="Freeform 63"/>
              <p:cNvSpPr>
                <a:spLocks/>
              </p:cNvSpPr>
              <p:nvPr/>
            </p:nvSpPr>
            <p:spPr bwMode="auto">
              <a:xfrm>
                <a:off x="7409653" y="3121186"/>
                <a:ext cx="12121" cy="1515"/>
              </a:xfrm>
              <a:custGeom>
                <a:avLst/>
                <a:gdLst>
                  <a:gd name="T0" fmla="*/ 0 w 8"/>
                  <a:gd name="T1" fmla="*/ 0 h 1"/>
                  <a:gd name="T2" fmla="*/ 8 w 8"/>
                  <a:gd name="T3" fmla="*/ 0 h 1"/>
                  <a:gd name="T4" fmla="*/ 0 w 8"/>
                  <a:gd name="T5" fmla="*/ 0 h 1"/>
                  <a:gd name="T6" fmla="*/ 0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8" y="0"/>
                    </a:lnTo>
                    <a:lnTo>
                      <a:pt x="0" y="0"/>
                    </a:lnTo>
                    <a:close/>
                  </a:path>
                </a:pathLst>
              </a:custGeom>
              <a:noFill/>
              <a:ln w="28575">
                <a:noFill/>
                <a:prstDash val="solid"/>
                <a:round/>
                <a:headEnd/>
                <a:tailEnd/>
              </a:ln>
              <a:extLst>
                <a:ext uri="{909E8E84-426E-40DD-AFC4-6F175D3DCCD1}">
                  <a14:hiddenFill xmlns:a14="http://schemas.microsoft.com/office/drawing/2010/main">
                    <a:solidFill>
                      <a:srgbClr val="FFFFFF"/>
                    </a:solidFill>
                  </a14:hiddenFill>
                </a:ext>
              </a:extLst>
            </p:spPr>
            <p:txBody>
              <a:bodyPr/>
              <a:lstStyle/>
              <a:p>
                <a:pPr>
                  <a:defRPr/>
                </a:pPr>
                <a:endParaRPr lang="en-GB" sz="2400" b="1" kern="0">
                  <a:solidFill>
                    <a:srgbClr val="000000"/>
                  </a:solidFill>
                </a:endParaRPr>
              </a:p>
            </p:txBody>
          </p:sp>
          <p:sp>
            <p:nvSpPr>
              <p:cNvPr id="383" name="Freeform 64"/>
              <p:cNvSpPr>
                <a:spLocks/>
              </p:cNvSpPr>
              <p:nvPr/>
            </p:nvSpPr>
            <p:spPr bwMode="auto">
              <a:xfrm>
                <a:off x="7026335" y="2975737"/>
                <a:ext cx="39392" cy="24241"/>
              </a:xfrm>
              <a:custGeom>
                <a:avLst/>
                <a:gdLst>
                  <a:gd name="T0" fmla="*/ 26 w 26"/>
                  <a:gd name="T1" fmla="*/ 16 h 16"/>
                  <a:gd name="T2" fmla="*/ 0 w 26"/>
                  <a:gd name="T3" fmla="*/ 0 h 16"/>
                  <a:gd name="T4" fmla="*/ 0 w 26"/>
                  <a:gd name="T5" fmla="*/ 8 h 16"/>
                  <a:gd name="T6" fmla="*/ 17 w 26"/>
                  <a:gd name="T7" fmla="*/ 16 h 16"/>
                  <a:gd name="T8" fmla="*/ 26 w 26"/>
                  <a:gd name="T9" fmla="*/ 16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6">
                    <a:moveTo>
                      <a:pt x="26" y="16"/>
                    </a:moveTo>
                    <a:lnTo>
                      <a:pt x="0" y="0"/>
                    </a:lnTo>
                    <a:lnTo>
                      <a:pt x="0" y="8"/>
                    </a:lnTo>
                    <a:lnTo>
                      <a:pt x="17" y="16"/>
                    </a:lnTo>
                    <a:lnTo>
                      <a:pt x="26" y="16"/>
                    </a:lnTo>
                    <a:close/>
                  </a:path>
                </a:pathLst>
              </a:custGeom>
              <a:noFill/>
              <a:ln w="28575">
                <a:noFill/>
                <a:prstDash val="solid"/>
                <a:round/>
                <a:headEnd/>
                <a:tailEnd/>
              </a:ln>
              <a:extLst>
                <a:ext uri="{909E8E84-426E-40DD-AFC4-6F175D3DCCD1}">
                  <a14:hiddenFill xmlns:a14="http://schemas.microsoft.com/office/drawing/2010/main">
                    <a:solidFill>
                      <a:srgbClr val="FFFFFF"/>
                    </a:solidFill>
                  </a14:hiddenFill>
                </a:ext>
              </a:extLst>
            </p:spPr>
            <p:txBody>
              <a:bodyPr/>
              <a:lstStyle/>
              <a:p>
                <a:pPr>
                  <a:defRPr/>
                </a:pPr>
                <a:endParaRPr lang="en-GB" sz="2400" b="1" kern="0">
                  <a:solidFill>
                    <a:srgbClr val="000000"/>
                  </a:solidFill>
                </a:endParaRPr>
              </a:p>
            </p:txBody>
          </p:sp>
          <p:sp>
            <p:nvSpPr>
              <p:cNvPr id="384" name="Freeform 65"/>
              <p:cNvSpPr>
                <a:spLocks/>
              </p:cNvSpPr>
              <p:nvPr/>
            </p:nvSpPr>
            <p:spPr bwMode="auto">
              <a:xfrm>
                <a:off x="6718267" y="2820999"/>
                <a:ext cx="869469" cy="675929"/>
              </a:xfrm>
              <a:custGeom>
                <a:avLst/>
                <a:gdLst>
                  <a:gd name="T0" fmla="*/ 421 w 480"/>
                  <a:gd name="T1" fmla="*/ 8 h 232"/>
                  <a:gd name="T2" fmla="*/ 396 w 480"/>
                  <a:gd name="T3" fmla="*/ 0 h 232"/>
                  <a:gd name="T4" fmla="*/ 353 w 480"/>
                  <a:gd name="T5" fmla="*/ 0 h 232"/>
                  <a:gd name="T6" fmla="*/ 328 w 480"/>
                  <a:gd name="T7" fmla="*/ 16 h 232"/>
                  <a:gd name="T8" fmla="*/ 294 w 480"/>
                  <a:gd name="T9" fmla="*/ 16 h 232"/>
                  <a:gd name="T10" fmla="*/ 269 w 480"/>
                  <a:gd name="T11" fmla="*/ 40 h 232"/>
                  <a:gd name="T12" fmla="*/ 244 w 480"/>
                  <a:gd name="T13" fmla="*/ 40 h 232"/>
                  <a:gd name="T14" fmla="*/ 236 w 480"/>
                  <a:gd name="T15" fmla="*/ 24 h 232"/>
                  <a:gd name="T16" fmla="*/ 210 w 480"/>
                  <a:gd name="T17" fmla="*/ 0 h 232"/>
                  <a:gd name="T18" fmla="*/ 177 w 480"/>
                  <a:gd name="T19" fmla="*/ 24 h 232"/>
                  <a:gd name="T20" fmla="*/ 168 w 480"/>
                  <a:gd name="T21" fmla="*/ 24 h 232"/>
                  <a:gd name="T22" fmla="*/ 151 w 480"/>
                  <a:gd name="T23" fmla="*/ 16 h 232"/>
                  <a:gd name="T24" fmla="*/ 126 w 480"/>
                  <a:gd name="T25" fmla="*/ 32 h 232"/>
                  <a:gd name="T26" fmla="*/ 101 w 480"/>
                  <a:gd name="T27" fmla="*/ 56 h 232"/>
                  <a:gd name="T28" fmla="*/ 67 w 480"/>
                  <a:gd name="T29" fmla="*/ 104 h 232"/>
                  <a:gd name="T30" fmla="*/ 25 w 480"/>
                  <a:gd name="T31" fmla="*/ 104 h 232"/>
                  <a:gd name="T32" fmla="*/ 0 w 480"/>
                  <a:gd name="T33" fmla="*/ 136 h 232"/>
                  <a:gd name="T34" fmla="*/ 0 w 480"/>
                  <a:gd name="T35" fmla="*/ 176 h 232"/>
                  <a:gd name="T36" fmla="*/ 33 w 480"/>
                  <a:gd name="T37" fmla="*/ 200 h 232"/>
                  <a:gd name="T38" fmla="*/ 25 w 480"/>
                  <a:gd name="T39" fmla="*/ 208 h 232"/>
                  <a:gd name="T40" fmla="*/ 42 w 480"/>
                  <a:gd name="T41" fmla="*/ 216 h 232"/>
                  <a:gd name="T42" fmla="*/ 67 w 480"/>
                  <a:gd name="T43" fmla="*/ 232 h 232"/>
                  <a:gd name="T44" fmla="*/ 185 w 480"/>
                  <a:gd name="T45" fmla="*/ 216 h 232"/>
                  <a:gd name="T46" fmla="*/ 185 w 480"/>
                  <a:gd name="T47" fmla="*/ 184 h 232"/>
                  <a:gd name="T48" fmla="*/ 236 w 480"/>
                  <a:gd name="T49" fmla="*/ 168 h 232"/>
                  <a:gd name="T50" fmla="*/ 244 w 480"/>
                  <a:gd name="T51" fmla="*/ 152 h 232"/>
                  <a:gd name="T52" fmla="*/ 286 w 480"/>
                  <a:gd name="T53" fmla="*/ 160 h 232"/>
                  <a:gd name="T54" fmla="*/ 328 w 480"/>
                  <a:gd name="T55" fmla="*/ 112 h 232"/>
                  <a:gd name="T56" fmla="*/ 362 w 480"/>
                  <a:gd name="T57" fmla="*/ 112 h 232"/>
                  <a:gd name="T58" fmla="*/ 404 w 480"/>
                  <a:gd name="T59" fmla="*/ 104 h 232"/>
                  <a:gd name="T60" fmla="*/ 412 w 480"/>
                  <a:gd name="T61" fmla="*/ 104 h 232"/>
                  <a:gd name="T62" fmla="*/ 438 w 480"/>
                  <a:gd name="T63" fmla="*/ 112 h 232"/>
                  <a:gd name="T64" fmla="*/ 455 w 480"/>
                  <a:gd name="T65" fmla="*/ 112 h 232"/>
                  <a:gd name="T66" fmla="*/ 463 w 480"/>
                  <a:gd name="T67" fmla="*/ 64 h 232"/>
                  <a:gd name="T68" fmla="*/ 480 w 480"/>
                  <a:gd name="T69" fmla="*/ 16 h 232"/>
                  <a:gd name="T70" fmla="*/ 421 w 480"/>
                  <a:gd name="T71" fmla="*/ 8 h 23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80" h="232">
                    <a:moveTo>
                      <a:pt x="421" y="8"/>
                    </a:moveTo>
                    <a:lnTo>
                      <a:pt x="396" y="0"/>
                    </a:lnTo>
                    <a:lnTo>
                      <a:pt x="353" y="0"/>
                    </a:lnTo>
                    <a:lnTo>
                      <a:pt x="328" y="16"/>
                    </a:lnTo>
                    <a:lnTo>
                      <a:pt x="294" y="16"/>
                    </a:lnTo>
                    <a:lnTo>
                      <a:pt x="269" y="40"/>
                    </a:lnTo>
                    <a:lnTo>
                      <a:pt x="244" y="40"/>
                    </a:lnTo>
                    <a:lnTo>
                      <a:pt x="236" y="24"/>
                    </a:lnTo>
                    <a:lnTo>
                      <a:pt x="210" y="0"/>
                    </a:lnTo>
                    <a:lnTo>
                      <a:pt x="177" y="24"/>
                    </a:lnTo>
                    <a:lnTo>
                      <a:pt x="168" y="24"/>
                    </a:lnTo>
                    <a:lnTo>
                      <a:pt x="151" y="16"/>
                    </a:lnTo>
                    <a:lnTo>
                      <a:pt x="126" y="32"/>
                    </a:lnTo>
                    <a:lnTo>
                      <a:pt x="101" y="56"/>
                    </a:lnTo>
                    <a:lnTo>
                      <a:pt x="67" y="104"/>
                    </a:lnTo>
                    <a:lnTo>
                      <a:pt x="25" y="104"/>
                    </a:lnTo>
                    <a:lnTo>
                      <a:pt x="0" y="136"/>
                    </a:lnTo>
                    <a:lnTo>
                      <a:pt x="0" y="176"/>
                    </a:lnTo>
                    <a:lnTo>
                      <a:pt x="33" y="200"/>
                    </a:lnTo>
                    <a:lnTo>
                      <a:pt x="25" y="208"/>
                    </a:lnTo>
                    <a:lnTo>
                      <a:pt x="42" y="216"/>
                    </a:lnTo>
                    <a:lnTo>
                      <a:pt x="67" y="232"/>
                    </a:lnTo>
                    <a:lnTo>
                      <a:pt x="185" y="216"/>
                    </a:lnTo>
                    <a:lnTo>
                      <a:pt x="185" y="184"/>
                    </a:lnTo>
                    <a:lnTo>
                      <a:pt x="236" y="168"/>
                    </a:lnTo>
                    <a:lnTo>
                      <a:pt x="244" y="152"/>
                    </a:lnTo>
                    <a:lnTo>
                      <a:pt x="286" y="160"/>
                    </a:lnTo>
                    <a:lnTo>
                      <a:pt x="328" y="112"/>
                    </a:lnTo>
                    <a:lnTo>
                      <a:pt x="362" y="112"/>
                    </a:lnTo>
                    <a:lnTo>
                      <a:pt x="404" y="104"/>
                    </a:lnTo>
                    <a:lnTo>
                      <a:pt x="412" y="104"/>
                    </a:lnTo>
                    <a:lnTo>
                      <a:pt x="438" y="112"/>
                    </a:lnTo>
                    <a:lnTo>
                      <a:pt x="455" y="112"/>
                    </a:lnTo>
                    <a:lnTo>
                      <a:pt x="463" y="64"/>
                    </a:lnTo>
                    <a:lnTo>
                      <a:pt x="480" y="16"/>
                    </a:lnTo>
                    <a:lnTo>
                      <a:pt x="421" y="8"/>
                    </a:lnTo>
                    <a:close/>
                  </a:path>
                </a:pathLst>
              </a:custGeom>
              <a:solidFill>
                <a:srgbClr val="0969A6"/>
              </a:solidFill>
              <a:ln w="28575">
                <a:noFill/>
                <a:round/>
                <a:headEnd/>
                <a:tailEnd/>
              </a:ln>
              <a:extLst/>
            </p:spPr>
            <p:txBody>
              <a:bodyPr/>
              <a:lstStyle/>
              <a:p>
                <a:pPr>
                  <a:defRPr/>
                </a:pPr>
                <a:endParaRPr lang="en-GB" sz="2400" b="1" kern="0">
                  <a:solidFill>
                    <a:srgbClr val="000000"/>
                  </a:solidFill>
                </a:endParaRPr>
              </a:p>
            </p:txBody>
          </p:sp>
          <p:sp>
            <p:nvSpPr>
              <p:cNvPr id="385" name="Freeform 73"/>
              <p:cNvSpPr>
                <a:spLocks/>
              </p:cNvSpPr>
              <p:nvPr/>
            </p:nvSpPr>
            <p:spPr bwMode="auto">
              <a:xfrm>
                <a:off x="7486923" y="4224173"/>
                <a:ext cx="369682" cy="290898"/>
              </a:xfrm>
              <a:custGeom>
                <a:avLst/>
                <a:gdLst>
                  <a:gd name="T0" fmla="*/ 227 w 244"/>
                  <a:gd name="T1" fmla="*/ 32 h 192"/>
                  <a:gd name="T2" fmla="*/ 185 w 244"/>
                  <a:gd name="T3" fmla="*/ 16 h 192"/>
                  <a:gd name="T4" fmla="*/ 177 w 244"/>
                  <a:gd name="T5" fmla="*/ 0 h 192"/>
                  <a:gd name="T6" fmla="*/ 134 w 244"/>
                  <a:gd name="T7" fmla="*/ 0 h 192"/>
                  <a:gd name="T8" fmla="*/ 75 w 244"/>
                  <a:gd name="T9" fmla="*/ 24 h 192"/>
                  <a:gd name="T10" fmla="*/ 50 w 244"/>
                  <a:gd name="T11" fmla="*/ 32 h 192"/>
                  <a:gd name="T12" fmla="*/ 25 w 244"/>
                  <a:gd name="T13" fmla="*/ 40 h 192"/>
                  <a:gd name="T14" fmla="*/ 16 w 244"/>
                  <a:gd name="T15" fmla="*/ 72 h 192"/>
                  <a:gd name="T16" fmla="*/ 0 w 244"/>
                  <a:gd name="T17" fmla="*/ 64 h 192"/>
                  <a:gd name="T18" fmla="*/ 0 w 244"/>
                  <a:gd name="T19" fmla="*/ 88 h 192"/>
                  <a:gd name="T20" fmla="*/ 8 w 244"/>
                  <a:gd name="T21" fmla="*/ 144 h 192"/>
                  <a:gd name="T22" fmla="*/ 33 w 244"/>
                  <a:gd name="T23" fmla="*/ 176 h 192"/>
                  <a:gd name="T24" fmla="*/ 59 w 244"/>
                  <a:gd name="T25" fmla="*/ 184 h 192"/>
                  <a:gd name="T26" fmla="*/ 67 w 244"/>
                  <a:gd name="T27" fmla="*/ 192 h 192"/>
                  <a:gd name="T28" fmla="*/ 75 w 244"/>
                  <a:gd name="T29" fmla="*/ 192 h 192"/>
                  <a:gd name="T30" fmla="*/ 109 w 244"/>
                  <a:gd name="T31" fmla="*/ 176 h 192"/>
                  <a:gd name="T32" fmla="*/ 134 w 244"/>
                  <a:gd name="T33" fmla="*/ 176 h 192"/>
                  <a:gd name="T34" fmla="*/ 168 w 244"/>
                  <a:gd name="T35" fmla="*/ 136 h 192"/>
                  <a:gd name="T36" fmla="*/ 236 w 244"/>
                  <a:gd name="T37" fmla="*/ 128 h 192"/>
                  <a:gd name="T38" fmla="*/ 244 w 244"/>
                  <a:gd name="T39" fmla="*/ 104 h 192"/>
                  <a:gd name="T40" fmla="*/ 244 w 244"/>
                  <a:gd name="T41" fmla="*/ 64 h 192"/>
                  <a:gd name="T42" fmla="*/ 227 w 244"/>
                  <a:gd name="T43" fmla="*/ 32 h 19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44" h="192">
                    <a:moveTo>
                      <a:pt x="227" y="32"/>
                    </a:moveTo>
                    <a:lnTo>
                      <a:pt x="185" y="16"/>
                    </a:lnTo>
                    <a:lnTo>
                      <a:pt x="177" y="0"/>
                    </a:lnTo>
                    <a:lnTo>
                      <a:pt x="134" y="0"/>
                    </a:lnTo>
                    <a:lnTo>
                      <a:pt x="75" y="24"/>
                    </a:lnTo>
                    <a:lnTo>
                      <a:pt x="50" y="32"/>
                    </a:lnTo>
                    <a:lnTo>
                      <a:pt x="25" y="40"/>
                    </a:lnTo>
                    <a:lnTo>
                      <a:pt x="16" y="72"/>
                    </a:lnTo>
                    <a:lnTo>
                      <a:pt x="0" y="64"/>
                    </a:lnTo>
                    <a:lnTo>
                      <a:pt x="0" y="88"/>
                    </a:lnTo>
                    <a:lnTo>
                      <a:pt x="8" y="144"/>
                    </a:lnTo>
                    <a:lnTo>
                      <a:pt x="33" y="176"/>
                    </a:lnTo>
                    <a:lnTo>
                      <a:pt x="59" y="184"/>
                    </a:lnTo>
                    <a:lnTo>
                      <a:pt x="67" y="192"/>
                    </a:lnTo>
                    <a:lnTo>
                      <a:pt x="75" y="192"/>
                    </a:lnTo>
                    <a:lnTo>
                      <a:pt x="109" y="176"/>
                    </a:lnTo>
                    <a:lnTo>
                      <a:pt x="134" y="176"/>
                    </a:lnTo>
                    <a:lnTo>
                      <a:pt x="168" y="136"/>
                    </a:lnTo>
                    <a:lnTo>
                      <a:pt x="236" y="128"/>
                    </a:lnTo>
                    <a:lnTo>
                      <a:pt x="244" y="104"/>
                    </a:lnTo>
                    <a:lnTo>
                      <a:pt x="244" y="64"/>
                    </a:lnTo>
                    <a:lnTo>
                      <a:pt x="227" y="32"/>
                    </a:lnTo>
                    <a:close/>
                  </a:path>
                </a:pathLst>
              </a:custGeom>
              <a:solidFill>
                <a:srgbClr val="00A0C6"/>
              </a:solidFill>
              <a:ln w="9525">
                <a:noFill/>
                <a:round/>
                <a:headEnd/>
                <a:tailEnd/>
              </a:ln>
              <a:extLst/>
            </p:spPr>
            <p:txBody>
              <a:bodyPr/>
              <a:lstStyle/>
              <a:p>
                <a:pPr>
                  <a:defRPr/>
                </a:pPr>
                <a:endParaRPr lang="en-GB" sz="2400" b="1" kern="0">
                  <a:solidFill>
                    <a:srgbClr val="000000"/>
                  </a:solidFill>
                </a:endParaRPr>
              </a:p>
            </p:txBody>
          </p:sp>
          <p:sp>
            <p:nvSpPr>
              <p:cNvPr id="386" name="Freeform 76"/>
              <p:cNvSpPr>
                <a:spLocks/>
              </p:cNvSpPr>
              <p:nvPr/>
            </p:nvSpPr>
            <p:spPr bwMode="auto">
              <a:xfrm>
                <a:off x="7689945" y="3763585"/>
                <a:ext cx="893904" cy="618158"/>
              </a:xfrm>
              <a:custGeom>
                <a:avLst/>
                <a:gdLst>
                  <a:gd name="T0" fmla="*/ 455 w 590"/>
                  <a:gd name="T1" fmla="*/ 256 h 408"/>
                  <a:gd name="T2" fmla="*/ 489 w 590"/>
                  <a:gd name="T3" fmla="*/ 248 h 408"/>
                  <a:gd name="T4" fmla="*/ 514 w 590"/>
                  <a:gd name="T5" fmla="*/ 232 h 408"/>
                  <a:gd name="T6" fmla="*/ 565 w 590"/>
                  <a:gd name="T7" fmla="*/ 240 h 408"/>
                  <a:gd name="T8" fmla="*/ 590 w 590"/>
                  <a:gd name="T9" fmla="*/ 232 h 408"/>
                  <a:gd name="T10" fmla="*/ 565 w 590"/>
                  <a:gd name="T11" fmla="*/ 200 h 408"/>
                  <a:gd name="T12" fmla="*/ 523 w 590"/>
                  <a:gd name="T13" fmla="*/ 176 h 408"/>
                  <a:gd name="T14" fmla="*/ 548 w 590"/>
                  <a:gd name="T15" fmla="*/ 144 h 408"/>
                  <a:gd name="T16" fmla="*/ 548 w 590"/>
                  <a:gd name="T17" fmla="*/ 104 h 408"/>
                  <a:gd name="T18" fmla="*/ 548 w 590"/>
                  <a:gd name="T19" fmla="*/ 72 h 408"/>
                  <a:gd name="T20" fmla="*/ 573 w 590"/>
                  <a:gd name="T21" fmla="*/ 64 h 408"/>
                  <a:gd name="T22" fmla="*/ 582 w 590"/>
                  <a:gd name="T23" fmla="*/ 48 h 408"/>
                  <a:gd name="T24" fmla="*/ 582 w 590"/>
                  <a:gd name="T25" fmla="*/ 32 h 408"/>
                  <a:gd name="T26" fmla="*/ 582 w 590"/>
                  <a:gd name="T27" fmla="*/ 16 h 408"/>
                  <a:gd name="T28" fmla="*/ 531 w 590"/>
                  <a:gd name="T29" fmla="*/ 16 h 408"/>
                  <a:gd name="T30" fmla="*/ 523 w 590"/>
                  <a:gd name="T31" fmla="*/ 0 h 408"/>
                  <a:gd name="T32" fmla="*/ 481 w 590"/>
                  <a:gd name="T33" fmla="*/ 8 h 408"/>
                  <a:gd name="T34" fmla="*/ 455 w 590"/>
                  <a:gd name="T35" fmla="*/ 0 h 408"/>
                  <a:gd name="T36" fmla="*/ 413 w 590"/>
                  <a:gd name="T37" fmla="*/ 8 h 408"/>
                  <a:gd name="T38" fmla="*/ 363 w 590"/>
                  <a:gd name="T39" fmla="*/ 24 h 408"/>
                  <a:gd name="T40" fmla="*/ 321 w 590"/>
                  <a:gd name="T41" fmla="*/ 80 h 408"/>
                  <a:gd name="T42" fmla="*/ 270 w 590"/>
                  <a:gd name="T43" fmla="*/ 88 h 408"/>
                  <a:gd name="T44" fmla="*/ 219 w 590"/>
                  <a:gd name="T45" fmla="*/ 88 h 408"/>
                  <a:gd name="T46" fmla="*/ 194 w 590"/>
                  <a:gd name="T47" fmla="*/ 88 h 408"/>
                  <a:gd name="T48" fmla="*/ 169 w 590"/>
                  <a:gd name="T49" fmla="*/ 112 h 408"/>
                  <a:gd name="T50" fmla="*/ 76 w 590"/>
                  <a:gd name="T51" fmla="*/ 112 h 408"/>
                  <a:gd name="T52" fmla="*/ 43 w 590"/>
                  <a:gd name="T53" fmla="*/ 104 h 408"/>
                  <a:gd name="T54" fmla="*/ 43 w 590"/>
                  <a:gd name="T55" fmla="*/ 80 h 408"/>
                  <a:gd name="T56" fmla="*/ 9 w 590"/>
                  <a:gd name="T57" fmla="*/ 64 h 408"/>
                  <a:gd name="T58" fmla="*/ 0 w 590"/>
                  <a:gd name="T59" fmla="*/ 88 h 408"/>
                  <a:gd name="T60" fmla="*/ 9 w 590"/>
                  <a:gd name="T61" fmla="*/ 120 h 408"/>
                  <a:gd name="T62" fmla="*/ 26 w 590"/>
                  <a:gd name="T63" fmla="*/ 152 h 408"/>
                  <a:gd name="T64" fmla="*/ 68 w 590"/>
                  <a:gd name="T65" fmla="*/ 184 h 408"/>
                  <a:gd name="T66" fmla="*/ 51 w 590"/>
                  <a:gd name="T67" fmla="*/ 224 h 408"/>
                  <a:gd name="T68" fmla="*/ 34 w 590"/>
                  <a:gd name="T69" fmla="*/ 232 h 408"/>
                  <a:gd name="T70" fmla="*/ 34 w 590"/>
                  <a:gd name="T71" fmla="*/ 264 h 408"/>
                  <a:gd name="T72" fmla="*/ 51 w 590"/>
                  <a:gd name="T73" fmla="*/ 272 h 408"/>
                  <a:gd name="T74" fmla="*/ 43 w 590"/>
                  <a:gd name="T75" fmla="*/ 304 h 408"/>
                  <a:gd name="T76" fmla="*/ 51 w 590"/>
                  <a:gd name="T77" fmla="*/ 320 h 408"/>
                  <a:gd name="T78" fmla="*/ 93 w 590"/>
                  <a:gd name="T79" fmla="*/ 336 h 408"/>
                  <a:gd name="T80" fmla="*/ 110 w 590"/>
                  <a:gd name="T81" fmla="*/ 368 h 408"/>
                  <a:gd name="T82" fmla="*/ 110 w 590"/>
                  <a:gd name="T83" fmla="*/ 408 h 408"/>
                  <a:gd name="T84" fmla="*/ 110 w 590"/>
                  <a:gd name="T85" fmla="*/ 400 h 408"/>
                  <a:gd name="T86" fmla="*/ 152 w 590"/>
                  <a:gd name="T87" fmla="*/ 400 h 408"/>
                  <a:gd name="T88" fmla="*/ 194 w 590"/>
                  <a:gd name="T89" fmla="*/ 384 h 408"/>
                  <a:gd name="T90" fmla="*/ 245 w 590"/>
                  <a:gd name="T91" fmla="*/ 352 h 408"/>
                  <a:gd name="T92" fmla="*/ 278 w 590"/>
                  <a:gd name="T93" fmla="*/ 368 h 408"/>
                  <a:gd name="T94" fmla="*/ 312 w 590"/>
                  <a:gd name="T95" fmla="*/ 368 h 408"/>
                  <a:gd name="T96" fmla="*/ 337 w 590"/>
                  <a:gd name="T97" fmla="*/ 368 h 408"/>
                  <a:gd name="T98" fmla="*/ 396 w 590"/>
                  <a:gd name="T99" fmla="*/ 352 h 408"/>
                  <a:gd name="T100" fmla="*/ 430 w 590"/>
                  <a:gd name="T101" fmla="*/ 336 h 408"/>
                  <a:gd name="T102" fmla="*/ 422 w 590"/>
                  <a:gd name="T103" fmla="*/ 296 h 408"/>
                  <a:gd name="T104" fmla="*/ 447 w 590"/>
                  <a:gd name="T105" fmla="*/ 296 h 408"/>
                  <a:gd name="T106" fmla="*/ 447 w 590"/>
                  <a:gd name="T107" fmla="*/ 296 h 408"/>
                  <a:gd name="T108" fmla="*/ 455 w 590"/>
                  <a:gd name="T109" fmla="*/ 280 h 408"/>
                  <a:gd name="T110" fmla="*/ 455 w 590"/>
                  <a:gd name="T111" fmla="*/ 256 h 40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90" h="408">
                    <a:moveTo>
                      <a:pt x="455" y="256"/>
                    </a:moveTo>
                    <a:lnTo>
                      <a:pt x="489" y="248"/>
                    </a:lnTo>
                    <a:lnTo>
                      <a:pt x="514" y="232"/>
                    </a:lnTo>
                    <a:lnTo>
                      <a:pt x="565" y="240"/>
                    </a:lnTo>
                    <a:lnTo>
                      <a:pt x="590" y="232"/>
                    </a:lnTo>
                    <a:lnTo>
                      <a:pt x="565" y="200"/>
                    </a:lnTo>
                    <a:lnTo>
                      <a:pt x="523" y="176"/>
                    </a:lnTo>
                    <a:lnTo>
                      <a:pt x="548" y="144"/>
                    </a:lnTo>
                    <a:lnTo>
                      <a:pt x="548" y="104"/>
                    </a:lnTo>
                    <a:lnTo>
                      <a:pt x="548" y="72"/>
                    </a:lnTo>
                    <a:lnTo>
                      <a:pt x="573" y="64"/>
                    </a:lnTo>
                    <a:lnTo>
                      <a:pt x="582" y="48"/>
                    </a:lnTo>
                    <a:lnTo>
                      <a:pt x="582" y="32"/>
                    </a:lnTo>
                    <a:lnTo>
                      <a:pt x="582" y="16"/>
                    </a:lnTo>
                    <a:lnTo>
                      <a:pt x="531" y="16"/>
                    </a:lnTo>
                    <a:lnTo>
                      <a:pt x="523" y="0"/>
                    </a:lnTo>
                    <a:lnTo>
                      <a:pt x="481" y="8"/>
                    </a:lnTo>
                    <a:lnTo>
                      <a:pt x="455" y="0"/>
                    </a:lnTo>
                    <a:lnTo>
                      <a:pt x="413" y="8"/>
                    </a:lnTo>
                    <a:lnTo>
                      <a:pt x="363" y="24"/>
                    </a:lnTo>
                    <a:lnTo>
                      <a:pt x="321" y="80"/>
                    </a:lnTo>
                    <a:lnTo>
                      <a:pt x="270" y="88"/>
                    </a:lnTo>
                    <a:lnTo>
                      <a:pt x="219" y="88"/>
                    </a:lnTo>
                    <a:lnTo>
                      <a:pt x="194" y="88"/>
                    </a:lnTo>
                    <a:lnTo>
                      <a:pt x="169" y="112"/>
                    </a:lnTo>
                    <a:lnTo>
                      <a:pt x="76" y="112"/>
                    </a:lnTo>
                    <a:lnTo>
                      <a:pt x="43" y="104"/>
                    </a:lnTo>
                    <a:lnTo>
                      <a:pt x="43" y="80"/>
                    </a:lnTo>
                    <a:lnTo>
                      <a:pt x="9" y="64"/>
                    </a:lnTo>
                    <a:lnTo>
                      <a:pt x="0" y="88"/>
                    </a:lnTo>
                    <a:lnTo>
                      <a:pt x="9" y="120"/>
                    </a:lnTo>
                    <a:lnTo>
                      <a:pt x="26" y="152"/>
                    </a:lnTo>
                    <a:lnTo>
                      <a:pt x="68" y="184"/>
                    </a:lnTo>
                    <a:lnTo>
                      <a:pt x="51" y="224"/>
                    </a:lnTo>
                    <a:lnTo>
                      <a:pt x="34" y="232"/>
                    </a:lnTo>
                    <a:lnTo>
                      <a:pt x="34" y="264"/>
                    </a:lnTo>
                    <a:lnTo>
                      <a:pt x="51" y="272"/>
                    </a:lnTo>
                    <a:lnTo>
                      <a:pt x="43" y="304"/>
                    </a:lnTo>
                    <a:lnTo>
                      <a:pt x="51" y="320"/>
                    </a:lnTo>
                    <a:lnTo>
                      <a:pt x="93" y="336"/>
                    </a:lnTo>
                    <a:lnTo>
                      <a:pt x="110" y="368"/>
                    </a:lnTo>
                    <a:lnTo>
                      <a:pt x="110" y="408"/>
                    </a:lnTo>
                    <a:lnTo>
                      <a:pt x="110" y="400"/>
                    </a:lnTo>
                    <a:lnTo>
                      <a:pt x="152" y="400"/>
                    </a:lnTo>
                    <a:lnTo>
                      <a:pt x="194" y="384"/>
                    </a:lnTo>
                    <a:lnTo>
                      <a:pt x="245" y="352"/>
                    </a:lnTo>
                    <a:lnTo>
                      <a:pt x="278" y="368"/>
                    </a:lnTo>
                    <a:lnTo>
                      <a:pt x="312" y="368"/>
                    </a:lnTo>
                    <a:lnTo>
                      <a:pt x="337" y="368"/>
                    </a:lnTo>
                    <a:lnTo>
                      <a:pt x="396" y="352"/>
                    </a:lnTo>
                    <a:lnTo>
                      <a:pt x="430" y="336"/>
                    </a:lnTo>
                    <a:lnTo>
                      <a:pt x="422" y="296"/>
                    </a:lnTo>
                    <a:lnTo>
                      <a:pt x="447" y="296"/>
                    </a:lnTo>
                    <a:lnTo>
                      <a:pt x="455" y="280"/>
                    </a:lnTo>
                    <a:lnTo>
                      <a:pt x="455" y="256"/>
                    </a:lnTo>
                    <a:close/>
                  </a:path>
                </a:pathLst>
              </a:custGeom>
              <a:solidFill>
                <a:srgbClr val="0969A6"/>
              </a:solidFill>
              <a:ln w="12700">
                <a:solidFill>
                  <a:srgbClr val="0969A6"/>
                </a:solidFill>
                <a:prstDash val="solid"/>
                <a:round/>
                <a:headEnd/>
                <a:tailEnd/>
              </a:ln>
              <a:extLst/>
            </p:spPr>
            <p:txBody>
              <a:bodyPr/>
              <a:lstStyle/>
              <a:p>
                <a:pPr>
                  <a:defRPr/>
                </a:pPr>
                <a:endParaRPr lang="en-GB" sz="2400" b="1" kern="0">
                  <a:solidFill>
                    <a:srgbClr val="000000"/>
                  </a:solidFill>
                </a:endParaRPr>
              </a:p>
            </p:txBody>
          </p:sp>
          <p:sp>
            <p:nvSpPr>
              <p:cNvPr id="387" name="Freeform 80"/>
              <p:cNvSpPr>
                <a:spLocks/>
              </p:cNvSpPr>
              <p:nvPr/>
            </p:nvSpPr>
            <p:spPr bwMode="auto">
              <a:xfrm>
                <a:off x="7320263" y="3036340"/>
                <a:ext cx="1352977" cy="896935"/>
              </a:xfrm>
              <a:custGeom>
                <a:avLst/>
                <a:gdLst>
                  <a:gd name="T0" fmla="*/ 784 w 893"/>
                  <a:gd name="T1" fmla="*/ 312 h 592"/>
                  <a:gd name="T2" fmla="*/ 725 w 893"/>
                  <a:gd name="T3" fmla="*/ 280 h 592"/>
                  <a:gd name="T4" fmla="*/ 708 w 893"/>
                  <a:gd name="T5" fmla="*/ 208 h 592"/>
                  <a:gd name="T6" fmla="*/ 708 w 893"/>
                  <a:gd name="T7" fmla="*/ 168 h 592"/>
                  <a:gd name="T8" fmla="*/ 666 w 893"/>
                  <a:gd name="T9" fmla="*/ 120 h 592"/>
                  <a:gd name="T10" fmla="*/ 632 w 893"/>
                  <a:gd name="T11" fmla="*/ 96 h 592"/>
                  <a:gd name="T12" fmla="*/ 581 w 893"/>
                  <a:gd name="T13" fmla="*/ 56 h 592"/>
                  <a:gd name="T14" fmla="*/ 548 w 893"/>
                  <a:gd name="T15" fmla="*/ 16 h 592"/>
                  <a:gd name="T16" fmla="*/ 506 w 893"/>
                  <a:gd name="T17" fmla="*/ 0 h 592"/>
                  <a:gd name="T18" fmla="*/ 472 w 893"/>
                  <a:gd name="T19" fmla="*/ 48 h 592"/>
                  <a:gd name="T20" fmla="*/ 396 w 893"/>
                  <a:gd name="T21" fmla="*/ 72 h 592"/>
                  <a:gd name="T22" fmla="*/ 371 w 893"/>
                  <a:gd name="T23" fmla="*/ 96 h 592"/>
                  <a:gd name="T24" fmla="*/ 337 w 893"/>
                  <a:gd name="T25" fmla="*/ 80 h 592"/>
                  <a:gd name="T26" fmla="*/ 287 w 893"/>
                  <a:gd name="T27" fmla="*/ 88 h 592"/>
                  <a:gd name="T28" fmla="*/ 253 w 893"/>
                  <a:gd name="T29" fmla="*/ 88 h 592"/>
                  <a:gd name="T30" fmla="*/ 219 w 893"/>
                  <a:gd name="T31" fmla="*/ 80 h 592"/>
                  <a:gd name="T32" fmla="*/ 185 w 893"/>
                  <a:gd name="T33" fmla="*/ 104 h 592"/>
                  <a:gd name="T34" fmla="*/ 160 w 893"/>
                  <a:gd name="T35" fmla="*/ 128 h 592"/>
                  <a:gd name="T36" fmla="*/ 135 w 893"/>
                  <a:gd name="T37" fmla="*/ 168 h 592"/>
                  <a:gd name="T38" fmla="*/ 110 w 893"/>
                  <a:gd name="T39" fmla="*/ 224 h 592"/>
                  <a:gd name="T40" fmla="*/ 84 w 893"/>
                  <a:gd name="T41" fmla="*/ 256 h 592"/>
                  <a:gd name="T42" fmla="*/ 76 w 893"/>
                  <a:gd name="T43" fmla="*/ 280 h 592"/>
                  <a:gd name="T44" fmla="*/ 67 w 893"/>
                  <a:gd name="T45" fmla="*/ 320 h 592"/>
                  <a:gd name="T46" fmla="*/ 51 w 893"/>
                  <a:gd name="T47" fmla="*/ 328 h 592"/>
                  <a:gd name="T48" fmla="*/ 25 w 893"/>
                  <a:gd name="T49" fmla="*/ 344 h 592"/>
                  <a:gd name="T50" fmla="*/ 0 w 893"/>
                  <a:gd name="T51" fmla="*/ 352 h 592"/>
                  <a:gd name="T52" fmla="*/ 17 w 893"/>
                  <a:gd name="T53" fmla="*/ 368 h 592"/>
                  <a:gd name="T54" fmla="*/ 51 w 893"/>
                  <a:gd name="T55" fmla="*/ 392 h 592"/>
                  <a:gd name="T56" fmla="*/ 59 w 893"/>
                  <a:gd name="T57" fmla="*/ 416 h 592"/>
                  <a:gd name="T58" fmla="*/ 93 w 893"/>
                  <a:gd name="T59" fmla="*/ 440 h 592"/>
                  <a:gd name="T60" fmla="*/ 135 w 893"/>
                  <a:gd name="T61" fmla="*/ 456 h 592"/>
                  <a:gd name="T62" fmla="*/ 118 w 893"/>
                  <a:gd name="T63" fmla="*/ 488 h 592"/>
                  <a:gd name="T64" fmla="*/ 160 w 893"/>
                  <a:gd name="T65" fmla="*/ 496 h 592"/>
                  <a:gd name="T66" fmla="*/ 202 w 893"/>
                  <a:gd name="T67" fmla="*/ 512 h 592"/>
                  <a:gd name="T68" fmla="*/ 244 w 893"/>
                  <a:gd name="T69" fmla="*/ 488 h 592"/>
                  <a:gd name="T70" fmla="*/ 244 w 893"/>
                  <a:gd name="T71" fmla="*/ 528 h 592"/>
                  <a:gd name="T72" fmla="*/ 261 w 893"/>
                  <a:gd name="T73" fmla="*/ 536 h 592"/>
                  <a:gd name="T74" fmla="*/ 253 w 893"/>
                  <a:gd name="T75" fmla="*/ 544 h 592"/>
                  <a:gd name="T76" fmla="*/ 287 w 893"/>
                  <a:gd name="T77" fmla="*/ 560 h 592"/>
                  <a:gd name="T78" fmla="*/ 287 w 893"/>
                  <a:gd name="T79" fmla="*/ 584 h 592"/>
                  <a:gd name="T80" fmla="*/ 320 w 893"/>
                  <a:gd name="T81" fmla="*/ 592 h 592"/>
                  <a:gd name="T82" fmla="*/ 413 w 893"/>
                  <a:gd name="T83" fmla="*/ 592 h 592"/>
                  <a:gd name="T84" fmla="*/ 438 w 893"/>
                  <a:gd name="T85" fmla="*/ 568 h 592"/>
                  <a:gd name="T86" fmla="*/ 463 w 893"/>
                  <a:gd name="T87" fmla="*/ 568 h 592"/>
                  <a:gd name="T88" fmla="*/ 514 w 893"/>
                  <a:gd name="T89" fmla="*/ 568 h 592"/>
                  <a:gd name="T90" fmla="*/ 565 w 893"/>
                  <a:gd name="T91" fmla="*/ 560 h 592"/>
                  <a:gd name="T92" fmla="*/ 607 w 893"/>
                  <a:gd name="T93" fmla="*/ 504 h 592"/>
                  <a:gd name="T94" fmla="*/ 657 w 893"/>
                  <a:gd name="T95" fmla="*/ 488 h 592"/>
                  <a:gd name="T96" fmla="*/ 699 w 893"/>
                  <a:gd name="T97" fmla="*/ 480 h 592"/>
                  <a:gd name="T98" fmla="*/ 725 w 893"/>
                  <a:gd name="T99" fmla="*/ 488 h 592"/>
                  <a:gd name="T100" fmla="*/ 767 w 893"/>
                  <a:gd name="T101" fmla="*/ 480 h 592"/>
                  <a:gd name="T102" fmla="*/ 775 w 893"/>
                  <a:gd name="T103" fmla="*/ 496 h 592"/>
                  <a:gd name="T104" fmla="*/ 826 w 893"/>
                  <a:gd name="T105" fmla="*/ 496 h 592"/>
                  <a:gd name="T106" fmla="*/ 834 w 893"/>
                  <a:gd name="T107" fmla="*/ 416 h 592"/>
                  <a:gd name="T108" fmla="*/ 851 w 893"/>
                  <a:gd name="T109" fmla="*/ 376 h 592"/>
                  <a:gd name="T110" fmla="*/ 885 w 893"/>
                  <a:gd name="T111" fmla="*/ 336 h 592"/>
                  <a:gd name="T112" fmla="*/ 893 w 893"/>
                  <a:gd name="T113" fmla="*/ 312 h 592"/>
                  <a:gd name="T114" fmla="*/ 876 w 893"/>
                  <a:gd name="T115" fmla="*/ 288 h 592"/>
                  <a:gd name="T116" fmla="*/ 834 w 893"/>
                  <a:gd name="T117" fmla="*/ 288 h 592"/>
                  <a:gd name="T118" fmla="*/ 784 w 893"/>
                  <a:gd name="T119" fmla="*/ 312 h 59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893" h="592">
                    <a:moveTo>
                      <a:pt x="784" y="312"/>
                    </a:moveTo>
                    <a:lnTo>
                      <a:pt x="725" y="280"/>
                    </a:lnTo>
                    <a:lnTo>
                      <a:pt x="708" y="208"/>
                    </a:lnTo>
                    <a:lnTo>
                      <a:pt x="708" y="168"/>
                    </a:lnTo>
                    <a:lnTo>
                      <a:pt x="666" y="120"/>
                    </a:lnTo>
                    <a:lnTo>
                      <a:pt x="632" y="96"/>
                    </a:lnTo>
                    <a:lnTo>
                      <a:pt x="581" y="56"/>
                    </a:lnTo>
                    <a:lnTo>
                      <a:pt x="548" y="16"/>
                    </a:lnTo>
                    <a:lnTo>
                      <a:pt x="506" y="0"/>
                    </a:lnTo>
                    <a:lnTo>
                      <a:pt x="472" y="48"/>
                    </a:lnTo>
                    <a:lnTo>
                      <a:pt x="396" y="72"/>
                    </a:lnTo>
                    <a:lnTo>
                      <a:pt x="371" y="96"/>
                    </a:lnTo>
                    <a:lnTo>
                      <a:pt x="337" y="80"/>
                    </a:lnTo>
                    <a:lnTo>
                      <a:pt x="287" y="88"/>
                    </a:lnTo>
                    <a:lnTo>
                      <a:pt x="253" y="88"/>
                    </a:lnTo>
                    <a:lnTo>
                      <a:pt x="219" y="80"/>
                    </a:lnTo>
                    <a:lnTo>
                      <a:pt x="185" y="104"/>
                    </a:lnTo>
                    <a:lnTo>
                      <a:pt x="160" y="128"/>
                    </a:lnTo>
                    <a:lnTo>
                      <a:pt x="135" y="168"/>
                    </a:lnTo>
                    <a:lnTo>
                      <a:pt x="110" y="224"/>
                    </a:lnTo>
                    <a:lnTo>
                      <a:pt x="84" y="256"/>
                    </a:lnTo>
                    <a:lnTo>
                      <a:pt x="76" y="280"/>
                    </a:lnTo>
                    <a:lnTo>
                      <a:pt x="67" y="320"/>
                    </a:lnTo>
                    <a:lnTo>
                      <a:pt x="51" y="328"/>
                    </a:lnTo>
                    <a:lnTo>
                      <a:pt x="25" y="344"/>
                    </a:lnTo>
                    <a:lnTo>
                      <a:pt x="0" y="352"/>
                    </a:lnTo>
                    <a:lnTo>
                      <a:pt x="17" y="368"/>
                    </a:lnTo>
                    <a:lnTo>
                      <a:pt x="51" y="392"/>
                    </a:lnTo>
                    <a:lnTo>
                      <a:pt x="59" y="416"/>
                    </a:lnTo>
                    <a:lnTo>
                      <a:pt x="93" y="440"/>
                    </a:lnTo>
                    <a:lnTo>
                      <a:pt x="135" y="456"/>
                    </a:lnTo>
                    <a:lnTo>
                      <a:pt x="118" y="488"/>
                    </a:lnTo>
                    <a:lnTo>
                      <a:pt x="160" y="496"/>
                    </a:lnTo>
                    <a:lnTo>
                      <a:pt x="202" y="512"/>
                    </a:lnTo>
                    <a:lnTo>
                      <a:pt x="244" y="488"/>
                    </a:lnTo>
                    <a:lnTo>
                      <a:pt x="244" y="528"/>
                    </a:lnTo>
                    <a:lnTo>
                      <a:pt x="261" y="536"/>
                    </a:lnTo>
                    <a:lnTo>
                      <a:pt x="253" y="544"/>
                    </a:lnTo>
                    <a:lnTo>
                      <a:pt x="287" y="560"/>
                    </a:lnTo>
                    <a:lnTo>
                      <a:pt x="287" y="584"/>
                    </a:lnTo>
                    <a:lnTo>
                      <a:pt x="320" y="592"/>
                    </a:lnTo>
                    <a:lnTo>
                      <a:pt x="413" y="592"/>
                    </a:lnTo>
                    <a:lnTo>
                      <a:pt x="438" y="568"/>
                    </a:lnTo>
                    <a:lnTo>
                      <a:pt x="463" y="568"/>
                    </a:lnTo>
                    <a:lnTo>
                      <a:pt x="514" y="568"/>
                    </a:lnTo>
                    <a:lnTo>
                      <a:pt x="565" y="560"/>
                    </a:lnTo>
                    <a:lnTo>
                      <a:pt x="607" y="504"/>
                    </a:lnTo>
                    <a:lnTo>
                      <a:pt x="657" y="488"/>
                    </a:lnTo>
                    <a:lnTo>
                      <a:pt x="699" y="480"/>
                    </a:lnTo>
                    <a:lnTo>
                      <a:pt x="725" y="488"/>
                    </a:lnTo>
                    <a:lnTo>
                      <a:pt x="767" y="480"/>
                    </a:lnTo>
                    <a:lnTo>
                      <a:pt x="775" y="496"/>
                    </a:lnTo>
                    <a:lnTo>
                      <a:pt x="826" y="496"/>
                    </a:lnTo>
                    <a:lnTo>
                      <a:pt x="834" y="416"/>
                    </a:lnTo>
                    <a:lnTo>
                      <a:pt x="851" y="376"/>
                    </a:lnTo>
                    <a:lnTo>
                      <a:pt x="885" y="336"/>
                    </a:lnTo>
                    <a:lnTo>
                      <a:pt x="893" y="312"/>
                    </a:lnTo>
                    <a:lnTo>
                      <a:pt x="876" y="288"/>
                    </a:lnTo>
                    <a:lnTo>
                      <a:pt x="834" y="288"/>
                    </a:lnTo>
                    <a:lnTo>
                      <a:pt x="784" y="312"/>
                    </a:lnTo>
                    <a:close/>
                  </a:path>
                </a:pathLst>
              </a:custGeom>
              <a:solidFill>
                <a:srgbClr val="0969A6"/>
              </a:solidFill>
              <a:ln w="12700">
                <a:solidFill>
                  <a:srgbClr val="0969A6"/>
                </a:solidFill>
                <a:round/>
                <a:headEnd/>
                <a:tailEnd/>
              </a:ln>
              <a:extLst/>
            </p:spPr>
            <p:txBody>
              <a:bodyPr/>
              <a:lstStyle/>
              <a:p>
                <a:pPr>
                  <a:defRPr/>
                </a:pPr>
                <a:endParaRPr lang="en-GB" sz="2400" b="1" kern="0">
                  <a:solidFill>
                    <a:srgbClr val="000000"/>
                  </a:solidFill>
                </a:endParaRPr>
              </a:p>
            </p:txBody>
          </p:sp>
          <p:sp>
            <p:nvSpPr>
              <p:cNvPr id="388" name="Freeform 81"/>
              <p:cNvSpPr>
                <a:spLocks/>
              </p:cNvSpPr>
              <p:nvPr/>
            </p:nvSpPr>
            <p:spPr bwMode="auto">
              <a:xfrm>
                <a:off x="8099020" y="2975737"/>
                <a:ext cx="536343" cy="509071"/>
              </a:xfrm>
              <a:custGeom>
                <a:avLst/>
                <a:gdLst>
                  <a:gd name="T0" fmla="*/ 270 w 354"/>
                  <a:gd name="T1" fmla="*/ 248 h 336"/>
                  <a:gd name="T2" fmla="*/ 253 w 354"/>
                  <a:gd name="T3" fmla="*/ 224 h 336"/>
                  <a:gd name="T4" fmla="*/ 278 w 354"/>
                  <a:gd name="T5" fmla="*/ 200 h 336"/>
                  <a:gd name="T6" fmla="*/ 354 w 354"/>
                  <a:gd name="T7" fmla="*/ 184 h 336"/>
                  <a:gd name="T8" fmla="*/ 337 w 354"/>
                  <a:gd name="T9" fmla="*/ 152 h 336"/>
                  <a:gd name="T10" fmla="*/ 303 w 354"/>
                  <a:gd name="T11" fmla="*/ 120 h 336"/>
                  <a:gd name="T12" fmla="*/ 287 w 354"/>
                  <a:gd name="T13" fmla="*/ 88 h 336"/>
                  <a:gd name="T14" fmla="*/ 236 w 354"/>
                  <a:gd name="T15" fmla="*/ 72 h 336"/>
                  <a:gd name="T16" fmla="*/ 211 w 354"/>
                  <a:gd name="T17" fmla="*/ 24 h 336"/>
                  <a:gd name="T18" fmla="*/ 152 w 354"/>
                  <a:gd name="T19" fmla="*/ 24 h 336"/>
                  <a:gd name="T20" fmla="*/ 84 w 354"/>
                  <a:gd name="T21" fmla="*/ 0 h 336"/>
                  <a:gd name="T22" fmla="*/ 59 w 354"/>
                  <a:gd name="T23" fmla="*/ 24 h 336"/>
                  <a:gd name="T24" fmla="*/ 8 w 354"/>
                  <a:gd name="T25" fmla="*/ 32 h 336"/>
                  <a:gd name="T26" fmla="*/ 0 w 354"/>
                  <a:gd name="T27" fmla="*/ 40 h 336"/>
                  <a:gd name="T28" fmla="*/ 34 w 354"/>
                  <a:gd name="T29" fmla="*/ 56 h 336"/>
                  <a:gd name="T30" fmla="*/ 67 w 354"/>
                  <a:gd name="T31" fmla="*/ 96 h 336"/>
                  <a:gd name="T32" fmla="*/ 118 w 354"/>
                  <a:gd name="T33" fmla="*/ 136 h 336"/>
                  <a:gd name="T34" fmla="*/ 152 w 354"/>
                  <a:gd name="T35" fmla="*/ 160 h 336"/>
                  <a:gd name="T36" fmla="*/ 194 w 354"/>
                  <a:gd name="T37" fmla="*/ 208 h 336"/>
                  <a:gd name="T38" fmla="*/ 194 w 354"/>
                  <a:gd name="T39" fmla="*/ 248 h 336"/>
                  <a:gd name="T40" fmla="*/ 211 w 354"/>
                  <a:gd name="T41" fmla="*/ 320 h 336"/>
                  <a:gd name="T42" fmla="*/ 236 w 354"/>
                  <a:gd name="T43" fmla="*/ 336 h 336"/>
                  <a:gd name="T44" fmla="*/ 253 w 354"/>
                  <a:gd name="T45" fmla="*/ 312 h 336"/>
                  <a:gd name="T46" fmla="*/ 270 w 354"/>
                  <a:gd name="T47" fmla="*/ 248 h 3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54" h="336">
                    <a:moveTo>
                      <a:pt x="270" y="248"/>
                    </a:moveTo>
                    <a:lnTo>
                      <a:pt x="253" y="224"/>
                    </a:lnTo>
                    <a:lnTo>
                      <a:pt x="278" y="200"/>
                    </a:lnTo>
                    <a:lnTo>
                      <a:pt x="354" y="184"/>
                    </a:lnTo>
                    <a:lnTo>
                      <a:pt x="337" y="152"/>
                    </a:lnTo>
                    <a:lnTo>
                      <a:pt x="303" y="120"/>
                    </a:lnTo>
                    <a:lnTo>
                      <a:pt x="287" y="88"/>
                    </a:lnTo>
                    <a:lnTo>
                      <a:pt x="236" y="72"/>
                    </a:lnTo>
                    <a:lnTo>
                      <a:pt x="211" y="24"/>
                    </a:lnTo>
                    <a:lnTo>
                      <a:pt x="152" y="24"/>
                    </a:lnTo>
                    <a:lnTo>
                      <a:pt x="84" y="0"/>
                    </a:lnTo>
                    <a:lnTo>
                      <a:pt x="59" y="24"/>
                    </a:lnTo>
                    <a:lnTo>
                      <a:pt x="8" y="32"/>
                    </a:lnTo>
                    <a:lnTo>
                      <a:pt x="0" y="40"/>
                    </a:lnTo>
                    <a:lnTo>
                      <a:pt x="34" y="56"/>
                    </a:lnTo>
                    <a:lnTo>
                      <a:pt x="67" y="96"/>
                    </a:lnTo>
                    <a:lnTo>
                      <a:pt x="118" y="136"/>
                    </a:lnTo>
                    <a:lnTo>
                      <a:pt x="152" y="160"/>
                    </a:lnTo>
                    <a:lnTo>
                      <a:pt x="194" y="208"/>
                    </a:lnTo>
                    <a:lnTo>
                      <a:pt x="194" y="248"/>
                    </a:lnTo>
                    <a:lnTo>
                      <a:pt x="211" y="320"/>
                    </a:lnTo>
                    <a:lnTo>
                      <a:pt x="236" y="336"/>
                    </a:lnTo>
                    <a:lnTo>
                      <a:pt x="253" y="312"/>
                    </a:lnTo>
                    <a:lnTo>
                      <a:pt x="270" y="248"/>
                    </a:lnTo>
                    <a:close/>
                  </a:path>
                </a:pathLst>
              </a:custGeom>
              <a:solidFill>
                <a:srgbClr val="4E85AD"/>
              </a:solidFill>
              <a:ln w="12700">
                <a:solidFill>
                  <a:srgbClr val="4E85AD"/>
                </a:solidFill>
                <a:round/>
                <a:headEnd/>
                <a:tailEnd/>
              </a:ln>
              <a:extLst/>
            </p:spPr>
            <p:txBody>
              <a:bodyPr/>
              <a:lstStyle/>
              <a:p>
                <a:pPr>
                  <a:defRPr/>
                </a:pPr>
                <a:endParaRPr lang="en-GB" sz="2400" b="1" kern="0">
                  <a:solidFill>
                    <a:srgbClr val="000000"/>
                  </a:solidFill>
                </a:endParaRPr>
              </a:p>
            </p:txBody>
          </p:sp>
          <p:sp>
            <p:nvSpPr>
              <p:cNvPr id="389" name="Freeform 86"/>
              <p:cNvSpPr>
                <a:spLocks/>
              </p:cNvSpPr>
              <p:nvPr/>
            </p:nvSpPr>
            <p:spPr bwMode="auto">
              <a:xfrm>
                <a:off x="6362724" y="2030319"/>
                <a:ext cx="1302979" cy="993901"/>
              </a:xfrm>
              <a:custGeom>
                <a:avLst/>
                <a:gdLst>
                  <a:gd name="T0" fmla="*/ 775 w 860"/>
                  <a:gd name="T1" fmla="*/ 560 h 656"/>
                  <a:gd name="T2" fmla="*/ 826 w 860"/>
                  <a:gd name="T3" fmla="*/ 464 h 656"/>
                  <a:gd name="T4" fmla="*/ 860 w 860"/>
                  <a:gd name="T5" fmla="*/ 456 h 656"/>
                  <a:gd name="T6" fmla="*/ 851 w 860"/>
                  <a:gd name="T7" fmla="*/ 416 h 656"/>
                  <a:gd name="T8" fmla="*/ 817 w 860"/>
                  <a:gd name="T9" fmla="*/ 352 h 656"/>
                  <a:gd name="T10" fmla="*/ 792 w 860"/>
                  <a:gd name="T11" fmla="*/ 320 h 656"/>
                  <a:gd name="T12" fmla="*/ 784 w 860"/>
                  <a:gd name="T13" fmla="*/ 264 h 656"/>
                  <a:gd name="T14" fmla="*/ 750 w 860"/>
                  <a:gd name="T15" fmla="*/ 256 h 656"/>
                  <a:gd name="T16" fmla="*/ 750 w 860"/>
                  <a:gd name="T17" fmla="*/ 232 h 656"/>
                  <a:gd name="T18" fmla="*/ 792 w 860"/>
                  <a:gd name="T19" fmla="*/ 184 h 656"/>
                  <a:gd name="T20" fmla="*/ 750 w 860"/>
                  <a:gd name="T21" fmla="*/ 104 h 656"/>
                  <a:gd name="T22" fmla="*/ 725 w 860"/>
                  <a:gd name="T23" fmla="*/ 40 h 656"/>
                  <a:gd name="T24" fmla="*/ 666 w 860"/>
                  <a:gd name="T25" fmla="*/ 16 h 656"/>
                  <a:gd name="T26" fmla="*/ 531 w 860"/>
                  <a:gd name="T27" fmla="*/ 40 h 656"/>
                  <a:gd name="T28" fmla="*/ 447 w 860"/>
                  <a:gd name="T29" fmla="*/ 24 h 656"/>
                  <a:gd name="T30" fmla="*/ 405 w 860"/>
                  <a:gd name="T31" fmla="*/ 48 h 656"/>
                  <a:gd name="T32" fmla="*/ 362 w 860"/>
                  <a:gd name="T33" fmla="*/ 40 h 656"/>
                  <a:gd name="T34" fmla="*/ 329 w 860"/>
                  <a:gd name="T35" fmla="*/ 24 h 656"/>
                  <a:gd name="T36" fmla="*/ 295 w 860"/>
                  <a:gd name="T37" fmla="*/ 0 h 656"/>
                  <a:gd name="T38" fmla="*/ 253 w 860"/>
                  <a:gd name="T39" fmla="*/ 8 h 656"/>
                  <a:gd name="T40" fmla="*/ 177 w 860"/>
                  <a:gd name="T41" fmla="*/ 40 h 656"/>
                  <a:gd name="T42" fmla="*/ 169 w 860"/>
                  <a:gd name="T43" fmla="*/ 72 h 656"/>
                  <a:gd name="T44" fmla="*/ 126 w 860"/>
                  <a:gd name="T45" fmla="*/ 88 h 656"/>
                  <a:gd name="T46" fmla="*/ 25 w 860"/>
                  <a:gd name="T47" fmla="*/ 128 h 656"/>
                  <a:gd name="T48" fmla="*/ 9 w 860"/>
                  <a:gd name="T49" fmla="*/ 128 h 656"/>
                  <a:gd name="T50" fmla="*/ 17 w 860"/>
                  <a:gd name="T51" fmla="*/ 176 h 656"/>
                  <a:gd name="T52" fmla="*/ 25 w 860"/>
                  <a:gd name="T53" fmla="*/ 208 h 656"/>
                  <a:gd name="T54" fmla="*/ 0 w 860"/>
                  <a:gd name="T55" fmla="*/ 256 h 656"/>
                  <a:gd name="T56" fmla="*/ 51 w 860"/>
                  <a:gd name="T57" fmla="*/ 288 h 656"/>
                  <a:gd name="T58" fmla="*/ 51 w 860"/>
                  <a:gd name="T59" fmla="*/ 320 h 656"/>
                  <a:gd name="T60" fmla="*/ 76 w 860"/>
                  <a:gd name="T61" fmla="*/ 360 h 656"/>
                  <a:gd name="T62" fmla="*/ 59 w 860"/>
                  <a:gd name="T63" fmla="*/ 400 h 656"/>
                  <a:gd name="T64" fmla="*/ 84 w 860"/>
                  <a:gd name="T65" fmla="*/ 432 h 656"/>
                  <a:gd name="T66" fmla="*/ 84 w 860"/>
                  <a:gd name="T67" fmla="*/ 472 h 656"/>
                  <a:gd name="T68" fmla="*/ 126 w 860"/>
                  <a:gd name="T69" fmla="*/ 496 h 656"/>
                  <a:gd name="T70" fmla="*/ 169 w 860"/>
                  <a:gd name="T71" fmla="*/ 512 h 656"/>
                  <a:gd name="T72" fmla="*/ 211 w 860"/>
                  <a:gd name="T73" fmla="*/ 512 h 656"/>
                  <a:gd name="T74" fmla="*/ 202 w 860"/>
                  <a:gd name="T75" fmla="*/ 544 h 656"/>
                  <a:gd name="T76" fmla="*/ 244 w 860"/>
                  <a:gd name="T77" fmla="*/ 576 h 656"/>
                  <a:gd name="T78" fmla="*/ 270 w 860"/>
                  <a:gd name="T79" fmla="*/ 560 h 656"/>
                  <a:gd name="T80" fmla="*/ 270 w 860"/>
                  <a:gd name="T81" fmla="*/ 536 h 656"/>
                  <a:gd name="T82" fmla="*/ 320 w 860"/>
                  <a:gd name="T83" fmla="*/ 552 h 656"/>
                  <a:gd name="T84" fmla="*/ 337 w 860"/>
                  <a:gd name="T85" fmla="*/ 576 h 656"/>
                  <a:gd name="T86" fmla="*/ 379 w 860"/>
                  <a:gd name="T87" fmla="*/ 584 h 656"/>
                  <a:gd name="T88" fmla="*/ 421 w 860"/>
                  <a:gd name="T89" fmla="*/ 592 h 656"/>
                  <a:gd name="T90" fmla="*/ 438 w 860"/>
                  <a:gd name="T91" fmla="*/ 624 h 656"/>
                  <a:gd name="T92" fmla="*/ 438 w 860"/>
                  <a:gd name="T93" fmla="*/ 624 h 656"/>
                  <a:gd name="T94" fmla="*/ 464 w 860"/>
                  <a:gd name="T95" fmla="*/ 640 h 656"/>
                  <a:gd name="T96" fmla="*/ 497 w 860"/>
                  <a:gd name="T97" fmla="*/ 616 h 656"/>
                  <a:gd name="T98" fmla="*/ 523 w 860"/>
                  <a:gd name="T99" fmla="*/ 640 h 656"/>
                  <a:gd name="T100" fmla="*/ 531 w 860"/>
                  <a:gd name="T101" fmla="*/ 656 h 656"/>
                  <a:gd name="T102" fmla="*/ 556 w 860"/>
                  <a:gd name="T103" fmla="*/ 656 h 656"/>
                  <a:gd name="T104" fmla="*/ 581 w 860"/>
                  <a:gd name="T105" fmla="*/ 632 h 656"/>
                  <a:gd name="T106" fmla="*/ 615 w 860"/>
                  <a:gd name="T107" fmla="*/ 632 h 656"/>
                  <a:gd name="T108" fmla="*/ 640 w 860"/>
                  <a:gd name="T109" fmla="*/ 616 h 656"/>
                  <a:gd name="T110" fmla="*/ 683 w 860"/>
                  <a:gd name="T111" fmla="*/ 616 h 656"/>
                  <a:gd name="T112" fmla="*/ 708 w 860"/>
                  <a:gd name="T113" fmla="*/ 624 h 656"/>
                  <a:gd name="T114" fmla="*/ 767 w 860"/>
                  <a:gd name="T115" fmla="*/ 632 h 656"/>
                  <a:gd name="T116" fmla="*/ 758 w 860"/>
                  <a:gd name="T117" fmla="*/ 640 h 656"/>
                  <a:gd name="T118" fmla="*/ 792 w 860"/>
                  <a:gd name="T119" fmla="*/ 632 h 656"/>
                  <a:gd name="T120" fmla="*/ 775 w 860"/>
                  <a:gd name="T121" fmla="*/ 560 h 65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60" h="656">
                    <a:moveTo>
                      <a:pt x="775" y="560"/>
                    </a:moveTo>
                    <a:lnTo>
                      <a:pt x="826" y="464"/>
                    </a:lnTo>
                    <a:lnTo>
                      <a:pt x="860" y="456"/>
                    </a:lnTo>
                    <a:lnTo>
                      <a:pt x="851" y="416"/>
                    </a:lnTo>
                    <a:lnTo>
                      <a:pt x="817" y="352"/>
                    </a:lnTo>
                    <a:lnTo>
                      <a:pt x="792" y="320"/>
                    </a:lnTo>
                    <a:lnTo>
                      <a:pt x="784" y="264"/>
                    </a:lnTo>
                    <a:lnTo>
                      <a:pt x="750" y="256"/>
                    </a:lnTo>
                    <a:lnTo>
                      <a:pt x="750" y="232"/>
                    </a:lnTo>
                    <a:lnTo>
                      <a:pt x="792" y="184"/>
                    </a:lnTo>
                    <a:lnTo>
                      <a:pt x="750" y="104"/>
                    </a:lnTo>
                    <a:lnTo>
                      <a:pt x="725" y="40"/>
                    </a:lnTo>
                    <a:lnTo>
                      <a:pt x="666" y="16"/>
                    </a:lnTo>
                    <a:lnTo>
                      <a:pt x="531" y="40"/>
                    </a:lnTo>
                    <a:lnTo>
                      <a:pt x="447" y="24"/>
                    </a:lnTo>
                    <a:lnTo>
                      <a:pt x="405" y="48"/>
                    </a:lnTo>
                    <a:lnTo>
                      <a:pt x="362" y="40"/>
                    </a:lnTo>
                    <a:lnTo>
                      <a:pt x="329" y="24"/>
                    </a:lnTo>
                    <a:lnTo>
                      <a:pt x="295" y="0"/>
                    </a:lnTo>
                    <a:lnTo>
                      <a:pt x="253" y="8"/>
                    </a:lnTo>
                    <a:lnTo>
                      <a:pt x="177" y="40"/>
                    </a:lnTo>
                    <a:lnTo>
                      <a:pt x="169" y="72"/>
                    </a:lnTo>
                    <a:lnTo>
                      <a:pt x="126" y="88"/>
                    </a:lnTo>
                    <a:lnTo>
                      <a:pt x="25" y="128"/>
                    </a:lnTo>
                    <a:lnTo>
                      <a:pt x="9" y="128"/>
                    </a:lnTo>
                    <a:lnTo>
                      <a:pt x="17" y="176"/>
                    </a:lnTo>
                    <a:lnTo>
                      <a:pt x="25" y="208"/>
                    </a:lnTo>
                    <a:lnTo>
                      <a:pt x="0" y="256"/>
                    </a:lnTo>
                    <a:lnTo>
                      <a:pt x="51" y="288"/>
                    </a:lnTo>
                    <a:lnTo>
                      <a:pt x="51" y="320"/>
                    </a:lnTo>
                    <a:lnTo>
                      <a:pt x="76" y="360"/>
                    </a:lnTo>
                    <a:lnTo>
                      <a:pt x="59" y="400"/>
                    </a:lnTo>
                    <a:lnTo>
                      <a:pt x="84" y="432"/>
                    </a:lnTo>
                    <a:lnTo>
                      <a:pt x="84" y="472"/>
                    </a:lnTo>
                    <a:lnTo>
                      <a:pt x="126" y="496"/>
                    </a:lnTo>
                    <a:lnTo>
                      <a:pt x="169" y="512"/>
                    </a:lnTo>
                    <a:lnTo>
                      <a:pt x="211" y="512"/>
                    </a:lnTo>
                    <a:lnTo>
                      <a:pt x="202" y="544"/>
                    </a:lnTo>
                    <a:lnTo>
                      <a:pt x="244" y="576"/>
                    </a:lnTo>
                    <a:lnTo>
                      <a:pt x="270" y="560"/>
                    </a:lnTo>
                    <a:lnTo>
                      <a:pt x="270" y="536"/>
                    </a:lnTo>
                    <a:lnTo>
                      <a:pt x="320" y="552"/>
                    </a:lnTo>
                    <a:lnTo>
                      <a:pt x="337" y="576"/>
                    </a:lnTo>
                    <a:lnTo>
                      <a:pt x="379" y="584"/>
                    </a:lnTo>
                    <a:lnTo>
                      <a:pt x="421" y="592"/>
                    </a:lnTo>
                    <a:lnTo>
                      <a:pt x="438" y="624"/>
                    </a:lnTo>
                    <a:lnTo>
                      <a:pt x="464" y="640"/>
                    </a:lnTo>
                    <a:lnTo>
                      <a:pt x="497" y="616"/>
                    </a:lnTo>
                    <a:lnTo>
                      <a:pt x="523" y="640"/>
                    </a:lnTo>
                    <a:lnTo>
                      <a:pt x="531" y="656"/>
                    </a:lnTo>
                    <a:lnTo>
                      <a:pt x="556" y="656"/>
                    </a:lnTo>
                    <a:lnTo>
                      <a:pt x="581" y="632"/>
                    </a:lnTo>
                    <a:lnTo>
                      <a:pt x="615" y="632"/>
                    </a:lnTo>
                    <a:lnTo>
                      <a:pt x="640" y="616"/>
                    </a:lnTo>
                    <a:lnTo>
                      <a:pt x="683" y="616"/>
                    </a:lnTo>
                    <a:lnTo>
                      <a:pt x="708" y="624"/>
                    </a:lnTo>
                    <a:lnTo>
                      <a:pt x="767" y="632"/>
                    </a:lnTo>
                    <a:lnTo>
                      <a:pt x="758" y="640"/>
                    </a:lnTo>
                    <a:lnTo>
                      <a:pt x="792" y="632"/>
                    </a:lnTo>
                    <a:lnTo>
                      <a:pt x="775" y="560"/>
                    </a:lnTo>
                    <a:close/>
                  </a:path>
                </a:pathLst>
              </a:custGeom>
              <a:solidFill>
                <a:srgbClr val="0969A6"/>
              </a:solidFill>
              <a:ln w="12700">
                <a:solidFill>
                  <a:srgbClr val="0969A6"/>
                </a:solidFill>
                <a:prstDash val="solid"/>
                <a:round/>
                <a:headEnd/>
                <a:tailEnd/>
              </a:ln>
              <a:extLst/>
            </p:spPr>
            <p:txBody>
              <a:bodyPr/>
              <a:lstStyle/>
              <a:p>
                <a:pPr>
                  <a:defRPr/>
                </a:pPr>
                <a:endParaRPr lang="en-GB" sz="2400" b="1" kern="0">
                  <a:solidFill>
                    <a:srgbClr val="000000"/>
                  </a:solidFill>
                </a:endParaRPr>
              </a:p>
            </p:txBody>
          </p:sp>
          <p:sp>
            <p:nvSpPr>
              <p:cNvPr id="390" name="Freeform 55"/>
              <p:cNvSpPr>
                <a:spLocks/>
              </p:cNvSpPr>
              <p:nvPr/>
            </p:nvSpPr>
            <p:spPr bwMode="auto">
              <a:xfrm>
                <a:off x="6694529" y="3775706"/>
                <a:ext cx="587856" cy="484830"/>
              </a:xfrm>
              <a:custGeom>
                <a:avLst/>
                <a:gdLst>
                  <a:gd name="T0" fmla="*/ 287 w 388"/>
                  <a:gd name="T1" fmla="*/ 264 h 320"/>
                  <a:gd name="T2" fmla="*/ 312 w 388"/>
                  <a:gd name="T3" fmla="*/ 248 h 320"/>
                  <a:gd name="T4" fmla="*/ 320 w 388"/>
                  <a:gd name="T5" fmla="*/ 216 h 320"/>
                  <a:gd name="T6" fmla="*/ 346 w 388"/>
                  <a:gd name="T7" fmla="*/ 216 h 320"/>
                  <a:gd name="T8" fmla="*/ 337 w 388"/>
                  <a:gd name="T9" fmla="*/ 192 h 320"/>
                  <a:gd name="T10" fmla="*/ 388 w 388"/>
                  <a:gd name="T11" fmla="*/ 176 h 320"/>
                  <a:gd name="T12" fmla="*/ 362 w 388"/>
                  <a:gd name="T13" fmla="*/ 136 h 320"/>
                  <a:gd name="T14" fmla="*/ 388 w 388"/>
                  <a:gd name="T15" fmla="*/ 120 h 320"/>
                  <a:gd name="T16" fmla="*/ 346 w 388"/>
                  <a:gd name="T17" fmla="*/ 96 h 320"/>
                  <a:gd name="T18" fmla="*/ 337 w 388"/>
                  <a:gd name="T19" fmla="*/ 64 h 320"/>
                  <a:gd name="T20" fmla="*/ 337 w 388"/>
                  <a:gd name="T21" fmla="*/ 32 h 320"/>
                  <a:gd name="T22" fmla="*/ 304 w 388"/>
                  <a:gd name="T23" fmla="*/ 32 h 320"/>
                  <a:gd name="T24" fmla="*/ 295 w 388"/>
                  <a:gd name="T25" fmla="*/ 16 h 320"/>
                  <a:gd name="T26" fmla="*/ 270 w 388"/>
                  <a:gd name="T27" fmla="*/ 16 h 320"/>
                  <a:gd name="T28" fmla="*/ 236 w 388"/>
                  <a:gd name="T29" fmla="*/ 8 h 320"/>
                  <a:gd name="T30" fmla="*/ 202 w 388"/>
                  <a:gd name="T31" fmla="*/ 16 h 320"/>
                  <a:gd name="T32" fmla="*/ 152 w 388"/>
                  <a:gd name="T33" fmla="*/ 8 h 320"/>
                  <a:gd name="T34" fmla="*/ 110 w 388"/>
                  <a:gd name="T35" fmla="*/ 0 h 320"/>
                  <a:gd name="T36" fmla="*/ 76 w 388"/>
                  <a:gd name="T37" fmla="*/ 8 h 320"/>
                  <a:gd name="T38" fmla="*/ 68 w 388"/>
                  <a:gd name="T39" fmla="*/ 32 h 320"/>
                  <a:gd name="T40" fmla="*/ 34 w 388"/>
                  <a:gd name="T41" fmla="*/ 16 h 320"/>
                  <a:gd name="T42" fmla="*/ 17 w 388"/>
                  <a:gd name="T43" fmla="*/ 16 h 320"/>
                  <a:gd name="T44" fmla="*/ 0 w 388"/>
                  <a:gd name="T45" fmla="*/ 64 h 320"/>
                  <a:gd name="T46" fmla="*/ 34 w 388"/>
                  <a:gd name="T47" fmla="*/ 80 h 320"/>
                  <a:gd name="T48" fmla="*/ 68 w 388"/>
                  <a:gd name="T49" fmla="*/ 128 h 320"/>
                  <a:gd name="T50" fmla="*/ 118 w 388"/>
                  <a:gd name="T51" fmla="*/ 160 h 320"/>
                  <a:gd name="T52" fmla="*/ 143 w 388"/>
                  <a:gd name="T53" fmla="*/ 192 h 320"/>
                  <a:gd name="T54" fmla="*/ 177 w 388"/>
                  <a:gd name="T55" fmla="*/ 208 h 320"/>
                  <a:gd name="T56" fmla="*/ 186 w 388"/>
                  <a:gd name="T57" fmla="*/ 224 h 320"/>
                  <a:gd name="T58" fmla="*/ 211 w 388"/>
                  <a:gd name="T59" fmla="*/ 248 h 320"/>
                  <a:gd name="T60" fmla="*/ 211 w 388"/>
                  <a:gd name="T61" fmla="*/ 280 h 320"/>
                  <a:gd name="T62" fmla="*/ 295 w 388"/>
                  <a:gd name="T63" fmla="*/ 320 h 320"/>
                  <a:gd name="T64" fmla="*/ 295 w 388"/>
                  <a:gd name="T65" fmla="*/ 280 h 320"/>
                  <a:gd name="T66" fmla="*/ 287 w 388"/>
                  <a:gd name="T67" fmla="*/ 264 h 3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88" h="320">
                    <a:moveTo>
                      <a:pt x="287" y="264"/>
                    </a:moveTo>
                    <a:lnTo>
                      <a:pt x="312" y="248"/>
                    </a:lnTo>
                    <a:lnTo>
                      <a:pt x="320" y="216"/>
                    </a:lnTo>
                    <a:lnTo>
                      <a:pt x="346" y="216"/>
                    </a:lnTo>
                    <a:lnTo>
                      <a:pt x="337" y="192"/>
                    </a:lnTo>
                    <a:lnTo>
                      <a:pt x="388" y="176"/>
                    </a:lnTo>
                    <a:lnTo>
                      <a:pt x="362" y="136"/>
                    </a:lnTo>
                    <a:lnTo>
                      <a:pt x="388" y="120"/>
                    </a:lnTo>
                    <a:lnTo>
                      <a:pt x="346" y="96"/>
                    </a:lnTo>
                    <a:lnTo>
                      <a:pt x="337" y="64"/>
                    </a:lnTo>
                    <a:lnTo>
                      <a:pt x="337" y="32"/>
                    </a:lnTo>
                    <a:lnTo>
                      <a:pt x="304" y="32"/>
                    </a:lnTo>
                    <a:lnTo>
                      <a:pt x="295" y="16"/>
                    </a:lnTo>
                    <a:lnTo>
                      <a:pt x="270" y="16"/>
                    </a:lnTo>
                    <a:lnTo>
                      <a:pt x="236" y="8"/>
                    </a:lnTo>
                    <a:lnTo>
                      <a:pt x="202" y="16"/>
                    </a:lnTo>
                    <a:lnTo>
                      <a:pt x="152" y="8"/>
                    </a:lnTo>
                    <a:lnTo>
                      <a:pt x="110" y="0"/>
                    </a:lnTo>
                    <a:lnTo>
                      <a:pt x="76" y="8"/>
                    </a:lnTo>
                    <a:lnTo>
                      <a:pt x="68" y="32"/>
                    </a:lnTo>
                    <a:lnTo>
                      <a:pt x="34" y="16"/>
                    </a:lnTo>
                    <a:lnTo>
                      <a:pt x="17" y="16"/>
                    </a:lnTo>
                    <a:lnTo>
                      <a:pt x="0" y="64"/>
                    </a:lnTo>
                    <a:lnTo>
                      <a:pt x="34" y="80"/>
                    </a:lnTo>
                    <a:lnTo>
                      <a:pt x="68" y="128"/>
                    </a:lnTo>
                    <a:lnTo>
                      <a:pt x="118" y="160"/>
                    </a:lnTo>
                    <a:lnTo>
                      <a:pt x="143" y="192"/>
                    </a:lnTo>
                    <a:lnTo>
                      <a:pt x="177" y="208"/>
                    </a:lnTo>
                    <a:lnTo>
                      <a:pt x="186" y="224"/>
                    </a:lnTo>
                    <a:lnTo>
                      <a:pt x="211" y="248"/>
                    </a:lnTo>
                    <a:lnTo>
                      <a:pt x="211" y="280"/>
                    </a:lnTo>
                    <a:lnTo>
                      <a:pt x="295" y="320"/>
                    </a:lnTo>
                    <a:lnTo>
                      <a:pt x="295" y="280"/>
                    </a:lnTo>
                    <a:lnTo>
                      <a:pt x="287" y="264"/>
                    </a:lnTo>
                    <a:close/>
                  </a:path>
                </a:pathLst>
              </a:custGeom>
              <a:solidFill>
                <a:srgbClr val="4E85AD"/>
              </a:solidFill>
              <a:ln w="28575">
                <a:noFill/>
                <a:prstDash val="solid"/>
                <a:round/>
                <a:headEnd/>
                <a:tailEnd/>
              </a:ln>
              <a:extLst/>
            </p:spPr>
            <p:txBody>
              <a:bodyPr/>
              <a:lstStyle/>
              <a:p>
                <a:pPr>
                  <a:defRPr/>
                </a:pPr>
                <a:endParaRPr lang="en-GB" sz="2400" b="1" kern="0">
                  <a:solidFill>
                    <a:srgbClr val="000000"/>
                  </a:solidFill>
                </a:endParaRPr>
              </a:p>
            </p:txBody>
          </p:sp>
          <p:sp>
            <p:nvSpPr>
              <p:cNvPr id="391" name="Freeform 68"/>
              <p:cNvSpPr>
                <a:spLocks/>
              </p:cNvSpPr>
              <p:nvPr/>
            </p:nvSpPr>
            <p:spPr bwMode="auto">
              <a:xfrm>
                <a:off x="7129361" y="3569653"/>
                <a:ext cx="663610" cy="763607"/>
              </a:xfrm>
              <a:custGeom>
                <a:avLst/>
                <a:gdLst>
                  <a:gd name="T0" fmla="*/ 126 w 438"/>
                  <a:gd name="T1" fmla="*/ 424 h 504"/>
                  <a:gd name="T2" fmla="*/ 160 w 438"/>
                  <a:gd name="T3" fmla="*/ 440 h 504"/>
                  <a:gd name="T4" fmla="*/ 185 w 438"/>
                  <a:gd name="T5" fmla="*/ 440 h 504"/>
                  <a:gd name="T6" fmla="*/ 202 w 438"/>
                  <a:gd name="T7" fmla="*/ 456 h 504"/>
                  <a:gd name="T8" fmla="*/ 236 w 438"/>
                  <a:gd name="T9" fmla="*/ 496 h 504"/>
                  <a:gd name="T10" fmla="*/ 252 w 438"/>
                  <a:gd name="T11" fmla="*/ 504 h 504"/>
                  <a:gd name="T12" fmla="*/ 261 w 438"/>
                  <a:gd name="T13" fmla="*/ 472 h 504"/>
                  <a:gd name="T14" fmla="*/ 286 w 438"/>
                  <a:gd name="T15" fmla="*/ 464 h 504"/>
                  <a:gd name="T16" fmla="*/ 311 w 438"/>
                  <a:gd name="T17" fmla="*/ 456 h 504"/>
                  <a:gd name="T18" fmla="*/ 370 w 438"/>
                  <a:gd name="T19" fmla="*/ 432 h 504"/>
                  <a:gd name="T20" fmla="*/ 413 w 438"/>
                  <a:gd name="T21" fmla="*/ 432 h 504"/>
                  <a:gd name="T22" fmla="*/ 421 w 438"/>
                  <a:gd name="T23" fmla="*/ 400 h 504"/>
                  <a:gd name="T24" fmla="*/ 404 w 438"/>
                  <a:gd name="T25" fmla="*/ 392 h 504"/>
                  <a:gd name="T26" fmla="*/ 404 w 438"/>
                  <a:gd name="T27" fmla="*/ 360 h 504"/>
                  <a:gd name="T28" fmla="*/ 421 w 438"/>
                  <a:gd name="T29" fmla="*/ 352 h 504"/>
                  <a:gd name="T30" fmla="*/ 438 w 438"/>
                  <a:gd name="T31" fmla="*/ 312 h 504"/>
                  <a:gd name="T32" fmla="*/ 396 w 438"/>
                  <a:gd name="T33" fmla="*/ 280 h 504"/>
                  <a:gd name="T34" fmla="*/ 379 w 438"/>
                  <a:gd name="T35" fmla="*/ 248 h 504"/>
                  <a:gd name="T36" fmla="*/ 370 w 438"/>
                  <a:gd name="T37" fmla="*/ 216 h 504"/>
                  <a:gd name="T38" fmla="*/ 387 w 438"/>
                  <a:gd name="T39" fmla="*/ 184 h 504"/>
                  <a:gd name="T40" fmla="*/ 370 w 438"/>
                  <a:gd name="T41" fmla="*/ 176 h 504"/>
                  <a:gd name="T42" fmla="*/ 370 w 438"/>
                  <a:gd name="T43" fmla="*/ 136 h 504"/>
                  <a:gd name="T44" fmla="*/ 328 w 438"/>
                  <a:gd name="T45" fmla="*/ 160 h 504"/>
                  <a:gd name="T46" fmla="*/ 286 w 438"/>
                  <a:gd name="T47" fmla="*/ 144 h 504"/>
                  <a:gd name="T48" fmla="*/ 244 w 438"/>
                  <a:gd name="T49" fmla="*/ 136 h 504"/>
                  <a:gd name="T50" fmla="*/ 261 w 438"/>
                  <a:gd name="T51" fmla="*/ 104 h 504"/>
                  <a:gd name="T52" fmla="*/ 219 w 438"/>
                  <a:gd name="T53" fmla="*/ 88 h 504"/>
                  <a:gd name="T54" fmla="*/ 185 w 438"/>
                  <a:gd name="T55" fmla="*/ 64 h 504"/>
                  <a:gd name="T56" fmla="*/ 177 w 438"/>
                  <a:gd name="T57" fmla="*/ 40 h 504"/>
                  <a:gd name="T58" fmla="*/ 143 w 438"/>
                  <a:gd name="T59" fmla="*/ 16 h 504"/>
                  <a:gd name="T60" fmla="*/ 126 w 438"/>
                  <a:gd name="T61" fmla="*/ 0 h 504"/>
                  <a:gd name="T62" fmla="*/ 118 w 438"/>
                  <a:gd name="T63" fmla="*/ 8 h 504"/>
                  <a:gd name="T64" fmla="*/ 67 w 438"/>
                  <a:gd name="T65" fmla="*/ 8 h 504"/>
                  <a:gd name="T66" fmla="*/ 33 w 438"/>
                  <a:gd name="T67" fmla="*/ 24 h 504"/>
                  <a:gd name="T68" fmla="*/ 8 w 438"/>
                  <a:gd name="T69" fmla="*/ 24 h 504"/>
                  <a:gd name="T70" fmla="*/ 0 w 438"/>
                  <a:gd name="T71" fmla="*/ 48 h 504"/>
                  <a:gd name="T72" fmla="*/ 8 w 438"/>
                  <a:gd name="T73" fmla="*/ 80 h 504"/>
                  <a:gd name="T74" fmla="*/ 33 w 438"/>
                  <a:gd name="T75" fmla="*/ 112 h 504"/>
                  <a:gd name="T76" fmla="*/ 59 w 438"/>
                  <a:gd name="T77" fmla="*/ 120 h 504"/>
                  <a:gd name="T78" fmla="*/ 33 w 438"/>
                  <a:gd name="T79" fmla="*/ 128 h 504"/>
                  <a:gd name="T80" fmla="*/ 33 w 438"/>
                  <a:gd name="T81" fmla="*/ 160 h 504"/>
                  <a:gd name="T82" fmla="*/ 8 w 438"/>
                  <a:gd name="T83" fmla="*/ 152 h 504"/>
                  <a:gd name="T84" fmla="*/ 17 w 438"/>
                  <a:gd name="T85" fmla="*/ 168 h 504"/>
                  <a:gd name="T86" fmla="*/ 50 w 438"/>
                  <a:gd name="T87" fmla="*/ 168 h 504"/>
                  <a:gd name="T88" fmla="*/ 50 w 438"/>
                  <a:gd name="T89" fmla="*/ 200 h 504"/>
                  <a:gd name="T90" fmla="*/ 59 w 438"/>
                  <a:gd name="T91" fmla="*/ 232 h 504"/>
                  <a:gd name="T92" fmla="*/ 101 w 438"/>
                  <a:gd name="T93" fmla="*/ 256 h 504"/>
                  <a:gd name="T94" fmla="*/ 75 w 438"/>
                  <a:gd name="T95" fmla="*/ 272 h 504"/>
                  <a:gd name="T96" fmla="*/ 101 w 438"/>
                  <a:gd name="T97" fmla="*/ 312 h 504"/>
                  <a:gd name="T98" fmla="*/ 50 w 438"/>
                  <a:gd name="T99" fmla="*/ 328 h 504"/>
                  <a:gd name="T100" fmla="*/ 59 w 438"/>
                  <a:gd name="T101" fmla="*/ 352 h 504"/>
                  <a:gd name="T102" fmla="*/ 33 w 438"/>
                  <a:gd name="T103" fmla="*/ 352 h 504"/>
                  <a:gd name="T104" fmla="*/ 25 w 438"/>
                  <a:gd name="T105" fmla="*/ 384 h 504"/>
                  <a:gd name="T106" fmla="*/ 0 w 438"/>
                  <a:gd name="T107" fmla="*/ 400 h 504"/>
                  <a:gd name="T108" fmla="*/ 8 w 438"/>
                  <a:gd name="T109" fmla="*/ 416 h 504"/>
                  <a:gd name="T110" fmla="*/ 8 w 438"/>
                  <a:gd name="T111" fmla="*/ 456 h 504"/>
                  <a:gd name="T112" fmla="*/ 17 w 438"/>
                  <a:gd name="T113" fmla="*/ 456 h 504"/>
                  <a:gd name="T114" fmla="*/ 101 w 438"/>
                  <a:gd name="T115" fmla="*/ 504 h 504"/>
                  <a:gd name="T116" fmla="*/ 101 w 438"/>
                  <a:gd name="T117" fmla="*/ 496 h 504"/>
                  <a:gd name="T118" fmla="*/ 126 w 438"/>
                  <a:gd name="T119" fmla="*/ 424 h 50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connsiteX0" fmla="*/ 2877 w 10000"/>
                  <a:gd name="connsiteY0" fmla="*/ 8413 h 10000"/>
                  <a:gd name="connsiteX1" fmla="*/ 3653 w 10000"/>
                  <a:gd name="connsiteY1" fmla="*/ 8730 h 10000"/>
                  <a:gd name="connsiteX2" fmla="*/ 4224 w 10000"/>
                  <a:gd name="connsiteY2" fmla="*/ 8730 h 10000"/>
                  <a:gd name="connsiteX3" fmla="*/ 4612 w 10000"/>
                  <a:gd name="connsiteY3" fmla="*/ 9048 h 10000"/>
                  <a:gd name="connsiteX4" fmla="*/ 5388 w 10000"/>
                  <a:gd name="connsiteY4" fmla="*/ 9841 h 10000"/>
                  <a:gd name="connsiteX5" fmla="*/ 5753 w 10000"/>
                  <a:gd name="connsiteY5" fmla="*/ 10000 h 10000"/>
                  <a:gd name="connsiteX6" fmla="*/ 5959 w 10000"/>
                  <a:gd name="connsiteY6" fmla="*/ 9365 h 10000"/>
                  <a:gd name="connsiteX7" fmla="*/ 6530 w 10000"/>
                  <a:gd name="connsiteY7" fmla="*/ 9206 h 10000"/>
                  <a:gd name="connsiteX8" fmla="*/ 7100 w 10000"/>
                  <a:gd name="connsiteY8" fmla="*/ 9048 h 10000"/>
                  <a:gd name="connsiteX9" fmla="*/ 8447 w 10000"/>
                  <a:gd name="connsiteY9" fmla="*/ 8571 h 10000"/>
                  <a:gd name="connsiteX10" fmla="*/ 9429 w 10000"/>
                  <a:gd name="connsiteY10" fmla="*/ 8571 h 10000"/>
                  <a:gd name="connsiteX11" fmla="*/ 9612 w 10000"/>
                  <a:gd name="connsiteY11" fmla="*/ 7937 h 10000"/>
                  <a:gd name="connsiteX12" fmla="*/ 9224 w 10000"/>
                  <a:gd name="connsiteY12" fmla="*/ 7778 h 10000"/>
                  <a:gd name="connsiteX13" fmla="*/ 9224 w 10000"/>
                  <a:gd name="connsiteY13" fmla="*/ 7143 h 10000"/>
                  <a:gd name="connsiteX14" fmla="*/ 9612 w 10000"/>
                  <a:gd name="connsiteY14" fmla="*/ 6984 h 10000"/>
                  <a:gd name="connsiteX15" fmla="*/ 10000 w 10000"/>
                  <a:gd name="connsiteY15" fmla="*/ 6190 h 10000"/>
                  <a:gd name="connsiteX16" fmla="*/ 9041 w 10000"/>
                  <a:gd name="connsiteY16" fmla="*/ 5556 h 10000"/>
                  <a:gd name="connsiteX17" fmla="*/ 8653 w 10000"/>
                  <a:gd name="connsiteY17" fmla="*/ 4921 h 10000"/>
                  <a:gd name="connsiteX18" fmla="*/ 8447 w 10000"/>
                  <a:gd name="connsiteY18" fmla="*/ 4286 h 10000"/>
                  <a:gd name="connsiteX19" fmla="*/ 8836 w 10000"/>
                  <a:gd name="connsiteY19" fmla="*/ 3651 h 10000"/>
                  <a:gd name="connsiteX20" fmla="*/ 8447 w 10000"/>
                  <a:gd name="connsiteY20" fmla="*/ 3492 h 10000"/>
                  <a:gd name="connsiteX21" fmla="*/ 8447 w 10000"/>
                  <a:gd name="connsiteY21" fmla="*/ 2698 h 10000"/>
                  <a:gd name="connsiteX22" fmla="*/ 7489 w 10000"/>
                  <a:gd name="connsiteY22" fmla="*/ 3175 h 10000"/>
                  <a:gd name="connsiteX23" fmla="*/ 6530 w 10000"/>
                  <a:gd name="connsiteY23" fmla="*/ 2857 h 10000"/>
                  <a:gd name="connsiteX24" fmla="*/ 5571 w 10000"/>
                  <a:gd name="connsiteY24" fmla="*/ 2698 h 10000"/>
                  <a:gd name="connsiteX25" fmla="*/ 5959 w 10000"/>
                  <a:gd name="connsiteY25" fmla="*/ 2063 h 10000"/>
                  <a:gd name="connsiteX26" fmla="*/ 5000 w 10000"/>
                  <a:gd name="connsiteY26" fmla="*/ 1746 h 10000"/>
                  <a:gd name="connsiteX27" fmla="*/ 4224 w 10000"/>
                  <a:gd name="connsiteY27" fmla="*/ 1270 h 10000"/>
                  <a:gd name="connsiteX28" fmla="*/ 4041 w 10000"/>
                  <a:gd name="connsiteY28" fmla="*/ 794 h 10000"/>
                  <a:gd name="connsiteX29" fmla="*/ 3265 w 10000"/>
                  <a:gd name="connsiteY29" fmla="*/ 317 h 10000"/>
                  <a:gd name="connsiteX30" fmla="*/ 2877 w 10000"/>
                  <a:gd name="connsiteY30" fmla="*/ 0 h 10000"/>
                  <a:gd name="connsiteX31" fmla="*/ 2694 w 10000"/>
                  <a:gd name="connsiteY31" fmla="*/ 159 h 10000"/>
                  <a:gd name="connsiteX32" fmla="*/ 1530 w 10000"/>
                  <a:gd name="connsiteY32" fmla="*/ 159 h 10000"/>
                  <a:gd name="connsiteX33" fmla="*/ 753 w 10000"/>
                  <a:gd name="connsiteY33" fmla="*/ 476 h 10000"/>
                  <a:gd name="connsiteX34" fmla="*/ 183 w 10000"/>
                  <a:gd name="connsiteY34" fmla="*/ 476 h 10000"/>
                  <a:gd name="connsiteX35" fmla="*/ 0 w 10000"/>
                  <a:gd name="connsiteY35" fmla="*/ 952 h 10000"/>
                  <a:gd name="connsiteX36" fmla="*/ 183 w 10000"/>
                  <a:gd name="connsiteY36" fmla="*/ 1587 h 10000"/>
                  <a:gd name="connsiteX37" fmla="*/ 753 w 10000"/>
                  <a:gd name="connsiteY37" fmla="*/ 2222 h 10000"/>
                  <a:gd name="connsiteX38" fmla="*/ 1347 w 10000"/>
                  <a:gd name="connsiteY38" fmla="*/ 2381 h 10000"/>
                  <a:gd name="connsiteX39" fmla="*/ 753 w 10000"/>
                  <a:gd name="connsiteY39" fmla="*/ 2540 h 10000"/>
                  <a:gd name="connsiteX40" fmla="*/ 753 w 10000"/>
                  <a:gd name="connsiteY40" fmla="*/ 3175 h 10000"/>
                  <a:gd name="connsiteX41" fmla="*/ 183 w 10000"/>
                  <a:gd name="connsiteY41" fmla="*/ 3016 h 10000"/>
                  <a:gd name="connsiteX42" fmla="*/ 388 w 10000"/>
                  <a:gd name="connsiteY42" fmla="*/ 3333 h 10000"/>
                  <a:gd name="connsiteX43" fmla="*/ 1142 w 10000"/>
                  <a:gd name="connsiteY43" fmla="*/ 3333 h 10000"/>
                  <a:gd name="connsiteX44" fmla="*/ 1142 w 10000"/>
                  <a:gd name="connsiteY44" fmla="*/ 3968 h 10000"/>
                  <a:gd name="connsiteX45" fmla="*/ 1347 w 10000"/>
                  <a:gd name="connsiteY45" fmla="*/ 4603 h 10000"/>
                  <a:gd name="connsiteX46" fmla="*/ 2306 w 10000"/>
                  <a:gd name="connsiteY46" fmla="*/ 5079 h 10000"/>
                  <a:gd name="connsiteX47" fmla="*/ 1712 w 10000"/>
                  <a:gd name="connsiteY47" fmla="*/ 5397 h 10000"/>
                  <a:gd name="connsiteX48" fmla="*/ 2306 w 10000"/>
                  <a:gd name="connsiteY48" fmla="*/ 6190 h 10000"/>
                  <a:gd name="connsiteX49" fmla="*/ 1142 w 10000"/>
                  <a:gd name="connsiteY49" fmla="*/ 6508 h 10000"/>
                  <a:gd name="connsiteX50" fmla="*/ 1347 w 10000"/>
                  <a:gd name="connsiteY50" fmla="*/ 6984 h 10000"/>
                  <a:gd name="connsiteX51" fmla="*/ 753 w 10000"/>
                  <a:gd name="connsiteY51" fmla="*/ 6984 h 10000"/>
                  <a:gd name="connsiteX52" fmla="*/ 571 w 10000"/>
                  <a:gd name="connsiteY52" fmla="*/ 7619 h 10000"/>
                  <a:gd name="connsiteX53" fmla="*/ 0 w 10000"/>
                  <a:gd name="connsiteY53" fmla="*/ 7937 h 10000"/>
                  <a:gd name="connsiteX54" fmla="*/ 183 w 10000"/>
                  <a:gd name="connsiteY54" fmla="*/ 8254 h 10000"/>
                  <a:gd name="connsiteX55" fmla="*/ 183 w 10000"/>
                  <a:gd name="connsiteY55" fmla="*/ 9048 h 10000"/>
                  <a:gd name="connsiteX56" fmla="*/ 388 w 10000"/>
                  <a:gd name="connsiteY56" fmla="*/ 9048 h 10000"/>
                  <a:gd name="connsiteX57" fmla="*/ 2306 w 10000"/>
                  <a:gd name="connsiteY57" fmla="*/ 10000 h 10000"/>
                  <a:gd name="connsiteX58" fmla="*/ 2306 w 10000"/>
                  <a:gd name="connsiteY58" fmla="*/ 9841 h 10000"/>
                  <a:gd name="connsiteX59" fmla="*/ 4255 w 10000"/>
                  <a:gd name="connsiteY59" fmla="*/ 9610 h 10000"/>
                  <a:gd name="connsiteX0" fmla="*/ 2877 w 10000"/>
                  <a:gd name="connsiteY0" fmla="*/ 8413 h 10000"/>
                  <a:gd name="connsiteX1" fmla="*/ 3653 w 10000"/>
                  <a:gd name="connsiteY1" fmla="*/ 8730 h 10000"/>
                  <a:gd name="connsiteX2" fmla="*/ 4224 w 10000"/>
                  <a:gd name="connsiteY2" fmla="*/ 8730 h 10000"/>
                  <a:gd name="connsiteX3" fmla="*/ 4612 w 10000"/>
                  <a:gd name="connsiteY3" fmla="*/ 9048 h 10000"/>
                  <a:gd name="connsiteX4" fmla="*/ 5388 w 10000"/>
                  <a:gd name="connsiteY4" fmla="*/ 9841 h 10000"/>
                  <a:gd name="connsiteX5" fmla="*/ 5753 w 10000"/>
                  <a:gd name="connsiteY5" fmla="*/ 10000 h 10000"/>
                  <a:gd name="connsiteX6" fmla="*/ 5959 w 10000"/>
                  <a:gd name="connsiteY6" fmla="*/ 9365 h 10000"/>
                  <a:gd name="connsiteX7" fmla="*/ 6530 w 10000"/>
                  <a:gd name="connsiteY7" fmla="*/ 9206 h 10000"/>
                  <a:gd name="connsiteX8" fmla="*/ 7100 w 10000"/>
                  <a:gd name="connsiteY8" fmla="*/ 9048 h 10000"/>
                  <a:gd name="connsiteX9" fmla="*/ 8447 w 10000"/>
                  <a:gd name="connsiteY9" fmla="*/ 8571 h 10000"/>
                  <a:gd name="connsiteX10" fmla="*/ 9429 w 10000"/>
                  <a:gd name="connsiteY10" fmla="*/ 8571 h 10000"/>
                  <a:gd name="connsiteX11" fmla="*/ 9612 w 10000"/>
                  <a:gd name="connsiteY11" fmla="*/ 7937 h 10000"/>
                  <a:gd name="connsiteX12" fmla="*/ 9224 w 10000"/>
                  <a:gd name="connsiteY12" fmla="*/ 7778 h 10000"/>
                  <a:gd name="connsiteX13" fmla="*/ 9224 w 10000"/>
                  <a:gd name="connsiteY13" fmla="*/ 7143 h 10000"/>
                  <a:gd name="connsiteX14" fmla="*/ 9612 w 10000"/>
                  <a:gd name="connsiteY14" fmla="*/ 6984 h 10000"/>
                  <a:gd name="connsiteX15" fmla="*/ 10000 w 10000"/>
                  <a:gd name="connsiteY15" fmla="*/ 6190 h 10000"/>
                  <a:gd name="connsiteX16" fmla="*/ 9041 w 10000"/>
                  <a:gd name="connsiteY16" fmla="*/ 5556 h 10000"/>
                  <a:gd name="connsiteX17" fmla="*/ 8653 w 10000"/>
                  <a:gd name="connsiteY17" fmla="*/ 4921 h 10000"/>
                  <a:gd name="connsiteX18" fmla="*/ 8447 w 10000"/>
                  <a:gd name="connsiteY18" fmla="*/ 4286 h 10000"/>
                  <a:gd name="connsiteX19" fmla="*/ 8836 w 10000"/>
                  <a:gd name="connsiteY19" fmla="*/ 3651 h 10000"/>
                  <a:gd name="connsiteX20" fmla="*/ 8447 w 10000"/>
                  <a:gd name="connsiteY20" fmla="*/ 3492 h 10000"/>
                  <a:gd name="connsiteX21" fmla="*/ 8447 w 10000"/>
                  <a:gd name="connsiteY21" fmla="*/ 2698 h 10000"/>
                  <a:gd name="connsiteX22" fmla="*/ 7489 w 10000"/>
                  <a:gd name="connsiteY22" fmla="*/ 3175 h 10000"/>
                  <a:gd name="connsiteX23" fmla="*/ 6530 w 10000"/>
                  <a:gd name="connsiteY23" fmla="*/ 2857 h 10000"/>
                  <a:gd name="connsiteX24" fmla="*/ 5571 w 10000"/>
                  <a:gd name="connsiteY24" fmla="*/ 2698 h 10000"/>
                  <a:gd name="connsiteX25" fmla="*/ 5959 w 10000"/>
                  <a:gd name="connsiteY25" fmla="*/ 2063 h 10000"/>
                  <a:gd name="connsiteX26" fmla="*/ 5000 w 10000"/>
                  <a:gd name="connsiteY26" fmla="*/ 1746 h 10000"/>
                  <a:gd name="connsiteX27" fmla="*/ 4224 w 10000"/>
                  <a:gd name="connsiteY27" fmla="*/ 1270 h 10000"/>
                  <a:gd name="connsiteX28" fmla="*/ 4041 w 10000"/>
                  <a:gd name="connsiteY28" fmla="*/ 794 h 10000"/>
                  <a:gd name="connsiteX29" fmla="*/ 3265 w 10000"/>
                  <a:gd name="connsiteY29" fmla="*/ 317 h 10000"/>
                  <a:gd name="connsiteX30" fmla="*/ 2877 w 10000"/>
                  <a:gd name="connsiteY30" fmla="*/ 0 h 10000"/>
                  <a:gd name="connsiteX31" fmla="*/ 2694 w 10000"/>
                  <a:gd name="connsiteY31" fmla="*/ 159 h 10000"/>
                  <a:gd name="connsiteX32" fmla="*/ 1530 w 10000"/>
                  <a:gd name="connsiteY32" fmla="*/ 159 h 10000"/>
                  <a:gd name="connsiteX33" fmla="*/ 753 w 10000"/>
                  <a:gd name="connsiteY33" fmla="*/ 476 h 10000"/>
                  <a:gd name="connsiteX34" fmla="*/ 183 w 10000"/>
                  <a:gd name="connsiteY34" fmla="*/ 476 h 10000"/>
                  <a:gd name="connsiteX35" fmla="*/ 0 w 10000"/>
                  <a:gd name="connsiteY35" fmla="*/ 952 h 10000"/>
                  <a:gd name="connsiteX36" fmla="*/ 183 w 10000"/>
                  <a:gd name="connsiteY36" fmla="*/ 1587 h 10000"/>
                  <a:gd name="connsiteX37" fmla="*/ 753 w 10000"/>
                  <a:gd name="connsiteY37" fmla="*/ 2222 h 10000"/>
                  <a:gd name="connsiteX38" fmla="*/ 1347 w 10000"/>
                  <a:gd name="connsiteY38" fmla="*/ 2381 h 10000"/>
                  <a:gd name="connsiteX39" fmla="*/ 753 w 10000"/>
                  <a:gd name="connsiteY39" fmla="*/ 2540 h 10000"/>
                  <a:gd name="connsiteX40" fmla="*/ 753 w 10000"/>
                  <a:gd name="connsiteY40" fmla="*/ 3175 h 10000"/>
                  <a:gd name="connsiteX41" fmla="*/ 183 w 10000"/>
                  <a:gd name="connsiteY41" fmla="*/ 3016 h 10000"/>
                  <a:gd name="connsiteX42" fmla="*/ 388 w 10000"/>
                  <a:gd name="connsiteY42" fmla="*/ 3333 h 10000"/>
                  <a:gd name="connsiteX43" fmla="*/ 1142 w 10000"/>
                  <a:gd name="connsiteY43" fmla="*/ 3333 h 10000"/>
                  <a:gd name="connsiteX44" fmla="*/ 1142 w 10000"/>
                  <a:gd name="connsiteY44" fmla="*/ 3968 h 10000"/>
                  <a:gd name="connsiteX45" fmla="*/ 1347 w 10000"/>
                  <a:gd name="connsiteY45" fmla="*/ 4603 h 10000"/>
                  <a:gd name="connsiteX46" fmla="*/ 2306 w 10000"/>
                  <a:gd name="connsiteY46" fmla="*/ 5079 h 10000"/>
                  <a:gd name="connsiteX47" fmla="*/ 1712 w 10000"/>
                  <a:gd name="connsiteY47" fmla="*/ 5397 h 10000"/>
                  <a:gd name="connsiteX48" fmla="*/ 2306 w 10000"/>
                  <a:gd name="connsiteY48" fmla="*/ 6190 h 10000"/>
                  <a:gd name="connsiteX49" fmla="*/ 1142 w 10000"/>
                  <a:gd name="connsiteY49" fmla="*/ 6508 h 10000"/>
                  <a:gd name="connsiteX50" fmla="*/ 1347 w 10000"/>
                  <a:gd name="connsiteY50" fmla="*/ 6984 h 10000"/>
                  <a:gd name="connsiteX51" fmla="*/ 753 w 10000"/>
                  <a:gd name="connsiteY51" fmla="*/ 6984 h 10000"/>
                  <a:gd name="connsiteX52" fmla="*/ 571 w 10000"/>
                  <a:gd name="connsiteY52" fmla="*/ 7619 h 10000"/>
                  <a:gd name="connsiteX53" fmla="*/ 0 w 10000"/>
                  <a:gd name="connsiteY53" fmla="*/ 7937 h 10000"/>
                  <a:gd name="connsiteX54" fmla="*/ 183 w 10000"/>
                  <a:gd name="connsiteY54" fmla="*/ 8254 h 10000"/>
                  <a:gd name="connsiteX55" fmla="*/ 183 w 10000"/>
                  <a:gd name="connsiteY55" fmla="*/ 9048 h 10000"/>
                  <a:gd name="connsiteX56" fmla="*/ 388 w 10000"/>
                  <a:gd name="connsiteY56" fmla="*/ 9048 h 10000"/>
                  <a:gd name="connsiteX57" fmla="*/ 2306 w 10000"/>
                  <a:gd name="connsiteY57" fmla="*/ 10000 h 10000"/>
                  <a:gd name="connsiteX58" fmla="*/ 2306 w 10000"/>
                  <a:gd name="connsiteY58" fmla="*/ 9841 h 10000"/>
                  <a:gd name="connsiteX59" fmla="*/ 2676 w 10000"/>
                  <a:gd name="connsiteY59" fmla="*/ 8331 h 10000"/>
                  <a:gd name="connsiteX0" fmla="*/ 2877 w 10000"/>
                  <a:gd name="connsiteY0" fmla="*/ 8413 h 10000"/>
                  <a:gd name="connsiteX1" fmla="*/ 3653 w 10000"/>
                  <a:gd name="connsiteY1" fmla="*/ 8730 h 10000"/>
                  <a:gd name="connsiteX2" fmla="*/ 4224 w 10000"/>
                  <a:gd name="connsiteY2" fmla="*/ 8730 h 10000"/>
                  <a:gd name="connsiteX3" fmla="*/ 4612 w 10000"/>
                  <a:gd name="connsiteY3" fmla="*/ 9048 h 10000"/>
                  <a:gd name="connsiteX4" fmla="*/ 5388 w 10000"/>
                  <a:gd name="connsiteY4" fmla="*/ 9841 h 10000"/>
                  <a:gd name="connsiteX5" fmla="*/ 5753 w 10000"/>
                  <a:gd name="connsiteY5" fmla="*/ 10000 h 10000"/>
                  <a:gd name="connsiteX6" fmla="*/ 5959 w 10000"/>
                  <a:gd name="connsiteY6" fmla="*/ 9365 h 10000"/>
                  <a:gd name="connsiteX7" fmla="*/ 6530 w 10000"/>
                  <a:gd name="connsiteY7" fmla="*/ 9206 h 10000"/>
                  <a:gd name="connsiteX8" fmla="*/ 7100 w 10000"/>
                  <a:gd name="connsiteY8" fmla="*/ 9048 h 10000"/>
                  <a:gd name="connsiteX9" fmla="*/ 8447 w 10000"/>
                  <a:gd name="connsiteY9" fmla="*/ 8571 h 10000"/>
                  <a:gd name="connsiteX10" fmla="*/ 9429 w 10000"/>
                  <a:gd name="connsiteY10" fmla="*/ 8571 h 10000"/>
                  <a:gd name="connsiteX11" fmla="*/ 9612 w 10000"/>
                  <a:gd name="connsiteY11" fmla="*/ 7937 h 10000"/>
                  <a:gd name="connsiteX12" fmla="*/ 9224 w 10000"/>
                  <a:gd name="connsiteY12" fmla="*/ 7778 h 10000"/>
                  <a:gd name="connsiteX13" fmla="*/ 9224 w 10000"/>
                  <a:gd name="connsiteY13" fmla="*/ 7143 h 10000"/>
                  <a:gd name="connsiteX14" fmla="*/ 9612 w 10000"/>
                  <a:gd name="connsiteY14" fmla="*/ 6984 h 10000"/>
                  <a:gd name="connsiteX15" fmla="*/ 10000 w 10000"/>
                  <a:gd name="connsiteY15" fmla="*/ 6190 h 10000"/>
                  <a:gd name="connsiteX16" fmla="*/ 9041 w 10000"/>
                  <a:gd name="connsiteY16" fmla="*/ 5556 h 10000"/>
                  <a:gd name="connsiteX17" fmla="*/ 8653 w 10000"/>
                  <a:gd name="connsiteY17" fmla="*/ 4921 h 10000"/>
                  <a:gd name="connsiteX18" fmla="*/ 8447 w 10000"/>
                  <a:gd name="connsiteY18" fmla="*/ 4286 h 10000"/>
                  <a:gd name="connsiteX19" fmla="*/ 8836 w 10000"/>
                  <a:gd name="connsiteY19" fmla="*/ 3651 h 10000"/>
                  <a:gd name="connsiteX20" fmla="*/ 8447 w 10000"/>
                  <a:gd name="connsiteY20" fmla="*/ 3492 h 10000"/>
                  <a:gd name="connsiteX21" fmla="*/ 8447 w 10000"/>
                  <a:gd name="connsiteY21" fmla="*/ 2698 h 10000"/>
                  <a:gd name="connsiteX22" fmla="*/ 7489 w 10000"/>
                  <a:gd name="connsiteY22" fmla="*/ 3175 h 10000"/>
                  <a:gd name="connsiteX23" fmla="*/ 6530 w 10000"/>
                  <a:gd name="connsiteY23" fmla="*/ 2857 h 10000"/>
                  <a:gd name="connsiteX24" fmla="*/ 5571 w 10000"/>
                  <a:gd name="connsiteY24" fmla="*/ 2698 h 10000"/>
                  <a:gd name="connsiteX25" fmla="*/ 5959 w 10000"/>
                  <a:gd name="connsiteY25" fmla="*/ 2063 h 10000"/>
                  <a:gd name="connsiteX26" fmla="*/ 5000 w 10000"/>
                  <a:gd name="connsiteY26" fmla="*/ 1746 h 10000"/>
                  <a:gd name="connsiteX27" fmla="*/ 4224 w 10000"/>
                  <a:gd name="connsiteY27" fmla="*/ 1270 h 10000"/>
                  <a:gd name="connsiteX28" fmla="*/ 4041 w 10000"/>
                  <a:gd name="connsiteY28" fmla="*/ 794 h 10000"/>
                  <a:gd name="connsiteX29" fmla="*/ 3265 w 10000"/>
                  <a:gd name="connsiteY29" fmla="*/ 317 h 10000"/>
                  <a:gd name="connsiteX30" fmla="*/ 2877 w 10000"/>
                  <a:gd name="connsiteY30" fmla="*/ 0 h 10000"/>
                  <a:gd name="connsiteX31" fmla="*/ 2694 w 10000"/>
                  <a:gd name="connsiteY31" fmla="*/ 159 h 10000"/>
                  <a:gd name="connsiteX32" fmla="*/ 1530 w 10000"/>
                  <a:gd name="connsiteY32" fmla="*/ 159 h 10000"/>
                  <a:gd name="connsiteX33" fmla="*/ 753 w 10000"/>
                  <a:gd name="connsiteY33" fmla="*/ 476 h 10000"/>
                  <a:gd name="connsiteX34" fmla="*/ 183 w 10000"/>
                  <a:gd name="connsiteY34" fmla="*/ 476 h 10000"/>
                  <a:gd name="connsiteX35" fmla="*/ 0 w 10000"/>
                  <a:gd name="connsiteY35" fmla="*/ 952 h 10000"/>
                  <a:gd name="connsiteX36" fmla="*/ 183 w 10000"/>
                  <a:gd name="connsiteY36" fmla="*/ 1587 h 10000"/>
                  <a:gd name="connsiteX37" fmla="*/ 753 w 10000"/>
                  <a:gd name="connsiteY37" fmla="*/ 2222 h 10000"/>
                  <a:gd name="connsiteX38" fmla="*/ 1347 w 10000"/>
                  <a:gd name="connsiteY38" fmla="*/ 2381 h 10000"/>
                  <a:gd name="connsiteX39" fmla="*/ 753 w 10000"/>
                  <a:gd name="connsiteY39" fmla="*/ 2540 h 10000"/>
                  <a:gd name="connsiteX40" fmla="*/ 753 w 10000"/>
                  <a:gd name="connsiteY40" fmla="*/ 3175 h 10000"/>
                  <a:gd name="connsiteX41" fmla="*/ 183 w 10000"/>
                  <a:gd name="connsiteY41" fmla="*/ 3016 h 10000"/>
                  <a:gd name="connsiteX42" fmla="*/ 388 w 10000"/>
                  <a:gd name="connsiteY42" fmla="*/ 3333 h 10000"/>
                  <a:gd name="connsiteX43" fmla="*/ 1142 w 10000"/>
                  <a:gd name="connsiteY43" fmla="*/ 3333 h 10000"/>
                  <a:gd name="connsiteX44" fmla="*/ 1142 w 10000"/>
                  <a:gd name="connsiteY44" fmla="*/ 3968 h 10000"/>
                  <a:gd name="connsiteX45" fmla="*/ 1347 w 10000"/>
                  <a:gd name="connsiteY45" fmla="*/ 4603 h 10000"/>
                  <a:gd name="connsiteX46" fmla="*/ 2306 w 10000"/>
                  <a:gd name="connsiteY46" fmla="*/ 5079 h 10000"/>
                  <a:gd name="connsiteX47" fmla="*/ 1712 w 10000"/>
                  <a:gd name="connsiteY47" fmla="*/ 5397 h 10000"/>
                  <a:gd name="connsiteX48" fmla="*/ 2306 w 10000"/>
                  <a:gd name="connsiteY48" fmla="*/ 6190 h 10000"/>
                  <a:gd name="connsiteX49" fmla="*/ 1142 w 10000"/>
                  <a:gd name="connsiteY49" fmla="*/ 6508 h 10000"/>
                  <a:gd name="connsiteX50" fmla="*/ 2746 w 10000"/>
                  <a:gd name="connsiteY50" fmla="*/ 8418 h 10000"/>
                  <a:gd name="connsiteX51" fmla="*/ 753 w 10000"/>
                  <a:gd name="connsiteY51" fmla="*/ 6984 h 10000"/>
                  <a:gd name="connsiteX52" fmla="*/ 571 w 10000"/>
                  <a:gd name="connsiteY52" fmla="*/ 7619 h 10000"/>
                  <a:gd name="connsiteX53" fmla="*/ 0 w 10000"/>
                  <a:gd name="connsiteY53" fmla="*/ 7937 h 10000"/>
                  <a:gd name="connsiteX54" fmla="*/ 183 w 10000"/>
                  <a:gd name="connsiteY54" fmla="*/ 8254 h 10000"/>
                  <a:gd name="connsiteX55" fmla="*/ 183 w 10000"/>
                  <a:gd name="connsiteY55" fmla="*/ 9048 h 10000"/>
                  <a:gd name="connsiteX56" fmla="*/ 388 w 10000"/>
                  <a:gd name="connsiteY56" fmla="*/ 9048 h 10000"/>
                  <a:gd name="connsiteX57" fmla="*/ 2306 w 10000"/>
                  <a:gd name="connsiteY57" fmla="*/ 10000 h 10000"/>
                  <a:gd name="connsiteX58" fmla="*/ 2306 w 10000"/>
                  <a:gd name="connsiteY58" fmla="*/ 9841 h 10000"/>
                  <a:gd name="connsiteX59" fmla="*/ 2676 w 10000"/>
                  <a:gd name="connsiteY59" fmla="*/ 8331 h 10000"/>
                  <a:gd name="connsiteX0" fmla="*/ 2877 w 10000"/>
                  <a:gd name="connsiteY0" fmla="*/ 8413 h 10000"/>
                  <a:gd name="connsiteX1" fmla="*/ 3653 w 10000"/>
                  <a:gd name="connsiteY1" fmla="*/ 8730 h 10000"/>
                  <a:gd name="connsiteX2" fmla="*/ 4224 w 10000"/>
                  <a:gd name="connsiteY2" fmla="*/ 8730 h 10000"/>
                  <a:gd name="connsiteX3" fmla="*/ 4612 w 10000"/>
                  <a:gd name="connsiteY3" fmla="*/ 9048 h 10000"/>
                  <a:gd name="connsiteX4" fmla="*/ 5388 w 10000"/>
                  <a:gd name="connsiteY4" fmla="*/ 9841 h 10000"/>
                  <a:gd name="connsiteX5" fmla="*/ 5753 w 10000"/>
                  <a:gd name="connsiteY5" fmla="*/ 10000 h 10000"/>
                  <a:gd name="connsiteX6" fmla="*/ 5959 w 10000"/>
                  <a:gd name="connsiteY6" fmla="*/ 9365 h 10000"/>
                  <a:gd name="connsiteX7" fmla="*/ 6530 w 10000"/>
                  <a:gd name="connsiteY7" fmla="*/ 9206 h 10000"/>
                  <a:gd name="connsiteX8" fmla="*/ 7100 w 10000"/>
                  <a:gd name="connsiteY8" fmla="*/ 9048 h 10000"/>
                  <a:gd name="connsiteX9" fmla="*/ 8447 w 10000"/>
                  <a:gd name="connsiteY9" fmla="*/ 8571 h 10000"/>
                  <a:gd name="connsiteX10" fmla="*/ 9429 w 10000"/>
                  <a:gd name="connsiteY10" fmla="*/ 8571 h 10000"/>
                  <a:gd name="connsiteX11" fmla="*/ 9612 w 10000"/>
                  <a:gd name="connsiteY11" fmla="*/ 7937 h 10000"/>
                  <a:gd name="connsiteX12" fmla="*/ 9224 w 10000"/>
                  <a:gd name="connsiteY12" fmla="*/ 7778 h 10000"/>
                  <a:gd name="connsiteX13" fmla="*/ 9224 w 10000"/>
                  <a:gd name="connsiteY13" fmla="*/ 7143 h 10000"/>
                  <a:gd name="connsiteX14" fmla="*/ 9612 w 10000"/>
                  <a:gd name="connsiteY14" fmla="*/ 6984 h 10000"/>
                  <a:gd name="connsiteX15" fmla="*/ 10000 w 10000"/>
                  <a:gd name="connsiteY15" fmla="*/ 6190 h 10000"/>
                  <a:gd name="connsiteX16" fmla="*/ 9041 w 10000"/>
                  <a:gd name="connsiteY16" fmla="*/ 5556 h 10000"/>
                  <a:gd name="connsiteX17" fmla="*/ 8653 w 10000"/>
                  <a:gd name="connsiteY17" fmla="*/ 4921 h 10000"/>
                  <a:gd name="connsiteX18" fmla="*/ 8447 w 10000"/>
                  <a:gd name="connsiteY18" fmla="*/ 4286 h 10000"/>
                  <a:gd name="connsiteX19" fmla="*/ 8836 w 10000"/>
                  <a:gd name="connsiteY19" fmla="*/ 3651 h 10000"/>
                  <a:gd name="connsiteX20" fmla="*/ 8447 w 10000"/>
                  <a:gd name="connsiteY20" fmla="*/ 3492 h 10000"/>
                  <a:gd name="connsiteX21" fmla="*/ 8447 w 10000"/>
                  <a:gd name="connsiteY21" fmla="*/ 2698 h 10000"/>
                  <a:gd name="connsiteX22" fmla="*/ 7489 w 10000"/>
                  <a:gd name="connsiteY22" fmla="*/ 3175 h 10000"/>
                  <a:gd name="connsiteX23" fmla="*/ 6530 w 10000"/>
                  <a:gd name="connsiteY23" fmla="*/ 2857 h 10000"/>
                  <a:gd name="connsiteX24" fmla="*/ 5571 w 10000"/>
                  <a:gd name="connsiteY24" fmla="*/ 2698 h 10000"/>
                  <a:gd name="connsiteX25" fmla="*/ 5959 w 10000"/>
                  <a:gd name="connsiteY25" fmla="*/ 2063 h 10000"/>
                  <a:gd name="connsiteX26" fmla="*/ 5000 w 10000"/>
                  <a:gd name="connsiteY26" fmla="*/ 1746 h 10000"/>
                  <a:gd name="connsiteX27" fmla="*/ 4224 w 10000"/>
                  <a:gd name="connsiteY27" fmla="*/ 1270 h 10000"/>
                  <a:gd name="connsiteX28" fmla="*/ 4041 w 10000"/>
                  <a:gd name="connsiteY28" fmla="*/ 794 h 10000"/>
                  <a:gd name="connsiteX29" fmla="*/ 3265 w 10000"/>
                  <a:gd name="connsiteY29" fmla="*/ 317 h 10000"/>
                  <a:gd name="connsiteX30" fmla="*/ 2877 w 10000"/>
                  <a:gd name="connsiteY30" fmla="*/ 0 h 10000"/>
                  <a:gd name="connsiteX31" fmla="*/ 2694 w 10000"/>
                  <a:gd name="connsiteY31" fmla="*/ 159 h 10000"/>
                  <a:gd name="connsiteX32" fmla="*/ 1530 w 10000"/>
                  <a:gd name="connsiteY32" fmla="*/ 159 h 10000"/>
                  <a:gd name="connsiteX33" fmla="*/ 753 w 10000"/>
                  <a:gd name="connsiteY33" fmla="*/ 476 h 10000"/>
                  <a:gd name="connsiteX34" fmla="*/ 183 w 10000"/>
                  <a:gd name="connsiteY34" fmla="*/ 476 h 10000"/>
                  <a:gd name="connsiteX35" fmla="*/ 0 w 10000"/>
                  <a:gd name="connsiteY35" fmla="*/ 952 h 10000"/>
                  <a:gd name="connsiteX36" fmla="*/ 183 w 10000"/>
                  <a:gd name="connsiteY36" fmla="*/ 1587 h 10000"/>
                  <a:gd name="connsiteX37" fmla="*/ 753 w 10000"/>
                  <a:gd name="connsiteY37" fmla="*/ 2222 h 10000"/>
                  <a:gd name="connsiteX38" fmla="*/ 1347 w 10000"/>
                  <a:gd name="connsiteY38" fmla="*/ 2381 h 10000"/>
                  <a:gd name="connsiteX39" fmla="*/ 753 w 10000"/>
                  <a:gd name="connsiteY39" fmla="*/ 2540 h 10000"/>
                  <a:gd name="connsiteX40" fmla="*/ 753 w 10000"/>
                  <a:gd name="connsiteY40" fmla="*/ 3175 h 10000"/>
                  <a:gd name="connsiteX41" fmla="*/ 183 w 10000"/>
                  <a:gd name="connsiteY41" fmla="*/ 3016 h 10000"/>
                  <a:gd name="connsiteX42" fmla="*/ 388 w 10000"/>
                  <a:gd name="connsiteY42" fmla="*/ 3333 h 10000"/>
                  <a:gd name="connsiteX43" fmla="*/ 1142 w 10000"/>
                  <a:gd name="connsiteY43" fmla="*/ 3333 h 10000"/>
                  <a:gd name="connsiteX44" fmla="*/ 1142 w 10000"/>
                  <a:gd name="connsiteY44" fmla="*/ 3968 h 10000"/>
                  <a:gd name="connsiteX45" fmla="*/ 1347 w 10000"/>
                  <a:gd name="connsiteY45" fmla="*/ 4603 h 10000"/>
                  <a:gd name="connsiteX46" fmla="*/ 2306 w 10000"/>
                  <a:gd name="connsiteY46" fmla="*/ 5079 h 10000"/>
                  <a:gd name="connsiteX47" fmla="*/ 1712 w 10000"/>
                  <a:gd name="connsiteY47" fmla="*/ 5397 h 10000"/>
                  <a:gd name="connsiteX48" fmla="*/ 2306 w 10000"/>
                  <a:gd name="connsiteY48" fmla="*/ 6190 h 10000"/>
                  <a:gd name="connsiteX49" fmla="*/ 1142 w 10000"/>
                  <a:gd name="connsiteY49" fmla="*/ 6508 h 10000"/>
                  <a:gd name="connsiteX50" fmla="*/ 2746 w 10000"/>
                  <a:gd name="connsiteY50" fmla="*/ 8418 h 10000"/>
                  <a:gd name="connsiteX51" fmla="*/ 1150 w 10000"/>
                  <a:gd name="connsiteY51" fmla="*/ 6578 h 10000"/>
                  <a:gd name="connsiteX52" fmla="*/ 753 w 10000"/>
                  <a:gd name="connsiteY52" fmla="*/ 6984 h 10000"/>
                  <a:gd name="connsiteX53" fmla="*/ 571 w 10000"/>
                  <a:gd name="connsiteY53" fmla="*/ 7619 h 10000"/>
                  <a:gd name="connsiteX54" fmla="*/ 0 w 10000"/>
                  <a:gd name="connsiteY54" fmla="*/ 7937 h 10000"/>
                  <a:gd name="connsiteX55" fmla="*/ 183 w 10000"/>
                  <a:gd name="connsiteY55" fmla="*/ 8254 h 10000"/>
                  <a:gd name="connsiteX56" fmla="*/ 183 w 10000"/>
                  <a:gd name="connsiteY56" fmla="*/ 9048 h 10000"/>
                  <a:gd name="connsiteX57" fmla="*/ 388 w 10000"/>
                  <a:gd name="connsiteY57" fmla="*/ 9048 h 10000"/>
                  <a:gd name="connsiteX58" fmla="*/ 2306 w 10000"/>
                  <a:gd name="connsiteY58" fmla="*/ 10000 h 10000"/>
                  <a:gd name="connsiteX59" fmla="*/ 2306 w 10000"/>
                  <a:gd name="connsiteY59" fmla="*/ 9841 h 10000"/>
                  <a:gd name="connsiteX60" fmla="*/ 2676 w 10000"/>
                  <a:gd name="connsiteY60" fmla="*/ 8331 h 10000"/>
                  <a:gd name="connsiteX0" fmla="*/ 2877 w 10000"/>
                  <a:gd name="connsiteY0" fmla="*/ 8413 h 10000"/>
                  <a:gd name="connsiteX1" fmla="*/ 3653 w 10000"/>
                  <a:gd name="connsiteY1" fmla="*/ 8730 h 10000"/>
                  <a:gd name="connsiteX2" fmla="*/ 4224 w 10000"/>
                  <a:gd name="connsiteY2" fmla="*/ 8730 h 10000"/>
                  <a:gd name="connsiteX3" fmla="*/ 4612 w 10000"/>
                  <a:gd name="connsiteY3" fmla="*/ 9048 h 10000"/>
                  <a:gd name="connsiteX4" fmla="*/ 5388 w 10000"/>
                  <a:gd name="connsiteY4" fmla="*/ 9841 h 10000"/>
                  <a:gd name="connsiteX5" fmla="*/ 5753 w 10000"/>
                  <a:gd name="connsiteY5" fmla="*/ 10000 h 10000"/>
                  <a:gd name="connsiteX6" fmla="*/ 5959 w 10000"/>
                  <a:gd name="connsiteY6" fmla="*/ 9365 h 10000"/>
                  <a:gd name="connsiteX7" fmla="*/ 6530 w 10000"/>
                  <a:gd name="connsiteY7" fmla="*/ 9206 h 10000"/>
                  <a:gd name="connsiteX8" fmla="*/ 7100 w 10000"/>
                  <a:gd name="connsiteY8" fmla="*/ 9048 h 10000"/>
                  <a:gd name="connsiteX9" fmla="*/ 8447 w 10000"/>
                  <a:gd name="connsiteY9" fmla="*/ 8571 h 10000"/>
                  <a:gd name="connsiteX10" fmla="*/ 9429 w 10000"/>
                  <a:gd name="connsiteY10" fmla="*/ 8571 h 10000"/>
                  <a:gd name="connsiteX11" fmla="*/ 9612 w 10000"/>
                  <a:gd name="connsiteY11" fmla="*/ 7937 h 10000"/>
                  <a:gd name="connsiteX12" fmla="*/ 9224 w 10000"/>
                  <a:gd name="connsiteY12" fmla="*/ 7778 h 10000"/>
                  <a:gd name="connsiteX13" fmla="*/ 9224 w 10000"/>
                  <a:gd name="connsiteY13" fmla="*/ 7143 h 10000"/>
                  <a:gd name="connsiteX14" fmla="*/ 9612 w 10000"/>
                  <a:gd name="connsiteY14" fmla="*/ 6984 h 10000"/>
                  <a:gd name="connsiteX15" fmla="*/ 10000 w 10000"/>
                  <a:gd name="connsiteY15" fmla="*/ 6190 h 10000"/>
                  <a:gd name="connsiteX16" fmla="*/ 9041 w 10000"/>
                  <a:gd name="connsiteY16" fmla="*/ 5556 h 10000"/>
                  <a:gd name="connsiteX17" fmla="*/ 8653 w 10000"/>
                  <a:gd name="connsiteY17" fmla="*/ 4921 h 10000"/>
                  <a:gd name="connsiteX18" fmla="*/ 8447 w 10000"/>
                  <a:gd name="connsiteY18" fmla="*/ 4286 h 10000"/>
                  <a:gd name="connsiteX19" fmla="*/ 8836 w 10000"/>
                  <a:gd name="connsiteY19" fmla="*/ 3651 h 10000"/>
                  <a:gd name="connsiteX20" fmla="*/ 8447 w 10000"/>
                  <a:gd name="connsiteY20" fmla="*/ 3492 h 10000"/>
                  <a:gd name="connsiteX21" fmla="*/ 8447 w 10000"/>
                  <a:gd name="connsiteY21" fmla="*/ 2698 h 10000"/>
                  <a:gd name="connsiteX22" fmla="*/ 7489 w 10000"/>
                  <a:gd name="connsiteY22" fmla="*/ 3175 h 10000"/>
                  <a:gd name="connsiteX23" fmla="*/ 6530 w 10000"/>
                  <a:gd name="connsiteY23" fmla="*/ 2857 h 10000"/>
                  <a:gd name="connsiteX24" fmla="*/ 5571 w 10000"/>
                  <a:gd name="connsiteY24" fmla="*/ 2698 h 10000"/>
                  <a:gd name="connsiteX25" fmla="*/ 5959 w 10000"/>
                  <a:gd name="connsiteY25" fmla="*/ 2063 h 10000"/>
                  <a:gd name="connsiteX26" fmla="*/ 5000 w 10000"/>
                  <a:gd name="connsiteY26" fmla="*/ 1746 h 10000"/>
                  <a:gd name="connsiteX27" fmla="*/ 4224 w 10000"/>
                  <a:gd name="connsiteY27" fmla="*/ 1270 h 10000"/>
                  <a:gd name="connsiteX28" fmla="*/ 4041 w 10000"/>
                  <a:gd name="connsiteY28" fmla="*/ 794 h 10000"/>
                  <a:gd name="connsiteX29" fmla="*/ 3265 w 10000"/>
                  <a:gd name="connsiteY29" fmla="*/ 317 h 10000"/>
                  <a:gd name="connsiteX30" fmla="*/ 2877 w 10000"/>
                  <a:gd name="connsiteY30" fmla="*/ 0 h 10000"/>
                  <a:gd name="connsiteX31" fmla="*/ 2694 w 10000"/>
                  <a:gd name="connsiteY31" fmla="*/ 159 h 10000"/>
                  <a:gd name="connsiteX32" fmla="*/ 1530 w 10000"/>
                  <a:gd name="connsiteY32" fmla="*/ 159 h 10000"/>
                  <a:gd name="connsiteX33" fmla="*/ 753 w 10000"/>
                  <a:gd name="connsiteY33" fmla="*/ 476 h 10000"/>
                  <a:gd name="connsiteX34" fmla="*/ 183 w 10000"/>
                  <a:gd name="connsiteY34" fmla="*/ 476 h 10000"/>
                  <a:gd name="connsiteX35" fmla="*/ 0 w 10000"/>
                  <a:gd name="connsiteY35" fmla="*/ 952 h 10000"/>
                  <a:gd name="connsiteX36" fmla="*/ 183 w 10000"/>
                  <a:gd name="connsiteY36" fmla="*/ 1587 h 10000"/>
                  <a:gd name="connsiteX37" fmla="*/ 753 w 10000"/>
                  <a:gd name="connsiteY37" fmla="*/ 2222 h 10000"/>
                  <a:gd name="connsiteX38" fmla="*/ 1347 w 10000"/>
                  <a:gd name="connsiteY38" fmla="*/ 2381 h 10000"/>
                  <a:gd name="connsiteX39" fmla="*/ 753 w 10000"/>
                  <a:gd name="connsiteY39" fmla="*/ 2540 h 10000"/>
                  <a:gd name="connsiteX40" fmla="*/ 753 w 10000"/>
                  <a:gd name="connsiteY40" fmla="*/ 3175 h 10000"/>
                  <a:gd name="connsiteX41" fmla="*/ 183 w 10000"/>
                  <a:gd name="connsiteY41" fmla="*/ 3016 h 10000"/>
                  <a:gd name="connsiteX42" fmla="*/ 388 w 10000"/>
                  <a:gd name="connsiteY42" fmla="*/ 3333 h 10000"/>
                  <a:gd name="connsiteX43" fmla="*/ 1142 w 10000"/>
                  <a:gd name="connsiteY43" fmla="*/ 3333 h 10000"/>
                  <a:gd name="connsiteX44" fmla="*/ 1142 w 10000"/>
                  <a:gd name="connsiteY44" fmla="*/ 3968 h 10000"/>
                  <a:gd name="connsiteX45" fmla="*/ 1347 w 10000"/>
                  <a:gd name="connsiteY45" fmla="*/ 4603 h 10000"/>
                  <a:gd name="connsiteX46" fmla="*/ 2306 w 10000"/>
                  <a:gd name="connsiteY46" fmla="*/ 5079 h 10000"/>
                  <a:gd name="connsiteX47" fmla="*/ 1712 w 10000"/>
                  <a:gd name="connsiteY47" fmla="*/ 5397 h 10000"/>
                  <a:gd name="connsiteX48" fmla="*/ 2306 w 10000"/>
                  <a:gd name="connsiteY48" fmla="*/ 6190 h 10000"/>
                  <a:gd name="connsiteX49" fmla="*/ 1142 w 10000"/>
                  <a:gd name="connsiteY49" fmla="*/ 6508 h 10000"/>
                  <a:gd name="connsiteX50" fmla="*/ 2746 w 10000"/>
                  <a:gd name="connsiteY50" fmla="*/ 8418 h 10000"/>
                  <a:gd name="connsiteX51" fmla="*/ 1150 w 10000"/>
                  <a:gd name="connsiteY51" fmla="*/ 6578 h 10000"/>
                  <a:gd name="connsiteX52" fmla="*/ 753 w 10000"/>
                  <a:gd name="connsiteY52" fmla="*/ 6984 h 10000"/>
                  <a:gd name="connsiteX53" fmla="*/ 571 w 10000"/>
                  <a:gd name="connsiteY53" fmla="*/ 7619 h 10000"/>
                  <a:gd name="connsiteX54" fmla="*/ 0 w 10000"/>
                  <a:gd name="connsiteY54" fmla="*/ 7937 h 10000"/>
                  <a:gd name="connsiteX55" fmla="*/ 183 w 10000"/>
                  <a:gd name="connsiteY55" fmla="*/ 8254 h 10000"/>
                  <a:gd name="connsiteX56" fmla="*/ 183 w 10000"/>
                  <a:gd name="connsiteY56" fmla="*/ 9048 h 10000"/>
                  <a:gd name="connsiteX57" fmla="*/ 388 w 10000"/>
                  <a:gd name="connsiteY57" fmla="*/ 9048 h 10000"/>
                  <a:gd name="connsiteX58" fmla="*/ 2306 w 10000"/>
                  <a:gd name="connsiteY58" fmla="*/ 10000 h 10000"/>
                  <a:gd name="connsiteX59" fmla="*/ 2306 w 10000"/>
                  <a:gd name="connsiteY59" fmla="*/ 9841 h 10000"/>
                  <a:gd name="connsiteX60" fmla="*/ 2999 w 10000"/>
                  <a:gd name="connsiteY60" fmla="*/ 7988 h 10000"/>
                  <a:gd name="connsiteX0" fmla="*/ 2877 w 10000"/>
                  <a:gd name="connsiteY0" fmla="*/ 8413 h 10000"/>
                  <a:gd name="connsiteX1" fmla="*/ 3653 w 10000"/>
                  <a:gd name="connsiteY1" fmla="*/ 8730 h 10000"/>
                  <a:gd name="connsiteX2" fmla="*/ 4224 w 10000"/>
                  <a:gd name="connsiteY2" fmla="*/ 8730 h 10000"/>
                  <a:gd name="connsiteX3" fmla="*/ 4612 w 10000"/>
                  <a:gd name="connsiteY3" fmla="*/ 9048 h 10000"/>
                  <a:gd name="connsiteX4" fmla="*/ 5388 w 10000"/>
                  <a:gd name="connsiteY4" fmla="*/ 9841 h 10000"/>
                  <a:gd name="connsiteX5" fmla="*/ 5753 w 10000"/>
                  <a:gd name="connsiteY5" fmla="*/ 10000 h 10000"/>
                  <a:gd name="connsiteX6" fmla="*/ 5959 w 10000"/>
                  <a:gd name="connsiteY6" fmla="*/ 9365 h 10000"/>
                  <a:gd name="connsiteX7" fmla="*/ 6530 w 10000"/>
                  <a:gd name="connsiteY7" fmla="*/ 9206 h 10000"/>
                  <a:gd name="connsiteX8" fmla="*/ 7100 w 10000"/>
                  <a:gd name="connsiteY8" fmla="*/ 9048 h 10000"/>
                  <a:gd name="connsiteX9" fmla="*/ 8447 w 10000"/>
                  <a:gd name="connsiteY9" fmla="*/ 8571 h 10000"/>
                  <a:gd name="connsiteX10" fmla="*/ 9429 w 10000"/>
                  <a:gd name="connsiteY10" fmla="*/ 8571 h 10000"/>
                  <a:gd name="connsiteX11" fmla="*/ 9612 w 10000"/>
                  <a:gd name="connsiteY11" fmla="*/ 7937 h 10000"/>
                  <a:gd name="connsiteX12" fmla="*/ 9224 w 10000"/>
                  <a:gd name="connsiteY12" fmla="*/ 7778 h 10000"/>
                  <a:gd name="connsiteX13" fmla="*/ 9224 w 10000"/>
                  <a:gd name="connsiteY13" fmla="*/ 7143 h 10000"/>
                  <a:gd name="connsiteX14" fmla="*/ 9612 w 10000"/>
                  <a:gd name="connsiteY14" fmla="*/ 6984 h 10000"/>
                  <a:gd name="connsiteX15" fmla="*/ 10000 w 10000"/>
                  <a:gd name="connsiteY15" fmla="*/ 6190 h 10000"/>
                  <a:gd name="connsiteX16" fmla="*/ 9041 w 10000"/>
                  <a:gd name="connsiteY16" fmla="*/ 5556 h 10000"/>
                  <a:gd name="connsiteX17" fmla="*/ 8653 w 10000"/>
                  <a:gd name="connsiteY17" fmla="*/ 4921 h 10000"/>
                  <a:gd name="connsiteX18" fmla="*/ 8447 w 10000"/>
                  <a:gd name="connsiteY18" fmla="*/ 4286 h 10000"/>
                  <a:gd name="connsiteX19" fmla="*/ 8836 w 10000"/>
                  <a:gd name="connsiteY19" fmla="*/ 3651 h 10000"/>
                  <a:gd name="connsiteX20" fmla="*/ 8447 w 10000"/>
                  <a:gd name="connsiteY20" fmla="*/ 3492 h 10000"/>
                  <a:gd name="connsiteX21" fmla="*/ 8447 w 10000"/>
                  <a:gd name="connsiteY21" fmla="*/ 2698 h 10000"/>
                  <a:gd name="connsiteX22" fmla="*/ 7489 w 10000"/>
                  <a:gd name="connsiteY22" fmla="*/ 3175 h 10000"/>
                  <a:gd name="connsiteX23" fmla="*/ 6530 w 10000"/>
                  <a:gd name="connsiteY23" fmla="*/ 2857 h 10000"/>
                  <a:gd name="connsiteX24" fmla="*/ 5571 w 10000"/>
                  <a:gd name="connsiteY24" fmla="*/ 2698 h 10000"/>
                  <a:gd name="connsiteX25" fmla="*/ 5959 w 10000"/>
                  <a:gd name="connsiteY25" fmla="*/ 2063 h 10000"/>
                  <a:gd name="connsiteX26" fmla="*/ 5000 w 10000"/>
                  <a:gd name="connsiteY26" fmla="*/ 1746 h 10000"/>
                  <a:gd name="connsiteX27" fmla="*/ 4224 w 10000"/>
                  <a:gd name="connsiteY27" fmla="*/ 1270 h 10000"/>
                  <a:gd name="connsiteX28" fmla="*/ 4041 w 10000"/>
                  <a:gd name="connsiteY28" fmla="*/ 794 h 10000"/>
                  <a:gd name="connsiteX29" fmla="*/ 3265 w 10000"/>
                  <a:gd name="connsiteY29" fmla="*/ 317 h 10000"/>
                  <a:gd name="connsiteX30" fmla="*/ 2877 w 10000"/>
                  <a:gd name="connsiteY30" fmla="*/ 0 h 10000"/>
                  <a:gd name="connsiteX31" fmla="*/ 2694 w 10000"/>
                  <a:gd name="connsiteY31" fmla="*/ 159 h 10000"/>
                  <a:gd name="connsiteX32" fmla="*/ 1530 w 10000"/>
                  <a:gd name="connsiteY32" fmla="*/ 159 h 10000"/>
                  <a:gd name="connsiteX33" fmla="*/ 753 w 10000"/>
                  <a:gd name="connsiteY33" fmla="*/ 476 h 10000"/>
                  <a:gd name="connsiteX34" fmla="*/ 183 w 10000"/>
                  <a:gd name="connsiteY34" fmla="*/ 476 h 10000"/>
                  <a:gd name="connsiteX35" fmla="*/ 0 w 10000"/>
                  <a:gd name="connsiteY35" fmla="*/ 952 h 10000"/>
                  <a:gd name="connsiteX36" fmla="*/ 183 w 10000"/>
                  <a:gd name="connsiteY36" fmla="*/ 1587 h 10000"/>
                  <a:gd name="connsiteX37" fmla="*/ 753 w 10000"/>
                  <a:gd name="connsiteY37" fmla="*/ 2222 h 10000"/>
                  <a:gd name="connsiteX38" fmla="*/ 1347 w 10000"/>
                  <a:gd name="connsiteY38" fmla="*/ 2381 h 10000"/>
                  <a:gd name="connsiteX39" fmla="*/ 753 w 10000"/>
                  <a:gd name="connsiteY39" fmla="*/ 2540 h 10000"/>
                  <a:gd name="connsiteX40" fmla="*/ 753 w 10000"/>
                  <a:gd name="connsiteY40" fmla="*/ 3175 h 10000"/>
                  <a:gd name="connsiteX41" fmla="*/ 183 w 10000"/>
                  <a:gd name="connsiteY41" fmla="*/ 3016 h 10000"/>
                  <a:gd name="connsiteX42" fmla="*/ 388 w 10000"/>
                  <a:gd name="connsiteY42" fmla="*/ 3333 h 10000"/>
                  <a:gd name="connsiteX43" fmla="*/ 1142 w 10000"/>
                  <a:gd name="connsiteY43" fmla="*/ 3333 h 10000"/>
                  <a:gd name="connsiteX44" fmla="*/ 1142 w 10000"/>
                  <a:gd name="connsiteY44" fmla="*/ 3968 h 10000"/>
                  <a:gd name="connsiteX45" fmla="*/ 1347 w 10000"/>
                  <a:gd name="connsiteY45" fmla="*/ 4603 h 10000"/>
                  <a:gd name="connsiteX46" fmla="*/ 2306 w 10000"/>
                  <a:gd name="connsiteY46" fmla="*/ 5079 h 10000"/>
                  <a:gd name="connsiteX47" fmla="*/ 1712 w 10000"/>
                  <a:gd name="connsiteY47" fmla="*/ 5397 h 10000"/>
                  <a:gd name="connsiteX48" fmla="*/ 2306 w 10000"/>
                  <a:gd name="connsiteY48" fmla="*/ 6190 h 10000"/>
                  <a:gd name="connsiteX49" fmla="*/ 1142 w 10000"/>
                  <a:gd name="connsiteY49" fmla="*/ 6508 h 10000"/>
                  <a:gd name="connsiteX50" fmla="*/ 2997 w 10000"/>
                  <a:gd name="connsiteY50" fmla="*/ 8137 h 10000"/>
                  <a:gd name="connsiteX51" fmla="*/ 1150 w 10000"/>
                  <a:gd name="connsiteY51" fmla="*/ 6578 h 10000"/>
                  <a:gd name="connsiteX52" fmla="*/ 753 w 10000"/>
                  <a:gd name="connsiteY52" fmla="*/ 6984 h 10000"/>
                  <a:gd name="connsiteX53" fmla="*/ 571 w 10000"/>
                  <a:gd name="connsiteY53" fmla="*/ 7619 h 10000"/>
                  <a:gd name="connsiteX54" fmla="*/ 0 w 10000"/>
                  <a:gd name="connsiteY54" fmla="*/ 7937 h 10000"/>
                  <a:gd name="connsiteX55" fmla="*/ 183 w 10000"/>
                  <a:gd name="connsiteY55" fmla="*/ 8254 h 10000"/>
                  <a:gd name="connsiteX56" fmla="*/ 183 w 10000"/>
                  <a:gd name="connsiteY56" fmla="*/ 9048 h 10000"/>
                  <a:gd name="connsiteX57" fmla="*/ 388 w 10000"/>
                  <a:gd name="connsiteY57" fmla="*/ 9048 h 10000"/>
                  <a:gd name="connsiteX58" fmla="*/ 2306 w 10000"/>
                  <a:gd name="connsiteY58" fmla="*/ 10000 h 10000"/>
                  <a:gd name="connsiteX59" fmla="*/ 2306 w 10000"/>
                  <a:gd name="connsiteY59" fmla="*/ 9841 h 10000"/>
                  <a:gd name="connsiteX60" fmla="*/ 2999 w 10000"/>
                  <a:gd name="connsiteY60" fmla="*/ 7988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0000" h="10000">
                    <a:moveTo>
                      <a:pt x="2877" y="8413"/>
                    </a:moveTo>
                    <a:lnTo>
                      <a:pt x="3653" y="8730"/>
                    </a:lnTo>
                    <a:lnTo>
                      <a:pt x="4224" y="8730"/>
                    </a:lnTo>
                    <a:lnTo>
                      <a:pt x="4612" y="9048"/>
                    </a:lnTo>
                    <a:lnTo>
                      <a:pt x="5388" y="9841"/>
                    </a:lnTo>
                    <a:lnTo>
                      <a:pt x="5753" y="10000"/>
                    </a:lnTo>
                    <a:cubicBezTo>
                      <a:pt x="5822" y="9788"/>
                      <a:pt x="5890" y="9577"/>
                      <a:pt x="5959" y="9365"/>
                    </a:cubicBezTo>
                    <a:lnTo>
                      <a:pt x="6530" y="9206"/>
                    </a:lnTo>
                    <a:lnTo>
                      <a:pt x="7100" y="9048"/>
                    </a:lnTo>
                    <a:lnTo>
                      <a:pt x="8447" y="8571"/>
                    </a:lnTo>
                    <a:lnTo>
                      <a:pt x="9429" y="8571"/>
                    </a:lnTo>
                    <a:lnTo>
                      <a:pt x="9612" y="7937"/>
                    </a:lnTo>
                    <a:lnTo>
                      <a:pt x="9224" y="7778"/>
                    </a:lnTo>
                    <a:lnTo>
                      <a:pt x="9224" y="7143"/>
                    </a:lnTo>
                    <a:lnTo>
                      <a:pt x="9612" y="6984"/>
                    </a:lnTo>
                    <a:lnTo>
                      <a:pt x="10000" y="6190"/>
                    </a:lnTo>
                    <a:lnTo>
                      <a:pt x="9041" y="5556"/>
                    </a:lnTo>
                    <a:lnTo>
                      <a:pt x="8653" y="4921"/>
                    </a:lnTo>
                    <a:cubicBezTo>
                      <a:pt x="8584" y="4709"/>
                      <a:pt x="8516" y="4498"/>
                      <a:pt x="8447" y="4286"/>
                    </a:cubicBezTo>
                    <a:lnTo>
                      <a:pt x="8836" y="3651"/>
                    </a:lnTo>
                    <a:lnTo>
                      <a:pt x="8447" y="3492"/>
                    </a:lnTo>
                    <a:lnTo>
                      <a:pt x="8447" y="2698"/>
                    </a:lnTo>
                    <a:lnTo>
                      <a:pt x="7489" y="3175"/>
                    </a:lnTo>
                    <a:lnTo>
                      <a:pt x="6530" y="2857"/>
                    </a:lnTo>
                    <a:lnTo>
                      <a:pt x="5571" y="2698"/>
                    </a:lnTo>
                    <a:lnTo>
                      <a:pt x="5959" y="2063"/>
                    </a:lnTo>
                    <a:lnTo>
                      <a:pt x="5000" y="1746"/>
                    </a:lnTo>
                    <a:lnTo>
                      <a:pt x="4224" y="1270"/>
                    </a:lnTo>
                    <a:lnTo>
                      <a:pt x="4041" y="794"/>
                    </a:lnTo>
                    <a:lnTo>
                      <a:pt x="3265" y="317"/>
                    </a:lnTo>
                    <a:lnTo>
                      <a:pt x="2877" y="0"/>
                    </a:lnTo>
                    <a:lnTo>
                      <a:pt x="2694" y="159"/>
                    </a:lnTo>
                    <a:lnTo>
                      <a:pt x="1530" y="159"/>
                    </a:lnTo>
                    <a:lnTo>
                      <a:pt x="753" y="476"/>
                    </a:lnTo>
                    <a:lnTo>
                      <a:pt x="183" y="476"/>
                    </a:lnTo>
                    <a:lnTo>
                      <a:pt x="0" y="952"/>
                    </a:lnTo>
                    <a:lnTo>
                      <a:pt x="183" y="1587"/>
                    </a:lnTo>
                    <a:lnTo>
                      <a:pt x="753" y="2222"/>
                    </a:lnTo>
                    <a:lnTo>
                      <a:pt x="1347" y="2381"/>
                    </a:lnTo>
                    <a:lnTo>
                      <a:pt x="753" y="2540"/>
                    </a:lnTo>
                    <a:lnTo>
                      <a:pt x="753" y="3175"/>
                    </a:lnTo>
                    <a:lnTo>
                      <a:pt x="183" y="3016"/>
                    </a:lnTo>
                    <a:cubicBezTo>
                      <a:pt x="251" y="3122"/>
                      <a:pt x="320" y="3227"/>
                      <a:pt x="388" y="3333"/>
                    </a:cubicBezTo>
                    <a:lnTo>
                      <a:pt x="1142" y="3333"/>
                    </a:lnTo>
                    <a:lnTo>
                      <a:pt x="1142" y="3968"/>
                    </a:lnTo>
                    <a:cubicBezTo>
                      <a:pt x="1210" y="4180"/>
                      <a:pt x="1279" y="4391"/>
                      <a:pt x="1347" y="4603"/>
                    </a:cubicBezTo>
                    <a:lnTo>
                      <a:pt x="2306" y="5079"/>
                    </a:lnTo>
                    <a:lnTo>
                      <a:pt x="1712" y="5397"/>
                    </a:lnTo>
                    <a:lnTo>
                      <a:pt x="2306" y="6190"/>
                    </a:lnTo>
                    <a:lnTo>
                      <a:pt x="1142" y="6508"/>
                    </a:lnTo>
                    <a:cubicBezTo>
                      <a:pt x="1210" y="6667"/>
                      <a:pt x="2929" y="7978"/>
                      <a:pt x="2997" y="8137"/>
                    </a:cubicBezTo>
                    <a:cubicBezTo>
                      <a:pt x="2405" y="7721"/>
                      <a:pt x="1742" y="6994"/>
                      <a:pt x="1150" y="6578"/>
                    </a:cubicBezTo>
                    <a:lnTo>
                      <a:pt x="753" y="6984"/>
                    </a:lnTo>
                    <a:cubicBezTo>
                      <a:pt x="692" y="7196"/>
                      <a:pt x="632" y="7407"/>
                      <a:pt x="571" y="7619"/>
                    </a:cubicBezTo>
                    <a:lnTo>
                      <a:pt x="0" y="7937"/>
                    </a:lnTo>
                    <a:lnTo>
                      <a:pt x="183" y="8254"/>
                    </a:lnTo>
                    <a:lnTo>
                      <a:pt x="183" y="9048"/>
                    </a:lnTo>
                    <a:lnTo>
                      <a:pt x="388" y="9048"/>
                    </a:lnTo>
                    <a:lnTo>
                      <a:pt x="2306" y="10000"/>
                    </a:lnTo>
                    <a:lnTo>
                      <a:pt x="2306" y="9841"/>
                    </a:lnTo>
                    <a:cubicBezTo>
                      <a:pt x="2496" y="9365"/>
                      <a:pt x="2999" y="7988"/>
                      <a:pt x="2999" y="7988"/>
                    </a:cubicBezTo>
                  </a:path>
                </a:pathLst>
              </a:custGeom>
              <a:solidFill>
                <a:srgbClr val="4E85AD"/>
              </a:solidFill>
              <a:ln w="9525">
                <a:solidFill>
                  <a:srgbClr val="4E85AD"/>
                </a:solidFill>
                <a:prstDash val="solid"/>
                <a:round/>
                <a:headEnd/>
                <a:tailEnd/>
              </a:ln>
              <a:extLst/>
            </p:spPr>
            <p:txBody>
              <a:bodyPr/>
              <a:lstStyle/>
              <a:p>
                <a:pPr>
                  <a:defRPr/>
                </a:pPr>
                <a:endParaRPr lang="en-GB" sz="2400" b="1" kern="0">
                  <a:solidFill>
                    <a:srgbClr val="000000"/>
                  </a:solidFill>
                </a:endParaRPr>
              </a:p>
            </p:txBody>
          </p:sp>
          <p:sp>
            <p:nvSpPr>
              <p:cNvPr id="392" name="Freeform 71"/>
              <p:cNvSpPr>
                <a:spLocks/>
              </p:cNvSpPr>
              <p:nvPr/>
            </p:nvSpPr>
            <p:spPr bwMode="auto">
              <a:xfrm>
                <a:off x="7282385" y="4212052"/>
                <a:ext cx="318169" cy="533313"/>
              </a:xfrm>
              <a:custGeom>
                <a:avLst/>
                <a:gdLst>
                  <a:gd name="T0" fmla="*/ 151 w 210"/>
                  <a:gd name="T1" fmla="*/ 304 h 352"/>
                  <a:gd name="T2" fmla="*/ 185 w 210"/>
                  <a:gd name="T3" fmla="*/ 288 h 352"/>
                  <a:gd name="T4" fmla="*/ 185 w 210"/>
                  <a:gd name="T5" fmla="*/ 248 h 352"/>
                  <a:gd name="T6" fmla="*/ 210 w 210"/>
                  <a:gd name="T7" fmla="*/ 232 h 352"/>
                  <a:gd name="T8" fmla="*/ 194 w 210"/>
                  <a:gd name="T9" fmla="*/ 192 h 352"/>
                  <a:gd name="T10" fmla="*/ 168 w 210"/>
                  <a:gd name="T11" fmla="*/ 184 h 352"/>
                  <a:gd name="T12" fmla="*/ 143 w 210"/>
                  <a:gd name="T13" fmla="*/ 152 h 352"/>
                  <a:gd name="T14" fmla="*/ 135 w 210"/>
                  <a:gd name="T15" fmla="*/ 96 h 352"/>
                  <a:gd name="T16" fmla="*/ 135 w 210"/>
                  <a:gd name="T17" fmla="*/ 72 h 352"/>
                  <a:gd name="T18" fmla="*/ 135 w 210"/>
                  <a:gd name="T19" fmla="*/ 72 h 352"/>
                  <a:gd name="T20" fmla="*/ 101 w 210"/>
                  <a:gd name="T21" fmla="*/ 32 h 352"/>
                  <a:gd name="T22" fmla="*/ 84 w 210"/>
                  <a:gd name="T23" fmla="*/ 16 h 352"/>
                  <a:gd name="T24" fmla="*/ 59 w 210"/>
                  <a:gd name="T25" fmla="*/ 16 h 352"/>
                  <a:gd name="T26" fmla="*/ 25 w 210"/>
                  <a:gd name="T27" fmla="*/ 0 h 352"/>
                  <a:gd name="T28" fmla="*/ 0 w 210"/>
                  <a:gd name="T29" fmla="*/ 72 h 352"/>
                  <a:gd name="T30" fmla="*/ 0 w 210"/>
                  <a:gd name="T31" fmla="*/ 80 h 352"/>
                  <a:gd name="T32" fmla="*/ 17 w 210"/>
                  <a:gd name="T33" fmla="*/ 88 h 352"/>
                  <a:gd name="T34" fmla="*/ 33 w 210"/>
                  <a:gd name="T35" fmla="*/ 104 h 352"/>
                  <a:gd name="T36" fmla="*/ 33 w 210"/>
                  <a:gd name="T37" fmla="*/ 120 h 352"/>
                  <a:gd name="T38" fmla="*/ 33 w 210"/>
                  <a:gd name="T39" fmla="*/ 160 h 352"/>
                  <a:gd name="T40" fmla="*/ 42 w 210"/>
                  <a:gd name="T41" fmla="*/ 248 h 352"/>
                  <a:gd name="T42" fmla="*/ 67 w 210"/>
                  <a:gd name="T43" fmla="*/ 288 h 352"/>
                  <a:gd name="T44" fmla="*/ 109 w 210"/>
                  <a:gd name="T45" fmla="*/ 320 h 352"/>
                  <a:gd name="T46" fmla="*/ 135 w 210"/>
                  <a:gd name="T47" fmla="*/ 352 h 352"/>
                  <a:gd name="T48" fmla="*/ 151 w 210"/>
                  <a:gd name="T49" fmla="*/ 344 h 352"/>
                  <a:gd name="T50" fmla="*/ 151 w 210"/>
                  <a:gd name="T51" fmla="*/ 304 h 35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0" h="352">
                    <a:moveTo>
                      <a:pt x="151" y="304"/>
                    </a:moveTo>
                    <a:lnTo>
                      <a:pt x="185" y="288"/>
                    </a:lnTo>
                    <a:lnTo>
                      <a:pt x="185" y="248"/>
                    </a:lnTo>
                    <a:lnTo>
                      <a:pt x="210" y="232"/>
                    </a:lnTo>
                    <a:lnTo>
                      <a:pt x="194" y="192"/>
                    </a:lnTo>
                    <a:lnTo>
                      <a:pt x="168" y="184"/>
                    </a:lnTo>
                    <a:lnTo>
                      <a:pt x="143" y="152"/>
                    </a:lnTo>
                    <a:lnTo>
                      <a:pt x="135" y="96"/>
                    </a:lnTo>
                    <a:lnTo>
                      <a:pt x="135" y="72"/>
                    </a:lnTo>
                    <a:lnTo>
                      <a:pt x="101" y="32"/>
                    </a:lnTo>
                    <a:lnTo>
                      <a:pt x="84" y="16"/>
                    </a:lnTo>
                    <a:lnTo>
                      <a:pt x="59" y="16"/>
                    </a:lnTo>
                    <a:lnTo>
                      <a:pt x="25" y="0"/>
                    </a:lnTo>
                    <a:lnTo>
                      <a:pt x="0" y="72"/>
                    </a:lnTo>
                    <a:lnTo>
                      <a:pt x="0" y="80"/>
                    </a:lnTo>
                    <a:lnTo>
                      <a:pt x="17" y="88"/>
                    </a:lnTo>
                    <a:lnTo>
                      <a:pt x="33" y="104"/>
                    </a:lnTo>
                    <a:lnTo>
                      <a:pt x="33" y="120"/>
                    </a:lnTo>
                    <a:lnTo>
                      <a:pt x="33" y="160"/>
                    </a:lnTo>
                    <a:lnTo>
                      <a:pt x="42" y="248"/>
                    </a:lnTo>
                    <a:lnTo>
                      <a:pt x="67" y="288"/>
                    </a:lnTo>
                    <a:lnTo>
                      <a:pt x="109" y="320"/>
                    </a:lnTo>
                    <a:lnTo>
                      <a:pt x="135" y="352"/>
                    </a:lnTo>
                    <a:lnTo>
                      <a:pt x="151" y="344"/>
                    </a:lnTo>
                    <a:lnTo>
                      <a:pt x="151" y="304"/>
                    </a:lnTo>
                    <a:close/>
                  </a:path>
                </a:pathLst>
              </a:custGeom>
              <a:solidFill>
                <a:srgbClr val="4E85AD"/>
              </a:solidFill>
              <a:ln w="28575">
                <a:noFill/>
                <a:prstDash val="solid"/>
                <a:round/>
                <a:headEnd/>
                <a:tailEnd/>
              </a:ln>
              <a:extLst/>
            </p:spPr>
            <p:txBody>
              <a:bodyPr/>
              <a:lstStyle/>
              <a:p>
                <a:pPr>
                  <a:defRPr/>
                </a:pPr>
                <a:endParaRPr lang="en-GB" sz="2400" b="1" kern="0">
                  <a:solidFill>
                    <a:srgbClr val="000000"/>
                  </a:solidFill>
                </a:endParaRPr>
              </a:p>
            </p:txBody>
          </p:sp>
          <p:sp>
            <p:nvSpPr>
              <p:cNvPr id="393" name="Freeform 75"/>
              <p:cNvSpPr>
                <a:spLocks/>
              </p:cNvSpPr>
              <p:nvPr/>
            </p:nvSpPr>
            <p:spPr bwMode="auto">
              <a:xfrm>
                <a:off x="7486923" y="4224173"/>
                <a:ext cx="369682" cy="290898"/>
              </a:xfrm>
              <a:custGeom>
                <a:avLst/>
                <a:gdLst>
                  <a:gd name="T0" fmla="*/ 227 w 244"/>
                  <a:gd name="T1" fmla="*/ 32 h 192"/>
                  <a:gd name="T2" fmla="*/ 185 w 244"/>
                  <a:gd name="T3" fmla="*/ 16 h 192"/>
                  <a:gd name="T4" fmla="*/ 177 w 244"/>
                  <a:gd name="T5" fmla="*/ 0 h 192"/>
                  <a:gd name="T6" fmla="*/ 177 w 244"/>
                  <a:gd name="T7" fmla="*/ 0 h 192"/>
                  <a:gd name="T8" fmla="*/ 134 w 244"/>
                  <a:gd name="T9" fmla="*/ 0 h 192"/>
                  <a:gd name="T10" fmla="*/ 75 w 244"/>
                  <a:gd name="T11" fmla="*/ 24 h 192"/>
                  <a:gd name="T12" fmla="*/ 50 w 244"/>
                  <a:gd name="T13" fmla="*/ 32 h 192"/>
                  <a:gd name="T14" fmla="*/ 25 w 244"/>
                  <a:gd name="T15" fmla="*/ 40 h 192"/>
                  <a:gd name="T16" fmla="*/ 16 w 244"/>
                  <a:gd name="T17" fmla="*/ 72 h 192"/>
                  <a:gd name="T18" fmla="*/ 0 w 244"/>
                  <a:gd name="T19" fmla="*/ 64 h 192"/>
                  <a:gd name="T20" fmla="*/ 0 w 244"/>
                  <a:gd name="T21" fmla="*/ 88 h 192"/>
                  <a:gd name="T22" fmla="*/ 8 w 244"/>
                  <a:gd name="T23" fmla="*/ 144 h 192"/>
                  <a:gd name="T24" fmla="*/ 33 w 244"/>
                  <a:gd name="T25" fmla="*/ 176 h 192"/>
                  <a:gd name="T26" fmla="*/ 59 w 244"/>
                  <a:gd name="T27" fmla="*/ 184 h 192"/>
                  <a:gd name="T28" fmla="*/ 67 w 244"/>
                  <a:gd name="T29" fmla="*/ 192 h 192"/>
                  <a:gd name="T30" fmla="*/ 75 w 244"/>
                  <a:gd name="T31" fmla="*/ 192 h 192"/>
                  <a:gd name="T32" fmla="*/ 109 w 244"/>
                  <a:gd name="T33" fmla="*/ 176 h 192"/>
                  <a:gd name="T34" fmla="*/ 134 w 244"/>
                  <a:gd name="T35" fmla="*/ 176 h 192"/>
                  <a:gd name="T36" fmla="*/ 168 w 244"/>
                  <a:gd name="T37" fmla="*/ 136 h 192"/>
                  <a:gd name="T38" fmla="*/ 236 w 244"/>
                  <a:gd name="T39" fmla="*/ 128 h 192"/>
                  <a:gd name="T40" fmla="*/ 244 w 244"/>
                  <a:gd name="T41" fmla="*/ 104 h 192"/>
                  <a:gd name="T42" fmla="*/ 244 w 244"/>
                  <a:gd name="T43" fmla="*/ 64 h 192"/>
                  <a:gd name="T44" fmla="*/ 227 w 244"/>
                  <a:gd name="T45" fmla="*/ 32 h 19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44" h="192">
                    <a:moveTo>
                      <a:pt x="227" y="32"/>
                    </a:moveTo>
                    <a:lnTo>
                      <a:pt x="185" y="16"/>
                    </a:lnTo>
                    <a:lnTo>
                      <a:pt x="177" y="0"/>
                    </a:lnTo>
                    <a:lnTo>
                      <a:pt x="134" y="0"/>
                    </a:lnTo>
                    <a:lnTo>
                      <a:pt x="75" y="24"/>
                    </a:lnTo>
                    <a:lnTo>
                      <a:pt x="50" y="32"/>
                    </a:lnTo>
                    <a:lnTo>
                      <a:pt x="25" y="40"/>
                    </a:lnTo>
                    <a:lnTo>
                      <a:pt x="16" y="72"/>
                    </a:lnTo>
                    <a:lnTo>
                      <a:pt x="0" y="64"/>
                    </a:lnTo>
                    <a:lnTo>
                      <a:pt x="0" y="88"/>
                    </a:lnTo>
                    <a:lnTo>
                      <a:pt x="8" y="144"/>
                    </a:lnTo>
                    <a:lnTo>
                      <a:pt x="33" y="176"/>
                    </a:lnTo>
                    <a:lnTo>
                      <a:pt x="59" y="184"/>
                    </a:lnTo>
                    <a:lnTo>
                      <a:pt x="67" y="192"/>
                    </a:lnTo>
                    <a:lnTo>
                      <a:pt x="75" y="192"/>
                    </a:lnTo>
                    <a:lnTo>
                      <a:pt x="109" y="176"/>
                    </a:lnTo>
                    <a:lnTo>
                      <a:pt x="134" y="176"/>
                    </a:lnTo>
                    <a:lnTo>
                      <a:pt x="168" y="136"/>
                    </a:lnTo>
                    <a:lnTo>
                      <a:pt x="236" y="128"/>
                    </a:lnTo>
                    <a:lnTo>
                      <a:pt x="244" y="104"/>
                    </a:lnTo>
                    <a:lnTo>
                      <a:pt x="244" y="64"/>
                    </a:lnTo>
                    <a:lnTo>
                      <a:pt x="227" y="32"/>
                    </a:lnTo>
                    <a:close/>
                  </a:path>
                </a:pathLst>
              </a:custGeom>
              <a:solidFill>
                <a:srgbClr val="4E85AD"/>
              </a:solidFill>
              <a:ln w="28575">
                <a:noFill/>
                <a:prstDash val="solid"/>
                <a:round/>
                <a:headEnd/>
                <a:tailEnd/>
              </a:ln>
              <a:extLst/>
            </p:spPr>
            <p:txBody>
              <a:bodyPr/>
              <a:lstStyle/>
              <a:p>
                <a:pPr>
                  <a:defRPr/>
                </a:pPr>
                <a:endParaRPr lang="en-GB" sz="2400" b="1" kern="0">
                  <a:solidFill>
                    <a:srgbClr val="000000"/>
                  </a:solidFill>
                </a:endParaRPr>
              </a:p>
            </p:txBody>
          </p:sp>
          <p:sp>
            <p:nvSpPr>
              <p:cNvPr id="394" name="Freeform 91"/>
              <p:cNvSpPr>
                <a:spLocks/>
              </p:cNvSpPr>
              <p:nvPr/>
            </p:nvSpPr>
            <p:spPr bwMode="auto">
              <a:xfrm>
                <a:off x="7486923" y="2103043"/>
                <a:ext cx="1468124" cy="1406006"/>
              </a:xfrm>
              <a:custGeom>
                <a:avLst/>
                <a:gdLst>
                  <a:gd name="T0" fmla="*/ 910 w 969"/>
                  <a:gd name="T1" fmla="*/ 96 h 928"/>
                  <a:gd name="T2" fmla="*/ 910 w 969"/>
                  <a:gd name="T3" fmla="*/ 40 h 928"/>
                  <a:gd name="T4" fmla="*/ 825 w 969"/>
                  <a:gd name="T5" fmla="*/ 0 h 928"/>
                  <a:gd name="T6" fmla="*/ 733 w 969"/>
                  <a:gd name="T7" fmla="*/ 32 h 928"/>
                  <a:gd name="T8" fmla="*/ 691 w 969"/>
                  <a:gd name="T9" fmla="*/ 72 h 928"/>
                  <a:gd name="T10" fmla="*/ 615 w 969"/>
                  <a:gd name="T11" fmla="*/ 160 h 928"/>
                  <a:gd name="T12" fmla="*/ 573 w 969"/>
                  <a:gd name="T13" fmla="*/ 176 h 928"/>
                  <a:gd name="T14" fmla="*/ 505 w 969"/>
                  <a:gd name="T15" fmla="*/ 184 h 928"/>
                  <a:gd name="T16" fmla="*/ 446 w 969"/>
                  <a:gd name="T17" fmla="*/ 200 h 928"/>
                  <a:gd name="T18" fmla="*/ 387 w 969"/>
                  <a:gd name="T19" fmla="*/ 224 h 928"/>
                  <a:gd name="T20" fmla="*/ 294 w 969"/>
                  <a:gd name="T21" fmla="*/ 208 h 928"/>
                  <a:gd name="T22" fmla="*/ 143 w 969"/>
                  <a:gd name="T23" fmla="*/ 224 h 928"/>
                  <a:gd name="T24" fmla="*/ 84 w 969"/>
                  <a:gd name="T25" fmla="*/ 272 h 928"/>
                  <a:gd name="T26" fmla="*/ 75 w 969"/>
                  <a:gd name="T27" fmla="*/ 304 h 928"/>
                  <a:gd name="T28" fmla="*/ 118 w 969"/>
                  <a:gd name="T29" fmla="*/ 408 h 928"/>
                  <a:gd name="T30" fmla="*/ 33 w 969"/>
                  <a:gd name="T31" fmla="*/ 512 h 928"/>
                  <a:gd name="T32" fmla="*/ 16 w 969"/>
                  <a:gd name="T33" fmla="*/ 592 h 928"/>
                  <a:gd name="T34" fmla="*/ 0 w 969"/>
                  <a:gd name="T35" fmla="*/ 680 h 928"/>
                  <a:gd name="T36" fmla="*/ 50 w 969"/>
                  <a:gd name="T37" fmla="*/ 696 h 928"/>
                  <a:gd name="T38" fmla="*/ 109 w 969"/>
                  <a:gd name="T39" fmla="*/ 696 h 928"/>
                  <a:gd name="T40" fmla="*/ 177 w 969"/>
                  <a:gd name="T41" fmla="*/ 704 h 928"/>
                  <a:gd name="T42" fmla="*/ 261 w 969"/>
                  <a:gd name="T43" fmla="*/ 712 h 928"/>
                  <a:gd name="T44" fmla="*/ 362 w 969"/>
                  <a:gd name="T45" fmla="*/ 664 h 928"/>
                  <a:gd name="T46" fmla="*/ 404 w 969"/>
                  <a:gd name="T47" fmla="*/ 616 h 928"/>
                  <a:gd name="T48" fmla="*/ 463 w 969"/>
                  <a:gd name="T49" fmla="*/ 600 h 928"/>
                  <a:gd name="T50" fmla="*/ 556 w 969"/>
                  <a:gd name="T51" fmla="*/ 600 h 928"/>
                  <a:gd name="T52" fmla="*/ 640 w 969"/>
                  <a:gd name="T53" fmla="*/ 648 h 928"/>
                  <a:gd name="T54" fmla="*/ 707 w 969"/>
                  <a:gd name="T55" fmla="*/ 696 h 928"/>
                  <a:gd name="T56" fmla="*/ 758 w 969"/>
                  <a:gd name="T57" fmla="*/ 760 h 928"/>
                  <a:gd name="T58" fmla="*/ 657 w 969"/>
                  <a:gd name="T59" fmla="*/ 800 h 928"/>
                  <a:gd name="T60" fmla="*/ 657 w 969"/>
                  <a:gd name="T61" fmla="*/ 888 h 928"/>
                  <a:gd name="T62" fmla="*/ 674 w 969"/>
                  <a:gd name="T63" fmla="*/ 928 h 928"/>
                  <a:gd name="T64" fmla="*/ 766 w 969"/>
                  <a:gd name="T65" fmla="*/ 904 h 928"/>
                  <a:gd name="T66" fmla="*/ 808 w 969"/>
                  <a:gd name="T67" fmla="*/ 768 h 928"/>
                  <a:gd name="T68" fmla="*/ 867 w 969"/>
                  <a:gd name="T69" fmla="*/ 704 h 928"/>
                  <a:gd name="T70" fmla="*/ 969 w 969"/>
                  <a:gd name="T71" fmla="*/ 688 h 928"/>
                  <a:gd name="T72" fmla="*/ 935 w 969"/>
                  <a:gd name="T73" fmla="*/ 104 h 9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69" h="928">
                    <a:moveTo>
                      <a:pt x="935" y="104"/>
                    </a:moveTo>
                    <a:lnTo>
                      <a:pt x="910" y="96"/>
                    </a:lnTo>
                    <a:lnTo>
                      <a:pt x="893" y="56"/>
                    </a:lnTo>
                    <a:lnTo>
                      <a:pt x="910" y="40"/>
                    </a:lnTo>
                    <a:lnTo>
                      <a:pt x="867" y="16"/>
                    </a:lnTo>
                    <a:lnTo>
                      <a:pt x="825" y="0"/>
                    </a:lnTo>
                    <a:lnTo>
                      <a:pt x="766" y="32"/>
                    </a:lnTo>
                    <a:lnTo>
                      <a:pt x="733" y="32"/>
                    </a:lnTo>
                    <a:lnTo>
                      <a:pt x="724" y="72"/>
                    </a:lnTo>
                    <a:lnTo>
                      <a:pt x="691" y="72"/>
                    </a:lnTo>
                    <a:lnTo>
                      <a:pt x="632" y="96"/>
                    </a:lnTo>
                    <a:lnTo>
                      <a:pt x="615" y="160"/>
                    </a:lnTo>
                    <a:lnTo>
                      <a:pt x="623" y="192"/>
                    </a:lnTo>
                    <a:lnTo>
                      <a:pt x="573" y="176"/>
                    </a:lnTo>
                    <a:lnTo>
                      <a:pt x="530" y="200"/>
                    </a:lnTo>
                    <a:lnTo>
                      <a:pt x="505" y="184"/>
                    </a:lnTo>
                    <a:lnTo>
                      <a:pt x="480" y="216"/>
                    </a:lnTo>
                    <a:lnTo>
                      <a:pt x="446" y="200"/>
                    </a:lnTo>
                    <a:lnTo>
                      <a:pt x="412" y="200"/>
                    </a:lnTo>
                    <a:lnTo>
                      <a:pt x="387" y="224"/>
                    </a:lnTo>
                    <a:lnTo>
                      <a:pt x="353" y="200"/>
                    </a:lnTo>
                    <a:lnTo>
                      <a:pt x="294" y="208"/>
                    </a:lnTo>
                    <a:lnTo>
                      <a:pt x="202" y="216"/>
                    </a:lnTo>
                    <a:lnTo>
                      <a:pt x="143" y="224"/>
                    </a:lnTo>
                    <a:lnTo>
                      <a:pt x="101" y="248"/>
                    </a:lnTo>
                    <a:lnTo>
                      <a:pt x="84" y="272"/>
                    </a:lnTo>
                    <a:lnTo>
                      <a:pt x="50" y="272"/>
                    </a:lnTo>
                    <a:lnTo>
                      <a:pt x="75" y="304"/>
                    </a:lnTo>
                    <a:lnTo>
                      <a:pt x="109" y="368"/>
                    </a:lnTo>
                    <a:lnTo>
                      <a:pt x="118" y="408"/>
                    </a:lnTo>
                    <a:lnTo>
                      <a:pt x="84" y="416"/>
                    </a:lnTo>
                    <a:lnTo>
                      <a:pt x="33" y="512"/>
                    </a:lnTo>
                    <a:lnTo>
                      <a:pt x="50" y="584"/>
                    </a:lnTo>
                    <a:lnTo>
                      <a:pt x="16" y="592"/>
                    </a:lnTo>
                    <a:lnTo>
                      <a:pt x="8" y="632"/>
                    </a:lnTo>
                    <a:lnTo>
                      <a:pt x="0" y="680"/>
                    </a:lnTo>
                    <a:lnTo>
                      <a:pt x="16" y="672"/>
                    </a:lnTo>
                    <a:lnTo>
                      <a:pt x="50" y="696"/>
                    </a:lnTo>
                    <a:lnTo>
                      <a:pt x="75" y="720"/>
                    </a:lnTo>
                    <a:lnTo>
                      <a:pt x="109" y="696"/>
                    </a:lnTo>
                    <a:lnTo>
                      <a:pt x="143" y="704"/>
                    </a:lnTo>
                    <a:lnTo>
                      <a:pt x="177" y="704"/>
                    </a:lnTo>
                    <a:lnTo>
                      <a:pt x="227" y="696"/>
                    </a:lnTo>
                    <a:lnTo>
                      <a:pt x="261" y="712"/>
                    </a:lnTo>
                    <a:lnTo>
                      <a:pt x="286" y="688"/>
                    </a:lnTo>
                    <a:lnTo>
                      <a:pt x="362" y="664"/>
                    </a:lnTo>
                    <a:lnTo>
                      <a:pt x="396" y="616"/>
                    </a:lnTo>
                    <a:lnTo>
                      <a:pt x="404" y="616"/>
                    </a:lnTo>
                    <a:lnTo>
                      <a:pt x="412" y="608"/>
                    </a:lnTo>
                    <a:lnTo>
                      <a:pt x="463" y="600"/>
                    </a:lnTo>
                    <a:lnTo>
                      <a:pt x="488" y="576"/>
                    </a:lnTo>
                    <a:lnTo>
                      <a:pt x="556" y="600"/>
                    </a:lnTo>
                    <a:lnTo>
                      <a:pt x="615" y="600"/>
                    </a:lnTo>
                    <a:lnTo>
                      <a:pt x="640" y="648"/>
                    </a:lnTo>
                    <a:lnTo>
                      <a:pt x="691" y="664"/>
                    </a:lnTo>
                    <a:lnTo>
                      <a:pt x="707" y="696"/>
                    </a:lnTo>
                    <a:lnTo>
                      <a:pt x="741" y="728"/>
                    </a:lnTo>
                    <a:lnTo>
                      <a:pt x="758" y="760"/>
                    </a:lnTo>
                    <a:lnTo>
                      <a:pt x="682" y="776"/>
                    </a:lnTo>
                    <a:lnTo>
                      <a:pt x="657" y="800"/>
                    </a:lnTo>
                    <a:lnTo>
                      <a:pt x="674" y="824"/>
                    </a:lnTo>
                    <a:lnTo>
                      <a:pt x="657" y="888"/>
                    </a:lnTo>
                    <a:lnTo>
                      <a:pt x="640" y="912"/>
                    </a:lnTo>
                    <a:lnTo>
                      <a:pt x="674" y="928"/>
                    </a:lnTo>
                    <a:lnTo>
                      <a:pt x="724" y="904"/>
                    </a:lnTo>
                    <a:lnTo>
                      <a:pt x="766" y="904"/>
                    </a:lnTo>
                    <a:lnTo>
                      <a:pt x="766" y="872"/>
                    </a:lnTo>
                    <a:lnTo>
                      <a:pt x="808" y="768"/>
                    </a:lnTo>
                    <a:lnTo>
                      <a:pt x="834" y="736"/>
                    </a:lnTo>
                    <a:lnTo>
                      <a:pt x="867" y="704"/>
                    </a:lnTo>
                    <a:lnTo>
                      <a:pt x="918" y="680"/>
                    </a:lnTo>
                    <a:lnTo>
                      <a:pt x="969" y="688"/>
                    </a:lnTo>
                    <a:lnTo>
                      <a:pt x="969" y="104"/>
                    </a:lnTo>
                    <a:lnTo>
                      <a:pt x="935" y="104"/>
                    </a:lnTo>
                    <a:close/>
                  </a:path>
                </a:pathLst>
              </a:custGeom>
              <a:solidFill>
                <a:srgbClr val="4E85AD"/>
              </a:solidFill>
              <a:ln w="12700">
                <a:solidFill>
                  <a:srgbClr val="4E85AD"/>
                </a:solidFill>
                <a:prstDash val="solid"/>
                <a:round/>
                <a:headEnd/>
                <a:tailEnd/>
              </a:ln>
              <a:extLst/>
            </p:spPr>
            <p:txBody>
              <a:bodyPr/>
              <a:lstStyle/>
              <a:p>
                <a:pPr>
                  <a:defRPr/>
                </a:pPr>
                <a:endParaRPr lang="en-GB" sz="2400" b="1" kern="0">
                  <a:solidFill>
                    <a:srgbClr val="000000"/>
                  </a:solidFill>
                </a:endParaRPr>
              </a:p>
            </p:txBody>
          </p:sp>
          <p:sp>
            <p:nvSpPr>
              <p:cNvPr id="395" name="Freeform 92"/>
              <p:cNvSpPr>
                <a:spLocks/>
              </p:cNvSpPr>
              <p:nvPr/>
            </p:nvSpPr>
            <p:spPr bwMode="auto">
              <a:xfrm>
                <a:off x="7457506" y="1618213"/>
                <a:ext cx="1116000" cy="924010"/>
              </a:xfrm>
              <a:custGeom>
                <a:avLst/>
                <a:gdLst>
                  <a:gd name="T0" fmla="*/ 657 w 725"/>
                  <a:gd name="T1" fmla="*/ 320 h 600"/>
                  <a:gd name="T2" fmla="*/ 641 w 725"/>
                  <a:gd name="T3" fmla="*/ 280 h 600"/>
                  <a:gd name="T4" fmla="*/ 708 w 725"/>
                  <a:gd name="T5" fmla="*/ 256 h 600"/>
                  <a:gd name="T6" fmla="*/ 700 w 725"/>
                  <a:gd name="T7" fmla="*/ 208 h 600"/>
                  <a:gd name="T8" fmla="*/ 624 w 725"/>
                  <a:gd name="T9" fmla="*/ 168 h 600"/>
                  <a:gd name="T10" fmla="*/ 548 w 725"/>
                  <a:gd name="T11" fmla="*/ 136 h 600"/>
                  <a:gd name="T12" fmla="*/ 514 w 725"/>
                  <a:gd name="T13" fmla="*/ 104 h 600"/>
                  <a:gd name="T14" fmla="*/ 506 w 725"/>
                  <a:gd name="T15" fmla="*/ 40 h 600"/>
                  <a:gd name="T16" fmla="*/ 438 w 725"/>
                  <a:gd name="T17" fmla="*/ 8 h 600"/>
                  <a:gd name="T18" fmla="*/ 379 w 725"/>
                  <a:gd name="T19" fmla="*/ 16 h 600"/>
                  <a:gd name="T20" fmla="*/ 329 w 725"/>
                  <a:gd name="T21" fmla="*/ 16 h 600"/>
                  <a:gd name="T22" fmla="*/ 278 w 725"/>
                  <a:gd name="T23" fmla="*/ 0 h 600"/>
                  <a:gd name="T24" fmla="*/ 202 w 725"/>
                  <a:gd name="T25" fmla="*/ 64 h 600"/>
                  <a:gd name="T26" fmla="*/ 186 w 725"/>
                  <a:gd name="T27" fmla="*/ 88 h 600"/>
                  <a:gd name="T28" fmla="*/ 211 w 725"/>
                  <a:gd name="T29" fmla="*/ 128 h 600"/>
                  <a:gd name="T30" fmla="*/ 177 w 725"/>
                  <a:gd name="T31" fmla="*/ 152 h 600"/>
                  <a:gd name="T32" fmla="*/ 143 w 725"/>
                  <a:gd name="T33" fmla="*/ 184 h 600"/>
                  <a:gd name="T34" fmla="*/ 143 w 725"/>
                  <a:gd name="T35" fmla="*/ 248 h 600"/>
                  <a:gd name="T36" fmla="*/ 135 w 725"/>
                  <a:gd name="T37" fmla="*/ 272 h 600"/>
                  <a:gd name="T38" fmla="*/ 76 w 725"/>
                  <a:gd name="T39" fmla="*/ 296 h 600"/>
                  <a:gd name="T40" fmla="*/ 68 w 725"/>
                  <a:gd name="T41" fmla="*/ 328 h 600"/>
                  <a:gd name="T42" fmla="*/ 0 w 725"/>
                  <a:gd name="T43" fmla="*/ 344 h 600"/>
                  <a:gd name="T44" fmla="*/ 59 w 725"/>
                  <a:gd name="T45" fmla="*/ 464 h 600"/>
                  <a:gd name="T46" fmla="*/ 17 w 725"/>
                  <a:gd name="T47" fmla="*/ 536 h 600"/>
                  <a:gd name="T48" fmla="*/ 59 w 725"/>
                  <a:gd name="T49" fmla="*/ 600 h 600"/>
                  <a:gd name="T50" fmla="*/ 110 w 725"/>
                  <a:gd name="T51" fmla="*/ 576 h 600"/>
                  <a:gd name="T52" fmla="*/ 211 w 725"/>
                  <a:gd name="T53" fmla="*/ 544 h 600"/>
                  <a:gd name="T54" fmla="*/ 362 w 725"/>
                  <a:gd name="T55" fmla="*/ 528 h 600"/>
                  <a:gd name="T56" fmla="*/ 421 w 725"/>
                  <a:gd name="T57" fmla="*/ 528 h 600"/>
                  <a:gd name="T58" fmla="*/ 489 w 725"/>
                  <a:gd name="T59" fmla="*/ 544 h 600"/>
                  <a:gd name="T60" fmla="*/ 539 w 725"/>
                  <a:gd name="T61" fmla="*/ 528 h 600"/>
                  <a:gd name="T62" fmla="*/ 632 w 725"/>
                  <a:gd name="T63" fmla="*/ 520 h 600"/>
                  <a:gd name="T64" fmla="*/ 641 w 725"/>
                  <a:gd name="T65" fmla="*/ 424 h 600"/>
                  <a:gd name="T66" fmla="*/ 674 w 725"/>
                  <a:gd name="T67" fmla="*/ 368 h 60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25" h="600">
                    <a:moveTo>
                      <a:pt x="657" y="344"/>
                    </a:moveTo>
                    <a:lnTo>
                      <a:pt x="657" y="320"/>
                    </a:lnTo>
                    <a:lnTo>
                      <a:pt x="632" y="304"/>
                    </a:lnTo>
                    <a:lnTo>
                      <a:pt x="641" y="280"/>
                    </a:lnTo>
                    <a:lnTo>
                      <a:pt x="691" y="272"/>
                    </a:lnTo>
                    <a:lnTo>
                      <a:pt x="708" y="256"/>
                    </a:lnTo>
                    <a:lnTo>
                      <a:pt x="725" y="232"/>
                    </a:lnTo>
                    <a:lnTo>
                      <a:pt x="700" y="208"/>
                    </a:lnTo>
                    <a:lnTo>
                      <a:pt x="632" y="192"/>
                    </a:lnTo>
                    <a:lnTo>
                      <a:pt x="624" y="168"/>
                    </a:lnTo>
                    <a:lnTo>
                      <a:pt x="582" y="160"/>
                    </a:lnTo>
                    <a:lnTo>
                      <a:pt x="548" y="136"/>
                    </a:lnTo>
                    <a:lnTo>
                      <a:pt x="548" y="120"/>
                    </a:lnTo>
                    <a:lnTo>
                      <a:pt x="514" y="104"/>
                    </a:lnTo>
                    <a:lnTo>
                      <a:pt x="514" y="72"/>
                    </a:lnTo>
                    <a:lnTo>
                      <a:pt x="506" y="40"/>
                    </a:lnTo>
                    <a:lnTo>
                      <a:pt x="472" y="16"/>
                    </a:lnTo>
                    <a:lnTo>
                      <a:pt x="438" y="8"/>
                    </a:lnTo>
                    <a:lnTo>
                      <a:pt x="396" y="32"/>
                    </a:lnTo>
                    <a:lnTo>
                      <a:pt x="379" y="16"/>
                    </a:lnTo>
                    <a:lnTo>
                      <a:pt x="346" y="8"/>
                    </a:lnTo>
                    <a:lnTo>
                      <a:pt x="329" y="16"/>
                    </a:lnTo>
                    <a:lnTo>
                      <a:pt x="303" y="0"/>
                    </a:lnTo>
                    <a:lnTo>
                      <a:pt x="278" y="0"/>
                    </a:lnTo>
                    <a:lnTo>
                      <a:pt x="245" y="64"/>
                    </a:lnTo>
                    <a:lnTo>
                      <a:pt x="202" y="64"/>
                    </a:lnTo>
                    <a:lnTo>
                      <a:pt x="177" y="80"/>
                    </a:lnTo>
                    <a:lnTo>
                      <a:pt x="186" y="88"/>
                    </a:lnTo>
                    <a:lnTo>
                      <a:pt x="186" y="120"/>
                    </a:lnTo>
                    <a:lnTo>
                      <a:pt x="211" y="128"/>
                    </a:lnTo>
                    <a:lnTo>
                      <a:pt x="202" y="144"/>
                    </a:lnTo>
                    <a:lnTo>
                      <a:pt x="177" y="152"/>
                    </a:lnTo>
                    <a:lnTo>
                      <a:pt x="169" y="176"/>
                    </a:lnTo>
                    <a:lnTo>
                      <a:pt x="143" y="184"/>
                    </a:lnTo>
                    <a:lnTo>
                      <a:pt x="143" y="216"/>
                    </a:lnTo>
                    <a:lnTo>
                      <a:pt x="143" y="248"/>
                    </a:lnTo>
                    <a:lnTo>
                      <a:pt x="160" y="280"/>
                    </a:lnTo>
                    <a:lnTo>
                      <a:pt x="135" y="272"/>
                    </a:lnTo>
                    <a:lnTo>
                      <a:pt x="110" y="288"/>
                    </a:lnTo>
                    <a:lnTo>
                      <a:pt x="76" y="296"/>
                    </a:lnTo>
                    <a:lnTo>
                      <a:pt x="84" y="320"/>
                    </a:lnTo>
                    <a:lnTo>
                      <a:pt x="68" y="328"/>
                    </a:lnTo>
                    <a:lnTo>
                      <a:pt x="34" y="320"/>
                    </a:lnTo>
                    <a:lnTo>
                      <a:pt x="0" y="344"/>
                    </a:lnTo>
                    <a:lnTo>
                      <a:pt x="17" y="384"/>
                    </a:lnTo>
                    <a:lnTo>
                      <a:pt x="59" y="464"/>
                    </a:lnTo>
                    <a:lnTo>
                      <a:pt x="17" y="512"/>
                    </a:lnTo>
                    <a:lnTo>
                      <a:pt x="17" y="536"/>
                    </a:lnTo>
                    <a:lnTo>
                      <a:pt x="51" y="544"/>
                    </a:lnTo>
                    <a:lnTo>
                      <a:pt x="59" y="600"/>
                    </a:lnTo>
                    <a:lnTo>
                      <a:pt x="93" y="600"/>
                    </a:lnTo>
                    <a:lnTo>
                      <a:pt x="110" y="576"/>
                    </a:lnTo>
                    <a:lnTo>
                      <a:pt x="152" y="552"/>
                    </a:lnTo>
                    <a:lnTo>
                      <a:pt x="211" y="544"/>
                    </a:lnTo>
                    <a:lnTo>
                      <a:pt x="303" y="536"/>
                    </a:lnTo>
                    <a:lnTo>
                      <a:pt x="362" y="528"/>
                    </a:lnTo>
                    <a:lnTo>
                      <a:pt x="396" y="552"/>
                    </a:lnTo>
                    <a:lnTo>
                      <a:pt x="421" y="528"/>
                    </a:lnTo>
                    <a:lnTo>
                      <a:pt x="455" y="528"/>
                    </a:lnTo>
                    <a:lnTo>
                      <a:pt x="489" y="544"/>
                    </a:lnTo>
                    <a:lnTo>
                      <a:pt x="514" y="512"/>
                    </a:lnTo>
                    <a:lnTo>
                      <a:pt x="539" y="528"/>
                    </a:lnTo>
                    <a:lnTo>
                      <a:pt x="582" y="504"/>
                    </a:lnTo>
                    <a:lnTo>
                      <a:pt x="632" y="520"/>
                    </a:lnTo>
                    <a:lnTo>
                      <a:pt x="624" y="488"/>
                    </a:lnTo>
                    <a:lnTo>
                      <a:pt x="641" y="424"/>
                    </a:lnTo>
                    <a:lnTo>
                      <a:pt x="700" y="400"/>
                    </a:lnTo>
                    <a:lnTo>
                      <a:pt x="674" y="368"/>
                    </a:lnTo>
                    <a:lnTo>
                      <a:pt x="657" y="344"/>
                    </a:lnTo>
                    <a:close/>
                  </a:path>
                </a:pathLst>
              </a:custGeom>
              <a:solidFill>
                <a:srgbClr val="4E85AD"/>
              </a:solidFill>
              <a:ln w="12700">
                <a:solidFill>
                  <a:srgbClr val="4E85AD"/>
                </a:solidFill>
                <a:round/>
                <a:headEnd/>
                <a:tailEnd/>
              </a:ln>
              <a:extLst/>
            </p:spPr>
            <p:txBody>
              <a:bodyPr/>
              <a:lstStyle/>
              <a:p>
                <a:pPr>
                  <a:defRPr/>
                </a:pPr>
                <a:endParaRPr lang="en-GB" sz="2400" b="1" kern="0">
                  <a:solidFill>
                    <a:srgbClr val="000000"/>
                  </a:solidFill>
                </a:endParaRPr>
              </a:p>
            </p:txBody>
          </p:sp>
        </p:grpSp>
        <p:sp>
          <p:nvSpPr>
            <p:cNvPr id="363" name="Rettangolo 362"/>
            <p:cNvSpPr/>
            <p:nvPr/>
          </p:nvSpPr>
          <p:spPr bwMode="auto">
            <a:xfrm>
              <a:off x="5570641" y="3473662"/>
              <a:ext cx="1566564" cy="474855"/>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fontAlgn="base">
                <a:spcBef>
                  <a:spcPct val="0"/>
                </a:spcBef>
                <a:spcAft>
                  <a:spcPct val="0"/>
                </a:spcAft>
              </a:pPr>
              <a:r>
                <a:rPr lang="en-US" sz="1200" b="1" i="1" dirty="0">
                  <a:solidFill>
                    <a:srgbClr val="FF6600"/>
                  </a:solidFill>
                  <a:latin typeface="+mj-lt"/>
                </a:rPr>
                <a:t>Life-long Education &amp; Training </a:t>
              </a:r>
            </a:p>
          </p:txBody>
        </p:sp>
        <p:sp>
          <p:nvSpPr>
            <p:cNvPr id="364" name="Rettangolo 363"/>
            <p:cNvSpPr/>
            <p:nvPr/>
          </p:nvSpPr>
          <p:spPr bwMode="auto">
            <a:xfrm>
              <a:off x="7298201" y="2497446"/>
              <a:ext cx="1566564" cy="474855"/>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fontAlgn="base">
                <a:spcBef>
                  <a:spcPct val="0"/>
                </a:spcBef>
                <a:spcAft>
                  <a:spcPct val="0"/>
                </a:spcAft>
              </a:pPr>
              <a:r>
                <a:rPr lang="en-US" sz="1200" b="1" i="1" dirty="0">
                  <a:solidFill>
                    <a:srgbClr val="FF6600"/>
                  </a:solidFill>
                  <a:latin typeface="+mj-lt"/>
                </a:rPr>
                <a:t>Energy Efficiency &amp; Renewable Energy</a:t>
              </a:r>
            </a:p>
          </p:txBody>
        </p:sp>
        <p:sp>
          <p:nvSpPr>
            <p:cNvPr id="365" name="Rettangolo 364"/>
            <p:cNvSpPr/>
            <p:nvPr/>
          </p:nvSpPr>
          <p:spPr bwMode="auto">
            <a:xfrm>
              <a:off x="6973367" y="3922679"/>
              <a:ext cx="1566564" cy="474855"/>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fontAlgn="base">
                <a:spcBef>
                  <a:spcPct val="0"/>
                </a:spcBef>
                <a:spcAft>
                  <a:spcPct val="0"/>
                </a:spcAft>
              </a:pPr>
              <a:r>
                <a:rPr lang="en-US" sz="1200" b="1" i="1" dirty="0">
                  <a:solidFill>
                    <a:srgbClr val="FF6600"/>
                  </a:solidFill>
                  <a:latin typeface="+mj-lt"/>
                </a:rPr>
                <a:t>Climate, Environment &amp; Rural Development </a:t>
              </a:r>
            </a:p>
          </p:txBody>
        </p:sp>
        <p:sp>
          <p:nvSpPr>
            <p:cNvPr id="366" name="Rettangolo 365"/>
            <p:cNvSpPr/>
            <p:nvPr/>
          </p:nvSpPr>
          <p:spPr bwMode="auto">
            <a:xfrm>
              <a:off x="5739770" y="2660599"/>
              <a:ext cx="1669902" cy="474855"/>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fontAlgn="base">
                <a:spcBef>
                  <a:spcPct val="0"/>
                </a:spcBef>
                <a:spcAft>
                  <a:spcPct val="0"/>
                </a:spcAft>
              </a:pPr>
              <a:r>
                <a:rPr lang="en-US" sz="1200" b="1" i="1" dirty="0">
                  <a:solidFill>
                    <a:srgbClr val="FF6600"/>
                  </a:solidFill>
                  <a:latin typeface="+mj-lt"/>
                </a:rPr>
                <a:t>Research &amp; </a:t>
              </a:r>
            </a:p>
            <a:p>
              <a:pPr algn="ctr" fontAlgn="base">
                <a:spcBef>
                  <a:spcPct val="0"/>
                </a:spcBef>
                <a:spcAft>
                  <a:spcPct val="0"/>
                </a:spcAft>
              </a:pPr>
              <a:r>
                <a:rPr lang="en-US" sz="1200" b="1" i="1" dirty="0">
                  <a:solidFill>
                    <a:srgbClr val="FF6600"/>
                  </a:solidFill>
                  <a:latin typeface="+mj-lt"/>
                </a:rPr>
                <a:t>Innovation </a:t>
              </a:r>
            </a:p>
          </p:txBody>
        </p:sp>
      </p:grpSp>
    </p:spTree>
    <p:extLst>
      <p:ext uri="{BB962C8B-B14F-4D97-AF65-F5344CB8AC3E}">
        <p14:creationId xmlns:p14="http://schemas.microsoft.com/office/powerpoint/2010/main" val="2872333175"/>
      </p:ext>
    </p:extLst>
  </p:cSld>
  <p:clrMapOvr>
    <a:masterClrMapping/>
  </p:clrMapOvr>
  <p:transition spd="med">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up)">
                                      <p:cBhvr>
                                        <p:cTn id="7" dur="1250"/>
                                        <p:tgtEl>
                                          <p:spTgt spid="48"/>
                                        </p:tgtEl>
                                      </p:cBhvr>
                                    </p:animEffect>
                                  </p:childTnLst>
                                </p:cTn>
                              </p:par>
                              <p:par>
                                <p:cTn id="8" presetID="10" presetClass="entr" presetSubtype="0" fill="hold" grpId="0" nodeType="withEffect">
                                  <p:stCondLst>
                                    <p:cond delay="75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750"/>
                                        <p:tgtEl>
                                          <p:spTgt spid="24"/>
                                        </p:tgtEl>
                                      </p:cBhvr>
                                    </p:animEffect>
                                  </p:childTnLst>
                                </p:cTn>
                              </p:par>
                            </p:childTnLst>
                          </p:cTn>
                        </p:par>
                        <p:par>
                          <p:cTn id="11" fill="hold">
                            <p:stCondLst>
                              <p:cond delay="1500"/>
                            </p:stCondLst>
                            <p:childTnLst>
                              <p:par>
                                <p:cTn id="12" presetID="10" presetClass="entr" presetSubtype="0" fill="hold" nodeType="afterEffect">
                                  <p:stCondLst>
                                    <p:cond delay="1000"/>
                                  </p:stCondLst>
                                  <p:childTnLst>
                                    <p:set>
                                      <p:cBhvr>
                                        <p:cTn id="13" dur="1" fill="hold">
                                          <p:stCondLst>
                                            <p:cond delay="0"/>
                                          </p:stCondLst>
                                        </p:cTn>
                                        <p:tgtEl>
                                          <p:spTgt spid="84"/>
                                        </p:tgtEl>
                                        <p:attrNameLst>
                                          <p:attrName>style.visibility</p:attrName>
                                        </p:attrNameLst>
                                      </p:cBhvr>
                                      <p:to>
                                        <p:strVal val="visible"/>
                                      </p:to>
                                    </p:set>
                                    <p:animEffect transition="in" filter="fade">
                                      <p:cBhvr>
                                        <p:cTn id="14" dur="500"/>
                                        <p:tgtEl>
                                          <p:spTgt spid="84"/>
                                        </p:tgtEl>
                                      </p:cBhvr>
                                    </p:animEffect>
                                  </p:childTnLst>
                                </p:cTn>
                              </p:par>
                            </p:childTnLst>
                          </p:cTn>
                        </p:par>
                        <p:par>
                          <p:cTn id="15" fill="hold">
                            <p:stCondLst>
                              <p:cond delay="3000"/>
                            </p:stCondLst>
                            <p:childTnLst>
                              <p:par>
                                <p:cTn id="16" presetID="10" presetClass="entr" presetSubtype="0" fill="hold" nodeType="afterEffect">
                                  <p:stCondLst>
                                    <p:cond delay="1000"/>
                                  </p:stCondLst>
                                  <p:childTnLst>
                                    <p:set>
                                      <p:cBhvr>
                                        <p:cTn id="17" dur="1" fill="hold">
                                          <p:stCondLst>
                                            <p:cond delay="0"/>
                                          </p:stCondLst>
                                        </p:cTn>
                                        <p:tgtEl>
                                          <p:spTgt spid="175"/>
                                        </p:tgtEl>
                                        <p:attrNameLst>
                                          <p:attrName>style.visibility</p:attrName>
                                        </p:attrNameLst>
                                      </p:cBhvr>
                                      <p:to>
                                        <p:strVal val="visible"/>
                                      </p:to>
                                    </p:set>
                                    <p:animEffect transition="in" filter="fade">
                                      <p:cBhvr>
                                        <p:cTn id="18" dur="500"/>
                                        <p:tgtEl>
                                          <p:spTgt spid="175"/>
                                        </p:tgtEl>
                                      </p:cBhvr>
                                    </p:animEffect>
                                  </p:childTnLst>
                                </p:cTn>
                              </p:par>
                            </p:childTnLst>
                          </p:cTn>
                        </p:par>
                        <p:par>
                          <p:cTn id="19" fill="hold">
                            <p:stCondLst>
                              <p:cond delay="4500"/>
                            </p:stCondLst>
                            <p:childTnLst>
                              <p:par>
                                <p:cTn id="20" presetID="10" presetClass="entr" presetSubtype="0" fill="hold" nodeType="afterEffect">
                                  <p:stCondLst>
                                    <p:cond delay="100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childTnLst>
                                </p:cTn>
                              </p:par>
                            </p:childTnLst>
                          </p:cTn>
                        </p:par>
                        <p:par>
                          <p:cTn id="26" fill="hold">
                            <p:stCondLst>
                              <p:cond delay="6000"/>
                            </p:stCondLst>
                            <p:childTnLst>
                              <p:par>
                                <p:cTn id="27" presetID="10" presetClass="entr" presetSubtype="0" fill="hold" nodeType="afterEffect">
                                  <p:stCondLst>
                                    <p:cond delay="1000"/>
                                  </p:stCondLst>
                                  <p:childTnLst>
                                    <p:set>
                                      <p:cBhvr>
                                        <p:cTn id="28" dur="1" fill="hold">
                                          <p:stCondLst>
                                            <p:cond delay="0"/>
                                          </p:stCondLst>
                                        </p:cTn>
                                        <p:tgtEl>
                                          <p:spTgt spid="306"/>
                                        </p:tgtEl>
                                        <p:attrNameLst>
                                          <p:attrName>style.visibility</p:attrName>
                                        </p:attrNameLst>
                                      </p:cBhvr>
                                      <p:to>
                                        <p:strVal val="visible"/>
                                      </p:to>
                                    </p:set>
                                    <p:animEffect transition="in" filter="fade">
                                      <p:cBhvr>
                                        <p:cTn id="29" dur="500"/>
                                        <p:tgtEl>
                                          <p:spTgt spid="306"/>
                                        </p:tgtEl>
                                      </p:cBhvr>
                                    </p:animEffect>
                                  </p:childTnLst>
                                </p:cTn>
                              </p:par>
                              <p:par>
                                <p:cTn id="30" presetID="2" presetClass="entr" presetSubtype="8" fill="hold" nodeType="withEffect">
                                  <p:stCondLst>
                                    <p:cond delay="1250"/>
                                  </p:stCondLst>
                                  <p:childTnLst>
                                    <p:set>
                                      <p:cBhvr>
                                        <p:cTn id="31" dur="1" fill="hold">
                                          <p:stCondLst>
                                            <p:cond delay="0"/>
                                          </p:stCondLst>
                                        </p:cTn>
                                        <p:tgtEl>
                                          <p:spTgt spid="340"/>
                                        </p:tgtEl>
                                        <p:attrNameLst>
                                          <p:attrName>style.visibility</p:attrName>
                                        </p:attrNameLst>
                                      </p:cBhvr>
                                      <p:to>
                                        <p:strVal val="visible"/>
                                      </p:to>
                                    </p:set>
                                    <p:anim calcmode="lin" valueType="num">
                                      <p:cBhvr additive="base">
                                        <p:cTn id="32" dur="1000" fill="hold"/>
                                        <p:tgtEl>
                                          <p:spTgt spid="340"/>
                                        </p:tgtEl>
                                        <p:attrNameLst>
                                          <p:attrName>ppt_x</p:attrName>
                                        </p:attrNameLst>
                                      </p:cBhvr>
                                      <p:tavLst>
                                        <p:tav tm="0">
                                          <p:val>
                                            <p:strVal val="0-#ppt_w/2"/>
                                          </p:val>
                                        </p:tav>
                                        <p:tav tm="100000">
                                          <p:val>
                                            <p:strVal val="#ppt_x"/>
                                          </p:val>
                                        </p:tav>
                                      </p:tavLst>
                                    </p:anim>
                                    <p:anim calcmode="lin" valueType="num">
                                      <p:cBhvr additive="base">
                                        <p:cTn id="33" dur="1000" fill="hold"/>
                                        <p:tgtEl>
                                          <p:spTgt spid="340"/>
                                        </p:tgtEl>
                                        <p:attrNameLst>
                                          <p:attrName>ppt_y</p:attrName>
                                        </p:attrNameLst>
                                      </p:cBhvr>
                                      <p:tavLst>
                                        <p:tav tm="0">
                                          <p:val>
                                            <p:strVal val="#ppt_y"/>
                                          </p:val>
                                        </p:tav>
                                        <p:tav tm="100000">
                                          <p:val>
                                            <p:strVal val="#ppt_y"/>
                                          </p:val>
                                        </p:tav>
                                      </p:tavLst>
                                    </p:anim>
                                  </p:childTnLst>
                                </p:cTn>
                              </p:par>
                            </p:childTnLst>
                          </p:cTn>
                        </p:par>
                        <p:par>
                          <p:cTn id="34" fill="hold">
                            <p:stCondLst>
                              <p:cond delay="8250"/>
                            </p:stCondLst>
                            <p:childTnLst>
                              <p:par>
                                <p:cTn id="35" presetID="10" presetClass="entr" presetSubtype="0" fill="hold" nodeType="afterEffect">
                                  <p:stCondLst>
                                    <p:cond delay="1500"/>
                                  </p:stCondLst>
                                  <p:childTnLst>
                                    <p:set>
                                      <p:cBhvr>
                                        <p:cTn id="36" dur="1" fill="hold">
                                          <p:stCondLst>
                                            <p:cond delay="0"/>
                                          </p:stCondLst>
                                        </p:cTn>
                                        <p:tgtEl>
                                          <p:spTgt spid="361"/>
                                        </p:tgtEl>
                                        <p:attrNameLst>
                                          <p:attrName>style.visibility</p:attrName>
                                        </p:attrNameLst>
                                      </p:cBhvr>
                                      <p:to>
                                        <p:strVal val="visible"/>
                                      </p:to>
                                    </p:set>
                                    <p:animEffect transition="in" filter="fade">
                                      <p:cBhvr>
                                        <p:cTn id="37" dur="750"/>
                                        <p:tgtEl>
                                          <p:spTgt spid="3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6"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Rettangolo 150"/>
          <p:cNvSpPr/>
          <p:nvPr/>
        </p:nvSpPr>
        <p:spPr bwMode="auto">
          <a:xfrm>
            <a:off x="180000" y="900002"/>
            <a:ext cx="8784000" cy="472654"/>
          </a:xfrm>
          <a:prstGeom prst="rect">
            <a:avLst/>
          </a:prstGeom>
          <a:solidFill>
            <a:srgbClr val="DEF1F7"/>
          </a:solidFill>
          <a:ln w="9525" cap="flat" cmpd="sng" algn="ctr">
            <a:noFill/>
            <a:prstDash val="solid"/>
            <a:round/>
            <a:headEnd type="none" w="med" len="med"/>
            <a:tailEnd type="none" w="med" len="med"/>
          </a:ln>
          <a:effectLst/>
        </p:spPr>
        <p:txBody>
          <a:bodyPr vert="horz" wrap="square" lIns="91422" tIns="45710" rIns="91422" bIns="45710" numCol="1" rtlCol="0" anchor="t" anchorCtr="0" compatLnSpc="1">
            <a:prstTxWarp prst="textNoShape">
              <a:avLst/>
            </a:prstTxWarp>
            <a:spAutoFit/>
          </a:bodyPr>
          <a:lstStyle/>
          <a:p>
            <a:pPr marL="626941" indent="-626941" algn="ctr" fontAlgn="base">
              <a:spcBef>
                <a:spcPct val="0"/>
              </a:spcBef>
              <a:spcAft>
                <a:spcPct val="0"/>
              </a:spcAft>
              <a:buFont typeface="Wingdings" pitchFamily="2" charset="2"/>
              <a:buChar char="v"/>
            </a:pPr>
            <a:endParaRPr lang="en-US" sz="2400" dirty="0">
              <a:solidFill>
                <a:schemeClr val="bg1"/>
              </a:solidFill>
              <a:latin typeface="Arial" charset="0"/>
            </a:endParaRPr>
          </a:p>
        </p:txBody>
      </p:sp>
      <p:sp>
        <p:nvSpPr>
          <p:cNvPr id="4" name="Segnaposto numero diapositiva 3"/>
          <p:cNvSpPr>
            <a:spLocks noGrp="1"/>
          </p:cNvSpPr>
          <p:nvPr>
            <p:ph type="sldNum" sz="quarter" idx="15"/>
          </p:nvPr>
        </p:nvSpPr>
        <p:spPr/>
        <p:txBody>
          <a:bodyPr/>
          <a:lstStyle/>
          <a:p>
            <a:pPr>
              <a:defRPr/>
            </a:pPr>
            <a:fld id="{A03C8AE3-53FB-46C3-8DA6-DACA14B8FA31}" type="slidenum">
              <a:rPr lang="it-IT" smtClean="0"/>
              <a:pPr>
                <a:defRPr/>
              </a:pPr>
              <a:t>65</a:t>
            </a:fld>
            <a:endParaRPr lang="it-IT" dirty="0"/>
          </a:p>
        </p:txBody>
      </p:sp>
      <p:sp>
        <p:nvSpPr>
          <p:cNvPr id="51" name="Rettangolo 50"/>
          <p:cNvSpPr/>
          <p:nvPr/>
        </p:nvSpPr>
        <p:spPr>
          <a:xfrm>
            <a:off x="347523" y="1271366"/>
            <a:ext cx="4650966" cy="319025"/>
          </a:xfrm>
          <a:prstGeom prst="rect">
            <a:avLst/>
          </a:prstGeom>
        </p:spPr>
        <p:txBody>
          <a:bodyPr wrap="square" lIns="91422" tIns="45710" rIns="91422" bIns="45710">
            <a:spAutoFit/>
          </a:bodyPr>
          <a:lstStyle/>
          <a:p>
            <a:pPr algn="ctr" eaLnBrk="1" hangingPunct="1"/>
            <a:endParaRPr lang="en-GB" sz="1400" b="1" kern="100" spc="50" dirty="0">
              <a:solidFill>
                <a:srgbClr val="FF0000"/>
              </a:solidFill>
              <a:latin typeface="Calibri" panose="020F0502020204030204" pitchFamily="34" charset="0"/>
            </a:endParaRPr>
          </a:p>
        </p:txBody>
      </p:sp>
      <p:pic>
        <p:nvPicPr>
          <p:cNvPr id="3" name="Immagine 2"/>
          <p:cNvPicPr>
            <a:picLocks noChangeAspect="1"/>
          </p:cNvPicPr>
          <p:nvPr/>
        </p:nvPicPr>
        <p:blipFill rotWithShape="1">
          <a:blip r:embed="rId2"/>
          <a:srcRect l="34250" t="13601" r="35038" b="8701"/>
          <a:stretch/>
        </p:blipFill>
        <p:spPr>
          <a:xfrm>
            <a:off x="6252514" y="1088746"/>
            <a:ext cx="2495953" cy="3551934"/>
          </a:xfrm>
          <a:prstGeom prst="rect">
            <a:avLst/>
          </a:prstGeom>
        </p:spPr>
      </p:pic>
      <p:sp>
        <p:nvSpPr>
          <p:cNvPr id="5" name="Rettangolo 4"/>
          <p:cNvSpPr/>
          <p:nvPr/>
        </p:nvSpPr>
        <p:spPr>
          <a:xfrm>
            <a:off x="347524" y="2429593"/>
            <a:ext cx="5448614" cy="2739191"/>
          </a:xfrm>
          <a:prstGeom prst="rect">
            <a:avLst/>
          </a:prstGeom>
        </p:spPr>
        <p:txBody>
          <a:bodyPr wrap="square" lIns="91422" tIns="45710" rIns="91422" bIns="45710">
            <a:spAutoFit/>
          </a:bodyPr>
          <a:lstStyle/>
          <a:p>
            <a:pPr algn="just" eaLnBrk="1" hangingPunct="1"/>
            <a:r>
              <a:rPr lang="en-GB" sz="1400" b="1" kern="100" dirty="0">
                <a:solidFill>
                  <a:srgbClr val="4E85AD"/>
                </a:solidFill>
                <a:latin typeface="Calibri" panose="020F0502020204030204" pitchFamily="34" charset="0"/>
              </a:rPr>
              <a:t>CEI Plan of Action 2018 – 2020 </a:t>
            </a:r>
            <a:r>
              <a:rPr lang="en-GB" sz="1400" kern="100" dirty="0">
                <a:solidFill>
                  <a:srgbClr val="4E85AD"/>
                </a:solidFill>
                <a:latin typeface="Calibri" panose="020F0502020204030204" pitchFamily="34" charset="0"/>
              </a:rPr>
              <a:t>is currently undergoing a second round of </a:t>
            </a:r>
            <a:r>
              <a:rPr lang="en-GB" sz="1400" kern="100" dirty="0" err="1">
                <a:solidFill>
                  <a:srgbClr val="4E85AD"/>
                </a:solidFill>
                <a:latin typeface="Calibri" panose="020F0502020204030204" pitchFamily="34" charset="0"/>
              </a:rPr>
              <a:t>consutations</a:t>
            </a:r>
            <a:r>
              <a:rPr lang="en-GB" sz="1400" kern="100" dirty="0">
                <a:solidFill>
                  <a:srgbClr val="4E85AD"/>
                </a:solidFill>
                <a:latin typeface="Calibri" panose="020F0502020204030204" pitchFamily="34" charset="0"/>
              </a:rPr>
              <a:t>. </a:t>
            </a:r>
            <a:r>
              <a:rPr lang="en-GB" sz="1400" b="1" kern="100" cap="small" dirty="0">
                <a:solidFill>
                  <a:srgbClr val="FE7F2B"/>
                </a:solidFill>
                <a:latin typeface="Calibri" panose="020F0502020204030204" pitchFamily="34" charset="0"/>
              </a:rPr>
              <a:t>Bioeconomy is a cross-cutting topic</a:t>
            </a:r>
            <a:r>
              <a:rPr lang="en-GB" sz="1400" kern="100" dirty="0">
                <a:solidFill>
                  <a:srgbClr val="4E85AD"/>
                </a:solidFill>
                <a:latin typeface="Calibri" panose="020F0502020204030204" pitchFamily="34" charset="0"/>
              </a:rPr>
              <a:t>:</a:t>
            </a:r>
          </a:p>
          <a:p>
            <a:pPr algn="just" eaLnBrk="1" hangingPunct="1"/>
            <a:endParaRPr lang="en-GB" sz="800" kern="100" dirty="0">
              <a:solidFill>
                <a:srgbClr val="4E85AD"/>
              </a:solidFill>
              <a:latin typeface="Calibri" panose="020F0502020204030204" pitchFamily="34" charset="0"/>
            </a:endParaRPr>
          </a:p>
          <a:p>
            <a:pPr algn="just" eaLnBrk="1" hangingPunct="1"/>
            <a:endParaRPr lang="en-GB" sz="500" kern="100" dirty="0">
              <a:solidFill>
                <a:srgbClr val="4E85AD"/>
              </a:solidFill>
              <a:latin typeface="Calibri" panose="020F0502020204030204" pitchFamily="34" charset="0"/>
            </a:endParaRPr>
          </a:p>
          <a:p>
            <a:pPr marL="285694" indent="-285694" algn="just">
              <a:buFontTx/>
              <a:buChar char="-"/>
            </a:pPr>
            <a:r>
              <a:rPr lang="en-GB" sz="1400" kern="100" dirty="0">
                <a:solidFill>
                  <a:srgbClr val="4E85AD"/>
                </a:solidFill>
                <a:latin typeface="Calibri" panose="020F0502020204030204" pitchFamily="34" charset="0"/>
              </a:rPr>
              <a:t>Goal 2 “</a:t>
            </a:r>
            <a:r>
              <a:rPr lang="en-GB" sz="1400" b="1" kern="100" dirty="0">
                <a:solidFill>
                  <a:srgbClr val="4E85AD"/>
                </a:solidFill>
                <a:latin typeface="Calibri" panose="020F0502020204030204" pitchFamily="34" charset="0"/>
              </a:rPr>
              <a:t>Economic growth</a:t>
            </a:r>
            <a:r>
              <a:rPr lang="en-GB" sz="1400" kern="100" dirty="0">
                <a:solidFill>
                  <a:srgbClr val="4E85AD"/>
                </a:solidFill>
                <a:latin typeface="Calibri" panose="020F0502020204030204" pitchFamily="34" charset="0"/>
              </a:rPr>
              <a:t>”; Objective </a:t>
            </a:r>
            <a:r>
              <a:rPr lang="en-US" sz="1400" kern="100" dirty="0">
                <a:solidFill>
                  <a:srgbClr val="4E85AD"/>
                </a:solidFill>
                <a:latin typeface="Calibri" panose="020F0502020204030204" pitchFamily="34" charset="0"/>
              </a:rPr>
              <a:t>2.3 “Supporting the transition to Circular and Bioeconomy, including Blue Growth”, but also  2.4. “</a:t>
            </a:r>
            <a:r>
              <a:rPr lang="en-US" sz="1400" i="1" kern="100" dirty="0">
                <a:solidFill>
                  <a:srgbClr val="4E85AD"/>
                </a:solidFill>
                <a:latin typeface="Calibri" panose="020F0502020204030204" pitchFamily="34" charset="0"/>
              </a:rPr>
              <a:t>Improving the research and innovation systems</a:t>
            </a:r>
            <a:r>
              <a:rPr lang="en-US" sz="1400" kern="100" dirty="0">
                <a:solidFill>
                  <a:srgbClr val="4E85AD"/>
                </a:solidFill>
                <a:latin typeface="Calibri" panose="020F0502020204030204" pitchFamily="34" charset="0"/>
              </a:rPr>
              <a:t>”, 2.5 “</a:t>
            </a:r>
            <a:r>
              <a:rPr lang="en-US" sz="1400" i="1" kern="100" dirty="0">
                <a:solidFill>
                  <a:srgbClr val="4E85AD"/>
                </a:solidFill>
                <a:latin typeface="Calibri" panose="020F0502020204030204" pitchFamily="34" charset="0"/>
              </a:rPr>
              <a:t>Supporting innovative start-ups and SMEs, including social enterprises and cultural and creative industries</a:t>
            </a:r>
            <a:r>
              <a:rPr lang="en-US" sz="1400" kern="100" dirty="0">
                <a:solidFill>
                  <a:srgbClr val="4E85AD"/>
                </a:solidFill>
                <a:latin typeface="Calibri" panose="020F0502020204030204" pitchFamily="34" charset="0"/>
              </a:rPr>
              <a:t>”</a:t>
            </a:r>
          </a:p>
          <a:p>
            <a:pPr marL="285694" indent="-285694" algn="just">
              <a:buFontTx/>
              <a:buChar char="-"/>
            </a:pPr>
            <a:endParaRPr lang="en-US" sz="500" kern="100" dirty="0">
              <a:solidFill>
                <a:srgbClr val="4E85AD"/>
              </a:solidFill>
              <a:latin typeface="Calibri" panose="020F0502020204030204" pitchFamily="34" charset="0"/>
            </a:endParaRPr>
          </a:p>
          <a:p>
            <a:pPr marL="285694" indent="-285694" algn="just">
              <a:buFontTx/>
              <a:buChar char="-"/>
            </a:pPr>
            <a:r>
              <a:rPr lang="en-US" sz="1400" kern="100" dirty="0">
                <a:solidFill>
                  <a:srgbClr val="4E85AD"/>
                </a:solidFill>
                <a:latin typeface="Calibri" panose="020F0502020204030204" pitchFamily="34" charset="0"/>
              </a:rPr>
              <a:t>Goal 3 “</a:t>
            </a:r>
            <a:r>
              <a:rPr lang="en-US" sz="1400" b="1" kern="100" dirty="0">
                <a:solidFill>
                  <a:srgbClr val="4E85AD"/>
                </a:solidFill>
                <a:latin typeface="Calibri" panose="020F0502020204030204" pitchFamily="34" charset="0"/>
              </a:rPr>
              <a:t>Environmental sustainability</a:t>
            </a:r>
            <a:r>
              <a:rPr lang="en-US" sz="1400" kern="100" dirty="0">
                <a:solidFill>
                  <a:srgbClr val="4E85AD"/>
                </a:solidFill>
                <a:latin typeface="Calibri" panose="020F0502020204030204" pitchFamily="34" charset="0"/>
              </a:rPr>
              <a:t>”, Objectives 3.2 “Promoting sustainable energy and energy efficiency”, 3.3</a:t>
            </a:r>
            <a:r>
              <a:rPr lang="en-US" sz="1400" b="1" kern="100" dirty="0">
                <a:solidFill>
                  <a:srgbClr val="FE7F2B"/>
                </a:solidFill>
                <a:latin typeface="Calibri" panose="020F0502020204030204" pitchFamily="34" charset="0"/>
              </a:rPr>
              <a:t> “Strengthening rural and area-based development”</a:t>
            </a:r>
            <a:r>
              <a:rPr lang="it-IT" sz="1400" b="1" kern="100" dirty="0">
                <a:solidFill>
                  <a:srgbClr val="4E85AD"/>
                </a:solidFill>
                <a:latin typeface="Calibri" panose="020F0502020204030204" pitchFamily="34" charset="0"/>
              </a:rPr>
              <a:t>,</a:t>
            </a:r>
            <a:r>
              <a:rPr lang="it-IT" sz="1400" b="1" kern="100" dirty="0">
                <a:solidFill>
                  <a:srgbClr val="FE7F2B"/>
                </a:solidFill>
                <a:latin typeface="Calibri" panose="020F0502020204030204" pitchFamily="34" charset="0"/>
              </a:rPr>
              <a:t> </a:t>
            </a:r>
            <a:r>
              <a:rPr lang="en-US" sz="1400" kern="100" dirty="0">
                <a:solidFill>
                  <a:srgbClr val="4E85AD"/>
                </a:solidFill>
                <a:latin typeface="Calibri" panose="020F0502020204030204" pitchFamily="34" charset="0"/>
              </a:rPr>
              <a:t>3.6 “Research and development of climate friendly alternative fuels and fuel efficiency”</a:t>
            </a:r>
            <a:endParaRPr lang="en-GB" sz="1400" kern="100" dirty="0">
              <a:solidFill>
                <a:srgbClr val="4E85AD"/>
              </a:solidFill>
              <a:latin typeface="Calibri" panose="020F0502020204030204" pitchFamily="34" charset="0"/>
            </a:endParaRPr>
          </a:p>
        </p:txBody>
      </p:sp>
      <p:grpSp>
        <p:nvGrpSpPr>
          <p:cNvPr id="11" name="Gruppo 10"/>
          <p:cNvGrpSpPr/>
          <p:nvPr/>
        </p:nvGrpSpPr>
        <p:grpSpPr>
          <a:xfrm>
            <a:off x="316785" y="1088751"/>
            <a:ext cx="5406856" cy="1017013"/>
            <a:chOff x="1064777" y="1351123"/>
            <a:chExt cx="5306839" cy="1084814"/>
          </a:xfrm>
        </p:grpSpPr>
        <p:sp>
          <p:nvSpPr>
            <p:cNvPr id="12" name="Freccia a destra 11"/>
            <p:cNvSpPr/>
            <p:nvPr/>
          </p:nvSpPr>
          <p:spPr bwMode="auto">
            <a:xfrm>
              <a:off x="1115616" y="1351123"/>
              <a:ext cx="5256000" cy="491615"/>
            </a:xfrm>
            <a:prstGeom prst="rightArrow">
              <a:avLst>
                <a:gd name="adj1" fmla="val 100000"/>
                <a:gd name="adj2" fmla="val 44582"/>
              </a:avLst>
            </a:prstGeom>
            <a:solidFill>
              <a:srgbClr val="0969A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626941" indent="-626941" algn="ctr" fontAlgn="base">
                <a:spcBef>
                  <a:spcPct val="0"/>
                </a:spcBef>
                <a:spcAft>
                  <a:spcPct val="0"/>
                </a:spcAft>
                <a:buFont typeface="Wingdings" pitchFamily="2" charset="2"/>
                <a:buChar char="v"/>
              </a:pPr>
              <a:endParaRPr lang="en-US" sz="2400">
                <a:solidFill>
                  <a:schemeClr val="bg1"/>
                </a:solidFill>
                <a:latin typeface="Arial" charset="0"/>
              </a:endParaRPr>
            </a:p>
          </p:txBody>
        </p:sp>
        <p:sp>
          <p:nvSpPr>
            <p:cNvPr id="13" name="Rettangolo 12"/>
            <p:cNvSpPr/>
            <p:nvPr/>
          </p:nvSpPr>
          <p:spPr>
            <a:xfrm>
              <a:off x="1064777" y="1500296"/>
              <a:ext cx="5095290" cy="935641"/>
            </a:xfrm>
            <a:prstGeom prst="rect">
              <a:avLst/>
            </a:prstGeom>
          </p:spPr>
          <p:txBody>
            <a:bodyPr wrap="square">
              <a:spAutoFit/>
            </a:bodyPr>
            <a:lstStyle>
              <a:defPPr>
                <a:defRPr lang="it-IT"/>
              </a:defPPr>
              <a:lvl1pPr algn="l" rtl="0" fontAlgn="base">
                <a:spcBef>
                  <a:spcPct val="0"/>
                </a:spcBef>
                <a:spcAft>
                  <a:spcPct val="0"/>
                </a:spcAft>
                <a:defRPr sz="3200" u="sng" kern="1200">
                  <a:solidFill>
                    <a:schemeClr val="tx1"/>
                  </a:solidFill>
                  <a:latin typeface="Arial" pitchFamily="34" charset="0"/>
                  <a:ea typeface="+mn-ea"/>
                  <a:cs typeface="+mn-cs"/>
                </a:defRPr>
              </a:lvl1pPr>
              <a:lvl2pPr marL="457200" algn="l" rtl="0" fontAlgn="base">
                <a:spcBef>
                  <a:spcPct val="0"/>
                </a:spcBef>
                <a:spcAft>
                  <a:spcPct val="0"/>
                </a:spcAft>
                <a:defRPr sz="3200" u="sng" kern="1200">
                  <a:solidFill>
                    <a:schemeClr val="tx1"/>
                  </a:solidFill>
                  <a:latin typeface="Arial" pitchFamily="34" charset="0"/>
                  <a:ea typeface="+mn-ea"/>
                  <a:cs typeface="+mn-cs"/>
                </a:defRPr>
              </a:lvl2pPr>
              <a:lvl3pPr marL="914400" algn="l" rtl="0" fontAlgn="base">
                <a:spcBef>
                  <a:spcPct val="0"/>
                </a:spcBef>
                <a:spcAft>
                  <a:spcPct val="0"/>
                </a:spcAft>
                <a:defRPr sz="3200" u="sng" kern="1200">
                  <a:solidFill>
                    <a:schemeClr val="tx1"/>
                  </a:solidFill>
                  <a:latin typeface="Arial" pitchFamily="34" charset="0"/>
                  <a:ea typeface="+mn-ea"/>
                  <a:cs typeface="+mn-cs"/>
                </a:defRPr>
              </a:lvl3pPr>
              <a:lvl4pPr marL="1371600" algn="l" rtl="0" fontAlgn="base">
                <a:spcBef>
                  <a:spcPct val="0"/>
                </a:spcBef>
                <a:spcAft>
                  <a:spcPct val="0"/>
                </a:spcAft>
                <a:defRPr sz="3200" u="sng" kern="1200">
                  <a:solidFill>
                    <a:schemeClr val="tx1"/>
                  </a:solidFill>
                  <a:latin typeface="Arial" pitchFamily="34" charset="0"/>
                  <a:ea typeface="+mn-ea"/>
                  <a:cs typeface="+mn-cs"/>
                </a:defRPr>
              </a:lvl4pPr>
              <a:lvl5pPr marL="1828800" algn="l" rtl="0" fontAlgn="base">
                <a:spcBef>
                  <a:spcPct val="0"/>
                </a:spcBef>
                <a:spcAft>
                  <a:spcPct val="0"/>
                </a:spcAft>
                <a:defRPr sz="3200" u="sng" kern="1200">
                  <a:solidFill>
                    <a:schemeClr val="tx1"/>
                  </a:solidFill>
                  <a:latin typeface="Arial" pitchFamily="34" charset="0"/>
                  <a:ea typeface="+mn-ea"/>
                  <a:cs typeface="+mn-cs"/>
                </a:defRPr>
              </a:lvl5pPr>
              <a:lvl6pPr marL="2286000" algn="l" defTabSz="914400" rtl="0" eaLnBrk="1" latinLnBrk="0" hangingPunct="1">
                <a:defRPr sz="3200" u="sng" kern="1200">
                  <a:solidFill>
                    <a:schemeClr val="tx1"/>
                  </a:solidFill>
                  <a:latin typeface="Arial" pitchFamily="34" charset="0"/>
                  <a:ea typeface="+mn-ea"/>
                  <a:cs typeface="+mn-cs"/>
                </a:defRPr>
              </a:lvl6pPr>
              <a:lvl7pPr marL="2743200" algn="l" defTabSz="914400" rtl="0" eaLnBrk="1" latinLnBrk="0" hangingPunct="1">
                <a:defRPr sz="3200" u="sng" kern="1200">
                  <a:solidFill>
                    <a:schemeClr val="tx1"/>
                  </a:solidFill>
                  <a:latin typeface="Arial" pitchFamily="34" charset="0"/>
                  <a:ea typeface="+mn-ea"/>
                  <a:cs typeface="+mn-cs"/>
                </a:defRPr>
              </a:lvl7pPr>
              <a:lvl8pPr marL="3200400" algn="l" defTabSz="914400" rtl="0" eaLnBrk="1" latinLnBrk="0" hangingPunct="1">
                <a:defRPr sz="3200" u="sng" kern="1200">
                  <a:solidFill>
                    <a:schemeClr val="tx1"/>
                  </a:solidFill>
                  <a:latin typeface="Arial" pitchFamily="34" charset="0"/>
                  <a:ea typeface="+mn-ea"/>
                  <a:cs typeface="+mn-cs"/>
                </a:defRPr>
              </a:lvl8pPr>
              <a:lvl9pPr marL="3657600" algn="l" defTabSz="914400" rtl="0" eaLnBrk="1" latinLnBrk="0" hangingPunct="1">
                <a:defRPr sz="3200" u="sng" kern="1200">
                  <a:solidFill>
                    <a:schemeClr val="tx1"/>
                  </a:solidFill>
                  <a:latin typeface="Arial" pitchFamily="34" charset="0"/>
                  <a:ea typeface="+mn-ea"/>
                  <a:cs typeface="+mn-cs"/>
                </a:defRPr>
              </a:lvl9pPr>
            </a:lstStyle>
            <a:p>
              <a:pPr algn="ctr" eaLnBrk="1" hangingPunct="1"/>
              <a:r>
                <a:rPr lang="en-GB" sz="1700" b="1" u="none" kern="100" spc="-10" dirty="0">
                  <a:solidFill>
                    <a:schemeClr val="tx2"/>
                  </a:solidFill>
                  <a:latin typeface="Calibri" panose="020F0502020204030204" pitchFamily="34" charset="0"/>
                </a:rPr>
                <a:t>The CEI Plan of Action 2014-2016 prioritized </a:t>
              </a:r>
            </a:p>
            <a:p>
              <a:pPr algn="ctr" eaLnBrk="1" hangingPunct="1"/>
              <a:r>
                <a:rPr lang="en-GB" sz="1700" b="1" u="none" kern="100" spc="-10" dirty="0">
                  <a:solidFill>
                    <a:schemeClr val="tx2"/>
                  </a:solidFill>
                  <a:latin typeface="Calibri" panose="020F0502020204030204" pitchFamily="34" charset="0"/>
                </a:rPr>
                <a:t>Energy Efficiency and Renewable Energy, </a:t>
              </a:r>
            </a:p>
            <a:p>
              <a:pPr algn="ctr" eaLnBrk="1" hangingPunct="1"/>
              <a:r>
                <a:rPr lang="en-GB" sz="1700" b="1" u="none" kern="100" spc="-10" dirty="0">
                  <a:solidFill>
                    <a:schemeClr val="tx2"/>
                  </a:solidFill>
                  <a:latin typeface="Calibri" panose="020F0502020204030204" pitchFamily="34" charset="0"/>
                </a:rPr>
                <a:t>with a focus on </a:t>
              </a:r>
              <a:r>
                <a:rPr lang="en-GB" sz="1700" b="1" u="none" kern="100" spc="-10" dirty="0">
                  <a:solidFill>
                    <a:srgbClr val="FE7F2B"/>
                  </a:solidFill>
                  <a:latin typeface="Calibri" panose="020F0502020204030204" pitchFamily="34" charset="0"/>
                </a:rPr>
                <a:t>Advanced Biofuels</a:t>
              </a:r>
            </a:p>
          </p:txBody>
        </p:sp>
      </p:grpSp>
      <p:sp>
        <p:nvSpPr>
          <p:cNvPr id="14" name="Freccia in giù 13"/>
          <p:cNvSpPr/>
          <p:nvPr/>
        </p:nvSpPr>
        <p:spPr bwMode="auto">
          <a:xfrm>
            <a:off x="180000" y="5157200"/>
            <a:ext cx="8784000" cy="1104883"/>
          </a:xfrm>
          <a:prstGeom prst="downArrow">
            <a:avLst>
              <a:gd name="adj1" fmla="val 100000"/>
              <a:gd name="adj2" fmla="val 0"/>
            </a:avLst>
          </a:prstGeom>
          <a:noFill/>
          <a:ln w="9525" cap="flat" cmpd="sng" algn="ctr">
            <a:noFill/>
            <a:prstDash val="solid"/>
            <a:round/>
            <a:headEnd type="none" w="med" len="med"/>
            <a:tailEnd type="none" w="med" len="med"/>
          </a:ln>
          <a:effectLst/>
        </p:spPr>
        <p:txBody>
          <a:bodyPr vert="horz" wrap="square" lIns="287944" tIns="215958" rIns="287944" bIns="45710" numCol="1" rtlCol="0" anchor="t" anchorCtr="0" compatLnSpc="1">
            <a:prstTxWarp prst="textNoShape">
              <a:avLst/>
            </a:prstTxWarp>
            <a:noAutofit/>
          </a:bodyPr>
          <a:lstStyle/>
          <a:p>
            <a:pPr algn="just">
              <a:tabLst>
                <a:tab pos="271410" algn="l"/>
                <a:tab pos="8516868" algn="l"/>
              </a:tabLst>
            </a:pPr>
            <a:r>
              <a:rPr lang="en-GB" sz="1300" i="1" kern="100" spc="50" dirty="0">
                <a:solidFill>
                  <a:srgbClr val="FE7F2B"/>
                </a:solidFill>
                <a:latin typeface="Calibri" panose="020F0502020204030204" pitchFamily="34" charset="0"/>
              </a:rPr>
              <a:t>“To date the concept of the Bioeconomy (…) has largely been associated with visions of “green growth” and the advancement of biotechnology and has been framed from within an </a:t>
            </a:r>
            <a:r>
              <a:rPr lang="en-GB" sz="1300" i="1" u="sng" kern="100" spc="50" dirty="0">
                <a:solidFill>
                  <a:srgbClr val="FE7F2B"/>
                </a:solidFill>
                <a:latin typeface="Calibri" panose="020F0502020204030204" pitchFamily="34" charset="0"/>
              </a:rPr>
              <a:t>industrial perspective</a:t>
            </a:r>
            <a:r>
              <a:rPr lang="en-GB" sz="1300" i="1" kern="100" spc="50" dirty="0">
                <a:solidFill>
                  <a:srgbClr val="FE7F2B"/>
                </a:solidFill>
                <a:latin typeface="Calibri" panose="020F0502020204030204" pitchFamily="34" charset="0"/>
              </a:rPr>
              <a:t>. However, there is no consensus as to what a Bioeconomy should effectively look like, and </a:t>
            </a:r>
            <a:r>
              <a:rPr lang="en-GB" sz="1300" i="1" u="sng" kern="100" spc="50" dirty="0">
                <a:solidFill>
                  <a:srgbClr val="FE7F2B"/>
                </a:solidFill>
                <a:latin typeface="Calibri" panose="020F0502020204030204" pitchFamily="34" charset="0"/>
              </a:rPr>
              <a:t>what type of society it would sustain</a:t>
            </a:r>
            <a:r>
              <a:rPr lang="en-GB" sz="1300" i="1" kern="100" spc="50" dirty="0">
                <a:solidFill>
                  <a:srgbClr val="FE7F2B"/>
                </a:solidFill>
                <a:latin typeface="Calibri" panose="020F0502020204030204" pitchFamily="34" charset="0"/>
              </a:rPr>
              <a:t>.” </a:t>
            </a:r>
          </a:p>
          <a:p>
            <a:pPr algn="just">
              <a:tabLst>
                <a:tab pos="271410" algn="l"/>
                <a:tab pos="8516868" algn="l"/>
              </a:tabLst>
            </a:pPr>
            <a:endParaRPr lang="en-GB" sz="600" i="1" kern="100" spc="50" dirty="0">
              <a:solidFill>
                <a:srgbClr val="FE7F2B"/>
              </a:solidFill>
              <a:latin typeface="Calibri" panose="020F0502020204030204" pitchFamily="34" charset="0"/>
            </a:endParaRPr>
          </a:p>
          <a:p>
            <a:pPr algn="just">
              <a:tabLst>
                <a:tab pos="271410" algn="l"/>
                <a:tab pos="8516868" algn="l"/>
              </a:tabLst>
            </a:pPr>
            <a:endParaRPr lang="en-GB" sz="600" i="1" kern="100" spc="50" dirty="0">
              <a:solidFill>
                <a:srgbClr val="FE7F2B"/>
              </a:solidFill>
              <a:latin typeface="Calibri" panose="020F0502020204030204" pitchFamily="34" charset="0"/>
            </a:endParaRPr>
          </a:p>
          <a:p>
            <a:pPr algn="r">
              <a:tabLst>
                <a:tab pos="271410" algn="l"/>
                <a:tab pos="8516868" algn="l"/>
              </a:tabLst>
            </a:pPr>
            <a:r>
              <a:rPr lang="en-GB" sz="900" kern="100" spc="50" dirty="0">
                <a:solidFill>
                  <a:srgbClr val="FE7F2B"/>
                </a:solidFill>
                <a:latin typeface="Calibri" panose="020F0502020204030204" pitchFamily="34" charset="0"/>
              </a:rPr>
              <a:t>[A Transition to Which Bioeconomy? An Exploration of Diverging Techno-Political Choices - D. </a:t>
            </a:r>
            <a:r>
              <a:rPr lang="en-GB" sz="900" kern="100" spc="50" dirty="0" err="1">
                <a:solidFill>
                  <a:srgbClr val="FE7F2B"/>
                </a:solidFill>
                <a:latin typeface="Calibri" panose="020F0502020204030204" pitchFamily="34" charset="0"/>
              </a:rPr>
              <a:t>Hausknost</a:t>
            </a:r>
            <a:r>
              <a:rPr lang="en-GB" sz="900" kern="100" spc="50" dirty="0">
                <a:solidFill>
                  <a:srgbClr val="FE7F2B"/>
                </a:solidFill>
                <a:latin typeface="Calibri" panose="020F0502020204030204" pitchFamily="34" charset="0"/>
              </a:rPr>
              <a:t> et al. – Sustainability, IV-2017]</a:t>
            </a:r>
            <a:endParaRPr lang="en-GB" sz="900" b="1" kern="100" spc="50" dirty="0">
              <a:solidFill>
                <a:srgbClr val="FE7F2B"/>
              </a:solidFill>
              <a:latin typeface="Calibri" panose="020F0502020204030204" pitchFamily="34" charset="0"/>
            </a:endParaRPr>
          </a:p>
        </p:txBody>
      </p:sp>
    </p:spTree>
    <p:extLst>
      <p:ext uri="{BB962C8B-B14F-4D97-AF65-F5344CB8AC3E}">
        <p14:creationId xmlns:p14="http://schemas.microsoft.com/office/powerpoint/2010/main" val="3548262194"/>
      </p:ext>
    </p:extLst>
  </p:cSld>
  <p:clrMapOvr>
    <a:masterClrMapping/>
  </p:clrMapOvr>
  <p:transition spd="med">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750"/>
                                        <p:tgtEl>
                                          <p:spTgt spid="3"/>
                                        </p:tgtEl>
                                      </p:cBhvr>
                                    </p:animEffect>
                                  </p:childTnLst>
                                </p:cTn>
                              </p:par>
                              <p:par>
                                <p:cTn id="8" presetID="2" presetClass="entr" presetSubtype="8"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1750" fill="hold"/>
                                        <p:tgtEl>
                                          <p:spTgt spid="11"/>
                                        </p:tgtEl>
                                        <p:attrNameLst>
                                          <p:attrName>ppt_x</p:attrName>
                                        </p:attrNameLst>
                                      </p:cBhvr>
                                      <p:tavLst>
                                        <p:tav tm="0">
                                          <p:val>
                                            <p:strVal val="0-#ppt_w/2"/>
                                          </p:val>
                                        </p:tav>
                                        <p:tav tm="100000">
                                          <p:val>
                                            <p:strVal val="#ppt_x"/>
                                          </p:val>
                                        </p:tav>
                                      </p:tavLst>
                                    </p:anim>
                                    <p:anim calcmode="lin" valueType="num">
                                      <p:cBhvr additive="base">
                                        <p:cTn id="11" dur="1750" fill="hold"/>
                                        <p:tgtEl>
                                          <p:spTgt spid="11"/>
                                        </p:tgtEl>
                                        <p:attrNameLst>
                                          <p:attrName>ppt_y</p:attrName>
                                        </p:attrNameLst>
                                      </p:cBhvr>
                                      <p:tavLst>
                                        <p:tav tm="0">
                                          <p:val>
                                            <p:strVal val="#ppt_y"/>
                                          </p:val>
                                        </p:tav>
                                        <p:tav tm="100000">
                                          <p:val>
                                            <p:strVal val="#ppt_y"/>
                                          </p:val>
                                        </p:tav>
                                      </p:tavLst>
                                    </p:anim>
                                  </p:childTnLst>
                                </p:cTn>
                              </p:par>
                            </p:childTnLst>
                          </p:cTn>
                        </p:par>
                        <p:par>
                          <p:cTn id="12" fill="hold">
                            <p:stCondLst>
                              <p:cond delay="1750"/>
                            </p:stCondLst>
                            <p:childTnLst>
                              <p:par>
                                <p:cTn id="13" presetID="10" presetClass="entr" presetSubtype="0" fill="hold" grpId="0" nodeType="afterEffect">
                                  <p:stCondLst>
                                    <p:cond delay="125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250"/>
                                        <p:tgtEl>
                                          <p:spTgt spid="5"/>
                                        </p:tgtEl>
                                      </p:cBhvr>
                                    </p:animEffect>
                                  </p:childTnLst>
                                </p:cTn>
                              </p:par>
                            </p:childTnLst>
                          </p:cTn>
                        </p:par>
                        <p:par>
                          <p:cTn id="16" fill="hold">
                            <p:stCondLst>
                              <p:cond delay="4250"/>
                            </p:stCondLst>
                            <p:childTnLst>
                              <p:par>
                                <p:cTn id="17" presetID="42" presetClass="entr" presetSubtype="0" fill="hold" grpId="0" nodeType="afterEffect">
                                  <p:stCondLst>
                                    <p:cond delay="200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250"/>
                                        <p:tgtEl>
                                          <p:spTgt spid="14"/>
                                        </p:tgtEl>
                                      </p:cBhvr>
                                    </p:animEffect>
                                    <p:anim calcmode="lin" valueType="num">
                                      <p:cBhvr>
                                        <p:cTn id="20" dur="1250" fill="hold"/>
                                        <p:tgtEl>
                                          <p:spTgt spid="14"/>
                                        </p:tgtEl>
                                        <p:attrNameLst>
                                          <p:attrName>ppt_x</p:attrName>
                                        </p:attrNameLst>
                                      </p:cBhvr>
                                      <p:tavLst>
                                        <p:tav tm="0">
                                          <p:val>
                                            <p:strVal val="#ppt_x"/>
                                          </p:val>
                                        </p:tav>
                                        <p:tav tm="100000">
                                          <p:val>
                                            <p:strVal val="#ppt_x"/>
                                          </p:val>
                                        </p:tav>
                                      </p:tavLst>
                                    </p:anim>
                                    <p:anim calcmode="lin" valueType="num">
                                      <p:cBhvr>
                                        <p:cTn id="21" dur="125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Rettangolo 159"/>
          <p:cNvSpPr/>
          <p:nvPr/>
        </p:nvSpPr>
        <p:spPr bwMode="auto">
          <a:xfrm>
            <a:off x="180000" y="900002"/>
            <a:ext cx="8784000" cy="472654"/>
          </a:xfrm>
          <a:prstGeom prst="rect">
            <a:avLst/>
          </a:prstGeom>
          <a:solidFill>
            <a:srgbClr val="DEF1F7"/>
          </a:solidFill>
          <a:ln w="9525" cap="flat" cmpd="sng" algn="ctr">
            <a:noFill/>
            <a:prstDash val="solid"/>
            <a:round/>
            <a:headEnd type="none" w="med" len="med"/>
            <a:tailEnd type="none" w="med" len="med"/>
          </a:ln>
          <a:effectLst/>
        </p:spPr>
        <p:txBody>
          <a:bodyPr vert="horz" wrap="square" lIns="91422" tIns="45710" rIns="91422" bIns="45710" numCol="1" rtlCol="0" anchor="t" anchorCtr="0" compatLnSpc="1">
            <a:prstTxWarp prst="textNoShape">
              <a:avLst/>
            </a:prstTxWarp>
            <a:spAutoFit/>
          </a:bodyPr>
          <a:lstStyle/>
          <a:p>
            <a:pPr marL="626941" indent="-626941" algn="ctr" fontAlgn="base">
              <a:spcBef>
                <a:spcPct val="0"/>
              </a:spcBef>
              <a:spcAft>
                <a:spcPct val="0"/>
              </a:spcAft>
              <a:buFont typeface="Wingdings" pitchFamily="2" charset="2"/>
              <a:buChar char="v"/>
            </a:pPr>
            <a:endParaRPr lang="en-US" sz="2400" dirty="0">
              <a:solidFill>
                <a:schemeClr val="bg1"/>
              </a:solidFill>
              <a:latin typeface="Arial" charset="0"/>
            </a:endParaRPr>
          </a:p>
        </p:txBody>
      </p:sp>
      <p:sp>
        <p:nvSpPr>
          <p:cNvPr id="51" name="Rettangolo 50"/>
          <p:cNvSpPr/>
          <p:nvPr/>
        </p:nvSpPr>
        <p:spPr>
          <a:xfrm>
            <a:off x="347523" y="1271366"/>
            <a:ext cx="4650966" cy="319025"/>
          </a:xfrm>
          <a:prstGeom prst="rect">
            <a:avLst/>
          </a:prstGeom>
        </p:spPr>
        <p:txBody>
          <a:bodyPr wrap="square" lIns="91422" tIns="45710" rIns="91422" bIns="45710">
            <a:spAutoFit/>
          </a:bodyPr>
          <a:lstStyle/>
          <a:p>
            <a:pPr algn="ctr" eaLnBrk="1" hangingPunct="1"/>
            <a:endParaRPr lang="en-GB" sz="1400" b="1" kern="100" spc="50" dirty="0">
              <a:solidFill>
                <a:srgbClr val="FF0000"/>
              </a:solidFill>
              <a:latin typeface="Calibri" panose="020F0502020204030204" pitchFamily="34" charset="0"/>
            </a:endParaRPr>
          </a:p>
        </p:txBody>
      </p:sp>
      <p:sp>
        <p:nvSpPr>
          <p:cNvPr id="12" name="Rettangolo 11"/>
          <p:cNvSpPr/>
          <p:nvPr/>
        </p:nvSpPr>
        <p:spPr>
          <a:xfrm>
            <a:off x="373994" y="1154548"/>
            <a:ext cx="5112000" cy="2446803"/>
          </a:xfrm>
          <a:prstGeom prst="rect">
            <a:avLst/>
          </a:prstGeom>
        </p:spPr>
        <p:txBody>
          <a:bodyPr wrap="square" lIns="91422" tIns="45710" rIns="91422" bIns="45710">
            <a:spAutoFit/>
          </a:bodyPr>
          <a:lstStyle/>
          <a:p>
            <a:pPr algn="just" eaLnBrk="1" hangingPunct="1">
              <a:lnSpc>
                <a:spcPct val="150000"/>
              </a:lnSpc>
            </a:pPr>
            <a:r>
              <a:rPr lang="en-GB" sz="1700" kern="100" spc="-10" dirty="0">
                <a:solidFill>
                  <a:srgbClr val="0969A6"/>
                </a:solidFill>
                <a:latin typeface="Calibri" panose="020F0502020204030204" pitchFamily="34" charset="0"/>
              </a:rPr>
              <a:t>CEI interest in </a:t>
            </a:r>
            <a:r>
              <a:rPr lang="en-GB" sz="1700" b="1" kern="100" cap="small" spc="-10" dirty="0">
                <a:solidFill>
                  <a:srgbClr val="FE7F2B"/>
                </a:solidFill>
                <a:latin typeface="Calibri" panose="020F0502020204030204" pitchFamily="34" charset="0"/>
              </a:rPr>
              <a:t>Bioeconomy</a:t>
            </a:r>
            <a:r>
              <a:rPr lang="en-GB" sz="1700" kern="100" spc="-10" dirty="0">
                <a:solidFill>
                  <a:srgbClr val="FE7F2B"/>
                </a:solidFill>
                <a:latin typeface="Calibri" panose="020F0502020204030204" pitchFamily="34" charset="0"/>
              </a:rPr>
              <a:t> </a:t>
            </a:r>
            <a:r>
              <a:rPr lang="en-GB" sz="1700" kern="100" spc="-10" dirty="0">
                <a:solidFill>
                  <a:srgbClr val="0969A6"/>
                </a:solidFill>
                <a:latin typeface="Calibri" panose="020F0502020204030204" pitchFamily="34" charset="0"/>
              </a:rPr>
              <a:t>is primarily determined by its </a:t>
            </a:r>
            <a:r>
              <a:rPr lang="en-GB" sz="1700" b="1" kern="100" cap="small" spc="-10" dirty="0">
                <a:solidFill>
                  <a:srgbClr val="FE7F2B"/>
                </a:solidFill>
                <a:latin typeface="Calibri" panose="020F0502020204030204" pitchFamily="34" charset="0"/>
              </a:rPr>
              <a:t>socio-economic potential</a:t>
            </a:r>
            <a:r>
              <a:rPr lang="en-GB" sz="1700" kern="100" spc="-10" dirty="0">
                <a:solidFill>
                  <a:srgbClr val="0969A6"/>
                </a:solidFill>
                <a:latin typeface="Calibri" panose="020F0502020204030204" pitchFamily="34" charset="0"/>
              </a:rPr>
              <a:t>, which is particularly relevant and meaningful for CEI Member Countries where related activities could </a:t>
            </a:r>
            <a:r>
              <a:rPr lang="en-GB" sz="1700" b="1" kern="100" spc="-10" dirty="0">
                <a:solidFill>
                  <a:srgbClr val="FE7F2B"/>
                </a:solidFill>
                <a:latin typeface="Calibri" panose="020F0502020204030204" pitchFamily="34" charset="0"/>
              </a:rPr>
              <a:t>foster rural development</a:t>
            </a:r>
            <a:r>
              <a:rPr lang="en-GB" sz="1700" kern="100" spc="-10" dirty="0">
                <a:solidFill>
                  <a:srgbClr val="0969A6"/>
                </a:solidFill>
                <a:latin typeface="Calibri" panose="020F0502020204030204" pitchFamily="34" charset="0"/>
              </a:rPr>
              <a:t>, strengthen the primary sector, valorise human resources and the ability of innovation, trigger industrial rejuvenation, etc.</a:t>
            </a:r>
          </a:p>
        </p:txBody>
      </p:sp>
      <p:grpSp>
        <p:nvGrpSpPr>
          <p:cNvPr id="8" name="Gruppo 7"/>
          <p:cNvGrpSpPr/>
          <p:nvPr/>
        </p:nvGrpSpPr>
        <p:grpSpPr>
          <a:xfrm>
            <a:off x="4741200" y="1080000"/>
            <a:ext cx="4200754" cy="5040000"/>
            <a:chOff x="4741200" y="1080000"/>
            <a:chExt cx="4200754" cy="5040000"/>
          </a:xfrm>
        </p:grpSpPr>
        <p:grpSp>
          <p:nvGrpSpPr>
            <p:cNvPr id="56" name="Gruppo 55"/>
            <p:cNvGrpSpPr>
              <a:grpSpLocks noChangeAspect="1"/>
            </p:cNvGrpSpPr>
            <p:nvPr/>
          </p:nvGrpSpPr>
          <p:grpSpPr>
            <a:xfrm>
              <a:off x="4741200" y="1080000"/>
              <a:ext cx="4200754" cy="5040000"/>
              <a:chOff x="5405186" y="1618213"/>
              <a:chExt cx="3549861" cy="3769551"/>
            </a:xfrm>
          </p:grpSpPr>
          <p:sp>
            <p:nvSpPr>
              <p:cNvPr id="61" name="Freeform 20"/>
              <p:cNvSpPr>
                <a:spLocks/>
              </p:cNvSpPr>
              <p:nvPr/>
            </p:nvSpPr>
            <p:spPr bwMode="auto">
              <a:xfrm>
                <a:off x="6286970" y="5072625"/>
                <a:ext cx="496950" cy="315139"/>
              </a:xfrm>
              <a:custGeom>
                <a:avLst/>
                <a:gdLst>
                  <a:gd name="T0" fmla="*/ 0 w 328"/>
                  <a:gd name="T1" fmla="*/ 80 h 208"/>
                  <a:gd name="T2" fmla="*/ 0 w 328"/>
                  <a:gd name="T3" fmla="*/ 56 h 208"/>
                  <a:gd name="T4" fmla="*/ 25 w 328"/>
                  <a:gd name="T5" fmla="*/ 32 h 208"/>
                  <a:gd name="T6" fmla="*/ 50 w 328"/>
                  <a:gd name="T7" fmla="*/ 48 h 208"/>
                  <a:gd name="T8" fmla="*/ 67 w 328"/>
                  <a:gd name="T9" fmla="*/ 32 h 208"/>
                  <a:gd name="T10" fmla="*/ 92 w 328"/>
                  <a:gd name="T11" fmla="*/ 24 h 208"/>
                  <a:gd name="T12" fmla="*/ 101 w 328"/>
                  <a:gd name="T13" fmla="*/ 32 h 208"/>
                  <a:gd name="T14" fmla="*/ 117 w 328"/>
                  <a:gd name="T15" fmla="*/ 40 h 208"/>
                  <a:gd name="T16" fmla="*/ 134 w 328"/>
                  <a:gd name="T17" fmla="*/ 48 h 208"/>
                  <a:gd name="T18" fmla="*/ 160 w 328"/>
                  <a:gd name="T19" fmla="*/ 40 h 208"/>
                  <a:gd name="T20" fmla="*/ 210 w 328"/>
                  <a:gd name="T21" fmla="*/ 40 h 208"/>
                  <a:gd name="T22" fmla="*/ 235 w 328"/>
                  <a:gd name="T23" fmla="*/ 32 h 208"/>
                  <a:gd name="T24" fmla="*/ 252 w 328"/>
                  <a:gd name="T25" fmla="*/ 16 h 208"/>
                  <a:gd name="T26" fmla="*/ 261 w 328"/>
                  <a:gd name="T27" fmla="*/ 16 h 208"/>
                  <a:gd name="T28" fmla="*/ 286 w 328"/>
                  <a:gd name="T29" fmla="*/ 24 h 208"/>
                  <a:gd name="T30" fmla="*/ 294 w 328"/>
                  <a:gd name="T31" fmla="*/ 8 h 208"/>
                  <a:gd name="T32" fmla="*/ 320 w 328"/>
                  <a:gd name="T33" fmla="*/ 0 h 208"/>
                  <a:gd name="T34" fmla="*/ 328 w 328"/>
                  <a:gd name="T35" fmla="*/ 16 h 208"/>
                  <a:gd name="T36" fmla="*/ 311 w 328"/>
                  <a:gd name="T37" fmla="*/ 56 h 208"/>
                  <a:gd name="T38" fmla="*/ 303 w 328"/>
                  <a:gd name="T39" fmla="*/ 80 h 208"/>
                  <a:gd name="T40" fmla="*/ 286 w 328"/>
                  <a:gd name="T41" fmla="*/ 104 h 208"/>
                  <a:gd name="T42" fmla="*/ 286 w 328"/>
                  <a:gd name="T43" fmla="*/ 112 h 208"/>
                  <a:gd name="T44" fmla="*/ 303 w 328"/>
                  <a:gd name="T45" fmla="*/ 128 h 208"/>
                  <a:gd name="T46" fmla="*/ 320 w 328"/>
                  <a:gd name="T47" fmla="*/ 160 h 208"/>
                  <a:gd name="T48" fmla="*/ 303 w 328"/>
                  <a:gd name="T49" fmla="*/ 176 h 208"/>
                  <a:gd name="T50" fmla="*/ 303 w 328"/>
                  <a:gd name="T51" fmla="*/ 208 h 208"/>
                  <a:gd name="T52" fmla="*/ 269 w 328"/>
                  <a:gd name="T53" fmla="*/ 200 h 208"/>
                  <a:gd name="T54" fmla="*/ 227 w 328"/>
                  <a:gd name="T55" fmla="*/ 192 h 208"/>
                  <a:gd name="T56" fmla="*/ 202 w 328"/>
                  <a:gd name="T57" fmla="*/ 152 h 208"/>
                  <a:gd name="T58" fmla="*/ 168 w 328"/>
                  <a:gd name="T59" fmla="*/ 160 h 208"/>
                  <a:gd name="T60" fmla="*/ 143 w 328"/>
                  <a:gd name="T61" fmla="*/ 144 h 208"/>
                  <a:gd name="T62" fmla="*/ 126 w 328"/>
                  <a:gd name="T63" fmla="*/ 128 h 208"/>
                  <a:gd name="T64" fmla="*/ 109 w 328"/>
                  <a:gd name="T65" fmla="*/ 128 h 208"/>
                  <a:gd name="T66" fmla="*/ 84 w 328"/>
                  <a:gd name="T67" fmla="*/ 112 h 208"/>
                  <a:gd name="T68" fmla="*/ 67 w 328"/>
                  <a:gd name="T69" fmla="*/ 112 h 208"/>
                  <a:gd name="T70" fmla="*/ 50 w 328"/>
                  <a:gd name="T71" fmla="*/ 96 h 208"/>
                  <a:gd name="T72" fmla="*/ 25 w 328"/>
                  <a:gd name="T73" fmla="*/ 104 h 208"/>
                  <a:gd name="T74" fmla="*/ 0 w 328"/>
                  <a:gd name="T75" fmla="*/ 80 h 20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28" h="208">
                    <a:moveTo>
                      <a:pt x="0" y="80"/>
                    </a:moveTo>
                    <a:lnTo>
                      <a:pt x="0" y="56"/>
                    </a:lnTo>
                    <a:lnTo>
                      <a:pt x="25" y="32"/>
                    </a:lnTo>
                    <a:lnTo>
                      <a:pt x="50" y="48"/>
                    </a:lnTo>
                    <a:lnTo>
                      <a:pt x="67" y="32"/>
                    </a:lnTo>
                    <a:lnTo>
                      <a:pt x="92" y="24"/>
                    </a:lnTo>
                    <a:lnTo>
                      <a:pt x="101" y="32"/>
                    </a:lnTo>
                    <a:lnTo>
                      <a:pt x="117" y="40"/>
                    </a:lnTo>
                    <a:lnTo>
                      <a:pt x="134" y="48"/>
                    </a:lnTo>
                    <a:lnTo>
                      <a:pt x="160" y="40"/>
                    </a:lnTo>
                    <a:lnTo>
                      <a:pt x="210" y="40"/>
                    </a:lnTo>
                    <a:lnTo>
                      <a:pt x="235" y="32"/>
                    </a:lnTo>
                    <a:lnTo>
                      <a:pt x="252" y="16"/>
                    </a:lnTo>
                    <a:lnTo>
                      <a:pt x="261" y="16"/>
                    </a:lnTo>
                    <a:lnTo>
                      <a:pt x="286" y="24"/>
                    </a:lnTo>
                    <a:lnTo>
                      <a:pt x="294" y="8"/>
                    </a:lnTo>
                    <a:lnTo>
                      <a:pt x="320" y="0"/>
                    </a:lnTo>
                    <a:lnTo>
                      <a:pt x="328" y="16"/>
                    </a:lnTo>
                    <a:lnTo>
                      <a:pt x="311" y="56"/>
                    </a:lnTo>
                    <a:lnTo>
                      <a:pt x="303" y="80"/>
                    </a:lnTo>
                    <a:lnTo>
                      <a:pt x="286" y="104"/>
                    </a:lnTo>
                    <a:lnTo>
                      <a:pt x="286" y="112"/>
                    </a:lnTo>
                    <a:lnTo>
                      <a:pt x="303" y="128"/>
                    </a:lnTo>
                    <a:lnTo>
                      <a:pt x="320" y="160"/>
                    </a:lnTo>
                    <a:lnTo>
                      <a:pt x="303" y="176"/>
                    </a:lnTo>
                    <a:lnTo>
                      <a:pt x="303" y="208"/>
                    </a:lnTo>
                    <a:lnTo>
                      <a:pt x="269" y="200"/>
                    </a:lnTo>
                    <a:lnTo>
                      <a:pt x="227" y="192"/>
                    </a:lnTo>
                    <a:lnTo>
                      <a:pt x="202" y="152"/>
                    </a:lnTo>
                    <a:lnTo>
                      <a:pt x="168" y="160"/>
                    </a:lnTo>
                    <a:lnTo>
                      <a:pt x="143" y="144"/>
                    </a:lnTo>
                    <a:lnTo>
                      <a:pt x="126" y="128"/>
                    </a:lnTo>
                    <a:lnTo>
                      <a:pt x="109" y="128"/>
                    </a:lnTo>
                    <a:lnTo>
                      <a:pt x="84" y="112"/>
                    </a:lnTo>
                    <a:lnTo>
                      <a:pt x="67" y="112"/>
                    </a:lnTo>
                    <a:lnTo>
                      <a:pt x="50" y="96"/>
                    </a:lnTo>
                    <a:lnTo>
                      <a:pt x="25" y="104"/>
                    </a:lnTo>
                    <a:lnTo>
                      <a:pt x="0" y="80"/>
                    </a:lnTo>
                    <a:close/>
                  </a:path>
                </a:pathLst>
              </a:custGeom>
              <a:solidFill>
                <a:srgbClr val="0969A6"/>
              </a:solidFill>
              <a:ln w="28575">
                <a:noFill/>
                <a:round/>
                <a:headEnd/>
                <a:tailEnd/>
              </a:ln>
              <a:extLst/>
            </p:spPr>
            <p:txBody>
              <a:bodyPr/>
              <a:lstStyle/>
              <a:p>
                <a:pPr>
                  <a:defRPr/>
                </a:pPr>
                <a:endParaRPr lang="en-GB" sz="2400" b="1" kern="0">
                  <a:solidFill>
                    <a:srgbClr val="000000"/>
                  </a:solidFill>
                </a:endParaRPr>
              </a:p>
            </p:txBody>
          </p:sp>
          <p:sp>
            <p:nvSpPr>
              <p:cNvPr id="62" name="Freeform 26"/>
              <p:cNvSpPr>
                <a:spLocks/>
              </p:cNvSpPr>
              <p:nvPr/>
            </p:nvSpPr>
            <p:spPr bwMode="auto">
              <a:xfrm>
                <a:off x="5597603" y="4563554"/>
                <a:ext cx="254535" cy="436347"/>
              </a:xfrm>
              <a:custGeom>
                <a:avLst/>
                <a:gdLst>
                  <a:gd name="T0" fmla="*/ 0 w 168"/>
                  <a:gd name="T1" fmla="*/ 40 h 288"/>
                  <a:gd name="T2" fmla="*/ 33 w 168"/>
                  <a:gd name="T3" fmla="*/ 48 h 288"/>
                  <a:gd name="T4" fmla="*/ 59 w 168"/>
                  <a:gd name="T5" fmla="*/ 40 h 288"/>
                  <a:gd name="T6" fmla="*/ 101 w 168"/>
                  <a:gd name="T7" fmla="*/ 8 h 288"/>
                  <a:gd name="T8" fmla="*/ 109 w 168"/>
                  <a:gd name="T9" fmla="*/ 0 h 288"/>
                  <a:gd name="T10" fmla="*/ 143 w 168"/>
                  <a:gd name="T11" fmla="*/ 16 h 288"/>
                  <a:gd name="T12" fmla="*/ 143 w 168"/>
                  <a:gd name="T13" fmla="*/ 32 h 288"/>
                  <a:gd name="T14" fmla="*/ 168 w 168"/>
                  <a:gd name="T15" fmla="*/ 96 h 288"/>
                  <a:gd name="T16" fmla="*/ 151 w 168"/>
                  <a:gd name="T17" fmla="*/ 120 h 288"/>
                  <a:gd name="T18" fmla="*/ 168 w 168"/>
                  <a:gd name="T19" fmla="*/ 152 h 288"/>
                  <a:gd name="T20" fmla="*/ 143 w 168"/>
                  <a:gd name="T21" fmla="*/ 256 h 288"/>
                  <a:gd name="T22" fmla="*/ 117 w 168"/>
                  <a:gd name="T23" fmla="*/ 248 h 288"/>
                  <a:gd name="T24" fmla="*/ 92 w 168"/>
                  <a:gd name="T25" fmla="*/ 248 h 288"/>
                  <a:gd name="T26" fmla="*/ 84 w 168"/>
                  <a:gd name="T27" fmla="*/ 264 h 288"/>
                  <a:gd name="T28" fmla="*/ 67 w 168"/>
                  <a:gd name="T29" fmla="*/ 280 h 288"/>
                  <a:gd name="T30" fmla="*/ 42 w 168"/>
                  <a:gd name="T31" fmla="*/ 288 h 288"/>
                  <a:gd name="T32" fmla="*/ 25 w 168"/>
                  <a:gd name="T33" fmla="*/ 248 h 288"/>
                  <a:gd name="T34" fmla="*/ 25 w 168"/>
                  <a:gd name="T35" fmla="*/ 200 h 288"/>
                  <a:gd name="T36" fmla="*/ 33 w 168"/>
                  <a:gd name="T37" fmla="*/ 176 h 288"/>
                  <a:gd name="T38" fmla="*/ 25 w 168"/>
                  <a:gd name="T39" fmla="*/ 160 h 288"/>
                  <a:gd name="T40" fmla="*/ 33 w 168"/>
                  <a:gd name="T41" fmla="*/ 136 h 288"/>
                  <a:gd name="T42" fmla="*/ 33 w 168"/>
                  <a:gd name="T43" fmla="*/ 112 h 288"/>
                  <a:gd name="T44" fmla="*/ 25 w 168"/>
                  <a:gd name="T45" fmla="*/ 80 h 288"/>
                  <a:gd name="T46" fmla="*/ 0 w 168"/>
                  <a:gd name="T47" fmla="*/ 72 h 288"/>
                  <a:gd name="T48" fmla="*/ 0 w 168"/>
                  <a:gd name="T49" fmla="*/ 40 h 28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68" h="288">
                    <a:moveTo>
                      <a:pt x="0" y="40"/>
                    </a:moveTo>
                    <a:lnTo>
                      <a:pt x="33" y="48"/>
                    </a:lnTo>
                    <a:lnTo>
                      <a:pt x="59" y="40"/>
                    </a:lnTo>
                    <a:lnTo>
                      <a:pt x="101" y="8"/>
                    </a:lnTo>
                    <a:lnTo>
                      <a:pt x="109" y="0"/>
                    </a:lnTo>
                    <a:lnTo>
                      <a:pt x="143" y="16"/>
                    </a:lnTo>
                    <a:lnTo>
                      <a:pt x="143" y="32"/>
                    </a:lnTo>
                    <a:lnTo>
                      <a:pt x="168" y="96"/>
                    </a:lnTo>
                    <a:lnTo>
                      <a:pt x="151" y="120"/>
                    </a:lnTo>
                    <a:lnTo>
                      <a:pt x="168" y="152"/>
                    </a:lnTo>
                    <a:lnTo>
                      <a:pt x="143" y="256"/>
                    </a:lnTo>
                    <a:lnTo>
                      <a:pt x="117" y="248"/>
                    </a:lnTo>
                    <a:lnTo>
                      <a:pt x="92" y="248"/>
                    </a:lnTo>
                    <a:lnTo>
                      <a:pt x="84" y="264"/>
                    </a:lnTo>
                    <a:lnTo>
                      <a:pt x="67" y="280"/>
                    </a:lnTo>
                    <a:lnTo>
                      <a:pt x="42" y="288"/>
                    </a:lnTo>
                    <a:lnTo>
                      <a:pt x="25" y="248"/>
                    </a:lnTo>
                    <a:lnTo>
                      <a:pt x="25" y="200"/>
                    </a:lnTo>
                    <a:lnTo>
                      <a:pt x="33" y="176"/>
                    </a:lnTo>
                    <a:lnTo>
                      <a:pt x="25" y="160"/>
                    </a:lnTo>
                    <a:lnTo>
                      <a:pt x="33" y="136"/>
                    </a:lnTo>
                    <a:lnTo>
                      <a:pt x="33" y="112"/>
                    </a:lnTo>
                    <a:lnTo>
                      <a:pt x="25" y="80"/>
                    </a:lnTo>
                    <a:lnTo>
                      <a:pt x="0" y="72"/>
                    </a:lnTo>
                    <a:lnTo>
                      <a:pt x="0" y="40"/>
                    </a:lnTo>
                    <a:close/>
                  </a:path>
                </a:pathLst>
              </a:custGeom>
              <a:solidFill>
                <a:srgbClr val="0969A6"/>
              </a:solidFill>
              <a:ln w="28575">
                <a:noFill/>
                <a:prstDash val="solid"/>
                <a:round/>
                <a:headEnd/>
                <a:tailEnd/>
              </a:ln>
              <a:extLst/>
            </p:spPr>
            <p:txBody>
              <a:bodyPr/>
              <a:lstStyle/>
              <a:p>
                <a:pPr>
                  <a:defRPr/>
                </a:pPr>
                <a:endParaRPr lang="en-GB" sz="2400" b="1" kern="0">
                  <a:solidFill>
                    <a:srgbClr val="000000"/>
                  </a:solidFill>
                </a:endParaRPr>
              </a:p>
            </p:txBody>
          </p:sp>
          <p:sp>
            <p:nvSpPr>
              <p:cNvPr id="63" name="Freeform 33"/>
              <p:cNvSpPr>
                <a:spLocks/>
              </p:cNvSpPr>
              <p:nvPr/>
            </p:nvSpPr>
            <p:spPr bwMode="auto">
              <a:xfrm>
                <a:off x="5405186" y="3496929"/>
                <a:ext cx="1787809" cy="1636300"/>
              </a:xfrm>
              <a:custGeom>
                <a:avLst/>
                <a:gdLst>
                  <a:gd name="T0" fmla="*/ 1121 w 1180"/>
                  <a:gd name="T1" fmla="*/ 728 h 1080"/>
                  <a:gd name="T2" fmla="*/ 1003 w 1180"/>
                  <a:gd name="T3" fmla="*/ 672 h 1080"/>
                  <a:gd name="T4" fmla="*/ 935 w 1180"/>
                  <a:gd name="T5" fmla="*/ 616 h 1080"/>
                  <a:gd name="T6" fmla="*/ 902 w 1180"/>
                  <a:gd name="T7" fmla="*/ 584 h 1080"/>
                  <a:gd name="T8" fmla="*/ 817 w 1180"/>
                  <a:gd name="T9" fmla="*/ 592 h 1080"/>
                  <a:gd name="T10" fmla="*/ 733 w 1180"/>
                  <a:gd name="T11" fmla="*/ 528 h 1080"/>
                  <a:gd name="T12" fmla="*/ 683 w 1180"/>
                  <a:gd name="T13" fmla="*/ 448 h 1080"/>
                  <a:gd name="T14" fmla="*/ 556 w 1180"/>
                  <a:gd name="T15" fmla="*/ 344 h 1080"/>
                  <a:gd name="T16" fmla="*/ 523 w 1180"/>
                  <a:gd name="T17" fmla="*/ 280 h 1080"/>
                  <a:gd name="T18" fmla="*/ 548 w 1180"/>
                  <a:gd name="T19" fmla="*/ 240 h 1080"/>
                  <a:gd name="T20" fmla="*/ 531 w 1180"/>
                  <a:gd name="T21" fmla="*/ 216 h 1080"/>
                  <a:gd name="T22" fmla="*/ 556 w 1180"/>
                  <a:gd name="T23" fmla="*/ 184 h 1080"/>
                  <a:gd name="T24" fmla="*/ 649 w 1180"/>
                  <a:gd name="T25" fmla="*/ 144 h 1080"/>
                  <a:gd name="T26" fmla="*/ 649 w 1180"/>
                  <a:gd name="T27" fmla="*/ 56 h 1080"/>
                  <a:gd name="T28" fmla="*/ 514 w 1180"/>
                  <a:gd name="T29" fmla="*/ 0 h 1080"/>
                  <a:gd name="T30" fmla="*/ 405 w 1180"/>
                  <a:gd name="T31" fmla="*/ 40 h 1080"/>
                  <a:gd name="T32" fmla="*/ 354 w 1180"/>
                  <a:gd name="T33" fmla="*/ 64 h 1080"/>
                  <a:gd name="T34" fmla="*/ 295 w 1180"/>
                  <a:gd name="T35" fmla="*/ 80 h 1080"/>
                  <a:gd name="T36" fmla="*/ 228 w 1180"/>
                  <a:gd name="T37" fmla="*/ 152 h 1080"/>
                  <a:gd name="T38" fmla="*/ 118 w 1180"/>
                  <a:gd name="T39" fmla="*/ 136 h 1080"/>
                  <a:gd name="T40" fmla="*/ 42 w 1180"/>
                  <a:gd name="T41" fmla="*/ 208 h 1080"/>
                  <a:gd name="T42" fmla="*/ 25 w 1180"/>
                  <a:gd name="T43" fmla="*/ 272 h 1080"/>
                  <a:gd name="T44" fmla="*/ 93 w 1180"/>
                  <a:gd name="T45" fmla="*/ 352 h 1080"/>
                  <a:gd name="T46" fmla="*/ 93 w 1180"/>
                  <a:gd name="T47" fmla="*/ 392 h 1080"/>
                  <a:gd name="T48" fmla="*/ 160 w 1180"/>
                  <a:gd name="T49" fmla="*/ 344 h 1080"/>
                  <a:gd name="T50" fmla="*/ 202 w 1180"/>
                  <a:gd name="T51" fmla="*/ 320 h 1080"/>
                  <a:gd name="T52" fmla="*/ 261 w 1180"/>
                  <a:gd name="T53" fmla="*/ 352 h 1080"/>
                  <a:gd name="T54" fmla="*/ 312 w 1180"/>
                  <a:gd name="T55" fmla="*/ 368 h 1080"/>
                  <a:gd name="T56" fmla="*/ 337 w 1180"/>
                  <a:gd name="T57" fmla="*/ 424 h 1080"/>
                  <a:gd name="T58" fmla="*/ 371 w 1180"/>
                  <a:gd name="T59" fmla="*/ 496 h 1080"/>
                  <a:gd name="T60" fmla="*/ 430 w 1180"/>
                  <a:gd name="T61" fmla="*/ 552 h 1080"/>
                  <a:gd name="T62" fmla="*/ 497 w 1180"/>
                  <a:gd name="T63" fmla="*/ 592 h 1080"/>
                  <a:gd name="T64" fmla="*/ 607 w 1180"/>
                  <a:gd name="T65" fmla="*/ 680 h 1080"/>
                  <a:gd name="T66" fmla="*/ 649 w 1180"/>
                  <a:gd name="T67" fmla="*/ 688 h 1080"/>
                  <a:gd name="T68" fmla="*/ 742 w 1180"/>
                  <a:gd name="T69" fmla="*/ 744 h 1080"/>
                  <a:gd name="T70" fmla="*/ 775 w 1180"/>
                  <a:gd name="T71" fmla="*/ 752 h 1080"/>
                  <a:gd name="T72" fmla="*/ 809 w 1180"/>
                  <a:gd name="T73" fmla="*/ 768 h 1080"/>
                  <a:gd name="T74" fmla="*/ 851 w 1180"/>
                  <a:gd name="T75" fmla="*/ 824 h 1080"/>
                  <a:gd name="T76" fmla="*/ 927 w 1180"/>
                  <a:gd name="T77" fmla="*/ 856 h 1080"/>
                  <a:gd name="T78" fmla="*/ 978 w 1180"/>
                  <a:gd name="T79" fmla="*/ 984 h 1080"/>
                  <a:gd name="T80" fmla="*/ 935 w 1180"/>
                  <a:gd name="T81" fmla="*/ 1000 h 1080"/>
                  <a:gd name="T82" fmla="*/ 927 w 1180"/>
                  <a:gd name="T83" fmla="*/ 1040 h 1080"/>
                  <a:gd name="T84" fmla="*/ 935 w 1180"/>
                  <a:gd name="T85" fmla="*/ 1072 h 1080"/>
                  <a:gd name="T86" fmla="*/ 978 w 1180"/>
                  <a:gd name="T87" fmla="*/ 1072 h 1080"/>
                  <a:gd name="T88" fmla="*/ 1011 w 1180"/>
                  <a:gd name="T89" fmla="*/ 1000 h 1080"/>
                  <a:gd name="T90" fmla="*/ 1070 w 1180"/>
                  <a:gd name="T91" fmla="*/ 952 h 1080"/>
                  <a:gd name="T92" fmla="*/ 1053 w 1180"/>
                  <a:gd name="T93" fmla="*/ 888 h 1080"/>
                  <a:gd name="T94" fmla="*/ 1003 w 1180"/>
                  <a:gd name="T95" fmla="*/ 864 h 1080"/>
                  <a:gd name="T96" fmla="*/ 1011 w 1180"/>
                  <a:gd name="T97" fmla="*/ 800 h 1080"/>
                  <a:gd name="T98" fmla="*/ 1045 w 1180"/>
                  <a:gd name="T99" fmla="*/ 768 h 1080"/>
                  <a:gd name="T100" fmla="*/ 1146 w 1180"/>
                  <a:gd name="T101" fmla="*/ 792 h 1080"/>
                  <a:gd name="T102" fmla="*/ 1180 w 1180"/>
                  <a:gd name="T103" fmla="*/ 784 h 1080"/>
                  <a:gd name="T104" fmla="*/ 1155 w 1180"/>
                  <a:gd name="T105" fmla="*/ 752 h 108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180" h="1080">
                    <a:moveTo>
                      <a:pt x="1155" y="752"/>
                    </a:moveTo>
                    <a:lnTo>
                      <a:pt x="1121" y="728"/>
                    </a:lnTo>
                    <a:lnTo>
                      <a:pt x="1087" y="712"/>
                    </a:lnTo>
                    <a:lnTo>
                      <a:pt x="1003" y="672"/>
                    </a:lnTo>
                    <a:lnTo>
                      <a:pt x="919" y="632"/>
                    </a:lnTo>
                    <a:lnTo>
                      <a:pt x="935" y="616"/>
                    </a:lnTo>
                    <a:lnTo>
                      <a:pt x="927" y="600"/>
                    </a:lnTo>
                    <a:lnTo>
                      <a:pt x="902" y="584"/>
                    </a:lnTo>
                    <a:lnTo>
                      <a:pt x="868" y="592"/>
                    </a:lnTo>
                    <a:lnTo>
                      <a:pt x="817" y="592"/>
                    </a:lnTo>
                    <a:lnTo>
                      <a:pt x="775" y="568"/>
                    </a:lnTo>
                    <a:lnTo>
                      <a:pt x="733" y="528"/>
                    </a:lnTo>
                    <a:lnTo>
                      <a:pt x="708" y="488"/>
                    </a:lnTo>
                    <a:lnTo>
                      <a:pt x="683" y="448"/>
                    </a:lnTo>
                    <a:lnTo>
                      <a:pt x="641" y="408"/>
                    </a:lnTo>
                    <a:lnTo>
                      <a:pt x="556" y="344"/>
                    </a:lnTo>
                    <a:lnTo>
                      <a:pt x="523" y="296"/>
                    </a:lnTo>
                    <a:lnTo>
                      <a:pt x="523" y="280"/>
                    </a:lnTo>
                    <a:lnTo>
                      <a:pt x="539" y="256"/>
                    </a:lnTo>
                    <a:lnTo>
                      <a:pt x="548" y="240"/>
                    </a:lnTo>
                    <a:lnTo>
                      <a:pt x="539" y="224"/>
                    </a:lnTo>
                    <a:lnTo>
                      <a:pt x="531" y="216"/>
                    </a:lnTo>
                    <a:lnTo>
                      <a:pt x="531" y="200"/>
                    </a:lnTo>
                    <a:lnTo>
                      <a:pt x="556" y="184"/>
                    </a:lnTo>
                    <a:lnTo>
                      <a:pt x="641" y="152"/>
                    </a:lnTo>
                    <a:lnTo>
                      <a:pt x="649" y="144"/>
                    </a:lnTo>
                    <a:lnTo>
                      <a:pt x="641" y="88"/>
                    </a:lnTo>
                    <a:lnTo>
                      <a:pt x="649" y="56"/>
                    </a:lnTo>
                    <a:lnTo>
                      <a:pt x="531" y="24"/>
                    </a:lnTo>
                    <a:lnTo>
                      <a:pt x="514" y="0"/>
                    </a:lnTo>
                    <a:lnTo>
                      <a:pt x="438" y="8"/>
                    </a:lnTo>
                    <a:lnTo>
                      <a:pt x="405" y="40"/>
                    </a:lnTo>
                    <a:lnTo>
                      <a:pt x="371" y="32"/>
                    </a:lnTo>
                    <a:lnTo>
                      <a:pt x="354" y="64"/>
                    </a:lnTo>
                    <a:lnTo>
                      <a:pt x="320" y="64"/>
                    </a:lnTo>
                    <a:lnTo>
                      <a:pt x="295" y="80"/>
                    </a:lnTo>
                    <a:lnTo>
                      <a:pt x="253" y="72"/>
                    </a:lnTo>
                    <a:lnTo>
                      <a:pt x="228" y="152"/>
                    </a:lnTo>
                    <a:lnTo>
                      <a:pt x="160" y="72"/>
                    </a:lnTo>
                    <a:lnTo>
                      <a:pt x="118" y="136"/>
                    </a:lnTo>
                    <a:lnTo>
                      <a:pt x="25" y="144"/>
                    </a:lnTo>
                    <a:lnTo>
                      <a:pt x="42" y="208"/>
                    </a:lnTo>
                    <a:lnTo>
                      <a:pt x="0" y="232"/>
                    </a:lnTo>
                    <a:lnTo>
                      <a:pt x="25" y="272"/>
                    </a:lnTo>
                    <a:lnTo>
                      <a:pt x="17" y="320"/>
                    </a:lnTo>
                    <a:lnTo>
                      <a:pt x="93" y="352"/>
                    </a:lnTo>
                    <a:lnTo>
                      <a:pt x="76" y="392"/>
                    </a:lnTo>
                    <a:lnTo>
                      <a:pt x="93" y="392"/>
                    </a:lnTo>
                    <a:lnTo>
                      <a:pt x="135" y="376"/>
                    </a:lnTo>
                    <a:lnTo>
                      <a:pt x="160" y="344"/>
                    </a:lnTo>
                    <a:lnTo>
                      <a:pt x="177" y="328"/>
                    </a:lnTo>
                    <a:lnTo>
                      <a:pt x="202" y="320"/>
                    </a:lnTo>
                    <a:lnTo>
                      <a:pt x="244" y="336"/>
                    </a:lnTo>
                    <a:lnTo>
                      <a:pt x="261" y="352"/>
                    </a:lnTo>
                    <a:lnTo>
                      <a:pt x="278" y="368"/>
                    </a:lnTo>
                    <a:lnTo>
                      <a:pt x="312" y="368"/>
                    </a:lnTo>
                    <a:lnTo>
                      <a:pt x="329" y="384"/>
                    </a:lnTo>
                    <a:lnTo>
                      <a:pt x="337" y="424"/>
                    </a:lnTo>
                    <a:lnTo>
                      <a:pt x="362" y="472"/>
                    </a:lnTo>
                    <a:lnTo>
                      <a:pt x="371" y="496"/>
                    </a:lnTo>
                    <a:lnTo>
                      <a:pt x="396" y="512"/>
                    </a:lnTo>
                    <a:lnTo>
                      <a:pt x="430" y="552"/>
                    </a:lnTo>
                    <a:lnTo>
                      <a:pt x="472" y="576"/>
                    </a:lnTo>
                    <a:lnTo>
                      <a:pt x="497" y="592"/>
                    </a:lnTo>
                    <a:lnTo>
                      <a:pt x="514" y="608"/>
                    </a:lnTo>
                    <a:lnTo>
                      <a:pt x="607" y="680"/>
                    </a:lnTo>
                    <a:lnTo>
                      <a:pt x="624" y="696"/>
                    </a:lnTo>
                    <a:lnTo>
                      <a:pt x="649" y="688"/>
                    </a:lnTo>
                    <a:lnTo>
                      <a:pt x="708" y="712"/>
                    </a:lnTo>
                    <a:lnTo>
                      <a:pt x="742" y="744"/>
                    </a:lnTo>
                    <a:lnTo>
                      <a:pt x="767" y="744"/>
                    </a:lnTo>
                    <a:lnTo>
                      <a:pt x="775" y="752"/>
                    </a:lnTo>
                    <a:lnTo>
                      <a:pt x="775" y="768"/>
                    </a:lnTo>
                    <a:lnTo>
                      <a:pt x="809" y="768"/>
                    </a:lnTo>
                    <a:lnTo>
                      <a:pt x="826" y="800"/>
                    </a:lnTo>
                    <a:lnTo>
                      <a:pt x="851" y="824"/>
                    </a:lnTo>
                    <a:lnTo>
                      <a:pt x="893" y="840"/>
                    </a:lnTo>
                    <a:lnTo>
                      <a:pt x="927" y="856"/>
                    </a:lnTo>
                    <a:lnTo>
                      <a:pt x="944" y="904"/>
                    </a:lnTo>
                    <a:lnTo>
                      <a:pt x="978" y="984"/>
                    </a:lnTo>
                    <a:lnTo>
                      <a:pt x="952" y="984"/>
                    </a:lnTo>
                    <a:lnTo>
                      <a:pt x="935" y="1000"/>
                    </a:lnTo>
                    <a:lnTo>
                      <a:pt x="935" y="1016"/>
                    </a:lnTo>
                    <a:lnTo>
                      <a:pt x="927" y="1040"/>
                    </a:lnTo>
                    <a:lnTo>
                      <a:pt x="919" y="1056"/>
                    </a:lnTo>
                    <a:lnTo>
                      <a:pt x="935" y="1072"/>
                    </a:lnTo>
                    <a:lnTo>
                      <a:pt x="952" y="1080"/>
                    </a:lnTo>
                    <a:lnTo>
                      <a:pt x="978" y="1072"/>
                    </a:lnTo>
                    <a:lnTo>
                      <a:pt x="994" y="1040"/>
                    </a:lnTo>
                    <a:lnTo>
                      <a:pt x="1011" y="1000"/>
                    </a:lnTo>
                    <a:lnTo>
                      <a:pt x="1028" y="960"/>
                    </a:lnTo>
                    <a:lnTo>
                      <a:pt x="1070" y="952"/>
                    </a:lnTo>
                    <a:lnTo>
                      <a:pt x="1070" y="904"/>
                    </a:lnTo>
                    <a:lnTo>
                      <a:pt x="1053" y="888"/>
                    </a:lnTo>
                    <a:lnTo>
                      <a:pt x="1028" y="880"/>
                    </a:lnTo>
                    <a:lnTo>
                      <a:pt x="1003" y="864"/>
                    </a:lnTo>
                    <a:lnTo>
                      <a:pt x="994" y="848"/>
                    </a:lnTo>
                    <a:lnTo>
                      <a:pt x="1011" y="800"/>
                    </a:lnTo>
                    <a:lnTo>
                      <a:pt x="1028" y="776"/>
                    </a:lnTo>
                    <a:lnTo>
                      <a:pt x="1045" y="768"/>
                    </a:lnTo>
                    <a:lnTo>
                      <a:pt x="1104" y="776"/>
                    </a:lnTo>
                    <a:lnTo>
                      <a:pt x="1146" y="792"/>
                    </a:lnTo>
                    <a:lnTo>
                      <a:pt x="1180" y="824"/>
                    </a:lnTo>
                    <a:lnTo>
                      <a:pt x="1180" y="784"/>
                    </a:lnTo>
                    <a:lnTo>
                      <a:pt x="1155" y="752"/>
                    </a:lnTo>
                    <a:close/>
                  </a:path>
                </a:pathLst>
              </a:custGeom>
              <a:solidFill>
                <a:srgbClr val="0969A6"/>
              </a:solidFill>
              <a:ln w="28575">
                <a:noFill/>
                <a:prstDash val="solid"/>
                <a:round/>
                <a:headEnd/>
                <a:tailEnd/>
              </a:ln>
              <a:extLst/>
            </p:spPr>
            <p:txBody>
              <a:bodyPr/>
              <a:lstStyle/>
              <a:p>
                <a:pPr>
                  <a:defRPr/>
                </a:pPr>
                <a:endParaRPr lang="en-GB" sz="2400" b="1" kern="0">
                  <a:solidFill>
                    <a:srgbClr val="000000"/>
                  </a:solidFill>
                </a:endParaRPr>
              </a:p>
            </p:txBody>
          </p:sp>
          <p:sp>
            <p:nvSpPr>
              <p:cNvPr id="64" name="Freeform 45"/>
              <p:cNvSpPr>
                <a:spLocks/>
              </p:cNvSpPr>
              <p:nvPr/>
            </p:nvSpPr>
            <p:spPr bwMode="auto">
              <a:xfrm>
                <a:off x="5814261" y="3121186"/>
                <a:ext cx="1033293" cy="472709"/>
              </a:xfrm>
              <a:custGeom>
                <a:avLst/>
                <a:gdLst>
                  <a:gd name="T0" fmla="*/ 472 w 682"/>
                  <a:gd name="T1" fmla="*/ 304 h 312"/>
                  <a:gd name="T2" fmla="*/ 505 w 682"/>
                  <a:gd name="T3" fmla="*/ 280 h 312"/>
                  <a:gd name="T4" fmla="*/ 556 w 682"/>
                  <a:gd name="T5" fmla="*/ 280 h 312"/>
                  <a:gd name="T6" fmla="*/ 598 w 682"/>
                  <a:gd name="T7" fmla="*/ 272 h 312"/>
                  <a:gd name="T8" fmla="*/ 598 w 682"/>
                  <a:gd name="T9" fmla="*/ 248 h 312"/>
                  <a:gd name="T10" fmla="*/ 623 w 682"/>
                  <a:gd name="T11" fmla="*/ 224 h 312"/>
                  <a:gd name="T12" fmla="*/ 632 w 682"/>
                  <a:gd name="T13" fmla="*/ 184 h 312"/>
                  <a:gd name="T14" fmla="*/ 632 w 682"/>
                  <a:gd name="T15" fmla="*/ 144 h 312"/>
                  <a:gd name="T16" fmla="*/ 674 w 682"/>
                  <a:gd name="T17" fmla="*/ 128 h 312"/>
                  <a:gd name="T18" fmla="*/ 682 w 682"/>
                  <a:gd name="T19" fmla="*/ 96 h 312"/>
                  <a:gd name="T20" fmla="*/ 649 w 682"/>
                  <a:gd name="T21" fmla="*/ 72 h 312"/>
                  <a:gd name="T22" fmla="*/ 649 w 682"/>
                  <a:gd name="T23" fmla="*/ 24 h 312"/>
                  <a:gd name="T24" fmla="*/ 564 w 682"/>
                  <a:gd name="T25" fmla="*/ 24 h 312"/>
                  <a:gd name="T26" fmla="*/ 488 w 682"/>
                  <a:gd name="T27" fmla="*/ 0 h 312"/>
                  <a:gd name="T28" fmla="*/ 463 w 682"/>
                  <a:gd name="T29" fmla="*/ 48 h 312"/>
                  <a:gd name="T30" fmla="*/ 413 w 682"/>
                  <a:gd name="T31" fmla="*/ 64 h 312"/>
                  <a:gd name="T32" fmla="*/ 371 w 682"/>
                  <a:gd name="T33" fmla="*/ 40 h 312"/>
                  <a:gd name="T34" fmla="*/ 371 w 682"/>
                  <a:gd name="T35" fmla="*/ 64 h 312"/>
                  <a:gd name="T36" fmla="*/ 337 w 682"/>
                  <a:gd name="T37" fmla="*/ 64 h 312"/>
                  <a:gd name="T38" fmla="*/ 328 w 682"/>
                  <a:gd name="T39" fmla="*/ 96 h 312"/>
                  <a:gd name="T40" fmla="*/ 295 w 682"/>
                  <a:gd name="T41" fmla="*/ 120 h 312"/>
                  <a:gd name="T42" fmla="*/ 312 w 682"/>
                  <a:gd name="T43" fmla="*/ 152 h 312"/>
                  <a:gd name="T44" fmla="*/ 312 w 682"/>
                  <a:gd name="T45" fmla="*/ 184 h 312"/>
                  <a:gd name="T46" fmla="*/ 253 w 682"/>
                  <a:gd name="T47" fmla="*/ 168 h 312"/>
                  <a:gd name="T48" fmla="*/ 185 w 682"/>
                  <a:gd name="T49" fmla="*/ 192 h 312"/>
                  <a:gd name="T50" fmla="*/ 143 w 682"/>
                  <a:gd name="T51" fmla="*/ 200 h 312"/>
                  <a:gd name="T52" fmla="*/ 84 w 682"/>
                  <a:gd name="T53" fmla="*/ 192 h 312"/>
                  <a:gd name="T54" fmla="*/ 50 w 682"/>
                  <a:gd name="T55" fmla="*/ 208 h 312"/>
                  <a:gd name="T56" fmla="*/ 8 w 682"/>
                  <a:gd name="T57" fmla="*/ 200 h 312"/>
                  <a:gd name="T58" fmla="*/ 0 w 682"/>
                  <a:gd name="T59" fmla="*/ 240 h 312"/>
                  <a:gd name="T60" fmla="*/ 25 w 682"/>
                  <a:gd name="T61" fmla="*/ 256 h 312"/>
                  <a:gd name="T62" fmla="*/ 42 w 682"/>
                  <a:gd name="T63" fmla="*/ 272 h 312"/>
                  <a:gd name="T64" fmla="*/ 84 w 682"/>
                  <a:gd name="T65" fmla="*/ 264 h 312"/>
                  <a:gd name="T66" fmla="*/ 92 w 682"/>
                  <a:gd name="T67" fmla="*/ 304 h 312"/>
                  <a:gd name="T68" fmla="*/ 101 w 682"/>
                  <a:gd name="T69" fmla="*/ 280 h 312"/>
                  <a:gd name="T70" fmla="*/ 135 w 682"/>
                  <a:gd name="T71" fmla="*/ 288 h 312"/>
                  <a:gd name="T72" fmla="*/ 168 w 682"/>
                  <a:gd name="T73" fmla="*/ 256 h 312"/>
                  <a:gd name="T74" fmla="*/ 244 w 682"/>
                  <a:gd name="T75" fmla="*/ 248 h 312"/>
                  <a:gd name="T76" fmla="*/ 261 w 682"/>
                  <a:gd name="T77" fmla="*/ 272 h 312"/>
                  <a:gd name="T78" fmla="*/ 379 w 682"/>
                  <a:gd name="T79" fmla="*/ 304 h 312"/>
                  <a:gd name="T80" fmla="*/ 379 w 682"/>
                  <a:gd name="T81" fmla="*/ 312 h 312"/>
                  <a:gd name="T82" fmla="*/ 413 w 682"/>
                  <a:gd name="T83" fmla="*/ 304 h 312"/>
                  <a:gd name="T84" fmla="*/ 472 w 682"/>
                  <a:gd name="T85" fmla="*/ 304 h 31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82" h="312">
                    <a:moveTo>
                      <a:pt x="472" y="304"/>
                    </a:moveTo>
                    <a:lnTo>
                      <a:pt x="505" y="280"/>
                    </a:lnTo>
                    <a:lnTo>
                      <a:pt x="556" y="280"/>
                    </a:lnTo>
                    <a:lnTo>
                      <a:pt x="598" y="272"/>
                    </a:lnTo>
                    <a:lnTo>
                      <a:pt x="598" y="248"/>
                    </a:lnTo>
                    <a:lnTo>
                      <a:pt x="623" y="224"/>
                    </a:lnTo>
                    <a:lnTo>
                      <a:pt x="632" y="184"/>
                    </a:lnTo>
                    <a:lnTo>
                      <a:pt x="632" y="144"/>
                    </a:lnTo>
                    <a:lnTo>
                      <a:pt x="674" y="128"/>
                    </a:lnTo>
                    <a:lnTo>
                      <a:pt x="682" y="96"/>
                    </a:lnTo>
                    <a:lnTo>
                      <a:pt x="649" y="72"/>
                    </a:lnTo>
                    <a:lnTo>
                      <a:pt x="649" y="24"/>
                    </a:lnTo>
                    <a:lnTo>
                      <a:pt x="564" y="24"/>
                    </a:lnTo>
                    <a:lnTo>
                      <a:pt x="488" y="0"/>
                    </a:lnTo>
                    <a:lnTo>
                      <a:pt x="463" y="48"/>
                    </a:lnTo>
                    <a:lnTo>
                      <a:pt x="413" y="64"/>
                    </a:lnTo>
                    <a:lnTo>
                      <a:pt x="371" y="40"/>
                    </a:lnTo>
                    <a:lnTo>
                      <a:pt x="371" y="64"/>
                    </a:lnTo>
                    <a:lnTo>
                      <a:pt x="337" y="64"/>
                    </a:lnTo>
                    <a:lnTo>
                      <a:pt x="328" y="96"/>
                    </a:lnTo>
                    <a:lnTo>
                      <a:pt x="295" y="120"/>
                    </a:lnTo>
                    <a:lnTo>
                      <a:pt x="312" y="152"/>
                    </a:lnTo>
                    <a:lnTo>
                      <a:pt x="312" y="184"/>
                    </a:lnTo>
                    <a:lnTo>
                      <a:pt x="253" y="168"/>
                    </a:lnTo>
                    <a:lnTo>
                      <a:pt x="185" y="192"/>
                    </a:lnTo>
                    <a:lnTo>
                      <a:pt x="143" y="200"/>
                    </a:lnTo>
                    <a:lnTo>
                      <a:pt x="84" y="192"/>
                    </a:lnTo>
                    <a:lnTo>
                      <a:pt x="50" y="208"/>
                    </a:lnTo>
                    <a:lnTo>
                      <a:pt x="8" y="200"/>
                    </a:lnTo>
                    <a:lnTo>
                      <a:pt x="0" y="240"/>
                    </a:lnTo>
                    <a:lnTo>
                      <a:pt x="25" y="256"/>
                    </a:lnTo>
                    <a:lnTo>
                      <a:pt x="42" y="272"/>
                    </a:lnTo>
                    <a:lnTo>
                      <a:pt x="84" y="264"/>
                    </a:lnTo>
                    <a:lnTo>
                      <a:pt x="92" y="304"/>
                    </a:lnTo>
                    <a:lnTo>
                      <a:pt x="101" y="280"/>
                    </a:lnTo>
                    <a:lnTo>
                      <a:pt x="135" y="288"/>
                    </a:lnTo>
                    <a:lnTo>
                      <a:pt x="168" y="256"/>
                    </a:lnTo>
                    <a:lnTo>
                      <a:pt x="244" y="248"/>
                    </a:lnTo>
                    <a:lnTo>
                      <a:pt x="261" y="272"/>
                    </a:lnTo>
                    <a:lnTo>
                      <a:pt x="379" y="304"/>
                    </a:lnTo>
                    <a:lnTo>
                      <a:pt x="379" y="312"/>
                    </a:lnTo>
                    <a:lnTo>
                      <a:pt x="413" y="304"/>
                    </a:lnTo>
                    <a:lnTo>
                      <a:pt x="472" y="304"/>
                    </a:lnTo>
                    <a:close/>
                  </a:path>
                </a:pathLst>
              </a:custGeom>
              <a:solidFill>
                <a:srgbClr val="0969A6"/>
              </a:solidFill>
              <a:ln w="12700">
                <a:solidFill>
                  <a:srgbClr val="0969A6"/>
                </a:solidFill>
                <a:round/>
                <a:headEnd/>
                <a:tailEnd/>
              </a:ln>
              <a:extLst/>
            </p:spPr>
            <p:txBody>
              <a:bodyPr/>
              <a:lstStyle/>
              <a:p>
                <a:pPr>
                  <a:defRPr/>
                </a:pPr>
                <a:endParaRPr lang="en-GB" sz="2400" b="1" kern="0">
                  <a:solidFill>
                    <a:srgbClr val="000000"/>
                  </a:solidFill>
                </a:endParaRPr>
              </a:p>
            </p:txBody>
          </p:sp>
          <p:sp>
            <p:nvSpPr>
              <p:cNvPr id="65" name="Freeform 48"/>
              <p:cNvSpPr>
                <a:spLocks/>
              </p:cNvSpPr>
              <p:nvPr/>
            </p:nvSpPr>
            <p:spPr bwMode="auto">
              <a:xfrm>
                <a:off x="6146066" y="2745443"/>
                <a:ext cx="880269" cy="472709"/>
              </a:xfrm>
              <a:custGeom>
                <a:avLst/>
                <a:gdLst>
                  <a:gd name="T0" fmla="*/ 497 w 581"/>
                  <a:gd name="T1" fmla="*/ 248 h 312"/>
                  <a:gd name="T2" fmla="*/ 531 w 581"/>
                  <a:gd name="T3" fmla="*/ 200 h 312"/>
                  <a:gd name="T4" fmla="*/ 556 w 581"/>
                  <a:gd name="T5" fmla="*/ 176 h 312"/>
                  <a:gd name="T6" fmla="*/ 581 w 581"/>
                  <a:gd name="T7" fmla="*/ 152 h 312"/>
                  <a:gd name="T8" fmla="*/ 564 w 581"/>
                  <a:gd name="T9" fmla="*/ 120 h 312"/>
                  <a:gd name="T10" fmla="*/ 522 w 581"/>
                  <a:gd name="T11" fmla="*/ 112 h 312"/>
                  <a:gd name="T12" fmla="*/ 480 w 581"/>
                  <a:gd name="T13" fmla="*/ 104 h 312"/>
                  <a:gd name="T14" fmla="*/ 463 w 581"/>
                  <a:gd name="T15" fmla="*/ 80 h 312"/>
                  <a:gd name="T16" fmla="*/ 413 w 581"/>
                  <a:gd name="T17" fmla="*/ 64 h 312"/>
                  <a:gd name="T18" fmla="*/ 413 w 581"/>
                  <a:gd name="T19" fmla="*/ 88 h 312"/>
                  <a:gd name="T20" fmla="*/ 387 w 581"/>
                  <a:gd name="T21" fmla="*/ 104 h 312"/>
                  <a:gd name="T22" fmla="*/ 345 w 581"/>
                  <a:gd name="T23" fmla="*/ 72 h 312"/>
                  <a:gd name="T24" fmla="*/ 354 w 581"/>
                  <a:gd name="T25" fmla="*/ 40 h 312"/>
                  <a:gd name="T26" fmla="*/ 312 w 581"/>
                  <a:gd name="T27" fmla="*/ 40 h 312"/>
                  <a:gd name="T28" fmla="*/ 269 w 581"/>
                  <a:gd name="T29" fmla="*/ 24 h 312"/>
                  <a:gd name="T30" fmla="*/ 227 w 581"/>
                  <a:gd name="T31" fmla="*/ 0 h 312"/>
                  <a:gd name="T32" fmla="*/ 227 w 581"/>
                  <a:gd name="T33" fmla="*/ 24 h 312"/>
                  <a:gd name="T34" fmla="*/ 202 w 581"/>
                  <a:gd name="T35" fmla="*/ 8 h 312"/>
                  <a:gd name="T36" fmla="*/ 168 w 581"/>
                  <a:gd name="T37" fmla="*/ 8 h 312"/>
                  <a:gd name="T38" fmla="*/ 160 w 581"/>
                  <a:gd name="T39" fmla="*/ 40 h 312"/>
                  <a:gd name="T40" fmla="*/ 118 w 581"/>
                  <a:gd name="T41" fmla="*/ 56 h 312"/>
                  <a:gd name="T42" fmla="*/ 76 w 581"/>
                  <a:gd name="T43" fmla="*/ 80 h 312"/>
                  <a:gd name="T44" fmla="*/ 34 w 581"/>
                  <a:gd name="T45" fmla="*/ 88 h 312"/>
                  <a:gd name="T46" fmla="*/ 0 w 581"/>
                  <a:gd name="T47" fmla="*/ 112 h 312"/>
                  <a:gd name="T48" fmla="*/ 34 w 581"/>
                  <a:gd name="T49" fmla="*/ 152 h 312"/>
                  <a:gd name="T50" fmla="*/ 25 w 581"/>
                  <a:gd name="T51" fmla="*/ 176 h 312"/>
                  <a:gd name="T52" fmla="*/ 84 w 581"/>
                  <a:gd name="T53" fmla="*/ 224 h 312"/>
                  <a:gd name="T54" fmla="*/ 160 w 581"/>
                  <a:gd name="T55" fmla="*/ 280 h 312"/>
                  <a:gd name="T56" fmla="*/ 152 w 581"/>
                  <a:gd name="T57" fmla="*/ 288 h 312"/>
                  <a:gd name="T58" fmla="*/ 194 w 581"/>
                  <a:gd name="T59" fmla="*/ 312 h 312"/>
                  <a:gd name="T60" fmla="*/ 244 w 581"/>
                  <a:gd name="T61" fmla="*/ 296 h 312"/>
                  <a:gd name="T62" fmla="*/ 269 w 581"/>
                  <a:gd name="T63" fmla="*/ 248 h 312"/>
                  <a:gd name="T64" fmla="*/ 345 w 581"/>
                  <a:gd name="T65" fmla="*/ 272 h 312"/>
                  <a:gd name="T66" fmla="*/ 430 w 581"/>
                  <a:gd name="T67" fmla="*/ 272 h 312"/>
                  <a:gd name="T68" fmla="*/ 430 w 581"/>
                  <a:gd name="T69" fmla="*/ 280 h 312"/>
                  <a:gd name="T70" fmla="*/ 455 w 581"/>
                  <a:gd name="T71" fmla="*/ 248 h 312"/>
                  <a:gd name="T72" fmla="*/ 497 w 581"/>
                  <a:gd name="T73" fmla="*/ 248 h 31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81" h="312">
                    <a:moveTo>
                      <a:pt x="497" y="248"/>
                    </a:moveTo>
                    <a:lnTo>
                      <a:pt x="531" y="200"/>
                    </a:lnTo>
                    <a:lnTo>
                      <a:pt x="556" y="176"/>
                    </a:lnTo>
                    <a:lnTo>
                      <a:pt x="581" y="152"/>
                    </a:lnTo>
                    <a:lnTo>
                      <a:pt x="564" y="120"/>
                    </a:lnTo>
                    <a:lnTo>
                      <a:pt x="522" y="112"/>
                    </a:lnTo>
                    <a:lnTo>
                      <a:pt x="480" y="104"/>
                    </a:lnTo>
                    <a:lnTo>
                      <a:pt x="463" y="80"/>
                    </a:lnTo>
                    <a:lnTo>
                      <a:pt x="413" y="64"/>
                    </a:lnTo>
                    <a:lnTo>
                      <a:pt x="413" y="88"/>
                    </a:lnTo>
                    <a:lnTo>
                      <a:pt x="387" y="104"/>
                    </a:lnTo>
                    <a:lnTo>
                      <a:pt x="345" y="72"/>
                    </a:lnTo>
                    <a:lnTo>
                      <a:pt x="354" y="40"/>
                    </a:lnTo>
                    <a:lnTo>
                      <a:pt x="312" y="40"/>
                    </a:lnTo>
                    <a:lnTo>
                      <a:pt x="269" y="24"/>
                    </a:lnTo>
                    <a:lnTo>
                      <a:pt x="227" y="0"/>
                    </a:lnTo>
                    <a:lnTo>
                      <a:pt x="227" y="24"/>
                    </a:lnTo>
                    <a:lnTo>
                      <a:pt x="202" y="8"/>
                    </a:lnTo>
                    <a:lnTo>
                      <a:pt x="168" y="8"/>
                    </a:lnTo>
                    <a:lnTo>
                      <a:pt x="160" y="40"/>
                    </a:lnTo>
                    <a:lnTo>
                      <a:pt x="118" y="56"/>
                    </a:lnTo>
                    <a:lnTo>
                      <a:pt x="76" y="80"/>
                    </a:lnTo>
                    <a:lnTo>
                      <a:pt x="34" y="88"/>
                    </a:lnTo>
                    <a:lnTo>
                      <a:pt x="0" y="112"/>
                    </a:lnTo>
                    <a:lnTo>
                      <a:pt x="34" y="152"/>
                    </a:lnTo>
                    <a:lnTo>
                      <a:pt x="25" y="176"/>
                    </a:lnTo>
                    <a:lnTo>
                      <a:pt x="84" y="224"/>
                    </a:lnTo>
                    <a:lnTo>
                      <a:pt x="160" y="280"/>
                    </a:lnTo>
                    <a:lnTo>
                      <a:pt x="152" y="288"/>
                    </a:lnTo>
                    <a:lnTo>
                      <a:pt x="194" y="312"/>
                    </a:lnTo>
                    <a:lnTo>
                      <a:pt x="244" y="296"/>
                    </a:lnTo>
                    <a:lnTo>
                      <a:pt x="269" y="248"/>
                    </a:lnTo>
                    <a:lnTo>
                      <a:pt x="345" y="272"/>
                    </a:lnTo>
                    <a:lnTo>
                      <a:pt x="430" y="272"/>
                    </a:lnTo>
                    <a:lnTo>
                      <a:pt x="430" y="280"/>
                    </a:lnTo>
                    <a:lnTo>
                      <a:pt x="455" y="248"/>
                    </a:lnTo>
                    <a:lnTo>
                      <a:pt x="497" y="248"/>
                    </a:lnTo>
                    <a:close/>
                  </a:path>
                </a:pathLst>
              </a:custGeom>
              <a:solidFill>
                <a:srgbClr val="0969A6"/>
              </a:solidFill>
              <a:ln w="12700">
                <a:solidFill>
                  <a:srgbClr val="0969A6"/>
                </a:solidFill>
                <a:prstDash val="solid"/>
                <a:round/>
                <a:headEnd/>
                <a:tailEnd/>
              </a:ln>
            </p:spPr>
            <p:txBody>
              <a:bodyPr/>
              <a:lstStyle/>
              <a:p>
                <a:pPr>
                  <a:defRPr/>
                </a:pPr>
                <a:endParaRPr lang="en-GB" sz="2400" b="1" kern="0">
                  <a:solidFill>
                    <a:srgbClr val="000000"/>
                  </a:solidFill>
                </a:endParaRPr>
              </a:p>
            </p:txBody>
          </p:sp>
          <p:sp>
            <p:nvSpPr>
              <p:cNvPr id="66" name="Freeform 50"/>
              <p:cNvSpPr>
                <a:spLocks/>
              </p:cNvSpPr>
              <p:nvPr/>
            </p:nvSpPr>
            <p:spPr bwMode="auto">
              <a:xfrm>
                <a:off x="6388481" y="3569653"/>
                <a:ext cx="830271" cy="630279"/>
              </a:xfrm>
              <a:custGeom>
                <a:avLst/>
                <a:gdLst>
                  <a:gd name="T0" fmla="*/ 388 w 548"/>
                  <a:gd name="T1" fmla="*/ 360 h 416"/>
                  <a:gd name="T2" fmla="*/ 379 w 548"/>
                  <a:gd name="T3" fmla="*/ 344 h 416"/>
                  <a:gd name="T4" fmla="*/ 345 w 548"/>
                  <a:gd name="T5" fmla="*/ 328 h 416"/>
                  <a:gd name="T6" fmla="*/ 320 w 548"/>
                  <a:gd name="T7" fmla="*/ 296 h 416"/>
                  <a:gd name="T8" fmla="*/ 270 w 548"/>
                  <a:gd name="T9" fmla="*/ 264 h 416"/>
                  <a:gd name="T10" fmla="*/ 236 w 548"/>
                  <a:gd name="T11" fmla="*/ 216 h 416"/>
                  <a:gd name="T12" fmla="*/ 202 w 548"/>
                  <a:gd name="T13" fmla="*/ 200 h 416"/>
                  <a:gd name="T14" fmla="*/ 219 w 548"/>
                  <a:gd name="T15" fmla="*/ 152 h 416"/>
                  <a:gd name="T16" fmla="*/ 236 w 548"/>
                  <a:gd name="T17" fmla="*/ 152 h 416"/>
                  <a:gd name="T18" fmla="*/ 270 w 548"/>
                  <a:gd name="T19" fmla="*/ 168 h 416"/>
                  <a:gd name="T20" fmla="*/ 278 w 548"/>
                  <a:gd name="T21" fmla="*/ 144 h 416"/>
                  <a:gd name="T22" fmla="*/ 312 w 548"/>
                  <a:gd name="T23" fmla="*/ 136 h 416"/>
                  <a:gd name="T24" fmla="*/ 354 w 548"/>
                  <a:gd name="T25" fmla="*/ 144 h 416"/>
                  <a:gd name="T26" fmla="*/ 404 w 548"/>
                  <a:gd name="T27" fmla="*/ 152 h 416"/>
                  <a:gd name="T28" fmla="*/ 438 w 548"/>
                  <a:gd name="T29" fmla="*/ 144 h 416"/>
                  <a:gd name="T30" fmla="*/ 472 w 548"/>
                  <a:gd name="T31" fmla="*/ 152 h 416"/>
                  <a:gd name="T32" fmla="*/ 522 w 548"/>
                  <a:gd name="T33" fmla="*/ 160 h 416"/>
                  <a:gd name="T34" fmla="*/ 522 w 548"/>
                  <a:gd name="T35" fmla="*/ 128 h 416"/>
                  <a:gd name="T36" fmla="*/ 548 w 548"/>
                  <a:gd name="T37" fmla="*/ 120 h 416"/>
                  <a:gd name="T38" fmla="*/ 522 w 548"/>
                  <a:gd name="T39" fmla="*/ 112 h 416"/>
                  <a:gd name="T40" fmla="*/ 497 w 548"/>
                  <a:gd name="T41" fmla="*/ 80 h 416"/>
                  <a:gd name="T42" fmla="*/ 480 w 548"/>
                  <a:gd name="T43" fmla="*/ 48 h 416"/>
                  <a:gd name="T44" fmla="*/ 421 w 548"/>
                  <a:gd name="T45" fmla="*/ 72 h 416"/>
                  <a:gd name="T46" fmla="*/ 388 w 548"/>
                  <a:gd name="T47" fmla="*/ 72 h 416"/>
                  <a:gd name="T48" fmla="*/ 379 w 548"/>
                  <a:gd name="T49" fmla="*/ 48 h 416"/>
                  <a:gd name="T50" fmla="*/ 345 w 548"/>
                  <a:gd name="T51" fmla="*/ 56 h 416"/>
                  <a:gd name="T52" fmla="*/ 320 w 548"/>
                  <a:gd name="T53" fmla="*/ 40 h 416"/>
                  <a:gd name="T54" fmla="*/ 295 w 548"/>
                  <a:gd name="T55" fmla="*/ 16 h 416"/>
                  <a:gd name="T56" fmla="*/ 261 w 548"/>
                  <a:gd name="T57" fmla="*/ 0 h 416"/>
                  <a:gd name="T58" fmla="*/ 227 w 548"/>
                  <a:gd name="T59" fmla="*/ 8 h 416"/>
                  <a:gd name="T60" fmla="*/ 194 w 548"/>
                  <a:gd name="T61" fmla="*/ 48 h 416"/>
                  <a:gd name="T62" fmla="*/ 194 w 548"/>
                  <a:gd name="T63" fmla="*/ 88 h 416"/>
                  <a:gd name="T64" fmla="*/ 160 w 548"/>
                  <a:gd name="T65" fmla="*/ 96 h 416"/>
                  <a:gd name="T66" fmla="*/ 143 w 548"/>
                  <a:gd name="T67" fmla="*/ 128 h 416"/>
                  <a:gd name="T68" fmla="*/ 109 w 548"/>
                  <a:gd name="T69" fmla="*/ 120 h 416"/>
                  <a:gd name="T70" fmla="*/ 84 w 548"/>
                  <a:gd name="T71" fmla="*/ 104 h 416"/>
                  <a:gd name="T72" fmla="*/ 42 w 548"/>
                  <a:gd name="T73" fmla="*/ 136 h 416"/>
                  <a:gd name="T74" fmla="*/ 8 w 548"/>
                  <a:gd name="T75" fmla="*/ 144 h 416"/>
                  <a:gd name="T76" fmla="*/ 0 w 548"/>
                  <a:gd name="T77" fmla="*/ 144 h 416"/>
                  <a:gd name="T78" fmla="*/ 0 w 548"/>
                  <a:gd name="T79" fmla="*/ 152 h 416"/>
                  <a:gd name="T80" fmla="*/ 34 w 548"/>
                  <a:gd name="T81" fmla="*/ 216 h 416"/>
                  <a:gd name="T82" fmla="*/ 84 w 548"/>
                  <a:gd name="T83" fmla="*/ 152 h 416"/>
                  <a:gd name="T84" fmla="*/ 84 w 548"/>
                  <a:gd name="T85" fmla="*/ 216 h 416"/>
                  <a:gd name="T86" fmla="*/ 126 w 548"/>
                  <a:gd name="T87" fmla="*/ 192 h 416"/>
                  <a:gd name="T88" fmla="*/ 126 w 548"/>
                  <a:gd name="T89" fmla="*/ 240 h 416"/>
                  <a:gd name="T90" fmla="*/ 177 w 548"/>
                  <a:gd name="T91" fmla="*/ 264 h 416"/>
                  <a:gd name="T92" fmla="*/ 160 w 548"/>
                  <a:gd name="T93" fmla="*/ 272 h 416"/>
                  <a:gd name="T94" fmla="*/ 219 w 548"/>
                  <a:gd name="T95" fmla="*/ 312 h 416"/>
                  <a:gd name="T96" fmla="*/ 227 w 548"/>
                  <a:gd name="T97" fmla="*/ 336 h 416"/>
                  <a:gd name="T98" fmla="*/ 253 w 548"/>
                  <a:gd name="T99" fmla="*/ 352 h 416"/>
                  <a:gd name="T100" fmla="*/ 312 w 548"/>
                  <a:gd name="T101" fmla="*/ 360 h 416"/>
                  <a:gd name="T102" fmla="*/ 371 w 548"/>
                  <a:gd name="T103" fmla="*/ 384 h 416"/>
                  <a:gd name="T104" fmla="*/ 312 w 548"/>
                  <a:gd name="T105" fmla="*/ 392 h 416"/>
                  <a:gd name="T106" fmla="*/ 413 w 548"/>
                  <a:gd name="T107" fmla="*/ 416 h 416"/>
                  <a:gd name="T108" fmla="*/ 413 w 548"/>
                  <a:gd name="T109" fmla="*/ 384 h 416"/>
                  <a:gd name="T110" fmla="*/ 388 w 548"/>
                  <a:gd name="T111" fmla="*/ 360 h 41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48" h="416">
                    <a:moveTo>
                      <a:pt x="388" y="360"/>
                    </a:moveTo>
                    <a:lnTo>
                      <a:pt x="379" y="344"/>
                    </a:lnTo>
                    <a:lnTo>
                      <a:pt x="345" y="328"/>
                    </a:lnTo>
                    <a:lnTo>
                      <a:pt x="320" y="296"/>
                    </a:lnTo>
                    <a:lnTo>
                      <a:pt x="270" y="264"/>
                    </a:lnTo>
                    <a:lnTo>
                      <a:pt x="236" y="216"/>
                    </a:lnTo>
                    <a:lnTo>
                      <a:pt x="202" y="200"/>
                    </a:lnTo>
                    <a:lnTo>
                      <a:pt x="219" y="152"/>
                    </a:lnTo>
                    <a:lnTo>
                      <a:pt x="236" y="152"/>
                    </a:lnTo>
                    <a:lnTo>
                      <a:pt x="270" y="168"/>
                    </a:lnTo>
                    <a:lnTo>
                      <a:pt x="278" y="144"/>
                    </a:lnTo>
                    <a:lnTo>
                      <a:pt x="312" y="136"/>
                    </a:lnTo>
                    <a:lnTo>
                      <a:pt x="354" y="144"/>
                    </a:lnTo>
                    <a:lnTo>
                      <a:pt x="404" y="152"/>
                    </a:lnTo>
                    <a:lnTo>
                      <a:pt x="438" y="144"/>
                    </a:lnTo>
                    <a:lnTo>
                      <a:pt x="472" y="152"/>
                    </a:lnTo>
                    <a:lnTo>
                      <a:pt x="522" y="160"/>
                    </a:lnTo>
                    <a:lnTo>
                      <a:pt x="522" y="128"/>
                    </a:lnTo>
                    <a:lnTo>
                      <a:pt x="548" y="120"/>
                    </a:lnTo>
                    <a:lnTo>
                      <a:pt x="522" y="112"/>
                    </a:lnTo>
                    <a:lnTo>
                      <a:pt x="497" y="80"/>
                    </a:lnTo>
                    <a:lnTo>
                      <a:pt x="480" y="48"/>
                    </a:lnTo>
                    <a:lnTo>
                      <a:pt x="421" y="72"/>
                    </a:lnTo>
                    <a:lnTo>
                      <a:pt x="388" y="72"/>
                    </a:lnTo>
                    <a:lnTo>
                      <a:pt x="379" y="48"/>
                    </a:lnTo>
                    <a:lnTo>
                      <a:pt x="345" y="56"/>
                    </a:lnTo>
                    <a:lnTo>
                      <a:pt x="320" y="40"/>
                    </a:lnTo>
                    <a:lnTo>
                      <a:pt x="295" y="16"/>
                    </a:lnTo>
                    <a:lnTo>
                      <a:pt x="261" y="0"/>
                    </a:lnTo>
                    <a:lnTo>
                      <a:pt x="227" y="8"/>
                    </a:lnTo>
                    <a:lnTo>
                      <a:pt x="194" y="48"/>
                    </a:lnTo>
                    <a:lnTo>
                      <a:pt x="194" y="88"/>
                    </a:lnTo>
                    <a:lnTo>
                      <a:pt x="160" y="96"/>
                    </a:lnTo>
                    <a:lnTo>
                      <a:pt x="143" y="128"/>
                    </a:lnTo>
                    <a:lnTo>
                      <a:pt x="109" y="120"/>
                    </a:lnTo>
                    <a:lnTo>
                      <a:pt x="84" y="104"/>
                    </a:lnTo>
                    <a:lnTo>
                      <a:pt x="42" y="136"/>
                    </a:lnTo>
                    <a:lnTo>
                      <a:pt x="8" y="144"/>
                    </a:lnTo>
                    <a:lnTo>
                      <a:pt x="0" y="144"/>
                    </a:lnTo>
                    <a:lnTo>
                      <a:pt x="0" y="152"/>
                    </a:lnTo>
                    <a:lnTo>
                      <a:pt x="34" y="216"/>
                    </a:lnTo>
                    <a:lnTo>
                      <a:pt x="84" y="152"/>
                    </a:lnTo>
                    <a:lnTo>
                      <a:pt x="84" y="216"/>
                    </a:lnTo>
                    <a:lnTo>
                      <a:pt x="126" y="192"/>
                    </a:lnTo>
                    <a:lnTo>
                      <a:pt x="126" y="240"/>
                    </a:lnTo>
                    <a:lnTo>
                      <a:pt x="177" y="264"/>
                    </a:lnTo>
                    <a:lnTo>
                      <a:pt x="160" y="272"/>
                    </a:lnTo>
                    <a:lnTo>
                      <a:pt x="219" y="312"/>
                    </a:lnTo>
                    <a:lnTo>
                      <a:pt x="227" y="336"/>
                    </a:lnTo>
                    <a:lnTo>
                      <a:pt x="253" y="352"/>
                    </a:lnTo>
                    <a:lnTo>
                      <a:pt x="312" y="360"/>
                    </a:lnTo>
                    <a:lnTo>
                      <a:pt x="371" y="384"/>
                    </a:lnTo>
                    <a:lnTo>
                      <a:pt x="312" y="392"/>
                    </a:lnTo>
                    <a:lnTo>
                      <a:pt x="413" y="416"/>
                    </a:lnTo>
                    <a:lnTo>
                      <a:pt x="413" y="384"/>
                    </a:lnTo>
                    <a:lnTo>
                      <a:pt x="388" y="360"/>
                    </a:lnTo>
                    <a:close/>
                  </a:path>
                </a:pathLst>
              </a:custGeom>
              <a:solidFill>
                <a:srgbClr val="0969A6"/>
              </a:solidFill>
              <a:ln w="9525">
                <a:solidFill>
                  <a:srgbClr val="0969A6"/>
                </a:solidFill>
                <a:round/>
                <a:headEnd/>
                <a:tailEnd/>
              </a:ln>
              <a:extLst/>
            </p:spPr>
            <p:txBody>
              <a:bodyPr/>
              <a:lstStyle/>
              <a:p>
                <a:pPr>
                  <a:defRPr/>
                </a:pPr>
                <a:endParaRPr lang="en-GB" sz="2400" b="1" kern="0">
                  <a:solidFill>
                    <a:srgbClr val="000000"/>
                  </a:solidFill>
                </a:endParaRPr>
              </a:p>
            </p:txBody>
          </p:sp>
          <p:sp>
            <p:nvSpPr>
              <p:cNvPr id="67" name="Freeform 51"/>
              <p:cNvSpPr>
                <a:spLocks/>
              </p:cNvSpPr>
              <p:nvPr/>
            </p:nvSpPr>
            <p:spPr bwMode="auto">
              <a:xfrm>
                <a:off x="6376360" y="3484808"/>
                <a:ext cx="421196" cy="303019"/>
              </a:xfrm>
              <a:custGeom>
                <a:avLst/>
                <a:gdLst>
                  <a:gd name="T0" fmla="*/ 50 w 278"/>
                  <a:gd name="T1" fmla="*/ 192 h 200"/>
                  <a:gd name="T2" fmla="*/ 92 w 278"/>
                  <a:gd name="T3" fmla="*/ 160 h 200"/>
                  <a:gd name="T4" fmla="*/ 117 w 278"/>
                  <a:gd name="T5" fmla="*/ 176 h 200"/>
                  <a:gd name="T6" fmla="*/ 151 w 278"/>
                  <a:gd name="T7" fmla="*/ 184 h 200"/>
                  <a:gd name="T8" fmla="*/ 168 w 278"/>
                  <a:gd name="T9" fmla="*/ 152 h 200"/>
                  <a:gd name="T10" fmla="*/ 202 w 278"/>
                  <a:gd name="T11" fmla="*/ 144 h 200"/>
                  <a:gd name="T12" fmla="*/ 202 w 278"/>
                  <a:gd name="T13" fmla="*/ 104 h 200"/>
                  <a:gd name="T14" fmla="*/ 235 w 278"/>
                  <a:gd name="T15" fmla="*/ 64 h 200"/>
                  <a:gd name="T16" fmla="*/ 278 w 278"/>
                  <a:gd name="T17" fmla="*/ 48 h 200"/>
                  <a:gd name="T18" fmla="*/ 235 w 278"/>
                  <a:gd name="T19" fmla="*/ 0 h 200"/>
                  <a:gd name="T20" fmla="*/ 227 w 278"/>
                  <a:gd name="T21" fmla="*/ 8 h 200"/>
                  <a:gd name="T22" fmla="*/ 227 w 278"/>
                  <a:gd name="T23" fmla="*/ 32 h 200"/>
                  <a:gd name="T24" fmla="*/ 185 w 278"/>
                  <a:gd name="T25" fmla="*/ 40 h 200"/>
                  <a:gd name="T26" fmla="*/ 134 w 278"/>
                  <a:gd name="T27" fmla="*/ 40 h 200"/>
                  <a:gd name="T28" fmla="*/ 101 w 278"/>
                  <a:gd name="T29" fmla="*/ 64 h 200"/>
                  <a:gd name="T30" fmla="*/ 42 w 278"/>
                  <a:gd name="T31" fmla="*/ 64 h 200"/>
                  <a:gd name="T32" fmla="*/ 8 w 278"/>
                  <a:gd name="T33" fmla="*/ 72 h 200"/>
                  <a:gd name="T34" fmla="*/ 0 w 278"/>
                  <a:gd name="T35" fmla="*/ 96 h 200"/>
                  <a:gd name="T36" fmla="*/ 8 w 278"/>
                  <a:gd name="T37" fmla="*/ 152 h 200"/>
                  <a:gd name="T38" fmla="*/ 0 w 278"/>
                  <a:gd name="T39" fmla="*/ 160 h 200"/>
                  <a:gd name="T40" fmla="*/ 25 w 278"/>
                  <a:gd name="T41" fmla="*/ 152 h 200"/>
                  <a:gd name="T42" fmla="*/ 8 w 278"/>
                  <a:gd name="T43" fmla="*/ 176 h 200"/>
                  <a:gd name="T44" fmla="*/ 8 w 278"/>
                  <a:gd name="T45" fmla="*/ 200 h 200"/>
                  <a:gd name="T46" fmla="*/ 16 w 278"/>
                  <a:gd name="T47" fmla="*/ 200 h 200"/>
                  <a:gd name="T48" fmla="*/ 50 w 278"/>
                  <a:gd name="T49" fmla="*/ 192 h 2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78" h="200">
                    <a:moveTo>
                      <a:pt x="50" y="192"/>
                    </a:moveTo>
                    <a:lnTo>
                      <a:pt x="92" y="160"/>
                    </a:lnTo>
                    <a:lnTo>
                      <a:pt x="117" y="176"/>
                    </a:lnTo>
                    <a:lnTo>
                      <a:pt x="151" y="184"/>
                    </a:lnTo>
                    <a:lnTo>
                      <a:pt x="168" y="152"/>
                    </a:lnTo>
                    <a:lnTo>
                      <a:pt x="202" y="144"/>
                    </a:lnTo>
                    <a:lnTo>
                      <a:pt x="202" y="104"/>
                    </a:lnTo>
                    <a:lnTo>
                      <a:pt x="235" y="64"/>
                    </a:lnTo>
                    <a:lnTo>
                      <a:pt x="278" y="48"/>
                    </a:lnTo>
                    <a:lnTo>
                      <a:pt x="235" y="0"/>
                    </a:lnTo>
                    <a:lnTo>
                      <a:pt x="227" y="8"/>
                    </a:lnTo>
                    <a:lnTo>
                      <a:pt x="227" y="32"/>
                    </a:lnTo>
                    <a:lnTo>
                      <a:pt x="185" y="40"/>
                    </a:lnTo>
                    <a:lnTo>
                      <a:pt x="134" y="40"/>
                    </a:lnTo>
                    <a:lnTo>
                      <a:pt x="101" y="64"/>
                    </a:lnTo>
                    <a:lnTo>
                      <a:pt x="42" y="64"/>
                    </a:lnTo>
                    <a:lnTo>
                      <a:pt x="8" y="72"/>
                    </a:lnTo>
                    <a:lnTo>
                      <a:pt x="0" y="96"/>
                    </a:lnTo>
                    <a:lnTo>
                      <a:pt x="8" y="152"/>
                    </a:lnTo>
                    <a:lnTo>
                      <a:pt x="0" y="160"/>
                    </a:lnTo>
                    <a:lnTo>
                      <a:pt x="25" y="152"/>
                    </a:lnTo>
                    <a:lnTo>
                      <a:pt x="8" y="176"/>
                    </a:lnTo>
                    <a:lnTo>
                      <a:pt x="8" y="200"/>
                    </a:lnTo>
                    <a:lnTo>
                      <a:pt x="16" y="200"/>
                    </a:lnTo>
                    <a:lnTo>
                      <a:pt x="50" y="192"/>
                    </a:lnTo>
                    <a:close/>
                  </a:path>
                </a:pathLst>
              </a:custGeom>
              <a:solidFill>
                <a:srgbClr val="0969A6"/>
              </a:solidFill>
              <a:ln w="28575">
                <a:solidFill>
                  <a:srgbClr val="0969A6"/>
                </a:solidFill>
                <a:prstDash val="solid"/>
                <a:round/>
                <a:headEnd/>
                <a:tailEnd/>
              </a:ln>
              <a:extLst/>
            </p:spPr>
            <p:txBody>
              <a:bodyPr/>
              <a:lstStyle/>
              <a:p>
                <a:pPr>
                  <a:defRPr/>
                </a:pPr>
                <a:endParaRPr lang="en-GB" sz="2400" b="1" kern="0">
                  <a:solidFill>
                    <a:srgbClr val="000000"/>
                  </a:solidFill>
                </a:endParaRPr>
              </a:p>
            </p:txBody>
          </p:sp>
          <p:sp>
            <p:nvSpPr>
              <p:cNvPr id="68" name="Freeform 53"/>
              <p:cNvSpPr>
                <a:spLocks/>
              </p:cNvSpPr>
              <p:nvPr/>
            </p:nvSpPr>
            <p:spPr bwMode="auto">
              <a:xfrm>
                <a:off x="6694529" y="3775706"/>
                <a:ext cx="587856" cy="484830"/>
              </a:xfrm>
              <a:custGeom>
                <a:avLst/>
                <a:gdLst>
                  <a:gd name="T0" fmla="*/ 287 w 388"/>
                  <a:gd name="T1" fmla="*/ 264 h 320"/>
                  <a:gd name="T2" fmla="*/ 312 w 388"/>
                  <a:gd name="T3" fmla="*/ 248 h 320"/>
                  <a:gd name="T4" fmla="*/ 320 w 388"/>
                  <a:gd name="T5" fmla="*/ 216 h 320"/>
                  <a:gd name="T6" fmla="*/ 346 w 388"/>
                  <a:gd name="T7" fmla="*/ 216 h 320"/>
                  <a:gd name="T8" fmla="*/ 337 w 388"/>
                  <a:gd name="T9" fmla="*/ 192 h 320"/>
                  <a:gd name="T10" fmla="*/ 388 w 388"/>
                  <a:gd name="T11" fmla="*/ 176 h 320"/>
                  <a:gd name="T12" fmla="*/ 362 w 388"/>
                  <a:gd name="T13" fmla="*/ 136 h 320"/>
                  <a:gd name="T14" fmla="*/ 388 w 388"/>
                  <a:gd name="T15" fmla="*/ 120 h 320"/>
                  <a:gd name="T16" fmla="*/ 346 w 388"/>
                  <a:gd name="T17" fmla="*/ 96 h 320"/>
                  <a:gd name="T18" fmla="*/ 337 w 388"/>
                  <a:gd name="T19" fmla="*/ 64 h 320"/>
                  <a:gd name="T20" fmla="*/ 337 w 388"/>
                  <a:gd name="T21" fmla="*/ 32 h 320"/>
                  <a:gd name="T22" fmla="*/ 304 w 388"/>
                  <a:gd name="T23" fmla="*/ 32 h 320"/>
                  <a:gd name="T24" fmla="*/ 295 w 388"/>
                  <a:gd name="T25" fmla="*/ 16 h 320"/>
                  <a:gd name="T26" fmla="*/ 270 w 388"/>
                  <a:gd name="T27" fmla="*/ 16 h 320"/>
                  <a:gd name="T28" fmla="*/ 236 w 388"/>
                  <a:gd name="T29" fmla="*/ 8 h 320"/>
                  <a:gd name="T30" fmla="*/ 202 w 388"/>
                  <a:gd name="T31" fmla="*/ 16 h 320"/>
                  <a:gd name="T32" fmla="*/ 152 w 388"/>
                  <a:gd name="T33" fmla="*/ 8 h 320"/>
                  <a:gd name="T34" fmla="*/ 110 w 388"/>
                  <a:gd name="T35" fmla="*/ 0 h 320"/>
                  <a:gd name="T36" fmla="*/ 76 w 388"/>
                  <a:gd name="T37" fmla="*/ 8 h 320"/>
                  <a:gd name="T38" fmla="*/ 68 w 388"/>
                  <a:gd name="T39" fmla="*/ 32 h 320"/>
                  <a:gd name="T40" fmla="*/ 34 w 388"/>
                  <a:gd name="T41" fmla="*/ 16 h 320"/>
                  <a:gd name="T42" fmla="*/ 17 w 388"/>
                  <a:gd name="T43" fmla="*/ 16 h 320"/>
                  <a:gd name="T44" fmla="*/ 0 w 388"/>
                  <a:gd name="T45" fmla="*/ 64 h 320"/>
                  <a:gd name="T46" fmla="*/ 34 w 388"/>
                  <a:gd name="T47" fmla="*/ 80 h 320"/>
                  <a:gd name="T48" fmla="*/ 68 w 388"/>
                  <a:gd name="T49" fmla="*/ 128 h 320"/>
                  <a:gd name="T50" fmla="*/ 118 w 388"/>
                  <a:gd name="T51" fmla="*/ 160 h 320"/>
                  <a:gd name="T52" fmla="*/ 143 w 388"/>
                  <a:gd name="T53" fmla="*/ 192 h 320"/>
                  <a:gd name="T54" fmla="*/ 177 w 388"/>
                  <a:gd name="T55" fmla="*/ 208 h 320"/>
                  <a:gd name="T56" fmla="*/ 186 w 388"/>
                  <a:gd name="T57" fmla="*/ 224 h 320"/>
                  <a:gd name="T58" fmla="*/ 211 w 388"/>
                  <a:gd name="T59" fmla="*/ 248 h 320"/>
                  <a:gd name="T60" fmla="*/ 211 w 388"/>
                  <a:gd name="T61" fmla="*/ 280 h 320"/>
                  <a:gd name="T62" fmla="*/ 295 w 388"/>
                  <a:gd name="T63" fmla="*/ 320 h 320"/>
                  <a:gd name="T64" fmla="*/ 295 w 388"/>
                  <a:gd name="T65" fmla="*/ 280 h 320"/>
                  <a:gd name="T66" fmla="*/ 287 w 388"/>
                  <a:gd name="T67" fmla="*/ 264 h 3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88" h="320">
                    <a:moveTo>
                      <a:pt x="287" y="264"/>
                    </a:moveTo>
                    <a:lnTo>
                      <a:pt x="312" y="248"/>
                    </a:lnTo>
                    <a:lnTo>
                      <a:pt x="320" y="216"/>
                    </a:lnTo>
                    <a:lnTo>
                      <a:pt x="346" y="216"/>
                    </a:lnTo>
                    <a:lnTo>
                      <a:pt x="337" y="192"/>
                    </a:lnTo>
                    <a:lnTo>
                      <a:pt x="388" y="176"/>
                    </a:lnTo>
                    <a:lnTo>
                      <a:pt x="362" y="136"/>
                    </a:lnTo>
                    <a:lnTo>
                      <a:pt x="388" y="120"/>
                    </a:lnTo>
                    <a:lnTo>
                      <a:pt x="346" y="96"/>
                    </a:lnTo>
                    <a:lnTo>
                      <a:pt x="337" y="64"/>
                    </a:lnTo>
                    <a:lnTo>
                      <a:pt x="337" y="32"/>
                    </a:lnTo>
                    <a:lnTo>
                      <a:pt x="304" y="32"/>
                    </a:lnTo>
                    <a:lnTo>
                      <a:pt x="295" y="16"/>
                    </a:lnTo>
                    <a:lnTo>
                      <a:pt x="270" y="16"/>
                    </a:lnTo>
                    <a:lnTo>
                      <a:pt x="236" y="8"/>
                    </a:lnTo>
                    <a:lnTo>
                      <a:pt x="202" y="16"/>
                    </a:lnTo>
                    <a:lnTo>
                      <a:pt x="152" y="8"/>
                    </a:lnTo>
                    <a:lnTo>
                      <a:pt x="110" y="0"/>
                    </a:lnTo>
                    <a:lnTo>
                      <a:pt x="76" y="8"/>
                    </a:lnTo>
                    <a:lnTo>
                      <a:pt x="68" y="32"/>
                    </a:lnTo>
                    <a:lnTo>
                      <a:pt x="34" y="16"/>
                    </a:lnTo>
                    <a:lnTo>
                      <a:pt x="17" y="16"/>
                    </a:lnTo>
                    <a:lnTo>
                      <a:pt x="0" y="64"/>
                    </a:lnTo>
                    <a:lnTo>
                      <a:pt x="34" y="80"/>
                    </a:lnTo>
                    <a:lnTo>
                      <a:pt x="68" y="128"/>
                    </a:lnTo>
                    <a:lnTo>
                      <a:pt x="118" y="160"/>
                    </a:lnTo>
                    <a:lnTo>
                      <a:pt x="143" y="192"/>
                    </a:lnTo>
                    <a:lnTo>
                      <a:pt x="177" y="208"/>
                    </a:lnTo>
                    <a:lnTo>
                      <a:pt x="186" y="224"/>
                    </a:lnTo>
                    <a:lnTo>
                      <a:pt x="211" y="248"/>
                    </a:lnTo>
                    <a:lnTo>
                      <a:pt x="211" y="280"/>
                    </a:lnTo>
                    <a:lnTo>
                      <a:pt x="295" y="320"/>
                    </a:lnTo>
                    <a:lnTo>
                      <a:pt x="295" y="280"/>
                    </a:lnTo>
                    <a:lnTo>
                      <a:pt x="287" y="264"/>
                    </a:lnTo>
                    <a:close/>
                  </a:path>
                </a:pathLst>
              </a:custGeom>
              <a:solidFill>
                <a:srgbClr val="00A0C6"/>
              </a:solidFill>
              <a:ln w="9525">
                <a:noFill/>
                <a:round/>
                <a:headEnd/>
                <a:tailEnd/>
              </a:ln>
              <a:extLst/>
            </p:spPr>
            <p:txBody>
              <a:bodyPr/>
              <a:lstStyle/>
              <a:p>
                <a:pPr>
                  <a:defRPr/>
                </a:pPr>
                <a:endParaRPr lang="en-GB" sz="2400" b="1" kern="0">
                  <a:solidFill>
                    <a:srgbClr val="000000"/>
                  </a:solidFill>
                </a:endParaRPr>
              </a:p>
            </p:txBody>
          </p:sp>
          <p:sp>
            <p:nvSpPr>
              <p:cNvPr id="69" name="Freeform 54"/>
              <p:cNvSpPr>
                <a:spLocks/>
              </p:cNvSpPr>
              <p:nvPr/>
            </p:nvSpPr>
            <p:spPr bwMode="auto">
              <a:xfrm>
                <a:off x="6732407" y="3121186"/>
                <a:ext cx="868148" cy="557554"/>
              </a:xfrm>
              <a:custGeom>
                <a:avLst/>
                <a:gdLst>
                  <a:gd name="T0" fmla="*/ 295 w 573"/>
                  <a:gd name="T1" fmla="*/ 320 h 368"/>
                  <a:gd name="T2" fmla="*/ 329 w 573"/>
                  <a:gd name="T3" fmla="*/ 304 h 368"/>
                  <a:gd name="T4" fmla="*/ 380 w 573"/>
                  <a:gd name="T5" fmla="*/ 304 h 368"/>
                  <a:gd name="T6" fmla="*/ 413 w 573"/>
                  <a:gd name="T7" fmla="*/ 288 h 368"/>
                  <a:gd name="T8" fmla="*/ 439 w 573"/>
                  <a:gd name="T9" fmla="*/ 272 h 368"/>
                  <a:gd name="T10" fmla="*/ 455 w 573"/>
                  <a:gd name="T11" fmla="*/ 264 h 368"/>
                  <a:gd name="T12" fmla="*/ 464 w 573"/>
                  <a:gd name="T13" fmla="*/ 224 h 368"/>
                  <a:gd name="T14" fmla="*/ 472 w 573"/>
                  <a:gd name="T15" fmla="*/ 200 h 368"/>
                  <a:gd name="T16" fmla="*/ 498 w 573"/>
                  <a:gd name="T17" fmla="*/ 168 h 368"/>
                  <a:gd name="T18" fmla="*/ 523 w 573"/>
                  <a:gd name="T19" fmla="*/ 112 h 368"/>
                  <a:gd name="T20" fmla="*/ 548 w 573"/>
                  <a:gd name="T21" fmla="*/ 72 h 368"/>
                  <a:gd name="T22" fmla="*/ 573 w 573"/>
                  <a:gd name="T23" fmla="*/ 48 h 368"/>
                  <a:gd name="T24" fmla="*/ 548 w 573"/>
                  <a:gd name="T25" fmla="*/ 24 h 368"/>
                  <a:gd name="T26" fmla="*/ 514 w 573"/>
                  <a:gd name="T27" fmla="*/ 0 h 368"/>
                  <a:gd name="T28" fmla="*/ 472 w 573"/>
                  <a:gd name="T29" fmla="*/ 8 h 368"/>
                  <a:gd name="T30" fmla="*/ 447 w 573"/>
                  <a:gd name="T31" fmla="*/ 0 h 368"/>
                  <a:gd name="T32" fmla="*/ 405 w 573"/>
                  <a:gd name="T33" fmla="*/ 8 h 368"/>
                  <a:gd name="T34" fmla="*/ 371 w 573"/>
                  <a:gd name="T35" fmla="*/ 8 h 368"/>
                  <a:gd name="T36" fmla="*/ 329 w 573"/>
                  <a:gd name="T37" fmla="*/ 56 h 368"/>
                  <a:gd name="T38" fmla="*/ 287 w 573"/>
                  <a:gd name="T39" fmla="*/ 48 h 368"/>
                  <a:gd name="T40" fmla="*/ 279 w 573"/>
                  <a:gd name="T41" fmla="*/ 64 h 368"/>
                  <a:gd name="T42" fmla="*/ 228 w 573"/>
                  <a:gd name="T43" fmla="*/ 80 h 368"/>
                  <a:gd name="T44" fmla="*/ 228 w 573"/>
                  <a:gd name="T45" fmla="*/ 112 h 368"/>
                  <a:gd name="T46" fmla="*/ 110 w 573"/>
                  <a:gd name="T47" fmla="*/ 128 h 368"/>
                  <a:gd name="T48" fmla="*/ 85 w 573"/>
                  <a:gd name="T49" fmla="*/ 112 h 368"/>
                  <a:gd name="T50" fmla="*/ 68 w 573"/>
                  <a:gd name="T51" fmla="*/ 104 h 368"/>
                  <a:gd name="T52" fmla="*/ 68 w 573"/>
                  <a:gd name="T53" fmla="*/ 128 h 368"/>
                  <a:gd name="T54" fmla="*/ 26 w 573"/>
                  <a:gd name="T55" fmla="*/ 144 h 368"/>
                  <a:gd name="T56" fmla="*/ 26 w 573"/>
                  <a:gd name="T57" fmla="*/ 184 h 368"/>
                  <a:gd name="T58" fmla="*/ 17 w 573"/>
                  <a:gd name="T59" fmla="*/ 224 h 368"/>
                  <a:gd name="T60" fmla="*/ 0 w 573"/>
                  <a:gd name="T61" fmla="*/ 240 h 368"/>
                  <a:gd name="T62" fmla="*/ 43 w 573"/>
                  <a:gd name="T63" fmla="*/ 288 h 368"/>
                  <a:gd name="T64" fmla="*/ 34 w 573"/>
                  <a:gd name="T65" fmla="*/ 296 h 368"/>
                  <a:gd name="T66" fmla="*/ 68 w 573"/>
                  <a:gd name="T67" fmla="*/ 312 h 368"/>
                  <a:gd name="T68" fmla="*/ 93 w 573"/>
                  <a:gd name="T69" fmla="*/ 336 h 368"/>
                  <a:gd name="T70" fmla="*/ 118 w 573"/>
                  <a:gd name="T71" fmla="*/ 352 h 368"/>
                  <a:gd name="T72" fmla="*/ 152 w 573"/>
                  <a:gd name="T73" fmla="*/ 344 h 368"/>
                  <a:gd name="T74" fmla="*/ 161 w 573"/>
                  <a:gd name="T75" fmla="*/ 368 h 368"/>
                  <a:gd name="T76" fmla="*/ 194 w 573"/>
                  <a:gd name="T77" fmla="*/ 368 h 368"/>
                  <a:gd name="T78" fmla="*/ 253 w 573"/>
                  <a:gd name="T79" fmla="*/ 344 h 368"/>
                  <a:gd name="T80" fmla="*/ 262 w 573"/>
                  <a:gd name="T81" fmla="*/ 344 h 368"/>
                  <a:gd name="T82" fmla="*/ 270 w 573"/>
                  <a:gd name="T83" fmla="*/ 320 h 368"/>
                  <a:gd name="T84" fmla="*/ 295 w 573"/>
                  <a:gd name="T85" fmla="*/ 320 h 36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73" h="368">
                    <a:moveTo>
                      <a:pt x="295" y="320"/>
                    </a:moveTo>
                    <a:lnTo>
                      <a:pt x="329" y="304"/>
                    </a:lnTo>
                    <a:lnTo>
                      <a:pt x="380" y="304"/>
                    </a:lnTo>
                    <a:lnTo>
                      <a:pt x="413" y="288"/>
                    </a:lnTo>
                    <a:lnTo>
                      <a:pt x="439" y="272"/>
                    </a:lnTo>
                    <a:lnTo>
                      <a:pt x="455" y="264"/>
                    </a:lnTo>
                    <a:lnTo>
                      <a:pt x="464" y="224"/>
                    </a:lnTo>
                    <a:lnTo>
                      <a:pt x="472" y="200"/>
                    </a:lnTo>
                    <a:lnTo>
                      <a:pt x="498" y="168"/>
                    </a:lnTo>
                    <a:lnTo>
                      <a:pt x="523" y="112"/>
                    </a:lnTo>
                    <a:lnTo>
                      <a:pt x="548" y="72"/>
                    </a:lnTo>
                    <a:lnTo>
                      <a:pt x="573" y="48"/>
                    </a:lnTo>
                    <a:lnTo>
                      <a:pt x="548" y="24"/>
                    </a:lnTo>
                    <a:lnTo>
                      <a:pt x="514" y="0"/>
                    </a:lnTo>
                    <a:lnTo>
                      <a:pt x="472" y="8"/>
                    </a:lnTo>
                    <a:lnTo>
                      <a:pt x="447" y="0"/>
                    </a:lnTo>
                    <a:lnTo>
                      <a:pt x="405" y="8"/>
                    </a:lnTo>
                    <a:lnTo>
                      <a:pt x="371" y="8"/>
                    </a:lnTo>
                    <a:lnTo>
                      <a:pt x="329" y="56"/>
                    </a:lnTo>
                    <a:lnTo>
                      <a:pt x="287" y="48"/>
                    </a:lnTo>
                    <a:lnTo>
                      <a:pt x="279" y="64"/>
                    </a:lnTo>
                    <a:lnTo>
                      <a:pt x="228" y="80"/>
                    </a:lnTo>
                    <a:lnTo>
                      <a:pt x="228" y="112"/>
                    </a:lnTo>
                    <a:lnTo>
                      <a:pt x="110" y="128"/>
                    </a:lnTo>
                    <a:lnTo>
                      <a:pt x="85" y="112"/>
                    </a:lnTo>
                    <a:lnTo>
                      <a:pt x="68" y="104"/>
                    </a:lnTo>
                    <a:lnTo>
                      <a:pt x="68" y="128"/>
                    </a:lnTo>
                    <a:lnTo>
                      <a:pt x="26" y="144"/>
                    </a:lnTo>
                    <a:lnTo>
                      <a:pt x="26" y="184"/>
                    </a:lnTo>
                    <a:lnTo>
                      <a:pt x="17" y="224"/>
                    </a:lnTo>
                    <a:lnTo>
                      <a:pt x="0" y="240"/>
                    </a:lnTo>
                    <a:lnTo>
                      <a:pt x="43" y="288"/>
                    </a:lnTo>
                    <a:lnTo>
                      <a:pt x="34" y="296"/>
                    </a:lnTo>
                    <a:lnTo>
                      <a:pt x="68" y="312"/>
                    </a:lnTo>
                    <a:lnTo>
                      <a:pt x="93" y="336"/>
                    </a:lnTo>
                    <a:lnTo>
                      <a:pt x="118" y="352"/>
                    </a:lnTo>
                    <a:lnTo>
                      <a:pt x="152" y="344"/>
                    </a:lnTo>
                    <a:lnTo>
                      <a:pt x="161" y="368"/>
                    </a:lnTo>
                    <a:lnTo>
                      <a:pt x="194" y="368"/>
                    </a:lnTo>
                    <a:lnTo>
                      <a:pt x="253" y="344"/>
                    </a:lnTo>
                    <a:lnTo>
                      <a:pt x="262" y="344"/>
                    </a:lnTo>
                    <a:lnTo>
                      <a:pt x="270" y="320"/>
                    </a:lnTo>
                    <a:lnTo>
                      <a:pt x="295" y="320"/>
                    </a:lnTo>
                    <a:close/>
                  </a:path>
                </a:pathLst>
              </a:custGeom>
              <a:solidFill>
                <a:srgbClr val="0969A6"/>
              </a:solidFill>
              <a:ln w="12700">
                <a:solidFill>
                  <a:srgbClr val="0969A6"/>
                </a:solidFill>
                <a:round/>
                <a:headEnd/>
                <a:tailEnd/>
              </a:ln>
              <a:extLst/>
            </p:spPr>
            <p:txBody>
              <a:bodyPr/>
              <a:lstStyle/>
              <a:p>
                <a:pPr>
                  <a:defRPr/>
                </a:pPr>
                <a:endParaRPr lang="en-GB" sz="2400" b="1" kern="0">
                  <a:solidFill>
                    <a:srgbClr val="000000"/>
                  </a:solidFill>
                </a:endParaRPr>
              </a:p>
            </p:txBody>
          </p:sp>
          <p:sp>
            <p:nvSpPr>
              <p:cNvPr id="70" name="Freeform 57"/>
              <p:cNvSpPr>
                <a:spLocks/>
              </p:cNvSpPr>
              <p:nvPr/>
            </p:nvSpPr>
            <p:spPr bwMode="auto">
              <a:xfrm>
                <a:off x="7421774" y="3121186"/>
                <a:ext cx="39392" cy="12121"/>
              </a:xfrm>
              <a:custGeom>
                <a:avLst/>
                <a:gdLst>
                  <a:gd name="T0" fmla="*/ 17 w 26"/>
                  <a:gd name="T1" fmla="*/ 8 h 8"/>
                  <a:gd name="T2" fmla="*/ 26 w 26"/>
                  <a:gd name="T3" fmla="*/ 8 h 8"/>
                  <a:gd name="T4" fmla="*/ 0 w 26"/>
                  <a:gd name="T5" fmla="*/ 0 h 8"/>
                  <a:gd name="T6" fmla="*/ 17 w 26"/>
                  <a:gd name="T7" fmla="*/ 8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8">
                    <a:moveTo>
                      <a:pt x="17" y="8"/>
                    </a:moveTo>
                    <a:lnTo>
                      <a:pt x="26" y="8"/>
                    </a:lnTo>
                    <a:lnTo>
                      <a:pt x="0" y="0"/>
                    </a:lnTo>
                    <a:lnTo>
                      <a:pt x="17" y="8"/>
                    </a:lnTo>
                    <a:close/>
                  </a:path>
                </a:pathLst>
              </a:custGeom>
              <a:noFill/>
              <a:ln w="28575">
                <a:noFill/>
                <a:prstDash val="solid"/>
                <a:round/>
                <a:headEnd/>
                <a:tailEnd/>
              </a:ln>
              <a:extLst>
                <a:ext uri="{909E8E84-426E-40DD-AFC4-6F175D3DCCD1}">
                  <a14:hiddenFill xmlns:a14="http://schemas.microsoft.com/office/drawing/2010/main">
                    <a:solidFill>
                      <a:srgbClr val="FFFFFF"/>
                    </a:solidFill>
                  </a14:hiddenFill>
                </a:ext>
              </a:extLst>
            </p:spPr>
            <p:txBody>
              <a:bodyPr/>
              <a:lstStyle/>
              <a:p>
                <a:pPr>
                  <a:defRPr/>
                </a:pPr>
                <a:endParaRPr lang="en-GB" sz="2400" b="1" kern="0">
                  <a:solidFill>
                    <a:srgbClr val="000000"/>
                  </a:solidFill>
                </a:endParaRPr>
              </a:p>
            </p:txBody>
          </p:sp>
          <p:sp>
            <p:nvSpPr>
              <p:cNvPr id="71" name="Freeform 58"/>
              <p:cNvSpPr>
                <a:spLocks/>
              </p:cNvSpPr>
              <p:nvPr/>
            </p:nvSpPr>
            <p:spPr bwMode="auto">
              <a:xfrm>
                <a:off x="7461166" y="3133306"/>
                <a:ext cx="25757" cy="1515"/>
              </a:xfrm>
              <a:custGeom>
                <a:avLst/>
                <a:gdLst>
                  <a:gd name="T0" fmla="*/ 17 w 17"/>
                  <a:gd name="T1" fmla="*/ 0 h 1"/>
                  <a:gd name="T2" fmla="*/ 0 w 17"/>
                  <a:gd name="T3" fmla="*/ 0 h 1"/>
                  <a:gd name="T4" fmla="*/ 17 w 17"/>
                  <a:gd name="T5" fmla="*/ 0 h 1"/>
                  <a:gd name="T6" fmla="*/ 0 60000 65536"/>
                  <a:gd name="T7" fmla="*/ 0 60000 65536"/>
                  <a:gd name="T8" fmla="*/ 0 60000 65536"/>
                </a:gdLst>
                <a:ahLst/>
                <a:cxnLst>
                  <a:cxn ang="T6">
                    <a:pos x="T0" y="T1"/>
                  </a:cxn>
                  <a:cxn ang="T7">
                    <a:pos x="T2" y="T3"/>
                  </a:cxn>
                  <a:cxn ang="T8">
                    <a:pos x="T4" y="T5"/>
                  </a:cxn>
                </a:cxnLst>
                <a:rect l="0" t="0" r="r" b="b"/>
                <a:pathLst>
                  <a:path w="17" h="1">
                    <a:moveTo>
                      <a:pt x="17" y="0"/>
                    </a:moveTo>
                    <a:lnTo>
                      <a:pt x="0" y="0"/>
                    </a:lnTo>
                    <a:lnTo>
                      <a:pt x="17" y="0"/>
                    </a:lnTo>
                    <a:close/>
                  </a:path>
                </a:pathLst>
              </a:custGeom>
              <a:solidFill>
                <a:srgbClr val="FFFF00"/>
              </a:solidFill>
              <a:ln w="9525">
                <a:noFill/>
                <a:round/>
                <a:headEnd/>
                <a:tailEnd/>
              </a:ln>
              <a:extLst/>
            </p:spPr>
            <p:txBody>
              <a:bodyPr/>
              <a:lstStyle/>
              <a:p>
                <a:pPr>
                  <a:defRPr/>
                </a:pPr>
                <a:endParaRPr lang="en-GB" sz="2400" b="1" kern="0">
                  <a:solidFill>
                    <a:srgbClr val="000000"/>
                  </a:solidFill>
                </a:endParaRPr>
              </a:p>
            </p:txBody>
          </p:sp>
          <p:sp>
            <p:nvSpPr>
              <p:cNvPr id="72" name="Line 59"/>
              <p:cNvSpPr>
                <a:spLocks noChangeShapeType="1"/>
              </p:cNvSpPr>
              <p:nvPr/>
            </p:nvSpPr>
            <p:spPr bwMode="auto">
              <a:xfrm flipV="1">
                <a:off x="7447530" y="3121186"/>
                <a:ext cx="39392" cy="12121"/>
              </a:xfrm>
              <a:prstGeom prst="line">
                <a:avLst/>
              </a:prstGeom>
              <a:noFill/>
              <a:ln w="28575">
                <a:noFill/>
                <a:round/>
                <a:headEnd/>
                <a:tailEnd/>
              </a:ln>
              <a:extLst>
                <a:ext uri="{909E8E84-426E-40DD-AFC4-6F175D3DCCD1}">
                  <a14:hiddenFill xmlns:a14="http://schemas.microsoft.com/office/drawing/2010/main">
                    <a:noFill/>
                  </a14:hiddenFill>
                </a:ext>
              </a:extLst>
            </p:spPr>
            <p:txBody>
              <a:bodyPr/>
              <a:lstStyle/>
              <a:p>
                <a:pPr>
                  <a:defRPr/>
                </a:pPr>
                <a:endParaRPr lang="en-GB" sz="2400" b="1" kern="0">
                  <a:solidFill>
                    <a:srgbClr val="000000"/>
                  </a:solidFill>
                </a:endParaRPr>
              </a:p>
            </p:txBody>
          </p:sp>
          <p:sp>
            <p:nvSpPr>
              <p:cNvPr id="73" name="Line 60"/>
              <p:cNvSpPr>
                <a:spLocks noChangeShapeType="1"/>
              </p:cNvSpPr>
              <p:nvPr/>
            </p:nvSpPr>
            <p:spPr bwMode="auto">
              <a:xfrm flipV="1">
                <a:off x="7447530" y="3121186"/>
                <a:ext cx="39392" cy="12121"/>
              </a:xfrm>
              <a:prstGeom prst="line">
                <a:avLst/>
              </a:prstGeom>
              <a:noFill/>
              <a:ln w="28575">
                <a:noFill/>
                <a:round/>
                <a:headEnd/>
                <a:tailEnd/>
              </a:ln>
              <a:extLst>
                <a:ext uri="{909E8E84-426E-40DD-AFC4-6F175D3DCCD1}">
                  <a14:hiddenFill xmlns:a14="http://schemas.microsoft.com/office/drawing/2010/main">
                    <a:noFill/>
                  </a14:hiddenFill>
                </a:ext>
              </a:extLst>
            </p:spPr>
            <p:txBody>
              <a:bodyPr/>
              <a:lstStyle/>
              <a:p>
                <a:pPr>
                  <a:defRPr/>
                </a:pPr>
                <a:endParaRPr lang="en-GB" sz="2400" b="1" kern="0">
                  <a:solidFill>
                    <a:srgbClr val="000000"/>
                  </a:solidFill>
                </a:endParaRPr>
              </a:p>
            </p:txBody>
          </p:sp>
          <p:sp>
            <p:nvSpPr>
              <p:cNvPr id="74" name="Freeform 61"/>
              <p:cNvSpPr>
                <a:spLocks/>
              </p:cNvSpPr>
              <p:nvPr/>
            </p:nvSpPr>
            <p:spPr bwMode="auto">
              <a:xfrm>
                <a:off x="7409653" y="3121186"/>
                <a:ext cx="12121" cy="1515"/>
              </a:xfrm>
              <a:custGeom>
                <a:avLst/>
                <a:gdLst>
                  <a:gd name="T0" fmla="*/ 0 w 8"/>
                  <a:gd name="T1" fmla="*/ 0 h 1"/>
                  <a:gd name="T2" fmla="*/ 8 w 8"/>
                  <a:gd name="T3" fmla="*/ 0 h 1"/>
                  <a:gd name="T4" fmla="*/ 0 w 8"/>
                  <a:gd name="T5" fmla="*/ 0 h 1"/>
                  <a:gd name="T6" fmla="*/ 0 60000 65536"/>
                  <a:gd name="T7" fmla="*/ 0 60000 65536"/>
                  <a:gd name="T8" fmla="*/ 0 60000 65536"/>
                </a:gdLst>
                <a:ahLst/>
                <a:cxnLst>
                  <a:cxn ang="T6">
                    <a:pos x="T0" y="T1"/>
                  </a:cxn>
                  <a:cxn ang="T7">
                    <a:pos x="T2" y="T3"/>
                  </a:cxn>
                  <a:cxn ang="T8">
                    <a:pos x="T4" y="T5"/>
                  </a:cxn>
                </a:cxnLst>
                <a:rect l="0" t="0" r="r" b="b"/>
                <a:pathLst>
                  <a:path w="8" h="1">
                    <a:moveTo>
                      <a:pt x="0" y="0"/>
                    </a:moveTo>
                    <a:lnTo>
                      <a:pt x="8" y="0"/>
                    </a:lnTo>
                    <a:lnTo>
                      <a:pt x="0" y="0"/>
                    </a:lnTo>
                    <a:close/>
                  </a:path>
                </a:pathLst>
              </a:custGeom>
              <a:solidFill>
                <a:srgbClr val="FFFF00"/>
              </a:solidFill>
              <a:ln w="9525">
                <a:noFill/>
                <a:round/>
                <a:headEnd/>
                <a:tailEnd/>
              </a:ln>
              <a:extLst/>
            </p:spPr>
            <p:txBody>
              <a:bodyPr/>
              <a:lstStyle/>
              <a:p>
                <a:pPr>
                  <a:defRPr/>
                </a:pPr>
                <a:endParaRPr lang="en-GB" sz="2400" b="1" kern="0">
                  <a:solidFill>
                    <a:srgbClr val="000000"/>
                  </a:solidFill>
                </a:endParaRPr>
              </a:p>
            </p:txBody>
          </p:sp>
          <p:sp>
            <p:nvSpPr>
              <p:cNvPr id="75" name="Freeform 62"/>
              <p:cNvSpPr>
                <a:spLocks/>
              </p:cNvSpPr>
              <p:nvPr/>
            </p:nvSpPr>
            <p:spPr bwMode="auto">
              <a:xfrm>
                <a:off x="7026335" y="2975737"/>
                <a:ext cx="39392" cy="24241"/>
              </a:xfrm>
              <a:custGeom>
                <a:avLst/>
                <a:gdLst>
                  <a:gd name="T0" fmla="*/ 26 w 26"/>
                  <a:gd name="T1" fmla="*/ 16 h 16"/>
                  <a:gd name="T2" fmla="*/ 0 w 26"/>
                  <a:gd name="T3" fmla="*/ 0 h 16"/>
                  <a:gd name="T4" fmla="*/ 0 w 26"/>
                  <a:gd name="T5" fmla="*/ 8 h 16"/>
                  <a:gd name="T6" fmla="*/ 17 w 26"/>
                  <a:gd name="T7" fmla="*/ 16 h 16"/>
                  <a:gd name="T8" fmla="*/ 26 w 26"/>
                  <a:gd name="T9" fmla="*/ 16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6">
                    <a:moveTo>
                      <a:pt x="26" y="16"/>
                    </a:moveTo>
                    <a:lnTo>
                      <a:pt x="0" y="0"/>
                    </a:lnTo>
                    <a:lnTo>
                      <a:pt x="0" y="8"/>
                    </a:lnTo>
                    <a:lnTo>
                      <a:pt x="17" y="16"/>
                    </a:lnTo>
                    <a:lnTo>
                      <a:pt x="26" y="16"/>
                    </a:lnTo>
                    <a:close/>
                  </a:path>
                </a:pathLst>
              </a:custGeom>
              <a:solidFill>
                <a:srgbClr val="FFFF00"/>
              </a:solidFill>
              <a:ln w="9525">
                <a:noFill/>
                <a:round/>
                <a:headEnd/>
                <a:tailEnd/>
              </a:ln>
              <a:extLst/>
            </p:spPr>
            <p:txBody>
              <a:bodyPr/>
              <a:lstStyle/>
              <a:p>
                <a:pPr>
                  <a:defRPr/>
                </a:pPr>
                <a:endParaRPr lang="en-GB" sz="2400" b="1" kern="0">
                  <a:solidFill>
                    <a:srgbClr val="000000"/>
                  </a:solidFill>
                </a:endParaRPr>
              </a:p>
            </p:txBody>
          </p:sp>
          <p:sp>
            <p:nvSpPr>
              <p:cNvPr id="76" name="Freeform 63"/>
              <p:cNvSpPr>
                <a:spLocks/>
              </p:cNvSpPr>
              <p:nvPr/>
            </p:nvSpPr>
            <p:spPr bwMode="auto">
              <a:xfrm>
                <a:off x="7409653" y="3121186"/>
                <a:ext cx="12121" cy="1515"/>
              </a:xfrm>
              <a:custGeom>
                <a:avLst/>
                <a:gdLst>
                  <a:gd name="T0" fmla="*/ 0 w 8"/>
                  <a:gd name="T1" fmla="*/ 0 h 1"/>
                  <a:gd name="T2" fmla="*/ 8 w 8"/>
                  <a:gd name="T3" fmla="*/ 0 h 1"/>
                  <a:gd name="T4" fmla="*/ 0 w 8"/>
                  <a:gd name="T5" fmla="*/ 0 h 1"/>
                  <a:gd name="T6" fmla="*/ 0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8" y="0"/>
                    </a:lnTo>
                    <a:lnTo>
                      <a:pt x="0" y="0"/>
                    </a:lnTo>
                    <a:close/>
                  </a:path>
                </a:pathLst>
              </a:custGeom>
              <a:noFill/>
              <a:ln w="28575">
                <a:noFill/>
                <a:prstDash val="solid"/>
                <a:round/>
                <a:headEnd/>
                <a:tailEnd/>
              </a:ln>
              <a:extLst>
                <a:ext uri="{909E8E84-426E-40DD-AFC4-6F175D3DCCD1}">
                  <a14:hiddenFill xmlns:a14="http://schemas.microsoft.com/office/drawing/2010/main">
                    <a:solidFill>
                      <a:srgbClr val="FFFFFF"/>
                    </a:solidFill>
                  </a14:hiddenFill>
                </a:ext>
              </a:extLst>
            </p:spPr>
            <p:txBody>
              <a:bodyPr/>
              <a:lstStyle/>
              <a:p>
                <a:pPr>
                  <a:defRPr/>
                </a:pPr>
                <a:endParaRPr lang="en-GB" sz="2400" b="1" kern="0">
                  <a:solidFill>
                    <a:srgbClr val="000000"/>
                  </a:solidFill>
                </a:endParaRPr>
              </a:p>
            </p:txBody>
          </p:sp>
          <p:sp>
            <p:nvSpPr>
              <p:cNvPr id="77" name="Freeform 64"/>
              <p:cNvSpPr>
                <a:spLocks/>
              </p:cNvSpPr>
              <p:nvPr/>
            </p:nvSpPr>
            <p:spPr bwMode="auto">
              <a:xfrm>
                <a:off x="7026335" y="2975737"/>
                <a:ext cx="39392" cy="24241"/>
              </a:xfrm>
              <a:custGeom>
                <a:avLst/>
                <a:gdLst>
                  <a:gd name="T0" fmla="*/ 26 w 26"/>
                  <a:gd name="T1" fmla="*/ 16 h 16"/>
                  <a:gd name="T2" fmla="*/ 0 w 26"/>
                  <a:gd name="T3" fmla="*/ 0 h 16"/>
                  <a:gd name="T4" fmla="*/ 0 w 26"/>
                  <a:gd name="T5" fmla="*/ 8 h 16"/>
                  <a:gd name="T6" fmla="*/ 17 w 26"/>
                  <a:gd name="T7" fmla="*/ 16 h 16"/>
                  <a:gd name="T8" fmla="*/ 26 w 26"/>
                  <a:gd name="T9" fmla="*/ 16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6">
                    <a:moveTo>
                      <a:pt x="26" y="16"/>
                    </a:moveTo>
                    <a:lnTo>
                      <a:pt x="0" y="0"/>
                    </a:lnTo>
                    <a:lnTo>
                      <a:pt x="0" y="8"/>
                    </a:lnTo>
                    <a:lnTo>
                      <a:pt x="17" y="16"/>
                    </a:lnTo>
                    <a:lnTo>
                      <a:pt x="26" y="16"/>
                    </a:lnTo>
                    <a:close/>
                  </a:path>
                </a:pathLst>
              </a:custGeom>
              <a:noFill/>
              <a:ln w="28575">
                <a:noFill/>
                <a:prstDash val="solid"/>
                <a:round/>
                <a:headEnd/>
                <a:tailEnd/>
              </a:ln>
              <a:extLst>
                <a:ext uri="{909E8E84-426E-40DD-AFC4-6F175D3DCCD1}">
                  <a14:hiddenFill xmlns:a14="http://schemas.microsoft.com/office/drawing/2010/main">
                    <a:solidFill>
                      <a:srgbClr val="FFFFFF"/>
                    </a:solidFill>
                  </a14:hiddenFill>
                </a:ext>
              </a:extLst>
            </p:spPr>
            <p:txBody>
              <a:bodyPr/>
              <a:lstStyle/>
              <a:p>
                <a:pPr>
                  <a:defRPr/>
                </a:pPr>
                <a:endParaRPr lang="en-GB" sz="2400" b="1" kern="0">
                  <a:solidFill>
                    <a:srgbClr val="000000"/>
                  </a:solidFill>
                </a:endParaRPr>
              </a:p>
            </p:txBody>
          </p:sp>
          <p:sp>
            <p:nvSpPr>
              <p:cNvPr id="78" name="Freeform 65"/>
              <p:cNvSpPr>
                <a:spLocks/>
              </p:cNvSpPr>
              <p:nvPr/>
            </p:nvSpPr>
            <p:spPr bwMode="auto">
              <a:xfrm>
                <a:off x="6718267" y="2820999"/>
                <a:ext cx="869469" cy="675929"/>
              </a:xfrm>
              <a:custGeom>
                <a:avLst/>
                <a:gdLst>
                  <a:gd name="T0" fmla="*/ 421 w 480"/>
                  <a:gd name="T1" fmla="*/ 8 h 232"/>
                  <a:gd name="T2" fmla="*/ 396 w 480"/>
                  <a:gd name="T3" fmla="*/ 0 h 232"/>
                  <a:gd name="T4" fmla="*/ 353 w 480"/>
                  <a:gd name="T5" fmla="*/ 0 h 232"/>
                  <a:gd name="T6" fmla="*/ 328 w 480"/>
                  <a:gd name="T7" fmla="*/ 16 h 232"/>
                  <a:gd name="T8" fmla="*/ 294 w 480"/>
                  <a:gd name="T9" fmla="*/ 16 h 232"/>
                  <a:gd name="T10" fmla="*/ 269 w 480"/>
                  <a:gd name="T11" fmla="*/ 40 h 232"/>
                  <a:gd name="T12" fmla="*/ 244 w 480"/>
                  <a:gd name="T13" fmla="*/ 40 h 232"/>
                  <a:gd name="T14" fmla="*/ 236 w 480"/>
                  <a:gd name="T15" fmla="*/ 24 h 232"/>
                  <a:gd name="T16" fmla="*/ 210 w 480"/>
                  <a:gd name="T17" fmla="*/ 0 h 232"/>
                  <a:gd name="T18" fmla="*/ 177 w 480"/>
                  <a:gd name="T19" fmla="*/ 24 h 232"/>
                  <a:gd name="T20" fmla="*/ 168 w 480"/>
                  <a:gd name="T21" fmla="*/ 24 h 232"/>
                  <a:gd name="T22" fmla="*/ 151 w 480"/>
                  <a:gd name="T23" fmla="*/ 16 h 232"/>
                  <a:gd name="T24" fmla="*/ 126 w 480"/>
                  <a:gd name="T25" fmla="*/ 32 h 232"/>
                  <a:gd name="T26" fmla="*/ 101 w 480"/>
                  <a:gd name="T27" fmla="*/ 56 h 232"/>
                  <a:gd name="T28" fmla="*/ 67 w 480"/>
                  <a:gd name="T29" fmla="*/ 104 h 232"/>
                  <a:gd name="T30" fmla="*/ 25 w 480"/>
                  <a:gd name="T31" fmla="*/ 104 h 232"/>
                  <a:gd name="T32" fmla="*/ 0 w 480"/>
                  <a:gd name="T33" fmla="*/ 136 h 232"/>
                  <a:gd name="T34" fmla="*/ 0 w 480"/>
                  <a:gd name="T35" fmla="*/ 176 h 232"/>
                  <a:gd name="T36" fmla="*/ 33 w 480"/>
                  <a:gd name="T37" fmla="*/ 200 h 232"/>
                  <a:gd name="T38" fmla="*/ 25 w 480"/>
                  <a:gd name="T39" fmla="*/ 208 h 232"/>
                  <a:gd name="T40" fmla="*/ 42 w 480"/>
                  <a:gd name="T41" fmla="*/ 216 h 232"/>
                  <a:gd name="T42" fmla="*/ 67 w 480"/>
                  <a:gd name="T43" fmla="*/ 232 h 232"/>
                  <a:gd name="T44" fmla="*/ 185 w 480"/>
                  <a:gd name="T45" fmla="*/ 216 h 232"/>
                  <a:gd name="T46" fmla="*/ 185 w 480"/>
                  <a:gd name="T47" fmla="*/ 184 h 232"/>
                  <a:gd name="T48" fmla="*/ 236 w 480"/>
                  <a:gd name="T49" fmla="*/ 168 h 232"/>
                  <a:gd name="T50" fmla="*/ 244 w 480"/>
                  <a:gd name="T51" fmla="*/ 152 h 232"/>
                  <a:gd name="T52" fmla="*/ 286 w 480"/>
                  <a:gd name="T53" fmla="*/ 160 h 232"/>
                  <a:gd name="T54" fmla="*/ 328 w 480"/>
                  <a:gd name="T55" fmla="*/ 112 h 232"/>
                  <a:gd name="T56" fmla="*/ 362 w 480"/>
                  <a:gd name="T57" fmla="*/ 112 h 232"/>
                  <a:gd name="T58" fmla="*/ 404 w 480"/>
                  <a:gd name="T59" fmla="*/ 104 h 232"/>
                  <a:gd name="T60" fmla="*/ 412 w 480"/>
                  <a:gd name="T61" fmla="*/ 104 h 232"/>
                  <a:gd name="T62" fmla="*/ 438 w 480"/>
                  <a:gd name="T63" fmla="*/ 112 h 232"/>
                  <a:gd name="T64" fmla="*/ 455 w 480"/>
                  <a:gd name="T65" fmla="*/ 112 h 232"/>
                  <a:gd name="T66" fmla="*/ 463 w 480"/>
                  <a:gd name="T67" fmla="*/ 64 h 232"/>
                  <a:gd name="T68" fmla="*/ 480 w 480"/>
                  <a:gd name="T69" fmla="*/ 16 h 232"/>
                  <a:gd name="T70" fmla="*/ 421 w 480"/>
                  <a:gd name="T71" fmla="*/ 8 h 23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80" h="232">
                    <a:moveTo>
                      <a:pt x="421" y="8"/>
                    </a:moveTo>
                    <a:lnTo>
                      <a:pt x="396" y="0"/>
                    </a:lnTo>
                    <a:lnTo>
                      <a:pt x="353" y="0"/>
                    </a:lnTo>
                    <a:lnTo>
                      <a:pt x="328" y="16"/>
                    </a:lnTo>
                    <a:lnTo>
                      <a:pt x="294" y="16"/>
                    </a:lnTo>
                    <a:lnTo>
                      <a:pt x="269" y="40"/>
                    </a:lnTo>
                    <a:lnTo>
                      <a:pt x="244" y="40"/>
                    </a:lnTo>
                    <a:lnTo>
                      <a:pt x="236" y="24"/>
                    </a:lnTo>
                    <a:lnTo>
                      <a:pt x="210" y="0"/>
                    </a:lnTo>
                    <a:lnTo>
                      <a:pt x="177" y="24"/>
                    </a:lnTo>
                    <a:lnTo>
                      <a:pt x="168" y="24"/>
                    </a:lnTo>
                    <a:lnTo>
                      <a:pt x="151" y="16"/>
                    </a:lnTo>
                    <a:lnTo>
                      <a:pt x="126" y="32"/>
                    </a:lnTo>
                    <a:lnTo>
                      <a:pt x="101" y="56"/>
                    </a:lnTo>
                    <a:lnTo>
                      <a:pt x="67" y="104"/>
                    </a:lnTo>
                    <a:lnTo>
                      <a:pt x="25" y="104"/>
                    </a:lnTo>
                    <a:lnTo>
                      <a:pt x="0" y="136"/>
                    </a:lnTo>
                    <a:lnTo>
                      <a:pt x="0" y="176"/>
                    </a:lnTo>
                    <a:lnTo>
                      <a:pt x="33" y="200"/>
                    </a:lnTo>
                    <a:lnTo>
                      <a:pt x="25" y="208"/>
                    </a:lnTo>
                    <a:lnTo>
                      <a:pt x="42" y="216"/>
                    </a:lnTo>
                    <a:lnTo>
                      <a:pt x="67" y="232"/>
                    </a:lnTo>
                    <a:lnTo>
                      <a:pt x="185" y="216"/>
                    </a:lnTo>
                    <a:lnTo>
                      <a:pt x="185" y="184"/>
                    </a:lnTo>
                    <a:lnTo>
                      <a:pt x="236" y="168"/>
                    </a:lnTo>
                    <a:lnTo>
                      <a:pt x="244" y="152"/>
                    </a:lnTo>
                    <a:lnTo>
                      <a:pt x="286" y="160"/>
                    </a:lnTo>
                    <a:lnTo>
                      <a:pt x="328" y="112"/>
                    </a:lnTo>
                    <a:lnTo>
                      <a:pt x="362" y="112"/>
                    </a:lnTo>
                    <a:lnTo>
                      <a:pt x="404" y="104"/>
                    </a:lnTo>
                    <a:lnTo>
                      <a:pt x="412" y="104"/>
                    </a:lnTo>
                    <a:lnTo>
                      <a:pt x="438" y="112"/>
                    </a:lnTo>
                    <a:lnTo>
                      <a:pt x="455" y="112"/>
                    </a:lnTo>
                    <a:lnTo>
                      <a:pt x="463" y="64"/>
                    </a:lnTo>
                    <a:lnTo>
                      <a:pt x="480" y="16"/>
                    </a:lnTo>
                    <a:lnTo>
                      <a:pt x="421" y="8"/>
                    </a:lnTo>
                    <a:close/>
                  </a:path>
                </a:pathLst>
              </a:custGeom>
              <a:solidFill>
                <a:srgbClr val="0969A6"/>
              </a:solidFill>
              <a:ln w="28575">
                <a:noFill/>
                <a:round/>
                <a:headEnd/>
                <a:tailEnd/>
              </a:ln>
              <a:extLst/>
            </p:spPr>
            <p:txBody>
              <a:bodyPr/>
              <a:lstStyle/>
              <a:p>
                <a:pPr>
                  <a:defRPr/>
                </a:pPr>
                <a:endParaRPr lang="en-GB" sz="2400" b="1" kern="0">
                  <a:solidFill>
                    <a:srgbClr val="000000"/>
                  </a:solidFill>
                </a:endParaRPr>
              </a:p>
            </p:txBody>
          </p:sp>
          <p:sp>
            <p:nvSpPr>
              <p:cNvPr id="79" name="Freeform 73"/>
              <p:cNvSpPr>
                <a:spLocks/>
              </p:cNvSpPr>
              <p:nvPr/>
            </p:nvSpPr>
            <p:spPr bwMode="auto">
              <a:xfrm>
                <a:off x="7486923" y="4224173"/>
                <a:ext cx="369682" cy="290898"/>
              </a:xfrm>
              <a:custGeom>
                <a:avLst/>
                <a:gdLst>
                  <a:gd name="T0" fmla="*/ 227 w 244"/>
                  <a:gd name="T1" fmla="*/ 32 h 192"/>
                  <a:gd name="T2" fmla="*/ 185 w 244"/>
                  <a:gd name="T3" fmla="*/ 16 h 192"/>
                  <a:gd name="T4" fmla="*/ 177 w 244"/>
                  <a:gd name="T5" fmla="*/ 0 h 192"/>
                  <a:gd name="T6" fmla="*/ 134 w 244"/>
                  <a:gd name="T7" fmla="*/ 0 h 192"/>
                  <a:gd name="T8" fmla="*/ 75 w 244"/>
                  <a:gd name="T9" fmla="*/ 24 h 192"/>
                  <a:gd name="T10" fmla="*/ 50 w 244"/>
                  <a:gd name="T11" fmla="*/ 32 h 192"/>
                  <a:gd name="T12" fmla="*/ 25 w 244"/>
                  <a:gd name="T13" fmla="*/ 40 h 192"/>
                  <a:gd name="T14" fmla="*/ 16 w 244"/>
                  <a:gd name="T15" fmla="*/ 72 h 192"/>
                  <a:gd name="T16" fmla="*/ 0 w 244"/>
                  <a:gd name="T17" fmla="*/ 64 h 192"/>
                  <a:gd name="T18" fmla="*/ 0 w 244"/>
                  <a:gd name="T19" fmla="*/ 88 h 192"/>
                  <a:gd name="T20" fmla="*/ 8 w 244"/>
                  <a:gd name="T21" fmla="*/ 144 h 192"/>
                  <a:gd name="T22" fmla="*/ 33 w 244"/>
                  <a:gd name="T23" fmla="*/ 176 h 192"/>
                  <a:gd name="T24" fmla="*/ 59 w 244"/>
                  <a:gd name="T25" fmla="*/ 184 h 192"/>
                  <a:gd name="T26" fmla="*/ 67 w 244"/>
                  <a:gd name="T27" fmla="*/ 192 h 192"/>
                  <a:gd name="T28" fmla="*/ 75 w 244"/>
                  <a:gd name="T29" fmla="*/ 192 h 192"/>
                  <a:gd name="T30" fmla="*/ 109 w 244"/>
                  <a:gd name="T31" fmla="*/ 176 h 192"/>
                  <a:gd name="T32" fmla="*/ 134 w 244"/>
                  <a:gd name="T33" fmla="*/ 176 h 192"/>
                  <a:gd name="T34" fmla="*/ 168 w 244"/>
                  <a:gd name="T35" fmla="*/ 136 h 192"/>
                  <a:gd name="T36" fmla="*/ 236 w 244"/>
                  <a:gd name="T37" fmla="*/ 128 h 192"/>
                  <a:gd name="T38" fmla="*/ 244 w 244"/>
                  <a:gd name="T39" fmla="*/ 104 h 192"/>
                  <a:gd name="T40" fmla="*/ 244 w 244"/>
                  <a:gd name="T41" fmla="*/ 64 h 192"/>
                  <a:gd name="T42" fmla="*/ 227 w 244"/>
                  <a:gd name="T43" fmla="*/ 32 h 19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44" h="192">
                    <a:moveTo>
                      <a:pt x="227" y="32"/>
                    </a:moveTo>
                    <a:lnTo>
                      <a:pt x="185" y="16"/>
                    </a:lnTo>
                    <a:lnTo>
                      <a:pt x="177" y="0"/>
                    </a:lnTo>
                    <a:lnTo>
                      <a:pt x="134" y="0"/>
                    </a:lnTo>
                    <a:lnTo>
                      <a:pt x="75" y="24"/>
                    </a:lnTo>
                    <a:lnTo>
                      <a:pt x="50" y="32"/>
                    </a:lnTo>
                    <a:lnTo>
                      <a:pt x="25" y="40"/>
                    </a:lnTo>
                    <a:lnTo>
                      <a:pt x="16" y="72"/>
                    </a:lnTo>
                    <a:lnTo>
                      <a:pt x="0" y="64"/>
                    </a:lnTo>
                    <a:lnTo>
                      <a:pt x="0" y="88"/>
                    </a:lnTo>
                    <a:lnTo>
                      <a:pt x="8" y="144"/>
                    </a:lnTo>
                    <a:lnTo>
                      <a:pt x="33" y="176"/>
                    </a:lnTo>
                    <a:lnTo>
                      <a:pt x="59" y="184"/>
                    </a:lnTo>
                    <a:lnTo>
                      <a:pt x="67" y="192"/>
                    </a:lnTo>
                    <a:lnTo>
                      <a:pt x="75" y="192"/>
                    </a:lnTo>
                    <a:lnTo>
                      <a:pt x="109" y="176"/>
                    </a:lnTo>
                    <a:lnTo>
                      <a:pt x="134" y="176"/>
                    </a:lnTo>
                    <a:lnTo>
                      <a:pt x="168" y="136"/>
                    </a:lnTo>
                    <a:lnTo>
                      <a:pt x="236" y="128"/>
                    </a:lnTo>
                    <a:lnTo>
                      <a:pt x="244" y="104"/>
                    </a:lnTo>
                    <a:lnTo>
                      <a:pt x="244" y="64"/>
                    </a:lnTo>
                    <a:lnTo>
                      <a:pt x="227" y="32"/>
                    </a:lnTo>
                    <a:close/>
                  </a:path>
                </a:pathLst>
              </a:custGeom>
              <a:solidFill>
                <a:srgbClr val="00A0C6"/>
              </a:solidFill>
              <a:ln w="9525">
                <a:noFill/>
                <a:round/>
                <a:headEnd/>
                <a:tailEnd/>
              </a:ln>
              <a:extLst/>
            </p:spPr>
            <p:txBody>
              <a:bodyPr/>
              <a:lstStyle/>
              <a:p>
                <a:pPr>
                  <a:defRPr/>
                </a:pPr>
                <a:endParaRPr lang="en-GB" sz="2400" b="1" kern="0">
                  <a:solidFill>
                    <a:srgbClr val="000000"/>
                  </a:solidFill>
                </a:endParaRPr>
              </a:p>
            </p:txBody>
          </p:sp>
          <p:sp>
            <p:nvSpPr>
              <p:cNvPr id="80" name="Freeform 76"/>
              <p:cNvSpPr>
                <a:spLocks/>
              </p:cNvSpPr>
              <p:nvPr/>
            </p:nvSpPr>
            <p:spPr bwMode="auto">
              <a:xfrm>
                <a:off x="7689945" y="3763585"/>
                <a:ext cx="893904" cy="618158"/>
              </a:xfrm>
              <a:custGeom>
                <a:avLst/>
                <a:gdLst>
                  <a:gd name="T0" fmla="*/ 455 w 590"/>
                  <a:gd name="T1" fmla="*/ 256 h 408"/>
                  <a:gd name="T2" fmla="*/ 489 w 590"/>
                  <a:gd name="T3" fmla="*/ 248 h 408"/>
                  <a:gd name="T4" fmla="*/ 514 w 590"/>
                  <a:gd name="T5" fmla="*/ 232 h 408"/>
                  <a:gd name="T6" fmla="*/ 565 w 590"/>
                  <a:gd name="T7" fmla="*/ 240 h 408"/>
                  <a:gd name="T8" fmla="*/ 590 w 590"/>
                  <a:gd name="T9" fmla="*/ 232 h 408"/>
                  <a:gd name="T10" fmla="*/ 565 w 590"/>
                  <a:gd name="T11" fmla="*/ 200 h 408"/>
                  <a:gd name="T12" fmla="*/ 523 w 590"/>
                  <a:gd name="T13" fmla="*/ 176 h 408"/>
                  <a:gd name="T14" fmla="*/ 548 w 590"/>
                  <a:gd name="T15" fmla="*/ 144 h 408"/>
                  <a:gd name="T16" fmla="*/ 548 w 590"/>
                  <a:gd name="T17" fmla="*/ 104 h 408"/>
                  <a:gd name="T18" fmla="*/ 548 w 590"/>
                  <a:gd name="T19" fmla="*/ 72 h 408"/>
                  <a:gd name="T20" fmla="*/ 573 w 590"/>
                  <a:gd name="T21" fmla="*/ 64 h 408"/>
                  <a:gd name="T22" fmla="*/ 582 w 590"/>
                  <a:gd name="T23" fmla="*/ 48 h 408"/>
                  <a:gd name="T24" fmla="*/ 582 w 590"/>
                  <a:gd name="T25" fmla="*/ 32 h 408"/>
                  <a:gd name="T26" fmla="*/ 582 w 590"/>
                  <a:gd name="T27" fmla="*/ 16 h 408"/>
                  <a:gd name="T28" fmla="*/ 531 w 590"/>
                  <a:gd name="T29" fmla="*/ 16 h 408"/>
                  <a:gd name="T30" fmla="*/ 523 w 590"/>
                  <a:gd name="T31" fmla="*/ 0 h 408"/>
                  <a:gd name="T32" fmla="*/ 481 w 590"/>
                  <a:gd name="T33" fmla="*/ 8 h 408"/>
                  <a:gd name="T34" fmla="*/ 455 w 590"/>
                  <a:gd name="T35" fmla="*/ 0 h 408"/>
                  <a:gd name="T36" fmla="*/ 413 w 590"/>
                  <a:gd name="T37" fmla="*/ 8 h 408"/>
                  <a:gd name="T38" fmla="*/ 363 w 590"/>
                  <a:gd name="T39" fmla="*/ 24 h 408"/>
                  <a:gd name="T40" fmla="*/ 321 w 590"/>
                  <a:gd name="T41" fmla="*/ 80 h 408"/>
                  <a:gd name="T42" fmla="*/ 270 w 590"/>
                  <a:gd name="T43" fmla="*/ 88 h 408"/>
                  <a:gd name="T44" fmla="*/ 219 w 590"/>
                  <a:gd name="T45" fmla="*/ 88 h 408"/>
                  <a:gd name="T46" fmla="*/ 194 w 590"/>
                  <a:gd name="T47" fmla="*/ 88 h 408"/>
                  <a:gd name="T48" fmla="*/ 169 w 590"/>
                  <a:gd name="T49" fmla="*/ 112 h 408"/>
                  <a:gd name="T50" fmla="*/ 76 w 590"/>
                  <a:gd name="T51" fmla="*/ 112 h 408"/>
                  <a:gd name="T52" fmla="*/ 43 w 590"/>
                  <a:gd name="T53" fmla="*/ 104 h 408"/>
                  <a:gd name="T54" fmla="*/ 43 w 590"/>
                  <a:gd name="T55" fmla="*/ 80 h 408"/>
                  <a:gd name="T56" fmla="*/ 9 w 590"/>
                  <a:gd name="T57" fmla="*/ 64 h 408"/>
                  <a:gd name="T58" fmla="*/ 0 w 590"/>
                  <a:gd name="T59" fmla="*/ 88 h 408"/>
                  <a:gd name="T60" fmla="*/ 9 w 590"/>
                  <a:gd name="T61" fmla="*/ 120 h 408"/>
                  <a:gd name="T62" fmla="*/ 26 w 590"/>
                  <a:gd name="T63" fmla="*/ 152 h 408"/>
                  <a:gd name="T64" fmla="*/ 68 w 590"/>
                  <a:gd name="T65" fmla="*/ 184 h 408"/>
                  <a:gd name="T66" fmla="*/ 51 w 590"/>
                  <a:gd name="T67" fmla="*/ 224 h 408"/>
                  <a:gd name="T68" fmla="*/ 34 w 590"/>
                  <a:gd name="T69" fmla="*/ 232 h 408"/>
                  <a:gd name="T70" fmla="*/ 34 w 590"/>
                  <a:gd name="T71" fmla="*/ 264 h 408"/>
                  <a:gd name="T72" fmla="*/ 51 w 590"/>
                  <a:gd name="T73" fmla="*/ 272 h 408"/>
                  <a:gd name="T74" fmla="*/ 43 w 590"/>
                  <a:gd name="T75" fmla="*/ 304 h 408"/>
                  <a:gd name="T76" fmla="*/ 51 w 590"/>
                  <a:gd name="T77" fmla="*/ 320 h 408"/>
                  <a:gd name="T78" fmla="*/ 93 w 590"/>
                  <a:gd name="T79" fmla="*/ 336 h 408"/>
                  <a:gd name="T80" fmla="*/ 110 w 590"/>
                  <a:gd name="T81" fmla="*/ 368 h 408"/>
                  <a:gd name="T82" fmla="*/ 110 w 590"/>
                  <a:gd name="T83" fmla="*/ 408 h 408"/>
                  <a:gd name="T84" fmla="*/ 110 w 590"/>
                  <a:gd name="T85" fmla="*/ 400 h 408"/>
                  <a:gd name="T86" fmla="*/ 152 w 590"/>
                  <a:gd name="T87" fmla="*/ 400 h 408"/>
                  <a:gd name="T88" fmla="*/ 194 w 590"/>
                  <a:gd name="T89" fmla="*/ 384 h 408"/>
                  <a:gd name="T90" fmla="*/ 245 w 590"/>
                  <a:gd name="T91" fmla="*/ 352 h 408"/>
                  <a:gd name="T92" fmla="*/ 278 w 590"/>
                  <a:gd name="T93" fmla="*/ 368 h 408"/>
                  <a:gd name="T94" fmla="*/ 312 w 590"/>
                  <a:gd name="T95" fmla="*/ 368 h 408"/>
                  <a:gd name="T96" fmla="*/ 337 w 590"/>
                  <a:gd name="T97" fmla="*/ 368 h 408"/>
                  <a:gd name="T98" fmla="*/ 396 w 590"/>
                  <a:gd name="T99" fmla="*/ 352 h 408"/>
                  <a:gd name="T100" fmla="*/ 430 w 590"/>
                  <a:gd name="T101" fmla="*/ 336 h 408"/>
                  <a:gd name="T102" fmla="*/ 422 w 590"/>
                  <a:gd name="T103" fmla="*/ 296 h 408"/>
                  <a:gd name="T104" fmla="*/ 447 w 590"/>
                  <a:gd name="T105" fmla="*/ 296 h 408"/>
                  <a:gd name="T106" fmla="*/ 447 w 590"/>
                  <a:gd name="T107" fmla="*/ 296 h 408"/>
                  <a:gd name="T108" fmla="*/ 455 w 590"/>
                  <a:gd name="T109" fmla="*/ 280 h 408"/>
                  <a:gd name="T110" fmla="*/ 455 w 590"/>
                  <a:gd name="T111" fmla="*/ 256 h 40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90" h="408">
                    <a:moveTo>
                      <a:pt x="455" y="256"/>
                    </a:moveTo>
                    <a:lnTo>
                      <a:pt x="489" y="248"/>
                    </a:lnTo>
                    <a:lnTo>
                      <a:pt x="514" y="232"/>
                    </a:lnTo>
                    <a:lnTo>
                      <a:pt x="565" y="240"/>
                    </a:lnTo>
                    <a:lnTo>
                      <a:pt x="590" y="232"/>
                    </a:lnTo>
                    <a:lnTo>
                      <a:pt x="565" y="200"/>
                    </a:lnTo>
                    <a:lnTo>
                      <a:pt x="523" y="176"/>
                    </a:lnTo>
                    <a:lnTo>
                      <a:pt x="548" y="144"/>
                    </a:lnTo>
                    <a:lnTo>
                      <a:pt x="548" y="104"/>
                    </a:lnTo>
                    <a:lnTo>
                      <a:pt x="548" y="72"/>
                    </a:lnTo>
                    <a:lnTo>
                      <a:pt x="573" y="64"/>
                    </a:lnTo>
                    <a:lnTo>
                      <a:pt x="582" y="48"/>
                    </a:lnTo>
                    <a:lnTo>
                      <a:pt x="582" y="32"/>
                    </a:lnTo>
                    <a:lnTo>
                      <a:pt x="582" y="16"/>
                    </a:lnTo>
                    <a:lnTo>
                      <a:pt x="531" y="16"/>
                    </a:lnTo>
                    <a:lnTo>
                      <a:pt x="523" y="0"/>
                    </a:lnTo>
                    <a:lnTo>
                      <a:pt x="481" y="8"/>
                    </a:lnTo>
                    <a:lnTo>
                      <a:pt x="455" y="0"/>
                    </a:lnTo>
                    <a:lnTo>
                      <a:pt x="413" y="8"/>
                    </a:lnTo>
                    <a:lnTo>
                      <a:pt x="363" y="24"/>
                    </a:lnTo>
                    <a:lnTo>
                      <a:pt x="321" y="80"/>
                    </a:lnTo>
                    <a:lnTo>
                      <a:pt x="270" y="88"/>
                    </a:lnTo>
                    <a:lnTo>
                      <a:pt x="219" y="88"/>
                    </a:lnTo>
                    <a:lnTo>
                      <a:pt x="194" y="88"/>
                    </a:lnTo>
                    <a:lnTo>
                      <a:pt x="169" y="112"/>
                    </a:lnTo>
                    <a:lnTo>
                      <a:pt x="76" y="112"/>
                    </a:lnTo>
                    <a:lnTo>
                      <a:pt x="43" y="104"/>
                    </a:lnTo>
                    <a:lnTo>
                      <a:pt x="43" y="80"/>
                    </a:lnTo>
                    <a:lnTo>
                      <a:pt x="9" y="64"/>
                    </a:lnTo>
                    <a:lnTo>
                      <a:pt x="0" y="88"/>
                    </a:lnTo>
                    <a:lnTo>
                      <a:pt x="9" y="120"/>
                    </a:lnTo>
                    <a:lnTo>
                      <a:pt x="26" y="152"/>
                    </a:lnTo>
                    <a:lnTo>
                      <a:pt x="68" y="184"/>
                    </a:lnTo>
                    <a:lnTo>
                      <a:pt x="51" y="224"/>
                    </a:lnTo>
                    <a:lnTo>
                      <a:pt x="34" y="232"/>
                    </a:lnTo>
                    <a:lnTo>
                      <a:pt x="34" y="264"/>
                    </a:lnTo>
                    <a:lnTo>
                      <a:pt x="51" y="272"/>
                    </a:lnTo>
                    <a:lnTo>
                      <a:pt x="43" y="304"/>
                    </a:lnTo>
                    <a:lnTo>
                      <a:pt x="51" y="320"/>
                    </a:lnTo>
                    <a:lnTo>
                      <a:pt x="93" y="336"/>
                    </a:lnTo>
                    <a:lnTo>
                      <a:pt x="110" y="368"/>
                    </a:lnTo>
                    <a:lnTo>
                      <a:pt x="110" y="408"/>
                    </a:lnTo>
                    <a:lnTo>
                      <a:pt x="110" y="400"/>
                    </a:lnTo>
                    <a:lnTo>
                      <a:pt x="152" y="400"/>
                    </a:lnTo>
                    <a:lnTo>
                      <a:pt x="194" y="384"/>
                    </a:lnTo>
                    <a:lnTo>
                      <a:pt x="245" y="352"/>
                    </a:lnTo>
                    <a:lnTo>
                      <a:pt x="278" y="368"/>
                    </a:lnTo>
                    <a:lnTo>
                      <a:pt x="312" y="368"/>
                    </a:lnTo>
                    <a:lnTo>
                      <a:pt x="337" y="368"/>
                    </a:lnTo>
                    <a:lnTo>
                      <a:pt x="396" y="352"/>
                    </a:lnTo>
                    <a:lnTo>
                      <a:pt x="430" y="336"/>
                    </a:lnTo>
                    <a:lnTo>
                      <a:pt x="422" y="296"/>
                    </a:lnTo>
                    <a:lnTo>
                      <a:pt x="447" y="296"/>
                    </a:lnTo>
                    <a:lnTo>
                      <a:pt x="455" y="280"/>
                    </a:lnTo>
                    <a:lnTo>
                      <a:pt x="455" y="256"/>
                    </a:lnTo>
                    <a:close/>
                  </a:path>
                </a:pathLst>
              </a:custGeom>
              <a:solidFill>
                <a:srgbClr val="0969A6"/>
              </a:solidFill>
              <a:ln w="12700">
                <a:solidFill>
                  <a:srgbClr val="0969A6"/>
                </a:solidFill>
                <a:prstDash val="solid"/>
                <a:round/>
                <a:headEnd/>
                <a:tailEnd/>
              </a:ln>
              <a:extLst/>
            </p:spPr>
            <p:txBody>
              <a:bodyPr/>
              <a:lstStyle/>
              <a:p>
                <a:pPr>
                  <a:defRPr/>
                </a:pPr>
                <a:endParaRPr lang="en-GB" sz="2400" b="1" kern="0">
                  <a:solidFill>
                    <a:srgbClr val="000000"/>
                  </a:solidFill>
                </a:endParaRPr>
              </a:p>
            </p:txBody>
          </p:sp>
          <p:sp>
            <p:nvSpPr>
              <p:cNvPr id="81" name="Freeform 80"/>
              <p:cNvSpPr>
                <a:spLocks/>
              </p:cNvSpPr>
              <p:nvPr/>
            </p:nvSpPr>
            <p:spPr bwMode="auto">
              <a:xfrm>
                <a:off x="7320263" y="3036340"/>
                <a:ext cx="1352977" cy="896935"/>
              </a:xfrm>
              <a:custGeom>
                <a:avLst/>
                <a:gdLst>
                  <a:gd name="T0" fmla="*/ 784 w 893"/>
                  <a:gd name="T1" fmla="*/ 312 h 592"/>
                  <a:gd name="T2" fmla="*/ 725 w 893"/>
                  <a:gd name="T3" fmla="*/ 280 h 592"/>
                  <a:gd name="T4" fmla="*/ 708 w 893"/>
                  <a:gd name="T5" fmla="*/ 208 h 592"/>
                  <a:gd name="T6" fmla="*/ 708 w 893"/>
                  <a:gd name="T7" fmla="*/ 168 h 592"/>
                  <a:gd name="T8" fmla="*/ 666 w 893"/>
                  <a:gd name="T9" fmla="*/ 120 h 592"/>
                  <a:gd name="T10" fmla="*/ 632 w 893"/>
                  <a:gd name="T11" fmla="*/ 96 h 592"/>
                  <a:gd name="T12" fmla="*/ 581 w 893"/>
                  <a:gd name="T13" fmla="*/ 56 h 592"/>
                  <a:gd name="T14" fmla="*/ 548 w 893"/>
                  <a:gd name="T15" fmla="*/ 16 h 592"/>
                  <a:gd name="T16" fmla="*/ 506 w 893"/>
                  <a:gd name="T17" fmla="*/ 0 h 592"/>
                  <a:gd name="T18" fmla="*/ 472 w 893"/>
                  <a:gd name="T19" fmla="*/ 48 h 592"/>
                  <a:gd name="T20" fmla="*/ 396 w 893"/>
                  <a:gd name="T21" fmla="*/ 72 h 592"/>
                  <a:gd name="T22" fmla="*/ 371 w 893"/>
                  <a:gd name="T23" fmla="*/ 96 h 592"/>
                  <a:gd name="T24" fmla="*/ 337 w 893"/>
                  <a:gd name="T25" fmla="*/ 80 h 592"/>
                  <a:gd name="T26" fmla="*/ 287 w 893"/>
                  <a:gd name="T27" fmla="*/ 88 h 592"/>
                  <a:gd name="T28" fmla="*/ 253 w 893"/>
                  <a:gd name="T29" fmla="*/ 88 h 592"/>
                  <a:gd name="T30" fmla="*/ 219 w 893"/>
                  <a:gd name="T31" fmla="*/ 80 h 592"/>
                  <a:gd name="T32" fmla="*/ 185 w 893"/>
                  <a:gd name="T33" fmla="*/ 104 h 592"/>
                  <a:gd name="T34" fmla="*/ 160 w 893"/>
                  <a:gd name="T35" fmla="*/ 128 h 592"/>
                  <a:gd name="T36" fmla="*/ 135 w 893"/>
                  <a:gd name="T37" fmla="*/ 168 h 592"/>
                  <a:gd name="T38" fmla="*/ 110 w 893"/>
                  <a:gd name="T39" fmla="*/ 224 h 592"/>
                  <a:gd name="T40" fmla="*/ 84 w 893"/>
                  <a:gd name="T41" fmla="*/ 256 h 592"/>
                  <a:gd name="T42" fmla="*/ 76 w 893"/>
                  <a:gd name="T43" fmla="*/ 280 h 592"/>
                  <a:gd name="T44" fmla="*/ 67 w 893"/>
                  <a:gd name="T45" fmla="*/ 320 h 592"/>
                  <a:gd name="T46" fmla="*/ 51 w 893"/>
                  <a:gd name="T47" fmla="*/ 328 h 592"/>
                  <a:gd name="T48" fmla="*/ 25 w 893"/>
                  <a:gd name="T49" fmla="*/ 344 h 592"/>
                  <a:gd name="T50" fmla="*/ 0 w 893"/>
                  <a:gd name="T51" fmla="*/ 352 h 592"/>
                  <a:gd name="T52" fmla="*/ 17 w 893"/>
                  <a:gd name="T53" fmla="*/ 368 h 592"/>
                  <a:gd name="T54" fmla="*/ 51 w 893"/>
                  <a:gd name="T55" fmla="*/ 392 h 592"/>
                  <a:gd name="T56" fmla="*/ 59 w 893"/>
                  <a:gd name="T57" fmla="*/ 416 h 592"/>
                  <a:gd name="T58" fmla="*/ 93 w 893"/>
                  <a:gd name="T59" fmla="*/ 440 h 592"/>
                  <a:gd name="T60" fmla="*/ 135 w 893"/>
                  <a:gd name="T61" fmla="*/ 456 h 592"/>
                  <a:gd name="T62" fmla="*/ 118 w 893"/>
                  <a:gd name="T63" fmla="*/ 488 h 592"/>
                  <a:gd name="T64" fmla="*/ 160 w 893"/>
                  <a:gd name="T65" fmla="*/ 496 h 592"/>
                  <a:gd name="T66" fmla="*/ 202 w 893"/>
                  <a:gd name="T67" fmla="*/ 512 h 592"/>
                  <a:gd name="T68" fmla="*/ 244 w 893"/>
                  <a:gd name="T69" fmla="*/ 488 h 592"/>
                  <a:gd name="T70" fmla="*/ 244 w 893"/>
                  <a:gd name="T71" fmla="*/ 528 h 592"/>
                  <a:gd name="T72" fmla="*/ 261 w 893"/>
                  <a:gd name="T73" fmla="*/ 536 h 592"/>
                  <a:gd name="T74" fmla="*/ 253 w 893"/>
                  <a:gd name="T75" fmla="*/ 544 h 592"/>
                  <a:gd name="T76" fmla="*/ 287 w 893"/>
                  <a:gd name="T77" fmla="*/ 560 h 592"/>
                  <a:gd name="T78" fmla="*/ 287 w 893"/>
                  <a:gd name="T79" fmla="*/ 584 h 592"/>
                  <a:gd name="T80" fmla="*/ 320 w 893"/>
                  <a:gd name="T81" fmla="*/ 592 h 592"/>
                  <a:gd name="T82" fmla="*/ 413 w 893"/>
                  <a:gd name="T83" fmla="*/ 592 h 592"/>
                  <a:gd name="T84" fmla="*/ 438 w 893"/>
                  <a:gd name="T85" fmla="*/ 568 h 592"/>
                  <a:gd name="T86" fmla="*/ 463 w 893"/>
                  <a:gd name="T87" fmla="*/ 568 h 592"/>
                  <a:gd name="T88" fmla="*/ 514 w 893"/>
                  <a:gd name="T89" fmla="*/ 568 h 592"/>
                  <a:gd name="T90" fmla="*/ 565 w 893"/>
                  <a:gd name="T91" fmla="*/ 560 h 592"/>
                  <a:gd name="T92" fmla="*/ 607 w 893"/>
                  <a:gd name="T93" fmla="*/ 504 h 592"/>
                  <a:gd name="T94" fmla="*/ 657 w 893"/>
                  <a:gd name="T95" fmla="*/ 488 h 592"/>
                  <a:gd name="T96" fmla="*/ 699 w 893"/>
                  <a:gd name="T97" fmla="*/ 480 h 592"/>
                  <a:gd name="T98" fmla="*/ 725 w 893"/>
                  <a:gd name="T99" fmla="*/ 488 h 592"/>
                  <a:gd name="T100" fmla="*/ 767 w 893"/>
                  <a:gd name="T101" fmla="*/ 480 h 592"/>
                  <a:gd name="T102" fmla="*/ 775 w 893"/>
                  <a:gd name="T103" fmla="*/ 496 h 592"/>
                  <a:gd name="T104" fmla="*/ 826 w 893"/>
                  <a:gd name="T105" fmla="*/ 496 h 592"/>
                  <a:gd name="T106" fmla="*/ 834 w 893"/>
                  <a:gd name="T107" fmla="*/ 416 h 592"/>
                  <a:gd name="T108" fmla="*/ 851 w 893"/>
                  <a:gd name="T109" fmla="*/ 376 h 592"/>
                  <a:gd name="T110" fmla="*/ 885 w 893"/>
                  <a:gd name="T111" fmla="*/ 336 h 592"/>
                  <a:gd name="T112" fmla="*/ 893 w 893"/>
                  <a:gd name="T113" fmla="*/ 312 h 592"/>
                  <a:gd name="T114" fmla="*/ 876 w 893"/>
                  <a:gd name="T115" fmla="*/ 288 h 592"/>
                  <a:gd name="T116" fmla="*/ 834 w 893"/>
                  <a:gd name="T117" fmla="*/ 288 h 592"/>
                  <a:gd name="T118" fmla="*/ 784 w 893"/>
                  <a:gd name="T119" fmla="*/ 312 h 59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893" h="592">
                    <a:moveTo>
                      <a:pt x="784" y="312"/>
                    </a:moveTo>
                    <a:lnTo>
                      <a:pt x="725" y="280"/>
                    </a:lnTo>
                    <a:lnTo>
                      <a:pt x="708" y="208"/>
                    </a:lnTo>
                    <a:lnTo>
                      <a:pt x="708" y="168"/>
                    </a:lnTo>
                    <a:lnTo>
                      <a:pt x="666" y="120"/>
                    </a:lnTo>
                    <a:lnTo>
                      <a:pt x="632" y="96"/>
                    </a:lnTo>
                    <a:lnTo>
                      <a:pt x="581" y="56"/>
                    </a:lnTo>
                    <a:lnTo>
                      <a:pt x="548" y="16"/>
                    </a:lnTo>
                    <a:lnTo>
                      <a:pt x="506" y="0"/>
                    </a:lnTo>
                    <a:lnTo>
                      <a:pt x="472" y="48"/>
                    </a:lnTo>
                    <a:lnTo>
                      <a:pt x="396" y="72"/>
                    </a:lnTo>
                    <a:lnTo>
                      <a:pt x="371" y="96"/>
                    </a:lnTo>
                    <a:lnTo>
                      <a:pt x="337" y="80"/>
                    </a:lnTo>
                    <a:lnTo>
                      <a:pt x="287" y="88"/>
                    </a:lnTo>
                    <a:lnTo>
                      <a:pt x="253" y="88"/>
                    </a:lnTo>
                    <a:lnTo>
                      <a:pt x="219" y="80"/>
                    </a:lnTo>
                    <a:lnTo>
                      <a:pt x="185" y="104"/>
                    </a:lnTo>
                    <a:lnTo>
                      <a:pt x="160" y="128"/>
                    </a:lnTo>
                    <a:lnTo>
                      <a:pt x="135" y="168"/>
                    </a:lnTo>
                    <a:lnTo>
                      <a:pt x="110" y="224"/>
                    </a:lnTo>
                    <a:lnTo>
                      <a:pt x="84" y="256"/>
                    </a:lnTo>
                    <a:lnTo>
                      <a:pt x="76" y="280"/>
                    </a:lnTo>
                    <a:lnTo>
                      <a:pt x="67" y="320"/>
                    </a:lnTo>
                    <a:lnTo>
                      <a:pt x="51" y="328"/>
                    </a:lnTo>
                    <a:lnTo>
                      <a:pt x="25" y="344"/>
                    </a:lnTo>
                    <a:lnTo>
                      <a:pt x="0" y="352"/>
                    </a:lnTo>
                    <a:lnTo>
                      <a:pt x="17" y="368"/>
                    </a:lnTo>
                    <a:lnTo>
                      <a:pt x="51" y="392"/>
                    </a:lnTo>
                    <a:lnTo>
                      <a:pt x="59" y="416"/>
                    </a:lnTo>
                    <a:lnTo>
                      <a:pt x="93" y="440"/>
                    </a:lnTo>
                    <a:lnTo>
                      <a:pt x="135" y="456"/>
                    </a:lnTo>
                    <a:lnTo>
                      <a:pt x="118" y="488"/>
                    </a:lnTo>
                    <a:lnTo>
                      <a:pt x="160" y="496"/>
                    </a:lnTo>
                    <a:lnTo>
                      <a:pt x="202" y="512"/>
                    </a:lnTo>
                    <a:lnTo>
                      <a:pt x="244" y="488"/>
                    </a:lnTo>
                    <a:lnTo>
                      <a:pt x="244" y="528"/>
                    </a:lnTo>
                    <a:lnTo>
                      <a:pt x="261" y="536"/>
                    </a:lnTo>
                    <a:lnTo>
                      <a:pt x="253" y="544"/>
                    </a:lnTo>
                    <a:lnTo>
                      <a:pt x="287" y="560"/>
                    </a:lnTo>
                    <a:lnTo>
                      <a:pt x="287" y="584"/>
                    </a:lnTo>
                    <a:lnTo>
                      <a:pt x="320" y="592"/>
                    </a:lnTo>
                    <a:lnTo>
                      <a:pt x="413" y="592"/>
                    </a:lnTo>
                    <a:lnTo>
                      <a:pt x="438" y="568"/>
                    </a:lnTo>
                    <a:lnTo>
                      <a:pt x="463" y="568"/>
                    </a:lnTo>
                    <a:lnTo>
                      <a:pt x="514" y="568"/>
                    </a:lnTo>
                    <a:lnTo>
                      <a:pt x="565" y="560"/>
                    </a:lnTo>
                    <a:lnTo>
                      <a:pt x="607" y="504"/>
                    </a:lnTo>
                    <a:lnTo>
                      <a:pt x="657" y="488"/>
                    </a:lnTo>
                    <a:lnTo>
                      <a:pt x="699" y="480"/>
                    </a:lnTo>
                    <a:lnTo>
                      <a:pt x="725" y="488"/>
                    </a:lnTo>
                    <a:lnTo>
                      <a:pt x="767" y="480"/>
                    </a:lnTo>
                    <a:lnTo>
                      <a:pt x="775" y="496"/>
                    </a:lnTo>
                    <a:lnTo>
                      <a:pt x="826" y="496"/>
                    </a:lnTo>
                    <a:lnTo>
                      <a:pt x="834" y="416"/>
                    </a:lnTo>
                    <a:lnTo>
                      <a:pt x="851" y="376"/>
                    </a:lnTo>
                    <a:lnTo>
                      <a:pt x="885" y="336"/>
                    </a:lnTo>
                    <a:lnTo>
                      <a:pt x="893" y="312"/>
                    </a:lnTo>
                    <a:lnTo>
                      <a:pt x="876" y="288"/>
                    </a:lnTo>
                    <a:lnTo>
                      <a:pt x="834" y="288"/>
                    </a:lnTo>
                    <a:lnTo>
                      <a:pt x="784" y="312"/>
                    </a:lnTo>
                    <a:close/>
                  </a:path>
                </a:pathLst>
              </a:custGeom>
              <a:solidFill>
                <a:srgbClr val="0969A6"/>
              </a:solidFill>
              <a:ln w="12700">
                <a:solidFill>
                  <a:srgbClr val="0969A6"/>
                </a:solidFill>
                <a:round/>
                <a:headEnd/>
                <a:tailEnd/>
              </a:ln>
              <a:extLst/>
            </p:spPr>
            <p:txBody>
              <a:bodyPr/>
              <a:lstStyle/>
              <a:p>
                <a:pPr>
                  <a:defRPr/>
                </a:pPr>
                <a:endParaRPr lang="en-GB" sz="2400" b="1" kern="0">
                  <a:solidFill>
                    <a:srgbClr val="000000"/>
                  </a:solidFill>
                </a:endParaRPr>
              </a:p>
            </p:txBody>
          </p:sp>
          <p:sp>
            <p:nvSpPr>
              <p:cNvPr id="82" name="Freeform 81"/>
              <p:cNvSpPr>
                <a:spLocks/>
              </p:cNvSpPr>
              <p:nvPr/>
            </p:nvSpPr>
            <p:spPr bwMode="auto">
              <a:xfrm>
                <a:off x="8099020" y="2975737"/>
                <a:ext cx="536343" cy="509071"/>
              </a:xfrm>
              <a:custGeom>
                <a:avLst/>
                <a:gdLst>
                  <a:gd name="T0" fmla="*/ 270 w 354"/>
                  <a:gd name="T1" fmla="*/ 248 h 336"/>
                  <a:gd name="T2" fmla="*/ 253 w 354"/>
                  <a:gd name="T3" fmla="*/ 224 h 336"/>
                  <a:gd name="T4" fmla="*/ 278 w 354"/>
                  <a:gd name="T5" fmla="*/ 200 h 336"/>
                  <a:gd name="T6" fmla="*/ 354 w 354"/>
                  <a:gd name="T7" fmla="*/ 184 h 336"/>
                  <a:gd name="T8" fmla="*/ 337 w 354"/>
                  <a:gd name="T9" fmla="*/ 152 h 336"/>
                  <a:gd name="T10" fmla="*/ 303 w 354"/>
                  <a:gd name="T11" fmla="*/ 120 h 336"/>
                  <a:gd name="T12" fmla="*/ 287 w 354"/>
                  <a:gd name="T13" fmla="*/ 88 h 336"/>
                  <a:gd name="T14" fmla="*/ 236 w 354"/>
                  <a:gd name="T15" fmla="*/ 72 h 336"/>
                  <a:gd name="T16" fmla="*/ 211 w 354"/>
                  <a:gd name="T17" fmla="*/ 24 h 336"/>
                  <a:gd name="T18" fmla="*/ 152 w 354"/>
                  <a:gd name="T19" fmla="*/ 24 h 336"/>
                  <a:gd name="T20" fmla="*/ 84 w 354"/>
                  <a:gd name="T21" fmla="*/ 0 h 336"/>
                  <a:gd name="T22" fmla="*/ 59 w 354"/>
                  <a:gd name="T23" fmla="*/ 24 h 336"/>
                  <a:gd name="T24" fmla="*/ 8 w 354"/>
                  <a:gd name="T25" fmla="*/ 32 h 336"/>
                  <a:gd name="T26" fmla="*/ 0 w 354"/>
                  <a:gd name="T27" fmla="*/ 40 h 336"/>
                  <a:gd name="T28" fmla="*/ 34 w 354"/>
                  <a:gd name="T29" fmla="*/ 56 h 336"/>
                  <a:gd name="T30" fmla="*/ 67 w 354"/>
                  <a:gd name="T31" fmla="*/ 96 h 336"/>
                  <a:gd name="T32" fmla="*/ 118 w 354"/>
                  <a:gd name="T33" fmla="*/ 136 h 336"/>
                  <a:gd name="T34" fmla="*/ 152 w 354"/>
                  <a:gd name="T35" fmla="*/ 160 h 336"/>
                  <a:gd name="T36" fmla="*/ 194 w 354"/>
                  <a:gd name="T37" fmla="*/ 208 h 336"/>
                  <a:gd name="T38" fmla="*/ 194 w 354"/>
                  <a:gd name="T39" fmla="*/ 248 h 336"/>
                  <a:gd name="T40" fmla="*/ 211 w 354"/>
                  <a:gd name="T41" fmla="*/ 320 h 336"/>
                  <a:gd name="T42" fmla="*/ 236 w 354"/>
                  <a:gd name="T43" fmla="*/ 336 h 336"/>
                  <a:gd name="T44" fmla="*/ 253 w 354"/>
                  <a:gd name="T45" fmla="*/ 312 h 336"/>
                  <a:gd name="T46" fmla="*/ 270 w 354"/>
                  <a:gd name="T47" fmla="*/ 248 h 3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54" h="336">
                    <a:moveTo>
                      <a:pt x="270" y="248"/>
                    </a:moveTo>
                    <a:lnTo>
                      <a:pt x="253" y="224"/>
                    </a:lnTo>
                    <a:lnTo>
                      <a:pt x="278" y="200"/>
                    </a:lnTo>
                    <a:lnTo>
                      <a:pt x="354" y="184"/>
                    </a:lnTo>
                    <a:lnTo>
                      <a:pt x="337" y="152"/>
                    </a:lnTo>
                    <a:lnTo>
                      <a:pt x="303" y="120"/>
                    </a:lnTo>
                    <a:lnTo>
                      <a:pt x="287" y="88"/>
                    </a:lnTo>
                    <a:lnTo>
                      <a:pt x="236" y="72"/>
                    </a:lnTo>
                    <a:lnTo>
                      <a:pt x="211" y="24"/>
                    </a:lnTo>
                    <a:lnTo>
                      <a:pt x="152" y="24"/>
                    </a:lnTo>
                    <a:lnTo>
                      <a:pt x="84" y="0"/>
                    </a:lnTo>
                    <a:lnTo>
                      <a:pt x="59" y="24"/>
                    </a:lnTo>
                    <a:lnTo>
                      <a:pt x="8" y="32"/>
                    </a:lnTo>
                    <a:lnTo>
                      <a:pt x="0" y="40"/>
                    </a:lnTo>
                    <a:lnTo>
                      <a:pt x="34" y="56"/>
                    </a:lnTo>
                    <a:lnTo>
                      <a:pt x="67" y="96"/>
                    </a:lnTo>
                    <a:lnTo>
                      <a:pt x="118" y="136"/>
                    </a:lnTo>
                    <a:lnTo>
                      <a:pt x="152" y="160"/>
                    </a:lnTo>
                    <a:lnTo>
                      <a:pt x="194" y="208"/>
                    </a:lnTo>
                    <a:lnTo>
                      <a:pt x="194" y="248"/>
                    </a:lnTo>
                    <a:lnTo>
                      <a:pt x="211" y="320"/>
                    </a:lnTo>
                    <a:lnTo>
                      <a:pt x="236" y="336"/>
                    </a:lnTo>
                    <a:lnTo>
                      <a:pt x="253" y="312"/>
                    </a:lnTo>
                    <a:lnTo>
                      <a:pt x="270" y="248"/>
                    </a:lnTo>
                    <a:close/>
                  </a:path>
                </a:pathLst>
              </a:custGeom>
              <a:solidFill>
                <a:srgbClr val="4E85AD"/>
              </a:solidFill>
              <a:ln w="12700">
                <a:solidFill>
                  <a:srgbClr val="4E85AD"/>
                </a:solidFill>
                <a:round/>
                <a:headEnd/>
                <a:tailEnd/>
              </a:ln>
              <a:extLst/>
            </p:spPr>
            <p:txBody>
              <a:bodyPr/>
              <a:lstStyle/>
              <a:p>
                <a:pPr>
                  <a:defRPr/>
                </a:pPr>
                <a:endParaRPr lang="en-GB" sz="2400" b="1" kern="0">
                  <a:solidFill>
                    <a:srgbClr val="000000"/>
                  </a:solidFill>
                </a:endParaRPr>
              </a:p>
            </p:txBody>
          </p:sp>
          <p:sp>
            <p:nvSpPr>
              <p:cNvPr id="83" name="Freeform 86"/>
              <p:cNvSpPr>
                <a:spLocks/>
              </p:cNvSpPr>
              <p:nvPr/>
            </p:nvSpPr>
            <p:spPr bwMode="auto">
              <a:xfrm>
                <a:off x="6362724" y="2030319"/>
                <a:ext cx="1302979" cy="993901"/>
              </a:xfrm>
              <a:custGeom>
                <a:avLst/>
                <a:gdLst>
                  <a:gd name="T0" fmla="*/ 775 w 860"/>
                  <a:gd name="T1" fmla="*/ 560 h 656"/>
                  <a:gd name="T2" fmla="*/ 826 w 860"/>
                  <a:gd name="T3" fmla="*/ 464 h 656"/>
                  <a:gd name="T4" fmla="*/ 860 w 860"/>
                  <a:gd name="T5" fmla="*/ 456 h 656"/>
                  <a:gd name="T6" fmla="*/ 851 w 860"/>
                  <a:gd name="T7" fmla="*/ 416 h 656"/>
                  <a:gd name="T8" fmla="*/ 817 w 860"/>
                  <a:gd name="T9" fmla="*/ 352 h 656"/>
                  <a:gd name="T10" fmla="*/ 792 w 860"/>
                  <a:gd name="T11" fmla="*/ 320 h 656"/>
                  <a:gd name="T12" fmla="*/ 784 w 860"/>
                  <a:gd name="T13" fmla="*/ 264 h 656"/>
                  <a:gd name="T14" fmla="*/ 750 w 860"/>
                  <a:gd name="T15" fmla="*/ 256 h 656"/>
                  <a:gd name="T16" fmla="*/ 750 w 860"/>
                  <a:gd name="T17" fmla="*/ 232 h 656"/>
                  <a:gd name="T18" fmla="*/ 792 w 860"/>
                  <a:gd name="T19" fmla="*/ 184 h 656"/>
                  <a:gd name="T20" fmla="*/ 750 w 860"/>
                  <a:gd name="T21" fmla="*/ 104 h 656"/>
                  <a:gd name="T22" fmla="*/ 725 w 860"/>
                  <a:gd name="T23" fmla="*/ 40 h 656"/>
                  <a:gd name="T24" fmla="*/ 666 w 860"/>
                  <a:gd name="T25" fmla="*/ 16 h 656"/>
                  <a:gd name="T26" fmla="*/ 531 w 860"/>
                  <a:gd name="T27" fmla="*/ 40 h 656"/>
                  <a:gd name="T28" fmla="*/ 447 w 860"/>
                  <a:gd name="T29" fmla="*/ 24 h 656"/>
                  <a:gd name="T30" fmla="*/ 405 w 860"/>
                  <a:gd name="T31" fmla="*/ 48 h 656"/>
                  <a:gd name="T32" fmla="*/ 362 w 860"/>
                  <a:gd name="T33" fmla="*/ 40 h 656"/>
                  <a:gd name="T34" fmla="*/ 329 w 860"/>
                  <a:gd name="T35" fmla="*/ 24 h 656"/>
                  <a:gd name="T36" fmla="*/ 295 w 860"/>
                  <a:gd name="T37" fmla="*/ 0 h 656"/>
                  <a:gd name="T38" fmla="*/ 253 w 860"/>
                  <a:gd name="T39" fmla="*/ 8 h 656"/>
                  <a:gd name="T40" fmla="*/ 177 w 860"/>
                  <a:gd name="T41" fmla="*/ 40 h 656"/>
                  <a:gd name="T42" fmla="*/ 169 w 860"/>
                  <a:gd name="T43" fmla="*/ 72 h 656"/>
                  <a:gd name="T44" fmla="*/ 126 w 860"/>
                  <a:gd name="T45" fmla="*/ 88 h 656"/>
                  <a:gd name="T46" fmla="*/ 25 w 860"/>
                  <a:gd name="T47" fmla="*/ 128 h 656"/>
                  <a:gd name="T48" fmla="*/ 9 w 860"/>
                  <a:gd name="T49" fmla="*/ 128 h 656"/>
                  <a:gd name="T50" fmla="*/ 17 w 860"/>
                  <a:gd name="T51" fmla="*/ 176 h 656"/>
                  <a:gd name="T52" fmla="*/ 25 w 860"/>
                  <a:gd name="T53" fmla="*/ 208 h 656"/>
                  <a:gd name="T54" fmla="*/ 0 w 860"/>
                  <a:gd name="T55" fmla="*/ 256 h 656"/>
                  <a:gd name="T56" fmla="*/ 51 w 860"/>
                  <a:gd name="T57" fmla="*/ 288 h 656"/>
                  <a:gd name="T58" fmla="*/ 51 w 860"/>
                  <a:gd name="T59" fmla="*/ 320 h 656"/>
                  <a:gd name="T60" fmla="*/ 76 w 860"/>
                  <a:gd name="T61" fmla="*/ 360 h 656"/>
                  <a:gd name="T62" fmla="*/ 59 w 860"/>
                  <a:gd name="T63" fmla="*/ 400 h 656"/>
                  <a:gd name="T64" fmla="*/ 84 w 860"/>
                  <a:gd name="T65" fmla="*/ 432 h 656"/>
                  <a:gd name="T66" fmla="*/ 84 w 860"/>
                  <a:gd name="T67" fmla="*/ 472 h 656"/>
                  <a:gd name="T68" fmla="*/ 126 w 860"/>
                  <a:gd name="T69" fmla="*/ 496 h 656"/>
                  <a:gd name="T70" fmla="*/ 169 w 860"/>
                  <a:gd name="T71" fmla="*/ 512 h 656"/>
                  <a:gd name="T72" fmla="*/ 211 w 860"/>
                  <a:gd name="T73" fmla="*/ 512 h 656"/>
                  <a:gd name="T74" fmla="*/ 202 w 860"/>
                  <a:gd name="T75" fmla="*/ 544 h 656"/>
                  <a:gd name="T76" fmla="*/ 244 w 860"/>
                  <a:gd name="T77" fmla="*/ 576 h 656"/>
                  <a:gd name="T78" fmla="*/ 270 w 860"/>
                  <a:gd name="T79" fmla="*/ 560 h 656"/>
                  <a:gd name="T80" fmla="*/ 270 w 860"/>
                  <a:gd name="T81" fmla="*/ 536 h 656"/>
                  <a:gd name="T82" fmla="*/ 320 w 860"/>
                  <a:gd name="T83" fmla="*/ 552 h 656"/>
                  <a:gd name="T84" fmla="*/ 337 w 860"/>
                  <a:gd name="T85" fmla="*/ 576 h 656"/>
                  <a:gd name="T86" fmla="*/ 379 w 860"/>
                  <a:gd name="T87" fmla="*/ 584 h 656"/>
                  <a:gd name="T88" fmla="*/ 421 w 860"/>
                  <a:gd name="T89" fmla="*/ 592 h 656"/>
                  <a:gd name="T90" fmla="*/ 438 w 860"/>
                  <a:gd name="T91" fmla="*/ 624 h 656"/>
                  <a:gd name="T92" fmla="*/ 438 w 860"/>
                  <a:gd name="T93" fmla="*/ 624 h 656"/>
                  <a:gd name="T94" fmla="*/ 464 w 860"/>
                  <a:gd name="T95" fmla="*/ 640 h 656"/>
                  <a:gd name="T96" fmla="*/ 497 w 860"/>
                  <a:gd name="T97" fmla="*/ 616 h 656"/>
                  <a:gd name="T98" fmla="*/ 523 w 860"/>
                  <a:gd name="T99" fmla="*/ 640 h 656"/>
                  <a:gd name="T100" fmla="*/ 531 w 860"/>
                  <a:gd name="T101" fmla="*/ 656 h 656"/>
                  <a:gd name="T102" fmla="*/ 556 w 860"/>
                  <a:gd name="T103" fmla="*/ 656 h 656"/>
                  <a:gd name="T104" fmla="*/ 581 w 860"/>
                  <a:gd name="T105" fmla="*/ 632 h 656"/>
                  <a:gd name="T106" fmla="*/ 615 w 860"/>
                  <a:gd name="T107" fmla="*/ 632 h 656"/>
                  <a:gd name="T108" fmla="*/ 640 w 860"/>
                  <a:gd name="T109" fmla="*/ 616 h 656"/>
                  <a:gd name="T110" fmla="*/ 683 w 860"/>
                  <a:gd name="T111" fmla="*/ 616 h 656"/>
                  <a:gd name="T112" fmla="*/ 708 w 860"/>
                  <a:gd name="T113" fmla="*/ 624 h 656"/>
                  <a:gd name="T114" fmla="*/ 767 w 860"/>
                  <a:gd name="T115" fmla="*/ 632 h 656"/>
                  <a:gd name="T116" fmla="*/ 758 w 860"/>
                  <a:gd name="T117" fmla="*/ 640 h 656"/>
                  <a:gd name="T118" fmla="*/ 792 w 860"/>
                  <a:gd name="T119" fmla="*/ 632 h 656"/>
                  <a:gd name="T120" fmla="*/ 775 w 860"/>
                  <a:gd name="T121" fmla="*/ 560 h 65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60" h="656">
                    <a:moveTo>
                      <a:pt x="775" y="560"/>
                    </a:moveTo>
                    <a:lnTo>
                      <a:pt x="826" y="464"/>
                    </a:lnTo>
                    <a:lnTo>
                      <a:pt x="860" y="456"/>
                    </a:lnTo>
                    <a:lnTo>
                      <a:pt x="851" y="416"/>
                    </a:lnTo>
                    <a:lnTo>
                      <a:pt x="817" y="352"/>
                    </a:lnTo>
                    <a:lnTo>
                      <a:pt x="792" y="320"/>
                    </a:lnTo>
                    <a:lnTo>
                      <a:pt x="784" y="264"/>
                    </a:lnTo>
                    <a:lnTo>
                      <a:pt x="750" y="256"/>
                    </a:lnTo>
                    <a:lnTo>
                      <a:pt x="750" y="232"/>
                    </a:lnTo>
                    <a:lnTo>
                      <a:pt x="792" y="184"/>
                    </a:lnTo>
                    <a:lnTo>
                      <a:pt x="750" y="104"/>
                    </a:lnTo>
                    <a:lnTo>
                      <a:pt x="725" y="40"/>
                    </a:lnTo>
                    <a:lnTo>
                      <a:pt x="666" y="16"/>
                    </a:lnTo>
                    <a:lnTo>
                      <a:pt x="531" y="40"/>
                    </a:lnTo>
                    <a:lnTo>
                      <a:pt x="447" y="24"/>
                    </a:lnTo>
                    <a:lnTo>
                      <a:pt x="405" y="48"/>
                    </a:lnTo>
                    <a:lnTo>
                      <a:pt x="362" y="40"/>
                    </a:lnTo>
                    <a:lnTo>
                      <a:pt x="329" y="24"/>
                    </a:lnTo>
                    <a:lnTo>
                      <a:pt x="295" y="0"/>
                    </a:lnTo>
                    <a:lnTo>
                      <a:pt x="253" y="8"/>
                    </a:lnTo>
                    <a:lnTo>
                      <a:pt x="177" y="40"/>
                    </a:lnTo>
                    <a:lnTo>
                      <a:pt x="169" y="72"/>
                    </a:lnTo>
                    <a:lnTo>
                      <a:pt x="126" y="88"/>
                    </a:lnTo>
                    <a:lnTo>
                      <a:pt x="25" y="128"/>
                    </a:lnTo>
                    <a:lnTo>
                      <a:pt x="9" y="128"/>
                    </a:lnTo>
                    <a:lnTo>
                      <a:pt x="17" y="176"/>
                    </a:lnTo>
                    <a:lnTo>
                      <a:pt x="25" y="208"/>
                    </a:lnTo>
                    <a:lnTo>
                      <a:pt x="0" y="256"/>
                    </a:lnTo>
                    <a:lnTo>
                      <a:pt x="51" y="288"/>
                    </a:lnTo>
                    <a:lnTo>
                      <a:pt x="51" y="320"/>
                    </a:lnTo>
                    <a:lnTo>
                      <a:pt x="76" y="360"/>
                    </a:lnTo>
                    <a:lnTo>
                      <a:pt x="59" y="400"/>
                    </a:lnTo>
                    <a:lnTo>
                      <a:pt x="84" y="432"/>
                    </a:lnTo>
                    <a:lnTo>
                      <a:pt x="84" y="472"/>
                    </a:lnTo>
                    <a:lnTo>
                      <a:pt x="126" y="496"/>
                    </a:lnTo>
                    <a:lnTo>
                      <a:pt x="169" y="512"/>
                    </a:lnTo>
                    <a:lnTo>
                      <a:pt x="211" y="512"/>
                    </a:lnTo>
                    <a:lnTo>
                      <a:pt x="202" y="544"/>
                    </a:lnTo>
                    <a:lnTo>
                      <a:pt x="244" y="576"/>
                    </a:lnTo>
                    <a:lnTo>
                      <a:pt x="270" y="560"/>
                    </a:lnTo>
                    <a:lnTo>
                      <a:pt x="270" y="536"/>
                    </a:lnTo>
                    <a:lnTo>
                      <a:pt x="320" y="552"/>
                    </a:lnTo>
                    <a:lnTo>
                      <a:pt x="337" y="576"/>
                    </a:lnTo>
                    <a:lnTo>
                      <a:pt x="379" y="584"/>
                    </a:lnTo>
                    <a:lnTo>
                      <a:pt x="421" y="592"/>
                    </a:lnTo>
                    <a:lnTo>
                      <a:pt x="438" y="624"/>
                    </a:lnTo>
                    <a:lnTo>
                      <a:pt x="464" y="640"/>
                    </a:lnTo>
                    <a:lnTo>
                      <a:pt x="497" y="616"/>
                    </a:lnTo>
                    <a:lnTo>
                      <a:pt x="523" y="640"/>
                    </a:lnTo>
                    <a:lnTo>
                      <a:pt x="531" y="656"/>
                    </a:lnTo>
                    <a:lnTo>
                      <a:pt x="556" y="656"/>
                    </a:lnTo>
                    <a:lnTo>
                      <a:pt x="581" y="632"/>
                    </a:lnTo>
                    <a:lnTo>
                      <a:pt x="615" y="632"/>
                    </a:lnTo>
                    <a:lnTo>
                      <a:pt x="640" y="616"/>
                    </a:lnTo>
                    <a:lnTo>
                      <a:pt x="683" y="616"/>
                    </a:lnTo>
                    <a:lnTo>
                      <a:pt x="708" y="624"/>
                    </a:lnTo>
                    <a:lnTo>
                      <a:pt x="767" y="632"/>
                    </a:lnTo>
                    <a:lnTo>
                      <a:pt x="758" y="640"/>
                    </a:lnTo>
                    <a:lnTo>
                      <a:pt x="792" y="632"/>
                    </a:lnTo>
                    <a:lnTo>
                      <a:pt x="775" y="560"/>
                    </a:lnTo>
                    <a:close/>
                  </a:path>
                </a:pathLst>
              </a:custGeom>
              <a:solidFill>
                <a:srgbClr val="0969A6"/>
              </a:solidFill>
              <a:ln w="12700">
                <a:solidFill>
                  <a:srgbClr val="0969A6"/>
                </a:solidFill>
                <a:prstDash val="solid"/>
                <a:round/>
                <a:headEnd/>
                <a:tailEnd/>
              </a:ln>
              <a:extLst/>
            </p:spPr>
            <p:txBody>
              <a:bodyPr/>
              <a:lstStyle/>
              <a:p>
                <a:pPr>
                  <a:defRPr/>
                </a:pPr>
                <a:endParaRPr lang="en-GB" sz="2400" b="1" kern="0">
                  <a:solidFill>
                    <a:srgbClr val="000000"/>
                  </a:solidFill>
                </a:endParaRPr>
              </a:p>
            </p:txBody>
          </p:sp>
          <p:sp>
            <p:nvSpPr>
              <p:cNvPr id="84" name="Freeform 55"/>
              <p:cNvSpPr>
                <a:spLocks/>
              </p:cNvSpPr>
              <p:nvPr/>
            </p:nvSpPr>
            <p:spPr bwMode="auto">
              <a:xfrm>
                <a:off x="6694529" y="3775706"/>
                <a:ext cx="587856" cy="484830"/>
              </a:xfrm>
              <a:custGeom>
                <a:avLst/>
                <a:gdLst>
                  <a:gd name="T0" fmla="*/ 287 w 388"/>
                  <a:gd name="T1" fmla="*/ 264 h 320"/>
                  <a:gd name="T2" fmla="*/ 312 w 388"/>
                  <a:gd name="T3" fmla="*/ 248 h 320"/>
                  <a:gd name="T4" fmla="*/ 320 w 388"/>
                  <a:gd name="T5" fmla="*/ 216 h 320"/>
                  <a:gd name="T6" fmla="*/ 346 w 388"/>
                  <a:gd name="T7" fmla="*/ 216 h 320"/>
                  <a:gd name="T8" fmla="*/ 337 w 388"/>
                  <a:gd name="T9" fmla="*/ 192 h 320"/>
                  <a:gd name="T10" fmla="*/ 388 w 388"/>
                  <a:gd name="T11" fmla="*/ 176 h 320"/>
                  <a:gd name="T12" fmla="*/ 362 w 388"/>
                  <a:gd name="T13" fmla="*/ 136 h 320"/>
                  <a:gd name="T14" fmla="*/ 388 w 388"/>
                  <a:gd name="T15" fmla="*/ 120 h 320"/>
                  <a:gd name="T16" fmla="*/ 346 w 388"/>
                  <a:gd name="T17" fmla="*/ 96 h 320"/>
                  <a:gd name="T18" fmla="*/ 337 w 388"/>
                  <a:gd name="T19" fmla="*/ 64 h 320"/>
                  <a:gd name="T20" fmla="*/ 337 w 388"/>
                  <a:gd name="T21" fmla="*/ 32 h 320"/>
                  <a:gd name="T22" fmla="*/ 304 w 388"/>
                  <a:gd name="T23" fmla="*/ 32 h 320"/>
                  <a:gd name="T24" fmla="*/ 295 w 388"/>
                  <a:gd name="T25" fmla="*/ 16 h 320"/>
                  <a:gd name="T26" fmla="*/ 270 w 388"/>
                  <a:gd name="T27" fmla="*/ 16 h 320"/>
                  <a:gd name="T28" fmla="*/ 236 w 388"/>
                  <a:gd name="T29" fmla="*/ 8 h 320"/>
                  <a:gd name="T30" fmla="*/ 202 w 388"/>
                  <a:gd name="T31" fmla="*/ 16 h 320"/>
                  <a:gd name="T32" fmla="*/ 152 w 388"/>
                  <a:gd name="T33" fmla="*/ 8 h 320"/>
                  <a:gd name="T34" fmla="*/ 110 w 388"/>
                  <a:gd name="T35" fmla="*/ 0 h 320"/>
                  <a:gd name="T36" fmla="*/ 76 w 388"/>
                  <a:gd name="T37" fmla="*/ 8 h 320"/>
                  <a:gd name="T38" fmla="*/ 68 w 388"/>
                  <a:gd name="T39" fmla="*/ 32 h 320"/>
                  <a:gd name="T40" fmla="*/ 34 w 388"/>
                  <a:gd name="T41" fmla="*/ 16 h 320"/>
                  <a:gd name="T42" fmla="*/ 17 w 388"/>
                  <a:gd name="T43" fmla="*/ 16 h 320"/>
                  <a:gd name="T44" fmla="*/ 0 w 388"/>
                  <a:gd name="T45" fmla="*/ 64 h 320"/>
                  <a:gd name="T46" fmla="*/ 34 w 388"/>
                  <a:gd name="T47" fmla="*/ 80 h 320"/>
                  <a:gd name="T48" fmla="*/ 68 w 388"/>
                  <a:gd name="T49" fmla="*/ 128 h 320"/>
                  <a:gd name="T50" fmla="*/ 118 w 388"/>
                  <a:gd name="T51" fmla="*/ 160 h 320"/>
                  <a:gd name="T52" fmla="*/ 143 w 388"/>
                  <a:gd name="T53" fmla="*/ 192 h 320"/>
                  <a:gd name="T54" fmla="*/ 177 w 388"/>
                  <a:gd name="T55" fmla="*/ 208 h 320"/>
                  <a:gd name="T56" fmla="*/ 186 w 388"/>
                  <a:gd name="T57" fmla="*/ 224 h 320"/>
                  <a:gd name="T58" fmla="*/ 211 w 388"/>
                  <a:gd name="T59" fmla="*/ 248 h 320"/>
                  <a:gd name="T60" fmla="*/ 211 w 388"/>
                  <a:gd name="T61" fmla="*/ 280 h 320"/>
                  <a:gd name="T62" fmla="*/ 295 w 388"/>
                  <a:gd name="T63" fmla="*/ 320 h 320"/>
                  <a:gd name="T64" fmla="*/ 295 w 388"/>
                  <a:gd name="T65" fmla="*/ 280 h 320"/>
                  <a:gd name="T66" fmla="*/ 287 w 388"/>
                  <a:gd name="T67" fmla="*/ 264 h 3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88" h="320">
                    <a:moveTo>
                      <a:pt x="287" y="264"/>
                    </a:moveTo>
                    <a:lnTo>
                      <a:pt x="312" y="248"/>
                    </a:lnTo>
                    <a:lnTo>
                      <a:pt x="320" y="216"/>
                    </a:lnTo>
                    <a:lnTo>
                      <a:pt x="346" y="216"/>
                    </a:lnTo>
                    <a:lnTo>
                      <a:pt x="337" y="192"/>
                    </a:lnTo>
                    <a:lnTo>
                      <a:pt x="388" y="176"/>
                    </a:lnTo>
                    <a:lnTo>
                      <a:pt x="362" y="136"/>
                    </a:lnTo>
                    <a:lnTo>
                      <a:pt x="388" y="120"/>
                    </a:lnTo>
                    <a:lnTo>
                      <a:pt x="346" y="96"/>
                    </a:lnTo>
                    <a:lnTo>
                      <a:pt x="337" y="64"/>
                    </a:lnTo>
                    <a:lnTo>
                      <a:pt x="337" y="32"/>
                    </a:lnTo>
                    <a:lnTo>
                      <a:pt x="304" y="32"/>
                    </a:lnTo>
                    <a:lnTo>
                      <a:pt x="295" y="16"/>
                    </a:lnTo>
                    <a:lnTo>
                      <a:pt x="270" y="16"/>
                    </a:lnTo>
                    <a:lnTo>
                      <a:pt x="236" y="8"/>
                    </a:lnTo>
                    <a:lnTo>
                      <a:pt x="202" y="16"/>
                    </a:lnTo>
                    <a:lnTo>
                      <a:pt x="152" y="8"/>
                    </a:lnTo>
                    <a:lnTo>
                      <a:pt x="110" y="0"/>
                    </a:lnTo>
                    <a:lnTo>
                      <a:pt x="76" y="8"/>
                    </a:lnTo>
                    <a:lnTo>
                      <a:pt x="68" y="32"/>
                    </a:lnTo>
                    <a:lnTo>
                      <a:pt x="34" y="16"/>
                    </a:lnTo>
                    <a:lnTo>
                      <a:pt x="17" y="16"/>
                    </a:lnTo>
                    <a:lnTo>
                      <a:pt x="0" y="64"/>
                    </a:lnTo>
                    <a:lnTo>
                      <a:pt x="34" y="80"/>
                    </a:lnTo>
                    <a:lnTo>
                      <a:pt x="68" y="128"/>
                    </a:lnTo>
                    <a:lnTo>
                      <a:pt x="118" y="160"/>
                    </a:lnTo>
                    <a:lnTo>
                      <a:pt x="143" y="192"/>
                    </a:lnTo>
                    <a:lnTo>
                      <a:pt x="177" y="208"/>
                    </a:lnTo>
                    <a:lnTo>
                      <a:pt x="186" y="224"/>
                    </a:lnTo>
                    <a:lnTo>
                      <a:pt x="211" y="248"/>
                    </a:lnTo>
                    <a:lnTo>
                      <a:pt x="211" y="280"/>
                    </a:lnTo>
                    <a:lnTo>
                      <a:pt x="295" y="320"/>
                    </a:lnTo>
                    <a:lnTo>
                      <a:pt x="295" y="280"/>
                    </a:lnTo>
                    <a:lnTo>
                      <a:pt x="287" y="264"/>
                    </a:lnTo>
                    <a:close/>
                  </a:path>
                </a:pathLst>
              </a:custGeom>
              <a:solidFill>
                <a:srgbClr val="4E85AD"/>
              </a:solidFill>
              <a:ln w="28575">
                <a:noFill/>
                <a:prstDash val="solid"/>
                <a:round/>
                <a:headEnd/>
                <a:tailEnd/>
              </a:ln>
              <a:extLst/>
            </p:spPr>
            <p:txBody>
              <a:bodyPr/>
              <a:lstStyle/>
              <a:p>
                <a:pPr>
                  <a:defRPr/>
                </a:pPr>
                <a:endParaRPr lang="en-GB" sz="2400" b="1" kern="0">
                  <a:solidFill>
                    <a:srgbClr val="000000"/>
                  </a:solidFill>
                </a:endParaRPr>
              </a:p>
            </p:txBody>
          </p:sp>
          <p:sp>
            <p:nvSpPr>
              <p:cNvPr id="85" name="Freeform 68"/>
              <p:cNvSpPr>
                <a:spLocks/>
              </p:cNvSpPr>
              <p:nvPr/>
            </p:nvSpPr>
            <p:spPr bwMode="auto">
              <a:xfrm>
                <a:off x="7129361" y="3569653"/>
                <a:ext cx="663610" cy="763607"/>
              </a:xfrm>
              <a:custGeom>
                <a:avLst/>
                <a:gdLst>
                  <a:gd name="T0" fmla="*/ 126 w 438"/>
                  <a:gd name="T1" fmla="*/ 424 h 504"/>
                  <a:gd name="T2" fmla="*/ 160 w 438"/>
                  <a:gd name="T3" fmla="*/ 440 h 504"/>
                  <a:gd name="T4" fmla="*/ 185 w 438"/>
                  <a:gd name="T5" fmla="*/ 440 h 504"/>
                  <a:gd name="T6" fmla="*/ 202 w 438"/>
                  <a:gd name="T7" fmla="*/ 456 h 504"/>
                  <a:gd name="T8" fmla="*/ 236 w 438"/>
                  <a:gd name="T9" fmla="*/ 496 h 504"/>
                  <a:gd name="T10" fmla="*/ 252 w 438"/>
                  <a:gd name="T11" fmla="*/ 504 h 504"/>
                  <a:gd name="T12" fmla="*/ 261 w 438"/>
                  <a:gd name="T13" fmla="*/ 472 h 504"/>
                  <a:gd name="T14" fmla="*/ 286 w 438"/>
                  <a:gd name="T15" fmla="*/ 464 h 504"/>
                  <a:gd name="T16" fmla="*/ 311 w 438"/>
                  <a:gd name="T17" fmla="*/ 456 h 504"/>
                  <a:gd name="T18" fmla="*/ 370 w 438"/>
                  <a:gd name="T19" fmla="*/ 432 h 504"/>
                  <a:gd name="T20" fmla="*/ 413 w 438"/>
                  <a:gd name="T21" fmla="*/ 432 h 504"/>
                  <a:gd name="T22" fmla="*/ 421 w 438"/>
                  <a:gd name="T23" fmla="*/ 400 h 504"/>
                  <a:gd name="T24" fmla="*/ 404 w 438"/>
                  <a:gd name="T25" fmla="*/ 392 h 504"/>
                  <a:gd name="T26" fmla="*/ 404 w 438"/>
                  <a:gd name="T27" fmla="*/ 360 h 504"/>
                  <a:gd name="T28" fmla="*/ 421 w 438"/>
                  <a:gd name="T29" fmla="*/ 352 h 504"/>
                  <a:gd name="T30" fmla="*/ 438 w 438"/>
                  <a:gd name="T31" fmla="*/ 312 h 504"/>
                  <a:gd name="T32" fmla="*/ 396 w 438"/>
                  <a:gd name="T33" fmla="*/ 280 h 504"/>
                  <a:gd name="T34" fmla="*/ 379 w 438"/>
                  <a:gd name="T35" fmla="*/ 248 h 504"/>
                  <a:gd name="T36" fmla="*/ 370 w 438"/>
                  <a:gd name="T37" fmla="*/ 216 h 504"/>
                  <a:gd name="T38" fmla="*/ 387 w 438"/>
                  <a:gd name="T39" fmla="*/ 184 h 504"/>
                  <a:gd name="T40" fmla="*/ 370 w 438"/>
                  <a:gd name="T41" fmla="*/ 176 h 504"/>
                  <a:gd name="T42" fmla="*/ 370 w 438"/>
                  <a:gd name="T43" fmla="*/ 136 h 504"/>
                  <a:gd name="T44" fmla="*/ 328 w 438"/>
                  <a:gd name="T45" fmla="*/ 160 h 504"/>
                  <a:gd name="T46" fmla="*/ 286 w 438"/>
                  <a:gd name="T47" fmla="*/ 144 h 504"/>
                  <a:gd name="T48" fmla="*/ 244 w 438"/>
                  <a:gd name="T49" fmla="*/ 136 h 504"/>
                  <a:gd name="T50" fmla="*/ 261 w 438"/>
                  <a:gd name="T51" fmla="*/ 104 h 504"/>
                  <a:gd name="T52" fmla="*/ 219 w 438"/>
                  <a:gd name="T53" fmla="*/ 88 h 504"/>
                  <a:gd name="T54" fmla="*/ 185 w 438"/>
                  <a:gd name="T55" fmla="*/ 64 h 504"/>
                  <a:gd name="T56" fmla="*/ 177 w 438"/>
                  <a:gd name="T57" fmla="*/ 40 h 504"/>
                  <a:gd name="T58" fmla="*/ 143 w 438"/>
                  <a:gd name="T59" fmla="*/ 16 h 504"/>
                  <a:gd name="T60" fmla="*/ 126 w 438"/>
                  <a:gd name="T61" fmla="*/ 0 h 504"/>
                  <a:gd name="T62" fmla="*/ 118 w 438"/>
                  <a:gd name="T63" fmla="*/ 8 h 504"/>
                  <a:gd name="T64" fmla="*/ 67 w 438"/>
                  <a:gd name="T65" fmla="*/ 8 h 504"/>
                  <a:gd name="T66" fmla="*/ 33 w 438"/>
                  <a:gd name="T67" fmla="*/ 24 h 504"/>
                  <a:gd name="T68" fmla="*/ 8 w 438"/>
                  <a:gd name="T69" fmla="*/ 24 h 504"/>
                  <a:gd name="T70" fmla="*/ 0 w 438"/>
                  <a:gd name="T71" fmla="*/ 48 h 504"/>
                  <a:gd name="T72" fmla="*/ 8 w 438"/>
                  <a:gd name="T73" fmla="*/ 80 h 504"/>
                  <a:gd name="T74" fmla="*/ 33 w 438"/>
                  <a:gd name="T75" fmla="*/ 112 h 504"/>
                  <a:gd name="T76" fmla="*/ 59 w 438"/>
                  <a:gd name="T77" fmla="*/ 120 h 504"/>
                  <a:gd name="T78" fmla="*/ 33 w 438"/>
                  <a:gd name="T79" fmla="*/ 128 h 504"/>
                  <a:gd name="T80" fmla="*/ 33 w 438"/>
                  <a:gd name="T81" fmla="*/ 160 h 504"/>
                  <a:gd name="T82" fmla="*/ 8 w 438"/>
                  <a:gd name="T83" fmla="*/ 152 h 504"/>
                  <a:gd name="T84" fmla="*/ 17 w 438"/>
                  <a:gd name="T85" fmla="*/ 168 h 504"/>
                  <a:gd name="T86" fmla="*/ 50 w 438"/>
                  <a:gd name="T87" fmla="*/ 168 h 504"/>
                  <a:gd name="T88" fmla="*/ 50 w 438"/>
                  <a:gd name="T89" fmla="*/ 200 h 504"/>
                  <a:gd name="T90" fmla="*/ 59 w 438"/>
                  <a:gd name="T91" fmla="*/ 232 h 504"/>
                  <a:gd name="T92" fmla="*/ 101 w 438"/>
                  <a:gd name="T93" fmla="*/ 256 h 504"/>
                  <a:gd name="T94" fmla="*/ 75 w 438"/>
                  <a:gd name="T95" fmla="*/ 272 h 504"/>
                  <a:gd name="T96" fmla="*/ 101 w 438"/>
                  <a:gd name="T97" fmla="*/ 312 h 504"/>
                  <a:gd name="T98" fmla="*/ 50 w 438"/>
                  <a:gd name="T99" fmla="*/ 328 h 504"/>
                  <a:gd name="T100" fmla="*/ 59 w 438"/>
                  <a:gd name="T101" fmla="*/ 352 h 504"/>
                  <a:gd name="T102" fmla="*/ 33 w 438"/>
                  <a:gd name="T103" fmla="*/ 352 h 504"/>
                  <a:gd name="T104" fmla="*/ 25 w 438"/>
                  <a:gd name="T105" fmla="*/ 384 h 504"/>
                  <a:gd name="T106" fmla="*/ 0 w 438"/>
                  <a:gd name="T107" fmla="*/ 400 h 504"/>
                  <a:gd name="T108" fmla="*/ 8 w 438"/>
                  <a:gd name="T109" fmla="*/ 416 h 504"/>
                  <a:gd name="T110" fmla="*/ 8 w 438"/>
                  <a:gd name="T111" fmla="*/ 456 h 504"/>
                  <a:gd name="T112" fmla="*/ 17 w 438"/>
                  <a:gd name="T113" fmla="*/ 456 h 504"/>
                  <a:gd name="T114" fmla="*/ 101 w 438"/>
                  <a:gd name="T115" fmla="*/ 504 h 504"/>
                  <a:gd name="T116" fmla="*/ 101 w 438"/>
                  <a:gd name="T117" fmla="*/ 496 h 504"/>
                  <a:gd name="T118" fmla="*/ 126 w 438"/>
                  <a:gd name="T119" fmla="*/ 424 h 50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connsiteX0" fmla="*/ 2877 w 10000"/>
                  <a:gd name="connsiteY0" fmla="*/ 8413 h 10000"/>
                  <a:gd name="connsiteX1" fmla="*/ 3653 w 10000"/>
                  <a:gd name="connsiteY1" fmla="*/ 8730 h 10000"/>
                  <a:gd name="connsiteX2" fmla="*/ 4224 w 10000"/>
                  <a:gd name="connsiteY2" fmla="*/ 8730 h 10000"/>
                  <a:gd name="connsiteX3" fmla="*/ 4612 w 10000"/>
                  <a:gd name="connsiteY3" fmla="*/ 9048 h 10000"/>
                  <a:gd name="connsiteX4" fmla="*/ 5388 w 10000"/>
                  <a:gd name="connsiteY4" fmla="*/ 9841 h 10000"/>
                  <a:gd name="connsiteX5" fmla="*/ 5753 w 10000"/>
                  <a:gd name="connsiteY5" fmla="*/ 10000 h 10000"/>
                  <a:gd name="connsiteX6" fmla="*/ 5959 w 10000"/>
                  <a:gd name="connsiteY6" fmla="*/ 9365 h 10000"/>
                  <a:gd name="connsiteX7" fmla="*/ 6530 w 10000"/>
                  <a:gd name="connsiteY7" fmla="*/ 9206 h 10000"/>
                  <a:gd name="connsiteX8" fmla="*/ 7100 w 10000"/>
                  <a:gd name="connsiteY8" fmla="*/ 9048 h 10000"/>
                  <a:gd name="connsiteX9" fmla="*/ 8447 w 10000"/>
                  <a:gd name="connsiteY9" fmla="*/ 8571 h 10000"/>
                  <a:gd name="connsiteX10" fmla="*/ 9429 w 10000"/>
                  <a:gd name="connsiteY10" fmla="*/ 8571 h 10000"/>
                  <a:gd name="connsiteX11" fmla="*/ 9612 w 10000"/>
                  <a:gd name="connsiteY11" fmla="*/ 7937 h 10000"/>
                  <a:gd name="connsiteX12" fmla="*/ 9224 w 10000"/>
                  <a:gd name="connsiteY12" fmla="*/ 7778 h 10000"/>
                  <a:gd name="connsiteX13" fmla="*/ 9224 w 10000"/>
                  <a:gd name="connsiteY13" fmla="*/ 7143 h 10000"/>
                  <a:gd name="connsiteX14" fmla="*/ 9612 w 10000"/>
                  <a:gd name="connsiteY14" fmla="*/ 6984 h 10000"/>
                  <a:gd name="connsiteX15" fmla="*/ 10000 w 10000"/>
                  <a:gd name="connsiteY15" fmla="*/ 6190 h 10000"/>
                  <a:gd name="connsiteX16" fmla="*/ 9041 w 10000"/>
                  <a:gd name="connsiteY16" fmla="*/ 5556 h 10000"/>
                  <a:gd name="connsiteX17" fmla="*/ 8653 w 10000"/>
                  <a:gd name="connsiteY17" fmla="*/ 4921 h 10000"/>
                  <a:gd name="connsiteX18" fmla="*/ 8447 w 10000"/>
                  <a:gd name="connsiteY18" fmla="*/ 4286 h 10000"/>
                  <a:gd name="connsiteX19" fmla="*/ 8836 w 10000"/>
                  <a:gd name="connsiteY19" fmla="*/ 3651 h 10000"/>
                  <a:gd name="connsiteX20" fmla="*/ 8447 w 10000"/>
                  <a:gd name="connsiteY20" fmla="*/ 3492 h 10000"/>
                  <a:gd name="connsiteX21" fmla="*/ 8447 w 10000"/>
                  <a:gd name="connsiteY21" fmla="*/ 2698 h 10000"/>
                  <a:gd name="connsiteX22" fmla="*/ 7489 w 10000"/>
                  <a:gd name="connsiteY22" fmla="*/ 3175 h 10000"/>
                  <a:gd name="connsiteX23" fmla="*/ 6530 w 10000"/>
                  <a:gd name="connsiteY23" fmla="*/ 2857 h 10000"/>
                  <a:gd name="connsiteX24" fmla="*/ 5571 w 10000"/>
                  <a:gd name="connsiteY24" fmla="*/ 2698 h 10000"/>
                  <a:gd name="connsiteX25" fmla="*/ 5959 w 10000"/>
                  <a:gd name="connsiteY25" fmla="*/ 2063 h 10000"/>
                  <a:gd name="connsiteX26" fmla="*/ 5000 w 10000"/>
                  <a:gd name="connsiteY26" fmla="*/ 1746 h 10000"/>
                  <a:gd name="connsiteX27" fmla="*/ 4224 w 10000"/>
                  <a:gd name="connsiteY27" fmla="*/ 1270 h 10000"/>
                  <a:gd name="connsiteX28" fmla="*/ 4041 w 10000"/>
                  <a:gd name="connsiteY28" fmla="*/ 794 h 10000"/>
                  <a:gd name="connsiteX29" fmla="*/ 3265 w 10000"/>
                  <a:gd name="connsiteY29" fmla="*/ 317 h 10000"/>
                  <a:gd name="connsiteX30" fmla="*/ 2877 w 10000"/>
                  <a:gd name="connsiteY30" fmla="*/ 0 h 10000"/>
                  <a:gd name="connsiteX31" fmla="*/ 2694 w 10000"/>
                  <a:gd name="connsiteY31" fmla="*/ 159 h 10000"/>
                  <a:gd name="connsiteX32" fmla="*/ 1530 w 10000"/>
                  <a:gd name="connsiteY32" fmla="*/ 159 h 10000"/>
                  <a:gd name="connsiteX33" fmla="*/ 753 w 10000"/>
                  <a:gd name="connsiteY33" fmla="*/ 476 h 10000"/>
                  <a:gd name="connsiteX34" fmla="*/ 183 w 10000"/>
                  <a:gd name="connsiteY34" fmla="*/ 476 h 10000"/>
                  <a:gd name="connsiteX35" fmla="*/ 0 w 10000"/>
                  <a:gd name="connsiteY35" fmla="*/ 952 h 10000"/>
                  <a:gd name="connsiteX36" fmla="*/ 183 w 10000"/>
                  <a:gd name="connsiteY36" fmla="*/ 1587 h 10000"/>
                  <a:gd name="connsiteX37" fmla="*/ 753 w 10000"/>
                  <a:gd name="connsiteY37" fmla="*/ 2222 h 10000"/>
                  <a:gd name="connsiteX38" fmla="*/ 1347 w 10000"/>
                  <a:gd name="connsiteY38" fmla="*/ 2381 h 10000"/>
                  <a:gd name="connsiteX39" fmla="*/ 753 w 10000"/>
                  <a:gd name="connsiteY39" fmla="*/ 2540 h 10000"/>
                  <a:gd name="connsiteX40" fmla="*/ 753 w 10000"/>
                  <a:gd name="connsiteY40" fmla="*/ 3175 h 10000"/>
                  <a:gd name="connsiteX41" fmla="*/ 183 w 10000"/>
                  <a:gd name="connsiteY41" fmla="*/ 3016 h 10000"/>
                  <a:gd name="connsiteX42" fmla="*/ 388 w 10000"/>
                  <a:gd name="connsiteY42" fmla="*/ 3333 h 10000"/>
                  <a:gd name="connsiteX43" fmla="*/ 1142 w 10000"/>
                  <a:gd name="connsiteY43" fmla="*/ 3333 h 10000"/>
                  <a:gd name="connsiteX44" fmla="*/ 1142 w 10000"/>
                  <a:gd name="connsiteY44" fmla="*/ 3968 h 10000"/>
                  <a:gd name="connsiteX45" fmla="*/ 1347 w 10000"/>
                  <a:gd name="connsiteY45" fmla="*/ 4603 h 10000"/>
                  <a:gd name="connsiteX46" fmla="*/ 2306 w 10000"/>
                  <a:gd name="connsiteY46" fmla="*/ 5079 h 10000"/>
                  <a:gd name="connsiteX47" fmla="*/ 1712 w 10000"/>
                  <a:gd name="connsiteY47" fmla="*/ 5397 h 10000"/>
                  <a:gd name="connsiteX48" fmla="*/ 2306 w 10000"/>
                  <a:gd name="connsiteY48" fmla="*/ 6190 h 10000"/>
                  <a:gd name="connsiteX49" fmla="*/ 1142 w 10000"/>
                  <a:gd name="connsiteY49" fmla="*/ 6508 h 10000"/>
                  <a:gd name="connsiteX50" fmla="*/ 1347 w 10000"/>
                  <a:gd name="connsiteY50" fmla="*/ 6984 h 10000"/>
                  <a:gd name="connsiteX51" fmla="*/ 753 w 10000"/>
                  <a:gd name="connsiteY51" fmla="*/ 6984 h 10000"/>
                  <a:gd name="connsiteX52" fmla="*/ 571 w 10000"/>
                  <a:gd name="connsiteY52" fmla="*/ 7619 h 10000"/>
                  <a:gd name="connsiteX53" fmla="*/ 0 w 10000"/>
                  <a:gd name="connsiteY53" fmla="*/ 7937 h 10000"/>
                  <a:gd name="connsiteX54" fmla="*/ 183 w 10000"/>
                  <a:gd name="connsiteY54" fmla="*/ 8254 h 10000"/>
                  <a:gd name="connsiteX55" fmla="*/ 183 w 10000"/>
                  <a:gd name="connsiteY55" fmla="*/ 9048 h 10000"/>
                  <a:gd name="connsiteX56" fmla="*/ 388 w 10000"/>
                  <a:gd name="connsiteY56" fmla="*/ 9048 h 10000"/>
                  <a:gd name="connsiteX57" fmla="*/ 2306 w 10000"/>
                  <a:gd name="connsiteY57" fmla="*/ 10000 h 10000"/>
                  <a:gd name="connsiteX58" fmla="*/ 2306 w 10000"/>
                  <a:gd name="connsiteY58" fmla="*/ 9841 h 10000"/>
                  <a:gd name="connsiteX59" fmla="*/ 4255 w 10000"/>
                  <a:gd name="connsiteY59" fmla="*/ 9610 h 10000"/>
                  <a:gd name="connsiteX0" fmla="*/ 2877 w 10000"/>
                  <a:gd name="connsiteY0" fmla="*/ 8413 h 10000"/>
                  <a:gd name="connsiteX1" fmla="*/ 3653 w 10000"/>
                  <a:gd name="connsiteY1" fmla="*/ 8730 h 10000"/>
                  <a:gd name="connsiteX2" fmla="*/ 4224 w 10000"/>
                  <a:gd name="connsiteY2" fmla="*/ 8730 h 10000"/>
                  <a:gd name="connsiteX3" fmla="*/ 4612 w 10000"/>
                  <a:gd name="connsiteY3" fmla="*/ 9048 h 10000"/>
                  <a:gd name="connsiteX4" fmla="*/ 5388 w 10000"/>
                  <a:gd name="connsiteY4" fmla="*/ 9841 h 10000"/>
                  <a:gd name="connsiteX5" fmla="*/ 5753 w 10000"/>
                  <a:gd name="connsiteY5" fmla="*/ 10000 h 10000"/>
                  <a:gd name="connsiteX6" fmla="*/ 5959 w 10000"/>
                  <a:gd name="connsiteY6" fmla="*/ 9365 h 10000"/>
                  <a:gd name="connsiteX7" fmla="*/ 6530 w 10000"/>
                  <a:gd name="connsiteY7" fmla="*/ 9206 h 10000"/>
                  <a:gd name="connsiteX8" fmla="*/ 7100 w 10000"/>
                  <a:gd name="connsiteY8" fmla="*/ 9048 h 10000"/>
                  <a:gd name="connsiteX9" fmla="*/ 8447 w 10000"/>
                  <a:gd name="connsiteY9" fmla="*/ 8571 h 10000"/>
                  <a:gd name="connsiteX10" fmla="*/ 9429 w 10000"/>
                  <a:gd name="connsiteY10" fmla="*/ 8571 h 10000"/>
                  <a:gd name="connsiteX11" fmla="*/ 9612 w 10000"/>
                  <a:gd name="connsiteY11" fmla="*/ 7937 h 10000"/>
                  <a:gd name="connsiteX12" fmla="*/ 9224 w 10000"/>
                  <a:gd name="connsiteY12" fmla="*/ 7778 h 10000"/>
                  <a:gd name="connsiteX13" fmla="*/ 9224 w 10000"/>
                  <a:gd name="connsiteY13" fmla="*/ 7143 h 10000"/>
                  <a:gd name="connsiteX14" fmla="*/ 9612 w 10000"/>
                  <a:gd name="connsiteY14" fmla="*/ 6984 h 10000"/>
                  <a:gd name="connsiteX15" fmla="*/ 10000 w 10000"/>
                  <a:gd name="connsiteY15" fmla="*/ 6190 h 10000"/>
                  <a:gd name="connsiteX16" fmla="*/ 9041 w 10000"/>
                  <a:gd name="connsiteY16" fmla="*/ 5556 h 10000"/>
                  <a:gd name="connsiteX17" fmla="*/ 8653 w 10000"/>
                  <a:gd name="connsiteY17" fmla="*/ 4921 h 10000"/>
                  <a:gd name="connsiteX18" fmla="*/ 8447 w 10000"/>
                  <a:gd name="connsiteY18" fmla="*/ 4286 h 10000"/>
                  <a:gd name="connsiteX19" fmla="*/ 8836 w 10000"/>
                  <a:gd name="connsiteY19" fmla="*/ 3651 h 10000"/>
                  <a:gd name="connsiteX20" fmla="*/ 8447 w 10000"/>
                  <a:gd name="connsiteY20" fmla="*/ 3492 h 10000"/>
                  <a:gd name="connsiteX21" fmla="*/ 8447 w 10000"/>
                  <a:gd name="connsiteY21" fmla="*/ 2698 h 10000"/>
                  <a:gd name="connsiteX22" fmla="*/ 7489 w 10000"/>
                  <a:gd name="connsiteY22" fmla="*/ 3175 h 10000"/>
                  <a:gd name="connsiteX23" fmla="*/ 6530 w 10000"/>
                  <a:gd name="connsiteY23" fmla="*/ 2857 h 10000"/>
                  <a:gd name="connsiteX24" fmla="*/ 5571 w 10000"/>
                  <a:gd name="connsiteY24" fmla="*/ 2698 h 10000"/>
                  <a:gd name="connsiteX25" fmla="*/ 5959 w 10000"/>
                  <a:gd name="connsiteY25" fmla="*/ 2063 h 10000"/>
                  <a:gd name="connsiteX26" fmla="*/ 5000 w 10000"/>
                  <a:gd name="connsiteY26" fmla="*/ 1746 h 10000"/>
                  <a:gd name="connsiteX27" fmla="*/ 4224 w 10000"/>
                  <a:gd name="connsiteY27" fmla="*/ 1270 h 10000"/>
                  <a:gd name="connsiteX28" fmla="*/ 4041 w 10000"/>
                  <a:gd name="connsiteY28" fmla="*/ 794 h 10000"/>
                  <a:gd name="connsiteX29" fmla="*/ 3265 w 10000"/>
                  <a:gd name="connsiteY29" fmla="*/ 317 h 10000"/>
                  <a:gd name="connsiteX30" fmla="*/ 2877 w 10000"/>
                  <a:gd name="connsiteY30" fmla="*/ 0 h 10000"/>
                  <a:gd name="connsiteX31" fmla="*/ 2694 w 10000"/>
                  <a:gd name="connsiteY31" fmla="*/ 159 h 10000"/>
                  <a:gd name="connsiteX32" fmla="*/ 1530 w 10000"/>
                  <a:gd name="connsiteY32" fmla="*/ 159 h 10000"/>
                  <a:gd name="connsiteX33" fmla="*/ 753 w 10000"/>
                  <a:gd name="connsiteY33" fmla="*/ 476 h 10000"/>
                  <a:gd name="connsiteX34" fmla="*/ 183 w 10000"/>
                  <a:gd name="connsiteY34" fmla="*/ 476 h 10000"/>
                  <a:gd name="connsiteX35" fmla="*/ 0 w 10000"/>
                  <a:gd name="connsiteY35" fmla="*/ 952 h 10000"/>
                  <a:gd name="connsiteX36" fmla="*/ 183 w 10000"/>
                  <a:gd name="connsiteY36" fmla="*/ 1587 h 10000"/>
                  <a:gd name="connsiteX37" fmla="*/ 753 w 10000"/>
                  <a:gd name="connsiteY37" fmla="*/ 2222 h 10000"/>
                  <a:gd name="connsiteX38" fmla="*/ 1347 w 10000"/>
                  <a:gd name="connsiteY38" fmla="*/ 2381 h 10000"/>
                  <a:gd name="connsiteX39" fmla="*/ 753 w 10000"/>
                  <a:gd name="connsiteY39" fmla="*/ 2540 h 10000"/>
                  <a:gd name="connsiteX40" fmla="*/ 753 w 10000"/>
                  <a:gd name="connsiteY40" fmla="*/ 3175 h 10000"/>
                  <a:gd name="connsiteX41" fmla="*/ 183 w 10000"/>
                  <a:gd name="connsiteY41" fmla="*/ 3016 h 10000"/>
                  <a:gd name="connsiteX42" fmla="*/ 388 w 10000"/>
                  <a:gd name="connsiteY42" fmla="*/ 3333 h 10000"/>
                  <a:gd name="connsiteX43" fmla="*/ 1142 w 10000"/>
                  <a:gd name="connsiteY43" fmla="*/ 3333 h 10000"/>
                  <a:gd name="connsiteX44" fmla="*/ 1142 w 10000"/>
                  <a:gd name="connsiteY44" fmla="*/ 3968 h 10000"/>
                  <a:gd name="connsiteX45" fmla="*/ 1347 w 10000"/>
                  <a:gd name="connsiteY45" fmla="*/ 4603 h 10000"/>
                  <a:gd name="connsiteX46" fmla="*/ 2306 w 10000"/>
                  <a:gd name="connsiteY46" fmla="*/ 5079 h 10000"/>
                  <a:gd name="connsiteX47" fmla="*/ 1712 w 10000"/>
                  <a:gd name="connsiteY47" fmla="*/ 5397 h 10000"/>
                  <a:gd name="connsiteX48" fmla="*/ 2306 w 10000"/>
                  <a:gd name="connsiteY48" fmla="*/ 6190 h 10000"/>
                  <a:gd name="connsiteX49" fmla="*/ 1142 w 10000"/>
                  <a:gd name="connsiteY49" fmla="*/ 6508 h 10000"/>
                  <a:gd name="connsiteX50" fmla="*/ 1347 w 10000"/>
                  <a:gd name="connsiteY50" fmla="*/ 6984 h 10000"/>
                  <a:gd name="connsiteX51" fmla="*/ 753 w 10000"/>
                  <a:gd name="connsiteY51" fmla="*/ 6984 h 10000"/>
                  <a:gd name="connsiteX52" fmla="*/ 571 w 10000"/>
                  <a:gd name="connsiteY52" fmla="*/ 7619 h 10000"/>
                  <a:gd name="connsiteX53" fmla="*/ 0 w 10000"/>
                  <a:gd name="connsiteY53" fmla="*/ 7937 h 10000"/>
                  <a:gd name="connsiteX54" fmla="*/ 183 w 10000"/>
                  <a:gd name="connsiteY54" fmla="*/ 8254 h 10000"/>
                  <a:gd name="connsiteX55" fmla="*/ 183 w 10000"/>
                  <a:gd name="connsiteY55" fmla="*/ 9048 h 10000"/>
                  <a:gd name="connsiteX56" fmla="*/ 388 w 10000"/>
                  <a:gd name="connsiteY56" fmla="*/ 9048 h 10000"/>
                  <a:gd name="connsiteX57" fmla="*/ 2306 w 10000"/>
                  <a:gd name="connsiteY57" fmla="*/ 10000 h 10000"/>
                  <a:gd name="connsiteX58" fmla="*/ 2306 w 10000"/>
                  <a:gd name="connsiteY58" fmla="*/ 9841 h 10000"/>
                  <a:gd name="connsiteX59" fmla="*/ 2676 w 10000"/>
                  <a:gd name="connsiteY59" fmla="*/ 8331 h 10000"/>
                  <a:gd name="connsiteX0" fmla="*/ 2877 w 10000"/>
                  <a:gd name="connsiteY0" fmla="*/ 8413 h 10000"/>
                  <a:gd name="connsiteX1" fmla="*/ 3653 w 10000"/>
                  <a:gd name="connsiteY1" fmla="*/ 8730 h 10000"/>
                  <a:gd name="connsiteX2" fmla="*/ 4224 w 10000"/>
                  <a:gd name="connsiteY2" fmla="*/ 8730 h 10000"/>
                  <a:gd name="connsiteX3" fmla="*/ 4612 w 10000"/>
                  <a:gd name="connsiteY3" fmla="*/ 9048 h 10000"/>
                  <a:gd name="connsiteX4" fmla="*/ 5388 w 10000"/>
                  <a:gd name="connsiteY4" fmla="*/ 9841 h 10000"/>
                  <a:gd name="connsiteX5" fmla="*/ 5753 w 10000"/>
                  <a:gd name="connsiteY5" fmla="*/ 10000 h 10000"/>
                  <a:gd name="connsiteX6" fmla="*/ 5959 w 10000"/>
                  <a:gd name="connsiteY6" fmla="*/ 9365 h 10000"/>
                  <a:gd name="connsiteX7" fmla="*/ 6530 w 10000"/>
                  <a:gd name="connsiteY7" fmla="*/ 9206 h 10000"/>
                  <a:gd name="connsiteX8" fmla="*/ 7100 w 10000"/>
                  <a:gd name="connsiteY8" fmla="*/ 9048 h 10000"/>
                  <a:gd name="connsiteX9" fmla="*/ 8447 w 10000"/>
                  <a:gd name="connsiteY9" fmla="*/ 8571 h 10000"/>
                  <a:gd name="connsiteX10" fmla="*/ 9429 w 10000"/>
                  <a:gd name="connsiteY10" fmla="*/ 8571 h 10000"/>
                  <a:gd name="connsiteX11" fmla="*/ 9612 w 10000"/>
                  <a:gd name="connsiteY11" fmla="*/ 7937 h 10000"/>
                  <a:gd name="connsiteX12" fmla="*/ 9224 w 10000"/>
                  <a:gd name="connsiteY12" fmla="*/ 7778 h 10000"/>
                  <a:gd name="connsiteX13" fmla="*/ 9224 w 10000"/>
                  <a:gd name="connsiteY13" fmla="*/ 7143 h 10000"/>
                  <a:gd name="connsiteX14" fmla="*/ 9612 w 10000"/>
                  <a:gd name="connsiteY14" fmla="*/ 6984 h 10000"/>
                  <a:gd name="connsiteX15" fmla="*/ 10000 w 10000"/>
                  <a:gd name="connsiteY15" fmla="*/ 6190 h 10000"/>
                  <a:gd name="connsiteX16" fmla="*/ 9041 w 10000"/>
                  <a:gd name="connsiteY16" fmla="*/ 5556 h 10000"/>
                  <a:gd name="connsiteX17" fmla="*/ 8653 w 10000"/>
                  <a:gd name="connsiteY17" fmla="*/ 4921 h 10000"/>
                  <a:gd name="connsiteX18" fmla="*/ 8447 w 10000"/>
                  <a:gd name="connsiteY18" fmla="*/ 4286 h 10000"/>
                  <a:gd name="connsiteX19" fmla="*/ 8836 w 10000"/>
                  <a:gd name="connsiteY19" fmla="*/ 3651 h 10000"/>
                  <a:gd name="connsiteX20" fmla="*/ 8447 w 10000"/>
                  <a:gd name="connsiteY20" fmla="*/ 3492 h 10000"/>
                  <a:gd name="connsiteX21" fmla="*/ 8447 w 10000"/>
                  <a:gd name="connsiteY21" fmla="*/ 2698 h 10000"/>
                  <a:gd name="connsiteX22" fmla="*/ 7489 w 10000"/>
                  <a:gd name="connsiteY22" fmla="*/ 3175 h 10000"/>
                  <a:gd name="connsiteX23" fmla="*/ 6530 w 10000"/>
                  <a:gd name="connsiteY23" fmla="*/ 2857 h 10000"/>
                  <a:gd name="connsiteX24" fmla="*/ 5571 w 10000"/>
                  <a:gd name="connsiteY24" fmla="*/ 2698 h 10000"/>
                  <a:gd name="connsiteX25" fmla="*/ 5959 w 10000"/>
                  <a:gd name="connsiteY25" fmla="*/ 2063 h 10000"/>
                  <a:gd name="connsiteX26" fmla="*/ 5000 w 10000"/>
                  <a:gd name="connsiteY26" fmla="*/ 1746 h 10000"/>
                  <a:gd name="connsiteX27" fmla="*/ 4224 w 10000"/>
                  <a:gd name="connsiteY27" fmla="*/ 1270 h 10000"/>
                  <a:gd name="connsiteX28" fmla="*/ 4041 w 10000"/>
                  <a:gd name="connsiteY28" fmla="*/ 794 h 10000"/>
                  <a:gd name="connsiteX29" fmla="*/ 3265 w 10000"/>
                  <a:gd name="connsiteY29" fmla="*/ 317 h 10000"/>
                  <a:gd name="connsiteX30" fmla="*/ 2877 w 10000"/>
                  <a:gd name="connsiteY30" fmla="*/ 0 h 10000"/>
                  <a:gd name="connsiteX31" fmla="*/ 2694 w 10000"/>
                  <a:gd name="connsiteY31" fmla="*/ 159 h 10000"/>
                  <a:gd name="connsiteX32" fmla="*/ 1530 w 10000"/>
                  <a:gd name="connsiteY32" fmla="*/ 159 h 10000"/>
                  <a:gd name="connsiteX33" fmla="*/ 753 w 10000"/>
                  <a:gd name="connsiteY33" fmla="*/ 476 h 10000"/>
                  <a:gd name="connsiteX34" fmla="*/ 183 w 10000"/>
                  <a:gd name="connsiteY34" fmla="*/ 476 h 10000"/>
                  <a:gd name="connsiteX35" fmla="*/ 0 w 10000"/>
                  <a:gd name="connsiteY35" fmla="*/ 952 h 10000"/>
                  <a:gd name="connsiteX36" fmla="*/ 183 w 10000"/>
                  <a:gd name="connsiteY36" fmla="*/ 1587 h 10000"/>
                  <a:gd name="connsiteX37" fmla="*/ 753 w 10000"/>
                  <a:gd name="connsiteY37" fmla="*/ 2222 h 10000"/>
                  <a:gd name="connsiteX38" fmla="*/ 1347 w 10000"/>
                  <a:gd name="connsiteY38" fmla="*/ 2381 h 10000"/>
                  <a:gd name="connsiteX39" fmla="*/ 753 w 10000"/>
                  <a:gd name="connsiteY39" fmla="*/ 2540 h 10000"/>
                  <a:gd name="connsiteX40" fmla="*/ 753 w 10000"/>
                  <a:gd name="connsiteY40" fmla="*/ 3175 h 10000"/>
                  <a:gd name="connsiteX41" fmla="*/ 183 w 10000"/>
                  <a:gd name="connsiteY41" fmla="*/ 3016 h 10000"/>
                  <a:gd name="connsiteX42" fmla="*/ 388 w 10000"/>
                  <a:gd name="connsiteY42" fmla="*/ 3333 h 10000"/>
                  <a:gd name="connsiteX43" fmla="*/ 1142 w 10000"/>
                  <a:gd name="connsiteY43" fmla="*/ 3333 h 10000"/>
                  <a:gd name="connsiteX44" fmla="*/ 1142 w 10000"/>
                  <a:gd name="connsiteY44" fmla="*/ 3968 h 10000"/>
                  <a:gd name="connsiteX45" fmla="*/ 1347 w 10000"/>
                  <a:gd name="connsiteY45" fmla="*/ 4603 h 10000"/>
                  <a:gd name="connsiteX46" fmla="*/ 2306 w 10000"/>
                  <a:gd name="connsiteY46" fmla="*/ 5079 h 10000"/>
                  <a:gd name="connsiteX47" fmla="*/ 1712 w 10000"/>
                  <a:gd name="connsiteY47" fmla="*/ 5397 h 10000"/>
                  <a:gd name="connsiteX48" fmla="*/ 2306 w 10000"/>
                  <a:gd name="connsiteY48" fmla="*/ 6190 h 10000"/>
                  <a:gd name="connsiteX49" fmla="*/ 1142 w 10000"/>
                  <a:gd name="connsiteY49" fmla="*/ 6508 h 10000"/>
                  <a:gd name="connsiteX50" fmla="*/ 2746 w 10000"/>
                  <a:gd name="connsiteY50" fmla="*/ 8418 h 10000"/>
                  <a:gd name="connsiteX51" fmla="*/ 753 w 10000"/>
                  <a:gd name="connsiteY51" fmla="*/ 6984 h 10000"/>
                  <a:gd name="connsiteX52" fmla="*/ 571 w 10000"/>
                  <a:gd name="connsiteY52" fmla="*/ 7619 h 10000"/>
                  <a:gd name="connsiteX53" fmla="*/ 0 w 10000"/>
                  <a:gd name="connsiteY53" fmla="*/ 7937 h 10000"/>
                  <a:gd name="connsiteX54" fmla="*/ 183 w 10000"/>
                  <a:gd name="connsiteY54" fmla="*/ 8254 h 10000"/>
                  <a:gd name="connsiteX55" fmla="*/ 183 w 10000"/>
                  <a:gd name="connsiteY55" fmla="*/ 9048 h 10000"/>
                  <a:gd name="connsiteX56" fmla="*/ 388 w 10000"/>
                  <a:gd name="connsiteY56" fmla="*/ 9048 h 10000"/>
                  <a:gd name="connsiteX57" fmla="*/ 2306 w 10000"/>
                  <a:gd name="connsiteY57" fmla="*/ 10000 h 10000"/>
                  <a:gd name="connsiteX58" fmla="*/ 2306 w 10000"/>
                  <a:gd name="connsiteY58" fmla="*/ 9841 h 10000"/>
                  <a:gd name="connsiteX59" fmla="*/ 2676 w 10000"/>
                  <a:gd name="connsiteY59" fmla="*/ 8331 h 10000"/>
                  <a:gd name="connsiteX0" fmla="*/ 2877 w 10000"/>
                  <a:gd name="connsiteY0" fmla="*/ 8413 h 10000"/>
                  <a:gd name="connsiteX1" fmla="*/ 3653 w 10000"/>
                  <a:gd name="connsiteY1" fmla="*/ 8730 h 10000"/>
                  <a:gd name="connsiteX2" fmla="*/ 4224 w 10000"/>
                  <a:gd name="connsiteY2" fmla="*/ 8730 h 10000"/>
                  <a:gd name="connsiteX3" fmla="*/ 4612 w 10000"/>
                  <a:gd name="connsiteY3" fmla="*/ 9048 h 10000"/>
                  <a:gd name="connsiteX4" fmla="*/ 5388 w 10000"/>
                  <a:gd name="connsiteY4" fmla="*/ 9841 h 10000"/>
                  <a:gd name="connsiteX5" fmla="*/ 5753 w 10000"/>
                  <a:gd name="connsiteY5" fmla="*/ 10000 h 10000"/>
                  <a:gd name="connsiteX6" fmla="*/ 5959 w 10000"/>
                  <a:gd name="connsiteY6" fmla="*/ 9365 h 10000"/>
                  <a:gd name="connsiteX7" fmla="*/ 6530 w 10000"/>
                  <a:gd name="connsiteY7" fmla="*/ 9206 h 10000"/>
                  <a:gd name="connsiteX8" fmla="*/ 7100 w 10000"/>
                  <a:gd name="connsiteY8" fmla="*/ 9048 h 10000"/>
                  <a:gd name="connsiteX9" fmla="*/ 8447 w 10000"/>
                  <a:gd name="connsiteY9" fmla="*/ 8571 h 10000"/>
                  <a:gd name="connsiteX10" fmla="*/ 9429 w 10000"/>
                  <a:gd name="connsiteY10" fmla="*/ 8571 h 10000"/>
                  <a:gd name="connsiteX11" fmla="*/ 9612 w 10000"/>
                  <a:gd name="connsiteY11" fmla="*/ 7937 h 10000"/>
                  <a:gd name="connsiteX12" fmla="*/ 9224 w 10000"/>
                  <a:gd name="connsiteY12" fmla="*/ 7778 h 10000"/>
                  <a:gd name="connsiteX13" fmla="*/ 9224 w 10000"/>
                  <a:gd name="connsiteY13" fmla="*/ 7143 h 10000"/>
                  <a:gd name="connsiteX14" fmla="*/ 9612 w 10000"/>
                  <a:gd name="connsiteY14" fmla="*/ 6984 h 10000"/>
                  <a:gd name="connsiteX15" fmla="*/ 10000 w 10000"/>
                  <a:gd name="connsiteY15" fmla="*/ 6190 h 10000"/>
                  <a:gd name="connsiteX16" fmla="*/ 9041 w 10000"/>
                  <a:gd name="connsiteY16" fmla="*/ 5556 h 10000"/>
                  <a:gd name="connsiteX17" fmla="*/ 8653 w 10000"/>
                  <a:gd name="connsiteY17" fmla="*/ 4921 h 10000"/>
                  <a:gd name="connsiteX18" fmla="*/ 8447 w 10000"/>
                  <a:gd name="connsiteY18" fmla="*/ 4286 h 10000"/>
                  <a:gd name="connsiteX19" fmla="*/ 8836 w 10000"/>
                  <a:gd name="connsiteY19" fmla="*/ 3651 h 10000"/>
                  <a:gd name="connsiteX20" fmla="*/ 8447 w 10000"/>
                  <a:gd name="connsiteY20" fmla="*/ 3492 h 10000"/>
                  <a:gd name="connsiteX21" fmla="*/ 8447 w 10000"/>
                  <a:gd name="connsiteY21" fmla="*/ 2698 h 10000"/>
                  <a:gd name="connsiteX22" fmla="*/ 7489 w 10000"/>
                  <a:gd name="connsiteY22" fmla="*/ 3175 h 10000"/>
                  <a:gd name="connsiteX23" fmla="*/ 6530 w 10000"/>
                  <a:gd name="connsiteY23" fmla="*/ 2857 h 10000"/>
                  <a:gd name="connsiteX24" fmla="*/ 5571 w 10000"/>
                  <a:gd name="connsiteY24" fmla="*/ 2698 h 10000"/>
                  <a:gd name="connsiteX25" fmla="*/ 5959 w 10000"/>
                  <a:gd name="connsiteY25" fmla="*/ 2063 h 10000"/>
                  <a:gd name="connsiteX26" fmla="*/ 5000 w 10000"/>
                  <a:gd name="connsiteY26" fmla="*/ 1746 h 10000"/>
                  <a:gd name="connsiteX27" fmla="*/ 4224 w 10000"/>
                  <a:gd name="connsiteY27" fmla="*/ 1270 h 10000"/>
                  <a:gd name="connsiteX28" fmla="*/ 4041 w 10000"/>
                  <a:gd name="connsiteY28" fmla="*/ 794 h 10000"/>
                  <a:gd name="connsiteX29" fmla="*/ 3265 w 10000"/>
                  <a:gd name="connsiteY29" fmla="*/ 317 h 10000"/>
                  <a:gd name="connsiteX30" fmla="*/ 2877 w 10000"/>
                  <a:gd name="connsiteY30" fmla="*/ 0 h 10000"/>
                  <a:gd name="connsiteX31" fmla="*/ 2694 w 10000"/>
                  <a:gd name="connsiteY31" fmla="*/ 159 h 10000"/>
                  <a:gd name="connsiteX32" fmla="*/ 1530 w 10000"/>
                  <a:gd name="connsiteY32" fmla="*/ 159 h 10000"/>
                  <a:gd name="connsiteX33" fmla="*/ 753 w 10000"/>
                  <a:gd name="connsiteY33" fmla="*/ 476 h 10000"/>
                  <a:gd name="connsiteX34" fmla="*/ 183 w 10000"/>
                  <a:gd name="connsiteY34" fmla="*/ 476 h 10000"/>
                  <a:gd name="connsiteX35" fmla="*/ 0 w 10000"/>
                  <a:gd name="connsiteY35" fmla="*/ 952 h 10000"/>
                  <a:gd name="connsiteX36" fmla="*/ 183 w 10000"/>
                  <a:gd name="connsiteY36" fmla="*/ 1587 h 10000"/>
                  <a:gd name="connsiteX37" fmla="*/ 753 w 10000"/>
                  <a:gd name="connsiteY37" fmla="*/ 2222 h 10000"/>
                  <a:gd name="connsiteX38" fmla="*/ 1347 w 10000"/>
                  <a:gd name="connsiteY38" fmla="*/ 2381 h 10000"/>
                  <a:gd name="connsiteX39" fmla="*/ 753 w 10000"/>
                  <a:gd name="connsiteY39" fmla="*/ 2540 h 10000"/>
                  <a:gd name="connsiteX40" fmla="*/ 753 w 10000"/>
                  <a:gd name="connsiteY40" fmla="*/ 3175 h 10000"/>
                  <a:gd name="connsiteX41" fmla="*/ 183 w 10000"/>
                  <a:gd name="connsiteY41" fmla="*/ 3016 h 10000"/>
                  <a:gd name="connsiteX42" fmla="*/ 388 w 10000"/>
                  <a:gd name="connsiteY42" fmla="*/ 3333 h 10000"/>
                  <a:gd name="connsiteX43" fmla="*/ 1142 w 10000"/>
                  <a:gd name="connsiteY43" fmla="*/ 3333 h 10000"/>
                  <a:gd name="connsiteX44" fmla="*/ 1142 w 10000"/>
                  <a:gd name="connsiteY44" fmla="*/ 3968 h 10000"/>
                  <a:gd name="connsiteX45" fmla="*/ 1347 w 10000"/>
                  <a:gd name="connsiteY45" fmla="*/ 4603 h 10000"/>
                  <a:gd name="connsiteX46" fmla="*/ 2306 w 10000"/>
                  <a:gd name="connsiteY46" fmla="*/ 5079 h 10000"/>
                  <a:gd name="connsiteX47" fmla="*/ 1712 w 10000"/>
                  <a:gd name="connsiteY47" fmla="*/ 5397 h 10000"/>
                  <a:gd name="connsiteX48" fmla="*/ 2306 w 10000"/>
                  <a:gd name="connsiteY48" fmla="*/ 6190 h 10000"/>
                  <a:gd name="connsiteX49" fmla="*/ 1142 w 10000"/>
                  <a:gd name="connsiteY49" fmla="*/ 6508 h 10000"/>
                  <a:gd name="connsiteX50" fmla="*/ 2746 w 10000"/>
                  <a:gd name="connsiteY50" fmla="*/ 8418 h 10000"/>
                  <a:gd name="connsiteX51" fmla="*/ 1150 w 10000"/>
                  <a:gd name="connsiteY51" fmla="*/ 6578 h 10000"/>
                  <a:gd name="connsiteX52" fmla="*/ 753 w 10000"/>
                  <a:gd name="connsiteY52" fmla="*/ 6984 h 10000"/>
                  <a:gd name="connsiteX53" fmla="*/ 571 w 10000"/>
                  <a:gd name="connsiteY53" fmla="*/ 7619 h 10000"/>
                  <a:gd name="connsiteX54" fmla="*/ 0 w 10000"/>
                  <a:gd name="connsiteY54" fmla="*/ 7937 h 10000"/>
                  <a:gd name="connsiteX55" fmla="*/ 183 w 10000"/>
                  <a:gd name="connsiteY55" fmla="*/ 8254 h 10000"/>
                  <a:gd name="connsiteX56" fmla="*/ 183 w 10000"/>
                  <a:gd name="connsiteY56" fmla="*/ 9048 h 10000"/>
                  <a:gd name="connsiteX57" fmla="*/ 388 w 10000"/>
                  <a:gd name="connsiteY57" fmla="*/ 9048 h 10000"/>
                  <a:gd name="connsiteX58" fmla="*/ 2306 w 10000"/>
                  <a:gd name="connsiteY58" fmla="*/ 10000 h 10000"/>
                  <a:gd name="connsiteX59" fmla="*/ 2306 w 10000"/>
                  <a:gd name="connsiteY59" fmla="*/ 9841 h 10000"/>
                  <a:gd name="connsiteX60" fmla="*/ 2676 w 10000"/>
                  <a:gd name="connsiteY60" fmla="*/ 8331 h 10000"/>
                  <a:gd name="connsiteX0" fmla="*/ 2877 w 10000"/>
                  <a:gd name="connsiteY0" fmla="*/ 8413 h 10000"/>
                  <a:gd name="connsiteX1" fmla="*/ 3653 w 10000"/>
                  <a:gd name="connsiteY1" fmla="*/ 8730 h 10000"/>
                  <a:gd name="connsiteX2" fmla="*/ 4224 w 10000"/>
                  <a:gd name="connsiteY2" fmla="*/ 8730 h 10000"/>
                  <a:gd name="connsiteX3" fmla="*/ 4612 w 10000"/>
                  <a:gd name="connsiteY3" fmla="*/ 9048 h 10000"/>
                  <a:gd name="connsiteX4" fmla="*/ 5388 w 10000"/>
                  <a:gd name="connsiteY4" fmla="*/ 9841 h 10000"/>
                  <a:gd name="connsiteX5" fmla="*/ 5753 w 10000"/>
                  <a:gd name="connsiteY5" fmla="*/ 10000 h 10000"/>
                  <a:gd name="connsiteX6" fmla="*/ 5959 w 10000"/>
                  <a:gd name="connsiteY6" fmla="*/ 9365 h 10000"/>
                  <a:gd name="connsiteX7" fmla="*/ 6530 w 10000"/>
                  <a:gd name="connsiteY7" fmla="*/ 9206 h 10000"/>
                  <a:gd name="connsiteX8" fmla="*/ 7100 w 10000"/>
                  <a:gd name="connsiteY8" fmla="*/ 9048 h 10000"/>
                  <a:gd name="connsiteX9" fmla="*/ 8447 w 10000"/>
                  <a:gd name="connsiteY9" fmla="*/ 8571 h 10000"/>
                  <a:gd name="connsiteX10" fmla="*/ 9429 w 10000"/>
                  <a:gd name="connsiteY10" fmla="*/ 8571 h 10000"/>
                  <a:gd name="connsiteX11" fmla="*/ 9612 w 10000"/>
                  <a:gd name="connsiteY11" fmla="*/ 7937 h 10000"/>
                  <a:gd name="connsiteX12" fmla="*/ 9224 w 10000"/>
                  <a:gd name="connsiteY12" fmla="*/ 7778 h 10000"/>
                  <a:gd name="connsiteX13" fmla="*/ 9224 w 10000"/>
                  <a:gd name="connsiteY13" fmla="*/ 7143 h 10000"/>
                  <a:gd name="connsiteX14" fmla="*/ 9612 w 10000"/>
                  <a:gd name="connsiteY14" fmla="*/ 6984 h 10000"/>
                  <a:gd name="connsiteX15" fmla="*/ 10000 w 10000"/>
                  <a:gd name="connsiteY15" fmla="*/ 6190 h 10000"/>
                  <a:gd name="connsiteX16" fmla="*/ 9041 w 10000"/>
                  <a:gd name="connsiteY16" fmla="*/ 5556 h 10000"/>
                  <a:gd name="connsiteX17" fmla="*/ 8653 w 10000"/>
                  <a:gd name="connsiteY17" fmla="*/ 4921 h 10000"/>
                  <a:gd name="connsiteX18" fmla="*/ 8447 w 10000"/>
                  <a:gd name="connsiteY18" fmla="*/ 4286 h 10000"/>
                  <a:gd name="connsiteX19" fmla="*/ 8836 w 10000"/>
                  <a:gd name="connsiteY19" fmla="*/ 3651 h 10000"/>
                  <a:gd name="connsiteX20" fmla="*/ 8447 w 10000"/>
                  <a:gd name="connsiteY20" fmla="*/ 3492 h 10000"/>
                  <a:gd name="connsiteX21" fmla="*/ 8447 w 10000"/>
                  <a:gd name="connsiteY21" fmla="*/ 2698 h 10000"/>
                  <a:gd name="connsiteX22" fmla="*/ 7489 w 10000"/>
                  <a:gd name="connsiteY22" fmla="*/ 3175 h 10000"/>
                  <a:gd name="connsiteX23" fmla="*/ 6530 w 10000"/>
                  <a:gd name="connsiteY23" fmla="*/ 2857 h 10000"/>
                  <a:gd name="connsiteX24" fmla="*/ 5571 w 10000"/>
                  <a:gd name="connsiteY24" fmla="*/ 2698 h 10000"/>
                  <a:gd name="connsiteX25" fmla="*/ 5959 w 10000"/>
                  <a:gd name="connsiteY25" fmla="*/ 2063 h 10000"/>
                  <a:gd name="connsiteX26" fmla="*/ 5000 w 10000"/>
                  <a:gd name="connsiteY26" fmla="*/ 1746 h 10000"/>
                  <a:gd name="connsiteX27" fmla="*/ 4224 w 10000"/>
                  <a:gd name="connsiteY27" fmla="*/ 1270 h 10000"/>
                  <a:gd name="connsiteX28" fmla="*/ 4041 w 10000"/>
                  <a:gd name="connsiteY28" fmla="*/ 794 h 10000"/>
                  <a:gd name="connsiteX29" fmla="*/ 3265 w 10000"/>
                  <a:gd name="connsiteY29" fmla="*/ 317 h 10000"/>
                  <a:gd name="connsiteX30" fmla="*/ 2877 w 10000"/>
                  <a:gd name="connsiteY30" fmla="*/ 0 h 10000"/>
                  <a:gd name="connsiteX31" fmla="*/ 2694 w 10000"/>
                  <a:gd name="connsiteY31" fmla="*/ 159 h 10000"/>
                  <a:gd name="connsiteX32" fmla="*/ 1530 w 10000"/>
                  <a:gd name="connsiteY32" fmla="*/ 159 h 10000"/>
                  <a:gd name="connsiteX33" fmla="*/ 753 w 10000"/>
                  <a:gd name="connsiteY33" fmla="*/ 476 h 10000"/>
                  <a:gd name="connsiteX34" fmla="*/ 183 w 10000"/>
                  <a:gd name="connsiteY34" fmla="*/ 476 h 10000"/>
                  <a:gd name="connsiteX35" fmla="*/ 0 w 10000"/>
                  <a:gd name="connsiteY35" fmla="*/ 952 h 10000"/>
                  <a:gd name="connsiteX36" fmla="*/ 183 w 10000"/>
                  <a:gd name="connsiteY36" fmla="*/ 1587 h 10000"/>
                  <a:gd name="connsiteX37" fmla="*/ 753 w 10000"/>
                  <a:gd name="connsiteY37" fmla="*/ 2222 h 10000"/>
                  <a:gd name="connsiteX38" fmla="*/ 1347 w 10000"/>
                  <a:gd name="connsiteY38" fmla="*/ 2381 h 10000"/>
                  <a:gd name="connsiteX39" fmla="*/ 753 w 10000"/>
                  <a:gd name="connsiteY39" fmla="*/ 2540 h 10000"/>
                  <a:gd name="connsiteX40" fmla="*/ 753 w 10000"/>
                  <a:gd name="connsiteY40" fmla="*/ 3175 h 10000"/>
                  <a:gd name="connsiteX41" fmla="*/ 183 w 10000"/>
                  <a:gd name="connsiteY41" fmla="*/ 3016 h 10000"/>
                  <a:gd name="connsiteX42" fmla="*/ 388 w 10000"/>
                  <a:gd name="connsiteY42" fmla="*/ 3333 h 10000"/>
                  <a:gd name="connsiteX43" fmla="*/ 1142 w 10000"/>
                  <a:gd name="connsiteY43" fmla="*/ 3333 h 10000"/>
                  <a:gd name="connsiteX44" fmla="*/ 1142 w 10000"/>
                  <a:gd name="connsiteY44" fmla="*/ 3968 h 10000"/>
                  <a:gd name="connsiteX45" fmla="*/ 1347 w 10000"/>
                  <a:gd name="connsiteY45" fmla="*/ 4603 h 10000"/>
                  <a:gd name="connsiteX46" fmla="*/ 2306 w 10000"/>
                  <a:gd name="connsiteY46" fmla="*/ 5079 h 10000"/>
                  <a:gd name="connsiteX47" fmla="*/ 1712 w 10000"/>
                  <a:gd name="connsiteY47" fmla="*/ 5397 h 10000"/>
                  <a:gd name="connsiteX48" fmla="*/ 2306 w 10000"/>
                  <a:gd name="connsiteY48" fmla="*/ 6190 h 10000"/>
                  <a:gd name="connsiteX49" fmla="*/ 1142 w 10000"/>
                  <a:gd name="connsiteY49" fmla="*/ 6508 h 10000"/>
                  <a:gd name="connsiteX50" fmla="*/ 2746 w 10000"/>
                  <a:gd name="connsiteY50" fmla="*/ 8418 h 10000"/>
                  <a:gd name="connsiteX51" fmla="*/ 1150 w 10000"/>
                  <a:gd name="connsiteY51" fmla="*/ 6578 h 10000"/>
                  <a:gd name="connsiteX52" fmla="*/ 753 w 10000"/>
                  <a:gd name="connsiteY52" fmla="*/ 6984 h 10000"/>
                  <a:gd name="connsiteX53" fmla="*/ 571 w 10000"/>
                  <a:gd name="connsiteY53" fmla="*/ 7619 h 10000"/>
                  <a:gd name="connsiteX54" fmla="*/ 0 w 10000"/>
                  <a:gd name="connsiteY54" fmla="*/ 7937 h 10000"/>
                  <a:gd name="connsiteX55" fmla="*/ 183 w 10000"/>
                  <a:gd name="connsiteY55" fmla="*/ 8254 h 10000"/>
                  <a:gd name="connsiteX56" fmla="*/ 183 w 10000"/>
                  <a:gd name="connsiteY56" fmla="*/ 9048 h 10000"/>
                  <a:gd name="connsiteX57" fmla="*/ 388 w 10000"/>
                  <a:gd name="connsiteY57" fmla="*/ 9048 h 10000"/>
                  <a:gd name="connsiteX58" fmla="*/ 2306 w 10000"/>
                  <a:gd name="connsiteY58" fmla="*/ 10000 h 10000"/>
                  <a:gd name="connsiteX59" fmla="*/ 2306 w 10000"/>
                  <a:gd name="connsiteY59" fmla="*/ 9841 h 10000"/>
                  <a:gd name="connsiteX60" fmla="*/ 2999 w 10000"/>
                  <a:gd name="connsiteY60" fmla="*/ 7988 h 10000"/>
                  <a:gd name="connsiteX0" fmla="*/ 2877 w 10000"/>
                  <a:gd name="connsiteY0" fmla="*/ 8413 h 10000"/>
                  <a:gd name="connsiteX1" fmla="*/ 3653 w 10000"/>
                  <a:gd name="connsiteY1" fmla="*/ 8730 h 10000"/>
                  <a:gd name="connsiteX2" fmla="*/ 4224 w 10000"/>
                  <a:gd name="connsiteY2" fmla="*/ 8730 h 10000"/>
                  <a:gd name="connsiteX3" fmla="*/ 4612 w 10000"/>
                  <a:gd name="connsiteY3" fmla="*/ 9048 h 10000"/>
                  <a:gd name="connsiteX4" fmla="*/ 5388 w 10000"/>
                  <a:gd name="connsiteY4" fmla="*/ 9841 h 10000"/>
                  <a:gd name="connsiteX5" fmla="*/ 5753 w 10000"/>
                  <a:gd name="connsiteY5" fmla="*/ 10000 h 10000"/>
                  <a:gd name="connsiteX6" fmla="*/ 5959 w 10000"/>
                  <a:gd name="connsiteY6" fmla="*/ 9365 h 10000"/>
                  <a:gd name="connsiteX7" fmla="*/ 6530 w 10000"/>
                  <a:gd name="connsiteY7" fmla="*/ 9206 h 10000"/>
                  <a:gd name="connsiteX8" fmla="*/ 7100 w 10000"/>
                  <a:gd name="connsiteY8" fmla="*/ 9048 h 10000"/>
                  <a:gd name="connsiteX9" fmla="*/ 8447 w 10000"/>
                  <a:gd name="connsiteY9" fmla="*/ 8571 h 10000"/>
                  <a:gd name="connsiteX10" fmla="*/ 9429 w 10000"/>
                  <a:gd name="connsiteY10" fmla="*/ 8571 h 10000"/>
                  <a:gd name="connsiteX11" fmla="*/ 9612 w 10000"/>
                  <a:gd name="connsiteY11" fmla="*/ 7937 h 10000"/>
                  <a:gd name="connsiteX12" fmla="*/ 9224 w 10000"/>
                  <a:gd name="connsiteY12" fmla="*/ 7778 h 10000"/>
                  <a:gd name="connsiteX13" fmla="*/ 9224 w 10000"/>
                  <a:gd name="connsiteY13" fmla="*/ 7143 h 10000"/>
                  <a:gd name="connsiteX14" fmla="*/ 9612 w 10000"/>
                  <a:gd name="connsiteY14" fmla="*/ 6984 h 10000"/>
                  <a:gd name="connsiteX15" fmla="*/ 10000 w 10000"/>
                  <a:gd name="connsiteY15" fmla="*/ 6190 h 10000"/>
                  <a:gd name="connsiteX16" fmla="*/ 9041 w 10000"/>
                  <a:gd name="connsiteY16" fmla="*/ 5556 h 10000"/>
                  <a:gd name="connsiteX17" fmla="*/ 8653 w 10000"/>
                  <a:gd name="connsiteY17" fmla="*/ 4921 h 10000"/>
                  <a:gd name="connsiteX18" fmla="*/ 8447 w 10000"/>
                  <a:gd name="connsiteY18" fmla="*/ 4286 h 10000"/>
                  <a:gd name="connsiteX19" fmla="*/ 8836 w 10000"/>
                  <a:gd name="connsiteY19" fmla="*/ 3651 h 10000"/>
                  <a:gd name="connsiteX20" fmla="*/ 8447 w 10000"/>
                  <a:gd name="connsiteY20" fmla="*/ 3492 h 10000"/>
                  <a:gd name="connsiteX21" fmla="*/ 8447 w 10000"/>
                  <a:gd name="connsiteY21" fmla="*/ 2698 h 10000"/>
                  <a:gd name="connsiteX22" fmla="*/ 7489 w 10000"/>
                  <a:gd name="connsiteY22" fmla="*/ 3175 h 10000"/>
                  <a:gd name="connsiteX23" fmla="*/ 6530 w 10000"/>
                  <a:gd name="connsiteY23" fmla="*/ 2857 h 10000"/>
                  <a:gd name="connsiteX24" fmla="*/ 5571 w 10000"/>
                  <a:gd name="connsiteY24" fmla="*/ 2698 h 10000"/>
                  <a:gd name="connsiteX25" fmla="*/ 5959 w 10000"/>
                  <a:gd name="connsiteY25" fmla="*/ 2063 h 10000"/>
                  <a:gd name="connsiteX26" fmla="*/ 5000 w 10000"/>
                  <a:gd name="connsiteY26" fmla="*/ 1746 h 10000"/>
                  <a:gd name="connsiteX27" fmla="*/ 4224 w 10000"/>
                  <a:gd name="connsiteY27" fmla="*/ 1270 h 10000"/>
                  <a:gd name="connsiteX28" fmla="*/ 4041 w 10000"/>
                  <a:gd name="connsiteY28" fmla="*/ 794 h 10000"/>
                  <a:gd name="connsiteX29" fmla="*/ 3265 w 10000"/>
                  <a:gd name="connsiteY29" fmla="*/ 317 h 10000"/>
                  <a:gd name="connsiteX30" fmla="*/ 2877 w 10000"/>
                  <a:gd name="connsiteY30" fmla="*/ 0 h 10000"/>
                  <a:gd name="connsiteX31" fmla="*/ 2694 w 10000"/>
                  <a:gd name="connsiteY31" fmla="*/ 159 h 10000"/>
                  <a:gd name="connsiteX32" fmla="*/ 1530 w 10000"/>
                  <a:gd name="connsiteY32" fmla="*/ 159 h 10000"/>
                  <a:gd name="connsiteX33" fmla="*/ 753 w 10000"/>
                  <a:gd name="connsiteY33" fmla="*/ 476 h 10000"/>
                  <a:gd name="connsiteX34" fmla="*/ 183 w 10000"/>
                  <a:gd name="connsiteY34" fmla="*/ 476 h 10000"/>
                  <a:gd name="connsiteX35" fmla="*/ 0 w 10000"/>
                  <a:gd name="connsiteY35" fmla="*/ 952 h 10000"/>
                  <a:gd name="connsiteX36" fmla="*/ 183 w 10000"/>
                  <a:gd name="connsiteY36" fmla="*/ 1587 h 10000"/>
                  <a:gd name="connsiteX37" fmla="*/ 753 w 10000"/>
                  <a:gd name="connsiteY37" fmla="*/ 2222 h 10000"/>
                  <a:gd name="connsiteX38" fmla="*/ 1347 w 10000"/>
                  <a:gd name="connsiteY38" fmla="*/ 2381 h 10000"/>
                  <a:gd name="connsiteX39" fmla="*/ 753 w 10000"/>
                  <a:gd name="connsiteY39" fmla="*/ 2540 h 10000"/>
                  <a:gd name="connsiteX40" fmla="*/ 753 w 10000"/>
                  <a:gd name="connsiteY40" fmla="*/ 3175 h 10000"/>
                  <a:gd name="connsiteX41" fmla="*/ 183 w 10000"/>
                  <a:gd name="connsiteY41" fmla="*/ 3016 h 10000"/>
                  <a:gd name="connsiteX42" fmla="*/ 388 w 10000"/>
                  <a:gd name="connsiteY42" fmla="*/ 3333 h 10000"/>
                  <a:gd name="connsiteX43" fmla="*/ 1142 w 10000"/>
                  <a:gd name="connsiteY43" fmla="*/ 3333 h 10000"/>
                  <a:gd name="connsiteX44" fmla="*/ 1142 w 10000"/>
                  <a:gd name="connsiteY44" fmla="*/ 3968 h 10000"/>
                  <a:gd name="connsiteX45" fmla="*/ 1347 w 10000"/>
                  <a:gd name="connsiteY45" fmla="*/ 4603 h 10000"/>
                  <a:gd name="connsiteX46" fmla="*/ 2306 w 10000"/>
                  <a:gd name="connsiteY46" fmla="*/ 5079 h 10000"/>
                  <a:gd name="connsiteX47" fmla="*/ 1712 w 10000"/>
                  <a:gd name="connsiteY47" fmla="*/ 5397 h 10000"/>
                  <a:gd name="connsiteX48" fmla="*/ 2306 w 10000"/>
                  <a:gd name="connsiteY48" fmla="*/ 6190 h 10000"/>
                  <a:gd name="connsiteX49" fmla="*/ 1142 w 10000"/>
                  <a:gd name="connsiteY49" fmla="*/ 6508 h 10000"/>
                  <a:gd name="connsiteX50" fmla="*/ 2997 w 10000"/>
                  <a:gd name="connsiteY50" fmla="*/ 8137 h 10000"/>
                  <a:gd name="connsiteX51" fmla="*/ 1150 w 10000"/>
                  <a:gd name="connsiteY51" fmla="*/ 6578 h 10000"/>
                  <a:gd name="connsiteX52" fmla="*/ 753 w 10000"/>
                  <a:gd name="connsiteY52" fmla="*/ 6984 h 10000"/>
                  <a:gd name="connsiteX53" fmla="*/ 571 w 10000"/>
                  <a:gd name="connsiteY53" fmla="*/ 7619 h 10000"/>
                  <a:gd name="connsiteX54" fmla="*/ 0 w 10000"/>
                  <a:gd name="connsiteY54" fmla="*/ 7937 h 10000"/>
                  <a:gd name="connsiteX55" fmla="*/ 183 w 10000"/>
                  <a:gd name="connsiteY55" fmla="*/ 8254 h 10000"/>
                  <a:gd name="connsiteX56" fmla="*/ 183 w 10000"/>
                  <a:gd name="connsiteY56" fmla="*/ 9048 h 10000"/>
                  <a:gd name="connsiteX57" fmla="*/ 388 w 10000"/>
                  <a:gd name="connsiteY57" fmla="*/ 9048 h 10000"/>
                  <a:gd name="connsiteX58" fmla="*/ 2306 w 10000"/>
                  <a:gd name="connsiteY58" fmla="*/ 10000 h 10000"/>
                  <a:gd name="connsiteX59" fmla="*/ 2306 w 10000"/>
                  <a:gd name="connsiteY59" fmla="*/ 9841 h 10000"/>
                  <a:gd name="connsiteX60" fmla="*/ 2999 w 10000"/>
                  <a:gd name="connsiteY60" fmla="*/ 7988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0000" h="10000">
                    <a:moveTo>
                      <a:pt x="2877" y="8413"/>
                    </a:moveTo>
                    <a:lnTo>
                      <a:pt x="3653" y="8730"/>
                    </a:lnTo>
                    <a:lnTo>
                      <a:pt x="4224" y="8730"/>
                    </a:lnTo>
                    <a:lnTo>
                      <a:pt x="4612" y="9048"/>
                    </a:lnTo>
                    <a:lnTo>
                      <a:pt x="5388" y="9841"/>
                    </a:lnTo>
                    <a:lnTo>
                      <a:pt x="5753" y="10000"/>
                    </a:lnTo>
                    <a:cubicBezTo>
                      <a:pt x="5822" y="9788"/>
                      <a:pt x="5890" y="9577"/>
                      <a:pt x="5959" y="9365"/>
                    </a:cubicBezTo>
                    <a:lnTo>
                      <a:pt x="6530" y="9206"/>
                    </a:lnTo>
                    <a:lnTo>
                      <a:pt x="7100" y="9048"/>
                    </a:lnTo>
                    <a:lnTo>
                      <a:pt x="8447" y="8571"/>
                    </a:lnTo>
                    <a:lnTo>
                      <a:pt x="9429" y="8571"/>
                    </a:lnTo>
                    <a:lnTo>
                      <a:pt x="9612" y="7937"/>
                    </a:lnTo>
                    <a:lnTo>
                      <a:pt x="9224" y="7778"/>
                    </a:lnTo>
                    <a:lnTo>
                      <a:pt x="9224" y="7143"/>
                    </a:lnTo>
                    <a:lnTo>
                      <a:pt x="9612" y="6984"/>
                    </a:lnTo>
                    <a:lnTo>
                      <a:pt x="10000" y="6190"/>
                    </a:lnTo>
                    <a:lnTo>
                      <a:pt x="9041" y="5556"/>
                    </a:lnTo>
                    <a:lnTo>
                      <a:pt x="8653" y="4921"/>
                    </a:lnTo>
                    <a:cubicBezTo>
                      <a:pt x="8584" y="4709"/>
                      <a:pt x="8516" y="4498"/>
                      <a:pt x="8447" y="4286"/>
                    </a:cubicBezTo>
                    <a:lnTo>
                      <a:pt x="8836" y="3651"/>
                    </a:lnTo>
                    <a:lnTo>
                      <a:pt x="8447" y="3492"/>
                    </a:lnTo>
                    <a:lnTo>
                      <a:pt x="8447" y="2698"/>
                    </a:lnTo>
                    <a:lnTo>
                      <a:pt x="7489" y="3175"/>
                    </a:lnTo>
                    <a:lnTo>
                      <a:pt x="6530" y="2857"/>
                    </a:lnTo>
                    <a:lnTo>
                      <a:pt x="5571" y="2698"/>
                    </a:lnTo>
                    <a:lnTo>
                      <a:pt x="5959" y="2063"/>
                    </a:lnTo>
                    <a:lnTo>
                      <a:pt x="5000" y="1746"/>
                    </a:lnTo>
                    <a:lnTo>
                      <a:pt x="4224" y="1270"/>
                    </a:lnTo>
                    <a:lnTo>
                      <a:pt x="4041" y="794"/>
                    </a:lnTo>
                    <a:lnTo>
                      <a:pt x="3265" y="317"/>
                    </a:lnTo>
                    <a:lnTo>
                      <a:pt x="2877" y="0"/>
                    </a:lnTo>
                    <a:lnTo>
                      <a:pt x="2694" y="159"/>
                    </a:lnTo>
                    <a:lnTo>
                      <a:pt x="1530" y="159"/>
                    </a:lnTo>
                    <a:lnTo>
                      <a:pt x="753" y="476"/>
                    </a:lnTo>
                    <a:lnTo>
                      <a:pt x="183" y="476"/>
                    </a:lnTo>
                    <a:lnTo>
                      <a:pt x="0" y="952"/>
                    </a:lnTo>
                    <a:lnTo>
                      <a:pt x="183" y="1587"/>
                    </a:lnTo>
                    <a:lnTo>
                      <a:pt x="753" y="2222"/>
                    </a:lnTo>
                    <a:lnTo>
                      <a:pt x="1347" y="2381"/>
                    </a:lnTo>
                    <a:lnTo>
                      <a:pt x="753" y="2540"/>
                    </a:lnTo>
                    <a:lnTo>
                      <a:pt x="753" y="3175"/>
                    </a:lnTo>
                    <a:lnTo>
                      <a:pt x="183" y="3016"/>
                    </a:lnTo>
                    <a:cubicBezTo>
                      <a:pt x="251" y="3122"/>
                      <a:pt x="320" y="3227"/>
                      <a:pt x="388" y="3333"/>
                    </a:cubicBezTo>
                    <a:lnTo>
                      <a:pt x="1142" y="3333"/>
                    </a:lnTo>
                    <a:lnTo>
                      <a:pt x="1142" y="3968"/>
                    </a:lnTo>
                    <a:cubicBezTo>
                      <a:pt x="1210" y="4180"/>
                      <a:pt x="1279" y="4391"/>
                      <a:pt x="1347" y="4603"/>
                    </a:cubicBezTo>
                    <a:lnTo>
                      <a:pt x="2306" y="5079"/>
                    </a:lnTo>
                    <a:lnTo>
                      <a:pt x="1712" y="5397"/>
                    </a:lnTo>
                    <a:lnTo>
                      <a:pt x="2306" y="6190"/>
                    </a:lnTo>
                    <a:lnTo>
                      <a:pt x="1142" y="6508"/>
                    </a:lnTo>
                    <a:cubicBezTo>
                      <a:pt x="1210" y="6667"/>
                      <a:pt x="2929" y="7978"/>
                      <a:pt x="2997" y="8137"/>
                    </a:cubicBezTo>
                    <a:cubicBezTo>
                      <a:pt x="2405" y="7721"/>
                      <a:pt x="1742" y="6994"/>
                      <a:pt x="1150" y="6578"/>
                    </a:cubicBezTo>
                    <a:lnTo>
                      <a:pt x="753" y="6984"/>
                    </a:lnTo>
                    <a:cubicBezTo>
                      <a:pt x="692" y="7196"/>
                      <a:pt x="632" y="7407"/>
                      <a:pt x="571" y="7619"/>
                    </a:cubicBezTo>
                    <a:lnTo>
                      <a:pt x="0" y="7937"/>
                    </a:lnTo>
                    <a:lnTo>
                      <a:pt x="183" y="8254"/>
                    </a:lnTo>
                    <a:lnTo>
                      <a:pt x="183" y="9048"/>
                    </a:lnTo>
                    <a:lnTo>
                      <a:pt x="388" y="9048"/>
                    </a:lnTo>
                    <a:lnTo>
                      <a:pt x="2306" y="10000"/>
                    </a:lnTo>
                    <a:lnTo>
                      <a:pt x="2306" y="9841"/>
                    </a:lnTo>
                    <a:cubicBezTo>
                      <a:pt x="2496" y="9365"/>
                      <a:pt x="2999" y="7988"/>
                      <a:pt x="2999" y="7988"/>
                    </a:cubicBezTo>
                  </a:path>
                </a:pathLst>
              </a:custGeom>
              <a:solidFill>
                <a:srgbClr val="4E85AD"/>
              </a:solidFill>
              <a:ln w="9525">
                <a:solidFill>
                  <a:srgbClr val="4E85AD"/>
                </a:solidFill>
                <a:prstDash val="solid"/>
                <a:round/>
                <a:headEnd/>
                <a:tailEnd/>
              </a:ln>
              <a:extLst/>
            </p:spPr>
            <p:txBody>
              <a:bodyPr/>
              <a:lstStyle/>
              <a:p>
                <a:pPr>
                  <a:defRPr/>
                </a:pPr>
                <a:endParaRPr lang="en-GB" sz="2400" b="1" kern="0">
                  <a:solidFill>
                    <a:srgbClr val="000000"/>
                  </a:solidFill>
                </a:endParaRPr>
              </a:p>
            </p:txBody>
          </p:sp>
          <p:sp>
            <p:nvSpPr>
              <p:cNvPr id="86" name="Freeform 71"/>
              <p:cNvSpPr>
                <a:spLocks/>
              </p:cNvSpPr>
              <p:nvPr/>
            </p:nvSpPr>
            <p:spPr bwMode="auto">
              <a:xfrm>
                <a:off x="7282385" y="4212052"/>
                <a:ext cx="318169" cy="533313"/>
              </a:xfrm>
              <a:custGeom>
                <a:avLst/>
                <a:gdLst>
                  <a:gd name="T0" fmla="*/ 151 w 210"/>
                  <a:gd name="T1" fmla="*/ 304 h 352"/>
                  <a:gd name="T2" fmla="*/ 185 w 210"/>
                  <a:gd name="T3" fmla="*/ 288 h 352"/>
                  <a:gd name="T4" fmla="*/ 185 w 210"/>
                  <a:gd name="T5" fmla="*/ 248 h 352"/>
                  <a:gd name="T6" fmla="*/ 210 w 210"/>
                  <a:gd name="T7" fmla="*/ 232 h 352"/>
                  <a:gd name="T8" fmla="*/ 194 w 210"/>
                  <a:gd name="T9" fmla="*/ 192 h 352"/>
                  <a:gd name="T10" fmla="*/ 168 w 210"/>
                  <a:gd name="T11" fmla="*/ 184 h 352"/>
                  <a:gd name="T12" fmla="*/ 143 w 210"/>
                  <a:gd name="T13" fmla="*/ 152 h 352"/>
                  <a:gd name="T14" fmla="*/ 135 w 210"/>
                  <a:gd name="T15" fmla="*/ 96 h 352"/>
                  <a:gd name="T16" fmla="*/ 135 w 210"/>
                  <a:gd name="T17" fmla="*/ 72 h 352"/>
                  <a:gd name="T18" fmla="*/ 135 w 210"/>
                  <a:gd name="T19" fmla="*/ 72 h 352"/>
                  <a:gd name="T20" fmla="*/ 101 w 210"/>
                  <a:gd name="T21" fmla="*/ 32 h 352"/>
                  <a:gd name="T22" fmla="*/ 84 w 210"/>
                  <a:gd name="T23" fmla="*/ 16 h 352"/>
                  <a:gd name="T24" fmla="*/ 59 w 210"/>
                  <a:gd name="T25" fmla="*/ 16 h 352"/>
                  <a:gd name="T26" fmla="*/ 25 w 210"/>
                  <a:gd name="T27" fmla="*/ 0 h 352"/>
                  <a:gd name="T28" fmla="*/ 0 w 210"/>
                  <a:gd name="T29" fmla="*/ 72 h 352"/>
                  <a:gd name="T30" fmla="*/ 0 w 210"/>
                  <a:gd name="T31" fmla="*/ 80 h 352"/>
                  <a:gd name="T32" fmla="*/ 17 w 210"/>
                  <a:gd name="T33" fmla="*/ 88 h 352"/>
                  <a:gd name="T34" fmla="*/ 33 w 210"/>
                  <a:gd name="T35" fmla="*/ 104 h 352"/>
                  <a:gd name="T36" fmla="*/ 33 w 210"/>
                  <a:gd name="T37" fmla="*/ 120 h 352"/>
                  <a:gd name="T38" fmla="*/ 33 w 210"/>
                  <a:gd name="T39" fmla="*/ 160 h 352"/>
                  <a:gd name="T40" fmla="*/ 42 w 210"/>
                  <a:gd name="T41" fmla="*/ 248 h 352"/>
                  <a:gd name="T42" fmla="*/ 67 w 210"/>
                  <a:gd name="T43" fmla="*/ 288 h 352"/>
                  <a:gd name="T44" fmla="*/ 109 w 210"/>
                  <a:gd name="T45" fmla="*/ 320 h 352"/>
                  <a:gd name="T46" fmla="*/ 135 w 210"/>
                  <a:gd name="T47" fmla="*/ 352 h 352"/>
                  <a:gd name="T48" fmla="*/ 151 w 210"/>
                  <a:gd name="T49" fmla="*/ 344 h 352"/>
                  <a:gd name="T50" fmla="*/ 151 w 210"/>
                  <a:gd name="T51" fmla="*/ 304 h 35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0" h="352">
                    <a:moveTo>
                      <a:pt x="151" y="304"/>
                    </a:moveTo>
                    <a:lnTo>
                      <a:pt x="185" y="288"/>
                    </a:lnTo>
                    <a:lnTo>
                      <a:pt x="185" y="248"/>
                    </a:lnTo>
                    <a:lnTo>
                      <a:pt x="210" y="232"/>
                    </a:lnTo>
                    <a:lnTo>
                      <a:pt x="194" y="192"/>
                    </a:lnTo>
                    <a:lnTo>
                      <a:pt x="168" y="184"/>
                    </a:lnTo>
                    <a:lnTo>
                      <a:pt x="143" y="152"/>
                    </a:lnTo>
                    <a:lnTo>
                      <a:pt x="135" y="96"/>
                    </a:lnTo>
                    <a:lnTo>
                      <a:pt x="135" y="72"/>
                    </a:lnTo>
                    <a:lnTo>
                      <a:pt x="101" y="32"/>
                    </a:lnTo>
                    <a:lnTo>
                      <a:pt x="84" y="16"/>
                    </a:lnTo>
                    <a:lnTo>
                      <a:pt x="59" y="16"/>
                    </a:lnTo>
                    <a:lnTo>
                      <a:pt x="25" y="0"/>
                    </a:lnTo>
                    <a:lnTo>
                      <a:pt x="0" y="72"/>
                    </a:lnTo>
                    <a:lnTo>
                      <a:pt x="0" y="80"/>
                    </a:lnTo>
                    <a:lnTo>
                      <a:pt x="17" y="88"/>
                    </a:lnTo>
                    <a:lnTo>
                      <a:pt x="33" y="104"/>
                    </a:lnTo>
                    <a:lnTo>
                      <a:pt x="33" y="120"/>
                    </a:lnTo>
                    <a:lnTo>
                      <a:pt x="33" y="160"/>
                    </a:lnTo>
                    <a:lnTo>
                      <a:pt x="42" y="248"/>
                    </a:lnTo>
                    <a:lnTo>
                      <a:pt x="67" y="288"/>
                    </a:lnTo>
                    <a:lnTo>
                      <a:pt x="109" y="320"/>
                    </a:lnTo>
                    <a:lnTo>
                      <a:pt x="135" y="352"/>
                    </a:lnTo>
                    <a:lnTo>
                      <a:pt x="151" y="344"/>
                    </a:lnTo>
                    <a:lnTo>
                      <a:pt x="151" y="304"/>
                    </a:lnTo>
                    <a:close/>
                  </a:path>
                </a:pathLst>
              </a:custGeom>
              <a:solidFill>
                <a:srgbClr val="4E85AD"/>
              </a:solidFill>
              <a:ln w="28575">
                <a:noFill/>
                <a:prstDash val="solid"/>
                <a:round/>
                <a:headEnd/>
                <a:tailEnd/>
              </a:ln>
              <a:extLst/>
            </p:spPr>
            <p:txBody>
              <a:bodyPr/>
              <a:lstStyle/>
              <a:p>
                <a:pPr>
                  <a:defRPr/>
                </a:pPr>
                <a:endParaRPr lang="en-GB" sz="2400" b="1" kern="0">
                  <a:solidFill>
                    <a:srgbClr val="000000"/>
                  </a:solidFill>
                </a:endParaRPr>
              </a:p>
            </p:txBody>
          </p:sp>
          <p:sp>
            <p:nvSpPr>
              <p:cNvPr id="87" name="Freeform 75"/>
              <p:cNvSpPr>
                <a:spLocks/>
              </p:cNvSpPr>
              <p:nvPr/>
            </p:nvSpPr>
            <p:spPr bwMode="auto">
              <a:xfrm>
                <a:off x="7486923" y="4224173"/>
                <a:ext cx="369682" cy="290898"/>
              </a:xfrm>
              <a:custGeom>
                <a:avLst/>
                <a:gdLst>
                  <a:gd name="T0" fmla="*/ 227 w 244"/>
                  <a:gd name="T1" fmla="*/ 32 h 192"/>
                  <a:gd name="T2" fmla="*/ 185 w 244"/>
                  <a:gd name="T3" fmla="*/ 16 h 192"/>
                  <a:gd name="T4" fmla="*/ 177 w 244"/>
                  <a:gd name="T5" fmla="*/ 0 h 192"/>
                  <a:gd name="T6" fmla="*/ 177 w 244"/>
                  <a:gd name="T7" fmla="*/ 0 h 192"/>
                  <a:gd name="T8" fmla="*/ 134 w 244"/>
                  <a:gd name="T9" fmla="*/ 0 h 192"/>
                  <a:gd name="T10" fmla="*/ 75 w 244"/>
                  <a:gd name="T11" fmla="*/ 24 h 192"/>
                  <a:gd name="T12" fmla="*/ 50 w 244"/>
                  <a:gd name="T13" fmla="*/ 32 h 192"/>
                  <a:gd name="T14" fmla="*/ 25 w 244"/>
                  <a:gd name="T15" fmla="*/ 40 h 192"/>
                  <a:gd name="T16" fmla="*/ 16 w 244"/>
                  <a:gd name="T17" fmla="*/ 72 h 192"/>
                  <a:gd name="T18" fmla="*/ 0 w 244"/>
                  <a:gd name="T19" fmla="*/ 64 h 192"/>
                  <a:gd name="T20" fmla="*/ 0 w 244"/>
                  <a:gd name="T21" fmla="*/ 88 h 192"/>
                  <a:gd name="T22" fmla="*/ 8 w 244"/>
                  <a:gd name="T23" fmla="*/ 144 h 192"/>
                  <a:gd name="T24" fmla="*/ 33 w 244"/>
                  <a:gd name="T25" fmla="*/ 176 h 192"/>
                  <a:gd name="T26" fmla="*/ 59 w 244"/>
                  <a:gd name="T27" fmla="*/ 184 h 192"/>
                  <a:gd name="T28" fmla="*/ 67 w 244"/>
                  <a:gd name="T29" fmla="*/ 192 h 192"/>
                  <a:gd name="T30" fmla="*/ 75 w 244"/>
                  <a:gd name="T31" fmla="*/ 192 h 192"/>
                  <a:gd name="T32" fmla="*/ 109 w 244"/>
                  <a:gd name="T33" fmla="*/ 176 h 192"/>
                  <a:gd name="T34" fmla="*/ 134 w 244"/>
                  <a:gd name="T35" fmla="*/ 176 h 192"/>
                  <a:gd name="T36" fmla="*/ 168 w 244"/>
                  <a:gd name="T37" fmla="*/ 136 h 192"/>
                  <a:gd name="T38" fmla="*/ 236 w 244"/>
                  <a:gd name="T39" fmla="*/ 128 h 192"/>
                  <a:gd name="T40" fmla="*/ 244 w 244"/>
                  <a:gd name="T41" fmla="*/ 104 h 192"/>
                  <a:gd name="T42" fmla="*/ 244 w 244"/>
                  <a:gd name="T43" fmla="*/ 64 h 192"/>
                  <a:gd name="T44" fmla="*/ 227 w 244"/>
                  <a:gd name="T45" fmla="*/ 32 h 19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44" h="192">
                    <a:moveTo>
                      <a:pt x="227" y="32"/>
                    </a:moveTo>
                    <a:lnTo>
                      <a:pt x="185" y="16"/>
                    </a:lnTo>
                    <a:lnTo>
                      <a:pt x="177" y="0"/>
                    </a:lnTo>
                    <a:lnTo>
                      <a:pt x="134" y="0"/>
                    </a:lnTo>
                    <a:lnTo>
                      <a:pt x="75" y="24"/>
                    </a:lnTo>
                    <a:lnTo>
                      <a:pt x="50" y="32"/>
                    </a:lnTo>
                    <a:lnTo>
                      <a:pt x="25" y="40"/>
                    </a:lnTo>
                    <a:lnTo>
                      <a:pt x="16" y="72"/>
                    </a:lnTo>
                    <a:lnTo>
                      <a:pt x="0" y="64"/>
                    </a:lnTo>
                    <a:lnTo>
                      <a:pt x="0" y="88"/>
                    </a:lnTo>
                    <a:lnTo>
                      <a:pt x="8" y="144"/>
                    </a:lnTo>
                    <a:lnTo>
                      <a:pt x="33" y="176"/>
                    </a:lnTo>
                    <a:lnTo>
                      <a:pt x="59" y="184"/>
                    </a:lnTo>
                    <a:lnTo>
                      <a:pt x="67" y="192"/>
                    </a:lnTo>
                    <a:lnTo>
                      <a:pt x="75" y="192"/>
                    </a:lnTo>
                    <a:lnTo>
                      <a:pt x="109" y="176"/>
                    </a:lnTo>
                    <a:lnTo>
                      <a:pt x="134" y="176"/>
                    </a:lnTo>
                    <a:lnTo>
                      <a:pt x="168" y="136"/>
                    </a:lnTo>
                    <a:lnTo>
                      <a:pt x="236" y="128"/>
                    </a:lnTo>
                    <a:lnTo>
                      <a:pt x="244" y="104"/>
                    </a:lnTo>
                    <a:lnTo>
                      <a:pt x="244" y="64"/>
                    </a:lnTo>
                    <a:lnTo>
                      <a:pt x="227" y="32"/>
                    </a:lnTo>
                    <a:close/>
                  </a:path>
                </a:pathLst>
              </a:custGeom>
              <a:solidFill>
                <a:srgbClr val="4E85AD"/>
              </a:solidFill>
              <a:ln w="28575">
                <a:noFill/>
                <a:prstDash val="solid"/>
                <a:round/>
                <a:headEnd/>
                <a:tailEnd/>
              </a:ln>
              <a:extLst/>
            </p:spPr>
            <p:txBody>
              <a:bodyPr/>
              <a:lstStyle/>
              <a:p>
                <a:pPr>
                  <a:defRPr/>
                </a:pPr>
                <a:endParaRPr lang="en-GB" sz="2400" b="1" kern="0">
                  <a:solidFill>
                    <a:srgbClr val="000000"/>
                  </a:solidFill>
                </a:endParaRPr>
              </a:p>
            </p:txBody>
          </p:sp>
          <p:sp>
            <p:nvSpPr>
              <p:cNvPr id="88" name="Freeform 91"/>
              <p:cNvSpPr>
                <a:spLocks/>
              </p:cNvSpPr>
              <p:nvPr/>
            </p:nvSpPr>
            <p:spPr bwMode="auto">
              <a:xfrm>
                <a:off x="7486923" y="2103043"/>
                <a:ext cx="1468124" cy="1406006"/>
              </a:xfrm>
              <a:custGeom>
                <a:avLst/>
                <a:gdLst>
                  <a:gd name="T0" fmla="*/ 910 w 969"/>
                  <a:gd name="T1" fmla="*/ 96 h 928"/>
                  <a:gd name="T2" fmla="*/ 910 w 969"/>
                  <a:gd name="T3" fmla="*/ 40 h 928"/>
                  <a:gd name="T4" fmla="*/ 825 w 969"/>
                  <a:gd name="T5" fmla="*/ 0 h 928"/>
                  <a:gd name="T6" fmla="*/ 733 w 969"/>
                  <a:gd name="T7" fmla="*/ 32 h 928"/>
                  <a:gd name="T8" fmla="*/ 691 w 969"/>
                  <a:gd name="T9" fmla="*/ 72 h 928"/>
                  <a:gd name="T10" fmla="*/ 615 w 969"/>
                  <a:gd name="T11" fmla="*/ 160 h 928"/>
                  <a:gd name="T12" fmla="*/ 573 w 969"/>
                  <a:gd name="T13" fmla="*/ 176 h 928"/>
                  <a:gd name="T14" fmla="*/ 505 w 969"/>
                  <a:gd name="T15" fmla="*/ 184 h 928"/>
                  <a:gd name="T16" fmla="*/ 446 w 969"/>
                  <a:gd name="T17" fmla="*/ 200 h 928"/>
                  <a:gd name="T18" fmla="*/ 387 w 969"/>
                  <a:gd name="T19" fmla="*/ 224 h 928"/>
                  <a:gd name="T20" fmla="*/ 294 w 969"/>
                  <a:gd name="T21" fmla="*/ 208 h 928"/>
                  <a:gd name="T22" fmla="*/ 143 w 969"/>
                  <a:gd name="T23" fmla="*/ 224 h 928"/>
                  <a:gd name="T24" fmla="*/ 84 w 969"/>
                  <a:gd name="T25" fmla="*/ 272 h 928"/>
                  <a:gd name="T26" fmla="*/ 75 w 969"/>
                  <a:gd name="T27" fmla="*/ 304 h 928"/>
                  <a:gd name="T28" fmla="*/ 118 w 969"/>
                  <a:gd name="T29" fmla="*/ 408 h 928"/>
                  <a:gd name="T30" fmla="*/ 33 w 969"/>
                  <a:gd name="T31" fmla="*/ 512 h 928"/>
                  <a:gd name="T32" fmla="*/ 16 w 969"/>
                  <a:gd name="T33" fmla="*/ 592 h 928"/>
                  <a:gd name="T34" fmla="*/ 0 w 969"/>
                  <a:gd name="T35" fmla="*/ 680 h 928"/>
                  <a:gd name="T36" fmla="*/ 50 w 969"/>
                  <a:gd name="T37" fmla="*/ 696 h 928"/>
                  <a:gd name="T38" fmla="*/ 109 w 969"/>
                  <a:gd name="T39" fmla="*/ 696 h 928"/>
                  <a:gd name="T40" fmla="*/ 177 w 969"/>
                  <a:gd name="T41" fmla="*/ 704 h 928"/>
                  <a:gd name="T42" fmla="*/ 261 w 969"/>
                  <a:gd name="T43" fmla="*/ 712 h 928"/>
                  <a:gd name="T44" fmla="*/ 362 w 969"/>
                  <a:gd name="T45" fmla="*/ 664 h 928"/>
                  <a:gd name="T46" fmla="*/ 404 w 969"/>
                  <a:gd name="T47" fmla="*/ 616 h 928"/>
                  <a:gd name="T48" fmla="*/ 463 w 969"/>
                  <a:gd name="T49" fmla="*/ 600 h 928"/>
                  <a:gd name="T50" fmla="*/ 556 w 969"/>
                  <a:gd name="T51" fmla="*/ 600 h 928"/>
                  <a:gd name="T52" fmla="*/ 640 w 969"/>
                  <a:gd name="T53" fmla="*/ 648 h 928"/>
                  <a:gd name="T54" fmla="*/ 707 w 969"/>
                  <a:gd name="T55" fmla="*/ 696 h 928"/>
                  <a:gd name="T56" fmla="*/ 758 w 969"/>
                  <a:gd name="T57" fmla="*/ 760 h 928"/>
                  <a:gd name="T58" fmla="*/ 657 w 969"/>
                  <a:gd name="T59" fmla="*/ 800 h 928"/>
                  <a:gd name="T60" fmla="*/ 657 w 969"/>
                  <a:gd name="T61" fmla="*/ 888 h 928"/>
                  <a:gd name="T62" fmla="*/ 674 w 969"/>
                  <a:gd name="T63" fmla="*/ 928 h 928"/>
                  <a:gd name="T64" fmla="*/ 766 w 969"/>
                  <a:gd name="T65" fmla="*/ 904 h 928"/>
                  <a:gd name="T66" fmla="*/ 808 w 969"/>
                  <a:gd name="T67" fmla="*/ 768 h 928"/>
                  <a:gd name="T68" fmla="*/ 867 w 969"/>
                  <a:gd name="T69" fmla="*/ 704 h 928"/>
                  <a:gd name="T70" fmla="*/ 969 w 969"/>
                  <a:gd name="T71" fmla="*/ 688 h 928"/>
                  <a:gd name="T72" fmla="*/ 935 w 969"/>
                  <a:gd name="T73" fmla="*/ 104 h 9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69" h="928">
                    <a:moveTo>
                      <a:pt x="935" y="104"/>
                    </a:moveTo>
                    <a:lnTo>
                      <a:pt x="910" y="96"/>
                    </a:lnTo>
                    <a:lnTo>
                      <a:pt x="893" y="56"/>
                    </a:lnTo>
                    <a:lnTo>
                      <a:pt x="910" y="40"/>
                    </a:lnTo>
                    <a:lnTo>
                      <a:pt x="867" y="16"/>
                    </a:lnTo>
                    <a:lnTo>
                      <a:pt x="825" y="0"/>
                    </a:lnTo>
                    <a:lnTo>
                      <a:pt x="766" y="32"/>
                    </a:lnTo>
                    <a:lnTo>
                      <a:pt x="733" y="32"/>
                    </a:lnTo>
                    <a:lnTo>
                      <a:pt x="724" y="72"/>
                    </a:lnTo>
                    <a:lnTo>
                      <a:pt x="691" y="72"/>
                    </a:lnTo>
                    <a:lnTo>
                      <a:pt x="632" y="96"/>
                    </a:lnTo>
                    <a:lnTo>
                      <a:pt x="615" y="160"/>
                    </a:lnTo>
                    <a:lnTo>
                      <a:pt x="623" y="192"/>
                    </a:lnTo>
                    <a:lnTo>
                      <a:pt x="573" y="176"/>
                    </a:lnTo>
                    <a:lnTo>
                      <a:pt x="530" y="200"/>
                    </a:lnTo>
                    <a:lnTo>
                      <a:pt x="505" y="184"/>
                    </a:lnTo>
                    <a:lnTo>
                      <a:pt x="480" y="216"/>
                    </a:lnTo>
                    <a:lnTo>
                      <a:pt x="446" y="200"/>
                    </a:lnTo>
                    <a:lnTo>
                      <a:pt x="412" y="200"/>
                    </a:lnTo>
                    <a:lnTo>
                      <a:pt x="387" y="224"/>
                    </a:lnTo>
                    <a:lnTo>
                      <a:pt x="353" y="200"/>
                    </a:lnTo>
                    <a:lnTo>
                      <a:pt x="294" y="208"/>
                    </a:lnTo>
                    <a:lnTo>
                      <a:pt x="202" y="216"/>
                    </a:lnTo>
                    <a:lnTo>
                      <a:pt x="143" y="224"/>
                    </a:lnTo>
                    <a:lnTo>
                      <a:pt x="101" y="248"/>
                    </a:lnTo>
                    <a:lnTo>
                      <a:pt x="84" y="272"/>
                    </a:lnTo>
                    <a:lnTo>
                      <a:pt x="50" y="272"/>
                    </a:lnTo>
                    <a:lnTo>
                      <a:pt x="75" y="304"/>
                    </a:lnTo>
                    <a:lnTo>
                      <a:pt x="109" y="368"/>
                    </a:lnTo>
                    <a:lnTo>
                      <a:pt x="118" y="408"/>
                    </a:lnTo>
                    <a:lnTo>
                      <a:pt x="84" y="416"/>
                    </a:lnTo>
                    <a:lnTo>
                      <a:pt x="33" y="512"/>
                    </a:lnTo>
                    <a:lnTo>
                      <a:pt x="50" y="584"/>
                    </a:lnTo>
                    <a:lnTo>
                      <a:pt x="16" y="592"/>
                    </a:lnTo>
                    <a:lnTo>
                      <a:pt x="8" y="632"/>
                    </a:lnTo>
                    <a:lnTo>
                      <a:pt x="0" y="680"/>
                    </a:lnTo>
                    <a:lnTo>
                      <a:pt x="16" y="672"/>
                    </a:lnTo>
                    <a:lnTo>
                      <a:pt x="50" y="696"/>
                    </a:lnTo>
                    <a:lnTo>
                      <a:pt x="75" y="720"/>
                    </a:lnTo>
                    <a:lnTo>
                      <a:pt x="109" y="696"/>
                    </a:lnTo>
                    <a:lnTo>
                      <a:pt x="143" y="704"/>
                    </a:lnTo>
                    <a:lnTo>
                      <a:pt x="177" y="704"/>
                    </a:lnTo>
                    <a:lnTo>
                      <a:pt x="227" y="696"/>
                    </a:lnTo>
                    <a:lnTo>
                      <a:pt x="261" y="712"/>
                    </a:lnTo>
                    <a:lnTo>
                      <a:pt x="286" y="688"/>
                    </a:lnTo>
                    <a:lnTo>
                      <a:pt x="362" y="664"/>
                    </a:lnTo>
                    <a:lnTo>
                      <a:pt x="396" y="616"/>
                    </a:lnTo>
                    <a:lnTo>
                      <a:pt x="404" y="616"/>
                    </a:lnTo>
                    <a:lnTo>
                      <a:pt x="412" y="608"/>
                    </a:lnTo>
                    <a:lnTo>
                      <a:pt x="463" y="600"/>
                    </a:lnTo>
                    <a:lnTo>
                      <a:pt x="488" y="576"/>
                    </a:lnTo>
                    <a:lnTo>
                      <a:pt x="556" y="600"/>
                    </a:lnTo>
                    <a:lnTo>
                      <a:pt x="615" y="600"/>
                    </a:lnTo>
                    <a:lnTo>
                      <a:pt x="640" y="648"/>
                    </a:lnTo>
                    <a:lnTo>
                      <a:pt x="691" y="664"/>
                    </a:lnTo>
                    <a:lnTo>
                      <a:pt x="707" y="696"/>
                    </a:lnTo>
                    <a:lnTo>
                      <a:pt x="741" y="728"/>
                    </a:lnTo>
                    <a:lnTo>
                      <a:pt x="758" y="760"/>
                    </a:lnTo>
                    <a:lnTo>
                      <a:pt x="682" y="776"/>
                    </a:lnTo>
                    <a:lnTo>
                      <a:pt x="657" y="800"/>
                    </a:lnTo>
                    <a:lnTo>
                      <a:pt x="674" y="824"/>
                    </a:lnTo>
                    <a:lnTo>
                      <a:pt x="657" y="888"/>
                    </a:lnTo>
                    <a:lnTo>
                      <a:pt x="640" y="912"/>
                    </a:lnTo>
                    <a:lnTo>
                      <a:pt x="674" y="928"/>
                    </a:lnTo>
                    <a:lnTo>
                      <a:pt x="724" y="904"/>
                    </a:lnTo>
                    <a:lnTo>
                      <a:pt x="766" y="904"/>
                    </a:lnTo>
                    <a:lnTo>
                      <a:pt x="766" y="872"/>
                    </a:lnTo>
                    <a:lnTo>
                      <a:pt x="808" y="768"/>
                    </a:lnTo>
                    <a:lnTo>
                      <a:pt x="834" y="736"/>
                    </a:lnTo>
                    <a:lnTo>
                      <a:pt x="867" y="704"/>
                    </a:lnTo>
                    <a:lnTo>
                      <a:pt x="918" y="680"/>
                    </a:lnTo>
                    <a:lnTo>
                      <a:pt x="969" y="688"/>
                    </a:lnTo>
                    <a:lnTo>
                      <a:pt x="969" y="104"/>
                    </a:lnTo>
                    <a:lnTo>
                      <a:pt x="935" y="104"/>
                    </a:lnTo>
                    <a:close/>
                  </a:path>
                </a:pathLst>
              </a:custGeom>
              <a:solidFill>
                <a:srgbClr val="4E85AD"/>
              </a:solidFill>
              <a:ln w="12700">
                <a:solidFill>
                  <a:srgbClr val="4E85AD"/>
                </a:solidFill>
                <a:prstDash val="solid"/>
                <a:round/>
                <a:headEnd/>
                <a:tailEnd/>
              </a:ln>
              <a:extLst/>
            </p:spPr>
            <p:txBody>
              <a:bodyPr/>
              <a:lstStyle/>
              <a:p>
                <a:pPr>
                  <a:defRPr/>
                </a:pPr>
                <a:endParaRPr lang="en-GB" sz="2400" b="1" kern="0">
                  <a:solidFill>
                    <a:srgbClr val="000000"/>
                  </a:solidFill>
                </a:endParaRPr>
              </a:p>
            </p:txBody>
          </p:sp>
          <p:sp>
            <p:nvSpPr>
              <p:cNvPr id="89" name="Freeform 92"/>
              <p:cNvSpPr>
                <a:spLocks/>
              </p:cNvSpPr>
              <p:nvPr/>
            </p:nvSpPr>
            <p:spPr bwMode="auto">
              <a:xfrm>
                <a:off x="7457506" y="1618213"/>
                <a:ext cx="1116000" cy="924010"/>
              </a:xfrm>
              <a:custGeom>
                <a:avLst/>
                <a:gdLst>
                  <a:gd name="T0" fmla="*/ 657 w 725"/>
                  <a:gd name="T1" fmla="*/ 320 h 600"/>
                  <a:gd name="T2" fmla="*/ 641 w 725"/>
                  <a:gd name="T3" fmla="*/ 280 h 600"/>
                  <a:gd name="T4" fmla="*/ 708 w 725"/>
                  <a:gd name="T5" fmla="*/ 256 h 600"/>
                  <a:gd name="T6" fmla="*/ 700 w 725"/>
                  <a:gd name="T7" fmla="*/ 208 h 600"/>
                  <a:gd name="T8" fmla="*/ 624 w 725"/>
                  <a:gd name="T9" fmla="*/ 168 h 600"/>
                  <a:gd name="T10" fmla="*/ 548 w 725"/>
                  <a:gd name="T11" fmla="*/ 136 h 600"/>
                  <a:gd name="T12" fmla="*/ 514 w 725"/>
                  <a:gd name="T13" fmla="*/ 104 h 600"/>
                  <a:gd name="T14" fmla="*/ 506 w 725"/>
                  <a:gd name="T15" fmla="*/ 40 h 600"/>
                  <a:gd name="T16" fmla="*/ 438 w 725"/>
                  <a:gd name="T17" fmla="*/ 8 h 600"/>
                  <a:gd name="T18" fmla="*/ 379 w 725"/>
                  <a:gd name="T19" fmla="*/ 16 h 600"/>
                  <a:gd name="T20" fmla="*/ 329 w 725"/>
                  <a:gd name="T21" fmla="*/ 16 h 600"/>
                  <a:gd name="T22" fmla="*/ 278 w 725"/>
                  <a:gd name="T23" fmla="*/ 0 h 600"/>
                  <a:gd name="T24" fmla="*/ 202 w 725"/>
                  <a:gd name="T25" fmla="*/ 64 h 600"/>
                  <a:gd name="T26" fmla="*/ 186 w 725"/>
                  <a:gd name="T27" fmla="*/ 88 h 600"/>
                  <a:gd name="T28" fmla="*/ 211 w 725"/>
                  <a:gd name="T29" fmla="*/ 128 h 600"/>
                  <a:gd name="T30" fmla="*/ 177 w 725"/>
                  <a:gd name="T31" fmla="*/ 152 h 600"/>
                  <a:gd name="T32" fmla="*/ 143 w 725"/>
                  <a:gd name="T33" fmla="*/ 184 h 600"/>
                  <a:gd name="T34" fmla="*/ 143 w 725"/>
                  <a:gd name="T35" fmla="*/ 248 h 600"/>
                  <a:gd name="T36" fmla="*/ 135 w 725"/>
                  <a:gd name="T37" fmla="*/ 272 h 600"/>
                  <a:gd name="T38" fmla="*/ 76 w 725"/>
                  <a:gd name="T39" fmla="*/ 296 h 600"/>
                  <a:gd name="T40" fmla="*/ 68 w 725"/>
                  <a:gd name="T41" fmla="*/ 328 h 600"/>
                  <a:gd name="T42" fmla="*/ 0 w 725"/>
                  <a:gd name="T43" fmla="*/ 344 h 600"/>
                  <a:gd name="T44" fmla="*/ 59 w 725"/>
                  <a:gd name="T45" fmla="*/ 464 h 600"/>
                  <a:gd name="T46" fmla="*/ 17 w 725"/>
                  <a:gd name="T47" fmla="*/ 536 h 600"/>
                  <a:gd name="T48" fmla="*/ 59 w 725"/>
                  <a:gd name="T49" fmla="*/ 600 h 600"/>
                  <a:gd name="T50" fmla="*/ 110 w 725"/>
                  <a:gd name="T51" fmla="*/ 576 h 600"/>
                  <a:gd name="T52" fmla="*/ 211 w 725"/>
                  <a:gd name="T53" fmla="*/ 544 h 600"/>
                  <a:gd name="T54" fmla="*/ 362 w 725"/>
                  <a:gd name="T55" fmla="*/ 528 h 600"/>
                  <a:gd name="T56" fmla="*/ 421 w 725"/>
                  <a:gd name="T57" fmla="*/ 528 h 600"/>
                  <a:gd name="T58" fmla="*/ 489 w 725"/>
                  <a:gd name="T59" fmla="*/ 544 h 600"/>
                  <a:gd name="T60" fmla="*/ 539 w 725"/>
                  <a:gd name="T61" fmla="*/ 528 h 600"/>
                  <a:gd name="T62" fmla="*/ 632 w 725"/>
                  <a:gd name="T63" fmla="*/ 520 h 600"/>
                  <a:gd name="T64" fmla="*/ 641 w 725"/>
                  <a:gd name="T65" fmla="*/ 424 h 600"/>
                  <a:gd name="T66" fmla="*/ 674 w 725"/>
                  <a:gd name="T67" fmla="*/ 368 h 60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25" h="600">
                    <a:moveTo>
                      <a:pt x="657" y="344"/>
                    </a:moveTo>
                    <a:lnTo>
                      <a:pt x="657" y="320"/>
                    </a:lnTo>
                    <a:lnTo>
                      <a:pt x="632" y="304"/>
                    </a:lnTo>
                    <a:lnTo>
                      <a:pt x="641" y="280"/>
                    </a:lnTo>
                    <a:lnTo>
                      <a:pt x="691" y="272"/>
                    </a:lnTo>
                    <a:lnTo>
                      <a:pt x="708" y="256"/>
                    </a:lnTo>
                    <a:lnTo>
                      <a:pt x="725" y="232"/>
                    </a:lnTo>
                    <a:lnTo>
                      <a:pt x="700" y="208"/>
                    </a:lnTo>
                    <a:lnTo>
                      <a:pt x="632" y="192"/>
                    </a:lnTo>
                    <a:lnTo>
                      <a:pt x="624" y="168"/>
                    </a:lnTo>
                    <a:lnTo>
                      <a:pt x="582" y="160"/>
                    </a:lnTo>
                    <a:lnTo>
                      <a:pt x="548" y="136"/>
                    </a:lnTo>
                    <a:lnTo>
                      <a:pt x="548" y="120"/>
                    </a:lnTo>
                    <a:lnTo>
                      <a:pt x="514" y="104"/>
                    </a:lnTo>
                    <a:lnTo>
                      <a:pt x="514" y="72"/>
                    </a:lnTo>
                    <a:lnTo>
                      <a:pt x="506" y="40"/>
                    </a:lnTo>
                    <a:lnTo>
                      <a:pt x="472" y="16"/>
                    </a:lnTo>
                    <a:lnTo>
                      <a:pt x="438" y="8"/>
                    </a:lnTo>
                    <a:lnTo>
                      <a:pt x="396" y="32"/>
                    </a:lnTo>
                    <a:lnTo>
                      <a:pt x="379" y="16"/>
                    </a:lnTo>
                    <a:lnTo>
                      <a:pt x="346" y="8"/>
                    </a:lnTo>
                    <a:lnTo>
                      <a:pt x="329" y="16"/>
                    </a:lnTo>
                    <a:lnTo>
                      <a:pt x="303" y="0"/>
                    </a:lnTo>
                    <a:lnTo>
                      <a:pt x="278" y="0"/>
                    </a:lnTo>
                    <a:lnTo>
                      <a:pt x="245" y="64"/>
                    </a:lnTo>
                    <a:lnTo>
                      <a:pt x="202" y="64"/>
                    </a:lnTo>
                    <a:lnTo>
                      <a:pt x="177" y="80"/>
                    </a:lnTo>
                    <a:lnTo>
                      <a:pt x="186" y="88"/>
                    </a:lnTo>
                    <a:lnTo>
                      <a:pt x="186" y="120"/>
                    </a:lnTo>
                    <a:lnTo>
                      <a:pt x="211" y="128"/>
                    </a:lnTo>
                    <a:lnTo>
                      <a:pt x="202" y="144"/>
                    </a:lnTo>
                    <a:lnTo>
                      <a:pt x="177" y="152"/>
                    </a:lnTo>
                    <a:lnTo>
                      <a:pt x="169" y="176"/>
                    </a:lnTo>
                    <a:lnTo>
                      <a:pt x="143" y="184"/>
                    </a:lnTo>
                    <a:lnTo>
                      <a:pt x="143" y="216"/>
                    </a:lnTo>
                    <a:lnTo>
                      <a:pt x="143" y="248"/>
                    </a:lnTo>
                    <a:lnTo>
                      <a:pt x="160" y="280"/>
                    </a:lnTo>
                    <a:lnTo>
                      <a:pt x="135" y="272"/>
                    </a:lnTo>
                    <a:lnTo>
                      <a:pt x="110" y="288"/>
                    </a:lnTo>
                    <a:lnTo>
                      <a:pt x="76" y="296"/>
                    </a:lnTo>
                    <a:lnTo>
                      <a:pt x="84" y="320"/>
                    </a:lnTo>
                    <a:lnTo>
                      <a:pt x="68" y="328"/>
                    </a:lnTo>
                    <a:lnTo>
                      <a:pt x="34" y="320"/>
                    </a:lnTo>
                    <a:lnTo>
                      <a:pt x="0" y="344"/>
                    </a:lnTo>
                    <a:lnTo>
                      <a:pt x="17" y="384"/>
                    </a:lnTo>
                    <a:lnTo>
                      <a:pt x="59" y="464"/>
                    </a:lnTo>
                    <a:lnTo>
                      <a:pt x="17" y="512"/>
                    </a:lnTo>
                    <a:lnTo>
                      <a:pt x="17" y="536"/>
                    </a:lnTo>
                    <a:lnTo>
                      <a:pt x="51" y="544"/>
                    </a:lnTo>
                    <a:lnTo>
                      <a:pt x="59" y="600"/>
                    </a:lnTo>
                    <a:lnTo>
                      <a:pt x="93" y="600"/>
                    </a:lnTo>
                    <a:lnTo>
                      <a:pt x="110" y="576"/>
                    </a:lnTo>
                    <a:lnTo>
                      <a:pt x="152" y="552"/>
                    </a:lnTo>
                    <a:lnTo>
                      <a:pt x="211" y="544"/>
                    </a:lnTo>
                    <a:lnTo>
                      <a:pt x="303" y="536"/>
                    </a:lnTo>
                    <a:lnTo>
                      <a:pt x="362" y="528"/>
                    </a:lnTo>
                    <a:lnTo>
                      <a:pt x="396" y="552"/>
                    </a:lnTo>
                    <a:lnTo>
                      <a:pt x="421" y="528"/>
                    </a:lnTo>
                    <a:lnTo>
                      <a:pt x="455" y="528"/>
                    </a:lnTo>
                    <a:lnTo>
                      <a:pt x="489" y="544"/>
                    </a:lnTo>
                    <a:lnTo>
                      <a:pt x="514" y="512"/>
                    </a:lnTo>
                    <a:lnTo>
                      <a:pt x="539" y="528"/>
                    </a:lnTo>
                    <a:lnTo>
                      <a:pt x="582" y="504"/>
                    </a:lnTo>
                    <a:lnTo>
                      <a:pt x="632" y="520"/>
                    </a:lnTo>
                    <a:lnTo>
                      <a:pt x="624" y="488"/>
                    </a:lnTo>
                    <a:lnTo>
                      <a:pt x="641" y="424"/>
                    </a:lnTo>
                    <a:lnTo>
                      <a:pt x="700" y="400"/>
                    </a:lnTo>
                    <a:lnTo>
                      <a:pt x="674" y="368"/>
                    </a:lnTo>
                    <a:lnTo>
                      <a:pt x="657" y="344"/>
                    </a:lnTo>
                    <a:close/>
                  </a:path>
                </a:pathLst>
              </a:custGeom>
              <a:solidFill>
                <a:srgbClr val="4E85AD"/>
              </a:solidFill>
              <a:ln w="12700">
                <a:solidFill>
                  <a:srgbClr val="4E85AD"/>
                </a:solidFill>
                <a:round/>
                <a:headEnd/>
                <a:tailEnd/>
              </a:ln>
              <a:extLst/>
            </p:spPr>
            <p:txBody>
              <a:bodyPr/>
              <a:lstStyle/>
              <a:p>
                <a:pPr>
                  <a:defRPr/>
                </a:pPr>
                <a:endParaRPr lang="en-GB" sz="2400" b="1" kern="0">
                  <a:solidFill>
                    <a:srgbClr val="000000"/>
                  </a:solidFill>
                </a:endParaRPr>
              </a:p>
            </p:txBody>
          </p:sp>
        </p:grpSp>
        <p:grpSp>
          <p:nvGrpSpPr>
            <p:cNvPr id="2" name="Gruppo 1"/>
            <p:cNvGrpSpPr/>
            <p:nvPr/>
          </p:nvGrpSpPr>
          <p:grpSpPr>
            <a:xfrm>
              <a:off x="5425687" y="2461446"/>
              <a:ext cx="3387497" cy="2036202"/>
              <a:chOff x="5425687" y="2461446"/>
              <a:chExt cx="3387497" cy="2036202"/>
            </a:xfrm>
          </p:grpSpPr>
          <p:sp>
            <p:nvSpPr>
              <p:cNvPr id="57" name="Rettangolo 56"/>
              <p:cNvSpPr/>
              <p:nvPr/>
            </p:nvSpPr>
            <p:spPr bwMode="auto">
              <a:xfrm>
                <a:off x="5425687" y="3482609"/>
                <a:ext cx="1566564" cy="474855"/>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fontAlgn="base">
                  <a:spcBef>
                    <a:spcPct val="0"/>
                  </a:spcBef>
                  <a:spcAft>
                    <a:spcPct val="0"/>
                  </a:spcAft>
                </a:pPr>
                <a:r>
                  <a:rPr lang="en-US" sz="1200" b="1" i="1" dirty="0">
                    <a:solidFill>
                      <a:srgbClr val="FF6600"/>
                    </a:solidFill>
                    <a:latin typeface="+mj-lt"/>
                  </a:rPr>
                  <a:t>Life-long Education &amp; Training </a:t>
                </a:r>
              </a:p>
            </p:txBody>
          </p:sp>
          <p:sp>
            <p:nvSpPr>
              <p:cNvPr id="58" name="Rettangolo 57"/>
              <p:cNvSpPr/>
              <p:nvPr/>
            </p:nvSpPr>
            <p:spPr bwMode="auto">
              <a:xfrm>
                <a:off x="7246620" y="2461446"/>
                <a:ext cx="1566564" cy="474855"/>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fontAlgn="base">
                  <a:spcBef>
                    <a:spcPct val="0"/>
                  </a:spcBef>
                  <a:spcAft>
                    <a:spcPct val="0"/>
                  </a:spcAft>
                </a:pPr>
                <a:r>
                  <a:rPr lang="en-US" sz="1200" b="1" i="1" dirty="0">
                    <a:solidFill>
                      <a:srgbClr val="FF6600"/>
                    </a:solidFill>
                    <a:latin typeface="+mj-lt"/>
                  </a:rPr>
                  <a:t>Energy Efficiency &amp; Renewable Energy</a:t>
                </a:r>
              </a:p>
            </p:txBody>
          </p:sp>
          <p:sp>
            <p:nvSpPr>
              <p:cNvPr id="59" name="Rettangolo 58"/>
              <p:cNvSpPr/>
              <p:nvPr/>
            </p:nvSpPr>
            <p:spPr bwMode="auto">
              <a:xfrm>
                <a:off x="6858823" y="4022793"/>
                <a:ext cx="1566564" cy="474855"/>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fontAlgn="base">
                  <a:spcBef>
                    <a:spcPct val="0"/>
                  </a:spcBef>
                  <a:spcAft>
                    <a:spcPct val="0"/>
                  </a:spcAft>
                </a:pPr>
                <a:r>
                  <a:rPr lang="en-US" sz="1200" b="1" i="1" dirty="0">
                    <a:solidFill>
                      <a:srgbClr val="FF6600"/>
                    </a:solidFill>
                    <a:latin typeface="+mj-lt"/>
                  </a:rPr>
                  <a:t>Climate, Environment &amp; Rural Development </a:t>
                </a:r>
              </a:p>
            </p:txBody>
          </p:sp>
          <p:sp>
            <p:nvSpPr>
              <p:cNvPr id="60" name="Rettangolo 59"/>
              <p:cNvSpPr/>
              <p:nvPr/>
            </p:nvSpPr>
            <p:spPr bwMode="auto">
              <a:xfrm>
                <a:off x="5688189" y="2624599"/>
                <a:ext cx="1669902" cy="474855"/>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fontAlgn="base">
                  <a:spcBef>
                    <a:spcPct val="0"/>
                  </a:spcBef>
                  <a:spcAft>
                    <a:spcPct val="0"/>
                  </a:spcAft>
                </a:pPr>
                <a:r>
                  <a:rPr lang="en-US" sz="1200" b="1" i="1" dirty="0">
                    <a:solidFill>
                      <a:srgbClr val="FF6600"/>
                    </a:solidFill>
                    <a:latin typeface="+mj-lt"/>
                  </a:rPr>
                  <a:t>Research &amp; </a:t>
                </a:r>
              </a:p>
              <a:p>
                <a:pPr algn="ctr" fontAlgn="base">
                  <a:spcBef>
                    <a:spcPct val="0"/>
                  </a:spcBef>
                  <a:spcAft>
                    <a:spcPct val="0"/>
                  </a:spcAft>
                </a:pPr>
                <a:r>
                  <a:rPr lang="en-US" sz="1200" b="1" i="1" dirty="0">
                    <a:solidFill>
                      <a:srgbClr val="FF6600"/>
                    </a:solidFill>
                    <a:latin typeface="+mj-lt"/>
                  </a:rPr>
                  <a:t>Innovation </a:t>
                </a:r>
              </a:p>
            </p:txBody>
          </p:sp>
        </p:grpSp>
      </p:grpSp>
      <p:grpSp>
        <p:nvGrpSpPr>
          <p:cNvPr id="9" name="Gruppo 8"/>
          <p:cNvGrpSpPr/>
          <p:nvPr/>
        </p:nvGrpSpPr>
        <p:grpSpPr>
          <a:xfrm>
            <a:off x="4741200" y="1080000"/>
            <a:ext cx="4200754" cy="5040000"/>
            <a:chOff x="4930395" y="1296588"/>
            <a:chExt cx="4200754" cy="5040000"/>
          </a:xfrm>
        </p:grpSpPr>
        <p:grpSp>
          <p:nvGrpSpPr>
            <p:cNvPr id="91" name="Gruppo 90"/>
            <p:cNvGrpSpPr>
              <a:grpSpLocks noChangeAspect="1"/>
            </p:cNvGrpSpPr>
            <p:nvPr/>
          </p:nvGrpSpPr>
          <p:grpSpPr>
            <a:xfrm>
              <a:off x="4930395" y="1296588"/>
              <a:ext cx="4200754" cy="5040000"/>
              <a:chOff x="5405186" y="1618213"/>
              <a:chExt cx="3549861" cy="3769551"/>
            </a:xfrm>
          </p:grpSpPr>
          <p:sp>
            <p:nvSpPr>
              <p:cNvPr id="97" name="Freeform 20"/>
              <p:cNvSpPr>
                <a:spLocks/>
              </p:cNvSpPr>
              <p:nvPr/>
            </p:nvSpPr>
            <p:spPr bwMode="auto">
              <a:xfrm>
                <a:off x="6286970" y="5072625"/>
                <a:ext cx="496950" cy="315139"/>
              </a:xfrm>
              <a:custGeom>
                <a:avLst/>
                <a:gdLst>
                  <a:gd name="T0" fmla="*/ 0 w 328"/>
                  <a:gd name="T1" fmla="*/ 80 h 208"/>
                  <a:gd name="T2" fmla="*/ 0 w 328"/>
                  <a:gd name="T3" fmla="*/ 56 h 208"/>
                  <a:gd name="T4" fmla="*/ 25 w 328"/>
                  <a:gd name="T5" fmla="*/ 32 h 208"/>
                  <a:gd name="T6" fmla="*/ 50 w 328"/>
                  <a:gd name="T7" fmla="*/ 48 h 208"/>
                  <a:gd name="T8" fmla="*/ 67 w 328"/>
                  <a:gd name="T9" fmla="*/ 32 h 208"/>
                  <a:gd name="T10" fmla="*/ 92 w 328"/>
                  <a:gd name="T11" fmla="*/ 24 h 208"/>
                  <a:gd name="T12" fmla="*/ 101 w 328"/>
                  <a:gd name="T13" fmla="*/ 32 h 208"/>
                  <a:gd name="T14" fmla="*/ 117 w 328"/>
                  <a:gd name="T15" fmla="*/ 40 h 208"/>
                  <a:gd name="T16" fmla="*/ 134 w 328"/>
                  <a:gd name="T17" fmla="*/ 48 h 208"/>
                  <a:gd name="T18" fmla="*/ 160 w 328"/>
                  <a:gd name="T19" fmla="*/ 40 h 208"/>
                  <a:gd name="T20" fmla="*/ 210 w 328"/>
                  <a:gd name="T21" fmla="*/ 40 h 208"/>
                  <a:gd name="T22" fmla="*/ 235 w 328"/>
                  <a:gd name="T23" fmla="*/ 32 h 208"/>
                  <a:gd name="T24" fmla="*/ 252 w 328"/>
                  <a:gd name="T25" fmla="*/ 16 h 208"/>
                  <a:gd name="T26" fmla="*/ 261 w 328"/>
                  <a:gd name="T27" fmla="*/ 16 h 208"/>
                  <a:gd name="T28" fmla="*/ 286 w 328"/>
                  <a:gd name="T29" fmla="*/ 24 h 208"/>
                  <a:gd name="T30" fmla="*/ 294 w 328"/>
                  <a:gd name="T31" fmla="*/ 8 h 208"/>
                  <a:gd name="T32" fmla="*/ 320 w 328"/>
                  <a:gd name="T33" fmla="*/ 0 h 208"/>
                  <a:gd name="T34" fmla="*/ 328 w 328"/>
                  <a:gd name="T35" fmla="*/ 16 h 208"/>
                  <a:gd name="T36" fmla="*/ 311 w 328"/>
                  <a:gd name="T37" fmla="*/ 56 h 208"/>
                  <a:gd name="T38" fmla="*/ 303 w 328"/>
                  <a:gd name="T39" fmla="*/ 80 h 208"/>
                  <a:gd name="T40" fmla="*/ 286 w 328"/>
                  <a:gd name="T41" fmla="*/ 104 h 208"/>
                  <a:gd name="T42" fmla="*/ 286 w 328"/>
                  <a:gd name="T43" fmla="*/ 112 h 208"/>
                  <a:gd name="T44" fmla="*/ 303 w 328"/>
                  <a:gd name="T45" fmla="*/ 128 h 208"/>
                  <a:gd name="T46" fmla="*/ 320 w 328"/>
                  <a:gd name="T47" fmla="*/ 160 h 208"/>
                  <a:gd name="T48" fmla="*/ 303 w 328"/>
                  <a:gd name="T49" fmla="*/ 176 h 208"/>
                  <a:gd name="T50" fmla="*/ 303 w 328"/>
                  <a:gd name="T51" fmla="*/ 208 h 208"/>
                  <a:gd name="T52" fmla="*/ 269 w 328"/>
                  <a:gd name="T53" fmla="*/ 200 h 208"/>
                  <a:gd name="T54" fmla="*/ 227 w 328"/>
                  <a:gd name="T55" fmla="*/ 192 h 208"/>
                  <a:gd name="T56" fmla="*/ 202 w 328"/>
                  <a:gd name="T57" fmla="*/ 152 h 208"/>
                  <a:gd name="T58" fmla="*/ 168 w 328"/>
                  <a:gd name="T59" fmla="*/ 160 h 208"/>
                  <a:gd name="T60" fmla="*/ 143 w 328"/>
                  <a:gd name="T61" fmla="*/ 144 h 208"/>
                  <a:gd name="T62" fmla="*/ 126 w 328"/>
                  <a:gd name="T63" fmla="*/ 128 h 208"/>
                  <a:gd name="T64" fmla="*/ 109 w 328"/>
                  <a:gd name="T65" fmla="*/ 128 h 208"/>
                  <a:gd name="T66" fmla="*/ 84 w 328"/>
                  <a:gd name="T67" fmla="*/ 112 h 208"/>
                  <a:gd name="T68" fmla="*/ 67 w 328"/>
                  <a:gd name="T69" fmla="*/ 112 h 208"/>
                  <a:gd name="T70" fmla="*/ 50 w 328"/>
                  <a:gd name="T71" fmla="*/ 96 h 208"/>
                  <a:gd name="T72" fmla="*/ 25 w 328"/>
                  <a:gd name="T73" fmla="*/ 104 h 208"/>
                  <a:gd name="T74" fmla="*/ 0 w 328"/>
                  <a:gd name="T75" fmla="*/ 80 h 20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28" h="208">
                    <a:moveTo>
                      <a:pt x="0" y="80"/>
                    </a:moveTo>
                    <a:lnTo>
                      <a:pt x="0" y="56"/>
                    </a:lnTo>
                    <a:lnTo>
                      <a:pt x="25" y="32"/>
                    </a:lnTo>
                    <a:lnTo>
                      <a:pt x="50" y="48"/>
                    </a:lnTo>
                    <a:lnTo>
                      <a:pt x="67" y="32"/>
                    </a:lnTo>
                    <a:lnTo>
                      <a:pt x="92" y="24"/>
                    </a:lnTo>
                    <a:lnTo>
                      <a:pt x="101" y="32"/>
                    </a:lnTo>
                    <a:lnTo>
                      <a:pt x="117" y="40"/>
                    </a:lnTo>
                    <a:lnTo>
                      <a:pt x="134" y="48"/>
                    </a:lnTo>
                    <a:lnTo>
                      <a:pt x="160" y="40"/>
                    </a:lnTo>
                    <a:lnTo>
                      <a:pt x="210" y="40"/>
                    </a:lnTo>
                    <a:lnTo>
                      <a:pt x="235" y="32"/>
                    </a:lnTo>
                    <a:lnTo>
                      <a:pt x="252" y="16"/>
                    </a:lnTo>
                    <a:lnTo>
                      <a:pt x="261" y="16"/>
                    </a:lnTo>
                    <a:lnTo>
                      <a:pt x="286" y="24"/>
                    </a:lnTo>
                    <a:lnTo>
                      <a:pt x="294" y="8"/>
                    </a:lnTo>
                    <a:lnTo>
                      <a:pt x="320" y="0"/>
                    </a:lnTo>
                    <a:lnTo>
                      <a:pt x="328" y="16"/>
                    </a:lnTo>
                    <a:lnTo>
                      <a:pt x="311" y="56"/>
                    </a:lnTo>
                    <a:lnTo>
                      <a:pt x="303" y="80"/>
                    </a:lnTo>
                    <a:lnTo>
                      <a:pt x="286" y="104"/>
                    </a:lnTo>
                    <a:lnTo>
                      <a:pt x="286" y="112"/>
                    </a:lnTo>
                    <a:lnTo>
                      <a:pt x="303" y="128"/>
                    </a:lnTo>
                    <a:lnTo>
                      <a:pt x="320" y="160"/>
                    </a:lnTo>
                    <a:lnTo>
                      <a:pt x="303" y="176"/>
                    </a:lnTo>
                    <a:lnTo>
                      <a:pt x="303" y="208"/>
                    </a:lnTo>
                    <a:lnTo>
                      <a:pt x="269" y="200"/>
                    </a:lnTo>
                    <a:lnTo>
                      <a:pt x="227" y="192"/>
                    </a:lnTo>
                    <a:lnTo>
                      <a:pt x="202" y="152"/>
                    </a:lnTo>
                    <a:lnTo>
                      <a:pt x="168" y="160"/>
                    </a:lnTo>
                    <a:lnTo>
                      <a:pt x="143" y="144"/>
                    </a:lnTo>
                    <a:lnTo>
                      <a:pt x="126" y="128"/>
                    </a:lnTo>
                    <a:lnTo>
                      <a:pt x="109" y="128"/>
                    </a:lnTo>
                    <a:lnTo>
                      <a:pt x="84" y="112"/>
                    </a:lnTo>
                    <a:lnTo>
                      <a:pt x="67" y="112"/>
                    </a:lnTo>
                    <a:lnTo>
                      <a:pt x="50" y="96"/>
                    </a:lnTo>
                    <a:lnTo>
                      <a:pt x="25" y="104"/>
                    </a:lnTo>
                    <a:lnTo>
                      <a:pt x="0" y="80"/>
                    </a:lnTo>
                    <a:close/>
                  </a:path>
                </a:pathLst>
              </a:custGeom>
              <a:solidFill>
                <a:srgbClr val="0969A6"/>
              </a:solidFill>
              <a:ln w="28575">
                <a:noFill/>
                <a:round/>
                <a:headEnd/>
                <a:tailEnd/>
              </a:ln>
              <a:extLst/>
            </p:spPr>
            <p:txBody>
              <a:bodyPr/>
              <a:lstStyle/>
              <a:p>
                <a:pPr>
                  <a:defRPr/>
                </a:pPr>
                <a:endParaRPr lang="en-GB" sz="2400" b="1" kern="0">
                  <a:solidFill>
                    <a:srgbClr val="000000"/>
                  </a:solidFill>
                </a:endParaRPr>
              </a:p>
            </p:txBody>
          </p:sp>
          <p:sp>
            <p:nvSpPr>
              <p:cNvPr id="99" name="Freeform 33"/>
              <p:cNvSpPr>
                <a:spLocks/>
              </p:cNvSpPr>
              <p:nvPr/>
            </p:nvSpPr>
            <p:spPr bwMode="auto">
              <a:xfrm>
                <a:off x="5405186" y="3496929"/>
                <a:ext cx="1787809" cy="1636300"/>
              </a:xfrm>
              <a:custGeom>
                <a:avLst/>
                <a:gdLst>
                  <a:gd name="T0" fmla="*/ 1121 w 1180"/>
                  <a:gd name="T1" fmla="*/ 728 h 1080"/>
                  <a:gd name="T2" fmla="*/ 1003 w 1180"/>
                  <a:gd name="T3" fmla="*/ 672 h 1080"/>
                  <a:gd name="T4" fmla="*/ 935 w 1180"/>
                  <a:gd name="T5" fmla="*/ 616 h 1080"/>
                  <a:gd name="T6" fmla="*/ 902 w 1180"/>
                  <a:gd name="T7" fmla="*/ 584 h 1080"/>
                  <a:gd name="T8" fmla="*/ 817 w 1180"/>
                  <a:gd name="T9" fmla="*/ 592 h 1080"/>
                  <a:gd name="T10" fmla="*/ 733 w 1180"/>
                  <a:gd name="T11" fmla="*/ 528 h 1080"/>
                  <a:gd name="T12" fmla="*/ 683 w 1180"/>
                  <a:gd name="T13" fmla="*/ 448 h 1080"/>
                  <a:gd name="T14" fmla="*/ 556 w 1180"/>
                  <a:gd name="T15" fmla="*/ 344 h 1080"/>
                  <a:gd name="T16" fmla="*/ 523 w 1180"/>
                  <a:gd name="T17" fmla="*/ 280 h 1080"/>
                  <a:gd name="T18" fmla="*/ 548 w 1180"/>
                  <a:gd name="T19" fmla="*/ 240 h 1080"/>
                  <a:gd name="T20" fmla="*/ 531 w 1180"/>
                  <a:gd name="T21" fmla="*/ 216 h 1080"/>
                  <a:gd name="T22" fmla="*/ 556 w 1180"/>
                  <a:gd name="T23" fmla="*/ 184 h 1080"/>
                  <a:gd name="T24" fmla="*/ 649 w 1180"/>
                  <a:gd name="T25" fmla="*/ 144 h 1080"/>
                  <a:gd name="T26" fmla="*/ 649 w 1180"/>
                  <a:gd name="T27" fmla="*/ 56 h 1080"/>
                  <a:gd name="T28" fmla="*/ 514 w 1180"/>
                  <a:gd name="T29" fmla="*/ 0 h 1080"/>
                  <a:gd name="T30" fmla="*/ 405 w 1180"/>
                  <a:gd name="T31" fmla="*/ 40 h 1080"/>
                  <a:gd name="T32" fmla="*/ 354 w 1180"/>
                  <a:gd name="T33" fmla="*/ 64 h 1080"/>
                  <a:gd name="T34" fmla="*/ 295 w 1180"/>
                  <a:gd name="T35" fmla="*/ 80 h 1080"/>
                  <a:gd name="T36" fmla="*/ 228 w 1180"/>
                  <a:gd name="T37" fmla="*/ 152 h 1080"/>
                  <a:gd name="T38" fmla="*/ 118 w 1180"/>
                  <a:gd name="T39" fmla="*/ 136 h 1080"/>
                  <a:gd name="T40" fmla="*/ 42 w 1180"/>
                  <a:gd name="T41" fmla="*/ 208 h 1080"/>
                  <a:gd name="T42" fmla="*/ 25 w 1180"/>
                  <a:gd name="T43" fmla="*/ 272 h 1080"/>
                  <a:gd name="T44" fmla="*/ 93 w 1180"/>
                  <a:gd name="T45" fmla="*/ 352 h 1080"/>
                  <a:gd name="T46" fmla="*/ 93 w 1180"/>
                  <a:gd name="T47" fmla="*/ 392 h 1080"/>
                  <a:gd name="T48" fmla="*/ 160 w 1180"/>
                  <a:gd name="T49" fmla="*/ 344 h 1080"/>
                  <a:gd name="T50" fmla="*/ 202 w 1180"/>
                  <a:gd name="T51" fmla="*/ 320 h 1080"/>
                  <a:gd name="T52" fmla="*/ 261 w 1180"/>
                  <a:gd name="T53" fmla="*/ 352 h 1080"/>
                  <a:gd name="T54" fmla="*/ 312 w 1180"/>
                  <a:gd name="T55" fmla="*/ 368 h 1080"/>
                  <a:gd name="T56" fmla="*/ 337 w 1180"/>
                  <a:gd name="T57" fmla="*/ 424 h 1080"/>
                  <a:gd name="T58" fmla="*/ 371 w 1180"/>
                  <a:gd name="T59" fmla="*/ 496 h 1080"/>
                  <a:gd name="T60" fmla="*/ 430 w 1180"/>
                  <a:gd name="T61" fmla="*/ 552 h 1080"/>
                  <a:gd name="T62" fmla="*/ 497 w 1180"/>
                  <a:gd name="T63" fmla="*/ 592 h 1080"/>
                  <a:gd name="T64" fmla="*/ 607 w 1180"/>
                  <a:gd name="T65" fmla="*/ 680 h 1080"/>
                  <a:gd name="T66" fmla="*/ 649 w 1180"/>
                  <a:gd name="T67" fmla="*/ 688 h 1080"/>
                  <a:gd name="T68" fmla="*/ 742 w 1180"/>
                  <a:gd name="T69" fmla="*/ 744 h 1080"/>
                  <a:gd name="T70" fmla="*/ 775 w 1180"/>
                  <a:gd name="T71" fmla="*/ 752 h 1080"/>
                  <a:gd name="T72" fmla="*/ 809 w 1180"/>
                  <a:gd name="T73" fmla="*/ 768 h 1080"/>
                  <a:gd name="T74" fmla="*/ 851 w 1180"/>
                  <a:gd name="T75" fmla="*/ 824 h 1080"/>
                  <a:gd name="T76" fmla="*/ 927 w 1180"/>
                  <a:gd name="T77" fmla="*/ 856 h 1080"/>
                  <a:gd name="T78" fmla="*/ 978 w 1180"/>
                  <a:gd name="T79" fmla="*/ 984 h 1080"/>
                  <a:gd name="T80" fmla="*/ 935 w 1180"/>
                  <a:gd name="T81" fmla="*/ 1000 h 1080"/>
                  <a:gd name="T82" fmla="*/ 927 w 1180"/>
                  <a:gd name="T83" fmla="*/ 1040 h 1080"/>
                  <a:gd name="T84" fmla="*/ 935 w 1180"/>
                  <a:gd name="T85" fmla="*/ 1072 h 1080"/>
                  <a:gd name="T86" fmla="*/ 978 w 1180"/>
                  <a:gd name="T87" fmla="*/ 1072 h 1080"/>
                  <a:gd name="T88" fmla="*/ 1011 w 1180"/>
                  <a:gd name="T89" fmla="*/ 1000 h 1080"/>
                  <a:gd name="T90" fmla="*/ 1070 w 1180"/>
                  <a:gd name="T91" fmla="*/ 952 h 1080"/>
                  <a:gd name="T92" fmla="*/ 1053 w 1180"/>
                  <a:gd name="T93" fmla="*/ 888 h 1080"/>
                  <a:gd name="T94" fmla="*/ 1003 w 1180"/>
                  <a:gd name="T95" fmla="*/ 864 h 1080"/>
                  <a:gd name="T96" fmla="*/ 1011 w 1180"/>
                  <a:gd name="T97" fmla="*/ 800 h 1080"/>
                  <a:gd name="T98" fmla="*/ 1045 w 1180"/>
                  <a:gd name="T99" fmla="*/ 768 h 1080"/>
                  <a:gd name="T100" fmla="*/ 1146 w 1180"/>
                  <a:gd name="T101" fmla="*/ 792 h 1080"/>
                  <a:gd name="T102" fmla="*/ 1180 w 1180"/>
                  <a:gd name="T103" fmla="*/ 784 h 1080"/>
                  <a:gd name="T104" fmla="*/ 1155 w 1180"/>
                  <a:gd name="T105" fmla="*/ 752 h 108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180" h="1080">
                    <a:moveTo>
                      <a:pt x="1155" y="752"/>
                    </a:moveTo>
                    <a:lnTo>
                      <a:pt x="1121" y="728"/>
                    </a:lnTo>
                    <a:lnTo>
                      <a:pt x="1087" y="712"/>
                    </a:lnTo>
                    <a:lnTo>
                      <a:pt x="1003" y="672"/>
                    </a:lnTo>
                    <a:lnTo>
                      <a:pt x="919" y="632"/>
                    </a:lnTo>
                    <a:lnTo>
                      <a:pt x="935" y="616"/>
                    </a:lnTo>
                    <a:lnTo>
                      <a:pt x="927" y="600"/>
                    </a:lnTo>
                    <a:lnTo>
                      <a:pt x="902" y="584"/>
                    </a:lnTo>
                    <a:lnTo>
                      <a:pt x="868" y="592"/>
                    </a:lnTo>
                    <a:lnTo>
                      <a:pt x="817" y="592"/>
                    </a:lnTo>
                    <a:lnTo>
                      <a:pt x="775" y="568"/>
                    </a:lnTo>
                    <a:lnTo>
                      <a:pt x="733" y="528"/>
                    </a:lnTo>
                    <a:lnTo>
                      <a:pt x="708" y="488"/>
                    </a:lnTo>
                    <a:lnTo>
                      <a:pt x="683" y="448"/>
                    </a:lnTo>
                    <a:lnTo>
                      <a:pt x="641" y="408"/>
                    </a:lnTo>
                    <a:lnTo>
                      <a:pt x="556" y="344"/>
                    </a:lnTo>
                    <a:lnTo>
                      <a:pt x="523" y="296"/>
                    </a:lnTo>
                    <a:lnTo>
                      <a:pt x="523" y="280"/>
                    </a:lnTo>
                    <a:lnTo>
                      <a:pt x="539" y="256"/>
                    </a:lnTo>
                    <a:lnTo>
                      <a:pt x="548" y="240"/>
                    </a:lnTo>
                    <a:lnTo>
                      <a:pt x="539" y="224"/>
                    </a:lnTo>
                    <a:lnTo>
                      <a:pt x="531" y="216"/>
                    </a:lnTo>
                    <a:lnTo>
                      <a:pt x="531" y="200"/>
                    </a:lnTo>
                    <a:lnTo>
                      <a:pt x="556" y="184"/>
                    </a:lnTo>
                    <a:lnTo>
                      <a:pt x="641" y="152"/>
                    </a:lnTo>
                    <a:lnTo>
                      <a:pt x="649" y="144"/>
                    </a:lnTo>
                    <a:lnTo>
                      <a:pt x="641" y="88"/>
                    </a:lnTo>
                    <a:lnTo>
                      <a:pt x="649" y="56"/>
                    </a:lnTo>
                    <a:lnTo>
                      <a:pt x="531" y="24"/>
                    </a:lnTo>
                    <a:lnTo>
                      <a:pt x="514" y="0"/>
                    </a:lnTo>
                    <a:lnTo>
                      <a:pt x="438" y="8"/>
                    </a:lnTo>
                    <a:lnTo>
                      <a:pt x="405" y="40"/>
                    </a:lnTo>
                    <a:lnTo>
                      <a:pt x="371" y="32"/>
                    </a:lnTo>
                    <a:lnTo>
                      <a:pt x="354" y="64"/>
                    </a:lnTo>
                    <a:lnTo>
                      <a:pt x="320" y="64"/>
                    </a:lnTo>
                    <a:lnTo>
                      <a:pt x="295" y="80"/>
                    </a:lnTo>
                    <a:lnTo>
                      <a:pt x="253" y="72"/>
                    </a:lnTo>
                    <a:lnTo>
                      <a:pt x="228" y="152"/>
                    </a:lnTo>
                    <a:lnTo>
                      <a:pt x="160" y="72"/>
                    </a:lnTo>
                    <a:lnTo>
                      <a:pt x="118" y="136"/>
                    </a:lnTo>
                    <a:lnTo>
                      <a:pt x="25" y="144"/>
                    </a:lnTo>
                    <a:lnTo>
                      <a:pt x="42" y="208"/>
                    </a:lnTo>
                    <a:lnTo>
                      <a:pt x="0" y="232"/>
                    </a:lnTo>
                    <a:lnTo>
                      <a:pt x="25" y="272"/>
                    </a:lnTo>
                    <a:lnTo>
                      <a:pt x="17" y="320"/>
                    </a:lnTo>
                    <a:lnTo>
                      <a:pt x="93" y="352"/>
                    </a:lnTo>
                    <a:lnTo>
                      <a:pt x="76" y="392"/>
                    </a:lnTo>
                    <a:lnTo>
                      <a:pt x="93" y="392"/>
                    </a:lnTo>
                    <a:lnTo>
                      <a:pt x="135" y="376"/>
                    </a:lnTo>
                    <a:lnTo>
                      <a:pt x="160" y="344"/>
                    </a:lnTo>
                    <a:lnTo>
                      <a:pt x="177" y="328"/>
                    </a:lnTo>
                    <a:lnTo>
                      <a:pt x="202" y="320"/>
                    </a:lnTo>
                    <a:lnTo>
                      <a:pt x="244" y="336"/>
                    </a:lnTo>
                    <a:lnTo>
                      <a:pt x="261" y="352"/>
                    </a:lnTo>
                    <a:lnTo>
                      <a:pt x="278" y="368"/>
                    </a:lnTo>
                    <a:lnTo>
                      <a:pt x="312" y="368"/>
                    </a:lnTo>
                    <a:lnTo>
                      <a:pt x="329" y="384"/>
                    </a:lnTo>
                    <a:lnTo>
                      <a:pt x="337" y="424"/>
                    </a:lnTo>
                    <a:lnTo>
                      <a:pt x="362" y="472"/>
                    </a:lnTo>
                    <a:lnTo>
                      <a:pt x="371" y="496"/>
                    </a:lnTo>
                    <a:lnTo>
                      <a:pt x="396" y="512"/>
                    </a:lnTo>
                    <a:lnTo>
                      <a:pt x="430" y="552"/>
                    </a:lnTo>
                    <a:lnTo>
                      <a:pt x="472" y="576"/>
                    </a:lnTo>
                    <a:lnTo>
                      <a:pt x="497" y="592"/>
                    </a:lnTo>
                    <a:lnTo>
                      <a:pt x="514" y="608"/>
                    </a:lnTo>
                    <a:lnTo>
                      <a:pt x="607" y="680"/>
                    </a:lnTo>
                    <a:lnTo>
                      <a:pt x="624" y="696"/>
                    </a:lnTo>
                    <a:lnTo>
                      <a:pt x="649" y="688"/>
                    </a:lnTo>
                    <a:lnTo>
                      <a:pt x="708" y="712"/>
                    </a:lnTo>
                    <a:lnTo>
                      <a:pt x="742" y="744"/>
                    </a:lnTo>
                    <a:lnTo>
                      <a:pt x="767" y="744"/>
                    </a:lnTo>
                    <a:lnTo>
                      <a:pt x="775" y="752"/>
                    </a:lnTo>
                    <a:lnTo>
                      <a:pt x="775" y="768"/>
                    </a:lnTo>
                    <a:lnTo>
                      <a:pt x="809" y="768"/>
                    </a:lnTo>
                    <a:lnTo>
                      <a:pt x="826" y="800"/>
                    </a:lnTo>
                    <a:lnTo>
                      <a:pt x="851" y="824"/>
                    </a:lnTo>
                    <a:lnTo>
                      <a:pt x="893" y="840"/>
                    </a:lnTo>
                    <a:lnTo>
                      <a:pt x="927" y="856"/>
                    </a:lnTo>
                    <a:lnTo>
                      <a:pt x="944" y="904"/>
                    </a:lnTo>
                    <a:lnTo>
                      <a:pt x="978" y="984"/>
                    </a:lnTo>
                    <a:lnTo>
                      <a:pt x="952" y="984"/>
                    </a:lnTo>
                    <a:lnTo>
                      <a:pt x="935" y="1000"/>
                    </a:lnTo>
                    <a:lnTo>
                      <a:pt x="935" y="1016"/>
                    </a:lnTo>
                    <a:lnTo>
                      <a:pt x="927" y="1040"/>
                    </a:lnTo>
                    <a:lnTo>
                      <a:pt x="919" y="1056"/>
                    </a:lnTo>
                    <a:lnTo>
                      <a:pt x="935" y="1072"/>
                    </a:lnTo>
                    <a:lnTo>
                      <a:pt x="952" y="1080"/>
                    </a:lnTo>
                    <a:lnTo>
                      <a:pt x="978" y="1072"/>
                    </a:lnTo>
                    <a:lnTo>
                      <a:pt x="994" y="1040"/>
                    </a:lnTo>
                    <a:lnTo>
                      <a:pt x="1011" y="1000"/>
                    </a:lnTo>
                    <a:lnTo>
                      <a:pt x="1028" y="960"/>
                    </a:lnTo>
                    <a:lnTo>
                      <a:pt x="1070" y="952"/>
                    </a:lnTo>
                    <a:lnTo>
                      <a:pt x="1070" y="904"/>
                    </a:lnTo>
                    <a:lnTo>
                      <a:pt x="1053" y="888"/>
                    </a:lnTo>
                    <a:lnTo>
                      <a:pt x="1028" y="880"/>
                    </a:lnTo>
                    <a:lnTo>
                      <a:pt x="1003" y="864"/>
                    </a:lnTo>
                    <a:lnTo>
                      <a:pt x="994" y="848"/>
                    </a:lnTo>
                    <a:lnTo>
                      <a:pt x="1011" y="800"/>
                    </a:lnTo>
                    <a:lnTo>
                      <a:pt x="1028" y="776"/>
                    </a:lnTo>
                    <a:lnTo>
                      <a:pt x="1045" y="768"/>
                    </a:lnTo>
                    <a:lnTo>
                      <a:pt x="1104" y="776"/>
                    </a:lnTo>
                    <a:lnTo>
                      <a:pt x="1146" y="792"/>
                    </a:lnTo>
                    <a:lnTo>
                      <a:pt x="1180" y="824"/>
                    </a:lnTo>
                    <a:lnTo>
                      <a:pt x="1180" y="784"/>
                    </a:lnTo>
                    <a:lnTo>
                      <a:pt x="1155" y="752"/>
                    </a:lnTo>
                    <a:close/>
                  </a:path>
                </a:pathLst>
              </a:custGeom>
              <a:solidFill>
                <a:srgbClr val="0969A6"/>
              </a:solidFill>
              <a:ln w="28575">
                <a:noFill/>
                <a:prstDash val="solid"/>
                <a:round/>
                <a:headEnd/>
                <a:tailEnd/>
              </a:ln>
              <a:extLst/>
            </p:spPr>
            <p:txBody>
              <a:bodyPr/>
              <a:lstStyle/>
              <a:p>
                <a:pPr>
                  <a:defRPr/>
                </a:pPr>
                <a:endParaRPr lang="en-GB" sz="2400" b="1" kern="0">
                  <a:solidFill>
                    <a:srgbClr val="000000"/>
                  </a:solidFill>
                </a:endParaRPr>
              </a:p>
            </p:txBody>
          </p:sp>
          <p:sp>
            <p:nvSpPr>
              <p:cNvPr id="100" name="Freeform 45"/>
              <p:cNvSpPr>
                <a:spLocks/>
              </p:cNvSpPr>
              <p:nvPr/>
            </p:nvSpPr>
            <p:spPr bwMode="auto">
              <a:xfrm>
                <a:off x="5814261" y="3121186"/>
                <a:ext cx="1033293" cy="472709"/>
              </a:xfrm>
              <a:custGeom>
                <a:avLst/>
                <a:gdLst>
                  <a:gd name="T0" fmla="*/ 472 w 682"/>
                  <a:gd name="T1" fmla="*/ 304 h 312"/>
                  <a:gd name="T2" fmla="*/ 505 w 682"/>
                  <a:gd name="T3" fmla="*/ 280 h 312"/>
                  <a:gd name="T4" fmla="*/ 556 w 682"/>
                  <a:gd name="T5" fmla="*/ 280 h 312"/>
                  <a:gd name="T6" fmla="*/ 598 w 682"/>
                  <a:gd name="T7" fmla="*/ 272 h 312"/>
                  <a:gd name="T8" fmla="*/ 598 w 682"/>
                  <a:gd name="T9" fmla="*/ 248 h 312"/>
                  <a:gd name="T10" fmla="*/ 623 w 682"/>
                  <a:gd name="T11" fmla="*/ 224 h 312"/>
                  <a:gd name="T12" fmla="*/ 632 w 682"/>
                  <a:gd name="T13" fmla="*/ 184 h 312"/>
                  <a:gd name="T14" fmla="*/ 632 w 682"/>
                  <a:gd name="T15" fmla="*/ 144 h 312"/>
                  <a:gd name="T16" fmla="*/ 674 w 682"/>
                  <a:gd name="T17" fmla="*/ 128 h 312"/>
                  <a:gd name="T18" fmla="*/ 682 w 682"/>
                  <a:gd name="T19" fmla="*/ 96 h 312"/>
                  <a:gd name="T20" fmla="*/ 649 w 682"/>
                  <a:gd name="T21" fmla="*/ 72 h 312"/>
                  <a:gd name="T22" fmla="*/ 649 w 682"/>
                  <a:gd name="T23" fmla="*/ 24 h 312"/>
                  <a:gd name="T24" fmla="*/ 564 w 682"/>
                  <a:gd name="T25" fmla="*/ 24 h 312"/>
                  <a:gd name="T26" fmla="*/ 488 w 682"/>
                  <a:gd name="T27" fmla="*/ 0 h 312"/>
                  <a:gd name="T28" fmla="*/ 463 w 682"/>
                  <a:gd name="T29" fmla="*/ 48 h 312"/>
                  <a:gd name="T30" fmla="*/ 413 w 682"/>
                  <a:gd name="T31" fmla="*/ 64 h 312"/>
                  <a:gd name="T32" fmla="*/ 371 w 682"/>
                  <a:gd name="T33" fmla="*/ 40 h 312"/>
                  <a:gd name="T34" fmla="*/ 371 w 682"/>
                  <a:gd name="T35" fmla="*/ 64 h 312"/>
                  <a:gd name="T36" fmla="*/ 337 w 682"/>
                  <a:gd name="T37" fmla="*/ 64 h 312"/>
                  <a:gd name="T38" fmla="*/ 328 w 682"/>
                  <a:gd name="T39" fmla="*/ 96 h 312"/>
                  <a:gd name="T40" fmla="*/ 295 w 682"/>
                  <a:gd name="T41" fmla="*/ 120 h 312"/>
                  <a:gd name="T42" fmla="*/ 312 w 682"/>
                  <a:gd name="T43" fmla="*/ 152 h 312"/>
                  <a:gd name="T44" fmla="*/ 312 w 682"/>
                  <a:gd name="T45" fmla="*/ 184 h 312"/>
                  <a:gd name="T46" fmla="*/ 253 w 682"/>
                  <a:gd name="T47" fmla="*/ 168 h 312"/>
                  <a:gd name="T48" fmla="*/ 185 w 682"/>
                  <a:gd name="T49" fmla="*/ 192 h 312"/>
                  <a:gd name="T50" fmla="*/ 143 w 682"/>
                  <a:gd name="T51" fmla="*/ 200 h 312"/>
                  <a:gd name="T52" fmla="*/ 84 w 682"/>
                  <a:gd name="T53" fmla="*/ 192 h 312"/>
                  <a:gd name="T54" fmla="*/ 50 w 682"/>
                  <a:gd name="T55" fmla="*/ 208 h 312"/>
                  <a:gd name="T56" fmla="*/ 8 w 682"/>
                  <a:gd name="T57" fmla="*/ 200 h 312"/>
                  <a:gd name="T58" fmla="*/ 0 w 682"/>
                  <a:gd name="T59" fmla="*/ 240 h 312"/>
                  <a:gd name="T60" fmla="*/ 25 w 682"/>
                  <a:gd name="T61" fmla="*/ 256 h 312"/>
                  <a:gd name="T62" fmla="*/ 42 w 682"/>
                  <a:gd name="T63" fmla="*/ 272 h 312"/>
                  <a:gd name="T64" fmla="*/ 84 w 682"/>
                  <a:gd name="T65" fmla="*/ 264 h 312"/>
                  <a:gd name="T66" fmla="*/ 92 w 682"/>
                  <a:gd name="T67" fmla="*/ 304 h 312"/>
                  <a:gd name="T68" fmla="*/ 101 w 682"/>
                  <a:gd name="T69" fmla="*/ 280 h 312"/>
                  <a:gd name="T70" fmla="*/ 135 w 682"/>
                  <a:gd name="T71" fmla="*/ 288 h 312"/>
                  <a:gd name="T72" fmla="*/ 168 w 682"/>
                  <a:gd name="T73" fmla="*/ 256 h 312"/>
                  <a:gd name="T74" fmla="*/ 244 w 682"/>
                  <a:gd name="T75" fmla="*/ 248 h 312"/>
                  <a:gd name="T76" fmla="*/ 261 w 682"/>
                  <a:gd name="T77" fmla="*/ 272 h 312"/>
                  <a:gd name="T78" fmla="*/ 379 w 682"/>
                  <a:gd name="T79" fmla="*/ 304 h 312"/>
                  <a:gd name="T80" fmla="*/ 379 w 682"/>
                  <a:gd name="T81" fmla="*/ 312 h 312"/>
                  <a:gd name="T82" fmla="*/ 413 w 682"/>
                  <a:gd name="T83" fmla="*/ 304 h 312"/>
                  <a:gd name="T84" fmla="*/ 472 w 682"/>
                  <a:gd name="T85" fmla="*/ 304 h 31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82" h="312">
                    <a:moveTo>
                      <a:pt x="472" y="304"/>
                    </a:moveTo>
                    <a:lnTo>
                      <a:pt x="505" y="280"/>
                    </a:lnTo>
                    <a:lnTo>
                      <a:pt x="556" y="280"/>
                    </a:lnTo>
                    <a:lnTo>
                      <a:pt x="598" y="272"/>
                    </a:lnTo>
                    <a:lnTo>
                      <a:pt x="598" y="248"/>
                    </a:lnTo>
                    <a:lnTo>
                      <a:pt x="623" y="224"/>
                    </a:lnTo>
                    <a:lnTo>
                      <a:pt x="632" y="184"/>
                    </a:lnTo>
                    <a:lnTo>
                      <a:pt x="632" y="144"/>
                    </a:lnTo>
                    <a:lnTo>
                      <a:pt x="674" y="128"/>
                    </a:lnTo>
                    <a:lnTo>
                      <a:pt x="682" y="96"/>
                    </a:lnTo>
                    <a:lnTo>
                      <a:pt x="649" y="72"/>
                    </a:lnTo>
                    <a:lnTo>
                      <a:pt x="649" y="24"/>
                    </a:lnTo>
                    <a:lnTo>
                      <a:pt x="564" y="24"/>
                    </a:lnTo>
                    <a:lnTo>
                      <a:pt x="488" y="0"/>
                    </a:lnTo>
                    <a:lnTo>
                      <a:pt x="463" y="48"/>
                    </a:lnTo>
                    <a:lnTo>
                      <a:pt x="413" y="64"/>
                    </a:lnTo>
                    <a:lnTo>
                      <a:pt x="371" y="40"/>
                    </a:lnTo>
                    <a:lnTo>
                      <a:pt x="371" y="64"/>
                    </a:lnTo>
                    <a:lnTo>
                      <a:pt x="337" y="64"/>
                    </a:lnTo>
                    <a:lnTo>
                      <a:pt x="328" y="96"/>
                    </a:lnTo>
                    <a:lnTo>
                      <a:pt x="295" y="120"/>
                    </a:lnTo>
                    <a:lnTo>
                      <a:pt x="312" y="152"/>
                    </a:lnTo>
                    <a:lnTo>
                      <a:pt x="312" y="184"/>
                    </a:lnTo>
                    <a:lnTo>
                      <a:pt x="253" y="168"/>
                    </a:lnTo>
                    <a:lnTo>
                      <a:pt x="185" y="192"/>
                    </a:lnTo>
                    <a:lnTo>
                      <a:pt x="143" y="200"/>
                    </a:lnTo>
                    <a:lnTo>
                      <a:pt x="84" y="192"/>
                    </a:lnTo>
                    <a:lnTo>
                      <a:pt x="50" y="208"/>
                    </a:lnTo>
                    <a:lnTo>
                      <a:pt x="8" y="200"/>
                    </a:lnTo>
                    <a:lnTo>
                      <a:pt x="0" y="240"/>
                    </a:lnTo>
                    <a:lnTo>
                      <a:pt x="25" y="256"/>
                    </a:lnTo>
                    <a:lnTo>
                      <a:pt x="42" y="272"/>
                    </a:lnTo>
                    <a:lnTo>
                      <a:pt x="84" y="264"/>
                    </a:lnTo>
                    <a:lnTo>
                      <a:pt x="92" y="304"/>
                    </a:lnTo>
                    <a:lnTo>
                      <a:pt x="101" y="280"/>
                    </a:lnTo>
                    <a:lnTo>
                      <a:pt x="135" y="288"/>
                    </a:lnTo>
                    <a:lnTo>
                      <a:pt x="168" y="256"/>
                    </a:lnTo>
                    <a:lnTo>
                      <a:pt x="244" y="248"/>
                    </a:lnTo>
                    <a:lnTo>
                      <a:pt x="261" y="272"/>
                    </a:lnTo>
                    <a:lnTo>
                      <a:pt x="379" y="304"/>
                    </a:lnTo>
                    <a:lnTo>
                      <a:pt x="379" y="312"/>
                    </a:lnTo>
                    <a:lnTo>
                      <a:pt x="413" y="304"/>
                    </a:lnTo>
                    <a:lnTo>
                      <a:pt x="472" y="304"/>
                    </a:lnTo>
                    <a:close/>
                  </a:path>
                </a:pathLst>
              </a:custGeom>
              <a:solidFill>
                <a:srgbClr val="0969A6"/>
              </a:solidFill>
              <a:ln w="12700">
                <a:solidFill>
                  <a:srgbClr val="0969A6"/>
                </a:solidFill>
                <a:round/>
                <a:headEnd/>
                <a:tailEnd/>
              </a:ln>
              <a:extLst/>
            </p:spPr>
            <p:txBody>
              <a:bodyPr/>
              <a:lstStyle/>
              <a:p>
                <a:pPr>
                  <a:defRPr/>
                </a:pPr>
                <a:endParaRPr lang="en-GB" sz="2400" b="1" kern="0">
                  <a:solidFill>
                    <a:srgbClr val="000000"/>
                  </a:solidFill>
                </a:endParaRPr>
              </a:p>
            </p:txBody>
          </p:sp>
          <p:sp>
            <p:nvSpPr>
              <p:cNvPr id="101" name="Freeform 48"/>
              <p:cNvSpPr>
                <a:spLocks/>
              </p:cNvSpPr>
              <p:nvPr/>
            </p:nvSpPr>
            <p:spPr bwMode="auto">
              <a:xfrm>
                <a:off x="6146066" y="2745443"/>
                <a:ext cx="880269" cy="472709"/>
              </a:xfrm>
              <a:custGeom>
                <a:avLst/>
                <a:gdLst>
                  <a:gd name="T0" fmla="*/ 497 w 581"/>
                  <a:gd name="T1" fmla="*/ 248 h 312"/>
                  <a:gd name="T2" fmla="*/ 531 w 581"/>
                  <a:gd name="T3" fmla="*/ 200 h 312"/>
                  <a:gd name="T4" fmla="*/ 556 w 581"/>
                  <a:gd name="T5" fmla="*/ 176 h 312"/>
                  <a:gd name="T6" fmla="*/ 581 w 581"/>
                  <a:gd name="T7" fmla="*/ 152 h 312"/>
                  <a:gd name="T8" fmla="*/ 564 w 581"/>
                  <a:gd name="T9" fmla="*/ 120 h 312"/>
                  <a:gd name="T10" fmla="*/ 522 w 581"/>
                  <a:gd name="T11" fmla="*/ 112 h 312"/>
                  <a:gd name="T12" fmla="*/ 480 w 581"/>
                  <a:gd name="T13" fmla="*/ 104 h 312"/>
                  <a:gd name="T14" fmla="*/ 463 w 581"/>
                  <a:gd name="T15" fmla="*/ 80 h 312"/>
                  <a:gd name="T16" fmla="*/ 413 w 581"/>
                  <a:gd name="T17" fmla="*/ 64 h 312"/>
                  <a:gd name="T18" fmla="*/ 413 w 581"/>
                  <a:gd name="T19" fmla="*/ 88 h 312"/>
                  <a:gd name="T20" fmla="*/ 387 w 581"/>
                  <a:gd name="T21" fmla="*/ 104 h 312"/>
                  <a:gd name="T22" fmla="*/ 345 w 581"/>
                  <a:gd name="T23" fmla="*/ 72 h 312"/>
                  <a:gd name="T24" fmla="*/ 354 w 581"/>
                  <a:gd name="T25" fmla="*/ 40 h 312"/>
                  <a:gd name="T26" fmla="*/ 312 w 581"/>
                  <a:gd name="T27" fmla="*/ 40 h 312"/>
                  <a:gd name="T28" fmla="*/ 269 w 581"/>
                  <a:gd name="T29" fmla="*/ 24 h 312"/>
                  <a:gd name="T30" fmla="*/ 227 w 581"/>
                  <a:gd name="T31" fmla="*/ 0 h 312"/>
                  <a:gd name="T32" fmla="*/ 227 w 581"/>
                  <a:gd name="T33" fmla="*/ 24 h 312"/>
                  <a:gd name="T34" fmla="*/ 202 w 581"/>
                  <a:gd name="T35" fmla="*/ 8 h 312"/>
                  <a:gd name="T36" fmla="*/ 168 w 581"/>
                  <a:gd name="T37" fmla="*/ 8 h 312"/>
                  <a:gd name="T38" fmla="*/ 160 w 581"/>
                  <a:gd name="T39" fmla="*/ 40 h 312"/>
                  <a:gd name="T40" fmla="*/ 118 w 581"/>
                  <a:gd name="T41" fmla="*/ 56 h 312"/>
                  <a:gd name="T42" fmla="*/ 76 w 581"/>
                  <a:gd name="T43" fmla="*/ 80 h 312"/>
                  <a:gd name="T44" fmla="*/ 34 w 581"/>
                  <a:gd name="T45" fmla="*/ 88 h 312"/>
                  <a:gd name="T46" fmla="*/ 0 w 581"/>
                  <a:gd name="T47" fmla="*/ 112 h 312"/>
                  <a:gd name="T48" fmla="*/ 34 w 581"/>
                  <a:gd name="T49" fmla="*/ 152 h 312"/>
                  <a:gd name="T50" fmla="*/ 25 w 581"/>
                  <a:gd name="T51" fmla="*/ 176 h 312"/>
                  <a:gd name="T52" fmla="*/ 84 w 581"/>
                  <a:gd name="T53" fmla="*/ 224 h 312"/>
                  <a:gd name="T54" fmla="*/ 160 w 581"/>
                  <a:gd name="T55" fmla="*/ 280 h 312"/>
                  <a:gd name="T56" fmla="*/ 152 w 581"/>
                  <a:gd name="T57" fmla="*/ 288 h 312"/>
                  <a:gd name="T58" fmla="*/ 194 w 581"/>
                  <a:gd name="T59" fmla="*/ 312 h 312"/>
                  <a:gd name="T60" fmla="*/ 244 w 581"/>
                  <a:gd name="T61" fmla="*/ 296 h 312"/>
                  <a:gd name="T62" fmla="*/ 269 w 581"/>
                  <a:gd name="T63" fmla="*/ 248 h 312"/>
                  <a:gd name="T64" fmla="*/ 345 w 581"/>
                  <a:gd name="T65" fmla="*/ 272 h 312"/>
                  <a:gd name="T66" fmla="*/ 430 w 581"/>
                  <a:gd name="T67" fmla="*/ 272 h 312"/>
                  <a:gd name="T68" fmla="*/ 430 w 581"/>
                  <a:gd name="T69" fmla="*/ 280 h 312"/>
                  <a:gd name="T70" fmla="*/ 455 w 581"/>
                  <a:gd name="T71" fmla="*/ 248 h 312"/>
                  <a:gd name="T72" fmla="*/ 497 w 581"/>
                  <a:gd name="T73" fmla="*/ 248 h 31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81" h="312">
                    <a:moveTo>
                      <a:pt x="497" y="248"/>
                    </a:moveTo>
                    <a:lnTo>
                      <a:pt x="531" y="200"/>
                    </a:lnTo>
                    <a:lnTo>
                      <a:pt x="556" y="176"/>
                    </a:lnTo>
                    <a:lnTo>
                      <a:pt x="581" y="152"/>
                    </a:lnTo>
                    <a:lnTo>
                      <a:pt x="564" y="120"/>
                    </a:lnTo>
                    <a:lnTo>
                      <a:pt x="522" y="112"/>
                    </a:lnTo>
                    <a:lnTo>
                      <a:pt x="480" y="104"/>
                    </a:lnTo>
                    <a:lnTo>
                      <a:pt x="463" y="80"/>
                    </a:lnTo>
                    <a:lnTo>
                      <a:pt x="413" y="64"/>
                    </a:lnTo>
                    <a:lnTo>
                      <a:pt x="413" y="88"/>
                    </a:lnTo>
                    <a:lnTo>
                      <a:pt x="387" y="104"/>
                    </a:lnTo>
                    <a:lnTo>
                      <a:pt x="345" y="72"/>
                    </a:lnTo>
                    <a:lnTo>
                      <a:pt x="354" y="40"/>
                    </a:lnTo>
                    <a:lnTo>
                      <a:pt x="312" y="40"/>
                    </a:lnTo>
                    <a:lnTo>
                      <a:pt x="269" y="24"/>
                    </a:lnTo>
                    <a:lnTo>
                      <a:pt x="227" y="0"/>
                    </a:lnTo>
                    <a:lnTo>
                      <a:pt x="227" y="24"/>
                    </a:lnTo>
                    <a:lnTo>
                      <a:pt x="202" y="8"/>
                    </a:lnTo>
                    <a:lnTo>
                      <a:pt x="168" y="8"/>
                    </a:lnTo>
                    <a:lnTo>
                      <a:pt x="160" y="40"/>
                    </a:lnTo>
                    <a:lnTo>
                      <a:pt x="118" y="56"/>
                    </a:lnTo>
                    <a:lnTo>
                      <a:pt x="76" y="80"/>
                    </a:lnTo>
                    <a:lnTo>
                      <a:pt x="34" y="88"/>
                    </a:lnTo>
                    <a:lnTo>
                      <a:pt x="0" y="112"/>
                    </a:lnTo>
                    <a:lnTo>
                      <a:pt x="34" y="152"/>
                    </a:lnTo>
                    <a:lnTo>
                      <a:pt x="25" y="176"/>
                    </a:lnTo>
                    <a:lnTo>
                      <a:pt x="84" y="224"/>
                    </a:lnTo>
                    <a:lnTo>
                      <a:pt x="160" y="280"/>
                    </a:lnTo>
                    <a:lnTo>
                      <a:pt x="152" y="288"/>
                    </a:lnTo>
                    <a:lnTo>
                      <a:pt x="194" y="312"/>
                    </a:lnTo>
                    <a:lnTo>
                      <a:pt x="244" y="296"/>
                    </a:lnTo>
                    <a:lnTo>
                      <a:pt x="269" y="248"/>
                    </a:lnTo>
                    <a:lnTo>
                      <a:pt x="345" y="272"/>
                    </a:lnTo>
                    <a:lnTo>
                      <a:pt x="430" y="272"/>
                    </a:lnTo>
                    <a:lnTo>
                      <a:pt x="430" y="280"/>
                    </a:lnTo>
                    <a:lnTo>
                      <a:pt x="455" y="248"/>
                    </a:lnTo>
                    <a:lnTo>
                      <a:pt x="497" y="248"/>
                    </a:lnTo>
                    <a:close/>
                  </a:path>
                </a:pathLst>
              </a:custGeom>
              <a:solidFill>
                <a:srgbClr val="0969A6"/>
              </a:solidFill>
              <a:ln w="12700">
                <a:solidFill>
                  <a:srgbClr val="0969A6"/>
                </a:solidFill>
                <a:prstDash val="solid"/>
                <a:round/>
                <a:headEnd/>
                <a:tailEnd/>
              </a:ln>
            </p:spPr>
            <p:txBody>
              <a:bodyPr/>
              <a:lstStyle/>
              <a:p>
                <a:pPr>
                  <a:defRPr/>
                </a:pPr>
                <a:endParaRPr lang="en-GB" sz="2400" b="1" kern="0">
                  <a:solidFill>
                    <a:srgbClr val="000000"/>
                  </a:solidFill>
                </a:endParaRPr>
              </a:p>
            </p:txBody>
          </p:sp>
          <p:sp>
            <p:nvSpPr>
              <p:cNvPr id="102" name="Freeform 50"/>
              <p:cNvSpPr>
                <a:spLocks/>
              </p:cNvSpPr>
              <p:nvPr/>
            </p:nvSpPr>
            <p:spPr bwMode="auto">
              <a:xfrm>
                <a:off x="6388481" y="3569653"/>
                <a:ext cx="830271" cy="630279"/>
              </a:xfrm>
              <a:custGeom>
                <a:avLst/>
                <a:gdLst>
                  <a:gd name="T0" fmla="*/ 388 w 548"/>
                  <a:gd name="T1" fmla="*/ 360 h 416"/>
                  <a:gd name="T2" fmla="*/ 379 w 548"/>
                  <a:gd name="T3" fmla="*/ 344 h 416"/>
                  <a:gd name="T4" fmla="*/ 345 w 548"/>
                  <a:gd name="T5" fmla="*/ 328 h 416"/>
                  <a:gd name="T6" fmla="*/ 320 w 548"/>
                  <a:gd name="T7" fmla="*/ 296 h 416"/>
                  <a:gd name="T8" fmla="*/ 270 w 548"/>
                  <a:gd name="T9" fmla="*/ 264 h 416"/>
                  <a:gd name="T10" fmla="*/ 236 w 548"/>
                  <a:gd name="T11" fmla="*/ 216 h 416"/>
                  <a:gd name="T12" fmla="*/ 202 w 548"/>
                  <a:gd name="T13" fmla="*/ 200 h 416"/>
                  <a:gd name="T14" fmla="*/ 219 w 548"/>
                  <a:gd name="T15" fmla="*/ 152 h 416"/>
                  <a:gd name="T16" fmla="*/ 236 w 548"/>
                  <a:gd name="T17" fmla="*/ 152 h 416"/>
                  <a:gd name="T18" fmla="*/ 270 w 548"/>
                  <a:gd name="T19" fmla="*/ 168 h 416"/>
                  <a:gd name="T20" fmla="*/ 278 w 548"/>
                  <a:gd name="T21" fmla="*/ 144 h 416"/>
                  <a:gd name="T22" fmla="*/ 312 w 548"/>
                  <a:gd name="T23" fmla="*/ 136 h 416"/>
                  <a:gd name="T24" fmla="*/ 354 w 548"/>
                  <a:gd name="T25" fmla="*/ 144 h 416"/>
                  <a:gd name="T26" fmla="*/ 404 w 548"/>
                  <a:gd name="T27" fmla="*/ 152 h 416"/>
                  <a:gd name="T28" fmla="*/ 438 w 548"/>
                  <a:gd name="T29" fmla="*/ 144 h 416"/>
                  <a:gd name="T30" fmla="*/ 472 w 548"/>
                  <a:gd name="T31" fmla="*/ 152 h 416"/>
                  <a:gd name="T32" fmla="*/ 522 w 548"/>
                  <a:gd name="T33" fmla="*/ 160 h 416"/>
                  <a:gd name="T34" fmla="*/ 522 w 548"/>
                  <a:gd name="T35" fmla="*/ 128 h 416"/>
                  <a:gd name="T36" fmla="*/ 548 w 548"/>
                  <a:gd name="T37" fmla="*/ 120 h 416"/>
                  <a:gd name="T38" fmla="*/ 522 w 548"/>
                  <a:gd name="T39" fmla="*/ 112 h 416"/>
                  <a:gd name="T40" fmla="*/ 497 w 548"/>
                  <a:gd name="T41" fmla="*/ 80 h 416"/>
                  <a:gd name="T42" fmla="*/ 480 w 548"/>
                  <a:gd name="T43" fmla="*/ 48 h 416"/>
                  <a:gd name="T44" fmla="*/ 421 w 548"/>
                  <a:gd name="T45" fmla="*/ 72 h 416"/>
                  <a:gd name="T46" fmla="*/ 388 w 548"/>
                  <a:gd name="T47" fmla="*/ 72 h 416"/>
                  <a:gd name="T48" fmla="*/ 379 w 548"/>
                  <a:gd name="T49" fmla="*/ 48 h 416"/>
                  <a:gd name="T50" fmla="*/ 345 w 548"/>
                  <a:gd name="T51" fmla="*/ 56 h 416"/>
                  <a:gd name="T52" fmla="*/ 320 w 548"/>
                  <a:gd name="T53" fmla="*/ 40 h 416"/>
                  <a:gd name="T54" fmla="*/ 295 w 548"/>
                  <a:gd name="T55" fmla="*/ 16 h 416"/>
                  <a:gd name="T56" fmla="*/ 261 w 548"/>
                  <a:gd name="T57" fmla="*/ 0 h 416"/>
                  <a:gd name="T58" fmla="*/ 227 w 548"/>
                  <a:gd name="T59" fmla="*/ 8 h 416"/>
                  <a:gd name="T60" fmla="*/ 194 w 548"/>
                  <a:gd name="T61" fmla="*/ 48 h 416"/>
                  <a:gd name="T62" fmla="*/ 194 w 548"/>
                  <a:gd name="T63" fmla="*/ 88 h 416"/>
                  <a:gd name="T64" fmla="*/ 160 w 548"/>
                  <a:gd name="T65" fmla="*/ 96 h 416"/>
                  <a:gd name="T66" fmla="*/ 143 w 548"/>
                  <a:gd name="T67" fmla="*/ 128 h 416"/>
                  <a:gd name="T68" fmla="*/ 109 w 548"/>
                  <a:gd name="T69" fmla="*/ 120 h 416"/>
                  <a:gd name="T70" fmla="*/ 84 w 548"/>
                  <a:gd name="T71" fmla="*/ 104 h 416"/>
                  <a:gd name="T72" fmla="*/ 42 w 548"/>
                  <a:gd name="T73" fmla="*/ 136 h 416"/>
                  <a:gd name="T74" fmla="*/ 8 w 548"/>
                  <a:gd name="T75" fmla="*/ 144 h 416"/>
                  <a:gd name="T76" fmla="*/ 0 w 548"/>
                  <a:gd name="T77" fmla="*/ 144 h 416"/>
                  <a:gd name="T78" fmla="*/ 0 w 548"/>
                  <a:gd name="T79" fmla="*/ 152 h 416"/>
                  <a:gd name="T80" fmla="*/ 34 w 548"/>
                  <a:gd name="T81" fmla="*/ 216 h 416"/>
                  <a:gd name="T82" fmla="*/ 84 w 548"/>
                  <a:gd name="T83" fmla="*/ 152 h 416"/>
                  <a:gd name="T84" fmla="*/ 84 w 548"/>
                  <a:gd name="T85" fmla="*/ 216 h 416"/>
                  <a:gd name="T86" fmla="*/ 126 w 548"/>
                  <a:gd name="T87" fmla="*/ 192 h 416"/>
                  <a:gd name="T88" fmla="*/ 126 w 548"/>
                  <a:gd name="T89" fmla="*/ 240 h 416"/>
                  <a:gd name="T90" fmla="*/ 177 w 548"/>
                  <a:gd name="T91" fmla="*/ 264 h 416"/>
                  <a:gd name="T92" fmla="*/ 160 w 548"/>
                  <a:gd name="T93" fmla="*/ 272 h 416"/>
                  <a:gd name="T94" fmla="*/ 219 w 548"/>
                  <a:gd name="T95" fmla="*/ 312 h 416"/>
                  <a:gd name="T96" fmla="*/ 227 w 548"/>
                  <a:gd name="T97" fmla="*/ 336 h 416"/>
                  <a:gd name="T98" fmla="*/ 253 w 548"/>
                  <a:gd name="T99" fmla="*/ 352 h 416"/>
                  <a:gd name="T100" fmla="*/ 312 w 548"/>
                  <a:gd name="T101" fmla="*/ 360 h 416"/>
                  <a:gd name="T102" fmla="*/ 371 w 548"/>
                  <a:gd name="T103" fmla="*/ 384 h 416"/>
                  <a:gd name="T104" fmla="*/ 312 w 548"/>
                  <a:gd name="T105" fmla="*/ 392 h 416"/>
                  <a:gd name="T106" fmla="*/ 413 w 548"/>
                  <a:gd name="T107" fmla="*/ 416 h 416"/>
                  <a:gd name="T108" fmla="*/ 413 w 548"/>
                  <a:gd name="T109" fmla="*/ 384 h 416"/>
                  <a:gd name="T110" fmla="*/ 388 w 548"/>
                  <a:gd name="T111" fmla="*/ 360 h 41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48" h="416">
                    <a:moveTo>
                      <a:pt x="388" y="360"/>
                    </a:moveTo>
                    <a:lnTo>
                      <a:pt x="379" y="344"/>
                    </a:lnTo>
                    <a:lnTo>
                      <a:pt x="345" y="328"/>
                    </a:lnTo>
                    <a:lnTo>
                      <a:pt x="320" y="296"/>
                    </a:lnTo>
                    <a:lnTo>
                      <a:pt x="270" y="264"/>
                    </a:lnTo>
                    <a:lnTo>
                      <a:pt x="236" y="216"/>
                    </a:lnTo>
                    <a:lnTo>
                      <a:pt x="202" y="200"/>
                    </a:lnTo>
                    <a:lnTo>
                      <a:pt x="219" y="152"/>
                    </a:lnTo>
                    <a:lnTo>
                      <a:pt x="236" y="152"/>
                    </a:lnTo>
                    <a:lnTo>
                      <a:pt x="270" y="168"/>
                    </a:lnTo>
                    <a:lnTo>
                      <a:pt x="278" y="144"/>
                    </a:lnTo>
                    <a:lnTo>
                      <a:pt x="312" y="136"/>
                    </a:lnTo>
                    <a:lnTo>
                      <a:pt x="354" y="144"/>
                    </a:lnTo>
                    <a:lnTo>
                      <a:pt x="404" y="152"/>
                    </a:lnTo>
                    <a:lnTo>
                      <a:pt x="438" y="144"/>
                    </a:lnTo>
                    <a:lnTo>
                      <a:pt x="472" y="152"/>
                    </a:lnTo>
                    <a:lnTo>
                      <a:pt x="522" y="160"/>
                    </a:lnTo>
                    <a:lnTo>
                      <a:pt x="522" y="128"/>
                    </a:lnTo>
                    <a:lnTo>
                      <a:pt x="548" y="120"/>
                    </a:lnTo>
                    <a:lnTo>
                      <a:pt x="522" y="112"/>
                    </a:lnTo>
                    <a:lnTo>
                      <a:pt x="497" y="80"/>
                    </a:lnTo>
                    <a:lnTo>
                      <a:pt x="480" y="48"/>
                    </a:lnTo>
                    <a:lnTo>
                      <a:pt x="421" y="72"/>
                    </a:lnTo>
                    <a:lnTo>
                      <a:pt x="388" y="72"/>
                    </a:lnTo>
                    <a:lnTo>
                      <a:pt x="379" y="48"/>
                    </a:lnTo>
                    <a:lnTo>
                      <a:pt x="345" y="56"/>
                    </a:lnTo>
                    <a:lnTo>
                      <a:pt x="320" y="40"/>
                    </a:lnTo>
                    <a:lnTo>
                      <a:pt x="295" y="16"/>
                    </a:lnTo>
                    <a:lnTo>
                      <a:pt x="261" y="0"/>
                    </a:lnTo>
                    <a:lnTo>
                      <a:pt x="227" y="8"/>
                    </a:lnTo>
                    <a:lnTo>
                      <a:pt x="194" y="48"/>
                    </a:lnTo>
                    <a:lnTo>
                      <a:pt x="194" y="88"/>
                    </a:lnTo>
                    <a:lnTo>
                      <a:pt x="160" y="96"/>
                    </a:lnTo>
                    <a:lnTo>
                      <a:pt x="143" y="128"/>
                    </a:lnTo>
                    <a:lnTo>
                      <a:pt x="109" y="120"/>
                    </a:lnTo>
                    <a:lnTo>
                      <a:pt x="84" y="104"/>
                    </a:lnTo>
                    <a:lnTo>
                      <a:pt x="42" y="136"/>
                    </a:lnTo>
                    <a:lnTo>
                      <a:pt x="8" y="144"/>
                    </a:lnTo>
                    <a:lnTo>
                      <a:pt x="0" y="144"/>
                    </a:lnTo>
                    <a:lnTo>
                      <a:pt x="0" y="152"/>
                    </a:lnTo>
                    <a:lnTo>
                      <a:pt x="34" y="216"/>
                    </a:lnTo>
                    <a:lnTo>
                      <a:pt x="84" y="152"/>
                    </a:lnTo>
                    <a:lnTo>
                      <a:pt x="84" y="216"/>
                    </a:lnTo>
                    <a:lnTo>
                      <a:pt x="126" y="192"/>
                    </a:lnTo>
                    <a:lnTo>
                      <a:pt x="126" y="240"/>
                    </a:lnTo>
                    <a:lnTo>
                      <a:pt x="177" y="264"/>
                    </a:lnTo>
                    <a:lnTo>
                      <a:pt x="160" y="272"/>
                    </a:lnTo>
                    <a:lnTo>
                      <a:pt x="219" y="312"/>
                    </a:lnTo>
                    <a:lnTo>
                      <a:pt x="227" y="336"/>
                    </a:lnTo>
                    <a:lnTo>
                      <a:pt x="253" y="352"/>
                    </a:lnTo>
                    <a:lnTo>
                      <a:pt x="312" y="360"/>
                    </a:lnTo>
                    <a:lnTo>
                      <a:pt x="371" y="384"/>
                    </a:lnTo>
                    <a:lnTo>
                      <a:pt x="312" y="392"/>
                    </a:lnTo>
                    <a:lnTo>
                      <a:pt x="413" y="416"/>
                    </a:lnTo>
                    <a:lnTo>
                      <a:pt x="413" y="384"/>
                    </a:lnTo>
                    <a:lnTo>
                      <a:pt x="388" y="360"/>
                    </a:lnTo>
                    <a:close/>
                  </a:path>
                </a:pathLst>
              </a:custGeom>
              <a:solidFill>
                <a:srgbClr val="0969A6"/>
              </a:solidFill>
              <a:ln w="9525">
                <a:solidFill>
                  <a:srgbClr val="0969A6"/>
                </a:solidFill>
                <a:round/>
                <a:headEnd/>
                <a:tailEnd/>
              </a:ln>
              <a:extLst/>
            </p:spPr>
            <p:txBody>
              <a:bodyPr/>
              <a:lstStyle/>
              <a:p>
                <a:pPr>
                  <a:defRPr/>
                </a:pPr>
                <a:endParaRPr lang="en-GB" sz="2400" b="1" kern="0">
                  <a:solidFill>
                    <a:srgbClr val="000000"/>
                  </a:solidFill>
                </a:endParaRPr>
              </a:p>
            </p:txBody>
          </p:sp>
          <p:sp>
            <p:nvSpPr>
              <p:cNvPr id="103" name="Freeform 51"/>
              <p:cNvSpPr>
                <a:spLocks/>
              </p:cNvSpPr>
              <p:nvPr/>
            </p:nvSpPr>
            <p:spPr bwMode="auto">
              <a:xfrm>
                <a:off x="6376360" y="3484808"/>
                <a:ext cx="421196" cy="303019"/>
              </a:xfrm>
              <a:custGeom>
                <a:avLst/>
                <a:gdLst>
                  <a:gd name="T0" fmla="*/ 50 w 278"/>
                  <a:gd name="T1" fmla="*/ 192 h 200"/>
                  <a:gd name="T2" fmla="*/ 92 w 278"/>
                  <a:gd name="T3" fmla="*/ 160 h 200"/>
                  <a:gd name="T4" fmla="*/ 117 w 278"/>
                  <a:gd name="T5" fmla="*/ 176 h 200"/>
                  <a:gd name="T6" fmla="*/ 151 w 278"/>
                  <a:gd name="T7" fmla="*/ 184 h 200"/>
                  <a:gd name="T8" fmla="*/ 168 w 278"/>
                  <a:gd name="T9" fmla="*/ 152 h 200"/>
                  <a:gd name="T10" fmla="*/ 202 w 278"/>
                  <a:gd name="T11" fmla="*/ 144 h 200"/>
                  <a:gd name="T12" fmla="*/ 202 w 278"/>
                  <a:gd name="T13" fmla="*/ 104 h 200"/>
                  <a:gd name="T14" fmla="*/ 235 w 278"/>
                  <a:gd name="T15" fmla="*/ 64 h 200"/>
                  <a:gd name="T16" fmla="*/ 278 w 278"/>
                  <a:gd name="T17" fmla="*/ 48 h 200"/>
                  <a:gd name="T18" fmla="*/ 235 w 278"/>
                  <a:gd name="T19" fmla="*/ 0 h 200"/>
                  <a:gd name="T20" fmla="*/ 227 w 278"/>
                  <a:gd name="T21" fmla="*/ 8 h 200"/>
                  <a:gd name="T22" fmla="*/ 227 w 278"/>
                  <a:gd name="T23" fmla="*/ 32 h 200"/>
                  <a:gd name="T24" fmla="*/ 185 w 278"/>
                  <a:gd name="T25" fmla="*/ 40 h 200"/>
                  <a:gd name="T26" fmla="*/ 134 w 278"/>
                  <a:gd name="T27" fmla="*/ 40 h 200"/>
                  <a:gd name="T28" fmla="*/ 101 w 278"/>
                  <a:gd name="T29" fmla="*/ 64 h 200"/>
                  <a:gd name="T30" fmla="*/ 42 w 278"/>
                  <a:gd name="T31" fmla="*/ 64 h 200"/>
                  <a:gd name="T32" fmla="*/ 8 w 278"/>
                  <a:gd name="T33" fmla="*/ 72 h 200"/>
                  <a:gd name="T34" fmla="*/ 0 w 278"/>
                  <a:gd name="T35" fmla="*/ 96 h 200"/>
                  <a:gd name="T36" fmla="*/ 8 w 278"/>
                  <a:gd name="T37" fmla="*/ 152 h 200"/>
                  <a:gd name="T38" fmla="*/ 0 w 278"/>
                  <a:gd name="T39" fmla="*/ 160 h 200"/>
                  <a:gd name="T40" fmla="*/ 25 w 278"/>
                  <a:gd name="T41" fmla="*/ 152 h 200"/>
                  <a:gd name="T42" fmla="*/ 8 w 278"/>
                  <a:gd name="T43" fmla="*/ 176 h 200"/>
                  <a:gd name="T44" fmla="*/ 8 w 278"/>
                  <a:gd name="T45" fmla="*/ 200 h 200"/>
                  <a:gd name="T46" fmla="*/ 16 w 278"/>
                  <a:gd name="T47" fmla="*/ 200 h 200"/>
                  <a:gd name="T48" fmla="*/ 50 w 278"/>
                  <a:gd name="T49" fmla="*/ 192 h 2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78" h="200">
                    <a:moveTo>
                      <a:pt x="50" y="192"/>
                    </a:moveTo>
                    <a:lnTo>
                      <a:pt x="92" y="160"/>
                    </a:lnTo>
                    <a:lnTo>
                      <a:pt x="117" y="176"/>
                    </a:lnTo>
                    <a:lnTo>
                      <a:pt x="151" y="184"/>
                    </a:lnTo>
                    <a:lnTo>
                      <a:pt x="168" y="152"/>
                    </a:lnTo>
                    <a:lnTo>
                      <a:pt x="202" y="144"/>
                    </a:lnTo>
                    <a:lnTo>
                      <a:pt x="202" y="104"/>
                    </a:lnTo>
                    <a:lnTo>
                      <a:pt x="235" y="64"/>
                    </a:lnTo>
                    <a:lnTo>
                      <a:pt x="278" y="48"/>
                    </a:lnTo>
                    <a:lnTo>
                      <a:pt x="235" y="0"/>
                    </a:lnTo>
                    <a:lnTo>
                      <a:pt x="227" y="8"/>
                    </a:lnTo>
                    <a:lnTo>
                      <a:pt x="227" y="32"/>
                    </a:lnTo>
                    <a:lnTo>
                      <a:pt x="185" y="40"/>
                    </a:lnTo>
                    <a:lnTo>
                      <a:pt x="134" y="40"/>
                    </a:lnTo>
                    <a:lnTo>
                      <a:pt x="101" y="64"/>
                    </a:lnTo>
                    <a:lnTo>
                      <a:pt x="42" y="64"/>
                    </a:lnTo>
                    <a:lnTo>
                      <a:pt x="8" y="72"/>
                    </a:lnTo>
                    <a:lnTo>
                      <a:pt x="0" y="96"/>
                    </a:lnTo>
                    <a:lnTo>
                      <a:pt x="8" y="152"/>
                    </a:lnTo>
                    <a:lnTo>
                      <a:pt x="0" y="160"/>
                    </a:lnTo>
                    <a:lnTo>
                      <a:pt x="25" y="152"/>
                    </a:lnTo>
                    <a:lnTo>
                      <a:pt x="8" y="176"/>
                    </a:lnTo>
                    <a:lnTo>
                      <a:pt x="8" y="200"/>
                    </a:lnTo>
                    <a:lnTo>
                      <a:pt x="16" y="200"/>
                    </a:lnTo>
                    <a:lnTo>
                      <a:pt x="50" y="192"/>
                    </a:lnTo>
                    <a:close/>
                  </a:path>
                </a:pathLst>
              </a:custGeom>
              <a:solidFill>
                <a:srgbClr val="0969A6"/>
              </a:solidFill>
              <a:ln w="28575">
                <a:solidFill>
                  <a:srgbClr val="0969A6"/>
                </a:solidFill>
                <a:prstDash val="solid"/>
                <a:round/>
                <a:headEnd/>
                <a:tailEnd/>
              </a:ln>
              <a:extLst/>
            </p:spPr>
            <p:txBody>
              <a:bodyPr/>
              <a:lstStyle/>
              <a:p>
                <a:pPr>
                  <a:defRPr/>
                </a:pPr>
                <a:endParaRPr lang="en-GB" sz="2400" b="1" kern="0">
                  <a:solidFill>
                    <a:srgbClr val="000000"/>
                  </a:solidFill>
                </a:endParaRPr>
              </a:p>
            </p:txBody>
          </p:sp>
          <p:sp>
            <p:nvSpPr>
              <p:cNvPr id="104" name="Freeform 53"/>
              <p:cNvSpPr>
                <a:spLocks/>
              </p:cNvSpPr>
              <p:nvPr/>
            </p:nvSpPr>
            <p:spPr bwMode="auto">
              <a:xfrm>
                <a:off x="6694529" y="3775706"/>
                <a:ext cx="587856" cy="484830"/>
              </a:xfrm>
              <a:custGeom>
                <a:avLst/>
                <a:gdLst>
                  <a:gd name="T0" fmla="*/ 287 w 388"/>
                  <a:gd name="T1" fmla="*/ 264 h 320"/>
                  <a:gd name="T2" fmla="*/ 312 w 388"/>
                  <a:gd name="T3" fmla="*/ 248 h 320"/>
                  <a:gd name="T4" fmla="*/ 320 w 388"/>
                  <a:gd name="T5" fmla="*/ 216 h 320"/>
                  <a:gd name="T6" fmla="*/ 346 w 388"/>
                  <a:gd name="T7" fmla="*/ 216 h 320"/>
                  <a:gd name="T8" fmla="*/ 337 w 388"/>
                  <a:gd name="T9" fmla="*/ 192 h 320"/>
                  <a:gd name="T10" fmla="*/ 388 w 388"/>
                  <a:gd name="T11" fmla="*/ 176 h 320"/>
                  <a:gd name="T12" fmla="*/ 362 w 388"/>
                  <a:gd name="T13" fmla="*/ 136 h 320"/>
                  <a:gd name="T14" fmla="*/ 388 w 388"/>
                  <a:gd name="T15" fmla="*/ 120 h 320"/>
                  <a:gd name="T16" fmla="*/ 346 w 388"/>
                  <a:gd name="T17" fmla="*/ 96 h 320"/>
                  <a:gd name="T18" fmla="*/ 337 w 388"/>
                  <a:gd name="T19" fmla="*/ 64 h 320"/>
                  <a:gd name="T20" fmla="*/ 337 w 388"/>
                  <a:gd name="T21" fmla="*/ 32 h 320"/>
                  <a:gd name="T22" fmla="*/ 304 w 388"/>
                  <a:gd name="T23" fmla="*/ 32 h 320"/>
                  <a:gd name="T24" fmla="*/ 295 w 388"/>
                  <a:gd name="T25" fmla="*/ 16 h 320"/>
                  <a:gd name="T26" fmla="*/ 270 w 388"/>
                  <a:gd name="T27" fmla="*/ 16 h 320"/>
                  <a:gd name="T28" fmla="*/ 236 w 388"/>
                  <a:gd name="T29" fmla="*/ 8 h 320"/>
                  <a:gd name="T30" fmla="*/ 202 w 388"/>
                  <a:gd name="T31" fmla="*/ 16 h 320"/>
                  <a:gd name="T32" fmla="*/ 152 w 388"/>
                  <a:gd name="T33" fmla="*/ 8 h 320"/>
                  <a:gd name="T34" fmla="*/ 110 w 388"/>
                  <a:gd name="T35" fmla="*/ 0 h 320"/>
                  <a:gd name="T36" fmla="*/ 76 w 388"/>
                  <a:gd name="T37" fmla="*/ 8 h 320"/>
                  <a:gd name="T38" fmla="*/ 68 w 388"/>
                  <a:gd name="T39" fmla="*/ 32 h 320"/>
                  <a:gd name="T40" fmla="*/ 34 w 388"/>
                  <a:gd name="T41" fmla="*/ 16 h 320"/>
                  <a:gd name="T42" fmla="*/ 17 w 388"/>
                  <a:gd name="T43" fmla="*/ 16 h 320"/>
                  <a:gd name="T44" fmla="*/ 0 w 388"/>
                  <a:gd name="T45" fmla="*/ 64 h 320"/>
                  <a:gd name="T46" fmla="*/ 34 w 388"/>
                  <a:gd name="T47" fmla="*/ 80 h 320"/>
                  <a:gd name="T48" fmla="*/ 68 w 388"/>
                  <a:gd name="T49" fmla="*/ 128 h 320"/>
                  <a:gd name="T50" fmla="*/ 118 w 388"/>
                  <a:gd name="T51" fmla="*/ 160 h 320"/>
                  <a:gd name="T52" fmla="*/ 143 w 388"/>
                  <a:gd name="T53" fmla="*/ 192 h 320"/>
                  <a:gd name="T54" fmla="*/ 177 w 388"/>
                  <a:gd name="T55" fmla="*/ 208 h 320"/>
                  <a:gd name="T56" fmla="*/ 186 w 388"/>
                  <a:gd name="T57" fmla="*/ 224 h 320"/>
                  <a:gd name="T58" fmla="*/ 211 w 388"/>
                  <a:gd name="T59" fmla="*/ 248 h 320"/>
                  <a:gd name="T60" fmla="*/ 211 w 388"/>
                  <a:gd name="T61" fmla="*/ 280 h 320"/>
                  <a:gd name="T62" fmla="*/ 295 w 388"/>
                  <a:gd name="T63" fmla="*/ 320 h 320"/>
                  <a:gd name="T64" fmla="*/ 295 w 388"/>
                  <a:gd name="T65" fmla="*/ 280 h 320"/>
                  <a:gd name="T66" fmla="*/ 287 w 388"/>
                  <a:gd name="T67" fmla="*/ 264 h 3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88" h="320">
                    <a:moveTo>
                      <a:pt x="287" y="264"/>
                    </a:moveTo>
                    <a:lnTo>
                      <a:pt x="312" y="248"/>
                    </a:lnTo>
                    <a:lnTo>
                      <a:pt x="320" y="216"/>
                    </a:lnTo>
                    <a:lnTo>
                      <a:pt x="346" y="216"/>
                    </a:lnTo>
                    <a:lnTo>
                      <a:pt x="337" y="192"/>
                    </a:lnTo>
                    <a:lnTo>
                      <a:pt x="388" y="176"/>
                    </a:lnTo>
                    <a:lnTo>
                      <a:pt x="362" y="136"/>
                    </a:lnTo>
                    <a:lnTo>
                      <a:pt x="388" y="120"/>
                    </a:lnTo>
                    <a:lnTo>
                      <a:pt x="346" y="96"/>
                    </a:lnTo>
                    <a:lnTo>
                      <a:pt x="337" y="64"/>
                    </a:lnTo>
                    <a:lnTo>
                      <a:pt x="337" y="32"/>
                    </a:lnTo>
                    <a:lnTo>
                      <a:pt x="304" y="32"/>
                    </a:lnTo>
                    <a:lnTo>
                      <a:pt x="295" y="16"/>
                    </a:lnTo>
                    <a:lnTo>
                      <a:pt x="270" y="16"/>
                    </a:lnTo>
                    <a:lnTo>
                      <a:pt x="236" y="8"/>
                    </a:lnTo>
                    <a:lnTo>
                      <a:pt x="202" y="16"/>
                    </a:lnTo>
                    <a:lnTo>
                      <a:pt x="152" y="8"/>
                    </a:lnTo>
                    <a:lnTo>
                      <a:pt x="110" y="0"/>
                    </a:lnTo>
                    <a:lnTo>
                      <a:pt x="76" y="8"/>
                    </a:lnTo>
                    <a:lnTo>
                      <a:pt x="68" y="32"/>
                    </a:lnTo>
                    <a:lnTo>
                      <a:pt x="34" y="16"/>
                    </a:lnTo>
                    <a:lnTo>
                      <a:pt x="17" y="16"/>
                    </a:lnTo>
                    <a:lnTo>
                      <a:pt x="0" y="64"/>
                    </a:lnTo>
                    <a:lnTo>
                      <a:pt x="34" y="80"/>
                    </a:lnTo>
                    <a:lnTo>
                      <a:pt x="68" y="128"/>
                    </a:lnTo>
                    <a:lnTo>
                      <a:pt x="118" y="160"/>
                    </a:lnTo>
                    <a:lnTo>
                      <a:pt x="143" y="192"/>
                    </a:lnTo>
                    <a:lnTo>
                      <a:pt x="177" y="208"/>
                    </a:lnTo>
                    <a:lnTo>
                      <a:pt x="186" y="224"/>
                    </a:lnTo>
                    <a:lnTo>
                      <a:pt x="211" y="248"/>
                    </a:lnTo>
                    <a:lnTo>
                      <a:pt x="211" y="280"/>
                    </a:lnTo>
                    <a:lnTo>
                      <a:pt x="295" y="320"/>
                    </a:lnTo>
                    <a:lnTo>
                      <a:pt x="295" y="280"/>
                    </a:lnTo>
                    <a:lnTo>
                      <a:pt x="287" y="264"/>
                    </a:lnTo>
                    <a:close/>
                  </a:path>
                </a:pathLst>
              </a:custGeom>
              <a:solidFill>
                <a:srgbClr val="00A0C6"/>
              </a:solidFill>
              <a:ln w="9525">
                <a:noFill/>
                <a:round/>
                <a:headEnd/>
                <a:tailEnd/>
              </a:ln>
              <a:extLst/>
            </p:spPr>
            <p:txBody>
              <a:bodyPr/>
              <a:lstStyle/>
              <a:p>
                <a:pPr>
                  <a:defRPr/>
                </a:pPr>
                <a:endParaRPr lang="en-GB" sz="2400" b="1" kern="0">
                  <a:solidFill>
                    <a:srgbClr val="000000"/>
                  </a:solidFill>
                </a:endParaRPr>
              </a:p>
            </p:txBody>
          </p:sp>
          <p:sp>
            <p:nvSpPr>
              <p:cNvPr id="105" name="Freeform 54"/>
              <p:cNvSpPr>
                <a:spLocks/>
              </p:cNvSpPr>
              <p:nvPr/>
            </p:nvSpPr>
            <p:spPr bwMode="auto">
              <a:xfrm>
                <a:off x="6732407" y="3121186"/>
                <a:ext cx="868148" cy="557554"/>
              </a:xfrm>
              <a:custGeom>
                <a:avLst/>
                <a:gdLst>
                  <a:gd name="T0" fmla="*/ 295 w 573"/>
                  <a:gd name="T1" fmla="*/ 320 h 368"/>
                  <a:gd name="T2" fmla="*/ 329 w 573"/>
                  <a:gd name="T3" fmla="*/ 304 h 368"/>
                  <a:gd name="T4" fmla="*/ 380 w 573"/>
                  <a:gd name="T5" fmla="*/ 304 h 368"/>
                  <a:gd name="T6" fmla="*/ 413 w 573"/>
                  <a:gd name="T7" fmla="*/ 288 h 368"/>
                  <a:gd name="T8" fmla="*/ 439 w 573"/>
                  <a:gd name="T9" fmla="*/ 272 h 368"/>
                  <a:gd name="T10" fmla="*/ 455 w 573"/>
                  <a:gd name="T11" fmla="*/ 264 h 368"/>
                  <a:gd name="T12" fmla="*/ 464 w 573"/>
                  <a:gd name="T13" fmla="*/ 224 h 368"/>
                  <a:gd name="T14" fmla="*/ 472 w 573"/>
                  <a:gd name="T15" fmla="*/ 200 h 368"/>
                  <a:gd name="T16" fmla="*/ 498 w 573"/>
                  <a:gd name="T17" fmla="*/ 168 h 368"/>
                  <a:gd name="T18" fmla="*/ 523 w 573"/>
                  <a:gd name="T19" fmla="*/ 112 h 368"/>
                  <a:gd name="T20" fmla="*/ 548 w 573"/>
                  <a:gd name="T21" fmla="*/ 72 h 368"/>
                  <a:gd name="T22" fmla="*/ 573 w 573"/>
                  <a:gd name="T23" fmla="*/ 48 h 368"/>
                  <a:gd name="T24" fmla="*/ 548 w 573"/>
                  <a:gd name="T25" fmla="*/ 24 h 368"/>
                  <a:gd name="T26" fmla="*/ 514 w 573"/>
                  <a:gd name="T27" fmla="*/ 0 h 368"/>
                  <a:gd name="T28" fmla="*/ 472 w 573"/>
                  <a:gd name="T29" fmla="*/ 8 h 368"/>
                  <a:gd name="T30" fmla="*/ 447 w 573"/>
                  <a:gd name="T31" fmla="*/ 0 h 368"/>
                  <a:gd name="T32" fmla="*/ 405 w 573"/>
                  <a:gd name="T33" fmla="*/ 8 h 368"/>
                  <a:gd name="T34" fmla="*/ 371 w 573"/>
                  <a:gd name="T35" fmla="*/ 8 h 368"/>
                  <a:gd name="T36" fmla="*/ 329 w 573"/>
                  <a:gd name="T37" fmla="*/ 56 h 368"/>
                  <a:gd name="T38" fmla="*/ 287 w 573"/>
                  <a:gd name="T39" fmla="*/ 48 h 368"/>
                  <a:gd name="T40" fmla="*/ 279 w 573"/>
                  <a:gd name="T41" fmla="*/ 64 h 368"/>
                  <a:gd name="T42" fmla="*/ 228 w 573"/>
                  <a:gd name="T43" fmla="*/ 80 h 368"/>
                  <a:gd name="T44" fmla="*/ 228 w 573"/>
                  <a:gd name="T45" fmla="*/ 112 h 368"/>
                  <a:gd name="T46" fmla="*/ 110 w 573"/>
                  <a:gd name="T47" fmla="*/ 128 h 368"/>
                  <a:gd name="T48" fmla="*/ 85 w 573"/>
                  <a:gd name="T49" fmla="*/ 112 h 368"/>
                  <a:gd name="T50" fmla="*/ 68 w 573"/>
                  <a:gd name="T51" fmla="*/ 104 h 368"/>
                  <a:gd name="T52" fmla="*/ 68 w 573"/>
                  <a:gd name="T53" fmla="*/ 128 h 368"/>
                  <a:gd name="T54" fmla="*/ 26 w 573"/>
                  <a:gd name="T55" fmla="*/ 144 h 368"/>
                  <a:gd name="T56" fmla="*/ 26 w 573"/>
                  <a:gd name="T57" fmla="*/ 184 h 368"/>
                  <a:gd name="T58" fmla="*/ 17 w 573"/>
                  <a:gd name="T59" fmla="*/ 224 h 368"/>
                  <a:gd name="T60" fmla="*/ 0 w 573"/>
                  <a:gd name="T61" fmla="*/ 240 h 368"/>
                  <a:gd name="T62" fmla="*/ 43 w 573"/>
                  <a:gd name="T63" fmla="*/ 288 h 368"/>
                  <a:gd name="T64" fmla="*/ 34 w 573"/>
                  <a:gd name="T65" fmla="*/ 296 h 368"/>
                  <a:gd name="T66" fmla="*/ 68 w 573"/>
                  <a:gd name="T67" fmla="*/ 312 h 368"/>
                  <a:gd name="T68" fmla="*/ 93 w 573"/>
                  <a:gd name="T69" fmla="*/ 336 h 368"/>
                  <a:gd name="T70" fmla="*/ 118 w 573"/>
                  <a:gd name="T71" fmla="*/ 352 h 368"/>
                  <a:gd name="T72" fmla="*/ 152 w 573"/>
                  <a:gd name="T73" fmla="*/ 344 h 368"/>
                  <a:gd name="T74" fmla="*/ 161 w 573"/>
                  <a:gd name="T75" fmla="*/ 368 h 368"/>
                  <a:gd name="T76" fmla="*/ 194 w 573"/>
                  <a:gd name="T77" fmla="*/ 368 h 368"/>
                  <a:gd name="T78" fmla="*/ 253 w 573"/>
                  <a:gd name="T79" fmla="*/ 344 h 368"/>
                  <a:gd name="T80" fmla="*/ 262 w 573"/>
                  <a:gd name="T81" fmla="*/ 344 h 368"/>
                  <a:gd name="T82" fmla="*/ 270 w 573"/>
                  <a:gd name="T83" fmla="*/ 320 h 368"/>
                  <a:gd name="T84" fmla="*/ 295 w 573"/>
                  <a:gd name="T85" fmla="*/ 320 h 36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73" h="368">
                    <a:moveTo>
                      <a:pt x="295" y="320"/>
                    </a:moveTo>
                    <a:lnTo>
                      <a:pt x="329" y="304"/>
                    </a:lnTo>
                    <a:lnTo>
                      <a:pt x="380" y="304"/>
                    </a:lnTo>
                    <a:lnTo>
                      <a:pt x="413" y="288"/>
                    </a:lnTo>
                    <a:lnTo>
                      <a:pt x="439" y="272"/>
                    </a:lnTo>
                    <a:lnTo>
                      <a:pt x="455" y="264"/>
                    </a:lnTo>
                    <a:lnTo>
                      <a:pt x="464" y="224"/>
                    </a:lnTo>
                    <a:lnTo>
                      <a:pt x="472" y="200"/>
                    </a:lnTo>
                    <a:lnTo>
                      <a:pt x="498" y="168"/>
                    </a:lnTo>
                    <a:lnTo>
                      <a:pt x="523" y="112"/>
                    </a:lnTo>
                    <a:lnTo>
                      <a:pt x="548" y="72"/>
                    </a:lnTo>
                    <a:lnTo>
                      <a:pt x="573" y="48"/>
                    </a:lnTo>
                    <a:lnTo>
                      <a:pt x="548" y="24"/>
                    </a:lnTo>
                    <a:lnTo>
                      <a:pt x="514" y="0"/>
                    </a:lnTo>
                    <a:lnTo>
                      <a:pt x="472" y="8"/>
                    </a:lnTo>
                    <a:lnTo>
                      <a:pt x="447" y="0"/>
                    </a:lnTo>
                    <a:lnTo>
                      <a:pt x="405" y="8"/>
                    </a:lnTo>
                    <a:lnTo>
                      <a:pt x="371" y="8"/>
                    </a:lnTo>
                    <a:lnTo>
                      <a:pt x="329" y="56"/>
                    </a:lnTo>
                    <a:lnTo>
                      <a:pt x="287" y="48"/>
                    </a:lnTo>
                    <a:lnTo>
                      <a:pt x="279" y="64"/>
                    </a:lnTo>
                    <a:lnTo>
                      <a:pt x="228" y="80"/>
                    </a:lnTo>
                    <a:lnTo>
                      <a:pt x="228" y="112"/>
                    </a:lnTo>
                    <a:lnTo>
                      <a:pt x="110" y="128"/>
                    </a:lnTo>
                    <a:lnTo>
                      <a:pt x="85" y="112"/>
                    </a:lnTo>
                    <a:lnTo>
                      <a:pt x="68" y="104"/>
                    </a:lnTo>
                    <a:lnTo>
                      <a:pt x="68" y="128"/>
                    </a:lnTo>
                    <a:lnTo>
                      <a:pt x="26" y="144"/>
                    </a:lnTo>
                    <a:lnTo>
                      <a:pt x="26" y="184"/>
                    </a:lnTo>
                    <a:lnTo>
                      <a:pt x="17" y="224"/>
                    </a:lnTo>
                    <a:lnTo>
                      <a:pt x="0" y="240"/>
                    </a:lnTo>
                    <a:lnTo>
                      <a:pt x="43" y="288"/>
                    </a:lnTo>
                    <a:lnTo>
                      <a:pt x="34" y="296"/>
                    </a:lnTo>
                    <a:lnTo>
                      <a:pt x="68" y="312"/>
                    </a:lnTo>
                    <a:lnTo>
                      <a:pt x="93" y="336"/>
                    </a:lnTo>
                    <a:lnTo>
                      <a:pt x="118" y="352"/>
                    </a:lnTo>
                    <a:lnTo>
                      <a:pt x="152" y="344"/>
                    </a:lnTo>
                    <a:lnTo>
                      <a:pt x="161" y="368"/>
                    </a:lnTo>
                    <a:lnTo>
                      <a:pt x="194" y="368"/>
                    </a:lnTo>
                    <a:lnTo>
                      <a:pt x="253" y="344"/>
                    </a:lnTo>
                    <a:lnTo>
                      <a:pt x="262" y="344"/>
                    </a:lnTo>
                    <a:lnTo>
                      <a:pt x="270" y="320"/>
                    </a:lnTo>
                    <a:lnTo>
                      <a:pt x="295" y="320"/>
                    </a:lnTo>
                    <a:close/>
                  </a:path>
                </a:pathLst>
              </a:custGeom>
              <a:solidFill>
                <a:srgbClr val="0969A6"/>
              </a:solidFill>
              <a:ln w="12700">
                <a:solidFill>
                  <a:srgbClr val="0969A6"/>
                </a:solidFill>
                <a:round/>
                <a:headEnd/>
                <a:tailEnd/>
              </a:ln>
              <a:extLst/>
            </p:spPr>
            <p:txBody>
              <a:bodyPr/>
              <a:lstStyle/>
              <a:p>
                <a:pPr>
                  <a:defRPr/>
                </a:pPr>
                <a:endParaRPr lang="en-GB" sz="2400" b="1" kern="0">
                  <a:solidFill>
                    <a:srgbClr val="000000"/>
                  </a:solidFill>
                </a:endParaRPr>
              </a:p>
            </p:txBody>
          </p:sp>
          <p:sp>
            <p:nvSpPr>
              <p:cNvPr id="106" name="Freeform 57"/>
              <p:cNvSpPr>
                <a:spLocks/>
              </p:cNvSpPr>
              <p:nvPr/>
            </p:nvSpPr>
            <p:spPr bwMode="auto">
              <a:xfrm>
                <a:off x="7421774" y="3121186"/>
                <a:ext cx="39392" cy="12121"/>
              </a:xfrm>
              <a:custGeom>
                <a:avLst/>
                <a:gdLst>
                  <a:gd name="T0" fmla="*/ 17 w 26"/>
                  <a:gd name="T1" fmla="*/ 8 h 8"/>
                  <a:gd name="T2" fmla="*/ 26 w 26"/>
                  <a:gd name="T3" fmla="*/ 8 h 8"/>
                  <a:gd name="T4" fmla="*/ 0 w 26"/>
                  <a:gd name="T5" fmla="*/ 0 h 8"/>
                  <a:gd name="T6" fmla="*/ 17 w 26"/>
                  <a:gd name="T7" fmla="*/ 8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8">
                    <a:moveTo>
                      <a:pt x="17" y="8"/>
                    </a:moveTo>
                    <a:lnTo>
                      <a:pt x="26" y="8"/>
                    </a:lnTo>
                    <a:lnTo>
                      <a:pt x="0" y="0"/>
                    </a:lnTo>
                    <a:lnTo>
                      <a:pt x="17" y="8"/>
                    </a:lnTo>
                    <a:close/>
                  </a:path>
                </a:pathLst>
              </a:custGeom>
              <a:noFill/>
              <a:ln w="28575">
                <a:noFill/>
                <a:prstDash val="solid"/>
                <a:round/>
                <a:headEnd/>
                <a:tailEnd/>
              </a:ln>
              <a:extLst>
                <a:ext uri="{909E8E84-426E-40DD-AFC4-6F175D3DCCD1}">
                  <a14:hiddenFill xmlns:a14="http://schemas.microsoft.com/office/drawing/2010/main">
                    <a:solidFill>
                      <a:srgbClr val="FFFFFF"/>
                    </a:solidFill>
                  </a14:hiddenFill>
                </a:ext>
              </a:extLst>
            </p:spPr>
            <p:txBody>
              <a:bodyPr/>
              <a:lstStyle/>
              <a:p>
                <a:pPr>
                  <a:defRPr/>
                </a:pPr>
                <a:endParaRPr lang="en-GB" sz="2400" b="1" kern="0">
                  <a:solidFill>
                    <a:srgbClr val="000000"/>
                  </a:solidFill>
                </a:endParaRPr>
              </a:p>
            </p:txBody>
          </p:sp>
          <p:sp>
            <p:nvSpPr>
              <p:cNvPr id="107" name="Freeform 58"/>
              <p:cNvSpPr>
                <a:spLocks/>
              </p:cNvSpPr>
              <p:nvPr/>
            </p:nvSpPr>
            <p:spPr bwMode="auto">
              <a:xfrm>
                <a:off x="7461166" y="3133306"/>
                <a:ext cx="25757" cy="1515"/>
              </a:xfrm>
              <a:custGeom>
                <a:avLst/>
                <a:gdLst>
                  <a:gd name="T0" fmla="*/ 17 w 17"/>
                  <a:gd name="T1" fmla="*/ 0 h 1"/>
                  <a:gd name="T2" fmla="*/ 0 w 17"/>
                  <a:gd name="T3" fmla="*/ 0 h 1"/>
                  <a:gd name="T4" fmla="*/ 17 w 17"/>
                  <a:gd name="T5" fmla="*/ 0 h 1"/>
                  <a:gd name="T6" fmla="*/ 0 60000 65536"/>
                  <a:gd name="T7" fmla="*/ 0 60000 65536"/>
                  <a:gd name="T8" fmla="*/ 0 60000 65536"/>
                </a:gdLst>
                <a:ahLst/>
                <a:cxnLst>
                  <a:cxn ang="T6">
                    <a:pos x="T0" y="T1"/>
                  </a:cxn>
                  <a:cxn ang="T7">
                    <a:pos x="T2" y="T3"/>
                  </a:cxn>
                  <a:cxn ang="T8">
                    <a:pos x="T4" y="T5"/>
                  </a:cxn>
                </a:cxnLst>
                <a:rect l="0" t="0" r="r" b="b"/>
                <a:pathLst>
                  <a:path w="17" h="1">
                    <a:moveTo>
                      <a:pt x="17" y="0"/>
                    </a:moveTo>
                    <a:lnTo>
                      <a:pt x="0" y="0"/>
                    </a:lnTo>
                    <a:lnTo>
                      <a:pt x="17" y="0"/>
                    </a:lnTo>
                    <a:close/>
                  </a:path>
                </a:pathLst>
              </a:custGeom>
              <a:solidFill>
                <a:srgbClr val="FFFF00"/>
              </a:solidFill>
              <a:ln w="9525">
                <a:noFill/>
                <a:round/>
                <a:headEnd/>
                <a:tailEnd/>
              </a:ln>
              <a:extLst/>
            </p:spPr>
            <p:txBody>
              <a:bodyPr/>
              <a:lstStyle/>
              <a:p>
                <a:pPr>
                  <a:defRPr/>
                </a:pPr>
                <a:endParaRPr lang="en-GB" sz="2400" b="1" kern="0">
                  <a:solidFill>
                    <a:srgbClr val="000000"/>
                  </a:solidFill>
                </a:endParaRPr>
              </a:p>
            </p:txBody>
          </p:sp>
          <p:sp>
            <p:nvSpPr>
              <p:cNvPr id="108" name="Line 59"/>
              <p:cNvSpPr>
                <a:spLocks noChangeShapeType="1"/>
              </p:cNvSpPr>
              <p:nvPr/>
            </p:nvSpPr>
            <p:spPr bwMode="auto">
              <a:xfrm flipV="1">
                <a:off x="7447530" y="3121186"/>
                <a:ext cx="39392" cy="12121"/>
              </a:xfrm>
              <a:prstGeom prst="line">
                <a:avLst/>
              </a:prstGeom>
              <a:noFill/>
              <a:ln w="28575">
                <a:noFill/>
                <a:round/>
                <a:headEnd/>
                <a:tailEnd/>
              </a:ln>
              <a:extLst>
                <a:ext uri="{909E8E84-426E-40DD-AFC4-6F175D3DCCD1}">
                  <a14:hiddenFill xmlns:a14="http://schemas.microsoft.com/office/drawing/2010/main">
                    <a:noFill/>
                  </a14:hiddenFill>
                </a:ext>
              </a:extLst>
            </p:spPr>
            <p:txBody>
              <a:bodyPr/>
              <a:lstStyle/>
              <a:p>
                <a:pPr>
                  <a:defRPr/>
                </a:pPr>
                <a:endParaRPr lang="en-GB" sz="2400" b="1" kern="0">
                  <a:solidFill>
                    <a:srgbClr val="000000"/>
                  </a:solidFill>
                </a:endParaRPr>
              </a:p>
            </p:txBody>
          </p:sp>
          <p:sp>
            <p:nvSpPr>
              <p:cNvPr id="109" name="Line 60"/>
              <p:cNvSpPr>
                <a:spLocks noChangeShapeType="1"/>
              </p:cNvSpPr>
              <p:nvPr/>
            </p:nvSpPr>
            <p:spPr bwMode="auto">
              <a:xfrm flipV="1">
                <a:off x="7447530" y="3121186"/>
                <a:ext cx="39392" cy="12121"/>
              </a:xfrm>
              <a:prstGeom prst="line">
                <a:avLst/>
              </a:prstGeom>
              <a:noFill/>
              <a:ln w="28575">
                <a:noFill/>
                <a:round/>
                <a:headEnd/>
                <a:tailEnd/>
              </a:ln>
              <a:extLst>
                <a:ext uri="{909E8E84-426E-40DD-AFC4-6F175D3DCCD1}">
                  <a14:hiddenFill xmlns:a14="http://schemas.microsoft.com/office/drawing/2010/main">
                    <a:noFill/>
                  </a14:hiddenFill>
                </a:ext>
              </a:extLst>
            </p:spPr>
            <p:txBody>
              <a:bodyPr/>
              <a:lstStyle/>
              <a:p>
                <a:pPr>
                  <a:defRPr/>
                </a:pPr>
                <a:endParaRPr lang="en-GB" sz="2400" b="1" kern="0">
                  <a:solidFill>
                    <a:srgbClr val="000000"/>
                  </a:solidFill>
                </a:endParaRPr>
              </a:p>
            </p:txBody>
          </p:sp>
          <p:sp>
            <p:nvSpPr>
              <p:cNvPr id="110" name="Freeform 61"/>
              <p:cNvSpPr>
                <a:spLocks/>
              </p:cNvSpPr>
              <p:nvPr/>
            </p:nvSpPr>
            <p:spPr bwMode="auto">
              <a:xfrm>
                <a:off x="7409653" y="3121186"/>
                <a:ext cx="12121" cy="1515"/>
              </a:xfrm>
              <a:custGeom>
                <a:avLst/>
                <a:gdLst>
                  <a:gd name="T0" fmla="*/ 0 w 8"/>
                  <a:gd name="T1" fmla="*/ 0 h 1"/>
                  <a:gd name="T2" fmla="*/ 8 w 8"/>
                  <a:gd name="T3" fmla="*/ 0 h 1"/>
                  <a:gd name="T4" fmla="*/ 0 w 8"/>
                  <a:gd name="T5" fmla="*/ 0 h 1"/>
                  <a:gd name="T6" fmla="*/ 0 60000 65536"/>
                  <a:gd name="T7" fmla="*/ 0 60000 65536"/>
                  <a:gd name="T8" fmla="*/ 0 60000 65536"/>
                </a:gdLst>
                <a:ahLst/>
                <a:cxnLst>
                  <a:cxn ang="T6">
                    <a:pos x="T0" y="T1"/>
                  </a:cxn>
                  <a:cxn ang="T7">
                    <a:pos x="T2" y="T3"/>
                  </a:cxn>
                  <a:cxn ang="T8">
                    <a:pos x="T4" y="T5"/>
                  </a:cxn>
                </a:cxnLst>
                <a:rect l="0" t="0" r="r" b="b"/>
                <a:pathLst>
                  <a:path w="8" h="1">
                    <a:moveTo>
                      <a:pt x="0" y="0"/>
                    </a:moveTo>
                    <a:lnTo>
                      <a:pt x="8" y="0"/>
                    </a:lnTo>
                    <a:lnTo>
                      <a:pt x="0" y="0"/>
                    </a:lnTo>
                    <a:close/>
                  </a:path>
                </a:pathLst>
              </a:custGeom>
              <a:solidFill>
                <a:srgbClr val="FFFF00"/>
              </a:solidFill>
              <a:ln w="9525">
                <a:noFill/>
                <a:round/>
                <a:headEnd/>
                <a:tailEnd/>
              </a:ln>
              <a:extLst/>
            </p:spPr>
            <p:txBody>
              <a:bodyPr/>
              <a:lstStyle/>
              <a:p>
                <a:pPr>
                  <a:defRPr/>
                </a:pPr>
                <a:endParaRPr lang="en-GB" sz="2400" b="1" kern="0">
                  <a:solidFill>
                    <a:srgbClr val="000000"/>
                  </a:solidFill>
                </a:endParaRPr>
              </a:p>
            </p:txBody>
          </p:sp>
          <p:sp>
            <p:nvSpPr>
              <p:cNvPr id="111" name="Freeform 62"/>
              <p:cNvSpPr>
                <a:spLocks/>
              </p:cNvSpPr>
              <p:nvPr/>
            </p:nvSpPr>
            <p:spPr bwMode="auto">
              <a:xfrm>
                <a:off x="7026335" y="2975737"/>
                <a:ext cx="39392" cy="24241"/>
              </a:xfrm>
              <a:custGeom>
                <a:avLst/>
                <a:gdLst>
                  <a:gd name="T0" fmla="*/ 26 w 26"/>
                  <a:gd name="T1" fmla="*/ 16 h 16"/>
                  <a:gd name="T2" fmla="*/ 0 w 26"/>
                  <a:gd name="T3" fmla="*/ 0 h 16"/>
                  <a:gd name="T4" fmla="*/ 0 w 26"/>
                  <a:gd name="T5" fmla="*/ 8 h 16"/>
                  <a:gd name="T6" fmla="*/ 17 w 26"/>
                  <a:gd name="T7" fmla="*/ 16 h 16"/>
                  <a:gd name="T8" fmla="*/ 26 w 26"/>
                  <a:gd name="T9" fmla="*/ 16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6">
                    <a:moveTo>
                      <a:pt x="26" y="16"/>
                    </a:moveTo>
                    <a:lnTo>
                      <a:pt x="0" y="0"/>
                    </a:lnTo>
                    <a:lnTo>
                      <a:pt x="0" y="8"/>
                    </a:lnTo>
                    <a:lnTo>
                      <a:pt x="17" y="16"/>
                    </a:lnTo>
                    <a:lnTo>
                      <a:pt x="26" y="16"/>
                    </a:lnTo>
                    <a:close/>
                  </a:path>
                </a:pathLst>
              </a:custGeom>
              <a:solidFill>
                <a:srgbClr val="FFFF00"/>
              </a:solidFill>
              <a:ln w="9525">
                <a:noFill/>
                <a:round/>
                <a:headEnd/>
                <a:tailEnd/>
              </a:ln>
              <a:extLst/>
            </p:spPr>
            <p:txBody>
              <a:bodyPr/>
              <a:lstStyle/>
              <a:p>
                <a:pPr>
                  <a:defRPr/>
                </a:pPr>
                <a:endParaRPr lang="en-GB" sz="2400" b="1" kern="0">
                  <a:solidFill>
                    <a:srgbClr val="000000"/>
                  </a:solidFill>
                </a:endParaRPr>
              </a:p>
            </p:txBody>
          </p:sp>
          <p:sp>
            <p:nvSpPr>
              <p:cNvPr id="112" name="Freeform 63"/>
              <p:cNvSpPr>
                <a:spLocks/>
              </p:cNvSpPr>
              <p:nvPr/>
            </p:nvSpPr>
            <p:spPr bwMode="auto">
              <a:xfrm>
                <a:off x="7409653" y="3121186"/>
                <a:ext cx="12121" cy="1515"/>
              </a:xfrm>
              <a:custGeom>
                <a:avLst/>
                <a:gdLst>
                  <a:gd name="T0" fmla="*/ 0 w 8"/>
                  <a:gd name="T1" fmla="*/ 0 h 1"/>
                  <a:gd name="T2" fmla="*/ 8 w 8"/>
                  <a:gd name="T3" fmla="*/ 0 h 1"/>
                  <a:gd name="T4" fmla="*/ 0 w 8"/>
                  <a:gd name="T5" fmla="*/ 0 h 1"/>
                  <a:gd name="T6" fmla="*/ 0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8" y="0"/>
                    </a:lnTo>
                    <a:lnTo>
                      <a:pt x="0" y="0"/>
                    </a:lnTo>
                    <a:close/>
                  </a:path>
                </a:pathLst>
              </a:custGeom>
              <a:noFill/>
              <a:ln w="28575">
                <a:noFill/>
                <a:prstDash val="solid"/>
                <a:round/>
                <a:headEnd/>
                <a:tailEnd/>
              </a:ln>
              <a:extLst>
                <a:ext uri="{909E8E84-426E-40DD-AFC4-6F175D3DCCD1}">
                  <a14:hiddenFill xmlns:a14="http://schemas.microsoft.com/office/drawing/2010/main">
                    <a:solidFill>
                      <a:srgbClr val="FFFFFF"/>
                    </a:solidFill>
                  </a14:hiddenFill>
                </a:ext>
              </a:extLst>
            </p:spPr>
            <p:txBody>
              <a:bodyPr/>
              <a:lstStyle/>
              <a:p>
                <a:pPr>
                  <a:defRPr/>
                </a:pPr>
                <a:endParaRPr lang="en-GB" sz="2400" b="1" kern="0">
                  <a:solidFill>
                    <a:srgbClr val="000000"/>
                  </a:solidFill>
                </a:endParaRPr>
              </a:p>
            </p:txBody>
          </p:sp>
          <p:sp>
            <p:nvSpPr>
              <p:cNvPr id="113" name="Freeform 64"/>
              <p:cNvSpPr>
                <a:spLocks/>
              </p:cNvSpPr>
              <p:nvPr/>
            </p:nvSpPr>
            <p:spPr bwMode="auto">
              <a:xfrm>
                <a:off x="7026335" y="2975737"/>
                <a:ext cx="39392" cy="24241"/>
              </a:xfrm>
              <a:custGeom>
                <a:avLst/>
                <a:gdLst>
                  <a:gd name="T0" fmla="*/ 26 w 26"/>
                  <a:gd name="T1" fmla="*/ 16 h 16"/>
                  <a:gd name="T2" fmla="*/ 0 w 26"/>
                  <a:gd name="T3" fmla="*/ 0 h 16"/>
                  <a:gd name="T4" fmla="*/ 0 w 26"/>
                  <a:gd name="T5" fmla="*/ 8 h 16"/>
                  <a:gd name="T6" fmla="*/ 17 w 26"/>
                  <a:gd name="T7" fmla="*/ 16 h 16"/>
                  <a:gd name="T8" fmla="*/ 26 w 26"/>
                  <a:gd name="T9" fmla="*/ 16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6">
                    <a:moveTo>
                      <a:pt x="26" y="16"/>
                    </a:moveTo>
                    <a:lnTo>
                      <a:pt x="0" y="0"/>
                    </a:lnTo>
                    <a:lnTo>
                      <a:pt x="0" y="8"/>
                    </a:lnTo>
                    <a:lnTo>
                      <a:pt x="17" y="16"/>
                    </a:lnTo>
                    <a:lnTo>
                      <a:pt x="26" y="16"/>
                    </a:lnTo>
                    <a:close/>
                  </a:path>
                </a:pathLst>
              </a:custGeom>
              <a:noFill/>
              <a:ln w="28575">
                <a:noFill/>
                <a:prstDash val="solid"/>
                <a:round/>
                <a:headEnd/>
                <a:tailEnd/>
              </a:ln>
              <a:extLst>
                <a:ext uri="{909E8E84-426E-40DD-AFC4-6F175D3DCCD1}">
                  <a14:hiddenFill xmlns:a14="http://schemas.microsoft.com/office/drawing/2010/main">
                    <a:solidFill>
                      <a:srgbClr val="FFFFFF"/>
                    </a:solidFill>
                  </a14:hiddenFill>
                </a:ext>
              </a:extLst>
            </p:spPr>
            <p:txBody>
              <a:bodyPr/>
              <a:lstStyle/>
              <a:p>
                <a:pPr>
                  <a:defRPr/>
                </a:pPr>
                <a:endParaRPr lang="en-GB" sz="2400" b="1" kern="0">
                  <a:solidFill>
                    <a:srgbClr val="000000"/>
                  </a:solidFill>
                </a:endParaRPr>
              </a:p>
            </p:txBody>
          </p:sp>
          <p:sp>
            <p:nvSpPr>
              <p:cNvPr id="114" name="Freeform 65"/>
              <p:cNvSpPr>
                <a:spLocks/>
              </p:cNvSpPr>
              <p:nvPr/>
            </p:nvSpPr>
            <p:spPr bwMode="auto">
              <a:xfrm>
                <a:off x="6718267" y="2820999"/>
                <a:ext cx="869469" cy="675929"/>
              </a:xfrm>
              <a:custGeom>
                <a:avLst/>
                <a:gdLst>
                  <a:gd name="T0" fmla="*/ 421 w 480"/>
                  <a:gd name="T1" fmla="*/ 8 h 232"/>
                  <a:gd name="T2" fmla="*/ 396 w 480"/>
                  <a:gd name="T3" fmla="*/ 0 h 232"/>
                  <a:gd name="T4" fmla="*/ 353 w 480"/>
                  <a:gd name="T5" fmla="*/ 0 h 232"/>
                  <a:gd name="T6" fmla="*/ 328 w 480"/>
                  <a:gd name="T7" fmla="*/ 16 h 232"/>
                  <a:gd name="T8" fmla="*/ 294 w 480"/>
                  <a:gd name="T9" fmla="*/ 16 h 232"/>
                  <a:gd name="T10" fmla="*/ 269 w 480"/>
                  <a:gd name="T11" fmla="*/ 40 h 232"/>
                  <a:gd name="T12" fmla="*/ 244 w 480"/>
                  <a:gd name="T13" fmla="*/ 40 h 232"/>
                  <a:gd name="T14" fmla="*/ 236 w 480"/>
                  <a:gd name="T15" fmla="*/ 24 h 232"/>
                  <a:gd name="T16" fmla="*/ 210 w 480"/>
                  <a:gd name="T17" fmla="*/ 0 h 232"/>
                  <a:gd name="T18" fmla="*/ 177 w 480"/>
                  <a:gd name="T19" fmla="*/ 24 h 232"/>
                  <a:gd name="T20" fmla="*/ 168 w 480"/>
                  <a:gd name="T21" fmla="*/ 24 h 232"/>
                  <a:gd name="T22" fmla="*/ 151 w 480"/>
                  <a:gd name="T23" fmla="*/ 16 h 232"/>
                  <a:gd name="T24" fmla="*/ 126 w 480"/>
                  <a:gd name="T25" fmla="*/ 32 h 232"/>
                  <a:gd name="T26" fmla="*/ 101 w 480"/>
                  <a:gd name="T27" fmla="*/ 56 h 232"/>
                  <a:gd name="T28" fmla="*/ 67 w 480"/>
                  <a:gd name="T29" fmla="*/ 104 h 232"/>
                  <a:gd name="T30" fmla="*/ 25 w 480"/>
                  <a:gd name="T31" fmla="*/ 104 h 232"/>
                  <a:gd name="T32" fmla="*/ 0 w 480"/>
                  <a:gd name="T33" fmla="*/ 136 h 232"/>
                  <a:gd name="T34" fmla="*/ 0 w 480"/>
                  <a:gd name="T35" fmla="*/ 176 h 232"/>
                  <a:gd name="T36" fmla="*/ 33 w 480"/>
                  <a:gd name="T37" fmla="*/ 200 h 232"/>
                  <a:gd name="T38" fmla="*/ 25 w 480"/>
                  <a:gd name="T39" fmla="*/ 208 h 232"/>
                  <a:gd name="T40" fmla="*/ 42 w 480"/>
                  <a:gd name="T41" fmla="*/ 216 h 232"/>
                  <a:gd name="T42" fmla="*/ 67 w 480"/>
                  <a:gd name="T43" fmla="*/ 232 h 232"/>
                  <a:gd name="T44" fmla="*/ 185 w 480"/>
                  <a:gd name="T45" fmla="*/ 216 h 232"/>
                  <a:gd name="T46" fmla="*/ 185 w 480"/>
                  <a:gd name="T47" fmla="*/ 184 h 232"/>
                  <a:gd name="T48" fmla="*/ 236 w 480"/>
                  <a:gd name="T49" fmla="*/ 168 h 232"/>
                  <a:gd name="T50" fmla="*/ 244 w 480"/>
                  <a:gd name="T51" fmla="*/ 152 h 232"/>
                  <a:gd name="T52" fmla="*/ 286 w 480"/>
                  <a:gd name="T53" fmla="*/ 160 h 232"/>
                  <a:gd name="T54" fmla="*/ 328 w 480"/>
                  <a:gd name="T55" fmla="*/ 112 h 232"/>
                  <a:gd name="T56" fmla="*/ 362 w 480"/>
                  <a:gd name="T57" fmla="*/ 112 h 232"/>
                  <a:gd name="T58" fmla="*/ 404 w 480"/>
                  <a:gd name="T59" fmla="*/ 104 h 232"/>
                  <a:gd name="T60" fmla="*/ 412 w 480"/>
                  <a:gd name="T61" fmla="*/ 104 h 232"/>
                  <a:gd name="T62" fmla="*/ 438 w 480"/>
                  <a:gd name="T63" fmla="*/ 112 h 232"/>
                  <a:gd name="T64" fmla="*/ 455 w 480"/>
                  <a:gd name="T65" fmla="*/ 112 h 232"/>
                  <a:gd name="T66" fmla="*/ 463 w 480"/>
                  <a:gd name="T67" fmla="*/ 64 h 232"/>
                  <a:gd name="T68" fmla="*/ 480 w 480"/>
                  <a:gd name="T69" fmla="*/ 16 h 232"/>
                  <a:gd name="T70" fmla="*/ 421 w 480"/>
                  <a:gd name="T71" fmla="*/ 8 h 23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80" h="232">
                    <a:moveTo>
                      <a:pt x="421" y="8"/>
                    </a:moveTo>
                    <a:lnTo>
                      <a:pt x="396" y="0"/>
                    </a:lnTo>
                    <a:lnTo>
                      <a:pt x="353" y="0"/>
                    </a:lnTo>
                    <a:lnTo>
                      <a:pt x="328" y="16"/>
                    </a:lnTo>
                    <a:lnTo>
                      <a:pt x="294" y="16"/>
                    </a:lnTo>
                    <a:lnTo>
                      <a:pt x="269" y="40"/>
                    </a:lnTo>
                    <a:lnTo>
                      <a:pt x="244" y="40"/>
                    </a:lnTo>
                    <a:lnTo>
                      <a:pt x="236" y="24"/>
                    </a:lnTo>
                    <a:lnTo>
                      <a:pt x="210" y="0"/>
                    </a:lnTo>
                    <a:lnTo>
                      <a:pt x="177" y="24"/>
                    </a:lnTo>
                    <a:lnTo>
                      <a:pt x="168" y="24"/>
                    </a:lnTo>
                    <a:lnTo>
                      <a:pt x="151" y="16"/>
                    </a:lnTo>
                    <a:lnTo>
                      <a:pt x="126" y="32"/>
                    </a:lnTo>
                    <a:lnTo>
                      <a:pt x="101" y="56"/>
                    </a:lnTo>
                    <a:lnTo>
                      <a:pt x="67" y="104"/>
                    </a:lnTo>
                    <a:lnTo>
                      <a:pt x="25" y="104"/>
                    </a:lnTo>
                    <a:lnTo>
                      <a:pt x="0" y="136"/>
                    </a:lnTo>
                    <a:lnTo>
                      <a:pt x="0" y="176"/>
                    </a:lnTo>
                    <a:lnTo>
                      <a:pt x="33" y="200"/>
                    </a:lnTo>
                    <a:lnTo>
                      <a:pt x="25" y="208"/>
                    </a:lnTo>
                    <a:lnTo>
                      <a:pt x="42" y="216"/>
                    </a:lnTo>
                    <a:lnTo>
                      <a:pt x="67" y="232"/>
                    </a:lnTo>
                    <a:lnTo>
                      <a:pt x="185" y="216"/>
                    </a:lnTo>
                    <a:lnTo>
                      <a:pt x="185" y="184"/>
                    </a:lnTo>
                    <a:lnTo>
                      <a:pt x="236" y="168"/>
                    </a:lnTo>
                    <a:lnTo>
                      <a:pt x="244" y="152"/>
                    </a:lnTo>
                    <a:lnTo>
                      <a:pt x="286" y="160"/>
                    </a:lnTo>
                    <a:lnTo>
                      <a:pt x="328" y="112"/>
                    </a:lnTo>
                    <a:lnTo>
                      <a:pt x="362" y="112"/>
                    </a:lnTo>
                    <a:lnTo>
                      <a:pt x="404" y="104"/>
                    </a:lnTo>
                    <a:lnTo>
                      <a:pt x="412" y="104"/>
                    </a:lnTo>
                    <a:lnTo>
                      <a:pt x="438" y="112"/>
                    </a:lnTo>
                    <a:lnTo>
                      <a:pt x="455" y="112"/>
                    </a:lnTo>
                    <a:lnTo>
                      <a:pt x="463" y="64"/>
                    </a:lnTo>
                    <a:lnTo>
                      <a:pt x="480" y="16"/>
                    </a:lnTo>
                    <a:lnTo>
                      <a:pt x="421" y="8"/>
                    </a:lnTo>
                    <a:close/>
                  </a:path>
                </a:pathLst>
              </a:custGeom>
              <a:solidFill>
                <a:srgbClr val="0969A6"/>
              </a:solidFill>
              <a:ln w="28575">
                <a:noFill/>
                <a:round/>
                <a:headEnd/>
                <a:tailEnd/>
              </a:ln>
              <a:extLst/>
            </p:spPr>
            <p:txBody>
              <a:bodyPr/>
              <a:lstStyle/>
              <a:p>
                <a:pPr>
                  <a:defRPr/>
                </a:pPr>
                <a:endParaRPr lang="en-GB" sz="2400" b="1" kern="0">
                  <a:solidFill>
                    <a:srgbClr val="000000"/>
                  </a:solidFill>
                </a:endParaRPr>
              </a:p>
            </p:txBody>
          </p:sp>
          <p:sp>
            <p:nvSpPr>
              <p:cNvPr id="115" name="Freeform 73"/>
              <p:cNvSpPr>
                <a:spLocks/>
              </p:cNvSpPr>
              <p:nvPr/>
            </p:nvSpPr>
            <p:spPr bwMode="auto">
              <a:xfrm>
                <a:off x="7486923" y="4224173"/>
                <a:ext cx="369682" cy="290898"/>
              </a:xfrm>
              <a:custGeom>
                <a:avLst/>
                <a:gdLst>
                  <a:gd name="T0" fmla="*/ 227 w 244"/>
                  <a:gd name="T1" fmla="*/ 32 h 192"/>
                  <a:gd name="T2" fmla="*/ 185 w 244"/>
                  <a:gd name="T3" fmla="*/ 16 h 192"/>
                  <a:gd name="T4" fmla="*/ 177 w 244"/>
                  <a:gd name="T5" fmla="*/ 0 h 192"/>
                  <a:gd name="T6" fmla="*/ 134 w 244"/>
                  <a:gd name="T7" fmla="*/ 0 h 192"/>
                  <a:gd name="T8" fmla="*/ 75 w 244"/>
                  <a:gd name="T9" fmla="*/ 24 h 192"/>
                  <a:gd name="T10" fmla="*/ 50 w 244"/>
                  <a:gd name="T11" fmla="*/ 32 h 192"/>
                  <a:gd name="T12" fmla="*/ 25 w 244"/>
                  <a:gd name="T13" fmla="*/ 40 h 192"/>
                  <a:gd name="T14" fmla="*/ 16 w 244"/>
                  <a:gd name="T15" fmla="*/ 72 h 192"/>
                  <a:gd name="T16" fmla="*/ 0 w 244"/>
                  <a:gd name="T17" fmla="*/ 64 h 192"/>
                  <a:gd name="T18" fmla="*/ 0 w 244"/>
                  <a:gd name="T19" fmla="*/ 88 h 192"/>
                  <a:gd name="T20" fmla="*/ 8 w 244"/>
                  <a:gd name="T21" fmla="*/ 144 h 192"/>
                  <a:gd name="T22" fmla="*/ 33 w 244"/>
                  <a:gd name="T23" fmla="*/ 176 h 192"/>
                  <a:gd name="T24" fmla="*/ 59 w 244"/>
                  <a:gd name="T25" fmla="*/ 184 h 192"/>
                  <a:gd name="T26" fmla="*/ 67 w 244"/>
                  <a:gd name="T27" fmla="*/ 192 h 192"/>
                  <a:gd name="T28" fmla="*/ 75 w 244"/>
                  <a:gd name="T29" fmla="*/ 192 h 192"/>
                  <a:gd name="T30" fmla="*/ 109 w 244"/>
                  <a:gd name="T31" fmla="*/ 176 h 192"/>
                  <a:gd name="T32" fmla="*/ 134 w 244"/>
                  <a:gd name="T33" fmla="*/ 176 h 192"/>
                  <a:gd name="T34" fmla="*/ 168 w 244"/>
                  <a:gd name="T35" fmla="*/ 136 h 192"/>
                  <a:gd name="T36" fmla="*/ 236 w 244"/>
                  <a:gd name="T37" fmla="*/ 128 h 192"/>
                  <a:gd name="T38" fmla="*/ 244 w 244"/>
                  <a:gd name="T39" fmla="*/ 104 h 192"/>
                  <a:gd name="T40" fmla="*/ 244 w 244"/>
                  <a:gd name="T41" fmla="*/ 64 h 192"/>
                  <a:gd name="T42" fmla="*/ 227 w 244"/>
                  <a:gd name="T43" fmla="*/ 32 h 19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44" h="192">
                    <a:moveTo>
                      <a:pt x="227" y="32"/>
                    </a:moveTo>
                    <a:lnTo>
                      <a:pt x="185" y="16"/>
                    </a:lnTo>
                    <a:lnTo>
                      <a:pt x="177" y="0"/>
                    </a:lnTo>
                    <a:lnTo>
                      <a:pt x="134" y="0"/>
                    </a:lnTo>
                    <a:lnTo>
                      <a:pt x="75" y="24"/>
                    </a:lnTo>
                    <a:lnTo>
                      <a:pt x="50" y="32"/>
                    </a:lnTo>
                    <a:lnTo>
                      <a:pt x="25" y="40"/>
                    </a:lnTo>
                    <a:lnTo>
                      <a:pt x="16" y="72"/>
                    </a:lnTo>
                    <a:lnTo>
                      <a:pt x="0" y="64"/>
                    </a:lnTo>
                    <a:lnTo>
                      <a:pt x="0" y="88"/>
                    </a:lnTo>
                    <a:lnTo>
                      <a:pt x="8" y="144"/>
                    </a:lnTo>
                    <a:lnTo>
                      <a:pt x="33" y="176"/>
                    </a:lnTo>
                    <a:lnTo>
                      <a:pt x="59" y="184"/>
                    </a:lnTo>
                    <a:lnTo>
                      <a:pt x="67" y="192"/>
                    </a:lnTo>
                    <a:lnTo>
                      <a:pt x="75" y="192"/>
                    </a:lnTo>
                    <a:lnTo>
                      <a:pt x="109" y="176"/>
                    </a:lnTo>
                    <a:lnTo>
                      <a:pt x="134" y="176"/>
                    </a:lnTo>
                    <a:lnTo>
                      <a:pt x="168" y="136"/>
                    </a:lnTo>
                    <a:lnTo>
                      <a:pt x="236" y="128"/>
                    </a:lnTo>
                    <a:lnTo>
                      <a:pt x="244" y="104"/>
                    </a:lnTo>
                    <a:lnTo>
                      <a:pt x="244" y="64"/>
                    </a:lnTo>
                    <a:lnTo>
                      <a:pt x="227" y="32"/>
                    </a:lnTo>
                    <a:close/>
                  </a:path>
                </a:pathLst>
              </a:custGeom>
              <a:solidFill>
                <a:srgbClr val="00A0C6"/>
              </a:solidFill>
              <a:ln w="9525">
                <a:noFill/>
                <a:round/>
                <a:headEnd/>
                <a:tailEnd/>
              </a:ln>
              <a:extLst/>
            </p:spPr>
            <p:txBody>
              <a:bodyPr/>
              <a:lstStyle/>
              <a:p>
                <a:pPr>
                  <a:defRPr/>
                </a:pPr>
                <a:endParaRPr lang="en-GB" sz="2400" b="1" kern="0">
                  <a:solidFill>
                    <a:srgbClr val="000000"/>
                  </a:solidFill>
                </a:endParaRPr>
              </a:p>
            </p:txBody>
          </p:sp>
          <p:sp>
            <p:nvSpPr>
              <p:cNvPr id="116" name="Freeform 76"/>
              <p:cNvSpPr>
                <a:spLocks/>
              </p:cNvSpPr>
              <p:nvPr/>
            </p:nvSpPr>
            <p:spPr bwMode="auto">
              <a:xfrm>
                <a:off x="7689945" y="3763585"/>
                <a:ext cx="893904" cy="618158"/>
              </a:xfrm>
              <a:custGeom>
                <a:avLst/>
                <a:gdLst>
                  <a:gd name="T0" fmla="*/ 455 w 590"/>
                  <a:gd name="T1" fmla="*/ 256 h 408"/>
                  <a:gd name="T2" fmla="*/ 489 w 590"/>
                  <a:gd name="T3" fmla="*/ 248 h 408"/>
                  <a:gd name="T4" fmla="*/ 514 w 590"/>
                  <a:gd name="T5" fmla="*/ 232 h 408"/>
                  <a:gd name="T6" fmla="*/ 565 w 590"/>
                  <a:gd name="T7" fmla="*/ 240 h 408"/>
                  <a:gd name="T8" fmla="*/ 590 w 590"/>
                  <a:gd name="T9" fmla="*/ 232 h 408"/>
                  <a:gd name="T10" fmla="*/ 565 w 590"/>
                  <a:gd name="T11" fmla="*/ 200 h 408"/>
                  <a:gd name="T12" fmla="*/ 523 w 590"/>
                  <a:gd name="T13" fmla="*/ 176 h 408"/>
                  <a:gd name="T14" fmla="*/ 548 w 590"/>
                  <a:gd name="T15" fmla="*/ 144 h 408"/>
                  <a:gd name="T16" fmla="*/ 548 w 590"/>
                  <a:gd name="T17" fmla="*/ 104 h 408"/>
                  <a:gd name="T18" fmla="*/ 548 w 590"/>
                  <a:gd name="T19" fmla="*/ 72 h 408"/>
                  <a:gd name="T20" fmla="*/ 573 w 590"/>
                  <a:gd name="T21" fmla="*/ 64 h 408"/>
                  <a:gd name="T22" fmla="*/ 582 w 590"/>
                  <a:gd name="T23" fmla="*/ 48 h 408"/>
                  <a:gd name="T24" fmla="*/ 582 w 590"/>
                  <a:gd name="T25" fmla="*/ 32 h 408"/>
                  <a:gd name="T26" fmla="*/ 582 w 590"/>
                  <a:gd name="T27" fmla="*/ 16 h 408"/>
                  <a:gd name="T28" fmla="*/ 531 w 590"/>
                  <a:gd name="T29" fmla="*/ 16 h 408"/>
                  <a:gd name="T30" fmla="*/ 523 w 590"/>
                  <a:gd name="T31" fmla="*/ 0 h 408"/>
                  <a:gd name="T32" fmla="*/ 481 w 590"/>
                  <a:gd name="T33" fmla="*/ 8 h 408"/>
                  <a:gd name="T34" fmla="*/ 455 w 590"/>
                  <a:gd name="T35" fmla="*/ 0 h 408"/>
                  <a:gd name="T36" fmla="*/ 413 w 590"/>
                  <a:gd name="T37" fmla="*/ 8 h 408"/>
                  <a:gd name="T38" fmla="*/ 363 w 590"/>
                  <a:gd name="T39" fmla="*/ 24 h 408"/>
                  <a:gd name="T40" fmla="*/ 321 w 590"/>
                  <a:gd name="T41" fmla="*/ 80 h 408"/>
                  <a:gd name="T42" fmla="*/ 270 w 590"/>
                  <a:gd name="T43" fmla="*/ 88 h 408"/>
                  <a:gd name="T44" fmla="*/ 219 w 590"/>
                  <a:gd name="T45" fmla="*/ 88 h 408"/>
                  <a:gd name="T46" fmla="*/ 194 w 590"/>
                  <a:gd name="T47" fmla="*/ 88 h 408"/>
                  <a:gd name="T48" fmla="*/ 169 w 590"/>
                  <a:gd name="T49" fmla="*/ 112 h 408"/>
                  <a:gd name="T50" fmla="*/ 76 w 590"/>
                  <a:gd name="T51" fmla="*/ 112 h 408"/>
                  <a:gd name="T52" fmla="*/ 43 w 590"/>
                  <a:gd name="T53" fmla="*/ 104 h 408"/>
                  <a:gd name="T54" fmla="*/ 43 w 590"/>
                  <a:gd name="T55" fmla="*/ 80 h 408"/>
                  <a:gd name="T56" fmla="*/ 9 w 590"/>
                  <a:gd name="T57" fmla="*/ 64 h 408"/>
                  <a:gd name="T58" fmla="*/ 0 w 590"/>
                  <a:gd name="T59" fmla="*/ 88 h 408"/>
                  <a:gd name="T60" fmla="*/ 9 w 590"/>
                  <a:gd name="T61" fmla="*/ 120 h 408"/>
                  <a:gd name="T62" fmla="*/ 26 w 590"/>
                  <a:gd name="T63" fmla="*/ 152 h 408"/>
                  <a:gd name="T64" fmla="*/ 68 w 590"/>
                  <a:gd name="T65" fmla="*/ 184 h 408"/>
                  <a:gd name="T66" fmla="*/ 51 w 590"/>
                  <a:gd name="T67" fmla="*/ 224 h 408"/>
                  <a:gd name="T68" fmla="*/ 34 w 590"/>
                  <a:gd name="T69" fmla="*/ 232 h 408"/>
                  <a:gd name="T70" fmla="*/ 34 w 590"/>
                  <a:gd name="T71" fmla="*/ 264 h 408"/>
                  <a:gd name="T72" fmla="*/ 51 w 590"/>
                  <a:gd name="T73" fmla="*/ 272 h 408"/>
                  <a:gd name="T74" fmla="*/ 43 w 590"/>
                  <a:gd name="T75" fmla="*/ 304 h 408"/>
                  <a:gd name="T76" fmla="*/ 51 w 590"/>
                  <a:gd name="T77" fmla="*/ 320 h 408"/>
                  <a:gd name="T78" fmla="*/ 93 w 590"/>
                  <a:gd name="T79" fmla="*/ 336 h 408"/>
                  <a:gd name="T80" fmla="*/ 110 w 590"/>
                  <a:gd name="T81" fmla="*/ 368 h 408"/>
                  <a:gd name="T82" fmla="*/ 110 w 590"/>
                  <a:gd name="T83" fmla="*/ 408 h 408"/>
                  <a:gd name="T84" fmla="*/ 110 w 590"/>
                  <a:gd name="T85" fmla="*/ 400 h 408"/>
                  <a:gd name="T86" fmla="*/ 152 w 590"/>
                  <a:gd name="T87" fmla="*/ 400 h 408"/>
                  <a:gd name="T88" fmla="*/ 194 w 590"/>
                  <a:gd name="T89" fmla="*/ 384 h 408"/>
                  <a:gd name="T90" fmla="*/ 245 w 590"/>
                  <a:gd name="T91" fmla="*/ 352 h 408"/>
                  <a:gd name="T92" fmla="*/ 278 w 590"/>
                  <a:gd name="T93" fmla="*/ 368 h 408"/>
                  <a:gd name="T94" fmla="*/ 312 w 590"/>
                  <a:gd name="T95" fmla="*/ 368 h 408"/>
                  <a:gd name="T96" fmla="*/ 337 w 590"/>
                  <a:gd name="T97" fmla="*/ 368 h 408"/>
                  <a:gd name="T98" fmla="*/ 396 w 590"/>
                  <a:gd name="T99" fmla="*/ 352 h 408"/>
                  <a:gd name="T100" fmla="*/ 430 w 590"/>
                  <a:gd name="T101" fmla="*/ 336 h 408"/>
                  <a:gd name="T102" fmla="*/ 422 w 590"/>
                  <a:gd name="T103" fmla="*/ 296 h 408"/>
                  <a:gd name="T104" fmla="*/ 447 w 590"/>
                  <a:gd name="T105" fmla="*/ 296 h 408"/>
                  <a:gd name="T106" fmla="*/ 447 w 590"/>
                  <a:gd name="T107" fmla="*/ 296 h 408"/>
                  <a:gd name="T108" fmla="*/ 455 w 590"/>
                  <a:gd name="T109" fmla="*/ 280 h 408"/>
                  <a:gd name="T110" fmla="*/ 455 w 590"/>
                  <a:gd name="T111" fmla="*/ 256 h 40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90" h="408">
                    <a:moveTo>
                      <a:pt x="455" y="256"/>
                    </a:moveTo>
                    <a:lnTo>
                      <a:pt x="489" y="248"/>
                    </a:lnTo>
                    <a:lnTo>
                      <a:pt x="514" y="232"/>
                    </a:lnTo>
                    <a:lnTo>
                      <a:pt x="565" y="240"/>
                    </a:lnTo>
                    <a:lnTo>
                      <a:pt x="590" y="232"/>
                    </a:lnTo>
                    <a:lnTo>
                      <a:pt x="565" y="200"/>
                    </a:lnTo>
                    <a:lnTo>
                      <a:pt x="523" y="176"/>
                    </a:lnTo>
                    <a:lnTo>
                      <a:pt x="548" y="144"/>
                    </a:lnTo>
                    <a:lnTo>
                      <a:pt x="548" y="104"/>
                    </a:lnTo>
                    <a:lnTo>
                      <a:pt x="548" y="72"/>
                    </a:lnTo>
                    <a:lnTo>
                      <a:pt x="573" y="64"/>
                    </a:lnTo>
                    <a:lnTo>
                      <a:pt x="582" y="48"/>
                    </a:lnTo>
                    <a:lnTo>
                      <a:pt x="582" y="32"/>
                    </a:lnTo>
                    <a:lnTo>
                      <a:pt x="582" y="16"/>
                    </a:lnTo>
                    <a:lnTo>
                      <a:pt x="531" y="16"/>
                    </a:lnTo>
                    <a:lnTo>
                      <a:pt x="523" y="0"/>
                    </a:lnTo>
                    <a:lnTo>
                      <a:pt x="481" y="8"/>
                    </a:lnTo>
                    <a:lnTo>
                      <a:pt x="455" y="0"/>
                    </a:lnTo>
                    <a:lnTo>
                      <a:pt x="413" y="8"/>
                    </a:lnTo>
                    <a:lnTo>
                      <a:pt x="363" y="24"/>
                    </a:lnTo>
                    <a:lnTo>
                      <a:pt x="321" y="80"/>
                    </a:lnTo>
                    <a:lnTo>
                      <a:pt x="270" y="88"/>
                    </a:lnTo>
                    <a:lnTo>
                      <a:pt x="219" y="88"/>
                    </a:lnTo>
                    <a:lnTo>
                      <a:pt x="194" y="88"/>
                    </a:lnTo>
                    <a:lnTo>
                      <a:pt x="169" y="112"/>
                    </a:lnTo>
                    <a:lnTo>
                      <a:pt x="76" y="112"/>
                    </a:lnTo>
                    <a:lnTo>
                      <a:pt x="43" y="104"/>
                    </a:lnTo>
                    <a:lnTo>
                      <a:pt x="43" y="80"/>
                    </a:lnTo>
                    <a:lnTo>
                      <a:pt x="9" y="64"/>
                    </a:lnTo>
                    <a:lnTo>
                      <a:pt x="0" y="88"/>
                    </a:lnTo>
                    <a:lnTo>
                      <a:pt x="9" y="120"/>
                    </a:lnTo>
                    <a:lnTo>
                      <a:pt x="26" y="152"/>
                    </a:lnTo>
                    <a:lnTo>
                      <a:pt x="68" y="184"/>
                    </a:lnTo>
                    <a:lnTo>
                      <a:pt x="51" y="224"/>
                    </a:lnTo>
                    <a:lnTo>
                      <a:pt x="34" y="232"/>
                    </a:lnTo>
                    <a:lnTo>
                      <a:pt x="34" y="264"/>
                    </a:lnTo>
                    <a:lnTo>
                      <a:pt x="51" y="272"/>
                    </a:lnTo>
                    <a:lnTo>
                      <a:pt x="43" y="304"/>
                    </a:lnTo>
                    <a:lnTo>
                      <a:pt x="51" y="320"/>
                    </a:lnTo>
                    <a:lnTo>
                      <a:pt x="93" y="336"/>
                    </a:lnTo>
                    <a:lnTo>
                      <a:pt x="110" y="368"/>
                    </a:lnTo>
                    <a:lnTo>
                      <a:pt x="110" y="408"/>
                    </a:lnTo>
                    <a:lnTo>
                      <a:pt x="110" y="400"/>
                    </a:lnTo>
                    <a:lnTo>
                      <a:pt x="152" y="400"/>
                    </a:lnTo>
                    <a:lnTo>
                      <a:pt x="194" y="384"/>
                    </a:lnTo>
                    <a:lnTo>
                      <a:pt x="245" y="352"/>
                    </a:lnTo>
                    <a:lnTo>
                      <a:pt x="278" y="368"/>
                    </a:lnTo>
                    <a:lnTo>
                      <a:pt x="312" y="368"/>
                    </a:lnTo>
                    <a:lnTo>
                      <a:pt x="337" y="368"/>
                    </a:lnTo>
                    <a:lnTo>
                      <a:pt x="396" y="352"/>
                    </a:lnTo>
                    <a:lnTo>
                      <a:pt x="430" y="336"/>
                    </a:lnTo>
                    <a:lnTo>
                      <a:pt x="422" y="296"/>
                    </a:lnTo>
                    <a:lnTo>
                      <a:pt x="447" y="296"/>
                    </a:lnTo>
                    <a:lnTo>
                      <a:pt x="455" y="280"/>
                    </a:lnTo>
                    <a:lnTo>
                      <a:pt x="455" y="256"/>
                    </a:lnTo>
                    <a:close/>
                  </a:path>
                </a:pathLst>
              </a:custGeom>
              <a:solidFill>
                <a:srgbClr val="0969A6"/>
              </a:solidFill>
              <a:ln w="12700">
                <a:solidFill>
                  <a:srgbClr val="0969A6"/>
                </a:solidFill>
                <a:prstDash val="solid"/>
                <a:round/>
                <a:headEnd/>
                <a:tailEnd/>
              </a:ln>
              <a:extLst/>
            </p:spPr>
            <p:txBody>
              <a:bodyPr/>
              <a:lstStyle/>
              <a:p>
                <a:pPr>
                  <a:defRPr/>
                </a:pPr>
                <a:endParaRPr lang="en-GB" sz="2400" b="1" kern="0">
                  <a:solidFill>
                    <a:srgbClr val="000000"/>
                  </a:solidFill>
                </a:endParaRPr>
              </a:p>
            </p:txBody>
          </p:sp>
          <p:sp>
            <p:nvSpPr>
              <p:cNvPr id="117" name="Freeform 80"/>
              <p:cNvSpPr>
                <a:spLocks/>
              </p:cNvSpPr>
              <p:nvPr/>
            </p:nvSpPr>
            <p:spPr bwMode="auto">
              <a:xfrm>
                <a:off x="7320263" y="3036340"/>
                <a:ext cx="1352977" cy="896935"/>
              </a:xfrm>
              <a:custGeom>
                <a:avLst/>
                <a:gdLst>
                  <a:gd name="T0" fmla="*/ 784 w 893"/>
                  <a:gd name="T1" fmla="*/ 312 h 592"/>
                  <a:gd name="T2" fmla="*/ 725 w 893"/>
                  <a:gd name="T3" fmla="*/ 280 h 592"/>
                  <a:gd name="T4" fmla="*/ 708 w 893"/>
                  <a:gd name="T5" fmla="*/ 208 h 592"/>
                  <a:gd name="T6" fmla="*/ 708 w 893"/>
                  <a:gd name="T7" fmla="*/ 168 h 592"/>
                  <a:gd name="T8" fmla="*/ 666 w 893"/>
                  <a:gd name="T9" fmla="*/ 120 h 592"/>
                  <a:gd name="T10" fmla="*/ 632 w 893"/>
                  <a:gd name="T11" fmla="*/ 96 h 592"/>
                  <a:gd name="T12" fmla="*/ 581 w 893"/>
                  <a:gd name="T13" fmla="*/ 56 h 592"/>
                  <a:gd name="T14" fmla="*/ 548 w 893"/>
                  <a:gd name="T15" fmla="*/ 16 h 592"/>
                  <a:gd name="T16" fmla="*/ 506 w 893"/>
                  <a:gd name="T17" fmla="*/ 0 h 592"/>
                  <a:gd name="T18" fmla="*/ 472 w 893"/>
                  <a:gd name="T19" fmla="*/ 48 h 592"/>
                  <a:gd name="T20" fmla="*/ 396 w 893"/>
                  <a:gd name="T21" fmla="*/ 72 h 592"/>
                  <a:gd name="T22" fmla="*/ 371 w 893"/>
                  <a:gd name="T23" fmla="*/ 96 h 592"/>
                  <a:gd name="T24" fmla="*/ 337 w 893"/>
                  <a:gd name="T25" fmla="*/ 80 h 592"/>
                  <a:gd name="T26" fmla="*/ 287 w 893"/>
                  <a:gd name="T27" fmla="*/ 88 h 592"/>
                  <a:gd name="T28" fmla="*/ 253 w 893"/>
                  <a:gd name="T29" fmla="*/ 88 h 592"/>
                  <a:gd name="T30" fmla="*/ 219 w 893"/>
                  <a:gd name="T31" fmla="*/ 80 h 592"/>
                  <a:gd name="T32" fmla="*/ 185 w 893"/>
                  <a:gd name="T33" fmla="*/ 104 h 592"/>
                  <a:gd name="T34" fmla="*/ 160 w 893"/>
                  <a:gd name="T35" fmla="*/ 128 h 592"/>
                  <a:gd name="T36" fmla="*/ 135 w 893"/>
                  <a:gd name="T37" fmla="*/ 168 h 592"/>
                  <a:gd name="T38" fmla="*/ 110 w 893"/>
                  <a:gd name="T39" fmla="*/ 224 h 592"/>
                  <a:gd name="T40" fmla="*/ 84 w 893"/>
                  <a:gd name="T41" fmla="*/ 256 h 592"/>
                  <a:gd name="T42" fmla="*/ 76 w 893"/>
                  <a:gd name="T43" fmla="*/ 280 h 592"/>
                  <a:gd name="T44" fmla="*/ 67 w 893"/>
                  <a:gd name="T45" fmla="*/ 320 h 592"/>
                  <a:gd name="T46" fmla="*/ 51 w 893"/>
                  <a:gd name="T47" fmla="*/ 328 h 592"/>
                  <a:gd name="T48" fmla="*/ 25 w 893"/>
                  <a:gd name="T49" fmla="*/ 344 h 592"/>
                  <a:gd name="T50" fmla="*/ 0 w 893"/>
                  <a:gd name="T51" fmla="*/ 352 h 592"/>
                  <a:gd name="T52" fmla="*/ 17 w 893"/>
                  <a:gd name="T53" fmla="*/ 368 h 592"/>
                  <a:gd name="T54" fmla="*/ 51 w 893"/>
                  <a:gd name="T55" fmla="*/ 392 h 592"/>
                  <a:gd name="T56" fmla="*/ 59 w 893"/>
                  <a:gd name="T57" fmla="*/ 416 h 592"/>
                  <a:gd name="T58" fmla="*/ 93 w 893"/>
                  <a:gd name="T59" fmla="*/ 440 h 592"/>
                  <a:gd name="T60" fmla="*/ 135 w 893"/>
                  <a:gd name="T61" fmla="*/ 456 h 592"/>
                  <a:gd name="T62" fmla="*/ 118 w 893"/>
                  <a:gd name="T63" fmla="*/ 488 h 592"/>
                  <a:gd name="T64" fmla="*/ 160 w 893"/>
                  <a:gd name="T65" fmla="*/ 496 h 592"/>
                  <a:gd name="T66" fmla="*/ 202 w 893"/>
                  <a:gd name="T67" fmla="*/ 512 h 592"/>
                  <a:gd name="T68" fmla="*/ 244 w 893"/>
                  <a:gd name="T69" fmla="*/ 488 h 592"/>
                  <a:gd name="T70" fmla="*/ 244 w 893"/>
                  <a:gd name="T71" fmla="*/ 528 h 592"/>
                  <a:gd name="T72" fmla="*/ 261 w 893"/>
                  <a:gd name="T73" fmla="*/ 536 h 592"/>
                  <a:gd name="T74" fmla="*/ 253 w 893"/>
                  <a:gd name="T75" fmla="*/ 544 h 592"/>
                  <a:gd name="T76" fmla="*/ 287 w 893"/>
                  <a:gd name="T77" fmla="*/ 560 h 592"/>
                  <a:gd name="T78" fmla="*/ 287 w 893"/>
                  <a:gd name="T79" fmla="*/ 584 h 592"/>
                  <a:gd name="T80" fmla="*/ 320 w 893"/>
                  <a:gd name="T81" fmla="*/ 592 h 592"/>
                  <a:gd name="T82" fmla="*/ 413 w 893"/>
                  <a:gd name="T83" fmla="*/ 592 h 592"/>
                  <a:gd name="T84" fmla="*/ 438 w 893"/>
                  <a:gd name="T85" fmla="*/ 568 h 592"/>
                  <a:gd name="T86" fmla="*/ 463 w 893"/>
                  <a:gd name="T87" fmla="*/ 568 h 592"/>
                  <a:gd name="T88" fmla="*/ 514 w 893"/>
                  <a:gd name="T89" fmla="*/ 568 h 592"/>
                  <a:gd name="T90" fmla="*/ 565 w 893"/>
                  <a:gd name="T91" fmla="*/ 560 h 592"/>
                  <a:gd name="T92" fmla="*/ 607 w 893"/>
                  <a:gd name="T93" fmla="*/ 504 h 592"/>
                  <a:gd name="T94" fmla="*/ 657 w 893"/>
                  <a:gd name="T95" fmla="*/ 488 h 592"/>
                  <a:gd name="T96" fmla="*/ 699 w 893"/>
                  <a:gd name="T97" fmla="*/ 480 h 592"/>
                  <a:gd name="T98" fmla="*/ 725 w 893"/>
                  <a:gd name="T99" fmla="*/ 488 h 592"/>
                  <a:gd name="T100" fmla="*/ 767 w 893"/>
                  <a:gd name="T101" fmla="*/ 480 h 592"/>
                  <a:gd name="T102" fmla="*/ 775 w 893"/>
                  <a:gd name="T103" fmla="*/ 496 h 592"/>
                  <a:gd name="T104" fmla="*/ 826 w 893"/>
                  <a:gd name="T105" fmla="*/ 496 h 592"/>
                  <a:gd name="T106" fmla="*/ 834 w 893"/>
                  <a:gd name="T107" fmla="*/ 416 h 592"/>
                  <a:gd name="T108" fmla="*/ 851 w 893"/>
                  <a:gd name="T109" fmla="*/ 376 h 592"/>
                  <a:gd name="T110" fmla="*/ 885 w 893"/>
                  <a:gd name="T111" fmla="*/ 336 h 592"/>
                  <a:gd name="T112" fmla="*/ 893 w 893"/>
                  <a:gd name="T113" fmla="*/ 312 h 592"/>
                  <a:gd name="T114" fmla="*/ 876 w 893"/>
                  <a:gd name="T115" fmla="*/ 288 h 592"/>
                  <a:gd name="T116" fmla="*/ 834 w 893"/>
                  <a:gd name="T117" fmla="*/ 288 h 592"/>
                  <a:gd name="T118" fmla="*/ 784 w 893"/>
                  <a:gd name="T119" fmla="*/ 312 h 59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893" h="592">
                    <a:moveTo>
                      <a:pt x="784" y="312"/>
                    </a:moveTo>
                    <a:lnTo>
                      <a:pt x="725" y="280"/>
                    </a:lnTo>
                    <a:lnTo>
                      <a:pt x="708" y="208"/>
                    </a:lnTo>
                    <a:lnTo>
                      <a:pt x="708" y="168"/>
                    </a:lnTo>
                    <a:lnTo>
                      <a:pt x="666" y="120"/>
                    </a:lnTo>
                    <a:lnTo>
                      <a:pt x="632" y="96"/>
                    </a:lnTo>
                    <a:lnTo>
                      <a:pt x="581" y="56"/>
                    </a:lnTo>
                    <a:lnTo>
                      <a:pt x="548" y="16"/>
                    </a:lnTo>
                    <a:lnTo>
                      <a:pt x="506" y="0"/>
                    </a:lnTo>
                    <a:lnTo>
                      <a:pt x="472" y="48"/>
                    </a:lnTo>
                    <a:lnTo>
                      <a:pt x="396" y="72"/>
                    </a:lnTo>
                    <a:lnTo>
                      <a:pt x="371" y="96"/>
                    </a:lnTo>
                    <a:lnTo>
                      <a:pt x="337" y="80"/>
                    </a:lnTo>
                    <a:lnTo>
                      <a:pt x="287" y="88"/>
                    </a:lnTo>
                    <a:lnTo>
                      <a:pt x="253" y="88"/>
                    </a:lnTo>
                    <a:lnTo>
                      <a:pt x="219" y="80"/>
                    </a:lnTo>
                    <a:lnTo>
                      <a:pt x="185" y="104"/>
                    </a:lnTo>
                    <a:lnTo>
                      <a:pt x="160" y="128"/>
                    </a:lnTo>
                    <a:lnTo>
                      <a:pt x="135" y="168"/>
                    </a:lnTo>
                    <a:lnTo>
                      <a:pt x="110" y="224"/>
                    </a:lnTo>
                    <a:lnTo>
                      <a:pt x="84" y="256"/>
                    </a:lnTo>
                    <a:lnTo>
                      <a:pt x="76" y="280"/>
                    </a:lnTo>
                    <a:lnTo>
                      <a:pt x="67" y="320"/>
                    </a:lnTo>
                    <a:lnTo>
                      <a:pt x="51" y="328"/>
                    </a:lnTo>
                    <a:lnTo>
                      <a:pt x="25" y="344"/>
                    </a:lnTo>
                    <a:lnTo>
                      <a:pt x="0" y="352"/>
                    </a:lnTo>
                    <a:lnTo>
                      <a:pt x="17" y="368"/>
                    </a:lnTo>
                    <a:lnTo>
                      <a:pt x="51" y="392"/>
                    </a:lnTo>
                    <a:lnTo>
                      <a:pt x="59" y="416"/>
                    </a:lnTo>
                    <a:lnTo>
                      <a:pt x="93" y="440"/>
                    </a:lnTo>
                    <a:lnTo>
                      <a:pt x="135" y="456"/>
                    </a:lnTo>
                    <a:lnTo>
                      <a:pt x="118" y="488"/>
                    </a:lnTo>
                    <a:lnTo>
                      <a:pt x="160" y="496"/>
                    </a:lnTo>
                    <a:lnTo>
                      <a:pt x="202" y="512"/>
                    </a:lnTo>
                    <a:lnTo>
                      <a:pt x="244" y="488"/>
                    </a:lnTo>
                    <a:lnTo>
                      <a:pt x="244" y="528"/>
                    </a:lnTo>
                    <a:lnTo>
                      <a:pt x="261" y="536"/>
                    </a:lnTo>
                    <a:lnTo>
                      <a:pt x="253" y="544"/>
                    </a:lnTo>
                    <a:lnTo>
                      <a:pt x="287" y="560"/>
                    </a:lnTo>
                    <a:lnTo>
                      <a:pt x="287" y="584"/>
                    </a:lnTo>
                    <a:lnTo>
                      <a:pt x="320" y="592"/>
                    </a:lnTo>
                    <a:lnTo>
                      <a:pt x="413" y="592"/>
                    </a:lnTo>
                    <a:lnTo>
                      <a:pt x="438" y="568"/>
                    </a:lnTo>
                    <a:lnTo>
                      <a:pt x="463" y="568"/>
                    </a:lnTo>
                    <a:lnTo>
                      <a:pt x="514" y="568"/>
                    </a:lnTo>
                    <a:lnTo>
                      <a:pt x="565" y="560"/>
                    </a:lnTo>
                    <a:lnTo>
                      <a:pt x="607" y="504"/>
                    </a:lnTo>
                    <a:lnTo>
                      <a:pt x="657" y="488"/>
                    </a:lnTo>
                    <a:lnTo>
                      <a:pt x="699" y="480"/>
                    </a:lnTo>
                    <a:lnTo>
                      <a:pt x="725" y="488"/>
                    </a:lnTo>
                    <a:lnTo>
                      <a:pt x="767" y="480"/>
                    </a:lnTo>
                    <a:lnTo>
                      <a:pt x="775" y="496"/>
                    </a:lnTo>
                    <a:lnTo>
                      <a:pt x="826" y="496"/>
                    </a:lnTo>
                    <a:lnTo>
                      <a:pt x="834" y="416"/>
                    </a:lnTo>
                    <a:lnTo>
                      <a:pt x="851" y="376"/>
                    </a:lnTo>
                    <a:lnTo>
                      <a:pt x="885" y="336"/>
                    </a:lnTo>
                    <a:lnTo>
                      <a:pt x="893" y="312"/>
                    </a:lnTo>
                    <a:lnTo>
                      <a:pt x="876" y="288"/>
                    </a:lnTo>
                    <a:lnTo>
                      <a:pt x="834" y="288"/>
                    </a:lnTo>
                    <a:lnTo>
                      <a:pt x="784" y="312"/>
                    </a:lnTo>
                    <a:close/>
                  </a:path>
                </a:pathLst>
              </a:custGeom>
              <a:solidFill>
                <a:srgbClr val="0969A6"/>
              </a:solidFill>
              <a:ln w="12700">
                <a:solidFill>
                  <a:srgbClr val="0969A6"/>
                </a:solidFill>
                <a:round/>
                <a:headEnd/>
                <a:tailEnd/>
              </a:ln>
              <a:extLst/>
            </p:spPr>
            <p:txBody>
              <a:bodyPr/>
              <a:lstStyle/>
              <a:p>
                <a:pPr>
                  <a:defRPr/>
                </a:pPr>
                <a:endParaRPr lang="en-GB" sz="2400" b="1" kern="0">
                  <a:solidFill>
                    <a:srgbClr val="000000"/>
                  </a:solidFill>
                </a:endParaRPr>
              </a:p>
            </p:txBody>
          </p:sp>
          <p:sp>
            <p:nvSpPr>
              <p:cNvPr id="118" name="Freeform 81"/>
              <p:cNvSpPr>
                <a:spLocks/>
              </p:cNvSpPr>
              <p:nvPr/>
            </p:nvSpPr>
            <p:spPr bwMode="auto">
              <a:xfrm>
                <a:off x="8099020" y="2975737"/>
                <a:ext cx="536343" cy="509071"/>
              </a:xfrm>
              <a:custGeom>
                <a:avLst/>
                <a:gdLst>
                  <a:gd name="T0" fmla="*/ 270 w 354"/>
                  <a:gd name="T1" fmla="*/ 248 h 336"/>
                  <a:gd name="T2" fmla="*/ 253 w 354"/>
                  <a:gd name="T3" fmla="*/ 224 h 336"/>
                  <a:gd name="T4" fmla="*/ 278 w 354"/>
                  <a:gd name="T5" fmla="*/ 200 h 336"/>
                  <a:gd name="T6" fmla="*/ 354 w 354"/>
                  <a:gd name="T7" fmla="*/ 184 h 336"/>
                  <a:gd name="T8" fmla="*/ 337 w 354"/>
                  <a:gd name="T9" fmla="*/ 152 h 336"/>
                  <a:gd name="T10" fmla="*/ 303 w 354"/>
                  <a:gd name="T11" fmla="*/ 120 h 336"/>
                  <a:gd name="T12" fmla="*/ 287 w 354"/>
                  <a:gd name="T13" fmla="*/ 88 h 336"/>
                  <a:gd name="T14" fmla="*/ 236 w 354"/>
                  <a:gd name="T15" fmla="*/ 72 h 336"/>
                  <a:gd name="T16" fmla="*/ 211 w 354"/>
                  <a:gd name="T17" fmla="*/ 24 h 336"/>
                  <a:gd name="T18" fmla="*/ 152 w 354"/>
                  <a:gd name="T19" fmla="*/ 24 h 336"/>
                  <a:gd name="T20" fmla="*/ 84 w 354"/>
                  <a:gd name="T21" fmla="*/ 0 h 336"/>
                  <a:gd name="T22" fmla="*/ 59 w 354"/>
                  <a:gd name="T23" fmla="*/ 24 h 336"/>
                  <a:gd name="T24" fmla="*/ 8 w 354"/>
                  <a:gd name="T25" fmla="*/ 32 h 336"/>
                  <a:gd name="T26" fmla="*/ 0 w 354"/>
                  <a:gd name="T27" fmla="*/ 40 h 336"/>
                  <a:gd name="T28" fmla="*/ 34 w 354"/>
                  <a:gd name="T29" fmla="*/ 56 h 336"/>
                  <a:gd name="T30" fmla="*/ 67 w 354"/>
                  <a:gd name="T31" fmla="*/ 96 h 336"/>
                  <a:gd name="T32" fmla="*/ 118 w 354"/>
                  <a:gd name="T33" fmla="*/ 136 h 336"/>
                  <a:gd name="T34" fmla="*/ 152 w 354"/>
                  <a:gd name="T35" fmla="*/ 160 h 336"/>
                  <a:gd name="T36" fmla="*/ 194 w 354"/>
                  <a:gd name="T37" fmla="*/ 208 h 336"/>
                  <a:gd name="T38" fmla="*/ 194 w 354"/>
                  <a:gd name="T39" fmla="*/ 248 h 336"/>
                  <a:gd name="T40" fmla="*/ 211 w 354"/>
                  <a:gd name="T41" fmla="*/ 320 h 336"/>
                  <a:gd name="T42" fmla="*/ 236 w 354"/>
                  <a:gd name="T43" fmla="*/ 336 h 336"/>
                  <a:gd name="T44" fmla="*/ 253 w 354"/>
                  <a:gd name="T45" fmla="*/ 312 h 336"/>
                  <a:gd name="T46" fmla="*/ 270 w 354"/>
                  <a:gd name="T47" fmla="*/ 248 h 3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54" h="336">
                    <a:moveTo>
                      <a:pt x="270" y="248"/>
                    </a:moveTo>
                    <a:lnTo>
                      <a:pt x="253" y="224"/>
                    </a:lnTo>
                    <a:lnTo>
                      <a:pt x="278" y="200"/>
                    </a:lnTo>
                    <a:lnTo>
                      <a:pt x="354" y="184"/>
                    </a:lnTo>
                    <a:lnTo>
                      <a:pt x="337" y="152"/>
                    </a:lnTo>
                    <a:lnTo>
                      <a:pt x="303" y="120"/>
                    </a:lnTo>
                    <a:lnTo>
                      <a:pt x="287" y="88"/>
                    </a:lnTo>
                    <a:lnTo>
                      <a:pt x="236" y="72"/>
                    </a:lnTo>
                    <a:lnTo>
                      <a:pt x="211" y="24"/>
                    </a:lnTo>
                    <a:lnTo>
                      <a:pt x="152" y="24"/>
                    </a:lnTo>
                    <a:lnTo>
                      <a:pt x="84" y="0"/>
                    </a:lnTo>
                    <a:lnTo>
                      <a:pt x="59" y="24"/>
                    </a:lnTo>
                    <a:lnTo>
                      <a:pt x="8" y="32"/>
                    </a:lnTo>
                    <a:lnTo>
                      <a:pt x="0" y="40"/>
                    </a:lnTo>
                    <a:lnTo>
                      <a:pt x="34" y="56"/>
                    </a:lnTo>
                    <a:lnTo>
                      <a:pt x="67" y="96"/>
                    </a:lnTo>
                    <a:lnTo>
                      <a:pt x="118" y="136"/>
                    </a:lnTo>
                    <a:lnTo>
                      <a:pt x="152" y="160"/>
                    </a:lnTo>
                    <a:lnTo>
                      <a:pt x="194" y="208"/>
                    </a:lnTo>
                    <a:lnTo>
                      <a:pt x="194" y="248"/>
                    </a:lnTo>
                    <a:lnTo>
                      <a:pt x="211" y="320"/>
                    </a:lnTo>
                    <a:lnTo>
                      <a:pt x="236" y="336"/>
                    </a:lnTo>
                    <a:lnTo>
                      <a:pt x="253" y="312"/>
                    </a:lnTo>
                    <a:lnTo>
                      <a:pt x="270" y="248"/>
                    </a:lnTo>
                    <a:close/>
                  </a:path>
                </a:pathLst>
              </a:custGeom>
              <a:solidFill>
                <a:srgbClr val="4E85AD"/>
              </a:solidFill>
              <a:ln w="12700">
                <a:solidFill>
                  <a:srgbClr val="4E85AD"/>
                </a:solidFill>
                <a:round/>
                <a:headEnd/>
                <a:tailEnd/>
              </a:ln>
              <a:extLst/>
            </p:spPr>
            <p:txBody>
              <a:bodyPr/>
              <a:lstStyle/>
              <a:p>
                <a:pPr>
                  <a:defRPr/>
                </a:pPr>
                <a:endParaRPr lang="en-GB" sz="2400" b="1" kern="0">
                  <a:solidFill>
                    <a:srgbClr val="000000"/>
                  </a:solidFill>
                </a:endParaRPr>
              </a:p>
            </p:txBody>
          </p:sp>
          <p:sp>
            <p:nvSpPr>
              <p:cNvPr id="119" name="Freeform 86"/>
              <p:cNvSpPr>
                <a:spLocks/>
              </p:cNvSpPr>
              <p:nvPr/>
            </p:nvSpPr>
            <p:spPr bwMode="auto">
              <a:xfrm>
                <a:off x="6362724" y="2030319"/>
                <a:ext cx="1302979" cy="993901"/>
              </a:xfrm>
              <a:custGeom>
                <a:avLst/>
                <a:gdLst>
                  <a:gd name="T0" fmla="*/ 775 w 860"/>
                  <a:gd name="T1" fmla="*/ 560 h 656"/>
                  <a:gd name="T2" fmla="*/ 826 w 860"/>
                  <a:gd name="T3" fmla="*/ 464 h 656"/>
                  <a:gd name="T4" fmla="*/ 860 w 860"/>
                  <a:gd name="T5" fmla="*/ 456 h 656"/>
                  <a:gd name="T6" fmla="*/ 851 w 860"/>
                  <a:gd name="T7" fmla="*/ 416 h 656"/>
                  <a:gd name="T8" fmla="*/ 817 w 860"/>
                  <a:gd name="T9" fmla="*/ 352 h 656"/>
                  <a:gd name="T10" fmla="*/ 792 w 860"/>
                  <a:gd name="T11" fmla="*/ 320 h 656"/>
                  <a:gd name="T12" fmla="*/ 784 w 860"/>
                  <a:gd name="T13" fmla="*/ 264 h 656"/>
                  <a:gd name="T14" fmla="*/ 750 w 860"/>
                  <a:gd name="T15" fmla="*/ 256 h 656"/>
                  <a:gd name="T16" fmla="*/ 750 w 860"/>
                  <a:gd name="T17" fmla="*/ 232 h 656"/>
                  <a:gd name="T18" fmla="*/ 792 w 860"/>
                  <a:gd name="T19" fmla="*/ 184 h 656"/>
                  <a:gd name="T20" fmla="*/ 750 w 860"/>
                  <a:gd name="T21" fmla="*/ 104 h 656"/>
                  <a:gd name="T22" fmla="*/ 725 w 860"/>
                  <a:gd name="T23" fmla="*/ 40 h 656"/>
                  <a:gd name="T24" fmla="*/ 666 w 860"/>
                  <a:gd name="T25" fmla="*/ 16 h 656"/>
                  <a:gd name="T26" fmla="*/ 531 w 860"/>
                  <a:gd name="T27" fmla="*/ 40 h 656"/>
                  <a:gd name="T28" fmla="*/ 447 w 860"/>
                  <a:gd name="T29" fmla="*/ 24 h 656"/>
                  <a:gd name="T30" fmla="*/ 405 w 860"/>
                  <a:gd name="T31" fmla="*/ 48 h 656"/>
                  <a:gd name="T32" fmla="*/ 362 w 860"/>
                  <a:gd name="T33" fmla="*/ 40 h 656"/>
                  <a:gd name="T34" fmla="*/ 329 w 860"/>
                  <a:gd name="T35" fmla="*/ 24 h 656"/>
                  <a:gd name="T36" fmla="*/ 295 w 860"/>
                  <a:gd name="T37" fmla="*/ 0 h 656"/>
                  <a:gd name="T38" fmla="*/ 253 w 860"/>
                  <a:gd name="T39" fmla="*/ 8 h 656"/>
                  <a:gd name="T40" fmla="*/ 177 w 860"/>
                  <a:gd name="T41" fmla="*/ 40 h 656"/>
                  <a:gd name="T42" fmla="*/ 169 w 860"/>
                  <a:gd name="T43" fmla="*/ 72 h 656"/>
                  <a:gd name="T44" fmla="*/ 126 w 860"/>
                  <a:gd name="T45" fmla="*/ 88 h 656"/>
                  <a:gd name="T46" fmla="*/ 25 w 860"/>
                  <a:gd name="T47" fmla="*/ 128 h 656"/>
                  <a:gd name="T48" fmla="*/ 9 w 860"/>
                  <a:gd name="T49" fmla="*/ 128 h 656"/>
                  <a:gd name="T50" fmla="*/ 17 w 860"/>
                  <a:gd name="T51" fmla="*/ 176 h 656"/>
                  <a:gd name="T52" fmla="*/ 25 w 860"/>
                  <a:gd name="T53" fmla="*/ 208 h 656"/>
                  <a:gd name="T54" fmla="*/ 0 w 860"/>
                  <a:gd name="T55" fmla="*/ 256 h 656"/>
                  <a:gd name="T56" fmla="*/ 51 w 860"/>
                  <a:gd name="T57" fmla="*/ 288 h 656"/>
                  <a:gd name="T58" fmla="*/ 51 w 860"/>
                  <a:gd name="T59" fmla="*/ 320 h 656"/>
                  <a:gd name="T60" fmla="*/ 76 w 860"/>
                  <a:gd name="T61" fmla="*/ 360 h 656"/>
                  <a:gd name="T62" fmla="*/ 59 w 860"/>
                  <a:gd name="T63" fmla="*/ 400 h 656"/>
                  <a:gd name="T64" fmla="*/ 84 w 860"/>
                  <a:gd name="T65" fmla="*/ 432 h 656"/>
                  <a:gd name="T66" fmla="*/ 84 w 860"/>
                  <a:gd name="T67" fmla="*/ 472 h 656"/>
                  <a:gd name="T68" fmla="*/ 126 w 860"/>
                  <a:gd name="T69" fmla="*/ 496 h 656"/>
                  <a:gd name="T70" fmla="*/ 169 w 860"/>
                  <a:gd name="T71" fmla="*/ 512 h 656"/>
                  <a:gd name="T72" fmla="*/ 211 w 860"/>
                  <a:gd name="T73" fmla="*/ 512 h 656"/>
                  <a:gd name="T74" fmla="*/ 202 w 860"/>
                  <a:gd name="T75" fmla="*/ 544 h 656"/>
                  <a:gd name="T76" fmla="*/ 244 w 860"/>
                  <a:gd name="T77" fmla="*/ 576 h 656"/>
                  <a:gd name="T78" fmla="*/ 270 w 860"/>
                  <a:gd name="T79" fmla="*/ 560 h 656"/>
                  <a:gd name="T80" fmla="*/ 270 w 860"/>
                  <a:gd name="T81" fmla="*/ 536 h 656"/>
                  <a:gd name="T82" fmla="*/ 320 w 860"/>
                  <a:gd name="T83" fmla="*/ 552 h 656"/>
                  <a:gd name="T84" fmla="*/ 337 w 860"/>
                  <a:gd name="T85" fmla="*/ 576 h 656"/>
                  <a:gd name="T86" fmla="*/ 379 w 860"/>
                  <a:gd name="T87" fmla="*/ 584 h 656"/>
                  <a:gd name="T88" fmla="*/ 421 w 860"/>
                  <a:gd name="T89" fmla="*/ 592 h 656"/>
                  <a:gd name="T90" fmla="*/ 438 w 860"/>
                  <a:gd name="T91" fmla="*/ 624 h 656"/>
                  <a:gd name="T92" fmla="*/ 438 w 860"/>
                  <a:gd name="T93" fmla="*/ 624 h 656"/>
                  <a:gd name="T94" fmla="*/ 464 w 860"/>
                  <a:gd name="T95" fmla="*/ 640 h 656"/>
                  <a:gd name="T96" fmla="*/ 497 w 860"/>
                  <a:gd name="T97" fmla="*/ 616 h 656"/>
                  <a:gd name="T98" fmla="*/ 523 w 860"/>
                  <a:gd name="T99" fmla="*/ 640 h 656"/>
                  <a:gd name="T100" fmla="*/ 531 w 860"/>
                  <a:gd name="T101" fmla="*/ 656 h 656"/>
                  <a:gd name="T102" fmla="*/ 556 w 860"/>
                  <a:gd name="T103" fmla="*/ 656 h 656"/>
                  <a:gd name="T104" fmla="*/ 581 w 860"/>
                  <a:gd name="T105" fmla="*/ 632 h 656"/>
                  <a:gd name="T106" fmla="*/ 615 w 860"/>
                  <a:gd name="T107" fmla="*/ 632 h 656"/>
                  <a:gd name="T108" fmla="*/ 640 w 860"/>
                  <a:gd name="T109" fmla="*/ 616 h 656"/>
                  <a:gd name="T110" fmla="*/ 683 w 860"/>
                  <a:gd name="T111" fmla="*/ 616 h 656"/>
                  <a:gd name="T112" fmla="*/ 708 w 860"/>
                  <a:gd name="T113" fmla="*/ 624 h 656"/>
                  <a:gd name="T114" fmla="*/ 767 w 860"/>
                  <a:gd name="T115" fmla="*/ 632 h 656"/>
                  <a:gd name="T116" fmla="*/ 758 w 860"/>
                  <a:gd name="T117" fmla="*/ 640 h 656"/>
                  <a:gd name="T118" fmla="*/ 792 w 860"/>
                  <a:gd name="T119" fmla="*/ 632 h 656"/>
                  <a:gd name="T120" fmla="*/ 775 w 860"/>
                  <a:gd name="T121" fmla="*/ 560 h 65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60" h="656">
                    <a:moveTo>
                      <a:pt x="775" y="560"/>
                    </a:moveTo>
                    <a:lnTo>
                      <a:pt x="826" y="464"/>
                    </a:lnTo>
                    <a:lnTo>
                      <a:pt x="860" y="456"/>
                    </a:lnTo>
                    <a:lnTo>
                      <a:pt x="851" y="416"/>
                    </a:lnTo>
                    <a:lnTo>
                      <a:pt x="817" y="352"/>
                    </a:lnTo>
                    <a:lnTo>
                      <a:pt x="792" y="320"/>
                    </a:lnTo>
                    <a:lnTo>
                      <a:pt x="784" y="264"/>
                    </a:lnTo>
                    <a:lnTo>
                      <a:pt x="750" y="256"/>
                    </a:lnTo>
                    <a:lnTo>
                      <a:pt x="750" y="232"/>
                    </a:lnTo>
                    <a:lnTo>
                      <a:pt x="792" y="184"/>
                    </a:lnTo>
                    <a:lnTo>
                      <a:pt x="750" y="104"/>
                    </a:lnTo>
                    <a:lnTo>
                      <a:pt x="725" y="40"/>
                    </a:lnTo>
                    <a:lnTo>
                      <a:pt x="666" y="16"/>
                    </a:lnTo>
                    <a:lnTo>
                      <a:pt x="531" y="40"/>
                    </a:lnTo>
                    <a:lnTo>
                      <a:pt x="447" y="24"/>
                    </a:lnTo>
                    <a:lnTo>
                      <a:pt x="405" y="48"/>
                    </a:lnTo>
                    <a:lnTo>
                      <a:pt x="362" y="40"/>
                    </a:lnTo>
                    <a:lnTo>
                      <a:pt x="329" y="24"/>
                    </a:lnTo>
                    <a:lnTo>
                      <a:pt x="295" y="0"/>
                    </a:lnTo>
                    <a:lnTo>
                      <a:pt x="253" y="8"/>
                    </a:lnTo>
                    <a:lnTo>
                      <a:pt x="177" y="40"/>
                    </a:lnTo>
                    <a:lnTo>
                      <a:pt x="169" y="72"/>
                    </a:lnTo>
                    <a:lnTo>
                      <a:pt x="126" y="88"/>
                    </a:lnTo>
                    <a:lnTo>
                      <a:pt x="25" y="128"/>
                    </a:lnTo>
                    <a:lnTo>
                      <a:pt x="9" y="128"/>
                    </a:lnTo>
                    <a:lnTo>
                      <a:pt x="17" y="176"/>
                    </a:lnTo>
                    <a:lnTo>
                      <a:pt x="25" y="208"/>
                    </a:lnTo>
                    <a:lnTo>
                      <a:pt x="0" y="256"/>
                    </a:lnTo>
                    <a:lnTo>
                      <a:pt x="51" y="288"/>
                    </a:lnTo>
                    <a:lnTo>
                      <a:pt x="51" y="320"/>
                    </a:lnTo>
                    <a:lnTo>
                      <a:pt x="76" y="360"/>
                    </a:lnTo>
                    <a:lnTo>
                      <a:pt x="59" y="400"/>
                    </a:lnTo>
                    <a:lnTo>
                      <a:pt x="84" y="432"/>
                    </a:lnTo>
                    <a:lnTo>
                      <a:pt x="84" y="472"/>
                    </a:lnTo>
                    <a:lnTo>
                      <a:pt x="126" y="496"/>
                    </a:lnTo>
                    <a:lnTo>
                      <a:pt x="169" y="512"/>
                    </a:lnTo>
                    <a:lnTo>
                      <a:pt x="211" y="512"/>
                    </a:lnTo>
                    <a:lnTo>
                      <a:pt x="202" y="544"/>
                    </a:lnTo>
                    <a:lnTo>
                      <a:pt x="244" y="576"/>
                    </a:lnTo>
                    <a:lnTo>
                      <a:pt x="270" y="560"/>
                    </a:lnTo>
                    <a:lnTo>
                      <a:pt x="270" y="536"/>
                    </a:lnTo>
                    <a:lnTo>
                      <a:pt x="320" y="552"/>
                    </a:lnTo>
                    <a:lnTo>
                      <a:pt x="337" y="576"/>
                    </a:lnTo>
                    <a:lnTo>
                      <a:pt x="379" y="584"/>
                    </a:lnTo>
                    <a:lnTo>
                      <a:pt x="421" y="592"/>
                    </a:lnTo>
                    <a:lnTo>
                      <a:pt x="438" y="624"/>
                    </a:lnTo>
                    <a:lnTo>
                      <a:pt x="464" y="640"/>
                    </a:lnTo>
                    <a:lnTo>
                      <a:pt x="497" y="616"/>
                    </a:lnTo>
                    <a:lnTo>
                      <a:pt x="523" y="640"/>
                    </a:lnTo>
                    <a:lnTo>
                      <a:pt x="531" y="656"/>
                    </a:lnTo>
                    <a:lnTo>
                      <a:pt x="556" y="656"/>
                    </a:lnTo>
                    <a:lnTo>
                      <a:pt x="581" y="632"/>
                    </a:lnTo>
                    <a:lnTo>
                      <a:pt x="615" y="632"/>
                    </a:lnTo>
                    <a:lnTo>
                      <a:pt x="640" y="616"/>
                    </a:lnTo>
                    <a:lnTo>
                      <a:pt x="683" y="616"/>
                    </a:lnTo>
                    <a:lnTo>
                      <a:pt x="708" y="624"/>
                    </a:lnTo>
                    <a:lnTo>
                      <a:pt x="767" y="632"/>
                    </a:lnTo>
                    <a:lnTo>
                      <a:pt x="758" y="640"/>
                    </a:lnTo>
                    <a:lnTo>
                      <a:pt x="792" y="632"/>
                    </a:lnTo>
                    <a:lnTo>
                      <a:pt x="775" y="560"/>
                    </a:lnTo>
                    <a:close/>
                  </a:path>
                </a:pathLst>
              </a:custGeom>
              <a:solidFill>
                <a:srgbClr val="0969A6"/>
              </a:solidFill>
              <a:ln w="12700">
                <a:solidFill>
                  <a:srgbClr val="0969A6"/>
                </a:solidFill>
                <a:prstDash val="solid"/>
                <a:round/>
                <a:headEnd/>
                <a:tailEnd/>
              </a:ln>
              <a:extLst/>
            </p:spPr>
            <p:txBody>
              <a:bodyPr/>
              <a:lstStyle/>
              <a:p>
                <a:pPr>
                  <a:defRPr/>
                </a:pPr>
                <a:endParaRPr lang="en-GB" sz="2400" b="1" kern="0">
                  <a:solidFill>
                    <a:srgbClr val="000000"/>
                  </a:solidFill>
                </a:endParaRPr>
              </a:p>
            </p:txBody>
          </p:sp>
          <p:sp>
            <p:nvSpPr>
              <p:cNvPr id="120" name="Freeform 55"/>
              <p:cNvSpPr>
                <a:spLocks/>
              </p:cNvSpPr>
              <p:nvPr/>
            </p:nvSpPr>
            <p:spPr bwMode="auto">
              <a:xfrm>
                <a:off x="6694529" y="3775706"/>
                <a:ext cx="587856" cy="484830"/>
              </a:xfrm>
              <a:custGeom>
                <a:avLst/>
                <a:gdLst>
                  <a:gd name="T0" fmla="*/ 287 w 388"/>
                  <a:gd name="T1" fmla="*/ 264 h 320"/>
                  <a:gd name="T2" fmla="*/ 312 w 388"/>
                  <a:gd name="T3" fmla="*/ 248 h 320"/>
                  <a:gd name="T4" fmla="*/ 320 w 388"/>
                  <a:gd name="T5" fmla="*/ 216 h 320"/>
                  <a:gd name="T6" fmla="*/ 346 w 388"/>
                  <a:gd name="T7" fmla="*/ 216 h 320"/>
                  <a:gd name="T8" fmla="*/ 337 w 388"/>
                  <a:gd name="T9" fmla="*/ 192 h 320"/>
                  <a:gd name="T10" fmla="*/ 388 w 388"/>
                  <a:gd name="T11" fmla="*/ 176 h 320"/>
                  <a:gd name="T12" fmla="*/ 362 w 388"/>
                  <a:gd name="T13" fmla="*/ 136 h 320"/>
                  <a:gd name="T14" fmla="*/ 388 w 388"/>
                  <a:gd name="T15" fmla="*/ 120 h 320"/>
                  <a:gd name="T16" fmla="*/ 346 w 388"/>
                  <a:gd name="T17" fmla="*/ 96 h 320"/>
                  <a:gd name="T18" fmla="*/ 337 w 388"/>
                  <a:gd name="T19" fmla="*/ 64 h 320"/>
                  <a:gd name="T20" fmla="*/ 337 w 388"/>
                  <a:gd name="T21" fmla="*/ 32 h 320"/>
                  <a:gd name="T22" fmla="*/ 304 w 388"/>
                  <a:gd name="T23" fmla="*/ 32 h 320"/>
                  <a:gd name="T24" fmla="*/ 295 w 388"/>
                  <a:gd name="T25" fmla="*/ 16 h 320"/>
                  <a:gd name="T26" fmla="*/ 270 w 388"/>
                  <a:gd name="T27" fmla="*/ 16 h 320"/>
                  <a:gd name="T28" fmla="*/ 236 w 388"/>
                  <a:gd name="T29" fmla="*/ 8 h 320"/>
                  <a:gd name="T30" fmla="*/ 202 w 388"/>
                  <a:gd name="T31" fmla="*/ 16 h 320"/>
                  <a:gd name="T32" fmla="*/ 152 w 388"/>
                  <a:gd name="T33" fmla="*/ 8 h 320"/>
                  <a:gd name="T34" fmla="*/ 110 w 388"/>
                  <a:gd name="T35" fmla="*/ 0 h 320"/>
                  <a:gd name="T36" fmla="*/ 76 w 388"/>
                  <a:gd name="T37" fmla="*/ 8 h 320"/>
                  <a:gd name="T38" fmla="*/ 68 w 388"/>
                  <a:gd name="T39" fmla="*/ 32 h 320"/>
                  <a:gd name="T40" fmla="*/ 34 w 388"/>
                  <a:gd name="T41" fmla="*/ 16 h 320"/>
                  <a:gd name="T42" fmla="*/ 17 w 388"/>
                  <a:gd name="T43" fmla="*/ 16 h 320"/>
                  <a:gd name="T44" fmla="*/ 0 w 388"/>
                  <a:gd name="T45" fmla="*/ 64 h 320"/>
                  <a:gd name="T46" fmla="*/ 34 w 388"/>
                  <a:gd name="T47" fmla="*/ 80 h 320"/>
                  <a:gd name="T48" fmla="*/ 68 w 388"/>
                  <a:gd name="T49" fmla="*/ 128 h 320"/>
                  <a:gd name="T50" fmla="*/ 118 w 388"/>
                  <a:gd name="T51" fmla="*/ 160 h 320"/>
                  <a:gd name="T52" fmla="*/ 143 w 388"/>
                  <a:gd name="T53" fmla="*/ 192 h 320"/>
                  <a:gd name="T54" fmla="*/ 177 w 388"/>
                  <a:gd name="T55" fmla="*/ 208 h 320"/>
                  <a:gd name="T56" fmla="*/ 186 w 388"/>
                  <a:gd name="T57" fmla="*/ 224 h 320"/>
                  <a:gd name="T58" fmla="*/ 211 w 388"/>
                  <a:gd name="T59" fmla="*/ 248 h 320"/>
                  <a:gd name="T60" fmla="*/ 211 w 388"/>
                  <a:gd name="T61" fmla="*/ 280 h 320"/>
                  <a:gd name="T62" fmla="*/ 295 w 388"/>
                  <a:gd name="T63" fmla="*/ 320 h 320"/>
                  <a:gd name="T64" fmla="*/ 295 w 388"/>
                  <a:gd name="T65" fmla="*/ 280 h 320"/>
                  <a:gd name="T66" fmla="*/ 287 w 388"/>
                  <a:gd name="T67" fmla="*/ 264 h 3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88" h="320">
                    <a:moveTo>
                      <a:pt x="287" y="264"/>
                    </a:moveTo>
                    <a:lnTo>
                      <a:pt x="312" y="248"/>
                    </a:lnTo>
                    <a:lnTo>
                      <a:pt x="320" y="216"/>
                    </a:lnTo>
                    <a:lnTo>
                      <a:pt x="346" y="216"/>
                    </a:lnTo>
                    <a:lnTo>
                      <a:pt x="337" y="192"/>
                    </a:lnTo>
                    <a:lnTo>
                      <a:pt x="388" y="176"/>
                    </a:lnTo>
                    <a:lnTo>
                      <a:pt x="362" y="136"/>
                    </a:lnTo>
                    <a:lnTo>
                      <a:pt x="388" y="120"/>
                    </a:lnTo>
                    <a:lnTo>
                      <a:pt x="346" y="96"/>
                    </a:lnTo>
                    <a:lnTo>
                      <a:pt x="337" y="64"/>
                    </a:lnTo>
                    <a:lnTo>
                      <a:pt x="337" y="32"/>
                    </a:lnTo>
                    <a:lnTo>
                      <a:pt x="304" y="32"/>
                    </a:lnTo>
                    <a:lnTo>
                      <a:pt x="295" y="16"/>
                    </a:lnTo>
                    <a:lnTo>
                      <a:pt x="270" y="16"/>
                    </a:lnTo>
                    <a:lnTo>
                      <a:pt x="236" y="8"/>
                    </a:lnTo>
                    <a:lnTo>
                      <a:pt x="202" y="16"/>
                    </a:lnTo>
                    <a:lnTo>
                      <a:pt x="152" y="8"/>
                    </a:lnTo>
                    <a:lnTo>
                      <a:pt x="110" y="0"/>
                    </a:lnTo>
                    <a:lnTo>
                      <a:pt x="76" y="8"/>
                    </a:lnTo>
                    <a:lnTo>
                      <a:pt x="68" y="32"/>
                    </a:lnTo>
                    <a:lnTo>
                      <a:pt x="34" y="16"/>
                    </a:lnTo>
                    <a:lnTo>
                      <a:pt x="17" y="16"/>
                    </a:lnTo>
                    <a:lnTo>
                      <a:pt x="0" y="64"/>
                    </a:lnTo>
                    <a:lnTo>
                      <a:pt x="34" y="80"/>
                    </a:lnTo>
                    <a:lnTo>
                      <a:pt x="68" y="128"/>
                    </a:lnTo>
                    <a:lnTo>
                      <a:pt x="118" y="160"/>
                    </a:lnTo>
                    <a:lnTo>
                      <a:pt x="143" y="192"/>
                    </a:lnTo>
                    <a:lnTo>
                      <a:pt x="177" y="208"/>
                    </a:lnTo>
                    <a:lnTo>
                      <a:pt x="186" y="224"/>
                    </a:lnTo>
                    <a:lnTo>
                      <a:pt x="211" y="248"/>
                    </a:lnTo>
                    <a:lnTo>
                      <a:pt x="211" y="280"/>
                    </a:lnTo>
                    <a:lnTo>
                      <a:pt x="295" y="320"/>
                    </a:lnTo>
                    <a:lnTo>
                      <a:pt x="295" y="280"/>
                    </a:lnTo>
                    <a:lnTo>
                      <a:pt x="287" y="264"/>
                    </a:lnTo>
                    <a:close/>
                  </a:path>
                </a:pathLst>
              </a:custGeom>
              <a:solidFill>
                <a:srgbClr val="4E85AD"/>
              </a:solidFill>
              <a:ln w="28575">
                <a:noFill/>
                <a:prstDash val="solid"/>
                <a:round/>
                <a:headEnd/>
                <a:tailEnd/>
              </a:ln>
              <a:extLst/>
            </p:spPr>
            <p:txBody>
              <a:bodyPr/>
              <a:lstStyle/>
              <a:p>
                <a:pPr>
                  <a:defRPr/>
                </a:pPr>
                <a:endParaRPr lang="en-GB" sz="2400" b="1" kern="0">
                  <a:solidFill>
                    <a:srgbClr val="000000"/>
                  </a:solidFill>
                </a:endParaRPr>
              </a:p>
            </p:txBody>
          </p:sp>
          <p:sp>
            <p:nvSpPr>
              <p:cNvPr id="121" name="Freeform 68"/>
              <p:cNvSpPr>
                <a:spLocks/>
              </p:cNvSpPr>
              <p:nvPr/>
            </p:nvSpPr>
            <p:spPr bwMode="auto">
              <a:xfrm>
                <a:off x="7129361" y="3569653"/>
                <a:ext cx="663610" cy="763607"/>
              </a:xfrm>
              <a:custGeom>
                <a:avLst/>
                <a:gdLst>
                  <a:gd name="T0" fmla="*/ 126 w 438"/>
                  <a:gd name="T1" fmla="*/ 424 h 504"/>
                  <a:gd name="T2" fmla="*/ 160 w 438"/>
                  <a:gd name="T3" fmla="*/ 440 h 504"/>
                  <a:gd name="T4" fmla="*/ 185 w 438"/>
                  <a:gd name="T5" fmla="*/ 440 h 504"/>
                  <a:gd name="T6" fmla="*/ 202 w 438"/>
                  <a:gd name="T7" fmla="*/ 456 h 504"/>
                  <a:gd name="T8" fmla="*/ 236 w 438"/>
                  <a:gd name="T9" fmla="*/ 496 h 504"/>
                  <a:gd name="T10" fmla="*/ 252 w 438"/>
                  <a:gd name="T11" fmla="*/ 504 h 504"/>
                  <a:gd name="T12" fmla="*/ 261 w 438"/>
                  <a:gd name="T13" fmla="*/ 472 h 504"/>
                  <a:gd name="T14" fmla="*/ 286 w 438"/>
                  <a:gd name="T15" fmla="*/ 464 h 504"/>
                  <a:gd name="T16" fmla="*/ 311 w 438"/>
                  <a:gd name="T17" fmla="*/ 456 h 504"/>
                  <a:gd name="T18" fmla="*/ 370 w 438"/>
                  <a:gd name="T19" fmla="*/ 432 h 504"/>
                  <a:gd name="T20" fmla="*/ 413 w 438"/>
                  <a:gd name="T21" fmla="*/ 432 h 504"/>
                  <a:gd name="T22" fmla="*/ 421 w 438"/>
                  <a:gd name="T23" fmla="*/ 400 h 504"/>
                  <a:gd name="T24" fmla="*/ 404 w 438"/>
                  <a:gd name="T25" fmla="*/ 392 h 504"/>
                  <a:gd name="T26" fmla="*/ 404 w 438"/>
                  <a:gd name="T27" fmla="*/ 360 h 504"/>
                  <a:gd name="T28" fmla="*/ 421 w 438"/>
                  <a:gd name="T29" fmla="*/ 352 h 504"/>
                  <a:gd name="T30" fmla="*/ 438 w 438"/>
                  <a:gd name="T31" fmla="*/ 312 h 504"/>
                  <a:gd name="T32" fmla="*/ 396 w 438"/>
                  <a:gd name="T33" fmla="*/ 280 h 504"/>
                  <a:gd name="T34" fmla="*/ 379 w 438"/>
                  <a:gd name="T35" fmla="*/ 248 h 504"/>
                  <a:gd name="T36" fmla="*/ 370 w 438"/>
                  <a:gd name="T37" fmla="*/ 216 h 504"/>
                  <a:gd name="T38" fmla="*/ 387 w 438"/>
                  <a:gd name="T39" fmla="*/ 184 h 504"/>
                  <a:gd name="T40" fmla="*/ 370 w 438"/>
                  <a:gd name="T41" fmla="*/ 176 h 504"/>
                  <a:gd name="T42" fmla="*/ 370 w 438"/>
                  <a:gd name="T43" fmla="*/ 136 h 504"/>
                  <a:gd name="T44" fmla="*/ 328 w 438"/>
                  <a:gd name="T45" fmla="*/ 160 h 504"/>
                  <a:gd name="T46" fmla="*/ 286 w 438"/>
                  <a:gd name="T47" fmla="*/ 144 h 504"/>
                  <a:gd name="T48" fmla="*/ 244 w 438"/>
                  <a:gd name="T49" fmla="*/ 136 h 504"/>
                  <a:gd name="T50" fmla="*/ 261 w 438"/>
                  <a:gd name="T51" fmla="*/ 104 h 504"/>
                  <a:gd name="T52" fmla="*/ 219 w 438"/>
                  <a:gd name="T53" fmla="*/ 88 h 504"/>
                  <a:gd name="T54" fmla="*/ 185 w 438"/>
                  <a:gd name="T55" fmla="*/ 64 h 504"/>
                  <a:gd name="T56" fmla="*/ 177 w 438"/>
                  <a:gd name="T57" fmla="*/ 40 h 504"/>
                  <a:gd name="T58" fmla="*/ 143 w 438"/>
                  <a:gd name="T59" fmla="*/ 16 h 504"/>
                  <a:gd name="T60" fmla="*/ 126 w 438"/>
                  <a:gd name="T61" fmla="*/ 0 h 504"/>
                  <a:gd name="T62" fmla="*/ 118 w 438"/>
                  <a:gd name="T63" fmla="*/ 8 h 504"/>
                  <a:gd name="T64" fmla="*/ 67 w 438"/>
                  <a:gd name="T65" fmla="*/ 8 h 504"/>
                  <a:gd name="T66" fmla="*/ 33 w 438"/>
                  <a:gd name="T67" fmla="*/ 24 h 504"/>
                  <a:gd name="T68" fmla="*/ 8 w 438"/>
                  <a:gd name="T69" fmla="*/ 24 h 504"/>
                  <a:gd name="T70" fmla="*/ 0 w 438"/>
                  <a:gd name="T71" fmla="*/ 48 h 504"/>
                  <a:gd name="T72" fmla="*/ 8 w 438"/>
                  <a:gd name="T73" fmla="*/ 80 h 504"/>
                  <a:gd name="T74" fmla="*/ 33 w 438"/>
                  <a:gd name="T75" fmla="*/ 112 h 504"/>
                  <a:gd name="T76" fmla="*/ 59 w 438"/>
                  <a:gd name="T77" fmla="*/ 120 h 504"/>
                  <a:gd name="T78" fmla="*/ 33 w 438"/>
                  <a:gd name="T79" fmla="*/ 128 h 504"/>
                  <a:gd name="T80" fmla="*/ 33 w 438"/>
                  <a:gd name="T81" fmla="*/ 160 h 504"/>
                  <a:gd name="T82" fmla="*/ 8 w 438"/>
                  <a:gd name="T83" fmla="*/ 152 h 504"/>
                  <a:gd name="T84" fmla="*/ 17 w 438"/>
                  <a:gd name="T85" fmla="*/ 168 h 504"/>
                  <a:gd name="T86" fmla="*/ 50 w 438"/>
                  <a:gd name="T87" fmla="*/ 168 h 504"/>
                  <a:gd name="T88" fmla="*/ 50 w 438"/>
                  <a:gd name="T89" fmla="*/ 200 h 504"/>
                  <a:gd name="T90" fmla="*/ 59 w 438"/>
                  <a:gd name="T91" fmla="*/ 232 h 504"/>
                  <a:gd name="T92" fmla="*/ 101 w 438"/>
                  <a:gd name="T93" fmla="*/ 256 h 504"/>
                  <a:gd name="T94" fmla="*/ 75 w 438"/>
                  <a:gd name="T95" fmla="*/ 272 h 504"/>
                  <a:gd name="T96" fmla="*/ 101 w 438"/>
                  <a:gd name="T97" fmla="*/ 312 h 504"/>
                  <a:gd name="T98" fmla="*/ 50 w 438"/>
                  <a:gd name="T99" fmla="*/ 328 h 504"/>
                  <a:gd name="T100" fmla="*/ 59 w 438"/>
                  <a:gd name="T101" fmla="*/ 352 h 504"/>
                  <a:gd name="T102" fmla="*/ 33 w 438"/>
                  <a:gd name="T103" fmla="*/ 352 h 504"/>
                  <a:gd name="T104" fmla="*/ 25 w 438"/>
                  <a:gd name="T105" fmla="*/ 384 h 504"/>
                  <a:gd name="T106" fmla="*/ 0 w 438"/>
                  <a:gd name="T107" fmla="*/ 400 h 504"/>
                  <a:gd name="T108" fmla="*/ 8 w 438"/>
                  <a:gd name="T109" fmla="*/ 416 h 504"/>
                  <a:gd name="T110" fmla="*/ 8 w 438"/>
                  <a:gd name="T111" fmla="*/ 456 h 504"/>
                  <a:gd name="T112" fmla="*/ 17 w 438"/>
                  <a:gd name="T113" fmla="*/ 456 h 504"/>
                  <a:gd name="T114" fmla="*/ 101 w 438"/>
                  <a:gd name="T115" fmla="*/ 504 h 504"/>
                  <a:gd name="T116" fmla="*/ 101 w 438"/>
                  <a:gd name="T117" fmla="*/ 496 h 504"/>
                  <a:gd name="T118" fmla="*/ 126 w 438"/>
                  <a:gd name="T119" fmla="*/ 424 h 50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connsiteX0" fmla="*/ 2877 w 10000"/>
                  <a:gd name="connsiteY0" fmla="*/ 8413 h 10000"/>
                  <a:gd name="connsiteX1" fmla="*/ 3653 w 10000"/>
                  <a:gd name="connsiteY1" fmla="*/ 8730 h 10000"/>
                  <a:gd name="connsiteX2" fmla="*/ 4224 w 10000"/>
                  <a:gd name="connsiteY2" fmla="*/ 8730 h 10000"/>
                  <a:gd name="connsiteX3" fmla="*/ 4612 w 10000"/>
                  <a:gd name="connsiteY3" fmla="*/ 9048 h 10000"/>
                  <a:gd name="connsiteX4" fmla="*/ 5388 w 10000"/>
                  <a:gd name="connsiteY4" fmla="*/ 9841 h 10000"/>
                  <a:gd name="connsiteX5" fmla="*/ 5753 w 10000"/>
                  <a:gd name="connsiteY5" fmla="*/ 10000 h 10000"/>
                  <a:gd name="connsiteX6" fmla="*/ 5959 w 10000"/>
                  <a:gd name="connsiteY6" fmla="*/ 9365 h 10000"/>
                  <a:gd name="connsiteX7" fmla="*/ 6530 w 10000"/>
                  <a:gd name="connsiteY7" fmla="*/ 9206 h 10000"/>
                  <a:gd name="connsiteX8" fmla="*/ 7100 w 10000"/>
                  <a:gd name="connsiteY8" fmla="*/ 9048 h 10000"/>
                  <a:gd name="connsiteX9" fmla="*/ 8447 w 10000"/>
                  <a:gd name="connsiteY9" fmla="*/ 8571 h 10000"/>
                  <a:gd name="connsiteX10" fmla="*/ 9429 w 10000"/>
                  <a:gd name="connsiteY10" fmla="*/ 8571 h 10000"/>
                  <a:gd name="connsiteX11" fmla="*/ 9612 w 10000"/>
                  <a:gd name="connsiteY11" fmla="*/ 7937 h 10000"/>
                  <a:gd name="connsiteX12" fmla="*/ 9224 w 10000"/>
                  <a:gd name="connsiteY12" fmla="*/ 7778 h 10000"/>
                  <a:gd name="connsiteX13" fmla="*/ 9224 w 10000"/>
                  <a:gd name="connsiteY13" fmla="*/ 7143 h 10000"/>
                  <a:gd name="connsiteX14" fmla="*/ 9612 w 10000"/>
                  <a:gd name="connsiteY14" fmla="*/ 6984 h 10000"/>
                  <a:gd name="connsiteX15" fmla="*/ 10000 w 10000"/>
                  <a:gd name="connsiteY15" fmla="*/ 6190 h 10000"/>
                  <a:gd name="connsiteX16" fmla="*/ 9041 w 10000"/>
                  <a:gd name="connsiteY16" fmla="*/ 5556 h 10000"/>
                  <a:gd name="connsiteX17" fmla="*/ 8653 w 10000"/>
                  <a:gd name="connsiteY17" fmla="*/ 4921 h 10000"/>
                  <a:gd name="connsiteX18" fmla="*/ 8447 w 10000"/>
                  <a:gd name="connsiteY18" fmla="*/ 4286 h 10000"/>
                  <a:gd name="connsiteX19" fmla="*/ 8836 w 10000"/>
                  <a:gd name="connsiteY19" fmla="*/ 3651 h 10000"/>
                  <a:gd name="connsiteX20" fmla="*/ 8447 w 10000"/>
                  <a:gd name="connsiteY20" fmla="*/ 3492 h 10000"/>
                  <a:gd name="connsiteX21" fmla="*/ 8447 w 10000"/>
                  <a:gd name="connsiteY21" fmla="*/ 2698 h 10000"/>
                  <a:gd name="connsiteX22" fmla="*/ 7489 w 10000"/>
                  <a:gd name="connsiteY22" fmla="*/ 3175 h 10000"/>
                  <a:gd name="connsiteX23" fmla="*/ 6530 w 10000"/>
                  <a:gd name="connsiteY23" fmla="*/ 2857 h 10000"/>
                  <a:gd name="connsiteX24" fmla="*/ 5571 w 10000"/>
                  <a:gd name="connsiteY24" fmla="*/ 2698 h 10000"/>
                  <a:gd name="connsiteX25" fmla="*/ 5959 w 10000"/>
                  <a:gd name="connsiteY25" fmla="*/ 2063 h 10000"/>
                  <a:gd name="connsiteX26" fmla="*/ 5000 w 10000"/>
                  <a:gd name="connsiteY26" fmla="*/ 1746 h 10000"/>
                  <a:gd name="connsiteX27" fmla="*/ 4224 w 10000"/>
                  <a:gd name="connsiteY27" fmla="*/ 1270 h 10000"/>
                  <a:gd name="connsiteX28" fmla="*/ 4041 w 10000"/>
                  <a:gd name="connsiteY28" fmla="*/ 794 h 10000"/>
                  <a:gd name="connsiteX29" fmla="*/ 3265 w 10000"/>
                  <a:gd name="connsiteY29" fmla="*/ 317 h 10000"/>
                  <a:gd name="connsiteX30" fmla="*/ 2877 w 10000"/>
                  <a:gd name="connsiteY30" fmla="*/ 0 h 10000"/>
                  <a:gd name="connsiteX31" fmla="*/ 2694 w 10000"/>
                  <a:gd name="connsiteY31" fmla="*/ 159 h 10000"/>
                  <a:gd name="connsiteX32" fmla="*/ 1530 w 10000"/>
                  <a:gd name="connsiteY32" fmla="*/ 159 h 10000"/>
                  <a:gd name="connsiteX33" fmla="*/ 753 w 10000"/>
                  <a:gd name="connsiteY33" fmla="*/ 476 h 10000"/>
                  <a:gd name="connsiteX34" fmla="*/ 183 w 10000"/>
                  <a:gd name="connsiteY34" fmla="*/ 476 h 10000"/>
                  <a:gd name="connsiteX35" fmla="*/ 0 w 10000"/>
                  <a:gd name="connsiteY35" fmla="*/ 952 h 10000"/>
                  <a:gd name="connsiteX36" fmla="*/ 183 w 10000"/>
                  <a:gd name="connsiteY36" fmla="*/ 1587 h 10000"/>
                  <a:gd name="connsiteX37" fmla="*/ 753 w 10000"/>
                  <a:gd name="connsiteY37" fmla="*/ 2222 h 10000"/>
                  <a:gd name="connsiteX38" fmla="*/ 1347 w 10000"/>
                  <a:gd name="connsiteY38" fmla="*/ 2381 h 10000"/>
                  <a:gd name="connsiteX39" fmla="*/ 753 w 10000"/>
                  <a:gd name="connsiteY39" fmla="*/ 2540 h 10000"/>
                  <a:gd name="connsiteX40" fmla="*/ 753 w 10000"/>
                  <a:gd name="connsiteY40" fmla="*/ 3175 h 10000"/>
                  <a:gd name="connsiteX41" fmla="*/ 183 w 10000"/>
                  <a:gd name="connsiteY41" fmla="*/ 3016 h 10000"/>
                  <a:gd name="connsiteX42" fmla="*/ 388 w 10000"/>
                  <a:gd name="connsiteY42" fmla="*/ 3333 h 10000"/>
                  <a:gd name="connsiteX43" fmla="*/ 1142 w 10000"/>
                  <a:gd name="connsiteY43" fmla="*/ 3333 h 10000"/>
                  <a:gd name="connsiteX44" fmla="*/ 1142 w 10000"/>
                  <a:gd name="connsiteY44" fmla="*/ 3968 h 10000"/>
                  <a:gd name="connsiteX45" fmla="*/ 1347 w 10000"/>
                  <a:gd name="connsiteY45" fmla="*/ 4603 h 10000"/>
                  <a:gd name="connsiteX46" fmla="*/ 2306 w 10000"/>
                  <a:gd name="connsiteY46" fmla="*/ 5079 h 10000"/>
                  <a:gd name="connsiteX47" fmla="*/ 1712 w 10000"/>
                  <a:gd name="connsiteY47" fmla="*/ 5397 h 10000"/>
                  <a:gd name="connsiteX48" fmla="*/ 2306 w 10000"/>
                  <a:gd name="connsiteY48" fmla="*/ 6190 h 10000"/>
                  <a:gd name="connsiteX49" fmla="*/ 1142 w 10000"/>
                  <a:gd name="connsiteY49" fmla="*/ 6508 h 10000"/>
                  <a:gd name="connsiteX50" fmla="*/ 1347 w 10000"/>
                  <a:gd name="connsiteY50" fmla="*/ 6984 h 10000"/>
                  <a:gd name="connsiteX51" fmla="*/ 753 w 10000"/>
                  <a:gd name="connsiteY51" fmla="*/ 6984 h 10000"/>
                  <a:gd name="connsiteX52" fmla="*/ 571 w 10000"/>
                  <a:gd name="connsiteY52" fmla="*/ 7619 h 10000"/>
                  <a:gd name="connsiteX53" fmla="*/ 0 w 10000"/>
                  <a:gd name="connsiteY53" fmla="*/ 7937 h 10000"/>
                  <a:gd name="connsiteX54" fmla="*/ 183 w 10000"/>
                  <a:gd name="connsiteY54" fmla="*/ 8254 h 10000"/>
                  <a:gd name="connsiteX55" fmla="*/ 183 w 10000"/>
                  <a:gd name="connsiteY55" fmla="*/ 9048 h 10000"/>
                  <a:gd name="connsiteX56" fmla="*/ 388 w 10000"/>
                  <a:gd name="connsiteY56" fmla="*/ 9048 h 10000"/>
                  <a:gd name="connsiteX57" fmla="*/ 2306 w 10000"/>
                  <a:gd name="connsiteY57" fmla="*/ 10000 h 10000"/>
                  <a:gd name="connsiteX58" fmla="*/ 2306 w 10000"/>
                  <a:gd name="connsiteY58" fmla="*/ 9841 h 10000"/>
                  <a:gd name="connsiteX59" fmla="*/ 4255 w 10000"/>
                  <a:gd name="connsiteY59" fmla="*/ 9610 h 10000"/>
                  <a:gd name="connsiteX0" fmla="*/ 2877 w 10000"/>
                  <a:gd name="connsiteY0" fmla="*/ 8413 h 10000"/>
                  <a:gd name="connsiteX1" fmla="*/ 3653 w 10000"/>
                  <a:gd name="connsiteY1" fmla="*/ 8730 h 10000"/>
                  <a:gd name="connsiteX2" fmla="*/ 4224 w 10000"/>
                  <a:gd name="connsiteY2" fmla="*/ 8730 h 10000"/>
                  <a:gd name="connsiteX3" fmla="*/ 4612 w 10000"/>
                  <a:gd name="connsiteY3" fmla="*/ 9048 h 10000"/>
                  <a:gd name="connsiteX4" fmla="*/ 5388 w 10000"/>
                  <a:gd name="connsiteY4" fmla="*/ 9841 h 10000"/>
                  <a:gd name="connsiteX5" fmla="*/ 5753 w 10000"/>
                  <a:gd name="connsiteY5" fmla="*/ 10000 h 10000"/>
                  <a:gd name="connsiteX6" fmla="*/ 5959 w 10000"/>
                  <a:gd name="connsiteY6" fmla="*/ 9365 h 10000"/>
                  <a:gd name="connsiteX7" fmla="*/ 6530 w 10000"/>
                  <a:gd name="connsiteY7" fmla="*/ 9206 h 10000"/>
                  <a:gd name="connsiteX8" fmla="*/ 7100 w 10000"/>
                  <a:gd name="connsiteY8" fmla="*/ 9048 h 10000"/>
                  <a:gd name="connsiteX9" fmla="*/ 8447 w 10000"/>
                  <a:gd name="connsiteY9" fmla="*/ 8571 h 10000"/>
                  <a:gd name="connsiteX10" fmla="*/ 9429 w 10000"/>
                  <a:gd name="connsiteY10" fmla="*/ 8571 h 10000"/>
                  <a:gd name="connsiteX11" fmla="*/ 9612 w 10000"/>
                  <a:gd name="connsiteY11" fmla="*/ 7937 h 10000"/>
                  <a:gd name="connsiteX12" fmla="*/ 9224 w 10000"/>
                  <a:gd name="connsiteY12" fmla="*/ 7778 h 10000"/>
                  <a:gd name="connsiteX13" fmla="*/ 9224 w 10000"/>
                  <a:gd name="connsiteY13" fmla="*/ 7143 h 10000"/>
                  <a:gd name="connsiteX14" fmla="*/ 9612 w 10000"/>
                  <a:gd name="connsiteY14" fmla="*/ 6984 h 10000"/>
                  <a:gd name="connsiteX15" fmla="*/ 10000 w 10000"/>
                  <a:gd name="connsiteY15" fmla="*/ 6190 h 10000"/>
                  <a:gd name="connsiteX16" fmla="*/ 9041 w 10000"/>
                  <a:gd name="connsiteY16" fmla="*/ 5556 h 10000"/>
                  <a:gd name="connsiteX17" fmla="*/ 8653 w 10000"/>
                  <a:gd name="connsiteY17" fmla="*/ 4921 h 10000"/>
                  <a:gd name="connsiteX18" fmla="*/ 8447 w 10000"/>
                  <a:gd name="connsiteY18" fmla="*/ 4286 h 10000"/>
                  <a:gd name="connsiteX19" fmla="*/ 8836 w 10000"/>
                  <a:gd name="connsiteY19" fmla="*/ 3651 h 10000"/>
                  <a:gd name="connsiteX20" fmla="*/ 8447 w 10000"/>
                  <a:gd name="connsiteY20" fmla="*/ 3492 h 10000"/>
                  <a:gd name="connsiteX21" fmla="*/ 8447 w 10000"/>
                  <a:gd name="connsiteY21" fmla="*/ 2698 h 10000"/>
                  <a:gd name="connsiteX22" fmla="*/ 7489 w 10000"/>
                  <a:gd name="connsiteY22" fmla="*/ 3175 h 10000"/>
                  <a:gd name="connsiteX23" fmla="*/ 6530 w 10000"/>
                  <a:gd name="connsiteY23" fmla="*/ 2857 h 10000"/>
                  <a:gd name="connsiteX24" fmla="*/ 5571 w 10000"/>
                  <a:gd name="connsiteY24" fmla="*/ 2698 h 10000"/>
                  <a:gd name="connsiteX25" fmla="*/ 5959 w 10000"/>
                  <a:gd name="connsiteY25" fmla="*/ 2063 h 10000"/>
                  <a:gd name="connsiteX26" fmla="*/ 5000 w 10000"/>
                  <a:gd name="connsiteY26" fmla="*/ 1746 h 10000"/>
                  <a:gd name="connsiteX27" fmla="*/ 4224 w 10000"/>
                  <a:gd name="connsiteY27" fmla="*/ 1270 h 10000"/>
                  <a:gd name="connsiteX28" fmla="*/ 4041 w 10000"/>
                  <a:gd name="connsiteY28" fmla="*/ 794 h 10000"/>
                  <a:gd name="connsiteX29" fmla="*/ 3265 w 10000"/>
                  <a:gd name="connsiteY29" fmla="*/ 317 h 10000"/>
                  <a:gd name="connsiteX30" fmla="*/ 2877 w 10000"/>
                  <a:gd name="connsiteY30" fmla="*/ 0 h 10000"/>
                  <a:gd name="connsiteX31" fmla="*/ 2694 w 10000"/>
                  <a:gd name="connsiteY31" fmla="*/ 159 h 10000"/>
                  <a:gd name="connsiteX32" fmla="*/ 1530 w 10000"/>
                  <a:gd name="connsiteY32" fmla="*/ 159 h 10000"/>
                  <a:gd name="connsiteX33" fmla="*/ 753 w 10000"/>
                  <a:gd name="connsiteY33" fmla="*/ 476 h 10000"/>
                  <a:gd name="connsiteX34" fmla="*/ 183 w 10000"/>
                  <a:gd name="connsiteY34" fmla="*/ 476 h 10000"/>
                  <a:gd name="connsiteX35" fmla="*/ 0 w 10000"/>
                  <a:gd name="connsiteY35" fmla="*/ 952 h 10000"/>
                  <a:gd name="connsiteX36" fmla="*/ 183 w 10000"/>
                  <a:gd name="connsiteY36" fmla="*/ 1587 h 10000"/>
                  <a:gd name="connsiteX37" fmla="*/ 753 w 10000"/>
                  <a:gd name="connsiteY37" fmla="*/ 2222 h 10000"/>
                  <a:gd name="connsiteX38" fmla="*/ 1347 w 10000"/>
                  <a:gd name="connsiteY38" fmla="*/ 2381 h 10000"/>
                  <a:gd name="connsiteX39" fmla="*/ 753 w 10000"/>
                  <a:gd name="connsiteY39" fmla="*/ 2540 h 10000"/>
                  <a:gd name="connsiteX40" fmla="*/ 753 w 10000"/>
                  <a:gd name="connsiteY40" fmla="*/ 3175 h 10000"/>
                  <a:gd name="connsiteX41" fmla="*/ 183 w 10000"/>
                  <a:gd name="connsiteY41" fmla="*/ 3016 h 10000"/>
                  <a:gd name="connsiteX42" fmla="*/ 388 w 10000"/>
                  <a:gd name="connsiteY42" fmla="*/ 3333 h 10000"/>
                  <a:gd name="connsiteX43" fmla="*/ 1142 w 10000"/>
                  <a:gd name="connsiteY43" fmla="*/ 3333 h 10000"/>
                  <a:gd name="connsiteX44" fmla="*/ 1142 w 10000"/>
                  <a:gd name="connsiteY44" fmla="*/ 3968 h 10000"/>
                  <a:gd name="connsiteX45" fmla="*/ 1347 w 10000"/>
                  <a:gd name="connsiteY45" fmla="*/ 4603 h 10000"/>
                  <a:gd name="connsiteX46" fmla="*/ 2306 w 10000"/>
                  <a:gd name="connsiteY46" fmla="*/ 5079 h 10000"/>
                  <a:gd name="connsiteX47" fmla="*/ 1712 w 10000"/>
                  <a:gd name="connsiteY47" fmla="*/ 5397 h 10000"/>
                  <a:gd name="connsiteX48" fmla="*/ 2306 w 10000"/>
                  <a:gd name="connsiteY48" fmla="*/ 6190 h 10000"/>
                  <a:gd name="connsiteX49" fmla="*/ 1142 w 10000"/>
                  <a:gd name="connsiteY49" fmla="*/ 6508 h 10000"/>
                  <a:gd name="connsiteX50" fmla="*/ 1347 w 10000"/>
                  <a:gd name="connsiteY50" fmla="*/ 6984 h 10000"/>
                  <a:gd name="connsiteX51" fmla="*/ 753 w 10000"/>
                  <a:gd name="connsiteY51" fmla="*/ 6984 h 10000"/>
                  <a:gd name="connsiteX52" fmla="*/ 571 w 10000"/>
                  <a:gd name="connsiteY52" fmla="*/ 7619 h 10000"/>
                  <a:gd name="connsiteX53" fmla="*/ 0 w 10000"/>
                  <a:gd name="connsiteY53" fmla="*/ 7937 h 10000"/>
                  <a:gd name="connsiteX54" fmla="*/ 183 w 10000"/>
                  <a:gd name="connsiteY54" fmla="*/ 8254 h 10000"/>
                  <a:gd name="connsiteX55" fmla="*/ 183 w 10000"/>
                  <a:gd name="connsiteY55" fmla="*/ 9048 h 10000"/>
                  <a:gd name="connsiteX56" fmla="*/ 388 w 10000"/>
                  <a:gd name="connsiteY56" fmla="*/ 9048 h 10000"/>
                  <a:gd name="connsiteX57" fmla="*/ 2306 w 10000"/>
                  <a:gd name="connsiteY57" fmla="*/ 10000 h 10000"/>
                  <a:gd name="connsiteX58" fmla="*/ 2306 w 10000"/>
                  <a:gd name="connsiteY58" fmla="*/ 9841 h 10000"/>
                  <a:gd name="connsiteX59" fmla="*/ 2676 w 10000"/>
                  <a:gd name="connsiteY59" fmla="*/ 8331 h 10000"/>
                  <a:gd name="connsiteX0" fmla="*/ 2877 w 10000"/>
                  <a:gd name="connsiteY0" fmla="*/ 8413 h 10000"/>
                  <a:gd name="connsiteX1" fmla="*/ 3653 w 10000"/>
                  <a:gd name="connsiteY1" fmla="*/ 8730 h 10000"/>
                  <a:gd name="connsiteX2" fmla="*/ 4224 w 10000"/>
                  <a:gd name="connsiteY2" fmla="*/ 8730 h 10000"/>
                  <a:gd name="connsiteX3" fmla="*/ 4612 w 10000"/>
                  <a:gd name="connsiteY3" fmla="*/ 9048 h 10000"/>
                  <a:gd name="connsiteX4" fmla="*/ 5388 w 10000"/>
                  <a:gd name="connsiteY4" fmla="*/ 9841 h 10000"/>
                  <a:gd name="connsiteX5" fmla="*/ 5753 w 10000"/>
                  <a:gd name="connsiteY5" fmla="*/ 10000 h 10000"/>
                  <a:gd name="connsiteX6" fmla="*/ 5959 w 10000"/>
                  <a:gd name="connsiteY6" fmla="*/ 9365 h 10000"/>
                  <a:gd name="connsiteX7" fmla="*/ 6530 w 10000"/>
                  <a:gd name="connsiteY7" fmla="*/ 9206 h 10000"/>
                  <a:gd name="connsiteX8" fmla="*/ 7100 w 10000"/>
                  <a:gd name="connsiteY8" fmla="*/ 9048 h 10000"/>
                  <a:gd name="connsiteX9" fmla="*/ 8447 w 10000"/>
                  <a:gd name="connsiteY9" fmla="*/ 8571 h 10000"/>
                  <a:gd name="connsiteX10" fmla="*/ 9429 w 10000"/>
                  <a:gd name="connsiteY10" fmla="*/ 8571 h 10000"/>
                  <a:gd name="connsiteX11" fmla="*/ 9612 w 10000"/>
                  <a:gd name="connsiteY11" fmla="*/ 7937 h 10000"/>
                  <a:gd name="connsiteX12" fmla="*/ 9224 w 10000"/>
                  <a:gd name="connsiteY12" fmla="*/ 7778 h 10000"/>
                  <a:gd name="connsiteX13" fmla="*/ 9224 w 10000"/>
                  <a:gd name="connsiteY13" fmla="*/ 7143 h 10000"/>
                  <a:gd name="connsiteX14" fmla="*/ 9612 w 10000"/>
                  <a:gd name="connsiteY14" fmla="*/ 6984 h 10000"/>
                  <a:gd name="connsiteX15" fmla="*/ 10000 w 10000"/>
                  <a:gd name="connsiteY15" fmla="*/ 6190 h 10000"/>
                  <a:gd name="connsiteX16" fmla="*/ 9041 w 10000"/>
                  <a:gd name="connsiteY16" fmla="*/ 5556 h 10000"/>
                  <a:gd name="connsiteX17" fmla="*/ 8653 w 10000"/>
                  <a:gd name="connsiteY17" fmla="*/ 4921 h 10000"/>
                  <a:gd name="connsiteX18" fmla="*/ 8447 w 10000"/>
                  <a:gd name="connsiteY18" fmla="*/ 4286 h 10000"/>
                  <a:gd name="connsiteX19" fmla="*/ 8836 w 10000"/>
                  <a:gd name="connsiteY19" fmla="*/ 3651 h 10000"/>
                  <a:gd name="connsiteX20" fmla="*/ 8447 w 10000"/>
                  <a:gd name="connsiteY20" fmla="*/ 3492 h 10000"/>
                  <a:gd name="connsiteX21" fmla="*/ 8447 w 10000"/>
                  <a:gd name="connsiteY21" fmla="*/ 2698 h 10000"/>
                  <a:gd name="connsiteX22" fmla="*/ 7489 w 10000"/>
                  <a:gd name="connsiteY22" fmla="*/ 3175 h 10000"/>
                  <a:gd name="connsiteX23" fmla="*/ 6530 w 10000"/>
                  <a:gd name="connsiteY23" fmla="*/ 2857 h 10000"/>
                  <a:gd name="connsiteX24" fmla="*/ 5571 w 10000"/>
                  <a:gd name="connsiteY24" fmla="*/ 2698 h 10000"/>
                  <a:gd name="connsiteX25" fmla="*/ 5959 w 10000"/>
                  <a:gd name="connsiteY25" fmla="*/ 2063 h 10000"/>
                  <a:gd name="connsiteX26" fmla="*/ 5000 w 10000"/>
                  <a:gd name="connsiteY26" fmla="*/ 1746 h 10000"/>
                  <a:gd name="connsiteX27" fmla="*/ 4224 w 10000"/>
                  <a:gd name="connsiteY27" fmla="*/ 1270 h 10000"/>
                  <a:gd name="connsiteX28" fmla="*/ 4041 w 10000"/>
                  <a:gd name="connsiteY28" fmla="*/ 794 h 10000"/>
                  <a:gd name="connsiteX29" fmla="*/ 3265 w 10000"/>
                  <a:gd name="connsiteY29" fmla="*/ 317 h 10000"/>
                  <a:gd name="connsiteX30" fmla="*/ 2877 w 10000"/>
                  <a:gd name="connsiteY30" fmla="*/ 0 h 10000"/>
                  <a:gd name="connsiteX31" fmla="*/ 2694 w 10000"/>
                  <a:gd name="connsiteY31" fmla="*/ 159 h 10000"/>
                  <a:gd name="connsiteX32" fmla="*/ 1530 w 10000"/>
                  <a:gd name="connsiteY32" fmla="*/ 159 h 10000"/>
                  <a:gd name="connsiteX33" fmla="*/ 753 w 10000"/>
                  <a:gd name="connsiteY33" fmla="*/ 476 h 10000"/>
                  <a:gd name="connsiteX34" fmla="*/ 183 w 10000"/>
                  <a:gd name="connsiteY34" fmla="*/ 476 h 10000"/>
                  <a:gd name="connsiteX35" fmla="*/ 0 w 10000"/>
                  <a:gd name="connsiteY35" fmla="*/ 952 h 10000"/>
                  <a:gd name="connsiteX36" fmla="*/ 183 w 10000"/>
                  <a:gd name="connsiteY36" fmla="*/ 1587 h 10000"/>
                  <a:gd name="connsiteX37" fmla="*/ 753 w 10000"/>
                  <a:gd name="connsiteY37" fmla="*/ 2222 h 10000"/>
                  <a:gd name="connsiteX38" fmla="*/ 1347 w 10000"/>
                  <a:gd name="connsiteY38" fmla="*/ 2381 h 10000"/>
                  <a:gd name="connsiteX39" fmla="*/ 753 w 10000"/>
                  <a:gd name="connsiteY39" fmla="*/ 2540 h 10000"/>
                  <a:gd name="connsiteX40" fmla="*/ 753 w 10000"/>
                  <a:gd name="connsiteY40" fmla="*/ 3175 h 10000"/>
                  <a:gd name="connsiteX41" fmla="*/ 183 w 10000"/>
                  <a:gd name="connsiteY41" fmla="*/ 3016 h 10000"/>
                  <a:gd name="connsiteX42" fmla="*/ 388 w 10000"/>
                  <a:gd name="connsiteY42" fmla="*/ 3333 h 10000"/>
                  <a:gd name="connsiteX43" fmla="*/ 1142 w 10000"/>
                  <a:gd name="connsiteY43" fmla="*/ 3333 h 10000"/>
                  <a:gd name="connsiteX44" fmla="*/ 1142 w 10000"/>
                  <a:gd name="connsiteY44" fmla="*/ 3968 h 10000"/>
                  <a:gd name="connsiteX45" fmla="*/ 1347 w 10000"/>
                  <a:gd name="connsiteY45" fmla="*/ 4603 h 10000"/>
                  <a:gd name="connsiteX46" fmla="*/ 2306 w 10000"/>
                  <a:gd name="connsiteY46" fmla="*/ 5079 h 10000"/>
                  <a:gd name="connsiteX47" fmla="*/ 1712 w 10000"/>
                  <a:gd name="connsiteY47" fmla="*/ 5397 h 10000"/>
                  <a:gd name="connsiteX48" fmla="*/ 2306 w 10000"/>
                  <a:gd name="connsiteY48" fmla="*/ 6190 h 10000"/>
                  <a:gd name="connsiteX49" fmla="*/ 1142 w 10000"/>
                  <a:gd name="connsiteY49" fmla="*/ 6508 h 10000"/>
                  <a:gd name="connsiteX50" fmla="*/ 2746 w 10000"/>
                  <a:gd name="connsiteY50" fmla="*/ 8418 h 10000"/>
                  <a:gd name="connsiteX51" fmla="*/ 753 w 10000"/>
                  <a:gd name="connsiteY51" fmla="*/ 6984 h 10000"/>
                  <a:gd name="connsiteX52" fmla="*/ 571 w 10000"/>
                  <a:gd name="connsiteY52" fmla="*/ 7619 h 10000"/>
                  <a:gd name="connsiteX53" fmla="*/ 0 w 10000"/>
                  <a:gd name="connsiteY53" fmla="*/ 7937 h 10000"/>
                  <a:gd name="connsiteX54" fmla="*/ 183 w 10000"/>
                  <a:gd name="connsiteY54" fmla="*/ 8254 h 10000"/>
                  <a:gd name="connsiteX55" fmla="*/ 183 w 10000"/>
                  <a:gd name="connsiteY55" fmla="*/ 9048 h 10000"/>
                  <a:gd name="connsiteX56" fmla="*/ 388 w 10000"/>
                  <a:gd name="connsiteY56" fmla="*/ 9048 h 10000"/>
                  <a:gd name="connsiteX57" fmla="*/ 2306 w 10000"/>
                  <a:gd name="connsiteY57" fmla="*/ 10000 h 10000"/>
                  <a:gd name="connsiteX58" fmla="*/ 2306 w 10000"/>
                  <a:gd name="connsiteY58" fmla="*/ 9841 h 10000"/>
                  <a:gd name="connsiteX59" fmla="*/ 2676 w 10000"/>
                  <a:gd name="connsiteY59" fmla="*/ 8331 h 10000"/>
                  <a:gd name="connsiteX0" fmla="*/ 2877 w 10000"/>
                  <a:gd name="connsiteY0" fmla="*/ 8413 h 10000"/>
                  <a:gd name="connsiteX1" fmla="*/ 3653 w 10000"/>
                  <a:gd name="connsiteY1" fmla="*/ 8730 h 10000"/>
                  <a:gd name="connsiteX2" fmla="*/ 4224 w 10000"/>
                  <a:gd name="connsiteY2" fmla="*/ 8730 h 10000"/>
                  <a:gd name="connsiteX3" fmla="*/ 4612 w 10000"/>
                  <a:gd name="connsiteY3" fmla="*/ 9048 h 10000"/>
                  <a:gd name="connsiteX4" fmla="*/ 5388 w 10000"/>
                  <a:gd name="connsiteY4" fmla="*/ 9841 h 10000"/>
                  <a:gd name="connsiteX5" fmla="*/ 5753 w 10000"/>
                  <a:gd name="connsiteY5" fmla="*/ 10000 h 10000"/>
                  <a:gd name="connsiteX6" fmla="*/ 5959 w 10000"/>
                  <a:gd name="connsiteY6" fmla="*/ 9365 h 10000"/>
                  <a:gd name="connsiteX7" fmla="*/ 6530 w 10000"/>
                  <a:gd name="connsiteY7" fmla="*/ 9206 h 10000"/>
                  <a:gd name="connsiteX8" fmla="*/ 7100 w 10000"/>
                  <a:gd name="connsiteY8" fmla="*/ 9048 h 10000"/>
                  <a:gd name="connsiteX9" fmla="*/ 8447 w 10000"/>
                  <a:gd name="connsiteY9" fmla="*/ 8571 h 10000"/>
                  <a:gd name="connsiteX10" fmla="*/ 9429 w 10000"/>
                  <a:gd name="connsiteY10" fmla="*/ 8571 h 10000"/>
                  <a:gd name="connsiteX11" fmla="*/ 9612 w 10000"/>
                  <a:gd name="connsiteY11" fmla="*/ 7937 h 10000"/>
                  <a:gd name="connsiteX12" fmla="*/ 9224 w 10000"/>
                  <a:gd name="connsiteY12" fmla="*/ 7778 h 10000"/>
                  <a:gd name="connsiteX13" fmla="*/ 9224 w 10000"/>
                  <a:gd name="connsiteY13" fmla="*/ 7143 h 10000"/>
                  <a:gd name="connsiteX14" fmla="*/ 9612 w 10000"/>
                  <a:gd name="connsiteY14" fmla="*/ 6984 h 10000"/>
                  <a:gd name="connsiteX15" fmla="*/ 10000 w 10000"/>
                  <a:gd name="connsiteY15" fmla="*/ 6190 h 10000"/>
                  <a:gd name="connsiteX16" fmla="*/ 9041 w 10000"/>
                  <a:gd name="connsiteY16" fmla="*/ 5556 h 10000"/>
                  <a:gd name="connsiteX17" fmla="*/ 8653 w 10000"/>
                  <a:gd name="connsiteY17" fmla="*/ 4921 h 10000"/>
                  <a:gd name="connsiteX18" fmla="*/ 8447 w 10000"/>
                  <a:gd name="connsiteY18" fmla="*/ 4286 h 10000"/>
                  <a:gd name="connsiteX19" fmla="*/ 8836 w 10000"/>
                  <a:gd name="connsiteY19" fmla="*/ 3651 h 10000"/>
                  <a:gd name="connsiteX20" fmla="*/ 8447 w 10000"/>
                  <a:gd name="connsiteY20" fmla="*/ 3492 h 10000"/>
                  <a:gd name="connsiteX21" fmla="*/ 8447 w 10000"/>
                  <a:gd name="connsiteY21" fmla="*/ 2698 h 10000"/>
                  <a:gd name="connsiteX22" fmla="*/ 7489 w 10000"/>
                  <a:gd name="connsiteY22" fmla="*/ 3175 h 10000"/>
                  <a:gd name="connsiteX23" fmla="*/ 6530 w 10000"/>
                  <a:gd name="connsiteY23" fmla="*/ 2857 h 10000"/>
                  <a:gd name="connsiteX24" fmla="*/ 5571 w 10000"/>
                  <a:gd name="connsiteY24" fmla="*/ 2698 h 10000"/>
                  <a:gd name="connsiteX25" fmla="*/ 5959 w 10000"/>
                  <a:gd name="connsiteY25" fmla="*/ 2063 h 10000"/>
                  <a:gd name="connsiteX26" fmla="*/ 5000 w 10000"/>
                  <a:gd name="connsiteY26" fmla="*/ 1746 h 10000"/>
                  <a:gd name="connsiteX27" fmla="*/ 4224 w 10000"/>
                  <a:gd name="connsiteY27" fmla="*/ 1270 h 10000"/>
                  <a:gd name="connsiteX28" fmla="*/ 4041 w 10000"/>
                  <a:gd name="connsiteY28" fmla="*/ 794 h 10000"/>
                  <a:gd name="connsiteX29" fmla="*/ 3265 w 10000"/>
                  <a:gd name="connsiteY29" fmla="*/ 317 h 10000"/>
                  <a:gd name="connsiteX30" fmla="*/ 2877 w 10000"/>
                  <a:gd name="connsiteY30" fmla="*/ 0 h 10000"/>
                  <a:gd name="connsiteX31" fmla="*/ 2694 w 10000"/>
                  <a:gd name="connsiteY31" fmla="*/ 159 h 10000"/>
                  <a:gd name="connsiteX32" fmla="*/ 1530 w 10000"/>
                  <a:gd name="connsiteY32" fmla="*/ 159 h 10000"/>
                  <a:gd name="connsiteX33" fmla="*/ 753 w 10000"/>
                  <a:gd name="connsiteY33" fmla="*/ 476 h 10000"/>
                  <a:gd name="connsiteX34" fmla="*/ 183 w 10000"/>
                  <a:gd name="connsiteY34" fmla="*/ 476 h 10000"/>
                  <a:gd name="connsiteX35" fmla="*/ 0 w 10000"/>
                  <a:gd name="connsiteY35" fmla="*/ 952 h 10000"/>
                  <a:gd name="connsiteX36" fmla="*/ 183 w 10000"/>
                  <a:gd name="connsiteY36" fmla="*/ 1587 h 10000"/>
                  <a:gd name="connsiteX37" fmla="*/ 753 w 10000"/>
                  <a:gd name="connsiteY37" fmla="*/ 2222 h 10000"/>
                  <a:gd name="connsiteX38" fmla="*/ 1347 w 10000"/>
                  <a:gd name="connsiteY38" fmla="*/ 2381 h 10000"/>
                  <a:gd name="connsiteX39" fmla="*/ 753 w 10000"/>
                  <a:gd name="connsiteY39" fmla="*/ 2540 h 10000"/>
                  <a:gd name="connsiteX40" fmla="*/ 753 w 10000"/>
                  <a:gd name="connsiteY40" fmla="*/ 3175 h 10000"/>
                  <a:gd name="connsiteX41" fmla="*/ 183 w 10000"/>
                  <a:gd name="connsiteY41" fmla="*/ 3016 h 10000"/>
                  <a:gd name="connsiteX42" fmla="*/ 388 w 10000"/>
                  <a:gd name="connsiteY42" fmla="*/ 3333 h 10000"/>
                  <a:gd name="connsiteX43" fmla="*/ 1142 w 10000"/>
                  <a:gd name="connsiteY43" fmla="*/ 3333 h 10000"/>
                  <a:gd name="connsiteX44" fmla="*/ 1142 w 10000"/>
                  <a:gd name="connsiteY44" fmla="*/ 3968 h 10000"/>
                  <a:gd name="connsiteX45" fmla="*/ 1347 w 10000"/>
                  <a:gd name="connsiteY45" fmla="*/ 4603 h 10000"/>
                  <a:gd name="connsiteX46" fmla="*/ 2306 w 10000"/>
                  <a:gd name="connsiteY46" fmla="*/ 5079 h 10000"/>
                  <a:gd name="connsiteX47" fmla="*/ 1712 w 10000"/>
                  <a:gd name="connsiteY47" fmla="*/ 5397 h 10000"/>
                  <a:gd name="connsiteX48" fmla="*/ 2306 w 10000"/>
                  <a:gd name="connsiteY48" fmla="*/ 6190 h 10000"/>
                  <a:gd name="connsiteX49" fmla="*/ 1142 w 10000"/>
                  <a:gd name="connsiteY49" fmla="*/ 6508 h 10000"/>
                  <a:gd name="connsiteX50" fmla="*/ 2746 w 10000"/>
                  <a:gd name="connsiteY50" fmla="*/ 8418 h 10000"/>
                  <a:gd name="connsiteX51" fmla="*/ 1150 w 10000"/>
                  <a:gd name="connsiteY51" fmla="*/ 6578 h 10000"/>
                  <a:gd name="connsiteX52" fmla="*/ 753 w 10000"/>
                  <a:gd name="connsiteY52" fmla="*/ 6984 h 10000"/>
                  <a:gd name="connsiteX53" fmla="*/ 571 w 10000"/>
                  <a:gd name="connsiteY53" fmla="*/ 7619 h 10000"/>
                  <a:gd name="connsiteX54" fmla="*/ 0 w 10000"/>
                  <a:gd name="connsiteY54" fmla="*/ 7937 h 10000"/>
                  <a:gd name="connsiteX55" fmla="*/ 183 w 10000"/>
                  <a:gd name="connsiteY55" fmla="*/ 8254 h 10000"/>
                  <a:gd name="connsiteX56" fmla="*/ 183 w 10000"/>
                  <a:gd name="connsiteY56" fmla="*/ 9048 h 10000"/>
                  <a:gd name="connsiteX57" fmla="*/ 388 w 10000"/>
                  <a:gd name="connsiteY57" fmla="*/ 9048 h 10000"/>
                  <a:gd name="connsiteX58" fmla="*/ 2306 w 10000"/>
                  <a:gd name="connsiteY58" fmla="*/ 10000 h 10000"/>
                  <a:gd name="connsiteX59" fmla="*/ 2306 w 10000"/>
                  <a:gd name="connsiteY59" fmla="*/ 9841 h 10000"/>
                  <a:gd name="connsiteX60" fmla="*/ 2676 w 10000"/>
                  <a:gd name="connsiteY60" fmla="*/ 8331 h 10000"/>
                  <a:gd name="connsiteX0" fmla="*/ 2877 w 10000"/>
                  <a:gd name="connsiteY0" fmla="*/ 8413 h 10000"/>
                  <a:gd name="connsiteX1" fmla="*/ 3653 w 10000"/>
                  <a:gd name="connsiteY1" fmla="*/ 8730 h 10000"/>
                  <a:gd name="connsiteX2" fmla="*/ 4224 w 10000"/>
                  <a:gd name="connsiteY2" fmla="*/ 8730 h 10000"/>
                  <a:gd name="connsiteX3" fmla="*/ 4612 w 10000"/>
                  <a:gd name="connsiteY3" fmla="*/ 9048 h 10000"/>
                  <a:gd name="connsiteX4" fmla="*/ 5388 w 10000"/>
                  <a:gd name="connsiteY4" fmla="*/ 9841 h 10000"/>
                  <a:gd name="connsiteX5" fmla="*/ 5753 w 10000"/>
                  <a:gd name="connsiteY5" fmla="*/ 10000 h 10000"/>
                  <a:gd name="connsiteX6" fmla="*/ 5959 w 10000"/>
                  <a:gd name="connsiteY6" fmla="*/ 9365 h 10000"/>
                  <a:gd name="connsiteX7" fmla="*/ 6530 w 10000"/>
                  <a:gd name="connsiteY7" fmla="*/ 9206 h 10000"/>
                  <a:gd name="connsiteX8" fmla="*/ 7100 w 10000"/>
                  <a:gd name="connsiteY8" fmla="*/ 9048 h 10000"/>
                  <a:gd name="connsiteX9" fmla="*/ 8447 w 10000"/>
                  <a:gd name="connsiteY9" fmla="*/ 8571 h 10000"/>
                  <a:gd name="connsiteX10" fmla="*/ 9429 w 10000"/>
                  <a:gd name="connsiteY10" fmla="*/ 8571 h 10000"/>
                  <a:gd name="connsiteX11" fmla="*/ 9612 w 10000"/>
                  <a:gd name="connsiteY11" fmla="*/ 7937 h 10000"/>
                  <a:gd name="connsiteX12" fmla="*/ 9224 w 10000"/>
                  <a:gd name="connsiteY12" fmla="*/ 7778 h 10000"/>
                  <a:gd name="connsiteX13" fmla="*/ 9224 w 10000"/>
                  <a:gd name="connsiteY13" fmla="*/ 7143 h 10000"/>
                  <a:gd name="connsiteX14" fmla="*/ 9612 w 10000"/>
                  <a:gd name="connsiteY14" fmla="*/ 6984 h 10000"/>
                  <a:gd name="connsiteX15" fmla="*/ 10000 w 10000"/>
                  <a:gd name="connsiteY15" fmla="*/ 6190 h 10000"/>
                  <a:gd name="connsiteX16" fmla="*/ 9041 w 10000"/>
                  <a:gd name="connsiteY16" fmla="*/ 5556 h 10000"/>
                  <a:gd name="connsiteX17" fmla="*/ 8653 w 10000"/>
                  <a:gd name="connsiteY17" fmla="*/ 4921 h 10000"/>
                  <a:gd name="connsiteX18" fmla="*/ 8447 w 10000"/>
                  <a:gd name="connsiteY18" fmla="*/ 4286 h 10000"/>
                  <a:gd name="connsiteX19" fmla="*/ 8836 w 10000"/>
                  <a:gd name="connsiteY19" fmla="*/ 3651 h 10000"/>
                  <a:gd name="connsiteX20" fmla="*/ 8447 w 10000"/>
                  <a:gd name="connsiteY20" fmla="*/ 3492 h 10000"/>
                  <a:gd name="connsiteX21" fmla="*/ 8447 w 10000"/>
                  <a:gd name="connsiteY21" fmla="*/ 2698 h 10000"/>
                  <a:gd name="connsiteX22" fmla="*/ 7489 w 10000"/>
                  <a:gd name="connsiteY22" fmla="*/ 3175 h 10000"/>
                  <a:gd name="connsiteX23" fmla="*/ 6530 w 10000"/>
                  <a:gd name="connsiteY23" fmla="*/ 2857 h 10000"/>
                  <a:gd name="connsiteX24" fmla="*/ 5571 w 10000"/>
                  <a:gd name="connsiteY24" fmla="*/ 2698 h 10000"/>
                  <a:gd name="connsiteX25" fmla="*/ 5959 w 10000"/>
                  <a:gd name="connsiteY25" fmla="*/ 2063 h 10000"/>
                  <a:gd name="connsiteX26" fmla="*/ 5000 w 10000"/>
                  <a:gd name="connsiteY26" fmla="*/ 1746 h 10000"/>
                  <a:gd name="connsiteX27" fmla="*/ 4224 w 10000"/>
                  <a:gd name="connsiteY27" fmla="*/ 1270 h 10000"/>
                  <a:gd name="connsiteX28" fmla="*/ 4041 w 10000"/>
                  <a:gd name="connsiteY28" fmla="*/ 794 h 10000"/>
                  <a:gd name="connsiteX29" fmla="*/ 3265 w 10000"/>
                  <a:gd name="connsiteY29" fmla="*/ 317 h 10000"/>
                  <a:gd name="connsiteX30" fmla="*/ 2877 w 10000"/>
                  <a:gd name="connsiteY30" fmla="*/ 0 h 10000"/>
                  <a:gd name="connsiteX31" fmla="*/ 2694 w 10000"/>
                  <a:gd name="connsiteY31" fmla="*/ 159 h 10000"/>
                  <a:gd name="connsiteX32" fmla="*/ 1530 w 10000"/>
                  <a:gd name="connsiteY32" fmla="*/ 159 h 10000"/>
                  <a:gd name="connsiteX33" fmla="*/ 753 w 10000"/>
                  <a:gd name="connsiteY33" fmla="*/ 476 h 10000"/>
                  <a:gd name="connsiteX34" fmla="*/ 183 w 10000"/>
                  <a:gd name="connsiteY34" fmla="*/ 476 h 10000"/>
                  <a:gd name="connsiteX35" fmla="*/ 0 w 10000"/>
                  <a:gd name="connsiteY35" fmla="*/ 952 h 10000"/>
                  <a:gd name="connsiteX36" fmla="*/ 183 w 10000"/>
                  <a:gd name="connsiteY36" fmla="*/ 1587 h 10000"/>
                  <a:gd name="connsiteX37" fmla="*/ 753 w 10000"/>
                  <a:gd name="connsiteY37" fmla="*/ 2222 h 10000"/>
                  <a:gd name="connsiteX38" fmla="*/ 1347 w 10000"/>
                  <a:gd name="connsiteY38" fmla="*/ 2381 h 10000"/>
                  <a:gd name="connsiteX39" fmla="*/ 753 w 10000"/>
                  <a:gd name="connsiteY39" fmla="*/ 2540 h 10000"/>
                  <a:gd name="connsiteX40" fmla="*/ 753 w 10000"/>
                  <a:gd name="connsiteY40" fmla="*/ 3175 h 10000"/>
                  <a:gd name="connsiteX41" fmla="*/ 183 w 10000"/>
                  <a:gd name="connsiteY41" fmla="*/ 3016 h 10000"/>
                  <a:gd name="connsiteX42" fmla="*/ 388 w 10000"/>
                  <a:gd name="connsiteY42" fmla="*/ 3333 h 10000"/>
                  <a:gd name="connsiteX43" fmla="*/ 1142 w 10000"/>
                  <a:gd name="connsiteY43" fmla="*/ 3333 h 10000"/>
                  <a:gd name="connsiteX44" fmla="*/ 1142 w 10000"/>
                  <a:gd name="connsiteY44" fmla="*/ 3968 h 10000"/>
                  <a:gd name="connsiteX45" fmla="*/ 1347 w 10000"/>
                  <a:gd name="connsiteY45" fmla="*/ 4603 h 10000"/>
                  <a:gd name="connsiteX46" fmla="*/ 2306 w 10000"/>
                  <a:gd name="connsiteY46" fmla="*/ 5079 h 10000"/>
                  <a:gd name="connsiteX47" fmla="*/ 1712 w 10000"/>
                  <a:gd name="connsiteY47" fmla="*/ 5397 h 10000"/>
                  <a:gd name="connsiteX48" fmla="*/ 2306 w 10000"/>
                  <a:gd name="connsiteY48" fmla="*/ 6190 h 10000"/>
                  <a:gd name="connsiteX49" fmla="*/ 1142 w 10000"/>
                  <a:gd name="connsiteY49" fmla="*/ 6508 h 10000"/>
                  <a:gd name="connsiteX50" fmla="*/ 2746 w 10000"/>
                  <a:gd name="connsiteY50" fmla="*/ 8418 h 10000"/>
                  <a:gd name="connsiteX51" fmla="*/ 1150 w 10000"/>
                  <a:gd name="connsiteY51" fmla="*/ 6578 h 10000"/>
                  <a:gd name="connsiteX52" fmla="*/ 753 w 10000"/>
                  <a:gd name="connsiteY52" fmla="*/ 6984 h 10000"/>
                  <a:gd name="connsiteX53" fmla="*/ 571 w 10000"/>
                  <a:gd name="connsiteY53" fmla="*/ 7619 h 10000"/>
                  <a:gd name="connsiteX54" fmla="*/ 0 w 10000"/>
                  <a:gd name="connsiteY54" fmla="*/ 7937 h 10000"/>
                  <a:gd name="connsiteX55" fmla="*/ 183 w 10000"/>
                  <a:gd name="connsiteY55" fmla="*/ 8254 h 10000"/>
                  <a:gd name="connsiteX56" fmla="*/ 183 w 10000"/>
                  <a:gd name="connsiteY56" fmla="*/ 9048 h 10000"/>
                  <a:gd name="connsiteX57" fmla="*/ 388 w 10000"/>
                  <a:gd name="connsiteY57" fmla="*/ 9048 h 10000"/>
                  <a:gd name="connsiteX58" fmla="*/ 2306 w 10000"/>
                  <a:gd name="connsiteY58" fmla="*/ 10000 h 10000"/>
                  <a:gd name="connsiteX59" fmla="*/ 2306 w 10000"/>
                  <a:gd name="connsiteY59" fmla="*/ 9841 h 10000"/>
                  <a:gd name="connsiteX60" fmla="*/ 2999 w 10000"/>
                  <a:gd name="connsiteY60" fmla="*/ 7988 h 10000"/>
                  <a:gd name="connsiteX0" fmla="*/ 2877 w 10000"/>
                  <a:gd name="connsiteY0" fmla="*/ 8413 h 10000"/>
                  <a:gd name="connsiteX1" fmla="*/ 3653 w 10000"/>
                  <a:gd name="connsiteY1" fmla="*/ 8730 h 10000"/>
                  <a:gd name="connsiteX2" fmla="*/ 4224 w 10000"/>
                  <a:gd name="connsiteY2" fmla="*/ 8730 h 10000"/>
                  <a:gd name="connsiteX3" fmla="*/ 4612 w 10000"/>
                  <a:gd name="connsiteY3" fmla="*/ 9048 h 10000"/>
                  <a:gd name="connsiteX4" fmla="*/ 5388 w 10000"/>
                  <a:gd name="connsiteY4" fmla="*/ 9841 h 10000"/>
                  <a:gd name="connsiteX5" fmla="*/ 5753 w 10000"/>
                  <a:gd name="connsiteY5" fmla="*/ 10000 h 10000"/>
                  <a:gd name="connsiteX6" fmla="*/ 5959 w 10000"/>
                  <a:gd name="connsiteY6" fmla="*/ 9365 h 10000"/>
                  <a:gd name="connsiteX7" fmla="*/ 6530 w 10000"/>
                  <a:gd name="connsiteY7" fmla="*/ 9206 h 10000"/>
                  <a:gd name="connsiteX8" fmla="*/ 7100 w 10000"/>
                  <a:gd name="connsiteY8" fmla="*/ 9048 h 10000"/>
                  <a:gd name="connsiteX9" fmla="*/ 8447 w 10000"/>
                  <a:gd name="connsiteY9" fmla="*/ 8571 h 10000"/>
                  <a:gd name="connsiteX10" fmla="*/ 9429 w 10000"/>
                  <a:gd name="connsiteY10" fmla="*/ 8571 h 10000"/>
                  <a:gd name="connsiteX11" fmla="*/ 9612 w 10000"/>
                  <a:gd name="connsiteY11" fmla="*/ 7937 h 10000"/>
                  <a:gd name="connsiteX12" fmla="*/ 9224 w 10000"/>
                  <a:gd name="connsiteY12" fmla="*/ 7778 h 10000"/>
                  <a:gd name="connsiteX13" fmla="*/ 9224 w 10000"/>
                  <a:gd name="connsiteY13" fmla="*/ 7143 h 10000"/>
                  <a:gd name="connsiteX14" fmla="*/ 9612 w 10000"/>
                  <a:gd name="connsiteY14" fmla="*/ 6984 h 10000"/>
                  <a:gd name="connsiteX15" fmla="*/ 10000 w 10000"/>
                  <a:gd name="connsiteY15" fmla="*/ 6190 h 10000"/>
                  <a:gd name="connsiteX16" fmla="*/ 9041 w 10000"/>
                  <a:gd name="connsiteY16" fmla="*/ 5556 h 10000"/>
                  <a:gd name="connsiteX17" fmla="*/ 8653 w 10000"/>
                  <a:gd name="connsiteY17" fmla="*/ 4921 h 10000"/>
                  <a:gd name="connsiteX18" fmla="*/ 8447 w 10000"/>
                  <a:gd name="connsiteY18" fmla="*/ 4286 h 10000"/>
                  <a:gd name="connsiteX19" fmla="*/ 8836 w 10000"/>
                  <a:gd name="connsiteY19" fmla="*/ 3651 h 10000"/>
                  <a:gd name="connsiteX20" fmla="*/ 8447 w 10000"/>
                  <a:gd name="connsiteY20" fmla="*/ 3492 h 10000"/>
                  <a:gd name="connsiteX21" fmla="*/ 8447 w 10000"/>
                  <a:gd name="connsiteY21" fmla="*/ 2698 h 10000"/>
                  <a:gd name="connsiteX22" fmla="*/ 7489 w 10000"/>
                  <a:gd name="connsiteY22" fmla="*/ 3175 h 10000"/>
                  <a:gd name="connsiteX23" fmla="*/ 6530 w 10000"/>
                  <a:gd name="connsiteY23" fmla="*/ 2857 h 10000"/>
                  <a:gd name="connsiteX24" fmla="*/ 5571 w 10000"/>
                  <a:gd name="connsiteY24" fmla="*/ 2698 h 10000"/>
                  <a:gd name="connsiteX25" fmla="*/ 5959 w 10000"/>
                  <a:gd name="connsiteY25" fmla="*/ 2063 h 10000"/>
                  <a:gd name="connsiteX26" fmla="*/ 5000 w 10000"/>
                  <a:gd name="connsiteY26" fmla="*/ 1746 h 10000"/>
                  <a:gd name="connsiteX27" fmla="*/ 4224 w 10000"/>
                  <a:gd name="connsiteY27" fmla="*/ 1270 h 10000"/>
                  <a:gd name="connsiteX28" fmla="*/ 4041 w 10000"/>
                  <a:gd name="connsiteY28" fmla="*/ 794 h 10000"/>
                  <a:gd name="connsiteX29" fmla="*/ 3265 w 10000"/>
                  <a:gd name="connsiteY29" fmla="*/ 317 h 10000"/>
                  <a:gd name="connsiteX30" fmla="*/ 2877 w 10000"/>
                  <a:gd name="connsiteY30" fmla="*/ 0 h 10000"/>
                  <a:gd name="connsiteX31" fmla="*/ 2694 w 10000"/>
                  <a:gd name="connsiteY31" fmla="*/ 159 h 10000"/>
                  <a:gd name="connsiteX32" fmla="*/ 1530 w 10000"/>
                  <a:gd name="connsiteY32" fmla="*/ 159 h 10000"/>
                  <a:gd name="connsiteX33" fmla="*/ 753 w 10000"/>
                  <a:gd name="connsiteY33" fmla="*/ 476 h 10000"/>
                  <a:gd name="connsiteX34" fmla="*/ 183 w 10000"/>
                  <a:gd name="connsiteY34" fmla="*/ 476 h 10000"/>
                  <a:gd name="connsiteX35" fmla="*/ 0 w 10000"/>
                  <a:gd name="connsiteY35" fmla="*/ 952 h 10000"/>
                  <a:gd name="connsiteX36" fmla="*/ 183 w 10000"/>
                  <a:gd name="connsiteY36" fmla="*/ 1587 h 10000"/>
                  <a:gd name="connsiteX37" fmla="*/ 753 w 10000"/>
                  <a:gd name="connsiteY37" fmla="*/ 2222 h 10000"/>
                  <a:gd name="connsiteX38" fmla="*/ 1347 w 10000"/>
                  <a:gd name="connsiteY38" fmla="*/ 2381 h 10000"/>
                  <a:gd name="connsiteX39" fmla="*/ 753 w 10000"/>
                  <a:gd name="connsiteY39" fmla="*/ 2540 h 10000"/>
                  <a:gd name="connsiteX40" fmla="*/ 753 w 10000"/>
                  <a:gd name="connsiteY40" fmla="*/ 3175 h 10000"/>
                  <a:gd name="connsiteX41" fmla="*/ 183 w 10000"/>
                  <a:gd name="connsiteY41" fmla="*/ 3016 h 10000"/>
                  <a:gd name="connsiteX42" fmla="*/ 388 w 10000"/>
                  <a:gd name="connsiteY42" fmla="*/ 3333 h 10000"/>
                  <a:gd name="connsiteX43" fmla="*/ 1142 w 10000"/>
                  <a:gd name="connsiteY43" fmla="*/ 3333 h 10000"/>
                  <a:gd name="connsiteX44" fmla="*/ 1142 w 10000"/>
                  <a:gd name="connsiteY44" fmla="*/ 3968 h 10000"/>
                  <a:gd name="connsiteX45" fmla="*/ 1347 w 10000"/>
                  <a:gd name="connsiteY45" fmla="*/ 4603 h 10000"/>
                  <a:gd name="connsiteX46" fmla="*/ 2306 w 10000"/>
                  <a:gd name="connsiteY46" fmla="*/ 5079 h 10000"/>
                  <a:gd name="connsiteX47" fmla="*/ 1712 w 10000"/>
                  <a:gd name="connsiteY47" fmla="*/ 5397 h 10000"/>
                  <a:gd name="connsiteX48" fmla="*/ 2306 w 10000"/>
                  <a:gd name="connsiteY48" fmla="*/ 6190 h 10000"/>
                  <a:gd name="connsiteX49" fmla="*/ 1142 w 10000"/>
                  <a:gd name="connsiteY49" fmla="*/ 6508 h 10000"/>
                  <a:gd name="connsiteX50" fmla="*/ 2997 w 10000"/>
                  <a:gd name="connsiteY50" fmla="*/ 8137 h 10000"/>
                  <a:gd name="connsiteX51" fmla="*/ 1150 w 10000"/>
                  <a:gd name="connsiteY51" fmla="*/ 6578 h 10000"/>
                  <a:gd name="connsiteX52" fmla="*/ 753 w 10000"/>
                  <a:gd name="connsiteY52" fmla="*/ 6984 h 10000"/>
                  <a:gd name="connsiteX53" fmla="*/ 571 w 10000"/>
                  <a:gd name="connsiteY53" fmla="*/ 7619 h 10000"/>
                  <a:gd name="connsiteX54" fmla="*/ 0 w 10000"/>
                  <a:gd name="connsiteY54" fmla="*/ 7937 h 10000"/>
                  <a:gd name="connsiteX55" fmla="*/ 183 w 10000"/>
                  <a:gd name="connsiteY55" fmla="*/ 8254 h 10000"/>
                  <a:gd name="connsiteX56" fmla="*/ 183 w 10000"/>
                  <a:gd name="connsiteY56" fmla="*/ 9048 h 10000"/>
                  <a:gd name="connsiteX57" fmla="*/ 388 w 10000"/>
                  <a:gd name="connsiteY57" fmla="*/ 9048 h 10000"/>
                  <a:gd name="connsiteX58" fmla="*/ 2306 w 10000"/>
                  <a:gd name="connsiteY58" fmla="*/ 10000 h 10000"/>
                  <a:gd name="connsiteX59" fmla="*/ 2306 w 10000"/>
                  <a:gd name="connsiteY59" fmla="*/ 9841 h 10000"/>
                  <a:gd name="connsiteX60" fmla="*/ 2999 w 10000"/>
                  <a:gd name="connsiteY60" fmla="*/ 7988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0000" h="10000">
                    <a:moveTo>
                      <a:pt x="2877" y="8413"/>
                    </a:moveTo>
                    <a:lnTo>
                      <a:pt x="3653" y="8730"/>
                    </a:lnTo>
                    <a:lnTo>
                      <a:pt x="4224" y="8730"/>
                    </a:lnTo>
                    <a:lnTo>
                      <a:pt x="4612" y="9048"/>
                    </a:lnTo>
                    <a:lnTo>
                      <a:pt x="5388" y="9841"/>
                    </a:lnTo>
                    <a:lnTo>
                      <a:pt x="5753" y="10000"/>
                    </a:lnTo>
                    <a:cubicBezTo>
                      <a:pt x="5822" y="9788"/>
                      <a:pt x="5890" y="9577"/>
                      <a:pt x="5959" y="9365"/>
                    </a:cubicBezTo>
                    <a:lnTo>
                      <a:pt x="6530" y="9206"/>
                    </a:lnTo>
                    <a:lnTo>
                      <a:pt x="7100" y="9048"/>
                    </a:lnTo>
                    <a:lnTo>
                      <a:pt x="8447" y="8571"/>
                    </a:lnTo>
                    <a:lnTo>
                      <a:pt x="9429" y="8571"/>
                    </a:lnTo>
                    <a:lnTo>
                      <a:pt x="9612" y="7937"/>
                    </a:lnTo>
                    <a:lnTo>
                      <a:pt x="9224" y="7778"/>
                    </a:lnTo>
                    <a:lnTo>
                      <a:pt x="9224" y="7143"/>
                    </a:lnTo>
                    <a:lnTo>
                      <a:pt x="9612" y="6984"/>
                    </a:lnTo>
                    <a:lnTo>
                      <a:pt x="10000" y="6190"/>
                    </a:lnTo>
                    <a:lnTo>
                      <a:pt x="9041" y="5556"/>
                    </a:lnTo>
                    <a:lnTo>
                      <a:pt x="8653" y="4921"/>
                    </a:lnTo>
                    <a:cubicBezTo>
                      <a:pt x="8584" y="4709"/>
                      <a:pt x="8516" y="4498"/>
                      <a:pt x="8447" y="4286"/>
                    </a:cubicBezTo>
                    <a:lnTo>
                      <a:pt x="8836" y="3651"/>
                    </a:lnTo>
                    <a:lnTo>
                      <a:pt x="8447" y="3492"/>
                    </a:lnTo>
                    <a:lnTo>
                      <a:pt x="8447" y="2698"/>
                    </a:lnTo>
                    <a:lnTo>
                      <a:pt x="7489" y="3175"/>
                    </a:lnTo>
                    <a:lnTo>
                      <a:pt x="6530" y="2857"/>
                    </a:lnTo>
                    <a:lnTo>
                      <a:pt x="5571" y="2698"/>
                    </a:lnTo>
                    <a:lnTo>
                      <a:pt x="5959" y="2063"/>
                    </a:lnTo>
                    <a:lnTo>
                      <a:pt x="5000" y="1746"/>
                    </a:lnTo>
                    <a:lnTo>
                      <a:pt x="4224" y="1270"/>
                    </a:lnTo>
                    <a:lnTo>
                      <a:pt x="4041" y="794"/>
                    </a:lnTo>
                    <a:lnTo>
                      <a:pt x="3265" y="317"/>
                    </a:lnTo>
                    <a:lnTo>
                      <a:pt x="2877" y="0"/>
                    </a:lnTo>
                    <a:lnTo>
                      <a:pt x="2694" y="159"/>
                    </a:lnTo>
                    <a:lnTo>
                      <a:pt x="1530" y="159"/>
                    </a:lnTo>
                    <a:lnTo>
                      <a:pt x="753" y="476"/>
                    </a:lnTo>
                    <a:lnTo>
                      <a:pt x="183" y="476"/>
                    </a:lnTo>
                    <a:lnTo>
                      <a:pt x="0" y="952"/>
                    </a:lnTo>
                    <a:lnTo>
                      <a:pt x="183" y="1587"/>
                    </a:lnTo>
                    <a:lnTo>
                      <a:pt x="753" y="2222"/>
                    </a:lnTo>
                    <a:lnTo>
                      <a:pt x="1347" y="2381"/>
                    </a:lnTo>
                    <a:lnTo>
                      <a:pt x="753" y="2540"/>
                    </a:lnTo>
                    <a:lnTo>
                      <a:pt x="753" y="3175"/>
                    </a:lnTo>
                    <a:lnTo>
                      <a:pt x="183" y="3016"/>
                    </a:lnTo>
                    <a:cubicBezTo>
                      <a:pt x="251" y="3122"/>
                      <a:pt x="320" y="3227"/>
                      <a:pt x="388" y="3333"/>
                    </a:cubicBezTo>
                    <a:lnTo>
                      <a:pt x="1142" y="3333"/>
                    </a:lnTo>
                    <a:lnTo>
                      <a:pt x="1142" y="3968"/>
                    </a:lnTo>
                    <a:cubicBezTo>
                      <a:pt x="1210" y="4180"/>
                      <a:pt x="1279" y="4391"/>
                      <a:pt x="1347" y="4603"/>
                    </a:cubicBezTo>
                    <a:lnTo>
                      <a:pt x="2306" y="5079"/>
                    </a:lnTo>
                    <a:lnTo>
                      <a:pt x="1712" y="5397"/>
                    </a:lnTo>
                    <a:lnTo>
                      <a:pt x="2306" y="6190"/>
                    </a:lnTo>
                    <a:lnTo>
                      <a:pt x="1142" y="6508"/>
                    </a:lnTo>
                    <a:cubicBezTo>
                      <a:pt x="1210" y="6667"/>
                      <a:pt x="2929" y="7978"/>
                      <a:pt x="2997" y="8137"/>
                    </a:cubicBezTo>
                    <a:cubicBezTo>
                      <a:pt x="2405" y="7721"/>
                      <a:pt x="1742" y="6994"/>
                      <a:pt x="1150" y="6578"/>
                    </a:cubicBezTo>
                    <a:lnTo>
                      <a:pt x="753" y="6984"/>
                    </a:lnTo>
                    <a:cubicBezTo>
                      <a:pt x="692" y="7196"/>
                      <a:pt x="632" y="7407"/>
                      <a:pt x="571" y="7619"/>
                    </a:cubicBezTo>
                    <a:lnTo>
                      <a:pt x="0" y="7937"/>
                    </a:lnTo>
                    <a:lnTo>
                      <a:pt x="183" y="8254"/>
                    </a:lnTo>
                    <a:lnTo>
                      <a:pt x="183" y="9048"/>
                    </a:lnTo>
                    <a:lnTo>
                      <a:pt x="388" y="9048"/>
                    </a:lnTo>
                    <a:lnTo>
                      <a:pt x="2306" y="10000"/>
                    </a:lnTo>
                    <a:lnTo>
                      <a:pt x="2306" y="9841"/>
                    </a:lnTo>
                    <a:cubicBezTo>
                      <a:pt x="2496" y="9365"/>
                      <a:pt x="2999" y="7988"/>
                      <a:pt x="2999" y="7988"/>
                    </a:cubicBezTo>
                  </a:path>
                </a:pathLst>
              </a:custGeom>
              <a:solidFill>
                <a:srgbClr val="4E85AD"/>
              </a:solidFill>
              <a:ln w="9525">
                <a:solidFill>
                  <a:srgbClr val="4E85AD"/>
                </a:solidFill>
                <a:prstDash val="solid"/>
                <a:round/>
                <a:headEnd/>
                <a:tailEnd/>
              </a:ln>
              <a:extLst/>
            </p:spPr>
            <p:txBody>
              <a:bodyPr/>
              <a:lstStyle/>
              <a:p>
                <a:pPr>
                  <a:defRPr/>
                </a:pPr>
                <a:endParaRPr lang="en-GB" sz="2400" b="1" kern="0">
                  <a:solidFill>
                    <a:srgbClr val="000000"/>
                  </a:solidFill>
                </a:endParaRPr>
              </a:p>
            </p:txBody>
          </p:sp>
          <p:sp>
            <p:nvSpPr>
              <p:cNvPr id="122" name="Freeform 71"/>
              <p:cNvSpPr>
                <a:spLocks/>
              </p:cNvSpPr>
              <p:nvPr/>
            </p:nvSpPr>
            <p:spPr bwMode="auto">
              <a:xfrm>
                <a:off x="7282385" y="4212052"/>
                <a:ext cx="318169" cy="533313"/>
              </a:xfrm>
              <a:custGeom>
                <a:avLst/>
                <a:gdLst>
                  <a:gd name="T0" fmla="*/ 151 w 210"/>
                  <a:gd name="T1" fmla="*/ 304 h 352"/>
                  <a:gd name="T2" fmla="*/ 185 w 210"/>
                  <a:gd name="T3" fmla="*/ 288 h 352"/>
                  <a:gd name="T4" fmla="*/ 185 w 210"/>
                  <a:gd name="T5" fmla="*/ 248 h 352"/>
                  <a:gd name="T6" fmla="*/ 210 w 210"/>
                  <a:gd name="T7" fmla="*/ 232 h 352"/>
                  <a:gd name="T8" fmla="*/ 194 w 210"/>
                  <a:gd name="T9" fmla="*/ 192 h 352"/>
                  <a:gd name="T10" fmla="*/ 168 w 210"/>
                  <a:gd name="T11" fmla="*/ 184 h 352"/>
                  <a:gd name="T12" fmla="*/ 143 w 210"/>
                  <a:gd name="T13" fmla="*/ 152 h 352"/>
                  <a:gd name="T14" fmla="*/ 135 w 210"/>
                  <a:gd name="T15" fmla="*/ 96 h 352"/>
                  <a:gd name="T16" fmla="*/ 135 w 210"/>
                  <a:gd name="T17" fmla="*/ 72 h 352"/>
                  <a:gd name="T18" fmla="*/ 135 w 210"/>
                  <a:gd name="T19" fmla="*/ 72 h 352"/>
                  <a:gd name="T20" fmla="*/ 101 w 210"/>
                  <a:gd name="T21" fmla="*/ 32 h 352"/>
                  <a:gd name="T22" fmla="*/ 84 w 210"/>
                  <a:gd name="T23" fmla="*/ 16 h 352"/>
                  <a:gd name="T24" fmla="*/ 59 w 210"/>
                  <a:gd name="T25" fmla="*/ 16 h 352"/>
                  <a:gd name="T26" fmla="*/ 25 w 210"/>
                  <a:gd name="T27" fmla="*/ 0 h 352"/>
                  <a:gd name="T28" fmla="*/ 0 w 210"/>
                  <a:gd name="T29" fmla="*/ 72 h 352"/>
                  <a:gd name="T30" fmla="*/ 0 w 210"/>
                  <a:gd name="T31" fmla="*/ 80 h 352"/>
                  <a:gd name="T32" fmla="*/ 17 w 210"/>
                  <a:gd name="T33" fmla="*/ 88 h 352"/>
                  <a:gd name="T34" fmla="*/ 33 w 210"/>
                  <a:gd name="T35" fmla="*/ 104 h 352"/>
                  <a:gd name="T36" fmla="*/ 33 w 210"/>
                  <a:gd name="T37" fmla="*/ 120 h 352"/>
                  <a:gd name="T38" fmla="*/ 33 w 210"/>
                  <a:gd name="T39" fmla="*/ 160 h 352"/>
                  <a:gd name="T40" fmla="*/ 42 w 210"/>
                  <a:gd name="T41" fmla="*/ 248 h 352"/>
                  <a:gd name="T42" fmla="*/ 67 w 210"/>
                  <a:gd name="T43" fmla="*/ 288 h 352"/>
                  <a:gd name="T44" fmla="*/ 109 w 210"/>
                  <a:gd name="T45" fmla="*/ 320 h 352"/>
                  <a:gd name="T46" fmla="*/ 135 w 210"/>
                  <a:gd name="T47" fmla="*/ 352 h 352"/>
                  <a:gd name="T48" fmla="*/ 151 w 210"/>
                  <a:gd name="T49" fmla="*/ 344 h 352"/>
                  <a:gd name="T50" fmla="*/ 151 w 210"/>
                  <a:gd name="T51" fmla="*/ 304 h 35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0" h="352">
                    <a:moveTo>
                      <a:pt x="151" y="304"/>
                    </a:moveTo>
                    <a:lnTo>
                      <a:pt x="185" y="288"/>
                    </a:lnTo>
                    <a:lnTo>
                      <a:pt x="185" y="248"/>
                    </a:lnTo>
                    <a:lnTo>
                      <a:pt x="210" y="232"/>
                    </a:lnTo>
                    <a:lnTo>
                      <a:pt x="194" y="192"/>
                    </a:lnTo>
                    <a:lnTo>
                      <a:pt x="168" y="184"/>
                    </a:lnTo>
                    <a:lnTo>
                      <a:pt x="143" y="152"/>
                    </a:lnTo>
                    <a:lnTo>
                      <a:pt x="135" y="96"/>
                    </a:lnTo>
                    <a:lnTo>
                      <a:pt x="135" y="72"/>
                    </a:lnTo>
                    <a:lnTo>
                      <a:pt x="101" y="32"/>
                    </a:lnTo>
                    <a:lnTo>
                      <a:pt x="84" y="16"/>
                    </a:lnTo>
                    <a:lnTo>
                      <a:pt x="59" y="16"/>
                    </a:lnTo>
                    <a:lnTo>
                      <a:pt x="25" y="0"/>
                    </a:lnTo>
                    <a:lnTo>
                      <a:pt x="0" y="72"/>
                    </a:lnTo>
                    <a:lnTo>
                      <a:pt x="0" y="80"/>
                    </a:lnTo>
                    <a:lnTo>
                      <a:pt x="17" y="88"/>
                    </a:lnTo>
                    <a:lnTo>
                      <a:pt x="33" y="104"/>
                    </a:lnTo>
                    <a:lnTo>
                      <a:pt x="33" y="120"/>
                    </a:lnTo>
                    <a:lnTo>
                      <a:pt x="33" y="160"/>
                    </a:lnTo>
                    <a:lnTo>
                      <a:pt x="42" y="248"/>
                    </a:lnTo>
                    <a:lnTo>
                      <a:pt x="67" y="288"/>
                    </a:lnTo>
                    <a:lnTo>
                      <a:pt x="109" y="320"/>
                    </a:lnTo>
                    <a:lnTo>
                      <a:pt x="135" y="352"/>
                    </a:lnTo>
                    <a:lnTo>
                      <a:pt x="151" y="344"/>
                    </a:lnTo>
                    <a:lnTo>
                      <a:pt x="151" y="304"/>
                    </a:lnTo>
                    <a:close/>
                  </a:path>
                </a:pathLst>
              </a:custGeom>
              <a:solidFill>
                <a:srgbClr val="4E85AD"/>
              </a:solidFill>
              <a:ln w="28575">
                <a:noFill/>
                <a:prstDash val="solid"/>
                <a:round/>
                <a:headEnd/>
                <a:tailEnd/>
              </a:ln>
              <a:extLst/>
            </p:spPr>
            <p:txBody>
              <a:bodyPr/>
              <a:lstStyle/>
              <a:p>
                <a:pPr>
                  <a:defRPr/>
                </a:pPr>
                <a:endParaRPr lang="en-GB" sz="2400" b="1" kern="0">
                  <a:solidFill>
                    <a:srgbClr val="000000"/>
                  </a:solidFill>
                </a:endParaRPr>
              </a:p>
            </p:txBody>
          </p:sp>
          <p:sp>
            <p:nvSpPr>
              <p:cNvPr id="123" name="Freeform 75"/>
              <p:cNvSpPr>
                <a:spLocks/>
              </p:cNvSpPr>
              <p:nvPr/>
            </p:nvSpPr>
            <p:spPr bwMode="auto">
              <a:xfrm>
                <a:off x="7486923" y="4224173"/>
                <a:ext cx="369682" cy="290898"/>
              </a:xfrm>
              <a:custGeom>
                <a:avLst/>
                <a:gdLst>
                  <a:gd name="T0" fmla="*/ 227 w 244"/>
                  <a:gd name="T1" fmla="*/ 32 h 192"/>
                  <a:gd name="T2" fmla="*/ 185 w 244"/>
                  <a:gd name="T3" fmla="*/ 16 h 192"/>
                  <a:gd name="T4" fmla="*/ 177 w 244"/>
                  <a:gd name="T5" fmla="*/ 0 h 192"/>
                  <a:gd name="T6" fmla="*/ 177 w 244"/>
                  <a:gd name="T7" fmla="*/ 0 h 192"/>
                  <a:gd name="T8" fmla="*/ 134 w 244"/>
                  <a:gd name="T9" fmla="*/ 0 h 192"/>
                  <a:gd name="T10" fmla="*/ 75 w 244"/>
                  <a:gd name="T11" fmla="*/ 24 h 192"/>
                  <a:gd name="T12" fmla="*/ 50 w 244"/>
                  <a:gd name="T13" fmla="*/ 32 h 192"/>
                  <a:gd name="T14" fmla="*/ 25 w 244"/>
                  <a:gd name="T15" fmla="*/ 40 h 192"/>
                  <a:gd name="T16" fmla="*/ 16 w 244"/>
                  <a:gd name="T17" fmla="*/ 72 h 192"/>
                  <a:gd name="T18" fmla="*/ 0 w 244"/>
                  <a:gd name="T19" fmla="*/ 64 h 192"/>
                  <a:gd name="T20" fmla="*/ 0 w 244"/>
                  <a:gd name="T21" fmla="*/ 88 h 192"/>
                  <a:gd name="T22" fmla="*/ 8 w 244"/>
                  <a:gd name="T23" fmla="*/ 144 h 192"/>
                  <a:gd name="T24" fmla="*/ 33 w 244"/>
                  <a:gd name="T25" fmla="*/ 176 h 192"/>
                  <a:gd name="T26" fmla="*/ 59 w 244"/>
                  <a:gd name="T27" fmla="*/ 184 h 192"/>
                  <a:gd name="T28" fmla="*/ 67 w 244"/>
                  <a:gd name="T29" fmla="*/ 192 h 192"/>
                  <a:gd name="T30" fmla="*/ 75 w 244"/>
                  <a:gd name="T31" fmla="*/ 192 h 192"/>
                  <a:gd name="T32" fmla="*/ 109 w 244"/>
                  <a:gd name="T33" fmla="*/ 176 h 192"/>
                  <a:gd name="T34" fmla="*/ 134 w 244"/>
                  <a:gd name="T35" fmla="*/ 176 h 192"/>
                  <a:gd name="T36" fmla="*/ 168 w 244"/>
                  <a:gd name="T37" fmla="*/ 136 h 192"/>
                  <a:gd name="T38" fmla="*/ 236 w 244"/>
                  <a:gd name="T39" fmla="*/ 128 h 192"/>
                  <a:gd name="T40" fmla="*/ 244 w 244"/>
                  <a:gd name="T41" fmla="*/ 104 h 192"/>
                  <a:gd name="T42" fmla="*/ 244 w 244"/>
                  <a:gd name="T43" fmla="*/ 64 h 192"/>
                  <a:gd name="T44" fmla="*/ 227 w 244"/>
                  <a:gd name="T45" fmla="*/ 32 h 19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44" h="192">
                    <a:moveTo>
                      <a:pt x="227" y="32"/>
                    </a:moveTo>
                    <a:lnTo>
                      <a:pt x="185" y="16"/>
                    </a:lnTo>
                    <a:lnTo>
                      <a:pt x="177" y="0"/>
                    </a:lnTo>
                    <a:lnTo>
                      <a:pt x="134" y="0"/>
                    </a:lnTo>
                    <a:lnTo>
                      <a:pt x="75" y="24"/>
                    </a:lnTo>
                    <a:lnTo>
                      <a:pt x="50" y="32"/>
                    </a:lnTo>
                    <a:lnTo>
                      <a:pt x="25" y="40"/>
                    </a:lnTo>
                    <a:lnTo>
                      <a:pt x="16" y="72"/>
                    </a:lnTo>
                    <a:lnTo>
                      <a:pt x="0" y="64"/>
                    </a:lnTo>
                    <a:lnTo>
                      <a:pt x="0" y="88"/>
                    </a:lnTo>
                    <a:lnTo>
                      <a:pt x="8" y="144"/>
                    </a:lnTo>
                    <a:lnTo>
                      <a:pt x="33" y="176"/>
                    </a:lnTo>
                    <a:lnTo>
                      <a:pt x="59" y="184"/>
                    </a:lnTo>
                    <a:lnTo>
                      <a:pt x="67" y="192"/>
                    </a:lnTo>
                    <a:lnTo>
                      <a:pt x="75" y="192"/>
                    </a:lnTo>
                    <a:lnTo>
                      <a:pt x="109" y="176"/>
                    </a:lnTo>
                    <a:lnTo>
                      <a:pt x="134" y="176"/>
                    </a:lnTo>
                    <a:lnTo>
                      <a:pt x="168" y="136"/>
                    </a:lnTo>
                    <a:lnTo>
                      <a:pt x="236" y="128"/>
                    </a:lnTo>
                    <a:lnTo>
                      <a:pt x="244" y="104"/>
                    </a:lnTo>
                    <a:lnTo>
                      <a:pt x="244" y="64"/>
                    </a:lnTo>
                    <a:lnTo>
                      <a:pt x="227" y="32"/>
                    </a:lnTo>
                    <a:close/>
                  </a:path>
                </a:pathLst>
              </a:custGeom>
              <a:solidFill>
                <a:srgbClr val="4E85AD"/>
              </a:solidFill>
              <a:ln w="28575">
                <a:noFill/>
                <a:prstDash val="solid"/>
                <a:round/>
                <a:headEnd/>
                <a:tailEnd/>
              </a:ln>
              <a:extLst/>
            </p:spPr>
            <p:txBody>
              <a:bodyPr/>
              <a:lstStyle/>
              <a:p>
                <a:pPr>
                  <a:defRPr/>
                </a:pPr>
                <a:endParaRPr lang="en-GB" sz="2400" b="1" kern="0">
                  <a:solidFill>
                    <a:srgbClr val="000000"/>
                  </a:solidFill>
                </a:endParaRPr>
              </a:p>
            </p:txBody>
          </p:sp>
          <p:sp>
            <p:nvSpPr>
              <p:cNvPr id="124" name="Freeform 91"/>
              <p:cNvSpPr>
                <a:spLocks/>
              </p:cNvSpPr>
              <p:nvPr/>
            </p:nvSpPr>
            <p:spPr bwMode="auto">
              <a:xfrm>
                <a:off x="7486923" y="2103043"/>
                <a:ext cx="1468124" cy="1406006"/>
              </a:xfrm>
              <a:custGeom>
                <a:avLst/>
                <a:gdLst>
                  <a:gd name="T0" fmla="*/ 910 w 969"/>
                  <a:gd name="T1" fmla="*/ 96 h 928"/>
                  <a:gd name="T2" fmla="*/ 910 w 969"/>
                  <a:gd name="T3" fmla="*/ 40 h 928"/>
                  <a:gd name="T4" fmla="*/ 825 w 969"/>
                  <a:gd name="T5" fmla="*/ 0 h 928"/>
                  <a:gd name="T6" fmla="*/ 733 w 969"/>
                  <a:gd name="T7" fmla="*/ 32 h 928"/>
                  <a:gd name="T8" fmla="*/ 691 w 969"/>
                  <a:gd name="T9" fmla="*/ 72 h 928"/>
                  <a:gd name="T10" fmla="*/ 615 w 969"/>
                  <a:gd name="T11" fmla="*/ 160 h 928"/>
                  <a:gd name="T12" fmla="*/ 573 w 969"/>
                  <a:gd name="T13" fmla="*/ 176 h 928"/>
                  <a:gd name="T14" fmla="*/ 505 w 969"/>
                  <a:gd name="T15" fmla="*/ 184 h 928"/>
                  <a:gd name="T16" fmla="*/ 446 w 969"/>
                  <a:gd name="T17" fmla="*/ 200 h 928"/>
                  <a:gd name="T18" fmla="*/ 387 w 969"/>
                  <a:gd name="T19" fmla="*/ 224 h 928"/>
                  <a:gd name="T20" fmla="*/ 294 w 969"/>
                  <a:gd name="T21" fmla="*/ 208 h 928"/>
                  <a:gd name="T22" fmla="*/ 143 w 969"/>
                  <a:gd name="T23" fmla="*/ 224 h 928"/>
                  <a:gd name="T24" fmla="*/ 84 w 969"/>
                  <a:gd name="T25" fmla="*/ 272 h 928"/>
                  <a:gd name="T26" fmla="*/ 75 w 969"/>
                  <a:gd name="T27" fmla="*/ 304 h 928"/>
                  <a:gd name="T28" fmla="*/ 118 w 969"/>
                  <a:gd name="T29" fmla="*/ 408 h 928"/>
                  <a:gd name="T30" fmla="*/ 33 w 969"/>
                  <a:gd name="T31" fmla="*/ 512 h 928"/>
                  <a:gd name="T32" fmla="*/ 16 w 969"/>
                  <a:gd name="T33" fmla="*/ 592 h 928"/>
                  <a:gd name="T34" fmla="*/ 0 w 969"/>
                  <a:gd name="T35" fmla="*/ 680 h 928"/>
                  <a:gd name="T36" fmla="*/ 50 w 969"/>
                  <a:gd name="T37" fmla="*/ 696 h 928"/>
                  <a:gd name="T38" fmla="*/ 109 w 969"/>
                  <a:gd name="T39" fmla="*/ 696 h 928"/>
                  <a:gd name="T40" fmla="*/ 177 w 969"/>
                  <a:gd name="T41" fmla="*/ 704 h 928"/>
                  <a:gd name="T42" fmla="*/ 261 w 969"/>
                  <a:gd name="T43" fmla="*/ 712 h 928"/>
                  <a:gd name="T44" fmla="*/ 362 w 969"/>
                  <a:gd name="T45" fmla="*/ 664 h 928"/>
                  <a:gd name="T46" fmla="*/ 404 w 969"/>
                  <a:gd name="T47" fmla="*/ 616 h 928"/>
                  <a:gd name="T48" fmla="*/ 463 w 969"/>
                  <a:gd name="T49" fmla="*/ 600 h 928"/>
                  <a:gd name="T50" fmla="*/ 556 w 969"/>
                  <a:gd name="T51" fmla="*/ 600 h 928"/>
                  <a:gd name="T52" fmla="*/ 640 w 969"/>
                  <a:gd name="T53" fmla="*/ 648 h 928"/>
                  <a:gd name="T54" fmla="*/ 707 w 969"/>
                  <a:gd name="T55" fmla="*/ 696 h 928"/>
                  <a:gd name="T56" fmla="*/ 758 w 969"/>
                  <a:gd name="T57" fmla="*/ 760 h 928"/>
                  <a:gd name="T58" fmla="*/ 657 w 969"/>
                  <a:gd name="T59" fmla="*/ 800 h 928"/>
                  <a:gd name="T60" fmla="*/ 657 w 969"/>
                  <a:gd name="T61" fmla="*/ 888 h 928"/>
                  <a:gd name="T62" fmla="*/ 674 w 969"/>
                  <a:gd name="T63" fmla="*/ 928 h 928"/>
                  <a:gd name="T64" fmla="*/ 766 w 969"/>
                  <a:gd name="T65" fmla="*/ 904 h 928"/>
                  <a:gd name="T66" fmla="*/ 808 w 969"/>
                  <a:gd name="T67" fmla="*/ 768 h 928"/>
                  <a:gd name="T68" fmla="*/ 867 w 969"/>
                  <a:gd name="T69" fmla="*/ 704 h 928"/>
                  <a:gd name="T70" fmla="*/ 969 w 969"/>
                  <a:gd name="T71" fmla="*/ 688 h 928"/>
                  <a:gd name="T72" fmla="*/ 935 w 969"/>
                  <a:gd name="T73" fmla="*/ 104 h 9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69" h="928">
                    <a:moveTo>
                      <a:pt x="935" y="104"/>
                    </a:moveTo>
                    <a:lnTo>
                      <a:pt x="910" y="96"/>
                    </a:lnTo>
                    <a:lnTo>
                      <a:pt x="893" y="56"/>
                    </a:lnTo>
                    <a:lnTo>
                      <a:pt x="910" y="40"/>
                    </a:lnTo>
                    <a:lnTo>
                      <a:pt x="867" y="16"/>
                    </a:lnTo>
                    <a:lnTo>
                      <a:pt x="825" y="0"/>
                    </a:lnTo>
                    <a:lnTo>
                      <a:pt x="766" y="32"/>
                    </a:lnTo>
                    <a:lnTo>
                      <a:pt x="733" y="32"/>
                    </a:lnTo>
                    <a:lnTo>
                      <a:pt x="724" y="72"/>
                    </a:lnTo>
                    <a:lnTo>
                      <a:pt x="691" y="72"/>
                    </a:lnTo>
                    <a:lnTo>
                      <a:pt x="632" y="96"/>
                    </a:lnTo>
                    <a:lnTo>
                      <a:pt x="615" y="160"/>
                    </a:lnTo>
                    <a:lnTo>
                      <a:pt x="623" y="192"/>
                    </a:lnTo>
                    <a:lnTo>
                      <a:pt x="573" y="176"/>
                    </a:lnTo>
                    <a:lnTo>
                      <a:pt x="530" y="200"/>
                    </a:lnTo>
                    <a:lnTo>
                      <a:pt x="505" y="184"/>
                    </a:lnTo>
                    <a:lnTo>
                      <a:pt x="480" y="216"/>
                    </a:lnTo>
                    <a:lnTo>
                      <a:pt x="446" y="200"/>
                    </a:lnTo>
                    <a:lnTo>
                      <a:pt x="412" y="200"/>
                    </a:lnTo>
                    <a:lnTo>
                      <a:pt x="387" y="224"/>
                    </a:lnTo>
                    <a:lnTo>
                      <a:pt x="353" y="200"/>
                    </a:lnTo>
                    <a:lnTo>
                      <a:pt x="294" y="208"/>
                    </a:lnTo>
                    <a:lnTo>
                      <a:pt x="202" y="216"/>
                    </a:lnTo>
                    <a:lnTo>
                      <a:pt x="143" y="224"/>
                    </a:lnTo>
                    <a:lnTo>
                      <a:pt x="101" y="248"/>
                    </a:lnTo>
                    <a:lnTo>
                      <a:pt x="84" y="272"/>
                    </a:lnTo>
                    <a:lnTo>
                      <a:pt x="50" y="272"/>
                    </a:lnTo>
                    <a:lnTo>
                      <a:pt x="75" y="304"/>
                    </a:lnTo>
                    <a:lnTo>
                      <a:pt x="109" y="368"/>
                    </a:lnTo>
                    <a:lnTo>
                      <a:pt x="118" y="408"/>
                    </a:lnTo>
                    <a:lnTo>
                      <a:pt x="84" y="416"/>
                    </a:lnTo>
                    <a:lnTo>
                      <a:pt x="33" y="512"/>
                    </a:lnTo>
                    <a:lnTo>
                      <a:pt x="50" y="584"/>
                    </a:lnTo>
                    <a:lnTo>
                      <a:pt x="16" y="592"/>
                    </a:lnTo>
                    <a:lnTo>
                      <a:pt x="8" y="632"/>
                    </a:lnTo>
                    <a:lnTo>
                      <a:pt x="0" y="680"/>
                    </a:lnTo>
                    <a:lnTo>
                      <a:pt x="16" y="672"/>
                    </a:lnTo>
                    <a:lnTo>
                      <a:pt x="50" y="696"/>
                    </a:lnTo>
                    <a:lnTo>
                      <a:pt x="75" y="720"/>
                    </a:lnTo>
                    <a:lnTo>
                      <a:pt x="109" y="696"/>
                    </a:lnTo>
                    <a:lnTo>
                      <a:pt x="143" y="704"/>
                    </a:lnTo>
                    <a:lnTo>
                      <a:pt x="177" y="704"/>
                    </a:lnTo>
                    <a:lnTo>
                      <a:pt x="227" y="696"/>
                    </a:lnTo>
                    <a:lnTo>
                      <a:pt x="261" y="712"/>
                    </a:lnTo>
                    <a:lnTo>
                      <a:pt x="286" y="688"/>
                    </a:lnTo>
                    <a:lnTo>
                      <a:pt x="362" y="664"/>
                    </a:lnTo>
                    <a:lnTo>
                      <a:pt x="396" y="616"/>
                    </a:lnTo>
                    <a:lnTo>
                      <a:pt x="404" y="616"/>
                    </a:lnTo>
                    <a:lnTo>
                      <a:pt x="412" y="608"/>
                    </a:lnTo>
                    <a:lnTo>
                      <a:pt x="463" y="600"/>
                    </a:lnTo>
                    <a:lnTo>
                      <a:pt x="488" y="576"/>
                    </a:lnTo>
                    <a:lnTo>
                      <a:pt x="556" y="600"/>
                    </a:lnTo>
                    <a:lnTo>
                      <a:pt x="615" y="600"/>
                    </a:lnTo>
                    <a:lnTo>
                      <a:pt x="640" y="648"/>
                    </a:lnTo>
                    <a:lnTo>
                      <a:pt x="691" y="664"/>
                    </a:lnTo>
                    <a:lnTo>
                      <a:pt x="707" y="696"/>
                    </a:lnTo>
                    <a:lnTo>
                      <a:pt x="741" y="728"/>
                    </a:lnTo>
                    <a:lnTo>
                      <a:pt x="758" y="760"/>
                    </a:lnTo>
                    <a:lnTo>
                      <a:pt x="682" y="776"/>
                    </a:lnTo>
                    <a:lnTo>
                      <a:pt x="657" y="800"/>
                    </a:lnTo>
                    <a:lnTo>
                      <a:pt x="674" y="824"/>
                    </a:lnTo>
                    <a:lnTo>
                      <a:pt x="657" y="888"/>
                    </a:lnTo>
                    <a:lnTo>
                      <a:pt x="640" y="912"/>
                    </a:lnTo>
                    <a:lnTo>
                      <a:pt x="674" y="928"/>
                    </a:lnTo>
                    <a:lnTo>
                      <a:pt x="724" y="904"/>
                    </a:lnTo>
                    <a:lnTo>
                      <a:pt x="766" y="904"/>
                    </a:lnTo>
                    <a:lnTo>
                      <a:pt x="766" y="872"/>
                    </a:lnTo>
                    <a:lnTo>
                      <a:pt x="808" y="768"/>
                    </a:lnTo>
                    <a:lnTo>
                      <a:pt x="834" y="736"/>
                    </a:lnTo>
                    <a:lnTo>
                      <a:pt x="867" y="704"/>
                    </a:lnTo>
                    <a:lnTo>
                      <a:pt x="918" y="680"/>
                    </a:lnTo>
                    <a:lnTo>
                      <a:pt x="969" y="688"/>
                    </a:lnTo>
                    <a:lnTo>
                      <a:pt x="969" y="104"/>
                    </a:lnTo>
                    <a:lnTo>
                      <a:pt x="935" y="104"/>
                    </a:lnTo>
                    <a:close/>
                  </a:path>
                </a:pathLst>
              </a:custGeom>
              <a:solidFill>
                <a:srgbClr val="4E85AD"/>
              </a:solidFill>
              <a:ln w="12700">
                <a:solidFill>
                  <a:srgbClr val="4E85AD"/>
                </a:solidFill>
                <a:prstDash val="solid"/>
                <a:round/>
                <a:headEnd/>
                <a:tailEnd/>
              </a:ln>
              <a:extLst/>
            </p:spPr>
            <p:txBody>
              <a:bodyPr/>
              <a:lstStyle/>
              <a:p>
                <a:pPr>
                  <a:defRPr/>
                </a:pPr>
                <a:endParaRPr lang="en-GB" sz="2400" b="1" kern="0">
                  <a:solidFill>
                    <a:srgbClr val="000000"/>
                  </a:solidFill>
                </a:endParaRPr>
              </a:p>
            </p:txBody>
          </p:sp>
          <p:sp>
            <p:nvSpPr>
              <p:cNvPr id="125" name="Freeform 92"/>
              <p:cNvSpPr>
                <a:spLocks/>
              </p:cNvSpPr>
              <p:nvPr/>
            </p:nvSpPr>
            <p:spPr bwMode="auto">
              <a:xfrm>
                <a:off x="7457506" y="1618213"/>
                <a:ext cx="1116000" cy="924010"/>
              </a:xfrm>
              <a:custGeom>
                <a:avLst/>
                <a:gdLst>
                  <a:gd name="T0" fmla="*/ 657 w 725"/>
                  <a:gd name="T1" fmla="*/ 320 h 600"/>
                  <a:gd name="T2" fmla="*/ 641 w 725"/>
                  <a:gd name="T3" fmla="*/ 280 h 600"/>
                  <a:gd name="T4" fmla="*/ 708 w 725"/>
                  <a:gd name="T5" fmla="*/ 256 h 600"/>
                  <a:gd name="T6" fmla="*/ 700 w 725"/>
                  <a:gd name="T7" fmla="*/ 208 h 600"/>
                  <a:gd name="T8" fmla="*/ 624 w 725"/>
                  <a:gd name="T9" fmla="*/ 168 h 600"/>
                  <a:gd name="T10" fmla="*/ 548 w 725"/>
                  <a:gd name="T11" fmla="*/ 136 h 600"/>
                  <a:gd name="T12" fmla="*/ 514 w 725"/>
                  <a:gd name="T13" fmla="*/ 104 h 600"/>
                  <a:gd name="T14" fmla="*/ 506 w 725"/>
                  <a:gd name="T15" fmla="*/ 40 h 600"/>
                  <a:gd name="T16" fmla="*/ 438 w 725"/>
                  <a:gd name="T17" fmla="*/ 8 h 600"/>
                  <a:gd name="T18" fmla="*/ 379 w 725"/>
                  <a:gd name="T19" fmla="*/ 16 h 600"/>
                  <a:gd name="T20" fmla="*/ 329 w 725"/>
                  <a:gd name="T21" fmla="*/ 16 h 600"/>
                  <a:gd name="T22" fmla="*/ 278 w 725"/>
                  <a:gd name="T23" fmla="*/ 0 h 600"/>
                  <a:gd name="T24" fmla="*/ 202 w 725"/>
                  <a:gd name="T25" fmla="*/ 64 h 600"/>
                  <a:gd name="T26" fmla="*/ 186 w 725"/>
                  <a:gd name="T27" fmla="*/ 88 h 600"/>
                  <a:gd name="T28" fmla="*/ 211 w 725"/>
                  <a:gd name="T29" fmla="*/ 128 h 600"/>
                  <a:gd name="T30" fmla="*/ 177 w 725"/>
                  <a:gd name="T31" fmla="*/ 152 h 600"/>
                  <a:gd name="T32" fmla="*/ 143 w 725"/>
                  <a:gd name="T33" fmla="*/ 184 h 600"/>
                  <a:gd name="T34" fmla="*/ 143 w 725"/>
                  <a:gd name="T35" fmla="*/ 248 h 600"/>
                  <a:gd name="T36" fmla="*/ 135 w 725"/>
                  <a:gd name="T37" fmla="*/ 272 h 600"/>
                  <a:gd name="T38" fmla="*/ 76 w 725"/>
                  <a:gd name="T39" fmla="*/ 296 h 600"/>
                  <a:gd name="T40" fmla="*/ 68 w 725"/>
                  <a:gd name="T41" fmla="*/ 328 h 600"/>
                  <a:gd name="T42" fmla="*/ 0 w 725"/>
                  <a:gd name="T43" fmla="*/ 344 h 600"/>
                  <a:gd name="T44" fmla="*/ 59 w 725"/>
                  <a:gd name="T45" fmla="*/ 464 h 600"/>
                  <a:gd name="T46" fmla="*/ 17 w 725"/>
                  <a:gd name="T47" fmla="*/ 536 h 600"/>
                  <a:gd name="T48" fmla="*/ 59 w 725"/>
                  <a:gd name="T49" fmla="*/ 600 h 600"/>
                  <a:gd name="T50" fmla="*/ 110 w 725"/>
                  <a:gd name="T51" fmla="*/ 576 h 600"/>
                  <a:gd name="T52" fmla="*/ 211 w 725"/>
                  <a:gd name="T53" fmla="*/ 544 h 600"/>
                  <a:gd name="T54" fmla="*/ 362 w 725"/>
                  <a:gd name="T55" fmla="*/ 528 h 600"/>
                  <a:gd name="T56" fmla="*/ 421 w 725"/>
                  <a:gd name="T57" fmla="*/ 528 h 600"/>
                  <a:gd name="T58" fmla="*/ 489 w 725"/>
                  <a:gd name="T59" fmla="*/ 544 h 600"/>
                  <a:gd name="T60" fmla="*/ 539 w 725"/>
                  <a:gd name="T61" fmla="*/ 528 h 600"/>
                  <a:gd name="T62" fmla="*/ 632 w 725"/>
                  <a:gd name="T63" fmla="*/ 520 h 600"/>
                  <a:gd name="T64" fmla="*/ 641 w 725"/>
                  <a:gd name="T65" fmla="*/ 424 h 600"/>
                  <a:gd name="T66" fmla="*/ 674 w 725"/>
                  <a:gd name="T67" fmla="*/ 368 h 60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25" h="600">
                    <a:moveTo>
                      <a:pt x="657" y="344"/>
                    </a:moveTo>
                    <a:lnTo>
                      <a:pt x="657" y="320"/>
                    </a:lnTo>
                    <a:lnTo>
                      <a:pt x="632" y="304"/>
                    </a:lnTo>
                    <a:lnTo>
                      <a:pt x="641" y="280"/>
                    </a:lnTo>
                    <a:lnTo>
                      <a:pt x="691" y="272"/>
                    </a:lnTo>
                    <a:lnTo>
                      <a:pt x="708" y="256"/>
                    </a:lnTo>
                    <a:lnTo>
                      <a:pt x="725" y="232"/>
                    </a:lnTo>
                    <a:lnTo>
                      <a:pt x="700" y="208"/>
                    </a:lnTo>
                    <a:lnTo>
                      <a:pt x="632" y="192"/>
                    </a:lnTo>
                    <a:lnTo>
                      <a:pt x="624" y="168"/>
                    </a:lnTo>
                    <a:lnTo>
                      <a:pt x="582" y="160"/>
                    </a:lnTo>
                    <a:lnTo>
                      <a:pt x="548" y="136"/>
                    </a:lnTo>
                    <a:lnTo>
                      <a:pt x="548" y="120"/>
                    </a:lnTo>
                    <a:lnTo>
                      <a:pt x="514" y="104"/>
                    </a:lnTo>
                    <a:lnTo>
                      <a:pt x="514" y="72"/>
                    </a:lnTo>
                    <a:lnTo>
                      <a:pt x="506" y="40"/>
                    </a:lnTo>
                    <a:lnTo>
                      <a:pt x="472" y="16"/>
                    </a:lnTo>
                    <a:lnTo>
                      <a:pt x="438" y="8"/>
                    </a:lnTo>
                    <a:lnTo>
                      <a:pt x="396" y="32"/>
                    </a:lnTo>
                    <a:lnTo>
                      <a:pt x="379" y="16"/>
                    </a:lnTo>
                    <a:lnTo>
                      <a:pt x="346" y="8"/>
                    </a:lnTo>
                    <a:lnTo>
                      <a:pt x="329" y="16"/>
                    </a:lnTo>
                    <a:lnTo>
                      <a:pt x="303" y="0"/>
                    </a:lnTo>
                    <a:lnTo>
                      <a:pt x="278" y="0"/>
                    </a:lnTo>
                    <a:lnTo>
                      <a:pt x="245" y="64"/>
                    </a:lnTo>
                    <a:lnTo>
                      <a:pt x="202" y="64"/>
                    </a:lnTo>
                    <a:lnTo>
                      <a:pt x="177" y="80"/>
                    </a:lnTo>
                    <a:lnTo>
                      <a:pt x="186" y="88"/>
                    </a:lnTo>
                    <a:lnTo>
                      <a:pt x="186" y="120"/>
                    </a:lnTo>
                    <a:lnTo>
                      <a:pt x="211" y="128"/>
                    </a:lnTo>
                    <a:lnTo>
                      <a:pt x="202" y="144"/>
                    </a:lnTo>
                    <a:lnTo>
                      <a:pt x="177" y="152"/>
                    </a:lnTo>
                    <a:lnTo>
                      <a:pt x="169" y="176"/>
                    </a:lnTo>
                    <a:lnTo>
                      <a:pt x="143" y="184"/>
                    </a:lnTo>
                    <a:lnTo>
                      <a:pt x="143" y="216"/>
                    </a:lnTo>
                    <a:lnTo>
                      <a:pt x="143" y="248"/>
                    </a:lnTo>
                    <a:lnTo>
                      <a:pt x="160" y="280"/>
                    </a:lnTo>
                    <a:lnTo>
                      <a:pt x="135" y="272"/>
                    </a:lnTo>
                    <a:lnTo>
                      <a:pt x="110" y="288"/>
                    </a:lnTo>
                    <a:lnTo>
                      <a:pt x="76" y="296"/>
                    </a:lnTo>
                    <a:lnTo>
                      <a:pt x="84" y="320"/>
                    </a:lnTo>
                    <a:lnTo>
                      <a:pt x="68" y="328"/>
                    </a:lnTo>
                    <a:lnTo>
                      <a:pt x="34" y="320"/>
                    </a:lnTo>
                    <a:lnTo>
                      <a:pt x="0" y="344"/>
                    </a:lnTo>
                    <a:lnTo>
                      <a:pt x="17" y="384"/>
                    </a:lnTo>
                    <a:lnTo>
                      <a:pt x="59" y="464"/>
                    </a:lnTo>
                    <a:lnTo>
                      <a:pt x="17" y="512"/>
                    </a:lnTo>
                    <a:lnTo>
                      <a:pt x="17" y="536"/>
                    </a:lnTo>
                    <a:lnTo>
                      <a:pt x="51" y="544"/>
                    </a:lnTo>
                    <a:lnTo>
                      <a:pt x="59" y="600"/>
                    </a:lnTo>
                    <a:lnTo>
                      <a:pt x="93" y="600"/>
                    </a:lnTo>
                    <a:lnTo>
                      <a:pt x="110" y="576"/>
                    </a:lnTo>
                    <a:lnTo>
                      <a:pt x="152" y="552"/>
                    </a:lnTo>
                    <a:lnTo>
                      <a:pt x="211" y="544"/>
                    </a:lnTo>
                    <a:lnTo>
                      <a:pt x="303" y="536"/>
                    </a:lnTo>
                    <a:lnTo>
                      <a:pt x="362" y="528"/>
                    </a:lnTo>
                    <a:lnTo>
                      <a:pt x="396" y="552"/>
                    </a:lnTo>
                    <a:lnTo>
                      <a:pt x="421" y="528"/>
                    </a:lnTo>
                    <a:lnTo>
                      <a:pt x="455" y="528"/>
                    </a:lnTo>
                    <a:lnTo>
                      <a:pt x="489" y="544"/>
                    </a:lnTo>
                    <a:lnTo>
                      <a:pt x="514" y="512"/>
                    </a:lnTo>
                    <a:lnTo>
                      <a:pt x="539" y="528"/>
                    </a:lnTo>
                    <a:lnTo>
                      <a:pt x="582" y="504"/>
                    </a:lnTo>
                    <a:lnTo>
                      <a:pt x="632" y="520"/>
                    </a:lnTo>
                    <a:lnTo>
                      <a:pt x="624" y="488"/>
                    </a:lnTo>
                    <a:lnTo>
                      <a:pt x="641" y="424"/>
                    </a:lnTo>
                    <a:lnTo>
                      <a:pt x="700" y="400"/>
                    </a:lnTo>
                    <a:lnTo>
                      <a:pt x="674" y="368"/>
                    </a:lnTo>
                    <a:lnTo>
                      <a:pt x="657" y="344"/>
                    </a:lnTo>
                    <a:close/>
                  </a:path>
                </a:pathLst>
              </a:custGeom>
              <a:solidFill>
                <a:srgbClr val="4E85AD"/>
              </a:solidFill>
              <a:ln w="12700">
                <a:solidFill>
                  <a:srgbClr val="4E85AD"/>
                </a:solidFill>
                <a:round/>
                <a:headEnd/>
                <a:tailEnd/>
              </a:ln>
              <a:extLst/>
            </p:spPr>
            <p:txBody>
              <a:bodyPr/>
              <a:lstStyle/>
              <a:p>
                <a:pPr>
                  <a:defRPr/>
                </a:pPr>
                <a:endParaRPr lang="en-GB" sz="2400" b="1" kern="0">
                  <a:solidFill>
                    <a:srgbClr val="000000"/>
                  </a:solidFill>
                </a:endParaRPr>
              </a:p>
            </p:txBody>
          </p:sp>
        </p:grpSp>
        <p:sp>
          <p:nvSpPr>
            <p:cNvPr id="126" name="CasellaDiTesto 125"/>
            <p:cNvSpPr txBox="1"/>
            <p:nvPr/>
          </p:nvSpPr>
          <p:spPr>
            <a:xfrm>
              <a:off x="6213174" y="3293368"/>
              <a:ext cx="2329653" cy="530720"/>
            </a:xfrm>
            <a:prstGeom prst="rect">
              <a:avLst/>
            </a:prstGeom>
            <a:noFill/>
          </p:spPr>
          <p:txBody>
            <a:bodyPr wrap="square" rtlCol="0">
              <a:spAutoFit/>
            </a:bodyPr>
            <a:lstStyle/>
            <a:p>
              <a:r>
                <a:rPr lang="en-US" sz="2800" b="1" cap="small" spc="300" dirty="0">
                  <a:ln>
                    <a:solidFill>
                      <a:srgbClr val="FF6600"/>
                    </a:solidFill>
                  </a:ln>
                  <a:solidFill>
                    <a:srgbClr val="FE7F2B"/>
                  </a:solidFill>
                  <a:latin typeface="+mj-lt"/>
                </a:rPr>
                <a:t>Bioeconomy</a:t>
              </a:r>
            </a:p>
          </p:txBody>
        </p:sp>
      </p:grpSp>
      <p:grpSp>
        <p:nvGrpSpPr>
          <p:cNvPr id="151" name="Gruppo 150"/>
          <p:cNvGrpSpPr/>
          <p:nvPr/>
        </p:nvGrpSpPr>
        <p:grpSpPr>
          <a:xfrm>
            <a:off x="4618800" y="1080002"/>
            <a:ext cx="4331620" cy="5039999"/>
            <a:chOff x="4613934" y="1080000"/>
            <a:chExt cx="4331620" cy="5039999"/>
          </a:xfrm>
        </p:grpSpPr>
        <p:grpSp>
          <p:nvGrpSpPr>
            <p:cNvPr id="164" name="Gruppo 163"/>
            <p:cNvGrpSpPr/>
            <p:nvPr/>
          </p:nvGrpSpPr>
          <p:grpSpPr>
            <a:xfrm>
              <a:off x="4744800" y="1080000"/>
              <a:ext cx="4200754" cy="5039999"/>
              <a:chOff x="5225723" y="-141826"/>
              <a:chExt cx="3549861" cy="4259058"/>
            </a:xfrm>
          </p:grpSpPr>
          <p:grpSp>
            <p:nvGrpSpPr>
              <p:cNvPr id="166" name="Gruppo 165"/>
              <p:cNvGrpSpPr/>
              <p:nvPr/>
            </p:nvGrpSpPr>
            <p:grpSpPr>
              <a:xfrm>
                <a:off x="5225723" y="-141826"/>
                <a:ext cx="3549861" cy="4259058"/>
                <a:chOff x="5405186" y="1618213"/>
                <a:chExt cx="3549861" cy="3769551"/>
              </a:xfrm>
            </p:grpSpPr>
            <p:sp>
              <p:nvSpPr>
                <p:cNvPr id="168" name="Freeform 20"/>
                <p:cNvSpPr>
                  <a:spLocks/>
                </p:cNvSpPr>
                <p:nvPr/>
              </p:nvSpPr>
              <p:spPr bwMode="auto">
                <a:xfrm>
                  <a:off x="6286970" y="5072625"/>
                  <a:ext cx="496950" cy="315139"/>
                </a:xfrm>
                <a:custGeom>
                  <a:avLst/>
                  <a:gdLst>
                    <a:gd name="T0" fmla="*/ 0 w 328"/>
                    <a:gd name="T1" fmla="*/ 80 h 208"/>
                    <a:gd name="T2" fmla="*/ 0 w 328"/>
                    <a:gd name="T3" fmla="*/ 56 h 208"/>
                    <a:gd name="T4" fmla="*/ 25 w 328"/>
                    <a:gd name="T5" fmla="*/ 32 h 208"/>
                    <a:gd name="T6" fmla="*/ 50 w 328"/>
                    <a:gd name="T7" fmla="*/ 48 h 208"/>
                    <a:gd name="T8" fmla="*/ 67 w 328"/>
                    <a:gd name="T9" fmla="*/ 32 h 208"/>
                    <a:gd name="T10" fmla="*/ 92 w 328"/>
                    <a:gd name="T11" fmla="*/ 24 h 208"/>
                    <a:gd name="T12" fmla="*/ 101 w 328"/>
                    <a:gd name="T13" fmla="*/ 32 h 208"/>
                    <a:gd name="T14" fmla="*/ 117 w 328"/>
                    <a:gd name="T15" fmla="*/ 40 h 208"/>
                    <a:gd name="T16" fmla="*/ 134 w 328"/>
                    <a:gd name="T17" fmla="*/ 48 h 208"/>
                    <a:gd name="T18" fmla="*/ 160 w 328"/>
                    <a:gd name="T19" fmla="*/ 40 h 208"/>
                    <a:gd name="T20" fmla="*/ 210 w 328"/>
                    <a:gd name="T21" fmla="*/ 40 h 208"/>
                    <a:gd name="T22" fmla="*/ 235 w 328"/>
                    <a:gd name="T23" fmla="*/ 32 h 208"/>
                    <a:gd name="T24" fmla="*/ 252 w 328"/>
                    <a:gd name="T25" fmla="*/ 16 h 208"/>
                    <a:gd name="T26" fmla="*/ 261 w 328"/>
                    <a:gd name="T27" fmla="*/ 16 h 208"/>
                    <a:gd name="T28" fmla="*/ 286 w 328"/>
                    <a:gd name="T29" fmla="*/ 24 h 208"/>
                    <a:gd name="T30" fmla="*/ 294 w 328"/>
                    <a:gd name="T31" fmla="*/ 8 h 208"/>
                    <a:gd name="T32" fmla="*/ 320 w 328"/>
                    <a:gd name="T33" fmla="*/ 0 h 208"/>
                    <a:gd name="T34" fmla="*/ 328 w 328"/>
                    <a:gd name="T35" fmla="*/ 16 h 208"/>
                    <a:gd name="T36" fmla="*/ 311 w 328"/>
                    <a:gd name="T37" fmla="*/ 56 h 208"/>
                    <a:gd name="T38" fmla="*/ 303 w 328"/>
                    <a:gd name="T39" fmla="*/ 80 h 208"/>
                    <a:gd name="T40" fmla="*/ 286 w 328"/>
                    <a:gd name="T41" fmla="*/ 104 h 208"/>
                    <a:gd name="T42" fmla="*/ 286 w 328"/>
                    <a:gd name="T43" fmla="*/ 112 h 208"/>
                    <a:gd name="T44" fmla="*/ 303 w 328"/>
                    <a:gd name="T45" fmla="*/ 128 h 208"/>
                    <a:gd name="T46" fmla="*/ 320 w 328"/>
                    <a:gd name="T47" fmla="*/ 160 h 208"/>
                    <a:gd name="T48" fmla="*/ 303 w 328"/>
                    <a:gd name="T49" fmla="*/ 176 h 208"/>
                    <a:gd name="T50" fmla="*/ 303 w 328"/>
                    <a:gd name="T51" fmla="*/ 208 h 208"/>
                    <a:gd name="T52" fmla="*/ 269 w 328"/>
                    <a:gd name="T53" fmla="*/ 200 h 208"/>
                    <a:gd name="T54" fmla="*/ 227 w 328"/>
                    <a:gd name="T55" fmla="*/ 192 h 208"/>
                    <a:gd name="T56" fmla="*/ 202 w 328"/>
                    <a:gd name="T57" fmla="*/ 152 h 208"/>
                    <a:gd name="T58" fmla="*/ 168 w 328"/>
                    <a:gd name="T59" fmla="*/ 160 h 208"/>
                    <a:gd name="T60" fmla="*/ 143 w 328"/>
                    <a:gd name="T61" fmla="*/ 144 h 208"/>
                    <a:gd name="T62" fmla="*/ 126 w 328"/>
                    <a:gd name="T63" fmla="*/ 128 h 208"/>
                    <a:gd name="T64" fmla="*/ 109 w 328"/>
                    <a:gd name="T65" fmla="*/ 128 h 208"/>
                    <a:gd name="T66" fmla="*/ 84 w 328"/>
                    <a:gd name="T67" fmla="*/ 112 h 208"/>
                    <a:gd name="T68" fmla="*/ 67 w 328"/>
                    <a:gd name="T69" fmla="*/ 112 h 208"/>
                    <a:gd name="T70" fmla="*/ 50 w 328"/>
                    <a:gd name="T71" fmla="*/ 96 h 208"/>
                    <a:gd name="T72" fmla="*/ 25 w 328"/>
                    <a:gd name="T73" fmla="*/ 104 h 208"/>
                    <a:gd name="T74" fmla="*/ 0 w 328"/>
                    <a:gd name="T75" fmla="*/ 80 h 20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28" h="208">
                      <a:moveTo>
                        <a:pt x="0" y="80"/>
                      </a:moveTo>
                      <a:lnTo>
                        <a:pt x="0" y="56"/>
                      </a:lnTo>
                      <a:lnTo>
                        <a:pt x="25" y="32"/>
                      </a:lnTo>
                      <a:lnTo>
                        <a:pt x="50" y="48"/>
                      </a:lnTo>
                      <a:lnTo>
                        <a:pt x="67" y="32"/>
                      </a:lnTo>
                      <a:lnTo>
                        <a:pt x="92" y="24"/>
                      </a:lnTo>
                      <a:lnTo>
                        <a:pt x="101" y="32"/>
                      </a:lnTo>
                      <a:lnTo>
                        <a:pt x="117" y="40"/>
                      </a:lnTo>
                      <a:lnTo>
                        <a:pt x="134" y="48"/>
                      </a:lnTo>
                      <a:lnTo>
                        <a:pt x="160" y="40"/>
                      </a:lnTo>
                      <a:lnTo>
                        <a:pt x="210" y="40"/>
                      </a:lnTo>
                      <a:lnTo>
                        <a:pt x="235" y="32"/>
                      </a:lnTo>
                      <a:lnTo>
                        <a:pt x="252" y="16"/>
                      </a:lnTo>
                      <a:lnTo>
                        <a:pt x="261" y="16"/>
                      </a:lnTo>
                      <a:lnTo>
                        <a:pt x="286" y="24"/>
                      </a:lnTo>
                      <a:lnTo>
                        <a:pt x="294" y="8"/>
                      </a:lnTo>
                      <a:lnTo>
                        <a:pt x="320" y="0"/>
                      </a:lnTo>
                      <a:lnTo>
                        <a:pt x="328" y="16"/>
                      </a:lnTo>
                      <a:lnTo>
                        <a:pt x="311" y="56"/>
                      </a:lnTo>
                      <a:lnTo>
                        <a:pt x="303" y="80"/>
                      </a:lnTo>
                      <a:lnTo>
                        <a:pt x="286" y="104"/>
                      </a:lnTo>
                      <a:lnTo>
                        <a:pt x="286" y="112"/>
                      </a:lnTo>
                      <a:lnTo>
                        <a:pt x="303" y="128"/>
                      </a:lnTo>
                      <a:lnTo>
                        <a:pt x="320" y="160"/>
                      </a:lnTo>
                      <a:lnTo>
                        <a:pt x="303" y="176"/>
                      </a:lnTo>
                      <a:lnTo>
                        <a:pt x="303" y="208"/>
                      </a:lnTo>
                      <a:lnTo>
                        <a:pt x="269" y="200"/>
                      </a:lnTo>
                      <a:lnTo>
                        <a:pt x="227" y="192"/>
                      </a:lnTo>
                      <a:lnTo>
                        <a:pt x="202" y="152"/>
                      </a:lnTo>
                      <a:lnTo>
                        <a:pt x="168" y="160"/>
                      </a:lnTo>
                      <a:lnTo>
                        <a:pt x="143" y="144"/>
                      </a:lnTo>
                      <a:lnTo>
                        <a:pt x="126" y="128"/>
                      </a:lnTo>
                      <a:lnTo>
                        <a:pt x="109" y="128"/>
                      </a:lnTo>
                      <a:lnTo>
                        <a:pt x="84" y="112"/>
                      </a:lnTo>
                      <a:lnTo>
                        <a:pt x="67" y="112"/>
                      </a:lnTo>
                      <a:lnTo>
                        <a:pt x="50" y="96"/>
                      </a:lnTo>
                      <a:lnTo>
                        <a:pt x="25" y="104"/>
                      </a:lnTo>
                      <a:lnTo>
                        <a:pt x="0" y="80"/>
                      </a:lnTo>
                      <a:close/>
                    </a:path>
                  </a:pathLst>
                </a:custGeom>
                <a:solidFill>
                  <a:srgbClr val="DEF1F7"/>
                </a:solidFill>
                <a:ln w="28575">
                  <a:solidFill>
                    <a:srgbClr val="DEF1F7"/>
                  </a:solidFill>
                  <a:round/>
                  <a:headEnd/>
                  <a:tailEnd/>
                </a:ln>
                <a:extLst/>
              </p:spPr>
              <p:txBody>
                <a:bodyPr/>
                <a:lstStyle/>
                <a:p>
                  <a:pPr>
                    <a:defRPr/>
                  </a:pPr>
                  <a:endParaRPr lang="en-GB" sz="2400" b="1" kern="0">
                    <a:solidFill>
                      <a:srgbClr val="000000"/>
                    </a:solidFill>
                    <a:latin typeface="Calibri" panose="020F0502020204030204"/>
                  </a:endParaRPr>
                </a:p>
              </p:txBody>
            </p:sp>
            <p:sp>
              <p:nvSpPr>
                <p:cNvPr id="169" name="Freeform 33"/>
                <p:cNvSpPr>
                  <a:spLocks/>
                </p:cNvSpPr>
                <p:nvPr/>
              </p:nvSpPr>
              <p:spPr bwMode="auto">
                <a:xfrm>
                  <a:off x="5405186" y="3496929"/>
                  <a:ext cx="1787809" cy="1636300"/>
                </a:xfrm>
                <a:custGeom>
                  <a:avLst/>
                  <a:gdLst>
                    <a:gd name="T0" fmla="*/ 1121 w 1180"/>
                    <a:gd name="T1" fmla="*/ 728 h 1080"/>
                    <a:gd name="T2" fmla="*/ 1003 w 1180"/>
                    <a:gd name="T3" fmla="*/ 672 h 1080"/>
                    <a:gd name="T4" fmla="*/ 935 w 1180"/>
                    <a:gd name="T5" fmla="*/ 616 h 1080"/>
                    <a:gd name="T6" fmla="*/ 902 w 1180"/>
                    <a:gd name="T7" fmla="*/ 584 h 1080"/>
                    <a:gd name="T8" fmla="*/ 817 w 1180"/>
                    <a:gd name="T9" fmla="*/ 592 h 1080"/>
                    <a:gd name="T10" fmla="*/ 733 w 1180"/>
                    <a:gd name="T11" fmla="*/ 528 h 1080"/>
                    <a:gd name="T12" fmla="*/ 683 w 1180"/>
                    <a:gd name="T13" fmla="*/ 448 h 1080"/>
                    <a:gd name="T14" fmla="*/ 556 w 1180"/>
                    <a:gd name="T15" fmla="*/ 344 h 1080"/>
                    <a:gd name="T16" fmla="*/ 523 w 1180"/>
                    <a:gd name="T17" fmla="*/ 280 h 1080"/>
                    <a:gd name="T18" fmla="*/ 548 w 1180"/>
                    <a:gd name="T19" fmla="*/ 240 h 1080"/>
                    <a:gd name="T20" fmla="*/ 531 w 1180"/>
                    <a:gd name="T21" fmla="*/ 216 h 1080"/>
                    <a:gd name="T22" fmla="*/ 556 w 1180"/>
                    <a:gd name="T23" fmla="*/ 184 h 1080"/>
                    <a:gd name="T24" fmla="*/ 649 w 1180"/>
                    <a:gd name="T25" fmla="*/ 144 h 1080"/>
                    <a:gd name="T26" fmla="*/ 649 w 1180"/>
                    <a:gd name="T27" fmla="*/ 56 h 1080"/>
                    <a:gd name="T28" fmla="*/ 514 w 1180"/>
                    <a:gd name="T29" fmla="*/ 0 h 1080"/>
                    <a:gd name="T30" fmla="*/ 405 w 1180"/>
                    <a:gd name="T31" fmla="*/ 40 h 1080"/>
                    <a:gd name="T32" fmla="*/ 354 w 1180"/>
                    <a:gd name="T33" fmla="*/ 64 h 1080"/>
                    <a:gd name="T34" fmla="*/ 295 w 1180"/>
                    <a:gd name="T35" fmla="*/ 80 h 1080"/>
                    <a:gd name="T36" fmla="*/ 228 w 1180"/>
                    <a:gd name="T37" fmla="*/ 152 h 1080"/>
                    <a:gd name="T38" fmla="*/ 118 w 1180"/>
                    <a:gd name="T39" fmla="*/ 136 h 1080"/>
                    <a:gd name="T40" fmla="*/ 42 w 1180"/>
                    <a:gd name="T41" fmla="*/ 208 h 1080"/>
                    <a:gd name="T42" fmla="*/ 25 w 1180"/>
                    <a:gd name="T43" fmla="*/ 272 h 1080"/>
                    <a:gd name="T44" fmla="*/ 93 w 1180"/>
                    <a:gd name="T45" fmla="*/ 352 h 1080"/>
                    <a:gd name="T46" fmla="*/ 93 w 1180"/>
                    <a:gd name="T47" fmla="*/ 392 h 1080"/>
                    <a:gd name="T48" fmla="*/ 160 w 1180"/>
                    <a:gd name="T49" fmla="*/ 344 h 1080"/>
                    <a:gd name="T50" fmla="*/ 202 w 1180"/>
                    <a:gd name="T51" fmla="*/ 320 h 1080"/>
                    <a:gd name="T52" fmla="*/ 261 w 1180"/>
                    <a:gd name="T53" fmla="*/ 352 h 1080"/>
                    <a:gd name="T54" fmla="*/ 312 w 1180"/>
                    <a:gd name="T55" fmla="*/ 368 h 1080"/>
                    <a:gd name="T56" fmla="*/ 337 w 1180"/>
                    <a:gd name="T57" fmla="*/ 424 h 1080"/>
                    <a:gd name="T58" fmla="*/ 371 w 1180"/>
                    <a:gd name="T59" fmla="*/ 496 h 1080"/>
                    <a:gd name="T60" fmla="*/ 430 w 1180"/>
                    <a:gd name="T61" fmla="*/ 552 h 1080"/>
                    <a:gd name="T62" fmla="*/ 497 w 1180"/>
                    <a:gd name="T63" fmla="*/ 592 h 1080"/>
                    <a:gd name="T64" fmla="*/ 607 w 1180"/>
                    <a:gd name="T65" fmla="*/ 680 h 1080"/>
                    <a:gd name="T66" fmla="*/ 649 w 1180"/>
                    <a:gd name="T67" fmla="*/ 688 h 1080"/>
                    <a:gd name="T68" fmla="*/ 742 w 1180"/>
                    <a:gd name="T69" fmla="*/ 744 h 1080"/>
                    <a:gd name="T70" fmla="*/ 775 w 1180"/>
                    <a:gd name="T71" fmla="*/ 752 h 1080"/>
                    <a:gd name="T72" fmla="*/ 809 w 1180"/>
                    <a:gd name="T73" fmla="*/ 768 h 1080"/>
                    <a:gd name="T74" fmla="*/ 851 w 1180"/>
                    <a:gd name="T75" fmla="*/ 824 h 1080"/>
                    <a:gd name="T76" fmla="*/ 927 w 1180"/>
                    <a:gd name="T77" fmla="*/ 856 h 1080"/>
                    <a:gd name="T78" fmla="*/ 978 w 1180"/>
                    <a:gd name="T79" fmla="*/ 984 h 1080"/>
                    <a:gd name="T80" fmla="*/ 935 w 1180"/>
                    <a:gd name="T81" fmla="*/ 1000 h 1080"/>
                    <a:gd name="T82" fmla="*/ 927 w 1180"/>
                    <a:gd name="T83" fmla="*/ 1040 h 1080"/>
                    <a:gd name="T84" fmla="*/ 935 w 1180"/>
                    <a:gd name="T85" fmla="*/ 1072 h 1080"/>
                    <a:gd name="T86" fmla="*/ 978 w 1180"/>
                    <a:gd name="T87" fmla="*/ 1072 h 1080"/>
                    <a:gd name="T88" fmla="*/ 1011 w 1180"/>
                    <a:gd name="T89" fmla="*/ 1000 h 1080"/>
                    <a:gd name="T90" fmla="*/ 1070 w 1180"/>
                    <a:gd name="T91" fmla="*/ 952 h 1080"/>
                    <a:gd name="T92" fmla="*/ 1053 w 1180"/>
                    <a:gd name="T93" fmla="*/ 888 h 1080"/>
                    <a:gd name="T94" fmla="*/ 1003 w 1180"/>
                    <a:gd name="T95" fmla="*/ 864 h 1080"/>
                    <a:gd name="T96" fmla="*/ 1011 w 1180"/>
                    <a:gd name="T97" fmla="*/ 800 h 1080"/>
                    <a:gd name="T98" fmla="*/ 1045 w 1180"/>
                    <a:gd name="T99" fmla="*/ 768 h 1080"/>
                    <a:gd name="T100" fmla="*/ 1146 w 1180"/>
                    <a:gd name="T101" fmla="*/ 792 h 1080"/>
                    <a:gd name="T102" fmla="*/ 1180 w 1180"/>
                    <a:gd name="T103" fmla="*/ 784 h 1080"/>
                    <a:gd name="T104" fmla="*/ 1155 w 1180"/>
                    <a:gd name="T105" fmla="*/ 752 h 108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180" h="1080">
                      <a:moveTo>
                        <a:pt x="1155" y="752"/>
                      </a:moveTo>
                      <a:lnTo>
                        <a:pt x="1121" y="728"/>
                      </a:lnTo>
                      <a:lnTo>
                        <a:pt x="1087" y="712"/>
                      </a:lnTo>
                      <a:lnTo>
                        <a:pt x="1003" y="672"/>
                      </a:lnTo>
                      <a:lnTo>
                        <a:pt x="919" y="632"/>
                      </a:lnTo>
                      <a:lnTo>
                        <a:pt x="935" y="616"/>
                      </a:lnTo>
                      <a:lnTo>
                        <a:pt x="927" y="600"/>
                      </a:lnTo>
                      <a:lnTo>
                        <a:pt x="902" y="584"/>
                      </a:lnTo>
                      <a:lnTo>
                        <a:pt x="868" y="592"/>
                      </a:lnTo>
                      <a:lnTo>
                        <a:pt x="817" y="592"/>
                      </a:lnTo>
                      <a:lnTo>
                        <a:pt x="775" y="568"/>
                      </a:lnTo>
                      <a:lnTo>
                        <a:pt x="733" y="528"/>
                      </a:lnTo>
                      <a:lnTo>
                        <a:pt x="708" y="488"/>
                      </a:lnTo>
                      <a:lnTo>
                        <a:pt x="683" y="448"/>
                      </a:lnTo>
                      <a:lnTo>
                        <a:pt x="641" y="408"/>
                      </a:lnTo>
                      <a:lnTo>
                        <a:pt x="556" y="344"/>
                      </a:lnTo>
                      <a:lnTo>
                        <a:pt x="523" y="296"/>
                      </a:lnTo>
                      <a:lnTo>
                        <a:pt x="523" y="280"/>
                      </a:lnTo>
                      <a:lnTo>
                        <a:pt x="539" y="256"/>
                      </a:lnTo>
                      <a:lnTo>
                        <a:pt x="548" y="240"/>
                      </a:lnTo>
                      <a:lnTo>
                        <a:pt x="539" y="224"/>
                      </a:lnTo>
                      <a:lnTo>
                        <a:pt x="531" y="216"/>
                      </a:lnTo>
                      <a:lnTo>
                        <a:pt x="531" y="200"/>
                      </a:lnTo>
                      <a:lnTo>
                        <a:pt x="556" y="184"/>
                      </a:lnTo>
                      <a:lnTo>
                        <a:pt x="641" y="152"/>
                      </a:lnTo>
                      <a:lnTo>
                        <a:pt x="649" y="144"/>
                      </a:lnTo>
                      <a:lnTo>
                        <a:pt x="641" y="88"/>
                      </a:lnTo>
                      <a:lnTo>
                        <a:pt x="649" y="56"/>
                      </a:lnTo>
                      <a:lnTo>
                        <a:pt x="531" y="24"/>
                      </a:lnTo>
                      <a:lnTo>
                        <a:pt x="514" y="0"/>
                      </a:lnTo>
                      <a:lnTo>
                        <a:pt x="438" y="8"/>
                      </a:lnTo>
                      <a:lnTo>
                        <a:pt x="405" y="40"/>
                      </a:lnTo>
                      <a:lnTo>
                        <a:pt x="371" y="32"/>
                      </a:lnTo>
                      <a:lnTo>
                        <a:pt x="354" y="64"/>
                      </a:lnTo>
                      <a:lnTo>
                        <a:pt x="320" y="64"/>
                      </a:lnTo>
                      <a:lnTo>
                        <a:pt x="295" y="80"/>
                      </a:lnTo>
                      <a:lnTo>
                        <a:pt x="253" y="72"/>
                      </a:lnTo>
                      <a:lnTo>
                        <a:pt x="228" y="152"/>
                      </a:lnTo>
                      <a:lnTo>
                        <a:pt x="160" y="72"/>
                      </a:lnTo>
                      <a:lnTo>
                        <a:pt x="118" y="136"/>
                      </a:lnTo>
                      <a:lnTo>
                        <a:pt x="25" y="144"/>
                      </a:lnTo>
                      <a:lnTo>
                        <a:pt x="42" y="208"/>
                      </a:lnTo>
                      <a:lnTo>
                        <a:pt x="0" y="232"/>
                      </a:lnTo>
                      <a:lnTo>
                        <a:pt x="25" y="272"/>
                      </a:lnTo>
                      <a:lnTo>
                        <a:pt x="17" y="320"/>
                      </a:lnTo>
                      <a:lnTo>
                        <a:pt x="93" y="352"/>
                      </a:lnTo>
                      <a:lnTo>
                        <a:pt x="76" y="392"/>
                      </a:lnTo>
                      <a:lnTo>
                        <a:pt x="93" y="392"/>
                      </a:lnTo>
                      <a:lnTo>
                        <a:pt x="135" y="376"/>
                      </a:lnTo>
                      <a:lnTo>
                        <a:pt x="160" y="344"/>
                      </a:lnTo>
                      <a:lnTo>
                        <a:pt x="177" y="328"/>
                      </a:lnTo>
                      <a:lnTo>
                        <a:pt x="202" y="320"/>
                      </a:lnTo>
                      <a:lnTo>
                        <a:pt x="244" y="336"/>
                      </a:lnTo>
                      <a:lnTo>
                        <a:pt x="261" y="352"/>
                      </a:lnTo>
                      <a:lnTo>
                        <a:pt x="278" y="368"/>
                      </a:lnTo>
                      <a:lnTo>
                        <a:pt x="312" y="368"/>
                      </a:lnTo>
                      <a:lnTo>
                        <a:pt x="329" y="384"/>
                      </a:lnTo>
                      <a:lnTo>
                        <a:pt x="337" y="424"/>
                      </a:lnTo>
                      <a:lnTo>
                        <a:pt x="362" y="472"/>
                      </a:lnTo>
                      <a:lnTo>
                        <a:pt x="371" y="496"/>
                      </a:lnTo>
                      <a:lnTo>
                        <a:pt x="396" y="512"/>
                      </a:lnTo>
                      <a:lnTo>
                        <a:pt x="430" y="552"/>
                      </a:lnTo>
                      <a:lnTo>
                        <a:pt x="472" y="576"/>
                      </a:lnTo>
                      <a:lnTo>
                        <a:pt x="497" y="592"/>
                      </a:lnTo>
                      <a:lnTo>
                        <a:pt x="514" y="608"/>
                      </a:lnTo>
                      <a:lnTo>
                        <a:pt x="607" y="680"/>
                      </a:lnTo>
                      <a:lnTo>
                        <a:pt x="624" y="696"/>
                      </a:lnTo>
                      <a:lnTo>
                        <a:pt x="649" y="688"/>
                      </a:lnTo>
                      <a:lnTo>
                        <a:pt x="708" y="712"/>
                      </a:lnTo>
                      <a:lnTo>
                        <a:pt x="742" y="744"/>
                      </a:lnTo>
                      <a:lnTo>
                        <a:pt x="767" y="744"/>
                      </a:lnTo>
                      <a:lnTo>
                        <a:pt x="775" y="752"/>
                      </a:lnTo>
                      <a:lnTo>
                        <a:pt x="775" y="768"/>
                      </a:lnTo>
                      <a:lnTo>
                        <a:pt x="809" y="768"/>
                      </a:lnTo>
                      <a:lnTo>
                        <a:pt x="826" y="800"/>
                      </a:lnTo>
                      <a:lnTo>
                        <a:pt x="851" y="824"/>
                      </a:lnTo>
                      <a:lnTo>
                        <a:pt x="893" y="840"/>
                      </a:lnTo>
                      <a:lnTo>
                        <a:pt x="927" y="856"/>
                      </a:lnTo>
                      <a:lnTo>
                        <a:pt x="944" y="904"/>
                      </a:lnTo>
                      <a:lnTo>
                        <a:pt x="978" y="984"/>
                      </a:lnTo>
                      <a:lnTo>
                        <a:pt x="952" y="984"/>
                      </a:lnTo>
                      <a:lnTo>
                        <a:pt x="935" y="1000"/>
                      </a:lnTo>
                      <a:lnTo>
                        <a:pt x="935" y="1016"/>
                      </a:lnTo>
                      <a:lnTo>
                        <a:pt x="927" y="1040"/>
                      </a:lnTo>
                      <a:lnTo>
                        <a:pt x="919" y="1056"/>
                      </a:lnTo>
                      <a:lnTo>
                        <a:pt x="935" y="1072"/>
                      </a:lnTo>
                      <a:lnTo>
                        <a:pt x="952" y="1080"/>
                      </a:lnTo>
                      <a:lnTo>
                        <a:pt x="978" y="1072"/>
                      </a:lnTo>
                      <a:lnTo>
                        <a:pt x="994" y="1040"/>
                      </a:lnTo>
                      <a:lnTo>
                        <a:pt x="1011" y="1000"/>
                      </a:lnTo>
                      <a:lnTo>
                        <a:pt x="1028" y="960"/>
                      </a:lnTo>
                      <a:lnTo>
                        <a:pt x="1070" y="952"/>
                      </a:lnTo>
                      <a:lnTo>
                        <a:pt x="1070" y="904"/>
                      </a:lnTo>
                      <a:lnTo>
                        <a:pt x="1053" y="888"/>
                      </a:lnTo>
                      <a:lnTo>
                        <a:pt x="1028" y="880"/>
                      </a:lnTo>
                      <a:lnTo>
                        <a:pt x="1003" y="864"/>
                      </a:lnTo>
                      <a:lnTo>
                        <a:pt x="994" y="848"/>
                      </a:lnTo>
                      <a:lnTo>
                        <a:pt x="1011" y="800"/>
                      </a:lnTo>
                      <a:lnTo>
                        <a:pt x="1028" y="776"/>
                      </a:lnTo>
                      <a:lnTo>
                        <a:pt x="1045" y="768"/>
                      </a:lnTo>
                      <a:lnTo>
                        <a:pt x="1104" y="776"/>
                      </a:lnTo>
                      <a:lnTo>
                        <a:pt x="1146" y="792"/>
                      </a:lnTo>
                      <a:lnTo>
                        <a:pt x="1180" y="824"/>
                      </a:lnTo>
                      <a:lnTo>
                        <a:pt x="1180" y="784"/>
                      </a:lnTo>
                      <a:lnTo>
                        <a:pt x="1155" y="752"/>
                      </a:lnTo>
                      <a:close/>
                    </a:path>
                  </a:pathLst>
                </a:custGeom>
                <a:solidFill>
                  <a:srgbClr val="DEF1F7"/>
                </a:solidFill>
                <a:ln w="28575">
                  <a:solidFill>
                    <a:srgbClr val="DEF1F7"/>
                  </a:solidFill>
                  <a:prstDash val="solid"/>
                  <a:round/>
                  <a:headEnd/>
                  <a:tailEnd/>
                </a:ln>
                <a:extLst/>
              </p:spPr>
              <p:txBody>
                <a:bodyPr/>
                <a:lstStyle/>
                <a:p>
                  <a:pPr>
                    <a:defRPr/>
                  </a:pPr>
                  <a:endParaRPr lang="en-GB" sz="2400" b="1" kern="0">
                    <a:solidFill>
                      <a:srgbClr val="000000"/>
                    </a:solidFill>
                    <a:latin typeface="Calibri" panose="020F0502020204030204"/>
                  </a:endParaRPr>
                </a:p>
              </p:txBody>
            </p:sp>
            <p:sp>
              <p:nvSpPr>
                <p:cNvPr id="170" name="Freeform 45"/>
                <p:cNvSpPr>
                  <a:spLocks/>
                </p:cNvSpPr>
                <p:nvPr/>
              </p:nvSpPr>
              <p:spPr bwMode="auto">
                <a:xfrm>
                  <a:off x="5814261" y="3121186"/>
                  <a:ext cx="1033293" cy="472709"/>
                </a:xfrm>
                <a:custGeom>
                  <a:avLst/>
                  <a:gdLst>
                    <a:gd name="T0" fmla="*/ 472 w 682"/>
                    <a:gd name="T1" fmla="*/ 304 h 312"/>
                    <a:gd name="T2" fmla="*/ 505 w 682"/>
                    <a:gd name="T3" fmla="*/ 280 h 312"/>
                    <a:gd name="T4" fmla="*/ 556 w 682"/>
                    <a:gd name="T5" fmla="*/ 280 h 312"/>
                    <a:gd name="T6" fmla="*/ 598 w 682"/>
                    <a:gd name="T7" fmla="*/ 272 h 312"/>
                    <a:gd name="T8" fmla="*/ 598 w 682"/>
                    <a:gd name="T9" fmla="*/ 248 h 312"/>
                    <a:gd name="T10" fmla="*/ 623 w 682"/>
                    <a:gd name="T11" fmla="*/ 224 h 312"/>
                    <a:gd name="T12" fmla="*/ 632 w 682"/>
                    <a:gd name="T13" fmla="*/ 184 h 312"/>
                    <a:gd name="T14" fmla="*/ 632 w 682"/>
                    <a:gd name="T15" fmla="*/ 144 h 312"/>
                    <a:gd name="T16" fmla="*/ 674 w 682"/>
                    <a:gd name="T17" fmla="*/ 128 h 312"/>
                    <a:gd name="T18" fmla="*/ 682 w 682"/>
                    <a:gd name="T19" fmla="*/ 96 h 312"/>
                    <a:gd name="T20" fmla="*/ 649 w 682"/>
                    <a:gd name="T21" fmla="*/ 72 h 312"/>
                    <a:gd name="T22" fmla="*/ 649 w 682"/>
                    <a:gd name="T23" fmla="*/ 24 h 312"/>
                    <a:gd name="T24" fmla="*/ 564 w 682"/>
                    <a:gd name="T25" fmla="*/ 24 h 312"/>
                    <a:gd name="T26" fmla="*/ 488 w 682"/>
                    <a:gd name="T27" fmla="*/ 0 h 312"/>
                    <a:gd name="T28" fmla="*/ 463 w 682"/>
                    <a:gd name="T29" fmla="*/ 48 h 312"/>
                    <a:gd name="T30" fmla="*/ 413 w 682"/>
                    <a:gd name="T31" fmla="*/ 64 h 312"/>
                    <a:gd name="T32" fmla="*/ 371 w 682"/>
                    <a:gd name="T33" fmla="*/ 40 h 312"/>
                    <a:gd name="T34" fmla="*/ 371 w 682"/>
                    <a:gd name="T35" fmla="*/ 64 h 312"/>
                    <a:gd name="T36" fmla="*/ 337 w 682"/>
                    <a:gd name="T37" fmla="*/ 64 h 312"/>
                    <a:gd name="T38" fmla="*/ 328 w 682"/>
                    <a:gd name="T39" fmla="*/ 96 h 312"/>
                    <a:gd name="T40" fmla="*/ 295 w 682"/>
                    <a:gd name="T41" fmla="*/ 120 h 312"/>
                    <a:gd name="T42" fmla="*/ 312 w 682"/>
                    <a:gd name="T43" fmla="*/ 152 h 312"/>
                    <a:gd name="T44" fmla="*/ 312 w 682"/>
                    <a:gd name="T45" fmla="*/ 184 h 312"/>
                    <a:gd name="T46" fmla="*/ 253 w 682"/>
                    <a:gd name="T47" fmla="*/ 168 h 312"/>
                    <a:gd name="T48" fmla="*/ 185 w 682"/>
                    <a:gd name="T49" fmla="*/ 192 h 312"/>
                    <a:gd name="T50" fmla="*/ 143 w 682"/>
                    <a:gd name="T51" fmla="*/ 200 h 312"/>
                    <a:gd name="T52" fmla="*/ 84 w 682"/>
                    <a:gd name="T53" fmla="*/ 192 h 312"/>
                    <a:gd name="T54" fmla="*/ 50 w 682"/>
                    <a:gd name="T55" fmla="*/ 208 h 312"/>
                    <a:gd name="T56" fmla="*/ 8 w 682"/>
                    <a:gd name="T57" fmla="*/ 200 h 312"/>
                    <a:gd name="T58" fmla="*/ 0 w 682"/>
                    <a:gd name="T59" fmla="*/ 240 h 312"/>
                    <a:gd name="T60" fmla="*/ 25 w 682"/>
                    <a:gd name="T61" fmla="*/ 256 h 312"/>
                    <a:gd name="T62" fmla="*/ 42 w 682"/>
                    <a:gd name="T63" fmla="*/ 272 h 312"/>
                    <a:gd name="T64" fmla="*/ 84 w 682"/>
                    <a:gd name="T65" fmla="*/ 264 h 312"/>
                    <a:gd name="T66" fmla="*/ 92 w 682"/>
                    <a:gd name="T67" fmla="*/ 304 h 312"/>
                    <a:gd name="T68" fmla="*/ 101 w 682"/>
                    <a:gd name="T69" fmla="*/ 280 h 312"/>
                    <a:gd name="T70" fmla="*/ 135 w 682"/>
                    <a:gd name="T71" fmla="*/ 288 h 312"/>
                    <a:gd name="T72" fmla="*/ 168 w 682"/>
                    <a:gd name="T73" fmla="*/ 256 h 312"/>
                    <a:gd name="T74" fmla="*/ 244 w 682"/>
                    <a:gd name="T75" fmla="*/ 248 h 312"/>
                    <a:gd name="T76" fmla="*/ 261 w 682"/>
                    <a:gd name="T77" fmla="*/ 272 h 312"/>
                    <a:gd name="T78" fmla="*/ 379 w 682"/>
                    <a:gd name="T79" fmla="*/ 304 h 312"/>
                    <a:gd name="T80" fmla="*/ 379 w 682"/>
                    <a:gd name="T81" fmla="*/ 312 h 312"/>
                    <a:gd name="T82" fmla="*/ 413 w 682"/>
                    <a:gd name="T83" fmla="*/ 304 h 312"/>
                    <a:gd name="T84" fmla="*/ 472 w 682"/>
                    <a:gd name="T85" fmla="*/ 304 h 31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82" h="312">
                      <a:moveTo>
                        <a:pt x="472" y="304"/>
                      </a:moveTo>
                      <a:lnTo>
                        <a:pt x="505" y="280"/>
                      </a:lnTo>
                      <a:lnTo>
                        <a:pt x="556" y="280"/>
                      </a:lnTo>
                      <a:lnTo>
                        <a:pt x="598" y="272"/>
                      </a:lnTo>
                      <a:lnTo>
                        <a:pt x="598" y="248"/>
                      </a:lnTo>
                      <a:lnTo>
                        <a:pt x="623" y="224"/>
                      </a:lnTo>
                      <a:lnTo>
                        <a:pt x="632" y="184"/>
                      </a:lnTo>
                      <a:lnTo>
                        <a:pt x="632" y="144"/>
                      </a:lnTo>
                      <a:lnTo>
                        <a:pt x="674" y="128"/>
                      </a:lnTo>
                      <a:lnTo>
                        <a:pt x="682" y="96"/>
                      </a:lnTo>
                      <a:lnTo>
                        <a:pt x="649" y="72"/>
                      </a:lnTo>
                      <a:lnTo>
                        <a:pt x="649" y="24"/>
                      </a:lnTo>
                      <a:lnTo>
                        <a:pt x="564" y="24"/>
                      </a:lnTo>
                      <a:lnTo>
                        <a:pt x="488" y="0"/>
                      </a:lnTo>
                      <a:lnTo>
                        <a:pt x="463" y="48"/>
                      </a:lnTo>
                      <a:lnTo>
                        <a:pt x="413" y="64"/>
                      </a:lnTo>
                      <a:lnTo>
                        <a:pt x="371" y="40"/>
                      </a:lnTo>
                      <a:lnTo>
                        <a:pt x="371" y="64"/>
                      </a:lnTo>
                      <a:lnTo>
                        <a:pt x="337" y="64"/>
                      </a:lnTo>
                      <a:lnTo>
                        <a:pt x="328" y="96"/>
                      </a:lnTo>
                      <a:lnTo>
                        <a:pt x="295" y="120"/>
                      </a:lnTo>
                      <a:lnTo>
                        <a:pt x="312" y="152"/>
                      </a:lnTo>
                      <a:lnTo>
                        <a:pt x="312" y="184"/>
                      </a:lnTo>
                      <a:lnTo>
                        <a:pt x="253" y="168"/>
                      </a:lnTo>
                      <a:lnTo>
                        <a:pt x="185" y="192"/>
                      </a:lnTo>
                      <a:lnTo>
                        <a:pt x="143" y="200"/>
                      </a:lnTo>
                      <a:lnTo>
                        <a:pt x="84" y="192"/>
                      </a:lnTo>
                      <a:lnTo>
                        <a:pt x="50" y="208"/>
                      </a:lnTo>
                      <a:lnTo>
                        <a:pt x="8" y="200"/>
                      </a:lnTo>
                      <a:lnTo>
                        <a:pt x="0" y="240"/>
                      </a:lnTo>
                      <a:lnTo>
                        <a:pt x="25" y="256"/>
                      </a:lnTo>
                      <a:lnTo>
                        <a:pt x="42" y="272"/>
                      </a:lnTo>
                      <a:lnTo>
                        <a:pt x="84" y="264"/>
                      </a:lnTo>
                      <a:lnTo>
                        <a:pt x="92" y="304"/>
                      </a:lnTo>
                      <a:lnTo>
                        <a:pt x="101" y="280"/>
                      </a:lnTo>
                      <a:lnTo>
                        <a:pt x="135" y="288"/>
                      </a:lnTo>
                      <a:lnTo>
                        <a:pt x="168" y="256"/>
                      </a:lnTo>
                      <a:lnTo>
                        <a:pt x="244" y="248"/>
                      </a:lnTo>
                      <a:lnTo>
                        <a:pt x="261" y="272"/>
                      </a:lnTo>
                      <a:lnTo>
                        <a:pt x="379" y="304"/>
                      </a:lnTo>
                      <a:lnTo>
                        <a:pt x="379" y="312"/>
                      </a:lnTo>
                      <a:lnTo>
                        <a:pt x="413" y="304"/>
                      </a:lnTo>
                      <a:lnTo>
                        <a:pt x="472" y="304"/>
                      </a:lnTo>
                      <a:close/>
                    </a:path>
                  </a:pathLst>
                </a:custGeom>
                <a:solidFill>
                  <a:srgbClr val="70AD47"/>
                </a:solidFill>
                <a:ln w="12700">
                  <a:noFill/>
                  <a:round/>
                  <a:headEnd/>
                  <a:tailEnd/>
                </a:ln>
                <a:extLst/>
              </p:spPr>
              <p:txBody>
                <a:bodyPr/>
                <a:lstStyle/>
                <a:p>
                  <a:pPr>
                    <a:defRPr/>
                  </a:pPr>
                  <a:endParaRPr lang="en-GB" sz="2400" b="1" kern="0">
                    <a:solidFill>
                      <a:srgbClr val="000000"/>
                    </a:solidFill>
                    <a:latin typeface="Calibri" panose="020F0502020204030204"/>
                  </a:endParaRPr>
                </a:p>
              </p:txBody>
            </p:sp>
            <p:sp>
              <p:nvSpPr>
                <p:cNvPr id="171" name="Freeform 48"/>
                <p:cNvSpPr>
                  <a:spLocks/>
                </p:cNvSpPr>
                <p:nvPr/>
              </p:nvSpPr>
              <p:spPr bwMode="auto">
                <a:xfrm>
                  <a:off x="6146066" y="2745443"/>
                  <a:ext cx="880269" cy="472709"/>
                </a:xfrm>
                <a:custGeom>
                  <a:avLst/>
                  <a:gdLst>
                    <a:gd name="T0" fmla="*/ 497 w 581"/>
                    <a:gd name="T1" fmla="*/ 248 h 312"/>
                    <a:gd name="T2" fmla="*/ 531 w 581"/>
                    <a:gd name="T3" fmla="*/ 200 h 312"/>
                    <a:gd name="T4" fmla="*/ 556 w 581"/>
                    <a:gd name="T5" fmla="*/ 176 h 312"/>
                    <a:gd name="T6" fmla="*/ 581 w 581"/>
                    <a:gd name="T7" fmla="*/ 152 h 312"/>
                    <a:gd name="T8" fmla="*/ 564 w 581"/>
                    <a:gd name="T9" fmla="*/ 120 h 312"/>
                    <a:gd name="T10" fmla="*/ 522 w 581"/>
                    <a:gd name="T11" fmla="*/ 112 h 312"/>
                    <a:gd name="T12" fmla="*/ 480 w 581"/>
                    <a:gd name="T13" fmla="*/ 104 h 312"/>
                    <a:gd name="T14" fmla="*/ 463 w 581"/>
                    <a:gd name="T15" fmla="*/ 80 h 312"/>
                    <a:gd name="T16" fmla="*/ 413 w 581"/>
                    <a:gd name="T17" fmla="*/ 64 h 312"/>
                    <a:gd name="T18" fmla="*/ 413 w 581"/>
                    <a:gd name="T19" fmla="*/ 88 h 312"/>
                    <a:gd name="T20" fmla="*/ 387 w 581"/>
                    <a:gd name="T21" fmla="*/ 104 h 312"/>
                    <a:gd name="T22" fmla="*/ 345 w 581"/>
                    <a:gd name="T23" fmla="*/ 72 h 312"/>
                    <a:gd name="T24" fmla="*/ 354 w 581"/>
                    <a:gd name="T25" fmla="*/ 40 h 312"/>
                    <a:gd name="T26" fmla="*/ 312 w 581"/>
                    <a:gd name="T27" fmla="*/ 40 h 312"/>
                    <a:gd name="T28" fmla="*/ 269 w 581"/>
                    <a:gd name="T29" fmla="*/ 24 h 312"/>
                    <a:gd name="T30" fmla="*/ 227 w 581"/>
                    <a:gd name="T31" fmla="*/ 0 h 312"/>
                    <a:gd name="T32" fmla="*/ 227 w 581"/>
                    <a:gd name="T33" fmla="*/ 24 h 312"/>
                    <a:gd name="T34" fmla="*/ 202 w 581"/>
                    <a:gd name="T35" fmla="*/ 8 h 312"/>
                    <a:gd name="T36" fmla="*/ 168 w 581"/>
                    <a:gd name="T37" fmla="*/ 8 h 312"/>
                    <a:gd name="T38" fmla="*/ 160 w 581"/>
                    <a:gd name="T39" fmla="*/ 40 h 312"/>
                    <a:gd name="T40" fmla="*/ 118 w 581"/>
                    <a:gd name="T41" fmla="*/ 56 h 312"/>
                    <a:gd name="T42" fmla="*/ 76 w 581"/>
                    <a:gd name="T43" fmla="*/ 80 h 312"/>
                    <a:gd name="T44" fmla="*/ 34 w 581"/>
                    <a:gd name="T45" fmla="*/ 88 h 312"/>
                    <a:gd name="T46" fmla="*/ 0 w 581"/>
                    <a:gd name="T47" fmla="*/ 112 h 312"/>
                    <a:gd name="T48" fmla="*/ 34 w 581"/>
                    <a:gd name="T49" fmla="*/ 152 h 312"/>
                    <a:gd name="T50" fmla="*/ 25 w 581"/>
                    <a:gd name="T51" fmla="*/ 176 h 312"/>
                    <a:gd name="T52" fmla="*/ 84 w 581"/>
                    <a:gd name="T53" fmla="*/ 224 h 312"/>
                    <a:gd name="T54" fmla="*/ 160 w 581"/>
                    <a:gd name="T55" fmla="*/ 280 h 312"/>
                    <a:gd name="T56" fmla="*/ 152 w 581"/>
                    <a:gd name="T57" fmla="*/ 288 h 312"/>
                    <a:gd name="T58" fmla="*/ 194 w 581"/>
                    <a:gd name="T59" fmla="*/ 312 h 312"/>
                    <a:gd name="T60" fmla="*/ 244 w 581"/>
                    <a:gd name="T61" fmla="*/ 296 h 312"/>
                    <a:gd name="T62" fmla="*/ 269 w 581"/>
                    <a:gd name="T63" fmla="*/ 248 h 312"/>
                    <a:gd name="T64" fmla="*/ 345 w 581"/>
                    <a:gd name="T65" fmla="*/ 272 h 312"/>
                    <a:gd name="T66" fmla="*/ 430 w 581"/>
                    <a:gd name="T67" fmla="*/ 272 h 312"/>
                    <a:gd name="T68" fmla="*/ 430 w 581"/>
                    <a:gd name="T69" fmla="*/ 280 h 312"/>
                    <a:gd name="T70" fmla="*/ 455 w 581"/>
                    <a:gd name="T71" fmla="*/ 248 h 312"/>
                    <a:gd name="T72" fmla="*/ 497 w 581"/>
                    <a:gd name="T73" fmla="*/ 248 h 31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81" h="312">
                      <a:moveTo>
                        <a:pt x="497" y="248"/>
                      </a:moveTo>
                      <a:lnTo>
                        <a:pt x="531" y="200"/>
                      </a:lnTo>
                      <a:lnTo>
                        <a:pt x="556" y="176"/>
                      </a:lnTo>
                      <a:lnTo>
                        <a:pt x="581" y="152"/>
                      </a:lnTo>
                      <a:lnTo>
                        <a:pt x="564" y="120"/>
                      </a:lnTo>
                      <a:lnTo>
                        <a:pt x="522" y="112"/>
                      </a:lnTo>
                      <a:lnTo>
                        <a:pt x="480" y="104"/>
                      </a:lnTo>
                      <a:lnTo>
                        <a:pt x="463" y="80"/>
                      </a:lnTo>
                      <a:lnTo>
                        <a:pt x="413" y="64"/>
                      </a:lnTo>
                      <a:lnTo>
                        <a:pt x="413" y="88"/>
                      </a:lnTo>
                      <a:lnTo>
                        <a:pt x="387" y="104"/>
                      </a:lnTo>
                      <a:lnTo>
                        <a:pt x="345" y="72"/>
                      </a:lnTo>
                      <a:lnTo>
                        <a:pt x="354" y="40"/>
                      </a:lnTo>
                      <a:lnTo>
                        <a:pt x="312" y="40"/>
                      </a:lnTo>
                      <a:lnTo>
                        <a:pt x="269" y="24"/>
                      </a:lnTo>
                      <a:lnTo>
                        <a:pt x="227" y="0"/>
                      </a:lnTo>
                      <a:lnTo>
                        <a:pt x="227" y="24"/>
                      </a:lnTo>
                      <a:lnTo>
                        <a:pt x="202" y="8"/>
                      </a:lnTo>
                      <a:lnTo>
                        <a:pt x="168" y="8"/>
                      </a:lnTo>
                      <a:lnTo>
                        <a:pt x="160" y="40"/>
                      </a:lnTo>
                      <a:lnTo>
                        <a:pt x="118" y="56"/>
                      </a:lnTo>
                      <a:lnTo>
                        <a:pt x="76" y="80"/>
                      </a:lnTo>
                      <a:lnTo>
                        <a:pt x="34" y="88"/>
                      </a:lnTo>
                      <a:lnTo>
                        <a:pt x="0" y="112"/>
                      </a:lnTo>
                      <a:lnTo>
                        <a:pt x="34" y="152"/>
                      </a:lnTo>
                      <a:lnTo>
                        <a:pt x="25" y="176"/>
                      </a:lnTo>
                      <a:lnTo>
                        <a:pt x="84" y="224"/>
                      </a:lnTo>
                      <a:lnTo>
                        <a:pt x="160" y="280"/>
                      </a:lnTo>
                      <a:lnTo>
                        <a:pt x="152" y="288"/>
                      </a:lnTo>
                      <a:lnTo>
                        <a:pt x="194" y="312"/>
                      </a:lnTo>
                      <a:lnTo>
                        <a:pt x="244" y="296"/>
                      </a:lnTo>
                      <a:lnTo>
                        <a:pt x="269" y="248"/>
                      </a:lnTo>
                      <a:lnTo>
                        <a:pt x="345" y="272"/>
                      </a:lnTo>
                      <a:lnTo>
                        <a:pt x="430" y="272"/>
                      </a:lnTo>
                      <a:lnTo>
                        <a:pt x="430" y="280"/>
                      </a:lnTo>
                      <a:lnTo>
                        <a:pt x="455" y="248"/>
                      </a:lnTo>
                      <a:lnTo>
                        <a:pt x="497" y="248"/>
                      </a:lnTo>
                      <a:close/>
                    </a:path>
                  </a:pathLst>
                </a:custGeom>
                <a:solidFill>
                  <a:srgbClr val="70AD47"/>
                </a:solidFill>
                <a:ln w="12700">
                  <a:noFill/>
                  <a:prstDash val="solid"/>
                  <a:round/>
                  <a:headEnd/>
                  <a:tailEnd/>
                </a:ln>
              </p:spPr>
              <p:txBody>
                <a:bodyPr/>
                <a:lstStyle/>
                <a:p>
                  <a:pPr>
                    <a:defRPr/>
                  </a:pPr>
                  <a:endParaRPr lang="en-GB" sz="2400" b="1" kern="0">
                    <a:solidFill>
                      <a:srgbClr val="000000"/>
                    </a:solidFill>
                    <a:latin typeface="Calibri" panose="020F0502020204030204"/>
                  </a:endParaRPr>
                </a:p>
              </p:txBody>
            </p:sp>
            <p:sp>
              <p:nvSpPr>
                <p:cNvPr id="172" name="Freeform 50"/>
                <p:cNvSpPr>
                  <a:spLocks/>
                </p:cNvSpPr>
                <p:nvPr/>
              </p:nvSpPr>
              <p:spPr bwMode="auto">
                <a:xfrm>
                  <a:off x="6388481" y="3569653"/>
                  <a:ext cx="830271" cy="630279"/>
                </a:xfrm>
                <a:custGeom>
                  <a:avLst/>
                  <a:gdLst>
                    <a:gd name="T0" fmla="*/ 388 w 548"/>
                    <a:gd name="T1" fmla="*/ 360 h 416"/>
                    <a:gd name="T2" fmla="*/ 379 w 548"/>
                    <a:gd name="T3" fmla="*/ 344 h 416"/>
                    <a:gd name="T4" fmla="*/ 345 w 548"/>
                    <a:gd name="T5" fmla="*/ 328 h 416"/>
                    <a:gd name="T6" fmla="*/ 320 w 548"/>
                    <a:gd name="T7" fmla="*/ 296 h 416"/>
                    <a:gd name="T8" fmla="*/ 270 w 548"/>
                    <a:gd name="T9" fmla="*/ 264 h 416"/>
                    <a:gd name="T10" fmla="*/ 236 w 548"/>
                    <a:gd name="T11" fmla="*/ 216 h 416"/>
                    <a:gd name="T12" fmla="*/ 202 w 548"/>
                    <a:gd name="T13" fmla="*/ 200 h 416"/>
                    <a:gd name="T14" fmla="*/ 219 w 548"/>
                    <a:gd name="T15" fmla="*/ 152 h 416"/>
                    <a:gd name="T16" fmla="*/ 236 w 548"/>
                    <a:gd name="T17" fmla="*/ 152 h 416"/>
                    <a:gd name="T18" fmla="*/ 270 w 548"/>
                    <a:gd name="T19" fmla="*/ 168 h 416"/>
                    <a:gd name="T20" fmla="*/ 278 w 548"/>
                    <a:gd name="T21" fmla="*/ 144 h 416"/>
                    <a:gd name="T22" fmla="*/ 312 w 548"/>
                    <a:gd name="T23" fmla="*/ 136 h 416"/>
                    <a:gd name="T24" fmla="*/ 354 w 548"/>
                    <a:gd name="T25" fmla="*/ 144 h 416"/>
                    <a:gd name="T26" fmla="*/ 404 w 548"/>
                    <a:gd name="T27" fmla="*/ 152 h 416"/>
                    <a:gd name="T28" fmla="*/ 438 w 548"/>
                    <a:gd name="T29" fmla="*/ 144 h 416"/>
                    <a:gd name="T30" fmla="*/ 472 w 548"/>
                    <a:gd name="T31" fmla="*/ 152 h 416"/>
                    <a:gd name="T32" fmla="*/ 522 w 548"/>
                    <a:gd name="T33" fmla="*/ 160 h 416"/>
                    <a:gd name="T34" fmla="*/ 522 w 548"/>
                    <a:gd name="T35" fmla="*/ 128 h 416"/>
                    <a:gd name="T36" fmla="*/ 548 w 548"/>
                    <a:gd name="T37" fmla="*/ 120 h 416"/>
                    <a:gd name="T38" fmla="*/ 522 w 548"/>
                    <a:gd name="T39" fmla="*/ 112 h 416"/>
                    <a:gd name="T40" fmla="*/ 497 w 548"/>
                    <a:gd name="T41" fmla="*/ 80 h 416"/>
                    <a:gd name="T42" fmla="*/ 480 w 548"/>
                    <a:gd name="T43" fmla="*/ 48 h 416"/>
                    <a:gd name="T44" fmla="*/ 421 w 548"/>
                    <a:gd name="T45" fmla="*/ 72 h 416"/>
                    <a:gd name="T46" fmla="*/ 388 w 548"/>
                    <a:gd name="T47" fmla="*/ 72 h 416"/>
                    <a:gd name="T48" fmla="*/ 379 w 548"/>
                    <a:gd name="T49" fmla="*/ 48 h 416"/>
                    <a:gd name="T50" fmla="*/ 345 w 548"/>
                    <a:gd name="T51" fmla="*/ 56 h 416"/>
                    <a:gd name="T52" fmla="*/ 320 w 548"/>
                    <a:gd name="T53" fmla="*/ 40 h 416"/>
                    <a:gd name="T54" fmla="*/ 295 w 548"/>
                    <a:gd name="T55" fmla="*/ 16 h 416"/>
                    <a:gd name="T56" fmla="*/ 261 w 548"/>
                    <a:gd name="T57" fmla="*/ 0 h 416"/>
                    <a:gd name="T58" fmla="*/ 227 w 548"/>
                    <a:gd name="T59" fmla="*/ 8 h 416"/>
                    <a:gd name="T60" fmla="*/ 194 w 548"/>
                    <a:gd name="T61" fmla="*/ 48 h 416"/>
                    <a:gd name="T62" fmla="*/ 194 w 548"/>
                    <a:gd name="T63" fmla="*/ 88 h 416"/>
                    <a:gd name="T64" fmla="*/ 160 w 548"/>
                    <a:gd name="T65" fmla="*/ 96 h 416"/>
                    <a:gd name="T66" fmla="*/ 143 w 548"/>
                    <a:gd name="T67" fmla="*/ 128 h 416"/>
                    <a:gd name="T68" fmla="*/ 109 w 548"/>
                    <a:gd name="T69" fmla="*/ 120 h 416"/>
                    <a:gd name="T70" fmla="*/ 84 w 548"/>
                    <a:gd name="T71" fmla="*/ 104 h 416"/>
                    <a:gd name="T72" fmla="*/ 42 w 548"/>
                    <a:gd name="T73" fmla="*/ 136 h 416"/>
                    <a:gd name="T74" fmla="*/ 8 w 548"/>
                    <a:gd name="T75" fmla="*/ 144 h 416"/>
                    <a:gd name="T76" fmla="*/ 0 w 548"/>
                    <a:gd name="T77" fmla="*/ 144 h 416"/>
                    <a:gd name="T78" fmla="*/ 0 w 548"/>
                    <a:gd name="T79" fmla="*/ 152 h 416"/>
                    <a:gd name="T80" fmla="*/ 34 w 548"/>
                    <a:gd name="T81" fmla="*/ 216 h 416"/>
                    <a:gd name="T82" fmla="*/ 84 w 548"/>
                    <a:gd name="T83" fmla="*/ 152 h 416"/>
                    <a:gd name="T84" fmla="*/ 84 w 548"/>
                    <a:gd name="T85" fmla="*/ 216 h 416"/>
                    <a:gd name="T86" fmla="*/ 126 w 548"/>
                    <a:gd name="T87" fmla="*/ 192 h 416"/>
                    <a:gd name="T88" fmla="*/ 126 w 548"/>
                    <a:gd name="T89" fmla="*/ 240 h 416"/>
                    <a:gd name="T90" fmla="*/ 177 w 548"/>
                    <a:gd name="T91" fmla="*/ 264 h 416"/>
                    <a:gd name="T92" fmla="*/ 160 w 548"/>
                    <a:gd name="T93" fmla="*/ 272 h 416"/>
                    <a:gd name="T94" fmla="*/ 219 w 548"/>
                    <a:gd name="T95" fmla="*/ 312 h 416"/>
                    <a:gd name="T96" fmla="*/ 227 w 548"/>
                    <a:gd name="T97" fmla="*/ 336 h 416"/>
                    <a:gd name="T98" fmla="*/ 253 w 548"/>
                    <a:gd name="T99" fmla="*/ 352 h 416"/>
                    <a:gd name="T100" fmla="*/ 312 w 548"/>
                    <a:gd name="T101" fmla="*/ 360 h 416"/>
                    <a:gd name="T102" fmla="*/ 371 w 548"/>
                    <a:gd name="T103" fmla="*/ 384 h 416"/>
                    <a:gd name="T104" fmla="*/ 312 w 548"/>
                    <a:gd name="T105" fmla="*/ 392 h 416"/>
                    <a:gd name="T106" fmla="*/ 413 w 548"/>
                    <a:gd name="T107" fmla="*/ 416 h 416"/>
                    <a:gd name="T108" fmla="*/ 413 w 548"/>
                    <a:gd name="T109" fmla="*/ 384 h 416"/>
                    <a:gd name="T110" fmla="*/ 388 w 548"/>
                    <a:gd name="T111" fmla="*/ 360 h 41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48" h="416">
                      <a:moveTo>
                        <a:pt x="388" y="360"/>
                      </a:moveTo>
                      <a:lnTo>
                        <a:pt x="379" y="344"/>
                      </a:lnTo>
                      <a:lnTo>
                        <a:pt x="345" y="328"/>
                      </a:lnTo>
                      <a:lnTo>
                        <a:pt x="320" y="296"/>
                      </a:lnTo>
                      <a:lnTo>
                        <a:pt x="270" y="264"/>
                      </a:lnTo>
                      <a:lnTo>
                        <a:pt x="236" y="216"/>
                      </a:lnTo>
                      <a:lnTo>
                        <a:pt x="202" y="200"/>
                      </a:lnTo>
                      <a:lnTo>
                        <a:pt x="219" y="152"/>
                      </a:lnTo>
                      <a:lnTo>
                        <a:pt x="236" y="152"/>
                      </a:lnTo>
                      <a:lnTo>
                        <a:pt x="270" y="168"/>
                      </a:lnTo>
                      <a:lnTo>
                        <a:pt x="278" y="144"/>
                      </a:lnTo>
                      <a:lnTo>
                        <a:pt x="312" y="136"/>
                      </a:lnTo>
                      <a:lnTo>
                        <a:pt x="354" y="144"/>
                      </a:lnTo>
                      <a:lnTo>
                        <a:pt x="404" y="152"/>
                      </a:lnTo>
                      <a:lnTo>
                        <a:pt x="438" y="144"/>
                      </a:lnTo>
                      <a:lnTo>
                        <a:pt x="472" y="152"/>
                      </a:lnTo>
                      <a:lnTo>
                        <a:pt x="522" y="160"/>
                      </a:lnTo>
                      <a:lnTo>
                        <a:pt x="522" y="128"/>
                      </a:lnTo>
                      <a:lnTo>
                        <a:pt x="548" y="120"/>
                      </a:lnTo>
                      <a:lnTo>
                        <a:pt x="522" y="112"/>
                      </a:lnTo>
                      <a:lnTo>
                        <a:pt x="497" y="80"/>
                      </a:lnTo>
                      <a:lnTo>
                        <a:pt x="480" y="48"/>
                      </a:lnTo>
                      <a:lnTo>
                        <a:pt x="421" y="72"/>
                      </a:lnTo>
                      <a:lnTo>
                        <a:pt x="388" y="72"/>
                      </a:lnTo>
                      <a:lnTo>
                        <a:pt x="379" y="48"/>
                      </a:lnTo>
                      <a:lnTo>
                        <a:pt x="345" y="56"/>
                      </a:lnTo>
                      <a:lnTo>
                        <a:pt x="320" y="40"/>
                      </a:lnTo>
                      <a:lnTo>
                        <a:pt x="295" y="16"/>
                      </a:lnTo>
                      <a:lnTo>
                        <a:pt x="261" y="0"/>
                      </a:lnTo>
                      <a:lnTo>
                        <a:pt x="227" y="8"/>
                      </a:lnTo>
                      <a:lnTo>
                        <a:pt x="194" y="48"/>
                      </a:lnTo>
                      <a:lnTo>
                        <a:pt x="194" y="88"/>
                      </a:lnTo>
                      <a:lnTo>
                        <a:pt x="160" y="96"/>
                      </a:lnTo>
                      <a:lnTo>
                        <a:pt x="143" y="128"/>
                      </a:lnTo>
                      <a:lnTo>
                        <a:pt x="109" y="120"/>
                      </a:lnTo>
                      <a:lnTo>
                        <a:pt x="84" y="104"/>
                      </a:lnTo>
                      <a:lnTo>
                        <a:pt x="42" y="136"/>
                      </a:lnTo>
                      <a:lnTo>
                        <a:pt x="8" y="144"/>
                      </a:lnTo>
                      <a:lnTo>
                        <a:pt x="0" y="144"/>
                      </a:lnTo>
                      <a:lnTo>
                        <a:pt x="0" y="152"/>
                      </a:lnTo>
                      <a:lnTo>
                        <a:pt x="34" y="216"/>
                      </a:lnTo>
                      <a:lnTo>
                        <a:pt x="84" y="152"/>
                      </a:lnTo>
                      <a:lnTo>
                        <a:pt x="84" y="216"/>
                      </a:lnTo>
                      <a:lnTo>
                        <a:pt x="126" y="192"/>
                      </a:lnTo>
                      <a:lnTo>
                        <a:pt x="126" y="240"/>
                      </a:lnTo>
                      <a:lnTo>
                        <a:pt x="177" y="264"/>
                      </a:lnTo>
                      <a:lnTo>
                        <a:pt x="160" y="272"/>
                      </a:lnTo>
                      <a:lnTo>
                        <a:pt x="219" y="312"/>
                      </a:lnTo>
                      <a:lnTo>
                        <a:pt x="227" y="336"/>
                      </a:lnTo>
                      <a:lnTo>
                        <a:pt x="253" y="352"/>
                      </a:lnTo>
                      <a:lnTo>
                        <a:pt x="312" y="360"/>
                      </a:lnTo>
                      <a:lnTo>
                        <a:pt x="371" y="384"/>
                      </a:lnTo>
                      <a:lnTo>
                        <a:pt x="312" y="392"/>
                      </a:lnTo>
                      <a:lnTo>
                        <a:pt x="413" y="416"/>
                      </a:lnTo>
                      <a:lnTo>
                        <a:pt x="413" y="384"/>
                      </a:lnTo>
                      <a:lnTo>
                        <a:pt x="388" y="360"/>
                      </a:lnTo>
                      <a:close/>
                    </a:path>
                  </a:pathLst>
                </a:custGeom>
                <a:solidFill>
                  <a:srgbClr val="70AD47"/>
                </a:solidFill>
                <a:ln w="9525">
                  <a:noFill/>
                  <a:round/>
                  <a:headEnd/>
                  <a:tailEnd/>
                </a:ln>
                <a:extLst/>
              </p:spPr>
              <p:txBody>
                <a:bodyPr/>
                <a:lstStyle/>
                <a:p>
                  <a:pPr>
                    <a:defRPr/>
                  </a:pPr>
                  <a:endParaRPr lang="en-GB" sz="2400" b="1" kern="0">
                    <a:solidFill>
                      <a:srgbClr val="000000"/>
                    </a:solidFill>
                    <a:latin typeface="Calibri" panose="020F0502020204030204"/>
                  </a:endParaRPr>
                </a:p>
              </p:txBody>
            </p:sp>
            <p:sp>
              <p:nvSpPr>
                <p:cNvPr id="173" name="Freeform 51"/>
                <p:cNvSpPr>
                  <a:spLocks/>
                </p:cNvSpPr>
                <p:nvPr/>
              </p:nvSpPr>
              <p:spPr bwMode="auto">
                <a:xfrm>
                  <a:off x="6376360" y="3484808"/>
                  <a:ext cx="421196" cy="303019"/>
                </a:xfrm>
                <a:custGeom>
                  <a:avLst/>
                  <a:gdLst>
                    <a:gd name="T0" fmla="*/ 50 w 278"/>
                    <a:gd name="T1" fmla="*/ 192 h 200"/>
                    <a:gd name="T2" fmla="*/ 92 w 278"/>
                    <a:gd name="T3" fmla="*/ 160 h 200"/>
                    <a:gd name="T4" fmla="*/ 117 w 278"/>
                    <a:gd name="T5" fmla="*/ 176 h 200"/>
                    <a:gd name="T6" fmla="*/ 151 w 278"/>
                    <a:gd name="T7" fmla="*/ 184 h 200"/>
                    <a:gd name="T8" fmla="*/ 168 w 278"/>
                    <a:gd name="T9" fmla="*/ 152 h 200"/>
                    <a:gd name="T10" fmla="*/ 202 w 278"/>
                    <a:gd name="T11" fmla="*/ 144 h 200"/>
                    <a:gd name="T12" fmla="*/ 202 w 278"/>
                    <a:gd name="T13" fmla="*/ 104 h 200"/>
                    <a:gd name="T14" fmla="*/ 235 w 278"/>
                    <a:gd name="T15" fmla="*/ 64 h 200"/>
                    <a:gd name="T16" fmla="*/ 278 w 278"/>
                    <a:gd name="T17" fmla="*/ 48 h 200"/>
                    <a:gd name="T18" fmla="*/ 235 w 278"/>
                    <a:gd name="T19" fmla="*/ 0 h 200"/>
                    <a:gd name="T20" fmla="*/ 227 w 278"/>
                    <a:gd name="T21" fmla="*/ 8 h 200"/>
                    <a:gd name="T22" fmla="*/ 227 w 278"/>
                    <a:gd name="T23" fmla="*/ 32 h 200"/>
                    <a:gd name="T24" fmla="*/ 185 w 278"/>
                    <a:gd name="T25" fmla="*/ 40 h 200"/>
                    <a:gd name="T26" fmla="*/ 134 w 278"/>
                    <a:gd name="T27" fmla="*/ 40 h 200"/>
                    <a:gd name="T28" fmla="*/ 101 w 278"/>
                    <a:gd name="T29" fmla="*/ 64 h 200"/>
                    <a:gd name="T30" fmla="*/ 42 w 278"/>
                    <a:gd name="T31" fmla="*/ 64 h 200"/>
                    <a:gd name="T32" fmla="*/ 8 w 278"/>
                    <a:gd name="T33" fmla="*/ 72 h 200"/>
                    <a:gd name="T34" fmla="*/ 0 w 278"/>
                    <a:gd name="T35" fmla="*/ 96 h 200"/>
                    <a:gd name="T36" fmla="*/ 8 w 278"/>
                    <a:gd name="T37" fmla="*/ 152 h 200"/>
                    <a:gd name="T38" fmla="*/ 0 w 278"/>
                    <a:gd name="T39" fmla="*/ 160 h 200"/>
                    <a:gd name="T40" fmla="*/ 25 w 278"/>
                    <a:gd name="T41" fmla="*/ 152 h 200"/>
                    <a:gd name="T42" fmla="*/ 8 w 278"/>
                    <a:gd name="T43" fmla="*/ 176 h 200"/>
                    <a:gd name="T44" fmla="*/ 8 w 278"/>
                    <a:gd name="T45" fmla="*/ 200 h 200"/>
                    <a:gd name="T46" fmla="*/ 16 w 278"/>
                    <a:gd name="T47" fmla="*/ 200 h 200"/>
                    <a:gd name="T48" fmla="*/ 50 w 278"/>
                    <a:gd name="T49" fmla="*/ 192 h 2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78" h="200">
                      <a:moveTo>
                        <a:pt x="50" y="192"/>
                      </a:moveTo>
                      <a:lnTo>
                        <a:pt x="92" y="160"/>
                      </a:lnTo>
                      <a:lnTo>
                        <a:pt x="117" y="176"/>
                      </a:lnTo>
                      <a:lnTo>
                        <a:pt x="151" y="184"/>
                      </a:lnTo>
                      <a:lnTo>
                        <a:pt x="168" y="152"/>
                      </a:lnTo>
                      <a:lnTo>
                        <a:pt x="202" y="144"/>
                      </a:lnTo>
                      <a:lnTo>
                        <a:pt x="202" y="104"/>
                      </a:lnTo>
                      <a:lnTo>
                        <a:pt x="235" y="64"/>
                      </a:lnTo>
                      <a:lnTo>
                        <a:pt x="278" y="48"/>
                      </a:lnTo>
                      <a:lnTo>
                        <a:pt x="235" y="0"/>
                      </a:lnTo>
                      <a:lnTo>
                        <a:pt x="227" y="8"/>
                      </a:lnTo>
                      <a:lnTo>
                        <a:pt x="227" y="32"/>
                      </a:lnTo>
                      <a:lnTo>
                        <a:pt x="185" y="40"/>
                      </a:lnTo>
                      <a:lnTo>
                        <a:pt x="134" y="40"/>
                      </a:lnTo>
                      <a:lnTo>
                        <a:pt x="101" y="64"/>
                      </a:lnTo>
                      <a:lnTo>
                        <a:pt x="42" y="64"/>
                      </a:lnTo>
                      <a:lnTo>
                        <a:pt x="8" y="72"/>
                      </a:lnTo>
                      <a:lnTo>
                        <a:pt x="0" y="96"/>
                      </a:lnTo>
                      <a:lnTo>
                        <a:pt x="8" y="152"/>
                      </a:lnTo>
                      <a:lnTo>
                        <a:pt x="0" y="160"/>
                      </a:lnTo>
                      <a:lnTo>
                        <a:pt x="25" y="152"/>
                      </a:lnTo>
                      <a:lnTo>
                        <a:pt x="8" y="176"/>
                      </a:lnTo>
                      <a:lnTo>
                        <a:pt x="8" y="200"/>
                      </a:lnTo>
                      <a:lnTo>
                        <a:pt x="16" y="200"/>
                      </a:lnTo>
                      <a:lnTo>
                        <a:pt x="50" y="192"/>
                      </a:lnTo>
                      <a:close/>
                    </a:path>
                  </a:pathLst>
                </a:custGeom>
                <a:solidFill>
                  <a:srgbClr val="70AD47"/>
                </a:solidFill>
                <a:ln w="28575">
                  <a:noFill/>
                  <a:prstDash val="solid"/>
                  <a:round/>
                  <a:headEnd/>
                  <a:tailEnd/>
                </a:ln>
                <a:extLst/>
              </p:spPr>
              <p:txBody>
                <a:bodyPr/>
                <a:lstStyle/>
                <a:p>
                  <a:pPr>
                    <a:defRPr/>
                  </a:pPr>
                  <a:endParaRPr lang="en-GB" sz="2400" b="1" kern="0">
                    <a:solidFill>
                      <a:srgbClr val="000000"/>
                    </a:solidFill>
                    <a:latin typeface="Calibri" panose="020F0502020204030204"/>
                  </a:endParaRPr>
                </a:p>
              </p:txBody>
            </p:sp>
            <p:sp>
              <p:nvSpPr>
                <p:cNvPr id="174" name="Freeform 53"/>
                <p:cNvSpPr>
                  <a:spLocks/>
                </p:cNvSpPr>
                <p:nvPr/>
              </p:nvSpPr>
              <p:spPr bwMode="auto">
                <a:xfrm>
                  <a:off x="6694529" y="3775706"/>
                  <a:ext cx="587856" cy="484830"/>
                </a:xfrm>
                <a:custGeom>
                  <a:avLst/>
                  <a:gdLst>
                    <a:gd name="T0" fmla="*/ 287 w 388"/>
                    <a:gd name="T1" fmla="*/ 264 h 320"/>
                    <a:gd name="T2" fmla="*/ 312 w 388"/>
                    <a:gd name="T3" fmla="*/ 248 h 320"/>
                    <a:gd name="T4" fmla="*/ 320 w 388"/>
                    <a:gd name="T5" fmla="*/ 216 h 320"/>
                    <a:gd name="T6" fmla="*/ 346 w 388"/>
                    <a:gd name="T7" fmla="*/ 216 h 320"/>
                    <a:gd name="T8" fmla="*/ 337 w 388"/>
                    <a:gd name="T9" fmla="*/ 192 h 320"/>
                    <a:gd name="T10" fmla="*/ 388 w 388"/>
                    <a:gd name="T11" fmla="*/ 176 h 320"/>
                    <a:gd name="T12" fmla="*/ 362 w 388"/>
                    <a:gd name="T13" fmla="*/ 136 h 320"/>
                    <a:gd name="T14" fmla="*/ 388 w 388"/>
                    <a:gd name="T15" fmla="*/ 120 h 320"/>
                    <a:gd name="T16" fmla="*/ 346 w 388"/>
                    <a:gd name="T17" fmla="*/ 96 h 320"/>
                    <a:gd name="T18" fmla="*/ 337 w 388"/>
                    <a:gd name="T19" fmla="*/ 64 h 320"/>
                    <a:gd name="T20" fmla="*/ 337 w 388"/>
                    <a:gd name="T21" fmla="*/ 32 h 320"/>
                    <a:gd name="T22" fmla="*/ 304 w 388"/>
                    <a:gd name="T23" fmla="*/ 32 h 320"/>
                    <a:gd name="T24" fmla="*/ 295 w 388"/>
                    <a:gd name="T25" fmla="*/ 16 h 320"/>
                    <a:gd name="T26" fmla="*/ 270 w 388"/>
                    <a:gd name="T27" fmla="*/ 16 h 320"/>
                    <a:gd name="T28" fmla="*/ 236 w 388"/>
                    <a:gd name="T29" fmla="*/ 8 h 320"/>
                    <a:gd name="T30" fmla="*/ 202 w 388"/>
                    <a:gd name="T31" fmla="*/ 16 h 320"/>
                    <a:gd name="T32" fmla="*/ 152 w 388"/>
                    <a:gd name="T33" fmla="*/ 8 h 320"/>
                    <a:gd name="T34" fmla="*/ 110 w 388"/>
                    <a:gd name="T35" fmla="*/ 0 h 320"/>
                    <a:gd name="T36" fmla="*/ 76 w 388"/>
                    <a:gd name="T37" fmla="*/ 8 h 320"/>
                    <a:gd name="T38" fmla="*/ 68 w 388"/>
                    <a:gd name="T39" fmla="*/ 32 h 320"/>
                    <a:gd name="T40" fmla="*/ 34 w 388"/>
                    <a:gd name="T41" fmla="*/ 16 h 320"/>
                    <a:gd name="T42" fmla="*/ 17 w 388"/>
                    <a:gd name="T43" fmla="*/ 16 h 320"/>
                    <a:gd name="T44" fmla="*/ 0 w 388"/>
                    <a:gd name="T45" fmla="*/ 64 h 320"/>
                    <a:gd name="T46" fmla="*/ 34 w 388"/>
                    <a:gd name="T47" fmla="*/ 80 h 320"/>
                    <a:gd name="T48" fmla="*/ 68 w 388"/>
                    <a:gd name="T49" fmla="*/ 128 h 320"/>
                    <a:gd name="T50" fmla="*/ 118 w 388"/>
                    <a:gd name="T51" fmla="*/ 160 h 320"/>
                    <a:gd name="T52" fmla="*/ 143 w 388"/>
                    <a:gd name="T53" fmla="*/ 192 h 320"/>
                    <a:gd name="T54" fmla="*/ 177 w 388"/>
                    <a:gd name="T55" fmla="*/ 208 h 320"/>
                    <a:gd name="T56" fmla="*/ 186 w 388"/>
                    <a:gd name="T57" fmla="*/ 224 h 320"/>
                    <a:gd name="T58" fmla="*/ 211 w 388"/>
                    <a:gd name="T59" fmla="*/ 248 h 320"/>
                    <a:gd name="T60" fmla="*/ 211 w 388"/>
                    <a:gd name="T61" fmla="*/ 280 h 320"/>
                    <a:gd name="T62" fmla="*/ 295 w 388"/>
                    <a:gd name="T63" fmla="*/ 320 h 320"/>
                    <a:gd name="T64" fmla="*/ 295 w 388"/>
                    <a:gd name="T65" fmla="*/ 280 h 320"/>
                    <a:gd name="T66" fmla="*/ 287 w 388"/>
                    <a:gd name="T67" fmla="*/ 264 h 3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88" h="320">
                      <a:moveTo>
                        <a:pt x="287" y="264"/>
                      </a:moveTo>
                      <a:lnTo>
                        <a:pt x="312" y="248"/>
                      </a:lnTo>
                      <a:lnTo>
                        <a:pt x="320" y="216"/>
                      </a:lnTo>
                      <a:lnTo>
                        <a:pt x="346" y="216"/>
                      </a:lnTo>
                      <a:lnTo>
                        <a:pt x="337" y="192"/>
                      </a:lnTo>
                      <a:lnTo>
                        <a:pt x="388" y="176"/>
                      </a:lnTo>
                      <a:lnTo>
                        <a:pt x="362" y="136"/>
                      </a:lnTo>
                      <a:lnTo>
                        <a:pt x="388" y="120"/>
                      </a:lnTo>
                      <a:lnTo>
                        <a:pt x="346" y="96"/>
                      </a:lnTo>
                      <a:lnTo>
                        <a:pt x="337" y="64"/>
                      </a:lnTo>
                      <a:lnTo>
                        <a:pt x="337" y="32"/>
                      </a:lnTo>
                      <a:lnTo>
                        <a:pt x="304" y="32"/>
                      </a:lnTo>
                      <a:lnTo>
                        <a:pt x="295" y="16"/>
                      </a:lnTo>
                      <a:lnTo>
                        <a:pt x="270" y="16"/>
                      </a:lnTo>
                      <a:lnTo>
                        <a:pt x="236" y="8"/>
                      </a:lnTo>
                      <a:lnTo>
                        <a:pt x="202" y="16"/>
                      </a:lnTo>
                      <a:lnTo>
                        <a:pt x="152" y="8"/>
                      </a:lnTo>
                      <a:lnTo>
                        <a:pt x="110" y="0"/>
                      </a:lnTo>
                      <a:lnTo>
                        <a:pt x="76" y="8"/>
                      </a:lnTo>
                      <a:lnTo>
                        <a:pt x="68" y="32"/>
                      </a:lnTo>
                      <a:lnTo>
                        <a:pt x="34" y="16"/>
                      </a:lnTo>
                      <a:lnTo>
                        <a:pt x="17" y="16"/>
                      </a:lnTo>
                      <a:lnTo>
                        <a:pt x="0" y="64"/>
                      </a:lnTo>
                      <a:lnTo>
                        <a:pt x="34" y="80"/>
                      </a:lnTo>
                      <a:lnTo>
                        <a:pt x="68" y="128"/>
                      </a:lnTo>
                      <a:lnTo>
                        <a:pt x="118" y="160"/>
                      </a:lnTo>
                      <a:lnTo>
                        <a:pt x="143" y="192"/>
                      </a:lnTo>
                      <a:lnTo>
                        <a:pt x="177" y="208"/>
                      </a:lnTo>
                      <a:lnTo>
                        <a:pt x="186" y="224"/>
                      </a:lnTo>
                      <a:lnTo>
                        <a:pt x="211" y="248"/>
                      </a:lnTo>
                      <a:lnTo>
                        <a:pt x="211" y="280"/>
                      </a:lnTo>
                      <a:lnTo>
                        <a:pt x="295" y="320"/>
                      </a:lnTo>
                      <a:lnTo>
                        <a:pt x="295" y="280"/>
                      </a:lnTo>
                      <a:lnTo>
                        <a:pt x="287" y="264"/>
                      </a:lnTo>
                      <a:close/>
                    </a:path>
                  </a:pathLst>
                </a:custGeom>
                <a:solidFill>
                  <a:srgbClr val="00A0C6"/>
                </a:solidFill>
                <a:ln w="9525">
                  <a:noFill/>
                  <a:round/>
                  <a:headEnd/>
                  <a:tailEnd/>
                </a:ln>
                <a:extLst/>
              </p:spPr>
              <p:txBody>
                <a:bodyPr/>
                <a:lstStyle/>
                <a:p>
                  <a:pPr>
                    <a:defRPr/>
                  </a:pPr>
                  <a:endParaRPr lang="en-GB" sz="2400" b="1" kern="0">
                    <a:solidFill>
                      <a:srgbClr val="000000"/>
                    </a:solidFill>
                    <a:latin typeface="Calibri" panose="020F0502020204030204"/>
                  </a:endParaRPr>
                </a:p>
              </p:txBody>
            </p:sp>
            <p:sp>
              <p:nvSpPr>
                <p:cNvPr id="175" name="Freeform 54"/>
                <p:cNvSpPr>
                  <a:spLocks/>
                </p:cNvSpPr>
                <p:nvPr/>
              </p:nvSpPr>
              <p:spPr bwMode="auto">
                <a:xfrm>
                  <a:off x="6732407" y="3121186"/>
                  <a:ext cx="868148" cy="557554"/>
                </a:xfrm>
                <a:custGeom>
                  <a:avLst/>
                  <a:gdLst>
                    <a:gd name="T0" fmla="*/ 295 w 573"/>
                    <a:gd name="T1" fmla="*/ 320 h 368"/>
                    <a:gd name="T2" fmla="*/ 329 w 573"/>
                    <a:gd name="T3" fmla="*/ 304 h 368"/>
                    <a:gd name="T4" fmla="*/ 380 w 573"/>
                    <a:gd name="T5" fmla="*/ 304 h 368"/>
                    <a:gd name="T6" fmla="*/ 413 w 573"/>
                    <a:gd name="T7" fmla="*/ 288 h 368"/>
                    <a:gd name="T8" fmla="*/ 439 w 573"/>
                    <a:gd name="T9" fmla="*/ 272 h 368"/>
                    <a:gd name="T10" fmla="*/ 455 w 573"/>
                    <a:gd name="T11" fmla="*/ 264 h 368"/>
                    <a:gd name="T12" fmla="*/ 464 w 573"/>
                    <a:gd name="T13" fmla="*/ 224 h 368"/>
                    <a:gd name="T14" fmla="*/ 472 w 573"/>
                    <a:gd name="T15" fmla="*/ 200 h 368"/>
                    <a:gd name="T16" fmla="*/ 498 w 573"/>
                    <a:gd name="T17" fmla="*/ 168 h 368"/>
                    <a:gd name="T18" fmla="*/ 523 w 573"/>
                    <a:gd name="T19" fmla="*/ 112 h 368"/>
                    <a:gd name="T20" fmla="*/ 548 w 573"/>
                    <a:gd name="T21" fmla="*/ 72 h 368"/>
                    <a:gd name="T22" fmla="*/ 573 w 573"/>
                    <a:gd name="T23" fmla="*/ 48 h 368"/>
                    <a:gd name="T24" fmla="*/ 548 w 573"/>
                    <a:gd name="T25" fmla="*/ 24 h 368"/>
                    <a:gd name="T26" fmla="*/ 514 w 573"/>
                    <a:gd name="T27" fmla="*/ 0 h 368"/>
                    <a:gd name="T28" fmla="*/ 472 w 573"/>
                    <a:gd name="T29" fmla="*/ 8 h 368"/>
                    <a:gd name="T30" fmla="*/ 447 w 573"/>
                    <a:gd name="T31" fmla="*/ 0 h 368"/>
                    <a:gd name="T32" fmla="*/ 405 w 573"/>
                    <a:gd name="T33" fmla="*/ 8 h 368"/>
                    <a:gd name="T34" fmla="*/ 371 w 573"/>
                    <a:gd name="T35" fmla="*/ 8 h 368"/>
                    <a:gd name="T36" fmla="*/ 329 w 573"/>
                    <a:gd name="T37" fmla="*/ 56 h 368"/>
                    <a:gd name="T38" fmla="*/ 287 w 573"/>
                    <a:gd name="T39" fmla="*/ 48 h 368"/>
                    <a:gd name="T40" fmla="*/ 279 w 573"/>
                    <a:gd name="T41" fmla="*/ 64 h 368"/>
                    <a:gd name="T42" fmla="*/ 228 w 573"/>
                    <a:gd name="T43" fmla="*/ 80 h 368"/>
                    <a:gd name="T44" fmla="*/ 228 w 573"/>
                    <a:gd name="T45" fmla="*/ 112 h 368"/>
                    <a:gd name="T46" fmla="*/ 110 w 573"/>
                    <a:gd name="T47" fmla="*/ 128 h 368"/>
                    <a:gd name="T48" fmla="*/ 85 w 573"/>
                    <a:gd name="T49" fmla="*/ 112 h 368"/>
                    <a:gd name="T50" fmla="*/ 68 w 573"/>
                    <a:gd name="T51" fmla="*/ 104 h 368"/>
                    <a:gd name="T52" fmla="*/ 68 w 573"/>
                    <a:gd name="T53" fmla="*/ 128 h 368"/>
                    <a:gd name="T54" fmla="*/ 26 w 573"/>
                    <a:gd name="T55" fmla="*/ 144 h 368"/>
                    <a:gd name="T56" fmla="*/ 26 w 573"/>
                    <a:gd name="T57" fmla="*/ 184 h 368"/>
                    <a:gd name="T58" fmla="*/ 17 w 573"/>
                    <a:gd name="T59" fmla="*/ 224 h 368"/>
                    <a:gd name="T60" fmla="*/ 0 w 573"/>
                    <a:gd name="T61" fmla="*/ 240 h 368"/>
                    <a:gd name="T62" fmla="*/ 43 w 573"/>
                    <a:gd name="T63" fmla="*/ 288 h 368"/>
                    <a:gd name="T64" fmla="*/ 34 w 573"/>
                    <a:gd name="T65" fmla="*/ 296 h 368"/>
                    <a:gd name="T66" fmla="*/ 68 w 573"/>
                    <a:gd name="T67" fmla="*/ 312 h 368"/>
                    <a:gd name="T68" fmla="*/ 93 w 573"/>
                    <a:gd name="T69" fmla="*/ 336 h 368"/>
                    <a:gd name="T70" fmla="*/ 118 w 573"/>
                    <a:gd name="T71" fmla="*/ 352 h 368"/>
                    <a:gd name="T72" fmla="*/ 152 w 573"/>
                    <a:gd name="T73" fmla="*/ 344 h 368"/>
                    <a:gd name="T74" fmla="*/ 161 w 573"/>
                    <a:gd name="T75" fmla="*/ 368 h 368"/>
                    <a:gd name="T76" fmla="*/ 194 w 573"/>
                    <a:gd name="T77" fmla="*/ 368 h 368"/>
                    <a:gd name="T78" fmla="*/ 253 w 573"/>
                    <a:gd name="T79" fmla="*/ 344 h 368"/>
                    <a:gd name="T80" fmla="*/ 262 w 573"/>
                    <a:gd name="T81" fmla="*/ 344 h 368"/>
                    <a:gd name="T82" fmla="*/ 270 w 573"/>
                    <a:gd name="T83" fmla="*/ 320 h 368"/>
                    <a:gd name="T84" fmla="*/ 295 w 573"/>
                    <a:gd name="T85" fmla="*/ 320 h 36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73" h="368">
                      <a:moveTo>
                        <a:pt x="295" y="320"/>
                      </a:moveTo>
                      <a:lnTo>
                        <a:pt x="329" y="304"/>
                      </a:lnTo>
                      <a:lnTo>
                        <a:pt x="380" y="304"/>
                      </a:lnTo>
                      <a:lnTo>
                        <a:pt x="413" y="288"/>
                      </a:lnTo>
                      <a:lnTo>
                        <a:pt x="439" y="272"/>
                      </a:lnTo>
                      <a:lnTo>
                        <a:pt x="455" y="264"/>
                      </a:lnTo>
                      <a:lnTo>
                        <a:pt x="464" y="224"/>
                      </a:lnTo>
                      <a:lnTo>
                        <a:pt x="472" y="200"/>
                      </a:lnTo>
                      <a:lnTo>
                        <a:pt x="498" y="168"/>
                      </a:lnTo>
                      <a:lnTo>
                        <a:pt x="523" y="112"/>
                      </a:lnTo>
                      <a:lnTo>
                        <a:pt x="548" y="72"/>
                      </a:lnTo>
                      <a:lnTo>
                        <a:pt x="573" y="48"/>
                      </a:lnTo>
                      <a:lnTo>
                        <a:pt x="548" y="24"/>
                      </a:lnTo>
                      <a:lnTo>
                        <a:pt x="514" y="0"/>
                      </a:lnTo>
                      <a:lnTo>
                        <a:pt x="472" y="8"/>
                      </a:lnTo>
                      <a:lnTo>
                        <a:pt x="447" y="0"/>
                      </a:lnTo>
                      <a:lnTo>
                        <a:pt x="405" y="8"/>
                      </a:lnTo>
                      <a:lnTo>
                        <a:pt x="371" y="8"/>
                      </a:lnTo>
                      <a:lnTo>
                        <a:pt x="329" y="56"/>
                      </a:lnTo>
                      <a:lnTo>
                        <a:pt x="287" y="48"/>
                      </a:lnTo>
                      <a:lnTo>
                        <a:pt x="279" y="64"/>
                      </a:lnTo>
                      <a:lnTo>
                        <a:pt x="228" y="80"/>
                      </a:lnTo>
                      <a:lnTo>
                        <a:pt x="228" y="112"/>
                      </a:lnTo>
                      <a:lnTo>
                        <a:pt x="110" y="128"/>
                      </a:lnTo>
                      <a:lnTo>
                        <a:pt x="85" y="112"/>
                      </a:lnTo>
                      <a:lnTo>
                        <a:pt x="68" y="104"/>
                      </a:lnTo>
                      <a:lnTo>
                        <a:pt x="68" y="128"/>
                      </a:lnTo>
                      <a:lnTo>
                        <a:pt x="26" y="144"/>
                      </a:lnTo>
                      <a:lnTo>
                        <a:pt x="26" y="184"/>
                      </a:lnTo>
                      <a:lnTo>
                        <a:pt x="17" y="224"/>
                      </a:lnTo>
                      <a:lnTo>
                        <a:pt x="0" y="240"/>
                      </a:lnTo>
                      <a:lnTo>
                        <a:pt x="43" y="288"/>
                      </a:lnTo>
                      <a:lnTo>
                        <a:pt x="34" y="296"/>
                      </a:lnTo>
                      <a:lnTo>
                        <a:pt x="68" y="312"/>
                      </a:lnTo>
                      <a:lnTo>
                        <a:pt x="93" y="336"/>
                      </a:lnTo>
                      <a:lnTo>
                        <a:pt x="118" y="352"/>
                      </a:lnTo>
                      <a:lnTo>
                        <a:pt x="152" y="344"/>
                      </a:lnTo>
                      <a:lnTo>
                        <a:pt x="161" y="368"/>
                      </a:lnTo>
                      <a:lnTo>
                        <a:pt x="194" y="368"/>
                      </a:lnTo>
                      <a:lnTo>
                        <a:pt x="253" y="344"/>
                      </a:lnTo>
                      <a:lnTo>
                        <a:pt x="262" y="344"/>
                      </a:lnTo>
                      <a:lnTo>
                        <a:pt x="270" y="320"/>
                      </a:lnTo>
                      <a:lnTo>
                        <a:pt x="295" y="320"/>
                      </a:lnTo>
                      <a:close/>
                    </a:path>
                  </a:pathLst>
                </a:custGeom>
                <a:solidFill>
                  <a:srgbClr val="70AD47"/>
                </a:solidFill>
                <a:ln w="12700">
                  <a:solidFill>
                    <a:srgbClr val="70AD47"/>
                  </a:solidFill>
                  <a:round/>
                  <a:headEnd/>
                  <a:tailEnd/>
                </a:ln>
                <a:extLst/>
              </p:spPr>
              <p:txBody>
                <a:bodyPr/>
                <a:lstStyle/>
                <a:p>
                  <a:pPr>
                    <a:defRPr/>
                  </a:pPr>
                  <a:endParaRPr lang="en-GB" sz="2400" b="1" kern="0">
                    <a:solidFill>
                      <a:srgbClr val="000000"/>
                    </a:solidFill>
                    <a:latin typeface="Calibri" panose="020F0502020204030204"/>
                  </a:endParaRPr>
                </a:p>
              </p:txBody>
            </p:sp>
            <p:sp>
              <p:nvSpPr>
                <p:cNvPr id="176" name="Freeform 57"/>
                <p:cNvSpPr>
                  <a:spLocks/>
                </p:cNvSpPr>
                <p:nvPr/>
              </p:nvSpPr>
              <p:spPr bwMode="auto">
                <a:xfrm>
                  <a:off x="7421774" y="3121186"/>
                  <a:ext cx="39392" cy="12121"/>
                </a:xfrm>
                <a:custGeom>
                  <a:avLst/>
                  <a:gdLst>
                    <a:gd name="T0" fmla="*/ 17 w 26"/>
                    <a:gd name="T1" fmla="*/ 8 h 8"/>
                    <a:gd name="T2" fmla="*/ 26 w 26"/>
                    <a:gd name="T3" fmla="*/ 8 h 8"/>
                    <a:gd name="T4" fmla="*/ 0 w 26"/>
                    <a:gd name="T5" fmla="*/ 0 h 8"/>
                    <a:gd name="T6" fmla="*/ 17 w 26"/>
                    <a:gd name="T7" fmla="*/ 8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8">
                      <a:moveTo>
                        <a:pt x="17" y="8"/>
                      </a:moveTo>
                      <a:lnTo>
                        <a:pt x="26" y="8"/>
                      </a:lnTo>
                      <a:lnTo>
                        <a:pt x="0" y="0"/>
                      </a:lnTo>
                      <a:lnTo>
                        <a:pt x="17" y="8"/>
                      </a:lnTo>
                      <a:close/>
                    </a:path>
                  </a:pathLst>
                </a:custGeom>
                <a:noFill/>
                <a:ln w="28575">
                  <a:noFill/>
                  <a:prstDash val="solid"/>
                  <a:round/>
                  <a:headEnd/>
                  <a:tailEnd/>
                </a:ln>
                <a:extLst>
                  <a:ext uri="{909E8E84-426E-40DD-AFC4-6F175D3DCCD1}">
                    <a14:hiddenFill xmlns:a14="http://schemas.microsoft.com/office/drawing/2010/main">
                      <a:solidFill>
                        <a:srgbClr val="FFFFFF"/>
                      </a:solidFill>
                    </a14:hiddenFill>
                  </a:ext>
                </a:extLst>
              </p:spPr>
              <p:txBody>
                <a:bodyPr/>
                <a:lstStyle/>
                <a:p>
                  <a:pPr>
                    <a:defRPr/>
                  </a:pPr>
                  <a:endParaRPr lang="en-GB" sz="2400" b="1" kern="0">
                    <a:solidFill>
                      <a:srgbClr val="000000"/>
                    </a:solidFill>
                    <a:latin typeface="Calibri" panose="020F0502020204030204"/>
                  </a:endParaRPr>
                </a:p>
              </p:txBody>
            </p:sp>
            <p:sp>
              <p:nvSpPr>
                <p:cNvPr id="177" name="Freeform 58"/>
                <p:cNvSpPr>
                  <a:spLocks/>
                </p:cNvSpPr>
                <p:nvPr/>
              </p:nvSpPr>
              <p:spPr bwMode="auto">
                <a:xfrm>
                  <a:off x="7461166" y="3133306"/>
                  <a:ext cx="25757" cy="1515"/>
                </a:xfrm>
                <a:custGeom>
                  <a:avLst/>
                  <a:gdLst>
                    <a:gd name="T0" fmla="*/ 17 w 17"/>
                    <a:gd name="T1" fmla="*/ 0 h 1"/>
                    <a:gd name="T2" fmla="*/ 0 w 17"/>
                    <a:gd name="T3" fmla="*/ 0 h 1"/>
                    <a:gd name="T4" fmla="*/ 17 w 17"/>
                    <a:gd name="T5" fmla="*/ 0 h 1"/>
                    <a:gd name="T6" fmla="*/ 0 60000 65536"/>
                    <a:gd name="T7" fmla="*/ 0 60000 65536"/>
                    <a:gd name="T8" fmla="*/ 0 60000 65536"/>
                  </a:gdLst>
                  <a:ahLst/>
                  <a:cxnLst>
                    <a:cxn ang="T6">
                      <a:pos x="T0" y="T1"/>
                    </a:cxn>
                    <a:cxn ang="T7">
                      <a:pos x="T2" y="T3"/>
                    </a:cxn>
                    <a:cxn ang="T8">
                      <a:pos x="T4" y="T5"/>
                    </a:cxn>
                  </a:cxnLst>
                  <a:rect l="0" t="0" r="r" b="b"/>
                  <a:pathLst>
                    <a:path w="17" h="1">
                      <a:moveTo>
                        <a:pt x="17" y="0"/>
                      </a:moveTo>
                      <a:lnTo>
                        <a:pt x="0" y="0"/>
                      </a:lnTo>
                      <a:lnTo>
                        <a:pt x="17" y="0"/>
                      </a:lnTo>
                      <a:close/>
                    </a:path>
                  </a:pathLst>
                </a:custGeom>
                <a:solidFill>
                  <a:srgbClr val="FFFF00"/>
                </a:solidFill>
                <a:ln w="9525">
                  <a:noFill/>
                  <a:round/>
                  <a:headEnd/>
                  <a:tailEnd/>
                </a:ln>
                <a:extLst/>
              </p:spPr>
              <p:txBody>
                <a:bodyPr/>
                <a:lstStyle/>
                <a:p>
                  <a:pPr>
                    <a:defRPr/>
                  </a:pPr>
                  <a:endParaRPr lang="en-GB" sz="2400" b="1" kern="0">
                    <a:solidFill>
                      <a:srgbClr val="000000"/>
                    </a:solidFill>
                    <a:latin typeface="Calibri" panose="020F0502020204030204"/>
                  </a:endParaRPr>
                </a:p>
              </p:txBody>
            </p:sp>
            <p:sp>
              <p:nvSpPr>
                <p:cNvPr id="178" name="Line 59"/>
                <p:cNvSpPr>
                  <a:spLocks noChangeShapeType="1"/>
                </p:cNvSpPr>
                <p:nvPr/>
              </p:nvSpPr>
              <p:spPr bwMode="auto">
                <a:xfrm flipV="1">
                  <a:off x="7447530" y="3121186"/>
                  <a:ext cx="39392" cy="12121"/>
                </a:xfrm>
                <a:prstGeom prst="line">
                  <a:avLst/>
                </a:prstGeom>
                <a:noFill/>
                <a:ln w="28575">
                  <a:noFill/>
                  <a:round/>
                  <a:headEnd/>
                  <a:tailEnd/>
                </a:ln>
                <a:extLst>
                  <a:ext uri="{909E8E84-426E-40DD-AFC4-6F175D3DCCD1}">
                    <a14:hiddenFill xmlns:a14="http://schemas.microsoft.com/office/drawing/2010/main">
                      <a:noFill/>
                    </a14:hiddenFill>
                  </a:ext>
                </a:extLst>
              </p:spPr>
              <p:txBody>
                <a:bodyPr/>
                <a:lstStyle/>
                <a:p>
                  <a:pPr>
                    <a:defRPr/>
                  </a:pPr>
                  <a:endParaRPr lang="en-GB" sz="2400" b="1" kern="0">
                    <a:solidFill>
                      <a:srgbClr val="000000"/>
                    </a:solidFill>
                    <a:latin typeface="Calibri" panose="020F0502020204030204"/>
                  </a:endParaRPr>
                </a:p>
              </p:txBody>
            </p:sp>
            <p:sp>
              <p:nvSpPr>
                <p:cNvPr id="179" name="Line 60"/>
                <p:cNvSpPr>
                  <a:spLocks noChangeShapeType="1"/>
                </p:cNvSpPr>
                <p:nvPr/>
              </p:nvSpPr>
              <p:spPr bwMode="auto">
                <a:xfrm flipV="1">
                  <a:off x="7447530" y="3121186"/>
                  <a:ext cx="39392" cy="12121"/>
                </a:xfrm>
                <a:prstGeom prst="line">
                  <a:avLst/>
                </a:prstGeom>
                <a:noFill/>
                <a:ln w="28575">
                  <a:noFill/>
                  <a:round/>
                  <a:headEnd/>
                  <a:tailEnd/>
                </a:ln>
                <a:extLst>
                  <a:ext uri="{909E8E84-426E-40DD-AFC4-6F175D3DCCD1}">
                    <a14:hiddenFill xmlns:a14="http://schemas.microsoft.com/office/drawing/2010/main">
                      <a:noFill/>
                    </a14:hiddenFill>
                  </a:ext>
                </a:extLst>
              </p:spPr>
              <p:txBody>
                <a:bodyPr/>
                <a:lstStyle/>
                <a:p>
                  <a:pPr>
                    <a:defRPr/>
                  </a:pPr>
                  <a:endParaRPr lang="en-GB" sz="2400" b="1" kern="0">
                    <a:solidFill>
                      <a:srgbClr val="000000"/>
                    </a:solidFill>
                    <a:latin typeface="Calibri" panose="020F0502020204030204"/>
                  </a:endParaRPr>
                </a:p>
              </p:txBody>
            </p:sp>
            <p:sp>
              <p:nvSpPr>
                <p:cNvPr id="180" name="Freeform 61"/>
                <p:cNvSpPr>
                  <a:spLocks/>
                </p:cNvSpPr>
                <p:nvPr/>
              </p:nvSpPr>
              <p:spPr bwMode="auto">
                <a:xfrm>
                  <a:off x="7409653" y="3121186"/>
                  <a:ext cx="12121" cy="1515"/>
                </a:xfrm>
                <a:custGeom>
                  <a:avLst/>
                  <a:gdLst>
                    <a:gd name="T0" fmla="*/ 0 w 8"/>
                    <a:gd name="T1" fmla="*/ 0 h 1"/>
                    <a:gd name="T2" fmla="*/ 8 w 8"/>
                    <a:gd name="T3" fmla="*/ 0 h 1"/>
                    <a:gd name="T4" fmla="*/ 0 w 8"/>
                    <a:gd name="T5" fmla="*/ 0 h 1"/>
                    <a:gd name="T6" fmla="*/ 0 60000 65536"/>
                    <a:gd name="T7" fmla="*/ 0 60000 65536"/>
                    <a:gd name="T8" fmla="*/ 0 60000 65536"/>
                  </a:gdLst>
                  <a:ahLst/>
                  <a:cxnLst>
                    <a:cxn ang="T6">
                      <a:pos x="T0" y="T1"/>
                    </a:cxn>
                    <a:cxn ang="T7">
                      <a:pos x="T2" y="T3"/>
                    </a:cxn>
                    <a:cxn ang="T8">
                      <a:pos x="T4" y="T5"/>
                    </a:cxn>
                  </a:cxnLst>
                  <a:rect l="0" t="0" r="r" b="b"/>
                  <a:pathLst>
                    <a:path w="8" h="1">
                      <a:moveTo>
                        <a:pt x="0" y="0"/>
                      </a:moveTo>
                      <a:lnTo>
                        <a:pt x="8" y="0"/>
                      </a:lnTo>
                      <a:lnTo>
                        <a:pt x="0" y="0"/>
                      </a:lnTo>
                      <a:close/>
                    </a:path>
                  </a:pathLst>
                </a:custGeom>
                <a:solidFill>
                  <a:srgbClr val="FFFF00"/>
                </a:solidFill>
                <a:ln w="9525">
                  <a:noFill/>
                  <a:round/>
                  <a:headEnd/>
                  <a:tailEnd/>
                </a:ln>
                <a:extLst/>
              </p:spPr>
              <p:txBody>
                <a:bodyPr/>
                <a:lstStyle/>
                <a:p>
                  <a:pPr>
                    <a:defRPr/>
                  </a:pPr>
                  <a:endParaRPr lang="en-GB" sz="2400" b="1" kern="0">
                    <a:solidFill>
                      <a:srgbClr val="000000"/>
                    </a:solidFill>
                    <a:latin typeface="Calibri" panose="020F0502020204030204"/>
                  </a:endParaRPr>
                </a:p>
              </p:txBody>
            </p:sp>
            <p:sp>
              <p:nvSpPr>
                <p:cNvPr id="181" name="Freeform 62"/>
                <p:cNvSpPr>
                  <a:spLocks/>
                </p:cNvSpPr>
                <p:nvPr/>
              </p:nvSpPr>
              <p:spPr bwMode="auto">
                <a:xfrm>
                  <a:off x="7026335" y="2975737"/>
                  <a:ext cx="39392" cy="24241"/>
                </a:xfrm>
                <a:custGeom>
                  <a:avLst/>
                  <a:gdLst>
                    <a:gd name="T0" fmla="*/ 26 w 26"/>
                    <a:gd name="T1" fmla="*/ 16 h 16"/>
                    <a:gd name="T2" fmla="*/ 0 w 26"/>
                    <a:gd name="T3" fmla="*/ 0 h 16"/>
                    <a:gd name="T4" fmla="*/ 0 w 26"/>
                    <a:gd name="T5" fmla="*/ 8 h 16"/>
                    <a:gd name="T6" fmla="*/ 17 w 26"/>
                    <a:gd name="T7" fmla="*/ 16 h 16"/>
                    <a:gd name="T8" fmla="*/ 26 w 26"/>
                    <a:gd name="T9" fmla="*/ 16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6">
                      <a:moveTo>
                        <a:pt x="26" y="16"/>
                      </a:moveTo>
                      <a:lnTo>
                        <a:pt x="0" y="0"/>
                      </a:lnTo>
                      <a:lnTo>
                        <a:pt x="0" y="8"/>
                      </a:lnTo>
                      <a:lnTo>
                        <a:pt x="17" y="16"/>
                      </a:lnTo>
                      <a:lnTo>
                        <a:pt x="26" y="16"/>
                      </a:lnTo>
                      <a:close/>
                    </a:path>
                  </a:pathLst>
                </a:custGeom>
                <a:solidFill>
                  <a:srgbClr val="FFFF00"/>
                </a:solidFill>
                <a:ln w="9525">
                  <a:noFill/>
                  <a:round/>
                  <a:headEnd/>
                  <a:tailEnd/>
                </a:ln>
                <a:extLst/>
              </p:spPr>
              <p:txBody>
                <a:bodyPr/>
                <a:lstStyle/>
                <a:p>
                  <a:pPr>
                    <a:defRPr/>
                  </a:pPr>
                  <a:endParaRPr lang="en-GB" sz="2400" b="1" kern="0">
                    <a:solidFill>
                      <a:srgbClr val="000000"/>
                    </a:solidFill>
                    <a:latin typeface="Calibri" panose="020F0502020204030204"/>
                  </a:endParaRPr>
                </a:p>
              </p:txBody>
            </p:sp>
            <p:sp>
              <p:nvSpPr>
                <p:cNvPr id="182" name="Freeform 63"/>
                <p:cNvSpPr>
                  <a:spLocks/>
                </p:cNvSpPr>
                <p:nvPr/>
              </p:nvSpPr>
              <p:spPr bwMode="auto">
                <a:xfrm>
                  <a:off x="7409653" y="3121186"/>
                  <a:ext cx="12121" cy="1515"/>
                </a:xfrm>
                <a:custGeom>
                  <a:avLst/>
                  <a:gdLst>
                    <a:gd name="T0" fmla="*/ 0 w 8"/>
                    <a:gd name="T1" fmla="*/ 0 h 1"/>
                    <a:gd name="T2" fmla="*/ 8 w 8"/>
                    <a:gd name="T3" fmla="*/ 0 h 1"/>
                    <a:gd name="T4" fmla="*/ 0 w 8"/>
                    <a:gd name="T5" fmla="*/ 0 h 1"/>
                    <a:gd name="T6" fmla="*/ 0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8" y="0"/>
                      </a:lnTo>
                      <a:lnTo>
                        <a:pt x="0" y="0"/>
                      </a:lnTo>
                      <a:close/>
                    </a:path>
                  </a:pathLst>
                </a:custGeom>
                <a:noFill/>
                <a:ln w="28575">
                  <a:noFill/>
                  <a:prstDash val="solid"/>
                  <a:round/>
                  <a:headEnd/>
                  <a:tailEnd/>
                </a:ln>
                <a:extLst>
                  <a:ext uri="{909E8E84-426E-40DD-AFC4-6F175D3DCCD1}">
                    <a14:hiddenFill xmlns:a14="http://schemas.microsoft.com/office/drawing/2010/main">
                      <a:solidFill>
                        <a:srgbClr val="FFFFFF"/>
                      </a:solidFill>
                    </a14:hiddenFill>
                  </a:ext>
                </a:extLst>
              </p:spPr>
              <p:txBody>
                <a:bodyPr/>
                <a:lstStyle/>
                <a:p>
                  <a:pPr>
                    <a:defRPr/>
                  </a:pPr>
                  <a:endParaRPr lang="en-GB" sz="2400" b="1" kern="0">
                    <a:solidFill>
                      <a:srgbClr val="000000"/>
                    </a:solidFill>
                    <a:latin typeface="Calibri" panose="020F0502020204030204"/>
                  </a:endParaRPr>
                </a:p>
              </p:txBody>
            </p:sp>
            <p:sp>
              <p:nvSpPr>
                <p:cNvPr id="183" name="Freeform 64"/>
                <p:cNvSpPr>
                  <a:spLocks/>
                </p:cNvSpPr>
                <p:nvPr/>
              </p:nvSpPr>
              <p:spPr bwMode="auto">
                <a:xfrm>
                  <a:off x="7026335" y="2975737"/>
                  <a:ext cx="39392" cy="24241"/>
                </a:xfrm>
                <a:custGeom>
                  <a:avLst/>
                  <a:gdLst>
                    <a:gd name="T0" fmla="*/ 26 w 26"/>
                    <a:gd name="T1" fmla="*/ 16 h 16"/>
                    <a:gd name="T2" fmla="*/ 0 w 26"/>
                    <a:gd name="T3" fmla="*/ 0 h 16"/>
                    <a:gd name="T4" fmla="*/ 0 w 26"/>
                    <a:gd name="T5" fmla="*/ 8 h 16"/>
                    <a:gd name="T6" fmla="*/ 17 w 26"/>
                    <a:gd name="T7" fmla="*/ 16 h 16"/>
                    <a:gd name="T8" fmla="*/ 26 w 26"/>
                    <a:gd name="T9" fmla="*/ 16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6">
                      <a:moveTo>
                        <a:pt x="26" y="16"/>
                      </a:moveTo>
                      <a:lnTo>
                        <a:pt x="0" y="0"/>
                      </a:lnTo>
                      <a:lnTo>
                        <a:pt x="0" y="8"/>
                      </a:lnTo>
                      <a:lnTo>
                        <a:pt x="17" y="16"/>
                      </a:lnTo>
                      <a:lnTo>
                        <a:pt x="26" y="16"/>
                      </a:lnTo>
                      <a:close/>
                    </a:path>
                  </a:pathLst>
                </a:custGeom>
                <a:noFill/>
                <a:ln w="28575">
                  <a:noFill/>
                  <a:prstDash val="solid"/>
                  <a:round/>
                  <a:headEnd/>
                  <a:tailEnd/>
                </a:ln>
                <a:extLst>
                  <a:ext uri="{909E8E84-426E-40DD-AFC4-6F175D3DCCD1}">
                    <a14:hiddenFill xmlns:a14="http://schemas.microsoft.com/office/drawing/2010/main">
                      <a:solidFill>
                        <a:srgbClr val="FFFFFF"/>
                      </a:solidFill>
                    </a14:hiddenFill>
                  </a:ext>
                </a:extLst>
              </p:spPr>
              <p:txBody>
                <a:bodyPr/>
                <a:lstStyle/>
                <a:p>
                  <a:pPr>
                    <a:defRPr/>
                  </a:pPr>
                  <a:endParaRPr lang="en-GB" sz="2400" b="1" kern="0">
                    <a:solidFill>
                      <a:srgbClr val="000000"/>
                    </a:solidFill>
                    <a:latin typeface="Calibri" panose="020F0502020204030204"/>
                  </a:endParaRPr>
                </a:p>
              </p:txBody>
            </p:sp>
            <p:sp>
              <p:nvSpPr>
                <p:cNvPr id="184" name="Freeform 65"/>
                <p:cNvSpPr>
                  <a:spLocks/>
                </p:cNvSpPr>
                <p:nvPr/>
              </p:nvSpPr>
              <p:spPr bwMode="auto">
                <a:xfrm>
                  <a:off x="6718267" y="2820999"/>
                  <a:ext cx="869469" cy="675929"/>
                </a:xfrm>
                <a:custGeom>
                  <a:avLst/>
                  <a:gdLst>
                    <a:gd name="T0" fmla="*/ 421 w 480"/>
                    <a:gd name="T1" fmla="*/ 8 h 232"/>
                    <a:gd name="T2" fmla="*/ 396 w 480"/>
                    <a:gd name="T3" fmla="*/ 0 h 232"/>
                    <a:gd name="T4" fmla="*/ 353 w 480"/>
                    <a:gd name="T5" fmla="*/ 0 h 232"/>
                    <a:gd name="T6" fmla="*/ 328 w 480"/>
                    <a:gd name="T7" fmla="*/ 16 h 232"/>
                    <a:gd name="T8" fmla="*/ 294 w 480"/>
                    <a:gd name="T9" fmla="*/ 16 h 232"/>
                    <a:gd name="T10" fmla="*/ 269 w 480"/>
                    <a:gd name="T11" fmla="*/ 40 h 232"/>
                    <a:gd name="T12" fmla="*/ 244 w 480"/>
                    <a:gd name="T13" fmla="*/ 40 h 232"/>
                    <a:gd name="T14" fmla="*/ 236 w 480"/>
                    <a:gd name="T15" fmla="*/ 24 h 232"/>
                    <a:gd name="T16" fmla="*/ 210 w 480"/>
                    <a:gd name="T17" fmla="*/ 0 h 232"/>
                    <a:gd name="T18" fmla="*/ 177 w 480"/>
                    <a:gd name="T19" fmla="*/ 24 h 232"/>
                    <a:gd name="T20" fmla="*/ 168 w 480"/>
                    <a:gd name="T21" fmla="*/ 24 h 232"/>
                    <a:gd name="T22" fmla="*/ 151 w 480"/>
                    <a:gd name="T23" fmla="*/ 16 h 232"/>
                    <a:gd name="T24" fmla="*/ 126 w 480"/>
                    <a:gd name="T25" fmla="*/ 32 h 232"/>
                    <a:gd name="T26" fmla="*/ 101 w 480"/>
                    <a:gd name="T27" fmla="*/ 56 h 232"/>
                    <a:gd name="T28" fmla="*/ 67 w 480"/>
                    <a:gd name="T29" fmla="*/ 104 h 232"/>
                    <a:gd name="T30" fmla="*/ 25 w 480"/>
                    <a:gd name="T31" fmla="*/ 104 h 232"/>
                    <a:gd name="T32" fmla="*/ 0 w 480"/>
                    <a:gd name="T33" fmla="*/ 136 h 232"/>
                    <a:gd name="T34" fmla="*/ 0 w 480"/>
                    <a:gd name="T35" fmla="*/ 176 h 232"/>
                    <a:gd name="T36" fmla="*/ 33 w 480"/>
                    <a:gd name="T37" fmla="*/ 200 h 232"/>
                    <a:gd name="T38" fmla="*/ 25 w 480"/>
                    <a:gd name="T39" fmla="*/ 208 h 232"/>
                    <a:gd name="T40" fmla="*/ 42 w 480"/>
                    <a:gd name="T41" fmla="*/ 216 h 232"/>
                    <a:gd name="T42" fmla="*/ 67 w 480"/>
                    <a:gd name="T43" fmla="*/ 232 h 232"/>
                    <a:gd name="T44" fmla="*/ 185 w 480"/>
                    <a:gd name="T45" fmla="*/ 216 h 232"/>
                    <a:gd name="T46" fmla="*/ 185 w 480"/>
                    <a:gd name="T47" fmla="*/ 184 h 232"/>
                    <a:gd name="T48" fmla="*/ 236 w 480"/>
                    <a:gd name="T49" fmla="*/ 168 h 232"/>
                    <a:gd name="T50" fmla="*/ 244 w 480"/>
                    <a:gd name="T51" fmla="*/ 152 h 232"/>
                    <a:gd name="T52" fmla="*/ 286 w 480"/>
                    <a:gd name="T53" fmla="*/ 160 h 232"/>
                    <a:gd name="T54" fmla="*/ 328 w 480"/>
                    <a:gd name="T55" fmla="*/ 112 h 232"/>
                    <a:gd name="T56" fmla="*/ 362 w 480"/>
                    <a:gd name="T57" fmla="*/ 112 h 232"/>
                    <a:gd name="T58" fmla="*/ 404 w 480"/>
                    <a:gd name="T59" fmla="*/ 104 h 232"/>
                    <a:gd name="T60" fmla="*/ 412 w 480"/>
                    <a:gd name="T61" fmla="*/ 104 h 232"/>
                    <a:gd name="T62" fmla="*/ 438 w 480"/>
                    <a:gd name="T63" fmla="*/ 112 h 232"/>
                    <a:gd name="T64" fmla="*/ 455 w 480"/>
                    <a:gd name="T65" fmla="*/ 112 h 232"/>
                    <a:gd name="T66" fmla="*/ 463 w 480"/>
                    <a:gd name="T67" fmla="*/ 64 h 232"/>
                    <a:gd name="T68" fmla="*/ 480 w 480"/>
                    <a:gd name="T69" fmla="*/ 16 h 232"/>
                    <a:gd name="T70" fmla="*/ 421 w 480"/>
                    <a:gd name="T71" fmla="*/ 8 h 23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80" h="232">
                      <a:moveTo>
                        <a:pt x="421" y="8"/>
                      </a:moveTo>
                      <a:lnTo>
                        <a:pt x="396" y="0"/>
                      </a:lnTo>
                      <a:lnTo>
                        <a:pt x="353" y="0"/>
                      </a:lnTo>
                      <a:lnTo>
                        <a:pt x="328" y="16"/>
                      </a:lnTo>
                      <a:lnTo>
                        <a:pt x="294" y="16"/>
                      </a:lnTo>
                      <a:lnTo>
                        <a:pt x="269" y="40"/>
                      </a:lnTo>
                      <a:lnTo>
                        <a:pt x="244" y="40"/>
                      </a:lnTo>
                      <a:lnTo>
                        <a:pt x="236" y="24"/>
                      </a:lnTo>
                      <a:lnTo>
                        <a:pt x="210" y="0"/>
                      </a:lnTo>
                      <a:lnTo>
                        <a:pt x="177" y="24"/>
                      </a:lnTo>
                      <a:lnTo>
                        <a:pt x="168" y="24"/>
                      </a:lnTo>
                      <a:lnTo>
                        <a:pt x="151" y="16"/>
                      </a:lnTo>
                      <a:lnTo>
                        <a:pt x="126" y="32"/>
                      </a:lnTo>
                      <a:lnTo>
                        <a:pt x="101" y="56"/>
                      </a:lnTo>
                      <a:lnTo>
                        <a:pt x="67" y="104"/>
                      </a:lnTo>
                      <a:lnTo>
                        <a:pt x="25" y="104"/>
                      </a:lnTo>
                      <a:lnTo>
                        <a:pt x="0" y="136"/>
                      </a:lnTo>
                      <a:lnTo>
                        <a:pt x="0" y="176"/>
                      </a:lnTo>
                      <a:lnTo>
                        <a:pt x="33" y="200"/>
                      </a:lnTo>
                      <a:lnTo>
                        <a:pt x="25" y="208"/>
                      </a:lnTo>
                      <a:lnTo>
                        <a:pt x="42" y="216"/>
                      </a:lnTo>
                      <a:lnTo>
                        <a:pt x="67" y="232"/>
                      </a:lnTo>
                      <a:lnTo>
                        <a:pt x="185" y="216"/>
                      </a:lnTo>
                      <a:lnTo>
                        <a:pt x="185" y="184"/>
                      </a:lnTo>
                      <a:lnTo>
                        <a:pt x="236" y="168"/>
                      </a:lnTo>
                      <a:lnTo>
                        <a:pt x="244" y="152"/>
                      </a:lnTo>
                      <a:lnTo>
                        <a:pt x="286" y="160"/>
                      </a:lnTo>
                      <a:lnTo>
                        <a:pt x="328" y="112"/>
                      </a:lnTo>
                      <a:lnTo>
                        <a:pt x="362" y="112"/>
                      </a:lnTo>
                      <a:lnTo>
                        <a:pt x="404" y="104"/>
                      </a:lnTo>
                      <a:lnTo>
                        <a:pt x="412" y="104"/>
                      </a:lnTo>
                      <a:lnTo>
                        <a:pt x="438" y="112"/>
                      </a:lnTo>
                      <a:lnTo>
                        <a:pt x="455" y="112"/>
                      </a:lnTo>
                      <a:lnTo>
                        <a:pt x="463" y="64"/>
                      </a:lnTo>
                      <a:lnTo>
                        <a:pt x="480" y="16"/>
                      </a:lnTo>
                      <a:lnTo>
                        <a:pt x="421" y="8"/>
                      </a:lnTo>
                      <a:close/>
                    </a:path>
                  </a:pathLst>
                </a:custGeom>
                <a:solidFill>
                  <a:srgbClr val="70AD47"/>
                </a:solidFill>
                <a:ln w="28575">
                  <a:noFill/>
                  <a:round/>
                  <a:headEnd/>
                  <a:tailEnd/>
                </a:ln>
                <a:extLst/>
              </p:spPr>
              <p:txBody>
                <a:bodyPr/>
                <a:lstStyle/>
                <a:p>
                  <a:pPr>
                    <a:defRPr/>
                  </a:pPr>
                  <a:endParaRPr lang="en-GB" sz="2400" b="1" kern="0">
                    <a:solidFill>
                      <a:srgbClr val="000000"/>
                    </a:solidFill>
                    <a:latin typeface="Calibri" panose="020F0502020204030204"/>
                  </a:endParaRPr>
                </a:p>
              </p:txBody>
            </p:sp>
            <p:sp>
              <p:nvSpPr>
                <p:cNvPr id="185" name="Freeform 73"/>
                <p:cNvSpPr>
                  <a:spLocks/>
                </p:cNvSpPr>
                <p:nvPr/>
              </p:nvSpPr>
              <p:spPr bwMode="auto">
                <a:xfrm>
                  <a:off x="7486923" y="4224173"/>
                  <a:ext cx="369682" cy="290898"/>
                </a:xfrm>
                <a:custGeom>
                  <a:avLst/>
                  <a:gdLst>
                    <a:gd name="T0" fmla="*/ 227 w 244"/>
                    <a:gd name="T1" fmla="*/ 32 h 192"/>
                    <a:gd name="T2" fmla="*/ 185 w 244"/>
                    <a:gd name="T3" fmla="*/ 16 h 192"/>
                    <a:gd name="T4" fmla="*/ 177 w 244"/>
                    <a:gd name="T5" fmla="*/ 0 h 192"/>
                    <a:gd name="T6" fmla="*/ 134 w 244"/>
                    <a:gd name="T7" fmla="*/ 0 h 192"/>
                    <a:gd name="T8" fmla="*/ 75 w 244"/>
                    <a:gd name="T9" fmla="*/ 24 h 192"/>
                    <a:gd name="T10" fmla="*/ 50 w 244"/>
                    <a:gd name="T11" fmla="*/ 32 h 192"/>
                    <a:gd name="T12" fmla="*/ 25 w 244"/>
                    <a:gd name="T13" fmla="*/ 40 h 192"/>
                    <a:gd name="T14" fmla="*/ 16 w 244"/>
                    <a:gd name="T15" fmla="*/ 72 h 192"/>
                    <a:gd name="T16" fmla="*/ 0 w 244"/>
                    <a:gd name="T17" fmla="*/ 64 h 192"/>
                    <a:gd name="T18" fmla="*/ 0 w 244"/>
                    <a:gd name="T19" fmla="*/ 88 h 192"/>
                    <a:gd name="T20" fmla="*/ 8 w 244"/>
                    <a:gd name="T21" fmla="*/ 144 h 192"/>
                    <a:gd name="T22" fmla="*/ 33 w 244"/>
                    <a:gd name="T23" fmla="*/ 176 h 192"/>
                    <a:gd name="T24" fmla="*/ 59 w 244"/>
                    <a:gd name="T25" fmla="*/ 184 h 192"/>
                    <a:gd name="T26" fmla="*/ 67 w 244"/>
                    <a:gd name="T27" fmla="*/ 192 h 192"/>
                    <a:gd name="T28" fmla="*/ 75 w 244"/>
                    <a:gd name="T29" fmla="*/ 192 h 192"/>
                    <a:gd name="T30" fmla="*/ 109 w 244"/>
                    <a:gd name="T31" fmla="*/ 176 h 192"/>
                    <a:gd name="T32" fmla="*/ 134 w 244"/>
                    <a:gd name="T33" fmla="*/ 176 h 192"/>
                    <a:gd name="T34" fmla="*/ 168 w 244"/>
                    <a:gd name="T35" fmla="*/ 136 h 192"/>
                    <a:gd name="T36" fmla="*/ 236 w 244"/>
                    <a:gd name="T37" fmla="*/ 128 h 192"/>
                    <a:gd name="T38" fmla="*/ 244 w 244"/>
                    <a:gd name="T39" fmla="*/ 104 h 192"/>
                    <a:gd name="T40" fmla="*/ 244 w 244"/>
                    <a:gd name="T41" fmla="*/ 64 h 192"/>
                    <a:gd name="T42" fmla="*/ 227 w 244"/>
                    <a:gd name="T43" fmla="*/ 32 h 19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44" h="192">
                      <a:moveTo>
                        <a:pt x="227" y="32"/>
                      </a:moveTo>
                      <a:lnTo>
                        <a:pt x="185" y="16"/>
                      </a:lnTo>
                      <a:lnTo>
                        <a:pt x="177" y="0"/>
                      </a:lnTo>
                      <a:lnTo>
                        <a:pt x="134" y="0"/>
                      </a:lnTo>
                      <a:lnTo>
                        <a:pt x="75" y="24"/>
                      </a:lnTo>
                      <a:lnTo>
                        <a:pt x="50" y="32"/>
                      </a:lnTo>
                      <a:lnTo>
                        <a:pt x="25" y="40"/>
                      </a:lnTo>
                      <a:lnTo>
                        <a:pt x="16" y="72"/>
                      </a:lnTo>
                      <a:lnTo>
                        <a:pt x="0" y="64"/>
                      </a:lnTo>
                      <a:lnTo>
                        <a:pt x="0" y="88"/>
                      </a:lnTo>
                      <a:lnTo>
                        <a:pt x="8" y="144"/>
                      </a:lnTo>
                      <a:lnTo>
                        <a:pt x="33" y="176"/>
                      </a:lnTo>
                      <a:lnTo>
                        <a:pt x="59" y="184"/>
                      </a:lnTo>
                      <a:lnTo>
                        <a:pt x="67" y="192"/>
                      </a:lnTo>
                      <a:lnTo>
                        <a:pt x="75" y="192"/>
                      </a:lnTo>
                      <a:lnTo>
                        <a:pt x="109" y="176"/>
                      </a:lnTo>
                      <a:lnTo>
                        <a:pt x="134" y="176"/>
                      </a:lnTo>
                      <a:lnTo>
                        <a:pt x="168" y="136"/>
                      </a:lnTo>
                      <a:lnTo>
                        <a:pt x="236" y="128"/>
                      </a:lnTo>
                      <a:lnTo>
                        <a:pt x="244" y="104"/>
                      </a:lnTo>
                      <a:lnTo>
                        <a:pt x="244" y="64"/>
                      </a:lnTo>
                      <a:lnTo>
                        <a:pt x="227" y="32"/>
                      </a:lnTo>
                      <a:close/>
                    </a:path>
                  </a:pathLst>
                </a:custGeom>
                <a:solidFill>
                  <a:srgbClr val="00A0C6"/>
                </a:solidFill>
                <a:ln w="9525">
                  <a:noFill/>
                  <a:round/>
                  <a:headEnd/>
                  <a:tailEnd/>
                </a:ln>
                <a:extLst/>
              </p:spPr>
              <p:txBody>
                <a:bodyPr/>
                <a:lstStyle/>
                <a:p>
                  <a:pPr>
                    <a:defRPr/>
                  </a:pPr>
                  <a:endParaRPr lang="en-GB" sz="2400" b="1" kern="0">
                    <a:solidFill>
                      <a:srgbClr val="000000"/>
                    </a:solidFill>
                    <a:latin typeface="Calibri" panose="020F0502020204030204"/>
                  </a:endParaRPr>
                </a:p>
              </p:txBody>
            </p:sp>
            <p:sp>
              <p:nvSpPr>
                <p:cNvPr id="186" name="Freeform 76"/>
                <p:cNvSpPr>
                  <a:spLocks/>
                </p:cNvSpPr>
                <p:nvPr/>
              </p:nvSpPr>
              <p:spPr bwMode="auto">
                <a:xfrm>
                  <a:off x="7689945" y="3763585"/>
                  <a:ext cx="893904" cy="618158"/>
                </a:xfrm>
                <a:custGeom>
                  <a:avLst/>
                  <a:gdLst>
                    <a:gd name="T0" fmla="*/ 455 w 590"/>
                    <a:gd name="T1" fmla="*/ 256 h 408"/>
                    <a:gd name="T2" fmla="*/ 489 w 590"/>
                    <a:gd name="T3" fmla="*/ 248 h 408"/>
                    <a:gd name="T4" fmla="*/ 514 w 590"/>
                    <a:gd name="T5" fmla="*/ 232 h 408"/>
                    <a:gd name="T6" fmla="*/ 565 w 590"/>
                    <a:gd name="T7" fmla="*/ 240 h 408"/>
                    <a:gd name="T8" fmla="*/ 590 w 590"/>
                    <a:gd name="T9" fmla="*/ 232 h 408"/>
                    <a:gd name="T10" fmla="*/ 565 w 590"/>
                    <a:gd name="T11" fmla="*/ 200 h 408"/>
                    <a:gd name="T12" fmla="*/ 523 w 590"/>
                    <a:gd name="T13" fmla="*/ 176 h 408"/>
                    <a:gd name="T14" fmla="*/ 548 w 590"/>
                    <a:gd name="T15" fmla="*/ 144 h 408"/>
                    <a:gd name="T16" fmla="*/ 548 w 590"/>
                    <a:gd name="T17" fmla="*/ 104 h 408"/>
                    <a:gd name="T18" fmla="*/ 548 w 590"/>
                    <a:gd name="T19" fmla="*/ 72 h 408"/>
                    <a:gd name="T20" fmla="*/ 573 w 590"/>
                    <a:gd name="T21" fmla="*/ 64 h 408"/>
                    <a:gd name="T22" fmla="*/ 582 w 590"/>
                    <a:gd name="T23" fmla="*/ 48 h 408"/>
                    <a:gd name="T24" fmla="*/ 582 w 590"/>
                    <a:gd name="T25" fmla="*/ 32 h 408"/>
                    <a:gd name="T26" fmla="*/ 582 w 590"/>
                    <a:gd name="T27" fmla="*/ 16 h 408"/>
                    <a:gd name="T28" fmla="*/ 531 w 590"/>
                    <a:gd name="T29" fmla="*/ 16 h 408"/>
                    <a:gd name="T30" fmla="*/ 523 w 590"/>
                    <a:gd name="T31" fmla="*/ 0 h 408"/>
                    <a:gd name="T32" fmla="*/ 481 w 590"/>
                    <a:gd name="T33" fmla="*/ 8 h 408"/>
                    <a:gd name="T34" fmla="*/ 455 w 590"/>
                    <a:gd name="T35" fmla="*/ 0 h 408"/>
                    <a:gd name="T36" fmla="*/ 413 w 590"/>
                    <a:gd name="T37" fmla="*/ 8 h 408"/>
                    <a:gd name="T38" fmla="*/ 363 w 590"/>
                    <a:gd name="T39" fmla="*/ 24 h 408"/>
                    <a:gd name="T40" fmla="*/ 321 w 590"/>
                    <a:gd name="T41" fmla="*/ 80 h 408"/>
                    <a:gd name="T42" fmla="*/ 270 w 590"/>
                    <a:gd name="T43" fmla="*/ 88 h 408"/>
                    <a:gd name="T44" fmla="*/ 219 w 590"/>
                    <a:gd name="T45" fmla="*/ 88 h 408"/>
                    <a:gd name="T46" fmla="*/ 194 w 590"/>
                    <a:gd name="T47" fmla="*/ 88 h 408"/>
                    <a:gd name="T48" fmla="*/ 169 w 590"/>
                    <a:gd name="T49" fmla="*/ 112 h 408"/>
                    <a:gd name="T50" fmla="*/ 76 w 590"/>
                    <a:gd name="T51" fmla="*/ 112 h 408"/>
                    <a:gd name="T52" fmla="*/ 43 w 590"/>
                    <a:gd name="T53" fmla="*/ 104 h 408"/>
                    <a:gd name="T54" fmla="*/ 43 w 590"/>
                    <a:gd name="T55" fmla="*/ 80 h 408"/>
                    <a:gd name="T56" fmla="*/ 9 w 590"/>
                    <a:gd name="T57" fmla="*/ 64 h 408"/>
                    <a:gd name="T58" fmla="*/ 0 w 590"/>
                    <a:gd name="T59" fmla="*/ 88 h 408"/>
                    <a:gd name="T60" fmla="*/ 9 w 590"/>
                    <a:gd name="T61" fmla="*/ 120 h 408"/>
                    <a:gd name="T62" fmla="*/ 26 w 590"/>
                    <a:gd name="T63" fmla="*/ 152 h 408"/>
                    <a:gd name="T64" fmla="*/ 68 w 590"/>
                    <a:gd name="T65" fmla="*/ 184 h 408"/>
                    <a:gd name="T66" fmla="*/ 51 w 590"/>
                    <a:gd name="T67" fmla="*/ 224 h 408"/>
                    <a:gd name="T68" fmla="*/ 34 w 590"/>
                    <a:gd name="T69" fmla="*/ 232 h 408"/>
                    <a:gd name="T70" fmla="*/ 34 w 590"/>
                    <a:gd name="T71" fmla="*/ 264 h 408"/>
                    <a:gd name="T72" fmla="*/ 51 w 590"/>
                    <a:gd name="T73" fmla="*/ 272 h 408"/>
                    <a:gd name="T74" fmla="*/ 43 w 590"/>
                    <a:gd name="T75" fmla="*/ 304 h 408"/>
                    <a:gd name="T76" fmla="*/ 51 w 590"/>
                    <a:gd name="T77" fmla="*/ 320 h 408"/>
                    <a:gd name="T78" fmla="*/ 93 w 590"/>
                    <a:gd name="T79" fmla="*/ 336 h 408"/>
                    <a:gd name="T80" fmla="*/ 110 w 590"/>
                    <a:gd name="T81" fmla="*/ 368 h 408"/>
                    <a:gd name="T82" fmla="*/ 110 w 590"/>
                    <a:gd name="T83" fmla="*/ 408 h 408"/>
                    <a:gd name="T84" fmla="*/ 110 w 590"/>
                    <a:gd name="T85" fmla="*/ 400 h 408"/>
                    <a:gd name="T86" fmla="*/ 152 w 590"/>
                    <a:gd name="T87" fmla="*/ 400 h 408"/>
                    <a:gd name="T88" fmla="*/ 194 w 590"/>
                    <a:gd name="T89" fmla="*/ 384 h 408"/>
                    <a:gd name="T90" fmla="*/ 245 w 590"/>
                    <a:gd name="T91" fmla="*/ 352 h 408"/>
                    <a:gd name="T92" fmla="*/ 278 w 590"/>
                    <a:gd name="T93" fmla="*/ 368 h 408"/>
                    <a:gd name="T94" fmla="*/ 312 w 590"/>
                    <a:gd name="T95" fmla="*/ 368 h 408"/>
                    <a:gd name="T96" fmla="*/ 337 w 590"/>
                    <a:gd name="T97" fmla="*/ 368 h 408"/>
                    <a:gd name="T98" fmla="*/ 396 w 590"/>
                    <a:gd name="T99" fmla="*/ 352 h 408"/>
                    <a:gd name="T100" fmla="*/ 430 w 590"/>
                    <a:gd name="T101" fmla="*/ 336 h 408"/>
                    <a:gd name="T102" fmla="*/ 422 w 590"/>
                    <a:gd name="T103" fmla="*/ 296 h 408"/>
                    <a:gd name="T104" fmla="*/ 447 w 590"/>
                    <a:gd name="T105" fmla="*/ 296 h 408"/>
                    <a:gd name="T106" fmla="*/ 447 w 590"/>
                    <a:gd name="T107" fmla="*/ 296 h 408"/>
                    <a:gd name="T108" fmla="*/ 455 w 590"/>
                    <a:gd name="T109" fmla="*/ 280 h 408"/>
                    <a:gd name="T110" fmla="*/ 455 w 590"/>
                    <a:gd name="T111" fmla="*/ 256 h 40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90" h="408">
                      <a:moveTo>
                        <a:pt x="455" y="256"/>
                      </a:moveTo>
                      <a:lnTo>
                        <a:pt x="489" y="248"/>
                      </a:lnTo>
                      <a:lnTo>
                        <a:pt x="514" y="232"/>
                      </a:lnTo>
                      <a:lnTo>
                        <a:pt x="565" y="240"/>
                      </a:lnTo>
                      <a:lnTo>
                        <a:pt x="590" y="232"/>
                      </a:lnTo>
                      <a:lnTo>
                        <a:pt x="565" y="200"/>
                      </a:lnTo>
                      <a:lnTo>
                        <a:pt x="523" y="176"/>
                      </a:lnTo>
                      <a:lnTo>
                        <a:pt x="548" y="144"/>
                      </a:lnTo>
                      <a:lnTo>
                        <a:pt x="548" y="104"/>
                      </a:lnTo>
                      <a:lnTo>
                        <a:pt x="548" y="72"/>
                      </a:lnTo>
                      <a:lnTo>
                        <a:pt x="573" y="64"/>
                      </a:lnTo>
                      <a:lnTo>
                        <a:pt x="582" y="48"/>
                      </a:lnTo>
                      <a:lnTo>
                        <a:pt x="582" y="32"/>
                      </a:lnTo>
                      <a:lnTo>
                        <a:pt x="582" y="16"/>
                      </a:lnTo>
                      <a:lnTo>
                        <a:pt x="531" y="16"/>
                      </a:lnTo>
                      <a:lnTo>
                        <a:pt x="523" y="0"/>
                      </a:lnTo>
                      <a:lnTo>
                        <a:pt x="481" y="8"/>
                      </a:lnTo>
                      <a:lnTo>
                        <a:pt x="455" y="0"/>
                      </a:lnTo>
                      <a:lnTo>
                        <a:pt x="413" y="8"/>
                      </a:lnTo>
                      <a:lnTo>
                        <a:pt x="363" y="24"/>
                      </a:lnTo>
                      <a:lnTo>
                        <a:pt x="321" y="80"/>
                      </a:lnTo>
                      <a:lnTo>
                        <a:pt x="270" y="88"/>
                      </a:lnTo>
                      <a:lnTo>
                        <a:pt x="219" y="88"/>
                      </a:lnTo>
                      <a:lnTo>
                        <a:pt x="194" y="88"/>
                      </a:lnTo>
                      <a:lnTo>
                        <a:pt x="169" y="112"/>
                      </a:lnTo>
                      <a:lnTo>
                        <a:pt x="76" y="112"/>
                      </a:lnTo>
                      <a:lnTo>
                        <a:pt x="43" y="104"/>
                      </a:lnTo>
                      <a:lnTo>
                        <a:pt x="43" y="80"/>
                      </a:lnTo>
                      <a:lnTo>
                        <a:pt x="9" y="64"/>
                      </a:lnTo>
                      <a:lnTo>
                        <a:pt x="0" y="88"/>
                      </a:lnTo>
                      <a:lnTo>
                        <a:pt x="9" y="120"/>
                      </a:lnTo>
                      <a:lnTo>
                        <a:pt x="26" y="152"/>
                      </a:lnTo>
                      <a:lnTo>
                        <a:pt x="68" y="184"/>
                      </a:lnTo>
                      <a:lnTo>
                        <a:pt x="51" y="224"/>
                      </a:lnTo>
                      <a:lnTo>
                        <a:pt x="34" y="232"/>
                      </a:lnTo>
                      <a:lnTo>
                        <a:pt x="34" y="264"/>
                      </a:lnTo>
                      <a:lnTo>
                        <a:pt x="51" y="272"/>
                      </a:lnTo>
                      <a:lnTo>
                        <a:pt x="43" y="304"/>
                      </a:lnTo>
                      <a:lnTo>
                        <a:pt x="51" y="320"/>
                      </a:lnTo>
                      <a:lnTo>
                        <a:pt x="93" y="336"/>
                      </a:lnTo>
                      <a:lnTo>
                        <a:pt x="110" y="368"/>
                      </a:lnTo>
                      <a:lnTo>
                        <a:pt x="110" y="408"/>
                      </a:lnTo>
                      <a:lnTo>
                        <a:pt x="110" y="400"/>
                      </a:lnTo>
                      <a:lnTo>
                        <a:pt x="152" y="400"/>
                      </a:lnTo>
                      <a:lnTo>
                        <a:pt x="194" y="384"/>
                      </a:lnTo>
                      <a:lnTo>
                        <a:pt x="245" y="352"/>
                      </a:lnTo>
                      <a:lnTo>
                        <a:pt x="278" y="368"/>
                      </a:lnTo>
                      <a:lnTo>
                        <a:pt x="312" y="368"/>
                      </a:lnTo>
                      <a:lnTo>
                        <a:pt x="337" y="368"/>
                      </a:lnTo>
                      <a:lnTo>
                        <a:pt x="396" y="352"/>
                      </a:lnTo>
                      <a:lnTo>
                        <a:pt x="430" y="336"/>
                      </a:lnTo>
                      <a:lnTo>
                        <a:pt x="422" y="296"/>
                      </a:lnTo>
                      <a:lnTo>
                        <a:pt x="447" y="296"/>
                      </a:lnTo>
                      <a:lnTo>
                        <a:pt x="455" y="280"/>
                      </a:lnTo>
                      <a:lnTo>
                        <a:pt x="455" y="256"/>
                      </a:lnTo>
                      <a:close/>
                    </a:path>
                  </a:pathLst>
                </a:custGeom>
                <a:solidFill>
                  <a:srgbClr val="70AD47"/>
                </a:solidFill>
                <a:ln w="12700">
                  <a:noFill/>
                  <a:prstDash val="solid"/>
                  <a:round/>
                  <a:headEnd/>
                  <a:tailEnd/>
                </a:ln>
                <a:extLst/>
              </p:spPr>
              <p:txBody>
                <a:bodyPr/>
                <a:lstStyle/>
                <a:p>
                  <a:pPr>
                    <a:defRPr/>
                  </a:pPr>
                  <a:endParaRPr lang="en-GB" sz="2400" b="1" kern="0">
                    <a:solidFill>
                      <a:srgbClr val="000000"/>
                    </a:solidFill>
                    <a:latin typeface="Calibri" panose="020F0502020204030204"/>
                  </a:endParaRPr>
                </a:p>
              </p:txBody>
            </p:sp>
            <p:sp>
              <p:nvSpPr>
                <p:cNvPr id="187" name="Freeform 80"/>
                <p:cNvSpPr>
                  <a:spLocks/>
                </p:cNvSpPr>
                <p:nvPr/>
              </p:nvSpPr>
              <p:spPr bwMode="auto">
                <a:xfrm>
                  <a:off x="7320263" y="3036340"/>
                  <a:ext cx="1352977" cy="896935"/>
                </a:xfrm>
                <a:custGeom>
                  <a:avLst/>
                  <a:gdLst>
                    <a:gd name="T0" fmla="*/ 784 w 893"/>
                    <a:gd name="T1" fmla="*/ 312 h 592"/>
                    <a:gd name="T2" fmla="*/ 725 w 893"/>
                    <a:gd name="T3" fmla="*/ 280 h 592"/>
                    <a:gd name="T4" fmla="*/ 708 w 893"/>
                    <a:gd name="T5" fmla="*/ 208 h 592"/>
                    <a:gd name="T6" fmla="*/ 708 w 893"/>
                    <a:gd name="T7" fmla="*/ 168 h 592"/>
                    <a:gd name="T8" fmla="*/ 666 w 893"/>
                    <a:gd name="T9" fmla="*/ 120 h 592"/>
                    <a:gd name="T10" fmla="*/ 632 w 893"/>
                    <a:gd name="T11" fmla="*/ 96 h 592"/>
                    <a:gd name="T12" fmla="*/ 581 w 893"/>
                    <a:gd name="T13" fmla="*/ 56 h 592"/>
                    <a:gd name="T14" fmla="*/ 548 w 893"/>
                    <a:gd name="T15" fmla="*/ 16 h 592"/>
                    <a:gd name="T16" fmla="*/ 506 w 893"/>
                    <a:gd name="T17" fmla="*/ 0 h 592"/>
                    <a:gd name="T18" fmla="*/ 472 w 893"/>
                    <a:gd name="T19" fmla="*/ 48 h 592"/>
                    <a:gd name="T20" fmla="*/ 396 w 893"/>
                    <a:gd name="T21" fmla="*/ 72 h 592"/>
                    <a:gd name="T22" fmla="*/ 371 w 893"/>
                    <a:gd name="T23" fmla="*/ 96 h 592"/>
                    <a:gd name="T24" fmla="*/ 337 w 893"/>
                    <a:gd name="T25" fmla="*/ 80 h 592"/>
                    <a:gd name="T26" fmla="*/ 287 w 893"/>
                    <a:gd name="T27" fmla="*/ 88 h 592"/>
                    <a:gd name="T28" fmla="*/ 253 w 893"/>
                    <a:gd name="T29" fmla="*/ 88 h 592"/>
                    <a:gd name="T30" fmla="*/ 219 w 893"/>
                    <a:gd name="T31" fmla="*/ 80 h 592"/>
                    <a:gd name="T32" fmla="*/ 185 w 893"/>
                    <a:gd name="T33" fmla="*/ 104 h 592"/>
                    <a:gd name="T34" fmla="*/ 160 w 893"/>
                    <a:gd name="T35" fmla="*/ 128 h 592"/>
                    <a:gd name="T36" fmla="*/ 135 w 893"/>
                    <a:gd name="T37" fmla="*/ 168 h 592"/>
                    <a:gd name="T38" fmla="*/ 110 w 893"/>
                    <a:gd name="T39" fmla="*/ 224 h 592"/>
                    <a:gd name="T40" fmla="*/ 84 w 893"/>
                    <a:gd name="T41" fmla="*/ 256 h 592"/>
                    <a:gd name="T42" fmla="*/ 76 w 893"/>
                    <a:gd name="T43" fmla="*/ 280 h 592"/>
                    <a:gd name="T44" fmla="*/ 67 w 893"/>
                    <a:gd name="T45" fmla="*/ 320 h 592"/>
                    <a:gd name="T46" fmla="*/ 51 w 893"/>
                    <a:gd name="T47" fmla="*/ 328 h 592"/>
                    <a:gd name="T48" fmla="*/ 25 w 893"/>
                    <a:gd name="T49" fmla="*/ 344 h 592"/>
                    <a:gd name="T50" fmla="*/ 0 w 893"/>
                    <a:gd name="T51" fmla="*/ 352 h 592"/>
                    <a:gd name="T52" fmla="*/ 17 w 893"/>
                    <a:gd name="T53" fmla="*/ 368 h 592"/>
                    <a:gd name="T54" fmla="*/ 51 w 893"/>
                    <a:gd name="T55" fmla="*/ 392 h 592"/>
                    <a:gd name="T56" fmla="*/ 59 w 893"/>
                    <a:gd name="T57" fmla="*/ 416 h 592"/>
                    <a:gd name="T58" fmla="*/ 93 w 893"/>
                    <a:gd name="T59" fmla="*/ 440 h 592"/>
                    <a:gd name="T60" fmla="*/ 135 w 893"/>
                    <a:gd name="T61" fmla="*/ 456 h 592"/>
                    <a:gd name="T62" fmla="*/ 118 w 893"/>
                    <a:gd name="T63" fmla="*/ 488 h 592"/>
                    <a:gd name="T64" fmla="*/ 160 w 893"/>
                    <a:gd name="T65" fmla="*/ 496 h 592"/>
                    <a:gd name="T66" fmla="*/ 202 w 893"/>
                    <a:gd name="T67" fmla="*/ 512 h 592"/>
                    <a:gd name="T68" fmla="*/ 244 w 893"/>
                    <a:gd name="T69" fmla="*/ 488 h 592"/>
                    <a:gd name="T70" fmla="*/ 244 w 893"/>
                    <a:gd name="T71" fmla="*/ 528 h 592"/>
                    <a:gd name="T72" fmla="*/ 261 w 893"/>
                    <a:gd name="T73" fmla="*/ 536 h 592"/>
                    <a:gd name="T74" fmla="*/ 253 w 893"/>
                    <a:gd name="T75" fmla="*/ 544 h 592"/>
                    <a:gd name="T76" fmla="*/ 287 w 893"/>
                    <a:gd name="T77" fmla="*/ 560 h 592"/>
                    <a:gd name="T78" fmla="*/ 287 w 893"/>
                    <a:gd name="T79" fmla="*/ 584 h 592"/>
                    <a:gd name="T80" fmla="*/ 320 w 893"/>
                    <a:gd name="T81" fmla="*/ 592 h 592"/>
                    <a:gd name="T82" fmla="*/ 413 w 893"/>
                    <a:gd name="T83" fmla="*/ 592 h 592"/>
                    <a:gd name="T84" fmla="*/ 438 w 893"/>
                    <a:gd name="T85" fmla="*/ 568 h 592"/>
                    <a:gd name="T86" fmla="*/ 463 w 893"/>
                    <a:gd name="T87" fmla="*/ 568 h 592"/>
                    <a:gd name="T88" fmla="*/ 514 w 893"/>
                    <a:gd name="T89" fmla="*/ 568 h 592"/>
                    <a:gd name="T90" fmla="*/ 565 w 893"/>
                    <a:gd name="T91" fmla="*/ 560 h 592"/>
                    <a:gd name="T92" fmla="*/ 607 w 893"/>
                    <a:gd name="T93" fmla="*/ 504 h 592"/>
                    <a:gd name="T94" fmla="*/ 657 w 893"/>
                    <a:gd name="T95" fmla="*/ 488 h 592"/>
                    <a:gd name="T96" fmla="*/ 699 w 893"/>
                    <a:gd name="T97" fmla="*/ 480 h 592"/>
                    <a:gd name="T98" fmla="*/ 725 w 893"/>
                    <a:gd name="T99" fmla="*/ 488 h 592"/>
                    <a:gd name="T100" fmla="*/ 767 w 893"/>
                    <a:gd name="T101" fmla="*/ 480 h 592"/>
                    <a:gd name="T102" fmla="*/ 775 w 893"/>
                    <a:gd name="T103" fmla="*/ 496 h 592"/>
                    <a:gd name="T104" fmla="*/ 826 w 893"/>
                    <a:gd name="T105" fmla="*/ 496 h 592"/>
                    <a:gd name="T106" fmla="*/ 834 w 893"/>
                    <a:gd name="T107" fmla="*/ 416 h 592"/>
                    <a:gd name="T108" fmla="*/ 851 w 893"/>
                    <a:gd name="T109" fmla="*/ 376 h 592"/>
                    <a:gd name="T110" fmla="*/ 885 w 893"/>
                    <a:gd name="T111" fmla="*/ 336 h 592"/>
                    <a:gd name="T112" fmla="*/ 893 w 893"/>
                    <a:gd name="T113" fmla="*/ 312 h 592"/>
                    <a:gd name="T114" fmla="*/ 876 w 893"/>
                    <a:gd name="T115" fmla="*/ 288 h 592"/>
                    <a:gd name="T116" fmla="*/ 834 w 893"/>
                    <a:gd name="T117" fmla="*/ 288 h 592"/>
                    <a:gd name="T118" fmla="*/ 784 w 893"/>
                    <a:gd name="T119" fmla="*/ 312 h 59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893" h="592">
                      <a:moveTo>
                        <a:pt x="784" y="312"/>
                      </a:moveTo>
                      <a:lnTo>
                        <a:pt x="725" y="280"/>
                      </a:lnTo>
                      <a:lnTo>
                        <a:pt x="708" y="208"/>
                      </a:lnTo>
                      <a:lnTo>
                        <a:pt x="708" y="168"/>
                      </a:lnTo>
                      <a:lnTo>
                        <a:pt x="666" y="120"/>
                      </a:lnTo>
                      <a:lnTo>
                        <a:pt x="632" y="96"/>
                      </a:lnTo>
                      <a:lnTo>
                        <a:pt x="581" y="56"/>
                      </a:lnTo>
                      <a:lnTo>
                        <a:pt x="548" y="16"/>
                      </a:lnTo>
                      <a:lnTo>
                        <a:pt x="506" y="0"/>
                      </a:lnTo>
                      <a:lnTo>
                        <a:pt x="472" y="48"/>
                      </a:lnTo>
                      <a:lnTo>
                        <a:pt x="396" y="72"/>
                      </a:lnTo>
                      <a:lnTo>
                        <a:pt x="371" y="96"/>
                      </a:lnTo>
                      <a:lnTo>
                        <a:pt x="337" y="80"/>
                      </a:lnTo>
                      <a:lnTo>
                        <a:pt x="287" y="88"/>
                      </a:lnTo>
                      <a:lnTo>
                        <a:pt x="253" y="88"/>
                      </a:lnTo>
                      <a:lnTo>
                        <a:pt x="219" y="80"/>
                      </a:lnTo>
                      <a:lnTo>
                        <a:pt x="185" y="104"/>
                      </a:lnTo>
                      <a:lnTo>
                        <a:pt x="160" y="128"/>
                      </a:lnTo>
                      <a:lnTo>
                        <a:pt x="135" y="168"/>
                      </a:lnTo>
                      <a:lnTo>
                        <a:pt x="110" y="224"/>
                      </a:lnTo>
                      <a:lnTo>
                        <a:pt x="84" y="256"/>
                      </a:lnTo>
                      <a:lnTo>
                        <a:pt x="76" y="280"/>
                      </a:lnTo>
                      <a:lnTo>
                        <a:pt x="67" y="320"/>
                      </a:lnTo>
                      <a:lnTo>
                        <a:pt x="51" y="328"/>
                      </a:lnTo>
                      <a:lnTo>
                        <a:pt x="25" y="344"/>
                      </a:lnTo>
                      <a:lnTo>
                        <a:pt x="0" y="352"/>
                      </a:lnTo>
                      <a:lnTo>
                        <a:pt x="17" y="368"/>
                      </a:lnTo>
                      <a:lnTo>
                        <a:pt x="51" y="392"/>
                      </a:lnTo>
                      <a:lnTo>
                        <a:pt x="59" y="416"/>
                      </a:lnTo>
                      <a:lnTo>
                        <a:pt x="93" y="440"/>
                      </a:lnTo>
                      <a:lnTo>
                        <a:pt x="135" y="456"/>
                      </a:lnTo>
                      <a:lnTo>
                        <a:pt x="118" y="488"/>
                      </a:lnTo>
                      <a:lnTo>
                        <a:pt x="160" y="496"/>
                      </a:lnTo>
                      <a:lnTo>
                        <a:pt x="202" y="512"/>
                      </a:lnTo>
                      <a:lnTo>
                        <a:pt x="244" y="488"/>
                      </a:lnTo>
                      <a:lnTo>
                        <a:pt x="244" y="528"/>
                      </a:lnTo>
                      <a:lnTo>
                        <a:pt x="261" y="536"/>
                      </a:lnTo>
                      <a:lnTo>
                        <a:pt x="253" y="544"/>
                      </a:lnTo>
                      <a:lnTo>
                        <a:pt x="287" y="560"/>
                      </a:lnTo>
                      <a:lnTo>
                        <a:pt x="287" y="584"/>
                      </a:lnTo>
                      <a:lnTo>
                        <a:pt x="320" y="592"/>
                      </a:lnTo>
                      <a:lnTo>
                        <a:pt x="413" y="592"/>
                      </a:lnTo>
                      <a:lnTo>
                        <a:pt x="438" y="568"/>
                      </a:lnTo>
                      <a:lnTo>
                        <a:pt x="463" y="568"/>
                      </a:lnTo>
                      <a:lnTo>
                        <a:pt x="514" y="568"/>
                      </a:lnTo>
                      <a:lnTo>
                        <a:pt x="565" y="560"/>
                      </a:lnTo>
                      <a:lnTo>
                        <a:pt x="607" y="504"/>
                      </a:lnTo>
                      <a:lnTo>
                        <a:pt x="657" y="488"/>
                      </a:lnTo>
                      <a:lnTo>
                        <a:pt x="699" y="480"/>
                      </a:lnTo>
                      <a:lnTo>
                        <a:pt x="725" y="488"/>
                      </a:lnTo>
                      <a:lnTo>
                        <a:pt x="767" y="480"/>
                      </a:lnTo>
                      <a:lnTo>
                        <a:pt x="775" y="496"/>
                      </a:lnTo>
                      <a:lnTo>
                        <a:pt x="826" y="496"/>
                      </a:lnTo>
                      <a:lnTo>
                        <a:pt x="834" y="416"/>
                      </a:lnTo>
                      <a:lnTo>
                        <a:pt x="851" y="376"/>
                      </a:lnTo>
                      <a:lnTo>
                        <a:pt x="885" y="336"/>
                      </a:lnTo>
                      <a:lnTo>
                        <a:pt x="893" y="312"/>
                      </a:lnTo>
                      <a:lnTo>
                        <a:pt x="876" y="288"/>
                      </a:lnTo>
                      <a:lnTo>
                        <a:pt x="834" y="288"/>
                      </a:lnTo>
                      <a:lnTo>
                        <a:pt x="784" y="312"/>
                      </a:lnTo>
                      <a:close/>
                    </a:path>
                  </a:pathLst>
                </a:custGeom>
                <a:solidFill>
                  <a:srgbClr val="70AD47"/>
                </a:solidFill>
                <a:ln w="12700">
                  <a:noFill/>
                  <a:round/>
                  <a:headEnd/>
                  <a:tailEnd/>
                </a:ln>
                <a:extLst/>
              </p:spPr>
              <p:txBody>
                <a:bodyPr/>
                <a:lstStyle/>
                <a:p>
                  <a:pPr>
                    <a:defRPr/>
                  </a:pPr>
                  <a:endParaRPr lang="en-GB" sz="2400" b="1" kern="0">
                    <a:solidFill>
                      <a:srgbClr val="000000"/>
                    </a:solidFill>
                    <a:latin typeface="Calibri" panose="020F0502020204030204"/>
                  </a:endParaRPr>
                </a:p>
              </p:txBody>
            </p:sp>
            <p:sp>
              <p:nvSpPr>
                <p:cNvPr id="188" name="Freeform 81"/>
                <p:cNvSpPr>
                  <a:spLocks/>
                </p:cNvSpPr>
                <p:nvPr/>
              </p:nvSpPr>
              <p:spPr bwMode="auto">
                <a:xfrm>
                  <a:off x="8099020" y="2975737"/>
                  <a:ext cx="536343" cy="509071"/>
                </a:xfrm>
                <a:custGeom>
                  <a:avLst/>
                  <a:gdLst>
                    <a:gd name="T0" fmla="*/ 270 w 354"/>
                    <a:gd name="T1" fmla="*/ 248 h 336"/>
                    <a:gd name="T2" fmla="*/ 253 w 354"/>
                    <a:gd name="T3" fmla="*/ 224 h 336"/>
                    <a:gd name="T4" fmla="*/ 278 w 354"/>
                    <a:gd name="T5" fmla="*/ 200 h 336"/>
                    <a:gd name="T6" fmla="*/ 354 w 354"/>
                    <a:gd name="T7" fmla="*/ 184 h 336"/>
                    <a:gd name="T8" fmla="*/ 337 w 354"/>
                    <a:gd name="T9" fmla="*/ 152 h 336"/>
                    <a:gd name="T10" fmla="*/ 303 w 354"/>
                    <a:gd name="T11" fmla="*/ 120 h 336"/>
                    <a:gd name="T12" fmla="*/ 287 w 354"/>
                    <a:gd name="T13" fmla="*/ 88 h 336"/>
                    <a:gd name="T14" fmla="*/ 236 w 354"/>
                    <a:gd name="T15" fmla="*/ 72 h 336"/>
                    <a:gd name="T16" fmla="*/ 211 w 354"/>
                    <a:gd name="T17" fmla="*/ 24 h 336"/>
                    <a:gd name="T18" fmla="*/ 152 w 354"/>
                    <a:gd name="T19" fmla="*/ 24 h 336"/>
                    <a:gd name="T20" fmla="*/ 84 w 354"/>
                    <a:gd name="T21" fmla="*/ 0 h 336"/>
                    <a:gd name="T22" fmla="*/ 59 w 354"/>
                    <a:gd name="T23" fmla="*/ 24 h 336"/>
                    <a:gd name="T24" fmla="*/ 8 w 354"/>
                    <a:gd name="T25" fmla="*/ 32 h 336"/>
                    <a:gd name="T26" fmla="*/ 0 w 354"/>
                    <a:gd name="T27" fmla="*/ 40 h 336"/>
                    <a:gd name="T28" fmla="*/ 34 w 354"/>
                    <a:gd name="T29" fmla="*/ 56 h 336"/>
                    <a:gd name="T30" fmla="*/ 67 w 354"/>
                    <a:gd name="T31" fmla="*/ 96 h 336"/>
                    <a:gd name="T32" fmla="*/ 118 w 354"/>
                    <a:gd name="T33" fmla="*/ 136 h 336"/>
                    <a:gd name="T34" fmla="*/ 152 w 354"/>
                    <a:gd name="T35" fmla="*/ 160 h 336"/>
                    <a:gd name="T36" fmla="*/ 194 w 354"/>
                    <a:gd name="T37" fmla="*/ 208 h 336"/>
                    <a:gd name="T38" fmla="*/ 194 w 354"/>
                    <a:gd name="T39" fmla="*/ 248 h 336"/>
                    <a:gd name="T40" fmla="*/ 211 w 354"/>
                    <a:gd name="T41" fmla="*/ 320 h 336"/>
                    <a:gd name="T42" fmla="*/ 236 w 354"/>
                    <a:gd name="T43" fmla="*/ 336 h 336"/>
                    <a:gd name="T44" fmla="*/ 253 w 354"/>
                    <a:gd name="T45" fmla="*/ 312 h 336"/>
                    <a:gd name="T46" fmla="*/ 270 w 354"/>
                    <a:gd name="T47" fmla="*/ 248 h 3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54" h="336">
                      <a:moveTo>
                        <a:pt x="270" y="248"/>
                      </a:moveTo>
                      <a:lnTo>
                        <a:pt x="253" y="224"/>
                      </a:lnTo>
                      <a:lnTo>
                        <a:pt x="278" y="200"/>
                      </a:lnTo>
                      <a:lnTo>
                        <a:pt x="354" y="184"/>
                      </a:lnTo>
                      <a:lnTo>
                        <a:pt x="337" y="152"/>
                      </a:lnTo>
                      <a:lnTo>
                        <a:pt x="303" y="120"/>
                      </a:lnTo>
                      <a:lnTo>
                        <a:pt x="287" y="88"/>
                      </a:lnTo>
                      <a:lnTo>
                        <a:pt x="236" y="72"/>
                      </a:lnTo>
                      <a:lnTo>
                        <a:pt x="211" y="24"/>
                      </a:lnTo>
                      <a:lnTo>
                        <a:pt x="152" y="24"/>
                      </a:lnTo>
                      <a:lnTo>
                        <a:pt x="84" y="0"/>
                      </a:lnTo>
                      <a:lnTo>
                        <a:pt x="59" y="24"/>
                      </a:lnTo>
                      <a:lnTo>
                        <a:pt x="8" y="32"/>
                      </a:lnTo>
                      <a:lnTo>
                        <a:pt x="0" y="40"/>
                      </a:lnTo>
                      <a:lnTo>
                        <a:pt x="34" y="56"/>
                      </a:lnTo>
                      <a:lnTo>
                        <a:pt x="67" y="96"/>
                      </a:lnTo>
                      <a:lnTo>
                        <a:pt x="118" y="136"/>
                      </a:lnTo>
                      <a:lnTo>
                        <a:pt x="152" y="160"/>
                      </a:lnTo>
                      <a:lnTo>
                        <a:pt x="194" y="208"/>
                      </a:lnTo>
                      <a:lnTo>
                        <a:pt x="194" y="248"/>
                      </a:lnTo>
                      <a:lnTo>
                        <a:pt x="211" y="320"/>
                      </a:lnTo>
                      <a:lnTo>
                        <a:pt x="236" y="336"/>
                      </a:lnTo>
                      <a:lnTo>
                        <a:pt x="253" y="312"/>
                      </a:lnTo>
                      <a:lnTo>
                        <a:pt x="270" y="248"/>
                      </a:lnTo>
                      <a:close/>
                    </a:path>
                  </a:pathLst>
                </a:custGeom>
                <a:solidFill>
                  <a:srgbClr val="70AD47"/>
                </a:solidFill>
                <a:ln w="12700">
                  <a:noFill/>
                  <a:round/>
                  <a:headEnd/>
                  <a:tailEnd/>
                </a:ln>
                <a:extLst/>
              </p:spPr>
              <p:txBody>
                <a:bodyPr/>
                <a:lstStyle/>
                <a:p>
                  <a:pPr>
                    <a:defRPr/>
                  </a:pPr>
                  <a:endParaRPr lang="en-GB" sz="2400" b="1" kern="0" dirty="0">
                    <a:solidFill>
                      <a:srgbClr val="000000"/>
                    </a:solidFill>
                    <a:latin typeface="Calibri" panose="020F0502020204030204"/>
                  </a:endParaRPr>
                </a:p>
              </p:txBody>
            </p:sp>
            <p:sp>
              <p:nvSpPr>
                <p:cNvPr id="189" name="Freeform 86"/>
                <p:cNvSpPr>
                  <a:spLocks/>
                </p:cNvSpPr>
                <p:nvPr/>
              </p:nvSpPr>
              <p:spPr bwMode="auto">
                <a:xfrm>
                  <a:off x="6362724" y="2030319"/>
                  <a:ext cx="1302979" cy="993901"/>
                </a:xfrm>
                <a:custGeom>
                  <a:avLst/>
                  <a:gdLst>
                    <a:gd name="T0" fmla="*/ 775 w 860"/>
                    <a:gd name="T1" fmla="*/ 560 h 656"/>
                    <a:gd name="T2" fmla="*/ 826 w 860"/>
                    <a:gd name="T3" fmla="*/ 464 h 656"/>
                    <a:gd name="T4" fmla="*/ 860 w 860"/>
                    <a:gd name="T5" fmla="*/ 456 h 656"/>
                    <a:gd name="T6" fmla="*/ 851 w 860"/>
                    <a:gd name="T7" fmla="*/ 416 h 656"/>
                    <a:gd name="T8" fmla="*/ 817 w 860"/>
                    <a:gd name="T9" fmla="*/ 352 h 656"/>
                    <a:gd name="T10" fmla="*/ 792 w 860"/>
                    <a:gd name="T11" fmla="*/ 320 h 656"/>
                    <a:gd name="T12" fmla="*/ 784 w 860"/>
                    <a:gd name="T13" fmla="*/ 264 h 656"/>
                    <a:gd name="T14" fmla="*/ 750 w 860"/>
                    <a:gd name="T15" fmla="*/ 256 h 656"/>
                    <a:gd name="T16" fmla="*/ 750 w 860"/>
                    <a:gd name="T17" fmla="*/ 232 h 656"/>
                    <a:gd name="T18" fmla="*/ 792 w 860"/>
                    <a:gd name="T19" fmla="*/ 184 h 656"/>
                    <a:gd name="T20" fmla="*/ 750 w 860"/>
                    <a:gd name="T21" fmla="*/ 104 h 656"/>
                    <a:gd name="T22" fmla="*/ 725 w 860"/>
                    <a:gd name="T23" fmla="*/ 40 h 656"/>
                    <a:gd name="T24" fmla="*/ 666 w 860"/>
                    <a:gd name="T25" fmla="*/ 16 h 656"/>
                    <a:gd name="T26" fmla="*/ 531 w 860"/>
                    <a:gd name="T27" fmla="*/ 40 h 656"/>
                    <a:gd name="T28" fmla="*/ 447 w 860"/>
                    <a:gd name="T29" fmla="*/ 24 h 656"/>
                    <a:gd name="T30" fmla="*/ 405 w 860"/>
                    <a:gd name="T31" fmla="*/ 48 h 656"/>
                    <a:gd name="T32" fmla="*/ 362 w 860"/>
                    <a:gd name="T33" fmla="*/ 40 h 656"/>
                    <a:gd name="T34" fmla="*/ 329 w 860"/>
                    <a:gd name="T35" fmla="*/ 24 h 656"/>
                    <a:gd name="T36" fmla="*/ 295 w 860"/>
                    <a:gd name="T37" fmla="*/ 0 h 656"/>
                    <a:gd name="T38" fmla="*/ 253 w 860"/>
                    <a:gd name="T39" fmla="*/ 8 h 656"/>
                    <a:gd name="T40" fmla="*/ 177 w 860"/>
                    <a:gd name="T41" fmla="*/ 40 h 656"/>
                    <a:gd name="T42" fmla="*/ 169 w 860"/>
                    <a:gd name="T43" fmla="*/ 72 h 656"/>
                    <a:gd name="T44" fmla="*/ 126 w 860"/>
                    <a:gd name="T45" fmla="*/ 88 h 656"/>
                    <a:gd name="T46" fmla="*/ 25 w 860"/>
                    <a:gd name="T47" fmla="*/ 128 h 656"/>
                    <a:gd name="T48" fmla="*/ 9 w 860"/>
                    <a:gd name="T49" fmla="*/ 128 h 656"/>
                    <a:gd name="T50" fmla="*/ 17 w 860"/>
                    <a:gd name="T51" fmla="*/ 176 h 656"/>
                    <a:gd name="T52" fmla="*/ 25 w 860"/>
                    <a:gd name="T53" fmla="*/ 208 h 656"/>
                    <a:gd name="T54" fmla="*/ 0 w 860"/>
                    <a:gd name="T55" fmla="*/ 256 h 656"/>
                    <a:gd name="T56" fmla="*/ 51 w 860"/>
                    <a:gd name="T57" fmla="*/ 288 h 656"/>
                    <a:gd name="T58" fmla="*/ 51 w 860"/>
                    <a:gd name="T59" fmla="*/ 320 h 656"/>
                    <a:gd name="T60" fmla="*/ 76 w 860"/>
                    <a:gd name="T61" fmla="*/ 360 h 656"/>
                    <a:gd name="T62" fmla="*/ 59 w 860"/>
                    <a:gd name="T63" fmla="*/ 400 h 656"/>
                    <a:gd name="T64" fmla="*/ 84 w 860"/>
                    <a:gd name="T65" fmla="*/ 432 h 656"/>
                    <a:gd name="T66" fmla="*/ 84 w 860"/>
                    <a:gd name="T67" fmla="*/ 472 h 656"/>
                    <a:gd name="T68" fmla="*/ 126 w 860"/>
                    <a:gd name="T69" fmla="*/ 496 h 656"/>
                    <a:gd name="T70" fmla="*/ 169 w 860"/>
                    <a:gd name="T71" fmla="*/ 512 h 656"/>
                    <a:gd name="T72" fmla="*/ 211 w 860"/>
                    <a:gd name="T73" fmla="*/ 512 h 656"/>
                    <a:gd name="T74" fmla="*/ 202 w 860"/>
                    <a:gd name="T75" fmla="*/ 544 h 656"/>
                    <a:gd name="T76" fmla="*/ 244 w 860"/>
                    <a:gd name="T77" fmla="*/ 576 h 656"/>
                    <a:gd name="T78" fmla="*/ 270 w 860"/>
                    <a:gd name="T79" fmla="*/ 560 h 656"/>
                    <a:gd name="T80" fmla="*/ 270 w 860"/>
                    <a:gd name="T81" fmla="*/ 536 h 656"/>
                    <a:gd name="T82" fmla="*/ 320 w 860"/>
                    <a:gd name="T83" fmla="*/ 552 h 656"/>
                    <a:gd name="T84" fmla="*/ 337 w 860"/>
                    <a:gd name="T85" fmla="*/ 576 h 656"/>
                    <a:gd name="T86" fmla="*/ 379 w 860"/>
                    <a:gd name="T87" fmla="*/ 584 h 656"/>
                    <a:gd name="T88" fmla="*/ 421 w 860"/>
                    <a:gd name="T89" fmla="*/ 592 h 656"/>
                    <a:gd name="T90" fmla="*/ 438 w 860"/>
                    <a:gd name="T91" fmla="*/ 624 h 656"/>
                    <a:gd name="T92" fmla="*/ 438 w 860"/>
                    <a:gd name="T93" fmla="*/ 624 h 656"/>
                    <a:gd name="T94" fmla="*/ 464 w 860"/>
                    <a:gd name="T95" fmla="*/ 640 h 656"/>
                    <a:gd name="T96" fmla="*/ 497 w 860"/>
                    <a:gd name="T97" fmla="*/ 616 h 656"/>
                    <a:gd name="T98" fmla="*/ 523 w 860"/>
                    <a:gd name="T99" fmla="*/ 640 h 656"/>
                    <a:gd name="T100" fmla="*/ 531 w 860"/>
                    <a:gd name="T101" fmla="*/ 656 h 656"/>
                    <a:gd name="T102" fmla="*/ 556 w 860"/>
                    <a:gd name="T103" fmla="*/ 656 h 656"/>
                    <a:gd name="T104" fmla="*/ 581 w 860"/>
                    <a:gd name="T105" fmla="*/ 632 h 656"/>
                    <a:gd name="T106" fmla="*/ 615 w 860"/>
                    <a:gd name="T107" fmla="*/ 632 h 656"/>
                    <a:gd name="T108" fmla="*/ 640 w 860"/>
                    <a:gd name="T109" fmla="*/ 616 h 656"/>
                    <a:gd name="T110" fmla="*/ 683 w 860"/>
                    <a:gd name="T111" fmla="*/ 616 h 656"/>
                    <a:gd name="T112" fmla="*/ 708 w 860"/>
                    <a:gd name="T113" fmla="*/ 624 h 656"/>
                    <a:gd name="T114" fmla="*/ 767 w 860"/>
                    <a:gd name="T115" fmla="*/ 632 h 656"/>
                    <a:gd name="T116" fmla="*/ 758 w 860"/>
                    <a:gd name="T117" fmla="*/ 640 h 656"/>
                    <a:gd name="T118" fmla="*/ 792 w 860"/>
                    <a:gd name="T119" fmla="*/ 632 h 656"/>
                    <a:gd name="T120" fmla="*/ 775 w 860"/>
                    <a:gd name="T121" fmla="*/ 560 h 65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60" h="656">
                      <a:moveTo>
                        <a:pt x="775" y="560"/>
                      </a:moveTo>
                      <a:lnTo>
                        <a:pt x="826" y="464"/>
                      </a:lnTo>
                      <a:lnTo>
                        <a:pt x="860" y="456"/>
                      </a:lnTo>
                      <a:lnTo>
                        <a:pt x="851" y="416"/>
                      </a:lnTo>
                      <a:lnTo>
                        <a:pt x="817" y="352"/>
                      </a:lnTo>
                      <a:lnTo>
                        <a:pt x="792" y="320"/>
                      </a:lnTo>
                      <a:lnTo>
                        <a:pt x="784" y="264"/>
                      </a:lnTo>
                      <a:lnTo>
                        <a:pt x="750" y="256"/>
                      </a:lnTo>
                      <a:lnTo>
                        <a:pt x="750" y="232"/>
                      </a:lnTo>
                      <a:lnTo>
                        <a:pt x="792" y="184"/>
                      </a:lnTo>
                      <a:lnTo>
                        <a:pt x="750" y="104"/>
                      </a:lnTo>
                      <a:lnTo>
                        <a:pt x="725" y="40"/>
                      </a:lnTo>
                      <a:lnTo>
                        <a:pt x="666" y="16"/>
                      </a:lnTo>
                      <a:lnTo>
                        <a:pt x="531" y="40"/>
                      </a:lnTo>
                      <a:lnTo>
                        <a:pt x="447" y="24"/>
                      </a:lnTo>
                      <a:lnTo>
                        <a:pt x="405" y="48"/>
                      </a:lnTo>
                      <a:lnTo>
                        <a:pt x="362" y="40"/>
                      </a:lnTo>
                      <a:lnTo>
                        <a:pt x="329" y="24"/>
                      </a:lnTo>
                      <a:lnTo>
                        <a:pt x="295" y="0"/>
                      </a:lnTo>
                      <a:lnTo>
                        <a:pt x="253" y="8"/>
                      </a:lnTo>
                      <a:lnTo>
                        <a:pt x="177" y="40"/>
                      </a:lnTo>
                      <a:lnTo>
                        <a:pt x="169" y="72"/>
                      </a:lnTo>
                      <a:lnTo>
                        <a:pt x="126" y="88"/>
                      </a:lnTo>
                      <a:lnTo>
                        <a:pt x="25" y="128"/>
                      </a:lnTo>
                      <a:lnTo>
                        <a:pt x="9" y="128"/>
                      </a:lnTo>
                      <a:lnTo>
                        <a:pt x="17" y="176"/>
                      </a:lnTo>
                      <a:lnTo>
                        <a:pt x="25" y="208"/>
                      </a:lnTo>
                      <a:lnTo>
                        <a:pt x="0" y="256"/>
                      </a:lnTo>
                      <a:lnTo>
                        <a:pt x="51" y="288"/>
                      </a:lnTo>
                      <a:lnTo>
                        <a:pt x="51" y="320"/>
                      </a:lnTo>
                      <a:lnTo>
                        <a:pt x="76" y="360"/>
                      </a:lnTo>
                      <a:lnTo>
                        <a:pt x="59" y="400"/>
                      </a:lnTo>
                      <a:lnTo>
                        <a:pt x="84" y="432"/>
                      </a:lnTo>
                      <a:lnTo>
                        <a:pt x="84" y="472"/>
                      </a:lnTo>
                      <a:lnTo>
                        <a:pt x="126" y="496"/>
                      </a:lnTo>
                      <a:lnTo>
                        <a:pt x="169" y="512"/>
                      </a:lnTo>
                      <a:lnTo>
                        <a:pt x="211" y="512"/>
                      </a:lnTo>
                      <a:lnTo>
                        <a:pt x="202" y="544"/>
                      </a:lnTo>
                      <a:lnTo>
                        <a:pt x="244" y="576"/>
                      </a:lnTo>
                      <a:lnTo>
                        <a:pt x="270" y="560"/>
                      </a:lnTo>
                      <a:lnTo>
                        <a:pt x="270" y="536"/>
                      </a:lnTo>
                      <a:lnTo>
                        <a:pt x="320" y="552"/>
                      </a:lnTo>
                      <a:lnTo>
                        <a:pt x="337" y="576"/>
                      </a:lnTo>
                      <a:lnTo>
                        <a:pt x="379" y="584"/>
                      </a:lnTo>
                      <a:lnTo>
                        <a:pt x="421" y="592"/>
                      </a:lnTo>
                      <a:lnTo>
                        <a:pt x="438" y="624"/>
                      </a:lnTo>
                      <a:lnTo>
                        <a:pt x="464" y="640"/>
                      </a:lnTo>
                      <a:lnTo>
                        <a:pt x="497" y="616"/>
                      </a:lnTo>
                      <a:lnTo>
                        <a:pt x="523" y="640"/>
                      </a:lnTo>
                      <a:lnTo>
                        <a:pt x="531" y="656"/>
                      </a:lnTo>
                      <a:lnTo>
                        <a:pt x="556" y="656"/>
                      </a:lnTo>
                      <a:lnTo>
                        <a:pt x="581" y="632"/>
                      </a:lnTo>
                      <a:lnTo>
                        <a:pt x="615" y="632"/>
                      </a:lnTo>
                      <a:lnTo>
                        <a:pt x="640" y="616"/>
                      </a:lnTo>
                      <a:lnTo>
                        <a:pt x="683" y="616"/>
                      </a:lnTo>
                      <a:lnTo>
                        <a:pt x="708" y="624"/>
                      </a:lnTo>
                      <a:lnTo>
                        <a:pt x="767" y="632"/>
                      </a:lnTo>
                      <a:lnTo>
                        <a:pt x="758" y="640"/>
                      </a:lnTo>
                      <a:lnTo>
                        <a:pt x="792" y="632"/>
                      </a:lnTo>
                      <a:lnTo>
                        <a:pt x="775" y="560"/>
                      </a:lnTo>
                      <a:close/>
                    </a:path>
                  </a:pathLst>
                </a:custGeom>
                <a:solidFill>
                  <a:srgbClr val="DEF1F7"/>
                </a:solidFill>
                <a:ln w="38100">
                  <a:solidFill>
                    <a:srgbClr val="DEF1F7"/>
                  </a:solidFill>
                  <a:prstDash val="solid"/>
                  <a:round/>
                  <a:headEnd/>
                  <a:tailEnd/>
                </a:ln>
                <a:extLst/>
              </p:spPr>
              <p:txBody>
                <a:bodyPr/>
                <a:lstStyle/>
                <a:p>
                  <a:pPr>
                    <a:defRPr/>
                  </a:pPr>
                  <a:endParaRPr lang="en-GB" sz="2400" b="1" kern="0">
                    <a:solidFill>
                      <a:srgbClr val="000000"/>
                    </a:solidFill>
                    <a:latin typeface="Calibri" panose="020F0502020204030204"/>
                  </a:endParaRPr>
                </a:p>
              </p:txBody>
            </p:sp>
            <p:sp>
              <p:nvSpPr>
                <p:cNvPr id="190" name="Freeform 55"/>
                <p:cNvSpPr>
                  <a:spLocks/>
                </p:cNvSpPr>
                <p:nvPr/>
              </p:nvSpPr>
              <p:spPr bwMode="auto">
                <a:xfrm>
                  <a:off x="6694529" y="3775706"/>
                  <a:ext cx="587856" cy="484830"/>
                </a:xfrm>
                <a:custGeom>
                  <a:avLst/>
                  <a:gdLst>
                    <a:gd name="T0" fmla="*/ 287 w 388"/>
                    <a:gd name="T1" fmla="*/ 264 h 320"/>
                    <a:gd name="T2" fmla="*/ 312 w 388"/>
                    <a:gd name="T3" fmla="*/ 248 h 320"/>
                    <a:gd name="T4" fmla="*/ 320 w 388"/>
                    <a:gd name="T5" fmla="*/ 216 h 320"/>
                    <a:gd name="T6" fmla="*/ 346 w 388"/>
                    <a:gd name="T7" fmla="*/ 216 h 320"/>
                    <a:gd name="T8" fmla="*/ 337 w 388"/>
                    <a:gd name="T9" fmla="*/ 192 h 320"/>
                    <a:gd name="T10" fmla="*/ 388 w 388"/>
                    <a:gd name="T11" fmla="*/ 176 h 320"/>
                    <a:gd name="T12" fmla="*/ 362 w 388"/>
                    <a:gd name="T13" fmla="*/ 136 h 320"/>
                    <a:gd name="T14" fmla="*/ 388 w 388"/>
                    <a:gd name="T15" fmla="*/ 120 h 320"/>
                    <a:gd name="T16" fmla="*/ 346 w 388"/>
                    <a:gd name="T17" fmla="*/ 96 h 320"/>
                    <a:gd name="T18" fmla="*/ 337 w 388"/>
                    <a:gd name="T19" fmla="*/ 64 h 320"/>
                    <a:gd name="T20" fmla="*/ 337 w 388"/>
                    <a:gd name="T21" fmla="*/ 32 h 320"/>
                    <a:gd name="T22" fmla="*/ 304 w 388"/>
                    <a:gd name="T23" fmla="*/ 32 h 320"/>
                    <a:gd name="T24" fmla="*/ 295 w 388"/>
                    <a:gd name="T25" fmla="*/ 16 h 320"/>
                    <a:gd name="T26" fmla="*/ 270 w 388"/>
                    <a:gd name="T27" fmla="*/ 16 h 320"/>
                    <a:gd name="T28" fmla="*/ 236 w 388"/>
                    <a:gd name="T29" fmla="*/ 8 h 320"/>
                    <a:gd name="T30" fmla="*/ 202 w 388"/>
                    <a:gd name="T31" fmla="*/ 16 h 320"/>
                    <a:gd name="T32" fmla="*/ 152 w 388"/>
                    <a:gd name="T33" fmla="*/ 8 h 320"/>
                    <a:gd name="T34" fmla="*/ 110 w 388"/>
                    <a:gd name="T35" fmla="*/ 0 h 320"/>
                    <a:gd name="T36" fmla="*/ 76 w 388"/>
                    <a:gd name="T37" fmla="*/ 8 h 320"/>
                    <a:gd name="T38" fmla="*/ 68 w 388"/>
                    <a:gd name="T39" fmla="*/ 32 h 320"/>
                    <a:gd name="T40" fmla="*/ 34 w 388"/>
                    <a:gd name="T41" fmla="*/ 16 h 320"/>
                    <a:gd name="T42" fmla="*/ 17 w 388"/>
                    <a:gd name="T43" fmla="*/ 16 h 320"/>
                    <a:gd name="T44" fmla="*/ 0 w 388"/>
                    <a:gd name="T45" fmla="*/ 64 h 320"/>
                    <a:gd name="T46" fmla="*/ 34 w 388"/>
                    <a:gd name="T47" fmla="*/ 80 h 320"/>
                    <a:gd name="T48" fmla="*/ 68 w 388"/>
                    <a:gd name="T49" fmla="*/ 128 h 320"/>
                    <a:gd name="T50" fmla="*/ 118 w 388"/>
                    <a:gd name="T51" fmla="*/ 160 h 320"/>
                    <a:gd name="T52" fmla="*/ 143 w 388"/>
                    <a:gd name="T53" fmla="*/ 192 h 320"/>
                    <a:gd name="T54" fmla="*/ 177 w 388"/>
                    <a:gd name="T55" fmla="*/ 208 h 320"/>
                    <a:gd name="T56" fmla="*/ 186 w 388"/>
                    <a:gd name="T57" fmla="*/ 224 h 320"/>
                    <a:gd name="T58" fmla="*/ 211 w 388"/>
                    <a:gd name="T59" fmla="*/ 248 h 320"/>
                    <a:gd name="T60" fmla="*/ 211 w 388"/>
                    <a:gd name="T61" fmla="*/ 280 h 320"/>
                    <a:gd name="T62" fmla="*/ 295 w 388"/>
                    <a:gd name="T63" fmla="*/ 320 h 320"/>
                    <a:gd name="T64" fmla="*/ 295 w 388"/>
                    <a:gd name="T65" fmla="*/ 280 h 320"/>
                    <a:gd name="T66" fmla="*/ 287 w 388"/>
                    <a:gd name="T67" fmla="*/ 264 h 3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88" h="320">
                      <a:moveTo>
                        <a:pt x="287" y="264"/>
                      </a:moveTo>
                      <a:lnTo>
                        <a:pt x="312" y="248"/>
                      </a:lnTo>
                      <a:lnTo>
                        <a:pt x="320" y="216"/>
                      </a:lnTo>
                      <a:lnTo>
                        <a:pt x="346" y="216"/>
                      </a:lnTo>
                      <a:lnTo>
                        <a:pt x="337" y="192"/>
                      </a:lnTo>
                      <a:lnTo>
                        <a:pt x="388" y="176"/>
                      </a:lnTo>
                      <a:lnTo>
                        <a:pt x="362" y="136"/>
                      </a:lnTo>
                      <a:lnTo>
                        <a:pt x="388" y="120"/>
                      </a:lnTo>
                      <a:lnTo>
                        <a:pt x="346" y="96"/>
                      </a:lnTo>
                      <a:lnTo>
                        <a:pt x="337" y="64"/>
                      </a:lnTo>
                      <a:lnTo>
                        <a:pt x="337" y="32"/>
                      </a:lnTo>
                      <a:lnTo>
                        <a:pt x="304" y="32"/>
                      </a:lnTo>
                      <a:lnTo>
                        <a:pt x="295" y="16"/>
                      </a:lnTo>
                      <a:lnTo>
                        <a:pt x="270" y="16"/>
                      </a:lnTo>
                      <a:lnTo>
                        <a:pt x="236" y="8"/>
                      </a:lnTo>
                      <a:lnTo>
                        <a:pt x="202" y="16"/>
                      </a:lnTo>
                      <a:lnTo>
                        <a:pt x="152" y="8"/>
                      </a:lnTo>
                      <a:lnTo>
                        <a:pt x="110" y="0"/>
                      </a:lnTo>
                      <a:lnTo>
                        <a:pt x="76" y="8"/>
                      </a:lnTo>
                      <a:lnTo>
                        <a:pt x="68" y="32"/>
                      </a:lnTo>
                      <a:lnTo>
                        <a:pt x="34" y="16"/>
                      </a:lnTo>
                      <a:lnTo>
                        <a:pt x="17" y="16"/>
                      </a:lnTo>
                      <a:lnTo>
                        <a:pt x="0" y="64"/>
                      </a:lnTo>
                      <a:lnTo>
                        <a:pt x="34" y="80"/>
                      </a:lnTo>
                      <a:lnTo>
                        <a:pt x="68" y="128"/>
                      </a:lnTo>
                      <a:lnTo>
                        <a:pt x="118" y="160"/>
                      </a:lnTo>
                      <a:lnTo>
                        <a:pt x="143" y="192"/>
                      </a:lnTo>
                      <a:lnTo>
                        <a:pt x="177" y="208"/>
                      </a:lnTo>
                      <a:lnTo>
                        <a:pt x="186" y="224"/>
                      </a:lnTo>
                      <a:lnTo>
                        <a:pt x="211" y="248"/>
                      </a:lnTo>
                      <a:lnTo>
                        <a:pt x="211" y="280"/>
                      </a:lnTo>
                      <a:lnTo>
                        <a:pt x="295" y="320"/>
                      </a:lnTo>
                      <a:lnTo>
                        <a:pt x="295" y="280"/>
                      </a:lnTo>
                      <a:lnTo>
                        <a:pt x="287" y="264"/>
                      </a:lnTo>
                      <a:close/>
                    </a:path>
                  </a:pathLst>
                </a:custGeom>
                <a:solidFill>
                  <a:srgbClr val="70AD47"/>
                </a:solidFill>
                <a:ln w="28575">
                  <a:noFill/>
                  <a:prstDash val="solid"/>
                  <a:round/>
                  <a:headEnd/>
                  <a:tailEnd/>
                </a:ln>
                <a:extLst/>
              </p:spPr>
              <p:txBody>
                <a:bodyPr/>
                <a:lstStyle/>
                <a:p>
                  <a:pPr>
                    <a:defRPr/>
                  </a:pPr>
                  <a:endParaRPr lang="en-GB" sz="2400" b="1" kern="0">
                    <a:solidFill>
                      <a:srgbClr val="000000"/>
                    </a:solidFill>
                    <a:latin typeface="Calibri" panose="020F0502020204030204"/>
                  </a:endParaRPr>
                </a:p>
              </p:txBody>
            </p:sp>
            <p:sp>
              <p:nvSpPr>
                <p:cNvPr id="191" name="Freeform 68"/>
                <p:cNvSpPr>
                  <a:spLocks/>
                </p:cNvSpPr>
                <p:nvPr/>
              </p:nvSpPr>
              <p:spPr bwMode="auto">
                <a:xfrm>
                  <a:off x="7129361" y="3569653"/>
                  <a:ext cx="663610" cy="763607"/>
                </a:xfrm>
                <a:custGeom>
                  <a:avLst/>
                  <a:gdLst>
                    <a:gd name="T0" fmla="*/ 126 w 438"/>
                    <a:gd name="T1" fmla="*/ 424 h 504"/>
                    <a:gd name="T2" fmla="*/ 160 w 438"/>
                    <a:gd name="T3" fmla="*/ 440 h 504"/>
                    <a:gd name="T4" fmla="*/ 185 w 438"/>
                    <a:gd name="T5" fmla="*/ 440 h 504"/>
                    <a:gd name="T6" fmla="*/ 202 w 438"/>
                    <a:gd name="T7" fmla="*/ 456 h 504"/>
                    <a:gd name="T8" fmla="*/ 236 w 438"/>
                    <a:gd name="T9" fmla="*/ 496 h 504"/>
                    <a:gd name="T10" fmla="*/ 252 w 438"/>
                    <a:gd name="T11" fmla="*/ 504 h 504"/>
                    <a:gd name="T12" fmla="*/ 261 w 438"/>
                    <a:gd name="T13" fmla="*/ 472 h 504"/>
                    <a:gd name="T14" fmla="*/ 286 w 438"/>
                    <a:gd name="T15" fmla="*/ 464 h 504"/>
                    <a:gd name="T16" fmla="*/ 311 w 438"/>
                    <a:gd name="T17" fmla="*/ 456 h 504"/>
                    <a:gd name="T18" fmla="*/ 370 w 438"/>
                    <a:gd name="T19" fmla="*/ 432 h 504"/>
                    <a:gd name="T20" fmla="*/ 413 w 438"/>
                    <a:gd name="T21" fmla="*/ 432 h 504"/>
                    <a:gd name="T22" fmla="*/ 421 w 438"/>
                    <a:gd name="T23" fmla="*/ 400 h 504"/>
                    <a:gd name="T24" fmla="*/ 404 w 438"/>
                    <a:gd name="T25" fmla="*/ 392 h 504"/>
                    <a:gd name="T26" fmla="*/ 404 w 438"/>
                    <a:gd name="T27" fmla="*/ 360 h 504"/>
                    <a:gd name="T28" fmla="*/ 421 w 438"/>
                    <a:gd name="T29" fmla="*/ 352 h 504"/>
                    <a:gd name="T30" fmla="*/ 438 w 438"/>
                    <a:gd name="T31" fmla="*/ 312 h 504"/>
                    <a:gd name="T32" fmla="*/ 396 w 438"/>
                    <a:gd name="T33" fmla="*/ 280 h 504"/>
                    <a:gd name="T34" fmla="*/ 379 w 438"/>
                    <a:gd name="T35" fmla="*/ 248 h 504"/>
                    <a:gd name="T36" fmla="*/ 370 w 438"/>
                    <a:gd name="T37" fmla="*/ 216 h 504"/>
                    <a:gd name="T38" fmla="*/ 387 w 438"/>
                    <a:gd name="T39" fmla="*/ 184 h 504"/>
                    <a:gd name="T40" fmla="*/ 370 w 438"/>
                    <a:gd name="T41" fmla="*/ 176 h 504"/>
                    <a:gd name="T42" fmla="*/ 370 w 438"/>
                    <a:gd name="T43" fmla="*/ 136 h 504"/>
                    <a:gd name="T44" fmla="*/ 328 w 438"/>
                    <a:gd name="T45" fmla="*/ 160 h 504"/>
                    <a:gd name="T46" fmla="*/ 286 w 438"/>
                    <a:gd name="T47" fmla="*/ 144 h 504"/>
                    <a:gd name="T48" fmla="*/ 244 w 438"/>
                    <a:gd name="T49" fmla="*/ 136 h 504"/>
                    <a:gd name="T50" fmla="*/ 261 w 438"/>
                    <a:gd name="T51" fmla="*/ 104 h 504"/>
                    <a:gd name="T52" fmla="*/ 219 w 438"/>
                    <a:gd name="T53" fmla="*/ 88 h 504"/>
                    <a:gd name="T54" fmla="*/ 185 w 438"/>
                    <a:gd name="T55" fmla="*/ 64 h 504"/>
                    <a:gd name="T56" fmla="*/ 177 w 438"/>
                    <a:gd name="T57" fmla="*/ 40 h 504"/>
                    <a:gd name="T58" fmla="*/ 143 w 438"/>
                    <a:gd name="T59" fmla="*/ 16 h 504"/>
                    <a:gd name="T60" fmla="*/ 126 w 438"/>
                    <a:gd name="T61" fmla="*/ 0 h 504"/>
                    <a:gd name="T62" fmla="*/ 118 w 438"/>
                    <a:gd name="T63" fmla="*/ 8 h 504"/>
                    <a:gd name="T64" fmla="*/ 67 w 438"/>
                    <a:gd name="T65" fmla="*/ 8 h 504"/>
                    <a:gd name="T66" fmla="*/ 33 w 438"/>
                    <a:gd name="T67" fmla="*/ 24 h 504"/>
                    <a:gd name="T68" fmla="*/ 8 w 438"/>
                    <a:gd name="T69" fmla="*/ 24 h 504"/>
                    <a:gd name="T70" fmla="*/ 0 w 438"/>
                    <a:gd name="T71" fmla="*/ 48 h 504"/>
                    <a:gd name="T72" fmla="*/ 8 w 438"/>
                    <a:gd name="T73" fmla="*/ 80 h 504"/>
                    <a:gd name="T74" fmla="*/ 33 w 438"/>
                    <a:gd name="T75" fmla="*/ 112 h 504"/>
                    <a:gd name="T76" fmla="*/ 59 w 438"/>
                    <a:gd name="T77" fmla="*/ 120 h 504"/>
                    <a:gd name="T78" fmla="*/ 33 w 438"/>
                    <a:gd name="T79" fmla="*/ 128 h 504"/>
                    <a:gd name="T80" fmla="*/ 33 w 438"/>
                    <a:gd name="T81" fmla="*/ 160 h 504"/>
                    <a:gd name="T82" fmla="*/ 8 w 438"/>
                    <a:gd name="T83" fmla="*/ 152 h 504"/>
                    <a:gd name="T84" fmla="*/ 17 w 438"/>
                    <a:gd name="T85" fmla="*/ 168 h 504"/>
                    <a:gd name="T86" fmla="*/ 50 w 438"/>
                    <a:gd name="T87" fmla="*/ 168 h 504"/>
                    <a:gd name="T88" fmla="*/ 50 w 438"/>
                    <a:gd name="T89" fmla="*/ 200 h 504"/>
                    <a:gd name="T90" fmla="*/ 59 w 438"/>
                    <a:gd name="T91" fmla="*/ 232 h 504"/>
                    <a:gd name="T92" fmla="*/ 101 w 438"/>
                    <a:gd name="T93" fmla="*/ 256 h 504"/>
                    <a:gd name="T94" fmla="*/ 75 w 438"/>
                    <a:gd name="T95" fmla="*/ 272 h 504"/>
                    <a:gd name="T96" fmla="*/ 101 w 438"/>
                    <a:gd name="T97" fmla="*/ 312 h 504"/>
                    <a:gd name="T98" fmla="*/ 50 w 438"/>
                    <a:gd name="T99" fmla="*/ 328 h 504"/>
                    <a:gd name="T100" fmla="*/ 59 w 438"/>
                    <a:gd name="T101" fmla="*/ 352 h 504"/>
                    <a:gd name="T102" fmla="*/ 33 w 438"/>
                    <a:gd name="T103" fmla="*/ 352 h 504"/>
                    <a:gd name="T104" fmla="*/ 25 w 438"/>
                    <a:gd name="T105" fmla="*/ 384 h 504"/>
                    <a:gd name="T106" fmla="*/ 0 w 438"/>
                    <a:gd name="T107" fmla="*/ 400 h 504"/>
                    <a:gd name="T108" fmla="*/ 8 w 438"/>
                    <a:gd name="T109" fmla="*/ 416 h 504"/>
                    <a:gd name="T110" fmla="*/ 8 w 438"/>
                    <a:gd name="T111" fmla="*/ 456 h 504"/>
                    <a:gd name="T112" fmla="*/ 17 w 438"/>
                    <a:gd name="T113" fmla="*/ 456 h 504"/>
                    <a:gd name="T114" fmla="*/ 101 w 438"/>
                    <a:gd name="T115" fmla="*/ 504 h 504"/>
                    <a:gd name="T116" fmla="*/ 101 w 438"/>
                    <a:gd name="T117" fmla="*/ 496 h 504"/>
                    <a:gd name="T118" fmla="*/ 126 w 438"/>
                    <a:gd name="T119" fmla="*/ 424 h 50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connsiteX0" fmla="*/ 2877 w 10000"/>
                    <a:gd name="connsiteY0" fmla="*/ 8413 h 10000"/>
                    <a:gd name="connsiteX1" fmla="*/ 3653 w 10000"/>
                    <a:gd name="connsiteY1" fmla="*/ 8730 h 10000"/>
                    <a:gd name="connsiteX2" fmla="*/ 4224 w 10000"/>
                    <a:gd name="connsiteY2" fmla="*/ 8730 h 10000"/>
                    <a:gd name="connsiteX3" fmla="*/ 4612 w 10000"/>
                    <a:gd name="connsiteY3" fmla="*/ 9048 h 10000"/>
                    <a:gd name="connsiteX4" fmla="*/ 5388 w 10000"/>
                    <a:gd name="connsiteY4" fmla="*/ 9841 h 10000"/>
                    <a:gd name="connsiteX5" fmla="*/ 5753 w 10000"/>
                    <a:gd name="connsiteY5" fmla="*/ 10000 h 10000"/>
                    <a:gd name="connsiteX6" fmla="*/ 5959 w 10000"/>
                    <a:gd name="connsiteY6" fmla="*/ 9365 h 10000"/>
                    <a:gd name="connsiteX7" fmla="*/ 6530 w 10000"/>
                    <a:gd name="connsiteY7" fmla="*/ 9206 h 10000"/>
                    <a:gd name="connsiteX8" fmla="*/ 7100 w 10000"/>
                    <a:gd name="connsiteY8" fmla="*/ 9048 h 10000"/>
                    <a:gd name="connsiteX9" fmla="*/ 8447 w 10000"/>
                    <a:gd name="connsiteY9" fmla="*/ 8571 h 10000"/>
                    <a:gd name="connsiteX10" fmla="*/ 9429 w 10000"/>
                    <a:gd name="connsiteY10" fmla="*/ 8571 h 10000"/>
                    <a:gd name="connsiteX11" fmla="*/ 9612 w 10000"/>
                    <a:gd name="connsiteY11" fmla="*/ 7937 h 10000"/>
                    <a:gd name="connsiteX12" fmla="*/ 9224 w 10000"/>
                    <a:gd name="connsiteY12" fmla="*/ 7778 h 10000"/>
                    <a:gd name="connsiteX13" fmla="*/ 9224 w 10000"/>
                    <a:gd name="connsiteY13" fmla="*/ 7143 h 10000"/>
                    <a:gd name="connsiteX14" fmla="*/ 9612 w 10000"/>
                    <a:gd name="connsiteY14" fmla="*/ 6984 h 10000"/>
                    <a:gd name="connsiteX15" fmla="*/ 10000 w 10000"/>
                    <a:gd name="connsiteY15" fmla="*/ 6190 h 10000"/>
                    <a:gd name="connsiteX16" fmla="*/ 9041 w 10000"/>
                    <a:gd name="connsiteY16" fmla="*/ 5556 h 10000"/>
                    <a:gd name="connsiteX17" fmla="*/ 8653 w 10000"/>
                    <a:gd name="connsiteY17" fmla="*/ 4921 h 10000"/>
                    <a:gd name="connsiteX18" fmla="*/ 8447 w 10000"/>
                    <a:gd name="connsiteY18" fmla="*/ 4286 h 10000"/>
                    <a:gd name="connsiteX19" fmla="*/ 8836 w 10000"/>
                    <a:gd name="connsiteY19" fmla="*/ 3651 h 10000"/>
                    <a:gd name="connsiteX20" fmla="*/ 8447 w 10000"/>
                    <a:gd name="connsiteY20" fmla="*/ 3492 h 10000"/>
                    <a:gd name="connsiteX21" fmla="*/ 8447 w 10000"/>
                    <a:gd name="connsiteY21" fmla="*/ 2698 h 10000"/>
                    <a:gd name="connsiteX22" fmla="*/ 7489 w 10000"/>
                    <a:gd name="connsiteY22" fmla="*/ 3175 h 10000"/>
                    <a:gd name="connsiteX23" fmla="*/ 6530 w 10000"/>
                    <a:gd name="connsiteY23" fmla="*/ 2857 h 10000"/>
                    <a:gd name="connsiteX24" fmla="*/ 5571 w 10000"/>
                    <a:gd name="connsiteY24" fmla="*/ 2698 h 10000"/>
                    <a:gd name="connsiteX25" fmla="*/ 5959 w 10000"/>
                    <a:gd name="connsiteY25" fmla="*/ 2063 h 10000"/>
                    <a:gd name="connsiteX26" fmla="*/ 5000 w 10000"/>
                    <a:gd name="connsiteY26" fmla="*/ 1746 h 10000"/>
                    <a:gd name="connsiteX27" fmla="*/ 4224 w 10000"/>
                    <a:gd name="connsiteY27" fmla="*/ 1270 h 10000"/>
                    <a:gd name="connsiteX28" fmla="*/ 4041 w 10000"/>
                    <a:gd name="connsiteY28" fmla="*/ 794 h 10000"/>
                    <a:gd name="connsiteX29" fmla="*/ 3265 w 10000"/>
                    <a:gd name="connsiteY29" fmla="*/ 317 h 10000"/>
                    <a:gd name="connsiteX30" fmla="*/ 2877 w 10000"/>
                    <a:gd name="connsiteY30" fmla="*/ 0 h 10000"/>
                    <a:gd name="connsiteX31" fmla="*/ 2694 w 10000"/>
                    <a:gd name="connsiteY31" fmla="*/ 159 h 10000"/>
                    <a:gd name="connsiteX32" fmla="*/ 1530 w 10000"/>
                    <a:gd name="connsiteY32" fmla="*/ 159 h 10000"/>
                    <a:gd name="connsiteX33" fmla="*/ 753 w 10000"/>
                    <a:gd name="connsiteY33" fmla="*/ 476 h 10000"/>
                    <a:gd name="connsiteX34" fmla="*/ 183 w 10000"/>
                    <a:gd name="connsiteY34" fmla="*/ 476 h 10000"/>
                    <a:gd name="connsiteX35" fmla="*/ 0 w 10000"/>
                    <a:gd name="connsiteY35" fmla="*/ 952 h 10000"/>
                    <a:gd name="connsiteX36" fmla="*/ 183 w 10000"/>
                    <a:gd name="connsiteY36" fmla="*/ 1587 h 10000"/>
                    <a:gd name="connsiteX37" fmla="*/ 753 w 10000"/>
                    <a:gd name="connsiteY37" fmla="*/ 2222 h 10000"/>
                    <a:gd name="connsiteX38" fmla="*/ 1347 w 10000"/>
                    <a:gd name="connsiteY38" fmla="*/ 2381 h 10000"/>
                    <a:gd name="connsiteX39" fmla="*/ 753 w 10000"/>
                    <a:gd name="connsiteY39" fmla="*/ 2540 h 10000"/>
                    <a:gd name="connsiteX40" fmla="*/ 753 w 10000"/>
                    <a:gd name="connsiteY40" fmla="*/ 3175 h 10000"/>
                    <a:gd name="connsiteX41" fmla="*/ 183 w 10000"/>
                    <a:gd name="connsiteY41" fmla="*/ 3016 h 10000"/>
                    <a:gd name="connsiteX42" fmla="*/ 388 w 10000"/>
                    <a:gd name="connsiteY42" fmla="*/ 3333 h 10000"/>
                    <a:gd name="connsiteX43" fmla="*/ 1142 w 10000"/>
                    <a:gd name="connsiteY43" fmla="*/ 3333 h 10000"/>
                    <a:gd name="connsiteX44" fmla="*/ 1142 w 10000"/>
                    <a:gd name="connsiteY44" fmla="*/ 3968 h 10000"/>
                    <a:gd name="connsiteX45" fmla="*/ 1347 w 10000"/>
                    <a:gd name="connsiteY45" fmla="*/ 4603 h 10000"/>
                    <a:gd name="connsiteX46" fmla="*/ 2306 w 10000"/>
                    <a:gd name="connsiteY46" fmla="*/ 5079 h 10000"/>
                    <a:gd name="connsiteX47" fmla="*/ 1712 w 10000"/>
                    <a:gd name="connsiteY47" fmla="*/ 5397 h 10000"/>
                    <a:gd name="connsiteX48" fmla="*/ 2306 w 10000"/>
                    <a:gd name="connsiteY48" fmla="*/ 6190 h 10000"/>
                    <a:gd name="connsiteX49" fmla="*/ 1142 w 10000"/>
                    <a:gd name="connsiteY49" fmla="*/ 6508 h 10000"/>
                    <a:gd name="connsiteX50" fmla="*/ 1347 w 10000"/>
                    <a:gd name="connsiteY50" fmla="*/ 6984 h 10000"/>
                    <a:gd name="connsiteX51" fmla="*/ 753 w 10000"/>
                    <a:gd name="connsiteY51" fmla="*/ 6984 h 10000"/>
                    <a:gd name="connsiteX52" fmla="*/ 571 w 10000"/>
                    <a:gd name="connsiteY52" fmla="*/ 7619 h 10000"/>
                    <a:gd name="connsiteX53" fmla="*/ 0 w 10000"/>
                    <a:gd name="connsiteY53" fmla="*/ 7937 h 10000"/>
                    <a:gd name="connsiteX54" fmla="*/ 183 w 10000"/>
                    <a:gd name="connsiteY54" fmla="*/ 8254 h 10000"/>
                    <a:gd name="connsiteX55" fmla="*/ 183 w 10000"/>
                    <a:gd name="connsiteY55" fmla="*/ 9048 h 10000"/>
                    <a:gd name="connsiteX56" fmla="*/ 388 w 10000"/>
                    <a:gd name="connsiteY56" fmla="*/ 9048 h 10000"/>
                    <a:gd name="connsiteX57" fmla="*/ 2306 w 10000"/>
                    <a:gd name="connsiteY57" fmla="*/ 10000 h 10000"/>
                    <a:gd name="connsiteX58" fmla="*/ 2306 w 10000"/>
                    <a:gd name="connsiteY58" fmla="*/ 9841 h 10000"/>
                    <a:gd name="connsiteX59" fmla="*/ 4255 w 10000"/>
                    <a:gd name="connsiteY59" fmla="*/ 9610 h 10000"/>
                    <a:gd name="connsiteX0" fmla="*/ 2877 w 10000"/>
                    <a:gd name="connsiteY0" fmla="*/ 8413 h 10000"/>
                    <a:gd name="connsiteX1" fmla="*/ 3653 w 10000"/>
                    <a:gd name="connsiteY1" fmla="*/ 8730 h 10000"/>
                    <a:gd name="connsiteX2" fmla="*/ 4224 w 10000"/>
                    <a:gd name="connsiteY2" fmla="*/ 8730 h 10000"/>
                    <a:gd name="connsiteX3" fmla="*/ 4612 w 10000"/>
                    <a:gd name="connsiteY3" fmla="*/ 9048 h 10000"/>
                    <a:gd name="connsiteX4" fmla="*/ 5388 w 10000"/>
                    <a:gd name="connsiteY4" fmla="*/ 9841 h 10000"/>
                    <a:gd name="connsiteX5" fmla="*/ 5753 w 10000"/>
                    <a:gd name="connsiteY5" fmla="*/ 10000 h 10000"/>
                    <a:gd name="connsiteX6" fmla="*/ 5959 w 10000"/>
                    <a:gd name="connsiteY6" fmla="*/ 9365 h 10000"/>
                    <a:gd name="connsiteX7" fmla="*/ 6530 w 10000"/>
                    <a:gd name="connsiteY7" fmla="*/ 9206 h 10000"/>
                    <a:gd name="connsiteX8" fmla="*/ 7100 w 10000"/>
                    <a:gd name="connsiteY8" fmla="*/ 9048 h 10000"/>
                    <a:gd name="connsiteX9" fmla="*/ 8447 w 10000"/>
                    <a:gd name="connsiteY9" fmla="*/ 8571 h 10000"/>
                    <a:gd name="connsiteX10" fmla="*/ 9429 w 10000"/>
                    <a:gd name="connsiteY10" fmla="*/ 8571 h 10000"/>
                    <a:gd name="connsiteX11" fmla="*/ 9612 w 10000"/>
                    <a:gd name="connsiteY11" fmla="*/ 7937 h 10000"/>
                    <a:gd name="connsiteX12" fmla="*/ 9224 w 10000"/>
                    <a:gd name="connsiteY12" fmla="*/ 7778 h 10000"/>
                    <a:gd name="connsiteX13" fmla="*/ 9224 w 10000"/>
                    <a:gd name="connsiteY13" fmla="*/ 7143 h 10000"/>
                    <a:gd name="connsiteX14" fmla="*/ 9612 w 10000"/>
                    <a:gd name="connsiteY14" fmla="*/ 6984 h 10000"/>
                    <a:gd name="connsiteX15" fmla="*/ 10000 w 10000"/>
                    <a:gd name="connsiteY15" fmla="*/ 6190 h 10000"/>
                    <a:gd name="connsiteX16" fmla="*/ 9041 w 10000"/>
                    <a:gd name="connsiteY16" fmla="*/ 5556 h 10000"/>
                    <a:gd name="connsiteX17" fmla="*/ 8653 w 10000"/>
                    <a:gd name="connsiteY17" fmla="*/ 4921 h 10000"/>
                    <a:gd name="connsiteX18" fmla="*/ 8447 w 10000"/>
                    <a:gd name="connsiteY18" fmla="*/ 4286 h 10000"/>
                    <a:gd name="connsiteX19" fmla="*/ 8836 w 10000"/>
                    <a:gd name="connsiteY19" fmla="*/ 3651 h 10000"/>
                    <a:gd name="connsiteX20" fmla="*/ 8447 w 10000"/>
                    <a:gd name="connsiteY20" fmla="*/ 3492 h 10000"/>
                    <a:gd name="connsiteX21" fmla="*/ 8447 w 10000"/>
                    <a:gd name="connsiteY21" fmla="*/ 2698 h 10000"/>
                    <a:gd name="connsiteX22" fmla="*/ 7489 w 10000"/>
                    <a:gd name="connsiteY22" fmla="*/ 3175 h 10000"/>
                    <a:gd name="connsiteX23" fmla="*/ 6530 w 10000"/>
                    <a:gd name="connsiteY23" fmla="*/ 2857 h 10000"/>
                    <a:gd name="connsiteX24" fmla="*/ 5571 w 10000"/>
                    <a:gd name="connsiteY24" fmla="*/ 2698 h 10000"/>
                    <a:gd name="connsiteX25" fmla="*/ 5959 w 10000"/>
                    <a:gd name="connsiteY25" fmla="*/ 2063 h 10000"/>
                    <a:gd name="connsiteX26" fmla="*/ 5000 w 10000"/>
                    <a:gd name="connsiteY26" fmla="*/ 1746 h 10000"/>
                    <a:gd name="connsiteX27" fmla="*/ 4224 w 10000"/>
                    <a:gd name="connsiteY27" fmla="*/ 1270 h 10000"/>
                    <a:gd name="connsiteX28" fmla="*/ 4041 w 10000"/>
                    <a:gd name="connsiteY28" fmla="*/ 794 h 10000"/>
                    <a:gd name="connsiteX29" fmla="*/ 3265 w 10000"/>
                    <a:gd name="connsiteY29" fmla="*/ 317 h 10000"/>
                    <a:gd name="connsiteX30" fmla="*/ 2877 w 10000"/>
                    <a:gd name="connsiteY30" fmla="*/ 0 h 10000"/>
                    <a:gd name="connsiteX31" fmla="*/ 2694 w 10000"/>
                    <a:gd name="connsiteY31" fmla="*/ 159 h 10000"/>
                    <a:gd name="connsiteX32" fmla="*/ 1530 w 10000"/>
                    <a:gd name="connsiteY32" fmla="*/ 159 h 10000"/>
                    <a:gd name="connsiteX33" fmla="*/ 753 w 10000"/>
                    <a:gd name="connsiteY33" fmla="*/ 476 h 10000"/>
                    <a:gd name="connsiteX34" fmla="*/ 183 w 10000"/>
                    <a:gd name="connsiteY34" fmla="*/ 476 h 10000"/>
                    <a:gd name="connsiteX35" fmla="*/ 0 w 10000"/>
                    <a:gd name="connsiteY35" fmla="*/ 952 h 10000"/>
                    <a:gd name="connsiteX36" fmla="*/ 183 w 10000"/>
                    <a:gd name="connsiteY36" fmla="*/ 1587 h 10000"/>
                    <a:gd name="connsiteX37" fmla="*/ 753 w 10000"/>
                    <a:gd name="connsiteY37" fmla="*/ 2222 h 10000"/>
                    <a:gd name="connsiteX38" fmla="*/ 1347 w 10000"/>
                    <a:gd name="connsiteY38" fmla="*/ 2381 h 10000"/>
                    <a:gd name="connsiteX39" fmla="*/ 753 w 10000"/>
                    <a:gd name="connsiteY39" fmla="*/ 2540 h 10000"/>
                    <a:gd name="connsiteX40" fmla="*/ 753 w 10000"/>
                    <a:gd name="connsiteY40" fmla="*/ 3175 h 10000"/>
                    <a:gd name="connsiteX41" fmla="*/ 183 w 10000"/>
                    <a:gd name="connsiteY41" fmla="*/ 3016 h 10000"/>
                    <a:gd name="connsiteX42" fmla="*/ 388 w 10000"/>
                    <a:gd name="connsiteY42" fmla="*/ 3333 h 10000"/>
                    <a:gd name="connsiteX43" fmla="*/ 1142 w 10000"/>
                    <a:gd name="connsiteY43" fmla="*/ 3333 h 10000"/>
                    <a:gd name="connsiteX44" fmla="*/ 1142 w 10000"/>
                    <a:gd name="connsiteY44" fmla="*/ 3968 h 10000"/>
                    <a:gd name="connsiteX45" fmla="*/ 1347 w 10000"/>
                    <a:gd name="connsiteY45" fmla="*/ 4603 h 10000"/>
                    <a:gd name="connsiteX46" fmla="*/ 2306 w 10000"/>
                    <a:gd name="connsiteY46" fmla="*/ 5079 h 10000"/>
                    <a:gd name="connsiteX47" fmla="*/ 1712 w 10000"/>
                    <a:gd name="connsiteY47" fmla="*/ 5397 h 10000"/>
                    <a:gd name="connsiteX48" fmla="*/ 2306 w 10000"/>
                    <a:gd name="connsiteY48" fmla="*/ 6190 h 10000"/>
                    <a:gd name="connsiteX49" fmla="*/ 1142 w 10000"/>
                    <a:gd name="connsiteY49" fmla="*/ 6508 h 10000"/>
                    <a:gd name="connsiteX50" fmla="*/ 1347 w 10000"/>
                    <a:gd name="connsiteY50" fmla="*/ 6984 h 10000"/>
                    <a:gd name="connsiteX51" fmla="*/ 753 w 10000"/>
                    <a:gd name="connsiteY51" fmla="*/ 6984 h 10000"/>
                    <a:gd name="connsiteX52" fmla="*/ 571 w 10000"/>
                    <a:gd name="connsiteY52" fmla="*/ 7619 h 10000"/>
                    <a:gd name="connsiteX53" fmla="*/ 0 w 10000"/>
                    <a:gd name="connsiteY53" fmla="*/ 7937 h 10000"/>
                    <a:gd name="connsiteX54" fmla="*/ 183 w 10000"/>
                    <a:gd name="connsiteY54" fmla="*/ 8254 h 10000"/>
                    <a:gd name="connsiteX55" fmla="*/ 183 w 10000"/>
                    <a:gd name="connsiteY55" fmla="*/ 9048 h 10000"/>
                    <a:gd name="connsiteX56" fmla="*/ 388 w 10000"/>
                    <a:gd name="connsiteY56" fmla="*/ 9048 h 10000"/>
                    <a:gd name="connsiteX57" fmla="*/ 2306 w 10000"/>
                    <a:gd name="connsiteY57" fmla="*/ 10000 h 10000"/>
                    <a:gd name="connsiteX58" fmla="*/ 2306 w 10000"/>
                    <a:gd name="connsiteY58" fmla="*/ 9841 h 10000"/>
                    <a:gd name="connsiteX59" fmla="*/ 2676 w 10000"/>
                    <a:gd name="connsiteY59" fmla="*/ 8331 h 10000"/>
                    <a:gd name="connsiteX0" fmla="*/ 2877 w 10000"/>
                    <a:gd name="connsiteY0" fmla="*/ 8413 h 10000"/>
                    <a:gd name="connsiteX1" fmla="*/ 3653 w 10000"/>
                    <a:gd name="connsiteY1" fmla="*/ 8730 h 10000"/>
                    <a:gd name="connsiteX2" fmla="*/ 4224 w 10000"/>
                    <a:gd name="connsiteY2" fmla="*/ 8730 h 10000"/>
                    <a:gd name="connsiteX3" fmla="*/ 4612 w 10000"/>
                    <a:gd name="connsiteY3" fmla="*/ 9048 h 10000"/>
                    <a:gd name="connsiteX4" fmla="*/ 5388 w 10000"/>
                    <a:gd name="connsiteY4" fmla="*/ 9841 h 10000"/>
                    <a:gd name="connsiteX5" fmla="*/ 5753 w 10000"/>
                    <a:gd name="connsiteY5" fmla="*/ 10000 h 10000"/>
                    <a:gd name="connsiteX6" fmla="*/ 5959 w 10000"/>
                    <a:gd name="connsiteY6" fmla="*/ 9365 h 10000"/>
                    <a:gd name="connsiteX7" fmla="*/ 6530 w 10000"/>
                    <a:gd name="connsiteY7" fmla="*/ 9206 h 10000"/>
                    <a:gd name="connsiteX8" fmla="*/ 7100 w 10000"/>
                    <a:gd name="connsiteY8" fmla="*/ 9048 h 10000"/>
                    <a:gd name="connsiteX9" fmla="*/ 8447 w 10000"/>
                    <a:gd name="connsiteY9" fmla="*/ 8571 h 10000"/>
                    <a:gd name="connsiteX10" fmla="*/ 9429 w 10000"/>
                    <a:gd name="connsiteY10" fmla="*/ 8571 h 10000"/>
                    <a:gd name="connsiteX11" fmla="*/ 9612 w 10000"/>
                    <a:gd name="connsiteY11" fmla="*/ 7937 h 10000"/>
                    <a:gd name="connsiteX12" fmla="*/ 9224 w 10000"/>
                    <a:gd name="connsiteY12" fmla="*/ 7778 h 10000"/>
                    <a:gd name="connsiteX13" fmla="*/ 9224 w 10000"/>
                    <a:gd name="connsiteY13" fmla="*/ 7143 h 10000"/>
                    <a:gd name="connsiteX14" fmla="*/ 9612 w 10000"/>
                    <a:gd name="connsiteY14" fmla="*/ 6984 h 10000"/>
                    <a:gd name="connsiteX15" fmla="*/ 10000 w 10000"/>
                    <a:gd name="connsiteY15" fmla="*/ 6190 h 10000"/>
                    <a:gd name="connsiteX16" fmla="*/ 9041 w 10000"/>
                    <a:gd name="connsiteY16" fmla="*/ 5556 h 10000"/>
                    <a:gd name="connsiteX17" fmla="*/ 8653 w 10000"/>
                    <a:gd name="connsiteY17" fmla="*/ 4921 h 10000"/>
                    <a:gd name="connsiteX18" fmla="*/ 8447 w 10000"/>
                    <a:gd name="connsiteY18" fmla="*/ 4286 h 10000"/>
                    <a:gd name="connsiteX19" fmla="*/ 8836 w 10000"/>
                    <a:gd name="connsiteY19" fmla="*/ 3651 h 10000"/>
                    <a:gd name="connsiteX20" fmla="*/ 8447 w 10000"/>
                    <a:gd name="connsiteY20" fmla="*/ 3492 h 10000"/>
                    <a:gd name="connsiteX21" fmla="*/ 8447 w 10000"/>
                    <a:gd name="connsiteY21" fmla="*/ 2698 h 10000"/>
                    <a:gd name="connsiteX22" fmla="*/ 7489 w 10000"/>
                    <a:gd name="connsiteY22" fmla="*/ 3175 h 10000"/>
                    <a:gd name="connsiteX23" fmla="*/ 6530 w 10000"/>
                    <a:gd name="connsiteY23" fmla="*/ 2857 h 10000"/>
                    <a:gd name="connsiteX24" fmla="*/ 5571 w 10000"/>
                    <a:gd name="connsiteY24" fmla="*/ 2698 h 10000"/>
                    <a:gd name="connsiteX25" fmla="*/ 5959 w 10000"/>
                    <a:gd name="connsiteY25" fmla="*/ 2063 h 10000"/>
                    <a:gd name="connsiteX26" fmla="*/ 5000 w 10000"/>
                    <a:gd name="connsiteY26" fmla="*/ 1746 h 10000"/>
                    <a:gd name="connsiteX27" fmla="*/ 4224 w 10000"/>
                    <a:gd name="connsiteY27" fmla="*/ 1270 h 10000"/>
                    <a:gd name="connsiteX28" fmla="*/ 4041 w 10000"/>
                    <a:gd name="connsiteY28" fmla="*/ 794 h 10000"/>
                    <a:gd name="connsiteX29" fmla="*/ 3265 w 10000"/>
                    <a:gd name="connsiteY29" fmla="*/ 317 h 10000"/>
                    <a:gd name="connsiteX30" fmla="*/ 2877 w 10000"/>
                    <a:gd name="connsiteY30" fmla="*/ 0 h 10000"/>
                    <a:gd name="connsiteX31" fmla="*/ 2694 w 10000"/>
                    <a:gd name="connsiteY31" fmla="*/ 159 h 10000"/>
                    <a:gd name="connsiteX32" fmla="*/ 1530 w 10000"/>
                    <a:gd name="connsiteY32" fmla="*/ 159 h 10000"/>
                    <a:gd name="connsiteX33" fmla="*/ 753 w 10000"/>
                    <a:gd name="connsiteY33" fmla="*/ 476 h 10000"/>
                    <a:gd name="connsiteX34" fmla="*/ 183 w 10000"/>
                    <a:gd name="connsiteY34" fmla="*/ 476 h 10000"/>
                    <a:gd name="connsiteX35" fmla="*/ 0 w 10000"/>
                    <a:gd name="connsiteY35" fmla="*/ 952 h 10000"/>
                    <a:gd name="connsiteX36" fmla="*/ 183 w 10000"/>
                    <a:gd name="connsiteY36" fmla="*/ 1587 h 10000"/>
                    <a:gd name="connsiteX37" fmla="*/ 753 w 10000"/>
                    <a:gd name="connsiteY37" fmla="*/ 2222 h 10000"/>
                    <a:gd name="connsiteX38" fmla="*/ 1347 w 10000"/>
                    <a:gd name="connsiteY38" fmla="*/ 2381 h 10000"/>
                    <a:gd name="connsiteX39" fmla="*/ 753 w 10000"/>
                    <a:gd name="connsiteY39" fmla="*/ 2540 h 10000"/>
                    <a:gd name="connsiteX40" fmla="*/ 753 w 10000"/>
                    <a:gd name="connsiteY40" fmla="*/ 3175 h 10000"/>
                    <a:gd name="connsiteX41" fmla="*/ 183 w 10000"/>
                    <a:gd name="connsiteY41" fmla="*/ 3016 h 10000"/>
                    <a:gd name="connsiteX42" fmla="*/ 388 w 10000"/>
                    <a:gd name="connsiteY42" fmla="*/ 3333 h 10000"/>
                    <a:gd name="connsiteX43" fmla="*/ 1142 w 10000"/>
                    <a:gd name="connsiteY43" fmla="*/ 3333 h 10000"/>
                    <a:gd name="connsiteX44" fmla="*/ 1142 w 10000"/>
                    <a:gd name="connsiteY44" fmla="*/ 3968 h 10000"/>
                    <a:gd name="connsiteX45" fmla="*/ 1347 w 10000"/>
                    <a:gd name="connsiteY45" fmla="*/ 4603 h 10000"/>
                    <a:gd name="connsiteX46" fmla="*/ 2306 w 10000"/>
                    <a:gd name="connsiteY46" fmla="*/ 5079 h 10000"/>
                    <a:gd name="connsiteX47" fmla="*/ 1712 w 10000"/>
                    <a:gd name="connsiteY47" fmla="*/ 5397 h 10000"/>
                    <a:gd name="connsiteX48" fmla="*/ 2306 w 10000"/>
                    <a:gd name="connsiteY48" fmla="*/ 6190 h 10000"/>
                    <a:gd name="connsiteX49" fmla="*/ 1142 w 10000"/>
                    <a:gd name="connsiteY49" fmla="*/ 6508 h 10000"/>
                    <a:gd name="connsiteX50" fmla="*/ 2746 w 10000"/>
                    <a:gd name="connsiteY50" fmla="*/ 8418 h 10000"/>
                    <a:gd name="connsiteX51" fmla="*/ 753 w 10000"/>
                    <a:gd name="connsiteY51" fmla="*/ 6984 h 10000"/>
                    <a:gd name="connsiteX52" fmla="*/ 571 w 10000"/>
                    <a:gd name="connsiteY52" fmla="*/ 7619 h 10000"/>
                    <a:gd name="connsiteX53" fmla="*/ 0 w 10000"/>
                    <a:gd name="connsiteY53" fmla="*/ 7937 h 10000"/>
                    <a:gd name="connsiteX54" fmla="*/ 183 w 10000"/>
                    <a:gd name="connsiteY54" fmla="*/ 8254 h 10000"/>
                    <a:gd name="connsiteX55" fmla="*/ 183 w 10000"/>
                    <a:gd name="connsiteY55" fmla="*/ 9048 h 10000"/>
                    <a:gd name="connsiteX56" fmla="*/ 388 w 10000"/>
                    <a:gd name="connsiteY56" fmla="*/ 9048 h 10000"/>
                    <a:gd name="connsiteX57" fmla="*/ 2306 w 10000"/>
                    <a:gd name="connsiteY57" fmla="*/ 10000 h 10000"/>
                    <a:gd name="connsiteX58" fmla="*/ 2306 w 10000"/>
                    <a:gd name="connsiteY58" fmla="*/ 9841 h 10000"/>
                    <a:gd name="connsiteX59" fmla="*/ 2676 w 10000"/>
                    <a:gd name="connsiteY59" fmla="*/ 8331 h 10000"/>
                    <a:gd name="connsiteX0" fmla="*/ 2877 w 10000"/>
                    <a:gd name="connsiteY0" fmla="*/ 8413 h 10000"/>
                    <a:gd name="connsiteX1" fmla="*/ 3653 w 10000"/>
                    <a:gd name="connsiteY1" fmla="*/ 8730 h 10000"/>
                    <a:gd name="connsiteX2" fmla="*/ 4224 w 10000"/>
                    <a:gd name="connsiteY2" fmla="*/ 8730 h 10000"/>
                    <a:gd name="connsiteX3" fmla="*/ 4612 w 10000"/>
                    <a:gd name="connsiteY3" fmla="*/ 9048 h 10000"/>
                    <a:gd name="connsiteX4" fmla="*/ 5388 w 10000"/>
                    <a:gd name="connsiteY4" fmla="*/ 9841 h 10000"/>
                    <a:gd name="connsiteX5" fmla="*/ 5753 w 10000"/>
                    <a:gd name="connsiteY5" fmla="*/ 10000 h 10000"/>
                    <a:gd name="connsiteX6" fmla="*/ 5959 w 10000"/>
                    <a:gd name="connsiteY6" fmla="*/ 9365 h 10000"/>
                    <a:gd name="connsiteX7" fmla="*/ 6530 w 10000"/>
                    <a:gd name="connsiteY7" fmla="*/ 9206 h 10000"/>
                    <a:gd name="connsiteX8" fmla="*/ 7100 w 10000"/>
                    <a:gd name="connsiteY8" fmla="*/ 9048 h 10000"/>
                    <a:gd name="connsiteX9" fmla="*/ 8447 w 10000"/>
                    <a:gd name="connsiteY9" fmla="*/ 8571 h 10000"/>
                    <a:gd name="connsiteX10" fmla="*/ 9429 w 10000"/>
                    <a:gd name="connsiteY10" fmla="*/ 8571 h 10000"/>
                    <a:gd name="connsiteX11" fmla="*/ 9612 w 10000"/>
                    <a:gd name="connsiteY11" fmla="*/ 7937 h 10000"/>
                    <a:gd name="connsiteX12" fmla="*/ 9224 w 10000"/>
                    <a:gd name="connsiteY12" fmla="*/ 7778 h 10000"/>
                    <a:gd name="connsiteX13" fmla="*/ 9224 w 10000"/>
                    <a:gd name="connsiteY13" fmla="*/ 7143 h 10000"/>
                    <a:gd name="connsiteX14" fmla="*/ 9612 w 10000"/>
                    <a:gd name="connsiteY14" fmla="*/ 6984 h 10000"/>
                    <a:gd name="connsiteX15" fmla="*/ 10000 w 10000"/>
                    <a:gd name="connsiteY15" fmla="*/ 6190 h 10000"/>
                    <a:gd name="connsiteX16" fmla="*/ 9041 w 10000"/>
                    <a:gd name="connsiteY16" fmla="*/ 5556 h 10000"/>
                    <a:gd name="connsiteX17" fmla="*/ 8653 w 10000"/>
                    <a:gd name="connsiteY17" fmla="*/ 4921 h 10000"/>
                    <a:gd name="connsiteX18" fmla="*/ 8447 w 10000"/>
                    <a:gd name="connsiteY18" fmla="*/ 4286 h 10000"/>
                    <a:gd name="connsiteX19" fmla="*/ 8836 w 10000"/>
                    <a:gd name="connsiteY19" fmla="*/ 3651 h 10000"/>
                    <a:gd name="connsiteX20" fmla="*/ 8447 w 10000"/>
                    <a:gd name="connsiteY20" fmla="*/ 3492 h 10000"/>
                    <a:gd name="connsiteX21" fmla="*/ 8447 w 10000"/>
                    <a:gd name="connsiteY21" fmla="*/ 2698 h 10000"/>
                    <a:gd name="connsiteX22" fmla="*/ 7489 w 10000"/>
                    <a:gd name="connsiteY22" fmla="*/ 3175 h 10000"/>
                    <a:gd name="connsiteX23" fmla="*/ 6530 w 10000"/>
                    <a:gd name="connsiteY23" fmla="*/ 2857 h 10000"/>
                    <a:gd name="connsiteX24" fmla="*/ 5571 w 10000"/>
                    <a:gd name="connsiteY24" fmla="*/ 2698 h 10000"/>
                    <a:gd name="connsiteX25" fmla="*/ 5959 w 10000"/>
                    <a:gd name="connsiteY25" fmla="*/ 2063 h 10000"/>
                    <a:gd name="connsiteX26" fmla="*/ 5000 w 10000"/>
                    <a:gd name="connsiteY26" fmla="*/ 1746 h 10000"/>
                    <a:gd name="connsiteX27" fmla="*/ 4224 w 10000"/>
                    <a:gd name="connsiteY27" fmla="*/ 1270 h 10000"/>
                    <a:gd name="connsiteX28" fmla="*/ 4041 w 10000"/>
                    <a:gd name="connsiteY28" fmla="*/ 794 h 10000"/>
                    <a:gd name="connsiteX29" fmla="*/ 3265 w 10000"/>
                    <a:gd name="connsiteY29" fmla="*/ 317 h 10000"/>
                    <a:gd name="connsiteX30" fmla="*/ 2877 w 10000"/>
                    <a:gd name="connsiteY30" fmla="*/ 0 h 10000"/>
                    <a:gd name="connsiteX31" fmla="*/ 2694 w 10000"/>
                    <a:gd name="connsiteY31" fmla="*/ 159 h 10000"/>
                    <a:gd name="connsiteX32" fmla="*/ 1530 w 10000"/>
                    <a:gd name="connsiteY32" fmla="*/ 159 h 10000"/>
                    <a:gd name="connsiteX33" fmla="*/ 753 w 10000"/>
                    <a:gd name="connsiteY33" fmla="*/ 476 h 10000"/>
                    <a:gd name="connsiteX34" fmla="*/ 183 w 10000"/>
                    <a:gd name="connsiteY34" fmla="*/ 476 h 10000"/>
                    <a:gd name="connsiteX35" fmla="*/ 0 w 10000"/>
                    <a:gd name="connsiteY35" fmla="*/ 952 h 10000"/>
                    <a:gd name="connsiteX36" fmla="*/ 183 w 10000"/>
                    <a:gd name="connsiteY36" fmla="*/ 1587 h 10000"/>
                    <a:gd name="connsiteX37" fmla="*/ 753 w 10000"/>
                    <a:gd name="connsiteY37" fmla="*/ 2222 h 10000"/>
                    <a:gd name="connsiteX38" fmla="*/ 1347 w 10000"/>
                    <a:gd name="connsiteY38" fmla="*/ 2381 h 10000"/>
                    <a:gd name="connsiteX39" fmla="*/ 753 w 10000"/>
                    <a:gd name="connsiteY39" fmla="*/ 2540 h 10000"/>
                    <a:gd name="connsiteX40" fmla="*/ 753 w 10000"/>
                    <a:gd name="connsiteY40" fmla="*/ 3175 h 10000"/>
                    <a:gd name="connsiteX41" fmla="*/ 183 w 10000"/>
                    <a:gd name="connsiteY41" fmla="*/ 3016 h 10000"/>
                    <a:gd name="connsiteX42" fmla="*/ 388 w 10000"/>
                    <a:gd name="connsiteY42" fmla="*/ 3333 h 10000"/>
                    <a:gd name="connsiteX43" fmla="*/ 1142 w 10000"/>
                    <a:gd name="connsiteY43" fmla="*/ 3333 h 10000"/>
                    <a:gd name="connsiteX44" fmla="*/ 1142 w 10000"/>
                    <a:gd name="connsiteY44" fmla="*/ 3968 h 10000"/>
                    <a:gd name="connsiteX45" fmla="*/ 1347 w 10000"/>
                    <a:gd name="connsiteY45" fmla="*/ 4603 h 10000"/>
                    <a:gd name="connsiteX46" fmla="*/ 2306 w 10000"/>
                    <a:gd name="connsiteY46" fmla="*/ 5079 h 10000"/>
                    <a:gd name="connsiteX47" fmla="*/ 1712 w 10000"/>
                    <a:gd name="connsiteY47" fmla="*/ 5397 h 10000"/>
                    <a:gd name="connsiteX48" fmla="*/ 2306 w 10000"/>
                    <a:gd name="connsiteY48" fmla="*/ 6190 h 10000"/>
                    <a:gd name="connsiteX49" fmla="*/ 1142 w 10000"/>
                    <a:gd name="connsiteY49" fmla="*/ 6508 h 10000"/>
                    <a:gd name="connsiteX50" fmla="*/ 2746 w 10000"/>
                    <a:gd name="connsiteY50" fmla="*/ 8418 h 10000"/>
                    <a:gd name="connsiteX51" fmla="*/ 1150 w 10000"/>
                    <a:gd name="connsiteY51" fmla="*/ 6578 h 10000"/>
                    <a:gd name="connsiteX52" fmla="*/ 753 w 10000"/>
                    <a:gd name="connsiteY52" fmla="*/ 6984 h 10000"/>
                    <a:gd name="connsiteX53" fmla="*/ 571 w 10000"/>
                    <a:gd name="connsiteY53" fmla="*/ 7619 h 10000"/>
                    <a:gd name="connsiteX54" fmla="*/ 0 w 10000"/>
                    <a:gd name="connsiteY54" fmla="*/ 7937 h 10000"/>
                    <a:gd name="connsiteX55" fmla="*/ 183 w 10000"/>
                    <a:gd name="connsiteY55" fmla="*/ 8254 h 10000"/>
                    <a:gd name="connsiteX56" fmla="*/ 183 w 10000"/>
                    <a:gd name="connsiteY56" fmla="*/ 9048 h 10000"/>
                    <a:gd name="connsiteX57" fmla="*/ 388 w 10000"/>
                    <a:gd name="connsiteY57" fmla="*/ 9048 h 10000"/>
                    <a:gd name="connsiteX58" fmla="*/ 2306 w 10000"/>
                    <a:gd name="connsiteY58" fmla="*/ 10000 h 10000"/>
                    <a:gd name="connsiteX59" fmla="*/ 2306 w 10000"/>
                    <a:gd name="connsiteY59" fmla="*/ 9841 h 10000"/>
                    <a:gd name="connsiteX60" fmla="*/ 2676 w 10000"/>
                    <a:gd name="connsiteY60" fmla="*/ 8331 h 10000"/>
                    <a:gd name="connsiteX0" fmla="*/ 2877 w 10000"/>
                    <a:gd name="connsiteY0" fmla="*/ 8413 h 10000"/>
                    <a:gd name="connsiteX1" fmla="*/ 3653 w 10000"/>
                    <a:gd name="connsiteY1" fmla="*/ 8730 h 10000"/>
                    <a:gd name="connsiteX2" fmla="*/ 4224 w 10000"/>
                    <a:gd name="connsiteY2" fmla="*/ 8730 h 10000"/>
                    <a:gd name="connsiteX3" fmla="*/ 4612 w 10000"/>
                    <a:gd name="connsiteY3" fmla="*/ 9048 h 10000"/>
                    <a:gd name="connsiteX4" fmla="*/ 5388 w 10000"/>
                    <a:gd name="connsiteY4" fmla="*/ 9841 h 10000"/>
                    <a:gd name="connsiteX5" fmla="*/ 5753 w 10000"/>
                    <a:gd name="connsiteY5" fmla="*/ 10000 h 10000"/>
                    <a:gd name="connsiteX6" fmla="*/ 5959 w 10000"/>
                    <a:gd name="connsiteY6" fmla="*/ 9365 h 10000"/>
                    <a:gd name="connsiteX7" fmla="*/ 6530 w 10000"/>
                    <a:gd name="connsiteY7" fmla="*/ 9206 h 10000"/>
                    <a:gd name="connsiteX8" fmla="*/ 7100 w 10000"/>
                    <a:gd name="connsiteY8" fmla="*/ 9048 h 10000"/>
                    <a:gd name="connsiteX9" fmla="*/ 8447 w 10000"/>
                    <a:gd name="connsiteY9" fmla="*/ 8571 h 10000"/>
                    <a:gd name="connsiteX10" fmla="*/ 9429 w 10000"/>
                    <a:gd name="connsiteY10" fmla="*/ 8571 h 10000"/>
                    <a:gd name="connsiteX11" fmla="*/ 9612 w 10000"/>
                    <a:gd name="connsiteY11" fmla="*/ 7937 h 10000"/>
                    <a:gd name="connsiteX12" fmla="*/ 9224 w 10000"/>
                    <a:gd name="connsiteY12" fmla="*/ 7778 h 10000"/>
                    <a:gd name="connsiteX13" fmla="*/ 9224 w 10000"/>
                    <a:gd name="connsiteY13" fmla="*/ 7143 h 10000"/>
                    <a:gd name="connsiteX14" fmla="*/ 9612 w 10000"/>
                    <a:gd name="connsiteY14" fmla="*/ 6984 h 10000"/>
                    <a:gd name="connsiteX15" fmla="*/ 10000 w 10000"/>
                    <a:gd name="connsiteY15" fmla="*/ 6190 h 10000"/>
                    <a:gd name="connsiteX16" fmla="*/ 9041 w 10000"/>
                    <a:gd name="connsiteY16" fmla="*/ 5556 h 10000"/>
                    <a:gd name="connsiteX17" fmla="*/ 8653 w 10000"/>
                    <a:gd name="connsiteY17" fmla="*/ 4921 h 10000"/>
                    <a:gd name="connsiteX18" fmla="*/ 8447 w 10000"/>
                    <a:gd name="connsiteY18" fmla="*/ 4286 h 10000"/>
                    <a:gd name="connsiteX19" fmla="*/ 8836 w 10000"/>
                    <a:gd name="connsiteY19" fmla="*/ 3651 h 10000"/>
                    <a:gd name="connsiteX20" fmla="*/ 8447 w 10000"/>
                    <a:gd name="connsiteY20" fmla="*/ 3492 h 10000"/>
                    <a:gd name="connsiteX21" fmla="*/ 8447 w 10000"/>
                    <a:gd name="connsiteY21" fmla="*/ 2698 h 10000"/>
                    <a:gd name="connsiteX22" fmla="*/ 7489 w 10000"/>
                    <a:gd name="connsiteY22" fmla="*/ 3175 h 10000"/>
                    <a:gd name="connsiteX23" fmla="*/ 6530 w 10000"/>
                    <a:gd name="connsiteY23" fmla="*/ 2857 h 10000"/>
                    <a:gd name="connsiteX24" fmla="*/ 5571 w 10000"/>
                    <a:gd name="connsiteY24" fmla="*/ 2698 h 10000"/>
                    <a:gd name="connsiteX25" fmla="*/ 5959 w 10000"/>
                    <a:gd name="connsiteY25" fmla="*/ 2063 h 10000"/>
                    <a:gd name="connsiteX26" fmla="*/ 5000 w 10000"/>
                    <a:gd name="connsiteY26" fmla="*/ 1746 h 10000"/>
                    <a:gd name="connsiteX27" fmla="*/ 4224 w 10000"/>
                    <a:gd name="connsiteY27" fmla="*/ 1270 h 10000"/>
                    <a:gd name="connsiteX28" fmla="*/ 4041 w 10000"/>
                    <a:gd name="connsiteY28" fmla="*/ 794 h 10000"/>
                    <a:gd name="connsiteX29" fmla="*/ 3265 w 10000"/>
                    <a:gd name="connsiteY29" fmla="*/ 317 h 10000"/>
                    <a:gd name="connsiteX30" fmla="*/ 2877 w 10000"/>
                    <a:gd name="connsiteY30" fmla="*/ 0 h 10000"/>
                    <a:gd name="connsiteX31" fmla="*/ 2694 w 10000"/>
                    <a:gd name="connsiteY31" fmla="*/ 159 h 10000"/>
                    <a:gd name="connsiteX32" fmla="*/ 1530 w 10000"/>
                    <a:gd name="connsiteY32" fmla="*/ 159 h 10000"/>
                    <a:gd name="connsiteX33" fmla="*/ 753 w 10000"/>
                    <a:gd name="connsiteY33" fmla="*/ 476 h 10000"/>
                    <a:gd name="connsiteX34" fmla="*/ 183 w 10000"/>
                    <a:gd name="connsiteY34" fmla="*/ 476 h 10000"/>
                    <a:gd name="connsiteX35" fmla="*/ 0 w 10000"/>
                    <a:gd name="connsiteY35" fmla="*/ 952 h 10000"/>
                    <a:gd name="connsiteX36" fmla="*/ 183 w 10000"/>
                    <a:gd name="connsiteY36" fmla="*/ 1587 h 10000"/>
                    <a:gd name="connsiteX37" fmla="*/ 753 w 10000"/>
                    <a:gd name="connsiteY37" fmla="*/ 2222 h 10000"/>
                    <a:gd name="connsiteX38" fmla="*/ 1347 w 10000"/>
                    <a:gd name="connsiteY38" fmla="*/ 2381 h 10000"/>
                    <a:gd name="connsiteX39" fmla="*/ 753 w 10000"/>
                    <a:gd name="connsiteY39" fmla="*/ 2540 h 10000"/>
                    <a:gd name="connsiteX40" fmla="*/ 753 w 10000"/>
                    <a:gd name="connsiteY40" fmla="*/ 3175 h 10000"/>
                    <a:gd name="connsiteX41" fmla="*/ 183 w 10000"/>
                    <a:gd name="connsiteY41" fmla="*/ 3016 h 10000"/>
                    <a:gd name="connsiteX42" fmla="*/ 388 w 10000"/>
                    <a:gd name="connsiteY42" fmla="*/ 3333 h 10000"/>
                    <a:gd name="connsiteX43" fmla="*/ 1142 w 10000"/>
                    <a:gd name="connsiteY43" fmla="*/ 3333 h 10000"/>
                    <a:gd name="connsiteX44" fmla="*/ 1142 w 10000"/>
                    <a:gd name="connsiteY44" fmla="*/ 3968 h 10000"/>
                    <a:gd name="connsiteX45" fmla="*/ 1347 w 10000"/>
                    <a:gd name="connsiteY45" fmla="*/ 4603 h 10000"/>
                    <a:gd name="connsiteX46" fmla="*/ 2306 w 10000"/>
                    <a:gd name="connsiteY46" fmla="*/ 5079 h 10000"/>
                    <a:gd name="connsiteX47" fmla="*/ 1712 w 10000"/>
                    <a:gd name="connsiteY47" fmla="*/ 5397 h 10000"/>
                    <a:gd name="connsiteX48" fmla="*/ 2306 w 10000"/>
                    <a:gd name="connsiteY48" fmla="*/ 6190 h 10000"/>
                    <a:gd name="connsiteX49" fmla="*/ 1142 w 10000"/>
                    <a:gd name="connsiteY49" fmla="*/ 6508 h 10000"/>
                    <a:gd name="connsiteX50" fmla="*/ 2746 w 10000"/>
                    <a:gd name="connsiteY50" fmla="*/ 8418 h 10000"/>
                    <a:gd name="connsiteX51" fmla="*/ 1150 w 10000"/>
                    <a:gd name="connsiteY51" fmla="*/ 6578 h 10000"/>
                    <a:gd name="connsiteX52" fmla="*/ 753 w 10000"/>
                    <a:gd name="connsiteY52" fmla="*/ 6984 h 10000"/>
                    <a:gd name="connsiteX53" fmla="*/ 571 w 10000"/>
                    <a:gd name="connsiteY53" fmla="*/ 7619 h 10000"/>
                    <a:gd name="connsiteX54" fmla="*/ 0 w 10000"/>
                    <a:gd name="connsiteY54" fmla="*/ 7937 h 10000"/>
                    <a:gd name="connsiteX55" fmla="*/ 183 w 10000"/>
                    <a:gd name="connsiteY55" fmla="*/ 8254 h 10000"/>
                    <a:gd name="connsiteX56" fmla="*/ 183 w 10000"/>
                    <a:gd name="connsiteY56" fmla="*/ 9048 h 10000"/>
                    <a:gd name="connsiteX57" fmla="*/ 388 w 10000"/>
                    <a:gd name="connsiteY57" fmla="*/ 9048 h 10000"/>
                    <a:gd name="connsiteX58" fmla="*/ 2306 w 10000"/>
                    <a:gd name="connsiteY58" fmla="*/ 10000 h 10000"/>
                    <a:gd name="connsiteX59" fmla="*/ 2306 w 10000"/>
                    <a:gd name="connsiteY59" fmla="*/ 9841 h 10000"/>
                    <a:gd name="connsiteX60" fmla="*/ 2999 w 10000"/>
                    <a:gd name="connsiteY60" fmla="*/ 7988 h 10000"/>
                    <a:gd name="connsiteX0" fmla="*/ 2877 w 10000"/>
                    <a:gd name="connsiteY0" fmla="*/ 8413 h 10000"/>
                    <a:gd name="connsiteX1" fmla="*/ 3653 w 10000"/>
                    <a:gd name="connsiteY1" fmla="*/ 8730 h 10000"/>
                    <a:gd name="connsiteX2" fmla="*/ 4224 w 10000"/>
                    <a:gd name="connsiteY2" fmla="*/ 8730 h 10000"/>
                    <a:gd name="connsiteX3" fmla="*/ 4612 w 10000"/>
                    <a:gd name="connsiteY3" fmla="*/ 9048 h 10000"/>
                    <a:gd name="connsiteX4" fmla="*/ 5388 w 10000"/>
                    <a:gd name="connsiteY4" fmla="*/ 9841 h 10000"/>
                    <a:gd name="connsiteX5" fmla="*/ 5753 w 10000"/>
                    <a:gd name="connsiteY5" fmla="*/ 10000 h 10000"/>
                    <a:gd name="connsiteX6" fmla="*/ 5959 w 10000"/>
                    <a:gd name="connsiteY6" fmla="*/ 9365 h 10000"/>
                    <a:gd name="connsiteX7" fmla="*/ 6530 w 10000"/>
                    <a:gd name="connsiteY7" fmla="*/ 9206 h 10000"/>
                    <a:gd name="connsiteX8" fmla="*/ 7100 w 10000"/>
                    <a:gd name="connsiteY8" fmla="*/ 9048 h 10000"/>
                    <a:gd name="connsiteX9" fmla="*/ 8447 w 10000"/>
                    <a:gd name="connsiteY9" fmla="*/ 8571 h 10000"/>
                    <a:gd name="connsiteX10" fmla="*/ 9429 w 10000"/>
                    <a:gd name="connsiteY10" fmla="*/ 8571 h 10000"/>
                    <a:gd name="connsiteX11" fmla="*/ 9612 w 10000"/>
                    <a:gd name="connsiteY11" fmla="*/ 7937 h 10000"/>
                    <a:gd name="connsiteX12" fmla="*/ 9224 w 10000"/>
                    <a:gd name="connsiteY12" fmla="*/ 7778 h 10000"/>
                    <a:gd name="connsiteX13" fmla="*/ 9224 w 10000"/>
                    <a:gd name="connsiteY13" fmla="*/ 7143 h 10000"/>
                    <a:gd name="connsiteX14" fmla="*/ 9612 w 10000"/>
                    <a:gd name="connsiteY14" fmla="*/ 6984 h 10000"/>
                    <a:gd name="connsiteX15" fmla="*/ 10000 w 10000"/>
                    <a:gd name="connsiteY15" fmla="*/ 6190 h 10000"/>
                    <a:gd name="connsiteX16" fmla="*/ 9041 w 10000"/>
                    <a:gd name="connsiteY16" fmla="*/ 5556 h 10000"/>
                    <a:gd name="connsiteX17" fmla="*/ 8653 w 10000"/>
                    <a:gd name="connsiteY17" fmla="*/ 4921 h 10000"/>
                    <a:gd name="connsiteX18" fmla="*/ 8447 w 10000"/>
                    <a:gd name="connsiteY18" fmla="*/ 4286 h 10000"/>
                    <a:gd name="connsiteX19" fmla="*/ 8836 w 10000"/>
                    <a:gd name="connsiteY19" fmla="*/ 3651 h 10000"/>
                    <a:gd name="connsiteX20" fmla="*/ 8447 w 10000"/>
                    <a:gd name="connsiteY20" fmla="*/ 3492 h 10000"/>
                    <a:gd name="connsiteX21" fmla="*/ 8447 w 10000"/>
                    <a:gd name="connsiteY21" fmla="*/ 2698 h 10000"/>
                    <a:gd name="connsiteX22" fmla="*/ 7489 w 10000"/>
                    <a:gd name="connsiteY22" fmla="*/ 3175 h 10000"/>
                    <a:gd name="connsiteX23" fmla="*/ 6530 w 10000"/>
                    <a:gd name="connsiteY23" fmla="*/ 2857 h 10000"/>
                    <a:gd name="connsiteX24" fmla="*/ 5571 w 10000"/>
                    <a:gd name="connsiteY24" fmla="*/ 2698 h 10000"/>
                    <a:gd name="connsiteX25" fmla="*/ 5959 w 10000"/>
                    <a:gd name="connsiteY25" fmla="*/ 2063 h 10000"/>
                    <a:gd name="connsiteX26" fmla="*/ 5000 w 10000"/>
                    <a:gd name="connsiteY26" fmla="*/ 1746 h 10000"/>
                    <a:gd name="connsiteX27" fmla="*/ 4224 w 10000"/>
                    <a:gd name="connsiteY27" fmla="*/ 1270 h 10000"/>
                    <a:gd name="connsiteX28" fmla="*/ 4041 w 10000"/>
                    <a:gd name="connsiteY28" fmla="*/ 794 h 10000"/>
                    <a:gd name="connsiteX29" fmla="*/ 3265 w 10000"/>
                    <a:gd name="connsiteY29" fmla="*/ 317 h 10000"/>
                    <a:gd name="connsiteX30" fmla="*/ 2877 w 10000"/>
                    <a:gd name="connsiteY30" fmla="*/ 0 h 10000"/>
                    <a:gd name="connsiteX31" fmla="*/ 2694 w 10000"/>
                    <a:gd name="connsiteY31" fmla="*/ 159 h 10000"/>
                    <a:gd name="connsiteX32" fmla="*/ 1530 w 10000"/>
                    <a:gd name="connsiteY32" fmla="*/ 159 h 10000"/>
                    <a:gd name="connsiteX33" fmla="*/ 753 w 10000"/>
                    <a:gd name="connsiteY33" fmla="*/ 476 h 10000"/>
                    <a:gd name="connsiteX34" fmla="*/ 183 w 10000"/>
                    <a:gd name="connsiteY34" fmla="*/ 476 h 10000"/>
                    <a:gd name="connsiteX35" fmla="*/ 0 w 10000"/>
                    <a:gd name="connsiteY35" fmla="*/ 952 h 10000"/>
                    <a:gd name="connsiteX36" fmla="*/ 183 w 10000"/>
                    <a:gd name="connsiteY36" fmla="*/ 1587 h 10000"/>
                    <a:gd name="connsiteX37" fmla="*/ 753 w 10000"/>
                    <a:gd name="connsiteY37" fmla="*/ 2222 h 10000"/>
                    <a:gd name="connsiteX38" fmla="*/ 1347 w 10000"/>
                    <a:gd name="connsiteY38" fmla="*/ 2381 h 10000"/>
                    <a:gd name="connsiteX39" fmla="*/ 753 w 10000"/>
                    <a:gd name="connsiteY39" fmla="*/ 2540 h 10000"/>
                    <a:gd name="connsiteX40" fmla="*/ 753 w 10000"/>
                    <a:gd name="connsiteY40" fmla="*/ 3175 h 10000"/>
                    <a:gd name="connsiteX41" fmla="*/ 183 w 10000"/>
                    <a:gd name="connsiteY41" fmla="*/ 3016 h 10000"/>
                    <a:gd name="connsiteX42" fmla="*/ 388 w 10000"/>
                    <a:gd name="connsiteY42" fmla="*/ 3333 h 10000"/>
                    <a:gd name="connsiteX43" fmla="*/ 1142 w 10000"/>
                    <a:gd name="connsiteY43" fmla="*/ 3333 h 10000"/>
                    <a:gd name="connsiteX44" fmla="*/ 1142 w 10000"/>
                    <a:gd name="connsiteY44" fmla="*/ 3968 h 10000"/>
                    <a:gd name="connsiteX45" fmla="*/ 1347 w 10000"/>
                    <a:gd name="connsiteY45" fmla="*/ 4603 h 10000"/>
                    <a:gd name="connsiteX46" fmla="*/ 2306 w 10000"/>
                    <a:gd name="connsiteY46" fmla="*/ 5079 h 10000"/>
                    <a:gd name="connsiteX47" fmla="*/ 1712 w 10000"/>
                    <a:gd name="connsiteY47" fmla="*/ 5397 h 10000"/>
                    <a:gd name="connsiteX48" fmla="*/ 2306 w 10000"/>
                    <a:gd name="connsiteY48" fmla="*/ 6190 h 10000"/>
                    <a:gd name="connsiteX49" fmla="*/ 1142 w 10000"/>
                    <a:gd name="connsiteY49" fmla="*/ 6508 h 10000"/>
                    <a:gd name="connsiteX50" fmla="*/ 2997 w 10000"/>
                    <a:gd name="connsiteY50" fmla="*/ 8137 h 10000"/>
                    <a:gd name="connsiteX51" fmla="*/ 1150 w 10000"/>
                    <a:gd name="connsiteY51" fmla="*/ 6578 h 10000"/>
                    <a:gd name="connsiteX52" fmla="*/ 753 w 10000"/>
                    <a:gd name="connsiteY52" fmla="*/ 6984 h 10000"/>
                    <a:gd name="connsiteX53" fmla="*/ 571 w 10000"/>
                    <a:gd name="connsiteY53" fmla="*/ 7619 h 10000"/>
                    <a:gd name="connsiteX54" fmla="*/ 0 w 10000"/>
                    <a:gd name="connsiteY54" fmla="*/ 7937 h 10000"/>
                    <a:gd name="connsiteX55" fmla="*/ 183 w 10000"/>
                    <a:gd name="connsiteY55" fmla="*/ 8254 h 10000"/>
                    <a:gd name="connsiteX56" fmla="*/ 183 w 10000"/>
                    <a:gd name="connsiteY56" fmla="*/ 9048 h 10000"/>
                    <a:gd name="connsiteX57" fmla="*/ 388 w 10000"/>
                    <a:gd name="connsiteY57" fmla="*/ 9048 h 10000"/>
                    <a:gd name="connsiteX58" fmla="*/ 2306 w 10000"/>
                    <a:gd name="connsiteY58" fmla="*/ 10000 h 10000"/>
                    <a:gd name="connsiteX59" fmla="*/ 2306 w 10000"/>
                    <a:gd name="connsiteY59" fmla="*/ 9841 h 10000"/>
                    <a:gd name="connsiteX60" fmla="*/ 2999 w 10000"/>
                    <a:gd name="connsiteY60" fmla="*/ 7988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0000" h="10000">
                      <a:moveTo>
                        <a:pt x="2877" y="8413"/>
                      </a:moveTo>
                      <a:lnTo>
                        <a:pt x="3653" y="8730"/>
                      </a:lnTo>
                      <a:lnTo>
                        <a:pt x="4224" y="8730"/>
                      </a:lnTo>
                      <a:lnTo>
                        <a:pt x="4612" y="9048"/>
                      </a:lnTo>
                      <a:lnTo>
                        <a:pt x="5388" y="9841"/>
                      </a:lnTo>
                      <a:lnTo>
                        <a:pt x="5753" y="10000"/>
                      </a:lnTo>
                      <a:cubicBezTo>
                        <a:pt x="5822" y="9788"/>
                        <a:pt x="5890" y="9577"/>
                        <a:pt x="5959" y="9365"/>
                      </a:cubicBezTo>
                      <a:lnTo>
                        <a:pt x="6530" y="9206"/>
                      </a:lnTo>
                      <a:lnTo>
                        <a:pt x="7100" y="9048"/>
                      </a:lnTo>
                      <a:lnTo>
                        <a:pt x="8447" y="8571"/>
                      </a:lnTo>
                      <a:lnTo>
                        <a:pt x="9429" y="8571"/>
                      </a:lnTo>
                      <a:lnTo>
                        <a:pt x="9612" y="7937"/>
                      </a:lnTo>
                      <a:lnTo>
                        <a:pt x="9224" y="7778"/>
                      </a:lnTo>
                      <a:lnTo>
                        <a:pt x="9224" y="7143"/>
                      </a:lnTo>
                      <a:lnTo>
                        <a:pt x="9612" y="6984"/>
                      </a:lnTo>
                      <a:lnTo>
                        <a:pt x="10000" y="6190"/>
                      </a:lnTo>
                      <a:lnTo>
                        <a:pt x="9041" y="5556"/>
                      </a:lnTo>
                      <a:lnTo>
                        <a:pt x="8653" y="4921"/>
                      </a:lnTo>
                      <a:cubicBezTo>
                        <a:pt x="8584" y="4709"/>
                        <a:pt x="8516" y="4498"/>
                        <a:pt x="8447" y="4286"/>
                      </a:cubicBezTo>
                      <a:lnTo>
                        <a:pt x="8836" y="3651"/>
                      </a:lnTo>
                      <a:lnTo>
                        <a:pt x="8447" y="3492"/>
                      </a:lnTo>
                      <a:lnTo>
                        <a:pt x="8447" y="2698"/>
                      </a:lnTo>
                      <a:lnTo>
                        <a:pt x="7489" y="3175"/>
                      </a:lnTo>
                      <a:lnTo>
                        <a:pt x="6530" y="2857"/>
                      </a:lnTo>
                      <a:lnTo>
                        <a:pt x="5571" y="2698"/>
                      </a:lnTo>
                      <a:lnTo>
                        <a:pt x="5959" y="2063"/>
                      </a:lnTo>
                      <a:lnTo>
                        <a:pt x="5000" y="1746"/>
                      </a:lnTo>
                      <a:lnTo>
                        <a:pt x="4224" y="1270"/>
                      </a:lnTo>
                      <a:lnTo>
                        <a:pt x="4041" y="794"/>
                      </a:lnTo>
                      <a:lnTo>
                        <a:pt x="3265" y="317"/>
                      </a:lnTo>
                      <a:lnTo>
                        <a:pt x="2877" y="0"/>
                      </a:lnTo>
                      <a:lnTo>
                        <a:pt x="2694" y="159"/>
                      </a:lnTo>
                      <a:lnTo>
                        <a:pt x="1530" y="159"/>
                      </a:lnTo>
                      <a:lnTo>
                        <a:pt x="753" y="476"/>
                      </a:lnTo>
                      <a:lnTo>
                        <a:pt x="183" y="476"/>
                      </a:lnTo>
                      <a:lnTo>
                        <a:pt x="0" y="952"/>
                      </a:lnTo>
                      <a:lnTo>
                        <a:pt x="183" y="1587"/>
                      </a:lnTo>
                      <a:lnTo>
                        <a:pt x="753" y="2222"/>
                      </a:lnTo>
                      <a:lnTo>
                        <a:pt x="1347" y="2381"/>
                      </a:lnTo>
                      <a:lnTo>
                        <a:pt x="753" y="2540"/>
                      </a:lnTo>
                      <a:lnTo>
                        <a:pt x="753" y="3175"/>
                      </a:lnTo>
                      <a:lnTo>
                        <a:pt x="183" y="3016"/>
                      </a:lnTo>
                      <a:cubicBezTo>
                        <a:pt x="251" y="3122"/>
                        <a:pt x="320" y="3227"/>
                        <a:pt x="388" y="3333"/>
                      </a:cubicBezTo>
                      <a:lnTo>
                        <a:pt x="1142" y="3333"/>
                      </a:lnTo>
                      <a:lnTo>
                        <a:pt x="1142" y="3968"/>
                      </a:lnTo>
                      <a:cubicBezTo>
                        <a:pt x="1210" y="4180"/>
                        <a:pt x="1279" y="4391"/>
                        <a:pt x="1347" y="4603"/>
                      </a:cubicBezTo>
                      <a:lnTo>
                        <a:pt x="2306" y="5079"/>
                      </a:lnTo>
                      <a:lnTo>
                        <a:pt x="1712" y="5397"/>
                      </a:lnTo>
                      <a:lnTo>
                        <a:pt x="2306" y="6190"/>
                      </a:lnTo>
                      <a:lnTo>
                        <a:pt x="1142" y="6508"/>
                      </a:lnTo>
                      <a:cubicBezTo>
                        <a:pt x="1210" y="6667"/>
                        <a:pt x="2929" y="7978"/>
                        <a:pt x="2997" y="8137"/>
                      </a:cubicBezTo>
                      <a:cubicBezTo>
                        <a:pt x="2405" y="7721"/>
                        <a:pt x="1742" y="6994"/>
                        <a:pt x="1150" y="6578"/>
                      </a:cubicBezTo>
                      <a:lnTo>
                        <a:pt x="753" y="6984"/>
                      </a:lnTo>
                      <a:cubicBezTo>
                        <a:pt x="692" y="7196"/>
                        <a:pt x="632" y="7407"/>
                        <a:pt x="571" y="7619"/>
                      </a:cubicBezTo>
                      <a:lnTo>
                        <a:pt x="0" y="7937"/>
                      </a:lnTo>
                      <a:lnTo>
                        <a:pt x="183" y="8254"/>
                      </a:lnTo>
                      <a:lnTo>
                        <a:pt x="183" y="9048"/>
                      </a:lnTo>
                      <a:lnTo>
                        <a:pt x="388" y="9048"/>
                      </a:lnTo>
                      <a:lnTo>
                        <a:pt x="2306" y="10000"/>
                      </a:lnTo>
                      <a:lnTo>
                        <a:pt x="2306" y="9841"/>
                      </a:lnTo>
                      <a:cubicBezTo>
                        <a:pt x="2496" y="9365"/>
                        <a:pt x="2999" y="7988"/>
                        <a:pt x="2999" y="7988"/>
                      </a:cubicBezTo>
                    </a:path>
                  </a:pathLst>
                </a:custGeom>
                <a:solidFill>
                  <a:srgbClr val="70AD47"/>
                </a:solidFill>
                <a:ln w="9525">
                  <a:noFill/>
                  <a:prstDash val="solid"/>
                  <a:round/>
                  <a:headEnd/>
                  <a:tailEnd/>
                </a:ln>
                <a:extLst/>
              </p:spPr>
              <p:txBody>
                <a:bodyPr/>
                <a:lstStyle/>
                <a:p>
                  <a:pPr>
                    <a:defRPr/>
                  </a:pPr>
                  <a:endParaRPr lang="en-GB" sz="2400" b="1" kern="0">
                    <a:solidFill>
                      <a:srgbClr val="000000"/>
                    </a:solidFill>
                    <a:latin typeface="Calibri" panose="020F0502020204030204"/>
                  </a:endParaRPr>
                </a:p>
              </p:txBody>
            </p:sp>
            <p:sp>
              <p:nvSpPr>
                <p:cNvPr id="192" name="Freeform 71"/>
                <p:cNvSpPr>
                  <a:spLocks/>
                </p:cNvSpPr>
                <p:nvPr/>
              </p:nvSpPr>
              <p:spPr bwMode="auto">
                <a:xfrm>
                  <a:off x="7282385" y="4212052"/>
                  <a:ext cx="318169" cy="533313"/>
                </a:xfrm>
                <a:custGeom>
                  <a:avLst/>
                  <a:gdLst>
                    <a:gd name="T0" fmla="*/ 151 w 210"/>
                    <a:gd name="T1" fmla="*/ 304 h 352"/>
                    <a:gd name="T2" fmla="*/ 185 w 210"/>
                    <a:gd name="T3" fmla="*/ 288 h 352"/>
                    <a:gd name="T4" fmla="*/ 185 w 210"/>
                    <a:gd name="T5" fmla="*/ 248 h 352"/>
                    <a:gd name="T6" fmla="*/ 210 w 210"/>
                    <a:gd name="T7" fmla="*/ 232 h 352"/>
                    <a:gd name="T8" fmla="*/ 194 w 210"/>
                    <a:gd name="T9" fmla="*/ 192 h 352"/>
                    <a:gd name="T10" fmla="*/ 168 w 210"/>
                    <a:gd name="T11" fmla="*/ 184 h 352"/>
                    <a:gd name="T12" fmla="*/ 143 w 210"/>
                    <a:gd name="T13" fmla="*/ 152 h 352"/>
                    <a:gd name="T14" fmla="*/ 135 w 210"/>
                    <a:gd name="T15" fmla="*/ 96 h 352"/>
                    <a:gd name="T16" fmla="*/ 135 w 210"/>
                    <a:gd name="T17" fmla="*/ 72 h 352"/>
                    <a:gd name="T18" fmla="*/ 135 w 210"/>
                    <a:gd name="T19" fmla="*/ 72 h 352"/>
                    <a:gd name="T20" fmla="*/ 101 w 210"/>
                    <a:gd name="T21" fmla="*/ 32 h 352"/>
                    <a:gd name="T22" fmla="*/ 84 w 210"/>
                    <a:gd name="T23" fmla="*/ 16 h 352"/>
                    <a:gd name="T24" fmla="*/ 59 w 210"/>
                    <a:gd name="T25" fmla="*/ 16 h 352"/>
                    <a:gd name="T26" fmla="*/ 25 w 210"/>
                    <a:gd name="T27" fmla="*/ 0 h 352"/>
                    <a:gd name="T28" fmla="*/ 0 w 210"/>
                    <a:gd name="T29" fmla="*/ 72 h 352"/>
                    <a:gd name="T30" fmla="*/ 0 w 210"/>
                    <a:gd name="T31" fmla="*/ 80 h 352"/>
                    <a:gd name="T32" fmla="*/ 17 w 210"/>
                    <a:gd name="T33" fmla="*/ 88 h 352"/>
                    <a:gd name="T34" fmla="*/ 33 w 210"/>
                    <a:gd name="T35" fmla="*/ 104 h 352"/>
                    <a:gd name="T36" fmla="*/ 33 w 210"/>
                    <a:gd name="T37" fmla="*/ 120 h 352"/>
                    <a:gd name="T38" fmla="*/ 33 w 210"/>
                    <a:gd name="T39" fmla="*/ 160 h 352"/>
                    <a:gd name="T40" fmla="*/ 42 w 210"/>
                    <a:gd name="T41" fmla="*/ 248 h 352"/>
                    <a:gd name="T42" fmla="*/ 67 w 210"/>
                    <a:gd name="T43" fmla="*/ 288 h 352"/>
                    <a:gd name="T44" fmla="*/ 109 w 210"/>
                    <a:gd name="T45" fmla="*/ 320 h 352"/>
                    <a:gd name="T46" fmla="*/ 135 w 210"/>
                    <a:gd name="T47" fmla="*/ 352 h 352"/>
                    <a:gd name="T48" fmla="*/ 151 w 210"/>
                    <a:gd name="T49" fmla="*/ 344 h 352"/>
                    <a:gd name="T50" fmla="*/ 151 w 210"/>
                    <a:gd name="T51" fmla="*/ 304 h 35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0" h="352">
                      <a:moveTo>
                        <a:pt x="151" y="304"/>
                      </a:moveTo>
                      <a:lnTo>
                        <a:pt x="185" y="288"/>
                      </a:lnTo>
                      <a:lnTo>
                        <a:pt x="185" y="248"/>
                      </a:lnTo>
                      <a:lnTo>
                        <a:pt x="210" y="232"/>
                      </a:lnTo>
                      <a:lnTo>
                        <a:pt x="194" y="192"/>
                      </a:lnTo>
                      <a:lnTo>
                        <a:pt x="168" y="184"/>
                      </a:lnTo>
                      <a:lnTo>
                        <a:pt x="143" y="152"/>
                      </a:lnTo>
                      <a:lnTo>
                        <a:pt x="135" y="96"/>
                      </a:lnTo>
                      <a:lnTo>
                        <a:pt x="135" y="72"/>
                      </a:lnTo>
                      <a:lnTo>
                        <a:pt x="101" y="32"/>
                      </a:lnTo>
                      <a:lnTo>
                        <a:pt x="84" y="16"/>
                      </a:lnTo>
                      <a:lnTo>
                        <a:pt x="59" y="16"/>
                      </a:lnTo>
                      <a:lnTo>
                        <a:pt x="25" y="0"/>
                      </a:lnTo>
                      <a:lnTo>
                        <a:pt x="0" y="72"/>
                      </a:lnTo>
                      <a:lnTo>
                        <a:pt x="0" y="80"/>
                      </a:lnTo>
                      <a:lnTo>
                        <a:pt x="17" y="88"/>
                      </a:lnTo>
                      <a:lnTo>
                        <a:pt x="33" y="104"/>
                      </a:lnTo>
                      <a:lnTo>
                        <a:pt x="33" y="120"/>
                      </a:lnTo>
                      <a:lnTo>
                        <a:pt x="33" y="160"/>
                      </a:lnTo>
                      <a:lnTo>
                        <a:pt x="42" y="248"/>
                      </a:lnTo>
                      <a:lnTo>
                        <a:pt x="67" y="288"/>
                      </a:lnTo>
                      <a:lnTo>
                        <a:pt x="109" y="320"/>
                      </a:lnTo>
                      <a:lnTo>
                        <a:pt x="135" y="352"/>
                      </a:lnTo>
                      <a:lnTo>
                        <a:pt x="151" y="344"/>
                      </a:lnTo>
                      <a:lnTo>
                        <a:pt x="151" y="304"/>
                      </a:lnTo>
                      <a:close/>
                    </a:path>
                  </a:pathLst>
                </a:custGeom>
                <a:solidFill>
                  <a:srgbClr val="70AD47"/>
                </a:solidFill>
                <a:ln w="28575">
                  <a:noFill/>
                  <a:prstDash val="solid"/>
                  <a:round/>
                  <a:headEnd/>
                  <a:tailEnd/>
                </a:ln>
                <a:extLst/>
              </p:spPr>
              <p:txBody>
                <a:bodyPr/>
                <a:lstStyle/>
                <a:p>
                  <a:pPr>
                    <a:defRPr/>
                  </a:pPr>
                  <a:endParaRPr lang="en-GB" sz="2400" b="1" kern="0">
                    <a:solidFill>
                      <a:srgbClr val="000000"/>
                    </a:solidFill>
                    <a:latin typeface="Calibri" panose="020F0502020204030204"/>
                  </a:endParaRPr>
                </a:p>
              </p:txBody>
            </p:sp>
            <p:sp>
              <p:nvSpPr>
                <p:cNvPr id="193" name="Freeform 75"/>
                <p:cNvSpPr>
                  <a:spLocks/>
                </p:cNvSpPr>
                <p:nvPr/>
              </p:nvSpPr>
              <p:spPr bwMode="auto">
                <a:xfrm>
                  <a:off x="7486923" y="4224173"/>
                  <a:ext cx="369682" cy="290898"/>
                </a:xfrm>
                <a:custGeom>
                  <a:avLst/>
                  <a:gdLst>
                    <a:gd name="T0" fmla="*/ 227 w 244"/>
                    <a:gd name="T1" fmla="*/ 32 h 192"/>
                    <a:gd name="T2" fmla="*/ 185 w 244"/>
                    <a:gd name="T3" fmla="*/ 16 h 192"/>
                    <a:gd name="T4" fmla="*/ 177 w 244"/>
                    <a:gd name="T5" fmla="*/ 0 h 192"/>
                    <a:gd name="T6" fmla="*/ 177 w 244"/>
                    <a:gd name="T7" fmla="*/ 0 h 192"/>
                    <a:gd name="T8" fmla="*/ 134 w 244"/>
                    <a:gd name="T9" fmla="*/ 0 h 192"/>
                    <a:gd name="T10" fmla="*/ 75 w 244"/>
                    <a:gd name="T11" fmla="*/ 24 h 192"/>
                    <a:gd name="T12" fmla="*/ 50 w 244"/>
                    <a:gd name="T13" fmla="*/ 32 h 192"/>
                    <a:gd name="T14" fmla="*/ 25 w 244"/>
                    <a:gd name="T15" fmla="*/ 40 h 192"/>
                    <a:gd name="T16" fmla="*/ 16 w 244"/>
                    <a:gd name="T17" fmla="*/ 72 h 192"/>
                    <a:gd name="T18" fmla="*/ 0 w 244"/>
                    <a:gd name="T19" fmla="*/ 64 h 192"/>
                    <a:gd name="T20" fmla="*/ 0 w 244"/>
                    <a:gd name="T21" fmla="*/ 88 h 192"/>
                    <a:gd name="T22" fmla="*/ 8 w 244"/>
                    <a:gd name="T23" fmla="*/ 144 h 192"/>
                    <a:gd name="T24" fmla="*/ 33 w 244"/>
                    <a:gd name="T25" fmla="*/ 176 h 192"/>
                    <a:gd name="T26" fmla="*/ 59 w 244"/>
                    <a:gd name="T27" fmla="*/ 184 h 192"/>
                    <a:gd name="T28" fmla="*/ 67 w 244"/>
                    <a:gd name="T29" fmla="*/ 192 h 192"/>
                    <a:gd name="T30" fmla="*/ 75 w 244"/>
                    <a:gd name="T31" fmla="*/ 192 h 192"/>
                    <a:gd name="T32" fmla="*/ 109 w 244"/>
                    <a:gd name="T33" fmla="*/ 176 h 192"/>
                    <a:gd name="T34" fmla="*/ 134 w 244"/>
                    <a:gd name="T35" fmla="*/ 176 h 192"/>
                    <a:gd name="T36" fmla="*/ 168 w 244"/>
                    <a:gd name="T37" fmla="*/ 136 h 192"/>
                    <a:gd name="T38" fmla="*/ 236 w 244"/>
                    <a:gd name="T39" fmla="*/ 128 h 192"/>
                    <a:gd name="T40" fmla="*/ 244 w 244"/>
                    <a:gd name="T41" fmla="*/ 104 h 192"/>
                    <a:gd name="T42" fmla="*/ 244 w 244"/>
                    <a:gd name="T43" fmla="*/ 64 h 192"/>
                    <a:gd name="T44" fmla="*/ 227 w 244"/>
                    <a:gd name="T45" fmla="*/ 32 h 19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44" h="192">
                      <a:moveTo>
                        <a:pt x="227" y="32"/>
                      </a:moveTo>
                      <a:lnTo>
                        <a:pt x="185" y="16"/>
                      </a:lnTo>
                      <a:lnTo>
                        <a:pt x="177" y="0"/>
                      </a:lnTo>
                      <a:lnTo>
                        <a:pt x="134" y="0"/>
                      </a:lnTo>
                      <a:lnTo>
                        <a:pt x="75" y="24"/>
                      </a:lnTo>
                      <a:lnTo>
                        <a:pt x="50" y="32"/>
                      </a:lnTo>
                      <a:lnTo>
                        <a:pt x="25" y="40"/>
                      </a:lnTo>
                      <a:lnTo>
                        <a:pt x="16" y="72"/>
                      </a:lnTo>
                      <a:lnTo>
                        <a:pt x="0" y="64"/>
                      </a:lnTo>
                      <a:lnTo>
                        <a:pt x="0" y="88"/>
                      </a:lnTo>
                      <a:lnTo>
                        <a:pt x="8" y="144"/>
                      </a:lnTo>
                      <a:lnTo>
                        <a:pt x="33" y="176"/>
                      </a:lnTo>
                      <a:lnTo>
                        <a:pt x="59" y="184"/>
                      </a:lnTo>
                      <a:lnTo>
                        <a:pt x="67" y="192"/>
                      </a:lnTo>
                      <a:lnTo>
                        <a:pt x="75" y="192"/>
                      </a:lnTo>
                      <a:lnTo>
                        <a:pt x="109" y="176"/>
                      </a:lnTo>
                      <a:lnTo>
                        <a:pt x="134" y="176"/>
                      </a:lnTo>
                      <a:lnTo>
                        <a:pt x="168" y="136"/>
                      </a:lnTo>
                      <a:lnTo>
                        <a:pt x="236" y="128"/>
                      </a:lnTo>
                      <a:lnTo>
                        <a:pt x="244" y="104"/>
                      </a:lnTo>
                      <a:lnTo>
                        <a:pt x="244" y="64"/>
                      </a:lnTo>
                      <a:lnTo>
                        <a:pt x="227" y="32"/>
                      </a:lnTo>
                      <a:close/>
                    </a:path>
                  </a:pathLst>
                </a:custGeom>
                <a:solidFill>
                  <a:srgbClr val="DEF1F7"/>
                </a:solidFill>
                <a:ln w="28575">
                  <a:solidFill>
                    <a:srgbClr val="DEF1F7"/>
                  </a:solidFill>
                  <a:prstDash val="solid"/>
                  <a:round/>
                  <a:headEnd/>
                  <a:tailEnd/>
                </a:ln>
                <a:extLst/>
              </p:spPr>
              <p:txBody>
                <a:bodyPr/>
                <a:lstStyle/>
                <a:p>
                  <a:pPr>
                    <a:defRPr/>
                  </a:pPr>
                  <a:endParaRPr lang="en-GB" sz="2400" b="1" kern="0">
                    <a:solidFill>
                      <a:srgbClr val="000000"/>
                    </a:solidFill>
                    <a:latin typeface="Calibri" panose="020F0502020204030204"/>
                  </a:endParaRPr>
                </a:p>
              </p:txBody>
            </p:sp>
            <p:sp>
              <p:nvSpPr>
                <p:cNvPr id="194" name="Freeform 91"/>
                <p:cNvSpPr>
                  <a:spLocks/>
                </p:cNvSpPr>
                <p:nvPr/>
              </p:nvSpPr>
              <p:spPr bwMode="auto">
                <a:xfrm>
                  <a:off x="7486923" y="2103043"/>
                  <a:ext cx="1468124" cy="1406006"/>
                </a:xfrm>
                <a:custGeom>
                  <a:avLst/>
                  <a:gdLst>
                    <a:gd name="T0" fmla="*/ 910 w 969"/>
                    <a:gd name="T1" fmla="*/ 96 h 928"/>
                    <a:gd name="T2" fmla="*/ 910 w 969"/>
                    <a:gd name="T3" fmla="*/ 40 h 928"/>
                    <a:gd name="T4" fmla="*/ 825 w 969"/>
                    <a:gd name="T5" fmla="*/ 0 h 928"/>
                    <a:gd name="T6" fmla="*/ 733 w 969"/>
                    <a:gd name="T7" fmla="*/ 32 h 928"/>
                    <a:gd name="T8" fmla="*/ 691 w 969"/>
                    <a:gd name="T9" fmla="*/ 72 h 928"/>
                    <a:gd name="T10" fmla="*/ 615 w 969"/>
                    <a:gd name="T11" fmla="*/ 160 h 928"/>
                    <a:gd name="T12" fmla="*/ 573 w 969"/>
                    <a:gd name="T13" fmla="*/ 176 h 928"/>
                    <a:gd name="T14" fmla="*/ 505 w 969"/>
                    <a:gd name="T15" fmla="*/ 184 h 928"/>
                    <a:gd name="T16" fmla="*/ 446 w 969"/>
                    <a:gd name="T17" fmla="*/ 200 h 928"/>
                    <a:gd name="T18" fmla="*/ 387 w 969"/>
                    <a:gd name="T19" fmla="*/ 224 h 928"/>
                    <a:gd name="T20" fmla="*/ 294 w 969"/>
                    <a:gd name="T21" fmla="*/ 208 h 928"/>
                    <a:gd name="T22" fmla="*/ 143 w 969"/>
                    <a:gd name="T23" fmla="*/ 224 h 928"/>
                    <a:gd name="T24" fmla="*/ 84 w 969"/>
                    <a:gd name="T25" fmla="*/ 272 h 928"/>
                    <a:gd name="T26" fmla="*/ 75 w 969"/>
                    <a:gd name="T27" fmla="*/ 304 h 928"/>
                    <a:gd name="T28" fmla="*/ 118 w 969"/>
                    <a:gd name="T29" fmla="*/ 408 h 928"/>
                    <a:gd name="T30" fmla="*/ 33 w 969"/>
                    <a:gd name="T31" fmla="*/ 512 h 928"/>
                    <a:gd name="T32" fmla="*/ 16 w 969"/>
                    <a:gd name="T33" fmla="*/ 592 h 928"/>
                    <a:gd name="T34" fmla="*/ 0 w 969"/>
                    <a:gd name="T35" fmla="*/ 680 h 928"/>
                    <a:gd name="T36" fmla="*/ 50 w 969"/>
                    <a:gd name="T37" fmla="*/ 696 h 928"/>
                    <a:gd name="T38" fmla="*/ 109 w 969"/>
                    <a:gd name="T39" fmla="*/ 696 h 928"/>
                    <a:gd name="T40" fmla="*/ 177 w 969"/>
                    <a:gd name="T41" fmla="*/ 704 h 928"/>
                    <a:gd name="T42" fmla="*/ 261 w 969"/>
                    <a:gd name="T43" fmla="*/ 712 h 928"/>
                    <a:gd name="T44" fmla="*/ 362 w 969"/>
                    <a:gd name="T45" fmla="*/ 664 h 928"/>
                    <a:gd name="T46" fmla="*/ 404 w 969"/>
                    <a:gd name="T47" fmla="*/ 616 h 928"/>
                    <a:gd name="T48" fmla="*/ 463 w 969"/>
                    <a:gd name="T49" fmla="*/ 600 h 928"/>
                    <a:gd name="T50" fmla="*/ 556 w 969"/>
                    <a:gd name="T51" fmla="*/ 600 h 928"/>
                    <a:gd name="T52" fmla="*/ 640 w 969"/>
                    <a:gd name="T53" fmla="*/ 648 h 928"/>
                    <a:gd name="T54" fmla="*/ 707 w 969"/>
                    <a:gd name="T55" fmla="*/ 696 h 928"/>
                    <a:gd name="T56" fmla="*/ 758 w 969"/>
                    <a:gd name="T57" fmla="*/ 760 h 928"/>
                    <a:gd name="T58" fmla="*/ 657 w 969"/>
                    <a:gd name="T59" fmla="*/ 800 h 928"/>
                    <a:gd name="T60" fmla="*/ 657 w 969"/>
                    <a:gd name="T61" fmla="*/ 888 h 928"/>
                    <a:gd name="T62" fmla="*/ 674 w 969"/>
                    <a:gd name="T63" fmla="*/ 928 h 928"/>
                    <a:gd name="T64" fmla="*/ 766 w 969"/>
                    <a:gd name="T65" fmla="*/ 904 h 928"/>
                    <a:gd name="T66" fmla="*/ 808 w 969"/>
                    <a:gd name="T67" fmla="*/ 768 h 928"/>
                    <a:gd name="T68" fmla="*/ 867 w 969"/>
                    <a:gd name="T69" fmla="*/ 704 h 928"/>
                    <a:gd name="T70" fmla="*/ 969 w 969"/>
                    <a:gd name="T71" fmla="*/ 688 h 928"/>
                    <a:gd name="T72" fmla="*/ 935 w 969"/>
                    <a:gd name="T73" fmla="*/ 104 h 9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69" h="928">
                      <a:moveTo>
                        <a:pt x="935" y="104"/>
                      </a:moveTo>
                      <a:lnTo>
                        <a:pt x="910" y="96"/>
                      </a:lnTo>
                      <a:lnTo>
                        <a:pt x="893" y="56"/>
                      </a:lnTo>
                      <a:lnTo>
                        <a:pt x="910" y="40"/>
                      </a:lnTo>
                      <a:lnTo>
                        <a:pt x="867" y="16"/>
                      </a:lnTo>
                      <a:lnTo>
                        <a:pt x="825" y="0"/>
                      </a:lnTo>
                      <a:lnTo>
                        <a:pt x="766" y="32"/>
                      </a:lnTo>
                      <a:lnTo>
                        <a:pt x="733" y="32"/>
                      </a:lnTo>
                      <a:lnTo>
                        <a:pt x="724" y="72"/>
                      </a:lnTo>
                      <a:lnTo>
                        <a:pt x="691" y="72"/>
                      </a:lnTo>
                      <a:lnTo>
                        <a:pt x="632" y="96"/>
                      </a:lnTo>
                      <a:lnTo>
                        <a:pt x="615" y="160"/>
                      </a:lnTo>
                      <a:lnTo>
                        <a:pt x="623" y="192"/>
                      </a:lnTo>
                      <a:lnTo>
                        <a:pt x="573" y="176"/>
                      </a:lnTo>
                      <a:lnTo>
                        <a:pt x="530" y="200"/>
                      </a:lnTo>
                      <a:lnTo>
                        <a:pt x="505" y="184"/>
                      </a:lnTo>
                      <a:lnTo>
                        <a:pt x="480" y="216"/>
                      </a:lnTo>
                      <a:lnTo>
                        <a:pt x="446" y="200"/>
                      </a:lnTo>
                      <a:lnTo>
                        <a:pt x="412" y="200"/>
                      </a:lnTo>
                      <a:lnTo>
                        <a:pt x="387" y="224"/>
                      </a:lnTo>
                      <a:lnTo>
                        <a:pt x="353" y="200"/>
                      </a:lnTo>
                      <a:lnTo>
                        <a:pt x="294" y="208"/>
                      </a:lnTo>
                      <a:lnTo>
                        <a:pt x="202" y="216"/>
                      </a:lnTo>
                      <a:lnTo>
                        <a:pt x="143" y="224"/>
                      </a:lnTo>
                      <a:lnTo>
                        <a:pt x="101" y="248"/>
                      </a:lnTo>
                      <a:lnTo>
                        <a:pt x="84" y="272"/>
                      </a:lnTo>
                      <a:lnTo>
                        <a:pt x="50" y="272"/>
                      </a:lnTo>
                      <a:lnTo>
                        <a:pt x="75" y="304"/>
                      </a:lnTo>
                      <a:lnTo>
                        <a:pt x="109" y="368"/>
                      </a:lnTo>
                      <a:lnTo>
                        <a:pt x="118" y="408"/>
                      </a:lnTo>
                      <a:lnTo>
                        <a:pt x="84" y="416"/>
                      </a:lnTo>
                      <a:lnTo>
                        <a:pt x="33" y="512"/>
                      </a:lnTo>
                      <a:lnTo>
                        <a:pt x="50" y="584"/>
                      </a:lnTo>
                      <a:lnTo>
                        <a:pt x="16" y="592"/>
                      </a:lnTo>
                      <a:lnTo>
                        <a:pt x="8" y="632"/>
                      </a:lnTo>
                      <a:lnTo>
                        <a:pt x="0" y="680"/>
                      </a:lnTo>
                      <a:lnTo>
                        <a:pt x="16" y="672"/>
                      </a:lnTo>
                      <a:lnTo>
                        <a:pt x="50" y="696"/>
                      </a:lnTo>
                      <a:lnTo>
                        <a:pt x="75" y="720"/>
                      </a:lnTo>
                      <a:lnTo>
                        <a:pt x="109" y="696"/>
                      </a:lnTo>
                      <a:lnTo>
                        <a:pt x="143" y="704"/>
                      </a:lnTo>
                      <a:lnTo>
                        <a:pt x="177" y="704"/>
                      </a:lnTo>
                      <a:lnTo>
                        <a:pt x="227" y="696"/>
                      </a:lnTo>
                      <a:lnTo>
                        <a:pt x="261" y="712"/>
                      </a:lnTo>
                      <a:lnTo>
                        <a:pt x="286" y="688"/>
                      </a:lnTo>
                      <a:lnTo>
                        <a:pt x="362" y="664"/>
                      </a:lnTo>
                      <a:lnTo>
                        <a:pt x="396" y="616"/>
                      </a:lnTo>
                      <a:lnTo>
                        <a:pt x="404" y="616"/>
                      </a:lnTo>
                      <a:lnTo>
                        <a:pt x="412" y="608"/>
                      </a:lnTo>
                      <a:lnTo>
                        <a:pt x="463" y="600"/>
                      </a:lnTo>
                      <a:lnTo>
                        <a:pt x="488" y="576"/>
                      </a:lnTo>
                      <a:lnTo>
                        <a:pt x="556" y="600"/>
                      </a:lnTo>
                      <a:lnTo>
                        <a:pt x="615" y="600"/>
                      </a:lnTo>
                      <a:lnTo>
                        <a:pt x="640" y="648"/>
                      </a:lnTo>
                      <a:lnTo>
                        <a:pt x="691" y="664"/>
                      </a:lnTo>
                      <a:lnTo>
                        <a:pt x="707" y="696"/>
                      </a:lnTo>
                      <a:lnTo>
                        <a:pt x="741" y="728"/>
                      </a:lnTo>
                      <a:lnTo>
                        <a:pt x="758" y="760"/>
                      </a:lnTo>
                      <a:lnTo>
                        <a:pt x="682" y="776"/>
                      </a:lnTo>
                      <a:lnTo>
                        <a:pt x="657" y="800"/>
                      </a:lnTo>
                      <a:lnTo>
                        <a:pt x="674" y="824"/>
                      </a:lnTo>
                      <a:lnTo>
                        <a:pt x="657" y="888"/>
                      </a:lnTo>
                      <a:lnTo>
                        <a:pt x="640" y="912"/>
                      </a:lnTo>
                      <a:lnTo>
                        <a:pt x="674" y="928"/>
                      </a:lnTo>
                      <a:lnTo>
                        <a:pt x="724" y="904"/>
                      </a:lnTo>
                      <a:lnTo>
                        <a:pt x="766" y="904"/>
                      </a:lnTo>
                      <a:lnTo>
                        <a:pt x="766" y="872"/>
                      </a:lnTo>
                      <a:lnTo>
                        <a:pt x="808" y="768"/>
                      </a:lnTo>
                      <a:lnTo>
                        <a:pt x="834" y="736"/>
                      </a:lnTo>
                      <a:lnTo>
                        <a:pt x="867" y="704"/>
                      </a:lnTo>
                      <a:lnTo>
                        <a:pt x="918" y="680"/>
                      </a:lnTo>
                      <a:lnTo>
                        <a:pt x="969" y="688"/>
                      </a:lnTo>
                      <a:lnTo>
                        <a:pt x="969" y="104"/>
                      </a:lnTo>
                      <a:lnTo>
                        <a:pt x="935" y="104"/>
                      </a:lnTo>
                      <a:close/>
                    </a:path>
                  </a:pathLst>
                </a:custGeom>
                <a:solidFill>
                  <a:srgbClr val="DEF1F7"/>
                </a:solidFill>
                <a:ln w="38100">
                  <a:solidFill>
                    <a:srgbClr val="DEF1F7"/>
                  </a:solidFill>
                  <a:prstDash val="solid"/>
                  <a:round/>
                  <a:headEnd/>
                  <a:tailEnd/>
                </a:ln>
                <a:extLst/>
              </p:spPr>
              <p:txBody>
                <a:bodyPr/>
                <a:lstStyle/>
                <a:p>
                  <a:pPr>
                    <a:defRPr/>
                  </a:pPr>
                  <a:endParaRPr lang="en-GB" sz="2400" b="1" kern="0">
                    <a:solidFill>
                      <a:srgbClr val="000000"/>
                    </a:solidFill>
                    <a:latin typeface="Calibri" panose="020F0502020204030204"/>
                  </a:endParaRPr>
                </a:p>
              </p:txBody>
            </p:sp>
            <p:sp>
              <p:nvSpPr>
                <p:cNvPr id="195" name="Freeform 92"/>
                <p:cNvSpPr>
                  <a:spLocks/>
                </p:cNvSpPr>
                <p:nvPr/>
              </p:nvSpPr>
              <p:spPr bwMode="auto">
                <a:xfrm>
                  <a:off x="7457506" y="1618213"/>
                  <a:ext cx="1116000" cy="924010"/>
                </a:xfrm>
                <a:custGeom>
                  <a:avLst/>
                  <a:gdLst>
                    <a:gd name="T0" fmla="*/ 657 w 725"/>
                    <a:gd name="T1" fmla="*/ 320 h 600"/>
                    <a:gd name="T2" fmla="*/ 641 w 725"/>
                    <a:gd name="T3" fmla="*/ 280 h 600"/>
                    <a:gd name="T4" fmla="*/ 708 w 725"/>
                    <a:gd name="T5" fmla="*/ 256 h 600"/>
                    <a:gd name="T6" fmla="*/ 700 w 725"/>
                    <a:gd name="T7" fmla="*/ 208 h 600"/>
                    <a:gd name="T8" fmla="*/ 624 w 725"/>
                    <a:gd name="T9" fmla="*/ 168 h 600"/>
                    <a:gd name="T10" fmla="*/ 548 w 725"/>
                    <a:gd name="T11" fmla="*/ 136 h 600"/>
                    <a:gd name="T12" fmla="*/ 514 w 725"/>
                    <a:gd name="T13" fmla="*/ 104 h 600"/>
                    <a:gd name="T14" fmla="*/ 506 w 725"/>
                    <a:gd name="T15" fmla="*/ 40 h 600"/>
                    <a:gd name="T16" fmla="*/ 438 w 725"/>
                    <a:gd name="T17" fmla="*/ 8 h 600"/>
                    <a:gd name="T18" fmla="*/ 379 w 725"/>
                    <a:gd name="T19" fmla="*/ 16 h 600"/>
                    <a:gd name="T20" fmla="*/ 329 w 725"/>
                    <a:gd name="T21" fmla="*/ 16 h 600"/>
                    <a:gd name="T22" fmla="*/ 278 w 725"/>
                    <a:gd name="T23" fmla="*/ 0 h 600"/>
                    <a:gd name="T24" fmla="*/ 202 w 725"/>
                    <a:gd name="T25" fmla="*/ 64 h 600"/>
                    <a:gd name="T26" fmla="*/ 186 w 725"/>
                    <a:gd name="T27" fmla="*/ 88 h 600"/>
                    <a:gd name="T28" fmla="*/ 211 w 725"/>
                    <a:gd name="T29" fmla="*/ 128 h 600"/>
                    <a:gd name="T30" fmla="*/ 177 w 725"/>
                    <a:gd name="T31" fmla="*/ 152 h 600"/>
                    <a:gd name="T32" fmla="*/ 143 w 725"/>
                    <a:gd name="T33" fmla="*/ 184 h 600"/>
                    <a:gd name="T34" fmla="*/ 143 w 725"/>
                    <a:gd name="T35" fmla="*/ 248 h 600"/>
                    <a:gd name="T36" fmla="*/ 135 w 725"/>
                    <a:gd name="T37" fmla="*/ 272 h 600"/>
                    <a:gd name="T38" fmla="*/ 76 w 725"/>
                    <a:gd name="T39" fmla="*/ 296 h 600"/>
                    <a:gd name="T40" fmla="*/ 68 w 725"/>
                    <a:gd name="T41" fmla="*/ 328 h 600"/>
                    <a:gd name="T42" fmla="*/ 0 w 725"/>
                    <a:gd name="T43" fmla="*/ 344 h 600"/>
                    <a:gd name="T44" fmla="*/ 59 w 725"/>
                    <a:gd name="T45" fmla="*/ 464 h 600"/>
                    <a:gd name="T46" fmla="*/ 17 w 725"/>
                    <a:gd name="T47" fmla="*/ 536 h 600"/>
                    <a:gd name="T48" fmla="*/ 59 w 725"/>
                    <a:gd name="T49" fmla="*/ 600 h 600"/>
                    <a:gd name="T50" fmla="*/ 110 w 725"/>
                    <a:gd name="T51" fmla="*/ 576 h 600"/>
                    <a:gd name="T52" fmla="*/ 211 w 725"/>
                    <a:gd name="T53" fmla="*/ 544 h 600"/>
                    <a:gd name="T54" fmla="*/ 362 w 725"/>
                    <a:gd name="T55" fmla="*/ 528 h 600"/>
                    <a:gd name="T56" fmla="*/ 421 w 725"/>
                    <a:gd name="T57" fmla="*/ 528 h 600"/>
                    <a:gd name="T58" fmla="*/ 489 w 725"/>
                    <a:gd name="T59" fmla="*/ 544 h 600"/>
                    <a:gd name="T60" fmla="*/ 539 w 725"/>
                    <a:gd name="T61" fmla="*/ 528 h 600"/>
                    <a:gd name="T62" fmla="*/ 632 w 725"/>
                    <a:gd name="T63" fmla="*/ 520 h 600"/>
                    <a:gd name="T64" fmla="*/ 641 w 725"/>
                    <a:gd name="T65" fmla="*/ 424 h 600"/>
                    <a:gd name="T66" fmla="*/ 674 w 725"/>
                    <a:gd name="T67" fmla="*/ 368 h 60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25" h="600">
                      <a:moveTo>
                        <a:pt x="657" y="344"/>
                      </a:moveTo>
                      <a:lnTo>
                        <a:pt x="657" y="320"/>
                      </a:lnTo>
                      <a:lnTo>
                        <a:pt x="632" y="304"/>
                      </a:lnTo>
                      <a:lnTo>
                        <a:pt x="641" y="280"/>
                      </a:lnTo>
                      <a:lnTo>
                        <a:pt x="691" y="272"/>
                      </a:lnTo>
                      <a:lnTo>
                        <a:pt x="708" y="256"/>
                      </a:lnTo>
                      <a:lnTo>
                        <a:pt x="725" y="232"/>
                      </a:lnTo>
                      <a:lnTo>
                        <a:pt x="700" y="208"/>
                      </a:lnTo>
                      <a:lnTo>
                        <a:pt x="632" y="192"/>
                      </a:lnTo>
                      <a:lnTo>
                        <a:pt x="624" y="168"/>
                      </a:lnTo>
                      <a:lnTo>
                        <a:pt x="582" y="160"/>
                      </a:lnTo>
                      <a:lnTo>
                        <a:pt x="548" y="136"/>
                      </a:lnTo>
                      <a:lnTo>
                        <a:pt x="548" y="120"/>
                      </a:lnTo>
                      <a:lnTo>
                        <a:pt x="514" y="104"/>
                      </a:lnTo>
                      <a:lnTo>
                        <a:pt x="514" y="72"/>
                      </a:lnTo>
                      <a:lnTo>
                        <a:pt x="506" y="40"/>
                      </a:lnTo>
                      <a:lnTo>
                        <a:pt x="472" y="16"/>
                      </a:lnTo>
                      <a:lnTo>
                        <a:pt x="438" y="8"/>
                      </a:lnTo>
                      <a:lnTo>
                        <a:pt x="396" y="32"/>
                      </a:lnTo>
                      <a:lnTo>
                        <a:pt x="379" y="16"/>
                      </a:lnTo>
                      <a:lnTo>
                        <a:pt x="346" y="8"/>
                      </a:lnTo>
                      <a:lnTo>
                        <a:pt x="329" y="16"/>
                      </a:lnTo>
                      <a:lnTo>
                        <a:pt x="303" y="0"/>
                      </a:lnTo>
                      <a:lnTo>
                        <a:pt x="278" y="0"/>
                      </a:lnTo>
                      <a:lnTo>
                        <a:pt x="245" y="64"/>
                      </a:lnTo>
                      <a:lnTo>
                        <a:pt x="202" y="64"/>
                      </a:lnTo>
                      <a:lnTo>
                        <a:pt x="177" y="80"/>
                      </a:lnTo>
                      <a:lnTo>
                        <a:pt x="186" y="88"/>
                      </a:lnTo>
                      <a:lnTo>
                        <a:pt x="186" y="120"/>
                      </a:lnTo>
                      <a:lnTo>
                        <a:pt x="211" y="128"/>
                      </a:lnTo>
                      <a:lnTo>
                        <a:pt x="202" y="144"/>
                      </a:lnTo>
                      <a:lnTo>
                        <a:pt x="177" y="152"/>
                      </a:lnTo>
                      <a:lnTo>
                        <a:pt x="169" y="176"/>
                      </a:lnTo>
                      <a:lnTo>
                        <a:pt x="143" y="184"/>
                      </a:lnTo>
                      <a:lnTo>
                        <a:pt x="143" y="216"/>
                      </a:lnTo>
                      <a:lnTo>
                        <a:pt x="143" y="248"/>
                      </a:lnTo>
                      <a:lnTo>
                        <a:pt x="160" y="280"/>
                      </a:lnTo>
                      <a:lnTo>
                        <a:pt x="135" y="272"/>
                      </a:lnTo>
                      <a:lnTo>
                        <a:pt x="110" y="288"/>
                      </a:lnTo>
                      <a:lnTo>
                        <a:pt x="76" y="296"/>
                      </a:lnTo>
                      <a:lnTo>
                        <a:pt x="84" y="320"/>
                      </a:lnTo>
                      <a:lnTo>
                        <a:pt x="68" y="328"/>
                      </a:lnTo>
                      <a:lnTo>
                        <a:pt x="34" y="320"/>
                      </a:lnTo>
                      <a:lnTo>
                        <a:pt x="0" y="344"/>
                      </a:lnTo>
                      <a:lnTo>
                        <a:pt x="17" y="384"/>
                      </a:lnTo>
                      <a:lnTo>
                        <a:pt x="59" y="464"/>
                      </a:lnTo>
                      <a:lnTo>
                        <a:pt x="17" y="512"/>
                      </a:lnTo>
                      <a:lnTo>
                        <a:pt x="17" y="536"/>
                      </a:lnTo>
                      <a:lnTo>
                        <a:pt x="51" y="544"/>
                      </a:lnTo>
                      <a:lnTo>
                        <a:pt x="59" y="600"/>
                      </a:lnTo>
                      <a:lnTo>
                        <a:pt x="93" y="600"/>
                      </a:lnTo>
                      <a:lnTo>
                        <a:pt x="110" y="576"/>
                      </a:lnTo>
                      <a:lnTo>
                        <a:pt x="152" y="552"/>
                      </a:lnTo>
                      <a:lnTo>
                        <a:pt x="211" y="544"/>
                      </a:lnTo>
                      <a:lnTo>
                        <a:pt x="303" y="536"/>
                      </a:lnTo>
                      <a:lnTo>
                        <a:pt x="362" y="528"/>
                      </a:lnTo>
                      <a:lnTo>
                        <a:pt x="396" y="552"/>
                      </a:lnTo>
                      <a:lnTo>
                        <a:pt x="421" y="528"/>
                      </a:lnTo>
                      <a:lnTo>
                        <a:pt x="455" y="528"/>
                      </a:lnTo>
                      <a:lnTo>
                        <a:pt x="489" y="544"/>
                      </a:lnTo>
                      <a:lnTo>
                        <a:pt x="514" y="512"/>
                      </a:lnTo>
                      <a:lnTo>
                        <a:pt x="539" y="528"/>
                      </a:lnTo>
                      <a:lnTo>
                        <a:pt x="582" y="504"/>
                      </a:lnTo>
                      <a:lnTo>
                        <a:pt x="632" y="520"/>
                      </a:lnTo>
                      <a:lnTo>
                        <a:pt x="624" y="488"/>
                      </a:lnTo>
                      <a:lnTo>
                        <a:pt x="641" y="424"/>
                      </a:lnTo>
                      <a:lnTo>
                        <a:pt x="700" y="400"/>
                      </a:lnTo>
                      <a:lnTo>
                        <a:pt x="674" y="368"/>
                      </a:lnTo>
                      <a:lnTo>
                        <a:pt x="657" y="344"/>
                      </a:lnTo>
                      <a:close/>
                    </a:path>
                  </a:pathLst>
                </a:custGeom>
                <a:solidFill>
                  <a:srgbClr val="DEF1F7"/>
                </a:solidFill>
                <a:ln w="38100">
                  <a:solidFill>
                    <a:srgbClr val="DEF1F7"/>
                  </a:solidFill>
                  <a:round/>
                  <a:headEnd/>
                  <a:tailEnd/>
                </a:ln>
                <a:extLst/>
              </p:spPr>
              <p:txBody>
                <a:bodyPr/>
                <a:lstStyle/>
                <a:p>
                  <a:pPr>
                    <a:defRPr/>
                  </a:pPr>
                  <a:endParaRPr lang="en-GB" sz="2400" b="1" kern="0">
                    <a:solidFill>
                      <a:srgbClr val="000000"/>
                    </a:solidFill>
                    <a:latin typeface="Calibri" panose="020F0502020204030204"/>
                  </a:endParaRPr>
                </a:p>
              </p:txBody>
            </p:sp>
          </p:grpSp>
          <p:sp>
            <p:nvSpPr>
              <p:cNvPr id="167" name="Freeform 91"/>
              <p:cNvSpPr>
                <a:spLocks/>
              </p:cNvSpPr>
              <p:nvPr/>
            </p:nvSpPr>
            <p:spPr bwMode="auto">
              <a:xfrm>
                <a:off x="7331170" y="1356396"/>
                <a:ext cx="1313531" cy="643143"/>
              </a:xfrm>
              <a:custGeom>
                <a:avLst/>
                <a:gdLst>
                  <a:gd name="T0" fmla="*/ 910 w 969"/>
                  <a:gd name="T1" fmla="*/ 96 h 928"/>
                  <a:gd name="T2" fmla="*/ 910 w 969"/>
                  <a:gd name="T3" fmla="*/ 40 h 928"/>
                  <a:gd name="T4" fmla="*/ 825 w 969"/>
                  <a:gd name="T5" fmla="*/ 0 h 928"/>
                  <a:gd name="T6" fmla="*/ 733 w 969"/>
                  <a:gd name="T7" fmla="*/ 32 h 928"/>
                  <a:gd name="T8" fmla="*/ 691 w 969"/>
                  <a:gd name="T9" fmla="*/ 72 h 928"/>
                  <a:gd name="T10" fmla="*/ 615 w 969"/>
                  <a:gd name="T11" fmla="*/ 160 h 928"/>
                  <a:gd name="T12" fmla="*/ 573 w 969"/>
                  <a:gd name="T13" fmla="*/ 176 h 928"/>
                  <a:gd name="T14" fmla="*/ 505 w 969"/>
                  <a:gd name="T15" fmla="*/ 184 h 928"/>
                  <a:gd name="T16" fmla="*/ 446 w 969"/>
                  <a:gd name="T17" fmla="*/ 200 h 928"/>
                  <a:gd name="T18" fmla="*/ 387 w 969"/>
                  <a:gd name="T19" fmla="*/ 224 h 928"/>
                  <a:gd name="T20" fmla="*/ 294 w 969"/>
                  <a:gd name="T21" fmla="*/ 208 h 928"/>
                  <a:gd name="T22" fmla="*/ 143 w 969"/>
                  <a:gd name="T23" fmla="*/ 224 h 928"/>
                  <a:gd name="T24" fmla="*/ 84 w 969"/>
                  <a:gd name="T25" fmla="*/ 272 h 928"/>
                  <a:gd name="T26" fmla="*/ 75 w 969"/>
                  <a:gd name="T27" fmla="*/ 304 h 928"/>
                  <a:gd name="T28" fmla="*/ 118 w 969"/>
                  <a:gd name="T29" fmla="*/ 408 h 928"/>
                  <a:gd name="T30" fmla="*/ 33 w 969"/>
                  <a:gd name="T31" fmla="*/ 512 h 928"/>
                  <a:gd name="T32" fmla="*/ 16 w 969"/>
                  <a:gd name="T33" fmla="*/ 592 h 928"/>
                  <a:gd name="T34" fmla="*/ 0 w 969"/>
                  <a:gd name="T35" fmla="*/ 680 h 928"/>
                  <a:gd name="T36" fmla="*/ 50 w 969"/>
                  <a:gd name="T37" fmla="*/ 696 h 928"/>
                  <a:gd name="T38" fmla="*/ 109 w 969"/>
                  <a:gd name="T39" fmla="*/ 696 h 928"/>
                  <a:gd name="T40" fmla="*/ 177 w 969"/>
                  <a:gd name="T41" fmla="*/ 704 h 928"/>
                  <a:gd name="T42" fmla="*/ 261 w 969"/>
                  <a:gd name="T43" fmla="*/ 712 h 928"/>
                  <a:gd name="T44" fmla="*/ 362 w 969"/>
                  <a:gd name="T45" fmla="*/ 664 h 928"/>
                  <a:gd name="T46" fmla="*/ 404 w 969"/>
                  <a:gd name="T47" fmla="*/ 616 h 928"/>
                  <a:gd name="T48" fmla="*/ 463 w 969"/>
                  <a:gd name="T49" fmla="*/ 600 h 928"/>
                  <a:gd name="T50" fmla="*/ 556 w 969"/>
                  <a:gd name="T51" fmla="*/ 600 h 928"/>
                  <a:gd name="T52" fmla="*/ 640 w 969"/>
                  <a:gd name="T53" fmla="*/ 648 h 928"/>
                  <a:gd name="T54" fmla="*/ 707 w 969"/>
                  <a:gd name="T55" fmla="*/ 696 h 928"/>
                  <a:gd name="T56" fmla="*/ 758 w 969"/>
                  <a:gd name="T57" fmla="*/ 760 h 928"/>
                  <a:gd name="T58" fmla="*/ 657 w 969"/>
                  <a:gd name="T59" fmla="*/ 800 h 928"/>
                  <a:gd name="T60" fmla="*/ 657 w 969"/>
                  <a:gd name="T61" fmla="*/ 888 h 928"/>
                  <a:gd name="T62" fmla="*/ 674 w 969"/>
                  <a:gd name="T63" fmla="*/ 928 h 928"/>
                  <a:gd name="T64" fmla="*/ 766 w 969"/>
                  <a:gd name="T65" fmla="*/ 904 h 928"/>
                  <a:gd name="T66" fmla="*/ 808 w 969"/>
                  <a:gd name="T67" fmla="*/ 768 h 928"/>
                  <a:gd name="T68" fmla="*/ 867 w 969"/>
                  <a:gd name="T69" fmla="*/ 704 h 928"/>
                  <a:gd name="T70" fmla="*/ 969 w 969"/>
                  <a:gd name="T71" fmla="*/ 688 h 928"/>
                  <a:gd name="T72" fmla="*/ 935 w 969"/>
                  <a:gd name="T73" fmla="*/ 104 h 9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connsiteX0" fmla="*/ 9649 w 10000"/>
                  <a:gd name="connsiteY0" fmla="*/ 1121 h 10000"/>
                  <a:gd name="connsiteX1" fmla="*/ 9391 w 10000"/>
                  <a:gd name="connsiteY1" fmla="*/ 1034 h 10000"/>
                  <a:gd name="connsiteX2" fmla="*/ 9216 w 10000"/>
                  <a:gd name="connsiteY2" fmla="*/ 603 h 10000"/>
                  <a:gd name="connsiteX3" fmla="*/ 9391 w 10000"/>
                  <a:gd name="connsiteY3" fmla="*/ 431 h 10000"/>
                  <a:gd name="connsiteX4" fmla="*/ 8947 w 10000"/>
                  <a:gd name="connsiteY4" fmla="*/ 172 h 10000"/>
                  <a:gd name="connsiteX5" fmla="*/ 8514 w 10000"/>
                  <a:gd name="connsiteY5" fmla="*/ 0 h 10000"/>
                  <a:gd name="connsiteX6" fmla="*/ 7905 w 10000"/>
                  <a:gd name="connsiteY6" fmla="*/ 345 h 10000"/>
                  <a:gd name="connsiteX7" fmla="*/ 7564 w 10000"/>
                  <a:gd name="connsiteY7" fmla="*/ 345 h 10000"/>
                  <a:gd name="connsiteX8" fmla="*/ 7472 w 10000"/>
                  <a:gd name="connsiteY8" fmla="*/ 776 h 10000"/>
                  <a:gd name="connsiteX9" fmla="*/ 7131 w 10000"/>
                  <a:gd name="connsiteY9" fmla="*/ 776 h 10000"/>
                  <a:gd name="connsiteX10" fmla="*/ 6522 w 10000"/>
                  <a:gd name="connsiteY10" fmla="*/ 1034 h 10000"/>
                  <a:gd name="connsiteX11" fmla="*/ 6347 w 10000"/>
                  <a:gd name="connsiteY11" fmla="*/ 1724 h 10000"/>
                  <a:gd name="connsiteX12" fmla="*/ 6429 w 10000"/>
                  <a:gd name="connsiteY12" fmla="*/ 2069 h 10000"/>
                  <a:gd name="connsiteX13" fmla="*/ 5913 w 10000"/>
                  <a:gd name="connsiteY13" fmla="*/ 1897 h 10000"/>
                  <a:gd name="connsiteX14" fmla="*/ 5470 w 10000"/>
                  <a:gd name="connsiteY14" fmla="*/ 2155 h 10000"/>
                  <a:gd name="connsiteX15" fmla="*/ 5212 w 10000"/>
                  <a:gd name="connsiteY15" fmla="*/ 1983 h 10000"/>
                  <a:gd name="connsiteX16" fmla="*/ 4954 w 10000"/>
                  <a:gd name="connsiteY16" fmla="*/ 2328 h 10000"/>
                  <a:gd name="connsiteX17" fmla="*/ 4603 w 10000"/>
                  <a:gd name="connsiteY17" fmla="*/ 2155 h 10000"/>
                  <a:gd name="connsiteX18" fmla="*/ 4252 w 10000"/>
                  <a:gd name="connsiteY18" fmla="*/ 2155 h 10000"/>
                  <a:gd name="connsiteX19" fmla="*/ 3994 w 10000"/>
                  <a:gd name="connsiteY19" fmla="*/ 2414 h 10000"/>
                  <a:gd name="connsiteX20" fmla="*/ 3643 w 10000"/>
                  <a:gd name="connsiteY20" fmla="*/ 2155 h 10000"/>
                  <a:gd name="connsiteX21" fmla="*/ 3034 w 10000"/>
                  <a:gd name="connsiteY21" fmla="*/ 2241 h 10000"/>
                  <a:gd name="connsiteX22" fmla="*/ 2085 w 10000"/>
                  <a:gd name="connsiteY22" fmla="*/ 2328 h 10000"/>
                  <a:gd name="connsiteX23" fmla="*/ 1476 w 10000"/>
                  <a:gd name="connsiteY23" fmla="*/ 2414 h 10000"/>
                  <a:gd name="connsiteX24" fmla="*/ 1042 w 10000"/>
                  <a:gd name="connsiteY24" fmla="*/ 2672 h 10000"/>
                  <a:gd name="connsiteX25" fmla="*/ 867 w 10000"/>
                  <a:gd name="connsiteY25" fmla="*/ 2931 h 10000"/>
                  <a:gd name="connsiteX26" fmla="*/ 516 w 10000"/>
                  <a:gd name="connsiteY26" fmla="*/ 2931 h 10000"/>
                  <a:gd name="connsiteX27" fmla="*/ 774 w 10000"/>
                  <a:gd name="connsiteY27" fmla="*/ 3276 h 10000"/>
                  <a:gd name="connsiteX28" fmla="*/ 1125 w 10000"/>
                  <a:gd name="connsiteY28" fmla="*/ 3966 h 10000"/>
                  <a:gd name="connsiteX29" fmla="*/ 1218 w 10000"/>
                  <a:gd name="connsiteY29" fmla="*/ 4397 h 10000"/>
                  <a:gd name="connsiteX30" fmla="*/ 341 w 10000"/>
                  <a:gd name="connsiteY30" fmla="*/ 5517 h 10000"/>
                  <a:gd name="connsiteX31" fmla="*/ 516 w 10000"/>
                  <a:gd name="connsiteY31" fmla="*/ 6293 h 10000"/>
                  <a:gd name="connsiteX32" fmla="*/ 165 w 10000"/>
                  <a:gd name="connsiteY32" fmla="*/ 6379 h 10000"/>
                  <a:gd name="connsiteX33" fmla="*/ 83 w 10000"/>
                  <a:gd name="connsiteY33" fmla="*/ 6810 h 10000"/>
                  <a:gd name="connsiteX34" fmla="*/ 0 w 10000"/>
                  <a:gd name="connsiteY34" fmla="*/ 7328 h 10000"/>
                  <a:gd name="connsiteX35" fmla="*/ 165 w 10000"/>
                  <a:gd name="connsiteY35" fmla="*/ 7241 h 10000"/>
                  <a:gd name="connsiteX36" fmla="*/ 516 w 10000"/>
                  <a:gd name="connsiteY36" fmla="*/ 7500 h 10000"/>
                  <a:gd name="connsiteX37" fmla="*/ 774 w 10000"/>
                  <a:gd name="connsiteY37" fmla="*/ 7759 h 10000"/>
                  <a:gd name="connsiteX38" fmla="*/ 1125 w 10000"/>
                  <a:gd name="connsiteY38" fmla="*/ 7500 h 10000"/>
                  <a:gd name="connsiteX39" fmla="*/ 1476 w 10000"/>
                  <a:gd name="connsiteY39" fmla="*/ 7586 h 10000"/>
                  <a:gd name="connsiteX40" fmla="*/ 1827 w 10000"/>
                  <a:gd name="connsiteY40" fmla="*/ 7586 h 10000"/>
                  <a:gd name="connsiteX41" fmla="*/ 2343 w 10000"/>
                  <a:gd name="connsiteY41" fmla="*/ 7500 h 10000"/>
                  <a:gd name="connsiteX42" fmla="*/ 2693 w 10000"/>
                  <a:gd name="connsiteY42" fmla="*/ 7672 h 10000"/>
                  <a:gd name="connsiteX43" fmla="*/ 2951 w 10000"/>
                  <a:gd name="connsiteY43" fmla="*/ 7414 h 10000"/>
                  <a:gd name="connsiteX44" fmla="*/ 3736 w 10000"/>
                  <a:gd name="connsiteY44" fmla="*/ 7155 h 10000"/>
                  <a:gd name="connsiteX45" fmla="*/ 4087 w 10000"/>
                  <a:gd name="connsiteY45" fmla="*/ 6638 h 10000"/>
                  <a:gd name="connsiteX46" fmla="*/ 4169 w 10000"/>
                  <a:gd name="connsiteY46" fmla="*/ 6638 h 10000"/>
                  <a:gd name="connsiteX47" fmla="*/ 4252 w 10000"/>
                  <a:gd name="connsiteY47" fmla="*/ 6552 h 10000"/>
                  <a:gd name="connsiteX48" fmla="*/ 4778 w 10000"/>
                  <a:gd name="connsiteY48" fmla="*/ 6466 h 10000"/>
                  <a:gd name="connsiteX49" fmla="*/ 5036 w 10000"/>
                  <a:gd name="connsiteY49" fmla="*/ 6207 h 10000"/>
                  <a:gd name="connsiteX50" fmla="*/ 5738 w 10000"/>
                  <a:gd name="connsiteY50" fmla="*/ 6466 h 10000"/>
                  <a:gd name="connsiteX51" fmla="*/ 6347 w 10000"/>
                  <a:gd name="connsiteY51" fmla="*/ 6466 h 10000"/>
                  <a:gd name="connsiteX52" fmla="*/ 6605 w 10000"/>
                  <a:gd name="connsiteY52" fmla="*/ 6983 h 10000"/>
                  <a:gd name="connsiteX53" fmla="*/ 7131 w 10000"/>
                  <a:gd name="connsiteY53" fmla="*/ 7155 h 10000"/>
                  <a:gd name="connsiteX54" fmla="*/ 7296 w 10000"/>
                  <a:gd name="connsiteY54" fmla="*/ 7500 h 10000"/>
                  <a:gd name="connsiteX55" fmla="*/ 7647 w 10000"/>
                  <a:gd name="connsiteY55" fmla="*/ 7845 h 10000"/>
                  <a:gd name="connsiteX56" fmla="*/ 7822 w 10000"/>
                  <a:gd name="connsiteY56" fmla="*/ 8190 h 10000"/>
                  <a:gd name="connsiteX57" fmla="*/ 7038 w 10000"/>
                  <a:gd name="connsiteY57" fmla="*/ 8362 h 10000"/>
                  <a:gd name="connsiteX58" fmla="*/ 6780 w 10000"/>
                  <a:gd name="connsiteY58" fmla="*/ 8621 h 10000"/>
                  <a:gd name="connsiteX59" fmla="*/ 6956 w 10000"/>
                  <a:gd name="connsiteY59" fmla="*/ 8879 h 10000"/>
                  <a:gd name="connsiteX60" fmla="*/ 6780 w 10000"/>
                  <a:gd name="connsiteY60" fmla="*/ 9569 h 10000"/>
                  <a:gd name="connsiteX61" fmla="*/ 6605 w 10000"/>
                  <a:gd name="connsiteY61" fmla="*/ 9828 h 10000"/>
                  <a:gd name="connsiteX62" fmla="*/ 6956 w 10000"/>
                  <a:gd name="connsiteY62" fmla="*/ 10000 h 10000"/>
                  <a:gd name="connsiteX63" fmla="*/ 7472 w 10000"/>
                  <a:gd name="connsiteY63" fmla="*/ 9741 h 10000"/>
                  <a:gd name="connsiteX64" fmla="*/ 7905 w 10000"/>
                  <a:gd name="connsiteY64" fmla="*/ 9741 h 10000"/>
                  <a:gd name="connsiteX65" fmla="*/ 7905 w 10000"/>
                  <a:gd name="connsiteY65" fmla="*/ 9397 h 10000"/>
                  <a:gd name="connsiteX66" fmla="*/ 8338 w 10000"/>
                  <a:gd name="connsiteY66" fmla="*/ 8276 h 10000"/>
                  <a:gd name="connsiteX67" fmla="*/ 8607 w 10000"/>
                  <a:gd name="connsiteY67" fmla="*/ 7931 h 10000"/>
                  <a:gd name="connsiteX68" fmla="*/ 8947 w 10000"/>
                  <a:gd name="connsiteY68" fmla="*/ 7586 h 10000"/>
                  <a:gd name="connsiteX69" fmla="*/ 9474 w 10000"/>
                  <a:gd name="connsiteY69" fmla="*/ 7328 h 10000"/>
                  <a:gd name="connsiteX70" fmla="*/ 10000 w 10000"/>
                  <a:gd name="connsiteY70" fmla="*/ 7414 h 10000"/>
                  <a:gd name="connsiteX71" fmla="*/ 10000 w 10000"/>
                  <a:gd name="connsiteY71" fmla="*/ 1121 h 10000"/>
                  <a:gd name="connsiteX72" fmla="*/ 9649 w 10000"/>
                  <a:gd name="connsiteY72" fmla="*/ 1121 h 10000"/>
                  <a:gd name="connsiteX0" fmla="*/ 9649 w 10000"/>
                  <a:gd name="connsiteY0" fmla="*/ 1121 h 10000"/>
                  <a:gd name="connsiteX1" fmla="*/ 9391 w 10000"/>
                  <a:gd name="connsiteY1" fmla="*/ 1034 h 10000"/>
                  <a:gd name="connsiteX2" fmla="*/ 9216 w 10000"/>
                  <a:gd name="connsiteY2" fmla="*/ 603 h 10000"/>
                  <a:gd name="connsiteX3" fmla="*/ 9391 w 10000"/>
                  <a:gd name="connsiteY3" fmla="*/ 431 h 10000"/>
                  <a:gd name="connsiteX4" fmla="*/ 8947 w 10000"/>
                  <a:gd name="connsiteY4" fmla="*/ 172 h 10000"/>
                  <a:gd name="connsiteX5" fmla="*/ 8514 w 10000"/>
                  <a:gd name="connsiteY5" fmla="*/ 0 h 10000"/>
                  <a:gd name="connsiteX6" fmla="*/ 7905 w 10000"/>
                  <a:gd name="connsiteY6" fmla="*/ 345 h 10000"/>
                  <a:gd name="connsiteX7" fmla="*/ 7564 w 10000"/>
                  <a:gd name="connsiteY7" fmla="*/ 345 h 10000"/>
                  <a:gd name="connsiteX8" fmla="*/ 7472 w 10000"/>
                  <a:gd name="connsiteY8" fmla="*/ 776 h 10000"/>
                  <a:gd name="connsiteX9" fmla="*/ 7131 w 10000"/>
                  <a:gd name="connsiteY9" fmla="*/ 776 h 10000"/>
                  <a:gd name="connsiteX10" fmla="*/ 6522 w 10000"/>
                  <a:gd name="connsiteY10" fmla="*/ 1034 h 10000"/>
                  <a:gd name="connsiteX11" fmla="*/ 6347 w 10000"/>
                  <a:gd name="connsiteY11" fmla="*/ 1724 h 10000"/>
                  <a:gd name="connsiteX12" fmla="*/ 6429 w 10000"/>
                  <a:gd name="connsiteY12" fmla="*/ 2069 h 10000"/>
                  <a:gd name="connsiteX13" fmla="*/ 5913 w 10000"/>
                  <a:gd name="connsiteY13" fmla="*/ 1897 h 10000"/>
                  <a:gd name="connsiteX14" fmla="*/ 5470 w 10000"/>
                  <a:gd name="connsiteY14" fmla="*/ 2155 h 10000"/>
                  <a:gd name="connsiteX15" fmla="*/ 5212 w 10000"/>
                  <a:gd name="connsiteY15" fmla="*/ 1983 h 10000"/>
                  <a:gd name="connsiteX16" fmla="*/ 4954 w 10000"/>
                  <a:gd name="connsiteY16" fmla="*/ 2328 h 10000"/>
                  <a:gd name="connsiteX17" fmla="*/ 4603 w 10000"/>
                  <a:gd name="connsiteY17" fmla="*/ 2155 h 10000"/>
                  <a:gd name="connsiteX18" fmla="*/ 4252 w 10000"/>
                  <a:gd name="connsiteY18" fmla="*/ 2155 h 10000"/>
                  <a:gd name="connsiteX19" fmla="*/ 3994 w 10000"/>
                  <a:gd name="connsiteY19" fmla="*/ 2414 h 10000"/>
                  <a:gd name="connsiteX20" fmla="*/ 3643 w 10000"/>
                  <a:gd name="connsiteY20" fmla="*/ 2155 h 10000"/>
                  <a:gd name="connsiteX21" fmla="*/ 3034 w 10000"/>
                  <a:gd name="connsiteY21" fmla="*/ 2241 h 10000"/>
                  <a:gd name="connsiteX22" fmla="*/ 2085 w 10000"/>
                  <a:gd name="connsiteY22" fmla="*/ 2328 h 10000"/>
                  <a:gd name="connsiteX23" fmla="*/ 1476 w 10000"/>
                  <a:gd name="connsiteY23" fmla="*/ 2414 h 10000"/>
                  <a:gd name="connsiteX24" fmla="*/ 1042 w 10000"/>
                  <a:gd name="connsiteY24" fmla="*/ 2672 h 10000"/>
                  <a:gd name="connsiteX25" fmla="*/ 867 w 10000"/>
                  <a:gd name="connsiteY25" fmla="*/ 2931 h 10000"/>
                  <a:gd name="connsiteX26" fmla="*/ 516 w 10000"/>
                  <a:gd name="connsiteY26" fmla="*/ 2931 h 10000"/>
                  <a:gd name="connsiteX27" fmla="*/ 774 w 10000"/>
                  <a:gd name="connsiteY27" fmla="*/ 3276 h 10000"/>
                  <a:gd name="connsiteX28" fmla="*/ 1125 w 10000"/>
                  <a:gd name="connsiteY28" fmla="*/ 3966 h 10000"/>
                  <a:gd name="connsiteX29" fmla="*/ 341 w 10000"/>
                  <a:gd name="connsiteY29" fmla="*/ 5517 h 10000"/>
                  <a:gd name="connsiteX30" fmla="*/ 516 w 10000"/>
                  <a:gd name="connsiteY30" fmla="*/ 6293 h 10000"/>
                  <a:gd name="connsiteX31" fmla="*/ 165 w 10000"/>
                  <a:gd name="connsiteY31" fmla="*/ 6379 h 10000"/>
                  <a:gd name="connsiteX32" fmla="*/ 83 w 10000"/>
                  <a:gd name="connsiteY32" fmla="*/ 6810 h 10000"/>
                  <a:gd name="connsiteX33" fmla="*/ 0 w 10000"/>
                  <a:gd name="connsiteY33" fmla="*/ 7328 h 10000"/>
                  <a:gd name="connsiteX34" fmla="*/ 165 w 10000"/>
                  <a:gd name="connsiteY34" fmla="*/ 7241 h 10000"/>
                  <a:gd name="connsiteX35" fmla="*/ 516 w 10000"/>
                  <a:gd name="connsiteY35" fmla="*/ 7500 h 10000"/>
                  <a:gd name="connsiteX36" fmla="*/ 774 w 10000"/>
                  <a:gd name="connsiteY36" fmla="*/ 7759 h 10000"/>
                  <a:gd name="connsiteX37" fmla="*/ 1125 w 10000"/>
                  <a:gd name="connsiteY37" fmla="*/ 7500 h 10000"/>
                  <a:gd name="connsiteX38" fmla="*/ 1476 w 10000"/>
                  <a:gd name="connsiteY38" fmla="*/ 7586 h 10000"/>
                  <a:gd name="connsiteX39" fmla="*/ 1827 w 10000"/>
                  <a:gd name="connsiteY39" fmla="*/ 7586 h 10000"/>
                  <a:gd name="connsiteX40" fmla="*/ 2343 w 10000"/>
                  <a:gd name="connsiteY40" fmla="*/ 7500 h 10000"/>
                  <a:gd name="connsiteX41" fmla="*/ 2693 w 10000"/>
                  <a:gd name="connsiteY41" fmla="*/ 7672 h 10000"/>
                  <a:gd name="connsiteX42" fmla="*/ 2951 w 10000"/>
                  <a:gd name="connsiteY42" fmla="*/ 7414 h 10000"/>
                  <a:gd name="connsiteX43" fmla="*/ 3736 w 10000"/>
                  <a:gd name="connsiteY43" fmla="*/ 7155 h 10000"/>
                  <a:gd name="connsiteX44" fmla="*/ 4087 w 10000"/>
                  <a:gd name="connsiteY44" fmla="*/ 6638 h 10000"/>
                  <a:gd name="connsiteX45" fmla="*/ 4169 w 10000"/>
                  <a:gd name="connsiteY45" fmla="*/ 6638 h 10000"/>
                  <a:gd name="connsiteX46" fmla="*/ 4252 w 10000"/>
                  <a:gd name="connsiteY46" fmla="*/ 6552 h 10000"/>
                  <a:gd name="connsiteX47" fmla="*/ 4778 w 10000"/>
                  <a:gd name="connsiteY47" fmla="*/ 6466 h 10000"/>
                  <a:gd name="connsiteX48" fmla="*/ 5036 w 10000"/>
                  <a:gd name="connsiteY48" fmla="*/ 6207 h 10000"/>
                  <a:gd name="connsiteX49" fmla="*/ 5738 w 10000"/>
                  <a:gd name="connsiteY49" fmla="*/ 6466 h 10000"/>
                  <a:gd name="connsiteX50" fmla="*/ 6347 w 10000"/>
                  <a:gd name="connsiteY50" fmla="*/ 6466 h 10000"/>
                  <a:gd name="connsiteX51" fmla="*/ 6605 w 10000"/>
                  <a:gd name="connsiteY51" fmla="*/ 6983 h 10000"/>
                  <a:gd name="connsiteX52" fmla="*/ 7131 w 10000"/>
                  <a:gd name="connsiteY52" fmla="*/ 7155 h 10000"/>
                  <a:gd name="connsiteX53" fmla="*/ 7296 w 10000"/>
                  <a:gd name="connsiteY53" fmla="*/ 7500 h 10000"/>
                  <a:gd name="connsiteX54" fmla="*/ 7647 w 10000"/>
                  <a:gd name="connsiteY54" fmla="*/ 7845 h 10000"/>
                  <a:gd name="connsiteX55" fmla="*/ 7822 w 10000"/>
                  <a:gd name="connsiteY55" fmla="*/ 8190 h 10000"/>
                  <a:gd name="connsiteX56" fmla="*/ 7038 w 10000"/>
                  <a:gd name="connsiteY56" fmla="*/ 8362 h 10000"/>
                  <a:gd name="connsiteX57" fmla="*/ 6780 w 10000"/>
                  <a:gd name="connsiteY57" fmla="*/ 8621 h 10000"/>
                  <a:gd name="connsiteX58" fmla="*/ 6956 w 10000"/>
                  <a:gd name="connsiteY58" fmla="*/ 8879 h 10000"/>
                  <a:gd name="connsiteX59" fmla="*/ 6780 w 10000"/>
                  <a:gd name="connsiteY59" fmla="*/ 9569 h 10000"/>
                  <a:gd name="connsiteX60" fmla="*/ 6605 w 10000"/>
                  <a:gd name="connsiteY60" fmla="*/ 9828 h 10000"/>
                  <a:gd name="connsiteX61" fmla="*/ 6956 w 10000"/>
                  <a:gd name="connsiteY61" fmla="*/ 10000 h 10000"/>
                  <a:gd name="connsiteX62" fmla="*/ 7472 w 10000"/>
                  <a:gd name="connsiteY62" fmla="*/ 9741 h 10000"/>
                  <a:gd name="connsiteX63" fmla="*/ 7905 w 10000"/>
                  <a:gd name="connsiteY63" fmla="*/ 9741 h 10000"/>
                  <a:gd name="connsiteX64" fmla="*/ 7905 w 10000"/>
                  <a:gd name="connsiteY64" fmla="*/ 9397 h 10000"/>
                  <a:gd name="connsiteX65" fmla="*/ 8338 w 10000"/>
                  <a:gd name="connsiteY65" fmla="*/ 8276 h 10000"/>
                  <a:gd name="connsiteX66" fmla="*/ 8607 w 10000"/>
                  <a:gd name="connsiteY66" fmla="*/ 7931 h 10000"/>
                  <a:gd name="connsiteX67" fmla="*/ 8947 w 10000"/>
                  <a:gd name="connsiteY67" fmla="*/ 7586 h 10000"/>
                  <a:gd name="connsiteX68" fmla="*/ 9474 w 10000"/>
                  <a:gd name="connsiteY68" fmla="*/ 7328 h 10000"/>
                  <a:gd name="connsiteX69" fmla="*/ 10000 w 10000"/>
                  <a:gd name="connsiteY69" fmla="*/ 7414 h 10000"/>
                  <a:gd name="connsiteX70" fmla="*/ 10000 w 10000"/>
                  <a:gd name="connsiteY70" fmla="*/ 1121 h 10000"/>
                  <a:gd name="connsiteX71" fmla="*/ 9649 w 10000"/>
                  <a:gd name="connsiteY71" fmla="*/ 1121 h 10000"/>
                  <a:gd name="connsiteX0" fmla="*/ 9649 w 10000"/>
                  <a:gd name="connsiteY0" fmla="*/ 1121 h 10000"/>
                  <a:gd name="connsiteX1" fmla="*/ 9391 w 10000"/>
                  <a:gd name="connsiteY1" fmla="*/ 1034 h 10000"/>
                  <a:gd name="connsiteX2" fmla="*/ 9216 w 10000"/>
                  <a:gd name="connsiteY2" fmla="*/ 603 h 10000"/>
                  <a:gd name="connsiteX3" fmla="*/ 9391 w 10000"/>
                  <a:gd name="connsiteY3" fmla="*/ 431 h 10000"/>
                  <a:gd name="connsiteX4" fmla="*/ 8947 w 10000"/>
                  <a:gd name="connsiteY4" fmla="*/ 172 h 10000"/>
                  <a:gd name="connsiteX5" fmla="*/ 8514 w 10000"/>
                  <a:gd name="connsiteY5" fmla="*/ 0 h 10000"/>
                  <a:gd name="connsiteX6" fmla="*/ 7905 w 10000"/>
                  <a:gd name="connsiteY6" fmla="*/ 345 h 10000"/>
                  <a:gd name="connsiteX7" fmla="*/ 7564 w 10000"/>
                  <a:gd name="connsiteY7" fmla="*/ 345 h 10000"/>
                  <a:gd name="connsiteX8" fmla="*/ 7472 w 10000"/>
                  <a:gd name="connsiteY8" fmla="*/ 776 h 10000"/>
                  <a:gd name="connsiteX9" fmla="*/ 7131 w 10000"/>
                  <a:gd name="connsiteY9" fmla="*/ 776 h 10000"/>
                  <a:gd name="connsiteX10" fmla="*/ 6522 w 10000"/>
                  <a:gd name="connsiteY10" fmla="*/ 1034 h 10000"/>
                  <a:gd name="connsiteX11" fmla="*/ 6347 w 10000"/>
                  <a:gd name="connsiteY11" fmla="*/ 1724 h 10000"/>
                  <a:gd name="connsiteX12" fmla="*/ 6429 w 10000"/>
                  <a:gd name="connsiteY12" fmla="*/ 2069 h 10000"/>
                  <a:gd name="connsiteX13" fmla="*/ 5913 w 10000"/>
                  <a:gd name="connsiteY13" fmla="*/ 1897 h 10000"/>
                  <a:gd name="connsiteX14" fmla="*/ 5470 w 10000"/>
                  <a:gd name="connsiteY14" fmla="*/ 2155 h 10000"/>
                  <a:gd name="connsiteX15" fmla="*/ 5212 w 10000"/>
                  <a:gd name="connsiteY15" fmla="*/ 1983 h 10000"/>
                  <a:gd name="connsiteX16" fmla="*/ 4954 w 10000"/>
                  <a:gd name="connsiteY16" fmla="*/ 2328 h 10000"/>
                  <a:gd name="connsiteX17" fmla="*/ 4603 w 10000"/>
                  <a:gd name="connsiteY17" fmla="*/ 2155 h 10000"/>
                  <a:gd name="connsiteX18" fmla="*/ 4252 w 10000"/>
                  <a:gd name="connsiteY18" fmla="*/ 2155 h 10000"/>
                  <a:gd name="connsiteX19" fmla="*/ 3994 w 10000"/>
                  <a:gd name="connsiteY19" fmla="*/ 2414 h 10000"/>
                  <a:gd name="connsiteX20" fmla="*/ 3643 w 10000"/>
                  <a:gd name="connsiteY20" fmla="*/ 2155 h 10000"/>
                  <a:gd name="connsiteX21" fmla="*/ 3034 w 10000"/>
                  <a:gd name="connsiteY21" fmla="*/ 2241 h 10000"/>
                  <a:gd name="connsiteX22" fmla="*/ 2085 w 10000"/>
                  <a:gd name="connsiteY22" fmla="*/ 2328 h 10000"/>
                  <a:gd name="connsiteX23" fmla="*/ 1476 w 10000"/>
                  <a:gd name="connsiteY23" fmla="*/ 2414 h 10000"/>
                  <a:gd name="connsiteX24" fmla="*/ 1042 w 10000"/>
                  <a:gd name="connsiteY24" fmla="*/ 2672 h 10000"/>
                  <a:gd name="connsiteX25" fmla="*/ 867 w 10000"/>
                  <a:gd name="connsiteY25" fmla="*/ 2931 h 10000"/>
                  <a:gd name="connsiteX26" fmla="*/ 516 w 10000"/>
                  <a:gd name="connsiteY26" fmla="*/ 2931 h 10000"/>
                  <a:gd name="connsiteX27" fmla="*/ 774 w 10000"/>
                  <a:gd name="connsiteY27" fmla="*/ 3276 h 10000"/>
                  <a:gd name="connsiteX28" fmla="*/ 341 w 10000"/>
                  <a:gd name="connsiteY28" fmla="*/ 5517 h 10000"/>
                  <a:gd name="connsiteX29" fmla="*/ 516 w 10000"/>
                  <a:gd name="connsiteY29" fmla="*/ 6293 h 10000"/>
                  <a:gd name="connsiteX30" fmla="*/ 165 w 10000"/>
                  <a:gd name="connsiteY30" fmla="*/ 6379 h 10000"/>
                  <a:gd name="connsiteX31" fmla="*/ 83 w 10000"/>
                  <a:gd name="connsiteY31" fmla="*/ 6810 h 10000"/>
                  <a:gd name="connsiteX32" fmla="*/ 0 w 10000"/>
                  <a:gd name="connsiteY32" fmla="*/ 7328 h 10000"/>
                  <a:gd name="connsiteX33" fmla="*/ 165 w 10000"/>
                  <a:gd name="connsiteY33" fmla="*/ 7241 h 10000"/>
                  <a:gd name="connsiteX34" fmla="*/ 516 w 10000"/>
                  <a:gd name="connsiteY34" fmla="*/ 7500 h 10000"/>
                  <a:gd name="connsiteX35" fmla="*/ 774 w 10000"/>
                  <a:gd name="connsiteY35" fmla="*/ 7759 h 10000"/>
                  <a:gd name="connsiteX36" fmla="*/ 1125 w 10000"/>
                  <a:gd name="connsiteY36" fmla="*/ 7500 h 10000"/>
                  <a:gd name="connsiteX37" fmla="*/ 1476 w 10000"/>
                  <a:gd name="connsiteY37" fmla="*/ 7586 h 10000"/>
                  <a:gd name="connsiteX38" fmla="*/ 1827 w 10000"/>
                  <a:gd name="connsiteY38" fmla="*/ 7586 h 10000"/>
                  <a:gd name="connsiteX39" fmla="*/ 2343 w 10000"/>
                  <a:gd name="connsiteY39" fmla="*/ 7500 h 10000"/>
                  <a:gd name="connsiteX40" fmla="*/ 2693 w 10000"/>
                  <a:gd name="connsiteY40" fmla="*/ 7672 h 10000"/>
                  <a:gd name="connsiteX41" fmla="*/ 2951 w 10000"/>
                  <a:gd name="connsiteY41" fmla="*/ 7414 h 10000"/>
                  <a:gd name="connsiteX42" fmla="*/ 3736 w 10000"/>
                  <a:gd name="connsiteY42" fmla="*/ 7155 h 10000"/>
                  <a:gd name="connsiteX43" fmla="*/ 4087 w 10000"/>
                  <a:gd name="connsiteY43" fmla="*/ 6638 h 10000"/>
                  <a:gd name="connsiteX44" fmla="*/ 4169 w 10000"/>
                  <a:gd name="connsiteY44" fmla="*/ 6638 h 10000"/>
                  <a:gd name="connsiteX45" fmla="*/ 4252 w 10000"/>
                  <a:gd name="connsiteY45" fmla="*/ 6552 h 10000"/>
                  <a:gd name="connsiteX46" fmla="*/ 4778 w 10000"/>
                  <a:gd name="connsiteY46" fmla="*/ 6466 h 10000"/>
                  <a:gd name="connsiteX47" fmla="*/ 5036 w 10000"/>
                  <a:gd name="connsiteY47" fmla="*/ 6207 h 10000"/>
                  <a:gd name="connsiteX48" fmla="*/ 5738 w 10000"/>
                  <a:gd name="connsiteY48" fmla="*/ 6466 h 10000"/>
                  <a:gd name="connsiteX49" fmla="*/ 6347 w 10000"/>
                  <a:gd name="connsiteY49" fmla="*/ 6466 h 10000"/>
                  <a:gd name="connsiteX50" fmla="*/ 6605 w 10000"/>
                  <a:gd name="connsiteY50" fmla="*/ 6983 h 10000"/>
                  <a:gd name="connsiteX51" fmla="*/ 7131 w 10000"/>
                  <a:gd name="connsiteY51" fmla="*/ 7155 h 10000"/>
                  <a:gd name="connsiteX52" fmla="*/ 7296 w 10000"/>
                  <a:gd name="connsiteY52" fmla="*/ 7500 h 10000"/>
                  <a:gd name="connsiteX53" fmla="*/ 7647 w 10000"/>
                  <a:gd name="connsiteY53" fmla="*/ 7845 h 10000"/>
                  <a:gd name="connsiteX54" fmla="*/ 7822 w 10000"/>
                  <a:gd name="connsiteY54" fmla="*/ 8190 h 10000"/>
                  <a:gd name="connsiteX55" fmla="*/ 7038 w 10000"/>
                  <a:gd name="connsiteY55" fmla="*/ 8362 h 10000"/>
                  <a:gd name="connsiteX56" fmla="*/ 6780 w 10000"/>
                  <a:gd name="connsiteY56" fmla="*/ 8621 h 10000"/>
                  <a:gd name="connsiteX57" fmla="*/ 6956 w 10000"/>
                  <a:gd name="connsiteY57" fmla="*/ 8879 h 10000"/>
                  <a:gd name="connsiteX58" fmla="*/ 6780 w 10000"/>
                  <a:gd name="connsiteY58" fmla="*/ 9569 h 10000"/>
                  <a:gd name="connsiteX59" fmla="*/ 6605 w 10000"/>
                  <a:gd name="connsiteY59" fmla="*/ 9828 h 10000"/>
                  <a:gd name="connsiteX60" fmla="*/ 6956 w 10000"/>
                  <a:gd name="connsiteY60" fmla="*/ 10000 h 10000"/>
                  <a:gd name="connsiteX61" fmla="*/ 7472 w 10000"/>
                  <a:gd name="connsiteY61" fmla="*/ 9741 h 10000"/>
                  <a:gd name="connsiteX62" fmla="*/ 7905 w 10000"/>
                  <a:gd name="connsiteY62" fmla="*/ 9741 h 10000"/>
                  <a:gd name="connsiteX63" fmla="*/ 7905 w 10000"/>
                  <a:gd name="connsiteY63" fmla="*/ 9397 h 10000"/>
                  <a:gd name="connsiteX64" fmla="*/ 8338 w 10000"/>
                  <a:gd name="connsiteY64" fmla="*/ 8276 h 10000"/>
                  <a:gd name="connsiteX65" fmla="*/ 8607 w 10000"/>
                  <a:gd name="connsiteY65" fmla="*/ 7931 h 10000"/>
                  <a:gd name="connsiteX66" fmla="*/ 8947 w 10000"/>
                  <a:gd name="connsiteY66" fmla="*/ 7586 h 10000"/>
                  <a:gd name="connsiteX67" fmla="*/ 9474 w 10000"/>
                  <a:gd name="connsiteY67" fmla="*/ 7328 h 10000"/>
                  <a:gd name="connsiteX68" fmla="*/ 10000 w 10000"/>
                  <a:gd name="connsiteY68" fmla="*/ 7414 h 10000"/>
                  <a:gd name="connsiteX69" fmla="*/ 10000 w 10000"/>
                  <a:gd name="connsiteY69" fmla="*/ 1121 h 10000"/>
                  <a:gd name="connsiteX70" fmla="*/ 9649 w 10000"/>
                  <a:gd name="connsiteY70" fmla="*/ 1121 h 10000"/>
                  <a:gd name="connsiteX0" fmla="*/ 9649 w 10000"/>
                  <a:gd name="connsiteY0" fmla="*/ 1121 h 10000"/>
                  <a:gd name="connsiteX1" fmla="*/ 9391 w 10000"/>
                  <a:gd name="connsiteY1" fmla="*/ 1034 h 10000"/>
                  <a:gd name="connsiteX2" fmla="*/ 9216 w 10000"/>
                  <a:gd name="connsiteY2" fmla="*/ 603 h 10000"/>
                  <a:gd name="connsiteX3" fmla="*/ 9391 w 10000"/>
                  <a:gd name="connsiteY3" fmla="*/ 431 h 10000"/>
                  <a:gd name="connsiteX4" fmla="*/ 8947 w 10000"/>
                  <a:gd name="connsiteY4" fmla="*/ 172 h 10000"/>
                  <a:gd name="connsiteX5" fmla="*/ 8514 w 10000"/>
                  <a:gd name="connsiteY5" fmla="*/ 0 h 10000"/>
                  <a:gd name="connsiteX6" fmla="*/ 7905 w 10000"/>
                  <a:gd name="connsiteY6" fmla="*/ 345 h 10000"/>
                  <a:gd name="connsiteX7" fmla="*/ 7564 w 10000"/>
                  <a:gd name="connsiteY7" fmla="*/ 345 h 10000"/>
                  <a:gd name="connsiteX8" fmla="*/ 7472 w 10000"/>
                  <a:gd name="connsiteY8" fmla="*/ 776 h 10000"/>
                  <a:gd name="connsiteX9" fmla="*/ 7131 w 10000"/>
                  <a:gd name="connsiteY9" fmla="*/ 776 h 10000"/>
                  <a:gd name="connsiteX10" fmla="*/ 6522 w 10000"/>
                  <a:gd name="connsiteY10" fmla="*/ 1034 h 10000"/>
                  <a:gd name="connsiteX11" fmla="*/ 6347 w 10000"/>
                  <a:gd name="connsiteY11" fmla="*/ 1724 h 10000"/>
                  <a:gd name="connsiteX12" fmla="*/ 6429 w 10000"/>
                  <a:gd name="connsiteY12" fmla="*/ 2069 h 10000"/>
                  <a:gd name="connsiteX13" fmla="*/ 5913 w 10000"/>
                  <a:gd name="connsiteY13" fmla="*/ 1897 h 10000"/>
                  <a:gd name="connsiteX14" fmla="*/ 5470 w 10000"/>
                  <a:gd name="connsiteY14" fmla="*/ 2155 h 10000"/>
                  <a:gd name="connsiteX15" fmla="*/ 5212 w 10000"/>
                  <a:gd name="connsiteY15" fmla="*/ 1983 h 10000"/>
                  <a:gd name="connsiteX16" fmla="*/ 4954 w 10000"/>
                  <a:gd name="connsiteY16" fmla="*/ 2328 h 10000"/>
                  <a:gd name="connsiteX17" fmla="*/ 4603 w 10000"/>
                  <a:gd name="connsiteY17" fmla="*/ 2155 h 10000"/>
                  <a:gd name="connsiteX18" fmla="*/ 4252 w 10000"/>
                  <a:gd name="connsiteY18" fmla="*/ 2155 h 10000"/>
                  <a:gd name="connsiteX19" fmla="*/ 3994 w 10000"/>
                  <a:gd name="connsiteY19" fmla="*/ 2414 h 10000"/>
                  <a:gd name="connsiteX20" fmla="*/ 3643 w 10000"/>
                  <a:gd name="connsiteY20" fmla="*/ 2155 h 10000"/>
                  <a:gd name="connsiteX21" fmla="*/ 3034 w 10000"/>
                  <a:gd name="connsiteY21" fmla="*/ 2241 h 10000"/>
                  <a:gd name="connsiteX22" fmla="*/ 2085 w 10000"/>
                  <a:gd name="connsiteY22" fmla="*/ 2328 h 10000"/>
                  <a:gd name="connsiteX23" fmla="*/ 1476 w 10000"/>
                  <a:gd name="connsiteY23" fmla="*/ 2414 h 10000"/>
                  <a:gd name="connsiteX24" fmla="*/ 1042 w 10000"/>
                  <a:gd name="connsiteY24" fmla="*/ 2672 h 10000"/>
                  <a:gd name="connsiteX25" fmla="*/ 867 w 10000"/>
                  <a:gd name="connsiteY25" fmla="*/ 2931 h 10000"/>
                  <a:gd name="connsiteX26" fmla="*/ 516 w 10000"/>
                  <a:gd name="connsiteY26" fmla="*/ 2931 h 10000"/>
                  <a:gd name="connsiteX27" fmla="*/ 341 w 10000"/>
                  <a:gd name="connsiteY27" fmla="*/ 5517 h 10000"/>
                  <a:gd name="connsiteX28" fmla="*/ 516 w 10000"/>
                  <a:gd name="connsiteY28" fmla="*/ 6293 h 10000"/>
                  <a:gd name="connsiteX29" fmla="*/ 165 w 10000"/>
                  <a:gd name="connsiteY29" fmla="*/ 6379 h 10000"/>
                  <a:gd name="connsiteX30" fmla="*/ 83 w 10000"/>
                  <a:gd name="connsiteY30" fmla="*/ 6810 h 10000"/>
                  <a:gd name="connsiteX31" fmla="*/ 0 w 10000"/>
                  <a:gd name="connsiteY31" fmla="*/ 7328 h 10000"/>
                  <a:gd name="connsiteX32" fmla="*/ 165 w 10000"/>
                  <a:gd name="connsiteY32" fmla="*/ 7241 h 10000"/>
                  <a:gd name="connsiteX33" fmla="*/ 516 w 10000"/>
                  <a:gd name="connsiteY33" fmla="*/ 7500 h 10000"/>
                  <a:gd name="connsiteX34" fmla="*/ 774 w 10000"/>
                  <a:gd name="connsiteY34" fmla="*/ 7759 h 10000"/>
                  <a:gd name="connsiteX35" fmla="*/ 1125 w 10000"/>
                  <a:gd name="connsiteY35" fmla="*/ 7500 h 10000"/>
                  <a:gd name="connsiteX36" fmla="*/ 1476 w 10000"/>
                  <a:gd name="connsiteY36" fmla="*/ 7586 h 10000"/>
                  <a:gd name="connsiteX37" fmla="*/ 1827 w 10000"/>
                  <a:gd name="connsiteY37" fmla="*/ 7586 h 10000"/>
                  <a:gd name="connsiteX38" fmla="*/ 2343 w 10000"/>
                  <a:gd name="connsiteY38" fmla="*/ 7500 h 10000"/>
                  <a:gd name="connsiteX39" fmla="*/ 2693 w 10000"/>
                  <a:gd name="connsiteY39" fmla="*/ 7672 h 10000"/>
                  <a:gd name="connsiteX40" fmla="*/ 2951 w 10000"/>
                  <a:gd name="connsiteY40" fmla="*/ 7414 h 10000"/>
                  <a:gd name="connsiteX41" fmla="*/ 3736 w 10000"/>
                  <a:gd name="connsiteY41" fmla="*/ 7155 h 10000"/>
                  <a:gd name="connsiteX42" fmla="*/ 4087 w 10000"/>
                  <a:gd name="connsiteY42" fmla="*/ 6638 h 10000"/>
                  <a:gd name="connsiteX43" fmla="*/ 4169 w 10000"/>
                  <a:gd name="connsiteY43" fmla="*/ 6638 h 10000"/>
                  <a:gd name="connsiteX44" fmla="*/ 4252 w 10000"/>
                  <a:gd name="connsiteY44" fmla="*/ 6552 h 10000"/>
                  <a:gd name="connsiteX45" fmla="*/ 4778 w 10000"/>
                  <a:gd name="connsiteY45" fmla="*/ 6466 h 10000"/>
                  <a:gd name="connsiteX46" fmla="*/ 5036 w 10000"/>
                  <a:gd name="connsiteY46" fmla="*/ 6207 h 10000"/>
                  <a:gd name="connsiteX47" fmla="*/ 5738 w 10000"/>
                  <a:gd name="connsiteY47" fmla="*/ 6466 h 10000"/>
                  <a:gd name="connsiteX48" fmla="*/ 6347 w 10000"/>
                  <a:gd name="connsiteY48" fmla="*/ 6466 h 10000"/>
                  <a:gd name="connsiteX49" fmla="*/ 6605 w 10000"/>
                  <a:gd name="connsiteY49" fmla="*/ 6983 h 10000"/>
                  <a:gd name="connsiteX50" fmla="*/ 7131 w 10000"/>
                  <a:gd name="connsiteY50" fmla="*/ 7155 h 10000"/>
                  <a:gd name="connsiteX51" fmla="*/ 7296 w 10000"/>
                  <a:gd name="connsiteY51" fmla="*/ 7500 h 10000"/>
                  <a:gd name="connsiteX52" fmla="*/ 7647 w 10000"/>
                  <a:gd name="connsiteY52" fmla="*/ 7845 h 10000"/>
                  <a:gd name="connsiteX53" fmla="*/ 7822 w 10000"/>
                  <a:gd name="connsiteY53" fmla="*/ 8190 h 10000"/>
                  <a:gd name="connsiteX54" fmla="*/ 7038 w 10000"/>
                  <a:gd name="connsiteY54" fmla="*/ 8362 h 10000"/>
                  <a:gd name="connsiteX55" fmla="*/ 6780 w 10000"/>
                  <a:gd name="connsiteY55" fmla="*/ 8621 h 10000"/>
                  <a:gd name="connsiteX56" fmla="*/ 6956 w 10000"/>
                  <a:gd name="connsiteY56" fmla="*/ 8879 h 10000"/>
                  <a:gd name="connsiteX57" fmla="*/ 6780 w 10000"/>
                  <a:gd name="connsiteY57" fmla="*/ 9569 h 10000"/>
                  <a:gd name="connsiteX58" fmla="*/ 6605 w 10000"/>
                  <a:gd name="connsiteY58" fmla="*/ 9828 h 10000"/>
                  <a:gd name="connsiteX59" fmla="*/ 6956 w 10000"/>
                  <a:gd name="connsiteY59" fmla="*/ 10000 h 10000"/>
                  <a:gd name="connsiteX60" fmla="*/ 7472 w 10000"/>
                  <a:gd name="connsiteY60" fmla="*/ 9741 h 10000"/>
                  <a:gd name="connsiteX61" fmla="*/ 7905 w 10000"/>
                  <a:gd name="connsiteY61" fmla="*/ 9741 h 10000"/>
                  <a:gd name="connsiteX62" fmla="*/ 7905 w 10000"/>
                  <a:gd name="connsiteY62" fmla="*/ 9397 h 10000"/>
                  <a:gd name="connsiteX63" fmla="*/ 8338 w 10000"/>
                  <a:gd name="connsiteY63" fmla="*/ 8276 h 10000"/>
                  <a:gd name="connsiteX64" fmla="*/ 8607 w 10000"/>
                  <a:gd name="connsiteY64" fmla="*/ 7931 h 10000"/>
                  <a:gd name="connsiteX65" fmla="*/ 8947 w 10000"/>
                  <a:gd name="connsiteY65" fmla="*/ 7586 h 10000"/>
                  <a:gd name="connsiteX66" fmla="*/ 9474 w 10000"/>
                  <a:gd name="connsiteY66" fmla="*/ 7328 h 10000"/>
                  <a:gd name="connsiteX67" fmla="*/ 10000 w 10000"/>
                  <a:gd name="connsiteY67" fmla="*/ 7414 h 10000"/>
                  <a:gd name="connsiteX68" fmla="*/ 10000 w 10000"/>
                  <a:gd name="connsiteY68" fmla="*/ 1121 h 10000"/>
                  <a:gd name="connsiteX69" fmla="*/ 9649 w 10000"/>
                  <a:gd name="connsiteY69" fmla="*/ 1121 h 10000"/>
                  <a:gd name="connsiteX0" fmla="*/ 9649 w 10000"/>
                  <a:gd name="connsiteY0" fmla="*/ 1121 h 10000"/>
                  <a:gd name="connsiteX1" fmla="*/ 9391 w 10000"/>
                  <a:gd name="connsiteY1" fmla="*/ 1034 h 10000"/>
                  <a:gd name="connsiteX2" fmla="*/ 9216 w 10000"/>
                  <a:gd name="connsiteY2" fmla="*/ 603 h 10000"/>
                  <a:gd name="connsiteX3" fmla="*/ 9391 w 10000"/>
                  <a:gd name="connsiteY3" fmla="*/ 431 h 10000"/>
                  <a:gd name="connsiteX4" fmla="*/ 8947 w 10000"/>
                  <a:gd name="connsiteY4" fmla="*/ 172 h 10000"/>
                  <a:gd name="connsiteX5" fmla="*/ 8514 w 10000"/>
                  <a:gd name="connsiteY5" fmla="*/ 0 h 10000"/>
                  <a:gd name="connsiteX6" fmla="*/ 7905 w 10000"/>
                  <a:gd name="connsiteY6" fmla="*/ 345 h 10000"/>
                  <a:gd name="connsiteX7" fmla="*/ 7564 w 10000"/>
                  <a:gd name="connsiteY7" fmla="*/ 345 h 10000"/>
                  <a:gd name="connsiteX8" fmla="*/ 7472 w 10000"/>
                  <a:gd name="connsiteY8" fmla="*/ 776 h 10000"/>
                  <a:gd name="connsiteX9" fmla="*/ 7131 w 10000"/>
                  <a:gd name="connsiteY9" fmla="*/ 776 h 10000"/>
                  <a:gd name="connsiteX10" fmla="*/ 6522 w 10000"/>
                  <a:gd name="connsiteY10" fmla="*/ 1034 h 10000"/>
                  <a:gd name="connsiteX11" fmla="*/ 6347 w 10000"/>
                  <a:gd name="connsiteY11" fmla="*/ 1724 h 10000"/>
                  <a:gd name="connsiteX12" fmla="*/ 6429 w 10000"/>
                  <a:gd name="connsiteY12" fmla="*/ 2069 h 10000"/>
                  <a:gd name="connsiteX13" fmla="*/ 5913 w 10000"/>
                  <a:gd name="connsiteY13" fmla="*/ 1897 h 10000"/>
                  <a:gd name="connsiteX14" fmla="*/ 5470 w 10000"/>
                  <a:gd name="connsiteY14" fmla="*/ 2155 h 10000"/>
                  <a:gd name="connsiteX15" fmla="*/ 5212 w 10000"/>
                  <a:gd name="connsiteY15" fmla="*/ 1983 h 10000"/>
                  <a:gd name="connsiteX16" fmla="*/ 4954 w 10000"/>
                  <a:gd name="connsiteY16" fmla="*/ 2328 h 10000"/>
                  <a:gd name="connsiteX17" fmla="*/ 4603 w 10000"/>
                  <a:gd name="connsiteY17" fmla="*/ 2155 h 10000"/>
                  <a:gd name="connsiteX18" fmla="*/ 4252 w 10000"/>
                  <a:gd name="connsiteY18" fmla="*/ 2155 h 10000"/>
                  <a:gd name="connsiteX19" fmla="*/ 3994 w 10000"/>
                  <a:gd name="connsiteY19" fmla="*/ 2414 h 10000"/>
                  <a:gd name="connsiteX20" fmla="*/ 3643 w 10000"/>
                  <a:gd name="connsiteY20" fmla="*/ 2155 h 10000"/>
                  <a:gd name="connsiteX21" fmla="*/ 3034 w 10000"/>
                  <a:gd name="connsiteY21" fmla="*/ 2241 h 10000"/>
                  <a:gd name="connsiteX22" fmla="*/ 2085 w 10000"/>
                  <a:gd name="connsiteY22" fmla="*/ 2328 h 10000"/>
                  <a:gd name="connsiteX23" fmla="*/ 1476 w 10000"/>
                  <a:gd name="connsiteY23" fmla="*/ 2414 h 10000"/>
                  <a:gd name="connsiteX24" fmla="*/ 1042 w 10000"/>
                  <a:gd name="connsiteY24" fmla="*/ 2672 h 10000"/>
                  <a:gd name="connsiteX25" fmla="*/ 867 w 10000"/>
                  <a:gd name="connsiteY25" fmla="*/ 2931 h 10000"/>
                  <a:gd name="connsiteX26" fmla="*/ 341 w 10000"/>
                  <a:gd name="connsiteY26" fmla="*/ 5517 h 10000"/>
                  <a:gd name="connsiteX27" fmla="*/ 516 w 10000"/>
                  <a:gd name="connsiteY27" fmla="*/ 6293 h 10000"/>
                  <a:gd name="connsiteX28" fmla="*/ 165 w 10000"/>
                  <a:gd name="connsiteY28" fmla="*/ 6379 h 10000"/>
                  <a:gd name="connsiteX29" fmla="*/ 83 w 10000"/>
                  <a:gd name="connsiteY29" fmla="*/ 6810 h 10000"/>
                  <a:gd name="connsiteX30" fmla="*/ 0 w 10000"/>
                  <a:gd name="connsiteY30" fmla="*/ 7328 h 10000"/>
                  <a:gd name="connsiteX31" fmla="*/ 165 w 10000"/>
                  <a:gd name="connsiteY31" fmla="*/ 7241 h 10000"/>
                  <a:gd name="connsiteX32" fmla="*/ 516 w 10000"/>
                  <a:gd name="connsiteY32" fmla="*/ 7500 h 10000"/>
                  <a:gd name="connsiteX33" fmla="*/ 774 w 10000"/>
                  <a:gd name="connsiteY33" fmla="*/ 7759 h 10000"/>
                  <a:gd name="connsiteX34" fmla="*/ 1125 w 10000"/>
                  <a:gd name="connsiteY34" fmla="*/ 7500 h 10000"/>
                  <a:gd name="connsiteX35" fmla="*/ 1476 w 10000"/>
                  <a:gd name="connsiteY35" fmla="*/ 7586 h 10000"/>
                  <a:gd name="connsiteX36" fmla="*/ 1827 w 10000"/>
                  <a:gd name="connsiteY36" fmla="*/ 7586 h 10000"/>
                  <a:gd name="connsiteX37" fmla="*/ 2343 w 10000"/>
                  <a:gd name="connsiteY37" fmla="*/ 7500 h 10000"/>
                  <a:gd name="connsiteX38" fmla="*/ 2693 w 10000"/>
                  <a:gd name="connsiteY38" fmla="*/ 7672 h 10000"/>
                  <a:gd name="connsiteX39" fmla="*/ 2951 w 10000"/>
                  <a:gd name="connsiteY39" fmla="*/ 7414 h 10000"/>
                  <a:gd name="connsiteX40" fmla="*/ 3736 w 10000"/>
                  <a:gd name="connsiteY40" fmla="*/ 7155 h 10000"/>
                  <a:gd name="connsiteX41" fmla="*/ 4087 w 10000"/>
                  <a:gd name="connsiteY41" fmla="*/ 6638 h 10000"/>
                  <a:gd name="connsiteX42" fmla="*/ 4169 w 10000"/>
                  <a:gd name="connsiteY42" fmla="*/ 6638 h 10000"/>
                  <a:gd name="connsiteX43" fmla="*/ 4252 w 10000"/>
                  <a:gd name="connsiteY43" fmla="*/ 6552 h 10000"/>
                  <a:gd name="connsiteX44" fmla="*/ 4778 w 10000"/>
                  <a:gd name="connsiteY44" fmla="*/ 6466 h 10000"/>
                  <a:gd name="connsiteX45" fmla="*/ 5036 w 10000"/>
                  <a:gd name="connsiteY45" fmla="*/ 6207 h 10000"/>
                  <a:gd name="connsiteX46" fmla="*/ 5738 w 10000"/>
                  <a:gd name="connsiteY46" fmla="*/ 6466 h 10000"/>
                  <a:gd name="connsiteX47" fmla="*/ 6347 w 10000"/>
                  <a:gd name="connsiteY47" fmla="*/ 6466 h 10000"/>
                  <a:gd name="connsiteX48" fmla="*/ 6605 w 10000"/>
                  <a:gd name="connsiteY48" fmla="*/ 6983 h 10000"/>
                  <a:gd name="connsiteX49" fmla="*/ 7131 w 10000"/>
                  <a:gd name="connsiteY49" fmla="*/ 7155 h 10000"/>
                  <a:gd name="connsiteX50" fmla="*/ 7296 w 10000"/>
                  <a:gd name="connsiteY50" fmla="*/ 7500 h 10000"/>
                  <a:gd name="connsiteX51" fmla="*/ 7647 w 10000"/>
                  <a:gd name="connsiteY51" fmla="*/ 7845 h 10000"/>
                  <a:gd name="connsiteX52" fmla="*/ 7822 w 10000"/>
                  <a:gd name="connsiteY52" fmla="*/ 8190 h 10000"/>
                  <a:gd name="connsiteX53" fmla="*/ 7038 w 10000"/>
                  <a:gd name="connsiteY53" fmla="*/ 8362 h 10000"/>
                  <a:gd name="connsiteX54" fmla="*/ 6780 w 10000"/>
                  <a:gd name="connsiteY54" fmla="*/ 8621 h 10000"/>
                  <a:gd name="connsiteX55" fmla="*/ 6956 w 10000"/>
                  <a:gd name="connsiteY55" fmla="*/ 8879 h 10000"/>
                  <a:gd name="connsiteX56" fmla="*/ 6780 w 10000"/>
                  <a:gd name="connsiteY56" fmla="*/ 9569 h 10000"/>
                  <a:gd name="connsiteX57" fmla="*/ 6605 w 10000"/>
                  <a:gd name="connsiteY57" fmla="*/ 9828 h 10000"/>
                  <a:gd name="connsiteX58" fmla="*/ 6956 w 10000"/>
                  <a:gd name="connsiteY58" fmla="*/ 10000 h 10000"/>
                  <a:gd name="connsiteX59" fmla="*/ 7472 w 10000"/>
                  <a:gd name="connsiteY59" fmla="*/ 9741 h 10000"/>
                  <a:gd name="connsiteX60" fmla="*/ 7905 w 10000"/>
                  <a:gd name="connsiteY60" fmla="*/ 9741 h 10000"/>
                  <a:gd name="connsiteX61" fmla="*/ 7905 w 10000"/>
                  <a:gd name="connsiteY61" fmla="*/ 9397 h 10000"/>
                  <a:gd name="connsiteX62" fmla="*/ 8338 w 10000"/>
                  <a:gd name="connsiteY62" fmla="*/ 8276 h 10000"/>
                  <a:gd name="connsiteX63" fmla="*/ 8607 w 10000"/>
                  <a:gd name="connsiteY63" fmla="*/ 7931 h 10000"/>
                  <a:gd name="connsiteX64" fmla="*/ 8947 w 10000"/>
                  <a:gd name="connsiteY64" fmla="*/ 7586 h 10000"/>
                  <a:gd name="connsiteX65" fmla="*/ 9474 w 10000"/>
                  <a:gd name="connsiteY65" fmla="*/ 7328 h 10000"/>
                  <a:gd name="connsiteX66" fmla="*/ 10000 w 10000"/>
                  <a:gd name="connsiteY66" fmla="*/ 7414 h 10000"/>
                  <a:gd name="connsiteX67" fmla="*/ 10000 w 10000"/>
                  <a:gd name="connsiteY67" fmla="*/ 1121 h 10000"/>
                  <a:gd name="connsiteX68" fmla="*/ 9649 w 10000"/>
                  <a:gd name="connsiteY68" fmla="*/ 1121 h 10000"/>
                  <a:gd name="connsiteX0" fmla="*/ 9649 w 10000"/>
                  <a:gd name="connsiteY0" fmla="*/ 1121 h 10000"/>
                  <a:gd name="connsiteX1" fmla="*/ 9391 w 10000"/>
                  <a:gd name="connsiteY1" fmla="*/ 1034 h 10000"/>
                  <a:gd name="connsiteX2" fmla="*/ 9216 w 10000"/>
                  <a:gd name="connsiteY2" fmla="*/ 603 h 10000"/>
                  <a:gd name="connsiteX3" fmla="*/ 9391 w 10000"/>
                  <a:gd name="connsiteY3" fmla="*/ 431 h 10000"/>
                  <a:gd name="connsiteX4" fmla="*/ 8947 w 10000"/>
                  <a:gd name="connsiteY4" fmla="*/ 172 h 10000"/>
                  <a:gd name="connsiteX5" fmla="*/ 8514 w 10000"/>
                  <a:gd name="connsiteY5" fmla="*/ 0 h 10000"/>
                  <a:gd name="connsiteX6" fmla="*/ 7905 w 10000"/>
                  <a:gd name="connsiteY6" fmla="*/ 345 h 10000"/>
                  <a:gd name="connsiteX7" fmla="*/ 7564 w 10000"/>
                  <a:gd name="connsiteY7" fmla="*/ 345 h 10000"/>
                  <a:gd name="connsiteX8" fmla="*/ 7472 w 10000"/>
                  <a:gd name="connsiteY8" fmla="*/ 776 h 10000"/>
                  <a:gd name="connsiteX9" fmla="*/ 7131 w 10000"/>
                  <a:gd name="connsiteY9" fmla="*/ 776 h 10000"/>
                  <a:gd name="connsiteX10" fmla="*/ 6522 w 10000"/>
                  <a:gd name="connsiteY10" fmla="*/ 1034 h 10000"/>
                  <a:gd name="connsiteX11" fmla="*/ 6347 w 10000"/>
                  <a:gd name="connsiteY11" fmla="*/ 1724 h 10000"/>
                  <a:gd name="connsiteX12" fmla="*/ 6429 w 10000"/>
                  <a:gd name="connsiteY12" fmla="*/ 2069 h 10000"/>
                  <a:gd name="connsiteX13" fmla="*/ 5913 w 10000"/>
                  <a:gd name="connsiteY13" fmla="*/ 1897 h 10000"/>
                  <a:gd name="connsiteX14" fmla="*/ 5470 w 10000"/>
                  <a:gd name="connsiteY14" fmla="*/ 2155 h 10000"/>
                  <a:gd name="connsiteX15" fmla="*/ 5212 w 10000"/>
                  <a:gd name="connsiteY15" fmla="*/ 1983 h 10000"/>
                  <a:gd name="connsiteX16" fmla="*/ 4954 w 10000"/>
                  <a:gd name="connsiteY16" fmla="*/ 2328 h 10000"/>
                  <a:gd name="connsiteX17" fmla="*/ 4603 w 10000"/>
                  <a:gd name="connsiteY17" fmla="*/ 2155 h 10000"/>
                  <a:gd name="connsiteX18" fmla="*/ 4252 w 10000"/>
                  <a:gd name="connsiteY18" fmla="*/ 2155 h 10000"/>
                  <a:gd name="connsiteX19" fmla="*/ 3994 w 10000"/>
                  <a:gd name="connsiteY19" fmla="*/ 2414 h 10000"/>
                  <a:gd name="connsiteX20" fmla="*/ 3643 w 10000"/>
                  <a:gd name="connsiteY20" fmla="*/ 2155 h 10000"/>
                  <a:gd name="connsiteX21" fmla="*/ 3034 w 10000"/>
                  <a:gd name="connsiteY21" fmla="*/ 2241 h 10000"/>
                  <a:gd name="connsiteX22" fmla="*/ 2085 w 10000"/>
                  <a:gd name="connsiteY22" fmla="*/ 2328 h 10000"/>
                  <a:gd name="connsiteX23" fmla="*/ 1476 w 10000"/>
                  <a:gd name="connsiteY23" fmla="*/ 2414 h 10000"/>
                  <a:gd name="connsiteX24" fmla="*/ 1042 w 10000"/>
                  <a:gd name="connsiteY24" fmla="*/ 2672 h 10000"/>
                  <a:gd name="connsiteX25" fmla="*/ 341 w 10000"/>
                  <a:gd name="connsiteY25" fmla="*/ 5517 h 10000"/>
                  <a:gd name="connsiteX26" fmla="*/ 516 w 10000"/>
                  <a:gd name="connsiteY26" fmla="*/ 6293 h 10000"/>
                  <a:gd name="connsiteX27" fmla="*/ 165 w 10000"/>
                  <a:gd name="connsiteY27" fmla="*/ 6379 h 10000"/>
                  <a:gd name="connsiteX28" fmla="*/ 83 w 10000"/>
                  <a:gd name="connsiteY28" fmla="*/ 6810 h 10000"/>
                  <a:gd name="connsiteX29" fmla="*/ 0 w 10000"/>
                  <a:gd name="connsiteY29" fmla="*/ 7328 h 10000"/>
                  <a:gd name="connsiteX30" fmla="*/ 165 w 10000"/>
                  <a:gd name="connsiteY30" fmla="*/ 7241 h 10000"/>
                  <a:gd name="connsiteX31" fmla="*/ 516 w 10000"/>
                  <a:gd name="connsiteY31" fmla="*/ 7500 h 10000"/>
                  <a:gd name="connsiteX32" fmla="*/ 774 w 10000"/>
                  <a:gd name="connsiteY32" fmla="*/ 7759 h 10000"/>
                  <a:gd name="connsiteX33" fmla="*/ 1125 w 10000"/>
                  <a:gd name="connsiteY33" fmla="*/ 7500 h 10000"/>
                  <a:gd name="connsiteX34" fmla="*/ 1476 w 10000"/>
                  <a:gd name="connsiteY34" fmla="*/ 7586 h 10000"/>
                  <a:gd name="connsiteX35" fmla="*/ 1827 w 10000"/>
                  <a:gd name="connsiteY35" fmla="*/ 7586 h 10000"/>
                  <a:gd name="connsiteX36" fmla="*/ 2343 w 10000"/>
                  <a:gd name="connsiteY36" fmla="*/ 7500 h 10000"/>
                  <a:gd name="connsiteX37" fmla="*/ 2693 w 10000"/>
                  <a:gd name="connsiteY37" fmla="*/ 7672 h 10000"/>
                  <a:gd name="connsiteX38" fmla="*/ 2951 w 10000"/>
                  <a:gd name="connsiteY38" fmla="*/ 7414 h 10000"/>
                  <a:gd name="connsiteX39" fmla="*/ 3736 w 10000"/>
                  <a:gd name="connsiteY39" fmla="*/ 7155 h 10000"/>
                  <a:gd name="connsiteX40" fmla="*/ 4087 w 10000"/>
                  <a:gd name="connsiteY40" fmla="*/ 6638 h 10000"/>
                  <a:gd name="connsiteX41" fmla="*/ 4169 w 10000"/>
                  <a:gd name="connsiteY41" fmla="*/ 6638 h 10000"/>
                  <a:gd name="connsiteX42" fmla="*/ 4252 w 10000"/>
                  <a:gd name="connsiteY42" fmla="*/ 6552 h 10000"/>
                  <a:gd name="connsiteX43" fmla="*/ 4778 w 10000"/>
                  <a:gd name="connsiteY43" fmla="*/ 6466 h 10000"/>
                  <a:gd name="connsiteX44" fmla="*/ 5036 w 10000"/>
                  <a:gd name="connsiteY44" fmla="*/ 6207 h 10000"/>
                  <a:gd name="connsiteX45" fmla="*/ 5738 w 10000"/>
                  <a:gd name="connsiteY45" fmla="*/ 6466 h 10000"/>
                  <a:gd name="connsiteX46" fmla="*/ 6347 w 10000"/>
                  <a:gd name="connsiteY46" fmla="*/ 6466 h 10000"/>
                  <a:gd name="connsiteX47" fmla="*/ 6605 w 10000"/>
                  <a:gd name="connsiteY47" fmla="*/ 6983 h 10000"/>
                  <a:gd name="connsiteX48" fmla="*/ 7131 w 10000"/>
                  <a:gd name="connsiteY48" fmla="*/ 7155 h 10000"/>
                  <a:gd name="connsiteX49" fmla="*/ 7296 w 10000"/>
                  <a:gd name="connsiteY49" fmla="*/ 7500 h 10000"/>
                  <a:gd name="connsiteX50" fmla="*/ 7647 w 10000"/>
                  <a:gd name="connsiteY50" fmla="*/ 7845 h 10000"/>
                  <a:gd name="connsiteX51" fmla="*/ 7822 w 10000"/>
                  <a:gd name="connsiteY51" fmla="*/ 8190 h 10000"/>
                  <a:gd name="connsiteX52" fmla="*/ 7038 w 10000"/>
                  <a:gd name="connsiteY52" fmla="*/ 8362 h 10000"/>
                  <a:gd name="connsiteX53" fmla="*/ 6780 w 10000"/>
                  <a:gd name="connsiteY53" fmla="*/ 8621 h 10000"/>
                  <a:gd name="connsiteX54" fmla="*/ 6956 w 10000"/>
                  <a:gd name="connsiteY54" fmla="*/ 8879 h 10000"/>
                  <a:gd name="connsiteX55" fmla="*/ 6780 w 10000"/>
                  <a:gd name="connsiteY55" fmla="*/ 9569 h 10000"/>
                  <a:gd name="connsiteX56" fmla="*/ 6605 w 10000"/>
                  <a:gd name="connsiteY56" fmla="*/ 9828 h 10000"/>
                  <a:gd name="connsiteX57" fmla="*/ 6956 w 10000"/>
                  <a:gd name="connsiteY57" fmla="*/ 10000 h 10000"/>
                  <a:gd name="connsiteX58" fmla="*/ 7472 w 10000"/>
                  <a:gd name="connsiteY58" fmla="*/ 9741 h 10000"/>
                  <a:gd name="connsiteX59" fmla="*/ 7905 w 10000"/>
                  <a:gd name="connsiteY59" fmla="*/ 9741 h 10000"/>
                  <a:gd name="connsiteX60" fmla="*/ 7905 w 10000"/>
                  <a:gd name="connsiteY60" fmla="*/ 9397 h 10000"/>
                  <a:gd name="connsiteX61" fmla="*/ 8338 w 10000"/>
                  <a:gd name="connsiteY61" fmla="*/ 8276 h 10000"/>
                  <a:gd name="connsiteX62" fmla="*/ 8607 w 10000"/>
                  <a:gd name="connsiteY62" fmla="*/ 7931 h 10000"/>
                  <a:gd name="connsiteX63" fmla="*/ 8947 w 10000"/>
                  <a:gd name="connsiteY63" fmla="*/ 7586 h 10000"/>
                  <a:gd name="connsiteX64" fmla="*/ 9474 w 10000"/>
                  <a:gd name="connsiteY64" fmla="*/ 7328 h 10000"/>
                  <a:gd name="connsiteX65" fmla="*/ 10000 w 10000"/>
                  <a:gd name="connsiteY65" fmla="*/ 7414 h 10000"/>
                  <a:gd name="connsiteX66" fmla="*/ 10000 w 10000"/>
                  <a:gd name="connsiteY66" fmla="*/ 1121 h 10000"/>
                  <a:gd name="connsiteX67" fmla="*/ 9649 w 10000"/>
                  <a:gd name="connsiteY67" fmla="*/ 1121 h 10000"/>
                  <a:gd name="connsiteX0" fmla="*/ 1042 w 10000"/>
                  <a:gd name="connsiteY0" fmla="*/ 2672 h 10000"/>
                  <a:gd name="connsiteX1" fmla="*/ 341 w 10000"/>
                  <a:gd name="connsiteY1" fmla="*/ 5517 h 10000"/>
                  <a:gd name="connsiteX2" fmla="*/ 516 w 10000"/>
                  <a:gd name="connsiteY2" fmla="*/ 6293 h 10000"/>
                  <a:gd name="connsiteX3" fmla="*/ 165 w 10000"/>
                  <a:gd name="connsiteY3" fmla="*/ 6379 h 10000"/>
                  <a:gd name="connsiteX4" fmla="*/ 83 w 10000"/>
                  <a:gd name="connsiteY4" fmla="*/ 6810 h 10000"/>
                  <a:gd name="connsiteX5" fmla="*/ 0 w 10000"/>
                  <a:gd name="connsiteY5" fmla="*/ 7328 h 10000"/>
                  <a:gd name="connsiteX6" fmla="*/ 165 w 10000"/>
                  <a:gd name="connsiteY6" fmla="*/ 7241 h 10000"/>
                  <a:gd name="connsiteX7" fmla="*/ 516 w 10000"/>
                  <a:gd name="connsiteY7" fmla="*/ 7500 h 10000"/>
                  <a:gd name="connsiteX8" fmla="*/ 774 w 10000"/>
                  <a:gd name="connsiteY8" fmla="*/ 7759 h 10000"/>
                  <a:gd name="connsiteX9" fmla="*/ 1125 w 10000"/>
                  <a:gd name="connsiteY9" fmla="*/ 7500 h 10000"/>
                  <a:gd name="connsiteX10" fmla="*/ 1476 w 10000"/>
                  <a:gd name="connsiteY10" fmla="*/ 7586 h 10000"/>
                  <a:gd name="connsiteX11" fmla="*/ 1827 w 10000"/>
                  <a:gd name="connsiteY11" fmla="*/ 7586 h 10000"/>
                  <a:gd name="connsiteX12" fmla="*/ 2343 w 10000"/>
                  <a:gd name="connsiteY12" fmla="*/ 7500 h 10000"/>
                  <a:gd name="connsiteX13" fmla="*/ 2693 w 10000"/>
                  <a:gd name="connsiteY13" fmla="*/ 7672 h 10000"/>
                  <a:gd name="connsiteX14" fmla="*/ 2951 w 10000"/>
                  <a:gd name="connsiteY14" fmla="*/ 7414 h 10000"/>
                  <a:gd name="connsiteX15" fmla="*/ 3736 w 10000"/>
                  <a:gd name="connsiteY15" fmla="*/ 7155 h 10000"/>
                  <a:gd name="connsiteX16" fmla="*/ 4087 w 10000"/>
                  <a:gd name="connsiteY16" fmla="*/ 6638 h 10000"/>
                  <a:gd name="connsiteX17" fmla="*/ 4169 w 10000"/>
                  <a:gd name="connsiteY17" fmla="*/ 6638 h 10000"/>
                  <a:gd name="connsiteX18" fmla="*/ 4252 w 10000"/>
                  <a:gd name="connsiteY18" fmla="*/ 6552 h 10000"/>
                  <a:gd name="connsiteX19" fmla="*/ 4778 w 10000"/>
                  <a:gd name="connsiteY19" fmla="*/ 6466 h 10000"/>
                  <a:gd name="connsiteX20" fmla="*/ 5036 w 10000"/>
                  <a:gd name="connsiteY20" fmla="*/ 6207 h 10000"/>
                  <a:gd name="connsiteX21" fmla="*/ 5738 w 10000"/>
                  <a:gd name="connsiteY21" fmla="*/ 6466 h 10000"/>
                  <a:gd name="connsiteX22" fmla="*/ 6347 w 10000"/>
                  <a:gd name="connsiteY22" fmla="*/ 6466 h 10000"/>
                  <a:gd name="connsiteX23" fmla="*/ 6605 w 10000"/>
                  <a:gd name="connsiteY23" fmla="*/ 6983 h 10000"/>
                  <a:gd name="connsiteX24" fmla="*/ 7131 w 10000"/>
                  <a:gd name="connsiteY24" fmla="*/ 7155 h 10000"/>
                  <a:gd name="connsiteX25" fmla="*/ 7296 w 10000"/>
                  <a:gd name="connsiteY25" fmla="*/ 7500 h 10000"/>
                  <a:gd name="connsiteX26" fmla="*/ 7647 w 10000"/>
                  <a:gd name="connsiteY26" fmla="*/ 7845 h 10000"/>
                  <a:gd name="connsiteX27" fmla="*/ 7822 w 10000"/>
                  <a:gd name="connsiteY27" fmla="*/ 8190 h 10000"/>
                  <a:gd name="connsiteX28" fmla="*/ 7038 w 10000"/>
                  <a:gd name="connsiteY28" fmla="*/ 8362 h 10000"/>
                  <a:gd name="connsiteX29" fmla="*/ 6780 w 10000"/>
                  <a:gd name="connsiteY29" fmla="*/ 8621 h 10000"/>
                  <a:gd name="connsiteX30" fmla="*/ 6956 w 10000"/>
                  <a:gd name="connsiteY30" fmla="*/ 8879 h 10000"/>
                  <a:gd name="connsiteX31" fmla="*/ 6780 w 10000"/>
                  <a:gd name="connsiteY31" fmla="*/ 9569 h 10000"/>
                  <a:gd name="connsiteX32" fmla="*/ 6605 w 10000"/>
                  <a:gd name="connsiteY32" fmla="*/ 9828 h 10000"/>
                  <a:gd name="connsiteX33" fmla="*/ 6956 w 10000"/>
                  <a:gd name="connsiteY33" fmla="*/ 10000 h 10000"/>
                  <a:gd name="connsiteX34" fmla="*/ 7472 w 10000"/>
                  <a:gd name="connsiteY34" fmla="*/ 9741 h 10000"/>
                  <a:gd name="connsiteX35" fmla="*/ 7905 w 10000"/>
                  <a:gd name="connsiteY35" fmla="*/ 9741 h 10000"/>
                  <a:gd name="connsiteX36" fmla="*/ 7905 w 10000"/>
                  <a:gd name="connsiteY36" fmla="*/ 9397 h 10000"/>
                  <a:gd name="connsiteX37" fmla="*/ 8338 w 10000"/>
                  <a:gd name="connsiteY37" fmla="*/ 8276 h 10000"/>
                  <a:gd name="connsiteX38" fmla="*/ 8607 w 10000"/>
                  <a:gd name="connsiteY38" fmla="*/ 7931 h 10000"/>
                  <a:gd name="connsiteX39" fmla="*/ 8947 w 10000"/>
                  <a:gd name="connsiteY39" fmla="*/ 7586 h 10000"/>
                  <a:gd name="connsiteX40" fmla="*/ 9474 w 10000"/>
                  <a:gd name="connsiteY40" fmla="*/ 7328 h 10000"/>
                  <a:gd name="connsiteX41" fmla="*/ 10000 w 10000"/>
                  <a:gd name="connsiteY41" fmla="*/ 7414 h 10000"/>
                  <a:gd name="connsiteX42" fmla="*/ 10000 w 10000"/>
                  <a:gd name="connsiteY42" fmla="*/ 1121 h 10000"/>
                  <a:gd name="connsiteX43" fmla="*/ 9649 w 10000"/>
                  <a:gd name="connsiteY43" fmla="*/ 1121 h 10000"/>
                  <a:gd name="connsiteX44" fmla="*/ 9391 w 10000"/>
                  <a:gd name="connsiteY44" fmla="*/ 1034 h 10000"/>
                  <a:gd name="connsiteX45" fmla="*/ 9216 w 10000"/>
                  <a:gd name="connsiteY45" fmla="*/ 603 h 10000"/>
                  <a:gd name="connsiteX46" fmla="*/ 9391 w 10000"/>
                  <a:gd name="connsiteY46" fmla="*/ 431 h 10000"/>
                  <a:gd name="connsiteX47" fmla="*/ 8947 w 10000"/>
                  <a:gd name="connsiteY47" fmla="*/ 172 h 10000"/>
                  <a:gd name="connsiteX48" fmla="*/ 8514 w 10000"/>
                  <a:gd name="connsiteY48" fmla="*/ 0 h 10000"/>
                  <a:gd name="connsiteX49" fmla="*/ 7905 w 10000"/>
                  <a:gd name="connsiteY49" fmla="*/ 345 h 10000"/>
                  <a:gd name="connsiteX50" fmla="*/ 7564 w 10000"/>
                  <a:gd name="connsiteY50" fmla="*/ 345 h 10000"/>
                  <a:gd name="connsiteX51" fmla="*/ 7472 w 10000"/>
                  <a:gd name="connsiteY51" fmla="*/ 776 h 10000"/>
                  <a:gd name="connsiteX52" fmla="*/ 7131 w 10000"/>
                  <a:gd name="connsiteY52" fmla="*/ 776 h 10000"/>
                  <a:gd name="connsiteX53" fmla="*/ 6522 w 10000"/>
                  <a:gd name="connsiteY53" fmla="*/ 1034 h 10000"/>
                  <a:gd name="connsiteX54" fmla="*/ 6347 w 10000"/>
                  <a:gd name="connsiteY54" fmla="*/ 1724 h 10000"/>
                  <a:gd name="connsiteX55" fmla="*/ 6429 w 10000"/>
                  <a:gd name="connsiteY55" fmla="*/ 2069 h 10000"/>
                  <a:gd name="connsiteX56" fmla="*/ 5913 w 10000"/>
                  <a:gd name="connsiteY56" fmla="*/ 1897 h 10000"/>
                  <a:gd name="connsiteX57" fmla="*/ 5470 w 10000"/>
                  <a:gd name="connsiteY57" fmla="*/ 2155 h 10000"/>
                  <a:gd name="connsiteX58" fmla="*/ 5212 w 10000"/>
                  <a:gd name="connsiteY58" fmla="*/ 1983 h 10000"/>
                  <a:gd name="connsiteX59" fmla="*/ 4954 w 10000"/>
                  <a:gd name="connsiteY59" fmla="*/ 2328 h 10000"/>
                  <a:gd name="connsiteX60" fmla="*/ 4603 w 10000"/>
                  <a:gd name="connsiteY60" fmla="*/ 2155 h 10000"/>
                  <a:gd name="connsiteX61" fmla="*/ 4252 w 10000"/>
                  <a:gd name="connsiteY61" fmla="*/ 2155 h 10000"/>
                  <a:gd name="connsiteX62" fmla="*/ 3994 w 10000"/>
                  <a:gd name="connsiteY62" fmla="*/ 2414 h 10000"/>
                  <a:gd name="connsiteX63" fmla="*/ 3643 w 10000"/>
                  <a:gd name="connsiteY63" fmla="*/ 2155 h 10000"/>
                  <a:gd name="connsiteX64" fmla="*/ 3034 w 10000"/>
                  <a:gd name="connsiteY64" fmla="*/ 2241 h 10000"/>
                  <a:gd name="connsiteX65" fmla="*/ 2085 w 10000"/>
                  <a:gd name="connsiteY65" fmla="*/ 2328 h 10000"/>
                  <a:gd name="connsiteX66" fmla="*/ 1476 w 10000"/>
                  <a:gd name="connsiteY66" fmla="*/ 2414 h 10000"/>
                  <a:gd name="connsiteX67" fmla="*/ 1665 w 10000"/>
                  <a:gd name="connsiteY67" fmla="*/ 3248 h 10000"/>
                  <a:gd name="connsiteX0" fmla="*/ 1042 w 10000"/>
                  <a:gd name="connsiteY0" fmla="*/ 2672 h 10000"/>
                  <a:gd name="connsiteX1" fmla="*/ 341 w 10000"/>
                  <a:gd name="connsiteY1" fmla="*/ 5517 h 10000"/>
                  <a:gd name="connsiteX2" fmla="*/ 516 w 10000"/>
                  <a:gd name="connsiteY2" fmla="*/ 6293 h 10000"/>
                  <a:gd name="connsiteX3" fmla="*/ 165 w 10000"/>
                  <a:gd name="connsiteY3" fmla="*/ 6379 h 10000"/>
                  <a:gd name="connsiteX4" fmla="*/ 83 w 10000"/>
                  <a:gd name="connsiteY4" fmla="*/ 6810 h 10000"/>
                  <a:gd name="connsiteX5" fmla="*/ 0 w 10000"/>
                  <a:gd name="connsiteY5" fmla="*/ 7328 h 10000"/>
                  <a:gd name="connsiteX6" fmla="*/ 165 w 10000"/>
                  <a:gd name="connsiteY6" fmla="*/ 7241 h 10000"/>
                  <a:gd name="connsiteX7" fmla="*/ 516 w 10000"/>
                  <a:gd name="connsiteY7" fmla="*/ 7500 h 10000"/>
                  <a:gd name="connsiteX8" fmla="*/ 774 w 10000"/>
                  <a:gd name="connsiteY8" fmla="*/ 7759 h 10000"/>
                  <a:gd name="connsiteX9" fmla="*/ 1125 w 10000"/>
                  <a:gd name="connsiteY9" fmla="*/ 7500 h 10000"/>
                  <a:gd name="connsiteX10" fmla="*/ 1476 w 10000"/>
                  <a:gd name="connsiteY10" fmla="*/ 7586 h 10000"/>
                  <a:gd name="connsiteX11" fmla="*/ 1827 w 10000"/>
                  <a:gd name="connsiteY11" fmla="*/ 7586 h 10000"/>
                  <a:gd name="connsiteX12" fmla="*/ 2343 w 10000"/>
                  <a:gd name="connsiteY12" fmla="*/ 7500 h 10000"/>
                  <a:gd name="connsiteX13" fmla="*/ 2693 w 10000"/>
                  <a:gd name="connsiteY13" fmla="*/ 7672 h 10000"/>
                  <a:gd name="connsiteX14" fmla="*/ 2951 w 10000"/>
                  <a:gd name="connsiteY14" fmla="*/ 7414 h 10000"/>
                  <a:gd name="connsiteX15" fmla="*/ 3736 w 10000"/>
                  <a:gd name="connsiteY15" fmla="*/ 7155 h 10000"/>
                  <a:gd name="connsiteX16" fmla="*/ 4087 w 10000"/>
                  <a:gd name="connsiteY16" fmla="*/ 6638 h 10000"/>
                  <a:gd name="connsiteX17" fmla="*/ 4169 w 10000"/>
                  <a:gd name="connsiteY17" fmla="*/ 6638 h 10000"/>
                  <a:gd name="connsiteX18" fmla="*/ 4252 w 10000"/>
                  <a:gd name="connsiteY18" fmla="*/ 6552 h 10000"/>
                  <a:gd name="connsiteX19" fmla="*/ 4778 w 10000"/>
                  <a:gd name="connsiteY19" fmla="*/ 6466 h 10000"/>
                  <a:gd name="connsiteX20" fmla="*/ 5036 w 10000"/>
                  <a:gd name="connsiteY20" fmla="*/ 6207 h 10000"/>
                  <a:gd name="connsiteX21" fmla="*/ 5738 w 10000"/>
                  <a:gd name="connsiteY21" fmla="*/ 6466 h 10000"/>
                  <a:gd name="connsiteX22" fmla="*/ 6347 w 10000"/>
                  <a:gd name="connsiteY22" fmla="*/ 6466 h 10000"/>
                  <a:gd name="connsiteX23" fmla="*/ 6605 w 10000"/>
                  <a:gd name="connsiteY23" fmla="*/ 6983 h 10000"/>
                  <a:gd name="connsiteX24" fmla="*/ 7131 w 10000"/>
                  <a:gd name="connsiteY24" fmla="*/ 7155 h 10000"/>
                  <a:gd name="connsiteX25" fmla="*/ 7296 w 10000"/>
                  <a:gd name="connsiteY25" fmla="*/ 7500 h 10000"/>
                  <a:gd name="connsiteX26" fmla="*/ 7647 w 10000"/>
                  <a:gd name="connsiteY26" fmla="*/ 7845 h 10000"/>
                  <a:gd name="connsiteX27" fmla="*/ 7822 w 10000"/>
                  <a:gd name="connsiteY27" fmla="*/ 8190 h 10000"/>
                  <a:gd name="connsiteX28" fmla="*/ 7038 w 10000"/>
                  <a:gd name="connsiteY28" fmla="*/ 8362 h 10000"/>
                  <a:gd name="connsiteX29" fmla="*/ 6780 w 10000"/>
                  <a:gd name="connsiteY29" fmla="*/ 8621 h 10000"/>
                  <a:gd name="connsiteX30" fmla="*/ 6956 w 10000"/>
                  <a:gd name="connsiteY30" fmla="*/ 8879 h 10000"/>
                  <a:gd name="connsiteX31" fmla="*/ 6780 w 10000"/>
                  <a:gd name="connsiteY31" fmla="*/ 9569 h 10000"/>
                  <a:gd name="connsiteX32" fmla="*/ 6605 w 10000"/>
                  <a:gd name="connsiteY32" fmla="*/ 9828 h 10000"/>
                  <a:gd name="connsiteX33" fmla="*/ 6956 w 10000"/>
                  <a:gd name="connsiteY33" fmla="*/ 10000 h 10000"/>
                  <a:gd name="connsiteX34" fmla="*/ 7472 w 10000"/>
                  <a:gd name="connsiteY34" fmla="*/ 9741 h 10000"/>
                  <a:gd name="connsiteX35" fmla="*/ 7905 w 10000"/>
                  <a:gd name="connsiteY35" fmla="*/ 9741 h 10000"/>
                  <a:gd name="connsiteX36" fmla="*/ 7905 w 10000"/>
                  <a:gd name="connsiteY36" fmla="*/ 9397 h 10000"/>
                  <a:gd name="connsiteX37" fmla="*/ 8338 w 10000"/>
                  <a:gd name="connsiteY37" fmla="*/ 8276 h 10000"/>
                  <a:gd name="connsiteX38" fmla="*/ 8607 w 10000"/>
                  <a:gd name="connsiteY38" fmla="*/ 7931 h 10000"/>
                  <a:gd name="connsiteX39" fmla="*/ 8947 w 10000"/>
                  <a:gd name="connsiteY39" fmla="*/ 7586 h 10000"/>
                  <a:gd name="connsiteX40" fmla="*/ 9474 w 10000"/>
                  <a:gd name="connsiteY40" fmla="*/ 7328 h 10000"/>
                  <a:gd name="connsiteX41" fmla="*/ 10000 w 10000"/>
                  <a:gd name="connsiteY41" fmla="*/ 7414 h 10000"/>
                  <a:gd name="connsiteX42" fmla="*/ 10000 w 10000"/>
                  <a:gd name="connsiteY42" fmla="*/ 1121 h 10000"/>
                  <a:gd name="connsiteX43" fmla="*/ 9649 w 10000"/>
                  <a:gd name="connsiteY43" fmla="*/ 1121 h 10000"/>
                  <a:gd name="connsiteX44" fmla="*/ 9391 w 10000"/>
                  <a:gd name="connsiteY44" fmla="*/ 1034 h 10000"/>
                  <a:gd name="connsiteX45" fmla="*/ 9216 w 10000"/>
                  <a:gd name="connsiteY45" fmla="*/ 603 h 10000"/>
                  <a:gd name="connsiteX46" fmla="*/ 9391 w 10000"/>
                  <a:gd name="connsiteY46" fmla="*/ 431 h 10000"/>
                  <a:gd name="connsiteX47" fmla="*/ 8947 w 10000"/>
                  <a:gd name="connsiteY47" fmla="*/ 172 h 10000"/>
                  <a:gd name="connsiteX48" fmla="*/ 8514 w 10000"/>
                  <a:gd name="connsiteY48" fmla="*/ 0 h 10000"/>
                  <a:gd name="connsiteX49" fmla="*/ 7905 w 10000"/>
                  <a:gd name="connsiteY49" fmla="*/ 345 h 10000"/>
                  <a:gd name="connsiteX50" fmla="*/ 7564 w 10000"/>
                  <a:gd name="connsiteY50" fmla="*/ 345 h 10000"/>
                  <a:gd name="connsiteX51" fmla="*/ 7472 w 10000"/>
                  <a:gd name="connsiteY51" fmla="*/ 776 h 10000"/>
                  <a:gd name="connsiteX52" fmla="*/ 7131 w 10000"/>
                  <a:gd name="connsiteY52" fmla="*/ 776 h 10000"/>
                  <a:gd name="connsiteX53" fmla="*/ 6522 w 10000"/>
                  <a:gd name="connsiteY53" fmla="*/ 1034 h 10000"/>
                  <a:gd name="connsiteX54" fmla="*/ 6347 w 10000"/>
                  <a:gd name="connsiteY54" fmla="*/ 1724 h 10000"/>
                  <a:gd name="connsiteX55" fmla="*/ 6429 w 10000"/>
                  <a:gd name="connsiteY55" fmla="*/ 2069 h 10000"/>
                  <a:gd name="connsiteX56" fmla="*/ 5913 w 10000"/>
                  <a:gd name="connsiteY56" fmla="*/ 1897 h 10000"/>
                  <a:gd name="connsiteX57" fmla="*/ 5470 w 10000"/>
                  <a:gd name="connsiteY57" fmla="*/ 2155 h 10000"/>
                  <a:gd name="connsiteX58" fmla="*/ 5212 w 10000"/>
                  <a:gd name="connsiteY58" fmla="*/ 1983 h 10000"/>
                  <a:gd name="connsiteX59" fmla="*/ 4954 w 10000"/>
                  <a:gd name="connsiteY59" fmla="*/ 2328 h 10000"/>
                  <a:gd name="connsiteX60" fmla="*/ 4603 w 10000"/>
                  <a:gd name="connsiteY60" fmla="*/ 2155 h 10000"/>
                  <a:gd name="connsiteX61" fmla="*/ 4252 w 10000"/>
                  <a:gd name="connsiteY61" fmla="*/ 2155 h 10000"/>
                  <a:gd name="connsiteX62" fmla="*/ 3994 w 10000"/>
                  <a:gd name="connsiteY62" fmla="*/ 2414 h 10000"/>
                  <a:gd name="connsiteX63" fmla="*/ 3643 w 10000"/>
                  <a:gd name="connsiteY63" fmla="*/ 2155 h 10000"/>
                  <a:gd name="connsiteX64" fmla="*/ 3034 w 10000"/>
                  <a:gd name="connsiteY64" fmla="*/ 2241 h 10000"/>
                  <a:gd name="connsiteX65" fmla="*/ 2085 w 10000"/>
                  <a:gd name="connsiteY65" fmla="*/ 2328 h 10000"/>
                  <a:gd name="connsiteX66" fmla="*/ 1476 w 10000"/>
                  <a:gd name="connsiteY66" fmla="*/ 2414 h 10000"/>
                  <a:gd name="connsiteX0" fmla="*/ 1042 w 10000"/>
                  <a:gd name="connsiteY0" fmla="*/ 2672 h 10000"/>
                  <a:gd name="connsiteX1" fmla="*/ 341 w 10000"/>
                  <a:gd name="connsiteY1" fmla="*/ 5517 h 10000"/>
                  <a:gd name="connsiteX2" fmla="*/ 516 w 10000"/>
                  <a:gd name="connsiteY2" fmla="*/ 6293 h 10000"/>
                  <a:gd name="connsiteX3" fmla="*/ 165 w 10000"/>
                  <a:gd name="connsiteY3" fmla="*/ 6379 h 10000"/>
                  <a:gd name="connsiteX4" fmla="*/ 83 w 10000"/>
                  <a:gd name="connsiteY4" fmla="*/ 6810 h 10000"/>
                  <a:gd name="connsiteX5" fmla="*/ 0 w 10000"/>
                  <a:gd name="connsiteY5" fmla="*/ 7328 h 10000"/>
                  <a:gd name="connsiteX6" fmla="*/ 165 w 10000"/>
                  <a:gd name="connsiteY6" fmla="*/ 7241 h 10000"/>
                  <a:gd name="connsiteX7" fmla="*/ 516 w 10000"/>
                  <a:gd name="connsiteY7" fmla="*/ 7500 h 10000"/>
                  <a:gd name="connsiteX8" fmla="*/ 774 w 10000"/>
                  <a:gd name="connsiteY8" fmla="*/ 7759 h 10000"/>
                  <a:gd name="connsiteX9" fmla="*/ 1125 w 10000"/>
                  <a:gd name="connsiteY9" fmla="*/ 7500 h 10000"/>
                  <a:gd name="connsiteX10" fmla="*/ 1476 w 10000"/>
                  <a:gd name="connsiteY10" fmla="*/ 7586 h 10000"/>
                  <a:gd name="connsiteX11" fmla="*/ 1827 w 10000"/>
                  <a:gd name="connsiteY11" fmla="*/ 7586 h 10000"/>
                  <a:gd name="connsiteX12" fmla="*/ 2343 w 10000"/>
                  <a:gd name="connsiteY12" fmla="*/ 7500 h 10000"/>
                  <a:gd name="connsiteX13" fmla="*/ 2693 w 10000"/>
                  <a:gd name="connsiteY13" fmla="*/ 7672 h 10000"/>
                  <a:gd name="connsiteX14" fmla="*/ 2951 w 10000"/>
                  <a:gd name="connsiteY14" fmla="*/ 7414 h 10000"/>
                  <a:gd name="connsiteX15" fmla="*/ 3736 w 10000"/>
                  <a:gd name="connsiteY15" fmla="*/ 7155 h 10000"/>
                  <a:gd name="connsiteX16" fmla="*/ 4087 w 10000"/>
                  <a:gd name="connsiteY16" fmla="*/ 6638 h 10000"/>
                  <a:gd name="connsiteX17" fmla="*/ 4169 w 10000"/>
                  <a:gd name="connsiteY17" fmla="*/ 6638 h 10000"/>
                  <a:gd name="connsiteX18" fmla="*/ 4252 w 10000"/>
                  <a:gd name="connsiteY18" fmla="*/ 6552 h 10000"/>
                  <a:gd name="connsiteX19" fmla="*/ 4778 w 10000"/>
                  <a:gd name="connsiteY19" fmla="*/ 6466 h 10000"/>
                  <a:gd name="connsiteX20" fmla="*/ 5036 w 10000"/>
                  <a:gd name="connsiteY20" fmla="*/ 6207 h 10000"/>
                  <a:gd name="connsiteX21" fmla="*/ 5738 w 10000"/>
                  <a:gd name="connsiteY21" fmla="*/ 6466 h 10000"/>
                  <a:gd name="connsiteX22" fmla="*/ 6347 w 10000"/>
                  <a:gd name="connsiteY22" fmla="*/ 6466 h 10000"/>
                  <a:gd name="connsiteX23" fmla="*/ 6605 w 10000"/>
                  <a:gd name="connsiteY23" fmla="*/ 6983 h 10000"/>
                  <a:gd name="connsiteX24" fmla="*/ 7131 w 10000"/>
                  <a:gd name="connsiteY24" fmla="*/ 7155 h 10000"/>
                  <a:gd name="connsiteX25" fmla="*/ 7296 w 10000"/>
                  <a:gd name="connsiteY25" fmla="*/ 7500 h 10000"/>
                  <a:gd name="connsiteX26" fmla="*/ 7647 w 10000"/>
                  <a:gd name="connsiteY26" fmla="*/ 7845 h 10000"/>
                  <a:gd name="connsiteX27" fmla="*/ 7822 w 10000"/>
                  <a:gd name="connsiteY27" fmla="*/ 8190 h 10000"/>
                  <a:gd name="connsiteX28" fmla="*/ 7038 w 10000"/>
                  <a:gd name="connsiteY28" fmla="*/ 8362 h 10000"/>
                  <a:gd name="connsiteX29" fmla="*/ 6780 w 10000"/>
                  <a:gd name="connsiteY29" fmla="*/ 8621 h 10000"/>
                  <a:gd name="connsiteX30" fmla="*/ 6956 w 10000"/>
                  <a:gd name="connsiteY30" fmla="*/ 8879 h 10000"/>
                  <a:gd name="connsiteX31" fmla="*/ 6780 w 10000"/>
                  <a:gd name="connsiteY31" fmla="*/ 9569 h 10000"/>
                  <a:gd name="connsiteX32" fmla="*/ 6605 w 10000"/>
                  <a:gd name="connsiteY32" fmla="*/ 9828 h 10000"/>
                  <a:gd name="connsiteX33" fmla="*/ 6956 w 10000"/>
                  <a:gd name="connsiteY33" fmla="*/ 10000 h 10000"/>
                  <a:gd name="connsiteX34" fmla="*/ 7472 w 10000"/>
                  <a:gd name="connsiteY34" fmla="*/ 9741 h 10000"/>
                  <a:gd name="connsiteX35" fmla="*/ 7905 w 10000"/>
                  <a:gd name="connsiteY35" fmla="*/ 9741 h 10000"/>
                  <a:gd name="connsiteX36" fmla="*/ 7905 w 10000"/>
                  <a:gd name="connsiteY36" fmla="*/ 9397 h 10000"/>
                  <a:gd name="connsiteX37" fmla="*/ 8338 w 10000"/>
                  <a:gd name="connsiteY37" fmla="*/ 8276 h 10000"/>
                  <a:gd name="connsiteX38" fmla="*/ 8607 w 10000"/>
                  <a:gd name="connsiteY38" fmla="*/ 7931 h 10000"/>
                  <a:gd name="connsiteX39" fmla="*/ 8947 w 10000"/>
                  <a:gd name="connsiteY39" fmla="*/ 7586 h 10000"/>
                  <a:gd name="connsiteX40" fmla="*/ 9474 w 10000"/>
                  <a:gd name="connsiteY40" fmla="*/ 7328 h 10000"/>
                  <a:gd name="connsiteX41" fmla="*/ 10000 w 10000"/>
                  <a:gd name="connsiteY41" fmla="*/ 7414 h 10000"/>
                  <a:gd name="connsiteX42" fmla="*/ 10000 w 10000"/>
                  <a:gd name="connsiteY42" fmla="*/ 1121 h 10000"/>
                  <a:gd name="connsiteX43" fmla="*/ 9649 w 10000"/>
                  <a:gd name="connsiteY43" fmla="*/ 1121 h 10000"/>
                  <a:gd name="connsiteX44" fmla="*/ 9391 w 10000"/>
                  <a:gd name="connsiteY44" fmla="*/ 1034 h 10000"/>
                  <a:gd name="connsiteX45" fmla="*/ 9216 w 10000"/>
                  <a:gd name="connsiteY45" fmla="*/ 603 h 10000"/>
                  <a:gd name="connsiteX46" fmla="*/ 9391 w 10000"/>
                  <a:gd name="connsiteY46" fmla="*/ 431 h 10000"/>
                  <a:gd name="connsiteX47" fmla="*/ 8947 w 10000"/>
                  <a:gd name="connsiteY47" fmla="*/ 172 h 10000"/>
                  <a:gd name="connsiteX48" fmla="*/ 8514 w 10000"/>
                  <a:gd name="connsiteY48" fmla="*/ 0 h 10000"/>
                  <a:gd name="connsiteX49" fmla="*/ 7905 w 10000"/>
                  <a:gd name="connsiteY49" fmla="*/ 345 h 10000"/>
                  <a:gd name="connsiteX50" fmla="*/ 7564 w 10000"/>
                  <a:gd name="connsiteY50" fmla="*/ 345 h 10000"/>
                  <a:gd name="connsiteX51" fmla="*/ 7472 w 10000"/>
                  <a:gd name="connsiteY51" fmla="*/ 776 h 10000"/>
                  <a:gd name="connsiteX52" fmla="*/ 7131 w 10000"/>
                  <a:gd name="connsiteY52" fmla="*/ 776 h 10000"/>
                  <a:gd name="connsiteX53" fmla="*/ 6522 w 10000"/>
                  <a:gd name="connsiteY53" fmla="*/ 1034 h 10000"/>
                  <a:gd name="connsiteX54" fmla="*/ 6347 w 10000"/>
                  <a:gd name="connsiteY54" fmla="*/ 1724 h 10000"/>
                  <a:gd name="connsiteX55" fmla="*/ 6429 w 10000"/>
                  <a:gd name="connsiteY55" fmla="*/ 2069 h 10000"/>
                  <a:gd name="connsiteX56" fmla="*/ 5913 w 10000"/>
                  <a:gd name="connsiteY56" fmla="*/ 1897 h 10000"/>
                  <a:gd name="connsiteX57" fmla="*/ 5470 w 10000"/>
                  <a:gd name="connsiteY57" fmla="*/ 2155 h 10000"/>
                  <a:gd name="connsiteX58" fmla="*/ 5212 w 10000"/>
                  <a:gd name="connsiteY58" fmla="*/ 1983 h 10000"/>
                  <a:gd name="connsiteX59" fmla="*/ 4954 w 10000"/>
                  <a:gd name="connsiteY59" fmla="*/ 2328 h 10000"/>
                  <a:gd name="connsiteX60" fmla="*/ 4603 w 10000"/>
                  <a:gd name="connsiteY60" fmla="*/ 2155 h 10000"/>
                  <a:gd name="connsiteX61" fmla="*/ 4252 w 10000"/>
                  <a:gd name="connsiteY61" fmla="*/ 2155 h 10000"/>
                  <a:gd name="connsiteX62" fmla="*/ 3994 w 10000"/>
                  <a:gd name="connsiteY62" fmla="*/ 2414 h 10000"/>
                  <a:gd name="connsiteX63" fmla="*/ 3643 w 10000"/>
                  <a:gd name="connsiteY63" fmla="*/ 2155 h 10000"/>
                  <a:gd name="connsiteX64" fmla="*/ 3034 w 10000"/>
                  <a:gd name="connsiteY64" fmla="*/ 2241 h 10000"/>
                  <a:gd name="connsiteX65" fmla="*/ 2085 w 10000"/>
                  <a:gd name="connsiteY65" fmla="*/ 2328 h 10000"/>
                  <a:gd name="connsiteX0" fmla="*/ 1042 w 10000"/>
                  <a:gd name="connsiteY0" fmla="*/ 2672 h 10000"/>
                  <a:gd name="connsiteX1" fmla="*/ 341 w 10000"/>
                  <a:gd name="connsiteY1" fmla="*/ 5517 h 10000"/>
                  <a:gd name="connsiteX2" fmla="*/ 516 w 10000"/>
                  <a:gd name="connsiteY2" fmla="*/ 6293 h 10000"/>
                  <a:gd name="connsiteX3" fmla="*/ 165 w 10000"/>
                  <a:gd name="connsiteY3" fmla="*/ 6379 h 10000"/>
                  <a:gd name="connsiteX4" fmla="*/ 83 w 10000"/>
                  <a:gd name="connsiteY4" fmla="*/ 6810 h 10000"/>
                  <a:gd name="connsiteX5" fmla="*/ 0 w 10000"/>
                  <a:gd name="connsiteY5" fmla="*/ 7328 h 10000"/>
                  <a:gd name="connsiteX6" fmla="*/ 165 w 10000"/>
                  <a:gd name="connsiteY6" fmla="*/ 7241 h 10000"/>
                  <a:gd name="connsiteX7" fmla="*/ 516 w 10000"/>
                  <a:gd name="connsiteY7" fmla="*/ 7500 h 10000"/>
                  <a:gd name="connsiteX8" fmla="*/ 774 w 10000"/>
                  <a:gd name="connsiteY8" fmla="*/ 7759 h 10000"/>
                  <a:gd name="connsiteX9" fmla="*/ 1125 w 10000"/>
                  <a:gd name="connsiteY9" fmla="*/ 7500 h 10000"/>
                  <a:gd name="connsiteX10" fmla="*/ 1476 w 10000"/>
                  <a:gd name="connsiteY10" fmla="*/ 7586 h 10000"/>
                  <a:gd name="connsiteX11" fmla="*/ 1827 w 10000"/>
                  <a:gd name="connsiteY11" fmla="*/ 7586 h 10000"/>
                  <a:gd name="connsiteX12" fmla="*/ 2343 w 10000"/>
                  <a:gd name="connsiteY12" fmla="*/ 7500 h 10000"/>
                  <a:gd name="connsiteX13" fmla="*/ 2693 w 10000"/>
                  <a:gd name="connsiteY13" fmla="*/ 7672 h 10000"/>
                  <a:gd name="connsiteX14" fmla="*/ 2951 w 10000"/>
                  <a:gd name="connsiteY14" fmla="*/ 7414 h 10000"/>
                  <a:gd name="connsiteX15" fmla="*/ 3736 w 10000"/>
                  <a:gd name="connsiteY15" fmla="*/ 7155 h 10000"/>
                  <a:gd name="connsiteX16" fmla="*/ 4087 w 10000"/>
                  <a:gd name="connsiteY16" fmla="*/ 6638 h 10000"/>
                  <a:gd name="connsiteX17" fmla="*/ 4169 w 10000"/>
                  <a:gd name="connsiteY17" fmla="*/ 6638 h 10000"/>
                  <a:gd name="connsiteX18" fmla="*/ 4252 w 10000"/>
                  <a:gd name="connsiteY18" fmla="*/ 6552 h 10000"/>
                  <a:gd name="connsiteX19" fmla="*/ 4778 w 10000"/>
                  <a:gd name="connsiteY19" fmla="*/ 6466 h 10000"/>
                  <a:gd name="connsiteX20" fmla="*/ 5036 w 10000"/>
                  <a:gd name="connsiteY20" fmla="*/ 6207 h 10000"/>
                  <a:gd name="connsiteX21" fmla="*/ 5738 w 10000"/>
                  <a:gd name="connsiteY21" fmla="*/ 6466 h 10000"/>
                  <a:gd name="connsiteX22" fmla="*/ 6347 w 10000"/>
                  <a:gd name="connsiteY22" fmla="*/ 6466 h 10000"/>
                  <a:gd name="connsiteX23" fmla="*/ 6605 w 10000"/>
                  <a:gd name="connsiteY23" fmla="*/ 6983 h 10000"/>
                  <a:gd name="connsiteX24" fmla="*/ 7131 w 10000"/>
                  <a:gd name="connsiteY24" fmla="*/ 7155 h 10000"/>
                  <a:gd name="connsiteX25" fmla="*/ 7296 w 10000"/>
                  <a:gd name="connsiteY25" fmla="*/ 7500 h 10000"/>
                  <a:gd name="connsiteX26" fmla="*/ 7647 w 10000"/>
                  <a:gd name="connsiteY26" fmla="*/ 7845 h 10000"/>
                  <a:gd name="connsiteX27" fmla="*/ 7822 w 10000"/>
                  <a:gd name="connsiteY27" fmla="*/ 8190 h 10000"/>
                  <a:gd name="connsiteX28" fmla="*/ 7038 w 10000"/>
                  <a:gd name="connsiteY28" fmla="*/ 8362 h 10000"/>
                  <a:gd name="connsiteX29" fmla="*/ 6780 w 10000"/>
                  <a:gd name="connsiteY29" fmla="*/ 8621 h 10000"/>
                  <a:gd name="connsiteX30" fmla="*/ 6956 w 10000"/>
                  <a:gd name="connsiteY30" fmla="*/ 8879 h 10000"/>
                  <a:gd name="connsiteX31" fmla="*/ 6780 w 10000"/>
                  <a:gd name="connsiteY31" fmla="*/ 9569 h 10000"/>
                  <a:gd name="connsiteX32" fmla="*/ 6605 w 10000"/>
                  <a:gd name="connsiteY32" fmla="*/ 9828 h 10000"/>
                  <a:gd name="connsiteX33" fmla="*/ 6956 w 10000"/>
                  <a:gd name="connsiteY33" fmla="*/ 10000 h 10000"/>
                  <a:gd name="connsiteX34" fmla="*/ 7472 w 10000"/>
                  <a:gd name="connsiteY34" fmla="*/ 9741 h 10000"/>
                  <a:gd name="connsiteX35" fmla="*/ 7905 w 10000"/>
                  <a:gd name="connsiteY35" fmla="*/ 9741 h 10000"/>
                  <a:gd name="connsiteX36" fmla="*/ 7905 w 10000"/>
                  <a:gd name="connsiteY36" fmla="*/ 9397 h 10000"/>
                  <a:gd name="connsiteX37" fmla="*/ 8338 w 10000"/>
                  <a:gd name="connsiteY37" fmla="*/ 8276 h 10000"/>
                  <a:gd name="connsiteX38" fmla="*/ 8607 w 10000"/>
                  <a:gd name="connsiteY38" fmla="*/ 7931 h 10000"/>
                  <a:gd name="connsiteX39" fmla="*/ 8947 w 10000"/>
                  <a:gd name="connsiteY39" fmla="*/ 7586 h 10000"/>
                  <a:gd name="connsiteX40" fmla="*/ 9474 w 10000"/>
                  <a:gd name="connsiteY40" fmla="*/ 7328 h 10000"/>
                  <a:gd name="connsiteX41" fmla="*/ 10000 w 10000"/>
                  <a:gd name="connsiteY41" fmla="*/ 7414 h 10000"/>
                  <a:gd name="connsiteX42" fmla="*/ 10000 w 10000"/>
                  <a:gd name="connsiteY42" fmla="*/ 1121 h 10000"/>
                  <a:gd name="connsiteX43" fmla="*/ 9391 w 10000"/>
                  <a:gd name="connsiteY43" fmla="*/ 1034 h 10000"/>
                  <a:gd name="connsiteX44" fmla="*/ 9216 w 10000"/>
                  <a:gd name="connsiteY44" fmla="*/ 603 h 10000"/>
                  <a:gd name="connsiteX45" fmla="*/ 9391 w 10000"/>
                  <a:gd name="connsiteY45" fmla="*/ 431 h 10000"/>
                  <a:gd name="connsiteX46" fmla="*/ 8947 w 10000"/>
                  <a:gd name="connsiteY46" fmla="*/ 172 h 10000"/>
                  <a:gd name="connsiteX47" fmla="*/ 8514 w 10000"/>
                  <a:gd name="connsiteY47" fmla="*/ 0 h 10000"/>
                  <a:gd name="connsiteX48" fmla="*/ 7905 w 10000"/>
                  <a:gd name="connsiteY48" fmla="*/ 345 h 10000"/>
                  <a:gd name="connsiteX49" fmla="*/ 7564 w 10000"/>
                  <a:gd name="connsiteY49" fmla="*/ 345 h 10000"/>
                  <a:gd name="connsiteX50" fmla="*/ 7472 w 10000"/>
                  <a:gd name="connsiteY50" fmla="*/ 776 h 10000"/>
                  <a:gd name="connsiteX51" fmla="*/ 7131 w 10000"/>
                  <a:gd name="connsiteY51" fmla="*/ 776 h 10000"/>
                  <a:gd name="connsiteX52" fmla="*/ 6522 w 10000"/>
                  <a:gd name="connsiteY52" fmla="*/ 1034 h 10000"/>
                  <a:gd name="connsiteX53" fmla="*/ 6347 w 10000"/>
                  <a:gd name="connsiteY53" fmla="*/ 1724 h 10000"/>
                  <a:gd name="connsiteX54" fmla="*/ 6429 w 10000"/>
                  <a:gd name="connsiteY54" fmla="*/ 2069 h 10000"/>
                  <a:gd name="connsiteX55" fmla="*/ 5913 w 10000"/>
                  <a:gd name="connsiteY55" fmla="*/ 1897 h 10000"/>
                  <a:gd name="connsiteX56" fmla="*/ 5470 w 10000"/>
                  <a:gd name="connsiteY56" fmla="*/ 2155 h 10000"/>
                  <a:gd name="connsiteX57" fmla="*/ 5212 w 10000"/>
                  <a:gd name="connsiteY57" fmla="*/ 1983 h 10000"/>
                  <a:gd name="connsiteX58" fmla="*/ 4954 w 10000"/>
                  <a:gd name="connsiteY58" fmla="*/ 2328 h 10000"/>
                  <a:gd name="connsiteX59" fmla="*/ 4603 w 10000"/>
                  <a:gd name="connsiteY59" fmla="*/ 2155 h 10000"/>
                  <a:gd name="connsiteX60" fmla="*/ 4252 w 10000"/>
                  <a:gd name="connsiteY60" fmla="*/ 2155 h 10000"/>
                  <a:gd name="connsiteX61" fmla="*/ 3994 w 10000"/>
                  <a:gd name="connsiteY61" fmla="*/ 2414 h 10000"/>
                  <a:gd name="connsiteX62" fmla="*/ 3643 w 10000"/>
                  <a:gd name="connsiteY62" fmla="*/ 2155 h 10000"/>
                  <a:gd name="connsiteX63" fmla="*/ 3034 w 10000"/>
                  <a:gd name="connsiteY63" fmla="*/ 2241 h 10000"/>
                  <a:gd name="connsiteX64" fmla="*/ 2085 w 10000"/>
                  <a:gd name="connsiteY64" fmla="*/ 2328 h 10000"/>
                  <a:gd name="connsiteX0" fmla="*/ 1042 w 10000"/>
                  <a:gd name="connsiteY0" fmla="*/ 2672 h 10000"/>
                  <a:gd name="connsiteX1" fmla="*/ 341 w 10000"/>
                  <a:gd name="connsiteY1" fmla="*/ 5517 h 10000"/>
                  <a:gd name="connsiteX2" fmla="*/ 516 w 10000"/>
                  <a:gd name="connsiteY2" fmla="*/ 6293 h 10000"/>
                  <a:gd name="connsiteX3" fmla="*/ 165 w 10000"/>
                  <a:gd name="connsiteY3" fmla="*/ 6379 h 10000"/>
                  <a:gd name="connsiteX4" fmla="*/ 83 w 10000"/>
                  <a:gd name="connsiteY4" fmla="*/ 6810 h 10000"/>
                  <a:gd name="connsiteX5" fmla="*/ 0 w 10000"/>
                  <a:gd name="connsiteY5" fmla="*/ 7328 h 10000"/>
                  <a:gd name="connsiteX6" fmla="*/ 165 w 10000"/>
                  <a:gd name="connsiteY6" fmla="*/ 7241 h 10000"/>
                  <a:gd name="connsiteX7" fmla="*/ 516 w 10000"/>
                  <a:gd name="connsiteY7" fmla="*/ 7500 h 10000"/>
                  <a:gd name="connsiteX8" fmla="*/ 774 w 10000"/>
                  <a:gd name="connsiteY8" fmla="*/ 7759 h 10000"/>
                  <a:gd name="connsiteX9" fmla="*/ 1125 w 10000"/>
                  <a:gd name="connsiteY9" fmla="*/ 7500 h 10000"/>
                  <a:gd name="connsiteX10" fmla="*/ 1476 w 10000"/>
                  <a:gd name="connsiteY10" fmla="*/ 7586 h 10000"/>
                  <a:gd name="connsiteX11" fmla="*/ 1827 w 10000"/>
                  <a:gd name="connsiteY11" fmla="*/ 7586 h 10000"/>
                  <a:gd name="connsiteX12" fmla="*/ 2343 w 10000"/>
                  <a:gd name="connsiteY12" fmla="*/ 7500 h 10000"/>
                  <a:gd name="connsiteX13" fmla="*/ 2693 w 10000"/>
                  <a:gd name="connsiteY13" fmla="*/ 7672 h 10000"/>
                  <a:gd name="connsiteX14" fmla="*/ 2951 w 10000"/>
                  <a:gd name="connsiteY14" fmla="*/ 7414 h 10000"/>
                  <a:gd name="connsiteX15" fmla="*/ 3736 w 10000"/>
                  <a:gd name="connsiteY15" fmla="*/ 7155 h 10000"/>
                  <a:gd name="connsiteX16" fmla="*/ 4087 w 10000"/>
                  <a:gd name="connsiteY16" fmla="*/ 6638 h 10000"/>
                  <a:gd name="connsiteX17" fmla="*/ 4169 w 10000"/>
                  <a:gd name="connsiteY17" fmla="*/ 6638 h 10000"/>
                  <a:gd name="connsiteX18" fmla="*/ 4252 w 10000"/>
                  <a:gd name="connsiteY18" fmla="*/ 6552 h 10000"/>
                  <a:gd name="connsiteX19" fmla="*/ 4778 w 10000"/>
                  <a:gd name="connsiteY19" fmla="*/ 6466 h 10000"/>
                  <a:gd name="connsiteX20" fmla="*/ 5036 w 10000"/>
                  <a:gd name="connsiteY20" fmla="*/ 6207 h 10000"/>
                  <a:gd name="connsiteX21" fmla="*/ 5738 w 10000"/>
                  <a:gd name="connsiteY21" fmla="*/ 6466 h 10000"/>
                  <a:gd name="connsiteX22" fmla="*/ 6347 w 10000"/>
                  <a:gd name="connsiteY22" fmla="*/ 6466 h 10000"/>
                  <a:gd name="connsiteX23" fmla="*/ 6605 w 10000"/>
                  <a:gd name="connsiteY23" fmla="*/ 6983 h 10000"/>
                  <a:gd name="connsiteX24" fmla="*/ 7131 w 10000"/>
                  <a:gd name="connsiteY24" fmla="*/ 7155 h 10000"/>
                  <a:gd name="connsiteX25" fmla="*/ 7296 w 10000"/>
                  <a:gd name="connsiteY25" fmla="*/ 7500 h 10000"/>
                  <a:gd name="connsiteX26" fmla="*/ 7647 w 10000"/>
                  <a:gd name="connsiteY26" fmla="*/ 7845 h 10000"/>
                  <a:gd name="connsiteX27" fmla="*/ 7822 w 10000"/>
                  <a:gd name="connsiteY27" fmla="*/ 8190 h 10000"/>
                  <a:gd name="connsiteX28" fmla="*/ 7038 w 10000"/>
                  <a:gd name="connsiteY28" fmla="*/ 8362 h 10000"/>
                  <a:gd name="connsiteX29" fmla="*/ 6780 w 10000"/>
                  <a:gd name="connsiteY29" fmla="*/ 8621 h 10000"/>
                  <a:gd name="connsiteX30" fmla="*/ 6956 w 10000"/>
                  <a:gd name="connsiteY30" fmla="*/ 8879 h 10000"/>
                  <a:gd name="connsiteX31" fmla="*/ 6780 w 10000"/>
                  <a:gd name="connsiteY31" fmla="*/ 9569 h 10000"/>
                  <a:gd name="connsiteX32" fmla="*/ 6605 w 10000"/>
                  <a:gd name="connsiteY32" fmla="*/ 9828 h 10000"/>
                  <a:gd name="connsiteX33" fmla="*/ 6956 w 10000"/>
                  <a:gd name="connsiteY33" fmla="*/ 10000 h 10000"/>
                  <a:gd name="connsiteX34" fmla="*/ 7472 w 10000"/>
                  <a:gd name="connsiteY34" fmla="*/ 9741 h 10000"/>
                  <a:gd name="connsiteX35" fmla="*/ 7905 w 10000"/>
                  <a:gd name="connsiteY35" fmla="*/ 9741 h 10000"/>
                  <a:gd name="connsiteX36" fmla="*/ 7905 w 10000"/>
                  <a:gd name="connsiteY36" fmla="*/ 9397 h 10000"/>
                  <a:gd name="connsiteX37" fmla="*/ 8338 w 10000"/>
                  <a:gd name="connsiteY37" fmla="*/ 8276 h 10000"/>
                  <a:gd name="connsiteX38" fmla="*/ 8607 w 10000"/>
                  <a:gd name="connsiteY38" fmla="*/ 7931 h 10000"/>
                  <a:gd name="connsiteX39" fmla="*/ 8947 w 10000"/>
                  <a:gd name="connsiteY39" fmla="*/ 7586 h 10000"/>
                  <a:gd name="connsiteX40" fmla="*/ 9474 w 10000"/>
                  <a:gd name="connsiteY40" fmla="*/ 7328 h 10000"/>
                  <a:gd name="connsiteX41" fmla="*/ 10000 w 10000"/>
                  <a:gd name="connsiteY41" fmla="*/ 7414 h 10000"/>
                  <a:gd name="connsiteX42" fmla="*/ 10000 w 10000"/>
                  <a:gd name="connsiteY42" fmla="*/ 1121 h 10000"/>
                  <a:gd name="connsiteX43" fmla="*/ 9216 w 10000"/>
                  <a:gd name="connsiteY43" fmla="*/ 603 h 10000"/>
                  <a:gd name="connsiteX44" fmla="*/ 9391 w 10000"/>
                  <a:gd name="connsiteY44" fmla="*/ 431 h 10000"/>
                  <a:gd name="connsiteX45" fmla="*/ 8947 w 10000"/>
                  <a:gd name="connsiteY45" fmla="*/ 172 h 10000"/>
                  <a:gd name="connsiteX46" fmla="*/ 8514 w 10000"/>
                  <a:gd name="connsiteY46" fmla="*/ 0 h 10000"/>
                  <a:gd name="connsiteX47" fmla="*/ 7905 w 10000"/>
                  <a:gd name="connsiteY47" fmla="*/ 345 h 10000"/>
                  <a:gd name="connsiteX48" fmla="*/ 7564 w 10000"/>
                  <a:gd name="connsiteY48" fmla="*/ 345 h 10000"/>
                  <a:gd name="connsiteX49" fmla="*/ 7472 w 10000"/>
                  <a:gd name="connsiteY49" fmla="*/ 776 h 10000"/>
                  <a:gd name="connsiteX50" fmla="*/ 7131 w 10000"/>
                  <a:gd name="connsiteY50" fmla="*/ 776 h 10000"/>
                  <a:gd name="connsiteX51" fmla="*/ 6522 w 10000"/>
                  <a:gd name="connsiteY51" fmla="*/ 1034 h 10000"/>
                  <a:gd name="connsiteX52" fmla="*/ 6347 w 10000"/>
                  <a:gd name="connsiteY52" fmla="*/ 1724 h 10000"/>
                  <a:gd name="connsiteX53" fmla="*/ 6429 w 10000"/>
                  <a:gd name="connsiteY53" fmla="*/ 2069 h 10000"/>
                  <a:gd name="connsiteX54" fmla="*/ 5913 w 10000"/>
                  <a:gd name="connsiteY54" fmla="*/ 1897 h 10000"/>
                  <a:gd name="connsiteX55" fmla="*/ 5470 w 10000"/>
                  <a:gd name="connsiteY55" fmla="*/ 2155 h 10000"/>
                  <a:gd name="connsiteX56" fmla="*/ 5212 w 10000"/>
                  <a:gd name="connsiteY56" fmla="*/ 1983 h 10000"/>
                  <a:gd name="connsiteX57" fmla="*/ 4954 w 10000"/>
                  <a:gd name="connsiteY57" fmla="*/ 2328 h 10000"/>
                  <a:gd name="connsiteX58" fmla="*/ 4603 w 10000"/>
                  <a:gd name="connsiteY58" fmla="*/ 2155 h 10000"/>
                  <a:gd name="connsiteX59" fmla="*/ 4252 w 10000"/>
                  <a:gd name="connsiteY59" fmla="*/ 2155 h 10000"/>
                  <a:gd name="connsiteX60" fmla="*/ 3994 w 10000"/>
                  <a:gd name="connsiteY60" fmla="*/ 2414 h 10000"/>
                  <a:gd name="connsiteX61" fmla="*/ 3643 w 10000"/>
                  <a:gd name="connsiteY61" fmla="*/ 2155 h 10000"/>
                  <a:gd name="connsiteX62" fmla="*/ 3034 w 10000"/>
                  <a:gd name="connsiteY62" fmla="*/ 2241 h 10000"/>
                  <a:gd name="connsiteX63" fmla="*/ 2085 w 10000"/>
                  <a:gd name="connsiteY63" fmla="*/ 2328 h 10000"/>
                  <a:gd name="connsiteX0" fmla="*/ 1042 w 10000"/>
                  <a:gd name="connsiteY0" fmla="*/ 2672 h 10000"/>
                  <a:gd name="connsiteX1" fmla="*/ 341 w 10000"/>
                  <a:gd name="connsiteY1" fmla="*/ 5517 h 10000"/>
                  <a:gd name="connsiteX2" fmla="*/ 516 w 10000"/>
                  <a:gd name="connsiteY2" fmla="*/ 6293 h 10000"/>
                  <a:gd name="connsiteX3" fmla="*/ 165 w 10000"/>
                  <a:gd name="connsiteY3" fmla="*/ 6379 h 10000"/>
                  <a:gd name="connsiteX4" fmla="*/ 83 w 10000"/>
                  <a:gd name="connsiteY4" fmla="*/ 6810 h 10000"/>
                  <a:gd name="connsiteX5" fmla="*/ 0 w 10000"/>
                  <a:gd name="connsiteY5" fmla="*/ 7328 h 10000"/>
                  <a:gd name="connsiteX6" fmla="*/ 165 w 10000"/>
                  <a:gd name="connsiteY6" fmla="*/ 7241 h 10000"/>
                  <a:gd name="connsiteX7" fmla="*/ 516 w 10000"/>
                  <a:gd name="connsiteY7" fmla="*/ 7500 h 10000"/>
                  <a:gd name="connsiteX8" fmla="*/ 774 w 10000"/>
                  <a:gd name="connsiteY8" fmla="*/ 7759 h 10000"/>
                  <a:gd name="connsiteX9" fmla="*/ 1125 w 10000"/>
                  <a:gd name="connsiteY9" fmla="*/ 7500 h 10000"/>
                  <a:gd name="connsiteX10" fmla="*/ 1476 w 10000"/>
                  <a:gd name="connsiteY10" fmla="*/ 7586 h 10000"/>
                  <a:gd name="connsiteX11" fmla="*/ 1827 w 10000"/>
                  <a:gd name="connsiteY11" fmla="*/ 7586 h 10000"/>
                  <a:gd name="connsiteX12" fmla="*/ 2343 w 10000"/>
                  <a:gd name="connsiteY12" fmla="*/ 7500 h 10000"/>
                  <a:gd name="connsiteX13" fmla="*/ 2693 w 10000"/>
                  <a:gd name="connsiteY13" fmla="*/ 7672 h 10000"/>
                  <a:gd name="connsiteX14" fmla="*/ 2951 w 10000"/>
                  <a:gd name="connsiteY14" fmla="*/ 7414 h 10000"/>
                  <a:gd name="connsiteX15" fmla="*/ 3736 w 10000"/>
                  <a:gd name="connsiteY15" fmla="*/ 7155 h 10000"/>
                  <a:gd name="connsiteX16" fmla="*/ 4087 w 10000"/>
                  <a:gd name="connsiteY16" fmla="*/ 6638 h 10000"/>
                  <a:gd name="connsiteX17" fmla="*/ 4169 w 10000"/>
                  <a:gd name="connsiteY17" fmla="*/ 6638 h 10000"/>
                  <a:gd name="connsiteX18" fmla="*/ 4252 w 10000"/>
                  <a:gd name="connsiteY18" fmla="*/ 6552 h 10000"/>
                  <a:gd name="connsiteX19" fmla="*/ 4778 w 10000"/>
                  <a:gd name="connsiteY19" fmla="*/ 6466 h 10000"/>
                  <a:gd name="connsiteX20" fmla="*/ 5036 w 10000"/>
                  <a:gd name="connsiteY20" fmla="*/ 6207 h 10000"/>
                  <a:gd name="connsiteX21" fmla="*/ 5738 w 10000"/>
                  <a:gd name="connsiteY21" fmla="*/ 6466 h 10000"/>
                  <a:gd name="connsiteX22" fmla="*/ 6347 w 10000"/>
                  <a:gd name="connsiteY22" fmla="*/ 6466 h 10000"/>
                  <a:gd name="connsiteX23" fmla="*/ 6605 w 10000"/>
                  <a:gd name="connsiteY23" fmla="*/ 6983 h 10000"/>
                  <a:gd name="connsiteX24" fmla="*/ 7131 w 10000"/>
                  <a:gd name="connsiteY24" fmla="*/ 7155 h 10000"/>
                  <a:gd name="connsiteX25" fmla="*/ 7296 w 10000"/>
                  <a:gd name="connsiteY25" fmla="*/ 7500 h 10000"/>
                  <a:gd name="connsiteX26" fmla="*/ 7647 w 10000"/>
                  <a:gd name="connsiteY26" fmla="*/ 7845 h 10000"/>
                  <a:gd name="connsiteX27" fmla="*/ 7822 w 10000"/>
                  <a:gd name="connsiteY27" fmla="*/ 8190 h 10000"/>
                  <a:gd name="connsiteX28" fmla="*/ 7038 w 10000"/>
                  <a:gd name="connsiteY28" fmla="*/ 8362 h 10000"/>
                  <a:gd name="connsiteX29" fmla="*/ 6780 w 10000"/>
                  <a:gd name="connsiteY29" fmla="*/ 8621 h 10000"/>
                  <a:gd name="connsiteX30" fmla="*/ 6956 w 10000"/>
                  <a:gd name="connsiteY30" fmla="*/ 8879 h 10000"/>
                  <a:gd name="connsiteX31" fmla="*/ 6780 w 10000"/>
                  <a:gd name="connsiteY31" fmla="*/ 9569 h 10000"/>
                  <a:gd name="connsiteX32" fmla="*/ 6605 w 10000"/>
                  <a:gd name="connsiteY32" fmla="*/ 9828 h 10000"/>
                  <a:gd name="connsiteX33" fmla="*/ 6956 w 10000"/>
                  <a:gd name="connsiteY33" fmla="*/ 10000 h 10000"/>
                  <a:gd name="connsiteX34" fmla="*/ 7472 w 10000"/>
                  <a:gd name="connsiteY34" fmla="*/ 9741 h 10000"/>
                  <a:gd name="connsiteX35" fmla="*/ 7905 w 10000"/>
                  <a:gd name="connsiteY35" fmla="*/ 9741 h 10000"/>
                  <a:gd name="connsiteX36" fmla="*/ 7905 w 10000"/>
                  <a:gd name="connsiteY36" fmla="*/ 9397 h 10000"/>
                  <a:gd name="connsiteX37" fmla="*/ 8338 w 10000"/>
                  <a:gd name="connsiteY37" fmla="*/ 8276 h 10000"/>
                  <a:gd name="connsiteX38" fmla="*/ 8607 w 10000"/>
                  <a:gd name="connsiteY38" fmla="*/ 7931 h 10000"/>
                  <a:gd name="connsiteX39" fmla="*/ 8947 w 10000"/>
                  <a:gd name="connsiteY39" fmla="*/ 7586 h 10000"/>
                  <a:gd name="connsiteX40" fmla="*/ 9474 w 10000"/>
                  <a:gd name="connsiteY40" fmla="*/ 7328 h 10000"/>
                  <a:gd name="connsiteX41" fmla="*/ 10000 w 10000"/>
                  <a:gd name="connsiteY41" fmla="*/ 7414 h 10000"/>
                  <a:gd name="connsiteX42" fmla="*/ 10000 w 10000"/>
                  <a:gd name="connsiteY42" fmla="*/ 1121 h 10000"/>
                  <a:gd name="connsiteX43" fmla="*/ 9391 w 10000"/>
                  <a:gd name="connsiteY43" fmla="*/ 431 h 10000"/>
                  <a:gd name="connsiteX44" fmla="*/ 8947 w 10000"/>
                  <a:gd name="connsiteY44" fmla="*/ 172 h 10000"/>
                  <a:gd name="connsiteX45" fmla="*/ 8514 w 10000"/>
                  <a:gd name="connsiteY45" fmla="*/ 0 h 10000"/>
                  <a:gd name="connsiteX46" fmla="*/ 7905 w 10000"/>
                  <a:gd name="connsiteY46" fmla="*/ 345 h 10000"/>
                  <a:gd name="connsiteX47" fmla="*/ 7564 w 10000"/>
                  <a:gd name="connsiteY47" fmla="*/ 345 h 10000"/>
                  <a:gd name="connsiteX48" fmla="*/ 7472 w 10000"/>
                  <a:gd name="connsiteY48" fmla="*/ 776 h 10000"/>
                  <a:gd name="connsiteX49" fmla="*/ 7131 w 10000"/>
                  <a:gd name="connsiteY49" fmla="*/ 776 h 10000"/>
                  <a:gd name="connsiteX50" fmla="*/ 6522 w 10000"/>
                  <a:gd name="connsiteY50" fmla="*/ 1034 h 10000"/>
                  <a:gd name="connsiteX51" fmla="*/ 6347 w 10000"/>
                  <a:gd name="connsiteY51" fmla="*/ 1724 h 10000"/>
                  <a:gd name="connsiteX52" fmla="*/ 6429 w 10000"/>
                  <a:gd name="connsiteY52" fmla="*/ 2069 h 10000"/>
                  <a:gd name="connsiteX53" fmla="*/ 5913 w 10000"/>
                  <a:gd name="connsiteY53" fmla="*/ 1897 h 10000"/>
                  <a:gd name="connsiteX54" fmla="*/ 5470 w 10000"/>
                  <a:gd name="connsiteY54" fmla="*/ 2155 h 10000"/>
                  <a:gd name="connsiteX55" fmla="*/ 5212 w 10000"/>
                  <a:gd name="connsiteY55" fmla="*/ 1983 h 10000"/>
                  <a:gd name="connsiteX56" fmla="*/ 4954 w 10000"/>
                  <a:gd name="connsiteY56" fmla="*/ 2328 h 10000"/>
                  <a:gd name="connsiteX57" fmla="*/ 4603 w 10000"/>
                  <a:gd name="connsiteY57" fmla="*/ 2155 h 10000"/>
                  <a:gd name="connsiteX58" fmla="*/ 4252 w 10000"/>
                  <a:gd name="connsiteY58" fmla="*/ 2155 h 10000"/>
                  <a:gd name="connsiteX59" fmla="*/ 3994 w 10000"/>
                  <a:gd name="connsiteY59" fmla="*/ 2414 h 10000"/>
                  <a:gd name="connsiteX60" fmla="*/ 3643 w 10000"/>
                  <a:gd name="connsiteY60" fmla="*/ 2155 h 10000"/>
                  <a:gd name="connsiteX61" fmla="*/ 3034 w 10000"/>
                  <a:gd name="connsiteY61" fmla="*/ 2241 h 10000"/>
                  <a:gd name="connsiteX62" fmla="*/ 2085 w 10000"/>
                  <a:gd name="connsiteY62" fmla="*/ 2328 h 10000"/>
                  <a:gd name="connsiteX0" fmla="*/ 1042 w 10000"/>
                  <a:gd name="connsiteY0" fmla="*/ 2672 h 10000"/>
                  <a:gd name="connsiteX1" fmla="*/ 341 w 10000"/>
                  <a:gd name="connsiteY1" fmla="*/ 5517 h 10000"/>
                  <a:gd name="connsiteX2" fmla="*/ 516 w 10000"/>
                  <a:gd name="connsiteY2" fmla="*/ 6293 h 10000"/>
                  <a:gd name="connsiteX3" fmla="*/ 165 w 10000"/>
                  <a:gd name="connsiteY3" fmla="*/ 6379 h 10000"/>
                  <a:gd name="connsiteX4" fmla="*/ 83 w 10000"/>
                  <a:gd name="connsiteY4" fmla="*/ 6810 h 10000"/>
                  <a:gd name="connsiteX5" fmla="*/ 0 w 10000"/>
                  <a:gd name="connsiteY5" fmla="*/ 7328 h 10000"/>
                  <a:gd name="connsiteX6" fmla="*/ 165 w 10000"/>
                  <a:gd name="connsiteY6" fmla="*/ 7241 h 10000"/>
                  <a:gd name="connsiteX7" fmla="*/ 516 w 10000"/>
                  <a:gd name="connsiteY7" fmla="*/ 7500 h 10000"/>
                  <a:gd name="connsiteX8" fmla="*/ 774 w 10000"/>
                  <a:gd name="connsiteY8" fmla="*/ 7759 h 10000"/>
                  <a:gd name="connsiteX9" fmla="*/ 1125 w 10000"/>
                  <a:gd name="connsiteY9" fmla="*/ 7500 h 10000"/>
                  <a:gd name="connsiteX10" fmla="*/ 1476 w 10000"/>
                  <a:gd name="connsiteY10" fmla="*/ 7586 h 10000"/>
                  <a:gd name="connsiteX11" fmla="*/ 1827 w 10000"/>
                  <a:gd name="connsiteY11" fmla="*/ 7586 h 10000"/>
                  <a:gd name="connsiteX12" fmla="*/ 2343 w 10000"/>
                  <a:gd name="connsiteY12" fmla="*/ 7500 h 10000"/>
                  <a:gd name="connsiteX13" fmla="*/ 2693 w 10000"/>
                  <a:gd name="connsiteY13" fmla="*/ 7672 h 10000"/>
                  <a:gd name="connsiteX14" fmla="*/ 2951 w 10000"/>
                  <a:gd name="connsiteY14" fmla="*/ 7414 h 10000"/>
                  <a:gd name="connsiteX15" fmla="*/ 3736 w 10000"/>
                  <a:gd name="connsiteY15" fmla="*/ 7155 h 10000"/>
                  <a:gd name="connsiteX16" fmla="*/ 4087 w 10000"/>
                  <a:gd name="connsiteY16" fmla="*/ 6638 h 10000"/>
                  <a:gd name="connsiteX17" fmla="*/ 4169 w 10000"/>
                  <a:gd name="connsiteY17" fmla="*/ 6638 h 10000"/>
                  <a:gd name="connsiteX18" fmla="*/ 4252 w 10000"/>
                  <a:gd name="connsiteY18" fmla="*/ 6552 h 10000"/>
                  <a:gd name="connsiteX19" fmla="*/ 4778 w 10000"/>
                  <a:gd name="connsiteY19" fmla="*/ 6466 h 10000"/>
                  <a:gd name="connsiteX20" fmla="*/ 5036 w 10000"/>
                  <a:gd name="connsiteY20" fmla="*/ 6207 h 10000"/>
                  <a:gd name="connsiteX21" fmla="*/ 5738 w 10000"/>
                  <a:gd name="connsiteY21" fmla="*/ 6466 h 10000"/>
                  <a:gd name="connsiteX22" fmla="*/ 6347 w 10000"/>
                  <a:gd name="connsiteY22" fmla="*/ 6466 h 10000"/>
                  <a:gd name="connsiteX23" fmla="*/ 6605 w 10000"/>
                  <a:gd name="connsiteY23" fmla="*/ 6983 h 10000"/>
                  <a:gd name="connsiteX24" fmla="*/ 7131 w 10000"/>
                  <a:gd name="connsiteY24" fmla="*/ 7155 h 10000"/>
                  <a:gd name="connsiteX25" fmla="*/ 7296 w 10000"/>
                  <a:gd name="connsiteY25" fmla="*/ 7500 h 10000"/>
                  <a:gd name="connsiteX26" fmla="*/ 7647 w 10000"/>
                  <a:gd name="connsiteY26" fmla="*/ 7845 h 10000"/>
                  <a:gd name="connsiteX27" fmla="*/ 7822 w 10000"/>
                  <a:gd name="connsiteY27" fmla="*/ 8190 h 10000"/>
                  <a:gd name="connsiteX28" fmla="*/ 7038 w 10000"/>
                  <a:gd name="connsiteY28" fmla="*/ 8362 h 10000"/>
                  <a:gd name="connsiteX29" fmla="*/ 6780 w 10000"/>
                  <a:gd name="connsiteY29" fmla="*/ 8621 h 10000"/>
                  <a:gd name="connsiteX30" fmla="*/ 6956 w 10000"/>
                  <a:gd name="connsiteY30" fmla="*/ 8879 h 10000"/>
                  <a:gd name="connsiteX31" fmla="*/ 6780 w 10000"/>
                  <a:gd name="connsiteY31" fmla="*/ 9569 h 10000"/>
                  <a:gd name="connsiteX32" fmla="*/ 6605 w 10000"/>
                  <a:gd name="connsiteY32" fmla="*/ 9828 h 10000"/>
                  <a:gd name="connsiteX33" fmla="*/ 6956 w 10000"/>
                  <a:gd name="connsiteY33" fmla="*/ 10000 h 10000"/>
                  <a:gd name="connsiteX34" fmla="*/ 7472 w 10000"/>
                  <a:gd name="connsiteY34" fmla="*/ 9741 h 10000"/>
                  <a:gd name="connsiteX35" fmla="*/ 7905 w 10000"/>
                  <a:gd name="connsiteY35" fmla="*/ 9741 h 10000"/>
                  <a:gd name="connsiteX36" fmla="*/ 7905 w 10000"/>
                  <a:gd name="connsiteY36" fmla="*/ 9397 h 10000"/>
                  <a:gd name="connsiteX37" fmla="*/ 8338 w 10000"/>
                  <a:gd name="connsiteY37" fmla="*/ 8276 h 10000"/>
                  <a:gd name="connsiteX38" fmla="*/ 8607 w 10000"/>
                  <a:gd name="connsiteY38" fmla="*/ 7931 h 10000"/>
                  <a:gd name="connsiteX39" fmla="*/ 8947 w 10000"/>
                  <a:gd name="connsiteY39" fmla="*/ 7586 h 10000"/>
                  <a:gd name="connsiteX40" fmla="*/ 9474 w 10000"/>
                  <a:gd name="connsiteY40" fmla="*/ 7328 h 10000"/>
                  <a:gd name="connsiteX41" fmla="*/ 10000 w 10000"/>
                  <a:gd name="connsiteY41" fmla="*/ 7414 h 10000"/>
                  <a:gd name="connsiteX42" fmla="*/ 10000 w 10000"/>
                  <a:gd name="connsiteY42" fmla="*/ 1121 h 10000"/>
                  <a:gd name="connsiteX43" fmla="*/ 8947 w 10000"/>
                  <a:gd name="connsiteY43" fmla="*/ 172 h 10000"/>
                  <a:gd name="connsiteX44" fmla="*/ 8514 w 10000"/>
                  <a:gd name="connsiteY44" fmla="*/ 0 h 10000"/>
                  <a:gd name="connsiteX45" fmla="*/ 7905 w 10000"/>
                  <a:gd name="connsiteY45" fmla="*/ 345 h 10000"/>
                  <a:gd name="connsiteX46" fmla="*/ 7564 w 10000"/>
                  <a:gd name="connsiteY46" fmla="*/ 345 h 10000"/>
                  <a:gd name="connsiteX47" fmla="*/ 7472 w 10000"/>
                  <a:gd name="connsiteY47" fmla="*/ 776 h 10000"/>
                  <a:gd name="connsiteX48" fmla="*/ 7131 w 10000"/>
                  <a:gd name="connsiteY48" fmla="*/ 776 h 10000"/>
                  <a:gd name="connsiteX49" fmla="*/ 6522 w 10000"/>
                  <a:gd name="connsiteY49" fmla="*/ 1034 h 10000"/>
                  <a:gd name="connsiteX50" fmla="*/ 6347 w 10000"/>
                  <a:gd name="connsiteY50" fmla="*/ 1724 h 10000"/>
                  <a:gd name="connsiteX51" fmla="*/ 6429 w 10000"/>
                  <a:gd name="connsiteY51" fmla="*/ 2069 h 10000"/>
                  <a:gd name="connsiteX52" fmla="*/ 5913 w 10000"/>
                  <a:gd name="connsiteY52" fmla="*/ 1897 h 10000"/>
                  <a:gd name="connsiteX53" fmla="*/ 5470 w 10000"/>
                  <a:gd name="connsiteY53" fmla="*/ 2155 h 10000"/>
                  <a:gd name="connsiteX54" fmla="*/ 5212 w 10000"/>
                  <a:gd name="connsiteY54" fmla="*/ 1983 h 10000"/>
                  <a:gd name="connsiteX55" fmla="*/ 4954 w 10000"/>
                  <a:gd name="connsiteY55" fmla="*/ 2328 h 10000"/>
                  <a:gd name="connsiteX56" fmla="*/ 4603 w 10000"/>
                  <a:gd name="connsiteY56" fmla="*/ 2155 h 10000"/>
                  <a:gd name="connsiteX57" fmla="*/ 4252 w 10000"/>
                  <a:gd name="connsiteY57" fmla="*/ 2155 h 10000"/>
                  <a:gd name="connsiteX58" fmla="*/ 3994 w 10000"/>
                  <a:gd name="connsiteY58" fmla="*/ 2414 h 10000"/>
                  <a:gd name="connsiteX59" fmla="*/ 3643 w 10000"/>
                  <a:gd name="connsiteY59" fmla="*/ 2155 h 10000"/>
                  <a:gd name="connsiteX60" fmla="*/ 3034 w 10000"/>
                  <a:gd name="connsiteY60" fmla="*/ 2241 h 10000"/>
                  <a:gd name="connsiteX61" fmla="*/ 2085 w 10000"/>
                  <a:gd name="connsiteY61" fmla="*/ 2328 h 10000"/>
                  <a:gd name="connsiteX0" fmla="*/ 1042 w 10000"/>
                  <a:gd name="connsiteY0" fmla="*/ 2672 h 10000"/>
                  <a:gd name="connsiteX1" fmla="*/ 341 w 10000"/>
                  <a:gd name="connsiteY1" fmla="*/ 5517 h 10000"/>
                  <a:gd name="connsiteX2" fmla="*/ 516 w 10000"/>
                  <a:gd name="connsiteY2" fmla="*/ 6293 h 10000"/>
                  <a:gd name="connsiteX3" fmla="*/ 165 w 10000"/>
                  <a:gd name="connsiteY3" fmla="*/ 6379 h 10000"/>
                  <a:gd name="connsiteX4" fmla="*/ 83 w 10000"/>
                  <a:gd name="connsiteY4" fmla="*/ 6810 h 10000"/>
                  <a:gd name="connsiteX5" fmla="*/ 0 w 10000"/>
                  <a:gd name="connsiteY5" fmla="*/ 7328 h 10000"/>
                  <a:gd name="connsiteX6" fmla="*/ 165 w 10000"/>
                  <a:gd name="connsiteY6" fmla="*/ 7241 h 10000"/>
                  <a:gd name="connsiteX7" fmla="*/ 516 w 10000"/>
                  <a:gd name="connsiteY7" fmla="*/ 7500 h 10000"/>
                  <a:gd name="connsiteX8" fmla="*/ 774 w 10000"/>
                  <a:gd name="connsiteY8" fmla="*/ 7759 h 10000"/>
                  <a:gd name="connsiteX9" fmla="*/ 1125 w 10000"/>
                  <a:gd name="connsiteY9" fmla="*/ 7500 h 10000"/>
                  <a:gd name="connsiteX10" fmla="*/ 1476 w 10000"/>
                  <a:gd name="connsiteY10" fmla="*/ 7586 h 10000"/>
                  <a:gd name="connsiteX11" fmla="*/ 1827 w 10000"/>
                  <a:gd name="connsiteY11" fmla="*/ 7586 h 10000"/>
                  <a:gd name="connsiteX12" fmla="*/ 2343 w 10000"/>
                  <a:gd name="connsiteY12" fmla="*/ 7500 h 10000"/>
                  <a:gd name="connsiteX13" fmla="*/ 2693 w 10000"/>
                  <a:gd name="connsiteY13" fmla="*/ 7672 h 10000"/>
                  <a:gd name="connsiteX14" fmla="*/ 2951 w 10000"/>
                  <a:gd name="connsiteY14" fmla="*/ 7414 h 10000"/>
                  <a:gd name="connsiteX15" fmla="*/ 3736 w 10000"/>
                  <a:gd name="connsiteY15" fmla="*/ 7155 h 10000"/>
                  <a:gd name="connsiteX16" fmla="*/ 4087 w 10000"/>
                  <a:gd name="connsiteY16" fmla="*/ 6638 h 10000"/>
                  <a:gd name="connsiteX17" fmla="*/ 4169 w 10000"/>
                  <a:gd name="connsiteY17" fmla="*/ 6638 h 10000"/>
                  <a:gd name="connsiteX18" fmla="*/ 4252 w 10000"/>
                  <a:gd name="connsiteY18" fmla="*/ 6552 h 10000"/>
                  <a:gd name="connsiteX19" fmla="*/ 4778 w 10000"/>
                  <a:gd name="connsiteY19" fmla="*/ 6466 h 10000"/>
                  <a:gd name="connsiteX20" fmla="*/ 5036 w 10000"/>
                  <a:gd name="connsiteY20" fmla="*/ 6207 h 10000"/>
                  <a:gd name="connsiteX21" fmla="*/ 5738 w 10000"/>
                  <a:gd name="connsiteY21" fmla="*/ 6466 h 10000"/>
                  <a:gd name="connsiteX22" fmla="*/ 6347 w 10000"/>
                  <a:gd name="connsiteY22" fmla="*/ 6466 h 10000"/>
                  <a:gd name="connsiteX23" fmla="*/ 6605 w 10000"/>
                  <a:gd name="connsiteY23" fmla="*/ 6983 h 10000"/>
                  <a:gd name="connsiteX24" fmla="*/ 7131 w 10000"/>
                  <a:gd name="connsiteY24" fmla="*/ 7155 h 10000"/>
                  <a:gd name="connsiteX25" fmla="*/ 7296 w 10000"/>
                  <a:gd name="connsiteY25" fmla="*/ 7500 h 10000"/>
                  <a:gd name="connsiteX26" fmla="*/ 7647 w 10000"/>
                  <a:gd name="connsiteY26" fmla="*/ 7845 h 10000"/>
                  <a:gd name="connsiteX27" fmla="*/ 7822 w 10000"/>
                  <a:gd name="connsiteY27" fmla="*/ 8190 h 10000"/>
                  <a:gd name="connsiteX28" fmla="*/ 7038 w 10000"/>
                  <a:gd name="connsiteY28" fmla="*/ 8362 h 10000"/>
                  <a:gd name="connsiteX29" fmla="*/ 6780 w 10000"/>
                  <a:gd name="connsiteY29" fmla="*/ 8621 h 10000"/>
                  <a:gd name="connsiteX30" fmla="*/ 6956 w 10000"/>
                  <a:gd name="connsiteY30" fmla="*/ 8879 h 10000"/>
                  <a:gd name="connsiteX31" fmla="*/ 6780 w 10000"/>
                  <a:gd name="connsiteY31" fmla="*/ 9569 h 10000"/>
                  <a:gd name="connsiteX32" fmla="*/ 6605 w 10000"/>
                  <a:gd name="connsiteY32" fmla="*/ 9828 h 10000"/>
                  <a:gd name="connsiteX33" fmla="*/ 6956 w 10000"/>
                  <a:gd name="connsiteY33" fmla="*/ 10000 h 10000"/>
                  <a:gd name="connsiteX34" fmla="*/ 7472 w 10000"/>
                  <a:gd name="connsiteY34" fmla="*/ 9741 h 10000"/>
                  <a:gd name="connsiteX35" fmla="*/ 7905 w 10000"/>
                  <a:gd name="connsiteY35" fmla="*/ 9741 h 10000"/>
                  <a:gd name="connsiteX36" fmla="*/ 7905 w 10000"/>
                  <a:gd name="connsiteY36" fmla="*/ 9397 h 10000"/>
                  <a:gd name="connsiteX37" fmla="*/ 8338 w 10000"/>
                  <a:gd name="connsiteY37" fmla="*/ 8276 h 10000"/>
                  <a:gd name="connsiteX38" fmla="*/ 8607 w 10000"/>
                  <a:gd name="connsiteY38" fmla="*/ 7931 h 10000"/>
                  <a:gd name="connsiteX39" fmla="*/ 8947 w 10000"/>
                  <a:gd name="connsiteY39" fmla="*/ 7586 h 10000"/>
                  <a:gd name="connsiteX40" fmla="*/ 9474 w 10000"/>
                  <a:gd name="connsiteY40" fmla="*/ 7328 h 10000"/>
                  <a:gd name="connsiteX41" fmla="*/ 10000 w 10000"/>
                  <a:gd name="connsiteY41" fmla="*/ 7414 h 10000"/>
                  <a:gd name="connsiteX42" fmla="*/ 10000 w 10000"/>
                  <a:gd name="connsiteY42" fmla="*/ 1121 h 10000"/>
                  <a:gd name="connsiteX43" fmla="*/ 8514 w 10000"/>
                  <a:gd name="connsiteY43" fmla="*/ 0 h 10000"/>
                  <a:gd name="connsiteX44" fmla="*/ 7905 w 10000"/>
                  <a:gd name="connsiteY44" fmla="*/ 345 h 10000"/>
                  <a:gd name="connsiteX45" fmla="*/ 7564 w 10000"/>
                  <a:gd name="connsiteY45" fmla="*/ 345 h 10000"/>
                  <a:gd name="connsiteX46" fmla="*/ 7472 w 10000"/>
                  <a:gd name="connsiteY46" fmla="*/ 776 h 10000"/>
                  <a:gd name="connsiteX47" fmla="*/ 7131 w 10000"/>
                  <a:gd name="connsiteY47" fmla="*/ 776 h 10000"/>
                  <a:gd name="connsiteX48" fmla="*/ 6522 w 10000"/>
                  <a:gd name="connsiteY48" fmla="*/ 1034 h 10000"/>
                  <a:gd name="connsiteX49" fmla="*/ 6347 w 10000"/>
                  <a:gd name="connsiteY49" fmla="*/ 1724 h 10000"/>
                  <a:gd name="connsiteX50" fmla="*/ 6429 w 10000"/>
                  <a:gd name="connsiteY50" fmla="*/ 2069 h 10000"/>
                  <a:gd name="connsiteX51" fmla="*/ 5913 w 10000"/>
                  <a:gd name="connsiteY51" fmla="*/ 1897 h 10000"/>
                  <a:gd name="connsiteX52" fmla="*/ 5470 w 10000"/>
                  <a:gd name="connsiteY52" fmla="*/ 2155 h 10000"/>
                  <a:gd name="connsiteX53" fmla="*/ 5212 w 10000"/>
                  <a:gd name="connsiteY53" fmla="*/ 1983 h 10000"/>
                  <a:gd name="connsiteX54" fmla="*/ 4954 w 10000"/>
                  <a:gd name="connsiteY54" fmla="*/ 2328 h 10000"/>
                  <a:gd name="connsiteX55" fmla="*/ 4603 w 10000"/>
                  <a:gd name="connsiteY55" fmla="*/ 2155 h 10000"/>
                  <a:gd name="connsiteX56" fmla="*/ 4252 w 10000"/>
                  <a:gd name="connsiteY56" fmla="*/ 2155 h 10000"/>
                  <a:gd name="connsiteX57" fmla="*/ 3994 w 10000"/>
                  <a:gd name="connsiteY57" fmla="*/ 2414 h 10000"/>
                  <a:gd name="connsiteX58" fmla="*/ 3643 w 10000"/>
                  <a:gd name="connsiteY58" fmla="*/ 2155 h 10000"/>
                  <a:gd name="connsiteX59" fmla="*/ 3034 w 10000"/>
                  <a:gd name="connsiteY59" fmla="*/ 2241 h 10000"/>
                  <a:gd name="connsiteX60" fmla="*/ 2085 w 10000"/>
                  <a:gd name="connsiteY60" fmla="*/ 2328 h 10000"/>
                  <a:gd name="connsiteX0" fmla="*/ 1042 w 10000"/>
                  <a:gd name="connsiteY0" fmla="*/ 2327 h 9655"/>
                  <a:gd name="connsiteX1" fmla="*/ 341 w 10000"/>
                  <a:gd name="connsiteY1" fmla="*/ 5172 h 9655"/>
                  <a:gd name="connsiteX2" fmla="*/ 516 w 10000"/>
                  <a:gd name="connsiteY2" fmla="*/ 5948 h 9655"/>
                  <a:gd name="connsiteX3" fmla="*/ 165 w 10000"/>
                  <a:gd name="connsiteY3" fmla="*/ 6034 h 9655"/>
                  <a:gd name="connsiteX4" fmla="*/ 83 w 10000"/>
                  <a:gd name="connsiteY4" fmla="*/ 6465 h 9655"/>
                  <a:gd name="connsiteX5" fmla="*/ 0 w 10000"/>
                  <a:gd name="connsiteY5" fmla="*/ 6983 h 9655"/>
                  <a:gd name="connsiteX6" fmla="*/ 165 w 10000"/>
                  <a:gd name="connsiteY6" fmla="*/ 6896 h 9655"/>
                  <a:gd name="connsiteX7" fmla="*/ 516 w 10000"/>
                  <a:gd name="connsiteY7" fmla="*/ 7155 h 9655"/>
                  <a:gd name="connsiteX8" fmla="*/ 774 w 10000"/>
                  <a:gd name="connsiteY8" fmla="*/ 7414 h 9655"/>
                  <a:gd name="connsiteX9" fmla="*/ 1125 w 10000"/>
                  <a:gd name="connsiteY9" fmla="*/ 7155 h 9655"/>
                  <a:gd name="connsiteX10" fmla="*/ 1476 w 10000"/>
                  <a:gd name="connsiteY10" fmla="*/ 7241 h 9655"/>
                  <a:gd name="connsiteX11" fmla="*/ 1827 w 10000"/>
                  <a:gd name="connsiteY11" fmla="*/ 7241 h 9655"/>
                  <a:gd name="connsiteX12" fmla="*/ 2343 w 10000"/>
                  <a:gd name="connsiteY12" fmla="*/ 7155 h 9655"/>
                  <a:gd name="connsiteX13" fmla="*/ 2693 w 10000"/>
                  <a:gd name="connsiteY13" fmla="*/ 7327 h 9655"/>
                  <a:gd name="connsiteX14" fmla="*/ 2951 w 10000"/>
                  <a:gd name="connsiteY14" fmla="*/ 7069 h 9655"/>
                  <a:gd name="connsiteX15" fmla="*/ 3736 w 10000"/>
                  <a:gd name="connsiteY15" fmla="*/ 6810 h 9655"/>
                  <a:gd name="connsiteX16" fmla="*/ 4087 w 10000"/>
                  <a:gd name="connsiteY16" fmla="*/ 6293 h 9655"/>
                  <a:gd name="connsiteX17" fmla="*/ 4169 w 10000"/>
                  <a:gd name="connsiteY17" fmla="*/ 6293 h 9655"/>
                  <a:gd name="connsiteX18" fmla="*/ 4252 w 10000"/>
                  <a:gd name="connsiteY18" fmla="*/ 6207 h 9655"/>
                  <a:gd name="connsiteX19" fmla="*/ 4778 w 10000"/>
                  <a:gd name="connsiteY19" fmla="*/ 6121 h 9655"/>
                  <a:gd name="connsiteX20" fmla="*/ 5036 w 10000"/>
                  <a:gd name="connsiteY20" fmla="*/ 5862 h 9655"/>
                  <a:gd name="connsiteX21" fmla="*/ 5738 w 10000"/>
                  <a:gd name="connsiteY21" fmla="*/ 6121 h 9655"/>
                  <a:gd name="connsiteX22" fmla="*/ 6347 w 10000"/>
                  <a:gd name="connsiteY22" fmla="*/ 6121 h 9655"/>
                  <a:gd name="connsiteX23" fmla="*/ 6605 w 10000"/>
                  <a:gd name="connsiteY23" fmla="*/ 6638 h 9655"/>
                  <a:gd name="connsiteX24" fmla="*/ 7131 w 10000"/>
                  <a:gd name="connsiteY24" fmla="*/ 6810 h 9655"/>
                  <a:gd name="connsiteX25" fmla="*/ 7296 w 10000"/>
                  <a:gd name="connsiteY25" fmla="*/ 7155 h 9655"/>
                  <a:gd name="connsiteX26" fmla="*/ 7647 w 10000"/>
                  <a:gd name="connsiteY26" fmla="*/ 7500 h 9655"/>
                  <a:gd name="connsiteX27" fmla="*/ 7822 w 10000"/>
                  <a:gd name="connsiteY27" fmla="*/ 7845 h 9655"/>
                  <a:gd name="connsiteX28" fmla="*/ 7038 w 10000"/>
                  <a:gd name="connsiteY28" fmla="*/ 8017 h 9655"/>
                  <a:gd name="connsiteX29" fmla="*/ 6780 w 10000"/>
                  <a:gd name="connsiteY29" fmla="*/ 8276 h 9655"/>
                  <a:gd name="connsiteX30" fmla="*/ 6956 w 10000"/>
                  <a:gd name="connsiteY30" fmla="*/ 8534 h 9655"/>
                  <a:gd name="connsiteX31" fmla="*/ 6780 w 10000"/>
                  <a:gd name="connsiteY31" fmla="*/ 9224 h 9655"/>
                  <a:gd name="connsiteX32" fmla="*/ 6605 w 10000"/>
                  <a:gd name="connsiteY32" fmla="*/ 9483 h 9655"/>
                  <a:gd name="connsiteX33" fmla="*/ 6956 w 10000"/>
                  <a:gd name="connsiteY33" fmla="*/ 9655 h 9655"/>
                  <a:gd name="connsiteX34" fmla="*/ 7472 w 10000"/>
                  <a:gd name="connsiteY34" fmla="*/ 9396 h 9655"/>
                  <a:gd name="connsiteX35" fmla="*/ 7905 w 10000"/>
                  <a:gd name="connsiteY35" fmla="*/ 9396 h 9655"/>
                  <a:gd name="connsiteX36" fmla="*/ 7905 w 10000"/>
                  <a:gd name="connsiteY36" fmla="*/ 9052 h 9655"/>
                  <a:gd name="connsiteX37" fmla="*/ 8338 w 10000"/>
                  <a:gd name="connsiteY37" fmla="*/ 7931 h 9655"/>
                  <a:gd name="connsiteX38" fmla="*/ 8607 w 10000"/>
                  <a:gd name="connsiteY38" fmla="*/ 7586 h 9655"/>
                  <a:gd name="connsiteX39" fmla="*/ 8947 w 10000"/>
                  <a:gd name="connsiteY39" fmla="*/ 7241 h 9655"/>
                  <a:gd name="connsiteX40" fmla="*/ 9474 w 10000"/>
                  <a:gd name="connsiteY40" fmla="*/ 6983 h 9655"/>
                  <a:gd name="connsiteX41" fmla="*/ 10000 w 10000"/>
                  <a:gd name="connsiteY41" fmla="*/ 7069 h 9655"/>
                  <a:gd name="connsiteX42" fmla="*/ 10000 w 10000"/>
                  <a:gd name="connsiteY42" fmla="*/ 776 h 9655"/>
                  <a:gd name="connsiteX43" fmla="*/ 7905 w 10000"/>
                  <a:gd name="connsiteY43" fmla="*/ 0 h 9655"/>
                  <a:gd name="connsiteX44" fmla="*/ 7564 w 10000"/>
                  <a:gd name="connsiteY44" fmla="*/ 0 h 9655"/>
                  <a:gd name="connsiteX45" fmla="*/ 7472 w 10000"/>
                  <a:gd name="connsiteY45" fmla="*/ 431 h 9655"/>
                  <a:gd name="connsiteX46" fmla="*/ 7131 w 10000"/>
                  <a:gd name="connsiteY46" fmla="*/ 431 h 9655"/>
                  <a:gd name="connsiteX47" fmla="*/ 6522 w 10000"/>
                  <a:gd name="connsiteY47" fmla="*/ 689 h 9655"/>
                  <a:gd name="connsiteX48" fmla="*/ 6347 w 10000"/>
                  <a:gd name="connsiteY48" fmla="*/ 1379 h 9655"/>
                  <a:gd name="connsiteX49" fmla="*/ 6429 w 10000"/>
                  <a:gd name="connsiteY49" fmla="*/ 1724 h 9655"/>
                  <a:gd name="connsiteX50" fmla="*/ 5913 w 10000"/>
                  <a:gd name="connsiteY50" fmla="*/ 1552 h 9655"/>
                  <a:gd name="connsiteX51" fmla="*/ 5470 w 10000"/>
                  <a:gd name="connsiteY51" fmla="*/ 1810 h 9655"/>
                  <a:gd name="connsiteX52" fmla="*/ 5212 w 10000"/>
                  <a:gd name="connsiteY52" fmla="*/ 1638 h 9655"/>
                  <a:gd name="connsiteX53" fmla="*/ 4954 w 10000"/>
                  <a:gd name="connsiteY53" fmla="*/ 1983 h 9655"/>
                  <a:gd name="connsiteX54" fmla="*/ 4603 w 10000"/>
                  <a:gd name="connsiteY54" fmla="*/ 1810 h 9655"/>
                  <a:gd name="connsiteX55" fmla="*/ 4252 w 10000"/>
                  <a:gd name="connsiteY55" fmla="*/ 1810 h 9655"/>
                  <a:gd name="connsiteX56" fmla="*/ 3994 w 10000"/>
                  <a:gd name="connsiteY56" fmla="*/ 2069 h 9655"/>
                  <a:gd name="connsiteX57" fmla="*/ 3643 w 10000"/>
                  <a:gd name="connsiteY57" fmla="*/ 1810 h 9655"/>
                  <a:gd name="connsiteX58" fmla="*/ 3034 w 10000"/>
                  <a:gd name="connsiteY58" fmla="*/ 1896 h 9655"/>
                  <a:gd name="connsiteX59" fmla="*/ 2085 w 10000"/>
                  <a:gd name="connsiteY59" fmla="*/ 1983 h 9655"/>
                  <a:gd name="connsiteX0" fmla="*/ 1042 w 10000"/>
                  <a:gd name="connsiteY0" fmla="*/ 2410 h 10000"/>
                  <a:gd name="connsiteX1" fmla="*/ 341 w 10000"/>
                  <a:gd name="connsiteY1" fmla="*/ 5357 h 10000"/>
                  <a:gd name="connsiteX2" fmla="*/ 516 w 10000"/>
                  <a:gd name="connsiteY2" fmla="*/ 6161 h 10000"/>
                  <a:gd name="connsiteX3" fmla="*/ 165 w 10000"/>
                  <a:gd name="connsiteY3" fmla="*/ 6250 h 10000"/>
                  <a:gd name="connsiteX4" fmla="*/ 83 w 10000"/>
                  <a:gd name="connsiteY4" fmla="*/ 6696 h 10000"/>
                  <a:gd name="connsiteX5" fmla="*/ 0 w 10000"/>
                  <a:gd name="connsiteY5" fmla="*/ 7233 h 10000"/>
                  <a:gd name="connsiteX6" fmla="*/ 165 w 10000"/>
                  <a:gd name="connsiteY6" fmla="*/ 7142 h 10000"/>
                  <a:gd name="connsiteX7" fmla="*/ 516 w 10000"/>
                  <a:gd name="connsiteY7" fmla="*/ 7411 h 10000"/>
                  <a:gd name="connsiteX8" fmla="*/ 774 w 10000"/>
                  <a:gd name="connsiteY8" fmla="*/ 7679 h 10000"/>
                  <a:gd name="connsiteX9" fmla="*/ 1125 w 10000"/>
                  <a:gd name="connsiteY9" fmla="*/ 7411 h 10000"/>
                  <a:gd name="connsiteX10" fmla="*/ 1476 w 10000"/>
                  <a:gd name="connsiteY10" fmla="*/ 7500 h 10000"/>
                  <a:gd name="connsiteX11" fmla="*/ 1827 w 10000"/>
                  <a:gd name="connsiteY11" fmla="*/ 7500 h 10000"/>
                  <a:gd name="connsiteX12" fmla="*/ 2343 w 10000"/>
                  <a:gd name="connsiteY12" fmla="*/ 7411 h 10000"/>
                  <a:gd name="connsiteX13" fmla="*/ 2693 w 10000"/>
                  <a:gd name="connsiteY13" fmla="*/ 7589 h 10000"/>
                  <a:gd name="connsiteX14" fmla="*/ 2951 w 10000"/>
                  <a:gd name="connsiteY14" fmla="*/ 7322 h 10000"/>
                  <a:gd name="connsiteX15" fmla="*/ 3736 w 10000"/>
                  <a:gd name="connsiteY15" fmla="*/ 7053 h 10000"/>
                  <a:gd name="connsiteX16" fmla="*/ 4087 w 10000"/>
                  <a:gd name="connsiteY16" fmla="*/ 6518 h 10000"/>
                  <a:gd name="connsiteX17" fmla="*/ 4169 w 10000"/>
                  <a:gd name="connsiteY17" fmla="*/ 6518 h 10000"/>
                  <a:gd name="connsiteX18" fmla="*/ 4252 w 10000"/>
                  <a:gd name="connsiteY18" fmla="*/ 6429 h 10000"/>
                  <a:gd name="connsiteX19" fmla="*/ 4778 w 10000"/>
                  <a:gd name="connsiteY19" fmla="*/ 6340 h 10000"/>
                  <a:gd name="connsiteX20" fmla="*/ 5036 w 10000"/>
                  <a:gd name="connsiteY20" fmla="*/ 6071 h 10000"/>
                  <a:gd name="connsiteX21" fmla="*/ 5738 w 10000"/>
                  <a:gd name="connsiteY21" fmla="*/ 6340 h 10000"/>
                  <a:gd name="connsiteX22" fmla="*/ 6347 w 10000"/>
                  <a:gd name="connsiteY22" fmla="*/ 6340 h 10000"/>
                  <a:gd name="connsiteX23" fmla="*/ 6605 w 10000"/>
                  <a:gd name="connsiteY23" fmla="*/ 6875 h 10000"/>
                  <a:gd name="connsiteX24" fmla="*/ 7131 w 10000"/>
                  <a:gd name="connsiteY24" fmla="*/ 7053 h 10000"/>
                  <a:gd name="connsiteX25" fmla="*/ 7296 w 10000"/>
                  <a:gd name="connsiteY25" fmla="*/ 7411 h 10000"/>
                  <a:gd name="connsiteX26" fmla="*/ 7647 w 10000"/>
                  <a:gd name="connsiteY26" fmla="*/ 7768 h 10000"/>
                  <a:gd name="connsiteX27" fmla="*/ 7822 w 10000"/>
                  <a:gd name="connsiteY27" fmla="*/ 8125 h 10000"/>
                  <a:gd name="connsiteX28" fmla="*/ 7038 w 10000"/>
                  <a:gd name="connsiteY28" fmla="*/ 8303 h 10000"/>
                  <a:gd name="connsiteX29" fmla="*/ 6780 w 10000"/>
                  <a:gd name="connsiteY29" fmla="*/ 8572 h 10000"/>
                  <a:gd name="connsiteX30" fmla="*/ 6956 w 10000"/>
                  <a:gd name="connsiteY30" fmla="*/ 8839 h 10000"/>
                  <a:gd name="connsiteX31" fmla="*/ 6780 w 10000"/>
                  <a:gd name="connsiteY31" fmla="*/ 9554 h 10000"/>
                  <a:gd name="connsiteX32" fmla="*/ 6605 w 10000"/>
                  <a:gd name="connsiteY32" fmla="*/ 9822 h 10000"/>
                  <a:gd name="connsiteX33" fmla="*/ 6956 w 10000"/>
                  <a:gd name="connsiteY33" fmla="*/ 10000 h 10000"/>
                  <a:gd name="connsiteX34" fmla="*/ 7472 w 10000"/>
                  <a:gd name="connsiteY34" fmla="*/ 9732 h 10000"/>
                  <a:gd name="connsiteX35" fmla="*/ 7905 w 10000"/>
                  <a:gd name="connsiteY35" fmla="*/ 9732 h 10000"/>
                  <a:gd name="connsiteX36" fmla="*/ 7905 w 10000"/>
                  <a:gd name="connsiteY36" fmla="*/ 9375 h 10000"/>
                  <a:gd name="connsiteX37" fmla="*/ 8338 w 10000"/>
                  <a:gd name="connsiteY37" fmla="*/ 8214 h 10000"/>
                  <a:gd name="connsiteX38" fmla="*/ 8607 w 10000"/>
                  <a:gd name="connsiteY38" fmla="*/ 7857 h 10000"/>
                  <a:gd name="connsiteX39" fmla="*/ 8947 w 10000"/>
                  <a:gd name="connsiteY39" fmla="*/ 7500 h 10000"/>
                  <a:gd name="connsiteX40" fmla="*/ 9474 w 10000"/>
                  <a:gd name="connsiteY40" fmla="*/ 7233 h 10000"/>
                  <a:gd name="connsiteX41" fmla="*/ 10000 w 10000"/>
                  <a:gd name="connsiteY41" fmla="*/ 7322 h 10000"/>
                  <a:gd name="connsiteX42" fmla="*/ 10000 w 10000"/>
                  <a:gd name="connsiteY42" fmla="*/ 804 h 10000"/>
                  <a:gd name="connsiteX43" fmla="*/ 7564 w 10000"/>
                  <a:gd name="connsiteY43" fmla="*/ 0 h 10000"/>
                  <a:gd name="connsiteX44" fmla="*/ 7472 w 10000"/>
                  <a:gd name="connsiteY44" fmla="*/ 446 h 10000"/>
                  <a:gd name="connsiteX45" fmla="*/ 7131 w 10000"/>
                  <a:gd name="connsiteY45" fmla="*/ 446 h 10000"/>
                  <a:gd name="connsiteX46" fmla="*/ 6522 w 10000"/>
                  <a:gd name="connsiteY46" fmla="*/ 714 h 10000"/>
                  <a:gd name="connsiteX47" fmla="*/ 6347 w 10000"/>
                  <a:gd name="connsiteY47" fmla="*/ 1428 h 10000"/>
                  <a:gd name="connsiteX48" fmla="*/ 6429 w 10000"/>
                  <a:gd name="connsiteY48" fmla="*/ 1786 h 10000"/>
                  <a:gd name="connsiteX49" fmla="*/ 5913 w 10000"/>
                  <a:gd name="connsiteY49" fmla="*/ 1607 h 10000"/>
                  <a:gd name="connsiteX50" fmla="*/ 5470 w 10000"/>
                  <a:gd name="connsiteY50" fmla="*/ 1875 h 10000"/>
                  <a:gd name="connsiteX51" fmla="*/ 5212 w 10000"/>
                  <a:gd name="connsiteY51" fmla="*/ 1697 h 10000"/>
                  <a:gd name="connsiteX52" fmla="*/ 4954 w 10000"/>
                  <a:gd name="connsiteY52" fmla="*/ 2054 h 10000"/>
                  <a:gd name="connsiteX53" fmla="*/ 4603 w 10000"/>
                  <a:gd name="connsiteY53" fmla="*/ 1875 h 10000"/>
                  <a:gd name="connsiteX54" fmla="*/ 4252 w 10000"/>
                  <a:gd name="connsiteY54" fmla="*/ 1875 h 10000"/>
                  <a:gd name="connsiteX55" fmla="*/ 3994 w 10000"/>
                  <a:gd name="connsiteY55" fmla="*/ 2143 h 10000"/>
                  <a:gd name="connsiteX56" fmla="*/ 3643 w 10000"/>
                  <a:gd name="connsiteY56" fmla="*/ 1875 h 10000"/>
                  <a:gd name="connsiteX57" fmla="*/ 3034 w 10000"/>
                  <a:gd name="connsiteY57" fmla="*/ 1964 h 10000"/>
                  <a:gd name="connsiteX58" fmla="*/ 2085 w 10000"/>
                  <a:gd name="connsiteY58" fmla="*/ 2054 h 10000"/>
                  <a:gd name="connsiteX0" fmla="*/ 1042 w 10000"/>
                  <a:gd name="connsiteY0" fmla="*/ 1964 h 9554"/>
                  <a:gd name="connsiteX1" fmla="*/ 341 w 10000"/>
                  <a:gd name="connsiteY1" fmla="*/ 4911 h 9554"/>
                  <a:gd name="connsiteX2" fmla="*/ 516 w 10000"/>
                  <a:gd name="connsiteY2" fmla="*/ 5715 h 9554"/>
                  <a:gd name="connsiteX3" fmla="*/ 165 w 10000"/>
                  <a:gd name="connsiteY3" fmla="*/ 5804 h 9554"/>
                  <a:gd name="connsiteX4" fmla="*/ 83 w 10000"/>
                  <a:gd name="connsiteY4" fmla="*/ 6250 h 9554"/>
                  <a:gd name="connsiteX5" fmla="*/ 0 w 10000"/>
                  <a:gd name="connsiteY5" fmla="*/ 6787 h 9554"/>
                  <a:gd name="connsiteX6" fmla="*/ 165 w 10000"/>
                  <a:gd name="connsiteY6" fmla="*/ 6696 h 9554"/>
                  <a:gd name="connsiteX7" fmla="*/ 516 w 10000"/>
                  <a:gd name="connsiteY7" fmla="*/ 6965 h 9554"/>
                  <a:gd name="connsiteX8" fmla="*/ 774 w 10000"/>
                  <a:gd name="connsiteY8" fmla="*/ 7233 h 9554"/>
                  <a:gd name="connsiteX9" fmla="*/ 1125 w 10000"/>
                  <a:gd name="connsiteY9" fmla="*/ 6965 h 9554"/>
                  <a:gd name="connsiteX10" fmla="*/ 1476 w 10000"/>
                  <a:gd name="connsiteY10" fmla="*/ 7054 h 9554"/>
                  <a:gd name="connsiteX11" fmla="*/ 1827 w 10000"/>
                  <a:gd name="connsiteY11" fmla="*/ 7054 h 9554"/>
                  <a:gd name="connsiteX12" fmla="*/ 2343 w 10000"/>
                  <a:gd name="connsiteY12" fmla="*/ 6965 h 9554"/>
                  <a:gd name="connsiteX13" fmla="*/ 2693 w 10000"/>
                  <a:gd name="connsiteY13" fmla="*/ 7143 h 9554"/>
                  <a:gd name="connsiteX14" fmla="*/ 2951 w 10000"/>
                  <a:gd name="connsiteY14" fmla="*/ 6876 h 9554"/>
                  <a:gd name="connsiteX15" fmla="*/ 3736 w 10000"/>
                  <a:gd name="connsiteY15" fmla="*/ 6607 h 9554"/>
                  <a:gd name="connsiteX16" fmla="*/ 4087 w 10000"/>
                  <a:gd name="connsiteY16" fmla="*/ 6072 h 9554"/>
                  <a:gd name="connsiteX17" fmla="*/ 4169 w 10000"/>
                  <a:gd name="connsiteY17" fmla="*/ 6072 h 9554"/>
                  <a:gd name="connsiteX18" fmla="*/ 4252 w 10000"/>
                  <a:gd name="connsiteY18" fmla="*/ 5983 h 9554"/>
                  <a:gd name="connsiteX19" fmla="*/ 4778 w 10000"/>
                  <a:gd name="connsiteY19" fmla="*/ 5894 h 9554"/>
                  <a:gd name="connsiteX20" fmla="*/ 5036 w 10000"/>
                  <a:gd name="connsiteY20" fmla="*/ 5625 h 9554"/>
                  <a:gd name="connsiteX21" fmla="*/ 5738 w 10000"/>
                  <a:gd name="connsiteY21" fmla="*/ 5894 h 9554"/>
                  <a:gd name="connsiteX22" fmla="*/ 6347 w 10000"/>
                  <a:gd name="connsiteY22" fmla="*/ 5894 h 9554"/>
                  <a:gd name="connsiteX23" fmla="*/ 6605 w 10000"/>
                  <a:gd name="connsiteY23" fmla="*/ 6429 h 9554"/>
                  <a:gd name="connsiteX24" fmla="*/ 7131 w 10000"/>
                  <a:gd name="connsiteY24" fmla="*/ 6607 h 9554"/>
                  <a:gd name="connsiteX25" fmla="*/ 7296 w 10000"/>
                  <a:gd name="connsiteY25" fmla="*/ 6965 h 9554"/>
                  <a:gd name="connsiteX26" fmla="*/ 7647 w 10000"/>
                  <a:gd name="connsiteY26" fmla="*/ 7322 h 9554"/>
                  <a:gd name="connsiteX27" fmla="*/ 7822 w 10000"/>
                  <a:gd name="connsiteY27" fmla="*/ 7679 h 9554"/>
                  <a:gd name="connsiteX28" fmla="*/ 7038 w 10000"/>
                  <a:gd name="connsiteY28" fmla="*/ 7857 h 9554"/>
                  <a:gd name="connsiteX29" fmla="*/ 6780 w 10000"/>
                  <a:gd name="connsiteY29" fmla="*/ 8126 h 9554"/>
                  <a:gd name="connsiteX30" fmla="*/ 6956 w 10000"/>
                  <a:gd name="connsiteY30" fmla="*/ 8393 h 9554"/>
                  <a:gd name="connsiteX31" fmla="*/ 6780 w 10000"/>
                  <a:gd name="connsiteY31" fmla="*/ 9108 h 9554"/>
                  <a:gd name="connsiteX32" fmla="*/ 6605 w 10000"/>
                  <a:gd name="connsiteY32" fmla="*/ 9376 h 9554"/>
                  <a:gd name="connsiteX33" fmla="*/ 6956 w 10000"/>
                  <a:gd name="connsiteY33" fmla="*/ 9554 h 9554"/>
                  <a:gd name="connsiteX34" fmla="*/ 7472 w 10000"/>
                  <a:gd name="connsiteY34" fmla="*/ 9286 h 9554"/>
                  <a:gd name="connsiteX35" fmla="*/ 7905 w 10000"/>
                  <a:gd name="connsiteY35" fmla="*/ 9286 h 9554"/>
                  <a:gd name="connsiteX36" fmla="*/ 7905 w 10000"/>
                  <a:gd name="connsiteY36" fmla="*/ 8929 h 9554"/>
                  <a:gd name="connsiteX37" fmla="*/ 8338 w 10000"/>
                  <a:gd name="connsiteY37" fmla="*/ 7768 h 9554"/>
                  <a:gd name="connsiteX38" fmla="*/ 8607 w 10000"/>
                  <a:gd name="connsiteY38" fmla="*/ 7411 h 9554"/>
                  <a:gd name="connsiteX39" fmla="*/ 8947 w 10000"/>
                  <a:gd name="connsiteY39" fmla="*/ 7054 h 9554"/>
                  <a:gd name="connsiteX40" fmla="*/ 9474 w 10000"/>
                  <a:gd name="connsiteY40" fmla="*/ 6787 h 9554"/>
                  <a:gd name="connsiteX41" fmla="*/ 10000 w 10000"/>
                  <a:gd name="connsiteY41" fmla="*/ 6876 h 9554"/>
                  <a:gd name="connsiteX42" fmla="*/ 10000 w 10000"/>
                  <a:gd name="connsiteY42" fmla="*/ 358 h 9554"/>
                  <a:gd name="connsiteX43" fmla="*/ 7472 w 10000"/>
                  <a:gd name="connsiteY43" fmla="*/ 0 h 9554"/>
                  <a:gd name="connsiteX44" fmla="*/ 7131 w 10000"/>
                  <a:gd name="connsiteY44" fmla="*/ 0 h 9554"/>
                  <a:gd name="connsiteX45" fmla="*/ 6522 w 10000"/>
                  <a:gd name="connsiteY45" fmla="*/ 268 h 9554"/>
                  <a:gd name="connsiteX46" fmla="*/ 6347 w 10000"/>
                  <a:gd name="connsiteY46" fmla="*/ 982 h 9554"/>
                  <a:gd name="connsiteX47" fmla="*/ 6429 w 10000"/>
                  <a:gd name="connsiteY47" fmla="*/ 1340 h 9554"/>
                  <a:gd name="connsiteX48" fmla="*/ 5913 w 10000"/>
                  <a:gd name="connsiteY48" fmla="*/ 1161 h 9554"/>
                  <a:gd name="connsiteX49" fmla="*/ 5470 w 10000"/>
                  <a:gd name="connsiteY49" fmla="*/ 1429 h 9554"/>
                  <a:gd name="connsiteX50" fmla="*/ 5212 w 10000"/>
                  <a:gd name="connsiteY50" fmla="*/ 1251 h 9554"/>
                  <a:gd name="connsiteX51" fmla="*/ 4954 w 10000"/>
                  <a:gd name="connsiteY51" fmla="*/ 1608 h 9554"/>
                  <a:gd name="connsiteX52" fmla="*/ 4603 w 10000"/>
                  <a:gd name="connsiteY52" fmla="*/ 1429 h 9554"/>
                  <a:gd name="connsiteX53" fmla="*/ 4252 w 10000"/>
                  <a:gd name="connsiteY53" fmla="*/ 1429 h 9554"/>
                  <a:gd name="connsiteX54" fmla="*/ 3994 w 10000"/>
                  <a:gd name="connsiteY54" fmla="*/ 1697 h 9554"/>
                  <a:gd name="connsiteX55" fmla="*/ 3643 w 10000"/>
                  <a:gd name="connsiteY55" fmla="*/ 1429 h 9554"/>
                  <a:gd name="connsiteX56" fmla="*/ 3034 w 10000"/>
                  <a:gd name="connsiteY56" fmla="*/ 1518 h 9554"/>
                  <a:gd name="connsiteX57" fmla="*/ 2085 w 10000"/>
                  <a:gd name="connsiteY57" fmla="*/ 1608 h 9554"/>
                  <a:gd name="connsiteX0" fmla="*/ 1042 w 10000"/>
                  <a:gd name="connsiteY0" fmla="*/ 2056 h 10000"/>
                  <a:gd name="connsiteX1" fmla="*/ 341 w 10000"/>
                  <a:gd name="connsiteY1" fmla="*/ 5140 h 10000"/>
                  <a:gd name="connsiteX2" fmla="*/ 516 w 10000"/>
                  <a:gd name="connsiteY2" fmla="*/ 5982 h 10000"/>
                  <a:gd name="connsiteX3" fmla="*/ 165 w 10000"/>
                  <a:gd name="connsiteY3" fmla="*/ 6075 h 10000"/>
                  <a:gd name="connsiteX4" fmla="*/ 83 w 10000"/>
                  <a:gd name="connsiteY4" fmla="*/ 6542 h 10000"/>
                  <a:gd name="connsiteX5" fmla="*/ 0 w 10000"/>
                  <a:gd name="connsiteY5" fmla="*/ 7104 h 10000"/>
                  <a:gd name="connsiteX6" fmla="*/ 165 w 10000"/>
                  <a:gd name="connsiteY6" fmla="*/ 7009 h 10000"/>
                  <a:gd name="connsiteX7" fmla="*/ 516 w 10000"/>
                  <a:gd name="connsiteY7" fmla="*/ 7290 h 10000"/>
                  <a:gd name="connsiteX8" fmla="*/ 774 w 10000"/>
                  <a:gd name="connsiteY8" fmla="*/ 7571 h 10000"/>
                  <a:gd name="connsiteX9" fmla="*/ 1125 w 10000"/>
                  <a:gd name="connsiteY9" fmla="*/ 7290 h 10000"/>
                  <a:gd name="connsiteX10" fmla="*/ 1476 w 10000"/>
                  <a:gd name="connsiteY10" fmla="*/ 7383 h 10000"/>
                  <a:gd name="connsiteX11" fmla="*/ 1827 w 10000"/>
                  <a:gd name="connsiteY11" fmla="*/ 7383 h 10000"/>
                  <a:gd name="connsiteX12" fmla="*/ 2343 w 10000"/>
                  <a:gd name="connsiteY12" fmla="*/ 7290 h 10000"/>
                  <a:gd name="connsiteX13" fmla="*/ 2693 w 10000"/>
                  <a:gd name="connsiteY13" fmla="*/ 7476 h 10000"/>
                  <a:gd name="connsiteX14" fmla="*/ 2951 w 10000"/>
                  <a:gd name="connsiteY14" fmla="*/ 7197 h 10000"/>
                  <a:gd name="connsiteX15" fmla="*/ 3736 w 10000"/>
                  <a:gd name="connsiteY15" fmla="*/ 6915 h 10000"/>
                  <a:gd name="connsiteX16" fmla="*/ 4087 w 10000"/>
                  <a:gd name="connsiteY16" fmla="*/ 6355 h 10000"/>
                  <a:gd name="connsiteX17" fmla="*/ 4169 w 10000"/>
                  <a:gd name="connsiteY17" fmla="*/ 6355 h 10000"/>
                  <a:gd name="connsiteX18" fmla="*/ 4252 w 10000"/>
                  <a:gd name="connsiteY18" fmla="*/ 6262 h 10000"/>
                  <a:gd name="connsiteX19" fmla="*/ 4778 w 10000"/>
                  <a:gd name="connsiteY19" fmla="*/ 6169 h 10000"/>
                  <a:gd name="connsiteX20" fmla="*/ 5036 w 10000"/>
                  <a:gd name="connsiteY20" fmla="*/ 5888 h 10000"/>
                  <a:gd name="connsiteX21" fmla="*/ 5738 w 10000"/>
                  <a:gd name="connsiteY21" fmla="*/ 6169 h 10000"/>
                  <a:gd name="connsiteX22" fmla="*/ 6347 w 10000"/>
                  <a:gd name="connsiteY22" fmla="*/ 6169 h 10000"/>
                  <a:gd name="connsiteX23" fmla="*/ 6605 w 10000"/>
                  <a:gd name="connsiteY23" fmla="*/ 6729 h 10000"/>
                  <a:gd name="connsiteX24" fmla="*/ 7131 w 10000"/>
                  <a:gd name="connsiteY24" fmla="*/ 6915 h 10000"/>
                  <a:gd name="connsiteX25" fmla="*/ 7296 w 10000"/>
                  <a:gd name="connsiteY25" fmla="*/ 7290 h 10000"/>
                  <a:gd name="connsiteX26" fmla="*/ 7647 w 10000"/>
                  <a:gd name="connsiteY26" fmla="*/ 7664 h 10000"/>
                  <a:gd name="connsiteX27" fmla="*/ 7822 w 10000"/>
                  <a:gd name="connsiteY27" fmla="*/ 8037 h 10000"/>
                  <a:gd name="connsiteX28" fmla="*/ 7038 w 10000"/>
                  <a:gd name="connsiteY28" fmla="*/ 8224 h 10000"/>
                  <a:gd name="connsiteX29" fmla="*/ 6780 w 10000"/>
                  <a:gd name="connsiteY29" fmla="*/ 8505 h 10000"/>
                  <a:gd name="connsiteX30" fmla="*/ 6956 w 10000"/>
                  <a:gd name="connsiteY30" fmla="*/ 8785 h 10000"/>
                  <a:gd name="connsiteX31" fmla="*/ 6780 w 10000"/>
                  <a:gd name="connsiteY31" fmla="*/ 9533 h 10000"/>
                  <a:gd name="connsiteX32" fmla="*/ 6605 w 10000"/>
                  <a:gd name="connsiteY32" fmla="*/ 9814 h 10000"/>
                  <a:gd name="connsiteX33" fmla="*/ 6956 w 10000"/>
                  <a:gd name="connsiteY33" fmla="*/ 10000 h 10000"/>
                  <a:gd name="connsiteX34" fmla="*/ 7472 w 10000"/>
                  <a:gd name="connsiteY34" fmla="*/ 9719 h 10000"/>
                  <a:gd name="connsiteX35" fmla="*/ 7905 w 10000"/>
                  <a:gd name="connsiteY35" fmla="*/ 9719 h 10000"/>
                  <a:gd name="connsiteX36" fmla="*/ 7905 w 10000"/>
                  <a:gd name="connsiteY36" fmla="*/ 9346 h 10000"/>
                  <a:gd name="connsiteX37" fmla="*/ 8338 w 10000"/>
                  <a:gd name="connsiteY37" fmla="*/ 8131 h 10000"/>
                  <a:gd name="connsiteX38" fmla="*/ 8607 w 10000"/>
                  <a:gd name="connsiteY38" fmla="*/ 7757 h 10000"/>
                  <a:gd name="connsiteX39" fmla="*/ 8947 w 10000"/>
                  <a:gd name="connsiteY39" fmla="*/ 7383 h 10000"/>
                  <a:gd name="connsiteX40" fmla="*/ 9474 w 10000"/>
                  <a:gd name="connsiteY40" fmla="*/ 7104 h 10000"/>
                  <a:gd name="connsiteX41" fmla="*/ 10000 w 10000"/>
                  <a:gd name="connsiteY41" fmla="*/ 7197 h 10000"/>
                  <a:gd name="connsiteX42" fmla="*/ 10000 w 10000"/>
                  <a:gd name="connsiteY42" fmla="*/ 375 h 10000"/>
                  <a:gd name="connsiteX43" fmla="*/ 7131 w 10000"/>
                  <a:gd name="connsiteY43" fmla="*/ 0 h 10000"/>
                  <a:gd name="connsiteX44" fmla="*/ 6522 w 10000"/>
                  <a:gd name="connsiteY44" fmla="*/ 281 h 10000"/>
                  <a:gd name="connsiteX45" fmla="*/ 6347 w 10000"/>
                  <a:gd name="connsiteY45" fmla="*/ 1028 h 10000"/>
                  <a:gd name="connsiteX46" fmla="*/ 6429 w 10000"/>
                  <a:gd name="connsiteY46" fmla="*/ 1403 h 10000"/>
                  <a:gd name="connsiteX47" fmla="*/ 5913 w 10000"/>
                  <a:gd name="connsiteY47" fmla="*/ 1215 h 10000"/>
                  <a:gd name="connsiteX48" fmla="*/ 5470 w 10000"/>
                  <a:gd name="connsiteY48" fmla="*/ 1496 h 10000"/>
                  <a:gd name="connsiteX49" fmla="*/ 5212 w 10000"/>
                  <a:gd name="connsiteY49" fmla="*/ 1309 h 10000"/>
                  <a:gd name="connsiteX50" fmla="*/ 4954 w 10000"/>
                  <a:gd name="connsiteY50" fmla="*/ 1683 h 10000"/>
                  <a:gd name="connsiteX51" fmla="*/ 4603 w 10000"/>
                  <a:gd name="connsiteY51" fmla="*/ 1496 h 10000"/>
                  <a:gd name="connsiteX52" fmla="*/ 4252 w 10000"/>
                  <a:gd name="connsiteY52" fmla="*/ 1496 h 10000"/>
                  <a:gd name="connsiteX53" fmla="*/ 3994 w 10000"/>
                  <a:gd name="connsiteY53" fmla="*/ 1776 h 10000"/>
                  <a:gd name="connsiteX54" fmla="*/ 3643 w 10000"/>
                  <a:gd name="connsiteY54" fmla="*/ 1496 h 10000"/>
                  <a:gd name="connsiteX55" fmla="*/ 3034 w 10000"/>
                  <a:gd name="connsiteY55" fmla="*/ 1589 h 10000"/>
                  <a:gd name="connsiteX56" fmla="*/ 2085 w 10000"/>
                  <a:gd name="connsiteY56" fmla="*/ 1683 h 10000"/>
                  <a:gd name="connsiteX0" fmla="*/ 1042 w 10000"/>
                  <a:gd name="connsiteY0" fmla="*/ 1775 h 9719"/>
                  <a:gd name="connsiteX1" fmla="*/ 341 w 10000"/>
                  <a:gd name="connsiteY1" fmla="*/ 4859 h 9719"/>
                  <a:gd name="connsiteX2" fmla="*/ 516 w 10000"/>
                  <a:gd name="connsiteY2" fmla="*/ 5701 h 9719"/>
                  <a:gd name="connsiteX3" fmla="*/ 165 w 10000"/>
                  <a:gd name="connsiteY3" fmla="*/ 5794 h 9719"/>
                  <a:gd name="connsiteX4" fmla="*/ 83 w 10000"/>
                  <a:gd name="connsiteY4" fmla="*/ 6261 h 9719"/>
                  <a:gd name="connsiteX5" fmla="*/ 0 w 10000"/>
                  <a:gd name="connsiteY5" fmla="*/ 6823 h 9719"/>
                  <a:gd name="connsiteX6" fmla="*/ 165 w 10000"/>
                  <a:gd name="connsiteY6" fmla="*/ 6728 h 9719"/>
                  <a:gd name="connsiteX7" fmla="*/ 516 w 10000"/>
                  <a:gd name="connsiteY7" fmla="*/ 7009 h 9719"/>
                  <a:gd name="connsiteX8" fmla="*/ 774 w 10000"/>
                  <a:gd name="connsiteY8" fmla="*/ 7290 h 9719"/>
                  <a:gd name="connsiteX9" fmla="*/ 1125 w 10000"/>
                  <a:gd name="connsiteY9" fmla="*/ 7009 h 9719"/>
                  <a:gd name="connsiteX10" fmla="*/ 1476 w 10000"/>
                  <a:gd name="connsiteY10" fmla="*/ 7102 h 9719"/>
                  <a:gd name="connsiteX11" fmla="*/ 1827 w 10000"/>
                  <a:gd name="connsiteY11" fmla="*/ 7102 h 9719"/>
                  <a:gd name="connsiteX12" fmla="*/ 2343 w 10000"/>
                  <a:gd name="connsiteY12" fmla="*/ 7009 h 9719"/>
                  <a:gd name="connsiteX13" fmla="*/ 2693 w 10000"/>
                  <a:gd name="connsiteY13" fmla="*/ 7195 h 9719"/>
                  <a:gd name="connsiteX14" fmla="*/ 2951 w 10000"/>
                  <a:gd name="connsiteY14" fmla="*/ 6916 h 9719"/>
                  <a:gd name="connsiteX15" fmla="*/ 3736 w 10000"/>
                  <a:gd name="connsiteY15" fmla="*/ 6634 h 9719"/>
                  <a:gd name="connsiteX16" fmla="*/ 4087 w 10000"/>
                  <a:gd name="connsiteY16" fmla="*/ 6074 h 9719"/>
                  <a:gd name="connsiteX17" fmla="*/ 4169 w 10000"/>
                  <a:gd name="connsiteY17" fmla="*/ 6074 h 9719"/>
                  <a:gd name="connsiteX18" fmla="*/ 4252 w 10000"/>
                  <a:gd name="connsiteY18" fmla="*/ 5981 h 9719"/>
                  <a:gd name="connsiteX19" fmla="*/ 4778 w 10000"/>
                  <a:gd name="connsiteY19" fmla="*/ 5888 h 9719"/>
                  <a:gd name="connsiteX20" fmla="*/ 5036 w 10000"/>
                  <a:gd name="connsiteY20" fmla="*/ 5607 h 9719"/>
                  <a:gd name="connsiteX21" fmla="*/ 5738 w 10000"/>
                  <a:gd name="connsiteY21" fmla="*/ 5888 h 9719"/>
                  <a:gd name="connsiteX22" fmla="*/ 6347 w 10000"/>
                  <a:gd name="connsiteY22" fmla="*/ 5888 h 9719"/>
                  <a:gd name="connsiteX23" fmla="*/ 6605 w 10000"/>
                  <a:gd name="connsiteY23" fmla="*/ 6448 h 9719"/>
                  <a:gd name="connsiteX24" fmla="*/ 7131 w 10000"/>
                  <a:gd name="connsiteY24" fmla="*/ 6634 h 9719"/>
                  <a:gd name="connsiteX25" fmla="*/ 7296 w 10000"/>
                  <a:gd name="connsiteY25" fmla="*/ 7009 h 9719"/>
                  <a:gd name="connsiteX26" fmla="*/ 7647 w 10000"/>
                  <a:gd name="connsiteY26" fmla="*/ 7383 h 9719"/>
                  <a:gd name="connsiteX27" fmla="*/ 7822 w 10000"/>
                  <a:gd name="connsiteY27" fmla="*/ 7756 h 9719"/>
                  <a:gd name="connsiteX28" fmla="*/ 7038 w 10000"/>
                  <a:gd name="connsiteY28" fmla="*/ 7943 h 9719"/>
                  <a:gd name="connsiteX29" fmla="*/ 6780 w 10000"/>
                  <a:gd name="connsiteY29" fmla="*/ 8224 h 9719"/>
                  <a:gd name="connsiteX30" fmla="*/ 6956 w 10000"/>
                  <a:gd name="connsiteY30" fmla="*/ 8504 h 9719"/>
                  <a:gd name="connsiteX31" fmla="*/ 6780 w 10000"/>
                  <a:gd name="connsiteY31" fmla="*/ 9252 h 9719"/>
                  <a:gd name="connsiteX32" fmla="*/ 6605 w 10000"/>
                  <a:gd name="connsiteY32" fmla="*/ 9533 h 9719"/>
                  <a:gd name="connsiteX33" fmla="*/ 6956 w 10000"/>
                  <a:gd name="connsiteY33" fmla="*/ 9719 h 9719"/>
                  <a:gd name="connsiteX34" fmla="*/ 7472 w 10000"/>
                  <a:gd name="connsiteY34" fmla="*/ 9438 h 9719"/>
                  <a:gd name="connsiteX35" fmla="*/ 7905 w 10000"/>
                  <a:gd name="connsiteY35" fmla="*/ 9438 h 9719"/>
                  <a:gd name="connsiteX36" fmla="*/ 7905 w 10000"/>
                  <a:gd name="connsiteY36" fmla="*/ 9065 h 9719"/>
                  <a:gd name="connsiteX37" fmla="*/ 8338 w 10000"/>
                  <a:gd name="connsiteY37" fmla="*/ 7850 h 9719"/>
                  <a:gd name="connsiteX38" fmla="*/ 8607 w 10000"/>
                  <a:gd name="connsiteY38" fmla="*/ 7476 h 9719"/>
                  <a:gd name="connsiteX39" fmla="*/ 8947 w 10000"/>
                  <a:gd name="connsiteY39" fmla="*/ 7102 h 9719"/>
                  <a:gd name="connsiteX40" fmla="*/ 9474 w 10000"/>
                  <a:gd name="connsiteY40" fmla="*/ 6823 h 9719"/>
                  <a:gd name="connsiteX41" fmla="*/ 10000 w 10000"/>
                  <a:gd name="connsiteY41" fmla="*/ 6916 h 9719"/>
                  <a:gd name="connsiteX42" fmla="*/ 10000 w 10000"/>
                  <a:gd name="connsiteY42" fmla="*/ 94 h 9719"/>
                  <a:gd name="connsiteX43" fmla="*/ 6522 w 10000"/>
                  <a:gd name="connsiteY43" fmla="*/ 0 h 9719"/>
                  <a:gd name="connsiteX44" fmla="*/ 6347 w 10000"/>
                  <a:gd name="connsiteY44" fmla="*/ 747 h 9719"/>
                  <a:gd name="connsiteX45" fmla="*/ 6429 w 10000"/>
                  <a:gd name="connsiteY45" fmla="*/ 1122 h 9719"/>
                  <a:gd name="connsiteX46" fmla="*/ 5913 w 10000"/>
                  <a:gd name="connsiteY46" fmla="*/ 934 h 9719"/>
                  <a:gd name="connsiteX47" fmla="*/ 5470 w 10000"/>
                  <a:gd name="connsiteY47" fmla="*/ 1215 h 9719"/>
                  <a:gd name="connsiteX48" fmla="*/ 5212 w 10000"/>
                  <a:gd name="connsiteY48" fmla="*/ 1028 h 9719"/>
                  <a:gd name="connsiteX49" fmla="*/ 4954 w 10000"/>
                  <a:gd name="connsiteY49" fmla="*/ 1402 h 9719"/>
                  <a:gd name="connsiteX50" fmla="*/ 4603 w 10000"/>
                  <a:gd name="connsiteY50" fmla="*/ 1215 h 9719"/>
                  <a:gd name="connsiteX51" fmla="*/ 4252 w 10000"/>
                  <a:gd name="connsiteY51" fmla="*/ 1215 h 9719"/>
                  <a:gd name="connsiteX52" fmla="*/ 3994 w 10000"/>
                  <a:gd name="connsiteY52" fmla="*/ 1495 h 9719"/>
                  <a:gd name="connsiteX53" fmla="*/ 3643 w 10000"/>
                  <a:gd name="connsiteY53" fmla="*/ 1215 h 9719"/>
                  <a:gd name="connsiteX54" fmla="*/ 3034 w 10000"/>
                  <a:gd name="connsiteY54" fmla="*/ 1308 h 9719"/>
                  <a:gd name="connsiteX55" fmla="*/ 2085 w 10000"/>
                  <a:gd name="connsiteY55" fmla="*/ 1402 h 9719"/>
                  <a:gd name="connsiteX0" fmla="*/ 1042 w 10000"/>
                  <a:gd name="connsiteY0" fmla="*/ 1729 h 9903"/>
                  <a:gd name="connsiteX1" fmla="*/ 341 w 10000"/>
                  <a:gd name="connsiteY1" fmla="*/ 4902 h 9903"/>
                  <a:gd name="connsiteX2" fmla="*/ 516 w 10000"/>
                  <a:gd name="connsiteY2" fmla="*/ 5769 h 9903"/>
                  <a:gd name="connsiteX3" fmla="*/ 165 w 10000"/>
                  <a:gd name="connsiteY3" fmla="*/ 5865 h 9903"/>
                  <a:gd name="connsiteX4" fmla="*/ 83 w 10000"/>
                  <a:gd name="connsiteY4" fmla="*/ 6345 h 9903"/>
                  <a:gd name="connsiteX5" fmla="*/ 0 w 10000"/>
                  <a:gd name="connsiteY5" fmla="*/ 6923 h 9903"/>
                  <a:gd name="connsiteX6" fmla="*/ 165 w 10000"/>
                  <a:gd name="connsiteY6" fmla="*/ 6826 h 9903"/>
                  <a:gd name="connsiteX7" fmla="*/ 516 w 10000"/>
                  <a:gd name="connsiteY7" fmla="*/ 7115 h 9903"/>
                  <a:gd name="connsiteX8" fmla="*/ 774 w 10000"/>
                  <a:gd name="connsiteY8" fmla="*/ 7404 h 9903"/>
                  <a:gd name="connsiteX9" fmla="*/ 1125 w 10000"/>
                  <a:gd name="connsiteY9" fmla="*/ 7115 h 9903"/>
                  <a:gd name="connsiteX10" fmla="*/ 1476 w 10000"/>
                  <a:gd name="connsiteY10" fmla="*/ 7210 h 9903"/>
                  <a:gd name="connsiteX11" fmla="*/ 1827 w 10000"/>
                  <a:gd name="connsiteY11" fmla="*/ 7210 h 9903"/>
                  <a:gd name="connsiteX12" fmla="*/ 2343 w 10000"/>
                  <a:gd name="connsiteY12" fmla="*/ 7115 h 9903"/>
                  <a:gd name="connsiteX13" fmla="*/ 2693 w 10000"/>
                  <a:gd name="connsiteY13" fmla="*/ 7306 h 9903"/>
                  <a:gd name="connsiteX14" fmla="*/ 2951 w 10000"/>
                  <a:gd name="connsiteY14" fmla="*/ 7019 h 9903"/>
                  <a:gd name="connsiteX15" fmla="*/ 3736 w 10000"/>
                  <a:gd name="connsiteY15" fmla="*/ 6729 h 9903"/>
                  <a:gd name="connsiteX16" fmla="*/ 4087 w 10000"/>
                  <a:gd name="connsiteY16" fmla="*/ 6153 h 9903"/>
                  <a:gd name="connsiteX17" fmla="*/ 4169 w 10000"/>
                  <a:gd name="connsiteY17" fmla="*/ 6153 h 9903"/>
                  <a:gd name="connsiteX18" fmla="*/ 4252 w 10000"/>
                  <a:gd name="connsiteY18" fmla="*/ 6057 h 9903"/>
                  <a:gd name="connsiteX19" fmla="*/ 4778 w 10000"/>
                  <a:gd name="connsiteY19" fmla="*/ 5961 h 9903"/>
                  <a:gd name="connsiteX20" fmla="*/ 5036 w 10000"/>
                  <a:gd name="connsiteY20" fmla="*/ 5672 h 9903"/>
                  <a:gd name="connsiteX21" fmla="*/ 5738 w 10000"/>
                  <a:gd name="connsiteY21" fmla="*/ 5961 h 9903"/>
                  <a:gd name="connsiteX22" fmla="*/ 6347 w 10000"/>
                  <a:gd name="connsiteY22" fmla="*/ 5961 h 9903"/>
                  <a:gd name="connsiteX23" fmla="*/ 6605 w 10000"/>
                  <a:gd name="connsiteY23" fmla="*/ 6537 h 9903"/>
                  <a:gd name="connsiteX24" fmla="*/ 7131 w 10000"/>
                  <a:gd name="connsiteY24" fmla="*/ 6729 h 9903"/>
                  <a:gd name="connsiteX25" fmla="*/ 7296 w 10000"/>
                  <a:gd name="connsiteY25" fmla="*/ 7115 h 9903"/>
                  <a:gd name="connsiteX26" fmla="*/ 7647 w 10000"/>
                  <a:gd name="connsiteY26" fmla="*/ 7499 h 9903"/>
                  <a:gd name="connsiteX27" fmla="*/ 7822 w 10000"/>
                  <a:gd name="connsiteY27" fmla="*/ 7883 h 9903"/>
                  <a:gd name="connsiteX28" fmla="*/ 7038 w 10000"/>
                  <a:gd name="connsiteY28" fmla="*/ 8076 h 9903"/>
                  <a:gd name="connsiteX29" fmla="*/ 6780 w 10000"/>
                  <a:gd name="connsiteY29" fmla="*/ 8365 h 9903"/>
                  <a:gd name="connsiteX30" fmla="*/ 6956 w 10000"/>
                  <a:gd name="connsiteY30" fmla="*/ 8653 h 9903"/>
                  <a:gd name="connsiteX31" fmla="*/ 6780 w 10000"/>
                  <a:gd name="connsiteY31" fmla="*/ 9422 h 9903"/>
                  <a:gd name="connsiteX32" fmla="*/ 6605 w 10000"/>
                  <a:gd name="connsiteY32" fmla="*/ 9712 h 9903"/>
                  <a:gd name="connsiteX33" fmla="*/ 6956 w 10000"/>
                  <a:gd name="connsiteY33" fmla="*/ 9903 h 9903"/>
                  <a:gd name="connsiteX34" fmla="*/ 7472 w 10000"/>
                  <a:gd name="connsiteY34" fmla="*/ 9614 h 9903"/>
                  <a:gd name="connsiteX35" fmla="*/ 7905 w 10000"/>
                  <a:gd name="connsiteY35" fmla="*/ 9614 h 9903"/>
                  <a:gd name="connsiteX36" fmla="*/ 7905 w 10000"/>
                  <a:gd name="connsiteY36" fmla="*/ 9230 h 9903"/>
                  <a:gd name="connsiteX37" fmla="*/ 8338 w 10000"/>
                  <a:gd name="connsiteY37" fmla="*/ 7980 h 9903"/>
                  <a:gd name="connsiteX38" fmla="*/ 8607 w 10000"/>
                  <a:gd name="connsiteY38" fmla="*/ 7595 h 9903"/>
                  <a:gd name="connsiteX39" fmla="*/ 8947 w 10000"/>
                  <a:gd name="connsiteY39" fmla="*/ 7210 h 9903"/>
                  <a:gd name="connsiteX40" fmla="*/ 9474 w 10000"/>
                  <a:gd name="connsiteY40" fmla="*/ 6923 h 9903"/>
                  <a:gd name="connsiteX41" fmla="*/ 10000 w 10000"/>
                  <a:gd name="connsiteY41" fmla="*/ 7019 h 9903"/>
                  <a:gd name="connsiteX42" fmla="*/ 10000 w 10000"/>
                  <a:gd name="connsiteY42" fmla="*/ 0 h 9903"/>
                  <a:gd name="connsiteX43" fmla="*/ 6347 w 10000"/>
                  <a:gd name="connsiteY43" fmla="*/ 672 h 9903"/>
                  <a:gd name="connsiteX44" fmla="*/ 6429 w 10000"/>
                  <a:gd name="connsiteY44" fmla="*/ 1057 h 9903"/>
                  <a:gd name="connsiteX45" fmla="*/ 5913 w 10000"/>
                  <a:gd name="connsiteY45" fmla="*/ 864 h 9903"/>
                  <a:gd name="connsiteX46" fmla="*/ 5470 w 10000"/>
                  <a:gd name="connsiteY46" fmla="*/ 1153 h 9903"/>
                  <a:gd name="connsiteX47" fmla="*/ 5212 w 10000"/>
                  <a:gd name="connsiteY47" fmla="*/ 961 h 9903"/>
                  <a:gd name="connsiteX48" fmla="*/ 4954 w 10000"/>
                  <a:gd name="connsiteY48" fmla="*/ 1346 h 9903"/>
                  <a:gd name="connsiteX49" fmla="*/ 4603 w 10000"/>
                  <a:gd name="connsiteY49" fmla="*/ 1153 h 9903"/>
                  <a:gd name="connsiteX50" fmla="*/ 4252 w 10000"/>
                  <a:gd name="connsiteY50" fmla="*/ 1153 h 9903"/>
                  <a:gd name="connsiteX51" fmla="*/ 3994 w 10000"/>
                  <a:gd name="connsiteY51" fmla="*/ 1441 h 9903"/>
                  <a:gd name="connsiteX52" fmla="*/ 3643 w 10000"/>
                  <a:gd name="connsiteY52" fmla="*/ 1153 h 9903"/>
                  <a:gd name="connsiteX53" fmla="*/ 3034 w 10000"/>
                  <a:gd name="connsiteY53" fmla="*/ 1249 h 9903"/>
                  <a:gd name="connsiteX54" fmla="*/ 2085 w 10000"/>
                  <a:gd name="connsiteY54" fmla="*/ 1346 h 9903"/>
                  <a:gd name="connsiteX0" fmla="*/ 1042 w 10000"/>
                  <a:gd name="connsiteY0" fmla="*/ 1746 h 10000"/>
                  <a:gd name="connsiteX1" fmla="*/ 341 w 10000"/>
                  <a:gd name="connsiteY1" fmla="*/ 4950 h 10000"/>
                  <a:gd name="connsiteX2" fmla="*/ 516 w 10000"/>
                  <a:gd name="connsiteY2" fmla="*/ 5826 h 10000"/>
                  <a:gd name="connsiteX3" fmla="*/ 165 w 10000"/>
                  <a:gd name="connsiteY3" fmla="*/ 5922 h 10000"/>
                  <a:gd name="connsiteX4" fmla="*/ 83 w 10000"/>
                  <a:gd name="connsiteY4" fmla="*/ 6407 h 10000"/>
                  <a:gd name="connsiteX5" fmla="*/ 0 w 10000"/>
                  <a:gd name="connsiteY5" fmla="*/ 6991 h 10000"/>
                  <a:gd name="connsiteX6" fmla="*/ 165 w 10000"/>
                  <a:gd name="connsiteY6" fmla="*/ 6893 h 10000"/>
                  <a:gd name="connsiteX7" fmla="*/ 516 w 10000"/>
                  <a:gd name="connsiteY7" fmla="*/ 7185 h 10000"/>
                  <a:gd name="connsiteX8" fmla="*/ 774 w 10000"/>
                  <a:gd name="connsiteY8" fmla="*/ 7477 h 10000"/>
                  <a:gd name="connsiteX9" fmla="*/ 1125 w 10000"/>
                  <a:gd name="connsiteY9" fmla="*/ 7185 h 10000"/>
                  <a:gd name="connsiteX10" fmla="*/ 1476 w 10000"/>
                  <a:gd name="connsiteY10" fmla="*/ 7281 h 10000"/>
                  <a:gd name="connsiteX11" fmla="*/ 1827 w 10000"/>
                  <a:gd name="connsiteY11" fmla="*/ 7281 h 10000"/>
                  <a:gd name="connsiteX12" fmla="*/ 2343 w 10000"/>
                  <a:gd name="connsiteY12" fmla="*/ 7185 h 10000"/>
                  <a:gd name="connsiteX13" fmla="*/ 2693 w 10000"/>
                  <a:gd name="connsiteY13" fmla="*/ 7378 h 10000"/>
                  <a:gd name="connsiteX14" fmla="*/ 2951 w 10000"/>
                  <a:gd name="connsiteY14" fmla="*/ 7088 h 10000"/>
                  <a:gd name="connsiteX15" fmla="*/ 3736 w 10000"/>
                  <a:gd name="connsiteY15" fmla="*/ 6795 h 10000"/>
                  <a:gd name="connsiteX16" fmla="*/ 4087 w 10000"/>
                  <a:gd name="connsiteY16" fmla="*/ 6213 h 10000"/>
                  <a:gd name="connsiteX17" fmla="*/ 4169 w 10000"/>
                  <a:gd name="connsiteY17" fmla="*/ 6213 h 10000"/>
                  <a:gd name="connsiteX18" fmla="*/ 4252 w 10000"/>
                  <a:gd name="connsiteY18" fmla="*/ 6116 h 10000"/>
                  <a:gd name="connsiteX19" fmla="*/ 4778 w 10000"/>
                  <a:gd name="connsiteY19" fmla="*/ 6019 h 10000"/>
                  <a:gd name="connsiteX20" fmla="*/ 5036 w 10000"/>
                  <a:gd name="connsiteY20" fmla="*/ 5728 h 10000"/>
                  <a:gd name="connsiteX21" fmla="*/ 5738 w 10000"/>
                  <a:gd name="connsiteY21" fmla="*/ 6019 h 10000"/>
                  <a:gd name="connsiteX22" fmla="*/ 6347 w 10000"/>
                  <a:gd name="connsiteY22" fmla="*/ 6019 h 10000"/>
                  <a:gd name="connsiteX23" fmla="*/ 6605 w 10000"/>
                  <a:gd name="connsiteY23" fmla="*/ 6601 h 10000"/>
                  <a:gd name="connsiteX24" fmla="*/ 7131 w 10000"/>
                  <a:gd name="connsiteY24" fmla="*/ 6795 h 10000"/>
                  <a:gd name="connsiteX25" fmla="*/ 7296 w 10000"/>
                  <a:gd name="connsiteY25" fmla="*/ 7185 h 10000"/>
                  <a:gd name="connsiteX26" fmla="*/ 7647 w 10000"/>
                  <a:gd name="connsiteY26" fmla="*/ 7572 h 10000"/>
                  <a:gd name="connsiteX27" fmla="*/ 7822 w 10000"/>
                  <a:gd name="connsiteY27" fmla="*/ 7960 h 10000"/>
                  <a:gd name="connsiteX28" fmla="*/ 7038 w 10000"/>
                  <a:gd name="connsiteY28" fmla="*/ 8155 h 10000"/>
                  <a:gd name="connsiteX29" fmla="*/ 6780 w 10000"/>
                  <a:gd name="connsiteY29" fmla="*/ 8447 h 10000"/>
                  <a:gd name="connsiteX30" fmla="*/ 6956 w 10000"/>
                  <a:gd name="connsiteY30" fmla="*/ 8738 h 10000"/>
                  <a:gd name="connsiteX31" fmla="*/ 6780 w 10000"/>
                  <a:gd name="connsiteY31" fmla="*/ 9514 h 10000"/>
                  <a:gd name="connsiteX32" fmla="*/ 6605 w 10000"/>
                  <a:gd name="connsiteY32" fmla="*/ 9807 h 10000"/>
                  <a:gd name="connsiteX33" fmla="*/ 6956 w 10000"/>
                  <a:gd name="connsiteY33" fmla="*/ 10000 h 10000"/>
                  <a:gd name="connsiteX34" fmla="*/ 7472 w 10000"/>
                  <a:gd name="connsiteY34" fmla="*/ 9708 h 10000"/>
                  <a:gd name="connsiteX35" fmla="*/ 7905 w 10000"/>
                  <a:gd name="connsiteY35" fmla="*/ 9708 h 10000"/>
                  <a:gd name="connsiteX36" fmla="*/ 7905 w 10000"/>
                  <a:gd name="connsiteY36" fmla="*/ 9320 h 10000"/>
                  <a:gd name="connsiteX37" fmla="*/ 8338 w 10000"/>
                  <a:gd name="connsiteY37" fmla="*/ 8058 h 10000"/>
                  <a:gd name="connsiteX38" fmla="*/ 8607 w 10000"/>
                  <a:gd name="connsiteY38" fmla="*/ 7669 h 10000"/>
                  <a:gd name="connsiteX39" fmla="*/ 8947 w 10000"/>
                  <a:gd name="connsiteY39" fmla="*/ 7281 h 10000"/>
                  <a:gd name="connsiteX40" fmla="*/ 9474 w 10000"/>
                  <a:gd name="connsiteY40" fmla="*/ 6991 h 10000"/>
                  <a:gd name="connsiteX41" fmla="*/ 10000 w 10000"/>
                  <a:gd name="connsiteY41" fmla="*/ 7088 h 10000"/>
                  <a:gd name="connsiteX42" fmla="*/ 10000 w 10000"/>
                  <a:gd name="connsiteY42" fmla="*/ 0 h 10000"/>
                  <a:gd name="connsiteX43" fmla="*/ 6429 w 10000"/>
                  <a:gd name="connsiteY43" fmla="*/ 1067 h 10000"/>
                  <a:gd name="connsiteX44" fmla="*/ 5913 w 10000"/>
                  <a:gd name="connsiteY44" fmla="*/ 872 h 10000"/>
                  <a:gd name="connsiteX45" fmla="*/ 5470 w 10000"/>
                  <a:gd name="connsiteY45" fmla="*/ 1164 h 10000"/>
                  <a:gd name="connsiteX46" fmla="*/ 5212 w 10000"/>
                  <a:gd name="connsiteY46" fmla="*/ 970 h 10000"/>
                  <a:gd name="connsiteX47" fmla="*/ 4954 w 10000"/>
                  <a:gd name="connsiteY47" fmla="*/ 1359 h 10000"/>
                  <a:gd name="connsiteX48" fmla="*/ 4603 w 10000"/>
                  <a:gd name="connsiteY48" fmla="*/ 1164 h 10000"/>
                  <a:gd name="connsiteX49" fmla="*/ 4252 w 10000"/>
                  <a:gd name="connsiteY49" fmla="*/ 1164 h 10000"/>
                  <a:gd name="connsiteX50" fmla="*/ 3994 w 10000"/>
                  <a:gd name="connsiteY50" fmla="*/ 1455 h 10000"/>
                  <a:gd name="connsiteX51" fmla="*/ 3643 w 10000"/>
                  <a:gd name="connsiteY51" fmla="*/ 1164 h 10000"/>
                  <a:gd name="connsiteX52" fmla="*/ 3034 w 10000"/>
                  <a:gd name="connsiteY52" fmla="*/ 1261 h 10000"/>
                  <a:gd name="connsiteX53" fmla="*/ 2085 w 10000"/>
                  <a:gd name="connsiteY53" fmla="*/ 1359 h 10000"/>
                  <a:gd name="connsiteX0" fmla="*/ 1042 w 10000"/>
                  <a:gd name="connsiteY0" fmla="*/ 1746 h 10000"/>
                  <a:gd name="connsiteX1" fmla="*/ 341 w 10000"/>
                  <a:gd name="connsiteY1" fmla="*/ 4950 h 10000"/>
                  <a:gd name="connsiteX2" fmla="*/ 516 w 10000"/>
                  <a:gd name="connsiteY2" fmla="*/ 5826 h 10000"/>
                  <a:gd name="connsiteX3" fmla="*/ 165 w 10000"/>
                  <a:gd name="connsiteY3" fmla="*/ 5922 h 10000"/>
                  <a:gd name="connsiteX4" fmla="*/ 83 w 10000"/>
                  <a:gd name="connsiteY4" fmla="*/ 6407 h 10000"/>
                  <a:gd name="connsiteX5" fmla="*/ 0 w 10000"/>
                  <a:gd name="connsiteY5" fmla="*/ 6991 h 10000"/>
                  <a:gd name="connsiteX6" fmla="*/ 165 w 10000"/>
                  <a:gd name="connsiteY6" fmla="*/ 6893 h 10000"/>
                  <a:gd name="connsiteX7" fmla="*/ 516 w 10000"/>
                  <a:gd name="connsiteY7" fmla="*/ 7185 h 10000"/>
                  <a:gd name="connsiteX8" fmla="*/ 774 w 10000"/>
                  <a:gd name="connsiteY8" fmla="*/ 7477 h 10000"/>
                  <a:gd name="connsiteX9" fmla="*/ 1125 w 10000"/>
                  <a:gd name="connsiteY9" fmla="*/ 7185 h 10000"/>
                  <a:gd name="connsiteX10" fmla="*/ 1476 w 10000"/>
                  <a:gd name="connsiteY10" fmla="*/ 7281 h 10000"/>
                  <a:gd name="connsiteX11" fmla="*/ 1827 w 10000"/>
                  <a:gd name="connsiteY11" fmla="*/ 7281 h 10000"/>
                  <a:gd name="connsiteX12" fmla="*/ 2343 w 10000"/>
                  <a:gd name="connsiteY12" fmla="*/ 7185 h 10000"/>
                  <a:gd name="connsiteX13" fmla="*/ 2693 w 10000"/>
                  <a:gd name="connsiteY13" fmla="*/ 7378 h 10000"/>
                  <a:gd name="connsiteX14" fmla="*/ 2951 w 10000"/>
                  <a:gd name="connsiteY14" fmla="*/ 7088 h 10000"/>
                  <a:gd name="connsiteX15" fmla="*/ 3736 w 10000"/>
                  <a:gd name="connsiteY15" fmla="*/ 6795 h 10000"/>
                  <a:gd name="connsiteX16" fmla="*/ 4087 w 10000"/>
                  <a:gd name="connsiteY16" fmla="*/ 6213 h 10000"/>
                  <a:gd name="connsiteX17" fmla="*/ 4169 w 10000"/>
                  <a:gd name="connsiteY17" fmla="*/ 6213 h 10000"/>
                  <a:gd name="connsiteX18" fmla="*/ 4252 w 10000"/>
                  <a:gd name="connsiteY18" fmla="*/ 6116 h 10000"/>
                  <a:gd name="connsiteX19" fmla="*/ 4778 w 10000"/>
                  <a:gd name="connsiteY19" fmla="*/ 6019 h 10000"/>
                  <a:gd name="connsiteX20" fmla="*/ 5036 w 10000"/>
                  <a:gd name="connsiteY20" fmla="*/ 5728 h 10000"/>
                  <a:gd name="connsiteX21" fmla="*/ 5738 w 10000"/>
                  <a:gd name="connsiteY21" fmla="*/ 6019 h 10000"/>
                  <a:gd name="connsiteX22" fmla="*/ 6347 w 10000"/>
                  <a:gd name="connsiteY22" fmla="*/ 6019 h 10000"/>
                  <a:gd name="connsiteX23" fmla="*/ 6605 w 10000"/>
                  <a:gd name="connsiteY23" fmla="*/ 6601 h 10000"/>
                  <a:gd name="connsiteX24" fmla="*/ 7131 w 10000"/>
                  <a:gd name="connsiteY24" fmla="*/ 6795 h 10000"/>
                  <a:gd name="connsiteX25" fmla="*/ 7296 w 10000"/>
                  <a:gd name="connsiteY25" fmla="*/ 7185 h 10000"/>
                  <a:gd name="connsiteX26" fmla="*/ 7647 w 10000"/>
                  <a:gd name="connsiteY26" fmla="*/ 7572 h 10000"/>
                  <a:gd name="connsiteX27" fmla="*/ 7822 w 10000"/>
                  <a:gd name="connsiteY27" fmla="*/ 7960 h 10000"/>
                  <a:gd name="connsiteX28" fmla="*/ 7038 w 10000"/>
                  <a:gd name="connsiteY28" fmla="*/ 8155 h 10000"/>
                  <a:gd name="connsiteX29" fmla="*/ 6780 w 10000"/>
                  <a:gd name="connsiteY29" fmla="*/ 8447 h 10000"/>
                  <a:gd name="connsiteX30" fmla="*/ 6956 w 10000"/>
                  <a:gd name="connsiteY30" fmla="*/ 8738 h 10000"/>
                  <a:gd name="connsiteX31" fmla="*/ 6780 w 10000"/>
                  <a:gd name="connsiteY31" fmla="*/ 9514 h 10000"/>
                  <a:gd name="connsiteX32" fmla="*/ 6605 w 10000"/>
                  <a:gd name="connsiteY32" fmla="*/ 9807 h 10000"/>
                  <a:gd name="connsiteX33" fmla="*/ 6956 w 10000"/>
                  <a:gd name="connsiteY33" fmla="*/ 10000 h 10000"/>
                  <a:gd name="connsiteX34" fmla="*/ 7472 w 10000"/>
                  <a:gd name="connsiteY34" fmla="*/ 9708 h 10000"/>
                  <a:gd name="connsiteX35" fmla="*/ 7905 w 10000"/>
                  <a:gd name="connsiteY35" fmla="*/ 9708 h 10000"/>
                  <a:gd name="connsiteX36" fmla="*/ 7905 w 10000"/>
                  <a:gd name="connsiteY36" fmla="*/ 9320 h 10000"/>
                  <a:gd name="connsiteX37" fmla="*/ 8338 w 10000"/>
                  <a:gd name="connsiteY37" fmla="*/ 8058 h 10000"/>
                  <a:gd name="connsiteX38" fmla="*/ 8607 w 10000"/>
                  <a:gd name="connsiteY38" fmla="*/ 7669 h 10000"/>
                  <a:gd name="connsiteX39" fmla="*/ 8947 w 10000"/>
                  <a:gd name="connsiteY39" fmla="*/ 7281 h 10000"/>
                  <a:gd name="connsiteX40" fmla="*/ 9474 w 10000"/>
                  <a:gd name="connsiteY40" fmla="*/ 6991 h 10000"/>
                  <a:gd name="connsiteX41" fmla="*/ 10000 w 10000"/>
                  <a:gd name="connsiteY41" fmla="*/ 7088 h 10000"/>
                  <a:gd name="connsiteX42" fmla="*/ 10000 w 10000"/>
                  <a:gd name="connsiteY42" fmla="*/ 0 h 10000"/>
                  <a:gd name="connsiteX43" fmla="*/ 5913 w 10000"/>
                  <a:gd name="connsiteY43" fmla="*/ 872 h 10000"/>
                  <a:gd name="connsiteX44" fmla="*/ 5470 w 10000"/>
                  <a:gd name="connsiteY44" fmla="*/ 1164 h 10000"/>
                  <a:gd name="connsiteX45" fmla="*/ 5212 w 10000"/>
                  <a:gd name="connsiteY45" fmla="*/ 970 h 10000"/>
                  <a:gd name="connsiteX46" fmla="*/ 4954 w 10000"/>
                  <a:gd name="connsiteY46" fmla="*/ 1359 h 10000"/>
                  <a:gd name="connsiteX47" fmla="*/ 4603 w 10000"/>
                  <a:gd name="connsiteY47" fmla="*/ 1164 h 10000"/>
                  <a:gd name="connsiteX48" fmla="*/ 4252 w 10000"/>
                  <a:gd name="connsiteY48" fmla="*/ 1164 h 10000"/>
                  <a:gd name="connsiteX49" fmla="*/ 3994 w 10000"/>
                  <a:gd name="connsiteY49" fmla="*/ 1455 h 10000"/>
                  <a:gd name="connsiteX50" fmla="*/ 3643 w 10000"/>
                  <a:gd name="connsiteY50" fmla="*/ 1164 h 10000"/>
                  <a:gd name="connsiteX51" fmla="*/ 3034 w 10000"/>
                  <a:gd name="connsiteY51" fmla="*/ 1261 h 10000"/>
                  <a:gd name="connsiteX52" fmla="*/ 2085 w 10000"/>
                  <a:gd name="connsiteY52" fmla="*/ 1359 h 10000"/>
                  <a:gd name="connsiteX0" fmla="*/ 1042 w 10000"/>
                  <a:gd name="connsiteY0" fmla="*/ 1746 h 10000"/>
                  <a:gd name="connsiteX1" fmla="*/ 341 w 10000"/>
                  <a:gd name="connsiteY1" fmla="*/ 4950 h 10000"/>
                  <a:gd name="connsiteX2" fmla="*/ 516 w 10000"/>
                  <a:gd name="connsiteY2" fmla="*/ 5826 h 10000"/>
                  <a:gd name="connsiteX3" fmla="*/ 165 w 10000"/>
                  <a:gd name="connsiteY3" fmla="*/ 5922 h 10000"/>
                  <a:gd name="connsiteX4" fmla="*/ 83 w 10000"/>
                  <a:gd name="connsiteY4" fmla="*/ 6407 h 10000"/>
                  <a:gd name="connsiteX5" fmla="*/ 0 w 10000"/>
                  <a:gd name="connsiteY5" fmla="*/ 6991 h 10000"/>
                  <a:gd name="connsiteX6" fmla="*/ 165 w 10000"/>
                  <a:gd name="connsiteY6" fmla="*/ 6893 h 10000"/>
                  <a:gd name="connsiteX7" fmla="*/ 516 w 10000"/>
                  <a:gd name="connsiteY7" fmla="*/ 7185 h 10000"/>
                  <a:gd name="connsiteX8" fmla="*/ 774 w 10000"/>
                  <a:gd name="connsiteY8" fmla="*/ 7477 h 10000"/>
                  <a:gd name="connsiteX9" fmla="*/ 1125 w 10000"/>
                  <a:gd name="connsiteY9" fmla="*/ 7185 h 10000"/>
                  <a:gd name="connsiteX10" fmla="*/ 1476 w 10000"/>
                  <a:gd name="connsiteY10" fmla="*/ 7281 h 10000"/>
                  <a:gd name="connsiteX11" fmla="*/ 1827 w 10000"/>
                  <a:gd name="connsiteY11" fmla="*/ 7281 h 10000"/>
                  <a:gd name="connsiteX12" fmla="*/ 2343 w 10000"/>
                  <a:gd name="connsiteY12" fmla="*/ 7185 h 10000"/>
                  <a:gd name="connsiteX13" fmla="*/ 2693 w 10000"/>
                  <a:gd name="connsiteY13" fmla="*/ 7378 h 10000"/>
                  <a:gd name="connsiteX14" fmla="*/ 2951 w 10000"/>
                  <a:gd name="connsiteY14" fmla="*/ 7088 h 10000"/>
                  <a:gd name="connsiteX15" fmla="*/ 3736 w 10000"/>
                  <a:gd name="connsiteY15" fmla="*/ 6795 h 10000"/>
                  <a:gd name="connsiteX16" fmla="*/ 4087 w 10000"/>
                  <a:gd name="connsiteY16" fmla="*/ 6213 h 10000"/>
                  <a:gd name="connsiteX17" fmla="*/ 4169 w 10000"/>
                  <a:gd name="connsiteY17" fmla="*/ 6213 h 10000"/>
                  <a:gd name="connsiteX18" fmla="*/ 4252 w 10000"/>
                  <a:gd name="connsiteY18" fmla="*/ 6116 h 10000"/>
                  <a:gd name="connsiteX19" fmla="*/ 4778 w 10000"/>
                  <a:gd name="connsiteY19" fmla="*/ 6019 h 10000"/>
                  <a:gd name="connsiteX20" fmla="*/ 5036 w 10000"/>
                  <a:gd name="connsiteY20" fmla="*/ 5728 h 10000"/>
                  <a:gd name="connsiteX21" fmla="*/ 5738 w 10000"/>
                  <a:gd name="connsiteY21" fmla="*/ 6019 h 10000"/>
                  <a:gd name="connsiteX22" fmla="*/ 6347 w 10000"/>
                  <a:gd name="connsiteY22" fmla="*/ 6019 h 10000"/>
                  <a:gd name="connsiteX23" fmla="*/ 6605 w 10000"/>
                  <a:gd name="connsiteY23" fmla="*/ 6601 h 10000"/>
                  <a:gd name="connsiteX24" fmla="*/ 7131 w 10000"/>
                  <a:gd name="connsiteY24" fmla="*/ 6795 h 10000"/>
                  <a:gd name="connsiteX25" fmla="*/ 7296 w 10000"/>
                  <a:gd name="connsiteY25" fmla="*/ 7185 h 10000"/>
                  <a:gd name="connsiteX26" fmla="*/ 7647 w 10000"/>
                  <a:gd name="connsiteY26" fmla="*/ 7572 h 10000"/>
                  <a:gd name="connsiteX27" fmla="*/ 7822 w 10000"/>
                  <a:gd name="connsiteY27" fmla="*/ 7960 h 10000"/>
                  <a:gd name="connsiteX28" fmla="*/ 7038 w 10000"/>
                  <a:gd name="connsiteY28" fmla="*/ 8155 h 10000"/>
                  <a:gd name="connsiteX29" fmla="*/ 6780 w 10000"/>
                  <a:gd name="connsiteY29" fmla="*/ 8447 h 10000"/>
                  <a:gd name="connsiteX30" fmla="*/ 6956 w 10000"/>
                  <a:gd name="connsiteY30" fmla="*/ 8738 h 10000"/>
                  <a:gd name="connsiteX31" fmla="*/ 6780 w 10000"/>
                  <a:gd name="connsiteY31" fmla="*/ 9514 h 10000"/>
                  <a:gd name="connsiteX32" fmla="*/ 6605 w 10000"/>
                  <a:gd name="connsiteY32" fmla="*/ 9807 h 10000"/>
                  <a:gd name="connsiteX33" fmla="*/ 6956 w 10000"/>
                  <a:gd name="connsiteY33" fmla="*/ 10000 h 10000"/>
                  <a:gd name="connsiteX34" fmla="*/ 7472 w 10000"/>
                  <a:gd name="connsiteY34" fmla="*/ 9708 h 10000"/>
                  <a:gd name="connsiteX35" fmla="*/ 7905 w 10000"/>
                  <a:gd name="connsiteY35" fmla="*/ 9708 h 10000"/>
                  <a:gd name="connsiteX36" fmla="*/ 7905 w 10000"/>
                  <a:gd name="connsiteY36" fmla="*/ 9320 h 10000"/>
                  <a:gd name="connsiteX37" fmla="*/ 8338 w 10000"/>
                  <a:gd name="connsiteY37" fmla="*/ 8058 h 10000"/>
                  <a:gd name="connsiteX38" fmla="*/ 8607 w 10000"/>
                  <a:gd name="connsiteY38" fmla="*/ 7669 h 10000"/>
                  <a:gd name="connsiteX39" fmla="*/ 8947 w 10000"/>
                  <a:gd name="connsiteY39" fmla="*/ 7281 h 10000"/>
                  <a:gd name="connsiteX40" fmla="*/ 9474 w 10000"/>
                  <a:gd name="connsiteY40" fmla="*/ 6991 h 10000"/>
                  <a:gd name="connsiteX41" fmla="*/ 10000 w 10000"/>
                  <a:gd name="connsiteY41" fmla="*/ 7088 h 10000"/>
                  <a:gd name="connsiteX42" fmla="*/ 10000 w 10000"/>
                  <a:gd name="connsiteY42" fmla="*/ 0 h 10000"/>
                  <a:gd name="connsiteX43" fmla="*/ 5470 w 10000"/>
                  <a:gd name="connsiteY43" fmla="*/ 1164 h 10000"/>
                  <a:gd name="connsiteX44" fmla="*/ 5212 w 10000"/>
                  <a:gd name="connsiteY44" fmla="*/ 970 h 10000"/>
                  <a:gd name="connsiteX45" fmla="*/ 4954 w 10000"/>
                  <a:gd name="connsiteY45" fmla="*/ 1359 h 10000"/>
                  <a:gd name="connsiteX46" fmla="*/ 4603 w 10000"/>
                  <a:gd name="connsiteY46" fmla="*/ 1164 h 10000"/>
                  <a:gd name="connsiteX47" fmla="*/ 4252 w 10000"/>
                  <a:gd name="connsiteY47" fmla="*/ 1164 h 10000"/>
                  <a:gd name="connsiteX48" fmla="*/ 3994 w 10000"/>
                  <a:gd name="connsiteY48" fmla="*/ 1455 h 10000"/>
                  <a:gd name="connsiteX49" fmla="*/ 3643 w 10000"/>
                  <a:gd name="connsiteY49" fmla="*/ 1164 h 10000"/>
                  <a:gd name="connsiteX50" fmla="*/ 3034 w 10000"/>
                  <a:gd name="connsiteY50" fmla="*/ 1261 h 10000"/>
                  <a:gd name="connsiteX51" fmla="*/ 2085 w 10000"/>
                  <a:gd name="connsiteY51" fmla="*/ 1359 h 10000"/>
                  <a:gd name="connsiteX0" fmla="*/ 1042 w 10000"/>
                  <a:gd name="connsiteY0" fmla="*/ 1746 h 10000"/>
                  <a:gd name="connsiteX1" fmla="*/ 341 w 10000"/>
                  <a:gd name="connsiteY1" fmla="*/ 4950 h 10000"/>
                  <a:gd name="connsiteX2" fmla="*/ 516 w 10000"/>
                  <a:gd name="connsiteY2" fmla="*/ 5826 h 10000"/>
                  <a:gd name="connsiteX3" fmla="*/ 165 w 10000"/>
                  <a:gd name="connsiteY3" fmla="*/ 5922 h 10000"/>
                  <a:gd name="connsiteX4" fmla="*/ 83 w 10000"/>
                  <a:gd name="connsiteY4" fmla="*/ 6407 h 10000"/>
                  <a:gd name="connsiteX5" fmla="*/ 0 w 10000"/>
                  <a:gd name="connsiteY5" fmla="*/ 6991 h 10000"/>
                  <a:gd name="connsiteX6" fmla="*/ 165 w 10000"/>
                  <a:gd name="connsiteY6" fmla="*/ 6893 h 10000"/>
                  <a:gd name="connsiteX7" fmla="*/ 516 w 10000"/>
                  <a:gd name="connsiteY7" fmla="*/ 7185 h 10000"/>
                  <a:gd name="connsiteX8" fmla="*/ 774 w 10000"/>
                  <a:gd name="connsiteY8" fmla="*/ 7477 h 10000"/>
                  <a:gd name="connsiteX9" fmla="*/ 1125 w 10000"/>
                  <a:gd name="connsiteY9" fmla="*/ 7185 h 10000"/>
                  <a:gd name="connsiteX10" fmla="*/ 1476 w 10000"/>
                  <a:gd name="connsiteY10" fmla="*/ 7281 h 10000"/>
                  <a:gd name="connsiteX11" fmla="*/ 1827 w 10000"/>
                  <a:gd name="connsiteY11" fmla="*/ 7281 h 10000"/>
                  <a:gd name="connsiteX12" fmla="*/ 2343 w 10000"/>
                  <a:gd name="connsiteY12" fmla="*/ 7185 h 10000"/>
                  <a:gd name="connsiteX13" fmla="*/ 2693 w 10000"/>
                  <a:gd name="connsiteY13" fmla="*/ 7378 h 10000"/>
                  <a:gd name="connsiteX14" fmla="*/ 2951 w 10000"/>
                  <a:gd name="connsiteY14" fmla="*/ 7088 h 10000"/>
                  <a:gd name="connsiteX15" fmla="*/ 3736 w 10000"/>
                  <a:gd name="connsiteY15" fmla="*/ 6795 h 10000"/>
                  <a:gd name="connsiteX16" fmla="*/ 4087 w 10000"/>
                  <a:gd name="connsiteY16" fmla="*/ 6213 h 10000"/>
                  <a:gd name="connsiteX17" fmla="*/ 4169 w 10000"/>
                  <a:gd name="connsiteY17" fmla="*/ 6213 h 10000"/>
                  <a:gd name="connsiteX18" fmla="*/ 4252 w 10000"/>
                  <a:gd name="connsiteY18" fmla="*/ 6116 h 10000"/>
                  <a:gd name="connsiteX19" fmla="*/ 4778 w 10000"/>
                  <a:gd name="connsiteY19" fmla="*/ 6019 h 10000"/>
                  <a:gd name="connsiteX20" fmla="*/ 5036 w 10000"/>
                  <a:gd name="connsiteY20" fmla="*/ 5728 h 10000"/>
                  <a:gd name="connsiteX21" fmla="*/ 5738 w 10000"/>
                  <a:gd name="connsiteY21" fmla="*/ 6019 h 10000"/>
                  <a:gd name="connsiteX22" fmla="*/ 6347 w 10000"/>
                  <a:gd name="connsiteY22" fmla="*/ 6019 h 10000"/>
                  <a:gd name="connsiteX23" fmla="*/ 6605 w 10000"/>
                  <a:gd name="connsiteY23" fmla="*/ 6601 h 10000"/>
                  <a:gd name="connsiteX24" fmla="*/ 7131 w 10000"/>
                  <a:gd name="connsiteY24" fmla="*/ 6795 h 10000"/>
                  <a:gd name="connsiteX25" fmla="*/ 7296 w 10000"/>
                  <a:gd name="connsiteY25" fmla="*/ 7185 h 10000"/>
                  <a:gd name="connsiteX26" fmla="*/ 7647 w 10000"/>
                  <a:gd name="connsiteY26" fmla="*/ 7572 h 10000"/>
                  <a:gd name="connsiteX27" fmla="*/ 7822 w 10000"/>
                  <a:gd name="connsiteY27" fmla="*/ 7960 h 10000"/>
                  <a:gd name="connsiteX28" fmla="*/ 7038 w 10000"/>
                  <a:gd name="connsiteY28" fmla="*/ 8155 h 10000"/>
                  <a:gd name="connsiteX29" fmla="*/ 6780 w 10000"/>
                  <a:gd name="connsiteY29" fmla="*/ 8447 h 10000"/>
                  <a:gd name="connsiteX30" fmla="*/ 6956 w 10000"/>
                  <a:gd name="connsiteY30" fmla="*/ 8738 h 10000"/>
                  <a:gd name="connsiteX31" fmla="*/ 6780 w 10000"/>
                  <a:gd name="connsiteY31" fmla="*/ 9514 h 10000"/>
                  <a:gd name="connsiteX32" fmla="*/ 6605 w 10000"/>
                  <a:gd name="connsiteY32" fmla="*/ 9807 h 10000"/>
                  <a:gd name="connsiteX33" fmla="*/ 6956 w 10000"/>
                  <a:gd name="connsiteY33" fmla="*/ 10000 h 10000"/>
                  <a:gd name="connsiteX34" fmla="*/ 7472 w 10000"/>
                  <a:gd name="connsiteY34" fmla="*/ 9708 h 10000"/>
                  <a:gd name="connsiteX35" fmla="*/ 7905 w 10000"/>
                  <a:gd name="connsiteY35" fmla="*/ 9708 h 10000"/>
                  <a:gd name="connsiteX36" fmla="*/ 7905 w 10000"/>
                  <a:gd name="connsiteY36" fmla="*/ 9320 h 10000"/>
                  <a:gd name="connsiteX37" fmla="*/ 8338 w 10000"/>
                  <a:gd name="connsiteY37" fmla="*/ 8058 h 10000"/>
                  <a:gd name="connsiteX38" fmla="*/ 8607 w 10000"/>
                  <a:gd name="connsiteY38" fmla="*/ 7669 h 10000"/>
                  <a:gd name="connsiteX39" fmla="*/ 8947 w 10000"/>
                  <a:gd name="connsiteY39" fmla="*/ 7281 h 10000"/>
                  <a:gd name="connsiteX40" fmla="*/ 9474 w 10000"/>
                  <a:gd name="connsiteY40" fmla="*/ 6991 h 10000"/>
                  <a:gd name="connsiteX41" fmla="*/ 10000 w 10000"/>
                  <a:gd name="connsiteY41" fmla="*/ 7088 h 10000"/>
                  <a:gd name="connsiteX42" fmla="*/ 10000 w 10000"/>
                  <a:gd name="connsiteY42" fmla="*/ 0 h 10000"/>
                  <a:gd name="connsiteX43" fmla="*/ 5212 w 10000"/>
                  <a:gd name="connsiteY43" fmla="*/ 970 h 10000"/>
                  <a:gd name="connsiteX44" fmla="*/ 4954 w 10000"/>
                  <a:gd name="connsiteY44" fmla="*/ 1359 h 10000"/>
                  <a:gd name="connsiteX45" fmla="*/ 4603 w 10000"/>
                  <a:gd name="connsiteY45" fmla="*/ 1164 h 10000"/>
                  <a:gd name="connsiteX46" fmla="*/ 4252 w 10000"/>
                  <a:gd name="connsiteY46" fmla="*/ 1164 h 10000"/>
                  <a:gd name="connsiteX47" fmla="*/ 3994 w 10000"/>
                  <a:gd name="connsiteY47" fmla="*/ 1455 h 10000"/>
                  <a:gd name="connsiteX48" fmla="*/ 3643 w 10000"/>
                  <a:gd name="connsiteY48" fmla="*/ 1164 h 10000"/>
                  <a:gd name="connsiteX49" fmla="*/ 3034 w 10000"/>
                  <a:gd name="connsiteY49" fmla="*/ 1261 h 10000"/>
                  <a:gd name="connsiteX50" fmla="*/ 2085 w 10000"/>
                  <a:gd name="connsiteY50" fmla="*/ 1359 h 10000"/>
                  <a:gd name="connsiteX0" fmla="*/ 1042 w 10000"/>
                  <a:gd name="connsiteY0" fmla="*/ 1746 h 10000"/>
                  <a:gd name="connsiteX1" fmla="*/ 341 w 10000"/>
                  <a:gd name="connsiteY1" fmla="*/ 4950 h 10000"/>
                  <a:gd name="connsiteX2" fmla="*/ 516 w 10000"/>
                  <a:gd name="connsiteY2" fmla="*/ 5826 h 10000"/>
                  <a:gd name="connsiteX3" fmla="*/ 165 w 10000"/>
                  <a:gd name="connsiteY3" fmla="*/ 5922 h 10000"/>
                  <a:gd name="connsiteX4" fmla="*/ 83 w 10000"/>
                  <a:gd name="connsiteY4" fmla="*/ 6407 h 10000"/>
                  <a:gd name="connsiteX5" fmla="*/ 0 w 10000"/>
                  <a:gd name="connsiteY5" fmla="*/ 6991 h 10000"/>
                  <a:gd name="connsiteX6" fmla="*/ 165 w 10000"/>
                  <a:gd name="connsiteY6" fmla="*/ 6893 h 10000"/>
                  <a:gd name="connsiteX7" fmla="*/ 516 w 10000"/>
                  <a:gd name="connsiteY7" fmla="*/ 7185 h 10000"/>
                  <a:gd name="connsiteX8" fmla="*/ 774 w 10000"/>
                  <a:gd name="connsiteY8" fmla="*/ 7477 h 10000"/>
                  <a:gd name="connsiteX9" fmla="*/ 1125 w 10000"/>
                  <a:gd name="connsiteY9" fmla="*/ 7185 h 10000"/>
                  <a:gd name="connsiteX10" fmla="*/ 1476 w 10000"/>
                  <a:gd name="connsiteY10" fmla="*/ 7281 h 10000"/>
                  <a:gd name="connsiteX11" fmla="*/ 1827 w 10000"/>
                  <a:gd name="connsiteY11" fmla="*/ 7281 h 10000"/>
                  <a:gd name="connsiteX12" fmla="*/ 2343 w 10000"/>
                  <a:gd name="connsiteY12" fmla="*/ 7185 h 10000"/>
                  <a:gd name="connsiteX13" fmla="*/ 2693 w 10000"/>
                  <a:gd name="connsiteY13" fmla="*/ 7378 h 10000"/>
                  <a:gd name="connsiteX14" fmla="*/ 2951 w 10000"/>
                  <a:gd name="connsiteY14" fmla="*/ 7088 h 10000"/>
                  <a:gd name="connsiteX15" fmla="*/ 3736 w 10000"/>
                  <a:gd name="connsiteY15" fmla="*/ 6795 h 10000"/>
                  <a:gd name="connsiteX16" fmla="*/ 4087 w 10000"/>
                  <a:gd name="connsiteY16" fmla="*/ 6213 h 10000"/>
                  <a:gd name="connsiteX17" fmla="*/ 4169 w 10000"/>
                  <a:gd name="connsiteY17" fmla="*/ 6213 h 10000"/>
                  <a:gd name="connsiteX18" fmla="*/ 4252 w 10000"/>
                  <a:gd name="connsiteY18" fmla="*/ 6116 h 10000"/>
                  <a:gd name="connsiteX19" fmla="*/ 4778 w 10000"/>
                  <a:gd name="connsiteY19" fmla="*/ 6019 h 10000"/>
                  <a:gd name="connsiteX20" fmla="*/ 5036 w 10000"/>
                  <a:gd name="connsiteY20" fmla="*/ 5728 h 10000"/>
                  <a:gd name="connsiteX21" fmla="*/ 5738 w 10000"/>
                  <a:gd name="connsiteY21" fmla="*/ 6019 h 10000"/>
                  <a:gd name="connsiteX22" fmla="*/ 6347 w 10000"/>
                  <a:gd name="connsiteY22" fmla="*/ 6019 h 10000"/>
                  <a:gd name="connsiteX23" fmla="*/ 6605 w 10000"/>
                  <a:gd name="connsiteY23" fmla="*/ 6601 h 10000"/>
                  <a:gd name="connsiteX24" fmla="*/ 7131 w 10000"/>
                  <a:gd name="connsiteY24" fmla="*/ 6795 h 10000"/>
                  <a:gd name="connsiteX25" fmla="*/ 7296 w 10000"/>
                  <a:gd name="connsiteY25" fmla="*/ 7185 h 10000"/>
                  <a:gd name="connsiteX26" fmla="*/ 7647 w 10000"/>
                  <a:gd name="connsiteY26" fmla="*/ 7572 h 10000"/>
                  <a:gd name="connsiteX27" fmla="*/ 7822 w 10000"/>
                  <a:gd name="connsiteY27" fmla="*/ 7960 h 10000"/>
                  <a:gd name="connsiteX28" fmla="*/ 7038 w 10000"/>
                  <a:gd name="connsiteY28" fmla="*/ 8155 h 10000"/>
                  <a:gd name="connsiteX29" fmla="*/ 6780 w 10000"/>
                  <a:gd name="connsiteY29" fmla="*/ 8447 h 10000"/>
                  <a:gd name="connsiteX30" fmla="*/ 6956 w 10000"/>
                  <a:gd name="connsiteY30" fmla="*/ 8738 h 10000"/>
                  <a:gd name="connsiteX31" fmla="*/ 6780 w 10000"/>
                  <a:gd name="connsiteY31" fmla="*/ 9514 h 10000"/>
                  <a:gd name="connsiteX32" fmla="*/ 6605 w 10000"/>
                  <a:gd name="connsiteY32" fmla="*/ 9807 h 10000"/>
                  <a:gd name="connsiteX33" fmla="*/ 6956 w 10000"/>
                  <a:gd name="connsiteY33" fmla="*/ 10000 h 10000"/>
                  <a:gd name="connsiteX34" fmla="*/ 7472 w 10000"/>
                  <a:gd name="connsiteY34" fmla="*/ 9708 h 10000"/>
                  <a:gd name="connsiteX35" fmla="*/ 7905 w 10000"/>
                  <a:gd name="connsiteY35" fmla="*/ 9708 h 10000"/>
                  <a:gd name="connsiteX36" fmla="*/ 7905 w 10000"/>
                  <a:gd name="connsiteY36" fmla="*/ 9320 h 10000"/>
                  <a:gd name="connsiteX37" fmla="*/ 8338 w 10000"/>
                  <a:gd name="connsiteY37" fmla="*/ 8058 h 10000"/>
                  <a:gd name="connsiteX38" fmla="*/ 8607 w 10000"/>
                  <a:gd name="connsiteY38" fmla="*/ 7669 h 10000"/>
                  <a:gd name="connsiteX39" fmla="*/ 8947 w 10000"/>
                  <a:gd name="connsiteY39" fmla="*/ 7281 h 10000"/>
                  <a:gd name="connsiteX40" fmla="*/ 9474 w 10000"/>
                  <a:gd name="connsiteY40" fmla="*/ 6991 h 10000"/>
                  <a:gd name="connsiteX41" fmla="*/ 10000 w 10000"/>
                  <a:gd name="connsiteY41" fmla="*/ 7088 h 10000"/>
                  <a:gd name="connsiteX42" fmla="*/ 10000 w 10000"/>
                  <a:gd name="connsiteY42" fmla="*/ 0 h 10000"/>
                  <a:gd name="connsiteX43" fmla="*/ 4954 w 10000"/>
                  <a:gd name="connsiteY43" fmla="*/ 1359 h 10000"/>
                  <a:gd name="connsiteX44" fmla="*/ 4603 w 10000"/>
                  <a:gd name="connsiteY44" fmla="*/ 1164 h 10000"/>
                  <a:gd name="connsiteX45" fmla="*/ 4252 w 10000"/>
                  <a:gd name="connsiteY45" fmla="*/ 1164 h 10000"/>
                  <a:gd name="connsiteX46" fmla="*/ 3994 w 10000"/>
                  <a:gd name="connsiteY46" fmla="*/ 1455 h 10000"/>
                  <a:gd name="connsiteX47" fmla="*/ 3643 w 10000"/>
                  <a:gd name="connsiteY47" fmla="*/ 1164 h 10000"/>
                  <a:gd name="connsiteX48" fmla="*/ 3034 w 10000"/>
                  <a:gd name="connsiteY48" fmla="*/ 1261 h 10000"/>
                  <a:gd name="connsiteX49" fmla="*/ 2085 w 10000"/>
                  <a:gd name="connsiteY49" fmla="*/ 1359 h 10000"/>
                  <a:gd name="connsiteX0" fmla="*/ 1042 w 10000"/>
                  <a:gd name="connsiteY0" fmla="*/ 1746 h 10000"/>
                  <a:gd name="connsiteX1" fmla="*/ 341 w 10000"/>
                  <a:gd name="connsiteY1" fmla="*/ 4950 h 10000"/>
                  <a:gd name="connsiteX2" fmla="*/ 516 w 10000"/>
                  <a:gd name="connsiteY2" fmla="*/ 5826 h 10000"/>
                  <a:gd name="connsiteX3" fmla="*/ 165 w 10000"/>
                  <a:gd name="connsiteY3" fmla="*/ 5922 h 10000"/>
                  <a:gd name="connsiteX4" fmla="*/ 83 w 10000"/>
                  <a:gd name="connsiteY4" fmla="*/ 6407 h 10000"/>
                  <a:gd name="connsiteX5" fmla="*/ 0 w 10000"/>
                  <a:gd name="connsiteY5" fmla="*/ 6991 h 10000"/>
                  <a:gd name="connsiteX6" fmla="*/ 165 w 10000"/>
                  <a:gd name="connsiteY6" fmla="*/ 6893 h 10000"/>
                  <a:gd name="connsiteX7" fmla="*/ 516 w 10000"/>
                  <a:gd name="connsiteY7" fmla="*/ 7185 h 10000"/>
                  <a:gd name="connsiteX8" fmla="*/ 774 w 10000"/>
                  <a:gd name="connsiteY8" fmla="*/ 7477 h 10000"/>
                  <a:gd name="connsiteX9" fmla="*/ 1125 w 10000"/>
                  <a:gd name="connsiteY9" fmla="*/ 7185 h 10000"/>
                  <a:gd name="connsiteX10" fmla="*/ 1476 w 10000"/>
                  <a:gd name="connsiteY10" fmla="*/ 7281 h 10000"/>
                  <a:gd name="connsiteX11" fmla="*/ 1827 w 10000"/>
                  <a:gd name="connsiteY11" fmla="*/ 7281 h 10000"/>
                  <a:gd name="connsiteX12" fmla="*/ 2343 w 10000"/>
                  <a:gd name="connsiteY12" fmla="*/ 7185 h 10000"/>
                  <a:gd name="connsiteX13" fmla="*/ 2693 w 10000"/>
                  <a:gd name="connsiteY13" fmla="*/ 7378 h 10000"/>
                  <a:gd name="connsiteX14" fmla="*/ 2951 w 10000"/>
                  <a:gd name="connsiteY14" fmla="*/ 7088 h 10000"/>
                  <a:gd name="connsiteX15" fmla="*/ 3736 w 10000"/>
                  <a:gd name="connsiteY15" fmla="*/ 6795 h 10000"/>
                  <a:gd name="connsiteX16" fmla="*/ 4087 w 10000"/>
                  <a:gd name="connsiteY16" fmla="*/ 6213 h 10000"/>
                  <a:gd name="connsiteX17" fmla="*/ 4169 w 10000"/>
                  <a:gd name="connsiteY17" fmla="*/ 6213 h 10000"/>
                  <a:gd name="connsiteX18" fmla="*/ 4252 w 10000"/>
                  <a:gd name="connsiteY18" fmla="*/ 6116 h 10000"/>
                  <a:gd name="connsiteX19" fmla="*/ 4778 w 10000"/>
                  <a:gd name="connsiteY19" fmla="*/ 6019 h 10000"/>
                  <a:gd name="connsiteX20" fmla="*/ 5036 w 10000"/>
                  <a:gd name="connsiteY20" fmla="*/ 5728 h 10000"/>
                  <a:gd name="connsiteX21" fmla="*/ 5738 w 10000"/>
                  <a:gd name="connsiteY21" fmla="*/ 6019 h 10000"/>
                  <a:gd name="connsiteX22" fmla="*/ 6347 w 10000"/>
                  <a:gd name="connsiteY22" fmla="*/ 6019 h 10000"/>
                  <a:gd name="connsiteX23" fmla="*/ 6605 w 10000"/>
                  <a:gd name="connsiteY23" fmla="*/ 6601 h 10000"/>
                  <a:gd name="connsiteX24" fmla="*/ 7131 w 10000"/>
                  <a:gd name="connsiteY24" fmla="*/ 6795 h 10000"/>
                  <a:gd name="connsiteX25" fmla="*/ 7296 w 10000"/>
                  <a:gd name="connsiteY25" fmla="*/ 7185 h 10000"/>
                  <a:gd name="connsiteX26" fmla="*/ 7647 w 10000"/>
                  <a:gd name="connsiteY26" fmla="*/ 7572 h 10000"/>
                  <a:gd name="connsiteX27" fmla="*/ 7822 w 10000"/>
                  <a:gd name="connsiteY27" fmla="*/ 7960 h 10000"/>
                  <a:gd name="connsiteX28" fmla="*/ 7038 w 10000"/>
                  <a:gd name="connsiteY28" fmla="*/ 8155 h 10000"/>
                  <a:gd name="connsiteX29" fmla="*/ 6780 w 10000"/>
                  <a:gd name="connsiteY29" fmla="*/ 8447 h 10000"/>
                  <a:gd name="connsiteX30" fmla="*/ 6956 w 10000"/>
                  <a:gd name="connsiteY30" fmla="*/ 8738 h 10000"/>
                  <a:gd name="connsiteX31" fmla="*/ 6780 w 10000"/>
                  <a:gd name="connsiteY31" fmla="*/ 9514 h 10000"/>
                  <a:gd name="connsiteX32" fmla="*/ 6605 w 10000"/>
                  <a:gd name="connsiteY32" fmla="*/ 9807 h 10000"/>
                  <a:gd name="connsiteX33" fmla="*/ 6956 w 10000"/>
                  <a:gd name="connsiteY33" fmla="*/ 10000 h 10000"/>
                  <a:gd name="connsiteX34" fmla="*/ 7472 w 10000"/>
                  <a:gd name="connsiteY34" fmla="*/ 9708 h 10000"/>
                  <a:gd name="connsiteX35" fmla="*/ 7905 w 10000"/>
                  <a:gd name="connsiteY35" fmla="*/ 9708 h 10000"/>
                  <a:gd name="connsiteX36" fmla="*/ 7905 w 10000"/>
                  <a:gd name="connsiteY36" fmla="*/ 9320 h 10000"/>
                  <a:gd name="connsiteX37" fmla="*/ 8338 w 10000"/>
                  <a:gd name="connsiteY37" fmla="*/ 8058 h 10000"/>
                  <a:gd name="connsiteX38" fmla="*/ 8607 w 10000"/>
                  <a:gd name="connsiteY38" fmla="*/ 7669 h 10000"/>
                  <a:gd name="connsiteX39" fmla="*/ 8947 w 10000"/>
                  <a:gd name="connsiteY39" fmla="*/ 7281 h 10000"/>
                  <a:gd name="connsiteX40" fmla="*/ 9474 w 10000"/>
                  <a:gd name="connsiteY40" fmla="*/ 6991 h 10000"/>
                  <a:gd name="connsiteX41" fmla="*/ 10000 w 10000"/>
                  <a:gd name="connsiteY41" fmla="*/ 7088 h 10000"/>
                  <a:gd name="connsiteX42" fmla="*/ 10000 w 10000"/>
                  <a:gd name="connsiteY42" fmla="*/ 0 h 10000"/>
                  <a:gd name="connsiteX43" fmla="*/ 4603 w 10000"/>
                  <a:gd name="connsiteY43" fmla="*/ 1164 h 10000"/>
                  <a:gd name="connsiteX44" fmla="*/ 4252 w 10000"/>
                  <a:gd name="connsiteY44" fmla="*/ 1164 h 10000"/>
                  <a:gd name="connsiteX45" fmla="*/ 3994 w 10000"/>
                  <a:gd name="connsiteY45" fmla="*/ 1455 h 10000"/>
                  <a:gd name="connsiteX46" fmla="*/ 3643 w 10000"/>
                  <a:gd name="connsiteY46" fmla="*/ 1164 h 10000"/>
                  <a:gd name="connsiteX47" fmla="*/ 3034 w 10000"/>
                  <a:gd name="connsiteY47" fmla="*/ 1261 h 10000"/>
                  <a:gd name="connsiteX48" fmla="*/ 2085 w 10000"/>
                  <a:gd name="connsiteY48" fmla="*/ 1359 h 10000"/>
                  <a:gd name="connsiteX0" fmla="*/ 1042 w 10000"/>
                  <a:gd name="connsiteY0" fmla="*/ 1746 h 10000"/>
                  <a:gd name="connsiteX1" fmla="*/ 341 w 10000"/>
                  <a:gd name="connsiteY1" fmla="*/ 4950 h 10000"/>
                  <a:gd name="connsiteX2" fmla="*/ 516 w 10000"/>
                  <a:gd name="connsiteY2" fmla="*/ 5826 h 10000"/>
                  <a:gd name="connsiteX3" fmla="*/ 165 w 10000"/>
                  <a:gd name="connsiteY3" fmla="*/ 5922 h 10000"/>
                  <a:gd name="connsiteX4" fmla="*/ 83 w 10000"/>
                  <a:gd name="connsiteY4" fmla="*/ 6407 h 10000"/>
                  <a:gd name="connsiteX5" fmla="*/ 0 w 10000"/>
                  <a:gd name="connsiteY5" fmla="*/ 6991 h 10000"/>
                  <a:gd name="connsiteX6" fmla="*/ 165 w 10000"/>
                  <a:gd name="connsiteY6" fmla="*/ 6893 h 10000"/>
                  <a:gd name="connsiteX7" fmla="*/ 516 w 10000"/>
                  <a:gd name="connsiteY7" fmla="*/ 7185 h 10000"/>
                  <a:gd name="connsiteX8" fmla="*/ 774 w 10000"/>
                  <a:gd name="connsiteY8" fmla="*/ 7477 h 10000"/>
                  <a:gd name="connsiteX9" fmla="*/ 1125 w 10000"/>
                  <a:gd name="connsiteY9" fmla="*/ 7185 h 10000"/>
                  <a:gd name="connsiteX10" fmla="*/ 1476 w 10000"/>
                  <a:gd name="connsiteY10" fmla="*/ 7281 h 10000"/>
                  <a:gd name="connsiteX11" fmla="*/ 1827 w 10000"/>
                  <a:gd name="connsiteY11" fmla="*/ 7281 h 10000"/>
                  <a:gd name="connsiteX12" fmla="*/ 2343 w 10000"/>
                  <a:gd name="connsiteY12" fmla="*/ 7185 h 10000"/>
                  <a:gd name="connsiteX13" fmla="*/ 2693 w 10000"/>
                  <a:gd name="connsiteY13" fmla="*/ 7378 h 10000"/>
                  <a:gd name="connsiteX14" fmla="*/ 2951 w 10000"/>
                  <a:gd name="connsiteY14" fmla="*/ 7088 h 10000"/>
                  <a:gd name="connsiteX15" fmla="*/ 3736 w 10000"/>
                  <a:gd name="connsiteY15" fmla="*/ 6795 h 10000"/>
                  <a:gd name="connsiteX16" fmla="*/ 4087 w 10000"/>
                  <a:gd name="connsiteY16" fmla="*/ 6213 h 10000"/>
                  <a:gd name="connsiteX17" fmla="*/ 4169 w 10000"/>
                  <a:gd name="connsiteY17" fmla="*/ 6213 h 10000"/>
                  <a:gd name="connsiteX18" fmla="*/ 4252 w 10000"/>
                  <a:gd name="connsiteY18" fmla="*/ 6116 h 10000"/>
                  <a:gd name="connsiteX19" fmla="*/ 4778 w 10000"/>
                  <a:gd name="connsiteY19" fmla="*/ 6019 h 10000"/>
                  <a:gd name="connsiteX20" fmla="*/ 5036 w 10000"/>
                  <a:gd name="connsiteY20" fmla="*/ 5728 h 10000"/>
                  <a:gd name="connsiteX21" fmla="*/ 5738 w 10000"/>
                  <a:gd name="connsiteY21" fmla="*/ 6019 h 10000"/>
                  <a:gd name="connsiteX22" fmla="*/ 6347 w 10000"/>
                  <a:gd name="connsiteY22" fmla="*/ 6019 h 10000"/>
                  <a:gd name="connsiteX23" fmla="*/ 6605 w 10000"/>
                  <a:gd name="connsiteY23" fmla="*/ 6601 h 10000"/>
                  <a:gd name="connsiteX24" fmla="*/ 7131 w 10000"/>
                  <a:gd name="connsiteY24" fmla="*/ 6795 h 10000"/>
                  <a:gd name="connsiteX25" fmla="*/ 7296 w 10000"/>
                  <a:gd name="connsiteY25" fmla="*/ 7185 h 10000"/>
                  <a:gd name="connsiteX26" fmla="*/ 7647 w 10000"/>
                  <a:gd name="connsiteY26" fmla="*/ 7572 h 10000"/>
                  <a:gd name="connsiteX27" fmla="*/ 7822 w 10000"/>
                  <a:gd name="connsiteY27" fmla="*/ 7960 h 10000"/>
                  <a:gd name="connsiteX28" fmla="*/ 7038 w 10000"/>
                  <a:gd name="connsiteY28" fmla="*/ 8155 h 10000"/>
                  <a:gd name="connsiteX29" fmla="*/ 6780 w 10000"/>
                  <a:gd name="connsiteY29" fmla="*/ 8447 h 10000"/>
                  <a:gd name="connsiteX30" fmla="*/ 6956 w 10000"/>
                  <a:gd name="connsiteY30" fmla="*/ 8738 h 10000"/>
                  <a:gd name="connsiteX31" fmla="*/ 6780 w 10000"/>
                  <a:gd name="connsiteY31" fmla="*/ 9514 h 10000"/>
                  <a:gd name="connsiteX32" fmla="*/ 6605 w 10000"/>
                  <a:gd name="connsiteY32" fmla="*/ 9807 h 10000"/>
                  <a:gd name="connsiteX33" fmla="*/ 6956 w 10000"/>
                  <a:gd name="connsiteY33" fmla="*/ 10000 h 10000"/>
                  <a:gd name="connsiteX34" fmla="*/ 7472 w 10000"/>
                  <a:gd name="connsiteY34" fmla="*/ 9708 h 10000"/>
                  <a:gd name="connsiteX35" fmla="*/ 7905 w 10000"/>
                  <a:gd name="connsiteY35" fmla="*/ 9708 h 10000"/>
                  <a:gd name="connsiteX36" fmla="*/ 7905 w 10000"/>
                  <a:gd name="connsiteY36" fmla="*/ 9320 h 10000"/>
                  <a:gd name="connsiteX37" fmla="*/ 8338 w 10000"/>
                  <a:gd name="connsiteY37" fmla="*/ 8058 h 10000"/>
                  <a:gd name="connsiteX38" fmla="*/ 8607 w 10000"/>
                  <a:gd name="connsiteY38" fmla="*/ 7669 h 10000"/>
                  <a:gd name="connsiteX39" fmla="*/ 8947 w 10000"/>
                  <a:gd name="connsiteY39" fmla="*/ 7281 h 10000"/>
                  <a:gd name="connsiteX40" fmla="*/ 9474 w 10000"/>
                  <a:gd name="connsiteY40" fmla="*/ 6991 h 10000"/>
                  <a:gd name="connsiteX41" fmla="*/ 10000 w 10000"/>
                  <a:gd name="connsiteY41" fmla="*/ 7088 h 10000"/>
                  <a:gd name="connsiteX42" fmla="*/ 10000 w 10000"/>
                  <a:gd name="connsiteY42" fmla="*/ 0 h 10000"/>
                  <a:gd name="connsiteX43" fmla="*/ 4603 w 10000"/>
                  <a:gd name="connsiteY43" fmla="*/ 1164 h 10000"/>
                  <a:gd name="connsiteX44" fmla="*/ 3994 w 10000"/>
                  <a:gd name="connsiteY44" fmla="*/ 1455 h 10000"/>
                  <a:gd name="connsiteX45" fmla="*/ 3643 w 10000"/>
                  <a:gd name="connsiteY45" fmla="*/ 1164 h 10000"/>
                  <a:gd name="connsiteX46" fmla="*/ 3034 w 10000"/>
                  <a:gd name="connsiteY46" fmla="*/ 1261 h 10000"/>
                  <a:gd name="connsiteX47" fmla="*/ 2085 w 10000"/>
                  <a:gd name="connsiteY47" fmla="*/ 1359 h 10000"/>
                  <a:gd name="connsiteX0" fmla="*/ 1042 w 10000"/>
                  <a:gd name="connsiteY0" fmla="*/ 1746 h 10000"/>
                  <a:gd name="connsiteX1" fmla="*/ 341 w 10000"/>
                  <a:gd name="connsiteY1" fmla="*/ 4950 h 10000"/>
                  <a:gd name="connsiteX2" fmla="*/ 516 w 10000"/>
                  <a:gd name="connsiteY2" fmla="*/ 5826 h 10000"/>
                  <a:gd name="connsiteX3" fmla="*/ 165 w 10000"/>
                  <a:gd name="connsiteY3" fmla="*/ 5922 h 10000"/>
                  <a:gd name="connsiteX4" fmla="*/ 83 w 10000"/>
                  <a:gd name="connsiteY4" fmla="*/ 6407 h 10000"/>
                  <a:gd name="connsiteX5" fmla="*/ 0 w 10000"/>
                  <a:gd name="connsiteY5" fmla="*/ 6991 h 10000"/>
                  <a:gd name="connsiteX6" fmla="*/ 165 w 10000"/>
                  <a:gd name="connsiteY6" fmla="*/ 6893 h 10000"/>
                  <a:gd name="connsiteX7" fmla="*/ 516 w 10000"/>
                  <a:gd name="connsiteY7" fmla="*/ 7185 h 10000"/>
                  <a:gd name="connsiteX8" fmla="*/ 774 w 10000"/>
                  <a:gd name="connsiteY8" fmla="*/ 7477 h 10000"/>
                  <a:gd name="connsiteX9" fmla="*/ 1125 w 10000"/>
                  <a:gd name="connsiteY9" fmla="*/ 7185 h 10000"/>
                  <a:gd name="connsiteX10" fmla="*/ 1476 w 10000"/>
                  <a:gd name="connsiteY10" fmla="*/ 7281 h 10000"/>
                  <a:gd name="connsiteX11" fmla="*/ 1827 w 10000"/>
                  <a:gd name="connsiteY11" fmla="*/ 7281 h 10000"/>
                  <a:gd name="connsiteX12" fmla="*/ 2343 w 10000"/>
                  <a:gd name="connsiteY12" fmla="*/ 7185 h 10000"/>
                  <a:gd name="connsiteX13" fmla="*/ 2693 w 10000"/>
                  <a:gd name="connsiteY13" fmla="*/ 7378 h 10000"/>
                  <a:gd name="connsiteX14" fmla="*/ 2951 w 10000"/>
                  <a:gd name="connsiteY14" fmla="*/ 7088 h 10000"/>
                  <a:gd name="connsiteX15" fmla="*/ 3736 w 10000"/>
                  <a:gd name="connsiteY15" fmla="*/ 6795 h 10000"/>
                  <a:gd name="connsiteX16" fmla="*/ 4087 w 10000"/>
                  <a:gd name="connsiteY16" fmla="*/ 6213 h 10000"/>
                  <a:gd name="connsiteX17" fmla="*/ 4169 w 10000"/>
                  <a:gd name="connsiteY17" fmla="*/ 6213 h 10000"/>
                  <a:gd name="connsiteX18" fmla="*/ 4252 w 10000"/>
                  <a:gd name="connsiteY18" fmla="*/ 6116 h 10000"/>
                  <a:gd name="connsiteX19" fmla="*/ 4778 w 10000"/>
                  <a:gd name="connsiteY19" fmla="*/ 6019 h 10000"/>
                  <a:gd name="connsiteX20" fmla="*/ 5036 w 10000"/>
                  <a:gd name="connsiteY20" fmla="*/ 5728 h 10000"/>
                  <a:gd name="connsiteX21" fmla="*/ 5738 w 10000"/>
                  <a:gd name="connsiteY21" fmla="*/ 6019 h 10000"/>
                  <a:gd name="connsiteX22" fmla="*/ 6347 w 10000"/>
                  <a:gd name="connsiteY22" fmla="*/ 6019 h 10000"/>
                  <a:gd name="connsiteX23" fmla="*/ 6605 w 10000"/>
                  <a:gd name="connsiteY23" fmla="*/ 6601 h 10000"/>
                  <a:gd name="connsiteX24" fmla="*/ 7131 w 10000"/>
                  <a:gd name="connsiteY24" fmla="*/ 6795 h 10000"/>
                  <a:gd name="connsiteX25" fmla="*/ 7296 w 10000"/>
                  <a:gd name="connsiteY25" fmla="*/ 7185 h 10000"/>
                  <a:gd name="connsiteX26" fmla="*/ 7647 w 10000"/>
                  <a:gd name="connsiteY26" fmla="*/ 7572 h 10000"/>
                  <a:gd name="connsiteX27" fmla="*/ 7822 w 10000"/>
                  <a:gd name="connsiteY27" fmla="*/ 7960 h 10000"/>
                  <a:gd name="connsiteX28" fmla="*/ 7038 w 10000"/>
                  <a:gd name="connsiteY28" fmla="*/ 8155 h 10000"/>
                  <a:gd name="connsiteX29" fmla="*/ 6780 w 10000"/>
                  <a:gd name="connsiteY29" fmla="*/ 8447 h 10000"/>
                  <a:gd name="connsiteX30" fmla="*/ 6956 w 10000"/>
                  <a:gd name="connsiteY30" fmla="*/ 8738 h 10000"/>
                  <a:gd name="connsiteX31" fmla="*/ 6780 w 10000"/>
                  <a:gd name="connsiteY31" fmla="*/ 9514 h 10000"/>
                  <a:gd name="connsiteX32" fmla="*/ 6605 w 10000"/>
                  <a:gd name="connsiteY32" fmla="*/ 9807 h 10000"/>
                  <a:gd name="connsiteX33" fmla="*/ 6956 w 10000"/>
                  <a:gd name="connsiteY33" fmla="*/ 10000 h 10000"/>
                  <a:gd name="connsiteX34" fmla="*/ 7472 w 10000"/>
                  <a:gd name="connsiteY34" fmla="*/ 9708 h 10000"/>
                  <a:gd name="connsiteX35" fmla="*/ 7905 w 10000"/>
                  <a:gd name="connsiteY35" fmla="*/ 9708 h 10000"/>
                  <a:gd name="connsiteX36" fmla="*/ 7905 w 10000"/>
                  <a:gd name="connsiteY36" fmla="*/ 9320 h 10000"/>
                  <a:gd name="connsiteX37" fmla="*/ 8338 w 10000"/>
                  <a:gd name="connsiteY37" fmla="*/ 8058 h 10000"/>
                  <a:gd name="connsiteX38" fmla="*/ 8607 w 10000"/>
                  <a:gd name="connsiteY38" fmla="*/ 7669 h 10000"/>
                  <a:gd name="connsiteX39" fmla="*/ 8947 w 10000"/>
                  <a:gd name="connsiteY39" fmla="*/ 7281 h 10000"/>
                  <a:gd name="connsiteX40" fmla="*/ 9474 w 10000"/>
                  <a:gd name="connsiteY40" fmla="*/ 6991 h 10000"/>
                  <a:gd name="connsiteX41" fmla="*/ 10000 w 10000"/>
                  <a:gd name="connsiteY41" fmla="*/ 7088 h 10000"/>
                  <a:gd name="connsiteX42" fmla="*/ 10000 w 10000"/>
                  <a:gd name="connsiteY42" fmla="*/ 0 h 10000"/>
                  <a:gd name="connsiteX43" fmla="*/ 3994 w 10000"/>
                  <a:gd name="connsiteY43" fmla="*/ 1455 h 10000"/>
                  <a:gd name="connsiteX44" fmla="*/ 3643 w 10000"/>
                  <a:gd name="connsiteY44" fmla="*/ 1164 h 10000"/>
                  <a:gd name="connsiteX45" fmla="*/ 3034 w 10000"/>
                  <a:gd name="connsiteY45" fmla="*/ 1261 h 10000"/>
                  <a:gd name="connsiteX46" fmla="*/ 2085 w 10000"/>
                  <a:gd name="connsiteY46" fmla="*/ 1359 h 10000"/>
                  <a:gd name="connsiteX0" fmla="*/ 1042 w 10000"/>
                  <a:gd name="connsiteY0" fmla="*/ 1746 h 10000"/>
                  <a:gd name="connsiteX1" fmla="*/ 341 w 10000"/>
                  <a:gd name="connsiteY1" fmla="*/ 4950 h 10000"/>
                  <a:gd name="connsiteX2" fmla="*/ 516 w 10000"/>
                  <a:gd name="connsiteY2" fmla="*/ 5826 h 10000"/>
                  <a:gd name="connsiteX3" fmla="*/ 165 w 10000"/>
                  <a:gd name="connsiteY3" fmla="*/ 5922 h 10000"/>
                  <a:gd name="connsiteX4" fmla="*/ 83 w 10000"/>
                  <a:gd name="connsiteY4" fmla="*/ 6407 h 10000"/>
                  <a:gd name="connsiteX5" fmla="*/ 0 w 10000"/>
                  <a:gd name="connsiteY5" fmla="*/ 6991 h 10000"/>
                  <a:gd name="connsiteX6" fmla="*/ 165 w 10000"/>
                  <a:gd name="connsiteY6" fmla="*/ 6893 h 10000"/>
                  <a:gd name="connsiteX7" fmla="*/ 516 w 10000"/>
                  <a:gd name="connsiteY7" fmla="*/ 7185 h 10000"/>
                  <a:gd name="connsiteX8" fmla="*/ 774 w 10000"/>
                  <a:gd name="connsiteY8" fmla="*/ 7477 h 10000"/>
                  <a:gd name="connsiteX9" fmla="*/ 1125 w 10000"/>
                  <a:gd name="connsiteY9" fmla="*/ 7185 h 10000"/>
                  <a:gd name="connsiteX10" fmla="*/ 1476 w 10000"/>
                  <a:gd name="connsiteY10" fmla="*/ 7281 h 10000"/>
                  <a:gd name="connsiteX11" fmla="*/ 1827 w 10000"/>
                  <a:gd name="connsiteY11" fmla="*/ 7281 h 10000"/>
                  <a:gd name="connsiteX12" fmla="*/ 2343 w 10000"/>
                  <a:gd name="connsiteY12" fmla="*/ 7185 h 10000"/>
                  <a:gd name="connsiteX13" fmla="*/ 2693 w 10000"/>
                  <a:gd name="connsiteY13" fmla="*/ 7378 h 10000"/>
                  <a:gd name="connsiteX14" fmla="*/ 2951 w 10000"/>
                  <a:gd name="connsiteY14" fmla="*/ 7088 h 10000"/>
                  <a:gd name="connsiteX15" fmla="*/ 3736 w 10000"/>
                  <a:gd name="connsiteY15" fmla="*/ 6795 h 10000"/>
                  <a:gd name="connsiteX16" fmla="*/ 4087 w 10000"/>
                  <a:gd name="connsiteY16" fmla="*/ 6213 h 10000"/>
                  <a:gd name="connsiteX17" fmla="*/ 4169 w 10000"/>
                  <a:gd name="connsiteY17" fmla="*/ 6213 h 10000"/>
                  <a:gd name="connsiteX18" fmla="*/ 4252 w 10000"/>
                  <a:gd name="connsiteY18" fmla="*/ 6116 h 10000"/>
                  <a:gd name="connsiteX19" fmla="*/ 4778 w 10000"/>
                  <a:gd name="connsiteY19" fmla="*/ 6019 h 10000"/>
                  <a:gd name="connsiteX20" fmla="*/ 5036 w 10000"/>
                  <a:gd name="connsiteY20" fmla="*/ 5728 h 10000"/>
                  <a:gd name="connsiteX21" fmla="*/ 5738 w 10000"/>
                  <a:gd name="connsiteY21" fmla="*/ 6019 h 10000"/>
                  <a:gd name="connsiteX22" fmla="*/ 6347 w 10000"/>
                  <a:gd name="connsiteY22" fmla="*/ 6019 h 10000"/>
                  <a:gd name="connsiteX23" fmla="*/ 6605 w 10000"/>
                  <a:gd name="connsiteY23" fmla="*/ 6601 h 10000"/>
                  <a:gd name="connsiteX24" fmla="*/ 7131 w 10000"/>
                  <a:gd name="connsiteY24" fmla="*/ 6795 h 10000"/>
                  <a:gd name="connsiteX25" fmla="*/ 7296 w 10000"/>
                  <a:gd name="connsiteY25" fmla="*/ 7185 h 10000"/>
                  <a:gd name="connsiteX26" fmla="*/ 7647 w 10000"/>
                  <a:gd name="connsiteY26" fmla="*/ 7572 h 10000"/>
                  <a:gd name="connsiteX27" fmla="*/ 7822 w 10000"/>
                  <a:gd name="connsiteY27" fmla="*/ 7960 h 10000"/>
                  <a:gd name="connsiteX28" fmla="*/ 7038 w 10000"/>
                  <a:gd name="connsiteY28" fmla="*/ 8155 h 10000"/>
                  <a:gd name="connsiteX29" fmla="*/ 6780 w 10000"/>
                  <a:gd name="connsiteY29" fmla="*/ 8447 h 10000"/>
                  <a:gd name="connsiteX30" fmla="*/ 6956 w 10000"/>
                  <a:gd name="connsiteY30" fmla="*/ 8738 h 10000"/>
                  <a:gd name="connsiteX31" fmla="*/ 6780 w 10000"/>
                  <a:gd name="connsiteY31" fmla="*/ 9514 h 10000"/>
                  <a:gd name="connsiteX32" fmla="*/ 6605 w 10000"/>
                  <a:gd name="connsiteY32" fmla="*/ 9807 h 10000"/>
                  <a:gd name="connsiteX33" fmla="*/ 6956 w 10000"/>
                  <a:gd name="connsiteY33" fmla="*/ 10000 h 10000"/>
                  <a:gd name="connsiteX34" fmla="*/ 7472 w 10000"/>
                  <a:gd name="connsiteY34" fmla="*/ 9708 h 10000"/>
                  <a:gd name="connsiteX35" fmla="*/ 7905 w 10000"/>
                  <a:gd name="connsiteY35" fmla="*/ 9708 h 10000"/>
                  <a:gd name="connsiteX36" fmla="*/ 7905 w 10000"/>
                  <a:gd name="connsiteY36" fmla="*/ 9320 h 10000"/>
                  <a:gd name="connsiteX37" fmla="*/ 8338 w 10000"/>
                  <a:gd name="connsiteY37" fmla="*/ 8058 h 10000"/>
                  <a:gd name="connsiteX38" fmla="*/ 8607 w 10000"/>
                  <a:gd name="connsiteY38" fmla="*/ 7669 h 10000"/>
                  <a:gd name="connsiteX39" fmla="*/ 8947 w 10000"/>
                  <a:gd name="connsiteY39" fmla="*/ 7281 h 10000"/>
                  <a:gd name="connsiteX40" fmla="*/ 9474 w 10000"/>
                  <a:gd name="connsiteY40" fmla="*/ 6991 h 10000"/>
                  <a:gd name="connsiteX41" fmla="*/ 10000 w 10000"/>
                  <a:gd name="connsiteY41" fmla="*/ 7088 h 10000"/>
                  <a:gd name="connsiteX42" fmla="*/ 10000 w 10000"/>
                  <a:gd name="connsiteY42" fmla="*/ 0 h 10000"/>
                  <a:gd name="connsiteX43" fmla="*/ 3643 w 10000"/>
                  <a:gd name="connsiteY43" fmla="*/ 1164 h 10000"/>
                  <a:gd name="connsiteX44" fmla="*/ 3034 w 10000"/>
                  <a:gd name="connsiteY44" fmla="*/ 1261 h 10000"/>
                  <a:gd name="connsiteX45" fmla="*/ 2085 w 10000"/>
                  <a:gd name="connsiteY45" fmla="*/ 1359 h 10000"/>
                  <a:gd name="connsiteX0" fmla="*/ 1042 w 10000"/>
                  <a:gd name="connsiteY0" fmla="*/ 1746 h 10000"/>
                  <a:gd name="connsiteX1" fmla="*/ 341 w 10000"/>
                  <a:gd name="connsiteY1" fmla="*/ 4950 h 10000"/>
                  <a:gd name="connsiteX2" fmla="*/ 516 w 10000"/>
                  <a:gd name="connsiteY2" fmla="*/ 5826 h 10000"/>
                  <a:gd name="connsiteX3" fmla="*/ 165 w 10000"/>
                  <a:gd name="connsiteY3" fmla="*/ 5922 h 10000"/>
                  <a:gd name="connsiteX4" fmla="*/ 83 w 10000"/>
                  <a:gd name="connsiteY4" fmla="*/ 6407 h 10000"/>
                  <a:gd name="connsiteX5" fmla="*/ 0 w 10000"/>
                  <a:gd name="connsiteY5" fmla="*/ 6991 h 10000"/>
                  <a:gd name="connsiteX6" fmla="*/ 165 w 10000"/>
                  <a:gd name="connsiteY6" fmla="*/ 6893 h 10000"/>
                  <a:gd name="connsiteX7" fmla="*/ 516 w 10000"/>
                  <a:gd name="connsiteY7" fmla="*/ 7185 h 10000"/>
                  <a:gd name="connsiteX8" fmla="*/ 774 w 10000"/>
                  <a:gd name="connsiteY8" fmla="*/ 7477 h 10000"/>
                  <a:gd name="connsiteX9" fmla="*/ 1125 w 10000"/>
                  <a:gd name="connsiteY9" fmla="*/ 7185 h 10000"/>
                  <a:gd name="connsiteX10" fmla="*/ 1476 w 10000"/>
                  <a:gd name="connsiteY10" fmla="*/ 7281 h 10000"/>
                  <a:gd name="connsiteX11" fmla="*/ 1827 w 10000"/>
                  <a:gd name="connsiteY11" fmla="*/ 7281 h 10000"/>
                  <a:gd name="connsiteX12" fmla="*/ 2343 w 10000"/>
                  <a:gd name="connsiteY12" fmla="*/ 7185 h 10000"/>
                  <a:gd name="connsiteX13" fmla="*/ 2693 w 10000"/>
                  <a:gd name="connsiteY13" fmla="*/ 7378 h 10000"/>
                  <a:gd name="connsiteX14" fmla="*/ 2951 w 10000"/>
                  <a:gd name="connsiteY14" fmla="*/ 7088 h 10000"/>
                  <a:gd name="connsiteX15" fmla="*/ 3736 w 10000"/>
                  <a:gd name="connsiteY15" fmla="*/ 6795 h 10000"/>
                  <a:gd name="connsiteX16" fmla="*/ 4087 w 10000"/>
                  <a:gd name="connsiteY16" fmla="*/ 6213 h 10000"/>
                  <a:gd name="connsiteX17" fmla="*/ 4169 w 10000"/>
                  <a:gd name="connsiteY17" fmla="*/ 6213 h 10000"/>
                  <a:gd name="connsiteX18" fmla="*/ 4252 w 10000"/>
                  <a:gd name="connsiteY18" fmla="*/ 6116 h 10000"/>
                  <a:gd name="connsiteX19" fmla="*/ 4778 w 10000"/>
                  <a:gd name="connsiteY19" fmla="*/ 6019 h 10000"/>
                  <a:gd name="connsiteX20" fmla="*/ 5036 w 10000"/>
                  <a:gd name="connsiteY20" fmla="*/ 5728 h 10000"/>
                  <a:gd name="connsiteX21" fmla="*/ 5738 w 10000"/>
                  <a:gd name="connsiteY21" fmla="*/ 6019 h 10000"/>
                  <a:gd name="connsiteX22" fmla="*/ 6347 w 10000"/>
                  <a:gd name="connsiteY22" fmla="*/ 6019 h 10000"/>
                  <a:gd name="connsiteX23" fmla="*/ 6605 w 10000"/>
                  <a:gd name="connsiteY23" fmla="*/ 6601 h 10000"/>
                  <a:gd name="connsiteX24" fmla="*/ 7131 w 10000"/>
                  <a:gd name="connsiteY24" fmla="*/ 6795 h 10000"/>
                  <a:gd name="connsiteX25" fmla="*/ 7296 w 10000"/>
                  <a:gd name="connsiteY25" fmla="*/ 7185 h 10000"/>
                  <a:gd name="connsiteX26" fmla="*/ 7647 w 10000"/>
                  <a:gd name="connsiteY26" fmla="*/ 7572 h 10000"/>
                  <a:gd name="connsiteX27" fmla="*/ 7822 w 10000"/>
                  <a:gd name="connsiteY27" fmla="*/ 7960 h 10000"/>
                  <a:gd name="connsiteX28" fmla="*/ 7038 w 10000"/>
                  <a:gd name="connsiteY28" fmla="*/ 8155 h 10000"/>
                  <a:gd name="connsiteX29" fmla="*/ 6780 w 10000"/>
                  <a:gd name="connsiteY29" fmla="*/ 8447 h 10000"/>
                  <a:gd name="connsiteX30" fmla="*/ 6956 w 10000"/>
                  <a:gd name="connsiteY30" fmla="*/ 8738 h 10000"/>
                  <a:gd name="connsiteX31" fmla="*/ 6780 w 10000"/>
                  <a:gd name="connsiteY31" fmla="*/ 9514 h 10000"/>
                  <a:gd name="connsiteX32" fmla="*/ 6605 w 10000"/>
                  <a:gd name="connsiteY32" fmla="*/ 9807 h 10000"/>
                  <a:gd name="connsiteX33" fmla="*/ 6956 w 10000"/>
                  <a:gd name="connsiteY33" fmla="*/ 10000 h 10000"/>
                  <a:gd name="connsiteX34" fmla="*/ 7472 w 10000"/>
                  <a:gd name="connsiteY34" fmla="*/ 9708 h 10000"/>
                  <a:gd name="connsiteX35" fmla="*/ 7905 w 10000"/>
                  <a:gd name="connsiteY35" fmla="*/ 9708 h 10000"/>
                  <a:gd name="connsiteX36" fmla="*/ 7905 w 10000"/>
                  <a:gd name="connsiteY36" fmla="*/ 9320 h 10000"/>
                  <a:gd name="connsiteX37" fmla="*/ 8338 w 10000"/>
                  <a:gd name="connsiteY37" fmla="*/ 8058 h 10000"/>
                  <a:gd name="connsiteX38" fmla="*/ 8607 w 10000"/>
                  <a:gd name="connsiteY38" fmla="*/ 7669 h 10000"/>
                  <a:gd name="connsiteX39" fmla="*/ 8947 w 10000"/>
                  <a:gd name="connsiteY39" fmla="*/ 7281 h 10000"/>
                  <a:gd name="connsiteX40" fmla="*/ 9474 w 10000"/>
                  <a:gd name="connsiteY40" fmla="*/ 6991 h 10000"/>
                  <a:gd name="connsiteX41" fmla="*/ 10000 w 10000"/>
                  <a:gd name="connsiteY41" fmla="*/ 7088 h 10000"/>
                  <a:gd name="connsiteX42" fmla="*/ 10000 w 10000"/>
                  <a:gd name="connsiteY42" fmla="*/ 0 h 10000"/>
                  <a:gd name="connsiteX43" fmla="*/ 3034 w 10000"/>
                  <a:gd name="connsiteY43" fmla="*/ 1261 h 10000"/>
                  <a:gd name="connsiteX44" fmla="*/ 2085 w 10000"/>
                  <a:gd name="connsiteY44" fmla="*/ 1359 h 10000"/>
                  <a:gd name="connsiteX0" fmla="*/ 1042 w 10000"/>
                  <a:gd name="connsiteY0" fmla="*/ 1746 h 10000"/>
                  <a:gd name="connsiteX1" fmla="*/ 341 w 10000"/>
                  <a:gd name="connsiteY1" fmla="*/ 4950 h 10000"/>
                  <a:gd name="connsiteX2" fmla="*/ 516 w 10000"/>
                  <a:gd name="connsiteY2" fmla="*/ 5826 h 10000"/>
                  <a:gd name="connsiteX3" fmla="*/ 165 w 10000"/>
                  <a:gd name="connsiteY3" fmla="*/ 5922 h 10000"/>
                  <a:gd name="connsiteX4" fmla="*/ 83 w 10000"/>
                  <a:gd name="connsiteY4" fmla="*/ 6407 h 10000"/>
                  <a:gd name="connsiteX5" fmla="*/ 0 w 10000"/>
                  <a:gd name="connsiteY5" fmla="*/ 6991 h 10000"/>
                  <a:gd name="connsiteX6" fmla="*/ 165 w 10000"/>
                  <a:gd name="connsiteY6" fmla="*/ 6893 h 10000"/>
                  <a:gd name="connsiteX7" fmla="*/ 516 w 10000"/>
                  <a:gd name="connsiteY7" fmla="*/ 7185 h 10000"/>
                  <a:gd name="connsiteX8" fmla="*/ 774 w 10000"/>
                  <a:gd name="connsiteY8" fmla="*/ 7477 h 10000"/>
                  <a:gd name="connsiteX9" fmla="*/ 1125 w 10000"/>
                  <a:gd name="connsiteY9" fmla="*/ 7185 h 10000"/>
                  <a:gd name="connsiteX10" fmla="*/ 1476 w 10000"/>
                  <a:gd name="connsiteY10" fmla="*/ 7281 h 10000"/>
                  <a:gd name="connsiteX11" fmla="*/ 1827 w 10000"/>
                  <a:gd name="connsiteY11" fmla="*/ 7281 h 10000"/>
                  <a:gd name="connsiteX12" fmla="*/ 2343 w 10000"/>
                  <a:gd name="connsiteY12" fmla="*/ 7185 h 10000"/>
                  <a:gd name="connsiteX13" fmla="*/ 2693 w 10000"/>
                  <a:gd name="connsiteY13" fmla="*/ 7378 h 10000"/>
                  <a:gd name="connsiteX14" fmla="*/ 2951 w 10000"/>
                  <a:gd name="connsiteY14" fmla="*/ 7088 h 10000"/>
                  <a:gd name="connsiteX15" fmla="*/ 3736 w 10000"/>
                  <a:gd name="connsiteY15" fmla="*/ 6795 h 10000"/>
                  <a:gd name="connsiteX16" fmla="*/ 4087 w 10000"/>
                  <a:gd name="connsiteY16" fmla="*/ 6213 h 10000"/>
                  <a:gd name="connsiteX17" fmla="*/ 4169 w 10000"/>
                  <a:gd name="connsiteY17" fmla="*/ 6213 h 10000"/>
                  <a:gd name="connsiteX18" fmla="*/ 4252 w 10000"/>
                  <a:gd name="connsiteY18" fmla="*/ 6116 h 10000"/>
                  <a:gd name="connsiteX19" fmla="*/ 4778 w 10000"/>
                  <a:gd name="connsiteY19" fmla="*/ 6019 h 10000"/>
                  <a:gd name="connsiteX20" fmla="*/ 5036 w 10000"/>
                  <a:gd name="connsiteY20" fmla="*/ 5728 h 10000"/>
                  <a:gd name="connsiteX21" fmla="*/ 5738 w 10000"/>
                  <a:gd name="connsiteY21" fmla="*/ 6019 h 10000"/>
                  <a:gd name="connsiteX22" fmla="*/ 6347 w 10000"/>
                  <a:gd name="connsiteY22" fmla="*/ 6019 h 10000"/>
                  <a:gd name="connsiteX23" fmla="*/ 6605 w 10000"/>
                  <a:gd name="connsiteY23" fmla="*/ 6601 h 10000"/>
                  <a:gd name="connsiteX24" fmla="*/ 7131 w 10000"/>
                  <a:gd name="connsiteY24" fmla="*/ 6795 h 10000"/>
                  <a:gd name="connsiteX25" fmla="*/ 7296 w 10000"/>
                  <a:gd name="connsiteY25" fmla="*/ 7185 h 10000"/>
                  <a:gd name="connsiteX26" fmla="*/ 7647 w 10000"/>
                  <a:gd name="connsiteY26" fmla="*/ 7572 h 10000"/>
                  <a:gd name="connsiteX27" fmla="*/ 7822 w 10000"/>
                  <a:gd name="connsiteY27" fmla="*/ 7960 h 10000"/>
                  <a:gd name="connsiteX28" fmla="*/ 7038 w 10000"/>
                  <a:gd name="connsiteY28" fmla="*/ 8155 h 10000"/>
                  <a:gd name="connsiteX29" fmla="*/ 6780 w 10000"/>
                  <a:gd name="connsiteY29" fmla="*/ 8447 h 10000"/>
                  <a:gd name="connsiteX30" fmla="*/ 6956 w 10000"/>
                  <a:gd name="connsiteY30" fmla="*/ 8738 h 10000"/>
                  <a:gd name="connsiteX31" fmla="*/ 6780 w 10000"/>
                  <a:gd name="connsiteY31" fmla="*/ 9514 h 10000"/>
                  <a:gd name="connsiteX32" fmla="*/ 6605 w 10000"/>
                  <a:gd name="connsiteY32" fmla="*/ 9807 h 10000"/>
                  <a:gd name="connsiteX33" fmla="*/ 6956 w 10000"/>
                  <a:gd name="connsiteY33" fmla="*/ 10000 h 10000"/>
                  <a:gd name="connsiteX34" fmla="*/ 7472 w 10000"/>
                  <a:gd name="connsiteY34" fmla="*/ 9708 h 10000"/>
                  <a:gd name="connsiteX35" fmla="*/ 7905 w 10000"/>
                  <a:gd name="connsiteY35" fmla="*/ 9708 h 10000"/>
                  <a:gd name="connsiteX36" fmla="*/ 7905 w 10000"/>
                  <a:gd name="connsiteY36" fmla="*/ 9320 h 10000"/>
                  <a:gd name="connsiteX37" fmla="*/ 8338 w 10000"/>
                  <a:gd name="connsiteY37" fmla="*/ 8058 h 10000"/>
                  <a:gd name="connsiteX38" fmla="*/ 8607 w 10000"/>
                  <a:gd name="connsiteY38" fmla="*/ 7669 h 10000"/>
                  <a:gd name="connsiteX39" fmla="*/ 8947 w 10000"/>
                  <a:gd name="connsiteY39" fmla="*/ 7281 h 10000"/>
                  <a:gd name="connsiteX40" fmla="*/ 9474 w 10000"/>
                  <a:gd name="connsiteY40" fmla="*/ 6991 h 10000"/>
                  <a:gd name="connsiteX41" fmla="*/ 10000 w 10000"/>
                  <a:gd name="connsiteY41" fmla="*/ 7088 h 10000"/>
                  <a:gd name="connsiteX42" fmla="*/ 10000 w 10000"/>
                  <a:gd name="connsiteY42" fmla="*/ 0 h 10000"/>
                  <a:gd name="connsiteX43" fmla="*/ 2085 w 10000"/>
                  <a:gd name="connsiteY43" fmla="*/ 1359 h 10000"/>
                  <a:gd name="connsiteX0" fmla="*/ 1042 w 10000"/>
                  <a:gd name="connsiteY0" fmla="*/ 1746 h 10000"/>
                  <a:gd name="connsiteX1" fmla="*/ 341 w 10000"/>
                  <a:gd name="connsiteY1" fmla="*/ 4950 h 10000"/>
                  <a:gd name="connsiteX2" fmla="*/ 516 w 10000"/>
                  <a:gd name="connsiteY2" fmla="*/ 5826 h 10000"/>
                  <a:gd name="connsiteX3" fmla="*/ 165 w 10000"/>
                  <a:gd name="connsiteY3" fmla="*/ 5922 h 10000"/>
                  <a:gd name="connsiteX4" fmla="*/ 83 w 10000"/>
                  <a:gd name="connsiteY4" fmla="*/ 6407 h 10000"/>
                  <a:gd name="connsiteX5" fmla="*/ 0 w 10000"/>
                  <a:gd name="connsiteY5" fmla="*/ 6991 h 10000"/>
                  <a:gd name="connsiteX6" fmla="*/ 165 w 10000"/>
                  <a:gd name="connsiteY6" fmla="*/ 6893 h 10000"/>
                  <a:gd name="connsiteX7" fmla="*/ 516 w 10000"/>
                  <a:gd name="connsiteY7" fmla="*/ 7185 h 10000"/>
                  <a:gd name="connsiteX8" fmla="*/ 774 w 10000"/>
                  <a:gd name="connsiteY8" fmla="*/ 7477 h 10000"/>
                  <a:gd name="connsiteX9" fmla="*/ 1125 w 10000"/>
                  <a:gd name="connsiteY9" fmla="*/ 7185 h 10000"/>
                  <a:gd name="connsiteX10" fmla="*/ 1476 w 10000"/>
                  <a:gd name="connsiteY10" fmla="*/ 7281 h 10000"/>
                  <a:gd name="connsiteX11" fmla="*/ 1827 w 10000"/>
                  <a:gd name="connsiteY11" fmla="*/ 7281 h 10000"/>
                  <a:gd name="connsiteX12" fmla="*/ 2343 w 10000"/>
                  <a:gd name="connsiteY12" fmla="*/ 7185 h 10000"/>
                  <a:gd name="connsiteX13" fmla="*/ 2693 w 10000"/>
                  <a:gd name="connsiteY13" fmla="*/ 7378 h 10000"/>
                  <a:gd name="connsiteX14" fmla="*/ 2951 w 10000"/>
                  <a:gd name="connsiteY14" fmla="*/ 7088 h 10000"/>
                  <a:gd name="connsiteX15" fmla="*/ 3736 w 10000"/>
                  <a:gd name="connsiteY15" fmla="*/ 6795 h 10000"/>
                  <a:gd name="connsiteX16" fmla="*/ 4087 w 10000"/>
                  <a:gd name="connsiteY16" fmla="*/ 6213 h 10000"/>
                  <a:gd name="connsiteX17" fmla="*/ 4169 w 10000"/>
                  <a:gd name="connsiteY17" fmla="*/ 6213 h 10000"/>
                  <a:gd name="connsiteX18" fmla="*/ 4252 w 10000"/>
                  <a:gd name="connsiteY18" fmla="*/ 6116 h 10000"/>
                  <a:gd name="connsiteX19" fmla="*/ 4778 w 10000"/>
                  <a:gd name="connsiteY19" fmla="*/ 6019 h 10000"/>
                  <a:gd name="connsiteX20" fmla="*/ 5036 w 10000"/>
                  <a:gd name="connsiteY20" fmla="*/ 5728 h 10000"/>
                  <a:gd name="connsiteX21" fmla="*/ 5738 w 10000"/>
                  <a:gd name="connsiteY21" fmla="*/ 6019 h 10000"/>
                  <a:gd name="connsiteX22" fmla="*/ 6347 w 10000"/>
                  <a:gd name="connsiteY22" fmla="*/ 6019 h 10000"/>
                  <a:gd name="connsiteX23" fmla="*/ 6605 w 10000"/>
                  <a:gd name="connsiteY23" fmla="*/ 6601 h 10000"/>
                  <a:gd name="connsiteX24" fmla="*/ 7131 w 10000"/>
                  <a:gd name="connsiteY24" fmla="*/ 6795 h 10000"/>
                  <a:gd name="connsiteX25" fmla="*/ 7296 w 10000"/>
                  <a:gd name="connsiteY25" fmla="*/ 7185 h 10000"/>
                  <a:gd name="connsiteX26" fmla="*/ 7647 w 10000"/>
                  <a:gd name="connsiteY26" fmla="*/ 7572 h 10000"/>
                  <a:gd name="connsiteX27" fmla="*/ 7822 w 10000"/>
                  <a:gd name="connsiteY27" fmla="*/ 7960 h 10000"/>
                  <a:gd name="connsiteX28" fmla="*/ 7038 w 10000"/>
                  <a:gd name="connsiteY28" fmla="*/ 8155 h 10000"/>
                  <a:gd name="connsiteX29" fmla="*/ 6780 w 10000"/>
                  <a:gd name="connsiteY29" fmla="*/ 8447 h 10000"/>
                  <a:gd name="connsiteX30" fmla="*/ 6956 w 10000"/>
                  <a:gd name="connsiteY30" fmla="*/ 8738 h 10000"/>
                  <a:gd name="connsiteX31" fmla="*/ 6780 w 10000"/>
                  <a:gd name="connsiteY31" fmla="*/ 9514 h 10000"/>
                  <a:gd name="connsiteX32" fmla="*/ 6605 w 10000"/>
                  <a:gd name="connsiteY32" fmla="*/ 9807 h 10000"/>
                  <a:gd name="connsiteX33" fmla="*/ 6956 w 10000"/>
                  <a:gd name="connsiteY33" fmla="*/ 10000 h 10000"/>
                  <a:gd name="connsiteX34" fmla="*/ 7472 w 10000"/>
                  <a:gd name="connsiteY34" fmla="*/ 9708 h 10000"/>
                  <a:gd name="connsiteX35" fmla="*/ 7905 w 10000"/>
                  <a:gd name="connsiteY35" fmla="*/ 9708 h 10000"/>
                  <a:gd name="connsiteX36" fmla="*/ 7905 w 10000"/>
                  <a:gd name="connsiteY36" fmla="*/ 9320 h 10000"/>
                  <a:gd name="connsiteX37" fmla="*/ 8338 w 10000"/>
                  <a:gd name="connsiteY37" fmla="*/ 8058 h 10000"/>
                  <a:gd name="connsiteX38" fmla="*/ 8607 w 10000"/>
                  <a:gd name="connsiteY38" fmla="*/ 7669 h 10000"/>
                  <a:gd name="connsiteX39" fmla="*/ 8947 w 10000"/>
                  <a:gd name="connsiteY39" fmla="*/ 7281 h 10000"/>
                  <a:gd name="connsiteX40" fmla="*/ 9474 w 10000"/>
                  <a:gd name="connsiteY40" fmla="*/ 6991 h 10000"/>
                  <a:gd name="connsiteX41" fmla="*/ 10000 w 10000"/>
                  <a:gd name="connsiteY41" fmla="*/ 7088 h 10000"/>
                  <a:gd name="connsiteX42" fmla="*/ 10000 w 10000"/>
                  <a:gd name="connsiteY42" fmla="*/ 0 h 10000"/>
                  <a:gd name="connsiteX0" fmla="*/ 341 w 10000"/>
                  <a:gd name="connsiteY0" fmla="*/ 4950 h 10000"/>
                  <a:gd name="connsiteX1" fmla="*/ 516 w 10000"/>
                  <a:gd name="connsiteY1" fmla="*/ 5826 h 10000"/>
                  <a:gd name="connsiteX2" fmla="*/ 165 w 10000"/>
                  <a:gd name="connsiteY2" fmla="*/ 5922 h 10000"/>
                  <a:gd name="connsiteX3" fmla="*/ 83 w 10000"/>
                  <a:gd name="connsiteY3" fmla="*/ 6407 h 10000"/>
                  <a:gd name="connsiteX4" fmla="*/ 0 w 10000"/>
                  <a:gd name="connsiteY4" fmla="*/ 6991 h 10000"/>
                  <a:gd name="connsiteX5" fmla="*/ 165 w 10000"/>
                  <a:gd name="connsiteY5" fmla="*/ 6893 h 10000"/>
                  <a:gd name="connsiteX6" fmla="*/ 516 w 10000"/>
                  <a:gd name="connsiteY6" fmla="*/ 7185 h 10000"/>
                  <a:gd name="connsiteX7" fmla="*/ 774 w 10000"/>
                  <a:gd name="connsiteY7" fmla="*/ 7477 h 10000"/>
                  <a:gd name="connsiteX8" fmla="*/ 1125 w 10000"/>
                  <a:gd name="connsiteY8" fmla="*/ 7185 h 10000"/>
                  <a:gd name="connsiteX9" fmla="*/ 1476 w 10000"/>
                  <a:gd name="connsiteY9" fmla="*/ 7281 h 10000"/>
                  <a:gd name="connsiteX10" fmla="*/ 1827 w 10000"/>
                  <a:gd name="connsiteY10" fmla="*/ 7281 h 10000"/>
                  <a:gd name="connsiteX11" fmla="*/ 2343 w 10000"/>
                  <a:gd name="connsiteY11" fmla="*/ 7185 h 10000"/>
                  <a:gd name="connsiteX12" fmla="*/ 2693 w 10000"/>
                  <a:gd name="connsiteY12" fmla="*/ 7378 h 10000"/>
                  <a:gd name="connsiteX13" fmla="*/ 2951 w 10000"/>
                  <a:gd name="connsiteY13" fmla="*/ 7088 h 10000"/>
                  <a:gd name="connsiteX14" fmla="*/ 3736 w 10000"/>
                  <a:gd name="connsiteY14" fmla="*/ 6795 h 10000"/>
                  <a:gd name="connsiteX15" fmla="*/ 4087 w 10000"/>
                  <a:gd name="connsiteY15" fmla="*/ 6213 h 10000"/>
                  <a:gd name="connsiteX16" fmla="*/ 4169 w 10000"/>
                  <a:gd name="connsiteY16" fmla="*/ 6213 h 10000"/>
                  <a:gd name="connsiteX17" fmla="*/ 4252 w 10000"/>
                  <a:gd name="connsiteY17" fmla="*/ 6116 h 10000"/>
                  <a:gd name="connsiteX18" fmla="*/ 4778 w 10000"/>
                  <a:gd name="connsiteY18" fmla="*/ 6019 h 10000"/>
                  <a:gd name="connsiteX19" fmla="*/ 5036 w 10000"/>
                  <a:gd name="connsiteY19" fmla="*/ 5728 h 10000"/>
                  <a:gd name="connsiteX20" fmla="*/ 5738 w 10000"/>
                  <a:gd name="connsiteY20" fmla="*/ 6019 h 10000"/>
                  <a:gd name="connsiteX21" fmla="*/ 6347 w 10000"/>
                  <a:gd name="connsiteY21" fmla="*/ 6019 h 10000"/>
                  <a:gd name="connsiteX22" fmla="*/ 6605 w 10000"/>
                  <a:gd name="connsiteY22" fmla="*/ 6601 h 10000"/>
                  <a:gd name="connsiteX23" fmla="*/ 7131 w 10000"/>
                  <a:gd name="connsiteY23" fmla="*/ 6795 h 10000"/>
                  <a:gd name="connsiteX24" fmla="*/ 7296 w 10000"/>
                  <a:gd name="connsiteY24" fmla="*/ 7185 h 10000"/>
                  <a:gd name="connsiteX25" fmla="*/ 7647 w 10000"/>
                  <a:gd name="connsiteY25" fmla="*/ 7572 h 10000"/>
                  <a:gd name="connsiteX26" fmla="*/ 7822 w 10000"/>
                  <a:gd name="connsiteY26" fmla="*/ 7960 h 10000"/>
                  <a:gd name="connsiteX27" fmla="*/ 7038 w 10000"/>
                  <a:gd name="connsiteY27" fmla="*/ 8155 h 10000"/>
                  <a:gd name="connsiteX28" fmla="*/ 6780 w 10000"/>
                  <a:gd name="connsiteY28" fmla="*/ 8447 h 10000"/>
                  <a:gd name="connsiteX29" fmla="*/ 6956 w 10000"/>
                  <a:gd name="connsiteY29" fmla="*/ 8738 h 10000"/>
                  <a:gd name="connsiteX30" fmla="*/ 6780 w 10000"/>
                  <a:gd name="connsiteY30" fmla="*/ 9514 h 10000"/>
                  <a:gd name="connsiteX31" fmla="*/ 6605 w 10000"/>
                  <a:gd name="connsiteY31" fmla="*/ 9807 h 10000"/>
                  <a:gd name="connsiteX32" fmla="*/ 6956 w 10000"/>
                  <a:gd name="connsiteY32" fmla="*/ 10000 h 10000"/>
                  <a:gd name="connsiteX33" fmla="*/ 7472 w 10000"/>
                  <a:gd name="connsiteY33" fmla="*/ 9708 h 10000"/>
                  <a:gd name="connsiteX34" fmla="*/ 7905 w 10000"/>
                  <a:gd name="connsiteY34" fmla="*/ 9708 h 10000"/>
                  <a:gd name="connsiteX35" fmla="*/ 7905 w 10000"/>
                  <a:gd name="connsiteY35" fmla="*/ 9320 h 10000"/>
                  <a:gd name="connsiteX36" fmla="*/ 8338 w 10000"/>
                  <a:gd name="connsiteY36" fmla="*/ 8058 h 10000"/>
                  <a:gd name="connsiteX37" fmla="*/ 8607 w 10000"/>
                  <a:gd name="connsiteY37" fmla="*/ 7669 h 10000"/>
                  <a:gd name="connsiteX38" fmla="*/ 8947 w 10000"/>
                  <a:gd name="connsiteY38" fmla="*/ 7281 h 10000"/>
                  <a:gd name="connsiteX39" fmla="*/ 9474 w 10000"/>
                  <a:gd name="connsiteY39" fmla="*/ 6991 h 10000"/>
                  <a:gd name="connsiteX40" fmla="*/ 10000 w 10000"/>
                  <a:gd name="connsiteY40" fmla="*/ 7088 h 10000"/>
                  <a:gd name="connsiteX41" fmla="*/ 10000 w 10000"/>
                  <a:gd name="connsiteY41" fmla="*/ 0 h 10000"/>
                  <a:gd name="connsiteX0" fmla="*/ 341 w 10000"/>
                  <a:gd name="connsiteY0" fmla="*/ 0 h 5050"/>
                  <a:gd name="connsiteX1" fmla="*/ 516 w 10000"/>
                  <a:gd name="connsiteY1" fmla="*/ 876 h 5050"/>
                  <a:gd name="connsiteX2" fmla="*/ 165 w 10000"/>
                  <a:gd name="connsiteY2" fmla="*/ 972 h 5050"/>
                  <a:gd name="connsiteX3" fmla="*/ 83 w 10000"/>
                  <a:gd name="connsiteY3" fmla="*/ 1457 h 5050"/>
                  <a:gd name="connsiteX4" fmla="*/ 0 w 10000"/>
                  <a:gd name="connsiteY4" fmla="*/ 2041 h 5050"/>
                  <a:gd name="connsiteX5" fmla="*/ 165 w 10000"/>
                  <a:gd name="connsiteY5" fmla="*/ 1943 h 5050"/>
                  <a:gd name="connsiteX6" fmla="*/ 516 w 10000"/>
                  <a:gd name="connsiteY6" fmla="*/ 2235 h 5050"/>
                  <a:gd name="connsiteX7" fmla="*/ 774 w 10000"/>
                  <a:gd name="connsiteY7" fmla="*/ 2527 h 5050"/>
                  <a:gd name="connsiteX8" fmla="*/ 1125 w 10000"/>
                  <a:gd name="connsiteY8" fmla="*/ 2235 h 5050"/>
                  <a:gd name="connsiteX9" fmla="*/ 1476 w 10000"/>
                  <a:gd name="connsiteY9" fmla="*/ 2331 h 5050"/>
                  <a:gd name="connsiteX10" fmla="*/ 1827 w 10000"/>
                  <a:gd name="connsiteY10" fmla="*/ 2331 h 5050"/>
                  <a:gd name="connsiteX11" fmla="*/ 2343 w 10000"/>
                  <a:gd name="connsiteY11" fmla="*/ 2235 h 5050"/>
                  <a:gd name="connsiteX12" fmla="*/ 2693 w 10000"/>
                  <a:gd name="connsiteY12" fmla="*/ 2428 h 5050"/>
                  <a:gd name="connsiteX13" fmla="*/ 2951 w 10000"/>
                  <a:gd name="connsiteY13" fmla="*/ 2138 h 5050"/>
                  <a:gd name="connsiteX14" fmla="*/ 3736 w 10000"/>
                  <a:gd name="connsiteY14" fmla="*/ 1845 h 5050"/>
                  <a:gd name="connsiteX15" fmla="*/ 4087 w 10000"/>
                  <a:gd name="connsiteY15" fmla="*/ 1263 h 5050"/>
                  <a:gd name="connsiteX16" fmla="*/ 4169 w 10000"/>
                  <a:gd name="connsiteY16" fmla="*/ 1263 h 5050"/>
                  <a:gd name="connsiteX17" fmla="*/ 4252 w 10000"/>
                  <a:gd name="connsiteY17" fmla="*/ 1166 h 5050"/>
                  <a:gd name="connsiteX18" fmla="*/ 4778 w 10000"/>
                  <a:gd name="connsiteY18" fmla="*/ 1069 h 5050"/>
                  <a:gd name="connsiteX19" fmla="*/ 5036 w 10000"/>
                  <a:gd name="connsiteY19" fmla="*/ 778 h 5050"/>
                  <a:gd name="connsiteX20" fmla="*/ 5738 w 10000"/>
                  <a:gd name="connsiteY20" fmla="*/ 1069 h 5050"/>
                  <a:gd name="connsiteX21" fmla="*/ 6347 w 10000"/>
                  <a:gd name="connsiteY21" fmla="*/ 1069 h 5050"/>
                  <a:gd name="connsiteX22" fmla="*/ 6605 w 10000"/>
                  <a:gd name="connsiteY22" fmla="*/ 1651 h 5050"/>
                  <a:gd name="connsiteX23" fmla="*/ 7131 w 10000"/>
                  <a:gd name="connsiteY23" fmla="*/ 1845 h 5050"/>
                  <a:gd name="connsiteX24" fmla="*/ 7296 w 10000"/>
                  <a:gd name="connsiteY24" fmla="*/ 2235 h 5050"/>
                  <a:gd name="connsiteX25" fmla="*/ 7647 w 10000"/>
                  <a:gd name="connsiteY25" fmla="*/ 2622 h 5050"/>
                  <a:gd name="connsiteX26" fmla="*/ 7822 w 10000"/>
                  <a:gd name="connsiteY26" fmla="*/ 3010 h 5050"/>
                  <a:gd name="connsiteX27" fmla="*/ 7038 w 10000"/>
                  <a:gd name="connsiteY27" fmla="*/ 3205 h 5050"/>
                  <a:gd name="connsiteX28" fmla="*/ 6780 w 10000"/>
                  <a:gd name="connsiteY28" fmla="*/ 3497 h 5050"/>
                  <a:gd name="connsiteX29" fmla="*/ 6956 w 10000"/>
                  <a:gd name="connsiteY29" fmla="*/ 3788 h 5050"/>
                  <a:gd name="connsiteX30" fmla="*/ 6780 w 10000"/>
                  <a:gd name="connsiteY30" fmla="*/ 4564 h 5050"/>
                  <a:gd name="connsiteX31" fmla="*/ 6605 w 10000"/>
                  <a:gd name="connsiteY31" fmla="*/ 4857 h 5050"/>
                  <a:gd name="connsiteX32" fmla="*/ 6956 w 10000"/>
                  <a:gd name="connsiteY32" fmla="*/ 5050 h 5050"/>
                  <a:gd name="connsiteX33" fmla="*/ 7472 w 10000"/>
                  <a:gd name="connsiteY33" fmla="*/ 4758 h 5050"/>
                  <a:gd name="connsiteX34" fmla="*/ 7905 w 10000"/>
                  <a:gd name="connsiteY34" fmla="*/ 4758 h 5050"/>
                  <a:gd name="connsiteX35" fmla="*/ 7905 w 10000"/>
                  <a:gd name="connsiteY35" fmla="*/ 4370 h 5050"/>
                  <a:gd name="connsiteX36" fmla="*/ 8338 w 10000"/>
                  <a:gd name="connsiteY36" fmla="*/ 3108 h 5050"/>
                  <a:gd name="connsiteX37" fmla="*/ 8607 w 10000"/>
                  <a:gd name="connsiteY37" fmla="*/ 2719 h 5050"/>
                  <a:gd name="connsiteX38" fmla="*/ 8947 w 10000"/>
                  <a:gd name="connsiteY38" fmla="*/ 2331 h 5050"/>
                  <a:gd name="connsiteX39" fmla="*/ 9474 w 10000"/>
                  <a:gd name="connsiteY39" fmla="*/ 2041 h 5050"/>
                  <a:gd name="connsiteX40" fmla="*/ 10000 w 10000"/>
                  <a:gd name="connsiteY40" fmla="*/ 2138 h 5050"/>
                  <a:gd name="connsiteX41" fmla="*/ 9984 w 10000"/>
                  <a:gd name="connsiteY41" fmla="*/ 470 h 5050"/>
                  <a:gd name="connsiteX0" fmla="*/ 341 w 10000"/>
                  <a:gd name="connsiteY0" fmla="*/ 0 h 10000"/>
                  <a:gd name="connsiteX1" fmla="*/ 516 w 10000"/>
                  <a:gd name="connsiteY1" fmla="*/ 1735 h 10000"/>
                  <a:gd name="connsiteX2" fmla="*/ 165 w 10000"/>
                  <a:gd name="connsiteY2" fmla="*/ 1925 h 10000"/>
                  <a:gd name="connsiteX3" fmla="*/ 83 w 10000"/>
                  <a:gd name="connsiteY3" fmla="*/ 2885 h 10000"/>
                  <a:gd name="connsiteX4" fmla="*/ 0 w 10000"/>
                  <a:gd name="connsiteY4" fmla="*/ 4042 h 10000"/>
                  <a:gd name="connsiteX5" fmla="*/ 165 w 10000"/>
                  <a:gd name="connsiteY5" fmla="*/ 3848 h 10000"/>
                  <a:gd name="connsiteX6" fmla="*/ 516 w 10000"/>
                  <a:gd name="connsiteY6" fmla="*/ 4426 h 10000"/>
                  <a:gd name="connsiteX7" fmla="*/ 774 w 10000"/>
                  <a:gd name="connsiteY7" fmla="*/ 5004 h 10000"/>
                  <a:gd name="connsiteX8" fmla="*/ 1125 w 10000"/>
                  <a:gd name="connsiteY8" fmla="*/ 4426 h 10000"/>
                  <a:gd name="connsiteX9" fmla="*/ 1476 w 10000"/>
                  <a:gd name="connsiteY9" fmla="*/ 4616 h 10000"/>
                  <a:gd name="connsiteX10" fmla="*/ 1827 w 10000"/>
                  <a:gd name="connsiteY10" fmla="*/ 4616 h 10000"/>
                  <a:gd name="connsiteX11" fmla="*/ 2343 w 10000"/>
                  <a:gd name="connsiteY11" fmla="*/ 4426 h 10000"/>
                  <a:gd name="connsiteX12" fmla="*/ 2693 w 10000"/>
                  <a:gd name="connsiteY12" fmla="*/ 4808 h 10000"/>
                  <a:gd name="connsiteX13" fmla="*/ 2951 w 10000"/>
                  <a:gd name="connsiteY13" fmla="*/ 4234 h 10000"/>
                  <a:gd name="connsiteX14" fmla="*/ 3736 w 10000"/>
                  <a:gd name="connsiteY14" fmla="*/ 3653 h 10000"/>
                  <a:gd name="connsiteX15" fmla="*/ 4087 w 10000"/>
                  <a:gd name="connsiteY15" fmla="*/ 2501 h 10000"/>
                  <a:gd name="connsiteX16" fmla="*/ 4169 w 10000"/>
                  <a:gd name="connsiteY16" fmla="*/ 2501 h 10000"/>
                  <a:gd name="connsiteX17" fmla="*/ 4252 w 10000"/>
                  <a:gd name="connsiteY17" fmla="*/ 2309 h 10000"/>
                  <a:gd name="connsiteX18" fmla="*/ 4778 w 10000"/>
                  <a:gd name="connsiteY18" fmla="*/ 2117 h 10000"/>
                  <a:gd name="connsiteX19" fmla="*/ 5036 w 10000"/>
                  <a:gd name="connsiteY19" fmla="*/ 1541 h 10000"/>
                  <a:gd name="connsiteX20" fmla="*/ 5738 w 10000"/>
                  <a:gd name="connsiteY20" fmla="*/ 2117 h 10000"/>
                  <a:gd name="connsiteX21" fmla="*/ 6347 w 10000"/>
                  <a:gd name="connsiteY21" fmla="*/ 2117 h 10000"/>
                  <a:gd name="connsiteX22" fmla="*/ 6605 w 10000"/>
                  <a:gd name="connsiteY22" fmla="*/ 3269 h 10000"/>
                  <a:gd name="connsiteX23" fmla="*/ 7131 w 10000"/>
                  <a:gd name="connsiteY23" fmla="*/ 3653 h 10000"/>
                  <a:gd name="connsiteX24" fmla="*/ 7296 w 10000"/>
                  <a:gd name="connsiteY24" fmla="*/ 4426 h 10000"/>
                  <a:gd name="connsiteX25" fmla="*/ 7647 w 10000"/>
                  <a:gd name="connsiteY25" fmla="*/ 5192 h 10000"/>
                  <a:gd name="connsiteX26" fmla="*/ 7822 w 10000"/>
                  <a:gd name="connsiteY26" fmla="*/ 5960 h 10000"/>
                  <a:gd name="connsiteX27" fmla="*/ 7038 w 10000"/>
                  <a:gd name="connsiteY27" fmla="*/ 6347 h 10000"/>
                  <a:gd name="connsiteX28" fmla="*/ 6780 w 10000"/>
                  <a:gd name="connsiteY28" fmla="*/ 6925 h 10000"/>
                  <a:gd name="connsiteX29" fmla="*/ 6956 w 10000"/>
                  <a:gd name="connsiteY29" fmla="*/ 7501 h 10000"/>
                  <a:gd name="connsiteX30" fmla="*/ 6780 w 10000"/>
                  <a:gd name="connsiteY30" fmla="*/ 9038 h 10000"/>
                  <a:gd name="connsiteX31" fmla="*/ 6605 w 10000"/>
                  <a:gd name="connsiteY31" fmla="*/ 9618 h 10000"/>
                  <a:gd name="connsiteX32" fmla="*/ 6956 w 10000"/>
                  <a:gd name="connsiteY32" fmla="*/ 10000 h 10000"/>
                  <a:gd name="connsiteX33" fmla="*/ 7472 w 10000"/>
                  <a:gd name="connsiteY33" fmla="*/ 9422 h 10000"/>
                  <a:gd name="connsiteX34" fmla="*/ 7905 w 10000"/>
                  <a:gd name="connsiteY34" fmla="*/ 9422 h 10000"/>
                  <a:gd name="connsiteX35" fmla="*/ 7905 w 10000"/>
                  <a:gd name="connsiteY35" fmla="*/ 8653 h 10000"/>
                  <a:gd name="connsiteX36" fmla="*/ 8338 w 10000"/>
                  <a:gd name="connsiteY36" fmla="*/ 6154 h 10000"/>
                  <a:gd name="connsiteX37" fmla="*/ 8607 w 10000"/>
                  <a:gd name="connsiteY37" fmla="*/ 5384 h 10000"/>
                  <a:gd name="connsiteX38" fmla="*/ 8947 w 10000"/>
                  <a:gd name="connsiteY38" fmla="*/ 4616 h 10000"/>
                  <a:gd name="connsiteX39" fmla="*/ 9474 w 10000"/>
                  <a:gd name="connsiteY39" fmla="*/ 4042 h 10000"/>
                  <a:gd name="connsiteX40" fmla="*/ 10000 w 10000"/>
                  <a:gd name="connsiteY40" fmla="*/ 4234 h 10000"/>
                  <a:gd name="connsiteX41" fmla="*/ 9984 w 10000"/>
                  <a:gd name="connsiteY41" fmla="*/ 931 h 10000"/>
                  <a:gd name="connsiteX42" fmla="*/ 341 w 10000"/>
                  <a:gd name="connsiteY42" fmla="*/ 0 h 10000"/>
                  <a:gd name="connsiteX0" fmla="*/ 341 w 10000"/>
                  <a:gd name="connsiteY0" fmla="*/ 0 h 10000"/>
                  <a:gd name="connsiteX1" fmla="*/ 516 w 10000"/>
                  <a:gd name="connsiteY1" fmla="*/ 1735 h 10000"/>
                  <a:gd name="connsiteX2" fmla="*/ 165 w 10000"/>
                  <a:gd name="connsiteY2" fmla="*/ 1925 h 10000"/>
                  <a:gd name="connsiteX3" fmla="*/ 83 w 10000"/>
                  <a:gd name="connsiteY3" fmla="*/ 2885 h 10000"/>
                  <a:gd name="connsiteX4" fmla="*/ 0 w 10000"/>
                  <a:gd name="connsiteY4" fmla="*/ 4042 h 10000"/>
                  <a:gd name="connsiteX5" fmla="*/ 165 w 10000"/>
                  <a:gd name="connsiteY5" fmla="*/ 3848 h 10000"/>
                  <a:gd name="connsiteX6" fmla="*/ 516 w 10000"/>
                  <a:gd name="connsiteY6" fmla="*/ 4426 h 10000"/>
                  <a:gd name="connsiteX7" fmla="*/ 774 w 10000"/>
                  <a:gd name="connsiteY7" fmla="*/ 5004 h 10000"/>
                  <a:gd name="connsiteX8" fmla="*/ 1125 w 10000"/>
                  <a:gd name="connsiteY8" fmla="*/ 4426 h 10000"/>
                  <a:gd name="connsiteX9" fmla="*/ 1476 w 10000"/>
                  <a:gd name="connsiteY9" fmla="*/ 4616 h 10000"/>
                  <a:gd name="connsiteX10" fmla="*/ 1827 w 10000"/>
                  <a:gd name="connsiteY10" fmla="*/ 4616 h 10000"/>
                  <a:gd name="connsiteX11" fmla="*/ 2343 w 10000"/>
                  <a:gd name="connsiteY11" fmla="*/ 4426 h 10000"/>
                  <a:gd name="connsiteX12" fmla="*/ 2693 w 10000"/>
                  <a:gd name="connsiteY12" fmla="*/ 4808 h 10000"/>
                  <a:gd name="connsiteX13" fmla="*/ 2951 w 10000"/>
                  <a:gd name="connsiteY13" fmla="*/ 4234 h 10000"/>
                  <a:gd name="connsiteX14" fmla="*/ 3736 w 10000"/>
                  <a:gd name="connsiteY14" fmla="*/ 3653 h 10000"/>
                  <a:gd name="connsiteX15" fmla="*/ 4087 w 10000"/>
                  <a:gd name="connsiteY15" fmla="*/ 2501 h 10000"/>
                  <a:gd name="connsiteX16" fmla="*/ 4169 w 10000"/>
                  <a:gd name="connsiteY16" fmla="*/ 2501 h 10000"/>
                  <a:gd name="connsiteX17" fmla="*/ 4252 w 10000"/>
                  <a:gd name="connsiteY17" fmla="*/ 2309 h 10000"/>
                  <a:gd name="connsiteX18" fmla="*/ 4778 w 10000"/>
                  <a:gd name="connsiteY18" fmla="*/ 2117 h 10000"/>
                  <a:gd name="connsiteX19" fmla="*/ 5036 w 10000"/>
                  <a:gd name="connsiteY19" fmla="*/ 1541 h 10000"/>
                  <a:gd name="connsiteX20" fmla="*/ 5738 w 10000"/>
                  <a:gd name="connsiteY20" fmla="*/ 2117 h 10000"/>
                  <a:gd name="connsiteX21" fmla="*/ 6347 w 10000"/>
                  <a:gd name="connsiteY21" fmla="*/ 2117 h 10000"/>
                  <a:gd name="connsiteX22" fmla="*/ 6605 w 10000"/>
                  <a:gd name="connsiteY22" fmla="*/ 3269 h 10000"/>
                  <a:gd name="connsiteX23" fmla="*/ 7131 w 10000"/>
                  <a:gd name="connsiteY23" fmla="*/ 3653 h 10000"/>
                  <a:gd name="connsiteX24" fmla="*/ 7296 w 10000"/>
                  <a:gd name="connsiteY24" fmla="*/ 4426 h 10000"/>
                  <a:gd name="connsiteX25" fmla="*/ 7647 w 10000"/>
                  <a:gd name="connsiteY25" fmla="*/ 5192 h 10000"/>
                  <a:gd name="connsiteX26" fmla="*/ 7822 w 10000"/>
                  <a:gd name="connsiteY26" fmla="*/ 5960 h 10000"/>
                  <a:gd name="connsiteX27" fmla="*/ 7038 w 10000"/>
                  <a:gd name="connsiteY27" fmla="*/ 6347 h 10000"/>
                  <a:gd name="connsiteX28" fmla="*/ 6780 w 10000"/>
                  <a:gd name="connsiteY28" fmla="*/ 6925 h 10000"/>
                  <a:gd name="connsiteX29" fmla="*/ 6956 w 10000"/>
                  <a:gd name="connsiteY29" fmla="*/ 7501 h 10000"/>
                  <a:gd name="connsiteX30" fmla="*/ 6780 w 10000"/>
                  <a:gd name="connsiteY30" fmla="*/ 9038 h 10000"/>
                  <a:gd name="connsiteX31" fmla="*/ 6605 w 10000"/>
                  <a:gd name="connsiteY31" fmla="*/ 9618 h 10000"/>
                  <a:gd name="connsiteX32" fmla="*/ 6956 w 10000"/>
                  <a:gd name="connsiteY32" fmla="*/ 10000 h 10000"/>
                  <a:gd name="connsiteX33" fmla="*/ 7472 w 10000"/>
                  <a:gd name="connsiteY33" fmla="*/ 9422 h 10000"/>
                  <a:gd name="connsiteX34" fmla="*/ 7905 w 10000"/>
                  <a:gd name="connsiteY34" fmla="*/ 9422 h 10000"/>
                  <a:gd name="connsiteX35" fmla="*/ 7905 w 10000"/>
                  <a:gd name="connsiteY35" fmla="*/ 8653 h 10000"/>
                  <a:gd name="connsiteX36" fmla="*/ 8338 w 10000"/>
                  <a:gd name="connsiteY36" fmla="*/ 6154 h 10000"/>
                  <a:gd name="connsiteX37" fmla="*/ 8607 w 10000"/>
                  <a:gd name="connsiteY37" fmla="*/ 5384 h 10000"/>
                  <a:gd name="connsiteX38" fmla="*/ 8947 w 10000"/>
                  <a:gd name="connsiteY38" fmla="*/ 4616 h 10000"/>
                  <a:gd name="connsiteX39" fmla="*/ 9474 w 10000"/>
                  <a:gd name="connsiteY39" fmla="*/ 4042 h 10000"/>
                  <a:gd name="connsiteX40" fmla="*/ 10000 w 10000"/>
                  <a:gd name="connsiteY40" fmla="*/ 4234 h 10000"/>
                  <a:gd name="connsiteX41" fmla="*/ 9984 w 10000"/>
                  <a:gd name="connsiteY41" fmla="*/ 931 h 10000"/>
                  <a:gd name="connsiteX42" fmla="*/ 4850 w 10000"/>
                  <a:gd name="connsiteY42" fmla="*/ 480 h 10000"/>
                  <a:gd name="connsiteX43" fmla="*/ 341 w 10000"/>
                  <a:gd name="connsiteY43" fmla="*/ 0 h 10000"/>
                  <a:gd name="connsiteX0" fmla="*/ 341 w 10000"/>
                  <a:gd name="connsiteY0" fmla="*/ 0 h 10000"/>
                  <a:gd name="connsiteX1" fmla="*/ 516 w 10000"/>
                  <a:gd name="connsiteY1" fmla="*/ 1735 h 10000"/>
                  <a:gd name="connsiteX2" fmla="*/ 165 w 10000"/>
                  <a:gd name="connsiteY2" fmla="*/ 1925 h 10000"/>
                  <a:gd name="connsiteX3" fmla="*/ 83 w 10000"/>
                  <a:gd name="connsiteY3" fmla="*/ 2885 h 10000"/>
                  <a:gd name="connsiteX4" fmla="*/ 0 w 10000"/>
                  <a:gd name="connsiteY4" fmla="*/ 4042 h 10000"/>
                  <a:gd name="connsiteX5" fmla="*/ 165 w 10000"/>
                  <a:gd name="connsiteY5" fmla="*/ 3848 h 10000"/>
                  <a:gd name="connsiteX6" fmla="*/ 516 w 10000"/>
                  <a:gd name="connsiteY6" fmla="*/ 4426 h 10000"/>
                  <a:gd name="connsiteX7" fmla="*/ 774 w 10000"/>
                  <a:gd name="connsiteY7" fmla="*/ 5004 h 10000"/>
                  <a:gd name="connsiteX8" fmla="*/ 1125 w 10000"/>
                  <a:gd name="connsiteY8" fmla="*/ 4426 h 10000"/>
                  <a:gd name="connsiteX9" fmla="*/ 1476 w 10000"/>
                  <a:gd name="connsiteY9" fmla="*/ 4616 h 10000"/>
                  <a:gd name="connsiteX10" fmla="*/ 1827 w 10000"/>
                  <a:gd name="connsiteY10" fmla="*/ 4616 h 10000"/>
                  <a:gd name="connsiteX11" fmla="*/ 2343 w 10000"/>
                  <a:gd name="connsiteY11" fmla="*/ 4426 h 10000"/>
                  <a:gd name="connsiteX12" fmla="*/ 2693 w 10000"/>
                  <a:gd name="connsiteY12" fmla="*/ 4808 h 10000"/>
                  <a:gd name="connsiteX13" fmla="*/ 2951 w 10000"/>
                  <a:gd name="connsiteY13" fmla="*/ 4234 h 10000"/>
                  <a:gd name="connsiteX14" fmla="*/ 3736 w 10000"/>
                  <a:gd name="connsiteY14" fmla="*/ 3653 h 10000"/>
                  <a:gd name="connsiteX15" fmla="*/ 4087 w 10000"/>
                  <a:gd name="connsiteY15" fmla="*/ 2501 h 10000"/>
                  <a:gd name="connsiteX16" fmla="*/ 4169 w 10000"/>
                  <a:gd name="connsiteY16" fmla="*/ 2501 h 10000"/>
                  <a:gd name="connsiteX17" fmla="*/ 4252 w 10000"/>
                  <a:gd name="connsiteY17" fmla="*/ 2309 h 10000"/>
                  <a:gd name="connsiteX18" fmla="*/ 4778 w 10000"/>
                  <a:gd name="connsiteY18" fmla="*/ 2117 h 10000"/>
                  <a:gd name="connsiteX19" fmla="*/ 5036 w 10000"/>
                  <a:gd name="connsiteY19" fmla="*/ 1541 h 10000"/>
                  <a:gd name="connsiteX20" fmla="*/ 5738 w 10000"/>
                  <a:gd name="connsiteY20" fmla="*/ 2117 h 10000"/>
                  <a:gd name="connsiteX21" fmla="*/ 6347 w 10000"/>
                  <a:gd name="connsiteY21" fmla="*/ 2117 h 10000"/>
                  <a:gd name="connsiteX22" fmla="*/ 6605 w 10000"/>
                  <a:gd name="connsiteY22" fmla="*/ 3269 h 10000"/>
                  <a:gd name="connsiteX23" fmla="*/ 7131 w 10000"/>
                  <a:gd name="connsiteY23" fmla="*/ 3653 h 10000"/>
                  <a:gd name="connsiteX24" fmla="*/ 7296 w 10000"/>
                  <a:gd name="connsiteY24" fmla="*/ 4426 h 10000"/>
                  <a:gd name="connsiteX25" fmla="*/ 7647 w 10000"/>
                  <a:gd name="connsiteY25" fmla="*/ 5192 h 10000"/>
                  <a:gd name="connsiteX26" fmla="*/ 7822 w 10000"/>
                  <a:gd name="connsiteY26" fmla="*/ 5960 h 10000"/>
                  <a:gd name="connsiteX27" fmla="*/ 7038 w 10000"/>
                  <a:gd name="connsiteY27" fmla="*/ 6347 h 10000"/>
                  <a:gd name="connsiteX28" fmla="*/ 6780 w 10000"/>
                  <a:gd name="connsiteY28" fmla="*/ 6925 h 10000"/>
                  <a:gd name="connsiteX29" fmla="*/ 6956 w 10000"/>
                  <a:gd name="connsiteY29" fmla="*/ 7501 h 10000"/>
                  <a:gd name="connsiteX30" fmla="*/ 6780 w 10000"/>
                  <a:gd name="connsiteY30" fmla="*/ 9038 h 10000"/>
                  <a:gd name="connsiteX31" fmla="*/ 6605 w 10000"/>
                  <a:gd name="connsiteY31" fmla="*/ 9618 h 10000"/>
                  <a:gd name="connsiteX32" fmla="*/ 6956 w 10000"/>
                  <a:gd name="connsiteY32" fmla="*/ 10000 h 10000"/>
                  <a:gd name="connsiteX33" fmla="*/ 7472 w 10000"/>
                  <a:gd name="connsiteY33" fmla="*/ 9422 h 10000"/>
                  <a:gd name="connsiteX34" fmla="*/ 7905 w 10000"/>
                  <a:gd name="connsiteY34" fmla="*/ 9422 h 10000"/>
                  <a:gd name="connsiteX35" fmla="*/ 7905 w 10000"/>
                  <a:gd name="connsiteY35" fmla="*/ 8653 h 10000"/>
                  <a:gd name="connsiteX36" fmla="*/ 8338 w 10000"/>
                  <a:gd name="connsiteY36" fmla="*/ 6154 h 10000"/>
                  <a:gd name="connsiteX37" fmla="*/ 8607 w 10000"/>
                  <a:gd name="connsiteY37" fmla="*/ 5384 h 10000"/>
                  <a:gd name="connsiteX38" fmla="*/ 8947 w 10000"/>
                  <a:gd name="connsiteY38" fmla="*/ 4616 h 10000"/>
                  <a:gd name="connsiteX39" fmla="*/ 9474 w 10000"/>
                  <a:gd name="connsiteY39" fmla="*/ 4042 h 10000"/>
                  <a:gd name="connsiteX40" fmla="*/ 10000 w 10000"/>
                  <a:gd name="connsiteY40" fmla="*/ 4234 h 10000"/>
                  <a:gd name="connsiteX41" fmla="*/ 9984 w 10000"/>
                  <a:gd name="connsiteY41" fmla="*/ 931 h 10000"/>
                  <a:gd name="connsiteX42" fmla="*/ 4850 w 10000"/>
                  <a:gd name="connsiteY42" fmla="*/ 1906 h 10000"/>
                  <a:gd name="connsiteX43" fmla="*/ 341 w 10000"/>
                  <a:gd name="connsiteY43" fmla="*/ 0 h 10000"/>
                  <a:gd name="connsiteX0" fmla="*/ 341 w 10000"/>
                  <a:gd name="connsiteY0" fmla="*/ 0 h 10000"/>
                  <a:gd name="connsiteX1" fmla="*/ 516 w 10000"/>
                  <a:gd name="connsiteY1" fmla="*/ 1735 h 10000"/>
                  <a:gd name="connsiteX2" fmla="*/ 165 w 10000"/>
                  <a:gd name="connsiteY2" fmla="*/ 1925 h 10000"/>
                  <a:gd name="connsiteX3" fmla="*/ 83 w 10000"/>
                  <a:gd name="connsiteY3" fmla="*/ 2885 h 10000"/>
                  <a:gd name="connsiteX4" fmla="*/ 0 w 10000"/>
                  <a:gd name="connsiteY4" fmla="*/ 4042 h 10000"/>
                  <a:gd name="connsiteX5" fmla="*/ 165 w 10000"/>
                  <a:gd name="connsiteY5" fmla="*/ 3848 h 10000"/>
                  <a:gd name="connsiteX6" fmla="*/ 516 w 10000"/>
                  <a:gd name="connsiteY6" fmla="*/ 4426 h 10000"/>
                  <a:gd name="connsiteX7" fmla="*/ 774 w 10000"/>
                  <a:gd name="connsiteY7" fmla="*/ 5004 h 10000"/>
                  <a:gd name="connsiteX8" fmla="*/ 1125 w 10000"/>
                  <a:gd name="connsiteY8" fmla="*/ 4426 h 10000"/>
                  <a:gd name="connsiteX9" fmla="*/ 1476 w 10000"/>
                  <a:gd name="connsiteY9" fmla="*/ 4616 h 10000"/>
                  <a:gd name="connsiteX10" fmla="*/ 1827 w 10000"/>
                  <a:gd name="connsiteY10" fmla="*/ 4616 h 10000"/>
                  <a:gd name="connsiteX11" fmla="*/ 2343 w 10000"/>
                  <a:gd name="connsiteY11" fmla="*/ 4426 h 10000"/>
                  <a:gd name="connsiteX12" fmla="*/ 2693 w 10000"/>
                  <a:gd name="connsiteY12" fmla="*/ 4808 h 10000"/>
                  <a:gd name="connsiteX13" fmla="*/ 2951 w 10000"/>
                  <a:gd name="connsiteY13" fmla="*/ 4234 h 10000"/>
                  <a:gd name="connsiteX14" fmla="*/ 3736 w 10000"/>
                  <a:gd name="connsiteY14" fmla="*/ 3653 h 10000"/>
                  <a:gd name="connsiteX15" fmla="*/ 4087 w 10000"/>
                  <a:gd name="connsiteY15" fmla="*/ 2501 h 10000"/>
                  <a:gd name="connsiteX16" fmla="*/ 4169 w 10000"/>
                  <a:gd name="connsiteY16" fmla="*/ 2501 h 10000"/>
                  <a:gd name="connsiteX17" fmla="*/ 4252 w 10000"/>
                  <a:gd name="connsiteY17" fmla="*/ 2309 h 10000"/>
                  <a:gd name="connsiteX18" fmla="*/ 4778 w 10000"/>
                  <a:gd name="connsiteY18" fmla="*/ 2117 h 10000"/>
                  <a:gd name="connsiteX19" fmla="*/ 5036 w 10000"/>
                  <a:gd name="connsiteY19" fmla="*/ 1541 h 10000"/>
                  <a:gd name="connsiteX20" fmla="*/ 5738 w 10000"/>
                  <a:gd name="connsiteY20" fmla="*/ 2117 h 10000"/>
                  <a:gd name="connsiteX21" fmla="*/ 6347 w 10000"/>
                  <a:gd name="connsiteY21" fmla="*/ 2117 h 10000"/>
                  <a:gd name="connsiteX22" fmla="*/ 6605 w 10000"/>
                  <a:gd name="connsiteY22" fmla="*/ 3269 h 10000"/>
                  <a:gd name="connsiteX23" fmla="*/ 7131 w 10000"/>
                  <a:gd name="connsiteY23" fmla="*/ 3653 h 10000"/>
                  <a:gd name="connsiteX24" fmla="*/ 7296 w 10000"/>
                  <a:gd name="connsiteY24" fmla="*/ 4426 h 10000"/>
                  <a:gd name="connsiteX25" fmla="*/ 7647 w 10000"/>
                  <a:gd name="connsiteY25" fmla="*/ 5192 h 10000"/>
                  <a:gd name="connsiteX26" fmla="*/ 7822 w 10000"/>
                  <a:gd name="connsiteY26" fmla="*/ 5960 h 10000"/>
                  <a:gd name="connsiteX27" fmla="*/ 7038 w 10000"/>
                  <a:gd name="connsiteY27" fmla="*/ 6347 h 10000"/>
                  <a:gd name="connsiteX28" fmla="*/ 6780 w 10000"/>
                  <a:gd name="connsiteY28" fmla="*/ 6925 h 10000"/>
                  <a:gd name="connsiteX29" fmla="*/ 6956 w 10000"/>
                  <a:gd name="connsiteY29" fmla="*/ 7501 h 10000"/>
                  <a:gd name="connsiteX30" fmla="*/ 6780 w 10000"/>
                  <a:gd name="connsiteY30" fmla="*/ 9038 h 10000"/>
                  <a:gd name="connsiteX31" fmla="*/ 6605 w 10000"/>
                  <a:gd name="connsiteY31" fmla="*/ 9618 h 10000"/>
                  <a:gd name="connsiteX32" fmla="*/ 6956 w 10000"/>
                  <a:gd name="connsiteY32" fmla="*/ 10000 h 10000"/>
                  <a:gd name="connsiteX33" fmla="*/ 7472 w 10000"/>
                  <a:gd name="connsiteY33" fmla="*/ 9422 h 10000"/>
                  <a:gd name="connsiteX34" fmla="*/ 7905 w 10000"/>
                  <a:gd name="connsiteY34" fmla="*/ 9422 h 10000"/>
                  <a:gd name="connsiteX35" fmla="*/ 7905 w 10000"/>
                  <a:gd name="connsiteY35" fmla="*/ 8653 h 10000"/>
                  <a:gd name="connsiteX36" fmla="*/ 8338 w 10000"/>
                  <a:gd name="connsiteY36" fmla="*/ 6154 h 10000"/>
                  <a:gd name="connsiteX37" fmla="*/ 8607 w 10000"/>
                  <a:gd name="connsiteY37" fmla="*/ 5384 h 10000"/>
                  <a:gd name="connsiteX38" fmla="*/ 8947 w 10000"/>
                  <a:gd name="connsiteY38" fmla="*/ 4616 h 10000"/>
                  <a:gd name="connsiteX39" fmla="*/ 9474 w 10000"/>
                  <a:gd name="connsiteY39" fmla="*/ 4042 h 10000"/>
                  <a:gd name="connsiteX40" fmla="*/ 10000 w 10000"/>
                  <a:gd name="connsiteY40" fmla="*/ 4234 h 10000"/>
                  <a:gd name="connsiteX41" fmla="*/ 9984 w 10000"/>
                  <a:gd name="connsiteY41" fmla="*/ 931 h 10000"/>
                  <a:gd name="connsiteX42" fmla="*/ 7358 w 10000"/>
                  <a:gd name="connsiteY42" fmla="*/ 1371 h 10000"/>
                  <a:gd name="connsiteX43" fmla="*/ 4850 w 10000"/>
                  <a:gd name="connsiteY43" fmla="*/ 1906 h 10000"/>
                  <a:gd name="connsiteX44" fmla="*/ 341 w 10000"/>
                  <a:gd name="connsiteY44" fmla="*/ 0 h 10000"/>
                  <a:gd name="connsiteX0" fmla="*/ 341 w 10000"/>
                  <a:gd name="connsiteY0" fmla="*/ 0 h 10000"/>
                  <a:gd name="connsiteX1" fmla="*/ 516 w 10000"/>
                  <a:gd name="connsiteY1" fmla="*/ 1735 h 10000"/>
                  <a:gd name="connsiteX2" fmla="*/ 165 w 10000"/>
                  <a:gd name="connsiteY2" fmla="*/ 1925 h 10000"/>
                  <a:gd name="connsiteX3" fmla="*/ 83 w 10000"/>
                  <a:gd name="connsiteY3" fmla="*/ 2885 h 10000"/>
                  <a:gd name="connsiteX4" fmla="*/ 0 w 10000"/>
                  <a:gd name="connsiteY4" fmla="*/ 4042 h 10000"/>
                  <a:gd name="connsiteX5" fmla="*/ 165 w 10000"/>
                  <a:gd name="connsiteY5" fmla="*/ 3848 h 10000"/>
                  <a:gd name="connsiteX6" fmla="*/ 516 w 10000"/>
                  <a:gd name="connsiteY6" fmla="*/ 4426 h 10000"/>
                  <a:gd name="connsiteX7" fmla="*/ 774 w 10000"/>
                  <a:gd name="connsiteY7" fmla="*/ 5004 h 10000"/>
                  <a:gd name="connsiteX8" fmla="*/ 1125 w 10000"/>
                  <a:gd name="connsiteY8" fmla="*/ 4426 h 10000"/>
                  <a:gd name="connsiteX9" fmla="*/ 1476 w 10000"/>
                  <a:gd name="connsiteY9" fmla="*/ 4616 h 10000"/>
                  <a:gd name="connsiteX10" fmla="*/ 1827 w 10000"/>
                  <a:gd name="connsiteY10" fmla="*/ 4616 h 10000"/>
                  <a:gd name="connsiteX11" fmla="*/ 2343 w 10000"/>
                  <a:gd name="connsiteY11" fmla="*/ 4426 h 10000"/>
                  <a:gd name="connsiteX12" fmla="*/ 2693 w 10000"/>
                  <a:gd name="connsiteY12" fmla="*/ 4808 h 10000"/>
                  <a:gd name="connsiteX13" fmla="*/ 2951 w 10000"/>
                  <a:gd name="connsiteY13" fmla="*/ 4234 h 10000"/>
                  <a:gd name="connsiteX14" fmla="*/ 3736 w 10000"/>
                  <a:gd name="connsiteY14" fmla="*/ 3653 h 10000"/>
                  <a:gd name="connsiteX15" fmla="*/ 4087 w 10000"/>
                  <a:gd name="connsiteY15" fmla="*/ 2501 h 10000"/>
                  <a:gd name="connsiteX16" fmla="*/ 4169 w 10000"/>
                  <a:gd name="connsiteY16" fmla="*/ 2501 h 10000"/>
                  <a:gd name="connsiteX17" fmla="*/ 4252 w 10000"/>
                  <a:gd name="connsiteY17" fmla="*/ 2309 h 10000"/>
                  <a:gd name="connsiteX18" fmla="*/ 4778 w 10000"/>
                  <a:gd name="connsiteY18" fmla="*/ 2117 h 10000"/>
                  <a:gd name="connsiteX19" fmla="*/ 5036 w 10000"/>
                  <a:gd name="connsiteY19" fmla="*/ 1541 h 10000"/>
                  <a:gd name="connsiteX20" fmla="*/ 5738 w 10000"/>
                  <a:gd name="connsiteY20" fmla="*/ 2117 h 10000"/>
                  <a:gd name="connsiteX21" fmla="*/ 6347 w 10000"/>
                  <a:gd name="connsiteY21" fmla="*/ 2117 h 10000"/>
                  <a:gd name="connsiteX22" fmla="*/ 6605 w 10000"/>
                  <a:gd name="connsiteY22" fmla="*/ 3269 h 10000"/>
                  <a:gd name="connsiteX23" fmla="*/ 7131 w 10000"/>
                  <a:gd name="connsiteY23" fmla="*/ 3653 h 10000"/>
                  <a:gd name="connsiteX24" fmla="*/ 7296 w 10000"/>
                  <a:gd name="connsiteY24" fmla="*/ 4426 h 10000"/>
                  <a:gd name="connsiteX25" fmla="*/ 7647 w 10000"/>
                  <a:gd name="connsiteY25" fmla="*/ 5192 h 10000"/>
                  <a:gd name="connsiteX26" fmla="*/ 7822 w 10000"/>
                  <a:gd name="connsiteY26" fmla="*/ 5960 h 10000"/>
                  <a:gd name="connsiteX27" fmla="*/ 7038 w 10000"/>
                  <a:gd name="connsiteY27" fmla="*/ 6347 h 10000"/>
                  <a:gd name="connsiteX28" fmla="*/ 6780 w 10000"/>
                  <a:gd name="connsiteY28" fmla="*/ 6925 h 10000"/>
                  <a:gd name="connsiteX29" fmla="*/ 6956 w 10000"/>
                  <a:gd name="connsiteY29" fmla="*/ 7501 h 10000"/>
                  <a:gd name="connsiteX30" fmla="*/ 6780 w 10000"/>
                  <a:gd name="connsiteY30" fmla="*/ 9038 h 10000"/>
                  <a:gd name="connsiteX31" fmla="*/ 6605 w 10000"/>
                  <a:gd name="connsiteY31" fmla="*/ 9618 h 10000"/>
                  <a:gd name="connsiteX32" fmla="*/ 6956 w 10000"/>
                  <a:gd name="connsiteY32" fmla="*/ 10000 h 10000"/>
                  <a:gd name="connsiteX33" fmla="*/ 7472 w 10000"/>
                  <a:gd name="connsiteY33" fmla="*/ 9422 h 10000"/>
                  <a:gd name="connsiteX34" fmla="*/ 7905 w 10000"/>
                  <a:gd name="connsiteY34" fmla="*/ 9422 h 10000"/>
                  <a:gd name="connsiteX35" fmla="*/ 7905 w 10000"/>
                  <a:gd name="connsiteY35" fmla="*/ 8653 h 10000"/>
                  <a:gd name="connsiteX36" fmla="*/ 8338 w 10000"/>
                  <a:gd name="connsiteY36" fmla="*/ 6154 h 10000"/>
                  <a:gd name="connsiteX37" fmla="*/ 8607 w 10000"/>
                  <a:gd name="connsiteY37" fmla="*/ 5384 h 10000"/>
                  <a:gd name="connsiteX38" fmla="*/ 8947 w 10000"/>
                  <a:gd name="connsiteY38" fmla="*/ 4616 h 10000"/>
                  <a:gd name="connsiteX39" fmla="*/ 9474 w 10000"/>
                  <a:gd name="connsiteY39" fmla="*/ 4042 h 10000"/>
                  <a:gd name="connsiteX40" fmla="*/ 10000 w 10000"/>
                  <a:gd name="connsiteY40" fmla="*/ 4234 h 10000"/>
                  <a:gd name="connsiteX41" fmla="*/ 9984 w 10000"/>
                  <a:gd name="connsiteY41" fmla="*/ 931 h 10000"/>
                  <a:gd name="connsiteX42" fmla="*/ 6752 w 10000"/>
                  <a:gd name="connsiteY42" fmla="*/ 3332 h 10000"/>
                  <a:gd name="connsiteX43" fmla="*/ 4850 w 10000"/>
                  <a:gd name="connsiteY43" fmla="*/ 1906 h 10000"/>
                  <a:gd name="connsiteX44" fmla="*/ 341 w 10000"/>
                  <a:gd name="connsiteY44" fmla="*/ 0 h 10000"/>
                  <a:gd name="connsiteX0" fmla="*/ 341 w 10000"/>
                  <a:gd name="connsiteY0" fmla="*/ 0 h 10000"/>
                  <a:gd name="connsiteX1" fmla="*/ 516 w 10000"/>
                  <a:gd name="connsiteY1" fmla="*/ 1735 h 10000"/>
                  <a:gd name="connsiteX2" fmla="*/ 165 w 10000"/>
                  <a:gd name="connsiteY2" fmla="*/ 1925 h 10000"/>
                  <a:gd name="connsiteX3" fmla="*/ 83 w 10000"/>
                  <a:gd name="connsiteY3" fmla="*/ 2885 h 10000"/>
                  <a:gd name="connsiteX4" fmla="*/ 0 w 10000"/>
                  <a:gd name="connsiteY4" fmla="*/ 4042 h 10000"/>
                  <a:gd name="connsiteX5" fmla="*/ 165 w 10000"/>
                  <a:gd name="connsiteY5" fmla="*/ 3848 h 10000"/>
                  <a:gd name="connsiteX6" fmla="*/ 516 w 10000"/>
                  <a:gd name="connsiteY6" fmla="*/ 4426 h 10000"/>
                  <a:gd name="connsiteX7" fmla="*/ 774 w 10000"/>
                  <a:gd name="connsiteY7" fmla="*/ 5004 h 10000"/>
                  <a:gd name="connsiteX8" fmla="*/ 1125 w 10000"/>
                  <a:gd name="connsiteY8" fmla="*/ 4426 h 10000"/>
                  <a:gd name="connsiteX9" fmla="*/ 1476 w 10000"/>
                  <a:gd name="connsiteY9" fmla="*/ 4616 h 10000"/>
                  <a:gd name="connsiteX10" fmla="*/ 1827 w 10000"/>
                  <a:gd name="connsiteY10" fmla="*/ 4616 h 10000"/>
                  <a:gd name="connsiteX11" fmla="*/ 2343 w 10000"/>
                  <a:gd name="connsiteY11" fmla="*/ 4426 h 10000"/>
                  <a:gd name="connsiteX12" fmla="*/ 2693 w 10000"/>
                  <a:gd name="connsiteY12" fmla="*/ 4808 h 10000"/>
                  <a:gd name="connsiteX13" fmla="*/ 2951 w 10000"/>
                  <a:gd name="connsiteY13" fmla="*/ 4234 h 10000"/>
                  <a:gd name="connsiteX14" fmla="*/ 3736 w 10000"/>
                  <a:gd name="connsiteY14" fmla="*/ 3653 h 10000"/>
                  <a:gd name="connsiteX15" fmla="*/ 4087 w 10000"/>
                  <a:gd name="connsiteY15" fmla="*/ 2501 h 10000"/>
                  <a:gd name="connsiteX16" fmla="*/ 4169 w 10000"/>
                  <a:gd name="connsiteY16" fmla="*/ 2501 h 10000"/>
                  <a:gd name="connsiteX17" fmla="*/ 4252 w 10000"/>
                  <a:gd name="connsiteY17" fmla="*/ 2309 h 10000"/>
                  <a:gd name="connsiteX18" fmla="*/ 4778 w 10000"/>
                  <a:gd name="connsiteY18" fmla="*/ 2117 h 10000"/>
                  <a:gd name="connsiteX19" fmla="*/ 5036 w 10000"/>
                  <a:gd name="connsiteY19" fmla="*/ 1541 h 10000"/>
                  <a:gd name="connsiteX20" fmla="*/ 5738 w 10000"/>
                  <a:gd name="connsiteY20" fmla="*/ 2117 h 10000"/>
                  <a:gd name="connsiteX21" fmla="*/ 6347 w 10000"/>
                  <a:gd name="connsiteY21" fmla="*/ 2117 h 10000"/>
                  <a:gd name="connsiteX22" fmla="*/ 6605 w 10000"/>
                  <a:gd name="connsiteY22" fmla="*/ 3269 h 10000"/>
                  <a:gd name="connsiteX23" fmla="*/ 7131 w 10000"/>
                  <a:gd name="connsiteY23" fmla="*/ 3653 h 10000"/>
                  <a:gd name="connsiteX24" fmla="*/ 7296 w 10000"/>
                  <a:gd name="connsiteY24" fmla="*/ 4426 h 10000"/>
                  <a:gd name="connsiteX25" fmla="*/ 7647 w 10000"/>
                  <a:gd name="connsiteY25" fmla="*/ 5192 h 10000"/>
                  <a:gd name="connsiteX26" fmla="*/ 7822 w 10000"/>
                  <a:gd name="connsiteY26" fmla="*/ 5960 h 10000"/>
                  <a:gd name="connsiteX27" fmla="*/ 7038 w 10000"/>
                  <a:gd name="connsiteY27" fmla="*/ 6347 h 10000"/>
                  <a:gd name="connsiteX28" fmla="*/ 6780 w 10000"/>
                  <a:gd name="connsiteY28" fmla="*/ 6925 h 10000"/>
                  <a:gd name="connsiteX29" fmla="*/ 6956 w 10000"/>
                  <a:gd name="connsiteY29" fmla="*/ 7501 h 10000"/>
                  <a:gd name="connsiteX30" fmla="*/ 6780 w 10000"/>
                  <a:gd name="connsiteY30" fmla="*/ 9038 h 10000"/>
                  <a:gd name="connsiteX31" fmla="*/ 6605 w 10000"/>
                  <a:gd name="connsiteY31" fmla="*/ 9618 h 10000"/>
                  <a:gd name="connsiteX32" fmla="*/ 6956 w 10000"/>
                  <a:gd name="connsiteY32" fmla="*/ 10000 h 10000"/>
                  <a:gd name="connsiteX33" fmla="*/ 7472 w 10000"/>
                  <a:gd name="connsiteY33" fmla="*/ 9422 h 10000"/>
                  <a:gd name="connsiteX34" fmla="*/ 7905 w 10000"/>
                  <a:gd name="connsiteY34" fmla="*/ 9422 h 10000"/>
                  <a:gd name="connsiteX35" fmla="*/ 7905 w 10000"/>
                  <a:gd name="connsiteY35" fmla="*/ 8653 h 10000"/>
                  <a:gd name="connsiteX36" fmla="*/ 8338 w 10000"/>
                  <a:gd name="connsiteY36" fmla="*/ 6154 h 10000"/>
                  <a:gd name="connsiteX37" fmla="*/ 8607 w 10000"/>
                  <a:gd name="connsiteY37" fmla="*/ 5384 h 10000"/>
                  <a:gd name="connsiteX38" fmla="*/ 8947 w 10000"/>
                  <a:gd name="connsiteY38" fmla="*/ 4616 h 10000"/>
                  <a:gd name="connsiteX39" fmla="*/ 9474 w 10000"/>
                  <a:gd name="connsiteY39" fmla="*/ 4042 h 10000"/>
                  <a:gd name="connsiteX40" fmla="*/ 10000 w 10000"/>
                  <a:gd name="connsiteY40" fmla="*/ 4234 h 10000"/>
                  <a:gd name="connsiteX41" fmla="*/ 9854 w 10000"/>
                  <a:gd name="connsiteY41" fmla="*/ 3962 h 10000"/>
                  <a:gd name="connsiteX42" fmla="*/ 6752 w 10000"/>
                  <a:gd name="connsiteY42" fmla="*/ 3332 h 10000"/>
                  <a:gd name="connsiteX43" fmla="*/ 4850 w 10000"/>
                  <a:gd name="connsiteY43" fmla="*/ 1906 h 10000"/>
                  <a:gd name="connsiteX44" fmla="*/ 341 w 10000"/>
                  <a:gd name="connsiteY44" fmla="*/ 0 h 10000"/>
                  <a:gd name="connsiteX0" fmla="*/ 341 w 10000"/>
                  <a:gd name="connsiteY0" fmla="*/ 0 h 10000"/>
                  <a:gd name="connsiteX1" fmla="*/ 516 w 10000"/>
                  <a:gd name="connsiteY1" fmla="*/ 1735 h 10000"/>
                  <a:gd name="connsiteX2" fmla="*/ 165 w 10000"/>
                  <a:gd name="connsiteY2" fmla="*/ 1925 h 10000"/>
                  <a:gd name="connsiteX3" fmla="*/ 83 w 10000"/>
                  <a:gd name="connsiteY3" fmla="*/ 2885 h 10000"/>
                  <a:gd name="connsiteX4" fmla="*/ 0 w 10000"/>
                  <a:gd name="connsiteY4" fmla="*/ 4042 h 10000"/>
                  <a:gd name="connsiteX5" fmla="*/ 165 w 10000"/>
                  <a:gd name="connsiteY5" fmla="*/ 3848 h 10000"/>
                  <a:gd name="connsiteX6" fmla="*/ 516 w 10000"/>
                  <a:gd name="connsiteY6" fmla="*/ 4426 h 10000"/>
                  <a:gd name="connsiteX7" fmla="*/ 774 w 10000"/>
                  <a:gd name="connsiteY7" fmla="*/ 5004 h 10000"/>
                  <a:gd name="connsiteX8" fmla="*/ 1125 w 10000"/>
                  <a:gd name="connsiteY8" fmla="*/ 4426 h 10000"/>
                  <a:gd name="connsiteX9" fmla="*/ 1476 w 10000"/>
                  <a:gd name="connsiteY9" fmla="*/ 4616 h 10000"/>
                  <a:gd name="connsiteX10" fmla="*/ 1827 w 10000"/>
                  <a:gd name="connsiteY10" fmla="*/ 4616 h 10000"/>
                  <a:gd name="connsiteX11" fmla="*/ 2343 w 10000"/>
                  <a:gd name="connsiteY11" fmla="*/ 4426 h 10000"/>
                  <a:gd name="connsiteX12" fmla="*/ 2693 w 10000"/>
                  <a:gd name="connsiteY12" fmla="*/ 4808 h 10000"/>
                  <a:gd name="connsiteX13" fmla="*/ 2951 w 10000"/>
                  <a:gd name="connsiteY13" fmla="*/ 4234 h 10000"/>
                  <a:gd name="connsiteX14" fmla="*/ 3736 w 10000"/>
                  <a:gd name="connsiteY14" fmla="*/ 3653 h 10000"/>
                  <a:gd name="connsiteX15" fmla="*/ 4087 w 10000"/>
                  <a:gd name="connsiteY15" fmla="*/ 2501 h 10000"/>
                  <a:gd name="connsiteX16" fmla="*/ 4169 w 10000"/>
                  <a:gd name="connsiteY16" fmla="*/ 2501 h 10000"/>
                  <a:gd name="connsiteX17" fmla="*/ 4252 w 10000"/>
                  <a:gd name="connsiteY17" fmla="*/ 2309 h 10000"/>
                  <a:gd name="connsiteX18" fmla="*/ 4778 w 10000"/>
                  <a:gd name="connsiteY18" fmla="*/ 2117 h 10000"/>
                  <a:gd name="connsiteX19" fmla="*/ 5036 w 10000"/>
                  <a:gd name="connsiteY19" fmla="*/ 1541 h 10000"/>
                  <a:gd name="connsiteX20" fmla="*/ 5738 w 10000"/>
                  <a:gd name="connsiteY20" fmla="*/ 2117 h 10000"/>
                  <a:gd name="connsiteX21" fmla="*/ 6347 w 10000"/>
                  <a:gd name="connsiteY21" fmla="*/ 2117 h 10000"/>
                  <a:gd name="connsiteX22" fmla="*/ 6605 w 10000"/>
                  <a:gd name="connsiteY22" fmla="*/ 3269 h 10000"/>
                  <a:gd name="connsiteX23" fmla="*/ 7131 w 10000"/>
                  <a:gd name="connsiteY23" fmla="*/ 3653 h 10000"/>
                  <a:gd name="connsiteX24" fmla="*/ 7296 w 10000"/>
                  <a:gd name="connsiteY24" fmla="*/ 4426 h 10000"/>
                  <a:gd name="connsiteX25" fmla="*/ 7647 w 10000"/>
                  <a:gd name="connsiteY25" fmla="*/ 5192 h 10000"/>
                  <a:gd name="connsiteX26" fmla="*/ 7822 w 10000"/>
                  <a:gd name="connsiteY26" fmla="*/ 5960 h 10000"/>
                  <a:gd name="connsiteX27" fmla="*/ 7038 w 10000"/>
                  <a:gd name="connsiteY27" fmla="*/ 6347 h 10000"/>
                  <a:gd name="connsiteX28" fmla="*/ 6780 w 10000"/>
                  <a:gd name="connsiteY28" fmla="*/ 6925 h 10000"/>
                  <a:gd name="connsiteX29" fmla="*/ 6956 w 10000"/>
                  <a:gd name="connsiteY29" fmla="*/ 7501 h 10000"/>
                  <a:gd name="connsiteX30" fmla="*/ 6780 w 10000"/>
                  <a:gd name="connsiteY30" fmla="*/ 9038 h 10000"/>
                  <a:gd name="connsiteX31" fmla="*/ 6605 w 10000"/>
                  <a:gd name="connsiteY31" fmla="*/ 9618 h 10000"/>
                  <a:gd name="connsiteX32" fmla="*/ 6956 w 10000"/>
                  <a:gd name="connsiteY32" fmla="*/ 10000 h 10000"/>
                  <a:gd name="connsiteX33" fmla="*/ 7472 w 10000"/>
                  <a:gd name="connsiteY33" fmla="*/ 9422 h 10000"/>
                  <a:gd name="connsiteX34" fmla="*/ 7905 w 10000"/>
                  <a:gd name="connsiteY34" fmla="*/ 9422 h 10000"/>
                  <a:gd name="connsiteX35" fmla="*/ 7905 w 10000"/>
                  <a:gd name="connsiteY35" fmla="*/ 8653 h 10000"/>
                  <a:gd name="connsiteX36" fmla="*/ 8338 w 10000"/>
                  <a:gd name="connsiteY36" fmla="*/ 6154 h 10000"/>
                  <a:gd name="connsiteX37" fmla="*/ 8607 w 10000"/>
                  <a:gd name="connsiteY37" fmla="*/ 5384 h 10000"/>
                  <a:gd name="connsiteX38" fmla="*/ 8947 w 10000"/>
                  <a:gd name="connsiteY38" fmla="*/ 4616 h 10000"/>
                  <a:gd name="connsiteX39" fmla="*/ 10000 w 10000"/>
                  <a:gd name="connsiteY39" fmla="*/ 4234 h 10000"/>
                  <a:gd name="connsiteX40" fmla="*/ 9854 w 10000"/>
                  <a:gd name="connsiteY40" fmla="*/ 3962 h 10000"/>
                  <a:gd name="connsiteX41" fmla="*/ 6752 w 10000"/>
                  <a:gd name="connsiteY41" fmla="*/ 3332 h 10000"/>
                  <a:gd name="connsiteX42" fmla="*/ 4850 w 10000"/>
                  <a:gd name="connsiteY42" fmla="*/ 1906 h 10000"/>
                  <a:gd name="connsiteX43" fmla="*/ 341 w 10000"/>
                  <a:gd name="connsiteY43" fmla="*/ 0 h 10000"/>
                  <a:gd name="connsiteX0" fmla="*/ 341 w 10000"/>
                  <a:gd name="connsiteY0" fmla="*/ 0 h 10000"/>
                  <a:gd name="connsiteX1" fmla="*/ 516 w 10000"/>
                  <a:gd name="connsiteY1" fmla="*/ 1735 h 10000"/>
                  <a:gd name="connsiteX2" fmla="*/ 165 w 10000"/>
                  <a:gd name="connsiteY2" fmla="*/ 1925 h 10000"/>
                  <a:gd name="connsiteX3" fmla="*/ 83 w 10000"/>
                  <a:gd name="connsiteY3" fmla="*/ 2885 h 10000"/>
                  <a:gd name="connsiteX4" fmla="*/ 0 w 10000"/>
                  <a:gd name="connsiteY4" fmla="*/ 4042 h 10000"/>
                  <a:gd name="connsiteX5" fmla="*/ 165 w 10000"/>
                  <a:gd name="connsiteY5" fmla="*/ 3848 h 10000"/>
                  <a:gd name="connsiteX6" fmla="*/ 516 w 10000"/>
                  <a:gd name="connsiteY6" fmla="*/ 4426 h 10000"/>
                  <a:gd name="connsiteX7" fmla="*/ 774 w 10000"/>
                  <a:gd name="connsiteY7" fmla="*/ 5004 h 10000"/>
                  <a:gd name="connsiteX8" fmla="*/ 1125 w 10000"/>
                  <a:gd name="connsiteY8" fmla="*/ 4426 h 10000"/>
                  <a:gd name="connsiteX9" fmla="*/ 1476 w 10000"/>
                  <a:gd name="connsiteY9" fmla="*/ 4616 h 10000"/>
                  <a:gd name="connsiteX10" fmla="*/ 1827 w 10000"/>
                  <a:gd name="connsiteY10" fmla="*/ 4616 h 10000"/>
                  <a:gd name="connsiteX11" fmla="*/ 2343 w 10000"/>
                  <a:gd name="connsiteY11" fmla="*/ 4426 h 10000"/>
                  <a:gd name="connsiteX12" fmla="*/ 2693 w 10000"/>
                  <a:gd name="connsiteY12" fmla="*/ 4808 h 10000"/>
                  <a:gd name="connsiteX13" fmla="*/ 2951 w 10000"/>
                  <a:gd name="connsiteY13" fmla="*/ 4234 h 10000"/>
                  <a:gd name="connsiteX14" fmla="*/ 3736 w 10000"/>
                  <a:gd name="connsiteY14" fmla="*/ 3653 h 10000"/>
                  <a:gd name="connsiteX15" fmla="*/ 4087 w 10000"/>
                  <a:gd name="connsiteY15" fmla="*/ 2501 h 10000"/>
                  <a:gd name="connsiteX16" fmla="*/ 4169 w 10000"/>
                  <a:gd name="connsiteY16" fmla="*/ 2501 h 10000"/>
                  <a:gd name="connsiteX17" fmla="*/ 4252 w 10000"/>
                  <a:gd name="connsiteY17" fmla="*/ 2309 h 10000"/>
                  <a:gd name="connsiteX18" fmla="*/ 4778 w 10000"/>
                  <a:gd name="connsiteY18" fmla="*/ 2117 h 10000"/>
                  <a:gd name="connsiteX19" fmla="*/ 5036 w 10000"/>
                  <a:gd name="connsiteY19" fmla="*/ 1541 h 10000"/>
                  <a:gd name="connsiteX20" fmla="*/ 5738 w 10000"/>
                  <a:gd name="connsiteY20" fmla="*/ 2117 h 10000"/>
                  <a:gd name="connsiteX21" fmla="*/ 6347 w 10000"/>
                  <a:gd name="connsiteY21" fmla="*/ 2117 h 10000"/>
                  <a:gd name="connsiteX22" fmla="*/ 6605 w 10000"/>
                  <a:gd name="connsiteY22" fmla="*/ 3269 h 10000"/>
                  <a:gd name="connsiteX23" fmla="*/ 7131 w 10000"/>
                  <a:gd name="connsiteY23" fmla="*/ 3653 h 10000"/>
                  <a:gd name="connsiteX24" fmla="*/ 7296 w 10000"/>
                  <a:gd name="connsiteY24" fmla="*/ 4426 h 10000"/>
                  <a:gd name="connsiteX25" fmla="*/ 7647 w 10000"/>
                  <a:gd name="connsiteY25" fmla="*/ 5192 h 10000"/>
                  <a:gd name="connsiteX26" fmla="*/ 7822 w 10000"/>
                  <a:gd name="connsiteY26" fmla="*/ 5960 h 10000"/>
                  <a:gd name="connsiteX27" fmla="*/ 7038 w 10000"/>
                  <a:gd name="connsiteY27" fmla="*/ 6347 h 10000"/>
                  <a:gd name="connsiteX28" fmla="*/ 6780 w 10000"/>
                  <a:gd name="connsiteY28" fmla="*/ 6925 h 10000"/>
                  <a:gd name="connsiteX29" fmla="*/ 6956 w 10000"/>
                  <a:gd name="connsiteY29" fmla="*/ 7501 h 10000"/>
                  <a:gd name="connsiteX30" fmla="*/ 6780 w 10000"/>
                  <a:gd name="connsiteY30" fmla="*/ 9038 h 10000"/>
                  <a:gd name="connsiteX31" fmla="*/ 6605 w 10000"/>
                  <a:gd name="connsiteY31" fmla="*/ 9618 h 10000"/>
                  <a:gd name="connsiteX32" fmla="*/ 6956 w 10000"/>
                  <a:gd name="connsiteY32" fmla="*/ 10000 h 10000"/>
                  <a:gd name="connsiteX33" fmla="*/ 7472 w 10000"/>
                  <a:gd name="connsiteY33" fmla="*/ 9422 h 10000"/>
                  <a:gd name="connsiteX34" fmla="*/ 7905 w 10000"/>
                  <a:gd name="connsiteY34" fmla="*/ 9422 h 10000"/>
                  <a:gd name="connsiteX35" fmla="*/ 7905 w 10000"/>
                  <a:gd name="connsiteY35" fmla="*/ 8653 h 10000"/>
                  <a:gd name="connsiteX36" fmla="*/ 8338 w 10000"/>
                  <a:gd name="connsiteY36" fmla="*/ 6154 h 10000"/>
                  <a:gd name="connsiteX37" fmla="*/ 8607 w 10000"/>
                  <a:gd name="connsiteY37" fmla="*/ 5384 h 10000"/>
                  <a:gd name="connsiteX38" fmla="*/ 8947 w 10000"/>
                  <a:gd name="connsiteY38" fmla="*/ 4616 h 10000"/>
                  <a:gd name="connsiteX39" fmla="*/ 10000 w 10000"/>
                  <a:gd name="connsiteY39" fmla="*/ 4234 h 10000"/>
                  <a:gd name="connsiteX40" fmla="*/ 6752 w 10000"/>
                  <a:gd name="connsiteY40" fmla="*/ 3332 h 10000"/>
                  <a:gd name="connsiteX41" fmla="*/ 4850 w 10000"/>
                  <a:gd name="connsiteY41" fmla="*/ 1906 h 10000"/>
                  <a:gd name="connsiteX42" fmla="*/ 341 w 10000"/>
                  <a:gd name="connsiteY42" fmla="*/ 0 h 10000"/>
                  <a:gd name="connsiteX0" fmla="*/ 341 w 8947"/>
                  <a:gd name="connsiteY0" fmla="*/ 0 h 10000"/>
                  <a:gd name="connsiteX1" fmla="*/ 516 w 8947"/>
                  <a:gd name="connsiteY1" fmla="*/ 1735 h 10000"/>
                  <a:gd name="connsiteX2" fmla="*/ 165 w 8947"/>
                  <a:gd name="connsiteY2" fmla="*/ 1925 h 10000"/>
                  <a:gd name="connsiteX3" fmla="*/ 83 w 8947"/>
                  <a:gd name="connsiteY3" fmla="*/ 2885 h 10000"/>
                  <a:gd name="connsiteX4" fmla="*/ 0 w 8947"/>
                  <a:gd name="connsiteY4" fmla="*/ 4042 h 10000"/>
                  <a:gd name="connsiteX5" fmla="*/ 165 w 8947"/>
                  <a:gd name="connsiteY5" fmla="*/ 3848 h 10000"/>
                  <a:gd name="connsiteX6" fmla="*/ 516 w 8947"/>
                  <a:gd name="connsiteY6" fmla="*/ 4426 h 10000"/>
                  <a:gd name="connsiteX7" fmla="*/ 774 w 8947"/>
                  <a:gd name="connsiteY7" fmla="*/ 5004 h 10000"/>
                  <a:gd name="connsiteX8" fmla="*/ 1125 w 8947"/>
                  <a:gd name="connsiteY8" fmla="*/ 4426 h 10000"/>
                  <a:gd name="connsiteX9" fmla="*/ 1476 w 8947"/>
                  <a:gd name="connsiteY9" fmla="*/ 4616 h 10000"/>
                  <a:gd name="connsiteX10" fmla="*/ 1827 w 8947"/>
                  <a:gd name="connsiteY10" fmla="*/ 4616 h 10000"/>
                  <a:gd name="connsiteX11" fmla="*/ 2343 w 8947"/>
                  <a:gd name="connsiteY11" fmla="*/ 4426 h 10000"/>
                  <a:gd name="connsiteX12" fmla="*/ 2693 w 8947"/>
                  <a:gd name="connsiteY12" fmla="*/ 4808 h 10000"/>
                  <a:gd name="connsiteX13" fmla="*/ 2951 w 8947"/>
                  <a:gd name="connsiteY13" fmla="*/ 4234 h 10000"/>
                  <a:gd name="connsiteX14" fmla="*/ 3736 w 8947"/>
                  <a:gd name="connsiteY14" fmla="*/ 3653 h 10000"/>
                  <a:gd name="connsiteX15" fmla="*/ 4087 w 8947"/>
                  <a:gd name="connsiteY15" fmla="*/ 2501 h 10000"/>
                  <a:gd name="connsiteX16" fmla="*/ 4169 w 8947"/>
                  <a:gd name="connsiteY16" fmla="*/ 2501 h 10000"/>
                  <a:gd name="connsiteX17" fmla="*/ 4252 w 8947"/>
                  <a:gd name="connsiteY17" fmla="*/ 2309 h 10000"/>
                  <a:gd name="connsiteX18" fmla="*/ 4778 w 8947"/>
                  <a:gd name="connsiteY18" fmla="*/ 2117 h 10000"/>
                  <a:gd name="connsiteX19" fmla="*/ 5036 w 8947"/>
                  <a:gd name="connsiteY19" fmla="*/ 1541 h 10000"/>
                  <a:gd name="connsiteX20" fmla="*/ 5738 w 8947"/>
                  <a:gd name="connsiteY20" fmla="*/ 2117 h 10000"/>
                  <a:gd name="connsiteX21" fmla="*/ 6347 w 8947"/>
                  <a:gd name="connsiteY21" fmla="*/ 2117 h 10000"/>
                  <a:gd name="connsiteX22" fmla="*/ 6605 w 8947"/>
                  <a:gd name="connsiteY22" fmla="*/ 3269 h 10000"/>
                  <a:gd name="connsiteX23" fmla="*/ 7131 w 8947"/>
                  <a:gd name="connsiteY23" fmla="*/ 3653 h 10000"/>
                  <a:gd name="connsiteX24" fmla="*/ 7296 w 8947"/>
                  <a:gd name="connsiteY24" fmla="*/ 4426 h 10000"/>
                  <a:gd name="connsiteX25" fmla="*/ 7647 w 8947"/>
                  <a:gd name="connsiteY25" fmla="*/ 5192 h 10000"/>
                  <a:gd name="connsiteX26" fmla="*/ 7822 w 8947"/>
                  <a:gd name="connsiteY26" fmla="*/ 5960 h 10000"/>
                  <a:gd name="connsiteX27" fmla="*/ 7038 w 8947"/>
                  <a:gd name="connsiteY27" fmla="*/ 6347 h 10000"/>
                  <a:gd name="connsiteX28" fmla="*/ 6780 w 8947"/>
                  <a:gd name="connsiteY28" fmla="*/ 6925 h 10000"/>
                  <a:gd name="connsiteX29" fmla="*/ 6956 w 8947"/>
                  <a:gd name="connsiteY29" fmla="*/ 7501 h 10000"/>
                  <a:gd name="connsiteX30" fmla="*/ 6780 w 8947"/>
                  <a:gd name="connsiteY30" fmla="*/ 9038 h 10000"/>
                  <a:gd name="connsiteX31" fmla="*/ 6605 w 8947"/>
                  <a:gd name="connsiteY31" fmla="*/ 9618 h 10000"/>
                  <a:gd name="connsiteX32" fmla="*/ 6956 w 8947"/>
                  <a:gd name="connsiteY32" fmla="*/ 10000 h 10000"/>
                  <a:gd name="connsiteX33" fmla="*/ 7472 w 8947"/>
                  <a:gd name="connsiteY33" fmla="*/ 9422 h 10000"/>
                  <a:gd name="connsiteX34" fmla="*/ 7905 w 8947"/>
                  <a:gd name="connsiteY34" fmla="*/ 9422 h 10000"/>
                  <a:gd name="connsiteX35" fmla="*/ 7905 w 8947"/>
                  <a:gd name="connsiteY35" fmla="*/ 8653 h 10000"/>
                  <a:gd name="connsiteX36" fmla="*/ 8338 w 8947"/>
                  <a:gd name="connsiteY36" fmla="*/ 6154 h 10000"/>
                  <a:gd name="connsiteX37" fmla="*/ 8607 w 8947"/>
                  <a:gd name="connsiteY37" fmla="*/ 5384 h 10000"/>
                  <a:gd name="connsiteX38" fmla="*/ 8947 w 8947"/>
                  <a:gd name="connsiteY38" fmla="*/ 4616 h 10000"/>
                  <a:gd name="connsiteX39" fmla="*/ 6752 w 8947"/>
                  <a:gd name="connsiteY39" fmla="*/ 3332 h 10000"/>
                  <a:gd name="connsiteX40" fmla="*/ 4850 w 8947"/>
                  <a:gd name="connsiteY40" fmla="*/ 1906 h 10000"/>
                  <a:gd name="connsiteX41" fmla="*/ 341 w 8947"/>
                  <a:gd name="connsiteY41" fmla="*/ 0 h 10000"/>
                  <a:gd name="connsiteX0" fmla="*/ 2363 w 10000"/>
                  <a:gd name="connsiteY0" fmla="*/ 0 h 9019"/>
                  <a:gd name="connsiteX1" fmla="*/ 577 w 10000"/>
                  <a:gd name="connsiteY1" fmla="*/ 754 h 9019"/>
                  <a:gd name="connsiteX2" fmla="*/ 184 w 10000"/>
                  <a:gd name="connsiteY2" fmla="*/ 944 h 9019"/>
                  <a:gd name="connsiteX3" fmla="*/ 93 w 10000"/>
                  <a:gd name="connsiteY3" fmla="*/ 1904 h 9019"/>
                  <a:gd name="connsiteX4" fmla="*/ 0 w 10000"/>
                  <a:gd name="connsiteY4" fmla="*/ 3061 h 9019"/>
                  <a:gd name="connsiteX5" fmla="*/ 184 w 10000"/>
                  <a:gd name="connsiteY5" fmla="*/ 2867 h 9019"/>
                  <a:gd name="connsiteX6" fmla="*/ 577 w 10000"/>
                  <a:gd name="connsiteY6" fmla="*/ 3445 h 9019"/>
                  <a:gd name="connsiteX7" fmla="*/ 865 w 10000"/>
                  <a:gd name="connsiteY7" fmla="*/ 4023 h 9019"/>
                  <a:gd name="connsiteX8" fmla="*/ 1257 w 10000"/>
                  <a:gd name="connsiteY8" fmla="*/ 3445 h 9019"/>
                  <a:gd name="connsiteX9" fmla="*/ 1650 w 10000"/>
                  <a:gd name="connsiteY9" fmla="*/ 3635 h 9019"/>
                  <a:gd name="connsiteX10" fmla="*/ 2042 w 10000"/>
                  <a:gd name="connsiteY10" fmla="*/ 3635 h 9019"/>
                  <a:gd name="connsiteX11" fmla="*/ 2619 w 10000"/>
                  <a:gd name="connsiteY11" fmla="*/ 3445 h 9019"/>
                  <a:gd name="connsiteX12" fmla="*/ 3010 w 10000"/>
                  <a:gd name="connsiteY12" fmla="*/ 3827 h 9019"/>
                  <a:gd name="connsiteX13" fmla="*/ 3298 w 10000"/>
                  <a:gd name="connsiteY13" fmla="*/ 3253 h 9019"/>
                  <a:gd name="connsiteX14" fmla="*/ 4176 w 10000"/>
                  <a:gd name="connsiteY14" fmla="*/ 2672 h 9019"/>
                  <a:gd name="connsiteX15" fmla="*/ 4568 w 10000"/>
                  <a:gd name="connsiteY15" fmla="*/ 1520 h 9019"/>
                  <a:gd name="connsiteX16" fmla="*/ 4660 w 10000"/>
                  <a:gd name="connsiteY16" fmla="*/ 1520 h 9019"/>
                  <a:gd name="connsiteX17" fmla="*/ 4752 w 10000"/>
                  <a:gd name="connsiteY17" fmla="*/ 1328 h 9019"/>
                  <a:gd name="connsiteX18" fmla="*/ 5340 w 10000"/>
                  <a:gd name="connsiteY18" fmla="*/ 1136 h 9019"/>
                  <a:gd name="connsiteX19" fmla="*/ 5629 w 10000"/>
                  <a:gd name="connsiteY19" fmla="*/ 560 h 9019"/>
                  <a:gd name="connsiteX20" fmla="*/ 6413 w 10000"/>
                  <a:gd name="connsiteY20" fmla="*/ 1136 h 9019"/>
                  <a:gd name="connsiteX21" fmla="*/ 7094 w 10000"/>
                  <a:gd name="connsiteY21" fmla="*/ 1136 h 9019"/>
                  <a:gd name="connsiteX22" fmla="*/ 7382 w 10000"/>
                  <a:gd name="connsiteY22" fmla="*/ 2288 h 9019"/>
                  <a:gd name="connsiteX23" fmla="*/ 7970 w 10000"/>
                  <a:gd name="connsiteY23" fmla="*/ 2672 h 9019"/>
                  <a:gd name="connsiteX24" fmla="*/ 8155 w 10000"/>
                  <a:gd name="connsiteY24" fmla="*/ 3445 h 9019"/>
                  <a:gd name="connsiteX25" fmla="*/ 8547 w 10000"/>
                  <a:gd name="connsiteY25" fmla="*/ 4211 h 9019"/>
                  <a:gd name="connsiteX26" fmla="*/ 8743 w 10000"/>
                  <a:gd name="connsiteY26" fmla="*/ 4979 h 9019"/>
                  <a:gd name="connsiteX27" fmla="*/ 7866 w 10000"/>
                  <a:gd name="connsiteY27" fmla="*/ 5366 h 9019"/>
                  <a:gd name="connsiteX28" fmla="*/ 7578 w 10000"/>
                  <a:gd name="connsiteY28" fmla="*/ 5944 h 9019"/>
                  <a:gd name="connsiteX29" fmla="*/ 7775 w 10000"/>
                  <a:gd name="connsiteY29" fmla="*/ 6520 h 9019"/>
                  <a:gd name="connsiteX30" fmla="*/ 7578 w 10000"/>
                  <a:gd name="connsiteY30" fmla="*/ 8057 h 9019"/>
                  <a:gd name="connsiteX31" fmla="*/ 7382 w 10000"/>
                  <a:gd name="connsiteY31" fmla="*/ 8637 h 9019"/>
                  <a:gd name="connsiteX32" fmla="*/ 7775 w 10000"/>
                  <a:gd name="connsiteY32" fmla="*/ 9019 h 9019"/>
                  <a:gd name="connsiteX33" fmla="*/ 8351 w 10000"/>
                  <a:gd name="connsiteY33" fmla="*/ 8441 h 9019"/>
                  <a:gd name="connsiteX34" fmla="*/ 8835 w 10000"/>
                  <a:gd name="connsiteY34" fmla="*/ 8441 h 9019"/>
                  <a:gd name="connsiteX35" fmla="*/ 8835 w 10000"/>
                  <a:gd name="connsiteY35" fmla="*/ 7672 h 9019"/>
                  <a:gd name="connsiteX36" fmla="*/ 9319 w 10000"/>
                  <a:gd name="connsiteY36" fmla="*/ 5173 h 9019"/>
                  <a:gd name="connsiteX37" fmla="*/ 9620 w 10000"/>
                  <a:gd name="connsiteY37" fmla="*/ 4403 h 9019"/>
                  <a:gd name="connsiteX38" fmla="*/ 10000 w 10000"/>
                  <a:gd name="connsiteY38" fmla="*/ 3635 h 9019"/>
                  <a:gd name="connsiteX39" fmla="*/ 7547 w 10000"/>
                  <a:gd name="connsiteY39" fmla="*/ 2351 h 9019"/>
                  <a:gd name="connsiteX40" fmla="*/ 5421 w 10000"/>
                  <a:gd name="connsiteY40" fmla="*/ 925 h 9019"/>
                  <a:gd name="connsiteX41" fmla="*/ 2363 w 10000"/>
                  <a:gd name="connsiteY41" fmla="*/ 0 h 9019"/>
                  <a:gd name="connsiteX0" fmla="*/ 2363 w 10000"/>
                  <a:gd name="connsiteY0" fmla="*/ 0 h 10000"/>
                  <a:gd name="connsiteX1" fmla="*/ 577 w 10000"/>
                  <a:gd name="connsiteY1" fmla="*/ 836 h 10000"/>
                  <a:gd name="connsiteX2" fmla="*/ 184 w 10000"/>
                  <a:gd name="connsiteY2" fmla="*/ 1047 h 10000"/>
                  <a:gd name="connsiteX3" fmla="*/ 93 w 10000"/>
                  <a:gd name="connsiteY3" fmla="*/ 2111 h 10000"/>
                  <a:gd name="connsiteX4" fmla="*/ 0 w 10000"/>
                  <a:gd name="connsiteY4" fmla="*/ 3394 h 10000"/>
                  <a:gd name="connsiteX5" fmla="*/ 184 w 10000"/>
                  <a:gd name="connsiteY5" fmla="*/ 3179 h 10000"/>
                  <a:gd name="connsiteX6" fmla="*/ 577 w 10000"/>
                  <a:gd name="connsiteY6" fmla="*/ 3820 h 10000"/>
                  <a:gd name="connsiteX7" fmla="*/ 865 w 10000"/>
                  <a:gd name="connsiteY7" fmla="*/ 4461 h 10000"/>
                  <a:gd name="connsiteX8" fmla="*/ 1257 w 10000"/>
                  <a:gd name="connsiteY8" fmla="*/ 3820 h 10000"/>
                  <a:gd name="connsiteX9" fmla="*/ 1650 w 10000"/>
                  <a:gd name="connsiteY9" fmla="*/ 4030 h 10000"/>
                  <a:gd name="connsiteX10" fmla="*/ 2042 w 10000"/>
                  <a:gd name="connsiteY10" fmla="*/ 4030 h 10000"/>
                  <a:gd name="connsiteX11" fmla="*/ 2619 w 10000"/>
                  <a:gd name="connsiteY11" fmla="*/ 3820 h 10000"/>
                  <a:gd name="connsiteX12" fmla="*/ 3010 w 10000"/>
                  <a:gd name="connsiteY12" fmla="*/ 4243 h 10000"/>
                  <a:gd name="connsiteX13" fmla="*/ 3298 w 10000"/>
                  <a:gd name="connsiteY13" fmla="*/ 3607 h 10000"/>
                  <a:gd name="connsiteX14" fmla="*/ 4176 w 10000"/>
                  <a:gd name="connsiteY14" fmla="*/ 2963 h 10000"/>
                  <a:gd name="connsiteX15" fmla="*/ 4568 w 10000"/>
                  <a:gd name="connsiteY15" fmla="*/ 1685 h 10000"/>
                  <a:gd name="connsiteX16" fmla="*/ 4660 w 10000"/>
                  <a:gd name="connsiteY16" fmla="*/ 1685 h 10000"/>
                  <a:gd name="connsiteX17" fmla="*/ 4752 w 10000"/>
                  <a:gd name="connsiteY17" fmla="*/ 1472 h 10000"/>
                  <a:gd name="connsiteX18" fmla="*/ 5340 w 10000"/>
                  <a:gd name="connsiteY18" fmla="*/ 1260 h 10000"/>
                  <a:gd name="connsiteX19" fmla="*/ 5629 w 10000"/>
                  <a:gd name="connsiteY19" fmla="*/ 621 h 10000"/>
                  <a:gd name="connsiteX20" fmla="*/ 6413 w 10000"/>
                  <a:gd name="connsiteY20" fmla="*/ 1260 h 10000"/>
                  <a:gd name="connsiteX21" fmla="*/ 7094 w 10000"/>
                  <a:gd name="connsiteY21" fmla="*/ 1260 h 10000"/>
                  <a:gd name="connsiteX22" fmla="*/ 7382 w 10000"/>
                  <a:gd name="connsiteY22" fmla="*/ 2537 h 10000"/>
                  <a:gd name="connsiteX23" fmla="*/ 7970 w 10000"/>
                  <a:gd name="connsiteY23" fmla="*/ 2963 h 10000"/>
                  <a:gd name="connsiteX24" fmla="*/ 8155 w 10000"/>
                  <a:gd name="connsiteY24" fmla="*/ 3820 h 10000"/>
                  <a:gd name="connsiteX25" fmla="*/ 8547 w 10000"/>
                  <a:gd name="connsiteY25" fmla="*/ 4669 h 10000"/>
                  <a:gd name="connsiteX26" fmla="*/ 8743 w 10000"/>
                  <a:gd name="connsiteY26" fmla="*/ 5521 h 10000"/>
                  <a:gd name="connsiteX27" fmla="*/ 7866 w 10000"/>
                  <a:gd name="connsiteY27" fmla="*/ 5950 h 10000"/>
                  <a:gd name="connsiteX28" fmla="*/ 7578 w 10000"/>
                  <a:gd name="connsiteY28" fmla="*/ 6591 h 10000"/>
                  <a:gd name="connsiteX29" fmla="*/ 7775 w 10000"/>
                  <a:gd name="connsiteY29" fmla="*/ 7229 h 10000"/>
                  <a:gd name="connsiteX30" fmla="*/ 7578 w 10000"/>
                  <a:gd name="connsiteY30" fmla="*/ 8933 h 10000"/>
                  <a:gd name="connsiteX31" fmla="*/ 7382 w 10000"/>
                  <a:gd name="connsiteY31" fmla="*/ 9576 h 10000"/>
                  <a:gd name="connsiteX32" fmla="*/ 7775 w 10000"/>
                  <a:gd name="connsiteY32" fmla="*/ 10000 h 10000"/>
                  <a:gd name="connsiteX33" fmla="*/ 8351 w 10000"/>
                  <a:gd name="connsiteY33" fmla="*/ 9359 h 10000"/>
                  <a:gd name="connsiteX34" fmla="*/ 8835 w 10000"/>
                  <a:gd name="connsiteY34" fmla="*/ 9359 h 10000"/>
                  <a:gd name="connsiteX35" fmla="*/ 8835 w 10000"/>
                  <a:gd name="connsiteY35" fmla="*/ 8506 h 10000"/>
                  <a:gd name="connsiteX36" fmla="*/ 9319 w 10000"/>
                  <a:gd name="connsiteY36" fmla="*/ 5736 h 10000"/>
                  <a:gd name="connsiteX37" fmla="*/ 9620 w 10000"/>
                  <a:gd name="connsiteY37" fmla="*/ 4882 h 10000"/>
                  <a:gd name="connsiteX38" fmla="*/ 10000 w 10000"/>
                  <a:gd name="connsiteY38" fmla="*/ 4030 h 10000"/>
                  <a:gd name="connsiteX39" fmla="*/ 7547 w 10000"/>
                  <a:gd name="connsiteY39" fmla="*/ 2607 h 10000"/>
                  <a:gd name="connsiteX40" fmla="*/ 5421 w 10000"/>
                  <a:gd name="connsiteY40" fmla="*/ 1026 h 10000"/>
                  <a:gd name="connsiteX41" fmla="*/ 4067 w 10000"/>
                  <a:gd name="connsiteY41" fmla="*/ 1224 h 10000"/>
                  <a:gd name="connsiteX42" fmla="*/ 2363 w 10000"/>
                  <a:gd name="connsiteY42" fmla="*/ 0 h 10000"/>
                  <a:gd name="connsiteX0" fmla="*/ 2363 w 10000"/>
                  <a:gd name="connsiteY0" fmla="*/ 12 h 10012"/>
                  <a:gd name="connsiteX1" fmla="*/ 2037 w 10000"/>
                  <a:gd name="connsiteY1" fmla="*/ 939 h 10012"/>
                  <a:gd name="connsiteX2" fmla="*/ 577 w 10000"/>
                  <a:gd name="connsiteY2" fmla="*/ 848 h 10012"/>
                  <a:gd name="connsiteX3" fmla="*/ 184 w 10000"/>
                  <a:gd name="connsiteY3" fmla="*/ 1059 h 10012"/>
                  <a:gd name="connsiteX4" fmla="*/ 93 w 10000"/>
                  <a:gd name="connsiteY4" fmla="*/ 2123 h 10012"/>
                  <a:gd name="connsiteX5" fmla="*/ 0 w 10000"/>
                  <a:gd name="connsiteY5" fmla="*/ 3406 h 10012"/>
                  <a:gd name="connsiteX6" fmla="*/ 184 w 10000"/>
                  <a:gd name="connsiteY6" fmla="*/ 3191 h 10012"/>
                  <a:gd name="connsiteX7" fmla="*/ 577 w 10000"/>
                  <a:gd name="connsiteY7" fmla="*/ 3832 h 10012"/>
                  <a:gd name="connsiteX8" fmla="*/ 865 w 10000"/>
                  <a:gd name="connsiteY8" fmla="*/ 4473 h 10012"/>
                  <a:gd name="connsiteX9" fmla="*/ 1257 w 10000"/>
                  <a:gd name="connsiteY9" fmla="*/ 3832 h 10012"/>
                  <a:gd name="connsiteX10" fmla="*/ 1650 w 10000"/>
                  <a:gd name="connsiteY10" fmla="*/ 4042 h 10012"/>
                  <a:gd name="connsiteX11" fmla="*/ 2042 w 10000"/>
                  <a:gd name="connsiteY11" fmla="*/ 4042 h 10012"/>
                  <a:gd name="connsiteX12" fmla="*/ 2619 w 10000"/>
                  <a:gd name="connsiteY12" fmla="*/ 3832 h 10012"/>
                  <a:gd name="connsiteX13" fmla="*/ 3010 w 10000"/>
                  <a:gd name="connsiteY13" fmla="*/ 4255 h 10012"/>
                  <a:gd name="connsiteX14" fmla="*/ 3298 w 10000"/>
                  <a:gd name="connsiteY14" fmla="*/ 3619 h 10012"/>
                  <a:gd name="connsiteX15" fmla="*/ 4176 w 10000"/>
                  <a:gd name="connsiteY15" fmla="*/ 2975 h 10012"/>
                  <a:gd name="connsiteX16" fmla="*/ 4568 w 10000"/>
                  <a:gd name="connsiteY16" fmla="*/ 1697 h 10012"/>
                  <a:gd name="connsiteX17" fmla="*/ 4660 w 10000"/>
                  <a:gd name="connsiteY17" fmla="*/ 1697 h 10012"/>
                  <a:gd name="connsiteX18" fmla="*/ 4752 w 10000"/>
                  <a:gd name="connsiteY18" fmla="*/ 1484 h 10012"/>
                  <a:gd name="connsiteX19" fmla="*/ 5340 w 10000"/>
                  <a:gd name="connsiteY19" fmla="*/ 1272 h 10012"/>
                  <a:gd name="connsiteX20" fmla="*/ 5629 w 10000"/>
                  <a:gd name="connsiteY20" fmla="*/ 633 h 10012"/>
                  <a:gd name="connsiteX21" fmla="*/ 6413 w 10000"/>
                  <a:gd name="connsiteY21" fmla="*/ 1272 h 10012"/>
                  <a:gd name="connsiteX22" fmla="*/ 7094 w 10000"/>
                  <a:gd name="connsiteY22" fmla="*/ 1272 h 10012"/>
                  <a:gd name="connsiteX23" fmla="*/ 7382 w 10000"/>
                  <a:gd name="connsiteY23" fmla="*/ 2549 h 10012"/>
                  <a:gd name="connsiteX24" fmla="*/ 7970 w 10000"/>
                  <a:gd name="connsiteY24" fmla="*/ 2975 h 10012"/>
                  <a:gd name="connsiteX25" fmla="*/ 8155 w 10000"/>
                  <a:gd name="connsiteY25" fmla="*/ 3832 h 10012"/>
                  <a:gd name="connsiteX26" fmla="*/ 8547 w 10000"/>
                  <a:gd name="connsiteY26" fmla="*/ 4681 h 10012"/>
                  <a:gd name="connsiteX27" fmla="*/ 8743 w 10000"/>
                  <a:gd name="connsiteY27" fmla="*/ 5533 h 10012"/>
                  <a:gd name="connsiteX28" fmla="*/ 7866 w 10000"/>
                  <a:gd name="connsiteY28" fmla="*/ 5962 h 10012"/>
                  <a:gd name="connsiteX29" fmla="*/ 7578 w 10000"/>
                  <a:gd name="connsiteY29" fmla="*/ 6603 h 10012"/>
                  <a:gd name="connsiteX30" fmla="*/ 7775 w 10000"/>
                  <a:gd name="connsiteY30" fmla="*/ 7241 h 10012"/>
                  <a:gd name="connsiteX31" fmla="*/ 7578 w 10000"/>
                  <a:gd name="connsiteY31" fmla="*/ 8945 h 10012"/>
                  <a:gd name="connsiteX32" fmla="*/ 7382 w 10000"/>
                  <a:gd name="connsiteY32" fmla="*/ 9588 h 10012"/>
                  <a:gd name="connsiteX33" fmla="*/ 7775 w 10000"/>
                  <a:gd name="connsiteY33" fmla="*/ 10012 h 10012"/>
                  <a:gd name="connsiteX34" fmla="*/ 8351 w 10000"/>
                  <a:gd name="connsiteY34" fmla="*/ 9371 h 10012"/>
                  <a:gd name="connsiteX35" fmla="*/ 8835 w 10000"/>
                  <a:gd name="connsiteY35" fmla="*/ 9371 h 10012"/>
                  <a:gd name="connsiteX36" fmla="*/ 8835 w 10000"/>
                  <a:gd name="connsiteY36" fmla="*/ 8518 h 10012"/>
                  <a:gd name="connsiteX37" fmla="*/ 9319 w 10000"/>
                  <a:gd name="connsiteY37" fmla="*/ 5748 h 10012"/>
                  <a:gd name="connsiteX38" fmla="*/ 9620 w 10000"/>
                  <a:gd name="connsiteY38" fmla="*/ 4894 h 10012"/>
                  <a:gd name="connsiteX39" fmla="*/ 10000 w 10000"/>
                  <a:gd name="connsiteY39" fmla="*/ 4042 h 10012"/>
                  <a:gd name="connsiteX40" fmla="*/ 7547 w 10000"/>
                  <a:gd name="connsiteY40" fmla="*/ 2619 h 10012"/>
                  <a:gd name="connsiteX41" fmla="*/ 5421 w 10000"/>
                  <a:gd name="connsiteY41" fmla="*/ 1038 h 10012"/>
                  <a:gd name="connsiteX42" fmla="*/ 4067 w 10000"/>
                  <a:gd name="connsiteY42" fmla="*/ 1236 h 10012"/>
                  <a:gd name="connsiteX43" fmla="*/ 2363 w 10000"/>
                  <a:gd name="connsiteY43" fmla="*/ 12 h 10012"/>
                  <a:gd name="connsiteX0" fmla="*/ 2363 w 10000"/>
                  <a:gd name="connsiteY0" fmla="*/ 12 h 10012"/>
                  <a:gd name="connsiteX1" fmla="*/ 2037 w 10000"/>
                  <a:gd name="connsiteY1" fmla="*/ 939 h 10012"/>
                  <a:gd name="connsiteX2" fmla="*/ 577 w 10000"/>
                  <a:gd name="connsiteY2" fmla="*/ 848 h 10012"/>
                  <a:gd name="connsiteX3" fmla="*/ 184 w 10000"/>
                  <a:gd name="connsiteY3" fmla="*/ 1059 h 10012"/>
                  <a:gd name="connsiteX4" fmla="*/ 93 w 10000"/>
                  <a:gd name="connsiteY4" fmla="*/ 2123 h 10012"/>
                  <a:gd name="connsiteX5" fmla="*/ 0 w 10000"/>
                  <a:gd name="connsiteY5" fmla="*/ 3406 h 10012"/>
                  <a:gd name="connsiteX6" fmla="*/ 184 w 10000"/>
                  <a:gd name="connsiteY6" fmla="*/ 3191 h 10012"/>
                  <a:gd name="connsiteX7" fmla="*/ 577 w 10000"/>
                  <a:gd name="connsiteY7" fmla="*/ 3832 h 10012"/>
                  <a:gd name="connsiteX8" fmla="*/ 865 w 10000"/>
                  <a:gd name="connsiteY8" fmla="*/ 4473 h 10012"/>
                  <a:gd name="connsiteX9" fmla="*/ 1257 w 10000"/>
                  <a:gd name="connsiteY9" fmla="*/ 3832 h 10012"/>
                  <a:gd name="connsiteX10" fmla="*/ 1650 w 10000"/>
                  <a:gd name="connsiteY10" fmla="*/ 4042 h 10012"/>
                  <a:gd name="connsiteX11" fmla="*/ 2042 w 10000"/>
                  <a:gd name="connsiteY11" fmla="*/ 4042 h 10012"/>
                  <a:gd name="connsiteX12" fmla="*/ 2619 w 10000"/>
                  <a:gd name="connsiteY12" fmla="*/ 3832 h 10012"/>
                  <a:gd name="connsiteX13" fmla="*/ 3010 w 10000"/>
                  <a:gd name="connsiteY13" fmla="*/ 4255 h 10012"/>
                  <a:gd name="connsiteX14" fmla="*/ 3298 w 10000"/>
                  <a:gd name="connsiteY14" fmla="*/ 3619 h 10012"/>
                  <a:gd name="connsiteX15" fmla="*/ 4176 w 10000"/>
                  <a:gd name="connsiteY15" fmla="*/ 2975 h 10012"/>
                  <a:gd name="connsiteX16" fmla="*/ 4568 w 10000"/>
                  <a:gd name="connsiteY16" fmla="*/ 1697 h 10012"/>
                  <a:gd name="connsiteX17" fmla="*/ 4660 w 10000"/>
                  <a:gd name="connsiteY17" fmla="*/ 1697 h 10012"/>
                  <a:gd name="connsiteX18" fmla="*/ 4752 w 10000"/>
                  <a:gd name="connsiteY18" fmla="*/ 1484 h 10012"/>
                  <a:gd name="connsiteX19" fmla="*/ 5340 w 10000"/>
                  <a:gd name="connsiteY19" fmla="*/ 1272 h 10012"/>
                  <a:gd name="connsiteX20" fmla="*/ 6413 w 10000"/>
                  <a:gd name="connsiteY20" fmla="*/ 1272 h 10012"/>
                  <a:gd name="connsiteX21" fmla="*/ 7094 w 10000"/>
                  <a:gd name="connsiteY21" fmla="*/ 1272 h 10012"/>
                  <a:gd name="connsiteX22" fmla="*/ 7382 w 10000"/>
                  <a:gd name="connsiteY22" fmla="*/ 2549 h 10012"/>
                  <a:gd name="connsiteX23" fmla="*/ 7970 w 10000"/>
                  <a:gd name="connsiteY23" fmla="*/ 2975 h 10012"/>
                  <a:gd name="connsiteX24" fmla="*/ 8155 w 10000"/>
                  <a:gd name="connsiteY24" fmla="*/ 3832 h 10012"/>
                  <a:gd name="connsiteX25" fmla="*/ 8547 w 10000"/>
                  <a:gd name="connsiteY25" fmla="*/ 4681 h 10012"/>
                  <a:gd name="connsiteX26" fmla="*/ 8743 w 10000"/>
                  <a:gd name="connsiteY26" fmla="*/ 5533 h 10012"/>
                  <a:gd name="connsiteX27" fmla="*/ 7866 w 10000"/>
                  <a:gd name="connsiteY27" fmla="*/ 5962 h 10012"/>
                  <a:gd name="connsiteX28" fmla="*/ 7578 w 10000"/>
                  <a:gd name="connsiteY28" fmla="*/ 6603 h 10012"/>
                  <a:gd name="connsiteX29" fmla="*/ 7775 w 10000"/>
                  <a:gd name="connsiteY29" fmla="*/ 7241 h 10012"/>
                  <a:gd name="connsiteX30" fmla="*/ 7578 w 10000"/>
                  <a:gd name="connsiteY30" fmla="*/ 8945 h 10012"/>
                  <a:gd name="connsiteX31" fmla="*/ 7382 w 10000"/>
                  <a:gd name="connsiteY31" fmla="*/ 9588 h 10012"/>
                  <a:gd name="connsiteX32" fmla="*/ 7775 w 10000"/>
                  <a:gd name="connsiteY32" fmla="*/ 10012 h 10012"/>
                  <a:gd name="connsiteX33" fmla="*/ 8351 w 10000"/>
                  <a:gd name="connsiteY33" fmla="*/ 9371 h 10012"/>
                  <a:gd name="connsiteX34" fmla="*/ 8835 w 10000"/>
                  <a:gd name="connsiteY34" fmla="*/ 9371 h 10012"/>
                  <a:gd name="connsiteX35" fmla="*/ 8835 w 10000"/>
                  <a:gd name="connsiteY35" fmla="*/ 8518 h 10012"/>
                  <a:gd name="connsiteX36" fmla="*/ 9319 w 10000"/>
                  <a:gd name="connsiteY36" fmla="*/ 5748 h 10012"/>
                  <a:gd name="connsiteX37" fmla="*/ 9620 w 10000"/>
                  <a:gd name="connsiteY37" fmla="*/ 4894 h 10012"/>
                  <a:gd name="connsiteX38" fmla="*/ 10000 w 10000"/>
                  <a:gd name="connsiteY38" fmla="*/ 4042 h 10012"/>
                  <a:gd name="connsiteX39" fmla="*/ 7547 w 10000"/>
                  <a:gd name="connsiteY39" fmla="*/ 2619 h 10012"/>
                  <a:gd name="connsiteX40" fmla="*/ 5421 w 10000"/>
                  <a:gd name="connsiteY40" fmla="*/ 1038 h 10012"/>
                  <a:gd name="connsiteX41" fmla="*/ 4067 w 10000"/>
                  <a:gd name="connsiteY41" fmla="*/ 1236 h 10012"/>
                  <a:gd name="connsiteX42" fmla="*/ 2363 w 10000"/>
                  <a:gd name="connsiteY42" fmla="*/ 12 h 10012"/>
                  <a:gd name="connsiteX0" fmla="*/ 2363 w 10000"/>
                  <a:gd name="connsiteY0" fmla="*/ 12 h 10012"/>
                  <a:gd name="connsiteX1" fmla="*/ 2037 w 10000"/>
                  <a:gd name="connsiteY1" fmla="*/ 939 h 10012"/>
                  <a:gd name="connsiteX2" fmla="*/ 577 w 10000"/>
                  <a:gd name="connsiteY2" fmla="*/ 848 h 10012"/>
                  <a:gd name="connsiteX3" fmla="*/ 184 w 10000"/>
                  <a:gd name="connsiteY3" fmla="*/ 1059 h 10012"/>
                  <a:gd name="connsiteX4" fmla="*/ 93 w 10000"/>
                  <a:gd name="connsiteY4" fmla="*/ 2123 h 10012"/>
                  <a:gd name="connsiteX5" fmla="*/ 0 w 10000"/>
                  <a:gd name="connsiteY5" fmla="*/ 3406 h 10012"/>
                  <a:gd name="connsiteX6" fmla="*/ 184 w 10000"/>
                  <a:gd name="connsiteY6" fmla="*/ 3191 h 10012"/>
                  <a:gd name="connsiteX7" fmla="*/ 577 w 10000"/>
                  <a:gd name="connsiteY7" fmla="*/ 3832 h 10012"/>
                  <a:gd name="connsiteX8" fmla="*/ 865 w 10000"/>
                  <a:gd name="connsiteY8" fmla="*/ 4473 h 10012"/>
                  <a:gd name="connsiteX9" fmla="*/ 1257 w 10000"/>
                  <a:gd name="connsiteY9" fmla="*/ 3832 h 10012"/>
                  <a:gd name="connsiteX10" fmla="*/ 1650 w 10000"/>
                  <a:gd name="connsiteY10" fmla="*/ 4042 h 10012"/>
                  <a:gd name="connsiteX11" fmla="*/ 2042 w 10000"/>
                  <a:gd name="connsiteY11" fmla="*/ 4042 h 10012"/>
                  <a:gd name="connsiteX12" fmla="*/ 2619 w 10000"/>
                  <a:gd name="connsiteY12" fmla="*/ 3832 h 10012"/>
                  <a:gd name="connsiteX13" fmla="*/ 3010 w 10000"/>
                  <a:gd name="connsiteY13" fmla="*/ 4255 h 10012"/>
                  <a:gd name="connsiteX14" fmla="*/ 3298 w 10000"/>
                  <a:gd name="connsiteY14" fmla="*/ 3619 h 10012"/>
                  <a:gd name="connsiteX15" fmla="*/ 4176 w 10000"/>
                  <a:gd name="connsiteY15" fmla="*/ 2975 h 10012"/>
                  <a:gd name="connsiteX16" fmla="*/ 4568 w 10000"/>
                  <a:gd name="connsiteY16" fmla="*/ 1697 h 10012"/>
                  <a:gd name="connsiteX17" fmla="*/ 4660 w 10000"/>
                  <a:gd name="connsiteY17" fmla="*/ 1697 h 10012"/>
                  <a:gd name="connsiteX18" fmla="*/ 4752 w 10000"/>
                  <a:gd name="connsiteY18" fmla="*/ 1484 h 10012"/>
                  <a:gd name="connsiteX19" fmla="*/ 5340 w 10000"/>
                  <a:gd name="connsiteY19" fmla="*/ 1272 h 10012"/>
                  <a:gd name="connsiteX20" fmla="*/ 7094 w 10000"/>
                  <a:gd name="connsiteY20" fmla="*/ 1272 h 10012"/>
                  <a:gd name="connsiteX21" fmla="*/ 7382 w 10000"/>
                  <a:gd name="connsiteY21" fmla="*/ 2549 h 10012"/>
                  <a:gd name="connsiteX22" fmla="*/ 7970 w 10000"/>
                  <a:gd name="connsiteY22" fmla="*/ 2975 h 10012"/>
                  <a:gd name="connsiteX23" fmla="*/ 8155 w 10000"/>
                  <a:gd name="connsiteY23" fmla="*/ 3832 h 10012"/>
                  <a:gd name="connsiteX24" fmla="*/ 8547 w 10000"/>
                  <a:gd name="connsiteY24" fmla="*/ 4681 h 10012"/>
                  <a:gd name="connsiteX25" fmla="*/ 8743 w 10000"/>
                  <a:gd name="connsiteY25" fmla="*/ 5533 h 10012"/>
                  <a:gd name="connsiteX26" fmla="*/ 7866 w 10000"/>
                  <a:gd name="connsiteY26" fmla="*/ 5962 h 10012"/>
                  <a:gd name="connsiteX27" fmla="*/ 7578 w 10000"/>
                  <a:gd name="connsiteY27" fmla="*/ 6603 h 10012"/>
                  <a:gd name="connsiteX28" fmla="*/ 7775 w 10000"/>
                  <a:gd name="connsiteY28" fmla="*/ 7241 h 10012"/>
                  <a:gd name="connsiteX29" fmla="*/ 7578 w 10000"/>
                  <a:gd name="connsiteY29" fmla="*/ 8945 h 10012"/>
                  <a:gd name="connsiteX30" fmla="*/ 7382 w 10000"/>
                  <a:gd name="connsiteY30" fmla="*/ 9588 h 10012"/>
                  <a:gd name="connsiteX31" fmla="*/ 7775 w 10000"/>
                  <a:gd name="connsiteY31" fmla="*/ 10012 h 10012"/>
                  <a:gd name="connsiteX32" fmla="*/ 8351 w 10000"/>
                  <a:gd name="connsiteY32" fmla="*/ 9371 h 10012"/>
                  <a:gd name="connsiteX33" fmla="*/ 8835 w 10000"/>
                  <a:gd name="connsiteY33" fmla="*/ 9371 h 10012"/>
                  <a:gd name="connsiteX34" fmla="*/ 8835 w 10000"/>
                  <a:gd name="connsiteY34" fmla="*/ 8518 h 10012"/>
                  <a:gd name="connsiteX35" fmla="*/ 9319 w 10000"/>
                  <a:gd name="connsiteY35" fmla="*/ 5748 h 10012"/>
                  <a:gd name="connsiteX36" fmla="*/ 9620 w 10000"/>
                  <a:gd name="connsiteY36" fmla="*/ 4894 h 10012"/>
                  <a:gd name="connsiteX37" fmla="*/ 10000 w 10000"/>
                  <a:gd name="connsiteY37" fmla="*/ 4042 h 10012"/>
                  <a:gd name="connsiteX38" fmla="*/ 7547 w 10000"/>
                  <a:gd name="connsiteY38" fmla="*/ 2619 h 10012"/>
                  <a:gd name="connsiteX39" fmla="*/ 5421 w 10000"/>
                  <a:gd name="connsiteY39" fmla="*/ 1038 h 10012"/>
                  <a:gd name="connsiteX40" fmla="*/ 4067 w 10000"/>
                  <a:gd name="connsiteY40" fmla="*/ 1236 h 10012"/>
                  <a:gd name="connsiteX41" fmla="*/ 2363 w 10000"/>
                  <a:gd name="connsiteY41" fmla="*/ 12 h 10012"/>
                  <a:gd name="connsiteX0" fmla="*/ 2363 w 10000"/>
                  <a:gd name="connsiteY0" fmla="*/ 12 h 10012"/>
                  <a:gd name="connsiteX1" fmla="*/ 2037 w 10000"/>
                  <a:gd name="connsiteY1" fmla="*/ 939 h 10012"/>
                  <a:gd name="connsiteX2" fmla="*/ 577 w 10000"/>
                  <a:gd name="connsiteY2" fmla="*/ 848 h 10012"/>
                  <a:gd name="connsiteX3" fmla="*/ 184 w 10000"/>
                  <a:gd name="connsiteY3" fmla="*/ 1059 h 10012"/>
                  <a:gd name="connsiteX4" fmla="*/ 93 w 10000"/>
                  <a:gd name="connsiteY4" fmla="*/ 2123 h 10012"/>
                  <a:gd name="connsiteX5" fmla="*/ 0 w 10000"/>
                  <a:gd name="connsiteY5" fmla="*/ 3406 h 10012"/>
                  <a:gd name="connsiteX6" fmla="*/ 184 w 10000"/>
                  <a:gd name="connsiteY6" fmla="*/ 3191 h 10012"/>
                  <a:gd name="connsiteX7" fmla="*/ 577 w 10000"/>
                  <a:gd name="connsiteY7" fmla="*/ 3832 h 10012"/>
                  <a:gd name="connsiteX8" fmla="*/ 865 w 10000"/>
                  <a:gd name="connsiteY8" fmla="*/ 4473 h 10012"/>
                  <a:gd name="connsiteX9" fmla="*/ 1257 w 10000"/>
                  <a:gd name="connsiteY9" fmla="*/ 3832 h 10012"/>
                  <a:gd name="connsiteX10" fmla="*/ 1650 w 10000"/>
                  <a:gd name="connsiteY10" fmla="*/ 4042 h 10012"/>
                  <a:gd name="connsiteX11" fmla="*/ 2042 w 10000"/>
                  <a:gd name="connsiteY11" fmla="*/ 4042 h 10012"/>
                  <a:gd name="connsiteX12" fmla="*/ 2619 w 10000"/>
                  <a:gd name="connsiteY12" fmla="*/ 3832 h 10012"/>
                  <a:gd name="connsiteX13" fmla="*/ 3010 w 10000"/>
                  <a:gd name="connsiteY13" fmla="*/ 4255 h 10012"/>
                  <a:gd name="connsiteX14" fmla="*/ 3298 w 10000"/>
                  <a:gd name="connsiteY14" fmla="*/ 3619 h 10012"/>
                  <a:gd name="connsiteX15" fmla="*/ 4176 w 10000"/>
                  <a:gd name="connsiteY15" fmla="*/ 2975 h 10012"/>
                  <a:gd name="connsiteX16" fmla="*/ 4568 w 10000"/>
                  <a:gd name="connsiteY16" fmla="*/ 1697 h 10012"/>
                  <a:gd name="connsiteX17" fmla="*/ 4660 w 10000"/>
                  <a:gd name="connsiteY17" fmla="*/ 1697 h 10012"/>
                  <a:gd name="connsiteX18" fmla="*/ 4752 w 10000"/>
                  <a:gd name="connsiteY18" fmla="*/ 1484 h 10012"/>
                  <a:gd name="connsiteX19" fmla="*/ 5340 w 10000"/>
                  <a:gd name="connsiteY19" fmla="*/ 1272 h 10012"/>
                  <a:gd name="connsiteX20" fmla="*/ 7382 w 10000"/>
                  <a:gd name="connsiteY20" fmla="*/ 2549 h 10012"/>
                  <a:gd name="connsiteX21" fmla="*/ 7970 w 10000"/>
                  <a:gd name="connsiteY21" fmla="*/ 2975 h 10012"/>
                  <a:gd name="connsiteX22" fmla="*/ 8155 w 10000"/>
                  <a:gd name="connsiteY22" fmla="*/ 3832 h 10012"/>
                  <a:gd name="connsiteX23" fmla="*/ 8547 w 10000"/>
                  <a:gd name="connsiteY23" fmla="*/ 4681 h 10012"/>
                  <a:gd name="connsiteX24" fmla="*/ 8743 w 10000"/>
                  <a:gd name="connsiteY24" fmla="*/ 5533 h 10012"/>
                  <a:gd name="connsiteX25" fmla="*/ 7866 w 10000"/>
                  <a:gd name="connsiteY25" fmla="*/ 5962 h 10012"/>
                  <a:gd name="connsiteX26" fmla="*/ 7578 w 10000"/>
                  <a:gd name="connsiteY26" fmla="*/ 6603 h 10012"/>
                  <a:gd name="connsiteX27" fmla="*/ 7775 w 10000"/>
                  <a:gd name="connsiteY27" fmla="*/ 7241 h 10012"/>
                  <a:gd name="connsiteX28" fmla="*/ 7578 w 10000"/>
                  <a:gd name="connsiteY28" fmla="*/ 8945 h 10012"/>
                  <a:gd name="connsiteX29" fmla="*/ 7382 w 10000"/>
                  <a:gd name="connsiteY29" fmla="*/ 9588 h 10012"/>
                  <a:gd name="connsiteX30" fmla="*/ 7775 w 10000"/>
                  <a:gd name="connsiteY30" fmla="*/ 10012 h 10012"/>
                  <a:gd name="connsiteX31" fmla="*/ 8351 w 10000"/>
                  <a:gd name="connsiteY31" fmla="*/ 9371 h 10012"/>
                  <a:gd name="connsiteX32" fmla="*/ 8835 w 10000"/>
                  <a:gd name="connsiteY32" fmla="*/ 9371 h 10012"/>
                  <a:gd name="connsiteX33" fmla="*/ 8835 w 10000"/>
                  <a:gd name="connsiteY33" fmla="*/ 8518 h 10012"/>
                  <a:gd name="connsiteX34" fmla="*/ 9319 w 10000"/>
                  <a:gd name="connsiteY34" fmla="*/ 5748 h 10012"/>
                  <a:gd name="connsiteX35" fmla="*/ 9620 w 10000"/>
                  <a:gd name="connsiteY35" fmla="*/ 4894 h 10012"/>
                  <a:gd name="connsiteX36" fmla="*/ 10000 w 10000"/>
                  <a:gd name="connsiteY36" fmla="*/ 4042 h 10012"/>
                  <a:gd name="connsiteX37" fmla="*/ 7547 w 10000"/>
                  <a:gd name="connsiteY37" fmla="*/ 2619 h 10012"/>
                  <a:gd name="connsiteX38" fmla="*/ 5421 w 10000"/>
                  <a:gd name="connsiteY38" fmla="*/ 1038 h 10012"/>
                  <a:gd name="connsiteX39" fmla="*/ 4067 w 10000"/>
                  <a:gd name="connsiteY39" fmla="*/ 1236 h 10012"/>
                  <a:gd name="connsiteX40" fmla="*/ 2363 w 10000"/>
                  <a:gd name="connsiteY40" fmla="*/ 12 h 1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000" h="10012">
                    <a:moveTo>
                      <a:pt x="2363" y="12"/>
                    </a:moveTo>
                    <a:cubicBezTo>
                      <a:pt x="1936" y="-120"/>
                      <a:pt x="2335" y="800"/>
                      <a:pt x="2037" y="939"/>
                    </a:cubicBezTo>
                    <a:cubicBezTo>
                      <a:pt x="1739" y="1078"/>
                      <a:pt x="797" y="746"/>
                      <a:pt x="577" y="848"/>
                    </a:cubicBezTo>
                    <a:lnTo>
                      <a:pt x="184" y="1059"/>
                    </a:lnTo>
                    <a:cubicBezTo>
                      <a:pt x="154" y="1415"/>
                      <a:pt x="123" y="1769"/>
                      <a:pt x="93" y="2123"/>
                    </a:cubicBezTo>
                    <a:cubicBezTo>
                      <a:pt x="61" y="2549"/>
                      <a:pt x="31" y="2975"/>
                      <a:pt x="0" y="3406"/>
                    </a:cubicBezTo>
                    <a:cubicBezTo>
                      <a:pt x="61" y="3334"/>
                      <a:pt x="123" y="3263"/>
                      <a:pt x="184" y="3191"/>
                    </a:cubicBezTo>
                    <a:lnTo>
                      <a:pt x="577" y="3832"/>
                    </a:lnTo>
                    <a:lnTo>
                      <a:pt x="865" y="4473"/>
                    </a:lnTo>
                    <a:lnTo>
                      <a:pt x="1257" y="3832"/>
                    </a:lnTo>
                    <a:lnTo>
                      <a:pt x="1650" y="4042"/>
                    </a:lnTo>
                    <a:lnTo>
                      <a:pt x="2042" y="4042"/>
                    </a:lnTo>
                    <a:lnTo>
                      <a:pt x="2619" y="3832"/>
                    </a:lnTo>
                    <a:lnTo>
                      <a:pt x="3010" y="4255"/>
                    </a:lnTo>
                    <a:lnTo>
                      <a:pt x="3298" y="3619"/>
                    </a:lnTo>
                    <a:lnTo>
                      <a:pt x="4176" y="2975"/>
                    </a:lnTo>
                    <a:lnTo>
                      <a:pt x="4568" y="1697"/>
                    </a:lnTo>
                    <a:lnTo>
                      <a:pt x="4660" y="1697"/>
                    </a:lnTo>
                    <a:cubicBezTo>
                      <a:pt x="4691" y="1627"/>
                      <a:pt x="4721" y="1557"/>
                      <a:pt x="4752" y="1484"/>
                    </a:cubicBezTo>
                    <a:lnTo>
                      <a:pt x="5340" y="1272"/>
                    </a:lnTo>
                    <a:lnTo>
                      <a:pt x="7382" y="2549"/>
                    </a:lnTo>
                    <a:lnTo>
                      <a:pt x="7970" y="2975"/>
                    </a:lnTo>
                    <a:cubicBezTo>
                      <a:pt x="8032" y="3261"/>
                      <a:pt x="8093" y="3546"/>
                      <a:pt x="8155" y="3832"/>
                    </a:cubicBezTo>
                    <a:lnTo>
                      <a:pt x="8547" y="4681"/>
                    </a:lnTo>
                    <a:cubicBezTo>
                      <a:pt x="8612" y="4967"/>
                      <a:pt x="8678" y="5250"/>
                      <a:pt x="8743" y="5533"/>
                    </a:cubicBezTo>
                    <a:lnTo>
                      <a:pt x="7866" y="5962"/>
                    </a:lnTo>
                    <a:lnTo>
                      <a:pt x="7578" y="6603"/>
                    </a:lnTo>
                    <a:cubicBezTo>
                      <a:pt x="7644" y="6813"/>
                      <a:pt x="7709" y="7028"/>
                      <a:pt x="7775" y="7241"/>
                    </a:cubicBezTo>
                    <a:cubicBezTo>
                      <a:pt x="7709" y="7808"/>
                      <a:pt x="7644" y="8377"/>
                      <a:pt x="7578" y="8945"/>
                    </a:cubicBezTo>
                    <a:cubicBezTo>
                      <a:pt x="7513" y="9160"/>
                      <a:pt x="7447" y="9373"/>
                      <a:pt x="7382" y="9588"/>
                    </a:cubicBezTo>
                    <a:lnTo>
                      <a:pt x="7775" y="10012"/>
                    </a:lnTo>
                    <a:lnTo>
                      <a:pt x="8351" y="9371"/>
                    </a:lnTo>
                    <a:lnTo>
                      <a:pt x="8835" y="9371"/>
                    </a:lnTo>
                    <a:lnTo>
                      <a:pt x="8835" y="8518"/>
                    </a:lnTo>
                    <a:lnTo>
                      <a:pt x="9319" y="5748"/>
                    </a:lnTo>
                    <a:cubicBezTo>
                      <a:pt x="9419" y="5463"/>
                      <a:pt x="9520" y="5179"/>
                      <a:pt x="9620" y="4894"/>
                    </a:cubicBezTo>
                    <a:lnTo>
                      <a:pt x="10000" y="4042"/>
                    </a:lnTo>
                    <a:lnTo>
                      <a:pt x="7547" y="2619"/>
                    </a:lnTo>
                    <a:lnTo>
                      <a:pt x="5421" y="1038"/>
                    </a:lnTo>
                    <a:cubicBezTo>
                      <a:pt x="5002" y="972"/>
                      <a:pt x="4486" y="1302"/>
                      <a:pt x="4067" y="1236"/>
                    </a:cubicBezTo>
                    <a:lnTo>
                      <a:pt x="2363" y="12"/>
                    </a:lnTo>
                    <a:close/>
                  </a:path>
                </a:pathLst>
              </a:custGeom>
              <a:solidFill>
                <a:srgbClr val="70AD47"/>
              </a:solidFill>
              <a:ln w="57150">
                <a:solidFill>
                  <a:srgbClr val="70AD47"/>
                </a:solidFill>
                <a:prstDash val="solid"/>
                <a:round/>
                <a:headEnd/>
                <a:tailEnd/>
              </a:ln>
              <a:extLst/>
            </p:spPr>
            <p:txBody>
              <a:bodyPr/>
              <a:lstStyle/>
              <a:p>
                <a:pPr>
                  <a:defRPr/>
                </a:pPr>
                <a:endParaRPr lang="en-GB" sz="2400" b="1" kern="0" dirty="0">
                  <a:solidFill>
                    <a:srgbClr val="000000"/>
                  </a:solidFill>
                  <a:latin typeface="Calibri" panose="020F0502020204030204"/>
                </a:endParaRPr>
              </a:p>
            </p:txBody>
          </p:sp>
        </p:grpSp>
        <p:sp>
          <p:nvSpPr>
            <p:cNvPr id="165" name="Rettangolo 164"/>
            <p:cNvSpPr/>
            <p:nvPr/>
          </p:nvSpPr>
          <p:spPr bwMode="auto">
            <a:xfrm>
              <a:off x="4613934" y="4832098"/>
              <a:ext cx="1170732" cy="460889"/>
            </a:xfrm>
            <a:prstGeom prst="rect">
              <a:avLst/>
            </a:prstGeom>
            <a:solidFill>
              <a:srgbClr val="DEF1F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626941" indent="-626941" algn="ctr" fontAlgn="base">
                <a:spcBef>
                  <a:spcPct val="0"/>
                </a:spcBef>
                <a:spcAft>
                  <a:spcPct val="0"/>
                </a:spcAft>
                <a:buFont typeface="Wingdings" pitchFamily="2" charset="2"/>
                <a:buChar char="v"/>
              </a:pPr>
              <a:endParaRPr lang="en-US" sz="2400">
                <a:solidFill>
                  <a:schemeClr val="bg1"/>
                </a:solidFill>
                <a:latin typeface="Arial" charset="0"/>
              </a:endParaRPr>
            </a:p>
          </p:txBody>
        </p:sp>
      </p:grpSp>
      <p:grpSp>
        <p:nvGrpSpPr>
          <p:cNvPr id="196" name="Gruppo 195"/>
          <p:cNvGrpSpPr/>
          <p:nvPr/>
        </p:nvGrpSpPr>
        <p:grpSpPr>
          <a:xfrm>
            <a:off x="281014" y="5409314"/>
            <a:ext cx="7243316" cy="828000"/>
            <a:chOff x="1849418" y="931972"/>
            <a:chExt cx="7294582" cy="828000"/>
          </a:xfrm>
          <a:solidFill>
            <a:srgbClr val="DEF1F7"/>
          </a:solidFill>
        </p:grpSpPr>
        <p:sp>
          <p:nvSpPr>
            <p:cNvPr id="197" name="Titel 1">
              <a:extLst>
                <a:ext uri="{FF2B5EF4-FFF2-40B4-BE49-F238E27FC236}">
                  <a16:creationId xmlns:a16="http://schemas.microsoft.com/office/drawing/2014/main" xmlns="" id="{A121EC3D-085B-4887-A91F-F01D7CB23C5C}"/>
                </a:ext>
              </a:extLst>
            </p:cNvPr>
            <p:cNvSpPr txBox="1">
              <a:spLocks/>
            </p:cNvSpPr>
            <p:nvPr/>
          </p:nvSpPr>
          <p:spPr>
            <a:xfrm>
              <a:off x="1849418" y="1008651"/>
              <a:ext cx="7294582" cy="751321"/>
            </a:xfrm>
            <a:prstGeom prst="rect">
              <a:avLst/>
            </a:prstGeom>
            <a:grpFill/>
          </p:spPr>
          <p:txBody>
            <a:bodyPr vert="horz" lIns="72000" tIns="72000" rIns="72000" bIns="72000" rtlCol="0" anchor="t" anchorCtr="0">
              <a:noAutofit/>
            </a:bodyPr>
            <a:lstStyle>
              <a:lvl1pPr algn="ctr" defTabSz="914400" rtl="0" eaLnBrk="1" latinLnBrk="0" hangingPunct="1">
                <a:spcBef>
                  <a:spcPct val="0"/>
                </a:spcBef>
                <a:buNone/>
                <a:defRPr sz="4400" kern="1200">
                  <a:solidFill>
                    <a:srgbClr val="004393"/>
                  </a:solidFill>
                  <a:latin typeface="+mj-lt"/>
                  <a:ea typeface="+mj-ea"/>
                  <a:cs typeface="+mj-cs"/>
                </a:defRPr>
              </a:lvl1pPr>
            </a:lstStyle>
            <a:p>
              <a:r>
                <a:rPr lang="en-GB" sz="3200" spc="100" dirty="0">
                  <a:latin typeface="Malgun Gothic" panose="020B0503020000020004" pitchFamily="34" charset="-127"/>
                  <a:ea typeface="Malgun Gothic" panose="020B0503020000020004" pitchFamily="34" charset="-127"/>
                  <a:cs typeface="Kartika" panose="02020503030404060203" pitchFamily="18" charset="0"/>
                </a:rPr>
                <a:t>Towards a </a:t>
              </a:r>
              <a:r>
                <a:rPr lang="en-GB" sz="3200" b="1" spc="100" dirty="0">
                  <a:latin typeface="Malgun Gothic" panose="020B0503020000020004" pitchFamily="34" charset="-127"/>
                  <a:ea typeface="Malgun Gothic" panose="020B0503020000020004" pitchFamily="34" charset="-127"/>
                  <a:cs typeface="Kartika" panose="02020503030404060203" pitchFamily="18" charset="0"/>
                </a:rPr>
                <a:t>Danube      region </a:t>
              </a:r>
              <a:r>
                <a:rPr lang="en-GB" sz="3200" spc="100" dirty="0">
                  <a:latin typeface="Malgun Gothic" panose="020B0503020000020004" pitchFamily="34" charset="-127"/>
                  <a:ea typeface="Malgun Gothic" panose="020B0503020000020004" pitchFamily="34" charset="-127"/>
                  <a:cs typeface="Kartika" panose="02020503030404060203" pitchFamily="18" charset="0"/>
                </a:rPr>
                <a:t>?</a:t>
              </a:r>
            </a:p>
          </p:txBody>
        </p:sp>
        <p:sp>
          <p:nvSpPr>
            <p:cNvPr id="198" name="Ovale 197">
              <a:extLst>
                <a:ext uri="{FF2B5EF4-FFF2-40B4-BE49-F238E27FC236}">
                  <a16:creationId xmlns:a16="http://schemas.microsoft.com/office/drawing/2014/main" xmlns="" id="{D5DB2D11-4A6D-45AD-8DA7-C8A3A97BFE56}"/>
                </a:ext>
              </a:extLst>
            </p:cNvPr>
            <p:cNvSpPr/>
            <p:nvPr/>
          </p:nvSpPr>
          <p:spPr>
            <a:xfrm>
              <a:off x="6068433" y="931972"/>
              <a:ext cx="828000" cy="828000"/>
            </a:xfrm>
            <a:prstGeom prst="ellipse">
              <a:avLst/>
            </a:prstGeom>
            <a:grpFill/>
            <a:ln w="38100" cap="flat" cmpd="sng" algn="ctr">
              <a:solidFill>
                <a:srgbClr val="9BBB59">
                  <a:lumMod val="75000"/>
                </a:srgbClr>
              </a:solidFill>
              <a:prstDash val="solid"/>
            </a:ln>
            <a:effectLst/>
          </p:spPr>
          <p:txBody>
            <a:bodyPr lIns="0" tIns="0" rIns="0" bIns="0" rtlCol="0" anchor="ctr"/>
            <a:lstStyle/>
            <a:p>
              <a:pPr algn="r">
                <a:defRPr/>
              </a:pPr>
              <a:r>
                <a:rPr lang="en-GB" sz="2400" b="1" kern="0" cap="small" spc="100" dirty="0">
                  <a:solidFill>
                    <a:srgbClr val="9BBB59">
                      <a:lumMod val="75000"/>
                    </a:srgbClr>
                  </a:solidFill>
                  <a:latin typeface="Gill Sans Nova Ultra Bold" panose="020B0B02020104020203" pitchFamily="34" charset="0"/>
                  <a:ea typeface="Malgun Gothic" panose="020B0503020000020004" pitchFamily="34" charset="-127"/>
                  <a:cs typeface="Kartika" panose="02020503030404060203" pitchFamily="18" charset="0"/>
                </a:rPr>
                <a:t>bio</a:t>
              </a:r>
              <a:endParaRPr lang="en-US" sz="2800" kern="0" dirty="0">
                <a:solidFill>
                  <a:srgbClr val="9BBB59">
                    <a:lumMod val="75000"/>
                  </a:srgbClr>
                </a:solidFill>
                <a:latin typeface="Gill Sans Nova Ultra Bold" panose="020B0B02020104020203" pitchFamily="34" charset="0"/>
              </a:endParaRPr>
            </a:p>
          </p:txBody>
        </p:sp>
      </p:grpSp>
    </p:spTree>
    <p:extLst>
      <p:ext uri="{BB962C8B-B14F-4D97-AF65-F5344CB8AC3E}">
        <p14:creationId xmlns:p14="http://schemas.microsoft.com/office/powerpoint/2010/main" val="4017793221"/>
      </p:ext>
    </p:extLst>
  </p:cSld>
  <p:clrMapOvr>
    <a:masterClrMapping/>
  </p:clrMapOvr>
  <p:transition spd="med">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par>
                                <p:cTn id="8" presetID="22" presetClass="entr" presetSubtype="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up)">
                                      <p:cBhvr>
                                        <p:cTn id="10" dur="1250"/>
                                        <p:tgtEl>
                                          <p:spTgt spid="8"/>
                                        </p:tgtEl>
                                      </p:cBhvr>
                                    </p:animEffect>
                                  </p:childTnLst>
                                </p:cTn>
                              </p:par>
                              <p:par>
                                <p:cTn id="11" presetID="10" presetClass="entr" presetSubtype="0" fill="hold" nodeType="withEffect">
                                  <p:stCondLst>
                                    <p:cond delay="20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750"/>
                                        <p:tgtEl>
                                          <p:spTgt spid="9"/>
                                        </p:tgtEl>
                                      </p:cBhvr>
                                    </p:animEffect>
                                  </p:childTnLst>
                                </p:cTn>
                              </p:par>
                            </p:childTnLst>
                          </p:cTn>
                        </p:par>
                        <p:par>
                          <p:cTn id="14" fill="hold">
                            <p:stCondLst>
                              <p:cond delay="2750"/>
                            </p:stCondLst>
                            <p:childTnLst>
                              <p:par>
                                <p:cTn id="15" presetID="10" presetClass="entr" presetSubtype="0" fill="hold" nodeType="afterEffect">
                                  <p:stCondLst>
                                    <p:cond delay="1500"/>
                                  </p:stCondLst>
                                  <p:childTnLst>
                                    <p:set>
                                      <p:cBhvr>
                                        <p:cTn id="16" dur="1" fill="hold">
                                          <p:stCondLst>
                                            <p:cond delay="0"/>
                                          </p:stCondLst>
                                        </p:cTn>
                                        <p:tgtEl>
                                          <p:spTgt spid="151"/>
                                        </p:tgtEl>
                                        <p:attrNameLst>
                                          <p:attrName>style.visibility</p:attrName>
                                        </p:attrNameLst>
                                      </p:cBhvr>
                                      <p:to>
                                        <p:strVal val="visible"/>
                                      </p:to>
                                    </p:set>
                                    <p:animEffect transition="in" filter="fade">
                                      <p:cBhvr>
                                        <p:cTn id="17" dur="750"/>
                                        <p:tgtEl>
                                          <p:spTgt spid="151"/>
                                        </p:tgtEl>
                                      </p:cBhvr>
                                    </p:animEffect>
                                  </p:childTnLst>
                                </p:cTn>
                              </p:par>
                              <p:par>
                                <p:cTn id="18" presetID="10" presetClass="entr" presetSubtype="0" fill="hold" nodeType="withEffect">
                                  <p:stCondLst>
                                    <p:cond delay="1500"/>
                                  </p:stCondLst>
                                  <p:childTnLst>
                                    <p:set>
                                      <p:cBhvr>
                                        <p:cTn id="19" dur="1" fill="hold">
                                          <p:stCondLst>
                                            <p:cond delay="0"/>
                                          </p:stCondLst>
                                        </p:cTn>
                                        <p:tgtEl>
                                          <p:spTgt spid="196"/>
                                        </p:tgtEl>
                                        <p:attrNameLst>
                                          <p:attrName>style.visibility</p:attrName>
                                        </p:attrNameLst>
                                      </p:cBhvr>
                                      <p:to>
                                        <p:strVal val="visible"/>
                                      </p:to>
                                    </p:set>
                                    <p:animEffect transition="in" filter="fade">
                                      <p:cBhvr>
                                        <p:cTn id="20" dur="500"/>
                                        <p:tgtEl>
                                          <p:spTgt spid="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Rettangolo 159"/>
          <p:cNvSpPr/>
          <p:nvPr/>
        </p:nvSpPr>
        <p:spPr bwMode="auto">
          <a:xfrm>
            <a:off x="180000" y="900002"/>
            <a:ext cx="8784000" cy="472654"/>
          </a:xfrm>
          <a:prstGeom prst="rect">
            <a:avLst/>
          </a:prstGeom>
          <a:solidFill>
            <a:srgbClr val="DEF1F7"/>
          </a:solidFill>
          <a:ln w="9525" cap="flat" cmpd="sng" algn="ctr">
            <a:noFill/>
            <a:prstDash val="solid"/>
            <a:round/>
            <a:headEnd type="none" w="med" len="med"/>
            <a:tailEnd type="none" w="med" len="med"/>
          </a:ln>
          <a:effectLst/>
        </p:spPr>
        <p:txBody>
          <a:bodyPr vert="horz" wrap="square" lIns="91422" tIns="45710" rIns="91422" bIns="45710" numCol="1" rtlCol="0" anchor="t" anchorCtr="0" compatLnSpc="1">
            <a:prstTxWarp prst="textNoShape">
              <a:avLst/>
            </a:prstTxWarp>
            <a:spAutoFit/>
          </a:bodyPr>
          <a:lstStyle/>
          <a:p>
            <a:pPr marL="626941" indent="-626941" algn="ctr" fontAlgn="base">
              <a:spcBef>
                <a:spcPct val="0"/>
              </a:spcBef>
              <a:spcAft>
                <a:spcPct val="0"/>
              </a:spcAft>
              <a:buFont typeface="Wingdings" pitchFamily="2" charset="2"/>
              <a:buChar char="v"/>
            </a:pPr>
            <a:endParaRPr lang="en-US" sz="2400" dirty="0">
              <a:solidFill>
                <a:schemeClr val="bg1"/>
              </a:solidFill>
              <a:latin typeface="Arial" charset="0"/>
            </a:endParaRPr>
          </a:p>
        </p:txBody>
      </p:sp>
      <p:sp>
        <p:nvSpPr>
          <p:cNvPr id="51" name="Rettangolo 50"/>
          <p:cNvSpPr/>
          <p:nvPr/>
        </p:nvSpPr>
        <p:spPr>
          <a:xfrm>
            <a:off x="347523" y="1271366"/>
            <a:ext cx="4650966" cy="319025"/>
          </a:xfrm>
          <a:prstGeom prst="rect">
            <a:avLst/>
          </a:prstGeom>
        </p:spPr>
        <p:txBody>
          <a:bodyPr wrap="square" lIns="91422" tIns="45710" rIns="91422" bIns="45710">
            <a:spAutoFit/>
          </a:bodyPr>
          <a:lstStyle/>
          <a:p>
            <a:pPr algn="ctr" eaLnBrk="1" hangingPunct="1"/>
            <a:endParaRPr lang="en-GB" sz="1400" b="1" kern="100" spc="50" dirty="0">
              <a:solidFill>
                <a:srgbClr val="FF0000"/>
              </a:solidFill>
              <a:latin typeface="Calibri" panose="020F0502020204030204" pitchFamily="34" charset="0"/>
            </a:endParaRPr>
          </a:p>
        </p:txBody>
      </p:sp>
      <p:sp>
        <p:nvSpPr>
          <p:cNvPr id="12" name="Rettangolo 11"/>
          <p:cNvSpPr/>
          <p:nvPr/>
        </p:nvSpPr>
        <p:spPr>
          <a:xfrm>
            <a:off x="373994" y="1154555"/>
            <a:ext cx="5112000" cy="1661973"/>
          </a:xfrm>
          <a:prstGeom prst="rect">
            <a:avLst/>
          </a:prstGeom>
        </p:spPr>
        <p:txBody>
          <a:bodyPr wrap="square" lIns="91422" tIns="45710" rIns="91422" bIns="45710">
            <a:spAutoFit/>
          </a:bodyPr>
          <a:lstStyle/>
          <a:p>
            <a:pPr algn="just" eaLnBrk="1" hangingPunct="1"/>
            <a:r>
              <a:rPr lang="en-GB" sz="1700" kern="100" spc="-10" dirty="0">
                <a:solidFill>
                  <a:srgbClr val="0969A6"/>
                </a:solidFill>
                <a:latin typeface="Calibri" panose="020F0502020204030204" pitchFamily="34" charset="0"/>
              </a:rPr>
              <a:t>CEI interest in </a:t>
            </a:r>
            <a:r>
              <a:rPr lang="en-GB" sz="1700" b="1" kern="100" cap="small" spc="-10" dirty="0">
                <a:solidFill>
                  <a:srgbClr val="FE7F2B"/>
                </a:solidFill>
                <a:latin typeface="Calibri" panose="020F0502020204030204" pitchFamily="34" charset="0"/>
              </a:rPr>
              <a:t>Bioeconomy</a:t>
            </a:r>
            <a:r>
              <a:rPr lang="en-GB" sz="1700" kern="100" spc="-10" dirty="0">
                <a:solidFill>
                  <a:srgbClr val="FE7F2B"/>
                </a:solidFill>
                <a:latin typeface="Calibri" panose="020F0502020204030204" pitchFamily="34" charset="0"/>
              </a:rPr>
              <a:t> </a:t>
            </a:r>
            <a:r>
              <a:rPr lang="en-GB" sz="1700" kern="100" spc="-10" dirty="0">
                <a:solidFill>
                  <a:srgbClr val="0969A6"/>
                </a:solidFill>
                <a:latin typeface="Calibri" panose="020F0502020204030204" pitchFamily="34" charset="0"/>
              </a:rPr>
              <a:t>is primarily determined by its </a:t>
            </a:r>
            <a:r>
              <a:rPr lang="en-GB" sz="1700" b="1" kern="100" cap="small" spc="-10" dirty="0">
                <a:solidFill>
                  <a:srgbClr val="FE7F2B"/>
                </a:solidFill>
                <a:latin typeface="Calibri" panose="020F0502020204030204" pitchFamily="34" charset="0"/>
              </a:rPr>
              <a:t>socio-economic potential</a:t>
            </a:r>
            <a:r>
              <a:rPr lang="en-GB" sz="1700" kern="100" spc="-10" dirty="0">
                <a:solidFill>
                  <a:srgbClr val="0969A6"/>
                </a:solidFill>
                <a:latin typeface="Calibri" panose="020F0502020204030204" pitchFamily="34" charset="0"/>
              </a:rPr>
              <a:t>, which is particularly relevant and meaningful for CEI Member Countries where related activities could </a:t>
            </a:r>
            <a:r>
              <a:rPr lang="en-GB" sz="1700" b="1" kern="100" spc="-10" dirty="0">
                <a:solidFill>
                  <a:srgbClr val="FE7F2B"/>
                </a:solidFill>
                <a:latin typeface="Calibri" panose="020F0502020204030204" pitchFamily="34" charset="0"/>
              </a:rPr>
              <a:t>foster rural development</a:t>
            </a:r>
            <a:r>
              <a:rPr lang="en-GB" sz="1700" kern="100" spc="-10" dirty="0">
                <a:solidFill>
                  <a:srgbClr val="0969A6"/>
                </a:solidFill>
                <a:latin typeface="Calibri" panose="020F0502020204030204" pitchFamily="34" charset="0"/>
              </a:rPr>
              <a:t>, strengthen the primary sector, valorise human resources and the ability of innovation, trigger industrial rejuvenation, etc.</a:t>
            </a:r>
          </a:p>
        </p:txBody>
      </p:sp>
      <p:grpSp>
        <p:nvGrpSpPr>
          <p:cNvPr id="151" name="Gruppo 150"/>
          <p:cNvGrpSpPr/>
          <p:nvPr/>
        </p:nvGrpSpPr>
        <p:grpSpPr>
          <a:xfrm>
            <a:off x="4618800" y="1080002"/>
            <a:ext cx="4331620" cy="5039999"/>
            <a:chOff x="4613934" y="1080000"/>
            <a:chExt cx="4331620" cy="5039999"/>
          </a:xfrm>
        </p:grpSpPr>
        <p:grpSp>
          <p:nvGrpSpPr>
            <p:cNvPr id="164" name="Gruppo 163"/>
            <p:cNvGrpSpPr/>
            <p:nvPr/>
          </p:nvGrpSpPr>
          <p:grpSpPr>
            <a:xfrm>
              <a:off x="5228882" y="1080000"/>
              <a:ext cx="3716672" cy="5039999"/>
              <a:chOff x="5634798" y="-141826"/>
              <a:chExt cx="3140786" cy="4259058"/>
            </a:xfrm>
          </p:grpSpPr>
          <p:grpSp>
            <p:nvGrpSpPr>
              <p:cNvPr id="166" name="Gruppo 165"/>
              <p:cNvGrpSpPr/>
              <p:nvPr/>
            </p:nvGrpSpPr>
            <p:grpSpPr>
              <a:xfrm>
                <a:off x="5634798" y="-141826"/>
                <a:ext cx="3140786" cy="4259058"/>
                <a:chOff x="5814261" y="1618213"/>
                <a:chExt cx="3140786" cy="3769551"/>
              </a:xfrm>
            </p:grpSpPr>
            <p:sp>
              <p:nvSpPr>
                <p:cNvPr id="168" name="Freeform 20"/>
                <p:cNvSpPr>
                  <a:spLocks/>
                </p:cNvSpPr>
                <p:nvPr/>
              </p:nvSpPr>
              <p:spPr bwMode="auto">
                <a:xfrm>
                  <a:off x="6286970" y="5072625"/>
                  <a:ext cx="496950" cy="315139"/>
                </a:xfrm>
                <a:custGeom>
                  <a:avLst/>
                  <a:gdLst>
                    <a:gd name="T0" fmla="*/ 0 w 328"/>
                    <a:gd name="T1" fmla="*/ 80 h 208"/>
                    <a:gd name="T2" fmla="*/ 0 w 328"/>
                    <a:gd name="T3" fmla="*/ 56 h 208"/>
                    <a:gd name="T4" fmla="*/ 25 w 328"/>
                    <a:gd name="T5" fmla="*/ 32 h 208"/>
                    <a:gd name="T6" fmla="*/ 50 w 328"/>
                    <a:gd name="T7" fmla="*/ 48 h 208"/>
                    <a:gd name="T8" fmla="*/ 67 w 328"/>
                    <a:gd name="T9" fmla="*/ 32 h 208"/>
                    <a:gd name="T10" fmla="*/ 92 w 328"/>
                    <a:gd name="T11" fmla="*/ 24 h 208"/>
                    <a:gd name="T12" fmla="*/ 101 w 328"/>
                    <a:gd name="T13" fmla="*/ 32 h 208"/>
                    <a:gd name="T14" fmla="*/ 117 w 328"/>
                    <a:gd name="T15" fmla="*/ 40 h 208"/>
                    <a:gd name="T16" fmla="*/ 134 w 328"/>
                    <a:gd name="T17" fmla="*/ 48 h 208"/>
                    <a:gd name="T18" fmla="*/ 160 w 328"/>
                    <a:gd name="T19" fmla="*/ 40 h 208"/>
                    <a:gd name="T20" fmla="*/ 210 w 328"/>
                    <a:gd name="T21" fmla="*/ 40 h 208"/>
                    <a:gd name="T22" fmla="*/ 235 w 328"/>
                    <a:gd name="T23" fmla="*/ 32 h 208"/>
                    <a:gd name="T24" fmla="*/ 252 w 328"/>
                    <a:gd name="T25" fmla="*/ 16 h 208"/>
                    <a:gd name="T26" fmla="*/ 261 w 328"/>
                    <a:gd name="T27" fmla="*/ 16 h 208"/>
                    <a:gd name="T28" fmla="*/ 286 w 328"/>
                    <a:gd name="T29" fmla="*/ 24 h 208"/>
                    <a:gd name="T30" fmla="*/ 294 w 328"/>
                    <a:gd name="T31" fmla="*/ 8 h 208"/>
                    <a:gd name="T32" fmla="*/ 320 w 328"/>
                    <a:gd name="T33" fmla="*/ 0 h 208"/>
                    <a:gd name="T34" fmla="*/ 328 w 328"/>
                    <a:gd name="T35" fmla="*/ 16 h 208"/>
                    <a:gd name="T36" fmla="*/ 311 w 328"/>
                    <a:gd name="T37" fmla="*/ 56 h 208"/>
                    <a:gd name="T38" fmla="*/ 303 w 328"/>
                    <a:gd name="T39" fmla="*/ 80 h 208"/>
                    <a:gd name="T40" fmla="*/ 286 w 328"/>
                    <a:gd name="T41" fmla="*/ 104 h 208"/>
                    <a:gd name="T42" fmla="*/ 286 w 328"/>
                    <a:gd name="T43" fmla="*/ 112 h 208"/>
                    <a:gd name="T44" fmla="*/ 303 w 328"/>
                    <a:gd name="T45" fmla="*/ 128 h 208"/>
                    <a:gd name="T46" fmla="*/ 320 w 328"/>
                    <a:gd name="T47" fmla="*/ 160 h 208"/>
                    <a:gd name="T48" fmla="*/ 303 w 328"/>
                    <a:gd name="T49" fmla="*/ 176 h 208"/>
                    <a:gd name="T50" fmla="*/ 303 w 328"/>
                    <a:gd name="T51" fmla="*/ 208 h 208"/>
                    <a:gd name="T52" fmla="*/ 269 w 328"/>
                    <a:gd name="T53" fmla="*/ 200 h 208"/>
                    <a:gd name="T54" fmla="*/ 227 w 328"/>
                    <a:gd name="T55" fmla="*/ 192 h 208"/>
                    <a:gd name="T56" fmla="*/ 202 w 328"/>
                    <a:gd name="T57" fmla="*/ 152 h 208"/>
                    <a:gd name="T58" fmla="*/ 168 w 328"/>
                    <a:gd name="T59" fmla="*/ 160 h 208"/>
                    <a:gd name="T60" fmla="*/ 143 w 328"/>
                    <a:gd name="T61" fmla="*/ 144 h 208"/>
                    <a:gd name="T62" fmla="*/ 126 w 328"/>
                    <a:gd name="T63" fmla="*/ 128 h 208"/>
                    <a:gd name="T64" fmla="*/ 109 w 328"/>
                    <a:gd name="T65" fmla="*/ 128 h 208"/>
                    <a:gd name="T66" fmla="*/ 84 w 328"/>
                    <a:gd name="T67" fmla="*/ 112 h 208"/>
                    <a:gd name="T68" fmla="*/ 67 w 328"/>
                    <a:gd name="T69" fmla="*/ 112 h 208"/>
                    <a:gd name="T70" fmla="*/ 50 w 328"/>
                    <a:gd name="T71" fmla="*/ 96 h 208"/>
                    <a:gd name="T72" fmla="*/ 25 w 328"/>
                    <a:gd name="T73" fmla="*/ 104 h 208"/>
                    <a:gd name="T74" fmla="*/ 0 w 328"/>
                    <a:gd name="T75" fmla="*/ 80 h 20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28" h="208">
                      <a:moveTo>
                        <a:pt x="0" y="80"/>
                      </a:moveTo>
                      <a:lnTo>
                        <a:pt x="0" y="56"/>
                      </a:lnTo>
                      <a:lnTo>
                        <a:pt x="25" y="32"/>
                      </a:lnTo>
                      <a:lnTo>
                        <a:pt x="50" y="48"/>
                      </a:lnTo>
                      <a:lnTo>
                        <a:pt x="67" y="32"/>
                      </a:lnTo>
                      <a:lnTo>
                        <a:pt x="92" y="24"/>
                      </a:lnTo>
                      <a:lnTo>
                        <a:pt x="101" y="32"/>
                      </a:lnTo>
                      <a:lnTo>
                        <a:pt x="117" y="40"/>
                      </a:lnTo>
                      <a:lnTo>
                        <a:pt x="134" y="48"/>
                      </a:lnTo>
                      <a:lnTo>
                        <a:pt x="160" y="40"/>
                      </a:lnTo>
                      <a:lnTo>
                        <a:pt x="210" y="40"/>
                      </a:lnTo>
                      <a:lnTo>
                        <a:pt x="235" y="32"/>
                      </a:lnTo>
                      <a:lnTo>
                        <a:pt x="252" y="16"/>
                      </a:lnTo>
                      <a:lnTo>
                        <a:pt x="261" y="16"/>
                      </a:lnTo>
                      <a:lnTo>
                        <a:pt x="286" y="24"/>
                      </a:lnTo>
                      <a:lnTo>
                        <a:pt x="294" y="8"/>
                      </a:lnTo>
                      <a:lnTo>
                        <a:pt x="320" y="0"/>
                      </a:lnTo>
                      <a:lnTo>
                        <a:pt x="328" y="16"/>
                      </a:lnTo>
                      <a:lnTo>
                        <a:pt x="311" y="56"/>
                      </a:lnTo>
                      <a:lnTo>
                        <a:pt x="303" y="80"/>
                      </a:lnTo>
                      <a:lnTo>
                        <a:pt x="286" y="104"/>
                      </a:lnTo>
                      <a:lnTo>
                        <a:pt x="286" y="112"/>
                      </a:lnTo>
                      <a:lnTo>
                        <a:pt x="303" y="128"/>
                      </a:lnTo>
                      <a:lnTo>
                        <a:pt x="320" y="160"/>
                      </a:lnTo>
                      <a:lnTo>
                        <a:pt x="303" y="176"/>
                      </a:lnTo>
                      <a:lnTo>
                        <a:pt x="303" y="208"/>
                      </a:lnTo>
                      <a:lnTo>
                        <a:pt x="269" y="200"/>
                      </a:lnTo>
                      <a:lnTo>
                        <a:pt x="227" y="192"/>
                      </a:lnTo>
                      <a:lnTo>
                        <a:pt x="202" y="152"/>
                      </a:lnTo>
                      <a:lnTo>
                        <a:pt x="168" y="160"/>
                      </a:lnTo>
                      <a:lnTo>
                        <a:pt x="143" y="144"/>
                      </a:lnTo>
                      <a:lnTo>
                        <a:pt x="126" y="128"/>
                      </a:lnTo>
                      <a:lnTo>
                        <a:pt x="109" y="128"/>
                      </a:lnTo>
                      <a:lnTo>
                        <a:pt x="84" y="112"/>
                      </a:lnTo>
                      <a:lnTo>
                        <a:pt x="67" y="112"/>
                      </a:lnTo>
                      <a:lnTo>
                        <a:pt x="50" y="96"/>
                      </a:lnTo>
                      <a:lnTo>
                        <a:pt x="25" y="104"/>
                      </a:lnTo>
                      <a:lnTo>
                        <a:pt x="0" y="80"/>
                      </a:lnTo>
                      <a:close/>
                    </a:path>
                  </a:pathLst>
                </a:custGeom>
                <a:solidFill>
                  <a:srgbClr val="DEF1F7"/>
                </a:solidFill>
                <a:ln w="28575">
                  <a:solidFill>
                    <a:srgbClr val="DEF1F7"/>
                  </a:solidFill>
                  <a:round/>
                  <a:headEnd/>
                  <a:tailEnd/>
                </a:ln>
                <a:extLst/>
              </p:spPr>
              <p:txBody>
                <a:bodyPr/>
                <a:lstStyle/>
                <a:p>
                  <a:pPr>
                    <a:defRPr/>
                  </a:pPr>
                  <a:endParaRPr lang="en-GB" sz="2400" b="1" kern="0">
                    <a:solidFill>
                      <a:srgbClr val="000000"/>
                    </a:solidFill>
                    <a:latin typeface="Calibri" panose="020F0502020204030204"/>
                  </a:endParaRPr>
                </a:p>
              </p:txBody>
            </p:sp>
            <p:sp>
              <p:nvSpPr>
                <p:cNvPr id="170" name="Freeform 45"/>
                <p:cNvSpPr>
                  <a:spLocks/>
                </p:cNvSpPr>
                <p:nvPr/>
              </p:nvSpPr>
              <p:spPr bwMode="auto">
                <a:xfrm>
                  <a:off x="5814261" y="3121186"/>
                  <a:ext cx="1033293" cy="472709"/>
                </a:xfrm>
                <a:custGeom>
                  <a:avLst/>
                  <a:gdLst>
                    <a:gd name="T0" fmla="*/ 472 w 682"/>
                    <a:gd name="T1" fmla="*/ 304 h 312"/>
                    <a:gd name="T2" fmla="*/ 505 w 682"/>
                    <a:gd name="T3" fmla="*/ 280 h 312"/>
                    <a:gd name="T4" fmla="*/ 556 w 682"/>
                    <a:gd name="T5" fmla="*/ 280 h 312"/>
                    <a:gd name="T6" fmla="*/ 598 w 682"/>
                    <a:gd name="T7" fmla="*/ 272 h 312"/>
                    <a:gd name="T8" fmla="*/ 598 w 682"/>
                    <a:gd name="T9" fmla="*/ 248 h 312"/>
                    <a:gd name="T10" fmla="*/ 623 w 682"/>
                    <a:gd name="T11" fmla="*/ 224 h 312"/>
                    <a:gd name="T12" fmla="*/ 632 w 682"/>
                    <a:gd name="T13" fmla="*/ 184 h 312"/>
                    <a:gd name="T14" fmla="*/ 632 w 682"/>
                    <a:gd name="T15" fmla="*/ 144 h 312"/>
                    <a:gd name="T16" fmla="*/ 674 w 682"/>
                    <a:gd name="T17" fmla="*/ 128 h 312"/>
                    <a:gd name="T18" fmla="*/ 682 w 682"/>
                    <a:gd name="T19" fmla="*/ 96 h 312"/>
                    <a:gd name="T20" fmla="*/ 649 w 682"/>
                    <a:gd name="T21" fmla="*/ 72 h 312"/>
                    <a:gd name="T22" fmla="*/ 649 w 682"/>
                    <a:gd name="T23" fmla="*/ 24 h 312"/>
                    <a:gd name="T24" fmla="*/ 564 w 682"/>
                    <a:gd name="T25" fmla="*/ 24 h 312"/>
                    <a:gd name="T26" fmla="*/ 488 w 682"/>
                    <a:gd name="T27" fmla="*/ 0 h 312"/>
                    <a:gd name="T28" fmla="*/ 463 w 682"/>
                    <a:gd name="T29" fmla="*/ 48 h 312"/>
                    <a:gd name="T30" fmla="*/ 413 w 682"/>
                    <a:gd name="T31" fmla="*/ 64 h 312"/>
                    <a:gd name="T32" fmla="*/ 371 w 682"/>
                    <a:gd name="T33" fmla="*/ 40 h 312"/>
                    <a:gd name="T34" fmla="*/ 371 w 682"/>
                    <a:gd name="T35" fmla="*/ 64 h 312"/>
                    <a:gd name="T36" fmla="*/ 337 w 682"/>
                    <a:gd name="T37" fmla="*/ 64 h 312"/>
                    <a:gd name="T38" fmla="*/ 328 w 682"/>
                    <a:gd name="T39" fmla="*/ 96 h 312"/>
                    <a:gd name="T40" fmla="*/ 295 w 682"/>
                    <a:gd name="T41" fmla="*/ 120 h 312"/>
                    <a:gd name="T42" fmla="*/ 312 w 682"/>
                    <a:gd name="T43" fmla="*/ 152 h 312"/>
                    <a:gd name="T44" fmla="*/ 312 w 682"/>
                    <a:gd name="T45" fmla="*/ 184 h 312"/>
                    <a:gd name="T46" fmla="*/ 253 w 682"/>
                    <a:gd name="T47" fmla="*/ 168 h 312"/>
                    <a:gd name="T48" fmla="*/ 185 w 682"/>
                    <a:gd name="T49" fmla="*/ 192 h 312"/>
                    <a:gd name="T50" fmla="*/ 143 w 682"/>
                    <a:gd name="T51" fmla="*/ 200 h 312"/>
                    <a:gd name="T52" fmla="*/ 84 w 682"/>
                    <a:gd name="T53" fmla="*/ 192 h 312"/>
                    <a:gd name="T54" fmla="*/ 50 w 682"/>
                    <a:gd name="T55" fmla="*/ 208 h 312"/>
                    <a:gd name="T56" fmla="*/ 8 w 682"/>
                    <a:gd name="T57" fmla="*/ 200 h 312"/>
                    <a:gd name="T58" fmla="*/ 0 w 682"/>
                    <a:gd name="T59" fmla="*/ 240 h 312"/>
                    <a:gd name="T60" fmla="*/ 25 w 682"/>
                    <a:gd name="T61" fmla="*/ 256 h 312"/>
                    <a:gd name="T62" fmla="*/ 42 w 682"/>
                    <a:gd name="T63" fmla="*/ 272 h 312"/>
                    <a:gd name="T64" fmla="*/ 84 w 682"/>
                    <a:gd name="T65" fmla="*/ 264 h 312"/>
                    <a:gd name="T66" fmla="*/ 92 w 682"/>
                    <a:gd name="T67" fmla="*/ 304 h 312"/>
                    <a:gd name="T68" fmla="*/ 101 w 682"/>
                    <a:gd name="T69" fmla="*/ 280 h 312"/>
                    <a:gd name="T70" fmla="*/ 135 w 682"/>
                    <a:gd name="T71" fmla="*/ 288 h 312"/>
                    <a:gd name="T72" fmla="*/ 168 w 682"/>
                    <a:gd name="T73" fmla="*/ 256 h 312"/>
                    <a:gd name="T74" fmla="*/ 244 w 682"/>
                    <a:gd name="T75" fmla="*/ 248 h 312"/>
                    <a:gd name="T76" fmla="*/ 261 w 682"/>
                    <a:gd name="T77" fmla="*/ 272 h 312"/>
                    <a:gd name="T78" fmla="*/ 379 w 682"/>
                    <a:gd name="T79" fmla="*/ 304 h 312"/>
                    <a:gd name="T80" fmla="*/ 379 w 682"/>
                    <a:gd name="T81" fmla="*/ 312 h 312"/>
                    <a:gd name="T82" fmla="*/ 413 w 682"/>
                    <a:gd name="T83" fmla="*/ 304 h 312"/>
                    <a:gd name="T84" fmla="*/ 472 w 682"/>
                    <a:gd name="T85" fmla="*/ 304 h 31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82" h="312">
                      <a:moveTo>
                        <a:pt x="472" y="304"/>
                      </a:moveTo>
                      <a:lnTo>
                        <a:pt x="505" y="280"/>
                      </a:lnTo>
                      <a:lnTo>
                        <a:pt x="556" y="280"/>
                      </a:lnTo>
                      <a:lnTo>
                        <a:pt x="598" y="272"/>
                      </a:lnTo>
                      <a:lnTo>
                        <a:pt x="598" y="248"/>
                      </a:lnTo>
                      <a:lnTo>
                        <a:pt x="623" y="224"/>
                      </a:lnTo>
                      <a:lnTo>
                        <a:pt x="632" y="184"/>
                      </a:lnTo>
                      <a:lnTo>
                        <a:pt x="632" y="144"/>
                      </a:lnTo>
                      <a:lnTo>
                        <a:pt x="674" y="128"/>
                      </a:lnTo>
                      <a:lnTo>
                        <a:pt x="682" y="96"/>
                      </a:lnTo>
                      <a:lnTo>
                        <a:pt x="649" y="72"/>
                      </a:lnTo>
                      <a:lnTo>
                        <a:pt x="649" y="24"/>
                      </a:lnTo>
                      <a:lnTo>
                        <a:pt x="564" y="24"/>
                      </a:lnTo>
                      <a:lnTo>
                        <a:pt x="488" y="0"/>
                      </a:lnTo>
                      <a:lnTo>
                        <a:pt x="463" y="48"/>
                      </a:lnTo>
                      <a:lnTo>
                        <a:pt x="413" y="64"/>
                      </a:lnTo>
                      <a:lnTo>
                        <a:pt x="371" y="40"/>
                      </a:lnTo>
                      <a:lnTo>
                        <a:pt x="371" y="64"/>
                      </a:lnTo>
                      <a:lnTo>
                        <a:pt x="337" y="64"/>
                      </a:lnTo>
                      <a:lnTo>
                        <a:pt x="328" y="96"/>
                      </a:lnTo>
                      <a:lnTo>
                        <a:pt x="295" y="120"/>
                      </a:lnTo>
                      <a:lnTo>
                        <a:pt x="312" y="152"/>
                      </a:lnTo>
                      <a:lnTo>
                        <a:pt x="312" y="184"/>
                      </a:lnTo>
                      <a:lnTo>
                        <a:pt x="253" y="168"/>
                      </a:lnTo>
                      <a:lnTo>
                        <a:pt x="185" y="192"/>
                      </a:lnTo>
                      <a:lnTo>
                        <a:pt x="143" y="200"/>
                      </a:lnTo>
                      <a:lnTo>
                        <a:pt x="84" y="192"/>
                      </a:lnTo>
                      <a:lnTo>
                        <a:pt x="50" y="208"/>
                      </a:lnTo>
                      <a:lnTo>
                        <a:pt x="8" y="200"/>
                      </a:lnTo>
                      <a:lnTo>
                        <a:pt x="0" y="240"/>
                      </a:lnTo>
                      <a:lnTo>
                        <a:pt x="25" y="256"/>
                      </a:lnTo>
                      <a:lnTo>
                        <a:pt x="42" y="272"/>
                      </a:lnTo>
                      <a:lnTo>
                        <a:pt x="84" y="264"/>
                      </a:lnTo>
                      <a:lnTo>
                        <a:pt x="92" y="304"/>
                      </a:lnTo>
                      <a:lnTo>
                        <a:pt x="101" y="280"/>
                      </a:lnTo>
                      <a:lnTo>
                        <a:pt x="135" y="288"/>
                      </a:lnTo>
                      <a:lnTo>
                        <a:pt x="168" y="256"/>
                      </a:lnTo>
                      <a:lnTo>
                        <a:pt x="244" y="248"/>
                      </a:lnTo>
                      <a:lnTo>
                        <a:pt x="261" y="272"/>
                      </a:lnTo>
                      <a:lnTo>
                        <a:pt x="379" y="304"/>
                      </a:lnTo>
                      <a:lnTo>
                        <a:pt x="379" y="312"/>
                      </a:lnTo>
                      <a:lnTo>
                        <a:pt x="413" y="304"/>
                      </a:lnTo>
                      <a:lnTo>
                        <a:pt x="472" y="304"/>
                      </a:lnTo>
                      <a:close/>
                    </a:path>
                  </a:pathLst>
                </a:custGeom>
                <a:solidFill>
                  <a:srgbClr val="70AD47"/>
                </a:solidFill>
                <a:ln w="12700">
                  <a:noFill/>
                  <a:round/>
                  <a:headEnd/>
                  <a:tailEnd/>
                </a:ln>
                <a:extLst/>
              </p:spPr>
              <p:txBody>
                <a:bodyPr/>
                <a:lstStyle/>
                <a:p>
                  <a:pPr>
                    <a:defRPr/>
                  </a:pPr>
                  <a:endParaRPr lang="en-GB" sz="2400" b="1" kern="0">
                    <a:solidFill>
                      <a:srgbClr val="000000"/>
                    </a:solidFill>
                    <a:latin typeface="Calibri" panose="020F0502020204030204"/>
                  </a:endParaRPr>
                </a:p>
              </p:txBody>
            </p:sp>
            <p:sp>
              <p:nvSpPr>
                <p:cNvPr id="171" name="Freeform 48"/>
                <p:cNvSpPr>
                  <a:spLocks/>
                </p:cNvSpPr>
                <p:nvPr/>
              </p:nvSpPr>
              <p:spPr bwMode="auto">
                <a:xfrm>
                  <a:off x="6146066" y="2745443"/>
                  <a:ext cx="880269" cy="472709"/>
                </a:xfrm>
                <a:custGeom>
                  <a:avLst/>
                  <a:gdLst>
                    <a:gd name="T0" fmla="*/ 497 w 581"/>
                    <a:gd name="T1" fmla="*/ 248 h 312"/>
                    <a:gd name="T2" fmla="*/ 531 w 581"/>
                    <a:gd name="T3" fmla="*/ 200 h 312"/>
                    <a:gd name="T4" fmla="*/ 556 w 581"/>
                    <a:gd name="T5" fmla="*/ 176 h 312"/>
                    <a:gd name="T6" fmla="*/ 581 w 581"/>
                    <a:gd name="T7" fmla="*/ 152 h 312"/>
                    <a:gd name="T8" fmla="*/ 564 w 581"/>
                    <a:gd name="T9" fmla="*/ 120 h 312"/>
                    <a:gd name="T10" fmla="*/ 522 w 581"/>
                    <a:gd name="T11" fmla="*/ 112 h 312"/>
                    <a:gd name="T12" fmla="*/ 480 w 581"/>
                    <a:gd name="T13" fmla="*/ 104 h 312"/>
                    <a:gd name="T14" fmla="*/ 463 w 581"/>
                    <a:gd name="T15" fmla="*/ 80 h 312"/>
                    <a:gd name="T16" fmla="*/ 413 w 581"/>
                    <a:gd name="T17" fmla="*/ 64 h 312"/>
                    <a:gd name="T18" fmla="*/ 413 w 581"/>
                    <a:gd name="T19" fmla="*/ 88 h 312"/>
                    <a:gd name="T20" fmla="*/ 387 w 581"/>
                    <a:gd name="T21" fmla="*/ 104 h 312"/>
                    <a:gd name="T22" fmla="*/ 345 w 581"/>
                    <a:gd name="T23" fmla="*/ 72 h 312"/>
                    <a:gd name="T24" fmla="*/ 354 w 581"/>
                    <a:gd name="T25" fmla="*/ 40 h 312"/>
                    <a:gd name="T26" fmla="*/ 312 w 581"/>
                    <a:gd name="T27" fmla="*/ 40 h 312"/>
                    <a:gd name="T28" fmla="*/ 269 w 581"/>
                    <a:gd name="T29" fmla="*/ 24 h 312"/>
                    <a:gd name="T30" fmla="*/ 227 w 581"/>
                    <a:gd name="T31" fmla="*/ 0 h 312"/>
                    <a:gd name="T32" fmla="*/ 227 w 581"/>
                    <a:gd name="T33" fmla="*/ 24 h 312"/>
                    <a:gd name="T34" fmla="*/ 202 w 581"/>
                    <a:gd name="T35" fmla="*/ 8 h 312"/>
                    <a:gd name="T36" fmla="*/ 168 w 581"/>
                    <a:gd name="T37" fmla="*/ 8 h 312"/>
                    <a:gd name="T38" fmla="*/ 160 w 581"/>
                    <a:gd name="T39" fmla="*/ 40 h 312"/>
                    <a:gd name="T40" fmla="*/ 118 w 581"/>
                    <a:gd name="T41" fmla="*/ 56 h 312"/>
                    <a:gd name="T42" fmla="*/ 76 w 581"/>
                    <a:gd name="T43" fmla="*/ 80 h 312"/>
                    <a:gd name="T44" fmla="*/ 34 w 581"/>
                    <a:gd name="T45" fmla="*/ 88 h 312"/>
                    <a:gd name="T46" fmla="*/ 0 w 581"/>
                    <a:gd name="T47" fmla="*/ 112 h 312"/>
                    <a:gd name="T48" fmla="*/ 34 w 581"/>
                    <a:gd name="T49" fmla="*/ 152 h 312"/>
                    <a:gd name="T50" fmla="*/ 25 w 581"/>
                    <a:gd name="T51" fmla="*/ 176 h 312"/>
                    <a:gd name="T52" fmla="*/ 84 w 581"/>
                    <a:gd name="T53" fmla="*/ 224 h 312"/>
                    <a:gd name="T54" fmla="*/ 160 w 581"/>
                    <a:gd name="T55" fmla="*/ 280 h 312"/>
                    <a:gd name="T56" fmla="*/ 152 w 581"/>
                    <a:gd name="T57" fmla="*/ 288 h 312"/>
                    <a:gd name="T58" fmla="*/ 194 w 581"/>
                    <a:gd name="T59" fmla="*/ 312 h 312"/>
                    <a:gd name="T60" fmla="*/ 244 w 581"/>
                    <a:gd name="T61" fmla="*/ 296 h 312"/>
                    <a:gd name="T62" fmla="*/ 269 w 581"/>
                    <a:gd name="T63" fmla="*/ 248 h 312"/>
                    <a:gd name="T64" fmla="*/ 345 w 581"/>
                    <a:gd name="T65" fmla="*/ 272 h 312"/>
                    <a:gd name="T66" fmla="*/ 430 w 581"/>
                    <a:gd name="T67" fmla="*/ 272 h 312"/>
                    <a:gd name="T68" fmla="*/ 430 w 581"/>
                    <a:gd name="T69" fmla="*/ 280 h 312"/>
                    <a:gd name="T70" fmla="*/ 455 w 581"/>
                    <a:gd name="T71" fmla="*/ 248 h 312"/>
                    <a:gd name="T72" fmla="*/ 497 w 581"/>
                    <a:gd name="T73" fmla="*/ 248 h 31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81" h="312">
                      <a:moveTo>
                        <a:pt x="497" y="248"/>
                      </a:moveTo>
                      <a:lnTo>
                        <a:pt x="531" y="200"/>
                      </a:lnTo>
                      <a:lnTo>
                        <a:pt x="556" y="176"/>
                      </a:lnTo>
                      <a:lnTo>
                        <a:pt x="581" y="152"/>
                      </a:lnTo>
                      <a:lnTo>
                        <a:pt x="564" y="120"/>
                      </a:lnTo>
                      <a:lnTo>
                        <a:pt x="522" y="112"/>
                      </a:lnTo>
                      <a:lnTo>
                        <a:pt x="480" y="104"/>
                      </a:lnTo>
                      <a:lnTo>
                        <a:pt x="463" y="80"/>
                      </a:lnTo>
                      <a:lnTo>
                        <a:pt x="413" y="64"/>
                      </a:lnTo>
                      <a:lnTo>
                        <a:pt x="413" y="88"/>
                      </a:lnTo>
                      <a:lnTo>
                        <a:pt x="387" y="104"/>
                      </a:lnTo>
                      <a:lnTo>
                        <a:pt x="345" y="72"/>
                      </a:lnTo>
                      <a:lnTo>
                        <a:pt x="354" y="40"/>
                      </a:lnTo>
                      <a:lnTo>
                        <a:pt x="312" y="40"/>
                      </a:lnTo>
                      <a:lnTo>
                        <a:pt x="269" y="24"/>
                      </a:lnTo>
                      <a:lnTo>
                        <a:pt x="227" y="0"/>
                      </a:lnTo>
                      <a:lnTo>
                        <a:pt x="227" y="24"/>
                      </a:lnTo>
                      <a:lnTo>
                        <a:pt x="202" y="8"/>
                      </a:lnTo>
                      <a:lnTo>
                        <a:pt x="168" y="8"/>
                      </a:lnTo>
                      <a:lnTo>
                        <a:pt x="160" y="40"/>
                      </a:lnTo>
                      <a:lnTo>
                        <a:pt x="118" y="56"/>
                      </a:lnTo>
                      <a:lnTo>
                        <a:pt x="76" y="80"/>
                      </a:lnTo>
                      <a:lnTo>
                        <a:pt x="34" y="88"/>
                      </a:lnTo>
                      <a:lnTo>
                        <a:pt x="0" y="112"/>
                      </a:lnTo>
                      <a:lnTo>
                        <a:pt x="34" y="152"/>
                      </a:lnTo>
                      <a:lnTo>
                        <a:pt x="25" y="176"/>
                      </a:lnTo>
                      <a:lnTo>
                        <a:pt x="84" y="224"/>
                      </a:lnTo>
                      <a:lnTo>
                        <a:pt x="160" y="280"/>
                      </a:lnTo>
                      <a:lnTo>
                        <a:pt x="152" y="288"/>
                      </a:lnTo>
                      <a:lnTo>
                        <a:pt x="194" y="312"/>
                      </a:lnTo>
                      <a:lnTo>
                        <a:pt x="244" y="296"/>
                      </a:lnTo>
                      <a:lnTo>
                        <a:pt x="269" y="248"/>
                      </a:lnTo>
                      <a:lnTo>
                        <a:pt x="345" y="272"/>
                      </a:lnTo>
                      <a:lnTo>
                        <a:pt x="430" y="272"/>
                      </a:lnTo>
                      <a:lnTo>
                        <a:pt x="430" y="280"/>
                      </a:lnTo>
                      <a:lnTo>
                        <a:pt x="455" y="248"/>
                      </a:lnTo>
                      <a:lnTo>
                        <a:pt x="497" y="248"/>
                      </a:lnTo>
                      <a:close/>
                    </a:path>
                  </a:pathLst>
                </a:custGeom>
                <a:solidFill>
                  <a:srgbClr val="70AD47"/>
                </a:solidFill>
                <a:ln w="12700">
                  <a:noFill/>
                  <a:prstDash val="solid"/>
                  <a:round/>
                  <a:headEnd/>
                  <a:tailEnd/>
                </a:ln>
              </p:spPr>
              <p:txBody>
                <a:bodyPr/>
                <a:lstStyle/>
                <a:p>
                  <a:pPr>
                    <a:defRPr/>
                  </a:pPr>
                  <a:endParaRPr lang="en-GB" sz="2400" b="1" kern="0">
                    <a:solidFill>
                      <a:srgbClr val="000000"/>
                    </a:solidFill>
                    <a:latin typeface="Calibri" panose="020F0502020204030204"/>
                  </a:endParaRPr>
                </a:p>
              </p:txBody>
            </p:sp>
            <p:sp>
              <p:nvSpPr>
                <p:cNvPr id="172" name="Freeform 50"/>
                <p:cNvSpPr>
                  <a:spLocks/>
                </p:cNvSpPr>
                <p:nvPr/>
              </p:nvSpPr>
              <p:spPr bwMode="auto">
                <a:xfrm>
                  <a:off x="6388481" y="3569653"/>
                  <a:ext cx="830271" cy="630279"/>
                </a:xfrm>
                <a:custGeom>
                  <a:avLst/>
                  <a:gdLst>
                    <a:gd name="T0" fmla="*/ 388 w 548"/>
                    <a:gd name="T1" fmla="*/ 360 h 416"/>
                    <a:gd name="T2" fmla="*/ 379 w 548"/>
                    <a:gd name="T3" fmla="*/ 344 h 416"/>
                    <a:gd name="T4" fmla="*/ 345 w 548"/>
                    <a:gd name="T5" fmla="*/ 328 h 416"/>
                    <a:gd name="T6" fmla="*/ 320 w 548"/>
                    <a:gd name="T7" fmla="*/ 296 h 416"/>
                    <a:gd name="T8" fmla="*/ 270 w 548"/>
                    <a:gd name="T9" fmla="*/ 264 h 416"/>
                    <a:gd name="T10" fmla="*/ 236 w 548"/>
                    <a:gd name="T11" fmla="*/ 216 h 416"/>
                    <a:gd name="T12" fmla="*/ 202 w 548"/>
                    <a:gd name="T13" fmla="*/ 200 h 416"/>
                    <a:gd name="T14" fmla="*/ 219 w 548"/>
                    <a:gd name="T15" fmla="*/ 152 h 416"/>
                    <a:gd name="T16" fmla="*/ 236 w 548"/>
                    <a:gd name="T17" fmla="*/ 152 h 416"/>
                    <a:gd name="T18" fmla="*/ 270 w 548"/>
                    <a:gd name="T19" fmla="*/ 168 h 416"/>
                    <a:gd name="T20" fmla="*/ 278 w 548"/>
                    <a:gd name="T21" fmla="*/ 144 h 416"/>
                    <a:gd name="T22" fmla="*/ 312 w 548"/>
                    <a:gd name="T23" fmla="*/ 136 h 416"/>
                    <a:gd name="T24" fmla="*/ 354 w 548"/>
                    <a:gd name="T25" fmla="*/ 144 h 416"/>
                    <a:gd name="T26" fmla="*/ 404 w 548"/>
                    <a:gd name="T27" fmla="*/ 152 h 416"/>
                    <a:gd name="T28" fmla="*/ 438 w 548"/>
                    <a:gd name="T29" fmla="*/ 144 h 416"/>
                    <a:gd name="T30" fmla="*/ 472 w 548"/>
                    <a:gd name="T31" fmla="*/ 152 h 416"/>
                    <a:gd name="T32" fmla="*/ 522 w 548"/>
                    <a:gd name="T33" fmla="*/ 160 h 416"/>
                    <a:gd name="T34" fmla="*/ 522 w 548"/>
                    <a:gd name="T35" fmla="*/ 128 h 416"/>
                    <a:gd name="T36" fmla="*/ 548 w 548"/>
                    <a:gd name="T37" fmla="*/ 120 h 416"/>
                    <a:gd name="T38" fmla="*/ 522 w 548"/>
                    <a:gd name="T39" fmla="*/ 112 h 416"/>
                    <a:gd name="T40" fmla="*/ 497 w 548"/>
                    <a:gd name="T41" fmla="*/ 80 h 416"/>
                    <a:gd name="T42" fmla="*/ 480 w 548"/>
                    <a:gd name="T43" fmla="*/ 48 h 416"/>
                    <a:gd name="T44" fmla="*/ 421 w 548"/>
                    <a:gd name="T45" fmla="*/ 72 h 416"/>
                    <a:gd name="T46" fmla="*/ 388 w 548"/>
                    <a:gd name="T47" fmla="*/ 72 h 416"/>
                    <a:gd name="T48" fmla="*/ 379 w 548"/>
                    <a:gd name="T49" fmla="*/ 48 h 416"/>
                    <a:gd name="T50" fmla="*/ 345 w 548"/>
                    <a:gd name="T51" fmla="*/ 56 h 416"/>
                    <a:gd name="T52" fmla="*/ 320 w 548"/>
                    <a:gd name="T53" fmla="*/ 40 h 416"/>
                    <a:gd name="T54" fmla="*/ 295 w 548"/>
                    <a:gd name="T55" fmla="*/ 16 h 416"/>
                    <a:gd name="T56" fmla="*/ 261 w 548"/>
                    <a:gd name="T57" fmla="*/ 0 h 416"/>
                    <a:gd name="T58" fmla="*/ 227 w 548"/>
                    <a:gd name="T59" fmla="*/ 8 h 416"/>
                    <a:gd name="T60" fmla="*/ 194 w 548"/>
                    <a:gd name="T61" fmla="*/ 48 h 416"/>
                    <a:gd name="T62" fmla="*/ 194 w 548"/>
                    <a:gd name="T63" fmla="*/ 88 h 416"/>
                    <a:gd name="T64" fmla="*/ 160 w 548"/>
                    <a:gd name="T65" fmla="*/ 96 h 416"/>
                    <a:gd name="T66" fmla="*/ 143 w 548"/>
                    <a:gd name="T67" fmla="*/ 128 h 416"/>
                    <a:gd name="T68" fmla="*/ 109 w 548"/>
                    <a:gd name="T69" fmla="*/ 120 h 416"/>
                    <a:gd name="T70" fmla="*/ 84 w 548"/>
                    <a:gd name="T71" fmla="*/ 104 h 416"/>
                    <a:gd name="T72" fmla="*/ 42 w 548"/>
                    <a:gd name="T73" fmla="*/ 136 h 416"/>
                    <a:gd name="T74" fmla="*/ 8 w 548"/>
                    <a:gd name="T75" fmla="*/ 144 h 416"/>
                    <a:gd name="T76" fmla="*/ 0 w 548"/>
                    <a:gd name="T77" fmla="*/ 144 h 416"/>
                    <a:gd name="T78" fmla="*/ 0 w 548"/>
                    <a:gd name="T79" fmla="*/ 152 h 416"/>
                    <a:gd name="T80" fmla="*/ 34 w 548"/>
                    <a:gd name="T81" fmla="*/ 216 h 416"/>
                    <a:gd name="T82" fmla="*/ 84 w 548"/>
                    <a:gd name="T83" fmla="*/ 152 h 416"/>
                    <a:gd name="T84" fmla="*/ 84 w 548"/>
                    <a:gd name="T85" fmla="*/ 216 h 416"/>
                    <a:gd name="T86" fmla="*/ 126 w 548"/>
                    <a:gd name="T87" fmla="*/ 192 h 416"/>
                    <a:gd name="T88" fmla="*/ 126 w 548"/>
                    <a:gd name="T89" fmla="*/ 240 h 416"/>
                    <a:gd name="T90" fmla="*/ 177 w 548"/>
                    <a:gd name="T91" fmla="*/ 264 h 416"/>
                    <a:gd name="T92" fmla="*/ 160 w 548"/>
                    <a:gd name="T93" fmla="*/ 272 h 416"/>
                    <a:gd name="T94" fmla="*/ 219 w 548"/>
                    <a:gd name="T95" fmla="*/ 312 h 416"/>
                    <a:gd name="T96" fmla="*/ 227 w 548"/>
                    <a:gd name="T97" fmla="*/ 336 h 416"/>
                    <a:gd name="T98" fmla="*/ 253 w 548"/>
                    <a:gd name="T99" fmla="*/ 352 h 416"/>
                    <a:gd name="T100" fmla="*/ 312 w 548"/>
                    <a:gd name="T101" fmla="*/ 360 h 416"/>
                    <a:gd name="T102" fmla="*/ 371 w 548"/>
                    <a:gd name="T103" fmla="*/ 384 h 416"/>
                    <a:gd name="T104" fmla="*/ 312 w 548"/>
                    <a:gd name="T105" fmla="*/ 392 h 416"/>
                    <a:gd name="T106" fmla="*/ 413 w 548"/>
                    <a:gd name="T107" fmla="*/ 416 h 416"/>
                    <a:gd name="T108" fmla="*/ 413 w 548"/>
                    <a:gd name="T109" fmla="*/ 384 h 416"/>
                    <a:gd name="T110" fmla="*/ 388 w 548"/>
                    <a:gd name="T111" fmla="*/ 360 h 41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48" h="416">
                      <a:moveTo>
                        <a:pt x="388" y="360"/>
                      </a:moveTo>
                      <a:lnTo>
                        <a:pt x="379" y="344"/>
                      </a:lnTo>
                      <a:lnTo>
                        <a:pt x="345" y="328"/>
                      </a:lnTo>
                      <a:lnTo>
                        <a:pt x="320" y="296"/>
                      </a:lnTo>
                      <a:lnTo>
                        <a:pt x="270" y="264"/>
                      </a:lnTo>
                      <a:lnTo>
                        <a:pt x="236" y="216"/>
                      </a:lnTo>
                      <a:lnTo>
                        <a:pt x="202" y="200"/>
                      </a:lnTo>
                      <a:lnTo>
                        <a:pt x="219" y="152"/>
                      </a:lnTo>
                      <a:lnTo>
                        <a:pt x="236" y="152"/>
                      </a:lnTo>
                      <a:lnTo>
                        <a:pt x="270" y="168"/>
                      </a:lnTo>
                      <a:lnTo>
                        <a:pt x="278" y="144"/>
                      </a:lnTo>
                      <a:lnTo>
                        <a:pt x="312" y="136"/>
                      </a:lnTo>
                      <a:lnTo>
                        <a:pt x="354" y="144"/>
                      </a:lnTo>
                      <a:lnTo>
                        <a:pt x="404" y="152"/>
                      </a:lnTo>
                      <a:lnTo>
                        <a:pt x="438" y="144"/>
                      </a:lnTo>
                      <a:lnTo>
                        <a:pt x="472" y="152"/>
                      </a:lnTo>
                      <a:lnTo>
                        <a:pt x="522" y="160"/>
                      </a:lnTo>
                      <a:lnTo>
                        <a:pt x="522" y="128"/>
                      </a:lnTo>
                      <a:lnTo>
                        <a:pt x="548" y="120"/>
                      </a:lnTo>
                      <a:lnTo>
                        <a:pt x="522" y="112"/>
                      </a:lnTo>
                      <a:lnTo>
                        <a:pt x="497" y="80"/>
                      </a:lnTo>
                      <a:lnTo>
                        <a:pt x="480" y="48"/>
                      </a:lnTo>
                      <a:lnTo>
                        <a:pt x="421" y="72"/>
                      </a:lnTo>
                      <a:lnTo>
                        <a:pt x="388" y="72"/>
                      </a:lnTo>
                      <a:lnTo>
                        <a:pt x="379" y="48"/>
                      </a:lnTo>
                      <a:lnTo>
                        <a:pt x="345" y="56"/>
                      </a:lnTo>
                      <a:lnTo>
                        <a:pt x="320" y="40"/>
                      </a:lnTo>
                      <a:lnTo>
                        <a:pt x="295" y="16"/>
                      </a:lnTo>
                      <a:lnTo>
                        <a:pt x="261" y="0"/>
                      </a:lnTo>
                      <a:lnTo>
                        <a:pt x="227" y="8"/>
                      </a:lnTo>
                      <a:lnTo>
                        <a:pt x="194" y="48"/>
                      </a:lnTo>
                      <a:lnTo>
                        <a:pt x="194" y="88"/>
                      </a:lnTo>
                      <a:lnTo>
                        <a:pt x="160" y="96"/>
                      </a:lnTo>
                      <a:lnTo>
                        <a:pt x="143" y="128"/>
                      </a:lnTo>
                      <a:lnTo>
                        <a:pt x="109" y="120"/>
                      </a:lnTo>
                      <a:lnTo>
                        <a:pt x="84" y="104"/>
                      </a:lnTo>
                      <a:lnTo>
                        <a:pt x="42" y="136"/>
                      </a:lnTo>
                      <a:lnTo>
                        <a:pt x="8" y="144"/>
                      </a:lnTo>
                      <a:lnTo>
                        <a:pt x="0" y="144"/>
                      </a:lnTo>
                      <a:lnTo>
                        <a:pt x="0" y="152"/>
                      </a:lnTo>
                      <a:lnTo>
                        <a:pt x="34" y="216"/>
                      </a:lnTo>
                      <a:lnTo>
                        <a:pt x="84" y="152"/>
                      </a:lnTo>
                      <a:lnTo>
                        <a:pt x="84" y="216"/>
                      </a:lnTo>
                      <a:lnTo>
                        <a:pt x="126" y="192"/>
                      </a:lnTo>
                      <a:lnTo>
                        <a:pt x="126" y="240"/>
                      </a:lnTo>
                      <a:lnTo>
                        <a:pt x="177" y="264"/>
                      </a:lnTo>
                      <a:lnTo>
                        <a:pt x="160" y="272"/>
                      </a:lnTo>
                      <a:lnTo>
                        <a:pt x="219" y="312"/>
                      </a:lnTo>
                      <a:lnTo>
                        <a:pt x="227" y="336"/>
                      </a:lnTo>
                      <a:lnTo>
                        <a:pt x="253" y="352"/>
                      </a:lnTo>
                      <a:lnTo>
                        <a:pt x="312" y="360"/>
                      </a:lnTo>
                      <a:lnTo>
                        <a:pt x="371" y="384"/>
                      </a:lnTo>
                      <a:lnTo>
                        <a:pt x="312" y="392"/>
                      </a:lnTo>
                      <a:lnTo>
                        <a:pt x="413" y="416"/>
                      </a:lnTo>
                      <a:lnTo>
                        <a:pt x="413" y="384"/>
                      </a:lnTo>
                      <a:lnTo>
                        <a:pt x="388" y="360"/>
                      </a:lnTo>
                      <a:close/>
                    </a:path>
                  </a:pathLst>
                </a:custGeom>
                <a:solidFill>
                  <a:srgbClr val="70AD47"/>
                </a:solidFill>
                <a:ln w="9525">
                  <a:noFill/>
                  <a:round/>
                  <a:headEnd/>
                  <a:tailEnd/>
                </a:ln>
                <a:extLst/>
              </p:spPr>
              <p:txBody>
                <a:bodyPr/>
                <a:lstStyle/>
                <a:p>
                  <a:pPr>
                    <a:defRPr/>
                  </a:pPr>
                  <a:endParaRPr lang="en-GB" sz="2400" b="1" kern="0">
                    <a:solidFill>
                      <a:srgbClr val="000000"/>
                    </a:solidFill>
                    <a:latin typeface="Calibri" panose="020F0502020204030204"/>
                  </a:endParaRPr>
                </a:p>
              </p:txBody>
            </p:sp>
            <p:sp>
              <p:nvSpPr>
                <p:cNvPr id="173" name="Freeform 51"/>
                <p:cNvSpPr>
                  <a:spLocks/>
                </p:cNvSpPr>
                <p:nvPr/>
              </p:nvSpPr>
              <p:spPr bwMode="auto">
                <a:xfrm>
                  <a:off x="6376360" y="3484808"/>
                  <a:ext cx="421196" cy="303019"/>
                </a:xfrm>
                <a:custGeom>
                  <a:avLst/>
                  <a:gdLst>
                    <a:gd name="T0" fmla="*/ 50 w 278"/>
                    <a:gd name="T1" fmla="*/ 192 h 200"/>
                    <a:gd name="T2" fmla="*/ 92 w 278"/>
                    <a:gd name="T3" fmla="*/ 160 h 200"/>
                    <a:gd name="T4" fmla="*/ 117 w 278"/>
                    <a:gd name="T5" fmla="*/ 176 h 200"/>
                    <a:gd name="T6" fmla="*/ 151 w 278"/>
                    <a:gd name="T7" fmla="*/ 184 h 200"/>
                    <a:gd name="T8" fmla="*/ 168 w 278"/>
                    <a:gd name="T9" fmla="*/ 152 h 200"/>
                    <a:gd name="T10" fmla="*/ 202 w 278"/>
                    <a:gd name="T11" fmla="*/ 144 h 200"/>
                    <a:gd name="T12" fmla="*/ 202 w 278"/>
                    <a:gd name="T13" fmla="*/ 104 h 200"/>
                    <a:gd name="T14" fmla="*/ 235 w 278"/>
                    <a:gd name="T15" fmla="*/ 64 h 200"/>
                    <a:gd name="T16" fmla="*/ 278 w 278"/>
                    <a:gd name="T17" fmla="*/ 48 h 200"/>
                    <a:gd name="T18" fmla="*/ 235 w 278"/>
                    <a:gd name="T19" fmla="*/ 0 h 200"/>
                    <a:gd name="T20" fmla="*/ 227 w 278"/>
                    <a:gd name="T21" fmla="*/ 8 h 200"/>
                    <a:gd name="T22" fmla="*/ 227 w 278"/>
                    <a:gd name="T23" fmla="*/ 32 h 200"/>
                    <a:gd name="T24" fmla="*/ 185 w 278"/>
                    <a:gd name="T25" fmla="*/ 40 h 200"/>
                    <a:gd name="T26" fmla="*/ 134 w 278"/>
                    <a:gd name="T27" fmla="*/ 40 h 200"/>
                    <a:gd name="T28" fmla="*/ 101 w 278"/>
                    <a:gd name="T29" fmla="*/ 64 h 200"/>
                    <a:gd name="T30" fmla="*/ 42 w 278"/>
                    <a:gd name="T31" fmla="*/ 64 h 200"/>
                    <a:gd name="T32" fmla="*/ 8 w 278"/>
                    <a:gd name="T33" fmla="*/ 72 h 200"/>
                    <a:gd name="T34" fmla="*/ 0 w 278"/>
                    <a:gd name="T35" fmla="*/ 96 h 200"/>
                    <a:gd name="T36" fmla="*/ 8 w 278"/>
                    <a:gd name="T37" fmla="*/ 152 h 200"/>
                    <a:gd name="T38" fmla="*/ 0 w 278"/>
                    <a:gd name="T39" fmla="*/ 160 h 200"/>
                    <a:gd name="T40" fmla="*/ 25 w 278"/>
                    <a:gd name="T41" fmla="*/ 152 h 200"/>
                    <a:gd name="T42" fmla="*/ 8 w 278"/>
                    <a:gd name="T43" fmla="*/ 176 h 200"/>
                    <a:gd name="T44" fmla="*/ 8 w 278"/>
                    <a:gd name="T45" fmla="*/ 200 h 200"/>
                    <a:gd name="T46" fmla="*/ 16 w 278"/>
                    <a:gd name="T47" fmla="*/ 200 h 200"/>
                    <a:gd name="T48" fmla="*/ 50 w 278"/>
                    <a:gd name="T49" fmla="*/ 192 h 2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78" h="200">
                      <a:moveTo>
                        <a:pt x="50" y="192"/>
                      </a:moveTo>
                      <a:lnTo>
                        <a:pt x="92" y="160"/>
                      </a:lnTo>
                      <a:lnTo>
                        <a:pt x="117" y="176"/>
                      </a:lnTo>
                      <a:lnTo>
                        <a:pt x="151" y="184"/>
                      </a:lnTo>
                      <a:lnTo>
                        <a:pt x="168" y="152"/>
                      </a:lnTo>
                      <a:lnTo>
                        <a:pt x="202" y="144"/>
                      </a:lnTo>
                      <a:lnTo>
                        <a:pt x="202" y="104"/>
                      </a:lnTo>
                      <a:lnTo>
                        <a:pt x="235" y="64"/>
                      </a:lnTo>
                      <a:lnTo>
                        <a:pt x="278" y="48"/>
                      </a:lnTo>
                      <a:lnTo>
                        <a:pt x="235" y="0"/>
                      </a:lnTo>
                      <a:lnTo>
                        <a:pt x="227" y="8"/>
                      </a:lnTo>
                      <a:lnTo>
                        <a:pt x="227" y="32"/>
                      </a:lnTo>
                      <a:lnTo>
                        <a:pt x="185" y="40"/>
                      </a:lnTo>
                      <a:lnTo>
                        <a:pt x="134" y="40"/>
                      </a:lnTo>
                      <a:lnTo>
                        <a:pt x="101" y="64"/>
                      </a:lnTo>
                      <a:lnTo>
                        <a:pt x="42" y="64"/>
                      </a:lnTo>
                      <a:lnTo>
                        <a:pt x="8" y="72"/>
                      </a:lnTo>
                      <a:lnTo>
                        <a:pt x="0" y="96"/>
                      </a:lnTo>
                      <a:lnTo>
                        <a:pt x="8" y="152"/>
                      </a:lnTo>
                      <a:lnTo>
                        <a:pt x="0" y="160"/>
                      </a:lnTo>
                      <a:lnTo>
                        <a:pt x="25" y="152"/>
                      </a:lnTo>
                      <a:lnTo>
                        <a:pt x="8" y="176"/>
                      </a:lnTo>
                      <a:lnTo>
                        <a:pt x="8" y="200"/>
                      </a:lnTo>
                      <a:lnTo>
                        <a:pt x="16" y="200"/>
                      </a:lnTo>
                      <a:lnTo>
                        <a:pt x="50" y="192"/>
                      </a:lnTo>
                      <a:close/>
                    </a:path>
                  </a:pathLst>
                </a:custGeom>
                <a:solidFill>
                  <a:srgbClr val="70AD47"/>
                </a:solidFill>
                <a:ln w="28575">
                  <a:noFill/>
                  <a:prstDash val="solid"/>
                  <a:round/>
                  <a:headEnd/>
                  <a:tailEnd/>
                </a:ln>
                <a:extLst/>
              </p:spPr>
              <p:txBody>
                <a:bodyPr/>
                <a:lstStyle/>
                <a:p>
                  <a:pPr>
                    <a:defRPr/>
                  </a:pPr>
                  <a:endParaRPr lang="en-GB" sz="2400" b="1" kern="0">
                    <a:solidFill>
                      <a:srgbClr val="000000"/>
                    </a:solidFill>
                    <a:latin typeface="Calibri" panose="020F0502020204030204"/>
                  </a:endParaRPr>
                </a:p>
              </p:txBody>
            </p:sp>
            <p:sp>
              <p:nvSpPr>
                <p:cNvPr id="174" name="Freeform 53"/>
                <p:cNvSpPr>
                  <a:spLocks/>
                </p:cNvSpPr>
                <p:nvPr/>
              </p:nvSpPr>
              <p:spPr bwMode="auto">
                <a:xfrm>
                  <a:off x="6694529" y="3775706"/>
                  <a:ext cx="587856" cy="484830"/>
                </a:xfrm>
                <a:custGeom>
                  <a:avLst/>
                  <a:gdLst>
                    <a:gd name="T0" fmla="*/ 287 w 388"/>
                    <a:gd name="T1" fmla="*/ 264 h 320"/>
                    <a:gd name="T2" fmla="*/ 312 w 388"/>
                    <a:gd name="T3" fmla="*/ 248 h 320"/>
                    <a:gd name="T4" fmla="*/ 320 w 388"/>
                    <a:gd name="T5" fmla="*/ 216 h 320"/>
                    <a:gd name="T6" fmla="*/ 346 w 388"/>
                    <a:gd name="T7" fmla="*/ 216 h 320"/>
                    <a:gd name="T8" fmla="*/ 337 w 388"/>
                    <a:gd name="T9" fmla="*/ 192 h 320"/>
                    <a:gd name="T10" fmla="*/ 388 w 388"/>
                    <a:gd name="T11" fmla="*/ 176 h 320"/>
                    <a:gd name="T12" fmla="*/ 362 w 388"/>
                    <a:gd name="T13" fmla="*/ 136 h 320"/>
                    <a:gd name="T14" fmla="*/ 388 w 388"/>
                    <a:gd name="T15" fmla="*/ 120 h 320"/>
                    <a:gd name="T16" fmla="*/ 346 w 388"/>
                    <a:gd name="T17" fmla="*/ 96 h 320"/>
                    <a:gd name="T18" fmla="*/ 337 w 388"/>
                    <a:gd name="T19" fmla="*/ 64 h 320"/>
                    <a:gd name="T20" fmla="*/ 337 w 388"/>
                    <a:gd name="T21" fmla="*/ 32 h 320"/>
                    <a:gd name="T22" fmla="*/ 304 w 388"/>
                    <a:gd name="T23" fmla="*/ 32 h 320"/>
                    <a:gd name="T24" fmla="*/ 295 w 388"/>
                    <a:gd name="T25" fmla="*/ 16 h 320"/>
                    <a:gd name="T26" fmla="*/ 270 w 388"/>
                    <a:gd name="T27" fmla="*/ 16 h 320"/>
                    <a:gd name="T28" fmla="*/ 236 w 388"/>
                    <a:gd name="T29" fmla="*/ 8 h 320"/>
                    <a:gd name="T30" fmla="*/ 202 w 388"/>
                    <a:gd name="T31" fmla="*/ 16 h 320"/>
                    <a:gd name="T32" fmla="*/ 152 w 388"/>
                    <a:gd name="T33" fmla="*/ 8 h 320"/>
                    <a:gd name="T34" fmla="*/ 110 w 388"/>
                    <a:gd name="T35" fmla="*/ 0 h 320"/>
                    <a:gd name="T36" fmla="*/ 76 w 388"/>
                    <a:gd name="T37" fmla="*/ 8 h 320"/>
                    <a:gd name="T38" fmla="*/ 68 w 388"/>
                    <a:gd name="T39" fmla="*/ 32 h 320"/>
                    <a:gd name="T40" fmla="*/ 34 w 388"/>
                    <a:gd name="T41" fmla="*/ 16 h 320"/>
                    <a:gd name="T42" fmla="*/ 17 w 388"/>
                    <a:gd name="T43" fmla="*/ 16 h 320"/>
                    <a:gd name="T44" fmla="*/ 0 w 388"/>
                    <a:gd name="T45" fmla="*/ 64 h 320"/>
                    <a:gd name="T46" fmla="*/ 34 w 388"/>
                    <a:gd name="T47" fmla="*/ 80 h 320"/>
                    <a:gd name="T48" fmla="*/ 68 w 388"/>
                    <a:gd name="T49" fmla="*/ 128 h 320"/>
                    <a:gd name="T50" fmla="*/ 118 w 388"/>
                    <a:gd name="T51" fmla="*/ 160 h 320"/>
                    <a:gd name="T52" fmla="*/ 143 w 388"/>
                    <a:gd name="T53" fmla="*/ 192 h 320"/>
                    <a:gd name="T54" fmla="*/ 177 w 388"/>
                    <a:gd name="T55" fmla="*/ 208 h 320"/>
                    <a:gd name="T56" fmla="*/ 186 w 388"/>
                    <a:gd name="T57" fmla="*/ 224 h 320"/>
                    <a:gd name="T58" fmla="*/ 211 w 388"/>
                    <a:gd name="T59" fmla="*/ 248 h 320"/>
                    <a:gd name="T60" fmla="*/ 211 w 388"/>
                    <a:gd name="T61" fmla="*/ 280 h 320"/>
                    <a:gd name="T62" fmla="*/ 295 w 388"/>
                    <a:gd name="T63" fmla="*/ 320 h 320"/>
                    <a:gd name="T64" fmla="*/ 295 w 388"/>
                    <a:gd name="T65" fmla="*/ 280 h 320"/>
                    <a:gd name="T66" fmla="*/ 287 w 388"/>
                    <a:gd name="T67" fmla="*/ 264 h 3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88" h="320">
                      <a:moveTo>
                        <a:pt x="287" y="264"/>
                      </a:moveTo>
                      <a:lnTo>
                        <a:pt x="312" y="248"/>
                      </a:lnTo>
                      <a:lnTo>
                        <a:pt x="320" y="216"/>
                      </a:lnTo>
                      <a:lnTo>
                        <a:pt x="346" y="216"/>
                      </a:lnTo>
                      <a:lnTo>
                        <a:pt x="337" y="192"/>
                      </a:lnTo>
                      <a:lnTo>
                        <a:pt x="388" y="176"/>
                      </a:lnTo>
                      <a:lnTo>
                        <a:pt x="362" y="136"/>
                      </a:lnTo>
                      <a:lnTo>
                        <a:pt x="388" y="120"/>
                      </a:lnTo>
                      <a:lnTo>
                        <a:pt x="346" y="96"/>
                      </a:lnTo>
                      <a:lnTo>
                        <a:pt x="337" y="64"/>
                      </a:lnTo>
                      <a:lnTo>
                        <a:pt x="337" y="32"/>
                      </a:lnTo>
                      <a:lnTo>
                        <a:pt x="304" y="32"/>
                      </a:lnTo>
                      <a:lnTo>
                        <a:pt x="295" y="16"/>
                      </a:lnTo>
                      <a:lnTo>
                        <a:pt x="270" y="16"/>
                      </a:lnTo>
                      <a:lnTo>
                        <a:pt x="236" y="8"/>
                      </a:lnTo>
                      <a:lnTo>
                        <a:pt x="202" y="16"/>
                      </a:lnTo>
                      <a:lnTo>
                        <a:pt x="152" y="8"/>
                      </a:lnTo>
                      <a:lnTo>
                        <a:pt x="110" y="0"/>
                      </a:lnTo>
                      <a:lnTo>
                        <a:pt x="76" y="8"/>
                      </a:lnTo>
                      <a:lnTo>
                        <a:pt x="68" y="32"/>
                      </a:lnTo>
                      <a:lnTo>
                        <a:pt x="34" y="16"/>
                      </a:lnTo>
                      <a:lnTo>
                        <a:pt x="17" y="16"/>
                      </a:lnTo>
                      <a:lnTo>
                        <a:pt x="0" y="64"/>
                      </a:lnTo>
                      <a:lnTo>
                        <a:pt x="34" y="80"/>
                      </a:lnTo>
                      <a:lnTo>
                        <a:pt x="68" y="128"/>
                      </a:lnTo>
                      <a:lnTo>
                        <a:pt x="118" y="160"/>
                      </a:lnTo>
                      <a:lnTo>
                        <a:pt x="143" y="192"/>
                      </a:lnTo>
                      <a:lnTo>
                        <a:pt x="177" y="208"/>
                      </a:lnTo>
                      <a:lnTo>
                        <a:pt x="186" y="224"/>
                      </a:lnTo>
                      <a:lnTo>
                        <a:pt x="211" y="248"/>
                      </a:lnTo>
                      <a:lnTo>
                        <a:pt x="211" y="280"/>
                      </a:lnTo>
                      <a:lnTo>
                        <a:pt x="295" y="320"/>
                      </a:lnTo>
                      <a:lnTo>
                        <a:pt x="295" y="280"/>
                      </a:lnTo>
                      <a:lnTo>
                        <a:pt x="287" y="264"/>
                      </a:lnTo>
                      <a:close/>
                    </a:path>
                  </a:pathLst>
                </a:custGeom>
                <a:solidFill>
                  <a:srgbClr val="00A0C6"/>
                </a:solidFill>
                <a:ln w="9525">
                  <a:noFill/>
                  <a:round/>
                  <a:headEnd/>
                  <a:tailEnd/>
                </a:ln>
                <a:extLst/>
              </p:spPr>
              <p:txBody>
                <a:bodyPr/>
                <a:lstStyle/>
                <a:p>
                  <a:pPr>
                    <a:defRPr/>
                  </a:pPr>
                  <a:endParaRPr lang="en-GB" sz="2400" b="1" kern="0">
                    <a:solidFill>
                      <a:srgbClr val="000000"/>
                    </a:solidFill>
                    <a:latin typeface="Calibri" panose="020F0502020204030204"/>
                  </a:endParaRPr>
                </a:p>
              </p:txBody>
            </p:sp>
            <p:sp>
              <p:nvSpPr>
                <p:cNvPr id="175" name="Freeform 54"/>
                <p:cNvSpPr>
                  <a:spLocks/>
                </p:cNvSpPr>
                <p:nvPr/>
              </p:nvSpPr>
              <p:spPr bwMode="auto">
                <a:xfrm>
                  <a:off x="6732407" y="3121186"/>
                  <a:ext cx="868148" cy="557554"/>
                </a:xfrm>
                <a:custGeom>
                  <a:avLst/>
                  <a:gdLst>
                    <a:gd name="T0" fmla="*/ 295 w 573"/>
                    <a:gd name="T1" fmla="*/ 320 h 368"/>
                    <a:gd name="T2" fmla="*/ 329 w 573"/>
                    <a:gd name="T3" fmla="*/ 304 h 368"/>
                    <a:gd name="T4" fmla="*/ 380 w 573"/>
                    <a:gd name="T5" fmla="*/ 304 h 368"/>
                    <a:gd name="T6" fmla="*/ 413 w 573"/>
                    <a:gd name="T7" fmla="*/ 288 h 368"/>
                    <a:gd name="T8" fmla="*/ 439 w 573"/>
                    <a:gd name="T9" fmla="*/ 272 h 368"/>
                    <a:gd name="T10" fmla="*/ 455 w 573"/>
                    <a:gd name="T11" fmla="*/ 264 h 368"/>
                    <a:gd name="T12" fmla="*/ 464 w 573"/>
                    <a:gd name="T13" fmla="*/ 224 h 368"/>
                    <a:gd name="T14" fmla="*/ 472 w 573"/>
                    <a:gd name="T15" fmla="*/ 200 h 368"/>
                    <a:gd name="T16" fmla="*/ 498 w 573"/>
                    <a:gd name="T17" fmla="*/ 168 h 368"/>
                    <a:gd name="T18" fmla="*/ 523 w 573"/>
                    <a:gd name="T19" fmla="*/ 112 h 368"/>
                    <a:gd name="T20" fmla="*/ 548 w 573"/>
                    <a:gd name="T21" fmla="*/ 72 h 368"/>
                    <a:gd name="T22" fmla="*/ 573 w 573"/>
                    <a:gd name="T23" fmla="*/ 48 h 368"/>
                    <a:gd name="T24" fmla="*/ 548 w 573"/>
                    <a:gd name="T25" fmla="*/ 24 h 368"/>
                    <a:gd name="T26" fmla="*/ 514 w 573"/>
                    <a:gd name="T27" fmla="*/ 0 h 368"/>
                    <a:gd name="T28" fmla="*/ 472 w 573"/>
                    <a:gd name="T29" fmla="*/ 8 h 368"/>
                    <a:gd name="T30" fmla="*/ 447 w 573"/>
                    <a:gd name="T31" fmla="*/ 0 h 368"/>
                    <a:gd name="T32" fmla="*/ 405 w 573"/>
                    <a:gd name="T33" fmla="*/ 8 h 368"/>
                    <a:gd name="T34" fmla="*/ 371 w 573"/>
                    <a:gd name="T35" fmla="*/ 8 h 368"/>
                    <a:gd name="T36" fmla="*/ 329 w 573"/>
                    <a:gd name="T37" fmla="*/ 56 h 368"/>
                    <a:gd name="T38" fmla="*/ 287 w 573"/>
                    <a:gd name="T39" fmla="*/ 48 h 368"/>
                    <a:gd name="T40" fmla="*/ 279 w 573"/>
                    <a:gd name="T41" fmla="*/ 64 h 368"/>
                    <a:gd name="T42" fmla="*/ 228 w 573"/>
                    <a:gd name="T43" fmla="*/ 80 h 368"/>
                    <a:gd name="T44" fmla="*/ 228 w 573"/>
                    <a:gd name="T45" fmla="*/ 112 h 368"/>
                    <a:gd name="T46" fmla="*/ 110 w 573"/>
                    <a:gd name="T47" fmla="*/ 128 h 368"/>
                    <a:gd name="T48" fmla="*/ 85 w 573"/>
                    <a:gd name="T49" fmla="*/ 112 h 368"/>
                    <a:gd name="T50" fmla="*/ 68 w 573"/>
                    <a:gd name="T51" fmla="*/ 104 h 368"/>
                    <a:gd name="T52" fmla="*/ 68 w 573"/>
                    <a:gd name="T53" fmla="*/ 128 h 368"/>
                    <a:gd name="T54" fmla="*/ 26 w 573"/>
                    <a:gd name="T55" fmla="*/ 144 h 368"/>
                    <a:gd name="T56" fmla="*/ 26 w 573"/>
                    <a:gd name="T57" fmla="*/ 184 h 368"/>
                    <a:gd name="T58" fmla="*/ 17 w 573"/>
                    <a:gd name="T59" fmla="*/ 224 h 368"/>
                    <a:gd name="T60" fmla="*/ 0 w 573"/>
                    <a:gd name="T61" fmla="*/ 240 h 368"/>
                    <a:gd name="T62" fmla="*/ 43 w 573"/>
                    <a:gd name="T63" fmla="*/ 288 h 368"/>
                    <a:gd name="T64" fmla="*/ 34 w 573"/>
                    <a:gd name="T65" fmla="*/ 296 h 368"/>
                    <a:gd name="T66" fmla="*/ 68 w 573"/>
                    <a:gd name="T67" fmla="*/ 312 h 368"/>
                    <a:gd name="T68" fmla="*/ 93 w 573"/>
                    <a:gd name="T69" fmla="*/ 336 h 368"/>
                    <a:gd name="T70" fmla="*/ 118 w 573"/>
                    <a:gd name="T71" fmla="*/ 352 h 368"/>
                    <a:gd name="T72" fmla="*/ 152 w 573"/>
                    <a:gd name="T73" fmla="*/ 344 h 368"/>
                    <a:gd name="T74" fmla="*/ 161 w 573"/>
                    <a:gd name="T75" fmla="*/ 368 h 368"/>
                    <a:gd name="T76" fmla="*/ 194 w 573"/>
                    <a:gd name="T77" fmla="*/ 368 h 368"/>
                    <a:gd name="T78" fmla="*/ 253 w 573"/>
                    <a:gd name="T79" fmla="*/ 344 h 368"/>
                    <a:gd name="T80" fmla="*/ 262 w 573"/>
                    <a:gd name="T81" fmla="*/ 344 h 368"/>
                    <a:gd name="T82" fmla="*/ 270 w 573"/>
                    <a:gd name="T83" fmla="*/ 320 h 368"/>
                    <a:gd name="T84" fmla="*/ 295 w 573"/>
                    <a:gd name="T85" fmla="*/ 320 h 36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73" h="368">
                      <a:moveTo>
                        <a:pt x="295" y="320"/>
                      </a:moveTo>
                      <a:lnTo>
                        <a:pt x="329" y="304"/>
                      </a:lnTo>
                      <a:lnTo>
                        <a:pt x="380" y="304"/>
                      </a:lnTo>
                      <a:lnTo>
                        <a:pt x="413" y="288"/>
                      </a:lnTo>
                      <a:lnTo>
                        <a:pt x="439" y="272"/>
                      </a:lnTo>
                      <a:lnTo>
                        <a:pt x="455" y="264"/>
                      </a:lnTo>
                      <a:lnTo>
                        <a:pt x="464" y="224"/>
                      </a:lnTo>
                      <a:lnTo>
                        <a:pt x="472" y="200"/>
                      </a:lnTo>
                      <a:lnTo>
                        <a:pt x="498" y="168"/>
                      </a:lnTo>
                      <a:lnTo>
                        <a:pt x="523" y="112"/>
                      </a:lnTo>
                      <a:lnTo>
                        <a:pt x="548" y="72"/>
                      </a:lnTo>
                      <a:lnTo>
                        <a:pt x="573" y="48"/>
                      </a:lnTo>
                      <a:lnTo>
                        <a:pt x="548" y="24"/>
                      </a:lnTo>
                      <a:lnTo>
                        <a:pt x="514" y="0"/>
                      </a:lnTo>
                      <a:lnTo>
                        <a:pt x="472" y="8"/>
                      </a:lnTo>
                      <a:lnTo>
                        <a:pt x="447" y="0"/>
                      </a:lnTo>
                      <a:lnTo>
                        <a:pt x="405" y="8"/>
                      </a:lnTo>
                      <a:lnTo>
                        <a:pt x="371" y="8"/>
                      </a:lnTo>
                      <a:lnTo>
                        <a:pt x="329" y="56"/>
                      </a:lnTo>
                      <a:lnTo>
                        <a:pt x="287" y="48"/>
                      </a:lnTo>
                      <a:lnTo>
                        <a:pt x="279" y="64"/>
                      </a:lnTo>
                      <a:lnTo>
                        <a:pt x="228" y="80"/>
                      </a:lnTo>
                      <a:lnTo>
                        <a:pt x="228" y="112"/>
                      </a:lnTo>
                      <a:lnTo>
                        <a:pt x="110" y="128"/>
                      </a:lnTo>
                      <a:lnTo>
                        <a:pt x="85" y="112"/>
                      </a:lnTo>
                      <a:lnTo>
                        <a:pt x="68" y="104"/>
                      </a:lnTo>
                      <a:lnTo>
                        <a:pt x="68" y="128"/>
                      </a:lnTo>
                      <a:lnTo>
                        <a:pt x="26" y="144"/>
                      </a:lnTo>
                      <a:lnTo>
                        <a:pt x="26" y="184"/>
                      </a:lnTo>
                      <a:lnTo>
                        <a:pt x="17" y="224"/>
                      </a:lnTo>
                      <a:lnTo>
                        <a:pt x="0" y="240"/>
                      </a:lnTo>
                      <a:lnTo>
                        <a:pt x="43" y="288"/>
                      </a:lnTo>
                      <a:lnTo>
                        <a:pt x="34" y="296"/>
                      </a:lnTo>
                      <a:lnTo>
                        <a:pt x="68" y="312"/>
                      </a:lnTo>
                      <a:lnTo>
                        <a:pt x="93" y="336"/>
                      </a:lnTo>
                      <a:lnTo>
                        <a:pt x="118" y="352"/>
                      </a:lnTo>
                      <a:lnTo>
                        <a:pt x="152" y="344"/>
                      </a:lnTo>
                      <a:lnTo>
                        <a:pt x="161" y="368"/>
                      </a:lnTo>
                      <a:lnTo>
                        <a:pt x="194" y="368"/>
                      </a:lnTo>
                      <a:lnTo>
                        <a:pt x="253" y="344"/>
                      </a:lnTo>
                      <a:lnTo>
                        <a:pt x="262" y="344"/>
                      </a:lnTo>
                      <a:lnTo>
                        <a:pt x="270" y="320"/>
                      </a:lnTo>
                      <a:lnTo>
                        <a:pt x="295" y="320"/>
                      </a:lnTo>
                      <a:close/>
                    </a:path>
                  </a:pathLst>
                </a:custGeom>
                <a:solidFill>
                  <a:srgbClr val="70AD47"/>
                </a:solidFill>
                <a:ln w="12700">
                  <a:solidFill>
                    <a:srgbClr val="70AD47"/>
                  </a:solidFill>
                  <a:round/>
                  <a:headEnd/>
                  <a:tailEnd/>
                </a:ln>
                <a:extLst/>
              </p:spPr>
              <p:txBody>
                <a:bodyPr/>
                <a:lstStyle/>
                <a:p>
                  <a:pPr>
                    <a:defRPr/>
                  </a:pPr>
                  <a:endParaRPr lang="en-GB" sz="2400" b="1" kern="0">
                    <a:solidFill>
                      <a:srgbClr val="000000"/>
                    </a:solidFill>
                    <a:latin typeface="Calibri" panose="020F0502020204030204"/>
                  </a:endParaRPr>
                </a:p>
              </p:txBody>
            </p:sp>
            <p:sp>
              <p:nvSpPr>
                <p:cNvPr id="176" name="Freeform 57"/>
                <p:cNvSpPr>
                  <a:spLocks/>
                </p:cNvSpPr>
                <p:nvPr/>
              </p:nvSpPr>
              <p:spPr bwMode="auto">
                <a:xfrm>
                  <a:off x="7421774" y="3121186"/>
                  <a:ext cx="39392" cy="12121"/>
                </a:xfrm>
                <a:custGeom>
                  <a:avLst/>
                  <a:gdLst>
                    <a:gd name="T0" fmla="*/ 17 w 26"/>
                    <a:gd name="T1" fmla="*/ 8 h 8"/>
                    <a:gd name="T2" fmla="*/ 26 w 26"/>
                    <a:gd name="T3" fmla="*/ 8 h 8"/>
                    <a:gd name="T4" fmla="*/ 0 w 26"/>
                    <a:gd name="T5" fmla="*/ 0 h 8"/>
                    <a:gd name="T6" fmla="*/ 17 w 26"/>
                    <a:gd name="T7" fmla="*/ 8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8">
                      <a:moveTo>
                        <a:pt x="17" y="8"/>
                      </a:moveTo>
                      <a:lnTo>
                        <a:pt x="26" y="8"/>
                      </a:lnTo>
                      <a:lnTo>
                        <a:pt x="0" y="0"/>
                      </a:lnTo>
                      <a:lnTo>
                        <a:pt x="17" y="8"/>
                      </a:lnTo>
                      <a:close/>
                    </a:path>
                  </a:pathLst>
                </a:custGeom>
                <a:noFill/>
                <a:ln w="28575">
                  <a:noFill/>
                  <a:prstDash val="solid"/>
                  <a:round/>
                  <a:headEnd/>
                  <a:tailEnd/>
                </a:ln>
                <a:extLst>
                  <a:ext uri="{909E8E84-426E-40DD-AFC4-6F175D3DCCD1}">
                    <a14:hiddenFill xmlns:a14="http://schemas.microsoft.com/office/drawing/2010/main">
                      <a:solidFill>
                        <a:srgbClr val="FFFFFF"/>
                      </a:solidFill>
                    </a14:hiddenFill>
                  </a:ext>
                </a:extLst>
              </p:spPr>
              <p:txBody>
                <a:bodyPr/>
                <a:lstStyle/>
                <a:p>
                  <a:pPr>
                    <a:defRPr/>
                  </a:pPr>
                  <a:endParaRPr lang="en-GB" sz="2400" b="1" kern="0">
                    <a:solidFill>
                      <a:srgbClr val="000000"/>
                    </a:solidFill>
                    <a:latin typeface="Calibri" panose="020F0502020204030204"/>
                  </a:endParaRPr>
                </a:p>
              </p:txBody>
            </p:sp>
            <p:sp>
              <p:nvSpPr>
                <p:cNvPr id="177" name="Freeform 58"/>
                <p:cNvSpPr>
                  <a:spLocks/>
                </p:cNvSpPr>
                <p:nvPr/>
              </p:nvSpPr>
              <p:spPr bwMode="auto">
                <a:xfrm>
                  <a:off x="7461166" y="3133306"/>
                  <a:ext cx="25757" cy="1515"/>
                </a:xfrm>
                <a:custGeom>
                  <a:avLst/>
                  <a:gdLst>
                    <a:gd name="T0" fmla="*/ 17 w 17"/>
                    <a:gd name="T1" fmla="*/ 0 h 1"/>
                    <a:gd name="T2" fmla="*/ 0 w 17"/>
                    <a:gd name="T3" fmla="*/ 0 h 1"/>
                    <a:gd name="T4" fmla="*/ 17 w 17"/>
                    <a:gd name="T5" fmla="*/ 0 h 1"/>
                    <a:gd name="T6" fmla="*/ 0 60000 65536"/>
                    <a:gd name="T7" fmla="*/ 0 60000 65536"/>
                    <a:gd name="T8" fmla="*/ 0 60000 65536"/>
                  </a:gdLst>
                  <a:ahLst/>
                  <a:cxnLst>
                    <a:cxn ang="T6">
                      <a:pos x="T0" y="T1"/>
                    </a:cxn>
                    <a:cxn ang="T7">
                      <a:pos x="T2" y="T3"/>
                    </a:cxn>
                    <a:cxn ang="T8">
                      <a:pos x="T4" y="T5"/>
                    </a:cxn>
                  </a:cxnLst>
                  <a:rect l="0" t="0" r="r" b="b"/>
                  <a:pathLst>
                    <a:path w="17" h="1">
                      <a:moveTo>
                        <a:pt x="17" y="0"/>
                      </a:moveTo>
                      <a:lnTo>
                        <a:pt x="0" y="0"/>
                      </a:lnTo>
                      <a:lnTo>
                        <a:pt x="17" y="0"/>
                      </a:lnTo>
                      <a:close/>
                    </a:path>
                  </a:pathLst>
                </a:custGeom>
                <a:solidFill>
                  <a:srgbClr val="FFFF00"/>
                </a:solidFill>
                <a:ln w="9525">
                  <a:noFill/>
                  <a:round/>
                  <a:headEnd/>
                  <a:tailEnd/>
                </a:ln>
                <a:extLst/>
              </p:spPr>
              <p:txBody>
                <a:bodyPr/>
                <a:lstStyle/>
                <a:p>
                  <a:pPr>
                    <a:defRPr/>
                  </a:pPr>
                  <a:endParaRPr lang="en-GB" sz="2400" b="1" kern="0">
                    <a:solidFill>
                      <a:srgbClr val="000000"/>
                    </a:solidFill>
                    <a:latin typeface="Calibri" panose="020F0502020204030204"/>
                  </a:endParaRPr>
                </a:p>
              </p:txBody>
            </p:sp>
            <p:sp>
              <p:nvSpPr>
                <p:cNvPr id="178" name="Line 59"/>
                <p:cNvSpPr>
                  <a:spLocks noChangeShapeType="1"/>
                </p:cNvSpPr>
                <p:nvPr/>
              </p:nvSpPr>
              <p:spPr bwMode="auto">
                <a:xfrm flipV="1">
                  <a:off x="7447530" y="3121186"/>
                  <a:ext cx="39392" cy="12121"/>
                </a:xfrm>
                <a:prstGeom prst="line">
                  <a:avLst/>
                </a:prstGeom>
                <a:noFill/>
                <a:ln w="28575">
                  <a:noFill/>
                  <a:round/>
                  <a:headEnd/>
                  <a:tailEnd/>
                </a:ln>
                <a:extLst>
                  <a:ext uri="{909E8E84-426E-40DD-AFC4-6F175D3DCCD1}">
                    <a14:hiddenFill xmlns:a14="http://schemas.microsoft.com/office/drawing/2010/main">
                      <a:noFill/>
                    </a14:hiddenFill>
                  </a:ext>
                </a:extLst>
              </p:spPr>
              <p:txBody>
                <a:bodyPr/>
                <a:lstStyle/>
                <a:p>
                  <a:pPr>
                    <a:defRPr/>
                  </a:pPr>
                  <a:endParaRPr lang="en-GB" sz="2400" b="1" kern="0">
                    <a:solidFill>
                      <a:srgbClr val="000000"/>
                    </a:solidFill>
                    <a:latin typeface="Calibri" panose="020F0502020204030204"/>
                  </a:endParaRPr>
                </a:p>
              </p:txBody>
            </p:sp>
            <p:sp>
              <p:nvSpPr>
                <p:cNvPr id="179" name="Line 60"/>
                <p:cNvSpPr>
                  <a:spLocks noChangeShapeType="1"/>
                </p:cNvSpPr>
                <p:nvPr/>
              </p:nvSpPr>
              <p:spPr bwMode="auto">
                <a:xfrm flipV="1">
                  <a:off x="7447530" y="3121186"/>
                  <a:ext cx="39392" cy="12121"/>
                </a:xfrm>
                <a:prstGeom prst="line">
                  <a:avLst/>
                </a:prstGeom>
                <a:noFill/>
                <a:ln w="28575">
                  <a:noFill/>
                  <a:round/>
                  <a:headEnd/>
                  <a:tailEnd/>
                </a:ln>
                <a:extLst>
                  <a:ext uri="{909E8E84-426E-40DD-AFC4-6F175D3DCCD1}">
                    <a14:hiddenFill xmlns:a14="http://schemas.microsoft.com/office/drawing/2010/main">
                      <a:noFill/>
                    </a14:hiddenFill>
                  </a:ext>
                </a:extLst>
              </p:spPr>
              <p:txBody>
                <a:bodyPr/>
                <a:lstStyle/>
                <a:p>
                  <a:pPr>
                    <a:defRPr/>
                  </a:pPr>
                  <a:endParaRPr lang="en-GB" sz="2400" b="1" kern="0">
                    <a:solidFill>
                      <a:srgbClr val="000000"/>
                    </a:solidFill>
                    <a:latin typeface="Calibri" panose="020F0502020204030204"/>
                  </a:endParaRPr>
                </a:p>
              </p:txBody>
            </p:sp>
            <p:sp>
              <p:nvSpPr>
                <p:cNvPr id="180" name="Freeform 61"/>
                <p:cNvSpPr>
                  <a:spLocks/>
                </p:cNvSpPr>
                <p:nvPr/>
              </p:nvSpPr>
              <p:spPr bwMode="auto">
                <a:xfrm>
                  <a:off x="7409653" y="3121186"/>
                  <a:ext cx="12121" cy="1515"/>
                </a:xfrm>
                <a:custGeom>
                  <a:avLst/>
                  <a:gdLst>
                    <a:gd name="T0" fmla="*/ 0 w 8"/>
                    <a:gd name="T1" fmla="*/ 0 h 1"/>
                    <a:gd name="T2" fmla="*/ 8 w 8"/>
                    <a:gd name="T3" fmla="*/ 0 h 1"/>
                    <a:gd name="T4" fmla="*/ 0 w 8"/>
                    <a:gd name="T5" fmla="*/ 0 h 1"/>
                    <a:gd name="T6" fmla="*/ 0 60000 65536"/>
                    <a:gd name="T7" fmla="*/ 0 60000 65536"/>
                    <a:gd name="T8" fmla="*/ 0 60000 65536"/>
                  </a:gdLst>
                  <a:ahLst/>
                  <a:cxnLst>
                    <a:cxn ang="T6">
                      <a:pos x="T0" y="T1"/>
                    </a:cxn>
                    <a:cxn ang="T7">
                      <a:pos x="T2" y="T3"/>
                    </a:cxn>
                    <a:cxn ang="T8">
                      <a:pos x="T4" y="T5"/>
                    </a:cxn>
                  </a:cxnLst>
                  <a:rect l="0" t="0" r="r" b="b"/>
                  <a:pathLst>
                    <a:path w="8" h="1">
                      <a:moveTo>
                        <a:pt x="0" y="0"/>
                      </a:moveTo>
                      <a:lnTo>
                        <a:pt x="8" y="0"/>
                      </a:lnTo>
                      <a:lnTo>
                        <a:pt x="0" y="0"/>
                      </a:lnTo>
                      <a:close/>
                    </a:path>
                  </a:pathLst>
                </a:custGeom>
                <a:solidFill>
                  <a:srgbClr val="FFFF00"/>
                </a:solidFill>
                <a:ln w="9525">
                  <a:noFill/>
                  <a:round/>
                  <a:headEnd/>
                  <a:tailEnd/>
                </a:ln>
                <a:extLst/>
              </p:spPr>
              <p:txBody>
                <a:bodyPr/>
                <a:lstStyle/>
                <a:p>
                  <a:pPr>
                    <a:defRPr/>
                  </a:pPr>
                  <a:endParaRPr lang="en-GB" sz="2400" b="1" kern="0">
                    <a:solidFill>
                      <a:srgbClr val="000000"/>
                    </a:solidFill>
                    <a:latin typeface="Calibri" panose="020F0502020204030204"/>
                  </a:endParaRPr>
                </a:p>
              </p:txBody>
            </p:sp>
            <p:sp>
              <p:nvSpPr>
                <p:cNvPr id="181" name="Freeform 62"/>
                <p:cNvSpPr>
                  <a:spLocks/>
                </p:cNvSpPr>
                <p:nvPr/>
              </p:nvSpPr>
              <p:spPr bwMode="auto">
                <a:xfrm>
                  <a:off x="7026335" y="2975737"/>
                  <a:ext cx="39392" cy="24241"/>
                </a:xfrm>
                <a:custGeom>
                  <a:avLst/>
                  <a:gdLst>
                    <a:gd name="T0" fmla="*/ 26 w 26"/>
                    <a:gd name="T1" fmla="*/ 16 h 16"/>
                    <a:gd name="T2" fmla="*/ 0 w 26"/>
                    <a:gd name="T3" fmla="*/ 0 h 16"/>
                    <a:gd name="T4" fmla="*/ 0 w 26"/>
                    <a:gd name="T5" fmla="*/ 8 h 16"/>
                    <a:gd name="T6" fmla="*/ 17 w 26"/>
                    <a:gd name="T7" fmla="*/ 16 h 16"/>
                    <a:gd name="T8" fmla="*/ 26 w 26"/>
                    <a:gd name="T9" fmla="*/ 16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6">
                      <a:moveTo>
                        <a:pt x="26" y="16"/>
                      </a:moveTo>
                      <a:lnTo>
                        <a:pt x="0" y="0"/>
                      </a:lnTo>
                      <a:lnTo>
                        <a:pt x="0" y="8"/>
                      </a:lnTo>
                      <a:lnTo>
                        <a:pt x="17" y="16"/>
                      </a:lnTo>
                      <a:lnTo>
                        <a:pt x="26" y="16"/>
                      </a:lnTo>
                      <a:close/>
                    </a:path>
                  </a:pathLst>
                </a:custGeom>
                <a:solidFill>
                  <a:srgbClr val="FFFF00"/>
                </a:solidFill>
                <a:ln w="9525">
                  <a:noFill/>
                  <a:round/>
                  <a:headEnd/>
                  <a:tailEnd/>
                </a:ln>
                <a:extLst/>
              </p:spPr>
              <p:txBody>
                <a:bodyPr/>
                <a:lstStyle/>
                <a:p>
                  <a:pPr>
                    <a:defRPr/>
                  </a:pPr>
                  <a:endParaRPr lang="en-GB" sz="2400" b="1" kern="0">
                    <a:solidFill>
                      <a:srgbClr val="000000"/>
                    </a:solidFill>
                    <a:latin typeface="Calibri" panose="020F0502020204030204"/>
                  </a:endParaRPr>
                </a:p>
              </p:txBody>
            </p:sp>
            <p:sp>
              <p:nvSpPr>
                <p:cNvPr id="182" name="Freeform 63"/>
                <p:cNvSpPr>
                  <a:spLocks/>
                </p:cNvSpPr>
                <p:nvPr/>
              </p:nvSpPr>
              <p:spPr bwMode="auto">
                <a:xfrm>
                  <a:off x="7409653" y="3121186"/>
                  <a:ext cx="12121" cy="1515"/>
                </a:xfrm>
                <a:custGeom>
                  <a:avLst/>
                  <a:gdLst>
                    <a:gd name="T0" fmla="*/ 0 w 8"/>
                    <a:gd name="T1" fmla="*/ 0 h 1"/>
                    <a:gd name="T2" fmla="*/ 8 w 8"/>
                    <a:gd name="T3" fmla="*/ 0 h 1"/>
                    <a:gd name="T4" fmla="*/ 0 w 8"/>
                    <a:gd name="T5" fmla="*/ 0 h 1"/>
                    <a:gd name="T6" fmla="*/ 0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8" y="0"/>
                      </a:lnTo>
                      <a:lnTo>
                        <a:pt x="0" y="0"/>
                      </a:lnTo>
                      <a:close/>
                    </a:path>
                  </a:pathLst>
                </a:custGeom>
                <a:noFill/>
                <a:ln w="28575">
                  <a:noFill/>
                  <a:prstDash val="solid"/>
                  <a:round/>
                  <a:headEnd/>
                  <a:tailEnd/>
                </a:ln>
                <a:extLst>
                  <a:ext uri="{909E8E84-426E-40DD-AFC4-6F175D3DCCD1}">
                    <a14:hiddenFill xmlns:a14="http://schemas.microsoft.com/office/drawing/2010/main">
                      <a:solidFill>
                        <a:srgbClr val="FFFFFF"/>
                      </a:solidFill>
                    </a14:hiddenFill>
                  </a:ext>
                </a:extLst>
              </p:spPr>
              <p:txBody>
                <a:bodyPr/>
                <a:lstStyle/>
                <a:p>
                  <a:pPr>
                    <a:defRPr/>
                  </a:pPr>
                  <a:endParaRPr lang="en-GB" sz="2400" b="1" kern="0">
                    <a:solidFill>
                      <a:srgbClr val="000000"/>
                    </a:solidFill>
                    <a:latin typeface="Calibri" panose="020F0502020204030204"/>
                  </a:endParaRPr>
                </a:p>
              </p:txBody>
            </p:sp>
            <p:sp>
              <p:nvSpPr>
                <p:cNvPr id="183" name="Freeform 64"/>
                <p:cNvSpPr>
                  <a:spLocks/>
                </p:cNvSpPr>
                <p:nvPr/>
              </p:nvSpPr>
              <p:spPr bwMode="auto">
                <a:xfrm>
                  <a:off x="7026335" y="2975737"/>
                  <a:ext cx="39392" cy="24241"/>
                </a:xfrm>
                <a:custGeom>
                  <a:avLst/>
                  <a:gdLst>
                    <a:gd name="T0" fmla="*/ 26 w 26"/>
                    <a:gd name="T1" fmla="*/ 16 h 16"/>
                    <a:gd name="T2" fmla="*/ 0 w 26"/>
                    <a:gd name="T3" fmla="*/ 0 h 16"/>
                    <a:gd name="T4" fmla="*/ 0 w 26"/>
                    <a:gd name="T5" fmla="*/ 8 h 16"/>
                    <a:gd name="T6" fmla="*/ 17 w 26"/>
                    <a:gd name="T7" fmla="*/ 16 h 16"/>
                    <a:gd name="T8" fmla="*/ 26 w 26"/>
                    <a:gd name="T9" fmla="*/ 16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6">
                      <a:moveTo>
                        <a:pt x="26" y="16"/>
                      </a:moveTo>
                      <a:lnTo>
                        <a:pt x="0" y="0"/>
                      </a:lnTo>
                      <a:lnTo>
                        <a:pt x="0" y="8"/>
                      </a:lnTo>
                      <a:lnTo>
                        <a:pt x="17" y="16"/>
                      </a:lnTo>
                      <a:lnTo>
                        <a:pt x="26" y="16"/>
                      </a:lnTo>
                      <a:close/>
                    </a:path>
                  </a:pathLst>
                </a:custGeom>
                <a:noFill/>
                <a:ln w="28575">
                  <a:noFill/>
                  <a:prstDash val="solid"/>
                  <a:round/>
                  <a:headEnd/>
                  <a:tailEnd/>
                </a:ln>
                <a:extLst>
                  <a:ext uri="{909E8E84-426E-40DD-AFC4-6F175D3DCCD1}">
                    <a14:hiddenFill xmlns:a14="http://schemas.microsoft.com/office/drawing/2010/main">
                      <a:solidFill>
                        <a:srgbClr val="FFFFFF"/>
                      </a:solidFill>
                    </a14:hiddenFill>
                  </a:ext>
                </a:extLst>
              </p:spPr>
              <p:txBody>
                <a:bodyPr/>
                <a:lstStyle/>
                <a:p>
                  <a:pPr>
                    <a:defRPr/>
                  </a:pPr>
                  <a:endParaRPr lang="en-GB" sz="2400" b="1" kern="0">
                    <a:solidFill>
                      <a:srgbClr val="000000"/>
                    </a:solidFill>
                    <a:latin typeface="Calibri" panose="020F0502020204030204"/>
                  </a:endParaRPr>
                </a:p>
              </p:txBody>
            </p:sp>
            <p:sp>
              <p:nvSpPr>
                <p:cNvPr id="184" name="Freeform 65"/>
                <p:cNvSpPr>
                  <a:spLocks/>
                </p:cNvSpPr>
                <p:nvPr/>
              </p:nvSpPr>
              <p:spPr bwMode="auto">
                <a:xfrm>
                  <a:off x="6718267" y="2820999"/>
                  <a:ext cx="869469" cy="675929"/>
                </a:xfrm>
                <a:custGeom>
                  <a:avLst/>
                  <a:gdLst>
                    <a:gd name="T0" fmla="*/ 421 w 480"/>
                    <a:gd name="T1" fmla="*/ 8 h 232"/>
                    <a:gd name="T2" fmla="*/ 396 w 480"/>
                    <a:gd name="T3" fmla="*/ 0 h 232"/>
                    <a:gd name="T4" fmla="*/ 353 w 480"/>
                    <a:gd name="T5" fmla="*/ 0 h 232"/>
                    <a:gd name="T6" fmla="*/ 328 w 480"/>
                    <a:gd name="T7" fmla="*/ 16 h 232"/>
                    <a:gd name="T8" fmla="*/ 294 w 480"/>
                    <a:gd name="T9" fmla="*/ 16 h 232"/>
                    <a:gd name="T10" fmla="*/ 269 w 480"/>
                    <a:gd name="T11" fmla="*/ 40 h 232"/>
                    <a:gd name="T12" fmla="*/ 244 w 480"/>
                    <a:gd name="T13" fmla="*/ 40 h 232"/>
                    <a:gd name="T14" fmla="*/ 236 w 480"/>
                    <a:gd name="T15" fmla="*/ 24 h 232"/>
                    <a:gd name="T16" fmla="*/ 210 w 480"/>
                    <a:gd name="T17" fmla="*/ 0 h 232"/>
                    <a:gd name="T18" fmla="*/ 177 w 480"/>
                    <a:gd name="T19" fmla="*/ 24 h 232"/>
                    <a:gd name="T20" fmla="*/ 168 w 480"/>
                    <a:gd name="T21" fmla="*/ 24 h 232"/>
                    <a:gd name="T22" fmla="*/ 151 w 480"/>
                    <a:gd name="T23" fmla="*/ 16 h 232"/>
                    <a:gd name="T24" fmla="*/ 126 w 480"/>
                    <a:gd name="T25" fmla="*/ 32 h 232"/>
                    <a:gd name="T26" fmla="*/ 101 w 480"/>
                    <a:gd name="T27" fmla="*/ 56 h 232"/>
                    <a:gd name="T28" fmla="*/ 67 w 480"/>
                    <a:gd name="T29" fmla="*/ 104 h 232"/>
                    <a:gd name="T30" fmla="*/ 25 w 480"/>
                    <a:gd name="T31" fmla="*/ 104 h 232"/>
                    <a:gd name="T32" fmla="*/ 0 w 480"/>
                    <a:gd name="T33" fmla="*/ 136 h 232"/>
                    <a:gd name="T34" fmla="*/ 0 w 480"/>
                    <a:gd name="T35" fmla="*/ 176 h 232"/>
                    <a:gd name="T36" fmla="*/ 33 w 480"/>
                    <a:gd name="T37" fmla="*/ 200 h 232"/>
                    <a:gd name="T38" fmla="*/ 25 w 480"/>
                    <a:gd name="T39" fmla="*/ 208 h 232"/>
                    <a:gd name="T40" fmla="*/ 42 w 480"/>
                    <a:gd name="T41" fmla="*/ 216 h 232"/>
                    <a:gd name="T42" fmla="*/ 67 w 480"/>
                    <a:gd name="T43" fmla="*/ 232 h 232"/>
                    <a:gd name="T44" fmla="*/ 185 w 480"/>
                    <a:gd name="T45" fmla="*/ 216 h 232"/>
                    <a:gd name="T46" fmla="*/ 185 w 480"/>
                    <a:gd name="T47" fmla="*/ 184 h 232"/>
                    <a:gd name="T48" fmla="*/ 236 w 480"/>
                    <a:gd name="T49" fmla="*/ 168 h 232"/>
                    <a:gd name="T50" fmla="*/ 244 w 480"/>
                    <a:gd name="T51" fmla="*/ 152 h 232"/>
                    <a:gd name="T52" fmla="*/ 286 w 480"/>
                    <a:gd name="T53" fmla="*/ 160 h 232"/>
                    <a:gd name="T54" fmla="*/ 328 w 480"/>
                    <a:gd name="T55" fmla="*/ 112 h 232"/>
                    <a:gd name="T56" fmla="*/ 362 w 480"/>
                    <a:gd name="T57" fmla="*/ 112 h 232"/>
                    <a:gd name="T58" fmla="*/ 404 w 480"/>
                    <a:gd name="T59" fmla="*/ 104 h 232"/>
                    <a:gd name="T60" fmla="*/ 412 w 480"/>
                    <a:gd name="T61" fmla="*/ 104 h 232"/>
                    <a:gd name="T62" fmla="*/ 438 w 480"/>
                    <a:gd name="T63" fmla="*/ 112 h 232"/>
                    <a:gd name="T64" fmla="*/ 455 w 480"/>
                    <a:gd name="T65" fmla="*/ 112 h 232"/>
                    <a:gd name="T66" fmla="*/ 463 w 480"/>
                    <a:gd name="T67" fmla="*/ 64 h 232"/>
                    <a:gd name="T68" fmla="*/ 480 w 480"/>
                    <a:gd name="T69" fmla="*/ 16 h 232"/>
                    <a:gd name="T70" fmla="*/ 421 w 480"/>
                    <a:gd name="T71" fmla="*/ 8 h 23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80" h="232">
                      <a:moveTo>
                        <a:pt x="421" y="8"/>
                      </a:moveTo>
                      <a:lnTo>
                        <a:pt x="396" y="0"/>
                      </a:lnTo>
                      <a:lnTo>
                        <a:pt x="353" y="0"/>
                      </a:lnTo>
                      <a:lnTo>
                        <a:pt x="328" y="16"/>
                      </a:lnTo>
                      <a:lnTo>
                        <a:pt x="294" y="16"/>
                      </a:lnTo>
                      <a:lnTo>
                        <a:pt x="269" y="40"/>
                      </a:lnTo>
                      <a:lnTo>
                        <a:pt x="244" y="40"/>
                      </a:lnTo>
                      <a:lnTo>
                        <a:pt x="236" y="24"/>
                      </a:lnTo>
                      <a:lnTo>
                        <a:pt x="210" y="0"/>
                      </a:lnTo>
                      <a:lnTo>
                        <a:pt x="177" y="24"/>
                      </a:lnTo>
                      <a:lnTo>
                        <a:pt x="168" y="24"/>
                      </a:lnTo>
                      <a:lnTo>
                        <a:pt x="151" y="16"/>
                      </a:lnTo>
                      <a:lnTo>
                        <a:pt x="126" y="32"/>
                      </a:lnTo>
                      <a:lnTo>
                        <a:pt x="101" y="56"/>
                      </a:lnTo>
                      <a:lnTo>
                        <a:pt x="67" y="104"/>
                      </a:lnTo>
                      <a:lnTo>
                        <a:pt x="25" y="104"/>
                      </a:lnTo>
                      <a:lnTo>
                        <a:pt x="0" y="136"/>
                      </a:lnTo>
                      <a:lnTo>
                        <a:pt x="0" y="176"/>
                      </a:lnTo>
                      <a:lnTo>
                        <a:pt x="33" y="200"/>
                      </a:lnTo>
                      <a:lnTo>
                        <a:pt x="25" y="208"/>
                      </a:lnTo>
                      <a:lnTo>
                        <a:pt x="42" y="216"/>
                      </a:lnTo>
                      <a:lnTo>
                        <a:pt x="67" y="232"/>
                      </a:lnTo>
                      <a:lnTo>
                        <a:pt x="185" y="216"/>
                      </a:lnTo>
                      <a:lnTo>
                        <a:pt x="185" y="184"/>
                      </a:lnTo>
                      <a:lnTo>
                        <a:pt x="236" y="168"/>
                      </a:lnTo>
                      <a:lnTo>
                        <a:pt x="244" y="152"/>
                      </a:lnTo>
                      <a:lnTo>
                        <a:pt x="286" y="160"/>
                      </a:lnTo>
                      <a:lnTo>
                        <a:pt x="328" y="112"/>
                      </a:lnTo>
                      <a:lnTo>
                        <a:pt x="362" y="112"/>
                      </a:lnTo>
                      <a:lnTo>
                        <a:pt x="404" y="104"/>
                      </a:lnTo>
                      <a:lnTo>
                        <a:pt x="412" y="104"/>
                      </a:lnTo>
                      <a:lnTo>
                        <a:pt x="438" y="112"/>
                      </a:lnTo>
                      <a:lnTo>
                        <a:pt x="455" y="112"/>
                      </a:lnTo>
                      <a:lnTo>
                        <a:pt x="463" y="64"/>
                      </a:lnTo>
                      <a:lnTo>
                        <a:pt x="480" y="16"/>
                      </a:lnTo>
                      <a:lnTo>
                        <a:pt x="421" y="8"/>
                      </a:lnTo>
                      <a:close/>
                    </a:path>
                  </a:pathLst>
                </a:custGeom>
                <a:solidFill>
                  <a:srgbClr val="70AD47"/>
                </a:solidFill>
                <a:ln w="28575">
                  <a:noFill/>
                  <a:round/>
                  <a:headEnd/>
                  <a:tailEnd/>
                </a:ln>
                <a:extLst/>
              </p:spPr>
              <p:txBody>
                <a:bodyPr/>
                <a:lstStyle/>
                <a:p>
                  <a:pPr>
                    <a:defRPr/>
                  </a:pPr>
                  <a:endParaRPr lang="en-GB" sz="2400" b="1" kern="0">
                    <a:solidFill>
                      <a:srgbClr val="000000"/>
                    </a:solidFill>
                    <a:latin typeface="Calibri" panose="020F0502020204030204"/>
                  </a:endParaRPr>
                </a:p>
              </p:txBody>
            </p:sp>
            <p:sp>
              <p:nvSpPr>
                <p:cNvPr id="185" name="Freeform 73"/>
                <p:cNvSpPr>
                  <a:spLocks/>
                </p:cNvSpPr>
                <p:nvPr/>
              </p:nvSpPr>
              <p:spPr bwMode="auto">
                <a:xfrm>
                  <a:off x="7486923" y="4224173"/>
                  <a:ext cx="369682" cy="290898"/>
                </a:xfrm>
                <a:custGeom>
                  <a:avLst/>
                  <a:gdLst>
                    <a:gd name="T0" fmla="*/ 227 w 244"/>
                    <a:gd name="T1" fmla="*/ 32 h 192"/>
                    <a:gd name="T2" fmla="*/ 185 w 244"/>
                    <a:gd name="T3" fmla="*/ 16 h 192"/>
                    <a:gd name="T4" fmla="*/ 177 w 244"/>
                    <a:gd name="T5" fmla="*/ 0 h 192"/>
                    <a:gd name="T6" fmla="*/ 134 w 244"/>
                    <a:gd name="T7" fmla="*/ 0 h 192"/>
                    <a:gd name="T8" fmla="*/ 75 w 244"/>
                    <a:gd name="T9" fmla="*/ 24 h 192"/>
                    <a:gd name="T10" fmla="*/ 50 w 244"/>
                    <a:gd name="T11" fmla="*/ 32 h 192"/>
                    <a:gd name="T12" fmla="*/ 25 w 244"/>
                    <a:gd name="T13" fmla="*/ 40 h 192"/>
                    <a:gd name="T14" fmla="*/ 16 w 244"/>
                    <a:gd name="T15" fmla="*/ 72 h 192"/>
                    <a:gd name="T16" fmla="*/ 0 w 244"/>
                    <a:gd name="T17" fmla="*/ 64 h 192"/>
                    <a:gd name="T18" fmla="*/ 0 w 244"/>
                    <a:gd name="T19" fmla="*/ 88 h 192"/>
                    <a:gd name="T20" fmla="*/ 8 w 244"/>
                    <a:gd name="T21" fmla="*/ 144 h 192"/>
                    <a:gd name="T22" fmla="*/ 33 w 244"/>
                    <a:gd name="T23" fmla="*/ 176 h 192"/>
                    <a:gd name="T24" fmla="*/ 59 w 244"/>
                    <a:gd name="T25" fmla="*/ 184 h 192"/>
                    <a:gd name="T26" fmla="*/ 67 w 244"/>
                    <a:gd name="T27" fmla="*/ 192 h 192"/>
                    <a:gd name="T28" fmla="*/ 75 w 244"/>
                    <a:gd name="T29" fmla="*/ 192 h 192"/>
                    <a:gd name="T30" fmla="*/ 109 w 244"/>
                    <a:gd name="T31" fmla="*/ 176 h 192"/>
                    <a:gd name="T32" fmla="*/ 134 w 244"/>
                    <a:gd name="T33" fmla="*/ 176 h 192"/>
                    <a:gd name="T34" fmla="*/ 168 w 244"/>
                    <a:gd name="T35" fmla="*/ 136 h 192"/>
                    <a:gd name="T36" fmla="*/ 236 w 244"/>
                    <a:gd name="T37" fmla="*/ 128 h 192"/>
                    <a:gd name="T38" fmla="*/ 244 w 244"/>
                    <a:gd name="T39" fmla="*/ 104 h 192"/>
                    <a:gd name="T40" fmla="*/ 244 w 244"/>
                    <a:gd name="T41" fmla="*/ 64 h 192"/>
                    <a:gd name="T42" fmla="*/ 227 w 244"/>
                    <a:gd name="T43" fmla="*/ 32 h 19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44" h="192">
                      <a:moveTo>
                        <a:pt x="227" y="32"/>
                      </a:moveTo>
                      <a:lnTo>
                        <a:pt x="185" y="16"/>
                      </a:lnTo>
                      <a:lnTo>
                        <a:pt x="177" y="0"/>
                      </a:lnTo>
                      <a:lnTo>
                        <a:pt x="134" y="0"/>
                      </a:lnTo>
                      <a:lnTo>
                        <a:pt x="75" y="24"/>
                      </a:lnTo>
                      <a:lnTo>
                        <a:pt x="50" y="32"/>
                      </a:lnTo>
                      <a:lnTo>
                        <a:pt x="25" y="40"/>
                      </a:lnTo>
                      <a:lnTo>
                        <a:pt x="16" y="72"/>
                      </a:lnTo>
                      <a:lnTo>
                        <a:pt x="0" y="64"/>
                      </a:lnTo>
                      <a:lnTo>
                        <a:pt x="0" y="88"/>
                      </a:lnTo>
                      <a:lnTo>
                        <a:pt x="8" y="144"/>
                      </a:lnTo>
                      <a:lnTo>
                        <a:pt x="33" y="176"/>
                      </a:lnTo>
                      <a:lnTo>
                        <a:pt x="59" y="184"/>
                      </a:lnTo>
                      <a:lnTo>
                        <a:pt x="67" y="192"/>
                      </a:lnTo>
                      <a:lnTo>
                        <a:pt x="75" y="192"/>
                      </a:lnTo>
                      <a:lnTo>
                        <a:pt x="109" y="176"/>
                      </a:lnTo>
                      <a:lnTo>
                        <a:pt x="134" y="176"/>
                      </a:lnTo>
                      <a:lnTo>
                        <a:pt x="168" y="136"/>
                      </a:lnTo>
                      <a:lnTo>
                        <a:pt x="236" y="128"/>
                      </a:lnTo>
                      <a:lnTo>
                        <a:pt x="244" y="104"/>
                      </a:lnTo>
                      <a:lnTo>
                        <a:pt x="244" y="64"/>
                      </a:lnTo>
                      <a:lnTo>
                        <a:pt x="227" y="32"/>
                      </a:lnTo>
                      <a:close/>
                    </a:path>
                  </a:pathLst>
                </a:custGeom>
                <a:solidFill>
                  <a:srgbClr val="00A0C6"/>
                </a:solidFill>
                <a:ln w="9525">
                  <a:noFill/>
                  <a:round/>
                  <a:headEnd/>
                  <a:tailEnd/>
                </a:ln>
                <a:extLst/>
              </p:spPr>
              <p:txBody>
                <a:bodyPr/>
                <a:lstStyle/>
                <a:p>
                  <a:pPr>
                    <a:defRPr/>
                  </a:pPr>
                  <a:endParaRPr lang="en-GB" sz="2400" b="1" kern="0">
                    <a:solidFill>
                      <a:srgbClr val="000000"/>
                    </a:solidFill>
                    <a:latin typeface="Calibri" panose="020F0502020204030204"/>
                  </a:endParaRPr>
                </a:p>
              </p:txBody>
            </p:sp>
            <p:sp>
              <p:nvSpPr>
                <p:cNvPr id="186" name="Freeform 76"/>
                <p:cNvSpPr>
                  <a:spLocks/>
                </p:cNvSpPr>
                <p:nvPr/>
              </p:nvSpPr>
              <p:spPr bwMode="auto">
                <a:xfrm>
                  <a:off x="7689945" y="3763585"/>
                  <a:ext cx="893904" cy="618158"/>
                </a:xfrm>
                <a:custGeom>
                  <a:avLst/>
                  <a:gdLst>
                    <a:gd name="T0" fmla="*/ 455 w 590"/>
                    <a:gd name="T1" fmla="*/ 256 h 408"/>
                    <a:gd name="T2" fmla="*/ 489 w 590"/>
                    <a:gd name="T3" fmla="*/ 248 h 408"/>
                    <a:gd name="T4" fmla="*/ 514 w 590"/>
                    <a:gd name="T5" fmla="*/ 232 h 408"/>
                    <a:gd name="T6" fmla="*/ 565 w 590"/>
                    <a:gd name="T7" fmla="*/ 240 h 408"/>
                    <a:gd name="T8" fmla="*/ 590 w 590"/>
                    <a:gd name="T9" fmla="*/ 232 h 408"/>
                    <a:gd name="T10" fmla="*/ 565 w 590"/>
                    <a:gd name="T11" fmla="*/ 200 h 408"/>
                    <a:gd name="T12" fmla="*/ 523 w 590"/>
                    <a:gd name="T13" fmla="*/ 176 h 408"/>
                    <a:gd name="T14" fmla="*/ 548 w 590"/>
                    <a:gd name="T15" fmla="*/ 144 h 408"/>
                    <a:gd name="T16" fmla="*/ 548 w 590"/>
                    <a:gd name="T17" fmla="*/ 104 h 408"/>
                    <a:gd name="T18" fmla="*/ 548 w 590"/>
                    <a:gd name="T19" fmla="*/ 72 h 408"/>
                    <a:gd name="T20" fmla="*/ 573 w 590"/>
                    <a:gd name="T21" fmla="*/ 64 h 408"/>
                    <a:gd name="T22" fmla="*/ 582 w 590"/>
                    <a:gd name="T23" fmla="*/ 48 h 408"/>
                    <a:gd name="T24" fmla="*/ 582 w 590"/>
                    <a:gd name="T25" fmla="*/ 32 h 408"/>
                    <a:gd name="T26" fmla="*/ 582 w 590"/>
                    <a:gd name="T27" fmla="*/ 16 h 408"/>
                    <a:gd name="T28" fmla="*/ 531 w 590"/>
                    <a:gd name="T29" fmla="*/ 16 h 408"/>
                    <a:gd name="T30" fmla="*/ 523 w 590"/>
                    <a:gd name="T31" fmla="*/ 0 h 408"/>
                    <a:gd name="T32" fmla="*/ 481 w 590"/>
                    <a:gd name="T33" fmla="*/ 8 h 408"/>
                    <a:gd name="T34" fmla="*/ 455 w 590"/>
                    <a:gd name="T35" fmla="*/ 0 h 408"/>
                    <a:gd name="T36" fmla="*/ 413 w 590"/>
                    <a:gd name="T37" fmla="*/ 8 h 408"/>
                    <a:gd name="T38" fmla="*/ 363 w 590"/>
                    <a:gd name="T39" fmla="*/ 24 h 408"/>
                    <a:gd name="T40" fmla="*/ 321 w 590"/>
                    <a:gd name="T41" fmla="*/ 80 h 408"/>
                    <a:gd name="T42" fmla="*/ 270 w 590"/>
                    <a:gd name="T43" fmla="*/ 88 h 408"/>
                    <a:gd name="T44" fmla="*/ 219 w 590"/>
                    <a:gd name="T45" fmla="*/ 88 h 408"/>
                    <a:gd name="T46" fmla="*/ 194 w 590"/>
                    <a:gd name="T47" fmla="*/ 88 h 408"/>
                    <a:gd name="T48" fmla="*/ 169 w 590"/>
                    <a:gd name="T49" fmla="*/ 112 h 408"/>
                    <a:gd name="T50" fmla="*/ 76 w 590"/>
                    <a:gd name="T51" fmla="*/ 112 h 408"/>
                    <a:gd name="T52" fmla="*/ 43 w 590"/>
                    <a:gd name="T53" fmla="*/ 104 h 408"/>
                    <a:gd name="T54" fmla="*/ 43 w 590"/>
                    <a:gd name="T55" fmla="*/ 80 h 408"/>
                    <a:gd name="T56" fmla="*/ 9 w 590"/>
                    <a:gd name="T57" fmla="*/ 64 h 408"/>
                    <a:gd name="T58" fmla="*/ 0 w 590"/>
                    <a:gd name="T59" fmla="*/ 88 h 408"/>
                    <a:gd name="T60" fmla="*/ 9 w 590"/>
                    <a:gd name="T61" fmla="*/ 120 h 408"/>
                    <a:gd name="T62" fmla="*/ 26 w 590"/>
                    <a:gd name="T63" fmla="*/ 152 h 408"/>
                    <a:gd name="T64" fmla="*/ 68 w 590"/>
                    <a:gd name="T65" fmla="*/ 184 h 408"/>
                    <a:gd name="T66" fmla="*/ 51 w 590"/>
                    <a:gd name="T67" fmla="*/ 224 h 408"/>
                    <a:gd name="T68" fmla="*/ 34 w 590"/>
                    <a:gd name="T69" fmla="*/ 232 h 408"/>
                    <a:gd name="T70" fmla="*/ 34 w 590"/>
                    <a:gd name="T71" fmla="*/ 264 h 408"/>
                    <a:gd name="T72" fmla="*/ 51 w 590"/>
                    <a:gd name="T73" fmla="*/ 272 h 408"/>
                    <a:gd name="T74" fmla="*/ 43 w 590"/>
                    <a:gd name="T75" fmla="*/ 304 h 408"/>
                    <a:gd name="T76" fmla="*/ 51 w 590"/>
                    <a:gd name="T77" fmla="*/ 320 h 408"/>
                    <a:gd name="T78" fmla="*/ 93 w 590"/>
                    <a:gd name="T79" fmla="*/ 336 h 408"/>
                    <a:gd name="T80" fmla="*/ 110 w 590"/>
                    <a:gd name="T81" fmla="*/ 368 h 408"/>
                    <a:gd name="T82" fmla="*/ 110 w 590"/>
                    <a:gd name="T83" fmla="*/ 408 h 408"/>
                    <a:gd name="T84" fmla="*/ 110 w 590"/>
                    <a:gd name="T85" fmla="*/ 400 h 408"/>
                    <a:gd name="T86" fmla="*/ 152 w 590"/>
                    <a:gd name="T87" fmla="*/ 400 h 408"/>
                    <a:gd name="T88" fmla="*/ 194 w 590"/>
                    <a:gd name="T89" fmla="*/ 384 h 408"/>
                    <a:gd name="T90" fmla="*/ 245 w 590"/>
                    <a:gd name="T91" fmla="*/ 352 h 408"/>
                    <a:gd name="T92" fmla="*/ 278 w 590"/>
                    <a:gd name="T93" fmla="*/ 368 h 408"/>
                    <a:gd name="T94" fmla="*/ 312 w 590"/>
                    <a:gd name="T95" fmla="*/ 368 h 408"/>
                    <a:gd name="T96" fmla="*/ 337 w 590"/>
                    <a:gd name="T97" fmla="*/ 368 h 408"/>
                    <a:gd name="T98" fmla="*/ 396 w 590"/>
                    <a:gd name="T99" fmla="*/ 352 h 408"/>
                    <a:gd name="T100" fmla="*/ 430 w 590"/>
                    <a:gd name="T101" fmla="*/ 336 h 408"/>
                    <a:gd name="T102" fmla="*/ 422 w 590"/>
                    <a:gd name="T103" fmla="*/ 296 h 408"/>
                    <a:gd name="T104" fmla="*/ 447 w 590"/>
                    <a:gd name="T105" fmla="*/ 296 h 408"/>
                    <a:gd name="T106" fmla="*/ 447 w 590"/>
                    <a:gd name="T107" fmla="*/ 296 h 408"/>
                    <a:gd name="T108" fmla="*/ 455 w 590"/>
                    <a:gd name="T109" fmla="*/ 280 h 408"/>
                    <a:gd name="T110" fmla="*/ 455 w 590"/>
                    <a:gd name="T111" fmla="*/ 256 h 40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90" h="408">
                      <a:moveTo>
                        <a:pt x="455" y="256"/>
                      </a:moveTo>
                      <a:lnTo>
                        <a:pt x="489" y="248"/>
                      </a:lnTo>
                      <a:lnTo>
                        <a:pt x="514" y="232"/>
                      </a:lnTo>
                      <a:lnTo>
                        <a:pt x="565" y="240"/>
                      </a:lnTo>
                      <a:lnTo>
                        <a:pt x="590" y="232"/>
                      </a:lnTo>
                      <a:lnTo>
                        <a:pt x="565" y="200"/>
                      </a:lnTo>
                      <a:lnTo>
                        <a:pt x="523" y="176"/>
                      </a:lnTo>
                      <a:lnTo>
                        <a:pt x="548" y="144"/>
                      </a:lnTo>
                      <a:lnTo>
                        <a:pt x="548" y="104"/>
                      </a:lnTo>
                      <a:lnTo>
                        <a:pt x="548" y="72"/>
                      </a:lnTo>
                      <a:lnTo>
                        <a:pt x="573" y="64"/>
                      </a:lnTo>
                      <a:lnTo>
                        <a:pt x="582" y="48"/>
                      </a:lnTo>
                      <a:lnTo>
                        <a:pt x="582" y="32"/>
                      </a:lnTo>
                      <a:lnTo>
                        <a:pt x="582" y="16"/>
                      </a:lnTo>
                      <a:lnTo>
                        <a:pt x="531" y="16"/>
                      </a:lnTo>
                      <a:lnTo>
                        <a:pt x="523" y="0"/>
                      </a:lnTo>
                      <a:lnTo>
                        <a:pt x="481" y="8"/>
                      </a:lnTo>
                      <a:lnTo>
                        <a:pt x="455" y="0"/>
                      </a:lnTo>
                      <a:lnTo>
                        <a:pt x="413" y="8"/>
                      </a:lnTo>
                      <a:lnTo>
                        <a:pt x="363" y="24"/>
                      </a:lnTo>
                      <a:lnTo>
                        <a:pt x="321" y="80"/>
                      </a:lnTo>
                      <a:lnTo>
                        <a:pt x="270" y="88"/>
                      </a:lnTo>
                      <a:lnTo>
                        <a:pt x="219" y="88"/>
                      </a:lnTo>
                      <a:lnTo>
                        <a:pt x="194" y="88"/>
                      </a:lnTo>
                      <a:lnTo>
                        <a:pt x="169" y="112"/>
                      </a:lnTo>
                      <a:lnTo>
                        <a:pt x="76" y="112"/>
                      </a:lnTo>
                      <a:lnTo>
                        <a:pt x="43" y="104"/>
                      </a:lnTo>
                      <a:lnTo>
                        <a:pt x="43" y="80"/>
                      </a:lnTo>
                      <a:lnTo>
                        <a:pt x="9" y="64"/>
                      </a:lnTo>
                      <a:lnTo>
                        <a:pt x="0" y="88"/>
                      </a:lnTo>
                      <a:lnTo>
                        <a:pt x="9" y="120"/>
                      </a:lnTo>
                      <a:lnTo>
                        <a:pt x="26" y="152"/>
                      </a:lnTo>
                      <a:lnTo>
                        <a:pt x="68" y="184"/>
                      </a:lnTo>
                      <a:lnTo>
                        <a:pt x="51" y="224"/>
                      </a:lnTo>
                      <a:lnTo>
                        <a:pt x="34" y="232"/>
                      </a:lnTo>
                      <a:lnTo>
                        <a:pt x="34" y="264"/>
                      </a:lnTo>
                      <a:lnTo>
                        <a:pt x="51" y="272"/>
                      </a:lnTo>
                      <a:lnTo>
                        <a:pt x="43" y="304"/>
                      </a:lnTo>
                      <a:lnTo>
                        <a:pt x="51" y="320"/>
                      </a:lnTo>
                      <a:lnTo>
                        <a:pt x="93" y="336"/>
                      </a:lnTo>
                      <a:lnTo>
                        <a:pt x="110" y="368"/>
                      </a:lnTo>
                      <a:lnTo>
                        <a:pt x="110" y="408"/>
                      </a:lnTo>
                      <a:lnTo>
                        <a:pt x="110" y="400"/>
                      </a:lnTo>
                      <a:lnTo>
                        <a:pt x="152" y="400"/>
                      </a:lnTo>
                      <a:lnTo>
                        <a:pt x="194" y="384"/>
                      </a:lnTo>
                      <a:lnTo>
                        <a:pt x="245" y="352"/>
                      </a:lnTo>
                      <a:lnTo>
                        <a:pt x="278" y="368"/>
                      </a:lnTo>
                      <a:lnTo>
                        <a:pt x="312" y="368"/>
                      </a:lnTo>
                      <a:lnTo>
                        <a:pt x="337" y="368"/>
                      </a:lnTo>
                      <a:lnTo>
                        <a:pt x="396" y="352"/>
                      </a:lnTo>
                      <a:lnTo>
                        <a:pt x="430" y="336"/>
                      </a:lnTo>
                      <a:lnTo>
                        <a:pt x="422" y="296"/>
                      </a:lnTo>
                      <a:lnTo>
                        <a:pt x="447" y="296"/>
                      </a:lnTo>
                      <a:lnTo>
                        <a:pt x="455" y="280"/>
                      </a:lnTo>
                      <a:lnTo>
                        <a:pt x="455" y="256"/>
                      </a:lnTo>
                      <a:close/>
                    </a:path>
                  </a:pathLst>
                </a:custGeom>
                <a:solidFill>
                  <a:srgbClr val="70AD47"/>
                </a:solidFill>
                <a:ln w="12700">
                  <a:noFill/>
                  <a:prstDash val="solid"/>
                  <a:round/>
                  <a:headEnd/>
                  <a:tailEnd/>
                </a:ln>
                <a:extLst/>
              </p:spPr>
              <p:txBody>
                <a:bodyPr/>
                <a:lstStyle/>
                <a:p>
                  <a:pPr>
                    <a:defRPr/>
                  </a:pPr>
                  <a:endParaRPr lang="en-GB" sz="2400" b="1" kern="0">
                    <a:solidFill>
                      <a:srgbClr val="000000"/>
                    </a:solidFill>
                    <a:latin typeface="Calibri" panose="020F0502020204030204"/>
                  </a:endParaRPr>
                </a:p>
              </p:txBody>
            </p:sp>
            <p:sp>
              <p:nvSpPr>
                <p:cNvPr id="187" name="Freeform 80"/>
                <p:cNvSpPr>
                  <a:spLocks/>
                </p:cNvSpPr>
                <p:nvPr/>
              </p:nvSpPr>
              <p:spPr bwMode="auto">
                <a:xfrm>
                  <a:off x="7320263" y="3036340"/>
                  <a:ext cx="1352977" cy="896935"/>
                </a:xfrm>
                <a:custGeom>
                  <a:avLst/>
                  <a:gdLst>
                    <a:gd name="T0" fmla="*/ 784 w 893"/>
                    <a:gd name="T1" fmla="*/ 312 h 592"/>
                    <a:gd name="T2" fmla="*/ 725 w 893"/>
                    <a:gd name="T3" fmla="*/ 280 h 592"/>
                    <a:gd name="T4" fmla="*/ 708 w 893"/>
                    <a:gd name="T5" fmla="*/ 208 h 592"/>
                    <a:gd name="T6" fmla="*/ 708 w 893"/>
                    <a:gd name="T7" fmla="*/ 168 h 592"/>
                    <a:gd name="T8" fmla="*/ 666 w 893"/>
                    <a:gd name="T9" fmla="*/ 120 h 592"/>
                    <a:gd name="T10" fmla="*/ 632 w 893"/>
                    <a:gd name="T11" fmla="*/ 96 h 592"/>
                    <a:gd name="T12" fmla="*/ 581 w 893"/>
                    <a:gd name="T13" fmla="*/ 56 h 592"/>
                    <a:gd name="T14" fmla="*/ 548 w 893"/>
                    <a:gd name="T15" fmla="*/ 16 h 592"/>
                    <a:gd name="T16" fmla="*/ 506 w 893"/>
                    <a:gd name="T17" fmla="*/ 0 h 592"/>
                    <a:gd name="T18" fmla="*/ 472 w 893"/>
                    <a:gd name="T19" fmla="*/ 48 h 592"/>
                    <a:gd name="T20" fmla="*/ 396 w 893"/>
                    <a:gd name="T21" fmla="*/ 72 h 592"/>
                    <a:gd name="T22" fmla="*/ 371 w 893"/>
                    <a:gd name="T23" fmla="*/ 96 h 592"/>
                    <a:gd name="T24" fmla="*/ 337 w 893"/>
                    <a:gd name="T25" fmla="*/ 80 h 592"/>
                    <a:gd name="T26" fmla="*/ 287 w 893"/>
                    <a:gd name="T27" fmla="*/ 88 h 592"/>
                    <a:gd name="T28" fmla="*/ 253 w 893"/>
                    <a:gd name="T29" fmla="*/ 88 h 592"/>
                    <a:gd name="T30" fmla="*/ 219 w 893"/>
                    <a:gd name="T31" fmla="*/ 80 h 592"/>
                    <a:gd name="T32" fmla="*/ 185 w 893"/>
                    <a:gd name="T33" fmla="*/ 104 h 592"/>
                    <a:gd name="T34" fmla="*/ 160 w 893"/>
                    <a:gd name="T35" fmla="*/ 128 h 592"/>
                    <a:gd name="T36" fmla="*/ 135 w 893"/>
                    <a:gd name="T37" fmla="*/ 168 h 592"/>
                    <a:gd name="T38" fmla="*/ 110 w 893"/>
                    <a:gd name="T39" fmla="*/ 224 h 592"/>
                    <a:gd name="T40" fmla="*/ 84 w 893"/>
                    <a:gd name="T41" fmla="*/ 256 h 592"/>
                    <a:gd name="T42" fmla="*/ 76 w 893"/>
                    <a:gd name="T43" fmla="*/ 280 h 592"/>
                    <a:gd name="T44" fmla="*/ 67 w 893"/>
                    <a:gd name="T45" fmla="*/ 320 h 592"/>
                    <a:gd name="T46" fmla="*/ 51 w 893"/>
                    <a:gd name="T47" fmla="*/ 328 h 592"/>
                    <a:gd name="T48" fmla="*/ 25 w 893"/>
                    <a:gd name="T49" fmla="*/ 344 h 592"/>
                    <a:gd name="T50" fmla="*/ 0 w 893"/>
                    <a:gd name="T51" fmla="*/ 352 h 592"/>
                    <a:gd name="T52" fmla="*/ 17 w 893"/>
                    <a:gd name="T53" fmla="*/ 368 h 592"/>
                    <a:gd name="T54" fmla="*/ 51 w 893"/>
                    <a:gd name="T55" fmla="*/ 392 h 592"/>
                    <a:gd name="T56" fmla="*/ 59 w 893"/>
                    <a:gd name="T57" fmla="*/ 416 h 592"/>
                    <a:gd name="T58" fmla="*/ 93 w 893"/>
                    <a:gd name="T59" fmla="*/ 440 h 592"/>
                    <a:gd name="T60" fmla="*/ 135 w 893"/>
                    <a:gd name="T61" fmla="*/ 456 h 592"/>
                    <a:gd name="T62" fmla="*/ 118 w 893"/>
                    <a:gd name="T63" fmla="*/ 488 h 592"/>
                    <a:gd name="T64" fmla="*/ 160 w 893"/>
                    <a:gd name="T65" fmla="*/ 496 h 592"/>
                    <a:gd name="T66" fmla="*/ 202 w 893"/>
                    <a:gd name="T67" fmla="*/ 512 h 592"/>
                    <a:gd name="T68" fmla="*/ 244 w 893"/>
                    <a:gd name="T69" fmla="*/ 488 h 592"/>
                    <a:gd name="T70" fmla="*/ 244 w 893"/>
                    <a:gd name="T71" fmla="*/ 528 h 592"/>
                    <a:gd name="T72" fmla="*/ 261 w 893"/>
                    <a:gd name="T73" fmla="*/ 536 h 592"/>
                    <a:gd name="T74" fmla="*/ 253 w 893"/>
                    <a:gd name="T75" fmla="*/ 544 h 592"/>
                    <a:gd name="T76" fmla="*/ 287 w 893"/>
                    <a:gd name="T77" fmla="*/ 560 h 592"/>
                    <a:gd name="T78" fmla="*/ 287 w 893"/>
                    <a:gd name="T79" fmla="*/ 584 h 592"/>
                    <a:gd name="T80" fmla="*/ 320 w 893"/>
                    <a:gd name="T81" fmla="*/ 592 h 592"/>
                    <a:gd name="T82" fmla="*/ 413 w 893"/>
                    <a:gd name="T83" fmla="*/ 592 h 592"/>
                    <a:gd name="T84" fmla="*/ 438 w 893"/>
                    <a:gd name="T85" fmla="*/ 568 h 592"/>
                    <a:gd name="T86" fmla="*/ 463 w 893"/>
                    <a:gd name="T87" fmla="*/ 568 h 592"/>
                    <a:gd name="T88" fmla="*/ 514 w 893"/>
                    <a:gd name="T89" fmla="*/ 568 h 592"/>
                    <a:gd name="T90" fmla="*/ 565 w 893"/>
                    <a:gd name="T91" fmla="*/ 560 h 592"/>
                    <a:gd name="T92" fmla="*/ 607 w 893"/>
                    <a:gd name="T93" fmla="*/ 504 h 592"/>
                    <a:gd name="T94" fmla="*/ 657 w 893"/>
                    <a:gd name="T95" fmla="*/ 488 h 592"/>
                    <a:gd name="T96" fmla="*/ 699 w 893"/>
                    <a:gd name="T97" fmla="*/ 480 h 592"/>
                    <a:gd name="T98" fmla="*/ 725 w 893"/>
                    <a:gd name="T99" fmla="*/ 488 h 592"/>
                    <a:gd name="T100" fmla="*/ 767 w 893"/>
                    <a:gd name="T101" fmla="*/ 480 h 592"/>
                    <a:gd name="T102" fmla="*/ 775 w 893"/>
                    <a:gd name="T103" fmla="*/ 496 h 592"/>
                    <a:gd name="T104" fmla="*/ 826 w 893"/>
                    <a:gd name="T105" fmla="*/ 496 h 592"/>
                    <a:gd name="T106" fmla="*/ 834 w 893"/>
                    <a:gd name="T107" fmla="*/ 416 h 592"/>
                    <a:gd name="T108" fmla="*/ 851 w 893"/>
                    <a:gd name="T109" fmla="*/ 376 h 592"/>
                    <a:gd name="T110" fmla="*/ 885 w 893"/>
                    <a:gd name="T111" fmla="*/ 336 h 592"/>
                    <a:gd name="T112" fmla="*/ 893 w 893"/>
                    <a:gd name="T113" fmla="*/ 312 h 592"/>
                    <a:gd name="T114" fmla="*/ 876 w 893"/>
                    <a:gd name="T115" fmla="*/ 288 h 592"/>
                    <a:gd name="T116" fmla="*/ 834 w 893"/>
                    <a:gd name="T117" fmla="*/ 288 h 592"/>
                    <a:gd name="T118" fmla="*/ 784 w 893"/>
                    <a:gd name="T119" fmla="*/ 312 h 59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893" h="592">
                      <a:moveTo>
                        <a:pt x="784" y="312"/>
                      </a:moveTo>
                      <a:lnTo>
                        <a:pt x="725" y="280"/>
                      </a:lnTo>
                      <a:lnTo>
                        <a:pt x="708" y="208"/>
                      </a:lnTo>
                      <a:lnTo>
                        <a:pt x="708" y="168"/>
                      </a:lnTo>
                      <a:lnTo>
                        <a:pt x="666" y="120"/>
                      </a:lnTo>
                      <a:lnTo>
                        <a:pt x="632" y="96"/>
                      </a:lnTo>
                      <a:lnTo>
                        <a:pt x="581" y="56"/>
                      </a:lnTo>
                      <a:lnTo>
                        <a:pt x="548" y="16"/>
                      </a:lnTo>
                      <a:lnTo>
                        <a:pt x="506" y="0"/>
                      </a:lnTo>
                      <a:lnTo>
                        <a:pt x="472" y="48"/>
                      </a:lnTo>
                      <a:lnTo>
                        <a:pt x="396" y="72"/>
                      </a:lnTo>
                      <a:lnTo>
                        <a:pt x="371" y="96"/>
                      </a:lnTo>
                      <a:lnTo>
                        <a:pt x="337" y="80"/>
                      </a:lnTo>
                      <a:lnTo>
                        <a:pt x="287" y="88"/>
                      </a:lnTo>
                      <a:lnTo>
                        <a:pt x="253" y="88"/>
                      </a:lnTo>
                      <a:lnTo>
                        <a:pt x="219" y="80"/>
                      </a:lnTo>
                      <a:lnTo>
                        <a:pt x="185" y="104"/>
                      </a:lnTo>
                      <a:lnTo>
                        <a:pt x="160" y="128"/>
                      </a:lnTo>
                      <a:lnTo>
                        <a:pt x="135" y="168"/>
                      </a:lnTo>
                      <a:lnTo>
                        <a:pt x="110" y="224"/>
                      </a:lnTo>
                      <a:lnTo>
                        <a:pt x="84" y="256"/>
                      </a:lnTo>
                      <a:lnTo>
                        <a:pt x="76" y="280"/>
                      </a:lnTo>
                      <a:lnTo>
                        <a:pt x="67" y="320"/>
                      </a:lnTo>
                      <a:lnTo>
                        <a:pt x="51" y="328"/>
                      </a:lnTo>
                      <a:lnTo>
                        <a:pt x="25" y="344"/>
                      </a:lnTo>
                      <a:lnTo>
                        <a:pt x="0" y="352"/>
                      </a:lnTo>
                      <a:lnTo>
                        <a:pt x="17" y="368"/>
                      </a:lnTo>
                      <a:lnTo>
                        <a:pt x="51" y="392"/>
                      </a:lnTo>
                      <a:lnTo>
                        <a:pt x="59" y="416"/>
                      </a:lnTo>
                      <a:lnTo>
                        <a:pt x="93" y="440"/>
                      </a:lnTo>
                      <a:lnTo>
                        <a:pt x="135" y="456"/>
                      </a:lnTo>
                      <a:lnTo>
                        <a:pt x="118" y="488"/>
                      </a:lnTo>
                      <a:lnTo>
                        <a:pt x="160" y="496"/>
                      </a:lnTo>
                      <a:lnTo>
                        <a:pt x="202" y="512"/>
                      </a:lnTo>
                      <a:lnTo>
                        <a:pt x="244" y="488"/>
                      </a:lnTo>
                      <a:lnTo>
                        <a:pt x="244" y="528"/>
                      </a:lnTo>
                      <a:lnTo>
                        <a:pt x="261" y="536"/>
                      </a:lnTo>
                      <a:lnTo>
                        <a:pt x="253" y="544"/>
                      </a:lnTo>
                      <a:lnTo>
                        <a:pt x="287" y="560"/>
                      </a:lnTo>
                      <a:lnTo>
                        <a:pt x="287" y="584"/>
                      </a:lnTo>
                      <a:lnTo>
                        <a:pt x="320" y="592"/>
                      </a:lnTo>
                      <a:lnTo>
                        <a:pt x="413" y="592"/>
                      </a:lnTo>
                      <a:lnTo>
                        <a:pt x="438" y="568"/>
                      </a:lnTo>
                      <a:lnTo>
                        <a:pt x="463" y="568"/>
                      </a:lnTo>
                      <a:lnTo>
                        <a:pt x="514" y="568"/>
                      </a:lnTo>
                      <a:lnTo>
                        <a:pt x="565" y="560"/>
                      </a:lnTo>
                      <a:lnTo>
                        <a:pt x="607" y="504"/>
                      </a:lnTo>
                      <a:lnTo>
                        <a:pt x="657" y="488"/>
                      </a:lnTo>
                      <a:lnTo>
                        <a:pt x="699" y="480"/>
                      </a:lnTo>
                      <a:lnTo>
                        <a:pt x="725" y="488"/>
                      </a:lnTo>
                      <a:lnTo>
                        <a:pt x="767" y="480"/>
                      </a:lnTo>
                      <a:lnTo>
                        <a:pt x="775" y="496"/>
                      </a:lnTo>
                      <a:lnTo>
                        <a:pt x="826" y="496"/>
                      </a:lnTo>
                      <a:lnTo>
                        <a:pt x="834" y="416"/>
                      </a:lnTo>
                      <a:lnTo>
                        <a:pt x="851" y="376"/>
                      </a:lnTo>
                      <a:lnTo>
                        <a:pt x="885" y="336"/>
                      </a:lnTo>
                      <a:lnTo>
                        <a:pt x="893" y="312"/>
                      </a:lnTo>
                      <a:lnTo>
                        <a:pt x="876" y="288"/>
                      </a:lnTo>
                      <a:lnTo>
                        <a:pt x="834" y="288"/>
                      </a:lnTo>
                      <a:lnTo>
                        <a:pt x="784" y="312"/>
                      </a:lnTo>
                      <a:close/>
                    </a:path>
                  </a:pathLst>
                </a:custGeom>
                <a:solidFill>
                  <a:srgbClr val="70AD47"/>
                </a:solidFill>
                <a:ln w="12700">
                  <a:noFill/>
                  <a:round/>
                  <a:headEnd/>
                  <a:tailEnd/>
                </a:ln>
                <a:extLst/>
              </p:spPr>
              <p:txBody>
                <a:bodyPr/>
                <a:lstStyle/>
                <a:p>
                  <a:pPr>
                    <a:defRPr/>
                  </a:pPr>
                  <a:endParaRPr lang="en-GB" sz="2400" b="1" kern="0">
                    <a:solidFill>
                      <a:srgbClr val="000000"/>
                    </a:solidFill>
                    <a:latin typeface="Calibri" panose="020F0502020204030204"/>
                  </a:endParaRPr>
                </a:p>
              </p:txBody>
            </p:sp>
            <p:sp>
              <p:nvSpPr>
                <p:cNvPr id="188" name="Freeform 81"/>
                <p:cNvSpPr>
                  <a:spLocks/>
                </p:cNvSpPr>
                <p:nvPr/>
              </p:nvSpPr>
              <p:spPr bwMode="auto">
                <a:xfrm>
                  <a:off x="8099020" y="2975737"/>
                  <a:ext cx="536343" cy="509071"/>
                </a:xfrm>
                <a:custGeom>
                  <a:avLst/>
                  <a:gdLst>
                    <a:gd name="T0" fmla="*/ 270 w 354"/>
                    <a:gd name="T1" fmla="*/ 248 h 336"/>
                    <a:gd name="T2" fmla="*/ 253 w 354"/>
                    <a:gd name="T3" fmla="*/ 224 h 336"/>
                    <a:gd name="T4" fmla="*/ 278 w 354"/>
                    <a:gd name="T5" fmla="*/ 200 h 336"/>
                    <a:gd name="T6" fmla="*/ 354 w 354"/>
                    <a:gd name="T7" fmla="*/ 184 h 336"/>
                    <a:gd name="T8" fmla="*/ 337 w 354"/>
                    <a:gd name="T9" fmla="*/ 152 h 336"/>
                    <a:gd name="T10" fmla="*/ 303 w 354"/>
                    <a:gd name="T11" fmla="*/ 120 h 336"/>
                    <a:gd name="T12" fmla="*/ 287 w 354"/>
                    <a:gd name="T13" fmla="*/ 88 h 336"/>
                    <a:gd name="T14" fmla="*/ 236 w 354"/>
                    <a:gd name="T15" fmla="*/ 72 h 336"/>
                    <a:gd name="T16" fmla="*/ 211 w 354"/>
                    <a:gd name="T17" fmla="*/ 24 h 336"/>
                    <a:gd name="T18" fmla="*/ 152 w 354"/>
                    <a:gd name="T19" fmla="*/ 24 h 336"/>
                    <a:gd name="T20" fmla="*/ 84 w 354"/>
                    <a:gd name="T21" fmla="*/ 0 h 336"/>
                    <a:gd name="T22" fmla="*/ 59 w 354"/>
                    <a:gd name="T23" fmla="*/ 24 h 336"/>
                    <a:gd name="T24" fmla="*/ 8 w 354"/>
                    <a:gd name="T25" fmla="*/ 32 h 336"/>
                    <a:gd name="T26" fmla="*/ 0 w 354"/>
                    <a:gd name="T27" fmla="*/ 40 h 336"/>
                    <a:gd name="T28" fmla="*/ 34 w 354"/>
                    <a:gd name="T29" fmla="*/ 56 h 336"/>
                    <a:gd name="T30" fmla="*/ 67 w 354"/>
                    <a:gd name="T31" fmla="*/ 96 h 336"/>
                    <a:gd name="T32" fmla="*/ 118 w 354"/>
                    <a:gd name="T33" fmla="*/ 136 h 336"/>
                    <a:gd name="T34" fmla="*/ 152 w 354"/>
                    <a:gd name="T35" fmla="*/ 160 h 336"/>
                    <a:gd name="T36" fmla="*/ 194 w 354"/>
                    <a:gd name="T37" fmla="*/ 208 h 336"/>
                    <a:gd name="T38" fmla="*/ 194 w 354"/>
                    <a:gd name="T39" fmla="*/ 248 h 336"/>
                    <a:gd name="T40" fmla="*/ 211 w 354"/>
                    <a:gd name="T41" fmla="*/ 320 h 336"/>
                    <a:gd name="T42" fmla="*/ 236 w 354"/>
                    <a:gd name="T43" fmla="*/ 336 h 336"/>
                    <a:gd name="T44" fmla="*/ 253 w 354"/>
                    <a:gd name="T45" fmla="*/ 312 h 336"/>
                    <a:gd name="T46" fmla="*/ 270 w 354"/>
                    <a:gd name="T47" fmla="*/ 248 h 3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54" h="336">
                      <a:moveTo>
                        <a:pt x="270" y="248"/>
                      </a:moveTo>
                      <a:lnTo>
                        <a:pt x="253" y="224"/>
                      </a:lnTo>
                      <a:lnTo>
                        <a:pt x="278" y="200"/>
                      </a:lnTo>
                      <a:lnTo>
                        <a:pt x="354" y="184"/>
                      </a:lnTo>
                      <a:lnTo>
                        <a:pt x="337" y="152"/>
                      </a:lnTo>
                      <a:lnTo>
                        <a:pt x="303" y="120"/>
                      </a:lnTo>
                      <a:lnTo>
                        <a:pt x="287" y="88"/>
                      </a:lnTo>
                      <a:lnTo>
                        <a:pt x="236" y="72"/>
                      </a:lnTo>
                      <a:lnTo>
                        <a:pt x="211" y="24"/>
                      </a:lnTo>
                      <a:lnTo>
                        <a:pt x="152" y="24"/>
                      </a:lnTo>
                      <a:lnTo>
                        <a:pt x="84" y="0"/>
                      </a:lnTo>
                      <a:lnTo>
                        <a:pt x="59" y="24"/>
                      </a:lnTo>
                      <a:lnTo>
                        <a:pt x="8" y="32"/>
                      </a:lnTo>
                      <a:lnTo>
                        <a:pt x="0" y="40"/>
                      </a:lnTo>
                      <a:lnTo>
                        <a:pt x="34" y="56"/>
                      </a:lnTo>
                      <a:lnTo>
                        <a:pt x="67" y="96"/>
                      </a:lnTo>
                      <a:lnTo>
                        <a:pt x="118" y="136"/>
                      </a:lnTo>
                      <a:lnTo>
                        <a:pt x="152" y="160"/>
                      </a:lnTo>
                      <a:lnTo>
                        <a:pt x="194" y="208"/>
                      </a:lnTo>
                      <a:lnTo>
                        <a:pt x="194" y="248"/>
                      </a:lnTo>
                      <a:lnTo>
                        <a:pt x="211" y="320"/>
                      </a:lnTo>
                      <a:lnTo>
                        <a:pt x="236" y="336"/>
                      </a:lnTo>
                      <a:lnTo>
                        <a:pt x="253" y="312"/>
                      </a:lnTo>
                      <a:lnTo>
                        <a:pt x="270" y="248"/>
                      </a:lnTo>
                      <a:close/>
                    </a:path>
                  </a:pathLst>
                </a:custGeom>
                <a:solidFill>
                  <a:srgbClr val="70AD47"/>
                </a:solidFill>
                <a:ln w="12700">
                  <a:noFill/>
                  <a:round/>
                  <a:headEnd/>
                  <a:tailEnd/>
                </a:ln>
                <a:extLst/>
              </p:spPr>
              <p:txBody>
                <a:bodyPr/>
                <a:lstStyle/>
                <a:p>
                  <a:pPr>
                    <a:defRPr/>
                  </a:pPr>
                  <a:endParaRPr lang="en-GB" sz="2400" b="1" kern="0" dirty="0">
                    <a:solidFill>
                      <a:srgbClr val="000000"/>
                    </a:solidFill>
                    <a:latin typeface="Calibri" panose="020F0502020204030204"/>
                  </a:endParaRPr>
                </a:p>
              </p:txBody>
            </p:sp>
            <p:sp>
              <p:nvSpPr>
                <p:cNvPr id="189" name="Freeform 86"/>
                <p:cNvSpPr>
                  <a:spLocks/>
                </p:cNvSpPr>
                <p:nvPr/>
              </p:nvSpPr>
              <p:spPr bwMode="auto">
                <a:xfrm>
                  <a:off x="6362724" y="2030319"/>
                  <a:ext cx="1302979" cy="993901"/>
                </a:xfrm>
                <a:custGeom>
                  <a:avLst/>
                  <a:gdLst>
                    <a:gd name="T0" fmla="*/ 775 w 860"/>
                    <a:gd name="T1" fmla="*/ 560 h 656"/>
                    <a:gd name="T2" fmla="*/ 826 w 860"/>
                    <a:gd name="T3" fmla="*/ 464 h 656"/>
                    <a:gd name="T4" fmla="*/ 860 w 860"/>
                    <a:gd name="T5" fmla="*/ 456 h 656"/>
                    <a:gd name="T6" fmla="*/ 851 w 860"/>
                    <a:gd name="T7" fmla="*/ 416 h 656"/>
                    <a:gd name="T8" fmla="*/ 817 w 860"/>
                    <a:gd name="T9" fmla="*/ 352 h 656"/>
                    <a:gd name="T10" fmla="*/ 792 w 860"/>
                    <a:gd name="T11" fmla="*/ 320 h 656"/>
                    <a:gd name="T12" fmla="*/ 784 w 860"/>
                    <a:gd name="T13" fmla="*/ 264 h 656"/>
                    <a:gd name="T14" fmla="*/ 750 w 860"/>
                    <a:gd name="T15" fmla="*/ 256 h 656"/>
                    <a:gd name="T16" fmla="*/ 750 w 860"/>
                    <a:gd name="T17" fmla="*/ 232 h 656"/>
                    <a:gd name="T18" fmla="*/ 792 w 860"/>
                    <a:gd name="T19" fmla="*/ 184 h 656"/>
                    <a:gd name="T20" fmla="*/ 750 w 860"/>
                    <a:gd name="T21" fmla="*/ 104 h 656"/>
                    <a:gd name="T22" fmla="*/ 725 w 860"/>
                    <a:gd name="T23" fmla="*/ 40 h 656"/>
                    <a:gd name="T24" fmla="*/ 666 w 860"/>
                    <a:gd name="T25" fmla="*/ 16 h 656"/>
                    <a:gd name="T26" fmla="*/ 531 w 860"/>
                    <a:gd name="T27" fmla="*/ 40 h 656"/>
                    <a:gd name="T28" fmla="*/ 447 w 860"/>
                    <a:gd name="T29" fmla="*/ 24 h 656"/>
                    <a:gd name="T30" fmla="*/ 405 w 860"/>
                    <a:gd name="T31" fmla="*/ 48 h 656"/>
                    <a:gd name="T32" fmla="*/ 362 w 860"/>
                    <a:gd name="T33" fmla="*/ 40 h 656"/>
                    <a:gd name="T34" fmla="*/ 329 w 860"/>
                    <a:gd name="T35" fmla="*/ 24 h 656"/>
                    <a:gd name="T36" fmla="*/ 295 w 860"/>
                    <a:gd name="T37" fmla="*/ 0 h 656"/>
                    <a:gd name="T38" fmla="*/ 253 w 860"/>
                    <a:gd name="T39" fmla="*/ 8 h 656"/>
                    <a:gd name="T40" fmla="*/ 177 w 860"/>
                    <a:gd name="T41" fmla="*/ 40 h 656"/>
                    <a:gd name="T42" fmla="*/ 169 w 860"/>
                    <a:gd name="T43" fmla="*/ 72 h 656"/>
                    <a:gd name="T44" fmla="*/ 126 w 860"/>
                    <a:gd name="T45" fmla="*/ 88 h 656"/>
                    <a:gd name="T46" fmla="*/ 25 w 860"/>
                    <a:gd name="T47" fmla="*/ 128 h 656"/>
                    <a:gd name="T48" fmla="*/ 9 w 860"/>
                    <a:gd name="T49" fmla="*/ 128 h 656"/>
                    <a:gd name="T50" fmla="*/ 17 w 860"/>
                    <a:gd name="T51" fmla="*/ 176 h 656"/>
                    <a:gd name="T52" fmla="*/ 25 w 860"/>
                    <a:gd name="T53" fmla="*/ 208 h 656"/>
                    <a:gd name="T54" fmla="*/ 0 w 860"/>
                    <a:gd name="T55" fmla="*/ 256 h 656"/>
                    <a:gd name="T56" fmla="*/ 51 w 860"/>
                    <a:gd name="T57" fmla="*/ 288 h 656"/>
                    <a:gd name="T58" fmla="*/ 51 w 860"/>
                    <a:gd name="T59" fmla="*/ 320 h 656"/>
                    <a:gd name="T60" fmla="*/ 76 w 860"/>
                    <a:gd name="T61" fmla="*/ 360 h 656"/>
                    <a:gd name="T62" fmla="*/ 59 w 860"/>
                    <a:gd name="T63" fmla="*/ 400 h 656"/>
                    <a:gd name="T64" fmla="*/ 84 w 860"/>
                    <a:gd name="T65" fmla="*/ 432 h 656"/>
                    <a:gd name="T66" fmla="*/ 84 w 860"/>
                    <a:gd name="T67" fmla="*/ 472 h 656"/>
                    <a:gd name="T68" fmla="*/ 126 w 860"/>
                    <a:gd name="T69" fmla="*/ 496 h 656"/>
                    <a:gd name="T70" fmla="*/ 169 w 860"/>
                    <a:gd name="T71" fmla="*/ 512 h 656"/>
                    <a:gd name="T72" fmla="*/ 211 w 860"/>
                    <a:gd name="T73" fmla="*/ 512 h 656"/>
                    <a:gd name="T74" fmla="*/ 202 w 860"/>
                    <a:gd name="T75" fmla="*/ 544 h 656"/>
                    <a:gd name="T76" fmla="*/ 244 w 860"/>
                    <a:gd name="T77" fmla="*/ 576 h 656"/>
                    <a:gd name="T78" fmla="*/ 270 w 860"/>
                    <a:gd name="T79" fmla="*/ 560 h 656"/>
                    <a:gd name="T80" fmla="*/ 270 w 860"/>
                    <a:gd name="T81" fmla="*/ 536 h 656"/>
                    <a:gd name="T82" fmla="*/ 320 w 860"/>
                    <a:gd name="T83" fmla="*/ 552 h 656"/>
                    <a:gd name="T84" fmla="*/ 337 w 860"/>
                    <a:gd name="T85" fmla="*/ 576 h 656"/>
                    <a:gd name="T86" fmla="*/ 379 w 860"/>
                    <a:gd name="T87" fmla="*/ 584 h 656"/>
                    <a:gd name="T88" fmla="*/ 421 w 860"/>
                    <a:gd name="T89" fmla="*/ 592 h 656"/>
                    <a:gd name="T90" fmla="*/ 438 w 860"/>
                    <a:gd name="T91" fmla="*/ 624 h 656"/>
                    <a:gd name="T92" fmla="*/ 438 w 860"/>
                    <a:gd name="T93" fmla="*/ 624 h 656"/>
                    <a:gd name="T94" fmla="*/ 464 w 860"/>
                    <a:gd name="T95" fmla="*/ 640 h 656"/>
                    <a:gd name="T96" fmla="*/ 497 w 860"/>
                    <a:gd name="T97" fmla="*/ 616 h 656"/>
                    <a:gd name="T98" fmla="*/ 523 w 860"/>
                    <a:gd name="T99" fmla="*/ 640 h 656"/>
                    <a:gd name="T100" fmla="*/ 531 w 860"/>
                    <a:gd name="T101" fmla="*/ 656 h 656"/>
                    <a:gd name="T102" fmla="*/ 556 w 860"/>
                    <a:gd name="T103" fmla="*/ 656 h 656"/>
                    <a:gd name="T104" fmla="*/ 581 w 860"/>
                    <a:gd name="T105" fmla="*/ 632 h 656"/>
                    <a:gd name="T106" fmla="*/ 615 w 860"/>
                    <a:gd name="T107" fmla="*/ 632 h 656"/>
                    <a:gd name="T108" fmla="*/ 640 w 860"/>
                    <a:gd name="T109" fmla="*/ 616 h 656"/>
                    <a:gd name="T110" fmla="*/ 683 w 860"/>
                    <a:gd name="T111" fmla="*/ 616 h 656"/>
                    <a:gd name="T112" fmla="*/ 708 w 860"/>
                    <a:gd name="T113" fmla="*/ 624 h 656"/>
                    <a:gd name="T114" fmla="*/ 767 w 860"/>
                    <a:gd name="T115" fmla="*/ 632 h 656"/>
                    <a:gd name="T116" fmla="*/ 758 w 860"/>
                    <a:gd name="T117" fmla="*/ 640 h 656"/>
                    <a:gd name="T118" fmla="*/ 792 w 860"/>
                    <a:gd name="T119" fmla="*/ 632 h 656"/>
                    <a:gd name="T120" fmla="*/ 775 w 860"/>
                    <a:gd name="T121" fmla="*/ 560 h 65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60" h="656">
                      <a:moveTo>
                        <a:pt x="775" y="560"/>
                      </a:moveTo>
                      <a:lnTo>
                        <a:pt x="826" y="464"/>
                      </a:lnTo>
                      <a:lnTo>
                        <a:pt x="860" y="456"/>
                      </a:lnTo>
                      <a:lnTo>
                        <a:pt x="851" y="416"/>
                      </a:lnTo>
                      <a:lnTo>
                        <a:pt x="817" y="352"/>
                      </a:lnTo>
                      <a:lnTo>
                        <a:pt x="792" y="320"/>
                      </a:lnTo>
                      <a:lnTo>
                        <a:pt x="784" y="264"/>
                      </a:lnTo>
                      <a:lnTo>
                        <a:pt x="750" y="256"/>
                      </a:lnTo>
                      <a:lnTo>
                        <a:pt x="750" y="232"/>
                      </a:lnTo>
                      <a:lnTo>
                        <a:pt x="792" y="184"/>
                      </a:lnTo>
                      <a:lnTo>
                        <a:pt x="750" y="104"/>
                      </a:lnTo>
                      <a:lnTo>
                        <a:pt x="725" y="40"/>
                      </a:lnTo>
                      <a:lnTo>
                        <a:pt x="666" y="16"/>
                      </a:lnTo>
                      <a:lnTo>
                        <a:pt x="531" y="40"/>
                      </a:lnTo>
                      <a:lnTo>
                        <a:pt x="447" y="24"/>
                      </a:lnTo>
                      <a:lnTo>
                        <a:pt x="405" y="48"/>
                      </a:lnTo>
                      <a:lnTo>
                        <a:pt x="362" y="40"/>
                      </a:lnTo>
                      <a:lnTo>
                        <a:pt x="329" y="24"/>
                      </a:lnTo>
                      <a:lnTo>
                        <a:pt x="295" y="0"/>
                      </a:lnTo>
                      <a:lnTo>
                        <a:pt x="253" y="8"/>
                      </a:lnTo>
                      <a:lnTo>
                        <a:pt x="177" y="40"/>
                      </a:lnTo>
                      <a:lnTo>
                        <a:pt x="169" y="72"/>
                      </a:lnTo>
                      <a:lnTo>
                        <a:pt x="126" y="88"/>
                      </a:lnTo>
                      <a:lnTo>
                        <a:pt x="25" y="128"/>
                      </a:lnTo>
                      <a:lnTo>
                        <a:pt x="9" y="128"/>
                      </a:lnTo>
                      <a:lnTo>
                        <a:pt x="17" y="176"/>
                      </a:lnTo>
                      <a:lnTo>
                        <a:pt x="25" y="208"/>
                      </a:lnTo>
                      <a:lnTo>
                        <a:pt x="0" y="256"/>
                      </a:lnTo>
                      <a:lnTo>
                        <a:pt x="51" y="288"/>
                      </a:lnTo>
                      <a:lnTo>
                        <a:pt x="51" y="320"/>
                      </a:lnTo>
                      <a:lnTo>
                        <a:pt x="76" y="360"/>
                      </a:lnTo>
                      <a:lnTo>
                        <a:pt x="59" y="400"/>
                      </a:lnTo>
                      <a:lnTo>
                        <a:pt x="84" y="432"/>
                      </a:lnTo>
                      <a:lnTo>
                        <a:pt x="84" y="472"/>
                      </a:lnTo>
                      <a:lnTo>
                        <a:pt x="126" y="496"/>
                      </a:lnTo>
                      <a:lnTo>
                        <a:pt x="169" y="512"/>
                      </a:lnTo>
                      <a:lnTo>
                        <a:pt x="211" y="512"/>
                      </a:lnTo>
                      <a:lnTo>
                        <a:pt x="202" y="544"/>
                      </a:lnTo>
                      <a:lnTo>
                        <a:pt x="244" y="576"/>
                      </a:lnTo>
                      <a:lnTo>
                        <a:pt x="270" y="560"/>
                      </a:lnTo>
                      <a:lnTo>
                        <a:pt x="270" y="536"/>
                      </a:lnTo>
                      <a:lnTo>
                        <a:pt x="320" y="552"/>
                      </a:lnTo>
                      <a:lnTo>
                        <a:pt x="337" y="576"/>
                      </a:lnTo>
                      <a:lnTo>
                        <a:pt x="379" y="584"/>
                      </a:lnTo>
                      <a:lnTo>
                        <a:pt x="421" y="592"/>
                      </a:lnTo>
                      <a:lnTo>
                        <a:pt x="438" y="624"/>
                      </a:lnTo>
                      <a:lnTo>
                        <a:pt x="464" y="640"/>
                      </a:lnTo>
                      <a:lnTo>
                        <a:pt x="497" y="616"/>
                      </a:lnTo>
                      <a:lnTo>
                        <a:pt x="523" y="640"/>
                      </a:lnTo>
                      <a:lnTo>
                        <a:pt x="531" y="656"/>
                      </a:lnTo>
                      <a:lnTo>
                        <a:pt x="556" y="656"/>
                      </a:lnTo>
                      <a:lnTo>
                        <a:pt x="581" y="632"/>
                      </a:lnTo>
                      <a:lnTo>
                        <a:pt x="615" y="632"/>
                      </a:lnTo>
                      <a:lnTo>
                        <a:pt x="640" y="616"/>
                      </a:lnTo>
                      <a:lnTo>
                        <a:pt x="683" y="616"/>
                      </a:lnTo>
                      <a:lnTo>
                        <a:pt x="708" y="624"/>
                      </a:lnTo>
                      <a:lnTo>
                        <a:pt x="767" y="632"/>
                      </a:lnTo>
                      <a:lnTo>
                        <a:pt x="758" y="640"/>
                      </a:lnTo>
                      <a:lnTo>
                        <a:pt x="792" y="632"/>
                      </a:lnTo>
                      <a:lnTo>
                        <a:pt x="775" y="560"/>
                      </a:lnTo>
                      <a:close/>
                    </a:path>
                  </a:pathLst>
                </a:custGeom>
                <a:solidFill>
                  <a:srgbClr val="DEF1F7"/>
                </a:solidFill>
                <a:ln w="38100">
                  <a:solidFill>
                    <a:srgbClr val="DEF1F7"/>
                  </a:solidFill>
                  <a:prstDash val="solid"/>
                  <a:round/>
                  <a:headEnd/>
                  <a:tailEnd/>
                </a:ln>
                <a:extLst/>
              </p:spPr>
              <p:txBody>
                <a:bodyPr/>
                <a:lstStyle/>
                <a:p>
                  <a:pPr>
                    <a:defRPr/>
                  </a:pPr>
                  <a:endParaRPr lang="en-GB" sz="2400" b="1" kern="0">
                    <a:solidFill>
                      <a:srgbClr val="000000"/>
                    </a:solidFill>
                    <a:latin typeface="Calibri" panose="020F0502020204030204"/>
                  </a:endParaRPr>
                </a:p>
              </p:txBody>
            </p:sp>
            <p:sp>
              <p:nvSpPr>
                <p:cNvPr id="190" name="Freeform 55"/>
                <p:cNvSpPr>
                  <a:spLocks/>
                </p:cNvSpPr>
                <p:nvPr/>
              </p:nvSpPr>
              <p:spPr bwMode="auto">
                <a:xfrm>
                  <a:off x="6694529" y="3775706"/>
                  <a:ext cx="587856" cy="484830"/>
                </a:xfrm>
                <a:custGeom>
                  <a:avLst/>
                  <a:gdLst>
                    <a:gd name="T0" fmla="*/ 287 w 388"/>
                    <a:gd name="T1" fmla="*/ 264 h 320"/>
                    <a:gd name="T2" fmla="*/ 312 w 388"/>
                    <a:gd name="T3" fmla="*/ 248 h 320"/>
                    <a:gd name="T4" fmla="*/ 320 w 388"/>
                    <a:gd name="T5" fmla="*/ 216 h 320"/>
                    <a:gd name="T6" fmla="*/ 346 w 388"/>
                    <a:gd name="T7" fmla="*/ 216 h 320"/>
                    <a:gd name="T8" fmla="*/ 337 w 388"/>
                    <a:gd name="T9" fmla="*/ 192 h 320"/>
                    <a:gd name="T10" fmla="*/ 388 w 388"/>
                    <a:gd name="T11" fmla="*/ 176 h 320"/>
                    <a:gd name="T12" fmla="*/ 362 w 388"/>
                    <a:gd name="T13" fmla="*/ 136 h 320"/>
                    <a:gd name="T14" fmla="*/ 388 w 388"/>
                    <a:gd name="T15" fmla="*/ 120 h 320"/>
                    <a:gd name="T16" fmla="*/ 346 w 388"/>
                    <a:gd name="T17" fmla="*/ 96 h 320"/>
                    <a:gd name="T18" fmla="*/ 337 w 388"/>
                    <a:gd name="T19" fmla="*/ 64 h 320"/>
                    <a:gd name="T20" fmla="*/ 337 w 388"/>
                    <a:gd name="T21" fmla="*/ 32 h 320"/>
                    <a:gd name="T22" fmla="*/ 304 w 388"/>
                    <a:gd name="T23" fmla="*/ 32 h 320"/>
                    <a:gd name="T24" fmla="*/ 295 w 388"/>
                    <a:gd name="T25" fmla="*/ 16 h 320"/>
                    <a:gd name="T26" fmla="*/ 270 w 388"/>
                    <a:gd name="T27" fmla="*/ 16 h 320"/>
                    <a:gd name="T28" fmla="*/ 236 w 388"/>
                    <a:gd name="T29" fmla="*/ 8 h 320"/>
                    <a:gd name="T30" fmla="*/ 202 w 388"/>
                    <a:gd name="T31" fmla="*/ 16 h 320"/>
                    <a:gd name="T32" fmla="*/ 152 w 388"/>
                    <a:gd name="T33" fmla="*/ 8 h 320"/>
                    <a:gd name="T34" fmla="*/ 110 w 388"/>
                    <a:gd name="T35" fmla="*/ 0 h 320"/>
                    <a:gd name="T36" fmla="*/ 76 w 388"/>
                    <a:gd name="T37" fmla="*/ 8 h 320"/>
                    <a:gd name="T38" fmla="*/ 68 w 388"/>
                    <a:gd name="T39" fmla="*/ 32 h 320"/>
                    <a:gd name="T40" fmla="*/ 34 w 388"/>
                    <a:gd name="T41" fmla="*/ 16 h 320"/>
                    <a:gd name="T42" fmla="*/ 17 w 388"/>
                    <a:gd name="T43" fmla="*/ 16 h 320"/>
                    <a:gd name="T44" fmla="*/ 0 w 388"/>
                    <a:gd name="T45" fmla="*/ 64 h 320"/>
                    <a:gd name="T46" fmla="*/ 34 w 388"/>
                    <a:gd name="T47" fmla="*/ 80 h 320"/>
                    <a:gd name="T48" fmla="*/ 68 w 388"/>
                    <a:gd name="T49" fmla="*/ 128 h 320"/>
                    <a:gd name="T50" fmla="*/ 118 w 388"/>
                    <a:gd name="T51" fmla="*/ 160 h 320"/>
                    <a:gd name="T52" fmla="*/ 143 w 388"/>
                    <a:gd name="T53" fmla="*/ 192 h 320"/>
                    <a:gd name="T54" fmla="*/ 177 w 388"/>
                    <a:gd name="T55" fmla="*/ 208 h 320"/>
                    <a:gd name="T56" fmla="*/ 186 w 388"/>
                    <a:gd name="T57" fmla="*/ 224 h 320"/>
                    <a:gd name="T58" fmla="*/ 211 w 388"/>
                    <a:gd name="T59" fmla="*/ 248 h 320"/>
                    <a:gd name="T60" fmla="*/ 211 w 388"/>
                    <a:gd name="T61" fmla="*/ 280 h 320"/>
                    <a:gd name="T62" fmla="*/ 295 w 388"/>
                    <a:gd name="T63" fmla="*/ 320 h 320"/>
                    <a:gd name="T64" fmla="*/ 295 w 388"/>
                    <a:gd name="T65" fmla="*/ 280 h 320"/>
                    <a:gd name="T66" fmla="*/ 287 w 388"/>
                    <a:gd name="T67" fmla="*/ 264 h 3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88" h="320">
                      <a:moveTo>
                        <a:pt x="287" y="264"/>
                      </a:moveTo>
                      <a:lnTo>
                        <a:pt x="312" y="248"/>
                      </a:lnTo>
                      <a:lnTo>
                        <a:pt x="320" y="216"/>
                      </a:lnTo>
                      <a:lnTo>
                        <a:pt x="346" y="216"/>
                      </a:lnTo>
                      <a:lnTo>
                        <a:pt x="337" y="192"/>
                      </a:lnTo>
                      <a:lnTo>
                        <a:pt x="388" y="176"/>
                      </a:lnTo>
                      <a:lnTo>
                        <a:pt x="362" y="136"/>
                      </a:lnTo>
                      <a:lnTo>
                        <a:pt x="388" y="120"/>
                      </a:lnTo>
                      <a:lnTo>
                        <a:pt x="346" y="96"/>
                      </a:lnTo>
                      <a:lnTo>
                        <a:pt x="337" y="64"/>
                      </a:lnTo>
                      <a:lnTo>
                        <a:pt x="337" y="32"/>
                      </a:lnTo>
                      <a:lnTo>
                        <a:pt x="304" y="32"/>
                      </a:lnTo>
                      <a:lnTo>
                        <a:pt x="295" y="16"/>
                      </a:lnTo>
                      <a:lnTo>
                        <a:pt x="270" y="16"/>
                      </a:lnTo>
                      <a:lnTo>
                        <a:pt x="236" y="8"/>
                      </a:lnTo>
                      <a:lnTo>
                        <a:pt x="202" y="16"/>
                      </a:lnTo>
                      <a:lnTo>
                        <a:pt x="152" y="8"/>
                      </a:lnTo>
                      <a:lnTo>
                        <a:pt x="110" y="0"/>
                      </a:lnTo>
                      <a:lnTo>
                        <a:pt x="76" y="8"/>
                      </a:lnTo>
                      <a:lnTo>
                        <a:pt x="68" y="32"/>
                      </a:lnTo>
                      <a:lnTo>
                        <a:pt x="34" y="16"/>
                      </a:lnTo>
                      <a:lnTo>
                        <a:pt x="17" y="16"/>
                      </a:lnTo>
                      <a:lnTo>
                        <a:pt x="0" y="64"/>
                      </a:lnTo>
                      <a:lnTo>
                        <a:pt x="34" y="80"/>
                      </a:lnTo>
                      <a:lnTo>
                        <a:pt x="68" y="128"/>
                      </a:lnTo>
                      <a:lnTo>
                        <a:pt x="118" y="160"/>
                      </a:lnTo>
                      <a:lnTo>
                        <a:pt x="143" y="192"/>
                      </a:lnTo>
                      <a:lnTo>
                        <a:pt x="177" y="208"/>
                      </a:lnTo>
                      <a:lnTo>
                        <a:pt x="186" y="224"/>
                      </a:lnTo>
                      <a:lnTo>
                        <a:pt x="211" y="248"/>
                      </a:lnTo>
                      <a:lnTo>
                        <a:pt x="211" y="280"/>
                      </a:lnTo>
                      <a:lnTo>
                        <a:pt x="295" y="320"/>
                      </a:lnTo>
                      <a:lnTo>
                        <a:pt x="295" y="280"/>
                      </a:lnTo>
                      <a:lnTo>
                        <a:pt x="287" y="264"/>
                      </a:lnTo>
                      <a:close/>
                    </a:path>
                  </a:pathLst>
                </a:custGeom>
                <a:solidFill>
                  <a:srgbClr val="70AD47"/>
                </a:solidFill>
                <a:ln w="28575">
                  <a:noFill/>
                  <a:prstDash val="solid"/>
                  <a:round/>
                  <a:headEnd/>
                  <a:tailEnd/>
                </a:ln>
                <a:extLst/>
              </p:spPr>
              <p:txBody>
                <a:bodyPr/>
                <a:lstStyle/>
                <a:p>
                  <a:pPr>
                    <a:defRPr/>
                  </a:pPr>
                  <a:endParaRPr lang="en-GB" sz="2400" b="1" kern="0">
                    <a:solidFill>
                      <a:srgbClr val="000000"/>
                    </a:solidFill>
                    <a:latin typeface="Calibri" panose="020F0502020204030204"/>
                  </a:endParaRPr>
                </a:p>
              </p:txBody>
            </p:sp>
            <p:sp>
              <p:nvSpPr>
                <p:cNvPr id="191" name="Freeform 68"/>
                <p:cNvSpPr>
                  <a:spLocks/>
                </p:cNvSpPr>
                <p:nvPr/>
              </p:nvSpPr>
              <p:spPr bwMode="auto">
                <a:xfrm>
                  <a:off x="7129361" y="3569653"/>
                  <a:ext cx="663610" cy="763607"/>
                </a:xfrm>
                <a:custGeom>
                  <a:avLst/>
                  <a:gdLst>
                    <a:gd name="T0" fmla="*/ 126 w 438"/>
                    <a:gd name="T1" fmla="*/ 424 h 504"/>
                    <a:gd name="T2" fmla="*/ 160 w 438"/>
                    <a:gd name="T3" fmla="*/ 440 h 504"/>
                    <a:gd name="T4" fmla="*/ 185 w 438"/>
                    <a:gd name="T5" fmla="*/ 440 h 504"/>
                    <a:gd name="T6" fmla="*/ 202 w 438"/>
                    <a:gd name="T7" fmla="*/ 456 h 504"/>
                    <a:gd name="T8" fmla="*/ 236 w 438"/>
                    <a:gd name="T9" fmla="*/ 496 h 504"/>
                    <a:gd name="T10" fmla="*/ 252 w 438"/>
                    <a:gd name="T11" fmla="*/ 504 h 504"/>
                    <a:gd name="T12" fmla="*/ 261 w 438"/>
                    <a:gd name="T13" fmla="*/ 472 h 504"/>
                    <a:gd name="T14" fmla="*/ 286 w 438"/>
                    <a:gd name="T15" fmla="*/ 464 h 504"/>
                    <a:gd name="T16" fmla="*/ 311 w 438"/>
                    <a:gd name="T17" fmla="*/ 456 h 504"/>
                    <a:gd name="T18" fmla="*/ 370 w 438"/>
                    <a:gd name="T19" fmla="*/ 432 h 504"/>
                    <a:gd name="T20" fmla="*/ 413 w 438"/>
                    <a:gd name="T21" fmla="*/ 432 h 504"/>
                    <a:gd name="T22" fmla="*/ 421 w 438"/>
                    <a:gd name="T23" fmla="*/ 400 h 504"/>
                    <a:gd name="T24" fmla="*/ 404 w 438"/>
                    <a:gd name="T25" fmla="*/ 392 h 504"/>
                    <a:gd name="T26" fmla="*/ 404 w 438"/>
                    <a:gd name="T27" fmla="*/ 360 h 504"/>
                    <a:gd name="T28" fmla="*/ 421 w 438"/>
                    <a:gd name="T29" fmla="*/ 352 h 504"/>
                    <a:gd name="T30" fmla="*/ 438 w 438"/>
                    <a:gd name="T31" fmla="*/ 312 h 504"/>
                    <a:gd name="T32" fmla="*/ 396 w 438"/>
                    <a:gd name="T33" fmla="*/ 280 h 504"/>
                    <a:gd name="T34" fmla="*/ 379 w 438"/>
                    <a:gd name="T35" fmla="*/ 248 h 504"/>
                    <a:gd name="T36" fmla="*/ 370 w 438"/>
                    <a:gd name="T37" fmla="*/ 216 h 504"/>
                    <a:gd name="T38" fmla="*/ 387 w 438"/>
                    <a:gd name="T39" fmla="*/ 184 h 504"/>
                    <a:gd name="T40" fmla="*/ 370 w 438"/>
                    <a:gd name="T41" fmla="*/ 176 h 504"/>
                    <a:gd name="T42" fmla="*/ 370 w 438"/>
                    <a:gd name="T43" fmla="*/ 136 h 504"/>
                    <a:gd name="T44" fmla="*/ 328 w 438"/>
                    <a:gd name="T45" fmla="*/ 160 h 504"/>
                    <a:gd name="T46" fmla="*/ 286 w 438"/>
                    <a:gd name="T47" fmla="*/ 144 h 504"/>
                    <a:gd name="T48" fmla="*/ 244 w 438"/>
                    <a:gd name="T49" fmla="*/ 136 h 504"/>
                    <a:gd name="T50" fmla="*/ 261 w 438"/>
                    <a:gd name="T51" fmla="*/ 104 h 504"/>
                    <a:gd name="T52" fmla="*/ 219 w 438"/>
                    <a:gd name="T53" fmla="*/ 88 h 504"/>
                    <a:gd name="T54" fmla="*/ 185 w 438"/>
                    <a:gd name="T55" fmla="*/ 64 h 504"/>
                    <a:gd name="T56" fmla="*/ 177 w 438"/>
                    <a:gd name="T57" fmla="*/ 40 h 504"/>
                    <a:gd name="T58" fmla="*/ 143 w 438"/>
                    <a:gd name="T59" fmla="*/ 16 h 504"/>
                    <a:gd name="T60" fmla="*/ 126 w 438"/>
                    <a:gd name="T61" fmla="*/ 0 h 504"/>
                    <a:gd name="T62" fmla="*/ 118 w 438"/>
                    <a:gd name="T63" fmla="*/ 8 h 504"/>
                    <a:gd name="T64" fmla="*/ 67 w 438"/>
                    <a:gd name="T65" fmla="*/ 8 h 504"/>
                    <a:gd name="T66" fmla="*/ 33 w 438"/>
                    <a:gd name="T67" fmla="*/ 24 h 504"/>
                    <a:gd name="T68" fmla="*/ 8 w 438"/>
                    <a:gd name="T69" fmla="*/ 24 h 504"/>
                    <a:gd name="T70" fmla="*/ 0 w 438"/>
                    <a:gd name="T71" fmla="*/ 48 h 504"/>
                    <a:gd name="T72" fmla="*/ 8 w 438"/>
                    <a:gd name="T73" fmla="*/ 80 h 504"/>
                    <a:gd name="T74" fmla="*/ 33 w 438"/>
                    <a:gd name="T75" fmla="*/ 112 h 504"/>
                    <a:gd name="T76" fmla="*/ 59 w 438"/>
                    <a:gd name="T77" fmla="*/ 120 h 504"/>
                    <a:gd name="T78" fmla="*/ 33 w 438"/>
                    <a:gd name="T79" fmla="*/ 128 h 504"/>
                    <a:gd name="T80" fmla="*/ 33 w 438"/>
                    <a:gd name="T81" fmla="*/ 160 h 504"/>
                    <a:gd name="T82" fmla="*/ 8 w 438"/>
                    <a:gd name="T83" fmla="*/ 152 h 504"/>
                    <a:gd name="T84" fmla="*/ 17 w 438"/>
                    <a:gd name="T85" fmla="*/ 168 h 504"/>
                    <a:gd name="T86" fmla="*/ 50 w 438"/>
                    <a:gd name="T87" fmla="*/ 168 h 504"/>
                    <a:gd name="T88" fmla="*/ 50 w 438"/>
                    <a:gd name="T89" fmla="*/ 200 h 504"/>
                    <a:gd name="T90" fmla="*/ 59 w 438"/>
                    <a:gd name="T91" fmla="*/ 232 h 504"/>
                    <a:gd name="T92" fmla="*/ 101 w 438"/>
                    <a:gd name="T93" fmla="*/ 256 h 504"/>
                    <a:gd name="T94" fmla="*/ 75 w 438"/>
                    <a:gd name="T95" fmla="*/ 272 h 504"/>
                    <a:gd name="T96" fmla="*/ 101 w 438"/>
                    <a:gd name="T97" fmla="*/ 312 h 504"/>
                    <a:gd name="T98" fmla="*/ 50 w 438"/>
                    <a:gd name="T99" fmla="*/ 328 h 504"/>
                    <a:gd name="T100" fmla="*/ 59 w 438"/>
                    <a:gd name="T101" fmla="*/ 352 h 504"/>
                    <a:gd name="T102" fmla="*/ 33 w 438"/>
                    <a:gd name="T103" fmla="*/ 352 h 504"/>
                    <a:gd name="T104" fmla="*/ 25 w 438"/>
                    <a:gd name="T105" fmla="*/ 384 h 504"/>
                    <a:gd name="T106" fmla="*/ 0 w 438"/>
                    <a:gd name="T107" fmla="*/ 400 h 504"/>
                    <a:gd name="T108" fmla="*/ 8 w 438"/>
                    <a:gd name="T109" fmla="*/ 416 h 504"/>
                    <a:gd name="T110" fmla="*/ 8 w 438"/>
                    <a:gd name="T111" fmla="*/ 456 h 504"/>
                    <a:gd name="T112" fmla="*/ 17 w 438"/>
                    <a:gd name="T113" fmla="*/ 456 h 504"/>
                    <a:gd name="T114" fmla="*/ 101 w 438"/>
                    <a:gd name="T115" fmla="*/ 504 h 504"/>
                    <a:gd name="T116" fmla="*/ 101 w 438"/>
                    <a:gd name="T117" fmla="*/ 496 h 504"/>
                    <a:gd name="T118" fmla="*/ 126 w 438"/>
                    <a:gd name="T119" fmla="*/ 424 h 50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connsiteX0" fmla="*/ 2877 w 10000"/>
                    <a:gd name="connsiteY0" fmla="*/ 8413 h 10000"/>
                    <a:gd name="connsiteX1" fmla="*/ 3653 w 10000"/>
                    <a:gd name="connsiteY1" fmla="*/ 8730 h 10000"/>
                    <a:gd name="connsiteX2" fmla="*/ 4224 w 10000"/>
                    <a:gd name="connsiteY2" fmla="*/ 8730 h 10000"/>
                    <a:gd name="connsiteX3" fmla="*/ 4612 w 10000"/>
                    <a:gd name="connsiteY3" fmla="*/ 9048 h 10000"/>
                    <a:gd name="connsiteX4" fmla="*/ 5388 w 10000"/>
                    <a:gd name="connsiteY4" fmla="*/ 9841 h 10000"/>
                    <a:gd name="connsiteX5" fmla="*/ 5753 w 10000"/>
                    <a:gd name="connsiteY5" fmla="*/ 10000 h 10000"/>
                    <a:gd name="connsiteX6" fmla="*/ 5959 w 10000"/>
                    <a:gd name="connsiteY6" fmla="*/ 9365 h 10000"/>
                    <a:gd name="connsiteX7" fmla="*/ 6530 w 10000"/>
                    <a:gd name="connsiteY7" fmla="*/ 9206 h 10000"/>
                    <a:gd name="connsiteX8" fmla="*/ 7100 w 10000"/>
                    <a:gd name="connsiteY8" fmla="*/ 9048 h 10000"/>
                    <a:gd name="connsiteX9" fmla="*/ 8447 w 10000"/>
                    <a:gd name="connsiteY9" fmla="*/ 8571 h 10000"/>
                    <a:gd name="connsiteX10" fmla="*/ 9429 w 10000"/>
                    <a:gd name="connsiteY10" fmla="*/ 8571 h 10000"/>
                    <a:gd name="connsiteX11" fmla="*/ 9612 w 10000"/>
                    <a:gd name="connsiteY11" fmla="*/ 7937 h 10000"/>
                    <a:gd name="connsiteX12" fmla="*/ 9224 w 10000"/>
                    <a:gd name="connsiteY12" fmla="*/ 7778 h 10000"/>
                    <a:gd name="connsiteX13" fmla="*/ 9224 w 10000"/>
                    <a:gd name="connsiteY13" fmla="*/ 7143 h 10000"/>
                    <a:gd name="connsiteX14" fmla="*/ 9612 w 10000"/>
                    <a:gd name="connsiteY14" fmla="*/ 6984 h 10000"/>
                    <a:gd name="connsiteX15" fmla="*/ 10000 w 10000"/>
                    <a:gd name="connsiteY15" fmla="*/ 6190 h 10000"/>
                    <a:gd name="connsiteX16" fmla="*/ 9041 w 10000"/>
                    <a:gd name="connsiteY16" fmla="*/ 5556 h 10000"/>
                    <a:gd name="connsiteX17" fmla="*/ 8653 w 10000"/>
                    <a:gd name="connsiteY17" fmla="*/ 4921 h 10000"/>
                    <a:gd name="connsiteX18" fmla="*/ 8447 w 10000"/>
                    <a:gd name="connsiteY18" fmla="*/ 4286 h 10000"/>
                    <a:gd name="connsiteX19" fmla="*/ 8836 w 10000"/>
                    <a:gd name="connsiteY19" fmla="*/ 3651 h 10000"/>
                    <a:gd name="connsiteX20" fmla="*/ 8447 w 10000"/>
                    <a:gd name="connsiteY20" fmla="*/ 3492 h 10000"/>
                    <a:gd name="connsiteX21" fmla="*/ 8447 w 10000"/>
                    <a:gd name="connsiteY21" fmla="*/ 2698 h 10000"/>
                    <a:gd name="connsiteX22" fmla="*/ 7489 w 10000"/>
                    <a:gd name="connsiteY22" fmla="*/ 3175 h 10000"/>
                    <a:gd name="connsiteX23" fmla="*/ 6530 w 10000"/>
                    <a:gd name="connsiteY23" fmla="*/ 2857 h 10000"/>
                    <a:gd name="connsiteX24" fmla="*/ 5571 w 10000"/>
                    <a:gd name="connsiteY24" fmla="*/ 2698 h 10000"/>
                    <a:gd name="connsiteX25" fmla="*/ 5959 w 10000"/>
                    <a:gd name="connsiteY25" fmla="*/ 2063 h 10000"/>
                    <a:gd name="connsiteX26" fmla="*/ 5000 w 10000"/>
                    <a:gd name="connsiteY26" fmla="*/ 1746 h 10000"/>
                    <a:gd name="connsiteX27" fmla="*/ 4224 w 10000"/>
                    <a:gd name="connsiteY27" fmla="*/ 1270 h 10000"/>
                    <a:gd name="connsiteX28" fmla="*/ 4041 w 10000"/>
                    <a:gd name="connsiteY28" fmla="*/ 794 h 10000"/>
                    <a:gd name="connsiteX29" fmla="*/ 3265 w 10000"/>
                    <a:gd name="connsiteY29" fmla="*/ 317 h 10000"/>
                    <a:gd name="connsiteX30" fmla="*/ 2877 w 10000"/>
                    <a:gd name="connsiteY30" fmla="*/ 0 h 10000"/>
                    <a:gd name="connsiteX31" fmla="*/ 2694 w 10000"/>
                    <a:gd name="connsiteY31" fmla="*/ 159 h 10000"/>
                    <a:gd name="connsiteX32" fmla="*/ 1530 w 10000"/>
                    <a:gd name="connsiteY32" fmla="*/ 159 h 10000"/>
                    <a:gd name="connsiteX33" fmla="*/ 753 w 10000"/>
                    <a:gd name="connsiteY33" fmla="*/ 476 h 10000"/>
                    <a:gd name="connsiteX34" fmla="*/ 183 w 10000"/>
                    <a:gd name="connsiteY34" fmla="*/ 476 h 10000"/>
                    <a:gd name="connsiteX35" fmla="*/ 0 w 10000"/>
                    <a:gd name="connsiteY35" fmla="*/ 952 h 10000"/>
                    <a:gd name="connsiteX36" fmla="*/ 183 w 10000"/>
                    <a:gd name="connsiteY36" fmla="*/ 1587 h 10000"/>
                    <a:gd name="connsiteX37" fmla="*/ 753 w 10000"/>
                    <a:gd name="connsiteY37" fmla="*/ 2222 h 10000"/>
                    <a:gd name="connsiteX38" fmla="*/ 1347 w 10000"/>
                    <a:gd name="connsiteY38" fmla="*/ 2381 h 10000"/>
                    <a:gd name="connsiteX39" fmla="*/ 753 w 10000"/>
                    <a:gd name="connsiteY39" fmla="*/ 2540 h 10000"/>
                    <a:gd name="connsiteX40" fmla="*/ 753 w 10000"/>
                    <a:gd name="connsiteY40" fmla="*/ 3175 h 10000"/>
                    <a:gd name="connsiteX41" fmla="*/ 183 w 10000"/>
                    <a:gd name="connsiteY41" fmla="*/ 3016 h 10000"/>
                    <a:gd name="connsiteX42" fmla="*/ 388 w 10000"/>
                    <a:gd name="connsiteY42" fmla="*/ 3333 h 10000"/>
                    <a:gd name="connsiteX43" fmla="*/ 1142 w 10000"/>
                    <a:gd name="connsiteY43" fmla="*/ 3333 h 10000"/>
                    <a:gd name="connsiteX44" fmla="*/ 1142 w 10000"/>
                    <a:gd name="connsiteY44" fmla="*/ 3968 h 10000"/>
                    <a:gd name="connsiteX45" fmla="*/ 1347 w 10000"/>
                    <a:gd name="connsiteY45" fmla="*/ 4603 h 10000"/>
                    <a:gd name="connsiteX46" fmla="*/ 2306 w 10000"/>
                    <a:gd name="connsiteY46" fmla="*/ 5079 h 10000"/>
                    <a:gd name="connsiteX47" fmla="*/ 1712 w 10000"/>
                    <a:gd name="connsiteY47" fmla="*/ 5397 h 10000"/>
                    <a:gd name="connsiteX48" fmla="*/ 2306 w 10000"/>
                    <a:gd name="connsiteY48" fmla="*/ 6190 h 10000"/>
                    <a:gd name="connsiteX49" fmla="*/ 1142 w 10000"/>
                    <a:gd name="connsiteY49" fmla="*/ 6508 h 10000"/>
                    <a:gd name="connsiteX50" fmla="*/ 1347 w 10000"/>
                    <a:gd name="connsiteY50" fmla="*/ 6984 h 10000"/>
                    <a:gd name="connsiteX51" fmla="*/ 753 w 10000"/>
                    <a:gd name="connsiteY51" fmla="*/ 6984 h 10000"/>
                    <a:gd name="connsiteX52" fmla="*/ 571 w 10000"/>
                    <a:gd name="connsiteY52" fmla="*/ 7619 h 10000"/>
                    <a:gd name="connsiteX53" fmla="*/ 0 w 10000"/>
                    <a:gd name="connsiteY53" fmla="*/ 7937 h 10000"/>
                    <a:gd name="connsiteX54" fmla="*/ 183 w 10000"/>
                    <a:gd name="connsiteY54" fmla="*/ 8254 h 10000"/>
                    <a:gd name="connsiteX55" fmla="*/ 183 w 10000"/>
                    <a:gd name="connsiteY55" fmla="*/ 9048 h 10000"/>
                    <a:gd name="connsiteX56" fmla="*/ 388 w 10000"/>
                    <a:gd name="connsiteY56" fmla="*/ 9048 h 10000"/>
                    <a:gd name="connsiteX57" fmla="*/ 2306 w 10000"/>
                    <a:gd name="connsiteY57" fmla="*/ 10000 h 10000"/>
                    <a:gd name="connsiteX58" fmla="*/ 2306 w 10000"/>
                    <a:gd name="connsiteY58" fmla="*/ 9841 h 10000"/>
                    <a:gd name="connsiteX59" fmla="*/ 4255 w 10000"/>
                    <a:gd name="connsiteY59" fmla="*/ 9610 h 10000"/>
                    <a:gd name="connsiteX0" fmla="*/ 2877 w 10000"/>
                    <a:gd name="connsiteY0" fmla="*/ 8413 h 10000"/>
                    <a:gd name="connsiteX1" fmla="*/ 3653 w 10000"/>
                    <a:gd name="connsiteY1" fmla="*/ 8730 h 10000"/>
                    <a:gd name="connsiteX2" fmla="*/ 4224 w 10000"/>
                    <a:gd name="connsiteY2" fmla="*/ 8730 h 10000"/>
                    <a:gd name="connsiteX3" fmla="*/ 4612 w 10000"/>
                    <a:gd name="connsiteY3" fmla="*/ 9048 h 10000"/>
                    <a:gd name="connsiteX4" fmla="*/ 5388 w 10000"/>
                    <a:gd name="connsiteY4" fmla="*/ 9841 h 10000"/>
                    <a:gd name="connsiteX5" fmla="*/ 5753 w 10000"/>
                    <a:gd name="connsiteY5" fmla="*/ 10000 h 10000"/>
                    <a:gd name="connsiteX6" fmla="*/ 5959 w 10000"/>
                    <a:gd name="connsiteY6" fmla="*/ 9365 h 10000"/>
                    <a:gd name="connsiteX7" fmla="*/ 6530 w 10000"/>
                    <a:gd name="connsiteY7" fmla="*/ 9206 h 10000"/>
                    <a:gd name="connsiteX8" fmla="*/ 7100 w 10000"/>
                    <a:gd name="connsiteY8" fmla="*/ 9048 h 10000"/>
                    <a:gd name="connsiteX9" fmla="*/ 8447 w 10000"/>
                    <a:gd name="connsiteY9" fmla="*/ 8571 h 10000"/>
                    <a:gd name="connsiteX10" fmla="*/ 9429 w 10000"/>
                    <a:gd name="connsiteY10" fmla="*/ 8571 h 10000"/>
                    <a:gd name="connsiteX11" fmla="*/ 9612 w 10000"/>
                    <a:gd name="connsiteY11" fmla="*/ 7937 h 10000"/>
                    <a:gd name="connsiteX12" fmla="*/ 9224 w 10000"/>
                    <a:gd name="connsiteY12" fmla="*/ 7778 h 10000"/>
                    <a:gd name="connsiteX13" fmla="*/ 9224 w 10000"/>
                    <a:gd name="connsiteY13" fmla="*/ 7143 h 10000"/>
                    <a:gd name="connsiteX14" fmla="*/ 9612 w 10000"/>
                    <a:gd name="connsiteY14" fmla="*/ 6984 h 10000"/>
                    <a:gd name="connsiteX15" fmla="*/ 10000 w 10000"/>
                    <a:gd name="connsiteY15" fmla="*/ 6190 h 10000"/>
                    <a:gd name="connsiteX16" fmla="*/ 9041 w 10000"/>
                    <a:gd name="connsiteY16" fmla="*/ 5556 h 10000"/>
                    <a:gd name="connsiteX17" fmla="*/ 8653 w 10000"/>
                    <a:gd name="connsiteY17" fmla="*/ 4921 h 10000"/>
                    <a:gd name="connsiteX18" fmla="*/ 8447 w 10000"/>
                    <a:gd name="connsiteY18" fmla="*/ 4286 h 10000"/>
                    <a:gd name="connsiteX19" fmla="*/ 8836 w 10000"/>
                    <a:gd name="connsiteY19" fmla="*/ 3651 h 10000"/>
                    <a:gd name="connsiteX20" fmla="*/ 8447 w 10000"/>
                    <a:gd name="connsiteY20" fmla="*/ 3492 h 10000"/>
                    <a:gd name="connsiteX21" fmla="*/ 8447 w 10000"/>
                    <a:gd name="connsiteY21" fmla="*/ 2698 h 10000"/>
                    <a:gd name="connsiteX22" fmla="*/ 7489 w 10000"/>
                    <a:gd name="connsiteY22" fmla="*/ 3175 h 10000"/>
                    <a:gd name="connsiteX23" fmla="*/ 6530 w 10000"/>
                    <a:gd name="connsiteY23" fmla="*/ 2857 h 10000"/>
                    <a:gd name="connsiteX24" fmla="*/ 5571 w 10000"/>
                    <a:gd name="connsiteY24" fmla="*/ 2698 h 10000"/>
                    <a:gd name="connsiteX25" fmla="*/ 5959 w 10000"/>
                    <a:gd name="connsiteY25" fmla="*/ 2063 h 10000"/>
                    <a:gd name="connsiteX26" fmla="*/ 5000 w 10000"/>
                    <a:gd name="connsiteY26" fmla="*/ 1746 h 10000"/>
                    <a:gd name="connsiteX27" fmla="*/ 4224 w 10000"/>
                    <a:gd name="connsiteY27" fmla="*/ 1270 h 10000"/>
                    <a:gd name="connsiteX28" fmla="*/ 4041 w 10000"/>
                    <a:gd name="connsiteY28" fmla="*/ 794 h 10000"/>
                    <a:gd name="connsiteX29" fmla="*/ 3265 w 10000"/>
                    <a:gd name="connsiteY29" fmla="*/ 317 h 10000"/>
                    <a:gd name="connsiteX30" fmla="*/ 2877 w 10000"/>
                    <a:gd name="connsiteY30" fmla="*/ 0 h 10000"/>
                    <a:gd name="connsiteX31" fmla="*/ 2694 w 10000"/>
                    <a:gd name="connsiteY31" fmla="*/ 159 h 10000"/>
                    <a:gd name="connsiteX32" fmla="*/ 1530 w 10000"/>
                    <a:gd name="connsiteY32" fmla="*/ 159 h 10000"/>
                    <a:gd name="connsiteX33" fmla="*/ 753 w 10000"/>
                    <a:gd name="connsiteY33" fmla="*/ 476 h 10000"/>
                    <a:gd name="connsiteX34" fmla="*/ 183 w 10000"/>
                    <a:gd name="connsiteY34" fmla="*/ 476 h 10000"/>
                    <a:gd name="connsiteX35" fmla="*/ 0 w 10000"/>
                    <a:gd name="connsiteY35" fmla="*/ 952 h 10000"/>
                    <a:gd name="connsiteX36" fmla="*/ 183 w 10000"/>
                    <a:gd name="connsiteY36" fmla="*/ 1587 h 10000"/>
                    <a:gd name="connsiteX37" fmla="*/ 753 w 10000"/>
                    <a:gd name="connsiteY37" fmla="*/ 2222 h 10000"/>
                    <a:gd name="connsiteX38" fmla="*/ 1347 w 10000"/>
                    <a:gd name="connsiteY38" fmla="*/ 2381 h 10000"/>
                    <a:gd name="connsiteX39" fmla="*/ 753 w 10000"/>
                    <a:gd name="connsiteY39" fmla="*/ 2540 h 10000"/>
                    <a:gd name="connsiteX40" fmla="*/ 753 w 10000"/>
                    <a:gd name="connsiteY40" fmla="*/ 3175 h 10000"/>
                    <a:gd name="connsiteX41" fmla="*/ 183 w 10000"/>
                    <a:gd name="connsiteY41" fmla="*/ 3016 h 10000"/>
                    <a:gd name="connsiteX42" fmla="*/ 388 w 10000"/>
                    <a:gd name="connsiteY42" fmla="*/ 3333 h 10000"/>
                    <a:gd name="connsiteX43" fmla="*/ 1142 w 10000"/>
                    <a:gd name="connsiteY43" fmla="*/ 3333 h 10000"/>
                    <a:gd name="connsiteX44" fmla="*/ 1142 w 10000"/>
                    <a:gd name="connsiteY44" fmla="*/ 3968 h 10000"/>
                    <a:gd name="connsiteX45" fmla="*/ 1347 w 10000"/>
                    <a:gd name="connsiteY45" fmla="*/ 4603 h 10000"/>
                    <a:gd name="connsiteX46" fmla="*/ 2306 w 10000"/>
                    <a:gd name="connsiteY46" fmla="*/ 5079 h 10000"/>
                    <a:gd name="connsiteX47" fmla="*/ 1712 w 10000"/>
                    <a:gd name="connsiteY47" fmla="*/ 5397 h 10000"/>
                    <a:gd name="connsiteX48" fmla="*/ 2306 w 10000"/>
                    <a:gd name="connsiteY48" fmla="*/ 6190 h 10000"/>
                    <a:gd name="connsiteX49" fmla="*/ 1142 w 10000"/>
                    <a:gd name="connsiteY49" fmla="*/ 6508 h 10000"/>
                    <a:gd name="connsiteX50" fmla="*/ 1347 w 10000"/>
                    <a:gd name="connsiteY50" fmla="*/ 6984 h 10000"/>
                    <a:gd name="connsiteX51" fmla="*/ 753 w 10000"/>
                    <a:gd name="connsiteY51" fmla="*/ 6984 h 10000"/>
                    <a:gd name="connsiteX52" fmla="*/ 571 w 10000"/>
                    <a:gd name="connsiteY52" fmla="*/ 7619 h 10000"/>
                    <a:gd name="connsiteX53" fmla="*/ 0 w 10000"/>
                    <a:gd name="connsiteY53" fmla="*/ 7937 h 10000"/>
                    <a:gd name="connsiteX54" fmla="*/ 183 w 10000"/>
                    <a:gd name="connsiteY54" fmla="*/ 8254 h 10000"/>
                    <a:gd name="connsiteX55" fmla="*/ 183 w 10000"/>
                    <a:gd name="connsiteY55" fmla="*/ 9048 h 10000"/>
                    <a:gd name="connsiteX56" fmla="*/ 388 w 10000"/>
                    <a:gd name="connsiteY56" fmla="*/ 9048 h 10000"/>
                    <a:gd name="connsiteX57" fmla="*/ 2306 w 10000"/>
                    <a:gd name="connsiteY57" fmla="*/ 10000 h 10000"/>
                    <a:gd name="connsiteX58" fmla="*/ 2306 w 10000"/>
                    <a:gd name="connsiteY58" fmla="*/ 9841 h 10000"/>
                    <a:gd name="connsiteX59" fmla="*/ 2676 w 10000"/>
                    <a:gd name="connsiteY59" fmla="*/ 8331 h 10000"/>
                    <a:gd name="connsiteX0" fmla="*/ 2877 w 10000"/>
                    <a:gd name="connsiteY0" fmla="*/ 8413 h 10000"/>
                    <a:gd name="connsiteX1" fmla="*/ 3653 w 10000"/>
                    <a:gd name="connsiteY1" fmla="*/ 8730 h 10000"/>
                    <a:gd name="connsiteX2" fmla="*/ 4224 w 10000"/>
                    <a:gd name="connsiteY2" fmla="*/ 8730 h 10000"/>
                    <a:gd name="connsiteX3" fmla="*/ 4612 w 10000"/>
                    <a:gd name="connsiteY3" fmla="*/ 9048 h 10000"/>
                    <a:gd name="connsiteX4" fmla="*/ 5388 w 10000"/>
                    <a:gd name="connsiteY4" fmla="*/ 9841 h 10000"/>
                    <a:gd name="connsiteX5" fmla="*/ 5753 w 10000"/>
                    <a:gd name="connsiteY5" fmla="*/ 10000 h 10000"/>
                    <a:gd name="connsiteX6" fmla="*/ 5959 w 10000"/>
                    <a:gd name="connsiteY6" fmla="*/ 9365 h 10000"/>
                    <a:gd name="connsiteX7" fmla="*/ 6530 w 10000"/>
                    <a:gd name="connsiteY7" fmla="*/ 9206 h 10000"/>
                    <a:gd name="connsiteX8" fmla="*/ 7100 w 10000"/>
                    <a:gd name="connsiteY8" fmla="*/ 9048 h 10000"/>
                    <a:gd name="connsiteX9" fmla="*/ 8447 w 10000"/>
                    <a:gd name="connsiteY9" fmla="*/ 8571 h 10000"/>
                    <a:gd name="connsiteX10" fmla="*/ 9429 w 10000"/>
                    <a:gd name="connsiteY10" fmla="*/ 8571 h 10000"/>
                    <a:gd name="connsiteX11" fmla="*/ 9612 w 10000"/>
                    <a:gd name="connsiteY11" fmla="*/ 7937 h 10000"/>
                    <a:gd name="connsiteX12" fmla="*/ 9224 w 10000"/>
                    <a:gd name="connsiteY12" fmla="*/ 7778 h 10000"/>
                    <a:gd name="connsiteX13" fmla="*/ 9224 w 10000"/>
                    <a:gd name="connsiteY13" fmla="*/ 7143 h 10000"/>
                    <a:gd name="connsiteX14" fmla="*/ 9612 w 10000"/>
                    <a:gd name="connsiteY14" fmla="*/ 6984 h 10000"/>
                    <a:gd name="connsiteX15" fmla="*/ 10000 w 10000"/>
                    <a:gd name="connsiteY15" fmla="*/ 6190 h 10000"/>
                    <a:gd name="connsiteX16" fmla="*/ 9041 w 10000"/>
                    <a:gd name="connsiteY16" fmla="*/ 5556 h 10000"/>
                    <a:gd name="connsiteX17" fmla="*/ 8653 w 10000"/>
                    <a:gd name="connsiteY17" fmla="*/ 4921 h 10000"/>
                    <a:gd name="connsiteX18" fmla="*/ 8447 w 10000"/>
                    <a:gd name="connsiteY18" fmla="*/ 4286 h 10000"/>
                    <a:gd name="connsiteX19" fmla="*/ 8836 w 10000"/>
                    <a:gd name="connsiteY19" fmla="*/ 3651 h 10000"/>
                    <a:gd name="connsiteX20" fmla="*/ 8447 w 10000"/>
                    <a:gd name="connsiteY20" fmla="*/ 3492 h 10000"/>
                    <a:gd name="connsiteX21" fmla="*/ 8447 w 10000"/>
                    <a:gd name="connsiteY21" fmla="*/ 2698 h 10000"/>
                    <a:gd name="connsiteX22" fmla="*/ 7489 w 10000"/>
                    <a:gd name="connsiteY22" fmla="*/ 3175 h 10000"/>
                    <a:gd name="connsiteX23" fmla="*/ 6530 w 10000"/>
                    <a:gd name="connsiteY23" fmla="*/ 2857 h 10000"/>
                    <a:gd name="connsiteX24" fmla="*/ 5571 w 10000"/>
                    <a:gd name="connsiteY24" fmla="*/ 2698 h 10000"/>
                    <a:gd name="connsiteX25" fmla="*/ 5959 w 10000"/>
                    <a:gd name="connsiteY25" fmla="*/ 2063 h 10000"/>
                    <a:gd name="connsiteX26" fmla="*/ 5000 w 10000"/>
                    <a:gd name="connsiteY26" fmla="*/ 1746 h 10000"/>
                    <a:gd name="connsiteX27" fmla="*/ 4224 w 10000"/>
                    <a:gd name="connsiteY27" fmla="*/ 1270 h 10000"/>
                    <a:gd name="connsiteX28" fmla="*/ 4041 w 10000"/>
                    <a:gd name="connsiteY28" fmla="*/ 794 h 10000"/>
                    <a:gd name="connsiteX29" fmla="*/ 3265 w 10000"/>
                    <a:gd name="connsiteY29" fmla="*/ 317 h 10000"/>
                    <a:gd name="connsiteX30" fmla="*/ 2877 w 10000"/>
                    <a:gd name="connsiteY30" fmla="*/ 0 h 10000"/>
                    <a:gd name="connsiteX31" fmla="*/ 2694 w 10000"/>
                    <a:gd name="connsiteY31" fmla="*/ 159 h 10000"/>
                    <a:gd name="connsiteX32" fmla="*/ 1530 w 10000"/>
                    <a:gd name="connsiteY32" fmla="*/ 159 h 10000"/>
                    <a:gd name="connsiteX33" fmla="*/ 753 w 10000"/>
                    <a:gd name="connsiteY33" fmla="*/ 476 h 10000"/>
                    <a:gd name="connsiteX34" fmla="*/ 183 w 10000"/>
                    <a:gd name="connsiteY34" fmla="*/ 476 h 10000"/>
                    <a:gd name="connsiteX35" fmla="*/ 0 w 10000"/>
                    <a:gd name="connsiteY35" fmla="*/ 952 h 10000"/>
                    <a:gd name="connsiteX36" fmla="*/ 183 w 10000"/>
                    <a:gd name="connsiteY36" fmla="*/ 1587 h 10000"/>
                    <a:gd name="connsiteX37" fmla="*/ 753 w 10000"/>
                    <a:gd name="connsiteY37" fmla="*/ 2222 h 10000"/>
                    <a:gd name="connsiteX38" fmla="*/ 1347 w 10000"/>
                    <a:gd name="connsiteY38" fmla="*/ 2381 h 10000"/>
                    <a:gd name="connsiteX39" fmla="*/ 753 w 10000"/>
                    <a:gd name="connsiteY39" fmla="*/ 2540 h 10000"/>
                    <a:gd name="connsiteX40" fmla="*/ 753 w 10000"/>
                    <a:gd name="connsiteY40" fmla="*/ 3175 h 10000"/>
                    <a:gd name="connsiteX41" fmla="*/ 183 w 10000"/>
                    <a:gd name="connsiteY41" fmla="*/ 3016 h 10000"/>
                    <a:gd name="connsiteX42" fmla="*/ 388 w 10000"/>
                    <a:gd name="connsiteY42" fmla="*/ 3333 h 10000"/>
                    <a:gd name="connsiteX43" fmla="*/ 1142 w 10000"/>
                    <a:gd name="connsiteY43" fmla="*/ 3333 h 10000"/>
                    <a:gd name="connsiteX44" fmla="*/ 1142 w 10000"/>
                    <a:gd name="connsiteY44" fmla="*/ 3968 h 10000"/>
                    <a:gd name="connsiteX45" fmla="*/ 1347 w 10000"/>
                    <a:gd name="connsiteY45" fmla="*/ 4603 h 10000"/>
                    <a:gd name="connsiteX46" fmla="*/ 2306 w 10000"/>
                    <a:gd name="connsiteY46" fmla="*/ 5079 h 10000"/>
                    <a:gd name="connsiteX47" fmla="*/ 1712 w 10000"/>
                    <a:gd name="connsiteY47" fmla="*/ 5397 h 10000"/>
                    <a:gd name="connsiteX48" fmla="*/ 2306 w 10000"/>
                    <a:gd name="connsiteY48" fmla="*/ 6190 h 10000"/>
                    <a:gd name="connsiteX49" fmla="*/ 1142 w 10000"/>
                    <a:gd name="connsiteY49" fmla="*/ 6508 h 10000"/>
                    <a:gd name="connsiteX50" fmla="*/ 2746 w 10000"/>
                    <a:gd name="connsiteY50" fmla="*/ 8418 h 10000"/>
                    <a:gd name="connsiteX51" fmla="*/ 753 w 10000"/>
                    <a:gd name="connsiteY51" fmla="*/ 6984 h 10000"/>
                    <a:gd name="connsiteX52" fmla="*/ 571 w 10000"/>
                    <a:gd name="connsiteY52" fmla="*/ 7619 h 10000"/>
                    <a:gd name="connsiteX53" fmla="*/ 0 w 10000"/>
                    <a:gd name="connsiteY53" fmla="*/ 7937 h 10000"/>
                    <a:gd name="connsiteX54" fmla="*/ 183 w 10000"/>
                    <a:gd name="connsiteY54" fmla="*/ 8254 h 10000"/>
                    <a:gd name="connsiteX55" fmla="*/ 183 w 10000"/>
                    <a:gd name="connsiteY55" fmla="*/ 9048 h 10000"/>
                    <a:gd name="connsiteX56" fmla="*/ 388 w 10000"/>
                    <a:gd name="connsiteY56" fmla="*/ 9048 h 10000"/>
                    <a:gd name="connsiteX57" fmla="*/ 2306 w 10000"/>
                    <a:gd name="connsiteY57" fmla="*/ 10000 h 10000"/>
                    <a:gd name="connsiteX58" fmla="*/ 2306 w 10000"/>
                    <a:gd name="connsiteY58" fmla="*/ 9841 h 10000"/>
                    <a:gd name="connsiteX59" fmla="*/ 2676 w 10000"/>
                    <a:gd name="connsiteY59" fmla="*/ 8331 h 10000"/>
                    <a:gd name="connsiteX0" fmla="*/ 2877 w 10000"/>
                    <a:gd name="connsiteY0" fmla="*/ 8413 h 10000"/>
                    <a:gd name="connsiteX1" fmla="*/ 3653 w 10000"/>
                    <a:gd name="connsiteY1" fmla="*/ 8730 h 10000"/>
                    <a:gd name="connsiteX2" fmla="*/ 4224 w 10000"/>
                    <a:gd name="connsiteY2" fmla="*/ 8730 h 10000"/>
                    <a:gd name="connsiteX3" fmla="*/ 4612 w 10000"/>
                    <a:gd name="connsiteY3" fmla="*/ 9048 h 10000"/>
                    <a:gd name="connsiteX4" fmla="*/ 5388 w 10000"/>
                    <a:gd name="connsiteY4" fmla="*/ 9841 h 10000"/>
                    <a:gd name="connsiteX5" fmla="*/ 5753 w 10000"/>
                    <a:gd name="connsiteY5" fmla="*/ 10000 h 10000"/>
                    <a:gd name="connsiteX6" fmla="*/ 5959 w 10000"/>
                    <a:gd name="connsiteY6" fmla="*/ 9365 h 10000"/>
                    <a:gd name="connsiteX7" fmla="*/ 6530 w 10000"/>
                    <a:gd name="connsiteY7" fmla="*/ 9206 h 10000"/>
                    <a:gd name="connsiteX8" fmla="*/ 7100 w 10000"/>
                    <a:gd name="connsiteY8" fmla="*/ 9048 h 10000"/>
                    <a:gd name="connsiteX9" fmla="*/ 8447 w 10000"/>
                    <a:gd name="connsiteY9" fmla="*/ 8571 h 10000"/>
                    <a:gd name="connsiteX10" fmla="*/ 9429 w 10000"/>
                    <a:gd name="connsiteY10" fmla="*/ 8571 h 10000"/>
                    <a:gd name="connsiteX11" fmla="*/ 9612 w 10000"/>
                    <a:gd name="connsiteY11" fmla="*/ 7937 h 10000"/>
                    <a:gd name="connsiteX12" fmla="*/ 9224 w 10000"/>
                    <a:gd name="connsiteY12" fmla="*/ 7778 h 10000"/>
                    <a:gd name="connsiteX13" fmla="*/ 9224 w 10000"/>
                    <a:gd name="connsiteY13" fmla="*/ 7143 h 10000"/>
                    <a:gd name="connsiteX14" fmla="*/ 9612 w 10000"/>
                    <a:gd name="connsiteY14" fmla="*/ 6984 h 10000"/>
                    <a:gd name="connsiteX15" fmla="*/ 10000 w 10000"/>
                    <a:gd name="connsiteY15" fmla="*/ 6190 h 10000"/>
                    <a:gd name="connsiteX16" fmla="*/ 9041 w 10000"/>
                    <a:gd name="connsiteY16" fmla="*/ 5556 h 10000"/>
                    <a:gd name="connsiteX17" fmla="*/ 8653 w 10000"/>
                    <a:gd name="connsiteY17" fmla="*/ 4921 h 10000"/>
                    <a:gd name="connsiteX18" fmla="*/ 8447 w 10000"/>
                    <a:gd name="connsiteY18" fmla="*/ 4286 h 10000"/>
                    <a:gd name="connsiteX19" fmla="*/ 8836 w 10000"/>
                    <a:gd name="connsiteY19" fmla="*/ 3651 h 10000"/>
                    <a:gd name="connsiteX20" fmla="*/ 8447 w 10000"/>
                    <a:gd name="connsiteY20" fmla="*/ 3492 h 10000"/>
                    <a:gd name="connsiteX21" fmla="*/ 8447 w 10000"/>
                    <a:gd name="connsiteY21" fmla="*/ 2698 h 10000"/>
                    <a:gd name="connsiteX22" fmla="*/ 7489 w 10000"/>
                    <a:gd name="connsiteY22" fmla="*/ 3175 h 10000"/>
                    <a:gd name="connsiteX23" fmla="*/ 6530 w 10000"/>
                    <a:gd name="connsiteY23" fmla="*/ 2857 h 10000"/>
                    <a:gd name="connsiteX24" fmla="*/ 5571 w 10000"/>
                    <a:gd name="connsiteY24" fmla="*/ 2698 h 10000"/>
                    <a:gd name="connsiteX25" fmla="*/ 5959 w 10000"/>
                    <a:gd name="connsiteY25" fmla="*/ 2063 h 10000"/>
                    <a:gd name="connsiteX26" fmla="*/ 5000 w 10000"/>
                    <a:gd name="connsiteY26" fmla="*/ 1746 h 10000"/>
                    <a:gd name="connsiteX27" fmla="*/ 4224 w 10000"/>
                    <a:gd name="connsiteY27" fmla="*/ 1270 h 10000"/>
                    <a:gd name="connsiteX28" fmla="*/ 4041 w 10000"/>
                    <a:gd name="connsiteY28" fmla="*/ 794 h 10000"/>
                    <a:gd name="connsiteX29" fmla="*/ 3265 w 10000"/>
                    <a:gd name="connsiteY29" fmla="*/ 317 h 10000"/>
                    <a:gd name="connsiteX30" fmla="*/ 2877 w 10000"/>
                    <a:gd name="connsiteY30" fmla="*/ 0 h 10000"/>
                    <a:gd name="connsiteX31" fmla="*/ 2694 w 10000"/>
                    <a:gd name="connsiteY31" fmla="*/ 159 h 10000"/>
                    <a:gd name="connsiteX32" fmla="*/ 1530 w 10000"/>
                    <a:gd name="connsiteY32" fmla="*/ 159 h 10000"/>
                    <a:gd name="connsiteX33" fmla="*/ 753 w 10000"/>
                    <a:gd name="connsiteY33" fmla="*/ 476 h 10000"/>
                    <a:gd name="connsiteX34" fmla="*/ 183 w 10000"/>
                    <a:gd name="connsiteY34" fmla="*/ 476 h 10000"/>
                    <a:gd name="connsiteX35" fmla="*/ 0 w 10000"/>
                    <a:gd name="connsiteY35" fmla="*/ 952 h 10000"/>
                    <a:gd name="connsiteX36" fmla="*/ 183 w 10000"/>
                    <a:gd name="connsiteY36" fmla="*/ 1587 h 10000"/>
                    <a:gd name="connsiteX37" fmla="*/ 753 w 10000"/>
                    <a:gd name="connsiteY37" fmla="*/ 2222 h 10000"/>
                    <a:gd name="connsiteX38" fmla="*/ 1347 w 10000"/>
                    <a:gd name="connsiteY38" fmla="*/ 2381 h 10000"/>
                    <a:gd name="connsiteX39" fmla="*/ 753 w 10000"/>
                    <a:gd name="connsiteY39" fmla="*/ 2540 h 10000"/>
                    <a:gd name="connsiteX40" fmla="*/ 753 w 10000"/>
                    <a:gd name="connsiteY40" fmla="*/ 3175 h 10000"/>
                    <a:gd name="connsiteX41" fmla="*/ 183 w 10000"/>
                    <a:gd name="connsiteY41" fmla="*/ 3016 h 10000"/>
                    <a:gd name="connsiteX42" fmla="*/ 388 w 10000"/>
                    <a:gd name="connsiteY42" fmla="*/ 3333 h 10000"/>
                    <a:gd name="connsiteX43" fmla="*/ 1142 w 10000"/>
                    <a:gd name="connsiteY43" fmla="*/ 3333 h 10000"/>
                    <a:gd name="connsiteX44" fmla="*/ 1142 w 10000"/>
                    <a:gd name="connsiteY44" fmla="*/ 3968 h 10000"/>
                    <a:gd name="connsiteX45" fmla="*/ 1347 w 10000"/>
                    <a:gd name="connsiteY45" fmla="*/ 4603 h 10000"/>
                    <a:gd name="connsiteX46" fmla="*/ 2306 w 10000"/>
                    <a:gd name="connsiteY46" fmla="*/ 5079 h 10000"/>
                    <a:gd name="connsiteX47" fmla="*/ 1712 w 10000"/>
                    <a:gd name="connsiteY47" fmla="*/ 5397 h 10000"/>
                    <a:gd name="connsiteX48" fmla="*/ 2306 w 10000"/>
                    <a:gd name="connsiteY48" fmla="*/ 6190 h 10000"/>
                    <a:gd name="connsiteX49" fmla="*/ 1142 w 10000"/>
                    <a:gd name="connsiteY49" fmla="*/ 6508 h 10000"/>
                    <a:gd name="connsiteX50" fmla="*/ 2746 w 10000"/>
                    <a:gd name="connsiteY50" fmla="*/ 8418 h 10000"/>
                    <a:gd name="connsiteX51" fmla="*/ 1150 w 10000"/>
                    <a:gd name="connsiteY51" fmla="*/ 6578 h 10000"/>
                    <a:gd name="connsiteX52" fmla="*/ 753 w 10000"/>
                    <a:gd name="connsiteY52" fmla="*/ 6984 h 10000"/>
                    <a:gd name="connsiteX53" fmla="*/ 571 w 10000"/>
                    <a:gd name="connsiteY53" fmla="*/ 7619 h 10000"/>
                    <a:gd name="connsiteX54" fmla="*/ 0 w 10000"/>
                    <a:gd name="connsiteY54" fmla="*/ 7937 h 10000"/>
                    <a:gd name="connsiteX55" fmla="*/ 183 w 10000"/>
                    <a:gd name="connsiteY55" fmla="*/ 8254 h 10000"/>
                    <a:gd name="connsiteX56" fmla="*/ 183 w 10000"/>
                    <a:gd name="connsiteY56" fmla="*/ 9048 h 10000"/>
                    <a:gd name="connsiteX57" fmla="*/ 388 w 10000"/>
                    <a:gd name="connsiteY57" fmla="*/ 9048 h 10000"/>
                    <a:gd name="connsiteX58" fmla="*/ 2306 w 10000"/>
                    <a:gd name="connsiteY58" fmla="*/ 10000 h 10000"/>
                    <a:gd name="connsiteX59" fmla="*/ 2306 w 10000"/>
                    <a:gd name="connsiteY59" fmla="*/ 9841 h 10000"/>
                    <a:gd name="connsiteX60" fmla="*/ 2676 w 10000"/>
                    <a:gd name="connsiteY60" fmla="*/ 8331 h 10000"/>
                    <a:gd name="connsiteX0" fmla="*/ 2877 w 10000"/>
                    <a:gd name="connsiteY0" fmla="*/ 8413 h 10000"/>
                    <a:gd name="connsiteX1" fmla="*/ 3653 w 10000"/>
                    <a:gd name="connsiteY1" fmla="*/ 8730 h 10000"/>
                    <a:gd name="connsiteX2" fmla="*/ 4224 w 10000"/>
                    <a:gd name="connsiteY2" fmla="*/ 8730 h 10000"/>
                    <a:gd name="connsiteX3" fmla="*/ 4612 w 10000"/>
                    <a:gd name="connsiteY3" fmla="*/ 9048 h 10000"/>
                    <a:gd name="connsiteX4" fmla="*/ 5388 w 10000"/>
                    <a:gd name="connsiteY4" fmla="*/ 9841 h 10000"/>
                    <a:gd name="connsiteX5" fmla="*/ 5753 w 10000"/>
                    <a:gd name="connsiteY5" fmla="*/ 10000 h 10000"/>
                    <a:gd name="connsiteX6" fmla="*/ 5959 w 10000"/>
                    <a:gd name="connsiteY6" fmla="*/ 9365 h 10000"/>
                    <a:gd name="connsiteX7" fmla="*/ 6530 w 10000"/>
                    <a:gd name="connsiteY7" fmla="*/ 9206 h 10000"/>
                    <a:gd name="connsiteX8" fmla="*/ 7100 w 10000"/>
                    <a:gd name="connsiteY8" fmla="*/ 9048 h 10000"/>
                    <a:gd name="connsiteX9" fmla="*/ 8447 w 10000"/>
                    <a:gd name="connsiteY9" fmla="*/ 8571 h 10000"/>
                    <a:gd name="connsiteX10" fmla="*/ 9429 w 10000"/>
                    <a:gd name="connsiteY10" fmla="*/ 8571 h 10000"/>
                    <a:gd name="connsiteX11" fmla="*/ 9612 w 10000"/>
                    <a:gd name="connsiteY11" fmla="*/ 7937 h 10000"/>
                    <a:gd name="connsiteX12" fmla="*/ 9224 w 10000"/>
                    <a:gd name="connsiteY12" fmla="*/ 7778 h 10000"/>
                    <a:gd name="connsiteX13" fmla="*/ 9224 w 10000"/>
                    <a:gd name="connsiteY13" fmla="*/ 7143 h 10000"/>
                    <a:gd name="connsiteX14" fmla="*/ 9612 w 10000"/>
                    <a:gd name="connsiteY14" fmla="*/ 6984 h 10000"/>
                    <a:gd name="connsiteX15" fmla="*/ 10000 w 10000"/>
                    <a:gd name="connsiteY15" fmla="*/ 6190 h 10000"/>
                    <a:gd name="connsiteX16" fmla="*/ 9041 w 10000"/>
                    <a:gd name="connsiteY16" fmla="*/ 5556 h 10000"/>
                    <a:gd name="connsiteX17" fmla="*/ 8653 w 10000"/>
                    <a:gd name="connsiteY17" fmla="*/ 4921 h 10000"/>
                    <a:gd name="connsiteX18" fmla="*/ 8447 w 10000"/>
                    <a:gd name="connsiteY18" fmla="*/ 4286 h 10000"/>
                    <a:gd name="connsiteX19" fmla="*/ 8836 w 10000"/>
                    <a:gd name="connsiteY19" fmla="*/ 3651 h 10000"/>
                    <a:gd name="connsiteX20" fmla="*/ 8447 w 10000"/>
                    <a:gd name="connsiteY20" fmla="*/ 3492 h 10000"/>
                    <a:gd name="connsiteX21" fmla="*/ 8447 w 10000"/>
                    <a:gd name="connsiteY21" fmla="*/ 2698 h 10000"/>
                    <a:gd name="connsiteX22" fmla="*/ 7489 w 10000"/>
                    <a:gd name="connsiteY22" fmla="*/ 3175 h 10000"/>
                    <a:gd name="connsiteX23" fmla="*/ 6530 w 10000"/>
                    <a:gd name="connsiteY23" fmla="*/ 2857 h 10000"/>
                    <a:gd name="connsiteX24" fmla="*/ 5571 w 10000"/>
                    <a:gd name="connsiteY24" fmla="*/ 2698 h 10000"/>
                    <a:gd name="connsiteX25" fmla="*/ 5959 w 10000"/>
                    <a:gd name="connsiteY25" fmla="*/ 2063 h 10000"/>
                    <a:gd name="connsiteX26" fmla="*/ 5000 w 10000"/>
                    <a:gd name="connsiteY26" fmla="*/ 1746 h 10000"/>
                    <a:gd name="connsiteX27" fmla="*/ 4224 w 10000"/>
                    <a:gd name="connsiteY27" fmla="*/ 1270 h 10000"/>
                    <a:gd name="connsiteX28" fmla="*/ 4041 w 10000"/>
                    <a:gd name="connsiteY28" fmla="*/ 794 h 10000"/>
                    <a:gd name="connsiteX29" fmla="*/ 3265 w 10000"/>
                    <a:gd name="connsiteY29" fmla="*/ 317 h 10000"/>
                    <a:gd name="connsiteX30" fmla="*/ 2877 w 10000"/>
                    <a:gd name="connsiteY30" fmla="*/ 0 h 10000"/>
                    <a:gd name="connsiteX31" fmla="*/ 2694 w 10000"/>
                    <a:gd name="connsiteY31" fmla="*/ 159 h 10000"/>
                    <a:gd name="connsiteX32" fmla="*/ 1530 w 10000"/>
                    <a:gd name="connsiteY32" fmla="*/ 159 h 10000"/>
                    <a:gd name="connsiteX33" fmla="*/ 753 w 10000"/>
                    <a:gd name="connsiteY33" fmla="*/ 476 h 10000"/>
                    <a:gd name="connsiteX34" fmla="*/ 183 w 10000"/>
                    <a:gd name="connsiteY34" fmla="*/ 476 h 10000"/>
                    <a:gd name="connsiteX35" fmla="*/ 0 w 10000"/>
                    <a:gd name="connsiteY35" fmla="*/ 952 h 10000"/>
                    <a:gd name="connsiteX36" fmla="*/ 183 w 10000"/>
                    <a:gd name="connsiteY36" fmla="*/ 1587 h 10000"/>
                    <a:gd name="connsiteX37" fmla="*/ 753 w 10000"/>
                    <a:gd name="connsiteY37" fmla="*/ 2222 h 10000"/>
                    <a:gd name="connsiteX38" fmla="*/ 1347 w 10000"/>
                    <a:gd name="connsiteY38" fmla="*/ 2381 h 10000"/>
                    <a:gd name="connsiteX39" fmla="*/ 753 w 10000"/>
                    <a:gd name="connsiteY39" fmla="*/ 2540 h 10000"/>
                    <a:gd name="connsiteX40" fmla="*/ 753 w 10000"/>
                    <a:gd name="connsiteY40" fmla="*/ 3175 h 10000"/>
                    <a:gd name="connsiteX41" fmla="*/ 183 w 10000"/>
                    <a:gd name="connsiteY41" fmla="*/ 3016 h 10000"/>
                    <a:gd name="connsiteX42" fmla="*/ 388 w 10000"/>
                    <a:gd name="connsiteY42" fmla="*/ 3333 h 10000"/>
                    <a:gd name="connsiteX43" fmla="*/ 1142 w 10000"/>
                    <a:gd name="connsiteY43" fmla="*/ 3333 h 10000"/>
                    <a:gd name="connsiteX44" fmla="*/ 1142 w 10000"/>
                    <a:gd name="connsiteY44" fmla="*/ 3968 h 10000"/>
                    <a:gd name="connsiteX45" fmla="*/ 1347 w 10000"/>
                    <a:gd name="connsiteY45" fmla="*/ 4603 h 10000"/>
                    <a:gd name="connsiteX46" fmla="*/ 2306 w 10000"/>
                    <a:gd name="connsiteY46" fmla="*/ 5079 h 10000"/>
                    <a:gd name="connsiteX47" fmla="*/ 1712 w 10000"/>
                    <a:gd name="connsiteY47" fmla="*/ 5397 h 10000"/>
                    <a:gd name="connsiteX48" fmla="*/ 2306 w 10000"/>
                    <a:gd name="connsiteY48" fmla="*/ 6190 h 10000"/>
                    <a:gd name="connsiteX49" fmla="*/ 1142 w 10000"/>
                    <a:gd name="connsiteY49" fmla="*/ 6508 h 10000"/>
                    <a:gd name="connsiteX50" fmla="*/ 2746 w 10000"/>
                    <a:gd name="connsiteY50" fmla="*/ 8418 h 10000"/>
                    <a:gd name="connsiteX51" fmla="*/ 1150 w 10000"/>
                    <a:gd name="connsiteY51" fmla="*/ 6578 h 10000"/>
                    <a:gd name="connsiteX52" fmla="*/ 753 w 10000"/>
                    <a:gd name="connsiteY52" fmla="*/ 6984 h 10000"/>
                    <a:gd name="connsiteX53" fmla="*/ 571 w 10000"/>
                    <a:gd name="connsiteY53" fmla="*/ 7619 h 10000"/>
                    <a:gd name="connsiteX54" fmla="*/ 0 w 10000"/>
                    <a:gd name="connsiteY54" fmla="*/ 7937 h 10000"/>
                    <a:gd name="connsiteX55" fmla="*/ 183 w 10000"/>
                    <a:gd name="connsiteY55" fmla="*/ 8254 h 10000"/>
                    <a:gd name="connsiteX56" fmla="*/ 183 w 10000"/>
                    <a:gd name="connsiteY56" fmla="*/ 9048 h 10000"/>
                    <a:gd name="connsiteX57" fmla="*/ 388 w 10000"/>
                    <a:gd name="connsiteY57" fmla="*/ 9048 h 10000"/>
                    <a:gd name="connsiteX58" fmla="*/ 2306 w 10000"/>
                    <a:gd name="connsiteY58" fmla="*/ 10000 h 10000"/>
                    <a:gd name="connsiteX59" fmla="*/ 2306 w 10000"/>
                    <a:gd name="connsiteY59" fmla="*/ 9841 h 10000"/>
                    <a:gd name="connsiteX60" fmla="*/ 2999 w 10000"/>
                    <a:gd name="connsiteY60" fmla="*/ 7988 h 10000"/>
                    <a:gd name="connsiteX0" fmla="*/ 2877 w 10000"/>
                    <a:gd name="connsiteY0" fmla="*/ 8413 h 10000"/>
                    <a:gd name="connsiteX1" fmla="*/ 3653 w 10000"/>
                    <a:gd name="connsiteY1" fmla="*/ 8730 h 10000"/>
                    <a:gd name="connsiteX2" fmla="*/ 4224 w 10000"/>
                    <a:gd name="connsiteY2" fmla="*/ 8730 h 10000"/>
                    <a:gd name="connsiteX3" fmla="*/ 4612 w 10000"/>
                    <a:gd name="connsiteY3" fmla="*/ 9048 h 10000"/>
                    <a:gd name="connsiteX4" fmla="*/ 5388 w 10000"/>
                    <a:gd name="connsiteY4" fmla="*/ 9841 h 10000"/>
                    <a:gd name="connsiteX5" fmla="*/ 5753 w 10000"/>
                    <a:gd name="connsiteY5" fmla="*/ 10000 h 10000"/>
                    <a:gd name="connsiteX6" fmla="*/ 5959 w 10000"/>
                    <a:gd name="connsiteY6" fmla="*/ 9365 h 10000"/>
                    <a:gd name="connsiteX7" fmla="*/ 6530 w 10000"/>
                    <a:gd name="connsiteY7" fmla="*/ 9206 h 10000"/>
                    <a:gd name="connsiteX8" fmla="*/ 7100 w 10000"/>
                    <a:gd name="connsiteY8" fmla="*/ 9048 h 10000"/>
                    <a:gd name="connsiteX9" fmla="*/ 8447 w 10000"/>
                    <a:gd name="connsiteY9" fmla="*/ 8571 h 10000"/>
                    <a:gd name="connsiteX10" fmla="*/ 9429 w 10000"/>
                    <a:gd name="connsiteY10" fmla="*/ 8571 h 10000"/>
                    <a:gd name="connsiteX11" fmla="*/ 9612 w 10000"/>
                    <a:gd name="connsiteY11" fmla="*/ 7937 h 10000"/>
                    <a:gd name="connsiteX12" fmla="*/ 9224 w 10000"/>
                    <a:gd name="connsiteY12" fmla="*/ 7778 h 10000"/>
                    <a:gd name="connsiteX13" fmla="*/ 9224 w 10000"/>
                    <a:gd name="connsiteY13" fmla="*/ 7143 h 10000"/>
                    <a:gd name="connsiteX14" fmla="*/ 9612 w 10000"/>
                    <a:gd name="connsiteY14" fmla="*/ 6984 h 10000"/>
                    <a:gd name="connsiteX15" fmla="*/ 10000 w 10000"/>
                    <a:gd name="connsiteY15" fmla="*/ 6190 h 10000"/>
                    <a:gd name="connsiteX16" fmla="*/ 9041 w 10000"/>
                    <a:gd name="connsiteY16" fmla="*/ 5556 h 10000"/>
                    <a:gd name="connsiteX17" fmla="*/ 8653 w 10000"/>
                    <a:gd name="connsiteY17" fmla="*/ 4921 h 10000"/>
                    <a:gd name="connsiteX18" fmla="*/ 8447 w 10000"/>
                    <a:gd name="connsiteY18" fmla="*/ 4286 h 10000"/>
                    <a:gd name="connsiteX19" fmla="*/ 8836 w 10000"/>
                    <a:gd name="connsiteY19" fmla="*/ 3651 h 10000"/>
                    <a:gd name="connsiteX20" fmla="*/ 8447 w 10000"/>
                    <a:gd name="connsiteY20" fmla="*/ 3492 h 10000"/>
                    <a:gd name="connsiteX21" fmla="*/ 8447 w 10000"/>
                    <a:gd name="connsiteY21" fmla="*/ 2698 h 10000"/>
                    <a:gd name="connsiteX22" fmla="*/ 7489 w 10000"/>
                    <a:gd name="connsiteY22" fmla="*/ 3175 h 10000"/>
                    <a:gd name="connsiteX23" fmla="*/ 6530 w 10000"/>
                    <a:gd name="connsiteY23" fmla="*/ 2857 h 10000"/>
                    <a:gd name="connsiteX24" fmla="*/ 5571 w 10000"/>
                    <a:gd name="connsiteY24" fmla="*/ 2698 h 10000"/>
                    <a:gd name="connsiteX25" fmla="*/ 5959 w 10000"/>
                    <a:gd name="connsiteY25" fmla="*/ 2063 h 10000"/>
                    <a:gd name="connsiteX26" fmla="*/ 5000 w 10000"/>
                    <a:gd name="connsiteY26" fmla="*/ 1746 h 10000"/>
                    <a:gd name="connsiteX27" fmla="*/ 4224 w 10000"/>
                    <a:gd name="connsiteY27" fmla="*/ 1270 h 10000"/>
                    <a:gd name="connsiteX28" fmla="*/ 4041 w 10000"/>
                    <a:gd name="connsiteY28" fmla="*/ 794 h 10000"/>
                    <a:gd name="connsiteX29" fmla="*/ 3265 w 10000"/>
                    <a:gd name="connsiteY29" fmla="*/ 317 h 10000"/>
                    <a:gd name="connsiteX30" fmla="*/ 2877 w 10000"/>
                    <a:gd name="connsiteY30" fmla="*/ 0 h 10000"/>
                    <a:gd name="connsiteX31" fmla="*/ 2694 w 10000"/>
                    <a:gd name="connsiteY31" fmla="*/ 159 h 10000"/>
                    <a:gd name="connsiteX32" fmla="*/ 1530 w 10000"/>
                    <a:gd name="connsiteY32" fmla="*/ 159 h 10000"/>
                    <a:gd name="connsiteX33" fmla="*/ 753 w 10000"/>
                    <a:gd name="connsiteY33" fmla="*/ 476 h 10000"/>
                    <a:gd name="connsiteX34" fmla="*/ 183 w 10000"/>
                    <a:gd name="connsiteY34" fmla="*/ 476 h 10000"/>
                    <a:gd name="connsiteX35" fmla="*/ 0 w 10000"/>
                    <a:gd name="connsiteY35" fmla="*/ 952 h 10000"/>
                    <a:gd name="connsiteX36" fmla="*/ 183 w 10000"/>
                    <a:gd name="connsiteY36" fmla="*/ 1587 h 10000"/>
                    <a:gd name="connsiteX37" fmla="*/ 753 w 10000"/>
                    <a:gd name="connsiteY37" fmla="*/ 2222 h 10000"/>
                    <a:gd name="connsiteX38" fmla="*/ 1347 w 10000"/>
                    <a:gd name="connsiteY38" fmla="*/ 2381 h 10000"/>
                    <a:gd name="connsiteX39" fmla="*/ 753 w 10000"/>
                    <a:gd name="connsiteY39" fmla="*/ 2540 h 10000"/>
                    <a:gd name="connsiteX40" fmla="*/ 753 w 10000"/>
                    <a:gd name="connsiteY40" fmla="*/ 3175 h 10000"/>
                    <a:gd name="connsiteX41" fmla="*/ 183 w 10000"/>
                    <a:gd name="connsiteY41" fmla="*/ 3016 h 10000"/>
                    <a:gd name="connsiteX42" fmla="*/ 388 w 10000"/>
                    <a:gd name="connsiteY42" fmla="*/ 3333 h 10000"/>
                    <a:gd name="connsiteX43" fmla="*/ 1142 w 10000"/>
                    <a:gd name="connsiteY43" fmla="*/ 3333 h 10000"/>
                    <a:gd name="connsiteX44" fmla="*/ 1142 w 10000"/>
                    <a:gd name="connsiteY44" fmla="*/ 3968 h 10000"/>
                    <a:gd name="connsiteX45" fmla="*/ 1347 w 10000"/>
                    <a:gd name="connsiteY45" fmla="*/ 4603 h 10000"/>
                    <a:gd name="connsiteX46" fmla="*/ 2306 w 10000"/>
                    <a:gd name="connsiteY46" fmla="*/ 5079 h 10000"/>
                    <a:gd name="connsiteX47" fmla="*/ 1712 w 10000"/>
                    <a:gd name="connsiteY47" fmla="*/ 5397 h 10000"/>
                    <a:gd name="connsiteX48" fmla="*/ 2306 w 10000"/>
                    <a:gd name="connsiteY48" fmla="*/ 6190 h 10000"/>
                    <a:gd name="connsiteX49" fmla="*/ 1142 w 10000"/>
                    <a:gd name="connsiteY49" fmla="*/ 6508 h 10000"/>
                    <a:gd name="connsiteX50" fmla="*/ 2997 w 10000"/>
                    <a:gd name="connsiteY50" fmla="*/ 8137 h 10000"/>
                    <a:gd name="connsiteX51" fmla="*/ 1150 w 10000"/>
                    <a:gd name="connsiteY51" fmla="*/ 6578 h 10000"/>
                    <a:gd name="connsiteX52" fmla="*/ 753 w 10000"/>
                    <a:gd name="connsiteY52" fmla="*/ 6984 h 10000"/>
                    <a:gd name="connsiteX53" fmla="*/ 571 w 10000"/>
                    <a:gd name="connsiteY53" fmla="*/ 7619 h 10000"/>
                    <a:gd name="connsiteX54" fmla="*/ 0 w 10000"/>
                    <a:gd name="connsiteY54" fmla="*/ 7937 h 10000"/>
                    <a:gd name="connsiteX55" fmla="*/ 183 w 10000"/>
                    <a:gd name="connsiteY55" fmla="*/ 8254 h 10000"/>
                    <a:gd name="connsiteX56" fmla="*/ 183 w 10000"/>
                    <a:gd name="connsiteY56" fmla="*/ 9048 h 10000"/>
                    <a:gd name="connsiteX57" fmla="*/ 388 w 10000"/>
                    <a:gd name="connsiteY57" fmla="*/ 9048 h 10000"/>
                    <a:gd name="connsiteX58" fmla="*/ 2306 w 10000"/>
                    <a:gd name="connsiteY58" fmla="*/ 10000 h 10000"/>
                    <a:gd name="connsiteX59" fmla="*/ 2306 w 10000"/>
                    <a:gd name="connsiteY59" fmla="*/ 9841 h 10000"/>
                    <a:gd name="connsiteX60" fmla="*/ 2999 w 10000"/>
                    <a:gd name="connsiteY60" fmla="*/ 7988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0000" h="10000">
                      <a:moveTo>
                        <a:pt x="2877" y="8413"/>
                      </a:moveTo>
                      <a:lnTo>
                        <a:pt x="3653" y="8730"/>
                      </a:lnTo>
                      <a:lnTo>
                        <a:pt x="4224" y="8730"/>
                      </a:lnTo>
                      <a:lnTo>
                        <a:pt x="4612" y="9048"/>
                      </a:lnTo>
                      <a:lnTo>
                        <a:pt x="5388" y="9841"/>
                      </a:lnTo>
                      <a:lnTo>
                        <a:pt x="5753" y="10000"/>
                      </a:lnTo>
                      <a:cubicBezTo>
                        <a:pt x="5822" y="9788"/>
                        <a:pt x="5890" y="9577"/>
                        <a:pt x="5959" y="9365"/>
                      </a:cubicBezTo>
                      <a:lnTo>
                        <a:pt x="6530" y="9206"/>
                      </a:lnTo>
                      <a:lnTo>
                        <a:pt x="7100" y="9048"/>
                      </a:lnTo>
                      <a:lnTo>
                        <a:pt x="8447" y="8571"/>
                      </a:lnTo>
                      <a:lnTo>
                        <a:pt x="9429" y="8571"/>
                      </a:lnTo>
                      <a:lnTo>
                        <a:pt x="9612" y="7937"/>
                      </a:lnTo>
                      <a:lnTo>
                        <a:pt x="9224" y="7778"/>
                      </a:lnTo>
                      <a:lnTo>
                        <a:pt x="9224" y="7143"/>
                      </a:lnTo>
                      <a:lnTo>
                        <a:pt x="9612" y="6984"/>
                      </a:lnTo>
                      <a:lnTo>
                        <a:pt x="10000" y="6190"/>
                      </a:lnTo>
                      <a:lnTo>
                        <a:pt x="9041" y="5556"/>
                      </a:lnTo>
                      <a:lnTo>
                        <a:pt x="8653" y="4921"/>
                      </a:lnTo>
                      <a:cubicBezTo>
                        <a:pt x="8584" y="4709"/>
                        <a:pt x="8516" y="4498"/>
                        <a:pt x="8447" y="4286"/>
                      </a:cubicBezTo>
                      <a:lnTo>
                        <a:pt x="8836" y="3651"/>
                      </a:lnTo>
                      <a:lnTo>
                        <a:pt x="8447" y="3492"/>
                      </a:lnTo>
                      <a:lnTo>
                        <a:pt x="8447" y="2698"/>
                      </a:lnTo>
                      <a:lnTo>
                        <a:pt x="7489" y="3175"/>
                      </a:lnTo>
                      <a:lnTo>
                        <a:pt x="6530" y="2857"/>
                      </a:lnTo>
                      <a:lnTo>
                        <a:pt x="5571" y="2698"/>
                      </a:lnTo>
                      <a:lnTo>
                        <a:pt x="5959" y="2063"/>
                      </a:lnTo>
                      <a:lnTo>
                        <a:pt x="5000" y="1746"/>
                      </a:lnTo>
                      <a:lnTo>
                        <a:pt x="4224" y="1270"/>
                      </a:lnTo>
                      <a:lnTo>
                        <a:pt x="4041" y="794"/>
                      </a:lnTo>
                      <a:lnTo>
                        <a:pt x="3265" y="317"/>
                      </a:lnTo>
                      <a:lnTo>
                        <a:pt x="2877" y="0"/>
                      </a:lnTo>
                      <a:lnTo>
                        <a:pt x="2694" y="159"/>
                      </a:lnTo>
                      <a:lnTo>
                        <a:pt x="1530" y="159"/>
                      </a:lnTo>
                      <a:lnTo>
                        <a:pt x="753" y="476"/>
                      </a:lnTo>
                      <a:lnTo>
                        <a:pt x="183" y="476"/>
                      </a:lnTo>
                      <a:lnTo>
                        <a:pt x="0" y="952"/>
                      </a:lnTo>
                      <a:lnTo>
                        <a:pt x="183" y="1587"/>
                      </a:lnTo>
                      <a:lnTo>
                        <a:pt x="753" y="2222"/>
                      </a:lnTo>
                      <a:lnTo>
                        <a:pt x="1347" y="2381"/>
                      </a:lnTo>
                      <a:lnTo>
                        <a:pt x="753" y="2540"/>
                      </a:lnTo>
                      <a:lnTo>
                        <a:pt x="753" y="3175"/>
                      </a:lnTo>
                      <a:lnTo>
                        <a:pt x="183" y="3016"/>
                      </a:lnTo>
                      <a:cubicBezTo>
                        <a:pt x="251" y="3122"/>
                        <a:pt x="320" y="3227"/>
                        <a:pt x="388" y="3333"/>
                      </a:cubicBezTo>
                      <a:lnTo>
                        <a:pt x="1142" y="3333"/>
                      </a:lnTo>
                      <a:lnTo>
                        <a:pt x="1142" y="3968"/>
                      </a:lnTo>
                      <a:cubicBezTo>
                        <a:pt x="1210" y="4180"/>
                        <a:pt x="1279" y="4391"/>
                        <a:pt x="1347" y="4603"/>
                      </a:cubicBezTo>
                      <a:lnTo>
                        <a:pt x="2306" y="5079"/>
                      </a:lnTo>
                      <a:lnTo>
                        <a:pt x="1712" y="5397"/>
                      </a:lnTo>
                      <a:lnTo>
                        <a:pt x="2306" y="6190"/>
                      </a:lnTo>
                      <a:lnTo>
                        <a:pt x="1142" y="6508"/>
                      </a:lnTo>
                      <a:cubicBezTo>
                        <a:pt x="1210" y="6667"/>
                        <a:pt x="2929" y="7978"/>
                        <a:pt x="2997" y="8137"/>
                      </a:cubicBezTo>
                      <a:cubicBezTo>
                        <a:pt x="2405" y="7721"/>
                        <a:pt x="1742" y="6994"/>
                        <a:pt x="1150" y="6578"/>
                      </a:cubicBezTo>
                      <a:lnTo>
                        <a:pt x="753" y="6984"/>
                      </a:lnTo>
                      <a:cubicBezTo>
                        <a:pt x="692" y="7196"/>
                        <a:pt x="632" y="7407"/>
                        <a:pt x="571" y="7619"/>
                      </a:cubicBezTo>
                      <a:lnTo>
                        <a:pt x="0" y="7937"/>
                      </a:lnTo>
                      <a:lnTo>
                        <a:pt x="183" y="8254"/>
                      </a:lnTo>
                      <a:lnTo>
                        <a:pt x="183" y="9048"/>
                      </a:lnTo>
                      <a:lnTo>
                        <a:pt x="388" y="9048"/>
                      </a:lnTo>
                      <a:lnTo>
                        <a:pt x="2306" y="10000"/>
                      </a:lnTo>
                      <a:lnTo>
                        <a:pt x="2306" y="9841"/>
                      </a:lnTo>
                      <a:cubicBezTo>
                        <a:pt x="2496" y="9365"/>
                        <a:pt x="2999" y="7988"/>
                        <a:pt x="2999" y="7988"/>
                      </a:cubicBezTo>
                    </a:path>
                  </a:pathLst>
                </a:custGeom>
                <a:solidFill>
                  <a:srgbClr val="70AD47"/>
                </a:solidFill>
                <a:ln w="9525">
                  <a:noFill/>
                  <a:prstDash val="solid"/>
                  <a:round/>
                  <a:headEnd/>
                  <a:tailEnd/>
                </a:ln>
                <a:extLst/>
              </p:spPr>
              <p:txBody>
                <a:bodyPr/>
                <a:lstStyle/>
                <a:p>
                  <a:pPr>
                    <a:defRPr/>
                  </a:pPr>
                  <a:endParaRPr lang="en-GB" sz="2400" b="1" kern="0">
                    <a:solidFill>
                      <a:srgbClr val="000000"/>
                    </a:solidFill>
                    <a:latin typeface="Calibri" panose="020F0502020204030204"/>
                  </a:endParaRPr>
                </a:p>
              </p:txBody>
            </p:sp>
            <p:sp>
              <p:nvSpPr>
                <p:cNvPr id="192" name="Freeform 71"/>
                <p:cNvSpPr>
                  <a:spLocks/>
                </p:cNvSpPr>
                <p:nvPr/>
              </p:nvSpPr>
              <p:spPr bwMode="auto">
                <a:xfrm>
                  <a:off x="7282385" y="4212052"/>
                  <a:ext cx="318169" cy="533313"/>
                </a:xfrm>
                <a:custGeom>
                  <a:avLst/>
                  <a:gdLst>
                    <a:gd name="T0" fmla="*/ 151 w 210"/>
                    <a:gd name="T1" fmla="*/ 304 h 352"/>
                    <a:gd name="T2" fmla="*/ 185 w 210"/>
                    <a:gd name="T3" fmla="*/ 288 h 352"/>
                    <a:gd name="T4" fmla="*/ 185 w 210"/>
                    <a:gd name="T5" fmla="*/ 248 h 352"/>
                    <a:gd name="T6" fmla="*/ 210 w 210"/>
                    <a:gd name="T7" fmla="*/ 232 h 352"/>
                    <a:gd name="T8" fmla="*/ 194 w 210"/>
                    <a:gd name="T9" fmla="*/ 192 h 352"/>
                    <a:gd name="T10" fmla="*/ 168 w 210"/>
                    <a:gd name="T11" fmla="*/ 184 h 352"/>
                    <a:gd name="T12" fmla="*/ 143 w 210"/>
                    <a:gd name="T13" fmla="*/ 152 h 352"/>
                    <a:gd name="T14" fmla="*/ 135 w 210"/>
                    <a:gd name="T15" fmla="*/ 96 h 352"/>
                    <a:gd name="T16" fmla="*/ 135 w 210"/>
                    <a:gd name="T17" fmla="*/ 72 h 352"/>
                    <a:gd name="T18" fmla="*/ 135 w 210"/>
                    <a:gd name="T19" fmla="*/ 72 h 352"/>
                    <a:gd name="T20" fmla="*/ 101 w 210"/>
                    <a:gd name="T21" fmla="*/ 32 h 352"/>
                    <a:gd name="T22" fmla="*/ 84 w 210"/>
                    <a:gd name="T23" fmla="*/ 16 h 352"/>
                    <a:gd name="T24" fmla="*/ 59 w 210"/>
                    <a:gd name="T25" fmla="*/ 16 h 352"/>
                    <a:gd name="T26" fmla="*/ 25 w 210"/>
                    <a:gd name="T27" fmla="*/ 0 h 352"/>
                    <a:gd name="T28" fmla="*/ 0 w 210"/>
                    <a:gd name="T29" fmla="*/ 72 h 352"/>
                    <a:gd name="T30" fmla="*/ 0 w 210"/>
                    <a:gd name="T31" fmla="*/ 80 h 352"/>
                    <a:gd name="T32" fmla="*/ 17 w 210"/>
                    <a:gd name="T33" fmla="*/ 88 h 352"/>
                    <a:gd name="T34" fmla="*/ 33 w 210"/>
                    <a:gd name="T35" fmla="*/ 104 h 352"/>
                    <a:gd name="T36" fmla="*/ 33 w 210"/>
                    <a:gd name="T37" fmla="*/ 120 h 352"/>
                    <a:gd name="T38" fmla="*/ 33 w 210"/>
                    <a:gd name="T39" fmla="*/ 160 h 352"/>
                    <a:gd name="T40" fmla="*/ 42 w 210"/>
                    <a:gd name="T41" fmla="*/ 248 h 352"/>
                    <a:gd name="T42" fmla="*/ 67 w 210"/>
                    <a:gd name="T43" fmla="*/ 288 h 352"/>
                    <a:gd name="T44" fmla="*/ 109 w 210"/>
                    <a:gd name="T45" fmla="*/ 320 h 352"/>
                    <a:gd name="T46" fmla="*/ 135 w 210"/>
                    <a:gd name="T47" fmla="*/ 352 h 352"/>
                    <a:gd name="T48" fmla="*/ 151 w 210"/>
                    <a:gd name="T49" fmla="*/ 344 h 352"/>
                    <a:gd name="T50" fmla="*/ 151 w 210"/>
                    <a:gd name="T51" fmla="*/ 304 h 35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0" h="352">
                      <a:moveTo>
                        <a:pt x="151" y="304"/>
                      </a:moveTo>
                      <a:lnTo>
                        <a:pt x="185" y="288"/>
                      </a:lnTo>
                      <a:lnTo>
                        <a:pt x="185" y="248"/>
                      </a:lnTo>
                      <a:lnTo>
                        <a:pt x="210" y="232"/>
                      </a:lnTo>
                      <a:lnTo>
                        <a:pt x="194" y="192"/>
                      </a:lnTo>
                      <a:lnTo>
                        <a:pt x="168" y="184"/>
                      </a:lnTo>
                      <a:lnTo>
                        <a:pt x="143" y="152"/>
                      </a:lnTo>
                      <a:lnTo>
                        <a:pt x="135" y="96"/>
                      </a:lnTo>
                      <a:lnTo>
                        <a:pt x="135" y="72"/>
                      </a:lnTo>
                      <a:lnTo>
                        <a:pt x="101" y="32"/>
                      </a:lnTo>
                      <a:lnTo>
                        <a:pt x="84" y="16"/>
                      </a:lnTo>
                      <a:lnTo>
                        <a:pt x="59" y="16"/>
                      </a:lnTo>
                      <a:lnTo>
                        <a:pt x="25" y="0"/>
                      </a:lnTo>
                      <a:lnTo>
                        <a:pt x="0" y="72"/>
                      </a:lnTo>
                      <a:lnTo>
                        <a:pt x="0" y="80"/>
                      </a:lnTo>
                      <a:lnTo>
                        <a:pt x="17" y="88"/>
                      </a:lnTo>
                      <a:lnTo>
                        <a:pt x="33" y="104"/>
                      </a:lnTo>
                      <a:lnTo>
                        <a:pt x="33" y="120"/>
                      </a:lnTo>
                      <a:lnTo>
                        <a:pt x="33" y="160"/>
                      </a:lnTo>
                      <a:lnTo>
                        <a:pt x="42" y="248"/>
                      </a:lnTo>
                      <a:lnTo>
                        <a:pt x="67" y="288"/>
                      </a:lnTo>
                      <a:lnTo>
                        <a:pt x="109" y="320"/>
                      </a:lnTo>
                      <a:lnTo>
                        <a:pt x="135" y="352"/>
                      </a:lnTo>
                      <a:lnTo>
                        <a:pt x="151" y="344"/>
                      </a:lnTo>
                      <a:lnTo>
                        <a:pt x="151" y="304"/>
                      </a:lnTo>
                      <a:close/>
                    </a:path>
                  </a:pathLst>
                </a:custGeom>
                <a:solidFill>
                  <a:srgbClr val="70AD47"/>
                </a:solidFill>
                <a:ln w="28575">
                  <a:noFill/>
                  <a:prstDash val="solid"/>
                  <a:round/>
                  <a:headEnd/>
                  <a:tailEnd/>
                </a:ln>
                <a:extLst/>
              </p:spPr>
              <p:txBody>
                <a:bodyPr/>
                <a:lstStyle/>
                <a:p>
                  <a:pPr>
                    <a:defRPr/>
                  </a:pPr>
                  <a:endParaRPr lang="en-GB" sz="2400" b="1" kern="0">
                    <a:solidFill>
                      <a:srgbClr val="000000"/>
                    </a:solidFill>
                    <a:latin typeface="Calibri" panose="020F0502020204030204"/>
                  </a:endParaRPr>
                </a:p>
              </p:txBody>
            </p:sp>
            <p:sp>
              <p:nvSpPr>
                <p:cNvPr id="193" name="Freeform 75"/>
                <p:cNvSpPr>
                  <a:spLocks/>
                </p:cNvSpPr>
                <p:nvPr/>
              </p:nvSpPr>
              <p:spPr bwMode="auto">
                <a:xfrm>
                  <a:off x="7486923" y="4224173"/>
                  <a:ext cx="369682" cy="290898"/>
                </a:xfrm>
                <a:custGeom>
                  <a:avLst/>
                  <a:gdLst>
                    <a:gd name="T0" fmla="*/ 227 w 244"/>
                    <a:gd name="T1" fmla="*/ 32 h 192"/>
                    <a:gd name="T2" fmla="*/ 185 w 244"/>
                    <a:gd name="T3" fmla="*/ 16 h 192"/>
                    <a:gd name="T4" fmla="*/ 177 w 244"/>
                    <a:gd name="T5" fmla="*/ 0 h 192"/>
                    <a:gd name="T6" fmla="*/ 177 w 244"/>
                    <a:gd name="T7" fmla="*/ 0 h 192"/>
                    <a:gd name="T8" fmla="*/ 134 w 244"/>
                    <a:gd name="T9" fmla="*/ 0 h 192"/>
                    <a:gd name="T10" fmla="*/ 75 w 244"/>
                    <a:gd name="T11" fmla="*/ 24 h 192"/>
                    <a:gd name="T12" fmla="*/ 50 w 244"/>
                    <a:gd name="T13" fmla="*/ 32 h 192"/>
                    <a:gd name="T14" fmla="*/ 25 w 244"/>
                    <a:gd name="T15" fmla="*/ 40 h 192"/>
                    <a:gd name="T16" fmla="*/ 16 w 244"/>
                    <a:gd name="T17" fmla="*/ 72 h 192"/>
                    <a:gd name="T18" fmla="*/ 0 w 244"/>
                    <a:gd name="T19" fmla="*/ 64 h 192"/>
                    <a:gd name="T20" fmla="*/ 0 w 244"/>
                    <a:gd name="T21" fmla="*/ 88 h 192"/>
                    <a:gd name="T22" fmla="*/ 8 w 244"/>
                    <a:gd name="T23" fmla="*/ 144 h 192"/>
                    <a:gd name="T24" fmla="*/ 33 w 244"/>
                    <a:gd name="T25" fmla="*/ 176 h 192"/>
                    <a:gd name="T26" fmla="*/ 59 w 244"/>
                    <a:gd name="T27" fmla="*/ 184 h 192"/>
                    <a:gd name="T28" fmla="*/ 67 w 244"/>
                    <a:gd name="T29" fmla="*/ 192 h 192"/>
                    <a:gd name="T30" fmla="*/ 75 w 244"/>
                    <a:gd name="T31" fmla="*/ 192 h 192"/>
                    <a:gd name="T32" fmla="*/ 109 w 244"/>
                    <a:gd name="T33" fmla="*/ 176 h 192"/>
                    <a:gd name="T34" fmla="*/ 134 w 244"/>
                    <a:gd name="T35" fmla="*/ 176 h 192"/>
                    <a:gd name="T36" fmla="*/ 168 w 244"/>
                    <a:gd name="T37" fmla="*/ 136 h 192"/>
                    <a:gd name="T38" fmla="*/ 236 w 244"/>
                    <a:gd name="T39" fmla="*/ 128 h 192"/>
                    <a:gd name="T40" fmla="*/ 244 w 244"/>
                    <a:gd name="T41" fmla="*/ 104 h 192"/>
                    <a:gd name="T42" fmla="*/ 244 w 244"/>
                    <a:gd name="T43" fmla="*/ 64 h 192"/>
                    <a:gd name="T44" fmla="*/ 227 w 244"/>
                    <a:gd name="T45" fmla="*/ 32 h 19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44" h="192">
                      <a:moveTo>
                        <a:pt x="227" y="32"/>
                      </a:moveTo>
                      <a:lnTo>
                        <a:pt x="185" y="16"/>
                      </a:lnTo>
                      <a:lnTo>
                        <a:pt x="177" y="0"/>
                      </a:lnTo>
                      <a:lnTo>
                        <a:pt x="134" y="0"/>
                      </a:lnTo>
                      <a:lnTo>
                        <a:pt x="75" y="24"/>
                      </a:lnTo>
                      <a:lnTo>
                        <a:pt x="50" y="32"/>
                      </a:lnTo>
                      <a:lnTo>
                        <a:pt x="25" y="40"/>
                      </a:lnTo>
                      <a:lnTo>
                        <a:pt x="16" y="72"/>
                      </a:lnTo>
                      <a:lnTo>
                        <a:pt x="0" y="64"/>
                      </a:lnTo>
                      <a:lnTo>
                        <a:pt x="0" y="88"/>
                      </a:lnTo>
                      <a:lnTo>
                        <a:pt x="8" y="144"/>
                      </a:lnTo>
                      <a:lnTo>
                        <a:pt x="33" y="176"/>
                      </a:lnTo>
                      <a:lnTo>
                        <a:pt x="59" y="184"/>
                      </a:lnTo>
                      <a:lnTo>
                        <a:pt x="67" y="192"/>
                      </a:lnTo>
                      <a:lnTo>
                        <a:pt x="75" y="192"/>
                      </a:lnTo>
                      <a:lnTo>
                        <a:pt x="109" y="176"/>
                      </a:lnTo>
                      <a:lnTo>
                        <a:pt x="134" y="176"/>
                      </a:lnTo>
                      <a:lnTo>
                        <a:pt x="168" y="136"/>
                      </a:lnTo>
                      <a:lnTo>
                        <a:pt x="236" y="128"/>
                      </a:lnTo>
                      <a:lnTo>
                        <a:pt x="244" y="104"/>
                      </a:lnTo>
                      <a:lnTo>
                        <a:pt x="244" y="64"/>
                      </a:lnTo>
                      <a:lnTo>
                        <a:pt x="227" y="32"/>
                      </a:lnTo>
                      <a:close/>
                    </a:path>
                  </a:pathLst>
                </a:custGeom>
                <a:solidFill>
                  <a:srgbClr val="DEF1F7"/>
                </a:solidFill>
                <a:ln w="28575">
                  <a:solidFill>
                    <a:srgbClr val="DEF1F7"/>
                  </a:solidFill>
                  <a:prstDash val="solid"/>
                  <a:round/>
                  <a:headEnd/>
                  <a:tailEnd/>
                </a:ln>
                <a:extLst/>
              </p:spPr>
              <p:txBody>
                <a:bodyPr/>
                <a:lstStyle/>
                <a:p>
                  <a:pPr>
                    <a:defRPr/>
                  </a:pPr>
                  <a:endParaRPr lang="en-GB" sz="2400" b="1" kern="0">
                    <a:solidFill>
                      <a:srgbClr val="000000"/>
                    </a:solidFill>
                    <a:latin typeface="Calibri" panose="020F0502020204030204"/>
                  </a:endParaRPr>
                </a:p>
              </p:txBody>
            </p:sp>
            <p:sp>
              <p:nvSpPr>
                <p:cNvPr id="194" name="Freeform 91"/>
                <p:cNvSpPr>
                  <a:spLocks/>
                </p:cNvSpPr>
                <p:nvPr/>
              </p:nvSpPr>
              <p:spPr bwMode="auto">
                <a:xfrm>
                  <a:off x="7486923" y="2103043"/>
                  <a:ext cx="1468124" cy="1406006"/>
                </a:xfrm>
                <a:custGeom>
                  <a:avLst/>
                  <a:gdLst>
                    <a:gd name="T0" fmla="*/ 910 w 969"/>
                    <a:gd name="T1" fmla="*/ 96 h 928"/>
                    <a:gd name="T2" fmla="*/ 910 w 969"/>
                    <a:gd name="T3" fmla="*/ 40 h 928"/>
                    <a:gd name="T4" fmla="*/ 825 w 969"/>
                    <a:gd name="T5" fmla="*/ 0 h 928"/>
                    <a:gd name="T6" fmla="*/ 733 w 969"/>
                    <a:gd name="T7" fmla="*/ 32 h 928"/>
                    <a:gd name="T8" fmla="*/ 691 w 969"/>
                    <a:gd name="T9" fmla="*/ 72 h 928"/>
                    <a:gd name="T10" fmla="*/ 615 w 969"/>
                    <a:gd name="T11" fmla="*/ 160 h 928"/>
                    <a:gd name="T12" fmla="*/ 573 w 969"/>
                    <a:gd name="T13" fmla="*/ 176 h 928"/>
                    <a:gd name="T14" fmla="*/ 505 w 969"/>
                    <a:gd name="T15" fmla="*/ 184 h 928"/>
                    <a:gd name="T16" fmla="*/ 446 w 969"/>
                    <a:gd name="T17" fmla="*/ 200 h 928"/>
                    <a:gd name="T18" fmla="*/ 387 w 969"/>
                    <a:gd name="T19" fmla="*/ 224 h 928"/>
                    <a:gd name="T20" fmla="*/ 294 w 969"/>
                    <a:gd name="T21" fmla="*/ 208 h 928"/>
                    <a:gd name="T22" fmla="*/ 143 w 969"/>
                    <a:gd name="T23" fmla="*/ 224 h 928"/>
                    <a:gd name="T24" fmla="*/ 84 w 969"/>
                    <a:gd name="T25" fmla="*/ 272 h 928"/>
                    <a:gd name="T26" fmla="*/ 75 w 969"/>
                    <a:gd name="T27" fmla="*/ 304 h 928"/>
                    <a:gd name="T28" fmla="*/ 118 w 969"/>
                    <a:gd name="T29" fmla="*/ 408 h 928"/>
                    <a:gd name="T30" fmla="*/ 33 w 969"/>
                    <a:gd name="T31" fmla="*/ 512 h 928"/>
                    <a:gd name="T32" fmla="*/ 16 w 969"/>
                    <a:gd name="T33" fmla="*/ 592 h 928"/>
                    <a:gd name="T34" fmla="*/ 0 w 969"/>
                    <a:gd name="T35" fmla="*/ 680 h 928"/>
                    <a:gd name="T36" fmla="*/ 50 w 969"/>
                    <a:gd name="T37" fmla="*/ 696 h 928"/>
                    <a:gd name="T38" fmla="*/ 109 w 969"/>
                    <a:gd name="T39" fmla="*/ 696 h 928"/>
                    <a:gd name="T40" fmla="*/ 177 w 969"/>
                    <a:gd name="T41" fmla="*/ 704 h 928"/>
                    <a:gd name="T42" fmla="*/ 261 w 969"/>
                    <a:gd name="T43" fmla="*/ 712 h 928"/>
                    <a:gd name="T44" fmla="*/ 362 w 969"/>
                    <a:gd name="T45" fmla="*/ 664 h 928"/>
                    <a:gd name="T46" fmla="*/ 404 w 969"/>
                    <a:gd name="T47" fmla="*/ 616 h 928"/>
                    <a:gd name="T48" fmla="*/ 463 w 969"/>
                    <a:gd name="T49" fmla="*/ 600 h 928"/>
                    <a:gd name="T50" fmla="*/ 556 w 969"/>
                    <a:gd name="T51" fmla="*/ 600 h 928"/>
                    <a:gd name="T52" fmla="*/ 640 w 969"/>
                    <a:gd name="T53" fmla="*/ 648 h 928"/>
                    <a:gd name="T54" fmla="*/ 707 w 969"/>
                    <a:gd name="T55" fmla="*/ 696 h 928"/>
                    <a:gd name="T56" fmla="*/ 758 w 969"/>
                    <a:gd name="T57" fmla="*/ 760 h 928"/>
                    <a:gd name="T58" fmla="*/ 657 w 969"/>
                    <a:gd name="T59" fmla="*/ 800 h 928"/>
                    <a:gd name="T60" fmla="*/ 657 w 969"/>
                    <a:gd name="T61" fmla="*/ 888 h 928"/>
                    <a:gd name="T62" fmla="*/ 674 w 969"/>
                    <a:gd name="T63" fmla="*/ 928 h 928"/>
                    <a:gd name="T64" fmla="*/ 766 w 969"/>
                    <a:gd name="T65" fmla="*/ 904 h 928"/>
                    <a:gd name="T66" fmla="*/ 808 w 969"/>
                    <a:gd name="T67" fmla="*/ 768 h 928"/>
                    <a:gd name="T68" fmla="*/ 867 w 969"/>
                    <a:gd name="T69" fmla="*/ 704 h 928"/>
                    <a:gd name="T70" fmla="*/ 969 w 969"/>
                    <a:gd name="T71" fmla="*/ 688 h 928"/>
                    <a:gd name="T72" fmla="*/ 935 w 969"/>
                    <a:gd name="T73" fmla="*/ 104 h 9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69" h="928">
                      <a:moveTo>
                        <a:pt x="935" y="104"/>
                      </a:moveTo>
                      <a:lnTo>
                        <a:pt x="910" y="96"/>
                      </a:lnTo>
                      <a:lnTo>
                        <a:pt x="893" y="56"/>
                      </a:lnTo>
                      <a:lnTo>
                        <a:pt x="910" y="40"/>
                      </a:lnTo>
                      <a:lnTo>
                        <a:pt x="867" y="16"/>
                      </a:lnTo>
                      <a:lnTo>
                        <a:pt x="825" y="0"/>
                      </a:lnTo>
                      <a:lnTo>
                        <a:pt x="766" y="32"/>
                      </a:lnTo>
                      <a:lnTo>
                        <a:pt x="733" y="32"/>
                      </a:lnTo>
                      <a:lnTo>
                        <a:pt x="724" y="72"/>
                      </a:lnTo>
                      <a:lnTo>
                        <a:pt x="691" y="72"/>
                      </a:lnTo>
                      <a:lnTo>
                        <a:pt x="632" y="96"/>
                      </a:lnTo>
                      <a:lnTo>
                        <a:pt x="615" y="160"/>
                      </a:lnTo>
                      <a:lnTo>
                        <a:pt x="623" y="192"/>
                      </a:lnTo>
                      <a:lnTo>
                        <a:pt x="573" y="176"/>
                      </a:lnTo>
                      <a:lnTo>
                        <a:pt x="530" y="200"/>
                      </a:lnTo>
                      <a:lnTo>
                        <a:pt x="505" y="184"/>
                      </a:lnTo>
                      <a:lnTo>
                        <a:pt x="480" y="216"/>
                      </a:lnTo>
                      <a:lnTo>
                        <a:pt x="446" y="200"/>
                      </a:lnTo>
                      <a:lnTo>
                        <a:pt x="412" y="200"/>
                      </a:lnTo>
                      <a:lnTo>
                        <a:pt x="387" y="224"/>
                      </a:lnTo>
                      <a:lnTo>
                        <a:pt x="353" y="200"/>
                      </a:lnTo>
                      <a:lnTo>
                        <a:pt x="294" y="208"/>
                      </a:lnTo>
                      <a:lnTo>
                        <a:pt x="202" y="216"/>
                      </a:lnTo>
                      <a:lnTo>
                        <a:pt x="143" y="224"/>
                      </a:lnTo>
                      <a:lnTo>
                        <a:pt x="101" y="248"/>
                      </a:lnTo>
                      <a:lnTo>
                        <a:pt x="84" y="272"/>
                      </a:lnTo>
                      <a:lnTo>
                        <a:pt x="50" y="272"/>
                      </a:lnTo>
                      <a:lnTo>
                        <a:pt x="75" y="304"/>
                      </a:lnTo>
                      <a:lnTo>
                        <a:pt x="109" y="368"/>
                      </a:lnTo>
                      <a:lnTo>
                        <a:pt x="118" y="408"/>
                      </a:lnTo>
                      <a:lnTo>
                        <a:pt x="84" y="416"/>
                      </a:lnTo>
                      <a:lnTo>
                        <a:pt x="33" y="512"/>
                      </a:lnTo>
                      <a:lnTo>
                        <a:pt x="50" y="584"/>
                      </a:lnTo>
                      <a:lnTo>
                        <a:pt x="16" y="592"/>
                      </a:lnTo>
                      <a:lnTo>
                        <a:pt x="8" y="632"/>
                      </a:lnTo>
                      <a:lnTo>
                        <a:pt x="0" y="680"/>
                      </a:lnTo>
                      <a:lnTo>
                        <a:pt x="16" y="672"/>
                      </a:lnTo>
                      <a:lnTo>
                        <a:pt x="50" y="696"/>
                      </a:lnTo>
                      <a:lnTo>
                        <a:pt x="75" y="720"/>
                      </a:lnTo>
                      <a:lnTo>
                        <a:pt x="109" y="696"/>
                      </a:lnTo>
                      <a:lnTo>
                        <a:pt x="143" y="704"/>
                      </a:lnTo>
                      <a:lnTo>
                        <a:pt x="177" y="704"/>
                      </a:lnTo>
                      <a:lnTo>
                        <a:pt x="227" y="696"/>
                      </a:lnTo>
                      <a:lnTo>
                        <a:pt x="261" y="712"/>
                      </a:lnTo>
                      <a:lnTo>
                        <a:pt x="286" y="688"/>
                      </a:lnTo>
                      <a:lnTo>
                        <a:pt x="362" y="664"/>
                      </a:lnTo>
                      <a:lnTo>
                        <a:pt x="396" y="616"/>
                      </a:lnTo>
                      <a:lnTo>
                        <a:pt x="404" y="616"/>
                      </a:lnTo>
                      <a:lnTo>
                        <a:pt x="412" y="608"/>
                      </a:lnTo>
                      <a:lnTo>
                        <a:pt x="463" y="600"/>
                      </a:lnTo>
                      <a:lnTo>
                        <a:pt x="488" y="576"/>
                      </a:lnTo>
                      <a:lnTo>
                        <a:pt x="556" y="600"/>
                      </a:lnTo>
                      <a:lnTo>
                        <a:pt x="615" y="600"/>
                      </a:lnTo>
                      <a:lnTo>
                        <a:pt x="640" y="648"/>
                      </a:lnTo>
                      <a:lnTo>
                        <a:pt x="691" y="664"/>
                      </a:lnTo>
                      <a:lnTo>
                        <a:pt x="707" y="696"/>
                      </a:lnTo>
                      <a:lnTo>
                        <a:pt x="741" y="728"/>
                      </a:lnTo>
                      <a:lnTo>
                        <a:pt x="758" y="760"/>
                      </a:lnTo>
                      <a:lnTo>
                        <a:pt x="682" y="776"/>
                      </a:lnTo>
                      <a:lnTo>
                        <a:pt x="657" y="800"/>
                      </a:lnTo>
                      <a:lnTo>
                        <a:pt x="674" y="824"/>
                      </a:lnTo>
                      <a:lnTo>
                        <a:pt x="657" y="888"/>
                      </a:lnTo>
                      <a:lnTo>
                        <a:pt x="640" y="912"/>
                      </a:lnTo>
                      <a:lnTo>
                        <a:pt x="674" y="928"/>
                      </a:lnTo>
                      <a:lnTo>
                        <a:pt x="724" y="904"/>
                      </a:lnTo>
                      <a:lnTo>
                        <a:pt x="766" y="904"/>
                      </a:lnTo>
                      <a:lnTo>
                        <a:pt x="766" y="872"/>
                      </a:lnTo>
                      <a:lnTo>
                        <a:pt x="808" y="768"/>
                      </a:lnTo>
                      <a:lnTo>
                        <a:pt x="834" y="736"/>
                      </a:lnTo>
                      <a:lnTo>
                        <a:pt x="867" y="704"/>
                      </a:lnTo>
                      <a:lnTo>
                        <a:pt x="918" y="680"/>
                      </a:lnTo>
                      <a:lnTo>
                        <a:pt x="969" y="688"/>
                      </a:lnTo>
                      <a:lnTo>
                        <a:pt x="969" y="104"/>
                      </a:lnTo>
                      <a:lnTo>
                        <a:pt x="935" y="104"/>
                      </a:lnTo>
                      <a:close/>
                    </a:path>
                  </a:pathLst>
                </a:custGeom>
                <a:solidFill>
                  <a:srgbClr val="DEF1F7"/>
                </a:solidFill>
                <a:ln w="38100">
                  <a:solidFill>
                    <a:srgbClr val="DEF1F7"/>
                  </a:solidFill>
                  <a:prstDash val="solid"/>
                  <a:round/>
                  <a:headEnd/>
                  <a:tailEnd/>
                </a:ln>
                <a:extLst/>
              </p:spPr>
              <p:txBody>
                <a:bodyPr/>
                <a:lstStyle/>
                <a:p>
                  <a:pPr>
                    <a:defRPr/>
                  </a:pPr>
                  <a:endParaRPr lang="en-GB" sz="2400" b="1" kern="0">
                    <a:solidFill>
                      <a:srgbClr val="000000"/>
                    </a:solidFill>
                    <a:latin typeface="Calibri" panose="020F0502020204030204"/>
                  </a:endParaRPr>
                </a:p>
              </p:txBody>
            </p:sp>
            <p:sp>
              <p:nvSpPr>
                <p:cNvPr id="195" name="Freeform 92"/>
                <p:cNvSpPr>
                  <a:spLocks/>
                </p:cNvSpPr>
                <p:nvPr/>
              </p:nvSpPr>
              <p:spPr bwMode="auto">
                <a:xfrm>
                  <a:off x="7457506" y="1618213"/>
                  <a:ext cx="1116000" cy="924010"/>
                </a:xfrm>
                <a:custGeom>
                  <a:avLst/>
                  <a:gdLst>
                    <a:gd name="T0" fmla="*/ 657 w 725"/>
                    <a:gd name="T1" fmla="*/ 320 h 600"/>
                    <a:gd name="T2" fmla="*/ 641 w 725"/>
                    <a:gd name="T3" fmla="*/ 280 h 600"/>
                    <a:gd name="T4" fmla="*/ 708 w 725"/>
                    <a:gd name="T5" fmla="*/ 256 h 600"/>
                    <a:gd name="T6" fmla="*/ 700 w 725"/>
                    <a:gd name="T7" fmla="*/ 208 h 600"/>
                    <a:gd name="T8" fmla="*/ 624 w 725"/>
                    <a:gd name="T9" fmla="*/ 168 h 600"/>
                    <a:gd name="T10" fmla="*/ 548 w 725"/>
                    <a:gd name="T11" fmla="*/ 136 h 600"/>
                    <a:gd name="T12" fmla="*/ 514 w 725"/>
                    <a:gd name="T13" fmla="*/ 104 h 600"/>
                    <a:gd name="T14" fmla="*/ 506 w 725"/>
                    <a:gd name="T15" fmla="*/ 40 h 600"/>
                    <a:gd name="T16" fmla="*/ 438 w 725"/>
                    <a:gd name="T17" fmla="*/ 8 h 600"/>
                    <a:gd name="T18" fmla="*/ 379 w 725"/>
                    <a:gd name="T19" fmla="*/ 16 h 600"/>
                    <a:gd name="T20" fmla="*/ 329 w 725"/>
                    <a:gd name="T21" fmla="*/ 16 h 600"/>
                    <a:gd name="T22" fmla="*/ 278 w 725"/>
                    <a:gd name="T23" fmla="*/ 0 h 600"/>
                    <a:gd name="T24" fmla="*/ 202 w 725"/>
                    <a:gd name="T25" fmla="*/ 64 h 600"/>
                    <a:gd name="T26" fmla="*/ 186 w 725"/>
                    <a:gd name="T27" fmla="*/ 88 h 600"/>
                    <a:gd name="T28" fmla="*/ 211 w 725"/>
                    <a:gd name="T29" fmla="*/ 128 h 600"/>
                    <a:gd name="T30" fmla="*/ 177 w 725"/>
                    <a:gd name="T31" fmla="*/ 152 h 600"/>
                    <a:gd name="T32" fmla="*/ 143 w 725"/>
                    <a:gd name="T33" fmla="*/ 184 h 600"/>
                    <a:gd name="T34" fmla="*/ 143 w 725"/>
                    <a:gd name="T35" fmla="*/ 248 h 600"/>
                    <a:gd name="T36" fmla="*/ 135 w 725"/>
                    <a:gd name="T37" fmla="*/ 272 h 600"/>
                    <a:gd name="T38" fmla="*/ 76 w 725"/>
                    <a:gd name="T39" fmla="*/ 296 h 600"/>
                    <a:gd name="T40" fmla="*/ 68 w 725"/>
                    <a:gd name="T41" fmla="*/ 328 h 600"/>
                    <a:gd name="T42" fmla="*/ 0 w 725"/>
                    <a:gd name="T43" fmla="*/ 344 h 600"/>
                    <a:gd name="T44" fmla="*/ 59 w 725"/>
                    <a:gd name="T45" fmla="*/ 464 h 600"/>
                    <a:gd name="T46" fmla="*/ 17 w 725"/>
                    <a:gd name="T47" fmla="*/ 536 h 600"/>
                    <a:gd name="T48" fmla="*/ 59 w 725"/>
                    <a:gd name="T49" fmla="*/ 600 h 600"/>
                    <a:gd name="T50" fmla="*/ 110 w 725"/>
                    <a:gd name="T51" fmla="*/ 576 h 600"/>
                    <a:gd name="T52" fmla="*/ 211 w 725"/>
                    <a:gd name="T53" fmla="*/ 544 h 600"/>
                    <a:gd name="T54" fmla="*/ 362 w 725"/>
                    <a:gd name="T55" fmla="*/ 528 h 600"/>
                    <a:gd name="T56" fmla="*/ 421 w 725"/>
                    <a:gd name="T57" fmla="*/ 528 h 600"/>
                    <a:gd name="T58" fmla="*/ 489 w 725"/>
                    <a:gd name="T59" fmla="*/ 544 h 600"/>
                    <a:gd name="T60" fmla="*/ 539 w 725"/>
                    <a:gd name="T61" fmla="*/ 528 h 600"/>
                    <a:gd name="T62" fmla="*/ 632 w 725"/>
                    <a:gd name="T63" fmla="*/ 520 h 600"/>
                    <a:gd name="T64" fmla="*/ 641 w 725"/>
                    <a:gd name="T65" fmla="*/ 424 h 600"/>
                    <a:gd name="T66" fmla="*/ 674 w 725"/>
                    <a:gd name="T67" fmla="*/ 368 h 60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25" h="600">
                      <a:moveTo>
                        <a:pt x="657" y="344"/>
                      </a:moveTo>
                      <a:lnTo>
                        <a:pt x="657" y="320"/>
                      </a:lnTo>
                      <a:lnTo>
                        <a:pt x="632" y="304"/>
                      </a:lnTo>
                      <a:lnTo>
                        <a:pt x="641" y="280"/>
                      </a:lnTo>
                      <a:lnTo>
                        <a:pt x="691" y="272"/>
                      </a:lnTo>
                      <a:lnTo>
                        <a:pt x="708" y="256"/>
                      </a:lnTo>
                      <a:lnTo>
                        <a:pt x="725" y="232"/>
                      </a:lnTo>
                      <a:lnTo>
                        <a:pt x="700" y="208"/>
                      </a:lnTo>
                      <a:lnTo>
                        <a:pt x="632" y="192"/>
                      </a:lnTo>
                      <a:lnTo>
                        <a:pt x="624" y="168"/>
                      </a:lnTo>
                      <a:lnTo>
                        <a:pt x="582" y="160"/>
                      </a:lnTo>
                      <a:lnTo>
                        <a:pt x="548" y="136"/>
                      </a:lnTo>
                      <a:lnTo>
                        <a:pt x="548" y="120"/>
                      </a:lnTo>
                      <a:lnTo>
                        <a:pt x="514" y="104"/>
                      </a:lnTo>
                      <a:lnTo>
                        <a:pt x="514" y="72"/>
                      </a:lnTo>
                      <a:lnTo>
                        <a:pt x="506" y="40"/>
                      </a:lnTo>
                      <a:lnTo>
                        <a:pt x="472" y="16"/>
                      </a:lnTo>
                      <a:lnTo>
                        <a:pt x="438" y="8"/>
                      </a:lnTo>
                      <a:lnTo>
                        <a:pt x="396" y="32"/>
                      </a:lnTo>
                      <a:lnTo>
                        <a:pt x="379" y="16"/>
                      </a:lnTo>
                      <a:lnTo>
                        <a:pt x="346" y="8"/>
                      </a:lnTo>
                      <a:lnTo>
                        <a:pt x="329" y="16"/>
                      </a:lnTo>
                      <a:lnTo>
                        <a:pt x="303" y="0"/>
                      </a:lnTo>
                      <a:lnTo>
                        <a:pt x="278" y="0"/>
                      </a:lnTo>
                      <a:lnTo>
                        <a:pt x="245" y="64"/>
                      </a:lnTo>
                      <a:lnTo>
                        <a:pt x="202" y="64"/>
                      </a:lnTo>
                      <a:lnTo>
                        <a:pt x="177" y="80"/>
                      </a:lnTo>
                      <a:lnTo>
                        <a:pt x="186" y="88"/>
                      </a:lnTo>
                      <a:lnTo>
                        <a:pt x="186" y="120"/>
                      </a:lnTo>
                      <a:lnTo>
                        <a:pt x="211" y="128"/>
                      </a:lnTo>
                      <a:lnTo>
                        <a:pt x="202" y="144"/>
                      </a:lnTo>
                      <a:lnTo>
                        <a:pt x="177" y="152"/>
                      </a:lnTo>
                      <a:lnTo>
                        <a:pt x="169" y="176"/>
                      </a:lnTo>
                      <a:lnTo>
                        <a:pt x="143" y="184"/>
                      </a:lnTo>
                      <a:lnTo>
                        <a:pt x="143" y="216"/>
                      </a:lnTo>
                      <a:lnTo>
                        <a:pt x="143" y="248"/>
                      </a:lnTo>
                      <a:lnTo>
                        <a:pt x="160" y="280"/>
                      </a:lnTo>
                      <a:lnTo>
                        <a:pt x="135" y="272"/>
                      </a:lnTo>
                      <a:lnTo>
                        <a:pt x="110" y="288"/>
                      </a:lnTo>
                      <a:lnTo>
                        <a:pt x="76" y="296"/>
                      </a:lnTo>
                      <a:lnTo>
                        <a:pt x="84" y="320"/>
                      </a:lnTo>
                      <a:lnTo>
                        <a:pt x="68" y="328"/>
                      </a:lnTo>
                      <a:lnTo>
                        <a:pt x="34" y="320"/>
                      </a:lnTo>
                      <a:lnTo>
                        <a:pt x="0" y="344"/>
                      </a:lnTo>
                      <a:lnTo>
                        <a:pt x="17" y="384"/>
                      </a:lnTo>
                      <a:lnTo>
                        <a:pt x="59" y="464"/>
                      </a:lnTo>
                      <a:lnTo>
                        <a:pt x="17" y="512"/>
                      </a:lnTo>
                      <a:lnTo>
                        <a:pt x="17" y="536"/>
                      </a:lnTo>
                      <a:lnTo>
                        <a:pt x="51" y="544"/>
                      </a:lnTo>
                      <a:lnTo>
                        <a:pt x="59" y="600"/>
                      </a:lnTo>
                      <a:lnTo>
                        <a:pt x="93" y="600"/>
                      </a:lnTo>
                      <a:lnTo>
                        <a:pt x="110" y="576"/>
                      </a:lnTo>
                      <a:lnTo>
                        <a:pt x="152" y="552"/>
                      </a:lnTo>
                      <a:lnTo>
                        <a:pt x="211" y="544"/>
                      </a:lnTo>
                      <a:lnTo>
                        <a:pt x="303" y="536"/>
                      </a:lnTo>
                      <a:lnTo>
                        <a:pt x="362" y="528"/>
                      </a:lnTo>
                      <a:lnTo>
                        <a:pt x="396" y="552"/>
                      </a:lnTo>
                      <a:lnTo>
                        <a:pt x="421" y="528"/>
                      </a:lnTo>
                      <a:lnTo>
                        <a:pt x="455" y="528"/>
                      </a:lnTo>
                      <a:lnTo>
                        <a:pt x="489" y="544"/>
                      </a:lnTo>
                      <a:lnTo>
                        <a:pt x="514" y="512"/>
                      </a:lnTo>
                      <a:lnTo>
                        <a:pt x="539" y="528"/>
                      </a:lnTo>
                      <a:lnTo>
                        <a:pt x="582" y="504"/>
                      </a:lnTo>
                      <a:lnTo>
                        <a:pt x="632" y="520"/>
                      </a:lnTo>
                      <a:lnTo>
                        <a:pt x="624" y="488"/>
                      </a:lnTo>
                      <a:lnTo>
                        <a:pt x="641" y="424"/>
                      </a:lnTo>
                      <a:lnTo>
                        <a:pt x="700" y="400"/>
                      </a:lnTo>
                      <a:lnTo>
                        <a:pt x="674" y="368"/>
                      </a:lnTo>
                      <a:lnTo>
                        <a:pt x="657" y="344"/>
                      </a:lnTo>
                      <a:close/>
                    </a:path>
                  </a:pathLst>
                </a:custGeom>
                <a:solidFill>
                  <a:srgbClr val="DEF1F7"/>
                </a:solidFill>
                <a:ln w="38100">
                  <a:solidFill>
                    <a:srgbClr val="DEF1F7"/>
                  </a:solidFill>
                  <a:round/>
                  <a:headEnd/>
                  <a:tailEnd/>
                </a:ln>
                <a:extLst/>
              </p:spPr>
              <p:txBody>
                <a:bodyPr/>
                <a:lstStyle/>
                <a:p>
                  <a:pPr>
                    <a:defRPr/>
                  </a:pPr>
                  <a:endParaRPr lang="en-GB" sz="2400" b="1" kern="0">
                    <a:solidFill>
                      <a:srgbClr val="000000"/>
                    </a:solidFill>
                    <a:latin typeface="Calibri" panose="020F0502020204030204"/>
                  </a:endParaRPr>
                </a:p>
              </p:txBody>
            </p:sp>
          </p:grpSp>
          <p:sp>
            <p:nvSpPr>
              <p:cNvPr id="167" name="Freeform 91"/>
              <p:cNvSpPr>
                <a:spLocks/>
              </p:cNvSpPr>
              <p:nvPr/>
            </p:nvSpPr>
            <p:spPr bwMode="auto">
              <a:xfrm>
                <a:off x="7331170" y="1356396"/>
                <a:ext cx="1313531" cy="643143"/>
              </a:xfrm>
              <a:custGeom>
                <a:avLst/>
                <a:gdLst>
                  <a:gd name="T0" fmla="*/ 910 w 969"/>
                  <a:gd name="T1" fmla="*/ 96 h 928"/>
                  <a:gd name="T2" fmla="*/ 910 w 969"/>
                  <a:gd name="T3" fmla="*/ 40 h 928"/>
                  <a:gd name="T4" fmla="*/ 825 w 969"/>
                  <a:gd name="T5" fmla="*/ 0 h 928"/>
                  <a:gd name="T6" fmla="*/ 733 w 969"/>
                  <a:gd name="T7" fmla="*/ 32 h 928"/>
                  <a:gd name="T8" fmla="*/ 691 w 969"/>
                  <a:gd name="T9" fmla="*/ 72 h 928"/>
                  <a:gd name="T10" fmla="*/ 615 w 969"/>
                  <a:gd name="T11" fmla="*/ 160 h 928"/>
                  <a:gd name="T12" fmla="*/ 573 w 969"/>
                  <a:gd name="T13" fmla="*/ 176 h 928"/>
                  <a:gd name="T14" fmla="*/ 505 w 969"/>
                  <a:gd name="T15" fmla="*/ 184 h 928"/>
                  <a:gd name="T16" fmla="*/ 446 w 969"/>
                  <a:gd name="T17" fmla="*/ 200 h 928"/>
                  <a:gd name="T18" fmla="*/ 387 w 969"/>
                  <a:gd name="T19" fmla="*/ 224 h 928"/>
                  <a:gd name="T20" fmla="*/ 294 w 969"/>
                  <a:gd name="T21" fmla="*/ 208 h 928"/>
                  <a:gd name="T22" fmla="*/ 143 w 969"/>
                  <a:gd name="T23" fmla="*/ 224 h 928"/>
                  <a:gd name="T24" fmla="*/ 84 w 969"/>
                  <a:gd name="T25" fmla="*/ 272 h 928"/>
                  <a:gd name="T26" fmla="*/ 75 w 969"/>
                  <a:gd name="T27" fmla="*/ 304 h 928"/>
                  <a:gd name="T28" fmla="*/ 118 w 969"/>
                  <a:gd name="T29" fmla="*/ 408 h 928"/>
                  <a:gd name="T30" fmla="*/ 33 w 969"/>
                  <a:gd name="T31" fmla="*/ 512 h 928"/>
                  <a:gd name="T32" fmla="*/ 16 w 969"/>
                  <a:gd name="T33" fmla="*/ 592 h 928"/>
                  <a:gd name="T34" fmla="*/ 0 w 969"/>
                  <a:gd name="T35" fmla="*/ 680 h 928"/>
                  <a:gd name="T36" fmla="*/ 50 w 969"/>
                  <a:gd name="T37" fmla="*/ 696 h 928"/>
                  <a:gd name="T38" fmla="*/ 109 w 969"/>
                  <a:gd name="T39" fmla="*/ 696 h 928"/>
                  <a:gd name="T40" fmla="*/ 177 w 969"/>
                  <a:gd name="T41" fmla="*/ 704 h 928"/>
                  <a:gd name="T42" fmla="*/ 261 w 969"/>
                  <a:gd name="T43" fmla="*/ 712 h 928"/>
                  <a:gd name="T44" fmla="*/ 362 w 969"/>
                  <a:gd name="T45" fmla="*/ 664 h 928"/>
                  <a:gd name="T46" fmla="*/ 404 w 969"/>
                  <a:gd name="T47" fmla="*/ 616 h 928"/>
                  <a:gd name="T48" fmla="*/ 463 w 969"/>
                  <a:gd name="T49" fmla="*/ 600 h 928"/>
                  <a:gd name="T50" fmla="*/ 556 w 969"/>
                  <a:gd name="T51" fmla="*/ 600 h 928"/>
                  <a:gd name="T52" fmla="*/ 640 w 969"/>
                  <a:gd name="T53" fmla="*/ 648 h 928"/>
                  <a:gd name="T54" fmla="*/ 707 w 969"/>
                  <a:gd name="T55" fmla="*/ 696 h 928"/>
                  <a:gd name="T56" fmla="*/ 758 w 969"/>
                  <a:gd name="T57" fmla="*/ 760 h 928"/>
                  <a:gd name="T58" fmla="*/ 657 w 969"/>
                  <a:gd name="T59" fmla="*/ 800 h 928"/>
                  <a:gd name="T60" fmla="*/ 657 w 969"/>
                  <a:gd name="T61" fmla="*/ 888 h 928"/>
                  <a:gd name="T62" fmla="*/ 674 w 969"/>
                  <a:gd name="T63" fmla="*/ 928 h 928"/>
                  <a:gd name="T64" fmla="*/ 766 w 969"/>
                  <a:gd name="T65" fmla="*/ 904 h 928"/>
                  <a:gd name="T66" fmla="*/ 808 w 969"/>
                  <a:gd name="T67" fmla="*/ 768 h 928"/>
                  <a:gd name="T68" fmla="*/ 867 w 969"/>
                  <a:gd name="T69" fmla="*/ 704 h 928"/>
                  <a:gd name="T70" fmla="*/ 969 w 969"/>
                  <a:gd name="T71" fmla="*/ 688 h 928"/>
                  <a:gd name="T72" fmla="*/ 935 w 969"/>
                  <a:gd name="T73" fmla="*/ 104 h 9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connsiteX0" fmla="*/ 9649 w 10000"/>
                  <a:gd name="connsiteY0" fmla="*/ 1121 h 10000"/>
                  <a:gd name="connsiteX1" fmla="*/ 9391 w 10000"/>
                  <a:gd name="connsiteY1" fmla="*/ 1034 h 10000"/>
                  <a:gd name="connsiteX2" fmla="*/ 9216 w 10000"/>
                  <a:gd name="connsiteY2" fmla="*/ 603 h 10000"/>
                  <a:gd name="connsiteX3" fmla="*/ 9391 w 10000"/>
                  <a:gd name="connsiteY3" fmla="*/ 431 h 10000"/>
                  <a:gd name="connsiteX4" fmla="*/ 8947 w 10000"/>
                  <a:gd name="connsiteY4" fmla="*/ 172 h 10000"/>
                  <a:gd name="connsiteX5" fmla="*/ 8514 w 10000"/>
                  <a:gd name="connsiteY5" fmla="*/ 0 h 10000"/>
                  <a:gd name="connsiteX6" fmla="*/ 7905 w 10000"/>
                  <a:gd name="connsiteY6" fmla="*/ 345 h 10000"/>
                  <a:gd name="connsiteX7" fmla="*/ 7564 w 10000"/>
                  <a:gd name="connsiteY7" fmla="*/ 345 h 10000"/>
                  <a:gd name="connsiteX8" fmla="*/ 7472 w 10000"/>
                  <a:gd name="connsiteY8" fmla="*/ 776 h 10000"/>
                  <a:gd name="connsiteX9" fmla="*/ 7131 w 10000"/>
                  <a:gd name="connsiteY9" fmla="*/ 776 h 10000"/>
                  <a:gd name="connsiteX10" fmla="*/ 6522 w 10000"/>
                  <a:gd name="connsiteY10" fmla="*/ 1034 h 10000"/>
                  <a:gd name="connsiteX11" fmla="*/ 6347 w 10000"/>
                  <a:gd name="connsiteY11" fmla="*/ 1724 h 10000"/>
                  <a:gd name="connsiteX12" fmla="*/ 6429 w 10000"/>
                  <a:gd name="connsiteY12" fmla="*/ 2069 h 10000"/>
                  <a:gd name="connsiteX13" fmla="*/ 5913 w 10000"/>
                  <a:gd name="connsiteY13" fmla="*/ 1897 h 10000"/>
                  <a:gd name="connsiteX14" fmla="*/ 5470 w 10000"/>
                  <a:gd name="connsiteY14" fmla="*/ 2155 h 10000"/>
                  <a:gd name="connsiteX15" fmla="*/ 5212 w 10000"/>
                  <a:gd name="connsiteY15" fmla="*/ 1983 h 10000"/>
                  <a:gd name="connsiteX16" fmla="*/ 4954 w 10000"/>
                  <a:gd name="connsiteY16" fmla="*/ 2328 h 10000"/>
                  <a:gd name="connsiteX17" fmla="*/ 4603 w 10000"/>
                  <a:gd name="connsiteY17" fmla="*/ 2155 h 10000"/>
                  <a:gd name="connsiteX18" fmla="*/ 4252 w 10000"/>
                  <a:gd name="connsiteY18" fmla="*/ 2155 h 10000"/>
                  <a:gd name="connsiteX19" fmla="*/ 3994 w 10000"/>
                  <a:gd name="connsiteY19" fmla="*/ 2414 h 10000"/>
                  <a:gd name="connsiteX20" fmla="*/ 3643 w 10000"/>
                  <a:gd name="connsiteY20" fmla="*/ 2155 h 10000"/>
                  <a:gd name="connsiteX21" fmla="*/ 3034 w 10000"/>
                  <a:gd name="connsiteY21" fmla="*/ 2241 h 10000"/>
                  <a:gd name="connsiteX22" fmla="*/ 2085 w 10000"/>
                  <a:gd name="connsiteY22" fmla="*/ 2328 h 10000"/>
                  <a:gd name="connsiteX23" fmla="*/ 1476 w 10000"/>
                  <a:gd name="connsiteY23" fmla="*/ 2414 h 10000"/>
                  <a:gd name="connsiteX24" fmla="*/ 1042 w 10000"/>
                  <a:gd name="connsiteY24" fmla="*/ 2672 h 10000"/>
                  <a:gd name="connsiteX25" fmla="*/ 867 w 10000"/>
                  <a:gd name="connsiteY25" fmla="*/ 2931 h 10000"/>
                  <a:gd name="connsiteX26" fmla="*/ 516 w 10000"/>
                  <a:gd name="connsiteY26" fmla="*/ 2931 h 10000"/>
                  <a:gd name="connsiteX27" fmla="*/ 774 w 10000"/>
                  <a:gd name="connsiteY27" fmla="*/ 3276 h 10000"/>
                  <a:gd name="connsiteX28" fmla="*/ 1125 w 10000"/>
                  <a:gd name="connsiteY28" fmla="*/ 3966 h 10000"/>
                  <a:gd name="connsiteX29" fmla="*/ 1218 w 10000"/>
                  <a:gd name="connsiteY29" fmla="*/ 4397 h 10000"/>
                  <a:gd name="connsiteX30" fmla="*/ 341 w 10000"/>
                  <a:gd name="connsiteY30" fmla="*/ 5517 h 10000"/>
                  <a:gd name="connsiteX31" fmla="*/ 516 w 10000"/>
                  <a:gd name="connsiteY31" fmla="*/ 6293 h 10000"/>
                  <a:gd name="connsiteX32" fmla="*/ 165 w 10000"/>
                  <a:gd name="connsiteY32" fmla="*/ 6379 h 10000"/>
                  <a:gd name="connsiteX33" fmla="*/ 83 w 10000"/>
                  <a:gd name="connsiteY33" fmla="*/ 6810 h 10000"/>
                  <a:gd name="connsiteX34" fmla="*/ 0 w 10000"/>
                  <a:gd name="connsiteY34" fmla="*/ 7328 h 10000"/>
                  <a:gd name="connsiteX35" fmla="*/ 165 w 10000"/>
                  <a:gd name="connsiteY35" fmla="*/ 7241 h 10000"/>
                  <a:gd name="connsiteX36" fmla="*/ 516 w 10000"/>
                  <a:gd name="connsiteY36" fmla="*/ 7500 h 10000"/>
                  <a:gd name="connsiteX37" fmla="*/ 774 w 10000"/>
                  <a:gd name="connsiteY37" fmla="*/ 7759 h 10000"/>
                  <a:gd name="connsiteX38" fmla="*/ 1125 w 10000"/>
                  <a:gd name="connsiteY38" fmla="*/ 7500 h 10000"/>
                  <a:gd name="connsiteX39" fmla="*/ 1476 w 10000"/>
                  <a:gd name="connsiteY39" fmla="*/ 7586 h 10000"/>
                  <a:gd name="connsiteX40" fmla="*/ 1827 w 10000"/>
                  <a:gd name="connsiteY40" fmla="*/ 7586 h 10000"/>
                  <a:gd name="connsiteX41" fmla="*/ 2343 w 10000"/>
                  <a:gd name="connsiteY41" fmla="*/ 7500 h 10000"/>
                  <a:gd name="connsiteX42" fmla="*/ 2693 w 10000"/>
                  <a:gd name="connsiteY42" fmla="*/ 7672 h 10000"/>
                  <a:gd name="connsiteX43" fmla="*/ 2951 w 10000"/>
                  <a:gd name="connsiteY43" fmla="*/ 7414 h 10000"/>
                  <a:gd name="connsiteX44" fmla="*/ 3736 w 10000"/>
                  <a:gd name="connsiteY44" fmla="*/ 7155 h 10000"/>
                  <a:gd name="connsiteX45" fmla="*/ 4087 w 10000"/>
                  <a:gd name="connsiteY45" fmla="*/ 6638 h 10000"/>
                  <a:gd name="connsiteX46" fmla="*/ 4169 w 10000"/>
                  <a:gd name="connsiteY46" fmla="*/ 6638 h 10000"/>
                  <a:gd name="connsiteX47" fmla="*/ 4252 w 10000"/>
                  <a:gd name="connsiteY47" fmla="*/ 6552 h 10000"/>
                  <a:gd name="connsiteX48" fmla="*/ 4778 w 10000"/>
                  <a:gd name="connsiteY48" fmla="*/ 6466 h 10000"/>
                  <a:gd name="connsiteX49" fmla="*/ 5036 w 10000"/>
                  <a:gd name="connsiteY49" fmla="*/ 6207 h 10000"/>
                  <a:gd name="connsiteX50" fmla="*/ 5738 w 10000"/>
                  <a:gd name="connsiteY50" fmla="*/ 6466 h 10000"/>
                  <a:gd name="connsiteX51" fmla="*/ 6347 w 10000"/>
                  <a:gd name="connsiteY51" fmla="*/ 6466 h 10000"/>
                  <a:gd name="connsiteX52" fmla="*/ 6605 w 10000"/>
                  <a:gd name="connsiteY52" fmla="*/ 6983 h 10000"/>
                  <a:gd name="connsiteX53" fmla="*/ 7131 w 10000"/>
                  <a:gd name="connsiteY53" fmla="*/ 7155 h 10000"/>
                  <a:gd name="connsiteX54" fmla="*/ 7296 w 10000"/>
                  <a:gd name="connsiteY54" fmla="*/ 7500 h 10000"/>
                  <a:gd name="connsiteX55" fmla="*/ 7647 w 10000"/>
                  <a:gd name="connsiteY55" fmla="*/ 7845 h 10000"/>
                  <a:gd name="connsiteX56" fmla="*/ 7822 w 10000"/>
                  <a:gd name="connsiteY56" fmla="*/ 8190 h 10000"/>
                  <a:gd name="connsiteX57" fmla="*/ 7038 w 10000"/>
                  <a:gd name="connsiteY57" fmla="*/ 8362 h 10000"/>
                  <a:gd name="connsiteX58" fmla="*/ 6780 w 10000"/>
                  <a:gd name="connsiteY58" fmla="*/ 8621 h 10000"/>
                  <a:gd name="connsiteX59" fmla="*/ 6956 w 10000"/>
                  <a:gd name="connsiteY59" fmla="*/ 8879 h 10000"/>
                  <a:gd name="connsiteX60" fmla="*/ 6780 w 10000"/>
                  <a:gd name="connsiteY60" fmla="*/ 9569 h 10000"/>
                  <a:gd name="connsiteX61" fmla="*/ 6605 w 10000"/>
                  <a:gd name="connsiteY61" fmla="*/ 9828 h 10000"/>
                  <a:gd name="connsiteX62" fmla="*/ 6956 w 10000"/>
                  <a:gd name="connsiteY62" fmla="*/ 10000 h 10000"/>
                  <a:gd name="connsiteX63" fmla="*/ 7472 w 10000"/>
                  <a:gd name="connsiteY63" fmla="*/ 9741 h 10000"/>
                  <a:gd name="connsiteX64" fmla="*/ 7905 w 10000"/>
                  <a:gd name="connsiteY64" fmla="*/ 9741 h 10000"/>
                  <a:gd name="connsiteX65" fmla="*/ 7905 w 10000"/>
                  <a:gd name="connsiteY65" fmla="*/ 9397 h 10000"/>
                  <a:gd name="connsiteX66" fmla="*/ 8338 w 10000"/>
                  <a:gd name="connsiteY66" fmla="*/ 8276 h 10000"/>
                  <a:gd name="connsiteX67" fmla="*/ 8607 w 10000"/>
                  <a:gd name="connsiteY67" fmla="*/ 7931 h 10000"/>
                  <a:gd name="connsiteX68" fmla="*/ 8947 w 10000"/>
                  <a:gd name="connsiteY68" fmla="*/ 7586 h 10000"/>
                  <a:gd name="connsiteX69" fmla="*/ 9474 w 10000"/>
                  <a:gd name="connsiteY69" fmla="*/ 7328 h 10000"/>
                  <a:gd name="connsiteX70" fmla="*/ 10000 w 10000"/>
                  <a:gd name="connsiteY70" fmla="*/ 7414 h 10000"/>
                  <a:gd name="connsiteX71" fmla="*/ 10000 w 10000"/>
                  <a:gd name="connsiteY71" fmla="*/ 1121 h 10000"/>
                  <a:gd name="connsiteX72" fmla="*/ 9649 w 10000"/>
                  <a:gd name="connsiteY72" fmla="*/ 1121 h 10000"/>
                  <a:gd name="connsiteX0" fmla="*/ 9649 w 10000"/>
                  <a:gd name="connsiteY0" fmla="*/ 1121 h 10000"/>
                  <a:gd name="connsiteX1" fmla="*/ 9391 w 10000"/>
                  <a:gd name="connsiteY1" fmla="*/ 1034 h 10000"/>
                  <a:gd name="connsiteX2" fmla="*/ 9216 w 10000"/>
                  <a:gd name="connsiteY2" fmla="*/ 603 h 10000"/>
                  <a:gd name="connsiteX3" fmla="*/ 9391 w 10000"/>
                  <a:gd name="connsiteY3" fmla="*/ 431 h 10000"/>
                  <a:gd name="connsiteX4" fmla="*/ 8947 w 10000"/>
                  <a:gd name="connsiteY4" fmla="*/ 172 h 10000"/>
                  <a:gd name="connsiteX5" fmla="*/ 8514 w 10000"/>
                  <a:gd name="connsiteY5" fmla="*/ 0 h 10000"/>
                  <a:gd name="connsiteX6" fmla="*/ 7905 w 10000"/>
                  <a:gd name="connsiteY6" fmla="*/ 345 h 10000"/>
                  <a:gd name="connsiteX7" fmla="*/ 7564 w 10000"/>
                  <a:gd name="connsiteY7" fmla="*/ 345 h 10000"/>
                  <a:gd name="connsiteX8" fmla="*/ 7472 w 10000"/>
                  <a:gd name="connsiteY8" fmla="*/ 776 h 10000"/>
                  <a:gd name="connsiteX9" fmla="*/ 7131 w 10000"/>
                  <a:gd name="connsiteY9" fmla="*/ 776 h 10000"/>
                  <a:gd name="connsiteX10" fmla="*/ 6522 w 10000"/>
                  <a:gd name="connsiteY10" fmla="*/ 1034 h 10000"/>
                  <a:gd name="connsiteX11" fmla="*/ 6347 w 10000"/>
                  <a:gd name="connsiteY11" fmla="*/ 1724 h 10000"/>
                  <a:gd name="connsiteX12" fmla="*/ 6429 w 10000"/>
                  <a:gd name="connsiteY12" fmla="*/ 2069 h 10000"/>
                  <a:gd name="connsiteX13" fmla="*/ 5913 w 10000"/>
                  <a:gd name="connsiteY13" fmla="*/ 1897 h 10000"/>
                  <a:gd name="connsiteX14" fmla="*/ 5470 w 10000"/>
                  <a:gd name="connsiteY14" fmla="*/ 2155 h 10000"/>
                  <a:gd name="connsiteX15" fmla="*/ 5212 w 10000"/>
                  <a:gd name="connsiteY15" fmla="*/ 1983 h 10000"/>
                  <a:gd name="connsiteX16" fmla="*/ 4954 w 10000"/>
                  <a:gd name="connsiteY16" fmla="*/ 2328 h 10000"/>
                  <a:gd name="connsiteX17" fmla="*/ 4603 w 10000"/>
                  <a:gd name="connsiteY17" fmla="*/ 2155 h 10000"/>
                  <a:gd name="connsiteX18" fmla="*/ 4252 w 10000"/>
                  <a:gd name="connsiteY18" fmla="*/ 2155 h 10000"/>
                  <a:gd name="connsiteX19" fmla="*/ 3994 w 10000"/>
                  <a:gd name="connsiteY19" fmla="*/ 2414 h 10000"/>
                  <a:gd name="connsiteX20" fmla="*/ 3643 w 10000"/>
                  <a:gd name="connsiteY20" fmla="*/ 2155 h 10000"/>
                  <a:gd name="connsiteX21" fmla="*/ 3034 w 10000"/>
                  <a:gd name="connsiteY21" fmla="*/ 2241 h 10000"/>
                  <a:gd name="connsiteX22" fmla="*/ 2085 w 10000"/>
                  <a:gd name="connsiteY22" fmla="*/ 2328 h 10000"/>
                  <a:gd name="connsiteX23" fmla="*/ 1476 w 10000"/>
                  <a:gd name="connsiteY23" fmla="*/ 2414 h 10000"/>
                  <a:gd name="connsiteX24" fmla="*/ 1042 w 10000"/>
                  <a:gd name="connsiteY24" fmla="*/ 2672 h 10000"/>
                  <a:gd name="connsiteX25" fmla="*/ 867 w 10000"/>
                  <a:gd name="connsiteY25" fmla="*/ 2931 h 10000"/>
                  <a:gd name="connsiteX26" fmla="*/ 516 w 10000"/>
                  <a:gd name="connsiteY26" fmla="*/ 2931 h 10000"/>
                  <a:gd name="connsiteX27" fmla="*/ 774 w 10000"/>
                  <a:gd name="connsiteY27" fmla="*/ 3276 h 10000"/>
                  <a:gd name="connsiteX28" fmla="*/ 1125 w 10000"/>
                  <a:gd name="connsiteY28" fmla="*/ 3966 h 10000"/>
                  <a:gd name="connsiteX29" fmla="*/ 341 w 10000"/>
                  <a:gd name="connsiteY29" fmla="*/ 5517 h 10000"/>
                  <a:gd name="connsiteX30" fmla="*/ 516 w 10000"/>
                  <a:gd name="connsiteY30" fmla="*/ 6293 h 10000"/>
                  <a:gd name="connsiteX31" fmla="*/ 165 w 10000"/>
                  <a:gd name="connsiteY31" fmla="*/ 6379 h 10000"/>
                  <a:gd name="connsiteX32" fmla="*/ 83 w 10000"/>
                  <a:gd name="connsiteY32" fmla="*/ 6810 h 10000"/>
                  <a:gd name="connsiteX33" fmla="*/ 0 w 10000"/>
                  <a:gd name="connsiteY33" fmla="*/ 7328 h 10000"/>
                  <a:gd name="connsiteX34" fmla="*/ 165 w 10000"/>
                  <a:gd name="connsiteY34" fmla="*/ 7241 h 10000"/>
                  <a:gd name="connsiteX35" fmla="*/ 516 w 10000"/>
                  <a:gd name="connsiteY35" fmla="*/ 7500 h 10000"/>
                  <a:gd name="connsiteX36" fmla="*/ 774 w 10000"/>
                  <a:gd name="connsiteY36" fmla="*/ 7759 h 10000"/>
                  <a:gd name="connsiteX37" fmla="*/ 1125 w 10000"/>
                  <a:gd name="connsiteY37" fmla="*/ 7500 h 10000"/>
                  <a:gd name="connsiteX38" fmla="*/ 1476 w 10000"/>
                  <a:gd name="connsiteY38" fmla="*/ 7586 h 10000"/>
                  <a:gd name="connsiteX39" fmla="*/ 1827 w 10000"/>
                  <a:gd name="connsiteY39" fmla="*/ 7586 h 10000"/>
                  <a:gd name="connsiteX40" fmla="*/ 2343 w 10000"/>
                  <a:gd name="connsiteY40" fmla="*/ 7500 h 10000"/>
                  <a:gd name="connsiteX41" fmla="*/ 2693 w 10000"/>
                  <a:gd name="connsiteY41" fmla="*/ 7672 h 10000"/>
                  <a:gd name="connsiteX42" fmla="*/ 2951 w 10000"/>
                  <a:gd name="connsiteY42" fmla="*/ 7414 h 10000"/>
                  <a:gd name="connsiteX43" fmla="*/ 3736 w 10000"/>
                  <a:gd name="connsiteY43" fmla="*/ 7155 h 10000"/>
                  <a:gd name="connsiteX44" fmla="*/ 4087 w 10000"/>
                  <a:gd name="connsiteY44" fmla="*/ 6638 h 10000"/>
                  <a:gd name="connsiteX45" fmla="*/ 4169 w 10000"/>
                  <a:gd name="connsiteY45" fmla="*/ 6638 h 10000"/>
                  <a:gd name="connsiteX46" fmla="*/ 4252 w 10000"/>
                  <a:gd name="connsiteY46" fmla="*/ 6552 h 10000"/>
                  <a:gd name="connsiteX47" fmla="*/ 4778 w 10000"/>
                  <a:gd name="connsiteY47" fmla="*/ 6466 h 10000"/>
                  <a:gd name="connsiteX48" fmla="*/ 5036 w 10000"/>
                  <a:gd name="connsiteY48" fmla="*/ 6207 h 10000"/>
                  <a:gd name="connsiteX49" fmla="*/ 5738 w 10000"/>
                  <a:gd name="connsiteY49" fmla="*/ 6466 h 10000"/>
                  <a:gd name="connsiteX50" fmla="*/ 6347 w 10000"/>
                  <a:gd name="connsiteY50" fmla="*/ 6466 h 10000"/>
                  <a:gd name="connsiteX51" fmla="*/ 6605 w 10000"/>
                  <a:gd name="connsiteY51" fmla="*/ 6983 h 10000"/>
                  <a:gd name="connsiteX52" fmla="*/ 7131 w 10000"/>
                  <a:gd name="connsiteY52" fmla="*/ 7155 h 10000"/>
                  <a:gd name="connsiteX53" fmla="*/ 7296 w 10000"/>
                  <a:gd name="connsiteY53" fmla="*/ 7500 h 10000"/>
                  <a:gd name="connsiteX54" fmla="*/ 7647 w 10000"/>
                  <a:gd name="connsiteY54" fmla="*/ 7845 h 10000"/>
                  <a:gd name="connsiteX55" fmla="*/ 7822 w 10000"/>
                  <a:gd name="connsiteY55" fmla="*/ 8190 h 10000"/>
                  <a:gd name="connsiteX56" fmla="*/ 7038 w 10000"/>
                  <a:gd name="connsiteY56" fmla="*/ 8362 h 10000"/>
                  <a:gd name="connsiteX57" fmla="*/ 6780 w 10000"/>
                  <a:gd name="connsiteY57" fmla="*/ 8621 h 10000"/>
                  <a:gd name="connsiteX58" fmla="*/ 6956 w 10000"/>
                  <a:gd name="connsiteY58" fmla="*/ 8879 h 10000"/>
                  <a:gd name="connsiteX59" fmla="*/ 6780 w 10000"/>
                  <a:gd name="connsiteY59" fmla="*/ 9569 h 10000"/>
                  <a:gd name="connsiteX60" fmla="*/ 6605 w 10000"/>
                  <a:gd name="connsiteY60" fmla="*/ 9828 h 10000"/>
                  <a:gd name="connsiteX61" fmla="*/ 6956 w 10000"/>
                  <a:gd name="connsiteY61" fmla="*/ 10000 h 10000"/>
                  <a:gd name="connsiteX62" fmla="*/ 7472 w 10000"/>
                  <a:gd name="connsiteY62" fmla="*/ 9741 h 10000"/>
                  <a:gd name="connsiteX63" fmla="*/ 7905 w 10000"/>
                  <a:gd name="connsiteY63" fmla="*/ 9741 h 10000"/>
                  <a:gd name="connsiteX64" fmla="*/ 7905 w 10000"/>
                  <a:gd name="connsiteY64" fmla="*/ 9397 h 10000"/>
                  <a:gd name="connsiteX65" fmla="*/ 8338 w 10000"/>
                  <a:gd name="connsiteY65" fmla="*/ 8276 h 10000"/>
                  <a:gd name="connsiteX66" fmla="*/ 8607 w 10000"/>
                  <a:gd name="connsiteY66" fmla="*/ 7931 h 10000"/>
                  <a:gd name="connsiteX67" fmla="*/ 8947 w 10000"/>
                  <a:gd name="connsiteY67" fmla="*/ 7586 h 10000"/>
                  <a:gd name="connsiteX68" fmla="*/ 9474 w 10000"/>
                  <a:gd name="connsiteY68" fmla="*/ 7328 h 10000"/>
                  <a:gd name="connsiteX69" fmla="*/ 10000 w 10000"/>
                  <a:gd name="connsiteY69" fmla="*/ 7414 h 10000"/>
                  <a:gd name="connsiteX70" fmla="*/ 10000 w 10000"/>
                  <a:gd name="connsiteY70" fmla="*/ 1121 h 10000"/>
                  <a:gd name="connsiteX71" fmla="*/ 9649 w 10000"/>
                  <a:gd name="connsiteY71" fmla="*/ 1121 h 10000"/>
                  <a:gd name="connsiteX0" fmla="*/ 9649 w 10000"/>
                  <a:gd name="connsiteY0" fmla="*/ 1121 h 10000"/>
                  <a:gd name="connsiteX1" fmla="*/ 9391 w 10000"/>
                  <a:gd name="connsiteY1" fmla="*/ 1034 h 10000"/>
                  <a:gd name="connsiteX2" fmla="*/ 9216 w 10000"/>
                  <a:gd name="connsiteY2" fmla="*/ 603 h 10000"/>
                  <a:gd name="connsiteX3" fmla="*/ 9391 w 10000"/>
                  <a:gd name="connsiteY3" fmla="*/ 431 h 10000"/>
                  <a:gd name="connsiteX4" fmla="*/ 8947 w 10000"/>
                  <a:gd name="connsiteY4" fmla="*/ 172 h 10000"/>
                  <a:gd name="connsiteX5" fmla="*/ 8514 w 10000"/>
                  <a:gd name="connsiteY5" fmla="*/ 0 h 10000"/>
                  <a:gd name="connsiteX6" fmla="*/ 7905 w 10000"/>
                  <a:gd name="connsiteY6" fmla="*/ 345 h 10000"/>
                  <a:gd name="connsiteX7" fmla="*/ 7564 w 10000"/>
                  <a:gd name="connsiteY7" fmla="*/ 345 h 10000"/>
                  <a:gd name="connsiteX8" fmla="*/ 7472 w 10000"/>
                  <a:gd name="connsiteY8" fmla="*/ 776 h 10000"/>
                  <a:gd name="connsiteX9" fmla="*/ 7131 w 10000"/>
                  <a:gd name="connsiteY9" fmla="*/ 776 h 10000"/>
                  <a:gd name="connsiteX10" fmla="*/ 6522 w 10000"/>
                  <a:gd name="connsiteY10" fmla="*/ 1034 h 10000"/>
                  <a:gd name="connsiteX11" fmla="*/ 6347 w 10000"/>
                  <a:gd name="connsiteY11" fmla="*/ 1724 h 10000"/>
                  <a:gd name="connsiteX12" fmla="*/ 6429 w 10000"/>
                  <a:gd name="connsiteY12" fmla="*/ 2069 h 10000"/>
                  <a:gd name="connsiteX13" fmla="*/ 5913 w 10000"/>
                  <a:gd name="connsiteY13" fmla="*/ 1897 h 10000"/>
                  <a:gd name="connsiteX14" fmla="*/ 5470 w 10000"/>
                  <a:gd name="connsiteY14" fmla="*/ 2155 h 10000"/>
                  <a:gd name="connsiteX15" fmla="*/ 5212 w 10000"/>
                  <a:gd name="connsiteY15" fmla="*/ 1983 h 10000"/>
                  <a:gd name="connsiteX16" fmla="*/ 4954 w 10000"/>
                  <a:gd name="connsiteY16" fmla="*/ 2328 h 10000"/>
                  <a:gd name="connsiteX17" fmla="*/ 4603 w 10000"/>
                  <a:gd name="connsiteY17" fmla="*/ 2155 h 10000"/>
                  <a:gd name="connsiteX18" fmla="*/ 4252 w 10000"/>
                  <a:gd name="connsiteY18" fmla="*/ 2155 h 10000"/>
                  <a:gd name="connsiteX19" fmla="*/ 3994 w 10000"/>
                  <a:gd name="connsiteY19" fmla="*/ 2414 h 10000"/>
                  <a:gd name="connsiteX20" fmla="*/ 3643 w 10000"/>
                  <a:gd name="connsiteY20" fmla="*/ 2155 h 10000"/>
                  <a:gd name="connsiteX21" fmla="*/ 3034 w 10000"/>
                  <a:gd name="connsiteY21" fmla="*/ 2241 h 10000"/>
                  <a:gd name="connsiteX22" fmla="*/ 2085 w 10000"/>
                  <a:gd name="connsiteY22" fmla="*/ 2328 h 10000"/>
                  <a:gd name="connsiteX23" fmla="*/ 1476 w 10000"/>
                  <a:gd name="connsiteY23" fmla="*/ 2414 h 10000"/>
                  <a:gd name="connsiteX24" fmla="*/ 1042 w 10000"/>
                  <a:gd name="connsiteY24" fmla="*/ 2672 h 10000"/>
                  <a:gd name="connsiteX25" fmla="*/ 867 w 10000"/>
                  <a:gd name="connsiteY25" fmla="*/ 2931 h 10000"/>
                  <a:gd name="connsiteX26" fmla="*/ 516 w 10000"/>
                  <a:gd name="connsiteY26" fmla="*/ 2931 h 10000"/>
                  <a:gd name="connsiteX27" fmla="*/ 774 w 10000"/>
                  <a:gd name="connsiteY27" fmla="*/ 3276 h 10000"/>
                  <a:gd name="connsiteX28" fmla="*/ 341 w 10000"/>
                  <a:gd name="connsiteY28" fmla="*/ 5517 h 10000"/>
                  <a:gd name="connsiteX29" fmla="*/ 516 w 10000"/>
                  <a:gd name="connsiteY29" fmla="*/ 6293 h 10000"/>
                  <a:gd name="connsiteX30" fmla="*/ 165 w 10000"/>
                  <a:gd name="connsiteY30" fmla="*/ 6379 h 10000"/>
                  <a:gd name="connsiteX31" fmla="*/ 83 w 10000"/>
                  <a:gd name="connsiteY31" fmla="*/ 6810 h 10000"/>
                  <a:gd name="connsiteX32" fmla="*/ 0 w 10000"/>
                  <a:gd name="connsiteY32" fmla="*/ 7328 h 10000"/>
                  <a:gd name="connsiteX33" fmla="*/ 165 w 10000"/>
                  <a:gd name="connsiteY33" fmla="*/ 7241 h 10000"/>
                  <a:gd name="connsiteX34" fmla="*/ 516 w 10000"/>
                  <a:gd name="connsiteY34" fmla="*/ 7500 h 10000"/>
                  <a:gd name="connsiteX35" fmla="*/ 774 w 10000"/>
                  <a:gd name="connsiteY35" fmla="*/ 7759 h 10000"/>
                  <a:gd name="connsiteX36" fmla="*/ 1125 w 10000"/>
                  <a:gd name="connsiteY36" fmla="*/ 7500 h 10000"/>
                  <a:gd name="connsiteX37" fmla="*/ 1476 w 10000"/>
                  <a:gd name="connsiteY37" fmla="*/ 7586 h 10000"/>
                  <a:gd name="connsiteX38" fmla="*/ 1827 w 10000"/>
                  <a:gd name="connsiteY38" fmla="*/ 7586 h 10000"/>
                  <a:gd name="connsiteX39" fmla="*/ 2343 w 10000"/>
                  <a:gd name="connsiteY39" fmla="*/ 7500 h 10000"/>
                  <a:gd name="connsiteX40" fmla="*/ 2693 w 10000"/>
                  <a:gd name="connsiteY40" fmla="*/ 7672 h 10000"/>
                  <a:gd name="connsiteX41" fmla="*/ 2951 w 10000"/>
                  <a:gd name="connsiteY41" fmla="*/ 7414 h 10000"/>
                  <a:gd name="connsiteX42" fmla="*/ 3736 w 10000"/>
                  <a:gd name="connsiteY42" fmla="*/ 7155 h 10000"/>
                  <a:gd name="connsiteX43" fmla="*/ 4087 w 10000"/>
                  <a:gd name="connsiteY43" fmla="*/ 6638 h 10000"/>
                  <a:gd name="connsiteX44" fmla="*/ 4169 w 10000"/>
                  <a:gd name="connsiteY44" fmla="*/ 6638 h 10000"/>
                  <a:gd name="connsiteX45" fmla="*/ 4252 w 10000"/>
                  <a:gd name="connsiteY45" fmla="*/ 6552 h 10000"/>
                  <a:gd name="connsiteX46" fmla="*/ 4778 w 10000"/>
                  <a:gd name="connsiteY46" fmla="*/ 6466 h 10000"/>
                  <a:gd name="connsiteX47" fmla="*/ 5036 w 10000"/>
                  <a:gd name="connsiteY47" fmla="*/ 6207 h 10000"/>
                  <a:gd name="connsiteX48" fmla="*/ 5738 w 10000"/>
                  <a:gd name="connsiteY48" fmla="*/ 6466 h 10000"/>
                  <a:gd name="connsiteX49" fmla="*/ 6347 w 10000"/>
                  <a:gd name="connsiteY49" fmla="*/ 6466 h 10000"/>
                  <a:gd name="connsiteX50" fmla="*/ 6605 w 10000"/>
                  <a:gd name="connsiteY50" fmla="*/ 6983 h 10000"/>
                  <a:gd name="connsiteX51" fmla="*/ 7131 w 10000"/>
                  <a:gd name="connsiteY51" fmla="*/ 7155 h 10000"/>
                  <a:gd name="connsiteX52" fmla="*/ 7296 w 10000"/>
                  <a:gd name="connsiteY52" fmla="*/ 7500 h 10000"/>
                  <a:gd name="connsiteX53" fmla="*/ 7647 w 10000"/>
                  <a:gd name="connsiteY53" fmla="*/ 7845 h 10000"/>
                  <a:gd name="connsiteX54" fmla="*/ 7822 w 10000"/>
                  <a:gd name="connsiteY54" fmla="*/ 8190 h 10000"/>
                  <a:gd name="connsiteX55" fmla="*/ 7038 w 10000"/>
                  <a:gd name="connsiteY55" fmla="*/ 8362 h 10000"/>
                  <a:gd name="connsiteX56" fmla="*/ 6780 w 10000"/>
                  <a:gd name="connsiteY56" fmla="*/ 8621 h 10000"/>
                  <a:gd name="connsiteX57" fmla="*/ 6956 w 10000"/>
                  <a:gd name="connsiteY57" fmla="*/ 8879 h 10000"/>
                  <a:gd name="connsiteX58" fmla="*/ 6780 w 10000"/>
                  <a:gd name="connsiteY58" fmla="*/ 9569 h 10000"/>
                  <a:gd name="connsiteX59" fmla="*/ 6605 w 10000"/>
                  <a:gd name="connsiteY59" fmla="*/ 9828 h 10000"/>
                  <a:gd name="connsiteX60" fmla="*/ 6956 w 10000"/>
                  <a:gd name="connsiteY60" fmla="*/ 10000 h 10000"/>
                  <a:gd name="connsiteX61" fmla="*/ 7472 w 10000"/>
                  <a:gd name="connsiteY61" fmla="*/ 9741 h 10000"/>
                  <a:gd name="connsiteX62" fmla="*/ 7905 w 10000"/>
                  <a:gd name="connsiteY62" fmla="*/ 9741 h 10000"/>
                  <a:gd name="connsiteX63" fmla="*/ 7905 w 10000"/>
                  <a:gd name="connsiteY63" fmla="*/ 9397 h 10000"/>
                  <a:gd name="connsiteX64" fmla="*/ 8338 w 10000"/>
                  <a:gd name="connsiteY64" fmla="*/ 8276 h 10000"/>
                  <a:gd name="connsiteX65" fmla="*/ 8607 w 10000"/>
                  <a:gd name="connsiteY65" fmla="*/ 7931 h 10000"/>
                  <a:gd name="connsiteX66" fmla="*/ 8947 w 10000"/>
                  <a:gd name="connsiteY66" fmla="*/ 7586 h 10000"/>
                  <a:gd name="connsiteX67" fmla="*/ 9474 w 10000"/>
                  <a:gd name="connsiteY67" fmla="*/ 7328 h 10000"/>
                  <a:gd name="connsiteX68" fmla="*/ 10000 w 10000"/>
                  <a:gd name="connsiteY68" fmla="*/ 7414 h 10000"/>
                  <a:gd name="connsiteX69" fmla="*/ 10000 w 10000"/>
                  <a:gd name="connsiteY69" fmla="*/ 1121 h 10000"/>
                  <a:gd name="connsiteX70" fmla="*/ 9649 w 10000"/>
                  <a:gd name="connsiteY70" fmla="*/ 1121 h 10000"/>
                  <a:gd name="connsiteX0" fmla="*/ 9649 w 10000"/>
                  <a:gd name="connsiteY0" fmla="*/ 1121 h 10000"/>
                  <a:gd name="connsiteX1" fmla="*/ 9391 w 10000"/>
                  <a:gd name="connsiteY1" fmla="*/ 1034 h 10000"/>
                  <a:gd name="connsiteX2" fmla="*/ 9216 w 10000"/>
                  <a:gd name="connsiteY2" fmla="*/ 603 h 10000"/>
                  <a:gd name="connsiteX3" fmla="*/ 9391 w 10000"/>
                  <a:gd name="connsiteY3" fmla="*/ 431 h 10000"/>
                  <a:gd name="connsiteX4" fmla="*/ 8947 w 10000"/>
                  <a:gd name="connsiteY4" fmla="*/ 172 h 10000"/>
                  <a:gd name="connsiteX5" fmla="*/ 8514 w 10000"/>
                  <a:gd name="connsiteY5" fmla="*/ 0 h 10000"/>
                  <a:gd name="connsiteX6" fmla="*/ 7905 w 10000"/>
                  <a:gd name="connsiteY6" fmla="*/ 345 h 10000"/>
                  <a:gd name="connsiteX7" fmla="*/ 7564 w 10000"/>
                  <a:gd name="connsiteY7" fmla="*/ 345 h 10000"/>
                  <a:gd name="connsiteX8" fmla="*/ 7472 w 10000"/>
                  <a:gd name="connsiteY8" fmla="*/ 776 h 10000"/>
                  <a:gd name="connsiteX9" fmla="*/ 7131 w 10000"/>
                  <a:gd name="connsiteY9" fmla="*/ 776 h 10000"/>
                  <a:gd name="connsiteX10" fmla="*/ 6522 w 10000"/>
                  <a:gd name="connsiteY10" fmla="*/ 1034 h 10000"/>
                  <a:gd name="connsiteX11" fmla="*/ 6347 w 10000"/>
                  <a:gd name="connsiteY11" fmla="*/ 1724 h 10000"/>
                  <a:gd name="connsiteX12" fmla="*/ 6429 w 10000"/>
                  <a:gd name="connsiteY12" fmla="*/ 2069 h 10000"/>
                  <a:gd name="connsiteX13" fmla="*/ 5913 w 10000"/>
                  <a:gd name="connsiteY13" fmla="*/ 1897 h 10000"/>
                  <a:gd name="connsiteX14" fmla="*/ 5470 w 10000"/>
                  <a:gd name="connsiteY14" fmla="*/ 2155 h 10000"/>
                  <a:gd name="connsiteX15" fmla="*/ 5212 w 10000"/>
                  <a:gd name="connsiteY15" fmla="*/ 1983 h 10000"/>
                  <a:gd name="connsiteX16" fmla="*/ 4954 w 10000"/>
                  <a:gd name="connsiteY16" fmla="*/ 2328 h 10000"/>
                  <a:gd name="connsiteX17" fmla="*/ 4603 w 10000"/>
                  <a:gd name="connsiteY17" fmla="*/ 2155 h 10000"/>
                  <a:gd name="connsiteX18" fmla="*/ 4252 w 10000"/>
                  <a:gd name="connsiteY18" fmla="*/ 2155 h 10000"/>
                  <a:gd name="connsiteX19" fmla="*/ 3994 w 10000"/>
                  <a:gd name="connsiteY19" fmla="*/ 2414 h 10000"/>
                  <a:gd name="connsiteX20" fmla="*/ 3643 w 10000"/>
                  <a:gd name="connsiteY20" fmla="*/ 2155 h 10000"/>
                  <a:gd name="connsiteX21" fmla="*/ 3034 w 10000"/>
                  <a:gd name="connsiteY21" fmla="*/ 2241 h 10000"/>
                  <a:gd name="connsiteX22" fmla="*/ 2085 w 10000"/>
                  <a:gd name="connsiteY22" fmla="*/ 2328 h 10000"/>
                  <a:gd name="connsiteX23" fmla="*/ 1476 w 10000"/>
                  <a:gd name="connsiteY23" fmla="*/ 2414 h 10000"/>
                  <a:gd name="connsiteX24" fmla="*/ 1042 w 10000"/>
                  <a:gd name="connsiteY24" fmla="*/ 2672 h 10000"/>
                  <a:gd name="connsiteX25" fmla="*/ 867 w 10000"/>
                  <a:gd name="connsiteY25" fmla="*/ 2931 h 10000"/>
                  <a:gd name="connsiteX26" fmla="*/ 516 w 10000"/>
                  <a:gd name="connsiteY26" fmla="*/ 2931 h 10000"/>
                  <a:gd name="connsiteX27" fmla="*/ 341 w 10000"/>
                  <a:gd name="connsiteY27" fmla="*/ 5517 h 10000"/>
                  <a:gd name="connsiteX28" fmla="*/ 516 w 10000"/>
                  <a:gd name="connsiteY28" fmla="*/ 6293 h 10000"/>
                  <a:gd name="connsiteX29" fmla="*/ 165 w 10000"/>
                  <a:gd name="connsiteY29" fmla="*/ 6379 h 10000"/>
                  <a:gd name="connsiteX30" fmla="*/ 83 w 10000"/>
                  <a:gd name="connsiteY30" fmla="*/ 6810 h 10000"/>
                  <a:gd name="connsiteX31" fmla="*/ 0 w 10000"/>
                  <a:gd name="connsiteY31" fmla="*/ 7328 h 10000"/>
                  <a:gd name="connsiteX32" fmla="*/ 165 w 10000"/>
                  <a:gd name="connsiteY32" fmla="*/ 7241 h 10000"/>
                  <a:gd name="connsiteX33" fmla="*/ 516 w 10000"/>
                  <a:gd name="connsiteY33" fmla="*/ 7500 h 10000"/>
                  <a:gd name="connsiteX34" fmla="*/ 774 w 10000"/>
                  <a:gd name="connsiteY34" fmla="*/ 7759 h 10000"/>
                  <a:gd name="connsiteX35" fmla="*/ 1125 w 10000"/>
                  <a:gd name="connsiteY35" fmla="*/ 7500 h 10000"/>
                  <a:gd name="connsiteX36" fmla="*/ 1476 w 10000"/>
                  <a:gd name="connsiteY36" fmla="*/ 7586 h 10000"/>
                  <a:gd name="connsiteX37" fmla="*/ 1827 w 10000"/>
                  <a:gd name="connsiteY37" fmla="*/ 7586 h 10000"/>
                  <a:gd name="connsiteX38" fmla="*/ 2343 w 10000"/>
                  <a:gd name="connsiteY38" fmla="*/ 7500 h 10000"/>
                  <a:gd name="connsiteX39" fmla="*/ 2693 w 10000"/>
                  <a:gd name="connsiteY39" fmla="*/ 7672 h 10000"/>
                  <a:gd name="connsiteX40" fmla="*/ 2951 w 10000"/>
                  <a:gd name="connsiteY40" fmla="*/ 7414 h 10000"/>
                  <a:gd name="connsiteX41" fmla="*/ 3736 w 10000"/>
                  <a:gd name="connsiteY41" fmla="*/ 7155 h 10000"/>
                  <a:gd name="connsiteX42" fmla="*/ 4087 w 10000"/>
                  <a:gd name="connsiteY42" fmla="*/ 6638 h 10000"/>
                  <a:gd name="connsiteX43" fmla="*/ 4169 w 10000"/>
                  <a:gd name="connsiteY43" fmla="*/ 6638 h 10000"/>
                  <a:gd name="connsiteX44" fmla="*/ 4252 w 10000"/>
                  <a:gd name="connsiteY44" fmla="*/ 6552 h 10000"/>
                  <a:gd name="connsiteX45" fmla="*/ 4778 w 10000"/>
                  <a:gd name="connsiteY45" fmla="*/ 6466 h 10000"/>
                  <a:gd name="connsiteX46" fmla="*/ 5036 w 10000"/>
                  <a:gd name="connsiteY46" fmla="*/ 6207 h 10000"/>
                  <a:gd name="connsiteX47" fmla="*/ 5738 w 10000"/>
                  <a:gd name="connsiteY47" fmla="*/ 6466 h 10000"/>
                  <a:gd name="connsiteX48" fmla="*/ 6347 w 10000"/>
                  <a:gd name="connsiteY48" fmla="*/ 6466 h 10000"/>
                  <a:gd name="connsiteX49" fmla="*/ 6605 w 10000"/>
                  <a:gd name="connsiteY49" fmla="*/ 6983 h 10000"/>
                  <a:gd name="connsiteX50" fmla="*/ 7131 w 10000"/>
                  <a:gd name="connsiteY50" fmla="*/ 7155 h 10000"/>
                  <a:gd name="connsiteX51" fmla="*/ 7296 w 10000"/>
                  <a:gd name="connsiteY51" fmla="*/ 7500 h 10000"/>
                  <a:gd name="connsiteX52" fmla="*/ 7647 w 10000"/>
                  <a:gd name="connsiteY52" fmla="*/ 7845 h 10000"/>
                  <a:gd name="connsiteX53" fmla="*/ 7822 w 10000"/>
                  <a:gd name="connsiteY53" fmla="*/ 8190 h 10000"/>
                  <a:gd name="connsiteX54" fmla="*/ 7038 w 10000"/>
                  <a:gd name="connsiteY54" fmla="*/ 8362 h 10000"/>
                  <a:gd name="connsiteX55" fmla="*/ 6780 w 10000"/>
                  <a:gd name="connsiteY55" fmla="*/ 8621 h 10000"/>
                  <a:gd name="connsiteX56" fmla="*/ 6956 w 10000"/>
                  <a:gd name="connsiteY56" fmla="*/ 8879 h 10000"/>
                  <a:gd name="connsiteX57" fmla="*/ 6780 w 10000"/>
                  <a:gd name="connsiteY57" fmla="*/ 9569 h 10000"/>
                  <a:gd name="connsiteX58" fmla="*/ 6605 w 10000"/>
                  <a:gd name="connsiteY58" fmla="*/ 9828 h 10000"/>
                  <a:gd name="connsiteX59" fmla="*/ 6956 w 10000"/>
                  <a:gd name="connsiteY59" fmla="*/ 10000 h 10000"/>
                  <a:gd name="connsiteX60" fmla="*/ 7472 w 10000"/>
                  <a:gd name="connsiteY60" fmla="*/ 9741 h 10000"/>
                  <a:gd name="connsiteX61" fmla="*/ 7905 w 10000"/>
                  <a:gd name="connsiteY61" fmla="*/ 9741 h 10000"/>
                  <a:gd name="connsiteX62" fmla="*/ 7905 w 10000"/>
                  <a:gd name="connsiteY62" fmla="*/ 9397 h 10000"/>
                  <a:gd name="connsiteX63" fmla="*/ 8338 w 10000"/>
                  <a:gd name="connsiteY63" fmla="*/ 8276 h 10000"/>
                  <a:gd name="connsiteX64" fmla="*/ 8607 w 10000"/>
                  <a:gd name="connsiteY64" fmla="*/ 7931 h 10000"/>
                  <a:gd name="connsiteX65" fmla="*/ 8947 w 10000"/>
                  <a:gd name="connsiteY65" fmla="*/ 7586 h 10000"/>
                  <a:gd name="connsiteX66" fmla="*/ 9474 w 10000"/>
                  <a:gd name="connsiteY66" fmla="*/ 7328 h 10000"/>
                  <a:gd name="connsiteX67" fmla="*/ 10000 w 10000"/>
                  <a:gd name="connsiteY67" fmla="*/ 7414 h 10000"/>
                  <a:gd name="connsiteX68" fmla="*/ 10000 w 10000"/>
                  <a:gd name="connsiteY68" fmla="*/ 1121 h 10000"/>
                  <a:gd name="connsiteX69" fmla="*/ 9649 w 10000"/>
                  <a:gd name="connsiteY69" fmla="*/ 1121 h 10000"/>
                  <a:gd name="connsiteX0" fmla="*/ 9649 w 10000"/>
                  <a:gd name="connsiteY0" fmla="*/ 1121 h 10000"/>
                  <a:gd name="connsiteX1" fmla="*/ 9391 w 10000"/>
                  <a:gd name="connsiteY1" fmla="*/ 1034 h 10000"/>
                  <a:gd name="connsiteX2" fmla="*/ 9216 w 10000"/>
                  <a:gd name="connsiteY2" fmla="*/ 603 h 10000"/>
                  <a:gd name="connsiteX3" fmla="*/ 9391 w 10000"/>
                  <a:gd name="connsiteY3" fmla="*/ 431 h 10000"/>
                  <a:gd name="connsiteX4" fmla="*/ 8947 w 10000"/>
                  <a:gd name="connsiteY4" fmla="*/ 172 h 10000"/>
                  <a:gd name="connsiteX5" fmla="*/ 8514 w 10000"/>
                  <a:gd name="connsiteY5" fmla="*/ 0 h 10000"/>
                  <a:gd name="connsiteX6" fmla="*/ 7905 w 10000"/>
                  <a:gd name="connsiteY6" fmla="*/ 345 h 10000"/>
                  <a:gd name="connsiteX7" fmla="*/ 7564 w 10000"/>
                  <a:gd name="connsiteY7" fmla="*/ 345 h 10000"/>
                  <a:gd name="connsiteX8" fmla="*/ 7472 w 10000"/>
                  <a:gd name="connsiteY8" fmla="*/ 776 h 10000"/>
                  <a:gd name="connsiteX9" fmla="*/ 7131 w 10000"/>
                  <a:gd name="connsiteY9" fmla="*/ 776 h 10000"/>
                  <a:gd name="connsiteX10" fmla="*/ 6522 w 10000"/>
                  <a:gd name="connsiteY10" fmla="*/ 1034 h 10000"/>
                  <a:gd name="connsiteX11" fmla="*/ 6347 w 10000"/>
                  <a:gd name="connsiteY11" fmla="*/ 1724 h 10000"/>
                  <a:gd name="connsiteX12" fmla="*/ 6429 w 10000"/>
                  <a:gd name="connsiteY12" fmla="*/ 2069 h 10000"/>
                  <a:gd name="connsiteX13" fmla="*/ 5913 w 10000"/>
                  <a:gd name="connsiteY13" fmla="*/ 1897 h 10000"/>
                  <a:gd name="connsiteX14" fmla="*/ 5470 w 10000"/>
                  <a:gd name="connsiteY14" fmla="*/ 2155 h 10000"/>
                  <a:gd name="connsiteX15" fmla="*/ 5212 w 10000"/>
                  <a:gd name="connsiteY15" fmla="*/ 1983 h 10000"/>
                  <a:gd name="connsiteX16" fmla="*/ 4954 w 10000"/>
                  <a:gd name="connsiteY16" fmla="*/ 2328 h 10000"/>
                  <a:gd name="connsiteX17" fmla="*/ 4603 w 10000"/>
                  <a:gd name="connsiteY17" fmla="*/ 2155 h 10000"/>
                  <a:gd name="connsiteX18" fmla="*/ 4252 w 10000"/>
                  <a:gd name="connsiteY18" fmla="*/ 2155 h 10000"/>
                  <a:gd name="connsiteX19" fmla="*/ 3994 w 10000"/>
                  <a:gd name="connsiteY19" fmla="*/ 2414 h 10000"/>
                  <a:gd name="connsiteX20" fmla="*/ 3643 w 10000"/>
                  <a:gd name="connsiteY20" fmla="*/ 2155 h 10000"/>
                  <a:gd name="connsiteX21" fmla="*/ 3034 w 10000"/>
                  <a:gd name="connsiteY21" fmla="*/ 2241 h 10000"/>
                  <a:gd name="connsiteX22" fmla="*/ 2085 w 10000"/>
                  <a:gd name="connsiteY22" fmla="*/ 2328 h 10000"/>
                  <a:gd name="connsiteX23" fmla="*/ 1476 w 10000"/>
                  <a:gd name="connsiteY23" fmla="*/ 2414 h 10000"/>
                  <a:gd name="connsiteX24" fmla="*/ 1042 w 10000"/>
                  <a:gd name="connsiteY24" fmla="*/ 2672 h 10000"/>
                  <a:gd name="connsiteX25" fmla="*/ 867 w 10000"/>
                  <a:gd name="connsiteY25" fmla="*/ 2931 h 10000"/>
                  <a:gd name="connsiteX26" fmla="*/ 341 w 10000"/>
                  <a:gd name="connsiteY26" fmla="*/ 5517 h 10000"/>
                  <a:gd name="connsiteX27" fmla="*/ 516 w 10000"/>
                  <a:gd name="connsiteY27" fmla="*/ 6293 h 10000"/>
                  <a:gd name="connsiteX28" fmla="*/ 165 w 10000"/>
                  <a:gd name="connsiteY28" fmla="*/ 6379 h 10000"/>
                  <a:gd name="connsiteX29" fmla="*/ 83 w 10000"/>
                  <a:gd name="connsiteY29" fmla="*/ 6810 h 10000"/>
                  <a:gd name="connsiteX30" fmla="*/ 0 w 10000"/>
                  <a:gd name="connsiteY30" fmla="*/ 7328 h 10000"/>
                  <a:gd name="connsiteX31" fmla="*/ 165 w 10000"/>
                  <a:gd name="connsiteY31" fmla="*/ 7241 h 10000"/>
                  <a:gd name="connsiteX32" fmla="*/ 516 w 10000"/>
                  <a:gd name="connsiteY32" fmla="*/ 7500 h 10000"/>
                  <a:gd name="connsiteX33" fmla="*/ 774 w 10000"/>
                  <a:gd name="connsiteY33" fmla="*/ 7759 h 10000"/>
                  <a:gd name="connsiteX34" fmla="*/ 1125 w 10000"/>
                  <a:gd name="connsiteY34" fmla="*/ 7500 h 10000"/>
                  <a:gd name="connsiteX35" fmla="*/ 1476 w 10000"/>
                  <a:gd name="connsiteY35" fmla="*/ 7586 h 10000"/>
                  <a:gd name="connsiteX36" fmla="*/ 1827 w 10000"/>
                  <a:gd name="connsiteY36" fmla="*/ 7586 h 10000"/>
                  <a:gd name="connsiteX37" fmla="*/ 2343 w 10000"/>
                  <a:gd name="connsiteY37" fmla="*/ 7500 h 10000"/>
                  <a:gd name="connsiteX38" fmla="*/ 2693 w 10000"/>
                  <a:gd name="connsiteY38" fmla="*/ 7672 h 10000"/>
                  <a:gd name="connsiteX39" fmla="*/ 2951 w 10000"/>
                  <a:gd name="connsiteY39" fmla="*/ 7414 h 10000"/>
                  <a:gd name="connsiteX40" fmla="*/ 3736 w 10000"/>
                  <a:gd name="connsiteY40" fmla="*/ 7155 h 10000"/>
                  <a:gd name="connsiteX41" fmla="*/ 4087 w 10000"/>
                  <a:gd name="connsiteY41" fmla="*/ 6638 h 10000"/>
                  <a:gd name="connsiteX42" fmla="*/ 4169 w 10000"/>
                  <a:gd name="connsiteY42" fmla="*/ 6638 h 10000"/>
                  <a:gd name="connsiteX43" fmla="*/ 4252 w 10000"/>
                  <a:gd name="connsiteY43" fmla="*/ 6552 h 10000"/>
                  <a:gd name="connsiteX44" fmla="*/ 4778 w 10000"/>
                  <a:gd name="connsiteY44" fmla="*/ 6466 h 10000"/>
                  <a:gd name="connsiteX45" fmla="*/ 5036 w 10000"/>
                  <a:gd name="connsiteY45" fmla="*/ 6207 h 10000"/>
                  <a:gd name="connsiteX46" fmla="*/ 5738 w 10000"/>
                  <a:gd name="connsiteY46" fmla="*/ 6466 h 10000"/>
                  <a:gd name="connsiteX47" fmla="*/ 6347 w 10000"/>
                  <a:gd name="connsiteY47" fmla="*/ 6466 h 10000"/>
                  <a:gd name="connsiteX48" fmla="*/ 6605 w 10000"/>
                  <a:gd name="connsiteY48" fmla="*/ 6983 h 10000"/>
                  <a:gd name="connsiteX49" fmla="*/ 7131 w 10000"/>
                  <a:gd name="connsiteY49" fmla="*/ 7155 h 10000"/>
                  <a:gd name="connsiteX50" fmla="*/ 7296 w 10000"/>
                  <a:gd name="connsiteY50" fmla="*/ 7500 h 10000"/>
                  <a:gd name="connsiteX51" fmla="*/ 7647 w 10000"/>
                  <a:gd name="connsiteY51" fmla="*/ 7845 h 10000"/>
                  <a:gd name="connsiteX52" fmla="*/ 7822 w 10000"/>
                  <a:gd name="connsiteY52" fmla="*/ 8190 h 10000"/>
                  <a:gd name="connsiteX53" fmla="*/ 7038 w 10000"/>
                  <a:gd name="connsiteY53" fmla="*/ 8362 h 10000"/>
                  <a:gd name="connsiteX54" fmla="*/ 6780 w 10000"/>
                  <a:gd name="connsiteY54" fmla="*/ 8621 h 10000"/>
                  <a:gd name="connsiteX55" fmla="*/ 6956 w 10000"/>
                  <a:gd name="connsiteY55" fmla="*/ 8879 h 10000"/>
                  <a:gd name="connsiteX56" fmla="*/ 6780 w 10000"/>
                  <a:gd name="connsiteY56" fmla="*/ 9569 h 10000"/>
                  <a:gd name="connsiteX57" fmla="*/ 6605 w 10000"/>
                  <a:gd name="connsiteY57" fmla="*/ 9828 h 10000"/>
                  <a:gd name="connsiteX58" fmla="*/ 6956 w 10000"/>
                  <a:gd name="connsiteY58" fmla="*/ 10000 h 10000"/>
                  <a:gd name="connsiteX59" fmla="*/ 7472 w 10000"/>
                  <a:gd name="connsiteY59" fmla="*/ 9741 h 10000"/>
                  <a:gd name="connsiteX60" fmla="*/ 7905 w 10000"/>
                  <a:gd name="connsiteY60" fmla="*/ 9741 h 10000"/>
                  <a:gd name="connsiteX61" fmla="*/ 7905 w 10000"/>
                  <a:gd name="connsiteY61" fmla="*/ 9397 h 10000"/>
                  <a:gd name="connsiteX62" fmla="*/ 8338 w 10000"/>
                  <a:gd name="connsiteY62" fmla="*/ 8276 h 10000"/>
                  <a:gd name="connsiteX63" fmla="*/ 8607 w 10000"/>
                  <a:gd name="connsiteY63" fmla="*/ 7931 h 10000"/>
                  <a:gd name="connsiteX64" fmla="*/ 8947 w 10000"/>
                  <a:gd name="connsiteY64" fmla="*/ 7586 h 10000"/>
                  <a:gd name="connsiteX65" fmla="*/ 9474 w 10000"/>
                  <a:gd name="connsiteY65" fmla="*/ 7328 h 10000"/>
                  <a:gd name="connsiteX66" fmla="*/ 10000 w 10000"/>
                  <a:gd name="connsiteY66" fmla="*/ 7414 h 10000"/>
                  <a:gd name="connsiteX67" fmla="*/ 10000 w 10000"/>
                  <a:gd name="connsiteY67" fmla="*/ 1121 h 10000"/>
                  <a:gd name="connsiteX68" fmla="*/ 9649 w 10000"/>
                  <a:gd name="connsiteY68" fmla="*/ 1121 h 10000"/>
                  <a:gd name="connsiteX0" fmla="*/ 9649 w 10000"/>
                  <a:gd name="connsiteY0" fmla="*/ 1121 h 10000"/>
                  <a:gd name="connsiteX1" fmla="*/ 9391 w 10000"/>
                  <a:gd name="connsiteY1" fmla="*/ 1034 h 10000"/>
                  <a:gd name="connsiteX2" fmla="*/ 9216 w 10000"/>
                  <a:gd name="connsiteY2" fmla="*/ 603 h 10000"/>
                  <a:gd name="connsiteX3" fmla="*/ 9391 w 10000"/>
                  <a:gd name="connsiteY3" fmla="*/ 431 h 10000"/>
                  <a:gd name="connsiteX4" fmla="*/ 8947 w 10000"/>
                  <a:gd name="connsiteY4" fmla="*/ 172 h 10000"/>
                  <a:gd name="connsiteX5" fmla="*/ 8514 w 10000"/>
                  <a:gd name="connsiteY5" fmla="*/ 0 h 10000"/>
                  <a:gd name="connsiteX6" fmla="*/ 7905 w 10000"/>
                  <a:gd name="connsiteY6" fmla="*/ 345 h 10000"/>
                  <a:gd name="connsiteX7" fmla="*/ 7564 w 10000"/>
                  <a:gd name="connsiteY7" fmla="*/ 345 h 10000"/>
                  <a:gd name="connsiteX8" fmla="*/ 7472 w 10000"/>
                  <a:gd name="connsiteY8" fmla="*/ 776 h 10000"/>
                  <a:gd name="connsiteX9" fmla="*/ 7131 w 10000"/>
                  <a:gd name="connsiteY9" fmla="*/ 776 h 10000"/>
                  <a:gd name="connsiteX10" fmla="*/ 6522 w 10000"/>
                  <a:gd name="connsiteY10" fmla="*/ 1034 h 10000"/>
                  <a:gd name="connsiteX11" fmla="*/ 6347 w 10000"/>
                  <a:gd name="connsiteY11" fmla="*/ 1724 h 10000"/>
                  <a:gd name="connsiteX12" fmla="*/ 6429 w 10000"/>
                  <a:gd name="connsiteY12" fmla="*/ 2069 h 10000"/>
                  <a:gd name="connsiteX13" fmla="*/ 5913 w 10000"/>
                  <a:gd name="connsiteY13" fmla="*/ 1897 h 10000"/>
                  <a:gd name="connsiteX14" fmla="*/ 5470 w 10000"/>
                  <a:gd name="connsiteY14" fmla="*/ 2155 h 10000"/>
                  <a:gd name="connsiteX15" fmla="*/ 5212 w 10000"/>
                  <a:gd name="connsiteY15" fmla="*/ 1983 h 10000"/>
                  <a:gd name="connsiteX16" fmla="*/ 4954 w 10000"/>
                  <a:gd name="connsiteY16" fmla="*/ 2328 h 10000"/>
                  <a:gd name="connsiteX17" fmla="*/ 4603 w 10000"/>
                  <a:gd name="connsiteY17" fmla="*/ 2155 h 10000"/>
                  <a:gd name="connsiteX18" fmla="*/ 4252 w 10000"/>
                  <a:gd name="connsiteY18" fmla="*/ 2155 h 10000"/>
                  <a:gd name="connsiteX19" fmla="*/ 3994 w 10000"/>
                  <a:gd name="connsiteY19" fmla="*/ 2414 h 10000"/>
                  <a:gd name="connsiteX20" fmla="*/ 3643 w 10000"/>
                  <a:gd name="connsiteY20" fmla="*/ 2155 h 10000"/>
                  <a:gd name="connsiteX21" fmla="*/ 3034 w 10000"/>
                  <a:gd name="connsiteY21" fmla="*/ 2241 h 10000"/>
                  <a:gd name="connsiteX22" fmla="*/ 2085 w 10000"/>
                  <a:gd name="connsiteY22" fmla="*/ 2328 h 10000"/>
                  <a:gd name="connsiteX23" fmla="*/ 1476 w 10000"/>
                  <a:gd name="connsiteY23" fmla="*/ 2414 h 10000"/>
                  <a:gd name="connsiteX24" fmla="*/ 1042 w 10000"/>
                  <a:gd name="connsiteY24" fmla="*/ 2672 h 10000"/>
                  <a:gd name="connsiteX25" fmla="*/ 341 w 10000"/>
                  <a:gd name="connsiteY25" fmla="*/ 5517 h 10000"/>
                  <a:gd name="connsiteX26" fmla="*/ 516 w 10000"/>
                  <a:gd name="connsiteY26" fmla="*/ 6293 h 10000"/>
                  <a:gd name="connsiteX27" fmla="*/ 165 w 10000"/>
                  <a:gd name="connsiteY27" fmla="*/ 6379 h 10000"/>
                  <a:gd name="connsiteX28" fmla="*/ 83 w 10000"/>
                  <a:gd name="connsiteY28" fmla="*/ 6810 h 10000"/>
                  <a:gd name="connsiteX29" fmla="*/ 0 w 10000"/>
                  <a:gd name="connsiteY29" fmla="*/ 7328 h 10000"/>
                  <a:gd name="connsiteX30" fmla="*/ 165 w 10000"/>
                  <a:gd name="connsiteY30" fmla="*/ 7241 h 10000"/>
                  <a:gd name="connsiteX31" fmla="*/ 516 w 10000"/>
                  <a:gd name="connsiteY31" fmla="*/ 7500 h 10000"/>
                  <a:gd name="connsiteX32" fmla="*/ 774 w 10000"/>
                  <a:gd name="connsiteY32" fmla="*/ 7759 h 10000"/>
                  <a:gd name="connsiteX33" fmla="*/ 1125 w 10000"/>
                  <a:gd name="connsiteY33" fmla="*/ 7500 h 10000"/>
                  <a:gd name="connsiteX34" fmla="*/ 1476 w 10000"/>
                  <a:gd name="connsiteY34" fmla="*/ 7586 h 10000"/>
                  <a:gd name="connsiteX35" fmla="*/ 1827 w 10000"/>
                  <a:gd name="connsiteY35" fmla="*/ 7586 h 10000"/>
                  <a:gd name="connsiteX36" fmla="*/ 2343 w 10000"/>
                  <a:gd name="connsiteY36" fmla="*/ 7500 h 10000"/>
                  <a:gd name="connsiteX37" fmla="*/ 2693 w 10000"/>
                  <a:gd name="connsiteY37" fmla="*/ 7672 h 10000"/>
                  <a:gd name="connsiteX38" fmla="*/ 2951 w 10000"/>
                  <a:gd name="connsiteY38" fmla="*/ 7414 h 10000"/>
                  <a:gd name="connsiteX39" fmla="*/ 3736 w 10000"/>
                  <a:gd name="connsiteY39" fmla="*/ 7155 h 10000"/>
                  <a:gd name="connsiteX40" fmla="*/ 4087 w 10000"/>
                  <a:gd name="connsiteY40" fmla="*/ 6638 h 10000"/>
                  <a:gd name="connsiteX41" fmla="*/ 4169 w 10000"/>
                  <a:gd name="connsiteY41" fmla="*/ 6638 h 10000"/>
                  <a:gd name="connsiteX42" fmla="*/ 4252 w 10000"/>
                  <a:gd name="connsiteY42" fmla="*/ 6552 h 10000"/>
                  <a:gd name="connsiteX43" fmla="*/ 4778 w 10000"/>
                  <a:gd name="connsiteY43" fmla="*/ 6466 h 10000"/>
                  <a:gd name="connsiteX44" fmla="*/ 5036 w 10000"/>
                  <a:gd name="connsiteY44" fmla="*/ 6207 h 10000"/>
                  <a:gd name="connsiteX45" fmla="*/ 5738 w 10000"/>
                  <a:gd name="connsiteY45" fmla="*/ 6466 h 10000"/>
                  <a:gd name="connsiteX46" fmla="*/ 6347 w 10000"/>
                  <a:gd name="connsiteY46" fmla="*/ 6466 h 10000"/>
                  <a:gd name="connsiteX47" fmla="*/ 6605 w 10000"/>
                  <a:gd name="connsiteY47" fmla="*/ 6983 h 10000"/>
                  <a:gd name="connsiteX48" fmla="*/ 7131 w 10000"/>
                  <a:gd name="connsiteY48" fmla="*/ 7155 h 10000"/>
                  <a:gd name="connsiteX49" fmla="*/ 7296 w 10000"/>
                  <a:gd name="connsiteY49" fmla="*/ 7500 h 10000"/>
                  <a:gd name="connsiteX50" fmla="*/ 7647 w 10000"/>
                  <a:gd name="connsiteY50" fmla="*/ 7845 h 10000"/>
                  <a:gd name="connsiteX51" fmla="*/ 7822 w 10000"/>
                  <a:gd name="connsiteY51" fmla="*/ 8190 h 10000"/>
                  <a:gd name="connsiteX52" fmla="*/ 7038 w 10000"/>
                  <a:gd name="connsiteY52" fmla="*/ 8362 h 10000"/>
                  <a:gd name="connsiteX53" fmla="*/ 6780 w 10000"/>
                  <a:gd name="connsiteY53" fmla="*/ 8621 h 10000"/>
                  <a:gd name="connsiteX54" fmla="*/ 6956 w 10000"/>
                  <a:gd name="connsiteY54" fmla="*/ 8879 h 10000"/>
                  <a:gd name="connsiteX55" fmla="*/ 6780 w 10000"/>
                  <a:gd name="connsiteY55" fmla="*/ 9569 h 10000"/>
                  <a:gd name="connsiteX56" fmla="*/ 6605 w 10000"/>
                  <a:gd name="connsiteY56" fmla="*/ 9828 h 10000"/>
                  <a:gd name="connsiteX57" fmla="*/ 6956 w 10000"/>
                  <a:gd name="connsiteY57" fmla="*/ 10000 h 10000"/>
                  <a:gd name="connsiteX58" fmla="*/ 7472 w 10000"/>
                  <a:gd name="connsiteY58" fmla="*/ 9741 h 10000"/>
                  <a:gd name="connsiteX59" fmla="*/ 7905 w 10000"/>
                  <a:gd name="connsiteY59" fmla="*/ 9741 h 10000"/>
                  <a:gd name="connsiteX60" fmla="*/ 7905 w 10000"/>
                  <a:gd name="connsiteY60" fmla="*/ 9397 h 10000"/>
                  <a:gd name="connsiteX61" fmla="*/ 8338 w 10000"/>
                  <a:gd name="connsiteY61" fmla="*/ 8276 h 10000"/>
                  <a:gd name="connsiteX62" fmla="*/ 8607 w 10000"/>
                  <a:gd name="connsiteY62" fmla="*/ 7931 h 10000"/>
                  <a:gd name="connsiteX63" fmla="*/ 8947 w 10000"/>
                  <a:gd name="connsiteY63" fmla="*/ 7586 h 10000"/>
                  <a:gd name="connsiteX64" fmla="*/ 9474 w 10000"/>
                  <a:gd name="connsiteY64" fmla="*/ 7328 h 10000"/>
                  <a:gd name="connsiteX65" fmla="*/ 10000 w 10000"/>
                  <a:gd name="connsiteY65" fmla="*/ 7414 h 10000"/>
                  <a:gd name="connsiteX66" fmla="*/ 10000 w 10000"/>
                  <a:gd name="connsiteY66" fmla="*/ 1121 h 10000"/>
                  <a:gd name="connsiteX67" fmla="*/ 9649 w 10000"/>
                  <a:gd name="connsiteY67" fmla="*/ 1121 h 10000"/>
                  <a:gd name="connsiteX0" fmla="*/ 1042 w 10000"/>
                  <a:gd name="connsiteY0" fmla="*/ 2672 h 10000"/>
                  <a:gd name="connsiteX1" fmla="*/ 341 w 10000"/>
                  <a:gd name="connsiteY1" fmla="*/ 5517 h 10000"/>
                  <a:gd name="connsiteX2" fmla="*/ 516 w 10000"/>
                  <a:gd name="connsiteY2" fmla="*/ 6293 h 10000"/>
                  <a:gd name="connsiteX3" fmla="*/ 165 w 10000"/>
                  <a:gd name="connsiteY3" fmla="*/ 6379 h 10000"/>
                  <a:gd name="connsiteX4" fmla="*/ 83 w 10000"/>
                  <a:gd name="connsiteY4" fmla="*/ 6810 h 10000"/>
                  <a:gd name="connsiteX5" fmla="*/ 0 w 10000"/>
                  <a:gd name="connsiteY5" fmla="*/ 7328 h 10000"/>
                  <a:gd name="connsiteX6" fmla="*/ 165 w 10000"/>
                  <a:gd name="connsiteY6" fmla="*/ 7241 h 10000"/>
                  <a:gd name="connsiteX7" fmla="*/ 516 w 10000"/>
                  <a:gd name="connsiteY7" fmla="*/ 7500 h 10000"/>
                  <a:gd name="connsiteX8" fmla="*/ 774 w 10000"/>
                  <a:gd name="connsiteY8" fmla="*/ 7759 h 10000"/>
                  <a:gd name="connsiteX9" fmla="*/ 1125 w 10000"/>
                  <a:gd name="connsiteY9" fmla="*/ 7500 h 10000"/>
                  <a:gd name="connsiteX10" fmla="*/ 1476 w 10000"/>
                  <a:gd name="connsiteY10" fmla="*/ 7586 h 10000"/>
                  <a:gd name="connsiteX11" fmla="*/ 1827 w 10000"/>
                  <a:gd name="connsiteY11" fmla="*/ 7586 h 10000"/>
                  <a:gd name="connsiteX12" fmla="*/ 2343 w 10000"/>
                  <a:gd name="connsiteY12" fmla="*/ 7500 h 10000"/>
                  <a:gd name="connsiteX13" fmla="*/ 2693 w 10000"/>
                  <a:gd name="connsiteY13" fmla="*/ 7672 h 10000"/>
                  <a:gd name="connsiteX14" fmla="*/ 2951 w 10000"/>
                  <a:gd name="connsiteY14" fmla="*/ 7414 h 10000"/>
                  <a:gd name="connsiteX15" fmla="*/ 3736 w 10000"/>
                  <a:gd name="connsiteY15" fmla="*/ 7155 h 10000"/>
                  <a:gd name="connsiteX16" fmla="*/ 4087 w 10000"/>
                  <a:gd name="connsiteY16" fmla="*/ 6638 h 10000"/>
                  <a:gd name="connsiteX17" fmla="*/ 4169 w 10000"/>
                  <a:gd name="connsiteY17" fmla="*/ 6638 h 10000"/>
                  <a:gd name="connsiteX18" fmla="*/ 4252 w 10000"/>
                  <a:gd name="connsiteY18" fmla="*/ 6552 h 10000"/>
                  <a:gd name="connsiteX19" fmla="*/ 4778 w 10000"/>
                  <a:gd name="connsiteY19" fmla="*/ 6466 h 10000"/>
                  <a:gd name="connsiteX20" fmla="*/ 5036 w 10000"/>
                  <a:gd name="connsiteY20" fmla="*/ 6207 h 10000"/>
                  <a:gd name="connsiteX21" fmla="*/ 5738 w 10000"/>
                  <a:gd name="connsiteY21" fmla="*/ 6466 h 10000"/>
                  <a:gd name="connsiteX22" fmla="*/ 6347 w 10000"/>
                  <a:gd name="connsiteY22" fmla="*/ 6466 h 10000"/>
                  <a:gd name="connsiteX23" fmla="*/ 6605 w 10000"/>
                  <a:gd name="connsiteY23" fmla="*/ 6983 h 10000"/>
                  <a:gd name="connsiteX24" fmla="*/ 7131 w 10000"/>
                  <a:gd name="connsiteY24" fmla="*/ 7155 h 10000"/>
                  <a:gd name="connsiteX25" fmla="*/ 7296 w 10000"/>
                  <a:gd name="connsiteY25" fmla="*/ 7500 h 10000"/>
                  <a:gd name="connsiteX26" fmla="*/ 7647 w 10000"/>
                  <a:gd name="connsiteY26" fmla="*/ 7845 h 10000"/>
                  <a:gd name="connsiteX27" fmla="*/ 7822 w 10000"/>
                  <a:gd name="connsiteY27" fmla="*/ 8190 h 10000"/>
                  <a:gd name="connsiteX28" fmla="*/ 7038 w 10000"/>
                  <a:gd name="connsiteY28" fmla="*/ 8362 h 10000"/>
                  <a:gd name="connsiteX29" fmla="*/ 6780 w 10000"/>
                  <a:gd name="connsiteY29" fmla="*/ 8621 h 10000"/>
                  <a:gd name="connsiteX30" fmla="*/ 6956 w 10000"/>
                  <a:gd name="connsiteY30" fmla="*/ 8879 h 10000"/>
                  <a:gd name="connsiteX31" fmla="*/ 6780 w 10000"/>
                  <a:gd name="connsiteY31" fmla="*/ 9569 h 10000"/>
                  <a:gd name="connsiteX32" fmla="*/ 6605 w 10000"/>
                  <a:gd name="connsiteY32" fmla="*/ 9828 h 10000"/>
                  <a:gd name="connsiteX33" fmla="*/ 6956 w 10000"/>
                  <a:gd name="connsiteY33" fmla="*/ 10000 h 10000"/>
                  <a:gd name="connsiteX34" fmla="*/ 7472 w 10000"/>
                  <a:gd name="connsiteY34" fmla="*/ 9741 h 10000"/>
                  <a:gd name="connsiteX35" fmla="*/ 7905 w 10000"/>
                  <a:gd name="connsiteY35" fmla="*/ 9741 h 10000"/>
                  <a:gd name="connsiteX36" fmla="*/ 7905 w 10000"/>
                  <a:gd name="connsiteY36" fmla="*/ 9397 h 10000"/>
                  <a:gd name="connsiteX37" fmla="*/ 8338 w 10000"/>
                  <a:gd name="connsiteY37" fmla="*/ 8276 h 10000"/>
                  <a:gd name="connsiteX38" fmla="*/ 8607 w 10000"/>
                  <a:gd name="connsiteY38" fmla="*/ 7931 h 10000"/>
                  <a:gd name="connsiteX39" fmla="*/ 8947 w 10000"/>
                  <a:gd name="connsiteY39" fmla="*/ 7586 h 10000"/>
                  <a:gd name="connsiteX40" fmla="*/ 9474 w 10000"/>
                  <a:gd name="connsiteY40" fmla="*/ 7328 h 10000"/>
                  <a:gd name="connsiteX41" fmla="*/ 10000 w 10000"/>
                  <a:gd name="connsiteY41" fmla="*/ 7414 h 10000"/>
                  <a:gd name="connsiteX42" fmla="*/ 10000 w 10000"/>
                  <a:gd name="connsiteY42" fmla="*/ 1121 h 10000"/>
                  <a:gd name="connsiteX43" fmla="*/ 9649 w 10000"/>
                  <a:gd name="connsiteY43" fmla="*/ 1121 h 10000"/>
                  <a:gd name="connsiteX44" fmla="*/ 9391 w 10000"/>
                  <a:gd name="connsiteY44" fmla="*/ 1034 h 10000"/>
                  <a:gd name="connsiteX45" fmla="*/ 9216 w 10000"/>
                  <a:gd name="connsiteY45" fmla="*/ 603 h 10000"/>
                  <a:gd name="connsiteX46" fmla="*/ 9391 w 10000"/>
                  <a:gd name="connsiteY46" fmla="*/ 431 h 10000"/>
                  <a:gd name="connsiteX47" fmla="*/ 8947 w 10000"/>
                  <a:gd name="connsiteY47" fmla="*/ 172 h 10000"/>
                  <a:gd name="connsiteX48" fmla="*/ 8514 w 10000"/>
                  <a:gd name="connsiteY48" fmla="*/ 0 h 10000"/>
                  <a:gd name="connsiteX49" fmla="*/ 7905 w 10000"/>
                  <a:gd name="connsiteY49" fmla="*/ 345 h 10000"/>
                  <a:gd name="connsiteX50" fmla="*/ 7564 w 10000"/>
                  <a:gd name="connsiteY50" fmla="*/ 345 h 10000"/>
                  <a:gd name="connsiteX51" fmla="*/ 7472 w 10000"/>
                  <a:gd name="connsiteY51" fmla="*/ 776 h 10000"/>
                  <a:gd name="connsiteX52" fmla="*/ 7131 w 10000"/>
                  <a:gd name="connsiteY52" fmla="*/ 776 h 10000"/>
                  <a:gd name="connsiteX53" fmla="*/ 6522 w 10000"/>
                  <a:gd name="connsiteY53" fmla="*/ 1034 h 10000"/>
                  <a:gd name="connsiteX54" fmla="*/ 6347 w 10000"/>
                  <a:gd name="connsiteY54" fmla="*/ 1724 h 10000"/>
                  <a:gd name="connsiteX55" fmla="*/ 6429 w 10000"/>
                  <a:gd name="connsiteY55" fmla="*/ 2069 h 10000"/>
                  <a:gd name="connsiteX56" fmla="*/ 5913 w 10000"/>
                  <a:gd name="connsiteY56" fmla="*/ 1897 h 10000"/>
                  <a:gd name="connsiteX57" fmla="*/ 5470 w 10000"/>
                  <a:gd name="connsiteY57" fmla="*/ 2155 h 10000"/>
                  <a:gd name="connsiteX58" fmla="*/ 5212 w 10000"/>
                  <a:gd name="connsiteY58" fmla="*/ 1983 h 10000"/>
                  <a:gd name="connsiteX59" fmla="*/ 4954 w 10000"/>
                  <a:gd name="connsiteY59" fmla="*/ 2328 h 10000"/>
                  <a:gd name="connsiteX60" fmla="*/ 4603 w 10000"/>
                  <a:gd name="connsiteY60" fmla="*/ 2155 h 10000"/>
                  <a:gd name="connsiteX61" fmla="*/ 4252 w 10000"/>
                  <a:gd name="connsiteY61" fmla="*/ 2155 h 10000"/>
                  <a:gd name="connsiteX62" fmla="*/ 3994 w 10000"/>
                  <a:gd name="connsiteY62" fmla="*/ 2414 h 10000"/>
                  <a:gd name="connsiteX63" fmla="*/ 3643 w 10000"/>
                  <a:gd name="connsiteY63" fmla="*/ 2155 h 10000"/>
                  <a:gd name="connsiteX64" fmla="*/ 3034 w 10000"/>
                  <a:gd name="connsiteY64" fmla="*/ 2241 h 10000"/>
                  <a:gd name="connsiteX65" fmla="*/ 2085 w 10000"/>
                  <a:gd name="connsiteY65" fmla="*/ 2328 h 10000"/>
                  <a:gd name="connsiteX66" fmla="*/ 1476 w 10000"/>
                  <a:gd name="connsiteY66" fmla="*/ 2414 h 10000"/>
                  <a:gd name="connsiteX67" fmla="*/ 1665 w 10000"/>
                  <a:gd name="connsiteY67" fmla="*/ 3248 h 10000"/>
                  <a:gd name="connsiteX0" fmla="*/ 1042 w 10000"/>
                  <a:gd name="connsiteY0" fmla="*/ 2672 h 10000"/>
                  <a:gd name="connsiteX1" fmla="*/ 341 w 10000"/>
                  <a:gd name="connsiteY1" fmla="*/ 5517 h 10000"/>
                  <a:gd name="connsiteX2" fmla="*/ 516 w 10000"/>
                  <a:gd name="connsiteY2" fmla="*/ 6293 h 10000"/>
                  <a:gd name="connsiteX3" fmla="*/ 165 w 10000"/>
                  <a:gd name="connsiteY3" fmla="*/ 6379 h 10000"/>
                  <a:gd name="connsiteX4" fmla="*/ 83 w 10000"/>
                  <a:gd name="connsiteY4" fmla="*/ 6810 h 10000"/>
                  <a:gd name="connsiteX5" fmla="*/ 0 w 10000"/>
                  <a:gd name="connsiteY5" fmla="*/ 7328 h 10000"/>
                  <a:gd name="connsiteX6" fmla="*/ 165 w 10000"/>
                  <a:gd name="connsiteY6" fmla="*/ 7241 h 10000"/>
                  <a:gd name="connsiteX7" fmla="*/ 516 w 10000"/>
                  <a:gd name="connsiteY7" fmla="*/ 7500 h 10000"/>
                  <a:gd name="connsiteX8" fmla="*/ 774 w 10000"/>
                  <a:gd name="connsiteY8" fmla="*/ 7759 h 10000"/>
                  <a:gd name="connsiteX9" fmla="*/ 1125 w 10000"/>
                  <a:gd name="connsiteY9" fmla="*/ 7500 h 10000"/>
                  <a:gd name="connsiteX10" fmla="*/ 1476 w 10000"/>
                  <a:gd name="connsiteY10" fmla="*/ 7586 h 10000"/>
                  <a:gd name="connsiteX11" fmla="*/ 1827 w 10000"/>
                  <a:gd name="connsiteY11" fmla="*/ 7586 h 10000"/>
                  <a:gd name="connsiteX12" fmla="*/ 2343 w 10000"/>
                  <a:gd name="connsiteY12" fmla="*/ 7500 h 10000"/>
                  <a:gd name="connsiteX13" fmla="*/ 2693 w 10000"/>
                  <a:gd name="connsiteY13" fmla="*/ 7672 h 10000"/>
                  <a:gd name="connsiteX14" fmla="*/ 2951 w 10000"/>
                  <a:gd name="connsiteY14" fmla="*/ 7414 h 10000"/>
                  <a:gd name="connsiteX15" fmla="*/ 3736 w 10000"/>
                  <a:gd name="connsiteY15" fmla="*/ 7155 h 10000"/>
                  <a:gd name="connsiteX16" fmla="*/ 4087 w 10000"/>
                  <a:gd name="connsiteY16" fmla="*/ 6638 h 10000"/>
                  <a:gd name="connsiteX17" fmla="*/ 4169 w 10000"/>
                  <a:gd name="connsiteY17" fmla="*/ 6638 h 10000"/>
                  <a:gd name="connsiteX18" fmla="*/ 4252 w 10000"/>
                  <a:gd name="connsiteY18" fmla="*/ 6552 h 10000"/>
                  <a:gd name="connsiteX19" fmla="*/ 4778 w 10000"/>
                  <a:gd name="connsiteY19" fmla="*/ 6466 h 10000"/>
                  <a:gd name="connsiteX20" fmla="*/ 5036 w 10000"/>
                  <a:gd name="connsiteY20" fmla="*/ 6207 h 10000"/>
                  <a:gd name="connsiteX21" fmla="*/ 5738 w 10000"/>
                  <a:gd name="connsiteY21" fmla="*/ 6466 h 10000"/>
                  <a:gd name="connsiteX22" fmla="*/ 6347 w 10000"/>
                  <a:gd name="connsiteY22" fmla="*/ 6466 h 10000"/>
                  <a:gd name="connsiteX23" fmla="*/ 6605 w 10000"/>
                  <a:gd name="connsiteY23" fmla="*/ 6983 h 10000"/>
                  <a:gd name="connsiteX24" fmla="*/ 7131 w 10000"/>
                  <a:gd name="connsiteY24" fmla="*/ 7155 h 10000"/>
                  <a:gd name="connsiteX25" fmla="*/ 7296 w 10000"/>
                  <a:gd name="connsiteY25" fmla="*/ 7500 h 10000"/>
                  <a:gd name="connsiteX26" fmla="*/ 7647 w 10000"/>
                  <a:gd name="connsiteY26" fmla="*/ 7845 h 10000"/>
                  <a:gd name="connsiteX27" fmla="*/ 7822 w 10000"/>
                  <a:gd name="connsiteY27" fmla="*/ 8190 h 10000"/>
                  <a:gd name="connsiteX28" fmla="*/ 7038 w 10000"/>
                  <a:gd name="connsiteY28" fmla="*/ 8362 h 10000"/>
                  <a:gd name="connsiteX29" fmla="*/ 6780 w 10000"/>
                  <a:gd name="connsiteY29" fmla="*/ 8621 h 10000"/>
                  <a:gd name="connsiteX30" fmla="*/ 6956 w 10000"/>
                  <a:gd name="connsiteY30" fmla="*/ 8879 h 10000"/>
                  <a:gd name="connsiteX31" fmla="*/ 6780 w 10000"/>
                  <a:gd name="connsiteY31" fmla="*/ 9569 h 10000"/>
                  <a:gd name="connsiteX32" fmla="*/ 6605 w 10000"/>
                  <a:gd name="connsiteY32" fmla="*/ 9828 h 10000"/>
                  <a:gd name="connsiteX33" fmla="*/ 6956 w 10000"/>
                  <a:gd name="connsiteY33" fmla="*/ 10000 h 10000"/>
                  <a:gd name="connsiteX34" fmla="*/ 7472 w 10000"/>
                  <a:gd name="connsiteY34" fmla="*/ 9741 h 10000"/>
                  <a:gd name="connsiteX35" fmla="*/ 7905 w 10000"/>
                  <a:gd name="connsiteY35" fmla="*/ 9741 h 10000"/>
                  <a:gd name="connsiteX36" fmla="*/ 7905 w 10000"/>
                  <a:gd name="connsiteY36" fmla="*/ 9397 h 10000"/>
                  <a:gd name="connsiteX37" fmla="*/ 8338 w 10000"/>
                  <a:gd name="connsiteY37" fmla="*/ 8276 h 10000"/>
                  <a:gd name="connsiteX38" fmla="*/ 8607 w 10000"/>
                  <a:gd name="connsiteY38" fmla="*/ 7931 h 10000"/>
                  <a:gd name="connsiteX39" fmla="*/ 8947 w 10000"/>
                  <a:gd name="connsiteY39" fmla="*/ 7586 h 10000"/>
                  <a:gd name="connsiteX40" fmla="*/ 9474 w 10000"/>
                  <a:gd name="connsiteY40" fmla="*/ 7328 h 10000"/>
                  <a:gd name="connsiteX41" fmla="*/ 10000 w 10000"/>
                  <a:gd name="connsiteY41" fmla="*/ 7414 h 10000"/>
                  <a:gd name="connsiteX42" fmla="*/ 10000 w 10000"/>
                  <a:gd name="connsiteY42" fmla="*/ 1121 h 10000"/>
                  <a:gd name="connsiteX43" fmla="*/ 9649 w 10000"/>
                  <a:gd name="connsiteY43" fmla="*/ 1121 h 10000"/>
                  <a:gd name="connsiteX44" fmla="*/ 9391 w 10000"/>
                  <a:gd name="connsiteY44" fmla="*/ 1034 h 10000"/>
                  <a:gd name="connsiteX45" fmla="*/ 9216 w 10000"/>
                  <a:gd name="connsiteY45" fmla="*/ 603 h 10000"/>
                  <a:gd name="connsiteX46" fmla="*/ 9391 w 10000"/>
                  <a:gd name="connsiteY46" fmla="*/ 431 h 10000"/>
                  <a:gd name="connsiteX47" fmla="*/ 8947 w 10000"/>
                  <a:gd name="connsiteY47" fmla="*/ 172 h 10000"/>
                  <a:gd name="connsiteX48" fmla="*/ 8514 w 10000"/>
                  <a:gd name="connsiteY48" fmla="*/ 0 h 10000"/>
                  <a:gd name="connsiteX49" fmla="*/ 7905 w 10000"/>
                  <a:gd name="connsiteY49" fmla="*/ 345 h 10000"/>
                  <a:gd name="connsiteX50" fmla="*/ 7564 w 10000"/>
                  <a:gd name="connsiteY50" fmla="*/ 345 h 10000"/>
                  <a:gd name="connsiteX51" fmla="*/ 7472 w 10000"/>
                  <a:gd name="connsiteY51" fmla="*/ 776 h 10000"/>
                  <a:gd name="connsiteX52" fmla="*/ 7131 w 10000"/>
                  <a:gd name="connsiteY52" fmla="*/ 776 h 10000"/>
                  <a:gd name="connsiteX53" fmla="*/ 6522 w 10000"/>
                  <a:gd name="connsiteY53" fmla="*/ 1034 h 10000"/>
                  <a:gd name="connsiteX54" fmla="*/ 6347 w 10000"/>
                  <a:gd name="connsiteY54" fmla="*/ 1724 h 10000"/>
                  <a:gd name="connsiteX55" fmla="*/ 6429 w 10000"/>
                  <a:gd name="connsiteY55" fmla="*/ 2069 h 10000"/>
                  <a:gd name="connsiteX56" fmla="*/ 5913 w 10000"/>
                  <a:gd name="connsiteY56" fmla="*/ 1897 h 10000"/>
                  <a:gd name="connsiteX57" fmla="*/ 5470 w 10000"/>
                  <a:gd name="connsiteY57" fmla="*/ 2155 h 10000"/>
                  <a:gd name="connsiteX58" fmla="*/ 5212 w 10000"/>
                  <a:gd name="connsiteY58" fmla="*/ 1983 h 10000"/>
                  <a:gd name="connsiteX59" fmla="*/ 4954 w 10000"/>
                  <a:gd name="connsiteY59" fmla="*/ 2328 h 10000"/>
                  <a:gd name="connsiteX60" fmla="*/ 4603 w 10000"/>
                  <a:gd name="connsiteY60" fmla="*/ 2155 h 10000"/>
                  <a:gd name="connsiteX61" fmla="*/ 4252 w 10000"/>
                  <a:gd name="connsiteY61" fmla="*/ 2155 h 10000"/>
                  <a:gd name="connsiteX62" fmla="*/ 3994 w 10000"/>
                  <a:gd name="connsiteY62" fmla="*/ 2414 h 10000"/>
                  <a:gd name="connsiteX63" fmla="*/ 3643 w 10000"/>
                  <a:gd name="connsiteY63" fmla="*/ 2155 h 10000"/>
                  <a:gd name="connsiteX64" fmla="*/ 3034 w 10000"/>
                  <a:gd name="connsiteY64" fmla="*/ 2241 h 10000"/>
                  <a:gd name="connsiteX65" fmla="*/ 2085 w 10000"/>
                  <a:gd name="connsiteY65" fmla="*/ 2328 h 10000"/>
                  <a:gd name="connsiteX66" fmla="*/ 1476 w 10000"/>
                  <a:gd name="connsiteY66" fmla="*/ 2414 h 10000"/>
                  <a:gd name="connsiteX0" fmla="*/ 1042 w 10000"/>
                  <a:gd name="connsiteY0" fmla="*/ 2672 h 10000"/>
                  <a:gd name="connsiteX1" fmla="*/ 341 w 10000"/>
                  <a:gd name="connsiteY1" fmla="*/ 5517 h 10000"/>
                  <a:gd name="connsiteX2" fmla="*/ 516 w 10000"/>
                  <a:gd name="connsiteY2" fmla="*/ 6293 h 10000"/>
                  <a:gd name="connsiteX3" fmla="*/ 165 w 10000"/>
                  <a:gd name="connsiteY3" fmla="*/ 6379 h 10000"/>
                  <a:gd name="connsiteX4" fmla="*/ 83 w 10000"/>
                  <a:gd name="connsiteY4" fmla="*/ 6810 h 10000"/>
                  <a:gd name="connsiteX5" fmla="*/ 0 w 10000"/>
                  <a:gd name="connsiteY5" fmla="*/ 7328 h 10000"/>
                  <a:gd name="connsiteX6" fmla="*/ 165 w 10000"/>
                  <a:gd name="connsiteY6" fmla="*/ 7241 h 10000"/>
                  <a:gd name="connsiteX7" fmla="*/ 516 w 10000"/>
                  <a:gd name="connsiteY7" fmla="*/ 7500 h 10000"/>
                  <a:gd name="connsiteX8" fmla="*/ 774 w 10000"/>
                  <a:gd name="connsiteY8" fmla="*/ 7759 h 10000"/>
                  <a:gd name="connsiteX9" fmla="*/ 1125 w 10000"/>
                  <a:gd name="connsiteY9" fmla="*/ 7500 h 10000"/>
                  <a:gd name="connsiteX10" fmla="*/ 1476 w 10000"/>
                  <a:gd name="connsiteY10" fmla="*/ 7586 h 10000"/>
                  <a:gd name="connsiteX11" fmla="*/ 1827 w 10000"/>
                  <a:gd name="connsiteY11" fmla="*/ 7586 h 10000"/>
                  <a:gd name="connsiteX12" fmla="*/ 2343 w 10000"/>
                  <a:gd name="connsiteY12" fmla="*/ 7500 h 10000"/>
                  <a:gd name="connsiteX13" fmla="*/ 2693 w 10000"/>
                  <a:gd name="connsiteY13" fmla="*/ 7672 h 10000"/>
                  <a:gd name="connsiteX14" fmla="*/ 2951 w 10000"/>
                  <a:gd name="connsiteY14" fmla="*/ 7414 h 10000"/>
                  <a:gd name="connsiteX15" fmla="*/ 3736 w 10000"/>
                  <a:gd name="connsiteY15" fmla="*/ 7155 h 10000"/>
                  <a:gd name="connsiteX16" fmla="*/ 4087 w 10000"/>
                  <a:gd name="connsiteY16" fmla="*/ 6638 h 10000"/>
                  <a:gd name="connsiteX17" fmla="*/ 4169 w 10000"/>
                  <a:gd name="connsiteY17" fmla="*/ 6638 h 10000"/>
                  <a:gd name="connsiteX18" fmla="*/ 4252 w 10000"/>
                  <a:gd name="connsiteY18" fmla="*/ 6552 h 10000"/>
                  <a:gd name="connsiteX19" fmla="*/ 4778 w 10000"/>
                  <a:gd name="connsiteY19" fmla="*/ 6466 h 10000"/>
                  <a:gd name="connsiteX20" fmla="*/ 5036 w 10000"/>
                  <a:gd name="connsiteY20" fmla="*/ 6207 h 10000"/>
                  <a:gd name="connsiteX21" fmla="*/ 5738 w 10000"/>
                  <a:gd name="connsiteY21" fmla="*/ 6466 h 10000"/>
                  <a:gd name="connsiteX22" fmla="*/ 6347 w 10000"/>
                  <a:gd name="connsiteY22" fmla="*/ 6466 h 10000"/>
                  <a:gd name="connsiteX23" fmla="*/ 6605 w 10000"/>
                  <a:gd name="connsiteY23" fmla="*/ 6983 h 10000"/>
                  <a:gd name="connsiteX24" fmla="*/ 7131 w 10000"/>
                  <a:gd name="connsiteY24" fmla="*/ 7155 h 10000"/>
                  <a:gd name="connsiteX25" fmla="*/ 7296 w 10000"/>
                  <a:gd name="connsiteY25" fmla="*/ 7500 h 10000"/>
                  <a:gd name="connsiteX26" fmla="*/ 7647 w 10000"/>
                  <a:gd name="connsiteY26" fmla="*/ 7845 h 10000"/>
                  <a:gd name="connsiteX27" fmla="*/ 7822 w 10000"/>
                  <a:gd name="connsiteY27" fmla="*/ 8190 h 10000"/>
                  <a:gd name="connsiteX28" fmla="*/ 7038 w 10000"/>
                  <a:gd name="connsiteY28" fmla="*/ 8362 h 10000"/>
                  <a:gd name="connsiteX29" fmla="*/ 6780 w 10000"/>
                  <a:gd name="connsiteY29" fmla="*/ 8621 h 10000"/>
                  <a:gd name="connsiteX30" fmla="*/ 6956 w 10000"/>
                  <a:gd name="connsiteY30" fmla="*/ 8879 h 10000"/>
                  <a:gd name="connsiteX31" fmla="*/ 6780 w 10000"/>
                  <a:gd name="connsiteY31" fmla="*/ 9569 h 10000"/>
                  <a:gd name="connsiteX32" fmla="*/ 6605 w 10000"/>
                  <a:gd name="connsiteY32" fmla="*/ 9828 h 10000"/>
                  <a:gd name="connsiteX33" fmla="*/ 6956 w 10000"/>
                  <a:gd name="connsiteY33" fmla="*/ 10000 h 10000"/>
                  <a:gd name="connsiteX34" fmla="*/ 7472 w 10000"/>
                  <a:gd name="connsiteY34" fmla="*/ 9741 h 10000"/>
                  <a:gd name="connsiteX35" fmla="*/ 7905 w 10000"/>
                  <a:gd name="connsiteY35" fmla="*/ 9741 h 10000"/>
                  <a:gd name="connsiteX36" fmla="*/ 7905 w 10000"/>
                  <a:gd name="connsiteY36" fmla="*/ 9397 h 10000"/>
                  <a:gd name="connsiteX37" fmla="*/ 8338 w 10000"/>
                  <a:gd name="connsiteY37" fmla="*/ 8276 h 10000"/>
                  <a:gd name="connsiteX38" fmla="*/ 8607 w 10000"/>
                  <a:gd name="connsiteY38" fmla="*/ 7931 h 10000"/>
                  <a:gd name="connsiteX39" fmla="*/ 8947 w 10000"/>
                  <a:gd name="connsiteY39" fmla="*/ 7586 h 10000"/>
                  <a:gd name="connsiteX40" fmla="*/ 9474 w 10000"/>
                  <a:gd name="connsiteY40" fmla="*/ 7328 h 10000"/>
                  <a:gd name="connsiteX41" fmla="*/ 10000 w 10000"/>
                  <a:gd name="connsiteY41" fmla="*/ 7414 h 10000"/>
                  <a:gd name="connsiteX42" fmla="*/ 10000 w 10000"/>
                  <a:gd name="connsiteY42" fmla="*/ 1121 h 10000"/>
                  <a:gd name="connsiteX43" fmla="*/ 9649 w 10000"/>
                  <a:gd name="connsiteY43" fmla="*/ 1121 h 10000"/>
                  <a:gd name="connsiteX44" fmla="*/ 9391 w 10000"/>
                  <a:gd name="connsiteY44" fmla="*/ 1034 h 10000"/>
                  <a:gd name="connsiteX45" fmla="*/ 9216 w 10000"/>
                  <a:gd name="connsiteY45" fmla="*/ 603 h 10000"/>
                  <a:gd name="connsiteX46" fmla="*/ 9391 w 10000"/>
                  <a:gd name="connsiteY46" fmla="*/ 431 h 10000"/>
                  <a:gd name="connsiteX47" fmla="*/ 8947 w 10000"/>
                  <a:gd name="connsiteY47" fmla="*/ 172 h 10000"/>
                  <a:gd name="connsiteX48" fmla="*/ 8514 w 10000"/>
                  <a:gd name="connsiteY48" fmla="*/ 0 h 10000"/>
                  <a:gd name="connsiteX49" fmla="*/ 7905 w 10000"/>
                  <a:gd name="connsiteY49" fmla="*/ 345 h 10000"/>
                  <a:gd name="connsiteX50" fmla="*/ 7564 w 10000"/>
                  <a:gd name="connsiteY50" fmla="*/ 345 h 10000"/>
                  <a:gd name="connsiteX51" fmla="*/ 7472 w 10000"/>
                  <a:gd name="connsiteY51" fmla="*/ 776 h 10000"/>
                  <a:gd name="connsiteX52" fmla="*/ 7131 w 10000"/>
                  <a:gd name="connsiteY52" fmla="*/ 776 h 10000"/>
                  <a:gd name="connsiteX53" fmla="*/ 6522 w 10000"/>
                  <a:gd name="connsiteY53" fmla="*/ 1034 h 10000"/>
                  <a:gd name="connsiteX54" fmla="*/ 6347 w 10000"/>
                  <a:gd name="connsiteY54" fmla="*/ 1724 h 10000"/>
                  <a:gd name="connsiteX55" fmla="*/ 6429 w 10000"/>
                  <a:gd name="connsiteY55" fmla="*/ 2069 h 10000"/>
                  <a:gd name="connsiteX56" fmla="*/ 5913 w 10000"/>
                  <a:gd name="connsiteY56" fmla="*/ 1897 h 10000"/>
                  <a:gd name="connsiteX57" fmla="*/ 5470 w 10000"/>
                  <a:gd name="connsiteY57" fmla="*/ 2155 h 10000"/>
                  <a:gd name="connsiteX58" fmla="*/ 5212 w 10000"/>
                  <a:gd name="connsiteY58" fmla="*/ 1983 h 10000"/>
                  <a:gd name="connsiteX59" fmla="*/ 4954 w 10000"/>
                  <a:gd name="connsiteY59" fmla="*/ 2328 h 10000"/>
                  <a:gd name="connsiteX60" fmla="*/ 4603 w 10000"/>
                  <a:gd name="connsiteY60" fmla="*/ 2155 h 10000"/>
                  <a:gd name="connsiteX61" fmla="*/ 4252 w 10000"/>
                  <a:gd name="connsiteY61" fmla="*/ 2155 h 10000"/>
                  <a:gd name="connsiteX62" fmla="*/ 3994 w 10000"/>
                  <a:gd name="connsiteY62" fmla="*/ 2414 h 10000"/>
                  <a:gd name="connsiteX63" fmla="*/ 3643 w 10000"/>
                  <a:gd name="connsiteY63" fmla="*/ 2155 h 10000"/>
                  <a:gd name="connsiteX64" fmla="*/ 3034 w 10000"/>
                  <a:gd name="connsiteY64" fmla="*/ 2241 h 10000"/>
                  <a:gd name="connsiteX65" fmla="*/ 2085 w 10000"/>
                  <a:gd name="connsiteY65" fmla="*/ 2328 h 10000"/>
                  <a:gd name="connsiteX0" fmla="*/ 1042 w 10000"/>
                  <a:gd name="connsiteY0" fmla="*/ 2672 h 10000"/>
                  <a:gd name="connsiteX1" fmla="*/ 341 w 10000"/>
                  <a:gd name="connsiteY1" fmla="*/ 5517 h 10000"/>
                  <a:gd name="connsiteX2" fmla="*/ 516 w 10000"/>
                  <a:gd name="connsiteY2" fmla="*/ 6293 h 10000"/>
                  <a:gd name="connsiteX3" fmla="*/ 165 w 10000"/>
                  <a:gd name="connsiteY3" fmla="*/ 6379 h 10000"/>
                  <a:gd name="connsiteX4" fmla="*/ 83 w 10000"/>
                  <a:gd name="connsiteY4" fmla="*/ 6810 h 10000"/>
                  <a:gd name="connsiteX5" fmla="*/ 0 w 10000"/>
                  <a:gd name="connsiteY5" fmla="*/ 7328 h 10000"/>
                  <a:gd name="connsiteX6" fmla="*/ 165 w 10000"/>
                  <a:gd name="connsiteY6" fmla="*/ 7241 h 10000"/>
                  <a:gd name="connsiteX7" fmla="*/ 516 w 10000"/>
                  <a:gd name="connsiteY7" fmla="*/ 7500 h 10000"/>
                  <a:gd name="connsiteX8" fmla="*/ 774 w 10000"/>
                  <a:gd name="connsiteY8" fmla="*/ 7759 h 10000"/>
                  <a:gd name="connsiteX9" fmla="*/ 1125 w 10000"/>
                  <a:gd name="connsiteY9" fmla="*/ 7500 h 10000"/>
                  <a:gd name="connsiteX10" fmla="*/ 1476 w 10000"/>
                  <a:gd name="connsiteY10" fmla="*/ 7586 h 10000"/>
                  <a:gd name="connsiteX11" fmla="*/ 1827 w 10000"/>
                  <a:gd name="connsiteY11" fmla="*/ 7586 h 10000"/>
                  <a:gd name="connsiteX12" fmla="*/ 2343 w 10000"/>
                  <a:gd name="connsiteY12" fmla="*/ 7500 h 10000"/>
                  <a:gd name="connsiteX13" fmla="*/ 2693 w 10000"/>
                  <a:gd name="connsiteY13" fmla="*/ 7672 h 10000"/>
                  <a:gd name="connsiteX14" fmla="*/ 2951 w 10000"/>
                  <a:gd name="connsiteY14" fmla="*/ 7414 h 10000"/>
                  <a:gd name="connsiteX15" fmla="*/ 3736 w 10000"/>
                  <a:gd name="connsiteY15" fmla="*/ 7155 h 10000"/>
                  <a:gd name="connsiteX16" fmla="*/ 4087 w 10000"/>
                  <a:gd name="connsiteY16" fmla="*/ 6638 h 10000"/>
                  <a:gd name="connsiteX17" fmla="*/ 4169 w 10000"/>
                  <a:gd name="connsiteY17" fmla="*/ 6638 h 10000"/>
                  <a:gd name="connsiteX18" fmla="*/ 4252 w 10000"/>
                  <a:gd name="connsiteY18" fmla="*/ 6552 h 10000"/>
                  <a:gd name="connsiteX19" fmla="*/ 4778 w 10000"/>
                  <a:gd name="connsiteY19" fmla="*/ 6466 h 10000"/>
                  <a:gd name="connsiteX20" fmla="*/ 5036 w 10000"/>
                  <a:gd name="connsiteY20" fmla="*/ 6207 h 10000"/>
                  <a:gd name="connsiteX21" fmla="*/ 5738 w 10000"/>
                  <a:gd name="connsiteY21" fmla="*/ 6466 h 10000"/>
                  <a:gd name="connsiteX22" fmla="*/ 6347 w 10000"/>
                  <a:gd name="connsiteY22" fmla="*/ 6466 h 10000"/>
                  <a:gd name="connsiteX23" fmla="*/ 6605 w 10000"/>
                  <a:gd name="connsiteY23" fmla="*/ 6983 h 10000"/>
                  <a:gd name="connsiteX24" fmla="*/ 7131 w 10000"/>
                  <a:gd name="connsiteY24" fmla="*/ 7155 h 10000"/>
                  <a:gd name="connsiteX25" fmla="*/ 7296 w 10000"/>
                  <a:gd name="connsiteY25" fmla="*/ 7500 h 10000"/>
                  <a:gd name="connsiteX26" fmla="*/ 7647 w 10000"/>
                  <a:gd name="connsiteY26" fmla="*/ 7845 h 10000"/>
                  <a:gd name="connsiteX27" fmla="*/ 7822 w 10000"/>
                  <a:gd name="connsiteY27" fmla="*/ 8190 h 10000"/>
                  <a:gd name="connsiteX28" fmla="*/ 7038 w 10000"/>
                  <a:gd name="connsiteY28" fmla="*/ 8362 h 10000"/>
                  <a:gd name="connsiteX29" fmla="*/ 6780 w 10000"/>
                  <a:gd name="connsiteY29" fmla="*/ 8621 h 10000"/>
                  <a:gd name="connsiteX30" fmla="*/ 6956 w 10000"/>
                  <a:gd name="connsiteY30" fmla="*/ 8879 h 10000"/>
                  <a:gd name="connsiteX31" fmla="*/ 6780 w 10000"/>
                  <a:gd name="connsiteY31" fmla="*/ 9569 h 10000"/>
                  <a:gd name="connsiteX32" fmla="*/ 6605 w 10000"/>
                  <a:gd name="connsiteY32" fmla="*/ 9828 h 10000"/>
                  <a:gd name="connsiteX33" fmla="*/ 6956 w 10000"/>
                  <a:gd name="connsiteY33" fmla="*/ 10000 h 10000"/>
                  <a:gd name="connsiteX34" fmla="*/ 7472 w 10000"/>
                  <a:gd name="connsiteY34" fmla="*/ 9741 h 10000"/>
                  <a:gd name="connsiteX35" fmla="*/ 7905 w 10000"/>
                  <a:gd name="connsiteY35" fmla="*/ 9741 h 10000"/>
                  <a:gd name="connsiteX36" fmla="*/ 7905 w 10000"/>
                  <a:gd name="connsiteY36" fmla="*/ 9397 h 10000"/>
                  <a:gd name="connsiteX37" fmla="*/ 8338 w 10000"/>
                  <a:gd name="connsiteY37" fmla="*/ 8276 h 10000"/>
                  <a:gd name="connsiteX38" fmla="*/ 8607 w 10000"/>
                  <a:gd name="connsiteY38" fmla="*/ 7931 h 10000"/>
                  <a:gd name="connsiteX39" fmla="*/ 8947 w 10000"/>
                  <a:gd name="connsiteY39" fmla="*/ 7586 h 10000"/>
                  <a:gd name="connsiteX40" fmla="*/ 9474 w 10000"/>
                  <a:gd name="connsiteY40" fmla="*/ 7328 h 10000"/>
                  <a:gd name="connsiteX41" fmla="*/ 10000 w 10000"/>
                  <a:gd name="connsiteY41" fmla="*/ 7414 h 10000"/>
                  <a:gd name="connsiteX42" fmla="*/ 10000 w 10000"/>
                  <a:gd name="connsiteY42" fmla="*/ 1121 h 10000"/>
                  <a:gd name="connsiteX43" fmla="*/ 9391 w 10000"/>
                  <a:gd name="connsiteY43" fmla="*/ 1034 h 10000"/>
                  <a:gd name="connsiteX44" fmla="*/ 9216 w 10000"/>
                  <a:gd name="connsiteY44" fmla="*/ 603 h 10000"/>
                  <a:gd name="connsiteX45" fmla="*/ 9391 w 10000"/>
                  <a:gd name="connsiteY45" fmla="*/ 431 h 10000"/>
                  <a:gd name="connsiteX46" fmla="*/ 8947 w 10000"/>
                  <a:gd name="connsiteY46" fmla="*/ 172 h 10000"/>
                  <a:gd name="connsiteX47" fmla="*/ 8514 w 10000"/>
                  <a:gd name="connsiteY47" fmla="*/ 0 h 10000"/>
                  <a:gd name="connsiteX48" fmla="*/ 7905 w 10000"/>
                  <a:gd name="connsiteY48" fmla="*/ 345 h 10000"/>
                  <a:gd name="connsiteX49" fmla="*/ 7564 w 10000"/>
                  <a:gd name="connsiteY49" fmla="*/ 345 h 10000"/>
                  <a:gd name="connsiteX50" fmla="*/ 7472 w 10000"/>
                  <a:gd name="connsiteY50" fmla="*/ 776 h 10000"/>
                  <a:gd name="connsiteX51" fmla="*/ 7131 w 10000"/>
                  <a:gd name="connsiteY51" fmla="*/ 776 h 10000"/>
                  <a:gd name="connsiteX52" fmla="*/ 6522 w 10000"/>
                  <a:gd name="connsiteY52" fmla="*/ 1034 h 10000"/>
                  <a:gd name="connsiteX53" fmla="*/ 6347 w 10000"/>
                  <a:gd name="connsiteY53" fmla="*/ 1724 h 10000"/>
                  <a:gd name="connsiteX54" fmla="*/ 6429 w 10000"/>
                  <a:gd name="connsiteY54" fmla="*/ 2069 h 10000"/>
                  <a:gd name="connsiteX55" fmla="*/ 5913 w 10000"/>
                  <a:gd name="connsiteY55" fmla="*/ 1897 h 10000"/>
                  <a:gd name="connsiteX56" fmla="*/ 5470 w 10000"/>
                  <a:gd name="connsiteY56" fmla="*/ 2155 h 10000"/>
                  <a:gd name="connsiteX57" fmla="*/ 5212 w 10000"/>
                  <a:gd name="connsiteY57" fmla="*/ 1983 h 10000"/>
                  <a:gd name="connsiteX58" fmla="*/ 4954 w 10000"/>
                  <a:gd name="connsiteY58" fmla="*/ 2328 h 10000"/>
                  <a:gd name="connsiteX59" fmla="*/ 4603 w 10000"/>
                  <a:gd name="connsiteY59" fmla="*/ 2155 h 10000"/>
                  <a:gd name="connsiteX60" fmla="*/ 4252 w 10000"/>
                  <a:gd name="connsiteY60" fmla="*/ 2155 h 10000"/>
                  <a:gd name="connsiteX61" fmla="*/ 3994 w 10000"/>
                  <a:gd name="connsiteY61" fmla="*/ 2414 h 10000"/>
                  <a:gd name="connsiteX62" fmla="*/ 3643 w 10000"/>
                  <a:gd name="connsiteY62" fmla="*/ 2155 h 10000"/>
                  <a:gd name="connsiteX63" fmla="*/ 3034 w 10000"/>
                  <a:gd name="connsiteY63" fmla="*/ 2241 h 10000"/>
                  <a:gd name="connsiteX64" fmla="*/ 2085 w 10000"/>
                  <a:gd name="connsiteY64" fmla="*/ 2328 h 10000"/>
                  <a:gd name="connsiteX0" fmla="*/ 1042 w 10000"/>
                  <a:gd name="connsiteY0" fmla="*/ 2672 h 10000"/>
                  <a:gd name="connsiteX1" fmla="*/ 341 w 10000"/>
                  <a:gd name="connsiteY1" fmla="*/ 5517 h 10000"/>
                  <a:gd name="connsiteX2" fmla="*/ 516 w 10000"/>
                  <a:gd name="connsiteY2" fmla="*/ 6293 h 10000"/>
                  <a:gd name="connsiteX3" fmla="*/ 165 w 10000"/>
                  <a:gd name="connsiteY3" fmla="*/ 6379 h 10000"/>
                  <a:gd name="connsiteX4" fmla="*/ 83 w 10000"/>
                  <a:gd name="connsiteY4" fmla="*/ 6810 h 10000"/>
                  <a:gd name="connsiteX5" fmla="*/ 0 w 10000"/>
                  <a:gd name="connsiteY5" fmla="*/ 7328 h 10000"/>
                  <a:gd name="connsiteX6" fmla="*/ 165 w 10000"/>
                  <a:gd name="connsiteY6" fmla="*/ 7241 h 10000"/>
                  <a:gd name="connsiteX7" fmla="*/ 516 w 10000"/>
                  <a:gd name="connsiteY7" fmla="*/ 7500 h 10000"/>
                  <a:gd name="connsiteX8" fmla="*/ 774 w 10000"/>
                  <a:gd name="connsiteY8" fmla="*/ 7759 h 10000"/>
                  <a:gd name="connsiteX9" fmla="*/ 1125 w 10000"/>
                  <a:gd name="connsiteY9" fmla="*/ 7500 h 10000"/>
                  <a:gd name="connsiteX10" fmla="*/ 1476 w 10000"/>
                  <a:gd name="connsiteY10" fmla="*/ 7586 h 10000"/>
                  <a:gd name="connsiteX11" fmla="*/ 1827 w 10000"/>
                  <a:gd name="connsiteY11" fmla="*/ 7586 h 10000"/>
                  <a:gd name="connsiteX12" fmla="*/ 2343 w 10000"/>
                  <a:gd name="connsiteY12" fmla="*/ 7500 h 10000"/>
                  <a:gd name="connsiteX13" fmla="*/ 2693 w 10000"/>
                  <a:gd name="connsiteY13" fmla="*/ 7672 h 10000"/>
                  <a:gd name="connsiteX14" fmla="*/ 2951 w 10000"/>
                  <a:gd name="connsiteY14" fmla="*/ 7414 h 10000"/>
                  <a:gd name="connsiteX15" fmla="*/ 3736 w 10000"/>
                  <a:gd name="connsiteY15" fmla="*/ 7155 h 10000"/>
                  <a:gd name="connsiteX16" fmla="*/ 4087 w 10000"/>
                  <a:gd name="connsiteY16" fmla="*/ 6638 h 10000"/>
                  <a:gd name="connsiteX17" fmla="*/ 4169 w 10000"/>
                  <a:gd name="connsiteY17" fmla="*/ 6638 h 10000"/>
                  <a:gd name="connsiteX18" fmla="*/ 4252 w 10000"/>
                  <a:gd name="connsiteY18" fmla="*/ 6552 h 10000"/>
                  <a:gd name="connsiteX19" fmla="*/ 4778 w 10000"/>
                  <a:gd name="connsiteY19" fmla="*/ 6466 h 10000"/>
                  <a:gd name="connsiteX20" fmla="*/ 5036 w 10000"/>
                  <a:gd name="connsiteY20" fmla="*/ 6207 h 10000"/>
                  <a:gd name="connsiteX21" fmla="*/ 5738 w 10000"/>
                  <a:gd name="connsiteY21" fmla="*/ 6466 h 10000"/>
                  <a:gd name="connsiteX22" fmla="*/ 6347 w 10000"/>
                  <a:gd name="connsiteY22" fmla="*/ 6466 h 10000"/>
                  <a:gd name="connsiteX23" fmla="*/ 6605 w 10000"/>
                  <a:gd name="connsiteY23" fmla="*/ 6983 h 10000"/>
                  <a:gd name="connsiteX24" fmla="*/ 7131 w 10000"/>
                  <a:gd name="connsiteY24" fmla="*/ 7155 h 10000"/>
                  <a:gd name="connsiteX25" fmla="*/ 7296 w 10000"/>
                  <a:gd name="connsiteY25" fmla="*/ 7500 h 10000"/>
                  <a:gd name="connsiteX26" fmla="*/ 7647 w 10000"/>
                  <a:gd name="connsiteY26" fmla="*/ 7845 h 10000"/>
                  <a:gd name="connsiteX27" fmla="*/ 7822 w 10000"/>
                  <a:gd name="connsiteY27" fmla="*/ 8190 h 10000"/>
                  <a:gd name="connsiteX28" fmla="*/ 7038 w 10000"/>
                  <a:gd name="connsiteY28" fmla="*/ 8362 h 10000"/>
                  <a:gd name="connsiteX29" fmla="*/ 6780 w 10000"/>
                  <a:gd name="connsiteY29" fmla="*/ 8621 h 10000"/>
                  <a:gd name="connsiteX30" fmla="*/ 6956 w 10000"/>
                  <a:gd name="connsiteY30" fmla="*/ 8879 h 10000"/>
                  <a:gd name="connsiteX31" fmla="*/ 6780 w 10000"/>
                  <a:gd name="connsiteY31" fmla="*/ 9569 h 10000"/>
                  <a:gd name="connsiteX32" fmla="*/ 6605 w 10000"/>
                  <a:gd name="connsiteY32" fmla="*/ 9828 h 10000"/>
                  <a:gd name="connsiteX33" fmla="*/ 6956 w 10000"/>
                  <a:gd name="connsiteY33" fmla="*/ 10000 h 10000"/>
                  <a:gd name="connsiteX34" fmla="*/ 7472 w 10000"/>
                  <a:gd name="connsiteY34" fmla="*/ 9741 h 10000"/>
                  <a:gd name="connsiteX35" fmla="*/ 7905 w 10000"/>
                  <a:gd name="connsiteY35" fmla="*/ 9741 h 10000"/>
                  <a:gd name="connsiteX36" fmla="*/ 7905 w 10000"/>
                  <a:gd name="connsiteY36" fmla="*/ 9397 h 10000"/>
                  <a:gd name="connsiteX37" fmla="*/ 8338 w 10000"/>
                  <a:gd name="connsiteY37" fmla="*/ 8276 h 10000"/>
                  <a:gd name="connsiteX38" fmla="*/ 8607 w 10000"/>
                  <a:gd name="connsiteY38" fmla="*/ 7931 h 10000"/>
                  <a:gd name="connsiteX39" fmla="*/ 8947 w 10000"/>
                  <a:gd name="connsiteY39" fmla="*/ 7586 h 10000"/>
                  <a:gd name="connsiteX40" fmla="*/ 9474 w 10000"/>
                  <a:gd name="connsiteY40" fmla="*/ 7328 h 10000"/>
                  <a:gd name="connsiteX41" fmla="*/ 10000 w 10000"/>
                  <a:gd name="connsiteY41" fmla="*/ 7414 h 10000"/>
                  <a:gd name="connsiteX42" fmla="*/ 10000 w 10000"/>
                  <a:gd name="connsiteY42" fmla="*/ 1121 h 10000"/>
                  <a:gd name="connsiteX43" fmla="*/ 9216 w 10000"/>
                  <a:gd name="connsiteY43" fmla="*/ 603 h 10000"/>
                  <a:gd name="connsiteX44" fmla="*/ 9391 w 10000"/>
                  <a:gd name="connsiteY44" fmla="*/ 431 h 10000"/>
                  <a:gd name="connsiteX45" fmla="*/ 8947 w 10000"/>
                  <a:gd name="connsiteY45" fmla="*/ 172 h 10000"/>
                  <a:gd name="connsiteX46" fmla="*/ 8514 w 10000"/>
                  <a:gd name="connsiteY46" fmla="*/ 0 h 10000"/>
                  <a:gd name="connsiteX47" fmla="*/ 7905 w 10000"/>
                  <a:gd name="connsiteY47" fmla="*/ 345 h 10000"/>
                  <a:gd name="connsiteX48" fmla="*/ 7564 w 10000"/>
                  <a:gd name="connsiteY48" fmla="*/ 345 h 10000"/>
                  <a:gd name="connsiteX49" fmla="*/ 7472 w 10000"/>
                  <a:gd name="connsiteY49" fmla="*/ 776 h 10000"/>
                  <a:gd name="connsiteX50" fmla="*/ 7131 w 10000"/>
                  <a:gd name="connsiteY50" fmla="*/ 776 h 10000"/>
                  <a:gd name="connsiteX51" fmla="*/ 6522 w 10000"/>
                  <a:gd name="connsiteY51" fmla="*/ 1034 h 10000"/>
                  <a:gd name="connsiteX52" fmla="*/ 6347 w 10000"/>
                  <a:gd name="connsiteY52" fmla="*/ 1724 h 10000"/>
                  <a:gd name="connsiteX53" fmla="*/ 6429 w 10000"/>
                  <a:gd name="connsiteY53" fmla="*/ 2069 h 10000"/>
                  <a:gd name="connsiteX54" fmla="*/ 5913 w 10000"/>
                  <a:gd name="connsiteY54" fmla="*/ 1897 h 10000"/>
                  <a:gd name="connsiteX55" fmla="*/ 5470 w 10000"/>
                  <a:gd name="connsiteY55" fmla="*/ 2155 h 10000"/>
                  <a:gd name="connsiteX56" fmla="*/ 5212 w 10000"/>
                  <a:gd name="connsiteY56" fmla="*/ 1983 h 10000"/>
                  <a:gd name="connsiteX57" fmla="*/ 4954 w 10000"/>
                  <a:gd name="connsiteY57" fmla="*/ 2328 h 10000"/>
                  <a:gd name="connsiteX58" fmla="*/ 4603 w 10000"/>
                  <a:gd name="connsiteY58" fmla="*/ 2155 h 10000"/>
                  <a:gd name="connsiteX59" fmla="*/ 4252 w 10000"/>
                  <a:gd name="connsiteY59" fmla="*/ 2155 h 10000"/>
                  <a:gd name="connsiteX60" fmla="*/ 3994 w 10000"/>
                  <a:gd name="connsiteY60" fmla="*/ 2414 h 10000"/>
                  <a:gd name="connsiteX61" fmla="*/ 3643 w 10000"/>
                  <a:gd name="connsiteY61" fmla="*/ 2155 h 10000"/>
                  <a:gd name="connsiteX62" fmla="*/ 3034 w 10000"/>
                  <a:gd name="connsiteY62" fmla="*/ 2241 h 10000"/>
                  <a:gd name="connsiteX63" fmla="*/ 2085 w 10000"/>
                  <a:gd name="connsiteY63" fmla="*/ 2328 h 10000"/>
                  <a:gd name="connsiteX0" fmla="*/ 1042 w 10000"/>
                  <a:gd name="connsiteY0" fmla="*/ 2672 h 10000"/>
                  <a:gd name="connsiteX1" fmla="*/ 341 w 10000"/>
                  <a:gd name="connsiteY1" fmla="*/ 5517 h 10000"/>
                  <a:gd name="connsiteX2" fmla="*/ 516 w 10000"/>
                  <a:gd name="connsiteY2" fmla="*/ 6293 h 10000"/>
                  <a:gd name="connsiteX3" fmla="*/ 165 w 10000"/>
                  <a:gd name="connsiteY3" fmla="*/ 6379 h 10000"/>
                  <a:gd name="connsiteX4" fmla="*/ 83 w 10000"/>
                  <a:gd name="connsiteY4" fmla="*/ 6810 h 10000"/>
                  <a:gd name="connsiteX5" fmla="*/ 0 w 10000"/>
                  <a:gd name="connsiteY5" fmla="*/ 7328 h 10000"/>
                  <a:gd name="connsiteX6" fmla="*/ 165 w 10000"/>
                  <a:gd name="connsiteY6" fmla="*/ 7241 h 10000"/>
                  <a:gd name="connsiteX7" fmla="*/ 516 w 10000"/>
                  <a:gd name="connsiteY7" fmla="*/ 7500 h 10000"/>
                  <a:gd name="connsiteX8" fmla="*/ 774 w 10000"/>
                  <a:gd name="connsiteY8" fmla="*/ 7759 h 10000"/>
                  <a:gd name="connsiteX9" fmla="*/ 1125 w 10000"/>
                  <a:gd name="connsiteY9" fmla="*/ 7500 h 10000"/>
                  <a:gd name="connsiteX10" fmla="*/ 1476 w 10000"/>
                  <a:gd name="connsiteY10" fmla="*/ 7586 h 10000"/>
                  <a:gd name="connsiteX11" fmla="*/ 1827 w 10000"/>
                  <a:gd name="connsiteY11" fmla="*/ 7586 h 10000"/>
                  <a:gd name="connsiteX12" fmla="*/ 2343 w 10000"/>
                  <a:gd name="connsiteY12" fmla="*/ 7500 h 10000"/>
                  <a:gd name="connsiteX13" fmla="*/ 2693 w 10000"/>
                  <a:gd name="connsiteY13" fmla="*/ 7672 h 10000"/>
                  <a:gd name="connsiteX14" fmla="*/ 2951 w 10000"/>
                  <a:gd name="connsiteY14" fmla="*/ 7414 h 10000"/>
                  <a:gd name="connsiteX15" fmla="*/ 3736 w 10000"/>
                  <a:gd name="connsiteY15" fmla="*/ 7155 h 10000"/>
                  <a:gd name="connsiteX16" fmla="*/ 4087 w 10000"/>
                  <a:gd name="connsiteY16" fmla="*/ 6638 h 10000"/>
                  <a:gd name="connsiteX17" fmla="*/ 4169 w 10000"/>
                  <a:gd name="connsiteY17" fmla="*/ 6638 h 10000"/>
                  <a:gd name="connsiteX18" fmla="*/ 4252 w 10000"/>
                  <a:gd name="connsiteY18" fmla="*/ 6552 h 10000"/>
                  <a:gd name="connsiteX19" fmla="*/ 4778 w 10000"/>
                  <a:gd name="connsiteY19" fmla="*/ 6466 h 10000"/>
                  <a:gd name="connsiteX20" fmla="*/ 5036 w 10000"/>
                  <a:gd name="connsiteY20" fmla="*/ 6207 h 10000"/>
                  <a:gd name="connsiteX21" fmla="*/ 5738 w 10000"/>
                  <a:gd name="connsiteY21" fmla="*/ 6466 h 10000"/>
                  <a:gd name="connsiteX22" fmla="*/ 6347 w 10000"/>
                  <a:gd name="connsiteY22" fmla="*/ 6466 h 10000"/>
                  <a:gd name="connsiteX23" fmla="*/ 6605 w 10000"/>
                  <a:gd name="connsiteY23" fmla="*/ 6983 h 10000"/>
                  <a:gd name="connsiteX24" fmla="*/ 7131 w 10000"/>
                  <a:gd name="connsiteY24" fmla="*/ 7155 h 10000"/>
                  <a:gd name="connsiteX25" fmla="*/ 7296 w 10000"/>
                  <a:gd name="connsiteY25" fmla="*/ 7500 h 10000"/>
                  <a:gd name="connsiteX26" fmla="*/ 7647 w 10000"/>
                  <a:gd name="connsiteY26" fmla="*/ 7845 h 10000"/>
                  <a:gd name="connsiteX27" fmla="*/ 7822 w 10000"/>
                  <a:gd name="connsiteY27" fmla="*/ 8190 h 10000"/>
                  <a:gd name="connsiteX28" fmla="*/ 7038 w 10000"/>
                  <a:gd name="connsiteY28" fmla="*/ 8362 h 10000"/>
                  <a:gd name="connsiteX29" fmla="*/ 6780 w 10000"/>
                  <a:gd name="connsiteY29" fmla="*/ 8621 h 10000"/>
                  <a:gd name="connsiteX30" fmla="*/ 6956 w 10000"/>
                  <a:gd name="connsiteY30" fmla="*/ 8879 h 10000"/>
                  <a:gd name="connsiteX31" fmla="*/ 6780 w 10000"/>
                  <a:gd name="connsiteY31" fmla="*/ 9569 h 10000"/>
                  <a:gd name="connsiteX32" fmla="*/ 6605 w 10000"/>
                  <a:gd name="connsiteY32" fmla="*/ 9828 h 10000"/>
                  <a:gd name="connsiteX33" fmla="*/ 6956 w 10000"/>
                  <a:gd name="connsiteY33" fmla="*/ 10000 h 10000"/>
                  <a:gd name="connsiteX34" fmla="*/ 7472 w 10000"/>
                  <a:gd name="connsiteY34" fmla="*/ 9741 h 10000"/>
                  <a:gd name="connsiteX35" fmla="*/ 7905 w 10000"/>
                  <a:gd name="connsiteY35" fmla="*/ 9741 h 10000"/>
                  <a:gd name="connsiteX36" fmla="*/ 7905 w 10000"/>
                  <a:gd name="connsiteY36" fmla="*/ 9397 h 10000"/>
                  <a:gd name="connsiteX37" fmla="*/ 8338 w 10000"/>
                  <a:gd name="connsiteY37" fmla="*/ 8276 h 10000"/>
                  <a:gd name="connsiteX38" fmla="*/ 8607 w 10000"/>
                  <a:gd name="connsiteY38" fmla="*/ 7931 h 10000"/>
                  <a:gd name="connsiteX39" fmla="*/ 8947 w 10000"/>
                  <a:gd name="connsiteY39" fmla="*/ 7586 h 10000"/>
                  <a:gd name="connsiteX40" fmla="*/ 9474 w 10000"/>
                  <a:gd name="connsiteY40" fmla="*/ 7328 h 10000"/>
                  <a:gd name="connsiteX41" fmla="*/ 10000 w 10000"/>
                  <a:gd name="connsiteY41" fmla="*/ 7414 h 10000"/>
                  <a:gd name="connsiteX42" fmla="*/ 10000 w 10000"/>
                  <a:gd name="connsiteY42" fmla="*/ 1121 h 10000"/>
                  <a:gd name="connsiteX43" fmla="*/ 9391 w 10000"/>
                  <a:gd name="connsiteY43" fmla="*/ 431 h 10000"/>
                  <a:gd name="connsiteX44" fmla="*/ 8947 w 10000"/>
                  <a:gd name="connsiteY44" fmla="*/ 172 h 10000"/>
                  <a:gd name="connsiteX45" fmla="*/ 8514 w 10000"/>
                  <a:gd name="connsiteY45" fmla="*/ 0 h 10000"/>
                  <a:gd name="connsiteX46" fmla="*/ 7905 w 10000"/>
                  <a:gd name="connsiteY46" fmla="*/ 345 h 10000"/>
                  <a:gd name="connsiteX47" fmla="*/ 7564 w 10000"/>
                  <a:gd name="connsiteY47" fmla="*/ 345 h 10000"/>
                  <a:gd name="connsiteX48" fmla="*/ 7472 w 10000"/>
                  <a:gd name="connsiteY48" fmla="*/ 776 h 10000"/>
                  <a:gd name="connsiteX49" fmla="*/ 7131 w 10000"/>
                  <a:gd name="connsiteY49" fmla="*/ 776 h 10000"/>
                  <a:gd name="connsiteX50" fmla="*/ 6522 w 10000"/>
                  <a:gd name="connsiteY50" fmla="*/ 1034 h 10000"/>
                  <a:gd name="connsiteX51" fmla="*/ 6347 w 10000"/>
                  <a:gd name="connsiteY51" fmla="*/ 1724 h 10000"/>
                  <a:gd name="connsiteX52" fmla="*/ 6429 w 10000"/>
                  <a:gd name="connsiteY52" fmla="*/ 2069 h 10000"/>
                  <a:gd name="connsiteX53" fmla="*/ 5913 w 10000"/>
                  <a:gd name="connsiteY53" fmla="*/ 1897 h 10000"/>
                  <a:gd name="connsiteX54" fmla="*/ 5470 w 10000"/>
                  <a:gd name="connsiteY54" fmla="*/ 2155 h 10000"/>
                  <a:gd name="connsiteX55" fmla="*/ 5212 w 10000"/>
                  <a:gd name="connsiteY55" fmla="*/ 1983 h 10000"/>
                  <a:gd name="connsiteX56" fmla="*/ 4954 w 10000"/>
                  <a:gd name="connsiteY56" fmla="*/ 2328 h 10000"/>
                  <a:gd name="connsiteX57" fmla="*/ 4603 w 10000"/>
                  <a:gd name="connsiteY57" fmla="*/ 2155 h 10000"/>
                  <a:gd name="connsiteX58" fmla="*/ 4252 w 10000"/>
                  <a:gd name="connsiteY58" fmla="*/ 2155 h 10000"/>
                  <a:gd name="connsiteX59" fmla="*/ 3994 w 10000"/>
                  <a:gd name="connsiteY59" fmla="*/ 2414 h 10000"/>
                  <a:gd name="connsiteX60" fmla="*/ 3643 w 10000"/>
                  <a:gd name="connsiteY60" fmla="*/ 2155 h 10000"/>
                  <a:gd name="connsiteX61" fmla="*/ 3034 w 10000"/>
                  <a:gd name="connsiteY61" fmla="*/ 2241 h 10000"/>
                  <a:gd name="connsiteX62" fmla="*/ 2085 w 10000"/>
                  <a:gd name="connsiteY62" fmla="*/ 2328 h 10000"/>
                  <a:gd name="connsiteX0" fmla="*/ 1042 w 10000"/>
                  <a:gd name="connsiteY0" fmla="*/ 2672 h 10000"/>
                  <a:gd name="connsiteX1" fmla="*/ 341 w 10000"/>
                  <a:gd name="connsiteY1" fmla="*/ 5517 h 10000"/>
                  <a:gd name="connsiteX2" fmla="*/ 516 w 10000"/>
                  <a:gd name="connsiteY2" fmla="*/ 6293 h 10000"/>
                  <a:gd name="connsiteX3" fmla="*/ 165 w 10000"/>
                  <a:gd name="connsiteY3" fmla="*/ 6379 h 10000"/>
                  <a:gd name="connsiteX4" fmla="*/ 83 w 10000"/>
                  <a:gd name="connsiteY4" fmla="*/ 6810 h 10000"/>
                  <a:gd name="connsiteX5" fmla="*/ 0 w 10000"/>
                  <a:gd name="connsiteY5" fmla="*/ 7328 h 10000"/>
                  <a:gd name="connsiteX6" fmla="*/ 165 w 10000"/>
                  <a:gd name="connsiteY6" fmla="*/ 7241 h 10000"/>
                  <a:gd name="connsiteX7" fmla="*/ 516 w 10000"/>
                  <a:gd name="connsiteY7" fmla="*/ 7500 h 10000"/>
                  <a:gd name="connsiteX8" fmla="*/ 774 w 10000"/>
                  <a:gd name="connsiteY8" fmla="*/ 7759 h 10000"/>
                  <a:gd name="connsiteX9" fmla="*/ 1125 w 10000"/>
                  <a:gd name="connsiteY9" fmla="*/ 7500 h 10000"/>
                  <a:gd name="connsiteX10" fmla="*/ 1476 w 10000"/>
                  <a:gd name="connsiteY10" fmla="*/ 7586 h 10000"/>
                  <a:gd name="connsiteX11" fmla="*/ 1827 w 10000"/>
                  <a:gd name="connsiteY11" fmla="*/ 7586 h 10000"/>
                  <a:gd name="connsiteX12" fmla="*/ 2343 w 10000"/>
                  <a:gd name="connsiteY12" fmla="*/ 7500 h 10000"/>
                  <a:gd name="connsiteX13" fmla="*/ 2693 w 10000"/>
                  <a:gd name="connsiteY13" fmla="*/ 7672 h 10000"/>
                  <a:gd name="connsiteX14" fmla="*/ 2951 w 10000"/>
                  <a:gd name="connsiteY14" fmla="*/ 7414 h 10000"/>
                  <a:gd name="connsiteX15" fmla="*/ 3736 w 10000"/>
                  <a:gd name="connsiteY15" fmla="*/ 7155 h 10000"/>
                  <a:gd name="connsiteX16" fmla="*/ 4087 w 10000"/>
                  <a:gd name="connsiteY16" fmla="*/ 6638 h 10000"/>
                  <a:gd name="connsiteX17" fmla="*/ 4169 w 10000"/>
                  <a:gd name="connsiteY17" fmla="*/ 6638 h 10000"/>
                  <a:gd name="connsiteX18" fmla="*/ 4252 w 10000"/>
                  <a:gd name="connsiteY18" fmla="*/ 6552 h 10000"/>
                  <a:gd name="connsiteX19" fmla="*/ 4778 w 10000"/>
                  <a:gd name="connsiteY19" fmla="*/ 6466 h 10000"/>
                  <a:gd name="connsiteX20" fmla="*/ 5036 w 10000"/>
                  <a:gd name="connsiteY20" fmla="*/ 6207 h 10000"/>
                  <a:gd name="connsiteX21" fmla="*/ 5738 w 10000"/>
                  <a:gd name="connsiteY21" fmla="*/ 6466 h 10000"/>
                  <a:gd name="connsiteX22" fmla="*/ 6347 w 10000"/>
                  <a:gd name="connsiteY22" fmla="*/ 6466 h 10000"/>
                  <a:gd name="connsiteX23" fmla="*/ 6605 w 10000"/>
                  <a:gd name="connsiteY23" fmla="*/ 6983 h 10000"/>
                  <a:gd name="connsiteX24" fmla="*/ 7131 w 10000"/>
                  <a:gd name="connsiteY24" fmla="*/ 7155 h 10000"/>
                  <a:gd name="connsiteX25" fmla="*/ 7296 w 10000"/>
                  <a:gd name="connsiteY25" fmla="*/ 7500 h 10000"/>
                  <a:gd name="connsiteX26" fmla="*/ 7647 w 10000"/>
                  <a:gd name="connsiteY26" fmla="*/ 7845 h 10000"/>
                  <a:gd name="connsiteX27" fmla="*/ 7822 w 10000"/>
                  <a:gd name="connsiteY27" fmla="*/ 8190 h 10000"/>
                  <a:gd name="connsiteX28" fmla="*/ 7038 w 10000"/>
                  <a:gd name="connsiteY28" fmla="*/ 8362 h 10000"/>
                  <a:gd name="connsiteX29" fmla="*/ 6780 w 10000"/>
                  <a:gd name="connsiteY29" fmla="*/ 8621 h 10000"/>
                  <a:gd name="connsiteX30" fmla="*/ 6956 w 10000"/>
                  <a:gd name="connsiteY30" fmla="*/ 8879 h 10000"/>
                  <a:gd name="connsiteX31" fmla="*/ 6780 w 10000"/>
                  <a:gd name="connsiteY31" fmla="*/ 9569 h 10000"/>
                  <a:gd name="connsiteX32" fmla="*/ 6605 w 10000"/>
                  <a:gd name="connsiteY32" fmla="*/ 9828 h 10000"/>
                  <a:gd name="connsiteX33" fmla="*/ 6956 w 10000"/>
                  <a:gd name="connsiteY33" fmla="*/ 10000 h 10000"/>
                  <a:gd name="connsiteX34" fmla="*/ 7472 w 10000"/>
                  <a:gd name="connsiteY34" fmla="*/ 9741 h 10000"/>
                  <a:gd name="connsiteX35" fmla="*/ 7905 w 10000"/>
                  <a:gd name="connsiteY35" fmla="*/ 9741 h 10000"/>
                  <a:gd name="connsiteX36" fmla="*/ 7905 w 10000"/>
                  <a:gd name="connsiteY36" fmla="*/ 9397 h 10000"/>
                  <a:gd name="connsiteX37" fmla="*/ 8338 w 10000"/>
                  <a:gd name="connsiteY37" fmla="*/ 8276 h 10000"/>
                  <a:gd name="connsiteX38" fmla="*/ 8607 w 10000"/>
                  <a:gd name="connsiteY38" fmla="*/ 7931 h 10000"/>
                  <a:gd name="connsiteX39" fmla="*/ 8947 w 10000"/>
                  <a:gd name="connsiteY39" fmla="*/ 7586 h 10000"/>
                  <a:gd name="connsiteX40" fmla="*/ 9474 w 10000"/>
                  <a:gd name="connsiteY40" fmla="*/ 7328 h 10000"/>
                  <a:gd name="connsiteX41" fmla="*/ 10000 w 10000"/>
                  <a:gd name="connsiteY41" fmla="*/ 7414 h 10000"/>
                  <a:gd name="connsiteX42" fmla="*/ 10000 w 10000"/>
                  <a:gd name="connsiteY42" fmla="*/ 1121 h 10000"/>
                  <a:gd name="connsiteX43" fmla="*/ 8947 w 10000"/>
                  <a:gd name="connsiteY43" fmla="*/ 172 h 10000"/>
                  <a:gd name="connsiteX44" fmla="*/ 8514 w 10000"/>
                  <a:gd name="connsiteY44" fmla="*/ 0 h 10000"/>
                  <a:gd name="connsiteX45" fmla="*/ 7905 w 10000"/>
                  <a:gd name="connsiteY45" fmla="*/ 345 h 10000"/>
                  <a:gd name="connsiteX46" fmla="*/ 7564 w 10000"/>
                  <a:gd name="connsiteY46" fmla="*/ 345 h 10000"/>
                  <a:gd name="connsiteX47" fmla="*/ 7472 w 10000"/>
                  <a:gd name="connsiteY47" fmla="*/ 776 h 10000"/>
                  <a:gd name="connsiteX48" fmla="*/ 7131 w 10000"/>
                  <a:gd name="connsiteY48" fmla="*/ 776 h 10000"/>
                  <a:gd name="connsiteX49" fmla="*/ 6522 w 10000"/>
                  <a:gd name="connsiteY49" fmla="*/ 1034 h 10000"/>
                  <a:gd name="connsiteX50" fmla="*/ 6347 w 10000"/>
                  <a:gd name="connsiteY50" fmla="*/ 1724 h 10000"/>
                  <a:gd name="connsiteX51" fmla="*/ 6429 w 10000"/>
                  <a:gd name="connsiteY51" fmla="*/ 2069 h 10000"/>
                  <a:gd name="connsiteX52" fmla="*/ 5913 w 10000"/>
                  <a:gd name="connsiteY52" fmla="*/ 1897 h 10000"/>
                  <a:gd name="connsiteX53" fmla="*/ 5470 w 10000"/>
                  <a:gd name="connsiteY53" fmla="*/ 2155 h 10000"/>
                  <a:gd name="connsiteX54" fmla="*/ 5212 w 10000"/>
                  <a:gd name="connsiteY54" fmla="*/ 1983 h 10000"/>
                  <a:gd name="connsiteX55" fmla="*/ 4954 w 10000"/>
                  <a:gd name="connsiteY55" fmla="*/ 2328 h 10000"/>
                  <a:gd name="connsiteX56" fmla="*/ 4603 w 10000"/>
                  <a:gd name="connsiteY56" fmla="*/ 2155 h 10000"/>
                  <a:gd name="connsiteX57" fmla="*/ 4252 w 10000"/>
                  <a:gd name="connsiteY57" fmla="*/ 2155 h 10000"/>
                  <a:gd name="connsiteX58" fmla="*/ 3994 w 10000"/>
                  <a:gd name="connsiteY58" fmla="*/ 2414 h 10000"/>
                  <a:gd name="connsiteX59" fmla="*/ 3643 w 10000"/>
                  <a:gd name="connsiteY59" fmla="*/ 2155 h 10000"/>
                  <a:gd name="connsiteX60" fmla="*/ 3034 w 10000"/>
                  <a:gd name="connsiteY60" fmla="*/ 2241 h 10000"/>
                  <a:gd name="connsiteX61" fmla="*/ 2085 w 10000"/>
                  <a:gd name="connsiteY61" fmla="*/ 2328 h 10000"/>
                  <a:gd name="connsiteX0" fmla="*/ 1042 w 10000"/>
                  <a:gd name="connsiteY0" fmla="*/ 2672 h 10000"/>
                  <a:gd name="connsiteX1" fmla="*/ 341 w 10000"/>
                  <a:gd name="connsiteY1" fmla="*/ 5517 h 10000"/>
                  <a:gd name="connsiteX2" fmla="*/ 516 w 10000"/>
                  <a:gd name="connsiteY2" fmla="*/ 6293 h 10000"/>
                  <a:gd name="connsiteX3" fmla="*/ 165 w 10000"/>
                  <a:gd name="connsiteY3" fmla="*/ 6379 h 10000"/>
                  <a:gd name="connsiteX4" fmla="*/ 83 w 10000"/>
                  <a:gd name="connsiteY4" fmla="*/ 6810 h 10000"/>
                  <a:gd name="connsiteX5" fmla="*/ 0 w 10000"/>
                  <a:gd name="connsiteY5" fmla="*/ 7328 h 10000"/>
                  <a:gd name="connsiteX6" fmla="*/ 165 w 10000"/>
                  <a:gd name="connsiteY6" fmla="*/ 7241 h 10000"/>
                  <a:gd name="connsiteX7" fmla="*/ 516 w 10000"/>
                  <a:gd name="connsiteY7" fmla="*/ 7500 h 10000"/>
                  <a:gd name="connsiteX8" fmla="*/ 774 w 10000"/>
                  <a:gd name="connsiteY8" fmla="*/ 7759 h 10000"/>
                  <a:gd name="connsiteX9" fmla="*/ 1125 w 10000"/>
                  <a:gd name="connsiteY9" fmla="*/ 7500 h 10000"/>
                  <a:gd name="connsiteX10" fmla="*/ 1476 w 10000"/>
                  <a:gd name="connsiteY10" fmla="*/ 7586 h 10000"/>
                  <a:gd name="connsiteX11" fmla="*/ 1827 w 10000"/>
                  <a:gd name="connsiteY11" fmla="*/ 7586 h 10000"/>
                  <a:gd name="connsiteX12" fmla="*/ 2343 w 10000"/>
                  <a:gd name="connsiteY12" fmla="*/ 7500 h 10000"/>
                  <a:gd name="connsiteX13" fmla="*/ 2693 w 10000"/>
                  <a:gd name="connsiteY13" fmla="*/ 7672 h 10000"/>
                  <a:gd name="connsiteX14" fmla="*/ 2951 w 10000"/>
                  <a:gd name="connsiteY14" fmla="*/ 7414 h 10000"/>
                  <a:gd name="connsiteX15" fmla="*/ 3736 w 10000"/>
                  <a:gd name="connsiteY15" fmla="*/ 7155 h 10000"/>
                  <a:gd name="connsiteX16" fmla="*/ 4087 w 10000"/>
                  <a:gd name="connsiteY16" fmla="*/ 6638 h 10000"/>
                  <a:gd name="connsiteX17" fmla="*/ 4169 w 10000"/>
                  <a:gd name="connsiteY17" fmla="*/ 6638 h 10000"/>
                  <a:gd name="connsiteX18" fmla="*/ 4252 w 10000"/>
                  <a:gd name="connsiteY18" fmla="*/ 6552 h 10000"/>
                  <a:gd name="connsiteX19" fmla="*/ 4778 w 10000"/>
                  <a:gd name="connsiteY19" fmla="*/ 6466 h 10000"/>
                  <a:gd name="connsiteX20" fmla="*/ 5036 w 10000"/>
                  <a:gd name="connsiteY20" fmla="*/ 6207 h 10000"/>
                  <a:gd name="connsiteX21" fmla="*/ 5738 w 10000"/>
                  <a:gd name="connsiteY21" fmla="*/ 6466 h 10000"/>
                  <a:gd name="connsiteX22" fmla="*/ 6347 w 10000"/>
                  <a:gd name="connsiteY22" fmla="*/ 6466 h 10000"/>
                  <a:gd name="connsiteX23" fmla="*/ 6605 w 10000"/>
                  <a:gd name="connsiteY23" fmla="*/ 6983 h 10000"/>
                  <a:gd name="connsiteX24" fmla="*/ 7131 w 10000"/>
                  <a:gd name="connsiteY24" fmla="*/ 7155 h 10000"/>
                  <a:gd name="connsiteX25" fmla="*/ 7296 w 10000"/>
                  <a:gd name="connsiteY25" fmla="*/ 7500 h 10000"/>
                  <a:gd name="connsiteX26" fmla="*/ 7647 w 10000"/>
                  <a:gd name="connsiteY26" fmla="*/ 7845 h 10000"/>
                  <a:gd name="connsiteX27" fmla="*/ 7822 w 10000"/>
                  <a:gd name="connsiteY27" fmla="*/ 8190 h 10000"/>
                  <a:gd name="connsiteX28" fmla="*/ 7038 w 10000"/>
                  <a:gd name="connsiteY28" fmla="*/ 8362 h 10000"/>
                  <a:gd name="connsiteX29" fmla="*/ 6780 w 10000"/>
                  <a:gd name="connsiteY29" fmla="*/ 8621 h 10000"/>
                  <a:gd name="connsiteX30" fmla="*/ 6956 w 10000"/>
                  <a:gd name="connsiteY30" fmla="*/ 8879 h 10000"/>
                  <a:gd name="connsiteX31" fmla="*/ 6780 w 10000"/>
                  <a:gd name="connsiteY31" fmla="*/ 9569 h 10000"/>
                  <a:gd name="connsiteX32" fmla="*/ 6605 w 10000"/>
                  <a:gd name="connsiteY32" fmla="*/ 9828 h 10000"/>
                  <a:gd name="connsiteX33" fmla="*/ 6956 w 10000"/>
                  <a:gd name="connsiteY33" fmla="*/ 10000 h 10000"/>
                  <a:gd name="connsiteX34" fmla="*/ 7472 w 10000"/>
                  <a:gd name="connsiteY34" fmla="*/ 9741 h 10000"/>
                  <a:gd name="connsiteX35" fmla="*/ 7905 w 10000"/>
                  <a:gd name="connsiteY35" fmla="*/ 9741 h 10000"/>
                  <a:gd name="connsiteX36" fmla="*/ 7905 w 10000"/>
                  <a:gd name="connsiteY36" fmla="*/ 9397 h 10000"/>
                  <a:gd name="connsiteX37" fmla="*/ 8338 w 10000"/>
                  <a:gd name="connsiteY37" fmla="*/ 8276 h 10000"/>
                  <a:gd name="connsiteX38" fmla="*/ 8607 w 10000"/>
                  <a:gd name="connsiteY38" fmla="*/ 7931 h 10000"/>
                  <a:gd name="connsiteX39" fmla="*/ 8947 w 10000"/>
                  <a:gd name="connsiteY39" fmla="*/ 7586 h 10000"/>
                  <a:gd name="connsiteX40" fmla="*/ 9474 w 10000"/>
                  <a:gd name="connsiteY40" fmla="*/ 7328 h 10000"/>
                  <a:gd name="connsiteX41" fmla="*/ 10000 w 10000"/>
                  <a:gd name="connsiteY41" fmla="*/ 7414 h 10000"/>
                  <a:gd name="connsiteX42" fmla="*/ 10000 w 10000"/>
                  <a:gd name="connsiteY42" fmla="*/ 1121 h 10000"/>
                  <a:gd name="connsiteX43" fmla="*/ 8514 w 10000"/>
                  <a:gd name="connsiteY43" fmla="*/ 0 h 10000"/>
                  <a:gd name="connsiteX44" fmla="*/ 7905 w 10000"/>
                  <a:gd name="connsiteY44" fmla="*/ 345 h 10000"/>
                  <a:gd name="connsiteX45" fmla="*/ 7564 w 10000"/>
                  <a:gd name="connsiteY45" fmla="*/ 345 h 10000"/>
                  <a:gd name="connsiteX46" fmla="*/ 7472 w 10000"/>
                  <a:gd name="connsiteY46" fmla="*/ 776 h 10000"/>
                  <a:gd name="connsiteX47" fmla="*/ 7131 w 10000"/>
                  <a:gd name="connsiteY47" fmla="*/ 776 h 10000"/>
                  <a:gd name="connsiteX48" fmla="*/ 6522 w 10000"/>
                  <a:gd name="connsiteY48" fmla="*/ 1034 h 10000"/>
                  <a:gd name="connsiteX49" fmla="*/ 6347 w 10000"/>
                  <a:gd name="connsiteY49" fmla="*/ 1724 h 10000"/>
                  <a:gd name="connsiteX50" fmla="*/ 6429 w 10000"/>
                  <a:gd name="connsiteY50" fmla="*/ 2069 h 10000"/>
                  <a:gd name="connsiteX51" fmla="*/ 5913 w 10000"/>
                  <a:gd name="connsiteY51" fmla="*/ 1897 h 10000"/>
                  <a:gd name="connsiteX52" fmla="*/ 5470 w 10000"/>
                  <a:gd name="connsiteY52" fmla="*/ 2155 h 10000"/>
                  <a:gd name="connsiteX53" fmla="*/ 5212 w 10000"/>
                  <a:gd name="connsiteY53" fmla="*/ 1983 h 10000"/>
                  <a:gd name="connsiteX54" fmla="*/ 4954 w 10000"/>
                  <a:gd name="connsiteY54" fmla="*/ 2328 h 10000"/>
                  <a:gd name="connsiteX55" fmla="*/ 4603 w 10000"/>
                  <a:gd name="connsiteY55" fmla="*/ 2155 h 10000"/>
                  <a:gd name="connsiteX56" fmla="*/ 4252 w 10000"/>
                  <a:gd name="connsiteY56" fmla="*/ 2155 h 10000"/>
                  <a:gd name="connsiteX57" fmla="*/ 3994 w 10000"/>
                  <a:gd name="connsiteY57" fmla="*/ 2414 h 10000"/>
                  <a:gd name="connsiteX58" fmla="*/ 3643 w 10000"/>
                  <a:gd name="connsiteY58" fmla="*/ 2155 h 10000"/>
                  <a:gd name="connsiteX59" fmla="*/ 3034 w 10000"/>
                  <a:gd name="connsiteY59" fmla="*/ 2241 h 10000"/>
                  <a:gd name="connsiteX60" fmla="*/ 2085 w 10000"/>
                  <a:gd name="connsiteY60" fmla="*/ 2328 h 10000"/>
                  <a:gd name="connsiteX0" fmla="*/ 1042 w 10000"/>
                  <a:gd name="connsiteY0" fmla="*/ 2327 h 9655"/>
                  <a:gd name="connsiteX1" fmla="*/ 341 w 10000"/>
                  <a:gd name="connsiteY1" fmla="*/ 5172 h 9655"/>
                  <a:gd name="connsiteX2" fmla="*/ 516 w 10000"/>
                  <a:gd name="connsiteY2" fmla="*/ 5948 h 9655"/>
                  <a:gd name="connsiteX3" fmla="*/ 165 w 10000"/>
                  <a:gd name="connsiteY3" fmla="*/ 6034 h 9655"/>
                  <a:gd name="connsiteX4" fmla="*/ 83 w 10000"/>
                  <a:gd name="connsiteY4" fmla="*/ 6465 h 9655"/>
                  <a:gd name="connsiteX5" fmla="*/ 0 w 10000"/>
                  <a:gd name="connsiteY5" fmla="*/ 6983 h 9655"/>
                  <a:gd name="connsiteX6" fmla="*/ 165 w 10000"/>
                  <a:gd name="connsiteY6" fmla="*/ 6896 h 9655"/>
                  <a:gd name="connsiteX7" fmla="*/ 516 w 10000"/>
                  <a:gd name="connsiteY7" fmla="*/ 7155 h 9655"/>
                  <a:gd name="connsiteX8" fmla="*/ 774 w 10000"/>
                  <a:gd name="connsiteY8" fmla="*/ 7414 h 9655"/>
                  <a:gd name="connsiteX9" fmla="*/ 1125 w 10000"/>
                  <a:gd name="connsiteY9" fmla="*/ 7155 h 9655"/>
                  <a:gd name="connsiteX10" fmla="*/ 1476 w 10000"/>
                  <a:gd name="connsiteY10" fmla="*/ 7241 h 9655"/>
                  <a:gd name="connsiteX11" fmla="*/ 1827 w 10000"/>
                  <a:gd name="connsiteY11" fmla="*/ 7241 h 9655"/>
                  <a:gd name="connsiteX12" fmla="*/ 2343 w 10000"/>
                  <a:gd name="connsiteY12" fmla="*/ 7155 h 9655"/>
                  <a:gd name="connsiteX13" fmla="*/ 2693 w 10000"/>
                  <a:gd name="connsiteY13" fmla="*/ 7327 h 9655"/>
                  <a:gd name="connsiteX14" fmla="*/ 2951 w 10000"/>
                  <a:gd name="connsiteY14" fmla="*/ 7069 h 9655"/>
                  <a:gd name="connsiteX15" fmla="*/ 3736 w 10000"/>
                  <a:gd name="connsiteY15" fmla="*/ 6810 h 9655"/>
                  <a:gd name="connsiteX16" fmla="*/ 4087 w 10000"/>
                  <a:gd name="connsiteY16" fmla="*/ 6293 h 9655"/>
                  <a:gd name="connsiteX17" fmla="*/ 4169 w 10000"/>
                  <a:gd name="connsiteY17" fmla="*/ 6293 h 9655"/>
                  <a:gd name="connsiteX18" fmla="*/ 4252 w 10000"/>
                  <a:gd name="connsiteY18" fmla="*/ 6207 h 9655"/>
                  <a:gd name="connsiteX19" fmla="*/ 4778 w 10000"/>
                  <a:gd name="connsiteY19" fmla="*/ 6121 h 9655"/>
                  <a:gd name="connsiteX20" fmla="*/ 5036 w 10000"/>
                  <a:gd name="connsiteY20" fmla="*/ 5862 h 9655"/>
                  <a:gd name="connsiteX21" fmla="*/ 5738 w 10000"/>
                  <a:gd name="connsiteY21" fmla="*/ 6121 h 9655"/>
                  <a:gd name="connsiteX22" fmla="*/ 6347 w 10000"/>
                  <a:gd name="connsiteY22" fmla="*/ 6121 h 9655"/>
                  <a:gd name="connsiteX23" fmla="*/ 6605 w 10000"/>
                  <a:gd name="connsiteY23" fmla="*/ 6638 h 9655"/>
                  <a:gd name="connsiteX24" fmla="*/ 7131 w 10000"/>
                  <a:gd name="connsiteY24" fmla="*/ 6810 h 9655"/>
                  <a:gd name="connsiteX25" fmla="*/ 7296 w 10000"/>
                  <a:gd name="connsiteY25" fmla="*/ 7155 h 9655"/>
                  <a:gd name="connsiteX26" fmla="*/ 7647 w 10000"/>
                  <a:gd name="connsiteY26" fmla="*/ 7500 h 9655"/>
                  <a:gd name="connsiteX27" fmla="*/ 7822 w 10000"/>
                  <a:gd name="connsiteY27" fmla="*/ 7845 h 9655"/>
                  <a:gd name="connsiteX28" fmla="*/ 7038 w 10000"/>
                  <a:gd name="connsiteY28" fmla="*/ 8017 h 9655"/>
                  <a:gd name="connsiteX29" fmla="*/ 6780 w 10000"/>
                  <a:gd name="connsiteY29" fmla="*/ 8276 h 9655"/>
                  <a:gd name="connsiteX30" fmla="*/ 6956 w 10000"/>
                  <a:gd name="connsiteY30" fmla="*/ 8534 h 9655"/>
                  <a:gd name="connsiteX31" fmla="*/ 6780 w 10000"/>
                  <a:gd name="connsiteY31" fmla="*/ 9224 h 9655"/>
                  <a:gd name="connsiteX32" fmla="*/ 6605 w 10000"/>
                  <a:gd name="connsiteY32" fmla="*/ 9483 h 9655"/>
                  <a:gd name="connsiteX33" fmla="*/ 6956 w 10000"/>
                  <a:gd name="connsiteY33" fmla="*/ 9655 h 9655"/>
                  <a:gd name="connsiteX34" fmla="*/ 7472 w 10000"/>
                  <a:gd name="connsiteY34" fmla="*/ 9396 h 9655"/>
                  <a:gd name="connsiteX35" fmla="*/ 7905 w 10000"/>
                  <a:gd name="connsiteY35" fmla="*/ 9396 h 9655"/>
                  <a:gd name="connsiteX36" fmla="*/ 7905 w 10000"/>
                  <a:gd name="connsiteY36" fmla="*/ 9052 h 9655"/>
                  <a:gd name="connsiteX37" fmla="*/ 8338 w 10000"/>
                  <a:gd name="connsiteY37" fmla="*/ 7931 h 9655"/>
                  <a:gd name="connsiteX38" fmla="*/ 8607 w 10000"/>
                  <a:gd name="connsiteY38" fmla="*/ 7586 h 9655"/>
                  <a:gd name="connsiteX39" fmla="*/ 8947 w 10000"/>
                  <a:gd name="connsiteY39" fmla="*/ 7241 h 9655"/>
                  <a:gd name="connsiteX40" fmla="*/ 9474 w 10000"/>
                  <a:gd name="connsiteY40" fmla="*/ 6983 h 9655"/>
                  <a:gd name="connsiteX41" fmla="*/ 10000 w 10000"/>
                  <a:gd name="connsiteY41" fmla="*/ 7069 h 9655"/>
                  <a:gd name="connsiteX42" fmla="*/ 10000 w 10000"/>
                  <a:gd name="connsiteY42" fmla="*/ 776 h 9655"/>
                  <a:gd name="connsiteX43" fmla="*/ 7905 w 10000"/>
                  <a:gd name="connsiteY43" fmla="*/ 0 h 9655"/>
                  <a:gd name="connsiteX44" fmla="*/ 7564 w 10000"/>
                  <a:gd name="connsiteY44" fmla="*/ 0 h 9655"/>
                  <a:gd name="connsiteX45" fmla="*/ 7472 w 10000"/>
                  <a:gd name="connsiteY45" fmla="*/ 431 h 9655"/>
                  <a:gd name="connsiteX46" fmla="*/ 7131 w 10000"/>
                  <a:gd name="connsiteY46" fmla="*/ 431 h 9655"/>
                  <a:gd name="connsiteX47" fmla="*/ 6522 w 10000"/>
                  <a:gd name="connsiteY47" fmla="*/ 689 h 9655"/>
                  <a:gd name="connsiteX48" fmla="*/ 6347 w 10000"/>
                  <a:gd name="connsiteY48" fmla="*/ 1379 h 9655"/>
                  <a:gd name="connsiteX49" fmla="*/ 6429 w 10000"/>
                  <a:gd name="connsiteY49" fmla="*/ 1724 h 9655"/>
                  <a:gd name="connsiteX50" fmla="*/ 5913 w 10000"/>
                  <a:gd name="connsiteY50" fmla="*/ 1552 h 9655"/>
                  <a:gd name="connsiteX51" fmla="*/ 5470 w 10000"/>
                  <a:gd name="connsiteY51" fmla="*/ 1810 h 9655"/>
                  <a:gd name="connsiteX52" fmla="*/ 5212 w 10000"/>
                  <a:gd name="connsiteY52" fmla="*/ 1638 h 9655"/>
                  <a:gd name="connsiteX53" fmla="*/ 4954 w 10000"/>
                  <a:gd name="connsiteY53" fmla="*/ 1983 h 9655"/>
                  <a:gd name="connsiteX54" fmla="*/ 4603 w 10000"/>
                  <a:gd name="connsiteY54" fmla="*/ 1810 h 9655"/>
                  <a:gd name="connsiteX55" fmla="*/ 4252 w 10000"/>
                  <a:gd name="connsiteY55" fmla="*/ 1810 h 9655"/>
                  <a:gd name="connsiteX56" fmla="*/ 3994 w 10000"/>
                  <a:gd name="connsiteY56" fmla="*/ 2069 h 9655"/>
                  <a:gd name="connsiteX57" fmla="*/ 3643 w 10000"/>
                  <a:gd name="connsiteY57" fmla="*/ 1810 h 9655"/>
                  <a:gd name="connsiteX58" fmla="*/ 3034 w 10000"/>
                  <a:gd name="connsiteY58" fmla="*/ 1896 h 9655"/>
                  <a:gd name="connsiteX59" fmla="*/ 2085 w 10000"/>
                  <a:gd name="connsiteY59" fmla="*/ 1983 h 9655"/>
                  <a:gd name="connsiteX0" fmla="*/ 1042 w 10000"/>
                  <a:gd name="connsiteY0" fmla="*/ 2410 h 10000"/>
                  <a:gd name="connsiteX1" fmla="*/ 341 w 10000"/>
                  <a:gd name="connsiteY1" fmla="*/ 5357 h 10000"/>
                  <a:gd name="connsiteX2" fmla="*/ 516 w 10000"/>
                  <a:gd name="connsiteY2" fmla="*/ 6161 h 10000"/>
                  <a:gd name="connsiteX3" fmla="*/ 165 w 10000"/>
                  <a:gd name="connsiteY3" fmla="*/ 6250 h 10000"/>
                  <a:gd name="connsiteX4" fmla="*/ 83 w 10000"/>
                  <a:gd name="connsiteY4" fmla="*/ 6696 h 10000"/>
                  <a:gd name="connsiteX5" fmla="*/ 0 w 10000"/>
                  <a:gd name="connsiteY5" fmla="*/ 7233 h 10000"/>
                  <a:gd name="connsiteX6" fmla="*/ 165 w 10000"/>
                  <a:gd name="connsiteY6" fmla="*/ 7142 h 10000"/>
                  <a:gd name="connsiteX7" fmla="*/ 516 w 10000"/>
                  <a:gd name="connsiteY7" fmla="*/ 7411 h 10000"/>
                  <a:gd name="connsiteX8" fmla="*/ 774 w 10000"/>
                  <a:gd name="connsiteY8" fmla="*/ 7679 h 10000"/>
                  <a:gd name="connsiteX9" fmla="*/ 1125 w 10000"/>
                  <a:gd name="connsiteY9" fmla="*/ 7411 h 10000"/>
                  <a:gd name="connsiteX10" fmla="*/ 1476 w 10000"/>
                  <a:gd name="connsiteY10" fmla="*/ 7500 h 10000"/>
                  <a:gd name="connsiteX11" fmla="*/ 1827 w 10000"/>
                  <a:gd name="connsiteY11" fmla="*/ 7500 h 10000"/>
                  <a:gd name="connsiteX12" fmla="*/ 2343 w 10000"/>
                  <a:gd name="connsiteY12" fmla="*/ 7411 h 10000"/>
                  <a:gd name="connsiteX13" fmla="*/ 2693 w 10000"/>
                  <a:gd name="connsiteY13" fmla="*/ 7589 h 10000"/>
                  <a:gd name="connsiteX14" fmla="*/ 2951 w 10000"/>
                  <a:gd name="connsiteY14" fmla="*/ 7322 h 10000"/>
                  <a:gd name="connsiteX15" fmla="*/ 3736 w 10000"/>
                  <a:gd name="connsiteY15" fmla="*/ 7053 h 10000"/>
                  <a:gd name="connsiteX16" fmla="*/ 4087 w 10000"/>
                  <a:gd name="connsiteY16" fmla="*/ 6518 h 10000"/>
                  <a:gd name="connsiteX17" fmla="*/ 4169 w 10000"/>
                  <a:gd name="connsiteY17" fmla="*/ 6518 h 10000"/>
                  <a:gd name="connsiteX18" fmla="*/ 4252 w 10000"/>
                  <a:gd name="connsiteY18" fmla="*/ 6429 h 10000"/>
                  <a:gd name="connsiteX19" fmla="*/ 4778 w 10000"/>
                  <a:gd name="connsiteY19" fmla="*/ 6340 h 10000"/>
                  <a:gd name="connsiteX20" fmla="*/ 5036 w 10000"/>
                  <a:gd name="connsiteY20" fmla="*/ 6071 h 10000"/>
                  <a:gd name="connsiteX21" fmla="*/ 5738 w 10000"/>
                  <a:gd name="connsiteY21" fmla="*/ 6340 h 10000"/>
                  <a:gd name="connsiteX22" fmla="*/ 6347 w 10000"/>
                  <a:gd name="connsiteY22" fmla="*/ 6340 h 10000"/>
                  <a:gd name="connsiteX23" fmla="*/ 6605 w 10000"/>
                  <a:gd name="connsiteY23" fmla="*/ 6875 h 10000"/>
                  <a:gd name="connsiteX24" fmla="*/ 7131 w 10000"/>
                  <a:gd name="connsiteY24" fmla="*/ 7053 h 10000"/>
                  <a:gd name="connsiteX25" fmla="*/ 7296 w 10000"/>
                  <a:gd name="connsiteY25" fmla="*/ 7411 h 10000"/>
                  <a:gd name="connsiteX26" fmla="*/ 7647 w 10000"/>
                  <a:gd name="connsiteY26" fmla="*/ 7768 h 10000"/>
                  <a:gd name="connsiteX27" fmla="*/ 7822 w 10000"/>
                  <a:gd name="connsiteY27" fmla="*/ 8125 h 10000"/>
                  <a:gd name="connsiteX28" fmla="*/ 7038 w 10000"/>
                  <a:gd name="connsiteY28" fmla="*/ 8303 h 10000"/>
                  <a:gd name="connsiteX29" fmla="*/ 6780 w 10000"/>
                  <a:gd name="connsiteY29" fmla="*/ 8572 h 10000"/>
                  <a:gd name="connsiteX30" fmla="*/ 6956 w 10000"/>
                  <a:gd name="connsiteY30" fmla="*/ 8839 h 10000"/>
                  <a:gd name="connsiteX31" fmla="*/ 6780 w 10000"/>
                  <a:gd name="connsiteY31" fmla="*/ 9554 h 10000"/>
                  <a:gd name="connsiteX32" fmla="*/ 6605 w 10000"/>
                  <a:gd name="connsiteY32" fmla="*/ 9822 h 10000"/>
                  <a:gd name="connsiteX33" fmla="*/ 6956 w 10000"/>
                  <a:gd name="connsiteY33" fmla="*/ 10000 h 10000"/>
                  <a:gd name="connsiteX34" fmla="*/ 7472 w 10000"/>
                  <a:gd name="connsiteY34" fmla="*/ 9732 h 10000"/>
                  <a:gd name="connsiteX35" fmla="*/ 7905 w 10000"/>
                  <a:gd name="connsiteY35" fmla="*/ 9732 h 10000"/>
                  <a:gd name="connsiteX36" fmla="*/ 7905 w 10000"/>
                  <a:gd name="connsiteY36" fmla="*/ 9375 h 10000"/>
                  <a:gd name="connsiteX37" fmla="*/ 8338 w 10000"/>
                  <a:gd name="connsiteY37" fmla="*/ 8214 h 10000"/>
                  <a:gd name="connsiteX38" fmla="*/ 8607 w 10000"/>
                  <a:gd name="connsiteY38" fmla="*/ 7857 h 10000"/>
                  <a:gd name="connsiteX39" fmla="*/ 8947 w 10000"/>
                  <a:gd name="connsiteY39" fmla="*/ 7500 h 10000"/>
                  <a:gd name="connsiteX40" fmla="*/ 9474 w 10000"/>
                  <a:gd name="connsiteY40" fmla="*/ 7233 h 10000"/>
                  <a:gd name="connsiteX41" fmla="*/ 10000 w 10000"/>
                  <a:gd name="connsiteY41" fmla="*/ 7322 h 10000"/>
                  <a:gd name="connsiteX42" fmla="*/ 10000 w 10000"/>
                  <a:gd name="connsiteY42" fmla="*/ 804 h 10000"/>
                  <a:gd name="connsiteX43" fmla="*/ 7564 w 10000"/>
                  <a:gd name="connsiteY43" fmla="*/ 0 h 10000"/>
                  <a:gd name="connsiteX44" fmla="*/ 7472 w 10000"/>
                  <a:gd name="connsiteY44" fmla="*/ 446 h 10000"/>
                  <a:gd name="connsiteX45" fmla="*/ 7131 w 10000"/>
                  <a:gd name="connsiteY45" fmla="*/ 446 h 10000"/>
                  <a:gd name="connsiteX46" fmla="*/ 6522 w 10000"/>
                  <a:gd name="connsiteY46" fmla="*/ 714 h 10000"/>
                  <a:gd name="connsiteX47" fmla="*/ 6347 w 10000"/>
                  <a:gd name="connsiteY47" fmla="*/ 1428 h 10000"/>
                  <a:gd name="connsiteX48" fmla="*/ 6429 w 10000"/>
                  <a:gd name="connsiteY48" fmla="*/ 1786 h 10000"/>
                  <a:gd name="connsiteX49" fmla="*/ 5913 w 10000"/>
                  <a:gd name="connsiteY49" fmla="*/ 1607 h 10000"/>
                  <a:gd name="connsiteX50" fmla="*/ 5470 w 10000"/>
                  <a:gd name="connsiteY50" fmla="*/ 1875 h 10000"/>
                  <a:gd name="connsiteX51" fmla="*/ 5212 w 10000"/>
                  <a:gd name="connsiteY51" fmla="*/ 1697 h 10000"/>
                  <a:gd name="connsiteX52" fmla="*/ 4954 w 10000"/>
                  <a:gd name="connsiteY52" fmla="*/ 2054 h 10000"/>
                  <a:gd name="connsiteX53" fmla="*/ 4603 w 10000"/>
                  <a:gd name="connsiteY53" fmla="*/ 1875 h 10000"/>
                  <a:gd name="connsiteX54" fmla="*/ 4252 w 10000"/>
                  <a:gd name="connsiteY54" fmla="*/ 1875 h 10000"/>
                  <a:gd name="connsiteX55" fmla="*/ 3994 w 10000"/>
                  <a:gd name="connsiteY55" fmla="*/ 2143 h 10000"/>
                  <a:gd name="connsiteX56" fmla="*/ 3643 w 10000"/>
                  <a:gd name="connsiteY56" fmla="*/ 1875 h 10000"/>
                  <a:gd name="connsiteX57" fmla="*/ 3034 w 10000"/>
                  <a:gd name="connsiteY57" fmla="*/ 1964 h 10000"/>
                  <a:gd name="connsiteX58" fmla="*/ 2085 w 10000"/>
                  <a:gd name="connsiteY58" fmla="*/ 2054 h 10000"/>
                  <a:gd name="connsiteX0" fmla="*/ 1042 w 10000"/>
                  <a:gd name="connsiteY0" fmla="*/ 1964 h 9554"/>
                  <a:gd name="connsiteX1" fmla="*/ 341 w 10000"/>
                  <a:gd name="connsiteY1" fmla="*/ 4911 h 9554"/>
                  <a:gd name="connsiteX2" fmla="*/ 516 w 10000"/>
                  <a:gd name="connsiteY2" fmla="*/ 5715 h 9554"/>
                  <a:gd name="connsiteX3" fmla="*/ 165 w 10000"/>
                  <a:gd name="connsiteY3" fmla="*/ 5804 h 9554"/>
                  <a:gd name="connsiteX4" fmla="*/ 83 w 10000"/>
                  <a:gd name="connsiteY4" fmla="*/ 6250 h 9554"/>
                  <a:gd name="connsiteX5" fmla="*/ 0 w 10000"/>
                  <a:gd name="connsiteY5" fmla="*/ 6787 h 9554"/>
                  <a:gd name="connsiteX6" fmla="*/ 165 w 10000"/>
                  <a:gd name="connsiteY6" fmla="*/ 6696 h 9554"/>
                  <a:gd name="connsiteX7" fmla="*/ 516 w 10000"/>
                  <a:gd name="connsiteY7" fmla="*/ 6965 h 9554"/>
                  <a:gd name="connsiteX8" fmla="*/ 774 w 10000"/>
                  <a:gd name="connsiteY8" fmla="*/ 7233 h 9554"/>
                  <a:gd name="connsiteX9" fmla="*/ 1125 w 10000"/>
                  <a:gd name="connsiteY9" fmla="*/ 6965 h 9554"/>
                  <a:gd name="connsiteX10" fmla="*/ 1476 w 10000"/>
                  <a:gd name="connsiteY10" fmla="*/ 7054 h 9554"/>
                  <a:gd name="connsiteX11" fmla="*/ 1827 w 10000"/>
                  <a:gd name="connsiteY11" fmla="*/ 7054 h 9554"/>
                  <a:gd name="connsiteX12" fmla="*/ 2343 w 10000"/>
                  <a:gd name="connsiteY12" fmla="*/ 6965 h 9554"/>
                  <a:gd name="connsiteX13" fmla="*/ 2693 w 10000"/>
                  <a:gd name="connsiteY13" fmla="*/ 7143 h 9554"/>
                  <a:gd name="connsiteX14" fmla="*/ 2951 w 10000"/>
                  <a:gd name="connsiteY14" fmla="*/ 6876 h 9554"/>
                  <a:gd name="connsiteX15" fmla="*/ 3736 w 10000"/>
                  <a:gd name="connsiteY15" fmla="*/ 6607 h 9554"/>
                  <a:gd name="connsiteX16" fmla="*/ 4087 w 10000"/>
                  <a:gd name="connsiteY16" fmla="*/ 6072 h 9554"/>
                  <a:gd name="connsiteX17" fmla="*/ 4169 w 10000"/>
                  <a:gd name="connsiteY17" fmla="*/ 6072 h 9554"/>
                  <a:gd name="connsiteX18" fmla="*/ 4252 w 10000"/>
                  <a:gd name="connsiteY18" fmla="*/ 5983 h 9554"/>
                  <a:gd name="connsiteX19" fmla="*/ 4778 w 10000"/>
                  <a:gd name="connsiteY19" fmla="*/ 5894 h 9554"/>
                  <a:gd name="connsiteX20" fmla="*/ 5036 w 10000"/>
                  <a:gd name="connsiteY20" fmla="*/ 5625 h 9554"/>
                  <a:gd name="connsiteX21" fmla="*/ 5738 w 10000"/>
                  <a:gd name="connsiteY21" fmla="*/ 5894 h 9554"/>
                  <a:gd name="connsiteX22" fmla="*/ 6347 w 10000"/>
                  <a:gd name="connsiteY22" fmla="*/ 5894 h 9554"/>
                  <a:gd name="connsiteX23" fmla="*/ 6605 w 10000"/>
                  <a:gd name="connsiteY23" fmla="*/ 6429 h 9554"/>
                  <a:gd name="connsiteX24" fmla="*/ 7131 w 10000"/>
                  <a:gd name="connsiteY24" fmla="*/ 6607 h 9554"/>
                  <a:gd name="connsiteX25" fmla="*/ 7296 w 10000"/>
                  <a:gd name="connsiteY25" fmla="*/ 6965 h 9554"/>
                  <a:gd name="connsiteX26" fmla="*/ 7647 w 10000"/>
                  <a:gd name="connsiteY26" fmla="*/ 7322 h 9554"/>
                  <a:gd name="connsiteX27" fmla="*/ 7822 w 10000"/>
                  <a:gd name="connsiteY27" fmla="*/ 7679 h 9554"/>
                  <a:gd name="connsiteX28" fmla="*/ 7038 w 10000"/>
                  <a:gd name="connsiteY28" fmla="*/ 7857 h 9554"/>
                  <a:gd name="connsiteX29" fmla="*/ 6780 w 10000"/>
                  <a:gd name="connsiteY29" fmla="*/ 8126 h 9554"/>
                  <a:gd name="connsiteX30" fmla="*/ 6956 w 10000"/>
                  <a:gd name="connsiteY30" fmla="*/ 8393 h 9554"/>
                  <a:gd name="connsiteX31" fmla="*/ 6780 w 10000"/>
                  <a:gd name="connsiteY31" fmla="*/ 9108 h 9554"/>
                  <a:gd name="connsiteX32" fmla="*/ 6605 w 10000"/>
                  <a:gd name="connsiteY32" fmla="*/ 9376 h 9554"/>
                  <a:gd name="connsiteX33" fmla="*/ 6956 w 10000"/>
                  <a:gd name="connsiteY33" fmla="*/ 9554 h 9554"/>
                  <a:gd name="connsiteX34" fmla="*/ 7472 w 10000"/>
                  <a:gd name="connsiteY34" fmla="*/ 9286 h 9554"/>
                  <a:gd name="connsiteX35" fmla="*/ 7905 w 10000"/>
                  <a:gd name="connsiteY35" fmla="*/ 9286 h 9554"/>
                  <a:gd name="connsiteX36" fmla="*/ 7905 w 10000"/>
                  <a:gd name="connsiteY36" fmla="*/ 8929 h 9554"/>
                  <a:gd name="connsiteX37" fmla="*/ 8338 w 10000"/>
                  <a:gd name="connsiteY37" fmla="*/ 7768 h 9554"/>
                  <a:gd name="connsiteX38" fmla="*/ 8607 w 10000"/>
                  <a:gd name="connsiteY38" fmla="*/ 7411 h 9554"/>
                  <a:gd name="connsiteX39" fmla="*/ 8947 w 10000"/>
                  <a:gd name="connsiteY39" fmla="*/ 7054 h 9554"/>
                  <a:gd name="connsiteX40" fmla="*/ 9474 w 10000"/>
                  <a:gd name="connsiteY40" fmla="*/ 6787 h 9554"/>
                  <a:gd name="connsiteX41" fmla="*/ 10000 w 10000"/>
                  <a:gd name="connsiteY41" fmla="*/ 6876 h 9554"/>
                  <a:gd name="connsiteX42" fmla="*/ 10000 w 10000"/>
                  <a:gd name="connsiteY42" fmla="*/ 358 h 9554"/>
                  <a:gd name="connsiteX43" fmla="*/ 7472 w 10000"/>
                  <a:gd name="connsiteY43" fmla="*/ 0 h 9554"/>
                  <a:gd name="connsiteX44" fmla="*/ 7131 w 10000"/>
                  <a:gd name="connsiteY44" fmla="*/ 0 h 9554"/>
                  <a:gd name="connsiteX45" fmla="*/ 6522 w 10000"/>
                  <a:gd name="connsiteY45" fmla="*/ 268 h 9554"/>
                  <a:gd name="connsiteX46" fmla="*/ 6347 w 10000"/>
                  <a:gd name="connsiteY46" fmla="*/ 982 h 9554"/>
                  <a:gd name="connsiteX47" fmla="*/ 6429 w 10000"/>
                  <a:gd name="connsiteY47" fmla="*/ 1340 h 9554"/>
                  <a:gd name="connsiteX48" fmla="*/ 5913 w 10000"/>
                  <a:gd name="connsiteY48" fmla="*/ 1161 h 9554"/>
                  <a:gd name="connsiteX49" fmla="*/ 5470 w 10000"/>
                  <a:gd name="connsiteY49" fmla="*/ 1429 h 9554"/>
                  <a:gd name="connsiteX50" fmla="*/ 5212 w 10000"/>
                  <a:gd name="connsiteY50" fmla="*/ 1251 h 9554"/>
                  <a:gd name="connsiteX51" fmla="*/ 4954 w 10000"/>
                  <a:gd name="connsiteY51" fmla="*/ 1608 h 9554"/>
                  <a:gd name="connsiteX52" fmla="*/ 4603 w 10000"/>
                  <a:gd name="connsiteY52" fmla="*/ 1429 h 9554"/>
                  <a:gd name="connsiteX53" fmla="*/ 4252 w 10000"/>
                  <a:gd name="connsiteY53" fmla="*/ 1429 h 9554"/>
                  <a:gd name="connsiteX54" fmla="*/ 3994 w 10000"/>
                  <a:gd name="connsiteY54" fmla="*/ 1697 h 9554"/>
                  <a:gd name="connsiteX55" fmla="*/ 3643 w 10000"/>
                  <a:gd name="connsiteY55" fmla="*/ 1429 h 9554"/>
                  <a:gd name="connsiteX56" fmla="*/ 3034 w 10000"/>
                  <a:gd name="connsiteY56" fmla="*/ 1518 h 9554"/>
                  <a:gd name="connsiteX57" fmla="*/ 2085 w 10000"/>
                  <a:gd name="connsiteY57" fmla="*/ 1608 h 9554"/>
                  <a:gd name="connsiteX0" fmla="*/ 1042 w 10000"/>
                  <a:gd name="connsiteY0" fmla="*/ 2056 h 10000"/>
                  <a:gd name="connsiteX1" fmla="*/ 341 w 10000"/>
                  <a:gd name="connsiteY1" fmla="*/ 5140 h 10000"/>
                  <a:gd name="connsiteX2" fmla="*/ 516 w 10000"/>
                  <a:gd name="connsiteY2" fmla="*/ 5982 h 10000"/>
                  <a:gd name="connsiteX3" fmla="*/ 165 w 10000"/>
                  <a:gd name="connsiteY3" fmla="*/ 6075 h 10000"/>
                  <a:gd name="connsiteX4" fmla="*/ 83 w 10000"/>
                  <a:gd name="connsiteY4" fmla="*/ 6542 h 10000"/>
                  <a:gd name="connsiteX5" fmla="*/ 0 w 10000"/>
                  <a:gd name="connsiteY5" fmla="*/ 7104 h 10000"/>
                  <a:gd name="connsiteX6" fmla="*/ 165 w 10000"/>
                  <a:gd name="connsiteY6" fmla="*/ 7009 h 10000"/>
                  <a:gd name="connsiteX7" fmla="*/ 516 w 10000"/>
                  <a:gd name="connsiteY7" fmla="*/ 7290 h 10000"/>
                  <a:gd name="connsiteX8" fmla="*/ 774 w 10000"/>
                  <a:gd name="connsiteY8" fmla="*/ 7571 h 10000"/>
                  <a:gd name="connsiteX9" fmla="*/ 1125 w 10000"/>
                  <a:gd name="connsiteY9" fmla="*/ 7290 h 10000"/>
                  <a:gd name="connsiteX10" fmla="*/ 1476 w 10000"/>
                  <a:gd name="connsiteY10" fmla="*/ 7383 h 10000"/>
                  <a:gd name="connsiteX11" fmla="*/ 1827 w 10000"/>
                  <a:gd name="connsiteY11" fmla="*/ 7383 h 10000"/>
                  <a:gd name="connsiteX12" fmla="*/ 2343 w 10000"/>
                  <a:gd name="connsiteY12" fmla="*/ 7290 h 10000"/>
                  <a:gd name="connsiteX13" fmla="*/ 2693 w 10000"/>
                  <a:gd name="connsiteY13" fmla="*/ 7476 h 10000"/>
                  <a:gd name="connsiteX14" fmla="*/ 2951 w 10000"/>
                  <a:gd name="connsiteY14" fmla="*/ 7197 h 10000"/>
                  <a:gd name="connsiteX15" fmla="*/ 3736 w 10000"/>
                  <a:gd name="connsiteY15" fmla="*/ 6915 h 10000"/>
                  <a:gd name="connsiteX16" fmla="*/ 4087 w 10000"/>
                  <a:gd name="connsiteY16" fmla="*/ 6355 h 10000"/>
                  <a:gd name="connsiteX17" fmla="*/ 4169 w 10000"/>
                  <a:gd name="connsiteY17" fmla="*/ 6355 h 10000"/>
                  <a:gd name="connsiteX18" fmla="*/ 4252 w 10000"/>
                  <a:gd name="connsiteY18" fmla="*/ 6262 h 10000"/>
                  <a:gd name="connsiteX19" fmla="*/ 4778 w 10000"/>
                  <a:gd name="connsiteY19" fmla="*/ 6169 h 10000"/>
                  <a:gd name="connsiteX20" fmla="*/ 5036 w 10000"/>
                  <a:gd name="connsiteY20" fmla="*/ 5888 h 10000"/>
                  <a:gd name="connsiteX21" fmla="*/ 5738 w 10000"/>
                  <a:gd name="connsiteY21" fmla="*/ 6169 h 10000"/>
                  <a:gd name="connsiteX22" fmla="*/ 6347 w 10000"/>
                  <a:gd name="connsiteY22" fmla="*/ 6169 h 10000"/>
                  <a:gd name="connsiteX23" fmla="*/ 6605 w 10000"/>
                  <a:gd name="connsiteY23" fmla="*/ 6729 h 10000"/>
                  <a:gd name="connsiteX24" fmla="*/ 7131 w 10000"/>
                  <a:gd name="connsiteY24" fmla="*/ 6915 h 10000"/>
                  <a:gd name="connsiteX25" fmla="*/ 7296 w 10000"/>
                  <a:gd name="connsiteY25" fmla="*/ 7290 h 10000"/>
                  <a:gd name="connsiteX26" fmla="*/ 7647 w 10000"/>
                  <a:gd name="connsiteY26" fmla="*/ 7664 h 10000"/>
                  <a:gd name="connsiteX27" fmla="*/ 7822 w 10000"/>
                  <a:gd name="connsiteY27" fmla="*/ 8037 h 10000"/>
                  <a:gd name="connsiteX28" fmla="*/ 7038 w 10000"/>
                  <a:gd name="connsiteY28" fmla="*/ 8224 h 10000"/>
                  <a:gd name="connsiteX29" fmla="*/ 6780 w 10000"/>
                  <a:gd name="connsiteY29" fmla="*/ 8505 h 10000"/>
                  <a:gd name="connsiteX30" fmla="*/ 6956 w 10000"/>
                  <a:gd name="connsiteY30" fmla="*/ 8785 h 10000"/>
                  <a:gd name="connsiteX31" fmla="*/ 6780 w 10000"/>
                  <a:gd name="connsiteY31" fmla="*/ 9533 h 10000"/>
                  <a:gd name="connsiteX32" fmla="*/ 6605 w 10000"/>
                  <a:gd name="connsiteY32" fmla="*/ 9814 h 10000"/>
                  <a:gd name="connsiteX33" fmla="*/ 6956 w 10000"/>
                  <a:gd name="connsiteY33" fmla="*/ 10000 h 10000"/>
                  <a:gd name="connsiteX34" fmla="*/ 7472 w 10000"/>
                  <a:gd name="connsiteY34" fmla="*/ 9719 h 10000"/>
                  <a:gd name="connsiteX35" fmla="*/ 7905 w 10000"/>
                  <a:gd name="connsiteY35" fmla="*/ 9719 h 10000"/>
                  <a:gd name="connsiteX36" fmla="*/ 7905 w 10000"/>
                  <a:gd name="connsiteY36" fmla="*/ 9346 h 10000"/>
                  <a:gd name="connsiteX37" fmla="*/ 8338 w 10000"/>
                  <a:gd name="connsiteY37" fmla="*/ 8131 h 10000"/>
                  <a:gd name="connsiteX38" fmla="*/ 8607 w 10000"/>
                  <a:gd name="connsiteY38" fmla="*/ 7757 h 10000"/>
                  <a:gd name="connsiteX39" fmla="*/ 8947 w 10000"/>
                  <a:gd name="connsiteY39" fmla="*/ 7383 h 10000"/>
                  <a:gd name="connsiteX40" fmla="*/ 9474 w 10000"/>
                  <a:gd name="connsiteY40" fmla="*/ 7104 h 10000"/>
                  <a:gd name="connsiteX41" fmla="*/ 10000 w 10000"/>
                  <a:gd name="connsiteY41" fmla="*/ 7197 h 10000"/>
                  <a:gd name="connsiteX42" fmla="*/ 10000 w 10000"/>
                  <a:gd name="connsiteY42" fmla="*/ 375 h 10000"/>
                  <a:gd name="connsiteX43" fmla="*/ 7131 w 10000"/>
                  <a:gd name="connsiteY43" fmla="*/ 0 h 10000"/>
                  <a:gd name="connsiteX44" fmla="*/ 6522 w 10000"/>
                  <a:gd name="connsiteY44" fmla="*/ 281 h 10000"/>
                  <a:gd name="connsiteX45" fmla="*/ 6347 w 10000"/>
                  <a:gd name="connsiteY45" fmla="*/ 1028 h 10000"/>
                  <a:gd name="connsiteX46" fmla="*/ 6429 w 10000"/>
                  <a:gd name="connsiteY46" fmla="*/ 1403 h 10000"/>
                  <a:gd name="connsiteX47" fmla="*/ 5913 w 10000"/>
                  <a:gd name="connsiteY47" fmla="*/ 1215 h 10000"/>
                  <a:gd name="connsiteX48" fmla="*/ 5470 w 10000"/>
                  <a:gd name="connsiteY48" fmla="*/ 1496 h 10000"/>
                  <a:gd name="connsiteX49" fmla="*/ 5212 w 10000"/>
                  <a:gd name="connsiteY49" fmla="*/ 1309 h 10000"/>
                  <a:gd name="connsiteX50" fmla="*/ 4954 w 10000"/>
                  <a:gd name="connsiteY50" fmla="*/ 1683 h 10000"/>
                  <a:gd name="connsiteX51" fmla="*/ 4603 w 10000"/>
                  <a:gd name="connsiteY51" fmla="*/ 1496 h 10000"/>
                  <a:gd name="connsiteX52" fmla="*/ 4252 w 10000"/>
                  <a:gd name="connsiteY52" fmla="*/ 1496 h 10000"/>
                  <a:gd name="connsiteX53" fmla="*/ 3994 w 10000"/>
                  <a:gd name="connsiteY53" fmla="*/ 1776 h 10000"/>
                  <a:gd name="connsiteX54" fmla="*/ 3643 w 10000"/>
                  <a:gd name="connsiteY54" fmla="*/ 1496 h 10000"/>
                  <a:gd name="connsiteX55" fmla="*/ 3034 w 10000"/>
                  <a:gd name="connsiteY55" fmla="*/ 1589 h 10000"/>
                  <a:gd name="connsiteX56" fmla="*/ 2085 w 10000"/>
                  <a:gd name="connsiteY56" fmla="*/ 1683 h 10000"/>
                  <a:gd name="connsiteX0" fmla="*/ 1042 w 10000"/>
                  <a:gd name="connsiteY0" fmla="*/ 1775 h 9719"/>
                  <a:gd name="connsiteX1" fmla="*/ 341 w 10000"/>
                  <a:gd name="connsiteY1" fmla="*/ 4859 h 9719"/>
                  <a:gd name="connsiteX2" fmla="*/ 516 w 10000"/>
                  <a:gd name="connsiteY2" fmla="*/ 5701 h 9719"/>
                  <a:gd name="connsiteX3" fmla="*/ 165 w 10000"/>
                  <a:gd name="connsiteY3" fmla="*/ 5794 h 9719"/>
                  <a:gd name="connsiteX4" fmla="*/ 83 w 10000"/>
                  <a:gd name="connsiteY4" fmla="*/ 6261 h 9719"/>
                  <a:gd name="connsiteX5" fmla="*/ 0 w 10000"/>
                  <a:gd name="connsiteY5" fmla="*/ 6823 h 9719"/>
                  <a:gd name="connsiteX6" fmla="*/ 165 w 10000"/>
                  <a:gd name="connsiteY6" fmla="*/ 6728 h 9719"/>
                  <a:gd name="connsiteX7" fmla="*/ 516 w 10000"/>
                  <a:gd name="connsiteY7" fmla="*/ 7009 h 9719"/>
                  <a:gd name="connsiteX8" fmla="*/ 774 w 10000"/>
                  <a:gd name="connsiteY8" fmla="*/ 7290 h 9719"/>
                  <a:gd name="connsiteX9" fmla="*/ 1125 w 10000"/>
                  <a:gd name="connsiteY9" fmla="*/ 7009 h 9719"/>
                  <a:gd name="connsiteX10" fmla="*/ 1476 w 10000"/>
                  <a:gd name="connsiteY10" fmla="*/ 7102 h 9719"/>
                  <a:gd name="connsiteX11" fmla="*/ 1827 w 10000"/>
                  <a:gd name="connsiteY11" fmla="*/ 7102 h 9719"/>
                  <a:gd name="connsiteX12" fmla="*/ 2343 w 10000"/>
                  <a:gd name="connsiteY12" fmla="*/ 7009 h 9719"/>
                  <a:gd name="connsiteX13" fmla="*/ 2693 w 10000"/>
                  <a:gd name="connsiteY13" fmla="*/ 7195 h 9719"/>
                  <a:gd name="connsiteX14" fmla="*/ 2951 w 10000"/>
                  <a:gd name="connsiteY14" fmla="*/ 6916 h 9719"/>
                  <a:gd name="connsiteX15" fmla="*/ 3736 w 10000"/>
                  <a:gd name="connsiteY15" fmla="*/ 6634 h 9719"/>
                  <a:gd name="connsiteX16" fmla="*/ 4087 w 10000"/>
                  <a:gd name="connsiteY16" fmla="*/ 6074 h 9719"/>
                  <a:gd name="connsiteX17" fmla="*/ 4169 w 10000"/>
                  <a:gd name="connsiteY17" fmla="*/ 6074 h 9719"/>
                  <a:gd name="connsiteX18" fmla="*/ 4252 w 10000"/>
                  <a:gd name="connsiteY18" fmla="*/ 5981 h 9719"/>
                  <a:gd name="connsiteX19" fmla="*/ 4778 w 10000"/>
                  <a:gd name="connsiteY19" fmla="*/ 5888 h 9719"/>
                  <a:gd name="connsiteX20" fmla="*/ 5036 w 10000"/>
                  <a:gd name="connsiteY20" fmla="*/ 5607 h 9719"/>
                  <a:gd name="connsiteX21" fmla="*/ 5738 w 10000"/>
                  <a:gd name="connsiteY21" fmla="*/ 5888 h 9719"/>
                  <a:gd name="connsiteX22" fmla="*/ 6347 w 10000"/>
                  <a:gd name="connsiteY22" fmla="*/ 5888 h 9719"/>
                  <a:gd name="connsiteX23" fmla="*/ 6605 w 10000"/>
                  <a:gd name="connsiteY23" fmla="*/ 6448 h 9719"/>
                  <a:gd name="connsiteX24" fmla="*/ 7131 w 10000"/>
                  <a:gd name="connsiteY24" fmla="*/ 6634 h 9719"/>
                  <a:gd name="connsiteX25" fmla="*/ 7296 w 10000"/>
                  <a:gd name="connsiteY25" fmla="*/ 7009 h 9719"/>
                  <a:gd name="connsiteX26" fmla="*/ 7647 w 10000"/>
                  <a:gd name="connsiteY26" fmla="*/ 7383 h 9719"/>
                  <a:gd name="connsiteX27" fmla="*/ 7822 w 10000"/>
                  <a:gd name="connsiteY27" fmla="*/ 7756 h 9719"/>
                  <a:gd name="connsiteX28" fmla="*/ 7038 w 10000"/>
                  <a:gd name="connsiteY28" fmla="*/ 7943 h 9719"/>
                  <a:gd name="connsiteX29" fmla="*/ 6780 w 10000"/>
                  <a:gd name="connsiteY29" fmla="*/ 8224 h 9719"/>
                  <a:gd name="connsiteX30" fmla="*/ 6956 w 10000"/>
                  <a:gd name="connsiteY30" fmla="*/ 8504 h 9719"/>
                  <a:gd name="connsiteX31" fmla="*/ 6780 w 10000"/>
                  <a:gd name="connsiteY31" fmla="*/ 9252 h 9719"/>
                  <a:gd name="connsiteX32" fmla="*/ 6605 w 10000"/>
                  <a:gd name="connsiteY32" fmla="*/ 9533 h 9719"/>
                  <a:gd name="connsiteX33" fmla="*/ 6956 w 10000"/>
                  <a:gd name="connsiteY33" fmla="*/ 9719 h 9719"/>
                  <a:gd name="connsiteX34" fmla="*/ 7472 w 10000"/>
                  <a:gd name="connsiteY34" fmla="*/ 9438 h 9719"/>
                  <a:gd name="connsiteX35" fmla="*/ 7905 w 10000"/>
                  <a:gd name="connsiteY35" fmla="*/ 9438 h 9719"/>
                  <a:gd name="connsiteX36" fmla="*/ 7905 w 10000"/>
                  <a:gd name="connsiteY36" fmla="*/ 9065 h 9719"/>
                  <a:gd name="connsiteX37" fmla="*/ 8338 w 10000"/>
                  <a:gd name="connsiteY37" fmla="*/ 7850 h 9719"/>
                  <a:gd name="connsiteX38" fmla="*/ 8607 w 10000"/>
                  <a:gd name="connsiteY38" fmla="*/ 7476 h 9719"/>
                  <a:gd name="connsiteX39" fmla="*/ 8947 w 10000"/>
                  <a:gd name="connsiteY39" fmla="*/ 7102 h 9719"/>
                  <a:gd name="connsiteX40" fmla="*/ 9474 w 10000"/>
                  <a:gd name="connsiteY40" fmla="*/ 6823 h 9719"/>
                  <a:gd name="connsiteX41" fmla="*/ 10000 w 10000"/>
                  <a:gd name="connsiteY41" fmla="*/ 6916 h 9719"/>
                  <a:gd name="connsiteX42" fmla="*/ 10000 w 10000"/>
                  <a:gd name="connsiteY42" fmla="*/ 94 h 9719"/>
                  <a:gd name="connsiteX43" fmla="*/ 6522 w 10000"/>
                  <a:gd name="connsiteY43" fmla="*/ 0 h 9719"/>
                  <a:gd name="connsiteX44" fmla="*/ 6347 w 10000"/>
                  <a:gd name="connsiteY44" fmla="*/ 747 h 9719"/>
                  <a:gd name="connsiteX45" fmla="*/ 6429 w 10000"/>
                  <a:gd name="connsiteY45" fmla="*/ 1122 h 9719"/>
                  <a:gd name="connsiteX46" fmla="*/ 5913 w 10000"/>
                  <a:gd name="connsiteY46" fmla="*/ 934 h 9719"/>
                  <a:gd name="connsiteX47" fmla="*/ 5470 w 10000"/>
                  <a:gd name="connsiteY47" fmla="*/ 1215 h 9719"/>
                  <a:gd name="connsiteX48" fmla="*/ 5212 w 10000"/>
                  <a:gd name="connsiteY48" fmla="*/ 1028 h 9719"/>
                  <a:gd name="connsiteX49" fmla="*/ 4954 w 10000"/>
                  <a:gd name="connsiteY49" fmla="*/ 1402 h 9719"/>
                  <a:gd name="connsiteX50" fmla="*/ 4603 w 10000"/>
                  <a:gd name="connsiteY50" fmla="*/ 1215 h 9719"/>
                  <a:gd name="connsiteX51" fmla="*/ 4252 w 10000"/>
                  <a:gd name="connsiteY51" fmla="*/ 1215 h 9719"/>
                  <a:gd name="connsiteX52" fmla="*/ 3994 w 10000"/>
                  <a:gd name="connsiteY52" fmla="*/ 1495 h 9719"/>
                  <a:gd name="connsiteX53" fmla="*/ 3643 w 10000"/>
                  <a:gd name="connsiteY53" fmla="*/ 1215 h 9719"/>
                  <a:gd name="connsiteX54" fmla="*/ 3034 w 10000"/>
                  <a:gd name="connsiteY54" fmla="*/ 1308 h 9719"/>
                  <a:gd name="connsiteX55" fmla="*/ 2085 w 10000"/>
                  <a:gd name="connsiteY55" fmla="*/ 1402 h 9719"/>
                  <a:gd name="connsiteX0" fmla="*/ 1042 w 10000"/>
                  <a:gd name="connsiteY0" fmla="*/ 1729 h 9903"/>
                  <a:gd name="connsiteX1" fmla="*/ 341 w 10000"/>
                  <a:gd name="connsiteY1" fmla="*/ 4902 h 9903"/>
                  <a:gd name="connsiteX2" fmla="*/ 516 w 10000"/>
                  <a:gd name="connsiteY2" fmla="*/ 5769 h 9903"/>
                  <a:gd name="connsiteX3" fmla="*/ 165 w 10000"/>
                  <a:gd name="connsiteY3" fmla="*/ 5865 h 9903"/>
                  <a:gd name="connsiteX4" fmla="*/ 83 w 10000"/>
                  <a:gd name="connsiteY4" fmla="*/ 6345 h 9903"/>
                  <a:gd name="connsiteX5" fmla="*/ 0 w 10000"/>
                  <a:gd name="connsiteY5" fmla="*/ 6923 h 9903"/>
                  <a:gd name="connsiteX6" fmla="*/ 165 w 10000"/>
                  <a:gd name="connsiteY6" fmla="*/ 6826 h 9903"/>
                  <a:gd name="connsiteX7" fmla="*/ 516 w 10000"/>
                  <a:gd name="connsiteY7" fmla="*/ 7115 h 9903"/>
                  <a:gd name="connsiteX8" fmla="*/ 774 w 10000"/>
                  <a:gd name="connsiteY8" fmla="*/ 7404 h 9903"/>
                  <a:gd name="connsiteX9" fmla="*/ 1125 w 10000"/>
                  <a:gd name="connsiteY9" fmla="*/ 7115 h 9903"/>
                  <a:gd name="connsiteX10" fmla="*/ 1476 w 10000"/>
                  <a:gd name="connsiteY10" fmla="*/ 7210 h 9903"/>
                  <a:gd name="connsiteX11" fmla="*/ 1827 w 10000"/>
                  <a:gd name="connsiteY11" fmla="*/ 7210 h 9903"/>
                  <a:gd name="connsiteX12" fmla="*/ 2343 w 10000"/>
                  <a:gd name="connsiteY12" fmla="*/ 7115 h 9903"/>
                  <a:gd name="connsiteX13" fmla="*/ 2693 w 10000"/>
                  <a:gd name="connsiteY13" fmla="*/ 7306 h 9903"/>
                  <a:gd name="connsiteX14" fmla="*/ 2951 w 10000"/>
                  <a:gd name="connsiteY14" fmla="*/ 7019 h 9903"/>
                  <a:gd name="connsiteX15" fmla="*/ 3736 w 10000"/>
                  <a:gd name="connsiteY15" fmla="*/ 6729 h 9903"/>
                  <a:gd name="connsiteX16" fmla="*/ 4087 w 10000"/>
                  <a:gd name="connsiteY16" fmla="*/ 6153 h 9903"/>
                  <a:gd name="connsiteX17" fmla="*/ 4169 w 10000"/>
                  <a:gd name="connsiteY17" fmla="*/ 6153 h 9903"/>
                  <a:gd name="connsiteX18" fmla="*/ 4252 w 10000"/>
                  <a:gd name="connsiteY18" fmla="*/ 6057 h 9903"/>
                  <a:gd name="connsiteX19" fmla="*/ 4778 w 10000"/>
                  <a:gd name="connsiteY19" fmla="*/ 5961 h 9903"/>
                  <a:gd name="connsiteX20" fmla="*/ 5036 w 10000"/>
                  <a:gd name="connsiteY20" fmla="*/ 5672 h 9903"/>
                  <a:gd name="connsiteX21" fmla="*/ 5738 w 10000"/>
                  <a:gd name="connsiteY21" fmla="*/ 5961 h 9903"/>
                  <a:gd name="connsiteX22" fmla="*/ 6347 w 10000"/>
                  <a:gd name="connsiteY22" fmla="*/ 5961 h 9903"/>
                  <a:gd name="connsiteX23" fmla="*/ 6605 w 10000"/>
                  <a:gd name="connsiteY23" fmla="*/ 6537 h 9903"/>
                  <a:gd name="connsiteX24" fmla="*/ 7131 w 10000"/>
                  <a:gd name="connsiteY24" fmla="*/ 6729 h 9903"/>
                  <a:gd name="connsiteX25" fmla="*/ 7296 w 10000"/>
                  <a:gd name="connsiteY25" fmla="*/ 7115 h 9903"/>
                  <a:gd name="connsiteX26" fmla="*/ 7647 w 10000"/>
                  <a:gd name="connsiteY26" fmla="*/ 7499 h 9903"/>
                  <a:gd name="connsiteX27" fmla="*/ 7822 w 10000"/>
                  <a:gd name="connsiteY27" fmla="*/ 7883 h 9903"/>
                  <a:gd name="connsiteX28" fmla="*/ 7038 w 10000"/>
                  <a:gd name="connsiteY28" fmla="*/ 8076 h 9903"/>
                  <a:gd name="connsiteX29" fmla="*/ 6780 w 10000"/>
                  <a:gd name="connsiteY29" fmla="*/ 8365 h 9903"/>
                  <a:gd name="connsiteX30" fmla="*/ 6956 w 10000"/>
                  <a:gd name="connsiteY30" fmla="*/ 8653 h 9903"/>
                  <a:gd name="connsiteX31" fmla="*/ 6780 w 10000"/>
                  <a:gd name="connsiteY31" fmla="*/ 9422 h 9903"/>
                  <a:gd name="connsiteX32" fmla="*/ 6605 w 10000"/>
                  <a:gd name="connsiteY32" fmla="*/ 9712 h 9903"/>
                  <a:gd name="connsiteX33" fmla="*/ 6956 w 10000"/>
                  <a:gd name="connsiteY33" fmla="*/ 9903 h 9903"/>
                  <a:gd name="connsiteX34" fmla="*/ 7472 w 10000"/>
                  <a:gd name="connsiteY34" fmla="*/ 9614 h 9903"/>
                  <a:gd name="connsiteX35" fmla="*/ 7905 w 10000"/>
                  <a:gd name="connsiteY35" fmla="*/ 9614 h 9903"/>
                  <a:gd name="connsiteX36" fmla="*/ 7905 w 10000"/>
                  <a:gd name="connsiteY36" fmla="*/ 9230 h 9903"/>
                  <a:gd name="connsiteX37" fmla="*/ 8338 w 10000"/>
                  <a:gd name="connsiteY37" fmla="*/ 7980 h 9903"/>
                  <a:gd name="connsiteX38" fmla="*/ 8607 w 10000"/>
                  <a:gd name="connsiteY38" fmla="*/ 7595 h 9903"/>
                  <a:gd name="connsiteX39" fmla="*/ 8947 w 10000"/>
                  <a:gd name="connsiteY39" fmla="*/ 7210 h 9903"/>
                  <a:gd name="connsiteX40" fmla="*/ 9474 w 10000"/>
                  <a:gd name="connsiteY40" fmla="*/ 6923 h 9903"/>
                  <a:gd name="connsiteX41" fmla="*/ 10000 w 10000"/>
                  <a:gd name="connsiteY41" fmla="*/ 7019 h 9903"/>
                  <a:gd name="connsiteX42" fmla="*/ 10000 w 10000"/>
                  <a:gd name="connsiteY42" fmla="*/ 0 h 9903"/>
                  <a:gd name="connsiteX43" fmla="*/ 6347 w 10000"/>
                  <a:gd name="connsiteY43" fmla="*/ 672 h 9903"/>
                  <a:gd name="connsiteX44" fmla="*/ 6429 w 10000"/>
                  <a:gd name="connsiteY44" fmla="*/ 1057 h 9903"/>
                  <a:gd name="connsiteX45" fmla="*/ 5913 w 10000"/>
                  <a:gd name="connsiteY45" fmla="*/ 864 h 9903"/>
                  <a:gd name="connsiteX46" fmla="*/ 5470 w 10000"/>
                  <a:gd name="connsiteY46" fmla="*/ 1153 h 9903"/>
                  <a:gd name="connsiteX47" fmla="*/ 5212 w 10000"/>
                  <a:gd name="connsiteY47" fmla="*/ 961 h 9903"/>
                  <a:gd name="connsiteX48" fmla="*/ 4954 w 10000"/>
                  <a:gd name="connsiteY48" fmla="*/ 1346 h 9903"/>
                  <a:gd name="connsiteX49" fmla="*/ 4603 w 10000"/>
                  <a:gd name="connsiteY49" fmla="*/ 1153 h 9903"/>
                  <a:gd name="connsiteX50" fmla="*/ 4252 w 10000"/>
                  <a:gd name="connsiteY50" fmla="*/ 1153 h 9903"/>
                  <a:gd name="connsiteX51" fmla="*/ 3994 w 10000"/>
                  <a:gd name="connsiteY51" fmla="*/ 1441 h 9903"/>
                  <a:gd name="connsiteX52" fmla="*/ 3643 w 10000"/>
                  <a:gd name="connsiteY52" fmla="*/ 1153 h 9903"/>
                  <a:gd name="connsiteX53" fmla="*/ 3034 w 10000"/>
                  <a:gd name="connsiteY53" fmla="*/ 1249 h 9903"/>
                  <a:gd name="connsiteX54" fmla="*/ 2085 w 10000"/>
                  <a:gd name="connsiteY54" fmla="*/ 1346 h 9903"/>
                  <a:gd name="connsiteX0" fmla="*/ 1042 w 10000"/>
                  <a:gd name="connsiteY0" fmla="*/ 1746 h 10000"/>
                  <a:gd name="connsiteX1" fmla="*/ 341 w 10000"/>
                  <a:gd name="connsiteY1" fmla="*/ 4950 h 10000"/>
                  <a:gd name="connsiteX2" fmla="*/ 516 w 10000"/>
                  <a:gd name="connsiteY2" fmla="*/ 5826 h 10000"/>
                  <a:gd name="connsiteX3" fmla="*/ 165 w 10000"/>
                  <a:gd name="connsiteY3" fmla="*/ 5922 h 10000"/>
                  <a:gd name="connsiteX4" fmla="*/ 83 w 10000"/>
                  <a:gd name="connsiteY4" fmla="*/ 6407 h 10000"/>
                  <a:gd name="connsiteX5" fmla="*/ 0 w 10000"/>
                  <a:gd name="connsiteY5" fmla="*/ 6991 h 10000"/>
                  <a:gd name="connsiteX6" fmla="*/ 165 w 10000"/>
                  <a:gd name="connsiteY6" fmla="*/ 6893 h 10000"/>
                  <a:gd name="connsiteX7" fmla="*/ 516 w 10000"/>
                  <a:gd name="connsiteY7" fmla="*/ 7185 h 10000"/>
                  <a:gd name="connsiteX8" fmla="*/ 774 w 10000"/>
                  <a:gd name="connsiteY8" fmla="*/ 7477 h 10000"/>
                  <a:gd name="connsiteX9" fmla="*/ 1125 w 10000"/>
                  <a:gd name="connsiteY9" fmla="*/ 7185 h 10000"/>
                  <a:gd name="connsiteX10" fmla="*/ 1476 w 10000"/>
                  <a:gd name="connsiteY10" fmla="*/ 7281 h 10000"/>
                  <a:gd name="connsiteX11" fmla="*/ 1827 w 10000"/>
                  <a:gd name="connsiteY11" fmla="*/ 7281 h 10000"/>
                  <a:gd name="connsiteX12" fmla="*/ 2343 w 10000"/>
                  <a:gd name="connsiteY12" fmla="*/ 7185 h 10000"/>
                  <a:gd name="connsiteX13" fmla="*/ 2693 w 10000"/>
                  <a:gd name="connsiteY13" fmla="*/ 7378 h 10000"/>
                  <a:gd name="connsiteX14" fmla="*/ 2951 w 10000"/>
                  <a:gd name="connsiteY14" fmla="*/ 7088 h 10000"/>
                  <a:gd name="connsiteX15" fmla="*/ 3736 w 10000"/>
                  <a:gd name="connsiteY15" fmla="*/ 6795 h 10000"/>
                  <a:gd name="connsiteX16" fmla="*/ 4087 w 10000"/>
                  <a:gd name="connsiteY16" fmla="*/ 6213 h 10000"/>
                  <a:gd name="connsiteX17" fmla="*/ 4169 w 10000"/>
                  <a:gd name="connsiteY17" fmla="*/ 6213 h 10000"/>
                  <a:gd name="connsiteX18" fmla="*/ 4252 w 10000"/>
                  <a:gd name="connsiteY18" fmla="*/ 6116 h 10000"/>
                  <a:gd name="connsiteX19" fmla="*/ 4778 w 10000"/>
                  <a:gd name="connsiteY19" fmla="*/ 6019 h 10000"/>
                  <a:gd name="connsiteX20" fmla="*/ 5036 w 10000"/>
                  <a:gd name="connsiteY20" fmla="*/ 5728 h 10000"/>
                  <a:gd name="connsiteX21" fmla="*/ 5738 w 10000"/>
                  <a:gd name="connsiteY21" fmla="*/ 6019 h 10000"/>
                  <a:gd name="connsiteX22" fmla="*/ 6347 w 10000"/>
                  <a:gd name="connsiteY22" fmla="*/ 6019 h 10000"/>
                  <a:gd name="connsiteX23" fmla="*/ 6605 w 10000"/>
                  <a:gd name="connsiteY23" fmla="*/ 6601 h 10000"/>
                  <a:gd name="connsiteX24" fmla="*/ 7131 w 10000"/>
                  <a:gd name="connsiteY24" fmla="*/ 6795 h 10000"/>
                  <a:gd name="connsiteX25" fmla="*/ 7296 w 10000"/>
                  <a:gd name="connsiteY25" fmla="*/ 7185 h 10000"/>
                  <a:gd name="connsiteX26" fmla="*/ 7647 w 10000"/>
                  <a:gd name="connsiteY26" fmla="*/ 7572 h 10000"/>
                  <a:gd name="connsiteX27" fmla="*/ 7822 w 10000"/>
                  <a:gd name="connsiteY27" fmla="*/ 7960 h 10000"/>
                  <a:gd name="connsiteX28" fmla="*/ 7038 w 10000"/>
                  <a:gd name="connsiteY28" fmla="*/ 8155 h 10000"/>
                  <a:gd name="connsiteX29" fmla="*/ 6780 w 10000"/>
                  <a:gd name="connsiteY29" fmla="*/ 8447 h 10000"/>
                  <a:gd name="connsiteX30" fmla="*/ 6956 w 10000"/>
                  <a:gd name="connsiteY30" fmla="*/ 8738 h 10000"/>
                  <a:gd name="connsiteX31" fmla="*/ 6780 w 10000"/>
                  <a:gd name="connsiteY31" fmla="*/ 9514 h 10000"/>
                  <a:gd name="connsiteX32" fmla="*/ 6605 w 10000"/>
                  <a:gd name="connsiteY32" fmla="*/ 9807 h 10000"/>
                  <a:gd name="connsiteX33" fmla="*/ 6956 w 10000"/>
                  <a:gd name="connsiteY33" fmla="*/ 10000 h 10000"/>
                  <a:gd name="connsiteX34" fmla="*/ 7472 w 10000"/>
                  <a:gd name="connsiteY34" fmla="*/ 9708 h 10000"/>
                  <a:gd name="connsiteX35" fmla="*/ 7905 w 10000"/>
                  <a:gd name="connsiteY35" fmla="*/ 9708 h 10000"/>
                  <a:gd name="connsiteX36" fmla="*/ 7905 w 10000"/>
                  <a:gd name="connsiteY36" fmla="*/ 9320 h 10000"/>
                  <a:gd name="connsiteX37" fmla="*/ 8338 w 10000"/>
                  <a:gd name="connsiteY37" fmla="*/ 8058 h 10000"/>
                  <a:gd name="connsiteX38" fmla="*/ 8607 w 10000"/>
                  <a:gd name="connsiteY38" fmla="*/ 7669 h 10000"/>
                  <a:gd name="connsiteX39" fmla="*/ 8947 w 10000"/>
                  <a:gd name="connsiteY39" fmla="*/ 7281 h 10000"/>
                  <a:gd name="connsiteX40" fmla="*/ 9474 w 10000"/>
                  <a:gd name="connsiteY40" fmla="*/ 6991 h 10000"/>
                  <a:gd name="connsiteX41" fmla="*/ 10000 w 10000"/>
                  <a:gd name="connsiteY41" fmla="*/ 7088 h 10000"/>
                  <a:gd name="connsiteX42" fmla="*/ 10000 w 10000"/>
                  <a:gd name="connsiteY42" fmla="*/ 0 h 10000"/>
                  <a:gd name="connsiteX43" fmla="*/ 6429 w 10000"/>
                  <a:gd name="connsiteY43" fmla="*/ 1067 h 10000"/>
                  <a:gd name="connsiteX44" fmla="*/ 5913 w 10000"/>
                  <a:gd name="connsiteY44" fmla="*/ 872 h 10000"/>
                  <a:gd name="connsiteX45" fmla="*/ 5470 w 10000"/>
                  <a:gd name="connsiteY45" fmla="*/ 1164 h 10000"/>
                  <a:gd name="connsiteX46" fmla="*/ 5212 w 10000"/>
                  <a:gd name="connsiteY46" fmla="*/ 970 h 10000"/>
                  <a:gd name="connsiteX47" fmla="*/ 4954 w 10000"/>
                  <a:gd name="connsiteY47" fmla="*/ 1359 h 10000"/>
                  <a:gd name="connsiteX48" fmla="*/ 4603 w 10000"/>
                  <a:gd name="connsiteY48" fmla="*/ 1164 h 10000"/>
                  <a:gd name="connsiteX49" fmla="*/ 4252 w 10000"/>
                  <a:gd name="connsiteY49" fmla="*/ 1164 h 10000"/>
                  <a:gd name="connsiteX50" fmla="*/ 3994 w 10000"/>
                  <a:gd name="connsiteY50" fmla="*/ 1455 h 10000"/>
                  <a:gd name="connsiteX51" fmla="*/ 3643 w 10000"/>
                  <a:gd name="connsiteY51" fmla="*/ 1164 h 10000"/>
                  <a:gd name="connsiteX52" fmla="*/ 3034 w 10000"/>
                  <a:gd name="connsiteY52" fmla="*/ 1261 h 10000"/>
                  <a:gd name="connsiteX53" fmla="*/ 2085 w 10000"/>
                  <a:gd name="connsiteY53" fmla="*/ 1359 h 10000"/>
                  <a:gd name="connsiteX0" fmla="*/ 1042 w 10000"/>
                  <a:gd name="connsiteY0" fmla="*/ 1746 h 10000"/>
                  <a:gd name="connsiteX1" fmla="*/ 341 w 10000"/>
                  <a:gd name="connsiteY1" fmla="*/ 4950 h 10000"/>
                  <a:gd name="connsiteX2" fmla="*/ 516 w 10000"/>
                  <a:gd name="connsiteY2" fmla="*/ 5826 h 10000"/>
                  <a:gd name="connsiteX3" fmla="*/ 165 w 10000"/>
                  <a:gd name="connsiteY3" fmla="*/ 5922 h 10000"/>
                  <a:gd name="connsiteX4" fmla="*/ 83 w 10000"/>
                  <a:gd name="connsiteY4" fmla="*/ 6407 h 10000"/>
                  <a:gd name="connsiteX5" fmla="*/ 0 w 10000"/>
                  <a:gd name="connsiteY5" fmla="*/ 6991 h 10000"/>
                  <a:gd name="connsiteX6" fmla="*/ 165 w 10000"/>
                  <a:gd name="connsiteY6" fmla="*/ 6893 h 10000"/>
                  <a:gd name="connsiteX7" fmla="*/ 516 w 10000"/>
                  <a:gd name="connsiteY7" fmla="*/ 7185 h 10000"/>
                  <a:gd name="connsiteX8" fmla="*/ 774 w 10000"/>
                  <a:gd name="connsiteY8" fmla="*/ 7477 h 10000"/>
                  <a:gd name="connsiteX9" fmla="*/ 1125 w 10000"/>
                  <a:gd name="connsiteY9" fmla="*/ 7185 h 10000"/>
                  <a:gd name="connsiteX10" fmla="*/ 1476 w 10000"/>
                  <a:gd name="connsiteY10" fmla="*/ 7281 h 10000"/>
                  <a:gd name="connsiteX11" fmla="*/ 1827 w 10000"/>
                  <a:gd name="connsiteY11" fmla="*/ 7281 h 10000"/>
                  <a:gd name="connsiteX12" fmla="*/ 2343 w 10000"/>
                  <a:gd name="connsiteY12" fmla="*/ 7185 h 10000"/>
                  <a:gd name="connsiteX13" fmla="*/ 2693 w 10000"/>
                  <a:gd name="connsiteY13" fmla="*/ 7378 h 10000"/>
                  <a:gd name="connsiteX14" fmla="*/ 2951 w 10000"/>
                  <a:gd name="connsiteY14" fmla="*/ 7088 h 10000"/>
                  <a:gd name="connsiteX15" fmla="*/ 3736 w 10000"/>
                  <a:gd name="connsiteY15" fmla="*/ 6795 h 10000"/>
                  <a:gd name="connsiteX16" fmla="*/ 4087 w 10000"/>
                  <a:gd name="connsiteY16" fmla="*/ 6213 h 10000"/>
                  <a:gd name="connsiteX17" fmla="*/ 4169 w 10000"/>
                  <a:gd name="connsiteY17" fmla="*/ 6213 h 10000"/>
                  <a:gd name="connsiteX18" fmla="*/ 4252 w 10000"/>
                  <a:gd name="connsiteY18" fmla="*/ 6116 h 10000"/>
                  <a:gd name="connsiteX19" fmla="*/ 4778 w 10000"/>
                  <a:gd name="connsiteY19" fmla="*/ 6019 h 10000"/>
                  <a:gd name="connsiteX20" fmla="*/ 5036 w 10000"/>
                  <a:gd name="connsiteY20" fmla="*/ 5728 h 10000"/>
                  <a:gd name="connsiteX21" fmla="*/ 5738 w 10000"/>
                  <a:gd name="connsiteY21" fmla="*/ 6019 h 10000"/>
                  <a:gd name="connsiteX22" fmla="*/ 6347 w 10000"/>
                  <a:gd name="connsiteY22" fmla="*/ 6019 h 10000"/>
                  <a:gd name="connsiteX23" fmla="*/ 6605 w 10000"/>
                  <a:gd name="connsiteY23" fmla="*/ 6601 h 10000"/>
                  <a:gd name="connsiteX24" fmla="*/ 7131 w 10000"/>
                  <a:gd name="connsiteY24" fmla="*/ 6795 h 10000"/>
                  <a:gd name="connsiteX25" fmla="*/ 7296 w 10000"/>
                  <a:gd name="connsiteY25" fmla="*/ 7185 h 10000"/>
                  <a:gd name="connsiteX26" fmla="*/ 7647 w 10000"/>
                  <a:gd name="connsiteY26" fmla="*/ 7572 h 10000"/>
                  <a:gd name="connsiteX27" fmla="*/ 7822 w 10000"/>
                  <a:gd name="connsiteY27" fmla="*/ 7960 h 10000"/>
                  <a:gd name="connsiteX28" fmla="*/ 7038 w 10000"/>
                  <a:gd name="connsiteY28" fmla="*/ 8155 h 10000"/>
                  <a:gd name="connsiteX29" fmla="*/ 6780 w 10000"/>
                  <a:gd name="connsiteY29" fmla="*/ 8447 h 10000"/>
                  <a:gd name="connsiteX30" fmla="*/ 6956 w 10000"/>
                  <a:gd name="connsiteY30" fmla="*/ 8738 h 10000"/>
                  <a:gd name="connsiteX31" fmla="*/ 6780 w 10000"/>
                  <a:gd name="connsiteY31" fmla="*/ 9514 h 10000"/>
                  <a:gd name="connsiteX32" fmla="*/ 6605 w 10000"/>
                  <a:gd name="connsiteY32" fmla="*/ 9807 h 10000"/>
                  <a:gd name="connsiteX33" fmla="*/ 6956 w 10000"/>
                  <a:gd name="connsiteY33" fmla="*/ 10000 h 10000"/>
                  <a:gd name="connsiteX34" fmla="*/ 7472 w 10000"/>
                  <a:gd name="connsiteY34" fmla="*/ 9708 h 10000"/>
                  <a:gd name="connsiteX35" fmla="*/ 7905 w 10000"/>
                  <a:gd name="connsiteY35" fmla="*/ 9708 h 10000"/>
                  <a:gd name="connsiteX36" fmla="*/ 7905 w 10000"/>
                  <a:gd name="connsiteY36" fmla="*/ 9320 h 10000"/>
                  <a:gd name="connsiteX37" fmla="*/ 8338 w 10000"/>
                  <a:gd name="connsiteY37" fmla="*/ 8058 h 10000"/>
                  <a:gd name="connsiteX38" fmla="*/ 8607 w 10000"/>
                  <a:gd name="connsiteY38" fmla="*/ 7669 h 10000"/>
                  <a:gd name="connsiteX39" fmla="*/ 8947 w 10000"/>
                  <a:gd name="connsiteY39" fmla="*/ 7281 h 10000"/>
                  <a:gd name="connsiteX40" fmla="*/ 9474 w 10000"/>
                  <a:gd name="connsiteY40" fmla="*/ 6991 h 10000"/>
                  <a:gd name="connsiteX41" fmla="*/ 10000 w 10000"/>
                  <a:gd name="connsiteY41" fmla="*/ 7088 h 10000"/>
                  <a:gd name="connsiteX42" fmla="*/ 10000 w 10000"/>
                  <a:gd name="connsiteY42" fmla="*/ 0 h 10000"/>
                  <a:gd name="connsiteX43" fmla="*/ 5913 w 10000"/>
                  <a:gd name="connsiteY43" fmla="*/ 872 h 10000"/>
                  <a:gd name="connsiteX44" fmla="*/ 5470 w 10000"/>
                  <a:gd name="connsiteY44" fmla="*/ 1164 h 10000"/>
                  <a:gd name="connsiteX45" fmla="*/ 5212 w 10000"/>
                  <a:gd name="connsiteY45" fmla="*/ 970 h 10000"/>
                  <a:gd name="connsiteX46" fmla="*/ 4954 w 10000"/>
                  <a:gd name="connsiteY46" fmla="*/ 1359 h 10000"/>
                  <a:gd name="connsiteX47" fmla="*/ 4603 w 10000"/>
                  <a:gd name="connsiteY47" fmla="*/ 1164 h 10000"/>
                  <a:gd name="connsiteX48" fmla="*/ 4252 w 10000"/>
                  <a:gd name="connsiteY48" fmla="*/ 1164 h 10000"/>
                  <a:gd name="connsiteX49" fmla="*/ 3994 w 10000"/>
                  <a:gd name="connsiteY49" fmla="*/ 1455 h 10000"/>
                  <a:gd name="connsiteX50" fmla="*/ 3643 w 10000"/>
                  <a:gd name="connsiteY50" fmla="*/ 1164 h 10000"/>
                  <a:gd name="connsiteX51" fmla="*/ 3034 w 10000"/>
                  <a:gd name="connsiteY51" fmla="*/ 1261 h 10000"/>
                  <a:gd name="connsiteX52" fmla="*/ 2085 w 10000"/>
                  <a:gd name="connsiteY52" fmla="*/ 1359 h 10000"/>
                  <a:gd name="connsiteX0" fmla="*/ 1042 w 10000"/>
                  <a:gd name="connsiteY0" fmla="*/ 1746 h 10000"/>
                  <a:gd name="connsiteX1" fmla="*/ 341 w 10000"/>
                  <a:gd name="connsiteY1" fmla="*/ 4950 h 10000"/>
                  <a:gd name="connsiteX2" fmla="*/ 516 w 10000"/>
                  <a:gd name="connsiteY2" fmla="*/ 5826 h 10000"/>
                  <a:gd name="connsiteX3" fmla="*/ 165 w 10000"/>
                  <a:gd name="connsiteY3" fmla="*/ 5922 h 10000"/>
                  <a:gd name="connsiteX4" fmla="*/ 83 w 10000"/>
                  <a:gd name="connsiteY4" fmla="*/ 6407 h 10000"/>
                  <a:gd name="connsiteX5" fmla="*/ 0 w 10000"/>
                  <a:gd name="connsiteY5" fmla="*/ 6991 h 10000"/>
                  <a:gd name="connsiteX6" fmla="*/ 165 w 10000"/>
                  <a:gd name="connsiteY6" fmla="*/ 6893 h 10000"/>
                  <a:gd name="connsiteX7" fmla="*/ 516 w 10000"/>
                  <a:gd name="connsiteY7" fmla="*/ 7185 h 10000"/>
                  <a:gd name="connsiteX8" fmla="*/ 774 w 10000"/>
                  <a:gd name="connsiteY8" fmla="*/ 7477 h 10000"/>
                  <a:gd name="connsiteX9" fmla="*/ 1125 w 10000"/>
                  <a:gd name="connsiteY9" fmla="*/ 7185 h 10000"/>
                  <a:gd name="connsiteX10" fmla="*/ 1476 w 10000"/>
                  <a:gd name="connsiteY10" fmla="*/ 7281 h 10000"/>
                  <a:gd name="connsiteX11" fmla="*/ 1827 w 10000"/>
                  <a:gd name="connsiteY11" fmla="*/ 7281 h 10000"/>
                  <a:gd name="connsiteX12" fmla="*/ 2343 w 10000"/>
                  <a:gd name="connsiteY12" fmla="*/ 7185 h 10000"/>
                  <a:gd name="connsiteX13" fmla="*/ 2693 w 10000"/>
                  <a:gd name="connsiteY13" fmla="*/ 7378 h 10000"/>
                  <a:gd name="connsiteX14" fmla="*/ 2951 w 10000"/>
                  <a:gd name="connsiteY14" fmla="*/ 7088 h 10000"/>
                  <a:gd name="connsiteX15" fmla="*/ 3736 w 10000"/>
                  <a:gd name="connsiteY15" fmla="*/ 6795 h 10000"/>
                  <a:gd name="connsiteX16" fmla="*/ 4087 w 10000"/>
                  <a:gd name="connsiteY16" fmla="*/ 6213 h 10000"/>
                  <a:gd name="connsiteX17" fmla="*/ 4169 w 10000"/>
                  <a:gd name="connsiteY17" fmla="*/ 6213 h 10000"/>
                  <a:gd name="connsiteX18" fmla="*/ 4252 w 10000"/>
                  <a:gd name="connsiteY18" fmla="*/ 6116 h 10000"/>
                  <a:gd name="connsiteX19" fmla="*/ 4778 w 10000"/>
                  <a:gd name="connsiteY19" fmla="*/ 6019 h 10000"/>
                  <a:gd name="connsiteX20" fmla="*/ 5036 w 10000"/>
                  <a:gd name="connsiteY20" fmla="*/ 5728 h 10000"/>
                  <a:gd name="connsiteX21" fmla="*/ 5738 w 10000"/>
                  <a:gd name="connsiteY21" fmla="*/ 6019 h 10000"/>
                  <a:gd name="connsiteX22" fmla="*/ 6347 w 10000"/>
                  <a:gd name="connsiteY22" fmla="*/ 6019 h 10000"/>
                  <a:gd name="connsiteX23" fmla="*/ 6605 w 10000"/>
                  <a:gd name="connsiteY23" fmla="*/ 6601 h 10000"/>
                  <a:gd name="connsiteX24" fmla="*/ 7131 w 10000"/>
                  <a:gd name="connsiteY24" fmla="*/ 6795 h 10000"/>
                  <a:gd name="connsiteX25" fmla="*/ 7296 w 10000"/>
                  <a:gd name="connsiteY25" fmla="*/ 7185 h 10000"/>
                  <a:gd name="connsiteX26" fmla="*/ 7647 w 10000"/>
                  <a:gd name="connsiteY26" fmla="*/ 7572 h 10000"/>
                  <a:gd name="connsiteX27" fmla="*/ 7822 w 10000"/>
                  <a:gd name="connsiteY27" fmla="*/ 7960 h 10000"/>
                  <a:gd name="connsiteX28" fmla="*/ 7038 w 10000"/>
                  <a:gd name="connsiteY28" fmla="*/ 8155 h 10000"/>
                  <a:gd name="connsiteX29" fmla="*/ 6780 w 10000"/>
                  <a:gd name="connsiteY29" fmla="*/ 8447 h 10000"/>
                  <a:gd name="connsiteX30" fmla="*/ 6956 w 10000"/>
                  <a:gd name="connsiteY30" fmla="*/ 8738 h 10000"/>
                  <a:gd name="connsiteX31" fmla="*/ 6780 w 10000"/>
                  <a:gd name="connsiteY31" fmla="*/ 9514 h 10000"/>
                  <a:gd name="connsiteX32" fmla="*/ 6605 w 10000"/>
                  <a:gd name="connsiteY32" fmla="*/ 9807 h 10000"/>
                  <a:gd name="connsiteX33" fmla="*/ 6956 w 10000"/>
                  <a:gd name="connsiteY33" fmla="*/ 10000 h 10000"/>
                  <a:gd name="connsiteX34" fmla="*/ 7472 w 10000"/>
                  <a:gd name="connsiteY34" fmla="*/ 9708 h 10000"/>
                  <a:gd name="connsiteX35" fmla="*/ 7905 w 10000"/>
                  <a:gd name="connsiteY35" fmla="*/ 9708 h 10000"/>
                  <a:gd name="connsiteX36" fmla="*/ 7905 w 10000"/>
                  <a:gd name="connsiteY36" fmla="*/ 9320 h 10000"/>
                  <a:gd name="connsiteX37" fmla="*/ 8338 w 10000"/>
                  <a:gd name="connsiteY37" fmla="*/ 8058 h 10000"/>
                  <a:gd name="connsiteX38" fmla="*/ 8607 w 10000"/>
                  <a:gd name="connsiteY38" fmla="*/ 7669 h 10000"/>
                  <a:gd name="connsiteX39" fmla="*/ 8947 w 10000"/>
                  <a:gd name="connsiteY39" fmla="*/ 7281 h 10000"/>
                  <a:gd name="connsiteX40" fmla="*/ 9474 w 10000"/>
                  <a:gd name="connsiteY40" fmla="*/ 6991 h 10000"/>
                  <a:gd name="connsiteX41" fmla="*/ 10000 w 10000"/>
                  <a:gd name="connsiteY41" fmla="*/ 7088 h 10000"/>
                  <a:gd name="connsiteX42" fmla="*/ 10000 w 10000"/>
                  <a:gd name="connsiteY42" fmla="*/ 0 h 10000"/>
                  <a:gd name="connsiteX43" fmla="*/ 5470 w 10000"/>
                  <a:gd name="connsiteY43" fmla="*/ 1164 h 10000"/>
                  <a:gd name="connsiteX44" fmla="*/ 5212 w 10000"/>
                  <a:gd name="connsiteY44" fmla="*/ 970 h 10000"/>
                  <a:gd name="connsiteX45" fmla="*/ 4954 w 10000"/>
                  <a:gd name="connsiteY45" fmla="*/ 1359 h 10000"/>
                  <a:gd name="connsiteX46" fmla="*/ 4603 w 10000"/>
                  <a:gd name="connsiteY46" fmla="*/ 1164 h 10000"/>
                  <a:gd name="connsiteX47" fmla="*/ 4252 w 10000"/>
                  <a:gd name="connsiteY47" fmla="*/ 1164 h 10000"/>
                  <a:gd name="connsiteX48" fmla="*/ 3994 w 10000"/>
                  <a:gd name="connsiteY48" fmla="*/ 1455 h 10000"/>
                  <a:gd name="connsiteX49" fmla="*/ 3643 w 10000"/>
                  <a:gd name="connsiteY49" fmla="*/ 1164 h 10000"/>
                  <a:gd name="connsiteX50" fmla="*/ 3034 w 10000"/>
                  <a:gd name="connsiteY50" fmla="*/ 1261 h 10000"/>
                  <a:gd name="connsiteX51" fmla="*/ 2085 w 10000"/>
                  <a:gd name="connsiteY51" fmla="*/ 1359 h 10000"/>
                  <a:gd name="connsiteX0" fmla="*/ 1042 w 10000"/>
                  <a:gd name="connsiteY0" fmla="*/ 1746 h 10000"/>
                  <a:gd name="connsiteX1" fmla="*/ 341 w 10000"/>
                  <a:gd name="connsiteY1" fmla="*/ 4950 h 10000"/>
                  <a:gd name="connsiteX2" fmla="*/ 516 w 10000"/>
                  <a:gd name="connsiteY2" fmla="*/ 5826 h 10000"/>
                  <a:gd name="connsiteX3" fmla="*/ 165 w 10000"/>
                  <a:gd name="connsiteY3" fmla="*/ 5922 h 10000"/>
                  <a:gd name="connsiteX4" fmla="*/ 83 w 10000"/>
                  <a:gd name="connsiteY4" fmla="*/ 6407 h 10000"/>
                  <a:gd name="connsiteX5" fmla="*/ 0 w 10000"/>
                  <a:gd name="connsiteY5" fmla="*/ 6991 h 10000"/>
                  <a:gd name="connsiteX6" fmla="*/ 165 w 10000"/>
                  <a:gd name="connsiteY6" fmla="*/ 6893 h 10000"/>
                  <a:gd name="connsiteX7" fmla="*/ 516 w 10000"/>
                  <a:gd name="connsiteY7" fmla="*/ 7185 h 10000"/>
                  <a:gd name="connsiteX8" fmla="*/ 774 w 10000"/>
                  <a:gd name="connsiteY8" fmla="*/ 7477 h 10000"/>
                  <a:gd name="connsiteX9" fmla="*/ 1125 w 10000"/>
                  <a:gd name="connsiteY9" fmla="*/ 7185 h 10000"/>
                  <a:gd name="connsiteX10" fmla="*/ 1476 w 10000"/>
                  <a:gd name="connsiteY10" fmla="*/ 7281 h 10000"/>
                  <a:gd name="connsiteX11" fmla="*/ 1827 w 10000"/>
                  <a:gd name="connsiteY11" fmla="*/ 7281 h 10000"/>
                  <a:gd name="connsiteX12" fmla="*/ 2343 w 10000"/>
                  <a:gd name="connsiteY12" fmla="*/ 7185 h 10000"/>
                  <a:gd name="connsiteX13" fmla="*/ 2693 w 10000"/>
                  <a:gd name="connsiteY13" fmla="*/ 7378 h 10000"/>
                  <a:gd name="connsiteX14" fmla="*/ 2951 w 10000"/>
                  <a:gd name="connsiteY14" fmla="*/ 7088 h 10000"/>
                  <a:gd name="connsiteX15" fmla="*/ 3736 w 10000"/>
                  <a:gd name="connsiteY15" fmla="*/ 6795 h 10000"/>
                  <a:gd name="connsiteX16" fmla="*/ 4087 w 10000"/>
                  <a:gd name="connsiteY16" fmla="*/ 6213 h 10000"/>
                  <a:gd name="connsiteX17" fmla="*/ 4169 w 10000"/>
                  <a:gd name="connsiteY17" fmla="*/ 6213 h 10000"/>
                  <a:gd name="connsiteX18" fmla="*/ 4252 w 10000"/>
                  <a:gd name="connsiteY18" fmla="*/ 6116 h 10000"/>
                  <a:gd name="connsiteX19" fmla="*/ 4778 w 10000"/>
                  <a:gd name="connsiteY19" fmla="*/ 6019 h 10000"/>
                  <a:gd name="connsiteX20" fmla="*/ 5036 w 10000"/>
                  <a:gd name="connsiteY20" fmla="*/ 5728 h 10000"/>
                  <a:gd name="connsiteX21" fmla="*/ 5738 w 10000"/>
                  <a:gd name="connsiteY21" fmla="*/ 6019 h 10000"/>
                  <a:gd name="connsiteX22" fmla="*/ 6347 w 10000"/>
                  <a:gd name="connsiteY22" fmla="*/ 6019 h 10000"/>
                  <a:gd name="connsiteX23" fmla="*/ 6605 w 10000"/>
                  <a:gd name="connsiteY23" fmla="*/ 6601 h 10000"/>
                  <a:gd name="connsiteX24" fmla="*/ 7131 w 10000"/>
                  <a:gd name="connsiteY24" fmla="*/ 6795 h 10000"/>
                  <a:gd name="connsiteX25" fmla="*/ 7296 w 10000"/>
                  <a:gd name="connsiteY25" fmla="*/ 7185 h 10000"/>
                  <a:gd name="connsiteX26" fmla="*/ 7647 w 10000"/>
                  <a:gd name="connsiteY26" fmla="*/ 7572 h 10000"/>
                  <a:gd name="connsiteX27" fmla="*/ 7822 w 10000"/>
                  <a:gd name="connsiteY27" fmla="*/ 7960 h 10000"/>
                  <a:gd name="connsiteX28" fmla="*/ 7038 w 10000"/>
                  <a:gd name="connsiteY28" fmla="*/ 8155 h 10000"/>
                  <a:gd name="connsiteX29" fmla="*/ 6780 w 10000"/>
                  <a:gd name="connsiteY29" fmla="*/ 8447 h 10000"/>
                  <a:gd name="connsiteX30" fmla="*/ 6956 w 10000"/>
                  <a:gd name="connsiteY30" fmla="*/ 8738 h 10000"/>
                  <a:gd name="connsiteX31" fmla="*/ 6780 w 10000"/>
                  <a:gd name="connsiteY31" fmla="*/ 9514 h 10000"/>
                  <a:gd name="connsiteX32" fmla="*/ 6605 w 10000"/>
                  <a:gd name="connsiteY32" fmla="*/ 9807 h 10000"/>
                  <a:gd name="connsiteX33" fmla="*/ 6956 w 10000"/>
                  <a:gd name="connsiteY33" fmla="*/ 10000 h 10000"/>
                  <a:gd name="connsiteX34" fmla="*/ 7472 w 10000"/>
                  <a:gd name="connsiteY34" fmla="*/ 9708 h 10000"/>
                  <a:gd name="connsiteX35" fmla="*/ 7905 w 10000"/>
                  <a:gd name="connsiteY35" fmla="*/ 9708 h 10000"/>
                  <a:gd name="connsiteX36" fmla="*/ 7905 w 10000"/>
                  <a:gd name="connsiteY36" fmla="*/ 9320 h 10000"/>
                  <a:gd name="connsiteX37" fmla="*/ 8338 w 10000"/>
                  <a:gd name="connsiteY37" fmla="*/ 8058 h 10000"/>
                  <a:gd name="connsiteX38" fmla="*/ 8607 w 10000"/>
                  <a:gd name="connsiteY38" fmla="*/ 7669 h 10000"/>
                  <a:gd name="connsiteX39" fmla="*/ 8947 w 10000"/>
                  <a:gd name="connsiteY39" fmla="*/ 7281 h 10000"/>
                  <a:gd name="connsiteX40" fmla="*/ 9474 w 10000"/>
                  <a:gd name="connsiteY40" fmla="*/ 6991 h 10000"/>
                  <a:gd name="connsiteX41" fmla="*/ 10000 w 10000"/>
                  <a:gd name="connsiteY41" fmla="*/ 7088 h 10000"/>
                  <a:gd name="connsiteX42" fmla="*/ 10000 w 10000"/>
                  <a:gd name="connsiteY42" fmla="*/ 0 h 10000"/>
                  <a:gd name="connsiteX43" fmla="*/ 5212 w 10000"/>
                  <a:gd name="connsiteY43" fmla="*/ 970 h 10000"/>
                  <a:gd name="connsiteX44" fmla="*/ 4954 w 10000"/>
                  <a:gd name="connsiteY44" fmla="*/ 1359 h 10000"/>
                  <a:gd name="connsiteX45" fmla="*/ 4603 w 10000"/>
                  <a:gd name="connsiteY45" fmla="*/ 1164 h 10000"/>
                  <a:gd name="connsiteX46" fmla="*/ 4252 w 10000"/>
                  <a:gd name="connsiteY46" fmla="*/ 1164 h 10000"/>
                  <a:gd name="connsiteX47" fmla="*/ 3994 w 10000"/>
                  <a:gd name="connsiteY47" fmla="*/ 1455 h 10000"/>
                  <a:gd name="connsiteX48" fmla="*/ 3643 w 10000"/>
                  <a:gd name="connsiteY48" fmla="*/ 1164 h 10000"/>
                  <a:gd name="connsiteX49" fmla="*/ 3034 w 10000"/>
                  <a:gd name="connsiteY49" fmla="*/ 1261 h 10000"/>
                  <a:gd name="connsiteX50" fmla="*/ 2085 w 10000"/>
                  <a:gd name="connsiteY50" fmla="*/ 1359 h 10000"/>
                  <a:gd name="connsiteX0" fmla="*/ 1042 w 10000"/>
                  <a:gd name="connsiteY0" fmla="*/ 1746 h 10000"/>
                  <a:gd name="connsiteX1" fmla="*/ 341 w 10000"/>
                  <a:gd name="connsiteY1" fmla="*/ 4950 h 10000"/>
                  <a:gd name="connsiteX2" fmla="*/ 516 w 10000"/>
                  <a:gd name="connsiteY2" fmla="*/ 5826 h 10000"/>
                  <a:gd name="connsiteX3" fmla="*/ 165 w 10000"/>
                  <a:gd name="connsiteY3" fmla="*/ 5922 h 10000"/>
                  <a:gd name="connsiteX4" fmla="*/ 83 w 10000"/>
                  <a:gd name="connsiteY4" fmla="*/ 6407 h 10000"/>
                  <a:gd name="connsiteX5" fmla="*/ 0 w 10000"/>
                  <a:gd name="connsiteY5" fmla="*/ 6991 h 10000"/>
                  <a:gd name="connsiteX6" fmla="*/ 165 w 10000"/>
                  <a:gd name="connsiteY6" fmla="*/ 6893 h 10000"/>
                  <a:gd name="connsiteX7" fmla="*/ 516 w 10000"/>
                  <a:gd name="connsiteY7" fmla="*/ 7185 h 10000"/>
                  <a:gd name="connsiteX8" fmla="*/ 774 w 10000"/>
                  <a:gd name="connsiteY8" fmla="*/ 7477 h 10000"/>
                  <a:gd name="connsiteX9" fmla="*/ 1125 w 10000"/>
                  <a:gd name="connsiteY9" fmla="*/ 7185 h 10000"/>
                  <a:gd name="connsiteX10" fmla="*/ 1476 w 10000"/>
                  <a:gd name="connsiteY10" fmla="*/ 7281 h 10000"/>
                  <a:gd name="connsiteX11" fmla="*/ 1827 w 10000"/>
                  <a:gd name="connsiteY11" fmla="*/ 7281 h 10000"/>
                  <a:gd name="connsiteX12" fmla="*/ 2343 w 10000"/>
                  <a:gd name="connsiteY12" fmla="*/ 7185 h 10000"/>
                  <a:gd name="connsiteX13" fmla="*/ 2693 w 10000"/>
                  <a:gd name="connsiteY13" fmla="*/ 7378 h 10000"/>
                  <a:gd name="connsiteX14" fmla="*/ 2951 w 10000"/>
                  <a:gd name="connsiteY14" fmla="*/ 7088 h 10000"/>
                  <a:gd name="connsiteX15" fmla="*/ 3736 w 10000"/>
                  <a:gd name="connsiteY15" fmla="*/ 6795 h 10000"/>
                  <a:gd name="connsiteX16" fmla="*/ 4087 w 10000"/>
                  <a:gd name="connsiteY16" fmla="*/ 6213 h 10000"/>
                  <a:gd name="connsiteX17" fmla="*/ 4169 w 10000"/>
                  <a:gd name="connsiteY17" fmla="*/ 6213 h 10000"/>
                  <a:gd name="connsiteX18" fmla="*/ 4252 w 10000"/>
                  <a:gd name="connsiteY18" fmla="*/ 6116 h 10000"/>
                  <a:gd name="connsiteX19" fmla="*/ 4778 w 10000"/>
                  <a:gd name="connsiteY19" fmla="*/ 6019 h 10000"/>
                  <a:gd name="connsiteX20" fmla="*/ 5036 w 10000"/>
                  <a:gd name="connsiteY20" fmla="*/ 5728 h 10000"/>
                  <a:gd name="connsiteX21" fmla="*/ 5738 w 10000"/>
                  <a:gd name="connsiteY21" fmla="*/ 6019 h 10000"/>
                  <a:gd name="connsiteX22" fmla="*/ 6347 w 10000"/>
                  <a:gd name="connsiteY22" fmla="*/ 6019 h 10000"/>
                  <a:gd name="connsiteX23" fmla="*/ 6605 w 10000"/>
                  <a:gd name="connsiteY23" fmla="*/ 6601 h 10000"/>
                  <a:gd name="connsiteX24" fmla="*/ 7131 w 10000"/>
                  <a:gd name="connsiteY24" fmla="*/ 6795 h 10000"/>
                  <a:gd name="connsiteX25" fmla="*/ 7296 w 10000"/>
                  <a:gd name="connsiteY25" fmla="*/ 7185 h 10000"/>
                  <a:gd name="connsiteX26" fmla="*/ 7647 w 10000"/>
                  <a:gd name="connsiteY26" fmla="*/ 7572 h 10000"/>
                  <a:gd name="connsiteX27" fmla="*/ 7822 w 10000"/>
                  <a:gd name="connsiteY27" fmla="*/ 7960 h 10000"/>
                  <a:gd name="connsiteX28" fmla="*/ 7038 w 10000"/>
                  <a:gd name="connsiteY28" fmla="*/ 8155 h 10000"/>
                  <a:gd name="connsiteX29" fmla="*/ 6780 w 10000"/>
                  <a:gd name="connsiteY29" fmla="*/ 8447 h 10000"/>
                  <a:gd name="connsiteX30" fmla="*/ 6956 w 10000"/>
                  <a:gd name="connsiteY30" fmla="*/ 8738 h 10000"/>
                  <a:gd name="connsiteX31" fmla="*/ 6780 w 10000"/>
                  <a:gd name="connsiteY31" fmla="*/ 9514 h 10000"/>
                  <a:gd name="connsiteX32" fmla="*/ 6605 w 10000"/>
                  <a:gd name="connsiteY32" fmla="*/ 9807 h 10000"/>
                  <a:gd name="connsiteX33" fmla="*/ 6956 w 10000"/>
                  <a:gd name="connsiteY33" fmla="*/ 10000 h 10000"/>
                  <a:gd name="connsiteX34" fmla="*/ 7472 w 10000"/>
                  <a:gd name="connsiteY34" fmla="*/ 9708 h 10000"/>
                  <a:gd name="connsiteX35" fmla="*/ 7905 w 10000"/>
                  <a:gd name="connsiteY35" fmla="*/ 9708 h 10000"/>
                  <a:gd name="connsiteX36" fmla="*/ 7905 w 10000"/>
                  <a:gd name="connsiteY36" fmla="*/ 9320 h 10000"/>
                  <a:gd name="connsiteX37" fmla="*/ 8338 w 10000"/>
                  <a:gd name="connsiteY37" fmla="*/ 8058 h 10000"/>
                  <a:gd name="connsiteX38" fmla="*/ 8607 w 10000"/>
                  <a:gd name="connsiteY38" fmla="*/ 7669 h 10000"/>
                  <a:gd name="connsiteX39" fmla="*/ 8947 w 10000"/>
                  <a:gd name="connsiteY39" fmla="*/ 7281 h 10000"/>
                  <a:gd name="connsiteX40" fmla="*/ 9474 w 10000"/>
                  <a:gd name="connsiteY40" fmla="*/ 6991 h 10000"/>
                  <a:gd name="connsiteX41" fmla="*/ 10000 w 10000"/>
                  <a:gd name="connsiteY41" fmla="*/ 7088 h 10000"/>
                  <a:gd name="connsiteX42" fmla="*/ 10000 w 10000"/>
                  <a:gd name="connsiteY42" fmla="*/ 0 h 10000"/>
                  <a:gd name="connsiteX43" fmla="*/ 4954 w 10000"/>
                  <a:gd name="connsiteY43" fmla="*/ 1359 h 10000"/>
                  <a:gd name="connsiteX44" fmla="*/ 4603 w 10000"/>
                  <a:gd name="connsiteY44" fmla="*/ 1164 h 10000"/>
                  <a:gd name="connsiteX45" fmla="*/ 4252 w 10000"/>
                  <a:gd name="connsiteY45" fmla="*/ 1164 h 10000"/>
                  <a:gd name="connsiteX46" fmla="*/ 3994 w 10000"/>
                  <a:gd name="connsiteY46" fmla="*/ 1455 h 10000"/>
                  <a:gd name="connsiteX47" fmla="*/ 3643 w 10000"/>
                  <a:gd name="connsiteY47" fmla="*/ 1164 h 10000"/>
                  <a:gd name="connsiteX48" fmla="*/ 3034 w 10000"/>
                  <a:gd name="connsiteY48" fmla="*/ 1261 h 10000"/>
                  <a:gd name="connsiteX49" fmla="*/ 2085 w 10000"/>
                  <a:gd name="connsiteY49" fmla="*/ 1359 h 10000"/>
                  <a:gd name="connsiteX0" fmla="*/ 1042 w 10000"/>
                  <a:gd name="connsiteY0" fmla="*/ 1746 h 10000"/>
                  <a:gd name="connsiteX1" fmla="*/ 341 w 10000"/>
                  <a:gd name="connsiteY1" fmla="*/ 4950 h 10000"/>
                  <a:gd name="connsiteX2" fmla="*/ 516 w 10000"/>
                  <a:gd name="connsiteY2" fmla="*/ 5826 h 10000"/>
                  <a:gd name="connsiteX3" fmla="*/ 165 w 10000"/>
                  <a:gd name="connsiteY3" fmla="*/ 5922 h 10000"/>
                  <a:gd name="connsiteX4" fmla="*/ 83 w 10000"/>
                  <a:gd name="connsiteY4" fmla="*/ 6407 h 10000"/>
                  <a:gd name="connsiteX5" fmla="*/ 0 w 10000"/>
                  <a:gd name="connsiteY5" fmla="*/ 6991 h 10000"/>
                  <a:gd name="connsiteX6" fmla="*/ 165 w 10000"/>
                  <a:gd name="connsiteY6" fmla="*/ 6893 h 10000"/>
                  <a:gd name="connsiteX7" fmla="*/ 516 w 10000"/>
                  <a:gd name="connsiteY7" fmla="*/ 7185 h 10000"/>
                  <a:gd name="connsiteX8" fmla="*/ 774 w 10000"/>
                  <a:gd name="connsiteY8" fmla="*/ 7477 h 10000"/>
                  <a:gd name="connsiteX9" fmla="*/ 1125 w 10000"/>
                  <a:gd name="connsiteY9" fmla="*/ 7185 h 10000"/>
                  <a:gd name="connsiteX10" fmla="*/ 1476 w 10000"/>
                  <a:gd name="connsiteY10" fmla="*/ 7281 h 10000"/>
                  <a:gd name="connsiteX11" fmla="*/ 1827 w 10000"/>
                  <a:gd name="connsiteY11" fmla="*/ 7281 h 10000"/>
                  <a:gd name="connsiteX12" fmla="*/ 2343 w 10000"/>
                  <a:gd name="connsiteY12" fmla="*/ 7185 h 10000"/>
                  <a:gd name="connsiteX13" fmla="*/ 2693 w 10000"/>
                  <a:gd name="connsiteY13" fmla="*/ 7378 h 10000"/>
                  <a:gd name="connsiteX14" fmla="*/ 2951 w 10000"/>
                  <a:gd name="connsiteY14" fmla="*/ 7088 h 10000"/>
                  <a:gd name="connsiteX15" fmla="*/ 3736 w 10000"/>
                  <a:gd name="connsiteY15" fmla="*/ 6795 h 10000"/>
                  <a:gd name="connsiteX16" fmla="*/ 4087 w 10000"/>
                  <a:gd name="connsiteY16" fmla="*/ 6213 h 10000"/>
                  <a:gd name="connsiteX17" fmla="*/ 4169 w 10000"/>
                  <a:gd name="connsiteY17" fmla="*/ 6213 h 10000"/>
                  <a:gd name="connsiteX18" fmla="*/ 4252 w 10000"/>
                  <a:gd name="connsiteY18" fmla="*/ 6116 h 10000"/>
                  <a:gd name="connsiteX19" fmla="*/ 4778 w 10000"/>
                  <a:gd name="connsiteY19" fmla="*/ 6019 h 10000"/>
                  <a:gd name="connsiteX20" fmla="*/ 5036 w 10000"/>
                  <a:gd name="connsiteY20" fmla="*/ 5728 h 10000"/>
                  <a:gd name="connsiteX21" fmla="*/ 5738 w 10000"/>
                  <a:gd name="connsiteY21" fmla="*/ 6019 h 10000"/>
                  <a:gd name="connsiteX22" fmla="*/ 6347 w 10000"/>
                  <a:gd name="connsiteY22" fmla="*/ 6019 h 10000"/>
                  <a:gd name="connsiteX23" fmla="*/ 6605 w 10000"/>
                  <a:gd name="connsiteY23" fmla="*/ 6601 h 10000"/>
                  <a:gd name="connsiteX24" fmla="*/ 7131 w 10000"/>
                  <a:gd name="connsiteY24" fmla="*/ 6795 h 10000"/>
                  <a:gd name="connsiteX25" fmla="*/ 7296 w 10000"/>
                  <a:gd name="connsiteY25" fmla="*/ 7185 h 10000"/>
                  <a:gd name="connsiteX26" fmla="*/ 7647 w 10000"/>
                  <a:gd name="connsiteY26" fmla="*/ 7572 h 10000"/>
                  <a:gd name="connsiteX27" fmla="*/ 7822 w 10000"/>
                  <a:gd name="connsiteY27" fmla="*/ 7960 h 10000"/>
                  <a:gd name="connsiteX28" fmla="*/ 7038 w 10000"/>
                  <a:gd name="connsiteY28" fmla="*/ 8155 h 10000"/>
                  <a:gd name="connsiteX29" fmla="*/ 6780 w 10000"/>
                  <a:gd name="connsiteY29" fmla="*/ 8447 h 10000"/>
                  <a:gd name="connsiteX30" fmla="*/ 6956 w 10000"/>
                  <a:gd name="connsiteY30" fmla="*/ 8738 h 10000"/>
                  <a:gd name="connsiteX31" fmla="*/ 6780 w 10000"/>
                  <a:gd name="connsiteY31" fmla="*/ 9514 h 10000"/>
                  <a:gd name="connsiteX32" fmla="*/ 6605 w 10000"/>
                  <a:gd name="connsiteY32" fmla="*/ 9807 h 10000"/>
                  <a:gd name="connsiteX33" fmla="*/ 6956 w 10000"/>
                  <a:gd name="connsiteY33" fmla="*/ 10000 h 10000"/>
                  <a:gd name="connsiteX34" fmla="*/ 7472 w 10000"/>
                  <a:gd name="connsiteY34" fmla="*/ 9708 h 10000"/>
                  <a:gd name="connsiteX35" fmla="*/ 7905 w 10000"/>
                  <a:gd name="connsiteY35" fmla="*/ 9708 h 10000"/>
                  <a:gd name="connsiteX36" fmla="*/ 7905 w 10000"/>
                  <a:gd name="connsiteY36" fmla="*/ 9320 h 10000"/>
                  <a:gd name="connsiteX37" fmla="*/ 8338 w 10000"/>
                  <a:gd name="connsiteY37" fmla="*/ 8058 h 10000"/>
                  <a:gd name="connsiteX38" fmla="*/ 8607 w 10000"/>
                  <a:gd name="connsiteY38" fmla="*/ 7669 h 10000"/>
                  <a:gd name="connsiteX39" fmla="*/ 8947 w 10000"/>
                  <a:gd name="connsiteY39" fmla="*/ 7281 h 10000"/>
                  <a:gd name="connsiteX40" fmla="*/ 9474 w 10000"/>
                  <a:gd name="connsiteY40" fmla="*/ 6991 h 10000"/>
                  <a:gd name="connsiteX41" fmla="*/ 10000 w 10000"/>
                  <a:gd name="connsiteY41" fmla="*/ 7088 h 10000"/>
                  <a:gd name="connsiteX42" fmla="*/ 10000 w 10000"/>
                  <a:gd name="connsiteY42" fmla="*/ 0 h 10000"/>
                  <a:gd name="connsiteX43" fmla="*/ 4603 w 10000"/>
                  <a:gd name="connsiteY43" fmla="*/ 1164 h 10000"/>
                  <a:gd name="connsiteX44" fmla="*/ 4252 w 10000"/>
                  <a:gd name="connsiteY44" fmla="*/ 1164 h 10000"/>
                  <a:gd name="connsiteX45" fmla="*/ 3994 w 10000"/>
                  <a:gd name="connsiteY45" fmla="*/ 1455 h 10000"/>
                  <a:gd name="connsiteX46" fmla="*/ 3643 w 10000"/>
                  <a:gd name="connsiteY46" fmla="*/ 1164 h 10000"/>
                  <a:gd name="connsiteX47" fmla="*/ 3034 w 10000"/>
                  <a:gd name="connsiteY47" fmla="*/ 1261 h 10000"/>
                  <a:gd name="connsiteX48" fmla="*/ 2085 w 10000"/>
                  <a:gd name="connsiteY48" fmla="*/ 1359 h 10000"/>
                  <a:gd name="connsiteX0" fmla="*/ 1042 w 10000"/>
                  <a:gd name="connsiteY0" fmla="*/ 1746 h 10000"/>
                  <a:gd name="connsiteX1" fmla="*/ 341 w 10000"/>
                  <a:gd name="connsiteY1" fmla="*/ 4950 h 10000"/>
                  <a:gd name="connsiteX2" fmla="*/ 516 w 10000"/>
                  <a:gd name="connsiteY2" fmla="*/ 5826 h 10000"/>
                  <a:gd name="connsiteX3" fmla="*/ 165 w 10000"/>
                  <a:gd name="connsiteY3" fmla="*/ 5922 h 10000"/>
                  <a:gd name="connsiteX4" fmla="*/ 83 w 10000"/>
                  <a:gd name="connsiteY4" fmla="*/ 6407 h 10000"/>
                  <a:gd name="connsiteX5" fmla="*/ 0 w 10000"/>
                  <a:gd name="connsiteY5" fmla="*/ 6991 h 10000"/>
                  <a:gd name="connsiteX6" fmla="*/ 165 w 10000"/>
                  <a:gd name="connsiteY6" fmla="*/ 6893 h 10000"/>
                  <a:gd name="connsiteX7" fmla="*/ 516 w 10000"/>
                  <a:gd name="connsiteY7" fmla="*/ 7185 h 10000"/>
                  <a:gd name="connsiteX8" fmla="*/ 774 w 10000"/>
                  <a:gd name="connsiteY8" fmla="*/ 7477 h 10000"/>
                  <a:gd name="connsiteX9" fmla="*/ 1125 w 10000"/>
                  <a:gd name="connsiteY9" fmla="*/ 7185 h 10000"/>
                  <a:gd name="connsiteX10" fmla="*/ 1476 w 10000"/>
                  <a:gd name="connsiteY10" fmla="*/ 7281 h 10000"/>
                  <a:gd name="connsiteX11" fmla="*/ 1827 w 10000"/>
                  <a:gd name="connsiteY11" fmla="*/ 7281 h 10000"/>
                  <a:gd name="connsiteX12" fmla="*/ 2343 w 10000"/>
                  <a:gd name="connsiteY12" fmla="*/ 7185 h 10000"/>
                  <a:gd name="connsiteX13" fmla="*/ 2693 w 10000"/>
                  <a:gd name="connsiteY13" fmla="*/ 7378 h 10000"/>
                  <a:gd name="connsiteX14" fmla="*/ 2951 w 10000"/>
                  <a:gd name="connsiteY14" fmla="*/ 7088 h 10000"/>
                  <a:gd name="connsiteX15" fmla="*/ 3736 w 10000"/>
                  <a:gd name="connsiteY15" fmla="*/ 6795 h 10000"/>
                  <a:gd name="connsiteX16" fmla="*/ 4087 w 10000"/>
                  <a:gd name="connsiteY16" fmla="*/ 6213 h 10000"/>
                  <a:gd name="connsiteX17" fmla="*/ 4169 w 10000"/>
                  <a:gd name="connsiteY17" fmla="*/ 6213 h 10000"/>
                  <a:gd name="connsiteX18" fmla="*/ 4252 w 10000"/>
                  <a:gd name="connsiteY18" fmla="*/ 6116 h 10000"/>
                  <a:gd name="connsiteX19" fmla="*/ 4778 w 10000"/>
                  <a:gd name="connsiteY19" fmla="*/ 6019 h 10000"/>
                  <a:gd name="connsiteX20" fmla="*/ 5036 w 10000"/>
                  <a:gd name="connsiteY20" fmla="*/ 5728 h 10000"/>
                  <a:gd name="connsiteX21" fmla="*/ 5738 w 10000"/>
                  <a:gd name="connsiteY21" fmla="*/ 6019 h 10000"/>
                  <a:gd name="connsiteX22" fmla="*/ 6347 w 10000"/>
                  <a:gd name="connsiteY22" fmla="*/ 6019 h 10000"/>
                  <a:gd name="connsiteX23" fmla="*/ 6605 w 10000"/>
                  <a:gd name="connsiteY23" fmla="*/ 6601 h 10000"/>
                  <a:gd name="connsiteX24" fmla="*/ 7131 w 10000"/>
                  <a:gd name="connsiteY24" fmla="*/ 6795 h 10000"/>
                  <a:gd name="connsiteX25" fmla="*/ 7296 w 10000"/>
                  <a:gd name="connsiteY25" fmla="*/ 7185 h 10000"/>
                  <a:gd name="connsiteX26" fmla="*/ 7647 w 10000"/>
                  <a:gd name="connsiteY26" fmla="*/ 7572 h 10000"/>
                  <a:gd name="connsiteX27" fmla="*/ 7822 w 10000"/>
                  <a:gd name="connsiteY27" fmla="*/ 7960 h 10000"/>
                  <a:gd name="connsiteX28" fmla="*/ 7038 w 10000"/>
                  <a:gd name="connsiteY28" fmla="*/ 8155 h 10000"/>
                  <a:gd name="connsiteX29" fmla="*/ 6780 w 10000"/>
                  <a:gd name="connsiteY29" fmla="*/ 8447 h 10000"/>
                  <a:gd name="connsiteX30" fmla="*/ 6956 w 10000"/>
                  <a:gd name="connsiteY30" fmla="*/ 8738 h 10000"/>
                  <a:gd name="connsiteX31" fmla="*/ 6780 w 10000"/>
                  <a:gd name="connsiteY31" fmla="*/ 9514 h 10000"/>
                  <a:gd name="connsiteX32" fmla="*/ 6605 w 10000"/>
                  <a:gd name="connsiteY32" fmla="*/ 9807 h 10000"/>
                  <a:gd name="connsiteX33" fmla="*/ 6956 w 10000"/>
                  <a:gd name="connsiteY33" fmla="*/ 10000 h 10000"/>
                  <a:gd name="connsiteX34" fmla="*/ 7472 w 10000"/>
                  <a:gd name="connsiteY34" fmla="*/ 9708 h 10000"/>
                  <a:gd name="connsiteX35" fmla="*/ 7905 w 10000"/>
                  <a:gd name="connsiteY35" fmla="*/ 9708 h 10000"/>
                  <a:gd name="connsiteX36" fmla="*/ 7905 w 10000"/>
                  <a:gd name="connsiteY36" fmla="*/ 9320 h 10000"/>
                  <a:gd name="connsiteX37" fmla="*/ 8338 w 10000"/>
                  <a:gd name="connsiteY37" fmla="*/ 8058 h 10000"/>
                  <a:gd name="connsiteX38" fmla="*/ 8607 w 10000"/>
                  <a:gd name="connsiteY38" fmla="*/ 7669 h 10000"/>
                  <a:gd name="connsiteX39" fmla="*/ 8947 w 10000"/>
                  <a:gd name="connsiteY39" fmla="*/ 7281 h 10000"/>
                  <a:gd name="connsiteX40" fmla="*/ 9474 w 10000"/>
                  <a:gd name="connsiteY40" fmla="*/ 6991 h 10000"/>
                  <a:gd name="connsiteX41" fmla="*/ 10000 w 10000"/>
                  <a:gd name="connsiteY41" fmla="*/ 7088 h 10000"/>
                  <a:gd name="connsiteX42" fmla="*/ 10000 w 10000"/>
                  <a:gd name="connsiteY42" fmla="*/ 0 h 10000"/>
                  <a:gd name="connsiteX43" fmla="*/ 4603 w 10000"/>
                  <a:gd name="connsiteY43" fmla="*/ 1164 h 10000"/>
                  <a:gd name="connsiteX44" fmla="*/ 3994 w 10000"/>
                  <a:gd name="connsiteY44" fmla="*/ 1455 h 10000"/>
                  <a:gd name="connsiteX45" fmla="*/ 3643 w 10000"/>
                  <a:gd name="connsiteY45" fmla="*/ 1164 h 10000"/>
                  <a:gd name="connsiteX46" fmla="*/ 3034 w 10000"/>
                  <a:gd name="connsiteY46" fmla="*/ 1261 h 10000"/>
                  <a:gd name="connsiteX47" fmla="*/ 2085 w 10000"/>
                  <a:gd name="connsiteY47" fmla="*/ 1359 h 10000"/>
                  <a:gd name="connsiteX0" fmla="*/ 1042 w 10000"/>
                  <a:gd name="connsiteY0" fmla="*/ 1746 h 10000"/>
                  <a:gd name="connsiteX1" fmla="*/ 341 w 10000"/>
                  <a:gd name="connsiteY1" fmla="*/ 4950 h 10000"/>
                  <a:gd name="connsiteX2" fmla="*/ 516 w 10000"/>
                  <a:gd name="connsiteY2" fmla="*/ 5826 h 10000"/>
                  <a:gd name="connsiteX3" fmla="*/ 165 w 10000"/>
                  <a:gd name="connsiteY3" fmla="*/ 5922 h 10000"/>
                  <a:gd name="connsiteX4" fmla="*/ 83 w 10000"/>
                  <a:gd name="connsiteY4" fmla="*/ 6407 h 10000"/>
                  <a:gd name="connsiteX5" fmla="*/ 0 w 10000"/>
                  <a:gd name="connsiteY5" fmla="*/ 6991 h 10000"/>
                  <a:gd name="connsiteX6" fmla="*/ 165 w 10000"/>
                  <a:gd name="connsiteY6" fmla="*/ 6893 h 10000"/>
                  <a:gd name="connsiteX7" fmla="*/ 516 w 10000"/>
                  <a:gd name="connsiteY7" fmla="*/ 7185 h 10000"/>
                  <a:gd name="connsiteX8" fmla="*/ 774 w 10000"/>
                  <a:gd name="connsiteY8" fmla="*/ 7477 h 10000"/>
                  <a:gd name="connsiteX9" fmla="*/ 1125 w 10000"/>
                  <a:gd name="connsiteY9" fmla="*/ 7185 h 10000"/>
                  <a:gd name="connsiteX10" fmla="*/ 1476 w 10000"/>
                  <a:gd name="connsiteY10" fmla="*/ 7281 h 10000"/>
                  <a:gd name="connsiteX11" fmla="*/ 1827 w 10000"/>
                  <a:gd name="connsiteY11" fmla="*/ 7281 h 10000"/>
                  <a:gd name="connsiteX12" fmla="*/ 2343 w 10000"/>
                  <a:gd name="connsiteY12" fmla="*/ 7185 h 10000"/>
                  <a:gd name="connsiteX13" fmla="*/ 2693 w 10000"/>
                  <a:gd name="connsiteY13" fmla="*/ 7378 h 10000"/>
                  <a:gd name="connsiteX14" fmla="*/ 2951 w 10000"/>
                  <a:gd name="connsiteY14" fmla="*/ 7088 h 10000"/>
                  <a:gd name="connsiteX15" fmla="*/ 3736 w 10000"/>
                  <a:gd name="connsiteY15" fmla="*/ 6795 h 10000"/>
                  <a:gd name="connsiteX16" fmla="*/ 4087 w 10000"/>
                  <a:gd name="connsiteY16" fmla="*/ 6213 h 10000"/>
                  <a:gd name="connsiteX17" fmla="*/ 4169 w 10000"/>
                  <a:gd name="connsiteY17" fmla="*/ 6213 h 10000"/>
                  <a:gd name="connsiteX18" fmla="*/ 4252 w 10000"/>
                  <a:gd name="connsiteY18" fmla="*/ 6116 h 10000"/>
                  <a:gd name="connsiteX19" fmla="*/ 4778 w 10000"/>
                  <a:gd name="connsiteY19" fmla="*/ 6019 h 10000"/>
                  <a:gd name="connsiteX20" fmla="*/ 5036 w 10000"/>
                  <a:gd name="connsiteY20" fmla="*/ 5728 h 10000"/>
                  <a:gd name="connsiteX21" fmla="*/ 5738 w 10000"/>
                  <a:gd name="connsiteY21" fmla="*/ 6019 h 10000"/>
                  <a:gd name="connsiteX22" fmla="*/ 6347 w 10000"/>
                  <a:gd name="connsiteY22" fmla="*/ 6019 h 10000"/>
                  <a:gd name="connsiteX23" fmla="*/ 6605 w 10000"/>
                  <a:gd name="connsiteY23" fmla="*/ 6601 h 10000"/>
                  <a:gd name="connsiteX24" fmla="*/ 7131 w 10000"/>
                  <a:gd name="connsiteY24" fmla="*/ 6795 h 10000"/>
                  <a:gd name="connsiteX25" fmla="*/ 7296 w 10000"/>
                  <a:gd name="connsiteY25" fmla="*/ 7185 h 10000"/>
                  <a:gd name="connsiteX26" fmla="*/ 7647 w 10000"/>
                  <a:gd name="connsiteY26" fmla="*/ 7572 h 10000"/>
                  <a:gd name="connsiteX27" fmla="*/ 7822 w 10000"/>
                  <a:gd name="connsiteY27" fmla="*/ 7960 h 10000"/>
                  <a:gd name="connsiteX28" fmla="*/ 7038 w 10000"/>
                  <a:gd name="connsiteY28" fmla="*/ 8155 h 10000"/>
                  <a:gd name="connsiteX29" fmla="*/ 6780 w 10000"/>
                  <a:gd name="connsiteY29" fmla="*/ 8447 h 10000"/>
                  <a:gd name="connsiteX30" fmla="*/ 6956 w 10000"/>
                  <a:gd name="connsiteY30" fmla="*/ 8738 h 10000"/>
                  <a:gd name="connsiteX31" fmla="*/ 6780 w 10000"/>
                  <a:gd name="connsiteY31" fmla="*/ 9514 h 10000"/>
                  <a:gd name="connsiteX32" fmla="*/ 6605 w 10000"/>
                  <a:gd name="connsiteY32" fmla="*/ 9807 h 10000"/>
                  <a:gd name="connsiteX33" fmla="*/ 6956 w 10000"/>
                  <a:gd name="connsiteY33" fmla="*/ 10000 h 10000"/>
                  <a:gd name="connsiteX34" fmla="*/ 7472 w 10000"/>
                  <a:gd name="connsiteY34" fmla="*/ 9708 h 10000"/>
                  <a:gd name="connsiteX35" fmla="*/ 7905 w 10000"/>
                  <a:gd name="connsiteY35" fmla="*/ 9708 h 10000"/>
                  <a:gd name="connsiteX36" fmla="*/ 7905 w 10000"/>
                  <a:gd name="connsiteY36" fmla="*/ 9320 h 10000"/>
                  <a:gd name="connsiteX37" fmla="*/ 8338 w 10000"/>
                  <a:gd name="connsiteY37" fmla="*/ 8058 h 10000"/>
                  <a:gd name="connsiteX38" fmla="*/ 8607 w 10000"/>
                  <a:gd name="connsiteY38" fmla="*/ 7669 h 10000"/>
                  <a:gd name="connsiteX39" fmla="*/ 8947 w 10000"/>
                  <a:gd name="connsiteY39" fmla="*/ 7281 h 10000"/>
                  <a:gd name="connsiteX40" fmla="*/ 9474 w 10000"/>
                  <a:gd name="connsiteY40" fmla="*/ 6991 h 10000"/>
                  <a:gd name="connsiteX41" fmla="*/ 10000 w 10000"/>
                  <a:gd name="connsiteY41" fmla="*/ 7088 h 10000"/>
                  <a:gd name="connsiteX42" fmla="*/ 10000 w 10000"/>
                  <a:gd name="connsiteY42" fmla="*/ 0 h 10000"/>
                  <a:gd name="connsiteX43" fmla="*/ 3994 w 10000"/>
                  <a:gd name="connsiteY43" fmla="*/ 1455 h 10000"/>
                  <a:gd name="connsiteX44" fmla="*/ 3643 w 10000"/>
                  <a:gd name="connsiteY44" fmla="*/ 1164 h 10000"/>
                  <a:gd name="connsiteX45" fmla="*/ 3034 w 10000"/>
                  <a:gd name="connsiteY45" fmla="*/ 1261 h 10000"/>
                  <a:gd name="connsiteX46" fmla="*/ 2085 w 10000"/>
                  <a:gd name="connsiteY46" fmla="*/ 1359 h 10000"/>
                  <a:gd name="connsiteX0" fmla="*/ 1042 w 10000"/>
                  <a:gd name="connsiteY0" fmla="*/ 1746 h 10000"/>
                  <a:gd name="connsiteX1" fmla="*/ 341 w 10000"/>
                  <a:gd name="connsiteY1" fmla="*/ 4950 h 10000"/>
                  <a:gd name="connsiteX2" fmla="*/ 516 w 10000"/>
                  <a:gd name="connsiteY2" fmla="*/ 5826 h 10000"/>
                  <a:gd name="connsiteX3" fmla="*/ 165 w 10000"/>
                  <a:gd name="connsiteY3" fmla="*/ 5922 h 10000"/>
                  <a:gd name="connsiteX4" fmla="*/ 83 w 10000"/>
                  <a:gd name="connsiteY4" fmla="*/ 6407 h 10000"/>
                  <a:gd name="connsiteX5" fmla="*/ 0 w 10000"/>
                  <a:gd name="connsiteY5" fmla="*/ 6991 h 10000"/>
                  <a:gd name="connsiteX6" fmla="*/ 165 w 10000"/>
                  <a:gd name="connsiteY6" fmla="*/ 6893 h 10000"/>
                  <a:gd name="connsiteX7" fmla="*/ 516 w 10000"/>
                  <a:gd name="connsiteY7" fmla="*/ 7185 h 10000"/>
                  <a:gd name="connsiteX8" fmla="*/ 774 w 10000"/>
                  <a:gd name="connsiteY8" fmla="*/ 7477 h 10000"/>
                  <a:gd name="connsiteX9" fmla="*/ 1125 w 10000"/>
                  <a:gd name="connsiteY9" fmla="*/ 7185 h 10000"/>
                  <a:gd name="connsiteX10" fmla="*/ 1476 w 10000"/>
                  <a:gd name="connsiteY10" fmla="*/ 7281 h 10000"/>
                  <a:gd name="connsiteX11" fmla="*/ 1827 w 10000"/>
                  <a:gd name="connsiteY11" fmla="*/ 7281 h 10000"/>
                  <a:gd name="connsiteX12" fmla="*/ 2343 w 10000"/>
                  <a:gd name="connsiteY12" fmla="*/ 7185 h 10000"/>
                  <a:gd name="connsiteX13" fmla="*/ 2693 w 10000"/>
                  <a:gd name="connsiteY13" fmla="*/ 7378 h 10000"/>
                  <a:gd name="connsiteX14" fmla="*/ 2951 w 10000"/>
                  <a:gd name="connsiteY14" fmla="*/ 7088 h 10000"/>
                  <a:gd name="connsiteX15" fmla="*/ 3736 w 10000"/>
                  <a:gd name="connsiteY15" fmla="*/ 6795 h 10000"/>
                  <a:gd name="connsiteX16" fmla="*/ 4087 w 10000"/>
                  <a:gd name="connsiteY16" fmla="*/ 6213 h 10000"/>
                  <a:gd name="connsiteX17" fmla="*/ 4169 w 10000"/>
                  <a:gd name="connsiteY17" fmla="*/ 6213 h 10000"/>
                  <a:gd name="connsiteX18" fmla="*/ 4252 w 10000"/>
                  <a:gd name="connsiteY18" fmla="*/ 6116 h 10000"/>
                  <a:gd name="connsiteX19" fmla="*/ 4778 w 10000"/>
                  <a:gd name="connsiteY19" fmla="*/ 6019 h 10000"/>
                  <a:gd name="connsiteX20" fmla="*/ 5036 w 10000"/>
                  <a:gd name="connsiteY20" fmla="*/ 5728 h 10000"/>
                  <a:gd name="connsiteX21" fmla="*/ 5738 w 10000"/>
                  <a:gd name="connsiteY21" fmla="*/ 6019 h 10000"/>
                  <a:gd name="connsiteX22" fmla="*/ 6347 w 10000"/>
                  <a:gd name="connsiteY22" fmla="*/ 6019 h 10000"/>
                  <a:gd name="connsiteX23" fmla="*/ 6605 w 10000"/>
                  <a:gd name="connsiteY23" fmla="*/ 6601 h 10000"/>
                  <a:gd name="connsiteX24" fmla="*/ 7131 w 10000"/>
                  <a:gd name="connsiteY24" fmla="*/ 6795 h 10000"/>
                  <a:gd name="connsiteX25" fmla="*/ 7296 w 10000"/>
                  <a:gd name="connsiteY25" fmla="*/ 7185 h 10000"/>
                  <a:gd name="connsiteX26" fmla="*/ 7647 w 10000"/>
                  <a:gd name="connsiteY26" fmla="*/ 7572 h 10000"/>
                  <a:gd name="connsiteX27" fmla="*/ 7822 w 10000"/>
                  <a:gd name="connsiteY27" fmla="*/ 7960 h 10000"/>
                  <a:gd name="connsiteX28" fmla="*/ 7038 w 10000"/>
                  <a:gd name="connsiteY28" fmla="*/ 8155 h 10000"/>
                  <a:gd name="connsiteX29" fmla="*/ 6780 w 10000"/>
                  <a:gd name="connsiteY29" fmla="*/ 8447 h 10000"/>
                  <a:gd name="connsiteX30" fmla="*/ 6956 w 10000"/>
                  <a:gd name="connsiteY30" fmla="*/ 8738 h 10000"/>
                  <a:gd name="connsiteX31" fmla="*/ 6780 w 10000"/>
                  <a:gd name="connsiteY31" fmla="*/ 9514 h 10000"/>
                  <a:gd name="connsiteX32" fmla="*/ 6605 w 10000"/>
                  <a:gd name="connsiteY32" fmla="*/ 9807 h 10000"/>
                  <a:gd name="connsiteX33" fmla="*/ 6956 w 10000"/>
                  <a:gd name="connsiteY33" fmla="*/ 10000 h 10000"/>
                  <a:gd name="connsiteX34" fmla="*/ 7472 w 10000"/>
                  <a:gd name="connsiteY34" fmla="*/ 9708 h 10000"/>
                  <a:gd name="connsiteX35" fmla="*/ 7905 w 10000"/>
                  <a:gd name="connsiteY35" fmla="*/ 9708 h 10000"/>
                  <a:gd name="connsiteX36" fmla="*/ 7905 w 10000"/>
                  <a:gd name="connsiteY36" fmla="*/ 9320 h 10000"/>
                  <a:gd name="connsiteX37" fmla="*/ 8338 w 10000"/>
                  <a:gd name="connsiteY37" fmla="*/ 8058 h 10000"/>
                  <a:gd name="connsiteX38" fmla="*/ 8607 w 10000"/>
                  <a:gd name="connsiteY38" fmla="*/ 7669 h 10000"/>
                  <a:gd name="connsiteX39" fmla="*/ 8947 w 10000"/>
                  <a:gd name="connsiteY39" fmla="*/ 7281 h 10000"/>
                  <a:gd name="connsiteX40" fmla="*/ 9474 w 10000"/>
                  <a:gd name="connsiteY40" fmla="*/ 6991 h 10000"/>
                  <a:gd name="connsiteX41" fmla="*/ 10000 w 10000"/>
                  <a:gd name="connsiteY41" fmla="*/ 7088 h 10000"/>
                  <a:gd name="connsiteX42" fmla="*/ 10000 w 10000"/>
                  <a:gd name="connsiteY42" fmla="*/ 0 h 10000"/>
                  <a:gd name="connsiteX43" fmla="*/ 3643 w 10000"/>
                  <a:gd name="connsiteY43" fmla="*/ 1164 h 10000"/>
                  <a:gd name="connsiteX44" fmla="*/ 3034 w 10000"/>
                  <a:gd name="connsiteY44" fmla="*/ 1261 h 10000"/>
                  <a:gd name="connsiteX45" fmla="*/ 2085 w 10000"/>
                  <a:gd name="connsiteY45" fmla="*/ 1359 h 10000"/>
                  <a:gd name="connsiteX0" fmla="*/ 1042 w 10000"/>
                  <a:gd name="connsiteY0" fmla="*/ 1746 h 10000"/>
                  <a:gd name="connsiteX1" fmla="*/ 341 w 10000"/>
                  <a:gd name="connsiteY1" fmla="*/ 4950 h 10000"/>
                  <a:gd name="connsiteX2" fmla="*/ 516 w 10000"/>
                  <a:gd name="connsiteY2" fmla="*/ 5826 h 10000"/>
                  <a:gd name="connsiteX3" fmla="*/ 165 w 10000"/>
                  <a:gd name="connsiteY3" fmla="*/ 5922 h 10000"/>
                  <a:gd name="connsiteX4" fmla="*/ 83 w 10000"/>
                  <a:gd name="connsiteY4" fmla="*/ 6407 h 10000"/>
                  <a:gd name="connsiteX5" fmla="*/ 0 w 10000"/>
                  <a:gd name="connsiteY5" fmla="*/ 6991 h 10000"/>
                  <a:gd name="connsiteX6" fmla="*/ 165 w 10000"/>
                  <a:gd name="connsiteY6" fmla="*/ 6893 h 10000"/>
                  <a:gd name="connsiteX7" fmla="*/ 516 w 10000"/>
                  <a:gd name="connsiteY7" fmla="*/ 7185 h 10000"/>
                  <a:gd name="connsiteX8" fmla="*/ 774 w 10000"/>
                  <a:gd name="connsiteY8" fmla="*/ 7477 h 10000"/>
                  <a:gd name="connsiteX9" fmla="*/ 1125 w 10000"/>
                  <a:gd name="connsiteY9" fmla="*/ 7185 h 10000"/>
                  <a:gd name="connsiteX10" fmla="*/ 1476 w 10000"/>
                  <a:gd name="connsiteY10" fmla="*/ 7281 h 10000"/>
                  <a:gd name="connsiteX11" fmla="*/ 1827 w 10000"/>
                  <a:gd name="connsiteY11" fmla="*/ 7281 h 10000"/>
                  <a:gd name="connsiteX12" fmla="*/ 2343 w 10000"/>
                  <a:gd name="connsiteY12" fmla="*/ 7185 h 10000"/>
                  <a:gd name="connsiteX13" fmla="*/ 2693 w 10000"/>
                  <a:gd name="connsiteY13" fmla="*/ 7378 h 10000"/>
                  <a:gd name="connsiteX14" fmla="*/ 2951 w 10000"/>
                  <a:gd name="connsiteY14" fmla="*/ 7088 h 10000"/>
                  <a:gd name="connsiteX15" fmla="*/ 3736 w 10000"/>
                  <a:gd name="connsiteY15" fmla="*/ 6795 h 10000"/>
                  <a:gd name="connsiteX16" fmla="*/ 4087 w 10000"/>
                  <a:gd name="connsiteY16" fmla="*/ 6213 h 10000"/>
                  <a:gd name="connsiteX17" fmla="*/ 4169 w 10000"/>
                  <a:gd name="connsiteY17" fmla="*/ 6213 h 10000"/>
                  <a:gd name="connsiteX18" fmla="*/ 4252 w 10000"/>
                  <a:gd name="connsiteY18" fmla="*/ 6116 h 10000"/>
                  <a:gd name="connsiteX19" fmla="*/ 4778 w 10000"/>
                  <a:gd name="connsiteY19" fmla="*/ 6019 h 10000"/>
                  <a:gd name="connsiteX20" fmla="*/ 5036 w 10000"/>
                  <a:gd name="connsiteY20" fmla="*/ 5728 h 10000"/>
                  <a:gd name="connsiteX21" fmla="*/ 5738 w 10000"/>
                  <a:gd name="connsiteY21" fmla="*/ 6019 h 10000"/>
                  <a:gd name="connsiteX22" fmla="*/ 6347 w 10000"/>
                  <a:gd name="connsiteY22" fmla="*/ 6019 h 10000"/>
                  <a:gd name="connsiteX23" fmla="*/ 6605 w 10000"/>
                  <a:gd name="connsiteY23" fmla="*/ 6601 h 10000"/>
                  <a:gd name="connsiteX24" fmla="*/ 7131 w 10000"/>
                  <a:gd name="connsiteY24" fmla="*/ 6795 h 10000"/>
                  <a:gd name="connsiteX25" fmla="*/ 7296 w 10000"/>
                  <a:gd name="connsiteY25" fmla="*/ 7185 h 10000"/>
                  <a:gd name="connsiteX26" fmla="*/ 7647 w 10000"/>
                  <a:gd name="connsiteY26" fmla="*/ 7572 h 10000"/>
                  <a:gd name="connsiteX27" fmla="*/ 7822 w 10000"/>
                  <a:gd name="connsiteY27" fmla="*/ 7960 h 10000"/>
                  <a:gd name="connsiteX28" fmla="*/ 7038 w 10000"/>
                  <a:gd name="connsiteY28" fmla="*/ 8155 h 10000"/>
                  <a:gd name="connsiteX29" fmla="*/ 6780 w 10000"/>
                  <a:gd name="connsiteY29" fmla="*/ 8447 h 10000"/>
                  <a:gd name="connsiteX30" fmla="*/ 6956 w 10000"/>
                  <a:gd name="connsiteY30" fmla="*/ 8738 h 10000"/>
                  <a:gd name="connsiteX31" fmla="*/ 6780 w 10000"/>
                  <a:gd name="connsiteY31" fmla="*/ 9514 h 10000"/>
                  <a:gd name="connsiteX32" fmla="*/ 6605 w 10000"/>
                  <a:gd name="connsiteY32" fmla="*/ 9807 h 10000"/>
                  <a:gd name="connsiteX33" fmla="*/ 6956 w 10000"/>
                  <a:gd name="connsiteY33" fmla="*/ 10000 h 10000"/>
                  <a:gd name="connsiteX34" fmla="*/ 7472 w 10000"/>
                  <a:gd name="connsiteY34" fmla="*/ 9708 h 10000"/>
                  <a:gd name="connsiteX35" fmla="*/ 7905 w 10000"/>
                  <a:gd name="connsiteY35" fmla="*/ 9708 h 10000"/>
                  <a:gd name="connsiteX36" fmla="*/ 7905 w 10000"/>
                  <a:gd name="connsiteY36" fmla="*/ 9320 h 10000"/>
                  <a:gd name="connsiteX37" fmla="*/ 8338 w 10000"/>
                  <a:gd name="connsiteY37" fmla="*/ 8058 h 10000"/>
                  <a:gd name="connsiteX38" fmla="*/ 8607 w 10000"/>
                  <a:gd name="connsiteY38" fmla="*/ 7669 h 10000"/>
                  <a:gd name="connsiteX39" fmla="*/ 8947 w 10000"/>
                  <a:gd name="connsiteY39" fmla="*/ 7281 h 10000"/>
                  <a:gd name="connsiteX40" fmla="*/ 9474 w 10000"/>
                  <a:gd name="connsiteY40" fmla="*/ 6991 h 10000"/>
                  <a:gd name="connsiteX41" fmla="*/ 10000 w 10000"/>
                  <a:gd name="connsiteY41" fmla="*/ 7088 h 10000"/>
                  <a:gd name="connsiteX42" fmla="*/ 10000 w 10000"/>
                  <a:gd name="connsiteY42" fmla="*/ 0 h 10000"/>
                  <a:gd name="connsiteX43" fmla="*/ 3034 w 10000"/>
                  <a:gd name="connsiteY43" fmla="*/ 1261 h 10000"/>
                  <a:gd name="connsiteX44" fmla="*/ 2085 w 10000"/>
                  <a:gd name="connsiteY44" fmla="*/ 1359 h 10000"/>
                  <a:gd name="connsiteX0" fmla="*/ 1042 w 10000"/>
                  <a:gd name="connsiteY0" fmla="*/ 1746 h 10000"/>
                  <a:gd name="connsiteX1" fmla="*/ 341 w 10000"/>
                  <a:gd name="connsiteY1" fmla="*/ 4950 h 10000"/>
                  <a:gd name="connsiteX2" fmla="*/ 516 w 10000"/>
                  <a:gd name="connsiteY2" fmla="*/ 5826 h 10000"/>
                  <a:gd name="connsiteX3" fmla="*/ 165 w 10000"/>
                  <a:gd name="connsiteY3" fmla="*/ 5922 h 10000"/>
                  <a:gd name="connsiteX4" fmla="*/ 83 w 10000"/>
                  <a:gd name="connsiteY4" fmla="*/ 6407 h 10000"/>
                  <a:gd name="connsiteX5" fmla="*/ 0 w 10000"/>
                  <a:gd name="connsiteY5" fmla="*/ 6991 h 10000"/>
                  <a:gd name="connsiteX6" fmla="*/ 165 w 10000"/>
                  <a:gd name="connsiteY6" fmla="*/ 6893 h 10000"/>
                  <a:gd name="connsiteX7" fmla="*/ 516 w 10000"/>
                  <a:gd name="connsiteY7" fmla="*/ 7185 h 10000"/>
                  <a:gd name="connsiteX8" fmla="*/ 774 w 10000"/>
                  <a:gd name="connsiteY8" fmla="*/ 7477 h 10000"/>
                  <a:gd name="connsiteX9" fmla="*/ 1125 w 10000"/>
                  <a:gd name="connsiteY9" fmla="*/ 7185 h 10000"/>
                  <a:gd name="connsiteX10" fmla="*/ 1476 w 10000"/>
                  <a:gd name="connsiteY10" fmla="*/ 7281 h 10000"/>
                  <a:gd name="connsiteX11" fmla="*/ 1827 w 10000"/>
                  <a:gd name="connsiteY11" fmla="*/ 7281 h 10000"/>
                  <a:gd name="connsiteX12" fmla="*/ 2343 w 10000"/>
                  <a:gd name="connsiteY12" fmla="*/ 7185 h 10000"/>
                  <a:gd name="connsiteX13" fmla="*/ 2693 w 10000"/>
                  <a:gd name="connsiteY13" fmla="*/ 7378 h 10000"/>
                  <a:gd name="connsiteX14" fmla="*/ 2951 w 10000"/>
                  <a:gd name="connsiteY14" fmla="*/ 7088 h 10000"/>
                  <a:gd name="connsiteX15" fmla="*/ 3736 w 10000"/>
                  <a:gd name="connsiteY15" fmla="*/ 6795 h 10000"/>
                  <a:gd name="connsiteX16" fmla="*/ 4087 w 10000"/>
                  <a:gd name="connsiteY16" fmla="*/ 6213 h 10000"/>
                  <a:gd name="connsiteX17" fmla="*/ 4169 w 10000"/>
                  <a:gd name="connsiteY17" fmla="*/ 6213 h 10000"/>
                  <a:gd name="connsiteX18" fmla="*/ 4252 w 10000"/>
                  <a:gd name="connsiteY18" fmla="*/ 6116 h 10000"/>
                  <a:gd name="connsiteX19" fmla="*/ 4778 w 10000"/>
                  <a:gd name="connsiteY19" fmla="*/ 6019 h 10000"/>
                  <a:gd name="connsiteX20" fmla="*/ 5036 w 10000"/>
                  <a:gd name="connsiteY20" fmla="*/ 5728 h 10000"/>
                  <a:gd name="connsiteX21" fmla="*/ 5738 w 10000"/>
                  <a:gd name="connsiteY21" fmla="*/ 6019 h 10000"/>
                  <a:gd name="connsiteX22" fmla="*/ 6347 w 10000"/>
                  <a:gd name="connsiteY22" fmla="*/ 6019 h 10000"/>
                  <a:gd name="connsiteX23" fmla="*/ 6605 w 10000"/>
                  <a:gd name="connsiteY23" fmla="*/ 6601 h 10000"/>
                  <a:gd name="connsiteX24" fmla="*/ 7131 w 10000"/>
                  <a:gd name="connsiteY24" fmla="*/ 6795 h 10000"/>
                  <a:gd name="connsiteX25" fmla="*/ 7296 w 10000"/>
                  <a:gd name="connsiteY25" fmla="*/ 7185 h 10000"/>
                  <a:gd name="connsiteX26" fmla="*/ 7647 w 10000"/>
                  <a:gd name="connsiteY26" fmla="*/ 7572 h 10000"/>
                  <a:gd name="connsiteX27" fmla="*/ 7822 w 10000"/>
                  <a:gd name="connsiteY27" fmla="*/ 7960 h 10000"/>
                  <a:gd name="connsiteX28" fmla="*/ 7038 w 10000"/>
                  <a:gd name="connsiteY28" fmla="*/ 8155 h 10000"/>
                  <a:gd name="connsiteX29" fmla="*/ 6780 w 10000"/>
                  <a:gd name="connsiteY29" fmla="*/ 8447 h 10000"/>
                  <a:gd name="connsiteX30" fmla="*/ 6956 w 10000"/>
                  <a:gd name="connsiteY30" fmla="*/ 8738 h 10000"/>
                  <a:gd name="connsiteX31" fmla="*/ 6780 w 10000"/>
                  <a:gd name="connsiteY31" fmla="*/ 9514 h 10000"/>
                  <a:gd name="connsiteX32" fmla="*/ 6605 w 10000"/>
                  <a:gd name="connsiteY32" fmla="*/ 9807 h 10000"/>
                  <a:gd name="connsiteX33" fmla="*/ 6956 w 10000"/>
                  <a:gd name="connsiteY33" fmla="*/ 10000 h 10000"/>
                  <a:gd name="connsiteX34" fmla="*/ 7472 w 10000"/>
                  <a:gd name="connsiteY34" fmla="*/ 9708 h 10000"/>
                  <a:gd name="connsiteX35" fmla="*/ 7905 w 10000"/>
                  <a:gd name="connsiteY35" fmla="*/ 9708 h 10000"/>
                  <a:gd name="connsiteX36" fmla="*/ 7905 w 10000"/>
                  <a:gd name="connsiteY36" fmla="*/ 9320 h 10000"/>
                  <a:gd name="connsiteX37" fmla="*/ 8338 w 10000"/>
                  <a:gd name="connsiteY37" fmla="*/ 8058 h 10000"/>
                  <a:gd name="connsiteX38" fmla="*/ 8607 w 10000"/>
                  <a:gd name="connsiteY38" fmla="*/ 7669 h 10000"/>
                  <a:gd name="connsiteX39" fmla="*/ 8947 w 10000"/>
                  <a:gd name="connsiteY39" fmla="*/ 7281 h 10000"/>
                  <a:gd name="connsiteX40" fmla="*/ 9474 w 10000"/>
                  <a:gd name="connsiteY40" fmla="*/ 6991 h 10000"/>
                  <a:gd name="connsiteX41" fmla="*/ 10000 w 10000"/>
                  <a:gd name="connsiteY41" fmla="*/ 7088 h 10000"/>
                  <a:gd name="connsiteX42" fmla="*/ 10000 w 10000"/>
                  <a:gd name="connsiteY42" fmla="*/ 0 h 10000"/>
                  <a:gd name="connsiteX43" fmla="*/ 2085 w 10000"/>
                  <a:gd name="connsiteY43" fmla="*/ 1359 h 10000"/>
                  <a:gd name="connsiteX0" fmla="*/ 1042 w 10000"/>
                  <a:gd name="connsiteY0" fmla="*/ 1746 h 10000"/>
                  <a:gd name="connsiteX1" fmla="*/ 341 w 10000"/>
                  <a:gd name="connsiteY1" fmla="*/ 4950 h 10000"/>
                  <a:gd name="connsiteX2" fmla="*/ 516 w 10000"/>
                  <a:gd name="connsiteY2" fmla="*/ 5826 h 10000"/>
                  <a:gd name="connsiteX3" fmla="*/ 165 w 10000"/>
                  <a:gd name="connsiteY3" fmla="*/ 5922 h 10000"/>
                  <a:gd name="connsiteX4" fmla="*/ 83 w 10000"/>
                  <a:gd name="connsiteY4" fmla="*/ 6407 h 10000"/>
                  <a:gd name="connsiteX5" fmla="*/ 0 w 10000"/>
                  <a:gd name="connsiteY5" fmla="*/ 6991 h 10000"/>
                  <a:gd name="connsiteX6" fmla="*/ 165 w 10000"/>
                  <a:gd name="connsiteY6" fmla="*/ 6893 h 10000"/>
                  <a:gd name="connsiteX7" fmla="*/ 516 w 10000"/>
                  <a:gd name="connsiteY7" fmla="*/ 7185 h 10000"/>
                  <a:gd name="connsiteX8" fmla="*/ 774 w 10000"/>
                  <a:gd name="connsiteY8" fmla="*/ 7477 h 10000"/>
                  <a:gd name="connsiteX9" fmla="*/ 1125 w 10000"/>
                  <a:gd name="connsiteY9" fmla="*/ 7185 h 10000"/>
                  <a:gd name="connsiteX10" fmla="*/ 1476 w 10000"/>
                  <a:gd name="connsiteY10" fmla="*/ 7281 h 10000"/>
                  <a:gd name="connsiteX11" fmla="*/ 1827 w 10000"/>
                  <a:gd name="connsiteY11" fmla="*/ 7281 h 10000"/>
                  <a:gd name="connsiteX12" fmla="*/ 2343 w 10000"/>
                  <a:gd name="connsiteY12" fmla="*/ 7185 h 10000"/>
                  <a:gd name="connsiteX13" fmla="*/ 2693 w 10000"/>
                  <a:gd name="connsiteY13" fmla="*/ 7378 h 10000"/>
                  <a:gd name="connsiteX14" fmla="*/ 2951 w 10000"/>
                  <a:gd name="connsiteY14" fmla="*/ 7088 h 10000"/>
                  <a:gd name="connsiteX15" fmla="*/ 3736 w 10000"/>
                  <a:gd name="connsiteY15" fmla="*/ 6795 h 10000"/>
                  <a:gd name="connsiteX16" fmla="*/ 4087 w 10000"/>
                  <a:gd name="connsiteY16" fmla="*/ 6213 h 10000"/>
                  <a:gd name="connsiteX17" fmla="*/ 4169 w 10000"/>
                  <a:gd name="connsiteY17" fmla="*/ 6213 h 10000"/>
                  <a:gd name="connsiteX18" fmla="*/ 4252 w 10000"/>
                  <a:gd name="connsiteY18" fmla="*/ 6116 h 10000"/>
                  <a:gd name="connsiteX19" fmla="*/ 4778 w 10000"/>
                  <a:gd name="connsiteY19" fmla="*/ 6019 h 10000"/>
                  <a:gd name="connsiteX20" fmla="*/ 5036 w 10000"/>
                  <a:gd name="connsiteY20" fmla="*/ 5728 h 10000"/>
                  <a:gd name="connsiteX21" fmla="*/ 5738 w 10000"/>
                  <a:gd name="connsiteY21" fmla="*/ 6019 h 10000"/>
                  <a:gd name="connsiteX22" fmla="*/ 6347 w 10000"/>
                  <a:gd name="connsiteY22" fmla="*/ 6019 h 10000"/>
                  <a:gd name="connsiteX23" fmla="*/ 6605 w 10000"/>
                  <a:gd name="connsiteY23" fmla="*/ 6601 h 10000"/>
                  <a:gd name="connsiteX24" fmla="*/ 7131 w 10000"/>
                  <a:gd name="connsiteY24" fmla="*/ 6795 h 10000"/>
                  <a:gd name="connsiteX25" fmla="*/ 7296 w 10000"/>
                  <a:gd name="connsiteY25" fmla="*/ 7185 h 10000"/>
                  <a:gd name="connsiteX26" fmla="*/ 7647 w 10000"/>
                  <a:gd name="connsiteY26" fmla="*/ 7572 h 10000"/>
                  <a:gd name="connsiteX27" fmla="*/ 7822 w 10000"/>
                  <a:gd name="connsiteY27" fmla="*/ 7960 h 10000"/>
                  <a:gd name="connsiteX28" fmla="*/ 7038 w 10000"/>
                  <a:gd name="connsiteY28" fmla="*/ 8155 h 10000"/>
                  <a:gd name="connsiteX29" fmla="*/ 6780 w 10000"/>
                  <a:gd name="connsiteY29" fmla="*/ 8447 h 10000"/>
                  <a:gd name="connsiteX30" fmla="*/ 6956 w 10000"/>
                  <a:gd name="connsiteY30" fmla="*/ 8738 h 10000"/>
                  <a:gd name="connsiteX31" fmla="*/ 6780 w 10000"/>
                  <a:gd name="connsiteY31" fmla="*/ 9514 h 10000"/>
                  <a:gd name="connsiteX32" fmla="*/ 6605 w 10000"/>
                  <a:gd name="connsiteY32" fmla="*/ 9807 h 10000"/>
                  <a:gd name="connsiteX33" fmla="*/ 6956 w 10000"/>
                  <a:gd name="connsiteY33" fmla="*/ 10000 h 10000"/>
                  <a:gd name="connsiteX34" fmla="*/ 7472 w 10000"/>
                  <a:gd name="connsiteY34" fmla="*/ 9708 h 10000"/>
                  <a:gd name="connsiteX35" fmla="*/ 7905 w 10000"/>
                  <a:gd name="connsiteY35" fmla="*/ 9708 h 10000"/>
                  <a:gd name="connsiteX36" fmla="*/ 7905 w 10000"/>
                  <a:gd name="connsiteY36" fmla="*/ 9320 h 10000"/>
                  <a:gd name="connsiteX37" fmla="*/ 8338 w 10000"/>
                  <a:gd name="connsiteY37" fmla="*/ 8058 h 10000"/>
                  <a:gd name="connsiteX38" fmla="*/ 8607 w 10000"/>
                  <a:gd name="connsiteY38" fmla="*/ 7669 h 10000"/>
                  <a:gd name="connsiteX39" fmla="*/ 8947 w 10000"/>
                  <a:gd name="connsiteY39" fmla="*/ 7281 h 10000"/>
                  <a:gd name="connsiteX40" fmla="*/ 9474 w 10000"/>
                  <a:gd name="connsiteY40" fmla="*/ 6991 h 10000"/>
                  <a:gd name="connsiteX41" fmla="*/ 10000 w 10000"/>
                  <a:gd name="connsiteY41" fmla="*/ 7088 h 10000"/>
                  <a:gd name="connsiteX42" fmla="*/ 10000 w 10000"/>
                  <a:gd name="connsiteY42" fmla="*/ 0 h 10000"/>
                  <a:gd name="connsiteX0" fmla="*/ 341 w 10000"/>
                  <a:gd name="connsiteY0" fmla="*/ 4950 h 10000"/>
                  <a:gd name="connsiteX1" fmla="*/ 516 w 10000"/>
                  <a:gd name="connsiteY1" fmla="*/ 5826 h 10000"/>
                  <a:gd name="connsiteX2" fmla="*/ 165 w 10000"/>
                  <a:gd name="connsiteY2" fmla="*/ 5922 h 10000"/>
                  <a:gd name="connsiteX3" fmla="*/ 83 w 10000"/>
                  <a:gd name="connsiteY3" fmla="*/ 6407 h 10000"/>
                  <a:gd name="connsiteX4" fmla="*/ 0 w 10000"/>
                  <a:gd name="connsiteY4" fmla="*/ 6991 h 10000"/>
                  <a:gd name="connsiteX5" fmla="*/ 165 w 10000"/>
                  <a:gd name="connsiteY5" fmla="*/ 6893 h 10000"/>
                  <a:gd name="connsiteX6" fmla="*/ 516 w 10000"/>
                  <a:gd name="connsiteY6" fmla="*/ 7185 h 10000"/>
                  <a:gd name="connsiteX7" fmla="*/ 774 w 10000"/>
                  <a:gd name="connsiteY7" fmla="*/ 7477 h 10000"/>
                  <a:gd name="connsiteX8" fmla="*/ 1125 w 10000"/>
                  <a:gd name="connsiteY8" fmla="*/ 7185 h 10000"/>
                  <a:gd name="connsiteX9" fmla="*/ 1476 w 10000"/>
                  <a:gd name="connsiteY9" fmla="*/ 7281 h 10000"/>
                  <a:gd name="connsiteX10" fmla="*/ 1827 w 10000"/>
                  <a:gd name="connsiteY10" fmla="*/ 7281 h 10000"/>
                  <a:gd name="connsiteX11" fmla="*/ 2343 w 10000"/>
                  <a:gd name="connsiteY11" fmla="*/ 7185 h 10000"/>
                  <a:gd name="connsiteX12" fmla="*/ 2693 w 10000"/>
                  <a:gd name="connsiteY12" fmla="*/ 7378 h 10000"/>
                  <a:gd name="connsiteX13" fmla="*/ 2951 w 10000"/>
                  <a:gd name="connsiteY13" fmla="*/ 7088 h 10000"/>
                  <a:gd name="connsiteX14" fmla="*/ 3736 w 10000"/>
                  <a:gd name="connsiteY14" fmla="*/ 6795 h 10000"/>
                  <a:gd name="connsiteX15" fmla="*/ 4087 w 10000"/>
                  <a:gd name="connsiteY15" fmla="*/ 6213 h 10000"/>
                  <a:gd name="connsiteX16" fmla="*/ 4169 w 10000"/>
                  <a:gd name="connsiteY16" fmla="*/ 6213 h 10000"/>
                  <a:gd name="connsiteX17" fmla="*/ 4252 w 10000"/>
                  <a:gd name="connsiteY17" fmla="*/ 6116 h 10000"/>
                  <a:gd name="connsiteX18" fmla="*/ 4778 w 10000"/>
                  <a:gd name="connsiteY18" fmla="*/ 6019 h 10000"/>
                  <a:gd name="connsiteX19" fmla="*/ 5036 w 10000"/>
                  <a:gd name="connsiteY19" fmla="*/ 5728 h 10000"/>
                  <a:gd name="connsiteX20" fmla="*/ 5738 w 10000"/>
                  <a:gd name="connsiteY20" fmla="*/ 6019 h 10000"/>
                  <a:gd name="connsiteX21" fmla="*/ 6347 w 10000"/>
                  <a:gd name="connsiteY21" fmla="*/ 6019 h 10000"/>
                  <a:gd name="connsiteX22" fmla="*/ 6605 w 10000"/>
                  <a:gd name="connsiteY22" fmla="*/ 6601 h 10000"/>
                  <a:gd name="connsiteX23" fmla="*/ 7131 w 10000"/>
                  <a:gd name="connsiteY23" fmla="*/ 6795 h 10000"/>
                  <a:gd name="connsiteX24" fmla="*/ 7296 w 10000"/>
                  <a:gd name="connsiteY24" fmla="*/ 7185 h 10000"/>
                  <a:gd name="connsiteX25" fmla="*/ 7647 w 10000"/>
                  <a:gd name="connsiteY25" fmla="*/ 7572 h 10000"/>
                  <a:gd name="connsiteX26" fmla="*/ 7822 w 10000"/>
                  <a:gd name="connsiteY26" fmla="*/ 7960 h 10000"/>
                  <a:gd name="connsiteX27" fmla="*/ 7038 w 10000"/>
                  <a:gd name="connsiteY27" fmla="*/ 8155 h 10000"/>
                  <a:gd name="connsiteX28" fmla="*/ 6780 w 10000"/>
                  <a:gd name="connsiteY28" fmla="*/ 8447 h 10000"/>
                  <a:gd name="connsiteX29" fmla="*/ 6956 w 10000"/>
                  <a:gd name="connsiteY29" fmla="*/ 8738 h 10000"/>
                  <a:gd name="connsiteX30" fmla="*/ 6780 w 10000"/>
                  <a:gd name="connsiteY30" fmla="*/ 9514 h 10000"/>
                  <a:gd name="connsiteX31" fmla="*/ 6605 w 10000"/>
                  <a:gd name="connsiteY31" fmla="*/ 9807 h 10000"/>
                  <a:gd name="connsiteX32" fmla="*/ 6956 w 10000"/>
                  <a:gd name="connsiteY32" fmla="*/ 10000 h 10000"/>
                  <a:gd name="connsiteX33" fmla="*/ 7472 w 10000"/>
                  <a:gd name="connsiteY33" fmla="*/ 9708 h 10000"/>
                  <a:gd name="connsiteX34" fmla="*/ 7905 w 10000"/>
                  <a:gd name="connsiteY34" fmla="*/ 9708 h 10000"/>
                  <a:gd name="connsiteX35" fmla="*/ 7905 w 10000"/>
                  <a:gd name="connsiteY35" fmla="*/ 9320 h 10000"/>
                  <a:gd name="connsiteX36" fmla="*/ 8338 w 10000"/>
                  <a:gd name="connsiteY36" fmla="*/ 8058 h 10000"/>
                  <a:gd name="connsiteX37" fmla="*/ 8607 w 10000"/>
                  <a:gd name="connsiteY37" fmla="*/ 7669 h 10000"/>
                  <a:gd name="connsiteX38" fmla="*/ 8947 w 10000"/>
                  <a:gd name="connsiteY38" fmla="*/ 7281 h 10000"/>
                  <a:gd name="connsiteX39" fmla="*/ 9474 w 10000"/>
                  <a:gd name="connsiteY39" fmla="*/ 6991 h 10000"/>
                  <a:gd name="connsiteX40" fmla="*/ 10000 w 10000"/>
                  <a:gd name="connsiteY40" fmla="*/ 7088 h 10000"/>
                  <a:gd name="connsiteX41" fmla="*/ 10000 w 10000"/>
                  <a:gd name="connsiteY41" fmla="*/ 0 h 10000"/>
                  <a:gd name="connsiteX0" fmla="*/ 341 w 10000"/>
                  <a:gd name="connsiteY0" fmla="*/ 0 h 5050"/>
                  <a:gd name="connsiteX1" fmla="*/ 516 w 10000"/>
                  <a:gd name="connsiteY1" fmla="*/ 876 h 5050"/>
                  <a:gd name="connsiteX2" fmla="*/ 165 w 10000"/>
                  <a:gd name="connsiteY2" fmla="*/ 972 h 5050"/>
                  <a:gd name="connsiteX3" fmla="*/ 83 w 10000"/>
                  <a:gd name="connsiteY3" fmla="*/ 1457 h 5050"/>
                  <a:gd name="connsiteX4" fmla="*/ 0 w 10000"/>
                  <a:gd name="connsiteY4" fmla="*/ 2041 h 5050"/>
                  <a:gd name="connsiteX5" fmla="*/ 165 w 10000"/>
                  <a:gd name="connsiteY5" fmla="*/ 1943 h 5050"/>
                  <a:gd name="connsiteX6" fmla="*/ 516 w 10000"/>
                  <a:gd name="connsiteY6" fmla="*/ 2235 h 5050"/>
                  <a:gd name="connsiteX7" fmla="*/ 774 w 10000"/>
                  <a:gd name="connsiteY7" fmla="*/ 2527 h 5050"/>
                  <a:gd name="connsiteX8" fmla="*/ 1125 w 10000"/>
                  <a:gd name="connsiteY8" fmla="*/ 2235 h 5050"/>
                  <a:gd name="connsiteX9" fmla="*/ 1476 w 10000"/>
                  <a:gd name="connsiteY9" fmla="*/ 2331 h 5050"/>
                  <a:gd name="connsiteX10" fmla="*/ 1827 w 10000"/>
                  <a:gd name="connsiteY10" fmla="*/ 2331 h 5050"/>
                  <a:gd name="connsiteX11" fmla="*/ 2343 w 10000"/>
                  <a:gd name="connsiteY11" fmla="*/ 2235 h 5050"/>
                  <a:gd name="connsiteX12" fmla="*/ 2693 w 10000"/>
                  <a:gd name="connsiteY12" fmla="*/ 2428 h 5050"/>
                  <a:gd name="connsiteX13" fmla="*/ 2951 w 10000"/>
                  <a:gd name="connsiteY13" fmla="*/ 2138 h 5050"/>
                  <a:gd name="connsiteX14" fmla="*/ 3736 w 10000"/>
                  <a:gd name="connsiteY14" fmla="*/ 1845 h 5050"/>
                  <a:gd name="connsiteX15" fmla="*/ 4087 w 10000"/>
                  <a:gd name="connsiteY15" fmla="*/ 1263 h 5050"/>
                  <a:gd name="connsiteX16" fmla="*/ 4169 w 10000"/>
                  <a:gd name="connsiteY16" fmla="*/ 1263 h 5050"/>
                  <a:gd name="connsiteX17" fmla="*/ 4252 w 10000"/>
                  <a:gd name="connsiteY17" fmla="*/ 1166 h 5050"/>
                  <a:gd name="connsiteX18" fmla="*/ 4778 w 10000"/>
                  <a:gd name="connsiteY18" fmla="*/ 1069 h 5050"/>
                  <a:gd name="connsiteX19" fmla="*/ 5036 w 10000"/>
                  <a:gd name="connsiteY19" fmla="*/ 778 h 5050"/>
                  <a:gd name="connsiteX20" fmla="*/ 5738 w 10000"/>
                  <a:gd name="connsiteY20" fmla="*/ 1069 h 5050"/>
                  <a:gd name="connsiteX21" fmla="*/ 6347 w 10000"/>
                  <a:gd name="connsiteY21" fmla="*/ 1069 h 5050"/>
                  <a:gd name="connsiteX22" fmla="*/ 6605 w 10000"/>
                  <a:gd name="connsiteY22" fmla="*/ 1651 h 5050"/>
                  <a:gd name="connsiteX23" fmla="*/ 7131 w 10000"/>
                  <a:gd name="connsiteY23" fmla="*/ 1845 h 5050"/>
                  <a:gd name="connsiteX24" fmla="*/ 7296 w 10000"/>
                  <a:gd name="connsiteY24" fmla="*/ 2235 h 5050"/>
                  <a:gd name="connsiteX25" fmla="*/ 7647 w 10000"/>
                  <a:gd name="connsiteY25" fmla="*/ 2622 h 5050"/>
                  <a:gd name="connsiteX26" fmla="*/ 7822 w 10000"/>
                  <a:gd name="connsiteY26" fmla="*/ 3010 h 5050"/>
                  <a:gd name="connsiteX27" fmla="*/ 7038 w 10000"/>
                  <a:gd name="connsiteY27" fmla="*/ 3205 h 5050"/>
                  <a:gd name="connsiteX28" fmla="*/ 6780 w 10000"/>
                  <a:gd name="connsiteY28" fmla="*/ 3497 h 5050"/>
                  <a:gd name="connsiteX29" fmla="*/ 6956 w 10000"/>
                  <a:gd name="connsiteY29" fmla="*/ 3788 h 5050"/>
                  <a:gd name="connsiteX30" fmla="*/ 6780 w 10000"/>
                  <a:gd name="connsiteY30" fmla="*/ 4564 h 5050"/>
                  <a:gd name="connsiteX31" fmla="*/ 6605 w 10000"/>
                  <a:gd name="connsiteY31" fmla="*/ 4857 h 5050"/>
                  <a:gd name="connsiteX32" fmla="*/ 6956 w 10000"/>
                  <a:gd name="connsiteY32" fmla="*/ 5050 h 5050"/>
                  <a:gd name="connsiteX33" fmla="*/ 7472 w 10000"/>
                  <a:gd name="connsiteY33" fmla="*/ 4758 h 5050"/>
                  <a:gd name="connsiteX34" fmla="*/ 7905 w 10000"/>
                  <a:gd name="connsiteY34" fmla="*/ 4758 h 5050"/>
                  <a:gd name="connsiteX35" fmla="*/ 7905 w 10000"/>
                  <a:gd name="connsiteY35" fmla="*/ 4370 h 5050"/>
                  <a:gd name="connsiteX36" fmla="*/ 8338 w 10000"/>
                  <a:gd name="connsiteY36" fmla="*/ 3108 h 5050"/>
                  <a:gd name="connsiteX37" fmla="*/ 8607 w 10000"/>
                  <a:gd name="connsiteY37" fmla="*/ 2719 h 5050"/>
                  <a:gd name="connsiteX38" fmla="*/ 8947 w 10000"/>
                  <a:gd name="connsiteY38" fmla="*/ 2331 h 5050"/>
                  <a:gd name="connsiteX39" fmla="*/ 9474 w 10000"/>
                  <a:gd name="connsiteY39" fmla="*/ 2041 h 5050"/>
                  <a:gd name="connsiteX40" fmla="*/ 10000 w 10000"/>
                  <a:gd name="connsiteY40" fmla="*/ 2138 h 5050"/>
                  <a:gd name="connsiteX41" fmla="*/ 9984 w 10000"/>
                  <a:gd name="connsiteY41" fmla="*/ 470 h 5050"/>
                  <a:gd name="connsiteX0" fmla="*/ 341 w 10000"/>
                  <a:gd name="connsiteY0" fmla="*/ 0 h 10000"/>
                  <a:gd name="connsiteX1" fmla="*/ 516 w 10000"/>
                  <a:gd name="connsiteY1" fmla="*/ 1735 h 10000"/>
                  <a:gd name="connsiteX2" fmla="*/ 165 w 10000"/>
                  <a:gd name="connsiteY2" fmla="*/ 1925 h 10000"/>
                  <a:gd name="connsiteX3" fmla="*/ 83 w 10000"/>
                  <a:gd name="connsiteY3" fmla="*/ 2885 h 10000"/>
                  <a:gd name="connsiteX4" fmla="*/ 0 w 10000"/>
                  <a:gd name="connsiteY4" fmla="*/ 4042 h 10000"/>
                  <a:gd name="connsiteX5" fmla="*/ 165 w 10000"/>
                  <a:gd name="connsiteY5" fmla="*/ 3848 h 10000"/>
                  <a:gd name="connsiteX6" fmla="*/ 516 w 10000"/>
                  <a:gd name="connsiteY6" fmla="*/ 4426 h 10000"/>
                  <a:gd name="connsiteX7" fmla="*/ 774 w 10000"/>
                  <a:gd name="connsiteY7" fmla="*/ 5004 h 10000"/>
                  <a:gd name="connsiteX8" fmla="*/ 1125 w 10000"/>
                  <a:gd name="connsiteY8" fmla="*/ 4426 h 10000"/>
                  <a:gd name="connsiteX9" fmla="*/ 1476 w 10000"/>
                  <a:gd name="connsiteY9" fmla="*/ 4616 h 10000"/>
                  <a:gd name="connsiteX10" fmla="*/ 1827 w 10000"/>
                  <a:gd name="connsiteY10" fmla="*/ 4616 h 10000"/>
                  <a:gd name="connsiteX11" fmla="*/ 2343 w 10000"/>
                  <a:gd name="connsiteY11" fmla="*/ 4426 h 10000"/>
                  <a:gd name="connsiteX12" fmla="*/ 2693 w 10000"/>
                  <a:gd name="connsiteY12" fmla="*/ 4808 h 10000"/>
                  <a:gd name="connsiteX13" fmla="*/ 2951 w 10000"/>
                  <a:gd name="connsiteY13" fmla="*/ 4234 h 10000"/>
                  <a:gd name="connsiteX14" fmla="*/ 3736 w 10000"/>
                  <a:gd name="connsiteY14" fmla="*/ 3653 h 10000"/>
                  <a:gd name="connsiteX15" fmla="*/ 4087 w 10000"/>
                  <a:gd name="connsiteY15" fmla="*/ 2501 h 10000"/>
                  <a:gd name="connsiteX16" fmla="*/ 4169 w 10000"/>
                  <a:gd name="connsiteY16" fmla="*/ 2501 h 10000"/>
                  <a:gd name="connsiteX17" fmla="*/ 4252 w 10000"/>
                  <a:gd name="connsiteY17" fmla="*/ 2309 h 10000"/>
                  <a:gd name="connsiteX18" fmla="*/ 4778 w 10000"/>
                  <a:gd name="connsiteY18" fmla="*/ 2117 h 10000"/>
                  <a:gd name="connsiteX19" fmla="*/ 5036 w 10000"/>
                  <a:gd name="connsiteY19" fmla="*/ 1541 h 10000"/>
                  <a:gd name="connsiteX20" fmla="*/ 5738 w 10000"/>
                  <a:gd name="connsiteY20" fmla="*/ 2117 h 10000"/>
                  <a:gd name="connsiteX21" fmla="*/ 6347 w 10000"/>
                  <a:gd name="connsiteY21" fmla="*/ 2117 h 10000"/>
                  <a:gd name="connsiteX22" fmla="*/ 6605 w 10000"/>
                  <a:gd name="connsiteY22" fmla="*/ 3269 h 10000"/>
                  <a:gd name="connsiteX23" fmla="*/ 7131 w 10000"/>
                  <a:gd name="connsiteY23" fmla="*/ 3653 h 10000"/>
                  <a:gd name="connsiteX24" fmla="*/ 7296 w 10000"/>
                  <a:gd name="connsiteY24" fmla="*/ 4426 h 10000"/>
                  <a:gd name="connsiteX25" fmla="*/ 7647 w 10000"/>
                  <a:gd name="connsiteY25" fmla="*/ 5192 h 10000"/>
                  <a:gd name="connsiteX26" fmla="*/ 7822 w 10000"/>
                  <a:gd name="connsiteY26" fmla="*/ 5960 h 10000"/>
                  <a:gd name="connsiteX27" fmla="*/ 7038 w 10000"/>
                  <a:gd name="connsiteY27" fmla="*/ 6347 h 10000"/>
                  <a:gd name="connsiteX28" fmla="*/ 6780 w 10000"/>
                  <a:gd name="connsiteY28" fmla="*/ 6925 h 10000"/>
                  <a:gd name="connsiteX29" fmla="*/ 6956 w 10000"/>
                  <a:gd name="connsiteY29" fmla="*/ 7501 h 10000"/>
                  <a:gd name="connsiteX30" fmla="*/ 6780 w 10000"/>
                  <a:gd name="connsiteY30" fmla="*/ 9038 h 10000"/>
                  <a:gd name="connsiteX31" fmla="*/ 6605 w 10000"/>
                  <a:gd name="connsiteY31" fmla="*/ 9618 h 10000"/>
                  <a:gd name="connsiteX32" fmla="*/ 6956 w 10000"/>
                  <a:gd name="connsiteY32" fmla="*/ 10000 h 10000"/>
                  <a:gd name="connsiteX33" fmla="*/ 7472 w 10000"/>
                  <a:gd name="connsiteY33" fmla="*/ 9422 h 10000"/>
                  <a:gd name="connsiteX34" fmla="*/ 7905 w 10000"/>
                  <a:gd name="connsiteY34" fmla="*/ 9422 h 10000"/>
                  <a:gd name="connsiteX35" fmla="*/ 7905 w 10000"/>
                  <a:gd name="connsiteY35" fmla="*/ 8653 h 10000"/>
                  <a:gd name="connsiteX36" fmla="*/ 8338 w 10000"/>
                  <a:gd name="connsiteY36" fmla="*/ 6154 h 10000"/>
                  <a:gd name="connsiteX37" fmla="*/ 8607 w 10000"/>
                  <a:gd name="connsiteY37" fmla="*/ 5384 h 10000"/>
                  <a:gd name="connsiteX38" fmla="*/ 8947 w 10000"/>
                  <a:gd name="connsiteY38" fmla="*/ 4616 h 10000"/>
                  <a:gd name="connsiteX39" fmla="*/ 9474 w 10000"/>
                  <a:gd name="connsiteY39" fmla="*/ 4042 h 10000"/>
                  <a:gd name="connsiteX40" fmla="*/ 10000 w 10000"/>
                  <a:gd name="connsiteY40" fmla="*/ 4234 h 10000"/>
                  <a:gd name="connsiteX41" fmla="*/ 9984 w 10000"/>
                  <a:gd name="connsiteY41" fmla="*/ 931 h 10000"/>
                  <a:gd name="connsiteX42" fmla="*/ 341 w 10000"/>
                  <a:gd name="connsiteY42" fmla="*/ 0 h 10000"/>
                  <a:gd name="connsiteX0" fmla="*/ 341 w 10000"/>
                  <a:gd name="connsiteY0" fmla="*/ 0 h 10000"/>
                  <a:gd name="connsiteX1" fmla="*/ 516 w 10000"/>
                  <a:gd name="connsiteY1" fmla="*/ 1735 h 10000"/>
                  <a:gd name="connsiteX2" fmla="*/ 165 w 10000"/>
                  <a:gd name="connsiteY2" fmla="*/ 1925 h 10000"/>
                  <a:gd name="connsiteX3" fmla="*/ 83 w 10000"/>
                  <a:gd name="connsiteY3" fmla="*/ 2885 h 10000"/>
                  <a:gd name="connsiteX4" fmla="*/ 0 w 10000"/>
                  <a:gd name="connsiteY4" fmla="*/ 4042 h 10000"/>
                  <a:gd name="connsiteX5" fmla="*/ 165 w 10000"/>
                  <a:gd name="connsiteY5" fmla="*/ 3848 h 10000"/>
                  <a:gd name="connsiteX6" fmla="*/ 516 w 10000"/>
                  <a:gd name="connsiteY6" fmla="*/ 4426 h 10000"/>
                  <a:gd name="connsiteX7" fmla="*/ 774 w 10000"/>
                  <a:gd name="connsiteY7" fmla="*/ 5004 h 10000"/>
                  <a:gd name="connsiteX8" fmla="*/ 1125 w 10000"/>
                  <a:gd name="connsiteY8" fmla="*/ 4426 h 10000"/>
                  <a:gd name="connsiteX9" fmla="*/ 1476 w 10000"/>
                  <a:gd name="connsiteY9" fmla="*/ 4616 h 10000"/>
                  <a:gd name="connsiteX10" fmla="*/ 1827 w 10000"/>
                  <a:gd name="connsiteY10" fmla="*/ 4616 h 10000"/>
                  <a:gd name="connsiteX11" fmla="*/ 2343 w 10000"/>
                  <a:gd name="connsiteY11" fmla="*/ 4426 h 10000"/>
                  <a:gd name="connsiteX12" fmla="*/ 2693 w 10000"/>
                  <a:gd name="connsiteY12" fmla="*/ 4808 h 10000"/>
                  <a:gd name="connsiteX13" fmla="*/ 2951 w 10000"/>
                  <a:gd name="connsiteY13" fmla="*/ 4234 h 10000"/>
                  <a:gd name="connsiteX14" fmla="*/ 3736 w 10000"/>
                  <a:gd name="connsiteY14" fmla="*/ 3653 h 10000"/>
                  <a:gd name="connsiteX15" fmla="*/ 4087 w 10000"/>
                  <a:gd name="connsiteY15" fmla="*/ 2501 h 10000"/>
                  <a:gd name="connsiteX16" fmla="*/ 4169 w 10000"/>
                  <a:gd name="connsiteY16" fmla="*/ 2501 h 10000"/>
                  <a:gd name="connsiteX17" fmla="*/ 4252 w 10000"/>
                  <a:gd name="connsiteY17" fmla="*/ 2309 h 10000"/>
                  <a:gd name="connsiteX18" fmla="*/ 4778 w 10000"/>
                  <a:gd name="connsiteY18" fmla="*/ 2117 h 10000"/>
                  <a:gd name="connsiteX19" fmla="*/ 5036 w 10000"/>
                  <a:gd name="connsiteY19" fmla="*/ 1541 h 10000"/>
                  <a:gd name="connsiteX20" fmla="*/ 5738 w 10000"/>
                  <a:gd name="connsiteY20" fmla="*/ 2117 h 10000"/>
                  <a:gd name="connsiteX21" fmla="*/ 6347 w 10000"/>
                  <a:gd name="connsiteY21" fmla="*/ 2117 h 10000"/>
                  <a:gd name="connsiteX22" fmla="*/ 6605 w 10000"/>
                  <a:gd name="connsiteY22" fmla="*/ 3269 h 10000"/>
                  <a:gd name="connsiteX23" fmla="*/ 7131 w 10000"/>
                  <a:gd name="connsiteY23" fmla="*/ 3653 h 10000"/>
                  <a:gd name="connsiteX24" fmla="*/ 7296 w 10000"/>
                  <a:gd name="connsiteY24" fmla="*/ 4426 h 10000"/>
                  <a:gd name="connsiteX25" fmla="*/ 7647 w 10000"/>
                  <a:gd name="connsiteY25" fmla="*/ 5192 h 10000"/>
                  <a:gd name="connsiteX26" fmla="*/ 7822 w 10000"/>
                  <a:gd name="connsiteY26" fmla="*/ 5960 h 10000"/>
                  <a:gd name="connsiteX27" fmla="*/ 7038 w 10000"/>
                  <a:gd name="connsiteY27" fmla="*/ 6347 h 10000"/>
                  <a:gd name="connsiteX28" fmla="*/ 6780 w 10000"/>
                  <a:gd name="connsiteY28" fmla="*/ 6925 h 10000"/>
                  <a:gd name="connsiteX29" fmla="*/ 6956 w 10000"/>
                  <a:gd name="connsiteY29" fmla="*/ 7501 h 10000"/>
                  <a:gd name="connsiteX30" fmla="*/ 6780 w 10000"/>
                  <a:gd name="connsiteY30" fmla="*/ 9038 h 10000"/>
                  <a:gd name="connsiteX31" fmla="*/ 6605 w 10000"/>
                  <a:gd name="connsiteY31" fmla="*/ 9618 h 10000"/>
                  <a:gd name="connsiteX32" fmla="*/ 6956 w 10000"/>
                  <a:gd name="connsiteY32" fmla="*/ 10000 h 10000"/>
                  <a:gd name="connsiteX33" fmla="*/ 7472 w 10000"/>
                  <a:gd name="connsiteY33" fmla="*/ 9422 h 10000"/>
                  <a:gd name="connsiteX34" fmla="*/ 7905 w 10000"/>
                  <a:gd name="connsiteY34" fmla="*/ 9422 h 10000"/>
                  <a:gd name="connsiteX35" fmla="*/ 7905 w 10000"/>
                  <a:gd name="connsiteY35" fmla="*/ 8653 h 10000"/>
                  <a:gd name="connsiteX36" fmla="*/ 8338 w 10000"/>
                  <a:gd name="connsiteY36" fmla="*/ 6154 h 10000"/>
                  <a:gd name="connsiteX37" fmla="*/ 8607 w 10000"/>
                  <a:gd name="connsiteY37" fmla="*/ 5384 h 10000"/>
                  <a:gd name="connsiteX38" fmla="*/ 8947 w 10000"/>
                  <a:gd name="connsiteY38" fmla="*/ 4616 h 10000"/>
                  <a:gd name="connsiteX39" fmla="*/ 9474 w 10000"/>
                  <a:gd name="connsiteY39" fmla="*/ 4042 h 10000"/>
                  <a:gd name="connsiteX40" fmla="*/ 10000 w 10000"/>
                  <a:gd name="connsiteY40" fmla="*/ 4234 h 10000"/>
                  <a:gd name="connsiteX41" fmla="*/ 9984 w 10000"/>
                  <a:gd name="connsiteY41" fmla="*/ 931 h 10000"/>
                  <a:gd name="connsiteX42" fmla="*/ 4850 w 10000"/>
                  <a:gd name="connsiteY42" fmla="*/ 480 h 10000"/>
                  <a:gd name="connsiteX43" fmla="*/ 341 w 10000"/>
                  <a:gd name="connsiteY43" fmla="*/ 0 h 10000"/>
                  <a:gd name="connsiteX0" fmla="*/ 341 w 10000"/>
                  <a:gd name="connsiteY0" fmla="*/ 0 h 10000"/>
                  <a:gd name="connsiteX1" fmla="*/ 516 w 10000"/>
                  <a:gd name="connsiteY1" fmla="*/ 1735 h 10000"/>
                  <a:gd name="connsiteX2" fmla="*/ 165 w 10000"/>
                  <a:gd name="connsiteY2" fmla="*/ 1925 h 10000"/>
                  <a:gd name="connsiteX3" fmla="*/ 83 w 10000"/>
                  <a:gd name="connsiteY3" fmla="*/ 2885 h 10000"/>
                  <a:gd name="connsiteX4" fmla="*/ 0 w 10000"/>
                  <a:gd name="connsiteY4" fmla="*/ 4042 h 10000"/>
                  <a:gd name="connsiteX5" fmla="*/ 165 w 10000"/>
                  <a:gd name="connsiteY5" fmla="*/ 3848 h 10000"/>
                  <a:gd name="connsiteX6" fmla="*/ 516 w 10000"/>
                  <a:gd name="connsiteY6" fmla="*/ 4426 h 10000"/>
                  <a:gd name="connsiteX7" fmla="*/ 774 w 10000"/>
                  <a:gd name="connsiteY7" fmla="*/ 5004 h 10000"/>
                  <a:gd name="connsiteX8" fmla="*/ 1125 w 10000"/>
                  <a:gd name="connsiteY8" fmla="*/ 4426 h 10000"/>
                  <a:gd name="connsiteX9" fmla="*/ 1476 w 10000"/>
                  <a:gd name="connsiteY9" fmla="*/ 4616 h 10000"/>
                  <a:gd name="connsiteX10" fmla="*/ 1827 w 10000"/>
                  <a:gd name="connsiteY10" fmla="*/ 4616 h 10000"/>
                  <a:gd name="connsiteX11" fmla="*/ 2343 w 10000"/>
                  <a:gd name="connsiteY11" fmla="*/ 4426 h 10000"/>
                  <a:gd name="connsiteX12" fmla="*/ 2693 w 10000"/>
                  <a:gd name="connsiteY12" fmla="*/ 4808 h 10000"/>
                  <a:gd name="connsiteX13" fmla="*/ 2951 w 10000"/>
                  <a:gd name="connsiteY13" fmla="*/ 4234 h 10000"/>
                  <a:gd name="connsiteX14" fmla="*/ 3736 w 10000"/>
                  <a:gd name="connsiteY14" fmla="*/ 3653 h 10000"/>
                  <a:gd name="connsiteX15" fmla="*/ 4087 w 10000"/>
                  <a:gd name="connsiteY15" fmla="*/ 2501 h 10000"/>
                  <a:gd name="connsiteX16" fmla="*/ 4169 w 10000"/>
                  <a:gd name="connsiteY16" fmla="*/ 2501 h 10000"/>
                  <a:gd name="connsiteX17" fmla="*/ 4252 w 10000"/>
                  <a:gd name="connsiteY17" fmla="*/ 2309 h 10000"/>
                  <a:gd name="connsiteX18" fmla="*/ 4778 w 10000"/>
                  <a:gd name="connsiteY18" fmla="*/ 2117 h 10000"/>
                  <a:gd name="connsiteX19" fmla="*/ 5036 w 10000"/>
                  <a:gd name="connsiteY19" fmla="*/ 1541 h 10000"/>
                  <a:gd name="connsiteX20" fmla="*/ 5738 w 10000"/>
                  <a:gd name="connsiteY20" fmla="*/ 2117 h 10000"/>
                  <a:gd name="connsiteX21" fmla="*/ 6347 w 10000"/>
                  <a:gd name="connsiteY21" fmla="*/ 2117 h 10000"/>
                  <a:gd name="connsiteX22" fmla="*/ 6605 w 10000"/>
                  <a:gd name="connsiteY22" fmla="*/ 3269 h 10000"/>
                  <a:gd name="connsiteX23" fmla="*/ 7131 w 10000"/>
                  <a:gd name="connsiteY23" fmla="*/ 3653 h 10000"/>
                  <a:gd name="connsiteX24" fmla="*/ 7296 w 10000"/>
                  <a:gd name="connsiteY24" fmla="*/ 4426 h 10000"/>
                  <a:gd name="connsiteX25" fmla="*/ 7647 w 10000"/>
                  <a:gd name="connsiteY25" fmla="*/ 5192 h 10000"/>
                  <a:gd name="connsiteX26" fmla="*/ 7822 w 10000"/>
                  <a:gd name="connsiteY26" fmla="*/ 5960 h 10000"/>
                  <a:gd name="connsiteX27" fmla="*/ 7038 w 10000"/>
                  <a:gd name="connsiteY27" fmla="*/ 6347 h 10000"/>
                  <a:gd name="connsiteX28" fmla="*/ 6780 w 10000"/>
                  <a:gd name="connsiteY28" fmla="*/ 6925 h 10000"/>
                  <a:gd name="connsiteX29" fmla="*/ 6956 w 10000"/>
                  <a:gd name="connsiteY29" fmla="*/ 7501 h 10000"/>
                  <a:gd name="connsiteX30" fmla="*/ 6780 w 10000"/>
                  <a:gd name="connsiteY30" fmla="*/ 9038 h 10000"/>
                  <a:gd name="connsiteX31" fmla="*/ 6605 w 10000"/>
                  <a:gd name="connsiteY31" fmla="*/ 9618 h 10000"/>
                  <a:gd name="connsiteX32" fmla="*/ 6956 w 10000"/>
                  <a:gd name="connsiteY32" fmla="*/ 10000 h 10000"/>
                  <a:gd name="connsiteX33" fmla="*/ 7472 w 10000"/>
                  <a:gd name="connsiteY33" fmla="*/ 9422 h 10000"/>
                  <a:gd name="connsiteX34" fmla="*/ 7905 w 10000"/>
                  <a:gd name="connsiteY34" fmla="*/ 9422 h 10000"/>
                  <a:gd name="connsiteX35" fmla="*/ 7905 w 10000"/>
                  <a:gd name="connsiteY35" fmla="*/ 8653 h 10000"/>
                  <a:gd name="connsiteX36" fmla="*/ 8338 w 10000"/>
                  <a:gd name="connsiteY36" fmla="*/ 6154 h 10000"/>
                  <a:gd name="connsiteX37" fmla="*/ 8607 w 10000"/>
                  <a:gd name="connsiteY37" fmla="*/ 5384 h 10000"/>
                  <a:gd name="connsiteX38" fmla="*/ 8947 w 10000"/>
                  <a:gd name="connsiteY38" fmla="*/ 4616 h 10000"/>
                  <a:gd name="connsiteX39" fmla="*/ 9474 w 10000"/>
                  <a:gd name="connsiteY39" fmla="*/ 4042 h 10000"/>
                  <a:gd name="connsiteX40" fmla="*/ 10000 w 10000"/>
                  <a:gd name="connsiteY40" fmla="*/ 4234 h 10000"/>
                  <a:gd name="connsiteX41" fmla="*/ 9984 w 10000"/>
                  <a:gd name="connsiteY41" fmla="*/ 931 h 10000"/>
                  <a:gd name="connsiteX42" fmla="*/ 4850 w 10000"/>
                  <a:gd name="connsiteY42" fmla="*/ 1906 h 10000"/>
                  <a:gd name="connsiteX43" fmla="*/ 341 w 10000"/>
                  <a:gd name="connsiteY43" fmla="*/ 0 h 10000"/>
                  <a:gd name="connsiteX0" fmla="*/ 341 w 10000"/>
                  <a:gd name="connsiteY0" fmla="*/ 0 h 10000"/>
                  <a:gd name="connsiteX1" fmla="*/ 516 w 10000"/>
                  <a:gd name="connsiteY1" fmla="*/ 1735 h 10000"/>
                  <a:gd name="connsiteX2" fmla="*/ 165 w 10000"/>
                  <a:gd name="connsiteY2" fmla="*/ 1925 h 10000"/>
                  <a:gd name="connsiteX3" fmla="*/ 83 w 10000"/>
                  <a:gd name="connsiteY3" fmla="*/ 2885 h 10000"/>
                  <a:gd name="connsiteX4" fmla="*/ 0 w 10000"/>
                  <a:gd name="connsiteY4" fmla="*/ 4042 h 10000"/>
                  <a:gd name="connsiteX5" fmla="*/ 165 w 10000"/>
                  <a:gd name="connsiteY5" fmla="*/ 3848 h 10000"/>
                  <a:gd name="connsiteX6" fmla="*/ 516 w 10000"/>
                  <a:gd name="connsiteY6" fmla="*/ 4426 h 10000"/>
                  <a:gd name="connsiteX7" fmla="*/ 774 w 10000"/>
                  <a:gd name="connsiteY7" fmla="*/ 5004 h 10000"/>
                  <a:gd name="connsiteX8" fmla="*/ 1125 w 10000"/>
                  <a:gd name="connsiteY8" fmla="*/ 4426 h 10000"/>
                  <a:gd name="connsiteX9" fmla="*/ 1476 w 10000"/>
                  <a:gd name="connsiteY9" fmla="*/ 4616 h 10000"/>
                  <a:gd name="connsiteX10" fmla="*/ 1827 w 10000"/>
                  <a:gd name="connsiteY10" fmla="*/ 4616 h 10000"/>
                  <a:gd name="connsiteX11" fmla="*/ 2343 w 10000"/>
                  <a:gd name="connsiteY11" fmla="*/ 4426 h 10000"/>
                  <a:gd name="connsiteX12" fmla="*/ 2693 w 10000"/>
                  <a:gd name="connsiteY12" fmla="*/ 4808 h 10000"/>
                  <a:gd name="connsiteX13" fmla="*/ 2951 w 10000"/>
                  <a:gd name="connsiteY13" fmla="*/ 4234 h 10000"/>
                  <a:gd name="connsiteX14" fmla="*/ 3736 w 10000"/>
                  <a:gd name="connsiteY14" fmla="*/ 3653 h 10000"/>
                  <a:gd name="connsiteX15" fmla="*/ 4087 w 10000"/>
                  <a:gd name="connsiteY15" fmla="*/ 2501 h 10000"/>
                  <a:gd name="connsiteX16" fmla="*/ 4169 w 10000"/>
                  <a:gd name="connsiteY16" fmla="*/ 2501 h 10000"/>
                  <a:gd name="connsiteX17" fmla="*/ 4252 w 10000"/>
                  <a:gd name="connsiteY17" fmla="*/ 2309 h 10000"/>
                  <a:gd name="connsiteX18" fmla="*/ 4778 w 10000"/>
                  <a:gd name="connsiteY18" fmla="*/ 2117 h 10000"/>
                  <a:gd name="connsiteX19" fmla="*/ 5036 w 10000"/>
                  <a:gd name="connsiteY19" fmla="*/ 1541 h 10000"/>
                  <a:gd name="connsiteX20" fmla="*/ 5738 w 10000"/>
                  <a:gd name="connsiteY20" fmla="*/ 2117 h 10000"/>
                  <a:gd name="connsiteX21" fmla="*/ 6347 w 10000"/>
                  <a:gd name="connsiteY21" fmla="*/ 2117 h 10000"/>
                  <a:gd name="connsiteX22" fmla="*/ 6605 w 10000"/>
                  <a:gd name="connsiteY22" fmla="*/ 3269 h 10000"/>
                  <a:gd name="connsiteX23" fmla="*/ 7131 w 10000"/>
                  <a:gd name="connsiteY23" fmla="*/ 3653 h 10000"/>
                  <a:gd name="connsiteX24" fmla="*/ 7296 w 10000"/>
                  <a:gd name="connsiteY24" fmla="*/ 4426 h 10000"/>
                  <a:gd name="connsiteX25" fmla="*/ 7647 w 10000"/>
                  <a:gd name="connsiteY25" fmla="*/ 5192 h 10000"/>
                  <a:gd name="connsiteX26" fmla="*/ 7822 w 10000"/>
                  <a:gd name="connsiteY26" fmla="*/ 5960 h 10000"/>
                  <a:gd name="connsiteX27" fmla="*/ 7038 w 10000"/>
                  <a:gd name="connsiteY27" fmla="*/ 6347 h 10000"/>
                  <a:gd name="connsiteX28" fmla="*/ 6780 w 10000"/>
                  <a:gd name="connsiteY28" fmla="*/ 6925 h 10000"/>
                  <a:gd name="connsiteX29" fmla="*/ 6956 w 10000"/>
                  <a:gd name="connsiteY29" fmla="*/ 7501 h 10000"/>
                  <a:gd name="connsiteX30" fmla="*/ 6780 w 10000"/>
                  <a:gd name="connsiteY30" fmla="*/ 9038 h 10000"/>
                  <a:gd name="connsiteX31" fmla="*/ 6605 w 10000"/>
                  <a:gd name="connsiteY31" fmla="*/ 9618 h 10000"/>
                  <a:gd name="connsiteX32" fmla="*/ 6956 w 10000"/>
                  <a:gd name="connsiteY32" fmla="*/ 10000 h 10000"/>
                  <a:gd name="connsiteX33" fmla="*/ 7472 w 10000"/>
                  <a:gd name="connsiteY33" fmla="*/ 9422 h 10000"/>
                  <a:gd name="connsiteX34" fmla="*/ 7905 w 10000"/>
                  <a:gd name="connsiteY34" fmla="*/ 9422 h 10000"/>
                  <a:gd name="connsiteX35" fmla="*/ 7905 w 10000"/>
                  <a:gd name="connsiteY35" fmla="*/ 8653 h 10000"/>
                  <a:gd name="connsiteX36" fmla="*/ 8338 w 10000"/>
                  <a:gd name="connsiteY36" fmla="*/ 6154 h 10000"/>
                  <a:gd name="connsiteX37" fmla="*/ 8607 w 10000"/>
                  <a:gd name="connsiteY37" fmla="*/ 5384 h 10000"/>
                  <a:gd name="connsiteX38" fmla="*/ 8947 w 10000"/>
                  <a:gd name="connsiteY38" fmla="*/ 4616 h 10000"/>
                  <a:gd name="connsiteX39" fmla="*/ 9474 w 10000"/>
                  <a:gd name="connsiteY39" fmla="*/ 4042 h 10000"/>
                  <a:gd name="connsiteX40" fmla="*/ 10000 w 10000"/>
                  <a:gd name="connsiteY40" fmla="*/ 4234 h 10000"/>
                  <a:gd name="connsiteX41" fmla="*/ 9984 w 10000"/>
                  <a:gd name="connsiteY41" fmla="*/ 931 h 10000"/>
                  <a:gd name="connsiteX42" fmla="*/ 7358 w 10000"/>
                  <a:gd name="connsiteY42" fmla="*/ 1371 h 10000"/>
                  <a:gd name="connsiteX43" fmla="*/ 4850 w 10000"/>
                  <a:gd name="connsiteY43" fmla="*/ 1906 h 10000"/>
                  <a:gd name="connsiteX44" fmla="*/ 341 w 10000"/>
                  <a:gd name="connsiteY44" fmla="*/ 0 h 10000"/>
                  <a:gd name="connsiteX0" fmla="*/ 341 w 10000"/>
                  <a:gd name="connsiteY0" fmla="*/ 0 h 10000"/>
                  <a:gd name="connsiteX1" fmla="*/ 516 w 10000"/>
                  <a:gd name="connsiteY1" fmla="*/ 1735 h 10000"/>
                  <a:gd name="connsiteX2" fmla="*/ 165 w 10000"/>
                  <a:gd name="connsiteY2" fmla="*/ 1925 h 10000"/>
                  <a:gd name="connsiteX3" fmla="*/ 83 w 10000"/>
                  <a:gd name="connsiteY3" fmla="*/ 2885 h 10000"/>
                  <a:gd name="connsiteX4" fmla="*/ 0 w 10000"/>
                  <a:gd name="connsiteY4" fmla="*/ 4042 h 10000"/>
                  <a:gd name="connsiteX5" fmla="*/ 165 w 10000"/>
                  <a:gd name="connsiteY5" fmla="*/ 3848 h 10000"/>
                  <a:gd name="connsiteX6" fmla="*/ 516 w 10000"/>
                  <a:gd name="connsiteY6" fmla="*/ 4426 h 10000"/>
                  <a:gd name="connsiteX7" fmla="*/ 774 w 10000"/>
                  <a:gd name="connsiteY7" fmla="*/ 5004 h 10000"/>
                  <a:gd name="connsiteX8" fmla="*/ 1125 w 10000"/>
                  <a:gd name="connsiteY8" fmla="*/ 4426 h 10000"/>
                  <a:gd name="connsiteX9" fmla="*/ 1476 w 10000"/>
                  <a:gd name="connsiteY9" fmla="*/ 4616 h 10000"/>
                  <a:gd name="connsiteX10" fmla="*/ 1827 w 10000"/>
                  <a:gd name="connsiteY10" fmla="*/ 4616 h 10000"/>
                  <a:gd name="connsiteX11" fmla="*/ 2343 w 10000"/>
                  <a:gd name="connsiteY11" fmla="*/ 4426 h 10000"/>
                  <a:gd name="connsiteX12" fmla="*/ 2693 w 10000"/>
                  <a:gd name="connsiteY12" fmla="*/ 4808 h 10000"/>
                  <a:gd name="connsiteX13" fmla="*/ 2951 w 10000"/>
                  <a:gd name="connsiteY13" fmla="*/ 4234 h 10000"/>
                  <a:gd name="connsiteX14" fmla="*/ 3736 w 10000"/>
                  <a:gd name="connsiteY14" fmla="*/ 3653 h 10000"/>
                  <a:gd name="connsiteX15" fmla="*/ 4087 w 10000"/>
                  <a:gd name="connsiteY15" fmla="*/ 2501 h 10000"/>
                  <a:gd name="connsiteX16" fmla="*/ 4169 w 10000"/>
                  <a:gd name="connsiteY16" fmla="*/ 2501 h 10000"/>
                  <a:gd name="connsiteX17" fmla="*/ 4252 w 10000"/>
                  <a:gd name="connsiteY17" fmla="*/ 2309 h 10000"/>
                  <a:gd name="connsiteX18" fmla="*/ 4778 w 10000"/>
                  <a:gd name="connsiteY18" fmla="*/ 2117 h 10000"/>
                  <a:gd name="connsiteX19" fmla="*/ 5036 w 10000"/>
                  <a:gd name="connsiteY19" fmla="*/ 1541 h 10000"/>
                  <a:gd name="connsiteX20" fmla="*/ 5738 w 10000"/>
                  <a:gd name="connsiteY20" fmla="*/ 2117 h 10000"/>
                  <a:gd name="connsiteX21" fmla="*/ 6347 w 10000"/>
                  <a:gd name="connsiteY21" fmla="*/ 2117 h 10000"/>
                  <a:gd name="connsiteX22" fmla="*/ 6605 w 10000"/>
                  <a:gd name="connsiteY22" fmla="*/ 3269 h 10000"/>
                  <a:gd name="connsiteX23" fmla="*/ 7131 w 10000"/>
                  <a:gd name="connsiteY23" fmla="*/ 3653 h 10000"/>
                  <a:gd name="connsiteX24" fmla="*/ 7296 w 10000"/>
                  <a:gd name="connsiteY24" fmla="*/ 4426 h 10000"/>
                  <a:gd name="connsiteX25" fmla="*/ 7647 w 10000"/>
                  <a:gd name="connsiteY25" fmla="*/ 5192 h 10000"/>
                  <a:gd name="connsiteX26" fmla="*/ 7822 w 10000"/>
                  <a:gd name="connsiteY26" fmla="*/ 5960 h 10000"/>
                  <a:gd name="connsiteX27" fmla="*/ 7038 w 10000"/>
                  <a:gd name="connsiteY27" fmla="*/ 6347 h 10000"/>
                  <a:gd name="connsiteX28" fmla="*/ 6780 w 10000"/>
                  <a:gd name="connsiteY28" fmla="*/ 6925 h 10000"/>
                  <a:gd name="connsiteX29" fmla="*/ 6956 w 10000"/>
                  <a:gd name="connsiteY29" fmla="*/ 7501 h 10000"/>
                  <a:gd name="connsiteX30" fmla="*/ 6780 w 10000"/>
                  <a:gd name="connsiteY30" fmla="*/ 9038 h 10000"/>
                  <a:gd name="connsiteX31" fmla="*/ 6605 w 10000"/>
                  <a:gd name="connsiteY31" fmla="*/ 9618 h 10000"/>
                  <a:gd name="connsiteX32" fmla="*/ 6956 w 10000"/>
                  <a:gd name="connsiteY32" fmla="*/ 10000 h 10000"/>
                  <a:gd name="connsiteX33" fmla="*/ 7472 w 10000"/>
                  <a:gd name="connsiteY33" fmla="*/ 9422 h 10000"/>
                  <a:gd name="connsiteX34" fmla="*/ 7905 w 10000"/>
                  <a:gd name="connsiteY34" fmla="*/ 9422 h 10000"/>
                  <a:gd name="connsiteX35" fmla="*/ 7905 w 10000"/>
                  <a:gd name="connsiteY35" fmla="*/ 8653 h 10000"/>
                  <a:gd name="connsiteX36" fmla="*/ 8338 w 10000"/>
                  <a:gd name="connsiteY36" fmla="*/ 6154 h 10000"/>
                  <a:gd name="connsiteX37" fmla="*/ 8607 w 10000"/>
                  <a:gd name="connsiteY37" fmla="*/ 5384 h 10000"/>
                  <a:gd name="connsiteX38" fmla="*/ 8947 w 10000"/>
                  <a:gd name="connsiteY38" fmla="*/ 4616 h 10000"/>
                  <a:gd name="connsiteX39" fmla="*/ 9474 w 10000"/>
                  <a:gd name="connsiteY39" fmla="*/ 4042 h 10000"/>
                  <a:gd name="connsiteX40" fmla="*/ 10000 w 10000"/>
                  <a:gd name="connsiteY40" fmla="*/ 4234 h 10000"/>
                  <a:gd name="connsiteX41" fmla="*/ 9984 w 10000"/>
                  <a:gd name="connsiteY41" fmla="*/ 931 h 10000"/>
                  <a:gd name="connsiteX42" fmla="*/ 6752 w 10000"/>
                  <a:gd name="connsiteY42" fmla="*/ 3332 h 10000"/>
                  <a:gd name="connsiteX43" fmla="*/ 4850 w 10000"/>
                  <a:gd name="connsiteY43" fmla="*/ 1906 h 10000"/>
                  <a:gd name="connsiteX44" fmla="*/ 341 w 10000"/>
                  <a:gd name="connsiteY44" fmla="*/ 0 h 10000"/>
                  <a:gd name="connsiteX0" fmla="*/ 341 w 10000"/>
                  <a:gd name="connsiteY0" fmla="*/ 0 h 10000"/>
                  <a:gd name="connsiteX1" fmla="*/ 516 w 10000"/>
                  <a:gd name="connsiteY1" fmla="*/ 1735 h 10000"/>
                  <a:gd name="connsiteX2" fmla="*/ 165 w 10000"/>
                  <a:gd name="connsiteY2" fmla="*/ 1925 h 10000"/>
                  <a:gd name="connsiteX3" fmla="*/ 83 w 10000"/>
                  <a:gd name="connsiteY3" fmla="*/ 2885 h 10000"/>
                  <a:gd name="connsiteX4" fmla="*/ 0 w 10000"/>
                  <a:gd name="connsiteY4" fmla="*/ 4042 h 10000"/>
                  <a:gd name="connsiteX5" fmla="*/ 165 w 10000"/>
                  <a:gd name="connsiteY5" fmla="*/ 3848 h 10000"/>
                  <a:gd name="connsiteX6" fmla="*/ 516 w 10000"/>
                  <a:gd name="connsiteY6" fmla="*/ 4426 h 10000"/>
                  <a:gd name="connsiteX7" fmla="*/ 774 w 10000"/>
                  <a:gd name="connsiteY7" fmla="*/ 5004 h 10000"/>
                  <a:gd name="connsiteX8" fmla="*/ 1125 w 10000"/>
                  <a:gd name="connsiteY8" fmla="*/ 4426 h 10000"/>
                  <a:gd name="connsiteX9" fmla="*/ 1476 w 10000"/>
                  <a:gd name="connsiteY9" fmla="*/ 4616 h 10000"/>
                  <a:gd name="connsiteX10" fmla="*/ 1827 w 10000"/>
                  <a:gd name="connsiteY10" fmla="*/ 4616 h 10000"/>
                  <a:gd name="connsiteX11" fmla="*/ 2343 w 10000"/>
                  <a:gd name="connsiteY11" fmla="*/ 4426 h 10000"/>
                  <a:gd name="connsiteX12" fmla="*/ 2693 w 10000"/>
                  <a:gd name="connsiteY12" fmla="*/ 4808 h 10000"/>
                  <a:gd name="connsiteX13" fmla="*/ 2951 w 10000"/>
                  <a:gd name="connsiteY13" fmla="*/ 4234 h 10000"/>
                  <a:gd name="connsiteX14" fmla="*/ 3736 w 10000"/>
                  <a:gd name="connsiteY14" fmla="*/ 3653 h 10000"/>
                  <a:gd name="connsiteX15" fmla="*/ 4087 w 10000"/>
                  <a:gd name="connsiteY15" fmla="*/ 2501 h 10000"/>
                  <a:gd name="connsiteX16" fmla="*/ 4169 w 10000"/>
                  <a:gd name="connsiteY16" fmla="*/ 2501 h 10000"/>
                  <a:gd name="connsiteX17" fmla="*/ 4252 w 10000"/>
                  <a:gd name="connsiteY17" fmla="*/ 2309 h 10000"/>
                  <a:gd name="connsiteX18" fmla="*/ 4778 w 10000"/>
                  <a:gd name="connsiteY18" fmla="*/ 2117 h 10000"/>
                  <a:gd name="connsiteX19" fmla="*/ 5036 w 10000"/>
                  <a:gd name="connsiteY19" fmla="*/ 1541 h 10000"/>
                  <a:gd name="connsiteX20" fmla="*/ 5738 w 10000"/>
                  <a:gd name="connsiteY20" fmla="*/ 2117 h 10000"/>
                  <a:gd name="connsiteX21" fmla="*/ 6347 w 10000"/>
                  <a:gd name="connsiteY21" fmla="*/ 2117 h 10000"/>
                  <a:gd name="connsiteX22" fmla="*/ 6605 w 10000"/>
                  <a:gd name="connsiteY22" fmla="*/ 3269 h 10000"/>
                  <a:gd name="connsiteX23" fmla="*/ 7131 w 10000"/>
                  <a:gd name="connsiteY23" fmla="*/ 3653 h 10000"/>
                  <a:gd name="connsiteX24" fmla="*/ 7296 w 10000"/>
                  <a:gd name="connsiteY24" fmla="*/ 4426 h 10000"/>
                  <a:gd name="connsiteX25" fmla="*/ 7647 w 10000"/>
                  <a:gd name="connsiteY25" fmla="*/ 5192 h 10000"/>
                  <a:gd name="connsiteX26" fmla="*/ 7822 w 10000"/>
                  <a:gd name="connsiteY26" fmla="*/ 5960 h 10000"/>
                  <a:gd name="connsiteX27" fmla="*/ 7038 w 10000"/>
                  <a:gd name="connsiteY27" fmla="*/ 6347 h 10000"/>
                  <a:gd name="connsiteX28" fmla="*/ 6780 w 10000"/>
                  <a:gd name="connsiteY28" fmla="*/ 6925 h 10000"/>
                  <a:gd name="connsiteX29" fmla="*/ 6956 w 10000"/>
                  <a:gd name="connsiteY29" fmla="*/ 7501 h 10000"/>
                  <a:gd name="connsiteX30" fmla="*/ 6780 w 10000"/>
                  <a:gd name="connsiteY30" fmla="*/ 9038 h 10000"/>
                  <a:gd name="connsiteX31" fmla="*/ 6605 w 10000"/>
                  <a:gd name="connsiteY31" fmla="*/ 9618 h 10000"/>
                  <a:gd name="connsiteX32" fmla="*/ 6956 w 10000"/>
                  <a:gd name="connsiteY32" fmla="*/ 10000 h 10000"/>
                  <a:gd name="connsiteX33" fmla="*/ 7472 w 10000"/>
                  <a:gd name="connsiteY33" fmla="*/ 9422 h 10000"/>
                  <a:gd name="connsiteX34" fmla="*/ 7905 w 10000"/>
                  <a:gd name="connsiteY34" fmla="*/ 9422 h 10000"/>
                  <a:gd name="connsiteX35" fmla="*/ 7905 w 10000"/>
                  <a:gd name="connsiteY35" fmla="*/ 8653 h 10000"/>
                  <a:gd name="connsiteX36" fmla="*/ 8338 w 10000"/>
                  <a:gd name="connsiteY36" fmla="*/ 6154 h 10000"/>
                  <a:gd name="connsiteX37" fmla="*/ 8607 w 10000"/>
                  <a:gd name="connsiteY37" fmla="*/ 5384 h 10000"/>
                  <a:gd name="connsiteX38" fmla="*/ 8947 w 10000"/>
                  <a:gd name="connsiteY38" fmla="*/ 4616 h 10000"/>
                  <a:gd name="connsiteX39" fmla="*/ 9474 w 10000"/>
                  <a:gd name="connsiteY39" fmla="*/ 4042 h 10000"/>
                  <a:gd name="connsiteX40" fmla="*/ 10000 w 10000"/>
                  <a:gd name="connsiteY40" fmla="*/ 4234 h 10000"/>
                  <a:gd name="connsiteX41" fmla="*/ 9854 w 10000"/>
                  <a:gd name="connsiteY41" fmla="*/ 3962 h 10000"/>
                  <a:gd name="connsiteX42" fmla="*/ 6752 w 10000"/>
                  <a:gd name="connsiteY42" fmla="*/ 3332 h 10000"/>
                  <a:gd name="connsiteX43" fmla="*/ 4850 w 10000"/>
                  <a:gd name="connsiteY43" fmla="*/ 1906 h 10000"/>
                  <a:gd name="connsiteX44" fmla="*/ 341 w 10000"/>
                  <a:gd name="connsiteY44" fmla="*/ 0 h 10000"/>
                  <a:gd name="connsiteX0" fmla="*/ 341 w 10000"/>
                  <a:gd name="connsiteY0" fmla="*/ 0 h 10000"/>
                  <a:gd name="connsiteX1" fmla="*/ 516 w 10000"/>
                  <a:gd name="connsiteY1" fmla="*/ 1735 h 10000"/>
                  <a:gd name="connsiteX2" fmla="*/ 165 w 10000"/>
                  <a:gd name="connsiteY2" fmla="*/ 1925 h 10000"/>
                  <a:gd name="connsiteX3" fmla="*/ 83 w 10000"/>
                  <a:gd name="connsiteY3" fmla="*/ 2885 h 10000"/>
                  <a:gd name="connsiteX4" fmla="*/ 0 w 10000"/>
                  <a:gd name="connsiteY4" fmla="*/ 4042 h 10000"/>
                  <a:gd name="connsiteX5" fmla="*/ 165 w 10000"/>
                  <a:gd name="connsiteY5" fmla="*/ 3848 h 10000"/>
                  <a:gd name="connsiteX6" fmla="*/ 516 w 10000"/>
                  <a:gd name="connsiteY6" fmla="*/ 4426 h 10000"/>
                  <a:gd name="connsiteX7" fmla="*/ 774 w 10000"/>
                  <a:gd name="connsiteY7" fmla="*/ 5004 h 10000"/>
                  <a:gd name="connsiteX8" fmla="*/ 1125 w 10000"/>
                  <a:gd name="connsiteY8" fmla="*/ 4426 h 10000"/>
                  <a:gd name="connsiteX9" fmla="*/ 1476 w 10000"/>
                  <a:gd name="connsiteY9" fmla="*/ 4616 h 10000"/>
                  <a:gd name="connsiteX10" fmla="*/ 1827 w 10000"/>
                  <a:gd name="connsiteY10" fmla="*/ 4616 h 10000"/>
                  <a:gd name="connsiteX11" fmla="*/ 2343 w 10000"/>
                  <a:gd name="connsiteY11" fmla="*/ 4426 h 10000"/>
                  <a:gd name="connsiteX12" fmla="*/ 2693 w 10000"/>
                  <a:gd name="connsiteY12" fmla="*/ 4808 h 10000"/>
                  <a:gd name="connsiteX13" fmla="*/ 2951 w 10000"/>
                  <a:gd name="connsiteY13" fmla="*/ 4234 h 10000"/>
                  <a:gd name="connsiteX14" fmla="*/ 3736 w 10000"/>
                  <a:gd name="connsiteY14" fmla="*/ 3653 h 10000"/>
                  <a:gd name="connsiteX15" fmla="*/ 4087 w 10000"/>
                  <a:gd name="connsiteY15" fmla="*/ 2501 h 10000"/>
                  <a:gd name="connsiteX16" fmla="*/ 4169 w 10000"/>
                  <a:gd name="connsiteY16" fmla="*/ 2501 h 10000"/>
                  <a:gd name="connsiteX17" fmla="*/ 4252 w 10000"/>
                  <a:gd name="connsiteY17" fmla="*/ 2309 h 10000"/>
                  <a:gd name="connsiteX18" fmla="*/ 4778 w 10000"/>
                  <a:gd name="connsiteY18" fmla="*/ 2117 h 10000"/>
                  <a:gd name="connsiteX19" fmla="*/ 5036 w 10000"/>
                  <a:gd name="connsiteY19" fmla="*/ 1541 h 10000"/>
                  <a:gd name="connsiteX20" fmla="*/ 5738 w 10000"/>
                  <a:gd name="connsiteY20" fmla="*/ 2117 h 10000"/>
                  <a:gd name="connsiteX21" fmla="*/ 6347 w 10000"/>
                  <a:gd name="connsiteY21" fmla="*/ 2117 h 10000"/>
                  <a:gd name="connsiteX22" fmla="*/ 6605 w 10000"/>
                  <a:gd name="connsiteY22" fmla="*/ 3269 h 10000"/>
                  <a:gd name="connsiteX23" fmla="*/ 7131 w 10000"/>
                  <a:gd name="connsiteY23" fmla="*/ 3653 h 10000"/>
                  <a:gd name="connsiteX24" fmla="*/ 7296 w 10000"/>
                  <a:gd name="connsiteY24" fmla="*/ 4426 h 10000"/>
                  <a:gd name="connsiteX25" fmla="*/ 7647 w 10000"/>
                  <a:gd name="connsiteY25" fmla="*/ 5192 h 10000"/>
                  <a:gd name="connsiteX26" fmla="*/ 7822 w 10000"/>
                  <a:gd name="connsiteY26" fmla="*/ 5960 h 10000"/>
                  <a:gd name="connsiteX27" fmla="*/ 7038 w 10000"/>
                  <a:gd name="connsiteY27" fmla="*/ 6347 h 10000"/>
                  <a:gd name="connsiteX28" fmla="*/ 6780 w 10000"/>
                  <a:gd name="connsiteY28" fmla="*/ 6925 h 10000"/>
                  <a:gd name="connsiteX29" fmla="*/ 6956 w 10000"/>
                  <a:gd name="connsiteY29" fmla="*/ 7501 h 10000"/>
                  <a:gd name="connsiteX30" fmla="*/ 6780 w 10000"/>
                  <a:gd name="connsiteY30" fmla="*/ 9038 h 10000"/>
                  <a:gd name="connsiteX31" fmla="*/ 6605 w 10000"/>
                  <a:gd name="connsiteY31" fmla="*/ 9618 h 10000"/>
                  <a:gd name="connsiteX32" fmla="*/ 6956 w 10000"/>
                  <a:gd name="connsiteY32" fmla="*/ 10000 h 10000"/>
                  <a:gd name="connsiteX33" fmla="*/ 7472 w 10000"/>
                  <a:gd name="connsiteY33" fmla="*/ 9422 h 10000"/>
                  <a:gd name="connsiteX34" fmla="*/ 7905 w 10000"/>
                  <a:gd name="connsiteY34" fmla="*/ 9422 h 10000"/>
                  <a:gd name="connsiteX35" fmla="*/ 7905 w 10000"/>
                  <a:gd name="connsiteY35" fmla="*/ 8653 h 10000"/>
                  <a:gd name="connsiteX36" fmla="*/ 8338 w 10000"/>
                  <a:gd name="connsiteY36" fmla="*/ 6154 h 10000"/>
                  <a:gd name="connsiteX37" fmla="*/ 8607 w 10000"/>
                  <a:gd name="connsiteY37" fmla="*/ 5384 h 10000"/>
                  <a:gd name="connsiteX38" fmla="*/ 8947 w 10000"/>
                  <a:gd name="connsiteY38" fmla="*/ 4616 h 10000"/>
                  <a:gd name="connsiteX39" fmla="*/ 10000 w 10000"/>
                  <a:gd name="connsiteY39" fmla="*/ 4234 h 10000"/>
                  <a:gd name="connsiteX40" fmla="*/ 9854 w 10000"/>
                  <a:gd name="connsiteY40" fmla="*/ 3962 h 10000"/>
                  <a:gd name="connsiteX41" fmla="*/ 6752 w 10000"/>
                  <a:gd name="connsiteY41" fmla="*/ 3332 h 10000"/>
                  <a:gd name="connsiteX42" fmla="*/ 4850 w 10000"/>
                  <a:gd name="connsiteY42" fmla="*/ 1906 h 10000"/>
                  <a:gd name="connsiteX43" fmla="*/ 341 w 10000"/>
                  <a:gd name="connsiteY43" fmla="*/ 0 h 10000"/>
                  <a:gd name="connsiteX0" fmla="*/ 341 w 10000"/>
                  <a:gd name="connsiteY0" fmla="*/ 0 h 10000"/>
                  <a:gd name="connsiteX1" fmla="*/ 516 w 10000"/>
                  <a:gd name="connsiteY1" fmla="*/ 1735 h 10000"/>
                  <a:gd name="connsiteX2" fmla="*/ 165 w 10000"/>
                  <a:gd name="connsiteY2" fmla="*/ 1925 h 10000"/>
                  <a:gd name="connsiteX3" fmla="*/ 83 w 10000"/>
                  <a:gd name="connsiteY3" fmla="*/ 2885 h 10000"/>
                  <a:gd name="connsiteX4" fmla="*/ 0 w 10000"/>
                  <a:gd name="connsiteY4" fmla="*/ 4042 h 10000"/>
                  <a:gd name="connsiteX5" fmla="*/ 165 w 10000"/>
                  <a:gd name="connsiteY5" fmla="*/ 3848 h 10000"/>
                  <a:gd name="connsiteX6" fmla="*/ 516 w 10000"/>
                  <a:gd name="connsiteY6" fmla="*/ 4426 h 10000"/>
                  <a:gd name="connsiteX7" fmla="*/ 774 w 10000"/>
                  <a:gd name="connsiteY7" fmla="*/ 5004 h 10000"/>
                  <a:gd name="connsiteX8" fmla="*/ 1125 w 10000"/>
                  <a:gd name="connsiteY8" fmla="*/ 4426 h 10000"/>
                  <a:gd name="connsiteX9" fmla="*/ 1476 w 10000"/>
                  <a:gd name="connsiteY9" fmla="*/ 4616 h 10000"/>
                  <a:gd name="connsiteX10" fmla="*/ 1827 w 10000"/>
                  <a:gd name="connsiteY10" fmla="*/ 4616 h 10000"/>
                  <a:gd name="connsiteX11" fmla="*/ 2343 w 10000"/>
                  <a:gd name="connsiteY11" fmla="*/ 4426 h 10000"/>
                  <a:gd name="connsiteX12" fmla="*/ 2693 w 10000"/>
                  <a:gd name="connsiteY12" fmla="*/ 4808 h 10000"/>
                  <a:gd name="connsiteX13" fmla="*/ 2951 w 10000"/>
                  <a:gd name="connsiteY13" fmla="*/ 4234 h 10000"/>
                  <a:gd name="connsiteX14" fmla="*/ 3736 w 10000"/>
                  <a:gd name="connsiteY14" fmla="*/ 3653 h 10000"/>
                  <a:gd name="connsiteX15" fmla="*/ 4087 w 10000"/>
                  <a:gd name="connsiteY15" fmla="*/ 2501 h 10000"/>
                  <a:gd name="connsiteX16" fmla="*/ 4169 w 10000"/>
                  <a:gd name="connsiteY16" fmla="*/ 2501 h 10000"/>
                  <a:gd name="connsiteX17" fmla="*/ 4252 w 10000"/>
                  <a:gd name="connsiteY17" fmla="*/ 2309 h 10000"/>
                  <a:gd name="connsiteX18" fmla="*/ 4778 w 10000"/>
                  <a:gd name="connsiteY18" fmla="*/ 2117 h 10000"/>
                  <a:gd name="connsiteX19" fmla="*/ 5036 w 10000"/>
                  <a:gd name="connsiteY19" fmla="*/ 1541 h 10000"/>
                  <a:gd name="connsiteX20" fmla="*/ 5738 w 10000"/>
                  <a:gd name="connsiteY20" fmla="*/ 2117 h 10000"/>
                  <a:gd name="connsiteX21" fmla="*/ 6347 w 10000"/>
                  <a:gd name="connsiteY21" fmla="*/ 2117 h 10000"/>
                  <a:gd name="connsiteX22" fmla="*/ 6605 w 10000"/>
                  <a:gd name="connsiteY22" fmla="*/ 3269 h 10000"/>
                  <a:gd name="connsiteX23" fmla="*/ 7131 w 10000"/>
                  <a:gd name="connsiteY23" fmla="*/ 3653 h 10000"/>
                  <a:gd name="connsiteX24" fmla="*/ 7296 w 10000"/>
                  <a:gd name="connsiteY24" fmla="*/ 4426 h 10000"/>
                  <a:gd name="connsiteX25" fmla="*/ 7647 w 10000"/>
                  <a:gd name="connsiteY25" fmla="*/ 5192 h 10000"/>
                  <a:gd name="connsiteX26" fmla="*/ 7822 w 10000"/>
                  <a:gd name="connsiteY26" fmla="*/ 5960 h 10000"/>
                  <a:gd name="connsiteX27" fmla="*/ 7038 w 10000"/>
                  <a:gd name="connsiteY27" fmla="*/ 6347 h 10000"/>
                  <a:gd name="connsiteX28" fmla="*/ 6780 w 10000"/>
                  <a:gd name="connsiteY28" fmla="*/ 6925 h 10000"/>
                  <a:gd name="connsiteX29" fmla="*/ 6956 w 10000"/>
                  <a:gd name="connsiteY29" fmla="*/ 7501 h 10000"/>
                  <a:gd name="connsiteX30" fmla="*/ 6780 w 10000"/>
                  <a:gd name="connsiteY30" fmla="*/ 9038 h 10000"/>
                  <a:gd name="connsiteX31" fmla="*/ 6605 w 10000"/>
                  <a:gd name="connsiteY31" fmla="*/ 9618 h 10000"/>
                  <a:gd name="connsiteX32" fmla="*/ 6956 w 10000"/>
                  <a:gd name="connsiteY32" fmla="*/ 10000 h 10000"/>
                  <a:gd name="connsiteX33" fmla="*/ 7472 w 10000"/>
                  <a:gd name="connsiteY33" fmla="*/ 9422 h 10000"/>
                  <a:gd name="connsiteX34" fmla="*/ 7905 w 10000"/>
                  <a:gd name="connsiteY34" fmla="*/ 9422 h 10000"/>
                  <a:gd name="connsiteX35" fmla="*/ 7905 w 10000"/>
                  <a:gd name="connsiteY35" fmla="*/ 8653 h 10000"/>
                  <a:gd name="connsiteX36" fmla="*/ 8338 w 10000"/>
                  <a:gd name="connsiteY36" fmla="*/ 6154 h 10000"/>
                  <a:gd name="connsiteX37" fmla="*/ 8607 w 10000"/>
                  <a:gd name="connsiteY37" fmla="*/ 5384 h 10000"/>
                  <a:gd name="connsiteX38" fmla="*/ 8947 w 10000"/>
                  <a:gd name="connsiteY38" fmla="*/ 4616 h 10000"/>
                  <a:gd name="connsiteX39" fmla="*/ 10000 w 10000"/>
                  <a:gd name="connsiteY39" fmla="*/ 4234 h 10000"/>
                  <a:gd name="connsiteX40" fmla="*/ 6752 w 10000"/>
                  <a:gd name="connsiteY40" fmla="*/ 3332 h 10000"/>
                  <a:gd name="connsiteX41" fmla="*/ 4850 w 10000"/>
                  <a:gd name="connsiteY41" fmla="*/ 1906 h 10000"/>
                  <a:gd name="connsiteX42" fmla="*/ 341 w 10000"/>
                  <a:gd name="connsiteY42" fmla="*/ 0 h 10000"/>
                  <a:gd name="connsiteX0" fmla="*/ 341 w 8947"/>
                  <a:gd name="connsiteY0" fmla="*/ 0 h 10000"/>
                  <a:gd name="connsiteX1" fmla="*/ 516 w 8947"/>
                  <a:gd name="connsiteY1" fmla="*/ 1735 h 10000"/>
                  <a:gd name="connsiteX2" fmla="*/ 165 w 8947"/>
                  <a:gd name="connsiteY2" fmla="*/ 1925 h 10000"/>
                  <a:gd name="connsiteX3" fmla="*/ 83 w 8947"/>
                  <a:gd name="connsiteY3" fmla="*/ 2885 h 10000"/>
                  <a:gd name="connsiteX4" fmla="*/ 0 w 8947"/>
                  <a:gd name="connsiteY4" fmla="*/ 4042 h 10000"/>
                  <a:gd name="connsiteX5" fmla="*/ 165 w 8947"/>
                  <a:gd name="connsiteY5" fmla="*/ 3848 h 10000"/>
                  <a:gd name="connsiteX6" fmla="*/ 516 w 8947"/>
                  <a:gd name="connsiteY6" fmla="*/ 4426 h 10000"/>
                  <a:gd name="connsiteX7" fmla="*/ 774 w 8947"/>
                  <a:gd name="connsiteY7" fmla="*/ 5004 h 10000"/>
                  <a:gd name="connsiteX8" fmla="*/ 1125 w 8947"/>
                  <a:gd name="connsiteY8" fmla="*/ 4426 h 10000"/>
                  <a:gd name="connsiteX9" fmla="*/ 1476 w 8947"/>
                  <a:gd name="connsiteY9" fmla="*/ 4616 h 10000"/>
                  <a:gd name="connsiteX10" fmla="*/ 1827 w 8947"/>
                  <a:gd name="connsiteY10" fmla="*/ 4616 h 10000"/>
                  <a:gd name="connsiteX11" fmla="*/ 2343 w 8947"/>
                  <a:gd name="connsiteY11" fmla="*/ 4426 h 10000"/>
                  <a:gd name="connsiteX12" fmla="*/ 2693 w 8947"/>
                  <a:gd name="connsiteY12" fmla="*/ 4808 h 10000"/>
                  <a:gd name="connsiteX13" fmla="*/ 2951 w 8947"/>
                  <a:gd name="connsiteY13" fmla="*/ 4234 h 10000"/>
                  <a:gd name="connsiteX14" fmla="*/ 3736 w 8947"/>
                  <a:gd name="connsiteY14" fmla="*/ 3653 h 10000"/>
                  <a:gd name="connsiteX15" fmla="*/ 4087 w 8947"/>
                  <a:gd name="connsiteY15" fmla="*/ 2501 h 10000"/>
                  <a:gd name="connsiteX16" fmla="*/ 4169 w 8947"/>
                  <a:gd name="connsiteY16" fmla="*/ 2501 h 10000"/>
                  <a:gd name="connsiteX17" fmla="*/ 4252 w 8947"/>
                  <a:gd name="connsiteY17" fmla="*/ 2309 h 10000"/>
                  <a:gd name="connsiteX18" fmla="*/ 4778 w 8947"/>
                  <a:gd name="connsiteY18" fmla="*/ 2117 h 10000"/>
                  <a:gd name="connsiteX19" fmla="*/ 5036 w 8947"/>
                  <a:gd name="connsiteY19" fmla="*/ 1541 h 10000"/>
                  <a:gd name="connsiteX20" fmla="*/ 5738 w 8947"/>
                  <a:gd name="connsiteY20" fmla="*/ 2117 h 10000"/>
                  <a:gd name="connsiteX21" fmla="*/ 6347 w 8947"/>
                  <a:gd name="connsiteY21" fmla="*/ 2117 h 10000"/>
                  <a:gd name="connsiteX22" fmla="*/ 6605 w 8947"/>
                  <a:gd name="connsiteY22" fmla="*/ 3269 h 10000"/>
                  <a:gd name="connsiteX23" fmla="*/ 7131 w 8947"/>
                  <a:gd name="connsiteY23" fmla="*/ 3653 h 10000"/>
                  <a:gd name="connsiteX24" fmla="*/ 7296 w 8947"/>
                  <a:gd name="connsiteY24" fmla="*/ 4426 h 10000"/>
                  <a:gd name="connsiteX25" fmla="*/ 7647 w 8947"/>
                  <a:gd name="connsiteY25" fmla="*/ 5192 h 10000"/>
                  <a:gd name="connsiteX26" fmla="*/ 7822 w 8947"/>
                  <a:gd name="connsiteY26" fmla="*/ 5960 h 10000"/>
                  <a:gd name="connsiteX27" fmla="*/ 7038 w 8947"/>
                  <a:gd name="connsiteY27" fmla="*/ 6347 h 10000"/>
                  <a:gd name="connsiteX28" fmla="*/ 6780 w 8947"/>
                  <a:gd name="connsiteY28" fmla="*/ 6925 h 10000"/>
                  <a:gd name="connsiteX29" fmla="*/ 6956 w 8947"/>
                  <a:gd name="connsiteY29" fmla="*/ 7501 h 10000"/>
                  <a:gd name="connsiteX30" fmla="*/ 6780 w 8947"/>
                  <a:gd name="connsiteY30" fmla="*/ 9038 h 10000"/>
                  <a:gd name="connsiteX31" fmla="*/ 6605 w 8947"/>
                  <a:gd name="connsiteY31" fmla="*/ 9618 h 10000"/>
                  <a:gd name="connsiteX32" fmla="*/ 6956 w 8947"/>
                  <a:gd name="connsiteY32" fmla="*/ 10000 h 10000"/>
                  <a:gd name="connsiteX33" fmla="*/ 7472 w 8947"/>
                  <a:gd name="connsiteY33" fmla="*/ 9422 h 10000"/>
                  <a:gd name="connsiteX34" fmla="*/ 7905 w 8947"/>
                  <a:gd name="connsiteY34" fmla="*/ 9422 h 10000"/>
                  <a:gd name="connsiteX35" fmla="*/ 7905 w 8947"/>
                  <a:gd name="connsiteY35" fmla="*/ 8653 h 10000"/>
                  <a:gd name="connsiteX36" fmla="*/ 8338 w 8947"/>
                  <a:gd name="connsiteY36" fmla="*/ 6154 h 10000"/>
                  <a:gd name="connsiteX37" fmla="*/ 8607 w 8947"/>
                  <a:gd name="connsiteY37" fmla="*/ 5384 h 10000"/>
                  <a:gd name="connsiteX38" fmla="*/ 8947 w 8947"/>
                  <a:gd name="connsiteY38" fmla="*/ 4616 h 10000"/>
                  <a:gd name="connsiteX39" fmla="*/ 6752 w 8947"/>
                  <a:gd name="connsiteY39" fmla="*/ 3332 h 10000"/>
                  <a:gd name="connsiteX40" fmla="*/ 4850 w 8947"/>
                  <a:gd name="connsiteY40" fmla="*/ 1906 h 10000"/>
                  <a:gd name="connsiteX41" fmla="*/ 341 w 8947"/>
                  <a:gd name="connsiteY41" fmla="*/ 0 h 10000"/>
                  <a:gd name="connsiteX0" fmla="*/ 2363 w 10000"/>
                  <a:gd name="connsiteY0" fmla="*/ 0 h 9019"/>
                  <a:gd name="connsiteX1" fmla="*/ 577 w 10000"/>
                  <a:gd name="connsiteY1" fmla="*/ 754 h 9019"/>
                  <a:gd name="connsiteX2" fmla="*/ 184 w 10000"/>
                  <a:gd name="connsiteY2" fmla="*/ 944 h 9019"/>
                  <a:gd name="connsiteX3" fmla="*/ 93 w 10000"/>
                  <a:gd name="connsiteY3" fmla="*/ 1904 h 9019"/>
                  <a:gd name="connsiteX4" fmla="*/ 0 w 10000"/>
                  <a:gd name="connsiteY4" fmla="*/ 3061 h 9019"/>
                  <a:gd name="connsiteX5" fmla="*/ 184 w 10000"/>
                  <a:gd name="connsiteY5" fmla="*/ 2867 h 9019"/>
                  <a:gd name="connsiteX6" fmla="*/ 577 w 10000"/>
                  <a:gd name="connsiteY6" fmla="*/ 3445 h 9019"/>
                  <a:gd name="connsiteX7" fmla="*/ 865 w 10000"/>
                  <a:gd name="connsiteY7" fmla="*/ 4023 h 9019"/>
                  <a:gd name="connsiteX8" fmla="*/ 1257 w 10000"/>
                  <a:gd name="connsiteY8" fmla="*/ 3445 h 9019"/>
                  <a:gd name="connsiteX9" fmla="*/ 1650 w 10000"/>
                  <a:gd name="connsiteY9" fmla="*/ 3635 h 9019"/>
                  <a:gd name="connsiteX10" fmla="*/ 2042 w 10000"/>
                  <a:gd name="connsiteY10" fmla="*/ 3635 h 9019"/>
                  <a:gd name="connsiteX11" fmla="*/ 2619 w 10000"/>
                  <a:gd name="connsiteY11" fmla="*/ 3445 h 9019"/>
                  <a:gd name="connsiteX12" fmla="*/ 3010 w 10000"/>
                  <a:gd name="connsiteY12" fmla="*/ 3827 h 9019"/>
                  <a:gd name="connsiteX13" fmla="*/ 3298 w 10000"/>
                  <a:gd name="connsiteY13" fmla="*/ 3253 h 9019"/>
                  <a:gd name="connsiteX14" fmla="*/ 4176 w 10000"/>
                  <a:gd name="connsiteY14" fmla="*/ 2672 h 9019"/>
                  <a:gd name="connsiteX15" fmla="*/ 4568 w 10000"/>
                  <a:gd name="connsiteY15" fmla="*/ 1520 h 9019"/>
                  <a:gd name="connsiteX16" fmla="*/ 4660 w 10000"/>
                  <a:gd name="connsiteY16" fmla="*/ 1520 h 9019"/>
                  <a:gd name="connsiteX17" fmla="*/ 4752 w 10000"/>
                  <a:gd name="connsiteY17" fmla="*/ 1328 h 9019"/>
                  <a:gd name="connsiteX18" fmla="*/ 5340 w 10000"/>
                  <a:gd name="connsiteY18" fmla="*/ 1136 h 9019"/>
                  <a:gd name="connsiteX19" fmla="*/ 5629 w 10000"/>
                  <a:gd name="connsiteY19" fmla="*/ 560 h 9019"/>
                  <a:gd name="connsiteX20" fmla="*/ 6413 w 10000"/>
                  <a:gd name="connsiteY20" fmla="*/ 1136 h 9019"/>
                  <a:gd name="connsiteX21" fmla="*/ 7094 w 10000"/>
                  <a:gd name="connsiteY21" fmla="*/ 1136 h 9019"/>
                  <a:gd name="connsiteX22" fmla="*/ 7382 w 10000"/>
                  <a:gd name="connsiteY22" fmla="*/ 2288 h 9019"/>
                  <a:gd name="connsiteX23" fmla="*/ 7970 w 10000"/>
                  <a:gd name="connsiteY23" fmla="*/ 2672 h 9019"/>
                  <a:gd name="connsiteX24" fmla="*/ 8155 w 10000"/>
                  <a:gd name="connsiteY24" fmla="*/ 3445 h 9019"/>
                  <a:gd name="connsiteX25" fmla="*/ 8547 w 10000"/>
                  <a:gd name="connsiteY25" fmla="*/ 4211 h 9019"/>
                  <a:gd name="connsiteX26" fmla="*/ 8743 w 10000"/>
                  <a:gd name="connsiteY26" fmla="*/ 4979 h 9019"/>
                  <a:gd name="connsiteX27" fmla="*/ 7866 w 10000"/>
                  <a:gd name="connsiteY27" fmla="*/ 5366 h 9019"/>
                  <a:gd name="connsiteX28" fmla="*/ 7578 w 10000"/>
                  <a:gd name="connsiteY28" fmla="*/ 5944 h 9019"/>
                  <a:gd name="connsiteX29" fmla="*/ 7775 w 10000"/>
                  <a:gd name="connsiteY29" fmla="*/ 6520 h 9019"/>
                  <a:gd name="connsiteX30" fmla="*/ 7578 w 10000"/>
                  <a:gd name="connsiteY30" fmla="*/ 8057 h 9019"/>
                  <a:gd name="connsiteX31" fmla="*/ 7382 w 10000"/>
                  <a:gd name="connsiteY31" fmla="*/ 8637 h 9019"/>
                  <a:gd name="connsiteX32" fmla="*/ 7775 w 10000"/>
                  <a:gd name="connsiteY32" fmla="*/ 9019 h 9019"/>
                  <a:gd name="connsiteX33" fmla="*/ 8351 w 10000"/>
                  <a:gd name="connsiteY33" fmla="*/ 8441 h 9019"/>
                  <a:gd name="connsiteX34" fmla="*/ 8835 w 10000"/>
                  <a:gd name="connsiteY34" fmla="*/ 8441 h 9019"/>
                  <a:gd name="connsiteX35" fmla="*/ 8835 w 10000"/>
                  <a:gd name="connsiteY35" fmla="*/ 7672 h 9019"/>
                  <a:gd name="connsiteX36" fmla="*/ 9319 w 10000"/>
                  <a:gd name="connsiteY36" fmla="*/ 5173 h 9019"/>
                  <a:gd name="connsiteX37" fmla="*/ 9620 w 10000"/>
                  <a:gd name="connsiteY37" fmla="*/ 4403 h 9019"/>
                  <a:gd name="connsiteX38" fmla="*/ 10000 w 10000"/>
                  <a:gd name="connsiteY38" fmla="*/ 3635 h 9019"/>
                  <a:gd name="connsiteX39" fmla="*/ 7547 w 10000"/>
                  <a:gd name="connsiteY39" fmla="*/ 2351 h 9019"/>
                  <a:gd name="connsiteX40" fmla="*/ 5421 w 10000"/>
                  <a:gd name="connsiteY40" fmla="*/ 925 h 9019"/>
                  <a:gd name="connsiteX41" fmla="*/ 2363 w 10000"/>
                  <a:gd name="connsiteY41" fmla="*/ 0 h 9019"/>
                  <a:gd name="connsiteX0" fmla="*/ 2363 w 10000"/>
                  <a:gd name="connsiteY0" fmla="*/ 0 h 10000"/>
                  <a:gd name="connsiteX1" fmla="*/ 577 w 10000"/>
                  <a:gd name="connsiteY1" fmla="*/ 836 h 10000"/>
                  <a:gd name="connsiteX2" fmla="*/ 184 w 10000"/>
                  <a:gd name="connsiteY2" fmla="*/ 1047 h 10000"/>
                  <a:gd name="connsiteX3" fmla="*/ 93 w 10000"/>
                  <a:gd name="connsiteY3" fmla="*/ 2111 h 10000"/>
                  <a:gd name="connsiteX4" fmla="*/ 0 w 10000"/>
                  <a:gd name="connsiteY4" fmla="*/ 3394 h 10000"/>
                  <a:gd name="connsiteX5" fmla="*/ 184 w 10000"/>
                  <a:gd name="connsiteY5" fmla="*/ 3179 h 10000"/>
                  <a:gd name="connsiteX6" fmla="*/ 577 w 10000"/>
                  <a:gd name="connsiteY6" fmla="*/ 3820 h 10000"/>
                  <a:gd name="connsiteX7" fmla="*/ 865 w 10000"/>
                  <a:gd name="connsiteY7" fmla="*/ 4461 h 10000"/>
                  <a:gd name="connsiteX8" fmla="*/ 1257 w 10000"/>
                  <a:gd name="connsiteY8" fmla="*/ 3820 h 10000"/>
                  <a:gd name="connsiteX9" fmla="*/ 1650 w 10000"/>
                  <a:gd name="connsiteY9" fmla="*/ 4030 h 10000"/>
                  <a:gd name="connsiteX10" fmla="*/ 2042 w 10000"/>
                  <a:gd name="connsiteY10" fmla="*/ 4030 h 10000"/>
                  <a:gd name="connsiteX11" fmla="*/ 2619 w 10000"/>
                  <a:gd name="connsiteY11" fmla="*/ 3820 h 10000"/>
                  <a:gd name="connsiteX12" fmla="*/ 3010 w 10000"/>
                  <a:gd name="connsiteY12" fmla="*/ 4243 h 10000"/>
                  <a:gd name="connsiteX13" fmla="*/ 3298 w 10000"/>
                  <a:gd name="connsiteY13" fmla="*/ 3607 h 10000"/>
                  <a:gd name="connsiteX14" fmla="*/ 4176 w 10000"/>
                  <a:gd name="connsiteY14" fmla="*/ 2963 h 10000"/>
                  <a:gd name="connsiteX15" fmla="*/ 4568 w 10000"/>
                  <a:gd name="connsiteY15" fmla="*/ 1685 h 10000"/>
                  <a:gd name="connsiteX16" fmla="*/ 4660 w 10000"/>
                  <a:gd name="connsiteY16" fmla="*/ 1685 h 10000"/>
                  <a:gd name="connsiteX17" fmla="*/ 4752 w 10000"/>
                  <a:gd name="connsiteY17" fmla="*/ 1472 h 10000"/>
                  <a:gd name="connsiteX18" fmla="*/ 5340 w 10000"/>
                  <a:gd name="connsiteY18" fmla="*/ 1260 h 10000"/>
                  <a:gd name="connsiteX19" fmla="*/ 5629 w 10000"/>
                  <a:gd name="connsiteY19" fmla="*/ 621 h 10000"/>
                  <a:gd name="connsiteX20" fmla="*/ 6413 w 10000"/>
                  <a:gd name="connsiteY20" fmla="*/ 1260 h 10000"/>
                  <a:gd name="connsiteX21" fmla="*/ 7094 w 10000"/>
                  <a:gd name="connsiteY21" fmla="*/ 1260 h 10000"/>
                  <a:gd name="connsiteX22" fmla="*/ 7382 w 10000"/>
                  <a:gd name="connsiteY22" fmla="*/ 2537 h 10000"/>
                  <a:gd name="connsiteX23" fmla="*/ 7970 w 10000"/>
                  <a:gd name="connsiteY23" fmla="*/ 2963 h 10000"/>
                  <a:gd name="connsiteX24" fmla="*/ 8155 w 10000"/>
                  <a:gd name="connsiteY24" fmla="*/ 3820 h 10000"/>
                  <a:gd name="connsiteX25" fmla="*/ 8547 w 10000"/>
                  <a:gd name="connsiteY25" fmla="*/ 4669 h 10000"/>
                  <a:gd name="connsiteX26" fmla="*/ 8743 w 10000"/>
                  <a:gd name="connsiteY26" fmla="*/ 5521 h 10000"/>
                  <a:gd name="connsiteX27" fmla="*/ 7866 w 10000"/>
                  <a:gd name="connsiteY27" fmla="*/ 5950 h 10000"/>
                  <a:gd name="connsiteX28" fmla="*/ 7578 w 10000"/>
                  <a:gd name="connsiteY28" fmla="*/ 6591 h 10000"/>
                  <a:gd name="connsiteX29" fmla="*/ 7775 w 10000"/>
                  <a:gd name="connsiteY29" fmla="*/ 7229 h 10000"/>
                  <a:gd name="connsiteX30" fmla="*/ 7578 w 10000"/>
                  <a:gd name="connsiteY30" fmla="*/ 8933 h 10000"/>
                  <a:gd name="connsiteX31" fmla="*/ 7382 w 10000"/>
                  <a:gd name="connsiteY31" fmla="*/ 9576 h 10000"/>
                  <a:gd name="connsiteX32" fmla="*/ 7775 w 10000"/>
                  <a:gd name="connsiteY32" fmla="*/ 10000 h 10000"/>
                  <a:gd name="connsiteX33" fmla="*/ 8351 w 10000"/>
                  <a:gd name="connsiteY33" fmla="*/ 9359 h 10000"/>
                  <a:gd name="connsiteX34" fmla="*/ 8835 w 10000"/>
                  <a:gd name="connsiteY34" fmla="*/ 9359 h 10000"/>
                  <a:gd name="connsiteX35" fmla="*/ 8835 w 10000"/>
                  <a:gd name="connsiteY35" fmla="*/ 8506 h 10000"/>
                  <a:gd name="connsiteX36" fmla="*/ 9319 w 10000"/>
                  <a:gd name="connsiteY36" fmla="*/ 5736 h 10000"/>
                  <a:gd name="connsiteX37" fmla="*/ 9620 w 10000"/>
                  <a:gd name="connsiteY37" fmla="*/ 4882 h 10000"/>
                  <a:gd name="connsiteX38" fmla="*/ 10000 w 10000"/>
                  <a:gd name="connsiteY38" fmla="*/ 4030 h 10000"/>
                  <a:gd name="connsiteX39" fmla="*/ 7547 w 10000"/>
                  <a:gd name="connsiteY39" fmla="*/ 2607 h 10000"/>
                  <a:gd name="connsiteX40" fmla="*/ 5421 w 10000"/>
                  <a:gd name="connsiteY40" fmla="*/ 1026 h 10000"/>
                  <a:gd name="connsiteX41" fmla="*/ 4067 w 10000"/>
                  <a:gd name="connsiteY41" fmla="*/ 1224 h 10000"/>
                  <a:gd name="connsiteX42" fmla="*/ 2363 w 10000"/>
                  <a:gd name="connsiteY42" fmla="*/ 0 h 10000"/>
                  <a:gd name="connsiteX0" fmla="*/ 2363 w 10000"/>
                  <a:gd name="connsiteY0" fmla="*/ 12 h 10012"/>
                  <a:gd name="connsiteX1" fmla="*/ 2037 w 10000"/>
                  <a:gd name="connsiteY1" fmla="*/ 939 h 10012"/>
                  <a:gd name="connsiteX2" fmla="*/ 577 w 10000"/>
                  <a:gd name="connsiteY2" fmla="*/ 848 h 10012"/>
                  <a:gd name="connsiteX3" fmla="*/ 184 w 10000"/>
                  <a:gd name="connsiteY3" fmla="*/ 1059 h 10012"/>
                  <a:gd name="connsiteX4" fmla="*/ 93 w 10000"/>
                  <a:gd name="connsiteY4" fmla="*/ 2123 h 10012"/>
                  <a:gd name="connsiteX5" fmla="*/ 0 w 10000"/>
                  <a:gd name="connsiteY5" fmla="*/ 3406 h 10012"/>
                  <a:gd name="connsiteX6" fmla="*/ 184 w 10000"/>
                  <a:gd name="connsiteY6" fmla="*/ 3191 h 10012"/>
                  <a:gd name="connsiteX7" fmla="*/ 577 w 10000"/>
                  <a:gd name="connsiteY7" fmla="*/ 3832 h 10012"/>
                  <a:gd name="connsiteX8" fmla="*/ 865 w 10000"/>
                  <a:gd name="connsiteY8" fmla="*/ 4473 h 10012"/>
                  <a:gd name="connsiteX9" fmla="*/ 1257 w 10000"/>
                  <a:gd name="connsiteY9" fmla="*/ 3832 h 10012"/>
                  <a:gd name="connsiteX10" fmla="*/ 1650 w 10000"/>
                  <a:gd name="connsiteY10" fmla="*/ 4042 h 10012"/>
                  <a:gd name="connsiteX11" fmla="*/ 2042 w 10000"/>
                  <a:gd name="connsiteY11" fmla="*/ 4042 h 10012"/>
                  <a:gd name="connsiteX12" fmla="*/ 2619 w 10000"/>
                  <a:gd name="connsiteY12" fmla="*/ 3832 h 10012"/>
                  <a:gd name="connsiteX13" fmla="*/ 3010 w 10000"/>
                  <a:gd name="connsiteY13" fmla="*/ 4255 h 10012"/>
                  <a:gd name="connsiteX14" fmla="*/ 3298 w 10000"/>
                  <a:gd name="connsiteY14" fmla="*/ 3619 h 10012"/>
                  <a:gd name="connsiteX15" fmla="*/ 4176 w 10000"/>
                  <a:gd name="connsiteY15" fmla="*/ 2975 h 10012"/>
                  <a:gd name="connsiteX16" fmla="*/ 4568 w 10000"/>
                  <a:gd name="connsiteY16" fmla="*/ 1697 h 10012"/>
                  <a:gd name="connsiteX17" fmla="*/ 4660 w 10000"/>
                  <a:gd name="connsiteY17" fmla="*/ 1697 h 10012"/>
                  <a:gd name="connsiteX18" fmla="*/ 4752 w 10000"/>
                  <a:gd name="connsiteY18" fmla="*/ 1484 h 10012"/>
                  <a:gd name="connsiteX19" fmla="*/ 5340 w 10000"/>
                  <a:gd name="connsiteY19" fmla="*/ 1272 h 10012"/>
                  <a:gd name="connsiteX20" fmla="*/ 5629 w 10000"/>
                  <a:gd name="connsiteY20" fmla="*/ 633 h 10012"/>
                  <a:gd name="connsiteX21" fmla="*/ 6413 w 10000"/>
                  <a:gd name="connsiteY21" fmla="*/ 1272 h 10012"/>
                  <a:gd name="connsiteX22" fmla="*/ 7094 w 10000"/>
                  <a:gd name="connsiteY22" fmla="*/ 1272 h 10012"/>
                  <a:gd name="connsiteX23" fmla="*/ 7382 w 10000"/>
                  <a:gd name="connsiteY23" fmla="*/ 2549 h 10012"/>
                  <a:gd name="connsiteX24" fmla="*/ 7970 w 10000"/>
                  <a:gd name="connsiteY24" fmla="*/ 2975 h 10012"/>
                  <a:gd name="connsiteX25" fmla="*/ 8155 w 10000"/>
                  <a:gd name="connsiteY25" fmla="*/ 3832 h 10012"/>
                  <a:gd name="connsiteX26" fmla="*/ 8547 w 10000"/>
                  <a:gd name="connsiteY26" fmla="*/ 4681 h 10012"/>
                  <a:gd name="connsiteX27" fmla="*/ 8743 w 10000"/>
                  <a:gd name="connsiteY27" fmla="*/ 5533 h 10012"/>
                  <a:gd name="connsiteX28" fmla="*/ 7866 w 10000"/>
                  <a:gd name="connsiteY28" fmla="*/ 5962 h 10012"/>
                  <a:gd name="connsiteX29" fmla="*/ 7578 w 10000"/>
                  <a:gd name="connsiteY29" fmla="*/ 6603 h 10012"/>
                  <a:gd name="connsiteX30" fmla="*/ 7775 w 10000"/>
                  <a:gd name="connsiteY30" fmla="*/ 7241 h 10012"/>
                  <a:gd name="connsiteX31" fmla="*/ 7578 w 10000"/>
                  <a:gd name="connsiteY31" fmla="*/ 8945 h 10012"/>
                  <a:gd name="connsiteX32" fmla="*/ 7382 w 10000"/>
                  <a:gd name="connsiteY32" fmla="*/ 9588 h 10012"/>
                  <a:gd name="connsiteX33" fmla="*/ 7775 w 10000"/>
                  <a:gd name="connsiteY33" fmla="*/ 10012 h 10012"/>
                  <a:gd name="connsiteX34" fmla="*/ 8351 w 10000"/>
                  <a:gd name="connsiteY34" fmla="*/ 9371 h 10012"/>
                  <a:gd name="connsiteX35" fmla="*/ 8835 w 10000"/>
                  <a:gd name="connsiteY35" fmla="*/ 9371 h 10012"/>
                  <a:gd name="connsiteX36" fmla="*/ 8835 w 10000"/>
                  <a:gd name="connsiteY36" fmla="*/ 8518 h 10012"/>
                  <a:gd name="connsiteX37" fmla="*/ 9319 w 10000"/>
                  <a:gd name="connsiteY37" fmla="*/ 5748 h 10012"/>
                  <a:gd name="connsiteX38" fmla="*/ 9620 w 10000"/>
                  <a:gd name="connsiteY38" fmla="*/ 4894 h 10012"/>
                  <a:gd name="connsiteX39" fmla="*/ 10000 w 10000"/>
                  <a:gd name="connsiteY39" fmla="*/ 4042 h 10012"/>
                  <a:gd name="connsiteX40" fmla="*/ 7547 w 10000"/>
                  <a:gd name="connsiteY40" fmla="*/ 2619 h 10012"/>
                  <a:gd name="connsiteX41" fmla="*/ 5421 w 10000"/>
                  <a:gd name="connsiteY41" fmla="*/ 1038 h 10012"/>
                  <a:gd name="connsiteX42" fmla="*/ 4067 w 10000"/>
                  <a:gd name="connsiteY42" fmla="*/ 1236 h 10012"/>
                  <a:gd name="connsiteX43" fmla="*/ 2363 w 10000"/>
                  <a:gd name="connsiteY43" fmla="*/ 12 h 10012"/>
                  <a:gd name="connsiteX0" fmla="*/ 2363 w 10000"/>
                  <a:gd name="connsiteY0" fmla="*/ 12 h 10012"/>
                  <a:gd name="connsiteX1" fmla="*/ 2037 w 10000"/>
                  <a:gd name="connsiteY1" fmla="*/ 939 h 10012"/>
                  <a:gd name="connsiteX2" fmla="*/ 577 w 10000"/>
                  <a:gd name="connsiteY2" fmla="*/ 848 h 10012"/>
                  <a:gd name="connsiteX3" fmla="*/ 184 w 10000"/>
                  <a:gd name="connsiteY3" fmla="*/ 1059 h 10012"/>
                  <a:gd name="connsiteX4" fmla="*/ 93 w 10000"/>
                  <a:gd name="connsiteY4" fmla="*/ 2123 h 10012"/>
                  <a:gd name="connsiteX5" fmla="*/ 0 w 10000"/>
                  <a:gd name="connsiteY5" fmla="*/ 3406 h 10012"/>
                  <a:gd name="connsiteX6" fmla="*/ 184 w 10000"/>
                  <a:gd name="connsiteY6" fmla="*/ 3191 h 10012"/>
                  <a:gd name="connsiteX7" fmla="*/ 577 w 10000"/>
                  <a:gd name="connsiteY7" fmla="*/ 3832 h 10012"/>
                  <a:gd name="connsiteX8" fmla="*/ 865 w 10000"/>
                  <a:gd name="connsiteY8" fmla="*/ 4473 h 10012"/>
                  <a:gd name="connsiteX9" fmla="*/ 1257 w 10000"/>
                  <a:gd name="connsiteY9" fmla="*/ 3832 h 10012"/>
                  <a:gd name="connsiteX10" fmla="*/ 1650 w 10000"/>
                  <a:gd name="connsiteY10" fmla="*/ 4042 h 10012"/>
                  <a:gd name="connsiteX11" fmla="*/ 2042 w 10000"/>
                  <a:gd name="connsiteY11" fmla="*/ 4042 h 10012"/>
                  <a:gd name="connsiteX12" fmla="*/ 2619 w 10000"/>
                  <a:gd name="connsiteY12" fmla="*/ 3832 h 10012"/>
                  <a:gd name="connsiteX13" fmla="*/ 3010 w 10000"/>
                  <a:gd name="connsiteY13" fmla="*/ 4255 h 10012"/>
                  <a:gd name="connsiteX14" fmla="*/ 3298 w 10000"/>
                  <a:gd name="connsiteY14" fmla="*/ 3619 h 10012"/>
                  <a:gd name="connsiteX15" fmla="*/ 4176 w 10000"/>
                  <a:gd name="connsiteY15" fmla="*/ 2975 h 10012"/>
                  <a:gd name="connsiteX16" fmla="*/ 4568 w 10000"/>
                  <a:gd name="connsiteY16" fmla="*/ 1697 h 10012"/>
                  <a:gd name="connsiteX17" fmla="*/ 4660 w 10000"/>
                  <a:gd name="connsiteY17" fmla="*/ 1697 h 10012"/>
                  <a:gd name="connsiteX18" fmla="*/ 4752 w 10000"/>
                  <a:gd name="connsiteY18" fmla="*/ 1484 h 10012"/>
                  <a:gd name="connsiteX19" fmla="*/ 5340 w 10000"/>
                  <a:gd name="connsiteY19" fmla="*/ 1272 h 10012"/>
                  <a:gd name="connsiteX20" fmla="*/ 6413 w 10000"/>
                  <a:gd name="connsiteY20" fmla="*/ 1272 h 10012"/>
                  <a:gd name="connsiteX21" fmla="*/ 7094 w 10000"/>
                  <a:gd name="connsiteY21" fmla="*/ 1272 h 10012"/>
                  <a:gd name="connsiteX22" fmla="*/ 7382 w 10000"/>
                  <a:gd name="connsiteY22" fmla="*/ 2549 h 10012"/>
                  <a:gd name="connsiteX23" fmla="*/ 7970 w 10000"/>
                  <a:gd name="connsiteY23" fmla="*/ 2975 h 10012"/>
                  <a:gd name="connsiteX24" fmla="*/ 8155 w 10000"/>
                  <a:gd name="connsiteY24" fmla="*/ 3832 h 10012"/>
                  <a:gd name="connsiteX25" fmla="*/ 8547 w 10000"/>
                  <a:gd name="connsiteY25" fmla="*/ 4681 h 10012"/>
                  <a:gd name="connsiteX26" fmla="*/ 8743 w 10000"/>
                  <a:gd name="connsiteY26" fmla="*/ 5533 h 10012"/>
                  <a:gd name="connsiteX27" fmla="*/ 7866 w 10000"/>
                  <a:gd name="connsiteY27" fmla="*/ 5962 h 10012"/>
                  <a:gd name="connsiteX28" fmla="*/ 7578 w 10000"/>
                  <a:gd name="connsiteY28" fmla="*/ 6603 h 10012"/>
                  <a:gd name="connsiteX29" fmla="*/ 7775 w 10000"/>
                  <a:gd name="connsiteY29" fmla="*/ 7241 h 10012"/>
                  <a:gd name="connsiteX30" fmla="*/ 7578 w 10000"/>
                  <a:gd name="connsiteY30" fmla="*/ 8945 h 10012"/>
                  <a:gd name="connsiteX31" fmla="*/ 7382 w 10000"/>
                  <a:gd name="connsiteY31" fmla="*/ 9588 h 10012"/>
                  <a:gd name="connsiteX32" fmla="*/ 7775 w 10000"/>
                  <a:gd name="connsiteY32" fmla="*/ 10012 h 10012"/>
                  <a:gd name="connsiteX33" fmla="*/ 8351 w 10000"/>
                  <a:gd name="connsiteY33" fmla="*/ 9371 h 10012"/>
                  <a:gd name="connsiteX34" fmla="*/ 8835 w 10000"/>
                  <a:gd name="connsiteY34" fmla="*/ 9371 h 10012"/>
                  <a:gd name="connsiteX35" fmla="*/ 8835 w 10000"/>
                  <a:gd name="connsiteY35" fmla="*/ 8518 h 10012"/>
                  <a:gd name="connsiteX36" fmla="*/ 9319 w 10000"/>
                  <a:gd name="connsiteY36" fmla="*/ 5748 h 10012"/>
                  <a:gd name="connsiteX37" fmla="*/ 9620 w 10000"/>
                  <a:gd name="connsiteY37" fmla="*/ 4894 h 10012"/>
                  <a:gd name="connsiteX38" fmla="*/ 10000 w 10000"/>
                  <a:gd name="connsiteY38" fmla="*/ 4042 h 10012"/>
                  <a:gd name="connsiteX39" fmla="*/ 7547 w 10000"/>
                  <a:gd name="connsiteY39" fmla="*/ 2619 h 10012"/>
                  <a:gd name="connsiteX40" fmla="*/ 5421 w 10000"/>
                  <a:gd name="connsiteY40" fmla="*/ 1038 h 10012"/>
                  <a:gd name="connsiteX41" fmla="*/ 4067 w 10000"/>
                  <a:gd name="connsiteY41" fmla="*/ 1236 h 10012"/>
                  <a:gd name="connsiteX42" fmla="*/ 2363 w 10000"/>
                  <a:gd name="connsiteY42" fmla="*/ 12 h 10012"/>
                  <a:gd name="connsiteX0" fmla="*/ 2363 w 10000"/>
                  <a:gd name="connsiteY0" fmla="*/ 12 h 10012"/>
                  <a:gd name="connsiteX1" fmla="*/ 2037 w 10000"/>
                  <a:gd name="connsiteY1" fmla="*/ 939 h 10012"/>
                  <a:gd name="connsiteX2" fmla="*/ 577 w 10000"/>
                  <a:gd name="connsiteY2" fmla="*/ 848 h 10012"/>
                  <a:gd name="connsiteX3" fmla="*/ 184 w 10000"/>
                  <a:gd name="connsiteY3" fmla="*/ 1059 h 10012"/>
                  <a:gd name="connsiteX4" fmla="*/ 93 w 10000"/>
                  <a:gd name="connsiteY4" fmla="*/ 2123 h 10012"/>
                  <a:gd name="connsiteX5" fmla="*/ 0 w 10000"/>
                  <a:gd name="connsiteY5" fmla="*/ 3406 h 10012"/>
                  <a:gd name="connsiteX6" fmla="*/ 184 w 10000"/>
                  <a:gd name="connsiteY6" fmla="*/ 3191 h 10012"/>
                  <a:gd name="connsiteX7" fmla="*/ 577 w 10000"/>
                  <a:gd name="connsiteY7" fmla="*/ 3832 h 10012"/>
                  <a:gd name="connsiteX8" fmla="*/ 865 w 10000"/>
                  <a:gd name="connsiteY8" fmla="*/ 4473 h 10012"/>
                  <a:gd name="connsiteX9" fmla="*/ 1257 w 10000"/>
                  <a:gd name="connsiteY9" fmla="*/ 3832 h 10012"/>
                  <a:gd name="connsiteX10" fmla="*/ 1650 w 10000"/>
                  <a:gd name="connsiteY10" fmla="*/ 4042 h 10012"/>
                  <a:gd name="connsiteX11" fmla="*/ 2042 w 10000"/>
                  <a:gd name="connsiteY11" fmla="*/ 4042 h 10012"/>
                  <a:gd name="connsiteX12" fmla="*/ 2619 w 10000"/>
                  <a:gd name="connsiteY12" fmla="*/ 3832 h 10012"/>
                  <a:gd name="connsiteX13" fmla="*/ 3010 w 10000"/>
                  <a:gd name="connsiteY13" fmla="*/ 4255 h 10012"/>
                  <a:gd name="connsiteX14" fmla="*/ 3298 w 10000"/>
                  <a:gd name="connsiteY14" fmla="*/ 3619 h 10012"/>
                  <a:gd name="connsiteX15" fmla="*/ 4176 w 10000"/>
                  <a:gd name="connsiteY15" fmla="*/ 2975 h 10012"/>
                  <a:gd name="connsiteX16" fmla="*/ 4568 w 10000"/>
                  <a:gd name="connsiteY16" fmla="*/ 1697 h 10012"/>
                  <a:gd name="connsiteX17" fmla="*/ 4660 w 10000"/>
                  <a:gd name="connsiteY17" fmla="*/ 1697 h 10012"/>
                  <a:gd name="connsiteX18" fmla="*/ 4752 w 10000"/>
                  <a:gd name="connsiteY18" fmla="*/ 1484 h 10012"/>
                  <a:gd name="connsiteX19" fmla="*/ 5340 w 10000"/>
                  <a:gd name="connsiteY19" fmla="*/ 1272 h 10012"/>
                  <a:gd name="connsiteX20" fmla="*/ 7094 w 10000"/>
                  <a:gd name="connsiteY20" fmla="*/ 1272 h 10012"/>
                  <a:gd name="connsiteX21" fmla="*/ 7382 w 10000"/>
                  <a:gd name="connsiteY21" fmla="*/ 2549 h 10012"/>
                  <a:gd name="connsiteX22" fmla="*/ 7970 w 10000"/>
                  <a:gd name="connsiteY22" fmla="*/ 2975 h 10012"/>
                  <a:gd name="connsiteX23" fmla="*/ 8155 w 10000"/>
                  <a:gd name="connsiteY23" fmla="*/ 3832 h 10012"/>
                  <a:gd name="connsiteX24" fmla="*/ 8547 w 10000"/>
                  <a:gd name="connsiteY24" fmla="*/ 4681 h 10012"/>
                  <a:gd name="connsiteX25" fmla="*/ 8743 w 10000"/>
                  <a:gd name="connsiteY25" fmla="*/ 5533 h 10012"/>
                  <a:gd name="connsiteX26" fmla="*/ 7866 w 10000"/>
                  <a:gd name="connsiteY26" fmla="*/ 5962 h 10012"/>
                  <a:gd name="connsiteX27" fmla="*/ 7578 w 10000"/>
                  <a:gd name="connsiteY27" fmla="*/ 6603 h 10012"/>
                  <a:gd name="connsiteX28" fmla="*/ 7775 w 10000"/>
                  <a:gd name="connsiteY28" fmla="*/ 7241 h 10012"/>
                  <a:gd name="connsiteX29" fmla="*/ 7578 w 10000"/>
                  <a:gd name="connsiteY29" fmla="*/ 8945 h 10012"/>
                  <a:gd name="connsiteX30" fmla="*/ 7382 w 10000"/>
                  <a:gd name="connsiteY30" fmla="*/ 9588 h 10012"/>
                  <a:gd name="connsiteX31" fmla="*/ 7775 w 10000"/>
                  <a:gd name="connsiteY31" fmla="*/ 10012 h 10012"/>
                  <a:gd name="connsiteX32" fmla="*/ 8351 w 10000"/>
                  <a:gd name="connsiteY32" fmla="*/ 9371 h 10012"/>
                  <a:gd name="connsiteX33" fmla="*/ 8835 w 10000"/>
                  <a:gd name="connsiteY33" fmla="*/ 9371 h 10012"/>
                  <a:gd name="connsiteX34" fmla="*/ 8835 w 10000"/>
                  <a:gd name="connsiteY34" fmla="*/ 8518 h 10012"/>
                  <a:gd name="connsiteX35" fmla="*/ 9319 w 10000"/>
                  <a:gd name="connsiteY35" fmla="*/ 5748 h 10012"/>
                  <a:gd name="connsiteX36" fmla="*/ 9620 w 10000"/>
                  <a:gd name="connsiteY36" fmla="*/ 4894 h 10012"/>
                  <a:gd name="connsiteX37" fmla="*/ 10000 w 10000"/>
                  <a:gd name="connsiteY37" fmla="*/ 4042 h 10012"/>
                  <a:gd name="connsiteX38" fmla="*/ 7547 w 10000"/>
                  <a:gd name="connsiteY38" fmla="*/ 2619 h 10012"/>
                  <a:gd name="connsiteX39" fmla="*/ 5421 w 10000"/>
                  <a:gd name="connsiteY39" fmla="*/ 1038 h 10012"/>
                  <a:gd name="connsiteX40" fmla="*/ 4067 w 10000"/>
                  <a:gd name="connsiteY40" fmla="*/ 1236 h 10012"/>
                  <a:gd name="connsiteX41" fmla="*/ 2363 w 10000"/>
                  <a:gd name="connsiteY41" fmla="*/ 12 h 10012"/>
                  <a:gd name="connsiteX0" fmla="*/ 2363 w 10000"/>
                  <a:gd name="connsiteY0" fmla="*/ 12 h 10012"/>
                  <a:gd name="connsiteX1" fmla="*/ 2037 w 10000"/>
                  <a:gd name="connsiteY1" fmla="*/ 939 h 10012"/>
                  <a:gd name="connsiteX2" fmla="*/ 577 w 10000"/>
                  <a:gd name="connsiteY2" fmla="*/ 848 h 10012"/>
                  <a:gd name="connsiteX3" fmla="*/ 184 w 10000"/>
                  <a:gd name="connsiteY3" fmla="*/ 1059 h 10012"/>
                  <a:gd name="connsiteX4" fmla="*/ 93 w 10000"/>
                  <a:gd name="connsiteY4" fmla="*/ 2123 h 10012"/>
                  <a:gd name="connsiteX5" fmla="*/ 0 w 10000"/>
                  <a:gd name="connsiteY5" fmla="*/ 3406 h 10012"/>
                  <a:gd name="connsiteX6" fmla="*/ 184 w 10000"/>
                  <a:gd name="connsiteY6" fmla="*/ 3191 h 10012"/>
                  <a:gd name="connsiteX7" fmla="*/ 577 w 10000"/>
                  <a:gd name="connsiteY7" fmla="*/ 3832 h 10012"/>
                  <a:gd name="connsiteX8" fmla="*/ 865 w 10000"/>
                  <a:gd name="connsiteY8" fmla="*/ 4473 h 10012"/>
                  <a:gd name="connsiteX9" fmla="*/ 1257 w 10000"/>
                  <a:gd name="connsiteY9" fmla="*/ 3832 h 10012"/>
                  <a:gd name="connsiteX10" fmla="*/ 1650 w 10000"/>
                  <a:gd name="connsiteY10" fmla="*/ 4042 h 10012"/>
                  <a:gd name="connsiteX11" fmla="*/ 2042 w 10000"/>
                  <a:gd name="connsiteY11" fmla="*/ 4042 h 10012"/>
                  <a:gd name="connsiteX12" fmla="*/ 2619 w 10000"/>
                  <a:gd name="connsiteY12" fmla="*/ 3832 h 10012"/>
                  <a:gd name="connsiteX13" fmla="*/ 3010 w 10000"/>
                  <a:gd name="connsiteY13" fmla="*/ 4255 h 10012"/>
                  <a:gd name="connsiteX14" fmla="*/ 3298 w 10000"/>
                  <a:gd name="connsiteY14" fmla="*/ 3619 h 10012"/>
                  <a:gd name="connsiteX15" fmla="*/ 4176 w 10000"/>
                  <a:gd name="connsiteY15" fmla="*/ 2975 h 10012"/>
                  <a:gd name="connsiteX16" fmla="*/ 4568 w 10000"/>
                  <a:gd name="connsiteY16" fmla="*/ 1697 h 10012"/>
                  <a:gd name="connsiteX17" fmla="*/ 4660 w 10000"/>
                  <a:gd name="connsiteY17" fmla="*/ 1697 h 10012"/>
                  <a:gd name="connsiteX18" fmla="*/ 4752 w 10000"/>
                  <a:gd name="connsiteY18" fmla="*/ 1484 h 10012"/>
                  <a:gd name="connsiteX19" fmla="*/ 5340 w 10000"/>
                  <a:gd name="connsiteY19" fmla="*/ 1272 h 10012"/>
                  <a:gd name="connsiteX20" fmla="*/ 7382 w 10000"/>
                  <a:gd name="connsiteY20" fmla="*/ 2549 h 10012"/>
                  <a:gd name="connsiteX21" fmla="*/ 7970 w 10000"/>
                  <a:gd name="connsiteY21" fmla="*/ 2975 h 10012"/>
                  <a:gd name="connsiteX22" fmla="*/ 8155 w 10000"/>
                  <a:gd name="connsiteY22" fmla="*/ 3832 h 10012"/>
                  <a:gd name="connsiteX23" fmla="*/ 8547 w 10000"/>
                  <a:gd name="connsiteY23" fmla="*/ 4681 h 10012"/>
                  <a:gd name="connsiteX24" fmla="*/ 8743 w 10000"/>
                  <a:gd name="connsiteY24" fmla="*/ 5533 h 10012"/>
                  <a:gd name="connsiteX25" fmla="*/ 7866 w 10000"/>
                  <a:gd name="connsiteY25" fmla="*/ 5962 h 10012"/>
                  <a:gd name="connsiteX26" fmla="*/ 7578 w 10000"/>
                  <a:gd name="connsiteY26" fmla="*/ 6603 h 10012"/>
                  <a:gd name="connsiteX27" fmla="*/ 7775 w 10000"/>
                  <a:gd name="connsiteY27" fmla="*/ 7241 h 10012"/>
                  <a:gd name="connsiteX28" fmla="*/ 7578 w 10000"/>
                  <a:gd name="connsiteY28" fmla="*/ 8945 h 10012"/>
                  <a:gd name="connsiteX29" fmla="*/ 7382 w 10000"/>
                  <a:gd name="connsiteY29" fmla="*/ 9588 h 10012"/>
                  <a:gd name="connsiteX30" fmla="*/ 7775 w 10000"/>
                  <a:gd name="connsiteY30" fmla="*/ 10012 h 10012"/>
                  <a:gd name="connsiteX31" fmla="*/ 8351 w 10000"/>
                  <a:gd name="connsiteY31" fmla="*/ 9371 h 10012"/>
                  <a:gd name="connsiteX32" fmla="*/ 8835 w 10000"/>
                  <a:gd name="connsiteY32" fmla="*/ 9371 h 10012"/>
                  <a:gd name="connsiteX33" fmla="*/ 8835 w 10000"/>
                  <a:gd name="connsiteY33" fmla="*/ 8518 h 10012"/>
                  <a:gd name="connsiteX34" fmla="*/ 9319 w 10000"/>
                  <a:gd name="connsiteY34" fmla="*/ 5748 h 10012"/>
                  <a:gd name="connsiteX35" fmla="*/ 9620 w 10000"/>
                  <a:gd name="connsiteY35" fmla="*/ 4894 h 10012"/>
                  <a:gd name="connsiteX36" fmla="*/ 10000 w 10000"/>
                  <a:gd name="connsiteY36" fmla="*/ 4042 h 10012"/>
                  <a:gd name="connsiteX37" fmla="*/ 7547 w 10000"/>
                  <a:gd name="connsiteY37" fmla="*/ 2619 h 10012"/>
                  <a:gd name="connsiteX38" fmla="*/ 5421 w 10000"/>
                  <a:gd name="connsiteY38" fmla="*/ 1038 h 10012"/>
                  <a:gd name="connsiteX39" fmla="*/ 4067 w 10000"/>
                  <a:gd name="connsiteY39" fmla="*/ 1236 h 10012"/>
                  <a:gd name="connsiteX40" fmla="*/ 2363 w 10000"/>
                  <a:gd name="connsiteY40" fmla="*/ 12 h 1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000" h="10012">
                    <a:moveTo>
                      <a:pt x="2363" y="12"/>
                    </a:moveTo>
                    <a:cubicBezTo>
                      <a:pt x="1936" y="-120"/>
                      <a:pt x="2335" y="800"/>
                      <a:pt x="2037" y="939"/>
                    </a:cubicBezTo>
                    <a:cubicBezTo>
                      <a:pt x="1739" y="1078"/>
                      <a:pt x="797" y="746"/>
                      <a:pt x="577" y="848"/>
                    </a:cubicBezTo>
                    <a:lnTo>
                      <a:pt x="184" y="1059"/>
                    </a:lnTo>
                    <a:cubicBezTo>
                      <a:pt x="154" y="1415"/>
                      <a:pt x="123" y="1769"/>
                      <a:pt x="93" y="2123"/>
                    </a:cubicBezTo>
                    <a:cubicBezTo>
                      <a:pt x="61" y="2549"/>
                      <a:pt x="31" y="2975"/>
                      <a:pt x="0" y="3406"/>
                    </a:cubicBezTo>
                    <a:cubicBezTo>
                      <a:pt x="61" y="3334"/>
                      <a:pt x="123" y="3263"/>
                      <a:pt x="184" y="3191"/>
                    </a:cubicBezTo>
                    <a:lnTo>
                      <a:pt x="577" y="3832"/>
                    </a:lnTo>
                    <a:lnTo>
                      <a:pt x="865" y="4473"/>
                    </a:lnTo>
                    <a:lnTo>
                      <a:pt x="1257" y="3832"/>
                    </a:lnTo>
                    <a:lnTo>
                      <a:pt x="1650" y="4042"/>
                    </a:lnTo>
                    <a:lnTo>
                      <a:pt x="2042" y="4042"/>
                    </a:lnTo>
                    <a:lnTo>
                      <a:pt x="2619" y="3832"/>
                    </a:lnTo>
                    <a:lnTo>
                      <a:pt x="3010" y="4255"/>
                    </a:lnTo>
                    <a:lnTo>
                      <a:pt x="3298" y="3619"/>
                    </a:lnTo>
                    <a:lnTo>
                      <a:pt x="4176" y="2975"/>
                    </a:lnTo>
                    <a:lnTo>
                      <a:pt x="4568" y="1697"/>
                    </a:lnTo>
                    <a:lnTo>
                      <a:pt x="4660" y="1697"/>
                    </a:lnTo>
                    <a:cubicBezTo>
                      <a:pt x="4691" y="1627"/>
                      <a:pt x="4721" y="1557"/>
                      <a:pt x="4752" y="1484"/>
                    </a:cubicBezTo>
                    <a:lnTo>
                      <a:pt x="5340" y="1272"/>
                    </a:lnTo>
                    <a:lnTo>
                      <a:pt x="7382" y="2549"/>
                    </a:lnTo>
                    <a:lnTo>
                      <a:pt x="7970" y="2975"/>
                    </a:lnTo>
                    <a:cubicBezTo>
                      <a:pt x="8032" y="3261"/>
                      <a:pt x="8093" y="3546"/>
                      <a:pt x="8155" y="3832"/>
                    </a:cubicBezTo>
                    <a:lnTo>
                      <a:pt x="8547" y="4681"/>
                    </a:lnTo>
                    <a:cubicBezTo>
                      <a:pt x="8612" y="4967"/>
                      <a:pt x="8678" y="5250"/>
                      <a:pt x="8743" y="5533"/>
                    </a:cubicBezTo>
                    <a:lnTo>
                      <a:pt x="7866" y="5962"/>
                    </a:lnTo>
                    <a:lnTo>
                      <a:pt x="7578" y="6603"/>
                    </a:lnTo>
                    <a:cubicBezTo>
                      <a:pt x="7644" y="6813"/>
                      <a:pt x="7709" y="7028"/>
                      <a:pt x="7775" y="7241"/>
                    </a:cubicBezTo>
                    <a:cubicBezTo>
                      <a:pt x="7709" y="7808"/>
                      <a:pt x="7644" y="8377"/>
                      <a:pt x="7578" y="8945"/>
                    </a:cubicBezTo>
                    <a:cubicBezTo>
                      <a:pt x="7513" y="9160"/>
                      <a:pt x="7447" y="9373"/>
                      <a:pt x="7382" y="9588"/>
                    </a:cubicBezTo>
                    <a:lnTo>
                      <a:pt x="7775" y="10012"/>
                    </a:lnTo>
                    <a:lnTo>
                      <a:pt x="8351" y="9371"/>
                    </a:lnTo>
                    <a:lnTo>
                      <a:pt x="8835" y="9371"/>
                    </a:lnTo>
                    <a:lnTo>
                      <a:pt x="8835" y="8518"/>
                    </a:lnTo>
                    <a:lnTo>
                      <a:pt x="9319" y="5748"/>
                    </a:lnTo>
                    <a:cubicBezTo>
                      <a:pt x="9419" y="5463"/>
                      <a:pt x="9520" y="5179"/>
                      <a:pt x="9620" y="4894"/>
                    </a:cubicBezTo>
                    <a:lnTo>
                      <a:pt x="10000" y="4042"/>
                    </a:lnTo>
                    <a:lnTo>
                      <a:pt x="7547" y="2619"/>
                    </a:lnTo>
                    <a:lnTo>
                      <a:pt x="5421" y="1038"/>
                    </a:lnTo>
                    <a:cubicBezTo>
                      <a:pt x="5002" y="972"/>
                      <a:pt x="4486" y="1302"/>
                      <a:pt x="4067" y="1236"/>
                    </a:cubicBezTo>
                    <a:lnTo>
                      <a:pt x="2363" y="12"/>
                    </a:lnTo>
                    <a:close/>
                  </a:path>
                </a:pathLst>
              </a:custGeom>
              <a:solidFill>
                <a:srgbClr val="70AD47"/>
              </a:solidFill>
              <a:ln w="57150">
                <a:solidFill>
                  <a:srgbClr val="70AD47"/>
                </a:solidFill>
                <a:prstDash val="solid"/>
                <a:round/>
                <a:headEnd/>
                <a:tailEnd/>
              </a:ln>
              <a:extLst/>
            </p:spPr>
            <p:txBody>
              <a:bodyPr/>
              <a:lstStyle/>
              <a:p>
                <a:pPr>
                  <a:defRPr/>
                </a:pPr>
                <a:endParaRPr lang="en-GB" sz="2400" b="1" kern="0" dirty="0">
                  <a:solidFill>
                    <a:srgbClr val="000000"/>
                  </a:solidFill>
                  <a:latin typeface="Calibri" panose="020F0502020204030204"/>
                </a:endParaRPr>
              </a:p>
            </p:txBody>
          </p:sp>
        </p:grpSp>
        <p:sp>
          <p:nvSpPr>
            <p:cNvPr id="165" name="Rettangolo 164"/>
            <p:cNvSpPr/>
            <p:nvPr/>
          </p:nvSpPr>
          <p:spPr bwMode="auto">
            <a:xfrm>
              <a:off x="4613934" y="4832098"/>
              <a:ext cx="1170732" cy="460889"/>
            </a:xfrm>
            <a:prstGeom prst="rect">
              <a:avLst/>
            </a:prstGeom>
            <a:solidFill>
              <a:srgbClr val="DEF1F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626941" indent="-626941" algn="ctr" fontAlgn="base">
                <a:spcBef>
                  <a:spcPct val="0"/>
                </a:spcBef>
                <a:spcAft>
                  <a:spcPct val="0"/>
                </a:spcAft>
                <a:buFont typeface="Wingdings" pitchFamily="2" charset="2"/>
                <a:buChar char="v"/>
              </a:pPr>
              <a:endParaRPr lang="en-US" sz="2400">
                <a:solidFill>
                  <a:schemeClr val="bg1"/>
                </a:solidFill>
                <a:latin typeface="Arial" charset="0"/>
              </a:endParaRPr>
            </a:p>
          </p:txBody>
        </p:sp>
      </p:grpSp>
      <p:grpSp>
        <p:nvGrpSpPr>
          <p:cNvPr id="196" name="Gruppo 195"/>
          <p:cNvGrpSpPr/>
          <p:nvPr/>
        </p:nvGrpSpPr>
        <p:grpSpPr>
          <a:xfrm>
            <a:off x="281014" y="5409314"/>
            <a:ext cx="7243316" cy="828000"/>
            <a:chOff x="1849418" y="931972"/>
            <a:chExt cx="7294582" cy="828000"/>
          </a:xfrm>
          <a:solidFill>
            <a:srgbClr val="DEF1F7"/>
          </a:solidFill>
        </p:grpSpPr>
        <p:sp>
          <p:nvSpPr>
            <p:cNvPr id="197" name="Titel 1">
              <a:extLst>
                <a:ext uri="{FF2B5EF4-FFF2-40B4-BE49-F238E27FC236}">
                  <a16:creationId xmlns:a16="http://schemas.microsoft.com/office/drawing/2014/main" xmlns="" id="{A121EC3D-085B-4887-A91F-F01D7CB23C5C}"/>
                </a:ext>
              </a:extLst>
            </p:cNvPr>
            <p:cNvSpPr txBox="1">
              <a:spLocks/>
            </p:cNvSpPr>
            <p:nvPr/>
          </p:nvSpPr>
          <p:spPr>
            <a:xfrm>
              <a:off x="1849418" y="1008651"/>
              <a:ext cx="7294582" cy="751321"/>
            </a:xfrm>
            <a:prstGeom prst="rect">
              <a:avLst/>
            </a:prstGeom>
            <a:grpFill/>
          </p:spPr>
          <p:txBody>
            <a:bodyPr vert="horz" lIns="72000" tIns="72000" rIns="72000" bIns="72000" rtlCol="0" anchor="t" anchorCtr="0">
              <a:noAutofit/>
            </a:bodyPr>
            <a:lstStyle>
              <a:lvl1pPr algn="ctr" defTabSz="914400" rtl="0" eaLnBrk="1" latinLnBrk="0" hangingPunct="1">
                <a:spcBef>
                  <a:spcPct val="0"/>
                </a:spcBef>
                <a:buNone/>
                <a:defRPr sz="4400" kern="1200">
                  <a:solidFill>
                    <a:srgbClr val="004393"/>
                  </a:solidFill>
                  <a:latin typeface="+mj-lt"/>
                  <a:ea typeface="+mj-ea"/>
                  <a:cs typeface="+mj-cs"/>
                </a:defRPr>
              </a:lvl1pPr>
            </a:lstStyle>
            <a:p>
              <a:r>
                <a:rPr lang="en-GB" sz="3200" spc="100" dirty="0">
                  <a:latin typeface="Malgun Gothic" panose="020B0503020000020004" pitchFamily="34" charset="-127"/>
                  <a:ea typeface="Malgun Gothic" panose="020B0503020000020004" pitchFamily="34" charset="-127"/>
                  <a:cs typeface="Kartika" panose="02020503030404060203" pitchFamily="18" charset="0"/>
                </a:rPr>
                <a:t>Towards a </a:t>
              </a:r>
              <a:r>
                <a:rPr lang="en-GB" sz="3200" b="1" spc="100" dirty="0">
                  <a:latin typeface="Malgun Gothic" panose="020B0503020000020004" pitchFamily="34" charset="-127"/>
                  <a:ea typeface="Malgun Gothic" panose="020B0503020000020004" pitchFamily="34" charset="-127"/>
                  <a:cs typeface="Kartika" panose="02020503030404060203" pitchFamily="18" charset="0"/>
                </a:rPr>
                <a:t>Danube      region </a:t>
              </a:r>
              <a:r>
                <a:rPr lang="en-GB" sz="3200" spc="100" dirty="0">
                  <a:latin typeface="Malgun Gothic" panose="020B0503020000020004" pitchFamily="34" charset="-127"/>
                  <a:ea typeface="Malgun Gothic" panose="020B0503020000020004" pitchFamily="34" charset="-127"/>
                  <a:cs typeface="Kartika" panose="02020503030404060203" pitchFamily="18" charset="0"/>
                </a:rPr>
                <a:t>?</a:t>
              </a:r>
            </a:p>
          </p:txBody>
        </p:sp>
        <p:sp>
          <p:nvSpPr>
            <p:cNvPr id="198" name="Ovale 197">
              <a:extLst>
                <a:ext uri="{FF2B5EF4-FFF2-40B4-BE49-F238E27FC236}">
                  <a16:creationId xmlns:a16="http://schemas.microsoft.com/office/drawing/2014/main" xmlns="" id="{D5DB2D11-4A6D-45AD-8DA7-C8A3A97BFE56}"/>
                </a:ext>
              </a:extLst>
            </p:cNvPr>
            <p:cNvSpPr/>
            <p:nvPr/>
          </p:nvSpPr>
          <p:spPr>
            <a:xfrm>
              <a:off x="6068433" y="931972"/>
              <a:ext cx="828000" cy="828000"/>
            </a:xfrm>
            <a:prstGeom prst="ellipse">
              <a:avLst/>
            </a:prstGeom>
            <a:grpFill/>
            <a:ln w="38100" cap="flat" cmpd="sng" algn="ctr">
              <a:solidFill>
                <a:srgbClr val="9BBB59">
                  <a:lumMod val="75000"/>
                </a:srgbClr>
              </a:solidFill>
              <a:prstDash val="solid"/>
            </a:ln>
            <a:effectLst/>
          </p:spPr>
          <p:txBody>
            <a:bodyPr lIns="0" tIns="0" rIns="0" bIns="0" rtlCol="0" anchor="ctr"/>
            <a:lstStyle/>
            <a:p>
              <a:pPr algn="r">
                <a:defRPr/>
              </a:pPr>
              <a:r>
                <a:rPr lang="en-GB" sz="2400" b="1" kern="0" cap="small" spc="100" dirty="0">
                  <a:solidFill>
                    <a:srgbClr val="9BBB59">
                      <a:lumMod val="75000"/>
                    </a:srgbClr>
                  </a:solidFill>
                  <a:latin typeface="Gill Sans Nova Ultra Bold" panose="020B0B02020104020203" pitchFamily="34" charset="0"/>
                  <a:ea typeface="Malgun Gothic" panose="020B0503020000020004" pitchFamily="34" charset="-127"/>
                  <a:cs typeface="Kartika" panose="02020503030404060203" pitchFamily="18" charset="0"/>
                </a:rPr>
                <a:t>bio</a:t>
              </a:r>
              <a:endParaRPr lang="en-US" sz="2800" kern="0" dirty="0">
                <a:solidFill>
                  <a:srgbClr val="9BBB59">
                    <a:lumMod val="75000"/>
                  </a:srgbClr>
                </a:solidFill>
                <a:latin typeface="Gill Sans Nova Ultra Bold" panose="020B0B02020104020203" pitchFamily="34" charset="0"/>
              </a:endParaRPr>
            </a:p>
          </p:txBody>
        </p:sp>
      </p:grpSp>
      <p:grpSp>
        <p:nvGrpSpPr>
          <p:cNvPr id="127" name="Gruppo 126"/>
          <p:cNvGrpSpPr/>
          <p:nvPr/>
        </p:nvGrpSpPr>
        <p:grpSpPr>
          <a:xfrm>
            <a:off x="323528" y="2357012"/>
            <a:ext cx="8568964" cy="3592268"/>
            <a:chOff x="323528" y="2357012"/>
            <a:chExt cx="8568964" cy="3592268"/>
          </a:xfrm>
        </p:grpSpPr>
        <p:sp>
          <p:nvSpPr>
            <p:cNvPr id="128" name="Titel 1">
              <a:extLst>
                <a:ext uri="{FF2B5EF4-FFF2-40B4-BE49-F238E27FC236}">
                  <a16:creationId xmlns:a16="http://schemas.microsoft.com/office/drawing/2014/main" xmlns="" id="{D7FB7BF6-14B8-4578-97CA-57C66692170B}"/>
                </a:ext>
              </a:extLst>
            </p:cNvPr>
            <p:cNvSpPr txBox="1">
              <a:spLocks/>
            </p:cNvSpPr>
            <p:nvPr/>
          </p:nvSpPr>
          <p:spPr>
            <a:xfrm>
              <a:off x="323528" y="2708920"/>
              <a:ext cx="5184575" cy="2888452"/>
            </a:xfrm>
            <a:prstGeom prst="rect">
              <a:avLst/>
            </a:prstGeom>
            <a:ln w="19050">
              <a:noFill/>
            </a:ln>
          </p:spPr>
          <p:txBody>
            <a:bodyPr vert="horz" lIns="72000" tIns="72000" rIns="72000" bIns="72000" rtlCol="0" anchor="ctr" anchorCtr="0">
              <a:noAutofit/>
            </a:bodyPr>
            <a:lstStyle>
              <a:lvl1pPr algn="ctr" defTabSz="914400" rtl="0" eaLnBrk="1" latinLnBrk="0" hangingPunct="1">
                <a:spcBef>
                  <a:spcPct val="0"/>
                </a:spcBef>
                <a:buNone/>
                <a:defRPr sz="4400" kern="1200">
                  <a:solidFill>
                    <a:srgbClr val="004393"/>
                  </a:solidFill>
                  <a:latin typeface="+mj-lt"/>
                  <a:ea typeface="+mj-ea"/>
                  <a:cs typeface="+mj-cs"/>
                </a:defRPr>
              </a:lvl1pPr>
            </a:lstStyle>
            <a:p>
              <a:pPr marL="157133" algn="just">
                <a:lnSpc>
                  <a:spcPct val="150000"/>
                </a:lnSpc>
                <a:defRPr/>
              </a:pPr>
              <a:r>
                <a:rPr lang="en-GB" sz="1200" dirty="0"/>
                <a:t>“Although the EU has earmarked €3.85 billion for investment in Bioeconomy  […] </a:t>
              </a:r>
              <a:r>
                <a:rPr lang="en-GB" sz="1200" b="1" dirty="0">
                  <a:solidFill>
                    <a:srgbClr val="F79646">
                      <a:lumMod val="75000"/>
                    </a:srgbClr>
                  </a:solidFill>
                </a:rPr>
                <a:t>a more rounded and concerted approach is needed to overcome the challenges for a nascent sector</a:t>
              </a:r>
              <a:r>
                <a:rPr lang="en-GB" sz="1200" b="1" dirty="0"/>
                <a:t> </a:t>
              </a:r>
              <a:r>
                <a:rPr lang="en-GB" sz="1200" dirty="0"/>
                <a:t>facing major risks […]  Improving </a:t>
              </a:r>
              <a:r>
                <a:rPr lang="en-GB" sz="1200" b="1" dirty="0">
                  <a:solidFill>
                    <a:srgbClr val="F79646">
                      <a:lumMod val="75000"/>
                    </a:srgbClr>
                  </a:solidFill>
                </a:rPr>
                <a:t>synergies between various existing financing instruments</a:t>
              </a:r>
              <a:r>
                <a:rPr lang="en-GB" sz="1200" b="1" dirty="0"/>
                <a:t> </a:t>
              </a:r>
              <a:r>
                <a:rPr lang="en-GB" sz="1200" dirty="0"/>
                <a:t>and facilitating access to them is therefore crucial to boost investment in biotechnologies […] The opinion also calls for </a:t>
              </a:r>
              <a:r>
                <a:rPr lang="en-GB" sz="1200" b="1" dirty="0">
                  <a:solidFill>
                    <a:srgbClr val="F79646">
                      <a:lumMod val="75000"/>
                    </a:srgbClr>
                  </a:solidFill>
                </a:rPr>
                <a:t>measures to help small and medium-sized enterprises (SMEs) to bring bio-based products to the market</a:t>
              </a:r>
              <a:r>
                <a:rPr lang="en-GB" sz="1200" dirty="0"/>
                <a:t>. These could include market incentives to partially offset the cost disadvantages for consumers </a:t>
              </a:r>
              <a:r>
                <a:rPr lang="en-GB" sz="1200" dirty="0">
                  <a:ea typeface="Malgun Gothic" panose="020B0503020000020004" pitchFamily="34" charset="-127"/>
                  <a:cs typeface="Kartika" panose="02020503030404060203" pitchFamily="18" charset="0"/>
                </a:rPr>
                <a:t>[…]</a:t>
              </a:r>
              <a:r>
                <a:rPr lang="en-GB" sz="1200" dirty="0"/>
                <a:t> It is also important that </a:t>
              </a:r>
              <a:r>
                <a:rPr lang="en-GB" sz="1200" b="1" dirty="0">
                  <a:solidFill>
                    <a:srgbClr val="F79646">
                      <a:lumMod val="75000"/>
                    </a:srgbClr>
                  </a:solidFill>
                </a:rPr>
                <a:t>better communication strategies </a:t>
              </a:r>
              <a:r>
                <a:rPr lang="en-GB" sz="1200" dirty="0"/>
                <a:t>are developed in order to strengthen the awareness of the Bioeconomy in the regions […] Lastly, the opinion points to </a:t>
              </a:r>
              <a:r>
                <a:rPr lang="en-GB" sz="1200" b="1" dirty="0">
                  <a:solidFill>
                    <a:srgbClr val="F79646">
                      <a:lumMod val="75000"/>
                    </a:srgbClr>
                  </a:solidFill>
                </a:rPr>
                <a:t>considerable regional disparities </a:t>
              </a:r>
              <a:r>
                <a:rPr lang="en-GB" sz="1200" dirty="0"/>
                <a:t>in the development of Bioeconomy and in  […] regulations” </a:t>
              </a:r>
            </a:p>
            <a:p>
              <a:pPr marL="157133" algn="just">
                <a:lnSpc>
                  <a:spcPct val="150000"/>
                </a:lnSpc>
                <a:defRPr/>
              </a:pPr>
              <a:endParaRPr lang="en-GB" sz="500" dirty="0"/>
            </a:p>
            <a:p>
              <a:pPr marL="157133" algn="just">
                <a:lnSpc>
                  <a:spcPct val="150000"/>
                </a:lnSpc>
                <a:defRPr/>
              </a:pPr>
              <a:r>
                <a:rPr lang="en-GB" sz="600" dirty="0">
                  <a:latin typeface="Malgun Gothic" panose="020B0503020000020004" pitchFamily="34" charset="-127"/>
                  <a:ea typeface="Malgun Gothic" panose="020B0503020000020004" pitchFamily="34" charset="-127"/>
                  <a:cs typeface="Kartika" panose="02020503030404060203" pitchFamily="18" charset="0"/>
                </a:rPr>
                <a:t>[Il </a:t>
              </a:r>
              <a:r>
                <a:rPr lang="en-GB" sz="600" dirty="0" err="1">
                  <a:latin typeface="Malgun Gothic" panose="020B0503020000020004" pitchFamily="34" charset="-127"/>
                  <a:ea typeface="Malgun Gothic" panose="020B0503020000020004" pitchFamily="34" charset="-127"/>
                  <a:cs typeface="Kartika" panose="02020503030404060203" pitchFamily="18" charset="0"/>
                </a:rPr>
                <a:t>Bioeconomista</a:t>
              </a:r>
              <a:r>
                <a:rPr lang="en-GB" sz="600" dirty="0">
                  <a:latin typeface="Malgun Gothic" panose="020B0503020000020004" pitchFamily="34" charset="-127"/>
                  <a:ea typeface="Malgun Gothic" panose="020B0503020000020004" pitchFamily="34" charset="-127"/>
                  <a:cs typeface="Kartika" panose="02020503030404060203" pitchFamily="18" charset="0"/>
                </a:rPr>
                <a:t>, May 15, 2017. https://ilbioeconomista.com/2017/05/15/cor-the-eu-needs-to-step-up-its-efforts-to-support-the-bioeconomy-in-regions-and-cities/]</a:t>
              </a:r>
            </a:p>
          </p:txBody>
        </p:sp>
        <p:pic>
          <p:nvPicPr>
            <p:cNvPr id="129" name="Immagine 128"/>
            <p:cNvPicPr>
              <a:picLocks noChangeAspect="1"/>
            </p:cNvPicPr>
            <p:nvPr/>
          </p:nvPicPr>
          <p:blipFill rotWithShape="1">
            <a:blip r:embed="rId3"/>
            <a:srcRect l="29919" t="33333" r="44909" b="15925"/>
            <a:stretch/>
          </p:blipFill>
          <p:spPr>
            <a:xfrm>
              <a:off x="5724128" y="2357012"/>
              <a:ext cx="3168364" cy="3592268"/>
            </a:xfrm>
            <a:prstGeom prst="rect">
              <a:avLst/>
            </a:prstGeom>
          </p:spPr>
        </p:pic>
      </p:grpSp>
    </p:spTree>
    <p:extLst>
      <p:ext uri="{BB962C8B-B14F-4D97-AF65-F5344CB8AC3E}">
        <p14:creationId xmlns:p14="http://schemas.microsoft.com/office/powerpoint/2010/main" val="78423258"/>
      </p:ext>
    </p:extLst>
  </p:cSld>
  <p:clrMapOvr>
    <a:masterClrMapping/>
  </p:clrMapOvr>
  <p:transition spd="med">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xit" presetSubtype="0" fill="hold" grpId="0" nodeType="afterEffect">
                                  <p:stCondLst>
                                    <p:cond delay="0"/>
                                  </p:stCondLst>
                                  <p:childTnLst>
                                    <p:animEffect transition="out" filter="fade">
                                      <p:cBhvr>
                                        <p:cTn id="6" dur="500"/>
                                        <p:tgtEl>
                                          <p:spTgt spid="12"/>
                                        </p:tgtEl>
                                      </p:cBhvr>
                                    </p:animEffect>
                                    <p:anim calcmode="lin" valueType="num">
                                      <p:cBhvr>
                                        <p:cTn id="7" dur="500"/>
                                        <p:tgtEl>
                                          <p:spTgt spid="12"/>
                                        </p:tgtEl>
                                        <p:attrNameLst>
                                          <p:attrName>ppt_x</p:attrName>
                                        </p:attrNameLst>
                                      </p:cBhvr>
                                      <p:tavLst>
                                        <p:tav tm="0">
                                          <p:val>
                                            <p:strVal val="ppt_x"/>
                                          </p:val>
                                        </p:tav>
                                        <p:tav tm="100000">
                                          <p:val>
                                            <p:strVal val="ppt_x"/>
                                          </p:val>
                                        </p:tav>
                                      </p:tavLst>
                                    </p:anim>
                                    <p:anim calcmode="lin" valueType="num">
                                      <p:cBhvr>
                                        <p:cTn id="8" dur="500"/>
                                        <p:tgtEl>
                                          <p:spTgt spid="12"/>
                                        </p:tgtEl>
                                        <p:attrNameLst>
                                          <p:attrName>ppt_y</p:attrName>
                                        </p:attrNameLst>
                                      </p:cBhvr>
                                      <p:tavLst>
                                        <p:tav tm="0">
                                          <p:val>
                                            <p:strVal val="ppt_y"/>
                                          </p:val>
                                        </p:tav>
                                        <p:tav tm="100000">
                                          <p:val>
                                            <p:strVal val="ppt_y-.1"/>
                                          </p:val>
                                        </p:tav>
                                      </p:tavLst>
                                    </p:anim>
                                    <p:set>
                                      <p:cBhvr>
                                        <p:cTn id="9" dur="1" fill="hold">
                                          <p:stCondLst>
                                            <p:cond delay="499"/>
                                          </p:stCondLst>
                                        </p:cTn>
                                        <p:tgtEl>
                                          <p:spTgt spid="12"/>
                                        </p:tgtEl>
                                        <p:attrNameLst>
                                          <p:attrName>style.visibility</p:attrName>
                                        </p:attrNameLst>
                                      </p:cBhvr>
                                      <p:to>
                                        <p:strVal val="hidden"/>
                                      </p:to>
                                    </p:set>
                                  </p:childTnLst>
                                </p:cTn>
                              </p:par>
                              <p:par>
                                <p:cTn id="10" presetID="47" presetClass="exit" presetSubtype="0" fill="hold" nodeType="withEffect">
                                  <p:stCondLst>
                                    <p:cond delay="0"/>
                                  </p:stCondLst>
                                  <p:childTnLst>
                                    <p:animEffect transition="out" filter="fade">
                                      <p:cBhvr>
                                        <p:cTn id="11" dur="500"/>
                                        <p:tgtEl>
                                          <p:spTgt spid="151"/>
                                        </p:tgtEl>
                                      </p:cBhvr>
                                    </p:animEffect>
                                    <p:anim calcmode="lin" valueType="num">
                                      <p:cBhvr>
                                        <p:cTn id="12" dur="500"/>
                                        <p:tgtEl>
                                          <p:spTgt spid="151"/>
                                        </p:tgtEl>
                                        <p:attrNameLst>
                                          <p:attrName>ppt_x</p:attrName>
                                        </p:attrNameLst>
                                      </p:cBhvr>
                                      <p:tavLst>
                                        <p:tav tm="0">
                                          <p:val>
                                            <p:strVal val="ppt_x"/>
                                          </p:val>
                                        </p:tav>
                                        <p:tav tm="100000">
                                          <p:val>
                                            <p:strVal val="ppt_x"/>
                                          </p:val>
                                        </p:tav>
                                      </p:tavLst>
                                    </p:anim>
                                    <p:anim calcmode="lin" valueType="num">
                                      <p:cBhvr>
                                        <p:cTn id="13" dur="500"/>
                                        <p:tgtEl>
                                          <p:spTgt spid="151"/>
                                        </p:tgtEl>
                                        <p:attrNameLst>
                                          <p:attrName>ppt_y</p:attrName>
                                        </p:attrNameLst>
                                      </p:cBhvr>
                                      <p:tavLst>
                                        <p:tav tm="0">
                                          <p:val>
                                            <p:strVal val="ppt_y"/>
                                          </p:val>
                                        </p:tav>
                                        <p:tav tm="100000">
                                          <p:val>
                                            <p:strVal val="ppt_y-.1"/>
                                          </p:val>
                                        </p:tav>
                                      </p:tavLst>
                                    </p:anim>
                                    <p:set>
                                      <p:cBhvr>
                                        <p:cTn id="14" dur="1" fill="hold">
                                          <p:stCondLst>
                                            <p:cond delay="499"/>
                                          </p:stCondLst>
                                        </p:cTn>
                                        <p:tgtEl>
                                          <p:spTgt spid="151"/>
                                        </p:tgtEl>
                                        <p:attrNameLst>
                                          <p:attrName>style.visibility</p:attrName>
                                        </p:attrNameLst>
                                      </p:cBhvr>
                                      <p:to>
                                        <p:strVal val="hidden"/>
                                      </p:to>
                                    </p:set>
                                  </p:childTnLst>
                                </p:cTn>
                              </p:par>
                              <p:par>
                                <p:cTn id="15" presetID="64" presetClass="path" presetSubtype="0" accel="50000" decel="50000" fill="hold" nodeType="withEffect">
                                  <p:stCondLst>
                                    <p:cond delay="0"/>
                                  </p:stCondLst>
                                  <p:childTnLst>
                                    <p:animMotion origin="layout" path="M 3.88889E-6 -4.07407E-6 L -0.00139 -0.64305 " pathEditMode="relative" rAng="0" ptsTypes="AA">
                                      <p:cBhvr>
                                        <p:cTn id="16" dur="2000" fill="hold"/>
                                        <p:tgtEl>
                                          <p:spTgt spid="196"/>
                                        </p:tgtEl>
                                        <p:attrNameLst>
                                          <p:attrName>ppt_x</p:attrName>
                                          <p:attrName>ppt_y</p:attrName>
                                        </p:attrNameLst>
                                      </p:cBhvr>
                                      <p:rCtr x="-69" y="-32153"/>
                                    </p:animMotion>
                                  </p:childTnLst>
                                </p:cTn>
                              </p:par>
                            </p:childTnLst>
                          </p:cTn>
                        </p:par>
                        <p:par>
                          <p:cTn id="17" fill="hold">
                            <p:stCondLst>
                              <p:cond delay="2000"/>
                            </p:stCondLst>
                            <p:childTnLst>
                              <p:par>
                                <p:cTn id="18" presetID="22" presetClass="entr" presetSubtype="4" fill="hold" nodeType="afterEffect">
                                  <p:stCondLst>
                                    <p:cond delay="0"/>
                                  </p:stCondLst>
                                  <p:childTnLst>
                                    <p:set>
                                      <p:cBhvr>
                                        <p:cTn id="19" dur="1" fill="hold">
                                          <p:stCondLst>
                                            <p:cond delay="0"/>
                                          </p:stCondLst>
                                        </p:cTn>
                                        <p:tgtEl>
                                          <p:spTgt spid="127"/>
                                        </p:tgtEl>
                                        <p:attrNameLst>
                                          <p:attrName>style.visibility</p:attrName>
                                        </p:attrNameLst>
                                      </p:cBhvr>
                                      <p:to>
                                        <p:strVal val="visible"/>
                                      </p:to>
                                    </p:set>
                                    <p:animEffect transition="in" filter="wipe(down)">
                                      <p:cBhvr>
                                        <p:cTn id="20" dur="750"/>
                                        <p:tgtEl>
                                          <p:spTgt spid="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tangolo 13"/>
          <p:cNvSpPr/>
          <p:nvPr/>
        </p:nvSpPr>
        <p:spPr bwMode="auto">
          <a:xfrm>
            <a:off x="180000" y="900002"/>
            <a:ext cx="8784000" cy="472654"/>
          </a:xfrm>
          <a:prstGeom prst="rect">
            <a:avLst/>
          </a:prstGeom>
          <a:solidFill>
            <a:srgbClr val="DEF1F7"/>
          </a:solidFill>
          <a:ln w="9525" cap="flat" cmpd="sng" algn="ctr">
            <a:noFill/>
            <a:prstDash val="solid"/>
            <a:round/>
            <a:headEnd type="none" w="med" len="med"/>
            <a:tailEnd type="none" w="med" len="med"/>
          </a:ln>
          <a:effectLst/>
        </p:spPr>
        <p:txBody>
          <a:bodyPr vert="horz" wrap="square" lIns="91422" tIns="45710" rIns="91422" bIns="45710" numCol="1" rtlCol="0" anchor="t" anchorCtr="0" compatLnSpc="1">
            <a:prstTxWarp prst="textNoShape">
              <a:avLst/>
            </a:prstTxWarp>
            <a:spAutoFit/>
          </a:bodyPr>
          <a:lstStyle/>
          <a:p>
            <a:pPr marL="626941" indent="-626941" algn="ctr" fontAlgn="base">
              <a:spcBef>
                <a:spcPct val="0"/>
              </a:spcBef>
              <a:spcAft>
                <a:spcPct val="0"/>
              </a:spcAft>
              <a:buFont typeface="Wingdings" pitchFamily="2" charset="2"/>
              <a:buChar char="v"/>
            </a:pPr>
            <a:endParaRPr lang="en-US" sz="2400" dirty="0">
              <a:solidFill>
                <a:schemeClr val="bg1"/>
              </a:solidFill>
              <a:latin typeface="Arial" charset="0"/>
            </a:endParaRPr>
          </a:p>
        </p:txBody>
      </p:sp>
      <p:sp>
        <p:nvSpPr>
          <p:cNvPr id="10" name="Segnaposto numero diapositiva 3"/>
          <p:cNvSpPr>
            <a:spLocks noGrp="1"/>
          </p:cNvSpPr>
          <p:nvPr>
            <p:ph type="sldNum" sz="quarter" idx="15"/>
          </p:nvPr>
        </p:nvSpPr>
        <p:spPr>
          <a:xfrm>
            <a:off x="6516219" y="6525352"/>
            <a:ext cx="2555875" cy="339725"/>
          </a:xfrm>
        </p:spPr>
        <p:txBody>
          <a:bodyPr/>
          <a:lstStyle/>
          <a:p>
            <a:pPr>
              <a:defRPr/>
            </a:pPr>
            <a:r>
              <a:rPr lang="x-none" dirty="0">
                <a:solidFill>
                  <a:srgbClr val="FFFFFF"/>
                </a:solidFill>
              </a:rPr>
              <a:t>2</a:t>
            </a:r>
            <a:endParaRPr lang="it-IT" dirty="0">
              <a:solidFill>
                <a:srgbClr val="FFFFFF"/>
              </a:solidFill>
            </a:endParaRPr>
          </a:p>
        </p:txBody>
      </p:sp>
      <p:grpSp>
        <p:nvGrpSpPr>
          <p:cNvPr id="9" name="Gruppo 8"/>
          <p:cNvGrpSpPr/>
          <p:nvPr/>
        </p:nvGrpSpPr>
        <p:grpSpPr>
          <a:xfrm>
            <a:off x="359999" y="4752009"/>
            <a:ext cx="8370525" cy="922315"/>
            <a:chOff x="359999" y="4752000"/>
            <a:chExt cx="8370525" cy="922315"/>
          </a:xfrm>
        </p:grpSpPr>
        <p:sp>
          <p:nvSpPr>
            <p:cNvPr id="13" name="Freccia in giù 12"/>
            <p:cNvSpPr/>
            <p:nvPr/>
          </p:nvSpPr>
          <p:spPr bwMode="auto">
            <a:xfrm>
              <a:off x="359999" y="4752000"/>
              <a:ext cx="8326235" cy="683756"/>
            </a:xfrm>
            <a:prstGeom prst="downArrow">
              <a:avLst>
                <a:gd name="adj1" fmla="val 100000"/>
                <a:gd name="adj2" fmla="val 33041"/>
              </a:avLst>
            </a:prstGeom>
            <a:solidFill>
              <a:srgbClr val="0969A6"/>
            </a:solidFill>
            <a:ln w="9525" cap="flat" cmpd="sng" algn="ctr">
              <a:solidFill>
                <a:srgbClr val="0869A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626941" indent="-626941" algn="ctr" fontAlgn="base">
                <a:spcBef>
                  <a:spcPct val="0"/>
                </a:spcBef>
                <a:spcAft>
                  <a:spcPct val="0"/>
                </a:spcAft>
                <a:buFont typeface="Wingdings" pitchFamily="2" charset="2"/>
                <a:buChar char="v"/>
              </a:pPr>
              <a:endParaRPr lang="en-US" sz="2400" dirty="0">
                <a:solidFill>
                  <a:schemeClr val="bg1"/>
                </a:solidFill>
                <a:latin typeface="Arial" charset="0"/>
              </a:endParaRPr>
            </a:p>
          </p:txBody>
        </p:sp>
        <p:sp>
          <p:nvSpPr>
            <p:cNvPr id="11" name="Rettangolo 10"/>
            <p:cNvSpPr/>
            <p:nvPr/>
          </p:nvSpPr>
          <p:spPr bwMode="auto">
            <a:xfrm>
              <a:off x="412499" y="4797152"/>
              <a:ext cx="8318025" cy="87716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eaLnBrk="1" hangingPunct="1">
                <a:lnSpc>
                  <a:spcPct val="150000"/>
                </a:lnSpc>
              </a:pPr>
              <a:r>
                <a:rPr lang="en-GB" sz="1700" b="1" kern="100" spc="-10" dirty="0">
                  <a:solidFill>
                    <a:schemeClr val="tx2"/>
                  </a:solidFill>
                  <a:latin typeface="Calibri" panose="020F0502020204030204" pitchFamily="34" charset="0"/>
                </a:rPr>
                <a:t>CEI is a proxy to involve a growing number of stakeholders from the region in EU projects</a:t>
              </a:r>
            </a:p>
            <a:p>
              <a:pPr algn="ctr" eaLnBrk="1" hangingPunct="1">
                <a:lnSpc>
                  <a:spcPct val="150000"/>
                </a:lnSpc>
              </a:pPr>
              <a:r>
                <a:rPr lang="en-GB" sz="1700" b="1" kern="100" spc="-10" dirty="0">
                  <a:solidFill>
                    <a:schemeClr val="tx2"/>
                  </a:solidFill>
                  <a:latin typeface="Calibri" panose="020F0502020204030204" pitchFamily="34" charset="0"/>
                </a:rPr>
                <a:t>also in the field of </a:t>
              </a:r>
              <a:r>
                <a:rPr lang="en-GB" sz="1700" b="1" kern="100" cap="small" spc="-10" dirty="0">
                  <a:solidFill>
                    <a:srgbClr val="FE7F2B"/>
                  </a:solidFill>
                  <a:latin typeface="Calibri" panose="020F0502020204030204" pitchFamily="34" charset="0"/>
                </a:rPr>
                <a:t>R&amp;I</a:t>
              </a:r>
              <a:r>
                <a:rPr lang="en-GB" sz="1700" b="1" kern="100" spc="-10" dirty="0">
                  <a:solidFill>
                    <a:schemeClr val="tx2"/>
                  </a:solidFill>
                  <a:latin typeface="Calibri" panose="020F0502020204030204" pitchFamily="34" charset="0"/>
                </a:rPr>
                <a:t> and with a focus on </a:t>
              </a:r>
              <a:r>
                <a:rPr lang="en-GB" sz="1700" b="1" kern="100" cap="small" spc="-10" dirty="0">
                  <a:solidFill>
                    <a:srgbClr val="FE7F2B"/>
                  </a:solidFill>
                  <a:latin typeface="Calibri" panose="020F0502020204030204" pitchFamily="34" charset="0"/>
                </a:rPr>
                <a:t>bioenergy</a:t>
              </a:r>
              <a:r>
                <a:rPr lang="en-GB" sz="1700" b="1" kern="100" spc="-10" dirty="0">
                  <a:solidFill>
                    <a:schemeClr val="tx2"/>
                  </a:solidFill>
                  <a:latin typeface="Calibri" panose="020F0502020204030204" pitchFamily="34" charset="0"/>
                </a:rPr>
                <a:t> and the </a:t>
              </a:r>
              <a:r>
                <a:rPr lang="en-GB" sz="1700" b="1" kern="100" cap="small" spc="-10" dirty="0" err="1">
                  <a:solidFill>
                    <a:srgbClr val="FE7F2B"/>
                  </a:solidFill>
                  <a:latin typeface="Calibri" panose="020F0502020204030204" pitchFamily="34" charset="0"/>
                </a:rPr>
                <a:t>bioeconomy</a:t>
              </a:r>
              <a:endParaRPr lang="it-IT" sz="1700" b="1" kern="100" cap="small" spc="-10" dirty="0">
                <a:solidFill>
                  <a:srgbClr val="FE7F2B"/>
                </a:solidFill>
                <a:latin typeface="Calibri" panose="020F0502020204030204" pitchFamily="34" charset="0"/>
              </a:endParaRPr>
            </a:p>
          </p:txBody>
        </p:sp>
      </p:grpSp>
      <p:grpSp>
        <p:nvGrpSpPr>
          <p:cNvPr id="4" name="Gruppo 3"/>
          <p:cNvGrpSpPr/>
          <p:nvPr/>
        </p:nvGrpSpPr>
        <p:grpSpPr>
          <a:xfrm>
            <a:off x="5913755" y="1328821"/>
            <a:ext cx="2772480" cy="3220955"/>
            <a:chOff x="6084168" y="2137758"/>
            <a:chExt cx="2772480" cy="3220954"/>
          </a:xfrm>
        </p:grpSpPr>
        <p:sp>
          <p:nvSpPr>
            <p:cNvPr id="2" name="Rettangolo arrotondato 1"/>
            <p:cNvSpPr/>
            <p:nvPr/>
          </p:nvSpPr>
          <p:spPr bwMode="auto">
            <a:xfrm>
              <a:off x="6084168" y="2137758"/>
              <a:ext cx="2772480" cy="3220954"/>
            </a:xfrm>
            <a:prstGeom prst="roundRect">
              <a:avLst>
                <a:gd name="adj" fmla="val 11955"/>
              </a:avLst>
            </a:prstGeom>
            <a:noFill/>
            <a:ln w="19050"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fontAlgn="base">
                <a:spcBef>
                  <a:spcPct val="0"/>
                </a:spcBef>
                <a:spcAft>
                  <a:spcPct val="0"/>
                </a:spcAft>
              </a:pPr>
              <a:r>
                <a:rPr lang="en-US" sz="1400" b="1" i="1" kern="100" dirty="0">
                  <a:solidFill>
                    <a:srgbClr val="0A68A6"/>
                  </a:solidFill>
                  <a:latin typeface="+mj-lt"/>
                </a:rPr>
                <a:t>For more information about CEI funding opportunities, please visit our website: </a:t>
              </a:r>
              <a:r>
                <a:rPr lang="en-US" sz="1400" b="1" i="1" kern="100" dirty="0">
                  <a:solidFill>
                    <a:srgbClr val="FF6600"/>
                  </a:solidFill>
                  <a:latin typeface="+mj-lt"/>
                </a:rPr>
                <a:t>www.cei.int</a:t>
              </a:r>
              <a:r>
                <a:rPr lang="en-US" sz="1400" b="1" i="1" kern="100" dirty="0">
                  <a:solidFill>
                    <a:srgbClr val="C00000"/>
                  </a:solidFill>
                  <a:latin typeface="+mj-lt"/>
                </a:rPr>
                <a:t> </a:t>
              </a:r>
            </a:p>
            <a:p>
              <a:pPr algn="ctr" fontAlgn="base">
                <a:spcBef>
                  <a:spcPct val="0"/>
                </a:spcBef>
                <a:spcAft>
                  <a:spcPct val="0"/>
                </a:spcAft>
              </a:pPr>
              <a:endParaRPr lang="en-US" sz="2400" dirty="0">
                <a:solidFill>
                  <a:schemeClr val="bg1"/>
                </a:solidFill>
                <a:latin typeface="Arial" charset="0"/>
              </a:endParaRPr>
            </a:p>
            <a:p>
              <a:pPr algn="ctr" fontAlgn="base">
                <a:spcBef>
                  <a:spcPct val="0"/>
                </a:spcBef>
                <a:spcAft>
                  <a:spcPct val="0"/>
                </a:spcAft>
              </a:pPr>
              <a:endParaRPr lang="en-US" sz="2400" dirty="0">
                <a:solidFill>
                  <a:schemeClr val="bg1"/>
                </a:solidFill>
                <a:latin typeface="Arial" charset="0"/>
              </a:endParaRPr>
            </a:p>
            <a:p>
              <a:pPr algn="ctr" fontAlgn="base">
                <a:spcBef>
                  <a:spcPct val="0"/>
                </a:spcBef>
                <a:spcAft>
                  <a:spcPct val="0"/>
                </a:spcAft>
              </a:pPr>
              <a:endParaRPr lang="en-US" sz="2400" dirty="0">
                <a:solidFill>
                  <a:schemeClr val="bg1"/>
                </a:solidFill>
                <a:latin typeface="Arial" charset="0"/>
              </a:endParaRPr>
            </a:p>
            <a:p>
              <a:pPr algn="ctr" fontAlgn="base">
                <a:spcBef>
                  <a:spcPct val="0"/>
                </a:spcBef>
                <a:spcAft>
                  <a:spcPct val="0"/>
                </a:spcAft>
              </a:pPr>
              <a:endParaRPr lang="en-US" sz="2400" dirty="0">
                <a:solidFill>
                  <a:schemeClr val="bg1"/>
                </a:solidFill>
                <a:latin typeface="Arial" charset="0"/>
              </a:endParaRPr>
            </a:p>
            <a:p>
              <a:pPr algn="ctr" fontAlgn="base">
                <a:spcBef>
                  <a:spcPct val="0"/>
                </a:spcBef>
                <a:spcAft>
                  <a:spcPct val="0"/>
                </a:spcAft>
              </a:pPr>
              <a:endParaRPr lang="en-US" sz="2400" dirty="0">
                <a:solidFill>
                  <a:schemeClr val="bg1"/>
                </a:solidFill>
                <a:latin typeface="Arial" charset="0"/>
              </a:endParaRPr>
            </a:p>
            <a:p>
              <a:pPr algn="ctr" fontAlgn="base">
                <a:spcBef>
                  <a:spcPct val="0"/>
                </a:spcBef>
                <a:spcAft>
                  <a:spcPct val="0"/>
                </a:spcAft>
              </a:pPr>
              <a:endParaRPr lang="en-US" sz="2400" dirty="0">
                <a:solidFill>
                  <a:schemeClr val="bg1"/>
                </a:solidFill>
                <a:latin typeface="Arial" charset="0"/>
              </a:endParaRPr>
            </a:p>
          </p:txBody>
        </p:sp>
        <p:pic>
          <p:nvPicPr>
            <p:cNvPr id="3" name="Immagine 2"/>
            <p:cNvPicPr>
              <a:picLocks noChangeAspect="1"/>
            </p:cNvPicPr>
            <p:nvPr/>
          </p:nvPicPr>
          <p:blipFill rotWithShape="1">
            <a:blip r:embed="rId2"/>
            <a:srcRect l="25588" t="10801" r="26376" b="26900"/>
            <a:stretch/>
          </p:blipFill>
          <p:spPr>
            <a:xfrm>
              <a:off x="6300192" y="3284984"/>
              <a:ext cx="2376264" cy="1733504"/>
            </a:xfrm>
            <a:prstGeom prst="rect">
              <a:avLst/>
            </a:prstGeom>
            <a:ln w="19050">
              <a:solidFill>
                <a:schemeClr val="tx1"/>
              </a:solidFill>
            </a:ln>
          </p:spPr>
        </p:pic>
      </p:grpSp>
      <p:grpSp>
        <p:nvGrpSpPr>
          <p:cNvPr id="6" name="Gruppo 5"/>
          <p:cNvGrpSpPr/>
          <p:nvPr/>
        </p:nvGrpSpPr>
        <p:grpSpPr>
          <a:xfrm>
            <a:off x="412502" y="3518921"/>
            <a:ext cx="5023501" cy="885092"/>
            <a:chOff x="360000" y="3518921"/>
            <a:chExt cx="5076000" cy="885092"/>
          </a:xfrm>
        </p:grpSpPr>
        <p:sp>
          <p:nvSpPr>
            <p:cNvPr id="18" name="Rettangolo 17"/>
            <p:cNvSpPr/>
            <p:nvPr/>
          </p:nvSpPr>
          <p:spPr bwMode="auto">
            <a:xfrm>
              <a:off x="540000" y="3573016"/>
              <a:ext cx="4392040" cy="830997"/>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defPPr>
                <a:defRPr lang="it-IT"/>
              </a:defPPr>
              <a:lvl1pPr algn="l" rtl="0" fontAlgn="base">
                <a:spcBef>
                  <a:spcPct val="0"/>
                </a:spcBef>
                <a:spcAft>
                  <a:spcPct val="0"/>
                </a:spcAft>
                <a:defRPr sz="3200" u="sng" kern="1200">
                  <a:solidFill>
                    <a:schemeClr val="tx1"/>
                  </a:solidFill>
                  <a:latin typeface="Arial" pitchFamily="34" charset="0"/>
                  <a:ea typeface="+mn-ea"/>
                  <a:cs typeface="+mn-cs"/>
                </a:defRPr>
              </a:lvl1pPr>
              <a:lvl2pPr marL="457200" algn="l" rtl="0" fontAlgn="base">
                <a:spcBef>
                  <a:spcPct val="0"/>
                </a:spcBef>
                <a:spcAft>
                  <a:spcPct val="0"/>
                </a:spcAft>
                <a:defRPr sz="3200" u="sng" kern="1200">
                  <a:solidFill>
                    <a:schemeClr val="tx1"/>
                  </a:solidFill>
                  <a:latin typeface="Arial" pitchFamily="34" charset="0"/>
                  <a:ea typeface="+mn-ea"/>
                  <a:cs typeface="+mn-cs"/>
                </a:defRPr>
              </a:lvl2pPr>
              <a:lvl3pPr marL="914400" algn="l" rtl="0" fontAlgn="base">
                <a:spcBef>
                  <a:spcPct val="0"/>
                </a:spcBef>
                <a:spcAft>
                  <a:spcPct val="0"/>
                </a:spcAft>
                <a:defRPr sz="3200" u="sng" kern="1200">
                  <a:solidFill>
                    <a:schemeClr val="tx1"/>
                  </a:solidFill>
                  <a:latin typeface="Arial" pitchFamily="34" charset="0"/>
                  <a:ea typeface="+mn-ea"/>
                  <a:cs typeface="+mn-cs"/>
                </a:defRPr>
              </a:lvl3pPr>
              <a:lvl4pPr marL="1371600" algn="l" rtl="0" fontAlgn="base">
                <a:spcBef>
                  <a:spcPct val="0"/>
                </a:spcBef>
                <a:spcAft>
                  <a:spcPct val="0"/>
                </a:spcAft>
                <a:defRPr sz="3200" u="sng" kern="1200">
                  <a:solidFill>
                    <a:schemeClr val="tx1"/>
                  </a:solidFill>
                  <a:latin typeface="Arial" pitchFamily="34" charset="0"/>
                  <a:ea typeface="+mn-ea"/>
                  <a:cs typeface="+mn-cs"/>
                </a:defRPr>
              </a:lvl4pPr>
              <a:lvl5pPr marL="1828800" algn="l" rtl="0" fontAlgn="base">
                <a:spcBef>
                  <a:spcPct val="0"/>
                </a:spcBef>
                <a:spcAft>
                  <a:spcPct val="0"/>
                </a:spcAft>
                <a:defRPr sz="3200" u="sng" kern="1200">
                  <a:solidFill>
                    <a:schemeClr val="tx1"/>
                  </a:solidFill>
                  <a:latin typeface="Arial" pitchFamily="34" charset="0"/>
                  <a:ea typeface="+mn-ea"/>
                  <a:cs typeface="+mn-cs"/>
                </a:defRPr>
              </a:lvl5pPr>
              <a:lvl6pPr marL="2286000" algn="l" defTabSz="914400" rtl="0" eaLnBrk="1" latinLnBrk="0" hangingPunct="1">
                <a:defRPr sz="3200" u="sng" kern="1200">
                  <a:solidFill>
                    <a:schemeClr val="tx1"/>
                  </a:solidFill>
                  <a:latin typeface="Arial" pitchFamily="34" charset="0"/>
                  <a:ea typeface="+mn-ea"/>
                  <a:cs typeface="+mn-cs"/>
                </a:defRPr>
              </a:lvl6pPr>
              <a:lvl7pPr marL="2743200" algn="l" defTabSz="914400" rtl="0" eaLnBrk="1" latinLnBrk="0" hangingPunct="1">
                <a:defRPr sz="3200" u="sng" kern="1200">
                  <a:solidFill>
                    <a:schemeClr val="tx1"/>
                  </a:solidFill>
                  <a:latin typeface="Arial" pitchFamily="34" charset="0"/>
                  <a:ea typeface="+mn-ea"/>
                  <a:cs typeface="+mn-cs"/>
                </a:defRPr>
              </a:lvl7pPr>
              <a:lvl8pPr marL="3200400" algn="l" defTabSz="914400" rtl="0" eaLnBrk="1" latinLnBrk="0" hangingPunct="1">
                <a:defRPr sz="3200" u="sng" kern="1200">
                  <a:solidFill>
                    <a:schemeClr val="tx1"/>
                  </a:solidFill>
                  <a:latin typeface="Arial" pitchFamily="34" charset="0"/>
                  <a:ea typeface="+mn-ea"/>
                  <a:cs typeface="+mn-cs"/>
                </a:defRPr>
              </a:lvl8pPr>
              <a:lvl9pPr marL="3657600" algn="l" defTabSz="914400" rtl="0" eaLnBrk="1" latinLnBrk="0" hangingPunct="1">
                <a:defRPr sz="3200" u="sng" kern="1200">
                  <a:solidFill>
                    <a:schemeClr val="tx1"/>
                  </a:solidFill>
                  <a:latin typeface="Arial" pitchFamily="34" charset="0"/>
                  <a:ea typeface="+mn-ea"/>
                  <a:cs typeface="+mn-cs"/>
                </a:defRPr>
              </a:lvl9pPr>
            </a:lstStyle>
            <a:p>
              <a:pPr marL="180939" lvl="1" indent="-180939" algn="just">
                <a:buFont typeface="Wingdings" panose="05000000000000000000" pitchFamily="2" charset="2"/>
                <a:buChar char="ü"/>
                <a:tabLst>
                  <a:tab pos="1074528" algn="l"/>
                </a:tabLst>
              </a:pPr>
              <a:r>
                <a:rPr lang="en-GB" sz="1600" b="1" i="1" u="none" kern="100" dirty="0">
                  <a:solidFill>
                    <a:srgbClr val="0A68A6"/>
                  </a:solidFill>
                  <a:latin typeface="+mj-lt"/>
                </a:rPr>
                <a:t>the Know-How Exchange Programmes </a:t>
              </a:r>
            </a:p>
            <a:p>
              <a:pPr marL="180939" lvl="1" indent="-180939" algn="just">
                <a:buFont typeface="Wingdings" panose="05000000000000000000" pitchFamily="2" charset="2"/>
                <a:buChar char="ü"/>
                <a:tabLst>
                  <a:tab pos="1074528" algn="l"/>
                </a:tabLst>
              </a:pPr>
              <a:r>
                <a:rPr lang="en-GB" sz="1600" b="1" i="1" u="none" kern="100" dirty="0">
                  <a:solidFill>
                    <a:srgbClr val="0A68A6"/>
                  </a:solidFill>
                  <a:latin typeface="+mj-lt"/>
                </a:rPr>
                <a:t>the CEI Cooperation Fund </a:t>
              </a:r>
            </a:p>
            <a:p>
              <a:pPr marL="180939" lvl="1" indent="-180939" algn="just">
                <a:buFont typeface="Wingdings" panose="05000000000000000000" pitchFamily="2" charset="2"/>
                <a:buChar char="ü"/>
                <a:tabLst>
                  <a:tab pos="1074528" algn="l"/>
                </a:tabLst>
              </a:pPr>
              <a:r>
                <a:rPr lang="en-GB" sz="1600" b="1" i="1" u="none" kern="100" dirty="0">
                  <a:solidFill>
                    <a:srgbClr val="0A68A6"/>
                  </a:solidFill>
                  <a:latin typeface="+mj-lt"/>
                </a:rPr>
                <a:t>the CEI Trust Fund at the EBRD</a:t>
              </a:r>
            </a:p>
          </p:txBody>
        </p:sp>
        <p:sp>
          <p:nvSpPr>
            <p:cNvPr id="20" name="Freccia a destra 19"/>
            <p:cNvSpPr/>
            <p:nvPr/>
          </p:nvSpPr>
          <p:spPr bwMode="auto">
            <a:xfrm>
              <a:off x="360000" y="3518921"/>
              <a:ext cx="5076000" cy="460889"/>
            </a:xfrm>
            <a:prstGeom prst="rightArrow">
              <a:avLst>
                <a:gd name="adj1" fmla="val 100000"/>
                <a:gd name="adj2" fmla="val 50000"/>
              </a:avLst>
            </a:prstGeom>
            <a:noFill/>
            <a:ln w="19050"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626941" indent="-626941" algn="ctr" fontAlgn="base">
                <a:spcBef>
                  <a:spcPct val="0"/>
                </a:spcBef>
                <a:spcAft>
                  <a:spcPct val="0"/>
                </a:spcAft>
                <a:buFont typeface="Wingdings" pitchFamily="2" charset="2"/>
                <a:buChar char="v"/>
              </a:pPr>
              <a:endParaRPr lang="en-US" sz="2400">
                <a:solidFill>
                  <a:schemeClr val="bg1"/>
                </a:solidFill>
                <a:latin typeface="Arial" charset="0"/>
              </a:endParaRPr>
            </a:p>
          </p:txBody>
        </p:sp>
      </p:grpSp>
      <p:grpSp>
        <p:nvGrpSpPr>
          <p:cNvPr id="5" name="Gruppo 4"/>
          <p:cNvGrpSpPr/>
          <p:nvPr/>
        </p:nvGrpSpPr>
        <p:grpSpPr>
          <a:xfrm>
            <a:off x="360000" y="1124744"/>
            <a:ext cx="5076000" cy="996948"/>
            <a:chOff x="360000" y="1124744"/>
            <a:chExt cx="5076000" cy="996948"/>
          </a:xfrm>
        </p:grpSpPr>
        <p:sp>
          <p:nvSpPr>
            <p:cNvPr id="21" name="Freccia in giù 20"/>
            <p:cNvSpPr/>
            <p:nvPr/>
          </p:nvSpPr>
          <p:spPr bwMode="auto">
            <a:xfrm>
              <a:off x="360000" y="1124744"/>
              <a:ext cx="5076000" cy="630268"/>
            </a:xfrm>
            <a:prstGeom prst="downArrow">
              <a:avLst>
                <a:gd name="adj1" fmla="val 100000"/>
                <a:gd name="adj2" fmla="val 27441"/>
              </a:avLst>
            </a:prstGeom>
            <a:solidFill>
              <a:srgbClr val="0969A6"/>
            </a:solidFill>
            <a:ln w="9525" cap="flat" cmpd="sng" algn="ctr">
              <a:solidFill>
                <a:srgbClr val="0869A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626941" indent="-626941" algn="ctr" fontAlgn="base">
                <a:spcBef>
                  <a:spcPct val="0"/>
                </a:spcBef>
                <a:spcAft>
                  <a:spcPct val="0"/>
                </a:spcAft>
                <a:buFont typeface="Wingdings" pitchFamily="2" charset="2"/>
                <a:buChar char="v"/>
              </a:pPr>
              <a:endParaRPr lang="en-US" sz="2400" dirty="0">
                <a:solidFill>
                  <a:schemeClr val="bg1"/>
                </a:solidFill>
                <a:latin typeface="Arial" charset="0"/>
              </a:endParaRPr>
            </a:p>
          </p:txBody>
        </p:sp>
        <p:sp>
          <p:nvSpPr>
            <p:cNvPr id="7" name="Rettangolo 14"/>
            <p:cNvSpPr/>
            <p:nvPr/>
          </p:nvSpPr>
          <p:spPr bwMode="auto">
            <a:xfrm>
              <a:off x="368209" y="1186662"/>
              <a:ext cx="5059582" cy="935030"/>
            </a:xfrm>
            <a:prstGeom prst="rect">
              <a:avLst/>
            </a:prstGeom>
            <a:noFill/>
            <a:ln w="9525" cap="flat" cmpd="sng" algn="ctr">
              <a:noFill/>
              <a:prstDash val="solid"/>
              <a:round/>
              <a:headEnd type="none" w="med" len="med"/>
              <a:tailEnd type="none" w="med" len="med"/>
            </a:ln>
            <a:effectLst/>
          </p:spPr>
          <p:txBody>
            <a:bodyPr vert="horz" wrap="square" lIns="144000" tIns="72000" rIns="72000" bIns="72000" numCol="1" rtlCol="0" anchor="ctr" anchorCtr="1" compatLnSpc="1">
              <a:prstTxWarp prst="textNoShape">
                <a:avLst/>
              </a:prstTxWarp>
              <a:spAutoFit/>
            </a:bodyPr>
            <a:lstStyle/>
            <a:p>
              <a:pPr algn="ctr">
                <a:lnSpc>
                  <a:spcPts val="2000"/>
                </a:lnSpc>
                <a:tabLst>
                  <a:tab pos="93645" algn="l"/>
                </a:tabLst>
                <a:defRPr/>
              </a:pPr>
              <a:r>
                <a:rPr lang="en-GB" sz="1600" kern="100" spc="-10" dirty="0">
                  <a:latin typeface="Calibri" panose="020F0502020204030204" pitchFamily="34" charset="0"/>
                </a:rPr>
                <a:t>The CEI is not only a platform for political dialogue: </a:t>
              </a:r>
            </a:p>
            <a:p>
              <a:pPr algn="ctr">
                <a:lnSpc>
                  <a:spcPts val="2000"/>
                </a:lnSpc>
                <a:tabLst>
                  <a:tab pos="93645" algn="l"/>
                </a:tabLst>
                <a:defRPr/>
              </a:pPr>
              <a:r>
                <a:rPr lang="en-GB" sz="1600" kern="100" spc="-10" dirty="0">
                  <a:latin typeface="Calibri" panose="020F0502020204030204" pitchFamily="34" charset="0"/>
                </a:rPr>
                <a:t>we developed a specific methodology, combining </a:t>
              </a:r>
              <a:r>
                <a:rPr lang="en-GB" sz="1700" b="1" kern="100" cap="small" spc="-10" dirty="0">
                  <a:solidFill>
                    <a:srgbClr val="FE7F2B"/>
                  </a:solidFill>
                  <a:latin typeface="Calibri" panose="020F0502020204030204" pitchFamily="34" charset="0"/>
                </a:rPr>
                <a:t>multilateral diplomacy and project management</a:t>
              </a:r>
            </a:p>
          </p:txBody>
        </p:sp>
      </p:grpSp>
      <p:sp>
        <p:nvSpPr>
          <p:cNvPr id="15" name="Rettangolo 14"/>
          <p:cNvSpPr/>
          <p:nvPr/>
        </p:nvSpPr>
        <p:spPr bwMode="auto">
          <a:xfrm>
            <a:off x="331803" y="2573458"/>
            <a:ext cx="5095990" cy="765947"/>
          </a:xfrm>
          <a:prstGeom prst="rect">
            <a:avLst/>
          </a:prstGeom>
          <a:noFill/>
          <a:ln w="9525" cap="flat" cmpd="sng" algn="ctr">
            <a:noFill/>
            <a:prstDash val="solid"/>
            <a:round/>
            <a:headEnd type="none" w="med" len="med"/>
            <a:tailEnd type="none" w="med" len="med"/>
          </a:ln>
          <a:effectLst/>
        </p:spPr>
        <p:txBody>
          <a:bodyPr vert="horz" wrap="square" lIns="91422" tIns="45710" rIns="91422" bIns="45710" numCol="1" rtlCol="0" anchor="t" anchorCtr="0" compatLnSpc="1">
            <a:prstTxWarp prst="textNoShape">
              <a:avLst/>
            </a:prstTxWarp>
            <a:spAutoFit/>
          </a:bodyPr>
          <a:lstStyle>
            <a:defPPr>
              <a:defRPr lang="it-IT"/>
            </a:defPPr>
            <a:lvl1pPr algn="l" rtl="0" fontAlgn="base">
              <a:spcBef>
                <a:spcPct val="0"/>
              </a:spcBef>
              <a:spcAft>
                <a:spcPct val="0"/>
              </a:spcAft>
              <a:defRPr sz="3200" u="sng" kern="1200">
                <a:solidFill>
                  <a:schemeClr val="tx1"/>
                </a:solidFill>
                <a:latin typeface="Arial" pitchFamily="34" charset="0"/>
                <a:ea typeface="+mn-ea"/>
                <a:cs typeface="+mn-cs"/>
              </a:defRPr>
            </a:lvl1pPr>
            <a:lvl2pPr marL="457200" algn="l" rtl="0" fontAlgn="base">
              <a:spcBef>
                <a:spcPct val="0"/>
              </a:spcBef>
              <a:spcAft>
                <a:spcPct val="0"/>
              </a:spcAft>
              <a:defRPr sz="3200" u="sng" kern="1200">
                <a:solidFill>
                  <a:schemeClr val="tx1"/>
                </a:solidFill>
                <a:latin typeface="Arial" pitchFamily="34" charset="0"/>
                <a:ea typeface="+mn-ea"/>
                <a:cs typeface="+mn-cs"/>
              </a:defRPr>
            </a:lvl2pPr>
            <a:lvl3pPr marL="914400" algn="l" rtl="0" fontAlgn="base">
              <a:spcBef>
                <a:spcPct val="0"/>
              </a:spcBef>
              <a:spcAft>
                <a:spcPct val="0"/>
              </a:spcAft>
              <a:defRPr sz="3200" u="sng" kern="1200">
                <a:solidFill>
                  <a:schemeClr val="tx1"/>
                </a:solidFill>
                <a:latin typeface="Arial" pitchFamily="34" charset="0"/>
                <a:ea typeface="+mn-ea"/>
                <a:cs typeface="+mn-cs"/>
              </a:defRPr>
            </a:lvl3pPr>
            <a:lvl4pPr marL="1371600" algn="l" rtl="0" fontAlgn="base">
              <a:spcBef>
                <a:spcPct val="0"/>
              </a:spcBef>
              <a:spcAft>
                <a:spcPct val="0"/>
              </a:spcAft>
              <a:defRPr sz="3200" u="sng" kern="1200">
                <a:solidFill>
                  <a:schemeClr val="tx1"/>
                </a:solidFill>
                <a:latin typeface="Arial" pitchFamily="34" charset="0"/>
                <a:ea typeface="+mn-ea"/>
                <a:cs typeface="+mn-cs"/>
              </a:defRPr>
            </a:lvl4pPr>
            <a:lvl5pPr marL="1828800" algn="l" rtl="0" fontAlgn="base">
              <a:spcBef>
                <a:spcPct val="0"/>
              </a:spcBef>
              <a:spcAft>
                <a:spcPct val="0"/>
              </a:spcAft>
              <a:defRPr sz="3200" u="sng" kern="1200">
                <a:solidFill>
                  <a:schemeClr val="tx1"/>
                </a:solidFill>
                <a:latin typeface="Arial" pitchFamily="34" charset="0"/>
                <a:ea typeface="+mn-ea"/>
                <a:cs typeface="+mn-cs"/>
              </a:defRPr>
            </a:lvl5pPr>
            <a:lvl6pPr marL="2286000" algn="l" defTabSz="914400" rtl="0" eaLnBrk="1" latinLnBrk="0" hangingPunct="1">
              <a:defRPr sz="3200" u="sng" kern="1200">
                <a:solidFill>
                  <a:schemeClr val="tx1"/>
                </a:solidFill>
                <a:latin typeface="Arial" pitchFamily="34" charset="0"/>
                <a:ea typeface="+mn-ea"/>
                <a:cs typeface="+mn-cs"/>
              </a:defRPr>
            </a:lvl6pPr>
            <a:lvl7pPr marL="2743200" algn="l" defTabSz="914400" rtl="0" eaLnBrk="1" latinLnBrk="0" hangingPunct="1">
              <a:defRPr sz="3200" u="sng" kern="1200">
                <a:solidFill>
                  <a:schemeClr val="tx1"/>
                </a:solidFill>
                <a:latin typeface="Arial" pitchFamily="34" charset="0"/>
                <a:ea typeface="+mn-ea"/>
                <a:cs typeface="+mn-cs"/>
              </a:defRPr>
            </a:lvl7pPr>
            <a:lvl8pPr marL="3200400" algn="l" defTabSz="914400" rtl="0" eaLnBrk="1" latinLnBrk="0" hangingPunct="1">
              <a:defRPr sz="3200" u="sng" kern="1200">
                <a:solidFill>
                  <a:schemeClr val="tx1"/>
                </a:solidFill>
                <a:latin typeface="Arial" pitchFamily="34" charset="0"/>
                <a:ea typeface="+mn-ea"/>
                <a:cs typeface="+mn-cs"/>
              </a:defRPr>
            </a:lvl8pPr>
            <a:lvl9pPr marL="3657600" algn="l" defTabSz="914400" rtl="0" eaLnBrk="1" latinLnBrk="0" hangingPunct="1">
              <a:defRPr sz="3200" u="sng" kern="1200">
                <a:solidFill>
                  <a:schemeClr val="tx1"/>
                </a:solidFill>
                <a:latin typeface="Arial" pitchFamily="34" charset="0"/>
                <a:ea typeface="+mn-ea"/>
                <a:cs typeface="+mn-cs"/>
              </a:defRPr>
            </a:lvl9pPr>
          </a:lstStyle>
          <a:p>
            <a:pPr marL="0" lvl="1" algn="ctr"/>
            <a:r>
              <a:rPr lang="en-GB" sz="1400" i="1" u="none" kern="100" dirty="0">
                <a:solidFill>
                  <a:srgbClr val="0A68A6"/>
                </a:solidFill>
                <a:latin typeface="+mj-lt"/>
              </a:rPr>
              <a:t>Noticeably, we are engaged in projects both as </a:t>
            </a:r>
          </a:p>
          <a:p>
            <a:pPr marL="0" lvl="1" algn="ctr"/>
            <a:r>
              <a:rPr lang="en-GB" sz="1400" i="1" u="none" kern="100" dirty="0">
                <a:solidFill>
                  <a:srgbClr val="0A68A6"/>
                </a:solidFill>
                <a:latin typeface="+mj-lt"/>
              </a:rPr>
              <a:t>BENEFICIARIES, when participating to EU projects, and as </a:t>
            </a:r>
          </a:p>
          <a:p>
            <a:pPr marL="0" lvl="1" algn="ctr"/>
            <a:r>
              <a:rPr lang="en-GB" sz="1400" i="1" u="none" kern="100" dirty="0">
                <a:solidFill>
                  <a:srgbClr val="0A68A6"/>
                </a:solidFill>
                <a:latin typeface="+mj-lt"/>
              </a:rPr>
              <a:t>DONORS, through our dedicated instruments: </a:t>
            </a:r>
          </a:p>
        </p:txBody>
      </p:sp>
    </p:spTree>
    <p:extLst>
      <p:ext uri="{BB962C8B-B14F-4D97-AF65-F5344CB8AC3E}">
        <p14:creationId xmlns:p14="http://schemas.microsoft.com/office/powerpoint/2010/main" val="1092717377"/>
      </p:ext>
    </p:extLst>
  </p:cSld>
  <p:clrMapOvr>
    <a:masterClrMapping/>
  </p:clrMapOvr>
  <p:transition spd="med">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750"/>
                                        <p:tgtEl>
                                          <p:spTgt spid="5"/>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750"/>
                                        <p:tgtEl>
                                          <p:spTgt spid="15"/>
                                        </p:tgtEl>
                                      </p:cBhvr>
                                    </p:animEffect>
                                  </p:childTnLst>
                                </p:cTn>
                              </p:par>
                            </p:childTnLst>
                          </p:cTn>
                        </p:par>
                        <p:par>
                          <p:cTn id="11" fill="hold">
                            <p:stCondLst>
                              <p:cond delay="1750"/>
                            </p:stCondLst>
                            <p:childTnLst>
                              <p:par>
                                <p:cTn id="12" presetID="2" presetClass="entr" presetSubtype="8" fill="hold" nodeType="afterEffect">
                                  <p:stCondLst>
                                    <p:cond delay="50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0-#ppt_w/2"/>
                                          </p:val>
                                        </p:tav>
                                        <p:tav tm="100000">
                                          <p:val>
                                            <p:strVal val="#ppt_x"/>
                                          </p:val>
                                        </p:tav>
                                      </p:tavLst>
                                    </p:anim>
                                    <p:anim calcmode="lin" valueType="num">
                                      <p:cBhvr additive="base">
                                        <p:cTn id="15" dur="1000" fill="hold"/>
                                        <p:tgtEl>
                                          <p:spTgt spid="6"/>
                                        </p:tgtEl>
                                        <p:attrNameLst>
                                          <p:attrName>ppt_y</p:attrName>
                                        </p:attrNameLst>
                                      </p:cBhvr>
                                      <p:tavLst>
                                        <p:tav tm="0">
                                          <p:val>
                                            <p:strVal val="#ppt_y"/>
                                          </p:val>
                                        </p:tav>
                                        <p:tav tm="100000">
                                          <p:val>
                                            <p:strVal val="#ppt_y"/>
                                          </p:val>
                                        </p:tav>
                                      </p:tavLst>
                                    </p:anim>
                                  </p:childTnLst>
                                </p:cTn>
                              </p:par>
                            </p:childTnLst>
                          </p:cTn>
                        </p:par>
                        <p:par>
                          <p:cTn id="16" fill="hold">
                            <p:stCondLst>
                              <p:cond delay="3250"/>
                            </p:stCondLst>
                            <p:childTnLst>
                              <p:par>
                                <p:cTn id="17" presetID="10"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750"/>
                                        <p:tgtEl>
                                          <p:spTgt spid="4"/>
                                        </p:tgtEl>
                                      </p:cBhvr>
                                    </p:animEffect>
                                  </p:childTnLst>
                                </p:cTn>
                              </p:par>
                            </p:childTnLst>
                          </p:cTn>
                        </p:par>
                        <p:par>
                          <p:cTn id="20" fill="hold">
                            <p:stCondLst>
                              <p:cond delay="4000"/>
                            </p:stCondLst>
                            <p:childTnLst>
                              <p:par>
                                <p:cTn id="21" presetID="22" presetClass="entr" presetSubtype="1" fill="hold" nodeType="afterEffect">
                                  <p:stCondLst>
                                    <p:cond delay="250"/>
                                  </p:stCondLst>
                                  <p:childTnLst>
                                    <p:set>
                                      <p:cBhvr>
                                        <p:cTn id="22" dur="1" fill="hold">
                                          <p:stCondLst>
                                            <p:cond delay="0"/>
                                          </p:stCondLst>
                                        </p:cTn>
                                        <p:tgtEl>
                                          <p:spTgt spid="9"/>
                                        </p:tgtEl>
                                        <p:attrNameLst>
                                          <p:attrName>style.visibility</p:attrName>
                                        </p:attrNameLst>
                                      </p:cBhvr>
                                      <p:to>
                                        <p:strVal val="visible"/>
                                      </p:to>
                                    </p:set>
                                    <p:animEffect transition="in" filter="wipe(up)">
                                      <p:cBhvr>
                                        <p:cTn id="2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p:cNvSpPr/>
          <p:nvPr/>
        </p:nvSpPr>
        <p:spPr bwMode="auto">
          <a:xfrm>
            <a:off x="180000" y="900002"/>
            <a:ext cx="8784000" cy="472654"/>
          </a:xfrm>
          <a:prstGeom prst="rect">
            <a:avLst/>
          </a:prstGeom>
          <a:solidFill>
            <a:srgbClr val="DEF1F7"/>
          </a:solidFill>
          <a:ln w="9525" cap="flat" cmpd="sng" algn="ctr">
            <a:noFill/>
            <a:prstDash val="solid"/>
            <a:round/>
            <a:headEnd type="none" w="med" len="med"/>
            <a:tailEnd type="none" w="med" len="med"/>
          </a:ln>
          <a:effectLst/>
        </p:spPr>
        <p:txBody>
          <a:bodyPr vert="horz" wrap="square" lIns="91422" tIns="45710" rIns="91422" bIns="45710" numCol="1" rtlCol="0" anchor="t" anchorCtr="0" compatLnSpc="1">
            <a:prstTxWarp prst="textNoShape">
              <a:avLst/>
            </a:prstTxWarp>
            <a:spAutoFit/>
          </a:bodyPr>
          <a:lstStyle/>
          <a:p>
            <a:pPr marL="626941" indent="-626941" algn="ctr" fontAlgn="base">
              <a:spcBef>
                <a:spcPct val="0"/>
              </a:spcBef>
              <a:spcAft>
                <a:spcPct val="0"/>
              </a:spcAft>
              <a:buFont typeface="Wingdings" pitchFamily="2" charset="2"/>
              <a:buChar char="v"/>
            </a:pPr>
            <a:endParaRPr lang="en-US" sz="2400" dirty="0">
              <a:solidFill>
                <a:schemeClr val="bg1"/>
              </a:solidFill>
              <a:latin typeface="Arial" charset="0"/>
            </a:endParaRPr>
          </a:p>
        </p:txBody>
      </p:sp>
      <p:sp>
        <p:nvSpPr>
          <p:cNvPr id="4" name="Segnaposto numero diapositiva 3"/>
          <p:cNvSpPr>
            <a:spLocks noGrp="1"/>
          </p:cNvSpPr>
          <p:nvPr>
            <p:ph type="sldNum" sz="quarter" idx="15"/>
          </p:nvPr>
        </p:nvSpPr>
        <p:spPr/>
        <p:txBody>
          <a:bodyPr/>
          <a:lstStyle/>
          <a:p>
            <a:pPr>
              <a:defRPr/>
            </a:pPr>
            <a:fld id="{A03C8AE3-53FB-46C3-8DA6-DACA14B8FA31}" type="slidenum">
              <a:rPr lang="it-IT" smtClean="0"/>
              <a:pPr>
                <a:defRPr/>
              </a:pPr>
              <a:t>69</a:t>
            </a:fld>
            <a:endParaRPr lang="it-IT" dirty="0"/>
          </a:p>
        </p:txBody>
      </p:sp>
      <p:pic>
        <p:nvPicPr>
          <p:cNvPr id="5" name="Immagine 4"/>
          <p:cNvPicPr>
            <a:picLocks noChangeAspect="1"/>
          </p:cNvPicPr>
          <p:nvPr/>
        </p:nvPicPr>
        <p:blipFill rotWithShape="1">
          <a:blip r:embed="rId2"/>
          <a:srcRect l="30713" t="9800" r="31886" b="8751"/>
          <a:stretch/>
        </p:blipFill>
        <p:spPr>
          <a:xfrm>
            <a:off x="468479" y="2097898"/>
            <a:ext cx="2520000" cy="3087035"/>
          </a:xfrm>
          <a:prstGeom prst="rect">
            <a:avLst/>
          </a:prstGeom>
        </p:spPr>
      </p:pic>
      <p:pic>
        <p:nvPicPr>
          <p:cNvPr id="6" name="Immagine 5"/>
          <p:cNvPicPr>
            <a:picLocks noChangeAspect="1"/>
          </p:cNvPicPr>
          <p:nvPr/>
        </p:nvPicPr>
        <p:blipFill rotWithShape="1">
          <a:blip r:embed="rId3"/>
          <a:srcRect l="30318" t="9800" r="31489" b="22300"/>
          <a:stretch/>
        </p:blipFill>
        <p:spPr>
          <a:xfrm>
            <a:off x="3420169" y="1124746"/>
            <a:ext cx="2520000" cy="2520000"/>
          </a:xfrm>
          <a:prstGeom prst="rect">
            <a:avLst/>
          </a:prstGeom>
        </p:spPr>
      </p:pic>
      <p:pic>
        <p:nvPicPr>
          <p:cNvPr id="7" name="Immagine 6"/>
          <p:cNvPicPr>
            <a:picLocks noChangeAspect="1"/>
          </p:cNvPicPr>
          <p:nvPr/>
        </p:nvPicPr>
        <p:blipFill rotWithShape="1">
          <a:blip r:embed="rId4"/>
          <a:srcRect l="34250" t="10101" r="34250" b="20600"/>
          <a:stretch/>
        </p:blipFill>
        <p:spPr>
          <a:xfrm>
            <a:off x="6371859" y="1988201"/>
            <a:ext cx="2520000" cy="3118500"/>
          </a:xfrm>
          <a:prstGeom prst="rect">
            <a:avLst/>
          </a:prstGeom>
        </p:spPr>
      </p:pic>
      <p:pic>
        <p:nvPicPr>
          <p:cNvPr id="3" name="Immagine 2"/>
          <p:cNvPicPr>
            <a:picLocks noChangeAspect="1"/>
          </p:cNvPicPr>
          <p:nvPr/>
        </p:nvPicPr>
        <p:blipFill rotWithShape="1">
          <a:blip r:embed="rId5"/>
          <a:srcRect l="19288" t="13600" r="22044" b="16401"/>
          <a:stretch/>
        </p:blipFill>
        <p:spPr>
          <a:xfrm>
            <a:off x="3276958" y="4218283"/>
            <a:ext cx="2880618" cy="1933301"/>
          </a:xfrm>
          <a:prstGeom prst="rect">
            <a:avLst/>
          </a:prstGeom>
        </p:spPr>
      </p:pic>
    </p:spTree>
    <p:extLst>
      <p:ext uri="{BB962C8B-B14F-4D97-AF65-F5344CB8AC3E}">
        <p14:creationId xmlns:p14="http://schemas.microsoft.com/office/powerpoint/2010/main" val="4184136556"/>
      </p:ext>
    </p:extLst>
  </p:cSld>
  <p:clrMapOvr>
    <a:masterClrMapping/>
  </p:clrMapOvr>
  <p:transition spd="med">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Effect transition="in" filter="fade">
                                      <p:cBhvr>
                                        <p:cTn id="15" dur="1000"/>
                                        <p:tgtEl>
                                          <p:spTgt spid="7"/>
                                        </p:tgtEl>
                                      </p:cBhvr>
                                    </p:animEffect>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fltVal val="0"/>
                                          </p:val>
                                        </p:tav>
                                        <p:tav tm="100000">
                                          <p:val>
                                            <p:strVal val="#ppt_w"/>
                                          </p:val>
                                        </p:tav>
                                      </p:tavLst>
                                    </p:anim>
                                    <p:anim calcmode="lin" valueType="num">
                                      <p:cBhvr>
                                        <p:cTn id="20" dur="1000" fill="hold"/>
                                        <p:tgtEl>
                                          <p:spTgt spid="3"/>
                                        </p:tgtEl>
                                        <p:attrNameLst>
                                          <p:attrName>ppt_h</p:attrName>
                                        </p:attrNameLst>
                                      </p:cBhvr>
                                      <p:tavLst>
                                        <p:tav tm="0">
                                          <p:val>
                                            <p:fltVal val="0"/>
                                          </p:val>
                                        </p:tav>
                                        <p:tav tm="100000">
                                          <p:val>
                                            <p:strVal val="#ppt_h"/>
                                          </p:val>
                                        </p:tav>
                                      </p:tavLst>
                                    </p:anim>
                                    <p:animEffect transition="in" filter="fade">
                                      <p:cBhvr>
                                        <p:cTn id="21" dur="1000"/>
                                        <p:tgtEl>
                                          <p:spTgt spid="3"/>
                                        </p:tgtEl>
                                      </p:cBhvr>
                                    </p:animEffect>
                                  </p:childTnLst>
                                </p:cTn>
                              </p:par>
                            </p:childTnLst>
                          </p:cTn>
                        </p:par>
                        <p:par>
                          <p:cTn id="22" fill="hold">
                            <p:stCondLst>
                              <p:cond delay="3000"/>
                            </p:stCondLst>
                            <p:childTnLst>
                              <p:par>
                                <p:cTn id="23" presetID="53" presetClass="entr" presetSubtype="16"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fltVal val="0"/>
                                          </p:val>
                                        </p:tav>
                                        <p:tav tm="100000">
                                          <p:val>
                                            <p:strVal val="#ppt_w"/>
                                          </p:val>
                                        </p:tav>
                                      </p:tavLst>
                                    </p:anim>
                                    <p:anim calcmode="lin" valueType="num">
                                      <p:cBhvr>
                                        <p:cTn id="26" dur="1000" fill="hold"/>
                                        <p:tgtEl>
                                          <p:spTgt spid="5"/>
                                        </p:tgtEl>
                                        <p:attrNameLst>
                                          <p:attrName>ppt_h</p:attrName>
                                        </p:attrNameLst>
                                      </p:cBhvr>
                                      <p:tavLst>
                                        <p:tav tm="0">
                                          <p:val>
                                            <p:fltVal val="0"/>
                                          </p:val>
                                        </p:tav>
                                        <p:tav tm="100000">
                                          <p:val>
                                            <p:strVal val="#ppt_h"/>
                                          </p:val>
                                        </p:tav>
                                      </p:tavLst>
                                    </p:anim>
                                    <p:animEffect transition="in" filter="fade">
                                      <p:cBhvr>
                                        <p:cTn id="2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40000"/>
                <a:satMod val="350000"/>
              </a:schemeClr>
            </a:gs>
            <a:gs pos="66000">
              <a:schemeClr val="bg1">
                <a:tint val="45000"/>
                <a:shade val="99000"/>
                <a:satMod val="350000"/>
                <a:lumMod val="95000"/>
                <a:lumOff val="5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 t="4736" r="-3574" b="7919"/>
          <a:stretch/>
        </p:blipFill>
        <p:spPr bwMode="auto">
          <a:xfrm>
            <a:off x="1" y="-99389"/>
            <a:ext cx="9517604" cy="6893621"/>
          </a:xfrm>
          <a:prstGeom prst="rect">
            <a:avLst/>
          </a:prstGeom>
          <a:noFill/>
          <a:ln>
            <a:noFill/>
          </a:ln>
          <a:effectLst>
            <a:outerShdw sx="1000" sy="1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83569" y="2348880"/>
            <a:ext cx="7848872" cy="369312"/>
          </a:xfrm>
          <a:prstGeom prst="rect">
            <a:avLst/>
          </a:prstGeom>
          <a:noFill/>
        </p:spPr>
        <p:txBody>
          <a:bodyPr wrap="square" lIns="91422" tIns="45710" rIns="91422" bIns="45710" rtlCol="0">
            <a:spAutoFit/>
          </a:bodyPr>
          <a:lstStyle/>
          <a:p>
            <a:endParaRPr lang="en-US" dirty="0">
              <a:solidFill>
                <a:prstClr val="black"/>
              </a:solidFill>
            </a:endParaRPr>
          </a:p>
        </p:txBody>
      </p:sp>
      <p:sp>
        <p:nvSpPr>
          <p:cNvPr id="6" name="TextBox 5"/>
          <p:cNvSpPr txBox="1">
            <a:spLocks/>
          </p:cNvSpPr>
          <p:nvPr/>
        </p:nvSpPr>
        <p:spPr>
          <a:xfrm>
            <a:off x="38927" y="455266"/>
            <a:ext cx="9105075" cy="5770790"/>
          </a:xfrm>
          <a:prstGeom prst="rect">
            <a:avLst/>
          </a:prstGeom>
          <a:gradFill>
            <a:gsLst>
              <a:gs pos="100000">
                <a:sysClr val="window" lastClr="FFFFFF">
                  <a:tint val="45000"/>
                  <a:shade val="99000"/>
                  <a:satMod val="350000"/>
                  <a:lumMod val="5000"/>
                  <a:lumOff val="95000"/>
                  <a:alpha val="80000"/>
                </a:sysClr>
              </a:gs>
              <a:gs pos="100000">
                <a:sysClr val="window" lastClr="FFFFFF">
                  <a:shade val="20000"/>
                  <a:satMod val="255000"/>
                </a:sysClr>
              </a:gs>
            </a:gsLst>
            <a:path path="circle">
              <a:fillToRect l="50000" t="-80000" r="50000" b="180000"/>
            </a:path>
          </a:gradFill>
        </p:spPr>
        <p:txBody>
          <a:bodyPr wrap="square" lIns="91422" tIns="45710" rIns="91422" bIns="45710" rtlCol="0">
            <a:spAutoFit/>
          </a:bodyPr>
          <a:lstStyle/>
          <a:p>
            <a:pPr algn="ctr">
              <a:spcBef>
                <a:spcPts val="1199"/>
              </a:spcBef>
            </a:pPr>
            <a:endParaRPr lang="en-US" sz="1100" b="1" kern="0" dirty="0">
              <a:solidFill>
                <a:prstClr val="black"/>
              </a:solidFill>
              <a:ea typeface="Times New Roman"/>
              <a:cs typeface="Cambria"/>
            </a:endParaRPr>
          </a:p>
          <a:p>
            <a:pPr algn="ctr">
              <a:spcBef>
                <a:spcPts val="1199"/>
              </a:spcBef>
            </a:pPr>
            <a:r>
              <a:rPr lang="ru-RU" sz="4800" b="1" kern="0" dirty="0">
                <a:solidFill>
                  <a:prstClr val="black"/>
                </a:solidFill>
                <a:ea typeface="Times New Roman"/>
                <a:cs typeface="Cambria"/>
              </a:rPr>
              <a:t>АНА МАЂАР </a:t>
            </a:r>
            <a:endParaRPr lang="en-US" sz="4800" b="1" kern="0" dirty="0">
              <a:solidFill>
                <a:prstClr val="black"/>
              </a:solidFill>
              <a:ea typeface="Times New Roman"/>
              <a:cs typeface="Cambria"/>
            </a:endParaRPr>
          </a:p>
          <a:p>
            <a:pPr algn="ctr"/>
            <a:r>
              <a:rPr lang="ru-RU" sz="3600" b="1" dirty="0">
                <a:solidFill>
                  <a:prstClr val="black"/>
                </a:solidFill>
              </a:rPr>
              <a:t>потпредседница Скупштине жупаније Чонград (Мађарска) и потпредседница Скупштине европских регија</a:t>
            </a:r>
            <a:endParaRPr lang="en-US" sz="3600" b="1" dirty="0">
              <a:solidFill>
                <a:prstClr val="black"/>
              </a:solidFill>
            </a:endParaRPr>
          </a:p>
          <a:p>
            <a:pPr algn="ctr"/>
            <a:r>
              <a:rPr lang="ru-RU" sz="3600" b="1" dirty="0">
                <a:solidFill>
                  <a:prstClr val="black"/>
                </a:solidFill>
              </a:rPr>
              <a:t> </a:t>
            </a:r>
            <a:endParaRPr lang="en-US" sz="3600" b="1" dirty="0">
              <a:solidFill>
                <a:prstClr val="black"/>
              </a:solidFill>
            </a:endParaRPr>
          </a:p>
          <a:p>
            <a:pPr algn="ctr"/>
            <a:r>
              <a:rPr lang="en-US" sz="4800" b="1" dirty="0">
                <a:solidFill>
                  <a:prstClr val="black"/>
                </a:solidFill>
              </a:rPr>
              <a:t>ANNA MAGYAR </a:t>
            </a:r>
          </a:p>
          <a:p>
            <a:pPr algn="ctr"/>
            <a:r>
              <a:rPr lang="en-US" sz="3600" b="1" dirty="0">
                <a:solidFill>
                  <a:prstClr val="black"/>
                </a:solidFill>
              </a:rPr>
              <a:t>Vice-president Assembly of European Regions and Vice-president of the Assembly of </a:t>
            </a:r>
            <a:r>
              <a:rPr lang="en-US" sz="3600" b="1" dirty="0" err="1">
                <a:solidFill>
                  <a:prstClr val="black"/>
                </a:solidFill>
              </a:rPr>
              <a:t>Csongrád</a:t>
            </a:r>
            <a:r>
              <a:rPr lang="en-US" sz="3600" b="1" dirty="0">
                <a:solidFill>
                  <a:prstClr val="black"/>
                </a:solidFill>
              </a:rPr>
              <a:t> </a:t>
            </a:r>
            <a:r>
              <a:rPr lang="en-US" sz="3600" b="1" dirty="0" err="1">
                <a:solidFill>
                  <a:prstClr val="black"/>
                </a:solidFill>
              </a:rPr>
              <a:t>Megye</a:t>
            </a:r>
            <a:r>
              <a:rPr lang="en-US" sz="3600" b="1" dirty="0">
                <a:solidFill>
                  <a:prstClr val="black"/>
                </a:solidFill>
              </a:rPr>
              <a:t>, Hungary</a:t>
            </a:r>
            <a:endParaRPr lang="en-US" sz="1600" b="1" dirty="0">
              <a:solidFill>
                <a:prstClr val="black"/>
              </a:solidFill>
            </a:endParaRPr>
          </a:p>
        </p:txBody>
      </p:sp>
    </p:spTree>
    <p:extLst>
      <p:ext uri="{BB962C8B-B14F-4D97-AF65-F5344CB8AC3E}">
        <p14:creationId xmlns:p14="http://schemas.microsoft.com/office/powerpoint/2010/main" val="280617274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tangolo 9"/>
          <p:cNvSpPr/>
          <p:nvPr/>
        </p:nvSpPr>
        <p:spPr bwMode="auto">
          <a:xfrm>
            <a:off x="180000" y="900002"/>
            <a:ext cx="8784000" cy="472654"/>
          </a:xfrm>
          <a:prstGeom prst="rect">
            <a:avLst/>
          </a:prstGeom>
          <a:solidFill>
            <a:srgbClr val="DEF1F7"/>
          </a:solidFill>
          <a:ln w="9525" cap="flat" cmpd="sng" algn="ctr">
            <a:noFill/>
            <a:prstDash val="solid"/>
            <a:round/>
            <a:headEnd type="none" w="med" len="med"/>
            <a:tailEnd type="none" w="med" len="med"/>
          </a:ln>
          <a:effectLst/>
        </p:spPr>
        <p:txBody>
          <a:bodyPr vert="horz" wrap="square" lIns="91422" tIns="45710" rIns="91422" bIns="45710" numCol="1" rtlCol="0" anchor="t" anchorCtr="0" compatLnSpc="1">
            <a:prstTxWarp prst="textNoShape">
              <a:avLst/>
            </a:prstTxWarp>
            <a:spAutoFit/>
          </a:bodyPr>
          <a:lstStyle/>
          <a:p>
            <a:pPr marL="626941" indent="-626941" algn="ctr" fontAlgn="base">
              <a:spcBef>
                <a:spcPct val="0"/>
              </a:spcBef>
              <a:spcAft>
                <a:spcPct val="0"/>
              </a:spcAft>
              <a:buFont typeface="Wingdings" pitchFamily="2" charset="2"/>
              <a:buChar char="v"/>
            </a:pPr>
            <a:endParaRPr lang="en-US" sz="2400" dirty="0">
              <a:solidFill>
                <a:schemeClr val="bg1"/>
              </a:solidFill>
              <a:latin typeface="Arial" charset="0"/>
            </a:endParaRPr>
          </a:p>
        </p:txBody>
      </p:sp>
      <p:sp>
        <p:nvSpPr>
          <p:cNvPr id="4" name="Segnaposto numero diapositiva 3"/>
          <p:cNvSpPr>
            <a:spLocks noGrp="1"/>
          </p:cNvSpPr>
          <p:nvPr>
            <p:ph type="sldNum" sz="quarter" idx="15"/>
          </p:nvPr>
        </p:nvSpPr>
        <p:spPr/>
        <p:txBody>
          <a:bodyPr/>
          <a:lstStyle/>
          <a:p>
            <a:pPr>
              <a:defRPr/>
            </a:pPr>
            <a:fld id="{A03C8AE3-53FB-46C3-8DA6-DACA14B8FA31}" type="slidenum">
              <a:rPr lang="it-IT">
                <a:solidFill>
                  <a:srgbClr val="FFFFFF"/>
                </a:solidFill>
              </a:rPr>
              <a:pPr>
                <a:defRPr/>
              </a:pPr>
              <a:t>70</a:t>
            </a:fld>
            <a:endParaRPr lang="it-IT" dirty="0">
              <a:solidFill>
                <a:srgbClr val="FFFFFF"/>
              </a:solidFill>
            </a:endParaRPr>
          </a:p>
        </p:txBody>
      </p:sp>
      <p:sp>
        <p:nvSpPr>
          <p:cNvPr id="11" name="Titel 1">
            <a:extLst>
              <a:ext uri="{FF2B5EF4-FFF2-40B4-BE49-F238E27FC236}">
                <a16:creationId xmlns:a16="http://schemas.microsoft.com/office/drawing/2014/main" xmlns="" id="{CC269938-43B4-484F-BBC9-9149C00E681F}"/>
              </a:ext>
            </a:extLst>
          </p:cNvPr>
          <p:cNvSpPr txBox="1">
            <a:spLocks/>
          </p:cNvSpPr>
          <p:nvPr/>
        </p:nvSpPr>
        <p:spPr>
          <a:xfrm>
            <a:off x="467546" y="4293097"/>
            <a:ext cx="8209131" cy="720000"/>
          </a:xfrm>
          <a:prstGeom prst="rect">
            <a:avLst/>
          </a:prstGeom>
          <a:ln w="19050">
            <a:solidFill>
              <a:srgbClr val="0969A6"/>
            </a:solidFill>
          </a:ln>
        </p:spPr>
        <p:txBody>
          <a:bodyPr vert="horz" lIns="71986" tIns="71986" rIns="71986" bIns="71986" rtlCol="0" anchor="ctr" anchorCtr="0">
            <a:noAutofit/>
          </a:bodyPr>
          <a:lstStyle>
            <a:lvl1pPr algn="ctr" defTabSz="914400" rtl="0" eaLnBrk="1" latinLnBrk="0" hangingPunct="1">
              <a:spcBef>
                <a:spcPct val="0"/>
              </a:spcBef>
              <a:buNone/>
              <a:defRPr sz="4400" kern="1200">
                <a:solidFill>
                  <a:srgbClr val="004393"/>
                </a:solidFill>
                <a:latin typeface="+mj-lt"/>
                <a:ea typeface="+mj-ea"/>
                <a:cs typeface="+mj-cs"/>
              </a:defRPr>
            </a:lvl1pPr>
          </a:lstStyle>
          <a:p>
            <a:pPr marL="442827" indent="-285694" algn="just">
              <a:buFont typeface="Wingdings" panose="05000000000000000000" pitchFamily="2" charset="2"/>
              <a:buChar char="Ø"/>
            </a:pPr>
            <a:r>
              <a:rPr lang="en-GB" sz="1400" b="1" dirty="0">
                <a:solidFill>
                  <a:srgbClr val="0969A6"/>
                </a:solidFill>
                <a:latin typeface="Malgun Gothic" panose="020B0503020000020004" pitchFamily="34" charset="-127"/>
                <a:ea typeface="Malgun Gothic" panose="020B0503020000020004" pitchFamily="34" charset="-127"/>
                <a:cs typeface="Kartika" panose="02020503030404060203" pitchFamily="18" charset="0"/>
              </a:rPr>
              <a:t>Towards a Danube Bioeconomy RTI strategy for appropriate regional added value chains</a:t>
            </a:r>
            <a:endParaRPr lang="en-GB" sz="1600" b="1" dirty="0">
              <a:solidFill>
                <a:srgbClr val="0969A6"/>
              </a:solidFill>
              <a:latin typeface="Malgun Gothic" panose="020B0503020000020004" pitchFamily="34" charset="-127"/>
              <a:ea typeface="Malgun Gothic" panose="020B0503020000020004" pitchFamily="34" charset="-127"/>
            </a:endParaRPr>
          </a:p>
        </p:txBody>
      </p:sp>
      <p:sp>
        <p:nvSpPr>
          <p:cNvPr id="12" name="Titel 1">
            <a:extLst>
              <a:ext uri="{FF2B5EF4-FFF2-40B4-BE49-F238E27FC236}">
                <a16:creationId xmlns:a16="http://schemas.microsoft.com/office/drawing/2014/main" xmlns="" id="{8491F6C7-70D6-4B8B-9226-F48F85F6E1EA}"/>
              </a:ext>
            </a:extLst>
          </p:cNvPr>
          <p:cNvSpPr txBox="1">
            <a:spLocks/>
          </p:cNvSpPr>
          <p:nvPr/>
        </p:nvSpPr>
        <p:spPr>
          <a:xfrm>
            <a:off x="467544" y="5265244"/>
            <a:ext cx="8209130" cy="720000"/>
          </a:xfrm>
          <a:prstGeom prst="rect">
            <a:avLst/>
          </a:prstGeom>
          <a:ln w="19050">
            <a:solidFill>
              <a:srgbClr val="0969A6"/>
            </a:solidFill>
          </a:ln>
        </p:spPr>
        <p:txBody>
          <a:bodyPr vert="horz" lIns="71986" tIns="71986" rIns="71986" bIns="71986" rtlCol="0" anchor="ctr" anchorCtr="0">
            <a:noAutofit/>
          </a:bodyPr>
          <a:lstStyle>
            <a:lvl1pPr algn="ctr" defTabSz="914400" rtl="0" eaLnBrk="1" latinLnBrk="0" hangingPunct="1">
              <a:spcBef>
                <a:spcPct val="0"/>
              </a:spcBef>
              <a:buNone/>
              <a:defRPr sz="4400" kern="1200">
                <a:solidFill>
                  <a:srgbClr val="004393"/>
                </a:solidFill>
                <a:latin typeface="+mj-lt"/>
                <a:ea typeface="+mj-ea"/>
                <a:cs typeface="+mj-cs"/>
              </a:defRPr>
            </a:lvl1pPr>
          </a:lstStyle>
          <a:p>
            <a:pPr marL="442827" indent="-285694" algn="just">
              <a:buFont typeface="Wingdings" panose="05000000000000000000" pitchFamily="2" charset="2"/>
              <a:buChar char="Ø"/>
            </a:pPr>
            <a:r>
              <a:rPr lang="en-GB" sz="1400" b="1" dirty="0">
                <a:solidFill>
                  <a:srgbClr val="0969A6"/>
                </a:solidFill>
                <a:latin typeface="Malgun Gothic" panose="020B0503020000020004" pitchFamily="34" charset="-127"/>
                <a:ea typeface="Malgun Gothic" panose="020B0503020000020004" pitchFamily="34" charset="-127"/>
                <a:cs typeface="Kartika" panose="02020503030404060203" pitchFamily="18" charset="0"/>
              </a:rPr>
              <a:t>Building a Bioeconomy Research and Advocacy Network in the Danube Region</a:t>
            </a:r>
          </a:p>
        </p:txBody>
      </p:sp>
      <p:grpSp>
        <p:nvGrpSpPr>
          <p:cNvPr id="5" name="Gruppo 4">
            <a:extLst>
              <a:ext uri="{FF2B5EF4-FFF2-40B4-BE49-F238E27FC236}">
                <a16:creationId xmlns:a16="http://schemas.microsoft.com/office/drawing/2014/main" xmlns="" id="{2AC32D4F-CADA-499B-8CBA-70508A38A270}"/>
              </a:ext>
            </a:extLst>
          </p:cNvPr>
          <p:cNvGrpSpPr/>
          <p:nvPr/>
        </p:nvGrpSpPr>
        <p:grpSpPr>
          <a:xfrm>
            <a:off x="287674" y="1035446"/>
            <a:ext cx="8572812" cy="2236940"/>
            <a:chOff x="252000" y="1044000"/>
            <a:chExt cx="8572812" cy="2236940"/>
          </a:xfrm>
        </p:grpSpPr>
        <p:sp>
          <p:nvSpPr>
            <p:cNvPr id="9" name="Rettangolo 8">
              <a:extLst>
                <a:ext uri="{FF2B5EF4-FFF2-40B4-BE49-F238E27FC236}">
                  <a16:creationId xmlns:a16="http://schemas.microsoft.com/office/drawing/2014/main" xmlns="" id="{DFDF2DEE-037D-4BD5-9F65-90D97290EFFC}"/>
                </a:ext>
              </a:extLst>
            </p:cNvPr>
            <p:cNvSpPr/>
            <p:nvPr/>
          </p:nvSpPr>
          <p:spPr bwMode="auto">
            <a:xfrm>
              <a:off x="252000" y="1044000"/>
              <a:ext cx="6480720" cy="2236940"/>
            </a:xfrm>
            <a:prstGeom prst="rect">
              <a:avLst/>
            </a:prstGeom>
            <a:no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just">
                <a:lnSpc>
                  <a:spcPct val="150000"/>
                </a:lnSpc>
                <a:defRPr/>
              </a:pPr>
              <a:r>
                <a:rPr lang="it-IT" sz="1600" kern="100" spc="50" dirty="0">
                  <a:solidFill>
                    <a:srgbClr val="0969A6"/>
                  </a:solidFill>
                  <a:latin typeface="Calibri" panose="020F0502020204030204" pitchFamily="34" charset="0"/>
                </a:rPr>
                <a:t>In the framework of Danube-INCO.NET, CEI </a:t>
              </a:r>
              <a:r>
                <a:rPr lang="it-IT" sz="1600" kern="100" spc="50" dirty="0" err="1">
                  <a:solidFill>
                    <a:srgbClr val="0969A6"/>
                  </a:solidFill>
                  <a:latin typeface="Calibri" panose="020F0502020204030204" pitchFamily="34" charset="0"/>
                </a:rPr>
                <a:t>contributed</a:t>
              </a:r>
              <a:r>
                <a:rPr lang="it-IT" sz="1600" kern="100" spc="50" dirty="0">
                  <a:solidFill>
                    <a:srgbClr val="0969A6"/>
                  </a:solidFill>
                  <a:latin typeface="Calibri" panose="020F0502020204030204" pitchFamily="34" charset="0"/>
                </a:rPr>
                <a:t> to:</a:t>
              </a:r>
            </a:p>
            <a:p>
              <a:pPr marL="180939" indent="-180939" algn="just">
                <a:lnSpc>
                  <a:spcPct val="150000"/>
                </a:lnSpc>
                <a:buFont typeface="Wingdings" panose="05000000000000000000" pitchFamily="2" charset="2"/>
                <a:buChar char="ü"/>
                <a:defRPr/>
              </a:pPr>
              <a:r>
                <a:rPr lang="it-IT" sz="1600" b="1" kern="100" spc="50" dirty="0" err="1">
                  <a:solidFill>
                    <a:srgbClr val="0969A6"/>
                  </a:solidFill>
                  <a:latin typeface="Calibri" panose="020F0502020204030204" pitchFamily="34" charset="0"/>
                </a:rPr>
                <a:t>promoting</a:t>
              </a:r>
              <a:r>
                <a:rPr lang="it-IT" sz="1600" b="1" kern="100" spc="50" dirty="0">
                  <a:solidFill>
                    <a:srgbClr val="0969A6"/>
                  </a:solidFill>
                  <a:latin typeface="Calibri" panose="020F0502020204030204" pitchFamily="34" charset="0"/>
                </a:rPr>
                <a:t> </a:t>
              </a:r>
              <a:r>
                <a:rPr lang="it-IT" sz="1600" b="1" kern="100" spc="50" dirty="0" err="1">
                  <a:solidFill>
                    <a:srgbClr val="0969A6"/>
                  </a:solidFill>
                  <a:latin typeface="Calibri" panose="020F0502020204030204" pitchFamily="34" charset="0"/>
                </a:rPr>
                <a:t>clustering</a:t>
              </a:r>
              <a:r>
                <a:rPr lang="it-IT" sz="1600" b="1" kern="100" spc="50" dirty="0">
                  <a:solidFill>
                    <a:srgbClr val="0969A6"/>
                  </a:solidFill>
                  <a:latin typeface="Calibri" panose="020F0502020204030204" pitchFamily="34" charset="0"/>
                </a:rPr>
                <a:t> and «triple-</a:t>
              </a:r>
              <a:r>
                <a:rPr lang="it-IT" sz="1600" b="1" kern="100" spc="50" dirty="0" err="1">
                  <a:solidFill>
                    <a:srgbClr val="0969A6"/>
                  </a:solidFill>
                  <a:latin typeface="Calibri" panose="020F0502020204030204" pitchFamily="34" charset="0"/>
                </a:rPr>
                <a:t>helix</a:t>
              </a:r>
              <a:r>
                <a:rPr lang="it-IT" sz="1600" b="1" kern="100" spc="50" dirty="0">
                  <a:solidFill>
                    <a:srgbClr val="0969A6"/>
                  </a:solidFill>
                  <a:latin typeface="Calibri" panose="020F0502020204030204" pitchFamily="34" charset="0"/>
                </a:rPr>
                <a:t>» networking</a:t>
              </a:r>
            </a:p>
            <a:p>
              <a:pPr marL="180939" indent="-180939" algn="just">
                <a:lnSpc>
                  <a:spcPct val="150000"/>
                </a:lnSpc>
                <a:buFont typeface="Wingdings" panose="05000000000000000000" pitchFamily="2" charset="2"/>
                <a:buChar char="ü"/>
                <a:defRPr/>
              </a:pPr>
              <a:r>
                <a:rPr lang="it-IT" sz="1600" b="1" kern="100" spc="50" dirty="0" err="1">
                  <a:solidFill>
                    <a:srgbClr val="0969A6"/>
                  </a:solidFill>
                  <a:latin typeface="Calibri" panose="020F0502020204030204" pitchFamily="34" charset="0"/>
                </a:rPr>
                <a:t>identifying</a:t>
              </a:r>
              <a:r>
                <a:rPr lang="it-IT" sz="1600" b="1" kern="100" spc="50" dirty="0">
                  <a:solidFill>
                    <a:srgbClr val="0969A6"/>
                  </a:solidFill>
                  <a:latin typeface="Calibri" panose="020F0502020204030204" pitchFamily="34" charset="0"/>
                </a:rPr>
                <a:t> </a:t>
              </a:r>
              <a:r>
                <a:rPr lang="it-IT" sz="1600" b="1" kern="100" spc="50" dirty="0" err="1">
                  <a:solidFill>
                    <a:srgbClr val="0969A6"/>
                  </a:solidFill>
                  <a:latin typeface="Calibri" panose="020F0502020204030204" pitchFamily="34" charset="0"/>
                </a:rPr>
                <a:t>synergies</a:t>
              </a:r>
              <a:r>
                <a:rPr lang="it-IT" sz="1600" b="1" kern="100" spc="50" dirty="0">
                  <a:solidFill>
                    <a:srgbClr val="0969A6"/>
                  </a:solidFill>
                  <a:latin typeface="Calibri" panose="020F0502020204030204" pitchFamily="34" charset="0"/>
                </a:rPr>
                <a:t> and </a:t>
              </a:r>
              <a:r>
                <a:rPr lang="it-IT" sz="1600" b="1" kern="100" spc="50" dirty="0" err="1">
                  <a:solidFill>
                    <a:srgbClr val="0969A6"/>
                  </a:solidFill>
                  <a:latin typeface="Calibri" panose="020F0502020204030204" pitchFamily="34" charset="0"/>
                </a:rPr>
                <a:t>complementarities</a:t>
              </a:r>
              <a:r>
                <a:rPr lang="it-IT" sz="1600" b="1" kern="100" spc="50" dirty="0">
                  <a:solidFill>
                    <a:srgbClr val="0969A6"/>
                  </a:solidFill>
                  <a:latin typeface="Calibri" panose="020F0502020204030204" pitchFamily="34" charset="0"/>
                </a:rPr>
                <a:t> </a:t>
              </a:r>
            </a:p>
            <a:p>
              <a:pPr marL="180939" indent="-180939" algn="just">
                <a:lnSpc>
                  <a:spcPct val="150000"/>
                </a:lnSpc>
                <a:buFont typeface="Wingdings" panose="05000000000000000000" pitchFamily="2" charset="2"/>
                <a:buChar char="ü"/>
                <a:defRPr/>
              </a:pPr>
              <a:r>
                <a:rPr lang="it-IT" sz="1600" b="1" kern="100" spc="50" dirty="0" err="1">
                  <a:solidFill>
                    <a:srgbClr val="0969A6"/>
                  </a:solidFill>
                  <a:latin typeface="Calibri" panose="020F0502020204030204" pitchFamily="34" charset="0"/>
                </a:rPr>
                <a:t>implementing</a:t>
              </a:r>
              <a:r>
                <a:rPr lang="it-IT" sz="1600" b="1" kern="100" spc="50" dirty="0">
                  <a:solidFill>
                    <a:srgbClr val="0969A6"/>
                  </a:solidFill>
                  <a:latin typeface="Calibri" panose="020F0502020204030204" pitchFamily="34" charset="0"/>
                </a:rPr>
                <a:t> </a:t>
              </a:r>
              <a:r>
                <a:rPr lang="it-IT" sz="1600" b="1" kern="100" spc="50" dirty="0" err="1">
                  <a:solidFill>
                    <a:srgbClr val="0969A6"/>
                  </a:solidFill>
                  <a:latin typeface="Calibri" panose="020F0502020204030204" pitchFamily="34" charset="0"/>
                </a:rPr>
                <a:t>two</a:t>
              </a:r>
              <a:r>
                <a:rPr lang="it-IT" sz="1600" b="1" kern="100" spc="50" dirty="0">
                  <a:solidFill>
                    <a:srgbClr val="0969A6"/>
                  </a:solidFill>
                  <a:latin typeface="Calibri" panose="020F0502020204030204" pitchFamily="34" charset="0"/>
                </a:rPr>
                <a:t> </a:t>
              </a:r>
              <a:r>
                <a:rPr lang="it-IT" sz="1600" b="1" kern="100" spc="50" dirty="0" err="1">
                  <a:solidFill>
                    <a:srgbClr val="0969A6"/>
                  </a:solidFill>
                  <a:latin typeface="Calibri" panose="020F0502020204030204" pitchFamily="34" charset="0"/>
                </a:rPr>
                <a:t>pilot</a:t>
              </a:r>
              <a:r>
                <a:rPr lang="it-IT" sz="1600" b="1" kern="100" spc="50" dirty="0">
                  <a:solidFill>
                    <a:srgbClr val="0969A6"/>
                  </a:solidFill>
                  <a:latin typeface="Calibri" panose="020F0502020204030204" pitchFamily="34" charset="0"/>
                </a:rPr>
                <a:t> </a:t>
              </a:r>
              <a:r>
                <a:rPr lang="it-IT" sz="1600" b="1" kern="100" spc="50" dirty="0" err="1">
                  <a:solidFill>
                    <a:srgbClr val="0969A6"/>
                  </a:solidFill>
                  <a:latin typeface="Calibri" panose="020F0502020204030204" pitchFamily="34" charset="0"/>
                </a:rPr>
                <a:t>activities</a:t>
              </a:r>
              <a:r>
                <a:rPr lang="it-IT" sz="1600" b="1" kern="100" spc="50" dirty="0">
                  <a:solidFill>
                    <a:srgbClr val="0969A6"/>
                  </a:solidFill>
                  <a:latin typeface="Calibri" panose="020F0502020204030204" pitchFamily="34" charset="0"/>
                </a:rPr>
                <a:t> in </a:t>
              </a:r>
              <a:r>
                <a:rPr lang="it-IT" sz="1600" b="1" kern="100" spc="50" dirty="0" err="1">
                  <a:solidFill>
                    <a:srgbClr val="0969A6"/>
                  </a:solidFill>
                  <a:latin typeface="Calibri" panose="020F0502020204030204" pitchFamily="34" charset="0"/>
                </a:rPr>
                <a:t>collaboration</a:t>
              </a:r>
              <a:r>
                <a:rPr lang="it-IT" sz="1600" b="1" kern="100" spc="50" dirty="0">
                  <a:solidFill>
                    <a:srgbClr val="0969A6"/>
                  </a:solidFill>
                  <a:latin typeface="Calibri" panose="020F0502020204030204" pitchFamily="34" charset="0"/>
                </a:rPr>
                <a:t> with</a:t>
              </a:r>
            </a:p>
            <a:p>
              <a:pPr algn="just">
                <a:lnSpc>
                  <a:spcPct val="150000"/>
                </a:lnSpc>
                <a:defRPr/>
              </a:pPr>
              <a:r>
                <a:rPr lang="it-IT" sz="1600" b="1" kern="100" spc="50" dirty="0">
                  <a:solidFill>
                    <a:srgbClr val="0969A6"/>
                  </a:solidFill>
                  <a:latin typeface="Calibri" panose="020F0502020204030204" pitchFamily="34" charset="0"/>
                </a:rPr>
                <a:t>    </a:t>
              </a:r>
              <a:r>
                <a:rPr lang="it-IT" sz="1600" b="1" kern="100" cap="small" spc="50" dirty="0" err="1">
                  <a:solidFill>
                    <a:srgbClr val="0969A6"/>
                  </a:solidFill>
                  <a:latin typeface="Calibri" panose="020F0502020204030204" pitchFamily="34" charset="0"/>
                </a:rPr>
                <a:t>Pannon</a:t>
              </a:r>
              <a:r>
                <a:rPr lang="it-IT" sz="1600" b="1" kern="100" cap="small" spc="50" dirty="0">
                  <a:solidFill>
                    <a:srgbClr val="0969A6"/>
                  </a:solidFill>
                  <a:latin typeface="Calibri" panose="020F0502020204030204" pitchFamily="34" charset="0"/>
                </a:rPr>
                <a:t> Pro </a:t>
              </a:r>
              <a:r>
                <a:rPr lang="it-IT" sz="1600" b="1" kern="100" cap="small" spc="50" dirty="0" err="1">
                  <a:solidFill>
                    <a:srgbClr val="0969A6"/>
                  </a:solidFill>
                  <a:latin typeface="Calibri" panose="020F0502020204030204" pitchFamily="34" charset="0"/>
                </a:rPr>
                <a:t>Innovations</a:t>
              </a:r>
              <a:r>
                <a:rPr lang="it-IT" sz="1600" b="1" kern="100" cap="small" spc="50" dirty="0">
                  <a:solidFill>
                    <a:srgbClr val="0969A6"/>
                  </a:solidFill>
                  <a:latin typeface="Calibri" panose="020F0502020204030204" pitchFamily="34" charset="0"/>
                </a:rPr>
                <a:t>, BOKU, ZSI, BIOS AUSTRIA, ICA-CASEE</a:t>
              </a:r>
            </a:p>
            <a:p>
              <a:pPr algn="just">
                <a:lnSpc>
                  <a:spcPts val="2000"/>
                </a:lnSpc>
                <a:defRPr/>
              </a:pPr>
              <a:endParaRPr lang="it-IT" sz="1200" b="1" i="1" u="sng" dirty="0">
                <a:solidFill>
                  <a:srgbClr val="0969A6"/>
                </a:solidFill>
                <a:latin typeface="Calibri" panose="020F0502020204030204"/>
              </a:endParaRPr>
            </a:p>
          </p:txBody>
        </p:sp>
        <p:pic>
          <p:nvPicPr>
            <p:cNvPr id="17" name="Grafik 4">
              <a:extLst>
                <a:ext uri="{FF2B5EF4-FFF2-40B4-BE49-F238E27FC236}">
                  <a16:creationId xmlns:a16="http://schemas.microsoft.com/office/drawing/2014/main" xmlns="" id="{5DDA958B-7449-4B04-B3C5-0D08A42B9D70}"/>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6808156" y="1093681"/>
              <a:ext cx="2016656" cy="1511422"/>
            </a:xfrm>
            <a:prstGeom prst="rect">
              <a:avLst/>
            </a:prstGeom>
          </p:spPr>
        </p:pic>
      </p:grpSp>
      <p:sp>
        <p:nvSpPr>
          <p:cNvPr id="2" name="Freccia in giù 1">
            <a:extLst>
              <a:ext uri="{FF2B5EF4-FFF2-40B4-BE49-F238E27FC236}">
                <a16:creationId xmlns:a16="http://schemas.microsoft.com/office/drawing/2014/main" xmlns="" id="{CE204C00-9E43-45F2-95B6-C2FE7113F917}"/>
              </a:ext>
            </a:extLst>
          </p:cNvPr>
          <p:cNvSpPr/>
          <p:nvPr/>
        </p:nvSpPr>
        <p:spPr bwMode="auto">
          <a:xfrm>
            <a:off x="1763688" y="3356996"/>
            <a:ext cx="576064" cy="622131"/>
          </a:xfrm>
          <a:prstGeom prst="downArrow">
            <a:avLst/>
          </a:prstGeom>
          <a:solidFill>
            <a:srgbClr val="DEF1F7"/>
          </a:solidFill>
          <a:ln w="28575" cap="flat" cmpd="sng" algn="ctr">
            <a:solidFill>
              <a:srgbClr val="0969A6"/>
            </a:solidFill>
            <a:prstDash val="solid"/>
            <a:round/>
            <a:headEnd type="none" w="med" len="med"/>
            <a:tailEnd type="none" w="med" len="med"/>
          </a:ln>
          <a:effectLst/>
        </p:spPr>
        <p:txBody>
          <a:bodyPr vert="horz" wrap="square" lIns="91422" tIns="45710" rIns="91422" bIns="45710" numCol="1" rtlCol="0" anchor="t" anchorCtr="0" compatLnSpc="1">
            <a:prstTxWarp prst="textNoShape">
              <a:avLst/>
            </a:prstTxWarp>
            <a:spAutoFit/>
          </a:bodyPr>
          <a:lstStyle/>
          <a:p>
            <a:pPr marL="626941" indent="-626941" algn="ctr">
              <a:buFont typeface="Wingdings" pitchFamily="2" charset="2"/>
              <a:buChar char="v"/>
            </a:pPr>
            <a:endParaRPr lang="it-IT" sz="2400" dirty="0">
              <a:solidFill>
                <a:srgbClr val="000000"/>
              </a:solidFill>
              <a:latin typeface="Arial" charset="0"/>
            </a:endParaRPr>
          </a:p>
        </p:txBody>
      </p:sp>
      <p:sp>
        <p:nvSpPr>
          <p:cNvPr id="13" name="Rettangolo 12">
            <a:extLst>
              <a:ext uri="{FF2B5EF4-FFF2-40B4-BE49-F238E27FC236}">
                <a16:creationId xmlns:a16="http://schemas.microsoft.com/office/drawing/2014/main" xmlns="" id="{7C799D9A-D3FE-4F50-8B22-40F4D48E8973}"/>
              </a:ext>
            </a:extLst>
          </p:cNvPr>
          <p:cNvSpPr/>
          <p:nvPr/>
        </p:nvSpPr>
        <p:spPr bwMode="auto">
          <a:xfrm>
            <a:off x="-324541" y="7252064"/>
            <a:ext cx="8281237" cy="954087"/>
          </a:xfrm>
          <a:prstGeom prst="rect">
            <a:avLst/>
          </a:prstGeom>
          <a:noFill/>
          <a:ln w="9525" cap="flat" cmpd="sng" algn="ctr">
            <a:noFill/>
            <a:prstDash val="solid"/>
            <a:round/>
            <a:headEnd type="none" w="med" len="med"/>
            <a:tailEnd type="none" w="med" len="med"/>
          </a:ln>
          <a:effectLst/>
        </p:spPr>
        <p:txBody>
          <a:bodyPr vert="horz" wrap="square" lIns="91422" tIns="45710" rIns="91422" bIns="45710" numCol="1" rtlCol="0" anchor="t" anchorCtr="0" compatLnSpc="1">
            <a:prstTxWarp prst="textNoShape">
              <a:avLst/>
            </a:prstTxWarp>
            <a:spAutoFit/>
          </a:bodyPr>
          <a:lstStyle/>
          <a:p>
            <a:pPr algn="ctr" eaLnBrk="1" hangingPunct="1"/>
            <a:r>
              <a:rPr lang="en-GB" sz="1400" i="1" kern="100" dirty="0">
                <a:solidFill>
                  <a:srgbClr val="0A68A6"/>
                </a:solidFill>
                <a:latin typeface="+mj-lt"/>
              </a:rPr>
              <a:t>In order to enhance dialogue between </a:t>
            </a:r>
            <a:r>
              <a:rPr lang="en-GB" sz="1400" i="1" kern="100" dirty="0" err="1">
                <a:solidFill>
                  <a:srgbClr val="0A68A6"/>
                </a:solidFill>
                <a:latin typeface="+mj-lt"/>
              </a:rPr>
              <a:t>Bioeconomy</a:t>
            </a:r>
            <a:r>
              <a:rPr lang="en-GB" sz="1400" i="1" kern="100" dirty="0">
                <a:solidFill>
                  <a:srgbClr val="0A68A6"/>
                </a:solidFill>
                <a:latin typeface="+mj-lt"/>
              </a:rPr>
              <a:t> stakeholders and experts from the Danube Region and beyond on how to prioritize the shift to </a:t>
            </a:r>
            <a:r>
              <a:rPr lang="en-GB" sz="1400" i="1" kern="100" dirty="0" err="1">
                <a:solidFill>
                  <a:srgbClr val="0A68A6"/>
                </a:solidFill>
                <a:latin typeface="+mj-lt"/>
              </a:rPr>
              <a:t>Bioeconomy</a:t>
            </a:r>
            <a:r>
              <a:rPr lang="en-GB" sz="1400" i="1" kern="100" dirty="0">
                <a:solidFill>
                  <a:srgbClr val="0A68A6"/>
                </a:solidFill>
                <a:latin typeface="+mj-lt"/>
              </a:rPr>
              <a:t> under present conditions and constraints, </a:t>
            </a:r>
          </a:p>
          <a:p>
            <a:pPr algn="ctr" eaLnBrk="1" hangingPunct="1"/>
            <a:r>
              <a:rPr lang="en-GB" sz="1400" i="1" kern="100" dirty="0">
                <a:solidFill>
                  <a:srgbClr val="0A68A6"/>
                </a:solidFill>
                <a:latin typeface="+mj-lt"/>
              </a:rPr>
              <a:t>CEI promoted the elaboration of recommendations, that will be further developed so to encompass  the whole CEI constituency. </a:t>
            </a:r>
          </a:p>
        </p:txBody>
      </p:sp>
    </p:spTree>
    <p:extLst>
      <p:ext uri="{BB962C8B-B14F-4D97-AF65-F5344CB8AC3E}">
        <p14:creationId xmlns:p14="http://schemas.microsoft.com/office/powerpoint/2010/main" val="2126680875"/>
      </p:ext>
    </p:extLst>
  </p:cSld>
  <p:clrMapOvr>
    <a:masterClrMapping/>
  </p:clrMapOvr>
  <p:transition spd="med">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750"/>
                                        <p:tgtEl>
                                          <p:spTgt spid="5"/>
                                        </p:tgtEl>
                                      </p:cBhvr>
                                    </p:animEffect>
                                  </p:childTnLst>
                                </p:cTn>
                              </p:par>
                            </p:childTnLst>
                          </p:cTn>
                        </p:par>
                        <p:par>
                          <p:cTn id="8" fill="hold">
                            <p:stCondLst>
                              <p:cond delay="750"/>
                            </p:stCondLst>
                            <p:childTnLst>
                              <p:par>
                                <p:cTn id="9" presetID="2"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250" fill="hold"/>
                                        <p:tgtEl>
                                          <p:spTgt spid="2"/>
                                        </p:tgtEl>
                                        <p:attrNameLst>
                                          <p:attrName>ppt_x</p:attrName>
                                        </p:attrNameLst>
                                      </p:cBhvr>
                                      <p:tavLst>
                                        <p:tav tm="0">
                                          <p:val>
                                            <p:strVal val="#ppt_x"/>
                                          </p:val>
                                        </p:tav>
                                        <p:tav tm="100000">
                                          <p:val>
                                            <p:strVal val="#ppt_x"/>
                                          </p:val>
                                        </p:tav>
                                      </p:tavLst>
                                    </p:anim>
                                    <p:anim calcmode="lin" valueType="num">
                                      <p:cBhvr additive="base">
                                        <p:cTn id="12" dur="1250" fill="hold"/>
                                        <p:tgtEl>
                                          <p:spTgt spid="2"/>
                                        </p:tgtEl>
                                        <p:attrNameLst>
                                          <p:attrName>ppt_y</p:attrName>
                                        </p:attrNameLst>
                                      </p:cBhvr>
                                      <p:tavLst>
                                        <p:tav tm="0">
                                          <p:val>
                                            <p:strVal val="0-#ppt_h/2"/>
                                          </p:val>
                                        </p:tav>
                                        <p:tav tm="100000">
                                          <p:val>
                                            <p:strVal val="#ppt_y"/>
                                          </p:val>
                                        </p:tav>
                                      </p:tavLst>
                                    </p:anim>
                                  </p:childTnLst>
                                </p:cTn>
                              </p:par>
                              <p:par>
                                <p:cTn id="13" presetID="22" presetClass="entr" presetSubtype="8" fill="hold" grpId="0" nodeType="withEffect">
                                  <p:stCondLst>
                                    <p:cond delay="50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1000"/>
                                        <p:tgtEl>
                                          <p:spTgt spid="11"/>
                                        </p:tgtEl>
                                      </p:cBhvr>
                                    </p:animEffect>
                                  </p:childTnLst>
                                </p:cTn>
                              </p:par>
                            </p:childTnLst>
                          </p:cTn>
                        </p:par>
                        <p:par>
                          <p:cTn id="16" fill="hold">
                            <p:stCondLst>
                              <p:cond delay="2250"/>
                            </p:stCondLst>
                            <p:childTnLst>
                              <p:par>
                                <p:cTn id="17" presetID="22" presetClass="entr" presetSubtype="8"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2"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ttangolo 48"/>
          <p:cNvSpPr/>
          <p:nvPr/>
        </p:nvSpPr>
        <p:spPr bwMode="auto">
          <a:xfrm>
            <a:off x="180000" y="900002"/>
            <a:ext cx="8784000" cy="472654"/>
          </a:xfrm>
          <a:prstGeom prst="rect">
            <a:avLst/>
          </a:prstGeom>
          <a:solidFill>
            <a:srgbClr val="DEF1F7"/>
          </a:solidFill>
          <a:ln w="9525" cap="flat" cmpd="sng" algn="ctr">
            <a:noFill/>
            <a:prstDash val="solid"/>
            <a:round/>
            <a:headEnd type="none" w="med" len="med"/>
            <a:tailEnd type="none" w="med" len="med"/>
          </a:ln>
          <a:effectLst/>
        </p:spPr>
        <p:txBody>
          <a:bodyPr vert="horz" wrap="square" lIns="91422" tIns="45710" rIns="91422" bIns="45710" numCol="1" rtlCol="0" anchor="t" anchorCtr="0" compatLnSpc="1">
            <a:prstTxWarp prst="textNoShape">
              <a:avLst/>
            </a:prstTxWarp>
            <a:spAutoFit/>
          </a:bodyPr>
          <a:lstStyle/>
          <a:p>
            <a:pPr marL="626941" indent="-626941" algn="ctr" fontAlgn="base">
              <a:spcBef>
                <a:spcPct val="0"/>
              </a:spcBef>
              <a:spcAft>
                <a:spcPct val="0"/>
              </a:spcAft>
              <a:buFont typeface="Wingdings" pitchFamily="2" charset="2"/>
              <a:buChar char="v"/>
            </a:pPr>
            <a:endParaRPr lang="en-US" sz="2400" dirty="0">
              <a:solidFill>
                <a:schemeClr val="bg1"/>
              </a:solidFill>
              <a:latin typeface="Arial" charset="0"/>
            </a:endParaRPr>
          </a:p>
        </p:txBody>
      </p:sp>
      <p:sp>
        <p:nvSpPr>
          <p:cNvPr id="4" name="Segnaposto numero diapositiva 3"/>
          <p:cNvSpPr>
            <a:spLocks noGrp="1"/>
          </p:cNvSpPr>
          <p:nvPr>
            <p:ph type="sldNum" sz="quarter" idx="15"/>
          </p:nvPr>
        </p:nvSpPr>
        <p:spPr/>
        <p:txBody>
          <a:bodyPr/>
          <a:lstStyle/>
          <a:p>
            <a:pPr>
              <a:defRPr/>
            </a:pPr>
            <a:fld id="{A03C8AE3-53FB-46C3-8DA6-DACA14B8FA31}" type="slidenum">
              <a:rPr lang="it-IT">
                <a:solidFill>
                  <a:srgbClr val="FFFFFF"/>
                </a:solidFill>
              </a:rPr>
              <a:pPr>
                <a:defRPr/>
              </a:pPr>
              <a:t>71</a:t>
            </a:fld>
            <a:endParaRPr lang="it-IT" dirty="0">
              <a:solidFill>
                <a:srgbClr val="FFFFFF"/>
              </a:solidFill>
            </a:endParaRPr>
          </a:p>
        </p:txBody>
      </p:sp>
      <p:sp>
        <p:nvSpPr>
          <p:cNvPr id="9" name="Rettangolo 8">
            <a:extLst>
              <a:ext uri="{FF2B5EF4-FFF2-40B4-BE49-F238E27FC236}">
                <a16:creationId xmlns:a16="http://schemas.microsoft.com/office/drawing/2014/main" xmlns="" id="{DFDF2DEE-037D-4BD5-9F65-90D97290EFFC}"/>
              </a:ext>
            </a:extLst>
          </p:cNvPr>
          <p:cNvSpPr/>
          <p:nvPr/>
        </p:nvSpPr>
        <p:spPr bwMode="auto">
          <a:xfrm>
            <a:off x="305766" y="1484786"/>
            <a:ext cx="8532472" cy="4708961"/>
          </a:xfrm>
          <a:prstGeom prst="rect">
            <a:avLst/>
          </a:prstGeom>
          <a:noFill/>
          <a:ln w="19050" cap="flat" cmpd="sng" algn="ctr">
            <a:noFill/>
            <a:prstDash val="solid"/>
            <a:round/>
            <a:headEnd type="none" w="med" len="med"/>
            <a:tailEnd type="none" w="med" len="med"/>
          </a:ln>
          <a:effectLst/>
        </p:spPr>
        <p:txBody>
          <a:bodyPr vert="horz" wrap="square" lIns="91422" tIns="45710" rIns="91422" bIns="45710" numCol="1" rtlCol="0" anchor="t" anchorCtr="0" compatLnSpc="1">
            <a:prstTxWarp prst="textNoShape">
              <a:avLst/>
            </a:prstTxWarp>
            <a:spAutoFit/>
          </a:bodyPr>
          <a:lstStyle/>
          <a:p>
            <a:pPr algn="just">
              <a:lnSpc>
                <a:spcPts val="2400"/>
              </a:lnSpc>
            </a:pPr>
            <a:r>
              <a:rPr lang="en-US" sz="1600" kern="100" spc="50" dirty="0">
                <a:solidFill>
                  <a:srgbClr val="0969A6"/>
                </a:solidFill>
                <a:latin typeface="Calibri" panose="020F0502020204030204" pitchFamily="34" charset="0"/>
              </a:rPr>
              <a:t>The Pilot Activities have produced two </a:t>
            </a:r>
            <a:r>
              <a:rPr lang="en-US" sz="1600" kern="100" spc="50" dirty="0">
                <a:solidFill>
                  <a:srgbClr val="FE7F2B"/>
                </a:solidFill>
                <a:latin typeface="Calibri" panose="020F0502020204030204" pitchFamily="34" charset="0"/>
              </a:rPr>
              <a:t>Position Papers</a:t>
            </a:r>
            <a:r>
              <a:rPr lang="en-US" sz="1600" kern="100" spc="50" dirty="0">
                <a:solidFill>
                  <a:srgbClr val="0969A6"/>
                </a:solidFill>
                <a:latin typeface="Calibri" panose="020F0502020204030204" pitchFamily="34" charset="0"/>
              </a:rPr>
              <a:t>, which include a number of </a:t>
            </a:r>
            <a:r>
              <a:rPr lang="en-US" sz="1600" b="1" kern="100" cap="small" spc="50" dirty="0">
                <a:solidFill>
                  <a:srgbClr val="FE7F2B"/>
                </a:solidFill>
                <a:latin typeface="Calibri" panose="020F0502020204030204" pitchFamily="34" charset="0"/>
              </a:rPr>
              <a:t>recommendations</a:t>
            </a:r>
            <a:r>
              <a:rPr lang="en-US" sz="1600" kern="100" spc="50" dirty="0">
                <a:solidFill>
                  <a:srgbClr val="FE7F2B"/>
                </a:solidFill>
                <a:latin typeface="Calibri" panose="020F0502020204030204" pitchFamily="34" charset="0"/>
              </a:rPr>
              <a:t> </a:t>
            </a:r>
            <a:r>
              <a:rPr lang="en-US" sz="1600" kern="100" spc="50" dirty="0">
                <a:solidFill>
                  <a:srgbClr val="0969A6"/>
                </a:solidFill>
                <a:latin typeface="Calibri" panose="020F0502020204030204" pitchFamily="34" charset="0"/>
              </a:rPr>
              <a:t>for the development of Bioeconomy in the EUSDR. </a:t>
            </a:r>
            <a:r>
              <a:rPr lang="en-GB" sz="1600" kern="100" spc="50" dirty="0">
                <a:solidFill>
                  <a:srgbClr val="0969A6"/>
                </a:solidFill>
                <a:latin typeface="Calibri" panose="020F0502020204030204" pitchFamily="34" charset="0"/>
              </a:rPr>
              <a:t>The recommendations could be further developed so to </a:t>
            </a:r>
            <a:r>
              <a:rPr lang="en-GB" sz="1600" b="1" kern="100" cap="small" spc="50" dirty="0">
                <a:solidFill>
                  <a:srgbClr val="FE7F2B"/>
                </a:solidFill>
                <a:latin typeface="Calibri" panose="020F0502020204030204" pitchFamily="34" charset="0"/>
              </a:rPr>
              <a:t>emphasize the perspective of Bioeconomy stakeholders from the Western Balkans</a:t>
            </a:r>
            <a:r>
              <a:rPr lang="en-GB" sz="1600" b="1" kern="100" cap="small" spc="50" dirty="0">
                <a:solidFill>
                  <a:srgbClr val="0969A6"/>
                </a:solidFill>
                <a:latin typeface="Calibri" panose="020F0502020204030204" pitchFamily="34" charset="0"/>
              </a:rPr>
              <a:t>.</a:t>
            </a:r>
          </a:p>
          <a:p>
            <a:pPr algn="just">
              <a:lnSpc>
                <a:spcPts val="2400"/>
              </a:lnSpc>
            </a:pPr>
            <a:endParaRPr lang="en-GB" sz="1600" b="1" kern="100" cap="small" spc="50" dirty="0">
              <a:solidFill>
                <a:srgbClr val="0969A6"/>
              </a:solidFill>
              <a:latin typeface="Calibri" panose="020F0502020204030204" pitchFamily="34" charset="0"/>
            </a:endParaRPr>
          </a:p>
          <a:p>
            <a:pPr algn="just">
              <a:lnSpc>
                <a:spcPts val="2400"/>
              </a:lnSpc>
            </a:pPr>
            <a:r>
              <a:rPr lang="en-GB" sz="1600" b="1" kern="100" spc="50" dirty="0">
                <a:solidFill>
                  <a:srgbClr val="0969A6"/>
                </a:solidFill>
                <a:latin typeface="Calibri" panose="020F0502020204030204" pitchFamily="34" charset="0"/>
              </a:rPr>
              <a:t>To this end, we could support by replicating the questionnaire in order to channel bottom-up information from WB6. This could help making producers’ voice heard in the Bioeconomy debate, and sustain a shift in the focus from industrial development to a more holistic area based approach. </a:t>
            </a:r>
          </a:p>
          <a:p>
            <a:pPr algn="just">
              <a:lnSpc>
                <a:spcPts val="2400"/>
              </a:lnSpc>
            </a:pPr>
            <a:endParaRPr lang="en-GB" sz="1600" b="1" kern="100" spc="50" dirty="0">
              <a:solidFill>
                <a:srgbClr val="0969A6"/>
              </a:solidFill>
              <a:latin typeface="Calibri" panose="020F0502020204030204" pitchFamily="34" charset="0"/>
            </a:endParaRPr>
          </a:p>
          <a:p>
            <a:pPr algn="just">
              <a:lnSpc>
                <a:spcPts val="2400"/>
              </a:lnSpc>
            </a:pPr>
            <a:r>
              <a:rPr lang="en-GB" sz="1600" kern="100" spc="50" dirty="0">
                <a:solidFill>
                  <a:srgbClr val="0969A6"/>
                </a:solidFill>
                <a:latin typeface="Calibri" panose="020F0502020204030204" pitchFamily="34" charset="0"/>
              </a:rPr>
              <a:t>The support of institutional stakeholders would be crucial in this exercise. This is made possible also owing to our interactions with the BIOEAST initiative, EIP-AGRI, ICA-CASEE and other networks.</a:t>
            </a:r>
          </a:p>
          <a:p>
            <a:pPr algn="just">
              <a:lnSpc>
                <a:spcPts val="2400"/>
              </a:lnSpc>
            </a:pPr>
            <a:endParaRPr lang="en-GB" sz="1600" b="1" kern="100" cap="small" spc="50" dirty="0">
              <a:solidFill>
                <a:srgbClr val="0969A6"/>
              </a:solidFill>
              <a:latin typeface="Calibri" panose="020F0502020204030204" pitchFamily="34" charset="0"/>
            </a:endParaRPr>
          </a:p>
          <a:p>
            <a:pPr algn="just">
              <a:lnSpc>
                <a:spcPts val="2400"/>
              </a:lnSpc>
            </a:pPr>
            <a:endParaRPr lang="en-GB" sz="1600" b="1" kern="100" cap="small" spc="50" dirty="0">
              <a:solidFill>
                <a:srgbClr val="0969A6"/>
              </a:solidFill>
              <a:latin typeface="Calibri" panose="020F0502020204030204" pitchFamily="34" charset="0"/>
            </a:endParaRPr>
          </a:p>
        </p:txBody>
      </p:sp>
    </p:spTree>
    <p:extLst>
      <p:ext uri="{BB962C8B-B14F-4D97-AF65-F5344CB8AC3E}">
        <p14:creationId xmlns:p14="http://schemas.microsoft.com/office/powerpoint/2010/main" val="2747823342"/>
      </p:ext>
    </p:extLst>
  </p:cSld>
  <p:clrMapOvr>
    <a:masterClrMapping/>
  </p:clrMapOvr>
  <p:transition spd="med">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ttangolo 48"/>
          <p:cNvSpPr/>
          <p:nvPr/>
        </p:nvSpPr>
        <p:spPr bwMode="auto">
          <a:xfrm>
            <a:off x="180000" y="900002"/>
            <a:ext cx="8784000" cy="472654"/>
          </a:xfrm>
          <a:prstGeom prst="rect">
            <a:avLst/>
          </a:prstGeom>
          <a:solidFill>
            <a:srgbClr val="DEF1F7"/>
          </a:solidFill>
          <a:ln w="9525" cap="flat" cmpd="sng" algn="ctr">
            <a:noFill/>
            <a:prstDash val="solid"/>
            <a:round/>
            <a:headEnd type="none" w="med" len="med"/>
            <a:tailEnd type="none" w="med" len="med"/>
          </a:ln>
          <a:effectLst/>
        </p:spPr>
        <p:txBody>
          <a:bodyPr vert="horz" wrap="square" lIns="91422" tIns="45710" rIns="91422" bIns="45710" numCol="1" rtlCol="0" anchor="t" anchorCtr="0" compatLnSpc="1">
            <a:prstTxWarp prst="textNoShape">
              <a:avLst/>
            </a:prstTxWarp>
            <a:spAutoFit/>
          </a:bodyPr>
          <a:lstStyle/>
          <a:p>
            <a:pPr marL="626941" indent="-626941" algn="ctr" fontAlgn="base">
              <a:spcBef>
                <a:spcPct val="0"/>
              </a:spcBef>
              <a:spcAft>
                <a:spcPct val="0"/>
              </a:spcAft>
              <a:buFont typeface="Wingdings" pitchFamily="2" charset="2"/>
              <a:buChar char="v"/>
            </a:pPr>
            <a:endParaRPr lang="en-US" sz="2400" dirty="0">
              <a:solidFill>
                <a:schemeClr val="bg1"/>
              </a:solidFill>
              <a:latin typeface="Arial" charset="0"/>
            </a:endParaRPr>
          </a:p>
        </p:txBody>
      </p:sp>
      <p:sp>
        <p:nvSpPr>
          <p:cNvPr id="97" name="Rettangolo 96">
            <a:extLst>
              <a:ext uri="{FF2B5EF4-FFF2-40B4-BE49-F238E27FC236}">
                <a16:creationId xmlns:a16="http://schemas.microsoft.com/office/drawing/2014/main" xmlns="" id="{BE1908A5-31CF-44E6-BF04-FDB83E3A1682}"/>
              </a:ext>
            </a:extLst>
          </p:cNvPr>
          <p:cNvSpPr/>
          <p:nvPr/>
        </p:nvSpPr>
        <p:spPr>
          <a:xfrm>
            <a:off x="242615" y="3766695"/>
            <a:ext cx="8640000" cy="861754"/>
          </a:xfrm>
          <a:prstGeom prst="rect">
            <a:avLst/>
          </a:prstGeom>
        </p:spPr>
        <p:txBody>
          <a:bodyPr wrap="square" lIns="91422" tIns="45710" rIns="91422" bIns="45710">
            <a:spAutoFit/>
          </a:bodyPr>
          <a:lstStyle/>
          <a:p>
            <a:pPr algn="just"/>
            <a:r>
              <a:rPr lang="en-US" sz="1400" dirty="0">
                <a:solidFill>
                  <a:srgbClr val="0969A6"/>
                </a:solidFill>
                <a:latin typeface="Calibri" panose="020F0502020204030204"/>
              </a:rPr>
              <a:t>R3: </a:t>
            </a:r>
            <a:r>
              <a:rPr lang="en-US" sz="1400" b="1" dirty="0">
                <a:solidFill>
                  <a:srgbClr val="0969A6"/>
                </a:solidFill>
                <a:latin typeface="Calibri" panose="020F0502020204030204"/>
              </a:rPr>
              <a:t>COOPERATION</a:t>
            </a:r>
          </a:p>
          <a:p>
            <a:pPr algn="just"/>
            <a:r>
              <a:rPr lang="en-US" sz="1200" i="1" dirty="0">
                <a:solidFill>
                  <a:srgbClr val="0969A6"/>
                </a:solidFill>
                <a:latin typeface="Calibri" panose="020F0502020204030204"/>
              </a:rPr>
              <a:t>Action shall be taken to </a:t>
            </a:r>
            <a:r>
              <a:rPr lang="en-US" sz="1200" i="1" dirty="0" err="1">
                <a:solidFill>
                  <a:srgbClr val="0969A6"/>
                </a:solidFill>
                <a:latin typeface="Calibri" panose="020F0502020204030204"/>
              </a:rPr>
              <a:t>favour</a:t>
            </a:r>
            <a:r>
              <a:rPr lang="en-US" sz="1200" i="1" dirty="0">
                <a:solidFill>
                  <a:srgbClr val="0969A6"/>
                </a:solidFill>
                <a:latin typeface="Calibri" panose="020F0502020204030204"/>
              </a:rPr>
              <a:t> cross-sectoral cooperation and clustering among Bioeconomy stakeholders from the EUSDR, in line with S3 and the Quadruple Helix approach. This is expected to enhance research, deployment of new technologies and uptake of innovative business models</a:t>
            </a:r>
          </a:p>
        </p:txBody>
      </p:sp>
      <p:sp>
        <p:nvSpPr>
          <p:cNvPr id="3" name="Rettangolo 2"/>
          <p:cNvSpPr/>
          <p:nvPr/>
        </p:nvSpPr>
        <p:spPr bwMode="auto">
          <a:xfrm>
            <a:off x="242617" y="2852938"/>
            <a:ext cx="8631791" cy="472654"/>
          </a:xfrm>
          <a:prstGeom prst="rect">
            <a:avLst/>
          </a:prstGeom>
          <a:solidFill>
            <a:srgbClr val="C5EF3F"/>
          </a:solidFill>
          <a:ln w="9525" cap="flat" cmpd="sng" algn="ctr">
            <a:noFill/>
            <a:prstDash val="sysDash"/>
            <a:round/>
            <a:headEnd type="none" w="med" len="med"/>
            <a:tailEnd type="none" w="med" len="med"/>
          </a:ln>
          <a:effectLst/>
        </p:spPr>
        <p:txBody>
          <a:bodyPr vert="horz" wrap="square" lIns="91422" tIns="45710" rIns="91422" bIns="45710" numCol="1" rtlCol="0" anchor="t" anchorCtr="0" compatLnSpc="1">
            <a:prstTxWarp prst="textNoShape">
              <a:avLst/>
            </a:prstTxWarp>
            <a:spAutoFit/>
          </a:bodyPr>
          <a:lstStyle/>
          <a:p>
            <a:pPr marL="626941" indent="-626941" algn="ctr" fontAlgn="base">
              <a:spcBef>
                <a:spcPct val="0"/>
              </a:spcBef>
              <a:spcAft>
                <a:spcPct val="0"/>
              </a:spcAft>
              <a:buFont typeface="Wingdings" pitchFamily="2" charset="2"/>
              <a:buChar char="v"/>
            </a:pPr>
            <a:endParaRPr lang="en-US" sz="2400">
              <a:solidFill>
                <a:schemeClr val="bg1"/>
              </a:solidFill>
              <a:latin typeface="Arial" charset="0"/>
            </a:endParaRPr>
          </a:p>
        </p:txBody>
      </p:sp>
      <p:sp>
        <p:nvSpPr>
          <p:cNvPr id="14" name="Rettangolo 13"/>
          <p:cNvSpPr/>
          <p:nvPr/>
        </p:nvSpPr>
        <p:spPr bwMode="auto">
          <a:xfrm>
            <a:off x="260691" y="4630697"/>
            <a:ext cx="8631791" cy="472654"/>
          </a:xfrm>
          <a:prstGeom prst="rect">
            <a:avLst/>
          </a:prstGeom>
          <a:solidFill>
            <a:srgbClr val="C5EF3F"/>
          </a:solidFill>
          <a:ln w="9525" cap="flat" cmpd="sng" algn="ctr">
            <a:noFill/>
            <a:prstDash val="sysDash"/>
            <a:round/>
            <a:headEnd type="none" w="med" len="med"/>
            <a:tailEnd type="none" w="med" len="med"/>
          </a:ln>
          <a:effectLst/>
        </p:spPr>
        <p:txBody>
          <a:bodyPr vert="horz" wrap="square" lIns="91422" tIns="45710" rIns="91422" bIns="45710" numCol="1" rtlCol="0" anchor="t" anchorCtr="0" compatLnSpc="1">
            <a:prstTxWarp prst="textNoShape">
              <a:avLst/>
            </a:prstTxWarp>
            <a:spAutoFit/>
          </a:bodyPr>
          <a:lstStyle/>
          <a:p>
            <a:pPr marL="626941" indent="-626941" algn="ctr" fontAlgn="base">
              <a:spcBef>
                <a:spcPct val="0"/>
              </a:spcBef>
              <a:spcAft>
                <a:spcPct val="0"/>
              </a:spcAft>
              <a:buFont typeface="Wingdings" pitchFamily="2" charset="2"/>
              <a:buChar char="v"/>
            </a:pPr>
            <a:endParaRPr lang="en-US" sz="2400">
              <a:solidFill>
                <a:schemeClr val="bg1"/>
              </a:solidFill>
              <a:latin typeface="Arial" charset="0"/>
            </a:endParaRPr>
          </a:p>
        </p:txBody>
      </p:sp>
      <p:sp>
        <p:nvSpPr>
          <p:cNvPr id="4" name="Segnaposto numero diapositiva 3"/>
          <p:cNvSpPr>
            <a:spLocks noGrp="1"/>
          </p:cNvSpPr>
          <p:nvPr>
            <p:ph type="sldNum" sz="quarter" idx="15"/>
          </p:nvPr>
        </p:nvSpPr>
        <p:spPr/>
        <p:txBody>
          <a:bodyPr/>
          <a:lstStyle/>
          <a:p>
            <a:pPr>
              <a:defRPr/>
            </a:pPr>
            <a:fld id="{A03C8AE3-53FB-46C3-8DA6-DACA14B8FA31}" type="slidenum">
              <a:rPr lang="it-IT">
                <a:solidFill>
                  <a:srgbClr val="FFFFFF"/>
                </a:solidFill>
              </a:rPr>
              <a:pPr>
                <a:defRPr/>
              </a:pPr>
              <a:t>72</a:t>
            </a:fld>
            <a:endParaRPr lang="it-IT" dirty="0">
              <a:solidFill>
                <a:srgbClr val="FFFFFF"/>
              </a:solidFill>
            </a:endParaRPr>
          </a:p>
        </p:txBody>
      </p:sp>
      <p:sp>
        <p:nvSpPr>
          <p:cNvPr id="55" name="Rettangolo 54">
            <a:extLst>
              <a:ext uri="{FF2B5EF4-FFF2-40B4-BE49-F238E27FC236}">
                <a16:creationId xmlns:a16="http://schemas.microsoft.com/office/drawing/2014/main" xmlns="" id="{BE1908A5-31CF-44E6-BF04-FDB83E3A1682}"/>
              </a:ext>
            </a:extLst>
          </p:cNvPr>
          <p:cNvSpPr/>
          <p:nvPr/>
        </p:nvSpPr>
        <p:spPr>
          <a:xfrm>
            <a:off x="242618" y="4648656"/>
            <a:ext cx="8631791" cy="861754"/>
          </a:xfrm>
          <a:prstGeom prst="rect">
            <a:avLst/>
          </a:prstGeom>
          <a:noFill/>
        </p:spPr>
        <p:txBody>
          <a:bodyPr wrap="square" lIns="91422" tIns="45710" rIns="91422" bIns="45710">
            <a:spAutoFit/>
          </a:bodyPr>
          <a:lstStyle/>
          <a:p>
            <a:pPr algn="just"/>
            <a:r>
              <a:rPr lang="en-US" sz="1400" dirty="0">
                <a:solidFill>
                  <a:srgbClr val="0969A6"/>
                </a:solidFill>
                <a:latin typeface="Calibri" panose="020F0502020204030204"/>
              </a:rPr>
              <a:t>R4: </a:t>
            </a:r>
            <a:r>
              <a:rPr lang="en-US" sz="1400" b="1" dirty="0">
                <a:solidFill>
                  <a:srgbClr val="0969A6"/>
                </a:solidFill>
                <a:latin typeface="Calibri" panose="020F0502020204030204"/>
              </a:rPr>
              <a:t>COMPETITVENESS</a:t>
            </a:r>
          </a:p>
          <a:p>
            <a:pPr algn="just"/>
            <a:r>
              <a:rPr lang="en-US" sz="1200" i="1" dirty="0">
                <a:solidFill>
                  <a:srgbClr val="0969A6"/>
                </a:solidFill>
                <a:latin typeface="Calibri" panose="020F0502020204030204"/>
              </a:rPr>
              <a:t>Harmonized measures shall be developed to prioritize the socio-economic development potential of Bioeconomy and enhance the competitiveness of the bio-based sector. In order to underpin the new socio-economic model, particular efforts shall be invested in increasing entrepreneurial literacy and capacities, and in supporting technology transfer and innovation</a:t>
            </a:r>
          </a:p>
        </p:txBody>
      </p:sp>
      <p:sp>
        <p:nvSpPr>
          <p:cNvPr id="58" name="Rettangolo 57">
            <a:extLst>
              <a:ext uri="{FF2B5EF4-FFF2-40B4-BE49-F238E27FC236}">
                <a16:creationId xmlns:a16="http://schemas.microsoft.com/office/drawing/2014/main" xmlns="" id="{BE1908A5-31CF-44E6-BF04-FDB83E3A1682}"/>
              </a:ext>
            </a:extLst>
          </p:cNvPr>
          <p:cNvSpPr/>
          <p:nvPr/>
        </p:nvSpPr>
        <p:spPr>
          <a:xfrm>
            <a:off x="242615" y="5530617"/>
            <a:ext cx="8640000" cy="677088"/>
          </a:xfrm>
          <a:prstGeom prst="rect">
            <a:avLst/>
          </a:prstGeom>
        </p:spPr>
        <p:txBody>
          <a:bodyPr wrap="square" lIns="91422" tIns="45710" rIns="91422" bIns="45710">
            <a:spAutoFit/>
          </a:bodyPr>
          <a:lstStyle/>
          <a:p>
            <a:pPr algn="just"/>
            <a:r>
              <a:rPr lang="en-US" sz="1400" dirty="0">
                <a:solidFill>
                  <a:srgbClr val="0969A6"/>
                </a:solidFill>
                <a:latin typeface="Calibri" panose="020F0502020204030204"/>
              </a:rPr>
              <a:t>R5: </a:t>
            </a:r>
            <a:r>
              <a:rPr lang="en-US" sz="1400" b="1" dirty="0">
                <a:solidFill>
                  <a:srgbClr val="0969A6"/>
                </a:solidFill>
                <a:latin typeface="Calibri" panose="020F0502020204030204"/>
              </a:rPr>
              <a:t>ACCESS TO FINANCE</a:t>
            </a:r>
          </a:p>
          <a:p>
            <a:pPr algn="just"/>
            <a:r>
              <a:rPr lang="en-US" sz="1200" i="1" dirty="0">
                <a:solidFill>
                  <a:srgbClr val="0969A6"/>
                </a:solidFill>
                <a:latin typeface="Calibri" panose="020F0502020204030204"/>
              </a:rPr>
              <a:t>Action shall be taken to facilitate access to finance for activities and initiatives related to Bioeconomy. This shall include extensive awareness raising and training on existing instruments, but also exploration of innovative mechanisms to accelerate deployment </a:t>
            </a:r>
          </a:p>
        </p:txBody>
      </p:sp>
      <p:sp>
        <p:nvSpPr>
          <p:cNvPr id="98" name="Rettangolo 97">
            <a:extLst>
              <a:ext uri="{FF2B5EF4-FFF2-40B4-BE49-F238E27FC236}">
                <a16:creationId xmlns:a16="http://schemas.microsoft.com/office/drawing/2014/main" xmlns="" id="{BE1908A5-31CF-44E6-BF04-FDB83E3A1682}"/>
              </a:ext>
            </a:extLst>
          </p:cNvPr>
          <p:cNvSpPr/>
          <p:nvPr/>
        </p:nvSpPr>
        <p:spPr>
          <a:xfrm>
            <a:off x="242615" y="2852936"/>
            <a:ext cx="8640000" cy="861754"/>
          </a:xfrm>
          <a:prstGeom prst="rect">
            <a:avLst/>
          </a:prstGeom>
        </p:spPr>
        <p:txBody>
          <a:bodyPr wrap="square" lIns="91422" tIns="45710" rIns="91422" bIns="45710">
            <a:spAutoFit/>
          </a:bodyPr>
          <a:lstStyle/>
          <a:p>
            <a:pPr algn="just"/>
            <a:r>
              <a:rPr lang="en-US" sz="1400" dirty="0">
                <a:solidFill>
                  <a:srgbClr val="0969A6"/>
                </a:solidFill>
                <a:latin typeface="Calibri" panose="020F0502020204030204"/>
              </a:rPr>
              <a:t>R2: </a:t>
            </a:r>
            <a:r>
              <a:rPr lang="en-US" sz="1400" b="1" dirty="0">
                <a:solidFill>
                  <a:srgbClr val="0969A6"/>
                </a:solidFill>
                <a:latin typeface="Calibri" panose="020F0502020204030204"/>
              </a:rPr>
              <a:t>SUBSIDIARITY</a:t>
            </a:r>
          </a:p>
          <a:p>
            <a:pPr algn="just"/>
            <a:r>
              <a:rPr lang="en-US" sz="1200" i="1" dirty="0">
                <a:solidFill>
                  <a:srgbClr val="0969A6"/>
                </a:solidFill>
                <a:latin typeface="Calibri" panose="020F0502020204030204"/>
              </a:rPr>
              <a:t>To take full advantage of the Bioeconomy as a driver for local development, enhanced bi-directional interaction between national and sub-national governments shall be pursued. This will facilitate capitalizing on local material and immaterial assets, while contributing to the transition to Bioeconomy in the Danube macro-region</a:t>
            </a:r>
          </a:p>
        </p:txBody>
      </p:sp>
      <p:sp>
        <p:nvSpPr>
          <p:cNvPr id="99" name="Rettangolo 98">
            <a:extLst>
              <a:ext uri="{FF2B5EF4-FFF2-40B4-BE49-F238E27FC236}">
                <a16:creationId xmlns:a16="http://schemas.microsoft.com/office/drawing/2014/main" xmlns="" id="{BE1908A5-31CF-44E6-BF04-FDB83E3A1682}"/>
              </a:ext>
            </a:extLst>
          </p:cNvPr>
          <p:cNvSpPr/>
          <p:nvPr/>
        </p:nvSpPr>
        <p:spPr>
          <a:xfrm>
            <a:off x="242615" y="1988840"/>
            <a:ext cx="8640000" cy="861754"/>
          </a:xfrm>
          <a:prstGeom prst="rect">
            <a:avLst/>
          </a:prstGeom>
        </p:spPr>
        <p:txBody>
          <a:bodyPr wrap="square" lIns="91422" tIns="45710" rIns="91422" bIns="45710">
            <a:spAutoFit/>
          </a:bodyPr>
          <a:lstStyle/>
          <a:p>
            <a:pPr algn="just"/>
            <a:r>
              <a:rPr lang="en-US" sz="1400" dirty="0">
                <a:solidFill>
                  <a:srgbClr val="0969A6"/>
                </a:solidFill>
                <a:latin typeface="Calibri" panose="020F0502020204030204"/>
              </a:rPr>
              <a:t>R1: </a:t>
            </a:r>
            <a:r>
              <a:rPr lang="en-US" sz="1400" b="1" dirty="0">
                <a:solidFill>
                  <a:srgbClr val="0969A6"/>
                </a:solidFill>
                <a:latin typeface="Calibri" panose="020F0502020204030204"/>
              </a:rPr>
              <a:t>PREDICTABILITY</a:t>
            </a:r>
          </a:p>
          <a:p>
            <a:pPr algn="just"/>
            <a:r>
              <a:rPr lang="en-US" sz="1200" i="1" dirty="0">
                <a:solidFill>
                  <a:srgbClr val="0969A6"/>
                </a:solidFill>
                <a:latin typeface="Calibri" panose="020F0502020204030204"/>
              </a:rPr>
              <a:t>To ensure stable and consistent policy outlook for investments in Bioeconomy, coordination mechanisms shall be deployed to harmonize policies developed by different line ministries and at different levels of governance, incl. the transnational dimension. This will increase investors’ confidence and stakeholders’ motivation to uptake innovative technologies and business models1</a:t>
            </a:r>
          </a:p>
        </p:txBody>
      </p:sp>
      <p:grpSp>
        <p:nvGrpSpPr>
          <p:cNvPr id="10" name="Gruppo 9"/>
          <p:cNvGrpSpPr/>
          <p:nvPr/>
        </p:nvGrpSpPr>
        <p:grpSpPr>
          <a:xfrm>
            <a:off x="3806615" y="1048168"/>
            <a:ext cx="5076000" cy="677086"/>
            <a:chOff x="360000" y="1124744"/>
            <a:chExt cx="5076000" cy="1043840"/>
          </a:xfrm>
        </p:grpSpPr>
        <p:sp>
          <p:nvSpPr>
            <p:cNvPr id="11" name="Freccia in giù 10"/>
            <p:cNvSpPr/>
            <p:nvPr/>
          </p:nvSpPr>
          <p:spPr bwMode="auto">
            <a:xfrm>
              <a:off x="360000" y="1124744"/>
              <a:ext cx="5076000" cy="971663"/>
            </a:xfrm>
            <a:prstGeom prst="downArrow">
              <a:avLst>
                <a:gd name="adj1" fmla="val 100000"/>
                <a:gd name="adj2" fmla="val 27441"/>
              </a:avLst>
            </a:prstGeom>
            <a:solidFill>
              <a:srgbClr val="0969A6"/>
            </a:solidFill>
            <a:ln w="9525" cap="flat" cmpd="sng" algn="ctr">
              <a:solidFill>
                <a:srgbClr val="0869A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626941" indent="-626941" algn="ctr" fontAlgn="base">
                <a:spcBef>
                  <a:spcPct val="0"/>
                </a:spcBef>
                <a:spcAft>
                  <a:spcPct val="0"/>
                </a:spcAft>
                <a:buFont typeface="Wingdings" pitchFamily="2" charset="2"/>
                <a:buChar char="v"/>
              </a:pPr>
              <a:endParaRPr lang="en-US" sz="2400" dirty="0">
                <a:solidFill>
                  <a:schemeClr val="bg1"/>
                </a:solidFill>
                <a:latin typeface="Arial" charset="0"/>
              </a:endParaRPr>
            </a:p>
          </p:txBody>
        </p:sp>
        <p:sp>
          <p:nvSpPr>
            <p:cNvPr id="12" name="Rettangolo 14"/>
            <p:cNvSpPr/>
            <p:nvPr/>
          </p:nvSpPr>
          <p:spPr bwMode="auto">
            <a:xfrm>
              <a:off x="368209" y="1139767"/>
              <a:ext cx="5059582" cy="1028817"/>
            </a:xfrm>
            <a:prstGeom prst="rect">
              <a:avLst/>
            </a:prstGeom>
            <a:noFill/>
            <a:ln w="9525" cap="flat" cmpd="sng" algn="ctr">
              <a:noFill/>
              <a:prstDash val="solid"/>
              <a:round/>
              <a:headEnd type="none" w="med" len="med"/>
              <a:tailEnd type="none" w="med" len="med"/>
            </a:ln>
            <a:effectLst/>
          </p:spPr>
          <p:txBody>
            <a:bodyPr vert="horz" wrap="square" lIns="144000" tIns="72000" rIns="72000" bIns="72000" numCol="1" rtlCol="0" anchor="ctr" anchorCtr="1" compatLnSpc="1">
              <a:prstTxWarp prst="textNoShape">
                <a:avLst/>
              </a:prstTxWarp>
              <a:spAutoFit/>
            </a:bodyPr>
            <a:lstStyle/>
            <a:p>
              <a:pPr algn="ctr">
                <a:lnSpc>
                  <a:spcPts val="2000"/>
                </a:lnSpc>
                <a:tabLst>
                  <a:tab pos="93645" algn="l"/>
                </a:tabLst>
                <a:defRPr/>
              </a:pPr>
              <a:r>
                <a:rPr lang="en-GB" sz="1600" kern="100" spc="-10" dirty="0">
                  <a:latin typeface="Calibri" panose="020F0502020204030204" pitchFamily="34" charset="0"/>
                </a:rPr>
                <a:t>Promoting the advancement of Bioeconomy in CEI region: </a:t>
              </a:r>
              <a:r>
                <a:rPr lang="en-GB" sz="1700" b="1" kern="100" cap="small" spc="-10" dirty="0">
                  <a:solidFill>
                    <a:srgbClr val="FE7F2B"/>
                  </a:solidFill>
                  <a:latin typeface="Calibri" panose="020F0502020204030204" pitchFamily="34" charset="0"/>
                </a:rPr>
                <a:t>The Recommendations</a:t>
              </a:r>
            </a:p>
          </p:txBody>
        </p:sp>
      </p:grpSp>
    </p:spTree>
    <p:extLst>
      <p:ext uri="{BB962C8B-B14F-4D97-AF65-F5344CB8AC3E}">
        <p14:creationId xmlns:p14="http://schemas.microsoft.com/office/powerpoint/2010/main" val="3369561387"/>
      </p:ext>
    </p:extLst>
  </p:cSld>
  <p:clrMapOvr>
    <a:masterClrMapping/>
  </p:clrMapOvr>
  <p:transition spd="med">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750"/>
                                        <p:tgtEl>
                                          <p:spTgt spid="10"/>
                                        </p:tgtEl>
                                      </p:cBhvr>
                                    </p:animEffect>
                                  </p:childTnLst>
                                </p:cTn>
                              </p:par>
                            </p:childTnLst>
                          </p:cTn>
                        </p:par>
                        <p:par>
                          <p:cTn id="8" fill="hold">
                            <p:stCondLst>
                              <p:cond delay="750"/>
                            </p:stCondLst>
                            <p:childTnLst>
                              <p:par>
                                <p:cTn id="9" presetID="10" presetClass="entr" presetSubtype="0" fill="hold" grpId="0" nodeType="afterEffect">
                                  <p:stCondLst>
                                    <p:cond delay="500"/>
                                  </p:stCondLst>
                                  <p:childTnLst>
                                    <p:set>
                                      <p:cBhvr>
                                        <p:cTn id="10" dur="1" fill="hold">
                                          <p:stCondLst>
                                            <p:cond delay="0"/>
                                          </p:stCondLst>
                                        </p:cTn>
                                        <p:tgtEl>
                                          <p:spTgt spid="99"/>
                                        </p:tgtEl>
                                        <p:attrNameLst>
                                          <p:attrName>style.visibility</p:attrName>
                                        </p:attrNameLst>
                                      </p:cBhvr>
                                      <p:to>
                                        <p:strVal val="visible"/>
                                      </p:to>
                                    </p:set>
                                    <p:animEffect transition="in" filter="fade">
                                      <p:cBhvr>
                                        <p:cTn id="11" dur="1000"/>
                                        <p:tgtEl>
                                          <p:spTgt spid="99"/>
                                        </p:tgtEl>
                                      </p:cBhvr>
                                    </p:animEffect>
                                  </p:childTnLst>
                                </p:cTn>
                              </p:par>
                            </p:childTnLst>
                          </p:cTn>
                        </p:par>
                        <p:par>
                          <p:cTn id="12" fill="hold">
                            <p:stCondLst>
                              <p:cond delay="2250"/>
                            </p:stCondLst>
                            <p:childTnLst>
                              <p:par>
                                <p:cTn id="13" presetID="10" presetClass="entr" presetSubtype="0" fill="hold" grpId="0" nodeType="afterEffect">
                                  <p:stCondLst>
                                    <p:cond delay="500"/>
                                  </p:stCondLst>
                                  <p:childTnLst>
                                    <p:set>
                                      <p:cBhvr>
                                        <p:cTn id="14" dur="1" fill="hold">
                                          <p:stCondLst>
                                            <p:cond delay="0"/>
                                          </p:stCondLst>
                                        </p:cTn>
                                        <p:tgtEl>
                                          <p:spTgt spid="98"/>
                                        </p:tgtEl>
                                        <p:attrNameLst>
                                          <p:attrName>style.visibility</p:attrName>
                                        </p:attrNameLst>
                                      </p:cBhvr>
                                      <p:to>
                                        <p:strVal val="visible"/>
                                      </p:to>
                                    </p:set>
                                    <p:animEffect transition="in" filter="fade">
                                      <p:cBhvr>
                                        <p:cTn id="15" dur="1000"/>
                                        <p:tgtEl>
                                          <p:spTgt spid="98"/>
                                        </p:tgtEl>
                                      </p:cBhvr>
                                    </p:animEffect>
                                  </p:childTnLst>
                                </p:cTn>
                              </p:par>
                            </p:childTnLst>
                          </p:cTn>
                        </p:par>
                        <p:par>
                          <p:cTn id="16" fill="hold">
                            <p:stCondLst>
                              <p:cond delay="3750"/>
                            </p:stCondLst>
                            <p:childTnLst>
                              <p:par>
                                <p:cTn id="17" presetID="10" presetClass="entr" presetSubtype="0" fill="hold" grpId="0" nodeType="afterEffect">
                                  <p:stCondLst>
                                    <p:cond delay="500"/>
                                  </p:stCondLst>
                                  <p:childTnLst>
                                    <p:set>
                                      <p:cBhvr>
                                        <p:cTn id="18" dur="1" fill="hold">
                                          <p:stCondLst>
                                            <p:cond delay="0"/>
                                          </p:stCondLst>
                                        </p:cTn>
                                        <p:tgtEl>
                                          <p:spTgt spid="97"/>
                                        </p:tgtEl>
                                        <p:attrNameLst>
                                          <p:attrName>style.visibility</p:attrName>
                                        </p:attrNameLst>
                                      </p:cBhvr>
                                      <p:to>
                                        <p:strVal val="visible"/>
                                      </p:to>
                                    </p:set>
                                    <p:animEffect transition="in" filter="fade">
                                      <p:cBhvr>
                                        <p:cTn id="19" dur="1000"/>
                                        <p:tgtEl>
                                          <p:spTgt spid="97"/>
                                        </p:tgtEl>
                                      </p:cBhvr>
                                    </p:animEffect>
                                  </p:childTnLst>
                                </p:cTn>
                              </p:par>
                            </p:childTnLst>
                          </p:cTn>
                        </p:par>
                        <p:par>
                          <p:cTn id="20" fill="hold">
                            <p:stCondLst>
                              <p:cond delay="5250"/>
                            </p:stCondLst>
                            <p:childTnLst>
                              <p:par>
                                <p:cTn id="21" presetID="10" presetClass="entr" presetSubtype="0" fill="hold" grpId="0" nodeType="afterEffect">
                                  <p:stCondLst>
                                    <p:cond delay="500"/>
                                  </p:stCondLst>
                                  <p:childTnLst>
                                    <p:set>
                                      <p:cBhvr>
                                        <p:cTn id="22" dur="1" fill="hold">
                                          <p:stCondLst>
                                            <p:cond delay="0"/>
                                          </p:stCondLst>
                                        </p:cTn>
                                        <p:tgtEl>
                                          <p:spTgt spid="55"/>
                                        </p:tgtEl>
                                        <p:attrNameLst>
                                          <p:attrName>style.visibility</p:attrName>
                                        </p:attrNameLst>
                                      </p:cBhvr>
                                      <p:to>
                                        <p:strVal val="visible"/>
                                      </p:to>
                                    </p:set>
                                    <p:animEffect transition="in" filter="fade">
                                      <p:cBhvr>
                                        <p:cTn id="23" dur="1000"/>
                                        <p:tgtEl>
                                          <p:spTgt spid="55"/>
                                        </p:tgtEl>
                                      </p:cBhvr>
                                    </p:animEffect>
                                  </p:childTnLst>
                                </p:cTn>
                              </p:par>
                            </p:childTnLst>
                          </p:cTn>
                        </p:par>
                        <p:par>
                          <p:cTn id="24" fill="hold">
                            <p:stCondLst>
                              <p:cond delay="6750"/>
                            </p:stCondLst>
                            <p:childTnLst>
                              <p:par>
                                <p:cTn id="25" presetID="10" presetClass="entr" presetSubtype="0" fill="hold" grpId="0" nodeType="afterEffect">
                                  <p:stCondLst>
                                    <p:cond delay="500"/>
                                  </p:stCondLst>
                                  <p:childTnLst>
                                    <p:set>
                                      <p:cBhvr>
                                        <p:cTn id="26" dur="1" fill="hold">
                                          <p:stCondLst>
                                            <p:cond delay="0"/>
                                          </p:stCondLst>
                                        </p:cTn>
                                        <p:tgtEl>
                                          <p:spTgt spid="58"/>
                                        </p:tgtEl>
                                        <p:attrNameLst>
                                          <p:attrName>style.visibility</p:attrName>
                                        </p:attrNameLst>
                                      </p:cBhvr>
                                      <p:to>
                                        <p:strVal val="visible"/>
                                      </p:to>
                                    </p:set>
                                    <p:animEffect transition="in" filter="fade">
                                      <p:cBhvr>
                                        <p:cTn id="27" dur="1000"/>
                                        <p:tgtEl>
                                          <p:spTgt spid="58"/>
                                        </p:tgtEl>
                                      </p:cBhvr>
                                    </p:animEffect>
                                  </p:childTnLst>
                                </p:cTn>
                              </p:par>
                            </p:childTnLst>
                          </p:cTn>
                        </p:par>
                        <p:par>
                          <p:cTn id="28" fill="hold">
                            <p:stCondLst>
                              <p:cond delay="8250"/>
                            </p:stCondLst>
                            <p:childTnLst>
                              <p:par>
                                <p:cTn id="29" presetID="10" presetClass="entr" presetSubtype="0" fill="hold" grpId="0" nodeType="afterEffect">
                                  <p:stCondLst>
                                    <p:cond delay="50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750"/>
                                        <p:tgtEl>
                                          <p:spTgt spid="3"/>
                                        </p:tgtEl>
                                      </p:cBhvr>
                                    </p:animEffect>
                                  </p:childTnLst>
                                </p:cTn>
                              </p:par>
                              <p:par>
                                <p:cTn id="32" presetID="10" presetClass="entr" presetSubtype="0" fill="hold" grpId="0" nodeType="withEffect">
                                  <p:stCondLst>
                                    <p:cond delay="50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3" grpId="0" animBg="1"/>
      <p:bldP spid="14" grpId="0" animBg="1"/>
      <p:bldP spid="55" grpId="0"/>
      <p:bldP spid="58" grpId="0"/>
      <p:bldP spid="98" grpId="0"/>
      <p:bldP spid="99"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ttangolo 48"/>
          <p:cNvSpPr/>
          <p:nvPr/>
        </p:nvSpPr>
        <p:spPr bwMode="auto">
          <a:xfrm>
            <a:off x="180000" y="900002"/>
            <a:ext cx="8784000" cy="472654"/>
          </a:xfrm>
          <a:prstGeom prst="rect">
            <a:avLst/>
          </a:prstGeom>
          <a:solidFill>
            <a:srgbClr val="DEF1F7"/>
          </a:solidFill>
          <a:ln w="9525" cap="flat" cmpd="sng" algn="ctr">
            <a:noFill/>
            <a:prstDash val="solid"/>
            <a:round/>
            <a:headEnd type="none" w="med" len="med"/>
            <a:tailEnd type="none" w="med" len="med"/>
          </a:ln>
          <a:effectLst/>
        </p:spPr>
        <p:txBody>
          <a:bodyPr vert="horz" wrap="square" lIns="91422" tIns="45710" rIns="91422" bIns="45710" numCol="1" rtlCol="0" anchor="t" anchorCtr="0" compatLnSpc="1">
            <a:prstTxWarp prst="textNoShape">
              <a:avLst/>
            </a:prstTxWarp>
            <a:spAutoFit/>
          </a:bodyPr>
          <a:lstStyle/>
          <a:p>
            <a:pPr marL="626941" indent="-626941" algn="ctr" fontAlgn="base">
              <a:spcBef>
                <a:spcPct val="0"/>
              </a:spcBef>
              <a:spcAft>
                <a:spcPct val="0"/>
              </a:spcAft>
              <a:buFont typeface="Wingdings" pitchFamily="2" charset="2"/>
              <a:buChar char="v"/>
            </a:pPr>
            <a:endParaRPr lang="en-US" sz="2400" dirty="0">
              <a:solidFill>
                <a:schemeClr val="bg1"/>
              </a:solidFill>
              <a:latin typeface="Arial" charset="0"/>
            </a:endParaRPr>
          </a:p>
        </p:txBody>
      </p:sp>
      <p:sp>
        <p:nvSpPr>
          <p:cNvPr id="12" name="Rettangolo 11"/>
          <p:cNvSpPr/>
          <p:nvPr/>
        </p:nvSpPr>
        <p:spPr bwMode="auto">
          <a:xfrm>
            <a:off x="260691" y="2061042"/>
            <a:ext cx="8631791" cy="472654"/>
          </a:xfrm>
          <a:prstGeom prst="rect">
            <a:avLst/>
          </a:prstGeom>
          <a:solidFill>
            <a:srgbClr val="C5EF3F"/>
          </a:solidFill>
          <a:ln w="9525" cap="flat" cmpd="sng" algn="ctr">
            <a:noFill/>
            <a:prstDash val="sysDash"/>
            <a:round/>
            <a:headEnd type="none" w="med" len="med"/>
            <a:tailEnd type="none" w="med" len="med"/>
          </a:ln>
          <a:effectLst/>
        </p:spPr>
        <p:txBody>
          <a:bodyPr vert="horz" wrap="square" lIns="91422" tIns="45710" rIns="91422" bIns="45710" numCol="1" rtlCol="0" anchor="t" anchorCtr="0" compatLnSpc="1">
            <a:prstTxWarp prst="textNoShape">
              <a:avLst/>
            </a:prstTxWarp>
            <a:spAutoFit/>
          </a:bodyPr>
          <a:lstStyle/>
          <a:p>
            <a:pPr marL="626941" indent="-626941" algn="ctr" fontAlgn="base">
              <a:spcBef>
                <a:spcPct val="0"/>
              </a:spcBef>
              <a:spcAft>
                <a:spcPct val="0"/>
              </a:spcAft>
              <a:buFont typeface="Wingdings" pitchFamily="2" charset="2"/>
              <a:buChar char="v"/>
            </a:pPr>
            <a:endParaRPr lang="en-US" sz="2400">
              <a:solidFill>
                <a:schemeClr val="bg1"/>
              </a:solidFill>
              <a:latin typeface="Arial" charset="0"/>
            </a:endParaRPr>
          </a:p>
        </p:txBody>
      </p:sp>
      <p:sp>
        <p:nvSpPr>
          <p:cNvPr id="13" name="Rettangolo 12"/>
          <p:cNvSpPr/>
          <p:nvPr/>
        </p:nvSpPr>
        <p:spPr bwMode="auto">
          <a:xfrm>
            <a:off x="260691" y="2925042"/>
            <a:ext cx="8631791" cy="472654"/>
          </a:xfrm>
          <a:prstGeom prst="rect">
            <a:avLst/>
          </a:prstGeom>
          <a:solidFill>
            <a:srgbClr val="C5EF3F"/>
          </a:solidFill>
          <a:ln w="9525" cap="flat" cmpd="sng" algn="ctr">
            <a:noFill/>
            <a:prstDash val="sysDash"/>
            <a:round/>
            <a:headEnd type="none" w="med" len="med"/>
            <a:tailEnd type="none" w="med" len="med"/>
          </a:ln>
          <a:effectLst/>
        </p:spPr>
        <p:txBody>
          <a:bodyPr vert="horz" wrap="square" lIns="91422" tIns="45710" rIns="91422" bIns="45710" numCol="1" rtlCol="0" anchor="t" anchorCtr="0" compatLnSpc="1">
            <a:prstTxWarp prst="textNoShape">
              <a:avLst/>
            </a:prstTxWarp>
            <a:spAutoFit/>
          </a:bodyPr>
          <a:lstStyle/>
          <a:p>
            <a:pPr marL="626941" indent="-626941" algn="ctr" fontAlgn="base">
              <a:spcBef>
                <a:spcPct val="0"/>
              </a:spcBef>
              <a:spcAft>
                <a:spcPct val="0"/>
              </a:spcAft>
              <a:buFont typeface="Wingdings" pitchFamily="2" charset="2"/>
              <a:buChar char="v"/>
            </a:pPr>
            <a:endParaRPr lang="en-US" sz="2400">
              <a:solidFill>
                <a:schemeClr val="bg1"/>
              </a:solidFill>
              <a:latin typeface="Arial" charset="0"/>
            </a:endParaRPr>
          </a:p>
        </p:txBody>
      </p:sp>
      <p:sp>
        <p:nvSpPr>
          <p:cNvPr id="4" name="Segnaposto numero diapositiva 3"/>
          <p:cNvSpPr>
            <a:spLocks noGrp="1"/>
          </p:cNvSpPr>
          <p:nvPr>
            <p:ph type="sldNum" sz="quarter" idx="15"/>
          </p:nvPr>
        </p:nvSpPr>
        <p:spPr/>
        <p:txBody>
          <a:bodyPr/>
          <a:lstStyle/>
          <a:p>
            <a:pPr>
              <a:defRPr/>
            </a:pPr>
            <a:fld id="{A03C8AE3-53FB-46C3-8DA6-DACA14B8FA31}" type="slidenum">
              <a:rPr lang="it-IT">
                <a:solidFill>
                  <a:srgbClr val="FFFFFF"/>
                </a:solidFill>
              </a:rPr>
              <a:pPr>
                <a:defRPr/>
              </a:pPr>
              <a:t>73</a:t>
            </a:fld>
            <a:endParaRPr lang="it-IT" dirty="0">
              <a:solidFill>
                <a:srgbClr val="FFFFFF"/>
              </a:solidFill>
            </a:endParaRPr>
          </a:p>
        </p:txBody>
      </p:sp>
      <p:sp>
        <p:nvSpPr>
          <p:cNvPr id="25" name="Rettangolo 24">
            <a:extLst>
              <a:ext uri="{FF2B5EF4-FFF2-40B4-BE49-F238E27FC236}">
                <a16:creationId xmlns:a16="http://schemas.microsoft.com/office/drawing/2014/main" xmlns="" id="{BE1908A5-31CF-44E6-BF04-FDB83E3A1682}"/>
              </a:ext>
            </a:extLst>
          </p:cNvPr>
          <p:cNvSpPr/>
          <p:nvPr/>
        </p:nvSpPr>
        <p:spPr>
          <a:xfrm>
            <a:off x="252000" y="4653218"/>
            <a:ext cx="8640000" cy="677088"/>
          </a:xfrm>
          <a:prstGeom prst="rect">
            <a:avLst/>
          </a:prstGeom>
        </p:spPr>
        <p:txBody>
          <a:bodyPr wrap="square" lIns="91422" tIns="45710" rIns="91422" bIns="45710">
            <a:spAutoFit/>
          </a:bodyPr>
          <a:lstStyle/>
          <a:p>
            <a:pPr algn="just"/>
            <a:r>
              <a:rPr lang="en-US" sz="1400" dirty="0">
                <a:solidFill>
                  <a:srgbClr val="0969A6"/>
                </a:solidFill>
                <a:latin typeface="Calibri" panose="020F0502020204030204"/>
              </a:rPr>
              <a:t>R9: </a:t>
            </a:r>
            <a:r>
              <a:rPr lang="en-US" sz="1400" b="1" dirty="0">
                <a:solidFill>
                  <a:srgbClr val="0969A6"/>
                </a:solidFill>
                <a:latin typeface="Calibri" panose="020F0502020204030204"/>
              </a:rPr>
              <a:t>TECHNOLOGIES</a:t>
            </a:r>
          </a:p>
          <a:p>
            <a:pPr algn="just"/>
            <a:r>
              <a:rPr lang="en-US" sz="1200" i="1" kern="100" dirty="0">
                <a:solidFill>
                  <a:srgbClr val="0969A6"/>
                </a:solidFill>
                <a:latin typeface="Calibri" panose="020F0502020204030204"/>
              </a:rPr>
              <a:t>Policymakers, academia and economic operators shall enhance cooperation to define shared methodologies to assess new technologies. This shall promote technology neutral decision-making and objective cost-benefit benchmarking</a:t>
            </a:r>
            <a:endParaRPr lang="en-US" sz="1200" i="1" dirty="0">
              <a:solidFill>
                <a:srgbClr val="0969A6"/>
              </a:solidFill>
              <a:latin typeface="Calibri" panose="020F0502020204030204"/>
            </a:endParaRPr>
          </a:p>
        </p:txBody>
      </p:sp>
      <p:sp>
        <p:nvSpPr>
          <p:cNvPr id="26" name="Rettangolo 25">
            <a:extLst>
              <a:ext uri="{FF2B5EF4-FFF2-40B4-BE49-F238E27FC236}">
                <a16:creationId xmlns:a16="http://schemas.microsoft.com/office/drawing/2014/main" xmlns="" id="{BE1908A5-31CF-44E6-BF04-FDB83E3A1682}"/>
              </a:ext>
            </a:extLst>
          </p:cNvPr>
          <p:cNvSpPr/>
          <p:nvPr/>
        </p:nvSpPr>
        <p:spPr>
          <a:xfrm>
            <a:off x="252000" y="5368672"/>
            <a:ext cx="8640000" cy="861754"/>
          </a:xfrm>
          <a:prstGeom prst="rect">
            <a:avLst/>
          </a:prstGeom>
        </p:spPr>
        <p:txBody>
          <a:bodyPr wrap="square" lIns="91422" tIns="45710" rIns="91422" bIns="45710">
            <a:spAutoFit/>
          </a:bodyPr>
          <a:lstStyle/>
          <a:p>
            <a:pPr algn="just"/>
            <a:r>
              <a:rPr lang="en-US" sz="1400" dirty="0">
                <a:solidFill>
                  <a:srgbClr val="0969A6"/>
                </a:solidFill>
                <a:latin typeface="Calibri" panose="020F0502020204030204"/>
              </a:rPr>
              <a:t>R10: </a:t>
            </a:r>
            <a:r>
              <a:rPr lang="en-US" sz="1400" b="1" dirty="0">
                <a:solidFill>
                  <a:srgbClr val="0969A6"/>
                </a:solidFill>
                <a:latin typeface="Calibri" panose="020F0502020204030204"/>
              </a:rPr>
              <a:t>MARKETS</a:t>
            </a:r>
          </a:p>
          <a:p>
            <a:pPr algn="just"/>
            <a:r>
              <a:rPr lang="en-US" sz="1200" i="1" kern="100" dirty="0">
                <a:solidFill>
                  <a:srgbClr val="0969A6"/>
                </a:solidFill>
                <a:latin typeface="Calibri" panose="020F0502020204030204"/>
              </a:rPr>
              <a:t>Policymakers, academia and stakeholders shall enhance cooperation to develop shared approaches to promote market pull for bio-based products, with particular regard to certification schemes, quality controls, labelling and consequent awareness raising. This is expected to foster internal demand for domestic products and promote high added value exports</a:t>
            </a:r>
            <a:endParaRPr lang="en-US" sz="1200" i="1" dirty="0">
              <a:solidFill>
                <a:srgbClr val="0969A6"/>
              </a:solidFill>
              <a:latin typeface="Calibri" panose="020F0502020204030204"/>
            </a:endParaRPr>
          </a:p>
        </p:txBody>
      </p:sp>
      <p:sp>
        <p:nvSpPr>
          <p:cNvPr id="27" name="Rettangolo 26">
            <a:extLst>
              <a:ext uri="{FF2B5EF4-FFF2-40B4-BE49-F238E27FC236}">
                <a16:creationId xmlns:a16="http://schemas.microsoft.com/office/drawing/2014/main" xmlns="" id="{BE1908A5-31CF-44E6-BF04-FDB83E3A1682}"/>
              </a:ext>
            </a:extLst>
          </p:cNvPr>
          <p:cNvSpPr/>
          <p:nvPr/>
        </p:nvSpPr>
        <p:spPr>
          <a:xfrm>
            <a:off x="252000" y="3791362"/>
            <a:ext cx="8640000" cy="861754"/>
          </a:xfrm>
          <a:prstGeom prst="rect">
            <a:avLst/>
          </a:prstGeom>
        </p:spPr>
        <p:txBody>
          <a:bodyPr wrap="square" lIns="91422" tIns="45710" rIns="91422" bIns="45710">
            <a:spAutoFit/>
          </a:bodyPr>
          <a:lstStyle/>
          <a:p>
            <a:pPr algn="just"/>
            <a:r>
              <a:rPr lang="en-US" sz="1400" dirty="0">
                <a:solidFill>
                  <a:srgbClr val="0969A6"/>
                </a:solidFill>
                <a:latin typeface="Calibri" panose="020F0502020204030204"/>
              </a:rPr>
              <a:t>R8: </a:t>
            </a:r>
            <a:r>
              <a:rPr lang="en-US" sz="1400" b="1" dirty="0">
                <a:solidFill>
                  <a:srgbClr val="0969A6"/>
                </a:solidFill>
                <a:latin typeface="Calibri" panose="020F0502020204030204"/>
              </a:rPr>
              <a:t>MOBILIZATION</a:t>
            </a:r>
          </a:p>
          <a:p>
            <a:pPr algn="just"/>
            <a:r>
              <a:rPr lang="en-US" sz="1200" i="1" kern="100" dirty="0">
                <a:solidFill>
                  <a:srgbClr val="0969A6"/>
                </a:solidFill>
                <a:latin typeface="Calibri" panose="020F0502020204030204"/>
              </a:rPr>
              <a:t>Policymakers, academia and stakeholders along the bio-based value chains shall enhance cooperation to optimize existing, and elaborate innovative (smart), logistical concepts for sustainable mobilization of biomass. This shall reduce the impact of infrastructural weaknesses and significantly broaden the areas benefiting from the transition to Bioeconomy </a:t>
            </a:r>
            <a:endParaRPr lang="en-US" sz="1200" i="1" dirty="0">
              <a:solidFill>
                <a:srgbClr val="0969A6"/>
              </a:solidFill>
              <a:latin typeface="Calibri" panose="020F0502020204030204"/>
            </a:endParaRPr>
          </a:p>
        </p:txBody>
      </p:sp>
      <p:sp>
        <p:nvSpPr>
          <p:cNvPr id="28" name="Rettangolo 27">
            <a:extLst>
              <a:ext uri="{FF2B5EF4-FFF2-40B4-BE49-F238E27FC236}">
                <a16:creationId xmlns:a16="http://schemas.microsoft.com/office/drawing/2014/main" xmlns="" id="{BE1908A5-31CF-44E6-BF04-FDB83E3A1682}"/>
              </a:ext>
            </a:extLst>
          </p:cNvPr>
          <p:cNvSpPr/>
          <p:nvPr/>
        </p:nvSpPr>
        <p:spPr>
          <a:xfrm>
            <a:off x="252000" y="2929588"/>
            <a:ext cx="8640000" cy="861754"/>
          </a:xfrm>
          <a:prstGeom prst="rect">
            <a:avLst/>
          </a:prstGeom>
        </p:spPr>
        <p:txBody>
          <a:bodyPr wrap="square" lIns="91422" tIns="45710" rIns="91422" bIns="45710">
            <a:spAutoFit/>
          </a:bodyPr>
          <a:lstStyle/>
          <a:p>
            <a:pPr algn="just"/>
            <a:r>
              <a:rPr lang="en-US" sz="1400" dirty="0">
                <a:solidFill>
                  <a:srgbClr val="0969A6"/>
                </a:solidFill>
                <a:latin typeface="Calibri" panose="020F0502020204030204"/>
              </a:rPr>
              <a:t>R7: </a:t>
            </a:r>
            <a:r>
              <a:rPr lang="en-US" sz="1400" b="1" dirty="0">
                <a:solidFill>
                  <a:srgbClr val="0969A6"/>
                </a:solidFill>
                <a:latin typeface="Calibri" panose="020F0502020204030204"/>
              </a:rPr>
              <a:t>SUSTAINABILITY</a:t>
            </a:r>
          </a:p>
          <a:p>
            <a:pPr algn="just"/>
            <a:r>
              <a:rPr lang="en-US" sz="1200" i="1" dirty="0">
                <a:solidFill>
                  <a:srgbClr val="0969A6"/>
                </a:solidFill>
                <a:latin typeface="Calibri" panose="020F0502020204030204"/>
              </a:rPr>
              <a:t>Policymakers, academia and stakeholders along the bio-based value chains shall enhance cooperation to elaborate shared innovative soft- and hard-measures to </a:t>
            </a:r>
            <a:r>
              <a:rPr lang="en-US" sz="1200" i="1" dirty="0" err="1">
                <a:solidFill>
                  <a:srgbClr val="0969A6"/>
                </a:solidFill>
                <a:latin typeface="Calibri" panose="020F0502020204030204"/>
              </a:rPr>
              <a:t>favour</a:t>
            </a:r>
            <a:r>
              <a:rPr lang="en-US" sz="1200" i="1" dirty="0">
                <a:solidFill>
                  <a:srgbClr val="0969A6"/>
                </a:solidFill>
                <a:latin typeface="Calibri" panose="020F0502020204030204"/>
              </a:rPr>
              <a:t> the shift to Bioeconomy. While increasing the competitiveness and resilience of agriculture, forestry and ecosystem services, this is expected to enhance sustainability and foster rural development.</a:t>
            </a:r>
          </a:p>
        </p:txBody>
      </p:sp>
      <p:sp>
        <p:nvSpPr>
          <p:cNvPr id="29" name="Rettangolo 28">
            <a:extLst>
              <a:ext uri="{FF2B5EF4-FFF2-40B4-BE49-F238E27FC236}">
                <a16:creationId xmlns:a16="http://schemas.microsoft.com/office/drawing/2014/main" xmlns="" id="{BE1908A5-31CF-44E6-BF04-FDB83E3A1682}"/>
              </a:ext>
            </a:extLst>
          </p:cNvPr>
          <p:cNvSpPr/>
          <p:nvPr/>
        </p:nvSpPr>
        <p:spPr>
          <a:xfrm>
            <a:off x="252000" y="2060848"/>
            <a:ext cx="8640000" cy="861754"/>
          </a:xfrm>
          <a:prstGeom prst="rect">
            <a:avLst/>
          </a:prstGeom>
        </p:spPr>
        <p:txBody>
          <a:bodyPr wrap="square" lIns="91422" tIns="45710" rIns="91422" bIns="45710">
            <a:spAutoFit/>
          </a:bodyPr>
          <a:lstStyle/>
          <a:p>
            <a:pPr algn="just"/>
            <a:r>
              <a:rPr lang="en-US" sz="1400" dirty="0">
                <a:solidFill>
                  <a:srgbClr val="0969A6"/>
                </a:solidFill>
                <a:latin typeface="Calibri" panose="020F0502020204030204"/>
              </a:rPr>
              <a:t>R6: </a:t>
            </a:r>
            <a:r>
              <a:rPr lang="en-US" sz="1400" b="1" dirty="0">
                <a:solidFill>
                  <a:srgbClr val="0969A6"/>
                </a:solidFill>
                <a:latin typeface="Calibri" panose="020F0502020204030204"/>
              </a:rPr>
              <a:t>FEEDSTOCKS</a:t>
            </a:r>
          </a:p>
          <a:p>
            <a:pPr algn="just"/>
            <a:r>
              <a:rPr lang="en-US" sz="1200" i="1" dirty="0">
                <a:solidFill>
                  <a:srgbClr val="0969A6"/>
                </a:solidFill>
                <a:latin typeface="Calibri" panose="020F0502020204030204"/>
              </a:rPr>
              <a:t>Regional quantitative biomass assessments shall be performed periodically to ensure sustainability. Policymakers, academia and stakeholders shall enhance cooperation to optimize existing monitoring practices and indicators. Dialogue with the bio-based industry shall be fostered to assess needs and trends to better respond to the challenges of </a:t>
            </a:r>
            <a:r>
              <a:rPr lang="en-US" sz="1200" i="1" dirty="0" err="1">
                <a:solidFill>
                  <a:srgbClr val="0969A6"/>
                </a:solidFill>
                <a:latin typeface="Calibri" panose="020F0502020204030204"/>
              </a:rPr>
              <a:t>Bioeconomy</a:t>
            </a:r>
            <a:endParaRPr lang="en-US" sz="1200" i="1" dirty="0">
              <a:solidFill>
                <a:srgbClr val="0969A6"/>
              </a:solidFill>
              <a:latin typeface="Calibri" panose="020F0502020204030204"/>
            </a:endParaRPr>
          </a:p>
        </p:txBody>
      </p:sp>
      <p:grpSp>
        <p:nvGrpSpPr>
          <p:cNvPr id="9" name="Gruppo 8"/>
          <p:cNvGrpSpPr/>
          <p:nvPr/>
        </p:nvGrpSpPr>
        <p:grpSpPr>
          <a:xfrm>
            <a:off x="3806615" y="1048168"/>
            <a:ext cx="5076000" cy="677086"/>
            <a:chOff x="360000" y="1124744"/>
            <a:chExt cx="5076000" cy="1043840"/>
          </a:xfrm>
        </p:grpSpPr>
        <p:sp>
          <p:nvSpPr>
            <p:cNvPr id="10" name="Freccia in giù 9"/>
            <p:cNvSpPr/>
            <p:nvPr/>
          </p:nvSpPr>
          <p:spPr bwMode="auto">
            <a:xfrm>
              <a:off x="360000" y="1124744"/>
              <a:ext cx="5076000" cy="971663"/>
            </a:xfrm>
            <a:prstGeom prst="downArrow">
              <a:avLst>
                <a:gd name="adj1" fmla="val 100000"/>
                <a:gd name="adj2" fmla="val 27441"/>
              </a:avLst>
            </a:prstGeom>
            <a:solidFill>
              <a:srgbClr val="0969A6"/>
            </a:solidFill>
            <a:ln w="9525" cap="flat" cmpd="sng" algn="ctr">
              <a:solidFill>
                <a:srgbClr val="0869A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626941" indent="-626941" algn="ctr" fontAlgn="base">
                <a:spcBef>
                  <a:spcPct val="0"/>
                </a:spcBef>
                <a:spcAft>
                  <a:spcPct val="0"/>
                </a:spcAft>
                <a:buFont typeface="Wingdings" pitchFamily="2" charset="2"/>
                <a:buChar char="v"/>
              </a:pPr>
              <a:endParaRPr lang="en-US" sz="2400" dirty="0">
                <a:solidFill>
                  <a:schemeClr val="bg1"/>
                </a:solidFill>
                <a:latin typeface="Arial" charset="0"/>
              </a:endParaRPr>
            </a:p>
          </p:txBody>
        </p:sp>
        <p:sp>
          <p:nvSpPr>
            <p:cNvPr id="11" name="Rettangolo 14"/>
            <p:cNvSpPr/>
            <p:nvPr/>
          </p:nvSpPr>
          <p:spPr bwMode="auto">
            <a:xfrm>
              <a:off x="368209" y="1139767"/>
              <a:ext cx="5059582" cy="1028817"/>
            </a:xfrm>
            <a:prstGeom prst="rect">
              <a:avLst/>
            </a:prstGeom>
            <a:noFill/>
            <a:ln w="9525" cap="flat" cmpd="sng" algn="ctr">
              <a:noFill/>
              <a:prstDash val="solid"/>
              <a:round/>
              <a:headEnd type="none" w="med" len="med"/>
              <a:tailEnd type="none" w="med" len="med"/>
            </a:ln>
            <a:effectLst/>
          </p:spPr>
          <p:txBody>
            <a:bodyPr vert="horz" wrap="square" lIns="144000" tIns="72000" rIns="72000" bIns="72000" numCol="1" rtlCol="0" anchor="ctr" anchorCtr="1" compatLnSpc="1">
              <a:prstTxWarp prst="textNoShape">
                <a:avLst/>
              </a:prstTxWarp>
              <a:spAutoFit/>
            </a:bodyPr>
            <a:lstStyle/>
            <a:p>
              <a:pPr algn="ctr">
                <a:lnSpc>
                  <a:spcPts val="2000"/>
                </a:lnSpc>
                <a:tabLst>
                  <a:tab pos="93645" algn="l"/>
                </a:tabLst>
                <a:defRPr/>
              </a:pPr>
              <a:r>
                <a:rPr lang="en-GB" sz="1600" kern="100" spc="-10" dirty="0">
                  <a:latin typeface="Calibri" panose="020F0502020204030204" pitchFamily="34" charset="0"/>
                </a:rPr>
                <a:t>Promoting the advancement of Bioeconomy in CEI region: </a:t>
              </a:r>
              <a:r>
                <a:rPr lang="en-GB" sz="1700" b="1" kern="100" cap="small" spc="-10" dirty="0">
                  <a:solidFill>
                    <a:srgbClr val="FE7F2B"/>
                  </a:solidFill>
                  <a:latin typeface="Calibri" panose="020F0502020204030204" pitchFamily="34" charset="0"/>
                </a:rPr>
                <a:t>The Recommendations</a:t>
              </a:r>
            </a:p>
          </p:txBody>
        </p:sp>
      </p:grpSp>
    </p:spTree>
    <p:extLst>
      <p:ext uri="{BB962C8B-B14F-4D97-AF65-F5344CB8AC3E}">
        <p14:creationId xmlns:p14="http://schemas.microsoft.com/office/powerpoint/2010/main" val="3409005401"/>
      </p:ext>
    </p:extLst>
  </p:cSld>
  <p:clrMapOvr>
    <a:masterClrMapping/>
  </p:clrMapOvr>
  <p:transition spd="med">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childTnLst>
                                </p:cTn>
                              </p:par>
                            </p:childTnLst>
                          </p:cTn>
                        </p:par>
                        <p:par>
                          <p:cTn id="8" fill="hold">
                            <p:stCondLst>
                              <p:cond delay="1500"/>
                            </p:stCondLst>
                            <p:childTnLst>
                              <p:par>
                                <p:cTn id="9" presetID="10" presetClass="entr" presetSubtype="0" fill="hold" grpId="0" nodeType="afterEffect">
                                  <p:stCondLst>
                                    <p:cond delay="50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1000"/>
                                        <p:tgtEl>
                                          <p:spTgt spid="28"/>
                                        </p:tgtEl>
                                      </p:cBhvr>
                                    </p:animEffect>
                                  </p:childTnLst>
                                </p:cTn>
                              </p:par>
                            </p:childTnLst>
                          </p:cTn>
                        </p:par>
                        <p:par>
                          <p:cTn id="12" fill="hold">
                            <p:stCondLst>
                              <p:cond delay="3000"/>
                            </p:stCondLst>
                            <p:childTnLst>
                              <p:par>
                                <p:cTn id="13" presetID="10" presetClass="entr" presetSubtype="0" fill="hold" grpId="0" nodeType="afterEffect">
                                  <p:stCondLst>
                                    <p:cond delay="50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1000"/>
                                        <p:tgtEl>
                                          <p:spTgt spid="27"/>
                                        </p:tgtEl>
                                      </p:cBhvr>
                                    </p:animEffect>
                                  </p:childTnLst>
                                </p:cTn>
                              </p:par>
                            </p:childTnLst>
                          </p:cTn>
                        </p:par>
                        <p:par>
                          <p:cTn id="16" fill="hold">
                            <p:stCondLst>
                              <p:cond delay="4500"/>
                            </p:stCondLst>
                            <p:childTnLst>
                              <p:par>
                                <p:cTn id="17" presetID="10" presetClass="entr" presetSubtype="0" fill="hold" grpId="0" nodeType="afterEffect">
                                  <p:stCondLst>
                                    <p:cond delay="50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childTnLst>
                                </p:cTn>
                              </p:par>
                            </p:childTnLst>
                          </p:cTn>
                        </p:par>
                        <p:par>
                          <p:cTn id="20" fill="hold">
                            <p:stCondLst>
                              <p:cond delay="6000"/>
                            </p:stCondLst>
                            <p:childTnLst>
                              <p:par>
                                <p:cTn id="21" presetID="10" presetClass="entr" presetSubtype="0" fill="hold" grpId="0" nodeType="afterEffect">
                                  <p:stCondLst>
                                    <p:cond delay="50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1000"/>
                                        <p:tgtEl>
                                          <p:spTgt spid="26"/>
                                        </p:tgtEl>
                                      </p:cBhvr>
                                    </p:animEffect>
                                  </p:childTnLst>
                                </p:cTn>
                              </p:par>
                            </p:childTnLst>
                          </p:cTn>
                        </p:par>
                        <p:par>
                          <p:cTn id="24" fill="hold">
                            <p:stCondLst>
                              <p:cond delay="7500"/>
                            </p:stCondLst>
                            <p:childTnLst>
                              <p:par>
                                <p:cTn id="25" presetID="10" presetClass="entr" presetSubtype="0" fill="hold" grpId="0" nodeType="afterEffect">
                                  <p:stCondLst>
                                    <p:cond delay="50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750"/>
                                        <p:tgtEl>
                                          <p:spTgt spid="12"/>
                                        </p:tgtEl>
                                      </p:cBhvr>
                                    </p:animEffect>
                                  </p:childTnLst>
                                </p:cTn>
                              </p:par>
                              <p:par>
                                <p:cTn id="28" presetID="10" presetClass="entr" presetSubtype="0" fill="hold" grpId="0" nodeType="withEffect">
                                  <p:stCondLst>
                                    <p:cond delay="50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25" grpId="0"/>
      <p:bldP spid="26" grpId="0"/>
      <p:bldP spid="27" grpId="0"/>
      <p:bldP spid="28" grpId="0"/>
      <p:bldP spid="29"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ttangolo 48"/>
          <p:cNvSpPr/>
          <p:nvPr/>
        </p:nvSpPr>
        <p:spPr bwMode="auto">
          <a:xfrm>
            <a:off x="180000" y="900002"/>
            <a:ext cx="8784000" cy="472654"/>
          </a:xfrm>
          <a:prstGeom prst="rect">
            <a:avLst/>
          </a:prstGeom>
          <a:solidFill>
            <a:srgbClr val="DEF1F7"/>
          </a:solidFill>
          <a:ln w="9525" cap="flat" cmpd="sng" algn="ctr">
            <a:noFill/>
            <a:prstDash val="solid"/>
            <a:round/>
            <a:headEnd type="none" w="med" len="med"/>
            <a:tailEnd type="none" w="med" len="med"/>
          </a:ln>
          <a:effectLst/>
        </p:spPr>
        <p:txBody>
          <a:bodyPr vert="horz" wrap="square" lIns="91422" tIns="45710" rIns="91422" bIns="45710" numCol="1" rtlCol="0" anchor="t" anchorCtr="0" compatLnSpc="1">
            <a:prstTxWarp prst="textNoShape">
              <a:avLst/>
            </a:prstTxWarp>
            <a:spAutoFit/>
          </a:bodyPr>
          <a:lstStyle/>
          <a:p>
            <a:pPr marL="626941" indent="-626941" algn="ctr" fontAlgn="base">
              <a:spcBef>
                <a:spcPct val="0"/>
              </a:spcBef>
              <a:spcAft>
                <a:spcPct val="0"/>
              </a:spcAft>
              <a:buFont typeface="Wingdings" pitchFamily="2" charset="2"/>
              <a:buChar char="v"/>
            </a:pPr>
            <a:endParaRPr lang="en-US" sz="2400" dirty="0">
              <a:solidFill>
                <a:schemeClr val="bg1"/>
              </a:solidFill>
              <a:latin typeface="Arial" charset="0"/>
            </a:endParaRPr>
          </a:p>
        </p:txBody>
      </p:sp>
      <p:sp>
        <p:nvSpPr>
          <p:cNvPr id="17" name="Rettangolo 16">
            <a:extLst>
              <a:ext uri="{FF2B5EF4-FFF2-40B4-BE49-F238E27FC236}">
                <a16:creationId xmlns:a16="http://schemas.microsoft.com/office/drawing/2014/main" xmlns="" id="{6CDCD857-BEFA-47AB-86FC-1697698DEBD9}"/>
              </a:ext>
            </a:extLst>
          </p:cNvPr>
          <p:cNvSpPr/>
          <p:nvPr/>
        </p:nvSpPr>
        <p:spPr bwMode="auto">
          <a:xfrm>
            <a:off x="231778" y="983631"/>
            <a:ext cx="8674701" cy="1101139"/>
          </a:xfrm>
          <a:prstGeom prst="rect">
            <a:avLst/>
          </a:prstGeom>
          <a:noFill/>
          <a:ln w="9525" cap="flat" cmpd="sng" algn="ctr">
            <a:noFill/>
            <a:prstDash val="solid"/>
            <a:round/>
            <a:headEnd type="none" w="med" len="med"/>
            <a:tailEnd type="none" w="med" len="med"/>
          </a:ln>
          <a:effectLst/>
        </p:spPr>
        <p:txBody>
          <a:bodyPr vert="horz" wrap="square" lIns="91422" tIns="45710" rIns="91422" bIns="45710" numCol="1" rtlCol="0" anchor="t" anchorCtr="0" compatLnSpc="1">
            <a:prstTxWarp prst="textNoShape">
              <a:avLst/>
            </a:prstTxWarp>
            <a:spAutoFit/>
          </a:bodyPr>
          <a:lstStyle/>
          <a:p>
            <a:pPr algn="just" eaLnBrk="1" hangingPunct="1">
              <a:defRPr/>
            </a:pPr>
            <a:r>
              <a:rPr lang="en-US" sz="1600" kern="100" spc="50" dirty="0">
                <a:solidFill>
                  <a:srgbClr val="0969A6"/>
                </a:solidFill>
                <a:latin typeface="Calibri" panose="020F0502020204030204" pitchFamily="34" charset="0"/>
              </a:rPr>
              <a:t>Central, East and South-East Europe, and particularly the Danube Region and </a:t>
            </a:r>
            <a:r>
              <a:rPr lang="en-US" sz="1600" kern="100" spc="50" dirty="0">
                <a:solidFill>
                  <a:srgbClr val="FE7F2B"/>
                </a:solidFill>
                <a:latin typeface="Calibri" panose="020F0502020204030204" pitchFamily="34" charset="0"/>
              </a:rPr>
              <a:t>Western Balkans</a:t>
            </a:r>
            <a:r>
              <a:rPr lang="en-US" sz="1600" kern="100" spc="50" dirty="0">
                <a:solidFill>
                  <a:srgbClr val="0969A6"/>
                </a:solidFill>
                <a:latin typeface="Calibri" panose="020F0502020204030204" pitchFamily="34" charset="0"/>
              </a:rPr>
              <a:t>, could have a </a:t>
            </a:r>
            <a:r>
              <a:rPr lang="en-US" sz="1600" kern="100" spc="50" dirty="0">
                <a:solidFill>
                  <a:srgbClr val="FE7F2B"/>
                </a:solidFill>
                <a:latin typeface="Calibri" panose="020F0502020204030204" pitchFamily="34" charset="0"/>
              </a:rPr>
              <a:t>competitive advantage </a:t>
            </a:r>
            <a:r>
              <a:rPr lang="en-US" sz="1600" kern="100" spc="50" dirty="0">
                <a:solidFill>
                  <a:srgbClr val="0969A6"/>
                </a:solidFill>
                <a:latin typeface="Calibri" panose="020F0502020204030204" pitchFamily="34" charset="0"/>
              </a:rPr>
              <a:t>by shifting to </a:t>
            </a:r>
            <a:r>
              <a:rPr lang="en-US" sz="1600" kern="100" spc="50" dirty="0">
                <a:solidFill>
                  <a:srgbClr val="FE7F2B"/>
                </a:solidFill>
                <a:latin typeface="Calibri" panose="020F0502020204030204" pitchFamily="34" charset="0"/>
              </a:rPr>
              <a:t>Bioeconomy as a comprehensive, innovative and sustainable economic paradigm</a:t>
            </a:r>
            <a:r>
              <a:rPr lang="en-US" sz="1600" kern="100" spc="50" dirty="0">
                <a:solidFill>
                  <a:srgbClr val="0969A6"/>
                </a:solidFill>
                <a:latin typeface="Calibri" panose="020F0502020204030204" pitchFamily="34" charset="0"/>
              </a:rPr>
              <a:t>. This would give impulse to wide-ranging modernization, with positive impacts on economic growth, job creation, rural development, environment,  etc.</a:t>
            </a:r>
          </a:p>
        </p:txBody>
      </p:sp>
      <p:pic>
        <p:nvPicPr>
          <p:cNvPr id="22" name="Immagine 21"/>
          <p:cNvPicPr>
            <a:picLocks noChangeAspect="1"/>
          </p:cNvPicPr>
          <p:nvPr/>
        </p:nvPicPr>
        <p:blipFill>
          <a:blip r:embed="rId2"/>
          <a:stretch>
            <a:fillRect/>
          </a:stretch>
        </p:blipFill>
        <p:spPr>
          <a:xfrm>
            <a:off x="4751605" y="3356992"/>
            <a:ext cx="4193924" cy="2664296"/>
          </a:xfrm>
          <a:prstGeom prst="rect">
            <a:avLst/>
          </a:prstGeom>
        </p:spPr>
      </p:pic>
      <p:sp>
        <p:nvSpPr>
          <p:cNvPr id="23" name="AutoShape 2" descr="data:image/jpeg;base64,/9j/4AAQSkZJRgABAQAAAQABAAD/2wBDAAoHBwgHBgoICAgLCgoLDhgQDg0NDh0VFhEYIx8lJCIfIiEmKzcvJik0KSEiMEExNDk7Pj4+JS5ESUM8SDc9Pjv/2wBDAQoLCw4NDhwQEBw7KCIoOzs7Ozs7Ozs7Ozs7Ozs7Ozs7Ozs7Ozs7Ozs7Ozs7Ozs7Ozs7Ozs7Ozs7Ozs7Ozs7Ozv/wAARCAEsAOQ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2aiiigAoopKAFopO9FAC0U0kKMkgD3qCXULKAZmvIIx/tygfzNJtIaTexZorMl8SaHCfn1azH/bZTVWTxt4ai+/rNt+BJ/lUucV1NFQqvaL+43aK5l/iJ4UQc6sh/3Y3P9KgPxO8KD/l/c/SB/wDCl7SHc0WExD+w/uZ1tFcf/wALT8Kf8/k3/gO3+FIfip4U/wCfqc/9u7Ue1h3H9TxH8j+47GiuPHxT8KH/AJe5v/Ad/wDCnj4n+FD/AMv8g+tu/wDhR7WHcPqeI/kf3HW0VzKfEXwo/wDzFlH+9E4/pUyePPCznA1q3H+9kfzFP2kO5LwtdfYf3M6CisdPFvh2Q4XW7H8Z1H9atR63pMxxFqlnIT2WdT/Wnzx7mbpVFvF/cXqKjSWOT/VyI/8Autmn1RnsLRSUUALRRRQAUUUUAFFFFABSUtJQBVvdTs9OTddTrHxkDqSPpXIah8UtPhZk0+ymu2HG8kKoP1rG1vGqm6gnuPKufOLbn+6+DgKT2HT8qzrbwfDIPO1G5a5btHCdsa/zz+lcM605O0D26GDw9Nc1e9ye6+KGt3MoS3+yWoLY+RDK39RSHXtZvM+Zqd+3tGoQfof6Veg0qwtQPIsolI6EruI/Op9jYwOB6Vlao92dftMPH+HTS/r5mI0N1OcypdSE95Zz/wDWpP7LLdbSLPq0jH+tbRjbvTTGfQ1PINYh9DH/ALJc84tk/wCAA/zFNbRd6kNLCufSIf0xWyYj3FN8o+lLkQ/rEjBPheBvv3Q/4DCBQPCdln5rhz/wAVvGKk8qjkRf1qp/MYf/AAiun/8APWX/AL5X/Cl/4RbTv+eso/Bf8K2/KNHlGjkQfWqv8xi/8IxYjpPL/wB8r/hR/wAIxZjpcyD6otbXlGl8o0uRdh/Wqn8xhnwtbnpdH8Ylpp8Kxc4uo/xgH+Nb3lmnCI0ciH9bq/zfkc4fCZz8stsfqhFMPhWYHhLV/pIwrpxEacI/aj2aKWNqrqczHoU8Jz9jlx/0wusH9a2YC9rpjGPUtfs5lPCHbKPwwcj9KvBGp+xs5qorl2MqmIdT4v6++5jxeLNctCQuvyt6C5th/gav23xI1qEgTwWd0PVSUJq2QWXDDcPQjNVpdKsLj/WWcefVRtP6UXqLaQc+El/Epr8P0sbVr8SrJgv22wuLbP8AEMMP6V0en6/pepgfZLyN2PRScH9a82m8NQBS1tcSwH0b5lrPisLyzvVaUxxwg5kmDYVl7jHXP4VpGvVj8Suc9TA4Oqn7KVn/AF/W57SKK57wbqb6hp0qtI0qQPtjkbqRjp+FdFXfGSkk0eDUpunNwlugoooqjMKSlooA8l1bH9oXP/XVv51nCSSJt0Ujxn1RiK0NW/5CNz/11b+dZrmvCn8TPucPrTVyxHrd9F1l8wD+8oP61atvEpaVUuoY1QnDMueB61iMQDyMj0qB+9CqTXUqeEoz3idbdeI9KgnKQ77iP/nouB+lNXxLozffM8fuY8j9K41iRxUL+tae2kc/9nUbdfvO7fX9FChkuDIT/Dt2n/x7FQ/8JHp56QSH/trGP/Zq4R2ZejEfQ1C8jjncaftZMlYCku56EPEFkRkWN4R6qqt/I0h8Q6aOtnfj6QZ/rXm7Sv6/oKjNxKOjkfSqUpMTwdJd/vPThrumnraagP8At1NL/bml/wDPK+H/AG6tXlv2uf8A56v+dAvLj/ntJ/30aq8ifqlLz+89T/tzSf7l4PravThrWlHot2f+3V/8K8rF3c/8/Ev/AH2ad9puO88h/wCBGi8h/VKfn956p/bGmdkvD/26v/hR/bWmj/llef8AgMwry0TSnrI/51Isj92JNTzyQ/qVPz+89PGtab/zyu/xgNSxappchw03k+8uF/rXlyuep/lUwJIyTU+1aG8BB9WeoG900dLlX91UkH8QKadRsQcKzsfYY/ma5nTAGs4GPJK9TWgAAav2jOT6tBOzbNYX0bfdiOPc/wCGaPtErfdjVPw3f1FVoelWgQMUuZlKjTXQiuPtP2Z3V8MFJHYfp/jXGyySTPvkdpGPdznH512t0x+xTEdkOPyrjdowv0rCo3dHp4KMUm7Hovw1z/Yk/wD11/pXZVx/w3/5Acx/6a/0rsK9eh/DR8jmH+9T9QooorY4gooooA8k1b/kJXP/AF1b+dZklaeq/wDISuv+urfzrMfk4rwp7s+6w/8ADRSvLu3sohLcsRuOERRlmqquoQTJ5hgukU9D5e4foaq3oF54oigcZjiAyD3wM1qyMc8cAdB6UNKKWhtFuTZRN3ZNnF4mfRlZT+oxTGkif7skZ+jip5Qsn30VvqM1Uls7ZjzCB9OKS5SmpCMrN0Un6c1XkB/usPwpr2EP8LOtRNBKn3J2/MitEo9yHfsI341ExHrSlrpP+Wr4/wB40wzSg8ufxFapGTYnHrSfjThPJ6j/AL5FL5z/AOz/AN8iqJ0GDr1qTI9aTzG9E/74FPEj/wCz/wB8ikykhw6dakXFNWSTsQP+AipN8uPv/oKzZaHY6VZVGI+6cfSoI2lzxK4+hqSMOzjdI55HVjWTNDqdJINhD/DgY+bitAFd33x+dV4UUleOdoqzGijnAArXoeY3d3LBure2gaaVmMaDLFEZsD8BVm2ube9t0ubWZZoXPDKf0PpUdu+HAUYGec1zmgkaV431DR4zi2nBdE7Kcbhj8MinYST1Oqu/+POb/cP8q47oq12N1/x6TD/YP8q44jKj6VjPc7sJ8LPSPhz/AMgOb/rt/Sutrk/h1/yApf8Arsf5Cusr16H8NHyGP/3mfqLRRRWxxhRRRQB5HqfOo3R/6bN/Os1utaepj/iYXX/XZ/5msx+teFPdn3OH+BHP/wDM4P8A7v8A7LWk9Zv/ADODf7v/ALLWm9E+nodEOvqV2HNQvxU7VC45qCytJULirDioGq0Qys2aibB61M/WomrZESItvNJjmnmkxVmQnepBzjFNAqQdKTY0PUcVKB8ppi1Ko4rJmiHxdTU0XDAe9RRipkH7wH3FZsu518Q5H0qZR81QxfeH0qdetbnmF2AfNXMxDPxUb2Un/wAh100P3hXNQc/FKT2jP/oFCHHr6HV3f/HpN/uH+Vcf2+ldfd/8ek3+4f5VyHc1jPc7MLsz0j4d/wDIEmH/AE2/oK6yuV+Hq40WY+sv9BXVV69D+Gj5DHf7zP1FooorY4wpKWkoA8m1Qf8AExuv+uzfzrMfrWrqoxqN1/12b+dZb9a8Opuz7jD/AAI53/mcW/3f/Za026Vm4/4rFh/s/wDstajoQKUunodEHv6ld+BUDBj91SfpVggMTubYoGWY/wAIHU1zl54gu5pCtm5trcHChOGb3J65qoU3PYzrV40lqabk9xULc1nQa5eRN/pBF1EfvI45/BuoNaTbCiTQuXglGUY9fcH3FVKm4bk0sRGrotGQOKhYVO444qFhwaaKZGaSnHpSYq7kAKkHamipAOaljHqKkWmLUi1my0SoKmXiRPc4qNBUqjLL/vCoKOti+9+FTr1qvGfnH0qwvWtzzS3EfnFc5B/yVGb/AK5H/wBAFdFH94Gudt/+SnT+0R/9AFCLj19DqLr/AI9J/wDcP8q5E/fx7V113/x5z/7h/lXJfxj6VjPc6sLsz0vwAf8AiRyD0mP8hXU1y3gH/kDzf9dj/IV1NexR/ho+Qxv+8T9QooorU5ApKWkoA8q1cf8AExuv+urfzrLk61s6yMandf8AXVv51kOPmxXiVPiZ9thn+7Xoc2P+RzP+7/7LW26g5rGH/I7Ee3/stbbjrRLp6Gy6+pj66TFo8xTq+FP0rju1d/eWwvbKW2PG8cH0PauEnhe2maGVSrKcc966KD0aOHFp3UiOtXR3L2lxB2RxIvtng/0/KsokAZPSt7R7N4LJp5Rta4IKKeuwd/xJ/StKvwO5jh7+1TQ9lyOeKhdcVZdahYVyo9FsrHg0lSMuDmmYqxXAVIOtNCnrTwKljQ9amQVGvWpUFQy0ydBUqL86/UVEtTp95fqKkq500Z+cfSrCnmq0f+sH0qcferU88uxHmuctf+Sm3H/XI/8AoAroYj8wrnLM/wDFy7n/AK5H/wBBFNFR6nU3Z/0Kf/rmf5Vyq8yLXU3n/HlP/wBcz/KuaiTMorKW51YfSLPR/AQ/4k0v/XY/yFdRXNeBl26LJ7zH+Qrpa9ej/DR8fjP94n6hRRRWpyhSUtJ3oA8y1lf+Jpd/9dm/nWQy/NW3rQzql3/12b+dZDr82a8aa95n2WGf7tehy6j/AIrhh7f+y1uSDk1hr/yPTfj/AOg10Eg5NJ9DoT3KxBB96p32n218P3sYLDoTV5xxUD9KSEzNt9GsLMOWtUmkYAI0jFvL9wOAT9QadLySSSSe5qw9V5KptvclRUdlYquKgcc1ZcVA4oQETLUZUdqlNIaom4wU8CkxTxSZSYoGDj1qZBiox6VItSWSr1qZPvL9RUK1MnVfqKks6RD+9FWR96qkZ/eCrIPNadDhLcJ+YVzlic/Eq5P/AEzb/wBBFdDEfmH1rnNPP/FyLr/cb+QoRS6nV3n/AB4z/wDXM/yrAt1y9bt3/wAeM/8AuGsW1HOfWs3ub0fhZ6N4KGNGf/rsf5Cuhrn/AAYMaM3/AF1P8hXQV69L4EfIYv8Ajy9QooorU5gpO9LSUAeda2uNUuv+urfzrIYfNg1t62AdTuvXzW/nWNKuDmvIn8TPr8M/3cfRHH58vx6d3GWx+ldJJ1NZeuaRdXGow6pp0TSyxL+9RB8wAH3vy/lVu31C3vYldJFEhHzRk4INS+h0q+orioHqdiG6VA/0pAV3qvJVl6ruKBXKzDmomFTuKhcVSJZCabTmFNpiExzTl96Q80opMpEgqRaiByKkHSpLRKtSp95f94fzqEVNGfnT/eH86ks6FD+8FWQeaqIf3gqxnmtDj6lyI/P+Nczpzj/hZE/PUOP0roJruGwtXvLhgqIMgH+I9gK5/wAH2k9xqtzrtypCSBliJ/iYnkj2HP50LqNbXOsvT/oM3+7WVbjBArSvGP2GU+39aoWykkVHU2p6QZ6H4PGNFP8A11P8hW9WJ4TGNFH/AF0b+lbdevS+BHyGK/jS9QooorQ5wpO9LSd6AOA1tc6lc8f8tDWJKGH3X/Bq3tbH/Eyuf+uhrEmryanxM+twz/dr0KhZ052ke6nNVrhLaY5mhjY+rIKuNUMh/GszrvYgvpLW/C7bK3tGUYLWm6Pd9RnFZ7WjD7t7MPrg/wBKvSRxN96JSfXFV3gj7bl+jGm22KNoqyKbQ3IPF0jf7yf4GoHS7H/LSFvwIq28PpNIPrg1XeKQdJs/VaWpV0yq63Y7RH6NULC57on4NVh1mA/1in8Kgbz84+XFUmQ+UiIuf+ea/wDfYpuy5/54j/vsf41KQ/8AdH50zbKem0fjTuK0f6Y0Jc/88f8Ax4f40uy5HWD/AMeH+NLtlH9386dtf2/OgpKI3FyP+WP/AI+Kcpuc48of99CnAP7U8Kx7ipuUkgT7T/dRfq1Sok2QxljGDnoTSKh7sKkCjuTUtmisa8f2uRFl+0wqGGRtiJ/m1WhaSMMyX1wc9owqj+RqC3OLWMdRtFXlzt5NUcrepGNHsbh0lukkuWT7omkLAfh0rULKCgJVVXgKOAPwqonbPPFTqVVD9aQXbHXbrJbmNWxuPJINRQBVIA5NMdi7e1WI0AYUi9lY73wtn+xlz/fatmsjwwMaOv8AvtWvXr0/gR8hif40vUKKKK0MApKWkoA4XXV/4mVx/vmsKb2rf14j+07j/erCkHzYryqnxM+rwv8ADj6Iz7u8trGIS3UojDHCjGSx9hUP2mCQZD49jwaypQNS8ceTLzFajhfoP8a25UjYYMa4HQYqLJHW79CBmXGc8etQOynowp72cBOVUofVTVaS0PO2U/8AAhSFfyB8etV3WmyQTr2VvpVd96/ejI/OiwXQ6RCRVcoe9KWB/vfg1MOP78n/AH0P8KoWncQr7U3b7UEA/wDLSQflTSnpNJ+QoFYXFFN2H/nq/wCQpdv+2/5CgtRHgc08Cogq/wB+T9KeAPWT8x/hUlpImUVIOAargem/8WqVAcgbRye5NSWrG3AcW0Y7YFXULbeRVGJWRURWwo4AFWQGKjLsfxqjme5cRThQcLkYGTjNPbKAq3Wqc1nb3UTRToGR+DnqPes/Qb+Z47jS7lzJJaMdjnrt9KVtBx1NmPlhVxeMVTg+8KuAUkNneeGTnR1/3zWvWR4YGNGT/fNa9evT+BHyOJ/jS9WFFFFaGAUUUlAHCa3k6pcf75rGkHzitzWxjU7jP981iSfe/GvKn8TPq8P/AA4+iOSsv+R8vvo9brd6wrL/AJH29+j1uv1NQzrIGqFxU7d6hYUgK7ioHqw9QOKBFWRFPVRVdogOlW3qBhVIkrFKTFStTcUCGYoxTsUmOaRaACngUgFPWpLQ5RmpEHzD60xaen3h9RSZojXU8irKn5aqKeAfSrSt8ppnPYkaTGKwdJb/AIqu97bg38xWrI/IGeax9GG7xNdN6Kf6Ul1NUrK51UXBq8oyBVGLk1oRjKihGUjufDYxo8f+83861aztAGNGg98n9TWjXsU/gR8jXd6svVhRRRVmIUlLSUAcTruP7Vn/AN7+lYcn3xW1rh/4m9wP9r+lY0v368qp8TPqsN/Dj6I5Cz/5H68/4F/Kt2TqawbT/kf7v/gX8q3ZOpqGdiIXqJgcU+WRIo3llbbGgyxPYVyN74vu5JWFlGkUQOFLDcx96cYOWxnUqRp/EdI/WoXrH0/xSs8gh1GNYt3SdOgPuP61syKUYq3/AOunKLjoxQnGavFld+ahep261C9IZAw9aaRTyKaaYDaXFLijFJlIQU8daQCngd6ktCinjjH1poFOKkqcDmpNEaQIKjmplbpiqK3AXH7t8/SpENxcHAXy09e9FyeUfKxlm8qPknqfSqWhIE8QX6j+FMfqK1LeBYnwOvqetZ2hj/iotS+h/mKUepUnokjpYuCK0IT8uazo+taEI+SmjCR3ugnOjW/0b/0I1o1m+H/+QJb/APAv/QjWlXsU/gXofIV/4svVhRRRVmQUlLSUAcNrp/4nFx/vf0rGm+8K2Nfb/ib3A9G/pWLKfmryp/Ez6vD/AMOPojkbT/kfrr/gX8q3ZOprBtf+R8uvq38q3ZOtQ9zrRheLZmj0Tapx5rgH6da4foK9A16ya/0mWKMZljO9R646/pXn+CCQRgjgj0rooPRo8/FpqSYEZFddoN013oqiQ5e2cx59V6j+o/CuROPWur8NwNBorSOpUzy7lz/dAxn881Vb4TPDX9poX2qF6maoWrmPQIWppp5602gBMUv0oxinAUmUhMU5RxRinKOaRaHKKnjXmo1FTxjmkO5YQdOKsJ1qBKnSggcv+srJ0P8A5GLUvof51rL/AKysjQv+Rh1L6H+dJdSzpErTt8NED7VmR1pWRzGR6U0ZTO80H/kC2/8AwL/0I1o1n6F/yBrf6N/6Ea0K9en8C9D5Gt/Fl6sKKKKsyCkpaSgDg/EJxq1x/vf0rFc5YVseIm/4mtx/v1iE8j615NT4mfWYdfu4+iOTtT/xXd19W/lW8/JNc/Zn/iurk+7fyrfc/NUyOtETZU5HasbUvD9pqEhlQ+RKepA4NbLnioDSTad0KSUlZ6mLD4V0+FYnlnluJASZIyoVPbBySf0rTc56AAAYCgYAHoKkNRNxVOTlqzOMIwVooiaomqVqjakDIjTcU802mISlxS4pQKGUAFOAoAp4FSUhyDmp06VEoqZBSGTJU6VAlTr0oECH95WToX/Ie1I+x/8AQq1Iz8/41k6Cf+J7qP0P/oVKOzLOljNX7J9su0/xCs6M9Ks7iqhlPK8ihESR6Vof/IHt/of/AEI1oVm+H5Vn0K1lToyn+ZrSr2KfwI+PrfxJerCiiirMgpKWkoA898Qn/iZ3P/XQ1ig5OK3fE8D2+qTB+RId6N6g1z2cN1ryamkmfXYZp0otdkcraMB44uM8fO4/Hmuhc8msbWdPuIdXXV7OJpEC7pgi52Y7n26VpQ3cN5EJYpF5HK55BqGdSWgrGomqRzULGkIaTUbdetOJpj4NMlkbVGakaoz0pkMZTSOaceeaKYhMU7FIKcKTGKBT1FNHNPFIpDlFTLUS1KvWkMlWpc4WolNLI2ExQxoWM5asnQT/AMT3UP8AdP8A6FV+W4S1t3ndgAo4z3NZ/hm3kD3GoSAgS/Kme/PP8qUdmy30OkQ1ZU/JzVJDzVjfiMkmkRI9C8FMToO0nIWVgPbpXQVh+D7WW28Pxecu1pWMgB6gHp+gz+NblexSTUFc+RxLTrSa7hRRRWhzhSUtFAHE+MbmFdXjtZiE3whkZjweSMexrlp4ZImPGfY8Guv8feHrrVLWO+sIjPNAhV4R1dOvHqR6d815fHq9xb/LHJuQcGKYE7fUeorirUm5XR7GDxsacVCexrNOqHljGTxhhjP9KqzWVpPhzbx/7ycfyqJddt3GJ4ni9SPnX/H9KVZLC5bME0e4/wBxtrflXJKEluj26WIhP4JIklt7TyVW3W5t5VGC4n3q3/AWBx+dU2hvV+5dRv8A78eP5VZaCZeUuGI9HANQsbpf4Y3+nFK9zVadCBjfj/lnC/8AuuR/Oo2mux96zb/gLA1O07j70LD6Gm/aUPZhRqJuPYrtdSD71pOP+Ag/1qM3gHWKYfVDVwzKehP5U3zPRiaq5D5Sl9ui7hx/wA0fboO5b/vk1c3n1NGSfQ/Wi4rIpi+t/wC8f++TThqFv/eP/fJq0P8AgP5U4Eei/lRcLIqf2jbf3m/75NKNSg6AOfohq4Gx6flThIB0OPoKXyHZFUahnG22nbPolTLcXJOEspP+BMo/rUol56mniX0DGi49Bqm/YcR26f70hP8AIU54LlhmW7RAO0UWf5mnhz2T9ajknkPygIB+dJjjvoM+w2skivOZbnb0WVsL+Q/xq9vyctgDoAOAPYVURJD1YgflQbuxtifOuI8jqAdx/Ic1GrKlJR1ehfR89Bk+1XI9kcRmnYLGnJJrn5NeRRi1tyx/vS8D8h1/SnaXDqXiXVorG2zcXBOWIGI4F7sewH6npzW8KMnuedXx1OKai7s900l/M0izkxjdAhA9BgVcqK1gFraQ24YsIo1QE98DFS16iVkfMt3dwooopiCiiigBKwdf8F6J4izJd23lXJ/5eYDsk/E9D+INb9FAHj2rfCLWrYs+k6hBfJ1EcwMUn0zyD+lcZqvh3xBpJI1HRLxEU8yrEZE/76XIr6UoqXFF858qpqDxHEV1LH/sq5H6VYTXL9Bxch/99Qa+kr7QdH1PJv8AS7O5J6tLArH8yM1zt38J/Bl2xcaUbdz1ME7qPyzj9KzdJPdG0MRUh8MmvmeKr4jux9+GF/oCP608eJA3+ssQfcSf/Wr026+B2hyNm11TULcf3WZX/oKy7j4ESgf6L4kyfSW1/qGqHQj2N1j66+0cMNftD961lX6EGnf25Yf3Lj8UH+NdLL8EPEq/6jVtMk/66eYv8lNVZfgz4xjPyyaZL/uTsP5qKPYRL/tCr3X3GKNa08jlpR9Yz/Sl/tnTv+ekn/fpv8K0H+E3jdOljayf7tyv9cVWf4ZeO1zjQlbHpcxf/FUvYRH/AGjV8iEazpv/AD1k/wC/Tf4Uv9tab/z1f/v03+FNb4eeOkHPh6T8JYz/ACamj4eeO3IA8Pyj6ug/9mo+rxH/AGjV7Ik/tzTh/wAtJD/2yNN/4SHTgfuXB+kY/wAasp8J/Hkn3tNhj/3rmP8AoTViL4M+NJjh/sEOe73Gf/QQaPq8Rf2lV8jMPiWyX7tvOR74H9aY3ipB/q7A/VpP/rV0UXwM8Usw87U9LjX1R5GP5bB/OtG2+Al23/H34kjT2itS36lhQsPEl5hWfX8Dh5PFF24wlvDGPfLGoG1u9I5uFT/cUCvVrT4E6HGc3erahP7IUjH8jW7Z/CXwXZ7SdKNw6/xTzu2fwzt/Sq9hHsZvG1n9pngT37TMFmuZJc/wsxP6V0GjeF/EGroBp2iXTp2llTyoz/wJsA/hX0DY6FpGmEGx0uztSOhigVT+YFXqtU0jnlVctzyjRvg5dSFZNf1RUTvb2Q5P1kYcfgPxr0nSNE03QbMWmmWcdtF32jlj6sTyx9zV+irUUtjJtsKKKKoQUUUUAFFFFABRRRQAUUUUAFFFFABRRRQAUUUUAFFFFABRRRQAUUUUAFFFFABRRRQAUUUUAFFFFABRRRQAUUUUA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22" tIns="45710" rIns="91422" bIns="45710" numCol="1" anchor="t" anchorCtr="0" compatLnSpc="1">
            <a:prstTxWarp prst="textNoShape">
              <a:avLst/>
            </a:prstTxWarp>
          </a:bodyPr>
          <a:lstStyle/>
          <a:p>
            <a:endParaRPr lang="en-US">
              <a:solidFill>
                <a:prstClr val="black"/>
              </a:solidFill>
              <a:latin typeface="Calibri" panose="020F0502020204030204"/>
              <a:ea typeface="+mn-ea"/>
            </a:endParaRPr>
          </a:p>
        </p:txBody>
      </p:sp>
      <p:sp>
        <p:nvSpPr>
          <p:cNvPr id="18" name="Rettangolo 17">
            <a:extLst>
              <a:ext uri="{FF2B5EF4-FFF2-40B4-BE49-F238E27FC236}">
                <a16:creationId xmlns:a16="http://schemas.microsoft.com/office/drawing/2014/main" xmlns="" id="{D3E1C76D-8E44-447F-811B-57840B414C9B}"/>
              </a:ext>
            </a:extLst>
          </p:cNvPr>
          <p:cNvSpPr/>
          <p:nvPr/>
        </p:nvSpPr>
        <p:spPr bwMode="auto">
          <a:xfrm>
            <a:off x="206153" y="2276878"/>
            <a:ext cx="4420617" cy="765947"/>
          </a:xfrm>
          <a:prstGeom prst="rect">
            <a:avLst/>
          </a:prstGeom>
          <a:noFill/>
          <a:ln w="9525" cap="flat" cmpd="sng" algn="ctr">
            <a:noFill/>
            <a:prstDash val="solid"/>
            <a:round/>
            <a:headEnd type="none" w="med" len="med"/>
            <a:tailEnd type="none" w="med" len="med"/>
          </a:ln>
          <a:effectLst/>
        </p:spPr>
        <p:txBody>
          <a:bodyPr vert="horz" wrap="square" lIns="91422" tIns="45710" rIns="91422" bIns="45710" numCol="1" rtlCol="0" anchor="t" anchorCtr="0" compatLnSpc="1">
            <a:prstTxWarp prst="textNoShape">
              <a:avLst/>
            </a:prstTxWarp>
            <a:spAutoFit/>
          </a:bodyPr>
          <a:lstStyle/>
          <a:p>
            <a:pPr marL="355530" indent="-355530" algn="just">
              <a:buFont typeface="Wingdings" panose="05000000000000000000" pitchFamily="2" charset="2"/>
              <a:buChar char="Ø"/>
              <a:tabLst>
                <a:tab pos="1079290" algn="l"/>
              </a:tabLst>
            </a:pPr>
            <a:r>
              <a:rPr lang="en-US" sz="1400" b="1" dirty="0">
                <a:solidFill>
                  <a:srgbClr val="0969A6"/>
                </a:solidFill>
                <a:latin typeface="Calibri" panose="020F0502020204030204"/>
              </a:rPr>
              <a:t>Strengths: </a:t>
            </a:r>
            <a:r>
              <a:rPr lang="en-US" sz="1400" dirty="0">
                <a:solidFill>
                  <a:srgbClr val="0969A6"/>
                </a:solidFill>
                <a:latin typeface="Calibri" panose="020F0502020204030204"/>
              </a:rPr>
              <a:t>solid academic tradition and capacities, important primary sector &amp; biomass availability, industrial tradition, </a:t>
            </a:r>
            <a:r>
              <a:rPr lang="en-US" sz="1400" u="sng" dirty="0">
                <a:solidFill>
                  <a:srgbClr val="0969A6"/>
                </a:solidFill>
                <a:latin typeface="Calibri" panose="020F0502020204030204"/>
              </a:rPr>
              <a:t>proximity and strong cultural ties</a:t>
            </a:r>
          </a:p>
        </p:txBody>
      </p:sp>
      <p:sp>
        <p:nvSpPr>
          <p:cNvPr id="19" name="Rettangolo 18">
            <a:extLst>
              <a:ext uri="{FF2B5EF4-FFF2-40B4-BE49-F238E27FC236}">
                <a16:creationId xmlns:a16="http://schemas.microsoft.com/office/drawing/2014/main" xmlns="" id="{3934366A-7370-48AF-B68B-DFA6EB89E9DE}"/>
              </a:ext>
            </a:extLst>
          </p:cNvPr>
          <p:cNvSpPr/>
          <p:nvPr/>
        </p:nvSpPr>
        <p:spPr bwMode="auto">
          <a:xfrm>
            <a:off x="231778" y="5375784"/>
            <a:ext cx="4420617" cy="738644"/>
          </a:xfrm>
          <a:prstGeom prst="rect">
            <a:avLst/>
          </a:prstGeom>
          <a:noFill/>
          <a:ln w="9525" cap="flat" cmpd="sng" algn="ctr">
            <a:noFill/>
            <a:prstDash val="solid"/>
            <a:round/>
            <a:headEnd type="none" w="med" len="med"/>
            <a:tailEnd type="none" w="med" len="med"/>
          </a:ln>
          <a:effectLst/>
        </p:spPr>
        <p:txBody>
          <a:bodyPr vert="horz" wrap="square" lIns="91422" tIns="45710" rIns="91422" bIns="45710" numCol="1" rtlCol="0" anchor="t" anchorCtr="0" compatLnSpc="1">
            <a:prstTxWarp prst="textNoShape">
              <a:avLst/>
            </a:prstTxWarp>
            <a:spAutoFit/>
          </a:bodyPr>
          <a:lstStyle/>
          <a:p>
            <a:pPr marL="355530" indent="-355530" algn="just">
              <a:buFont typeface="Wingdings" panose="05000000000000000000" pitchFamily="2" charset="2"/>
              <a:buChar char="Ø"/>
              <a:tabLst>
                <a:tab pos="1079290" algn="l"/>
              </a:tabLst>
            </a:pPr>
            <a:r>
              <a:rPr lang="en-US" sz="1400" b="1" dirty="0">
                <a:solidFill>
                  <a:srgbClr val="0969A6"/>
                </a:solidFill>
                <a:latin typeface="Calibri" panose="020F0502020204030204"/>
              </a:rPr>
              <a:t>Threats</a:t>
            </a:r>
            <a:r>
              <a:rPr lang="en-US" sz="1400" dirty="0">
                <a:solidFill>
                  <a:srgbClr val="0969A6"/>
                </a:solidFill>
                <a:latin typeface="Calibri" panose="020F0502020204030204"/>
              </a:rPr>
              <a:t>: demography, political ambiguity, scarce purchasing power, high dependency on foreign capitals and imports, </a:t>
            </a:r>
            <a:r>
              <a:rPr lang="en-US" sz="1400" u="sng" dirty="0">
                <a:solidFill>
                  <a:srgbClr val="0969A6"/>
                </a:solidFill>
                <a:latin typeface="Calibri" panose="020F0502020204030204"/>
              </a:rPr>
              <a:t>centripetal tendencies</a:t>
            </a:r>
          </a:p>
        </p:txBody>
      </p:sp>
      <p:sp>
        <p:nvSpPr>
          <p:cNvPr id="20" name="Rettangolo 19">
            <a:extLst>
              <a:ext uri="{FF2B5EF4-FFF2-40B4-BE49-F238E27FC236}">
                <a16:creationId xmlns:a16="http://schemas.microsoft.com/office/drawing/2014/main" xmlns="" id="{9DFA12E6-96D4-4F75-B831-CC99C496A539}"/>
              </a:ext>
            </a:extLst>
          </p:cNvPr>
          <p:cNvSpPr/>
          <p:nvPr/>
        </p:nvSpPr>
        <p:spPr bwMode="auto">
          <a:xfrm>
            <a:off x="231778" y="2965257"/>
            <a:ext cx="4420617" cy="1169531"/>
          </a:xfrm>
          <a:prstGeom prst="rect">
            <a:avLst/>
          </a:prstGeom>
          <a:noFill/>
          <a:ln w="9525" cap="flat" cmpd="sng" algn="ctr">
            <a:noFill/>
            <a:prstDash val="solid"/>
            <a:round/>
            <a:headEnd type="none" w="med" len="med"/>
            <a:tailEnd type="none" w="med" len="med"/>
          </a:ln>
          <a:effectLst/>
        </p:spPr>
        <p:txBody>
          <a:bodyPr vert="horz" wrap="square" lIns="91422" tIns="45710" rIns="91422" bIns="45710" numCol="1" rtlCol="0" anchor="t" anchorCtr="0" compatLnSpc="1">
            <a:prstTxWarp prst="textNoShape">
              <a:avLst/>
            </a:prstTxWarp>
            <a:spAutoFit/>
          </a:bodyPr>
          <a:lstStyle/>
          <a:p>
            <a:pPr marL="355530" indent="-355530" algn="just">
              <a:buFont typeface="Wingdings" panose="05000000000000000000" pitchFamily="2" charset="2"/>
              <a:buChar char="Ø"/>
              <a:tabLst>
                <a:tab pos="1079290" algn="l"/>
              </a:tabLst>
            </a:pPr>
            <a:r>
              <a:rPr lang="en-US" sz="1400" b="1" dirty="0">
                <a:solidFill>
                  <a:srgbClr val="0969A6"/>
                </a:solidFill>
                <a:latin typeface="Calibri" panose="020F0502020204030204"/>
              </a:rPr>
              <a:t>Weaknesses: </a:t>
            </a:r>
            <a:r>
              <a:rPr lang="en-US" sz="1400" dirty="0">
                <a:solidFill>
                  <a:srgbClr val="0969A6"/>
                </a:solidFill>
                <a:latin typeface="Calibri" panose="020F0502020204030204"/>
              </a:rPr>
              <a:t>lack of coordination among stakeholders, limited access to finance, infrastructural weaknesses and depletion, </a:t>
            </a:r>
            <a:r>
              <a:rPr lang="en-US" sz="1400" u="sng" dirty="0">
                <a:solidFill>
                  <a:srgbClr val="0969A6"/>
                </a:solidFill>
                <a:latin typeface="Calibri" panose="020F0502020204030204"/>
              </a:rPr>
              <a:t>instable regional/cross-border cooperation among stakeholders </a:t>
            </a:r>
          </a:p>
        </p:txBody>
      </p:sp>
      <p:sp>
        <p:nvSpPr>
          <p:cNvPr id="21" name="Rettangolo 20">
            <a:extLst>
              <a:ext uri="{FF2B5EF4-FFF2-40B4-BE49-F238E27FC236}">
                <a16:creationId xmlns:a16="http://schemas.microsoft.com/office/drawing/2014/main" xmlns="" id="{EA926E98-B0BF-4AB5-A74F-C98910A496CD}"/>
              </a:ext>
            </a:extLst>
          </p:cNvPr>
          <p:cNvSpPr/>
          <p:nvPr/>
        </p:nvSpPr>
        <p:spPr bwMode="auto">
          <a:xfrm>
            <a:off x="223394" y="4062801"/>
            <a:ext cx="4420617" cy="1384974"/>
          </a:xfrm>
          <a:prstGeom prst="rect">
            <a:avLst/>
          </a:prstGeom>
          <a:noFill/>
          <a:ln w="9525" cap="flat" cmpd="sng" algn="ctr">
            <a:noFill/>
            <a:prstDash val="solid"/>
            <a:round/>
            <a:headEnd type="none" w="med" len="med"/>
            <a:tailEnd type="none" w="med" len="med"/>
          </a:ln>
          <a:effectLst/>
        </p:spPr>
        <p:txBody>
          <a:bodyPr vert="horz" wrap="square" lIns="91422" tIns="45710" rIns="91422" bIns="45710" numCol="1" rtlCol="0" anchor="t" anchorCtr="0" compatLnSpc="1">
            <a:prstTxWarp prst="textNoShape">
              <a:avLst/>
            </a:prstTxWarp>
            <a:spAutoFit/>
          </a:bodyPr>
          <a:lstStyle/>
          <a:p>
            <a:pPr marL="355530" indent="-355530" algn="just">
              <a:buFont typeface="Wingdings" panose="05000000000000000000" pitchFamily="2" charset="2"/>
              <a:buChar char="Ø"/>
              <a:tabLst>
                <a:tab pos="1079290" algn="l"/>
              </a:tabLst>
            </a:pPr>
            <a:r>
              <a:rPr lang="en-US" sz="1400" b="1" dirty="0">
                <a:solidFill>
                  <a:srgbClr val="0969A6"/>
                </a:solidFill>
                <a:latin typeface="Calibri" panose="020F0502020204030204"/>
              </a:rPr>
              <a:t>Opportunities: </a:t>
            </a:r>
            <a:r>
              <a:rPr lang="en-US" sz="1400" dirty="0">
                <a:solidFill>
                  <a:srgbClr val="0969A6"/>
                </a:solidFill>
                <a:latin typeface="Calibri" panose="020F0502020204030204"/>
              </a:rPr>
              <a:t>wide market with similar characteristics, openness to innovation and room for deployment of new industries, untapped biomass potentials, much needed agricultural renaissance and industrial rejuvenation, </a:t>
            </a:r>
            <a:r>
              <a:rPr lang="en-US" sz="1400" u="sng" dirty="0">
                <a:solidFill>
                  <a:srgbClr val="0969A6"/>
                </a:solidFill>
                <a:latin typeface="Calibri" panose="020F0502020204030204"/>
              </a:rPr>
              <a:t>potential to develop regional networks and markets</a:t>
            </a:r>
          </a:p>
        </p:txBody>
      </p:sp>
    </p:spTree>
    <p:extLst>
      <p:ext uri="{BB962C8B-B14F-4D97-AF65-F5344CB8AC3E}">
        <p14:creationId xmlns:p14="http://schemas.microsoft.com/office/powerpoint/2010/main" val="1901431027"/>
      </p:ext>
    </p:extLst>
  </p:cSld>
  <p:clrMapOvr>
    <a:masterClrMapping/>
  </p:clrMapOvr>
  <p:transition spd="med">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750"/>
                                        <p:tgtEl>
                                          <p:spTgt spid="17"/>
                                        </p:tgtEl>
                                      </p:cBhvr>
                                    </p:animEffect>
                                  </p:childTnLst>
                                </p:cTn>
                              </p:par>
                            </p:childTnLst>
                          </p:cTn>
                        </p:par>
                        <p:par>
                          <p:cTn id="8" fill="hold">
                            <p:stCondLst>
                              <p:cond delay="750"/>
                            </p:stCondLst>
                            <p:childTnLst>
                              <p:par>
                                <p:cTn id="9" presetID="2" presetClass="entr" presetSubtype="8" fill="hold" grpId="0" nodeType="afterEffect">
                                  <p:stCondLst>
                                    <p:cond delay="100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1250" fill="hold"/>
                                        <p:tgtEl>
                                          <p:spTgt spid="18"/>
                                        </p:tgtEl>
                                        <p:attrNameLst>
                                          <p:attrName>ppt_x</p:attrName>
                                        </p:attrNameLst>
                                      </p:cBhvr>
                                      <p:tavLst>
                                        <p:tav tm="0">
                                          <p:val>
                                            <p:strVal val="0-#ppt_w/2"/>
                                          </p:val>
                                        </p:tav>
                                        <p:tav tm="100000">
                                          <p:val>
                                            <p:strVal val="#ppt_x"/>
                                          </p:val>
                                        </p:tav>
                                      </p:tavLst>
                                    </p:anim>
                                    <p:anim calcmode="lin" valueType="num">
                                      <p:cBhvr additive="base">
                                        <p:cTn id="12" dur="1250" fill="hold"/>
                                        <p:tgtEl>
                                          <p:spTgt spid="18"/>
                                        </p:tgtEl>
                                        <p:attrNameLst>
                                          <p:attrName>ppt_y</p:attrName>
                                        </p:attrNameLst>
                                      </p:cBhvr>
                                      <p:tavLst>
                                        <p:tav tm="0">
                                          <p:val>
                                            <p:strVal val="#ppt_y"/>
                                          </p:val>
                                        </p:tav>
                                        <p:tav tm="100000">
                                          <p:val>
                                            <p:strVal val="#ppt_y"/>
                                          </p:val>
                                        </p:tav>
                                      </p:tavLst>
                                    </p:anim>
                                  </p:childTnLst>
                                </p:cTn>
                              </p:par>
                            </p:childTnLst>
                          </p:cTn>
                        </p:par>
                        <p:par>
                          <p:cTn id="13" fill="hold">
                            <p:stCondLst>
                              <p:cond delay="3000"/>
                            </p:stCondLst>
                            <p:childTnLst>
                              <p:par>
                                <p:cTn id="14" presetID="2" presetClass="entr" presetSubtype="8" fill="hold" grpId="0" nodeType="afterEffect">
                                  <p:stCondLst>
                                    <p:cond delay="100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1250" fill="hold"/>
                                        <p:tgtEl>
                                          <p:spTgt spid="20"/>
                                        </p:tgtEl>
                                        <p:attrNameLst>
                                          <p:attrName>ppt_x</p:attrName>
                                        </p:attrNameLst>
                                      </p:cBhvr>
                                      <p:tavLst>
                                        <p:tav tm="0">
                                          <p:val>
                                            <p:strVal val="0-#ppt_w/2"/>
                                          </p:val>
                                        </p:tav>
                                        <p:tav tm="100000">
                                          <p:val>
                                            <p:strVal val="#ppt_x"/>
                                          </p:val>
                                        </p:tav>
                                      </p:tavLst>
                                    </p:anim>
                                    <p:anim calcmode="lin" valueType="num">
                                      <p:cBhvr additive="base">
                                        <p:cTn id="17" dur="1250" fill="hold"/>
                                        <p:tgtEl>
                                          <p:spTgt spid="20"/>
                                        </p:tgtEl>
                                        <p:attrNameLst>
                                          <p:attrName>ppt_y</p:attrName>
                                        </p:attrNameLst>
                                      </p:cBhvr>
                                      <p:tavLst>
                                        <p:tav tm="0">
                                          <p:val>
                                            <p:strVal val="#ppt_y"/>
                                          </p:val>
                                        </p:tav>
                                        <p:tav tm="100000">
                                          <p:val>
                                            <p:strVal val="#ppt_y"/>
                                          </p:val>
                                        </p:tav>
                                      </p:tavLst>
                                    </p:anim>
                                  </p:childTnLst>
                                </p:cTn>
                              </p:par>
                            </p:childTnLst>
                          </p:cTn>
                        </p:par>
                        <p:par>
                          <p:cTn id="18" fill="hold">
                            <p:stCondLst>
                              <p:cond delay="5250"/>
                            </p:stCondLst>
                            <p:childTnLst>
                              <p:par>
                                <p:cTn id="19" presetID="2" presetClass="entr" presetSubtype="8" fill="hold" grpId="0" nodeType="afterEffect">
                                  <p:stCondLst>
                                    <p:cond delay="100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1250" fill="hold"/>
                                        <p:tgtEl>
                                          <p:spTgt spid="21"/>
                                        </p:tgtEl>
                                        <p:attrNameLst>
                                          <p:attrName>ppt_x</p:attrName>
                                        </p:attrNameLst>
                                      </p:cBhvr>
                                      <p:tavLst>
                                        <p:tav tm="0">
                                          <p:val>
                                            <p:strVal val="0-#ppt_w/2"/>
                                          </p:val>
                                        </p:tav>
                                        <p:tav tm="100000">
                                          <p:val>
                                            <p:strVal val="#ppt_x"/>
                                          </p:val>
                                        </p:tav>
                                      </p:tavLst>
                                    </p:anim>
                                    <p:anim calcmode="lin" valueType="num">
                                      <p:cBhvr additive="base">
                                        <p:cTn id="22" dur="1250" fill="hold"/>
                                        <p:tgtEl>
                                          <p:spTgt spid="21"/>
                                        </p:tgtEl>
                                        <p:attrNameLst>
                                          <p:attrName>ppt_y</p:attrName>
                                        </p:attrNameLst>
                                      </p:cBhvr>
                                      <p:tavLst>
                                        <p:tav tm="0">
                                          <p:val>
                                            <p:strVal val="#ppt_y"/>
                                          </p:val>
                                        </p:tav>
                                        <p:tav tm="100000">
                                          <p:val>
                                            <p:strVal val="#ppt_y"/>
                                          </p:val>
                                        </p:tav>
                                      </p:tavLst>
                                    </p:anim>
                                  </p:childTnLst>
                                </p:cTn>
                              </p:par>
                            </p:childTnLst>
                          </p:cTn>
                        </p:par>
                        <p:par>
                          <p:cTn id="23" fill="hold">
                            <p:stCondLst>
                              <p:cond delay="7500"/>
                            </p:stCondLst>
                            <p:childTnLst>
                              <p:par>
                                <p:cTn id="24" presetID="2" presetClass="entr" presetSubtype="8" fill="hold" grpId="0" nodeType="afterEffect">
                                  <p:stCondLst>
                                    <p:cond delay="100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1250" fill="hold"/>
                                        <p:tgtEl>
                                          <p:spTgt spid="19"/>
                                        </p:tgtEl>
                                        <p:attrNameLst>
                                          <p:attrName>ppt_x</p:attrName>
                                        </p:attrNameLst>
                                      </p:cBhvr>
                                      <p:tavLst>
                                        <p:tav tm="0">
                                          <p:val>
                                            <p:strVal val="0-#ppt_w/2"/>
                                          </p:val>
                                        </p:tav>
                                        <p:tav tm="100000">
                                          <p:val>
                                            <p:strVal val="#ppt_x"/>
                                          </p:val>
                                        </p:tav>
                                      </p:tavLst>
                                    </p:anim>
                                    <p:anim calcmode="lin" valueType="num">
                                      <p:cBhvr additive="base">
                                        <p:cTn id="27" dur="1250" fill="hold"/>
                                        <p:tgtEl>
                                          <p:spTgt spid="19"/>
                                        </p:tgtEl>
                                        <p:attrNameLst>
                                          <p:attrName>ppt_y</p:attrName>
                                        </p:attrNameLst>
                                      </p:cBhvr>
                                      <p:tavLst>
                                        <p:tav tm="0">
                                          <p:val>
                                            <p:strVal val="#ppt_y"/>
                                          </p:val>
                                        </p:tav>
                                        <p:tav tm="100000">
                                          <p:val>
                                            <p:strVal val="#ppt_y"/>
                                          </p:val>
                                        </p:tav>
                                      </p:tavLst>
                                    </p:anim>
                                  </p:childTnLst>
                                </p:cTn>
                              </p:par>
                            </p:childTnLst>
                          </p:cTn>
                        </p:par>
                        <p:par>
                          <p:cTn id="28" fill="hold">
                            <p:stCondLst>
                              <p:cond delay="9750"/>
                            </p:stCondLst>
                            <p:childTnLst>
                              <p:par>
                                <p:cTn id="29" presetID="10" presetClass="entr" presetSubtype="0" fill="hold" nodeType="afterEffect">
                                  <p:stCondLst>
                                    <p:cond delay="50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7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bwMode="auto">
          <a:xfrm>
            <a:off x="0" y="2"/>
            <a:ext cx="3419872" cy="472654"/>
          </a:xfrm>
          <a:prstGeom prst="rect">
            <a:avLst/>
          </a:prstGeom>
          <a:noFill/>
          <a:ln w="9525" cap="flat" cmpd="sng" algn="ctr">
            <a:noFill/>
            <a:prstDash val="solid"/>
            <a:round/>
            <a:headEnd type="none" w="med" len="med"/>
            <a:tailEnd type="none" w="med" len="med"/>
          </a:ln>
          <a:effectLst/>
        </p:spPr>
        <p:txBody>
          <a:bodyPr vert="horz" wrap="square" lIns="91422" tIns="45710" rIns="91422" bIns="45710" numCol="1" rtlCol="0" anchor="t" anchorCtr="0" compatLnSpc="1">
            <a:prstTxWarp prst="textNoShape">
              <a:avLst/>
            </a:prstTxWarp>
            <a:spAutoFit/>
          </a:bodyPr>
          <a:lstStyle/>
          <a:p>
            <a:pPr marL="626941" indent="-626941" algn="ctr" fontAlgn="base">
              <a:spcBef>
                <a:spcPct val="0"/>
              </a:spcBef>
              <a:spcAft>
                <a:spcPct val="0"/>
              </a:spcAft>
              <a:buFont typeface="Wingdings" pitchFamily="2" charset="2"/>
              <a:buChar char="v"/>
            </a:pPr>
            <a:endParaRPr lang="en-US" sz="2400">
              <a:solidFill>
                <a:schemeClr val="bg1"/>
              </a:solidFill>
              <a:latin typeface="Arial" charset="0"/>
            </a:endParaRPr>
          </a:p>
        </p:txBody>
      </p:sp>
      <p:sp>
        <p:nvSpPr>
          <p:cNvPr id="6" name="Rettangolo con angoli arrotondati in diagonale 5"/>
          <p:cNvSpPr/>
          <p:nvPr/>
        </p:nvSpPr>
        <p:spPr bwMode="auto">
          <a:xfrm>
            <a:off x="6588225" y="5085184"/>
            <a:ext cx="2808312" cy="2126960"/>
          </a:xfrm>
          <a:prstGeom prst="round2DiagRect">
            <a:avLst>
              <a:gd name="adj1" fmla="val 0"/>
              <a:gd name="adj2" fmla="val 0"/>
            </a:avLst>
          </a:prstGeom>
          <a:noFill/>
          <a:ln w="3175" cap="flat" cmpd="sng" algn="ctr">
            <a:noFill/>
            <a:prstDash val="solid"/>
            <a:headEnd type="none" w="med" len="med"/>
            <a:tailEnd type="none" w="med" len="med"/>
          </a:ln>
          <a:effectLst/>
        </p:spPr>
        <p:txBody>
          <a:bodyPr vert="horz" wrap="square" lIns="71986" tIns="71986" rIns="71986" bIns="71986" numCol="1" rtlCol="0" anchor="ctr" anchorCtr="0" compatLnSpc="1">
            <a:prstTxWarp prst="textNoShape">
              <a:avLst/>
            </a:prstTxWarp>
            <a:noAutofit/>
          </a:bodyPr>
          <a:lstStyle/>
          <a:p>
            <a:pPr marL="342834" indent="-342834" algn="ctr">
              <a:defRPr/>
            </a:pPr>
            <a:r>
              <a:rPr lang="it-IT" sz="1600" b="1" kern="0" dirty="0">
                <a:effectLst>
                  <a:outerShdw blurRad="38100" dist="38100" dir="2700000" algn="tl">
                    <a:srgbClr val="000000">
                      <a:alpha val="43137"/>
                    </a:srgbClr>
                  </a:outerShdw>
                </a:effectLst>
                <a:latin typeface="+mj-lt"/>
              </a:rPr>
              <a:t>Peter Canciani</a:t>
            </a:r>
          </a:p>
          <a:p>
            <a:pPr marL="342834" indent="-342834" algn="ctr">
              <a:defRPr/>
            </a:pPr>
            <a:r>
              <a:rPr lang="it-IT" sz="1600" i="1" kern="0" dirty="0">
                <a:latin typeface="+mj-lt"/>
              </a:rPr>
              <a:t>Project Manager</a:t>
            </a:r>
          </a:p>
          <a:p>
            <a:pPr marL="342834" indent="-342834" algn="ctr">
              <a:defRPr/>
            </a:pPr>
            <a:endParaRPr lang="it-IT" sz="1600" b="1" u="sng" kern="0" dirty="0">
              <a:latin typeface="+mj-lt"/>
              <a:hlinkClick r:id="rId3"/>
            </a:endParaRPr>
          </a:p>
          <a:p>
            <a:pPr marL="342834" indent="-342834" algn="ctr">
              <a:defRPr/>
            </a:pPr>
            <a:r>
              <a:rPr lang="it-IT" sz="1600" b="1" u="sng" kern="0" dirty="0">
                <a:latin typeface="+mj-lt"/>
                <a:hlinkClick r:id="rId3"/>
              </a:rPr>
              <a:t>canciani@cei.int</a:t>
            </a:r>
            <a:endParaRPr lang="it-IT" sz="1600" b="1" u="sng" kern="0" dirty="0">
              <a:latin typeface="+mj-lt"/>
            </a:endParaRPr>
          </a:p>
        </p:txBody>
      </p:sp>
      <p:sp>
        <p:nvSpPr>
          <p:cNvPr id="7" name="Rettangolo con angoli arrotondati in diagonale 6"/>
          <p:cNvSpPr/>
          <p:nvPr/>
        </p:nvSpPr>
        <p:spPr bwMode="auto">
          <a:xfrm>
            <a:off x="11088" y="0"/>
            <a:ext cx="4320000" cy="699500"/>
          </a:xfrm>
          <a:prstGeom prst="round2DiagRect">
            <a:avLst>
              <a:gd name="adj1" fmla="val 0"/>
              <a:gd name="adj2" fmla="val 0"/>
            </a:avLst>
          </a:prstGeom>
          <a:noFill/>
          <a:ln w="3175" cap="flat" cmpd="sng" algn="ctr">
            <a:noFill/>
            <a:prstDash val="solid"/>
            <a:headEnd type="none" w="med" len="med"/>
            <a:tailEnd type="none" w="med" len="med"/>
          </a:ln>
          <a:effectLst/>
        </p:spPr>
        <p:txBody>
          <a:bodyPr vert="horz" wrap="square" lIns="71986" tIns="71986" rIns="71986" bIns="71986" numCol="1" rtlCol="0" anchor="ctr" anchorCtr="0" compatLnSpc="1">
            <a:prstTxWarp prst="textNoShape">
              <a:avLst/>
            </a:prstTxWarp>
            <a:noAutofit/>
          </a:bodyPr>
          <a:lstStyle/>
          <a:p>
            <a:pPr algn="ctr">
              <a:spcBef>
                <a:spcPts val="600"/>
              </a:spcBef>
              <a:spcAft>
                <a:spcPts val="300"/>
              </a:spcAft>
              <a:defRPr/>
            </a:pPr>
            <a:r>
              <a:rPr lang="it-IT" sz="2000" b="1" i="1" kern="5000" dirty="0">
                <a:effectLst>
                  <a:outerShdw blurRad="38100" dist="38100" dir="2700000" algn="tl">
                    <a:srgbClr val="000000">
                      <a:alpha val="43137"/>
                    </a:srgbClr>
                  </a:outerShdw>
                </a:effectLst>
                <a:latin typeface="+mj-lt"/>
              </a:rPr>
              <a:t>THANK YOU FOR YOUR ATTENTION !</a:t>
            </a:r>
            <a:endParaRPr lang="it-IT" sz="2000" b="1" u="sng" kern="0" dirty="0">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1957604683"/>
      </p:ext>
    </p:extLst>
  </p:cSld>
  <p:clrMapOvr>
    <a:masterClrMapping/>
  </p:clrMapOvr>
  <p:transition spd="med">
    <p:wipe dir="u"/>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40000"/>
                <a:satMod val="350000"/>
              </a:schemeClr>
            </a:gs>
            <a:gs pos="66000">
              <a:schemeClr val="bg1">
                <a:tint val="45000"/>
                <a:shade val="99000"/>
                <a:satMod val="350000"/>
                <a:lumMod val="95000"/>
                <a:lumOff val="5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 t="4736" r="-3574" b="7919"/>
          <a:stretch/>
        </p:blipFill>
        <p:spPr bwMode="auto">
          <a:xfrm>
            <a:off x="1" y="-99389"/>
            <a:ext cx="9517604" cy="6893621"/>
          </a:xfrm>
          <a:prstGeom prst="rect">
            <a:avLst/>
          </a:prstGeom>
          <a:noFill/>
          <a:ln>
            <a:noFill/>
          </a:ln>
          <a:effectLst>
            <a:outerShdw sx="1000" sy="1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83569" y="2348880"/>
            <a:ext cx="7848872" cy="369312"/>
          </a:xfrm>
          <a:prstGeom prst="rect">
            <a:avLst/>
          </a:prstGeom>
          <a:noFill/>
        </p:spPr>
        <p:txBody>
          <a:bodyPr wrap="square" lIns="91422" tIns="45710" rIns="91422" bIns="45710" rtlCol="0">
            <a:spAutoFit/>
          </a:bodyPr>
          <a:lstStyle/>
          <a:p>
            <a:endParaRPr lang="en-US" dirty="0">
              <a:solidFill>
                <a:prstClr val="black"/>
              </a:solidFill>
            </a:endParaRPr>
          </a:p>
        </p:txBody>
      </p:sp>
      <p:sp>
        <p:nvSpPr>
          <p:cNvPr id="6" name="TextBox 5"/>
          <p:cNvSpPr txBox="1">
            <a:spLocks/>
          </p:cNvSpPr>
          <p:nvPr/>
        </p:nvSpPr>
        <p:spPr>
          <a:xfrm>
            <a:off x="55469" y="467418"/>
            <a:ext cx="9105075" cy="5801568"/>
          </a:xfrm>
          <a:prstGeom prst="rect">
            <a:avLst/>
          </a:prstGeom>
          <a:gradFill>
            <a:gsLst>
              <a:gs pos="100000">
                <a:sysClr val="window" lastClr="FFFFFF">
                  <a:tint val="45000"/>
                  <a:shade val="99000"/>
                  <a:satMod val="350000"/>
                  <a:lumMod val="5000"/>
                  <a:lumOff val="95000"/>
                  <a:alpha val="80000"/>
                </a:sysClr>
              </a:gs>
              <a:gs pos="100000">
                <a:sysClr val="window" lastClr="FFFFFF">
                  <a:shade val="20000"/>
                  <a:satMod val="255000"/>
                </a:sysClr>
              </a:gs>
            </a:gsLst>
            <a:path path="circle">
              <a:fillToRect l="50000" t="-80000" r="50000" b="180000"/>
            </a:path>
          </a:gradFill>
        </p:spPr>
        <p:txBody>
          <a:bodyPr wrap="square" lIns="91422" tIns="45710" rIns="91422" bIns="45710" rtlCol="0">
            <a:spAutoFit/>
          </a:bodyPr>
          <a:lstStyle/>
          <a:p>
            <a:pPr algn="ctr">
              <a:spcBef>
                <a:spcPts val="1199"/>
              </a:spcBef>
            </a:pPr>
            <a:endParaRPr lang="en-US" sz="1100" b="1" kern="0" dirty="0">
              <a:solidFill>
                <a:prstClr val="black"/>
              </a:solidFill>
              <a:ea typeface="Times New Roman"/>
              <a:cs typeface="Cambria"/>
            </a:endParaRPr>
          </a:p>
          <a:p>
            <a:pPr algn="ctr"/>
            <a:r>
              <a:rPr lang="sr-Cyrl-BA" sz="4800" b="1" kern="0" dirty="0" smtClean="0">
                <a:solidFill>
                  <a:prstClr val="black"/>
                </a:solidFill>
                <a:ea typeface="Times New Roman"/>
                <a:cs typeface="Cambria"/>
              </a:rPr>
              <a:t>ИВАН КАРИЋ</a:t>
            </a:r>
            <a:endParaRPr lang="en-US" sz="4800" b="1" kern="0" dirty="0">
              <a:solidFill>
                <a:prstClr val="black"/>
              </a:solidFill>
              <a:ea typeface="Times New Roman"/>
              <a:cs typeface="Cambria"/>
            </a:endParaRPr>
          </a:p>
          <a:p>
            <a:pPr algn="ctr"/>
            <a:r>
              <a:rPr lang="sr-Cyrl-BA" sz="3200" b="1" kern="0" dirty="0" smtClean="0">
                <a:solidFill>
                  <a:prstClr val="black"/>
                </a:solidFill>
                <a:ea typeface="Times New Roman"/>
                <a:cs typeface="Cambria"/>
              </a:rPr>
              <a:t>Државни секретар </a:t>
            </a:r>
          </a:p>
          <a:p>
            <a:pPr algn="ctr"/>
            <a:r>
              <a:rPr lang="sr-Cyrl-BA" sz="3200" b="1" kern="0" dirty="0" smtClean="0">
                <a:solidFill>
                  <a:prstClr val="black"/>
                </a:solidFill>
                <a:ea typeface="Times New Roman"/>
                <a:cs typeface="Cambria"/>
              </a:rPr>
              <a:t>Министарство за екологију и заштиту животне средине</a:t>
            </a:r>
            <a:endParaRPr lang="en-US" sz="3200" b="1" kern="0" dirty="0">
              <a:solidFill>
                <a:prstClr val="black"/>
              </a:solidFill>
              <a:ea typeface="Times New Roman"/>
              <a:cs typeface="Cambria"/>
            </a:endParaRPr>
          </a:p>
          <a:p>
            <a:pPr algn="ctr"/>
            <a:r>
              <a:rPr lang="ru-RU" sz="2400" b="1" kern="0" dirty="0">
                <a:solidFill>
                  <a:prstClr val="black"/>
                </a:solidFill>
                <a:ea typeface="Times New Roman"/>
                <a:cs typeface="Cambria"/>
              </a:rPr>
              <a:t> </a:t>
            </a:r>
            <a:endParaRPr lang="en-US" sz="1100" b="1" dirty="0">
              <a:solidFill>
                <a:prstClr val="black"/>
              </a:solidFill>
            </a:endParaRPr>
          </a:p>
          <a:p>
            <a:pPr algn="ctr"/>
            <a:r>
              <a:rPr lang="sr-Latn-RS" sz="4800" b="1" dirty="0" smtClean="0">
                <a:solidFill>
                  <a:prstClr val="black"/>
                </a:solidFill>
              </a:rPr>
              <a:t>IVAN KARIĆ</a:t>
            </a:r>
          </a:p>
          <a:p>
            <a:pPr algn="ctr"/>
            <a:r>
              <a:rPr lang="sr-Latn-RS" sz="4800" b="1" dirty="0" err="1" smtClean="0">
                <a:solidFill>
                  <a:prstClr val="black"/>
                </a:solidFill>
              </a:rPr>
              <a:t>State</a:t>
            </a:r>
            <a:r>
              <a:rPr lang="sr-Latn-RS" sz="4800" b="1" dirty="0" smtClean="0">
                <a:solidFill>
                  <a:prstClr val="black"/>
                </a:solidFill>
              </a:rPr>
              <a:t> </a:t>
            </a:r>
            <a:r>
              <a:rPr lang="sr-Latn-RS" sz="4800" b="1" dirty="0" err="1" smtClean="0">
                <a:solidFill>
                  <a:prstClr val="black"/>
                </a:solidFill>
              </a:rPr>
              <a:t>secretary</a:t>
            </a:r>
            <a:endParaRPr lang="sr-Latn-RS" sz="4800" b="1" dirty="0" smtClean="0">
              <a:solidFill>
                <a:prstClr val="black"/>
              </a:solidFill>
            </a:endParaRPr>
          </a:p>
          <a:p>
            <a:pPr algn="ctr"/>
            <a:r>
              <a:rPr lang="sr-Latn-RS" sz="4800" b="1" dirty="0" err="1" smtClean="0">
                <a:solidFill>
                  <a:prstClr val="black"/>
                </a:solidFill>
              </a:rPr>
              <a:t>Environmental</a:t>
            </a:r>
            <a:r>
              <a:rPr lang="sr-Latn-RS" sz="4800" b="1" dirty="0" smtClean="0">
                <a:solidFill>
                  <a:prstClr val="black"/>
                </a:solidFill>
              </a:rPr>
              <a:t> </a:t>
            </a:r>
            <a:r>
              <a:rPr lang="sr-Latn-RS" sz="4800" b="1" dirty="0" err="1" smtClean="0">
                <a:solidFill>
                  <a:prstClr val="black"/>
                </a:solidFill>
              </a:rPr>
              <a:t>Protection</a:t>
            </a:r>
            <a:r>
              <a:rPr lang="sr-Latn-RS" sz="4800" b="1" dirty="0">
                <a:solidFill>
                  <a:prstClr val="black"/>
                </a:solidFill>
              </a:rPr>
              <a:t> </a:t>
            </a:r>
            <a:r>
              <a:rPr lang="sr-Latn-RS" sz="4800" b="1" dirty="0" err="1" smtClean="0">
                <a:solidFill>
                  <a:prstClr val="black"/>
                </a:solidFill>
              </a:rPr>
              <a:t>Ministry</a:t>
            </a:r>
            <a:endParaRPr lang="sr-Latn-RS" sz="4800" b="1" dirty="0" smtClean="0">
              <a:solidFill>
                <a:prstClr val="black"/>
              </a:solidFill>
            </a:endParaRPr>
          </a:p>
          <a:p>
            <a:pPr algn="ctr"/>
            <a:endParaRPr lang="en-US" sz="4800" b="1" dirty="0">
              <a:solidFill>
                <a:prstClr val="black"/>
              </a:solidFill>
            </a:endParaRPr>
          </a:p>
        </p:txBody>
      </p:sp>
    </p:spTree>
    <p:extLst>
      <p:ext uri="{BB962C8B-B14F-4D97-AF65-F5344CB8AC3E}">
        <p14:creationId xmlns:p14="http://schemas.microsoft.com/office/powerpoint/2010/main" val="10471065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40000"/>
                <a:satMod val="350000"/>
              </a:schemeClr>
            </a:gs>
            <a:gs pos="66000">
              <a:schemeClr val="bg1">
                <a:tint val="45000"/>
                <a:shade val="99000"/>
                <a:satMod val="350000"/>
                <a:lumMod val="95000"/>
                <a:lumOff val="5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 t="4736" r="-3574" b="7919"/>
          <a:stretch/>
        </p:blipFill>
        <p:spPr bwMode="auto">
          <a:xfrm>
            <a:off x="1" y="-99389"/>
            <a:ext cx="9517604" cy="6893621"/>
          </a:xfrm>
          <a:prstGeom prst="rect">
            <a:avLst/>
          </a:prstGeom>
          <a:noFill/>
          <a:ln>
            <a:noFill/>
          </a:ln>
          <a:effectLst>
            <a:outerShdw sx="1000" sy="1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83569" y="2348880"/>
            <a:ext cx="7848872" cy="369312"/>
          </a:xfrm>
          <a:prstGeom prst="rect">
            <a:avLst/>
          </a:prstGeom>
          <a:noFill/>
        </p:spPr>
        <p:txBody>
          <a:bodyPr wrap="square" lIns="91422" tIns="45710" rIns="91422" bIns="45710" rtlCol="0">
            <a:spAutoFit/>
          </a:bodyPr>
          <a:lstStyle/>
          <a:p>
            <a:endParaRPr lang="en-US" dirty="0">
              <a:solidFill>
                <a:prstClr val="black"/>
              </a:solidFill>
            </a:endParaRPr>
          </a:p>
        </p:txBody>
      </p:sp>
      <p:sp>
        <p:nvSpPr>
          <p:cNvPr id="6" name="TextBox 5"/>
          <p:cNvSpPr txBox="1">
            <a:spLocks/>
          </p:cNvSpPr>
          <p:nvPr/>
        </p:nvSpPr>
        <p:spPr>
          <a:xfrm>
            <a:off x="55469" y="467420"/>
            <a:ext cx="9105075" cy="5832346"/>
          </a:xfrm>
          <a:prstGeom prst="rect">
            <a:avLst/>
          </a:prstGeom>
          <a:gradFill>
            <a:gsLst>
              <a:gs pos="100000">
                <a:sysClr val="window" lastClr="FFFFFF">
                  <a:tint val="45000"/>
                  <a:shade val="99000"/>
                  <a:satMod val="350000"/>
                  <a:lumMod val="5000"/>
                  <a:lumOff val="95000"/>
                  <a:alpha val="80000"/>
                </a:sysClr>
              </a:gs>
              <a:gs pos="100000">
                <a:sysClr val="window" lastClr="FFFFFF">
                  <a:shade val="20000"/>
                  <a:satMod val="255000"/>
                </a:sysClr>
              </a:gs>
            </a:gsLst>
            <a:path path="circle">
              <a:fillToRect l="50000" t="-80000" r="50000" b="180000"/>
            </a:path>
          </a:gradFill>
        </p:spPr>
        <p:txBody>
          <a:bodyPr wrap="square" lIns="91422" tIns="45710" rIns="91422" bIns="45710" rtlCol="0">
            <a:spAutoFit/>
          </a:bodyPr>
          <a:lstStyle/>
          <a:p>
            <a:pPr algn="ctr">
              <a:spcBef>
                <a:spcPts val="1199"/>
              </a:spcBef>
            </a:pPr>
            <a:endParaRPr lang="en-US" sz="900" b="1" kern="0" dirty="0">
              <a:solidFill>
                <a:prstClr val="black"/>
              </a:solidFill>
              <a:ea typeface="Times New Roman"/>
              <a:cs typeface="Cambria"/>
            </a:endParaRPr>
          </a:p>
          <a:p>
            <a:pPr algn="ctr"/>
            <a:r>
              <a:rPr lang="ru-RU" sz="4800" b="1" kern="0" dirty="0">
                <a:solidFill>
                  <a:prstClr val="black"/>
                </a:solidFill>
                <a:ea typeface="Times New Roman"/>
                <a:cs typeface="Cambria"/>
              </a:rPr>
              <a:t>РАЈНЕР ШЕЛХАС </a:t>
            </a:r>
            <a:endParaRPr lang="en-US" sz="4800" b="1" kern="0" dirty="0">
              <a:solidFill>
                <a:prstClr val="black"/>
              </a:solidFill>
              <a:ea typeface="Times New Roman"/>
              <a:cs typeface="Cambria"/>
            </a:endParaRPr>
          </a:p>
          <a:p>
            <a:pPr algn="ctr"/>
            <a:r>
              <a:rPr lang="en-US" sz="3600" b="1" kern="0" dirty="0">
                <a:solidFill>
                  <a:prstClr val="black"/>
                </a:solidFill>
                <a:ea typeface="Times New Roman"/>
                <a:cs typeface="Cambria"/>
              </a:rPr>
              <a:t>GIZ DKTI</a:t>
            </a:r>
          </a:p>
          <a:p>
            <a:pPr algn="ctr"/>
            <a:r>
              <a:rPr lang="en-US" sz="2800" b="1" kern="0" dirty="0">
                <a:solidFill>
                  <a:prstClr val="black"/>
                </a:solidFill>
                <a:ea typeface="Times New Roman"/>
                <a:cs typeface="Cambria"/>
              </a:rPr>
              <a:t>“</a:t>
            </a:r>
            <a:r>
              <a:rPr lang="ru-RU" sz="2800" b="1" kern="0" dirty="0">
                <a:solidFill>
                  <a:prstClr val="black"/>
                </a:solidFill>
                <a:ea typeface="Times New Roman"/>
                <a:cs typeface="Cambria"/>
              </a:rPr>
              <a:t>Значај осигурања система квалитета и сертификације и Подршка развоју тржишта производње енергије добијене из биомасе у Србији</a:t>
            </a:r>
            <a:r>
              <a:rPr lang="en-US" sz="2800" b="1" kern="0" dirty="0">
                <a:solidFill>
                  <a:prstClr val="black"/>
                </a:solidFill>
                <a:ea typeface="Times New Roman"/>
                <a:cs typeface="Cambria"/>
              </a:rPr>
              <a:t>”</a:t>
            </a:r>
            <a:r>
              <a:rPr lang="ru-RU" sz="2800" b="1" kern="0" dirty="0">
                <a:solidFill>
                  <a:prstClr val="black"/>
                </a:solidFill>
                <a:ea typeface="Times New Roman"/>
                <a:cs typeface="Cambria"/>
              </a:rPr>
              <a:t> </a:t>
            </a:r>
            <a:r>
              <a:rPr lang="ru-RU" sz="1200" b="1" kern="0" dirty="0">
                <a:solidFill>
                  <a:prstClr val="black"/>
                </a:solidFill>
                <a:ea typeface="Times New Roman"/>
                <a:cs typeface="Cambria"/>
              </a:rPr>
              <a:t> </a:t>
            </a:r>
            <a:endParaRPr lang="en-US" sz="700" b="1" dirty="0">
              <a:solidFill>
                <a:prstClr val="black"/>
              </a:solidFill>
            </a:endParaRPr>
          </a:p>
          <a:p>
            <a:pPr algn="ctr"/>
            <a:endParaRPr lang="en-US" sz="1600" b="1" dirty="0">
              <a:solidFill>
                <a:prstClr val="black"/>
              </a:solidFill>
            </a:endParaRPr>
          </a:p>
          <a:p>
            <a:pPr algn="ctr"/>
            <a:r>
              <a:rPr lang="en-US" sz="4800" b="1" dirty="0">
                <a:solidFill>
                  <a:prstClr val="black"/>
                </a:solidFill>
              </a:rPr>
              <a:t>RAINER SCHELLHAAS </a:t>
            </a:r>
          </a:p>
          <a:p>
            <a:pPr algn="ctr"/>
            <a:r>
              <a:rPr lang="en-US" sz="3600" b="1" dirty="0">
                <a:solidFill>
                  <a:prstClr val="black"/>
                </a:solidFill>
              </a:rPr>
              <a:t>GIZ DKTI </a:t>
            </a:r>
          </a:p>
          <a:p>
            <a:pPr algn="ctr"/>
            <a:r>
              <a:rPr lang="en-US" sz="3200" b="1" dirty="0">
                <a:solidFill>
                  <a:prstClr val="black"/>
                </a:solidFill>
              </a:rPr>
              <a:t>“The importance of insuring system of quality and certification and Support to the development of bioenergy and biomass markets” </a:t>
            </a:r>
            <a:endParaRPr lang="en-US" sz="200" b="1" dirty="0">
              <a:solidFill>
                <a:prstClr val="black"/>
              </a:solidFill>
            </a:endParaRPr>
          </a:p>
        </p:txBody>
      </p:sp>
    </p:spTree>
    <p:extLst>
      <p:ext uri="{BB962C8B-B14F-4D97-AF65-F5344CB8AC3E}">
        <p14:creationId xmlns:p14="http://schemas.microsoft.com/office/powerpoint/2010/main" val="264911103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txBox="1">
            <a:spLocks/>
          </p:cNvSpPr>
          <p:nvPr/>
        </p:nvSpPr>
        <p:spPr>
          <a:xfrm>
            <a:off x="786606" y="2920628"/>
            <a:ext cx="7776000" cy="617928"/>
          </a:xfrm>
          <a:prstGeom prst="rect">
            <a:avLst/>
          </a:prstGeom>
        </p:spPr>
        <p:txBody>
          <a:bodyPr/>
          <a:lstStyle>
            <a:lvl1pPr algn="l" rtl="0" eaLnBrk="1" fontAlgn="base" hangingPunct="1">
              <a:spcBef>
                <a:spcPct val="0"/>
              </a:spcBef>
              <a:spcAft>
                <a:spcPct val="0"/>
              </a:spcAft>
              <a:defRPr sz="2400">
                <a:solidFill>
                  <a:srgbClr val="6E6452"/>
                </a:solidFill>
                <a:latin typeface="+mj-lt"/>
                <a:ea typeface="+mj-ea"/>
                <a:cs typeface="+mj-cs"/>
              </a:defRPr>
            </a:lvl1pPr>
            <a:lvl2pPr algn="l" rtl="0" eaLnBrk="1" fontAlgn="base" hangingPunct="1">
              <a:spcBef>
                <a:spcPct val="0"/>
              </a:spcBef>
              <a:spcAft>
                <a:spcPct val="0"/>
              </a:spcAft>
              <a:defRPr sz="3600">
                <a:solidFill>
                  <a:schemeClr val="tx1"/>
                </a:solidFill>
                <a:latin typeface="Arial" charset="0"/>
              </a:defRPr>
            </a:lvl2pPr>
            <a:lvl3pPr algn="l" rtl="0" eaLnBrk="1" fontAlgn="base" hangingPunct="1">
              <a:spcBef>
                <a:spcPct val="0"/>
              </a:spcBef>
              <a:spcAft>
                <a:spcPct val="0"/>
              </a:spcAft>
              <a:defRPr sz="3600">
                <a:solidFill>
                  <a:schemeClr val="tx1"/>
                </a:solidFill>
                <a:latin typeface="Arial" charset="0"/>
              </a:defRPr>
            </a:lvl3pPr>
            <a:lvl4pPr algn="l" rtl="0" eaLnBrk="1" fontAlgn="base" hangingPunct="1">
              <a:spcBef>
                <a:spcPct val="0"/>
              </a:spcBef>
              <a:spcAft>
                <a:spcPct val="0"/>
              </a:spcAft>
              <a:defRPr sz="3600">
                <a:solidFill>
                  <a:schemeClr val="tx1"/>
                </a:solidFill>
                <a:latin typeface="Arial" charset="0"/>
              </a:defRPr>
            </a:lvl4pPr>
            <a:lvl5pPr algn="l" rtl="0" eaLnBrk="1" fontAlgn="base" hangingPunct="1">
              <a:spcBef>
                <a:spcPct val="0"/>
              </a:spcBef>
              <a:spcAft>
                <a:spcPct val="0"/>
              </a:spcAft>
              <a:defRPr sz="3600">
                <a:solidFill>
                  <a:schemeClr val="tx1"/>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pPr algn="ctr" defTabSz="914400"/>
            <a:endParaRPr lang="de-DE" b="1" kern="0" dirty="0"/>
          </a:p>
        </p:txBody>
      </p:sp>
      <p:sp>
        <p:nvSpPr>
          <p:cNvPr id="4" name="Content Placeholder 5"/>
          <p:cNvSpPr txBox="1">
            <a:spLocks/>
          </p:cNvSpPr>
          <p:nvPr/>
        </p:nvSpPr>
        <p:spPr>
          <a:xfrm>
            <a:off x="281864" y="1753197"/>
            <a:ext cx="7837122" cy="3281030"/>
          </a:xfrm>
          <a:prstGeom prst="rect">
            <a:avLst/>
          </a:prstGeom>
        </p:spPr>
        <p:txBody>
          <a:bodyPr/>
          <a:lstStyle>
            <a:lvl1pPr marL="360000" indent="-360000" algn="l" rtl="0" eaLnBrk="1" fontAlgn="base" hangingPunct="1">
              <a:spcBef>
                <a:spcPts val="400"/>
              </a:spcBef>
              <a:spcAft>
                <a:spcPts val="800"/>
              </a:spcAft>
              <a:buClr>
                <a:srgbClr val="C80F0F"/>
              </a:buClr>
              <a:buFont typeface="Arial" pitchFamily="34" charset="0"/>
              <a:buChar char="•"/>
              <a:tabLst>
                <a:tab pos="2190750" algn="l"/>
              </a:tabLst>
              <a:defRPr sz="1800">
                <a:solidFill>
                  <a:srgbClr val="6E6452"/>
                </a:solidFill>
                <a:latin typeface="+mn-lt"/>
                <a:ea typeface="+mn-ea"/>
                <a:cs typeface="+mn-cs"/>
              </a:defRPr>
            </a:lvl1pPr>
            <a:lvl2pPr marL="720000" indent="-360000" algn="l" rtl="0" eaLnBrk="1" fontAlgn="base" hangingPunct="1">
              <a:spcBef>
                <a:spcPts val="400"/>
              </a:spcBef>
              <a:spcAft>
                <a:spcPts val="800"/>
              </a:spcAft>
              <a:buClr>
                <a:srgbClr val="6E6452"/>
              </a:buClr>
              <a:buFont typeface="Arial" pitchFamily="34" charset="0"/>
              <a:buChar char="•"/>
              <a:tabLst>
                <a:tab pos="2190750" algn="l"/>
              </a:tabLst>
              <a:defRPr sz="1800">
                <a:solidFill>
                  <a:srgbClr val="6E6452"/>
                </a:solidFill>
                <a:latin typeface="+mn-lt"/>
              </a:defRPr>
            </a:lvl2pPr>
            <a:lvl3pPr marL="1080000" indent="-360000" algn="l" rtl="0" eaLnBrk="1" fontAlgn="base" hangingPunct="1">
              <a:spcBef>
                <a:spcPts val="400"/>
              </a:spcBef>
              <a:spcAft>
                <a:spcPts val="800"/>
              </a:spcAft>
              <a:buClr>
                <a:srgbClr val="6E6452"/>
              </a:buClr>
              <a:buFont typeface="Arial" pitchFamily="34" charset="0"/>
              <a:buChar char="•"/>
              <a:tabLst>
                <a:tab pos="2190750" algn="l"/>
              </a:tabLst>
              <a:defRPr sz="1800">
                <a:solidFill>
                  <a:srgbClr val="6E6452"/>
                </a:solidFill>
                <a:latin typeface="+mn-lt"/>
              </a:defRPr>
            </a:lvl3pPr>
            <a:lvl4pPr marL="144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4pPr>
            <a:lvl5pPr marL="180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5pPr>
            <a:lvl6pPr marL="216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6pPr>
            <a:lvl7pPr marL="252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7pPr>
            <a:lvl8pPr marL="288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8pPr>
            <a:lvl9pPr marL="324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9pPr>
          </a:lstStyle>
          <a:p>
            <a:pPr lvl="1" indent="0" defTabSz="914400">
              <a:spcAft>
                <a:spcPts val="0"/>
              </a:spcAft>
              <a:buFont typeface="Arial" pitchFamily="34" charset="0"/>
              <a:buNone/>
            </a:pPr>
            <a:endParaRPr lang="en-US" sz="1600" b="1" kern="0" dirty="0" smtClean="0">
              <a:cs typeface="Arial" charset="0"/>
            </a:endParaRPr>
          </a:p>
          <a:p>
            <a:pPr defTabSz="914400"/>
            <a:endParaRPr lang="en-US" kern="0" dirty="0"/>
          </a:p>
        </p:txBody>
      </p:sp>
      <p:pic>
        <p:nvPicPr>
          <p:cNvPr id="5" name="Grafik 14" descr="bmheizkraftwerk_09_300.jpg"/>
          <p:cNvPicPr>
            <a:picLocks noChangeAspect="1"/>
          </p:cNvPicPr>
          <p:nvPr/>
        </p:nvPicPr>
        <p:blipFill>
          <a:blip r:embed="rId3" cstate="print"/>
          <a:stretch>
            <a:fillRect/>
          </a:stretch>
        </p:blipFill>
        <p:spPr>
          <a:xfrm>
            <a:off x="720014" y="4978130"/>
            <a:ext cx="1760629" cy="1271382"/>
          </a:xfrm>
          <a:prstGeom prst="rect">
            <a:avLst/>
          </a:prstGeom>
        </p:spPr>
      </p:pic>
      <p:pic>
        <p:nvPicPr>
          <p:cNvPr id="7" name="Grafik 5" descr="Holz und Traktor_klein.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80404" y="4978130"/>
            <a:ext cx="1694451" cy="1271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rafik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05542" y="4953732"/>
            <a:ext cx="1962067" cy="1303164"/>
          </a:xfrm>
          <a:prstGeom prst="rect">
            <a:avLst/>
          </a:prstGeom>
        </p:spPr>
      </p:pic>
      <p:pic>
        <p:nvPicPr>
          <p:cNvPr id="9" name="Grafik 21" descr="20131210_150333.jpg"/>
          <p:cNvPicPr/>
          <p:nvPr/>
        </p:nvPicPr>
        <p:blipFill>
          <a:blip r:embed="rId6" cstate="print"/>
          <a:stretch>
            <a:fillRect/>
          </a:stretch>
        </p:blipFill>
        <p:spPr>
          <a:xfrm>
            <a:off x="4374617" y="4953732"/>
            <a:ext cx="1931160" cy="1295780"/>
          </a:xfrm>
          <a:prstGeom prst="rect">
            <a:avLst/>
          </a:prstGeom>
        </p:spPr>
      </p:pic>
      <p:sp>
        <p:nvSpPr>
          <p:cNvPr id="6" name="Title 5"/>
          <p:cNvSpPr>
            <a:spLocks noGrp="1"/>
          </p:cNvSpPr>
          <p:nvPr>
            <p:ph type="title"/>
          </p:nvPr>
        </p:nvSpPr>
        <p:spPr>
          <a:xfrm>
            <a:off x="684216" y="1920875"/>
            <a:ext cx="7775575" cy="2736850"/>
          </a:xfrm>
        </p:spPr>
        <p:txBody>
          <a:bodyPr/>
          <a:lstStyle/>
          <a:p>
            <a:r>
              <a:rPr lang="de-DE" b="1" dirty="0" smtClean="0"/>
              <a:t>DKTI Development </a:t>
            </a:r>
            <a:r>
              <a:rPr lang="de-DE" b="1" dirty="0" err="1" smtClean="0"/>
              <a:t>of</a:t>
            </a:r>
            <a:r>
              <a:rPr lang="de-DE" b="1" dirty="0" smtClean="0"/>
              <a:t> a Sustainable Bioenergy Market in Serbia</a:t>
            </a:r>
            <a:r>
              <a:rPr lang="de-DE" i="1" dirty="0" smtClean="0"/>
              <a:t> </a:t>
            </a:r>
            <a:r>
              <a:rPr lang="en-GB" dirty="0"/>
              <a:t/>
            </a:r>
            <a:br>
              <a:rPr lang="en-GB" dirty="0"/>
            </a:br>
            <a:r>
              <a:rPr lang="en-GB" i="1" dirty="0">
                <a:latin typeface="+mn-lt"/>
              </a:rPr>
              <a:t> </a:t>
            </a:r>
            <a:br>
              <a:rPr lang="en-GB" i="1" dirty="0">
                <a:latin typeface="+mn-lt"/>
              </a:rPr>
            </a:br>
            <a:r>
              <a:rPr lang="en-GB" b="1" i="1" dirty="0">
                <a:latin typeface="+mn-lt"/>
              </a:rPr>
              <a:t>The importance of insuring system of quality and certification </a:t>
            </a:r>
            <a:r>
              <a:rPr lang="de-DE" i="1" dirty="0" smtClean="0"/>
              <a:t/>
            </a:r>
            <a:br>
              <a:rPr lang="de-DE" i="1" dirty="0" smtClean="0"/>
            </a:br>
            <a:r>
              <a:rPr lang="de-DE" i="1" dirty="0" smtClean="0"/>
              <a:t/>
            </a:r>
            <a:br>
              <a:rPr lang="de-DE" i="1" dirty="0" smtClean="0"/>
            </a:br>
            <a:r>
              <a:rPr lang="de-DE" sz="1600" i="1" dirty="0" smtClean="0">
                <a:latin typeface="+mn-lt"/>
              </a:rPr>
              <a:t>16.11.2017</a:t>
            </a:r>
            <a:endParaRPr lang="en-GB" dirty="0"/>
          </a:p>
        </p:txBody>
      </p:sp>
      <p:sp>
        <p:nvSpPr>
          <p:cNvPr id="17" name="Action Button: Forward or Next 16">
            <a:hlinkClick r:id="" action="ppaction://noaction" highlightClick="1"/>
          </p:cNvPr>
          <p:cNvSpPr>
            <a:spLocks noChangeAspect="1"/>
          </p:cNvSpPr>
          <p:nvPr/>
        </p:nvSpPr>
        <p:spPr bwMode="auto">
          <a:xfrm>
            <a:off x="8848725" y="6667501"/>
            <a:ext cx="108000" cy="106892"/>
          </a:xfrm>
          <a:prstGeom prst="actionButtonForwardNex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GB" sz="2200" b="1" smtClean="0">
              <a:solidFill>
                <a:srgbClr val="999999"/>
              </a:solidFill>
              <a:cs typeface="Arial" charset="0"/>
            </a:endParaRPr>
          </a:p>
        </p:txBody>
      </p:sp>
    </p:spTree>
    <p:extLst>
      <p:ext uri="{BB962C8B-B14F-4D97-AF65-F5344CB8AC3E}">
        <p14:creationId xmlns:p14="http://schemas.microsoft.com/office/powerpoint/2010/main" val="35850205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lstStyle/>
          <a:p>
            <a:pPr marL="285750" indent="-285750">
              <a:spcAft>
                <a:spcPts val="0"/>
              </a:spcAft>
              <a:buFont typeface="Arial" panose="020B0604020202020204" pitchFamily="34" charset="0"/>
              <a:buChar char="•"/>
            </a:pPr>
            <a:r>
              <a:rPr lang="en-GB" b="1" dirty="0" smtClean="0"/>
              <a:t>Supporting political partners</a:t>
            </a:r>
            <a:r>
              <a:rPr lang="en-GB" dirty="0" smtClean="0"/>
              <a:t> </a:t>
            </a:r>
            <a:r>
              <a:rPr lang="en-GB" dirty="0"/>
              <a:t>in realization of additional biomass utilization projects as best practice examples</a:t>
            </a:r>
          </a:p>
          <a:p>
            <a:pPr marL="285750" indent="-285750">
              <a:spcAft>
                <a:spcPts val="0"/>
              </a:spcAft>
              <a:buFont typeface="Arial" panose="020B0604020202020204" pitchFamily="34" charset="0"/>
              <a:buChar char="•"/>
            </a:pPr>
            <a:r>
              <a:rPr lang="en-GB" b="1" dirty="0" smtClean="0"/>
              <a:t>Building capacities to implement bioenergy projects</a:t>
            </a:r>
            <a:r>
              <a:rPr lang="en-GB" dirty="0" smtClean="0"/>
              <a:t> </a:t>
            </a:r>
            <a:r>
              <a:rPr lang="en-GB" dirty="0"/>
              <a:t>at different levels from implementing institutions to operators</a:t>
            </a:r>
          </a:p>
          <a:p>
            <a:pPr marL="285750" indent="-285750">
              <a:spcAft>
                <a:spcPts val="0"/>
              </a:spcAft>
              <a:buFont typeface="Arial" panose="020B0604020202020204" pitchFamily="34" charset="0"/>
              <a:buChar char="•"/>
            </a:pPr>
            <a:r>
              <a:rPr lang="en-GB" b="1" dirty="0" smtClean="0"/>
              <a:t>Developing sustainable biomass utilization concepts customized to the Serbian context</a:t>
            </a:r>
            <a:r>
              <a:rPr lang="en-GB" dirty="0" smtClean="0"/>
              <a:t>, like BLTCs, utilization of roadside vegetation, wood processing residues etc.</a:t>
            </a:r>
            <a:endParaRPr lang="en-GB" dirty="0"/>
          </a:p>
          <a:p>
            <a:pPr marL="285750" indent="-285750">
              <a:spcAft>
                <a:spcPts val="0"/>
              </a:spcAft>
              <a:buFont typeface="Arial" panose="020B0604020202020204" pitchFamily="34" charset="0"/>
              <a:buChar char="•"/>
            </a:pPr>
            <a:r>
              <a:rPr lang="en-GB" b="1" dirty="0" smtClean="0"/>
              <a:t>Environmental aspects</a:t>
            </a:r>
            <a:r>
              <a:rPr lang="en-GB" dirty="0" smtClean="0"/>
              <a:t> </a:t>
            </a:r>
            <a:r>
              <a:rPr lang="en-GB" dirty="0"/>
              <a:t>(reduction of emissions and ground water pollution)</a:t>
            </a:r>
          </a:p>
          <a:p>
            <a:pPr marL="285750" indent="-285750">
              <a:spcAft>
                <a:spcPts val="0"/>
              </a:spcAft>
              <a:buFont typeface="Arial" panose="020B0604020202020204" pitchFamily="34" charset="0"/>
              <a:buChar char="•"/>
            </a:pPr>
            <a:r>
              <a:rPr lang="en-GB" b="1" dirty="0" smtClean="0"/>
              <a:t>Rural economic development </a:t>
            </a:r>
            <a:r>
              <a:rPr lang="en-GB" dirty="0" smtClean="0"/>
              <a:t>by creation </a:t>
            </a:r>
            <a:r>
              <a:rPr lang="en-GB" dirty="0"/>
              <a:t>of new local jobs along the supply chains, in the biogas sector and supporting </a:t>
            </a:r>
            <a:r>
              <a:rPr lang="en-GB" dirty="0" smtClean="0"/>
              <a:t>services</a:t>
            </a:r>
          </a:p>
          <a:p>
            <a:pPr marL="285750" indent="-285750">
              <a:spcAft>
                <a:spcPts val="0"/>
              </a:spcAft>
              <a:buFont typeface="Arial" panose="020B0604020202020204" pitchFamily="34" charset="0"/>
              <a:buChar char="•"/>
            </a:pPr>
            <a:r>
              <a:rPr lang="en-GB" b="1" dirty="0" smtClean="0"/>
              <a:t>Macroeconomic effects </a:t>
            </a:r>
            <a:r>
              <a:rPr lang="en-GB" dirty="0" smtClean="0"/>
              <a:t>on local income and trade balance</a:t>
            </a:r>
            <a:endParaRPr lang="en-GB" dirty="0"/>
          </a:p>
          <a:p>
            <a:endParaRPr lang="en-GB" dirty="0"/>
          </a:p>
        </p:txBody>
      </p:sp>
      <p:sp>
        <p:nvSpPr>
          <p:cNvPr id="5" name="Title 1"/>
          <p:cNvSpPr txBox="1">
            <a:spLocks/>
          </p:cNvSpPr>
          <p:nvPr/>
        </p:nvSpPr>
        <p:spPr>
          <a:xfrm>
            <a:off x="679451" y="1320806"/>
            <a:ext cx="7775575" cy="619125"/>
          </a:xfrm>
          <a:prstGeom prst="rect">
            <a:avLst/>
          </a:prstGeom>
        </p:spPr>
        <p:txBody>
          <a:bodyPr/>
          <a:lstStyle>
            <a:lvl1pPr algn="l" rtl="0" eaLnBrk="0" fontAlgn="base" hangingPunct="0">
              <a:spcBef>
                <a:spcPct val="0"/>
              </a:spcBef>
              <a:spcAft>
                <a:spcPct val="0"/>
              </a:spcAft>
              <a:defRPr sz="2400">
                <a:solidFill>
                  <a:srgbClr val="6E6452"/>
                </a:solidFill>
                <a:latin typeface="+mj-lt"/>
                <a:ea typeface="+mj-ea"/>
                <a:cs typeface="+mj-cs"/>
              </a:defRPr>
            </a:lvl1pPr>
            <a:lvl2pPr algn="l" rtl="0" eaLnBrk="0" fontAlgn="base" hangingPunct="0">
              <a:spcBef>
                <a:spcPct val="0"/>
              </a:spcBef>
              <a:spcAft>
                <a:spcPct val="0"/>
              </a:spcAft>
              <a:defRPr sz="2400">
                <a:solidFill>
                  <a:srgbClr val="6E6452"/>
                </a:solidFill>
                <a:latin typeface="Arial" charset="0"/>
              </a:defRPr>
            </a:lvl2pPr>
            <a:lvl3pPr algn="l" rtl="0" eaLnBrk="0" fontAlgn="base" hangingPunct="0">
              <a:spcBef>
                <a:spcPct val="0"/>
              </a:spcBef>
              <a:spcAft>
                <a:spcPct val="0"/>
              </a:spcAft>
              <a:defRPr sz="2400">
                <a:solidFill>
                  <a:srgbClr val="6E6452"/>
                </a:solidFill>
                <a:latin typeface="Arial" charset="0"/>
              </a:defRPr>
            </a:lvl3pPr>
            <a:lvl4pPr algn="l" rtl="0" eaLnBrk="0" fontAlgn="base" hangingPunct="0">
              <a:spcBef>
                <a:spcPct val="0"/>
              </a:spcBef>
              <a:spcAft>
                <a:spcPct val="0"/>
              </a:spcAft>
              <a:defRPr sz="2400">
                <a:solidFill>
                  <a:srgbClr val="6E6452"/>
                </a:solidFill>
                <a:latin typeface="Arial" charset="0"/>
              </a:defRPr>
            </a:lvl4pPr>
            <a:lvl5pPr algn="l" rtl="0" eaLnBrk="0" fontAlgn="base" hangingPunct="0">
              <a:spcBef>
                <a:spcPct val="0"/>
              </a:spcBef>
              <a:spcAft>
                <a:spcPct val="0"/>
              </a:spcAft>
              <a:defRPr sz="2400">
                <a:solidFill>
                  <a:srgbClr val="6E6452"/>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pPr defTabSz="914400"/>
            <a:r>
              <a:rPr lang="en-GB" kern="0" dirty="0"/>
              <a:t>GIZ contribution to the development of the bioenergy market in Serbia in the medium term </a:t>
            </a:r>
          </a:p>
        </p:txBody>
      </p:sp>
      <p:sp>
        <p:nvSpPr>
          <p:cNvPr id="8" name="Footer Placeholder 2"/>
          <p:cNvSpPr>
            <a:spLocks noGrp="1"/>
          </p:cNvSpPr>
          <p:nvPr>
            <p:ph type="ftr" sz="quarter" idx="3"/>
          </p:nvPr>
        </p:nvSpPr>
        <p:spPr>
          <a:xfrm>
            <a:off x="2657476" y="6581781"/>
            <a:ext cx="3829050" cy="246063"/>
          </a:xfrm>
          <a:prstGeom prst="rect">
            <a:avLst/>
          </a:prstGeom>
        </p:spPr>
        <p:txBody>
          <a:bodyPr/>
          <a:lstStyle/>
          <a:p>
            <a:r>
              <a:rPr lang="de-DE" dirty="0" smtClean="0"/>
              <a:t>Rainer Schellhaas</a:t>
            </a:r>
            <a:endParaRPr lang="de-DE" dirty="0"/>
          </a:p>
        </p:txBody>
      </p:sp>
      <p:sp>
        <p:nvSpPr>
          <p:cNvPr id="10" name="Action Button: Forward or Next 9">
            <a:hlinkClick r:id="" action="ppaction://noaction" highlightClick="1"/>
          </p:cNvPr>
          <p:cNvSpPr>
            <a:spLocks noChangeAspect="1"/>
          </p:cNvSpPr>
          <p:nvPr/>
        </p:nvSpPr>
        <p:spPr bwMode="auto">
          <a:xfrm>
            <a:off x="8848725" y="6667501"/>
            <a:ext cx="108000" cy="106892"/>
          </a:xfrm>
          <a:prstGeom prst="actionButtonForwardNex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GB" sz="2200" b="1" smtClean="0">
              <a:solidFill>
                <a:srgbClr val="999999"/>
              </a:solidFill>
              <a:cs typeface="Arial" charset="0"/>
            </a:endParaRPr>
          </a:p>
        </p:txBody>
      </p:sp>
      <p:sp>
        <p:nvSpPr>
          <p:cNvPr id="9" name="Datumsplatzhalter 3"/>
          <p:cNvSpPr>
            <a:spLocks noGrp="1"/>
          </p:cNvSpPr>
          <p:nvPr>
            <p:ph type="dt" sz="half" idx="4294967295"/>
          </p:nvPr>
        </p:nvSpPr>
        <p:spPr>
          <a:xfrm>
            <a:off x="679450" y="6581781"/>
            <a:ext cx="1295400" cy="246221"/>
          </a:xfrm>
          <a:prstGeom prst="rect">
            <a:avLst/>
          </a:prstGeom>
          <a:extLst/>
        </p:spPr>
        <p:txBody>
          <a:bodyPr/>
          <a:lstStyle>
            <a:lvl1pPr eaLnBrk="0" hangingPunct="0">
              <a:defRPr sz="2200" b="1">
                <a:solidFill>
                  <a:srgbClr val="999999"/>
                </a:solidFill>
                <a:latin typeface="Arial" charset="0"/>
              </a:defRPr>
            </a:lvl1pPr>
            <a:lvl2pPr marL="742950" indent="-285750" eaLnBrk="0" hangingPunct="0">
              <a:defRPr sz="2200" b="1">
                <a:solidFill>
                  <a:srgbClr val="999999"/>
                </a:solidFill>
                <a:latin typeface="Arial" charset="0"/>
              </a:defRPr>
            </a:lvl2pPr>
            <a:lvl3pPr marL="1143000" indent="-228600" eaLnBrk="0" hangingPunct="0">
              <a:defRPr sz="2200" b="1">
                <a:solidFill>
                  <a:srgbClr val="999999"/>
                </a:solidFill>
                <a:latin typeface="Arial" charset="0"/>
              </a:defRPr>
            </a:lvl3pPr>
            <a:lvl4pPr marL="1600200" indent="-228600" eaLnBrk="0" hangingPunct="0">
              <a:defRPr sz="2200" b="1">
                <a:solidFill>
                  <a:srgbClr val="999999"/>
                </a:solidFill>
                <a:latin typeface="Arial" charset="0"/>
              </a:defRPr>
            </a:lvl4pPr>
            <a:lvl5pPr marL="2057400" indent="-228600" eaLnBrk="0" hangingPunct="0">
              <a:defRPr sz="2200" b="1">
                <a:solidFill>
                  <a:srgbClr val="999999"/>
                </a:solidFill>
                <a:latin typeface="Arial" charset="0"/>
              </a:defRPr>
            </a:lvl5pPr>
            <a:lvl6pPr marL="2514600" indent="-228600" eaLnBrk="0" fontAlgn="base" hangingPunct="0">
              <a:spcBef>
                <a:spcPct val="0"/>
              </a:spcBef>
              <a:spcAft>
                <a:spcPct val="0"/>
              </a:spcAft>
              <a:defRPr sz="2200" b="1">
                <a:solidFill>
                  <a:srgbClr val="999999"/>
                </a:solidFill>
                <a:latin typeface="Arial" charset="0"/>
              </a:defRPr>
            </a:lvl6pPr>
            <a:lvl7pPr marL="2971800" indent="-228600" eaLnBrk="0" fontAlgn="base" hangingPunct="0">
              <a:spcBef>
                <a:spcPct val="0"/>
              </a:spcBef>
              <a:spcAft>
                <a:spcPct val="0"/>
              </a:spcAft>
              <a:defRPr sz="2200" b="1">
                <a:solidFill>
                  <a:srgbClr val="999999"/>
                </a:solidFill>
                <a:latin typeface="Arial" charset="0"/>
              </a:defRPr>
            </a:lvl7pPr>
            <a:lvl8pPr marL="3429000" indent="-228600" eaLnBrk="0" fontAlgn="base" hangingPunct="0">
              <a:spcBef>
                <a:spcPct val="0"/>
              </a:spcBef>
              <a:spcAft>
                <a:spcPct val="0"/>
              </a:spcAft>
              <a:defRPr sz="2200" b="1">
                <a:solidFill>
                  <a:srgbClr val="999999"/>
                </a:solidFill>
                <a:latin typeface="Arial" charset="0"/>
              </a:defRPr>
            </a:lvl8pPr>
            <a:lvl9pPr marL="3886200" indent="-228600" eaLnBrk="0" fontAlgn="base" hangingPunct="0">
              <a:spcBef>
                <a:spcPct val="0"/>
              </a:spcBef>
              <a:spcAft>
                <a:spcPct val="0"/>
              </a:spcAft>
              <a:defRPr sz="2200" b="1">
                <a:solidFill>
                  <a:srgbClr val="999999"/>
                </a:solidFill>
                <a:latin typeface="Arial" charset="0"/>
              </a:defRPr>
            </a:lvl9pPr>
          </a:lstStyle>
          <a:p>
            <a:pPr defTabSz="914400" fontAlgn="base">
              <a:spcBef>
                <a:spcPct val="0"/>
              </a:spcBef>
              <a:spcAft>
                <a:spcPct val="0"/>
              </a:spcAft>
              <a:defRPr/>
            </a:pPr>
            <a:r>
              <a:rPr lang="en-US" altLang="en-US" sz="1000" b="0" dirty="0" smtClean="0">
                <a:solidFill>
                  <a:srgbClr val="6E6452"/>
                </a:solidFill>
                <a:latin typeface="Arial Narrow" pitchFamily="34" charset="0"/>
                <a:cs typeface="Arial" charset="0"/>
              </a:rPr>
              <a:t>27 Oct 2017</a:t>
            </a:r>
            <a:endParaRPr lang="de-DE" altLang="en-US" sz="1000" b="0" dirty="0" smtClean="0">
              <a:solidFill>
                <a:srgbClr val="6E6452"/>
              </a:solidFill>
              <a:latin typeface="Arial Narrow" pitchFamily="34" charset="0"/>
              <a:cs typeface="Arial" charset="0"/>
            </a:endParaRPr>
          </a:p>
        </p:txBody>
      </p:sp>
    </p:spTree>
    <p:extLst>
      <p:ext uri="{BB962C8B-B14F-4D97-AF65-F5344CB8AC3E}">
        <p14:creationId xmlns:p14="http://schemas.microsoft.com/office/powerpoint/2010/main" val="29746676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a:xfrm>
            <a:off x="685800" y="1615330"/>
            <a:ext cx="7772400" cy="2560404"/>
          </a:xfrm>
        </p:spPr>
        <p:txBody>
          <a:bodyPr anchor="ctr">
            <a:normAutofit/>
          </a:bodyPr>
          <a:lstStyle/>
          <a:p>
            <a:r>
              <a:rPr lang="en-US" sz="4000" b="1" dirty="0">
                <a:solidFill>
                  <a:schemeClr val="accent5">
                    <a:lumMod val="75000"/>
                  </a:schemeClr>
                </a:solidFill>
              </a:rPr>
              <a:t>Energy security in Europe f</a:t>
            </a:r>
            <a:r>
              <a:rPr lang="hu-HU" sz="4000" b="1" dirty="0">
                <a:solidFill>
                  <a:schemeClr val="accent5">
                    <a:lumMod val="75000"/>
                  </a:schemeClr>
                </a:solidFill>
              </a:rPr>
              <a:t>r</a:t>
            </a:r>
            <a:r>
              <a:rPr lang="en-US" sz="4000" b="1" dirty="0">
                <a:solidFill>
                  <a:schemeClr val="accent5">
                    <a:lumMod val="75000"/>
                  </a:schemeClr>
                </a:solidFill>
              </a:rPr>
              <a:t>om regional perspective</a:t>
            </a:r>
            <a:endParaRPr lang="hu-HU" sz="4000" b="1" dirty="0">
              <a:solidFill>
                <a:schemeClr val="accent5">
                  <a:lumMod val="75000"/>
                </a:schemeClr>
              </a:solidFill>
            </a:endParaRPr>
          </a:p>
        </p:txBody>
      </p:sp>
      <p:sp>
        <p:nvSpPr>
          <p:cNvPr id="3" name="Alcím 2"/>
          <p:cNvSpPr>
            <a:spLocks noGrp="1"/>
          </p:cNvSpPr>
          <p:nvPr>
            <p:ph type="subTitle" idx="1"/>
          </p:nvPr>
        </p:nvSpPr>
        <p:spPr>
          <a:xfrm>
            <a:off x="1000387" y="4523303"/>
            <a:ext cx="6858000" cy="1655762"/>
          </a:xfrm>
        </p:spPr>
        <p:txBody>
          <a:bodyPr/>
          <a:lstStyle/>
          <a:p>
            <a:pPr algn="l"/>
            <a:r>
              <a:rPr lang="hu-HU" b="1" dirty="0">
                <a:solidFill>
                  <a:schemeClr val="accent5">
                    <a:lumMod val="75000"/>
                  </a:schemeClr>
                </a:solidFill>
              </a:rPr>
              <a:t>Anna Magyar</a:t>
            </a:r>
          </a:p>
          <a:p>
            <a:pPr algn="l"/>
            <a:r>
              <a:rPr lang="hu-HU" sz="2000" i="1" dirty="0" err="1">
                <a:solidFill>
                  <a:schemeClr val="accent5">
                    <a:lumMod val="75000"/>
                  </a:schemeClr>
                </a:solidFill>
              </a:rPr>
              <a:t>Vice-president</a:t>
            </a:r>
            <a:r>
              <a:rPr lang="hu-HU" sz="2000" i="1" dirty="0">
                <a:solidFill>
                  <a:schemeClr val="accent5">
                    <a:lumMod val="75000"/>
                  </a:schemeClr>
                </a:solidFill>
              </a:rPr>
              <a:t> of </a:t>
            </a:r>
            <a:r>
              <a:rPr lang="hu-HU" sz="2000" i="1" dirty="0" err="1">
                <a:solidFill>
                  <a:schemeClr val="accent5">
                    <a:lumMod val="75000"/>
                  </a:schemeClr>
                </a:solidFill>
              </a:rPr>
              <a:t>the</a:t>
            </a:r>
            <a:r>
              <a:rPr lang="hu-HU" sz="2000" i="1" dirty="0">
                <a:solidFill>
                  <a:schemeClr val="accent5">
                    <a:lumMod val="75000"/>
                  </a:schemeClr>
                </a:solidFill>
              </a:rPr>
              <a:t> Assembly of European </a:t>
            </a:r>
            <a:r>
              <a:rPr lang="hu-HU" sz="2000" i="1" dirty="0" err="1">
                <a:solidFill>
                  <a:schemeClr val="accent5">
                    <a:lumMod val="75000"/>
                  </a:schemeClr>
                </a:solidFill>
              </a:rPr>
              <a:t>Regions</a:t>
            </a:r>
            <a:endParaRPr lang="hu-HU" sz="2000" i="1" dirty="0">
              <a:solidFill>
                <a:schemeClr val="accent5">
                  <a:lumMod val="75000"/>
                </a:schemeClr>
              </a:solidFill>
            </a:endParaRPr>
          </a:p>
          <a:p>
            <a:pPr algn="l"/>
            <a:r>
              <a:rPr lang="hu-HU" sz="2000" i="1" dirty="0" err="1">
                <a:solidFill>
                  <a:schemeClr val="accent5">
                    <a:lumMod val="75000"/>
                  </a:schemeClr>
                </a:solidFill>
              </a:rPr>
              <a:t>Vice-president</a:t>
            </a:r>
            <a:r>
              <a:rPr lang="hu-HU" sz="2000" i="1" dirty="0">
                <a:solidFill>
                  <a:schemeClr val="accent5">
                    <a:lumMod val="75000"/>
                  </a:schemeClr>
                </a:solidFill>
              </a:rPr>
              <a:t>, Assembly of </a:t>
            </a:r>
            <a:r>
              <a:rPr lang="hu-HU" sz="2000" i="1" dirty="0" err="1">
                <a:solidFill>
                  <a:schemeClr val="accent5">
                    <a:lumMod val="75000"/>
                  </a:schemeClr>
                </a:solidFill>
              </a:rPr>
              <a:t>Congrád</a:t>
            </a:r>
            <a:r>
              <a:rPr lang="hu-HU" sz="2000" i="1" dirty="0">
                <a:solidFill>
                  <a:schemeClr val="accent5">
                    <a:lumMod val="75000"/>
                  </a:schemeClr>
                </a:solidFill>
              </a:rPr>
              <a:t> </a:t>
            </a:r>
            <a:r>
              <a:rPr lang="hu-HU" sz="2000" i="1" dirty="0" err="1">
                <a:solidFill>
                  <a:schemeClr val="accent5">
                    <a:lumMod val="75000"/>
                  </a:schemeClr>
                </a:solidFill>
              </a:rPr>
              <a:t>County</a:t>
            </a:r>
            <a:endParaRPr lang="hu-HU" sz="2000" i="1" dirty="0">
              <a:solidFill>
                <a:schemeClr val="accent5">
                  <a:lumMod val="75000"/>
                </a:schemeClr>
              </a:solidFill>
            </a:endParaRPr>
          </a:p>
          <a:p>
            <a:pPr algn="l"/>
            <a:endParaRPr lang="hu-HU" dirty="0">
              <a:solidFill>
                <a:schemeClr val="accent5">
                  <a:lumMod val="75000"/>
                </a:schemeClr>
              </a:solidFill>
            </a:endParaRPr>
          </a:p>
        </p:txBody>
      </p:sp>
      <p:pic>
        <p:nvPicPr>
          <p:cNvPr id="4" name="Kép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2" y="347723"/>
            <a:ext cx="2038525" cy="774640"/>
          </a:xfrm>
          <a:prstGeom prst="rect">
            <a:avLst/>
          </a:prstGeom>
          <a:ln>
            <a:noFill/>
          </a:ln>
          <a:effectLst>
            <a:outerShdw blurRad="292100" dist="139700" dir="2700000" algn="tl" rotWithShape="0">
              <a:srgbClr val="333333">
                <a:alpha val="65000"/>
              </a:srgbClr>
            </a:outerShdw>
          </a:effectLst>
        </p:spPr>
      </p:pic>
      <p:pic>
        <p:nvPicPr>
          <p:cNvPr id="5" name="Kép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9657" y="347729"/>
            <a:ext cx="2210361" cy="867943"/>
          </a:xfrm>
          <a:prstGeom prst="rect">
            <a:avLst/>
          </a:prstGeom>
          <a:ln>
            <a:noFill/>
          </a:ln>
          <a:effectLst>
            <a:outerShdw blurRad="292100" dist="139700" dir="2700000" algn="tl" rotWithShape="0">
              <a:srgbClr val="333333">
                <a:alpha val="65000"/>
              </a:srgbClr>
            </a:outerShdw>
          </a:effectLst>
        </p:spPr>
      </p:pic>
      <p:sp>
        <p:nvSpPr>
          <p:cNvPr id="6" name="Szövegdoboz 5"/>
          <p:cNvSpPr txBox="1"/>
          <p:nvPr/>
        </p:nvSpPr>
        <p:spPr>
          <a:xfrm>
            <a:off x="75501" y="6526635"/>
            <a:ext cx="5637402" cy="261590"/>
          </a:xfrm>
          <a:prstGeom prst="rect">
            <a:avLst/>
          </a:prstGeom>
          <a:noFill/>
        </p:spPr>
        <p:txBody>
          <a:bodyPr wrap="square" lIns="91422" tIns="45710" rIns="91422" bIns="45710" rtlCol="0">
            <a:spAutoFit/>
          </a:bodyPr>
          <a:lstStyle/>
          <a:p>
            <a:r>
              <a:rPr lang="hu-HU" sz="1100" i="1" dirty="0">
                <a:solidFill>
                  <a:schemeClr val="accent5">
                    <a:lumMod val="75000"/>
                  </a:schemeClr>
                </a:solidFill>
              </a:rPr>
              <a:t>BIOMASS – POTENTIAL FOR GROWTH, </a:t>
            </a:r>
            <a:r>
              <a:rPr lang="hu-HU" sz="1100" i="1" dirty="0" err="1">
                <a:solidFill>
                  <a:schemeClr val="accent5">
                    <a:lumMod val="75000"/>
                  </a:schemeClr>
                </a:solidFill>
              </a:rPr>
              <a:t>Novi</a:t>
            </a:r>
            <a:r>
              <a:rPr lang="hu-HU" sz="1100" i="1" dirty="0">
                <a:solidFill>
                  <a:schemeClr val="accent5">
                    <a:lumMod val="75000"/>
                  </a:schemeClr>
                </a:solidFill>
              </a:rPr>
              <a:t> </a:t>
            </a:r>
            <a:r>
              <a:rPr lang="hu-HU" sz="1100" i="1" dirty="0" err="1">
                <a:solidFill>
                  <a:schemeClr val="accent5">
                    <a:lumMod val="75000"/>
                  </a:schemeClr>
                </a:solidFill>
              </a:rPr>
              <a:t>Sad</a:t>
            </a:r>
            <a:r>
              <a:rPr lang="hu-HU" sz="1100" i="1" dirty="0">
                <a:solidFill>
                  <a:schemeClr val="accent5">
                    <a:lumMod val="75000"/>
                  </a:schemeClr>
                </a:solidFill>
              </a:rPr>
              <a:t> (</a:t>
            </a:r>
            <a:r>
              <a:rPr lang="hu-HU" sz="1100" i="1" dirty="0" err="1">
                <a:solidFill>
                  <a:schemeClr val="accent5">
                    <a:lumMod val="75000"/>
                  </a:schemeClr>
                </a:solidFill>
              </a:rPr>
              <a:t>Serbia</a:t>
            </a:r>
            <a:r>
              <a:rPr lang="hu-HU" sz="1100" i="1" dirty="0">
                <a:solidFill>
                  <a:schemeClr val="accent5">
                    <a:lumMod val="75000"/>
                  </a:schemeClr>
                </a:solidFill>
              </a:rPr>
              <a:t>), Assembly of AP </a:t>
            </a:r>
            <a:r>
              <a:rPr lang="hu-HU" sz="1100" i="1" dirty="0" err="1">
                <a:solidFill>
                  <a:schemeClr val="accent5">
                    <a:lumMod val="75000"/>
                  </a:schemeClr>
                </a:solidFill>
              </a:rPr>
              <a:t>Vojvodina</a:t>
            </a:r>
            <a:r>
              <a:rPr lang="hu-HU" sz="1100" i="1" dirty="0">
                <a:solidFill>
                  <a:schemeClr val="accent5">
                    <a:lumMod val="75000"/>
                  </a:schemeClr>
                </a:solidFill>
              </a:rPr>
              <a:t>, 16.11.2017.</a:t>
            </a:r>
          </a:p>
        </p:txBody>
      </p:sp>
      <p:pic>
        <p:nvPicPr>
          <p:cNvPr id="8" name="Kép 7"/>
          <p:cNvPicPr>
            <a:picLocks noChangeAspect="1"/>
          </p:cNvPicPr>
          <p:nvPr/>
        </p:nvPicPr>
        <p:blipFill rotWithShape="1">
          <a:blip r:embed="rId4" cstate="print">
            <a:extLst>
              <a:ext uri="{28A0092B-C50C-407E-A947-70E740481C1C}">
                <a14:useLocalDpi xmlns:a14="http://schemas.microsoft.com/office/drawing/2010/main" val="0"/>
              </a:ext>
            </a:extLst>
          </a:blip>
          <a:srcRect l="27993"/>
          <a:stretch/>
        </p:blipFill>
        <p:spPr>
          <a:xfrm>
            <a:off x="6354751" y="360239"/>
            <a:ext cx="2789252" cy="762124"/>
          </a:xfrm>
          <a:prstGeom prst="rect">
            <a:avLst/>
          </a:prstGeom>
        </p:spPr>
      </p:pic>
    </p:spTree>
    <p:extLst>
      <p:ext uri="{BB962C8B-B14F-4D97-AF65-F5344CB8AC3E}">
        <p14:creationId xmlns:p14="http://schemas.microsoft.com/office/powerpoint/2010/main" val="372316896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bgerundetes Rechteck 3"/>
          <p:cNvSpPr/>
          <p:nvPr/>
        </p:nvSpPr>
        <p:spPr>
          <a:xfrm>
            <a:off x="3617248" y="1844665"/>
            <a:ext cx="1589151" cy="3925558"/>
          </a:xfrm>
          <a:prstGeom prst="roundRect">
            <a:avLst>
              <a:gd name="adj" fmla="val 5824"/>
            </a:avLst>
          </a:prstGeom>
          <a:solidFill>
            <a:schemeClr val="bg1">
              <a:lumMod val="75000"/>
            </a:schemeClr>
          </a:solidFill>
          <a:ln w="25400" cap="flat" cmpd="sng" algn="ctr">
            <a:noFill/>
            <a:prstDash val="solid"/>
          </a:ln>
          <a:effectLst/>
        </p:spPr>
        <p:txBody>
          <a:bodyPr lIns="36000" tIns="36000" rIns="36000" bIns="36000"/>
          <a:lstStyle/>
          <a:p>
            <a:pPr algn="ctr" defTabSz="914400" eaLnBrk="0" fontAlgn="base" hangingPunct="0">
              <a:spcBef>
                <a:spcPct val="0"/>
              </a:spcBef>
              <a:spcAft>
                <a:spcPct val="0"/>
              </a:spcAft>
              <a:defRPr/>
            </a:pPr>
            <a:r>
              <a:rPr lang="sr-Latn-RS" b="1" kern="0" dirty="0">
                <a:solidFill>
                  <a:sysClr val="windowText" lastClr="000000"/>
                </a:solidFill>
                <a:cs typeface="Arial" charset="0"/>
              </a:rPr>
              <a:t>Eff. firewood use in HH</a:t>
            </a:r>
            <a:endParaRPr lang="en-ZA" b="1" kern="0" dirty="0">
              <a:solidFill>
                <a:sysClr val="windowText" lastClr="000000"/>
              </a:solidFill>
              <a:cs typeface="Arial" charset="0"/>
            </a:endParaRPr>
          </a:p>
        </p:txBody>
      </p:sp>
      <p:sp>
        <p:nvSpPr>
          <p:cNvPr id="4" name="Abgerundetes Rechteck 4"/>
          <p:cNvSpPr/>
          <p:nvPr/>
        </p:nvSpPr>
        <p:spPr>
          <a:xfrm>
            <a:off x="281161" y="1863906"/>
            <a:ext cx="1596734" cy="3912839"/>
          </a:xfrm>
          <a:prstGeom prst="roundRect">
            <a:avLst>
              <a:gd name="adj" fmla="val 5824"/>
            </a:avLst>
          </a:prstGeom>
          <a:solidFill>
            <a:schemeClr val="bg1">
              <a:lumMod val="75000"/>
            </a:schemeClr>
          </a:solidFill>
          <a:ln w="25400" cap="flat" cmpd="sng" algn="ctr">
            <a:noFill/>
            <a:prstDash val="solid"/>
          </a:ln>
          <a:effectLst/>
        </p:spPr>
        <p:txBody>
          <a:bodyPr lIns="36000" tIns="36000" rIns="36000" bIns="36000"/>
          <a:lstStyle/>
          <a:p>
            <a:pPr algn="ctr" defTabSz="914400" eaLnBrk="0" fontAlgn="base" hangingPunct="0">
              <a:spcBef>
                <a:spcPct val="0"/>
              </a:spcBef>
              <a:spcAft>
                <a:spcPct val="0"/>
              </a:spcAft>
              <a:defRPr/>
            </a:pPr>
            <a:r>
              <a:rPr lang="sr-Latn-RS" b="1" kern="0" dirty="0">
                <a:solidFill>
                  <a:sysClr val="windowText" lastClr="000000"/>
                </a:solidFill>
                <a:cs typeface="Arial" charset="0"/>
              </a:rPr>
              <a:t>Policy advice</a:t>
            </a:r>
            <a:endParaRPr lang="en-ZA" b="1" kern="0" dirty="0">
              <a:solidFill>
                <a:sysClr val="windowText" lastClr="000000"/>
              </a:solidFill>
              <a:cs typeface="Arial" charset="0"/>
            </a:endParaRPr>
          </a:p>
        </p:txBody>
      </p:sp>
      <p:sp>
        <p:nvSpPr>
          <p:cNvPr id="5" name="Abgerundetes Rechteck 6"/>
          <p:cNvSpPr/>
          <p:nvPr/>
        </p:nvSpPr>
        <p:spPr>
          <a:xfrm>
            <a:off x="5373433" y="1851024"/>
            <a:ext cx="1573988" cy="3912840"/>
          </a:xfrm>
          <a:prstGeom prst="roundRect">
            <a:avLst>
              <a:gd name="adj" fmla="val 5824"/>
            </a:avLst>
          </a:prstGeom>
          <a:solidFill>
            <a:schemeClr val="bg1">
              <a:lumMod val="75000"/>
            </a:schemeClr>
          </a:solidFill>
          <a:ln w="25400" cap="flat" cmpd="sng" algn="ctr">
            <a:noFill/>
            <a:prstDash val="solid"/>
          </a:ln>
          <a:effectLst/>
        </p:spPr>
        <p:txBody>
          <a:bodyPr lIns="36000" tIns="36000" rIns="36000" bIns="36000"/>
          <a:lstStyle/>
          <a:p>
            <a:pPr algn="ctr" defTabSz="914400" eaLnBrk="0" fontAlgn="base" hangingPunct="0">
              <a:spcBef>
                <a:spcPct val="0"/>
              </a:spcBef>
              <a:spcAft>
                <a:spcPct val="0"/>
              </a:spcAft>
              <a:defRPr/>
            </a:pPr>
            <a:r>
              <a:rPr lang="sr-Latn-RS" b="1" kern="0" dirty="0">
                <a:solidFill>
                  <a:sysClr val="windowText" lastClr="000000"/>
                </a:solidFill>
                <a:cs typeface="Arial" charset="0"/>
              </a:rPr>
              <a:t>Project development</a:t>
            </a:r>
            <a:endParaRPr lang="en-ZA" b="1" kern="0" dirty="0">
              <a:solidFill>
                <a:sysClr val="windowText" lastClr="000000"/>
              </a:solidFill>
              <a:cs typeface="Arial" charset="0"/>
            </a:endParaRPr>
          </a:p>
        </p:txBody>
      </p:sp>
      <p:sp>
        <p:nvSpPr>
          <p:cNvPr id="7" name="Abgerundetes Rechteck 7"/>
          <p:cNvSpPr/>
          <p:nvPr/>
        </p:nvSpPr>
        <p:spPr>
          <a:xfrm>
            <a:off x="1967852" y="1855965"/>
            <a:ext cx="1552758" cy="3912839"/>
          </a:xfrm>
          <a:prstGeom prst="roundRect">
            <a:avLst>
              <a:gd name="adj" fmla="val 5824"/>
            </a:avLst>
          </a:prstGeom>
          <a:solidFill>
            <a:schemeClr val="bg1">
              <a:lumMod val="75000"/>
            </a:schemeClr>
          </a:solidFill>
          <a:ln w="25400" cap="flat" cmpd="sng" algn="ctr">
            <a:noFill/>
            <a:prstDash val="solid"/>
          </a:ln>
          <a:effectLst/>
        </p:spPr>
        <p:txBody>
          <a:bodyPr lIns="36000" tIns="36000" rIns="36000" bIns="36000"/>
          <a:lstStyle/>
          <a:p>
            <a:pPr algn="ctr" defTabSz="914400" eaLnBrk="0" fontAlgn="base" hangingPunct="0">
              <a:spcBef>
                <a:spcPct val="0"/>
              </a:spcBef>
              <a:spcAft>
                <a:spcPct val="0"/>
              </a:spcAft>
              <a:defRPr/>
            </a:pPr>
            <a:r>
              <a:rPr lang="sr-Latn-RS" b="1" kern="0" dirty="0">
                <a:solidFill>
                  <a:sysClr val="windowText" lastClr="000000"/>
                </a:solidFill>
                <a:cs typeface="Arial" charset="0"/>
              </a:rPr>
              <a:t>Biomass supply</a:t>
            </a:r>
            <a:endParaRPr lang="en-ZA" b="1" kern="0" dirty="0">
              <a:solidFill>
                <a:sysClr val="windowText" lastClr="000000"/>
              </a:solidFill>
              <a:cs typeface="Arial" charset="0"/>
            </a:endParaRPr>
          </a:p>
        </p:txBody>
      </p:sp>
      <p:sp>
        <p:nvSpPr>
          <p:cNvPr id="8" name="Abgerundetes Rechteck 8"/>
          <p:cNvSpPr/>
          <p:nvPr/>
        </p:nvSpPr>
        <p:spPr>
          <a:xfrm>
            <a:off x="2100394" y="2639317"/>
            <a:ext cx="1301042" cy="1380067"/>
          </a:xfrm>
          <a:prstGeom prst="roundRect">
            <a:avLst/>
          </a:prstGeom>
          <a:solidFill>
            <a:srgbClr val="4F81BD">
              <a:lumMod val="40000"/>
              <a:lumOff val="60000"/>
            </a:srgbClr>
          </a:solidFill>
          <a:ln w="25400" cap="flat" cmpd="sng" algn="ctr">
            <a:noFill/>
            <a:prstDash val="solid"/>
          </a:ln>
          <a:effectLst/>
        </p:spPr>
        <p:txBody>
          <a:bodyPr lIns="36000" tIns="36000" rIns="36000" bIns="36000" anchor="ctr"/>
          <a:lstStyle/>
          <a:p>
            <a:pPr algn="ctr" defTabSz="914400" eaLnBrk="0" fontAlgn="base" hangingPunct="0">
              <a:spcBef>
                <a:spcPct val="0"/>
              </a:spcBef>
              <a:spcAft>
                <a:spcPts val="300"/>
              </a:spcAft>
              <a:defRPr/>
            </a:pPr>
            <a:r>
              <a:rPr lang="en-ZA" b="1" kern="0" dirty="0" err="1">
                <a:solidFill>
                  <a:sysClr val="windowText" lastClr="000000"/>
                </a:solidFill>
                <a:cs typeface="Arial" charset="0"/>
              </a:rPr>
              <a:t>KfW</a:t>
            </a:r>
            <a:r>
              <a:rPr lang="en-ZA" b="1" kern="0" dirty="0">
                <a:solidFill>
                  <a:sysClr val="windowText" lastClr="000000"/>
                </a:solidFill>
                <a:cs typeface="Arial" charset="0"/>
              </a:rPr>
              <a:t>: </a:t>
            </a:r>
            <a:endParaRPr lang="sr-Latn-RS" b="1" kern="0" dirty="0">
              <a:solidFill>
                <a:sysClr val="windowText" lastClr="000000"/>
              </a:solidFill>
              <a:cs typeface="Arial" charset="0"/>
            </a:endParaRPr>
          </a:p>
          <a:p>
            <a:pPr defTabSz="914400" eaLnBrk="0" fontAlgn="base" hangingPunct="0">
              <a:spcBef>
                <a:spcPct val="0"/>
              </a:spcBef>
              <a:spcAft>
                <a:spcPts val="300"/>
              </a:spcAft>
              <a:defRPr/>
            </a:pPr>
            <a:r>
              <a:rPr lang="sr-Latn-RS" sz="1300" b="1" kern="0" dirty="0">
                <a:solidFill>
                  <a:sysClr val="windowText" lastClr="000000"/>
                </a:solidFill>
                <a:cs typeface="Arial" charset="0"/>
              </a:rPr>
              <a:t>Advise to investments in district heating companies.</a:t>
            </a:r>
          </a:p>
        </p:txBody>
      </p:sp>
      <p:sp>
        <p:nvSpPr>
          <p:cNvPr id="9" name="Abgerundetes Rechteck 9"/>
          <p:cNvSpPr/>
          <p:nvPr/>
        </p:nvSpPr>
        <p:spPr>
          <a:xfrm>
            <a:off x="2130555" y="4159983"/>
            <a:ext cx="1299526" cy="1480232"/>
          </a:xfrm>
          <a:prstGeom prst="roundRect">
            <a:avLst/>
          </a:prstGeom>
          <a:solidFill>
            <a:schemeClr val="accent2">
              <a:lumMod val="20000"/>
              <a:lumOff val="80000"/>
            </a:schemeClr>
          </a:solidFill>
          <a:ln w="25400" cap="flat" cmpd="sng" algn="ctr">
            <a:noFill/>
            <a:prstDash val="solid"/>
          </a:ln>
          <a:effectLst/>
        </p:spPr>
        <p:txBody>
          <a:bodyPr lIns="36000" tIns="36000" rIns="36000" bIns="36000" anchor="ctr"/>
          <a:lstStyle/>
          <a:p>
            <a:pPr algn="ctr" defTabSz="914400" eaLnBrk="0" fontAlgn="base" hangingPunct="0">
              <a:spcBef>
                <a:spcPct val="0"/>
              </a:spcBef>
              <a:spcAft>
                <a:spcPts val="300"/>
              </a:spcAft>
              <a:defRPr/>
            </a:pPr>
            <a:r>
              <a:rPr lang="en-ZA" b="1" kern="0" dirty="0">
                <a:solidFill>
                  <a:sysClr val="windowText" lastClr="000000"/>
                </a:solidFill>
                <a:cs typeface="Arial" charset="0"/>
              </a:rPr>
              <a:t>GIZ: </a:t>
            </a:r>
            <a:endParaRPr lang="sr-Latn-RS" b="1" kern="0" dirty="0">
              <a:solidFill>
                <a:sysClr val="windowText" lastClr="000000"/>
              </a:solidFill>
              <a:cs typeface="Arial" charset="0"/>
            </a:endParaRPr>
          </a:p>
          <a:p>
            <a:pPr defTabSz="914400" eaLnBrk="0" fontAlgn="base" hangingPunct="0">
              <a:spcBef>
                <a:spcPct val="0"/>
              </a:spcBef>
              <a:spcAft>
                <a:spcPts val="300"/>
              </a:spcAft>
              <a:defRPr/>
            </a:pPr>
            <a:r>
              <a:rPr lang="sr-Latn-RS" sz="1300" b="1" kern="0" dirty="0">
                <a:solidFill>
                  <a:sysClr val="windowText" lastClr="000000"/>
                </a:solidFill>
                <a:cs typeface="Arial" charset="0"/>
              </a:rPr>
              <a:t>Support to the creation of a sustainable supply with bio-resources</a:t>
            </a:r>
            <a:endParaRPr lang="en-ZA" sz="1300" b="1" kern="0" dirty="0">
              <a:solidFill>
                <a:sysClr val="windowText" lastClr="000000"/>
              </a:solidFill>
              <a:cs typeface="Arial" charset="0"/>
            </a:endParaRPr>
          </a:p>
        </p:txBody>
      </p:sp>
      <p:sp>
        <p:nvSpPr>
          <p:cNvPr id="10" name="Titel 10"/>
          <p:cNvSpPr txBox="1">
            <a:spLocks/>
          </p:cNvSpPr>
          <p:nvPr/>
        </p:nvSpPr>
        <p:spPr>
          <a:xfrm>
            <a:off x="254000" y="1267491"/>
            <a:ext cx="8491648" cy="492881"/>
          </a:xfrm>
          <a:prstGeom prst="roundRect">
            <a:avLst/>
          </a:prstGeom>
          <a:ln w="25400" cap="flat" algn="ctr">
            <a:solidFill>
              <a:srgbClr val="1F497D"/>
            </a:solidFill>
          </a:ln>
        </p:spPr>
        <p:txBody>
          <a:bodyPr vert="horz" wrap="square" lIns="36000" tIns="36000" rIns="36000" bIns="36000" numCol="1" rtlCol="0" anchor="ctr" anchorCtr="0" compatLnSpc="1">
            <a:prstTxWarp prst="textNoShape">
              <a:avLst/>
            </a:prstTxWarp>
          </a:bodyPr>
          <a:lstStyle>
            <a:lvl1pPr algn="l" rtl="0" eaLnBrk="1" fontAlgn="base" hangingPunct="1">
              <a:spcBef>
                <a:spcPct val="0"/>
              </a:spcBef>
              <a:spcAft>
                <a:spcPct val="0"/>
              </a:spcAft>
              <a:defRPr sz="2400">
                <a:solidFill>
                  <a:srgbClr val="6E6452"/>
                </a:solidFill>
                <a:latin typeface="+mj-lt"/>
                <a:ea typeface="+mj-ea"/>
                <a:cs typeface="+mj-cs"/>
              </a:defRPr>
            </a:lvl1pPr>
            <a:lvl2pPr algn="l" rtl="0" eaLnBrk="1" fontAlgn="base" hangingPunct="1">
              <a:spcBef>
                <a:spcPct val="0"/>
              </a:spcBef>
              <a:spcAft>
                <a:spcPct val="0"/>
              </a:spcAft>
              <a:defRPr sz="3600">
                <a:solidFill>
                  <a:schemeClr val="tx1"/>
                </a:solidFill>
                <a:latin typeface="Arial" charset="0"/>
              </a:defRPr>
            </a:lvl2pPr>
            <a:lvl3pPr algn="l" rtl="0" eaLnBrk="1" fontAlgn="base" hangingPunct="1">
              <a:spcBef>
                <a:spcPct val="0"/>
              </a:spcBef>
              <a:spcAft>
                <a:spcPct val="0"/>
              </a:spcAft>
              <a:defRPr sz="3600">
                <a:solidFill>
                  <a:schemeClr val="tx1"/>
                </a:solidFill>
                <a:latin typeface="Arial" charset="0"/>
              </a:defRPr>
            </a:lvl3pPr>
            <a:lvl4pPr algn="l" rtl="0" eaLnBrk="1" fontAlgn="base" hangingPunct="1">
              <a:spcBef>
                <a:spcPct val="0"/>
              </a:spcBef>
              <a:spcAft>
                <a:spcPct val="0"/>
              </a:spcAft>
              <a:defRPr sz="3600">
                <a:solidFill>
                  <a:schemeClr val="tx1"/>
                </a:solidFill>
                <a:latin typeface="Arial" charset="0"/>
              </a:defRPr>
            </a:lvl4pPr>
            <a:lvl5pPr algn="l" rtl="0" eaLnBrk="1" fontAlgn="base" hangingPunct="1">
              <a:spcBef>
                <a:spcPct val="0"/>
              </a:spcBef>
              <a:spcAft>
                <a:spcPct val="0"/>
              </a:spcAft>
              <a:defRPr sz="3600">
                <a:solidFill>
                  <a:schemeClr val="tx1"/>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pPr algn="ctr" defTabSz="914400" fontAlgn="auto">
              <a:spcBef>
                <a:spcPts val="0"/>
              </a:spcBef>
              <a:spcAft>
                <a:spcPts val="0"/>
              </a:spcAft>
              <a:defRPr/>
            </a:pPr>
            <a:r>
              <a:rPr lang="sr-Latn-RS" sz="2300" b="1" kern="0" smtClean="0">
                <a:ea typeface="+mn-ea"/>
                <a:cs typeface="Arial" pitchFamily="34" charset="0"/>
              </a:rPr>
              <a:t>Structure of the programme</a:t>
            </a:r>
            <a:r>
              <a:rPr lang="en-ZA" sz="2300" b="1" kern="0" smtClean="0">
                <a:ea typeface="+mn-ea"/>
                <a:cs typeface="Arial" pitchFamily="34" charset="0"/>
              </a:rPr>
              <a:t>:</a:t>
            </a:r>
            <a:endParaRPr lang="en-US" sz="1800" kern="0" dirty="0">
              <a:cs typeface="Arial" pitchFamily="34" charset="0"/>
            </a:endParaRPr>
          </a:p>
        </p:txBody>
      </p:sp>
      <p:sp>
        <p:nvSpPr>
          <p:cNvPr id="11" name="Abgerundetes Rechteck 11"/>
          <p:cNvSpPr/>
          <p:nvPr/>
        </p:nvSpPr>
        <p:spPr>
          <a:xfrm>
            <a:off x="427210" y="2643154"/>
            <a:ext cx="1317722" cy="3014524"/>
          </a:xfrm>
          <a:prstGeom prst="roundRect">
            <a:avLst/>
          </a:prstGeom>
          <a:solidFill>
            <a:schemeClr val="accent2">
              <a:lumMod val="20000"/>
              <a:lumOff val="80000"/>
            </a:schemeClr>
          </a:solidFill>
          <a:ln w="25400" cap="flat" cmpd="sng" algn="ctr">
            <a:noFill/>
            <a:prstDash val="solid"/>
          </a:ln>
          <a:effectLst/>
        </p:spPr>
        <p:txBody>
          <a:bodyPr lIns="36000" tIns="36000" rIns="36000" bIns="36000"/>
          <a:lstStyle/>
          <a:p>
            <a:pPr algn="ctr" defTabSz="914400" eaLnBrk="0" fontAlgn="base" hangingPunct="0">
              <a:spcBef>
                <a:spcPct val="0"/>
              </a:spcBef>
              <a:spcAft>
                <a:spcPts val="300"/>
              </a:spcAft>
              <a:defRPr/>
            </a:pPr>
            <a:r>
              <a:rPr lang="en-ZA" b="1" kern="0" dirty="0">
                <a:solidFill>
                  <a:sysClr val="windowText" lastClr="000000"/>
                </a:solidFill>
                <a:cs typeface="Arial" charset="0"/>
              </a:rPr>
              <a:t>GIZ: </a:t>
            </a:r>
          </a:p>
          <a:p>
            <a:pPr defTabSz="914400" eaLnBrk="0" fontAlgn="base" hangingPunct="0">
              <a:spcBef>
                <a:spcPct val="0"/>
              </a:spcBef>
              <a:spcAft>
                <a:spcPts val="300"/>
              </a:spcAft>
              <a:defRPr/>
            </a:pPr>
            <a:r>
              <a:rPr lang="sr-Latn-RS" sz="1300" b="1" kern="0" dirty="0">
                <a:solidFill>
                  <a:sysClr val="windowText" lastClr="000000"/>
                </a:solidFill>
                <a:cs typeface="Arial" charset="0"/>
              </a:rPr>
              <a:t>Support to </a:t>
            </a:r>
            <a:r>
              <a:rPr lang="en-GB" sz="1300" b="1" kern="0" dirty="0">
                <a:solidFill>
                  <a:sysClr val="windowText" lastClr="000000"/>
                </a:solidFill>
                <a:cs typeface="Arial" charset="0"/>
              </a:rPr>
              <a:t>harmonization of laws</a:t>
            </a:r>
            <a:r>
              <a:rPr lang="sr-Latn-RS" sz="1300" b="1" kern="0" dirty="0">
                <a:solidFill>
                  <a:sysClr val="windowText" lastClr="000000"/>
                </a:solidFill>
                <a:cs typeface="Arial" charset="0"/>
              </a:rPr>
              <a:t> and regulations</a:t>
            </a:r>
            <a:r>
              <a:rPr lang="en-GB" sz="1300" b="1" kern="0" dirty="0">
                <a:solidFill>
                  <a:sysClr val="windowText" lastClr="000000"/>
                </a:solidFill>
                <a:cs typeface="Arial" charset="0"/>
              </a:rPr>
              <a:t> to EU standards</a:t>
            </a:r>
            <a:endParaRPr lang="sr-Latn-RS" sz="1300" b="1" kern="0" dirty="0">
              <a:solidFill>
                <a:sysClr val="windowText" lastClr="000000"/>
              </a:solidFill>
              <a:cs typeface="Arial" charset="0"/>
            </a:endParaRPr>
          </a:p>
          <a:p>
            <a:pPr defTabSz="914400" eaLnBrk="0" fontAlgn="base" hangingPunct="0">
              <a:spcBef>
                <a:spcPct val="0"/>
              </a:spcBef>
              <a:spcAft>
                <a:spcPts val="300"/>
              </a:spcAft>
              <a:defRPr/>
            </a:pPr>
            <a:endParaRPr lang="en-GB" sz="1300" b="1" kern="0" dirty="0">
              <a:solidFill>
                <a:sysClr val="windowText" lastClr="000000"/>
              </a:solidFill>
              <a:cs typeface="Arial" charset="0"/>
            </a:endParaRPr>
          </a:p>
          <a:p>
            <a:pPr defTabSz="914400" eaLnBrk="0" fontAlgn="base" hangingPunct="0">
              <a:spcBef>
                <a:spcPct val="0"/>
              </a:spcBef>
              <a:spcAft>
                <a:spcPts val="300"/>
              </a:spcAft>
              <a:defRPr/>
            </a:pPr>
            <a:r>
              <a:rPr lang="sr-Latn-RS" sz="1300" b="1" kern="0" dirty="0">
                <a:solidFill>
                  <a:sysClr val="windowText" lastClr="000000"/>
                </a:solidFill>
                <a:cs typeface="Arial" charset="0"/>
              </a:rPr>
              <a:t>Support to </a:t>
            </a:r>
            <a:r>
              <a:rPr lang="en-GB" sz="1300" b="1" kern="0" dirty="0">
                <a:solidFill>
                  <a:sysClr val="windowText" lastClr="000000"/>
                </a:solidFill>
                <a:cs typeface="Arial" charset="0"/>
              </a:rPr>
              <a:t>policy</a:t>
            </a:r>
            <a:r>
              <a:rPr lang="sr-Latn-RS" sz="1300" b="1" kern="0" dirty="0">
                <a:solidFill>
                  <a:sysClr val="windowText" lastClr="000000"/>
                </a:solidFill>
                <a:cs typeface="Arial" charset="0"/>
              </a:rPr>
              <a:t> definition</a:t>
            </a:r>
            <a:r>
              <a:rPr lang="en-GB" sz="1300" b="1" kern="0" dirty="0">
                <a:solidFill>
                  <a:sysClr val="windowText" lastClr="000000"/>
                </a:solidFill>
                <a:cs typeface="Arial" charset="0"/>
              </a:rPr>
              <a:t> and strategy </a:t>
            </a:r>
            <a:r>
              <a:rPr lang="sr-Latn-RS" sz="1300" b="1" kern="0" dirty="0">
                <a:solidFill>
                  <a:sysClr val="windowText" lastClr="000000"/>
                </a:solidFill>
                <a:cs typeface="Arial" charset="0"/>
              </a:rPr>
              <a:t>implementation</a:t>
            </a:r>
          </a:p>
          <a:p>
            <a:pPr marL="171450" indent="-171450" defTabSz="914400" eaLnBrk="0" fontAlgn="base" hangingPunct="0">
              <a:spcBef>
                <a:spcPct val="0"/>
              </a:spcBef>
              <a:spcAft>
                <a:spcPts val="300"/>
              </a:spcAft>
              <a:buFontTx/>
              <a:buChar char="-"/>
              <a:defRPr/>
            </a:pPr>
            <a:endParaRPr lang="en-GB" sz="1200" b="1" kern="0" dirty="0">
              <a:solidFill>
                <a:sysClr val="windowText" lastClr="000000"/>
              </a:solidFill>
              <a:cs typeface="Arial" charset="0"/>
            </a:endParaRPr>
          </a:p>
        </p:txBody>
      </p:sp>
      <p:sp>
        <p:nvSpPr>
          <p:cNvPr id="12" name="Abgerundetes Rechteck 12"/>
          <p:cNvSpPr/>
          <p:nvPr/>
        </p:nvSpPr>
        <p:spPr>
          <a:xfrm>
            <a:off x="3773844" y="2609335"/>
            <a:ext cx="1276780" cy="3003394"/>
          </a:xfrm>
          <a:prstGeom prst="roundRect">
            <a:avLst/>
          </a:prstGeom>
          <a:solidFill>
            <a:schemeClr val="accent2">
              <a:lumMod val="20000"/>
              <a:lumOff val="80000"/>
            </a:schemeClr>
          </a:solidFill>
          <a:ln w="25400" cap="flat" cmpd="sng" algn="ctr">
            <a:noFill/>
            <a:prstDash val="solid"/>
          </a:ln>
          <a:effectLst/>
        </p:spPr>
        <p:txBody>
          <a:bodyPr lIns="36000" tIns="36000" rIns="36000" bIns="36000" anchor="ctr"/>
          <a:lstStyle/>
          <a:p>
            <a:pPr algn="ctr" defTabSz="914400" eaLnBrk="0" fontAlgn="base" hangingPunct="0">
              <a:spcBef>
                <a:spcPct val="0"/>
              </a:spcBef>
              <a:spcAft>
                <a:spcPts val="300"/>
              </a:spcAft>
              <a:defRPr/>
            </a:pPr>
            <a:r>
              <a:rPr lang="en-ZA" b="1" kern="0" dirty="0">
                <a:solidFill>
                  <a:sysClr val="windowText" lastClr="000000"/>
                </a:solidFill>
                <a:cs typeface="Arial" charset="0"/>
              </a:rPr>
              <a:t>GIZ:</a:t>
            </a:r>
          </a:p>
          <a:p>
            <a:pPr defTabSz="914400" eaLnBrk="0" fontAlgn="base" hangingPunct="0">
              <a:spcBef>
                <a:spcPct val="0"/>
              </a:spcBef>
              <a:spcAft>
                <a:spcPts val="300"/>
              </a:spcAft>
              <a:defRPr/>
            </a:pPr>
            <a:r>
              <a:rPr lang="sr-Latn-RS" sz="1300" b="1" kern="0" dirty="0">
                <a:solidFill>
                  <a:sysClr val="windowText" lastClr="000000"/>
                </a:solidFill>
                <a:cs typeface="Arial" charset="0"/>
              </a:rPr>
              <a:t>Support to a promotion of efficient stoves and ovens / </a:t>
            </a:r>
            <a:r>
              <a:rPr lang="en-GB" sz="1300" b="1" kern="0" dirty="0">
                <a:solidFill>
                  <a:sysClr val="windowText" lastClr="000000"/>
                </a:solidFill>
                <a:cs typeface="Arial" charset="0"/>
              </a:rPr>
              <a:t>firewood </a:t>
            </a:r>
            <a:r>
              <a:rPr lang="en-GB" sz="1300" b="1" kern="0" dirty="0" smtClean="0">
                <a:solidFill>
                  <a:sysClr val="windowText" lastClr="000000"/>
                </a:solidFill>
                <a:cs typeface="Arial" charset="0"/>
              </a:rPr>
              <a:t>drying</a:t>
            </a:r>
            <a:endParaRPr lang="en-GB" sz="800" b="1" kern="0" dirty="0" smtClean="0">
              <a:solidFill>
                <a:sysClr val="windowText" lastClr="000000"/>
              </a:solidFill>
              <a:cs typeface="Arial" charset="0"/>
            </a:endParaRPr>
          </a:p>
          <a:p>
            <a:pPr defTabSz="914400" eaLnBrk="0" fontAlgn="base" hangingPunct="0">
              <a:spcBef>
                <a:spcPct val="0"/>
              </a:spcBef>
              <a:spcAft>
                <a:spcPts val="300"/>
              </a:spcAft>
              <a:defRPr/>
            </a:pPr>
            <a:endParaRPr lang="sr-Latn-RS" sz="1300" b="1" kern="0" dirty="0">
              <a:solidFill>
                <a:sysClr val="windowText" lastClr="000000"/>
              </a:solidFill>
              <a:cs typeface="Arial" charset="0"/>
            </a:endParaRPr>
          </a:p>
          <a:p>
            <a:pPr defTabSz="914400" eaLnBrk="0" fontAlgn="base" hangingPunct="0">
              <a:spcBef>
                <a:spcPct val="0"/>
              </a:spcBef>
              <a:spcAft>
                <a:spcPts val="300"/>
              </a:spcAft>
              <a:defRPr/>
            </a:pPr>
            <a:r>
              <a:rPr lang="en-GB" sz="1300" b="1" kern="0" dirty="0">
                <a:solidFill>
                  <a:sysClr val="windowText" lastClr="000000"/>
                </a:solidFill>
                <a:cs typeface="Arial" charset="0"/>
              </a:rPr>
              <a:t> </a:t>
            </a:r>
            <a:r>
              <a:rPr lang="sr-Latn-RS" sz="1300" b="1" kern="0" dirty="0" smtClean="0">
                <a:solidFill>
                  <a:sysClr val="windowText" lastClr="000000"/>
                </a:solidFill>
                <a:cs typeface="Arial" charset="0"/>
              </a:rPr>
              <a:t>Advise </a:t>
            </a:r>
            <a:r>
              <a:rPr lang="sr-Latn-RS" sz="1300" b="1" kern="0" dirty="0">
                <a:solidFill>
                  <a:sysClr val="windowText" lastClr="000000"/>
                </a:solidFill>
                <a:cs typeface="Arial" charset="0"/>
              </a:rPr>
              <a:t>to implement </a:t>
            </a:r>
            <a:r>
              <a:rPr lang="en-GB" sz="1300" b="1" kern="0" dirty="0">
                <a:solidFill>
                  <a:sysClr val="windowText" lastClr="000000"/>
                </a:solidFill>
                <a:cs typeface="Arial" charset="0"/>
              </a:rPr>
              <a:t>efficiency- and emission </a:t>
            </a:r>
            <a:r>
              <a:rPr lang="en-GB" sz="1300" b="1" kern="0" dirty="0" smtClean="0">
                <a:solidFill>
                  <a:sysClr val="windowText" lastClr="000000"/>
                </a:solidFill>
                <a:cs typeface="Arial" charset="0"/>
              </a:rPr>
              <a:t>standards</a:t>
            </a:r>
            <a:endParaRPr lang="en-GB" sz="1400" b="1" kern="0" dirty="0">
              <a:solidFill>
                <a:sysClr val="windowText" lastClr="000000"/>
              </a:solidFill>
              <a:cs typeface="Arial" charset="0"/>
            </a:endParaRPr>
          </a:p>
        </p:txBody>
      </p:sp>
      <p:sp>
        <p:nvSpPr>
          <p:cNvPr id="13" name="Abgerundetes Rechteck 13"/>
          <p:cNvSpPr/>
          <p:nvPr/>
        </p:nvSpPr>
        <p:spPr>
          <a:xfrm>
            <a:off x="5435774" y="2595529"/>
            <a:ext cx="1432965" cy="3014524"/>
          </a:xfrm>
          <a:prstGeom prst="roundRect">
            <a:avLst/>
          </a:prstGeom>
          <a:solidFill>
            <a:schemeClr val="accent2">
              <a:lumMod val="20000"/>
              <a:lumOff val="80000"/>
            </a:schemeClr>
          </a:solidFill>
          <a:ln w="25400" cap="flat" cmpd="sng" algn="ctr">
            <a:noFill/>
            <a:prstDash val="solid"/>
          </a:ln>
          <a:effectLst/>
        </p:spPr>
        <p:txBody>
          <a:bodyPr lIns="36000" tIns="36000" rIns="36000" bIns="36000"/>
          <a:lstStyle/>
          <a:p>
            <a:pPr algn="ctr" defTabSz="914400" eaLnBrk="0" fontAlgn="base" hangingPunct="0">
              <a:spcBef>
                <a:spcPct val="0"/>
              </a:spcBef>
              <a:spcAft>
                <a:spcPts val="300"/>
              </a:spcAft>
              <a:defRPr/>
            </a:pPr>
            <a:r>
              <a:rPr lang="en-ZA" b="1" kern="0" dirty="0">
                <a:solidFill>
                  <a:srgbClr val="000000"/>
                </a:solidFill>
                <a:cs typeface="Arial" charset="0"/>
              </a:rPr>
              <a:t>GIZ:</a:t>
            </a:r>
          </a:p>
          <a:p>
            <a:pPr defTabSz="914400" eaLnBrk="0" fontAlgn="base" hangingPunct="0">
              <a:spcBef>
                <a:spcPct val="0"/>
              </a:spcBef>
              <a:spcAft>
                <a:spcPts val="300"/>
              </a:spcAft>
              <a:defRPr/>
            </a:pPr>
            <a:r>
              <a:rPr lang="sr-Latn-RS" sz="1300" b="1" kern="0" dirty="0">
                <a:solidFill>
                  <a:srgbClr val="000000"/>
                </a:solidFill>
                <a:cs typeface="Arial" charset="0"/>
              </a:rPr>
              <a:t>Advi</a:t>
            </a:r>
            <a:r>
              <a:rPr lang="de-DE" sz="1300" b="1" kern="0" dirty="0">
                <a:solidFill>
                  <a:srgbClr val="000000"/>
                </a:solidFill>
                <a:cs typeface="Arial" charset="0"/>
              </a:rPr>
              <a:t>s</a:t>
            </a:r>
            <a:r>
              <a:rPr lang="sr-Latn-RS" sz="1300" b="1" kern="0" dirty="0">
                <a:solidFill>
                  <a:srgbClr val="000000"/>
                </a:solidFill>
                <a:cs typeface="Arial" charset="0"/>
              </a:rPr>
              <a:t>e</a:t>
            </a:r>
            <a:r>
              <a:rPr lang="en-GB" sz="1300" b="1" kern="0" dirty="0">
                <a:solidFill>
                  <a:srgbClr val="000000"/>
                </a:solidFill>
                <a:cs typeface="Arial" charset="0"/>
              </a:rPr>
              <a:t> to</a:t>
            </a:r>
            <a:r>
              <a:rPr lang="sr-Latn-RS" sz="1300" b="1" kern="0" dirty="0">
                <a:solidFill>
                  <a:srgbClr val="000000"/>
                </a:solidFill>
                <a:cs typeface="Arial" charset="0"/>
              </a:rPr>
              <a:t> the implementation</a:t>
            </a:r>
            <a:r>
              <a:rPr lang="de-DE" sz="1300" b="1" kern="0" dirty="0">
                <a:solidFill>
                  <a:srgbClr val="000000"/>
                </a:solidFill>
                <a:cs typeface="Arial" charset="0"/>
              </a:rPr>
              <a:t> </a:t>
            </a:r>
            <a:r>
              <a:rPr lang="sr-Latn-RS" sz="1300" b="1" kern="0" dirty="0">
                <a:solidFill>
                  <a:srgbClr val="000000"/>
                </a:solidFill>
                <a:cs typeface="Arial" charset="0"/>
              </a:rPr>
              <a:t>of</a:t>
            </a:r>
            <a:r>
              <a:rPr lang="en-GB" sz="1300" b="1" kern="0" dirty="0">
                <a:solidFill>
                  <a:srgbClr val="000000"/>
                </a:solidFill>
                <a:cs typeface="Arial" charset="0"/>
              </a:rPr>
              <a:t> </a:t>
            </a:r>
            <a:r>
              <a:rPr lang="sr-Latn-RS" sz="1300" b="1" kern="0" dirty="0">
                <a:solidFill>
                  <a:srgbClr val="000000"/>
                </a:solidFill>
                <a:cs typeface="Arial" charset="0"/>
              </a:rPr>
              <a:t>cost efficient and </a:t>
            </a:r>
            <a:r>
              <a:rPr lang="en-GB" sz="1300" b="1" kern="0" dirty="0">
                <a:solidFill>
                  <a:srgbClr val="000000"/>
                </a:solidFill>
                <a:cs typeface="Arial" charset="0"/>
              </a:rPr>
              <a:t>innovative bioenergy projects</a:t>
            </a:r>
            <a:endParaRPr lang="sr-Latn-RS" sz="1300" b="1" kern="0" dirty="0">
              <a:solidFill>
                <a:srgbClr val="000000"/>
              </a:solidFill>
              <a:cs typeface="Arial" charset="0"/>
            </a:endParaRPr>
          </a:p>
          <a:p>
            <a:pPr defTabSz="914400" eaLnBrk="0" fontAlgn="base" hangingPunct="0">
              <a:spcBef>
                <a:spcPct val="0"/>
              </a:spcBef>
              <a:spcAft>
                <a:spcPts val="300"/>
              </a:spcAft>
              <a:defRPr/>
            </a:pPr>
            <a:endParaRPr lang="sr-Latn-RS" sz="1300" b="1" kern="0" dirty="0">
              <a:solidFill>
                <a:srgbClr val="000000"/>
              </a:solidFill>
              <a:cs typeface="Arial" charset="0"/>
            </a:endParaRPr>
          </a:p>
          <a:p>
            <a:pPr defTabSz="914400" eaLnBrk="0" fontAlgn="base" hangingPunct="0">
              <a:spcBef>
                <a:spcPct val="0"/>
              </a:spcBef>
              <a:spcAft>
                <a:spcPts val="300"/>
              </a:spcAft>
              <a:defRPr/>
            </a:pPr>
            <a:r>
              <a:rPr lang="sr-Latn-RS" sz="1300" b="1" kern="0" dirty="0">
                <a:solidFill>
                  <a:srgbClr val="000000"/>
                </a:solidFill>
                <a:cs typeface="Arial" charset="0"/>
              </a:rPr>
              <a:t>Technology and knowlege transfer</a:t>
            </a:r>
          </a:p>
        </p:txBody>
      </p:sp>
      <p:sp>
        <p:nvSpPr>
          <p:cNvPr id="14" name="Abgerundetes Rechteck 14"/>
          <p:cNvSpPr/>
          <p:nvPr/>
        </p:nvSpPr>
        <p:spPr bwMode="auto">
          <a:xfrm>
            <a:off x="254000" y="5812158"/>
            <a:ext cx="8491648" cy="715472"/>
          </a:xfrm>
          <a:prstGeom prst="round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a:lstStyle/>
          <a:p>
            <a:pPr defTabSz="914400" eaLnBrk="0" fontAlgn="base" hangingPunct="0">
              <a:spcBef>
                <a:spcPct val="0"/>
              </a:spcBef>
              <a:spcAft>
                <a:spcPct val="0"/>
              </a:spcAft>
              <a:defRPr/>
            </a:pPr>
            <a:endParaRPr lang="de-DE" sz="2200" b="1">
              <a:solidFill>
                <a:srgbClr val="999999"/>
              </a:solidFill>
            </a:endParaRPr>
          </a:p>
        </p:txBody>
      </p:sp>
      <p:sp>
        <p:nvSpPr>
          <p:cNvPr id="15" name="Textfeld 15"/>
          <p:cNvSpPr txBox="1">
            <a:spLocks noChangeArrowheads="1"/>
          </p:cNvSpPr>
          <p:nvPr/>
        </p:nvSpPr>
        <p:spPr bwMode="auto">
          <a:xfrm>
            <a:off x="730252" y="6147632"/>
            <a:ext cx="7404414" cy="38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400"/>
              </a:spcBef>
              <a:spcAft>
                <a:spcPts val="800"/>
              </a:spcAft>
              <a:buClr>
                <a:srgbClr val="C80F0F"/>
              </a:buClr>
              <a:buFont typeface="Arial" charset="0"/>
              <a:buChar char="•"/>
              <a:defRPr>
                <a:solidFill>
                  <a:srgbClr val="6E6452"/>
                </a:solidFill>
                <a:latin typeface="Arial" charset="0"/>
              </a:defRPr>
            </a:lvl1pPr>
            <a:lvl2pPr marL="742950" indent="-285750" eaLnBrk="0" hangingPunct="0">
              <a:spcBef>
                <a:spcPts val="400"/>
              </a:spcBef>
              <a:spcAft>
                <a:spcPts val="800"/>
              </a:spcAft>
              <a:buClr>
                <a:srgbClr val="6E6452"/>
              </a:buClr>
              <a:buFont typeface="Arial" charset="0"/>
              <a:buChar char="•"/>
              <a:defRPr>
                <a:solidFill>
                  <a:srgbClr val="6E6452"/>
                </a:solidFill>
                <a:latin typeface="Arial" charset="0"/>
              </a:defRPr>
            </a:lvl2pPr>
            <a:lvl3pPr marL="1143000" indent="-228600" eaLnBrk="0" hangingPunct="0">
              <a:spcBef>
                <a:spcPts val="400"/>
              </a:spcBef>
              <a:spcAft>
                <a:spcPts val="800"/>
              </a:spcAft>
              <a:buClr>
                <a:srgbClr val="6E6452"/>
              </a:buClr>
              <a:buFont typeface="Arial" charset="0"/>
              <a:buChar char="•"/>
              <a:defRPr>
                <a:solidFill>
                  <a:srgbClr val="6E6452"/>
                </a:solidFill>
                <a:latin typeface="Arial" charset="0"/>
              </a:defRPr>
            </a:lvl3pPr>
            <a:lvl4pPr marL="1600200" indent="-228600" eaLnBrk="0" hangingPunct="0">
              <a:spcBef>
                <a:spcPts val="400"/>
              </a:spcBef>
              <a:spcAft>
                <a:spcPts val="800"/>
              </a:spcAft>
              <a:buClr>
                <a:srgbClr val="6E6452"/>
              </a:buClr>
              <a:buFont typeface="Arial" charset="0"/>
              <a:buChar char="•"/>
              <a:defRPr>
                <a:solidFill>
                  <a:srgbClr val="6E6452"/>
                </a:solidFill>
                <a:latin typeface="Arial" charset="0"/>
              </a:defRPr>
            </a:lvl4pPr>
            <a:lvl5pPr marL="2057400" indent="-228600" eaLnBrk="0" hangingPunct="0">
              <a:spcBef>
                <a:spcPts val="400"/>
              </a:spcBef>
              <a:spcAft>
                <a:spcPts val="800"/>
              </a:spcAft>
              <a:buClr>
                <a:srgbClr val="6E6452"/>
              </a:buClr>
              <a:buFont typeface="Arial" charset="0"/>
              <a:buChar char="•"/>
              <a:defRPr>
                <a:solidFill>
                  <a:srgbClr val="6E6452"/>
                </a:solidFill>
                <a:latin typeface="Arial" charset="0"/>
              </a:defRPr>
            </a:lvl5pPr>
            <a:lvl6pPr marL="2514600" indent="-228600" eaLnBrk="0" fontAlgn="base" hangingPunct="0">
              <a:spcBef>
                <a:spcPts val="400"/>
              </a:spcBef>
              <a:spcAft>
                <a:spcPts val="800"/>
              </a:spcAft>
              <a:buClr>
                <a:srgbClr val="6E6452"/>
              </a:buClr>
              <a:buFont typeface="Arial" charset="0"/>
              <a:buChar char="•"/>
              <a:defRPr>
                <a:solidFill>
                  <a:srgbClr val="6E6452"/>
                </a:solidFill>
                <a:latin typeface="Arial" charset="0"/>
              </a:defRPr>
            </a:lvl6pPr>
            <a:lvl7pPr marL="2971800" indent="-228600" eaLnBrk="0" fontAlgn="base" hangingPunct="0">
              <a:spcBef>
                <a:spcPts val="400"/>
              </a:spcBef>
              <a:spcAft>
                <a:spcPts val="800"/>
              </a:spcAft>
              <a:buClr>
                <a:srgbClr val="6E6452"/>
              </a:buClr>
              <a:buFont typeface="Arial" charset="0"/>
              <a:buChar char="•"/>
              <a:defRPr>
                <a:solidFill>
                  <a:srgbClr val="6E6452"/>
                </a:solidFill>
                <a:latin typeface="Arial" charset="0"/>
              </a:defRPr>
            </a:lvl7pPr>
            <a:lvl8pPr marL="3429000" indent="-228600" eaLnBrk="0" fontAlgn="base" hangingPunct="0">
              <a:spcBef>
                <a:spcPts val="400"/>
              </a:spcBef>
              <a:spcAft>
                <a:spcPts val="800"/>
              </a:spcAft>
              <a:buClr>
                <a:srgbClr val="6E6452"/>
              </a:buClr>
              <a:buFont typeface="Arial" charset="0"/>
              <a:buChar char="•"/>
              <a:defRPr>
                <a:solidFill>
                  <a:srgbClr val="6E6452"/>
                </a:solidFill>
                <a:latin typeface="Arial" charset="0"/>
              </a:defRPr>
            </a:lvl8pPr>
            <a:lvl9pPr marL="3886200" indent="-228600" eaLnBrk="0" fontAlgn="base" hangingPunct="0">
              <a:spcBef>
                <a:spcPts val="400"/>
              </a:spcBef>
              <a:spcAft>
                <a:spcPts val="800"/>
              </a:spcAft>
              <a:buClr>
                <a:srgbClr val="6E6452"/>
              </a:buClr>
              <a:buFont typeface="Arial" charset="0"/>
              <a:buChar char="•"/>
              <a:defRPr>
                <a:solidFill>
                  <a:srgbClr val="6E6452"/>
                </a:solidFill>
                <a:latin typeface="Arial" charset="0"/>
              </a:defRPr>
            </a:lvl9pPr>
          </a:lstStyle>
          <a:p>
            <a:pPr algn="ctr" defTabSz="914400" eaLnBrk="1" fontAlgn="base" hangingPunct="1">
              <a:spcBef>
                <a:spcPct val="0"/>
              </a:spcBef>
              <a:spcAft>
                <a:spcPct val="0"/>
              </a:spcAft>
              <a:buClrTx/>
              <a:buFontTx/>
              <a:buNone/>
            </a:pPr>
            <a:r>
              <a:rPr lang="sr-Latn-RS" altLang="en-US" sz="1900" b="1">
                <a:solidFill>
                  <a:srgbClr val="000000"/>
                </a:solidFill>
                <a:cs typeface="Arial" charset="0"/>
              </a:rPr>
              <a:t>Cross-cutting theme: Sustainability</a:t>
            </a:r>
            <a:endParaRPr lang="de-DE" altLang="en-US" sz="1900" b="1">
              <a:solidFill>
                <a:srgbClr val="000000"/>
              </a:solidFill>
              <a:cs typeface="Arial" charset="0"/>
            </a:endParaRPr>
          </a:p>
        </p:txBody>
      </p:sp>
      <p:sp>
        <p:nvSpPr>
          <p:cNvPr id="16" name="Rechteck 16"/>
          <p:cNvSpPr>
            <a:spLocks noChangeArrowheads="1"/>
          </p:cNvSpPr>
          <p:nvPr/>
        </p:nvSpPr>
        <p:spPr bwMode="auto">
          <a:xfrm>
            <a:off x="1241425" y="5795229"/>
            <a:ext cx="47310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400"/>
              </a:spcBef>
              <a:spcAft>
                <a:spcPts val="800"/>
              </a:spcAft>
              <a:buClr>
                <a:srgbClr val="C80F0F"/>
              </a:buClr>
              <a:buFont typeface="Arial" charset="0"/>
              <a:buChar char="•"/>
              <a:defRPr>
                <a:solidFill>
                  <a:srgbClr val="6E6452"/>
                </a:solidFill>
                <a:latin typeface="Arial" charset="0"/>
              </a:defRPr>
            </a:lvl1pPr>
            <a:lvl2pPr marL="742950" indent="-285750" eaLnBrk="0" hangingPunct="0">
              <a:spcBef>
                <a:spcPts val="400"/>
              </a:spcBef>
              <a:spcAft>
                <a:spcPts val="800"/>
              </a:spcAft>
              <a:buClr>
                <a:srgbClr val="6E6452"/>
              </a:buClr>
              <a:buFont typeface="Arial" charset="0"/>
              <a:buChar char="•"/>
              <a:defRPr>
                <a:solidFill>
                  <a:srgbClr val="6E6452"/>
                </a:solidFill>
                <a:latin typeface="Arial" charset="0"/>
              </a:defRPr>
            </a:lvl2pPr>
            <a:lvl3pPr marL="1143000" indent="-228600" eaLnBrk="0" hangingPunct="0">
              <a:spcBef>
                <a:spcPts val="400"/>
              </a:spcBef>
              <a:spcAft>
                <a:spcPts val="800"/>
              </a:spcAft>
              <a:buClr>
                <a:srgbClr val="6E6452"/>
              </a:buClr>
              <a:buFont typeface="Arial" charset="0"/>
              <a:buChar char="•"/>
              <a:defRPr>
                <a:solidFill>
                  <a:srgbClr val="6E6452"/>
                </a:solidFill>
                <a:latin typeface="Arial" charset="0"/>
              </a:defRPr>
            </a:lvl3pPr>
            <a:lvl4pPr marL="1600200" indent="-228600" eaLnBrk="0" hangingPunct="0">
              <a:spcBef>
                <a:spcPts val="400"/>
              </a:spcBef>
              <a:spcAft>
                <a:spcPts val="800"/>
              </a:spcAft>
              <a:buClr>
                <a:srgbClr val="6E6452"/>
              </a:buClr>
              <a:buFont typeface="Arial" charset="0"/>
              <a:buChar char="•"/>
              <a:defRPr>
                <a:solidFill>
                  <a:srgbClr val="6E6452"/>
                </a:solidFill>
                <a:latin typeface="Arial" charset="0"/>
              </a:defRPr>
            </a:lvl4pPr>
            <a:lvl5pPr marL="2057400" indent="-228600" eaLnBrk="0" hangingPunct="0">
              <a:spcBef>
                <a:spcPts val="400"/>
              </a:spcBef>
              <a:spcAft>
                <a:spcPts val="800"/>
              </a:spcAft>
              <a:buClr>
                <a:srgbClr val="6E6452"/>
              </a:buClr>
              <a:buFont typeface="Arial" charset="0"/>
              <a:buChar char="•"/>
              <a:defRPr>
                <a:solidFill>
                  <a:srgbClr val="6E6452"/>
                </a:solidFill>
                <a:latin typeface="Arial" charset="0"/>
              </a:defRPr>
            </a:lvl5pPr>
            <a:lvl6pPr marL="2514600" indent="-228600" eaLnBrk="0" fontAlgn="base" hangingPunct="0">
              <a:spcBef>
                <a:spcPts val="400"/>
              </a:spcBef>
              <a:spcAft>
                <a:spcPts val="800"/>
              </a:spcAft>
              <a:buClr>
                <a:srgbClr val="6E6452"/>
              </a:buClr>
              <a:buFont typeface="Arial" charset="0"/>
              <a:buChar char="•"/>
              <a:defRPr>
                <a:solidFill>
                  <a:srgbClr val="6E6452"/>
                </a:solidFill>
                <a:latin typeface="Arial" charset="0"/>
              </a:defRPr>
            </a:lvl6pPr>
            <a:lvl7pPr marL="2971800" indent="-228600" eaLnBrk="0" fontAlgn="base" hangingPunct="0">
              <a:spcBef>
                <a:spcPts val="400"/>
              </a:spcBef>
              <a:spcAft>
                <a:spcPts val="800"/>
              </a:spcAft>
              <a:buClr>
                <a:srgbClr val="6E6452"/>
              </a:buClr>
              <a:buFont typeface="Arial" charset="0"/>
              <a:buChar char="•"/>
              <a:defRPr>
                <a:solidFill>
                  <a:srgbClr val="6E6452"/>
                </a:solidFill>
                <a:latin typeface="Arial" charset="0"/>
              </a:defRPr>
            </a:lvl7pPr>
            <a:lvl8pPr marL="3429000" indent="-228600" eaLnBrk="0" fontAlgn="base" hangingPunct="0">
              <a:spcBef>
                <a:spcPts val="400"/>
              </a:spcBef>
              <a:spcAft>
                <a:spcPts val="800"/>
              </a:spcAft>
              <a:buClr>
                <a:srgbClr val="6E6452"/>
              </a:buClr>
              <a:buFont typeface="Arial" charset="0"/>
              <a:buChar char="•"/>
              <a:defRPr>
                <a:solidFill>
                  <a:srgbClr val="6E6452"/>
                </a:solidFill>
                <a:latin typeface="Arial" charset="0"/>
              </a:defRPr>
            </a:lvl8pPr>
            <a:lvl9pPr marL="3886200" indent="-228600" eaLnBrk="0" fontAlgn="base" hangingPunct="0">
              <a:spcBef>
                <a:spcPts val="400"/>
              </a:spcBef>
              <a:spcAft>
                <a:spcPts val="800"/>
              </a:spcAft>
              <a:buClr>
                <a:srgbClr val="6E6452"/>
              </a:buClr>
              <a:buFont typeface="Arial" charset="0"/>
              <a:buChar char="•"/>
              <a:defRPr>
                <a:solidFill>
                  <a:srgbClr val="6E6452"/>
                </a:solidFill>
                <a:latin typeface="Arial" charset="0"/>
              </a:defRPr>
            </a:lvl9pPr>
          </a:lstStyle>
          <a:p>
            <a:pPr defTabSz="914400" eaLnBrk="1" fontAlgn="base" hangingPunct="1">
              <a:spcBef>
                <a:spcPct val="0"/>
              </a:spcBef>
              <a:spcAft>
                <a:spcPct val="0"/>
              </a:spcAft>
              <a:buClrTx/>
              <a:buFontTx/>
              <a:buNone/>
            </a:pPr>
            <a:r>
              <a:rPr lang="de-DE" altLang="en-US" sz="2200" b="1">
                <a:solidFill>
                  <a:srgbClr val="000000"/>
                </a:solidFill>
                <a:cs typeface="Arial" charset="0"/>
                <a:sym typeface="Wingdings" pitchFamily="2" charset="2"/>
              </a:rPr>
              <a:t></a:t>
            </a:r>
            <a:endParaRPr lang="de-DE" altLang="en-US" sz="2200" b="1">
              <a:solidFill>
                <a:srgbClr val="000000"/>
              </a:solidFill>
              <a:cs typeface="Arial" charset="0"/>
            </a:endParaRPr>
          </a:p>
        </p:txBody>
      </p:sp>
      <p:sp>
        <p:nvSpPr>
          <p:cNvPr id="17" name="Rechteck 17"/>
          <p:cNvSpPr>
            <a:spLocks noChangeArrowheads="1"/>
          </p:cNvSpPr>
          <p:nvPr/>
        </p:nvSpPr>
        <p:spPr bwMode="auto">
          <a:xfrm>
            <a:off x="3249613" y="5803167"/>
            <a:ext cx="47310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400"/>
              </a:spcBef>
              <a:spcAft>
                <a:spcPts val="800"/>
              </a:spcAft>
              <a:buClr>
                <a:srgbClr val="C80F0F"/>
              </a:buClr>
              <a:buFont typeface="Arial" charset="0"/>
              <a:buChar char="•"/>
              <a:defRPr>
                <a:solidFill>
                  <a:srgbClr val="6E6452"/>
                </a:solidFill>
                <a:latin typeface="Arial" charset="0"/>
              </a:defRPr>
            </a:lvl1pPr>
            <a:lvl2pPr marL="742950" indent="-285750" eaLnBrk="0" hangingPunct="0">
              <a:spcBef>
                <a:spcPts val="400"/>
              </a:spcBef>
              <a:spcAft>
                <a:spcPts val="800"/>
              </a:spcAft>
              <a:buClr>
                <a:srgbClr val="6E6452"/>
              </a:buClr>
              <a:buFont typeface="Arial" charset="0"/>
              <a:buChar char="•"/>
              <a:defRPr>
                <a:solidFill>
                  <a:srgbClr val="6E6452"/>
                </a:solidFill>
                <a:latin typeface="Arial" charset="0"/>
              </a:defRPr>
            </a:lvl2pPr>
            <a:lvl3pPr marL="1143000" indent="-228600" eaLnBrk="0" hangingPunct="0">
              <a:spcBef>
                <a:spcPts val="400"/>
              </a:spcBef>
              <a:spcAft>
                <a:spcPts val="800"/>
              </a:spcAft>
              <a:buClr>
                <a:srgbClr val="6E6452"/>
              </a:buClr>
              <a:buFont typeface="Arial" charset="0"/>
              <a:buChar char="•"/>
              <a:defRPr>
                <a:solidFill>
                  <a:srgbClr val="6E6452"/>
                </a:solidFill>
                <a:latin typeface="Arial" charset="0"/>
              </a:defRPr>
            </a:lvl3pPr>
            <a:lvl4pPr marL="1600200" indent="-228600" eaLnBrk="0" hangingPunct="0">
              <a:spcBef>
                <a:spcPts val="400"/>
              </a:spcBef>
              <a:spcAft>
                <a:spcPts val="800"/>
              </a:spcAft>
              <a:buClr>
                <a:srgbClr val="6E6452"/>
              </a:buClr>
              <a:buFont typeface="Arial" charset="0"/>
              <a:buChar char="•"/>
              <a:defRPr>
                <a:solidFill>
                  <a:srgbClr val="6E6452"/>
                </a:solidFill>
                <a:latin typeface="Arial" charset="0"/>
              </a:defRPr>
            </a:lvl4pPr>
            <a:lvl5pPr marL="2057400" indent="-228600" eaLnBrk="0" hangingPunct="0">
              <a:spcBef>
                <a:spcPts val="400"/>
              </a:spcBef>
              <a:spcAft>
                <a:spcPts val="800"/>
              </a:spcAft>
              <a:buClr>
                <a:srgbClr val="6E6452"/>
              </a:buClr>
              <a:buFont typeface="Arial" charset="0"/>
              <a:buChar char="•"/>
              <a:defRPr>
                <a:solidFill>
                  <a:srgbClr val="6E6452"/>
                </a:solidFill>
                <a:latin typeface="Arial" charset="0"/>
              </a:defRPr>
            </a:lvl5pPr>
            <a:lvl6pPr marL="2514600" indent="-228600" eaLnBrk="0" fontAlgn="base" hangingPunct="0">
              <a:spcBef>
                <a:spcPts val="400"/>
              </a:spcBef>
              <a:spcAft>
                <a:spcPts val="800"/>
              </a:spcAft>
              <a:buClr>
                <a:srgbClr val="6E6452"/>
              </a:buClr>
              <a:buFont typeface="Arial" charset="0"/>
              <a:buChar char="•"/>
              <a:defRPr>
                <a:solidFill>
                  <a:srgbClr val="6E6452"/>
                </a:solidFill>
                <a:latin typeface="Arial" charset="0"/>
              </a:defRPr>
            </a:lvl6pPr>
            <a:lvl7pPr marL="2971800" indent="-228600" eaLnBrk="0" fontAlgn="base" hangingPunct="0">
              <a:spcBef>
                <a:spcPts val="400"/>
              </a:spcBef>
              <a:spcAft>
                <a:spcPts val="800"/>
              </a:spcAft>
              <a:buClr>
                <a:srgbClr val="6E6452"/>
              </a:buClr>
              <a:buFont typeface="Arial" charset="0"/>
              <a:buChar char="•"/>
              <a:defRPr>
                <a:solidFill>
                  <a:srgbClr val="6E6452"/>
                </a:solidFill>
                <a:latin typeface="Arial" charset="0"/>
              </a:defRPr>
            </a:lvl7pPr>
            <a:lvl8pPr marL="3429000" indent="-228600" eaLnBrk="0" fontAlgn="base" hangingPunct="0">
              <a:spcBef>
                <a:spcPts val="400"/>
              </a:spcBef>
              <a:spcAft>
                <a:spcPts val="800"/>
              </a:spcAft>
              <a:buClr>
                <a:srgbClr val="6E6452"/>
              </a:buClr>
              <a:buFont typeface="Arial" charset="0"/>
              <a:buChar char="•"/>
              <a:defRPr>
                <a:solidFill>
                  <a:srgbClr val="6E6452"/>
                </a:solidFill>
                <a:latin typeface="Arial" charset="0"/>
              </a:defRPr>
            </a:lvl8pPr>
            <a:lvl9pPr marL="3886200" indent="-228600" eaLnBrk="0" fontAlgn="base" hangingPunct="0">
              <a:spcBef>
                <a:spcPts val="400"/>
              </a:spcBef>
              <a:spcAft>
                <a:spcPts val="800"/>
              </a:spcAft>
              <a:buClr>
                <a:srgbClr val="6E6452"/>
              </a:buClr>
              <a:buFont typeface="Arial" charset="0"/>
              <a:buChar char="•"/>
              <a:defRPr>
                <a:solidFill>
                  <a:srgbClr val="6E6452"/>
                </a:solidFill>
                <a:latin typeface="Arial" charset="0"/>
              </a:defRPr>
            </a:lvl9pPr>
          </a:lstStyle>
          <a:p>
            <a:pPr defTabSz="914400" eaLnBrk="1" fontAlgn="base" hangingPunct="1">
              <a:spcBef>
                <a:spcPct val="0"/>
              </a:spcBef>
              <a:spcAft>
                <a:spcPct val="0"/>
              </a:spcAft>
              <a:buClrTx/>
              <a:buFontTx/>
              <a:buNone/>
            </a:pPr>
            <a:r>
              <a:rPr lang="de-DE" altLang="en-US" sz="2200" b="1">
                <a:solidFill>
                  <a:srgbClr val="000000"/>
                </a:solidFill>
                <a:cs typeface="Arial" charset="0"/>
                <a:sym typeface="Wingdings" pitchFamily="2" charset="2"/>
              </a:rPr>
              <a:t></a:t>
            </a:r>
            <a:endParaRPr lang="de-DE" altLang="en-US" sz="2200" b="1">
              <a:solidFill>
                <a:srgbClr val="000000"/>
              </a:solidFill>
              <a:cs typeface="Arial" charset="0"/>
            </a:endParaRPr>
          </a:p>
        </p:txBody>
      </p:sp>
      <p:sp>
        <p:nvSpPr>
          <p:cNvPr id="18" name="Rechteck 18"/>
          <p:cNvSpPr>
            <a:spLocks noChangeArrowheads="1"/>
          </p:cNvSpPr>
          <p:nvPr/>
        </p:nvSpPr>
        <p:spPr bwMode="auto">
          <a:xfrm>
            <a:off x="5408613" y="5803167"/>
            <a:ext cx="47310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400"/>
              </a:spcBef>
              <a:spcAft>
                <a:spcPts val="800"/>
              </a:spcAft>
              <a:buClr>
                <a:srgbClr val="C80F0F"/>
              </a:buClr>
              <a:buFont typeface="Arial" charset="0"/>
              <a:buChar char="•"/>
              <a:defRPr>
                <a:solidFill>
                  <a:srgbClr val="6E6452"/>
                </a:solidFill>
                <a:latin typeface="Arial" charset="0"/>
              </a:defRPr>
            </a:lvl1pPr>
            <a:lvl2pPr marL="742950" indent="-285750" eaLnBrk="0" hangingPunct="0">
              <a:spcBef>
                <a:spcPts val="400"/>
              </a:spcBef>
              <a:spcAft>
                <a:spcPts val="800"/>
              </a:spcAft>
              <a:buClr>
                <a:srgbClr val="6E6452"/>
              </a:buClr>
              <a:buFont typeface="Arial" charset="0"/>
              <a:buChar char="•"/>
              <a:defRPr>
                <a:solidFill>
                  <a:srgbClr val="6E6452"/>
                </a:solidFill>
                <a:latin typeface="Arial" charset="0"/>
              </a:defRPr>
            </a:lvl2pPr>
            <a:lvl3pPr marL="1143000" indent="-228600" eaLnBrk="0" hangingPunct="0">
              <a:spcBef>
                <a:spcPts val="400"/>
              </a:spcBef>
              <a:spcAft>
                <a:spcPts val="800"/>
              </a:spcAft>
              <a:buClr>
                <a:srgbClr val="6E6452"/>
              </a:buClr>
              <a:buFont typeface="Arial" charset="0"/>
              <a:buChar char="•"/>
              <a:defRPr>
                <a:solidFill>
                  <a:srgbClr val="6E6452"/>
                </a:solidFill>
                <a:latin typeface="Arial" charset="0"/>
              </a:defRPr>
            </a:lvl3pPr>
            <a:lvl4pPr marL="1600200" indent="-228600" eaLnBrk="0" hangingPunct="0">
              <a:spcBef>
                <a:spcPts val="400"/>
              </a:spcBef>
              <a:spcAft>
                <a:spcPts val="800"/>
              </a:spcAft>
              <a:buClr>
                <a:srgbClr val="6E6452"/>
              </a:buClr>
              <a:buFont typeface="Arial" charset="0"/>
              <a:buChar char="•"/>
              <a:defRPr>
                <a:solidFill>
                  <a:srgbClr val="6E6452"/>
                </a:solidFill>
                <a:latin typeface="Arial" charset="0"/>
              </a:defRPr>
            </a:lvl4pPr>
            <a:lvl5pPr marL="2057400" indent="-228600" eaLnBrk="0" hangingPunct="0">
              <a:spcBef>
                <a:spcPts val="400"/>
              </a:spcBef>
              <a:spcAft>
                <a:spcPts val="800"/>
              </a:spcAft>
              <a:buClr>
                <a:srgbClr val="6E6452"/>
              </a:buClr>
              <a:buFont typeface="Arial" charset="0"/>
              <a:buChar char="•"/>
              <a:defRPr>
                <a:solidFill>
                  <a:srgbClr val="6E6452"/>
                </a:solidFill>
                <a:latin typeface="Arial" charset="0"/>
              </a:defRPr>
            </a:lvl5pPr>
            <a:lvl6pPr marL="2514600" indent="-228600" eaLnBrk="0" fontAlgn="base" hangingPunct="0">
              <a:spcBef>
                <a:spcPts val="400"/>
              </a:spcBef>
              <a:spcAft>
                <a:spcPts val="800"/>
              </a:spcAft>
              <a:buClr>
                <a:srgbClr val="6E6452"/>
              </a:buClr>
              <a:buFont typeface="Arial" charset="0"/>
              <a:buChar char="•"/>
              <a:defRPr>
                <a:solidFill>
                  <a:srgbClr val="6E6452"/>
                </a:solidFill>
                <a:latin typeface="Arial" charset="0"/>
              </a:defRPr>
            </a:lvl6pPr>
            <a:lvl7pPr marL="2971800" indent="-228600" eaLnBrk="0" fontAlgn="base" hangingPunct="0">
              <a:spcBef>
                <a:spcPts val="400"/>
              </a:spcBef>
              <a:spcAft>
                <a:spcPts val="800"/>
              </a:spcAft>
              <a:buClr>
                <a:srgbClr val="6E6452"/>
              </a:buClr>
              <a:buFont typeface="Arial" charset="0"/>
              <a:buChar char="•"/>
              <a:defRPr>
                <a:solidFill>
                  <a:srgbClr val="6E6452"/>
                </a:solidFill>
                <a:latin typeface="Arial" charset="0"/>
              </a:defRPr>
            </a:lvl7pPr>
            <a:lvl8pPr marL="3429000" indent="-228600" eaLnBrk="0" fontAlgn="base" hangingPunct="0">
              <a:spcBef>
                <a:spcPts val="400"/>
              </a:spcBef>
              <a:spcAft>
                <a:spcPts val="800"/>
              </a:spcAft>
              <a:buClr>
                <a:srgbClr val="6E6452"/>
              </a:buClr>
              <a:buFont typeface="Arial" charset="0"/>
              <a:buChar char="•"/>
              <a:defRPr>
                <a:solidFill>
                  <a:srgbClr val="6E6452"/>
                </a:solidFill>
                <a:latin typeface="Arial" charset="0"/>
              </a:defRPr>
            </a:lvl8pPr>
            <a:lvl9pPr marL="3886200" indent="-228600" eaLnBrk="0" fontAlgn="base" hangingPunct="0">
              <a:spcBef>
                <a:spcPts val="400"/>
              </a:spcBef>
              <a:spcAft>
                <a:spcPts val="800"/>
              </a:spcAft>
              <a:buClr>
                <a:srgbClr val="6E6452"/>
              </a:buClr>
              <a:buFont typeface="Arial" charset="0"/>
              <a:buChar char="•"/>
              <a:defRPr>
                <a:solidFill>
                  <a:srgbClr val="6E6452"/>
                </a:solidFill>
                <a:latin typeface="Arial" charset="0"/>
              </a:defRPr>
            </a:lvl9pPr>
          </a:lstStyle>
          <a:p>
            <a:pPr defTabSz="914400" eaLnBrk="1" fontAlgn="base" hangingPunct="1">
              <a:spcBef>
                <a:spcPct val="0"/>
              </a:spcBef>
              <a:spcAft>
                <a:spcPct val="0"/>
              </a:spcAft>
              <a:buClrTx/>
              <a:buFontTx/>
              <a:buNone/>
            </a:pPr>
            <a:r>
              <a:rPr lang="de-DE" altLang="en-US" sz="2200" b="1">
                <a:solidFill>
                  <a:srgbClr val="000000"/>
                </a:solidFill>
                <a:cs typeface="Arial" charset="0"/>
                <a:sym typeface="Wingdings" pitchFamily="2" charset="2"/>
              </a:rPr>
              <a:t></a:t>
            </a:r>
            <a:endParaRPr lang="de-DE" altLang="en-US" sz="2200" b="1">
              <a:solidFill>
                <a:srgbClr val="000000"/>
              </a:solidFill>
              <a:cs typeface="Arial" charset="0"/>
            </a:endParaRPr>
          </a:p>
        </p:txBody>
      </p:sp>
      <p:sp>
        <p:nvSpPr>
          <p:cNvPr id="19" name="Rechteck 19"/>
          <p:cNvSpPr>
            <a:spLocks noChangeArrowheads="1"/>
          </p:cNvSpPr>
          <p:nvPr/>
        </p:nvSpPr>
        <p:spPr bwMode="auto">
          <a:xfrm>
            <a:off x="7635875" y="5803167"/>
            <a:ext cx="47310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400"/>
              </a:spcBef>
              <a:spcAft>
                <a:spcPts val="800"/>
              </a:spcAft>
              <a:buClr>
                <a:srgbClr val="C80F0F"/>
              </a:buClr>
              <a:buFont typeface="Arial" charset="0"/>
              <a:buChar char="•"/>
              <a:defRPr>
                <a:solidFill>
                  <a:srgbClr val="6E6452"/>
                </a:solidFill>
                <a:latin typeface="Arial" charset="0"/>
              </a:defRPr>
            </a:lvl1pPr>
            <a:lvl2pPr marL="742950" indent="-285750" eaLnBrk="0" hangingPunct="0">
              <a:spcBef>
                <a:spcPts val="400"/>
              </a:spcBef>
              <a:spcAft>
                <a:spcPts val="800"/>
              </a:spcAft>
              <a:buClr>
                <a:srgbClr val="6E6452"/>
              </a:buClr>
              <a:buFont typeface="Arial" charset="0"/>
              <a:buChar char="•"/>
              <a:defRPr>
                <a:solidFill>
                  <a:srgbClr val="6E6452"/>
                </a:solidFill>
                <a:latin typeface="Arial" charset="0"/>
              </a:defRPr>
            </a:lvl2pPr>
            <a:lvl3pPr marL="1143000" indent="-228600" eaLnBrk="0" hangingPunct="0">
              <a:spcBef>
                <a:spcPts val="400"/>
              </a:spcBef>
              <a:spcAft>
                <a:spcPts val="800"/>
              </a:spcAft>
              <a:buClr>
                <a:srgbClr val="6E6452"/>
              </a:buClr>
              <a:buFont typeface="Arial" charset="0"/>
              <a:buChar char="•"/>
              <a:defRPr>
                <a:solidFill>
                  <a:srgbClr val="6E6452"/>
                </a:solidFill>
                <a:latin typeface="Arial" charset="0"/>
              </a:defRPr>
            </a:lvl3pPr>
            <a:lvl4pPr marL="1600200" indent="-228600" eaLnBrk="0" hangingPunct="0">
              <a:spcBef>
                <a:spcPts val="400"/>
              </a:spcBef>
              <a:spcAft>
                <a:spcPts val="800"/>
              </a:spcAft>
              <a:buClr>
                <a:srgbClr val="6E6452"/>
              </a:buClr>
              <a:buFont typeface="Arial" charset="0"/>
              <a:buChar char="•"/>
              <a:defRPr>
                <a:solidFill>
                  <a:srgbClr val="6E6452"/>
                </a:solidFill>
                <a:latin typeface="Arial" charset="0"/>
              </a:defRPr>
            </a:lvl4pPr>
            <a:lvl5pPr marL="2057400" indent="-228600" eaLnBrk="0" hangingPunct="0">
              <a:spcBef>
                <a:spcPts val="400"/>
              </a:spcBef>
              <a:spcAft>
                <a:spcPts val="800"/>
              </a:spcAft>
              <a:buClr>
                <a:srgbClr val="6E6452"/>
              </a:buClr>
              <a:buFont typeface="Arial" charset="0"/>
              <a:buChar char="•"/>
              <a:defRPr>
                <a:solidFill>
                  <a:srgbClr val="6E6452"/>
                </a:solidFill>
                <a:latin typeface="Arial" charset="0"/>
              </a:defRPr>
            </a:lvl5pPr>
            <a:lvl6pPr marL="2514600" indent="-228600" eaLnBrk="0" fontAlgn="base" hangingPunct="0">
              <a:spcBef>
                <a:spcPts val="400"/>
              </a:spcBef>
              <a:spcAft>
                <a:spcPts val="800"/>
              </a:spcAft>
              <a:buClr>
                <a:srgbClr val="6E6452"/>
              </a:buClr>
              <a:buFont typeface="Arial" charset="0"/>
              <a:buChar char="•"/>
              <a:defRPr>
                <a:solidFill>
                  <a:srgbClr val="6E6452"/>
                </a:solidFill>
                <a:latin typeface="Arial" charset="0"/>
              </a:defRPr>
            </a:lvl6pPr>
            <a:lvl7pPr marL="2971800" indent="-228600" eaLnBrk="0" fontAlgn="base" hangingPunct="0">
              <a:spcBef>
                <a:spcPts val="400"/>
              </a:spcBef>
              <a:spcAft>
                <a:spcPts val="800"/>
              </a:spcAft>
              <a:buClr>
                <a:srgbClr val="6E6452"/>
              </a:buClr>
              <a:buFont typeface="Arial" charset="0"/>
              <a:buChar char="•"/>
              <a:defRPr>
                <a:solidFill>
                  <a:srgbClr val="6E6452"/>
                </a:solidFill>
                <a:latin typeface="Arial" charset="0"/>
              </a:defRPr>
            </a:lvl7pPr>
            <a:lvl8pPr marL="3429000" indent="-228600" eaLnBrk="0" fontAlgn="base" hangingPunct="0">
              <a:spcBef>
                <a:spcPts val="400"/>
              </a:spcBef>
              <a:spcAft>
                <a:spcPts val="800"/>
              </a:spcAft>
              <a:buClr>
                <a:srgbClr val="6E6452"/>
              </a:buClr>
              <a:buFont typeface="Arial" charset="0"/>
              <a:buChar char="•"/>
              <a:defRPr>
                <a:solidFill>
                  <a:srgbClr val="6E6452"/>
                </a:solidFill>
                <a:latin typeface="Arial" charset="0"/>
              </a:defRPr>
            </a:lvl8pPr>
            <a:lvl9pPr marL="3886200" indent="-228600" eaLnBrk="0" fontAlgn="base" hangingPunct="0">
              <a:spcBef>
                <a:spcPts val="400"/>
              </a:spcBef>
              <a:spcAft>
                <a:spcPts val="800"/>
              </a:spcAft>
              <a:buClr>
                <a:srgbClr val="6E6452"/>
              </a:buClr>
              <a:buFont typeface="Arial" charset="0"/>
              <a:buChar char="•"/>
              <a:defRPr>
                <a:solidFill>
                  <a:srgbClr val="6E6452"/>
                </a:solidFill>
                <a:latin typeface="Arial" charset="0"/>
              </a:defRPr>
            </a:lvl9pPr>
          </a:lstStyle>
          <a:p>
            <a:pPr defTabSz="914400" eaLnBrk="1" fontAlgn="base" hangingPunct="1">
              <a:spcBef>
                <a:spcPct val="0"/>
              </a:spcBef>
              <a:spcAft>
                <a:spcPct val="0"/>
              </a:spcAft>
              <a:buClrTx/>
              <a:buFontTx/>
              <a:buNone/>
            </a:pPr>
            <a:r>
              <a:rPr lang="de-DE" altLang="en-US" sz="2200" b="1">
                <a:solidFill>
                  <a:srgbClr val="000000"/>
                </a:solidFill>
                <a:cs typeface="Arial" charset="0"/>
                <a:sym typeface="Wingdings" pitchFamily="2" charset="2"/>
              </a:rPr>
              <a:t></a:t>
            </a:r>
            <a:endParaRPr lang="de-DE" altLang="en-US" sz="2200" b="1">
              <a:solidFill>
                <a:srgbClr val="000000"/>
              </a:solidFill>
              <a:cs typeface="Arial" charset="0"/>
            </a:endParaRPr>
          </a:p>
        </p:txBody>
      </p:sp>
      <p:sp>
        <p:nvSpPr>
          <p:cNvPr id="20" name="Abgerundetes Rechteck 6"/>
          <p:cNvSpPr/>
          <p:nvPr/>
        </p:nvSpPr>
        <p:spPr>
          <a:xfrm>
            <a:off x="7108574" y="1856271"/>
            <a:ext cx="1605831" cy="3912840"/>
          </a:xfrm>
          <a:prstGeom prst="roundRect">
            <a:avLst>
              <a:gd name="adj" fmla="val 5824"/>
            </a:avLst>
          </a:prstGeom>
          <a:solidFill>
            <a:schemeClr val="accent5">
              <a:lumMod val="40000"/>
              <a:lumOff val="60000"/>
            </a:schemeClr>
          </a:solidFill>
          <a:ln w="25400" cap="flat" cmpd="sng" algn="ctr">
            <a:noFill/>
            <a:prstDash val="solid"/>
          </a:ln>
          <a:effectLst/>
        </p:spPr>
        <p:txBody>
          <a:bodyPr lIns="36000" tIns="36000" rIns="36000" bIns="36000"/>
          <a:lstStyle/>
          <a:p>
            <a:pPr algn="ctr" defTabSz="914400" eaLnBrk="0" fontAlgn="base" hangingPunct="0">
              <a:spcBef>
                <a:spcPct val="0"/>
              </a:spcBef>
              <a:spcAft>
                <a:spcPct val="0"/>
              </a:spcAft>
              <a:defRPr/>
            </a:pPr>
            <a:r>
              <a:rPr lang="de-DE" b="1" kern="0" dirty="0" err="1">
                <a:solidFill>
                  <a:sysClr val="windowText" lastClr="000000"/>
                </a:solidFill>
                <a:cs typeface="Arial" charset="0"/>
              </a:rPr>
              <a:t>BioRES</a:t>
            </a:r>
            <a:endParaRPr lang="en-ZA" b="1" kern="0" dirty="0">
              <a:solidFill>
                <a:sysClr val="windowText" lastClr="000000"/>
              </a:solidFill>
              <a:cs typeface="Arial" charset="0"/>
            </a:endParaRPr>
          </a:p>
        </p:txBody>
      </p:sp>
      <p:sp>
        <p:nvSpPr>
          <p:cNvPr id="21" name="Abgerundetes Rechteck 13"/>
          <p:cNvSpPr/>
          <p:nvPr/>
        </p:nvSpPr>
        <p:spPr>
          <a:xfrm>
            <a:off x="7245047" y="2609335"/>
            <a:ext cx="1332885" cy="3014524"/>
          </a:xfrm>
          <a:prstGeom prst="roundRect">
            <a:avLst/>
          </a:prstGeom>
          <a:solidFill>
            <a:schemeClr val="accent2">
              <a:lumMod val="20000"/>
              <a:lumOff val="80000"/>
            </a:schemeClr>
          </a:solidFill>
          <a:ln w="25400" cap="flat" cmpd="sng" algn="ctr">
            <a:noFill/>
            <a:prstDash val="solid"/>
          </a:ln>
          <a:effectLst/>
        </p:spPr>
        <p:txBody>
          <a:bodyPr lIns="36000" tIns="36000" rIns="36000" bIns="36000"/>
          <a:lstStyle/>
          <a:p>
            <a:pPr algn="ctr" defTabSz="914400" eaLnBrk="0" fontAlgn="base" hangingPunct="0">
              <a:spcBef>
                <a:spcPct val="0"/>
              </a:spcBef>
              <a:spcAft>
                <a:spcPts val="300"/>
              </a:spcAft>
              <a:defRPr/>
            </a:pPr>
            <a:r>
              <a:rPr lang="en-ZA" b="1" kern="0" dirty="0">
                <a:solidFill>
                  <a:sysClr val="windowText" lastClr="000000"/>
                </a:solidFill>
                <a:cs typeface="Arial" charset="0"/>
              </a:rPr>
              <a:t>GIZ:</a:t>
            </a:r>
          </a:p>
          <a:p>
            <a:pPr defTabSz="914400" eaLnBrk="0" fontAlgn="base" hangingPunct="0">
              <a:spcBef>
                <a:spcPct val="0"/>
              </a:spcBef>
              <a:spcAft>
                <a:spcPts val="300"/>
              </a:spcAft>
              <a:defRPr/>
            </a:pPr>
            <a:r>
              <a:rPr lang="en-ZA" sz="1300" b="1" kern="0" dirty="0">
                <a:solidFill>
                  <a:sysClr val="windowText" lastClr="000000"/>
                </a:solidFill>
                <a:cs typeface="Arial" charset="0"/>
              </a:rPr>
              <a:t>Support to the </a:t>
            </a:r>
            <a:r>
              <a:rPr lang="en-ZA" sz="1200" b="1" kern="0" dirty="0">
                <a:solidFill>
                  <a:sysClr val="windowText" lastClr="000000"/>
                </a:solidFill>
                <a:cs typeface="Arial" charset="0"/>
              </a:rPr>
              <a:t>creation</a:t>
            </a:r>
            <a:r>
              <a:rPr lang="en-ZA" sz="1300" b="1" kern="0" dirty="0">
                <a:solidFill>
                  <a:sysClr val="windowText" lastClr="000000"/>
                </a:solidFill>
                <a:cs typeface="Arial" charset="0"/>
              </a:rPr>
              <a:t> of regional Biomass Trade and Logistic  centres.</a:t>
            </a:r>
          </a:p>
          <a:p>
            <a:pPr defTabSz="914400" eaLnBrk="0" fontAlgn="base" hangingPunct="0">
              <a:spcBef>
                <a:spcPct val="0"/>
              </a:spcBef>
              <a:spcAft>
                <a:spcPts val="300"/>
              </a:spcAft>
              <a:defRPr/>
            </a:pPr>
            <a:endParaRPr lang="en-ZA" sz="1300" b="1" kern="0" dirty="0">
              <a:solidFill>
                <a:sysClr val="windowText" lastClr="000000"/>
              </a:solidFill>
              <a:cs typeface="Arial" charset="0"/>
            </a:endParaRPr>
          </a:p>
          <a:p>
            <a:pPr defTabSz="914400" eaLnBrk="0" fontAlgn="base" hangingPunct="0">
              <a:spcBef>
                <a:spcPct val="0"/>
              </a:spcBef>
              <a:spcAft>
                <a:spcPts val="300"/>
              </a:spcAft>
              <a:defRPr/>
            </a:pPr>
            <a:r>
              <a:rPr lang="en-ZA" sz="1300" b="1" kern="0" dirty="0">
                <a:solidFill>
                  <a:sysClr val="windowText" lastClr="000000"/>
                </a:solidFill>
                <a:cs typeface="Arial" charset="0"/>
              </a:rPr>
              <a:t>Support local supply chains for biomass.  </a:t>
            </a:r>
          </a:p>
        </p:txBody>
      </p:sp>
      <p:sp>
        <p:nvSpPr>
          <p:cNvPr id="22" name="Footer Placeholder 2"/>
          <p:cNvSpPr>
            <a:spLocks noGrp="1"/>
          </p:cNvSpPr>
          <p:nvPr>
            <p:ph type="ftr" sz="quarter" idx="3"/>
          </p:nvPr>
        </p:nvSpPr>
        <p:spPr>
          <a:xfrm>
            <a:off x="2657476" y="6581781"/>
            <a:ext cx="3829050" cy="246063"/>
          </a:xfrm>
          <a:prstGeom prst="rect">
            <a:avLst/>
          </a:prstGeom>
        </p:spPr>
        <p:txBody>
          <a:bodyPr/>
          <a:lstStyle/>
          <a:p>
            <a:r>
              <a:rPr lang="de-DE" dirty="0" smtClean="0"/>
              <a:t>Rainer Schellhaas</a:t>
            </a:r>
            <a:endParaRPr lang="de-DE" dirty="0"/>
          </a:p>
        </p:txBody>
      </p:sp>
      <p:sp>
        <p:nvSpPr>
          <p:cNvPr id="23" name="Action Button: Forward or Next 22">
            <a:hlinkClick r:id="" action="ppaction://noaction" highlightClick="1"/>
          </p:cNvPr>
          <p:cNvSpPr>
            <a:spLocks noChangeAspect="1"/>
          </p:cNvSpPr>
          <p:nvPr/>
        </p:nvSpPr>
        <p:spPr bwMode="auto">
          <a:xfrm>
            <a:off x="8848725" y="6667501"/>
            <a:ext cx="108000" cy="106892"/>
          </a:xfrm>
          <a:prstGeom prst="actionButtonForwardNex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GB" sz="2200" b="1" smtClean="0">
              <a:solidFill>
                <a:srgbClr val="999999"/>
              </a:solidFill>
              <a:cs typeface="Arial" charset="0"/>
            </a:endParaRPr>
          </a:p>
        </p:txBody>
      </p:sp>
    </p:spTree>
    <p:extLst>
      <p:ext uri="{BB962C8B-B14F-4D97-AF65-F5344CB8AC3E}">
        <p14:creationId xmlns:p14="http://schemas.microsoft.com/office/powerpoint/2010/main" val="26555430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a:xfrm>
            <a:off x="2657476" y="6581781"/>
            <a:ext cx="3829050" cy="246063"/>
          </a:xfrm>
          <a:prstGeom prst="rect">
            <a:avLst/>
          </a:prstGeom>
        </p:spPr>
        <p:txBody>
          <a:bodyPr/>
          <a:lstStyle/>
          <a:p>
            <a:r>
              <a:rPr lang="de-DE" smtClean="0"/>
              <a:t>Rainer Schellhaas</a:t>
            </a:r>
            <a:endParaRPr lang="de-DE" dirty="0"/>
          </a:p>
        </p:txBody>
      </p:sp>
      <p:sp>
        <p:nvSpPr>
          <p:cNvPr id="4" name="Content Placeholder 2"/>
          <p:cNvSpPr txBox="1">
            <a:spLocks/>
          </p:cNvSpPr>
          <p:nvPr/>
        </p:nvSpPr>
        <p:spPr>
          <a:xfrm>
            <a:off x="746125" y="2101850"/>
            <a:ext cx="7797801" cy="3816000"/>
          </a:xfrm>
          <a:prstGeom prst="rect">
            <a:avLst/>
          </a:prstGeom>
        </p:spPr>
        <p:txBody>
          <a:bodyPr/>
          <a:lstStyle>
            <a:lvl1pPr marL="358775" indent="-358775" algn="l" rtl="0" eaLnBrk="0" fontAlgn="base" hangingPunct="0">
              <a:spcBef>
                <a:spcPts val="400"/>
              </a:spcBef>
              <a:spcAft>
                <a:spcPts val="800"/>
              </a:spcAft>
              <a:buClr>
                <a:srgbClr val="C80F0F"/>
              </a:buClr>
              <a:buFont typeface="Arial" charset="0"/>
              <a:buChar char="•"/>
              <a:tabLst>
                <a:tab pos="2190750" algn="l"/>
              </a:tabLst>
              <a:defRPr sz="3200">
                <a:solidFill>
                  <a:srgbClr val="6E6452"/>
                </a:solidFill>
                <a:latin typeface="+mn-lt"/>
                <a:ea typeface="+mn-ea"/>
                <a:cs typeface="+mn-cs"/>
              </a:defRPr>
            </a:lvl1pPr>
            <a:lvl2pPr marL="719138" indent="-358775" algn="l" rtl="0" eaLnBrk="0" fontAlgn="base" hangingPunct="0">
              <a:spcBef>
                <a:spcPts val="400"/>
              </a:spcBef>
              <a:spcAft>
                <a:spcPts val="800"/>
              </a:spcAft>
              <a:buClr>
                <a:srgbClr val="6E6452"/>
              </a:buClr>
              <a:buFont typeface="Arial" charset="0"/>
              <a:buChar char="•"/>
              <a:tabLst>
                <a:tab pos="2190750" algn="l"/>
              </a:tabLst>
              <a:defRPr sz="2800">
                <a:solidFill>
                  <a:srgbClr val="6E6452"/>
                </a:solidFill>
                <a:latin typeface="+mn-lt"/>
              </a:defRPr>
            </a:lvl2pPr>
            <a:lvl3pPr marL="1079500" indent="-358775" algn="l" rtl="0" eaLnBrk="0" fontAlgn="base" hangingPunct="0">
              <a:spcBef>
                <a:spcPts val="400"/>
              </a:spcBef>
              <a:spcAft>
                <a:spcPts val="800"/>
              </a:spcAft>
              <a:buClr>
                <a:srgbClr val="6E6452"/>
              </a:buClr>
              <a:buFont typeface="Arial" charset="0"/>
              <a:buChar char="•"/>
              <a:tabLst>
                <a:tab pos="2190750" algn="l"/>
              </a:tabLst>
              <a:defRPr sz="2400">
                <a:solidFill>
                  <a:srgbClr val="6E6452"/>
                </a:solidFill>
                <a:latin typeface="+mn-lt"/>
              </a:defRPr>
            </a:lvl3pPr>
            <a:lvl4pPr marL="1439863" indent="-358775" algn="l" rtl="0" eaLnBrk="0" fontAlgn="base" hangingPunct="0">
              <a:spcBef>
                <a:spcPts val="400"/>
              </a:spcBef>
              <a:spcAft>
                <a:spcPts val="800"/>
              </a:spcAft>
              <a:buClr>
                <a:srgbClr val="6E6452"/>
              </a:buClr>
              <a:buFont typeface="Arial" charset="0"/>
              <a:buChar char="•"/>
              <a:tabLst>
                <a:tab pos="2190750" algn="l"/>
              </a:tabLst>
              <a:defRPr sz="2000">
                <a:solidFill>
                  <a:srgbClr val="6E6452"/>
                </a:solidFill>
                <a:latin typeface="+mn-lt"/>
              </a:defRPr>
            </a:lvl4pPr>
            <a:lvl5pPr marL="1798638" indent="-358775" algn="l" rtl="0" eaLnBrk="0" fontAlgn="base" hangingPunct="0">
              <a:spcBef>
                <a:spcPts val="400"/>
              </a:spcBef>
              <a:spcAft>
                <a:spcPts val="800"/>
              </a:spcAft>
              <a:buClr>
                <a:srgbClr val="6E6452"/>
              </a:buClr>
              <a:buFont typeface="Arial" charset="0"/>
              <a:buChar char="•"/>
              <a:tabLst>
                <a:tab pos="2190750" algn="l"/>
              </a:tabLst>
              <a:defRPr sz="2000">
                <a:solidFill>
                  <a:srgbClr val="6E6452"/>
                </a:solidFill>
                <a:latin typeface="+mn-lt"/>
              </a:defRPr>
            </a:lvl5pPr>
            <a:lvl6pPr marL="216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6pPr>
            <a:lvl7pPr marL="252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7pPr>
            <a:lvl8pPr marL="288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8pPr>
            <a:lvl9pPr marL="324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9pPr>
          </a:lstStyle>
          <a:p>
            <a:pPr marL="0" indent="0" defTabSz="914400">
              <a:spcAft>
                <a:spcPts val="0"/>
              </a:spcAft>
              <a:buFont typeface="Arial" charset="0"/>
              <a:buNone/>
            </a:pPr>
            <a:r>
              <a:rPr lang="en-GB" sz="1800" kern="0" dirty="0" smtClean="0"/>
              <a:t>for district heating companies (DHC) to switch from fossil fuel to biomass </a:t>
            </a:r>
          </a:p>
          <a:p>
            <a:pPr marL="285750" indent="-285750" defTabSz="914400">
              <a:spcAft>
                <a:spcPts val="0"/>
              </a:spcAft>
              <a:buFont typeface="Arial" panose="020B0604020202020204" pitchFamily="34" charset="0"/>
              <a:buChar char="•"/>
            </a:pPr>
            <a:r>
              <a:rPr lang="en-GB" sz="1800" kern="0" dirty="0" smtClean="0"/>
              <a:t>18 active municipalities </a:t>
            </a:r>
          </a:p>
          <a:p>
            <a:pPr marL="646113" lvl="1" indent="-285750" defTabSz="914400">
              <a:spcAft>
                <a:spcPts val="0"/>
              </a:spcAft>
              <a:buFont typeface="Arial" panose="020B0604020202020204" pitchFamily="34" charset="0"/>
              <a:buChar char="•"/>
            </a:pPr>
            <a:r>
              <a:rPr lang="en-GB" sz="1400" kern="0" dirty="0" smtClean="0">
                <a:cs typeface="Arial" charset="0"/>
              </a:rPr>
              <a:t>first projects are going into realisation in 2018</a:t>
            </a:r>
          </a:p>
          <a:p>
            <a:pPr marL="646113" lvl="1" indent="-285750" defTabSz="914400">
              <a:spcAft>
                <a:spcPts val="0"/>
              </a:spcAft>
              <a:buFont typeface="Arial" panose="020B0604020202020204" pitchFamily="34" charset="0"/>
              <a:buChar char="•"/>
            </a:pPr>
            <a:r>
              <a:rPr lang="en-GB" sz="1400" kern="0" dirty="0" smtClean="0">
                <a:cs typeface="Arial" charset="0"/>
              </a:rPr>
              <a:t>combined heat and power projects and heat only boilers</a:t>
            </a:r>
          </a:p>
          <a:p>
            <a:pPr marL="646113" lvl="1" indent="-285750" defTabSz="914400">
              <a:spcAft>
                <a:spcPts val="0"/>
              </a:spcAft>
              <a:buFont typeface="Arial" panose="020B0604020202020204" pitchFamily="34" charset="0"/>
              <a:buChar char="•"/>
            </a:pPr>
            <a:r>
              <a:rPr lang="en-GB" sz="1400" kern="0" dirty="0" smtClean="0">
                <a:cs typeface="Arial" charset="0"/>
              </a:rPr>
              <a:t>financed by KfW, commercial banks or private/PPP</a:t>
            </a:r>
          </a:p>
          <a:p>
            <a:pPr marL="646113" lvl="1" indent="-285750" defTabSz="914400">
              <a:spcAft>
                <a:spcPts val="0"/>
              </a:spcAft>
              <a:buFont typeface="Arial" panose="020B0604020202020204" pitchFamily="34" charset="0"/>
              <a:buChar char="•"/>
            </a:pPr>
            <a:r>
              <a:rPr lang="en-GB" sz="1400" kern="0" dirty="0" smtClean="0">
                <a:cs typeface="Arial" charset="0"/>
              </a:rPr>
              <a:t>utilisation of woody and agricultural biomass</a:t>
            </a:r>
          </a:p>
          <a:p>
            <a:pPr marL="285750" indent="-285750" defTabSz="914400">
              <a:spcAft>
                <a:spcPts val="0"/>
              </a:spcAft>
              <a:buFont typeface="Arial" panose="020B0604020202020204" pitchFamily="34" charset="0"/>
              <a:buChar char="•"/>
            </a:pPr>
            <a:r>
              <a:rPr lang="en-GB" sz="1800" kern="0" dirty="0"/>
              <a:t>P</a:t>
            </a:r>
            <a:r>
              <a:rPr lang="en-GB" sz="1800" kern="0" dirty="0" smtClean="0"/>
              <a:t>ublic </a:t>
            </a:r>
            <a:r>
              <a:rPr lang="en-GB" sz="1800" kern="0" dirty="0"/>
              <a:t>I</a:t>
            </a:r>
            <a:r>
              <a:rPr lang="en-GB" sz="1800" kern="0" dirty="0" smtClean="0"/>
              <a:t>nvestment </a:t>
            </a:r>
            <a:r>
              <a:rPr lang="en-GB" sz="1800" kern="0" dirty="0"/>
              <a:t>M</a:t>
            </a:r>
            <a:r>
              <a:rPr lang="en-GB" sz="1800" kern="0" dirty="0" smtClean="0"/>
              <a:t>anagement </a:t>
            </a:r>
            <a:r>
              <a:rPr lang="en-GB" sz="1800" kern="0" dirty="0"/>
              <a:t>O</a:t>
            </a:r>
            <a:r>
              <a:rPr lang="en-GB" sz="1800" kern="0" dirty="0" smtClean="0"/>
              <a:t>ffice is requesting support for additional DHCs</a:t>
            </a:r>
          </a:p>
          <a:p>
            <a:pPr marL="285750" indent="-285750" defTabSz="914400">
              <a:spcAft>
                <a:spcPts val="0"/>
              </a:spcAft>
              <a:buFont typeface="Arial" panose="020B0604020202020204" pitchFamily="34" charset="0"/>
              <a:buChar char="•"/>
            </a:pPr>
            <a:r>
              <a:rPr lang="en-GB" sz="1800" kern="0" dirty="0" smtClean="0"/>
              <a:t>Effects on economic development and job creation are quantified</a:t>
            </a:r>
          </a:p>
          <a:p>
            <a:pPr marL="285750" indent="-285750" defTabSz="914400">
              <a:spcAft>
                <a:spcPts val="0"/>
              </a:spcAft>
              <a:buFont typeface="Arial" panose="020B0604020202020204" pitchFamily="34" charset="0"/>
              <a:buChar char="•"/>
            </a:pPr>
            <a:r>
              <a:rPr lang="en-GB" sz="1800" kern="0" dirty="0"/>
              <a:t>Forest </a:t>
            </a:r>
            <a:r>
              <a:rPr lang="en-GB" sz="1800" kern="0" dirty="0" smtClean="0"/>
              <a:t>Directorate (MoAEP)</a:t>
            </a:r>
            <a:r>
              <a:rPr lang="en-GB" sz="1800" kern="0" baseline="30000" dirty="0" smtClean="0">
                <a:solidFill>
                  <a:srgbClr val="00B050"/>
                </a:solidFill>
              </a:rPr>
              <a:t>1)</a:t>
            </a:r>
            <a:r>
              <a:rPr lang="en-GB" sz="1800" kern="0" dirty="0" smtClean="0"/>
              <a:t> changes forest management system</a:t>
            </a:r>
            <a:endParaRPr lang="en-GB" sz="1800" kern="0" dirty="0"/>
          </a:p>
          <a:p>
            <a:pPr marL="285750" indent="-285750" defTabSz="914400">
              <a:spcAft>
                <a:spcPts val="0"/>
              </a:spcAft>
              <a:buFont typeface="Arial" panose="020B0604020202020204" pitchFamily="34" charset="0"/>
              <a:buChar char="•"/>
            </a:pPr>
            <a:r>
              <a:rPr lang="en-GB" sz="1800" kern="0" dirty="0" smtClean="0"/>
              <a:t>Srbijašume</a:t>
            </a:r>
            <a:r>
              <a:rPr lang="en-GB" sz="1800" kern="0" baseline="30000" dirty="0" smtClean="0">
                <a:solidFill>
                  <a:srgbClr val="00B050"/>
                </a:solidFill>
              </a:rPr>
              <a:t>2)</a:t>
            </a:r>
            <a:r>
              <a:rPr lang="en-GB" sz="1800" kern="0" dirty="0" smtClean="0"/>
              <a:t> permits long term contracts for supply of forest residues</a:t>
            </a:r>
          </a:p>
          <a:p>
            <a:pPr marL="0" indent="0" defTabSz="914400">
              <a:buFont typeface="Arial" charset="0"/>
              <a:buNone/>
            </a:pPr>
            <a:r>
              <a:rPr lang="en-GB" sz="1200" dirty="0" smtClean="0"/>
              <a:t/>
            </a:r>
            <a:br>
              <a:rPr lang="en-GB" sz="1200" dirty="0" smtClean="0"/>
            </a:br>
            <a:r>
              <a:rPr lang="en-GB" sz="1200" dirty="0" smtClean="0">
                <a:solidFill>
                  <a:srgbClr val="00B050"/>
                </a:solidFill>
              </a:rPr>
              <a:t>1) Ministry of Agriculture and Environmental Protection, Programme Partner</a:t>
            </a:r>
            <a:r>
              <a:rPr lang="en-GB" sz="1200" dirty="0">
                <a:solidFill>
                  <a:srgbClr val="00B050"/>
                </a:solidFill>
              </a:rPr>
              <a:t/>
            </a:r>
            <a:br>
              <a:rPr lang="en-GB" sz="1200" dirty="0">
                <a:solidFill>
                  <a:srgbClr val="00B050"/>
                </a:solidFill>
              </a:rPr>
            </a:br>
            <a:r>
              <a:rPr lang="en-GB" sz="1200" dirty="0" smtClean="0">
                <a:solidFill>
                  <a:srgbClr val="00B050"/>
                </a:solidFill>
              </a:rPr>
              <a:t>2) State </a:t>
            </a:r>
            <a:r>
              <a:rPr lang="en-GB" sz="1200" dirty="0">
                <a:solidFill>
                  <a:srgbClr val="00B050"/>
                </a:solidFill>
              </a:rPr>
              <a:t>Enterprise "Srbijašume" manages state </a:t>
            </a:r>
            <a:r>
              <a:rPr lang="en-GB" sz="1200" dirty="0" smtClean="0">
                <a:solidFill>
                  <a:srgbClr val="00B050"/>
                </a:solidFill>
              </a:rPr>
              <a:t>forests (894,766 ha)</a:t>
            </a:r>
            <a:endParaRPr lang="en-GB" sz="1200" dirty="0">
              <a:solidFill>
                <a:srgbClr val="00B050"/>
              </a:solidFill>
            </a:endParaRPr>
          </a:p>
          <a:p>
            <a:pPr marL="0" indent="0" defTabSz="914400">
              <a:buFont typeface="Arial" charset="0"/>
              <a:buNone/>
            </a:pPr>
            <a:endParaRPr lang="en-GB" kern="0" dirty="0"/>
          </a:p>
        </p:txBody>
      </p:sp>
      <p:sp>
        <p:nvSpPr>
          <p:cNvPr id="5" name="Title 1"/>
          <p:cNvSpPr txBox="1">
            <a:spLocks/>
          </p:cNvSpPr>
          <p:nvPr/>
        </p:nvSpPr>
        <p:spPr>
          <a:xfrm>
            <a:off x="684216" y="1482725"/>
            <a:ext cx="7775575" cy="619125"/>
          </a:xfrm>
          <a:prstGeom prst="rect">
            <a:avLst/>
          </a:prstGeom>
        </p:spPr>
        <p:txBody>
          <a:bodyPr/>
          <a:lstStyle>
            <a:lvl1pPr algn="l" rtl="0" eaLnBrk="0" fontAlgn="base" hangingPunct="0">
              <a:spcBef>
                <a:spcPct val="0"/>
              </a:spcBef>
              <a:spcAft>
                <a:spcPct val="0"/>
              </a:spcAft>
              <a:defRPr sz="2400">
                <a:solidFill>
                  <a:srgbClr val="6E6452"/>
                </a:solidFill>
                <a:latin typeface="+mj-lt"/>
                <a:ea typeface="+mj-ea"/>
                <a:cs typeface="+mj-cs"/>
              </a:defRPr>
            </a:lvl1pPr>
            <a:lvl2pPr algn="l" rtl="0" eaLnBrk="0" fontAlgn="base" hangingPunct="0">
              <a:spcBef>
                <a:spcPct val="0"/>
              </a:spcBef>
              <a:spcAft>
                <a:spcPct val="0"/>
              </a:spcAft>
              <a:defRPr sz="2400">
                <a:solidFill>
                  <a:srgbClr val="6E6452"/>
                </a:solidFill>
                <a:latin typeface="Arial" charset="0"/>
              </a:defRPr>
            </a:lvl2pPr>
            <a:lvl3pPr algn="l" rtl="0" eaLnBrk="0" fontAlgn="base" hangingPunct="0">
              <a:spcBef>
                <a:spcPct val="0"/>
              </a:spcBef>
              <a:spcAft>
                <a:spcPct val="0"/>
              </a:spcAft>
              <a:defRPr sz="2400">
                <a:solidFill>
                  <a:srgbClr val="6E6452"/>
                </a:solidFill>
                <a:latin typeface="Arial" charset="0"/>
              </a:defRPr>
            </a:lvl3pPr>
            <a:lvl4pPr algn="l" rtl="0" eaLnBrk="0" fontAlgn="base" hangingPunct="0">
              <a:spcBef>
                <a:spcPct val="0"/>
              </a:spcBef>
              <a:spcAft>
                <a:spcPct val="0"/>
              </a:spcAft>
              <a:defRPr sz="2400">
                <a:solidFill>
                  <a:srgbClr val="6E6452"/>
                </a:solidFill>
                <a:latin typeface="Arial" charset="0"/>
              </a:defRPr>
            </a:lvl4pPr>
            <a:lvl5pPr algn="l" rtl="0" eaLnBrk="0" fontAlgn="base" hangingPunct="0">
              <a:spcBef>
                <a:spcPct val="0"/>
              </a:spcBef>
              <a:spcAft>
                <a:spcPct val="0"/>
              </a:spcAft>
              <a:defRPr sz="2400">
                <a:solidFill>
                  <a:srgbClr val="6E6452"/>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pPr defTabSz="914400"/>
            <a:r>
              <a:rPr lang="en-GB" kern="0" dirty="0" smtClean="0"/>
              <a:t>Development of sustainable supply chains</a:t>
            </a:r>
            <a:endParaRPr lang="en-GB" kern="0" dirty="0"/>
          </a:p>
        </p:txBody>
      </p:sp>
      <p:sp>
        <p:nvSpPr>
          <p:cNvPr id="10" name="Action Button: Forward or Next 9">
            <a:hlinkClick r:id="" action="ppaction://noaction" highlightClick="1"/>
          </p:cNvPr>
          <p:cNvSpPr>
            <a:spLocks noChangeAspect="1"/>
          </p:cNvSpPr>
          <p:nvPr/>
        </p:nvSpPr>
        <p:spPr bwMode="auto">
          <a:xfrm>
            <a:off x="8848725" y="6667501"/>
            <a:ext cx="108000" cy="106892"/>
          </a:xfrm>
          <a:prstGeom prst="actionButtonForwardNex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GB" sz="2200" b="1" smtClean="0">
              <a:solidFill>
                <a:srgbClr val="999999"/>
              </a:solidFill>
              <a:cs typeface="Arial" charset="0"/>
            </a:endParaRPr>
          </a:p>
        </p:txBody>
      </p:sp>
    </p:spTree>
    <p:extLst>
      <p:ext uri="{BB962C8B-B14F-4D97-AF65-F5344CB8AC3E}">
        <p14:creationId xmlns:p14="http://schemas.microsoft.com/office/powerpoint/2010/main" val="29274677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Picture 7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3911" y="1774474"/>
            <a:ext cx="3708174" cy="5053364"/>
          </a:xfrm>
          <a:prstGeom prst="rect">
            <a:avLst/>
          </a:prstGeom>
        </p:spPr>
      </p:pic>
      <p:sp>
        <p:nvSpPr>
          <p:cNvPr id="74" name="Title 1"/>
          <p:cNvSpPr txBox="1">
            <a:spLocks/>
          </p:cNvSpPr>
          <p:nvPr/>
        </p:nvSpPr>
        <p:spPr>
          <a:xfrm>
            <a:off x="684216" y="1482725"/>
            <a:ext cx="7775575" cy="619125"/>
          </a:xfrm>
          <a:prstGeom prst="rect">
            <a:avLst/>
          </a:prstGeom>
        </p:spPr>
        <p:txBody>
          <a:bodyPr/>
          <a:lstStyle>
            <a:lvl1pPr algn="l" rtl="0" eaLnBrk="0" fontAlgn="base" hangingPunct="0">
              <a:spcBef>
                <a:spcPct val="0"/>
              </a:spcBef>
              <a:spcAft>
                <a:spcPct val="0"/>
              </a:spcAft>
              <a:defRPr sz="2400">
                <a:solidFill>
                  <a:srgbClr val="6E6452"/>
                </a:solidFill>
                <a:latin typeface="+mj-lt"/>
                <a:ea typeface="+mj-ea"/>
                <a:cs typeface="+mj-cs"/>
              </a:defRPr>
            </a:lvl1pPr>
            <a:lvl2pPr algn="l" rtl="0" eaLnBrk="0" fontAlgn="base" hangingPunct="0">
              <a:spcBef>
                <a:spcPct val="0"/>
              </a:spcBef>
              <a:spcAft>
                <a:spcPct val="0"/>
              </a:spcAft>
              <a:defRPr sz="2400">
                <a:solidFill>
                  <a:srgbClr val="6E6452"/>
                </a:solidFill>
                <a:latin typeface="Arial" charset="0"/>
              </a:defRPr>
            </a:lvl2pPr>
            <a:lvl3pPr algn="l" rtl="0" eaLnBrk="0" fontAlgn="base" hangingPunct="0">
              <a:spcBef>
                <a:spcPct val="0"/>
              </a:spcBef>
              <a:spcAft>
                <a:spcPct val="0"/>
              </a:spcAft>
              <a:defRPr sz="2400">
                <a:solidFill>
                  <a:srgbClr val="6E6452"/>
                </a:solidFill>
                <a:latin typeface="Arial" charset="0"/>
              </a:defRPr>
            </a:lvl3pPr>
            <a:lvl4pPr algn="l" rtl="0" eaLnBrk="0" fontAlgn="base" hangingPunct="0">
              <a:spcBef>
                <a:spcPct val="0"/>
              </a:spcBef>
              <a:spcAft>
                <a:spcPct val="0"/>
              </a:spcAft>
              <a:defRPr sz="2400">
                <a:solidFill>
                  <a:srgbClr val="6E6452"/>
                </a:solidFill>
                <a:latin typeface="Arial" charset="0"/>
              </a:defRPr>
            </a:lvl4pPr>
            <a:lvl5pPr algn="l" rtl="0" eaLnBrk="0" fontAlgn="base" hangingPunct="0">
              <a:spcBef>
                <a:spcPct val="0"/>
              </a:spcBef>
              <a:spcAft>
                <a:spcPct val="0"/>
              </a:spcAft>
              <a:defRPr sz="2400">
                <a:solidFill>
                  <a:srgbClr val="6E6452"/>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pPr defTabSz="914400"/>
            <a:r>
              <a:rPr lang="en-GB" kern="0" dirty="0" smtClean="0"/>
              <a:t>Developing sustainable supply chains</a:t>
            </a:r>
            <a:endParaRPr lang="en-GB" kern="0" dirty="0"/>
          </a:p>
        </p:txBody>
      </p:sp>
      <p:sp>
        <p:nvSpPr>
          <p:cNvPr id="75" name="Content Placeholder 2"/>
          <p:cNvSpPr txBox="1">
            <a:spLocks/>
          </p:cNvSpPr>
          <p:nvPr/>
        </p:nvSpPr>
        <p:spPr>
          <a:xfrm>
            <a:off x="746124" y="2101850"/>
            <a:ext cx="3825876" cy="3816000"/>
          </a:xfrm>
          <a:prstGeom prst="rect">
            <a:avLst/>
          </a:prstGeom>
        </p:spPr>
        <p:txBody>
          <a:bodyPr/>
          <a:lstStyle>
            <a:lvl1pPr marL="358775" indent="-358775" algn="l" rtl="0" eaLnBrk="0" fontAlgn="base" hangingPunct="0">
              <a:spcBef>
                <a:spcPts val="400"/>
              </a:spcBef>
              <a:spcAft>
                <a:spcPts val="800"/>
              </a:spcAft>
              <a:buClr>
                <a:srgbClr val="C80F0F"/>
              </a:buClr>
              <a:buFont typeface="Arial" charset="0"/>
              <a:buChar char="•"/>
              <a:tabLst>
                <a:tab pos="2190750" algn="l"/>
              </a:tabLst>
              <a:defRPr sz="3200">
                <a:solidFill>
                  <a:srgbClr val="6E6452"/>
                </a:solidFill>
                <a:latin typeface="+mn-lt"/>
                <a:ea typeface="+mn-ea"/>
                <a:cs typeface="+mn-cs"/>
              </a:defRPr>
            </a:lvl1pPr>
            <a:lvl2pPr marL="719138" indent="-358775" algn="l" rtl="0" eaLnBrk="0" fontAlgn="base" hangingPunct="0">
              <a:spcBef>
                <a:spcPts val="400"/>
              </a:spcBef>
              <a:spcAft>
                <a:spcPts val="800"/>
              </a:spcAft>
              <a:buClr>
                <a:srgbClr val="6E6452"/>
              </a:buClr>
              <a:buFont typeface="Arial" charset="0"/>
              <a:buChar char="•"/>
              <a:tabLst>
                <a:tab pos="2190750" algn="l"/>
              </a:tabLst>
              <a:defRPr sz="2800">
                <a:solidFill>
                  <a:srgbClr val="6E6452"/>
                </a:solidFill>
                <a:latin typeface="+mn-lt"/>
              </a:defRPr>
            </a:lvl2pPr>
            <a:lvl3pPr marL="1079500" indent="-358775" algn="l" rtl="0" eaLnBrk="0" fontAlgn="base" hangingPunct="0">
              <a:spcBef>
                <a:spcPts val="400"/>
              </a:spcBef>
              <a:spcAft>
                <a:spcPts val="800"/>
              </a:spcAft>
              <a:buClr>
                <a:srgbClr val="6E6452"/>
              </a:buClr>
              <a:buFont typeface="Arial" charset="0"/>
              <a:buChar char="•"/>
              <a:tabLst>
                <a:tab pos="2190750" algn="l"/>
              </a:tabLst>
              <a:defRPr sz="2400">
                <a:solidFill>
                  <a:srgbClr val="6E6452"/>
                </a:solidFill>
                <a:latin typeface="+mn-lt"/>
              </a:defRPr>
            </a:lvl3pPr>
            <a:lvl4pPr marL="1439863" indent="-358775" algn="l" rtl="0" eaLnBrk="0" fontAlgn="base" hangingPunct="0">
              <a:spcBef>
                <a:spcPts val="400"/>
              </a:spcBef>
              <a:spcAft>
                <a:spcPts val="800"/>
              </a:spcAft>
              <a:buClr>
                <a:srgbClr val="6E6452"/>
              </a:buClr>
              <a:buFont typeface="Arial" charset="0"/>
              <a:buChar char="•"/>
              <a:tabLst>
                <a:tab pos="2190750" algn="l"/>
              </a:tabLst>
              <a:defRPr sz="2000">
                <a:solidFill>
                  <a:srgbClr val="6E6452"/>
                </a:solidFill>
                <a:latin typeface="+mn-lt"/>
              </a:defRPr>
            </a:lvl4pPr>
            <a:lvl5pPr marL="1798638" indent="-358775" algn="l" rtl="0" eaLnBrk="0" fontAlgn="base" hangingPunct="0">
              <a:spcBef>
                <a:spcPts val="400"/>
              </a:spcBef>
              <a:spcAft>
                <a:spcPts val="800"/>
              </a:spcAft>
              <a:buClr>
                <a:srgbClr val="6E6452"/>
              </a:buClr>
              <a:buFont typeface="Arial" charset="0"/>
              <a:buChar char="•"/>
              <a:tabLst>
                <a:tab pos="2190750" algn="l"/>
              </a:tabLst>
              <a:defRPr sz="2000">
                <a:solidFill>
                  <a:srgbClr val="6E6452"/>
                </a:solidFill>
                <a:latin typeface="+mn-lt"/>
              </a:defRPr>
            </a:lvl5pPr>
            <a:lvl6pPr marL="216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6pPr>
            <a:lvl7pPr marL="252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7pPr>
            <a:lvl8pPr marL="288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8pPr>
            <a:lvl9pPr marL="324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9pPr>
          </a:lstStyle>
          <a:p>
            <a:pPr marL="0" indent="0" defTabSz="914400">
              <a:spcAft>
                <a:spcPts val="0"/>
              </a:spcAft>
              <a:buFont typeface="Arial" charset="0"/>
              <a:buNone/>
            </a:pPr>
            <a:r>
              <a:rPr lang="en-GB" sz="1800" b="1" kern="0" dirty="0" smtClean="0"/>
              <a:t>location and development status of DHCs to switch to biomass </a:t>
            </a:r>
          </a:p>
          <a:p>
            <a:pPr marL="0" indent="0" defTabSz="914400">
              <a:spcAft>
                <a:spcPts val="0"/>
              </a:spcAft>
              <a:buFont typeface="Arial" charset="0"/>
              <a:buNone/>
            </a:pPr>
            <a:endParaRPr lang="en-GB" sz="1800" kern="0" dirty="0"/>
          </a:p>
          <a:p>
            <a:pPr marL="0" indent="0" defTabSz="914400">
              <a:spcAft>
                <a:spcPts val="0"/>
              </a:spcAft>
              <a:buFont typeface="Arial" charset="0"/>
              <a:buNone/>
            </a:pPr>
            <a:r>
              <a:rPr lang="en-GB" sz="1800" kern="0" dirty="0" smtClean="0"/>
              <a:t>start of construction in 2018</a:t>
            </a:r>
            <a:br>
              <a:rPr lang="en-GB" sz="1800" kern="0" dirty="0" smtClean="0"/>
            </a:br>
            <a:r>
              <a:rPr lang="en-GB" sz="1400" i="1" kern="0" dirty="0" smtClean="0"/>
              <a:t>commercial credit or PPP</a:t>
            </a:r>
            <a:r>
              <a:rPr lang="en-GB" sz="1800" kern="0" dirty="0" smtClean="0"/>
              <a:t/>
            </a:r>
            <a:br>
              <a:rPr lang="en-GB" sz="1800" kern="0" dirty="0" smtClean="0"/>
            </a:br>
            <a:r>
              <a:rPr lang="en-GB" sz="1400" kern="0" dirty="0" smtClean="0"/>
              <a:t>Kruševac, Bajina Bašta? </a:t>
            </a:r>
          </a:p>
          <a:p>
            <a:pPr marL="0" indent="0" defTabSz="914400">
              <a:spcAft>
                <a:spcPts val="0"/>
              </a:spcAft>
              <a:buFont typeface="Arial" charset="0"/>
              <a:buNone/>
            </a:pPr>
            <a:r>
              <a:rPr lang="en-GB" sz="1800" kern="0" dirty="0" smtClean="0"/>
              <a:t>start of construction in 2019</a:t>
            </a:r>
            <a:br>
              <a:rPr lang="en-GB" sz="1800" kern="0" dirty="0" smtClean="0"/>
            </a:br>
            <a:r>
              <a:rPr lang="en-GB" sz="1400" i="1" kern="0" dirty="0"/>
              <a:t>KfW financed</a:t>
            </a:r>
            <a:r>
              <a:rPr lang="en-GB" sz="1800" kern="0" dirty="0" smtClean="0"/>
              <a:t/>
            </a:r>
            <a:br>
              <a:rPr lang="en-GB" sz="1800" kern="0" dirty="0" smtClean="0"/>
            </a:br>
            <a:r>
              <a:rPr lang="en-GB" sz="1400" kern="0" dirty="0" smtClean="0"/>
              <a:t>Valjevo, Mali Zvornik, Priboj, Prijepolje, Nova Varoš, Novi Pazar, Majdanpek, Kladovo </a:t>
            </a:r>
            <a:endParaRPr lang="en-GB" sz="1800" kern="0" dirty="0" smtClean="0"/>
          </a:p>
          <a:p>
            <a:pPr marL="0" indent="0" defTabSz="914400">
              <a:spcAft>
                <a:spcPts val="0"/>
              </a:spcAft>
              <a:buFont typeface="Arial" charset="0"/>
              <a:buNone/>
            </a:pPr>
            <a:r>
              <a:rPr lang="en-GB" sz="1800" kern="0" dirty="0" smtClean="0"/>
              <a:t>start of construction in 2019</a:t>
            </a:r>
            <a:br>
              <a:rPr lang="en-GB" sz="1800" kern="0" dirty="0" smtClean="0"/>
            </a:br>
            <a:r>
              <a:rPr lang="en-GB" sz="1400" kern="0" dirty="0" smtClean="0"/>
              <a:t>Šabac, </a:t>
            </a:r>
            <a:r>
              <a:rPr lang="en-GB" sz="1400" kern="0" dirty="0"/>
              <a:t>Knja</a:t>
            </a:r>
            <a:r>
              <a:rPr lang="sr-Latn-RS" sz="1400" kern="0" dirty="0"/>
              <a:t>ž</a:t>
            </a:r>
            <a:r>
              <a:rPr lang="de-DE" sz="1400" kern="0" dirty="0" err="1"/>
              <a:t>evac</a:t>
            </a:r>
            <a:r>
              <a:rPr lang="de-DE" sz="1400" kern="0" dirty="0"/>
              <a:t> </a:t>
            </a:r>
            <a:r>
              <a:rPr lang="de-DE" sz="1400" kern="0" dirty="0" smtClean="0"/>
              <a:t>, Bor, Mionica, Svilajnac, Medvedja, Prokuplje, Smederevo</a:t>
            </a:r>
            <a:r>
              <a:rPr lang="en-GB" sz="1400" kern="0" dirty="0" smtClean="0"/>
              <a:t> </a:t>
            </a:r>
          </a:p>
          <a:p>
            <a:pPr marL="0" indent="0" defTabSz="914400">
              <a:spcAft>
                <a:spcPts val="0"/>
              </a:spcAft>
              <a:buFont typeface="Arial" charset="0"/>
              <a:buNone/>
            </a:pPr>
            <a:r>
              <a:rPr lang="en-GB" sz="1800" kern="0" dirty="0" smtClean="0"/>
              <a:t>next potential DHCs</a:t>
            </a:r>
            <a:endParaRPr lang="en-GB" sz="1800" kern="0" dirty="0"/>
          </a:p>
          <a:p>
            <a:pPr marL="0" indent="0" defTabSz="914400">
              <a:spcAft>
                <a:spcPts val="0"/>
              </a:spcAft>
              <a:buFont typeface="Arial" charset="0"/>
              <a:buNone/>
            </a:pPr>
            <a:r>
              <a:rPr lang="en-GB" sz="1400" kern="0" dirty="0" smtClean="0"/>
              <a:t>Vranje, Pirot, </a:t>
            </a:r>
            <a:r>
              <a:rPr lang="en-GB" sz="1400" kern="0" dirty="0" err="1" smtClean="0"/>
              <a:t>Gornji</a:t>
            </a:r>
            <a:r>
              <a:rPr lang="en-GB" sz="1400" kern="0" dirty="0" smtClean="0"/>
              <a:t> </a:t>
            </a:r>
            <a:r>
              <a:rPr lang="en-GB" sz="1400" kern="0" dirty="0" err="1" smtClean="0"/>
              <a:t>Milanovac</a:t>
            </a:r>
            <a:r>
              <a:rPr lang="en-GB" sz="1400" kern="0" dirty="0" smtClean="0"/>
              <a:t>, Senta</a:t>
            </a:r>
            <a:endParaRPr lang="en-GB" sz="1800" kern="0" dirty="0" smtClean="0"/>
          </a:p>
        </p:txBody>
      </p:sp>
      <p:sp>
        <p:nvSpPr>
          <p:cNvPr id="10" name="Oval 9"/>
          <p:cNvSpPr>
            <a:spLocks noChangeAspect="1"/>
          </p:cNvSpPr>
          <p:nvPr/>
        </p:nvSpPr>
        <p:spPr bwMode="auto">
          <a:xfrm>
            <a:off x="502408" y="3067811"/>
            <a:ext cx="252031" cy="252000"/>
          </a:xfrm>
          <a:prstGeom prst="ellipse">
            <a:avLst/>
          </a:prstGeom>
          <a:noFill/>
          <a:ln w="38100" cap="rnd" cmpd="sng" algn="ctr">
            <a:solidFill>
              <a:srgbClr val="FF0000"/>
            </a:solidFill>
            <a:prstDash val="solid"/>
            <a:round/>
            <a:headEnd type="none" w="med" len="med"/>
            <a:tailEnd type="none" w="med" len="med"/>
          </a:ln>
          <a:effectLst>
            <a:glow rad="76200">
              <a:srgbClr val="FF0000">
                <a:alpha val="40000"/>
              </a:srgbClr>
            </a:glow>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GB" sz="2200" b="1" smtClean="0">
              <a:solidFill>
                <a:srgbClr val="999999"/>
              </a:solidFill>
              <a:cs typeface="Arial" charset="0"/>
            </a:endParaRPr>
          </a:p>
        </p:txBody>
      </p:sp>
      <p:sp>
        <p:nvSpPr>
          <p:cNvPr id="11" name="Oval 10"/>
          <p:cNvSpPr>
            <a:spLocks noChangeAspect="1"/>
          </p:cNvSpPr>
          <p:nvPr/>
        </p:nvSpPr>
        <p:spPr bwMode="auto">
          <a:xfrm>
            <a:off x="494093" y="3862811"/>
            <a:ext cx="252031" cy="252000"/>
          </a:xfrm>
          <a:prstGeom prst="ellipse">
            <a:avLst/>
          </a:prstGeom>
          <a:noFill/>
          <a:ln w="38100" cap="rnd" cmpd="sng" algn="ctr">
            <a:solidFill>
              <a:srgbClr val="FF0000"/>
            </a:solidFill>
            <a:prstDash val="solid"/>
            <a:round/>
            <a:headEnd type="none" w="med" len="med"/>
            <a:tailEnd type="none" w="med" len="med"/>
          </a:ln>
          <a:effectLst>
            <a:glow rad="76200">
              <a:srgbClr val="00B050">
                <a:alpha val="40000"/>
              </a:srgbClr>
            </a:glow>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GB" sz="2200" b="1" smtClean="0">
              <a:solidFill>
                <a:srgbClr val="999999"/>
              </a:solidFill>
              <a:cs typeface="Arial" charset="0"/>
            </a:endParaRPr>
          </a:p>
        </p:txBody>
      </p:sp>
      <p:sp>
        <p:nvSpPr>
          <p:cNvPr id="12" name="Oval 11"/>
          <p:cNvSpPr>
            <a:spLocks noChangeAspect="1"/>
          </p:cNvSpPr>
          <p:nvPr/>
        </p:nvSpPr>
        <p:spPr bwMode="auto">
          <a:xfrm>
            <a:off x="494093" y="4823010"/>
            <a:ext cx="252031" cy="229694"/>
          </a:xfrm>
          <a:prstGeom prst="ellipse">
            <a:avLst/>
          </a:prstGeom>
          <a:noFill/>
          <a:ln w="38100" cap="flat" cmpd="sng" algn="ctr">
            <a:solidFill>
              <a:srgbClr val="FF0000"/>
            </a:solidFill>
            <a:prstDash val="solid"/>
            <a:round/>
            <a:headEnd type="none" w="med" len="med"/>
            <a:tailEnd type="none" w="med" len="med"/>
          </a:ln>
          <a:effectLst>
            <a:glow rad="76200">
              <a:srgbClr val="FFC000">
                <a:alpha val="40000"/>
              </a:srgbClr>
            </a:glow>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GB" sz="2200" b="1" smtClean="0">
              <a:solidFill>
                <a:srgbClr val="999999"/>
              </a:solidFill>
              <a:cs typeface="Arial" charset="0"/>
            </a:endParaRPr>
          </a:p>
        </p:txBody>
      </p:sp>
      <p:sp>
        <p:nvSpPr>
          <p:cNvPr id="13" name="Oval 12"/>
          <p:cNvSpPr>
            <a:spLocks noChangeAspect="1"/>
          </p:cNvSpPr>
          <p:nvPr/>
        </p:nvSpPr>
        <p:spPr bwMode="auto">
          <a:xfrm>
            <a:off x="6689288" y="4866317"/>
            <a:ext cx="252031" cy="252000"/>
          </a:xfrm>
          <a:prstGeom prst="ellipse">
            <a:avLst/>
          </a:prstGeom>
          <a:noFill/>
          <a:ln w="38100" cap="rnd" cmpd="sng" algn="ctr">
            <a:solidFill>
              <a:srgbClr val="FF0000"/>
            </a:solidFill>
            <a:prstDash val="solid"/>
            <a:round/>
            <a:headEnd type="none" w="med" len="med"/>
            <a:tailEnd type="none" w="med" len="med"/>
          </a:ln>
          <a:effectLst>
            <a:glow rad="76200">
              <a:srgbClr val="FF0000">
                <a:alpha val="40000"/>
              </a:srgbClr>
            </a:glow>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GB" sz="2200" b="1" smtClean="0">
              <a:solidFill>
                <a:srgbClr val="999999"/>
              </a:solidFill>
              <a:cs typeface="Arial" charset="0"/>
            </a:endParaRPr>
          </a:p>
        </p:txBody>
      </p:sp>
      <p:sp>
        <p:nvSpPr>
          <p:cNvPr id="14" name="Oval 13"/>
          <p:cNvSpPr>
            <a:spLocks noChangeAspect="1"/>
          </p:cNvSpPr>
          <p:nvPr/>
        </p:nvSpPr>
        <p:spPr bwMode="auto">
          <a:xfrm>
            <a:off x="7223219" y="3831701"/>
            <a:ext cx="252031" cy="252000"/>
          </a:xfrm>
          <a:prstGeom prst="ellipse">
            <a:avLst/>
          </a:prstGeom>
          <a:noFill/>
          <a:ln w="38100" cap="rnd" cmpd="sng" algn="ctr">
            <a:solidFill>
              <a:srgbClr val="FF0000"/>
            </a:solidFill>
            <a:prstDash val="solid"/>
            <a:round/>
            <a:headEnd type="none" w="med" len="med"/>
            <a:tailEnd type="none" w="med" len="med"/>
          </a:ln>
          <a:effectLst>
            <a:glow rad="76200">
              <a:srgbClr val="00B050">
                <a:alpha val="40000"/>
              </a:srgbClr>
            </a:glow>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GB" sz="2200" b="1" smtClean="0">
              <a:solidFill>
                <a:srgbClr val="999999"/>
              </a:solidFill>
              <a:cs typeface="Arial" charset="0"/>
            </a:endParaRPr>
          </a:p>
        </p:txBody>
      </p:sp>
      <p:sp>
        <p:nvSpPr>
          <p:cNvPr id="15" name="Oval 14"/>
          <p:cNvSpPr>
            <a:spLocks noChangeAspect="1"/>
          </p:cNvSpPr>
          <p:nvPr/>
        </p:nvSpPr>
        <p:spPr bwMode="auto">
          <a:xfrm>
            <a:off x="6593946" y="3943628"/>
            <a:ext cx="252031" cy="248931"/>
          </a:xfrm>
          <a:prstGeom prst="ellipse">
            <a:avLst/>
          </a:prstGeom>
          <a:noFill/>
          <a:ln w="38100" cap="flat" cmpd="sng" algn="ctr">
            <a:solidFill>
              <a:srgbClr val="FF0000"/>
            </a:solidFill>
            <a:prstDash val="solid"/>
            <a:round/>
            <a:headEnd type="none" w="med" len="med"/>
            <a:tailEnd type="none" w="med" len="med"/>
          </a:ln>
          <a:effectLst>
            <a:glow rad="76200">
              <a:srgbClr val="FFC000">
                <a:alpha val="40000"/>
              </a:srgbClr>
            </a:glow>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GB" sz="2200" b="1" smtClean="0">
              <a:solidFill>
                <a:srgbClr val="999999"/>
              </a:solidFill>
              <a:cs typeface="Arial" charset="0"/>
            </a:endParaRPr>
          </a:p>
        </p:txBody>
      </p:sp>
      <p:sp>
        <p:nvSpPr>
          <p:cNvPr id="16" name="Isosceles Triangle 15"/>
          <p:cNvSpPr/>
          <p:nvPr/>
        </p:nvSpPr>
        <p:spPr bwMode="auto">
          <a:xfrm>
            <a:off x="509139" y="5526739"/>
            <a:ext cx="236986" cy="255470"/>
          </a:xfrm>
          <a:prstGeom prst="triangle">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GB" sz="2200" b="1" smtClean="0">
              <a:solidFill>
                <a:srgbClr val="999999"/>
              </a:solidFill>
              <a:cs typeface="Arial" charset="0"/>
            </a:endParaRPr>
          </a:p>
        </p:txBody>
      </p:sp>
      <p:sp>
        <p:nvSpPr>
          <p:cNvPr id="17" name="Oval 16"/>
          <p:cNvSpPr>
            <a:spLocks noChangeAspect="1"/>
          </p:cNvSpPr>
          <p:nvPr/>
        </p:nvSpPr>
        <p:spPr bwMode="auto">
          <a:xfrm>
            <a:off x="5193286" y="4381154"/>
            <a:ext cx="252031" cy="252000"/>
          </a:xfrm>
          <a:prstGeom prst="ellipse">
            <a:avLst/>
          </a:prstGeom>
          <a:noFill/>
          <a:ln w="38100" cap="rnd" cmpd="sng" algn="ctr">
            <a:solidFill>
              <a:srgbClr val="FF0000"/>
            </a:solidFill>
            <a:prstDash val="solid"/>
            <a:round/>
            <a:headEnd type="none" w="med" len="med"/>
            <a:tailEnd type="none" w="med" len="med"/>
          </a:ln>
          <a:effectLst>
            <a:glow rad="76200">
              <a:srgbClr val="FF0000">
                <a:alpha val="40000"/>
              </a:srgbClr>
            </a:glow>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GB" sz="2200" b="1" smtClean="0">
              <a:solidFill>
                <a:srgbClr val="999999"/>
              </a:solidFill>
              <a:cs typeface="Arial" charset="0"/>
            </a:endParaRPr>
          </a:p>
        </p:txBody>
      </p:sp>
      <p:sp>
        <p:nvSpPr>
          <p:cNvPr id="18" name="Oval 17"/>
          <p:cNvSpPr>
            <a:spLocks noChangeAspect="1"/>
          </p:cNvSpPr>
          <p:nvPr/>
        </p:nvSpPr>
        <p:spPr bwMode="auto">
          <a:xfrm>
            <a:off x="5983861" y="5378633"/>
            <a:ext cx="252031" cy="252000"/>
          </a:xfrm>
          <a:prstGeom prst="ellipse">
            <a:avLst/>
          </a:prstGeom>
          <a:noFill/>
          <a:ln w="38100" cap="rnd" cmpd="sng" algn="ctr">
            <a:solidFill>
              <a:srgbClr val="FF0000"/>
            </a:solidFill>
            <a:prstDash val="solid"/>
            <a:round/>
            <a:headEnd type="none" w="med" len="med"/>
            <a:tailEnd type="none" w="med" len="med"/>
          </a:ln>
          <a:effectLst>
            <a:glow rad="76200">
              <a:srgbClr val="00B050">
                <a:alpha val="40000"/>
              </a:srgbClr>
            </a:glow>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GB" sz="2200" b="1" smtClean="0">
              <a:solidFill>
                <a:srgbClr val="999999"/>
              </a:solidFill>
              <a:cs typeface="Arial" charset="0"/>
            </a:endParaRPr>
          </a:p>
        </p:txBody>
      </p:sp>
      <p:sp>
        <p:nvSpPr>
          <p:cNvPr id="19" name="Oval 18"/>
          <p:cNvSpPr>
            <a:spLocks noChangeAspect="1"/>
          </p:cNvSpPr>
          <p:nvPr/>
        </p:nvSpPr>
        <p:spPr bwMode="auto">
          <a:xfrm>
            <a:off x="5401375" y="4924903"/>
            <a:ext cx="252031" cy="252000"/>
          </a:xfrm>
          <a:prstGeom prst="ellipse">
            <a:avLst/>
          </a:prstGeom>
          <a:noFill/>
          <a:ln w="38100" cap="rnd" cmpd="sng" algn="ctr">
            <a:solidFill>
              <a:srgbClr val="FF0000"/>
            </a:solidFill>
            <a:prstDash val="solid"/>
            <a:round/>
            <a:headEnd type="none" w="med" len="med"/>
            <a:tailEnd type="none" w="med" len="med"/>
          </a:ln>
          <a:effectLst>
            <a:glow rad="76200">
              <a:srgbClr val="00B050">
                <a:alpha val="40000"/>
              </a:srgbClr>
            </a:glow>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GB" sz="2200" b="1" smtClean="0">
              <a:solidFill>
                <a:srgbClr val="999999"/>
              </a:solidFill>
              <a:cs typeface="Arial" charset="0"/>
            </a:endParaRPr>
          </a:p>
        </p:txBody>
      </p:sp>
      <p:sp>
        <p:nvSpPr>
          <p:cNvPr id="20" name="Oval 19"/>
          <p:cNvSpPr>
            <a:spLocks noChangeAspect="1"/>
          </p:cNvSpPr>
          <p:nvPr/>
        </p:nvSpPr>
        <p:spPr bwMode="auto">
          <a:xfrm>
            <a:off x="5232560" y="5090652"/>
            <a:ext cx="252031" cy="252000"/>
          </a:xfrm>
          <a:prstGeom prst="ellipse">
            <a:avLst/>
          </a:prstGeom>
          <a:noFill/>
          <a:ln w="38100" cap="rnd" cmpd="sng" algn="ctr">
            <a:solidFill>
              <a:srgbClr val="FF0000"/>
            </a:solidFill>
            <a:prstDash val="solid"/>
            <a:round/>
            <a:headEnd type="none" w="med" len="med"/>
            <a:tailEnd type="none" w="med" len="med"/>
          </a:ln>
          <a:effectLst>
            <a:glow rad="76200">
              <a:srgbClr val="00B050">
                <a:alpha val="40000"/>
              </a:srgbClr>
            </a:glow>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GB" sz="2200" b="1" smtClean="0">
              <a:solidFill>
                <a:srgbClr val="999999"/>
              </a:solidFill>
              <a:cs typeface="Arial" charset="0"/>
            </a:endParaRPr>
          </a:p>
        </p:txBody>
      </p:sp>
      <p:sp>
        <p:nvSpPr>
          <p:cNvPr id="21" name="Oval 20"/>
          <p:cNvSpPr>
            <a:spLocks noChangeAspect="1"/>
          </p:cNvSpPr>
          <p:nvPr/>
        </p:nvSpPr>
        <p:spPr bwMode="auto">
          <a:xfrm>
            <a:off x="5142805" y="4798903"/>
            <a:ext cx="252031" cy="252000"/>
          </a:xfrm>
          <a:prstGeom prst="ellipse">
            <a:avLst/>
          </a:prstGeom>
          <a:noFill/>
          <a:ln w="38100" cap="rnd" cmpd="sng" algn="ctr">
            <a:solidFill>
              <a:srgbClr val="FF0000"/>
            </a:solidFill>
            <a:prstDash val="solid"/>
            <a:round/>
            <a:headEnd type="none" w="med" len="med"/>
            <a:tailEnd type="none" w="med" len="med"/>
          </a:ln>
          <a:effectLst>
            <a:glow rad="76200">
              <a:srgbClr val="00B050">
                <a:alpha val="40000"/>
              </a:srgbClr>
            </a:glow>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GB" sz="2200" b="1" smtClean="0">
              <a:solidFill>
                <a:srgbClr val="999999"/>
              </a:solidFill>
              <a:cs typeface="Arial" charset="0"/>
            </a:endParaRPr>
          </a:p>
        </p:txBody>
      </p:sp>
      <p:sp>
        <p:nvSpPr>
          <p:cNvPr id="22" name="Oval 21"/>
          <p:cNvSpPr>
            <a:spLocks noChangeAspect="1"/>
          </p:cNvSpPr>
          <p:nvPr/>
        </p:nvSpPr>
        <p:spPr bwMode="auto">
          <a:xfrm>
            <a:off x="4800677" y="3883850"/>
            <a:ext cx="252031" cy="252000"/>
          </a:xfrm>
          <a:prstGeom prst="ellipse">
            <a:avLst/>
          </a:prstGeom>
          <a:noFill/>
          <a:ln w="38100" cap="rnd" cmpd="sng" algn="ctr">
            <a:solidFill>
              <a:srgbClr val="FF0000"/>
            </a:solidFill>
            <a:prstDash val="solid"/>
            <a:round/>
            <a:headEnd type="none" w="med" len="med"/>
            <a:tailEnd type="none" w="med" len="med"/>
          </a:ln>
          <a:effectLst>
            <a:glow rad="76200">
              <a:srgbClr val="00B050">
                <a:alpha val="40000"/>
              </a:srgbClr>
            </a:glow>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GB" sz="2200" b="1" smtClean="0">
              <a:solidFill>
                <a:srgbClr val="999999"/>
              </a:solidFill>
              <a:cs typeface="Arial" charset="0"/>
            </a:endParaRPr>
          </a:p>
        </p:txBody>
      </p:sp>
      <p:sp>
        <p:nvSpPr>
          <p:cNvPr id="23" name="Oval 22"/>
          <p:cNvSpPr>
            <a:spLocks noChangeAspect="1"/>
          </p:cNvSpPr>
          <p:nvPr/>
        </p:nvSpPr>
        <p:spPr bwMode="auto">
          <a:xfrm>
            <a:off x="7752207" y="3580902"/>
            <a:ext cx="252031" cy="252000"/>
          </a:xfrm>
          <a:prstGeom prst="ellipse">
            <a:avLst/>
          </a:prstGeom>
          <a:noFill/>
          <a:ln w="38100" cap="rnd" cmpd="sng" algn="ctr">
            <a:solidFill>
              <a:srgbClr val="FF0000"/>
            </a:solidFill>
            <a:prstDash val="solid"/>
            <a:round/>
            <a:headEnd type="none" w="med" len="med"/>
            <a:tailEnd type="none" w="med" len="med"/>
          </a:ln>
          <a:effectLst>
            <a:glow rad="76200">
              <a:srgbClr val="00B050">
                <a:alpha val="40000"/>
              </a:srgbClr>
            </a:glow>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GB" sz="2200" b="1" smtClean="0">
              <a:solidFill>
                <a:srgbClr val="999999"/>
              </a:solidFill>
              <a:cs typeface="Arial" charset="0"/>
            </a:endParaRPr>
          </a:p>
        </p:txBody>
      </p:sp>
      <p:sp>
        <p:nvSpPr>
          <p:cNvPr id="24" name="Oval 23"/>
          <p:cNvSpPr>
            <a:spLocks noChangeAspect="1"/>
          </p:cNvSpPr>
          <p:nvPr/>
        </p:nvSpPr>
        <p:spPr bwMode="auto">
          <a:xfrm>
            <a:off x="7475250" y="4838658"/>
            <a:ext cx="252031" cy="248931"/>
          </a:xfrm>
          <a:prstGeom prst="ellipse">
            <a:avLst/>
          </a:prstGeom>
          <a:noFill/>
          <a:ln w="38100" cap="flat" cmpd="sng" algn="ctr">
            <a:solidFill>
              <a:srgbClr val="FF0000"/>
            </a:solidFill>
            <a:prstDash val="solid"/>
            <a:round/>
            <a:headEnd type="none" w="med" len="med"/>
            <a:tailEnd type="none" w="med" len="med"/>
          </a:ln>
          <a:effectLst>
            <a:glow rad="76200">
              <a:srgbClr val="FFC000">
                <a:alpha val="40000"/>
              </a:srgbClr>
            </a:glow>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GB" sz="2200" b="1" smtClean="0">
              <a:solidFill>
                <a:srgbClr val="999999"/>
              </a:solidFill>
              <a:cs typeface="Arial" charset="0"/>
            </a:endParaRPr>
          </a:p>
        </p:txBody>
      </p:sp>
      <p:sp>
        <p:nvSpPr>
          <p:cNvPr id="25" name="Oval 24"/>
          <p:cNvSpPr>
            <a:spLocks noChangeAspect="1"/>
          </p:cNvSpPr>
          <p:nvPr/>
        </p:nvSpPr>
        <p:spPr bwMode="auto">
          <a:xfrm>
            <a:off x="7380667" y="4229581"/>
            <a:ext cx="252031" cy="248931"/>
          </a:xfrm>
          <a:prstGeom prst="ellipse">
            <a:avLst/>
          </a:prstGeom>
          <a:noFill/>
          <a:ln w="38100" cap="flat" cmpd="sng" algn="ctr">
            <a:solidFill>
              <a:srgbClr val="FF0000"/>
            </a:solidFill>
            <a:prstDash val="solid"/>
            <a:round/>
            <a:headEnd type="none" w="med" len="med"/>
            <a:tailEnd type="none" w="med" len="med"/>
          </a:ln>
          <a:effectLst>
            <a:glow rad="76200">
              <a:srgbClr val="FFC000">
                <a:alpha val="40000"/>
              </a:srgbClr>
            </a:glow>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GB" sz="2200" b="1" smtClean="0">
              <a:solidFill>
                <a:srgbClr val="999999"/>
              </a:solidFill>
              <a:cs typeface="Arial" charset="0"/>
            </a:endParaRPr>
          </a:p>
        </p:txBody>
      </p:sp>
      <p:sp>
        <p:nvSpPr>
          <p:cNvPr id="26" name="Oval 25"/>
          <p:cNvSpPr>
            <a:spLocks noChangeAspect="1"/>
          </p:cNvSpPr>
          <p:nvPr/>
        </p:nvSpPr>
        <p:spPr bwMode="auto">
          <a:xfrm>
            <a:off x="5650486" y="4114814"/>
            <a:ext cx="252031" cy="248931"/>
          </a:xfrm>
          <a:prstGeom prst="ellipse">
            <a:avLst/>
          </a:prstGeom>
          <a:noFill/>
          <a:ln w="38100" cap="flat" cmpd="sng" algn="ctr">
            <a:solidFill>
              <a:srgbClr val="FF0000"/>
            </a:solidFill>
            <a:prstDash val="solid"/>
            <a:round/>
            <a:headEnd type="none" w="med" len="med"/>
            <a:tailEnd type="none" w="med" len="med"/>
          </a:ln>
          <a:effectLst>
            <a:glow rad="76200">
              <a:srgbClr val="FFC000">
                <a:alpha val="40000"/>
              </a:srgbClr>
            </a:glow>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GB" sz="2200" b="1" smtClean="0">
              <a:solidFill>
                <a:srgbClr val="999999"/>
              </a:solidFill>
              <a:cs typeface="Arial" charset="0"/>
            </a:endParaRPr>
          </a:p>
        </p:txBody>
      </p:sp>
      <p:sp>
        <p:nvSpPr>
          <p:cNvPr id="27" name="Oval 26"/>
          <p:cNvSpPr>
            <a:spLocks noChangeAspect="1"/>
          </p:cNvSpPr>
          <p:nvPr/>
        </p:nvSpPr>
        <p:spPr bwMode="auto">
          <a:xfrm>
            <a:off x="6948718" y="5255708"/>
            <a:ext cx="252031" cy="248931"/>
          </a:xfrm>
          <a:prstGeom prst="ellipse">
            <a:avLst/>
          </a:prstGeom>
          <a:noFill/>
          <a:ln w="38100" cap="flat" cmpd="sng" algn="ctr">
            <a:solidFill>
              <a:srgbClr val="FF0000"/>
            </a:solidFill>
            <a:prstDash val="solid"/>
            <a:round/>
            <a:headEnd type="none" w="med" len="med"/>
            <a:tailEnd type="none" w="med" len="med"/>
          </a:ln>
          <a:effectLst>
            <a:glow rad="76200">
              <a:srgbClr val="FFC000">
                <a:alpha val="40000"/>
              </a:srgbClr>
            </a:glow>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GB" sz="2200" b="1" smtClean="0">
              <a:solidFill>
                <a:srgbClr val="999999"/>
              </a:solidFill>
              <a:cs typeface="Arial" charset="0"/>
            </a:endParaRPr>
          </a:p>
        </p:txBody>
      </p:sp>
      <p:sp>
        <p:nvSpPr>
          <p:cNvPr id="28" name="Oval 27"/>
          <p:cNvSpPr>
            <a:spLocks noChangeAspect="1"/>
          </p:cNvSpPr>
          <p:nvPr/>
        </p:nvSpPr>
        <p:spPr bwMode="auto">
          <a:xfrm>
            <a:off x="5303935" y="3453014"/>
            <a:ext cx="252031" cy="248931"/>
          </a:xfrm>
          <a:prstGeom prst="ellipse">
            <a:avLst/>
          </a:prstGeom>
          <a:noFill/>
          <a:ln w="38100" cap="flat" cmpd="sng" algn="ctr">
            <a:solidFill>
              <a:srgbClr val="FF0000"/>
            </a:solidFill>
            <a:prstDash val="solid"/>
            <a:round/>
            <a:headEnd type="none" w="med" len="med"/>
            <a:tailEnd type="none" w="med" len="med"/>
          </a:ln>
          <a:effectLst>
            <a:glow rad="76200">
              <a:srgbClr val="FFC000">
                <a:alpha val="40000"/>
              </a:srgbClr>
            </a:glow>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GB" sz="2200" b="1" smtClean="0">
              <a:solidFill>
                <a:srgbClr val="999999"/>
              </a:solidFill>
              <a:cs typeface="Arial" charset="0"/>
            </a:endParaRPr>
          </a:p>
        </p:txBody>
      </p:sp>
      <p:sp>
        <p:nvSpPr>
          <p:cNvPr id="32" name="Isosceles Triangle 31"/>
          <p:cNvSpPr/>
          <p:nvPr/>
        </p:nvSpPr>
        <p:spPr bwMode="auto">
          <a:xfrm>
            <a:off x="7380666" y="5955956"/>
            <a:ext cx="236986" cy="255470"/>
          </a:xfrm>
          <a:prstGeom prst="triangle">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GB" sz="2200" b="1" smtClean="0">
              <a:solidFill>
                <a:srgbClr val="999999"/>
              </a:solidFill>
              <a:cs typeface="Arial" charset="0"/>
            </a:endParaRPr>
          </a:p>
        </p:txBody>
      </p:sp>
      <p:sp>
        <p:nvSpPr>
          <p:cNvPr id="35" name="Action Button: Forward or Next 34">
            <a:hlinkClick r:id="" action="ppaction://noaction" highlightClick="1"/>
          </p:cNvPr>
          <p:cNvSpPr>
            <a:spLocks noChangeAspect="1"/>
          </p:cNvSpPr>
          <p:nvPr/>
        </p:nvSpPr>
        <p:spPr bwMode="auto">
          <a:xfrm>
            <a:off x="8848725" y="6667501"/>
            <a:ext cx="108000" cy="106892"/>
          </a:xfrm>
          <a:prstGeom prst="actionButtonForwardNex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GB" sz="2200" b="1" smtClean="0">
              <a:solidFill>
                <a:srgbClr val="999999"/>
              </a:solidFill>
              <a:cs typeface="Arial" charset="0"/>
            </a:endParaRPr>
          </a:p>
        </p:txBody>
      </p:sp>
      <p:sp>
        <p:nvSpPr>
          <p:cNvPr id="31" name="Oval 30"/>
          <p:cNvSpPr>
            <a:spLocks noChangeAspect="1"/>
          </p:cNvSpPr>
          <p:nvPr/>
        </p:nvSpPr>
        <p:spPr bwMode="auto">
          <a:xfrm>
            <a:off x="5429950" y="4026405"/>
            <a:ext cx="252031" cy="252000"/>
          </a:xfrm>
          <a:prstGeom prst="ellipse">
            <a:avLst/>
          </a:prstGeom>
          <a:noFill/>
          <a:ln w="38100" cap="rnd" cmpd="sng" algn="ctr">
            <a:solidFill>
              <a:srgbClr val="FF0000"/>
            </a:solidFill>
            <a:prstDash val="solid"/>
            <a:round/>
            <a:headEnd type="none" w="med" len="med"/>
            <a:tailEnd type="none" w="med" len="med"/>
          </a:ln>
          <a:effectLst>
            <a:glow rad="76200">
              <a:srgbClr val="00B050">
                <a:alpha val="40000"/>
              </a:srgbClr>
            </a:glow>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GB" sz="2200" b="1" smtClean="0">
              <a:solidFill>
                <a:srgbClr val="999999"/>
              </a:solidFill>
              <a:cs typeface="Arial" charset="0"/>
            </a:endParaRPr>
          </a:p>
        </p:txBody>
      </p:sp>
      <p:sp>
        <p:nvSpPr>
          <p:cNvPr id="36" name="Oval 35"/>
          <p:cNvSpPr>
            <a:spLocks noChangeAspect="1"/>
          </p:cNvSpPr>
          <p:nvPr/>
        </p:nvSpPr>
        <p:spPr bwMode="auto">
          <a:xfrm>
            <a:off x="7143680" y="5982435"/>
            <a:ext cx="252031" cy="248931"/>
          </a:xfrm>
          <a:prstGeom prst="ellipse">
            <a:avLst/>
          </a:prstGeom>
          <a:noFill/>
          <a:ln w="38100" cap="flat" cmpd="sng" algn="ctr">
            <a:solidFill>
              <a:srgbClr val="FF0000"/>
            </a:solidFill>
            <a:prstDash val="solid"/>
            <a:round/>
            <a:headEnd type="none" w="med" len="med"/>
            <a:tailEnd type="none" w="med" len="med"/>
          </a:ln>
          <a:effectLst>
            <a:glow rad="76200">
              <a:srgbClr val="FFC000">
                <a:alpha val="40000"/>
              </a:srgbClr>
            </a:glow>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GB" sz="2200" b="1" smtClean="0">
              <a:solidFill>
                <a:srgbClr val="999999"/>
              </a:solidFill>
              <a:cs typeface="Arial" charset="0"/>
            </a:endParaRPr>
          </a:p>
        </p:txBody>
      </p:sp>
      <p:sp>
        <p:nvSpPr>
          <p:cNvPr id="37" name="Isosceles Triangle 36"/>
          <p:cNvSpPr/>
          <p:nvPr/>
        </p:nvSpPr>
        <p:spPr bwMode="auto">
          <a:xfrm>
            <a:off x="7795080" y="5310472"/>
            <a:ext cx="236986" cy="255470"/>
          </a:xfrm>
          <a:prstGeom prst="triangle">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GB" sz="2200" b="1" smtClean="0">
              <a:solidFill>
                <a:srgbClr val="999999"/>
              </a:solidFill>
              <a:cs typeface="Arial" charset="0"/>
            </a:endParaRPr>
          </a:p>
        </p:txBody>
      </p:sp>
      <p:sp>
        <p:nvSpPr>
          <p:cNvPr id="38" name="Isosceles Triangle 37"/>
          <p:cNvSpPr/>
          <p:nvPr/>
        </p:nvSpPr>
        <p:spPr bwMode="auto">
          <a:xfrm>
            <a:off x="5940729" y="4295040"/>
            <a:ext cx="236986" cy="255470"/>
          </a:xfrm>
          <a:prstGeom prst="triangle">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GB" sz="2200" b="1" smtClean="0">
              <a:solidFill>
                <a:srgbClr val="999999"/>
              </a:solidFill>
              <a:cs typeface="Arial" charset="0"/>
            </a:endParaRPr>
          </a:p>
        </p:txBody>
      </p:sp>
      <p:sp>
        <p:nvSpPr>
          <p:cNvPr id="39" name="Isosceles Triangle 38"/>
          <p:cNvSpPr/>
          <p:nvPr/>
        </p:nvSpPr>
        <p:spPr bwMode="auto">
          <a:xfrm>
            <a:off x="5630553" y="2024008"/>
            <a:ext cx="236986" cy="255470"/>
          </a:xfrm>
          <a:prstGeom prst="triangle">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GB" sz="2200" b="1" smtClean="0">
              <a:solidFill>
                <a:srgbClr val="999999"/>
              </a:solidFill>
              <a:cs typeface="Arial" charset="0"/>
            </a:endParaRPr>
          </a:p>
        </p:txBody>
      </p:sp>
      <p:sp>
        <p:nvSpPr>
          <p:cNvPr id="40" name="Oval 39"/>
          <p:cNvSpPr>
            <a:spLocks noChangeAspect="1"/>
          </p:cNvSpPr>
          <p:nvPr/>
        </p:nvSpPr>
        <p:spPr bwMode="auto">
          <a:xfrm>
            <a:off x="6353676" y="3586573"/>
            <a:ext cx="252031" cy="248931"/>
          </a:xfrm>
          <a:prstGeom prst="ellipse">
            <a:avLst/>
          </a:prstGeom>
          <a:noFill/>
          <a:ln w="38100" cap="flat" cmpd="sng" algn="ctr">
            <a:solidFill>
              <a:srgbClr val="FF0000"/>
            </a:solidFill>
            <a:prstDash val="solid"/>
            <a:round/>
            <a:headEnd type="none" w="med" len="med"/>
            <a:tailEnd type="none" w="med" len="med"/>
          </a:ln>
          <a:effectLst>
            <a:glow rad="76200">
              <a:srgbClr val="FFC000">
                <a:alpha val="40000"/>
              </a:srgbClr>
            </a:glow>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GB" sz="2200" b="1" smtClean="0">
              <a:solidFill>
                <a:srgbClr val="999999"/>
              </a:solidFill>
              <a:cs typeface="Arial" charset="0"/>
            </a:endParaRPr>
          </a:p>
        </p:txBody>
      </p:sp>
      <p:sp>
        <p:nvSpPr>
          <p:cNvPr id="33" name="Oval 32"/>
          <p:cNvSpPr>
            <a:spLocks noChangeAspect="1"/>
          </p:cNvSpPr>
          <p:nvPr/>
        </p:nvSpPr>
        <p:spPr bwMode="auto">
          <a:xfrm>
            <a:off x="7450061" y="4434507"/>
            <a:ext cx="252031" cy="248931"/>
          </a:xfrm>
          <a:prstGeom prst="ellipse">
            <a:avLst/>
          </a:prstGeom>
          <a:noFill/>
          <a:ln w="38100" cap="flat" cmpd="sng" algn="ctr">
            <a:solidFill>
              <a:srgbClr val="FF0000"/>
            </a:solidFill>
            <a:prstDash val="solid"/>
            <a:round/>
            <a:headEnd type="none" w="med" len="med"/>
            <a:tailEnd type="none" w="med" len="med"/>
          </a:ln>
          <a:effectLst>
            <a:glow rad="76200">
              <a:srgbClr val="FFC000">
                <a:alpha val="40000"/>
              </a:srgbClr>
            </a:glow>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GB" sz="2200" b="1" smtClean="0">
              <a:solidFill>
                <a:srgbClr val="999999"/>
              </a:solidFill>
              <a:cs typeface="Arial" charset="0"/>
            </a:endParaRPr>
          </a:p>
        </p:txBody>
      </p:sp>
      <p:sp>
        <p:nvSpPr>
          <p:cNvPr id="34" name="Rectangle 25"/>
          <p:cNvSpPr>
            <a:spLocks noGrp="1" noChangeArrowheads="1"/>
          </p:cNvSpPr>
          <p:nvPr>
            <p:ph type="ftr" sz="quarter" idx="3"/>
          </p:nvPr>
        </p:nvSpPr>
        <p:spPr bwMode="auto">
          <a:xfrm>
            <a:off x="2862263" y="6581781"/>
            <a:ext cx="3419475" cy="246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lgn="ctr" eaLnBrk="0" hangingPunct="0">
              <a:defRPr sz="1000" b="0" spc="70" baseline="0">
                <a:solidFill>
                  <a:srgbClr val="6E6452"/>
                </a:solidFill>
                <a:latin typeface="Arial Narrow" pitchFamily="34" charset="0"/>
                <a:cs typeface="+mn-cs"/>
              </a:defRPr>
            </a:lvl1pPr>
          </a:lstStyle>
          <a:p>
            <a:pPr>
              <a:defRPr/>
            </a:pPr>
            <a:r>
              <a:rPr lang="de-DE" dirty="0" smtClean="0"/>
              <a:t>Rainer Schellhaas</a:t>
            </a:r>
            <a:endParaRPr lang="de-DE" dirty="0"/>
          </a:p>
        </p:txBody>
      </p:sp>
    </p:spTree>
    <p:extLst>
      <p:ext uri="{BB962C8B-B14F-4D97-AF65-F5344CB8AC3E}">
        <p14:creationId xmlns:p14="http://schemas.microsoft.com/office/powerpoint/2010/main" val="39543992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
                                            <p:txEl>
                                              <p:pRg st="2" end="2"/>
                                            </p:txEl>
                                          </p:spTgt>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250"/>
                                        <p:tgtEl>
                                          <p:spTgt spid="10"/>
                                        </p:tgtEl>
                                      </p:cBhvr>
                                    </p:animEffect>
                                  </p:childTnLst>
                                </p:cTn>
                              </p:par>
                            </p:childTnLst>
                          </p:cTn>
                        </p:par>
                        <p:par>
                          <p:cTn id="11" fill="hold">
                            <p:stCondLst>
                              <p:cond delay="250"/>
                            </p:stCondLst>
                            <p:childTnLst>
                              <p:par>
                                <p:cTn id="12" presetID="10" presetClass="entr" presetSubtype="0" fill="hold" grpId="0"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250"/>
                                        <p:tgtEl>
                                          <p:spTgt spid="17"/>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25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5">
                                            <p:txEl>
                                              <p:pRg st="3" end="3"/>
                                            </p:txEl>
                                          </p:spTgt>
                                        </p:tgtEl>
                                        <p:attrNameLst>
                                          <p:attrName>style.visibility</p:attrName>
                                        </p:attrNameLst>
                                      </p:cBhvr>
                                      <p:to>
                                        <p:strVal val="visible"/>
                                      </p:to>
                                    </p:set>
                                  </p:childTnLst>
                                </p:cTn>
                              </p:par>
                            </p:childTnLst>
                          </p:cTn>
                        </p:par>
                        <p:par>
                          <p:cTn id="23" fill="hold">
                            <p:stCondLst>
                              <p:cond delay="0"/>
                            </p:stCondLst>
                            <p:childTnLst>
                              <p:par>
                                <p:cTn id="24" presetID="10" presetClass="entr" presetSubtype="0"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250"/>
                                        <p:tgtEl>
                                          <p:spTgt spid="11"/>
                                        </p:tgtEl>
                                      </p:cBhvr>
                                    </p:animEffect>
                                  </p:childTnLst>
                                </p:cTn>
                              </p:par>
                            </p:childTnLst>
                          </p:cTn>
                        </p:par>
                        <p:par>
                          <p:cTn id="27" fill="hold">
                            <p:stCondLst>
                              <p:cond delay="250"/>
                            </p:stCondLst>
                            <p:childTnLst>
                              <p:par>
                                <p:cTn id="28" presetID="10" presetClass="entr" presetSubtype="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250"/>
                                        <p:tgtEl>
                                          <p:spTgt spid="23"/>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250"/>
                                        <p:tgtEl>
                                          <p:spTgt spid="22"/>
                                        </p:tgtEl>
                                      </p:cBhvr>
                                    </p:animEffect>
                                  </p:childTnLst>
                                </p:cTn>
                              </p:par>
                            </p:childTnLst>
                          </p:cTn>
                        </p:par>
                        <p:par>
                          <p:cTn id="35" fill="hold">
                            <p:stCondLst>
                              <p:cond delay="750"/>
                            </p:stCondLst>
                            <p:childTnLst>
                              <p:par>
                                <p:cTn id="36" presetID="10" presetClass="entr" presetSubtype="0" fill="hold" grpId="0" nodeType="after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250"/>
                                        <p:tgtEl>
                                          <p:spTgt spid="21"/>
                                        </p:tgtEl>
                                      </p:cBhvr>
                                    </p:animEffect>
                                  </p:childTnLst>
                                </p:cTn>
                              </p:par>
                            </p:childTnLst>
                          </p:cTn>
                        </p:par>
                        <p:par>
                          <p:cTn id="39" fill="hold">
                            <p:stCondLst>
                              <p:cond delay="1000"/>
                            </p:stCondLst>
                            <p:childTnLst>
                              <p:par>
                                <p:cTn id="40" presetID="10" presetClass="entr" presetSubtype="0"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250"/>
                                        <p:tgtEl>
                                          <p:spTgt spid="20"/>
                                        </p:tgtEl>
                                      </p:cBhvr>
                                    </p:animEffect>
                                  </p:childTnLst>
                                </p:cTn>
                              </p:par>
                            </p:childTnLst>
                          </p:cTn>
                        </p:par>
                        <p:par>
                          <p:cTn id="43" fill="hold">
                            <p:stCondLst>
                              <p:cond delay="1250"/>
                            </p:stCondLst>
                            <p:childTnLst>
                              <p:par>
                                <p:cTn id="44" presetID="10" presetClass="entr" presetSubtype="0" fill="hold" grpId="0" nodeType="after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250"/>
                                        <p:tgtEl>
                                          <p:spTgt spid="19"/>
                                        </p:tgtEl>
                                      </p:cBhvr>
                                    </p:animEffect>
                                  </p:childTnLst>
                                </p:cTn>
                              </p:par>
                            </p:childTnLst>
                          </p:cTn>
                        </p:par>
                        <p:par>
                          <p:cTn id="47" fill="hold">
                            <p:stCondLst>
                              <p:cond delay="1500"/>
                            </p:stCondLst>
                            <p:childTnLst>
                              <p:par>
                                <p:cTn id="48" presetID="10" presetClass="entr" presetSubtype="0" fill="hold" grpId="0" nodeType="after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250"/>
                                        <p:tgtEl>
                                          <p:spTgt spid="18"/>
                                        </p:tgtEl>
                                      </p:cBhvr>
                                    </p:animEffect>
                                  </p:childTnLst>
                                </p:cTn>
                              </p:par>
                            </p:childTnLst>
                          </p:cTn>
                        </p:par>
                        <p:par>
                          <p:cTn id="51" fill="hold">
                            <p:stCondLst>
                              <p:cond delay="1750"/>
                            </p:stCondLst>
                            <p:childTnLst>
                              <p:par>
                                <p:cTn id="52" presetID="10" presetClass="entr" presetSubtype="0" fill="hold" grpId="0" nodeType="after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250"/>
                                        <p:tgtEl>
                                          <p:spTgt spid="14"/>
                                        </p:tgtEl>
                                      </p:cBhvr>
                                    </p:animEffect>
                                  </p:childTnLst>
                                </p:cTn>
                              </p:par>
                            </p:childTnLst>
                          </p:cTn>
                        </p:par>
                        <p:par>
                          <p:cTn id="55" fill="hold">
                            <p:stCondLst>
                              <p:cond delay="2000"/>
                            </p:stCondLst>
                            <p:childTnLst>
                              <p:par>
                                <p:cTn id="56" presetID="10" presetClass="entr" presetSubtype="0" fill="hold" grpId="0" nodeType="after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fade">
                                      <p:cBhvr>
                                        <p:cTn id="58" dur="250"/>
                                        <p:tgtEl>
                                          <p:spTgt spid="31"/>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75">
                                            <p:txEl>
                                              <p:pRg st="4" end="4"/>
                                            </p:txEl>
                                          </p:spTgt>
                                        </p:tgtEl>
                                        <p:attrNameLst>
                                          <p:attrName>style.visibility</p:attrName>
                                        </p:attrNameLst>
                                      </p:cBhvr>
                                      <p:to>
                                        <p:strVal val="visible"/>
                                      </p:to>
                                    </p:set>
                                  </p:childTnLst>
                                </p:cTn>
                              </p:par>
                            </p:childTnLst>
                          </p:cTn>
                        </p:par>
                        <p:par>
                          <p:cTn id="63" fill="hold">
                            <p:stCondLst>
                              <p:cond delay="0"/>
                            </p:stCondLst>
                            <p:childTnLst>
                              <p:par>
                                <p:cTn id="64" presetID="10" presetClass="entr" presetSubtype="0" fill="hold" grpId="0" nodeType="afterEffect">
                                  <p:stCondLst>
                                    <p:cond delay="0"/>
                                  </p:stCondLst>
                                  <p:childTnLst>
                                    <p:set>
                                      <p:cBhvr>
                                        <p:cTn id="65" dur="1" fill="hold">
                                          <p:stCondLst>
                                            <p:cond delay="0"/>
                                          </p:stCondLst>
                                        </p:cTn>
                                        <p:tgtEl>
                                          <p:spTgt spid="12"/>
                                        </p:tgtEl>
                                        <p:attrNameLst>
                                          <p:attrName>style.visibility</p:attrName>
                                        </p:attrNameLst>
                                      </p:cBhvr>
                                      <p:to>
                                        <p:strVal val="visible"/>
                                      </p:to>
                                    </p:set>
                                    <p:animEffect transition="in" filter="fade">
                                      <p:cBhvr>
                                        <p:cTn id="66" dur="250"/>
                                        <p:tgtEl>
                                          <p:spTgt spid="12"/>
                                        </p:tgtEl>
                                      </p:cBhvr>
                                    </p:animEffect>
                                  </p:childTnLst>
                                </p:cTn>
                              </p:par>
                            </p:childTnLst>
                          </p:cTn>
                        </p:par>
                        <p:par>
                          <p:cTn id="67" fill="hold">
                            <p:stCondLst>
                              <p:cond delay="250"/>
                            </p:stCondLst>
                            <p:childTnLst>
                              <p:par>
                                <p:cTn id="68" presetID="10" presetClass="entr" presetSubtype="0" fill="hold" grpId="0" nodeType="after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fade">
                                      <p:cBhvr>
                                        <p:cTn id="70" dur="250"/>
                                        <p:tgtEl>
                                          <p:spTgt spid="28"/>
                                        </p:tgtEl>
                                      </p:cBhvr>
                                    </p:animEffect>
                                  </p:childTnLst>
                                </p:cTn>
                              </p:par>
                            </p:childTnLst>
                          </p:cTn>
                        </p:par>
                        <p:par>
                          <p:cTn id="71" fill="hold">
                            <p:stCondLst>
                              <p:cond delay="500"/>
                            </p:stCondLst>
                            <p:childTnLst>
                              <p:par>
                                <p:cTn id="72" presetID="10" presetClass="entr" presetSubtype="0" fill="hold" grpId="0" nodeType="after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fade">
                                      <p:cBhvr>
                                        <p:cTn id="74" dur="250"/>
                                        <p:tgtEl>
                                          <p:spTgt spid="27"/>
                                        </p:tgtEl>
                                      </p:cBhvr>
                                    </p:animEffect>
                                  </p:childTnLst>
                                </p:cTn>
                              </p:par>
                            </p:childTnLst>
                          </p:cTn>
                        </p:par>
                        <p:par>
                          <p:cTn id="75" fill="hold">
                            <p:stCondLst>
                              <p:cond delay="750"/>
                            </p:stCondLst>
                            <p:childTnLst>
                              <p:par>
                                <p:cTn id="76" presetID="10" presetClass="entr" presetSubtype="0" fill="hold" grpId="0" nodeType="afterEffect">
                                  <p:stCondLst>
                                    <p:cond delay="0"/>
                                  </p:stCondLst>
                                  <p:childTnLst>
                                    <p:set>
                                      <p:cBhvr>
                                        <p:cTn id="77" dur="1" fill="hold">
                                          <p:stCondLst>
                                            <p:cond delay="0"/>
                                          </p:stCondLst>
                                        </p:cTn>
                                        <p:tgtEl>
                                          <p:spTgt spid="24"/>
                                        </p:tgtEl>
                                        <p:attrNameLst>
                                          <p:attrName>style.visibility</p:attrName>
                                        </p:attrNameLst>
                                      </p:cBhvr>
                                      <p:to>
                                        <p:strVal val="visible"/>
                                      </p:to>
                                    </p:set>
                                    <p:animEffect transition="in" filter="fade">
                                      <p:cBhvr>
                                        <p:cTn id="78" dur="250"/>
                                        <p:tgtEl>
                                          <p:spTgt spid="24"/>
                                        </p:tgtEl>
                                      </p:cBhvr>
                                    </p:animEffect>
                                  </p:childTnLst>
                                </p:cTn>
                              </p:par>
                            </p:childTnLst>
                          </p:cTn>
                        </p:par>
                        <p:par>
                          <p:cTn id="79" fill="hold">
                            <p:stCondLst>
                              <p:cond delay="1000"/>
                            </p:stCondLst>
                            <p:childTnLst>
                              <p:par>
                                <p:cTn id="80" presetID="10" presetClass="entr" presetSubtype="0" fill="hold" grpId="0" nodeType="after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fade">
                                      <p:cBhvr>
                                        <p:cTn id="82" dur="250"/>
                                        <p:tgtEl>
                                          <p:spTgt spid="25"/>
                                        </p:tgtEl>
                                      </p:cBhvr>
                                    </p:animEffect>
                                  </p:childTnLst>
                                </p:cTn>
                              </p:par>
                            </p:childTnLst>
                          </p:cTn>
                        </p:par>
                        <p:par>
                          <p:cTn id="83" fill="hold">
                            <p:stCondLst>
                              <p:cond delay="1250"/>
                            </p:stCondLst>
                            <p:childTnLst>
                              <p:par>
                                <p:cTn id="84" presetID="10" presetClass="entr" presetSubtype="0" fill="hold" grpId="0" nodeType="afterEffect">
                                  <p:stCondLst>
                                    <p:cond delay="0"/>
                                  </p:stCondLst>
                                  <p:childTnLst>
                                    <p:set>
                                      <p:cBhvr>
                                        <p:cTn id="85" dur="1" fill="hold">
                                          <p:stCondLst>
                                            <p:cond delay="0"/>
                                          </p:stCondLst>
                                        </p:cTn>
                                        <p:tgtEl>
                                          <p:spTgt spid="15"/>
                                        </p:tgtEl>
                                        <p:attrNameLst>
                                          <p:attrName>style.visibility</p:attrName>
                                        </p:attrNameLst>
                                      </p:cBhvr>
                                      <p:to>
                                        <p:strVal val="visible"/>
                                      </p:to>
                                    </p:set>
                                    <p:animEffect transition="in" filter="fade">
                                      <p:cBhvr>
                                        <p:cTn id="86" dur="250"/>
                                        <p:tgtEl>
                                          <p:spTgt spid="15"/>
                                        </p:tgtEl>
                                      </p:cBhvr>
                                    </p:animEffect>
                                  </p:childTnLst>
                                </p:cTn>
                              </p:par>
                            </p:childTnLst>
                          </p:cTn>
                        </p:par>
                        <p:par>
                          <p:cTn id="87" fill="hold">
                            <p:stCondLst>
                              <p:cond delay="1500"/>
                            </p:stCondLst>
                            <p:childTnLst>
                              <p:par>
                                <p:cTn id="88" presetID="10" presetClass="entr" presetSubtype="0" fill="hold" grpId="0" nodeType="afterEffect">
                                  <p:stCondLst>
                                    <p:cond delay="0"/>
                                  </p:stCondLst>
                                  <p:childTnLst>
                                    <p:set>
                                      <p:cBhvr>
                                        <p:cTn id="89" dur="1" fill="hold">
                                          <p:stCondLst>
                                            <p:cond delay="0"/>
                                          </p:stCondLst>
                                        </p:cTn>
                                        <p:tgtEl>
                                          <p:spTgt spid="26"/>
                                        </p:tgtEl>
                                        <p:attrNameLst>
                                          <p:attrName>style.visibility</p:attrName>
                                        </p:attrNameLst>
                                      </p:cBhvr>
                                      <p:to>
                                        <p:strVal val="visible"/>
                                      </p:to>
                                    </p:set>
                                    <p:animEffect transition="in" filter="fade">
                                      <p:cBhvr>
                                        <p:cTn id="90" dur="250"/>
                                        <p:tgtEl>
                                          <p:spTgt spid="26"/>
                                        </p:tgtEl>
                                      </p:cBhvr>
                                    </p:animEffect>
                                  </p:childTnLst>
                                </p:cTn>
                              </p:par>
                            </p:childTnLst>
                          </p:cTn>
                        </p:par>
                        <p:par>
                          <p:cTn id="91" fill="hold">
                            <p:stCondLst>
                              <p:cond delay="1750"/>
                            </p:stCondLst>
                            <p:childTnLst>
                              <p:par>
                                <p:cTn id="92" presetID="10" presetClass="entr" presetSubtype="0" fill="hold" grpId="0" nodeType="afterEffect">
                                  <p:stCondLst>
                                    <p:cond delay="0"/>
                                  </p:stCondLst>
                                  <p:childTnLst>
                                    <p:set>
                                      <p:cBhvr>
                                        <p:cTn id="93" dur="1" fill="hold">
                                          <p:stCondLst>
                                            <p:cond delay="0"/>
                                          </p:stCondLst>
                                        </p:cTn>
                                        <p:tgtEl>
                                          <p:spTgt spid="36"/>
                                        </p:tgtEl>
                                        <p:attrNameLst>
                                          <p:attrName>style.visibility</p:attrName>
                                        </p:attrNameLst>
                                      </p:cBhvr>
                                      <p:to>
                                        <p:strVal val="visible"/>
                                      </p:to>
                                    </p:set>
                                    <p:animEffect transition="in" filter="fade">
                                      <p:cBhvr>
                                        <p:cTn id="94" dur="250"/>
                                        <p:tgtEl>
                                          <p:spTgt spid="36"/>
                                        </p:tgtEl>
                                      </p:cBhvr>
                                    </p:animEffect>
                                  </p:childTnLst>
                                </p:cTn>
                              </p:par>
                            </p:childTnLst>
                          </p:cTn>
                        </p:par>
                        <p:par>
                          <p:cTn id="95" fill="hold">
                            <p:stCondLst>
                              <p:cond delay="2000"/>
                            </p:stCondLst>
                            <p:childTnLst>
                              <p:par>
                                <p:cTn id="96" presetID="10" presetClass="entr" presetSubtype="0" fill="hold" grpId="0" nodeType="afterEffect">
                                  <p:stCondLst>
                                    <p:cond delay="0"/>
                                  </p:stCondLst>
                                  <p:childTnLst>
                                    <p:set>
                                      <p:cBhvr>
                                        <p:cTn id="97" dur="1" fill="hold">
                                          <p:stCondLst>
                                            <p:cond delay="0"/>
                                          </p:stCondLst>
                                        </p:cTn>
                                        <p:tgtEl>
                                          <p:spTgt spid="40"/>
                                        </p:tgtEl>
                                        <p:attrNameLst>
                                          <p:attrName>style.visibility</p:attrName>
                                        </p:attrNameLst>
                                      </p:cBhvr>
                                      <p:to>
                                        <p:strVal val="visible"/>
                                      </p:to>
                                    </p:set>
                                    <p:animEffect transition="in" filter="fade">
                                      <p:cBhvr>
                                        <p:cTn id="98" dur="250"/>
                                        <p:tgtEl>
                                          <p:spTgt spid="40"/>
                                        </p:tgtEl>
                                      </p:cBhvr>
                                    </p:animEffec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75">
                                            <p:txEl>
                                              <p:pRg st="5" end="5"/>
                                            </p:txEl>
                                          </p:spTgt>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75">
                                            <p:txEl>
                                              <p:pRg st="6" end="6"/>
                                            </p:txEl>
                                          </p:spTgt>
                                        </p:tgtEl>
                                        <p:attrNameLst>
                                          <p:attrName>style.visibility</p:attrName>
                                        </p:attrNameLst>
                                      </p:cBhvr>
                                      <p:to>
                                        <p:strVal val="visible"/>
                                      </p:to>
                                    </p:set>
                                  </p:childTnLst>
                                </p:cTn>
                              </p:par>
                              <p:par>
                                <p:cTn id="105" presetID="10" presetClass="entr" presetSubtype="0" fill="hold" grpId="0" nodeType="withEffect">
                                  <p:stCondLst>
                                    <p:cond delay="0"/>
                                  </p:stCondLst>
                                  <p:childTnLst>
                                    <p:set>
                                      <p:cBhvr>
                                        <p:cTn id="106" dur="1" fill="hold">
                                          <p:stCondLst>
                                            <p:cond delay="0"/>
                                          </p:stCondLst>
                                        </p:cTn>
                                        <p:tgtEl>
                                          <p:spTgt spid="16"/>
                                        </p:tgtEl>
                                        <p:attrNameLst>
                                          <p:attrName>style.visibility</p:attrName>
                                        </p:attrNameLst>
                                      </p:cBhvr>
                                      <p:to>
                                        <p:strVal val="visible"/>
                                      </p:to>
                                    </p:set>
                                    <p:animEffect transition="in" filter="fade">
                                      <p:cBhvr>
                                        <p:cTn id="107" dur="250"/>
                                        <p:tgtEl>
                                          <p:spTgt spid="16"/>
                                        </p:tgtEl>
                                      </p:cBhvr>
                                    </p:animEffect>
                                  </p:childTnLst>
                                </p:cTn>
                              </p:par>
                            </p:childTnLst>
                          </p:cTn>
                        </p:par>
                        <p:par>
                          <p:cTn id="108" fill="hold">
                            <p:stCondLst>
                              <p:cond delay="250"/>
                            </p:stCondLst>
                            <p:childTnLst>
                              <p:par>
                                <p:cTn id="109" presetID="10" presetClass="entr" presetSubtype="0" fill="hold" grpId="0" nodeType="afterEffect">
                                  <p:stCondLst>
                                    <p:cond delay="0"/>
                                  </p:stCondLst>
                                  <p:childTnLst>
                                    <p:set>
                                      <p:cBhvr>
                                        <p:cTn id="110" dur="1" fill="hold">
                                          <p:stCondLst>
                                            <p:cond delay="0"/>
                                          </p:stCondLst>
                                        </p:cTn>
                                        <p:tgtEl>
                                          <p:spTgt spid="32"/>
                                        </p:tgtEl>
                                        <p:attrNameLst>
                                          <p:attrName>style.visibility</p:attrName>
                                        </p:attrNameLst>
                                      </p:cBhvr>
                                      <p:to>
                                        <p:strVal val="visible"/>
                                      </p:to>
                                    </p:set>
                                    <p:animEffect transition="in" filter="fade">
                                      <p:cBhvr>
                                        <p:cTn id="111" dur="250"/>
                                        <p:tgtEl>
                                          <p:spTgt spid="32"/>
                                        </p:tgtEl>
                                      </p:cBhvr>
                                    </p:animEffect>
                                  </p:childTnLst>
                                </p:cTn>
                              </p:par>
                              <p:par>
                                <p:cTn id="112" presetID="1" presetClass="entr" presetSubtype="0" fill="hold" grpId="0" nodeType="withEffect">
                                  <p:stCondLst>
                                    <p:cond delay="0"/>
                                  </p:stCondLst>
                                  <p:childTnLst>
                                    <p:set>
                                      <p:cBhvr>
                                        <p:cTn id="113" dur="1" fill="hold">
                                          <p:stCondLst>
                                            <p:cond delay="0"/>
                                          </p:stCondLst>
                                        </p:cTn>
                                        <p:tgtEl>
                                          <p:spTgt spid="35"/>
                                        </p:tgtEl>
                                        <p:attrNameLst>
                                          <p:attrName>style.visibility</p:attrName>
                                        </p:attrNameLst>
                                      </p:cBhvr>
                                      <p:to>
                                        <p:strVal val="visible"/>
                                      </p:to>
                                    </p:set>
                                  </p:childTnLst>
                                </p:cTn>
                              </p:par>
                            </p:childTnLst>
                          </p:cTn>
                        </p:par>
                        <p:par>
                          <p:cTn id="114" fill="hold">
                            <p:stCondLst>
                              <p:cond delay="500"/>
                            </p:stCondLst>
                            <p:childTnLst>
                              <p:par>
                                <p:cTn id="115" presetID="10" presetClass="entr" presetSubtype="0" fill="hold" grpId="0" nodeType="afterEffect">
                                  <p:stCondLst>
                                    <p:cond delay="0"/>
                                  </p:stCondLst>
                                  <p:childTnLst>
                                    <p:set>
                                      <p:cBhvr>
                                        <p:cTn id="116" dur="1" fill="hold">
                                          <p:stCondLst>
                                            <p:cond delay="0"/>
                                          </p:stCondLst>
                                        </p:cTn>
                                        <p:tgtEl>
                                          <p:spTgt spid="37"/>
                                        </p:tgtEl>
                                        <p:attrNameLst>
                                          <p:attrName>style.visibility</p:attrName>
                                        </p:attrNameLst>
                                      </p:cBhvr>
                                      <p:to>
                                        <p:strVal val="visible"/>
                                      </p:to>
                                    </p:set>
                                    <p:animEffect transition="in" filter="fade">
                                      <p:cBhvr>
                                        <p:cTn id="117" dur="250"/>
                                        <p:tgtEl>
                                          <p:spTgt spid="37"/>
                                        </p:tgtEl>
                                      </p:cBhvr>
                                    </p:animEffect>
                                  </p:childTnLst>
                                </p:cTn>
                              </p:par>
                            </p:childTnLst>
                          </p:cTn>
                        </p:par>
                        <p:par>
                          <p:cTn id="118" fill="hold">
                            <p:stCondLst>
                              <p:cond delay="750"/>
                            </p:stCondLst>
                            <p:childTnLst>
                              <p:par>
                                <p:cTn id="119" presetID="10" presetClass="entr" presetSubtype="0" fill="hold" grpId="0" nodeType="afterEffect">
                                  <p:stCondLst>
                                    <p:cond delay="0"/>
                                  </p:stCondLst>
                                  <p:childTnLst>
                                    <p:set>
                                      <p:cBhvr>
                                        <p:cTn id="120" dur="1" fill="hold">
                                          <p:stCondLst>
                                            <p:cond delay="0"/>
                                          </p:stCondLst>
                                        </p:cTn>
                                        <p:tgtEl>
                                          <p:spTgt spid="38"/>
                                        </p:tgtEl>
                                        <p:attrNameLst>
                                          <p:attrName>style.visibility</p:attrName>
                                        </p:attrNameLst>
                                      </p:cBhvr>
                                      <p:to>
                                        <p:strVal val="visible"/>
                                      </p:to>
                                    </p:set>
                                    <p:animEffect transition="in" filter="fade">
                                      <p:cBhvr>
                                        <p:cTn id="121" dur="250"/>
                                        <p:tgtEl>
                                          <p:spTgt spid="38"/>
                                        </p:tgtEl>
                                      </p:cBhvr>
                                    </p:animEffect>
                                  </p:childTnLst>
                                </p:cTn>
                              </p:par>
                            </p:childTnLst>
                          </p:cTn>
                        </p:par>
                        <p:par>
                          <p:cTn id="122" fill="hold">
                            <p:stCondLst>
                              <p:cond delay="1000"/>
                            </p:stCondLst>
                            <p:childTnLst>
                              <p:par>
                                <p:cTn id="123" presetID="10" presetClass="entr" presetSubtype="0" fill="hold" grpId="0" nodeType="afterEffect">
                                  <p:stCondLst>
                                    <p:cond delay="0"/>
                                  </p:stCondLst>
                                  <p:childTnLst>
                                    <p:set>
                                      <p:cBhvr>
                                        <p:cTn id="124" dur="1" fill="hold">
                                          <p:stCondLst>
                                            <p:cond delay="0"/>
                                          </p:stCondLst>
                                        </p:cTn>
                                        <p:tgtEl>
                                          <p:spTgt spid="39"/>
                                        </p:tgtEl>
                                        <p:attrNameLst>
                                          <p:attrName>style.visibility</p:attrName>
                                        </p:attrNameLst>
                                      </p:cBhvr>
                                      <p:to>
                                        <p:strVal val="visible"/>
                                      </p:to>
                                    </p:set>
                                    <p:animEffect transition="in" filter="fade">
                                      <p:cBhvr>
                                        <p:cTn id="125" dur="250"/>
                                        <p:tgtEl>
                                          <p:spTgt spid="39"/>
                                        </p:tgtEl>
                                      </p:cBhvr>
                                    </p:animEffect>
                                  </p:childTnLst>
                                </p:cTn>
                              </p:par>
                            </p:childTnLst>
                          </p:cTn>
                        </p:par>
                        <p:par>
                          <p:cTn id="126" fill="hold">
                            <p:stCondLst>
                              <p:cond delay="1250"/>
                            </p:stCondLst>
                            <p:childTnLst>
                              <p:par>
                                <p:cTn id="127" presetID="10" presetClass="entr" presetSubtype="0" fill="hold" grpId="0" nodeType="afterEffect">
                                  <p:stCondLst>
                                    <p:cond delay="0"/>
                                  </p:stCondLst>
                                  <p:childTnLst>
                                    <p:set>
                                      <p:cBhvr>
                                        <p:cTn id="128" dur="1" fill="hold">
                                          <p:stCondLst>
                                            <p:cond delay="0"/>
                                          </p:stCondLst>
                                        </p:cTn>
                                        <p:tgtEl>
                                          <p:spTgt spid="33"/>
                                        </p:tgtEl>
                                        <p:attrNameLst>
                                          <p:attrName>style.visibility</p:attrName>
                                        </p:attrNameLst>
                                      </p:cBhvr>
                                      <p:to>
                                        <p:strVal val="visible"/>
                                      </p:to>
                                    </p:set>
                                    <p:animEffect transition="in" filter="fade">
                                      <p:cBhvr>
                                        <p:cTn id="129" dur="2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2" grpId="0" animBg="1"/>
      <p:bldP spid="35" grpId="0" animBg="1"/>
      <p:bldP spid="31" grpId="0" animBg="1"/>
      <p:bldP spid="36" grpId="0" animBg="1"/>
      <p:bldP spid="37" grpId="0" animBg="1"/>
      <p:bldP spid="38" grpId="0" animBg="1"/>
      <p:bldP spid="39" grpId="0" animBg="1"/>
      <p:bldP spid="40" grpId="0" animBg="1"/>
      <p:bldP spid="33"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38081" b="20079"/>
          <a:stretch/>
        </p:blipFill>
        <p:spPr>
          <a:xfrm>
            <a:off x="1974851" y="2126271"/>
            <a:ext cx="6211209" cy="3543300"/>
          </a:xfrm>
          <a:prstGeom prst="rect">
            <a:avLst/>
          </a:prstGeom>
        </p:spPr>
      </p:pic>
      <p:sp>
        <p:nvSpPr>
          <p:cNvPr id="5" name="Titel 1"/>
          <p:cNvSpPr>
            <a:spLocks noGrp="1"/>
          </p:cNvSpPr>
          <p:nvPr>
            <p:ph type="title"/>
          </p:nvPr>
        </p:nvSpPr>
        <p:spPr/>
        <p:txBody>
          <a:bodyPr/>
          <a:lstStyle/>
          <a:p>
            <a:pPr algn="l"/>
            <a:r>
              <a:rPr lang="en-GB" sz="2000" b="1" kern="1200" dirty="0" smtClean="0">
                <a:solidFill>
                  <a:srgbClr val="595959"/>
                </a:solidFill>
              </a:rPr>
              <a:t>concrete steps</a:t>
            </a:r>
            <a:endParaRPr lang="de-DE" dirty="0"/>
          </a:p>
        </p:txBody>
      </p:sp>
      <p:sp>
        <p:nvSpPr>
          <p:cNvPr id="23" name="Action Button: Forward or Next 22">
            <a:hlinkClick r:id="" action="ppaction://noaction" highlightClick="1"/>
          </p:cNvPr>
          <p:cNvSpPr>
            <a:spLocks noChangeAspect="1"/>
          </p:cNvSpPr>
          <p:nvPr/>
        </p:nvSpPr>
        <p:spPr bwMode="auto">
          <a:xfrm>
            <a:off x="8848725" y="6667501"/>
            <a:ext cx="108000" cy="106892"/>
          </a:xfrm>
          <a:prstGeom prst="actionButtonForwardNex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GB" sz="2200" b="1" smtClean="0">
              <a:solidFill>
                <a:srgbClr val="999999"/>
              </a:solidFill>
              <a:cs typeface="Arial" charset="0"/>
            </a:endParaRPr>
          </a:p>
        </p:txBody>
      </p:sp>
      <p:sp>
        <p:nvSpPr>
          <p:cNvPr id="4" name="Freeform 3"/>
          <p:cNvSpPr/>
          <p:nvPr/>
        </p:nvSpPr>
        <p:spPr bwMode="auto">
          <a:xfrm>
            <a:off x="1865273" y="2089836"/>
            <a:ext cx="3001701" cy="3837736"/>
          </a:xfrm>
          <a:custGeom>
            <a:avLst/>
            <a:gdLst>
              <a:gd name="connsiteX0" fmla="*/ 2410865 w 3210371"/>
              <a:gd name="connsiteY0" fmla="*/ 3911972 h 3942358"/>
              <a:gd name="connsiteX1" fmla="*/ 2668040 w 3210371"/>
              <a:gd name="connsiteY1" fmla="*/ 3911972 h 3942358"/>
              <a:gd name="connsiteX2" fmla="*/ 3029990 w 3210371"/>
              <a:gd name="connsiteY2" fmla="*/ 3654797 h 3942358"/>
              <a:gd name="connsiteX3" fmla="*/ 3163340 w 3210371"/>
              <a:gd name="connsiteY3" fmla="*/ 2502272 h 3942358"/>
              <a:gd name="connsiteX4" fmla="*/ 2229890 w 3210371"/>
              <a:gd name="connsiteY4" fmla="*/ 1759322 h 3942358"/>
              <a:gd name="connsiteX5" fmla="*/ 1448840 w 3210371"/>
              <a:gd name="connsiteY5" fmla="*/ 797297 h 3942358"/>
              <a:gd name="connsiteX6" fmla="*/ 982115 w 3210371"/>
              <a:gd name="connsiteY6" fmla="*/ 73397 h 3942358"/>
              <a:gd name="connsiteX7" fmla="*/ 296315 w 3210371"/>
              <a:gd name="connsiteY7" fmla="*/ 216272 h 3942358"/>
              <a:gd name="connsiteX8" fmla="*/ 105815 w 3210371"/>
              <a:gd name="connsiteY8" fmla="*/ 1768847 h 3942358"/>
              <a:gd name="connsiteX9" fmla="*/ 1915565 w 3210371"/>
              <a:gd name="connsiteY9" fmla="*/ 3683372 h 3942358"/>
              <a:gd name="connsiteX10" fmla="*/ 2410865 w 3210371"/>
              <a:gd name="connsiteY10" fmla="*/ 3911972 h 3942358"/>
              <a:gd name="connsiteX0" fmla="*/ 2267990 w 3210371"/>
              <a:gd name="connsiteY0" fmla="*/ 3769097 h 3913950"/>
              <a:gd name="connsiteX1" fmla="*/ 2668040 w 3210371"/>
              <a:gd name="connsiteY1" fmla="*/ 3911972 h 3913950"/>
              <a:gd name="connsiteX2" fmla="*/ 3029990 w 3210371"/>
              <a:gd name="connsiteY2" fmla="*/ 3654797 h 3913950"/>
              <a:gd name="connsiteX3" fmla="*/ 3163340 w 3210371"/>
              <a:gd name="connsiteY3" fmla="*/ 2502272 h 3913950"/>
              <a:gd name="connsiteX4" fmla="*/ 2229890 w 3210371"/>
              <a:gd name="connsiteY4" fmla="*/ 1759322 h 3913950"/>
              <a:gd name="connsiteX5" fmla="*/ 1448840 w 3210371"/>
              <a:gd name="connsiteY5" fmla="*/ 797297 h 3913950"/>
              <a:gd name="connsiteX6" fmla="*/ 982115 w 3210371"/>
              <a:gd name="connsiteY6" fmla="*/ 73397 h 3913950"/>
              <a:gd name="connsiteX7" fmla="*/ 296315 w 3210371"/>
              <a:gd name="connsiteY7" fmla="*/ 216272 h 3913950"/>
              <a:gd name="connsiteX8" fmla="*/ 105815 w 3210371"/>
              <a:gd name="connsiteY8" fmla="*/ 1768847 h 3913950"/>
              <a:gd name="connsiteX9" fmla="*/ 1915565 w 3210371"/>
              <a:gd name="connsiteY9" fmla="*/ 3683372 h 3913950"/>
              <a:gd name="connsiteX10" fmla="*/ 2267990 w 3210371"/>
              <a:gd name="connsiteY10" fmla="*/ 3769097 h 3913950"/>
              <a:gd name="connsiteX0" fmla="*/ 2267990 w 3210371"/>
              <a:gd name="connsiteY0" fmla="*/ 3769097 h 3915601"/>
              <a:gd name="connsiteX1" fmla="*/ 2668040 w 3210371"/>
              <a:gd name="connsiteY1" fmla="*/ 3911972 h 3915601"/>
              <a:gd name="connsiteX2" fmla="*/ 3029990 w 3210371"/>
              <a:gd name="connsiteY2" fmla="*/ 3654797 h 3915601"/>
              <a:gd name="connsiteX3" fmla="*/ 3163340 w 3210371"/>
              <a:gd name="connsiteY3" fmla="*/ 2502272 h 3915601"/>
              <a:gd name="connsiteX4" fmla="*/ 2229890 w 3210371"/>
              <a:gd name="connsiteY4" fmla="*/ 1759322 h 3915601"/>
              <a:gd name="connsiteX5" fmla="*/ 1448840 w 3210371"/>
              <a:gd name="connsiteY5" fmla="*/ 797297 h 3915601"/>
              <a:gd name="connsiteX6" fmla="*/ 982115 w 3210371"/>
              <a:gd name="connsiteY6" fmla="*/ 73397 h 3915601"/>
              <a:gd name="connsiteX7" fmla="*/ 296315 w 3210371"/>
              <a:gd name="connsiteY7" fmla="*/ 216272 h 3915601"/>
              <a:gd name="connsiteX8" fmla="*/ 105815 w 3210371"/>
              <a:gd name="connsiteY8" fmla="*/ 1768847 h 3915601"/>
              <a:gd name="connsiteX9" fmla="*/ 1601240 w 3210371"/>
              <a:gd name="connsiteY9" fmla="*/ 3283322 h 3915601"/>
              <a:gd name="connsiteX10" fmla="*/ 2267990 w 3210371"/>
              <a:gd name="connsiteY10" fmla="*/ 3769097 h 3915601"/>
              <a:gd name="connsiteX0" fmla="*/ 2062256 w 3004637"/>
              <a:gd name="connsiteY0" fmla="*/ 3769601 h 3916105"/>
              <a:gd name="connsiteX1" fmla="*/ 2462306 w 3004637"/>
              <a:gd name="connsiteY1" fmla="*/ 3912476 h 3916105"/>
              <a:gd name="connsiteX2" fmla="*/ 2824256 w 3004637"/>
              <a:gd name="connsiteY2" fmla="*/ 3655301 h 3916105"/>
              <a:gd name="connsiteX3" fmla="*/ 2957606 w 3004637"/>
              <a:gd name="connsiteY3" fmla="*/ 2502776 h 3916105"/>
              <a:gd name="connsiteX4" fmla="*/ 2024156 w 3004637"/>
              <a:gd name="connsiteY4" fmla="*/ 1759826 h 3916105"/>
              <a:gd name="connsiteX5" fmla="*/ 1243106 w 3004637"/>
              <a:gd name="connsiteY5" fmla="*/ 797801 h 3916105"/>
              <a:gd name="connsiteX6" fmla="*/ 776381 w 3004637"/>
              <a:gd name="connsiteY6" fmla="*/ 73901 h 3916105"/>
              <a:gd name="connsiteX7" fmla="*/ 90581 w 3004637"/>
              <a:gd name="connsiteY7" fmla="*/ 216776 h 3916105"/>
              <a:gd name="connsiteX8" fmla="*/ 185831 w 3004637"/>
              <a:gd name="connsiteY8" fmla="*/ 1778876 h 3916105"/>
              <a:gd name="connsiteX9" fmla="*/ 1395506 w 3004637"/>
              <a:gd name="connsiteY9" fmla="*/ 3283826 h 3916105"/>
              <a:gd name="connsiteX10" fmla="*/ 2062256 w 3004637"/>
              <a:gd name="connsiteY10" fmla="*/ 3769601 h 3916105"/>
              <a:gd name="connsiteX0" fmla="*/ 2062256 w 2972269"/>
              <a:gd name="connsiteY0" fmla="*/ 3769601 h 3916105"/>
              <a:gd name="connsiteX1" fmla="*/ 2462306 w 2972269"/>
              <a:gd name="connsiteY1" fmla="*/ 3912476 h 3916105"/>
              <a:gd name="connsiteX2" fmla="*/ 2824256 w 2972269"/>
              <a:gd name="connsiteY2" fmla="*/ 3655301 h 3916105"/>
              <a:gd name="connsiteX3" fmla="*/ 2919506 w 2972269"/>
              <a:gd name="connsiteY3" fmla="*/ 2750426 h 3916105"/>
              <a:gd name="connsiteX4" fmla="*/ 2024156 w 2972269"/>
              <a:gd name="connsiteY4" fmla="*/ 1759826 h 3916105"/>
              <a:gd name="connsiteX5" fmla="*/ 1243106 w 2972269"/>
              <a:gd name="connsiteY5" fmla="*/ 797801 h 3916105"/>
              <a:gd name="connsiteX6" fmla="*/ 776381 w 2972269"/>
              <a:gd name="connsiteY6" fmla="*/ 73901 h 3916105"/>
              <a:gd name="connsiteX7" fmla="*/ 90581 w 2972269"/>
              <a:gd name="connsiteY7" fmla="*/ 216776 h 3916105"/>
              <a:gd name="connsiteX8" fmla="*/ 185831 w 2972269"/>
              <a:gd name="connsiteY8" fmla="*/ 1778876 h 3916105"/>
              <a:gd name="connsiteX9" fmla="*/ 1395506 w 2972269"/>
              <a:gd name="connsiteY9" fmla="*/ 3283826 h 3916105"/>
              <a:gd name="connsiteX10" fmla="*/ 2062256 w 2972269"/>
              <a:gd name="connsiteY10" fmla="*/ 3769601 h 3916105"/>
              <a:gd name="connsiteX0" fmla="*/ 2062256 w 2972269"/>
              <a:gd name="connsiteY0" fmla="*/ 3769601 h 3916320"/>
              <a:gd name="connsiteX1" fmla="*/ 2462306 w 2972269"/>
              <a:gd name="connsiteY1" fmla="*/ 3912476 h 3916320"/>
              <a:gd name="connsiteX2" fmla="*/ 2824256 w 2972269"/>
              <a:gd name="connsiteY2" fmla="*/ 3655301 h 3916320"/>
              <a:gd name="connsiteX3" fmla="*/ 2919506 w 2972269"/>
              <a:gd name="connsiteY3" fmla="*/ 2750426 h 3916320"/>
              <a:gd name="connsiteX4" fmla="*/ 2024156 w 2972269"/>
              <a:gd name="connsiteY4" fmla="*/ 1759826 h 3916320"/>
              <a:gd name="connsiteX5" fmla="*/ 1243106 w 2972269"/>
              <a:gd name="connsiteY5" fmla="*/ 797801 h 3916320"/>
              <a:gd name="connsiteX6" fmla="*/ 776381 w 2972269"/>
              <a:gd name="connsiteY6" fmla="*/ 73901 h 3916320"/>
              <a:gd name="connsiteX7" fmla="*/ 90581 w 2972269"/>
              <a:gd name="connsiteY7" fmla="*/ 216776 h 3916320"/>
              <a:gd name="connsiteX8" fmla="*/ 185831 w 2972269"/>
              <a:gd name="connsiteY8" fmla="*/ 1778876 h 3916320"/>
              <a:gd name="connsiteX9" fmla="*/ 1233581 w 2972269"/>
              <a:gd name="connsiteY9" fmla="*/ 3255251 h 3916320"/>
              <a:gd name="connsiteX10" fmla="*/ 2062256 w 2972269"/>
              <a:gd name="connsiteY10" fmla="*/ 3769601 h 3916320"/>
              <a:gd name="connsiteX0" fmla="*/ 2043206 w 2972269"/>
              <a:gd name="connsiteY0" fmla="*/ 3798176 h 3920286"/>
              <a:gd name="connsiteX1" fmla="*/ 2462306 w 2972269"/>
              <a:gd name="connsiteY1" fmla="*/ 3912476 h 3920286"/>
              <a:gd name="connsiteX2" fmla="*/ 2824256 w 2972269"/>
              <a:gd name="connsiteY2" fmla="*/ 3655301 h 3920286"/>
              <a:gd name="connsiteX3" fmla="*/ 2919506 w 2972269"/>
              <a:gd name="connsiteY3" fmla="*/ 2750426 h 3920286"/>
              <a:gd name="connsiteX4" fmla="*/ 2024156 w 2972269"/>
              <a:gd name="connsiteY4" fmla="*/ 1759826 h 3920286"/>
              <a:gd name="connsiteX5" fmla="*/ 1243106 w 2972269"/>
              <a:gd name="connsiteY5" fmla="*/ 797801 h 3920286"/>
              <a:gd name="connsiteX6" fmla="*/ 776381 w 2972269"/>
              <a:gd name="connsiteY6" fmla="*/ 73901 h 3920286"/>
              <a:gd name="connsiteX7" fmla="*/ 90581 w 2972269"/>
              <a:gd name="connsiteY7" fmla="*/ 216776 h 3920286"/>
              <a:gd name="connsiteX8" fmla="*/ 185831 w 2972269"/>
              <a:gd name="connsiteY8" fmla="*/ 1778876 h 3920286"/>
              <a:gd name="connsiteX9" fmla="*/ 1233581 w 2972269"/>
              <a:gd name="connsiteY9" fmla="*/ 3255251 h 3920286"/>
              <a:gd name="connsiteX10" fmla="*/ 2043206 w 2972269"/>
              <a:gd name="connsiteY10" fmla="*/ 3798176 h 3920286"/>
              <a:gd name="connsiteX0" fmla="*/ 1233581 w 2972269"/>
              <a:gd name="connsiteY0" fmla="*/ 3255251 h 3930124"/>
              <a:gd name="connsiteX1" fmla="*/ 2462306 w 2972269"/>
              <a:gd name="connsiteY1" fmla="*/ 3912476 h 3930124"/>
              <a:gd name="connsiteX2" fmla="*/ 2824256 w 2972269"/>
              <a:gd name="connsiteY2" fmla="*/ 3655301 h 3930124"/>
              <a:gd name="connsiteX3" fmla="*/ 2919506 w 2972269"/>
              <a:gd name="connsiteY3" fmla="*/ 2750426 h 3930124"/>
              <a:gd name="connsiteX4" fmla="*/ 2024156 w 2972269"/>
              <a:gd name="connsiteY4" fmla="*/ 1759826 h 3930124"/>
              <a:gd name="connsiteX5" fmla="*/ 1243106 w 2972269"/>
              <a:gd name="connsiteY5" fmla="*/ 797801 h 3930124"/>
              <a:gd name="connsiteX6" fmla="*/ 776381 w 2972269"/>
              <a:gd name="connsiteY6" fmla="*/ 73901 h 3930124"/>
              <a:gd name="connsiteX7" fmla="*/ 90581 w 2972269"/>
              <a:gd name="connsiteY7" fmla="*/ 216776 h 3930124"/>
              <a:gd name="connsiteX8" fmla="*/ 185831 w 2972269"/>
              <a:gd name="connsiteY8" fmla="*/ 1778876 h 3930124"/>
              <a:gd name="connsiteX9" fmla="*/ 1233581 w 2972269"/>
              <a:gd name="connsiteY9" fmla="*/ 3255251 h 3930124"/>
              <a:gd name="connsiteX0" fmla="*/ 1233581 w 2976355"/>
              <a:gd name="connsiteY0" fmla="*/ 3255251 h 3869856"/>
              <a:gd name="connsiteX1" fmla="*/ 2328956 w 2976355"/>
              <a:gd name="connsiteY1" fmla="*/ 3845801 h 3869856"/>
              <a:gd name="connsiteX2" fmla="*/ 2824256 w 2976355"/>
              <a:gd name="connsiteY2" fmla="*/ 3655301 h 3869856"/>
              <a:gd name="connsiteX3" fmla="*/ 2919506 w 2976355"/>
              <a:gd name="connsiteY3" fmla="*/ 2750426 h 3869856"/>
              <a:gd name="connsiteX4" fmla="*/ 2024156 w 2976355"/>
              <a:gd name="connsiteY4" fmla="*/ 1759826 h 3869856"/>
              <a:gd name="connsiteX5" fmla="*/ 1243106 w 2976355"/>
              <a:gd name="connsiteY5" fmla="*/ 797801 h 3869856"/>
              <a:gd name="connsiteX6" fmla="*/ 776381 w 2976355"/>
              <a:gd name="connsiteY6" fmla="*/ 73901 h 3869856"/>
              <a:gd name="connsiteX7" fmla="*/ 90581 w 2976355"/>
              <a:gd name="connsiteY7" fmla="*/ 216776 h 3869856"/>
              <a:gd name="connsiteX8" fmla="*/ 185831 w 2976355"/>
              <a:gd name="connsiteY8" fmla="*/ 1778876 h 3869856"/>
              <a:gd name="connsiteX9" fmla="*/ 1233581 w 2976355"/>
              <a:gd name="connsiteY9" fmla="*/ 3255251 h 3869856"/>
              <a:gd name="connsiteX0" fmla="*/ 1233581 w 2976355"/>
              <a:gd name="connsiteY0" fmla="*/ 3255251 h 3858189"/>
              <a:gd name="connsiteX1" fmla="*/ 2328956 w 2976355"/>
              <a:gd name="connsiteY1" fmla="*/ 3845801 h 3858189"/>
              <a:gd name="connsiteX2" fmla="*/ 2824256 w 2976355"/>
              <a:gd name="connsiteY2" fmla="*/ 3655301 h 3858189"/>
              <a:gd name="connsiteX3" fmla="*/ 2919506 w 2976355"/>
              <a:gd name="connsiteY3" fmla="*/ 2750426 h 3858189"/>
              <a:gd name="connsiteX4" fmla="*/ 2024156 w 2976355"/>
              <a:gd name="connsiteY4" fmla="*/ 1759826 h 3858189"/>
              <a:gd name="connsiteX5" fmla="*/ 1243106 w 2976355"/>
              <a:gd name="connsiteY5" fmla="*/ 797801 h 3858189"/>
              <a:gd name="connsiteX6" fmla="*/ 776381 w 2976355"/>
              <a:gd name="connsiteY6" fmla="*/ 73901 h 3858189"/>
              <a:gd name="connsiteX7" fmla="*/ 90581 w 2976355"/>
              <a:gd name="connsiteY7" fmla="*/ 216776 h 3858189"/>
              <a:gd name="connsiteX8" fmla="*/ 185831 w 2976355"/>
              <a:gd name="connsiteY8" fmla="*/ 1778876 h 3858189"/>
              <a:gd name="connsiteX9" fmla="*/ 1233581 w 2976355"/>
              <a:gd name="connsiteY9" fmla="*/ 3255251 h 3858189"/>
              <a:gd name="connsiteX0" fmla="*/ 1249292 w 2992066"/>
              <a:gd name="connsiteY0" fmla="*/ 3222145 h 3825083"/>
              <a:gd name="connsiteX1" fmla="*/ 2344667 w 2992066"/>
              <a:gd name="connsiteY1" fmla="*/ 3812695 h 3825083"/>
              <a:gd name="connsiteX2" fmla="*/ 2839967 w 2992066"/>
              <a:gd name="connsiteY2" fmla="*/ 3622195 h 3825083"/>
              <a:gd name="connsiteX3" fmla="*/ 2935217 w 2992066"/>
              <a:gd name="connsiteY3" fmla="*/ 2717320 h 3825083"/>
              <a:gd name="connsiteX4" fmla="*/ 2039867 w 2992066"/>
              <a:gd name="connsiteY4" fmla="*/ 1726720 h 3825083"/>
              <a:gd name="connsiteX5" fmla="*/ 1258817 w 2992066"/>
              <a:gd name="connsiteY5" fmla="*/ 764695 h 3825083"/>
              <a:gd name="connsiteX6" fmla="*/ 792092 w 2992066"/>
              <a:gd name="connsiteY6" fmla="*/ 40795 h 3825083"/>
              <a:gd name="connsiteX7" fmla="*/ 77717 w 2992066"/>
              <a:gd name="connsiteY7" fmla="*/ 269395 h 3825083"/>
              <a:gd name="connsiteX8" fmla="*/ 201542 w 2992066"/>
              <a:gd name="connsiteY8" fmla="*/ 1745770 h 3825083"/>
              <a:gd name="connsiteX9" fmla="*/ 1249292 w 2992066"/>
              <a:gd name="connsiteY9" fmla="*/ 3222145 h 3825083"/>
              <a:gd name="connsiteX0" fmla="*/ 1258927 w 3001701"/>
              <a:gd name="connsiteY0" fmla="*/ 3225115 h 3828053"/>
              <a:gd name="connsiteX1" fmla="*/ 2354302 w 3001701"/>
              <a:gd name="connsiteY1" fmla="*/ 3815665 h 3828053"/>
              <a:gd name="connsiteX2" fmla="*/ 2849602 w 3001701"/>
              <a:gd name="connsiteY2" fmla="*/ 3625165 h 3828053"/>
              <a:gd name="connsiteX3" fmla="*/ 2944852 w 3001701"/>
              <a:gd name="connsiteY3" fmla="*/ 2720290 h 3828053"/>
              <a:gd name="connsiteX4" fmla="*/ 2049502 w 3001701"/>
              <a:gd name="connsiteY4" fmla="*/ 1729690 h 3828053"/>
              <a:gd name="connsiteX5" fmla="*/ 1268452 w 3001701"/>
              <a:gd name="connsiteY5" fmla="*/ 767665 h 3828053"/>
              <a:gd name="connsiteX6" fmla="*/ 801727 w 3001701"/>
              <a:gd name="connsiteY6" fmla="*/ 43765 h 3828053"/>
              <a:gd name="connsiteX7" fmla="*/ 87352 w 3001701"/>
              <a:gd name="connsiteY7" fmla="*/ 272365 h 3828053"/>
              <a:gd name="connsiteX8" fmla="*/ 192127 w 3001701"/>
              <a:gd name="connsiteY8" fmla="*/ 1834465 h 3828053"/>
              <a:gd name="connsiteX9" fmla="*/ 1258927 w 3001701"/>
              <a:gd name="connsiteY9" fmla="*/ 3225115 h 3828053"/>
              <a:gd name="connsiteX0" fmla="*/ 1220827 w 3001701"/>
              <a:gd name="connsiteY0" fmla="*/ 3253690 h 3837736"/>
              <a:gd name="connsiteX1" fmla="*/ 2354302 w 3001701"/>
              <a:gd name="connsiteY1" fmla="*/ 3815665 h 3837736"/>
              <a:gd name="connsiteX2" fmla="*/ 2849602 w 3001701"/>
              <a:gd name="connsiteY2" fmla="*/ 3625165 h 3837736"/>
              <a:gd name="connsiteX3" fmla="*/ 2944852 w 3001701"/>
              <a:gd name="connsiteY3" fmla="*/ 2720290 h 3837736"/>
              <a:gd name="connsiteX4" fmla="*/ 2049502 w 3001701"/>
              <a:gd name="connsiteY4" fmla="*/ 1729690 h 3837736"/>
              <a:gd name="connsiteX5" fmla="*/ 1268452 w 3001701"/>
              <a:gd name="connsiteY5" fmla="*/ 767665 h 3837736"/>
              <a:gd name="connsiteX6" fmla="*/ 801727 w 3001701"/>
              <a:gd name="connsiteY6" fmla="*/ 43765 h 3837736"/>
              <a:gd name="connsiteX7" fmla="*/ 87352 w 3001701"/>
              <a:gd name="connsiteY7" fmla="*/ 272365 h 3837736"/>
              <a:gd name="connsiteX8" fmla="*/ 192127 w 3001701"/>
              <a:gd name="connsiteY8" fmla="*/ 1834465 h 3837736"/>
              <a:gd name="connsiteX9" fmla="*/ 1220827 w 3001701"/>
              <a:gd name="connsiteY9" fmla="*/ 3253690 h 3837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01701" h="3837736">
                <a:moveTo>
                  <a:pt x="1220827" y="3253690"/>
                </a:moveTo>
                <a:cubicBezTo>
                  <a:pt x="1581190" y="3583890"/>
                  <a:pt x="2082840" y="3753753"/>
                  <a:pt x="2354302" y="3815665"/>
                </a:cubicBezTo>
                <a:cubicBezTo>
                  <a:pt x="2625764" y="3877577"/>
                  <a:pt x="2751177" y="3807727"/>
                  <a:pt x="2849602" y="3625165"/>
                </a:cubicBezTo>
                <a:cubicBezTo>
                  <a:pt x="2948027" y="3442603"/>
                  <a:pt x="3078202" y="3036202"/>
                  <a:pt x="2944852" y="2720290"/>
                </a:cubicBezTo>
                <a:cubicBezTo>
                  <a:pt x="2811502" y="2404378"/>
                  <a:pt x="2328902" y="2055127"/>
                  <a:pt x="2049502" y="1729690"/>
                </a:cubicBezTo>
                <a:cubicBezTo>
                  <a:pt x="1770102" y="1404253"/>
                  <a:pt x="1476414" y="1048652"/>
                  <a:pt x="1268452" y="767665"/>
                </a:cubicBezTo>
                <a:cubicBezTo>
                  <a:pt x="1060490" y="486678"/>
                  <a:pt x="998577" y="126315"/>
                  <a:pt x="801727" y="43765"/>
                </a:cubicBezTo>
                <a:cubicBezTo>
                  <a:pt x="604877" y="-38785"/>
                  <a:pt x="188952" y="-26085"/>
                  <a:pt x="87352" y="272365"/>
                </a:cubicBezTo>
                <a:cubicBezTo>
                  <a:pt x="-14248" y="570815"/>
                  <a:pt x="-77748" y="1256615"/>
                  <a:pt x="192127" y="1834465"/>
                </a:cubicBezTo>
                <a:cubicBezTo>
                  <a:pt x="462002" y="2412315"/>
                  <a:pt x="860465" y="2923490"/>
                  <a:pt x="1220827" y="3253690"/>
                </a:cubicBezTo>
                <a:close/>
              </a:path>
            </a:pathLst>
          </a:cu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GB" sz="2200" b="1" smtClean="0">
              <a:solidFill>
                <a:srgbClr val="999999"/>
              </a:solidFill>
              <a:cs typeface="Arial" charset="0"/>
            </a:endParaRPr>
          </a:p>
        </p:txBody>
      </p:sp>
      <p:sp>
        <p:nvSpPr>
          <p:cNvPr id="8" name="Oval 7"/>
          <p:cNvSpPr>
            <a:spLocks noChangeAspect="1"/>
          </p:cNvSpPr>
          <p:nvPr/>
        </p:nvSpPr>
        <p:spPr bwMode="auto">
          <a:xfrm>
            <a:off x="6802359" y="3377226"/>
            <a:ext cx="418876" cy="413724"/>
          </a:xfrm>
          <a:prstGeom prst="ellipse">
            <a:avLst/>
          </a:prstGeom>
          <a:noFill/>
          <a:ln w="53975" cap="flat" cmpd="sng" algn="ctr">
            <a:solidFill>
              <a:srgbClr val="FF0000"/>
            </a:solidFill>
            <a:prstDash val="solid"/>
            <a:round/>
            <a:headEnd type="none" w="med" len="med"/>
            <a:tailEnd type="none" w="med" len="med"/>
          </a:ln>
          <a:effectLst>
            <a:glow rad="76200">
              <a:srgbClr val="FFC000">
                <a:alpha val="40000"/>
              </a:srgbClr>
            </a:glow>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GB" sz="2200" b="1" smtClean="0">
              <a:solidFill>
                <a:srgbClr val="999999"/>
              </a:solidFill>
              <a:cs typeface="Arial" charset="0"/>
            </a:endParaRPr>
          </a:p>
        </p:txBody>
      </p:sp>
      <p:sp>
        <p:nvSpPr>
          <p:cNvPr id="9" name="Rectangle 25"/>
          <p:cNvSpPr>
            <a:spLocks noGrp="1" noChangeArrowheads="1"/>
          </p:cNvSpPr>
          <p:nvPr>
            <p:ph type="ftr" sz="quarter" idx="3"/>
          </p:nvPr>
        </p:nvSpPr>
        <p:spPr bwMode="auto">
          <a:xfrm>
            <a:off x="2862263" y="6581781"/>
            <a:ext cx="3419475" cy="246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lgn="ctr" eaLnBrk="0" hangingPunct="0">
              <a:defRPr sz="1000" b="0" spc="70" baseline="0">
                <a:solidFill>
                  <a:srgbClr val="6E6452"/>
                </a:solidFill>
                <a:latin typeface="Arial Narrow" pitchFamily="34" charset="0"/>
                <a:cs typeface="+mn-cs"/>
              </a:defRPr>
            </a:lvl1pPr>
          </a:lstStyle>
          <a:p>
            <a:pPr>
              <a:defRPr/>
            </a:pPr>
            <a:r>
              <a:rPr lang="de-DE" dirty="0" smtClean="0"/>
              <a:t>Rainer Schellhaas</a:t>
            </a:r>
            <a:endParaRPr lang="de-DE" dirty="0"/>
          </a:p>
        </p:txBody>
      </p:sp>
    </p:spTree>
    <p:extLst>
      <p:ext uri="{BB962C8B-B14F-4D97-AF65-F5344CB8AC3E}">
        <p14:creationId xmlns:p14="http://schemas.microsoft.com/office/powerpoint/2010/main" val="24540001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000"/>
                                        <p:tgtEl>
                                          <p:spTgt spid="4"/>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4"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2862263" y="6581781"/>
            <a:ext cx="3419475" cy="246063"/>
          </a:xfrm>
          <a:prstGeom prst="rect">
            <a:avLst/>
          </a:prstGeom>
        </p:spPr>
        <p:txBody>
          <a:bodyPr/>
          <a:lstStyle/>
          <a:p>
            <a:pPr>
              <a:defRPr/>
            </a:pPr>
            <a:r>
              <a:rPr lang="de-DE" smtClean="0"/>
              <a:t>Rainer Schellhaas</a:t>
            </a:r>
            <a:endParaRPr lang="de-DE" dirty="0"/>
          </a:p>
        </p:txBody>
      </p:sp>
      <p:sp>
        <p:nvSpPr>
          <p:cNvPr id="6" name="Down Arrow 5"/>
          <p:cNvSpPr/>
          <p:nvPr/>
        </p:nvSpPr>
        <p:spPr bwMode="auto">
          <a:xfrm>
            <a:off x="3783624" y="2040045"/>
            <a:ext cx="1895903" cy="4360756"/>
          </a:xfrm>
          <a:prstGeom prst="downArrow">
            <a:avLst/>
          </a:prstGeom>
          <a:solidFill>
            <a:schemeClr val="bg1">
              <a:lumMod val="75000"/>
              <a:alpha val="21000"/>
            </a:schemeClr>
          </a:solidFill>
          <a:ln w="9525" cap="flat" cmpd="sng" algn="ctr">
            <a:solidFill>
              <a:schemeClr val="tx1"/>
            </a:solidFill>
            <a:prstDash val="solid"/>
            <a:round/>
            <a:headEnd type="none" w="med" len="med"/>
            <a:tailEnd type="none" w="med" len="med"/>
          </a:ln>
          <a:effectLst>
            <a:softEdge rad="63500"/>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GB" sz="2200" b="1" smtClean="0">
              <a:solidFill>
                <a:srgbClr val="999999"/>
              </a:solidFill>
              <a:cs typeface="Arial" charset="0"/>
            </a:endParaRPr>
          </a:p>
        </p:txBody>
      </p:sp>
      <p:sp>
        <p:nvSpPr>
          <p:cNvPr id="7" name="Titel 1"/>
          <p:cNvSpPr>
            <a:spLocks noGrp="1"/>
          </p:cNvSpPr>
          <p:nvPr>
            <p:ph type="title"/>
          </p:nvPr>
        </p:nvSpPr>
        <p:spPr>
          <a:xfrm>
            <a:off x="684000" y="1302225"/>
            <a:ext cx="7776000" cy="617928"/>
          </a:xfrm>
        </p:spPr>
        <p:txBody>
          <a:bodyPr/>
          <a:lstStyle/>
          <a:p>
            <a:pPr algn="l">
              <a:lnSpc>
                <a:spcPts val="1200"/>
              </a:lnSpc>
            </a:pPr>
            <a:r>
              <a:rPr lang="en-GB" sz="2000" b="1" kern="1200" dirty="0" smtClean="0">
                <a:solidFill>
                  <a:srgbClr val="595959"/>
                </a:solidFill>
              </a:rPr>
              <a:t>concrete example: Toplana Novi Pazar</a:t>
            </a:r>
            <a:br>
              <a:rPr lang="en-GB" sz="2000" b="1" kern="1200" dirty="0" smtClean="0">
                <a:solidFill>
                  <a:srgbClr val="595959"/>
                </a:solidFill>
              </a:rPr>
            </a:br>
            <a:r>
              <a:rPr lang="en-GB" sz="2000" b="1" kern="1200" dirty="0" smtClean="0">
                <a:solidFill>
                  <a:srgbClr val="595959"/>
                </a:solidFill>
              </a:rPr>
              <a:t/>
            </a:r>
            <a:br>
              <a:rPr lang="en-GB" sz="2000" b="1" kern="1200" dirty="0" smtClean="0">
                <a:solidFill>
                  <a:srgbClr val="595959"/>
                </a:solidFill>
              </a:rPr>
            </a:br>
            <a:r>
              <a:rPr lang="en-GB" sz="1200" kern="1200" dirty="0" smtClean="0">
                <a:solidFill>
                  <a:srgbClr val="595959"/>
                </a:solidFill>
              </a:rPr>
              <a:t>T: 1 x 5.4 MW wood chip boiler at new location, 2 mazut boilers at current location serve as backup </a:t>
            </a:r>
            <a:br>
              <a:rPr lang="en-GB" sz="1200" kern="1200" dirty="0" smtClean="0">
                <a:solidFill>
                  <a:srgbClr val="595959"/>
                </a:solidFill>
              </a:rPr>
            </a:br>
            <a:r>
              <a:rPr lang="en-GB" sz="1200" kern="1200" dirty="0" smtClean="0">
                <a:solidFill>
                  <a:srgbClr val="595959"/>
                </a:solidFill>
              </a:rPr>
              <a:t>F: approx. 3.66 Mio EUR</a:t>
            </a:r>
            <a:r>
              <a:rPr lang="en-GB" sz="2000" b="1" kern="1200" dirty="0" smtClean="0">
                <a:solidFill>
                  <a:srgbClr val="595959"/>
                </a:solidFill>
              </a:rPr>
              <a:t> </a:t>
            </a:r>
            <a:endParaRPr lang="de-DE" dirty="0"/>
          </a:p>
        </p:txBody>
      </p:sp>
      <p:sp>
        <p:nvSpPr>
          <p:cNvPr id="8" name="Rectangle 1"/>
          <p:cNvSpPr>
            <a:spLocks noChangeAspect="1" noChangeArrowheads="1"/>
          </p:cNvSpPr>
          <p:nvPr/>
        </p:nvSpPr>
        <p:spPr bwMode="auto">
          <a:xfrm>
            <a:off x="6345675" y="2229080"/>
            <a:ext cx="2160000" cy="664200"/>
          </a:xfrm>
          <a:prstGeom prst="rect">
            <a:avLst/>
          </a:prstGeom>
          <a:solidFill>
            <a:srgbClr val="FFFFFF"/>
          </a:solidFill>
          <a:ln w="12700">
            <a:solidFill>
              <a:srgbClr val="000000"/>
            </a:solidFill>
            <a:miter lim="800000"/>
            <a:headEnd/>
            <a:tailEnd/>
          </a:ln>
        </p:spPr>
        <p:txBody>
          <a:bodyPr vert="horz" wrap="square" lIns="91440" tIns="45720" rIns="91440" bIns="45720" numCol="1" anchor="ctr" anchorCtr="0" compatLnSpc="1">
            <a:prstTxWarp prst="textNoShape">
              <a:avLst/>
            </a:prstTxWarp>
          </a:bodyPr>
          <a:lstStyle/>
          <a:p>
            <a:pPr algn="ctr" defTabSz="914400" eaLnBrk="0" fontAlgn="base" hangingPunct="0">
              <a:spcBef>
                <a:spcPct val="0"/>
              </a:spcBef>
              <a:spcAft>
                <a:spcPct val="0"/>
              </a:spcAft>
            </a:pPr>
            <a:r>
              <a:rPr lang="en-US" altLang="en-US" sz="1200" dirty="0" smtClean="0">
                <a:solidFill>
                  <a:srgbClr val="000000"/>
                </a:solidFill>
                <a:ea typeface="Times New Roman" panose="02020603050405020304" pitchFamily="18" charset="0"/>
                <a:cs typeface="Times New Roman" panose="02020603050405020304" pitchFamily="18" charset="0"/>
              </a:rPr>
              <a:t>KfW-pre-feasibility study developed</a:t>
            </a:r>
            <a:endParaRPr lang="en-US" altLang="en-US" sz="2000" dirty="0" smtClean="0">
              <a:solidFill>
                <a:srgbClr val="000000"/>
              </a:solidFill>
              <a:cs typeface="Arial" charset="0"/>
            </a:endParaRPr>
          </a:p>
        </p:txBody>
      </p:sp>
      <p:sp>
        <p:nvSpPr>
          <p:cNvPr id="9" name="Rectangle 2"/>
          <p:cNvSpPr>
            <a:spLocks noChangeAspect="1" noChangeArrowheads="1"/>
          </p:cNvSpPr>
          <p:nvPr/>
        </p:nvSpPr>
        <p:spPr bwMode="auto">
          <a:xfrm>
            <a:off x="6345675" y="3882876"/>
            <a:ext cx="2160000" cy="664200"/>
          </a:xfrm>
          <a:prstGeom prst="rect">
            <a:avLst/>
          </a:prstGeom>
          <a:solidFill>
            <a:srgbClr val="FFFFFF"/>
          </a:solidFill>
          <a:ln w="12700">
            <a:solidFill>
              <a:srgbClr val="000000"/>
            </a:solidFill>
            <a:miter lim="800000"/>
            <a:headEnd/>
            <a:tailEnd/>
          </a:ln>
        </p:spPr>
        <p:txBody>
          <a:bodyPr vert="horz" wrap="square" lIns="91440" tIns="45720" rIns="91440" bIns="45720" numCol="1" anchor="ctr" anchorCtr="0" compatLnSpc="1">
            <a:prstTxWarp prst="textNoShape">
              <a:avLst/>
            </a:prstTxWarp>
          </a:bodyPr>
          <a:lstStyle/>
          <a:p>
            <a:pPr algn="ctr" defTabSz="914400" eaLnBrk="0" fontAlgn="base" hangingPunct="0">
              <a:spcBef>
                <a:spcPct val="0"/>
              </a:spcBef>
              <a:spcAft>
                <a:spcPct val="0"/>
              </a:spcAft>
            </a:pPr>
            <a:r>
              <a:rPr lang="en-US" altLang="en-US" sz="1200" dirty="0" smtClean="0">
                <a:solidFill>
                  <a:srgbClr val="000000"/>
                </a:solidFill>
                <a:ea typeface="Times New Roman" panose="02020603050405020304" pitchFamily="18" charset="0"/>
                <a:cs typeface="Times New Roman" panose="02020603050405020304" pitchFamily="18" charset="0"/>
              </a:rPr>
              <a:t>2</a:t>
            </a:r>
            <a:r>
              <a:rPr lang="en-US" altLang="en-US" sz="1200" baseline="30000" dirty="0" smtClean="0">
                <a:solidFill>
                  <a:srgbClr val="000000"/>
                </a:solidFill>
                <a:ea typeface="Times New Roman" panose="02020603050405020304" pitchFamily="18" charset="0"/>
                <a:cs typeface="Times New Roman" panose="02020603050405020304" pitchFamily="18" charset="0"/>
              </a:rPr>
              <a:t>nd</a:t>
            </a:r>
            <a:r>
              <a:rPr lang="en-US" altLang="en-US" sz="1200" dirty="0" smtClean="0">
                <a:solidFill>
                  <a:srgbClr val="000000"/>
                </a:solidFill>
                <a:ea typeface="Times New Roman" panose="02020603050405020304" pitchFamily="18" charset="0"/>
                <a:cs typeface="Times New Roman" panose="02020603050405020304" pitchFamily="18" charset="0"/>
              </a:rPr>
              <a:t> </a:t>
            </a:r>
            <a:r>
              <a:rPr lang="en-US" altLang="en-US" sz="1200" dirty="0">
                <a:solidFill>
                  <a:srgbClr val="000000"/>
                </a:solidFill>
                <a:ea typeface="Times New Roman" panose="02020603050405020304" pitchFamily="18" charset="0"/>
                <a:cs typeface="Times New Roman" panose="02020603050405020304" pitchFamily="18" charset="0"/>
              </a:rPr>
              <a:t>KfW-pre-feasibility study </a:t>
            </a:r>
            <a:r>
              <a:rPr lang="en-US" altLang="en-US" sz="1200" dirty="0" smtClean="0">
                <a:solidFill>
                  <a:srgbClr val="000000"/>
                </a:solidFill>
                <a:ea typeface="Times New Roman" panose="02020603050405020304" pitchFamily="18" charset="0"/>
                <a:cs typeface="Times New Roman" panose="02020603050405020304" pitchFamily="18" charset="0"/>
              </a:rPr>
              <a:t>developed</a:t>
            </a:r>
            <a:endParaRPr lang="en-US" altLang="en-US" sz="1200" dirty="0">
              <a:solidFill>
                <a:srgbClr val="000000"/>
              </a:solidFill>
              <a:cs typeface="Arial" charset="0"/>
            </a:endParaRPr>
          </a:p>
        </p:txBody>
      </p:sp>
      <p:sp>
        <p:nvSpPr>
          <p:cNvPr id="11" name="Rectangle 4"/>
          <p:cNvSpPr>
            <a:spLocks noChangeAspect="1" noChangeArrowheads="1"/>
          </p:cNvSpPr>
          <p:nvPr/>
        </p:nvSpPr>
        <p:spPr bwMode="auto">
          <a:xfrm>
            <a:off x="3645675" y="4427640"/>
            <a:ext cx="2160000" cy="664200"/>
          </a:xfrm>
          <a:prstGeom prst="rect">
            <a:avLst/>
          </a:prstGeom>
          <a:noFill/>
          <a:ln w="12700">
            <a:solidFill>
              <a:srgbClr val="000000"/>
            </a:solidFill>
            <a:miter lim="800000"/>
            <a:headEnd/>
            <a:tailEnd/>
          </a:ln>
        </p:spPr>
        <p:txBody>
          <a:bodyPr vert="horz" wrap="square" lIns="91440" tIns="45720" rIns="91440" bIns="45720" numCol="1" anchor="ctr" anchorCtr="0" compatLnSpc="1">
            <a:prstTxWarp prst="textNoShape">
              <a:avLst/>
            </a:prstTxWarp>
          </a:bodyPr>
          <a:lstStyle/>
          <a:p>
            <a:pPr algn="ctr" defTabSz="914400" eaLnBrk="0" fontAlgn="base" hangingPunct="0">
              <a:spcBef>
                <a:spcPct val="0"/>
              </a:spcBef>
              <a:spcAft>
                <a:spcPct val="0"/>
              </a:spcAft>
            </a:pPr>
            <a:r>
              <a:rPr lang="en-US" altLang="en-US" sz="1200" dirty="0" smtClean="0">
                <a:solidFill>
                  <a:srgbClr val="000000"/>
                </a:solidFill>
                <a:ea typeface="Times New Roman" panose="02020603050405020304" pitchFamily="18" charset="0"/>
                <a:cs typeface="Times New Roman" panose="02020603050405020304" pitchFamily="18" charset="0"/>
              </a:rPr>
              <a:t>decision to rely on biomass market instead of own production</a:t>
            </a:r>
            <a:endParaRPr lang="en-US" altLang="en-US" sz="2000" dirty="0" smtClean="0">
              <a:solidFill>
                <a:srgbClr val="000000"/>
              </a:solidFill>
              <a:cs typeface="Arial" charset="0"/>
            </a:endParaRPr>
          </a:p>
        </p:txBody>
      </p:sp>
      <p:sp>
        <p:nvSpPr>
          <p:cNvPr id="12" name="Rectangle 5"/>
          <p:cNvSpPr>
            <a:spLocks noChangeAspect="1" noChangeArrowheads="1"/>
          </p:cNvSpPr>
          <p:nvPr/>
        </p:nvSpPr>
        <p:spPr bwMode="auto">
          <a:xfrm>
            <a:off x="3645675" y="3660460"/>
            <a:ext cx="2160000" cy="664200"/>
          </a:xfrm>
          <a:prstGeom prst="rect">
            <a:avLst/>
          </a:prstGeom>
          <a:noFill/>
          <a:ln w="12700">
            <a:solidFill>
              <a:srgbClr val="000000"/>
            </a:solidFill>
            <a:miter lim="800000"/>
            <a:headEnd/>
            <a:tailEnd/>
          </a:ln>
        </p:spPr>
        <p:txBody>
          <a:bodyPr vert="horz" wrap="square" lIns="91440" tIns="45720" rIns="91440" bIns="45720" numCol="1" anchor="ctr" anchorCtr="0" compatLnSpc="1">
            <a:prstTxWarp prst="textNoShape">
              <a:avLst/>
            </a:prstTxWarp>
          </a:bodyPr>
          <a:lstStyle/>
          <a:p>
            <a:pPr algn="ctr" defTabSz="914400" eaLnBrk="0" fontAlgn="base" hangingPunct="0">
              <a:spcBef>
                <a:spcPct val="0"/>
              </a:spcBef>
              <a:spcAft>
                <a:spcPct val="0"/>
              </a:spcAft>
            </a:pPr>
            <a:r>
              <a:rPr lang="en-US" altLang="en-US" sz="1200" dirty="0" smtClean="0">
                <a:solidFill>
                  <a:srgbClr val="000000"/>
                </a:solidFill>
                <a:ea typeface="Times New Roman" panose="02020603050405020304" pitchFamily="18" charset="0"/>
                <a:cs typeface="Arial" panose="020B0604020202020204" pitchFamily="34" charset="0"/>
              </a:rPr>
              <a:t>Assembly adopted decision to opt for KfW credit line</a:t>
            </a:r>
            <a:endParaRPr lang="en-US" altLang="en-US" sz="2000" dirty="0" smtClean="0">
              <a:solidFill>
                <a:srgbClr val="000000"/>
              </a:solidFill>
              <a:cs typeface="Arial" panose="020B0604020202020204" pitchFamily="34" charset="0"/>
            </a:endParaRPr>
          </a:p>
        </p:txBody>
      </p:sp>
      <p:sp>
        <p:nvSpPr>
          <p:cNvPr id="13" name="Rectangle 6"/>
          <p:cNvSpPr>
            <a:spLocks noChangeAspect="1" noChangeArrowheads="1"/>
          </p:cNvSpPr>
          <p:nvPr/>
        </p:nvSpPr>
        <p:spPr bwMode="auto">
          <a:xfrm>
            <a:off x="3645675" y="2893280"/>
            <a:ext cx="2160000" cy="664200"/>
          </a:xfrm>
          <a:prstGeom prst="rect">
            <a:avLst/>
          </a:prstGeom>
          <a:noFill/>
          <a:ln w="12700">
            <a:solidFill>
              <a:srgbClr val="000000"/>
            </a:solidFill>
            <a:miter lim="800000"/>
            <a:headEnd/>
            <a:tailEnd/>
          </a:ln>
        </p:spPr>
        <p:txBody>
          <a:bodyPr vert="horz" wrap="square" lIns="91440" tIns="45720" rIns="91440" bIns="45720" numCol="1" anchor="ctr" anchorCtr="0" compatLnSpc="1">
            <a:prstTxWarp prst="textNoShape">
              <a:avLst/>
            </a:prstTxWarp>
          </a:bodyPr>
          <a:lstStyle/>
          <a:p>
            <a:pPr algn="ctr" defTabSz="914400" eaLnBrk="0" fontAlgn="base" hangingPunct="0">
              <a:spcBef>
                <a:spcPct val="0"/>
              </a:spcBef>
              <a:spcAft>
                <a:spcPct val="0"/>
              </a:spcAft>
            </a:pPr>
            <a:r>
              <a:rPr lang="en-US" altLang="en-US" sz="1200" dirty="0">
                <a:solidFill>
                  <a:srgbClr val="000000"/>
                </a:solidFill>
                <a:ea typeface="Times New Roman" panose="02020603050405020304" pitchFamily="18" charset="0"/>
                <a:cs typeface="Times New Roman" panose="02020603050405020304" pitchFamily="18" charset="0"/>
              </a:rPr>
              <a:t>d</a:t>
            </a:r>
            <a:r>
              <a:rPr lang="en-US" altLang="en-US" sz="1200" dirty="0" smtClean="0">
                <a:solidFill>
                  <a:srgbClr val="000000"/>
                </a:solidFill>
                <a:ea typeface="Times New Roman" panose="02020603050405020304" pitchFamily="18" charset="0"/>
                <a:cs typeface="Times New Roman" panose="02020603050405020304" pitchFamily="18" charset="0"/>
              </a:rPr>
              <a:t>ecision making on </a:t>
            </a:r>
            <a:br>
              <a:rPr lang="en-US" altLang="en-US" sz="1200" dirty="0" smtClean="0">
                <a:solidFill>
                  <a:srgbClr val="000000"/>
                </a:solidFill>
                <a:ea typeface="Times New Roman" panose="02020603050405020304" pitchFamily="18" charset="0"/>
                <a:cs typeface="Times New Roman" panose="02020603050405020304" pitchFamily="18" charset="0"/>
              </a:rPr>
            </a:br>
            <a:r>
              <a:rPr lang="en-US" altLang="en-US" sz="1200" dirty="0" smtClean="0">
                <a:solidFill>
                  <a:srgbClr val="000000"/>
                </a:solidFill>
                <a:ea typeface="Times New Roman" panose="02020603050405020304" pitchFamily="18" charset="0"/>
                <a:cs typeface="Times New Roman" panose="02020603050405020304" pitchFamily="18" charset="0"/>
              </a:rPr>
              <a:t>project financing </a:t>
            </a:r>
            <a:br>
              <a:rPr lang="en-US" altLang="en-US" sz="1200" dirty="0" smtClean="0">
                <a:solidFill>
                  <a:srgbClr val="000000"/>
                </a:solidFill>
                <a:ea typeface="Times New Roman" panose="02020603050405020304" pitchFamily="18" charset="0"/>
                <a:cs typeface="Times New Roman" panose="02020603050405020304" pitchFamily="18" charset="0"/>
              </a:rPr>
            </a:br>
            <a:r>
              <a:rPr lang="en-US" altLang="en-US" sz="1200" dirty="0" smtClean="0">
                <a:solidFill>
                  <a:srgbClr val="000000"/>
                </a:solidFill>
                <a:ea typeface="Times New Roman" panose="02020603050405020304" pitchFamily="18" charset="0"/>
                <a:cs typeface="Times New Roman" panose="02020603050405020304" pitchFamily="18" charset="0"/>
              </a:rPr>
              <a:t>PPP, KfW, comm. bank</a:t>
            </a:r>
            <a:endParaRPr lang="en-US" altLang="en-US" sz="2000" dirty="0" smtClean="0">
              <a:solidFill>
                <a:srgbClr val="000000"/>
              </a:solidFill>
              <a:cs typeface="Arial" charset="0"/>
            </a:endParaRPr>
          </a:p>
        </p:txBody>
      </p:sp>
      <p:sp>
        <p:nvSpPr>
          <p:cNvPr id="14" name="Rectangle 7"/>
          <p:cNvSpPr>
            <a:spLocks noChangeAspect="1" noChangeArrowheads="1"/>
          </p:cNvSpPr>
          <p:nvPr/>
        </p:nvSpPr>
        <p:spPr bwMode="auto">
          <a:xfrm>
            <a:off x="3645675" y="2126100"/>
            <a:ext cx="2160000" cy="664200"/>
          </a:xfrm>
          <a:prstGeom prst="rect">
            <a:avLst/>
          </a:prstGeom>
          <a:noFill/>
          <a:ln w="12700">
            <a:solidFill>
              <a:srgbClr val="000000"/>
            </a:solidFill>
            <a:miter lim="800000"/>
            <a:headEnd/>
            <a:tailEnd/>
          </a:ln>
        </p:spPr>
        <p:txBody>
          <a:bodyPr vert="horz" wrap="square" lIns="91440" tIns="45720" rIns="91440" bIns="45720" numCol="1" anchor="ctr" anchorCtr="0" compatLnSpc="1">
            <a:prstTxWarp prst="textNoShape">
              <a:avLst/>
            </a:prstTxWarp>
          </a:bodyPr>
          <a:lstStyle/>
          <a:p>
            <a:pPr algn="ctr" defTabSz="914400" eaLnBrk="0" fontAlgn="base" hangingPunct="0">
              <a:spcBef>
                <a:spcPct val="0"/>
              </a:spcBef>
              <a:spcAft>
                <a:spcPct val="0"/>
              </a:spcAft>
            </a:pPr>
            <a:r>
              <a:rPr lang="en-US" altLang="en-US" sz="1200" dirty="0" smtClean="0">
                <a:solidFill>
                  <a:srgbClr val="000000"/>
                </a:solidFill>
                <a:ea typeface="Calibri" panose="020F0502020204030204" pitchFamily="34" charset="0"/>
                <a:cs typeface="Times New Roman" panose="02020603050405020304" pitchFamily="18" charset="0"/>
              </a:rPr>
              <a:t>Letter of Commitment signed</a:t>
            </a:r>
            <a:endParaRPr lang="en-US" altLang="en-US" sz="2000" dirty="0" smtClean="0">
              <a:solidFill>
                <a:srgbClr val="000000"/>
              </a:solidFill>
              <a:cs typeface="Arial" charset="0"/>
            </a:endParaRPr>
          </a:p>
        </p:txBody>
      </p:sp>
      <p:sp>
        <p:nvSpPr>
          <p:cNvPr id="16" name="Rectangle 9"/>
          <p:cNvSpPr>
            <a:spLocks noChangeAspect="1" noChangeArrowheads="1"/>
          </p:cNvSpPr>
          <p:nvPr/>
        </p:nvSpPr>
        <p:spPr bwMode="auto">
          <a:xfrm>
            <a:off x="945675" y="2805475"/>
            <a:ext cx="2160000" cy="663843"/>
          </a:xfrm>
          <a:prstGeom prst="rect">
            <a:avLst/>
          </a:prstGeom>
          <a:solidFill>
            <a:srgbClr val="FFFFFF"/>
          </a:solidFill>
          <a:ln w="12700">
            <a:solidFill>
              <a:srgbClr val="000000"/>
            </a:solidFill>
            <a:miter lim="800000"/>
            <a:headEnd/>
            <a:tailEnd/>
          </a:ln>
        </p:spPr>
        <p:txBody>
          <a:bodyPr vert="horz" wrap="square" lIns="91440" tIns="45720" rIns="91440" bIns="45720" numCol="1" anchor="ctr" anchorCtr="0" compatLnSpc="1">
            <a:prstTxWarp prst="textNoShape">
              <a:avLst/>
            </a:prstTxWarp>
          </a:bodyPr>
          <a:lstStyle/>
          <a:p>
            <a:pPr algn="ctr" defTabSz="914400" eaLnBrk="0" fontAlgn="base" hangingPunct="0">
              <a:spcBef>
                <a:spcPct val="0"/>
              </a:spcBef>
              <a:spcAft>
                <a:spcPct val="0"/>
              </a:spcAft>
            </a:pPr>
            <a:r>
              <a:rPr lang="en-US" altLang="en-US" sz="1200" dirty="0">
                <a:solidFill>
                  <a:srgbClr val="000000"/>
                </a:solidFill>
                <a:ea typeface="Times New Roman" panose="02020603050405020304" pitchFamily="18" charset="0"/>
                <a:cs typeface="Times New Roman" panose="02020603050405020304" pitchFamily="18" charset="0"/>
              </a:rPr>
              <a:t>s</a:t>
            </a:r>
            <a:r>
              <a:rPr lang="en-US" altLang="en-US" sz="1200" dirty="0" smtClean="0">
                <a:solidFill>
                  <a:srgbClr val="000000"/>
                </a:solidFill>
                <a:ea typeface="Times New Roman" panose="02020603050405020304" pitchFamily="18" charset="0"/>
                <a:cs typeface="Times New Roman" panose="02020603050405020304" pitchFamily="18" charset="0"/>
              </a:rPr>
              <a:t>tudy trip to </a:t>
            </a:r>
            <a:br>
              <a:rPr lang="en-US" altLang="en-US" sz="1200" dirty="0" smtClean="0">
                <a:solidFill>
                  <a:srgbClr val="000000"/>
                </a:solidFill>
                <a:ea typeface="Times New Roman" panose="02020603050405020304" pitchFamily="18" charset="0"/>
                <a:cs typeface="Times New Roman" panose="02020603050405020304" pitchFamily="18" charset="0"/>
              </a:rPr>
            </a:br>
            <a:r>
              <a:rPr lang="en-US" altLang="en-US" sz="1200" dirty="0" smtClean="0">
                <a:solidFill>
                  <a:srgbClr val="000000"/>
                </a:solidFill>
                <a:ea typeface="Times New Roman" panose="02020603050405020304" pitchFamily="18" charset="0"/>
                <a:cs typeface="Times New Roman" panose="02020603050405020304" pitchFamily="18" charset="0"/>
              </a:rPr>
              <a:t>biomass DHC Gradiška</a:t>
            </a:r>
            <a:endParaRPr lang="en-US" altLang="en-US" sz="2000" dirty="0" smtClean="0">
              <a:solidFill>
                <a:srgbClr val="000000"/>
              </a:solidFill>
              <a:cs typeface="Arial" charset="0"/>
            </a:endParaRPr>
          </a:p>
        </p:txBody>
      </p:sp>
      <p:sp>
        <p:nvSpPr>
          <p:cNvPr id="18" name="Rectangle 14"/>
          <p:cNvSpPr>
            <a:spLocks noChangeAspect="1" noChangeArrowheads="1"/>
          </p:cNvSpPr>
          <p:nvPr/>
        </p:nvSpPr>
        <p:spPr bwMode="auto">
          <a:xfrm>
            <a:off x="945675" y="3513056"/>
            <a:ext cx="2160000" cy="664200"/>
          </a:xfrm>
          <a:prstGeom prst="rect">
            <a:avLst/>
          </a:prstGeom>
          <a:solidFill>
            <a:srgbClr val="FFFFFF"/>
          </a:solidFill>
          <a:ln w="12700">
            <a:solidFill>
              <a:srgbClr val="000000"/>
            </a:solidFill>
            <a:miter lim="800000"/>
            <a:headEnd/>
            <a:tailEnd/>
          </a:ln>
        </p:spPr>
        <p:txBody>
          <a:bodyPr vert="horz" wrap="square" lIns="91440" tIns="45720" rIns="91440" bIns="45720" numCol="1" anchor="ctr" anchorCtr="0" compatLnSpc="1">
            <a:prstTxWarp prst="textNoShape">
              <a:avLst/>
            </a:prstTxWarp>
          </a:bodyPr>
          <a:lstStyle/>
          <a:p>
            <a:pPr algn="ctr" defTabSz="914400" eaLnBrk="0" fontAlgn="base" hangingPunct="0">
              <a:spcBef>
                <a:spcPct val="0"/>
              </a:spcBef>
              <a:spcAft>
                <a:spcPct val="0"/>
              </a:spcAft>
            </a:pPr>
            <a:r>
              <a:rPr lang="en-US" altLang="en-US" sz="1200" dirty="0">
                <a:solidFill>
                  <a:srgbClr val="000000"/>
                </a:solidFill>
                <a:ea typeface="Times New Roman" panose="02020603050405020304" pitchFamily="18" charset="0"/>
                <a:cs typeface="Times New Roman" panose="02020603050405020304" pitchFamily="18" charset="0"/>
              </a:rPr>
              <a:t>s</a:t>
            </a:r>
            <a:r>
              <a:rPr lang="en-US" altLang="en-US" sz="1200" dirty="0" smtClean="0">
                <a:solidFill>
                  <a:srgbClr val="000000"/>
                </a:solidFill>
                <a:ea typeface="Times New Roman" panose="02020603050405020304" pitchFamily="18" charset="0"/>
                <a:cs typeface="Times New Roman" panose="02020603050405020304" pitchFamily="18" charset="0"/>
              </a:rPr>
              <a:t>tudy trip to </a:t>
            </a:r>
            <a:br>
              <a:rPr lang="en-US" altLang="en-US" sz="1200" dirty="0" smtClean="0">
                <a:solidFill>
                  <a:srgbClr val="000000"/>
                </a:solidFill>
                <a:ea typeface="Times New Roman" panose="02020603050405020304" pitchFamily="18" charset="0"/>
                <a:cs typeface="Times New Roman" panose="02020603050405020304" pitchFamily="18" charset="0"/>
              </a:rPr>
            </a:br>
            <a:r>
              <a:rPr lang="en-US" altLang="en-US" sz="1200" dirty="0" smtClean="0">
                <a:solidFill>
                  <a:srgbClr val="000000"/>
                </a:solidFill>
                <a:ea typeface="Times New Roman" panose="02020603050405020304" pitchFamily="18" charset="0"/>
                <a:cs typeface="Times New Roman" panose="02020603050405020304" pitchFamily="18" charset="0"/>
              </a:rPr>
              <a:t>biomass production sites, fairs, BLTCs</a:t>
            </a:r>
            <a:endParaRPr lang="en-US" altLang="en-US" sz="2000" dirty="0" smtClean="0">
              <a:solidFill>
                <a:srgbClr val="000000"/>
              </a:solidFill>
              <a:cs typeface="Arial" charset="0"/>
            </a:endParaRPr>
          </a:p>
        </p:txBody>
      </p:sp>
      <p:sp>
        <p:nvSpPr>
          <p:cNvPr id="19" name="Rectangle 15"/>
          <p:cNvSpPr>
            <a:spLocks noChangeAspect="1" noChangeArrowheads="1"/>
          </p:cNvSpPr>
          <p:nvPr/>
        </p:nvSpPr>
        <p:spPr bwMode="auto">
          <a:xfrm>
            <a:off x="945675" y="2097525"/>
            <a:ext cx="2160000" cy="664200"/>
          </a:xfrm>
          <a:prstGeom prst="rect">
            <a:avLst/>
          </a:prstGeom>
          <a:solidFill>
            <a:srgbClr val="FFFFFF"/>
          </a:solidFill>
          <a:ln w="12700">
            <a:solidFill>
              <a:srgbClr val="000000"/>
            </a:solidFill>
            <a:miter lim="800000"/>
            <a:headEnd/>
            <a:tailEnd/>
          </a:ln>
        </p:spPr>
        <p:txBody>
          <a:bodyPr vert="horz" wrap="square" lIns="91440" tIns="45720" rIns="91440" bIns="45720" numCol="1" anchor="ctr" anchorCtr="0" compatLnSpc="1">
            <a:prstTxWarp prst="textNoShape">
              <a:avLst/>
            </a:prstTxWarp>
          </a:bodyPr>
          <a:lstStyle/>
          <a:p>
            <a:pPr algn="ctr" defTabSz="914400" eaLnBrk="0" fontAlgn="base" hangingPunct="0">
              <a:spcBef>
                <a:spcPct val="0"/>
              </a:spcBef>
              <a:spcAft>
                <a:spcPct val="0"/>
              </a:spcAft>
            </a:pPr>
            <a:r>
              <a:rPr lang="en-US" altLang="en-US" sz="1200" dirty="0" smtClean="0">
                <a:solidFill>
                  <a:srgbClr val="000000"/>
                </a:solidFill>
                <a:ea typeface="Times New Roman" panose="02020603050405020304" pitchFamily="18" charset="0"/>
                <a:cs typeface="Times New Roman" panose="02020603050405020304" pitchFamily="18" charset="0"/>
              </a:rPr>
              <a:t>counselling, </a:t>
            </a:r>
            <a:br>
              <a:rPr lang="en-US" altLang="en-US" sz="1200" dirty="0" smtClean="0">
                <a:solidFill>
                  <a:srgbClr val="000000"/>
                </a:solidFill>
                <a:ea typeface="Times New Roman" panose="02020603050405020304" pitchFamily="18" charset="0"/>
                <a:cs typeface="Times New Roman" panose="02020603050405020304" pitchFamily="18" charset="0"/>
              </a:rPr>
            </a:br>
            <a:r>
              <a:rPr lang="en-US" altLang="en-US" sz="1200" dirty="0" smtClean="0">
                <a:solidFill>
                  <a:srgbClr val="000000"/>
                </a:solidFill>
                <a:ea typeface="Times New Roman" panose="02020603050405020304" pitchFamily="18" charset="0"/>
                <a:cs typeface="Times New Roman" panose="02020603050405020304" pitchFamily="18" charset="0"/>
              </a:rPr>
              <a:t>technical consultation, </a:t>
            </a:r>
            <a:br>
              <a:rPr lang="en-US" altLang="en-US" sz="1200" dirty="0" smtClean="0">
                <a:solidFill>
                  <a:srgbClr val="000000"/>
                </a:solidFill>
                <a:ea typeface="Times New Roman" panose="02020603050405020304" pitchFamily="18" charset="0"/>
                <a:cs typeface="Times New Roman" panose="02020603050405020304" pitchFamily="18" charset="0"/>
              </a:rPr>
            </a:br>
            <a:r>
              <a:rPr lang="en-US" altLang="en-US" sz="1200" dirty="0" smtClean="0">
                <a:solidFill>
                  <a:srgbClr val="000000"/>
                </a:solidFill>
                <a:ea typeface="Times New Roman" panose="02020603050405020304" pitchFamily="18" charset="0"/>
                <a:cs typeface="Times New Roman" panose="02020603050405020304" pitchFamily="18" charset="0"/>
              </a:rPr>
              <a:t>on site discussion</a:t>
            </a:r>
            <a:endParaRPr lang="en-US" altLang="en-US" sz="2000" dirty="0" smtClean="0">
              <a:solidFill>
                <a:srgbClr val="000000"/>
              </a:solidFill>
              <a:cs typeface="Arial" charset="0"/>
            </a:endParaRPr>
          </a:p>
        </p:txBody>
      </p:sp>
      <p:sp>
        <p:nvSpPr>
          <p:cNvPr id="20" name="Rectangle 22"/>
          <p:cNvSpPr>
            <a:spLocks noChangeAspect="1" noChangeArrowheads="1"/>
          </p:cNvSpPr>
          <p:nvPr/>
        </p:nvSpPr>
        <p:spPr bwMode="auto">
          <a:xfrm>
            <a:off x="945675" y="4221006"/>
            <a:ext cx="2160000" cy="663843"/>
          </a:xfrm>
          <a:prstGeom prst="rect">
            <a:avLst/>
          </a:prstGeom>
          <a:solidFill>
            <a:srgbClr val="FFFFFF"/>
          </a:solidFill>
          <a:ln w="12700">
            <a:solidFill>
              <a:srgbClr val="000000"/>
            </a:solidFill>
            <a:miter lim="800000"/>
            <a:headEnd/>
            <a:tailEnd/>
          </a:ln>
        </p:spPr>
        <p:txBody>
          <a:bodyPr vert="horz" wrap="square" lIns="91440" tIns="45720" rIns="91440" bIns="45720" numCol="1" anchor="ctr" anchorCtr="0" compatLnSpc="1">
            <a:prstTxWarp prst="textNoShape">
              <a:avLst/>
            </a:prstTxWarp>
          </a:bodyPr>
          <a:lstStyle/>
          <a:p>
            <a:pPr algn="ctr" defTabSz="914400" eaLnBrk="0" fontAlgn="base" hangingPunct="0">
              <a:spcBef>
                <a:spcPct val="0"/>
              </a:spcBef>
              <a:spcAft>
                <a:spcPct val="0"/>
              </a:spcAft>
            </a:pPr>
            <a:r>
              <a:rPr lang="en-US" altLang="en-US" sz="1200" dirty="0" smtClean="0">
                <a:solidFill>
                  <a:srgbClr val="000000"/>
                </a:solidFill>
                <a:ea typeface="Times New Roman" panose="02020603050405020304" pitchFamily="18" charset="0"/>
                <a:cs typeface="Times New Roman" panose="02020603050405020304" pitchFamily="18" charset="0"/>
              </a:rPr>
              <a:t>logistic </a:t>
            </a:r>
            <a:r>
              <a:rPr lang="en-US" altLang="en-US" sz="1200" dirty="0">
                <a:solidFill>
                  <a:srgbClr val="000000"/>
                </a:solidFill>
                <a:ea typeface="Times New Roman" panose="02020603050405020304" pitchFamily="18" charset="0"/>
                <a:cs typeface="Times New Roman" panose="02020603050405020304" pitchFamily="18" charset="0"/>
              </a:rPr>
              <a:t>c</a:t>
            </a:r>
            <a:r>
              <a:rPr lang="en-US" altLang="en-US" sz="1200" dirty="0" smtClean="0">
                <a:solidFill>
                  <a:srgbClr val="000000"/>
                </a:solidFill>
                <a:ea typeface="Times New Roman" panose="02020603050405020304" pitchFamily="18" charset="0"/>
                <a:cs typeface="Times New Roman" panose="02020603050405020304" pitchFamily="18" charset="0"/>
              </a:rPr>
              <a:t>oncept of </a:t>
            </a:r>
            <a:r>
              <a:rPr lang="en-US" altLang="en-US" sz="1200" dirty="0">
                <a:solidFill>
                  <a:srgbClr val="000000"/>
                </a:solidFill>
                <a:ea typeface="Times New Roman" panose="02020603050405020304" pitchFamily="18" charset="0"/>
                <a:cs typeface="Times New Roman" panose="02020603050405020304" pitchFamily="18" charset="0"/>
              </a:rPr>
              <a:t>s</a:t>
            </a:r>
            <a:r>
              <a:rPr lang="en-US" altLang="en-US" sz="1200" dirty="0" smtClean="0">
                <a:solidFill>
                  <a:srgbClr val="000000"/>
                </a:solidFill>
                <a:ea typeface="Times New Roman" panose="02020603050405020304" pitchFamily="18" charset="0"/>
                <a:cs typeface="Times New Roman" panose="02020603050405020304" pitchFamily="18" charset="0"/>
              </a:rPr>
              <a:t>upply </a:t>
            </a:r>
            <a:r>
              <a:rPr lang="en-US" altLang="en-US" sz="1200" dirty="0">
                <a:solidFill>
                  <a:srgbClr val="000000"/>
                </a:solidFill>
                <a:ea typeface="Times New Roman" panose="02020603050405020304" pitchFamily="18" charset="0"/>
                <a:cs typeface="Times New Roman" panose="02020603050405020304" pitchFamily="18" charset="0"/>
              </a:rPr>
              <a:t>c</a:t>
            </a:r>
            <a:r>
              <a:rPr lang="en-US" altLang="en-US" sz="1200" dirty="0" smtClean="0">
                <a:solidFill>
                  <a:srgbClr val="000000"/>
                </a:solidFill>
                <a:ea typeface="Times New Roman" panose="02020603050405020304" pitchFamily="18" charset="0"/>
                <a:cs typeface="Times New Roman" panose="02020603050405020304" pitchFamily="18" charset="0"/>
              </a:rPr>
              <a:t>hain</a:t>
            </a:r>
            <a:endParaRPr lang="en-US" altLang="en-US" sz="2000" dirty="0" smtClean="0">
              <a:solidFill>
                <a:srgbClr val="000000"/>
              </a:solidFill>
              <a:cs typeface="Arial" charset="0"/>
            </a:endParaRPr>
          </a:p>
        </p:txBody>
      </p:sp>
      <p:sp>
        <p:nvSpPr>
          <p:cNvPr id="21" name="Down Arrow 20"/>
          <p:cNvSpPr/>
          <p:nvPr/>
        </p:nvSpPr>
        <p:spPr bwMode="auto">
          <a:xfrm>
            <a:off x="1096659" y="2040045"/>
            <a:ext cx="1895903" cy="4360756"/>
          </a:xfrm>
          <a:prstGeom prst="downArrow">
            <a:avLst/>
          </a:prstGeom>
          <a:solidFill>
            <a:srgbClr val="8AD602">
              <a:alpha val="21176"/>
            </a:srgbClr>
          </a:solidFill>
          <a:ln w="9525" cap="flat" cmpd="sng" algn="ctr">
            <a:solidFill>
              <a:schemeClr val="tx1"/>
            </a:solidFill>
            <a:prstDash val="solid"/>
            <a:round/>
            <a:headEnd type="none" w="med" len="med"/>
            <a:tailEnd type="none" w="med" len="med"/>
          </a:ln>
          <a:effectLst>
            <a:softEdge rad="63500"/>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GB" sz="2200" b="1" smtClean="0">
              <a:solidFill>
                <a:srgbClr val="999999"/>
              </a:solidFill>
              <a:cs typeface="Arial" charset="0"/>
            </a:endParaRPr>
          </a:p>
        </p:txBody>
      </p:sp>
      <p:sp>
        <p:nvSpPr>
          <p:cNvPr id="22" name="Down Arrow 21"/>
          <p:cNvSpPr/>
          <p:nvPr/>
        </p:nvSpPr>
        <p:spPr bwMode="auto">
          <a:xfrm>
            <a:off x="6464409" y="2000251"/>
            <a:ext cx="1895903" cy="4360756"/>
          </a:xfrm>
          <a:prstGeom prst="downArrow">
            <a:avLst/>
          </a:prstGeom>
          <a:solidFill>
            <a:schemeClr val="accent6">
              <a:lumMod val="90000"/>
              <a:alpha val="21176"/>
            </a:schemeClr>
          </a:solidFill>
          <a:ln w="9525" cap="flat" cmpd="sng" algn="ctr">
            <a:solidFill>
              <a:schemeClr val="tx1"/>
            </a:solidFill>
            <a:prstDash val="solid"/>
            <a:round/>
            <a:headEnd type="none" w="med" len="med"/>
            <a:tailEnd type="none" w="med" len="med"/>
          </a:ln>
          <a:effectLst>
            <a:softEdge rad="63500"/>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GB" sz="2200" b="1" smtClean="0">
              <a:solidFill>
                <a:srgbClr val="999999"/>
              </a:solidFill>
              <a:cs typeface="Arial" charset="0"/>
            </a:endParaRPr>
          </a:p>
        </p:txBody>
      </p:sp>
      <p:sp>
        <p:nvSpPr>
          <p:cNvPr id="23" name="Rectangle 8"/>
          <p:cNvSpPr>
            <a:spLocks noChangeAspect="1" noChangeArrowheads="1"/>
          </p:cNvSpPr>
          <p:nvPr/>
        </p:nvSpPr>
        <p:spPr bwMode="auto">
          <a:xfrm>
            <a:off x="945675" y="5636175"/>
            <a:ext cx="2160000" cy="664200"/>
          </a:xfrm>
          <a:prstGeom prst="rect">
            <a:avLst/>
          </a:prstGeom>
          <a:noFill/>
          <a:ln w="12700">
            <a:solidFill>
              <a:srgbClr val="000000"/>
            </a:solidFill>
            <a:miter lim="800000"/>
            <a:headEnd/>
            <a:tailEnd/>
          </a:ln>
        </p:spPr>
        <p:txBody>
          <a:bodyPr vert="horz" wrap="square" lIns="91440" tIns="45720" rIns="91440" bIns="45720" numCol="1" anchor="ctr" anchorCtr="0" compatLnSpc="1">
            <a:prstTxWarp prst="textNoShape">
              <a:avLst/>
            </a:prstTxWarp>
          </a:bodyPr>
          <a:lstStyle/>
          <a:p>
            <a:pPr algn="ctr" defTabSz="914400" eaLnBrk="0" fontAlgn="base" hangingPunct="0">
              <a:spcBef>
                <a:spcPct val="0"/>
              </a:spcBef>
              <a:spcAft>
                <a:spcPct val="0"/>
              </a:spcAft>
            </a:pPr>
            <a:r>
              <a:rPr lang="en-US" altLang="en-US" sz="1200" dirty="0" smtClean="0">
                <a:solidFill>
                  <a:srgbClr val="000000"/>
                </a:solidFill>
                <a:ea typeface="Times New Roman" panose="02020603050405020304" pitchFamily="18" charset="0"/>
                <a:cs typeface="Times New Roman" panose="02020603050405020304" pitchFamily="18" charset="0"/>
              </a:rPr>
              <a:t>potential analysis of secondary sources (NP Tara and sawmills)</a:t>
            </a:r>
            <a:endParaRPr lang="en-US" altLang="en-US" sz="2000" dirty="0" smtClean="0">
              <a:solidFill>
                <a:srgbClr val="000000"/>
              </a:solidFill>
              <a:cs typeface="Arial" charset="0"/>
            </a:endParaRPr>
          </a:p>
        </p:txBody>
      </p:sp>
      <p:sp>
        <p:nvSpPr>
          <p:cNvPr id="24" name="Rectangle 5"/>
          <p:cNvSpPr>
            <a:spLocks noChangeAspect="1" noChangeArrowheads="1"/>
          </p:cNvSpPr>
          <p:nvPr/>
        </p:nvSpPr>
        <p:spPr bwMode="auto">
          <a:xfrm>
            <a:off x="3638178" y="5194819"/>
            <a:ext cx="2160000" cy="664200"/>
          </a:xfrm>
          <a:prstGeom prst="rect">
            <a:avLst/>
          </a:prstGeom>
          <a:noFill/>
          <a:ln w="12700">
            <a:solidFill>
              <a:srgbClr val="000000"/>
            </a:solidFill>
            <a:miter lim="800000"/>
            <a:headEnd/>
            <a:tailEnd/>
          </a:ln>
        </p:spPr>
        <p:txBody>
          <a:bodyPr vert="horz" wrap="square" lIns="91440" tIns="45720" rIns="91440" bIns="45720" numCol="1" anchor="ctr" anchorCtr="0" compatLnSpc="1">
            <a:prstTxWarp prst="textNoShape">
              <a:avLst/>
            </a:prstTxWarp>
          </a:bodyPr>
          <a:lstStyle/>
          <a:p>
            <a:pPr algn="ctr" defTabSz="914400" eaLnBrk="0" fontAlgn="base" hangingPunct="0">
              <a:spcBef>
                <a:spcPct val="0"/>
              </a:spcBef>
              <a:spcAft>
                <a:spcPct val="0"/>
              </a:spcAft>
            </a:pPr>
            <a:r>
              <a:rPr lang="en-US" altLang="en-US" sz="1200" dirty="0" smtClean="0">
                <a:solidFill>
                  <a:srgbClr val="000000"/>
                </a:solidFill>
                <a:ea typeface="Times New Roman" panose="02020603050405020304" pitchFamily="18" charset="0"/>
                <a:cs typeface="Times New Roman" panose="02020603050405020304" pitchFamily="18" charset="0"/>
              </a:rPr>
              <a:t>decision on modification of project concept</a:t>
            </a:r>
            <a:endParaRPr lang="en-US" altLang="en-US" sz="2000" dirty="0" smtClean="0">
              <a:solidFill>
                <a:srgbClr val="000000"/>
              </a:solidFill>
              <a:cs typeface="Arial" charset="0"/>
            </a:endParaRPr>
          </a:p>
        </p:txBody>
      </p:sp>
      <p:sp>
        <p:nvSpPr>
          <p:cNvPr id="26" name="Rectangle 1"/>
          <p:cNvSpPr>
            <a:spLocks noChangeAspect="1" noChangeArrowheads="1"/>
          </p:cNvSpPr>
          <p:nvPr/>
        </p:nvSpPr>
        <p:spPr bwMode="auto">
          <a:xfrm>
            <a:off x="6345675" y="4709775"/>
            <a:ext cx="2160000" cy="664200"/>
          </a:xfrm>
          <a:prstGeom prst="rect">
            <a:avLst/>
          </a:prstGeom>
          <a:noFill/>
          <a:ln w="12700">
            <a:solidFill>
              <a:srgbClr val="000000"/>
            </a:solidFill>
            <a:miter lim="800000"/>
            <a:headEnd/>
            <a:tailEnd/>
          </a:ln>
        </p:spPr>
        <p:txBody>
          <a:bodyPr vert="horz" wrap="square" lIns="91440" tIns="45720" rIns="91440" bIns="45720" numCol="1" anchor="ctr" anchorCtr="0" compatLnSpc="1">
            <a:prstTxWarp prst="textNoShape">
              <a:avLst/>
            </a:prstTxWarp>
          </a:bodyPr>
          <a:lstStyle/>
          <a:p>
            <a:pPr algn="ctr" defTabSz="914400" eaLnBrk="0" fontAlgn="base" hangingPunct="0">
              <a:spcBef>
                <a:spcPct val="0"/>
              </a:spcBef>
              <a:spcAft>
                <a:spcPct val="0"/>
              </a:spcAft>
            </a:pPr>
            <a:r>
              <a:rPr lang="en-US" altLang="en-US" sz="1200" dirty="0" smtClean="0">
                <a:solidFill>
                  <a:srgbClr val="000000"/>
                </a:solidFill>
                <a:ea typeface="Times New Roman" panose="02020603050405020304" pitchFamily="18" charset="0"/>
                <a:cs typeface="Times New Roman" panose="02020603050405020304" pitchFamily="18" charset="0"/>
              </a:rPr>
              <a:t>supporting RDA Zlatibor creating green council &amp; biomass working group</a:t>
            </a:r>
            <a:endParaRPr lang="en-US" altLang="en-US" sz="2000" dirty="0" smtClean="0">
              <a:solidFill>
                <a:srgbClr val="000000"/>
              </a:solidFill>
              <a:cs typeface="Arial" charset="0"/>
            </a:endParaRPr>
          </a:p>
        </p:txBody>
      </p:sp>
      <p:sp>
        <p:nvSpPr>
          <p:cNvPr id="27" name="Rectangle 1"/>
          <p:cNvSpPr>
            <a:spLocks noChangeAspect="1" noChangeArrowheads="1"/>
          </p:cNvSpPr>
          <p:nvPr/>
        </p:nvSpPr>
        <p:spPr bwMode="auto">
          <a:xfrm>
            <a:off x="6345675" y="3055978"/>
            <a:ext cx="2160000" cy="664200"/>
          </a:xfrm>
          <a:prstGeom prst="rect">
            <a:avLst/>
          </a:prstGeom>
          <a:noFill/>
          <a:ln w="12700">
            <a:solidFill>
              <a:srgbClr val="000000"/>
            </a:solidFill>
            <a:miter lim="800000"/>
            <a:headEnd/>
            <a:tailEnd/>
          </a:ln>
        </p:spPr>
        <p:txBody>
          <a:bodyPr vert="horz" wrap="square" lIns="91440" tIns="45720" rIns="91440" bIns="45720" numCol="1" anchor="ctr" anchorCtr="0" compatLnSpc="1">
            <a:prstTxWarp prst="textNoShape">
              <a:avLst/>
            </a:prstTxWarp>
          </a:bodyPr>
          <a:lstStyle/>
          <a:p>
            <a:pPr algn="ctr" defTabSz="914400" eaLnBrk="0" fontAlgn="base" hangingPunct="0">
              <a:spcBef>
                <a:spcPct val="0"/>
              </a:spcBef>
              <a:spcAft>
                <a:spcPct val="0"/>
              </a:spcAft>
            </a:pPr>
            <a:r>
              <a:rPr lang="en-US" altLang="en-US" sz="1200" dirty="0">
                <a:solidFill>
                  <a:srgbClr val="000000"/>
                </a:solidFill>
                <a:ea typeface="Times New Roman" panose="02020603050405020304" pitchFamily="18" charset="0"/>
                <a:cs typeface="Arial" panose="020B0604020202020204" pitchFamily="34" charset="0"/>
              </a:rPr>
              <a:t>m</a:t>
            </a:r>
            <a:r>
              <a:rPr lang="en-US" altLang="en-US" sz="1200" dirty="0" smtClean="0">
                <a:solidFill>
                  <a:srgbClr val="000000"/>
                </a:solidFill>
                <a:ea typeface="Times New Roman" panose="02020603050405020304" pitchFamily="18" charset="0"/>
                <a:cs typeface="Arial" panose="020B0604020202020204" pitchFamily="34" charset="0"/>
              </a:rPr>
              <a:t>acroeconomic study showing positive impact on the local economy</a:t>
            </a:r>
            <a:endParaRPr lang="en-US" altLang="en-US" sz="2000" dirty="0" smtClean="0">
              <a:solidFill>
                <a:srgbClr val="000000"/>
              </a:solidFill>
              <a:cs typeface="Arial" panose="020B0604020202020204" pitchFamily="34" charset="0"/>
            </a:endParaRPr>
          </a:p>
        </p:txBody>
      </p:sp>
      <p:sp>
        <p:nvSpPr>
          <p:cNvPr id="29" name="Rectangle 22"/>
          <p:cNvSpPr>
            <a:spLocks noChangeAspect="1" noChangeArrowheads="1"/>
          </p:cNvSpPr>
          <p:nvPr/>
        </p:nvSpPr>
        <p:spPr bwMode="auto">
          <a:xfrm>
            <a:off x="940525" y="4928593"/>
            <a:ext cx="2160000" cy="663843"/>
          </a:xfrm>
          <a:prstGeom prst="rect">
            <a:avLst/>
          </a:prstGeom>
          <a:noFill/>
          <a:ln w="12700">
            <a:solidFill>
              <a:srgbClr val="000000"/>
            </a:solidFill>
            <a:miter lim="800000"/>
            <a:headEnd/>
            <a:tailEnd/>
          </a:ln>
        </p:spPr>
        <p:txBody>
          <a:bodyPr vert="horz" wrap="square" lIns="91440" tIns="45720" rIns="91440" bIns="45720" numCol="1" anchor="ctr" anchorCtr="0" compatLnSpc="1">
            <a:prstTxWarp prst="textNoShape">
              <a:avLst/>
            </a:prstTxWarp>
          </a:bodyPr>
          <a:lstStyle/>
          <a:p>
            <a:pPr algn="ctr" defTabSz="914400" eaLnBrk="0" fontAlgn="base" hangingPunct="0">
              <a:spcBef>
                <a:spcPct val="0"/>
              </a:spcBef>
              <a:spcAft>
                <a:spcPct val="0"/>
              </a:spcAft>
            </a:pPr>
            <a:r>
              <a:rPr lang="en-US" altLang="en-US" sz="1200" dirty="0" smtClean="0">
                <a:solidFill>
                  <a:srgbClr val="000000"/>
                </a:solidFill>
                <a:ea typeface="Times New Roman" panose="02020603050405020304" pitchFamily="18" charset="0"/>
                <a:cs typeface="Times New Roman" panose="02020603050405020304" pitchFamily="18" charset="0"/>
              </a:rPr>
              <a:t>trainings on biomass mobilization</a:t>
            </a:r>
            <a:endParaRPr lang="en-US" altLang="en-US" sz="2000" dirty="0" smtClean="0">
              <a:solidFill>
                <a:srgbClr val="000000"/>
              </a:solidFill>
              <a:cs typeface="Arial" charset="0"/>
            </a:endParaRPr>
          </a:p>
        </p:txBody>
      </p:sp>
      <p:sp>
        <p:nvSpPr>
          <p:cNvPr id="30" name="Rectangle 22"/>
          <p:cNvSpPr>
            <a:spLocks noChangeAspect="1" noChangeArrowheads="1"/>
          </p:cNvSpPr>
          <p:nvPr/>
        </p:nvSpPr>
        <p:spPr bwMode="auto">
          <a:xfrm>
            <a:off x="947945" y="5787177"/>
            <a:ext cx="2160000" cy="663843"/>
          </a:xfrm>
          <a:prstGeom prst="rect">
            <a:avLst/>
          </a:prstGeom>
          <a:solidFill>
            <a:srgbClr val="FFFFFF"/>
          </a:solidFill>
          <a:ln w="22225">
            <a:solidFill>
              <a:srgbClr val="FF0000"/>
            </a:solidFill>
            <a:miter lim="800000"/>
            <a:headEnd/>
            <a:tailEnd/>
          </a:ln>
        </p:spPr>
        <p:txBody>
          <a:bodyPr vert="horz" wrap="square" lIns="91440" tIns="45720" rIns="91440" bIns="45720" numCol="1" anchor="ctr" anchorCtr="0" compatLnSpc="1">
            <a:prstTxWarp prst="textNoShape">
              <a:avLst/>
            </a:prstTxWarp>
          </a:bodyPr>
          <a:lstStyle/>
          <a:p>
            <a:pPr algn="ctr" defTabSz="914400" eaLnBrk="0" fontAlgn="base" hangingPunct="0">
              <a:spcBef>
                <a:spcPct val="0"/>
              </a:spcBef>
              <a:spcAft>
                <a:spcPct val="0"/>
              </a:spcAft>
            </a:pPr>
            <a:r>
              <a:rPr lang="en-US" altLang="en-US" sz="1200" dirty="0" smtClean="0">
                <a:solidFill>
                  <a:srgbClr val="000000"/>
                </a:solidFill>
                <a:ea typeface="Times New Roman" panose="02020603050405020304" pitchFamily="18" charset="0"/>
                <a:cs typeface="Times New Roman" panose="02020603050405020304" pitchFamily="18" charset="0"/>
              </a:rPr>
              <a:t>training on quality control </a:t>
            </a:r>
            <a:br>
              <a:rPr lang="en-US" altLang="en-US" sz="1200" dirty="0" smtClean="0">
                <a:solidFill>
                  <a:srgbClr val="000000"/>
                </a:solidFill>
                <a:ea typeface="Times New Roman" panose="02020603050405020304" pitchFamily="18" charset="0"/>
                <a:cs typeface="Times New Roman" panose="02020603050405020304" pitchFamily="18" charset="0"/>
              </a:rPr>
            </a:br>
            <a:r>
              <a:rPr lang="en-US" altLang="en-US" sz="1200" dirty="0" smtClean="0">
                <a:solidFill>
                  <a:srgbClr val="000000"/>
                </a:solidFill>
                <a:ea typeface="Times New Roman" panose="02020603050405020304" pitchFamily="18" charset="0"/>
                <a:cs typeface="Times New Roman" panose="02020603050405020304" pitchFamily="18" charset="0"/>
              </a:rPr>
              <a:t>of wood chips</a:t>
            </a:r>
            <a:endParaRPr lang="en-US" altLang="en-US" sz="2000" dirty="0" smtClean="0">
              <a:solidFill>
                <a:srgbClr val="000000"/>
              </a:solidFill>
              <a:cs typeface="Arial" charset="0"/>
            </a:endParaRPr>
          </a:p>
        </p:txBody>
      </p:sp>
      <p:sp>
        <p:nvSpPr>
          <p:cNvPr id="32" name="Action Button: Forward or Next 31">
            <a:hlinkClick r:id="" action="ppaction://noaction" highlightClick="1"/>
          </p:cNvPr>
          <p:cNvSpPr>
            <a:spLocks noChangeAspect="1"/>
          </p:cNvSpPr>
          <p:nvPr/>
        </p:nvSpPr>
        <p:spPr bwMode="auto">
          <a:xfrm>
            <a:off x="8848725" y="6667501"/>
            <a:ext cx="108000" cy="106892"/>
          </a:xfrm>
          <a:prstGeom prst="actionButtonForwardNex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GB" sz="2200" b="1" smtClean="0">
              <a:solidFill>
                <a:srgbClr val="999999"/>
              </a:solidFill>
              <a:cs typeface="Arial" charset="0"/>
            </a:endParaRPr>
          </a:p>
        </p:txBody>
      </p:sp>
    </p:spTree>
    <p:extLst>
      <p:ext uri="{BB962C8B-B14F-4D97-AF65-F5344CB8AC3E}">
        <p14:creationId xmlns:p14="http://schemas.microsoft.com/office/powerpoint/2010/main" val="37528038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par>
                          <p:cTn id="8" fill="hold">
                            <p:stCondLst>
                              <p:cond delay="500"/>
                            </p:stCondLst>
                            <p:childTnLst>
                              <p:par>
                                <p:cTn id="9" presetID="26" presetClass="emph" presetSubtype="0" fill="hold" grpId="0" nodeType="afterEffect">
                                  <p:stCondLst>
                                    <p:cond delay="0"/>
                                  </p:stCondLst>
                                  <p:childTnLst>
                                    <p:animEffect transition="out" filter="fade">
                                      <p:cBhvr>
                                        <p:cTn id="10" dur="500" tmFilter="0, 0; .2, .5; .8, .5; 1, 0"/>
                                        <p:tgtEl>
                                          <p:spTgt spid="30"/>
                                        </p:tgtEl>
                                      </p:cBhvr>
                                    </p:animEffect>
                                    <p:animScale>
                                      <p:cBhvr>
                                        <p:cTn id="11" dur="250" autoRev="1" fill="hold"/>
                                        <p:tgtEl>
                                          <p:spTgt spid="30"/>
                                        </p:tgtEl>
                                      </p:cBhvr>
                                      <p:by x="105000" y="105000"/>
                                    </p:animScale>
                                  </p:childTnLst>
                                </p:cTn>
                              </p:par>
                              <p:par>
                                <p:cTn id="12" presetID="1" presetClass="entr" presetSubtype="0" fill="hold" grpId="0" nodeType="withEffect">
                                  <p:stCondLst>
                                    <p:cond delay="0"/>
                                  </p:stCondLst>
                                  <p:childTnLst>
                                    <p:set>
                                      <p:cBhvr>
                                        <p:cTn id="13"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P spid="32"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el 2"/>
          <p:cNvSpPr>
            <a:spLocks/>
          </p:cNvSpPr>
          <p:nvPr/>
        </p:nvSpPr>
        <p:spPr bwMode="auto">
          <a:xfrm>
            <a:off x="798513" y="1602653"/>
            <a:ext cx="7662862" cy="1521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defTabSz="45720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defTabSz="4572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defTabSz="4572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defTabSz="4572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algn="ctr" fontAlgn="base">
              <a:spcBef>
                <a:spcPct val="0"/>
              </a:spcBef>
              <a:spcAft>
                <a:spcPct val="0"/>
              </a:spcAft>
              <a:buFontTx/>
              <a:buNone/>
            </a:pPr>
            <a:r>
              <a:rPr lang="en-US" altLang="de-DE" sz="2800" b="1" dirty="0" smtClean="0">
                <a:solidFill>
                  <a:srgbClr val="4D4D4D"/>
                </a:solidFill>
                <a:latin typeface="Arial"/>
                <a:cs typeface="Arial" charset="0"/>
              </a:rPr>
              <a:t>Quality c</a:t>
            </a:r>
            <a:r>
              <a:rPr lang="en-US" altLang="de-DE" sz="2800" b="1" dirty="0" smtClean="0">
                <a:solidFill>
                  <a:srgbClr val="575756"/>
                </a:solidFill>
                <a:latin typeface="Arial"/>
                <a:cs typeface="Arial" charset="0"/>
              </a:rPr>
              <a:t>ontr</a:t>
            </a:r>
            <a:r>
              <a:rPr lang="en-US" altLang="de-DE" sz="2800" b="1" dirty="0" smtClean="0">
                <a:solidFill>
                  <a:srgbClr val="4D4D4D"/>
                </a:solidFill>
                <a:latin typeface="Arial"/>
                <a:cs typeface="Arial" charset="0"/>
              </a:rPr>
              <a:t>ol of wood chip with </a:t>
            </a:r>
            <a:br>
              <a:rPr lang="en-US" altLang="de-DE" sz="2800" b="1" dirty="0" smtClean="0">
                <a:solidFill>
                  <a:srgbClr val="4D4D4D"/>
                </a:solidFill>
                <a:latin typeface="Arial"/>
                <a:cs typeface="Arial" charset="0"/>
              </a:rPr>
            </a:br>
            <a:r>
              <a:rPr lang="en-US" altLang="de-DE" sz="2800" b="1" dirty="0" smtClean="0">
                <a:solidFill>
                  <a:srgbClr val="4D4D4D"/>
                </a:solidFill>
                <a:latin typeface="Arial"/>
                <a:cs typeface="Arial" charset="0"/>
              </a:rPr>
              <a:t>simplified methods and quality management</a:t>
            </a:r>
          </a:p>
          <a:p>
            <a:pPr algn="ctr" fontAlgn="base">
              <a:spcBef>
                <a:spcPct val="0"/>
              </a:spcBef>
              <a:spcAft>
                <a:spcPct val="0"/>
              </a:spcAft>
              <a:buFontTx/>
              <a:buNone/>
            </a:pPr>
            <a:endParaRPr lang="en-US" altLang="de-DE" sz="2800" b="1" dirty="0" smtClean="0">
              <a:solidFill>
                <a:srgbClr val="4D4D4D"/>
              </a:solidFill>
              <a:latin typeface="MetaPro-Bold" pitchFamily="34" charset="0"/>
              <a:cs typeface="Arial" charset="0"/>
            </a:endParaRPr>
          </a:p>
          <a:p>
            <a:pPr algn="ctr" fontAlgn="base">
              <a:spcBef>
                <a:spcPct val="0"/>
              </a:spcBef>
              <a:spcAft>
                <a:spcPct val="0"/>
              </a:spcAft>
              <a:buFontTx/>
              <a:buNone/>
            </a:pPr>
            <a:endParaRPr lang="de-DE" altLang="de-DE" sz="2800" b="1" dirty="0">
              <a:solidFill>
                <a:srgbClr val="000000"/>
              </a:solidFill>
              <a:latin typeface="MetaPro-Norm" pitchFamily="34" charset="0"/>
              <a:cs typeface="Arial" charset="0"/>
            </a:endParaRPr>
          </a:p>
        </p:txBody>
      </p:sp>
      <p:sp>
        <p:nvSpPr>
          <p:cNvPr id="11" name="Untertitel 2"/>
          <p:cNvSpPr txBox="1">
            <a:spLocks/>
          </p:cNvSpPr>
          <p:nvPr/>
        </p:nvSpPr>
        <p:spPr>
          <a:xfrm>
            <a:off x="798514" y="4684734"/>
            <a:ext cx="6078537" cy="1454982"/>
          </a:xfrm>
          <a:prstGeom prst="rect">
            <a:avLst/>
          </a:prstGeom>
        </p:spPr>
        <p:txBody>
          <a:bodyPr lIns="36000" rIns="36000">
            <a:noAutofit/>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charset="0"/>
              <a:buNone/>
            </a:pPr>
            <a:r>
              <a:rPr lang="en-US" altLang="de-DE" sz="1800" b="1" dirty="0" smtClean="0">
                <a:solidFill>
                  <a:srgbClr val="4D4D4D"/>
                </a:solidFill>
                <a:cs typeface="Arial" charset="0"/>
              </a:rPr>
              <a:t>GIZ-training </a:t>
            </a:r>
            <a:r>
              <a:rPr lang="en-US" altLang="de-DE" sz="1800" b="1" dirty="0">
                <a:solidFill>
                  <a:srgbClr val="4D4D4D"/>
                </a:solidFill>
                <a:cs typeface="Arial" charset="0"/>
              </a:rPr>
              <a:t>of </a:t>
            </a:r>
            <a:r>
              <a:rPr lang="en-US" altLang="de-DE" sz="1800" b="1" dirty="0" smtClean="0">
                <a:solidFill>
                  <a:srgbClr val="4D4D4D"/>
                </a:solidFill>
                <a:cs typeface="Arial" charset="0"/>
              </a:rPr>
              <a:t>trainers</a:t>
            </a:r>
          </a:p>
          <a:p>
            <a:pPr marL="0" indent="0" algn="ctr">
              <a:buFont typeface="Arial" charset="0"/>
              <a:buNone/>
            </a:pPr>
            <a:endParaRPr lang="en-US" altLang="de-DE" sz="1400" dirty="0" smtClean="0">
              <a:solidFill>
                <a:srgbClr val="4D4D4D"/>
              </a:solidFill>
            </a:endParaRPr>
          </a:p>
          <a:p>
            <a:pPr marL="0" indent="0" algn="ctr">
              <a:buFont typeface="Arial" charset="0"/>
              <a:buNone/>
            </a:pPr>
            <a:r>
              <a:rPr lang="en-US" altLang="de-DE" sz="1800" dirty="0" smtClean="0">
                <a:solidFill>
                  <a:srgbClr val="4D4D4D"/>
                </a:solidFill>
              </a:rPr>
              <a:t>Dr. Volker Zelinski</a:t>
            </a:r>
          </a:p>
          <a:p>
            <a:pPr marL="0" indent="0" algn="ctr">
              <a:buFont typeface="Arial" charset="0"/>
              <a:buNone/>
            </a:pPr>
            <a:r>
              <a:rPr lang="en-US" altLang="de-DE" sz="1800" dirty="0" smtClean="0">
                <a:solidFill>
                  <a:srgbClr val="4D4D4D"/>
                </a:solidFill>
              </a:rPr>
              <a:t>HAWK University of Applied Sciences and Arts Hildesheim/</a:t>
            </a:r>
            <a:r>
              <a:rPr lang="en-US" altLang="de-DE" sz="1800" dirty="0" err="1" smtClean="0">
                <a:solidFill>
                  <a:srgbClr val="4D4D4D"/>
                </a:solidFill>
              </a:rPr>
              <a:t>Holzminden</a:t>
            </a:r>
            <a:r>
              <a:rPr lang="en-US" altLang="de-DE" sz="1800" dirty="0" smtClean="0">
                <a:solidFill>
                  <a:srgbClr val="4D4D4D"/>
                </a:solidFill>
              </a:rPr>
              <a:t>/</a:t>
            </a:r>
            <a:r>
              <a:rPr lang="en-US" altLang="de-DE" sz="1800" dirty="0" err="1" smtClean="0">
                <a:solidFill>
                  <a:srgbClr val="4D4D4D"/>
                </a:solidFill>
              </a:rPr>
              <a:t>Göttingen</a:t>
            </a:r>
            <a:endParaRPr lang="en-US" sz="1800" dirty="0">
              <a:solidFill>
                <a:srgbClr val="000000"/>
              </a:solidFill>
            </a:endParaRPr>
          </a:p>
        </p:txBody>
      </p:sp>
      <p:pic>
        <p:nvPicPr>
          <p:cNvPr id="4" name="Grafik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2276" y="5065187"/>
            <a:ext cx="2828724" cy="1074535"/>
          </a:xfrm>
          <a:prstGeom prst="rect">
            <a:avLst/>
          </a:prstGeom>
        </p:spPr>
      </p:pic>
      <p:sp>
        <p:nvSpPr>
          <p:cNvPr id="5" name="Rectangle 25"/>
          <p:cNvSpPr>
            <a:spLocks noGrp="1" noChangeArrowheads="1"/>
          </p:cNvSpPr>
          <p:nvPr>
            <p:ph type="ftr" sz="quarter" idx="3"/>
          </p:nvPr>
        </p:nvSpPr>
        <p:spPr bwMode="auto">
          <a:xfrm>
            <a:off x="2862263" y="6581781"/>
            <a:ext cx="3419475" cy="246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lgn="ctr" eaLnBrk="0" hangingPunct="0">
              <a:defRPr sz="1000" b="0" spc="70" baseline="0">
                <a:solidFill>
                  <a:srgbClr val="6E6452"/>
                </a:solidFill>
                <a:latin typeface="Arial Narrow" pitchFamily="34" charset="0"/>
                <a:cs typeface="+mn-cs"/>
              </a:defRPr>
            </a:lvl1pPr>
          </a:lstStyle>
          <a:p>
            <a:pPr>
              <a:defRPr/>
            </a:pPr>
            <a:r>
              <a:rPr lang="de-DE" dirty="0" smtClean="0"/>
              <a:t>Rainer Schellhaas</a:t>
            </a:r>
            <a:endParaRPr lang="de-DE" dirty="0"/>
          </a:p>
        </p:txBody>
      </p:sp>
      <p:sp>
        <p:nvSpPr>
          <p:cNvPr id="6" name="Action Button: Forward or Next 5">
            <a:hlinkClick r:id="" action="ppaction://noaction" highlightClick="1"/>
          </p:cNvPr>
          <p:cNvSpPr>
            <a:spLocks noChangeAspect="1"/>
          </p:cNvSpPr>
          <p:nvPr/>
        </p:nvSpPr>
        <p:spPr bwMode="auto">
          <a:xfrm>
            <a:off x="8848725" y="6667501"/>
            <a:ext cx="108000" cy="106892"/>
          </a:xfrm>
          <a:prstGeom prst="actionButtonForwardNex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GB" sz="2200" b="1" smtClean="0">
              <a:solidFill>
                <a:srgbClr val="999999"/>
              </a:solidFill>
              <a:cs typeface="Arial" charset="0"/>
            </a:endParaRPr>
          </a:p>
        </p:txBody>
      </p:sp>
    </p:spTree>
    <p:extLst>
      <p:ext uri="{BB962C8B-B14F-4D97-AF65-F5344CB8AC3E}">
        <p14:creationId xmlns:p14="http://schemas.microsoft.com/office/powerpoint/2010/main" val="8498650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el 1"/>
          <p:cNvSpPr>
            <a:spLocks noGrp="1"/>
          </p:cNvSpPr>
          <p:nvPr>
            <p:ph type="title" idx="4294967295"/>
          </p:nvPr>
        </p:nvSpPr>
        <p:spPr>
          <a:xfrm>
            <a:off x="2" y="804868"/>
            <a:ext cx="7623175" cy="663575"/>
          </a:xfrm>
        </p:spPr>
        <p:txBody>
          <a:bodyPr>
            <a:normAutofit/>
          </a:bodyPr>
          <a:lstStyle/>
          <a:p>
            <a:pPr eaLnBrk="1" hangingPunct="1">
              <a:spcBef>
                <a:spcPct val="0"/>
              </a:spcBef>
            </a:pPr>
            <a:r>
              <a:rPr lang="de-DE" altLang="de-DE" sz="2400" dirty="0" smtClean="0">
                <a:solidFill>
                  <a:srgbClr val="575756"/>
                </a:solidFill>
                <a:latin typeface="MetaPro-Bold" pitchFamily="34" charset="0"/>
                <a:ea typeface="ＭＳ Ｐゴシック" pitchFamily="34" charset="-128"/>
              </a:rPr>
              <a:t>Content</a:t>
            </a:r>
          </a:p>
        </p:txBody>
      </p:sp>
      <p:sp>
        <p:nvSpPr>
          <p:cNvPr id="9219" name="Textplatzhalter 2"/>
          <p:cNvSpPr>
            <a:spLocks noGrp="1"/>
          </p:cNvSpPr>
          <p:nvPr>
            <p:ph type="body" sz="quarter" idx="4294967295"/>
          </p:nvPr>
        </p:nvSpPr>
        <p:spPr>
          <a:xfrm>
            <a:off x="1149351" y="1714503"/>
            <a:ext cx="7994650" cy="4238625"/>
          </a:xfrm>
        </p:spPr>
        <p:txBody>
          <a:bodyPr/>
          <a:lstStyle/>
          <a:p>
            <a:pPr marL="358775" lvl="0" indent="-358775">
              <a:spcBef>
                <a:spcPts val="600"/>
              </a:spcBef>
              <a:spcAft>
                <a:spcPts val="300"/>
              </a:spcAft>
              <a:buClr>
                <a:srgbClr val="B9C343"/>
              </a:buClr>
              <a:buSzPct val="70000"/>
              <a:buFont typeface="MetaPro-Norm" pitchFamily="34" charset="0"/>
              <a:buChar char="■"/>
              <a:tabLst>
                <a:tab pos="358775" algn="l"/>
              </a:tabLst>
            </a:pPr>
            <a:r>
              <a:rPr lang="en-US" sz="1800" b="0" dirty="0">
                <a:solidFill>
                  <a:schemeClr val="bg1">
                    <a:lumMod val="75000"/>
                  </a:schemeClr>
                </a:solidFill>
                <a:latin typeface="MetaPro-Norm" pitchFamily="34" charset="0"/>
              </a:rPr>
              <a:t>Standard methods versus simplified methods</a:t>
            </a:r>
            <a:endParaRPr lang="en-US" sz="1800" b="0" dirty="0" smtClean="0">
              <a:solidFill>
                <a:schemeClr val="bg1">
                  <a:lumMod val="75000"/>
                </a:schemeClr>
              </a:solidFill>
              <a:latin typeface="MetaPro-Norm" pitchFamily="34" charset="0"/>
            </a:endParaRPr>
          </a:p>
          <a:p>
            <a:pPr marL="358775" lvl="0" indent="-358775">
              <a:spcBef>
                <a:spcPts val="600"/>
              </a:spcBef>
              <a:spcAft>
                <a:spcPts val="300"/>
              </a:spcAft>
              <a:buClr>
                <a:srgbClr val="B9C343"/>
              </a:buClr>
              <a:buSzPct val="70000"/>
              <a:buFont typeface="MetaPro-Norm" pitchFamily="34" charset="0"/>
              <a:buChar char="■"/>
              <a:tabLst>
                <a:tab pos="358775" algn="l"/>
              </a:tabLst>
            </a:pPr>
            <a:r>
              <a:rPr lang="en-US" sz="1800" b="0" dirty="0">
                <a:solidFill>
                  <a:schemeClr val="bg1">
                    <a:lumMod val="75000"/>
                  </a:schemeClr>
                </a:solidFill>
                <a:latin typeface="MetaPro-Norm" pitchFamily="34" charset="0"/>
              </a:rPr>
              <a:t>Quality control by simplified </a:t>
            </a:r>
            <a:r>
              <a:rPr lang="en-US" sz="1800" b="0" dirty="0" smtClean="0">
                <a:solidFill>
                  <a:schemeClr val="bg1">
                    <a:lumMod val="75000"/>
                  </a:schemeClr>
                </a:solidFill>
                <a:latin typeface="MetaPro-Norm" pitchFamily="34" charset="0"/>
              </a:rPr>
              <a:t>methods</a:t>
            </a:r>
          </a:p>
          <a:p>
            <a:pPr marL="358775" lvl="0" indent="-358775">
              <a:spcBef>
                <a:spcPts val="600"/>
              </a:spcBef>
              <a:spcAft>
                <a:spcPts val="300"/>
              </a:spcAft>
              <a:buClr>
                <a:srgbClr val="B9C343"/>
              </a:buClr>
              <a:buSzPct val="70000"/>
              <a:buFont typeface="MetaPro-Norm" pitchFamily="34" charset="0"/>
              <a:buChar char="■"/>
              <a:tabLst>
                <a:tab pos="358775" algn="l"/>
              </a:tabLst>
            </a:pPr>
            <a:r>
              <a:rPr lang="en-US" sz="1800" b="0" dirty="0" smtClean="0">
                <a:solidFill>
                  <a:schemeClr val="bg1">
                    <a:lumMod val="75000"/>
                  </a:schemeClr>
                </a:solidFill>
                <a:latin typeface="MetaPro-Norm" pitchFamily="34" charset="0"/>
              </a:rPr>
              <a:t>Methods for simplified analyses</a:t>
            </a:r>
          </a:p>
          <a:p>
            <a:pPr marL="358775" lvl="0" indent="-358775">
              <a:spcBef>
                <a:spcPts val="600"/>
              </a:spcBef>
              <a:spcAft>
                <a:spcPts val="300"/>
              </a:spcAft>
              <a:buClr>
                <a:srgbClr val="B9C343"/>
              </a:buClr>
              <a:buSzPct val="70000"/>
              <a:buFont typeface="MetaPro-Norm" pitchFamily="34" charset="0"/>
              <a:buChar char="■"/>
              <a:tabLst>
                <a:tab pos="358775" algn="l"/>
              </a:tabLst>
            </a:pPr>
            <a:r>
              <a:rPr lang="en-US" sz="1800" b="0" dirty="0" smtClean="0">
                <a:solidFill>
                  <a:schemeClr val="bg1">
                    <a:lumMod val="75000"/>
                  </a:schemeClr>
                </a:solidFill>
                <a:latin typeface="MetaPro-Norm" pitchFamily="34" charset="0"/>
              </a:rPr>
              <a:t>Sampling and sample preparation</a:t>
            </a:r>
          </a:p>
          <a:p>
            <a:pPr marL="358775" lvl="0" indent="-358775">
              <a:spcBef>
                <a:spcPts val="600"/>
              </a:spcBef>
              <a:spcAft>
                <a:spcPts val="300"/>
              </a:spcAft>
              <a:buClr>
                <a:srgbClr val="B9C343"/>
              </a:buClr>
              <a:buSzPct val="70000"/>
              <a:buFont typeface="MetaPro-Norm" pitchFamily="34" charset="0"/>
              <a:buChar char="■"/>
              <a:tabLst>
                <a:tab pos="358775" algn="l"/>
              </a:tabLst>
            </a:pPr>
            <a:r>
              <a:rPr lang="en-US" sz="1800" b="0" dirty="0" smtClean="0">
                <a:solidFill>
                  <a:schemeClr val="bg1">
                    <a:lumMod val="75000"/>
                  </a:schemeClr>
                </a:solidFill>
                <a:latin typeface="MetaPro-Norm" pitchFamily="34" charset="0"/>
              </a:rPr>
              <a:t>Simplified determination of moisture content</a:t>
            </a:r>
          </a:p>
          <a:p>
            <a:pPr marL="358775" lvl="0" indent="-358775">
              <a:spcBef>
                <a:spcPts val="600"/>
              </a:spcBef>
              <a:spcAft>
                <a:spcPts val="300"/>
              </a:spcAft>
              <a:buClr>
                <a:srgbClr val="B9C343"/>
              </a:buClr>
              <a:buSzPct val="70000"/>
              <a:buFont typeface="MetaPro-Norm" pitchFamily="34" charset="0"/>
              <a:buChar char="■"/>
              <a:tabLst>
                <a:tab pos="358775" algn="l"/>
              </a:tabLst>
            </a:pPr>
            <a:r>
              <a:rPr lang="en-US" sz="1800" b="0" dirty="0" smtClean="0">
                <a:solidFill>
                  <a:schemeClr val="bg1">
                    <a:lumMod val="75000"/>
                  </a:schemeClr>
                </a:solidFill>
                <a:latin typeface="MetaPro-Norm" pitchFamily="34" charset="0"/>
              </a:rPr>
              <a:t>Simplified determination of particle size distribution</a:t>
            </a:r>
          </a:p>
          <a:p>
            <a:pPr marL="358775" lvl="0" indent="-358775">
              <a:spcBef>
                <a:spcPts val="300"/>
              </a:spcBef>
              <a:spcAft>
                <a:spcPts val="300"/>
              </a:spcAft>
              <a:buClr>
                <a:srgbClr val="B9C343"/>
              </a:buClr>
              <a:buSzPct val="80000"/>
              <a:buFont typeface="MetaPro-Norm" pitchFamily="34" charset="0"/>
              <a:buChar char="■"/>
              <a:tabLst>
                <a:tab pos="358775" algn="l"/>
              </a:tabLst>
            </a:pPr>
            <a:endParaRPr lang="en-US" sz="1800" b="0" u="sng" dirty="0" smtClean="0">
              <a:solidFill>
                <a:schemeClr val="tx2">
                  <a:lumMod val="60000"/>
                  <a:lumOff val="40000"/>
                </a:schemeClr>
              </a:solidFill>
              <a:latin typeface="MetaPro-Norm" pitchFamily="34" charset="0"/>
            </a:endParaRPr>
          </a:p>
          <a:p>
            <a:pPr marL="358775" indent="-358775">
              <a:buFont typeface="Wingdings" panose="05000000000000000000" pitchFamily="2" charset="2"/>
              <a:buChar char="Ø"/>
              <a:tabLst>
                <a:tab pos="358775" algn="l"/>
              </a:tabLst>
            </a:pPr>
            <a:endParaRPr lang="en-US" sz="1600" b="0" dirty="0">
              <a:latin typeface="MetaPro-Norm" pitchFamily="34" charset="0"/>
            </a:endParaRPr>
          </a:p>
        </p:txBody>
      </p:sp>
      <p:sp>
        <p:nvSpPr>
          <p:cNvPr id="6" name="Rectangle 25"/>
          <p:cNvSpPr>
            <a:spLocks noGrp="1" noChangeArrowheads="1"/>
          </p:cNvSpPr>
          <p:nvPr>
            <p:ph type="ftr" sz="quarter" idx="3"/>
          </p:nvPr>
        </p:nvSpPr>
        <p:spPr bwMode="auto">
          <a:xfrm>
            <a:off x="2862263" y="6581781"/>
            <a:ext cx="3419475" cy="246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lgn="ctr" eaLnBrk="0" hangingPunct="0">
              <a:defRPr sz="1000" b="0" spc="70" baseline="0">
                <a:solidFill>
                  <a:srgbClr val="6E6452"/>
                </a:solidFill>
                <a:latin typeface="Arial Narrow" pitchFamily="34" charset="0"/>
                <a:cs typeface="+mn-cs"/>
              </a:defRPr>
            </a:lvl1pPr>
          </a:lstStyle>
          <a:p>
            <a:pPr>
              <a:defRPr/>
            </a:pPr>
            <a:r>
              <a:rPr lang="de-DE" dirty="0" smtClean="0"/>
              <a:t>Rainer Schellhaas</a:t>
            </a:r>
            <a:endParaRPr lang="de-DE" dirty="0"/>
          </a:p>
        </p:txBody>
      </p:sp>
      <p:sp>
        <p:nvSpPr>
          <p:cNvPr id="7" name="Action Button: Forward or Next 6">
            <a:hlinkClick r:id="" action="ppaction://noaction" highlightClick="1"/>
          </p:cNvPr>
          <p:cNvSpPr>
            <a:spLocks noChangeAspect="1"/>
          </p:cNvSpPr>
          <p:nvPr/>
        </p:nvSpPr>
        <p:spPr bwMode="auto">
          <a:xfrm>
            <a:off x="8848725" y="6667501"/>
            <a:ext cx="108000" cy="106892"/>
          </a:xfrm>
          <a:prstGeom prst="actionButtonForwardNex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GB" sz="2200" b="1" smtClean="0">
              <a:solidFill>
                <a:srgbClr val="999999"/>
              </a:solidFill>
              <a:cs typeface="Arial" charset="0"/>
            </a:endParaRPr>
          </a:p>
        </p:txBody>
      </p:sp>
    </p:spTree>
    <p:extLst>
      <p:ext uri="{BB962C8B-B14F-4D97-AF65-F5344CB8AC3E}">
        <p14:creationId xmlns:p14="http://schemas.microsoft.com/office/powerpoint/2010/main" val="40441216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9219">
                                            <p:txEl>
                                              <p:pRg st="0" end="0"/>
                                            </p:txEl>
                                          </p:spTgt>
                                        </p:tgtEl>
                                        <p:attrNameLst>
                                          <p:attrName>style.color</p:attrName>
                                        </p:attrNameLst>
                                      </p:cBhvr>
                                      <p:to>
                                        <a:srgbClr val="464646"/>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500" fill="hold"/>
                                        <p:tgtEl>
                                          <p:spTgt spid="9219">
                                            <p:txEl>
                                              <p:pRg st="1" end="1"/>
                                            </p:txEl>
                                          </p:spTgt>
                                        </p:tgtEl>
                                        <p:attrNameLst>
                                          <p:attrName>style.color</p:attrName>
                                        </p:attrNameLst>
                                      </p:cBhvr>
                                      <p:to>
                                        <a:srgbClr val="464646"/>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nodeType="clickEffect">
                                  <p:stCondLst>
                                    <p:cond delay="0"/>
                                  </p:stCondLst>
                                  <p:childTnLst>
                                    <p:animClr clrSpc="rgb" dir="cw">
                                      <p:cBhvr override="childStyle">
                                        <p:cTn id="14" dur="500" fill="hold"/>
                                        <p:tgtEl>
                                          <p:spTgt spid="9219">
                                            <p:txEl>
                                              <p:pRg st="2" end="2"/>
                                            </p:txEl>
                                          </p:spTgt>
                                        </p:tgtEl>
                                        <p:attrNameLst>
                                          <p:attrName>style.color</p:attrName>
                                        </p:attrNameLst>
                                      </p:cBhvr>
                                      <p:to>
                                        <a:srgbClr val="464646"/>
                                      </p:to>
                                    </p:animClr>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nodeType="clickEffect">
                                  <p:stCondLst>
                                    <p:cond delay="0"/>
                                  </p:stCondLst>
                                  <p:childTnLst>
                                    <p:animClr clrSpc="rgb" dir="cw">
                                      <p:cBhvr override="childStyle">
                                        <p:cTn id="18" dur="500" fill="hold"/>
                                        <p:tgtEl>
                                          <p:spTgt spid="9219">
                                            <p:txEl>
                                              <p:pRg st="3" end="3"/>
                                            </p:txEl>
                                          </p:spTgt>
                                        </p:tgtEl>
                                        <p:attrNameLst>
                                          <p:attrName>style.color</p:attrName>
                                        </p:attrNameLst>
                                      </p:cBhvr>
                                      <p:to>
                                        <a:srgbClr val="464646"/>
                                      </p:to>
                                    </p:animClr>
                                  </p:childTnLst>
                                </p:cTn>
                              </p:par>
                            </p:childTnLst>
                          </p:cTn>
                        </p:par>
                      </p:childTnLst>
                    </p:cTn>
                  </p:par>
                  <p:par>
                    <p:cTn id="19" fill="hold">
                      <p:stCondLst>
                        <p:cond delay="indefinite"/>
                      </p:stCondLst>
                      <p:childTnLst>
                        <p:par>
                          <p:cTn id="20" fill="hold">
                            <p:stCondLst>
                              <p:cond delay="0"/>
                            </p:stCondLst>
                            <p:childTnLst>
                              <p:par>
                                <p:cTn id="21" presetID="3" presetClass="emph" presetSubtype="2" fill="hold" nodeType="clickEffect">
                                  <p:stCondLst>
                                    <p:cond delay="0"/>
                                  </p:stCondLst>
                                  <p:childTnLst>
                                    <p:animClr clrSpc="rgb" dir="cw">
                                      <p:cBhvr override="childStyle">
                                        <p:cTn id="22" dur="500" fill="hold"/>
                                        <p:tgtEl>
                                          <p:spTgt spid="9219">
                                            <p:txEl>
                                              <p:pRg st="4" end="4"/>
                                            </p:txEl>
                                          </p:spTgt>
                                        </p:tgtEl>
                                        <p:attrNameLst>
                                          <p:attrName>style.color</p:attrName>
                                        </p:attrNameLst>
                                      </p:cBhvr>
                                      <p:to>
                                        <a:srgbClr val="464646"/>
                                      </p:to>
                                    </p:animClr>
                                  </p:childTnLst>
                                </p:cTn>
                              </p:par>
                            </p:childTnLst>
                          </p:cTn>
                        </p:par>
                      </p:childTnLst>
                    </p:cTn>
                  </p:par>
                  <p:par>
                    <p:cTn id="23" fill="hold">
                      <p:stCondLst>
                        <p:cond delay="indefinite"/>
                      </p:stCondLst>
                      <p:childTnLst>
                        <p:par>
                          <p:cTn id="24" fill="hold">
                            <p:stCondLst>
                              <p:cond delay="0"/>
                            </p:stCondLst>
                            <p:childTnLst>
                              <p:par>
                                <p:cTn id="25" presetID="3" presetClass="emph" presetSubtype="2" fill="hold" nodeType="clickEffect">
                                  <p:stCondLst>
                                    <p:cond delay="0"/>
                                  </p:stCondLst>
                                  <p:childTnLst>
                                    <p:animClr clrSpc="rgb" dir="cw">
                                      <p:cBhvr override="childStyle">
                                        <p:cTn id="26" dur="500" fill="hold"/>
                                        <p:tgtEl>
                                          <p:spTgt spid="9219">
                                            <p:txEl>
                                              <p:pRg st="5" end="5"/>
                                            </p:txEl>
                                          </p:spTgt>
                                        </p:tgtEl>
                                        <p:attrNameLst>
                                          <p:attrName>style.color</p:attrName>
                                        </p:attrNameLst>
                                      </p:cBhvr>
                                      <p:to>
                                        <a:srgbClr val="464646"/>
                                      </p:to>
                                    </p:animClr>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1"/>
          <p:cNvSpPr>
            <a:spLocks noGrp="1"/>
          </p:cNvSpPr>
          <p:nvPr>
            <p:ph type="title" idx="4294967295"/>
          </p:nvPr>
        </p:nvSpPr>
        <p:spPr>
          <a:xfrm>
            <a:off x="755651" y="972003"/>
            <a:ext cx="7623175" cy="663575"/>
          </a:xfrm>
        </p:spPr>
        <p:txBody>
          <a:bodyPr wrap="none" lIns="0" tIns="0" rIns="0" bIns="0" anchor="b"/>
          <a:lstStyle/>
          <a:p>
            <a:pPr algn="l" eaLnBrk="1" hangingPunct="1"/>
            <a:r>
              <a:rPr lang="en-US" altLang="de-DE" sz="2400" b="1" dirty="0" smtClean="0">
                <a:solidFill>
                  <a:srgbClr val="575756"/>
                </a:solidFill>
                <a:ea typeface="ＭＳ Ｐゴシック" pitchFamily="34" charset="-128"/>
              </a:rPr>
              <a:t>Standard methods versus simplified methods</a:t>
            </a:r>
          </a:p>
        </p:txBody>
      </p:sp>
      <p:sp>
        <p:nvSpPr>
          <p:cNvPr id="7" name="Textplatzhalter 2"/>
          <p:cNvSpPr>
            <a:spLocks/>
          </p:cNvSpPr>
          <p:nvPr/>
        </p:nvSpPr>
        <p:spPr bwMode="auto">
          <a:xfrm>
            <a:off x="781052" y="1751014"/>
            <a:ext cx="8362951" cy="467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defTabSz="457200" eaLnBrk="0" hangingPunct="0">
              <a:spcBef>
                <a:spcPct val="20000"/>
              </a:spcBef>
              <a:buFont typeface="Arial" charset="0"/>
              <a:buChar char="•"/>
              <a:tabLst>
                <a:tab pos="3314700" algn="l"/>
              </a:tabLst>
              <a:defRPr sz="3200">
                <a:solidFill>
                  <a:schemeClr val="tx1"/>
                </a:solidFill>
                <a:latin typeface="Calibri" pitchFamily="34" charset="0"/>
                <a:ea typeface="ＭＳ Ｐゴシック" pitchFamily="34" charset="-128"/>
              </a:defRPr>
            </a:lvl1pPr>
            <a:lvl2pPr marL="446088" indent="-285750" defTabSz="457200" eaLnBrk="0" hangingPunct="0">
              <a:spcBef>
                <a:spcPct val="20000"/>
              </a:spcBef>
              <a:buFont typeface="Arial" charset="0"/>
              <a:buChar char="–"/>
              <a:tabLst>
                <a:tab pos="3314700" algn="l"/>
              </a:tabLst>
              <a:defRPr sz="2800">
                <a:solidFill>
                  <a:schemeClr val="tx1"/>
                </a:solidFill>
                <a:latin typeface="Calibri" pitchFamily="34" charset="0"/>
                <a:ea typeface="ＭＳ Ｐゴシック" pitchFamily="34" charset="-128"/>
              </a:defRPr>
            </a:lvl2pPr>
            <a:lvl3pPr marL="1257300" indent="-266700" defTabSz="457200" eaLnBrk="0" hangingPunct="0">
              <a:spcBef>
                <a:spcPct val="20000"/>
              </a:spcBef>
              <a:buFont typeface="Arial" charset="0"/>
              <a:buChar char="•"/>
              <a:tabLst>
                <a:tab pos="3314700" algn="l"/>
              </a:tabLst>
              <a:defRPr sz="2400">
                <a:solidFill>
                  <a:schemeClr val="tx1"/>
                </a:solidFill>
                <a:latin typeface="Calibri" pitchFamily="34" charset="0"/>
                <a:ea typeface="ＭＳ Ｐゴシック" pitchFamily="34" charset="-128"/>
              </a:defRPr>
            </a:lvl3pPr>
            <a:lvl4pPr marL="266700" indent="-266700" defTabSz="457200" eaLnBrk="0" hangingPunct="0">
              <a:spcBef>
                <a:spcPct val="20000"/>
              </a:spcBef>
              <a:buFont typeface="Arial" charset="0"/>
              <a:buChar char="–"/>
              <a:tabLst>
                <a:tab pos="3314700" algn="l"/>
              </a:tabLst>
              <a:defRPr sz="2000">
                <a:solidFill>
                  <a:schemeClr val="tx1"/>
                </a:solidFill>
                <a:latin typeface="Calibri" pitchFamily="34" charset="0"/>
                <a:ea typeface="ＭＳ Ｐゴシック" pitchFamily="34" charset="-128"/>
              </a:defRPr>
            </a:lvl4pPr>
            <a:lvl5pPr marL="1798638" indent="-50787300" defTabSz="457200" eaLnBrk="0" hangingPunct="0">
              <a:spcBef>
                <a:spcPct val="20000"/>
              </a:spcBef>
              <a:buFont typeface="Arial" charset="0"/>
              <a:buChar char="»"/>
              <a:tabLst>
                <a:tab pos="3314700" algn="l"/>
              </a:tabLst>
              <a:defRPr sz="2000">
                <a:solidFill>
                  <a:schemeClr val="tx1"/>
                </a:solidFill>
                <a:latin typeface="Calibri" pitchFamily="34" charset="0"/>
                <a:ea typeface="ＭＳ Ｐゴシック" pitchFamily="34" charset="-128"/>
              </a:defRPr>
            </a:lvl5pPr>
            <a:lvl6pPr marL="2255838" indent="-50787300" defTabSz="457200" eaLnBrk="0" fontAlgn="base" hangingPunct="0">
              <a:spcBef>
                <a:spcPct val="20000"/>
              </a:spcBef>
              <a:spcAft>
                <a:spcPct val="0"/>
              </a:spcAft>
              <a:buFont typeface="Arial" charset="0"/>
              <a:buChar char="»"/>
              <a:tabLst>
                <a:tab pos="3314700" algn="l"/>
              </a:tabLst>
              <a:defRPr sz="2000">
                <a:solidFill>
                  <a:schemeClr val="tx1"/>
                </a:solidFill>
                <a:latin typeface="Calibri" pitchFamily="34" charset="0"/>
                <a:ea typeface="ＭＳ Ｐゴシック" pitchFamily="34" charset="-128"/>
              </a:defRPr>
            </a:lvl6pPr>
            <a:lvl7pPr marL="2713038" indent="-50787300" defTabSz="457200" eaLnBrk="0" fontAlgn="base" hangingPunct="0">
              <a:spcBef>
                <a:spcPct val="20000"/>
              </a:spcBef>
              <a:spcAft>
                <a:spcPct val="0"/>
              </a:spcAft>
              <a:buFont typeface="Arial" charset="0"/>
              <a:buChar char="»"/>
              <a:tabLst>
                <a:tab pos="3314700" algn="l"/>
              </a:tabLst>
              <a:defRPr sz="2000">
                <a:solidFill>
                  <a:schemeClr val="tx1"/>
                </a:solidFill>
                <a:latin typeface="Calibri" pitchFamily="34" charset="0"/>
                <a:ea typeface="ＭＳ Ｐゴシック" pitchFamily="34" charset="-128"/>
              </a:defRPr>
            </a:lvl7pPr>
            <a:lvl8pPr marL="3170238" indent="-50787300" defTabSz="457200" eaLnBrk="0" fontAlgn="base" hangingPunct="0">
              <a:spcBef>
                <a:spcPct val="20000"/>
              </a:spcBef>
              <a:spcAft>
                <a:spcPct val="0"/>
              </a:spcAft>
              <a:buFont typeface="Arial" charset="0"/>
              <a:buChar char="»"/>
              <a:tabLst>
                <a:tab pos="3314700" algn="l"/>
              </a:tabLst>
              <a:defRPr sz="2000">
                <a:solidFill>
                  <a:schemeClr val="tx1"/>
                </a:solidFill>
                <a:latin typeface="Calibri" pitchFamily="34" charset="0"/>
                <a:ea typeface="ＭＳ Ｐゴシック" pitchFamily="34" charset="-128"/>
              </a:defRPr>
            </a:lvl8pPr>
            <a:lvl9pPr marL="3627438" indent="-50787300" defTabSz="457200" eaLnBrk="0" fontAlgn="base" hangingPunct="0">
              <a:spcBef>
                <a:spcPct val="20000"/>
              </a:spcBef>
              <a:spcAft>
                <a:spcPct val="0"/>
              </a:spcAft>
              <a:buFont typeface="Arial" charset="0"/>
              <a:buChar char="»"/>
              <a:tabLst>
                <a:tab pos="3314700" algn="l"/>
              </a:tabLst>
              <a:defRPr sz="2000">
                <a:solidFill>
                  <a:schemeClr val="tx1"/>
                </a:solidFill>
                <a:latin typeface="Calibri" pitchFamily="34" charset="0"/>
                <a:ea typeface="ＭＳ Ｐゴシック" pitchFamily="34" charset="-128"/>
              </a:defRPr>
            </a:lvl9pPr>
          </a:lstStyle>
          <a:p>
            <a:pPr marL="0" indent="0" fontAlgn="base">
              <a:lnSpc>
                <a:spcPts val="2000"/>
              </a:lnSpc>
              <a:spcBef>
                <a:spcPts val="600"/>
              </a:spcBef>
              <a:spcAft>
                <a:spcPts val="300"/>
              </a:spcAft>
              <a:buClr>
                <a:srgbClr val="B9C343"/>
              </a:buClr>
              <a:buSzPct val="80000"/>
              <a:buFont typeface="Arial" charset="0"/>
              <a:buNone/>
              <a:tabLst>
                <a:tab pos="358775" algn="l"/>
              </a:tabLst>
            </a:pPr>
            <a:r>
              <a:rPr lang="en-US" sz="2000" b="1" dirty="0" smtClean="0">
                <a:solidFill>
                  <a:srgbClr val="FFFFFF">
                    <a:lumMod val="85000"/>
                  </a:srgbClr>
                </a:solidFill>
                <a:latin typeface="Arial"/>
                <a:ea typeface="ＭＳ Ｐゴシック" charset="-128"/>
                <a:cs typeface="Verdana"/>
              </a:rPr>
              <a:t>The evaluation of the quality of wood chips is done </a:t>
            </a:r>
            <a:br>
              <a:rPr lang="en-US" sz="2000" b="1" dirty="0" smtClean="0">
                <a:solidFill>
                  <a:srgbClr val="FFFFFF">
                    <a:lumMod val="85000"/>
                  </a:srgbClr>
                </a:solidFill>
                <a:latin typeface="Arial"/>
                <a:ea typeface="ＭＳ Ｐゴシック" charset="-128"/>
                <a:cs typeface="Verdana"/>
              </a:rPr>
            </a:br>
            <a:r>
              <a:rPr lang="en-US" sz="2000" b="1" dirty="0" smtClean="0">
                <a:solidFill>
                  <a:srgbClr val="FFFFFF">
                    <a:lumMod val="85000"/>
                  </a:srgbClr>
                </a:solidFill>
                <a:latin typeface="Arial"/>
                <a:ea typeface="ＭＳ Ｐゴシック" charset="-128"/>
                <a:cs typeface="Verdana"/>
              </a:rPr>
              <a:t>according to ISO 17225-1 and or ISO 17225-4</a:t>
            </a:r>
          </a:p>
          <a:p>
            <a:pPr marL="358775" indent="-358775" fontAlgn="base">
              <a:lnSpc>
                <a:spcPts val="2200"/>
              </a:lnSpc>
              <a:spcBef>
                <a:spcPts val="600"/>
              </a:spcBef>
              <a:spcAft>
                <a:spcPts val="300"/>
              </a:spcAft>
              <a:buClr>
                <a:srgbClr val="B9C343"/>
              </a:buClr>
              <a:buSzPct val="70000"/>
              <a:buFont typeface="MetaPro-Norm" pitchFamily="34" charset="0"/>
              <a:buChar char="■"/>
              <a:tabLst>
                <a:tab pos="358775" algn="l"/>
              </a:tabLst>
            </a:pPr>
            <a:r>
              <a:rPr lang="en-US" sz="1800" b="1" dirty="0" smtClean="0">
                <a:solidFill>
                  <a:srgbClr val="FFFFFF">
                    <a:lumMod val="85000"/>
                  </a:srgbClr>
                </a:solidFill>
                <a:latin typeface="Arial"/>
                <a:ea typeface="ＭＳ Ｐゴシック" charset="-128"/>
                <a:cs typeface="Verdana"/>
              </a:rPr>
              <a:t>Most important parameters:</a:t>
            </a:r>
          </a:p>
          <a:p>
            <a:pPr marL="719138" lvl="3" indent="-252413" fontAlgn="base">
              <a:lnSpc>
                <a:spcPts val="2000"/>
              </a:lnSpc>
              <a:spcBef>
                <a:spcPts val="300"/>
              </a:spcBef>
              <a:spcAft>
                <a:spcPts val="300"/>
              </a:spcAft>
              <a:buClr>
                <a:srgbClr val="B9C343"/>
              </a:buClr>
              <a:buSzPct val="50000"/>
              <a:buFont typeface="MetaPro-Norm" pitchFamily="34" charset="0"/>
              <a:buChar char="■"/>
              <a:tabLst>
                <a:tab pos="358775" algn="l"/>
                <a:tab pos="2514600" algn="l"/>
                <a:tab pos="2873375" algn="l"/>
              </a:tabLst>
            </a:pPr>
            <a:r>
              <a:rPr lang="en-US" sz="1800" b="1" dirty="0" smtClean="0">
                <a:solidFill>
                  <a:srgbClr val="FFFFFF">
                    <a:lumMod val="85000"/>
                  </a:srgbClr>
                </a:solidFill>
                <a:latin typeface="Arial"/>
                <a:ea typeface="ＭＳ Ｐゴシック" charset="-128"/>
                <a:cs typeface="Verdana"/>
              </a:rPr>
              <a:t>Moisture content	</a:t>
            </a:r>
            <a:r>
              <a:rPr lang="en-US" sz="1800" b="1" dirty="0" smtClean="0">
                <a:solidFill>
                  <a:srgbClr val="FFFFFF">
                    <a:lumMod val="85000"/>
                  </a:srgbClr>
                </a:solidFill>
                <a:latin typeface="Arial"/>
                <a:ea typeface="ＭＳ Ｐゴシック" charset="-128"/>
                <a:cs typeface="Verdana"/>
                <a:sym typeface="Wingdings" panose="05000000000000000000" pitchFamily="2" charset="2"/>
              </a:rPr>
              <a:t>	</a:t>
            </a:r>
            <a:r>
              <a:rPr lang="en-US" sz="1800" b="1" dirty="0" smtClean="0">
                <a:solidFill>
                  <a:srgbClr val="FFFFFF">
                    <a:lumMod val="85000"/>
                  </a:srgbClr>
                </a:solidFill>
                <a:latin typeface="Arial"/>
                <a:ea typeface="ＭＳ Ｐゴシック" charset="-128"/>
                <a:cs typeface="Verdana"/>
              </a:rPr>
              <a:t>most important influence on calorific value</a:t>
            </a:r>
          </a:p>
          <a:p>
            <a:pPr marL="719138" lvl="3" indent="-252413" fontAlgn="base">
              <a:lnSpc>
                <a:spcPts val="2000"/>
              </a:lnSpc>
              <a:spcBef>
                <a:spcPts val="300"/>
              </a:spcBef>
              <a:spcAft>
                <a:spcPts val="300"/>
              </a:spcAft>
              <a:buClr>
                <a:srgbClr val="B9C343"/>
              </a:buClr>
              <a:buSzPct val="50000"/>
              <a:buFont typeface="MetaPro-Norm" pitchFamily="34" charset="0"/>
              <a:buChar char="■"/>
              <a:tabLst>
                <a:tab pos="358775" algn="l"/>
                <a:tab pos="2514600" algn="l"/>
                <a:tab pos="2873375" algn="l"/>
              </a:tabLst>
            </a:pPr>
            <a:r>
              <a:rPr lang="en-US" sz="1800" b="1" dirty="0" smtClean="0">
                <a:solidFill>
                  <a:srgbClr val="FFFFFF">
                    <a:lumMod val="85000"/>
                  </a:srgbClr>
                </a:solidFill>
                <a:latin typeface="Arial"/>
                <a:ea typeface="ＭＳ Ｐゴシック" charset="-128"/>
                <a:cs typeface="Verdana"/>
              </a:rPr>
              <a:t>Ash content	     	</a:t>
            </a:r>
            <a:r>
              <a:rPr lang="en-US" sz="1800" b="1" dirty="0" smtClean="0">
                <a:solidFill>
                  <a:srgbClr val="FFFFFF">
                    <a:lumMod val="85000"/>
                  </a:srgbClr>
                </a:solidFill>
                <a:latin typeface="Arial"/>
                <a:ea typeface="ＭＳ Ｐゴシック" charset="-128"/>
                <a:cs typeface="Verdana"/>
                <a:sym typeface="Wingdings" panose="05000000000000000000" pitchFamily="2" charset="2"/>
              </a:rPr>
              <a:t>	influence </a:t>
            </a:r>
            <a:r>
              <a:rPr lang="en-US" sz="1800" b="1" dirty="0">
                <a:solidFill>
                  <a:srgbClr val="FFFFFF">
                    <a:lumMod val="85000"/>
                  </a:srgbClr>
                </a:solidFill>
                <a:latin typeface="Arial"/>
                <a:ea typeface="ＭＳ Ｐゴシック" charset="-128"/>
                <a:cs typeface="Verdana"/>
                <a:sym typeface="Wingdings" panose="05000000000000000000" pitchFamily="2" charset="2"/>
              </a:rPr>
              <a:t>on dust emissions</a:t>
            </a:r>
            <a:endParaRPr lang="en-US" sz="1800" b="1" dirty="0">
              <a:solidFill>
                <a:srgbClr val="FFFFFF">
                  <a:lumMod val="85000"/>
                </a:srgbClr>
              </a:solidFill>
              <a:latin typeface="Arial"/>
              <a:ea typeface="ＭＳ Ｐゴシック" charset="-128"/>
              <a:cs typeface="Verdana"/>
            </a:endParaRPr>
          </a:p>
          <a:p>
            <a:pPr marL="719138" lvl="3" indent="-252413" fontAlgn="base">
              <a:lnSpc>
                <a:spcPts val="2000"/>
              </a:lnSpc>
              <a:spcBef>
                <a:spcPts val="300"/>
              </a:spcBef>
              <a:spcAft>
                <a:spcPts val="300"/>
              </a:spcAft>
              <a:buClr>
                <a:srgbClr val="B9C343"/>
              </a:buClr>
              <a:buSzPct val="50000"/>
              <a:buFont typeface="MetaPro-Norm" pitchFamily="34" charset="0"/>
              <a:buChar char="■"/>
              <a:tabLst>
                <a:tab pos="358775" algn="l"/>
                <a:tab pos="2514600" algn="l"/>
                <a:tab pos="2873375" algn="l"/>
              </a:tabLst>
            </a:pPr>
            <a:r>
              <a:rPr lang="en-US" sz="1800" b="1" dirty="0" smtClean="0">
                <a:solidFill>
                  <a:srgbClr val="FFFFFF">
                    <a:lumMod val="85000"/>
                  </a:srgbClr>
                </a:solidFill>
                <a:latin typeface="Arial"/>
                <a:ea typeface="ＭＳ Ｐゴシック" charset="-128"/>
                <a:cs typeface="Verdana"/>
              </a:rPr>
              <a:t>Calorific value 	</a:t>
            </a:r>
            <a:r>
              <a:rPr lang="en-US" sz="1800" b="1" dirty="0">
                <a:solidFill>
                  <a:srgbClr val="FFFFFF">
                    <a:lumMod val="85000"/>
                  </a:srgbClr>
                </a:solidFill>
                <a:latin typeface="Arial"/>
                <a:ea typeface="ＭＳ Ｐゴシック" charset="-128"/>
                <a:cs typeface="Verdana"/>
              </a:rPr>
              <a:t>	</a:t>
            </a:r>
            <a:r>
              <a:rPr lang="en-US" sz="1800" b="1" dirty="0" smtClean="0">
                <a:solidFill>
                  <a:srgbClr val="FFFFFF">
                    <a:lumMod val="85000"/>
                  </a:srgbClr>
                </a:solidFill>
                <a:latin typeface="Arial"/>
                <a:ea typeface="ＭＳ Ｐゴシック" charset="-128"/>
                <a:cs typeface="Verdana"/>
                <a:sym typeface="Wingdings" panose="05000000000000000000" pitchFamily="2" charset="2"/>
              </a:rPr>
              <a:t>	c</a:t>
            </a:r>
            <a:r>
              <a:rPr lang="en-US" sz="1800" b="1" dirty="0" smtClean="0">
                <a:solidFill>
                  <a:srgbClr val="FFFFFF">
                    <a:lumMod val="85000"/>
                  </a:srgbClr>
                </a:solidFill>
                <a:latin typeface="Arial"/>
                <a:ea typeface="ＭＳ Ｐゴシック" charset="-128"/>
                <a:cs typeface="Verdana"/>
              </a:rPr>
              <a:t>alorific value (dry basis): relatively small deviations</a:t>
            </a:r>
          </a:p>
          <a:p>
            <a:pPr marL="719138" lvl="3" indent="-252413" fontAlgn="base">
              <a:lnSpc>
                <a:spcPts val="2000"/>
              </a:lnSpc>
              <a:spcBef>
                <a:spcPts val="300"/>
              </a:spcBef>
              <a:spcAft>
                <a:spcPts val="300"/>
              </a:spcAft>
              <a:buClr>
                <a:srgbClr val="B9C343"/>
              </a:buClr>
              <a:buSzPct val="50000"/>
              <a:buFont typeface="MetaPro-Norm" pitchFamily="34" charset="0"/>
              <a:buChar char="■"/>
              <a:tabLst>
                <a:tab pos="358775" algn="l"/>
                <a:tab pos="2514600" algn="l"/>
                <a:tab pos="2873375" algn="l"/>
              </a:tabLst>
            </a:pPr>
            <a:r>
              <a:rPr lang="en-US" sz="1800" b="1" dirty="0" smtClean="0">
                <a:solidFill>
                  <a:srgbClr val="FFFFFF">
                    <a:lumMod val="85000"/>
                  </a:srgbClr>
                </a:solidFill>
                <a:latin typeface="Arial"/>
                <a:ea typeface="ＭＳ Ｐゴシック" charset="-128"/>
                <a:cs typeface="Verdana"/>
              </a:rPr>
              <a:t>Particle size		</a:t>
            </a:r>
            <a:r>
              <a:rPr lang="en-US" sz="1800" b="1" dirty="0">
                <a:solidFill>
                  <a:srgbClr val="FFFFFF">
                    <a:lumMod val="85000"/>
                  </a:srgbClr>
                </a:solidFill>
                <a:ea typeface="ＭＳ Ｐゴシック" charset="-128"/>
                <a:cs typeface="Verdana"/>
                <a:sym typeface="Wingdings" panose="05000000000000000000" pitchFamily="2" charset="2"/>
              </a:rPr>
              <a:t> 	</a:t>
            </a:r>
            <a:r>
              <a:rPr lang="en-US" sz="1800" b="1" dirty="0">
                <a:solidFill>
                  <a:srgbClr val="FFFFFF">
                    <a:lumMod val="85000"/>
                  </a:srgbClr>
                </a:solidFill>
                <a:latin typeface="Arial"/>
                <a:ea typeface="ＭＳ Ｐゴシック" charset="-128"/>
                <a:cs typeface="Verdana"/>
              </a:rPr>
              <a:t>important for trouble-free fuel supply and </a:t>
            </a:r>
            <a:r>
              <a:rPr lang="en-US" sz="1800" b="1" dirty="0" smtClean="0">
                <a:solidFill>
                  <a:srgbClr val="FFFFFF">
                    <a:lumMod val="85000"/>
                  </a:srgbClr>
                </a:solidFill>
                <a:latin typeface="Arial"/>
                <a:ea typeface="ＭＳ Ｐゴシック" charset="-128"/>
                <a:cs typeface="Verdana"/>
              </a:rPr>
              <a:t/>
            </a:r>
            <a:br>
              <a:rPr lang="en-US" sz="1800" b="1" dirty="0" smtClean="0">
                <a:solidFill>
                  <a:srgbClr val="FFFFFF">
                    <a:lumMod val="85000"/>
                  </a:srgbClr>
                </a:solidFill>
                <a:latin typeface="Arial"/>
                <a:ea typeface="ＭＳ Ｐゴシック" charset="-128"/>
                <a:cs typeface="Verdana"/>
              </a:rPr>
            </a:br>
            <a:r>
              <a:rPr lang="en-US" sz="1800" b="1" dirty="0" smtClean="0">
                <a:solidFill>
                  <a:srgbClr val="FFFFFF">
                    <a:lumMod val="85000"/>
                  </a:srgbClr>
                </a:solidFill>
                <a:latin typeface="Arial"/>
                <a:ea typeface="ＭＳ Ｐゴシック" charset="-128"/>
                <a:cs typeface="Verdana"/>
              </a:rPr>
              <a:t>distribution</a:t>
            </a:r>
            <a:r>
              <a:rPr lang="en-US" sz="1600" b="1" dirty="0" smtClean="0">
                <a:solidFill>
                  <a:srgbClr val="FFFFFF">
                    <a:lumMod val="85000"/>
                  </a:srgbClr>
                </a:solidFill>
                <a:latin typeface="Arial"/>
                <a:ea typeface="ＭＳ Ｐゴシック" charset="-128"/>
                <a:cs typeface="Verdana"/>
              </a:rPr>
              <a:t>					</a:t>
            </a:r>
            <a:r>
              <a:rPr lang="en-US" sz="1800" b="1" dirty="0" smtClean="0">
                <a:solidFill>
                  <a:srgbClr val="FFFFFF">
                    <a:lumMod val="85000"/>
                  </a:srgbClr>
                </a:solidFill>
                <a:latin typeface="Arial"/>
                <a:ea typeface="ＭＳ Ｐゴシック" charset="-128"/>
                <a:cs typeface="Verdana"/>
              </a:rPr>
              <a:t>uniform combustion</a:t>
            </a:r>
          </a:p>
          <a:p>
            <a:pPr marL="461963" lvl="1" indent="-358775" fontAlgn="base">
              <a:spcBef>
                <a:spcPts val="0"/>
              </a:spcBef>
              <a:buFont typeface="Wingdings" panose="05000000000000000000" pitchFamily="2" charset="2"/>
              <a:buChar char="Ø"/>
              <a:tabLst>
                <a:tab pos="2327275" algn="l"/>
              </a:tabLst>
            </a:pPr>
            <a:endParaRPr lang="en-US" sz="1000" b="1" dirty="0" smtClean="0">
              <a:solidFill>
                <a:srgbClr val="FFFFFF">
                  <a:lumMod val="85000"/>
                </a:srgbClr>
              </a:solidFill>
              <a:latin typeface="Arial"/>
              <a:ea typeface="ＭＳ Ｐゴシック" charset="-128"/>
              <a:cs typeface="Verdana"/>
            </a:endParaRPr>
          </a:p>
          <a:p>
            <a:pPr marL="0" lvl="1" indent="0" fontAlgn="base">
              <a:lnSpc>
                <a:spcPts val="2000"/>
              </a:lnSpc>
              <a:spcBef>
                <a:spcPts val="600"/>
              </a:spcBef>
              <a:spcAft>
                <a:spcPts val="300"/>
              </a:spcAft>
              <a:buClr>
                <a:srgbClr val="B9C343"/>
              </a:buClr>
              <a:buSzPct val="80000"/>
              <a:buFont typeface="Arial" charset="0"/>
              <a:buNone/>
              <a:tabLst>
                <a:tab pos="358775" algn="l"/>
                <a:tab pos="719138" algn="l"/>
                <a:tab pos="1166813" algn="l"/>
                <a:tab pos="1527175" algn="l"/>
                <a:tab pos="1706563" algn="l"/>
              </a:tabLst>
            </a:pPr>
            <a:r>
              <a:rPr lang="en-US" sz="1800" b="1" dirty="0">
                <a:solidFill>
                  <a:srgbClr val="FFFFFF">
                    <a:lumMod val="85000"/>
                  </a:srgbClr>
                </a:solidFill>
                <a:latin typeface="Arial"/>
                <a:ea typeface="ＭＳ Ｐゴシック" charset="-128"/>
                <a:cs typeface="Verdana"/>
              </a:rPr>
              <a:t>	</a:t>
            </a:r>
            <a:r>
              <a:rPr lang="en-US" sz="1800" b="1" dirty="0" smtClean="0">
                <a:solidFill>
                  <a:srgbClr val="FFFFFF">
                    <a:lumMod val="85000"/>
                  </a:srgbClr>
                </a:solidFill>
                <a:latin typeface="Arial"/>
                <a:ea typeface="ＭＳ Ｐゴシック" charset="-128"/>
                <a:cs typeface="Verdana"/>
              </a:rPr>
              <a:t>Result:		Commonly accepted determinations, best precision, 	</a:t>
            </a:r>
            <a:br>
              <a:rPr lang="en-US" sz="1800" b="1" dirty="0" smtClean="0">
                <a:solidFill>
                  <a:srgbClr val="FFFFFF">
                    <a:lumMod val="85000"/>
                  </a:srgbClr>
                </a:solidFill>
                <a:latin typeface="Arial"/>
                <a:ea typeface="ＭＳ Ｐゴシック" charset="-128"/>
                <a:cs typeface="Verdana"/>
              </a:rPr>
            </a:br>
            <a:r>
              <a:rPr lang="en-US" sz="1800" b="1" dirty="0" smtClean="0">
                <a:solidFill>
                  <a:srgbClr val="FFFFFF">
                    <a:lumMod val="85000"/>
                  </a:srgbClr>
                </a:solidFill>
                <a:latin typeface="Arial"/>
                <a:ea typeface="ＭＳ Ｐゴシック" charset="-128"/>
                <a:cs typeface="Verdana"/>
              </a:rPr>
              <a:t>				comparable results</a:t>
            </a:r>
          </a:p>
          <a:p>
            <a:pPr marL="0" lvl="1" indent="0" fontAlgn="base">
              <a:lnSpc>
                <a:spcPts val="2000"/>
              </a:lnSpc>
              <a:spcBef>
                <a:spcPts val="600"/>
              </a:spcBef>
              <a:spcAft>
                <a:spcPts val="300"/>
              </a:spcAft>
              <a:buClr>
                <a:srgbClr val="B9C343"/>
              </a:buClr>
              <a:buSzPct val="80000"/>
              <a:buFont typeface="Arial" charset="0"/>
              <a:buNone/>
              <a:tabLst>
                <a:tab pos="358775" algn="l"/>
                <a:tab pos="719138" algn="l"/>
                <a:tab pos="1166813" algn="l"/>
                <a:tab pos="1527175" algn="l"/>
                <a:tab pos="1706563" algn="l"/>
              </a:tabLst>
            </a:pPr>
            <a:r>
              <a:rPr lang="en-US" sz="1800" b="1" dirty="0" smtClean="0">
                <a:solidFill>
                  <a:srgbClr val="FFFFFF">
                    <a:lumMod val="85000"/>
                  </a:srgbClr>
                </a:solidFill>
                <a:latin typeface="Arial"/>
                <a:ea typeface="ＭＳ Ｐゴシック" charset="-128"/>
                <a:cs typeface="Verdana"/>
              </a:rPr>
              <a:t>	but:		Analyses in a sufficient frequency could not be realized </a:t>
            </a:r>
            <a:br>
              <a:rPr lang="en-US" sz="1800" b="1" dirty="0" smtClean="0">
                <a:solidFill>
                  <a:srgbClr val="FFFFFF">
                    <a:lumMod val="85000"/>
                  </a:srgbClr>
                </a:solidFill>
                <a:latin typeface="Arial"/>
                <a:ea typeface="ＭＳ Ｐゴシック" charset="-128"/>
                <a:cs typeface="Verdana"/>
              </a:rPr>
            </a:br>
            <a:r>
              <a:rPr lang="en-US" sz="1800" b="1" dirty="0" smtClean="0">
                <a:solidFill>
                  <a:srgbClr val="FFFFFF">
                    <a:lumMod val="85000"/>
                  </a:srgbClr>
                </a:solidFill>
                <a:latin typeface="Arial"/>
                <a:ea typeface="ＭＳ Ｐゴシック" charset="-128"/>
                <a:cs typeface="Verdana"/>
              </a:rPr>
              <a:t>				in all cases</a:t>
            </a:r>
          </a:p>
          <a:p>
            <a:pPr marL="0" lvl="1" indent="0" fontAlgn="base">
              <a:lnSpc>
                <a:spcPts val="2000"/>
              </a:lnSpc>
              <a:spcBef>
                <a:spcPts val="600"/>
              </a:spcBef>
              <a:spcAft>
                <a:spcPts val="300"/>
              </a:spcAft>
              <a:buClr>
                <a:srgbClr val="B9C343"/>
              </a:buClr>
              <a:buSzPct val="80000"/>
              <a:buFont typeface="Arial" charset="0"/>
              <a:buNone/>
              <a:tabLst>
                <a:tab pos="358775" algn="l"/>
              </a:tabLst>
            </a:pPr>
            <a:endParaRPr lang="en-US" sz="1800" b="1" dirty="0">
              <a:solidFill>
                <a:srgbClr val="FFFFFF">
                  <a:lumMod val="85000"/>
                </a:srgbClr>
              </a:solidFill>
              <a:latin typeface="MetaPro-Norm" pitchFamily="34" charset="0"/>
              <a:ea typeface="ＭＳ Ｐゴシック" charset="-128"/>
              <a:cs typeface="Verdana"/>
            </a:endParaRPr>
          </a:p>
        </p:txBody>
      </p:sp>
      <p:sp>
        <p:nvSpPr>
          <p:cNvPr id="2" name="Pfeil nach rechts 1"/>
          <p:cNvSpPr/>
          <p:nvPr/>
        </p:nvSpPr>
        <p:spPr>
          <a:xfrm>
            <a:off x="798514" y="4743053"/>
            <a:ext cx="295010" cy="217611"/>
          </a:xfrm>
          <a:prstGeom prst="rightArrow">
            <a:avLst>
              <a:gd name="adj1" fmla="val 43368"/>
              <a:gd name="adj2" fmla="val 50000"/>
            </a:avLst>
          </a:prstGeom>
          <a:solidFill>
            <a:srgbClr val="B9C343"/>
          </a:solidFill>
          <a:ln>
            <a:solidFill>
              <a:srgbClr val="B9C34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sz="2200" b="1">
              <a:solidFill>
                <a:srgbClr val="FFFFFF"/>
              </a:solidFill>
            </a:endParaRPr>
          </a:p>
        </p:txBody>
      </p:sp>
      <p:sp>
        <p:nvSpPr>
          <p:cNvPr id="9" name="Rechteckiger Pfeil 8"/>
          <p:cNvSpPr/>
          <p:nvPr/>
        </p:nvSpPr>
        <p:spPr>
          <a:xfrm flipV="1">
            <a:off x="1805570" y="5607007"/>
            <a:ext cx="2709100" cy="682822"/>
          </a:xfrm>
          <a:prstGeom prst="bentArrow">
            <a:avLst>
              <a:gd name="adj1" fmla="val 12324"/>
              <a:gd name="adj2" fmla="val 17958"/>
              <a:gd name="adj3" fmla="val 21479"/>
              <a:gd name="adj4" fmla="val 43750"/>
            </a:avLst>
          </a:prstGeom>
          <a:solidFill>
            <a:srgbClr val="B9C343"/>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sz="2200" b="1">
              <a:solidFill>
                <a:srgbClr val="000000"/>
              </a:solidFill>
            </a:endParaRPr>
          </a:p>
        </p:txBody>
      </p:sp>
      <p:sp>
        <p:nvSpPr>
          <p:cNvPr id="10" name="Textfeld 9"/>
          <p:cNvSpPr txBox="1"/>
          <p:nvPr/>
        </p:nvSpPr>
        <p:spPr>
          <a:xfrm>
            <a:off x="4548977" y="5816443"/>
            <a:ext cx="1855799" cy="707886"/>
          </a:xfrm>
          <a:prstGeom prst="rect">
            <a:avLst/>
          </a:prstGeom>
          <a:noFill/>
          <a:ln w="28575">
            <a:solidFill>
              <a:srgbClr val="B9C343"/>
            </a:solidFill>
          </a:ln>
        </p:spPr>
        <p:txBody>
          <a:bodyPr wrap="square" rtlCol="0">
            <a:spAutoFit/>
          </a:bodyPr>
          <a:lstStyle/>
          <a:p>
            <a:pPr algn="ctr" defTabSz="914400" eaLnBrk="0" fontAlgn="base" hangingPunct="0">
              <a:spcBef>
                <a:spcPct val="0"/>
              </a:spcBef>
              <a:spcAft>
                <a:spcPct val="0"/>
              </a:spcAft>
            </a:pPr>
            <a:r>
              <a:rPr lang="en-US" sz="2000" b="1" dirty="0" smtClean="0">
                <a:solidFill>
                  <a:srgbClr val="575756"/>
                </a:solidFill>
                <a:latin typeface="MetaPro-Bold" pitchFamily="34" charset="0"/>
                <a:cs typeface="Arial" charset="0"/>
              </a:rPr>
              <a:t>Simplified methods</a:t>
            </a:r>
            <a:endParaRPr lang="en-US" sz="2000" b="1" dirty="0">
              <a:solidFill>
                <a:srgbClr val="575756"/>
              </a:solidFill>
              <a:latin typeface="MetaPro-Bold" pitchFamily="34" charset="0"/>
              <a:cs typeface="Arial" charset="0"/>
            </a:endParaRPr>
          </a:p>
        </p:txBody>
      </p:sp>
      <p:sp>
        <p:nvSpPr>
          <p:cNvPr id="11" name="Rectangle 25"/>
          <p:cNvSpPr>
            <a:spLocks noGrp="1" noChangeArrowheads="1"/>
          </p:cNvSpPr>
          <p:nvPr>
            <p:ph type="ftr" sz="quarter" idx="3"/>
          </p:nvPr>
        </p:nvSpPr>
        <p:spPr bwMode="auto">
          <a:xfrm>
            <a:off x="2862263" y="6581781"/>
            <a:ext cx="3419475" cy="246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lgn="ctr" eaLnBrk="0" hangingPunct="0">
              <a:defRPr sz="1000" b="0" spc="70" baseline="0">
                <a:solidFill>
                  <a:srgbClr val="6E6452"/>
                </a:solidFill>
                <a:latin typeface="Arial Narrow" pitchFamily="34" charset="0"/>
                <a:cs typeface="+mn-cs"/>
              </a:defRPr>
            </a:lvl1pPr>
          </a:lstStyle>
          <a:p>
            <a:pPr>
              <a:defRPr/>
            </a:pPr>
            <a:r>
              <a:rPr lang="de-DE" dirty="0" smtClean="0"/>
              <a:t>Rainer Schellhaas</a:t>
            </a:r>
            <a:endParaRPr lang="de-DE" dirty="0"/>
          </a:p>
        </p:txBody>
      </p:sp>
      <p:sp>
        <p:nvSpPr>
          <p:cNvPr id="14" name="Action Button: Forward or Next 13">
            <a:hlinkClick r:id="" action="ppaction://noaction" highlightClick="1"/>
          </p:cNvPr>
          <p:cNvSpPr>
            <a:spLocks noChangeAspect="1"/>
          </p:cNvSpPr>
          <p:nvPr/>
        </p:nvSpPr>
        <p:spPr bwMode="auto">
          <a:xfrm>
            <a:off x="8848725" y="6667501"/>
            <a:ext cx="108000" cy="106892"/>
          </a:xfrm>
          <a:prstGeom prst="actionButtonForwardNex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GB" sz="2200" b="1" smtClean="0">
              <a:solidFill>
                <a:srgbClr val="999999"/>
              </a:solidFill>
              <a:cs typeface="Arial" charset="0"/>
            </a:endParaRPr>
          </a:p>
        </p:txBody>
      </p:sp>
    </p:spTree>
    <p:extLst>
      <p:ext uri="{BB962C8B-B14F-4D97-AF65-F5344CB8AC3E}">
        <p14:creationId xmlns:p14="http://schemas.microsoft.com/office/powerpoint/2010/main" val="42843789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7">
                                            <p:txEl>
                                              <p:pRg st="0" end="0"/>
                                            </p:txEl>
                                          </p:spTgt>
                                        </p:tgtEl>
                                        <p:attrNameLst>
                                          <p:attrName>style.color</p:attrName>
                                        </p:attrNameLst>
                                      </p:cBhvr>
                                      <p:to>
                                        <a:srgbClr val="464646"/>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500" fill="hold"/>
                                        <p:tgtEl>
                                          <p:spTgt spid="7">
                                            <p:txEl>
                                              <p:pRg st="1" end="1"/>
                                            </p:txEl>
                                          </p:spTgt>
                                        </p:tgtEl>
                                        <p:attrNameLst>
                                          <p:attrName>style.color</p:attrName>
                                        </p:attrNameLst>
                                      </p:cBhvr>
                                      <p:to>
                                        <a:srgbClr val="464646"/>
                                      </p:to>
                                    </p:animClr>
                                  </p:childTnLst>
                                </p:cTn>
                              </p:par>
                              <p:par>
                                <p:cTn id="11" presetID="3" presetClass="emph" presetSubtype="2" fill="hold" nodeType="withEffect">
                                  <p:stCondLst>
                                    <p:cond delay="0"/>
                                  </p:stCondLst>
                                  <p:childTnLst>
                                    <p:animClr clrSpc="rgb" dir="cw">
                                      <p:cBhvr override="childStyle">
                                        <p:cTn id="12" dur="500" fill="hold"/>
                                        <p:tgtEl>
                                          <p:spTgt spid="7">
                                            <p:txEl>
                                              <p:pRg st="2" end="2"/>
                                            </p:txEl>
                                          </p:spTgt>
                                        </p:tgtEl>
                                        <p:attrNameLst>
                                          <p:attrName>style.color</p:attrName>
                                        </p:attrNameLst>
                                      </p:cBhvr>
                                      <p:to>
                                        <a:srgbClr val="464646"/>
                                      </p:to>
                                    </p:animClr>
                                  </p:childTnLst>
                                </p:cTn>
                              </p:par>
                              <p:par>
                                <p:cTn id="13" presetID="3" presetClass="emph" presetSubtype="2" fill="hold" nodeType="withEffect">
                                  <p:stCondLst>
                                    <p:cond delay="0"/>
                                  </p:stCondLst>
                                  <p:childTnLst>
                                    <p:animClr clrSpc="rgb" dir="cw">
                                      <p:cBhvr override="childStyle">
                                        <p:cTn id="14" dur="500" fill="hold"/>
                                        <p:tgtEl>
                                          <p:spTgt spid="7">
                                            <p:txEl>
                                              <p:pRg st="3" end="3"/>
                                            </p:txEl>
                                          </p:spTgt>
                                        </p:tgtEl>
                                        <p:attrNameLst>
                                          <p:attrName>style.color</p:attrName>
                                        </p:attrNameLst>
                                      </p:cBhvr>
                                      <p:to>
                                        <a:srgbClr val="464646"/>
                                      </p:to>
                                    </p:animClr>
                                  </p:childTnLst>
                                </p:cTn>
                              </p:par>
                              <p:par>
                                <p:cTn id="15" presetID="3" presetClass="emph" presetSubtype="2" fill="hold" nodeType="withEffect">
                                  <p:stCondLst>
                                    <p:cond delay="0"/>
                                  </p:stCondLst>
                                  <p:childTnLst>
                                    <p:animClr clrSpc="rgb" dir="cw">
                                      <p:cBhvr override="childStyle">
                                        <p:cTn id="16" dur="500" fill="hold"/>
                                        <p:tgtEl>
                                          <p:spTgt spid="7">
                                            <p:txEl>
                                              <p:pRg st="4" end="4"/>
                                            </p:txEl>
                                          </p:spTgt>
                                        </p:tgtEl>
                                        <p:attrNameLst>
                                          <p:attrName>style.color</p:attrName>
                                        </p:attrNameLst>
                                      </p:cBhvr>
                                      <p:to>
                                        <a:srgbClr val="464646"/>
                                      </p:to>
                                    </p:animClr>
                                  </p:childTnLst>
                                </p:cTn>
                              </p:par>
                              <p:par>
                                <p:cTn id="17" presetID="3" presetClass="emph" presetSubtype="2" fill="hold" nodeType="withEffect">
                                  <p:stCondLst>
                                    <p:cond delay="0"/>
                                  </p:stCondLst>
                                  <p:childTnLst>
                                    <p:animClr clrSpc="rgb" dir="cw">
                                      <p:cBhvr override="childStyle">
                                        <p:cTn id="18" dur="500" fill="hold"/>
                                        <p:tgtEl>
                                          <p:spTgt spid="7">
                                            <p:txEl>
                                              <p:pRg st="5" end="5"/>
                                            </p:txEl>
                                          </p:spTgt>
                                        </p:tgtEl>
                                        <p:attrNameLst>
                                          <p:attrName>style.color</p:attrName>
                                        </p:attrNameLst>
                                      </p:cBhvr>
                                      <p:to>
                                        <a:srgbClr val="464646"/>
                                      </p:to>
                                    </p:animClr>
                                  </p:childTnLst>
                                </p:cTn>
                              </p:par>
                            </p:childTnLst>
                          </p:cTn>
                        </p:par>
                      </p:childTnLst>
                    </p:cTn>
                  </p:par>
                  <p:par>
                    <p:cTn id="19" fill="hold">
                      <p:stCondLst>
                        <p:cond delay="indefinite"/>
                      </p:stCondLst>
                      <p:childTnLst>
                        <p:par>
                          <p:cTn id="20" fill="hold">
                            <p:stCondLst>
                              <p:cond delay="0"/>
                            </p:stCondLst>
                            <p:childTnLst>
                              <p:par>
                                <p:cTn id="21" presetID="3" presetClass="emph" presetSubtype="2" fill="hold" nodeType="clickEffect">
                                  <p:stCondLst>
                                    <p:cond delay="0"/>
                                  </p:stCondLst>
                                  <p:childTnLst>
                                    <p:animClr clrSpc="rgb" dir="cw">
                                      <p:cBhvr override="childStyle">
                                        <p:cTn id="22" dur="500" fill="hold"/>
                                        <p:tgtEl>
                                          <p:spTgt spid="7">
                                            <p:txEl>
                                              <p:pRg st="7" end="7"/>
                                            </p:txEl>
                                          </p:spTgt>
                                        </p:tgtEl>
                                        <p:attrNameLst>
                                          <p:attrName>style.color</p:attrName>
                                        </p:attrNameLst>
                                      </p:cBhvr>
                                      <p:to>
                                        <a:srgbClr val="464646"/>
                                      </p:to>
                                    </p:animClr>
                                  </p:childTnLst>
                                </p:cTn>
                              </p:par>
                              <p:par>
                                <p:cTn id="23" presetID="1"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3" presetClass="emph" presetSubtype="2" fill="hold" nodeType="clickEffect">
                                  <p:stCondLst>
                                    <p:cond delay="0"/>
                                  </p:stCondLst>
                                  <p:childTnLst>
                                    <p:animClr clrSpc="rgb" dir="cw">
                                      <p:cBhvr override="childStyle">
                                        <p:cTn id="28" dur="500" fill="hold"/>
                                        <p:tgtEl>
                                          <p:spTgt spid="7">
                                            <p:txEl>
                                              <p:pRg st="8" end="8"/>
                                            </p:txEl>
                                          </p:spTgt>
                                        </p:tgtEl>
                                        <p:attrNameLst>
                                          <p:attrName>style.color</p:attrName>
                                        </p:attrNameLst>
                                      </p:cBhvr>
                                      <p:to>
                                        <a:srgbClr val="464646"/>
                                      </p:to>
                                    </p:animClr>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4"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1"/>
          <p:cNvSpPr>
            <a:spLocks noGrp="1"/>
          </p:cNvSpPr>
          <p:nvPr>
            <p:ph type="title" idx="4294967295"/>
          </p:nvPr>
        </p:nvSpPr>
        <p:spPr>
          <a:xfrm>
            <a:off x="756003" y="972003"/>
            <a:ext cx="7623175" cy="663575"/>
          </a:xfrm>
        </p:spPr>
        <p:txBody>
          <a:bodyPr wrap="none" lIns="0" tIns="0" rIns="0" bIns="0" anchor="b"/>
          <a:lstStyle/>
          <a:p>
            <a:pPr algn="l" eaLnBrk="1" hangingPunct="1"/>
            <a:r>
              <a:rPr lang="en-US" altLang="de-DE" sz="2400" b="1" dirty="0" smtClean="0">
                <a:solidFill>
                  <a:srgbClr val="575756"/>
                </a:solidFill>
                <a:latin typeface="+mn-lt"/>
                <a:ea typeface="ＭＳ Ｐゴシック" pitchFamily="34" charset="-128"/>
              </a:rPr>
              <a:t>Quality control by simplified methods</a:t>
            </a:r>
          </a:p>
        </p:txBody>
      </p:sp>
      <p:sp>
        <p:nvSpPr>
          <p:cNvPr id="7" name="Textplatzhalter 2"/>
          <p:cNvSpPr>
            <a:spLocks/>
          </p:cNvSpPr>
          <p:nvPr/>
        </p:nvSpPr>
        <p:spPr bwMode="auto">
          <a:xfrm>
            <a:off x="781049" y="1751014"/>
            <a:ext cx="7680325" cy="467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defTabSz="457200" eaLnBrk="0" hangingPunct="0">
              <a:spcBef>
                <a:spcPct val="20000"/>
              </a:spcBef>
              <a:buFont typeface="Arial" charset="0"/>
              <a:buChar char="•"/>
              <a:tabLst>
                <a:tab pos="3314700" algn="l"/>
              </a:tabLst>
              <a:defRPr sz="3200">
                <a:solidFill>
                  <a:schemeClr val="tx1"/>
                </a:solidFill>
                <a:latin typeface="Calibri" pitchFamily="34" charset="0"/>
                <a:ea typeface="ＭＳ Ｐゴシック" pitchFamily="34" charset="-128"/>
              </a:defRPr>
            </a:lvl1pPr>
            <a:lvl2pPr marL="446088" indent="-285750" defTabSz="457200" eaLnBrk="0" hangingPunct="0">
              <a:spcBef>
                <a:spcPct val="20000"/>
              </a:spcBef>
              <a:buFont typeface="Arial" charset="0"/>
              <a:buChar char="–"/>
              <a:tabLst>
                <a:tab pos="3314700" algn="l"/>
              </a:tabLst>
              <a:defRPr sz="2800">
                <a:solidFill>
                  <a:schemeClr val="tx1"/>
                </a:solidFill>
                <a:latin typeface="Calibri" pitchFamily="34" charset="0"/>
                <a:ea typeface="ＭＳ Ｐゴシック" pitchFamily="34" charset="-128"/>
              </a:defRPr>
            </a:lvl2pPr>
            <a:lvl3pPr marL="1257300" indent="-266700" defTabSz="457200" eaLnBrk="0" hangingPunct="0">
              <a:spcBef>
                <a:spcPct val="20000"/>
              </a:spcBef>
              <a:buFont typeface="Arial" charset="0"/>
              <a:buChar char="•"/>
              <a:tabLst>
                <a:tab pos="3314700" algn="l"/>
              </a:tabLst>
              <a:defRPr sz="2400">
                <a:solidFill>
                  <a:schemeClr val="tx1"/>
                </a:solidFill>
                <a:latin typeface="Calibri" pitchFamily="34" charset="0"/>
                <a:ea typeface="ＭＳ Ｐゴシック" pitchFamily="34" charset="-128"/>
              </a:defRPr>
            </a:lvl3pPr>
            <a:lvl4pPr marL="266700" indent="-266700" defTabSz="457200" eaLnBrk="0" hangingPunct="0">
              <a:spcBef>
                <a:spcPct val="20000"/>
              </a:spcBef>
              <a:buFont typeface="Arial" charset="0"/>
              <a:buChar char="–"/>
              <a:tabLst>
                <a:tab pos="3314700" algn="l"/>
              </a:tabLst>
              <a:defRPr sz="2000">
                <a:solidFill>
                  <a:schemeClr val="tx1"/>
                </a:solidFill>
                <a:latin typeface="Calibri" pitchFamily="34" charset="0"/>
                <a:ea typeface="ＭＳ Ｐゴシック" pitchFamily="34" charset="-128"/>
              </a:defRPr>
            </a:lvl4pPr>
            <a:lvl5pPr marL="1798638" indent="-50787300" defTabSz="457200" eaLnBrk="0" hangingPunct="0">
              <a:spcBef>
                <a:spcPct val="20000"/>
              </a:spcBef>
              <a:buFont typeface="Arial" charset="0"/>
              <a:buChar char="»"/>
              <a:tabLst>
                <a:tab pos="3314700" algn="l"/>
              </a:tabLst>
              <a:defRPr sz="2000">
                <a:solidFill>
                  <a:schemeClr val="tx1"/>
                </a:solidFill>
                <a:latin typeface="Calibri" pitchFamily="34" charset="0"/>
                <a:ea typeface="ＭＳ Ｐゴシック" pitchFamily="34" charset="-128"/>
              </a:defRPr>
            </a:lvl5pPr>
            <a:lvl6pPr marL="2255838" indent="-50787300" defTabSz="457200" eaLnBrk="0" fontAlgn="base" hangingPunct="0">
              <a:spcBef>
                <a:spcPct val="20000"/>
              </a:spcBef>
              <a:spcAft>
                <a:spcPct val="0"/>
              </a:spcAft>
              <a:buFont typeface="Arial" charset="0"/>
              <a:buChar char="»"/>
              <a:tabLst>
                <a:tab pos="3314700" algn="l"/>
              </a:tabLst>
              <a:defRPr sz="2000">
                <a:solidFill>
                  <a:schemeClr val="tx1"/>
                </a:solidFill>
                <a:latin typeface="Calibri" pitchFamily="34" charset="0"/>
                <a:ea typeface="ＭＳ Ｐゴシック" pitchFamily="34" charset="-128"/>
              </a:defRPr>
            </a:lvl6pPr>
            <a:lvl7pPr marL="2713038" indent="-50787300" defTabSz="457200" eaLnBrk="0" fontAlgn="base" hangingPunct="0">
              <a:spcBef>
                <a:spcPct val="20000"/>
              </a:spcBef>
              <a:spcAft>
                <a:spcPct val="0"/>
              </a:spcAft>
              <a:buFont typeface="Arial" charset="0"/>
              <a:buChar char="»"/>
              <a:tabLst>
                <a:tab pos="3314700" algn="l"/>
              </a:tabLst>
              <a:defRPr sz="2000">
                <a:solidFill>
                  <a:schemeClr val="tx1"/>
                </a:solidFill>
                <a:latin typeface="Calibri" pitchFamily="34" charset="0"/>
                <a:ea typeface="ＭＳ Ｐゴシック" pitchFamily="34" charset="-128"/>
              </a:defRPr>
            </a:lvl7pPr>
            <a:lvl8pPr marL="3170238" indent="-50787300" defTabSz="457200" eaLnBrk="0" fontAlgn="base" hangingPunct="0">
              <a:spcBef>
                <a:spcPct val="20000"/>
              </a:spcBef>
              <a:spcAft>
                <a:spcPct val="0"/>
              </a:spcAft>
              <a:buFont typeface="Arial" charset="0"/>
              <a:buChar char="»"/>
              <a:tabLst>
                <a:tab pos="3314700" algn="l"/>
              </a:tabLst>
              <a:defRPr sz="2000">
                <a:solidFill>
                  <a:schemeClr val="tx1"/>
                </a:solidFill>
                <a:latin typeface="Calibri" pitchFamily="34" charset="0"/>
                <a:ea typeface="ＭＳ Ｐゴシック" pitchFamily="34" charset="-128"/>
              </a:defRPr>
            </a:lvl8pPr>
            <a:lvl9pPr marL="3627438" indent="-50787300" defTabSz="457200" eaLnBrk="0" fontAlgn="base" hangingPunct="0">
              <a:spcBef>
                <a:spcPct val="20000"/>
              </a:spcBef>
              <a:spcAft>
                <a:spcPct val="0"/>
              </a:spcAft>
              <a:buFont typeface="Arial" charset="0"/>
              <a:buChar char="»"/>
              <a:tabLst>
                <a:tab pos="3314700" algn="l"/>
              </a:tabLst>
              <a:defRPr sz="2000">
                <a:solidFill>
                  <a:schemeClr val="tx1"/>
                </a:solidFill>
                <a:latin typeface="Calibri" pitchFamily="34" charset="0"/>
                <a:ea typeface="ＭＳ Ｐゴシック" pitchFamily="34" charset="-128"/>
              </a:defRPr>
            </a:lvl9pPr>
          </a:lstStyle>
          <a:p>
            <a:pPr marL="0" indent="0" fontAlgn="base">
              <a:lnSpc>
                <a:spcPts val="2000"/>
              </a:lnSpc>
              <a:spcBef>
                <a:spcPts val="600"/>
              </a:spcBef>
              <a:spcAft>
                <a:spcPts val="300"/>
              </a:spcAft>
              <a:buClr>
                <a:srgbClr val="B9C343"/>
              </a:buClr>
              <a:buSzPct val="80000"/>
              <a:buFont typeface="Arial" charset="0"/>
              <a:buNone/>
              <a:tabLst>
                <a:tab pos="358775" algn="l"/>
              </a:tabLst>
            </a:pPr>
            <a:r>
              <a:rPr lang="en-US" sz="2000" b="1" dirty="0" smtClean="0">
                <a:solidFill>
                  <a:srgbClr val="FFFFFF">
                    <a:lumMod val="85000"/>
                  </a:srgbClr>
                </a:solidFill>
                <a:latin typeface="Arial"/>
                <a:ea typeface="ＭＳ Ｐゴシック" charset="-128"/>
                <a:cs typeface="Verdana"/>
              </a:rPr>
              <a:t>Framework conditions for simplified methods	</a:t>
            </a:r>
          </a:p>
          <a:p>
            <a:pPr marL="358775" indent="-358775" fontAlgn="base">
              <a:lnSpc>
                <a:spcPts val="2000"/>
              </a:lnSpc>
              <a:spcBef>
                <a:spcPts val="600"/>
              </a:spcBef>
              <a:spcAft>
                <a:spcPts val="300"/>
              </a:spcAft>
              <a:buClr>
                <a:srgbClr val="B9C343"/>
              </a:buClr>
              <a:buSzPct val="70000"/>
              <a:buFont typeface="MetaPro-Norm" pitchFamily="34" charset="0"/>
              <a:buChar char="■"/>
              <a:tabLst>
                <a:tab pos="358775" algn="l"/>
              </a:tabLst>
            </a:pPr>
            <a:r>
              <a:rPr lang="en-US" sz="1800" b="1" dirty="0" smtClean="0">
                <a:solidFill>
                  <a:srgbClr val="FFFFFF">
                    <a:lumMod val="85000"/>
                  </a:srgbClr>
                </a:solidFill>
                <a:latin typeface="Arial"/>
                <a:ea typeface="ＭＳ Ｐゴシック" charset="-128"/>
                <a:cs typeface="Verdana"/>
              </a:rPr>
              <a:t>Low cost equipment	</a:t>
            </a:r>
          </a:p>
          <a:p>
            <a:pPr marL="358775" indent="-358775" fontAlgn="base">
              <a:lnSpc>
                <a:spcPts val="2000"/>
              </a:lnSpc>
              <a:spcBef>
                <a:spcPts val="600"/>
              </a:spcBef>
              <a:spcAft>
                <a:spcPts val="300"/>
              </a:spcAft>
              <a:buClr>
                <a:srgbClr val="B9C343"/>
              </a:buClr>
              <a:buSzPct val="70000"/>
              <a:buFont typeface="MetaPro-Norm" pitchFamily="34" charset="0"/>
              <a:buChar char="■"/>
              <a:tabLst>
                <a:tab pos="358775" algn="l"/>
              </a:tabLst>
            </a:pPr>
            <a:r>
              <a:rPr lang="en-US" sz="1800" b="1" dirty="0" smtClean="0">
                <a:solidFill>
                  <a:srgbClr val="FFFFFF">
                    <a:lumMod val="85000"/>
                  </a:srgbClr>
                </a:solidFill>
                <a:latin typeface="Arial"/>
                <a:ea typeface="ＭＳ Ｐゴシック" charset="-128"/>
                <a:cs typeface="Verdana"/>
              </a:rPr>
              <a:t>Usable for persons who are not trained in analytics</a:t>
            </a:r>
          </a:p>
          <a:p>
            <a:pPr marL="358775" indent="-358775" fontAlgn="base">
              <a:lnSpc>
                <a:spcPts val="2000"/>
              </a:lnSpc>
              <a:spcBef>
                <a:spcPts val="600"/>
              </a:spcBef>
              <a:spcAft>
                <a:spcPts val="300"/>
              </a:spcAft>
              <a:buClr>
                <a:srgbClr val="B9C343"/>
              </a:buClr>
              <a:buSzPct val="70000"/>
              <a:buFont typeface="MetaPro-Norm" pitchFamily="34" charset="0"/>
              <a:buChar char="■"/>
              <a:tabLst>
                <a:tab pos="358775" algn="l"/>
              </a:tabLst>
            </a:pPr>
            <a:r>
              <a:rPr lang="en-US" sz="1800" b="1" dirty="0" smtClean="0">
                <a:solidFill>
                  <a:srgbClr val="FFFFFF">
                    <a:lumMod val="85000"/>
                  </a:srgbClr>
                </a:solidFill>
                <a:latin typeface="Arial"/>
                <a:ea typeface="ＭＳ Ｐゴシック" charset="-128"/>
                <a:cs typeface="Verdana"/>
              </a:rPr>
              <a:t>Timely limited work load</a:t>
            </a:r>
          </a:p>
          <a:p>
            <a:pPr marL="358775" indent="-358775" fontAlgn="base">
              <a:lnSpc>
                <a:spcPts val="2000"/>
              </a:lnSpc>
              <a:spcBef>
                <a:spcPts val="600"/>
              </a:spcBef>
              <a:spcAft>
                <a:spcPts val="300"/>
              </a:spcAft>
              <a:buClr>
                <a:srgbClr val="B9C343"/>
              </a:buClr>
              <a:buSzPct val="70000"/>
              <a:buFont typeface="MetaPro-Norm" pitchFamily="34" charset="0"/>
              <a:buChar char="■"/>
              <a:tabLst>
                <a:tab pos="358775" algn="l"/>
              </a:tabLst>
            </a:pPr>
            <a:r>
              <a:rPr lang="en-US" sz="1800" b="1" dirty="0" smtClean="0">
                <a:solidFill>
                  <a:srgbClr val="FFFFFF">
                    <a:lumMod val="85000"/>
                  </a:srgbClr>
                </a:solidFill>
                <a:latin typeface="Arial"/>
                <a:ea typeface="ＭＳ Ｐゴシック" charset="-128"/>
                <a:cs typeface="Verdana"/>
              </a:rPr>
              <a:t>Compatible with the definitions of ISO 17225-4	</a:t>
            </a:r>
          </a:p>
          <a:p>
            <a:pPr marL="358775" indent="-358775" fontAlgn="base">
              <a:lnSpc>
                <a:spcPts val="2000"/>
              </a:lnSpc>
              <a:spcBef>
                <a:spcPts val="600"/>
              </a:spcBef>
              <a:spcAft>
                <a:spcPts val="300"/>
              </a:spcAft>
              <a:buClr>
                <a:srgbClr val="B9C343"/>
              </a:buClr>
              <a:buSzPct val="70000"/>
              <a:buFont typeface="MetaPro-Norm" pitchFamily="34" charset="0"/>
              <a:buChar char="■"/>
              <a:tabLst>
                <a:tab pos="358775" algn="l"/>
              </a:tabLst>
            </a:pPr>
            <a:r>
              <a:rPr lang="en-US" sz="1800" b="1" dirty="0" smtClean="0">
                <a:solidFill>
                  <a:srgbClr val="FFFFFF">
                    <a:lumMod val="85000"/>
                  </a:srgbClr>
                </a:solidFill>
                <a:latin typeface="Arial"/>
                <a:ea typeface="ＭＳ Ｐゴシック" charset="-128"/>
                <a:cs typeface="Verdana"/>
              </a:rPr>
              <a:t>Transparent and acceptable deviations to results got from analyses </a:t>
            </a:r>
            <a:r>
              <a:rPr lang="en-US" sz="1800" b="1" dirty="0">
                <a:solidFill>
                  <a:srgbClr val="FFFFFF">
                    <a:lumMod val="85000"/>
                  </a:srgbClr>
                </a:solidFill>
                <a:latin typeface="Arial"/>
                <a:ea typeface="ＭＳ Ｐゴシック" charset="-128"/>
                <a:cs typeface="Verdana"/>
              </a:rPr>
              <a:t>according to </a:t>
            </a:r>
            <a:r>
              <a:rPr lang="en-US" sz="1800" b="1" dirty="0" smtClean="0">
                <a:solidFill>
                  <a:srgbClr val="FFFFFF">
                    <a:lumMod val="85000"/>
                  </a:srgbClr>
                </a:solidFill>
                <a:latin typeface="Arial"/>
                <a:ea typeface="ＭＳ Ｐゴシック" charset="-128"/>
                <a:cs typeface="Verdana"/>
              </a:rPr>
              <a:t>the standards</a:t>
            </a:r>
          </a:p>
          <a:p>
            <a:pPr marL="358775" indent="-358775" fontAlgn="base">
              <a:lnSpc>
                <a:spcPts val="2000"/>
              </a:lnSpc>
              <a:spcBef>
                <a:spcPts val="600"/>
              </a:spcBef>
              <a:spcAft>
                <a:spcPts val="300"/>
              </a:spcAft>
              <a:buClr>
                <a:srgbClr val="B9C343"/>
              </a:buClr>
              <a:buSzPct val="80000"/>
              <a:buFont typeface="MetaPro-Norm" pitchFamily="34" charset="0"/>
              <a:buChar char="■"/>
              <a:tabLst>
                <a:tab pos="358775" algn="l"/>
              </a:tabLst>
            </a:pPr>
            <a:endParaRPr lang="en-US" sz="1800" b="1" dirty="0" smtClean="0">
              <a:solidFill>
                <a:srgbClr val="575756"/>
              </a:solidFill>
              <a:latin typeface="MetaPro-Norm" pitchFamily="34" charset="0"/>
              <a:ea typeface="ＭＳ Ｐゴシック" charset="-128"/>
              <a:cs typeface="Verdana"/>
            </a:endParaRPr>
          </a:p>
          <a:p>
            <a:pPr marL="103188" lvl="1" indent="0" fontAlgn="base">
              <a:lnSpc>
                <a:spcPts val="2000"/>
              </a:lnSpc>
              <a:spcBef>
                <a:spcPts val="0"/>
              </a:spcBef>
              <a:spcAft>
                <a:spcPts val="1200"/>
              </a:spcAft>
              <a:buFont typeface="Arial" charset="0"/>
              <a:buNone/>
              <a:tabLst>
                <a:tab pos="2327275" algn="l"/>
              </a:tabLst>
            </a:pPr>
            <a:r>
              <a:rPr lang="en-US" sz="2000" b="1" dirty="0" smtClean="0">
                <a:solidFill>
                  <a:srgbClr val="575756"/>
                </a:solidFill>
                <a:latin typeface="MetaPro-Norm" pitchFamily="34" charset="0"/>
                <a:ea typeface="ＭＳ Ｐゴシック" charset="-128"/>
                <a:cs typeface="Verdana"/>
              </a:rPr>
              <a:t> </a:t>
            </a:r>
          </a:p>
          <a:p>
            <a:pPr marL="103188" lvl="1" indent="0" fontAlgn="base">
              <a:lnSpc>
                <a:spcPts val="2000"/>
              </a:lnSpc>
              <a:spcBef>
                <a:spcPts val="0"/>
              </a:spcBef>
              <a:spcAft>
                <a:spcPts val="1200"/>
              </a:spcAft>
              <a:buFont typeface="Arial" charset="0"/>
              <a:buNone/>
              <a:tabLst>
                <a:tab pos="2327275" algn="l"/>
              </a:tabLst>
            </a:pPr>
            <a:endParaRPr lang="en-US" sz="2000" b="1" dirty="0">
              <a:solidFill>
                <a:srgbClr val="575756"/>
              </a:solidFill>
              <a:latin typeface="MetaPro-Norm" pitchFamily="34" charset="0"/>
              <a:ea typeface="ＭＳ Ｐゴシック" charset="-128"/>
              <a:cs typeface="Verdana"/>
            </a:endParaRPr>
          </a:p>
        </p:txBody>
      </p:sp>
      <p:sp>
        <p:nvSpPr>
          <p:cNvPr id="8" name="Rectangle 25"/>
          <p:cNvSpPr>
            <a:spLocks noGrp="1" noChangeArrowheads="1"/>
          </p:cNvSpPr>
          <p:nvPr>
            <p:ph type="ftr" sz="quarter" idx="3"/>
          </p:nvPr>
        </p:nvSpPr>
        <p:spPr bwMode="auto">
          <a:xfrm>
            <a:off x="2862263" y="6581781"/>
            <a:ext cx="3419475" cy="246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lgn="ctr" eaLnBrk="0" hangingPunct="0">
              <a:defRPr sz="1000" b="0" spc="70" baseline="0">
                <a:solidFill>
                  <a:srgbClr val="6E6452"/>
                </a:solidFill>
                <a:latin typeface="Arial Narrow" pitchFamily="34" charset="0"/>
                <a:cs typeface="+mn-cs"/>
              </a:defRPr>
            </a:lvl1pPr>
          </a:lstStyle>
          <a:p>
            <a:pPr>
              <a:defRPr/>
            </a:pPr>
            <a:r>
              <a:rPr lang="de-DE" dirty="0" smtClean="0"/>
              <a:t>Rainer Schellhaas</a:t>
            </a:r>
            <a:endParaRPr lang="de-DE" dirty="0"/>
          </a:p>
        </p:txBody>
      </p:sp>
      <p:sp>
        <p:nvSpPr>
          <p:cNvPr id="10" name="Action Button: Forward or Next 9">
            <a:hlinkClick r:id="" action="ppaction://noaction" highlightClick="1"/>
          </p:cNvPr>
          <p:cNvSpPr>
            <a:spLocks noChangeAspect="1"/>
          </p:cNvSpPr>
          <p:nvPr/>
        </p:nvSpPr>
        <p:spPr bwMode="auto">
          <a:xfrm>
            <a:off x="8848725" y="6667501"/>
            <a:ext cx="108000" cy="106892"/>
          </a:xfrm>
          <a:prstGeom prst="actionButtonForwardNex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GB" sz="2200" b="1" smtClean="0">
              <a:solidFill>
                <a:srgbClr val="999999"/>
              </a:solidFill>
              <a:cs typeface="Arial" charset="0"/>
            </a:endParaRPr>
          </a:p>
        </p:txBody>
      </p:sp>
    </p:spTree>
    <p:extLst>
      <p:ext uri="{BB962C8B-B14F-4D97-AF65-F5344CB8AC3E}">
        <p14:creationId xmlns:p14="http://schemas.microsoft.com/office/powerpoint/2010/main" val="33883117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7">
                                            <p:txEl>
                                              <p:pRg st="1" end="1"/>
                                            </p:txEl>
                                          </p:spTgt>
                                        </p:tgtEl>
                                        <p:attrNameLst>
                                          <p:attrName>style.color</p:attrName>
                                        </p:attrNameLst>
                                      </p:cBhvr>
                                      <p:to>
                                        <a:srgbClr val="575756"/>
                                      </p:to>
                                    </p:animClr>
                                  </p:childTnLst>
                                </p:cTn>
                              </p:par>
                              <p:par>
                                <p:cTn id="7" presetID="3" presetClass="emph" presetSubtype="2" fill="hold" nodeType="withEffect">
                                  <p:stCondLst>
                                    <p:cond delay="0"/>
                                  </p:stCondLst>
                                  <p:childTnLst>
                                    <p:animClr clrSpc="rgb" dir="cw">
                                      <p:cBhvr override="childStyle">
                                        <p:cTn id="8" dur="500" fill="hold"/>
                                        <p:tgtEl>
                                          <p:spTgt spid="7">
                                            <p:txEl>
                                              <p:pRg st="2" end="2"/>
                                            </p:txEl>
                                          </p:spTgt>
                                        </p:tgtEl>
                                        <p:attrNameLst>
                                          <p:attrName>style.color</p:attrName>
                                        </p:attrNameLst>
                                      </p:cBhvr>
                                      <p:to>
                                        <a:srgbClr val="575756"/>
                                      </p:to>
                                    </p:animClr>
                                  </p:childTnLst>
                                </p:cTn>
                              </p:par>
                              <p:par>
                                <p:cTn id="9" presetID="3" presetClass="emph" presetSubtype="2" fill="hold" nodeType="withEffect">
                                  <p:stCondLst>
                                    <p:cond delay="0"/>
                                  </p:stCondLst>
                                  <p:childTnLst>
                                    <p:animClr clrSpc="rgb" dir="cw">
                                      <p:cBhvr override="childStyle">
                                        <p:cTn id="10" dur="500" fill="hold"/>
                                        <p:tgtEl>
                                          <p:spTgt spid="7">
                                            <p:txEl>
                                              <p:pRg st="3" end="3"/>
                                            </p:txEl>
                                          </p:spTgt>
                                        </p:tgtEl>
                                        <p:attrNameLst>
                                          <p:attrName>style.color</p:attrName>
                                        </p:attrNameLst>
                                      </p:cBhvr>
                                      <p:to>
                                        <a:srgbClr val="575756"/>
                                      </p:to>
                                    </p:animClr>
                                  </p:childTnLst>
                                </p:cTn>
                              </p:par>
                              <p:par>
                                <p:cTn id="11" presetID="3" presetClass="emph" presetSubtype="2" fill="hold" nodeType="withEffect">
                                  <p:stCondLst>
                                    <p:cond delay="0"/>
                                  </p:stCondLst>
                                  <p:childTnLst>
                                    <p:animClr clrSpc="rgb" dir="cw">
                                      <p:cBhvr override="childStyle">
                                        <p:cTn id="12" dur="500" fill="hold"/>
                                        <p:tgtEl>
                                          <p:spTgt spid="7">
                                            <p:txEl>
                                              <p:pRg st="4" end="4"/>
                                            </p:txEl>
                                          </p:spTgt>
                                        </p:tgtEl>
                                        <p:attrNameLst>
                                          <p:attrName>style.color</p:attrName>
                                        </p:attrNameLst>
                                      </p:cBhvr>
                                      <p:to>
                                        <a:srgbClr val="575756"/>
                                      </p:to>
                                    </p:animClr>
                                  </p:childTnLst>
                                </p:cTn>
                              </p:par>
                              <p:par>
                                <p:cTn id="13" presetID="3" presetClass="emph" presetSubtype="2" fill="hold" nodeType="withEffect">
                                  <p:stCondLst>
                                    <p:cond delay="0"/>
                                  </p:stCondLst>
                                  <p:childTnLst>
                                    <p:animClr clrSpc="rgb" dir="cw">
                                      <p:cBhvr override="childStyle">
                                        <p:cTn id="14" dur="500" fill="hold"/>
                                        <p:tgtEl>
                                          <p:spTgt spid="7">
                                            <p:txEl>
                                              <p:pRg st="5" end="5"/>
                                            </p:txEl>
                                          </p:spTgt>
                                        </p:tgtEl>
                                        <p:attrNameLst>
                                          <p:attrName>style.color</p:attrName>
                                        </p:attrNameLst>
                                      </p:cBhvr>
                                      <p:to>
                                        <a:srgbClr val="575756"/>
                                      </p:to>
                                    </p:animClr>
                                  </p:childTnLst>
                                </p:cTn>
                              </p:par>
                              <p:par>
                                <p:cTn id="15" presetID="3" presetClass="emph" presetSubtype="2" fill="hold" nodeType="withEffect">
                                  <p:stCondLst>
                                    <p:cond delay="0"/>
                                  </p:stCondLst>
                                  <p:childTnLst>
                                    <p:animClr clrSpc="rgb" dir="cw">
                                      <p:cBhvr override="childStyle">
                                        <p:cTn id="16" dur="500" fill="hold"/>
                                        <p:tgtEl>
                                          <p:spTgt spid="7">
                                            <p:txEl>
                                              <p:pRg st="0" end="0"/>
                                            </p:txEl>
                                          </p:spTgt>
                                        </p:tgtEl>
                                        <p:attrNameLst>
                                          <p:attrName>style.color</p:attrName>
                                        </p:attrNameLst>
                                      </p:cBhvr>
                                      <p:to>
                                        <a:srgbClr val="575756"/>
                                      </p:to>
                                    </p:animClr>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1"/>
          <p:cNvSpPr>
            <a:spLocks noGrp="1"/>
          </p:cNvSpPr>
          <p:nvPr>
            <p:ph type="title" idx="4294967295"/>
          </p:nvPr>
        </p:nvSpPr>
        <p:spPr>
          <a:xfrm>
            <a:off x="756003" y="972003"/>
            <a:ext cx="7623175" cy="663575"/>
          </a:xfrm>
        </p:spPr>
        <p:txBody>
          <a:bodyPr wrap="none" lIns="0" tIns="0" rIns="0" bIns="0" anchor="b"/>
          <a:lstStyle/>
          <a:p>
            <a:pPr algn="l" eaLnBrk="1" hangingPunct="1"/>
            <a:r>
              <a:rPr lang="en-US" altLang="de-DE" sz="2400" b="1" dirty="0" smtClean="0">
                <a:solidFill>
                  <a:srgbClr val="575756"/>
                </a:solidFill>
                <a:ea typeface="ＭＳ Ｐゴシック" pitchFamily="34" charset="-128"/>
              </a:rPr>
              <a:t>Quality control by simplified methods</a:t>
            </a:r>
          </a:p>
        </p:txBody>
      </p:sp>
      <p:sp>
        <p:nvSpPr>
          <p:cNvPr id="7" name="Textplatzhalter 2"/>
          <p:cNvSpPr>
            <a:spLocks/>
          </p:cNvSpPr>
          <p:nvPr/>
        </p:nvSpPr>
        <p:spPr bwMode="auto">
          <a:xfrm>
            <a:off x="781049" y="1751014"/>
            <a:ext cx="7766958" cy="467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defTabSz="457200" eaLnBrk="0" hangingPunct="0">
              <a:spcBef>
                <a:spcPct val="20000"/>
              </a:spcBef>
              <a:buFont typeface="Arial" charset="0"/>
              <a:buChar char="•"/>
              <a:tabLst>
                <a:tab pos="3314700" algn="l"/>
              </a:tabLst>
              <a:defRPr sz="3200">
                <a:solidFill>
                  <a:schemeClr val="tx1"/>
                </a:solidFill>
                <a:latin typeface="Calibri" pitchFamily="34" charset="0"/>
                <a:ea typeface="ＭＳ Ｐゴシック" pitchFamily="34" charset="-128"/>
              </a:defRPr>
            </a:lvl1pPr>
            <a:lvl2pPr marL="446088" indent="-285750" defTabSz="457200" eaLnBrk="0" hangingPunct="0">
              <a:spcBef>
                <a:spcPct val="20000"/>
              </a:spcBef>
              <a:buFont typeface="Arial" charset="0"/>
              <a:buChar char="–"/>
              <a:tabLst>
                <a:tab pos="3314700" algn="l"/>
              </a:tabLst>
              <a:defRPr sz="2800">
                <a:solidFill>
                  <a:schemeClr val="tx1"/>
                </a:solidFill>
                <a:latin typeface="Calibri" pitchFamily="34" charset="0"/>
                <a:ea typeface="ＭＳ Ｐゴシック" pitchFamily="34" charset="-128"/>
              </a:defRPr>
            </a:lvl2pPr>
            <a:lvl3pPr marL="1257300" indent="-266700" defTabSz="457200" eaLnBrk="0" hangingPunct="0">
              <a:spcBef>
                <a:spcPct val="20000"/>
              </a:spcBef>
              <a:buFont typeface="Arial" charset="0"/>
              <a:buChar char="•"/>
              <a:tabLst>
                <a:tab pos="3314700" algn="l"/>
              </a:tabLst>
              <a:defRPr sz="2400">
                <a:solidFill>
                  <a:schemeClr val="tx1"/>
                </a:solidFill>
                <a:latin typeface="Calibri" pitchFamily="34" charset="0"/>
                <a:ea typeface="ＭＳ Ｐゴシック" pitchFamily="34" charset="-128"/>
              </a:defRPr>
            </a:lvl3pPr>
            <a:lvl4pPr marL="266700" indent="-266700" defTabSz="457200" eaLnBrk="0" hangingPunct="0">
              <a:spcBef>
                <a:spcPct val="20000"/>
              </a:spcBef>
              <a:buFont typeface="Arial" charset="0"/>
              <a:buChar char="–"/>
              <a:tabLst>
                <a:tab pos="3314700" algn="l"/>
              </a:tabLst>
              <a:defRPr sz="2000">
                <a:solidFill>
                  <a:schemeClr val="tx1"/>
                </a:solidFill>
                <a:latin typeface="Calibri" pitchFamily="34" charset="0"/>
                <a:ea typeface="ＭＳ Ｐゴシック" pitchFamily="34" charset="-128"/>
              </a:defRPr>
            </a:lvl4pPr>
            <a:lvl5pPr marL="1798638" indent="-50787300" defTabSz="457200" eaLnBrk="0" hangingPunct="0">
              <a:spcBef>
                <a:spcPct val="20000"/>
              </a:spcBef>
              <a:buFont typeface="Arial" charset="0"/>
              <a:buChar char="»"/>
              <a:tabLst>
                <a:tab pos="3314700" algn="l"/>
              </a:tabLst>
              <a:defRPr sz="2000">
                <a:solidFill>
                  <a:schemeClr val="tx1"/>
                </a:solidFill>
                <a:latin typeface="Calibri" pitchFamily="34" charset="0"/>
                <a:ea typeface="ＭＳ Ｐゴシック" pitchFamily="34" charset="-128"/>
              </a:defRPr>
            </a:lvl5pPr>
            <a:lvl6pPr marL="2255838" indent="-50787300" defTabSz="457200" eaLnBrk="0" fontAlgn="base" hangingPunct="0">
              <a:spcBef>
                <a:spcPct val="20000"/>
              </a:spcBef>
              <a:spcAft>
                <a:spcPct val="0"/>
              </a:spcAft>
              <a:buFont typeface="Arial" charset="0"/>
              <a:buChar char="»"/>
              <a:tabLst>
                <a:tab pos="3314700" algn="l"/>
              </a:tabLst>
              <a:defRPr sz="2000">
                <a:solidFill>
                  <a:schemeClr val="tx1"/>
                </a:solidFill>
                <a:latin typeface="Calibri" pitchFamily="34" charset="0"/>
                <a:ea typeface="ＭＳ Ｐゴシック" pitchFamily="34" charset="-128"/>
              </a:defRPr>
            </a:lvl6pPr>
            <a:lvl7pPr marL="2713038" indent="-50787300" defTabSz="457200" eaLnBrk="0" fontAlgn="base" hangingPunct="0">
              <a:spcBef>
                <a:spcPct val="20000"/>
              </a:spcBef>
              <a:spcAft>
                <a:spcPct val="0"/>
              </a:spcAft>
              <a:buFont typeface="Arial" charset="0"/>
              <a:buChar char="»"/>
              <a:tabLst>
                <a:tab pos="3314700" algn="l"/>
              </a:tabLst>
              <a:defRPr sz="2000">
                <a:solidFill>
                  <a:schemeClr val="tx1"/>
                </a:solidFill>
                <a:latin typeface="Calibri" pitchFamily="34" charset="0"/>
                <a:ea typeface="ＭＳ Ｐゴシック" pitchFamily="34" charset="-128"/>
              </a:defRPr>
            </a:lvl7pPr>
            <a:lvl8pPr marL="3170238" indent="-50787300" defTabSz="457200" eaLnBrk="0" fontAlgn="base" hangingPunct="0">
              <a:spcBef>
                <a:spcPct val="20000"/>
              </a:spcBef>
              <a:spcAft>
                <a:spcPct val="0"/>
              </a:spcAft>
              <a:buFont typeface="Arial" charset="0"/>
              <a:buChar char="»"/>
              <a:tabLst>
                <a:tab pos="3314700" algn="l"/>
              </a:tabLst>
              <a:defRPr sz="2000">
                <a:solidFill>
                  <a:schemeClr val="tx1"/>
                </a:solidFill>
                <a:latin typeface="Calibri" pitchFamily="34" charset="0"/>
                <a:ea typeface="ＭＳ Ｐゴシック" pitchFamily="34" charset="-128"/>
              </a:defRPr>
            </a:lvl8pPr>
            <a:lvl9pPr marL="3627438" indent="-50787300" defTabSz="457200" eaLnBrk="0" fontAlgn="base" hangingPunct="0">
              <a:spcBef>
                <a:spcPct val="20000"/>
              </a:spcBef>
              <a:spcAft>
                <a:spcPct val="0"/>
              </a:spcAft>
              <a:buFont typeface="Arial" charset="0"/>
              <a:buChar char="»"/>
              <a:tabLst>
                <a:tab pos="3314700" algn="l"/>
              </a:tabLst>
              <a:defRPr sz="2000">
                <a:solidFill>
                  <a:schemeClr val="tx1"/>
                </a:solidFill>
                <a:latin typeface="Calibri" pitchFamily="34" charset="0"/>
                <a:ea typeface="ＭＳ Ｐゴシック" pitchFamily="34" charset="-128"/>
              </a:defRPr>
            </a:lvl9pPr>
          </a:lstStyle>
          <a:p>
            <a:pPr marL="0" indent="0" fontAlgn="base">
              <a:lnSpc>
                <a:spcPts val="2000"/>
              </a:lnSpc>
              <a:spcBef>
                <a:spcPts val="600"/>
              </a:spcBef>
              <a:spcAft>
                <a:spcPts val="300"/>
              </a:spcAft>
              <a:buClr>
                <a:srgbClr val="B9C343"/>
              </a:buClr>
              <a:buSzPct val="80000"/>
              <a:buFont typeface="Arial" charset="0"/>
              <a:buNone/>
              <a:tabLst>
                <a:tab pos="358775" algn="l"/>
              </a:tabLst>
            </a:pPr>
            <a:r>
              <a:rPr lang="en-US" sz="2000" b="1" dirty="0" smtClean="0">
                <a:solidFill>
                  <a:srgbClr val="FFFFFF">
                    <a:lumMod val="85000"/>
                  </a:srgbClr>
                </a:solidFill>
                <a:latin typeface="Arial"/>
                <a:ea typeface="ＭＳ Ｐゴシック" charset="-128"/>
                <a:cs typeface="Verdana"/>
              </a:rPr>
              <a:t>Purpose of the methods?</a:t>
            </a:r>
          </a:p>
          <a:p>
            <a:pPr marL="358775" indent="-358775" fontAlgn="base">
              <a:lnSpc>
                <a:spcPts val="2000"/>
              </a:lnSpc>
              <a:spcBef>
                <a:spcPts val="600"/>
              </a:spcBef>
              <a:spcAft>
                <a:spcPts val="300"/>
              </a:spcAft>
              <a:buClr>
                <a:srgbClr val="B9C343"/>
              </a:buClr>
              <a:buSzPct val="70000"/>
              <a:buFont typeface="MetaPro-Norm" pitchFamily="34" charset="0"/>
              <a:buChar char="■"/>
              <a:tabLst>
                <a:tab pos="358775" algn="l"/>
              </a:tabLst>
            </a:pPr>
            <a:r>
              <a:rPr lang="en-US" sz="1800" b="1" u="sng" dirty="0" smtClean="0">
                <a:solidFill>
                  <a:srgbClr val="FFFFFF">
                    <a:lumMod val="85000"/>
                  </a:srgbClr>
                </a:solidFill>
                <a:latin typeface="Arial"/>
                <a:ea typeface="ＭＳ Ｐゴシック" charset="-128"/>
                <a:cs typeface="Verdana"/>
              </a:rPr>
              <a:t>Supplement</a:t>
            </a:r>
            <a:r>
              <a:rPr lang="en-US" sz="1800" b="1" dirty="0" smtClean="0">
                <a:solidFill>
                  <a:srgbClr val="FFFFFF">
                    <a:lumMod val="85000"/>
                  </a:srgbClr>
                </a:solidFill>
                <a:latin typeface="Arial"/>
                <a:ea typeface="ＭＳ Ｐゴシック" charset="-128"/>
                <a:cs typeface="Verdana"/>
              </a:rPr>
              <a:t> to standard methods according to ISO 17225-4; </a:t>
            </a:r>
            <a:br>
              <a:rPr lang="en-US" sz="1800" b="1" dirty="0" smtClean="0">
                <a:solidFill>
                  <a:srgbClr val="FFFFFF">
                    <a:lumMod val="85000"/>
                  </a:srgbClr>
                </a:solidFill>
                <a:latin typeface="Arial"/>
                <a:ea typeface="ＭＳ Ｐゴシック" charset="-128"/>
                <a:cs typeface="Verdana"/>
              </a:rPr>
            </a:br>
            <a:r>
              <a:rPr lang="en-US" sz="1800" b="1" dirty="0" smtClean="0">
                <a:solidFill>
                  <a:srgbClr val="FFFFFF">
                    <a:lumMod val="85000"/>
                  </a:srgbClr>
                </a:solidFill>
                <a:latin typeface="Arial"/>
                <a:ea typeface="ＭＳ Ｐゴシック" charset="-128"/>
                <a:cs typeface="Verdana"/>
              </a:rPr>
              <a:t>no replacement</a:t>
            </a:r>
          </a:p>
          <a:p>
            <a:pPr marL="0" indent="0" fontAlgn="base">
              <a:lnSpc>
                <a:spcPts val="2000"/>
              </a:lnSpc>
              <a:spcBef>
                <a:spcPts val="1200"/>
              </a:spcBef>
              <a:spcAft>
                <a:spcPts val="300"/>
              </a:spcAft>
              <a:buClr>
                <a:srgbClr val="B9C343"/>
              </a:buClr>
              <a:buSzPct val="80000"/>
              <a:buFont typeface="Arial" charset="0"/>
              <a:buNone/>
              <a:tabLst>
                <a:tab pos="358775" algn="l"/>
              </a:tabLst>
            </a:pPr>
            <a:r>
              <a:rPr lang="en-US" sz="2000" b="1" dirty="0" smtClean="0">
                <a:solidFill>
                  <a:srgbClr val="FFFFFF">
                    <a:lumMod val="85000"/>
                  </a:srgbClr>
                </a:solidFill>
                <a:latin typeface="Arial"/>
                <a:ea typeface="ＭＳ Ｐゴシック" charset="-128"/>
                <a:cs typeface="Verdana"/>
              </a:rPr>
              <a:t>For which parameters are methods available?</a:t>
            </a:r>
          </a:p>
          <a:p>
            <a:pPr marL="358775" indent="-358775" fontAlgn="base">
              <a:lnSpc>
                <a:spcPts val="2000"/>
              </a:lnSpc>
              <a:spcBef>
                <a:spcPts val="600"/>
              </a:spcBef>
              <a:spcAft>
                <a:spcPts val="300"/>
              </a:spcAft>
              <a:buClr>
                <a:srgbClr val="B9C343"/>
              </a:buClr>
              <a:buSzPct val="70000"/>
              <a:buFont typeface="MetaPro-Norm" pitchFamily="34" charset="0"/>
              <a:buChar char="■"/>
              <a:tabLst>
                <a:tab pos="358775" algn="l"/>
              </a:tabLst>
            </a:pPr>
            <a:r>
              <a:rPr lang="en-US" sz="1800" b="1" dirty="0" smtClean="0">
                <a:solidFill>
                  <a:srgbClr val="FFFFFF">
                    <a:lumMod val="85000"/>
                  </a:srgbClr>
                </a:solidFill>
                <a:latin typeface="Arial"/>
                <a:ea typeface="ＭＳ Ｐゴシック" charset="-128"/>
                <a:cs typeface="Verdana"/>
              </a:rPr>
              <a:t>Moisture content</a:t>
            </a:r>
          </a:p>
          <a:p>
            <a:pPr marL="358775" indent="-358775" fontAlgn="base">
              <a:lnSpc>
                <a:spcPts val="2000"/>
              </a:lnSpc>
              <a:spcBef>
                <a:spcPts val="300"/>
              </a:spcBef>
              <a:spcAft>
                <a:spcPts val="300"/>
              </a:spcAft>
              <a:buClr>
                <a:srgbClr val="B9C343"/>
              </a:buClr>
              <a:buSzPct val="70000"/>
              <a:buFont typeface="MetaPro-Norm" pitchFamily="34" charset="0"/>
              <a:buChar char="■"/>
              <a:tabLst>
                <a:tab pos="358775" algn="l"/>
              </a:tabLst>
            </a:pPr>
            <a:r>
              <a:rPr lang="en-US" sz="1800" b="1" dirty="0" smtClean="0">
                <a:solidFill>
                  <a:srgbClr val="FFFFFF">
                    <a:lumMod val="85000"/>
                  </a:srgbClr>
                </a:solidFill>
                <a:latin typeface="Arial"/>
                <a:ea typeface="ＭＳ Ｐゴシック" charset="-128"/>
                <a:cs typeface="Verdana"/>
              </a:rPr>
              <a:t>Particle size distribution	</a:t>
            </a:r>
          </a:p>
          <a:p>
            <a:pPr marL="0" indent="0" fontAlgn="base">
              <a:lnSpc>
                <a:spcPts val="2000"/>
              </a:lnSpc>
              <a:spcBef>
                <a:spcPts val="1200"/>
              </a:spcBef>
              <a:spcAft>
                <a:spcPts val="300"/>
              </a:spcAft>
              <a:buClr>
                <a:srgbClr val="B9C343"/>
              </a:buClr>
              <a:buSzPct val="80000"/>
              <a:buFont typeface="Arial" charset="0"/>
              <a:buNone/>
              <a:tabLst>
                <a:tab pos="358775" algn="l"/>
              </a:tabLst>
            </a:pPr>
            <a:r>
              <a:rPr lang="en-US" sz="2000" b="1" dirty="0" smtClean="0">
                <a:solidFill>
                  <a:srgbClr val="FFFFFF">
                    <a:lumMod val="85000"/>
                  </a:srgbClr>
                </a:solidFill>
                <a:latin typeface="Arial"/>
                <a:ea typeface="ＭＳ Ｐゴシック" charset="-128"/>
                <a:cs typeface="Verdana"/>
              </a:rPr>
              <a:t>Which are the target user groups?</a:t>
            </a:r>
          </a:p>
          <a:p>
            <a:pPr marL="358775" indent="-358775" fontAlgn="base">
              <a:lnSpc>
                <a:spcPts val="2000"/>
              </a:lnSpc>
              <a:spcBef>
                <a:spcPts val="600"/>
              </a:spcBef>
              <a:spcAft>
                <a:spcPts val="300"/>
              </a:spcAft>
              <a:buClr>
                <a:srgbClr val="B9C343"/>
              </a:buClr>
              <a:buSzPct val="70000"/>
              <a:buFont typeface="MetaPro-Norm" pitchFamily="34" charset="0"/>
              <a:buChar char="■"/>
              <a:tabLst>
                <a:tab pos="358775" algn="l"/>
              </a:tabLst>
            </a:pPr>
            <a:r>
              <a:rPr lang="en-US" sz="1800" b="1" dirty="0" smtClean="0">
                <a:solidFill>
                  <a:srgbClr val="FFFFFF">
                    <a:lumMod val="85000"/>
                  </a:srgbClr>
                </a:solidFill>
                <a:latin typeface="Arial"/>
                <a:ea typeface="ＭＳ Ｐゴシック" charset="-128"/>
                <a:cs typeface="Verdana"/>
              </a:rPr>
              <a:t>Self-supporter (Operators of small boilers with own wood chip production)</a:t>
            </a:r>
          </a:p>
          <a:p>
            <a:pPr marL="358775" indent="-358775" fontAlgn="base">
              <a:lnSpc>
                <a:spcPts val="2000"/>
              </a:lnSpc>
              <a:spcBef>
                <a:spcPts val="300"/>
              </a:spcBef>
              <a:spcAft>
                <a:spcPts val="300"/>
              </a:spcAft>
              <a:buClr>
                <a:srgbClr val="B9C343"/>
              </a:buClr>
              <a:buSzPct val="70000"/>
              <a:buFont typeface="MetaPro-Norm" pitchFamily="34" charset="0"/>
              <a:buChar char="■"/>
              <a:tabLst>
                <a:tab pos="358775" algn="l"/>
              </a:tabLst>
            </a:pPr>
            <a:r>
              <a:rPr lang="en-US" sz="1800" b="1" dirty="0" smtClean="0">
                <a:solidFill>
                  <a:srgbClr val="FFFFFF">
                    <a:lumMod val="85000"/>
                  </a:srgbClr>
                </a:solidFill>
                <a:latin typeface="Arial"/>
                <a:ea typeface="ＭＳ Ｐゴシック" charset="-128"/>
                <a:cs typeface="Verdana"/>
              </a:rPr>
              <a:t>Wood chip supplier; e.g. self-monitoring between the dates of external analyses or process monitoring of wood chip treatment</a:t>
            </a:r>
          </a:p>
          <a:p>
            <a:pPr marL="358775" indent="-358775" fontAlgn="base">
              <a:lnSpc>
                <a:spcPts val="2000"/>
              </a:lnSpc>
              <a:spcBef>
                <a:spcPts val="300"/>
              </a:spcBef>
              <a:spcAft>
                <a:spcPts val="300"/>
              </a:spcAft>
              <a:buClr>
                <a:srgbClr val="B9C343"/>
              </a:buClr>
              <a:buSzPct val="70000"/>
              <a:buFont typeface="MetaPro-Norm" pitchFamily="34" charset="0"/>
              <a:buChar char="■"/>
              <a:tabLst>
                <a:tab pos="358775" algn="l"/>
              </a:tabLst>
            </a:pPr>
            <a:r>
              <a:rPr lang="en-US" sz="1800" b="1" dirty="0" smtClean="0">
                <a:solidFill>
                  <a:srgbClr val="FFFFFF">
                    <a:lumMod val="85000"/>
                  </a:srgbClr>
                </a:solidFill>
                <a:latin typeface="Arial"/>
                <a:ea typeface="ＭＳ Ｐゴシック" charset="-128"/>
                <a:cs typeface="Verdana"/>
              </a:rPr>
              <a:t>Other users of wood chips (e. g. for quality control of delivered wood chips)</a:t>
            </a:r>
          </a:p>
          <a:p>
            <a:pPr marL="358775" indent="-358775" fontAlgn="base">
              <a:lnSpc>
                <a:spcPts val="2000"/>
              </a:lnSpc>
              <a:spcBef>
                <a:spcPts val="600"/>
              </a:spcBef>
              <a:spcAft>
                <a:spcPts val="300"/>
              </a:spcAft>
              <a:buClr>
                <a:srgbClr val="B9C343"/>
              </a:buClr>
              <a:buSzPct val="80000"/>
              <a:buFont typeface="MetaPro-Norm" pitchFamily="34" charset="0"/>
              <a:buChar char="■"/>
              <a:tabLst>
                <a:tab pos="358775" algn="l"/>
              </a:tabLst>
            </a:pPr>
            <a:endParaRPr lang="en-US" sz="1800" b="1" dirty="0" smtClean="0">
              <a:solidFill>
                <a:srgbClr val="575756"/>
              </a:solidFill>
              <a:latin typeface="MetaPro-Norm" pitchFamily="34" charset="0"/>
              <a:ea typeface="ＭＳ Ｐゴシック" charset="-128"/>
              <a:cs typeface="Verdana"/>
            </a:endParaRPr>
          </a:p>
          <a:p>
            <a:pPr marL="103188" lvl="1" indent="0" fontAlgn="base">
              <a:lnSpc>
                <a:spcPts val="2000"/>
              </a:lnSpc>
              <a:spcBef>
                <a:spcPts val="0"/>
              </a:spcBef>
              <a:spcAft>
                <a:spcPts val="1200"/>
              </a:spcAft>
              <a:buFont typeface="Arial" charset="0"/>
              <a:buNone/>
              <a:tabLst>
                <a:tab pos="2327275" algn="l"/>
              </a:tabLst>
            </a:pPr>
            <a:r>
              <a:rPr lang="en-US" sz="2000" b="1" dirty="0" smtClean="0">
                <a:solidFill>
                  <a:srgbClr val="575756"/>
                </a:solidFill>
                <a:latin typeface="MetaPro-Norm" pitchFamily="34" charset="0"/>
                <a:ea typeface="ＭＳ Ｐゴシック" charset="-128"/>
                <a:cs typeface="Verdana"/>
              </a:rPr>
              <a:t> </a:t>
            </a:r>
          </a:p>
          <a:p>
            <a:pPr marL="103188" lvl="1" indent="0" fontAlgn="base">
              <a:lnSpc>
                <a:spcPts val="2000"/>
              </a:lnSpc>
              <a:spcBef>
                <a:spcPts val="0"/>
              </a:spcBef>
              <a:spcAft>
                <a:spcPts val="1200"/>
              </a:spcAft>
              <a:buFont typeface="Arial" charset="0"/>
              <a:buNone/>
              <a:tabLst>
                <a:tab pos="2327275" algn="l"/>
              </a:tabLst>
            </a:pPr>
            <a:endParaRPr lang="en-US" sz="2000" b="1" dirty="0">
              <a:solidFill>
                <a:srgbClr val="575756"/>
              </a:solidFill>
              <a:latin typeface="MetaPro-Norm" pitchFamily="34" charset="0"/>
              <a:ea typeface="ＭＳ Ｐゴシック" charset="-128"/>
              <a:cs typeface="Verdana"/>
            </a:endParaRPr>
          </a:p>
        </p:txBody>
      </p:sp>
      <p:sp>
        <p:nvSpPr>
          <p:cNvPr id="8" name="Rectangle 25"/>
          <p:cNvSpPr>
            <a:spLocks noGrp="1" noChangeArrowheads="1"/>
          </p:cNvSpPr>
          <p:nvPr>
            <p:ph type="ftr" sz="quarter" idx="3"/>
          </p:nvPr>
        </p:nvSpPr>
        <p:spPr bwMode="auto">
          <a:xfrm>
            <a:off x="2862263" y="6581781"/>
            <a:ext cx="3419475" cy="246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lgn="ctr" eaLnBrk="0" hangingPunct="0">
              <a:defRPr sz="1000" b="0" spc="70" baseline="0">
                <a:solidFill>
                  <a:srgbClr val="6E6452"/>
                </a:solidFill>
                <a:latin typeface="Arial Narrow" pitchFamily="34" charset="0"/>
                <a:cs typeface="+mn-cs"/>
              </a:defRPr>
            </a:lvl1pPr>
          </a:lstStyle>
          <a:p>
            <a:pPr>
              <a:defRPr/>
            </a:pPr>
            <a:r>
              <a:rPr lang="de-DE" dirty="0" smtClean="0"/>
              <a:t>Rainer Schellhaas</a:t>
            </a:r>
            <a:endParaRPr lang="de-DE" dirty="0"/>
          </a:p>
        </p:txBody>
      </p:sp>
      <p:sp>
        <p:nvSpPr>
          <p:cNvPr id="10" name="Action Button: Forward or Next 9">
            <a:hlinkClick r:id="" action="ppaction://noaction" highlightClick="1"/>
          </p:cNvPr>
          <p:cNvSpPr>
            <a:spLocks noChangeAspect="1"/>
          </p:cNvSpPr>
          <p:nvPr/>
        </p:nvSpPr>
        <p:spPr bwMode="auto">
          <a:xfrm>
            <a:off x="8848725" y="6667501"/>
            <a:ext cx="108000" cy="106892"/>
          </a:xfrm>
          <a:prstGeom prst="actionButtonForwardNex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GB" sz="2200" b="1" smtClean="0">
              <a:solidFill>
                <a:srgbClr val="999999"/>
              </a:solidFill>
              <a:cs typeface="Arial" charset="0"/>
            </a:endParaRPr>
          </a:p>
        </p:txBody>
      </p:sp>
    </p:spTree>
    <p:extLst>
      <p:ext uri="{BB962C8B-B14F-4D97-AF65-F5344CB8AC3E}">
        <p14:creationId xmlns:p14="http://schemas.microsoft.com/office/powerpoint/2010/main" val="21561976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7">
                                            <p:txEl>
                                              <p:pRg st="0" end="0"/>
                                            </p:txEl>
                                          </p:spTgt>
                                        </p:tgtEl>
                                        <p:attrNameLst>
                                          <p:attrName>style.color</p:attrName>
                                        </p:attrNameLst>
                                      </p:cBhvr>
                                      <p:to>
                                        <a:srgbClr val="464646"/>
                                      </p:to>
                                    </p:animClr>
                                  </p:childTnLst>
                                </p:cTn>
                              </p:par>
                              <p:par>
                                <p:cTn id="7" presetID="3" presetClass="emph" presetSubtype="2" fill="hold" nodeType="withEffect">
                                  <p:stCondLst>
                                    <p:cond delay="0"/>
                                  </p:stCondLst>
                                  <p:childTnLst>
                                    <p:animClr clrSpc="rgb" dir="cw">
                                      <p:cBhvr override="childStyle">
                                        <p:cTn id="8" dur="500" fill="hold"/>
                                        <p:tgtEl>
                                          <p:spTgt spid="7">
                                            <p:txEl>
                                              <p:pRg st="1" end="1"/>
                                            </p:txEl>
                                          </p:spTgt>
                                        </p:tgtEl>
                                        <p:attrNameLst>
                                          <p:attrName>style.color</p:attrName>
                                        </p:attrNameLst>
                                      </p:cBhvr>
                                      <p:to>
                                        <a:srgbClr val="464646"/>
                                      </p:to>
                                    </p:animClr>
                                  </p:childTnLst>
                                </p:cTn>
                              </p:par>
                            </p:childTnLst>
                          </p:cTn>
                        </p:par>
                      </p:childTnLst>
                    </p:cTn>
                  </p:par>
                  <p:par>
                    <p:cTn id="9" fill="hold">
                      <p:stCondLst>
                        <p:cond delay="indefinite"/>
                      </p:stCondLst>
                      <p:childTnLst>
                        <p:par>
                          <p:cTn id="10" fill="hold">
                            <p:stCondLst>
                              <p:cond delay="0"/>
                            </p:stCondLst>
                            <p:childTnLst>
                              <p:par>
                                <p:cTn id="11" presetID="3" presetClass="emph" presetSubtype="2" fill="hold" nodeType="clickEffect">
                                  <p:stCondLst>
                                    <p:cond delay="0"/>
                                  </p:stCondLst>
                                  <p:childTnLst>
                                    <p:animClr clrSpc="rgb" dir="cw">
                                      <p:cBhvr override="childStyle">
                                        <p:cTn id="12" dur="500" fill="hold"/>
                                        <p:tgtEl>
                                          <p:spTgt spid="7">
                                            <p:txEl>
                                              <p:pRg st="2" end="2"/>
                                            </p:txEl>
                                          </p:spTgt>
                                        </p:tgtEl>
                                        <p:attrNameLst>
                                          <p:attrName>style.color</p:attrName>
                                        </p:attrNameLst>
                                      </p:cBhvr>
                                      <p:to>
                                        <a:srgbClr val="464646"/>
                                      </p:to>
                                    </p:animClr>
                                  </p:childTnLst>
                                </p:cTn>
                              </p:par>
                              <p:par>
                                <p:cTn id="13" presetID="3" presetClass="emph" presetSubtype="2" fill="hold" nodeType="withEffect">
                                  <p:stCondLst>
                                    <p:cond delay="0"/>
                                  </p:stCondLst>
                                  <p:childTnLst>
                                    <p:animClr clrSpc="rgb" dir="cw">
                                      <p:cBhvr override="childStyle">
                                        <p:cTn id="14" dur="500" fill="hold"/>
                                        <p:tgtEl>
                                          <p:spTgt spid="7">
                                            <p:txEl>
                                              <p:pRg st="3" end="3"/>
                                            </p:txEl>
                                          </p:spTgt>
                                        </p:tgtEl>
                                        <p:attrNameLst>
                                          <p:attrName>style.color</p:attrName>
                                        </p:attrNameLst>
                                      </p:cBhvr>
                                      <p:to>
                                        <a:srgbClr val="464646"/>
                                      </p:to>
                                    </p:animClr>
                                  </p:childTnLst>
                                </p:cTn>
                              </p:par>
                              <p:par>
                                <p:cTn id="15" presetID="3" presetClass="emph" presetSubtype="2" fill="hold" nodeType="withEffect">
                                  <p:stCondLst>
                                    <p:cond delay="0"/>
                                  </p:stCondLst>
                                  <p:childTnLst>
                                    <p:animClr clrSpc="rgb" dir="cw">
                                      <p:cBhvr override="childStyle">
                                        <p:cTn id="16" dur="500" fill="hold"/>
                                        <p:tgtEl>
                                          <p:spTgt spid="7">
                                            <p:txEl>
                                              <p:pRg st="4" end="4"/>
                                            </p:txEl>
                                          </p:spTgt>
                                        </p:tgtEl>
                                        <p:attrNameLst>
                                          <p:attrName>style.color</p:attrName>
                                        </p:attrNameLst>
                                      </p:cBhvr>
                                      <p:to>
                                        <a:srgbClr val="464646"/>
                                      </p:to>
                                    </p:animClr>
                                  </p:childTnLst>
                                </p:cTn>
                              </p:par>
                            </p:childTnLst>
                          </p:cTn>
                        </p:par>
                      </p:childTnLst>
                    </p:cTn>
                  </p:par>
                  <p:par>
                    <p:cTn id="17" fill="hold">
                      <p:stCondLst>
                        <p:cond delay="indefinite"/>
                      </p:stCondLst>
                      <p:childTnLst>
                        <p:par>
                          <p:cTn id="18" fill="hold">
                            <p:stCondLst>
                              <p:cond delay="0"/>
                            </p:stCondLst>
                            <p:childTnLst>
                              <p:par>
                                <p:cTn id="19" presetID="3" presetClass="emph" presetSubtype="2" fill="hold" nodeType="clickEffect">
                                  <p:stCondLst>
                                    <p:cond delay="0"/>
                                  </p:stCondLst>
                                  <p:childTnLst>
                                    <p:animClr clrSpc="rgb" dir="cw">
                                      <p:cBhvr override="childStyle">
                                        <p:cTn id="20" dur="500" fill="hold"/>
                                        <p:tgtEl>
                                          <p:spTgt spid="7">
                                            <p:txEl>
                                              <p:pRg st="5" end="5"/>
                                            </p:txEl>
                                          </p:spTgt>
                                        </p:tgtEl>
                                        <p:attrNameLst>
                                          <p:attrName>style.color</p:attrName>
                                        </p:attrNameLst>
                                      </p:cBhvr>
                                      <p:to>
                                        <a:srgbClr val="464646"/>
                                      </p:to>
                                    </p:animClr>
                                  </p:childTnLst>
                                </p:cTn>
                              </p:par>
                              <p:par>
                                <p:cTn id="21" presetID="3" presetClass="emph" presetSubtype="2" fill="hold" nodeType="withEffect">
                                  <p:stCondLst>
                                    <p:cond delay="0"/>
                                  </p:stCondLst>
                                  <p:childTnLst>
                                    <p:animClr clrSpc="rgb" dir="cw">
                                      <p:cBhvr override="childStyle">
                                        <p:cTn id="22" dur="500" fill="hold"/>
                                        <p:tgtEl>
                                          <p:spTgt spid="7">
                                            <p:txEl>
                                              <p:pRg st="6" end="6"/>
                                            </p:txEl>
                                          </p:spTgt>
                                        </p:tgtEl>
                                        <p:attrNameLst>
                                          <p:attrName>style.color</p:attrName>
                                        </p:attrNameLst>
                                      </p:cBhvr>
                                      <p:to>
                                        <a:srgbClr val="464646"/>
                                      </p:to>
                                    </p:animClr>
                                  </p:childTnLst>
                                </p:cTn>
                              </p:par>
                              <p:par>
                                <p:cTn id="23" presetID="3" presetClass="emph" presetSubtype="2" fill="hold" nodeType="withEffect">
                                  <p:stCondLst>
                                    <p:cond delay="0"/>
                                  </p:stCondLst>
                                  <p:childTnLst>
                                    <p:animClr clrSpc="rgb" dir="cw">
                                      <p:cBhvr override="childStyle">
                                        <p:cTn id="24" dur="500" fill="hold"/>
                                        <p:tgtEl>
                                          <p:spTgt spid="7">
                                            <p:txEl>
                                              <p:pRg st="7" end="7"/>
                                            </p:txEl>
                                          </p:spTgt>
                                        </p:tgtEl>
                                        <p:attrNameLst>
                                          <p:attrName>style.color</p:attrName>
                                        </p:attrNameLst>
                                      </p:cBhvr>
                                      <p:to>
                                        <a:srgbClr val="464646"/>
                                      </p:to>
                                    </p:animClr>
                                  </p:childTnLst>
                                </p:cTn>
                              </p:par>
                              <p:par>
                                <p:cTn id="25" presetID="3" presetClass="emph" presetSubtype="2" fill="hold" nodeType="withEffect">
                                  <p:stCondLst>
                                    <p:cond delay="0"/>
                                  </p:stCondLst>
                                  <p:childTnLst>
                                    <p:animClr clrSpc="rgb" dir="cw">
                                      <p:cBhvr override="childStyle">
                                        <p:cTn id="26" dur="500" fill="hold"/>
                                        <p:tgtEl>
                                          <p:spTgt spid="7">
                                            <p:txEl>
                                              <p:pRg st="8" end="8"/>
                                            </p:txEl>
                                          </p:spTgt>
                                        </p:tgtEl>
                                        <p:attrNameLst>
                                          <p:attrName>style.color</p:attrName>
                                        </p:attrNameLst>
                                      </p:cBhvr>
                                      <p:to>
                                        <a:srgbClr val="464646"/>
                                      </p:to>
                                    </p:animClr>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55971"/>
            <a:ext cx="7772400" cy="4060270"/>
          </a:xfrm>
        </p:spPr>
        <p:txBody>
          <a:bodyPr anchor="t" anchorCtr="0">
            <a:normAutofit/>
          </a:bodyPr>
          <a:lstStyle/>
          <a:p>
            <a:pPr algn="l"/>
            <a:r>
              <a:rPr lang="hu-HU" sz="5400" b="1" dirty="0" err="1">
                <a:solidFill>
                  <a:schemeClr val="accent5">
                    <a:lumMod val="75000"/>
                  </a:schemeClr>
                </a:solidFill>
              </a:rPr>
              <a:t>Energy</a:t>
            </a:r>
            <a:r>
              <a:rPr lang="hu-HU" sz="5400" b="1" dirty="0">
                <a:solidFill>
                  <a:schemeClr val="accent5">
                    <a:lumMod val="75000"/>
                  </a:schemeClr>
                </a:solidFill>
              </a:rPr>
              <a:t> </a:t>
            </a:r>
            <a:r>
              <a:rPr lang="hu-HU" sz="5400" b="1" dirty="0" err="1">
                <a:solidFill>
                  <a:schemeClr val="accent5">
                    <a:lumMod val="75000"/>
                  </a:schemeClr>
                </a:solidFill>
              </a:rPr>
              <a:t>safety</a:t>
            </a:r>
            <a:r>
              <a:rPr lang="hu-HU" sz="5400" b="1" dirty="0">
                <a:solidFill>
                  <a:schemeClr val="accent5">
                    <a:lumMod val="75000"/>
                  </a:schemeClr>
                </a:solidFill>
              </a:rPr>
              <a:t>:</a:t>
            </a:r>
            <a:r>
              <a:rPr lang="hu-HU" b="1" dirty="0">
                <a:solidFill>
                  <a:schemeClr val="accent5">
                    <a:lumMod val="75000"/>
                  </a:schemeClr>
                </a:solidFill>
              </a:rPr>
              <a:t/>
            </a:r>
            <a:br>
              <a:rPr lang="hu-HU" b="1" dirty="0">
                <a:solidFill>
                  <a:schemeClr val="accent5">
                    <a:lumMod val="75000"/>
                  </a:schemeClr>
                </a:solidFill>
              </a:rPr>
            </a:br>
            <a:r>
              <a:rPr lang="hu-HU" sz="4000" b="1" dirty="0">
                <a:solidFill>
                  <a:schemeClr val="accent5">
                    <a:lumMod val="75000"/>
                  </a:schemeClr>
                </a:solidFill>
              </a:rPr>
              <a:t/>
            </a:r>
            <a:br>
              <a:rPr lang="hu-HU" sz="4000" b="1" dirty="0">
                <a:solidFill>
                  <a:schemeClr val="accent5">
                    <a:lumMod val="75000"/>
                  </a:schemeClr>
                </a:solidFill>
              </a:rPr>
            </a:br>
            <a:r>
              <a:rPr lang="hu-HU" sz="3600" dirty="0" err="1">
                <a:solidFill>
                  <a:schemeClr val="accent5">
                    <a:lumMod val="75000"/>
                  </a:schemeClr>
                </a:solidFill>
              </a:rPr>
              <a:t>Enough</a:t>
            </a:r>
            <a:r>
              <a:rPr lang="hu-HU" sz="3600" dirty="0">
                <a:solidFill>
                  <a:schemeClr val="accent5">
                    <a:lumMod val="75000"/>
                  </a:schemeClr>
                </a:solidFill>
              </a:rPr>
              <a:t> </a:t>
            </a:r>
            <a:r>
              <a:rPr lang="hu-HU" sz="3600" dirty="0" err="1">
                <a:solidFill>
                  <a:schemeClr val="accent5">
                    <a:lumMod val="75000"/>
                  </a:schemeClr>
                </a:solidFill>
              </a:rPr>
              <a:t>energy</a:t>
            </a:r>
            <a:r>
              <a:rPr lang="hu-HU" sz="3600" dirty="0">
                <a:solidFill>
                  <a:schemeClr val="accent5">
                    <a:lumMod val="75000"/>
                  </a:schemeClr>
                </a:solidFill>
              </a:rPr>
              <a:t> </a:t>
            </a:r>
            <a:r>
              <a:rPr lang="hu-HU" sz="3600" dirty="0" err="1">
                <a:solidFill>
                  <a:schemeClr val="accent5">
                    <a:lumMod val="75000"/>
                  </a:schemeClr>
                </a:solidFill>
              </a:rPr>
              <a:t>source</a:t>
            </a:r>
            <a:r>
              <a:rPr lang="hu-HU" sz="3600" dirty="0">
                <a:solidFill>
                  <a:schemeClr val="accent5">
                    <a:lumMod val="75000"/>
                  </a:schemeClr>
                </a:solidFill>
              </a:rPr>
              <a:t> </a:t>
            </a:r>
            <a:r>
              <a:rPr lang="hu-HU" sz="3600" dirty="0" err="1">
                <a:solidFill>
                  <a:schemeClr val="accent5">
                    <a:lumMod val="75000"/>
                  </a:schemeClr>
                </a:solidFill>
              </a:rPr>
              <a:t>on</a:t>
            </a:r>
            <a:r>
              <a:rPr lang="hu-HU" sz="3600" dirty="0">
                <a:solidFill>
                  <a:schemeClr val="accent5">
                    <a:lumMod val="75000"/>
                  </a:schemeClr>
                </a:solidFill>
              </a:rPr>
              <a:t> </a:t>
            </a:r>
            <a:r>
              <a:rPr lang="hu-HU" sz="3600" dirty="0" err="1">
                <a:solidFill>
                  <a:schemeClr val="accent5">
                    <a:lumMod val="75000"/>
                  </a:schemeClr>
                </a:solidFill>
              </a:rPr>
              <a:t>the</a:t>
            </a:r>
            <a:r>
              <a:rPr lang="hu-HU" sz="3600" dirty="0">
                <a:solidFill>
                  <a:schemeClr val="accent5">
                    <a:lumMod val="75000"/>
                  </a:schemeClr>
                </a:solidFill>
              </a:rPr>
              <a:t> right </a:t>
            </a:r>
            <a:r>
              <a:rPr lang="hu-HU" sz="3600" dirty="0" err="1">
                <a:solidFill>
                  <a:schemeClr val="accent5">
                    <a:lumMod val="75000"/>
                  </a:schemeClr>
                </a:solidFill>
              </a:rPr>
              <a:t>time</a:t>
            </a:r>
            <a:r>
              <a:rPr lang="hu-HU" sz="3600" dirty="0">
                <a:solidFill>
                  <a:schemeClr val="accent5">
                    <a:lumMod val="75000"/>
                  </a:schemeClr>
                </a:solidFill>
              </a:rPr>
              <a:t>.</a:t>
            </a:r>
          </a:p>
        </p:txBody>
      </p:sp>
      <p:pic>
        <p:nvPicPr>
          <p:cNvPr id="4" name="Kép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2" y="347723"/>
            <a:ext cx="2038525" cy="774640"/>
          </a:xfrm>
          <a:prstGeom prst="rect">
            <a:avLst/>
          </a:prstGeom>
          <a:ln>
            <a:noFill/>
          </a:ln>
          <a:effectLst>
            <a:outerShdw blurRad="292100" dist="139700" dir="2700000" algn="tl" rotWithShape="0">
              <a:srgbClr val="333333">
                <a:alpha val="65000"/>
              </a:srgbClr>
            </a:outerShdw>
          </a:effectLst>
        </p:spPr>
      </p:pic>
      <p:pic>
        <p:nvPicPr>
          <p:cNvPr id="5" name="Kép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9657" y="347729"/>
            <a:ext cx="2210361" cy="867943"/>
          </a:xfrm>
          <a:prstGeom prst="rect">
            <a:avLst/>
          </a:prstGeom>
          <a:ln>
            <a:noFill/>
          </a:ln>
          <a:effectLst>
            <a:outerShdw blurRad="292100" dist="139700" dir="2700000" algn="tl" rotWithShape="0">
              <a:srgbClr val="333333">
                <a:alpha val="65000"/>
              </a:srgbClr>
            </a:outerShdw>
          </a:effectLst>
        </p:spPr>
      </p:pic>
      <p:sp>
        <p:nvSpPr>
          <p:cNvPr id="6" name="Szövegdoboz 5"/>
          <p:cNvSpPr txBox="1"/>
          <p:nvPr/>
        </p:nvSpPr>
        <p:spPr>
          <a:xfrm>
            <a:off x="75501" y="6526635"/>
            <a:ext cx="5637402" cy="261590"/>
          </a:xfrm>
          <a:prstGeom prst="rect">
            <a:avLst/>
          </a:prstGeom>
          <a:noFill/>
        </p:spPr>
        <p:txBody>
          <a:bodyPr wrap="square" lIns="91422" tIns="45710" rIns="91422" bIns="45710" rtlCol="0">
            <a:spAutoFit/>
          </a:bodyPr>
          <a:lstStyle/>
          <a:p>
            <a:r>
              <a:rPr lang="hu-HU" sz="1100" i="1" dirty="0">
                <a:solidFill>
                  <a:schemeClr val="accent5">
                    <a:lumMod val="75000"/>
                  </a:schemeClr>
                </a:solidFill>
              </a:rPr>
              <a:t>BIOMASS – POTENTIAL FOR GROWTH, </a:t>
            </a:r>
            <a:r>
              <a:rPr lang="hu-HU" sz="1100" i="1" dirty="0" err="1">
                <a:solidFill>
                  <a:schemeClr val="accent5">
                    <a:lumMod val="75000"/>
                  </a:schemeClr>
                </a:solidFill>
              </a:rPr>
              <a:t>Novi</a:t>
            </a:r>
            <a:r>
              <a:rPr lang="hu-HU" sz="1100" i="1" dirty="0">
                <a:solidFill>
                  <a:schemeClr val="accent5">
                    <a:lumMod val="75000"/>
                  </a:schemeClr>
                </a:solidFill>
              </a:rPr>
              <a:t> </a:t>
            </a:r>
            <a:r>
              <a:rPr lang="hu-HU" sz="1100" i="1" dirty="0" err="1">
                <a:solidFill>
                  <a:schemeClr val="accent5">
                    <a:lumMod val="75000"/>
                  </a:schemeClr>
                </a:solidFill>
              </a:rPr>
              <a:t>Sad</a:t>
            </a:r>
            <a:r>
              <a:rPr lang="hu-HU" sz="1100" i="1" dirty="0">
                <a:solidFill>
                  <a:schemeClr val="accent5">
                    <a:lumMod val="75000"/>
                  </a:schemeClr>
                </a:solidFill>
              </a:rPr>
              <a:t> (</a:t>
            </a:r>
            <a:r>
              <a:rPr lang="hu-HU" sz="1100" i="1" dirty="0" err="1">
                <a:solidFill>
                  <a:schemeClr val="accent5">
                    <a:lumMod val="75000"/>
                  </a:schemeClr>
                </a:solidFill>
              </a:rPr>
              <a:t>Serbia</a:t>
            </a:r>
            <a:r>
              <a:rPr lang="hu-HU" sz="1100" i="1" dirty="0">
                <a:solidFill>
                  <a:schemeClr val="accent5">
                    <a:lumMod val="75000"/>
                  </a:schemeClr>
                </a:solidFill>
              </a:rPr>
              <a:t>), Assembly of AP </a:t>
            </a:r>
            <a:r>
              <a:rPr lang="hu-HU" sz="1100" i="1" dirty="0" err="1">
                <a:solidFill>
                  <a:schemeClr val="accent5">
                    <a:lumMod val="75000"/>
                  </a:schemeClr>
                </a:solidFill>
              </a:rPr>
              <a:t>Vojvodina</a:t>
            </a:r>
            <a:r>
              <a:rPr lang="hu-HU" sz="1100" i="1" dirty="0">
                <a:solidFill>
                  <a:schemeClr val="accent5">
                    <a:lumMod val="75000"/>
                  </a:schemeClr>
                </a:solidFill>
              </a:rPr>
              <a:t>, 16.11.2017.</a:t>
            </a:r>
          </a:p>
        </p:txBody>
      </p:sp>
      <p:pic>
        <p:nvPicPr>
          <p:cNvPr id="8" name="Kép 7"/>
          <p:cNvPicPr>
            <a:picLocks noChangeAspect="1"/>
          </p:cNvPicPr>
          <p:nvPr/>
        </p:nvPicPr>
        <p:blipFill rotWithShape="1">
          <a:blip r:embed="rId4" cstate="print">
            <a:extLst>
              <a:ext uri="{28A0092B-C50C-407E-A947-70E740481C1C}">
                <a14:useLocalDpi xmlns:a14="http://schemas.microsoft.com/office/drawing/2010/main" val="0"/>
              </a:ext>
            </a:extLst>
          </a:blip>
          <a:srcRect l="27993"/>
          <a:stretch/>
        </p:blipFill>
        <p:spPr>
          <a:xfrm>
            <a:off x="6354751" y="360239"/>
            <a:ext cx="2789252" cy="762124"/>
          </a:xfrm>
          <a:prstGeom prst="rect">
            <a:avLst/>
          </a:prstGeom>
        </p:spPr>
      </p:pic>
      <p:pic>
        <p:nvPicPr>
          <p:cNvPr id="7" name="Kép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4841" y="4920149"/>
            <a:ext cx="1518407" cy="1518407"/>
          </a:xfrm>
          <a:prstGeom prst="ellipse">
            <a:avLst/>
          </a:prstGeom>
          <a:ln w="63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47096986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el 1"/>
          <p:cNvSpPr>
            <a:spLocks noGrp="1"/>
          </p:cNvSpPr>
          <p:nvPr>
            <p:ph type="title" idx="4294967295"/>
          </p:nvPr>
        </p:nvSpPr>
        <p:spPr>
          <a:xfrm>
            <a:off x="756003" y="972003"/>
            <a:ext cx="7623175" cy="663575"/>
          </a:xfrm>
        </p:spPr>
        <p:txBody>
          <a:bodyPr wrap="none" lIns="0" tIns="0" rIns="0" bIns="0" anchor="b"/>
          <a:lstStyle/>
          <a:p>
            <a:pPr marL="0" indent="0" algn="l"/>
            <a:r>
              <a:rPr lang="en-US" sz="2400" b="1" dirty="0" smtClean="0">
                <a:solidFill>
                  <a:srgbClr val="575756"/>
                </a:solidFill>
                <a:ea typeface="ＭＳ Ｐゴシック" pitchFamily="34" charset="-128"/>
                <a:cs typeface="Verdana"/>
              </a:rPr>
              <a:t>Methods for determination of moisture content (I)</a:t>
            </a:r>
            <a:endParaRPr lang="en-US" sz="2400" b="1" dirty="0">
              <a:solidFill>
                <a:srgbClr val="575756"/>
              </a:solidFill>
              <a:ea typeface="ＭＳ Ｐゴシック" pitchFamily="34" charset="-128"/>
              <a:cs typeface="Verdana"/>
            </a:endParaRPr>
          </a:p>
        </p:txBody>
      </p:sp>
      <p:sp>
        <p:nvSpPr>
          <p:cNvPr id="26632" name="Textplatzhalter 2"/>
          <p:cNvSpPr>
            <a:spLocks/>
          </p:cNvSpPr>
          <p:nvPr/>
        </p:nvSpPr>
        <p:spPr bwMode="auto">
          <a:xfrm>
            <a:off x="756557" y="1710194"/>
            <a:ext cx="7680325" cy="467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defTabSz="457200" eaLnBrk="0" hangingPunct="0">
              <a:spcBef>
                <a:spcPct val="20000"/>
              </a:spcBef>
              <a:buFont typeface="Arial" charset="0"/>
              <a:buChar char="•"/>
              <a:tabLst>
                <a:tab pos="3314700" algn="l"/>
              </a:tabLst>
              <a:defRPr sz="3200">
                <a:solidFill>
                  <a:schemeClr val="tx1"/>
                </a:solidFill>
                <a:latin typeface="Calibri" pitchFamily="34" charset="0"/>
                <a:ea typeface="ＭＳ Ｐゴシック" pitchFamily="34" charset="-128"/>
              </a:defRPr>
            </a:lvl1pPr>
            <a:lvl2pPr marL="446088" indent="-285750" defTabSz="457200" eaLnBrk="0" hangingPunct="0">
              <a:spcBef>
                <a:spcPct val="20000"/>
              </a:spcBef>
              <a:buFont typeface="Arial" charset="0"/>
              <a:buChar char="–"/>
              <a:tabLst>
                <a:tab pos="3314700" algn="l"/>
              </a:tabLst>
              <a:defRPr sz="2800">
                <a:solidFill>
                  <a:schemeClr val="tx1"/>
                </a:solidFill>
                <a:latin typeface="Calibri" pitchFamily="34" charset="0"/>
                <a:ea typeface="ＭＳ Ｐゴシック" pitchFamily="34" charset="-128"/>
              </a:defRPr>
            </a:lvl2pPr>
            <a:lvl3pPr marL="1257300" indent="-266700" defTabSz="457200" eaLnBrk="0" hangingPunct="0">
              <a:spcBef>
                <a:spcPct val="20000"/>
              </a:spcBef>
              <a:buFont typeface="Arial" charset="0"/>
              <a:buChar char="•"/>
              <a:tabLst>
                <a:tab pos="3314700" algn="l"/>
              </a:tabLst>
              <a:defRPr sz="2400">
                <a:solidFill>
                  <a:schemeClr val="tx1"/>
                </a:solidFill>
                <a:latin typeface="Calibri" pitchFamily="34" charset="0"/>
                <a:ea typeface="ＭＳ Ｐゴシック" pitchFamily="34" charset="-128"/>
              </a:defRPr>
            </a:lvl3pPr>
            <a:lvl4pPr marL="266700" indent="-266700" defTabSz="457200" eaLnBrk="0" hangingPunct="0">
              <a:spcBef>
                <a:spcPct val="20000"/>
              </a:spcBef>
              <a:buFont typeface="Arial" charset="0"/>
              <a:buChar char="–"/>
              <a:tabLst>
                <a:tab pos="3314700" algn="l"/>
              </a:tabLst>
              <a:defRPr sz="2000">
                <a:solidFill>
                  <a:schemeClr val="tx1"/>
                </a:solidFill>
                <a:latin typeface="Calibri" pitchFamily="34" charset="0"/>
                <a:ea typeface="ＭＳ Ｐゴシック" pitchFamily="34" charset="-128"/>
              </a:defRPr>
            </a:lvl4pPr>
            <a:lvl5pPr marL="1798638" indent="-50787300" defTabSz="457200" eaLnBrk="0" hangingPunct="0">
              <a:spcBef>
                <a:spcPct val="20000"/>
              </a:spcBef>
              <a:buFont typeface="Arial" charset="0"/>
              <a:buChar char="»"/>
              <a:tabLst>
                <a:tab pos="3314700" algn="l"/>
              </a:tabLst>
              <a:defRPr sz="2000">
                <a:solidFill>
                  <a:schemeClr val="tx1"/>
                </a:solidFill>
                <a:latin typeface="Calibri" pitchFamily="34" charset="0"/>
                <a:ea typeface="ＭＳ Ｐゴシック" pitchFamily="34" charset="-128"/>
              </a:defRPr>
            </a:lvl5pPr>
            <a:lvl6pPr marL="2255838" indent="-50787300" defTabSz="457200" eaLnBrk="0" fontAlgn="base" hangingPunct="0">
              <a:spcBef>
                <a:spcPct val="20000"/>
              </a:spcBef>
              <a:spcAft>
                <a:spcPct val="0"/>
              </a:spcAft>
              <a:buFont typeface="Arial" charset="0"/>
              <a:buChar char="»"/>
              <a:tabLst>
                <a:tab pos="3314700" algn="l"/>
              </a:tabLst>
              <a:defRPr sz="2000">
                <a:solidFill>
                  <a:schemeClr val="tx1"/>
                </a:solidFill>
                <a:latin typeface="Calibri" pitchFamily="34" charset="0"/>
                <a:ea typeface="ＭＳ Ｐゴシック" pitchFamily="34" charset="-128"/>
              </a:defRPr>
            </a:lvl6pPr>
            <a:lvl7pPr marL="2713038" indent="-50787300" defTabSz="457200" eaLnBrk="0" fontAlgn="base" hangingPunct="0">
              <a:spcBef>
                <a:spcPct val="20000"/>
              </a:spcBef>
              <a:spcAft>
                <a:spcPct val="0"/>
              </a:spcAft>
              <a:buFont typeface="Arial" charset="0"/>
              <a:buChar char="»"/>
              <a:tabLst>
                <a:tab pos="3314700" algn="l"/>
              </a:tabLst>
              <a:defRPr sz="2000">
                <a:solidFill>
                  <a:schemeClr val="tx1"/>
                </a:solidFill>
                <a:latin typeface="Calibri" pitchFamily="34" charset="0"/>
                <a:ea typeface="ＭＳ Ｐゴシック" pitchFamily="34" charset="-128"/>
              </a:defRPr>
            </a:lvl7pPr>
            <a:lvl8pPr marL="3170238" indent="-50787300" defTabSz="457200" eaLnBrk="0" fontAlgn="base" hangingPunct="0">
              <a:spcBef>
                <a:spcPct val="20000"/>
              </a:spcBef>
              <a:spcAft>
                <a:spcPct val="0"/>
              </a:spcAft>
              <a:buFont typeface="Arial" charset="0"/>
              <a:buChar char="»"/>
              <a:tabLst>
                <a:tab pos="3314700" algn="l"/>
              </a:tabLst>
              <a:defRPr sz="2000">
                <a:solidFill>
                  <a:schemeClr val="tx1"/>
                </a:solidFill>
                <a:latin typeface="Calibri" pitchFamily="34" charset="0"/>
                <a:ea typeface="ＭＳ Ｐゴシック" pitchFamily="34" charset="-128"/>
              </a:defRPr>
            </a:lvl8pPr>
            <a:lvl9pPr marL="3627438" indent="-50787300" defTabSz="457200" eaLnBrk="0" fontAlgn="base" hangingPunct="0">
              <a:spcBef>
                <a:spcPct val="20000"/>
              </a:spcBef>
              <a:spcAft>
                <a:spcPct val="0"/>
              </a:spcAft>
              <a:buFont typeface="Arial" charset="0"/>
              <a:buChar char="»"/>
              <a:tabLst>
                <a:tab pos="3314700" algn="l"/>
              </a:tabLst>
              <a:defRPr sz="2000">
                <a:solidFill>
                  <a:schemeClr val="tx1"/>
                </a:solidFill>
                <a:latin typeface="Calibri" pitchFamily="34" charset="0"/>
                <a:ea typeface="ＭＳ Ｐゴシック" pitchFamily="34" charset="-128"/>
              </a:defRPr>
            </a:lvl9pPr>
          </a:lstStyle>
          <a:p>
            <a:pPr marL="358775" indent="-358775" fontAlgn="base">
              <a:lnSpc>
                <a:spcPts val="2000"/>
              </a:lnSpc>
              <a:spcBef>
                <a:spcPts val="600"/>
              </a:spcBef>
              <a:spcAft>
                <a:spcPts val="300"/>
              </a:spcAft>
              <a:buClr>
                <a:srgbClr val="B9C343"/>
              </a:buClr>
              <a:buSzPct val="70000"/>
              <a:buFont typeface="MetaPro-Norm" pitchFamily="34" charset="0"/>
              <a:buChar char="■"/>
              <a:tabLst>
                <a:tab pos="358775" algn="l"/>
              </a:tabLst>
            </a:pPr>
            <a:r>
              <a:rPr lang="en-US" sz="1800" b="1" dirty="0" smtClean="0">
                <a:solidFill>
                  <a:srgbClr val="FFFFFF">
                    <a:lumMod val="75000"/>
                  </a:srgbClr>
                </a:solidFill>
                <a:latin typeface="Arial"/>
                <a:ea typeface="ＭＳ Ｐゴシック" charset="-128"/>
                <a:cs typeface="Verdana"/>
              </a:rPr>
              <a:t>Thermogravimetric techniques</a:t>
            </a:r>
            <a:endParaRPr lang="en-US" sz="1800" b="1" dirty="0">
              <a:solidFill>
                <a:srgbClr val="FFFFFF">
                  <a:lumMod val="75000"/>
                </a:srgbClr>
              </a:solidFill>
              <a:latin typeface="Arial"/>
              <a:ea typeface="ＭＳ Ｐゴシック" charset="-128"/>
              <a:cs typeface="Verdana"/>
            </a:endParaRPr>
          </a:p>
          <a:p>
            <a:pPr marL="719138" lvl="3" indent="-252413" fontAlgn="base">
              <a:lnSpc>
                <a:spcPts val="2000"/>
              </a:lnSpc>
              <a:spcBef>
                <a:spcPts val="300"/>
              </a:spcBef>
              <a:spcAft>
                <a:spcPts val="300"/>
              </a:spcAft>
              <a:buClr>
                <a:srgbClr val="B9C343"/>
              </a:buClr>
              <a:buSzPct val="50000"/>
              <a:buFont typeface="MetaPro-Norm" pitchFamily="34" charset="0"/>
              <a:buChar char="■"/>
              <a:tabLst>
                <a:tab pos="358775" algn="l"/>
              </a:tabLst>
            </a:pPr>
            <a:r>
              <a:rPr lang="en-US" sz="1800" b="1" dirty="0" smtClean="0">
                <a:solidFill>
                  <a:srgbClr val="FFFFFF">
                    <a:lumMod val="75000"/>
                  </a:srgbClr>
                </a:solidFill>
                <a:latin typeface="Arial"/>
                <a:ea typeface="ＭＳ Ｐゴシック" charset="-128"/>
                <a:cs typeface="Verdana"/>
              </a:rPr>
              <a:t>Drying in a drying cabinet </a:t>
            </a:r>
            <a:br>
              <a:rPr lang="en-US" sz="1800" b="1" dirty="0" smtClean="0">
                <a:solidFill>
                  <a:srgbClr val="FFFFFF">
                    <a:lumMod val="75000"/>
                  </a:srgbClr>
                </a:solidFill>
                <a:latin typeface="Arial"/>
                <a:ea typeface="ＭＳ Ｐゴシック" charset="-128"/>
                <a:cs typeface="Verdana"/>
              </a:rPr>
            </a:br>
            <a:r>
              <a:rPr lang="en-US" sz="1800" b="1" dirty="0" smtClean="0">
                <a:solidFill>
                  <a:srgbClr val="FFFFFF">
                    <a:lumMod val="75000"/>
                  </a:srgbClr>
                </a:solidFill>
                <a:latin typeface="Arial"/>
                <a:ea typeface="ＭＳ Ｐゴシック" charset="-128"/>
                <a:cs typeface="Verdana"/>
              </a:rPr>
              <a:t>(105 °C), ISO 18134-1 etc.</a:t>
            </a:r>
            <a:endParaRPr lang="en-US" sz="1800" b="1" dirty="0">
              <a:solidFill>
                <a:srgbClr val="FFFFFF">
                  <a:lumMod val="75000"/>
                </a:srgbClr>
              </a:solidFill>
              <a:latin typeface="Arial"/>
              <a:ea typeface="ＭＳ Ｐゴシック" charset="-128"/>
              <a:cs typeface="Verdana"/>
            </a:endParaRPr>
          </a:p>
          <a:p>
            <a:pPr marL="719138" lvl="3" indent="-252413" fontAlgn="base">
              <a:lnSpc>
                <a:spcPts val="2000"/>
              </a:lnSpc>
              <a:spcBef>
                <a:spcPts val="300"/>
              </a:spcBef>
              <a:spcAft>
                <a:spcPts val="300"/>
              </a:spcAft>
              <a:buClr>
                <a:srgbClr val="B9C343"/>
              </a:buClr>
              <a:buSzPct val="50000"/>
              <a:buFont typeface="MetaPro-Norm" pitchFamily="34" charset="0"/>
              <a:buChar char="■"/>
              <a:tabLst>
                <a:tab pos="358775" algn="l"/>
              </a:tabLst>
            </a:pPr>
            <a:r>
              <a:rPr lang="en-US" sz="1800" b="1" dirty="0" smtClean="0">
                <a:solidFill>
                  <a:srgbClr val="FFFFFF">
                    <a:lumMod val="75000"/>
                  </a:srgbClr>
                </a:solidFill>
                <a:latin typeface="Arial"/>
                <a:ea typeface="ＭＳ Ｐゴシック" charset="-128"/>
                <a:cs typeface="Verdana"/>
              </a:rPr>
              <a:t>Drying at a balance, </a:t>
            </a:r>
            <a:br>
              <a:rPr lang="en-US" sz="1800" b="1" dirty="0" smtClean="0">
                <a:solidFill>
                  <a:srgbClr val="FFFFFF">
                    <a:lumMod val="75000"/>
                  </a:srgbClr>
                </a:solidFill>
                <a:latin typeface="Arial"/>
                <a:ea typeface="ＭＳ Ｐゴシック" charset="-128"/>
                <a:cs typeface="Verdana"/>
              </a:rPr>
            </a:br>
            <a:r>
              <a:rPr lang="en-US" sz="1800" b="1" dirty="0" smtClean="0">
                <a:solidFill>
                  <a:srgbClr val="FFFFFF">
                    <a:lumMod val="75000"/>
                  </a:srgbClr>
                </a:solidFill>
                <a:latin typeface="Arial"/>
                <a:ea typeface="ＭＳ Ｐゴシック" charset="-128"/>
                <a:cs typeface="Verdana"/>
              </a:rPr>
              <a:t>e. g. by infrared heating</a:t>
            </a:r>
          </a:p>
          <a:p>
            <a:pPr marL="719138" lvl="3" indent="-252413" fontAlgn="base">
              <a:lnSpc>
                <a:spcPts val="2000"/>
              </a:lnSpc>
              <a:spcBef>
                <a:spcPts val="300"/>
              </a:spcBef>
              <a:spcAft>
                <a:spcPts val="300"/>
              </a:spcAft>
              <a:buClr>
                <a:srgbClr val="B9C343"/>
              </a:buClr>
              <a:buSzPct val="50000"/>
              <a:buFont typeface="MetaPro-Norm" pitchFamily="34" charset="0"/>
              <a:buChar char="■"/>
              <a:tabLst>
                <a:tab pos="358775" algn="l"/>
              </a:tabLst>
            </a:pPr>
            <a:endParaRPr lang="en-US" sz="1800" b="1" dirty="0">
              <a:solidFill>
                <a:srgbClr val="FFFFFF">
                  <a:lumMod val="75000"/>
                </a:srgbClr>
              </a:solidFill>
              <a:latin typeface="Arial"/>
              <a:ea typeface="ＭＳ Ｐゴシック" charset="-128"/>
              <a:cs typeface="Verdana"/>
            </a:endParaRPr>
          </a:p>
          <a:p>
            <a:pPr marL="719138" lvl="3" indent="-252413" fontAlgn="base">
              <a:lnSpc>
                <a:spcPts val="2000"/>
              </a:lnSpc>
              <a:spcBef>
                <a:spcPts val="300"/>
              </a:spcBef>
              <a:spcAft>
                <a:spcPts val="300"/>
              </a:spcAft>
              <a:buClr>
                <a:srgbClr val="B9C343"/>
              </a:buClr>
              <a:buSzPct val="50000"/>
              <a:buFont typeface="MetaPro-Norm" pitchFamily="34" charset="0"/>
              <a:buChar char="■"/>
              <a:tabLst>
                <a:tab pos="358775" algn="l"/>
              </a:tabLst>
            </a:pPr>
            <a:endParaRPr lang="en-US" sz="1800" b="1" dirty="0">
              <a:solidFill>
                <a:srgbClr val="FFFFFF">
                  <a:lumMod val="75000"/>
                </a:srgbClr>
              </a:solidFill>
              <a:latin typeface="Arial"/>
              <a:ea typeface="ＭＳ Ｐゴシック" charset="-128"/>
              <a:cs typeface="Verdana"/>
            </a:endParaRPr>
          </a:p>
          <a:p>
            <a:pPr marL="358775" indent="-358775" fontAlgn="base">
              <a:lnSpc>
                <a:spcPts val="2000"/>
              </a:lnSpc>
              <a:spcBef>
                <a:spcPts val="600"/>
              </a:spcBef>
              <a:spcAft>
                <a:spcPts val="300"/>
              </a:spcAft>
              <a:buClr>
                <a:srgbClr val="B9C343"/>
              </a:buClr>
              <a:buSzPct val="70000"/>
              <a:buFont typeface="MetaPro-Norm" pitchFamily="34" charset="0"/>
              <a:buChar char="■"/>
              <a:tabLst>
                <a:tab pos="358775" algn="l"/>
              </a:tabLst>
            </a:pPr>
            <a:endParaRPr lang="en-US" sz="1800" b="1" dirty="0">
              <a:solidFill>
                <a:srgbClr val="FFFFFF">
                  <a:lumMod val="75000"/>
                </a:srgbClr>
              </a:solidFill>
              <a:latin typeface="Arial"/>
              <a:ea typeface="ＭＳ Ｐゴシック" charset="-128"/>
              <a:cs typeface="Verdana"/>
            </a:endParaRPr>
          </a:p>
          <a:p>
            <a:pPr marL="358775" indent="-358775" fontAlgn="base">
              <a:lnSpc>
                <a:spcPts val="2000"/>
              </a:lnSpc>
              <a:spcBef>
                <a:spcPts val="600"/>
              </a:spcBef>
              <a:spcAft>
                <a:spcPts val="300"/>
              </a:spcAft>
              <a:buClr>
                <a:srgbClr val="B9C343"/>
              </a:buClr>
              <a:buSzPct val="70000"/>
              <a:buFont typeface="MetaPro-Norm" pitchFamily="34" charset="0"/>
              <a:buChar char="■"/>
              <a:tabLst>
                <a:tab pos="358775" algn="l"/>
              </a:tabLst>
            </a:pPr>
            <a:r>
              <a:rPr lang="en-US" sz="1800" b="1" dirty="0" smtClean="0">
                <a:solidFill>
                  <a:srgbClr val="FFFFFF">
                    <a:lumMod val="75000"/>
                  </a:srgbClr>
                </a:solidFill>
                <a:latin typeface="Arial"/>
                <a:ea typeface="ＭＳ Ｐゴシック" charset="-128"/>
                <a:cs typeface="Verdana"/>
              </a:rPr>
              <a:t>Electric techniques </a:t>
            </a:r>
            <a:br>
              <a:rPr lang="en-US" sz="1800" b="1" dirty="0" smtClean="0">
                <a:solidFill>
                  <a:srgbClr val="FFFFFF">
                    <a:lumMod val="75000"/>
                  </a:srgbClr>
                </a:solidFill>
                <a:latin typeface="Arial"/>
                <a:ea typeface="ＭＳ Ｐゴシック" charset="-128"/>
                <a:cs typeface="Verdana"/>
              </a:rPr>
            </a:br>
            <a:r>
              <a:rPr lang="en-US" sz="1800" b="1" dirty="0" smtClean="0">
                <a:solidFill>
                  <a:srgbClr val="FFFFFF">
                    <a:lumMod val="75000"/>
                  </a:srgbClr>
                </a:solidFill>
                <a:latin typeface="Arial"/>
                <a:ea typeface="ＭＳ Ｐゴシック" charset="-128"/>
                <a:cs typeface="Verdana"/>
              </a:rPr>
              <a:t>(e. g. conductivity, capacity)(I)</a:t>
            </a:r>
          </a:p>
          <a:p>
            <a:pPr marL="719138" lvl="3" indent="-252413" fontAlgn="base">
              <a:lnSpc>
                <a:spcPts val="2000"/>
              </a:lnSpc>
              <a:spcBef>
                <a:spcPts val="300"/>
              </a:spcBef>
              <a:spcAft>
                <a:spcPts val="300"/>
              </a:spcAft>
              <a:buClr>
                <a:srgbClr val="B9C343"/>
              </a:buClr>
              <a:buSzPct val="50000"/>
              <a:buFont typeface="MetaPro-Norm" pitchFamily="34" charset="0"/>
              <a:buChar char="■"/>
              <a:tabLst>
                <a:tab pos="358775" algn="l"/>
              </a:tabLst>
            </a:pPr>
            <a:r>
              <a:rPr lang="en-US" sz="1800" b="1" dirty="0" smtClean="0">
                <a:solidFill>
                  <a:srgbClr val="FFFFFF">
                    <a:lumMod val="75000"/>
                  </a:srgbClr>
                </a:solidFill>
                <a:latin typeface="Arial"/>
                <a:ea typeface="ＭＳ Ｐゴシック" charset="-128"/>
                <a:cs typeface="Verdana"/>
              </a:rPr>
              <a:t>Measuring the conductivity of </a:t>
            </a:r>
            <a:br>
              <a:rPr lang="en-US" sz="1800" b="1" dirty="0" smtClean="0">
                <a:solidFill>
                  <a:srgbClr val="FFFFFF">
                    <a:lumMod val="75000"/>
                  </a:srgbClr>
                </a:solidFill>
                <a:latin typeface="Arial"/>
                <a:ea typeface="ＭＳ Ｐゴシック" charset="-128"/>
                <a:cs typeface="Verdana"/>
              </a:rPr>
            </a:br>
            <a:r>
              <a:rPr lang="en-US" sz="1800" b="1" dirty="0" smtClean="0">
                <a:solidFill>
                  <a:srgbClr val="FFFFFF">
                    <a:lumMod val="75000"/>
                  </a:srgbClr>
                </a:solidFill>
                <a:latin typeface="Arial"/>
                <a:ea typeface="ＭＳ Ｐゴシック" charset="-128"/>
                <a:cs typeface="Verdana"/>
              </a:rPr>
              <a:t>wood chips over a defined distance</a:t>
            </a:r>
          </a:p>
          <a:p>
            <a:pPr marL="719138" lvl="3" indent="-252413" fontAlgn="base">
              <a:lnSpc>
                <a:spcPts val="2000"/>
              </a:lnSpc>
              <a:spcBef>
                <a:spcPts val="300"/>
              </a:spcBef>
              <a:spcAft>
                <a:spcPts val="300"/>
              </a:spcAft>
              <a:buClr>
                <a:srgbClr val="B9C343"/>
              </a:buClr>
              <a:buSzPct val="50000"/>
              <a:buFont typeface="MetaPro-Norm" pitchFamily="34" charset="0"/>
              <a:buChar char="■"/>
              <a:tabLst>
                <a:tab pos="358775" algn="l"/>
              </a:tabLst>
            </a:pPr>
            <a:r>
              <a:rPr lang="en-US" sz="1800" b="1" dirty="0" smtClean="0">
                <a:solidFill>
                  <a:srgbClr val="FFFFFF">
                    <a:lumMod val="75000"/>
                  </a:srgbClr>
                </a:solidFill>
                <a:latin typeface="Arial"/>
                <a:ea typeface="ＭＳ Ｐゴシック" charset="-128"/>
                <a:cs typeface="Verdana"/>
              </a:rPr>
              <a:t>Measuring the capacity of a </a:t>
            </a:r>
            <a:br>
              <a:rPr lang="en-US" sz="1800" b="1" dirty="0" smtClean="0">
                <a:solidFill>
                  <a:srgbClr val="FFFFFF">
                    <a:lumMod val="75000"/>
                  </a:srgbClr>
                </a:solidFill>
                <a:latin typeface="Arial"/>
                <a:ea typeface="ＭＳ Ｐゴシック" charset="-128"/>
                <a:cs typeface="Verdana"/>
              </a:rPr>
            </a:br>
            <a:r>
              <a:rPr lang="en-US" sz="1800" b="1" dirty="0" smtClean="0">
                <a:solidFill>
                  <a:srgbClr val="FFFFFF">
                    <a:lumMod val="75000"/>
                  </a:srgbClr>
                </a:solidFill>
                <a:latin typeface="Arial"/>
                <a:ea typeface="ＭＳ Ｐゴシック" charset="-128"/>
                <a:cs typeface="Verdana"/>
              </a:rPr>
              <a:t>defined volume of wood chips</a:t>
            </a:r>
            <a:endParaRPr lang="en-US" sz="2200" b="1" dirty="0" smtClean="0">
              <a:solidFill>
                <a:srgbClr val="FFFFFF">
                  <a:lumMod val="75000"/>
                </a:srgbClr>
              </a:solidFill>
              <a:latin typeface="Arial"/>
              <a:ea typeface="ＭＳ Ｐゴシック" charset="-128"/>
              <a:cs typeface="Verdana"/>
            </a:endParaRPr>
          </a:p>
          <a:p>
            <a:pPr marL="719138" lvl="3" indent="-252413" fontAlgn="base">
              <a:lnSpc>
                <a:spcPts val="2000"/>
              </a:lnSpc>
              <a:spcBef>
                <a:spcPts val="300"/>
              </a:spcBef>
              <a:spcAft>
                <a:spcPts val="300"/>
              </a:spcAft>
              <a:buClr>
                <a:srgbClr val="B9C343"/>
              </a:buClr>
              <a:buSzPct val="50000"/>
              <a:buFont typeface="MetaPro-Norm" pitchFamily="34" charset="0"/>
              <a:buChar char="■"/>
              <a:tabLst>
                <a:tab pos="358775" algn="l"/>
              </a:tabLst>
            </a:pPr>
            <a:endParaRPr lang="en-US" sz="2200" b="1" dirty="0" smtClean="0">
              <a:solidFill>
                <a:srgbClr val="575756"/>
              </a:solidFill>
              <a:latin typeface="MetaPro-Norm" pitchFamily="34" charset="0"/>
              <a:ea typeface="ＭＳ Ｐゴシック" charset="-128"/>
              <a:cs typeface="Verdana"/>
            </a:endParaRPr>
          </a:p>
          <a:p>
            <a:pPr marL="719138" lvl="3" indent="-252413" fontAlgn="base">
              <a:lnSpc>
                <a:spcPts val="2000"/>
              </a:lnSpc>
              <a:spcBef>
                <a:spcPts val="300"/>
              </a:spcBef>
              <a:spcAft>
                <a:spcPts val="300"/>
              </a:spcAft>
              <a:buClr>
                <a:srgbClr val="B9C343"/>
              </a:buClr>
              <a:buSzPct val="50000"/>
              <a:buFont typeface="MetaPro-Norm" pitchFamily="34" charset="0"/>
              <a:buChar char="■"/>
              <a:tabLst>
                <a:tab pos="358775" algn="l"/>
              </a:tabLst>
            </a:pPr>
            <a:endParaRPr lang="en-US" sz="1800" b="1" dirty="0">
              <a:solidFill>
                <a:srgbClr val="575756"/>
              </a:solidFill>
              <a:latin typeface="MetaPro-Norm" pitchFamily="34" charset="0"/>
              <a:ea typeface="ＭＳ Ｐゴシック" charset="-128"/>
              <a:cs typeface="Verdana"/>
            </a:endParaRPr>
          </a:p>
        </p:txBody>
      </p:sp>
      <p:grpSp>
        <p:nvGrpSpPr>
          <p:cNvPr id="2" name="Gruppieren 1"/>
          <p:cNvGrpSpPr/>
          <p:nvPr/>
        </p:nvGrpSpPr>
        <p:grpSpPr>
          <a:xfrm>
            <a:off x="4589465" y="1710196"/>
            <a:ext cx="1843995" cy="2941891"/>
            <a:chOff x="6617380" y="1710194"/>
            <a:chExt cx="1843995" cy="2941891"/>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7381" y="1710194"/>
              <a:ext cx="1843994" cy="2751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feld 2"/>
            <p:cNvSpPr txBox="1">
              <a:spLocks noChangeArrowheads="1"/>
            </p:cNvSpPr>
            <p:nvPr/>
          </p:nvSpPr>
          <p:spPr bwMode="auto">
            <a:xfrm>
              <a:off x="6617381" y="4271321"/>
              <a:ext cx="814395" cy="190382"/>
            </a:xfrm>
            <a:prstGeom prst="rect">
              <a:avLst/>
            </a:prstGeom>
            <a:noFill/>
            <a:ln w="9525">
              <a:noFill/>
              <a:miter lim="800000"/>
              <a:headEnd/>
              <a:tailEnd/>
            </a:ln>
          </p:spPr>
          <p:txBody>
            <a:bodyPr rot="0" vert="horz" wrap="square" lIns="36000" tIns="36000" rIns="36000" bIns="36000" anchor="ctr" anchorCtr="0">
              <a:noAutofit/>
            </a:bodyPr>
            <a:lstStyle/>
            <a:p>
              <a:pPr algn="ctr" defTabSz="914400" eaLnBrk="0" fontAlgn="base" hangingPunct="0">
                <a:lnSpc>
                  <a:spcPct val="115000"/>
                </a:lnSpc>
                <a:spcBef>
                  <a:spcPct val="0"/>
                </a:spcBef>
                <a:tabLst>
                  <a:tab pos="2340610" algn="l"/>
                </a:tabLst>
              </a:pPr>
              <a:r>
                <a:rPr lang="en-US" sz="1000" b="1" dirty="0" smtClean="0">
                  <a:solidFill>
                    <a:srgbClr val="999999"/>
                  </a:solidFill>
                  <a:latin typeface="MetaPro-Norm"/>
                  <a:ea typeface="Calibri"/>
                  <a:cs typeface="Times New Roman"/>
                </a:rPr>
                <a:t>Photo: TFZ</a:t>
              </a:r>
              <a:endParaRPr lang="de-DE" sz="1000" b="1" dirty="0">
                <a:solidFill>
                  <a:srgbClr val="999999"/>
                </a:solidFill>
                <a:latin typeface="Calibri"/>
                <a:ea typeface="Calibri"/>
                <a:cs typeface="Times New Roman"/>
              </a:endParaRPr>
            </a:p>
          </p:txBody>
        </p:sp>
        <p:sp>
          <p:nvSpPr>
            <p:cNvPr id="10" name="Textfeld 2"/>
            <p:cNvSpPr txBox="1">
              <a:spLocks noChangeArrowheads="1"/>
            </p:cNvSpPr>
            <p:nvPr/>
          </p:nvSpPr>
          <p:spPr bwMode="auto">
            <a:xfrm>
              <a:off x="6617380" y="4461703"/>
              <a:ext cx="1819502" cy="190382"/>
            </a:xfrm>
            <a:prstGeom prst="rect">
              <a:avLst/>
            </a:prstGeom>
            <a:noFill/>
            <a:ln w="9525">
              <a:noFill/>
              <a:miter lim="800000"/>
              <a:headEnd/>
              <a:tailEnd/>
            </a:ln>
          </p:spPr>
          <p:txBody>
            <a:bodyPr rot="0" vert="horz" wrap="square" lIns="36000" tIns="36000" rIns="36000" bIns="36000" anchor="ctr" anchorCtr="0">
              <a:noAutofit/>
            </a:bodyPr>
            <a:lstStyle/>
            <a:p>
              <a:pPr algn="ctr" defTabSz="914400" eaLnBrk="0" fontAlgn="base" hangingPunct="0">
                <a:lnSpc>
                  <a:spcPct val="115000"/>
                </a:lnSpc>
                <a:spcBef>
                  <a:spcPct val="0"/>
                </a:spcBef>
                <a:tabLst>
                  <a:tab pos="2340610" algn="l"/>
                </a:tabLst>
              </a:pPr>
              <a:r>
                <a:rPr lang="en-US" sz="1000" b="1" dirty="0" err="1" smtClean="0">
                  <a:solidFill>
                    <a:srgbClr val="999999"/>
                  </a:solidFill>
                  <a:latin typeface="MetaPro-Norm"/>
                  <a:ea typeface="Calibri"/>
                  <a:cs typeface="Times New Roman"/>
                </a:rPr>
                <a:t>Sartorium</a:t>
              </a:r>
              <a:r>
                <a:rPr lang="en-US" sz="1000" b="1" dirty="0" smtClean="0">
                  <a:solidFill>
                    <a:srgbClr val="999999"/>
                  </a:solidFill>
                  <a:latin typeface="MetaPro-Norm"/>
                  <a:ea typeface="Calibri"/>
                  <a:cs typeface="Times New Roman"/>
                </a:rPr>
                <a:t> MA 35</a:t>
              </a:r>
              <a:endParaRPr lang="de-DE" sz="1000" b="1" dirty="0">
                <a:solidFill>
                  <a:srgbClr val="999999"/>
                </a:solidFill>
                <a:latin typeface="Calibri"/>
                <a:ea typeface="Calibri"/>
                <a:cs typeface="Times New Roman"/>
              </a:endParaRPr>
            </a:p>
          </p:txBody>
        </p:sp>
      </p:grpSp>
      <p:grpSp>
        <p:nvGrpSpPr>
          <p:cNvPr id="3" name="Gruppieren 2"/>
          <p:cNvGrpSpPr/>
          <p:nvPr/>
        </p:nvGrpSpPr>
        <p:grpSpPr>
          <a:xfrm>
            <a:off x="6557662" y="3181139"/>
            <a:ext cx="1979922" cy="2951631"/>
            <a:chOff x="6557662" y="3181139"/>
            <a:chExt cx="1979922" cy="2951631"/>
          </a:xfrm>
        </p:grpSpPr>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7662" y="3181139"/>
              <a:ext cx="1979922" cy="2751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feld 2"/>
            <p:cNvSpPr txBox="1">
              <a:spLocks noChangeArrowheads="1"/>
            </p:cNvSpPr>
            <p:nvPr/>
          </p:nvSpPr>
          <p:spPr bwMode="auto">
            <a:xfrm>
              <a:off x="6557662" y="5742266"/>
              <a:ext cx="814395" cy="190382"/>
            </a:xfrm>
            <a:prstGeom prst="rect">
              <a:avLst/>
            </a:prstGeom>
            <a:noFill/>
            <a:ln w="9525">
              <a:noFill/>
              <a:miter lim="800000"/>
              <a:headEnd/>
              <a:tailEnd/>
            </a:ln>
          </p:spPr>
          <p:txBody>
            <a:bodyPr rot="0" vert="horz" wrap="square" lIns="36000" tIns="36000" rIns="36000" bIns="36000" anchor="ctr" anchorCtr="0">
              <a:noAutofit/>
            </a:bodyPr>
            <a:lstStyle/>
            <a:p>
              <a:pPr algn="ctr" defTabSz="914400" eaLnBrk="0" fontAlgn="base" hangingPunct="0">
                <a:lnSpc>
                  <a:spcPct val="115000"/>
                </a:lnSpc>
                <a:spcBef>
                  <a:spcPct val="0"/>
                </a:spcBef>
                <a:tabLst>
                  <a:tab pos="2340610" algn="l"/>
                </a:tabLst>
              </a:pPr>
              <a:r>
                <a:rPr lang="en-US" sz="1000" b="1" dirty="0" smtClean="0">
                  <a:solidFill>
                    <a:srgbClr val="999999"/>
                  </a:solidFill>
                  <a:latin typeface="MetaPro-Norm"/>
                  <a:ea typeface="Calibri"/>
                  <a:cs typeface="Times New Roman"/>
                </a:rPr>
                <a:t>Photo: TFZ</a:t>
              </a:r>
              <a:endParaRPr lang="de-DE" sz="1000" b="1" dirty="0">
                <a:solidFill>
                  <a:srgbClr val="999999"/>
                </a:solidFill>
                <a:latin typeface="Calibri"/>
                <a:ea typeface="Calibri"/>
                <a:cs typeface="Times New Roman"/>
              </a:endParaRPr>
            </a:p>
          </p:txBody>
        </p:sp>
        <p:sp>
          <p:nvSpPr>
            <p:cNvPr id="12" name="Textfeld 2"/>
            <p:cNvSpPr txBox="1">
              <a:spLocks noChangeArrowheads="1"/>
            </p:cNvSpPr>
            <p:nvPr/>
          </p:nvSpPr>
          <p:spPr bwMode="auto">
            <a:xfrm>
              <a:off x="6557662" y="5942388"/>
              <a:ext cx="1979922" cy="190382"/>
            </a:xfrm>
            <a:prstGeom prst="rect">
              <a:avLst/>
            </a:prstGeom>
            <a:noFill/>
            <a:ln w="9525">
              <a:noFill/>
              <a:miter lim="800000"/>
              <a:headEnd/>
              <a:tailEnd/>
            </a:ln>
          </p:spPr>
          <p:txBody>
            <a:bodyPr rot="0" vert="horz" wrap="square" lIns="36000" tIns="36000" rIns="36000" bIns="36000" anchor="ctr" anchorCtr="0">
              <a:noAutofit/>
            </a:bodyPr>
            <a:lstStyle/>
            <a:p>
              <a:pPr algn="ctr" defTabSz="914400" eaLnBrk="0" fontAlgn="base" hangingPunct="0">
                <a:lnSpc>
                  <a:spcPct val="115000"/>
                </a:lnSpc>
                <a:spcBef>
                  <a:spcPct val="0"/>
                </a:spcBef>
                <a:tabLst>
                  <a:tab pos="2340610" algn="l"/>
                </a:tabLst>
              </a:pPr>
              <a:r>
                <a:rPr lang="en-US" sz="1000" b="1" dirty="0" smtClean="0">
                  <a:solidFill>
                    <a:srgbClr val="999999"/>
                  </a:solidFill>
                  <a:latin typeface="MetaPro-Norm"/>
                  <a:ea typeface="Calibri"/>
                  <a:cs typeface="Times New Roman"/>
                </a:rPr>
                <a:t>Schaller: </a:t>
              </a:r>
              <a:r>
                <a:rPr lang="en-US" sz="1000" b="1" dirty="0" err="1" smtClean="0">
                  <a:solidFill>
                    <a:srgbClr val="999999"/>
                  </a:solidFill>
                  <a:latin typeface="MetaPro-Norm"/>
                  <a:ea typeface="Calibri"/>
                  <a:cs typeface="Times New Roman"/>
                </a:rPr>
                <a:t>Humimeter</a:t>
              </a:r>
              <a:r>
                <a:rPr lang="en-US" sz="1000" b="1" dirty="0" smtClean="0">
                  <a:solidFill>
                    <a:srgbClr val="999999"/>
                  </a:solidFill>
                  <a:latin typeface="MetaPro-Norm"/>
                  <a:ea typeface="Calibri"/>
                  <a:cs typeface="Times New Roman"/>
                </a:rPr>
                <a:t> BMA</a:t>
              </a:r>
              <a:endParaRPr lang="de-DE" sz="1000" b="1" dirty="0">
                <a:solidFill>
                  <a:srgbClr val="999999"/>
                </a:solidFill>
                <a:latin typeface="Calibri"/>
                <a:ea typeface="Calibri"/>
                <a:cs typeface="Times New Roman"/>
              </a:endParaRPr>
            </a:p>
          </p:txBody>
        </p:sp>
      </p:grpSp>
      <p:sp>
        <p:nvSpPr>
          <p:cNvPr id="14" name="Action Button: Forward or Next 13">
            <a:hlinkClick r:id="" action="ppaction://noaction" highlightClick="1"/>
          </p:cNvPr>
          <p:cNvSpPr>
            <a:spLocks noChangeAspect="1"/>
          </p:cNvSpPr>
          <p:nvPr/>
        </p:nvSpPr>
        <p:spPr bwMode="auto">
          <a:xfrm>
            <a:off x="8848725" y="6667501"/>
            <a:ext cx="108000" cy="106892"/>
          </a:xfrm>
          <a:prstGeom prst="actionButtonForwardNex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GB" sz="2200" b="1" smtClean="0">
              <a:solidFill>
                <a:srgbClr val="999999"/>
              </a:solidFill>
              <a:cs typeface="Arial" charset="0"/>
            </a:endParaRPr>
          </a:p>
        </p:txBody>
      </p:sp>
    </p:spTree>
    <p:extLst>
      <p:ext uri="{BB962C8B-B14F-4D97-AF65-F5344CB8AC3E}">
        <p14:creationId xmlns:p14="http://schemas.microsoft.com/office/powerpoint/2010/main" val="27300408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26632">
                                            <p:txEl>
                                              <p:pRg st="0" end="0"/>
                                            </p:txEl>
                                          </p:spTgt>
                                        </p:tgtEl>
                                        <p:attrNameLst>
                                          <p:attrName>style.color</p:attrName>
                                        </p:attrNameLst>
                                      </p:cBhvr>
                                      <p:to>
                                        <a:srgbClr val="464646"/>
                                      </p:to>
                                    </p:animClr>
                                  </p:childTnLst>
                                </p:cTn>
                              </p:par>
                              <p:par>
                                <p:cTn id="7" presetID="3" presetClass="emph" presetSubtype="2" fill="hold" nodeType="withEffect">
                                  <p:stCondLst>
                                    <p:cond delay="0"/>
                                  </p:stCondLst>
                                  <p:childTnLst>
                                    <p:animClr clrSpc="rgb" dir="cw">
                                      <p:cBhvr override="childStyle">
                                        <p:cTn id="8" dur="500" fill="hold"/>
                                        <p:tgtEl>
                                          <p:spTgt spid="26632">
                                            <p:txEl>
                                              <p:pRg st="1" end="1"/>
                                            </p:txEl>
                                          </p:spTgt>
                                        </p:tgtEl>
                                        <p:attrNameLst>
                                          <p:attrName>style.color</p:attrName>
                                        </p:attrNameLst>
                                      </p:cBhvr>
                                      <p:to>
                                        <a:srgbClr val="464646"/>
                                      </p:to>
                                    </p:animClr>
                                  </p:childTnLst>
                                </p:cTn>
                              </p:par>
                              <p:par>
                                <p:cTn id="9" presetID="3" presetClass="emph" presetSubtype="2" fill="hold" nodeType="withEffect">
                                  <p:stCondLst>
                                    <p:cond delay="0"/>
                                  </p:stCondLst>
                                  <p:childTnLst>
                                    <p:animClr clrSpc="rgb" dir="cw">
                                      <p:cBhvr override="childStyle">
                                        <p:cTn id="10" dur="500" fill="hold"/>
                                        <p:tgtEl>
                                          <p:spTgt spid="26632">
                                            <p:txEl>
                                              <p:pRg st="2" end="2"/>
                                            </p:txEl>
                                          </p:spTgt>
                                        </p:tgtEl>
                                        <p:attrNameLst>
                                          <p:attrName>style.color</p:attrName>
                                        </p:attrNameLst>
                                      </p:cBhvr>
                                      <p:to>
                                        <a:srgbClr val="464646"/>
                                      </p:to>
                                    </p:animClr>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3" presetClass="emph" presetSubtype="2" fill="hold" nodeType="clickEffect">
                                  <p:stCondLst>
                                    <p:cond delay="0"/>
                                  </p:stCondLst>
                                  <p:childTnLst>
                                    <p:animClr clrSpc="rgb" dir="cw">
                                      <p:cBhvr override="childStyle">
                                        <p:cTn id="16" dur="500" fill="hold"/>
                                        <p:tgtEl>
                                          <p:spTgt spid="26632">
                                            <p:txEl>
                                              <p:pRg st="6" end="6"/>
                                            </p:txEl>
                                          </p:spTgt>
                                        </p:tgtEl>
                                        <p:attrNameLst>
                                          <p:attrName>style.color</p:attrName>
                                        </p:attrNameLst>
                                      </p:cBhvr>
                                      <p:to>
                                        <a:srgbClr val="464646"/>
                                      </p:to>
                                    </p:animClr>
                                  </p:childTnLst>
                                </p:cTn>
                              </p:par>
                              <p:par>
                                <p:cTn id="17" presetID="3" presetClass="emph" presetSubtype="2" fill="hold" nodeType="withEffect">
                                  <p:stCondLst>
                                    <p:cond delay="0"/>
                                  </p:stCondLst>
                                  <p:childTnLst>
                                    <p:animClr clrSpc="rgb" dir="cw">
                                      <p:cBhvr override="childStyle">
                                        <p:cTn id="18" dur="500" fill="hold"/>
                                        <p:tgtEl>
                                          <p:spTgt spid="26632">
                                            <p:txEl>
                                              <p:pRg st="7" end="7"/>
                                            </p:txEl>
                                          </p:spTgt>
                                        </p:tgtEl>
                                        <p:attrNameLst>
                                          <p:attrName>style.color</p:attrName>
                                        </p:attrNameLst>
                                      </p:cBhvr>
                                      <p:to>
                                        <a:srgbClr val="464646"/>
                                      </p:to>
                                    </p:animClr>
                                  </p:childTnLst>
                                </p:cTn>
                              </p:par>
                              <p:par>
                                <p:cTn id="19" presetID="3" presetClass="emph" presetSubtype="2" fill="hold" nodeType="withEffect">
                                  <p:stCondLst>
                                    <p:cond delay="0"/>
                                  </p:stCondLst>
                                  <p:childTnLst>
                                    <p:animClr clrSpc="rgb" dir="cw">
                                      <p:cBhvr override="childStyle">
                                        <p:cTn id="20" dur="500" fill="hold"/>
                                        <p:tgtEl>
                                          <p:spTgt spid="26632">
                                            <p:txEl>
                                              <p:pRg st="8" end="8"/>
                                            </p:txEl>
                                          </p:spTgt>
                                        </p:tgtEl>
                                        <p:attrNameLst>
                                          <p:attrName>style.color</p:attrName>
                                        </p:attrNameLst>
                                      </p:cBhvr>
                                      <p:to>
                                        <a:srgbClr val="464646"/>
                                      </p:to>
                                    </p:animClr>
                                  </p:childTnLst>
                                </p:cTn>
                              </p:par>
                              <p:par>
                                <p:cTn id="21" presetID="1"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el 1"/>
          <p:cNvSpPr>
            <a:spLocks noGrp="1"/>
          </p:cNvSpPr>
          <p:nvPr>
            <p:ph type="title" idx="4294967295"/>
          </p:nvPr>
        </p:nvSpPr>
        <p:spPr>
          <a:xfrm>
            <a:off x="756003" y="972003"/>
            <a:ext cx="7623175" cy="663575"/>
          </a:xfrm>
        </p:spPr>
        <p:txBody>
          <a:bodyPr wrap="none" lIns="0" tIns="0" rIns="0" bIns="0" anchor="b"/>
          <a:lstStyle/>
          <a:p>
            <a:pPr marL="0" indent="0" algn="l"/>
            <a:r>
              <a:rPr lang="en-US" sz="2400" b="1" dirty="0" smtClean="0">
                <a:solidFill>
                  <a:srgbClr val="575756"/>
                </a:solidFill>
                <a:ea typeface="ＭＳ Ｐゴシック" pitchFamily="34" charset="-128"/>
                <a:cs typeface="Verdana"/>
              </a:rPr>
              <a:t>Methods for determination of moisture content (II)</a:t>
            </a:r>
            <a:endParaRPr lang="en-US" sz="2400" b="1" dirty="0">
              <a:solidFill>
                <a:srgbClr val="575756"/>
              </a:solidFill>
              <a:ea typeface="ＭＳ Ｐゴシック" pitchFamily="34" charset="-128"/>
              <a:cs typeface="Verdana"/>
            </a:endParaRPr>
          </a:p>
        </p:txBody>
      </p:sp>
      <p:sp>
        <p:nvSpPr>
          <p:cNvPr id="26632" name="Textplatzhalter 2"/>
          <p:cNvSpPr>
            <a:spLocks/>
          </p:cNvSpPr>
          <p:nvPr/>
        </p:nvSpPr>
        <p:spPr bwMode="auto">
          <a:xfrm>
            <a:off x="756557" y="1710194"/>
            <a:ext cx="7680325" cy="467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defTabSz="457200" eaLnBrk="0" hangingPunct="0">
              <a:spcBef>
                <a:spcPct val="20000"/>
              </a:spcBef>
              <a:buFont typeface="Arial" charset="0"/>
              <a:buChar char="•"/>
              <a:tabLst>
                <a:tab pos="3314700" algn="l"/>
              </a:tabLst>
              <a:defRPr sz="3200">
                <a:solidFill>
                  <a:schemeClr val="tx1"/>
                </a:solidFill>
                <a:latin typeface="Calibri" pitchFamily="34" charset="0"/>
                <a:ea typeface="ＭＳ Ｐゴシック" pitchFamily="34" charset="-128"/>
              </a:defRPr>
            </a:lvl1pPr>
            <a:lvl2pPr marL="446088" indent="-285750" defTabSz="457200" eaLnBrk="0" hangingPunct="0">
              <a:spcBef>
                <a:spcPct val="20000"/>
              </a:spcBef>
              <a:buFont typeface="Arial" charset="0"/>
              <a:buChar char="–"/>
              <a:tabLst>
                <a:tab pos="3314700" algn="l"/>
              </a:tabLst>
              <a:defRPr sz="2800">
                <a:solidFill>
                  <a:schemeClr val="tx1"/>
                </a:solidFill>
                <a:latin typeface="Calibri" pitchFamily="34" charset="0"/>
                <a:ea typeface="ＭＳ Ｐゴシック" pitchFamily="34" charset="-128"/>
              </a:defRPr>
            </a:lvl2pPr>
            <a:lvl3pPr marL="1257300" indent="-266700" defTabSz="457200" eaLnBrk="0" hangingPunct="0">
              <a:spcBef>
                <a:spcPct val="20000"/>
              </a:spcBef>
              <a:buFont typeface="Arial" charset="0"/>
              <a:buChar char="•"/>
              <a:tabLst>
                <a:tab pos="3314700" algn="l"/>
              </a:tabLst>
              <a:defRPr sz="2400">
                <a:solidFill>
                  <a:schemeClr val="tx1"/>
                </a:solidFill>
                <a:latin typeface="Calibri" pitchFamily="34" charset="0"/>
                <a:ea typeface="ＭＳ Ｐゴシック" pitchFamily="34" charset="-128"/>
              </a:defRPr>
            </a:lvl3pPr>
            <a:lvl4pPr marL="266700" indent="-266700" defTabSz="457200" eaLnBrk="0" hangingPunct="0">
              <a:spcBef>
                <a:spcPct val="20000"/>
              </a:spcBef>
              <a:buFont typeface="Arial" charset="0"/>
              <a:buChar char="–"/>
              <a:tabLst>
                <a:tab pos="3314700" algn="l"/>
              </a:tabLst>
              <a:defRPr sz="2000">
                <a:solidFill>
                  <a:schemeClr val="tx1"/>
                </a:solidFill>
                <a:latin typeface="Calibri" pitchFamily="34" charset="0"/>
                <a:ea typeface="ＭＳ Ｐゴシック" pitchFamily="34" charset="-128"/>
              </a:defRPr>
            </a:lvl4pPr>
            <a:lvl5pPr marL="1798638" indent="-50787300" defTabSz="457200" eaLnBrk="0" hangingPunct="0">
              <a:spcBef>
                <a:spcPct val="20000"/>
              </a:spcBef>
              <a:buFont typeface="Arial" charset="0"/>
              <a:buChar char="»"/>
              <a:tabLst>
                <a:tab pos="3314700" algn="l"/>
              </a:tabLst>
              <a:defRPr sz="2000">
                <a:solidFill>
                  <a:schemeClr val="tx1"/>
                </a:solidFill>
                <a:latin typeface="Calibri" pitchFamily="34" charset="0"/>
                <a:ea typeface="ＭＳ Ｐゴシック" pitchFamily="34" charset="-128"/>
              </a:defRPr>
            </a:lvl5pPr>
            <a:lvl6pPr marL="2255838" indent="-50787300" defTabSz="457200" eaLnBrk="0" fontAlgn="base" hangingPunct="0">
              <a:spcBef>
                <a:spcPct val="20000"/>
              </a:spcBef>
              <a:spcAft>
                <a:spcPct val="0"/>
              </a:spcAft>
              <a:buFont typeface="Arial" charset="0"/>
              <a:buChar char="»"/>
              <a:tabLst>
                <a:tab pos="3314700" algn="l"/>
              </a:tabLst>
              <a:defRPr sz="2000">
                <a:solidFill>
                  <a:schemeClr val="tx1"/>
                </a:solidFill>
                <a:latin typeface="Calibri" pitchFamily="34" charset="0"/>
                <a:ea typeface="ＭＳ Ｐゴシック" pitchFamily="34" charset="-128"/>
              </a:defRPr>
            </a:lvl6pPr>
            <a:lvl7pPr marL="2713038" indent="-50787300" defTabSz="457200" eaLnBrk="0" fontAlgn="base" hangingPunct="0">
              <a:spcBef>
                <a:spcPct val="20000"/>
              </a:spcBef>
              <a:spcAft>
                <a:spcPct val="0"/>
              </a:spcAft>
              <a:buFont typeface="Arial" charset="0"/>
              <a:buChar char="»"/>
              <a:tabLst>
                <a:tab pos="3314700" algn="l"/>
              </a:tabLst>
              <a:defRPr sz="2000">
                <a:solidFill>
                  <a:schemeClr val="tx1"/>
                </a:solidFill>
                <a:latin typeface="Calibri" pitchFamily="34" charset="0"/>
                <a:ea typeface="ＭＳ Ｐゴシック" pitchFamily="34" charset="-128"/>
              </a:defRPr>
            </a:lvl7pPr>
            <a:lvl8pPr marL="3170238" indent="-50787300" defTabSz="457200" eaLnBrk="0" fontAlgn="base" hangingPunct="0">
              <a:spcBef>
                <a:spcPct val="20000"/>
              </a:spcBef>
              <a:spcAft>
                <a:spcPct val="0"/>
              </a:spcAft>
              <a:buFont typeface="Arial" charset="0"/>
              <a:buChar char="»"/>
              <a:tabLst>
                <a:tab pos="3314700" algn="l"/>
              </a:tabLst>
              <a:defRPr sz="2000">
                <a:solidFill>
                  <a:schemeClr val="tx1"/>
                </a:solidFill>
                <a:latin typeface="Calibri" pitchFamily="34" charset="0"/>
                <a:ea typeface="ＭＳ Ｐゴシック" pitchFamily="34" charset="-128"/>
              </a:defRPr>
            </a:lvl8pPr>
            <a:lvl9pPr marL="3627438" indent="-50787300" defTabSz="457200" eaLnBrk="0" fontAlgn="base" hangingPunct="0">
              <a:spcBef>
                <a:spcPct val="20000"/>
              </a:spcBef>
              <a:spcAft>
                <a:spcPct val="0"/>
              </a:spcAft>
              <a:buFont typeface="Arial" charset="0"/>
              <a:buChar char="»"/>
              <a:tabLst>
                <a:tab pos="3314700" algn="l"/>
              </a:tabLst>
              <a:defRPr sz="2000">
                <a:solidFill>
                  <a:schemeClr val="tx1"/>
                </a:solidFill>
                <a:latin typeface="Calibri" pitchFamily="34" charset="0"/>
                <a:ea typeface="ＭＳ Ｐゴシック" pitchFamily="34" charset="-128"/>
              </a:defRPr>
            </a:lvl9pPr>
          </a:lstStyle>
          <a:p>
            <a:pPr marL="358775" indent="-358775" fontAlgn="base">
              <a:lnSpc>
                <a:spcPts val="2000"/>
              </a:lnSpc>
              <a:spcBef>
                <a:spcPts val="600"/>
              </a:spcBef>
              <a:spcAft>
                <a:spcPts val="300"/>
              </a:spcAft>
              <a:buClr>
                <a:srgbClr val="B9C343"/>
              </a:buClr>
              <a:buSzPct val="70000"/>
              <a:buFont typeface="MetaPro-Norm" pitchFamily="34" charset="0"/>
              <a:buChar char="■"/>
              <a:tabLst>
                <a:tab pos="358775" algn="l"/>
              </a:tabLst>
            </a:pPr>
            <a:r>
              <a:rPr lang="en-US" sz="1800" b="1" dirty="0">
                <a:solidFill>
                  <a:srgbClr val="FFFFFF">
                    <a:lumMod val="75000"/>
                  </a:srgbClr>
                </a:solidFill>
                <a:latin typeface="Arial"/>
                <a:ea typeface="ＭＳ Ｐゴシック" charset="-128"/>
                <a:cs typeface="Verdana"/>
              </a:rPr>
              <a:t>Electric techniques </a:t>
            </a:r>
            <a:r>
              <a:rPr lang="en-US" sz="1800" b="1" dirty="0" smtClean="0">
                <a:solidFill>
                  <a:srgbClr val="FFFFFF">
                    <a:lumMod val="75000"/>
                  </a:srgbClr>
                </a:solidFill>
                <a:latin typeface="Arial"/>
                <a:ea typeface="ＭＳ Ｐゴシック" charset="-128"/>
                <a:cs typeface="Verdana"/>
              </a:rPr>
              <a:t>(</a:t>
            </a:r>
            <a:r>
              <a:rPr lang="en-US" sz="1800" b="1" dirty="0">
                <a:solidFill>
                  <a:srgbClr val="FFFFFF">
                    <a:lumMod val="75000"/>
                  </a:srgbClr>
                </a:solidFill>
                <a:latin typeface="Arial"/>
                <a:ea typeface="ＭＳ Ｐゴシック" charset="-128"/>
                <a:cs typeface="Verdana"/>
              </a:rPr>
              <a:t>e. g. conductivity, capacity</a:t>
            </a:r>
            <a:r>
              <a:rPr lang="en-US" sz="1800" b="1" dirty="0" smtClean="0">
                <a:solidFill>
                  <a:srgbClr val="FFFFFF">
                    <a:lumMod val="75000"/>
                  </a:srgbClr>
                </a:solidFill>
                <a:latin typeface="Arial"/>
                <a:ea typeface="ＭＳ Ｐゴシック" charset="-128"/>
                <a:cs typeface="Verdana"/>
              </a:rPr>
              <a:t>) (II)</a:t>
            </a:r>
            <a:endParaRPr lang="en-US" sz="1800" b="1" dirty="0">
              <a:solidFill>
                <a:srgbClr val="FFFFFF">
                  <a:lumMod val="75000"/>
                </a:srgbClr>
              </a:solidFill>
              <a:latin typeface="Arial"/>
              <a:ea typeface="ＭＳ Ｐゴシック" charset="-128"/>
              <a:cs typeface="Verdana"/>
            </a:endParaRPr>
          </a:p>
          <a:p>
            <a:pPr marL="719138" lvl="3" indent="-252413" fontAlgn="base">
              <a:lnSpc>
                <a:spcPts val="2000"/>
              </a:lnSpc>
              <a:spcBef>
                <a:spcPts val="300"/>
              </a:spcBef>
              <a:spcAft>
                <a:spcPts val="300"/>
              </a:spcAft>
              <a:buClr>
                <a:srgbClr val="B9C343"/>
              </a:buClr>
              <a:buSzPct val="50000"/>
              <a:buFont typeface="MetaPro-Norm" pitchFamily="34" charset="0"/>
              <a:buChar char="■"/>
              <a:tabLst>
                <a:tab pos="358775" algn="l"/>
              </a:tabLst>
            </a:pPr>
            <a:r>
              <a:rPr lang="en-US" sz="1800" b="1" dirty="0" smtClean="0">
                <a:solidFill>
                  <a:srgbClr val="FFFFFF">
                    <a:lumMod val="75000"/>
                  </a:srgbClr>
                </a:solidFill>
                <a:latin typeface="Arial"/>
                <a:ea typeface="ＭＳ Ｐゴシック" charset="-128"/>
                <a:cs typeface="Verdana"/>
              </a:rPr>
              <a:t>Mobile instruments</a:t>
            </a:r>
          </a:p>
          <a:p>
            <a:pPr marL="358775" indent="-358775" fontAlgn="base">
              <a:lnSpc>
                <a:spcPts val="2000"/>
              </a:lnSpc>
              <a:spcBef>
                <a:spcPts val="600"/>
              </a:spcBef>
              <a:spcAft>
                <a:spcPts val="300"/>
              </a:spcAft>
              <a:buClr>
                <a:srgbClr val="B9C343"/>
              </a:buClr>
              <a:buSzPct val="70000"/>
              <a:buFont typeface="MetaPro-Norm" pitchFamily="34" charset="0"/>
              <a:buChar char="■"/>
              <a:tabLst>
                <a:tab pos="358775" algn="l"/>
              </a:tabLst>
            </a:pPr>
            <a:endParaRPr lang="en-US" sz="1800" b="1" dirty="0" smtClean="0">
              <a:solidFill>
                <a:srgbClr val="FFFFFF">
                  <a:lumMod val="75000"/>
                </a:srgbClr>
              </a:solidFill>
              <a:latin typeface="Arial"/>
              <a:ea typeface="ＭＳ Ｐゴシック" charset="-128"/>
              <a:cs typeface="Verdana"/>
            </a:endParaRPr>
          </a:p>
          <a:p>
            <a:pPr marL="358775" indent="-358775" fontAlgn="base">
              <a:lnSpc>
                <a:spcPts val="2000"/>
              </a:lnSpc>
              <a:spcBef>
                <a:spcPts val="600"/>
              </a:spcBef>
              <a:spcAft>
                <a:spcPts val="300"/>
              </a:spcAft>
              <a:buClr>
                <a:srgbClr val="B9C343"/>
              </a:buClr>
              <a:buSzPct val="70000"/>
              <a:buFont typeface="MetaPro-Norm" pitchFamily="34" charset="0"/>
              <a:buChar char="■"/>
              <a:tabLst>
                <a:tab pos="358775" algn="l"/>
              </a:tabLst>
            </a:pPr>
            <a:r>
              <a:rPr lang="en-US" sz="1800" b="1" dirty="0" smtClean="0">
                <a:solidFill>
                  <a:srgbClr val="FFFFFF">
                    <a:lumMod val="75000"/>
                  </a:srgbClr>
                </a:solidFill>
                <a:latin typeface="Arial"/>
                <a:ea typeface="ＭＳ Ｐゴシック" charset="-128"/>
                <a:cs typeface="Verdana"/>
              </a:rPr>
              <a:t>Optical techniques (e.g. infrared absorption)</a:t>
            </a:r>
          </a:p>
          <a:p>
            <a:pPr marL="358775" indent="-358775" fontAlgn="base">
              <a:lnSpc>
                <a:spcPts val="2000"/>
              </a:lnSpc>
              <a:spcBef>
                <a:spcPts val="600"/>
              </a:spcBef>
              <a:spcAft>
                <a:spcPts val="300"/>
              </a:spcAft>
              <a:buClr>
                <a:srgbClr val="B9C343"/>
              </a:buClr>
              <a:buSzPct val="70000"/>
              <a:buFont typeface="MetaPro-Norm" pitchFamily="34" charset="0"/>
              <a:buChar char="■"/>
              <a:tabLst>
                <a:tab pos="358775" algn="l"/>
              </a:tabLst>
            </a:pPr>
            <a:r>
              <a:rPr lang="en-US" sz="1800" b="1" dirty="0" smtClean="0">
                <a:solidFill>
                  <a:srgbClr val="FFFFFF">
                    <a:lumMod val="75000"/>
                  </a:srgbClr>
                </a:solidFill>
                <a:latin typeface="Arial"/>
                <a:ea typeface="ＭＳ Ｐゴシック" charset="-128"/>
                <a:cs typeface="Verdana"/>
              </a:rPr>
              <a:t>Hygrometric techniques</a:t>
            </a:r>
          </a:p>
          <a:p>
            <a:pPr marL="358775" indent="-358775" fontAlgn="base">
              <a:lnSpc>
                <a:spcPts val="2000"/>
              </a:lnSpc>
              <a:spcBef>
                <a:spcPts val="600"/>
              </a:spcBef>
              <a:spcAft>
                <a:spcPts val="300"/>
              </a:spcAft>
              <a:buClr>
                <a:srgbClr val="B9C343"/>
              </a:buClr>
              <a:buSzPct val="70000"/>
              <a:buFont typeface="MetaPro-Norm" pitchFamily="34" charset="0"/>
              <a:buChar char="■"/>
              <a:tabLst>
                <a:tab pos="358775" algn="l"/>
              </a:tabLst>
            </a:pPr>
            <a:r>
              <a:rPr lang="en-US" sz="1800" b="1" dirty="0" smtClean="0">
                <a:solidFill>
                  <a:srgbClr val="FFFFFF">
                    <a:lumMod val="75000"/>
                  </a:srgbClr>
                </a:solidFill>
                <a:latin typeface="Arial"/>
                <a:ea typeface="ＭＳ Ｐゴシック" charset="-128"/>
                <a:cs typeface="Verdana"/>
              </a:rPr>
              <a:t>Further techniques….</a:t>
            </a:r>
          </a:p>
          <a:p>
            <a:pPr marL="466725" lvl="3" indent="0" fontAlgn="base">
              <a:lnSpc>
                <a:spcPts val="2000"/>
              </a:lnSpc>
              <a:spcBef>
                <a:spcPts val="300"/>
              </a:spcBef>
              <a:spcAft>
                <a:spcPts val="300"/>
              </a:spcAft>
              <a:buClr>
                <a:srgbClr val="B9C343"/>
              </a:buClr>
              <a:buSzPct val="50000"/>
              <a:buFont typeface="Arial" charset="0"/>
              <a:buNone/>
              <a:tabLst>
                <a:tab pos="358775" algn="l"/>
              </a:tabLst>
            </a:pPr>
            <a:endParaRPr lang="en-US" sz="1800" b="1" dirty="0" smtClean="0">
              <a:solidFill>
                <a:srgbClr val="FFFFFF">
                  <a:lumMod val="75000"/>
                </a:srgbClr>
              </a:solidFill>
              <a:latin typeface="MetaPro-Norm" pitchFamily="34" charset="0"/>
              <a:ea typeface="ＭＳ Ｐゴシック" charset="-128"/>
              <a:cs typeface="Verdana"/>
            </a:endParaRPr>
          </a:p>
          <a:p>
            <a:pPr marL="1457325" lvl="2" indent="0" fontAlgn="base">
              <a:lnSpc>
                <a:spcPts val="2000"/>
              </a:lnSpc>
              <a:spcBef>
                <a:spcPts val="300"/>
              </a:spcBef>
              <a:spcAft>
                <a:spcPts val="300"/>
              </a:spcAft>
              <a:buClr>
                <a:srgbClr val="B9C343"/>
              </a:buClr>
              <a:buSzPct val="50000"/>
              <a:buFont typeface="Arial" charset="0"/>
              <a:buNone/>
              <a:tabLst>
                <a:tab pos="358775" algn="l"/>
              </a:tabLst>
            </a:pPr>
            <a:endParaRPr lang="en-US" sz="2200" b="1" dirty="0" smtClean="0">
              <a:solidFill>
                <a:srgbClr val="FFFFFF">
                  <a:lumMod val="75000"/>
                </a:srgbClr>
              </a:solidFill>
              <a:latin typeface="MetaPro-Norm" pitchFamily="34" charset="0"/>
              <a:ea typeface="ＭＳ Ｐゴシック" charset="-128"/>
              <a:cs typeface="Verdana"/>
            </a:endParaRPr>
          </a:p>
          <a:p>
            <a:pPr marL="719138" lvl="3" indent="-252413" fontAlgn="base">
              <a:lnSpc>
                <a:spcPts val="2000"/>
              </a:lnSpc>
              <a:spcBef>
                <a:spcPts val="300"/>
              </a:spcBef>
              <a:spcAft>
                <a:spcPts val="300"/>
              </a:spcAft>
              <a:buClr>
                <a:srgbClr val="B9C343"/>
              </a:buClr>
              <a:buSzPct val="50000"/>
              <a:buFont typeface="MetaPro-Norm" pitchFamily="34" charset="0"/>
              <a:buChar char="■"/>
              <a:tabLst>
                <a:tab pos="358775" algn="l"/>
              </a:tabLst>
            </a:pPr>
            <a:endParaRPr lang="en-US" sz="2200" b="1" dirty="0" smtClean="0">
              <a:solidFill>
                <a:srgbClr val="575756"/>
              </a:solidFill>
              <a:latin typeface="MetaPro-Norm" pitchFamily="34" charset="0"/>
              <a:ea typeface="ＭＳ Ｐゴシック" charset="-128"/>
              <a:cs typeface="Verdana"/>
            </a:endParaRPr>
          </a:p>
          <a:p>
            <a:pPr marL="719138" lvl="3" indent="-252413" fontAlgn="base">
              <a:lnSpc>
                <a:spcPts val="2000"/>
              </a:lnSpc>
              <a:spcBef>
                <a:spcPts val="300"/>
              </a:spcBef>
              <a:spcAft>
                <a:spcPts val="300"/>
              </a:spcAft>
              <a:buClr>
                <a:srgbClr val="B9C343"/>
              </a:buClr>
              <a:buSzPct val="50000"/>
              <a:buFont typeface="MetaPro-Norm" pitchFamily="34" charset="0"/>
              <a:buChar char="■"/>
              <a:tabLst>
                <a:tab pos="358775" algn="l"/>
              </a:tabLst>
            </a:pPr>
            <a:endParaRPr lang="en-US" sz="1800" b="1" dirty="0">
              <a:solidFill>
                <a:srgbClr val="575756"/>
              </a:solidFill>
              <a:latin typeface="MetaPro-Norm" pitchFamily="34" charset="0"/>
              <a:ea typeface="ＭＳ Ｐゴシック" charset="-128"/>
              <a:cs typeface="Verdana"/>
            </a:endParaRPr>
          </a:p>
        </p:txBody>
      </p:sp>
      <p:grpSp>
        <p:nvGrpSpPr>
          <p:cNvPr id="3" name="Gruppieren 2"/>
          <p:cNvGrpSpPr/>
          <p:nvPr/>
        </p:nvGrpSpPr>
        <p:grpSpPr>
          <a:xfrm>
            <a:off x="6533169" y="2396001"/>
            <a:ext cx="2004406" cy="3593967"/>
            <a:chOff x="6456969" y="1710194"/>
            <a:chExt cx="2004406" cy="276639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3981" y="1710194"/>
              <a:ext cx="1897394" cy="22748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feld 2"/>
            <p:cNvSpPr txBox="1">
              <a:spLocks noChangeArrowheads="1"/>
            </p:cNvSpPr>
            <p:nvPr/>
          </p:nvSpPr>
          <p:spPr bwMode="auto">
            <a:xfrm>
              <a:off x="6563981" y="4042465"/>
              <a:ext cx="814395" cy="190382"/>
            </a:xfrm>
            <a:prstGeom prst="rect">
              <a:avLst/>
            </a:prstGeom>
            <a:noFill/>
            <a:ln w="9525">
              <a:noFill/>
              <a:miter lim="800000"/>
              <a:headEnd/>
              <a:tailEnd/>
            </a:ln>
          </p:spPr>
          <p:txBody>
            <a:bodyPr rot="0" vert="horz" wrap="square" lIns="36000" tIns="36000" rIns="36000" bIns="36000" anchor="ctr" anchorCtr="0">
              <a:noAutofit/>
            </a:bodyPr>
            <a:lstStyle/>
            <a:p>
              <a:pPr algn="ctr" defTabSz="914400" eaLnBrk="0" fontAlgn="base" hangingPunct="0">
                <a:lnSpc>
                  <a:spcPct val="115000"/>
                </a:lnSpc>
                <a:spcBef>
                  <a:spcPct val="0"/>
                </a:spcBef>
                <a:tabLst>
                  <a:tab pos="2340610" algn="l"/>
                </a:tabLst>
              </a:pPr>
              <a:r>
                <a:rPr lang="en-US" sz="1000" b="1" dirty="0" smtClean="0">
                  <a:solidFill>
                    <a:srgbClr val="999999"/>
                  </a:solidFill>
                  <a:latin typeface="MetaPro-Norm"/>
                  <a:ea typeface="Calibri"/>
                  <a:cs typeface="Times New Roman"/>
                </a:rPr>
                <a:t>Photo: TFZ</a:t>
              </a:r>
              <a:endParaRPr lang="de-DE" sz="1000" b="1" dirty="0">
                <a:solidFill>
                  <a:srgbClr val="999999"/>
                </a:solidFill>
                <a:latin typeface="Calibri"/>
                <a:ea typeface="Calibri"/>
                <a:cs typeface="Times New Roman"/>
              </a:endParaRPr>
            </a:p>
          </p:txBody>
        </p:sp>
        <p:sp>
          <p:nvSpPr>
            <p:cNvPr id="13" name="Textfeld 2"/>
            <p:cNvSpPr txBox="1">
              <a:spLocks noChangeArrowheads="1"/>
            </p:cNvSpPr>
            <p:nvPr/>
          </p:nvSpPr>
          <p:spPr bwMode="auto">
            <a:xfrm>
              <a:off x="6456969" y="4103983"/>
              <a:ext cx="1903713" cy="372601"/>
            </a:xfrm>
            <a:prstGeom prst="rect">
              <a:avLst/>
            </a:prstGeom>
            <a:noFill/>
            <a:ln w="9525">
              <a:noFill/>
              <a:miter lim="800000"/>
              <a:headEnd/>
              <a:tailEnd/>
            </a:ln>
          </p:spPr>
          <p:txBody>
            <a:bodyPr rot="0" vert="horz" wrap="square" lIns="36000" tIns="36000" rIns="36000" bIns="36000" anchor="ctr" anchorCtr="0">
              <a:noAutofit/>
            </a:bodyPr>
            <a:lstStyle/>
            <a:p>
              <a:pPr algn="ctr" defTabSz="914400" eaLnBrk="0" fontAlgn="base" hangingPunct="0">
                <a:lnSpc>
                  <a:spcPct val="115000"/>
                </a:lnSpc>
                <a:spcBef>
                  <a:spcPct val="0"/>
                </a:spcBef>
                <a:tabLst>
                  <a:tab pos="2340610" algn="l"/>
                </a:tabLst>
              </a:pPr>
              <a:endParaRPr lang="en-US" sz="1000" b="1" dirty="0" smtClean="0">
                <a:solidFill>
                  <a:srgbClr val="999999"/>
                </a:solidFill>
                <a:latin typeface="MetaPro-Norm"/>
                <a:ea typeface="Calibri"/>
                <a:cs typeface="Times New Roman"/>
              </a:endParaRPr>
            </a:p>
            <a:p>
              <a:pPr algn="ctr" defTabSz="914400" eaLnBrk="0" fontAlgn="base" hangingPunct="0">
                <a:lnSpc>
                  <a:spcPct val="115000"/>
                </a:lnSpc>
                <a:spcBef>
                  <a:spcPct val="0"/>
                </a:spcBef>
                <a:tabLst>
                  <a:tab pos="2340610" algn="l"/>
                </a:tabLst>
              </a:pPr>
              <a:r>
                <a:rPr lang="en-US" sz="1000" b="1" dirty="0" smtClean="0">
                  <a:solidFill>
                    <a:srgbClr val="999999"/>
                  </a:solidFill>
                  <a:latin typeface="MetaPro-Norm"/>
                  <a:ea typeface="Calibri"/>
                  <a:cs typeface="Times New Roman"/>
                </a:rPr>
                <a:t>Ahlborn: </a:t>
              </a:r>
              <a:r>
                <a:rPr lang="en-US" sz="1000" b="1" dirty="0" err="1" smtClean="0">
                  <a:solidFill>
                    <a:srgbClr val="999999"/>
                  </a:solidFill>
                  <a:latin typeface="MetaPro-Norm"/>
                  <a:ea typeface="Calibri"/>
                  <a:cs typeface="Times New Roman"/>
                </a:rPr>
                <a:t>Almemo</a:t>
              </a:r>
              <a:r>
                <a:rPr lang="en-US" sz="1000" b="1" dirty="0" smtClean="0">
                  <a:solidFill>
                    <a:srgbClr val="999999"/>
                  </a:solidFill>
                  <a:latin typeface="MetaPro-Norm"/>
                  <a:ea typeface="Calibri"/>
                  <a:cs typeface="Times New Roman"/>
                </a:rPr>
                <a:t> </a:t>
              </a:r>
              <a:r>
                <a:rPr lang="en-US" sz="1000" b="1" dirty="0" err="1" smtClean="0">
                  <a:solidFill>
                    <a:srgbClr val="999999"/>
                  </a:solidFill>
                  <a:latin typeface="MetaPro-Norm"/>
                  <a:ea typeface="Calibri"/>
                  <a:cs typeface="Times New Roman"/>
                </a:rPr>
                <a:t>Feuchtefühler</a:t>
              </a:r>
              <a:endParaRPr lang="de-DE" sz="1000" b="1" dirty="0">
                <a:solidFill>
                  <a:srgbClr val="999999"/>
                </a:solidFill>
                <a:latin typeface="Calibri"/>
                <a:ea typeface="Calibri"/>
                <a:cs typeface="Times New Roman"/>
              </a:endParaRPr>
            </a:p>
          </p:txBody>
        </p:sp>
      </p:grpSp>
      <p:sp>
        <p:nvSpPr>
          <p:cNvPr id="10" name="Rectangle 25"/>
          <p:cNvSpPr>
            <a:spLocks noGrp="1" noChangeArrowheads="1"/>
          </p:cNvSpPr>
          <p:nvPr>
            <p:ph type="ftr" sz="quarter" idx="3"/>
          </p:nvPr>
        </p:nvSpPr>
        <p:spPr bwMode="auto">
          <a:xfrm>
            <a:off x="2862263" y="6581781"/>
            <a:ext cx="3419475" cy="246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lgn="ctr" eaLnBrk="0" hangingPunct="0">
              <a:defRPr sz="1000" b="0" spc="70" baseline="0">
                <a:solidFill>
                  <a:srgbClr val="6E6452"/>
                </a:solidFill>
                <a:latin typeface="Arial Narrow" pitchFamily="34" charset="0"/>
                <a:cs typeface="+mn-cs"/>
              </a:defRPr>
            </a:lvl1pPr>
          </a:lstStyle>
          <a:p>
            <a:pPr>
              <a:defRPr/>
            </a:pPr>
            <a:r>
              <a:rPr lang="de-DE" dirty="0" smtClean="0"/>
              <a:t>Rainer Schellhaas</a:t>
            </a:r>
            <a:endParaRPr lang="de-DE" dirty="0"/>
          </a:p>
        </p:txBody>
      </p:sp>
      <p:sp>
        <p:nvSpPr>
          <p:cNvPr id="12" name="Action Button: Forward or Next 11">
            <a:hlinkClick r:id="" action="ppaction://noaction" highlightClick="1"/>
          </p:cNvPr>
          <p:cNvSpPr>
            <a:spLocks noChangeAspect="1"/>
          </p:cNvSpPr>
          <p:nvPr/>
        </p:nvSpPr>
        <p:spPr bwMode="auto">
          <a:xfrm>
            <a:off x="8848725" y="6667501"/>
            <a:ext cx="108000" cy="106892"/>
          </a:xfrm>
          <a:prstGeom prst="actionButtonForwardNex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GB" sz="2200" b="1" smtClean="0">
              <a:solidFill>
                <a:srgbClr val="999999"/>
              </a:solidFill>
              <a:cs typeface="Arial" charset="0"/>
            </a:endParaRPr>
          </a:p>
        </p:txBody>
      </p:sp>
    </p:spTree>
    <p:extLst>
      <p:ext uri="{BB962C8B-B14F-4D97-AF65-F5344CB8AC3E}">
        <p14:creationId xmlns:p14="http://schemas.microsoft.com/office/powerpoint/2010/main" val="35689177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26632">
                                            <p:txEl>
                                              <p:pRg st="0" end="0"/>
                                            </p:txEl>
                                          </p:spTgt>
                                        </p:tgtEl>
                                        <p:attrNameLst>
                                          <p:attrName>style.color</p:attrName>
                                        </p:attrNameLst>
                                      </p:cBhvr>
                                      <p:to>
                                        <a:srgbClr val="464646"/>
                                      </p:to>
                                    </p:animClr>
                                  </p:childTnLst>
                                </p:cTn>
                              </p:par>
                              <p:par>
                                <p:cTn id="7" presetID="3" presetClass="emph" presetSubtype="2" fill="hold" nodeType="withEffect">
                                  <p:stCondLst>
                                    <p:cond delay="0"/>
                                  </p:stCondLst>
                                  <p:childTnLst>
                                    <p:animClr clrSpc="rgb" dir="cw">
                                      <p:cBhvr override="childStyle">
                                        <p:cTn id="8" dur="500" fill="hold"/>
                                        <p:tgtEl>
                                          <p:spTgt spid="26632">
                                            <p:txEl>
                                              <p:pRg st="1" end="1"/>
                                            </p:txEl>
                                          </p:spTgt>
                                        </p:tgtEl>
                                        <p:attrNameLst>
                                          <p:attrName>style.color</p:attrName>
                                        </p:attrNameLst>
                                      </p:cBhvr>
                                      <p:to>
                                        <a:srgbClr val="464646"/>
                                      </p:to>
                                    </p:animClr>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nodeType="clickEffect">
                                  <p:stCondLst>
                                    <p:cond delay="0"/>
                                  </p:stCondLst>
                                  <p:childTnLst>
                                    <p:animClr clrSpc="rgb" dir="cw">
                                      <p:cBhvr override="childStyle">
                                        <p:cTn id="14" dur="500" fill="hold"/>
                                        <p:tgtEl>
                                          <p:spTgt spid="26632">
                                            <p:txEl>
                                              <p:pRg st="3" end="3"/>
                                            </p:txEl>
                                          </p:spTgt>
                                        </p:tgtEl>
                                        <p:attrNameLst>
                                          <p:attrName>style.color</p:attrName>
                                        </p:attrNameLst>
                                      </p:cBhvr>
                                      <p:to>
                                        <a:srgbClr val="464646"/>
                                      </p:to>
                                    </p:animClr>
                                  </p:childTnLst>
                                </p:cTn>
                              </p:par>
                              <p:par>
                                <p:cTn id="15" presetID="3" presetClass="emph" presetSubtype="2" fill="hold" nodeType="withEffect">
                                  <p:stCondLst>
                                    <p:cond delay="0"/>
                                  </p:stCondLst>
                                  <p:childTnLst>
                                    <p:animClr clrSpc="rgb" dir="cw">
                                      <p:cBhvr override="childStyle">
                                        <p:cTn id="16" dur="500" fill="hold"/>
                                        <p:tgtEl>
                                          <p:spTgt spid="26632">
                                            <p:txEl>
                                              <p:pRg st="4" end="4"/>
                                            </p:txEl>
                                          </p:spTgt>
                                        </p:tgtEl>
                                        <p:attrNameLst>
                                          <p:attrName>style.color</p:attrName>
                                        </p:attrNameLst>
                                      </p:cBhvr>
                                      <p:to>
                                        <a:srgbClr val="464646"/>
                                      </p:to>
                                    </p:animClr>
                                  </p:childTnLst>
                                </p:cTn>
                              </p:par>
                              <p:par>
                                <p:cTn id="17" presetID="3" presetClass="emph" presetSubtype="2" fill="hold" nodeType="withEffect">
                                  <p:stCondLst>
                                    <p:cond delay="0"/>
                                  </p:stCondLst>
                                  <p:childTnLst>
                                    <p:animClr clrSpc="rgb" dir="cw">
                                      <p:cBhvr override="childStyle">
                                        <p:cTn id="18" dur="500" fill="hold"/>
                                        <p:tgtEl>
                                          <p:spTgt spid="26632">
                                            <p:txEl>
                                              <p:pRg st="5" end="5"/>
                                            </p:txEl>
                                          </p:spTgt>
                                        </p:tgtEl>
                                        <p:attrNameLst>
                                          <p:attrName>style.color</p:attrName>
                                        </p:attrNameLst>
                                      </p:cBhvr>
                                      <p:to>
                                        <a:srgbClr val="464646"/>
                                      </p:to>
                                    </p:animClr>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el 1"/>
          <p:cNvSpPr>
            <a:spLocks noGrp="1"/>
          </p:cNvSpPr>
          <p:nvPr>
            <p:ph type="title" idx="4294967295"/>
          </p:nvPr>
        </p:nvSpPr>
        <p:spPr>
          <a:xfrm>
            <a:off x="756003" y="972003"/>
            <a:ext cx="7623175" cy="663575"/>
          </a:xfrm>
        </p:spPr>
        <p:txBody>
          <a:bodyPr wrap="none" lIns="0" tIns="0" rIns="0" bIns="0" anchor="b"/>
          <a:lstStyle/>
          <a:p>
            <a:pPr marL="0" indent="0" algn="l"/>
            <a:r>
              <a:rPr lang="en-US" sz="2400" b="1" dirty="0" smtClean="0">
                <a:solidFill>
                  <a:srgbClr val="575756"/>
                </a:solidFill>
                <a:latin typeface="MetaPro-Bold" pitchFamily="34" charset="0"/>
                <a:ea typeface="ＭＳ Ｐゴシック" pitchFamily="34" charset="-128"/>
                <a:cs typeface="Verdana"/>
              </a:rPr>
              <a:t>Methods for determination of particle size determination</a:t>
            </a:r>
            <a:endParaRPr lang="en-US" sz="2400" b="1" dirty="0">
              <a:solidFill>
                <a:srgbClr val="575756"/>
              </a:solidFill>
              <a:latin typeface="MetaPro-Bold" pitchFamily="34" charset="0"/>
              <a:ea typeface="ＭＳ Ｐゴシック" pitchFamily="34" charset="-128"/>
              <a:cs typeface="Verdana"/>
            </a:endParaRPr>
          </a:p>
        </p:txBody>
      </p:sp>
      <p:sp>
        <p:nvSpPr>
          <p:cNvPr id="26632" name="Textplatzhalter 2"/>
          <p:cNvSpPr>
            <a:spLocks/>
          </p:cNvSpPr>
          <p:nvPr/>
        </p:nvSpPr>
        <p:spPr bwMode="auto">
          <a:xfrm>
            <a:off x="756557" y="1710194"/>
            <a:ext cx="7680325" cy="467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defTabSz="457200" eaLnBrk="0" hangingPunct="0">
              <a:spcBef>
                <a:spcPct val="20000"/>
              </a:spcBef>
              <a:buFont typeface="Arial" charset="0"/>
              <a:buChar char="•"/>
              <a:tabLst>
                <a:tab pos="3314700" algn="l"/>
              </a:tabLst>
              <a:defRPr sz="3200">
                <a:solidFill>
                  <a:schemeClr val="tx1"/>
                </a:solidFill>
                <a:latin typeface="Calibri" pitchFamily="34" charset="0"/>
                <a:ea typeface="ＭＳ Ｐゴシック" pitchFamily="34" charset="-128"/>
              </a:defRPr>
            </a:lvl1pPr>
            <a:lvl2pPr marL="446088" indent="-285750" defTabSz="457200" eaLnBrk="0" hangingPunct="0">
              <a:spcBef>
                <a:spcPct val="20000"/>
              </a:spcBef>
              <a:buFont typeface="Arial" charset="0"/>
              <a:buChar char="–"/>
              <a:tabLst>
                <a:tab pos="3314700" algn="l"/>
              </a:tabLst>
              <a:defRPr sz="2800">
                <a:solidFill>
                  <a:schemeClr val="tx1"/>
                </a:solidFill>
                <a:latin typeface="Calibri" pitchFamily="34" charset="0"/>
                <a:ea typeface="ＭＳ Ｐゴシック" pitchFamily="34" charset="-128"/>
              </a:defRPr>
            </a:lvl2pPr>
            <a:lvl3pPr marL="1257300" indent="-266700" defTabSz="457200" eaLnBrk="0" hangingPunct="0">
              <a:spcBef>
                <a:spcPct val="20000"/>
              </a:spcBef>
              <a:buFont typeface="Arial" charset="0"/>
              <a:buChar char="•"/>
              <a:tabLst>
                <a:tab pos="3314700" algn="l"/>
              </a:tabLst>
              <a:defRPr sz="2400">
                <a:solidFill>
                  <a:schemeClr val="tx1"/>
                </a:solidFill>
                <a:latin typeface="Calibri" pitchFamily="34" charset="0"/>
                <a:ea typeface="ＭＳ Ｐゴシック" pitchFamily="34" charset="-128"/>
              </a:defRPr>
            </a:lvl3pPr>
            <a:lvl4pPr marL="266700" indent="-266700" defTabSz="457200" eaLnBrk="0" hangingPunct="0">
              <a:spcBef>
                <a:spcPct val="20000"/>
              </a:spcBef>
              <a:buFont typeface="Arial" charset="0"/>
              <a:buChar char="–"/>
              <a:tabLst>
                <a:tab pos="3314700" algn="l"/>
              </a:tabLst>
              <a:defRPr sz="2000">
                <a:solidFill>
                  <a:schemeClr val="tx1"/>
                </a:solidFill>
                <a:latin typeface="Calibri" pitchFamily="34" charset="0"/>
                <a:ea typeface="ＭＳ Ｐゴシック" pitchFamily="34" charset="-128"/>
              </a:defRPr>
            </a:lvl4pPr>
            <a:lvl5pPr marL="1798638" indent="-50787300" defTabSz="457200" eaLnBrk="0" hangingPunct="0">
              <a:spcBef>
                <a:spcPct val="20000"/>
              </a:spcBef>
              <a:buFont typeface="Arial" charset="0"/>
              <a:buChar char="»"/>
              <a:tabLst>
                <a:tab pos="3314700" algn="l"/>
              </a:tabLst>
              <a:defRPr sz="2000">
                <a:solidFill>
                  <a:schemeClr val="tx1"/>
                </a:solidFill>
                <a:latin typeface="Calibri" pitchFamily="34" charset="0"/>
                <a:ea typeface="ＭＳ Ｐゴシック" pitchFamily="34" charset="-128"/>
              </a:defRPr>
            </a:lvl5pPr>
            <a:lvl6pPr marL="2255838" indent="-50787300" defTabSz="457200" eaLnBrk="0" fontAlgn="base" hangingPunct="0">
              <a:spcBef>
                <a:spcPct val="20000"/>
              </a:spcBef>
              <a:spcAft>
                <a:spcPct val="0"/>
              </a:spcAft>
              <a:buFont typeface="Arial" charset="0"/>
              <a:buChar char="»"/>
              <a:tabLst>
                <a:tab pos="3314700" algn="l"/>
              </a:tabLst>
              <a:defRPr sz="2000">
                <a:solidFill>
                  <a:schemeClr val="tx1"/>
                </a:solidFill>
                <a:latin typeface="Calibri" pitchFamily="34" charset="0"/>
                <a:ea typeface="ＭＳ Ｐゴシック" pitchFamily="34" charset="-128"/>
              </a:defRPr>
            </a:lvl6pPr>
            <a:lvl7pPr marL="2713038" indent="-50787300" defTabSz="457200" eaLnBrk="0" fontAlgn="base" hangingPunct="0">
              <a:spcBef>
                <a:spcPct val="20000"/>
              </a:spcBef>
              <a:spcAft>
                <a:spcPct val="0"/>
              </a:spcAft>
              <a:buFont typeface="Arial" charset="0"/>
              <a:buChar char="»"/>
              <a:tabLst>
                <a:tab pos="3314700" algn="l"/>
              </a:tabLst>
              <a:defRPr sz="2000">
                <a:solidFill>
                  <a:schemeClr val="tx1"/>
                </a:solidFill>
                <a:latin typeface="Calibri" pitchFamily="34" charset="0"/>
                <a:ea typeface="ＭＳ Ｐゴシック" pitchFamily="34" charset="-128"/>
              </a:defRPr>
            </a:lvl7pPr>
            <a:lvl8pPr marL="3170238" indent="-50787300" defTabSz="457200" eaLnBrk="0" fontAlgn="base" hangingPunct="0">
              <a:spcBef>
                <a:spcPct val="20000"/>
              </a:spcBef>
              <a:spcAft>
                <a:spcPct val="0"/>
              </a:spcAft>
              <a:buFont typeface="Arial" charset="0"/>
              <a:buChar char="»"/>
              <a:tabLst>
                <a:tab pos="3314700" algn="l"/>
              </a:tabLst>
              <a:defRPr sz="2000">
                <a:solidFill>
                  <a:schemeClr val="tx1"/>
                </a:solidFill>
                <a:latin typeface="Calibri" pitchFamily="34" charset="0"/>
                <a:ea typeface="ＭＳ Ｐゴシック" pitchFamily="34" charset="-128"/>
              </a:defRPr>
            </a:lvl8pPr>
            <a:lvl9pPr marL="3627438" indent="-50787300" defTabSz="457200" eaLnBrk="0" fontAlgn="base" hangingPunct="0">
              <a:spcBef>
                <a:spcPct val="20000"/>
              </a:spcBef>
              <a:spcAft>
                <a:spcPct val="0"/>
              </a:spcAft>
              <a:buFont typeface="Arial" charset="0"/>
              <a:buChar char="»"/>
              <a:tabLst>
                <a:tab pos="3314700" algn="l"/>
              </a:tabLst>
              <a:defRPr sz="2000">
                <a:solidFill>
                  <a:schemeClr val="tx1"/>
                </a:solidFill>
                <a:latin typeface="Calibri" pitchFamily="34" charset="0"/>
                <a:ea typeface="ＭＳ Ｐゴシック" pitchFamily="34" charset="-128"/>
              </a:defRPr>
            </a:lvl9pPr>
          </a:lstStyle>
          <a:p>
            <a:pPr marL="358775" indent="-358775" fontAlgn="base">
              <a:lnSpc>
                <a:spcPts val="2000"/>
              </a:lnSpc>
              <a:spcBef>
                <a:spcPts val="600"/>
              </a:spcBef>
              <a:spcAft>
                <a:spcPts val="300"/>
              </a:spcAft>
              <a:buClr>
                <a:srgbClr val="B9C343"/>
              </a:buClr>
              <a:buSzPct val="70000"/>
              <a:buFont typeface="MetaPro-Norm" pitchFamily="34" charset="0"/>
              <a:buChar char="■"/>
              <a:tabLst>
                <a:tab pos="358775" algn="l"/>
              </a:tabLst>
            </a:pPr>
            <a:r>
              <a:rPr lang="en-US" sz="1800" b="1" dirty="0" smtClean="0">
                <a:solidFill>
                  <a:srgbClr val="FFFFFF">
                    <a:lumMod val="75000"/>
                  </a:srgbClr>
                </a:solidFill>
                <a:latin typeface="MetaPro-Norm" pitchFamily="34" charset="0"/>
                <a:ea typeface="ＭＳ Ｐゴシック" charset="-128"/>
                <a:cs typeface="Verdana"/>
              </a:rPr>
              <a:t>Sieving with a oscillating screens on a sieving machine (ISO 17827-1)</a:t>
            </a:r>
          </a:p>
          <a:p>
            <a:pPr marL="358775" indent="-358775" fontAlgn="base">
              <a:lnSpc>
                <a:spcPts val="2000"/>
              </a:lnSpc>
              <a:spcBef>
                <a:spcPts val="600"/>
              </a:spcBef>
              <a:spcAft>
                <a:spcPts val="300"/>
              </a:spcAft>
              <a:buClr>
                <a:srgbClr val="B9C343"/>
              </a:buClr>
              <a:buSzPct val="70000"/>
              <a:buFont typeface="MetaPro-Norm" pitchFamily="34" charset="0"/>
              <a:buChar char="■"/>
              <a:tabLst>
                <a:tab pos="358775" algn="l"/>
              </a:tabLst>
            </a:pPr>
            <a:r>
              <a:rPr lang="en-US" sz="1800" b="1" dirty="0" smtClean="0">
                <a:solidFill>
                  <a:srgbClr val="FFFFFF">
                    <a:lumMod val="75000"/>
                  </a:srgbClr>
                </a:solidFill>
                <a:latin typeface="MetaPro-Norm" pitchFamily="34" charset="0"/>
                <a:ea typeface="ＭＳ Ｐゴシック" charset="-128"/>
                <a:cs typeface="Verdana"/>
              </a:rPr>
              <a:t>Photographic technique (scientific research)</a:t>
            </a:r>
          </a:p>
          <a:p>
            <a:pPr marL="358775" indent="-358775" fontAlgn="base">
              <a:lnSpc>
                <a:spcPts val="2000"/>
              </a:lnSpc>
              <a:spcBef>
                <a:spcPts val="600"/>
              </a:spcBef>
              <a:spcAft>
                <a:spcPts val="300"/>
              </a:spcAft>
              <a:buClr>
                <a:srgbClr val="B9C343"/>
              </a:buClr>
              <a:buSzPct val="70000"/>
              <a:buFont typeface="MetaPro-Norm" pitchFamily="34" charset="0"/>
              <a:buChar char="■"/>
              <a:tabLst>
                <a:tab pos="358775" algn="l"/>
              </a:tabLst>
            </a:pPr>
            <a:r>
              <a:rPr lang="en-US" sz="1800" b="1" dirty="0">
                <a:solidFill>
                  <a:srgbClr val="FFFFFF">
                    <a:lumMod val="75000"/>
                  </a:srgbClr>
                </a:solidFill>
                <a:latin typeface="MetaPro-Norm" pitchFamily="34" charset="0"/>
                <a:ea typeface="ＭＳ Ｐゴシック" charset="-128"/>
                <a:cs typeface="Verdana"/>
              </a:rPr>
              <a:t>Manual sieving, analogous to ISO 17827-2 (IBT-</a:t>
            </a:r>
            <a:r>
              <a:rPr lang="en-US" sz="1800" b="1" dirty="0" err="1">
                <a:solidFill>
                  <a:srgbClr val="FFFFFF">
                    <a:lumMod val="75000"/>
                  </a:srgbClr>
                </a:solidFill>
                <a:latin typeface="MetaPro-Norm" pitchFamily="34" charset="0"/>
                <a:ea typeface="ＭＳ Ｐゴシック" charset="-128"/>
                <a:cs typeface="Verdana"/>
              </a:rPr>
              <a:t>Richtlinie</a:t>
            </a:r>
            <a:r>
              <a:rPr lang="en-US" sz="1800" b="1" dirty="0">
                <a:solidFill>
                  <a:srgbClr val="FFFFFF">
                    <a:lumMod val="75000"/>
                  </a:srgbClr>
                </a:solidFill>
                <a:latin typeface="MetaPro-Norm" pitchFamily="34" charset="0"/>
                <a:ea typeface="ＭＳ Ｐゴシック" charset="-128"/>
                <a:cs typeface="Verdana"/>
              </a:rPr>
              <a:t> “</a:t>
            </a:r>
            <a:r>
              <a:rPr lang="en-US" sz="1800" b="1" dirty="0" err="1">
                <a:solidFill>
                  <a:srgbClr val="FFFFFF">
                    <a:lumMod val="75000"/>
                  </a:srgbClr>
                </a:solidFill>
                <a:latin typeface="MetaPro-Norm" pitchFamily="34" charset="0"/>
                <a:ea typeface="ＭＳ Ｐゴシック" charset="-128"/>
                <a:cs typeface="Verdana"/>
              </a:rPr>
              <a:t>Definierte</a:t>
            </a:r>
            <a:r>
              <a:rPr lang="en-US" sz="1800" b="1" dirty="0">
                <a:solidFill>
                  <a:srgbClr val="FFFFFF">
                    <a:lumMod val="75000"/>
                  </a:srgbClr>
                </a:solidFill>
                <a:latin typeface="MetaPro-Norm" pitchFamily="34" charset="0"/>
                <a:ea typeface="ＭＳ Ｐゴシック" charset="-128"/>
                <a:cs typeface="Verdana"/>
              </a:rPr>
              <a:t> </a:t>
            </a:r>
            <a:r>
              <a:rPr lang="en-US" sz="1800" b="1" dirty="0" err="1">
                <a:solidFill>
                  <a:srgbClr val="FFFFFF">
                    <a:lumMod val="75000"/>
                  </a:srgbClr>
                </a:solidFill>
                <a:latin typeface="MetaPro-Norm" pitchFamily="34" charset="0"/>
                <a:ea typeface="ＭＳ Ｐゴシック" charset="-128"/>
                <a:cs typeface="Verdana"/>
              </a:rPr>
              <a:t>Hackschnitzel</a:t>
            </a:r>
            <a:r>
              <a:rPr lang="en-US" sz="1800" b="1" dirty="0">
                <a:solidFill>
                  <a:srgbClr val="FFFFFF">
                    <a:lumMod val="75000"/>
                  </a:srgbClr>
                </a:solidFill>
                <a:latin typeface="MetaPro-Norm" pitchFamily="34" charset="0"/>
                <a:ea typeface="ＭＳ Ｐゴシック" charset="-128"/>
                <a:cs typeface="Verdana"/>
              </a:rPr>
              <a:t>”)</a:t>
            </a:r>
          </a:p>
          <a:p>
            <a:pPr marL="358775" indent="-358775" fontAlgn="base">
              <a:lnSpc>
                <a:spcPts val="2000"/>
              </a:lnSpc>
              <a:spcBef>
                <a:spcPts val="600"/>
              </a:spcBef>
              <a:spcAft>
                <a:spcPts val="300"/>
              </a:spcAft>
              <a:buClr>
                <a:srgbClr val="B9C343"/>
              </a:buClr>
              <a:buSzPct val="70000"/>
              <a:buFont typeface="MetaPro-Norm" pitchFamily="34" charset="0"/>
              <a:buChar char="■"/>
              <a:tabLst>
                <a:tab pos="358775" algn="l"/>
              </a:tabLst>
            </a:pPr>
            <a:r>
              <a:rPr lang="en-US" sz="1800" b="1" dirty="0" smtClean="0">
                <a:solidFill>
                  <a:srgbClr val="FFFFFF">
                    <a:lumMod val="75000"/>
                  </a:srgbClr>
                </a:solidFill>
                <a:latin typeface="MetaPro-Norm" pitchFamily="34" charset="0"/>
                <a:ea typeface="ＭＳ Ｐゴシック" charset="-128"/>
                <a:cs typeface="Verdana"/>
              </a:rPr>
              <a:t>Manual sieving by simplified method (HAWK)</a:t>
            </a:r>
          </a:p>
          <a:p>
            <a:pPr marL="358775" indent="-358775" fontAlgn="base">
              <a:lnSpc>
                <a:spcPts val="2000"/>
              </a:lnSpc>
              <a:spcBef>
                <a:spcPts val="600"/>
              </a:spcBef>
              <a:spcAft>
                <a:spcPts val="300"/>
              </a:spcAft>
              <a:buClr>
                <a:srgbClr val="B9C343"/>
              </a:buClr>
              <a:buSzPct val="70000"/>
              <a:buFont typeface="MetaPro-Norm" pitchFamily="34" charset="0"/>
              <a:buChar char="■"/>
              <a:tabLst>
                <a:tab pos="358775" algn="l"/>
              </a:tabLst>
            </a:pPr>
            <a:endParaRPr lang="en-US" sz="1800" b="1" dirty="0">
              <a:solidFill>
                <a:srgbClr val="FFFFFF">
                  <a:lumMod val="75000"/>
                </a:srgbClr>
              </a:solidFill>
              <a:latin typeface="MetaPro-Norm" pitchFamily="34" charset="0"/>
              <a:ea typeface="ＭＳ Ｐゴシック" charset="-128"/>
              <a:cs typeface="Verdana"/>
            </a:endParaRPr>
          </a:p>
          <a:p>
            <a:pPr marL="358775" indent="-358775" fontAlgn="base">
              <a:lnSpc>
                <a:spcPts val="2000"/>
              </a:lnSpc>
              <a:spcBef>
                <a:spcPts val="600"/>
              </a:spcBef>
              <a:spcAft>
                <a:spcPts val="300"/>
              </a:spcAft>
              <a:buClr>
                <a:srgbClr val="B9C343"/>
              </a:buClr>
              <a:buSzPct val="70000"/>
              <a:buFont typeface="MetaPro-Norm" pitchFamily="34" charset="0"/>
              <a:buChar char="■"/>
              <a:tabLst>
                <a:tab pos="358775" algn="l"/>
              </a:tabLst>
            </a:pPr>
            <a:endParaRPr lang="en-US" sz="1800" b="1" dirty="0" smtClean="0">
              <a:solidFill>
                <a:srgbClr val="FFFFFF">
                  <a:lumMod val="75000"/>
                </a:srgbClr>
              </a:solidFill>
              <a:latin typeface="MetaPro-Norm" pitchFamily="34" charset="0"/>
              <a:ea typeface="ＭＳ Ｐゴシック" charset="-128"/>
              <a:cs typeface="Verdana"/>
            </a:endParaRPr>
          </a:p>
          <a:p>
            <a:pPr marL="358775" indent="-358775" fontAlgn="base">
              <a:lnSpc>
                <a:spcPts val="2000"/>
              </a:lnSpc>
              <a:spcBef>
                <a:spcPts val="600"/>
              </a:spcBef>
              <a:spcAft>
                <a:spcPts val="300"/>
              </a:spcAft>
              <a:buClr>
                <a:srgbClr val="B9C343"/>
              </a:buClr>
              <a:buSzPct val="70000"/>
              <a:buFont typeface="MetaPro-Norm" pitchFamily="34" charset="0"/>
              <a:buChar char="■"/>
              <a:tabLst>
                <a:tab pos="358775" algn="l"/>
              </a:tabLst>
            </a:pPr>
            <a:endParaRPr lang="en-US" sz="1800" b="1" dirty="0">
              <a:solidFill>
                <a:srgbClr val="FFFFFF">
                  <a:lumMod val="75000"/>
                </a:srgbClr>
              </a:solidFill>
              <a:latin typeface="MetaPro-Norm" pitchFamily="34" charset="0"/>
              <a:ea typeface="ＭＳ Ｐゴシック" charset="-128"/>
              <a:cs typeface="Verdana"/>
            </a:endParaRPr>
          </a:p>
          <a:p>
            <a:pPr marL="358775" indent="-358775" fontAlgn="base">
              <a:lnSpc>
                <a:spcPts val="2000"/>
              </a:lnSpc>
              <a:spcBef>
                <a:spcPts val="600"/>
              </a:spcBef>
              <a:spcAft>
                <a:spcPts val="300"/>
              </a:spcAft>
              <a:buClr>
                <a:srgbClr val="B9C343"/>
              </a:buClr>
              <a:buSzPct val="70000"/>
              <a:buFont typeface="MetaPro-Norm" pitchFamily="34" charset="0"/>
              <a:buChar char="■"/>
              <a:tabLst>
                <a:tab pos="358775" algn="l"/>
              </a:tabLst>
            </a:pPr>
            <a:endParaRPr lang="en-US" sz="1800" b="1" dirty="0" smtClean="0">
              <a:solidFill>
                <a:srgbClr val="FFFFFF">
                  <a:lumMod val="75000"/>
                </a:srgbClr>
              </a:solidFill>
              <a:latin typeface="MetaPro-Norm" pitchFamily="34" charset="0"/>
              <a:ea typeface="ＭＳ Ｐゴシック" charset="-128"/>
              <a:cs typeface="Verdana"/>
            </a:endParaRPr>
          </a:p>
          <a:p>
            <a:pPr marL="358775" indent="-358775" fontAlgn="base">
              <a:lnSpc>
                <a:spcPts val="2000"/>
              </a:lnSpc>
              <a:spcBef>
                <a:spcPts val="600"/>
              </a:spcBef>
              <a:spcAft>
                <a:spcPts val="300"/>
              </a:spcAft>
              <a:buClr>
                <a:srgbClr val="B9C343"/>
              </a:buClr>
              <a:buSzPct val="70000"/>
              <a:buFont typeface="MetaPro-Norm" pitchFamily="34" charset="0"/>
              <a:buChar char="■"/>
              <a:tabLst>
                <a:tab pos="358775" algn="l"/>
              </a:tabLst>
            </a:pPr>
            <a:endParaRPr lang="en-US" sz="1800" b="1" dirty="0" smtClean="0">
              <a:solidFill>
                <a:srgbClr val="FFFFFF">
                  <a:lumMod val="75000"/>
                </a:srgbClr>
              </a:solidFill>
              <a:latin typeface="MetaPro-Norm" pitchFamily="34" charset="0"/>
              <a:ea typeface="ＭＳ Ｐゴシック" charset="-128"/>
              <a:cs typeface="Verdana"/>
            </a:endParaRPr>
          </a:p>
          <a:p>
            <a:pPr marL="719138" lvl="3" indent="-252413" fontAlgn="base">
              <a:lnSpc>
                <a:spcPts val="2000"/>
              </a:lnSpc>
              <a:spcBef>
                <a:spcPts val="300"/>
              </a:spcBef>
              <a:spcAft>
                <a:spcPts val="300"/>
              </a:spcAft>
              <a:buClr>
                <a:srgbClr val="B9C343"/>
              </a:buClr>
              <a:buSzPct val="50000"/>
              <a:buFont typeface="MetaPro-Norm" pitchFamily="34" charset="0"/>
              <a:buChar char="■"/>
              <a:tabLst>
                <a:tab pos="358775" algn="l"/>
              </a:tabLst>
            </a:pPr>
            <a:endParaRPr lang="en-US" sz="1800" b="1" dirty="0" smtClean="0">
              <a:solidFill>
                <a:srgbClr val="FFFFFF">
                  <a:lumMod val="75000"/>
                </a:srgbClr>
              </a:solidFill>
              <a:latin typeface="MetaPro-Norm" pitchFamily="34" charset="0"/>
              <a:ea typeface="ＭＳ Ｐゴシック" charset="-128"/>
              <a:cs typeface="Verdana"/>
            </a:endParaRPr>
          </a:p>
          <a:p>
            <a:pPr marL="1457325" lvl="2" indent="0" fontAlgn="base">
              <a:lnSpc>
                <a:spcPts val="2000"/>
              </a:lnSpc>
              <a:spcBef>
                <a:spcPts val="300"/>
              </a:spcBef>
              <a:spcAft>
                <a:spcPts val="300"/>
              </a:spcAft>
              <a:buClr>
                <a:srgbClr val="B9C343"/>
              </a:buClr>
              <a:buSzPct val="50000"/>
              <a:buFont typeface="Arial" charset="0"/>
              <a:buNone/>
              <a:tabLst>
                <a:tab pos="358775" algn="l"/>
              </a:tabLst>
            </a:pPr>
            <a:endParaRPr lang="en-US" sz="2200" b="1" dirty="0" smtClean="0">
              <a:solidFill>
                <a:srgbClr val="FFFFFF">
                  <a:lumMod val="75000"/>
                </a:srgbClr>
              </a:solidFill>
              <a:latin typeface="MetaPro-Norm" pitchFamily="34" charset="0"/>
              <a:ea typeface="ＭＳ Ｐゴシック" charset="-128"/>
              <a:cs typeface="Verdana"/>
            </a:endParaRPr>
          </a:p>
          <a:p>
            <a:pPr marL="719138" lvl="3" indent="-252413" fontAlgn="base">
              <a:lnSpc>
                <a:spcPts val="2000"/>
              </a:lnSpc>
              <a:spcBef>
                <a:spcPts val="300"/>
              </a:spcBef>
              <a:spcAft>
                <a:spcPts val="300"/>
              </a:spcAft>
              <a:buClr>
                <a:srgbClr val="B9C343"/>
              </a:buClr>
              <a:buSzPct val="50000"/>
              <a:buFont typeface="MetaPro-Norm" pitchFamily="34" charset="0"/>
              <a:buChar char="■"/>
              <a:tabLst>
                <a:tab pos="358775" algn="l"/>
              </a:tabLst>
            </a:pPr>
            <a:endParaRPr lang="en-US" sz="2200" b="1" dirty="0" smtClean="0">
              <a:solidFill>
                <a:srgbClr val="575756"/>
              </a:solidFill>
              <a:latin typeface="MetaPro-Norm" pitchFamily="34" charset="0"/>
              <a:ea typeface="ＭＳ Ｐゴシック" charset="-128"/>
              <a:cs typeface="Verdana"/>
            </a:endParaRPr>
          </a:p>
          <a:p>
            <a:pPr marL="719138" lvl="3" indent="-252413" fontAlgn="base">
              <a:lnSpc>
                <a:spcPts val="2000"/>
              </a:lnSpc>
              <a:spcBef>
                <a:spcPts val="300"/>
              </a:spcBef>
              <a:spcAft>
                <a:spcPts val="300"/>
              </a:spcAft>
              <a:buClr>
                <a:srgbClr val="B9C343"/>
              </a:buClr>
              <a:buSzPct val="50000"/>
              <a:buFont typeface="MetaPro-Norm" pitchFamily="34" charset="0"/>
              <a:buChar char="■"/>
              <a:tabLst>
                <a:tab pos="358775" algn="l"/>
              </a:tabLst>
            </a:pPr>
            <a:endParaRPr lang="en-US" sz="1800" b="1" dirty="0">
              <a:solidFill>
                <a:srgbClr val="575756"/>
              </a:solidFill>
              <a:latin typeface="MetaPro-Norm" pitchFamily="34" charset="0"/>
              <a:ea typeface="ＭＳ Ｐゴシック" charset="-128"/>
              <a:cs typeface="Verdana"/>
            </a:endParaRPr>
          </a:p>
        </p:txBody>
      </p:sp>
      <p:sp>
        <p:nvSpPr>
          <p:cNvPr id="6" name="Rectangle 25"/>
          <p:cNvSpPr>
            <a:spLocks noGrp="1" noChangeArrowheads="1"/>
          </p:cNvSpPr>
          <p:nvPr>
            <p:ph type="ftr" sz="quarter" idx="3"/>
          </p:nvPr>
        </p:nvSpPr>
        <p:spPr bwMode="auto">
          <a:xfrm>
            <a:off x="2862263" y="6581781"/>
            <a:ext cx="3419475" cy="246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lgn="ctr" eaLnBrk="0" hangingPunct="0">
              <a:defRPr sz="1000" b="0" spc="70" baseline="0">
                <a:solidFill>
                  <a:srgbClr val="6E6452"/>
                </a:solidFill>
                <a:latin typeface="Arial Narrow" pitchFamily="34" charset="0"/>
                <a:cs typeface="+mn-cs"/>
              </a:defRPr>
            </a:lvl1pPr>
          </a:lstStyle>
          <a:p>
            <a:pPr>
              <a:defRPr/>
            </a:pPr>
            <a:r>
              <a:rPr lang="de-DE" dirty="0" smtClean="0"/>
              <a:t>Rainer Schellhaas</a:t>
            </a:r>
            <a:endParaRPr lang="de-DE" dirty="0"/>
          </a:p>
        </p:txBody>
      </p:sp>
      <p:sp>
        <p:nvSpPr>
          <p:cNvPr id="9" name="Action Button: Forward or Next 8">
            <a:hlinkClick r:id="" action="ppaction://noaction" highlightClick="1"/>
          </p:cNvPr>
          <p:cNvSpPr>
            <a:spLocks noChangeAspect="1"/>
          </p:cNvSpPr>
          <p:nvPr/>
        </p:nvSpPr>
        <p:spPr bwMode="auto">
          <a:xfrm>
            <a:off x="8848725" y="6667501"/>
            <a:ext cx="108000" cy="106892"/>
          </a:xfrm>
          <a:prstGeom prst="actionButtonForwardNex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GB" sz="2200" b="1" smtClean="0">
              <a:solidFill>
                <a:srgbClr val="999999"/>
              </a:solidFill>
              <a:cs typeface="Arial" charset="0"/>
            </a:endParaRPr>
          </a:p>
        </p:txBody>
      </p:sp>
    </p:spTree>
    <p:extLst>
      <p:ext uri="{BB962C8B-B14F-4D97-AF65-F5344CB8AC3E}">
        <p14:creationId xmlns:p14="http://schemas.microsoft.com/office/powerpoint/2010/main" val="15516608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26632">
                                            <p:txEl>
                                              <p:pRg st="0" end="0"/>
                                            </p:txEl>
                                          </p:spTgt>
                                        </p:tgtEl>
                                        <p:attrNameLst>
                                          <p:attrName>style.color</p:attrName>
                                        </p:attrNameLst>
                                      </p:cBhvr>
                                      <p:to>
                                        <a:srgbClr val="464646"/>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500" fill="hold"/>
                                        <p:tgtEl>
                                          <p:spTgt spid="26632">
                                            <p:txEl>
                                              <p:pRg st="1" end="1"/>
                                            </p:txEl>
                                          </p:spTgt>
                                        </p:tgtEl>
                                        <p:attrNameLst>
                                          <p:attrName>style.color</p:attrName>
                                        </p:attrNameLst>
                                      </p:cBhvr>
                                      <p:to>
                                        <a:srgbClr val="464646"/>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nodeType="clickEffect">
                                  <p:stCondLst>
                                    <p:cond delay="0"/>
                                  </p:stCondLst>
                                  <p:childTnLst>
                                    <p:animClr clrSpc="rgb" dir="cw">
                                      <p:cBhvr override="childStyle">
                                        <p:cTn id="14" dur="500" fill="hold"/>
                                        <p:tgtEl>
                                          <p:spTgt spid="26632">
                                            <p:txEl>
                                              <p:pRg st="2" end="2"/>
                                            </p:txEl>
                                          </p:spTgt>
                                        </p:tgtEl>
                                        <p:attrNameLst>
                                          <p:attrName>style.color</p:attrName>
                                        </p:attrNameLst>
                                      </p:cBhvr>
                                      <p:to>
                                        <a:srgbClr val="464646"/>
                                      </p:to>
                                    </p:animClr>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nodeType="clickEffect">
                                  <p:stCondLst>
                                    <p:cond delay="0"/>
                                  </p:stCondLst>
                                  <p:childTnLst>
                                    <p:animClr clrSpc="rgb" dir="cw">
                                      <p:cBhvr override="childStyle">
                                        <p:cTn id="18" dur="500" fill="hold"/>
                                        <p:tgtEl>
                                          <p:spTgt spid="26632">
                                            <p:txEl>
                                              <p:pRg st="3" end="3"/>
                                            </p:txEl>
                                          </p:spTgt>
                                        </p:tgtEl>
                                        <p:attrNameLst>
                                          <p:attrName>style.color</p:attrName>
                                        </p:attrNameLst>
                                      </p:cBhvr>
                                      <p:to>
                                        <a:srgbClr val="464646"/>
                                      </p:to>
                                    </p:animClr>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el 1"/>
          <p:cNvSpPr>
            <a:spLocks noGrp="1"/>
          </p:cNvSpPr>
          <p:nvPr>
            <p:ph type="title" idx="4294967295"/>
          </p:nvPr>
        </p:nvSpPr>
        <p:spPr>
          <a:xfrm>
            <a:off x="756003" y="972003"/>
            <a:ext cx="7623175" cy="663575"/>
          </a:xfrm>
        </p:spPr>
        <p:txBody>
          <a:bodyPr wrap="none" lIns="0" tIns="0" rIns="0" bIns="0" anchor="b"/>
          <a:lstStyle/>
          <a:p>
            <a:pPr marL="0" indent="0" algn="l"/>
            <a:r>
              <a:rPr lang="en-US" sz="2400" b="1" dirty="0" smtClean="0">
                <a:solidFill>
                  <a:srgbClr val="575756"/>
                </a:solidFill>
                <a:latin typeface="MetaPro-Bold" pitchFamily="34" charset="0"/>
                <a:ea typeface="ＭＳ Ｐゴシック" pitchFamily="34" charset="-128"/>
                <a:cs typeface="Verdana"/>
              </a:rPr>
              <a:t>Simplified sampling and sample preparation</a:t>
            </a:r>
            <a:endParaRPr lang="en-US" sz="2400" b="1" dirty="0">
              <a:solidFill>
                <a:srgbClr val="575756"/>
              </a:solidFill>
              <a:latin typeface="MetaPro-Bold" pitchFamily="34" charset="0"/>
              <a:ea typeface="ＭＳ Ｐゴシック" pitchFamily="34" charset="-128"/>
              <a:cs typeface="Verdana"/>
            </a:endParaRPr>
          </a:p>
        </p:txBody>
      </p:sp>
      <p:sp>
        <p:nvSpPr>
          <p:cNvPr id="26632" name="Textplatzhalter 2"/>
          <p:cNvSpPr>
            <a:spLocks/>
          </p:cNvSpPr>
          <p:nvPr/>
        </p:nvSpPr>
        <p:spPr bwMode="auto">
          <a:xfrm>
            <a:off x="756557" y="1710194"/>
            <a:ext cx="7783286" cy="467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defTabSz="457200" eaLnBrk="0" hangingPunct="0">
              <a:spcBef>
                <a:spcPct val="20000"/>
              </a:spcBef>
              <a:buFont typeface="Arial" charset="0"/>
              <a:buChar char="•"/>
              <a:tabLst>
                <a:tab pos="3314700" algn="l"/>
              </a:tabLst>
              <a:defRPr sz="3200">
                <a:solidFill>
                  <a:schemeClr val="tx1"/>
                </a:solidFill>
                <a:latin typeface="Calibri" pitchFamily="34" charset="0"/>
                <a:ea typeface="ＭＳ Ｐゴシック" pitchFamily="34" charset="-128"/>
              </a:defRPr>
            </a:lvl1pPr>
            <a:lvl2pPr marL="446088" indent="-285750" defTabSz="457200" eaLnBrk="0" hangingPunct="0">
              <a:spcBef>
                <a:spcPct val="20000"/>
              </a:spcBef>
              <a:buFont typeface="Arial" charset="0"/>
              <a:buChar char="–"/>
              <a:tabLst>
                <a:tab pos="3314700" algn="l"/>
              </a:tabLst>
              <a:defRPr sz="2800">
                <a:solidFill>
                  <a:schemeClr val="tx1"/>
                </a:solidFill>
                <a:latin typeface="Calibri" pitchFamily="34" charset="0"/>
                <a:ea typeface="ＭＳ Ｐゴシック" pitchFamily="34" charset="-128"/>
              </a:defRPr>
            </a:lvl2pPr>
            <a:lvl3pPr marL="1257300" indent="-266700" defTabSz="457200" eaLnBrk="0" hangingPunct="0">
              <a:spcBef>
                <a:spcPct val="20000"/>
              </a:spcBef>
              <a:buFont typeface="Arial" charset="0"/>
              <a:buChar char="•"/>
              <a:tabLst>
                <a:tab pos="3314700" algn="l"/>
              </a:tabLst>
              <a:defRPr sz="2400">
                <a:solidFill>
                  <a:schemeClr val="tx1"/>
                </a:solidFill>
                <a:latin typeface="Calibri" pitchFamily="34" charset="0"/>
                <a:ea typeface="ＭＳ Ｐゴシック" pitchFamily="34" charset="-128"/>
              </a:defRPr>
            </a:lvl3pPr>
            <a:lvl4pPr marL="266700" indent="-266700" defTabSz="457200" eaLnBrk="0" hangingPunct="0">
              <a:spcBef>
                <a:spcPct val="20000"/>
              </a:spcBef>
              <a:buFont typeface="Arial" charset="0"/>
              <a:buChar char="–"/>
              <a:tabLst>
                <a:tab pos="3314700" algn="l"/>
              </a:tabLst>
              <a:defRPr sz="2000">
                <a:solidFill>
                  <a:schemeClr val="tx1"/>
                </a:solidFill>
                <a:latin typeface="Calibri" pitchFamily="34" charset="0"/>
                <a:ea typeface="ＭＳ Ｐゴシック" pitchFamily="34" charset="-128"/>
              </a:defRPr>
            </a:lvl4pPr>
            <a:lvl5pPr marL="1798638" indent="-50787300" defTabSz="457200" eaLnBrk="0" hangingPunct="0">
              <a:spcBef>
                <a:spcPct val="20000"/>
              </a:spcBef>
              <a:buFont typeface="Arial" charset="0"/>
              <a:buChar char="»"/>
              <a:tabLst>
                <a:tab pos="3314700" algn="l"/>
              </a:tabLst>
              <a:defRPr sz="2000">
                <a:solidFill>
                  <a:schemeClr val="tx1"/>
                </a:solidFill>
                <a:latin typeface="Calibri" pitchFamily="34" charset="0"/>
                <a:ea typeface="ＭＳ Ｐゴシック" pitchFamily="34" charset="-128"/>
              </a:defRPr>
            </a:lvl5pPr>
            <a:lvl6pPr marL="2255838" indent="-50787300" defTabSz="457200" eaLnBrk="0" fontAlgn="base" hangingPunct="0">
              <a:spcBef>
                <a:spcPct val="20000"/>
              </a:spcBef>
              <a:spcAft>
                <a:spcPct val="0"/>
              </a:spcAft>
              <a:buFont typeface="Arial" charset="0"/>
              <a:buChar char="»"/>
              <a:tabLst>
                <a:tab pos="3314700" algn="l"/>
              </a:tabLst>
              <a:defRPr sz="2000">
                <a:solidFill>
                  <a:schemeClr val="tx1"/>
                </a:solidFill>
                <a:latin typeface="Calibri" pitchFamily="34" charset="0"/>
                <a:ea typeface="ＭＳ Ｐゴシック" pitchFamily="34" charset="-128"/>
              </a:defRPr>
            </a:lvl6pPr>
            <a:lvl7pPr marL="2713038" indent="-50787300" defTabSz="457200" eaLnBrk="0" fontAlgn="base" hangingPunct="0">
              <a:spcBef>
                <a:spcPct val="20000"/>
              </a:spcBef>
              <a:spcAft>
                <a:spcPct val="0"/>
              </a:spcAft>
              <a:buFont typeface="Arial" charset="0"/>
              <a:buChar char="»"/>
              <a:tabLst>
                <a:tab pos="3314700" algn="l"/>
              </a:tabLst>
              <a:defRPr sz="2000">
                <a:solidFill>
                  <a:schemeClr val="tx1"/>
                </a:solidFill>
                <a:latin typeface="Calibri" pitchFamily="34" charset="0"/>
                <a:ea typeface="ＭＳ Ｐゴシック" pitchFamily="34" charset="-128"/>
              </a:defRPr>
            </a:lvl7pPr>
            <a:lvl8pPr marL="3170238" indent="-50787300" defTabSz="457200" eaLnBrk="0" fontAlgn="base" hangingPunct="0">
              <a:spcBef>
                <a:spcPct val="20000"/>
              </a:spcBef>
              <a:spcAft>
                <a:spcPct val="0"/>
              </a:spcAft>
              <a:buFont typeface="Arial" charset="0"/>
              <a:buChar char="»"/>
              <a:tabLst>
                <a:tab pos="3314700" algn="l"/>
              </a:tabLst>
              <a:defRPr sz="2000">
                <a:solidFill>
                  <a:schemeClr val="tx1"/>
                </a:solidFill>
                <a:latin typeface="Calibri" pitchFamily="34" charset="0"/>
                <a:ea typeface="ＭＳ Ｐゴシック" pitchFamily="34" charset="-128"/>
              </a:defRPr>
            </a:lvl8pPr>
            <a:lvl9pPr marL="3627438" indent="-50787300" defTabSz="457200" eaLnBrk="0" fontAlgn="base" hangingPunct="0">
              <a:spcBef>
                <a:spcPct val="20000"/>
              </a:spcBef>
              <a:spcAft>
                <a:spcPct val="0"/>
              </a:spcAft>
              <a:buFont typeface="Arial" charset="0"/>
              <a:buChar char="»"/>
              <a:tabLst>
                <a:tab pos="3314700" algn="l"/>
              </a:tabLst>
              <a:defRPr sz="2000">
                <a:solidFill>
                  <a:schemeClr val="tx1"/>
                </a:solidFill>
                <a:latin typeface="Calibri" pitchFamily="34" charset="0"/>
                <a:ea typeface="ＭＳ Ｐゴシック" pitchFamily="34" charset="-128"/>
              </a:defRPr>
            </a:lvl9pPr>
          </a:lstStyle>
          <a:p>
            <a:pPr marL="358775" indent="-358775" fontAlgn="base">
              <a:lnSpc>
                <a:spcPts val="2000"/>
              </a:lnSpc>
              <a:spcBef>
                <a:spcPts val="600"/>
              </a:spcBef>
              <a:spcAft>
                <a:spcPts val="300"/>
              </a:spcAft>
              <a:buClr>
                <a:srgbClr val="B9C343"/>
              </a:buClr>
              <a:buSzPct val="70000"/>
              <a:buFont typeface="MetaPro-Norm" pitchFamily="34" charset="0"/>
              <a:buChar char="■"/>
              <a:tabLst>
                <a:tab pos="358775" algn="l"/>
              </a:tabLst>
            </a:pPr>
            <a:r>
              <a:rPr lang="en-US" sz="1800" b="1" dirty="0" smtClean="0">
                <a:solidFill>
                  <a:srgbClr val="FFFFFF">
                    <a:lumMod val="75000"/>
                  </a:srgbClr>
                </a:solidFill>
                <a:latin typeface="MetaPro-Norm" pitchFamily="34" charset="0"/>
                <a:ea typeface="ＭＳ Ｐゴシック" charset="-128"/>
                <a:cs typeface="Verdana"/>
              </a:rPr>
              <a:t>Decision about sampling from stationary or moving material</a:t>
            </a:r>
            <a:endParaRPr lang="en-US" sz="1800" b="1" dirty="0">
              <a:solidFill>
                <a:srgbClr val="FFFFFF">
                  <a:lumMod val="75000"/>
                </a:srgbClr>
              </a:solidFill>
              <a:latin typeface="MetaPro-Norm" pitchFamily="34" charset="0"/>
              <a:ea typeface="ＭＳ Ｐゴシック" charset="-128"/>
              <a:cs typeface="Verdana"/>
            </a:endParaRPr>
          </a:p>
          <a:p>
            <a:pPr marL="358775" indent="-358775" fontAlgn="base">
              <a:lnSpc>
                <a:spcPts val="2000"/>
              </a:lnSpc>
              <a:spcBef>
                <a:spcPts val="600"/>
              </a:spcBef>
              <a:spcAft>
                <a:spcPts val="300"/>
              </a:spcAft>
              <a:buClr>
                <a:srgbClr val="B9C343"/>
              </a:buClr>
              <a:buSzPct val="70000"/>
              <a:buFont typeface="MetaPro-Norm" pitchFamily="34" charset="0"/>
              <a:buChar char="■"/>
              <a:tabLst>
                <a:tab pos="358775" algn="l"/>
              </a:tabLst>
            </a:pPr>
            <a:r>
              <a:rPr lang="en-US" sz="1800" b="1" dirty="0" smtClean="0">
                <a:solidFill>
                  <a:srgbClr val="FFFFFF">
                    <a:lumMod val="75000"/>
                  </a:srgbClr>
                </a:solidFill>
                <a:latin typeface="MetaPro-Norm" pitchFamily="34" charset="0"/>
                <a:ea typeface="ＭＳ Ｐゴシック" charset="-128"/>
                <a:cs typeface="Verdana"/>
              </a:rPr>
              <a:t>Sampling from stationary (part I)</a:t>
            </a:r>
          </a:p>
          <a:p>
            <a:pPr marL="719138" lvl="3" indent="-252413" fontAlgn="base">
              <a:lnSpc>
                <a:spcPts val="2000"/>
              </a:lnSpc>
              <a:spcBef>
                <a:spcPts val="300"/>
              </a:spcBef>
              <a:spcAft>
                <a:spcPts val="300"/>
              </a:spcAft>
              <a:buClr>
                <a:srgbClr val="B9C343"/>
              </a:buClr>
              <a:buSzPct val="50000"/>
              <a:buFont typeface="MetaPro-Norm" pitchFamily="34" charset="0"/>
              <a:buChar char="■"/>
              <a:tabLst>
                <a:tab pos="358775" algn="l"/>
              </a:tabLst>
            </a:pPr>
            <a:r>
              <a:rPr lang="en-US" sz="1800" b="1" dirty="0" smtClean="0">
                <a:solidFill>
                  <a:srgbClr val="FFFFFF">
                    <a:lumMod val="75000"/>
                  </a:srgbClr>
                </a:solidFill>
                <a:latin typeface="MetaPro-Norm" pitchFamily="34" charset="0"/>
                <a:ea typeface="ＭＳ Ｐゴシック" charset="-128"/>
                <a:cs typeface="Verdana"/>
              </a:rPr>
              <a:t>Visual </a:t>
            </a:r>
            <a:r>
              <a:rPr lang="en-US" sz="1800" b="1" dirty="0">
                <a:solidFill>
                  <a:srgbClr val="FFFFFF">
                    <a:lumMod val="75000"/>
                  </a:srgbClr>
                </a:solidFill>
                <a:latin typeface="MetaPro-Norm" pitchFamily="34" charset="0"/>
                <a:ea typeface="ＭＳ Ｐゴシック" charset="-128"/>
                <a:cs typeface="Verdana"/>
              </a:rPr>
              <a:t>inspection</a:t>
            </a:r>
          </a:p>
          <a:p>
            <a:pPr marL="719138" lvl="3" indent="-252413" fontAlgn="base">
              <a:lnSpc>
                <a:spcPts val="2000"/>
              </a:lnSpc>
              <a:spcBef>
                <a:spcPts val="300"/>
              </a:spcBef>
              <a:spcAft>
                <a:spcPts val="300"/>
              </a:spcAft>
              <a:buClr>
                <a:srgbClr val="B9C343"/>
              </a:buClr>
              <a:buSzPct val="50000"/>
              <a:buFont typeface="MetaPro-Norm" pitchFamily="34" charset="0"/>
              <a:buChar char="■"/>
              <a:tabLst>
                <a:tab pos="358775" algn="l"/>
              </a:tabLst>
            </a:pPr>
            <a:r>
              <a:rPr lang="en-US" sz="1800" b="1" dirty="0" smtClean="0">
                <a:solidFill>
                  <a:srgbClr val="FFFFFF">
                    <a:lumMod val="75000"/>
                  </a:srgbClr>
                </a:solidFill>
                <a:latin typeface="MetaPro-Norm" pitchFamily="34" charset="0"/>
                <a:ea typeface="ＭＳ Ｐゴシック" charset="-128"/>
                <a:cs typeface="Verdana"/>
              </a:rPr>
              <a:t>Decision</a:t>
            </a:r>
            <a:r>
              <a:rPr lang="en-US" sz="1800" b="1" dirty="0">
                <a:solidFill>
                  <a:srgbClr val="FFFFFF">
                    <a:lumMod val="75000"/>
                  </a:srgbClr>
                </a:solidFill>
                <a:latin typeface="MetaPro-Norm" pitchFamily="34" charset="0"/>
                <a:ea typeface="ＭＳ Ｐゴシック" charset="-128"/>
                <a:cs typeface="Verdana"/>
              </a:rPr>
              <a:t>, if a stockpile </a:t>
            </a:r>
            <a:r>
              <a:rPr lang="en-US" sz="1800" b="1" dirty="0" smtClean="0">
                <a:solidFill>
                  <a:srgbClr val="FFFFFF">
                    <a:lumMod val="75000"/>
                  </a:srgbClr>
                </a:solidFill>
                <a:latin typeface="MetaPro-Norm" pitchFamily="34" charset="0"/>
                <a:ea typeface="ＭＳ Ｐゴシック" charset="-128"/>
                <a:cs typeface="Verdana"/>
              </a:rPr>
              <a:t>is </a:t>
            </a:r>
            <a:r>
              <a:rPr lang="en-US" sz="1800" b="1" dirty="0">
                <a:solidFill>
                  <a:srgbClr val="FFFFFF">
                    <a:lumMod val="75000"/>
                  </a:srgbClr>
                </a:solidFill>
                <a:latin typeface="MetaPro-Norm" pitchFamily="34" charset="0"/>
                <a:ea typeface="ＭＳ Ｐゴシック" charset="-128"/>
                <a:cs typeface="Verdana"/>
              </a:rPr>
              <a:t>homogeneous (1 sample) or not (</a:t>
            </a:r>
            <a:r>
              <a:rPr lang="en-US" sz="1800" b="1" dirty="0" smtClean="0">
                <a:solidFill>
                  <a:srgbClr val="FFFFFF">
                    <a:lumMod val="75000"/>
                  </a:srgbClr>
                </a:solidFill>
                <a:latin typeface="MetaPro-Norm" pitchFamily="34" charset="0"/>
                <a:ea typeface="ＭＳ Ｐゴシック" charset="-128"/>
                <a:cs typeface="Verdana"/>
              </a:rPr>
              <a:t>sub-lots)</a:t>
            </a:r>
          </a:p>
          <a:p>
            <a:pPr marL="719138" lvl="3" indent="-252413" fontAlgn="base">
              <a:lnSpc>
                <a:spcPts val="2000"/>
              </a:lnSpc>
              <a:spcBef>
                <a:spcPts val="300"/>
              </a:spcBef>
              <a:spcAft>
                <a:spcPts val="300"/>
              </a:spcAft>
              <a:buClr>
                <a:srgbClr val="B9C343"/>
              </a:buClr>
              <a:buSzPct val="50000"/>
              <a:buFont typeface="MetaPro-Norm" pitchFamily="34" charset="0"/>
              <a:buChar char="■"/>
              <a:tabLst>
                <a:tab pos="358775" algn="l"/>
              </a:tabLst>
            </a:pPr>
            <a:r>
              <a:rPr lang="en-US" sz="1800" b="1" dirty="0" smtClean="0">
                <a:solidFill>
                  <a:srgbClr val="FFFFFF">
                    <a:lumMod val="75000"/>
                  </a:srgbClr>
                </a:solidFill>
                <a:latin typeface="MetaPro-Norm" pitchFamily="34" charset="0"/>
                <a:ea typeface="ＭＳ Ｐゴシック" charset="-128"/>
                <a:cs typeface="Verdana"/>
              </a:rPr>
              <a:t>Choose size and number of increments from table</a:t>
            </a:r>
          </a:p>
          <a:p>
            <a:pPr marL="719138" lvl="3" indent="-252413" fontAlgn="base">
              <a:lnSpc>
                <a:spcPts val="2000"/>
              </a:lnSpc>
              <a:spcBef>
                <a:spcPts val="300"/>
              </a:spcBef>
              <a:spcAft>
                <a:spcPts val="300"/>
              </a:spcAft>
              <a:buClr>
                <a:srgbClr val="B9C343"/>
              </a:buClr>
              <a:buSzPct val="50000"/>
              <a:buFont typeface="MetaPro-Norm" pitchFamily="34" charset="0"/>
              <a:buChar char="■"/>
              <a:tabLst>
                <a:tab pos="358775" algn="l"/>
              </a:tabLst>
            </a:pPr>
            <a:r>
              <a:rPr lang="en-US" sz="1800" b="1" dirty="0" smtClean="0">
                <a:solidFill>
                  <a:srgbClr val="FFFFFF">
                    <a:lumMod val="75000"/>
                  </a:srgbClr>
                </a:solidFill>
                <a:latin typeface="MetaPro-Norm" pitchFamily="34" charset="0"/>
                <a:ea typeface="ＭＳ Ｐゴシック" charset="-128"/>
                <a:cs typeface="Verdana"/>
              </a:rPr>
              <a:t>Calculate the amount of the combined sample (depending on analyses)</a:t>
            </a:r>
          </a:p>
          <a:p>
            <a:pPr marL="719138" lvl="3" indent="-252413" fontAlgn="base">
              <a:lnSpc>
                <a:spcPts val="2000"/>
              </a:lnSpc>
              <a:spcBef>
                <a:spcPts val="300"/>
              </a:spcBef>
              <a:spcAft>
                <a:spcPts val="300"/>
              </a:spcAft>
              <a:buClr>
                <a:srgbClr val="B9C343"/>
              </a:buClr>
              <a:buSzPct val="50000"/>
              <a:buFont typeface="MetaPro-Norm" pitchFamily="34" charset="0"/>
              <a:buChar char="■"/>
              <a:tabLst>
                <a:tab pos="358775" algn="l"/>
              </a:tabLst>
            </a:pPr>
            <a:endParaRPr lang="en-US" sz="1800" b="1" dirty="0" smtClean="0">
              <a:solidFill>
                <a:srgbClr val="FFFFFF">
                  <a:lumMod val="75000"/>
                </a:srgbClr>
              </a:solidFill>
              <a:latin typeface="MetaPro-Norm" pitchFamily="34" charset="0"/>
              <a:ea typeface="ＭＳ Ｐゴシック" charset="-128"/>
              <a:cs typeface="Verdana"/>
            </a:endParaRPr>
          </a:p>
          <a:p>
            <a:pPr marL="1457325" lvl="2" indent="0" fontAlgn="base">
              <a:lnSpc>
                <a:spcPts val="2000"/>
              </a:lnSpc>
              <a:spcBef>
                <a:spcPts val="300"/>
              </a:spcBef>
              <a:spcAft>
                <a:spcPts val="300"/>
              </a:spcAft>
              <a:buClr>
                <a:srgbClr val="B9C343"/>
              </a:buClr>
              <a:buSzPct val="50000"/>
              <a:buFont typeface="Arial" charset="0"/>
              <a:buNone/>
              <a:tabLst>
                <a:tab pos="358775" algn="l"/>
              </a:tabLst>
            </a:pPr>
            <a:endParaRPr lang="en-US" sz="2200" b="1" dirty="0" smtClean="0">
              <a:solidFill>
                <a:srgbClr val="FFFFFF">
                  <a:lumMod val="75000"/>
                </a:srgbClr>
              </a:solidFill>
              <a:latin typeface="MetaPro-Norm" pitchFamily="34" charset="0"/>
              <a:ea typeface="ＭＳ Ｐゴシック" charset="-128"/>
              <a:cs typeface="Verdana"/>
            </a:endParaRPr>
          </a:p>
          <a:p>
            <a:pPr marL="719138" lvl="3" indent="-252413" fontAlgn="base">
              <a:lnSpc>
                <a:spcPts val="2000"/>
              </a:lnSpc>
              <a:spcBef>
                <a:spcPts val="300"/>
              </a:spcBef>
              <a:spcAft>
                <a:spcPts val="300"/>
              </a:spcAft>
              <a:buClr>
                <a:srgbClr val="B9C343"/>
              </a:buClr>
              <a:buSzPct val="50000"/>
              <a:buFont typeface="MetaPro-Norm" pitchFamily="34" charset="0"/>
              <a:buChar char="■"/>
              <a:tabLst>
                <a:tab pos="358775" algn="l"/>
              </a:tabLst>
            </a:pPr>
            <a:endParaRPr lang="en-US" sz="2200" b="1" dirty="0" smtClean="0">
              <a:solidFill>
                <a:srgbClr val="575756"/>
              </a:solidFill>
              <a:latin typeface="MetaPro-Norm" pitchFamily="34" charset="0"/>
              <a:ea typeface="ＭＳ Ｐゴシック" charset="-128"/>
              <a:cs typeface="Verdana"/>
            </a:endParaRPr>
          </a:p>
          <a:p>
            <a:pPr marL="719138" lvl="3" indent="-252413" fontAlgn="base">
              <a:lnSpc>
                <a:spcPts val="2000"/>
              </a:lnSpc>
              <a:spcBef>
                <a:spcPts val="300"/>
              </a:spcBef>
              <a:spcAft>
                <a:spcPts val="300"/>
              </a:spcAft>
              <a:buClr>
                <a:srgbClr val="B9C343"/>
              </a:buClr>
              <a:buSzPct val="50000"/>
              <a:buFont typeface="MetaPro-Norm" pitchFamily="34" charset="0"/>
              <a:buChar char="■"/>
              <a:tabLst>
                <a:tab pos="358775" algn="l"/>
              </a:tabLst>
            </a:pPr>
            <a:endParaRPr lang="en-US" sz="1800" b="1" dirty="0">
              <a:solidFill>
                <a:srgbClr val="575756"/>
              </a:solidFill>
              <a:latin typeface="MetaPro-Norm" pitchFamily="34" charset="0"/>
              <a:ea typeface="ＭＳ Ｐゴシック" charset="-128"/>
              <a:cs typeface="Verdana"/>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4811" y="4150583"/>
            <a:ext cx="7061654" cy="20857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25"/>
          <p:cNvSpPr>
            <a:spLocks noGrp="1" noChangeArrowheads="1"/>
          </p:cNvSpPr>
          <p:nvPr>
            <p:ph type="ftr" sz="quarter" idx="3"/>
          </p:nvPr>
        </p:nvSpPr>
        <p:spPr bwMode="auto">
          <a:xfrm>
            <a:off x="2862263" y="6581781"/>
            <a:ext cx="3419475" cy="246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lgn="ctr" eaLnBrk="0" hangingPunct="0">
              <a:defRPr sz="1000" b="0" spc="70" baseline="0">
                <a:solidFill>
                  <a:srgbClr val="6E6452"/>
                </a:solidFill>
                <a:latin typeface="Arial Narrow" pitchFamily="34" charset="0"/>
                <a:cs typeface="+mn-cs"/>
              </a:defRPr>
            </a:lvl1pPr>
          </a:lstStyle>
          <a:p>
            <a:pPr>
              <a:defRPr/>
            </a:pPr>
            <a:r>
              <a:rPr lang="de-DE" dirty="0" smtClean="0"/>
              <a:t>Rainer Schellhaas</a:t>
            </a:r>
            <a:endParaRPr lang="de-DE" dirty="0"/>
          </a:p>
        </p:txBody>
      </p:sp>
      <p:sp>
        <p:nvSpPr>
          <p:cNvPr id="10" name="Action Button: Forward or Next 9">
            <a:hlinkClick r:id="" action="ppaction://noaction" highlightClick="1"/>
          </p:cNvPr>
          <p:cNvSpPr>
            <a:spLocks noChangeAspect="1"/>
          </p:cNvSpPr>
          <p:nvPr/>
        </p:nvSpPr>
        <p:spPr bwMode="auto">
          <a:xfrm>
            <a:off x="8848725" y="6667501"/>
            <a:ext cx="108000" cy="106892"/>
          </a:xfrm>
          <a:prstGeom prst="actionButtonForwardNex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GB" sz="2200" b="1" smtClean="0">
              <a:solidFill>
                <a:srgbClr val="999999"/>
              </a:solidFill>
              <a:cs typeface="Arial" charset="0"/>
            </a:endParaRPr>
          </a:p>
        </p:txBody>
      </p:sp>
    </p:spTree>
    <p:extLst>
      <p:ext uri="{BB962C8B-B14F-4D97-AF65-F5344CB8AC3E}">
        <p14:creationId xmlns:p14="http://schemas.microsoft.com/office/powerpoint/2010/main" val="13018040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26632">
                                            <p:txEl>
                                              <p:pRg st="0" end="0"/>
                                            </p:txEl>
                                          </p:spTgt>
                                        </p:tgtEl>
                                        <p:attrNameLst>
                                          <p:attrName>style.color</p:attrName>
                                        </p:attrNameLst>
                                      </p:cBhvr>
                                      <p:to>
                                        <a:srgbClr val="464646"/>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500" fill="hold"/>
                                        <p:tgtEl>
                                          <p:spTgt spid="26632">
                                            <p:txEl>
                                              <p:pRg st="1" end="1"/>
                                            </p:txEl>
                                          </p:spTgt>
                                        </p:tgtEl>
                                        <p:attrNameLst>
                                          <p:attrName>style.color</p:attrName>
                                        </p:attrNameLst>
                                      </p:cBhvr>
                                      <p:to>
                                        <a:srgbClr val="464646"/>
                                      </p:to>
                                    </p:animClr>
                                  </p:childTnLst>
                                </p:cTn>
                              </p:par>
                              <p:par>
                                <p:cTn id="11" presetID="3" presetClass="emph" presetSubtype="2" fill="hold" nodeType="withEffect">
                                  <p:stCondLst>
                                    <p:cond delay="0"/>
                                  </p:stCondLst>
                                  <p:childTnLst>
                                    <p:animClr clrSpc="rgb" dir="cw">
                                      <p:cBhvr override="childStyle">
                                        <p:cTn id="12" dur="500" fill="hold"/>
                                        <p:tgtEl>
                                          <p:spTgt spid="26632">
                                            <p:txEl>
                                              <p:pRg st="2" end="2"/>
                                            </p:txEl>
                                          </p:spTgt>
                                        </p:tgtEl>
                                        <p:attrNameLst>
                                          <p:attrName>style.color</p:attrName>
                                        </p:attrNameLst>
                                      </p:cBhvr>
                                      <p:to>
                                        <a:srgbClr val="464646"/>
                                      </p:to>
                                    </p:animClr>
                                  </p:childTnLst>
                                </p:cTn>
                              </p:par>
                              <p:par>
                                <p:cTn id="13" presetID="3" presetClass="emph" presetSubtype="2" fill="hold" nodeType="withEffect">
                                  <p:stCondLst>
                                    <p:cond delay="0"/>
                                  </p:stCondLst>
                                  <p:childTnLst>
                                    <p:animClr clrSpc="rgb" dir="cw">
                                      <p:cBhvr override="childStyle">
                                        <p:cTn id="14" dur="500" fill="hold"/>
                                        <p:tgtEl>
                                          <p:spTgt spid="26632">
                                            <p:txEl>
                                              <p:pRg st="3" end="3"/>
                                            </p:txEl>
                                          </p:spTgt>
                                        </p:tgtEl>
                                        <p:attrNameLst>
                                          <p:attrName>style.color</p:attrName>
                                        </p:attrNameLst>
                                      </p:cBhvr>
                                      <p:to>
                                        <a:srgbClr val="464646"/>
                                      </p:to>
                                    </p:animClr>
                                  </p:childTnLst>
                                </p:cTn>
                              </p:par>
                              <p:par>
                                <p:cTn id="15" presetID="3" presetClass="emph" presetSubtype="2" fill="hold" nodeType="withEffect">
                                  <p:stCondLst>
                                    <p:cond delay="0"/>
                                  </p:stCondLst>
                                  <p:childTnLst>
                                    <p:animClr clrSpc="rgb" dir="cw">
                                      <p:cBhvr override="childStyle">
                                        <p:cTn id="16" dur="500" fill="hold"/>
                                        <p:tgtEl>
                                          <p:spTgt spid="26632">
                                            <p:txEl>
                                              <p:pRg st="4" end="4"/>
                                            </p:txEl>
                                          </p:spTgt>
                                        </p:tgtEl>
                                        <p:attrNameLst>
                                          <p:attrName>style.color</p:attrName>
                                        </p:attrNameLst>
                                      </p:cBhvr>
                                      <p:to>
                                        <a:srgbClr val="464646"/>
                                      </p:to>
                                    </p:animClr>
                                  </p:childTnLst>
                                </p:cTn>
                              </p:par>
                              <p:par>
                                <p:cTn id="17" presetID="3" presetClass="emph" presetSubtype="2" fill="hold" nodeType="withEffect">
                                  <p:stCondLst>
                                    <p:cond delay="0"/>
                                  </p:stCondLst>
                                  <p:childTnLst>
                                    <p:animClr clrSpc="rgb" dir="cw">
                                      <p:cBhvr override="childStyle">
                                        <p:cTn id="18" dur="500" fill="hold"/>
                                        <p:tgtEl>
                                          <p:spTgt spid="26632">
                                            <p:txEl>
                                              <p:pRg st="5" end="5"/>
                                            </p:txEl>
                                          </p:spTgt>
                                        </p:tgtEl>
                                        <p:attrNameLst>
                                          <p:attrName>style.color</p:attrName>
                                        </p:attrNameLst>
                                      </p:cBhvr>
                                      <p:to>
                                        <a:srgbClr val="464646"/>
                                      </p:to>
                                    </p:animClr>
                                  </p:childTnLst>
                                </p:cTn>
                              </p:par>
                              <p:par>
                                <p:cTn id="19" presetID="2" presetClass="entr" presetSubtype="4" fill="hold" nodeType="withEffect">
                                  <p:stCondLst>
                                    <p:cond delay="0"/>
                                  </p:stCondLst>
                                  <p:childTnLst>
                                    <p:set>
                                      <p:cBhvr>
                                        <p:cTn id="20" dur="1" fill="hold">
                                          <p:stCondLst>
                                            <p:cond delay="0"/>
                                          </p:stCondLst>
                                        </p:cTn>
                                        <p:tgtEl>
                                          <p:spTgt spid="3074"/>
                                        </p:tgtEl>
                                        <p:attrNameLst>
                                          <p:attrName>style.visibility</p:attrName>
                                        </p:attrNameLst>
                                      </p:cBhvr>
                                      <p:to>
                                        <p:strVal val="visible"/>
                                      </p:to>
                                    </p:set>
                                    <p:anim calcmode="lin" valueType="num">
                                      <p:cBhvr additive="base">
                                        <p:cTn id="21" dur="500" fill="hold"/>
                                        <p:tgtEl>
                                          <p:spTgt spid="3074"/>
                                        </p:tgtEl>
                                        <p:attrNameLst>
                                          <p:attrName>ppt_x</p:attrName>
                                        </p:attrNameLst>
                                      </p:cBhvr>
                                      <p:tavLst>
                                        <p:tav tm="0">
                                          <p:val>
                                            <p:strVal val="#ppt_x"/>
                                          </p:val>
                                        </p:tav>
                                        <p:tav tm="100000">
                                          <p:val>
                                            <p:strVal val="#ppt_x"/>
                                          </p:val>
                                        </p:tav>
                                      </p:tavLst>
                                    </p:anim>
                                    <p:anim calcmode="lin" valueType="num">
                                      <p:cBhvr additive="base">
                                        <p:cTn id="22" dur="500" fill="hold"/>
                                        <p:tgtEl>
                                          <p:spTgt spid="3074"/>
                                        </p:tgtEl>
                                        <p:attrNameLst>
                                          <p:attrName>ppt_y</p:attrName>
                                        </p:attrNameLst>
                                      </p:cBhvr>
                                      <p:tavLst>
                                        <p:tav tm="0">
                                          <p:val>
                                            <p:strVal val="1+#ppt_h/2"/>
                                          </p:val>
                                        </p:tav>
                                        <p:tav tm="100000">
                                          <p:val>
                                            <p:strVal val="#ppt_y"/>
                                          </p:val>
                                        </p:tav>
                                      </p:tavLst>
                                    </p:anim>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el 1"/>
          <p:cNvSpPr>
            <a:spLocks noGrp="1"/>
          </p:cNvSpPr>
          <p:nvPr>
            <p:ph type="title" idx="4294967295"/>
          </p:nvPr>
        </p:nvSpPr>
        <p:spPr>
          <a:xfrm>
            <a:off x="756003" y="972003"/>
            <a:ext cx="7623175" cy="663575"/>
          </a:xfrm>
        </p:spPr>
        <p:txBody>
          <a:bodyPr wrap="none" lIns="0" tIns="0" rIns="0" bIns="0" anchor="b"/>
          <a:lstStyle/>
          <a:p>
            <a:pPr marL="0" indent="0" algn="l"/>
            <a:r>
              <a:rPr lang="en-US" sz="2400" b="1" dirty="0" smtClean="0">
                <a:solidFill>
                  <a:srgbClr val="575756"/>
                </a:solidFill>
                <a:latin typeface="MetaPro-Bold" pitchFamily="34" charset="0"/>
                <a:ea typeface="ＭＳ Ｐゴシック" pitchFamily="34" charset="-128"/>
                <a:cs typeface="Verdana"/>
              </a:rPr>
              <a:t>Simplified sampling and sample preparation</a:t>
            </a:r>
            <a:endParaRPr lang="en-US" sz="2400" b="1" dirty="0">
              <a:solidFill>
                <a:srgbClr val="575756"/>
              </a:solidFill>
              <a:latin typeface="MetaPro-Bold" pitchFamily="34" charset="0"/>
              <a:ea typeface="ＭＳ Ｐゴシック" pitchFamily="34" charset="-128"/>
              <a:cs typeface="Verdana"/>
            </a:endParaRPr>
          </a:p>
        </p:txBody>
      </p:sp>
      <p:sp>
        <p:nvSpPr>
          <p:cNvPr id="26632" name="Textplatzhalter 2"/>
          <p:cNvSpPr>
            <a:spLocks/>
          </p:cNvSpPr>
          <p:nvPr/>
        </p:nvSpPr>
        <p:spPr bwMode="auto">
          <a:xfrm>
            <a:off x="756557" y="1710194"/>
            <a:ext cx="7680325" cy="467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defTabSz="457200" eaLnBrk="0" hangingPunct="0">
              <a:spcBef>
                <a:spcPct val="20000"/>
              </a:spcBef>
              <a:buFont typeface="Arial" charset="0"/>
              <a:buChar char="•"/>
              <a:tabLst>
                <a:tab pos="3314700" algn="l"/>
              </a:tabLst>
              <a:defRPr sz="3200">
                <a:solidFill>
                  <a:schemeClr val="tx1"/>
                </a:solidFill>
                <a:latin typeface="Calibri" pitchFamily="34" charset="0"/>
                <a:ea typeface="ＭＳ Ｐゴシック" pitchFamily="34" charset="-128"/>
              </a:defRPr>
            </a:lvl1pPr>
            <a:lvl2pPr marL="446088" indent="-285750" defTabSz="457200" eaLnBrk="0" hangingPunct="0">
              <a:spcBef>
                <a:spcPct val="20000"/>
              </a:spcBef>
              <a:buFont typeface="Arial" charset="0"/>
              <a:buChar char="–"/>
              <a:tabLst>
                <a:tab pos="3314700" algn="l"/>
              </a:tabLst>
              <a:defRPr sz="2800">
                <a:solidFill>
                  <a:schemeClr val="tx1"/>
                </a:solidFill>
                <a:latin typeface="Calibri" pitchFamily="34" charset="0"/>
                <a:ea typeface="ＭＳ Ｐゴシック" pitchFamily="34" charset="-128"/>
              </a:defRPr>
            </a:lvl2pPr>
            <a:lvl3pPr marL="1257300" indent="-266700" defTabSz="457200" eaLnBrk="0" hangingPunct="0">
              <a:spcBef>
                <a:spcPct val="20000"/>
              </a:spcBef>
              <a:buFont typeface="Arial" charset="0"/>
              <a:buChar char="•"/>
              <a:tabLst>
                <a:tab pos="3314700" algn="l"/>
              </a:tabLst>
              <a:defRPr sz="2400">
                <a:solidFill>
                  <a:schemeClr val="tx1"/>
                </a:solidFill>
                <a:latin typeface="Calibri" pitchFamily="34" charset="0"/>
                <a:ea typeface="ＭＳ Ｐゴシック" pitchFamily="34" charset="-128"/>
              </a:defRPr>
            </a:lvl3pPr>
            <a:lvl4pPr marL="266700" indent="-266700" defTabSz="457200" eaLnBrk="0" hangingPunct="0">
              <a:spcBef>
                <a:spcPct val="20000"/>
              </a:spcBef>
              <a:buFont typeface="Arial" charset="0"/>
              <a:buChar char="–"/>
              <a:tabLst>
                <a:tab pos="3314700" algn="l"/>
              </a:tabLst>
              <a:defRPr sz="2000">
                <a:solidFill>
                  <a:schemeClr val="tx1"/>
                </a:solidFill>
                <a:latin typeface="Calibri" pitchFamily="34" charset="0"/>
                <a:ea typeface="ＭＳ Ｐゴシック" pitchFamily="34" charset="-128"/>
              </a:defRPr>
            </a:lvl4pPr>
            <a:lvl5pPr marL="1798638" indent="-50787300" defTabSz="457200" eaLnBrk="0" hangingPunct="0">
              <a:spcBef>
                <a:spcPct val="20000"/>
              </a:spcBef>
              <a:buFont typeface="Arial" charset="0"/>
              <a:buChar char="»"/>
              <a:tabLst>
                <a:tab pos="3314700" algn="l"/>
              </a:tabLst>
              <a:defRPr sz="2000">
                <a:solidFill>
                  <a:schemeClr val="tx1"/>
                </a:solidFill>
                <a:latin typeface="Calibri" pitchFamily="34" charset="0"/>
                <a:ea typeface="ＭＳ Ｐゴシック" pitchFamily="34" charset="-128"/>
              </a:defRPr>
            </a:lvl5pPr>
            <a:lvl6pPr marL="2255838" indent="-50787300" defTabSz="457200" eaLnBrk="0" fontAlgn="base" hangingPunct="0">
              <a:spcBef>
                <a:spcPct val="20000"/>
              </a:spcBef>
              <a:spcAft>
                <a:spcPct val="0"/>
              </a:spcAft>
              <a:buFont typeface="Arial" charset="0"/>
              <a:buChar char="»"/>
              <a:tabLst>
                <a:tab pos="3314700" algn="l"/>
              </a:tabLst>
              <a:defRPr sz="2000">
                <a:solidFill>
                  <a:schemeClr val="tx1"/>
                </a:solidFill>
                <a:latin typeface="Calibri" pitchFamily="34" charset="0"/>
                <a:ea typeface="ＭＳ Ｐゴシック" pitchFamily="34" charset="-128"/>
              </a:defRPr>
            </a:lvl6pPr>
            <a:lvl7pPr marL="2713038" indent="-50787300" defTabSz="457200" eaLnBrk="0" fontAlgn="base" hangingPunct="0">
              <a:spcBef>
                <a:spcPct val="20000"/>
              </a:spcBef>
              <a:spcAft>
                <a:spcPct val="0"/>
              </a:spcAft>
              <a:buFont typeface="Arial" charset="0"/>
              <a:buChar char="»"/>
              <a:tabLst>
                <a:tab pos="3314700" algn="l"/>
              </a:tabLst>
              <a:defRPr sz="2000">
                <a:solidFill>
                  <a:schemeClr val="tx1"/>
                </a:solidFill>
                <a:latin typeface="Calibri" pitchFamily="34" charset="0"/>
                <a:ea typeface="ＭＳ Ｐゴシック" pitchFamily="34" charset="-128"/>
              </a:defRPr>
            </a:lvl7pPr>
            <a:lvl8pPr marL="3170238" indent="-50787300" defTabSz="457200" eaLnBrk="0" fontAlgn="base" hangingPunct="0">
              <a:spcBef>
                <a:spcPct val="20000"/>
              </a:spcBef>
              <a:spcAft>
                <a:spcPct val="0"/>
              </a:spcAft>
              <a:buFont typeface="Arial" charset="0"/>
              <a:buChar char="»"/>
              <a:tabLst>
                <a:tab pos="3314700" algn="l"/>
              </a:tabLst>
              <a:defRPr sz="2000">
                <a:solidFill>
                  <a:schemeClr val="tx1"/>
                </a:solidFill>
                <a:latin typeface="Calibri" pitchFamily="34" charset="0"/>
                <a:ea typeface="ＭＳ Ｐゴシック" pitchFamily="34" charset="-128"/>
              </a:defRPr>
            </a:lvl8pPr>
            <a:lvl9pPr marL="3627438" indent="-50787300" defTabSz="457200" eaLnBrk="0" fontAlgn="base" hangingPunct="0">
              <a:spcBef>
                <a:spcPct val="20000"/>
              </a:spcBef>
              <a:spcAft>
                <a:spcPct val="0"/>
              </a:spcAft>
              <a:buFont typeface="Arial" charset="0"/>
              <a:buChar char="»"/>
              <a:tabLst>
                <a:tab pos="3314700" algn="l"/>
              </a:tabLst>
              <a:defRPr sz="2000">
                <a:solidFill>
                  <a:schemeClr val="tx1"/>
                </a:solidFill>
                <a:latin typeface="Calibri" pitchFamily="34" charset="0"/>
                <a:ea typeface="ＭＳ Ｐゴシック" pitchFamily="34" charset="-128"/>
              </a:defRPr>
            </a:lvl9pPr>
          </a:lstStyle>
          <a:p>
            <a:pPr marL="358775" indent="-358775" fontAlgn="base">
              <a:lnSpc>
                <a:spcPts val="2000"/>
              </a:lnSpc>
              <a:spcBef>
                <a:spcPts val="600"/>
              </a:spcBef>
              <a:spcAft>
                <a:spcPts val="300"/>
              </a:spcAft>
              <a:buClr>
                <a:srgbClr val="B9C343"/>
              </a:buClr>
              <a:buSzPct val="70000"/>
              <a:buFont typeface="MetaPro-Norm" pitchFamily="34" charset="0"/>
              <a:buChar char="■"/>
              <a:tabLst>
                <a:tab pos="358775" algn="l"/>
              </a:tabLst>
            </a:pPr>
            <a:r>
              <a:rPr lang="en-US" sz="1800" b="1" dirty="0">
                <a:solidFill>
                  <a:srgbClr val="FFFFFF">
                    <a:lumMod val="75000"/>
                  </a:srgbClr>
                </a:solidFill>
                <a:latin typeface="MetaPro-Norm" pitchFamily="34" charset="0"/>
                <a:ea typeface="ＭＳ Ｐゴシック" charset="-128"/>
                <a:cs typeface="Verdana"/>
              </a:rPr>
              <a:t>Sampling from stationary (part </a:t>
            </a:r>
            <a:r>
              <a:rPr lang="en-US" sz="1800" b="1" dirty="0" smtClean="0">
                <a:solidFill>
                  <a:srgbClr val="FFFFFF">
                    <a:lumMod val="75000"/>
                  </a:srgbClr>
                </a:solidFill>
                <a:latin typeface="MetaPro-Norm" pitchFamily="34" charset="0"/>
                <a:ea typeface="ＭＳ Ｐゴシック" charset="-128"/>
                <a:cs typeface="Verdana"/>
              </a:rPr>
              <a:t>II)</a:t>
            </a:r>
            <a:endParaRPr lang="en-US" sz="1800" b="1" dirty="0">
              <a:solidFill>
                <a:srgbClr val="FFFFFF">
                  <a:lumMod val="75000"/>
                </a:srgbClr>
              </a:solidFill>
              <a:latin typeface="MetaPro-Norm" pitchFamily="34" charset="0"/>
              <a:ea typeface="ＭＳ Ｐゴシック" charset="-128"/>
              <a:cs typeface="Verdana"/>
            </a:endParaRPr>
          </a:p>
          <a:p>
            <a:pPr marL="719138" lvl="3" indent="-252413" fontAlgn="base">
              <a:lnSpc>
                <a:spcPts val="2000"/>
              </a:lnSpc>
              <a:spcBef>
                <a:spcPts val="300"/>
              </a:spcBef>
              <a:spcAft>
                <a:spcPts val="300"/>
              </a:spcAft>
              <a:buClr>
                <a:srgbClr val="B9C343"/>
              </a:buClr>
              <a:buSzPct val="50000"/>
              <a:buFont typeface="MetaPro-Norm" pitchFamily="34" charset="0"/>
              <a:buChar char="■"/>
              <a:tabLst>
                <a:tab pos="358775" algn="l"/>
              </a:tabLst>
            </a:pPr>
            <a:r>
              <a:rPr lang="en-US" sz="1800" b="1" dirty="0" smtClean="0">
                <a:solidFill>
                  <a:srgbClr val="FFFFFF">
                    <a:lumMod val="75000"/>
                  </a:srgbClr>
                </a:solidFill>
                <a:latin typeface="MetaPro-Norm" pitchFamily="34" charset="0"/>
                <a:ea typeface="ＭＳ Ｐゴシック" charset="-128"/>
                <a:cs typeface="Verdana"/>
              </a:rPr>
              <a:t>Take increments from stockpile according to the figure</a:t>
            </a:r>
            <a:br>
              <a:rPr lang="en-US" sz="1800" b="1" dirty="0" smtClean="0">
                <a:solidFill>
                  <a:srgbClr val="FFFFFF">
                    <a:lumMod val="75000"/>
                  </a:srgbClr>
                </a:solidFill>
                <a:latin typeface="MetaPro-Norm" pitchFamily="34" charset="0"/>
                <a:ea typeface="ＭＳ Ｐゴシック" charset="-128"/>
                <a:cs typeface="Verdana"/>
              </a:rPr>
            </a:br>
            <a:r>
              <a:rPr lang="en-US" sz="1800" b="1" dirty="0" smtClean="0">
                <a:solidFill>
                  <a:srgbClr val="FFFFFF">
                    <a:lumMod val="75000"/>
                  </a:srgbClr>
                </a:solidFill>
                <a:latin typeface="MetaPro-Norm" pitchFamily="34" charset="0"/>
                <a:ea typeface="ＭＳ Ｐゴシック" charset="-128"/>
                <a:cs typeface="Verdana"/>
              </a:rPr>
              <a:t>Alternative: Divide the stock pile in 3 layers and take 4 increments each from 1</a:t>
            </a:r>
            <a:r>
              <a:rPr lang="en-US" sz="1800" b="1" baseline="30000" dirty="0" smtClean="0">
                <a:solidFill>
                  <a:srgbClr val="FFFFFF">
                    <a:lumMod val="75000"/>
                  </a:srgbClr>
                </a:solidFill>
                <a:latin typeface="MetaPro-Norm" pitchFamily="34" charset="0"/>
                <a:ea typeface="ＭＳ Ｐゴシック" charset="-128"/>
                <a:cs typeface="Verdana"/>
              </a:rPr>
              <a:t>st</a:t>
            </a:r>
            <a:r>
              <a:rPr lang="en-US" sz="1800" b="1" dirty="0" smtClean="0">
                <a:solidFill>
                  <a:srgbClr val="FFFFFF">
                    <a:lumMod val="75000"/>
                  </a:srgbClr>
                </a:solidFill>
                <a:latin typeface="MetaPro-Norm" pitchFamily="34" charset="0"/>
                <a:ea typeface="ＭＳ Ｐゴシック" charset="-128"/>
                <a:cs typeface="Verdana"/>
              </a:rPr>
              <a:t> and 2</a:t>
            </a:r>
            <a:r>
              <a:rPr lang="en-US" sz="1800" b="1" baseline="30000" dirty="0" smtClean="0">
                <a:solidFill>
                  <a:srgbClr val="FFFFFF">
                    <a:lumMod val="75000"/>
                  </a:srgbClr>
                </a:solidFill>
                <a:latin typeface="MetaPro-Norm" pitchFamily="34" charset="0"/>
                <a:ea typeface="ＭＳ Ｐゴシック" charset="-128"/>
                <a:cs typeface="Verdana"/>
              </a:rPr>
              <a:t>nd</a:t>
            </a:r>
            <a:r>
              <a:rPr lang="en-US" sz="1800" b="1" dirty="0" smtClean="0">
                <a:solidFill>
                  <a:srgbClr val="FFFFFF">
                    <a:lumMod val="75000"/>
                  </a:srgbClr>
                </a:solidFill>
                <a:latin typeface="MetaPro-Norm" pitchFamily="34" charset="0"/>
                <a:ea typeface="ＭＳ Ｐゴシック" charset="-128"/>
                <a:cs typeface="Verdana"/>
              </a:rPr>
              <a:t> layer and 2 increments from the 3</a:t>
            </a:r>
            <a:r>
              <a:rPr lang="en-US" sz="1800" b="1" baseline="30000" dirty="0" smtClean="0">
                <a:solidFill>
                  <a:srgbClr val="FFFFFF">
                    <a:lumMod val="75000"/>
                  </a:srgbClr>
                </a:solidFill>
                <a:latin typeface="MetaPro-Norm" pitchFamily="34" charset="0"/>
                <a:ea typeface="ＭＳ Ｐゴシック" charset="-128"/>
                <a:cs typeface="Verdana"/>
              </a:rPr>
              <a:t>rd</a:t>
            </a:r>
            <a:r>
              <a:rPr lang="en-US" sz="1800" b="1" dirty="0" smtClean="0">
                <a:solidFill>
                  <a:srgbClr val="FFFFFF">
                    <a:lumMod val="75000"/>
                  </a:srgbClr>
                </a:solidFill>
                <a:latin typeface="MetaPro-Norm" pitchFamily="34" charset="0"/>
                <a:ea typeface="ＭＳ Ｐゴシック" charset="-128"/>
                <a:cs typeface="Verdana"/>
              </a:rPr>
              <a:t> layer</a:t>
            </a:r>
            <a:endParaRPr lang="en-US" sz="1800" b="1" dirty="0">
              <a:solidFill>
                <a:srgbClr val="FFFFFF">
                  <a:lumMod val="75000"/>
                </a:srgbClr>
              </a:solidFill>
              <a:latin typeface="MetaPro-Norm" pitchFamily="34" charset="0"/>
              <a:ea typeface="ＭＳ Ｐゴシック" charset="-128"/>
              <a:cs typeface="Verdana"/>
            </a:endParaRPr>
          </a:p>
          <a:p>
            <a:pPr marL="719138" lvl="3" indent="-252413" fontAlgn="base">
              <a:lnSpc>
                <a:spcPts val="2000"/>
              </a:lnSpc>
              <a:spcBef>
                <a:spcPts val="300"/>
              </a:spcBef>
              <a:spcAft>
                <a:spcPts val="300"/>
              </a:spcAft>
              <a:buClr>
                <a:srgbClr val="B9C343"/>
              </a:buClr>
              <a:buSzPct val="50000"/>
              <a:buFont typeface="MetaPro-Norm" pitchFamily="34" charset="0"/>
              <a:buChar char="■"/>
              <a:tabLst>
                <a:tab pos="358775" algn="l"/>
              </a:tabLst>
            </a:pPr>
            <a:r>
              <a:rPr lang="en-US" sz="1800" b="1" dirty="0" smtClean="0">
                <a:solidFill>
                  <a:srgbClr val="FFFFFF">
                    <a:lumMod val="75000"/>
                  </a:srgbClr>
                </a:solidFill>
                <a:latin typeface="MetaPro-Norm" pitchFamily="34" charset="0"/>
                <a:ea typeface="ＭＳ Ｐゴシック" charset="-128"/>
                <a:cs typeface="Verdana"/>
              </a:rPr>
              <a:t>Collect and mix the increments to a combined sample</a:t>
            </a:r>
          </a:p>
          <a:p>
            <a:pPr marL="719138" lvl="3" indent="-252413" fontAlgn="base">
              <a:lnSpc>
                <a:spcPts val="2000"/>
              </a:lnSpc>
              <a:spcBef>
                <a:spcPts val="300"/>
              </a:spcBef>
              <a:spcAft>
                <a:spcPts val="300"/>
              </a:spcAft>
              <a:buClr>
                <a:srgbClr val="B9C343"/>
              </a:buClr>
              <a:buSzPct val="50000"/>
              <a:buFont typeface="MetaPro-Norm" pitchFamily="34" charset="0"/>
              <a:buChar char="■"/>
              <a:tabLst>
                <a:tab pos="358775" algn="l"/>
              </a:tabLst>
            </a:pPr>
            <a:r>
              <a:rPr lang="en-US" sz="1800" b="1" dirty="0" smtClean="0">
                <a:solidFill>
                  <a:srgbClr val="FFFFFF">
                    <a:lumMod val="75000"/>
                  </a:srgbClr>
                </a:solidFill>
                <a:latin typeface="MetaPro-Norm" pitchFamily="34" charset="0"/>
                <a:ea typeface="ＭＳ Ｐゴシック" charset="-128"/>
                <a:cs typeface="Verdana"/>
              </a:rPr>
              <a:t>If necessary, reduce sample size (see sample preparation)</a:t>
            </a:r>
          </a:p>
          <a:p>
            <a:pPr marL="719138" lvl="3" indent="-252413" fontAlgn="base">
              <a:lnSpc>
                <a:spcPts val="2000"/>
              </a:lnSpc>
              <a:spcBef>
                <a:spcPts val="300"/>
              </a:spcBef>
              <a:spcAft>
                <a:spcPts val="300"/>
              </a:spcAft>
              <a:buClr>
                <a:srgbClr val="B9C343"/>
              </a:buClr>
              <a:buSzPct val="50000"/>
              <a:buFont typeface="MetaPro-Norm" pitchFamily="34" charset="0"/>
              <a:buChar char="■"/>
              <a:tabLst>
                <a:tab pos="358775" algn="l"/>
              </a:tabLst>
            </a:pPr>
            <a:endParaRPr lang="en-US" sz="1800" b="1" dirty="0" smtClean="0">
              <a:solidFill>
                <a:srgbClr val="FFFFFF">
                  <a:lumMod val="75000"/>
                </a:srgbClr>
              </a:solidFill>
              <a:latin typeface="MetaPro-Norm" pitchFamily="34" charset="0"/>
              <a:ea typeface="ＭＳ Ｐゴシック" charset="-128"/>
              <a:cs typeface="Verdana"/>
            </a:endParaRPr>
          </a:p>
          <a:p>
            <a:pPr marL="719138" lvl="3" indent="-252413" fontAlgn="base">
              <a:lnSpc>
                <a:spcPts val="2000"/>
              </a:lnSpc>
              <a:spcBef>
                <a:spcPts val="300"/>
              </a:spcBef>
              <a:spcAft>
                <a:spcPts val="300"/>
              </a:spcAft>
              <a:buClr>
                <a:srgbClr val="B9C343"/>
              </a:buClr>
              <a:buSzPct val="50000"/>
              <a:buFont typeface="MetaPro-Norm" pitchFamily="34" charset="0"/>
              <a:buChar char="■"/>
              <a:tabLst>
                <a:tab pos="358775" algn="l"/>
              </a:tabLst>
            </a:pPr>
            <a:endParaRPr lang="en-US" sz="1800" b="1" dirty="0" smtClean="0">
              <a:solidFill>
                <a:srgbClr val="FFFFFF">
                  <a:lumMod val="75000"/>
                </a:srgbClr>
              </a:solidFill>
              <a:latin typeface="MetaPro-Norm" pitchFamily="34" charset="0"/>
              <a:ea typeface="ＭＳ Ｐゴシック" charset="-128"/>
              <a:cs typeface="Verdana"/>
            </a:endParaRPr>
          </a:p>
          <a:p>
            <a:pPr marL="1457325" lvl="2" indent="0" fontAlgn="base">
              <a:lnSpc>
                <a:spcPts val="2000"/>
              </a:lnSpc>
              <a:spcBef>
                <a:spcPts val="300"/>
              </a:spcBef>
              <a:spcAft>
                <a:spcPts val="300"/>
              </a:spcAft>
              <a:buClr>
                <a:srgbClr val="B9C343"/>
              </a:buClr>
              <a:buSzPct val="50000"/>
              <a:buFont typeface="Arial" charset="0"/>
              <a:buNone/>
              <a:tabLst>
                <a:tab pos="358775" algn="l"/>
              </a:tabLst>
            </a:pPr>
            <a:endParaRPr lang="en-US" sz="2200" b="1" dirty="0" smtClean="0">
              <a:solidFill>
                <a:srgbClr val="FFFFFF">
                  <a:lumMod val="75000"/>
                </a:srgbClr>
              </a:solidFill>
              <a:latin typeface="MetaPro-Norm" pitchFamily="34" charset="0"/>
              <a:ea typeface="ＭＳ Ｐゴシック" charset="-128"/>
              <a:cs typeface="Verdana"/>
            </a:endParaRPr>
          </a:p>
          <a:p>
            <a:pPr marL="719138" lvl="3" indent="-252413" fontAlgn="base">
              <a:lnSpc>
                <a:spcPts val="2000"/>
              </a:lnSpc>
              <a:spcBef>
                <a:spcPts val="300"/>
              </a:spcBef>
              <a:spcAft>
                <a:spcPts val="300"/>
              </a:spcAft>
              <a:buClr>
                <a:srgbClr val="B9C343"/>
              </a:buClr>
              <a:buSzPct val="50000"/>
              <a:buFont typeface="MetaPro-Norm" pitchFamily="34" charset="0"/>
              <a:buChar char="■"/>
              <a:tabLst>
                <a:tab pos="358775" algn="l"/>
              </a:tabLst>
            </a:pPr>
            <a:endParaRPr lang="en-US" sz="2200" b="1" dirty="0" smtClean="0">
              <a:solidFill>
                <a:srgbClr val="575756"/>
              </a:solidFill>
              <a:latin typeface="MetaPro-Norm" pitchFamily="34" charset="0"/>
              <a:ea typeface="ＭＳ Ｐゴシック" charset="-128"/>
              <a:cs typeface="Verdana"/>
            </a:endParaRPr>
          </a:p>
          <a:p>
            <a:pPr marL="719138" lvl="3" indent="-252413" fontAlgn="base">
              <a:lnSpc>
                <a:spcPts val="2000"/>
              </a:lnSpc>
              <a:spcBef>
                <a:spcPts val="300"/>
              </a:spcBef>
              <a:spcAft>
                <a:spcPts val="300"/>
              </a:spcAft>
              <a:buClr>
                <a:srgbClr val="B9C343"/>
              </a:buClr>
              <a:buSzPct val="50000"/>
              <a:buFont typeface="MetaPro-Norm" pitchFamily="34" charset="0"/>
              <a:buChar char="■"/>
              <a:tabLst>
                <a:tab pos="358775" algn="l"/>
              </a:tabLst>
            </a:pPr>
            <a:endParaRPr lang="en-US" sz="1800" b="1" dirty="0">
              <a:solidFill>
                <a:srgbClr val="575756"/>
              </a:solidFill>
              <a:latin typeface="MetaPro-Norm" pitchFamily="34" charset="0"/>
              <a:ea typeface="ＭＳ Ｐゴシック" charset="-128"/>
              <a:cs typeface="Verdana"/>
            </a:endParaRPr>
          </a:p>
        </p:txBody>
      </p:sp>
      <p:grpSp>
        <p:nvGrpSpPr>
          <p:cNvPr id="9" name="Gruppieren 8"/>
          <p:cNvGrpSpPr/>
          <p:nvPr/>
        </p:nvGrpSpPr>
        <p:grpSpPr>
          <a:xfrm>
            <a:off x="5547789" y="3232267"/>
            <a:ext cx="3300731" cy="3128012"/>
            <a:chOff x="0" y="0"/>
            <a:chExt cx="3299460" cy="3129952"/>
          </a:xfrm>
        </p:grpSpPr>
        <p:pic>
          <p:nvPicPr>
            <p:cNvPr id="10"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43538" r="39525" b="18584"/>
            <a:stretch/>
          </p:blipFill>
          <p:spPr bwMode="auto">
            <a:xfrm>
              <a:off x="0" y="1402080"/>
              <a:ext cx="2202180" cy="1051560"/>
            </a:xfrm>
            <a:prstGeom prst="rect">
              <a:avLst/>
            </a:prstGeom>
            <a:noFill/>
            <a:ln>
              <a:noFill/>
            </a:ln>
          </p:spPr>
        </p:pic>
        <p:pic>
          <p:nvPicPr>
            <p:cNvPr id="11"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67808" r="4" b="18584"/>
            <a:stretch/>
          </p:blipFill>
          <p:spPr bwMode="auto">
            <a:xfrm>
              <a:off x="2072640" y="0"/>
              <a:ext cx="1226820" cy="2354580"/>
            </a:xfrm>
            <a:prstGeom prst="rect">
              <a:avLst/>
            </a:prstGeom>
            <a:noFill/>
            <a:ln>
              <a:noFill/>
            </a:ln>
            <a:extLst>
              <a:ext uri="{53640926-AAD7-44D8-BBD7-CCE9431645EC}">
                <a14:shadowObscured xmlns:a14="http://schemas.microsoft.com/office/drawing/2010/main"/>
              </a:ext>
            </a:extLst>
          </p:spPr>
        </p:pic>
        <p:sp>
          <p:nvSpPr>
            <p:cNvPr id="12" name="Textfeld 2"/>
            <p:cNvSpPr txBox="1">
              <a:spLocks noChangeArrowheads="1"/>
            </p:cNvSpPr>
            <p:nvPr/>
          </p:nvSpPr>
          <p:spPr bwMode="auto">
            <a:xfrm>
              <a:off x="236500" y="2369453"/>
              <a:ext cx="2964233" cy="760499"/>
            </a:xfrm>
            <a:prstGeom prst="rect">
              <a:avLst/>
            </a:prstGeom>
            <a:noFill/>
            <a:ln w="9525">
              <a:noFill/>
              <a:miter lim="800000"/>
              <a:headEnd/>
              <a:tailEnd/>
            </a:ln>
          </p:spPr>
          <p:txBody>
            <a:bodyPr rot="0" vert="horz" wrap="square" lIns="91440" tIns="45720" rIns="91440" bIns="45720" anchor="t" anchorCtr="0">
              <a:noAutofit/>
            </a:bodyPr>
            <a:lstStyle/>
            <a:p>
              <a:pPr defTabSz="914400" eaLnBrk="0" fontAlgn="base" hangingPunct="0">
                <a:lnSpc>
                  <a:spcPct val="115000"/>
                </a:lnSpc>
                <a:spcBef>
                  <a:spcPct val="0"/>
                </a:spcBef>
                <a:tabLst>
                  <a:tab pos="2340610" algn="l"/>
                </a:tabLst>
              </a:pPr>
              <a:r>
                <a:rPr lang="de-DE" sz="1100" b="1" dirty="0">
                  <a:solidFill>
                    <a:srgbClr val="999999"/>
                  </a:solidFill>
                  <a:latin typeface="MetaPro-Norm"/>
                  <a:ea typeface="Calibri"/>
                  <a:cs typeface="Times New Roman"/>
                </a:rPr>
                <a:t>	</a:t>
              </a:r>
              <a:r>
                <a:rPr lang="en-US" sz="1100" b="1" dirty="0">
                  <a:solidFill>
                    <a:srgbClr val="999999"/>
                  </a:solidFill>
                  <a:latin typeface="MetaPro-Norm"/>
                  <a:ea typeface="Calibri"/>
                  <a:cs typeface="Times New Roman"/>
                </a:rPr>
                <a:t>A	B</a:t>
              </a:r>
              <a:endParaRPr lang="de-DE" sz="1100" b="1" dirty="0">
                <a:solidFill>
                  <a:srgbClr val="999999"/>
                </a:solidFill>
                <a:latin typeface="Calibri"/>
                <a:ea typeface="Calibri"/>
                <a:cs typeface="Times New Roman"/>
              </a:endParaRPr>
            </a:p>
            <a:p>
              <a:pPr marL="540385" indent="-540385" defTabSz="914400" eaLnBrk="0" fontAlgn="base" hangingPunct="0">
                <a:lnSpc>
                  <a:spcPct val="115000"/>
                </a:lnSpc>
                <a:spcBef>
                  <a:spcPct val="0"/>
                </a:spcBef>
              </a:pPr>
              <a:r>
                <a:rPr lang="en-US" sz="1100" b="1" dirty="0">
                  <a:solidFill>
                    <a:srgbClr val="999999"/>
                  </a:solidFill>
                  <a:latin typeface="MetaPro-Norm"/>
                  <a:ea typeface="Calibri"/>
                  <a:cs typeface="Times New Roman"/>
                </a:rPr>
                <a:t>Figure 1:	Sampling positions at a stockpile; Side view (A), plan view (B)</a:t>
              </a:r>
              <a:endParaRPr lang="de-DE" sz="1100" b="1" dirty="0">
                <a:solidFill>
                  <a:srgbClr val="999999"/>
                </a:solidFill>
                <a:latin typeface="Calibri"/>
                <a:ea typeface="Calibri"/>
                <a:cs typeface="Times New Roman"/>
              </a:endParaRPr>
            </a:p>
          </p:txBody>
        </p:sp>
        <p:sp>
          <p:nvSpPr>
            <p:cNvPr id="13" name="Ellipse 12"/>
            <p:cNvSpPr>
              <a:spLocks noChangeAspect="1"/>
            </p:cNvSpPr>
            <p:nvPr/>
          </p:nvSpPr>
          <p:spPr>
            <a:xfrm>
              <a:off x="2301240" y="1623060"/>
              <a:ext cx="143510" cy="14351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defTabSz="914400" eaLnBrk="0" fontAlgn="base" hangingPunct="0">
                <a:lnSpc>
                  <a:spcPts val="800"/>
                </a:lnSpc>
                <a:spcBef>
                  <a:spcPct val="0"/>
                </a:spcBef>
              </a:pPr>
              <a:r>
                <a:rPr lang="de-DE" sz="800" b="1">
                  <a:solidFill>
                    <a:srgbClr val="000000"/>
                  </a:solidFill>
                  <a:ea typeface="Calibri"/>
                  <a:cs typeface="Times New Roman"/>
                </a:rPr>
                <a:t>1</a:t>
              </a:r>
              <a:endParaRPr lang="de-DE" sz="1100" b="1">
                <a:solidFill>
                  <a:srgbClr val="FFFFFF"/>
                </a:solidFill>
                <a:ea typeface="Calibri"/>
                <a:cs typeface="Times New Roman"/>
              </a:endParaRPr>
            </a:p>
          </p:txBody>
        </p:sp>
        <p:sp>
          <p:nvSpPr>
            <p:cNvPr id="14" name="Ellipse 13"/>
            <p:cNvSpPr>
              <a:spLocks noChangeAspect="1"/>
            </p:cNvSpPr>
            <p:nvPr/>
          </p:nvSpPr>
          <p:spPr>
            <a:xfrm>
              <a:off x="2583180" y="1920240"/>
              <a:ext cx="143510" cy="14351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defTabSz="914400" eaLnBrk="0" fontAlgn="base" hangingPunct="0">
                <a:lnSpc>
                  <a:spcPts val="800"/>
                </a:lnSpc>
                <a:spcBef>
                  <a:spcPct val="0"/>
                </a:spcBef>
              </a:pPr>
              <a:r>
                <a:rPr lang="de-DE" sz="800" b="1">
                  <a:solidFill>
                    <a:srgbClr val="000000"/>
                  </a:solidFill>
                  <a:ea typeface="Calibri"/>
                  <a:cs typeface="Times New Roman"/>
                </a:rPr>
                <a:t>2</a:t>
              </a:r>
              <a:endParaRPr lang="de-DE" sz="1100" b="1">
                <a:solidFill>
                  <a:srgbClr val="FFFFFF"/>
                </a:solidFill>
                <a:ea typeface="Calibri"/>
                <a:cs typeface="Times New Roman"/>
              </a:endParaRPr>
            </a:p>
          </p:txBody>
        </p:sp>
        <p:sp>
          <p:nvSpPr>
            <p:cNvPr id="15" name="Ellipse 14"/>
            <p:cNvSpPr>
              <a:spLocks noChangeAspect="1"/>
            </p:cNvSpPr>
            <p:nvPr/>
          </p:nvSpPr>
          <p:spPr>
            <a:xfrm>
              <a:off x="2674620" y="883920"/>
              <a:ext cx="143510" cy="14351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defTabSz="914400" eaLnBrk="0" fontAlgn="base" hangingPunct="0">
                <a:lnSpc>
                  <a:spcPts val="800"/>
                </a:lnSpc>
                <a:spcBef>
                  <a:spcPct val="0"/>
                </a:spcBef>
              </a:pPr>
              <a:r>
                <a:rPr lang="de-DE" sz="800" b="1">
                  <a:solidFill>
                    <a:srgbClr val="000000"/>
                  </a:solidFill>
                  <a:ea typeface="Calibri"/>
                  <a:cs typeface="Times New Roman"/>
                </a:rPr>
                <a:t>3</a:t>
              </a:r>
              <a:endParaRPr lang="de-DE" sz="1100" b="1">
                <a:solidFill>
                  <a:srgbClr val="FFFFFF"/>
                </a:solidFill>
                <a:ea typeface="Calibri"/>
                <a:cs typeface="Times New Roman"/>
              </a:endParaRPr>
            </a:p>
          </p:txBody>
        </p:sp>
        <p:sp>
          <p:nvSpPr>
            <p:cNvPr id="16" name="Ellipse 15"/>
            <p:cNvSpPr>
              <a:spLocks noChangeAspect="1"/>
            </p:cNvSpPr>
            <p:nvPr/>
          </p:nvSpPr>
          <p:spPr>
            <a:xfrm>
              <a:off x="2903220" y="396240"/>
              <a:ext cx="143510" cy="14351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defTabSz="914400" eaLnBrk="0" fontAlgn="base" hangingPunct="0">
                <a:lnSpc>
                  <a:spcPts val="800"/>
                </a:lnSpc>
                <a:spcBef>
                  <a:spcPct val="0"/>
                </a:spcBef>
              </a:pPr>
              <a:r>
                <a:rPr lang="de-DE" sz="800" b="1">
                  <a:solidFill>
                    <a:srgbClr val="000000"/>
                  </a:solidFill>
                  <a:ea typeface="Calibri"/>
                  <a:cs typeface="Times New Roman"/>
                </a:rPr>
                <a:t>4</a:t>
              </a:r>
              <a:endParaRPr lang="de-DE" sz="1100" b="1">
                <a:solidFill>
                  <a:srgbClr val="FFFFFF"/>
                </a:solidFill>
                <a:ea typeface="Calibri"/>
                <a:cs typeface="Times New Roman"/>
              </a:endParaRPr>
            </a:p>
          </p:txBody>
        </p:sp>
        <p:sp>
          <p:nvSpPr>
            <p:cNvPr id="17" name="Ellipse 16"/>
            <p:cNvSpPr>
              <a:spLocks noChangeAspect="1"/>
            </p:cNvSpPr>
            <p:nvPr/>
          </p:nvSpPr>
          <p:spPr>
            <a:xfrm>
              <a:off x="2423160" y="617220"/>
              <a:ext cx="143510" cy="14351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p>
              <a:pPr algn="ctr" defTabSz="914400" eaLnBrk="0" fontAlgn="base" hangingPunct="0">
                <a:lnSpc>
                  <a:spcPts val="800"/>
                </a:lnSpc>
                <a:spcBef>
                  <a:spcPct val="0"/>
                </a:spcBef>
              </a:pPr>
              <a:r>
                <a:rPr lang="de-DE" sz="800" b="1">
                  <a:solidFill>
                    <a:srgbClr val="000000"/>
                  </a:solidFill>
                  <a:ea typeface="Calibri"/>
                  <a:cs typeface="Times New Roman"/>
                </a:rPr>
                <a:t>5	</a:t>
              </a:r>
              <a:endParaRPr lang="de-DE" sz="1100" b="1">
                <a:solidFill>
                  <a:srgbClr val="FFFFFF"/>
                </a:solidFill>
                <a:ea typeface="Calibri"/>
                <a:cs typeface="Times New Roman"/>
              </a:endParaRPr>
            </a:p>
          </p:txBody>
        </p:sp>
        <p:sp>
          <p:nvSpPr>
            <p:cNvPr id="18" name="Ellipse 17"/>
            <p:cNvSpPr>
              <a:spLocks noChangeAspect="1"/>
            </p:cNvSpPr>
            <p:nvPr/>
          </p:nvSpPr>
          <p:spPr>
            <a:xfrm>
              <a:off x="2339340" y="1127760"/>
              <a:ext cx="143510" cy="14351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defTabSz="914400" eaLnBrk="0" fontAlgn="base" hangingPunct="0">
                <a:lnSpc>
                  <a:spcPts val="800"/>
                </a:lnSpc>
                <a:spcBef>
                  <a:spcPct val="0"/>
                </a:spcBef>
              </a:pPr>
              <a:r>
                <a:rPr lang="de-DE" sz="800" b="1">
                  <a:solidFill>
                    <a:srgbClr val="000000"/>
                  </a:solidFill>
                  <a:ea typeface="Calibri"/>
                  <a:cs typeface="Times New Roman"/>
                </a:rPr>
                <a:t>6</a:t>
              </a:r>
              <a:endParaRPr lang="de-DE" sz="1100" b="1">
                <a:solidFill>
                  <a:srgbClr val="FFFFFF"/>
                </a:solidFill>
                <a:ea typeface="Calibri"/>
                <a:cs typeface="Times New Roman"/>
              </a:endParaRPr>
            </a:p>
          </p:txBody>
        </p:sp>
        <p:sp>
          <p:nvSpPr>
            <p:cNvPr id="19" name="Ellipse 18"/>
            <p:cNvSpPr>
              <a:spLocks noChangeAspect="1"/>
            </p:cNvSpPr>
            <p:nvPr/>
          </p:nvSpPr>
          <p:spPr>
            <a:xfrm>
              <a:off x="2887980" y="1264920"/>
              <a:ext cx="143510" cy="14351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defTabSz="914400" eaLnBrk="0" fontAlgn="base" hangingPunct="0">
                <a:lnSpc>
                  <a:spcPts val="800"/>
                </a:lnSpc>
                <a:spcBef>
                  <a:spcPct val="0"/>
                </a:spcBef>
              </a:pPr>
              <a:r>
                <a:rPr lang="de-DE" sz="800" b="1">
                  <a:solidFill>
                    <a:srgbClr val="000000"/>
                  </a:solidFill>
                  <a:ea typeface="Calibri"/>
                  <a:cs typeface="Times New Roman"/>
                </a:rPr>
                <a:t>7</a:t>
              </a:r>
              <a:endParaRPr lang="de-DE" sz="1100" b="1">
                <a:solidFill>
                  <a:srgbClr val="FFFFFF"/>
                </a:solidFill>
                <a:ea typeface="Calibri"/>
                <a:cs typeface="Times New Roman"/>
              </a:endParaRPr>
            </a:p>
          </p:txBody>
        </p:sp>
        <p:sp>
          <p:nvSpPr>
            <p:cNvPr id="20" name="Ellipse 19"/>
            <p:cNvSpPr>
              <a:spLocks noChangeAspect="1"/>
            </p:cNvSpPr>
            <p:nvPr/>
          </p:nvSpPr>
          <p:spPr>
            <a:xfrm>
              <a:off x="2560320" y="205740"/>
              <a:ext cx="143510" cy="14351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defTabSz="914400" eaLnBrk="0" fontAlgn="base" hangingPunct="0">
                <a:lnSpc>
                  <a:spcPts val="800"/>
                </a:lnSpc>
                <a:spcBef>
                  <a:spcPct val="0"/>
                </a:spcBef>
              </a:pPr>
              <a:r>
                <a:rPr lang="de-DE" sz="800" b="1">
                  <a:solidFill>
                    <a:srgbClr val="000000"/>
                  </a:solidFill>
                  <a:ea typeface="Calibri"/>
                  <a:cs typeface="Times New Roman"/>
                </a:rPr>
                <a:t>8</a:t>
              </a:r>
              <a:endParaRPr lang="de-DE" sz="1100" b="1">
                <a:solidFill>
                  <a:srgbClr val="FFFFFF"/>
                </a:solidFill>
                <a:ea typeface="Calibri"/>
                <a:cs typeface="Times New Roman"/>
              </a:endParaRPr>
            </a:p>
          </p:txBody>
        </p:sp>
        <p:sp>
          <p:nvSpPr>
            <p:cNvPr id="21" name="Ellipse 20"/>
            <p:cNvSpPr>
              <a:spLocks noChangeAspect="1"/>
            </p:cNvSpPr>
            <p:nvPr/>
          </p:nvSpPr>
          <p:spPr>
            <a:xfrm>
              <a:off x="2887980" y="1744980"/>
              <a:ext cx="143510" cy="14351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defTabSz="914400" eaLnBrk="0" fontAlgn="base" hangingPunct="0">
                <a:lnSpc>
                  <a:spcPts val="800"/>
                </a:lnSpc>
                <a:spcBef>
                  <a:spcPct val="0"/>
                </a:spcBef>
              </a:pPr>
              <a:r>
                <a:rPr lang="de-DE" sz="800" b="1">
                  <a:solidFill>
                    <a:srgbClr val="000000"/>
                  </a:solidFill>
                  <a:ea typeface="Calibri"/>
                  <a:cs typeface="Times New Roman"/>
                </a:rPr>
                <a:t>9</a:t>
              </a:r>
              <a:endParaRPr lang="de-DE" sz="1100" b="1">
                <a:solidFill>
                  <a:srgbClr val="FFFFFF"/>
                </a:solidFill>
                <a:ea typeface="Calibri"/>
                <a:cs typeface="Times New Roman"/>
              </a:endParaRPr>
            </a:p>
          </p:txBody>
        </p:sp>
        <p:sp>
          <p:nvSpPr>
            <p:cNvPr id="22" name="Ellipse 21"/>
            <p:cNvSpPr>
              <a:spLocks noChangeAspect="1"/>
            </p:cNvSpPr>
            <p:nvPr/>
          </p:nvSpPr>
          <p:spPr>
            <a:xfrm>
              <a:off x="2598420" y="1394460"/>
              <a:ext cx="143510" cy="14351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0" tIns="0" rIns="0" bIns="0" numCol="1" spcCol="0" rtlCol="0" fromWordArt="0" anchor="t" anchorCtr="0" forceAA="0" compatLnSpc="1">
              <a:prstTxWarp prst="textNoShape">
                <a:avLst/>
              </a:prstTxWarp>
              <a:noAutofit/>
            </a:bodyPr>
            <a:lstStyle/>
            <a:p>
              <a:pPr defTabSz="914400" eaLnBrk="0" fontAlgn="base" hangingPunct="0">
                <a:lnSpc>
                  <a:spcPts val="800"/>
                </a:lnSpc>
                <a:spcBef>
                  <a:spcPct val="0"/>
                </a:spcBef>
              </a:pPr>
              <a:r>
                <a:rPr lang="de-DE" sz="650" b="1">
                  <a:solidFill>
                    <a:srgbClr val="000000"/>
                  </a:solidFill>
                  <a:ea typeface="Calibri"/>
                  <a:cs typeface="Times New Roman"/>
                </a:rPr>
                <a:t>10</a:t>
              </a:r>
              <a:endParaRPr lang="de-DE" sz="1100" b="1">
                <a:solidFill>
                  <a:srgbClr val="FFFFFF"/>
                </a:solidFill>
                <a:ea typeface="Calibri"/>
                <a:cs typeface="Times New Roman"/>
              </a:endParaRPr>
            </a:p>
          </p:txBody>
        </p:sp>
        <p:sp>
          <p:nvSpPr>
            <p:cNvPr id="23" name="Ellipse 22"/>
            <p:cNvSpPr>
              <a:spLocks noChangeAspect="1"/>
            </p:cNvSpPr>
            <p:nvPr/>
          </p:nvSpPr>
          <p:spPr>
            <a:xfrm>
              <a:off x="396240" y="2103120"/>
              <a:ext cx="142875" cy="142875"/>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defTabSz="914400" eaLnBrk="0" fontAlgn="base" hangingPunct="0">
                <a:lnSpc>
                  <a:spcPts val="800"/>
                </a:lnSpc>
                <a:spcBef>
                  <a:spcPct val="0"/>
                </a:spcBef>
              </a:pPr>
              <a:r>
                <a:rPr lang="de-DE" sz="800" b="1">
                  <a:solidFill>
                    <a:srgbClr val="000000"/>
                  </a:solidFill>
                  <a:ea typeface="Calibri"/>
                  <a:cs typeface="Times New Roman"/>
                </a:rPr>
                <a:t>1</a:t>
              </a:r>
              <a:endParaRPr lang="de-DE" sz="1100" b="1">
                <a:solidFill>
                  <a:srgbClr val="FFFFFF"/>
                </a:solidFill>
                <a:ea typeface="Calibri"/>
                <a:cs typeface="Times New Roman"/>
              </a:endParaRPr>
            </a:p>
          </p:txBody>
        </p:sp>
        <p:sp>
          <p:nvSpPr>
            <p:cNvPr id="24" name="Ellipse 23"/>
            <p:cNvSpPr>
              <a:spLocks noChangeAspect="1"/>
            </p:cNvSpPr>
            <p:nvPr/>
          </p:nvSpPr>
          <p:spPr>
            <a:xfrm>
              <a:off x="754380" y="2103120"/>
              <a:ext cx="142875" cy="142875"/>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defTabSz="914400" eaLnBrk="0" fontAlgn="base" hangingPunct="0">
                <a:lnSpc>
                  <a:spcPts val="800"/>
                </a:lnSpc>
                <a:spcBef>
                  <a:spcPct val="0"/>
                </a:spcBef>
              </a:pPr>
              <a:r>
                <a:rPr lang="de-DE" sz="800" b="1">
                  <a:solidFill>
                    <a:srgbClr val="000000"/>
                  </a:solidFill>
                  <a:ea typeface="Calibri"/>
                  <a:cs typeface="Times New Roman"/>
                </a:rPr>
                <a:t>2</a:t>
              </a:r>
              <a:endParaRPr lang="de-DE" sz="1100" b="1">
                <a:solidFill>
                  <a:srgbClr val="FFFFFF"/>
                </a:solidFill>
                <a:ea typeface="Calibri"/>
                <a:cs typeface="Times New Roman"/>
              </a:endParaRPr>
            </a:p>
          </p:txBody>
        </p:sp>
        <p:sp>
          <p:nvSpPr>
            <p:cNvPr id="25" name="Ellipse 24"/>
            <p:cNvSpPr>
              <a:spLocks noChangeAspect="1"/>
            </p:cNvSpPr>
            <p:nvPr/>
          </p:nvSpPr>
          <p:spPr>
            <a:xfrm>
              <a:off x="1165860" y="2103120"/>
              <a:ext cx="142875" cy="142875"/>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defTabSz="914400" eaLnBrk="0" fontAlgn="base" hangingPunct="0">
                <a:lnSpc>
                  <a:spcPts val="800"/>
                </a:lnSpc>
                <a:spcBef>
                  <a:spcPct val="0"/>
                </a:spcBef>
              </a:pPr>
              <a:r>
                <a:rPr lang="de-DE" sz="800" b="1">
                  <a:solidFill>
                    <a:srgbClr val="000000"/>
                  </a:solidFill>
                  <a:ea typeface="Calibri"/>
                  <a:cs typeface="Times New Roman"/>
                </a:rPr>
                <a:t>3</a:t>
              </a:r>
              <a:endParaRPr lang="de-DE" sz="1100" b="1">
                <a:solidFill>
                  <a:srgbClr val="FFFFFF"/>
                </a:solidFill>
                <a:ea typeface="Calibri"/>
                <a:cs typeface="Times New Roman"/>
              </a:endParaRPr>
            </a:p>
          </p:txBody>
        </p:sp>
        <p:sp>
          <p:nvSpPr>
            <p:cNvPr id="26" name="Ellipse 25"/>
            <p:cNvSpPr>
              <a:spLocks noChangeAspect="1"/>
            </p:cNvSpPr>
            <p:nvPr/>
          </p:nvSpPr>
          <p:spPr>
            <a:xfrm>
              <a:off x="1615440" y="2103120"/>
              <a:ext cx="142875" cy="142875"/>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defTabSz="914400" eaLnBrk="0" fontAlgn="base" hangingPunct="0">
                <a:lnSpc>
                  <a:spcPts val="800"/>
                </a:lnSpc>
                <a:spcBef>
                  <a:spcPct val="0"/>
                </a:spcBef>
              </a:pPr>
              <a:r>
                <a:rPr lang="de-DE" sz="800" b="1">
                  <a:solidFill>
                    <a:srgbClr val="000000"/>
                  </a:solidFill>
                  <a:ea typeface="Calibri"/>
                  <a:cs typeface="Times New Roman"/>
                </a:rPr>
                <a:t>4</a:t>
              </a:r>
              <a:endParaRPr lang="de-DE" sz="1100" b="1">
                <a:solidFill>
                  <a:srgbClr val="FFFFFF"/>
                </a:solidFill>
                <a:ea typeface="Calibri"/>
                <a:cs typeface="Times New Roman"/>
              </a:endParaRPr>
            </a:p>
          </p:txBody>
        </p:sp>
        <p:sp>
          <p:nvSpPr>
            <p:cNvPr id="27" name="Ellipse 26"/>
            <p:cNvSpPr>
              <a:spLocks noChangeAspect="1"/>
            </p:cNvSpPr>
            <p:nvPr/>
          </p:nvSpPr>
          <p:spPr>
            <a:xfrm>
              <a:off x="617220" y="1943100"/>
              <a:ext cx="142875" cy="142875"/>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defTabSz="914400" eaLnBrk="0" fontAlgn="base" hangingPunct="0">
                <a:lnSpc>
                  <a:spcPts val="800"/>
                </a:lnSpc>
                <a:spcBef>
                  <a:spcPct val="0"/>
                </a:spcBef>
              </a:pPr>
              <a:r>
                <a:rPr lang="de-DE" sz="800" b="1">
                  <a:solidFill>
                    <a:srgbClr val="000000"/>
                  </a:solidFill>
                  <a:ea typeface="Calibri"/>
                  <a:cs typeface="Times New Roman"/>
                </a:rPr>
                <a:t>5</a:t>
              </a:r>
              <a:endParaRPr lang="de-DE" sz="1100" b="1">
                <a:solidFill>
                  <a:srgbClr val="FFFFFF"/>
                </a:solidFill>
                <a:ea typeface="Calibri"/>
                <a:cs typeface="Times New Roman"/>
              </a:endParaRPr>
            </a:p>
          </p:txBody>
        </p:sp>
        <p:sp>
          <p:nvSpPr>
            <p:cNvPr id="28" name="Ellipse 27"/>
            <p:cNvSpPr>
              <a:spLocks noChangeAspect="1"/>
            </p:cNvSpPr>
            <p:nvPr/>
          </p:nvSpPr>
          <p:spPr>
            <a:xfrm>
              <a:off x="967740" y="1973580"/>
              <a:ext cx="142875" cy="142875"/>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defTabSz="914400" eaLnBrk="0" fontAlgn="base" hangingPunct="0">
                <a:lnSpc>
                  <a:spcPts val="800"/>
                </a:lnSpc>
                <a:spcBef>
                  <a:spcPct val="0"/>
                </a:spcBef>
              </a:pPr>
              <a:r>
                <a:rPr lang="de-DE" sz="800" b="1">
                  <a:solidFill>
                    <a:srgbClr val="000000"/>
                  </a:solidFill>
                  <a:ea typeface="Calibri"/>
                  <a:cs typeface="Times New Roman"/>
                </a:rPr>
                <a:t>6</a:t>
              </a:r>
              <a:endParaRPr lang="de-DE" sz="1100" b="1">
                <a:solidFill>
                  <a:srgbClr val="FFFFFF"/>
                </a:solidFill>
                <a:ea typeface="Calibri"/>
                <a:cs typeface="Times New Roman"/>
              </a:endParaRPr>
            </a:p>
          </p:txBody>
        </p:sp>
        <p:sp>
          <p:nvSpPr>
            <p:cNvPr id="29" name="Ellipse 28"/>
            <p:cNvSpPr>
              <a:spLocks noChangeAspect="1"/>
            </p:cNvSpPr>
            <p:nvPr/>
          </p:nvSpPr>
          <p:spPr>
            <a:xfrm>
              <a:off x="1379220" y="1950720"/>
              <a:ext cx="142875" cy="142875"/>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defTabSz="914400" eaLnBrk="0" fontAlgn="base" hangingPunct="0">
                <a:lnSpc>
                  <a:spcPts val="800"/>
                </a:lnSpc>
                <a:spcBef>
                  <a:spcPct val="0"/>
                </a:spcBef>
              </a:pPr>
              <a:r>
                <a:rPr lang="de-DE" sz="800" b="1">
                  <a:solidFill>
                    <a:srgbClr val="000000"/>
                  </a:solidFill>
                  <a:ea typeface="Calibri"/>
                  <a:cs typeface="Times New Roman"/>
                </a:rPr>
                <a:t>7</a:t>
              </a:r>
              <a:endParaRPr lang="de-DE" sz="1100" b="1">
                <a:solidFill>
                  <a:srgbClr val="FFFFFF"/>
                </a:solidFill>
                <a:ea typeface="Calibri"/>
                <a:cs typeface="Times New Roman"/>
              </a:endParaRPr>
            </a:p>
          </p:txBody>
        </p:sp>
        <p:sp>
          <p:nvSpPr>
            <p:cNvPr id="30" name="Ellipse 29"/>
            <p:cNvSpPr>
              <a:spLocks noChangeAspect="1"/>
            </p:cNvSpPr>
            <p:nvPr/>
          </p:nvSpPr>
          <p:spPr>
            <a:xfrm>
              <a:off x="845820" y="1767840"/>
              <a:ext cx="142875" cy="142875"/>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defTabSz="914400" eaLnBrk="0" fontAlgn="base" hangingPunct="0">
                <a:lnSpc>
                  <a:spcPts val="800"/>
                </a:lnSpc>
                <a:spcBef>
                  <a:spcPct val="0"/>
                </a:spcBef>
              </a:pPr>
              <a:r>
                <a:rPr lang="de-DE" sz="800" b="1">
                  <a:solidFill>
                    <a:srgbClr val="000000"/>
                  </a:solidFill>
                  <a:ea typeface="Calibri"/>
                  <a:cs typeface="Times New Roman"/>
                </a:rPr>
                <a:t>1</a:t>
              </a:r>
              <a:endParaRPr lang="de-DE" sz="1100" b="1">
                <a:solidFill>
                  <a:srgbClr val="FFFFFF"/>
                </a:solidFill>
                <a:ea typeface="Calibri"/>
                <a:cs typeface="Times New Roman"/>
              </a:endParaRPr>
            </a:p>
          </p:txBody>
        </p:sp>
        <p:sp>
          <p:nvSpPr>
            <p:cNvPr id="31" name="Ellipse 30"/>
            <p:cNvSpPr>
              <a:spLocks noChangeAspect="1"/>
            </p:cNvSpPr>
            <p:nvPr/>
          </p:nvSpPr>
          <p:spPr>
            <a:xfrm>
              <a:off x="1234440" y="1767840"/>
              <a:ext cx="142875" cy="142875"/>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defTabSz="914400" eaLnBrk="0" fontAlgn="base" hangingPunct="0">
                <a:lnSpc>
                  <a:spcPts val="800"/>
                </a:lnSpc>
                <a:spcBef>
                  <a:spcPct val="0"/>
                </a:spcBef>
              </a:pPr>
              <a:r>
                <a:rPr lang="de-DE" sz="800" b="1">
                  <a:solidFill>
                    <a:srgbClr val="000000"/>
                  </a:solidFill>
                  <a:ea typeface="Calibri"/>
                  <a:cs typeface="Times New Roman"/>
                </a:rPr>
                <a:t>9</a:t>
              </a:r>
              <a:endParaRPr lang="de-DE" sz="1100" b="1">
                <a:solidFill>
                  <a:srgbClr val="FFFFFF"/>
                </a:solidFill>
                <a:ea typeface="Calibri"/>
                <a:cs typeface="Times New Roman"/>
              </a:endParaRPr>
            </a:p>
          </p:txBody>
        </p:sp>
        <p:sp>
          <p:nvSpPr>
            <p:cNvPr id="32" name="Ellipse 31"/>
            <p:cNvSpPr>
              <a:spLocks noChangeAspect="1"/>
            </p:cNvSpPr>
            <p:nvPr/>
          </p:nvSpPr>
          <p:spPr>
            <a:xfrm>
              <a:off x="1059180" y="1615440"/>
              <a:ext cx="142875" cy="142875"/>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defTabSz="914400" eaLnBrk="0" fontAlgn="base" hangingPunct="0">
                <a:lnSpc>
                  <a:spcPts val="800"/>
                </a:lnSpc>
                <a:spcBef>
                  <a:spcPct val="0"/>
                </a:spcBef>
              </a:pPr>
              <a:r>
                <a:rPr lang="de-DE" sz="650" b="1">
                  <a:solidFill>
                    <a:srgbClr val="000000"/>
                  </a:solidFill>
                  <a:ea typeface="Calibri"/>
                  <a:cs typeface="Times New Roman"/>
                </a:rPr>
                <a:t>10</a:t>
              </a:r>
              <a:endParaRPr lang="de-DE" sz="1100" b="1">
                <a:solidFill>
                  <a:srgbClr val="FFFFFF"/>
                </a:solidFill>
                <a:ea typeface="Calibri"/>
                <a:cs typeface="Times New Roman"/>
              </a:endParaRPr>
            </a:p>
          </p:txBody>
        </p:sp>
      </p:grpSp>
      <p:grpSp>
        <p:nvGrpSpPr>
          <p:cNvPr id="3" name="Gruppieren 2"/>
          <p:cNvGrpSpPr/>
          <p:nvPr/>
        </p:nvGrpSpPr>
        <p:grpSpPr>
          <a:xfrm>
            <a:off x="798513" y="3672283"/>
            <a:ext cx="4418466" cy="2676392"/>
            <a:chOff x="798513" y="3672283"/>
            <a:chExt cx="4418466" cy="2676392"/>
          </a:xfrm>
        </p:grpSpPr>
        <p:pic>
          <p:nvPicPr>
            <p:cNvPr id="2094" name="Picture 46" descr="D:\Projekte-ab-2011\2014-QualiS-BBE\qualiS-Fotos\Fotos Ecolohe-Fallstudie-Ahrens\DSCN213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9236"/>
            <a:stretch/>
          </p:blipFill>
          <p:spPr bwMode="auto">
            <a:xfrm>
              <a:off x="798513" y="3672283"/>
              <a:ext cx="4418466" cy="2676392"/>
            </a:xfrm>
            <a:prstGeom prst="rect">
              <a:avLst/>
            </a:prstGeom>
            <a:noFill/>
            <a:extLst>
              <a:ext uri="{909E8E84-426E-40DD-AFC4-6F175D3DCCD1}">
                <a14:hiddenFill xmlns:a14="http://schemas.microsoft.com/office/drawing/2010/main">
                  <a:solidFill>
                    <a:srgbClr val="FFFFFF"/>
                  </a:solidFill>
                </a14:hiddenFill>
              </a:ext>
            </a:extLst>
          </p:spPr>
        </p:pic>
        <p:sp>
          <p:nvSpPr>
            <p:cNvPr id="57" name="Textfeld 2"/>
            <p:cNvSpPr txBox="1">
              <a:spLocks noChangeArrowheads="1"/>
            </p:cNvSpPr>
            <p:nvPr/>
          </p:nvSpPr>
          <p:spPr bwMode="auto">
            <a:xfrm>
              <a:off x="4402584" y="6145213"/>
              <a:ext cx="814395" cy="190382"/>
            </a:xfrm>
            <a:prstGeom prst="rect">
              <a:avLst/>
            </a:prstGeom>
            <a:noFill/>
            <a:ln w="9525">
              <a:noFill/>
              <a:miter lim="800000"/>
              <a:headEnd/>
              <a:tailEnd/>
            </a:ln>
          </p:spPr>
          <p:txBody>
            <a:bodyPr rot="0" vert="horz" wrap="square" lIns="36000" tIns="36000" rIns="36000" bIns="36000" anchor="ctr" anchorCtr="0">
              <a:noAutofit/>
            </a:bodyPr>
            <a:lstStyle/>
            <a:p>
              <a:pPr algn="ctr" defTabSz="914400" eaLnBrk="0" fontAlgn="base" hangingPunct="0">
                <a:lnSpc>
                  <a:spcPct val="115000"/>
                </a:lnSpc>
                <a:spcBef>
                  <a:spcPct val="0"/>
                </a:spcBef>
                <a:tabLst>
                  <a:tab pos="2340610" algn="l"/>
                </a:tabLst>
              </a:pPr>
              <a:r>
                <a:rPr lang="en-US" sz="1000" b="1" dirty="0" smtClean="0">
                  <a:solidFill>
                    <a:srgbClr val="999999"/>
                  </a:solidFill>
                  <a:latin typeface="MetaPro-Norm"/>
                  <a:ea typeface="Calibri"/>
                  <a:cs typeface="Times New Roman"/>
                </a:rPr>
                <a:t>Photo: HAWK</a:t>
              </a:r>
              <a:endParaRPr lang="de-DE" sz="1000" b="1" dirty="0">
                <a:solidFill>
                  <a:srgbClr val="999999"/>
                </a:solidFill>
                <a:latin typeface="Calibri"/>
                <a:ea typeface="Calibri"/>
                <a:cs typeface="Times New Roman"/>
              </a:endParaRPr>
            </a:p>
          </p:txBody>
        </p:sp>
      </p:grpSp>
      <p:sp>
        <p:nvSpPr>
          <p:cNvPr id="33" name="Rectangle 25"/>
          <p:cNvSpPr>
            <a:spLocks noGrp="1" noChangeArrowheads="1"/>
          </p:cNvSpPr>
          <p:nvPr>
            <p:ph type="ftr" sz="quarter" idx="3"/>
          </p:nvPr>
        </p:nvSpPr>
        <p:spPr bwMode="auto">
          <a:xfrm>
            <a:off x="2862263" y="6581781"/>
            <a:ext cx="3419475" cy="246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lgn="ctr" eaLnBrk="0" hangingPunct="0">
              <a:defRPr sz="1000" b="0" spc="70" baseline="0">
                <a:solidFill>
                  <a:srgbClr val="6E6452"/>
                </a:solidFill>
                <a:latin typeface="Arial Narrow" pitchFamily="34" charset="0"/>
                <a:cs typeface="+mn-cs"/>
              </a:defRPr>
            </a:lvl1pPr>
          </a:lstStyle>
          <a:p>
            <a:pPr>
              <a:defRPr/>
            </a:pPr>
            <a:r>
              <a:rPr lang="de-DE" dirty="0" smtClean="0"/>
              <a:t>Rainer Schellhaas</a:t>
            </a:r>
            <a:endParaRPr lang="de-DE" dirty="0"/>
          </a:p>
        </p:txBody>
      </p:sp>
      <p:sp>
        <p:nvSpPr>
          <p:cNvPr id="34" name="Action Button: Forward or Next 33">
            <a:hlinkClick r:id="" action="ppaction://noaction" highlightClick="1"/>
          </p:cNvPr>
          <p:cNvSpPr>
            <a:spLocks noChangeAspect="1"/>
          </p:cNvSpPr>
          <p:nvPr/>
        </p:nvSpPr>
        <p:spPr bwMode="auto">
          <a:xfrm>
            <a:off x="8848725" y="6667501"/>
            <a:ext cx="108000" cy="106892"/>
          </a:xfrm>
          <a:prstGeom prst="actionButtonForwardNex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GB" sz="2200" b="1" smtClean="0">
              <a:solidFill>
                <a:srgbClr val="999999"/>
              </a:solidFill>
              <a:cs typeface="Arial" charset="0"/>
            </a:endParaRPr>
          </a:p>
        </p:txBody>
      </p:sp>
    </p:spTree>
    <p:extLst>
      <p:ext uri="{BB962C8B-B14F-4D97-AF65-F5344CB8AC3E}">
        <p14:creationId xmlns:p14="http://schemas.microsoft.com/office/powerpoint/2010/main" val="37151587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26632">
                                            <p:txEl>
                                              <p:pRg st="0" end="0"/>
                                            </p:txEl>
                                          </p:spTgt>
                                        </p:tgtEl>
                                        <p:attrNameLst>
                                          <p:attrName>style.color</p:attrName>
                                        </p:attrNameLst>
                                      </p:cBhvr>
                                      <p:to>
                                        <a:srgbClr val="464646"/>
                                      </p:to>
                                    </p:animClr>
                                  </p:childTnLst>
                                </p:cTn>
                              </p:par>
                              <p:par>
                                <p:cTn id="7" presetID="3" presetClass="emph" presetSubtype="2" fill="hold" nodeType="withEffect">
                                  <p:stCondLst>
                                    <p:cond delay="0"/>
                                  </p:stCondLst>
                                  <p:childTnLst>
                                    <p:animClr clrSpc="rgb" dir="cw">
                                      <p:cBhvr override="childStyle">
                                        <p:cTn id="8" dur="500" fill="hold"/>
                                        <p:tgtEl>
                                          <p:spTgt spid="26632">
                                            <p:txEl>
                                              <p:pRg st="1" end="1"/>
                                            </p:txEl>
                                          </p:spTgt>
                                        </p:tgtEl>
                                        <p:attrNameLst>
                                          <p:attrName>style.color</p:attrName>
                                        </p:attrNameLst>
                                      </p:cBhvr>
                                      <p:to>
                                        <a:srgbClr val="464646"/>
                                      </p:to>
                                    </p:animClr>
                                  </p:childTnLst>
                                </p:cTn>
                              </p:par>
                              <p:par>
                                <p:cTn id="9" presetID="3" presetClass="emph" presetSubtype="2" fill="hold" nodeType="withEffect">
                                  <p:stCondLst>
                                    <p:cond delay="0"/>
                                  </p:stCondLst>
                                  <p:childTnLst>
                                    <p:animClr clrSpc="rgb" dir="cw">
                                      <p:cBhvr override="childStyle">
                                        <p:cTn id="10" dur="500" fill="hold"/>
                                        <p:tgtEl>
                                          <p:spTgt spid="26632">
                                            <p:txEl>
                                              <p:pRg st="2" end="2"/>
                                            </p:txEl>
                                          </p:spTgt>
                                        </p:tgtEl>
                                        <p:attrNameLst>
                                          <p:attrName>style.color</p:attrName>
                                        </p:attrNameLst>
                                      </p:cBhvr>
                                      <p:to>
                                        <a:srgbClr val="464646"/>
                                      </p:to>
                                    </p:animClr>
                                  </p:childTnLst>
                                </p:cTn>
                              </p:par>
                              <p:par>
                                <p:cTn id="11" presetID="3" presetClass="emph" presetSubtype="2" fill="hold" nodeType="withEffect">
                                  <p:stCondLst>
                                    <p:cond delay="0"/>
                                  </p:stCondLst>
                                  <p:childTnLst>
                                    <p:animClr clrSpc="rgb" dir="cw">
                                      <p:cBhvr override="childStyle">
                                        <p:cTn id="12" dur="500" fill="hold"/>
                                        <p:tgtEl>
                                          <p:spTgt spid="26632">
                                            <p:txEl>
                                              <p:pRg st="3" end="3"/>
                                            </p:txEl>
                                          </p:spTgt>
                                        </p:tgtEl>
                                        <p:attrNameLst>
                                          <p:attrName>style.color</p:attrName>
                                        </p:attrNameLst>
                                      </p:cBhvr>
                                      <p:to>
                                        <a:srgbClr val="464646"/>
                                      </p:to>
                                    </p:animClr>
                                  </p:childTnLst>
                                </p:cTn>
                              </p:par>
                              <p:par>
                                <p:cTn id="13" presetID="2" presetClass="entr" presetSubtype="2"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par>
                                <p:cTn id="23" presetID="1"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pPr>
              <a:defRPr/>
            </a:pPr>
            <a:r>
              <a:rPr lang="de-DE" smtClean="0"/>
              <a:t>Rainer Schellhaas</a:t>
            </a:r>
            <a:endParaRPr lang="de-DE"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525"/>
            <a:ext cx="9156700" cy="6867525"/>
          </a:xfrm>
          <a:prstGeom prst="rect">
            <a:avLst/>
          </a:prstGeom>
        </p:spPr>
      </p:pic>
    </p:spTree>
    <p:extLst>
      <p:ext uri="{BB962C8B-B14F-4D97-AF65-F5344CB8AC3E}">
        <p14:creationId xmlns:p14="http://schemas.microsoft.com/office/powerpoint/2010/main" val="2047588017"/>
      </p:ext>
    </p:extLst>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pPr>
              <a:defRPr/>
            </a:pPr>
            <a:r>
              <a:rPr lang="de-DE" smtClean="0"/>
              <a:t>Rainer Schellhaas</a:t>
            </a:r>
            <a:endParaRPr lang="de-DE"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18623" b="25379"/>
          <a:stretch/>
        </p:blipFill>
        <p:spPr>
          <a:xfrm>
            <a:off x="3" y="0"/>
            <a:ext cx="9159655" cy="6838950"/>
          </a:xfrm>
          <a:prstGeom prst="rect">
            <a:avLst/>
          </a:prstGeom>
        </p:spPr>
      </p:pic>
    </p:spTree>
    <p:extLst>
      <p:ext uri="{BB962C8B-B14F-4D97-AF65-F5344CB8AC3E}">
        <p14:creationId xmlns:p14="http://schemas.microsoft.com/office/powerpoint/2010/main" val="2725354741"/>
      </p:ext>
    </p:extLst>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pPr>
              <a:defRPr/>
            </a:pPr>
            <a:r>
              <a:rPr lang="de-DE" smtClean="0"/>
              <a:t>Rainer Schellhaas</a:t>
            </a:r>
            <a:endParaRPr lang="de-DE"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73184568"/>
      </p:ext>
    </p:extLst>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el 1"/>
          <p:cNvSpPr>
            <a:spLocks noGrp="1"/>
          </p:cNvSpPr>
          <p:nvPr>
            <p:ph type="title" idx="4294967295"/>
          </p:nvPr>
        </p:nvSpPr>
        <p:spPr>
          <a:xfrm>
            <a:off x="756003" y="972003"/>
            <a:ext cx="7623175" cy="663575"/>
          </a:xfrm>
        </p:spPr>
        <p:txBody>
          <a:bodyPr wrap="none" lIns="0" tIns="0" rIns="0" bIns="0" anchor="b"/>
          <a:lstStyle/>
          <a:p>
            <a:pPr marL="0" indent="0" algn="l"/>
            <a:r>
              <a:rPr lang="en-US" sz="2400" b="1" dirty="0" smtClean="0">
                <a:solidFill>
                  <a:srgbClr val="575756"/>
                </a:solidFill>
                <a:latin typeface="MetaPro-Bold" pitchFamily="34" charset="0"/>
                <a:ea typeface="ＭＳ Ｐゴシック" pitchFamily="34" charset="-128"/>
                <a:cs typeface="Verdana"/>
              </a:rPr>
              <a:t>Simplified sampling and sample preparation</a:t>
            </a:r>
            <a:endParaRPr lang="en-US" sz="2400" b="1" dirty="0">
              <a:solidFill>
                <a:srgbClr val="575756"/>
              </a:solidFill>
              <a:latin typeface="MetaPro-Bold" pitchFamily="34" charset="0"/>
              <a:ea typeface="ＭＳ Ｐゴシック" pitchFamily="34" charset="-128"/>
              <a:cs typeface="Verdana"/>
            </a:endParaRPr>
          </a:p>
        </p:txBody>
      </p:sp>
      <p:sp>
        <p:nvSpPr>
          <p:cNvPr id="26632" name="Textplatzhalter 2"/>
          <p:cNvSpPr>
            <a:spLocks/>
          </p:cNvSpPr>
          <p:nvPr/>
        </p:nvSpPr>
        <p:spPr bwMode="auto">
          <a:xfrm>
            <a:off x="756557" y="1710194"/>
            <a:ext cx="7680325" cy="467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defTabSz="457200" eaLnBrk="0" hangingPunct="0">
              <a:spcBef>
                <a:spcPct val="20000"/>
              </a:spcBef>
              <a:buFont typeface="Arial" charset="0"/>
              <a:buChar char="•"/>
              <a:tabLst>
                <a:tab pos="3314700" algn="l"/>
              </a:tabLst>
              <a:defRPr sz="3200">
                <a:solidFill>
                  <a:schemeClr val="tx1"/>
                </a:solidFill>
                <a:latin typeface="Calibri" pitchFamily="34" charset="0"/>
                <a:ea typeface="ＭＳ Ｐゴシック" pitchFamily="34" charset="-128"/>
              </a:defRPr>
            </a:lvl1pPr>
            <a:lvl2pPr marL="446088" indent="-285750" defTabSz="457200" eaLnBrk="0" hangingPunct="0">
              <a:spcBef>
                <a:spcPct val="20000"/>
              </a:spcBef>
              <a:buFont typeface="Arial" charset="0"/>
              <a:buChar char="–"/>
              <a:tabLst>
                <a:tab pos="3314700" algn="l"/>
              </a:tabLst>
              <a:defRPr sz="2800">
                <a:solidFill>
                  <a:schemeClr val="tx1"/>
                </a:solidFill>
                <a:latin typeface="Calibri" pitchFamily="34" charset="0"/>
                <a:ea typeface="ＭＳ Ｐゴシック" pitchFamily="34" charset="-128"/>
              </a:defRPr>
            </a:lvl2pPr>
            <a:lvl3pPr marL="1257300" indent="-266700" defTabSz="457200" eaLnBrk="0" hangingPunct="0">
              <a:spcBef>
                <a:spcPct val="20000"/>
              </a:spcBef>
              <a:buFont typeface="Arial" charset="0"/>
              <a:buChar char="•"/>
              <a:tabLst>
                <a:tab pos="3314700" algn="l"/>
              </a:tabLst>
              <a:defRPr sz="2400">
                <a:solidFill>
                  <a:schemeClr val="tx1"/>
                </a:solidFill>
                <a:latin typeface="Calibri" pitchFamily="34" charset="0"/>
                <a:ea typeface="ＭＳ Ｐゴシック" pitchFamily="34" charset="-128"/>
              </a:defRPr>
            </a:lvl3pPr>
            <a:lvl4pPr marL="266700" indent="-266700" defTabSz="457200" eaLnBrk="0" hangingPunct="0">
              <a:spcBef>
                <a:spcPct val="20000"/>
              </a:spcBef>
              <a:buFont typeface="Arial" charset="0"/>
              <a:buChar char="–"/>
              <a:tabLst>
                <a:tab pos="3314700" algn="l"/>
              </a:tabLst>
              <a:defRPr sz="2000">
                <a:solidFill>
                  <a:schemeClr val="tx1"/>
                </a:solidFill>
                <a:latin typeface="Calibri" pitchFamily="34" charset="0"/>
                <a:ea typeface="ＭＳ Ｐゴシック" pitchFamily="34" charset="-128"/>
              </a:defRPr>
            </a:lvl4pPr>
            <a:lvl5pPr marL="1798638" indent="-50787300" defTabSz="457200" eaLnBrk="0" hangingPunct="0">
              <a:spcBef>
                <a:spcPct val="20000"/>
              </a:spcBef>
              <a:buFont typeface="Arial" charset="0"/>
              <a:buChar char="»"/>
              <a:tabLst>
                <a:tab pos="3314700" algn="l"/>
              </a:tabLst>
              <a:defRPr sz="2000">
                <a:solidFill>
                  <a:schemeClr val="tx1"/>
                </a:solidFill>
                <a:latin typeface="Calibri" pitchFamily="34" charset="0"/>
                <a:ea typeface="ＭＳ Ｐゴシック" pitchFamily="34" charset="-128"/>
              </a:defRPr>
            </a:lvl5pPr>
            <a:lvl6pPr marL="2255838" indent="-50787300" defTabSz="457200" eaLnBrk="0" fontAlgn="base" hangingPunct="0">
              <a:spcBef>
                <a:spcPct val="20000"/>
              </a:spcBef>
              <a:spcAft>
                <a:spcPct val="0"/>
              </a:spcAft>
              <a:buFont typeface="Arial" charset="0"/>
              <a:buChar char="»"/>
              <a:tabLst>
                <a:tab pos="3314700" algn="l"/>
              </a:tabLst>
              <a:defRPr sz="2000">
                <a:solidFill>
                  <a:schemeClr val="tx1"/>
                </a:solidFill>
                <a:latin typeface="Calibri" pitchFamily="34" charset="0"/>
                <a:ea typeface="ＭＳ Ｐゴシック" pitchFamily="34" charset="-128"/>
              </a:defRPr>
            </a:lvl6pPr>
            <a:lvl7pPr marL="2713038" indent="-50787300" defTabSz="457200" eaLnBrk="0" fontAlgn="base" hangingPunct="0">
              <a:spcBef>
                <a:spcPct val="20000"/>
              </a:spcBef>
              <a:spcAft>
                <a:spcPct val="0"/>
              </a:spcAft>
              <a:buFont typeface="Arial" charset="0"/>
              <a:buChar char="»"/>
              <a:tabLst>
                <a:tab pos="3314700" algn="l"/>
              </a:tabLst>
              <a:defRPr sz="2000">
                <a:solidFill>
                  <a:schemeClr val="tx1"/>
                </a:solidFill>
                <a:latin typeface="Calibri" pitchFamily="34" charset="0"/>
                <a:ea typeface="ＭＳ Ｐゴシック" pitchFamily="34" charset="-128"/>
              </a:defRPr>
            </a:lvl7pPr>
            <a:lvl8pPr marL="3170238" indent="-50787300" defTabSz="457200" eaLnBrk="0" fontAlgn="base" hangingPunct="0">
              <a:spcBef>
                <a:spcPct val="20000"/>
              </a:spcBef>
              <a:spcAft>
                <a:spcPct val="0"/>
              </a:spcAft>
              <a:buFont typeface="Arial" charset="0"/>
              <a:buChar char="»"/>
              <a:tabLst>
                <a:tab pos="3314700" algn="l"/>
              </a:tabLst>
              <a:defRPr sz="2000">
                <a:solidFill>
                  <a:schemeClr val="tx1"/>
                </a:solidFill>
                <a:latin typeface="Calibri" pitchFamily="34" charset="0"/>
                <a:ea typeface="ＭＳ Ｐゴシック" pitchFamily="34" charset="-128"/>
              </a:defRPr>
            </a:lvl8pPr>
            <a:lvl9pPr marL="3627438" indent="-50787300" defTabSz="457200" eaLnBrk="0" fontAlgn="base" hangingPunct="0">
              <a:spcBef>
                <a:spcPct val="20000"/>
              </a:spcBef>
              <a:spcAft>
                <a:spcPct val="0"/>
              </a:spcAft>
              <a:buFont typeface="Arial" charset="0"/>
              <a:buChar char="»"/>
              <a:tabLst>
                <a:tab pos="3314700" algn="l"/>
              </a:tabLst>
              <a:defRPr sz="2000">
                <a:solidFill>
                  <a:schemeClr val="tx1"/>
                </a:solidFill>
                <a:latin typeface="Calibri" pitchFamily="34" charset="0"/>
                <a:ea typeface="ＭＳ Ｐゴシック" pitchFamily="34" charset="-128"/>
              </a:defRPr>
            </a:lvl9pPr>
          </a:lstStyle>
          <a:p>
            <a:pPr marL="358775" indent="-358775" fontAlgn="base">
              <a:lnSpc>
                <a:spcPts val="2000"/>
              </a:lnSpc>
              <a:spcBef>
                <a:spcPts val="600"/>
              </a:spcBef>
              <a:spcAft>
                <a:spcPts val="300"/>
              </a:spcAft>
              <a:buClr>
                <a:srgbClr val="B9C343"/>
              </a:buClr>
              <a:buSzPct val="70000"/>
              <a:buFont typeface="MetaPro-Norm" pitchFamily="34" charset="0"/>
              <a:buChar char="■"/>
              <a:tabLst>
                <a:tab pos="358775" algn="l"/>
              </a:tabLst>
            </a:pPr>
            <a:r>
              <a:rPr lang="en-US" sz="1800" b="1" dirty="0" smtClean="0">
                <a:solidFill>
                  <a:srgbClr val="FFFFFF">
                    <a:lumMod val="75000"/>
                  </a:srgbClr>
                </a:solidFill>
                <a:latin typeface="MetaPro-Norm" pitchFamily="34" charset="0"/>
                <a:ea typeface="ＭＳ Ｐゴシック" charset="-128"/>
                <a:cs typeface="Verdana"/>
              </a:rPr>
              <a:t>Sampling from moving material, e.g. conveyor belt or walking floor lorry</a:t>
            </a:r>
          </a:p>
          <a:p>
            <a:pPr marL="719138" lvl="3" indent="-252413" fontAlgn="base">
              <a:lnSpc>
                <a:spcPts val="2000"/>
              </a:lnSpc>
              <a:spcBef>
                <a:spcPts val="300"/>
              </a:spcBef>
              <a:spcAft>
                <a:spcPts val="300"/>
              </a:spcAft>
              <a:buClr>
                <a:srgbClr val="B9C343"/>
              </a:buClr>
              <a:buSzPct val="50000"/>
              <a:buFont typeface="MetaPro-Norm" pitchFamily="34" charset="0"/>
              <a:buChar char="■"/>
              <a:tabLst>
                <a:tab pos="358775" algn="l"/>
              </a:tabLst>
            </a:pPr>
            <a:r>
              <a:rPr lang="en-US" sz="1800" b="1" dirty="0" smtClean="0">
                <a:solidFill>
                  <a:srgbClr val="FFFFFF">
                    <a:lumMod val="75000"/>
                  </a:srgbClr>
                </a:solidFill>
                <a:latin typeface="MetaPro-Norm" pitchFamily="34" charset="0"/>
                <a:ea typeface="ＭＳ Ｐゴシック" charset="-128"/>
                <a:cs typeface="Verdana"/>
              </a:rPr>
              <a:t>Visual </a:t>
            </a:r>
            <a:r>
              <a:rPr lang="en-US" sz="1800" b="1" dirty="0">
                <a:solidFill>
                  <a:srgbClr val="FFFFFF">
                    <a:lumMod val="75000"/>
                  </a:srgbClr>
                </a:solidFill>
                <a:latin typeface="MetaPro-Norm" pitchFamily="34" charset="0"/>
                <a:ea typeface="ＭＳ Ｐゴシック" charset="-128"/>
                <a:cs typeface="Verdana"/>
              </a:rPr>
              <a:t>inspection</a:t>
            </a:r>
          </a:p>
          <a:p>
            <a:pPr marL="719138" lvl="3" indent="-252413" fontAlgn="base">
              <a:lnSpc>
                <a:spcPts val="2000"/>
              </a:lnSpc>
              <a:spcBef>
                <a:spcPts val="300"/>
              </a:spcBef>
              <a:spcAft>
                <a:spcPts val="300"/>
              </a:spcAft>
              <a:buClr>
                <a:srgbClr val="B9C343"/>
              </a:buClr>
              <a:buSzPct val="50000"/>
              <a:buFont typeface="MetaPro-Norm" pitchFamily="34" charset="0"/>
              <a:buChar char="■"/>
              <a:tabLst>
                <a:tab pos="358775" algn="l"/>
              </a:tabLst>
            </a:pPr>
            <a:r>
              <a:rPr lang="en-US" sz="1800" b="1" dirty="0" smtClean="0">
                <a:solidFill>
                  <a:srgbClr val="FFFFFF">
                    <a:lumMod val="75000"/>
                  </a:srgbClr>
                </a:solidFill>
                <a:latin typeface="MetaPro-Norm" pitchFamily="34" charset="0"/>
                <a:ea typeface="ＭＳ Ｐゴシック" charset="-128"/>
                <a:cs typeface="Verdana"/>
              </a:rPr>
              <a:t>Decision</a:t>
            </a:r>
            <a:r>
              <a:rPr lang="en-US" sz="1800" b="1" dirty="0">
                <a:solidFill>
                  <a:srgbClr val="FFFFFF">
                    <a:lumMod val="75000"/>
                  </a:srgbClr>
                </a:solidFill>
                <a:latin typeface="MetaPro-Norm" pitchFamily="34" charset="0"/>
                <a:ea typeface="ＭＳ Ｐゴシック" charset="-128"/>
                <a:cs typeface="Verdana"/>
              </a:rPr>
              <a:t>, if </a:t>
            </a:r>
            <a:r>
              <a:rPr lang="en-US" sz="1800" b="1" dirty="0" smtClean="0">
                <a:solidFill>
                  <a:srgbClr val="FFFFFF">
                    <a:lumMod val="75000"/>
                  </a:srgbClr>
                </a:solidFill>
                <a:latin typeface="MetaPro-Norm" pitchFamily="34" charset="0"/>
                <a:ea typeface="ＭＳ Ｐゴシック" charset="-128"/>
                <a:cs typeface="Verdana"/>
              </a:rPr>
              <a:t>the material is </a:t>
            </a:r>
            <a:r>
              <a:rPr lang="en-US" sz="1800" b="1" dirty="0">
                <a:solidFill>
                  <a:srgbClr val="FFFFFF">
                    <a:lumMod val="75000"/>
                  </a:srgbClr>
                </a:solidFill>
                <a:latin typeface="MetaPro-Norm" pitchFamily="34" charset="0"/>
                <a:ea typeface="ＭＳ Ｐゴシック" charset="-128"/>
                <a:cs typeface="Verdana"/>
              </a:rPr>
              <a:t>homogeneous (1 sample) or not (</a:t>
            </a:r>
            <a:r>
              <a:rPr lang="en-US" sz="1800" b="1" dirty="0" smtClean="0">
                <a:solidFill>
                  <a:srgbClr val="FFFFFF">
                    <a:lumMod val="75000"/>
                  </a:srgbClr>
                </a:solidFill>
                <a:latin typeface="MetaPro-Norm" pitchFamily="34" charset="0"/>
                <a:ea typeface="ＭＳ Ｐゴシック" charset="-128"/>
                <a:cs typeface="Verdana"/>
              </a:rPr>
              <a:t>sub-lots</a:t>
            </a:r>
            <a:r>
              <a:rPr lang="en-US" sz="1800" b="1" dirty="0">
                <a:solidFill>
                  <a:srgbClr val="FFFFFF">
                    <a:lumMod val="75000"/>
                  </a:srgbClr>
                </a:solidFill>
                <a:latin typeface="MetaPro-Norm" pitchFamily="34" charset="0"/>
                <a:ea typeface="ＭＳ Ｐゴシック" charset="-128"/>
                <a:cs typeface="Verdana"/>
              </a:rPr>
              <a:t>)</a:t>
            </a:r>
            <a:endParaRPr lang="en-US" sz="1800" b="1" dirty="0" smtClean="0">
              <a:solidFill>
                <a:srgbClr val="FFFFFF">
                  <a:lumMod val="75000"/>
                </a:srgbClr>
              </a:solidFill>
              <a:latin typeface="MetaPro-Norm" pitchFamily="34" charset="0"/>
              <a:ea typeface="ＭＳ Ｐゴシック" charset="-128"/>
              <a:cs typeface="Verdana"/>
            </a:endParaRPr>
          </a:p>
          <a:p>
            <a:pPr marL="719138" lvl="3" indent="-252413" fontAlgn="base">
              <a:lnSpc>
                <a:spcPts val="2000"/>
              </a:lnSpc>
              <a:spcBef>
                <a:spcPts val="300"/>
              </a:spcBef>
              <a:spcAft>
                <a:spcPts val="300"/>
              </a:spcAft>
              <a:buClr>
                <a:srgbClr val="B9C343"/>
              </a:buClr>
              <a:buSzPct val="50000"/>
              <a:buFont typeface="MetaPro-Norm" pitchFamily="34" charset="0"/>
              <a:buChar char="■"/>
              <a:tabLst>
                <a:tab pos="358775" algn="l"/>
              </a:tabLst>
            </a:pPr>
            <a:r>
              <a:rPr lang="en-US" sz="1800" b="1" dirty="0" smtClean="0">
                <a:solidFill>
                  <a:srgbClr val="FFFFFF">
                    <a:lumMod val="75000"/>
                  </a:srgbClr>
                </a:solidFill>
                <a:latin typeface="MetaPro-Norm" pitchFamily="34" charset="0"/>
                <a:ea typeface="ＭＳ Ｐゴシック" charset="-128"/>
                <a:cs typeface="Verdana"/>
              </a:rPr>
              <a:t>Taking increments in regular intervals (referring to time or volume) </a:t>
            </a:r>
          </a:p>
          <a:p>
            <a:pPr marL="719138" lvl="3" indent="-252413" fontAlgn="base">
              <a:lnSpc>
                <a:spcPts val="2000"/>
              </a:lnSpc>
              <a:spcBef>
                <a:spcPts val="300"/>
              </a:spcBef>
              <a:spcAft>
                <a:spcPts val="300"/>
              </a:spcAft>
              <a:buClr>
                <a:srgbClr val="B9C343"/>
              </a:buClr>
              <a:buSzPct val="50000"/>
              <a:buFont typeface="MetaPro-Norm" pitchFamily="34" charset="0"/>
              <a:buChar char="■"/>
              <a:tabLst>
                <a:tab pos="358775" algn="l"/>
              </a:tabLst>
            </a:pPr>
            <a:endParaRPr lang="en-US" sz="1800" b="1" dirty="0" smtClean="0">
              <a:solidFill>
                <a:srgbClr val="FFFFFF">
                  <a:lumMod val="75000"/>
                </a:srgbClr>
              </a:solidFill>
              <a:latin typeface="MetaPro-Norm" pitchFamily="34" charset="0"/>
              <a:ea typeface="ＭＳ Ｐゴシック" charset="-128"/>
              <a:cs typeface="Verdana"/>
            </a:endParaRPr>
          </a:p>
          <a:p>
            <a:pPr marL="1457325" lvl="2" indent="0" fontAlgn="base">
              <a:lnSpc>
                <a:spcPts val="2000"/>
              </a:lnSpc>
              <a:spcBef>
                <a:spcPts val="300"/>
              </a:spcBef>
              <a:spcAft>
                <a:spcPts val="300"/>
              </a:spcAft>
              <a:buClr>
                <a:srgbClr val="B9C343"/>
              </a:buClr>
              <a:buSzPct val="50000"/>
              <a:buFont typeface="Arial" charset="0"/>
              <a:buNone/>
              <a:tabLst>
                <a:tab pos="358775" algn="l"/>
              </a:tabLst>
            </a:pPr>
            <a:endParaRPr lang="en-US" sz="2200" b="1" dirty="0" smtClean="0">
              <a:solidFill>
                <a:srgbClr val="FFFFFF">
                  <a:lumMod val="75000"/>
                </a:srgbClr>
              </a:solidFill>
              <a:latin typeface="MetaPro-Norm" pitchFamily="34" charset="0"/>
              <a:ea typeface="ＭＳ Ｐゴシック" charset="-128"/>
              <a:cs typeface="Verdana"/>
            </a:endParaRPr>
          </a:p>
          <a:p>
            <a:pPr marL="719138" lvl="3" indent="-252413" fontAlgn="base">
              <a:lnSpc>
                <a:spcPts val="2000"/>
              </a:lnSpc>
              <a:spcBef>
                <a:spcPts val="300"/>
              </a:spcBef>
              <a:spcAft>
                <a:spcPts val="300"/>
              </a:spcAft>
              <a:buClr>
                <a:srgbClr val="B9C343"/>
              </a:buClr>
              <a:buSzPct val="50000"/>
              <a:buFont typeface="MetaPro-Norm" pitchFamily="34" charset="0"/>
              <a:buChar char="■"/>
              <a:tabLst>
                <a:tab pos="358775" algn="l"/>
              </a:tabLst>
            </a:pPr>
            <a:endParaRPr lang="en-US" sz="2200" b="1" dirty="0" smtClean="0">
              <a:solidFill>
                <a:srgbClr val="575756"/>
              </a:solidFill>
              <a:latin typeface="MetaPro-Norm" pitchFamily="34" charset="0"/>
              <a:ea typeface="ＭＳ Ｐゴシック" charset="-128"/>
              <a:cs typeface="Verdana"/>
            </a:endParaRPr>
          </a:p>
          <a:p>
            <a:pPr marL="719138" lvl="3" indent="-252413" fontAlgn="base">
              <a:lnSpc>
                <a:spcPts val="2000"/>
              </a:lnSpc>
              <a:spcBef>
                <a:spcPts val="300"/>
              </a:spcBef>
              <a:spcAft>
                <a:spcPts val="300"/>
              </a:spcAft>
              <a:buClr>
                <a:srgbClr val="B9C343"/>
              </a:buClr>
              <a:buSzPct val="50000"/>
              <a:buFont typeface="MetaPro-Norm" pitchFamily="34" charset="0"/>
              <a:buChar char="■"/>
              <a:tabLst>
                <a:tab pos="358775" algn="l"/>
              </a:tabLst>
            </a:pPr>
            <a:endParaRPr lang="en-US" sz="1800" b="1" dirty="0">
              <a:solidFill>
                <a:srgbClr val="575756"/>
              </a:solidFill>
              <a:latin typeface="MetaPro-Norm" pitchFamily="34" charset="0"/>
              <a:ea typeface="ＭＳ Ｐゴシック" charset="-128"/>
              <a:cs typeface="Verdana"/>
            </a:endParaRPr>
          </a:p>
        </p:txBody>
      </p:sp>
      <p:grpSp>
        <p:nvGrpSpPr>
          <p:cNvPr id="2" name="Gruppieren 1"/>
          <p:cNvGrpSpPr/>
          <p:nvPr/>
        </p:nvGrpSpPr>
        <p:grpSpPr>
          <a:xfrm>
            <a:off x="5258073" y="3860800"/>
            <a:ext cx="3178810" cy="2238247"/>
            <a:chOff x="5258072" y="3860800"/>
            <a:chExt cx="3178810" cy="2238247"/>
          </a:xfrm>
        </p:grpSpPr>
        <p:pic>
          <p:nvPicPr>
            <p:cNvPr id="33" name="Grafik 32"/>
            <p:cNvPicPr/>
            <p:nvPr/>
          </p:nvPicPr>
          <p:blipFill rotWithShape="1">
            <a:blip r:embed="rId2">
              <a:extLst>
                <a:ext uri="{28A0092B-C50C-407E-A947-70E740481C1C}">
                  <a14:useLocalDpi xmlns:a14="http://schemas.microsoft.com/office/drawing/2010/main" val="0"/>
                </a:ext>
              </a:extLst>
            </a:blip>
            <a:srcRect t="6585" b="3203"/>
            <a:stretch/>
          </p:blipFill>
          <p:spPr bwMode="auto">
            <a:xfrm>
              <a:off x="6470922" y="3860800"/>
              <a:ext cx="1965960" cy="1313815"/>
            </a:xfrm>
            <a:prstGeom prst="rect">
              <a:avLst/>
            </a:prstGeom>
            <a:noFill/>
            <a:ln>
              <a:noFill/>
            </a:ln>
            <a:extLst>
              <a:ext uri="{53640926-AAD7-44D8-BBD7-CCE9431645EC}">
                <a14:shadowObscured xmlns:a14="http://schemas.microsoft.com/office/drawing/2010/main"/>
              </a:ext>
            </a:extLst>
          </p:spPr>
        </p:pic>
        <p:sp>
          <p:nvSpPr>
            <p:cNvPr id="9" name="Textfeld 8"/>
            <p:cNvSpPr txBox="1"/>
            <p:nvPr/>
          </p:nvSpPr>
          <p:spPr>
            <a:xfrm>
              <a:off x="5364499" y="5360383"/>
              <a:ext cx="2647840" cy="738664"/>
            </a:xfrm>
            <a:prstGeom prst="rect">
              <a:avLst/>
            </a:prstGeom>
            <a:noFill/>
          </p:spPr>
          <p:txBody>
            <a:bodyPr wrap="square" rtlCol="0">
              <a:spAutoFit/>
            </a:bodyPr>
            <a:lstStyle/>
            <a:p>
              <a:pPr algn="ctr" defTabSz="914400" eaLnBrk="0" hangingPunct="0"/>
              <a:r>
                <a:rPr lang="en-US" sz="1400" b="1" dirty="0" smtClean="0">
                  <a:solidFill>
                    <a:prstClr val="black"/>
                  </a:solidFill>
                  <a:latin typeface="MetaPro-Norm" pitchFamily="34" charset="0"/>
                  <a:cs typeface="Arial" charset="0"/>
                </a:rPr>
                <a:t>Examples of a sampling box for sampling moving material</a:t>
              </a:r>
              <a:endParaRPr lang="en-US" sz="1400" b="1" dirty="0">
                <a:solidFill>
                  <a:srgbClr val="FF0000"/>
                </a:solidFill>
                <a:latin typeface="MetaPro-Norm" pitchFamily="34" charset="0"/>
                <a:cs typeface="Arial" charset="0"/>
              </a:endParaRPr>
            </a:p>
          </p:txBody>
        </p:sp>
        <p:pic>
          <p:nvPicPr>
            <p:cNvPr id="4098" name="Grafik 3" descr="image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8072" y="3997007"/>
              <a:ext cx="1212850"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09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r="21624" b="14800"/>
          <a:stretch/>
        </p:blipFill>
        <p:spPr bwMode="auto">
          <a:xfrm>
            <a:off x="1190626" y="3860800"/>
            <a:ext cx="3335372" cy="2719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feld 2"/>
          <p:cNvSpPr txBox="1">
            <a:spLocks noChangeArrowheads="1"/>
          </p:cNvSpPr>
          <p:nvPr/>
        </p:nvSpPr>
        <p:spPr bwMode="auto">
          <a:xfrm>
            <a:off x="800386" y="5963914"/>
            <a:ext cx="927781" cy="190382"/>
          </a:xfrm>
          <a:prstGeom prst="rect">
            <a:avLst/>
          </a:prstGeom>
          <a:noFill/>
          <a:ln w="9525">
            <a:noFill/>
            <a:miter lim="800000"/>
            <a:headEnd/>
            <a:tailEnd/>
          </a:ln>
        </p:spPr>
        <p:txBody>
          <a:bodyPr rot="0" vert="horz" wrap="square" lIns="36000" tIns="36000" rIns="36000" bIns="36000" anchor="ctr" anchorCtr="0">
            <a:noAutofit/>
          </a:bodyPr>
          <a:lstStyle/>
          <a:p>
            <a:pPr algn="ctr" defTabSz="914400" eaLnBrk="0" fontAlgn="base" hangingPunct="0">
              <a:lnSpc>
                <a:spcPct val="115000"/>
              </a:lnSpc>
              <a:spcBef>
                <a:spcPct val="0"/>
              </a:spcBef>
              <a:tabLst>
                <a:tab pos="2340610" algn="l"/>
              </a:tabLst>
            </a:pPr>
            <a:r>
              <a:rPr lang="en-US" sz="800" b="1" dirty="0" smtClean="0">
                <a:solidFill>
                  <a:srgbClr val="FFFFFF"/>
                </a:solidFill>
                <a:latin typeface="MetaPro-Norm"/>
                <a:ea typeface="Calibri"/>
                <a:cs typeface="Times New Roman"/>
              </a:rPr>
              <a:t>Photo: Unknown</a:t>
            </a:r>
            <a:endParaRPr lang="de-DE" sz="800" b="1" dirty="0">
              <a:solidFill>
                <a:srgbClr val="FFFFFF"/>
              </a:solidFill>
              <a:latin typeface="Calibri"/>
              <a:ea typeface="Calibri"/>
              <a:cs typeface="Times New Roman"/>
            </a:endParaRPr>
          </a:p>
        </p:txBody>
      </p:sp>
      <p:sp>
        <p:nvSpPr>
          <p:cNvPr id="12" name="Action Button: Forward or Next 11">
            <a:hlinkClick r:id="" action="ppaction://noaction" highlightClick="1"/>
          </p:cNvPr>
          <p:cNvSpPr>
            <a:spLocks noChangeAspect="1"/>
          </p:cNvSpPr>
          <p:nvPr/>
        </p:nvSpPr>
        <p:spPr bwMode="auto">
          <a:xfrm>
            <a:off x="8848725" y="6667501"/>
            <a:ext cx="108000" cy="106892"/>
          </a:xfrm>
          <a:prstGeom prst="actionButtonForwardNex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GB" sz="2200" b="1" smtClean="0">
              <a:solidFill>
                <a:srgbClr val="999999"/>
              </a:solidFill>
              <a:cs typeface="Arial" charset="0"/>
            </a:endParaRPr>
          </a:p>
        </p:txBody>
      </p:sp>
    </p:spTree>
    <p:extLst>
      <p:ext uri="{BB962C8B-B14F-4D97-AF65-F5344CB8AC3E}">
        <p14:creationId xmlns:p14="http://schemas.microsoft.com/office/powerpoint/2010/main" val="8840440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26632">
                                            <p:txEl>
                                              <p:pRg st="0" end="0"/>
                                            </p:txEl>
                                          </p:spTgt>
                                        </p:tgtEl>
                                        <p:attrNameLst>
                                          <p:attrName>style.color</p:attrName>
                                        </p:attrNameLst>
                                      </p:cBhvr>
                                      <p:to>
                                        <a:srgbClr val="464646"/>
                                      </p:to>
                                    </p:animClr>
                                  </p:childTnLst>
                                </p:cTn>
                              </p:par>
                              <p:par>
                                <p:cTn id="7" presetID="3" presetClass="emph" presetSubtype="2" fill="hold" nodeType="withEffect">
                                  <p:stCondLst>
                                    <p:cond delay="0"/>
                                  </p:stCondLst>
                                  <p:childTnLst>
                                    <p:animClr clrSpc="rgb" dir="cw">
                                      <p:cBhvr override="childStyle">
                                        <p:cTn id="8" dur="500" fill="hold"/>
                                        <p:tgtEl>
                                          <p:spTgt spid="26632">
                                            <p:txEl>
                                              <p:pRg st="1" end="1"/>
                                            </p:txEl>
                                          </p:spTgt>
                                        </p:tgtEl>
                                        <p:attrNameLst>
                                          <p:attrName>style.color</p:attrName>
                                        </p:attrNameLst>
                                      </p:cBhvr>
                                      <p:to>
                                        <a:srgbClr val="464646"/>
                                      </p:to>
                                    </p:animClr>
                                  </p:childTnLst>
                                </p:cTn>
                              </p:par>
                              <p:par>
                                <p:cTn id="9" presetID="3" presetClass="emph" presetSubtype="2" fill="hold" nodeType="withEffect">
                                  <p:stCondLst>
                                    <p:cond delay="0"/>
                                  </p:stCondLst>
                                  <p:childTnLst>
                                    <p:animClr clrSpc="rgb" dir="cw">
                                      <p:cBhvr override="childStyle">
                                        <p:cTn id="10" dur="500" fill="hold"/>
                                        <p:tgtEl>
                                          <p:spTgt spid="26632">
                                            <p:txEl>
                                              <p:pRg st="2" end="2"/>
                                            </p:txEl>
                                          </p:spTgt>
                                        </p:tgtEl>
                                        <p:attrNameLst>
                                          <p:attrName>style.color</p:attrName>
                                        </p:attrNameLst>
                                      </p:cBhvr>
                                      <p:to>
                                        <a:srgbClr val="464646"/>
                                      </p:to>
                                    </p:animClr>
                                  </p:childTnLst>
                                </p:cTn>
                              </p:par>
                              <p:par>
                                <p:cTn id="11" presetID="3" presetClass="emph" presetSubtype="2" fill="hold" nodeType="withEffect">
                                  <p:stCondLst>
                                    <p:cond delay="0"/>
                                  </p:stCondLst>
                                  <p:childTnLst>
                                    <p:animClr clrSpc="rgb" dir="cw">
                                      <p:cBhvr override="childStyle">
                                        <p:cTn id="12" dur="500" fill="hold"/>
                                        <p:tgtEl>
                                          <p:spTgt spid="26632">
                                            <p:txEl>
                                              <p:pRg st="3" end="3"/>
                                            </p:txEl>
                                          </p:spTgt>
                                        </p:tgtEl>
                                        <p:attrNameLst>
                                          <p:attrName>style.color</p:attrName>
                                        </p:attrNameLst>
                                      </p:cBhvr>
                                      <p:to>
                                        <a:srgbClr val="464646"/>
                                      </p:to>
                                    </p:animClr>
                                  </p:childTnLst>
                                </p:cTn>
                              </p:par>
                              <p:par>
                                <p:cTn id="13" presetID="2" presetClass="entr" presetSubtype="2"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1+#ppt_w/2"/>
                                          </p:val>
                                        </p:tav>
                                        <p:tav tm="100000">
                                          <p:val>
                                            <p:strVal val="#ppt_x"/>
                                          </p:val>
                                        </p:tav>
                                      </p:tavLst>
                                    </p:anim>
                                    <p:anim calcmode="lin" valueType="num">
                                      <p:cBhvr additive="base">
                                        <p:cTn id="16"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4099"/>
                                        </p:tgtEl>
                                        <p:attrNameLst>
                                          <p:attrName>style.visibility</p:attrName>
                                        </p:attrNameLst>
                                      </p:cBhvr>
                                      <p:to>
                                        <p:strVal val="visible"/>
                                      </p:to>
                                    </p:set>
                                    <p:anim calcmode="lin" valueType="num">
                                      <p:cBhvr additive="base">
                                        <p:cTn id="21" dur="500" fill="hold"/>
                                        <p:tgtEl>
                                          <p:spTgt spid="4099"/>
                                        </p:tgtEl>
                                        <p:attrNameLst>
                                          <p:attrName>ppt_x</p:attrName>
                                        </p:attrNameLst>
                                      </p:cBhvr>
                                      <p:tavLst>
                                        <p:tav tm="0">
                                          <p:val>
                                            <p:strVal val="0-#ppt_w/2"/>
                                          </p:val>
                                        </p:tav>
                                        <p:tav tm="100000">
                                          <p:val>
                                            <p:strVal val="#ppt_x"/>
                                          </p:val>
                                        </p:tav>
                                      </p:tavLst>
                                    </p:anim>
                                    <p:anim calcmode="lin" valueType="num">
                                      <p:cBhvr additive="base">
                                        <p:cTn id="22" dur="500" fill="hold"/>
                                        <p:tgtEl>
                                          <p:spTgt spid="4099"/>
                                        </p:tgtEl>
                                        <p:attrNameLst>
                                          <p:attrName>ppt_y</p:attrName>
                                        </p:attrNameLst>
                                      </p:cBhvr>
                                      <p:tavLst>
                                        <p:tav tm="0">
                                          <p:val>
                                            <p:strVal val="#ppt_y"/>
                                          </p:val>
                                        </p:tav>
                                        <p:tav tm="100000">
                                          <p:val>
                                            <p:strVal val="#ppt_y"/>
                                          </p:val>
                                        </p:tav>
                                      </p:tavLst>
                                    </p:anim>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el 1"/>
          <p:cNvSpPr>
            <a:spLocks noGrp="1"/>
          </p:cNvSpPr>
          <p:nvPr>
            <p:ph type="title" idx="4294967295"/>
          </p:nvPr>
        </p:nvSpPr>
        <p:spPr>
          <a:xfrm>
            <a:off x="756003" y="972003"/>
            <a:ext cx="7623175" cy="663575"/>
          </a:xfrm>
        </p:spPr>
        <p:txBody>
          <a:bodyPr wrap="none" lIns="0" tIns="0" rIns="0" bIns="0" anchor="b"/>
          <a:lstStyle/>
          <a:p>
            <a:pPr marL="0" indent="0" algn="l"/>
            <a:r>
              <a:rPr lang="en-US" sz="2400" b="1" dirty="0" smtClean="0">
                <a:solidFill>
                  <a:srgbClr val="575756"/>
                </a:solidFill>
                <a:latin typeface="MetaPro-Bold" pitchFamily="34" charset="0"/>
                <a:ea typeface="ＭＳ Ｐゴシック" pitchFamily="34" charset="-128"/>
                <a:cs typeface="Verdana"/>
              </a:rPr>
              <a:t>Simplified sampling and sample preparation</a:t>
            </a:r>
            <a:endParaRPr lang="en-US" sz="2400" b="1" dirty="0">
              <a:solidFill>
                <a:srgbClr val="575756"/>
              </a:solidFill>
              <a:latin typeface="MetaPro-Bold" pitchFamily="34" charset="0"/>
              <a:ea typeface="ＭＳ Ｐゴシック" pitchFamily="34" charset="-128"/>
              <a:cs typeface="Verdana"/>
            </a:endParaRPr>
          </a:p>
        </p:txBody>
      </p:sp>
      <p:sp>
        <p:nvSpPr>
          <p:cNvPr id="26632" name="Textplatzhalter 2"/>
          <p:cNvSpPr>
            <a:spLocks/>
          </p:cNvSpPr>
          <p:nvPr/>
        </p:nvSpPr>
        <p:spPr bwMode="auto">
          <a:xfrm>
            <a:off x="756559" y="1710194"/>
            <a:ext cx="8011886" cy="467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defTabSz="457200" eaLnBrk="0" hangingPunct="0">
              <a:spcBef>
                <a:spcPct val="20000"/>
              </a:spcBef>
              <a:buFont typeface="Arial" charset="0"/>
              <a:buChar char="•"/>
              <a:tabLst>
                <a:tab pos="3314700" algn="l"/>
              </a:tabLst>
              <a:defRPr sz="3200">
                <a:solidFill>
                  <a:schemeClr val="tx1"/>
                </a:solidFill>
                <a:latin typeface="Calibri" pitchFamily="34" charset="0"/>
                <a:ea typeface="ＭＳ Ｐゴシック" pitchFamily="34" charset="-128"/>
              </a:defRPr>
            </a:lvl1pPr>
            <a:lvl2pPr marL="446088" indent="-285750" defTabSz="457200" eaLnBrk="0" hangingPunct="0">
              <a:spcBef>
                <a:spcPct val="20000"/>
              </a:spcBef>
              <a:buFont typeface="Arial" charset="0"/>
              <a:buChar char="–"/>
              <a:tabLst>
                <a:tab pos="3314700" algn="l"/>
              </a:tabLst>
              <a:defRPr sz="2800">
                <a:solidFill>
                  <a:schemeClr val="tx1"/>
                </a:solidFill>
                <a:latin typeface="Calibri" pitchFamily="34" charset="0"/>
                <a:ea typeface="ＭＳ Ｐゴシック" pitchFamily="34" charset="-128"/>
              </a:defRPr>
            </a:lvl2pPr>
            <a:lvl3pPr marL="1257300" indent="-266700" defTabSz="457200" eaLnBrk="0" hangingPunct="0">
              <a:spcBef>
                <a:spcPct val="20000"/>
              </a:spcBef>
              <a:buFont typeface="Arial" charset="0"/>
              <a:buChar char="•"/>
              <a:tabLst>
                <a:tab pos="3314700" algn="l"/>
              </a:tabLst>
              <a:defRPr sz="2400">
                <a:solidFill>
                  <a:schemeClr val="tx1"/>
                </a:solidFill>
                <a:latin typeface="Calibri" pitchFamily="34" charset="0"/>
                <a:ea typeface="ＭＳ Ｐゴシック" pitchFamily="34" charset="-128"/>
              </a:defRPr>
            </a:lvl3pPr>
            <a:lvl4pPr marL="266700" indent="-266700" defTabSz="457200" eaLnBrk="0" hangingPunct="0">
              <a:spcBef>
                <a:spcPct val="20000"/>
              </a:spcBef>
              <a:buFont typeface="Arial" charset="0"/>
              <a:buChar char="–"/>
              <a:tabLst>
                <a:tab pos="3314700" algn="l"/>
              </a:tabLst>
              <a:defRPr sz="2000">
                <a:solidFill>
                  <a:schemeClr val="tx1"/>
                </a:solidFill>
                <a:latin typeface="Calibri" pitchFamily="34" charset="0"/>
                <a:ea typeface="ＭＳ Ｐゴシック" pitchFamily="34" charset="-128"/>
              </a:defRPr>
            </a:lvl4pPr>
            <a:lvl5pPr marL="1798638" indent="-50787300" defTabSz="457200" eaLnBrk="0" hangingPunct="0">
              <a:spcBef>
                <a:spcPct val="20000"/>
              </a:spcBef>
              <a:buFont typeface="Arial" charset="0"/>
              <a:buChar char="»"/>
              <a:tabLst>
                <a:tab pos="3314700" algn="l"/>
              </a:tabLst>
              <a:defRPr sz="2000">
                <a:solidFill>
                  <a:schemeClr val="tx1"/>
                </a:solidFill>
                <a:latin typeface="Calibri" pitchFamily="34" charset="0"/>
                <a:ea typeface="ＭＳ Ｐゴシック" pitchFamily="34" charset="-128"/>
              </a:defRPr>
            </a:lvl5pPr>
            <a:lvl6pPr marL="2255838" indent="-50787300" defTabSz="457200" eaLnBrk="0" fontAlgn="base" hangingPunct="0">
              <a:spcBef>
                <a:spcPct val="20000"/>
              </a:spcBef>
              <a:spcAft>
                <a:spcPct val="0"/>
              </a:spcAft>
              <a:buFont typeface="Arial" charset="0"/>
              <a:buChar char="»"/>
              <a:tabLst>
                <a:tab pos="3314700" algn="l"/>
              </a:tabLst>
              <a:defRPr sz="2000">
                <a:solidFill>
                  <a:schemeClr val="tx1"/>
                </a:solidFill>
                <a:latin typeface="Calibri" pitchFamily="34" charset="0"/>
                <a:ea typeface="ＭＳ Ｐゴシック" pitchFamily="34" charset="-128"/>
              </a:defRPr>
            </a:lvl6pPr>
            <a:lvl7pPr marL="2713038" indent="-50787300" defTabSz="457200" eaLnBrk="0" fontAlgn="base" hangingPunct="0">
              <a:spcBef>
                <a:spcPct val="20000"/>
              </a:spcBef>
              <a:spcAft>
                <a:spcPct val="0"/>
              </a:spcAft>
              <a:buFont typeface="Arial" charset="0"/>
              <a:buChar char="»"/>
              <a:tabLst>
                <a:tab pos="3314700" algn="l"/>
              </a:tabLst>
              <a:defRPr sz="2000">
                <a:solidFill>
                  <a:schemeClr val="tx1"/>
                </a:solidFill>
                <a:latin typeface="Calibri" pitchFamily="34" charset="0"/>
                <a:ea typeface="ＭＳ Ｐゴシック" pitchFamily="34" charset="-128"/>
              </a:defRPr>
            </a:lvl7pPr>
            <a:lvl8pPr marL="3170238" indent="-50787300" defTabSz="457200" eaLnBrk="0" fontAlgn="base" hangingPunct="0">
              <a:spcBef>
                <a:spcPct val="20000"/>
              </a:spcBef>
              <a:spcAft>
                <a:spcPct val="0"/>
              </a:spcAft>
              <a:buFont typeface="Arial" charset="0"/>
              <a:buChar char="»"/>
              <a:tabLst>
                <a:tab pos="3314700" algn="l"/>
              </a:tabLst>
              <a:defRPr sz="2000">
                <a:solidFill>
                  <a:schemeClr val="tx1"/>
                </a:solidFill>
                <a:latin typeface="Calibri" pitchFamily="34" charset="0"/>
                <a:ea typeface="ＭＳ Ｐゴシック" pitchFamily="34" charset="-128"/>
              </a:defRPr>
            </a:lvl8pPr>
            <a:lvl9pPr marL="3627438" indent="-50787300" defTabSz="457200" eaLnBrk="0" fontAlgn="base" hangingPunct="0">
              <a:spcBef>
                <a:spcPct val="20000"/>
              </a:spcBef>
              <a:spcAft>
                <a:spcPct val="0"/>
              </a:spcAft>
              <a:buFont typeface="Arial" charset="0"/>
              <a:buChar char="»"/>
              <a:tabLst>
                <a:tab pos="3314700" algn="l"/>
              </a:tabLst>
              <a:defRPr sz="2000">
                <a:solidFill>
                  <a:schemeClr val="tx1"/>
                </a:solidFill>
                <a:latin typeface="Calibri" pitchFamily="34" charset="0"/>
                <a:ea typeface="ＭＳ Ｐゴシック" pitchFamily="34" charset="-128"/>
              </a:defRPr>
            </a:lvl9pPr>
          </a:lstStyle>
          <a:p>
            <a:pPr marL="358775" indent="-358775" fontAlgn="base">
              <a:lnSpc>
                <a:spcPts val="2000"/>
              </a:lnSpc>
              <a:spcBef>
                <a:spcPts val="600"/>
              </a:spcBef>
              <a:spcAft>
                <a:spcPts val="300"/>
              </a:spcAft>
              <a:buClr>
                <a:srgbClr val="B9C343"/>
              </a:buClr>
              <a:buSzPct val="70000"/>
              <a:buFont typeface="MetaPro-Norm" pitchFamily="34" charset="0"/>
              <a:buChar char="■"/>
              <a:tabLst>
                <a:tab pos="358775" algn="l"/>
              </a:tabLst>
            </a:pPr>
            <a:r>
              <a:rPr lang="en-US" sz="1800" b="1" dirty="0" smtClean="0">
                <a:solidFill>
                  <a:srgbClr val="FFFFFF">
                    <a:lumMod val="75000"/>
                  </a:srgbClr>
                </a:solidFill>
                <a:latin typeface="MetaPro-Norm" pitchFamily="34" charset="0"/>
                <a:ea typeface="ＭＳ Ｐゴシック" charset="-128"/>
                <a:cs typeface="Verdana"/>
              </a:rPr>
              <a:t>Simplified sample preparation (also described in ISO 18135)</a:t>
            </a:r>
          </a:p>
          <a:p>
            <a:pPr marL="358775" indent="-358775" fontAlgn="base">
              <a:lnSpc>
                <a:spcPts val="2000"/>
              </a:lnSpc>
              <a:spcBef>
                <a:spcPts val="600"/>
              </a:spcBef>
              <a:spcAft>
                <a:spcPts val="300"/>
              </a:spcAft>
              <a:buClr>
                <a:srgbClr val="B9C343"/>
              </a:buClr>
              <a:buSzPct val="70000"/>
              <a:buFont typeface="MetaPro-Norm" pitchFamily="34" charset="0"/>
              <a:buChar char="■"/>
              <a:tabLst>
                <a:tab pos="358775" algn="l"/>
              </a:tabLst>
            </a:pPr>
            <a:r>
              <a:rPr lang="en-US" sz="1800" b="1" dirty="0" smtClean="0">
                <a:solidFill>
                  <a:srgbClr val="FFFFFF">
                    <a:lumMod val="75000"/>
                  </a:srgbClr>
                </a:solidFill>
                <a:latin typeface="MetaPro-Norm" pitchFamily="34" charset="0"/>
                <a:ea typeface="ＭＳ Ｐゴシック" charset="-128"/>
                <a:cs typeface="Verdana"/>
              </a:rPr>
              <a:t>Method “coning and quartering”</a:t>
            </a:r>
          </a:p>
          <a:p>
            <a:pPr marL="719138" lvl="3" indent="-252413" fontAlgn="base">
              <a:lnSpc>
                <a:spcPts val="2000"/>
              </a:lnSpc>
              <a:spcBef>
                <a:spcPts val="300"/>
              </a:spcBef>
              <a:spcAft>
                <a:spcPts val="300"/>
              </a:spcAft>
              <a:buClr>
                <a:srgbClr val="B9C343"/>
              </a:buClr>
              <a:buSzPct val="50000"/>
              <a:buFont typeface="MetaPro-Norm" pitchFamily="34" charset="0"/>
              <a:buChar char="■"/>
              <a:tabLst>
                <a:tab pos="358775" algn="l"/>
              </a:tabLst>
            </a:pPr>
            <a:r>
              <a:rPr lang="en-US" sz="1800" b="1" dirty="0" smtClean="0">
                <a:solidFill>
                  <a:srgbClr val="FFFFFF">
                    <a:lumMod val="75000"/>
                  </a:srgbClr>
                </a:solidFill>
                <a:latin typeface="MetaPro-Norm" pitchFamily="34" charset="0"/>
                <a:ea typeface="ＭＳ Ｐゴシック" charset="-128"/>
                <a:cs typeface="Verdana"/>
              </a:rPr>
              <a:t>Place the increments on an even, hard and clean surface to a conical pile</a:t>
            </a:r>
          </a:p>
          <a:p>
            <a:pPr marL="719138" lvl="3" indent="-252413" fontAlgn="base">
              <a:lnSpc>
                <a:spcPts val="2000"/>
              </a:lnSpc>
              <a:spcBef>
                <a:spcPts val="300"/>
              </a:spcBef>
              <a:spcAft>
                <a:spcPts val="300"/>
              </a:spcAft>
              <a:buClr>
                <a:srgbClr val="B9C343"/>
              </a:buClr>
              <a:buSzPct val="50000"/>
              <a:buFont typeface="MetaPro-Norm" pitchFamily="34" charset="0"/>
              <a:buChar char="■"/>
              <a:tabLst>
                <a:tab pos="358775" algn="l"/>
              </a:tabLst>
            </a:pPr>
            <a:r>
              <a:rPr lang="en-US" sz="1800" b="1" dirty="0" smtClean="0">
                <a:solidFill>
                  <a:srgbClr val="FFFFFF">
                    <a:lumMod val="75000"/>
                  </a:srgbClr>
                </a:solidFill>
                <a:latin typeface="MetaPro-Norm" pitchFamily="34" charset="0"/>
                <a:ea typeface="ＭＳ Ｐゴシック" charset="-128"/>
                <a:cs typeface="Verdana"/>
              </a:rPr>
              <a:t>Flatten the peak of the pile</a:t>
            </a:r>
          </a:p>
          <a:p>
            <a:pPr marL="719138" lvl="3" indent="-252413" fontAlgn="base">
              <a:lnSpc>
                <a:spcPts val="2000"/>
              </a:lnSpc>
              <a:spcBef>
                <a:spcPts val="300"/>
              </a:spcBef>
              <a:spcAft>
                <a:spcPts val="300"/>
              </a:spcAft>
              <a:buClr>
                <a:srgbClr val="B9C343"/>
              </a:buClr>
              <a:buSzPct val="50000"/>
              <a:buFont typeface="MetaPro-Norm" pitchFamily="34" charset="0"/>
              <a:buChar char="■"/>
              <a:tabLst>
                <a:tab pos="358775" algn="l"/>
              </a:tabLst>
            </a:pPr>
            <a:r>
              <a:rPr lang="en-US" sz="1800" b="1" dirty="0" smtClean="0">
                <a:solidFill>
                  <a:srgbClr val="FFFFFF">
                    <a:lumMod val="75000"/>
                  </a:srgbClr>
                </a:solidFill>
                <a:latin typeface="MetaPro-Norm" pitchFamily="34" charset="0"/>
                <a:ea typeface="ＭＳ Ｐゴシック" charset="-128"/>
                <a:cs typeface="Verdana"/>
              </a:rPr>
              <a:t>Quarter the pile </a:t>
            </a:r>
          </a:p>
          <a:p>
            <a:pPr marL="719138" lvl="3" indent="-252413" fontAlgn="base">
              <a:lnSpc>
                <a:spcPts val="2000"/>
              </a:lnSpc>
              <a:spcBef>
                <a:spcPts val="300"/>
              </a:spcBef>
              <a:spcAft>
                <a:spcPts val="300"/>
              </a:spcAft>
              <a:buClr>
                <a:srgbClr val="B9C343"/>
              </a:buClr>
              <a:buSzPct val="50000"/>
              <a:buFont typeface="MetaPro-Norm" pitchFamily="34" charset="0"/>
              <a:buChar char="■"/>
              <a:tabLst>
                <a:tab pos="358775" algn="l"/>
              </a:tabLst>
            </a:pPr>
            <a:r>
              <a:rPr lang="en-US" sz="1800" b="1" dirty="0" smtClean="0">
                <a:solidFill>
                  <a:srgbClr val="FFFFFF">
                    <a:lumMod val="75000"/>
                  </a:srgbClr>
                </a:solidFill>
                <a:latin typeface="MetaPro-Norm" pitchFamily="34" charset="0"/>
                <a:ea typeface="ＭＳ Ｐゴシック" charset="-128"/>
                <a:cs typeface="Verdana"/>
              </a:rPr>
              <a:t>Discard 2 opposite quarters</a:t>
            </a:r>
          </a:p>
          <a:p>
            <a:pPr marL="719138" lvl="3" indent="-252413" fontAlgn="base">
              <a:lnSpc>
                <a:spcPts val="2000"/>
              </a:lnSpc>
              <a:spcBef>
                <a:spcPts val="300"/>
              </a:spcBef>
              <a:spcAft>
                <a:spcPts val="300"/>
              </a:spcAft>
              <a:buClr>
                <a:srgbClr val="B9C343"/>
              </a:buClr>
              <a:buSzPct val="50000"/>
              <a:buFont typeface="MetaPro-Norm" pitchFamily="34" charset="0"/>
              <a:buChar char="■"/>
              <a:tabLst>
                <a:tab pos="358775" algn="l"/>
              </a:tabLst>
            </a:pPr>
            <a:r>
              <a:rPr lang="en-US" sz="1800" b="1" dirty="0" smtClean="0">
                <a:solidFill>
                  <a:srgbClr val="FFFFFF">
                    <a:lumMod val="75000"/>
                  </a:srgbClr>
                </a:solidFill>
                <a:latin typeface="MetaPro-Norm" pitchFamily="34" charset="0"/>
                <a:ea typeface="ＭＳ Ｐゴシック" charset="-128"/>
                <a:cs typeface="Verdana"/>
              </a:rPr>
              <a:t>Remix the remaining material </a:t>
            </a:r>
          </a:p>
          <a:p>
            <a:pPr marL="719138" lvl="3" indent="-252413" fontAlgn="base">
              <a:lnSpc>
                <a:spcPts val="2000"/>
              </a:lnSpc>
              <a:spcBef>
                <a:spcPts val="300"/>
              </a:spcBef>
              <a:spcAft>
                <a:spcPts val="300"/>
              </a:spcAft>
              <a:buClr>
                <a:srgbClr val="B9C343"/>
              </a:buClr>
              <a:buSzPct val="50000"/>
              <a:buFont typeface="MetaPro-Norm" pitchFamily="34" charset="0"/>
              <a:buChar char="■"/>
              <a:tabLst>
                <a:tab pos="358775" algn="l"/>
              </a:tabLst>
            </a:pPr>
            <a:r>
              <a:rPr lang="en-US" sz="1800" b="1" dirty="0" smtClean="0">
                <a:solidFill>
                  <a:srgbClr val="FFFFFF">
                    <a:lumMod val="75000"/>
                  </a:srgbClr>
                </a:solidFill>
                <a:latin typeface="MetaPro-Norm" pitchFamily="34" charset="0"/>
                <a:ea typeface="ＭＳ Ｐゴシック" charset="-128"/>
                <a:cs typeface="Verdana"/>
              </a:rPr>
              <a:t>Repeat the procedure until </a:t>
            </a:r>
            <a:br>
              <a:rPr lang="en-US" sz="1800" b="1" dirty="0" smtClean="0">
                <a:solidFill>
                  <a:srgbClr val="FFFFFF">
                    <a:lumMod val="75000"/>
                  </a:srgbClr>
                </a:solidFill>
                <a:latin typeface="MetaPro-Norm" pitchFamily="34" charset="0"/>
                <a:ea typeface="ＭＳ Ｐゴシック" charset="-128"/>
                <a:cs typeface="Verdana"/>
              </a:rPr>
            </a:br>
            <a:r>
              <a:rPr lang="en-US" sz="1800" b="1" dirty="0" smtClean="0">
                <a:solidFill>
                  <a:srgbClr val="FFFFFF">
                    <a:lumMod val="75000"/>
                  </a:srgbClr>
                </a:solidFill>
                <a:latin typeface="MetaPro-Norm" pitchFamily="34" charset="0"/>
                <a:ea typeface="ＭＳ Ｐゴシック" charset="-128"/>
                <a:cs typeface="Verdana"/>
              </a:rPr>
              <a:t>the required sample volume</a:t>
            </a:r>
            <a:br>
              <a:rPr lang="en-US" sz="1800" b="1" dirty="0" smtClean="0">
                <a:solidFill>
                  <a:srgbClr val="FFFFFF">
                    <a:lumMod val="75000"/>
                  </a:srgbClr>
                </a:solidFill>
                <a:latin typeface="MetaPro-Norm" pitchFamily="34" charset="0"/>
                <a:ea typeface="ＭＳ Ｐゴシック" charset="-128"/>
                <a:cs typeface="Verdana"/>
              </a:rPr>
            </a:br>
            <a:r>
              <a:rPr lang="en-US" sz="1800" b="1" dirty="0" smtClean="0">
                <a:solidFill>
                  <a:srgbClr val="FFFFFF">
                    <a:lumMod val="75000"/>
                  </a:srgbClr>
                </a:solidFill>
                <a:latin typeface="MetaPro-Norm" pitchFamily="34" charset="0"/>
                <a:ea typeface="ＭＳ Ｐゴシック" charset="-128"/>
                <a:cs typeface="Verdana"/>
              </a:rPr>
              <a:t>is reached</a:t>
            </a:r>
          </a:p>
          <a:p>
            <a:pPr marL="719138" lvl="3" indent="-252413" fontAlgn="base">
              <a:lnSpc>
                <a:spcPts val="2000"/>
              </a:lnSpc>
              <a:spcBef>
                <a:spcPts val="300"/>
              </a:spcBef>
              <a:spcAft>
                <a:spcPts val="300"/>
              </a:spcAft>
              <a:buClr>
                <a:srgbClr val="B9C343"/>
              </a:buClr>
              <a:buSzPct val="50000"/>
              <a:buFont typeface="MetaPro-Norm" pitchFamily="34" charset="0"/>
              <a:buChar char="■"/>
              <a:tabLst>
                <a:tab pos="358775" algn="l"/>
              </a:tabLst>
            </a:pPr>
            <a:endParaRPr lang="en-US" sz="1800" b="1" dirty="0" smtClean="0">
              <a:solidFill>
                <a:srgbClr val="FFFFFF">
                  <a:lumMod val="75000"/>
                </a:srgbClr>
              </a:solidFill>
              <a:latin typeface="MetaPro-Norm" pitchFamily="34" charset="0"/>
              <a:ea typeface="ＭＳ Ｐゴシック" charset="-128"/>
              <a:cs typeface="Verdana"/>
            </a:endParaRPr>
          </a:p>
          <a:p>
            <a:pPr marL="1457325" lvl="2" indent="0" fontAlgn="base">
              <a:lnSpc>
                <a:spcPts val="2000"/>
              </a:lnSpc>
              <a:spcBef>
                <a:spcPts val="300"/>
              </a:spcBef>
              <a:spcAft>
                <a:spcPts val="300"/>
              </a:spcAft>
              <a:buClr>
                <a:srgbClr val="B9C343"/>
              </a:buClr>
              <a:buSzPct val="50000"/>
              <a:buFont typeface="Arial" charset="0"/>
              <a:buNone/>
              <a:tabLst>
                <a:tab pos="358775" algn="l"/>
              </a:tabLst>
            </a:pPr>
            <a:endParaRPr lang="en-US" sz="2200" b="1" dirty="0" smtClean="0">
              <a:solidFill>
                <a:srgbClr val="FFFFFF">
                  <a:lumMod val="75000"/>
                </a:srgbClr>
              </a:solidFill>
              <a:latin typeface="MetaPro-Norm" pitchFamily="34" charset="0"/>
              <a:ea typeface="ＭＳ Ｐゴシック" charset="-128"/>
              <a:cs typeface="Verdana"/>
            </a:endParaRPr>
          </a:p>
          <a:p>
            <a:pPr marL="719138" lvl="3" indent="-252413" fontAlgn="base">
              <a:lnSpc>
                <a:spcPts val="2000"/>
              </a:lnSpc>
              <a:spcBef>
                <a:spcPts val="300"/>
              </a:spcBef>
              <a:spcAft>
                <a:spcPts val="300"/>
              </a:spcAft>
              <a:buClr>
                <a:srgbClr val="B9C343"/>
              </a:buClr>
              <a:buSzPct val="50000"/>
              <a:buFont typeface="MetaPro-Norm" pitchFamily="34" charset="0"/>
              <a:buChar char="■"/>
              <a:tabLst>
                <a:tab pos="358775" algn="l"/>
              </a:tabLst>
            </a:pPr>
            <a:endParaRPr lang="en-US" sz="2200" b="1" dirty="0" smtClean="0">
              <a:solidFill>
                <a:srgbClr val="575756"/>
              </a:solidFill>
              <a:latin typeface="MetaPro-Norm" pitchFamily="34" charset="0"/>
              <a:ea typeface="ＭＳ Ｐゴシック" charset="-128"/>
              <a:cs typeface="Verdana"/>
            </a:endParaRPr>
          </a:p>
          <a:p>
            <a:pPr marL="719138" lvl="3" indent="-252413" fontAlgn="base">
              <a:lnSpc>
                <a:spcPts val="2000"/>
              </a:lnSpc>
              <a:spcBef>
                <a:spcPts val="300"/>
              </a:spcBef>
              <a:spcAft>
                <a:spcPts val="300"/>
              </a:spcAft>
              <a:buClr>
                <a:srgbClr val="B9C343"/>
              </a:buClr>
              <a:buSzPct val="50000"/>
              <a:buFont typeface="MetaPro-Norm" pitchFamily="34" charset="0"/>
              <a:buChar char="■"/>
              <a:tabLst>
                <a:tab pos="358775" algn="l"/>
              </a:tabLst>
            </a:pPr>
            <a:endParaRPr lang="en-US" sz="1800" b="1" dirty="0">
              <a:solidFill>
                <a:srgbClr val="575756"/>
              </a:solidFill>
              <a:latin typeface="MetaPro-Norm" pitchFamily="34" charset="0"/>
              <a:ea typeface="ＭＳ Ｐゴシック" charset="-128"/>
              <a:cs typeface="Verdana"/>
            </a:endParaRPr>
          </a:p>
        </p:txBody>
      </p:sp>
      <p:grpSp>
        <p:nvGrpSpPr>
          <p:cNvPr id="2" name="Gruppieren 1"/>
          <p:cNvGrpSpPr/>
          <p:nvPr/>
        </p:nvGrpSpPr>
        <p:grpSpPr>
          <a:xfrm>
            <a:off x="4596719" y="3861395"/>
            <a:ext cx="3916680" cy="2037689"/>
            <a:chOff x="4596719" y="3861390"/>
            <a:chExt cx="3916680" cy="2037689"/>
          </a:xfrm>
        </p:grpSpPr>
        <p:pic>
          <p:nvPicPr>
            <p:cNvPr id="6" name="Grafik 5"/>
            <p:cNvPicPr/>
            <p:nvPr/>
          </p:nvPicPr>
          <p:blipFill rotWithShape="1">
            <a:blip r:embed="rId2">
              <a:extLst>
                <a:ext uri="{28A0092B-C50C-407E-A947-70E740481C1C}">
                  <a14:useLocalDpi xmlns:a14="http://schemas.microsoft.com/office/drawing/2010/main" val="0"/>
                </a:ext>
              </a:extLst>
            </a:blip>
            <a:srcRect l="1843" b="12876"/>
            <a:stretch/>
          </p:blipFill>
          <p:spPr bwMode="auto">
            <a:xfrm>
              <a:off x="4596719" y="3861390"/>
              <a:ext cx="3916680" cy="1829435"/>
            </a:xfrm>
            <a:prstGeom prst="rect">
              <a:avLst/>
            </a:prstGeom>
            <a:noFill/>
            <a:ln>
              <a:noFill/>
            </a:ln>
            <a:extLst>
              <a:ext uri="{53640926-AAD7-44D8-BBD7-CCE9431645EC}">
                <a14:shadowObscured xmlns:a14="http://schemas.microsoft.com/office/drawing/2010/main"/>
              </a:ext>
            </a:extLst>
          </p:spPr>
        </p:pic>
        <p:sp>
          <p:nvSpPr>
            <p:cNvPr id="9" name="Textfeld 8"/>
            <p:cNvSpPr txBox="1"/>
            <p:nvPr/>
          </p:nvSpPr>
          <p:spPr>
            <a:xfrm>
              <a:off x="5005270" y="5591302"/>
              <a:ext cx="930165" cy="307777"/>
            </a:xfrm>
            <a:prstGeom prst="rect">
              <a:avLst/>
            </a:prstGeom>
            <a:noFill/>
          </p:spPr>
          <p:txBody>
            <a:bodyPr wrap="square" rtlCol="0">
              <a:spAutoFit/>
            </a:bodyPr>
            <a:lstStyle/>
            <a:p>
              <a:pPr algn="ctr" defTabSz="914400" eaLnBrk="0" hangingPunct="0"/>
              <a:r>
                <a:rPr lang="en-US" sz="1400" b="1" dirty="0" smtClean="0">
                  <a:solidFill>
                    <a:prstClr val="black"/>
                  </a:solidFill>
                  <a:latin typeface="MetaPro-Norm" pitchFamily="34" charset="0"/>
                  <a:cs typeface="Arial" charset="0"/>
                </a:rPr>
                <a:t>discard</a:t>
              </a:r>
              <a:endParaRPr lang="en-US" sz="1400" b="1" dirty="0">
                <a:solidFill>
                  <a:srgbClr val="FF0000"/>
                </a:solidFill>
                <a:latin typeface="MetaPro-Norm" pitchFamily="34" charset="0"/>
                <a:cs typeface="Arial" charset="0"/>
              </a:endParaRPr>
            </a:p>
          </p:txBody>
        </p:sp>
      </p:grpSp>
      <p:sp>
        <p:nvSpPr>
          <p:cNvPr id="10" name="Rectangle 25"/>
          <p:cNvSpPr>
            <a:spLocks noGrp="1" noChangeArrowheads="1"/>
          </p:cNvSpPr>
          <p:nvPr>
            <p:ph type="ftr" sz="quarter" idx="3"/>
          </p:nvPr>
        </p:nvSpPr>
        <p:spPr bwMode="auto">
          <a:xfrm>
            <a:off x="2862263" y="6581781"/>
            <a:ext cx="3419475" cy="246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lgn="ctr" eaLnBrk="0" hangingPunct="0">
              <a:defRPr sz="1000" b="0" spc="70" baseline="0">
                <a:solidFill>
                  <a:srgbClr val="6E6452"/>
                </a:solidFill>
                <a:latin typeface="Arial Narrow" pitchFamily="34" charset="0"/>
                <a:cs typeface="+mn-cs"/>
              </a:defRPr>
            </a:lvl1pPr>
          </a:lstStyle>
          <a:p>
            <a:pPr>
              <a:defRPr/>
            </a:pPr>
            <a:r>
              <a:rPr lang="de-DE" dirty="0" smtClean="0"/>
              <a:t>Rainer Schellhaas</a:t>
            </a:r>
            <a:endParaRPr lang="de-DE" dirty="0"/>
          </a:p>
        </p:txBody>
      </p:sp>
      <p:sp>
        <p:nvSpPr>
          <p:cNvPr id="11" name="Action Button: Forward or Next 10">
            <a:hlinkClick r:id="" action="ppaction://noaction" highlightClick="1"/>
          </p:cNvPr>
          <p:cNvSpPr>
            <a:spLocks noChangeAspect="1"/>
          </p:cNvSpPr>
          <p:nvPr/>
        </p:nvSpPr>
        <p:spPr bwMode="auto">
          <a:xfrm>
            <a:off x="8848725" y="6667501"/>
            <a:ext cx="108000" cy="106892"/>
          </a:xfrm>
          <a:prstGeom prst="actionButtonForwardNex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GB" sz="2200" b="1" smtClean="0">
              <a:solidFill>
                <a:srgbClr val="999999"/>
              </a:solidFill>
              <a:cs typeface="Arial" charset="0"/>
            </a:endParaRPr>
          </a:p>
        </p:txBody>
      </p:sp>
    </p:spTree>
    <p:extLst>
      <p:ext uri="{BB962C8B-B14F-4D97-AF65-F5344CB8AC3E}">
        <p14:creationId xmlns:p14="http://schemas.microsoft.com/office/powerpoint/2010/main" val="35362918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26632">
                                            <p:txEl>
                                              <p:pRg st="0" end="0"/>
                                            </p:txEl>
                                          </p:spTgt>
                                        </p:tgtEl>
                                        <p:attrNameLst>
                                          <p:attrName>style.color</p:attrName>
                                        </p:attrNameLst>
                                      </p:cBhvr>
                                      <p:to>
                                        <a:srgbClr val="464646"/>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500" fill="hold"/>
                                        <p:tgtEl>
                                          <p:spTgt spid="26632">
                                            <p:txEl>
                                              <p:pRg st="1" end="1"/>
                                            </p:txEl>
                                          </p:spTgt>
                                        </p:tgtEl>
                                        <p:attrNameLst>
                                          <p:attrName>style.color</p:attrName>
                                        </p:attrNameLst>
                                      </p:cBhvr>
                                      <p:to>
                                        <a:srgbClr val="464646"/>
                                      </p:to>
                                    </p:animClr>
                                  </p:childTnLst>
                                </p:cTn>
                              </p:par>
                              <p:par>
                                <p:cTn id="11" presetID="3" presetClass="emph" presetSubtype="2" fill="hold" nodeType="withEffect">
                                  <p:stCondLst>
                                    <p:cond delay="0"/>
                                  </p:stCondLst>
                                  <p:childTnLst>
                                    <p:animClr clrSpc="rgb" dir="cw">
                                      <p:cBhvr override="childStyle">
                                        <p:cTn id="12" dur="500" fill="hold"/>
                                        <p:tgtEl>
                                          <p:spTgt spid="26632">
                                            <p:txEl>
                                              <p:pRg st="2" end="2"/>
                                            </p:txEl>
                                          </p:spTgt>
                                        </p:tgtEl>
                                        <p:attrNameLst>
                                          <p:attrName>style.color</p:attrName>
                                        </p:attrNameLst>
                                      </p:cBhvr>
                                      <p:to>
                                        <a:srgbClr val="464646"/>
                                      </p:to>
                                    </p:animClr>
                                  </p:childTnLst>
                                </p:cTn>
                              </p:par>
                              <p:par>
                                <p:cTn id="13" presetID="3" presetClass="emph" presetSubtype="2" fill="hold" nodeType="withEffect">
                                  <p:stCondLst>
                                    <p:cond delay="0"/>
                                  </p:stCondLst>
                                  <p:childTnLst>
                                    <p:animClr clrSpc="rgb" dir="cw">
                                      <p:cBhvr override="childStyle">
                                        <p:cTn id="14" dur="500" fill="hold"/>
                                        <p:tgtEl>
                                          <p:spTgt spid="26632">
                                            <p:txEl>
                                              <p:pRg st="3" end="3"/>
                                            </p:txEl>
                                          </p:spTgt>
                                        </p:tgtEl>
                                        <p:attrNameLst>
                                          <p:attrName>style.color</p:attrName>
                                        </p:attrNameLst>
                                      </p:cBhvr>
                                      <p:to>
                                        <a:srgbClr val="464646"/>
                                      </p:to>
                                    </p:animClr>
                                  </p:childTnLst>
                                </p:cTn>
                              </p:par>
                              <p:par>
                                <p:cTn id="15" presetID="3" presetClass="emph" presetSubtype="2" fill="hold" nodeType="withEffect">
                                  <p:stCondLst>
                                    <p:cond delay="0"/>
                                  </p:stCondLst>
                                  <p:childTnLst>
                                    <p:animClr clrSpc="rgb" dir="cw">
                                      <p:cBhvr override="childStyle">
                                        <p:cTn id="16" dur="500" fill="hold"/>
                                        <p:tgtEl>
                                          <p:spTgt spid="26632">
                                            <p:txEl>
                                              <p:pRg st="4" end="4"/>
                                            </p:txEl>
                                          </p:spTgt>
                                        </p:tgtEl>
                                        <p:attrNameLst>
                                          <p:attrName>style.color</p:attrName>
                                        </p:attrNameLst>
                                      </p:cBhvr>
                                      <p:to>
                                        <a:srgbClr val="464646"/>
                                      </p:to>
                                    </p:animClr>
                                  </p:childTnLst>
                                </p:cTn>
                              </p:par>
                              <p:par>
                                <p:cTn id="17" presetID="3" presetClass="emph" presetSubtype="2" fill="hold" nodeType="withEffect">
                                  <p:stCondLst>
                                    <p:cond delay="0"/>
                                  </p:stCondLst>
                                  <p:childTnLst>
                                    <p:animClr clrSpc="rgb" dir="cw">
                                      <p:cBhvr override="childStyle">
                                        <p:cTn id="18" dur="500" fill="hold"/>
                                        <p:tgtEl>
                                          <p:spTgt spid="26632">
                                            <p:txEl>
                                              <p:pRg st="5" end="5"/>
                                            </p:txEl>
                                          </p:spTgt>
                                        </p:tgtEl>
                                        <p:attrNameLst>
                                          <p:attrName>style.color</p:attrName>
                                        </p:attrNameLst>
                                      </p:cBhvr>
                                      <p:to>
                                        <a:srgbClr val="464646"/>
                                      </p:to>
                                    </p:animClr>
                                  </p:childTnLst>
                                </p:cTn>
                              </p:par>
                              <p:par>
                                <p:cTn id="19" presetID="3" presetClass="emph" presetSubtype="2" fill="hold" nodeType="withEffect">
                                  <p:stCondLst>
                                    <p:cond delay="0"/>
                                  </p:stCondLst>
                                  <p:childTnLst>
                                    <p:animClr clrSpc="rgb" dir="cw">
                                      <p:cBhvr override="childStyle">
                                        <p:cTn id="20" dur="500" fill="hold"/>
                                        <p:tgtEl>
                                          <p:spTgt spid="26632">
                                            <p:txEl>
                                              <p:pRg st="6" end="6"/>
                                            </p:txEl>
                                          </p:spTgt>
                                        </p:tgtEl>
                                        <p:attrNameLst>
                                          <p:attrName>style.color</p:attrName>
                                        </p:attrNameLst>
                                      </p:cBhvr>
                                      <p:to>
                                        <a:srgbClr val="464646"/>
                                      </p:to>
                                    </p:animClr>
                                  </p:childTnLst>
                                </p:cTn>
                              </p:par>
                              <p:par>
                                <p:cTn id="21" presetID="3" presetClass="emph" presetSubtype="2" fill="hold" nodeType="withEffect">
                                  <p:stCondLst>
                                    <p:cond delay="0"/>
                                  </p:stCondLst>
                                  <p:childTnLst>
                                    <p:animClr clrSpc="rgb" dir="cw">
                                      <p:cBhvr override="childStyle">
                                        <p:cTn id="22" dur="500" fill="hold"/>
                                        <p:tgtEl>
                                          <p:spTgt spid="26632">
                                            <p:txEl>
                                              <p:pRg st="7" end="7"/>
                                            </p:txEl>
                                          </p:spTgt>
                                        </p:tgtEl>
                                        <p:attrNameLst>
                                          <p:attrName>style.color</p:attrName>
                                        </p:attrNameLst>
                                      </p:cBhvr>
                                      <p:to>
                                        <a:srgbClr val="464646"/>
                                      </p:to>
                                    </p:animClr>
                                  </p:childTnLst>
                                </p:cTn>
                              </p:par>
                              <p:par>
                                <p:cTn id="23" presetID="1"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giz-powerpoint-20141103-v3">
  <a:themeElements>
    <a:clrScheme name="GIZ Farbtabelle">
      <a:dk1>
        <a:srgbClr val="000000"/>
      </a:dk1>
      <a:lt1>
        <a:srgbClr val="FFFFFF"/>
      </a:lt1>
      <a:dk2>
        <a:srgbClr val="6E6452"/>
      </a:dk2>
      <a:lt2>
        <a:srgbClr val="D2CDC8"/>
      </a:lt2>
      <a:accent1>
        <a:srgbClr val="C80F0F"/>
      </a:accent1>
      <a:accent2>
        <a:srgbClr val="D0CBC1"/>
      </a:accent2>
      <a:accent3>
        <a:srgbClr val="7C7563"/>
      </a:accent3>
      <a:accent4>
        <a:srgbClr val="660000"/>
      </a:accent4>
      <a:accent5>
        <a:srgbClr val="CC0000"/>
      </a:accent5>
      <a:accent6>
        <a:srgbClr val="B4E3ED"/>
      </a:accent6>
      <a:hlink>
        <a:srgbClr val="0000FF"/>
      </a:hlink>
      <a:folHlink>
        <a:srgbClr val="800080"/>
      </a:folHlink>
    </a:clrScheme>
    <a:fontScheme name="GIZ Schrift">
      <a:majorFont>
        <a:latin typeface="Arial"/>
        <a:ea typeface=""/>
        <a:cs typeface=""/>
      </a:majorFont>
      <a:minorFont>
        <a:latin typeface="Arial"/>
        <a:ea typeface=""/>
        <a:cs typeface=""/>
      </a:minorFont>
    </a:fontScheme>
    <a:fmtScheme name="GTZ">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200" b="1" i="0" u="none" strike="noStrike" cap="none" normalizeH="0" baseline="0" smtClean="0">
            <a:ln>
              <a:noFill/>
            </a:ln>
            <a:solidFill>
              <a:srgbClr val="999999"/>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200" b="1" i="0" u="none" strike="noStrike" cap="none" normalizeH="0" baseline="0" smtClean="0">
            <a:ln>
              <a:noFill/>
            </a:ln>
            <a:solidFill>
              <a:srgbClr val="999999"/>
            </a:solidFill>
            <a:effectLst/>
            <a:latin typeface="Arial" charset="0"/>
          </a:defRPr>
        </a:defPPr>
      </a:lstStyle>
    </a:ln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rbit">
  <a:themeElements>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defRPr kumimoji="0" lang="sr-Latn-CS" altLang="en-US" sz="1800" b="1" i="0" u="none" strike="noStrike" cap="none" normalizeH="0" baseline="0" smtClean="0">
            <a:ln>
              <a:noFill/>
            </a:ln>
            <a:solidFill>
              <a:srgbClr val="000066"/>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defRPr kumimoji="0" lang="sr-Latn-CS" altLang="en-US" sz="1800" b="1" i="0" u="none" strike="noStrike" cap="none" normalizeH="0" baseline="0" smtClean="0">
            <a:ln>
              <a:noFill/>
            </a:ln>
            <a:solidFill>
              <a:srgbClr val="000066"/>
            </a:solidFill>
            <a:effectLst/>
            <a:latin typeface="Arial"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Leere Präsentation">
  <a:themeElements>
    <a:clrScheme name="Leer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eere Präsentation">
      <a:majorFont>
        <a:latin typeface="Myriad Roman"/>
        <a:ea typeface=""/>
        <a:cs typeface=""/>
      </a:majorFont>
      <a:minorFont>
        <a:latin typeface="Myriad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de-DE" sz="16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de-DE" sz="1600" b="0" i="0" u="none" strike="noStrike" cap="none" normalizeH="0" baseline="0">
            <a:ln>
              <a:noFill/>
            </a:ln>
            <a:solidFill>
              <a:schemeClr val="tx1"/>
            </a:solidFill>
            <a:effectLst/>
            <a:latin typeface="Arial" charset="0"/>
          </a:defRPr>
        </a:defPPr>
      </a:lstStyle>
    </a:lnDef>
  </a:objectDefaults>
  <a:extraClrSchemeLst>
    <a:extraClrScheme>
      <a:clrScheme name="Leer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eere Prä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eere Prä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eere Prä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eere Prä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eere Prä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eere Prä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eere Prä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eere Prä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eere Prä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eere Prä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eere Prä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UNDPpptFormat_E">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FF0000"/>
      </a:folHlink>
    </a:clrScheme>
    <a:fontScheme name="UNDPpptFormat_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3399"/>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3399"/>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UNDPpptFormat_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DPpptFormat_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DPpptFormat_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DPpptFormat_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DPpptFormat_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DPpptFormat_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DPpptFormat_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Facet">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Facet" id="{C0C680CD-088A-49FC-A102-D699147F32B2}" vid="{CFBC31BA-B70F-4F30-BCAA-4F3011E16C4D}"/>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9.xml><?xml version="1.0" encoding="utf-8"?>
<a:theme xmlns:a="http://schemas.openxmlformats.org/drawingml/2006/main" name="GIZ_Banner_Kopfzeile-Ausland (3)">
  <a:themeElements>
    <a:clrScheme name="GIZ">
      <a:dk1>
        <a:srgbClr val="000000"/>
      </a:dk1>
      <a:lt1>
        <a:srgbClr val="FFFFFF"/>
      </a:lt1>
      <a:dk2>
        <a:srgbClr val="6E6452"/>
      </a:dk2>
      <a:lt2>
        <a:srgbClr val="D2CDC8"/>
      </a:lt2>
      <a:accent1>
        <a:srgbClr val="C80F0F"/>
      </a:accent1>
      <a:accent2>
        <a:srgbClr val="4B859F"/>
      </a:accent2>
      <a:accent3>
        <a:srgbClr val="B498BA"/>
      </a:accent3>
      <a:accent4>
        <a:srgbClr val="F3BF49"/>
      </a:accent4>
      <a:accent5>
        <a:srgbClr val="94B322"/>
      </a:accent5>
      <a:accent6>
        <a:srgbClr val="B4E3ED"/>
      </a:accent6>
      <a:hlink>
        <a:srgbClr val="0000FF"/>
      </a:hlink>
      <a:folHlink>
        <a:srgbClr val="800080"/>
      </a:folHlink>
    </a:clrScheme>
    <a:fontScheme name="GIZ Schrift">
      <a:majorFont>
        <a:latin typeface="Arial"/>
        <a:ea typeface=""/>
        <a:cs typeface=""/>
      </a:majorFont>
      <a:minorFont>
        <a:latin typeface="Arial"/>
        <a:ea typeface=""/>
        <a:cs typeface=""/>
      </a:minorFont>
    </a:fontScheme>
    <a:fmtScheme name="GTZ">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200" b="1" i="0" u="none" strike="noStrike" cap="none" normalizeH="0" baseline="0" smtClean="0">
            <a:ln>
              <a:noFill/>
            </a:ln>
            <a:solidFill>
              <a:srgbClr val="999999"/>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200" b="1" i="0" u="none" strike="noStrike" cap="none" normalizeH="0" baseline="0" smtClean="0">
            <a:ln>
              <a:noFill/>
            </a:ln>
            <a:solidFill>
              <a:srgbClr val="999999"/>
            </a:solidFill>
            <a:effectLst/>
            <a:latin typeface="Arial" charset="0"/>
          </a:defRPr>
        </a:defPPr>
      </a:lstStyle>
    </a:lnDef>
  </a:objectDefaults>
  <a:extraClrSchemeLst/>
</a:theme>
</file>

<file path=ppt/theme/themeOverride1.xml><?xml version="1.0" encoding="utf-8"?>
<a:themeOverride xmlns:a="http://schemas.openxmlformats.org/drawingml/2006/main">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ppt/theme/themeOverride2.xml><?xml version="1.0" encoding="utf-8"?>
<a:themeOverride xmlns:a="http://schemas.openxmlformats.org/drawingml/2006/main">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ppt/theme/themeOverride3.xml><?xml version="1.0" encoding="utf-8"?>
<a:themeOverride xmlns:a="http://schemas.openxmlformats.org/drawingml/2006/main">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670</TotalTime>
  <Words>14808</Words>
  <Application>Microsoft Office PowerPoint</Application>
  <PresentationFormat>On-screen Show (4:3)</PresentationFormat>
  <Paragraphs>2814</Paragraphs>
  <Slides>310</Slides>
  <Notes>42</Notes>
  <HiddenSlides>0</HiddenSlides>
  <MMClips>0</MMClips>
  <ScaleCrop>false</ScaleCrop>
  <HeadingPairs>
    <vt:vector size="4" baseType="variant">
      <vt:variant>
        <vt:lpstr>Theme</vt:lpstr>
      </vt:variant>
      <vt:variant>
        <vt:i4>11</vt:i4>
      </vt:variant>
      <vt:variant>
        <vt:lpstr>Slide Titles</vt:lpstr>
      </vt:variant>
      <vt:variant>
        <vt:i4>310</vt:i4>
      </vt:variant>
    </vt:vector>
  </HeadingPairs>
  <TitlesOfParts>
    <vt:vector size="321" baseType="lpstr">
      <vt:lpstr>Office Theme</vt:lpstr>
      <vt:lpstr>1_Office Theme</vt:lpstr>
      <vt:lpstr>Orbit</vt:lpstr>
      <vt:lpstr>Leere Präsentation</vt:lpstr>
      <vt:lpstr>UNDPpptFormat_E</vt:lpstr>
      <vt:lpstr>Facet</vt:lpstr>
      <vt:lpstr>2_Office Theme</vt:lpstr>
      <vt:lpstr>Slipstream</vt:lpstr>
      <vt:lpstr>GIZ_Banner_Kopfzeile-Ausland (3)</vt:lpstr>
      <vt:lpstr>3_Office Theme</vt:lpstr>
      <vt:lpstr>giz-powerpoint-20141103-v3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Energy security in Europe from regional perspective</vt:lpstr>
      <vt:lpstr>Energy safety:  Enough energy source on the right time.</vt:lpstr>
      <vt:lpstr>Factors of energy safety:  - inland stock of energy safety - foreign exposure - logistic paths - alternative energy opportunities</vt:lpstr>
      <vt:lpstr>Traditional energy sources:  - petroleum - natural gas     limited stock - coal  nuclear power – dangerous</vt:lpstr>
      <vt:lpstr>Foreign exposure in Hungary </vt:lpstr>
      <vt:lpstr>Hungary </vt:lpstr>
      <vt:lpstr>Solution:</vt:lpstr>
      <vt:lpstr>Commitment of Hungary</vt:lpstr>
      <vt:lpstr>EU2020: 3 of the 11 thematic objectives</vt:lpstr>
      <vt:lpstr>EU2020: 3 of the 11 thematic objectives</vt:lpstr>
      <vt:lpstr>EU2020: 3 of the 11 thematic objectives</vt:lpstr>
      <vt:lpstr>Calls targeting energy efficiency and use of renewable energy (2014-2020)</vt:lpstr>
      <vt:lpstr>Calls targeting energy efficiency and use of renewable energy (2014-2020)</vt:lpstr>
      <vt:lpstr>Potential of Csongrád County:</vt:lpstr>
      <vt:lpstr>Potential of Csongrád County:</vt:lpstr>
      <vt:lpstr>Potential tools for different level of the society:</vt:lpstr>
      <vt:lpstr>Potential tools for different level of the society:</vt:lpstr>
      <vt:lpstr> Thank you for your kind attention!</vt:lpstr>
      <vt:lpstr>PowerPoint Presentation</vt:lpstr>
      <vt:lpstr>Economic development  through production and use of biomass</vt:lpstr>
      <vt:lpstr>World Bioenergy Association (WBA)</vt:lpstr>
      <vt:lpstr>Structure</vt:lpstr>
      <vt:lpstr>What is specific about biomass?</vt:lpstr>
      <vt:lpstr>What resources make up bioenergy?</vt:lpstr>
      <vt:lpstr>Bioenergy- the domestic energy source</vt:lpstr>
      <vt:lpstr>Bioenergy helps consumer to save money,  reduces inflation (example from Austria, 20 years))</vt:lpstr>
      <vt:lpstr>Bioenergy and job creation</vt:lpstr>
      <vt:lpstr>Regional Job creation Bioenergy compared with Wind, PV </vt:lpstr>
      <vt:lpstr>Bioenergy promotes regional economic deelopment</vt:lpstr>
      <vt:lpstr>Structure </vt:lpstr>
      <vt:lpstr>Report: UK jobs in the bioenergy sector by 2020 NNFCC, 2017</vt:lpstr>
      <vt:lpstr>The case of Lithuania: biomass replaces gas and creates 7500 jobs</vt:lpstr>
      <vt:lpstr>Bioenergy success in Lithuania</vt:lpstr>
      <vt:lpstr>EU 28: 489 000 jobs in bioenergy</vt:lpstr>
      <vt:lpstr>structure</vt:lpstr>
      <vt:lpstr>Bioenergy: Economic benefits in Austria, Sweden</vt:lpstr>
      <vt:lpstr>Biomass promotion creates a new imdustry</vt:lpstr>
      <vt:lpstr>Renewable Energy Success Stories - Sweden  </vt:lpstr>
      <vt:lpstr>structure</vt:lpstr>
      <vt:lpstr>The regional economic relevance of bioenergy</vt:lpstr>
      <vt:lpstr>Murau region:  left a biomass market place                              right a district heating plant</vt:lpstr>
      <vt:lpstr>How to set up a biomass district heating plant?</vt:lpstr>
      <vt:lpstr>Bioenergy economy in Austria</vt:lpstr>
      <vt:lpstr>Pecs, Hungary woodchips and straw bales replace coal and gas in the generation of heat and electricity</vt:lpstr>
      <vt:lpstr>structure</vt:lpstr>
      <vt:lpstr>Different approaches to promote bioenergy</vt:lpstr>
      <vt:lpstr>structure</vt:lpstr>
      <vt:lpstr>The meaning of the Paris agreement</vt:lpstr>
      <vt:lpstr>The carbonbudget(CB) the later we reduce emissions, the steeper the reduction path or we are missing theclimate targets</vt:lpstr>
      <vt:lpstr>Tipping points in the climate system if warming reaches 3°C ocean level might increase by 10m, more and more parts of the globe will become uninhabitable!</vt:lpstr>
      <vt:lpstr>PowerPoint Presentation</vt:lpstr>
      <vt:lpstr>Bioenergy promotes regional economic development and is a key technology for  climate mitigation</vt:lpstr>
      <vt:lpstr>Many thanks let us follow our common vision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DKTI Development of a Sustainable Bioenergy Market in Serbia    The importance of insuring system of quality and certification   16.11.2017</vt:lpstr>
      <vt:lpstr>PowerPoint Presentation</vt:lpstr>
      <vt:lpstr>PowerPoint Presentation</vt:lpstr>
      <vt:lpstr>PowerPoint Presentation</vt:lpstr>
      <vt:lpstr>PowerPoint Presentation</vt:lpstr>
      <vt:lpstr>concrete steps</vt:lpstr>
      <vt:lpstr>concrete example: Toplana Novi Pazar  T: 1 x 5.4 MW wood chip boiler at new location, 2 mazut boilers at current location serve as backup  F: approx. 3.66 Mio EUR </vt:lpstr>
      <vt:lpstr>PowerPoint Presentation</vt:lpstr>
      <vt:lpstr>Content</vt:lpstr>
      <vt:lpstr>Standard methods versus simplified methods</vt:lpstr>
      <vt:lpstr>Quality control by simplified methods</vt:lpstr>
      <vt:lpstr>Quality control by simplified methods</vt:lpstr>
      <vt:lpstr>Methods for determination of moisture content (I)</vt:lpstr>
      <vt:lpstr>Methods for determination of moisture content (II)</vt:lpstr>
      <vt:lpstr>Methods for determination of particle size determination</vt:lpstr>
      <vt:lpstr>Simplified sampling and sample preparation</vt:lpstr>
      <vt:lpstr>Simplified sampling and sample preparation</vt:lpstr>
      <vt:lpstr>PowerPoint Presentation</vt:lpstr>
      <vt:lpstr>PowerPoint Presentation</vt:lpstr>
      <vt:lpstr>PowerPoint Presentation</vt:lpstr>
      <vt:lpstr>Simplified sampling and sample preparation</vt:lpstr>
      <vt:lpstr>Simplified sampling and sample preparation</vt:lpstr>
      <vt:lpstr>Simplified determination of moisture content</vt:lpstr>
      <vt:lpstr>Moisture content: Validation of the method</vt:lpstr>
      <vt:lpstr>Moisture content: Improvement of the method</vt:lpstr>
      <vt:lpstr>Moisture content: Improvement of the method</vt:lpstr>
      <vt:lpstr>Moisture content: Improvement of the method</vt:lpstr>
      <vt:lpstr>Particle size distribution</vt:lpstr>
      <vt:lpstr>Particle size distribution</vt:lpstr>
      <vt:lpstr>Particle size distribution</vt:lpstr>
      <vt:lpstr>Particle size distribution:  Method-development and -validation</vt:lpstr>
      <vt:lpstr>Particle size distribution:  Method-validation – test of robustness</vt:lpstr>
      <vt:lpstr>Particle size distribution:  Method in practice-test</vt:lpstr>
      <vt:lpstr>Particle size distribution</vt:lpstr>
      <vt:lpstr>Determination of particle size distribution in practice </vt:lpstr>
      <vt:lpstr>PowerPoint Presentation</vt:lpstr>
      <vt:lpstr>PowerPoint Presentation</vt:lpstr>
      <vt:lpstr>PowerPoint Presentation</vt:lpstr>
      <vt:lpstr>Struktura prezentacije</vt:lpstr>
      <vt:lpstr>GIZ Program - Bioenergija</vt:lpstr>
      <vt:lpstr>Razvoj projekata u tematskim oblastima</vt:lpstr>
      <vt:lpstr>PowerPoint Presentation</vt:lpstr>
      <vt:lpstr>Razvoj projekata</vt:lpstr>
      <vt:lpstr>Razvoj projekata</vt:lpstr>
      <vt:lpstr>PowerPoint Presentation</vt:lpstr>
      <vt:lpstr>Struktura prezentacije</vt:lpstr>
      <vt:lpstr>PowerPoint Presentation</vt:lpstr>
      <vt:lpstr>PowerPoint Presentation</vt:lpstr>
      <vt:lpstr>PowerPoint Presentation</vt:lpstr>
      <vt:lpstr>PowerPoint Presentation</vt:lpstr>
      <vt:lpstr>Struktura prezentacije</vt:lpstr>
      <vt:lpstr>PowerPoint Presentation</vt:lpstr>
      <vt:lpstr>PowerPoint Presentation</vt:lpstr>
      <vt:lpstr>PowerPoint Presentation</vt:lpstr>
      <vt:lpstr>Struktura prezentacije</vt:lpstr>
      <vt:lpstr>PowerPoint Presentation</vt:lpstr>
      <vt:lpstr>Biogas postrojenje u Verušiću - poboljšana cirkulacija hranljivih sastojaka što doprinosi održivosti modela</vt:lpstr>
      <vt:lpstr>Od poljoprivredne zadruge do energetske - Verušić</vt:lpstr>
      <vt:lpstr>Energetske zadruge – pokretači energetske tranzicije i lokalnog razvoja</vt:lpstr>
      <vt:lpstr>Energetske zadruge / biogas – pokretači energetske tranzicije i lokalnog razvoja</vt:lpstr>
      <vt:lpstr>Energetske zadruge / biogas – doprinos nacionalnim strategijama</vt:lpstr>
      <vt:lpstr>Please visit us on:</vt:lpstr>
      <vt:lpstr>PowerPoint Presentation</vt:lpstr>
      <vt:lpstr>BIOMASA  POTENCIJAL ZA RAST</vt:lpstr>
      <vt:lpstr>    Nacionalna Asocijacija za biomasu SERBIO</vt:lpstr>
      <vt:lpstr>Biomasa</vt:lpstr>
      <vt:lpstr>Osnovni pokretači javne politike u korist obnovljivih izvora energije su sledeći:</vt:lpstr>
      <vt:lpstr>Prednosti korišćenja biomase</vt:lpstr>
      <vt:lpstr>1. Stvaranje novih radnih mesta</vt:lpstr>
      <vt:lpstr>2. Pokretanje privrede na lokalnom i regionalnom nivou</vt:lpstr>
      <vt:lpstr>3. Smanjenje emisija CO2 </vt:lpstr>
      <vt:lpstr>4. Finansijski dostupna energija</vt:lpstr>
      <vt:lpstr>5. Sigurnost snabdevanja</vt:lpstr>
      <vt:lpstr>6. Biomasa je obnovljiva</vt:lpstr>
      <vt:lpstr>Osnovni ekonomski podaci Republike Srbije</vt:lpstr>
      <vt:lpstr>Biomasa u Vojvodini - proizvodnja i potencijali -</vt:lpstr>
      <vt:lpstr>Biomasa u Vojvodini - proizvodnja i potencijali -</vt:lpstr>
      <vt:lpstr>Biomasa u Vojvodini - proizvodnja i potencijali -</vt:lpstr>
      <vt:lpstr>Finansijski uticaj različitih programa podrške za bioenergiju na privredu i energetski sistem </vt:lpstr>
      <vt:lpstr>Izazovi u korišćenju poljoprivredne biomase:</vt:lpstr>
      <vt:lpstr>Sektor grejanja u energetskom sistemu AP Vojvodine</vt:lpstr>
      <vt:lpstr>Aktivnosti, mere i specifične delatnosti tranformacije energetskog sistema</vt:lpstr>
      <vt:lpstr>Mere podrške u cilju transformacije energetskog sistema AP Vojvodine</vt:lpstr>
      <vt:lpstr>Mere podrške u cilju transformacije energetskog sistema AP Vojvodine</vt:lpstr>
      <vt:lpstr>Zaključak</vt:lpstr>
      <vt:lpstr>   HVALA NA PAŽNJI!!!</vt:lpstr>
      <vt:lpstr>PowerPoint Presentation</vt:lpstr>
      <vt:lpstr>Razvoj sirovinske baze za biomasu u  Vojvodini</vt:lpstr>
      <vt:lpstr>Globalna promena klime</vt:lpstr>
      <vt:lpstr>Višegodišnji globalni trend promena</vt:lpstr>
      <vt:lpstr>Projekcije klime za Srbiju i Jugoistočnu  Evropu</vt:lpstr>
      <vt:lpstr>Uvod</vt:lpstr>
      <vt:lpstr>Strateška dokumenta</vt:lpstr>
      <vt:lpstr>Strateška dokumenta</vt:lpstr>
      <vt:lpstr>Šume u Srbiji</vt:lpstr>
      <vt:lpstr>Šumska biomasa u Srbiji</vt:lpstr>
      <vt:lpstr>Energetski zasadi</vt:lpstr>
      <vt:lpstr>Energetski zasadi</vt:lpstr>
      <vt:lpstr>Osnivanje energetskih zasada</vt:lpstr>
      <vt:lpstr>Osnivanje energetskih zasada</vt:lpstr>
      <vt:lpstr>Izazovi</vt:lpstr>
      <vt:lpstr>Zahtevi prema staništu</vt:lpstr>
      <vt:lpstr>Efekti</vt:lpstr>
      <vt:lpstr>Pravci istraživanja</vt:lpstr>
      <vt:lpstr>Rezultati istraživanja</vt:lpstr>
      <vt:lpstr>Rezultati istraživanja</vt:lpstr>
      <vt:lpstr>Rezultati</vt:lpstr>
      <vt:lpstr>Rezultati</vt:lpstr>
      <vt:lpstr>Rezultati</vt:lpstr>
      <vt:lpstr>Rezultati</vt:lpstr>
      <vt:lpstr>Energija</vt:lpstr>
      <vt:lpstr>Rezultati</vt:lpstr>
      <vt:lpstr>Rezultati</vt:lpstr>
      <vt:lpstr>Bagrem - rezultati</vt:lpstr>
      <vt:lpstr>Paulovnija</vt:lpstr>
      <vt:lpstr>Miscanthus</vt:lpstr>
      <vt:lpstr>Poređenje</vt:lpstr>
      <vt:lpstr>Zakon o poljoprivednom zemljištu (2009)</vt:lpstr>
      <vt:lpstr>Zakon o šumama (2010.g.)</vt:lpstr>
      <vt:lpstr>Zaključci</vt:lpstr>
      <vt:lpstr>Jednogodišnji zasad topola</vt:lpstr>
      <vt:lpstr>PowerPoint Presentation</vt:lpstr>
      <vt:lpstr>PowerPoint Presentation</vt:lpstr>
      <vt:lpstr>PowerPoint Presentation</vt:lpstr>
      <vt:lpstr>PowerPoint Presentation</vt:lpstr>
      <vt:lpstr>Čips (sečka) se koristi za kombinovano grejanje i proizvodnju</vt:lpstr>
      <vt:lpstr>Multifunkcionalno korišćenje SRC</vt:lpstr>
      <vt:lpstr>PowerPoint Presentation</vt:lpstr>
      <vt:lpstr>PowerPoint Presentation</vt:lpstr>
      <vt:lpstr>PowerPoint Presentation</vt:lpstr>
      <vt:lpstr>PowerPoint Presentation</vt:lpstr>
      <vt:lpstr>Metodologija za određivanje cene toplotne energije i korišćenje biomase u sistemima daljinskog grejanja Republike Srbije</vt:lpstr>
      <vt:lpstr>Energetika u ekonomiji Srbije</vt:lpstr>
      <vt:lpstr>Srbija i EU</vt:lpstr>
      <vt:lpstr>Osnovni finansijski podaci u SDG </vt:lpstr>
      <vt:lpstr>Neizvesnost prognoza u SDG !?</vt:lpstr>
      <vt:lpstr>Metodologija za određivanje cene snabdevanja krajnjeg kupca toplotnom energijom </vt:lpstr>
      <vt:lpstr>Izbor tarifnih elemenata</vt:lpstr>
      <vt:lpstr>Podaci o šumama i potencijalu drvne biomase</vt:lpstr>
      <vt:lpstr>Benefiti korišćenja biomase u SDG</vt:lpstr>
      <vt:lpstr>Razvijati koncept malih ili velikih toplotnih postrojenja?</vt:lpstr>
      <vt:lpstr>Srbija i EU toplotna energija</vt:lpstr>
      <vt:lpstr>Proizvodni troškovi prirodni gas drvna sečka </vt:lpstr>
      <vt:lpstr>Investicioni troškovi</vt:lpstr>
      <vt:lpstr>Odnos investicionih troškova u Švedskoj </vt:lpstr>
      <vt:lpstr>Godišnji troškovi grejanja za pet energenata svedeni na (din/m2) </vt:lpstr>
      <vt:lpstr>Cene toplotne energije za pet energenata (€/MWh) </vt:lpstr>
      <vt:lpstr>Trend promena cena toplotne energije u narednom periodu</vt:lpstr>
      <vt:lpstr>Promena cena </vt:lpstr>
      <vt:lpstr>Iskustva Nemačke (Jühnde Bio-Energy-Village CHP 716 kWhe)</vt:lpstr>
      <vt:lpstr>Strategija razvoja </vt:lpstr>
      <vt:lpstr>Umesto zaključka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Wood Pellets – an economic form of biomass utilization   Christian Schlagitweit, proPellets Austria www.propellets.at   Biomass – Potential for Growth                                                                                         Novi Sad, November 16, 2017  </vt:lpstr>
      <vt:lpstr>proPellets Austria                                            www.propellets.at </vt:lpstr>
      <vt:lpstr>Energy Facts AT: Total consumption of renewable energy in 2015</vt:lpstr>
      <vt:lpstr>Use of wood pellets in Austria: Pellets are made from dried sawdust or shavings</vt:lpstr>
      <vt:lpstr>More than 40 pellet „refineries“ in Austria</vt:lpstr>
      <vt:lpstr>Pellets can be used in stoves and in boilers</vt:lpstr>
      <vt:lpstr>PowerPoint Presentation</vt:lpstr>
      <vt:lpstr>Increasing Pellet Production and Consumption</vt:lpstr>
      <vt:lpstr>PowerPoint Presentation</vt:lpstr>
      <vt:lpstr>PowerPoint Presentation</vt:lpstr>
      <vt:lpstr>Energy costs in Comparison</vt:lpstr>
      <vt:lpstr>Factors for an increasing market development of pellets</vt:lpstr>
      <vt:lpstr>PowerPoint Presentation</vt:lpstr>
      <vt:lpstr>Quality certification of pellets – critical for market development</vt:lpstr>
      <vt:lpstr>ENplus ensures the quality from the production to the consumer´s storage</vt:lpstr>
      <vt:lpstr>A strong representation of the branch is a precondition to  influence the public opinion and to improve the legal framework</vt:lpstr>
      <vt:lpstr>PowerPoint Presentation</vt:lpstr>
      <vt:lpstr>The increasing worldwide wood pellet production</vt:lpstr>
      <vt:lpstr>World wood pellet production share in 2016</vt:lpstr>
      <vt:lpstr>Limiting factors in wood pellet production</vt:lpstr>
      <vt:lpstr>The different ways pellets are used</vt:lpstr>
      <vt:lpstr>Top10 – Consumer States</vt:lpstr>
      <vt:lpstr>Top10 – Consumer States (except China)</vt:lpstr>
      <vt:lpstr>Thank you for your attention!</vt:lpstr>
      <vt:lpstr>PowerPoint Presentation</vt:lpstr>
      <vt:lpstr>   Iskustva u primeni kotla na biomasu u industrijskim postrojenjima   HIPOL a.d. Odžaci  </vt:lpstr>
      <vt:lpstr>PowerPoint Presentation</vt:lpstr>
      <vt:lpstr>PowerPoint Presentation</vt:lpstr>
      <vt:lpstr>EKOLOGIJA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Viktoria Čović</dc:creator>
  <cp:lastModifiedBy>Administrator</cp:lastModifiedBy>
  <cp:revision>48</cp:revision>
  <dcterms:created xsi:type="dcterms:W3CDTF">2017-11-10T07:24:01Z</dcterms:created>
  <dcterms:modified xsi:type="dcterms:W3CDTF">2017-11-16T11:17:19Z</dcterms:modified>
</cp:coreProperties>
</file>